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7" r:id="rId9"/>
    <p:sldId id="266" r:id="rId10"/>
    <p:sldId id="270" r:id="rId11"/>
    <p:sldId id="268" r:id="rId12"/>
    <p:sldId id="269" r:id="rId13"/>
    <p:sldId id="271" r:id="rId14"/>
    <p:sldId id="272" r:id="rId15"/>
    <p:sldId id="273" r:id="rId16"/>
    <p:sldId id="275" r:id="rId17"/>
    <p:sldId id="27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FC671-D034-4C47-B9A2-98AF0E20A08A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3794B-DAA7-4E3A-BF63-0FFD90D7C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b="1" dirty="0" smtClean="0"/>
              <a:t>Όλα</a:t>
            </a:r>
            <a:r>
              <a:rPr lang="el-GR" b="1" baseline="0" dirty="0" smtClean="0"/>
              <a:t> τα σχέδια ανεξάρτητα από το χρόνο προγραμματισμού της κινητικότητας έχουν συμβολαιοποιηθεί έως τις 31/12/2015</a:t>
            </a:r>
          </a:p>
          <a:p>
            <a:pPr>
              <a:buFont typeface="Wingdings" pitchFamily="2" charset="2"/>
              <a:buNone/>
            </a:pPr>
            <a:endParaRPr lang="el-GR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l-GR" sz="1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Οι συμβάσεις θα σας αποσταλούν ηλεκτρονικά (</a:t>
            </a:r>
            <a:r>
              <a:rPr lang="en-US" sz="1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email-</a:t>
            </a:r>
            <a:r>
              <a:rPr lang="el-GR" sz="1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υπεύθυνου επικοινωνίας) σε μορφή </a:t>
            </a:r>
            <a:r>
              <a:rPr lang="en-US" sz="1000" b="1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pdf</a:t>
            </a:r>
            <a:endParaRPr lang="el-GR" sz="1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endParaRPr lang="el-G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l-G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l-GR" b="1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3794B-DAA7-4E3A-BF63-0FFD90D7C1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u="sng" dirty="0" smtClean="0">
                <a:solidFill>
                  <a:schemeClr val="tx2">
                    <a:lumMod val="75000"/>
                  </a:schemeClr>
                </a:solidFill>
              </a:rPr>
              <a:t>ΕΠΑΓΓΕΛΜΑΤΙΚΗ ΕΚΠΑΙΔΕΥΣΗ ΚΑΙ ΚΑΤΑΡΤΙΣΗ</a:t>
            </a:r>
            <a:endParaRPr lang="el-GR" sz="40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ΔΗΜΗΤΡΙΟΥ ΔΗΜΗΤΡΑ</a:t>
            </a: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ΥΠΕΥΘΥΝΗ ΣΧΕΔΙΩΝ ΚΑ1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ΑΘΗΝΑ, 2/10/2015</a:t>
            </a:r>
            <a:endParaRPr lang="el-GR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3083" name="Picture 11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653136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0" name="9 - Ορθογώνιο"/>
          <p:cNvSpPr/>
          <p:nvPr/>
        </p:nvSpPr>
        <p:spPr>
          <a:xfrm>
            <a:off x="1428728" y="2500306"/>
            <a:ext cx="5786478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tx2"/>
                </a:solidFill>
              </a:rPr>
              <a:t>ΔΙΚΑΙΟΛΟΓΗΤΙΚΑ ΓΙΑ ΤΗΝ ΚΑΤΑΒΟΛΗ Α’ ΠΡΟΧΡΗΜΑΤΟΔΟΤΗΣΗΣ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3" name="12 - Ορθογώνιο"/>
          <p:cNvSpPr/>
          <p:nvPr/>
        </p:nvSpPr>
        <p:spPr>
          <a:xfrm>
            <a:off x="0" y="1357298"/>
            <a:ext cx="9144000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b="1" dirty="0" smtClean="0">
                <a:solidFill>
                  <a:schemeClr val="bg1"/>
                </a:solidFill>
              </a:rPr>
              <a:t>Δικαιολογητικά για την εκταμίευση της προκαταβολής (1)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85786" y="1928802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 </a:t>
            </a:r>
            <a:r>
              <a:rPr lang="el-GR" sz="2000" b="1" dirty="0" smtClean="0"/>
              <a:t>ΚΑ102_2 «Κατάσταση στοιχείων συμμετεχόντων»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n-US" sz="2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642910" y="2428868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ΔΡΑΣΗ ΚΑ1: ΜΑΘΗΣΙΑΚΗ ΚΙΝΗΤΙΚΟΤΗΤΑ ΕΚΠΑΙΔΕΥΟΜΕΝΩΝ ΚΑΙ ΠΡΟΣΩΠΙΚΟΥ ΕΠΑΓΓΕΛΜΑΤΙΚΗΣ ΕΚΠΑΙΔΕΥΣΗΣ ΚΑΙ ΚΑΤΑΡΤΙΣΗΣ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Κ</a:t>
            </a:r>
            <a:r>
              <a:rPr lang="el-GR" sz="1200" b="1" u="sng" dirty="0" smtClean="0" bmk="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ΩΔΙΚΟΣ ΠΡΟΓΡΑΜΜΑΤΟΣ: 2015-1-EL01-KA102-013---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l-GR" sz="1200" b="1" u="sng" baseline="30000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η</a:t>
            </a:r>
            <a:r>
              <a:rPr lang="el-GR" sz="12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Ροή εκπαιδευομένων ΕΕΚ (</a:t>
            </a:r>
            <a:r>
              <a:rPr lang="en-GB" sz="12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VET LEARNERS</a:t>
            </a:r>
            <a:r>
              <a:rPr lang="el-GR" sz="12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ΧΩΡΑ ΥΠΟΔΟΧΗΣ:</a:t>
            </a:r>
            <a:r>
              <a:rPr lang="en-US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ITA</a:t>
            </a:r>
            <a:r>
              <a:rPr lang="el-GR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ΛΙΑ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ΠΕΡΙΟΔΟΣ ΚΑΤΑΡΤΙΣΗΣ/ΤΟΠΟΘΕΤΗΣΗΣ: από    1/11/2015   έως   16/11/2015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15 - Πίνακας"/>
          <p:cNvGraphicFramePr>
            <a:graphicFrameLocks noGrp="1"/>
          </p:cNvGraphicFramePr>
          <p:nvPr/>
        </p:nvGraphicFramePr>
        <p:xfrm>
          <a:off x="142844" y="3857628"/>
          <a:ext cx="8643998" cy="2571766"/>
        </p:xfrm>
        <a:graphic>
          <a:graphicData uri="http://schemas.openxmlformats.org/drawingml/2006/table">
            <a:tbl>
              <a:tblPr/>
              <a:tblGrid>
                <a:gridCol w="400186"/>
                <a:gridCol w="885697"/>
                <a:gridCol w="1143008"/>
                <a:gridCol w="928694"/>
                <a:gridCol w="857256"/>
                <a:gridCol w="857256"/>
                <a:gridCol w="857256"/>
                <a:gridCol w="500066"/>
                <a:gridCol w="571504"/>
                <a:gridCol w="727828"/>
                <a:gridCol w="915247"/>
              </a:tblGrid>
              <a:tr h="1400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Α/Α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Ονοματεπώνυμο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Πατρώνυμο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Τηλέφωνα 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Επικοινωνίας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Ε-</a:t>
                      </a:r>
                      <a:r>
                        <a:rPr lang="en-GB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mail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Ειδικότητα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Ιδιότητα (π.χ. μαθητής, σπουδαστής, </a:t>
                      </a:r>
                      <a:r>
                        <a:rPr lang="el-GR" sz="1400" b="1" dirty="0" err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κ.ο.κ</a:t>
                      </a: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.)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ΑΔΤ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ΑΦΜ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ΔΑΠΑΝΗ ΔΙΑΒΙΩΣΗΣ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ΥΠΟΓΡΑΦΗ(1)</a:t>
                      </a:r>
                      <a:endParaRPr lang="el-GR" sz="1400" dirty="0">
                        <a:latin typeface="Times New Roman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200" dirty="0" smtClean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700" dirty="0">
                        <a:solidFill>
                          <a:srgbClr val="17365D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3031" marR="43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428736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 smtClean="0">
                <a:solidFill>
                  <a:schemeClr val="bg1"/>
                </a:solidFill>
              </a:rPr>
              <a:t>Δικαιολογητικά για την εκταμίευση της προκαταβολής (2)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428596" y="2500306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Υπεύθυνες δηλώσεις των καταρτιζομένων θεωρημένες για το γνήσιο της υπογραφής</a:t>
            </a:r>
          </a:p>
          <a:p>
            <a:pPr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Ασφαλιστήρια συμβόλαια:</a:t>
            </a:r>
          </a:p>
          <a:p>
            <a:pPr algn="just"/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«Ομαδική Ασφάλεια» που καλύπτει τους κινδύνους «ασθένεια, ατύχημα και επαναπατρισμό λόγω θανάτου» και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«Ασφάλεια Αστικής Ευθύνης» που καλύπτει τον κίνδυνο πρόκλησης ζημιών σε τρίτους από τους συμμετέχοντες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l-GR" sz="2000" dirty="0" smtClean="0"/>
          </a:p>
          <a:p>
            <a:pPr lvl="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357298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 smtClean="0">
                <a:solidFill>
                  <a:schemeClr val="bg1"/>
                </a:solidFill>
              </a:rPr>
              <a:t>Δικαιολογητικά για την εκταμίευση της προκαταβολής (3)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428596" y="250030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2000" dirty="0" smtClean="0"/>
          </a:p>
          <a:p>
            <a:pPr lvl="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0" y="2285992"/>
            <a:ext cx="914400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600" b="1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1600" b="1" u="sng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ΣΥΝΟΠΤΙΚΗ ΠΕΡΙΓΡΑΦΗ ΠΡΟΓΡΑΜΜΑΤΟΣ ΚΑΤΑΡΤΙΣΗΣ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Κ</a:t>
            </a:r>
            <a:r>
              <a:rPr lang="el-GR" sz="1600" b="1" u="sng" dirty="0" smtClean="0" bmk="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ΩΔΙΚΟΣ ΠΡΟΓΡΑΜΜΑΤΟΣ: 2015-1-EL01-KA102-013…</a:t>
            </a:r>
            <a:endParaRPr lang="el-GR" sz="1200" dirty="0" smtClean="0" bmk="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1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Τίτλος σχεδίου:  ……………</a:t>
            </a:r>
            <a:endParaRPr lang="el-GR" sz="1200" dirty="0" smtClean="0" bmk="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Α. Παραθέστε </a:t>
            </a:r>
            <a:r>
              <a:rPr lang="el-GR" sz="14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σύντομη περίληψη</a:t>
            </a:r>
            <a:r>
              <a:rPr lang="el-GR" sz="1400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 του σχεδίου κινητικότητας με αναφορά στον φορέα υποδοχής, τις επιχειρήσεις, τους οργανισμούς. </a:t>
            </a:r>
            <a:endParaRPr lang="el-GR" sz="1400" dirty="0" smtClean="0" bmk="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Β. Περιγράψτε αναλυτικά το </a:t>
            </a:r>
            <a:r>
              <a:rPr lang="el-GR" sz="14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πρόγραμμα</a:t>
            </a:r>
            <a:r>
              <a:rPr lang="el-GR" sz="1400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 κατάρτισης/τοποθέτησης σε επιχειρήσεις/μαθητείας, πρακτικής άσκησης </a:t>
            </a:r>
            <a:r>
              <a:rPr lang="el-GR" sz="1400" b="1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ανά ημέρα</a:t>
            </a:r>
            <a:r>
              <a:rPr lang="el-GR" sz="1400" dirty="0" smtClean="0" bmk="">
                <a:latin typeface="Arial" pitchFamily="34" charset="0"/>
                <a:ea typeface="Times New Roman" pitchFamily="18" charset="0"/>
                <a:cs typeface="Arial" pitchFamily="34" charset="0"/>
              </a:rPr>
              <a:t>. Αναφέρατε τη μεθοδολογία υλοποίησης της γλωσσικής προετοιμασίας (εάν απαιτείται).</a:t>
            </a:r>
            <a:r>
              <a:rPr lang="el-G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Αποτυπώστε επιγραμματικά το αντικείμενο κατάρτισης ανά ημέρα συμπληρώνοντας, επιπροσθέτως με τα ανωτέρω, τον κάτωθι πίνακα.</a:t>
            </a:r>
            <a:endParaRPr lang="en-US" sz="1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571472" y="4071942"/>
            <a:ext cx="81439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1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α/α Ροής εκπαιδευομένων ΕΕΚ (</a:t>
            </a:r>
            <a:r>
              <a:rPr lang="en-GB" sz="11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VET LEARNERS</a:t>
            </a:r>
            <a:r>
              <a:rPr lang="el-GR" sz="11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l-GR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1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ΧΩΡΑ ΥΠΟΔΟΧΗΣ:…</a:t>
            </a:r>
            <a:r>
              <a:rPr lang="el-GR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………</a:t>
            </a:r>
            <a:r>
              <a:rPr lang="el-GR" sz="11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(να συμπληρωθεί για τη συγκεκριμένη ροή)</a:t>
            </a:r>
            <a:endParaRPr lang="el-GR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100" b="1" u="sng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ΠΕΡΙΟΔΟΣ ΚΑΤΑΡΤΙΣΗΣ/ΤΟΠΟΘΕΤΗΣΗΣ: ………(να συμπληρωθεί για τη συγκεκριμένη ροή)</a:t>
            </a:r>
            <a:endParaRPr lang="el-GR" sz="11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285720" y="4857732"/>
          <a:ext cx="8715404" cy="2000268"/>
        </p:xfrm>
        <a:graphic>
          <a:graphicData uri="http://schemas.openxmlformats.org/drawingml/2006/table">
            <a:tbl>
              <a:tblPr/>
              <a:tblGrid>
                <a:gridCol w="1488930"/>
                <a:gridCol w="964550"/>
                <a:gridCol w="3419944"/>
                <a:gridCol w="2841980"/>
              </a:tblGrid>
              <a:tr h="333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Arial"/>
                          <a:ea typeface="Times New Roman"/>
                          <a:cs typeface="Times New Roman"/>
                        </a:rPr>
                        <a:t>Ημερομηνίες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Ώρες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Αντικείμενο προγράμματος κατάρτισης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Επιχείρηση/Οργανισμός υποδοχής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b="1" dirty="0" smtClean="0"/>
          </a:p>
          <a:p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357298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 smtClean="0">
                <a:solidFill>
                  <a:schemeClr val="bg1"/>
                </a:solidFill>
              </a:rPr>
              <a:t>Δικαιολογητικά για την εκταμίευση της προκαταβολής (4)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428596" y="250030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2000" dirty="0" smtClean="0"/>
          </a:p>
          <a:p>
            <a:pPr lvl="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28596" y="2367171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Συμβάσεις μεταξύ του δικαιούχου και των συμμετεχόντων </a:t>
            </a:r>
          </a:p>
          <a:p>
            <a:pPr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έντυπο σύμβασης για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learners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και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έντυπο σύμβασης για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staff</a:t>
            </a: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Συμφωνία κατάρτισης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LE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RNERS)</a:t>
            </a:r>
          </a:p>
          <a:p>
            <a:pPr lvl="0" algn="just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Πρόγραμμα εργασίας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(STAFF)</a:t>
            </a:r>
          </a:p>
          <a:p>
            <a:pPr lvl="0" algn="just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Δέσμευση ποιότητας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(LE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RNERS-STAFF)</a:t>
            </a:r>
          </a:p>
          <a:p>
            <a:pPr lvl="0"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b="1" dirty="0" smtClean="0"/>
          </a:p>
          <a:p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357298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 smtClean="0">
                <a:solidFill>
                  <a:schemeClr val="bg1"/>
                </a:solidFill>
              </a:rPr>
              <a:t>Δικαιολογητικά για την εκταμίευση της προκαταβολής (5)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428596" y="250030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2000" dirty="0" smtClean="0"/>
          </a:p>
          <a:p>
            <a:pPr lvl="0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28596" y="2367171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b="1" u="sng" dirty="0" smtClean="0">
                <a:solidFill>
                  <a:schemeClr val="accent2"/>
                </a:solidFill>
              </a:rPr>
              <a:t>ΓΙΑ ΦΟΡΕΙΣ ΜΕ ΝΟΜΙΚΗ ΠΡΟΣΩΠΙΚΟΤΗΤΑ </a:t>
            </a:r>
          </a:p>
          <a:p>
            <a:pPr lvl="0"/>
            <a:endParaRPr lang="el-GR" sz="20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Φορολογική και ασφαλιστική ενημερότητα (σε περίπτωση που οι αρχικές ενημερότητες έχουν λήξει)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Θα πρέπει να αναγράφεται στην φορολογική ενημερότητα: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«ΓΙΑ ΕΙΣΠΡΑΞΗ ΧΡΗΜΑΤΩΝ ΑΠΟ ΦΟΡΕΙΣ ΚΕΝΤΡΙΚΗΣ ΚΥΒΕΡΝΗΣΗΣ».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Οι ενημερότητες θα γίνονται αποδεκτές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ΜΟΝΟ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b="1" u="sng" dirty="0" smtClean="0">
                <a:solidFill>
                  <a:schemeClr val="tx2">
                    <a:lumMod val="75000"/>
                  </a:schemeClr>
                </a:solidFill>
              </a:rPr>
              <a:t>σε περιπτώσεις που δεν αναγράφεται  παρακράτηση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προκειμένου να καταβληθεί η δόση.</a:t>
            </a:r>
          </a:p>
          <a:p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Οι ενημερότητες αν δεν είναι σε ηλεκτρονική μορφή πρέπει να αποστέλλονται στην ΕΜΣ </a:t>
            </a:r>
            <a:r>
              <a:rPr lang="el-GR" sz="2000" b="1" u="sng" dirty="0" smtClean="0">
                <a:solidFill>
                  <a:schemeClr val="tx2">
                    <a:lumMod val="75000"/>
                  </a:schemeClr>
                </a:solidFill>
              </a:rPr>
              <a:t>πρωτότυπες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el-GR" sz="2400" b="1" dirty="0" smtClean="0"/>
          </a:p>
          <a:p>
            <a:pPr>
              <a:buFont typeface="Wingdings" pitchFamily="2" charset="2"/>
              <a:buChar char="q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357298"/>
            <a:ext cx="9180512" cy="9848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3400" b="1" i="1" dirty="0" smtClean="0">
                <a:solidFill>
                  <a:schemeClr val="bg1"/>
                </a:solidFill>
              </a:rPr>
              <a:t>ΤΡΟΠΟΙ ΠΡΟΧΡΗΜΑΤΟΔΟΤΗΣΗΣ</a:t>
            </a:r>
            <a:endParaRPr lang="el-GR" sz="3400" b="1" i="1" dirty="0">
              <a:solidFill>
                <a:schemeClr val="bg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428596" y="2500306"/>
            <a:ext cx="80010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sz="2000" dirty="0" smtClean="0"/>
          </a:p>
          <a:p>
            <a:pPr lvl="0"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Ο δικαιούχος θα λάβει προχρηματοδότηση ύψους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80%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του συνολικού ποσού της επιχορήγησης εντός 30 ημερών εφόσον στείλει στην Εθνική Μονάδα τα απαιτούμενα δικαιολογητικά .</a:t>
            </a:r>
          </a:p>
          <a:p>
            <a:pPr lvl="0" algn="just"/>
            <a:endParaRPr lang="el-GR" sz="5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Οι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ιδιωτικοί φορείς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που </a:t>
            </a:r>
            <a:r>
              <a:rPr lang="el-GR" sz="2000" u="sng" dirty="0" smtClean="0">
                <a:solidFill>
                  <a:schemeClr val="tx2">
                    <a:lumMod val="75000"/>
                  </a:schemeClr>
                </a:solidFill>
              </a:rPr>
              <a:t>δεν διαθέτουν οικονομική επάρκεια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θα λάβουν προχρηματοδότηση ύψους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50-60%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του συνολικού ποσού της επιχορήγησης.</a:t>
            </a:r>
          </a:p>
          <a:p>
            <a:pPr lvl="0" algn="just"/>
            <a:endParaRPr lang="el-GR" sz="5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Οι κοινοπραξίες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consortia)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θα λάβουν προχρηματοδότηση ύψους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60%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του συνολικού ποσού της επιχορήγησης.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Υποβολή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Ενδιάμεσης Έκθεσης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(Interim Report)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Η ημερομηνία υποβολής της ορίζεται κατά περίπτωση στη σύμβαση και εξαρτάται από τον αριθμό των ροών και τις περιόδους κατάρτισης. </a:t>
            </a:r>
          </a:p>
          <a:p>
            <a:pPr lvl="0" algn="just">
              <a:buFont typeface="Wingdings" pitchFamily="2" charset="2"/>
              <a:buChar char="§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 lvl="0" algn="just"/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pPr lvl="0"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28596" y="2367171"/>
            <a:ext cx="76438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l-GR" sz="2000" dirty="0" smtClean="0">
              <a:solidFill>
                <a:schemeClr val="accent2"/>
              </a:solidFill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lvl="0"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b="1" dirty="0" smtClean="0"/>
          </a:p>
          <a:p>
            <a:endParaRPr lang="en-US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395536" y="2132856"/>
            <a:ext cx="8001056" cy="36933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sz="2000" dirty="0" smtClean="0"/>
          </a:p>
          <a:p>
            <a:pPr lvl="0" algn="ctr"/>
            <a:endParaRPr lang="en-US" sz="4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/>
            <a:r>
              <a:rPr lang="el-GR" sz="5000" b="1" i="1" dirty="0" smtClean="0">
                <a:solidFill>
                  <a:schemeClr val="tx2">
                    <a:lumMod val="75000"/>
                  </a:schemeClr>
                </a:solidFill>
              </a:rPr>
              <a:t>Καλή </a:t>
            </a:r>
            <a:r>
              <a:rPr lang="en-US" sz="5000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l-GR" sz="5000" b="1" i="1" dirty="0" smtClean="0">
                <a:solidFill>
                  <a:schemeClr val="tx2">
                    <a:lumMod val="75000"/>
                  </a:schemeClr>
                </a:solidFill>
              </a:rPr>
              <a:t>διαδρομή</a:t>
            </a:r>
            <a:r>
              <a:rPr lang="en-US" sz="5000" b="1" i="1" dirty="0" smtClean="0">
                <a:solidFill>
                  <a:schemeClr val="tx2">
                    <a:lumMod val="75000"/>
                  </a:schemeClr>
                </a:solidFill>
              </a:rPr>
              <a:t>”…!!!</a:t>
            </a:r>
            <a:endParaRPr lang="en-US" sz="4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/>
            <a:endParaRPr lang="en-US" sz="4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/>
            <a:endParaRPr lang="en-US" sz="48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7" name="6 - Τίτλος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440120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/>
            </a:r>
            <a:b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</a:b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ΔΙΚΑΙΟΛΟΓΗΤΙΚΑ </a:t>
            </a: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ΓΙΑ ΤΗΝ ΥΠΟΓΡΑΦΗ ΤΗΣ </a:t>
            </a: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ΣΥΜΒΑΣΗΣ</a:t>
            </a:r>
            <a:b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</a:b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ΚΑΙ ΚΑΤΑΒΟΛΗΣ Α’ ΠΡΟΧΡΗΜΑΤΟΔΟΤΗΣΗΣ</a:t>
            </a:r>
            <a:b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</a:b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/>
            </a:r>
            <a:b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</a:br>
            <a:endParaRPr lang="el-G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1857364"/>
            <a:ext cx="7786742" cy="406265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b="1" dirty="0" smtClean="0"/>
              <a:t>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Όλα τα σχέδια ανεξάρτητα από το χρόνο προγραμματισμού της κινητικότητας θα έχουν συμβολαιοποιηθεί έως τις 31/12/2015</a:t>
            </a:r>
          </a:p>
          <a:p>
            <a:pPr algn="just">
              <a:buFont typeface="Wingdings" pitchFamily="2" charset="2"/>
              <a:buChar char="ü"/>
            </a:pPr>
            <a:endParaRPr lang="el-G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Τα σχέδια έχουν ετήσια ή διετή διάρκεια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 από 1/6/2015 έως 31/5/2016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 από 1/6/2015 έως 31/5/2017</a:t>
            </a:r>
          </a:p>
          <a:p>
            <a:pPr>
              <a:buFont typeface="Wingdings" pitchFamily="2" charset="2"/>
              <a:buNone/>
            </a:pPr>
            <a:endParaRPr lang="el-G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Οι συμβάσεις θα σας αποσταλούν ηλεκτρονικά (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email-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υπεύθυνου επικοινωνίας) σε μορφή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pdf</a:t>
            </a:r>
            <a:endParaRPr lang="el-G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428736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>
                <a:solidFill>
                  <a:schemeClr val="bg1"/>
                </a:solidFill>
                <a:latin typeface="+mj-lt"/>
              </a:rPr>
              <a:t>Δικαιολογητικά για την υπογραφή της σύμβασης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(1)</a:t>
            </a:r>
            <a:endParaRPr lang="el-G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Υποβολή Υπεύθυνης Δήλωσης νομίμου εκπροσώπου (Ενότητα Μ της αίτησης επιχορήγησης) που θα φέρει πρωτότυπη υπογραφή του νομίμου εκπροσώπου και πρωτότυπη σφραγίδα του οργανισμού.</a:t>
            </a:r>
          </a:p>
          <a:p>
            <a:pPr lvl="0" algn="just"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Το έντυπο «Στοιχεία τραπεζικού λογαριασμού» και φωτοαντίγραφο της πρώτης σελίδας του τραπεζικού βιβλιαρίου με εμφανή τα στοιχεία: επωνυμία τραπέζης, δικαιούχος λογαριασμού, αριθμός λογαριασμού, ΙΒΑΝ. Σημειώνεται ότι ο ως άνω τραπεζικός λογαριασμός θα πρέπει να χρησιμοποιείται μόνο για την εξυπηρέτηση των κινήσεων του προς χρηματοδότηση σχεδίου.</a:t>
            </a:r>
          </a:p>
          <a:p>
            <a:pPr lvl="0" algn="just">
              <a:buFont typeface="Arial" pitchFamily="34" charset="0"/>
              <a:buChar char="•"/>
              <a:defRPr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defRPr/>
            </a:pPr>
            <a:r>
              <a:rPr lang="el-GR" sz="2000" b="1" i="1" u="sng" dirty="0" smtClean="0">
                <a:solidFill>
                  <a:srgbClr val="FF0000"/>
                </a:solidFill>
              </a:rPr>
              <a:t>ΠΡΟΣΟΧΗ</a:t>
            </a:r>
            <a:r>
              <a:rPr lang="el-GR" sz="2000" b="1" i="1" u="sng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Για Δημόσιους Φορείς π.χ. ΕΠΑΛ/ΕΚ/ΙΕΚ ο τραπεζικός λογαριασμός θα πρέπει να είναι ανοιγμένος </a:t>
            </a:r>
            <a:r>
              <a:rPr lang="el-GR" sz="2000" b="1" u="sng" dirty="0" smtClean="0">
                <a:solidFill>
                  <a:schemeClr val="tx2">
                    <a:lumMod val="75000"/>
                  </a:schemeClr>
                </a:solidFill>
              </a:rPr>
              <a:t>στο όνομα του Φορέα και όχι σε φυσικά πρόσωπα και σχολικές επιτροπές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286124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0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>
                <a:solidFill>
                  <a:schemeClr val="bg1"/>
                </a:solidFill>
                <a:latin typeface="+mj-lt"/>
              </a:rPr>
              <a:t>Δικαιολογητικά για την υπογραφή της σύμβασης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l-GR" sz="2400" b="1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l-G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1000108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l-GR" sz="20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ΕΓΓΡΑΦΟ ΚΑ102_1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l-GR" sz="12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ΔΡΑΣΗ ΚΑ1: ΜΑΘΗΣΙΑΚΗ ΚΙΝΗΤΙΚΟΤΗΤΑ ΕΚΠΑΙΔΕΥΟΜΕΝΩΝ ΚΑΙ ΠΡΟΣΩΠΙΚΟΥ ΕΠΑΓΓΕΛΜΑΤΙΚΗΣ ΕΚΠΑΙΔΕΥΣΗΣ ΚΑΙ ΚΑΤΑΡΤΙΣΗΣ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ΣΥΓΚΕΝΤΡΩΤΙΚΗ ΚΑΤΑΣΤΑΣΗ Σ</a:t>
            </a:r>
            <a:r>
              <a:rPr lang="el-GR" sz="1200" b="1" dirty="0" smtClean="0" bmk="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ΤΟΙΧΕΙΩΝ ΡΟΩΝ ΚΙΝΗΤΙΚΟΤΗΤΑΣ </a:t>
            </a:r>
            <a:endParaRPr lang="el-GR" sz="1200" dirty="0" smtClean="0" bmk="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200" b="1" u="sng" dirty="0" smtClean="0" bmk="">
                <a:solidFill>
                  <a:srgbClr val="17365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ΚΩΔΙΚΟΣ ΠΡΟΓΡΑΜΜΑΤΟΣ: 2015-1-EL01-KA102-013---</a:t>
            </a:r>
            <a:endParaRPr lang="el-G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71472" y="242886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l-GR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Ροή εκπαιδευομένων ΕΕΚ (</a:t>
            </a:r>
            <a:r>
              <a:rPr lang="en-GB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VET LEARNERS</a:t>
            </a:r>
            <a:r>
              <a:rPr lang="el-GR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>
              <a:defRPr/>
            </a:pPr>
            <a:endParaRPr lang="el-GR" sz="11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428596" y="2786058"/>
          <a:ext cx="7643866" cy="1281682"/>
        </p:xfrm>
        <a:graphic>
          <a:graphicData uri="http://schemas.openxmlformats.org/drawingml/2006/table">
            <a:tbl>
              <a:tblPr/>
              <a:tblGrid>
                <a:gridCol w="904133"/>
                <a:gridCol w="1533796"/>
                <a:gridCol w="1533796"/>
                <a:gridCol w="2260331"/>
                <a:gridCol w="1411810"/>
              </a:tblGrid>
              <a:tr h="50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Αριθμοσ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Ροησ</a:t>
                      </a:r>
                      <a:r>
                        <a:rPr lang="el-GR" sz="1100" b="1" cap="small" baseline="30000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(1) 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Αριθμοσ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συμμετεχοντων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Συνολικη Διαρκεια  (σε εβδομαδεσ/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ΗΜΕΡΕΣ)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Ημερομηνιεσ ΠΟΥ ΠΡΟΒΛΕΠΕΤΑΙ Η Εναρξη και Ληξη της καταρτισησ/τοποθετησησ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Χωρα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Οργανισμου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Υποδοχησ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baseline="30000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(2)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 +2 ΤΑΞΙΔΙ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1/11/2015-16/11/2015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ΙΤ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14 - Ορθογώνιο"/>
          <p:cNvSpPr/>
          <p:nvPr/>
        </p:nvSpPr>
        <p:spPr>
          <a:xfrm>
            <a:off x="500034" y="421481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Ροή προσωπικού/εκπαιδευτών ΕΕΚ (</a:t>
            </a:r>
            <a:r>
              <a:rPr lang="en-GB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VET STAFF</a:t>
            </a:r>
            <a:r>
              <a:rPr lang="el-GR" sz="11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>
              <a:defRPr/>
            </a:pPr>
            <a:endParaRPr lang="el-GR" sz="1100" b="1" u="sng" dirty="0" smtClean="0">
              <a:solidFill>
                <a:srgbClr val="17365D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6" name="15 - Πίνακας"/>
          <p:cNvGraphicFramePr>
            <a:graphicFrameLocks noGrp="1"/>
          </p:cNvGraphicFramePr>
          <p:nvPr/>
        </p:nvGraphicFramePr>
        <p:xfrm>
          <a:off x="428596" y="4572008"/>
          <a:ext cx="7643866" cy="1281682"/>
        </p:xfrm>
        <a:graphic>
          <a:graphicData uri="http://schemas.openxmlformats.org/drawingml/2006/table">
            <a:tbl>
              <a:tblPr/>
              <a:tblGrid>
                <a:gridCol w="904133"/>
                <a:gridCol w="1533796"/>
                <a:gridCol w="1533796"/>
                <a:gridCol w="2260331"/>
                <a:gridCol w="1411810"/>
              </a:tblGrid>
              <a:tr h="50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Αριθμοσ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Ροησ</a:t>
                      </a:r>
                      <a:r>
                        <a:rPr lang="el-GR" sz="1100" b="1" cap="small" baseline="30000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(1) 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Αριθμοσ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συμμετεχοντων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Συνολικη Διαρκεια  (σε εβδομαδεσ/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ΗΜΕΡΕΣ)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Ημερομηνιεσ ΠΟΥ ΠΡΟΒΛΕΠΕΤΑΙ Η Εναρξη και Ληξη της καταρτισησ/τοποθετησησ</a:t>
                      </a:r>
                      <a:endParaRPr lang="el-G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Χωρα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Οργανισμου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dirty="0" err="1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Υποδοχησ</a:t>
                      </a:r>
                      <a:r>
                        <a:rPr lang="el-GR" sz="1100" b="1" cap="small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1100" b="1" cap="small" baseline="30000" dirty="0">
                          <a:solidFill>
                            <a:srgbClr val="17365D"/>
                          </a:solidFill>
                          <a:latin typeface="Calibri"/>
                          <a:ea typeface="Times New Roman"/>
                          <a:cs typeface="Arial"/>
                        </a:rPr>
                        <a:t>(2)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ΣΥΝΟΔΟΙ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14+2 </a:t>
                      </a: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ΤΑΞΙΔΙ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1/11/2015 - 16/11/2015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ΙΤ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STAFF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5+2</a:t>
                      </a: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ΤΑΞΙΔΙ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1/2/2016 -7 /2/2016</a:t>
                      </a: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DE</a:t>
                      </a:r>
                      <a:endParaRPr lang="el-G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428736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>
                <a:solidFill>
                  <a:schemeClr val="bg1"/>
                </a:solidFill>
                <a:latin typeface="+mj-lt"/>
              </a:rPr>
              <a:t>Δικαιολογητικά για την υπογραφή της σύμβασης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l-GR" sz="2400" b="1" dirty="0" smtClean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l-G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accent2"/>
                </a:solidFill>
              </a:rPr>
              <a:t> </a:t>
            </a:r>
            <a:r>
              <a:rPr lang="el-GR" sz="2000" b="1" u="sng" dirty="0" smtClean="0">
                <a:solidFill>
                  <a:schemeClr val="accent2"/>
                </a:solidFill>
              </a:rPr>
              <a:t>ΓΙΑ ΔΗΜΟΣΙΟΥΣ ΦΟΡΕΙΣ </a:t>
            </a:r>
          </a:p>
          <a:p>
            <a:pPr lvl="0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Απόφαση του αρμοδίου οργάνου για τον ορισμό του νόμιμου εκπροσώπου</a:t>
            </a: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accent2"/>
                </a:solidFill>
              </a:rPr>
              <a:t> </a:t>
            </a:r>
            <a:r>
              <a:rPr lang="el-GR" sz="2000" b="1" u="sng" dirty="0" smtClean="0">
                <a:solidFill>
                  <a:schemeClr val="accent2"/>
                </a:solidFill>
              </a:rPr>
              <a:t>ΓΙΑ ΦΟΡΕΙΣ ΜΕ ΝΟΜΙΚΗ ΠΡΟΣΩΠΙΚΟΤΗΤΑ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Τελευταίο κωδικοποιημένο καταστατικό του νομικού προσώπου ή καταστατικό σύστασης και τυχόν τροποποιήσεις αυτού ή καταστατικό σύστασης και βεβαίωση περί μη τροποποιήσεων.</a:t>
            </a: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Πιστοποιητικό περί μη λύσης του νομικού προσώπου.</a:t>
            </a: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Πιστοποιητικό περί μη πτώχευσης ή πιστοποιητικό περί μη κατάθεσης αίτησης πτωχεύσεως και πιστοποιητικό ότι δεν τελεί υπό αναγκαστική διαχείριση, πτωχευτικό συμβιβασμό ή άλλη ανάλογη κατάσταση.</a:t>
            </a: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0" y="1428736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>
                <a:solidFill>
                  <a:schemeClr val="bg1"/>
                </a:solidFill>
                <a:latin typeface="+mj-lt"/>
              </a:rPr>
              <a:t>Δικαιολογητικά για την υπογραφή της σύμβασης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l-GR" sz="2400" b="1" dirty="0" smtClean="0">
                <a:solidFill>
                  <a:schemeClr val="bg1"/>
                </a:solidFill>
                <a:latin typeface="+mj-lt"/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l-G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chemeClr val="accent2"/>
                </a:solidFill>
              </a:rPr>
              <a:t> </a:t>
            </a:r>
            <a:r>
              <a:rPr lang="el-GR" sz="2000" b="1" u="sng" dirty="0" smtClean="0">
                <a:solidFill>
                  <a:schemeClr val="accent2"/>
                </a:solidFill>
              </a:rPr>
              <a:t>ΓΙΑ ΦΟΡΕΙΣ ΜΕ ΝΟΜΙΚΗ ΠΡΟΣΩΠΙΚΟΤΗΤΑ</a:t>
            </a:r>
            <a:endParaRPr lang="en-US" sz="2000" b="1" u="sng" dirty="0" smtClean="0">
              <a:solidFill>
                <a:schemeClr val="accent2"/>
              </a:solidFill>
            </a:endParaRPr>
          </a:p>
          <a:p>
            <a:pPr lvl="0"/>
            <a:endParaRPr lang="el-GR" sz="2000" b="1" u="sng" dirty="0" smtClean="0">
              <a:solidFill>
                <a:schemeClr val="accent2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Απόφαση Διοικητικού Συμβουλίου ή του κατά περίπτωση αρμοδίου οργάνου περί εκπροσώπησής του.</a:t>
            </a:r>
          </a:p>
          <a:p>
            <a:pPr lvl="0" algn="just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Αντίγραφο βεβαίωσης έναρξης εργασιών του νομικού προσώπου από το μητρώο της αρμόδιας Δ.Ο.Υ. </a:t>
            </a:r>
          </a:p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Φορολογική και ασφαλιστική ενημερότητα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Θα πρέπει να αναγράφεται στην φορολογική ενημερότητα: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«ΓΙΑ ΕΙΣΠΡΑΞΗ ΧΡΗΜΑΤΩΝ ΑΠΟ ΦΟΡΕΙΣ ΚΕΝΤΡΙΚΗΣ ΚΥΒΕΡΝΗΣΗΣ».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Οι ενημερότητες θα γίνονται αποδεκτές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ΜΟΝΟ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b="1" u="sng" dirty="0" smtClean="0">
                <a:solidFill>
                  <a:schemeClr val="tx2">
                    <a:lumMod val="75000"/>
                  </a:schemeClr>
                </a:solidFill>
              </a:rPr>
              <a:t>σε περιπτώσεις που δεν αναγράφεται  παρακράτηση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428736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>
                <a:solidFill>
                  <a:schemeClr val="bg1"/>
                </a:solidFill>
                <a:latin typeface="+mj-lt"/>
              </a:rPr>
              <a:t>Δικαιολογητικά για την υπογραφή της σύμβασης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l-GR" sz="2400" b="1" dirty="0" smtClean="0">
                <a:solidFill>
                  <a:schemeClr val="bg1"/>
                </a:solidFill>
                <a:latin typeface="+mj-lt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l-G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200" b="1" u="sng" dirty="0" smtClean="0">
                <a:solidFill>
                  <a:schemeClr val="tx2">
                    <a:lumMod val="75000"/>
                  </a:schemeClr>
                </a:solidFill>
              </a:rPr>
              <a:t>Επιπλέον, οι ιδιωτικοί φορείς που έχουν αιτηθεί χρηματοδότησης άνω των 60.000€ οφείλουν να υποβάλουν: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Τελευταίο νόμιμα συνταγμένο Ισολογισμό, Κατάσταση Αποτελεσμάτων Χρήσης και προσαρτήματα ή Ισολογισμό και Οικονομικό Απολογισμό, υπογεγραμμένα από τα αρμόδια πρόσωπα και σε εμφανή θέση τα στοιχεία της σφραγίδας του Φορέα (ανεξαρτήτως Νομικής Μορφής του Φορέα).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Τελευταία υποβληθείσα Δήλωση Φορολογίας Εισοδήματος, (Ε5 ή Φ01-012 κατά περίπτωση) συνοδευόμενη από το έντυπο Ε3 και υπογεγραμμένη από τον λογιστή του Φορέα ή τον Νόμιμο Εκπρόσωπο.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Τελευταία έκθεση φορολογικής συμμόρφωσης εφόσον υφίσταται η σχετική υποχρέωση.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endParaRPr lang="en-US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sz="1600" b="1" dirty="0" smtClean="0">
                <a:solidFill>
                  <a:schemeClr val="accent2"/>
                </a:solidFill>
              </a:rPr>
              <a:t>Η Εθνική Μονάδα διατηρεί το δικαίωμα να ζητήσει από το φορέα τυχόν νομιμοποιητικά έγγραφα,  τα οποία δεν είναι αναρτημένα στο URF ή δεν είναι πλέον σε ισχύ.</a:t>
            </a:r>
          </a:p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CONSORTIUM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3000372"/>
            <a:ext cx="7786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-36512" y="1428736"/>
            <a:ext cx="918051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400" dirty="0">
                <a:solidFill>
                  <a:schemeClr val="bg1"/>
                </a:solidFill>
                <a:latin typeface="+mj-lt"/>
              </a:rPr>
              <a:t/>
            </a:r>
            <a:br>
              <a:rPr lang="el-GR" sz="2400" dirty="0">
                <a:solidFill>
                  <a:schemeClr val="bg1"/>
                </a:solidFill>
                <a:latin typeface="+mj-lt"/>
              </a:rPr>
            </a:br>
            <a:r>
              <a:rPr lang="el-GR" sz="2400" b="1" dirty="0">
                <a:solidFill>
                  <a:schemeClr val="bg1"/>
                </a:solidFill>
                <a:latin typeface="+mj-lt"/>
              </a:rPr>
              <a:t>Δικαιολογητικά για την υπογραφή της σύμβασης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l-GR" sz="2400" b="1" dirty="0" smtClean="0">
                <a:solidFill>
                  <a:schemeClr val="bg1"/>
                </a:solidFill>
                <a:latin typeface="+mj-lt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l-G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7158" y="2357430"/>
            <a:ext cx="8286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00034" y="3429000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Σε περίπτωση υποβολής αίτησης από κοινοπραξία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consortium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) απαιτούνται  </a:t>
            </a:r>
            <a:r>
              <a:rPr lang="el-GR" sz="2000" u="sng" dirty="0" smtClean="0">
                <a:solidFill>
                  <a:schemeClr val="tx2">
                    <a:lumMod val="75000"/>
                  </a:schemeClr>
                </a:solidFill>
              </a:rPr>
              <a:t>επιπλέον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και:</a:t>
            </a:r>
          </a:p>
          <a:p>
            <a:pPr lvl="0" algn="just"/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Έγγραφα εξουσιοδότησης (</a:t>
            </a:r>
            <a:r>
              <a:rPr lang="el-GR" sz="2000" dirty="0" err="1" smtClean="0">
                <a:solidFill>
                  <a:schemeClr val="tx2">
                    <a:lumMod val="75000"/>
                  </a:schemeClr>
                </a:solidFill>
              </a:rPr>
              <a:t>Mandate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l-GR" sz="2000" dirty="0" err="1" smtClean="0">
                <a:solidFill>
                  <a:schemeClr val="tx2">
                    <a:lumMod val="75000"/>
                  </a:schemeClr>
                </a:solidFill>
              </a:rPr>
              <a:t>etters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), υπογεγραμμένα από το συντονιστή και κάθε εταίρο. Τα έγγραφα εξουσιοδότησης απαιτείται να υποβληθούν μόνο στην περίπτωση που δεν είχαν επισυναφθεί στην αίτηση.</a:t>
            </a:r>
          </a:p>
          <a:p>
            <a:pPr lvl="0" algn="just"/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1079</Words>
  <Application>Microsoft Office PowerPoint</Application>
  <PresentationFormat>Προβολή στην οθόνη (4:3)</PresentationFormat>
  <Paragraphs>224</Paragraphs>
  <Slides>17</Slides>
  <Notes>17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ΕΠΑΓΓΕΛΜΑΤΙΚΗ ΕΚΠΑΙΔΕΥΣΗ ΚΑΙ ΚΑΤΑΡΤΙΣΗ</vt:lpstr>
      <vt:lpstr> ΔΙΚΑΙΟΛΟΓΗΤΙΚΑ ΓΙΑ ΤΗΝ ΥΠΟΓΡΑΦΗ ΤΗΣ ΣΥΜΒΑΣΗΣ ΚΑΙ ΚΑΤΑΒΟΛΗΣ Α’ ΠΡΟΧΡΗΜΑΤΟΔΟΤΗΣΗΣ  </vt:lpstr>
      <vt:lpstr>  </vt:lpstr>
      <vt:lpstr>  </vt:lpstr>
      <vt:lpstr>  </vt:lpstr>
      <vt:lpstr>  </vt:lpstr>
      <vt:lpstr>  </vt:lpstr>
      <vt:lpstr>  </vt:lpstr>
      <vt:lpstr> CONSORTIUM </vt:lpstr>
      <vt:lpstr>  </vt:lpstr>
      <vt:lpstr>  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ddimit</cp:lastModifiedBy>
  <cp:revision>98</cp:revision>
  <dcterms:created xsi:type="dcterms:W3CDTF">2013-11-21T12:12:21Z</dcterms:created>
  <dcterms:modified xsi:type="dcterms:W3CDTF">2015-10-01T08:19:53Z</dcterms:modified>
</cp:coreProperties>
</file>