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7" r:id="rId2"/>
    <p:sldId id="274" r:id="rId3"/>
    <p:sldId id="275" r:id="rId4"/>
  </p:sldIdLst>
  <p:sldSz cx="9144000" cy="6858000" type="screen4x3"/>
  <p:notesSz cx="6834188" cy="9979025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E0D"/>
    <a:srgbClr val="FFFF99"/>
    <a:srgbClr val="FFFFCC"/>
    <a:srgbClr val="CEEAD9"/>
    <a:srgbClr val="BD1D19"/>
    <a:srgbClr val="A4D8B8"/>
    <a:srgbClr val="9966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12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1544FA1-F510-4DAA-8E64-6F889FC9C2B5}" type="datetimeFigureOut">
              <a:rPr lang="el-GR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A8705B6-DAC6-45D9-8EB7-07421079EAF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FB08B-E5E5-427F-90F8-E21B9270BE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084C2-AD76-4CD9-8CB5-FA8240AC313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C96DE-549E-4A9B-9E8B-A534DB9EE56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D71CB-A337-463C-97D5-B047DA8144E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1CDAF-4DD2-47CD-B0AA-CA3C53FFAC7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1AA9C-87B7-4FFD-B575-55D95BD68F7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FC27-8762-4331-812A-5406F850915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C7CEF-8C07-45E9-A152-1AB60E7934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EEF12-BBC3-4649-9881-8B2BB1F2C3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D2248-86F3-431D-BF10-D16B67504A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3096B-E277-45DF-A36E-BAABBBE2594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4F0FFE-7B98-4506-8E71-2B6D85E3A72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Στρογγυλεμένο ορθογώνιο"/>
          <p:cNvSpPr/>
          <p:nvPr/>
        </p:nvSpPr>
        <p:spPr>
          <a:xfrm>
            <a:off x="1403350" y="1412875"/>
            <a:ext cx="6481763" cy="3744913"/>
          </a:xfrm>
          <a:prstGeom prst="roundRect">
            <a:avLst/>
          </a:prstGeom>
          <a:solidFill>
            <a:srgbClr val="FFD1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600" b="1">
                <a:solidFill>
                  <a:schemeClr val="tx1"/>
                </a:solidFill>
              </a:rPr>
              <a:t>ΠΕΡΙΓΡΑΦΗ</a:t>
            </a:r>
            <a:r>
              <a:rPr lang="en-US" sz="1600" b="1">
                <a:solidFill>
                  <a:schemeClr val="tx1"/>
                </a:solidFill>
              </a:rPr>
              <a:t> </a:t>
            </a:r>
            <a:r>
              <a:rPr lang="el-GR" sz="1600" b="1">
                <a:solidFill>
                  <a:schemeClr val="tx1"/>
                </a:solidFill>
              </a:rPr>
              <a:t>ΔΙΑΔΙΚΑΣΙΑΣ</a:t>
            </a:r>
            <a:r>
              <a:rPr lang="en-US" sz="1600" b="1">
                <a:solidFill>
                  <a:schemeClr val="tx1"/>
                </a:solidFill>
              </a:rPr>
              <a:t> </a:t>
            </a:r>
            <a:r>
              <a:rPr lang="el-GR" sz="1600" b="1">
                <a:solidFill>
                  <a:schemeClr val="tx1"/>
                </a:solidFill>
              </a:rPr>
              <a:t>ΧΟΡΗΓΗΣΗΣ ΑΔΕΙΑΣ ΔΙΑΜΟΝΗΣ</a:t>
            </a:r>
          </a:p>
          <a:p>
            <a:pPr algn="ctr">
              <a:defRPr/>
            </a:pPr>
            <a:r>
              <a:rPr lang="el-GR" sz="1600" b="1">
                <a:solidFill>
                  <a:schemeClr val="tx1"/>
                </a:solidFill>
              </a:rPr>
              <a:t>ΣΕ ΠΟΛΙΤΕΣ ΤΡΙΤΩΝ ΧΩΡΩΝ ΠΟΥ ΣΥΜΜΕΤΕΧΟΥΝ ΣΕ ΠΡΟΓΡΑΜΜΑ </a:t>
            </a:r>
            <a:r>
              <a:rPr lang="en-US" sz="1600" b="1">
                <a:solidFill>
                  <a:schemeClr val="tx1"/>
                </a:solidFill>
              </a:rPr>
              <a:t>ERASMUS +</a:t>
            </a:r>
            <a:endParaRPr lang="en-US" sz="1600" b="1" i="1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el-GR" sz="1600" b="1" i="1">
                <a:solidFill>
                  <a:srgbClr val="C00000"/>
                </a:solidFill>
              </a:rPr>
              <a:t>Άρθρο  45 ΤΟΥ Ν.4251/2014</a:t>
            </a:r>
          </a:p>
          <a:p>
            <a:pPr algn="ctr">
              <a:defRPr/>
            </a:pPr>
            <a:r>
              <a:rPr lang="el-GR" sz="1600" b="1">
                <a:solidFill>
                  <a:schemeClr val="tx1"/>
                </a:solidFill>
              </a:rPr>
              <a:t> </a:t>
            </a:r>
            <a:endParaRPr lang="el-GR" sz="1800" b="1" i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- Διπλή αγκύλη"/>
          <p:cNvSpPr/>
          <p:nvPr/>
        </p:nvSpPr>
        <p:spPr>
          <a:xfrm>
            <a:off x="6948488" y="3141663"/>
            <a:ext cx="1152525" cy="863600"/>
          </a:xfrm>
          <a:prstGeom prst="bracketPair">
            <a:avLst/>
          </a:prstGeom>
          <a:solidFill>
            <a:srgbClr val="FFFFCC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l-GR" b="1"/>
              <a:t>ΑΜΕΣΑ Η ΕΝΤΟΣ ΕΥΛΟΓΟΥ ΔΙΑΣΤΗΜΑΤΟΣ</a:t>
            </a:r>
            <a:endParaRPr lang="el-GR" sz="1100" b="1">
              <a:solidFill>
                <a:srgbClr val="C00000"/>
              </a:solidFill>
            </a:endParaRPr>
          </a:p>
          <a:p>
            <a:pPr algn="ctr">
              <a:defRPr/>
            </a:pPr>
            <a:endParaRPr lang="el-GR" sz="1100" b="1">
              <a:solidFill>
                <a:srgbClr val="C00000"/>
              </a:solidFill>
            </a:endParaRPr>
          </a:p>
        </p:txBody>
      </p:sp>
      <p:sp>
        <p:nvSpPr>
          <p:cNvPr id="6146" name="Text Box 42"/>
          <p:cNvSpPr txBox="1">
            <a:spLocks noChangeArrowheads="1"/>
          </p:cNvSpPr>
          <p:nvPr/>
        </p:nvSpPr>
        <p:spPr bwMode="auto">
          <a:xfrm>
            <a:off x="1908175" y="188913"/>
            <a:ext cx="5616575" cy="425450"/>
          </a:xfrm>
          <a:prstGeom prst="rect">
            <a:avLst/>
          </a:prstGeom>
          <a:solidFill>
            <a:srgbClr val="CEEAD9"/>
          </a:solidFill>
          <a:ln w="28575" cap="rnd">
            <a:solidFill>
              <a:srgbClr val="020E0D">
                <a:alpha val="56078"/>
              </a:srgbClr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altLang="el-GR" sz="1000" b="1"/>
              <a:t>ΡΟΗ ΔΙΑΔΙΚΑΣΙΑΣ </a:t>
            </a:r>
          </a:p>
          <a:p>
            <a:pPr algn="ctr"/>
            <a:endParaRPr lang="el-GR" altLang="el-GR" sz="1000" b="1"/>
          </a:p>
        </p:txBody>
      </p:sp>
      <p:sp>
        <p:nvSpPr>
          <p:cNvPr id="7173" name="Rectangle 513"/>
          <p:cNvSpPr>
            <a:spLocks noChangeArrowheads="1"/>
          </p:cNvSpPr>
          <p:nvPr/>
        </p:nvSpPr>
        <p:spPr bwMode="auto">
          <a:xfrm>
            <a:off x="2268538" y="4481513"/>
            <a:ext cx="2087562" cy="2376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pic>
        <p:nvPicPr>
          <p:cNvPr id="7174" name="Picture 520" descr="j02054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8138" y="2563813"/>
            <a:ext cx="9017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86 - TextBox"/>
          <p:cNvSpPr txBox="1">
            <a:spLocks noChangeArrowheads="1"/>
          </p:cNvSpPr>
          <p:nvPr/>
        </p:nvSpPr>
        <p:spPr bwMode="auto">
          <a:xfrm>
            <a:off x="2268538" y="3140075"/>
            <a:ext cx="2374900" cy="4587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altLang="el-GR" b="1"/>
              <a:t>ΥΠΗΡΕΣΙΑ ONE STOP SHOP</a:t>
            </a:r>
          </a:p>
          <a:p>
            <a:r>
              <a:rPr lang="el-GR" altLang="el-GR" b="1"/>
              <a:t>Δ/ΝΣΗ ΑΛΛΟΔΑΠΩΝ ΚΑΙ</a:t>
            </a:r>
          </a:p>
          <a:p>
            <a:r>
              <a:rPr lang="el-GR" altLang="el-GR" b="1"/>
              <a:t>ΜΕΤΑΝΑΣΤΕΥΣΗΣ ΤΟΥ ΤΟΠΟΥ ΔΙΑΜΟΝΗΣ</a:t>
            </a:r>
            <a:r>
              <a:rPr lang="el-GR" altLang="el-GR"/>
              <a:t> </a:t>
            </a:r>
          </a:p>
        </p:txBody>
      </p:sp>
      <p:sp>
        <p:nvSpPr>
          <p:cNvPr id="7176" name="Text Box 515"/>
          <p:cNvSpPr txBox="1">
            <a:spLocks noChangeArrowheads="1"/>
          </p:cNvSpPr>
          <p:nvPr/>
        </p:nvSpPr>
        <p:spPr bwMode="auto">
          <a:xfrm>
            <a:off x="2195513" y="4292600"/>
            <a:ext cx="2232025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 b="1"/>
              <a:t> </a:t>
            </a:r>
          </a:p>
          <a:p>
            <a:r>
              <a:rPr lang="el-GR" altLang="el-GR" b="1"/>
              <a:t>ΥΠΟΒΟΛΗ ΑΙΤΗΣΗΣ</a:t>
            </a:r>
            <a:endParaRPr lang="en-US" altLang="el-GR" b="1"/>
          </a:p>
          <a:p>
            <a:r>
              <a:rPr lang="el-GR" altLang="el-GR"/>
              <a:t>Η ΑΙΤΗΣΗ ΣΥΝΟΔΕΥΕΤΑΙ ΑΠΟ ΤΑ ΑΠΑΡΑΙΤΗΤΑ ΔΙΚΑΙΟΛΟΓΗΤΙΚΑ:</a:t>
            </a:r>
          </a:p>
          <a:p>
            <a:r>
              <a:rPr lang="el-GR" altLang="el-GR"/>
              <a:t>-ΔΥΟ (2) ΕΓΧΡΩΜΕΣ ΠΡΟΣΦΑΤΕΣ ΦΩΤΟΓΡΑΦΙΕΣ </a:t>
            </a:r>
          </a:p>
          <a:p>
            <a:r>
              <a:rPr lang="el-GR" altLang="el-GR"/>
              <a:t>-ΕΠΙΚΥΡΩΜΕΝΟ ΑΝΤΙΓΡΑΦΟ ΙΣΧΥΟΝΤΟΣ ΔΙΑΒΑΤΗΡΙΟΥ </a:t>
            </a:r>
          </a:p>
          <a:p>
            <a:r>
              <a:rPr lang="el-GR" altLang="el-GR"/>
              <a:t>-E-ΠΑΡΑΒΟΛΟ </a:t>
            </a:r>
          </a:p>
          <a:p>
            <a:r>
              <a:rPr lang="el-GR" altLang="el-GR"/>
              <a:t>-ΑΣΦΑΛΙΣΤΗΡΙΟ ΣΥΜΒΟΛΑΙΟ ΦΟΡΕΑ ΑΣΦΑΛΙΣΗΣ – ΕΥΡΩΠΑΙΚΗ ΚΑΡΤΑ ΑΣΦΑΛΙΣΗΣ </a:t>
            </a:r>
          </a:p>
          <a:p>
            <a:r>
              <a:rPr lang="el-GR" altLang="el-GR"/>
              <a:t>-ΒΕΒΑΙΩΣΗ ΤΟΥ ΦΟΡΕΑ ΥΛΟΠΟΙΗΣΗΣ ΤΟΥ ΓΙΑ ΤΗ ΣΥΜΜΕΤΟΧΗ ΤΟΥ ΕΝΔΙΑΦΕΡΟΜΕΝΟΥ</a:t>
            </a:r>
          </a:p>
          <a:p>
            <a:r>
              <a:rPr lang="el-GR" altLang="el-GR"/>
              <a:t> -ΤΡΙΜΕΡΗ ΣΥΜΒΑΣΗ ΑΝΑΜΕΣΑ ΣΤΟ ΠΑΝΕΠΙΣΤΗΜΙΟ, ΤΟΝ ΦΟΙΤΗΤΗ ΚΑΙ ΣΤΟΝ ΔΗΜΟΣΙΟ Η ΤΟΝ ΙΔΙΩΤΙΚΟ ΦΟΡΕΑ ΠΟΥ ΥΛΟΠΟΙΕΙ ΤΟ ΠΡΟΓΡΑΜΜΑ </a:t>
            </a:r>
          </a:p>
        </p:txBody>
      </p:sp>
      <p:sp>
        <p:nvSpPr>
          <p:cNvPr id="7180" name="Oval 35"/>
          <p:cNvSpPr>
            <a:spLocks noChangeArrowheads="1"/>
          </p:cNvSpPr>
          <p:nvPr/>
        </p:nvSpPr>
        <p:spPr bwMode="auto">
          <a:xfrm>
            <a:off x="3054350" y="2230438"/>
            <a:ext cx="503238" cy="29527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altLang="el-GR" b="1"/>
              <a:t>ΒΗΜΑ 1</a:t>
            </a:r>
          </a:p>
        </p:txBody>
      </p:sp>
      <p:sp>
        <p:nvSpPr>
          <p:cNvPr id="7181" name="Oval 35"/>
          <p:cNvSpPr>
            <a:spLocks noChangeArrowheads="1"/>
          </p:cNvSpPr>
          <p:nvPr/>
        </p:nvSpPr>
        <p:spPr bwMode="auto">
          <a:xfrm>
            <a:off x="5662613" y="2236788"/>
            <a:ext cx="503237" cy="29527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altLang="el-GR" b="1"/>
              <a:t>ΒΗΜΑ 2</a:t>
            </a: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 rot="10800000" flipV="1">
            <a:off x="4935538" y="4492625"/>
            <a:ext cx="1839912" cy="581025"/>
          </a:xfrm>
          <a:prstGeom prst="rect">
            <a:avLst/>
          </a:prstGeom>
          <a:solidFill>
            <a:srgbClr val="92D050"/>
          </a:solidFill>
          <a:ln w="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l-GR" altLang="el-GR"/>
          </a:p>
          <a:p>
            <a:pPr eaLnBrk="0" hangingPunct="0"/>
            <a:r>
              <a:rPr lang="el-GR" altLang="el-GR" b="1"/>
              <a:t>ΤΟ ΣΤΕΛΕΧΟΣ ΤΗΣ ΥΠΗΡΕΣΙΑΣ  ΠΡΩΤΟΚΟΛΛΕΙ ΤΗΝ ΑΙΤΗΣΗ ΚΑΙ ΧΟΡΗΓΕΙ ΒΕΒΑΙΩΣΗ ΤΥΠΟΥ Α΄</a:t>
            </a:r>
          </a:p>
        </p:txBody>
      </p:sp>
      <p:sp>
        <p:nvSpPr>
          <p:cNvPr id="7183" name="Rectangle 513"/>
          <p:cNvSpPr>
            <a:spLocks noChangeArrowheads="1"/>
          </p:cNvSpPr>
          <p:nvPr/>
        </p:nvSpPr>
        <p:spPr bwMode="auto">
          <a:xfrm>
            <a:off x="4884738" y="3140075"/>
            <a:ext cx="1968500" cy="2376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pic>
        <p:nvPicPr>
          <p:cNvPr id="7184" name="Picture 520" descr="j02054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4813" y="2563813"/>
            <a:ext cx="9017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5" name="100 - TextBox"/>
          <p:cNvSpPr txBox="1">
            <a:spLocks noChangeArrowheads="1"/>
          </p:cNvSpPr>
          <p:nvPr/>
        </p:nvSpPr>
        <p:spPr bwMode="auto">
          <a:xfrm>
            <a:off x="4859338" y="3141663"/>
            <a:ext cx="1944687" cy="21431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altLang="el-GR" b="1"/>
              <a:t>ΥΠΗΡΕΣΙΑ ONE STOP SHOP</a:t>
            </a:r>
          </a:p>
        </p:txBody>
      </p:sp>
      <p:pic>
        <p:nvPicPr>
          <p:cNvPr id="718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3050" y="3543300"/>
            <a:ext cx="576263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7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29275" y="3500438"/>
            <a:ext cx="576263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8" name="Picture 122" descr="j018634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1238" y="2995613"/>
            <a:ext cx="346075" cy="574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7189" name="Picture 125" descr="MCj04297230000[1]"/>
          <p:cNvSpPr>
            <a:spLocks noChangeAspect="1" noChangeArrowheads="1"/>
          </p:cNvSpPr>
          <p:nvPr/>
        </p:nvSpPr>
        <p:spPr bwMode="auto">
          <a:xfrm>
            <a:off x="701675" y="2995613"/>
            <a:ext cx="325438" cy="5762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93" name="111 - Ορθογώνιο"/>
          <p:cNvSpPr>
            <a:spLocks noChangeArrowheads="1"/>
          </p:cNvSpPr>
          <p:nvPr/>
        </p:nvSpPr>
        <p:spPr bwMode="auto">
          <a:xfrm>
            <a:off x="250825" y="3686175"/>
            <a:ext cx="1385888" cy="13271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altLang="el-GR" b="1"/>
              <a:t>Ο ΕΝΔΙΑΦΕΡΟΜΕΝΟΣ ΠΡΟΣΕΡΧΕΤΑΙ ΣΤΗΝ ΠΡΟΞΕΝΙΚΗ ΑΡΧΗ ΤΟΥ ΤΟΠΟΥ ΔΙΑΜΟΝΗΣ ΤΟΥ ΠΡΟΚΕΙΜΕΝΟΥ ΝΑ ΛΑΒΕΙ ΕΘΝΙΚΗ ΘΕΩΡΗΣΗ ΕΙΣΟΔΟΥ ΒΑΣΕΙ ΤΩΝ ΔΙΑΤΑΞΕΩΝ ΤΟΥ ΑΡΘΡΟΥ 45 ΤΟΥ Ν. 4251/2014</a:t>
            </a:r>
          </a:p>
        </p:txBody>
      </p:sp>
      <p:sp>
        <p:nvSpPr>
          <p:cNvPr id="15378" name="Text Box 441"/>
          <p:cNvSpPr txBox="1">
            <a:spLocks noChangeArrowheads="1"/>
          </p:cNvSpPr>
          <p:nvPr/>
        </p:nvSpPr>
        <p:spPr bwMode="auto">
          <a:xfrm>
            <a:off x="8459788" y="6597650"/>
            <a:ext cx="6588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l-GR"/>
              <a:t>Σελίδα :  1</a:t>
            </a:r>
          </a:p>
        </p:txBody>
      </p:sp>
      <p:sp>
        <p:nvSpPr>
          <p:cNvPr id="27" name="26 - Δεξιό βέλος"/>
          <p:cNvSpPr/>
          <p:nvPr/>
        </p:nvSpPr>
        <p:spPr>
          <a:xfrm>
            <a:off x="6948488" y="4076700"/>
            <a:ext cx="1152525" cy="28733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8" name="27 - Δεξιό βέλος"/>
          <p:cNvSpPr/>
          <p:nvPr/>
        </p:nvSpPr>
        <p:spPr>
          <a:xfrm>
            <a:off x="4360863" y="4071938"/>
            <a:ext cx="431800" cy="28892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9" name="28 - Δεξιό βέλος"/>
          <p:cNvSpPr/>
          <p:nvPr/>
        </p:nvSpPr>
        <p:spPr>
          <a:xfrm>
            <a:off x="1709738" y="4003675"/>
            <a:ext cx="431800" cy="28892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30" name="21 - TextBox"/>
          <p:cNvSpPr txBox="1">
            <a:spLocks noChangeArrowheads="1"/>
          </p:cNvSpPr>
          <p:nvPr/>
        </p:nvSpPr>
        <p:spPr bwMode="auto">
          <a:xfrm>
            <a:off x="539750" y="1052513"/>
            <a:ext cx="795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altLang="el-GR" sz="1000"/>
              <a:t>Για την απόκτηση της άδειας διαμονής που αφορά πολίτες τρίτων χωρών που εισέρχονται στην Ελλάδα ως φοιτητές, διδακτικό προσωπικό ή πρακτική άσκηση στο πλαίσιο του </a:t>
            </a:r>
            <a:r>
              <a:rPr lang="en-US" altLang="el-GR" sz="1000"/>
              <a:t>erasmu</a:t>
            </a:r>
            <a:r>
              <a:rPr lang="el-GR" altLang="el-GR" sz="1000"/>
              <a:t>s</a:t>
            </a:r>
            <a:r>
              <a:rPr lang="en-US" altLang="el-GR" sz="1000"/>
              <a:t> + </a:t>
            </a:r>
            <a:r>
              <a:rPr lang="el-GR" altLang="el-GR" sz="1000"/>
              <a:t> ακολουθείται  η κάτωθι διαδικασία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6146" grpId="0" animBg="1"/>
      <p:bldP spid="7173" grpId="0" animBg="1"/>
      <p:bldP spid="7175" grpId="0" animBg="1"/>
      <p:bldP spid="7176" grpId="0"/>
      <p:bldP spid="7180" grpId="0" animBg="1"/>
      <p:bldP spid="7181" grpId="0" animBg="1"/>
      <p:bldP spid="7192" grpId="0" animBg="1"/>
      <p:bldP spid="7183" grpId="0" animBg="1"/>
      <p:bldP spid="7185" grpId="0" animBg="1"/>
      <p:bldP spid="7189" grpId="0" animBg="1"/>
      <p:bldP spid="7193" grpId="0" animBg="1"/>
      <p:bldP spid="27" grpId="0" animBg="1"/>
      <p:bldP spid="28" grpId="0" animBg="1"/>
      <p:bldP spid="29" grpId="0" animBg="1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5"/>
          <p:cNvSpPr>
            <a:spLocks noChangeArrowheads="1"/>
          </p:cNvSpPr>
          <p:nvPr/>
        </p:nvSpPr>
        <p:spPr bwMode="auto">
          <a:xfrm>
            <a:off x="395288" y="103188"/>
            <a:ext cx="16922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l-GR" altLang="el-GR"/>
          </a:p>
          <a:p>
            <a:pPr eaLnBrk="0" hangingPunct="0"/>
            <a:endParaRPr lang="el-GR" altLang="el-GR"/>
          </a:p>
        </p:txBody>
      </p:sp>
      <p:sp>
        <p:nvSpPr>
          <p:cNvPr id="16386" name="Text Box 441"/>
          <p:cNvSpPr txBox="1">
            <a:spLocks noChangeArrowheads="1"/>
          </p:cNvSpPr>
          <p:nvPr/>
        </p:nvSpPr>
        <p:spPr bwMode="auto">
          <a:xfrm>
            <a:off x="8459788" y="6597650"/>
            <a:ext cx="6588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l-GR"/>
              <a:t>Σελίδα :  2</a:t>
            </a:r>
          </a:p>
        </p:txBody>
      </p:sp>
      <p:sp>
        <p:nvSpPr>
          <p:cNvPr id="61" name="Text Box 42"/>
          <p:cNvSpPr txBox="1">
            <a:spLocks noChangeArrowheads="1"/>
          </p:cNvSpPr>
          <p:nvPr/>
        </p:nvSpPr>
        <p:spPr bwMode="auto">
          <a:xfrm>
            <a:off x="1908175" y="188913"/>
            <a:ext cx="5616575" cy="425450"/>
          </a:xfrm>
          <a:prstGeom prst="rect">
            <a:avLst/>
          </a:prstGeom>
          <a:solidFill>
            <a:srgbClr val="CEEAD9"/>
          </a:solidFill>
          <a:ln w="28575" cap="rnd">
            <a:solidFill>
              <a:srgbClr val="020E0D">
                <a:alpha val="56078"/>
              </a:srgbClr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altLang="el-GR" sz="1000" b="1"/>
              <a:t>ΡΟΗ ΔΙΑΔΙΚΑΣΙΑΣ </a:t>
            </a:r>
          </a:p>
          <a:p>
            <a:pPr algn="ctr"/>
            <a:endParaRPr lang="el-GR" altLang="el-GR" sz="1000" b="1"/>
          </a:p>
        </p:txBody>
      </p:sp>
      <p:sp>
        <p:nvSpPr>
          <p:cNvPr id="53" name="Oval 35"/>
          <p:cNvSpPr>
            <a:spLocks noChangeArrowheads="1"/>
          </p:cNvSpPr>
          <p:nvPr/>
        </p:nvSpPr>
        <p:spPr bwMode="auto">
          <a:xfrm>
            <a:off x="4787900" y="981075"/>
            <a:ext cx="649288" cy="29527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altLang="el-GR" b="1"/>
              <a:t>ΒΗΜΑ 3</a:t>
            </a:r>
          </a:p>
        </p:txBody>
      </p:sp>
      <p:sp>
        <p:nvSpPr>
          <p:cNvPr id="48" name="47 - Δεξιό βέλος"/>
          <p:cNvSpPr/>
          <p:nvPr/>
        </p:nvSpPr>
        <p:spPr>
          <a:xfrm>
            <a:off x="3924300" y="1989138"/>
            <a:ext cx="576263" cy="649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59" name="137 - TextBox"/>
          <p:cNvSpPr txBox="1">
            <a:spLocks noChangeArrowheads="1"/>
          </p:cNvSpPr>
          <p:nvPr/>
        </p:nvSpPr>
        <p:spPr bwMode="auto">
          <a:xfrm>
            <a:off x="3749675" y="2133600"/>
            <a:ext cx="8223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altLang="el-GR" b="1">
                <a:solidFill>
                  <a:srgbClr val="C00000"/>
                </a:solidFill>
              </a:rPr>
              <a:t>Α. </a:t>
            </a:r>
          </a:p>
          <a:p>
            <a:pPr algn="ctr"/>
            <a:r>
              <a:rPr lang="el-GR" altLang="el-GR" b="1">
                <a:solidFill>
                  <a:srgbClr val="C00000"/>
                </a:solidFill>
              </a:rPr>
              <a:t>ΘΕΤΙΚΗ </a:t>
            </a:r>
          </a:p>
        </p:txBody>
      </p:sp>
      <p:sp>
        <p:nvSpPr>
          <p:cNvPr id="63" name="62 - Δεξιό βέλος"/>
          <p:cNvSpPr/>
          <p:nvPr/>
        </p:nvSpPr>
        <p:spPr>
          <a:xfrm>
            <a:off x="3894138" y="5105400"/>
            <a:ext cx="606425" cy="628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64" name="137 - TextBox"/>
          <p:cNvSpPr txBox="1">
            <a:spLocks noChangeArrowheads="1"/>
          </p:cNvSpPr>
          <p:nvPr/>
        </p:nvSpPr>
        <p:spPr bwMode="auto">
          <a:xfrm>
            <a:off x="3808413" y="5229225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altLang="el-GR" b="1">
                <a:solidFill>
                  <a:srgbClr val="C00000"/>
                </a:solidFill>
              </a:rPr>
              <a:t>Β.</a:t>
            </a:r>
          </a:p>
          <a:p>
            <a:pPr algn="ctr"/>
            <a:r>
              <a:rPr lang="el-GR" altLang="el-GR" b="1">
                <a:solidFill>
                  <a:srgbClr val="C00000"/>
                </a:solidFill>
              </a:rPr>
              <a:t>ΑΡΝΗΤΙΚΗ </a:t>
            </a:r>
          </a:p>
        </p:txBody>
      </p:sp>
      <p:sp>
        <p:nvSpPr>
          <p:cNvPr id="65" name="64 - Κατακόρυφος πάπυρος"/>
          <p:cNvSpPr/>
          <p:nvPr/>
        </p:nvSpPr>
        <p:spPr>
          <a:xfrm>
            <a:off x="4356100" y="4791075"/>
            <a:ext cx="1512888" cy="1230313"/>
          </a:xfrm>
          <a:prstGeom prst="verticalScroll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l-GR" b="1" u="sng">
              <a:solidFill>
                <a:srgbClr val="C00000"/>
              </a:solidFill>
            </a:endParaRPr>
          </a:p>
          <a:p>
            <a:pPr algn="ctr"/>
            <a:endParaRPr lang="el-GR" b="1" u="sng">
              <a:solidFill>
                <a:srgbClr val="C00000"/>
              </a:solidFill>
            </a:endParaRPr>
          </a:p>
          <a:p>
            <a:pPr algn="ctr"/>
            <a:r>
              <a:rPr lang="el-GR" b="1" u="sng">
                <a:solidFill>
                  <a:srgbClr val="C00000"/>
                </a:solidFill>
              </a:rPr>
              <a:t>ΕΚΔΟΣΗ</a:t>
            </a:r>
          </a:p>
          <a:p>
            <a:pPr algn="ctr"/>
            <a:r>
              <a:rPr lang="el-GR" b="1">
                <a:solidFill>
                  <a:srgbClr val="020E0D"/>
                </a:solidFill>
              </a:rPr>
              <a:t>ΑΠΟΡΡΙΠΤΙΚΗΣ ΑΠΟΦΑΣΗΣ</a:t>
            </a:r>
          </a:p>
          <a:p>
            <a:pPr algn="ctr"/>
            <a:endParaRPr lang="el-GR" b="1">
              <a:solidFill>
                <a:srgbClr val="020E0D"/>
              </a:solidFill>
            </a:endParaRPr>
          </a:p>
        </p:txBody>
      </p:sp>
      <p:sp>
        <p:nvSpPr>
          <p:cNvPr id="66" name="Text Box 515"/>
          <p:cNvSpPr txBox="1">
            <a:spLocks noChangeArrowheads="1"/>
          </p:cNvSpPr>
          <p:nvPr/>
        </p:nvSpPr>
        <p:spPr bwMode="auto">
          <a:xfrm>
            <a:off x="5984875" y="5084763"/>
            <a:ext cx="1179513" cy="858837"/>
          </a:xfrm>
          <a:prstGeom prst="rect">
            <a:avLst/>
          </a:prstGeom>
          <a:solidFill>
            <a:srgbClr val="FFFFCC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altLang="el-GR" b="1">
                <a:solidFill>
                  <a:srgbClr val="C00000"/>
                </a:solidFill>
              </a:rPr>
              <a:t>ΚΟΙΝΟΠΟΙΗΣΗ ,</a:t>
            </a:r>
          </a:p>
          <a:p>
            <a:pPr algn="ctr">
              <a:spcBef>
                <a:spcPct val="50000"/>
              </a:spcBef>
            </a:pPr>
            <a:r>
              <a:rPr lang="el-GR" altLang="el-GR" b="1">
                <a:solidFill>
                  <a:srgbClr val="C00000"/>
                </a:solidFill>
              </a:rPr>
              <a:t>ΕΠΙ ΑΠΟΔΕΙΞΕΙ,</a:t>
            </a:r>
          </a:p>
          <a:p>
            <a:pPr algn="ctr">
              <a:spcBef>
                <a:spcPct val="50000"/>
              </a:spcBef>
            </a:pPr>
            <a:r>
              <a:rPr lang="el-GR" altLang="el-GR" b="1">
                <a:solidFill>
                  <a:srgbClr val="C00000"/>
                </a:solidFill>
              </a:rPr>
              <a:t>ΤΗΣ ΑΠΟΦΑΣΗΣ ΣΤΟΝ ΕΝΔΙΑΦΕΡΟΜΕΝΟ</a:t>
            </a:r>
          </a:p>
        </p:txBody>
      </p:sp>
      <p:sp>
        <p:nvSpPr>
          <p:cNvPr id="70" name="69 - Δεξιό βέλος"/>
          <p:cNvSpPr/>
          <p:nvPr/>
        </p:nvSpPr>
        <p:spPr>
          <a:xfrm>
            <a:off x="5749925" y="5265738"/>
            <a:ext cx="196850" cy="287337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71" name="Oval 35"/>
          <p:cNvSpPr>
            <a:spLocks noChangeArrowheads="1"/>
          </p:cNvSpPr>
          <p:nvPr/>
        </p:nvSpPr>
        <p:spPr bwMode="auto">
          <a:xfrm>
            <a:off x="4789488" y="4437063"/>
            <a:ext cx="647700" cy="29527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altLang="el-GR" b="1"/>
              <a:t>ΒΗΜΑ 3 Β</a:t>
            </a:r>
          </a:p>
        </p:txBody>
      </p:sp>
      <p:sp>
        <p:nvSpPr>
          <p:cNvPr id="46" name="45 - Κατακόρυφος πάπυρος"/>
          <p:cNvSpPr/>
          <p:nvPr/>
        </p:nvSpPr>
        <p:spPr>
          <a:xfrm>
            <a:off x="4284663" y="1341438"/>
            <a:ext cx="1655762" cy="2159000"/>
          </a:xfrm>
          <a:prstGeom prst="verticalScroll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l-GR" b="1" u="sng">
                <a:solidFill>
                  <a:srgbClr val="C00000"/>
                </a:solidFill>
              </a:rPr>
              <a:t>ΕΚΔΟΣΗ</a:t>
            </a:r>
          </a:p>
          <a:p>
            <a:pPr algn="ctr"/>
            <a:endParaRPr lang="el-GR" b="1">
              <a:solidFill>
                <a:srgbClr val="020E0D"/>
              </a:solidFill>
            </a:endParaRPr>
          </a:p>
          <a:p>
            <a:pPr algn="ctr"/>
            <a:r>
              <a:rPr lang="el-GR" b="1">
                <a:solidFill>
                  <a:srgbClr val="020E0D"/>
                </a:solidFill>
              </a:rPr>
              <a:t> ΧΟΡΗΓΗΣΗΣ ΑΔΕΙΑΣ ΔΙΑΜΟΝΗΣ ΙΣΟΧΡΟΝΗΣ ΜΕ ΤΟ ΔΙΑΣΤΗΜΑ ΤΟΥ ΠΡΟΓΡΑΜΜΑΤΟΣ  </a:t>
            </a:r>
          </a:p>
          <a:p>
            <a:pPr algn="ctr"/>
            <a:endParaRPr lang="el-GR" b="1">
              <a:solidFill>
                <a:srgbClr val="020E0D"/>
              </a:solidFill>
            </a:endParaRPr>
          </a:p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49" name="Text Box 515"/>
          <p:cNvSpPr txBox="1">
            <a:spLocks noChangeArrowheads="1"/>
          </p:cNvSpPr>
          <p:nvPr/>
        </p:nvSpPr>
        <p:spPr bwMode="auto">
          <a:xfrm>
            <a:off x="5959475" y="1979613"/>
            <a:ext cx="917575" cy="368300"/>
          </a:xfrm>
          <a:prstGeom prst="rect">
            <a:avLst/>
          </a:prstGeom>
          <a:solidFill>
            <a:srgbClr val="CEEAD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altLang="el-GR" b="1">
                <a:solidFill>
                  <a:srgbClr val="C00000"/>
                </a:solidFill>
              </a:rPr>
              <a:t>ΕΠΙΔΟΣΗ ΑΠΟΦΑΣΗΣ</a:t>
            </a:r>
          </a:p>
        </p:txBody>
      </p:sp>
      <p:sp>
        <p:nvSpPr>
          <p:cNvPr id="54" name="Oval 35"/>
          <p:cNvSpPr>
            <a:spLocks noChangeArrowheads="1"/>
          </p:cNvSpPr>
          <p:nvPr/>
        </p:nvSpPr>
        <p:spPr bwMode="auto">
          <a:xfrm>
            <a:off x="6156325" y="1557338"/>
            <a:ext cx="503238" cy="29527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altLang="el-GR" b="1"/>
              <a:t>ΒΗΜΑ </a:t>
            </a:r>
            <a:r>
              <a:rPr lang="en-US" altLang="el-GR" b="1"/>
              <a:t>5</a:t>
            </a:r>
            <a:endParaRPr lang="el-GR" altLang="el-GR" b="1"/>
          </a:p>
        </p:txBody>
      </p:sp>
      <p:sp>
        <p:nvSpPr>
          <p:cNvPr id="60" name="59 - Δεξιό βέλος"/>
          <p:cNvSpPr/>
          <p:nvPr/>
        </p:nvSpPr>
        <p:spPr>
          <a:xfrm>
            <a:off x="6915150" y="2136775"/>
            <a:ext cx="236538" cy="28733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3" name="59 - Δεξιό βέλος"/>
          <p:cNvSpPr/>
          <p:nvPr/>
        </p:nvSpPr>
        <p:spPr>
          <a:xfrm>
            <a:off x="5724525" y="2133600"/>
            <a:ext cx="215900" cy="28733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4" name="Text Box 515"/>
          <p:cNvSpPr txBox="1">
            <a:spLocks noChangeArrowheads="1"/>
          </p:cNvSpPr>
          <p:nvPr/>
        </p:nvSpPr>
        <p:spPr bwMode="auto">
          <a:xfrm>
            <a:off x="7273925" y="4373563"/>
            <a:ext cx="1800225" cy="1762125"/>
          </a:xfrm>
          <a:prstGeom prst="rect">
            <a:avLst/>
          </a:prstGeom>
          <a:solidFill>
            <a:srgbClr val="FFFFFF"/>
          </a:solidFill>
          <a:ln w="762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altLang="el-GR"/>
              <a:t>ΔΥΝΑΤΟΤΗΤΑ ΑΣΚΗΣΗΣ </a:t>
            </a:r>
          </a:p>
          <a:p>
            <a:pPr algn="ctr">
              <a:spcBef>
                <a:spcPct val="50000"/>
              </a:spcBef>
            </a:pPr>
            <a:r>
              <a:rPr lang="el-GR" altLang="el-GR" b="1">
                <a:solidFill>
                  <a:srgbClr val="BD1D19"/>
                </a:solidFill>
              </a:rPr>
              <a:t>ΑΙΤΗΣΗΣ ΘΕΡΑΠΕΙΑΣ Ή ΕΝΔΙΚΩΝ ΜΕΣΩΝ </a:t>
            </a:r>
            <a:endParaRPr lang="el-GR" altLang="el-GR"/>
          </a:p>
          <a:p>
            <a:pPr algn="ctr">
              <a:spcBef>
                <a:spcPct val="50000"/>
              </a:spcBef>
            </a:pPr>
            <a:r>
              <a:rPr lang="el-GR" altLang="el-GR"/>
              <a:t>ΑΠΌ ΤΗΝ ΚΟΙΝΟΠΟΙΗΣΗ</a:t>
            </a:r>
          </a:p>
          <a:p>
            <a:pPr algn="ctr">
              <a:spcBef>
                <a:spcPct val="50000"/>
              </a:spcBef>
            </a:pPr>
            <a:r>
              <a:rPr lang="el-GR" altLang="el-GR" b="1">
                <a:solidFill>
                  <a:srgbClr val="BD1D19"/>
                </a:solidFill>
              </a:rPr>
              <a:t> Ή </a:t>
            </a:r>
          </a:p>
          <a:p>
            <a:pPr algn="ctr">
              <a:spcBef>
                <a:spcPct val="50000"/>
              </a:spcBef>
            </a:pPr>
            <a:r>
              <a:rPr lang="el-GR" altLang="el-GR"/>
              <a:t>ΑΠΌ ΤΗΝ ΗΜΕΡΟΜΗΝΙΑ </a:t>
            </a:r>
          </a:p>
          <a:p>
            <a:pPr algn="ctr">
              <a:spcBef>
                <a:spcPct val="50000"/>
              </a:spcBef>
            </a:pPr>
            <a:r>
              <a:rPr lang="el-GR" altLang="el-GR"/>
              <a:t>ΑΠΟΣΤΟΛΗΣ ΕΓΓΡΑΦΗΣ ΕΙΔΟΠΟΙΗΣΗΣ </a:t>
            </a:r>
          </a:p>
          <a:p>
            <a:pPr algn="ctr">
              <a:spcBef>
                <a:spcPct val="50000"/>
              </a:spcBef>
            </a:pPr>
            <a:r>
              <a:rPr lang="el-GR" altLang="el-GR"/>
              <a:t>ΤΗΣ ΑΠΟΡΡΙΠΤΙΚΗΣ ΑΠΟΦΑΣΗΣ </a:t>
            </a:r>
          </a:p>
        </p:txBody>
      </p:sp>
      <p:sp>
        <p:nvSpPr>
          <p:cNvPr id="5" name="Oval 35"/>
          <p:cNvSpPr>
            <a:spLocks noChangeArrowheads="1"/>
          </p:cNvSpPr>
          <p:nvPr/>
        </p:nvSpPr>
        <p:spPr bwMode="auto">
          <a:xfrm>
            <a:off x="6227763" y="4652963"/>
            <a:ext cx="503237" cy="29527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altLang="el-GR" b="1"/>
              <a:t>ΒΗΜΑ </a:t>
            </a:r>
            <a:r>
              <a:rPr lang="en-US" altLang="el-GR" b="1"/>
              <a:t>5</a:t>
            </a:r>
            <a:endParaRPr lang="el-GR" altLang="el-GR" b="1"/>
          </a:p>
        </p:txBody>
      </p:sp>
      <p:pic>
        <p:nvPicPr>
          <p:cNvPr id="25" name="Picture 505" descr="MCj043197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3284538"/>
            <a:ext cx="6477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81 - TextBox"/>
          <p:cNvSpPr txBox="1">
            <a:spLocks noChangeArrowheads="1"/>
          </p:cNvSpPr>
          <p:nvPr/>
        </p:nvSpPr>
        <p:spPr bwMode="auto">
          <a:xfrm>
            <a:off x="900113" y="2565400"/>
            <a:ext cx="1081087" cy="27622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altLang="el-GR" sz="600" b="1">
                <a:solidFill>
                  <a:srgbClr val="C00000"/>
                </a:solidFill>
              </a:rPr>
              <a:t>ΑΠΟΚΕΝΤΡΩΜΕΝΗ</a:t>
            </a:r>
          </a:p>
          <a:p>
            <a:pPr algn="ctr"/>
            <a:r>
              <a:rPr lang="el-GR" altLang="el-GR" sz="600" b="1">
                <a:solidFill>
                  <a:srgbClr val="C00000"/>
                </a:solidFill>
              </a:rPr>
              <a:t>ΔΙΟΙΚΗΣΗ</a:t>
            </a:r>
          </a:p>
        </p:txBody>
      </p:sp>
      <p:sp>
        <p:nvSpPr>
          <p:cNvPr id="27" name="26 - Δεξιό βέλος"/>
          <p:cNvSpPr/>
          <p:nvPr/>
        </p:nvSpPr>
        <p:spPr>
          <a:xfrm>
            <a:off x="2268538" y="2924175"/>
            <a:ext cx="1152525" cy="28733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53" grpId="0" animBg="1"/>
      <p:bldP spid="48" grpId="0" animBg="1"/>
      <p:bldP spid="59" grpId="0"/>
      <p:bldP spid="63" grpId="0" animBg="1"/>
      <p:bldP spid="64" grpId="0"/>
      <p:bldP spid="65" grpId="0" animBg="1"/>
      <p:bldP spid="66" grpId="0" animBg="1"/>
      <p:bldP spid="70" grpId="0" animBg="1"/>
      <p:bldP spid="71" grpId="0" animBg="1"/>
      <p:bldP spid="46" grpId="0" animBg="1"/>
      <p:bldP spid="49" grpId="0" animBg="1"/>
      <p:bldP spid="54" grpId="0" animBg="1"/>
      <p:bldP spid="60" grpId="0" animBg="1"/>
      <p:bldP spid="3" grpId="0" animBg="1"/>
      <p:bldP spid="4" grpId="0" animBg="1"/>
      <p:bldP spid="5" grpId="0" animBg="1"/>
      <p:bldP spid="24" grpId="0" animBg="1"/>
      <p:bldP spid="27" grpId="0" animBg="1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2944</TotalTime>
  <Words>229</Words>
  <Application>Microsoft Office PowerPoint</Application>
  <PresentationFormat>Προβολή στην οθόνη (4:3)</PresentationFormat>
  <Paragraphs>56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Πρότυπο σχεδίασης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6" baseType="lpstr">
      <vt:lpstr>Arial</vt:lpstr>
      <vt:lpstr>Calibri</vt:lpstr>
      <vt:lpstr>Προεπιλεγμένη σχεδίαση</vt:lpstr>
      <vt:lpstr>Διαφάνεια 1</vt:lpstr>
      <vt:lpstr>Διαφάνεια 2</vt:lpstr>
      <vt:lpstr>Διαφάνεια 3</vt:lpstr>
    </vt:vector>
  </TitlesOfParts>
  <Company>Perifereia Attikis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Perifereia Attikis</dc:creator>
  <cp:lastModifiedBy>User</cp:lastModifiedBy>
  <cp:revision>470</cp:revision>
  <dcterms:created xsi:type="dcterms:W3CDTF">2007-10-31T10:48:38Z</dcterms:created>
  <dcterms:modified xsi:type="dcterms:W3CDTF">2015-10-21T14:20:05Z</dcterms:modified>
</cp:coreProperties>
</file>