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60" r:id="rId3"/>
    <p:sldId id="265" r:id="rId4"/>
    <p:sldId id="266" r:id="rId5"/>
    <p:sldId id="259" r:id="rId6"/>
    <p:sldId id="262" r:id="rId7"/>
    <p:sldId id="263" r:id="rId8"/>
    <p:sldId id="270" r:id="rId9"/>
    <p:sldId id="268" r:id="rId10"/>
    <p:sldId id="271" r:id="rId11"/>
    <p:sldId id="269" r:id="rId12"/>
    <p:sldId id="267" r:id="rId13"/>
    <p:sldId id="272" r:id="rId14"/>
    <p:sldId id="275" r:id="rId15"/>
    <p:sldId id="273" r:id="rId16"/>
    <p:sldId id="274" r:id="rId17"/>
    <p:sldId id="279" r:id="rId18"/>
    <p:sldId id="278" r:id="rId19"/>
    <p:sldId id="280" r:id="rId20"/>
    <p:sldId id="281" r:id="rId21"/>
    <p:sldId id="277" r:id="rId22"/>
    <p:sldId id="276" r:id="rId23"/>
    <p:sldId id="282" r:id="rId24"/>
    <p:sldId id="283" r:id="rId25"/>
    <p:sldId id="285" r:id="rId26"/>
    <p:sldId id="284" r:id="rId27"/>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1C3EF6-A12F-4C37-9116-A8C0CCBFE0BD}"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l-GR"/>
        </a:p>
      </dgm:t>
    </dgm:pt>
    <dgm:pt modelId="{BBAD2AD6-FC82-4070-A09A-EC53647296FE}">
      <dgm:prSet/>
      <dgm:spPr/>
      <dgm:t>
        <a:bodyPr/>
        <a:lstStyle/>
        <a:p>
          <a:pPr rtl="0"/>
          <a:r>
            <a:rPr lang="el-GR" b="1" dirty="0" smtClean="0">
              <a:solidFill>
                <a:schemeClr val="tx1"/>
              </a:solidFill>
            </a:rPr>
            <a:t>Οι δραστηριότητες και τα αποτελέσματα συνάδουν με τα προβλεπόμενα στην αίτηση</a:t>
          </a:r>
          <a:endParaRPr lang="el-GR" b="1" dirty="0">
            <a:solidFill>
              <a:schemeClr val="tx1"/>
            </a:solidFill>
          </a:endParaRPr>
        </a:p>
      </dgm:t>
    </dgm:pt>
    <dgm:pt modelId="{BA9787E4-CC69-411D-8653-B7D61D45EF54}" type="parTrans" cxnId="{993CEBD6-3143-4BD3-A0E0-57F259AECFCD}">
      <dgm:prSet/>
      <dgm:spPr/>
      <dgm:t>
        <a:bodyPr/>
        <a:lstStyle/>
        <a:p>
          <a:endParaRPr lang="el-GR"/>
        </a:p>
      </dgm:t>
    </dgm:pt>
    <dgm:pt modelId="{B27AAB9B-ED59-4A69-AD21-E9ECED2057DA}" type="sibTrans" cxnId="{993CEBD6-3143-4BD3-A0E0-57F259AECFCD}">
      <dgm:prSet/>
      <dgm:spPr/>
      <dgm:t>
        <a:bodyPr/>
        <a:lstStyle/>
        <a:p>
          <a:endParaRPr lang="el-GR"/>
        </a:p>
      </dgm:t>
    </dgm:pt>
    <dgm:pt modelId="{1BA8EAFF-DCFE-4638-9DB7-232BBD8DED5D}">
      <dgm:prSet/>
      <dgm:spPr/>
      <dgm:t>
        <a:bodyPr/>
        <a:lstStyle/>
        <a:p>
          <a:pPr rtl="0"/>
          <a:r>
            <a:rPr lang="el-GR" b="1" dirty="0" smtClean="0">
              <a:solidFill>
                <a:schemeClr val="tx1"/>
              </a:solidFill>
            </a:rPr>
            <a:t>Βαθμός δέσμευσης </a:t>
          </a:r>
          <a:r>
            <a:rPr lang="el-GR" b="1" dirty="0" smtClean="0">
              <a:solidFill>
                <a:schemeClr val="tx1"/>
              </a:solidFill>
            </a:rPr>
            <a:t>και </a:t>
          </a:r>
          <a:r>
            <a:rPr lang="el-GR" b="1" dirty="0" smtClean="0">
              <a:solidFill>
                <a:schemeClr val="tx1"/>
              </a:solidFill>
            </a:rPr>
            <a:t>συμμετοχής </a:t>
          </a:r>
          <a:r>
            <a:rPr lang="el-GR" b="1" dirty="0" smtClean="0">
              <a:solidFill>
                <a:schemeClr val="tx1"/>
              </a:solidFill>
            </a:rPr>
            <a:t>συντονιστή και εταίρων καθ’ όλη τη διάρκεια του σχεδίου για στην επίτευξη των στόχων που έχουν τεθεί</a:t>
          </a:r>
          <a:endParaRPr lang="el-GR" b="1" dirty="0">
            <a:solidFill>
              <a:schemeClr val="tx1"/>
            </a:solidFill>
          </a:endParaRPr>
        </a:p>
      </dgm:t>
    </dgm:pt>
    <dgm:pt modelId="{C711050C-BF07-49D9-A376-E316E6C7AC76}" type="parTrans" cxnId="{87A5E088-D727-442A-A7C1-56F616A2E650}">
      <dgm:prSet/>
      <dgm:spPr/>
      <dgm:t>
        <a:bodyPr/>
        <a:lstStyle/>
        <a:p>
          <a:endParaRPr lang="el-GR"/>
        </a:p>
      </dgm:t>
    </dgm:pt>
    <dgm:pt modelId="{DBB3DA85-2376-4414-9FA3-DD7C6FDE34A9}" type="sibTrans" cxnId="{87A5E088-D727-442A-A7C1-56F616A2E650}">
      <dgm:prSet/>
      <dgm:spPr/>
      <dgm:t>
        <a:bodyPr/>
        <a:lstStyle/>
        <a:p>
          <a:endParaRPr lang="el-GR"/>
        </a:p>
      </dgm:t>
    </dgm:pt>
    <dgm:pt modelId="{F485D4E6-8CA9-431A-9046-E98212AAF8F8}">
      <dgm:prSet/>
      <dgm:spPr/>
      <dgm:t>
        <a:bodyPr/>
        <a:lstStyle/>
        <a:p>
          <a:pPr rtl="0"/>
          <a:r>
            <a:rPr lang="el-GR" b="1" dirty="0" smtClean="0">
              <a:solidFill>
                <a:schemeClr val="tx1"/>
              </a:solidFill>
            </a:rPr>
            <a:t>Αποδοτική</a:t>
          </a:r>
          <a:r>
            <a:rPr lang="en-US" b="1" dirty="0" smtClean="0">
              <a:solidFill>
                <a:schemeClr val="tx1"/>
              </a:solidFill>
            </a:rPr>
            <a:t> </a:t>
          </a:r>
          <a:r>
            <a:rPr lang="el-GR" b="1" dirty="0" smtClean="0">
              <a:solidFill>
                <a:schemeClr val="tx1"/>
              </a:solidFill>
            </a:rPr>
            <a:t>και αποτελεσματική διαχείριση</a:t>
          </a:r>
          <a:endParaRPr lang="el-GR" b="1" dirty="0">
            <a:solidFill>
              <a:schemeClr val="tx1"/>
            </a:solidFill>
          </a:endParaRPr>
        </a:p>
      </dgm:t>
    </dgm:pt>
    <dgm:pt modelId="{DD15D57E-A6EE-450E-8700-C476E7AA38AC}" type="sibTrans" cxnId="{49C03A12-352F-4E24-94F5-B7A000B2B352}">
      <dgm:prSet/>
      <dgm:spPr/>
      <dgm:t>
        <a:bodyPr/>
        <a:lstStyle/>
        <a:p>
          <a:endParaRPr lang="el-GR"/>
        </a:p>
      </dgm:t>
    </dgm:pt>
    <dgm:pt modelId="{6DC2AF42-6204-4B0D-ACB6-244EAF1E1C2C}" type="parTrans" cxnId="{49C03A12-352F-4E24-94F5-B7A000B2B352}">
      <dgm:prSet/>
      <dgm:spPr/>
      <dgm:t>
        <a:bodyPr/>
        <a:lstStyle/>
        <a:p>
          <a:endParaRPr lang="el-GR"/>
        </a:p>
      </dgm:t>
    </dgm:pt>
    <dgm:pt modelId="{895BC1D5-341D-4DE4-9112-C32FD97A73B6}">
      <dgm:prSet/>
      <dgm:spPr/>
      <dgm:t>
        <a:bodyPr/>
        <a:lstStyle/>
        <a:p>
          <a:r>
            <a:rPr lang="el-GR" b="1" dirty="0" smtClean="0">
              <a:solidFill>
                <a:schemeClr val="tx1"/>
              </a:solidFill>
            </a:rPr>
            <a:t>Ποιοτική υλοποίηση του σχεδίου</a:t>
          </a:r>
          <a:endParaRPr lang="el-GR" b="1" dirty="0">
            <a:solidFill>
              <a:schemeClr val="tx1"/>
            </a:solidFill>
          </a:endParaRPr>
        </a:p>
      </dgm:t>
    </dgm:pt>
    <dgm:pt modelId="{61733257-9153-4144-BB5C-024A978FBB89}" type="parTrans" cxnId="{BAAD0E19-13D7-4AEE-8A54-D4F57A33B3B7}">
      <dgm:prSet/>
      <dgm:spPr/>
      <dgm:t>
        <a:bodyPr/>
        <a:lstStyle/>
        <a:p>
          <a:endParaRPr lang="el-GR"/>
        </a:p>
      </dgm:t>
    </dgm:pt>
    <dgm:pt modelId="{486257D5-05B8-4307-944B-BC1D6A9CCB15}" type="sibTrans" cxnId="{BAAD0E19-13D7-4AEE-8A54-D4F57A33B3B7}">
      <dgm:prSet/>
      <dgm:spPr/>
      <dgm:t>
        <a:bodyPr/>
        <a:lstStyle/>
        <a:p>
          <a:endParaRPr lang="el-GR"/>
        </a:p>
      </dgm:t>
    </dgm:pt>
    <dgm:pt modelId="{D078D9DE-F60B-44A8-821C-C4C237505C3D}" type="pres">
      <dgm:prSet presAssocID="{2F1C3EF6-A12F-4C37-9116-A8C0CCBFE0BD}" presName="Name0" presStyleCnt="0">
        <dgm:presLayoutVars>
          <dgm:chMax val="7"/>
          <dgm:dir/>
          <dgm:animLvl val="lvl"/>
          <dgm:resizeHandles val="exact"/>
        </dgm:presLayoutVars>
      </dgm:prSet>
      <dgm:spPr/>
      <dgm:t>
        <a:bodyPr/>
        <a:lstStyle/>
        <a:p>
          <a:endParaRPr lang="el-GR"/>
        </a:p>
      </dgm:t>
    </dgm:pt>
    <dgm:pt modelId="{DBCFDBCD-4A29-42F9-A93A-44253CA469D2}" type="pres">
      <dgm:prSet presAssocID="{BBAD2AD6-FC82-4070-A09A-EC53647296FE}" presName="circle1" presStyleLbl="node1" presStyleIdx="0" presStyleCnt="4"/>
      <dgm:spPr/>
    </dgm:pt>
    <dgm:pt modelId="{9F6014C5-980D-4E50-8A84-039F00329380}" type="pres">
      <dgm:prSet presAssocID="{BBAD2AD6-FC82-4070-A09A-EC53647296FE}" presName="space" presStyleCnt="0"/>
      <dgm:spPr/>
    </dgm:pt>
    <dgm:pt modelId="{2AC1F784-B64C-4B8A-A55D-16BE533F7E20}" type="pres">
      <dgm:prSet presAssocID="{BBAD2AD6-FC82-4070-A09A-EC53647296FE}" presName="rect1" presStyleLbl="alignAcc1" presStyleIdx="0" presStyleCnt="4"/>
      <dgm:spPr/>
      <dgm:t>
        <a:bodyPr/>
        <a:lstStyle/>
        <a:p>
          <a:endParaRPr lang="el-GR"/>
        </a:p>
      </dgm:t>
    </dgm:pt>
    <dgm:pt modelId="{E2D45E9D-6803-48D2-ABEA-5AF811B0D3AD}" type="pres">
      <dgm:prSet presAssocID="{895BC1D5-341D-4DE4-9112-C32FD97A73B6}" presName="vertSpace2" presStyleLbl="node1" presStyleIdx="0" presStyleCnt="4"/>
      <dgm:spPr/>
    </dgm:pt>
    <dgm:pt modelId="{97F5A4BC-BB1A-4F26-8093-4CCE2BFB19DA}" type="pres">
      <dgm:prSet presAssocID="{895BC1D5-341D-4DE4-9112-C32FD97A73B6}" presName="circle2" presStyleLbl="node1" presStyleIdx="1" presStyleCnt="4" custLinFactNeighborX="-5971" custLinFactNeighborY="-25424"/>
      <dgm:spPr/>
    </dgm:pt>
    <dgm:pt modelId="{A304007B-DA91-475E-BBC4-C6D6E2AA8E98}" type="pres">
      <dgm:prSet presAssocID="{895BC1D5-341D-4DE4-9112-C32FD97A73B6}" presName="rect2" presStyleLbl="alignAcc1" presStyleIdx="1" presStyleCnt="4"/>
      <dgm:spPr/>
      <dgm:t>
        <a:bodyPr/>
        <a:lstStyle/>
        <a:p>
          <a:endParaRPr lang="el-GR"/>
        </a:p>
      </dgm:t>
    </dgm:pt>
    <dgm:pt modelId="{4CC32278-FA05-496F-96D7-AF89BB296E13}" type="pres">
      <dgm:prSet presAssocID="{F485D4E6-8CA9-431A-9046-E98212AAF8F8}" presName="vertSpace3" presStyleLbl="node1" presStyleIdx="1" presStyleCnt="4"/>
      <dgm:spPr/>
    </dgm:pt>
    <dgm:pt modelId="{4F7DA433-6980-4243-8761-6F4F842816AB}" type="pres">
      <dgm:prSet presAssocID="{F485D4E6-8CA9-431A-9046-E98212AAF8F8}" presName="circle3" presStyleLbl="node1" presStyleIdx="2" presStyleCnt="4"/>
      <dgm:spPr/>
    </dgm:pt>
    <dgm:pt modelId="{83A49701-07F0-4125-A1B9-94E5242C1E73}" type="pres">
      <dgm:prSet presAssocID="{F485D4E6-8CA9-431A-9046-E98212AAF8F8}" presName="rect3" presStyleLbl="alignAcc1" presStyleIdx="2" presStyleCnt="4"/>
      <dgm:spPr/>
      <dgm:t>
        <a:bodyPr/>
        <a:lstStyle/>
        <a:p>
          <a:endParaRPr lang="el-GR"/>
        </a:p>
      </dgm:t>
    </dgm:pt>
    <dgm:pt modelId="{C31E4B86-435E-4763-8106-4959FFCAE911}" type="pres">
      <dgm:prSet presAssocID="{1BA8EAFF-DCFE-4638-9DB7-232BBD8DED5D}" presName="vertSpace4" presStyleLbl="node1" presStyleIdx="2" presStyleCnt="4"/>
      <dgm:spPr/>
    </dgm:pt>
    <dgm:pt modelId="{1E7ED467-896C-4A54-B259-B7AEC0615305}" type="pres">
      <dgm:prSet presAssocID="{1BA8EAFF-DCFE-4638-9DB7-232BBD8DED5D}" presName="circle4" presStyleLbl="node1" presStyleIdx="3" presStyleCnt="4"/>
      <dgm:spPr/>
    </dgm:pt>
    <dgm:pt modelId="{3BF04B8B-A1CD-4AA6-BD35-7C75EE46C2D0}" type="pres">
      <dgm:prSet presAssocID="{1BA8EAFF-DCFE-4638-9DB7-232BBD8DED5D}" presName="rect4" presStyleLbl="alignAcc1" presStyleIdx="3" presStyleCnt="4"/>
      <dgm:spPr/>
      <dgm:t>
        <a:bodyPr/>
        <a:lstStyle/>
        <a:p>
          <a:endParaRPr lang="el-GR"/>
        </a:p>
      </dgm:t>
    </dgm:pt>
    <dgm:pt modelId="{FBC68E3E-819E-4D0F-8242-03C3B9B5434E}" type="pres">
      <dgm:prSet presAssocID="{BBAD2AD6-FC82-4070-A09A-EC53647296FE}" presName="rect1ParTxNoCh" presStyleLbl="alignAcc1" presStyleIdx="3" presStyleCnt="4">
        <dgm:presLayoutVars>
          <dgm:chMax val="1"/>
          <dgm:bulletEnabled val="1"/>
        </dgm:presLayoutVars>
      </dgm:prSet>
      <dgm:spPr/>
      <dgm:t>
        <a:bodyPr/>
        <a:lstStyle/>
        <a:p>
          <a:endParaRPr lang="el-GR"/>
        </a:p>
      </dgm:t>
    </dgm:pt>
    <dgm:pt modelId="{0B4118A3-C1F5-4AD7-A670-54149D4322AF}" type="pres">
      <dgm:prSet presAssocID="{895BC1D5-341D-4DE4-9112-C32FD97A73B6}" presName="rect2ParTxNoCh" presStyleLbl="alignAcc1" presStyleIdx="3" presStyleCnt="4">
        <dgm:presLayoutVars>
          <dgm:chMax val="1"/>
          <dgm:bulletEnabled val="1"/>
        </dgm:presLayoutVars>
      </dgm:prSet>
      <dgm:spPr/>
      <dgm:t>
        <a:bodyPr/>
        <a:lstStyle/>
        <a:p>
          <a:endParaRPr lang="el-GR"/>
        </a:p>
      </dgm:t>
    </dgm:pt>
    <dgm:pt modelId="{3F71444B-6FED-4C27-A22E-03EA94F693B8}" type="pres">
      <dgm:prSet presAssocID="{F485D4E6-8CA9-431A-9046-E98212AAF8F8}" presName="rect3ParTxNoCh" presStyleLbl="alignAcc1" presStyleIdx="3" presStyleCnt="4">
        <dgm:presLayoutVars>
          <dgm:chMax val="1"/>
          <dgm:bulletEnabled val="1"/>
        </dgm:presLayoutVars>
      </dgm:prSet>
      <dgm:spPr/>
      <dgm:t>
        <a:bodyPr/>
        <a:lstStyle/>
        <a:p>
          <a:endParaRPr lang="el-GR"/>
        </a:p>
      </dgm:t>
    </dgm:pt>
    <dgm:pt modelId="{445CC481-799D-4DFD-9154-4427ABDE76FD}" type="pres">
      <dgm:prSet presAssocID="{1BA8EAFF-DCFE-4638-9DB7-232BBD8DED5D}" presName="rect4ParTxNoCh" presStyleLbl="alignAcc1" presStyleIdx="3" presStyleCnt="4">
        <dgm:presLayoutVars>
          <dgm:chMax val="1"/>
          <dgm:bulletEnabled val="1"/>
        </dgm:presLayoutVars>
      </dgm:prSet>
      <dgm:spPr/>
      <dgm:t>
        <a:bodyPr/>
        <a:lstStyle/>
        <a:p>
          <a:endParaRPr lang="el-GR"/>
        </a:p>
      </dgm:t>
    </dgm:pt>
  </dgm:ptLst>
  <dgm:cxnLst>
    <dgm:cxn modelId="{49C03A12-352F-4E24-94F5-B7A000B2B352}" srcId="{2F1C3EF6-A12F-4C37-9116-A8C0CCBFE0BD}" destId="{F485D4E6-8CA9-431A-9046-E98212AAF8F8}" srcOrd="2" destOrd="0" parTransId="{6DC2AF42-6204-4B0D-ACB6-244EAF1E1C2C}" sibTransId="{DD15D57E-A6EE-450E-8700-C476E7AA38AC}"/>
    <dgm:cxn modelId="{EB9DFD7E-83D5-43C8-8266-A9DA6851071A}" type="presOf" srcId="{895BC1D5-341D-4DE4-9112-C32FD97A73B6}" destId="{A304007B-DA91-475E-BBC4-C6D6E2AA8E98}" srcOrd="0" destOrd="0" presId="urn:microsoft.com/office/officeart/2005/8/layout/target3"/>
    <dgm:cxn modelId="{993CEBD6-3143-4BD3-A0E0-57F259AECFCD}" srcId="{2F1C3EF6-A12F-4C37-9116-A8C0CCBFE0BD}" destId="{BBAD2AD6-FC82-4070-A09A-EC53647296FE}" srcOrd="0" destOrd="0" parTransId="{BA9787E4-CC69-411D-8653-B7D61D45EF54}" sibTransId="{B27AAB9B-ED59-4A69-AD21-E9ECED2057DA}"/>
    <dgm:cxn modelId="{9164FB97-0764-4D5D-9D61-F1A9A1A58426}" type="presOf" srcId="{1BA8EAFF-DCFE-4638-9DB7-232BBD8DED5D}" destId="{445CC481-799D-4DFD-9154-4427ABDE76FD}" srcOrd="1" destOrd="0" presId="urn:microsoft.com/office/officeart/2005/8/layout/target3"/>
    <dgm:cxn modelId="{A6D8A97E-2CE8-46D1-A0C0-AC44AE2895C1}" type="presOf" srcId="{BBAD2AD6-FC82-4070-A09A-EC53647296FE}" destId="{2AC1F784-B64C-4B8A-A55D-16BE533F7E20}" srcOrd="0" destOrd="0" presId="urn:microsoft.com/office/officeart/2005/8/layout/target3"/>
    <dgm:cxn modelId="{2400B973-DDFA-45FE-B8A7-E84DD63308E4}" type="presOf" srcId="{F485D4E6-8CA9-431A-9046-E98212AAF8F8}" destId="{83A49701-07F0-4125-A1B9-94E5242C1E73}" srcOrd="0" destOrd="0" presId="urn:microsoft.com/office/officeart/2005/8/layout/target3"/>
    <dgm:cxn modelId="{BAAD0E19-13D7-4AEE-8A54-D4F57A33B3B7}" srcId="{2F1C3EF6-A12F-4C37-9116-A8C0CCBFE0BD}" destId="{895BC1D5-341D-4DE4-9112-C32FD97A73B6}" srcOrd="1" destOrd="0" parTransId="{61733257-9153-4144-BB5C-024A978FBB89}" sibTransId="{486257D5-05B8-4307-944B-BC1D6A9CCB15}"/>
    <dgm:cxn modelId="{83B17BDA-BE6E-4F3A-841F-B683E4CC6184}" type="presOf" srcId="{1BA8EAFF-DCFE-4638-9DB7-232BBD8DED5D}" destId="{3BF04B8B-A1CD-4AA6-BD35-7C75EE46C2D0}" srcOrd="0" destOrd="0" presId="urn:microsoft.com/office/officeart/2005/8/layout/target3"/>
    <dgm:cxn modelId="{2B20C523-487C-44DB-AA1C-D00E60C82307}" type="presOf" srcId="{895BC1D5-341D-4DE4-9112-C32FD97A73B6}" destId="{0B4118A3-C1F5-4AD7-A670-54149D4322AF}" srcOrd="1" destOrd="0" presId="urn:microsoft.com/office/officeart/2005/8/layout/target3"/>
    <dgm:cxn modelId="{069B7C63-0098-4208-8B34-4C0E3F181CC0}" type="presOf" srcId="{BBAD2AD6-FC82-4070-A09A-EC53647296FE}" destId="{FBC68E3E-819E-4D0F-8242-03C3B9B5434E}" srcOrd="1" destOrd="0" presId="urn:microsoft.com/office/officeart/2005/8/layout/target3"/>
    <dgm:cxn modelId="{E69E8A91-74D7-4792-B1B4-59E1DB891E8E}" type="presOf" srcId="{2F1C3EF6-A12F-4C37-9116-A8C0CCBFE0BD}" destId="{D078D9DE-F60B-44A8-821C-C4C237505C3D}" srcOrd="0" destOrd="0" presId="urn:microsoft.com/office/officeart/2005/8/layout/target3"/>
    <dgm:cxn modelId="{85EA5E0D-89B3-477C-8084-2D5550235047}" type="presOf" srcId="{F485D4E6-8CA9-431A-9046-E98212AAF8F8}" destId="{3F71444B-6FED-4C27-A22E-03EA94F693B8}" srcOrd="1" destOrd="0" presId="urn:microsoft.com/office/officeart/2005/8/layout/target3"/>
    <dgm:cxn modelId="{87A5E088-D727-442A-A7C1-56F616A2E650}" srcId="{2F1C3EF6-A12F-4C37-9116-A8C0CCBFE0BD}" destId="{1BA8EAFF-DCFE-4638-9DB7-232BBD8DED5D}" srcOrd="3" destOrd="0" parTransId="{C711050C-BF07-49D9-A376-E316E6C7AC76}" sibTransId="{DBB3DA85-2376-4414-9FA3-DD7C6FDE34A9}"/>
    <dgm:cxn modelId="{034F40FE-58C6-4D8E-B631-571A8BD6C5D6}" type="presParOf" srcId="{D078D9DE-F60B-44A8-821C-C4C237505C3D}" destId="{DBCFDBCD-4A29-42F9-A93A-44253CA469D2}" srcOrd="0" destOrd="0" presId="urn:microsoft.com/office/officeart/2005/8/layout/target3"/>
    <dgm:cxn modelId="{BC27A924-1848-4CCD-A529-7E5ADCE5D6AE}" type="presParOf" srcId="{D078D9DE-F60B-44A8-821C-C4C237505C3D}" destId="{9F6014C5-980D-4E50-8A84-039F00329380}" srcOrd="1" destOrd="0" presId="urn:microsoft.com/office/officeart/2005/8/layout/target3"/>
    <dgm:cxn modelId="{463FDD07-7A49-4B61-9E72-2994B56286A1}" type="presParOf" srcId="{D078D9DE-F60B-44A8-821C-C4C237505C3D}" destId="{2AC1F784-B64C-4B8A-A55D-16BE533F7E20}" srcOrd="2" destOrd="0" presId="urn:microsoft.com/office/officeart/2005/8/layout/target3"/>
    <dgm:cxn modelId="{691DAA83-0312-4CD8-B877-24B041F41A45}" type="presParOf" srcId="{D078D9DE-F60B-44A8-821C-C4C237505C3D}" destId="{E2D45E9D-6803-48D2-ABEA-5AF811B0D3AD}" srcOrd="3" destOrd="0" presId="urn:microsoft.com/office/officeart/2005/8/layout/target3"/>
    <dgm:cxn modelId="{EBE6DD51-ACC2-492C-91A9-3CF5D715B3E3}" type="presParOf" srcId="{D078D9DE-F60B-44A8-821C-C4C237505C3D}" destId="{97F5A4BC-BB1A-4F26-8093-4CCE2BFB19DA}" srcOrd="4" destOrd="0" presId="urn:microsoft.com/office/officeart/2005/8/layout/target3"/>
    <dgm:cxn modelId="{A2B419F6-1DBF-4BFE-9B28-8681E3F1D313}" type="presParOf" srcId="{D078D9DE-F60B-44A8-821C-C4C237505C3D}" destId="{A304007B-DA91-475E-BBC4-C6D6E2AA8E98}" srcOrd="5" destOrd="0" presId="urn:microsoft.com/office/officeart/2005/8/layout/target3"/>
    <dgm:cxn modelId="{5BEB54A7-3F7D-4CEC-8745-A51ACE68C2A5}" type="presParOf" srcId="{D078D9DE-F60B-44A8-821C-C4C237505C3D}" destId="{4CC32278-FA05-496F-96D7-AF89BB296E13}" srcOrd="6" destOrd="0" presId="urn:microsoft.com/office/officeart/2005/8/layout/target3"/>
    <dgm:cxn modelId="{0399FA2F-3215-4A31-BDC5-0E2A09EC2914}" type="presParOf" srcId="{D078D9DE-F60B-44A8-821C-C4C237505C3D}" destId="{4F7DA433-6980-4243-8761-6F4F842816AB}" srcOrd="7" destOrd="0" presId="urn:microsoft.com/office/officeart/2005/8/layout/target3"/>
    <dgm:cxn modelId="{7239E6DB-DBB9-4763-9156-D43B7C8389B3}" type="presParOf" srcId="{D078D9DE-F60B-44A8-821C-C4C237505C3D}" destId="{83A49701-07F0-4125-A1B9-94E5242C1E73}" srcOrd="8" destOrd="0" presId="urn:microsoft.com/office/officeart/2005/8/layout/target3"/>
    <dgm:cxn modelId="{230D09AB-EAD5-4765-9E2E-9167B717D6BC}" type="presParOf" srcId="{D078D9DE-F60B-44A8-821C-C4C237505C3D}" destId="{C31E4B86-435E-4763-8106-4959FFCAE911}" srcOrd="9" destOrd="0" presId="urn:microsoft.com/office/officeart/2005/8/layout/target3"/>
    <dgm:cxn modelId="{AF84FE44-EF05-406B-BBE7-E6C3E1AF2F63}" type="presParOf" srcId="{D078D9DE-F60B-44A8-821C-C4C237505C3D}" destId="{1E7ED467-896C-4A54-B259-B7AEC0615305}" srcOrd="10" destOrd="0" presId="urn:microsoft.com/office/officeart/2005/8/layout/target3"/>
    <dgm:cxn modelId="{5CE5ADE0-ABEB-4EC9-A6A1-5AB3E94AFEE2}" type="presParOf" srcId="{D078D9DE-F60B-44A8-821C-C4C237505C3D}" destId="{3BF04B8B-A1CD-4AA6-BD35-7C75EE46C2D0}" srcOrd="11" destOrd="0" presId="urn:microsoft.com/office/officeart/2005/8/layout/target3"/>
    <dgm:cxn modelId="{072B3824-17FF-4096-819B-206FF3D5055B}" type="presParOf" srcId="{D078D9DE-F60B-44A8-821C-C4C237505C3D}" destId="{FBC68E3E-819E-4D0F-8242-03C3B9B5434E}" srcOrd="12" destOrd="0" presId="urn:microsoft.com/office/officeart/2005/8/layout/target3"/>
    <dgm:cxn modelId="{A26033D7-0B70-4949-8F90-FDF5BF96A9FF}" type="presParOf" srcId="{D078D9DE-F60B-44A8-821C-C4C237505C3D}" destId="{0B4118A3-C1F5-4AD7-A670-54149D4322AF}" srcOrd="13" destOrd="0" presId="urn:microsoft.com/office/officeart/2005/8/layout/target3"/>
    <dgm:cxn modelId="{2A2ED5FE-BAE5-4F4D-850A-CF94E7395A7B}" type="presParOf" srcId="{D078D9DE-F60B-44A8-821C-C4C237505C3D}" destId="{3F71444B-6FED-4C27-A22E-03EA94F693B8}" srcOrd="14" destOrd="0" presId="urn:microsoft.com/office/officeart/2005/8/layout/target3"/>
    <dgm:cxn modelId="{ACB59890-7E14-4A21-9095-A6FF1B4AD537}" type="presParOf" srcId="{D078D9DE-F60B-44A8-821C-C4C237505C3D}" destId="{445CC481-799D-4DFD-9154-4427ABDE76FD}"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E28BDE-8DD6-419A-9A32-A81564D3A5A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B02554CD-6366-4B35-BB3E-B4E7D777FB91}">
      <dgm:prSet phldrT="[Κείμενο]"/>
      <dgm:spPr/>
      <dgm:t>
        <a:bodyPr/>
        <a:lstStyle/>
        <a:p>
          <a:r>
            <a:rPr lang="el-GR" b="1" dirty="0" smtClean="0"/>
            <a:t>100-1999 </a:t>
          </a:r>
          <a:r>
            <a:rPr lang="el-GR" b="1" dirty="0" err="1" smtClean="0"/>
            <a:t>χλμ</a:t>
          </a:r>
          <a:endParaRPr lang="el-GR" b="1" dirty="0"/>
        </a:p>
      </dgm:t>
    </dgm:pt>
    <dgm:pt modelId="{E53307EC-7E4A-48DF-8E45-BCC78C37E972}" type="parTrans" cxnId="{6B88C3CC-2842-4CB5-8362-6693E8C1CE8D}">
      <dgm:prSet/>
      <dgm:spPr/>
      <dgm:t>
        <a:bodyPr/>
        <a:lstStyle/>
        <a:p>
          <a:endParaRPr lang="el-GR"/>
        </a:p>
      </dgm:t>
    </dgm:pt>
    <dgm:pt modelId="{FEB7A2B2-324D-414D-A311-9E68D0D426F2}" type="sibTrans" cxnId="{6B88C3CC-2842-4CB5-8362-6693E8C1CE8D}">
      <dgm:prSet/>
      <dgm:spPr/>
      <dgm:t>
        <a:bodyPr/>
        <a:lstStyle/>
        <a:p>
          <a:endParaRPr lang="el-GR"/>
        </a:p>
      </dgm:t>
    </dgm:pt>
    <dgm:pt modelId="{7765CF01-2DA3-4DB4-8892-C5AB7FC9FBF2}">
      <dgm:prSet phldrT="[Κείμενο]" custT="1"/>
      <dgm:spPr/>
      <dgm:t>
        <a:bodyPr/>
        <a:lstStyle/>
        <a:p>
          <a:r>
            <a:rPr lang="el-GR" sz="2400" b="1" dirty="0" smtClean="0"/>
            <a:t>575 ΕΥΡΩ ανά συμμετέχοντα, ανά συνάντηση</a:t>
          </a:r>
          <a:endParaRPr lang="el-GR" sz="2400" b="1" dirty="0"/>
        </a:p>
      </dgm:t>
    </dgm:pt>
    <dgm:pt modelId="{A8CB2804-6300-4510-85C6-34FEFBD71B47}" type="parTrans" cxnId="{311C5A1C-647C-4CDF-B77A-5E7F12A7D01A}">
      <dgm:prSet/>
      <dgm:spPr/>
      <dgm:t>
        <a:bodyPr/>
        <a:lstStyle/>
        <a:p>
          <a:endParaRPr lang="el-GR"/>
        </a:p>
      </dgm:t>
    </dgm:pt>
    <dgm:pt modelId="{20678BF0-FD44-4488-91D2-1E29FF38F47B}" type="sibTrans" cxnId="{311C5A1C-647C-4CDF-B77A-5E7F12A7D01A}">
      <dgm:prSet/>
      <dgm:spPr/>
      <dgm:t>
        <a:bodyPr/>
        <a:lstStyle/>
        <a:p>
          <a:endParaRPr lang="el-GR"/>
        </a:p>
      </dgm:t>
    </dgm:pt>
    <dgm:pt modelId="{40F65211-4627-4C34-8AC0-46023648531F}">
      <dgm:prSet phldrT="[Κείμενο]"/>
      <dgm:spPr/>
      <dgm:t>
        <a:bodyPr/>
        <a:lstStyle/>
        <a:p>
          <a:r>
            <a:rPr lang="el-GR" b="1" dirty="0" smtClean="0"/>
            <a:t>≥ 2000 </a:t>
          </a:r>
          <a:r>
            <a:rPr lang="el-GR" b="1" dirty="0" err="1" smtClean="0"/>
            <a:t>χλμ</a:t>
          </a:r>
          <a:endParaRPr lang="el-GR" b="1" dirty="0"/>
        </a:p>
      </dgm:t>
    </dgm:pt>
    <dgm:pt modelId="{B2BDC526-B454-4FEE-B441-885787268DA6}" type="parTrans" cxnId="{D6832B2E-08D7-4EF8-A55B-8EA00FA2468A}">
      <dgm:prSet/>
      <dgm:spPr/>
      <dgm:t>
        <a:bodyPr/>
        <a:lstStyle/>
        <a:p>
          <a:endParaRPr lang="el-GR"/>
        </a:p>
      </dgm:t>
    </dgm:pt>
    <dgm:pt modelId="{DDE8582C-5EED-4F94-8ABB-542B822B79B2}" type="sibTrans" cxnId="{D6832B2E-08D7-4EF8-A55B-8EA00FA2468A}">
      <dgm:prSet/>
      <dgm:spPr/>
      <dgm:t>
        <a:bodyPr/>
        <a:lstStyle/>
        <a:p>
          <a:endParaRPr lang="el-GR"/>
        </a:p>
      </dgm:t>
    </dgm:pt>
    <dgm:pt modelId="{07DB2029-79F2-440D-9C02-9CE2D53CF19C}">
      <dgm:prSet phldrT="[Κείμενο]" custT="1"/>
      <dgm:spPr/>
      <dgm:t>
        <a:bodyPr/>
        <a:lstStyle/>
        <a:p>
          <a:r>
            <a:rPr lang="el-GR" sz="2400" b="1" dirty="0" smtClean="0"/>
            <a:t>760 ΕΥΡΩ ανά συμμετέχοντα, ανά συνάντηση</a:t>
          </a:r>
          <a:endParaRPr lang="el-GR" sz="2400" b="1" dirty="0"/>
        </a:p>
      </dgm:t>
    </dgm:pt>
    <dgm:pt modelId="{B2F84BDE-BA7A-4629-BA89-7657DE355526}" type="parTrans" cxnId="{63CC64E1-13CA-45E1-918B-CAAB51AC47BE}">
      <dgm:prSet/>
      <dgm:spPr/>
      <dgm:t>
        <a:bodyPr/>
        <a:lstStyle/>
        <a:p>
          <a:endParaRPr lang="el-GR"/>
        </a:p>
      </dgm:t>
    </dgm:pt>
    <dgm:pt modelId="{D5942A29-F358-442E-A329-C4B0E27AC7A0}" type="sibTrans" cxnId="{63CC64E1-13CA-45E1-918B-CAAB51AC47BE}">
      <dgm:prSet/>
      <dgm:spPr/>
      <dgm:t>
        <a:bodyPr/>
        <a:lstStyle/>
        <a:p>
          <a:endParaRPr lang="el-GR"/>
        </a:p>
      </dgm:t>
    </dgm:pt>
    <dgm:pt modelId="{DCDF0D5A-5B84-468B-8A51-783D8B18AA1E}" type="pres">
      <dgm:prSet presAssocID="{91E28BDE-8DD6-419A-9A32-A81564D3A5A8}" presName="Name0" presStyleCnt="0">
        <dgm:presLayoutVars>
          <dgm:dir/>
          <dgm:animLvl val="lvl"/>
          <dgm:resizeHandles/>
        </dgm:presLayoutVars>
      </dgm:prSet>
      <dgm:spPr/>
      <dgm:t>
        <a:bodyPr/>
        <a:lstStyle/>
        <a:p>
          <a:endParaRPr lang="el-GR"/>
        </a:p>
      </dgm:t>
    </dgm:pt>
    <dgm:pt modelId="{762A38F4-4C55-4FCB-9099-5530D92A887B}" type="pres">
      <dgm:prSet presAssocID="{B02554CD-6366-4B35-BB3E-B4E7D777FB91}" presName="linNode" presStyleCnt="0"/>
      <dgm:spPr/>
    </dgm:pt>
    <dgm:pt modelId="{A5469EB2-08FB-4B54-B02E-1F42F6456252}" type="pres">
      <dgm:prSet presAssocID="{B02554CD-6366-4B35-BB3E-B4E7D777FB91}" presName="parentShp" presStyleLbl="node1" presStyleIdx="0" presStyleCnt="2" custScaleX="78160">
        <dgm:presLayoutVars>
          <dgm:bulletEnabled val="1"/>
        </dgm:presLayoutVars>
      </dgm:prSet>
      <dgm:spPr/>
      <dgm:t>
        <a:bodyPr/>
        <a:lstStyle/>
        <a:p>
          <a:endParaRPr lang="el-GR"/>
        </a:p>
      </dgm:t>
    </dgm:pt>
    <dgm:pt modelId="{2D852BB7-9EF0-48E3-8600-6B01D62509DE}" type="pres">
      <dgm:prSet presAssocID="{B02554CD-6366-4B35-BB3E-B4E7D777FB91}" presName="childShp" presStyleLbl="bgAccFollowNode1" presStyleIdx="0" presStyleCnt="2" custScaleX="114560">
        <dgm:presLayoutVars>
          <dgm:bulletEnabled val="1"/>
        </dgm:presLayoutVars>
      </dgm:prSet>
      <dgm:spPr/>
      <dgm:t>
        <a:bodyPr/>
        <a:lstStyle/>
        <a:p>
          <a:endParaRPr lang="el-GR"/>
        </a:p>
      </dgm:t>
    </dgm:pt>
    <dgm:pt modelId="{22C1A2F0-A6F5-4C9B-BAA3-A0F3D1A1FC20}" type="pres">
      <dgm:prSet presAssocID="{FEB7A2B2-324D-414D-A311-9E68D0D426F2}" presName="spacing" presStyleCnt="0"/>
      <dgm:spPr/>
    </dgm:pt>
    <dgm:pt modelId="{CCEDA5DB-028E-439F-BD78-D34DEBDBD73E}" type="pres">
      <dgm:prSet presAssocID="{40F65211-4627-4C34-8AC0-46023648531F}" presName="linNode" presStyleCnt="0"/>
      <dgm:spPr/>
    </dgm:pt>
    <dgm:pt modelId="{9D0B6379-1174-4FA3-A933-884D0B7A46D3}" type="pres">
      <dgm:prSet presAssocID="{40F65211-4627-4C34-8AC0-46023648531F}" presName="parentShp" presStyleLbl="node1" presStyleIdx="1" presStyleCnt="2" custScaleX="83908" custLinFactNeighborX="-1592" custLinFactNeighborY="-4999">
        <dgm:presLayoutVars>
          <dgm:bulletEnabled val="1"/>
        </dgm:presLayoutVars>
      </dgm:prSet>
      <dgm:spPr/>
      <dgm:t>
        <a:bodyPr/>
        <a:lstStyle/>
        <a:p>
          <a:endParaRPr lang="el-GR"/>
        </a:p>
      </dgm:t>
    </dgm:pt>
    <dgm:pt modelId="{BBB41A8D-3504-4E5B-950E-4F404552C70D}" type="pres">
      <dgm:prSet presAssocID="{40F65211-4627-4C34-8AC0-46023648531F}" presName="childShp" presStyleLbl="bgAccFollowNode1" presStyleIdx="1" presStyleCnt="2" custScaleX="126054">
        <dgm:presLayoutVars>
          <dgm:bulletEnabled val="1"/>
        </dgm:presLayoutVars>
      </dgm:prSet>
      <dgm:spPr/>
      <dgm:t>
        <a:bodyPr/>
        <a:lstStyle/>
        <a:p>
          <a:endParaRPr lang="el-GR"/>
        </a:p>
      </dgm:t>
    </dgm:pt>
  </dgm:ptLst>
  <dgm:cxnLst>
    <dgm:cxn modelId="{AF686919-F5D6-4500-A833-511671D7B65D}" type="presOf" srcId="{07DB2029-79F2-440D-9C02-9CE2D53CF19C}" destId="{BBB41A8D-3504-4E5B-950E-4F404552C70D}" srcOrd="0" destOrd="0" presId="urn:microsoft.com/office/officeart/2005/8/layout/vList6"/>
    <dgm:cxn modelId="{B1CE0EAB-9462-481D-856B-25E4E0702DAE}" type="presOf" srcId="{91E28BDE-8DD6-419A-9A32-A81564D3A5A8}" destId="{DCDF0D5A-5B84-468B-8A51-783D8B18AA1E}" srcOrd="0" destOrd="0" presId="urn:microsoft.com/office/officeart/2005/8/layout/vList6"/>
    <dgm:cxn modelId="{F9893305-DBBD-4201-9CB1-E97FBF3062FE}" type="presOf" srcId="{B02554CD-6366-4B35-BB3E-B4E7D777FB91}" destId="{A5469EB2-08FB-4B54-B02E-1F42F6456252}" srcOrd="0" destOrd="0" presId="urn:microsoft.com/office/officeart/2005/8/layout/vList6"/>
    <dgm:cxn modelId="{311C5A1C-647C-4CDF-B77A-5E7F12A7D01A}" srcId="{B02554CD-6366-4B35-BB3E-B4E7D777FB91}" destId="{7765CF01-2DA3-4DB4-8892-C5AB7FC9FBF2}" srcOrd="0" destOrd="0" parTransId="{A8CB2804-6300-4510-85C6-34FEFBD71B47}" sibTransId="{20678BF0-FD44-4488-91D2-1E29FF38F47B}"/>
    <dgm:cxn modelId="{6B88C3CC-2842-4CB5-8362-6693E8C1CE8D}" srcId="{91E28BDE-8DD6-419A-9A32-A81564D3A5A8}" destId="{B02554CD-6366-4B35-BB3E-B4E7D777FB91}" srcOrd="0" destOrd="0" parTransId="{E53307EC-7E4A-48DF-8E45-BCC78C37E972}" sibTransId="{FEB7A2B2-324D-414D-A311-9E68D0D426F2}"/>
    <dgm:cxn modelId="{63CC64E1-13CA-45E1-918B-CAAB51AC47BE}" srcId="{40F65211-4627-4C34-8AC0-46023648531F}" destId="{07DB2029-79F2-440D-9C02-9CE2D53CF19C}" srcOrd="0" destOrd="0" parTransId="{B2F84BDE-BA7A-4629-BA89-7657DE355526}" sibTransId="{D5942A29-F358-442E-A329-C4B0E27AC7A0}"/>
    <dgm:cxn modelId="{F5C7FAD2-9F33-41B1-B857-F6160B98A4D1}" type="presOf" srcId="{40F65211-4627-4C34-8AC0-46023648531F}" destId="{9D0B6379-1174-4FA3-A933-884D0B7A46D3}" srcOrd="0" destOrd="0" presId="urn:microsoft.com/office/officeart/2005/8/layout/vList6"/>
    <dgm:cxn modelId="{D6832B2E-08D7-4EF8-A55B-8EA00FA2468A}" srcId="{91E28BDE-8DD6-419A-9A32-A81564D3A5A8}" destId="{40F65211-4627-4C34-8AC0-46023648531F}" srcOrd="1" destOrd="0" parTransId="{B2BDC526-B454-4FEE-B441-885787268DA6}" sibTransId="{DDE8582C-5EED-4F94-8ABB-542B822B79B2}"/>
    <dgm:cxn modelId="{91D7CD73-F02E-4721-A88A-7451F8A73C09}" type="presOf" srcId="{7765CF01-2DA3-4DB4-8892-C5AB7FC9FBF2}" destId="{2D852BB7-9EF0-48E3-8600-6B01D62509DE}" srcOrd="0" destOrd="0" presId="urn:microsoft.com/office/officeart/2005/8/layout/vList6"/>
    <dgm:cxn modelId="{F8532A18-A002-4F8B-A4EC-2ACC0205F953}" type="presParOf" srcId="{DCDF0D5A-5B84-468B-8A51-783D8B18AA1E}" destId="{762A38F4-4C55-4FCB-9099-5530D92A887B}" srcOrd="0" destOrd="0" presId="urn:microsoft.com/office/officeart/2005/8/layout/vList6"/>
    <dgm:cxn modelId="{FAA3B817-D651-4F8B-9568-8A0FCF57AFD1}" type="presParOf" srcId="{762A38F4-4C55-4FCB-9099-5530D92A887B}" destId="{A5469EB2-08FB-4B54-B02E-1F42F6456252}" srcOrd="0" destOrd="0" presId="urn:microsoft.com/office/officeart/2005/8/layout/vList6"/>
    <dgm:cxn modelId="{17706BF1-FCE5-4546-A8B4-A82576E0874A}" type="presParOf" srcId="{762A38F4-4C55-4FCB-9099-5530D92A887B}" destId="{2D852BB7-9EF0-48E3-8600-6B01D62509DE}" srcOrd="1" destOrd="0" presId="urn:microsoft.com/office/officeart/2005/8/layout/vList6"/>
    <dgm:cxn modelId="{FC31C582-40BC-46DA-AA63-DB436591E041}" type="presParOf" srcId="{DCDF0D5A-5B84-468B-8A51-783D8B18AA1E}" destId="{22C1A2F0-A6F5-4C9B-BAA3-A0F3D1A1FC20}" srcOrd="1" destOrd="0" presId="urn:microsoft.com/office/officeart/2005/8/layout/vList6"/>
    <dgm:cxn modelId="{85DE9E8F-0B93-475A-A437-CCA53108B69B}" type="presParOf" srcId="{DCDF0D5A-5B84-468B-8A51-783D8B18AA1E}" destId="{CCEDA5DB-028E-439F-BD78-D34DEBDBD73E}" srcOrd="2" destOrd="0" presId="urn:microsoft.com/office/officeart/2005/8/layout/vList6"/>
    <dgm:cxn modelId="{61758B3C-E89A-43C2-B332-C0D742976678}" type="presParOf" srcId="{CCEDA5DB-028E-439F-BD78-D34DEBDBD73E}" destId="{9D0B6379-1174-4FA3-A933-884D0B7A46D3}" srcOrd="0" destOrd="0" presId="urn:microsoft.com/office/officeart/2005/8/layout/vList6"/>
    <dgm:cxn modelId="{278B047A-A91B-4D3D-B115-30DD0819BB83}" type="presParOf" srcId="{CCEDA5DB-028E-439F-BD78-D34DEBDBD73E}" destId="{BBB41A8D-3504-4E5B-950E-4F404552C70D}"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FE68AB-7B58-4405-BCB5-F5C48ABB760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FB5694DF-BE5D-4CD9-8FDE-6C2285E197BA}">
      <dgm:prSet phldrT="[Κείμενο]" custT="1">
        <dgm:style>
          <a:lnRef idx="1">
            <a:schemeClr val="accent1"/>
          </a:lnRef>
          <a:fillRef idx="2">
            <a:schemeClr val="accent1"/>
          </a:fillRef>
          <a:effectRef idx="1">
            <a:schemeClr val="accent1"/>
          </a:effectRef>
          <a:fontRef idx="minor">
            <a:schemeClr val="dk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sz="2000" b="1" dirty="0" smtClean="0"/>
            <a:t>100-1999 </a:t>
          </a:r>
          <a:r>
            <a:rPr lang="el-GR" sz="2000" b="1" dirty="0" err="1" smtClean="0"/>
            <a:t>χλμ</a:t>
          </a:r>
          <a:endParaRPr lang="el-GR" sz="2000" b="1" dirty="0" smtClean="0"/>
        </a:p>
        <a:p>
          <a:pPr defTabSz="977900">
            <a:lnSpc>
              <a:spcPct val="90000"/>
            </a:lnSpc>
            <a:spcBef>
              <a:spcPct val="0"/>
            </a:spcBef>
            <a:spcAft>
              <a:spcPct val="35000"/>
            </a:spcAft>
          </a:pPr>
          <a:endParaRPr lang="el-GR" sz="1800" dirty="0"/>
        </a:p>
      </dgm:t>
    </dgm:pt>
    <dgm:pt modelId="{DB039D1F-8381-42B0-8E73-6BDE230C8957}" type="parTrans" cxnId="{542F960C-FB74-4E11-925F-5CDCE099FC35}">
      <dgm:prSet/>
      <dgm:spPr/>
      <dgm:t>
        <a:bodyPr/>
        <a:lstStyle/>
        <a:p>
          <a:endParaRPr lang="el-GR"/>
        </a:p>
      </dgm:t>
    </dgm:pt>
    <dgm:pt modelId="{4BCC5E07-41A9-4300-9E5D-F71BDE96777C}" type="sibTrans" cxnId="{542F960C-FB74-4E11-925F-5CDCE099FC35}">
      <dgm:prSet/>
      <dgm:spPr/>
      <dgm:t>
        <a:bodyPr/>
        <a:lstStyle/>
        <a:p>
          <a:endParaRPr lang="el-GR"/>
        </a:p>
      </dgm:t>
    </dgm:pt>
    <dgm:pt modelId="{397D5059-EBD2-4E88-A89D-435F9851352B}">
      <dgm:prSet phldrT="[Κείμενο]">
        <dgm:style>
          <a:lnRef idx="2">
            <a:schemeClr val="accent1"/>
          </a:lnRef>
          <a:fillRef idx="1">
            <a:schemeClr val="lt1"/>
          </a:fillRef>
          <a:effectRef idx="0">
            <a:schemeClr val="accent1"/>
          </a:effectRef>
          <a:fontRef idx="minor">
            <a:schemeClr val="dk1"/>
          </a:fontRef>
        </dgm:style>
      </dgm:prSet>
      <dgm:spPr/>
      <dgm:t>
        <a:bodyPr/>
        <a:lstStyle/>
        <a:p>
          <a:r>
            <a:rPr lang="el-GR" b="1" dirty="0" smtClean="0"/>
            <a:t>360 ΕΥΡΩ </a:t>
          </a:r>
          <a:r>
            <a:rPr lang="el-GR" dirty="0" smtClean="0"/>
            <a:t>/ συμμετέχοντα </a:t>
          </a:r>
          <a:endParaRPr lang="el-GR" dirty="0"/>
        </a:p>
      </dgm:t>
    </dgm:pt>
    <dgm:pt modelId="{DEF7541C-E014-4157-AC2E-ACAC355FF727}" type="parTrans" cxnId="{CF89254B-E0F0-4D4E-957A-8D9CE1DD0072}">
      <dgm:prSet/>
      <dgm:spPr/>
      <dgm:t>
        <a:bodyPr/>
        <a:lstStyle/>
        <a:p>
          <a:endParaRPr lang="el-GR"/>
        </a:p>
      </dgm:t>
    </dgm:pt>
    <dgm:pt modelId="{D2004E78-C4E2-499F-8EF8-DA80B2EB08A7}" type="sibTrans" cxnId="{CF89254B-E0F0-4D4E-957A-8D9CE1DD0072}">
      <dgm:prSet/>
      <dgm:spPr/>
      <dgm:t>
        <a:bodyPr/>
        <a:lstStyle/>
        <a:p>
          <a:endParaRPr lang="el-GR"/>
        </a:p>
      </dgm:t>
    </dgm:pt>
    <dgm:pt modelId="{7D141144-EC47-4451-B7DD-6C7D5585A4E8}">
      <dgm:prSet custT="1">
        <dgm:style>
          <a:lnRef idx="1">
            <a:schemeClr val="accent1"/>
          </a:lnRef>
          <a:fillRef idx="2">
            <a:schemeClr val="accent1"/>
          </a:fillRef>
          <a:effectRef idx="1">
            <a:schemeClr val="accent1"/>
          </a:effectRef>
          <a:fontRef idx="minor">
            <a:schemeClr val="dk1"/>
          </a:fontRef>
        </dgm:style>
      </dgm:prSet>
      <dgm:spPr/>
      <dgm:t>
        <a:bodyPr/>
        <a:lstStyle/>
        <a:p>
          <a:r>
            <a:rPr lang="el-GR" sz="2000" b="1" dirty="0" smtClean="0"/>
            <a:t>≥2000 </a:t>
          </a:r>
          <a:r>
            <a:rPr lang="el-GR" sz="2000" b="1" dirty="0" err="1" smtClean="0"/>
            <a:t>χλμ</a:t>
          </a:r>
          <a:endParaRPr lang="el-GR" sz="2000" b="1" dirty="0"/>
        </a:p>
      </dgm:t>
    </dgm:pt>
    <dgm:pt modelId="{416F2A43-4472-47D5-94D9-2D20DC52292C}" type="parTrans" cxnId="{174F13A1-AD54-41E9-91CC-F290F755366A}">
      <dgm:prSet/>
      <dgm:spPr/>
      <dgm:t>
        <a:bodyPr/>
        <a:lstStyle/>
        <a:p>
          <a:endParaRPr lang="el-GR"/>
        </a:p>
      </dgm:t>
    </dgm:pt>
    <dgm:pt modelId="{F3AA2250-C27E-4F52-AAF9-871386E431CD}" type="sibTrans" cxnId="{174F13A1-AD54-41E9-91CC-F290F755366A}">
      <dgm:prSet/>
      <dgm:spPr/>
      <dgm:t>
        <a:bodyPr/>
        <a:lstStyle/>
        <a:p>
          <a:endParaRPr lang="el-GR"/>
        </a:p>
      </dgm:t>
    </dgm:pt>
    <dgm:pt modelId="{8CA84FE1-D6FC-46C5-9095-13796742388D}">
      <dgm:prSet>
        <dgm:style>
          <a:lnRef idx="2">
            <a:schemeClr val="accent1"/>
          </a:lnRef>
          <a:fillRef idx="1">
            <a:schemeClr val="lt1"/>
          </a:fillRef>
          <a:effectRef idx="0">
            <a:schemeClr val="accent1"/>
          </a:effectRef>
          <a:fontRef idx="minor">
            <a:schemeClr val="dk1"/>
          </a:fontRef>
        </dgm:style>
      </dgm:prSet>
      <dgm:spPr/>
      <dgm:t>
        <a:bodyPr/>
        <a:lstStyle/>
        <a:p>
          <a:r>
            <a:rPr lang="el-GR" b="1" dirty="0" smtClean="0"/>
            <a:t>275 ΕΥΡΩ</a:t>
          </a:r>
          <a:r>
            <a:rPr lang="el-GR" dirty="0" smtClean="0"/>
            <a:t> / συμμετέχοντα </a:t>
          </a:r>
          <a:endParaRPr lang="el-GR" dirty="0"/>
        </a:p>
      </dgm:t>
    </dgm:pt>
    <dgm:pt modelId="{44DC4E30-1F4A-476F-9FD4-992D97F2F619}" type="parTrans" cxnId="{814AB466-732C-4739-B891-38AA9436240A}">
      <dgm:prSet/>
      <dgm:spPr/>
      <dgm:t>
        <a:bodyPr/>
        <a:lstStyle/>
        <a:p>
          <a:endParaRPr lang="el-GR"/>
        </a:p>
      </dgm:t>
    </dgm:pt>
    <dgm:pt modelId="{66F8B38A-91AA-4376-B31B-7C14D8545CB1}" type="sibTrans" cxnId="{814AB466-732C-4739-B891-38AA9436240A}">
      <dgm:prSet/>
      <dgm:spPr/>
      <dgm:t>
        <a:bodyPr/>
        <a:lstStyle/>
        <a:p>
          <a:endParaRPr lang="el-GR"/>
        </a:p>
      </dgm:t>
    </dgm:pt>
    <dgm:pt modelId="{A4BBEE19-5CC4-4936-8972-8AEFBA50D080}" type="pres">
      <dgm:prSet presAssocID="{DCFE68AB-7B58-4405-BCB5-F5C48ABB7603}" presName="Name0" presStyleCnt="0">
        <dgm:presLayoutVars>
          <dgm:dir/>
          <dgm:animLvl val="lvl"/>
          <dgm:resizeHandles/>
        </dgm:presLayoutVars>
      </dgm:prSet>
      <dgm:spPr/>
      <dgm:t>
        <a:bodyPr/>
        <a:lstStyle/>
        <a:p>
          <a:endParaRPr lang="el-GR"/>
        </a:p>
      </dgm:t>
    </dgm:pt>
    <dgm:pt modelId="{3C4EFB7F-13B1-44D1-82CE-068993D2CA16}" type="pres">
      <dgm:prSet presAssocID="{FB5694DF-BE5D-4CD9-8FDE-6C2285E197BA}" presName="linNode" presStyleCnt="0"/>
      <dgm:spPr/>
    </dgm:pt>
    <dgm:pt modelId="{372B767B-094D-4029-8811-CD46E153C0FB}" type="pres">
      <dgm:prSet presAssocID="{FB5694DF-BE5D-4CD9-8FDE-6C2285E197BA}" presName="parentShp" presStyleLbl="node1" presStyleIdx="0" presStyleCnt="2" custScaleX="80000" custLinFactNeighborX="0" custLinFactNeighborY="-26">
        <dgm:presLayoutVars>
          <dgm:bulletEnabled val="1"/>
        </dgm:presLayoutVars>
      </dgm:prSet>
      <dgm:spPr/>
      <dgm:t>
        <a:bodyPr/>
        <a:lstStyle/>
        <a:p>
          <a:endParaRPr lang="el-GR"/>
        </a:p>
      </dgm:t>
    </dgm:pt>
    <dgm:pt modelId="{7DABDB4E-8694-48A0-9DD1-40F2F84B0697}" type="pres">
      <dgm:prSet presAssocID="{FB5694DF-BE5D-4CD9-8FDE-6C2285E197BA}" presName="childShp" presStyleLbl="bgAccFollowNode1" presStyleIdx="0" presStyleCnt="2">
        <dgm:presLayoutVars>
          <dgm:bulletEnabled val="1"/>
        </dgm:presLayoutVars>
      </dgm:prSet>
      <dgm:spPr/>
      <dgm:t>
        <a:bodyPr/>
        <a:lstStyle/>
        <a:p>
          <a:endParaRPr lang="el-GR"/>
        </a:p>
      </dgm:t>
    </dgm:pt>
    <dgm:pt modelId="{727DFAB1-6CC2-4CB4-A55A-846C1DA5A246}" type="pres">
      <dgm:prSet presAssocID="{4BCC5E07-41A9-4300-9E5D-F71BDE96777C}" presName="spacing" presStyleCnt="0"/>
      <dgm:spPr/>
    </dgm:pt>
    <dgm:pt modelId="{0E76E247-1B3C-459C-8317-0AAED18835FB}" type="pres">
      <dgm:prSet presAssocID="{7D141144-EC47-4451-B7DD-6C7D5585A4E8}" presName="linNode" presStyleCnt="0"/>
      <dgm:spPr/>
    </dgm:pt>
    <dgm:pt modelId="{2C650BC6-DF22-40E9-966C-6E418BAA3B2B}" type="pres">
      <dgm:prSet presAssocID="{7D141144-EC47-4451-B7DD-6C7D5585A4E8}" presName="parentShp" presStyleLbl="node1" presStyleIdx="1" presStyleCnt="2" custScaleX="80000">
        <dgm:presLayoutVars>
          <dgm:bulletEnabled val="1"/>
        </dgm:presLayoutVars>
      </dgm:prSet>
      <dgm:spPr/>
      <dgm:t>
        <a:bodyPr/>
        <a:lstStyle/>
        <a:p>
          <a:endParaRPr lang="el-GR"/>
        </a:p>
      </dgm:t>
    </dgm:pt>
    <dgm:pt modelId="{F6D00AB0-EA8F-4666-B081-8A1A19071614}" type="pres">
      <dgm:prSet presAssocID="{7D141144-EC47-4451-B7DD-6C7D5585A4E8}" presName="childShp" presStyleLbl="bgAccFollowNode1" presStyleIdx="1" presStyleCnt="2">
        <dgm:presLayoutVars>
          <dgm:bulletEnabled val="1"/>
        </dgm:presLayoutVars>
      </dgm:prSet>
      <dgm:spPr/>
      <dgm:t>
        <a:bodyPr/>
        <a:lstStyle/>
        <a:p>
          <a:endParaRPr lang="el-GR"/>
        </a:p>
      </dgm:t>
    </dgm:pt>
  </dgm:ptLst>
  <dgm:cxnLst>
    <dgm:cxn modelId="{542F960C-FB74-4E11-925F-5CDCE099FC35}" srcId="{DCFE68AB-7B58-4405-BCB5-F5C48ABB7603}" destId="{FB5694DF-BE5D-4CD9-8FDE-6C2285E197BA}" srcOrd="0" destOrd="0" parTransId="{DB039D1F-8381-42B0-8E73-6BDE230C8957}" sibTransId="{4BCC5E07-41A9-4300-9E5D-F71BDE96777C}"/>
    <dgm:cxn modelId="{CF89254B-E0F0-4D4E-957A-8D9CE1DD0072}" srcId="{7D141144-EC47-4451-B7DD-6C7D5585A4E8}" destId="{397D5059-EBD2-4E88-A89D-435F9851352B}" srcOrd="0" destOrd="0" parTransId="{DEF7541C-E014-4157-AC2E-ACAC355FF727}" sibTransId="{D2004E78-C4E2-499F-8EF8-DA80B2EB08A7}"/>
    <dgm:cxn modelId="{1E0962BE-C5D4-4657-BFDF-FD47B7AD5CAE}" type="presOf" srcId="{DCFE68AB-7B58-4405-BCB5-F5C48ABB7603}" destId="{A4BBEE19-5CC4-4936-8972-8AEFBA50D080}" srcOrd="0" destOrd="0" presId="urn:microsoft.com/office/officeart/2005/8/layout/vList6"/>
    <dgm:cxn modelId="{814AB466-732C-4739-B891-38AA9436240A}" srcId="{FB5694DF-BE5D-4CD9-8FDE-6C2285E197BA}" destId="{8CA84FE1-D6FC-46C5-9095-13796742388D}" srcOrd="0" destOrd="0" parTransId="{44DC4E30-1F4A-476F-9FD4-992D97F2F619}" sibTransId="{66F8B38A-91AA-4376-B31B-7C14D8545CB1}"/>
    <dgm:cxn modelId="{174F13A1-AD54-41E9-91CC-F290F755366A}" srcId="{DCFE68AB-7B58-4405-BCB5-F5C48ABB7603}" destId="{7D141144-EC47-4451-B7DD-6C7D5585A4E8}" srcOrd="1" destOrd="0" parTransId="{416F2A43-4472-47D5-94D9-2D20DC52292C}" sibTransId="{F3AA2250-C27E-4F52-AAF9-871386E431CD}"/>
    <dgm:cxn modelId="{62FA6F61-BFC5-4F61-8A6B-9CE688EE000F}" type="presOf" srcId="{FB5694DF-BE5D-4CD9-8FDE-6C2285E197BA}" destId="{372B767B-094D-4029-8811-CD46E153C0FB}" srcOrd="0" destOrd="0" presId="urn:microsoft.com/office/officeart/2005/8/layout/vList6"/>
    <dgm:cxn modelId="{57D1D267-7503-44A5-8567-E032EC982B6C}" type="presOf" srcId="{7D141144-EC47-4451-B7DD-6C7D5585A4E8}" destId="{2C650BC6-DF22-40E9-966C-6E418BAA3B2B}" srcOrd="0" destOrd="0" presId="urn:microsoft.com/office/officeart/2005/8/layout/vList6"/>
    <dgm:cxn modelId="{238109C5-70F5-42DF-83B8-CE79258D6A93}" type="presOf" srcId="{8CA84FE1-D6FC-46C5-9095-13796742388D}" destId="{7DABDB4E-8694-48A0-9DD1-40F2F84B0697}" srcOrd="0" destOrd="0" presId="urn:microsoft.com/office/officeart/2005/8/layout/vList6"/>
    <dgm:cxn modelId="{C2D14772-D7DC-4B29-A3A0-47BE78C7DEA9}" type="presOf" srcId="{397D5059-EBD2-4E88-A89D-435F9851352B}" destId="{F6D00AB0-EA8F-4666-B081-8A1A19071614}" srcOrd="0" destOrd="0" presId="urn:microsoft.com/office/officeart/2005/8/layout/vList6"/>
    <dgm:cxn modelId="{0EDB5FC3-C3D9-4879-BB27-F9F7998DA242}" type="presParOf" srcId="{A4BBEE19-5CC4-4936-8972-8AEFBA50D080}" destId="{3C4EFB7F-13B1-44D1-82CE-068993D2CA16}" srcOrd="0" destOrd="0" presId="urn:microsoft.com/office/officeart/2005/8/layout/vList6"/>
    <dgm:cxn modelId="{C8396230-C44B-4F6F-9517-A32524CE3569}" type="presParOf" srcId="{3C4EFB7F-13B1-44D1-82CE-068993D2CA16}" destId="{372B767B-094D-4029-8811-CD46E153C0FB}" srcOrd="0" destOrd="0" presId="urn:microsoft.com/office/officeart/2005/8/layout/vList6"/>
    <dgm:cxn modelId="{DE7187D3-B3B9-495E-B08B-698D5B28D27F}" type="presParOf" srcId="{3C4EFB7F-13B1-44D1-82CE-068993D2CA16}" destId="{7DABDB4E-8694-48A0-9DD1-40F2F84B0697}" srcOrd="1" destOrd="0" presId="urn:microsoft.com/office/officeart/2005/8/layout/vList6"/>
    <dgm:cxn modelId="{C3A5B6A1-29ED-436F-824C-7DFAA02CF06F}" type="presParOf" srcId="{A4BBEE19-5CC4-4936-8972-8AEFBA50D080}" destId="{727DFAB1-6CC2-4CB4-A55A-846C1DA5A246}" srcOrd="1" destOrd="0" presId="urn:microsoft.com/office/officeart/2005/8/layout/vList6"/>
    <dgm:cxn modelId="{C9999E2E-05E4-4AAD-A241-0AF617E17322}" type="presParOf" srcId="{A4BBEE19-5CC4-4936-8972-8AEFBA50D080}" destId="{0E76E247-1B3C-459C-8317-0AAED18835FB}" srcOrd="2" destOrd="0" presId="urn:microsoft.com/office/officeart/2005/8/layout/vList6"/>
    <dgm:cxn modelId="{D9CCAA20-C1FB-433A-ADB3-56787D493B26}" type="presParOf" srcId="{0E76E247-1B3C-459C-8317-0AAED18835FB}" destId="{2C650BC6-DF22-40E9-966C-6E418BAA3B2B}" srcOrd="0" destOrd="0" presId="urn:microsoft.com/office/officeart/2005/8/layout/vList6"/>
    <dgm:cxn modelId="{9E05C4CD-F721-499D-B08F-0061A9D06723}" type="presParOf" srcId="{0E76E247-1B3C-459C-8317-0AAED18835FB}" destId="{F6D00AB0-EA8F-4666-B081-8A1A19071614}"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16D78E-0EB3-4C5B-B1E1-FE473CE6FC5E}"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fr-BE"/>
        </a:p>
      </dgm:t>
    </dgm:pt>
    <dgm:pt modelId="{679957AE-B13D-4FB8-B2A7-5B1DF9682C97}">
      <dgm:prSet phldrT="[Text]" custT="1"/>
      <dgm:spPr/>
      <dgm:t>
        <a:bodyPr/>
        <a:lstStyle/>
        <a:p>
          <a:r>
            <a:rPr lang="el-GR" sz="1600" b="1" dirty="0" smtClean="0"/>
            <a:t>στα κονδύλια οποιασδήποτε άλλης κατηγορίας </a:t>
          </a:r>
          <a:r>
            <a:rPr lang="el-GR" sz="1600" b="1" dirty="0" smtClean="0">
              <a:solidFill>
                <a:srgbClr val="C00000"/>
              </a:solidFill>
            </a:rPr>
            <a:t>με εξαίρεση </a:t>
          </a:r>
          <a:r>
            <a:rPr lang="el-GR" sz="1600" b="1" dirty="0" smtClean="0"/>
            <a:t>τις κατηγορίες που αφορούν   τις δαπάνες διαχείρισης και υλοποίησης Σχεδίου και τις  Ειδικές Κατηγορίες Δαπανών κατ’ Εξαίρεση</a:t>
          </a:r>
          <a:r>
            <a:rPr lang="el-GR" sz="1600" dirty="0" smtClean="0"/>
            <a:t>.</a:t>
          </a:r>
          <a:endParaRPr lang="fr-BE" sz="1600" dirty="0"/>
        </a:p>
      </dgm:t>
    </dgm:pt>
    <dgm:pt modelId="{BE1AF7F5-8CEA-4CD7-9A6E-166CFBE4CFA4}" type="parTrans" cxnId="{B0A97F44-D6B9-4944-AEBD-F15BD27B884D}">
      <dgm:prSet/>
      <dgm:spPr/>
      <dgm:t>
        <a:bodyPr/>
        <a:lstStyle/>
        <a:p>
          <a:endParaRPr lang="fr-BE"/>
        </a:p>
      </dgm:t>
    </dgm:pt>
    <dgm:pt modelId="{79E35133-4159-41CF-BFFC-EB696A3E094E}" type="sibTrans" cxnId="{B0A97F44-D6B9-4944-AEBD-F15BD27B884D}">
      <dgm:prSet/>
      <dgm:spPr/>
      <dgm:t>
        <a:bodyPr/>
        <a:lstStyle/>
        <a:p>
          <a:endParaRPr lang="fr-BE"/>
        </a:p>
      </dgm:t>
    </dgm:pt>
    <dgm:pt modelId="{C77EFB55-7E57-4617-8304-05B6CAB9C355}">
      <dgm:prSet/>
      <dgm:spPr>
        <a:solidFill>
          <a:schemeClr val="bg1"/>
        </a:solidFill>
        <a:ln>
          <a:solidFill>
            <a:srgbClr val="0070C0"/>
          </a:solidFill>
        </a:ln>
      </dgm:spPr>
      <dgm:t>
        <a:bodyPr/>
        <a:lstStyle/>
        <a:p>
          <a:r>
            <a:rPr lang="el-GR" b="1" dirty="0" smtClean="0">
              <a:solidFill>
                <a:schemeClr val="tx1"/>
              </a:solidFill>
            </a:rPr>
            <a:t>Διαχείρισης και Υλοποίησης</a:t>
          </a:r>
          <a:endParaRPr lang="fr-BE" b="1" dirty="0">
            <a:solidFill>
              <a:schemeClr val="tx1"/>
            </a:solidFill>
          </a:endParaRPr>
        </a:p>
      </dgm:t>
    </dgm:pt>
    <dgm:pt modelId="{0653C488-B02D-411F-9097-F206DD8E442F}" type="parTrans" cxnId="{0B074AD0-E3CA-44F5-A9ED-B42368E7DBF7}">
      <dgm:prSet/>
      <dgm:spPr/>
      <dgm:t>
        <a:bodyPr/>
        <a:lstStyle/>
        <a:p>
          <a:endParaRPr lang="fr-BE"/>
        </a:p>
      </dgm:t>
    </dgm:pt>
    <dgm:pt modelId="{DEF7F182-7BE0-4CF2-90AD-9573FBE4AA78}" type="sibTrans" cxnId="{0B074AD0-E3CA-44F5-A9ED-B42368E7DBF7}">
      <dgm:prSet/>
      <dgm:spPr/>
      <dgm:t>
        <a:bodyPr/>
        <a:lstStyle/>
        <a:p>
          <a:endParaRPr lang="fr-BE"/>
        </a:p>
      </dgm:t>
    </dgm:pt>
    <dgm:pt modelId="{254FE7CA-2448-480B-94B5-146AA32EFA0D}">
      <dgm:prSet/>
      <dgm:spPr>
        <a:solidFill>
          <a:schemeClr val="bg1"/>
        </a:solidFill>
        <a:ln>
          <a:solidFill>
            <a:srgbClr val="0070C0"/>
          </a:solidFill>
        </a:ln>
      </dgm:spPr>
      <dgm:t>
        <a:bodyPr/>
        <a:lstStyle/>
        <a:p>
          <a:r>
            <a:rPr lang="el-GR" b="1" dirty="0" smtClean="0">
              <a:solidFill>
                <a:schemeClr val="tx1"/>
              </a:solidFill>
            </a:rPr>
            <a:t>των Διεθνικών Συναντήσεων για το Σχέδιο</a:t>
          </a:r>
          <a:endParaRPr lang="fr-BE" b="1" dirty="0">
            <a:solidFill>
              <a:schemeClr val="tx1"/>
            </a:solidFill>
          </a:endParaRPr>
        </a:p>
      </dgm:t>
    </dgm:pt>
    <dgm:pt modelId="{5EFBD8A0-900C-4214-99B8-17BB17ABF480}" type="parTrans" cxnId="{553616E8-4274-4320-9373-C8300572B027}">
      <dgm:prSet/>
      <dgm:spPr/>
      <dgm:t>
        <a:bodyPr/>
        <a:lstStyle/>
        <a:p>
          <a:endParaRPr lang="fr-BE"/>
        </a:p>
      </dgm:t>
    </dgm:pt>
    <dgm:pt modelId="{5A4713BD-60F4-4206-AB3F-10DAD31D3C87}" type="sibTrans" cxnId="{553616E8-4274-4320-9373-C8300572B027}">
      <dgm:prSet/>
      <dgm:spPr/>
      <dgm:t>
        <a:bodyPr/>
        <a:lstStyle/>
        <a:p>
          <a:endParaRPr lang="fr-BE"/>
        </a:p>
      </dgm:t>
    </dgm:pt>
    <dgm:pt modelId="{F2E6BBB0-21B0-46F8-902A-87E8C6C3B99E}">
      <dgm:prSet/>
      <dgm:spPr>
        <a:solidFill>
          <a:schemeClr val="bg1"/>
        </a:solidFill>
        <a:ln>
          <a:solidFill>
            <a:srgbClr val="0070C0"/>
          </a:solidFill>
        </a:ln>
      </dgm:spPr>
      <dgm:t>
        <a:bodyPr/>
        <a:lstStyle/>
        <a:p>
          <a:r>
            <a:rPr lang="el-GR" b="1" dirty="0" smtClean="0">
              <a:solidFill>
                <a:schemeClr val="tx1"/>
              </a:solidFill>
            </a:rPr>
            <a:t>των Πνευματικών Προϊόντων</a:t>
          </a:r>
          <a:endParaRPr lang="fr-BE" b="1" dirty="0">
            <a:solidFill>
              <a:schemeClr val="tx1"/>
            </a:solidFill>
          </a:endParaRPr>
        </a:p>
      </dgm:t>
    </dgm:pt>
    <dgm:pt modelId="{6D62864F-57E3-4104-9FB4-F0BAA50CB62D}" type="parTrans" cxnId="{30141028-FC8D-4050-B5E2-3A951A4FD962}">
      <dgm:prSet/>
      <dgm:spPr/>
      <dgm:t>
        <a:bodyPr/>
        <a:lstStyle/>
        <a:p>
          <a:endParaRPr lang="fr-BE"/>
        </a:p>
      </dgm:t>
    </dgm:pt>
    <dgm:pt modelId="{09163BEA-BD59-4756-9C2F-82D5CAF341BC}" type="sibTrans" cxnId="{30141028-FC8D-4050-B5E2-3A951A4FD962}">
      <dgm:prSet/>
      <dgm:spPr/>
      <dgm:t>
        <a:bodyPr/>
        <a:lstStyle/>
        <a:p>
          <a:endParaRPr lang="fr-BE"/>
        </a:p>
      </dgm:t>
    </dgm:pt>
    <dgm:pt modelId="{224CE251-8D1F-4032-8528-A808B78C6DAC}">
      <dgm:prSet/>
      <dgm:spPr>
        <a:solidFill>
          <a:schemeClr val="bg1"/>
        </a:solidFill>
        <a:ln>
          <a:solidFill>
            <a:srgbClr val="0070C0"/>
          </a:solidFill>
        </a:ln>
      </dgm:spPr>
      <dgm:t>
        <a:bodyPr/>
        <a:lstStyle/>
        <a:p>
          <a:r>
            <a:rPr lang="el-GR" b="1" dirty="0" smtClean="0">
              <a:solidFill>
                <a:schemeClr val="tx1"/>
              </a:solidFill>
            </a:rPr>
            <a:t>των Πολλαπλασιαστικών Δράσεων</a:t>
          </a:r>
          <a:endParaRPr lang="fr-BE" b="1" dirty="0">
            <a:solidFill>
              <a:schemeClr val="tx1"/>
            </a:solidFill>
          </a:endParaRPr>
        </a:p>
      </dgm:t>
    </dgm:pt>
    <dgm:pt modelId="{C7DC7CAB-E709-4429-8573-2A752054D3A6}" type="parTrans" cxnId="{F4A82B82-2261-45A7-A952-1B2412B876AA}">
      <dgm:prSet/>
      <dgm:spPr/>
      <dgm:t>
        <a:bodyPr/>
        <a:lstStyle/>
        <a:p>
          <a:endParaRPr lang="fr-BE"/>
        </a:p>
      </dgm:t>
    </dgm:pt>
    <dgm:pt modelId="{2AB651B1-6B1F-4B68-805E-AE6D632E43CB}" type="sibTrans" cxnId="{F4A82B82-2261-45A7-A952-1B2412B876AA}">
      <dgm:prSet/>
      <dgm:spPr/>
      <dgm:t>
        <a:bodyPr/>
        <a:lstStyle/>
        <a:p>
          <a:endParaRPr lang="fr-BE"/>
        </a:p>
      </dgm:t>
    </dgm:pt>
    <dgm:pt modelId="{12F7A9DC-8C73-4DF7-91D2-E49E8CADA51F}">
      <dgm:prSet/>
      <dgm:spPr>
        <a:solidFill>
          <a:schemeClr val="bg1"/>
        </a:solidFill>
        <a:ln>
          <a:solidFill>
            <a:srgbClr val="0070C0"/>
          </a:solidFill>
        </a:ln>
      </dgm:spPr>
      <dgm:t>
        <a:bodyPr/>
        <a:lstStyle/>
        <a:p>
          <a:r>
            <a:rPr lang="el-GR" b="1" dirty="0" smtClean="0">
              <a:solidFill>
                <a:schemeClr val="tx1"/>
              </a:solidFill>
            </a:rPr>
            <a:t>των Διεθνικών Δραστηριοτήτων Μάθησης/Διδασκαλίας/ Κατάρτισης</a:t>
          </a:r>
          <a:endParaRPr lang="fr-BE" b="1" dirty="0">
            <a:solidFill>
              <a:schemeClr val="tx1"/>
            </a:solidFill>
          </a:endParaRPr>
        </a:p>
      </dgm:t>
    </dgm:pt>
    <dgm:pt modelId="{F0F523E3-2ABB-42A0-B1F1-0B447DC5DB66}" type="parTrans" cxnId="{2317BF15-4501-4C38-A88F-04AA294299C8}">
      <dgm:prSet/>
      <dgm:spPr/>
      <dgm:t>
        <a:bodyPr/>
        <a:lstStyle/>
        <a:p>
          <a:endParaRPr lang="fr-BE"/>
        </a:p>
      </dgm:t>
    </dgm:pt>
    <dgm:pt modelId="{7EFC4840-615E-4231-992B-2461EBC91327}" type="sibTrans" cxnId="{2317BF15-4501-4C38-A88F-04AA294299C8}">
      <dgm:prSet/>
      <dgm:spPr/>
      <dgm:t>
        <a:bodyPr/>
        <a:lstStyle/>
        <a:p>
          <a:endParaRPr lang="fr-BE"/>
        </a:p>
      </dgm:t>
    </dgm:pt>
    <dgm:pt modelId="{4BDAAA0E-B91A-4344-BB5A-42D273AC59C3}">
      <dgm:prSet/>
      <dgm:spPr>
        <a:solidFill>
          <a:schemeClr val="bg1"/>
        </a:solidFill>
        <a:ln>
          <a:solidFill>
            <a:srgbClr val="0070C0"/>
          </a:solidFill>
        </a:ln>
      </dgm:spPr>
      <dgm:t>
        <a:bodyPr/>
        <a:lstStyle/>
        <a:p>
          <a:r>
            <a:rPr lang="el-GR" b="1" dirty="0" smtClean="0">
              <a:solidFill>
                <a:schemeClr val="tx1"/>
              </a:solidFill>
            </a:rPr>
            <a:t>των Ειδικών Κατηγοριών Δαπανών κατ’ Εξαίρεση</a:t>
          </a:r>
          <a:endParaRPr lang="fr-BE" b="1" dirty="0">
            <a:solidFill>
              <a:schemeClr val="tx1"/>
            </a:solidFill>
          </a:endParaRPr>
        </a:p>
      </dgm:t>
    </dgm:pt>
    <dgm:pt modelId="{C006D0BD-BEC5-4556-BE06-338E23A1A4EE}" type="parTrans" cxnId="{40584438-9BE0-4A32-889F-D4F528667C93}">
      <dgm:prSet/>
      <dgm:spPr/>
      <dgm:t>
        <a:bodyPr/>
        <a:lstStyle/>
        <a:p>
          <a:endParaRPr lang="fr-BE"/>
        </a:p>
      </dgm:t>
    </dgm:pt>
    <dgm:pt modelId="{B30D98FB-C89F-4B59-BF2A-A7C757DAC683}" type="sibTrans" cxnId="{40584438-9BE0-4A32-889F-D4F528667C93}">
      <dgm:prSet/>
      <dgm:spPr/>
      <dgm:t>
        <a:bodyPr/>
        <a:lstStyle/>
        <a:p>
          <a:endParaRPr lang="fr-BE"/>
        </a:p>
      </dgm:t>
    </dgm:pt>
    <dgm:pt modelId="{198D3227-1496-4F1C-A93A-C23ACFB28AFA}">
      <dgm:prSet/>
      <dgm:spPr/>
      <dgm:t>
        <a:bodyPr/>
        <a:lstStyle/>
        <a:p>
          <a:endParaRPr lang="el-GR" dirty="0"/>
        </a:p>
      </dgm:t>
    </dgm:pt>
    <dgm:pt modelId="{3E2CAE3E-4A72-4852-A579-FC3A884233AA}" type="parTrans" cxnId="{80205276-395A-4782-AAED-2731AEE1D4B4}">
      <dgm:prSet/>
      <dgm:spPr/>
      <dgm:t>
        <a:bodyPr/>
        <a:lstStyle/>
        <a:p>
          <a:endParaRPr lang="fr-BE"/>
        </a:p>
      </dgm:t>
    </dgm:pt>
    <dgm:pt modelId="{A8C296E3-A74B-4CC1-886B-10DCC687B335}" type="sibTrans" cxnId="{80205276-395A-4782-AAED-2731AEE1D4B4}">
      <dgm:prSet/>
      <dgm:spPr/>
      <dgm:t>
        <a:bodyPr/>
        <a:lstStyle/>
        <a:p>
          <a:endParaRPr lang="fr-BE"/>
        </a:p>
      </dgm:t>
    </dgm:pt>
    <dgm:pt modelId="{BA39FE40-859C-42DC-BACC-3B468F7FD839}">
      <dgm:prSet/>
      <dgm:spPr/>
      <dgm:t>
        <a:bodyPr/>
        <a:lstStyle/>
        <a:p>
          <a:endParaRPr lang="el-GR" dirty="0"/>
        </a:p>
      </dgm:t>
    </dgm:pt>
    <dgm:pt modelId="{B267AACB-07B2-42B7-A8F9-127B244CB61B}" type="parTrans" cxnId="{2FEC5F82-88A9-4E9E-BD81-9737BB60638D}">
      <dgm:prSet/>
      <dgm:spPr/>
      <dgm:t>
        <a:bodyPr/>
        <a:lstStyle/>
        <a:p>
          <a:endParaRPr lang="fr-BE"/>
        </a:p>
      </dgm:t>
    </dgm:pt>
    <dgm:pt modelId="{E7FFF242-1F96-4D76-9659-AE758085D9F3}" type="sibTrans" cxnId="{2FEC5F82-88A9-4E9E-BD81-9737BB60638D}">
      <dgm:prSet/>
      <dgm:spPr/>
      <dgm:t>
        <a:bodyPr/>
        <a:lstStyle/>
        <a:p>
          <a:endParaRPr lang="fr-BE"/>
        </a:p>
      </dgm:t>
    </dgm:pt>
    <dgm:pt modelId="{1FC6F27F-F505-4556-B78B-B13D727BF060}">
      <dgm:prSet/>
      <dgm:spPr/>
      <dgm:t>
        <a:bodyPr/>
        <a:lstStyle/>
        <a:p>
          <a:endParaRPr lang="el-GR" dirty="0"/>
        </a:p>
      </dgm:t>
    </dgm:pt>
    <dgm:pt modelId="{363497E4-93F4-4A49-96FB-6DECF8469CEB}" type="parTrans" cxnId="{03B26673-AF34-4B38-BF13-03C1054C8D54}">
      <dgm:prSet/>
      <dgm:spPr/>
      <dgm:t>
        <a:bodyPr/>
        <a:lstStyle/>
        <a:p>
          <a:endParaRPr lang="fr-BE"/>
        </a:p>
      </dgm:t>
    </dgm:pt>
    <dgm:pt modelId="{09C80865-AD6D-4439-AB0B-90B781BCEAAA}" type="sibTrans" cxnId="{03B26673-AF34-4B38-BF13-03C1054C8D54}">
      <dgm:prSet/>
      <dgm:spPr/>
      <dgm:t>
        <a:bodyPr/>
        <a:lstStyle/>
        <a:p>
          <a:endParaRPr lang="fr-BE"/>
        </a:p>
      </dgm:t>
    </dgm:pt>
    <dgm:pt modelId="{6CAC3D52-18E6-4CAF-8CC9-DB77471E1A69}">
      <dgm:prSet custT="1"/>
      <dgm:spPr/>
      <dgm:t>
        <a:bodyPr/>
        <a:lstStyle/>
        <a:p>
          <a:endParaRPr lang="el-GR" dirty="0"/>
        </a:p>
      </dgm:t>
    </dgm:pt>
    <dgm:pt modelId="{571A57B1-6229-4DA1-9A17-CEB152006218}" type="parTrans" cxnId="{AC124EA6-9008-481D-B186-EC58E4B640E5}">
      <dgm:prSet/>
      <dgm:spPr/>
      <dgm:t>
        <a:bodyPr/>
        <a:lstStyle/>
        <a:p>
          <a:endParaRPr lang="fr-BE"/>
        </a:p>
      </dgm:t>
    </dgm:pt>
    <dgm:pt modelId="{8DD93715-C768-4285-B9A9-81CC1CC30015}" type="sibTrans" cxnId="{AC124EA6-9008-481D-B186-EC58E4B640E5}">
      <dgm:prSet/>
      <dgm:spPr/>
      <dgm:t>
        <a:bodyPr/>
        <a:lstStyle/>
        <a:p>
          <a:endParaRPr lang="fr-BE"/>
        </a:p>
      </dgm:t>
    </dgm:pt>
    <dgm:pt modelId="{0035C5FF-3954-4409-9E85-D0CBF19DFCD0}">
      <dgm:prSet custT="1"/>
      <dgm:spPr/>
      <dgm:t>
        <a:bodyPr/>
        <a:lstStyle/>
        <a:p>
          <a:endParaRPr lang="el-GR" dirty="0"/>
        </a:p>
      </dgm:t>
    </dgm:pt>
    <dgm:pt modelId="{5D0D5041-97D9-464C-A53F-7AC9F02A7426}" type="parTrans" cxnId="{8E61D196-C830-411B-B9D0-8711117F5B84}">
      <dgm:prSet/>
      <dgm:spPr/>
      <dgm:t>
        <a:bodyPr/>
        <a:lstStyle/>
        <a:p>
          <a:endParaRPr lang="fr-BE"/>
        </a:p>
      </dgm:t>
    </dgm:pt>
    <dgm:pt modelId="{1F35CBE7-6B77-420A-9D6C-3542ABBEC5B5}" type="sibTrans" cxnId="{8E61D196-C830-411B-B9D0-8711117F5B84}">
      <dgm:prSet/>
      <dgm:spPr/>
      <dgm:t>
        <a:bodyPr/>
        <a:lstStyle/>
        <a:p>
          <a:endParaRPr lang="fr-BE"/>
        </a:p>
      </dgm:t>
    </dgm:pt>
    <dgm:pt modelId="{93D2535C-7E01-4867-876F-AAC5E2DB2162}" type="pres">
      <dgm:prSet presAssocID="{2516D78E-0EB3-4C5B-B1E1-FE473CE6FC5E}" presName="cycle" presStyleCnt="0">
        <dgm:presLayoutVars>
          <dgm:chMax val="1"/>
          <dgm:dir/>
          <dgm:animLvl val="ctr"/>
          <dgm:resizeHandles val="exact"/>
        </dgm:presLayoutVars>
      </dgm:prSet>
      <dgm:spPr/>
      <dgm:t>
        <a:bodyPr/>
        <a:lstStyle/>
        <a:p>
          <a:endParaRPr lang="el-GR"/>
        </a:p>
      </dgm:t>
    </dgm:pt>
    <dgm:pt modelId="{2E228472-972D-4D6F-A3A5-8A6DB55C1BFE}" type="pres">
      <dgm:prSet presAssocID="{679957AE-B13D-4FB8-B2A7-5B1DF9682C97}" presName="centerShape" presStyleLbl="node0" presStyleIdx="0" presStyleCnt="1" custScaleX="245672" custScaleY="136830"/>
      <dgm:spPr/>
      <dgm:t>
        <a:bodyPr/>
        <a:lstStyle/>
        <a:p>
          <a:endParaRPr lang="fr-BE"/>
        </a:p>
      </dgm:t>
    </dgm:pt>
    <dgm:pt modelId="{D563AD66-5275-4382-BD23-5D422B838536}" type="pres">
      <dgm:prSet presAssocID="{0653C488-B02D-411F-9097-F206DD8E442F}" presName="parTrans" presStyleLbl="bgSibTrans2D1" presStyleIdx="0" presStyleCnt="6" custScaleX="130189" custLinFactNeighborX="19793" custLinFactNeighborY="22085"/>
      <dgm:spPr/>
      <dgm:t>
        <a:bodyPr/>
        <a:lstStyle/>
        <a:p>
          <a:endParaRPr lang="el-GR"/>
        </a:p>
      </dgm:t>
    </dgm:pt>
    <dgm:pt modelId="{7722AFEB-49A4-4BB7-825F-E4D22B894EF7}" type="pres">
      <dgm:prSet presAssocID="{C77EFB55-7E57-4617-8304-05B6CAB9C355}" presName="node" presStyleLbl="node1" presStyleIdx="0" presStyleCnt="6" custScaleX="140438" custRadScaleRad="129970" custRadScaleInc="6118">
        <dgm:presLayoutVars>
          <dgm:bulletEnabled val="1"/>
        </dgm:presLayoutVars>
      </dgm:prSet>
      <dgm:spPr/>
      <dgm:t>
        <a:bodyPr/>
        <a:lstStyle/>
        <a:p>
          <a:endParaRPr lang="fr-BE"/>
        </a:p>
      </dgm:t>
    </dgm:pt>
    <dgm:pt modelId="{550F66A2-3307-4D8D-93A7-DC102632ACE8}" type="pres">
      <dgm:prSet presAssocID="{5EFBD8A0-900C-4214-99B8-17BB17ABF480}" presName="parTrans" presStyleLbl="bgSibTrans2D1" presStyleIdx="1" presStyleCnt="6" custAng="717200" custScaleX="71094" custLinFactNeighborX="13372" custLinFactNeighborY="51559"/>
      <dgm:spPr/>
      <dgm:t>
        <a:bodyPr/>
        <a:lstStyle/>
        <a:p>
          <a:endParaRPr lang="el-GR"/>
        </a:p>
      </dgm:t>
    </dgm:pt>
    <dgm:pt modelId="{F7DAC425-D427-45CE-9037-32013E83F7D6}" type="pres">
      <dgm:prSet presAssocID="{254FE7CA-2448-480B-94B5-146AA32EFA0D}" presName="node" presStyleLbl="node1" presStyleIdx="1" presStyleCnt="6" custScaleX="205867" custRadScaleRad="121528" custRadScaleInc="-34726">
        <dgm:presLayoutVars>
          <dgm:bulletEnabled val="1"/>
        </dgm:presLayoutVars>
      </dgm:prSet>
      <dgm:spPr/>
      <dgm:t>
        <a:bodyPr/>
        <a:lstStyle/>
        <a:p>
          <a:endParaRPr lang="fr-BE"/>
        </a:p>
      </dgm:t>
    </dgm:pt>
    <dgm:pt modelId="{140623D6-B1AA-4D60-AE92-66A8E952891B}" type="pres">
      <dgm:prSet presAssocID="{6D62864F-57E3-4104-9FB4-F0BAA50CB62D}" presName="parTrans" presStyleLbl="bgSibTrans2D1" presStyleIdx="2" presStyleCnt="6" custAng="640162" custLinFactNeighborX="3032" custLinFactNeighborY="74127"/>
      <dgm:spPr/>
      <dgm:t>
        <a:bodyPr/>
        <a:lstStyle/>
        <a:p>
          <a:endParaRPr lang="el-GR"/>
        </a:p>
      </dgm:t>
    </dgm:pt>
    <dgm:pt modelId="{66E0BEB4-E9D0-4D86-BAA5-8BC5F168A4DF}" type="pres">
      <dgm:prSet presAssocID="{F2E6BBB0-21B0-46F8-902A-87E8C6C3B99E}" presName="node" presStyleLbl="node1" presStyleIdx="2" presStyleCnt="6" custScaleX="152279" custRadScaleRad="97610" custRadScaleInc="-20599">
        <dgm:presLayoutVars>
          <dgm:bulletEnabled val="1"/>
        </dgm:presLayoutVars>
      </dgm:prSet>
      <dgm:spPr/>
      <dgm:t>
        <a:bodyPr/>
        <a:lstStyle/>
        <a:p>
          <a:endParaRPr lang="fr-BE"/>
        </a:p>
      </dgm:t>
    </dgm:pt>
    <dgm:pt modelId="{5B87F835-BA71-438D-9D28-0E536959AC39}" type="pres">
      <dgm:prSet presAssocID="{C7DC7CAB-E709-4429-8573-2A752054D3A6}" presName="parTrans" presStyleLbl="bgSibTrans2D1" presStyleIdx="3" presStyleCnt="6" custLinFactNeighborX="2617" custLinFactNeighborY="70031"/>
      <dgm:spPr/>
      <dgm:t>
        <a:bodyPr/>
        <a:lstStyle/>
        <a:p>
          <a:endParaRPr lang="el-GR"/>
        </a:p>
      </dgm:t>
    </dgm:pt>
    <dgm:pt modelId="{46D617B4-9BAC-4228-BF36-A18CCDEA0428}" type="pres">
      <dgm:prSet presAssocID="{224CE251-8D1F-4032-8528-A808B78C6DAC}" presName="node" presStyleLbl="node1" presStyleIdx="3" presStyleCnt="6" custScaleX="153833" custRadScaleRad="95591" custRadScaleInc="11083">
        <dgm:presLayoutVars>
          <dgm:bulletEnabled val="1"/>
        </dgm:presLayoutVars>
      </dgm:prSet>
      <dgm:spPr/>
      <dgm:t>
        <a:bodyPr/>
        <a:lstStyle/>
        <a:p>
          <a:endParaRPr lang="fr-BE"/>
        </a:p>
      </dgm:t>
    </dgm:pt>
    <dgm:pt modelId="{B80D7132-D186-4B7F-AD1F-F704B8141A2B}" type="pres">
      <dgm:prSet presAssocID="{C006D0BD-BEC5-4556-BE06-338E23A1A4EE}" presName="parTrans" presStyleLbl="bgSibTrans2D1" presStyleIdx="4" presStyleCnt="6" custAng="21017482" custLinFactNeighborX="1598" custLinFactNeighborY="58803"/>
      <dgm:spPr/>
      <dgm:t>
        <a:bodyPr/>
        <a:lstStyle/>
        <a:p>
          <a:endParaRPr lang="el-GR"/>
        </a:p>
      </dgm:t>
    </dgm:pt>
    <dgm:pt modelId="{F85E58FC-EA79-4DC6-91EE-8C62810692F4}" type="pres">
      <dgm:prSet presAssocID="{4BDAAA0E-B91A-4344-BB5A-42D273AC59C3}" presName="node" presStyleLbl="node1" presStyleIdx="4" presStyleCnt="6" custScaleX="168652" custRadScaleRad="140678" custRadScaleInc="5911">
        <dgm:presLayoutVars>
          <dgm:bulletEnabled val="1"/>
        </dgm:presLayoutVars>
      </dgm:prSet>
      <dgm:spPr/>
      <dgm:t>
        <a:bodyPr/>
        <a:lstStyle/>
        <a:p>
          <a:endParaRPr lang="fr-BE"/>
        </a:p>
      </dgm:t>
    </dgm:pt>
    <dgm:pt modelId="{19EA559B-E580-4667-B7A0-D1F918869B21}" type="pres">
      <dgm:prSet presAssocID="{F0F523E3-2ABB-42A0-B1F1-0B447DC5DB66}" presName="parTrans" presStyleLbl="bgSibTrans2D1" presStyleIdx="5" presStyleCnt="6" custAng="20836397" custScaleX="122538" custLinFactNeighborX="-15852" custLinFactNeighborY="23799"/>
      <dgm:spPr/>
      <dgm:t>
        <a:bodyPr/>
        <a:lstStyle/>
        <a:p>
          <a:endParaRPr lang="el-GR"/>
        </a:p>
      </dgm:t>
    </dgm:pt>
    <dgm:pt modelId="{C087FEE4-B154-49A5-9232-5AE2D610AD79}" type="pres">
      <dgm:prSet presAssocID="{12F7A9DC-8C73-4DF7-91D2-E49E8CADA51F}" presName="node" presStyleLbl="node1" presStyleIdx="5" presStyleCnt="6" custScaleX="152720" custRadScaleRad="125588" custRadScaleInc="-22193">
        <dgm:presLayoutVars>
          <dgm:bulletEnabled val="1"/>
        </dgm:presLayoutVars>
      </dgm:prSet>
      <dgm:spPr/>
      <dgm:t>
        <a:bodyPr/>
        <a:lstStyle/>
        <a:p>
          <a:endParaRPr lang="fr-BE"/>
        </a:p>
      </dgm:t>
    </dgm:pt>
  </dgm:ptLst>
  <dgm:cxnLst>
    <dgm:cxn modelId="{0B074AD0-E3CA-44F5-A9ED-B42368E7DBF7}" srcId="{679957AE-B13D-4FB8-B2A7-5B1DF9682C97}" destId="{C77EFB55-7E57-4617-8304-05B6CAB9C355}" srcOrd="0" destOrd="0" parTransId="{0653C488-B02D-411F-9097-F206DD8E442F}" sibTransId="{DEF7F182-7BE0-4CF2-90AD-9573FBE4AA78}"/>
    <dgm:cxn modelId="{C04C8276-0D7C-4F06-88DC-F936D2626AA9}" type="presOf" srcId="{C77EFB55-7E57-4617-8304-05B6CAB9C355}" destId="{7722AFEB-49A4-4BB7-825F-E4D22B894EF7}" srcOrd="0" destOrd="0" presId="urn:microsoft.com/office/officeart/2005/8/layout/radial4"/>
    <dgm:cxn modelId="{D2205F99-B8CB-459D-B16D-001708B94140}" type="presOf" srcId="{224CE251-8D1F-4032-8528-A808B78C6DAC}" destId="{46D617B4-9BAC-4228-BF36-A18CCDEA0428}" srcOrd="0" destOrd="0" presId="urn:microsoft.com/office/officeart/2005/8/layout/radial4"/>
    <dgm:cxn modelId="{7FDE5CE5-FC29-444D-8AB4-A0E79DC917C2}" type="presOf" srcId="{4BDAAA0E-B91A-4344-BB5A-42D273AC59C3}" destId="{F85E58FC-EA79-4DC6-91EE-8C62810692F4}" srcOrd="0" destOrd="0" presId="urn:microsoft.com/office/officeart/2005/8/layout/radial4"/>
    <dgm:cxn modelId="{A2CA4241-02BD-4677-90C6-AB3F43FE7113}" type="presOf" srcId="{0653C488-B02D-411F-9097-F206DD8E442F}" destId="{D563AD66-5275-4382-BD23-5D422B838536}" srcOrd="0" destOrd="0" presId="urn:microsoft.com/office/officeart/2005/8/layout/radial4"/>
    <dgm:cxn modelId="{80205276-395A-4782-AAED-2731AEE1D4B4}" srcId="{2516D78E-0EB3-4C5B-B1E1-FE473CE6FC5E}" destId="{198D3227-1496-4F1C-A93A-C23ACFB28AFA}" srcOrd="5" destOrd="0" parTransId="{3E2CAE3E-4A72-4852-A579-FC3A884233AA}" sibTransId="{A8C296E3-A74B-4CC1-886B-10DCC687B335}"/>
    <dgm:cxn modelId="{30141028-FC8D-4050-B5E2-3A951A4FD962}" srcId="{679957AE-B13D-4FB8-B2A7-5B1DF9682C97}" destId="{F2E6BBB0-21B0-46F8-902A-87E8C6C3B99E}" srcOrd="2" destOrd="0" parTransId="{6D62864F-57E3-4104-9FB4-F0BAA50CB62D}" sibTransId="{09163BEA-BD59-4756-9C2F-82D5CAF341BC}"/>
    <dgm:cxn modelId="{2317BF15-4501-4C38-A88F-04AA294299C8}" srcId="{679957AE-B13D-4FB8-B2A7-5B1DF9682C97}" destId="{12F7A9DC-8C73-4DF7-91D2-E49E8CADA51F}" srcOrd="5" destOrd="0" parTransId="{F0F523E3-2ABB-42A0-B1F1-0B447DC5DB66}" sibTransId="{7EFC4840-615E-4231-992B-2461EBC91327}"/>
    <dgm:cxn modelId="{49DA9036-4353-4EFC-A13B-FE1098808CC8}" type="presOf" srcId="{F2E6BBB0-21B0-46F8-902A-87E8C6C3B99E}" destId="{66E0BEB4-E9D0-4D86-BAA5-8BC5F168A4DF}" srcOrd="0" destOrd="0" presId="urn:microsoft.com/office/officeart/2005/8/layout/radial4"/>
    <dgm:cxn modelId="{F4A82B82-2261-45A7-A952-1B2412B876AA}" srcId="{679957AE-B13D-4FB8-B2A7-5B1DF9682C97}" destId="{224CE251-8D1F-4032-8528-A808B78C6DAC}" srcOrd="3" destOrd="0" parTransId="{C7DC7CAB-E709-4429-8573-2A752054D3A6}" sibTransId="{2AB651B1-6B1F-4B68-805E-AE6D632E43CB}"/>
    <dgm:cxn modelId="{AE70C99C-EF12-41BE-99F0-250F8C7F1254}" type="presOf" srcId="{5EFBD8A0-900C-4214-99B8-17BB17ABF480}" destId="{550F66A2-3307-4D8D-93A7-DC102632ACE8}" srcOrd="0" destOrd="0" presId="urn:microsoft.com/office/officeart/2005/8/layout/radial4"/>
    <dgm:cxn modelId="{8E61D196-C830-411B-B9D0-8711117F5B84}" srcId="{2516D78E-0EB3-4C5B-B1E1-FE473CE6FC5E}" destId="{0035C5FF-3954-4409-9E85-D0CBF19DFCD0}" srcOrd="1" destOrd="0" parTransId="{5D0D5041-97D9-464C-A53F-7AC9F02A7426}" sibTransId="{1F35CBE7-6B77-420A-9D6C-3542ABBEC5B5}"/>
    <dgm:cxn modelId="{C94CC0F3-A6A4-4362-897B-CD524786BF98}" type="presOf" srcId="{C006D0BD-BEC5-4556-BE06-338E23A1A4EE}" destId="{B80D7132-D186-4B7F-AD1F-F704B8141A2B}" srcOrd="0" destOrd="0" presId="urn:microsoft.com/office/officeart/2005/8/layout/radial4"/>
    <dgm:cxn modelId="{9D2C2764-B50E-4D32-8CD8-161C27AAFFFA}" type="presOf" srcId="{12F7A9DC-8C73-4DF7-91D2-E49E8CADA51F}" destId="{C087FEE4-B154-49A5-9232-5AE2D610AD79}" srcOrd="0" destOrd="0" presId="urn:microsoft.com/office/officeart/2005/8/layout/radial4"/>
    <dgm:cxn modelId="{40584438-9BE0-4A32-889F-D4F528667C93}" srcId="{679957AE-B13D-4FB8-B2A7-5B1DF9682C97}" destId="{4BDAAA0E-B91A-4344-BB5A-42D273AC59C3}" srcOrd="4" destOrd="0" parTransId="{C006D0BD-BEC5-4556-BE06-338E23A1A4EE}" sibTransId="{B30D98FB-C89F-4B59-BF2A-A7C757DAC683}"/>
    <dgm:cxn modelId="{D14DFAFA-4964-4B9F-8DBB-0D16F772929C}" type="presOf" srcId="{679957AE-B13D-4FB8-B2A7-5B1DF9682C97}" destId="{2E228472-972D-4D6F-A3A5-8A6DB55C1BFE}" srcOrd="0" destOrd="0" presId="urn:microsoft.com/office/officeart/2005/8/layout/radial4"/>
    <dgm:cxn modelId="{77E6E450-7106-4D76-AAB5-B36D116C74AA}" type="presOf" srcId="{F0F523E3-2ABB-42A0-B1F1-0B447DC5DB66}" destId="{19EA559B-E580-4667-B7A0-D1F918869B21}" srcOrd="0" destOrd="0" presId="urn:microsoft.com/office/officeart/2005/8/layout/radial4"/>
    <dgm:cxn modelId="{553616E8-4274-4320-9373-C8300572B027}" srcId="{679957AE-B13D-4FB8-B2A7-5B1DF9682C97}" destId="{254FE7CA-2448-480B-94B5-146AA32EFA0D}" srcOrd="1" destOrd="0" parTransId="{5EFBD8A0-900C-4214-99B8-17BB17ABF480}" sibTransId="{5A4713BD-60F4-4206-AB3F-10DAD31D3C87}"/>
    <dgm:cxn modelId="{B2A81732-5D22-4234-8A82-2637FA881415}" type="presOf" srcId="{254FE7CA-2448-480B-94B5-146AA32EFA0D}" destId="{F7DAC425-D427-45CE-9037-32013E83F7D6}" srcOrd="0" destOrd="0" presId="urn:microsoft.com/office/officeart/2005/8/layout/radial4"/>
    <dgm:cxn modelId="{B0A97F44-D6B9-4944-AEBD-F15BD27B884D}" srcId="{2516D78E-0EB3-4C5B-B1E1-FE473CE6FC5E}" destId="{679957AE-B13D-4FB8-B2A7-5B1DF9682C97}" srcOrd="0" destOrd="0" parTransId="{BE1AF7F5-8CEA-4CD7-9A6E-166CFBE4CFA4}" sibTransId="{79E35133-4159-41CF-BFFC-EB696A3E094E}"/>
    <dgm:cxn modelId="{D16CE303-FE08-4AD7-A60F-07AF8C8D48BF}" type="presOf" srcId="{C7DC7CAB-E709-4429-8573-2A752054D3A6}" destId="{5B87F835-BA71-438D-9D28-0E536959AC39}" srcOrd="0" destOrd="0" presId="urn:microsoft.com/office/officeart/2005/8/layout/radial4"/>
    <dgm:cxn modelId="{987431EA-BFAE-4EB4-9F64-D8A3AA0BCDAC}" type="presOf" srcId="{2516D78E-0EB3-4C5B-B1E1-FE473CE6FC5E}" destId="{93D2535C-7E01-4867-876F-AAC5E2DB2162}" srcOrd="0" destOrd="0" presId="urn:microsoft.com/office/officeart/2005/8/layout/radial4"/>
    <dgm:cxn modelId="{2FEC5F82-88A9-4E9E-BD81-9737BB60638D}" srcId="{2516D78E-0EB3-4C5B-B1E1-FE473CE6FC5E}" destId="{BA39FE40-859C-42DC-BACC-3B468F7FD839}" srcOrd="4" destOrd="0" parTransId="{B267AACB-07B2-42B7-A8F9-127B244CB61B}" sibTransId="{E7FFF242-1F96-4D76-9659-AE758085D9F3}"/>
    <dgm:cxn modelId="{AC124EA6-9008-481D-B186-EC58E4B640E5}" srcId="{2516D78E-0EB3-4C5B-B1E1-FE473CE6FC5E}" destId="{6CAC3D52-18E6-4CAF-8CC9-DB77471E1A69}" srcOrd="2" destOrd="0" parTransId="{571A57B1-6229-4DA1-9A17-CEB152006218}" sibTransId="{8DD93715-C768-4285-B9A9-81CC1CC30015}"/>
    <dgm:cxn modelId="{4795B2C4-6537-4016-8643-9F1252658286}" type="presOf" srcId="{6D62864F-57E3-4104-9FB4-F0BAA50CB62D}" destId="{140623D6-B1AA-4D60-AE92-66A8E952891B}" srcOrd="0" destOrd="0" presId="urn:microsoft.com/office/officeart/2005/8/layout/radial4"/>
    <dgm:cxn modelId="{03B26673-AF34-4B38-BF13-03C1054C8D54}" srcId="{2516D78E-0EB3-4C5B-B1E1-FE473CE6FC5E}" destId="{1FC6F27F-F505-4556-B78B-B13D727BF060}" srcOrd="3" destOrd="0" parTransId="{363497E4-93F4-4A49-96FB-6DECF8469CEB}" sibTransId="{09C80865-AD6D-4439-AB0B-90B781BCEAAA}"/>
    <dgm:cxn modelId="{0C01AC1B-9A6A-45FD-A80D-942F64650057}" type="presParOf" srcId="{93D2535C-7E01-4867-876F-AAC5E2DB2162}" destId="{2E228472-972D-4D6F-A3A5-8A6DB55C1BFE}" srcOrd="0" destOrd="0" presId="urn:microsoft.com/office/officeart/2005/8/layout/radial4"/>
    <dgm:cxn modelId="{3EFCE0B8-0299-4D48-A22E-95884AF5141D}" type="presParOf" srcId="{93D2535C-7E01-4867-876F-AAC5E2DB2162}" destId="{D563AD66-5275-4382-BD23-5D422B838536}" srcOrd="1" destOrd="0" presId="urn:microsoft.com/office/officeart/2005/8/layout/radial4"/>
    <dgm:cxn modelId="{241F7CDD-0B4D-4EA1-A6B0-0ACF68353834}" type="presParOf" srcId="{93D2535C-7E01-4867-876F-AAC5E2DB2162}" destId="{7722AFEB-49A4-4BB7-825F-E4D22B894EF7}" srcOrd="2" destOrd="0" presId="urn:microsoft.com/office/officeart/2005/8/layout/radial4"/>
    <dgm:cxn modelId="{2777430A-CEC9-4007-A6EF-0DDEF28D40E0}" type="presParOf" srcId="{93D2535C-7E01-4867-876F-AAC5E2DB2162}" destId="{550F66A2-3307-4D8D-93A7-DC102632ACE8}" srcOrd="3" destOrd="0" presId="urn:microsoft.com/office/officeart/2005/8/layout/radial4"/>
    <dgm:cxn modelId="{2E82B782-B966-480F-8C9C-4F673C7662AD}" type="presParOf" srcId="{93D2535C-7E01-4867-876F-AAC5E2DB2162}" destId="{F7DAC425-D427-45CE-9037-32013E83F7D6}" srcOrd="4" destOrd="0" presId="urn:microsoft.com/office/officeart/2005/8/layout/radial4"/>
    <dgm:cxn modelId="{6357C5A7-F58C-4E6F-A819-E2AD4CD3F654}" type="presParOf" srcId="{93D2535C-7E01-4867-876F-AAC5E2DB2162}" destId="{140623D6-B1AA-4D60-AE92-66A8E952891B}" srcOrd="5" destOrd="0" presId="urn:microsoft.com/office/officeart/2005/8/layout/radial4"/>
    <dgm:cxn modelId="{3AF75149-5DF8-48BB-AAEF-AFD58452A3FA}" type="presParOf" srcId="{93D2535C-7E01-4867-876F-AAC5E2DB2162}" destId="{66E0BEB4-E9D0-4D86-BAA5-8BC5F168A4DF}" srcOrd="6" destOrd="0" presId="urn:microsoft.com/office/officeart/2005/8/layout/radial4"/>
    <dgm:cxn modelId="{22CAF903-2BF0-409A-93D1-35088B598C94}" type="presParOf" srcId="{93D2535C-7E01-4867-876F-AAC5E2DB2162}" destId="{5B87F835-BA71-438D-9D28-0E536959AC39}" srcOrd="7" destOrd="0" presId="urn:microsoft.com/office/officeart/2005/8/layout/radial4"/>
    <dgm:cxn modelId="{0FB15320-38EB-4F51-A939-B12FD83C5530}" type="presParOf" srcId="{93D2535C-7E01-4867-876F-AAC5E2DB2162}" destId="{46D617B4-9BAC-4228-BF36-A18CCDEA0428}" srcOrd="8" destOrd="0" presId="urn:microsoft.com/office/officeart/2005/8/layout/radial4"/>
    <dgm:cxn modelId="{5E0D29D2-03CE-428C-868E-F5A9808BAA39}" type="presParOf" srcId="{93D2535C-7E01-4867-876F-AAC5E2DB2162}" destId="{B80D7132-D186-4B7F-AD1F-F704B8141A2B}" srcOrd="9" destOrd="0" presId="urn:microsoft.com/office/officeart/2005/8/layout/radial4"/>
    <dgm:cxn modelId="{570521BE-17C0-4674-9302-8EB18C3BD7B4}" type="presParOf" srcId="{93D2535C-7E01-4867-876F-AAC5E2DB2162}" destId="{F85E58FC-EA79-4DC6-91EE-8C62810692F4}" srcOrd="10" destOrd="0" presId="urn:microsoft.com/office/officeart/2005/8/layout/radial4"/>
    <dgm:cxn modelId="{45AAF68C-F364-432B-B119-8A8FA88D76C9}" type="presParOf" srcId="{93D2535C-7E01-4867-876F-AAC5E2DB2162}" destId="{19EA559B-E580-4667-B7A0-D1F918869B21}" srcOrd="11" destOrd="0" presId="urn:microsoft.com/office/officeart/2005/8/layout/radial4"/>
    <dgm:cxn modelId="{898C2DFA-0DDF-439D-AE49-F8DC78F92F06}" type="presParOf" srcId="{93D2535C-7E01-4867-876F-AAC5E2DB2162}" destId="{C087FEE4-B154-49A5-9232-5AE2D610AD79}" srcOrd="12" destOrd="0" presId="urn:microsoft.com/office/officeart/2005/8/layout/radial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FDBCD-4A29-42F9-A93A-44253CA469D2}">
      <dsp:nvSpPr>
        <dsp:cNvPr id="0" name=""/>
        <dsp:cNvSpPr/>
      </dsp:nvSpPr>
      <dsp:spPr>
        <a:xfrm>
          <a:off x="0" y="0"/>
          <a:ext cx="2857494" cy="285749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C1F784-B64C-4B8A-A55D-16BE533F7E20}">
      <dsp:nvSpPr>
        <dsp:cNvPr id="0" name=""/>
        <dsp:cNvSpPr/>
      </dsp:nvSpPr>
      <dsp:spPr>
        <a:xfrm>
          <a:off x="1428747" y="0"/>
          <a:ext cx="7481890" cy="285749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l-GR" sz="1700" b="1" kern="1200" dirty="0" smtClean="0">
              <a:solidFill>
                <a:schemeClr val="tx1"/>
              </a:solidFill>
            </a:rPr>
            <a:t>Οι δραστηριότητες και τα αποτελέσματα συνάδουν με τα προβλεπόμενα στην αίτηση</a:t>
          </a:r>
          <a:endParaRPr lang="el-GR" sz="1700" b="1" kern="1200" dirty="0">
            <a:solidFill>
              <a:schemeClr val="tx1"/>
            </a:solidFill>
          </a:endParaRPr>
        </a:p>
      </dsp:txBody>
      <dsp:txXfrm>
        <a:off x="1428747" y="0"/>
        <a:ext cx="7481890" cy="607217"/>
      </dsp:txXfrm>
    </dsp:sp>
    <dsp:sp modelId="{97F5A4BC-BB1A-4F26-8093-4CCE2BFB19DA}">
      <dsp:nvSpPr>
        <dsp:cNvPr id="0" name=""/>
        <dsp:cNvSpPr/>
      </dsp:nvSpPr>
      <dsp:spPr>
        <a:xfrm>
          <a:off x="249213" y="71431"/>
          <a:ext cx="2107402" cy="210740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04007B-DA91-475E-BBC4-C6D6E2AA8E98}">
      <dsp:nvSpPr>
        <dsp:cNvPr id="0" name=""/>
        <dsp:cNvSpPr/>
      </dsp:nvSpPr>
      <dsp:spPr>
        <a:xfrm>
          <a:off x="1428747" y="607217"/>
          <a:ext cx="7481890" cy="210740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b="1" kern="1200" dirty="0" smtClean="0">
              <a:solidFill>
                <a:schemeClr val="tx1"/>
              </a:solidFill>
            </a:rPr>
            <a:t>Ποιοτική υλοποίηση του σχεδίου</a:t>
          </a:r>
          <a:endParaRPr lang="el-GR" sz="1700" b="1" kern="1200" dirty="0">
            <a:solidFill>
              <a:schemeClr val="tx1"/>
            </a:solidFill>
          </a:endParaRPr>
        </a:p>
      </dsp:txBody>
      <dsp:txXfrm>
        <a:off x="1428747" y="607217"/>
        <a:ext cx="7481890" cy="607217"/>
      </dsp:txXfrm>
    </dsp:sp>
    <dsp:sp modelId="{4F7DA433-6980-4243-8761-6F4F842816AB}">
      <dsp:nvSpPr>
        <dsp:cNvPr id="0" name=""/>
        <dsp:cNvSpPr/>
      </dsp:nvSpPr>
      <dsp:spPr>
        <a:xfrm>
          <a:off x="750092" y="1214435"/>
          <a:ext cx="1357310" cy="135731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A49701-07F0-4125-A1B9-94E5242C1E73}">
      <dsp:nvSpPr>
        <dsp:cNvPr id="0" name=""/>
        <dsp:cNvSpPr/>
      </dsp:nvSpPr>
      <dsp:spPr>
        <a:xfrm>
          <a:off x="1428747" y="1214435"/>
          <a:ext cx="7481890" cy="135731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l-GR" sz="1700" b="1" kern="1200" dirty="0" smtClean="0">
              <a:solidFill>
                <a:schemeClr val="tx1"/>
              </a:solidFill>
            </a:rPr>
            <a:t>Αποδοτική</a:t>
          </a:r>
          <a:r>
            <a:rPr lang="en-US" sz="1700" b="1" kern="1200" dirty="0" smtClean="0">
              <a:solidFill>
                <a:schemeClr val="tx1"/>
              </a:solidFill>
            </a:rPr>
            <a:t> </a:t>
          </a:r>
          <a:r>
            <a:rPr lang="el-GR" sz="1700" b="1" kern="1200" dirty="0" smtClean="0">
              <a:solidFill>
                <a:schemeClr val="tx1"/>
              </a:solidFill>
            </a:rPr>
            <a:t>και αποτελεσματική διαχείριση</a:t>
          </a:r>
          <a:endParaRPr lang="el-GR" sz="1700" b="1" kern="1200" dirty="0">
            <a:solidFill>
              <a:schemeClr val="tx1"/>
            </a:solidFill>
          </a:endParaRPr>
        </a:p>
      </dsp:txBody>
      <dsp:txXfrm>
        <a:off x="1428747" y="1214435"/>
        <a:ext cx="7481890" cy="607217"/>
      </dsp:txXfrm>
    </dsp:sp>
    <dsp:sp modelId="{1E7ED467-896C-4A54-B259-B7AEC0615305}">
      <dsp:nvSpPr>
        <dsp:cNvPr id="0" name=""/>
        <dsp:cNvSpPr/>
      </dsp:nvSpPr>
      <dsp:spPr>
        <a:xfrm>
          <a:off x="1125138" y="1821653"/>
          <a:ext cx="607217" cy="60721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F04B8B-A1CD-4AA6-BD35-7C75EE46C2D0}">
      <dsp:nvSpPr>
        <dsp:cNvPr id="0" name=""/>
        <dsp:cNvSpPr/>
      </dsp:nvSpPr>
      <dsp:spPr>
        <a:xfrm>
          <a:off x="1428747" y="1821653"/>
          <a:ext cx="7481890" cy="60721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l-GR" sz="1700" b="1" kern="1200" dirty="0" smtClean="0">
              <a:solidFill>
                <a:schemeClr val="tx1"/>
              </a:solidFill>
            </a:rPr>
            <a:t>Βαθμός δέσμευσης </a:t>
          </a:r>
          <a:r>
            <a:rPr lang="el-GR" sz="1700" b="1" kern="1200" dirty="0" smtClean="0">
              <a:solidFill>
                <a:schemeClr val="tx1"/>
              </a:solidFill>
            </a:rPr>
            <a:t>και </a:t>
          </a:r>
          <a:r>
            <a:rPr lang="el-GR" sz="1700" b="1" kern="1200" dirty="0" smtClean="0">
              <a:solidFill>
                <a:schemeClr val="tx1"/>
              </a:solidFill>
            </a:rPr>
            <a:t>συμμετοχής </a:t>
          </a:r>
          <a:r>
            <a:rPr lang="el-GR" sz="1700" b="1" kern="1200" dirty="0" smtClean="0">
              <a:solidFill>
                <a:schemeClr val="tx1"/>
              </a:solidFill>
            </a:rPr>
            <a:t>συντονιστή και εταίρων καθ’ όλη τη διάρκεια του σχεδίου για στην επίτευξη των στόχων που έχουν τεθεί</a:t>
          </a:r>
          <a:endParaRPr lang="el-GR" sz="1700" b="1" kern="1200" dirty="0">
            <a:solidFill>
              <a:schemeClr val="tx1"/>
            </a:solidFill>
          </a:endParaRPr>
        </a:p>
      </dsp:txBody>
      <dsp:txXfrm>
        <a:off x="1428747" y="1821653"/>
        <a:ext cx="7481890" cy="6072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52BB7-9EF0-48E3-8600-6B01D62509DE}">
      <dsp:nvSpPr>
        <dsp:cNvPr id="0" name=""/>
        <dsp:cNvSpPr/>
      </dsp:nvSpPr>
      <dsp:spPr>
        <a:xfrm>
          <a:off x="2680125" y="279"/>
          <a:ext cx="5892434" cy="108830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l-GR" sz="2400" b="1" kern="1200" dirty="0" smtClean="0"/>
            <a:t>575 ΕΥΡΩ ανά συμμετέχοντα, ανά συνάντηση</a:t>
          </a:r>
          <a:endParaRPr lang="el-GR" sz="2400" b="1" kern="1200" dirty="0"/>
        </a:p>
      </dsp:txBody>
      <dsp:txXfrm>
        <a:off x="2680125" y="136317"/>
        <a:ext cx="5484321" cy="816225"/>
      </dsp:txXfrm>
    </dsp:sp>
    <dsp:sp modelId="{A5469EB2-08FB-4B54-B02E-1F42F6456252}">
      <dsp:nvSpPr>
        <dsp:cNvPr id="0" name=""/>
        <dsp:cNvSpPr/>
      </dsp:nvSpPr>
      <dsp:spPr>
        <a:xfrm>
          <a:off x="0" y="279"/>
          <a:ext cx="2680125" cy="10883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l-GR" sz="3200" b="1" kern="1200" dirty="0" smtClean="0"/>
            <a:t>100-1999 </a:t>
          </a:r>
          <a:r>
            <a:rPr lang="el-GR" sz="3200" b="1" kern="1200" dirty="0" err="1" smtClean="0"/>
            <a:t>χλμ</a:t>
          </a:r>
          <a:endParaRPr lang="el-GR" sz="3200" b="1" kern="1200" dirty="0"/>
        </a:p>
      </dsp:txBody>
      <dsp:txXfrm>
        <a:off x="53126" y="53405"/>
        <a:ext cx="2573873" cy="982049"/>
      </dsp:txXfrm>
    </dsp:sp>
    <dsp:sp modelId="{BBB41A8D-3504-4E5B-950E-4F404552C70D}">
      <dsp:nvSpPr>
        <dsp:cNvPr id="0" name=""/>
        <dsp:cNvSpPr/>
      </dsp:nvSpPr>
      <dsp:spPr>
        <a:xfrm>
          <a:off x="2636278" y="1197411"/>
          <a:ext cx="5932777" cy="108830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l-GR" sz="2400" b="1" kern="1200" dirty="0" smtClean="0"/>
            <a:t>760 ΕΥΡΩ ανά συμμετέχοντα, ανά συνάντηση</a:t>
          </a:r>
          <a:endParaRPr lang="el-GR" sz="2400" b="1" kern="1200" dirty="0"/>
        </a:p>
      </dsp:txBody>
      <dsp:txXfrm>
        <a:off x="2636278" y="1333449"/>
        <a:ext cx="5524664" cy="816225"/>
      </dsp:txXfrm>
    </dsp:sp>
    <dsp:sp modelId="{9D0B6379-1174-4FA3-A933-884D0B7A46D3}">
      <dsp:nvSpPr>
        <dsp:cNvPr id="0" name=""/>
        <dsp:cNvSpPr/>
      </dsp:nvSpPr>
      <dsp:spPr>
        <a:xfrm>
          <a:off x="0" y="1143006"/>
          <a:ext cx="2632773" cy="10883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l-GR" sz="3200" b="1" kern="1200" dirty="0" smtClean="0"/>
            <a:t>≥ 2000 </a:t>
          </a:r>
          <a:r>
            <a:rPr lang="el-GR" sz="3200" b="1" kern="1200" dirty="0" err="1" smtClean="0"/>
            <a:t>χλμ</a:t>
          </a:r>
          <a:endParaRPr lang="el-GR" sz="3200" b="1" kern="1200" dirty="0"/>
        </a:p>
      </dsp:txBody>
      <dsp:txXfrm>
        <a:off x="53126" y="1196132"/>
        <a:ext cx="2526521" cy="9820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BDB4E-8694-48A0-9DD1-40F2F84B0697}">
      <dsp:nvSpPr>
        <dsp:cNvPr id="0" name=""/>
        <dsp:cNvSpPr/>
      </dsp:nvSpPr>
      <dsp:spPr>
        <a:xfrm>
          <a:off x="1928826" y="174"/>
          <a:ext cx="3214710" cy="680195"/>
        </a:xfrm>
        <a:prstGeom prst="rightArrow">
          <a:avLst>
            <a:gd name="adj1" fmla="val 75000"/>
            <a:gd name="adj2" fmla="val 5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l-GR" sz="2000" b="1" kern="1200" dirty="0" smtClean="0"/>
            <a:t>275 ΕΥΡΩ</a:t>
          </a:r>
          <a:r>
            <a:rPr lang="el-GR" sz="2000" kern="1200" dirty="0" smtClean="0"/>
            <a:t> / συμμετέχοντα </a:t>
          </a:r>
          <a:endParaRPr lang="el-GR" sz="2000" kern="1200" dirty="0"/>
        </a:p>
      </dsp:txBody>
      <dsp:txXfrm>
        <a:off x="1928826" y="85198"/>
        <a:ext cx="2959637" cy="510147"/>
      </dsp:txXfrm>
    </dsp:sp>
    <dsp:sp modelId="{372B767B-094D-4029-8811-CD46E153C0FB}">
      <dsp:nvSpPr>
        <dsp:cNvPr id="0" name=""/>
        <dsp:cNvSpPr/>
      </dsp:nvSpPr>
      <dsp:spPr>
        <a:xfrm>
          <a:off x="214313" y="0"/>
          <a:ext cx="1714512" cy="680195"/>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0" tIns="38100" rIns="76200" bIns="381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2000" b="1" kern="1200" dirty="0" smtClean="0"/>
            <a:t>100-1999 </a:t>
          </a:r>
          <a:r>
            <a:rPr lang="el-GR" sz="2000" b="1" kern="1200" dirty="0" err="1" smtClean="0"/>
            <a:t>χλμ</a:t>
          </a:r>
          <a:endParaRPr lang="el-GR" sz="2000" b="1" kern="1200" dirty="0" smtClean="0"/>
        </a:p>
        <a:p>
          <a:pPr lvl="0" algn="ctr" defTabSz="977900">
            <a:lnSpc>
              <a:spcPct val="90000"/>
            </a:lnSpc>
            <a:spcBef>
              <a:spcPct val="0"/>
            </a:spcBef>
            <a:spcAft>
              <a:spcPct val="35000"/>
            </a:spcAft>
          </a:pPr>
          <a:endParaRPr lang="el-GR" sz="1800" kern="1200" dirty="0"/>
        </a:p>
      </dsp:txBody>
      <dsp:txXfrm>
        <a:off x="247517" y="33204"/>
        <a:ext cx="1648104" cy="613787"/>
      </dsp:txXfrm>
    </dsp:sp>
    <dsp:sp modelId="{F6D00AB0-EA8F-4666-B081-8A1A19071614}">
      <dsp:nvSpPr>
        <dsp:cNvPr id="0" name=""/>
        <dsp:cNvSpPr/>
      </dsp:nvSpPr>
      <dsp:spPr>
        <a:xfrm>
          <a:off x="1928826" y="748389"/>
          <a:ext cx="3214710" cy="680195"/>
        </a:xfrm>
        <a:prstGeom prst="rightArrow">
          <a:avLst>
            <a:gd name="adj1" fmla="val 75000"/>
            <a:gd name="adj2" fmla="val 5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l-GR" sz="2000" b="1" kern="1200" dirty="0" smtClean="0"/>
            <a:t>360 ΕΥΡΩ </a:t>
          </a:r>
          <a:r>
            <a:rPr lang="el-GR" sz="2000" kern="1200" dirty="0" smtClean="0"/>
            <a:t>/ συμμετέχοντα </a:t>
          </a:r>
          <a:endParaRPr lang="el-GR" sz="2000" kern="1200" dirty="0"/>
        </a:p>
      </dsp:txBody>
      <dsp:txXfrm>
        <a:off x="1928826" y="833413"/>
        <a:ext cx="2959637" cy="510147"/>
      </dsp:txXfrm>
    </dsp:sp>
    <dsp:sp modelId="{2C650BC6-DF22-40E9-966C-6E418BAA3B2B}">
      <dsp:nvSpPr>
        <dsp:cNvPr id="0" name=""/>
        <dsp:cNvSpPr/>
      </dsp:nvSpPr>
      <dsp:spPr>
        <a:xfrm>
          <a:off x="214313" y="748389"/>
          <a:ext cx="1714512" cy="680195"/>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l-GR" sz="2000" b="1" kern="1200" dirty="0" smtClean="0"/>
            <a:t>≥2000 </a:t>
          </a:r>
          <a:r>
            <a:rPr lang="el-GR" sz="2000" b="1" kern="1200" dirty="0" err="1" smtClean="0"/>
            <a:t>χλμ</a:t>
          </a:r>
          <a:endParaRPr lang="el-GR" sz="2000" b="1" kern="1200" dirty="0"/>
        </a:p>
      </dsp:txBody>
      <dsp:txXfrm>
        <a:off x="247517" y="781593"/>
        <a:ext cx="1648104" cy="6137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28472-972D-4D6F-A3A5-8A6DB55C1BFE}">
      <dsp:nvSpPr>
        <dsp:cNvPr id="0" name=""/>
        <dsp:cNvSpPr/>
      </dsp:nvSpPr>
      <dsp:spPr>
        <a:xfrm>
          <a:off x="2357456" y="1497049"/>
          <a:ext cx="3896126" cy="21699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b="1" kern="1200" dirty="0" smtClean="0"/>
            <a:t>στα κονδύλια οποιασδήποτε άλλης κατηγορίας </a:t>
          </a:r>
          <a:r>
            <a:rPr lang="el-GR" sz="1600" b="1" kern="1200" dirty="0" smtClean="0">
              <a:solidFill>
                <a:srgbClr val="C00000"/>
              </a:solidFill>
            </a:rPr>
            <a:t>με εξαίρεση </a:t>
          </a:r>
          <a:r>
            <a:rPr lang="el-GR" sz="1600" b="1" kern="1200" dirty="0" smtClean="0"/>
            <a:t>τις κατηγορίες που αφορούν   τις δαπάνες διαχείρισης και υλοποίησης Σχεδίου και τις  Ειδικές Κατηγορίες Δαπανών κατ’ Εξαίρεση</a:t>
          </a:r>
          <a:r>
            <a:rPr lang="el-GR" sz="1600" kern="1200" dirty="0" smtClean="0"/>
            <a:t>.</a:t>
          </a:r>
          <a:endParaRPr lang="fr-BE" sz="1600" kern="1200" dirty="0"/>
        </a:p>
      </dsp:txBody>
      <dsp:txXfrm>
        <a:off x="2928030" y="1814837"/>
        <a:ext cx="2754978" cy="1534419"/>
      </dsp:txXfrm>
    </dsp:sp>
    <dsp:sp modelId="{D563AD66-5275-4382-BD23-5D422B838536}">
      <dsp:nvSpPr>
        <dsp:cNvPr id="0" name=""/>
        <dsp:cNvSpPr/>
      </dsp:nvSpPr>
      <dsp:spPr>
        <a:xfrm rot="10910124">
          <a:off x="1238416" y="2373706"/>
          <a:ext cx="1445258" cy="45198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22AFEB-49A4-4BB7-825F-E4D22B894EF7}">
      <dsp:nvSpPr>
        <dsp:cNvPr id="0" name=""/>
        <dsp:cNvSpPr/>
      </dsp:nvSpPr>
      <dsp:spPr>
        <a:xfrm>
          <a:off x="407016" y="2038046"/>
          <a:ext cx="1559050" cy="888107"/>
        </a:xfrm>
        <a:prstGeom prst="roundRect">
          <a:avLst>
            <a:gd name="adj" fmla="val 10000"/>
          </a:avLst>
        </a:prstGeom>
        <a:solidFill>
          <a:schemeClr val="bg1"/>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l-GR" sz="1200" b="1" kern="1200" dirty="0" smtClean="0">
              <a:solidFill>
                <a:schemeClr val="tx1"/>
              </a:solidFill>
            </a:rPr>
            <a:t>Διαχείρισης και Υλοποίησης</a:t>
          </a:r>
          <a:endParaRPr lang="fr-BE" sz="1200" b="1" kern="1200" dirty="0">
            <a:solidFill>
              <a:schemeClr val="tx1"/>
            </a:solidFill>
          </a:endParaRPr>
        </a:p>
      </dsp:txBody>
      <dsp:txXfrm>
        <a:off x="433028" y="2064058"/>
        <a:ext cx="1507026" cy="836083"/>
      </dsp:txXfrm>
    </dsp:sp>
    <dsp:sp modelId="{550F66A2-3307-4D8D-93A7-DC102632ACE8}">
      <dsp:nvSpPr>
        <dsp:cNvPr id="0" name=""/>
        <dsp:cNvSpPr/>
      </dsp:nvSpPr>
      <dsp:spPr>
        <a:xfrm rot="13052132">
          <a:off x="1950963" y="1590289"/>
          <a:ext cx="859952" cy="45198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DAC425-D427-45CE-9037-32013E83F7D6}">
      <dsp:nvSpPr>
        <dsp:cNvPr id="0" name=""/>
        <dsp:cNvSpPr/>
      </dsp:nvSpPr>
      <dsp:spPr>
        <a:xfrm>
          <a:off x="530983" y="878033"/>
          <a:ext cx="2285399" cy="888107"/>
        </a:xfrm>
        <a:prstGeom prst="roundRect">
          <a:avLst>
            <a:gd name="adj" fmla="val 10000"/>
          </a:avLst>
        </a:prstGeom>
        <a:solidFill>
          <a:schemeClr val="bg1"/>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l-GR" sz="1200" b="1" kern="1200" dirty="0" smtClean="0">
              <a:solidFill>
                <a:schemeClr val="tx1"/>
              </a:solidFill>
            </a:rPr>
            <a:t>των Διεθνικών Συναντήσεων για το Σχέδιο</a:t>
          </a:r>
          <a:endParaRPr lang="fr-BE" sz="1200" b="1" kern="1200" dirty="0">
            <a:solidFill>
              <a:schemeClr val="tx1"/>
            </a:solidFill>
          </a:endParaRPr>
        </a:p>
      </dsp:txBody>
      <dsp:txXfrm>
        <a:off x="556995" y="904045"/>
        <a:ext cx="2233375" cy="836083"/>
      </dsp:txXfrm>
    </dsp:sp>
    <dsp:sp modelId="{140623D6-B1AA-4D60-AE92-66A8E952891B}">
      <dsp:nvSpPr>
        <dsp:cNvPr id="0" name=""/>
        <dsp:cNvSpPr/>
      </dsp:nvSpPr>
      <dsp:spPr>
        <a:xfrm rot="15389380">
          <a:off x="3047754" y="1065956"/>
          <a:ext cx="1124362" cy="45198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E0BEB4-E9D0-4D86-BAA5-8BC5F168A4DF}">
      <dsp:nvSpPr>
        <dsp:cNvPr id="0" name=""/>
        <dsp:cNvSpPr/>
      </dsp:nvSpPr>
      <dsp:spPr>
        <a:xfrm>
          <a:off x="2500325" y="-5"/>
          <a:ext cx="1690501" cy="888107"/>
        </a:xfrm>
        <a:prstGeom prst="roundRect">
          <a:avLst>
            <a:gd name="adj" fmla="val 10000"/>
          </a:avLst>
        </a:prstGeom>
        <a:solidFill>
          <a:schemeClr val="bg1"/>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l-GR" sz="1200" b="1" kern="1200" dirty="0" smtClean="0">
              <a:solidFill>
                <a:schemeClr val="tx1"/>
              </a:solidFill>
            </a:rPr>
            <a:t>των Πνευματικών Προϊόντων</a:t>
          </a:r>
          <a:endParaRPr lang="fr-BE" sz="1200" b="1" kern="1200" dirty="0">
            <a:solidFill>
              <a:schemeClr val="tx1"/>
            </a:solidFill>
          </a:endParaRPr>
        </a:p>
      </dsp:txBody>
      <dsp:txXfrm>
        <a:off x="2526337" y="26007"/>
        <a:ext cx="1638477" cy="836083"/>
      </dsp:txXfrm>
    </dsp:sp>
    <dsp:sp modelId="{5B87F835-BA71-438D-9D28-0E536959AC39}">
      <dsp:nvSpPr>
        <dsp:cNvPr id="0" name=""/>
        <dsp:cNvSpPr/>
      </dsp:nvSpPr>
      <dsp:spPr>
        <a:xfrm rot="17479494">
          <a:off x="4423295" y="1043832"/>
          <a:ext cx="1093354" cy="45198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D617B4-9BAC-4228-BF36-A18CCDEA0428}">
      <dsp:nvSpPr>
        <dsp:cNvPr id="0" name=""/>
        <dsp:cNvSpPr/>
      </dsp:nvSpPr>
      <dsp:spPr>
        <a:xfrm>
          <a:off x="4286285" y="-5"/>
          <a:ext cx="1707752" cy="888107"/>
        </a:xfrm>
        <a:prstGeom prst="roundRect">
          <a:avLst>
            <a:gd name="adj" fmla="val 10000"/>
          </a:avLst>
        </a:prstGeom>
        <a:solidFill>
          <a:schemeClr val="bg1"/>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l-GR" sz="1200" b="1" kern="1200" dirty="0" smtClean="0">
              <a:solidFill>
                <a:schemeClr val="tx1"/>
              </a:solidFill>
            </a:rPr>
            <a:t>των Πολλαπλασιαστικών Δράσεων</a:t>
          </a:r>
          <a:endParaRPr lang="fr-BE" sz="1200" b="1" kern="1200" dirty="0">
            <a:solidFill>
              <a:schemeClr val="tx1"/>
            </a:solidFill>
          </a:endParaRPr>
        </a:p>
      </dsp:txBody>
      <dsp:txXfrm>
        <a:off x="4312297" y="26007"/>
        <a:ext cx="1655728" cy="836083"/>
      </dsp:txXfrm>
    </dsp:sp>
    <dsp:sp modelId="{B80D7132-D186-4B7F-AD1F-F704B8141A2B}">
      <dsp:nvSpPr>
        <dsp:cNvPr id="0" name=""/>
        <dsp:cNvSpPr/>
      </dsp:nvSpPr>
      <dsp:spPr>
        <a:xfrm rot="18963880">
          <a:off x="5499534" y="1222997"/>
          <a:ext cx="1781436" cy="45198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5E58FC-EA79-4DC6-91EE-8C62810692F4}">
      <dsp:nvSpPr>
        <dsp:cNvPr id="0" name=""/>
        <dsp:cNvSpPr/>
      </dsp:nvSpPr>
      <dsp:spPr>
        <a:xfrm>
          <a:off x="6162115" y="238155"/>
          <a:ext cx="1872263" cy="888107"/>
        </a:xfrm>
        <a:prstGeom prst="roundRect">
          <a:avLst>
            <a:gd name="adj" fmla="val 10000"/>
          </a:avLst>
        </a:prstGeom>
        <a:solidFill>
          <a:schemeClr val="bg1"/>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l-GR" sz="1200" b="1" kern="1200" dirty="0" smtClean="0">
              <a:solidFill>
                <a:schemeClr val="tx1"/>
              </a:solidFill>
            </a:rPr>
            <a:t>των Ειδικών Κατηγοριών Δαπανών κατ’ Εξαίρεση</a:t>
          </a:r>
          <a:endParaRPr lang="fr-BE" sz="1200" b="1" kern="1200" dirty="0">
            <a:solidFill>
              <a:schemeClr val="tx1"/>
            </a:solidFill>
          </a:endParaRPr>
        </a:p>
      </dsp:txBody>
      <dsp:txXfrm>
        <a:off x="6188127" y="264167"/>
        <a:ext cx="1820239" cy="836083"/>
      </dsp:txXfrm>
    </dsp:sp>
    <dsp:sp modelId="{19EA559B-E580-4667-B7A0-D1F918869B21}">
      <dsp:nvSpPr>
        <dsp:cNvPr id="0" name=""/>
        <dsp:cNvSpPr/>
      </dsp:nvSpPr>
      <dsp:spPr>
        <a:xfrm rot="20436923">
          <a:off x="5987688" y="2174047"/>
          <a:ext cx="1268898" cy="45198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87FEE4-B154-49A5-9232-5AE2D610AD79}">
      <dsp:nvSpPr>
        <dsp:cNvPr id="0" name=""/>
        <dsp:cNvSpPr/>
      </dsp:nvSpPr>
      <dsp:spPr>
        <a:xfrm>
          <a:off x="6452853" y="1788389"/>
          <a:ext cx="1695396" cy="888107"/>
        </a:xfrm>
        <a:prstGeom prst="roundRect">
          <a:avLst>
            <a:gd name="adj" fmla="val 10000"/>
          </a:avLst>
        </a:prstGeom>
        <a:solidFill>
          <a:schemeClr val="bg1"/>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l-GR" sz="1200" b="1" kern="1200" dirty="0" smtClean="0">
              <a:solidFill>
                <a:schemeClr val="tx1"/>
              </a:solidFill>
            </a:rPr>
            <a:t>των Διεθνικών Δραστηριοτήτων Μάθησης/Διδασκαλίας/ Κατάρτισης</a:t>
          </a:r>
          <a:endParaRPr lang="fr-BE" sz="1200" b="1" kern="1200" dirty="0">
            <a:solidFill>
              <a:schemeClr val="tx1"/>
            </a:solidFill>
          </a:endParaRPr>
        </a:p>
      </dsp:txBody>
      <dsp:txXfrm>
        <a:off x="6478865" y="1814401"/>
        <a:ext cx="1643372" cy="836083"/>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fr-B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730DC08-C15B-4659-B53C-050D61F67A71}" type="datetimeFigureOut">
              <a:rPr lang="fr-BE"/>
              <a:pPr>
                <a:defRPr/>
              </a:pPr>
              <a:t>23/10/2015</a:t>
            </a:fld>
            <a:endParaRPr lang="fr-B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BE"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BE"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fr-B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69FEA46-2CFF-411A-8F59-D89FB6729E49}" type="slidenum">
              <a:rPr lang="fr-BE"/>
              <a:pPr>
                <a:defRPr/>
              </a:pPr>
              <a:t>‹#›</a:t>
            </a:fld>
            <a:endParaRPr lang="fr-BE"/>
          </a:p>
        </p:txBody>
      </p:sp>
    </p:spTree>
    <p:extLst>
      <p:ext uri="{BB962C8B-B14F-4D97-AF65-F5344CB8AC3E}">
        <p14:creationId xmlns:p14="http://schemas.microsoft.com/office/powerpoint/2010/main" val="15752596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536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15364"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32BD08-45F7-4647-AD10-431251868A3A}" type="slidenum">
              <a:rPr lang="el-GR"/>
              <a:pPr fontAlgn="base">
                <a:spcBef>
                  <a:spcPct val="0"/>
                </a:spcBef>
                <a:spcAft>
                  <a:spcPct val="0"/>
                </a:spcAft>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638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16388"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3C226C-2C11-459A-8D37-16188E5193E4}" type="slidenum">
              <a:rPr lang="el-GR"/>
              <a:pPr fontAlgn="base">
                <a:spcBef>
                  <a:spcPct val="0"/>
                </a:spcBef>
                <a:spcAft>
                  <a:spcPct val="0"/>
                </a:spcAft>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BE"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6049CC-31A4-4A5C-BD42-05720A4648FC}" type="slidenum">
              <a:rPr lang="fr-BE"/>
              <a:pPr fontAlgn="base">
                <a:spcBef>
                  <a:spcPct val="0"/>
                </a:spcBef>
                <a:spcAft>
                  <a:spcPct val="0"/>
                </a:spcAft>
              </a:pPr>
              <a:t>6</a:t>
            </a:fld>
            <a:endParaRPr lang="fr-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869FEA46-2CFF-411A-8F59-D89FB6729E49}" type="slidenum">
              <a:rPr lang="fr-BE" smtClean="0"/>
              <a:pPr>
                <a:defRPr/>
              </a:pPr>
              <a:t>14</a:t>
            </a:fld>
            <a:endParaRPr lang="fr-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1264CD3-6887-451F-88B1-F673EFE9F40B}" type="slidenum">
              <a:rPr lang="el-GR" smtClean="0"/>
              <a:pPr/>
              <a:t>25</a:t>
            </a:fld>
            <a:endParaRPr lang="el-GR" dirty="0"/>
          </a:p>
        </p:txBody>
      </p:sp>
    </p:spTree>
    <p:extLst>
      <p:ext uri="{BB962C8B-B14F-4D97-AF65-F5344CB8AC3E}">
        <p14:creationId xmlns:p14="http://schemas.microsoft.com/office/powerpoint/2010/main" val="1316360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BE"/>
          </a:p>
        </p:txBody>
      </p:sp>
      <p:sp>
        <p:nvSpPr>
          <p:cNvPr id="4" name="Date Placeholder 3"/>
          <p:cNvSpPr>
            <a:spLocks noGrp="1"/>
          </p:cNvSpPr>
          <p:nvPr>
            <p:ph type="dt" sz="half" idx="10"/>
          </p:nvPr>
        </p:nvSpPr>
        <p:spPr/>
        <p:txBody>
          <a:bodyPr/>
          <a:lstStyle>
            <a:lvl1pPr>
              <a:defRPr/>
            </a:lvl1pPr>
          </a:lstStyle>
          <a:p>
            <a:pPr>
              <a:defRPr/>
            </a:pPr>
            <a:fld id="{5A7AD7C9-A6EE-40B6-8443-BE1CF1CF449F}" type="datetimeFigureOut">
              <a:rPr lang="fr-BE"/>
              <a:pPr>
                <a:defRPr/>
              </a:pPr>
              <a:t>23/10/2015</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51392538-7927-44BA-9BDD-C61818053EAF}" type="slidenum">
              <a:rPr lang="fr-BE"/>
              <a:pPr>
                <a:defRPr/>
              </a:pPr>
              <a:t>‹#›</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lvl1pPr>
              <a:defRPr/>
            </a:lvl1pPr>
          </a:lstStyle>
          <a:p>
            <a:pPr>
              <a:defRPr/>
            </a:pPr>
            <a:fld id="{2C019C59-8F31-4154-A16D-FC8C174B91C7}" type="datetimeFigureOut">
              <a:rPr lang="fr-BE"/>
              <a:pPr>
                <a:defRPr/>
              </a:pPr>
              <a:t>23/10/2015</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CD4B1658-62F4-47F9-BF6A-F6578B4534FB}" type="slidenum">
              <a:rPr lang="fr-BE"/>
              <a:pPr>
                <a:defRPr/>
              </a:pPr>
              <a:t>‹#›</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lvl1pPr>
              <a:defRPr/>
            </a:lvl1pPr>
          </a:lstStyle>
          <a:p>
            <a:pPr>
              <a:defRPr/>
            </a:pPr>
            <a:fld id="{4FB2964D-980B-42A5-A1BD-D527B0562DE4}" type="datetimeFigureOut">
              <a:rPr lang="fr-BE"/>
              <a:pPr>
                <a:defRPr/>
              </a:pPr>
              <a:t>23/10/2015</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F182BA23-6C34-4749-AC7E-B58DF9A331C6}" type="slidenum">
              <a:rPr lang="fr-BE"/>
              <a:pPr>
                <a:defRPr/>
              </a:pPr>
              <a:t>‹#›</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lvl1pPr>
              <a:defRPr/>
            </a:lvl1pPr>
          </a:lstStyle>
          <a:p>
            <a:pPr>
              <a:defRPr/>
            </a:pPr>
            <a:fld id="{D4E463C8-349A-4292-9365-B75E82F4649E}" type="datetimeFigureOut">
              <a:rPr lang="fr-BE"/>
              <a:pPr>
                <a:defRPr/>
              </a:pPr>
              <a:t>23/10/2015</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D2853423-B514-4E99-A807-AEF4C0526A84}" type="slidenum">
              <a:rPr lang="fr-BE"/>
              <a:pPr>
                <a:defRPr/>
              </a:pPr>
              <a:t>‹#›</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6241026-8A76-4EEE-92A0-3BD2CE5A8A91}" type="datetimeFigureOut">
              <a:rPr lang="fr-BE"/>
              <a:pPr>
                <a:defRPr/>
              </a:pPr>
              <a:t>23/10/2015</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C6A245FA-A9CE-4577-92FA-594A3E59D6CA}" type="slidenum">
              <a:rPr lang="fr-BE"/>
              <a:pPr>
                <a:defRPr/>
              </a:pPr>
              <a:t>‹#›</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Date Placeholder 3"/>
          <p:cNvSpPr>
            <a:spLocks noGrp="1"/>
          </p:cNvSpPr>
          <p:nvPr>
            <p:ph type="dt" sz="half" idx="10"/>
          </p:nvPr>
        </p:nvSpPr>
        <p:spPr/>
        <p:txBody>
          <a:bodyPr/>
          <a:lstStyle>
            <a:lvl1pPr>
              <a:defRPr/>
            </a:lvl1pPr>
          </a:lstStyle>
          <a:p>
            <a:pPr>
              <a:defRPr/>
            </a:pPr>
            <a:fld id="{0C0D3D6B-61C4-465C-A40F-B37854995706}" type="datetimeFigureOut">
              <a:rPr lang="fr-BE"/>
              <a:pPr>
                <a:defRPr/>
              </a:pPr>
              <a:t>23/10/2015</a:t>
            </a:fld>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1C2C2E14-E569-4089-AE4D-699AF30593B3}" type="slidenum">
              <a:rPr lang="fr-BE"/>
              <a:pPr>
                <a:defRPr/>
              </a:pPr>
              <a:t>‹#›</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7" name="Date Placeholder 3"/>
          <p:cNvSpPr>
            <a:spLocks noGrp="1"/>
          </p:cNvSpPr>
          <p:nvPr>
            <p:ph type="dt" sz="half" idx="10"/>
          </p:nvPr>
        </p:nvSpPr>
        <p:spPr/>
        <p:txBody>
          <a:bodyPr/>
          <a:lstStyle>
            <a:lvl1pPr>
              <a:defRPr/>
            </a:lvl1pPr>
          </a:lstStyle>
          <a:p>
            <a:pPr>
              <a:defRPr/>
            </a:pPr>
            <a:fld id="{035F39BD-229B-4440-8465-D18A213EFA6E}" type="datetimeFigureOut">
              <a:rPr lang="fr-BE"/>
              <a:pPr>
                <a:defRPr/>
              </a:pPr>
              <a:t>23/10/2015</a:t>
            </a:fld>
            <a:endParaRPr lang="fr-BE"/>
          </a:p>
        </p:txBody>
      </p:sp>
      <p:sp>
        <p:nvSpPr>
          <p:cNvPr id="8" name="Footer Placeholder 4"/>
          <p:cNvSpPr>
            <a:spLocks noGrp="1"/>
          </p:cNvSpPr>
          <p:nvPr>
            <p:ph type="ftr" sz="quarter" idx="11"/>
          </p:nvPr>
        </p:nvSpPr>
        <p:spPr/>
        <p:txBody>
          <a:bodyPr/>
          <a:lstStyle>
            <a:lvl1pPr>
              <a:defRPr/>
            </a:lvl1pPr>
          </a:lstStyle>
          <a:p>
            <a:pPr>
              <a:defRPr/>
            </a:pPr>
            <a:endParaRPr lang="fr-BE"/>
          </a:p>
        </p:txBody>
      </p:sp>
      <p:sp>
        <p:nvSpPr>
          <p:cNvPr id="9" name="Slide Number Placeholder 5"/>
          <p:cNvSpPr>
            <a:spLocks noGrp="1"/>
          </p:cNvSpPr>
          <p:nvPr>
            <p:ph type="sldNum" sz="quarter" idx="12"/>
          </p:nvPr>
        </p:nvSpPr>
        <p:spPr/>
        <p:txBody>
          <a:bodyPr/>
          <a:lstStyle>
            <a:lvl1pPr>
              <a:defRPr/>
            </a:lvl1pPr>
          </a:lstStyle>
          <a:p>
            <a:pPr>
              <a:defRPr/>
            </a:pPr>
            <a:fld id="{822C7283-18B1-477F-8E39-EEF45C00D184}" type="slidenum">
              <a:rPr lang="fr-BE"/>
              <a:pPr>
                <a:defRPr/>
              </a:pPr>
              <a:t>‹#›</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Date Placeholder 3"/>
          <p:cNvSpPr>
            <a:spLocks noGrp="1"/>
          </p:cNvSpPr>
          <p:nvPr>
            <p:ph type="dt" sz="half" idx="10"/>
          </p:nvPr>
        </p:nvSpPr>
        <p:spPr/>
        <p:txBody>
          <a:bodyPr/>
          <a:lstStyle>
            <a:lvl1pPr>
              <a:defRPr/>
            </a:lvl1pPr>
          </a:lstStyle>
          <a:p>
            <a:pPr>
              <a:defRPr/>
            </a:pPr>
            <a:fld id="{1EA54177-5AC5-4421-ACA0-EEFAADF2509B}" type="datetimeFigureOut">
              <a:rPr lang="fr-BE"/>
              <a:pPr>
                <a:defRPr/>
              </a:pPr>
              <a:t>23/10/2015</a:t>
            </a:fld>
            <a:endParaRPr lang="fr-BE"/>
          </a:p>
        </p:txBody>
      </p:sp>
      <p:sp>
        <p:nvSpPr>
          <p:cNvPr id="4" name="Footer Placeholder 4"/>
          <p:cNvSpPr>
            <a:spLocks noGrp="1"/>
          </p:cNvSpPr>
          <p:nvPr>
            <p:ph type="ftr" sz="quarter" idx="11"/>
          </p:nvPr>
        </p:nvSpPr>
        <p:spPr/>
        <p:txBody>
          <a:bodyPr/>
          <a:lstStyle>
            <a:lvl1pPr>
              <a:defRPr/>
            </a:lvl1pPr>
          </a:lstStyle>
          <a:p>
            <a:pPr>
              <a:defRPr/>
            </a:pPr>
            <a:endParaRPr lang="fr-BE"/>
          </a:p>
        </p:txBody>
      </p:sp>
      <p:sp>
        <p:nvSpPr>
          <p:cNvPr id="5" name="Slide Number Placeholder 5"/>
          <p:cNvSpPr>
            <a:spLocks noGrp="1"/>
          </p:cNvSpPr>
          <p:nvPr>
            <p:ph type="sldNum" sz="quarter" idx="12"/>
          </p:nvPr>
        </p:nvSpPr>
        <p:spPr/>
        <p:txBody>
          <a:bodyPr/>
          <a:lstStyle>
            <a:lvl1pPr>
              <a:defRPr/>
            </a:lvl1pPr>
          </a:lstStyle>
          <a:p>
            <a:pPr>
              <a:defRPr/>
            </a:pPr>
            <a:fld id="{10A51600-7ED3-4352-BFE9-F75A17225481}" type="slidenum">
              <a:rPr lang="fr-BE"/>
              <a:pPr>
                <a:defRPr/>
              </a:pPr>
              <a:t>‹#›</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7C5C798-555C-4599-9115-599D45B4D5E2}" type="datetimeFigureOut">
              <a:rPr lang="fr-BE"/>
              <a:pPr>
                <a:defRPr/>
              </a:pPr>
              <a:t>23/10/2015</a:t>
            </a:fld>
            <a:endParaRPr lang="fr-BE"/>
          </a:p>
        </p:txBody>
      </p:sp>
      <p:sp>
        <p:nvSpPr>
          <p:cNvPr id="3" name="Footer Placeholder 4"/>
          <p:cNvSpPr>
            <a:spLocks noGrp="1"/>
          </p:cNvSpPr>
          <p:nvPr>
            <p:ph type="ftr" sz="quarter" idx="11"/>
          </p:nvPr>
        </p:nvSpPr>
        <p:spPr/>
        <p:txBody>
          <a:bodyPr/>
          <a:lstStyle>
            <a:lvl1pPr>
              <a:defRPr/>
            </a:lvl1pPr>
          </a:lstStyle>
          <a:p>
            <a:pPr>
              <a:defRPr/>
            </a:pPr>
            <a:endParaRPr lang="fr-BE"/>
          </a:p>
        </p:txBody>
      </p:sp>
      <p:sp>
        <p:nvSpPr>
          <p:cNvPr id="4" name="Slide Number Placeholder 5"/>
          <p:cNvSpPr>
            <a:spLocks noGrp="1"/>
          </p:cNvSpPr>
          <p:nvPr>
            <p:ph type="sldNum" sz="quarter" idx="12"/>
          </p:nvPr>
        </p:nvSpPr>
        <p:spPr/>
        <p:txBody>
          <a:bodyPr/>
          <a:lstStyle>
            <a:lvl1pPr>
              <a:defRPr/>
            </a:lvl1pPr>
          </a:lstStyle>
          <a:p>
            <a:pPr>
              <a:defRPr/>
            </a:pPr>
            <a:fld id="{ADF87C95-2FE3-4BD3-ABAA-4BAEBDDE8C18}" type="slidenum">
              <a:rPr lang="fr-BE"/>
              <a:pPr>
                <a:defRPr/>
              </a:pPr>
              <a:t>‹#›</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1FC7AD3-95AA-443C-BA25-7AA91290E494}" type="datetimeFigureOut">
              <a:rPr lang="fr-BE"/>
              <a:pPr>
                <a:defRPr/>
              </a:pPr>
              <a:t>23/10/2015</a:t>
            </a:fld>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6A98F89A-7AF1-46C2-A195-A6A5EE0898E4}" type="slidenum">
              <a:rPr lang="fr-BE"/>
              <a:pPr>
                <a:defRPr/>
              </a:pPr>
              <a:t>‹#›</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D74D70B-E43A-4102-A8B5-694A025B6F31}" type="datetimeFigureOut">
              <a:rPr lang="fr-BE"/>
              <a:pPr>
                <a:defRPr/>
              </a:pPr>
              <a:t>23/10/2015</a:t>
            </a:fld>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320B55DB-5252-4009-8146-611DE3CB045C}" type="slidenum">
              <a:rPr lang="fr-BE"/>
              <a:pPr>
                <a:defRPr/>
              </a:pPr>
              <a:t>‹#›</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fr-BE"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0591047-3524-45A0-9E44-35CC70FAC517}" type="datetimeFigureOut">
              <a:rPr lang="fr-BE"/>
              <a:pPr>
                <a:defRPr/>
              </a:pPr>
              <a:t>23/10/2015</a:t>
            </a:fld>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1F3E37E-AB2F-42B1-9026-45D733D67A28}" type="slidenum">
              <a:rPr lang="fr-BE"/>
              <a:pPr>
                <a:defRPr/>
              </a:pPr>
              <a:t>‹#›</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8.png"/><Relationship Id="rId7" Type="http://schemas.openxmlformats.org/officeDocument/2006/relationships/diagramLayout" Target="../diagrams/layout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Data" Target="../diagrams/data4.xml"/><Relationship Id="rId5" Type="http://schemas.openxmlformats.org/officeDocument/2006/relationships/image" Target="../media/image2.png"/><Relationship Id="rId10" Type="http://schemas.microsoft.com/office/2007/relationships/diagramDrawing" Target="../diagrams/drawing4.xml"/><Relationship Id="rId4" Type="http://schemas.openxmlformats.org/officeDocument/2006/relationships/image" Target="../media/image4.jpeg"/><Relationship Id="rId9" Type="http://schemas.openxmlformats.org/officeDocument/2006/relationships/diagramColors" Target="../diagrams/colors4.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9 - Εικόνα" descr="youth-erasmus.jpg"/>
          <p:cNvPicPr>
            <a:picLocks noChangeAspect="1"/>
          </p:cNvPicPr>
          <p:nvPr/>
        </p:nvPicPr>
        <p:blipFill>
          <a:blip r:embed="rId3"/>
          <a:srcRect/>
          <a:stretch>
            <a:fillRect/>
          </a:stretch>
        </p:blipFill>
        <p:spPr bwMode="auto">
          <a:xfrm>
            <a:off x="0" y="0"/>
            <a:ext cx="9144000" cy="2997200"/>
          </a:xfrm>
          <a:prstGeom prst="rect">
            <a:avLst/>
          </a:prstGeom>
          <a:noFill/>
          <a:ln w="9525">
            <a:noFill/>
            <a:miter lim="800000"/>
            <a:headEnd/>
            <a:tailEnd/>
          </a:ln>
        </p:spPr>
      </p:pic>
      <p:sp>
        <p:nvSpPr>
          <p:cNvPr id="2" name="1 - Τίτλος"/>
          <p:cNvSpPr>
            <a:spLocks noGrp="1"/>
          </p:cNvSpPr>
          <p:nvPr>
            <p:ph type="ctrTitle"/>
          </p:nvPr>
        </p:nvSpPr>
        <p:spPr>
          <a:xfrm>
            <a:off x="900113" y="2781300"/>
            <a:ext cx="7772400" cy="3024188"/>
          </a:xfrm>
        </p:spPr>
        <p:txBody>
          <a:bodyPr rtlCol="0">
            <a:normAutofit/>
          </a:bodyPr>
          <a:lstStyle/>
          <a:p>
            <a:pPr fontAlgn="auto">
              <a:spcAft>
                <a:spcPts val="0"/>
              </a:spcAft>
              <a:defRPr/>
            </a:pPr>
            <a:r>
              <a:rPr lang="el-GR" sz="2000" b="1" dirty="0" smtClean="0">
                <a:solidFill>
                  <a:schemeClr val="tx2">
                    <a:lumMod val="75000"/>
                  </a:schemeClr>
                </a:solidFill>
              </a:rPr>
              <a:t>ΚΑ</a:t>
            </a:r>
            <a:r>
              <a:rPr lang="en-GB" sz="2000" b="1" dirty="0" smtClean="0">
                <a:solidFill>
                  <a:schemeClr val="tx2">
                    <a:lumMod val="75000"/>
                  </a:schemeClr>
                </a:solidFill>
              </a:rPr>
              <a:t>2</a:t>
            </a:r>
            <a:r>
              <a:rPr lang="el-GR" sz="2000" b="1" dirty="0">
                <a:solidFill>
                  <a:schemeClr val="tx2">
                    <a:lumMod val="75000"/>
                  </a:schemeClr>
                </a:solidFill>
              </a:rPr>
              <a:t>-Στρατηγικές Συμπράξεις</a:t>
            </a:r>
            <a:br>
              <a:rPr lang="el-GR" sz="2000" b="1" dirty="0">
                <a:solidFill>
                  <a:schemeClr val="tx2">
                    <a:lumMod val="75000"/>
                  </a:schemeClr>
                </a:solidFill>
              </a:rPr>
            </a:br>
            <a:r>
              <a:rPr lang="el-GR" sz="2000" b="1" dirty="0">
                <a:solidFill>
                  <a:schemeClr val="tx2">
                    <a:lumMod val="75000"/>
                  </a:schemeClr>
                </a:solidFill>
              </a:rPr>
              <a:t>Τομέας Εκπαίδευσης και Κατάρτισης </a:t>
            </a:r>
            <a:r>
              <a:rPr lang="el-GR" sz="2000" dirty="0">
                <a:solidFill>
                  <a:schemeClr val="tx2">
                    <a:lumMod val="75000"/>
                  </a:schemeClr>
                </a:solidFill>
              </a:rPr>
              <a:t/>
            </a:r>
            <a:br>
              <a:rPr lang="el-GR" sz="2000" dirty="0">
                <a:solidFill>
                  <a:schemeClr val="tx2">
                    <a:lumMod val="75000"/>
                  </a:schemeClr>
                </a:solidFill>
              </a:rPr>
            </a:br>
            <a:r>
              <a:rPr lang="el-GR" sz="2000" dirty="0" smtClean="0">
                <a:solidFill>
                  <a:schemeClr val="tx2">
                    <a:lumMod val="75000"/>
                  </a:schemeClr>
                </a:solidFill>
              </a:rPr>
              <a:t/>
            </a:r>
            <a:br>
              <a:rPr lang="el-GR" sz="2000" dirty="0" smtClean="0">
                <a:solidFill>
                  <a:schemeClr val="tx2">
                    <a:lumMod val="75000"/>
                  </a:schemeClr>
                </a:solidFill>
              </a:rPr>
            </a:br>
            <a:r>
              <a:rPr lang="el-GR" sz="2000" dirty="0" smtClean="0">
                <a:solidFill>
                  <a:schemeClr val="tx2">
                    <a:lumMod val="75000"/>
                  </a:schemeClr>
                </a:solidFill>
              </a:rPr>
              <a:t> «</a:t>
            </a:r>
            <a:r>
              <a:rPr lang="el-GR" sz="2000" b="1" dirty="0" smtClean="0">
                <a:solidFill>
                  <a:schemeClr val="tx2">
                    <a:lumMod val="75000"/>
                  </a:schemeClr>
                </a:solidFill>
              </a:rPr>
              <a:t>Τεχνική Ημερίδα Διαχείρισης Εγκεκριμένων Σχεδίων ΚΑ2»</a:t>
            </a:r>
            <a:br>
              <a:rPr lang="el-GR" sz="2000" b="1" dirty="0" smtClean="0">
                <a:solidFill>
                  <a:schemeClr val="tx2">
                    <a:lumMod val="75000"/>
                  </a:schemeClr>
                </a:solidFill>
              </a:rPr>
            </a:br>
            <a:r>
              <a:rPr lang="el-GR" sz="2000" b="1" dirty="0" smtClean="0">
                <a:solidFill>
                  <a:schemeClr val="tx2">
                    <a:lumMod val="75000"/>
                  </a:schemeClr>
                </a:solidFill>
              </a:rPr>
              <a:t/>
            </a:r>
            <a:br>
              <a:rPr lang="el-GR" sz="2000" b="1" dirty="0" smtClean="0">
                <a:solidFill>
                  <a:schemeClr val="tx2">
                    <a:lumMod val="75000"/>
                  </a:schemeClr>
                </a:solidFill>
              </a:rPr>
            </a:br>
            <a:r>
              <a:rPr lang="el-GR" sz="2000" dirty="0" smtClean="0">
                <a:solidFill>
                  <a:schemeClr val="tx2">
                    <a:lumMod val="75000"/>
                  </a:schemeClr>
                </a:solidFill>
              </a:rPr>
              <a:t>Αθήνα, 23/10/2015 </a:t>
            </a:r>
            <a:endParaRPr lang="el-GR" sz="2000" dirty="0">
              <a:solidFill>
                <a:schemeClr val="tx2">
                  <a:lumMod val="75000"/>
                </a:schemeClr>
              </a:solidFill>
            </a:endParaRPr>
          </a:p>
        </p:txBody>
      </p:sp>
      <p:pic>
        <p:nvPicPr>
          <p:cNvPr id="2052" name="4 - Εικόνα" descr="iky.png"/>
          <p:cNvPicPr>
            <a:picLocks noChangeAspect="1"/>
          </p:cNvPicPr>
          <p:nvPr/>
        </p:nvPicPr>
        <p:blipFill>
          <a:blip r:embed="rId4"/>
          <a:srcRect/>
          <a:stretch>
            <a:fillRect/>
          </a:stretch>
        </p:blipFill>
        <p:spPr bwMode="auto">
          <a:xfrm>
            <a:off x="7953375" y="5748338"/>
            <a:ext cx="1190625" cy="1109662"/>
          </a:xfrm>
          <a:prstGeom prst="rect">
            <a:avLst/>
          </a:prstGeom>
          <a:noFill/>
          <a:ln w="9525">
            <a:noFill/>
            <a:miter lim="800000"/>
            <a:headEnd/>
            <a:tailEnd/>
          </a:ln>
        </p:spPr>
      </p:pic>
      <p:grpSp>
        <p:nvGrpSpPr>
          <p:cNvPr id="2053" name="22 - Ομάδα"/>
          <p:cNvGrpSpPr>
            <a:grpSpLocks/>
          </p:cNvGrpSpPr>
          <p:nvPr/>
        </p:nvGrpSpPr>
        <p:grpSpPr bwMode="auto">
          <a:xfrm>
            <a:off x="179388" y="5516563"/>
            <a:ext cx="4176588" cy="1152525"/>
            <a:chOff x="459243" y="-21112"/>
            <a:chExt cx="8289770" cy="938496"/>
          </a:xfrm>
        </p:grpSpPr>
        <p:sp>
          <p:nvSpPr>
            <p:cNvPr id="11" name="23 - Στρογγυλεμένο ορθογώνιο"/>
            <p:cNvSpPr/>
            <p:nvPr/>
          </p:nvSpPr>
          <p:spPr>
            <a:xfrm>
              <a:off x="459243" y="-21112"/>
              <a:ext cx="8289770" cy="938496"/>
            </a:xfrm>
            <a:prstGeom prst="roundRect">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2" name="Στρογγυλεμένο ορθογώνιο 4"/>
            <p:cNvSpPr/>
            <p:nvPr/>
          </p:nvSpPr>
          <p:spPr>
            <a:xfrm>
              <a:off x="642015" y="37059"/>
              <a:ext cx="7207887" cy="7950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algn="ctr" fontAlgn="auto">
                <a:spcBef>
                  <a:spcPts val="0"/>
                </a:spcBef>
                <a:spcAft>
                  <a:spcPts val="0"/>
                </a:spcAft>
                <a:defRPr/>
              </a:pPr>
              <a:r>
                <a:rPr lang="el-GR" sz="1600" b="1" dirty="0"/>
                <a:t>Μαρία Αδαμοπούλου, </a:t>
              </a:r>
              <a:endParaRPr lang="el-GR" sz="1600" b="1" dirty="0" smtClean="0"/>
            </a:p>
            <a:p>
              <a:pPr algn="ctr" fontAlgn="auto">
                <a:spcBef>
                  <a:spcPts val="0"/>
                </a:spcBef>
                <a:spcAft>
                  <a:spcPts val="0"/>
                </a:spcAft>
                <a:defRPr/>
              </a:pPr>
              <a:r>
                <a:rPr lang="el-GR" sz="1600" b="1" dirty="0" smtClean="0"/>
                <a:t>Υπεύθυνη Διαχείρισης Σχεδίων ΚΑ2</a:t>
              </a:r>
            </a:p>
            <a:p>
              <a:pPr algn="ctr" fontAlgn="auto">
                <a:spcBef>
                  <a:spcPts val="0"/>
                </a:spcBef>
                <a:spcAft>
                  <a:spcPts val="0"/>
                </a:spcAft>
                <a:defRPr/>
              </a:pPr>
              <a:r>
                <a:rPr lang="el-GR" sz="1600" dirty="0" smtClean="0"/>
                <a:t> </a:t>
              </a:r>
              <a:r>
                <a:rPr lang="el-GR" sz="1600" dirty="0" smtClean="0"/>
                <a:t>ΙΚΥ/ </a:t>
              </a:r>
              <a:r>
                <a:rPr lang="el-GR" sz="1600" dirty="0"/>
                <a:t>Εθνική </a:t>
              </a:r>
              <a:r>
                <a:rPr lang="el-GR" sz="1600" dirty="0" smtClean="0"/>
                <a:t>Μονάδα</a:t>
              </a:r>
              <a:r>
                <a:rPr lang="en-US" sz="1600" dirty="0" smtClean="0"/>
                <a:t> </a:t>
              </a:r>
              <a:r>
                <a:rPr lang="el-GR" sz="1600" dirty="0" smtClean="0"/>
                <a:t>Συντονισμού για το Πρόγραμμα  </a:t>
              </a:r>
              <a:r>
                <a:rPr lang="en-US" sz="1600" dirty="0" smtClean="0"/>
                <a:t>ERASMUS </a:t>
              </a:r>
              <a:r>
                <a:rPr lang="en-US" sz="1600" dirty="0">
                  <a:solidFill>
                    <a:schemeClr val="tx1"/>
                  </a:solidFill>
                </a:rPr>
                <a:t>+</a:t>
              </a:r>
              <a:endParaRPr lang="el-GR" sz="1600" dirty="0">
                <a:solidFill>
                  <a:schemeClr val="tx1"/>
                </a:solidFill>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00034" y="1500174"/>
            <a:ext cx="8229600" cy="1143000"/>
          </a:xfrm>
        </p:spPr>
        <p:txBody>
          <a:bodyPr/>
          <a:lstStyle/>
          <a:p>
            <a:r>
              <a:rPr lang="el-GR" sz="4000" b="1" dirty="0" smtClean="0">
                <a:solidFill>
                  <a:schemeClr val="tx2">
                    <a:lumMod val="75000"/>
                  </a:schemeClr>
                </a:solidFill>
              </a:rPr>
              <a:t>Transnational project meetings</a:t>
            </a:r>
            <a:r>
              <a:rPr lang="el-GR" sz="2800" dirty="0" smtClean="0">
                <a:solidFill>
                  <a:schemeClr val="tx2">
                    <a:lumMod val="75000"/>
                  </a:schemeClr>
                </a:solidFill>
              </a:rPr>
              <a:t/>
            </a:r>
            <a:br>
              <a:rPr lang="el-GR" sz="2800" dirty="0" smtClean="0">
                <a:solidFill>
                  <a:schemeClr val="tx2">
                    <a:lumMod val="75000"/>
                  </a:schemeClr>
                </a:solidFill>
              </a:rPr>
            </a:br>
            <a:r>
              <a:rPr lang="el-GR" sz="2800" dirty="0" smtClean="0">
                <a:solidFill>
                  <a:schemeClr val="tx2">
                    <a:lumMod val="75000"/>
                  </a:schemeClr>
                </a:solidFill>
              </a:rPr>
              <a:t>Διεθνικές Συναντήσεις για το Σχέδιο</a:t>
            </a:r>
            <a:endParaRPr lang="fr-BE" sz="2800" dirty="0" smtClean="0">
              <a:solidFill>
                <a:schemeClr val="tx2">
                  <a:lumMod val="75000"/>
                </a:schemeClr>
              </a:solidFill>
            </a:endParaRPr>
          </a:p>
        </p:txBody>
      </p:sp>
      <p:sp>
        <p:nvSpPr>
          <p:cNvPr id="11267" name="Content Placeholder 2"/>
          <p:cNvSpPr>
            <a:spLocks noGrp="1"/>
          </p:cNvSpPr>
          <p:nvPr>
            <p:ph idx="1"/>
          </p:nvPr>
        </p:nvSpPr>
        <p:spPr>
          <a:xfrm>
            <a:off x="500034" y="2643182"/>
            <a:ext cx="8186766" cy="4214818"/>
          </a:xfrm>
        </p:spPr>
        <p:txBody>
          <a:bodyPr/>
          <a:lstStyle/>
          <a:p>
            <a:pPr>
              <a:buNone/>
            </a:pPr>
            <a:r>
              <a:rPr lang="en-US" sz="2400" dirty="0" smtClean="0">
                <a:solidFill>
                  <a:schemeClr val="accent1">
                    <a:lumMod val="50000"/>
                  </a:schemeClr>
                </a:solidFill>
              </a:rPr>
              <a:t>	</a:t>
            </a:r>
            <a:endParaRPr lang="el-GR" sz="2400" dirty="0" smtClean="0">
              <a:solidFill>
                <a:schemeClr val="accent1">
                  <a:lumMod val="50000"/>
                </a:schemeClr>
              </a:solidFill>
            </a:endParaRPr>
          </a:p>
          <a:p>
            <a:pPr>
              <a:buNone/>
            </a:pPr>
            <a:r>
              <a:rPr lang="el-GR" sz="2400" dirty="0" smtClean="0"/>
              <a:t>Επιχορήγηση για έξοδα ταξιδιού και διαβίωσης  </a:t>
            </a:r>
          </a:p>
          <a:p>
            <a:pPr>
              <a:buNone/>
            </a:pPr>
            <a:r>
              <a:rPr lang="el-GR" sz="2400" dirty="0" smtClean="0"/>
              <a:t>ανά </a:t>
            </a:r>
            <a:r>
              <a:rPr lang="el-GR" sz="2400" b="1" dirty="0" smtClean="0"/>
              <a:t>μοναδιαίο κόστος δαπάνης (</a:t>
            </a:r>
            <a:r>
              <a:rPr lang="en-US" sz="2400" b="1" dirty="0" smtClean="0"/>
              <a:t>max </a:t>
            </a:r>
            <a:r>
              <a:rPr lang="el-GR" sz="2400" b="1" dirty="0" smtClean="0"/>
              <a:t>23.000 ΕΥΡΩ/έτος)</a:t>
            </a:r>
          </a:p>
          <a:p>
            <a:pPr>
              <a:buNone/>
            </a:pPr>
            <a:endParaRPr lang="el-GR" sz="2800" b="1" dirty="0" smtClean="0">
              <a:solidFill>
                <a:schemeClr val="accent1">
                  <a:lumMod val="50000"/>
                </a:schemeClr>
              </a:solidFill>
            </a:endParaRPr>
          </a:p>
          <a:p>
            <a:pPr>
              <a:buNone/>
            </a:pPr>
            <a:endParaRPr lang="el-GR" sz="2800" b="1" dirty="0" smtClean="0">
              <a:solidFill>
                <a:schemeClr val="accent1">
                  <a:lumMod val="50000"/>
                </a:schemeClr>
              </a:solidFill>
            </a:endParaRPr>
          </a:p>
          <a:p>
            <a:pPr algn="ctr">
              <a:buNone/>
            </a:pPr>
            <a:endParaRPr lang="fr-BE" sz="2800" b="1" dirty="0" smtClean="0">
              <a:solidFill>
                <a:schemeClr val="accent1">
                  <a:lumMod val="50000"/>
                </a:schemeClr>
              </a:solidFill>
            </a:endParaRPr>
          </a:p>
        </p:txBody>
      </p:sp>
      <p:sp>
        <p:nvSpPr>
          <p:cNvPr id="4" name="3 - Ορθογώνιο"/>
          <p:cNvSpPr/>
          <p:nvPr/>
        </p:nvSpPr>
        <p:spPr>
          <a:xfrm>
            <a:off x="0" y="0"/>
            <a:ext cx="9144000" cy="134143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pic>
        <p:nvPicPr>
          <p:cNvPr id="11269" name="4 - Εικόνα" descr="EU flag-Erasmus+_vect_POS.jpg"/>
          <p:cNvPicPr>
            <a:picLocks noChangeAspect="1"/>
          </p:cNvPicPr>
          <p:nvPr/>
        </p:nvPicPr>
        <p:blipFill>
          <a:blip r:embed="rId2"/>
          <a:srcRect/>
          <a:stretch>
            <a:fillRect/>
          </a:stretch>
        </p:blipFill>
        <p:spPr bwMode="auto">
          <a:xfrm>
            <a:off x="0" y="188913"/>
            <a:ext cx="2676525" cy="765175"/>
          </a:xfrm>
          <a:prstGeom prst="rect">
            <a:avLst/>
          </a:prstGeom>
          <a:noFill/>
          <a:ln w="9525">
            <a:noFill/>
            <a:miter lim="800000"/>
            <a:headEnd/>
            <a:tailEnd/>
          </a:ln>
        </p:spPr>
      </p:pic>
      <p:pic>
        <p:nvPicPr>
          <p:cNvPr id="11270" name="4 - Εικόνα" descr="iky.png"/>
          <p:cNvPicPr>
            <a:picLocks noChangeAspect="1"/>
          </p:cNvPicPr>
          <p:nvPr/>
        </p:nvPicPr>
        <p:blipFill>
          <a:blip r:embed="rId3"/>
          <a:srcRect/>
          <a:stretch>
            <a:fillRect/>
          </a:stretch>
        </p:blipFill>
        <p:spPr bwMode="auto">
          <a:xfrm>
            <a:off x="7829550" y="115888"/>
            <a:ext cx="1189038" cy="1111250"/>
          </a:xfrm>
          <a:prstGeom prst="rect">
            <a:avLst/>
          </a:prstGeom>
          <a:noFill/>
          <a:ln w="9525">
            <a:noFill/>
            <a:miter lim="800000"/>
            <a:headEnd/>
            <a:tailEnd/>
          </a:ln>
        </p:spPr>
      </p:pic>
      <p:graphicFrame>
        <p:nvGraphicFramePr>
          <p:cNvPr id="7" name="6 - Διάγραμμα"/>
          <p:cNvGraphicFramePr/>
          <p:nvPr/>
        </p:nvGraphicFramePr>
        <p:xfrm>
          <a:off x="357158" y="4357694"/>
          <a:ext cx="8572560" cy="22859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00034" y="1714488"/>
            <a:ext cx="8229600" cy="1143000"/>
          </a:xfrm>
        </p:spPr>
        <p:txBody>
          <a:bodyPr/>
          <a:lstStyle/>
          <a:p>
            <a:r>
              <a:rPr lang="en-US" sz="4000" b="1" dirty="0" smtClean="0">
                <a:solidFill>
                  <a:schemeClr val="tx2">
                    <a:lumMod val="75000"/>
                  </a:schemeClr>
                </a:solidFill>
              </a:rPr>
              <a:t>Transnational project meetings</a:t>
            </a:r>
            <a:r>
              <a:rPr lang="en-US" sz="6000" dirty="0" smtClean="0"/>
              <a:t/>
            </a:r>
            <a:br>
              <a:rPr lang="en-US" sz="6000" dirty="0" smtClean="0"/>
            </a:br>
            <a:r>
              <a:rPr lang="el-GR" sz="2800" dirty="0" smtClean="0">
                <a:solidFill>
                  <a:schemeClr val="tx2">
                    <a:lumMod val="75000"/>
                  </a:schemeClr>
                </a:solidFill>
              </a:rPr>
              <a:t>Διεθνικές Συναντήσεις για το Σχέδιο</a:t>
            </a:r>
            <a:endParaRPr lang="fr-BE" sz="2800" dirty="0" smtClean="0">
              <a:solidFill>
                <a:schemeClr val="tx2">
                  <a:lumMod val="75000"/>
                </a:schemeClr>
              </a:solidFill>
            </a:endParaRPr>
          </a:p>
        </p:txBody>
      </p:sp>
      <p:sp>
        <p:nvSpPr>
          <p:cNvPr id="12291" name="Content Placeholder 2"/>
          <p:cNvSpPr>
            <a:spLocks noGrp="1"/>
          </p:cNvSpPr>
          <p:nvPr>
            <p:ph idx="1"/>
          </p:nvPr>
        </p:nvSpPr>
        <p:spPr>
          <a:xfrm>
            <a:off x="571472" y="3357562"/>
            <a:ext cx="8115328" cy="2768601"/>
          </a:xfrm>
        </p:spPr>
        <p:txBody>
          <a:bodyPr/>
          <a:lstStyle/>
          <a:p>
            <a:pPr>
              <a:buNone/>
            </a:pPr>
            <a:r>
              <a:rPr lang="el-GR" sz="2000" dirty="0" smtClean="0"/>
              <a:t>Ο </a:t>
            </a:r>
            <a:r>
              <a:rPr lang="el-GR" sz="2000" b="1" dirty="0" smtClean="0"/>
              <a:t>Συντονιστής</a:t>
            </a:r>
            <a:r>
              <a:rPr lang="el-GR" sz="2000" dirty="0" smtClean="0"/>
              <a:t> δηλώνει στο </a:t>
            </a:r>
            <a:r>
              <a:rPr lang="en-US" sz="2000" b="1" dirty="0" smtClean="0"/>
              <a:t>Mobility Tool+</a:t>
            </a:r>
            <a:r>
              <a:rPr lang="el-GR" sz="2000" b="1" dirty="0" smtClean="0"/>
              <a:t> </a:t>
            </a:r>
            <a:r>
              <a:rPr lang="el-GR" sz="2000" dirty="0" smtClean="0"/>
              <a:t>τη λίστα συμμετεχόντων.</a:t>
            </a:r>
          </a:p>
          <a:p>
            <a:pPr algn="ctr">
              <a:buNone/>
            </a:pPr>
            <a:r>
              <a:rPr lang="el-GR" sz="2000" u="sng" dirty="0" smtClean="0"/>
              <a:t>Για κάθε συμμετέχοντα: </a:t>
            </a:r>
            <a:endParaRPr lang="en-US" sz="2000" u="sng" dirty="0" smtClean="0"/>
          </a:p>
          <a:p>
            <a:pPr algn="ctr">
              <a:buNone/>
            </a:pPr>
            <a:r>
              <a:rPr lang="el-GR" sz="2000" dirty="0" smtClean="0"/>
              <a:t>ονοματεπώνυμο</a:t>
            </a:r>
          </a:p>
          <a:p>
            <a:pPr algn="ctr">
              <a:buNone/>
            </a:pPr>
            <a:r>
              <a:rPr lang="el-GR" sz="2000" dirty="0" smtClean="0"/>
              <a:t>τόπος προέλευσης </a:t>
            </a:r>
          </a:p>
          <a:p>
            <a:pPr algn="ctr">
              <a:buNone/>
            </a:pPr>
            <a:r>
              <a:rPr lang="el-GR" sz="2000" dirty="0" smtClean="0"/>
              <a:t>τόπος διεξαγωγής δραστηριότητας </a:t>
            </a:r>
          </a:p>
          <a:p>
            <a:pPr algn="ctr">
              <a:buNone/>
            </a:pPr>
            <a:r>
              <a:rPr lang="el-GR" sz="2000" dirty="0" smtClean="0"/>
              <a:t>ζώνη χιλιομετρικής απόστασης </a:t>
            </a:r>
            <a:endParaRPr lang="en-US" sz="2000" dirty="0" smtClean="0"/>
          </a:p>
          <a:p>
            <a:pPr algn="ctr">
              <a:buNone/>
            </a:pPr>
            <a:r>
              <a:rPr lang="en-US" sz="2000" dirty="0" smtClean="0"/>
              <a:t>(online </a:t>
            </a:r>
            <a:r>
              <a:rPr lang="el-GR" sz="2000" dirty="0" smtClean="0"/>
              <a:t>μετρητής απόστασης</a:t>
            </a:r>
            <a:r>
              <a:rPr lang="en-US" sz="2000" dirty="0" smtClean="0"/>
              <a:t>)</a:t>
            </a:r>
          </a:p>
          <a:p>
            <a:pPr algn="ctr">
              <a:buNone/>
            </a:pPr>
            <a:endParaRPr lang="fr-BE" sz="2000" dirty="0" smtClean="0">
              <a:solidFill>
                <a:schemeClr val="accent1">
                  <a:lumMod val="50000"/>
                </a:schemeClr>
              </a:solidFill>
            </a:endParaRPr>
          </a:p>
        </p:txBody>
      </p:sp>
      <p:sp>
        <p:nvSpPr>
          <p:cNvPr id="4" name="3 - Ορθογώνιο"/>
          <p:cNvSpPr/>
          <p:nvPr/>
        </p:nvSpPr>
        <p:spPr>
          <a:xfrm>
            <a:off x="0" y="0"/>
            <a:ext cx="9144000" cy="134143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pic>
        <p:nvPicPr>
          <p:cNvPr id="12293" name="4 - Εικόνα" descr="EU flag-Erasmus+_vect_POS.jpg"/>
          <p:cNvPicPr>
            <a:picLocks noChangeAspect="1"/>
          </p:cNvPicPr>
          <p:nvPr/>
        </p:nvPicPr>
        <p:blipFill>
          <a:blip r:embed="rId2"/>
          <a:srcRect/>
          <a:stretch>
            <a:fillRect/>
          </a:stretch>
        </p:blipFill>
        <p:spPr bwMode="auto">
          <a:xfrm>
            <a:off x="0" y="188913"/>
            <a:ext cx="2676525" cy="765175"/>
          </a:xfrm>
          <a:prstGeom prst="rect">
            <a:avLst/>
          </a:prstGeom>
          <a:noFill/>
          <a:ln w="9525">
            <a:noFill/>
            <a:miter lim="800000"/>
            <a:headEnd/>
            <a:tailEnd/>
          </a:ln>
        </p:spPr>
      </p:pic>
      <p:pic>
        <p:nvPicPr>
          <p:cNvPr id="12294" name="4 - Εικόνα" descr="iky.png"/>
          <p:cNvPicPr>
            <a:picLocks noChangeAspect="1"/>
          </p:cNvPicPr>
          <p:nvPr/>
        </p:nvPicPr>
        <p:blipFill>
          <a:blip r:embed="rId3"/>
          <a:srcRect/>
          <a:stretch>
            <a:fillRect/>
          </a:stretch>
        </p:blipFill>
        <p:spPr bwMode="auto">
          <a:xfrm>
            <a:off x="7829550" y="115888"/>
            <a:ext cx="1189038" cy="1111250"/>
          </a:xfrm>
          <a:prstGeom prst="rect">
            <a:avLst/>
          </a:prstGeom>
          <a:noFill/>
          <a:ln w="9525">
            <a:noFill/>
            <a:miter lim="800000"/>
            <a:headEnd/>
            <a:tailEnd/>
          </a:ln>
        </p:spPr>
      </p:pic>
      <p:sp>
        <p:nvSpPr>
          <p:cNvPr id="12302" name="AutoShape 14" descr="Αποτέλεσμα εικόνας για mobility tool"/>
          <p:cNvSpPr>
            <a:spLocks noChangeAspect="1" noChangeArrowheads="1"/>
          </p:cNvSpPr>
          <p:nvPr/>
        </p:nvSpPr>
        <p:spPr bwMode="auto">
          <a:xfrm>
            <a:off x="144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3" name="12 - Εικόνα" descr="jobib.jpg"/>
          <p:cNvPicPr>
            <a:picLocks noChangeAspect="1"/>
          </p:cNvPicPr>
          <p:nvPr/>
        </p:nvPicPr>
        <p:blipFill>
          <a:blip r:embed="rId4"/>
          <a:stretch>
            <a:fillRect/>
          </a:stretch>
        </p:blipFill>
        <p:spPr>
          <a:xfrm>
            <a:off x="857224" y="4000504"/>
            <a:ext cx="2143125" cy="69532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0" name="Picture 8" descr="https://encrypted-tbn1.gstatic.com/images?q=tbn:ANd9GcSKK_ndcpBH5GqHB0x5H21AmgtxYewYrZcNTLYMAyrCD3CBSHOZ"/>
          <p:cNvPicPr>
            <a:picLocks noChangeAspect="1" noChangeArrowheads="1"/>
          </p:cNvPicPr>
          <p:nvPr/>
        </p:nvPicPr>
        <p:blipFill>
          <a:blip r:embed="rId2"/>
          <a:srcRect/>
          <a:stretch>
            <a:fillRect/>
          </a:stretch>
        </p:blipFill>
        <p:spPr bwMode="auto">
          <a:xfrm>
            <a:off x="6553200" y="1214422"/>
            <a:ext cx="2590800" cy="1762126"/>
          </a:xfrm>
          <a:prstGeom prst="rect">
            <a:avLst/>
          </a:prstGeom>
          <a:noFill/>
        </p:spPr>
      </p:pic>
      <p:sp>
        <p:nvSpPr>
          <p:cNvPr id="13314" name="Title 1"/>
          <p:cNvSpPr>
            <a:spLocks noGrp="1"/>
          </p:cNvSpPr>
          <p:nvPr>
            <p:ph type="title"/>
          </p:nvPr>
        </p:nvSpPr>
        <p:spPr>
          <a:xfrm>
            <a:off x="0" y="1714488"/>
            <a:ext cx="8229600" cy="1143000"/>
          </a:xfrm>
        </p:spPr>
        <p:txBody>
          <a:bodyPr/>
          <a:lstStyle/>
          <a:p>
            <a:r>
              <a:rPr lang="en-US" b="1" dirty="0" smtClean="0">
                <a:solidFill>
                  <a:schemeClr val="tx2">
                    <a:lumMod val="75000"/>
                  </a:schemeClr>
                </a:solidFill>
              </a:rPr>
              <a:t>Intellectual Outputs</a:t>
            </a:r>
            <a:r>
              <a:rPr lang="en-US" dirty="0" smtClean="0">
                <a:solidFill>
                  <a:schemeClr val="tx2">
                    <a:lumMod val="75000"/>
                  </a:schemeClr>
                </a:solidFill>
              </a:rPr>
              <a:t/>
            </a:r>
            <a:br>
              <a:rPr lang="en-US" dirty="0" smtClean="0">
                <a:solidFill>
                  <a:schemeClr val="tx2">
                    <a:lumMod val="75000"/>
                  </a:schemeClr>
                </a:solidFill>
              </a:rPr>
            </a:br>
            <a:r>
              <a:rPr lang="el-GR" sz="2800" dirty="0" smtClean="0">
                <a:solidFill>
                  <a:schemeClr val="tx2">
                    <a:lumMod val="75000"/>
                  </a:schemeClr>
                </a:solidFill>
              </a:rPr>
              <a:t>Πνευματικά Προϊόντα</a:t>
            </a:r>
            <a:endParaRPr lang="fr-BE" sz="2800" dirty="0" smtClean="0">
              <a:solidFill>
                <a:schemeClr val="tx2">
                  <a:lumMod val="75000"/>
                </a:schemeClr>
              </a:solidFill>
            </a:endParaRPr>
          </a:p>
        </p:txBody>
      </p:sp>
      <p:sp>
        <p:nvSpPr>
          <p:cNvPr id="13315" name="Content Placeholder 2"/>
          <p:cNvSpPr>
            <a:spLocks noGrp="1"/>
          </p:cNvSpPr>
          <p:nvPr>
            <p:ph idx="1"/>
          </p:nvPr>
        </p:nvSpPr>
        <p:spPr>
          <a:xfrm>
            <a:off x="285720" y="3143248"/>
            <a:ext cx="8401080" cy="2982915"/>
          </a:xfrm>
        </p:spPr>
        <p:txBody>
          <a:bodyPr/>
          <a:lstStyle/>
          <a:p>
            <a:r>
              <a:rPr lang="el-GR" sz="2000" dirty="0" smtClean="0"/>
              <a:t>Αναπτύσσονται όπως περιγράφονται στην αίτηση και</a:t>
            </a:r>
            <a:r>
              <a:rPr lang="en-US" sz="2000" dirty="0" smtClean="0"/>
              <a:t> </a:t>
            </a:r>
            <a:r>
              <a:rPr lang="el-GR" sz="2000" dirty="0" smtClean="0"/>
              <a:t>όπως εγκρίνονται από την ΕΜΣ</a:t>
            </a:r>
          </a:p>
          <a:p>
            <a:r>
              <a:rPr lang="el-GR" sz="2000" dirty="0" smtClean="0"/>
              <a:t>Ολοκληρωμένα / άρτια</a:t>
            </a:r>
          </a:p>
          <a:p>
            <a:r>
              <a:rPr lang="el-GR" sz="2000" dirty="0" smtClean="0"/>
              <a:t>Ουσιαστικά σε έκταση και ποιότητα</a:t>
            </a:r>
          </a:p>
          <a:p>
            <a:r>
              <a:rPr lang="el-GR" sz="2000" dirty="0" smtClean="0"/>
              <a:t>Αντίκτυπος σε διαφορετικά περιβάλλοντα μετά το πέρας του έργου - εξασφάλιση βιωσιμότητας έργου</a:t>
            </a:r>
          </a:p>
          <a:p>
            <a:pPr>
              <a:buNone/>
            </a:pPr>
            <a:endParaRPr lang="el-GR" sz="2000" dirty="0" smtClean="0"/>
          </a:p>
          <a:p>
            <a:pPr>
              <a:buFont typeface="Wingdings" pitchFamily="2" charset="2"/>
              <a:buChar char="Ø"/>
            </a:pPr>
            <a:r>
              <a:rPr lang="el-GR" sz="2000" dirty="0" smtClean="0">
                <a:solidFill>
                  <a:srgbClr val="C00000"/>
                </a:solidFill>
              </a:rPr>
              <a:t>Καταχώριση στην </a:t>
            </a:r>
            <a:r>
              <a:rPr lang="el-GR" sz="2000" b="1" dirty="0" smtClean="0">
                <a:solidFill>
                  <a:srgbClr val="C00000"/>
                </a:solidFill>
              </a:rPr>
              <a:t>Πλατφόρμα Διάδοσης </a:t>
            </a:r>
            <a:r>
              <a:rPr lang="el-GR" sz="2000" b="1" dirty="0" smtClean="0">
                <a:solidFill>
                  <a:srgbClr val="C00000"/>
                </a:solidFill>
              </a:rPr>
              <a:t>Αποτελεσμάτων</a:t>
            </a:r>
            <a:r>
              <a:rPr lang="en-US" sz="2000" b="1" dirty="0" smtClean="0">
                <a:solidFill>
                  <a:srgbClr val="C00000"/>
                </a:solidFill>
              </a:rPr>
              <a:t> </a:t>
            </a:r>
            <a:r>
              <a:rPr lang="en-US" sz="2000" b="1" dirty="0" smtClean="0">
                <a:solidFill>
                  <a:srgbClr val="C00000"/>
                </a:solidFill>
              </a:rPr>
              <a:t>Erasmus</a:t>
            </a:r>
            <a:r>
              <a:rPr lang="en-US" sz="2000" dirty="0" smtClean="0">
                <a:solidFill>
                  <a:srgbClr val="C00000"/>
                </a:solidFill>
              </a:rPr>
              <a:t>+</a:t>
            </a:r>
            <a:r>
              <a:rPr lang="el-GR" sz="2000" dirty="0" smtClean="0">
                <a:solidFill>
                  <a:srgbClr val="C00000"/>
                </a:solidFill>
              </a:rPr>
              <a:t> μέχρι την υποβολή της Τελικής Έκθεσης</a:t>
            </a:r>
            <a:r>
              <a:rPr lang="en-US" sz="2000" dirty="0" smtClean="0">
                <a:solidFill>
                  <a:srgbClr val="C00000"/>
                </a:solidFill>
              </a:rPr>
              <a:t> </a:t>
            </a:r>
          </a:p>
          <a:p>
            <a:endParaRPr lang="el-GR" sz="2000" dirty="0" smtClean="0"/>
          </a:p>
          <a:p>
            <a:endParaRPr lang="fr-BE" dirty="0" smtClean="0"/>
          </a:p>
        </p:txBody>
      </p:sp>
      <p:sp>
        <p:nvSpPr>
          <p:cNvPr id="4" name="3 - Ορθογώνιο"/>
          <p:cNvSpPr/>
          <p:nvPr/>
        </p:nvSpPr>
        <p:spPr>
          <a:xfrm>
            <a:off x="0" y="0"/>
            <a:ext cx="9144000" cy="134143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pic>
        <p:nvPicPr>
          <p:cNvPr id="13317" name="4 - Εικόνα" descr="EU flag-Erasmus+_vect_POS.jpg"/>
          <p:cNvPicPr>
            <a:picLocks noChangeAspect="1"/>
          </p:cNvPicPr>
          <p:nvPr/>
        </p:nvPicPr>
        <p:blipFill>
          <a:blip r:embed="rId3"/>
          <a:srcRect/>
          <a:stretch>
            <a:fillRect/>
          </a:stretch>
        </p:blipFill>
        <p:spPr bwMode="auto">
          <a:xfrm>
            <a:off x="0" y="188913"/>
            <a:ext cx="2676525" cy="765175"/>
          </a:xfrm>
          <a:prstGeom prst="rect">
            <a:avLst/>
          </a:prstGeom>
          <a:noFill/>
          <a:ln w="9525">
            <a:noFill/>
            <a:miter lim="800000"/>
            <a:headEnd/>
            <a:tailEnd/>
          </a:ln>
        </p:spPr>
      </p:pic>
      <p:pic>
        <p:nvPicPr>
          <p:cNvPr id="13318" name="4 - Εικόνα" descr="iky.png"/>
          <p:cNvPicPr>
            <a:picLocks noChangeAspect="1"/>
          </p:cNvPicPr>
          <p:nvPr/>
        </p:nvPicPr>
        <p:blipFill>
          <a:blip r:embed="rId4"/>
          <a:srcRect/>
          <a:stretch>
            <a:fillRect/>
          </a:stretch>
        </p:blipFill>
        <p:spPr bwMode="auto">
          <a:xfrm>
            <a:off x="7829550" y="115888"/>
            <a:ext cx="1189038" cy="111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encrypted-tbn1.gstatic.com/images?q=tbn:ANd9GcSKK_ndcpBH5GqHB0x5H21AmgtxYewYrZcNTLYMAyrCD3CBSHOZ"/>
          <p:cNvPicPr>
            <a:picLocks noChangeAspect="1" noChangeArrowheads="1"/>
          </p:cNvPicPr>
          <p:nvPr/>
        </p:nvPicPr>
        <p:blipFill>
          <a:blip r:embed="rId2"/>
          <a:srcRect/>
          <a:stretch>
            <a:fillRect/>
          </a:stretch>
        </p:blipFill>
        <p:spPr bwMode="auto">
          <a:xfrm>
            <a:off x="6553200" y="1357298"/>
            <a:ext cx="2590800" cy="1762126"/>
          </a:xfrm>
          <a:prstGeom prst="rect">
            <a:avLst/>
          </a:prstGeom>
          <a:noFill/>
        </p:spPr>
      </p:pic>
      <p:sp>
        <p:nvSpPr>
          <p:cNvPr id="13314" name="Title 1"/>
          <p:cNvSpPr>
            <a:spLocks noGrp="1"/>
          </p:cNvSpPr>
          <p:nvPr>
            <p:ph type="title"/>
          </p:nvPr>
        </p:nvSpPr>
        <p:spPr>
          <a:xfrm>
            <a:off x="0" y="1500174"/>
            <a:ext cx="8229600" cy="1143000"/>
          </a:xfrm>
        </p:spPr>
        <p:txBody>
          <a:bodyPr/>
          <a:lstStyle/>
          <a:p>
            <a:r>
              <a:rPr lang="en-US" sz="4000" b="1" dirty="0" smtClean="0">
                <a:solidFill>
                  <a:schemeClr val="tx2">
                    <a:lumMod val="75000"/>
                  </a:schemeClr>
                </a:solidFill>
              </a:rPr>
              <a:t>Intellectual Outputs</a:t>
            </a:r>
            <a:r>
              <a:rPr lang="en-US" dirty="0" smtClean="0">
                <a:solidFill>
                  <a:schemeClr val="tx2">
                    <a:lumMod val="75000"/>
                  </a:schemeClr>
                </a:solidFill>
              </a:rPr>
              <a:t/>
            </a:r>
            <a:br>
              <a:rPr lang="en-US" dirty="0" smtClean="0">
                <a:solidFill>
                  <a:schemeClr val="tx2">
                    <a:lumMod val="75000"/>
                  </a:schemeClr>
                </a:solidFill>
              </a:rPr>
            </a:br>
            <a:r>
              <a:rPr lang="el-GR" sz="3200" dirty="0" smtClean="0">
                <a:solidFill>
                  <a:schemeClr val="tx2">
                    <a:lumMod val="75000"/>
                  </a:schemeClr>
                </a:solidFill>
              </a:rPr>
              <a:t>Πνευματικά Προϊόντα</a:t>
            </a:r>
            <a:endParaRPr lang="fr-BE" sz="3200" dirty="0" smtClean="0">
              <a:solidFill>
                <a:schemeClr val="tx2">
                  <a:lumMod val="75000"/>
                </a:schemeClr>
              </a:solidFill>
            </a:endParaRPr>
          </a:p>
        </p:txBody>
      </p:sp>
      <p:sp>
        <p:nvSpPr>
          <p:cNvPr id="13315" name="Content Placeholder 2"/>
          <p:cNvSpPr>
            <a:spLocks noGrp="1"/>
          </p:cNvSpPr>
          <p:nvPr>
            <p:ph idx="1"/>
          </p:nvPr>
        </p:nvSpPr>
        <p:spPr>
          <a:xfrm>
            <a:off x="428596" y="2643182"/>
            <a:ext cx="8258204" cy="4000528"/>
          </a:xfrm>
        </p:spPr>
        <p:txBody>
          <a:bodyPr/>
          <a:lstStyle/>
          <a:p>
            <a:pPr>
              <a:buNone/>
            </a:pPr>
            <a:r>
              <a:rPr lang="el-GR" sz="2400" b="1" u="sng" dirty="0" smtClean="0"/>
              <a:t>Κατηγορίες Δαπανών Προσωπικού (αμοιβή/</a:t>
            </a:r>
            <a:r>
              <a:rPr lang="el-GR" sz="2400" b="1" u="sng" dirty="0" err="1" smtClean="0"/>
              <a:t>ημέρ</a:t>
            </a:r>
            <a:r>
              <a:rPr lang="el-GR" sz="2400" b="1" u="sng" dirty="0" smtClean="0"/>
              <a:t>α)</a:t>
            </a:r>
          </a:p>
          <a:p>
            <a:pPr>
              <a:buNone/>
            </a:pPr>
            <a:r>
              <a:rPr lang="el-GR" sz="2000" b="1" dirty="0" smtClean="0">
                <a:solidFill>
                  <a:schemeClr val="tx2">
                    <a:lumMod val="50000"/>
                  </a:schemeClr>
                </a:solidFill>
              </a:rPr>
              <a:t>	</a:t>
            </a:r>
          </a:p>
          <a:p>
            <a:pPr>
              <a:buFont typeface="Wingdings" pitchFamily="2" charset="2"/>
              <a:buChar char="ü"/>
            </a:pPr>
            <a:r>
              <a:rPr lang="el-GR" sz="2000" dirty="0" smtClean="0">
                <a:solidFill>
                  <a:srgbClr val="C00000"/>
                </a:solidFill>
              </a:rPr>
              <a:t>Χρηματοδότηση ανάλογα με την κατηγορία προσωπικού και τη χώρα του δικαιούχου </a:t>
            </a:r>
          </a:p>
          <a:p>
            <a:pPr>
              <a:buFont typeface="Wingdings" pitchFamily="2" charset="2"/>
              <a:buChar char="§"/>
            </a:pPr>
            <a:r>
              <a:rPr lang="fr-BE" sz="2000" b="1" dirty="0" smtClean="0"/>
              <a:t>Manager</a:t>
            </a:r>
          </a:p>
          <a:p>
            <a:pPr>
              <a:buFont typeface="Wingdings" pitchFamily="2" charset="2"/>
              <a:buChar char="§"/>
            </a:pPr>
            <a:r>
              <a:rPr lang="el-GR" sz="2000" b="1" dirty="0" smtClean="0"/>
              <a:t>Ερευνητής/Δάσκαλος/Εκπαιδευτής</a:t>
            </a:r>
          </a:p>
          <a:p>
            <a:pPr>
              <a:buFont typeface="Wingdings" pitchFamily="2" charset="2"/>
              <a:buChar char="§"/>
            </a:pPr>
            <a:r>
              <a:rPr lang="el-GR" sz="2000" b="1" dirty="0" smtClean="0"/>
              <a:t>Τεχνικός</a:t>
            </a:r>
          </a:p>
          <a:p>
            <a:pPr>
              <a:buFont typeface="Wingdings" pitchFamily="2" charset="2"/>
              <a:buChar char="§"/>
            </a:pPr>
            <a:r>
              <a:rPr lang="el-GR" sz="2000" b="1" dirty="0" smtClean="0"/>
              <a:t>Διοικητικό προσωπικό</a:t>
            </a:r>
          </a:p>
          <a:p>
            <a:pPr>
              <a:buNone/>
            </a:pPr>
            <a:r>
              <a:rPr lang="el-GR" sz="2000" dirty="0" smtClean="0"/>
              <a:t>	</a:t>
            </a:r>
          </a:p>
        </p:txBody>
      </p:sp>
      <p:sp>
        <p:nvSpPr>
          <p:cNvPr id="4" name="3 - Ορθογώνιο"/>
          <p:cNvSpPr/>
          <p:nvPr/>
        </p:nvSpPr>
        <p:spPr>
          <a:xfrm>
            <a:off x="0" y="0"/>
            <a:ext cx="9144000" cy="134143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pic>
        <p:nvPicPr>
          <p:cNvPr id="13317" name="4 - Εικόνα" descr="EU flag-Erasmus+_vect_POS.jpg"/>
          <p:cNvPicPr>
            <a:picLocks noChangeAspect="1"/>
          </p:cNvPicPr>
          <p:nvPr/>
        </p:nvPicPr>
        <p:blipFill>
          <a:blip r:embed="rId3"/>
          <a:srcRect/>
          <a:stretch>
            <a:fillRect/>
          </a:stretch>
        </p:blipFill>
        <p:spPr bwMode="auto">
          <a:xfrm>
            <a:off x="0" y="188913"/>
            <a:ext cx="2676525" cy="765175"/>
          </a:xfrm>
          <a:prstGeom prst="rect">
            <a:avLst/>
          </a:prstGeom>
          <a:noFill/>
          <a:ln w="9525">
            <a:noFill/>
            <a:miter lim="800000"/>
            <a:headEnd/>
            <a:tailEnd/>
          </a:ln>
        </p:spPr>
      </p:pic>
      <p:pic>
        <p:nvPicPr>
          <p:cNvPr id="13318" name="4 - Εικόνα" descr="iky.png"/>
          <p:cNvPicPr>
            <a:picLocks noChangeAspect="1"/>
          </p:cNvPicPr>
          <p:nvPr/>
        </p:nvPicPr>
        <p:blipFill>
          <a:blip r:embed="rId4"/>
          <a:srcRect/>
          <a:stretch>
            <a:fillRect/>
          </a:stretch>
        </p:blipFill>
        <p:spPr bwMode="auto">
          <a:xfrm>
            <a:off x="7829550" y="115888"/>
            <a:ext cx="1189038" cy="111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encrypted-tbn1.gstatic.com/images?q=tbn:ANd9GcSKK_ndcpBH5GqHB0x5H21AmgtxYewYrZcNTLYMAyrCD3CBSHOZ"/>
          <p:cNvPicPr>
            <a:picLocks noChangeAspect="1" noChangeArrowheads="1"/>
          </p:cNvPicPr>
          <p:nvPr/>
        </p:nvPicPr>
        <p:blipFill>
          <a:blip r:embed="rId3"/>
          <a:srcRect/>
          <a:stretch>
            <a:fillRect/>
          </a:stretch>
        </p:blipFill>
        <p:spPr bwMode="auto">
          <a:xfrm>
            <a:off x="6553200" y="1357298"/>
            <a:ext cx="2590800" cy="1762126"/>
          </a:xfrm>
          <a:prstGeom prst="rect">
            <a:avLst/>
          </a:prstGeom>
          <a:noFill/>
        </p:spPr>
      </p:pic>
      <p:sp>
        <p:nvSpPr>
          <p:cNvPr id="13314" name="Title 1"/>
          <p:cNvSpPr>
            <a:spLocks noGrp="1"/>
          </p:cNvSpPr>
          <p:nvPr>
            <p:ph type="title"/>
          </p:nvPr>
        </p:nvSpPr>
        <p:spPr>
          <a:xfrm>
            <a:off x="357158" y="1643050"/>
            <a:ext cx="8229600" cy="1143000"/>
          </a:xfrm>
        </p:spPr>
        <p:txBody>
          <a:bodyPr/>
          <a:lstStyle/>
          <a:p>
            <a:r>
              <a:rPr lang="en-US" sz="4000" b="1" dirty="0" smtClean="0">
                <a:solidFill>
                  <a:schemeClr val="tx2">
                    <a:lumMod val="75000"/>
                  </a:schemeClr>
                </a:solidFill>
              </a:rPr>
              <a:t>Intellectual Outputs</a:t>
            </a:r>
            <a:r>
              <a:rPr lang="en-US" dirty="0" smtClean="0">
                <a:solidFill>
                  <a:schemeClr val="tx2">
                    <a:lumMod val="75000"/>
                  </a:schemeClr>
                </a:solidFill>
              </a:rPr>
              <a:t/>
            </a:r>
            <a:br>
              <a:rPr lang="en-US" dirty="0" smtClean="0">
                <a:solidFill>
                  <a:schemeClr val="tx2">
                    <a:lumMod val="75000"/>
                  </a:schemeClr>
                </a:solidFill>
              </a:rPr>
            </a:br>
            <a:r>
              <a:rPr lang="el-GR" sz="3200" dirty="0" smtClean="0">
                <a:solidFill>
                  <a:schemeClr val="tx2">
                    <a:lumMod val="75000"/>
                  </a:schemeClr>
                </a:solidFill>
              </a:rPr>
              <a:t>Πνευματικά Προϊόντα</a:t>
            </a:r>
            <a:endParaRPr lang="fr-BE" sz="3200" dirty="0" smtClean="0">
              <a:solidFill>
                <a:schemeClr val="tx2">
                  <a:lumMod val="75000"/>
                </a:schemeClr>
              </a:solidFill>
            </a:endParaRPr>
          </a:p>
        </p:txBody>
      </p:sp>
      <p:sp>
        <p:nvSpPr>
          <p:cNvPr id="13315" name="Content Placeholder 2"/>
          <p:cNvSpPr>
            <a:spLocks noGrp="1"/>
          </p:cNvSpPr>
          <p:nvPr>
            <p:ph idx="1"/>
          </p:nvPr>
        </p:nvSpPr>
        <p:spPr>
          <a:xfrm>
            <a:off x="642910" y="3143248"/>
            <a:ext cx="8043890" cy="2982915"/>
          </a:xfrm>
        </p:spPr>
        <p:style>
          <a:lnRef idx="2">
            <a:schemeClr val="accent1"/>
          </a:lnRef>
          <a:fillRef idx="1">
            <a:schemeClr val="lt1"/>
          </a:fillRef>
          <a:effectRef idx="0">
            <a:schemeClr val="accent1"/>
          </a:effectRef>
          <a:fontRef idx="minor">
            <a:schemeClr val="dk1"/>
          </a:fontRef>
        </p:style>
        <p:txBody>
          <a:bodyPr/>
          <a:lstStyle/>
          <a:p>
            <a:pPr>
              <a:buFont typeface="Courier New" pitchFamily="49" charset="0"/>
              <a:buChar char="o"/>
            </a:pPr>
            <a:r>
              <a:rPr lang="el-GR" sz="2000" dirty="0" smtClean="0"/>
              <a:t>Δαπάνες προσωπικού για </a:t>
            </a:r>
            <a:r>
              <a:rPr lang="el-GR" sz="2000" u="sng" dirty="0" smtClean="0"/>
              <a:t>υπεύθυνους διαχείρισης </a:t>
            </a:r>
            <a:r>
              <a:rPr lang="el-GR" sz="2000" dirty="0" smtClean="0"/>
              <a:t>και </a:t>
            </a:r>
            <a:r>
              <a:rPr lang="el-GR" sz="2000" u="sng" dirty="0" smtClean="0"/>
              <a:t>διοικητικό προσωπικό </a:t>
            </a:r>
            <a:r>
              <a:rPr lang="el-GR" sz="2000" dirty="0" smtClean="0"/>
              <a:t>καλύπτονται από την κατηγορία </a:t>
            </a:r>
            <a:r>
              <a:rPr lang="en-US" sz="2000" dirty="0" smtClean="0"/>
              <a:t>“Project Management”</a:t>
            </a:r>
            <a:endParaRPr lang="el-GR" sz="2000" dirty="0" smtClean="0"/>
          </a:p>
          <a:p>
            <a:endParaRPr lang="el-GR" sz="2000" dirty="0" smtClean="0"/>
          </a:p>
          <a:p>
            <a:pPr>
              <a:buFont typeface="Courier New" pitchFamily="49" charset="0"/>
              <a:buChar char="o"/>
            </a:pPr>
            <a:r>
              <a:rPr lang="el-GR" sz="2000" dirty="0" smtClean="0"/>
              <a:t>«Προσωπικό» απασχολούμενο στα πνευματικά προϊόντα:  </a:t>
            </a:r>
            <a:r>
              <a:rPr lang="el-GR" sz="2000" u="sng" dirty="0" smtClean="0"/>
              <a:t>επίσημη σχέση εργασίας</a:t>
            </a:r>
            <a:r>
              <a:rPr lang="el-GR" sz="2000" dirty="0" smtClean="0"/>
              <a:t> με τον οργανισμό-δικαιούχο</a:t>
            </a:r>
          </a:p>
          <a:p>
            <a:endParaRPr lang="el-GR" sz="2000" dirty="0" smtClean="0"/>
          </a:p>
          <a:p>
            <a:pPr>
              <a:buFont typeface="Courier New" pitchFamily="49" charset="0"/>
              <a:buChar char="o"/>
            </a:pPr>
            <a:r>
              <a:rPr lang="el-GR" sz="2000" dirty="0" smtClean="0"/>
              <a:t>Άτομα που απασχολούνται με σύμβαση υπεργολαβίας  από οργανισμό-δικαιούχο δεν θεωρούνται «προσωπικό» του οργανισμού</a:t>
            </a:r>
          </a:p>
          <a:p>
            <a:endParaRPr lang="el-GR" sz="2000" i="1" dirty="0" smtClean="0"/>
          </a:p>
          <a:p>
            <a:pPr>
              <a:buNone/>
            </a:pPr>
            <a:r>
              <a:rPr lang="el-GR" sz="2000" i="1" dirty="0" smtClean="0"/>
              <a:t>	</a:t>
            </a:r>
            <a:endParaRPr lang="en-US" sz="2000" i="1" dirty="0" smtClean="0"/>
          </a:p>
          <a:p>
            <a:pPr>
              <a:buNone/>
            </a:pPr>
            <a:endParaRPr lang="fr-BE" dirty="0" smtClean="0"/>
          </a:p>
        </p:txBody>
      </p:sp>
      <p:sp>
        <p:nvSpPr>
          <p:cNvPr id="4" name="3 - Ορθογώνιο"/>
          <p:cNvSpPr/>
          <p:nvPr/>
        </p:nvSpPr>
        <p:spPr>
          <a:xfrm>
            <a:off x="0" y="0"/>
            <a:ext cx="9144000" cy="134143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pic>
        <p:nvPicPr>
          <p:cNvPr id="13317" name="4 - Εικόνα" descr="EU flag-Erasmus+_vect_POS.jpg"/>
          <p:cNvPicPr>
            <a:picLocks noChangeAspect="1"/>
          </p:cNvPicPr>
          <p:nvPr/>
        </p:nvPicPr>
        <p:blipFill>
          <a:blip r:embed="rId4"/>
          <a:srcRect/>
          <a:stretch>
            <a:fillRect/>
          </a:stretch>
        </p:blipFill>
        <p:spPr bwMode="auto">
          <a:xfrm>
            <a:off x="0" y="214290"/>
            <a:ext cx="2676525" cy="765175"/>
          </a:xfrm>
          <a:prstGeom prst="rect">
            <a:avLst/>
          </a:prstGeom>
          <a:noFill/>
          <a:ln w="9525">
            <a:noFill/>
            <a:miter lim="800000"/>
            <a:headEnd/>
            <a:tailEnd/>
          </a:ln>
        </p:spPr>
      </p:pic>
      <p:pic>
        <p:nvPicPr>
          <p:cNvPr id="13318" name="4 - Εικόνα" descr="iky.png"/>
          <p:cNvPicPr>
            <a:picLocks noChangeAspect="1"/>
          </p:cNvPicPr>
          <p:nvPr/>
        </p:nvPicPr>
        <p:blipFill>
          <a:blip r:embed="rId5"/>
          <a:srcRect/>
          <a:stretch>
            <a:fillRect/>
          </a:stretch>
        </p:blipFill>
        <p:spPr bwMode="auto">
          <a:xfrm>
            <a:off x="7829550" y="115888"/>
            <a:ext cx="1189038" cy="111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https://encrypted-tbn1.gstatic.com/images?q=tbn:ANd9GcSKK_ndcpBH5GqHB0x5H21AmgtxYewYrZcNTLYMAyrCD3CBSHOZ"/>
          <p:cNvPicPr>
            <a:picLocks noChangeAspect="1" noChangeArrowheads="1"/>
          </p:cNvPicPr>
          <p:nvPr/>
        </p:nvPicPr>
        <p:blipFill>
          <a:blip r:embed="rId2"/>
          <a:srcRect/>
          <a:stretch>
            <a:fillRect/>
          </a:stretch>
        </p:blipFill>
        <p:spPr bwMode="auto">
          <a:xfrm>
            <a:off x="6553200" y="1285860"/>
            <a:ext cx="2590800" cy="1762126"/>
          </a:xfrm>
          <a:prstGeom prst="rect">
            <a:avLst/>
          </a:prstGeom>
          <a:noFill/>
        </p:spPr>
      </p:pic>
      <p:sp>
        <p:nvSpPr>
          <p:cNvPr id="13314" name="Title 1"/>
          <p:cNvSpPr>
            <a:spLocks noGrp="1"/>
          </p:cNvSpPr>
          <p:nvPr>
            <p:ph type="title"/>
          </p:nvPr>
        </p:nvSpPr>
        <p:spPr>
          <a:xfrm>
            <a:off x="0" y="1643050"/>
            <a:ext cx="8229600" cy="1143000"/>
          </a:xfrm>
        </p:spPr>
        <p:txBody>
          <a:bodyPr/>
          <a:lstStyle/>
          <a:p>
            <a:r>
              <a:rPr lang="en-US" sz="4000" b="1" dirty="0" smtClean="0">
                <a:solidFill>
                  <a:schemeClr val="tx2">
                    <a:lumMod val="75000"/>
                  </a:schemeClr>
                </a:solidFill>
              </a:rPr>
              <a:t>Intellectual Outputs</a:t>
            </a:r>
            <a:r>
              <a:rPr lang="en-US" dirty="0" smtClean="0"/>
              <a:t/>
            </a:r>
            <a:br>
              <a:rPr lang="en-US" dirty="0" smtClean="0"/>
            </a:br>
            <a:r>
              <a:rPr lang="el-GR" sz="2800" dirty="0" smtClean="0">
                <a:solidFill>
                  <a:schemeClr val="tx2">
                    <a:lumMod val="75000"/>
                  </a:schemeClr>
                </a:solidFill>
              </a:rPr>
              <a:t>Πνευματικά Προϊόντα</a:t>
            </a:r>
            <a:endParaRPr lang="fr-BE" sz="2800" dirty="0" smtClean="0">
              <a:solidFill>
                <a:schemeClr val="tx2">
                  <a:lumMod val="75000"/>
                </a:schemeClr>
              </a:solidFill>
            </a:endParaRPr>
          </a:p>
        </p:txBody>
      </p:sp>
      <p:sp>
        <p:nvSpPr>
          <p:cNvPr id="13315" name="Content Placeholder 2"/>
          <p:cNvSpPr>
            <a:spLocks noGrp="1"/>
          </p:cNvSpPr>
          <p:nvPr>
            <p:ph idx="1"/>
          </p:nvPr>
        </p:nvSpPr>
        <p:spPr>
          <a:xfrm>
            <a:off x="500034" y="3357562"/>
            <a:ext cx="8186766" cy="3000396"/>
          </a:xfrm>
          <a:ln w="38100">
            <a:solidFill>
              <a:schemeClr val="tx2">
                <a:lumMod val="50000"/>
              </a:schemeClr>
            </a:solidFill>
          </a:ln>
        </p:spPr>
        <p:txBody>
          <a:bodyPr/>
          <a:lstStyle/>
          <a:p>
            <a:pPr>
              <a:buNone/>
            </a:pPr>
            <a:r>
              <a:rPr lang="el-GR" sz="2400" b="1" u="sng" dirty="0" smtClean="0">
                <a:solidFill>
                  <a:schemeClr val="tx2">
                    <a:lumMod val="50000"/>
                  </a:schemeClr>
                </a:solidFill>
              </a:rPr>
              <a:t>Ο Συντονιστής δηλώνει στο </a:t>
            </a:r>
            <a:r>
              <a:rPr lang="en-US" sz="2400" b="1" u="sng" dirty="0" smtClean="0">
                <a:solidFill>
                  <a:schemeClr val="tx2">
                    <a:lumMod val="50000"/>
                  </a:schemeClr>
                </a:solidFill>
              </a:rPr>
              <a:t>Mobility Tool+</a:t>
            </a:r>
            <a:r>
              <a:rPr lang="el-GR" sz="2400" b="1" u="sng" dirty="0" smtClean="0">
                <a:solidFill>
                  <a:schemeClr val="tx2">
                    <a:lumMod val="50000"/>
                  </a:schemeClr>
                </a:solidFill>
              </a:rPr>
              <a:t>:</a:t>
            </a:r>
          </a:p>
          <a:p>
            <a:pPr>
              <a:buNone/>
            </a:pPr>
            <a:r>
              <a:rPr lang="el-GR" sz="2400" dirty="0" smtClean="0"/>
              <a:t>	</a:t>
            </a:r>
          </a:p>
          <a:p>
            <a:pPr>
              <a:buNone/>
            </a:pPr>
            <a:r>
              <a:rPr lang="el-GR" sz="2400" dirty="0" smtClean="0"/>
              <a:t>	τις</a:t>
            </a:r>
            <a:r>
              <a:rPr lang="el-GR" sz="2400" b="1" dirty="0" smtClean="0"/>
              <a:t> ημέρες </a:t>
            </a:r>
            <a:r>
              <a:rPr lang="el-GR" sz="2400" dirty="0" smtClean="0"/>
              <a:t>για τις οποίες εργάστηκε το </a:t>
            </a:r>
            <a:r>
              <a:rPr lang="el-GR" sz="2400" b="1" dirty="0" smtClean="0"/>
              <a:t>εκάστοτε μέλος του προσωπικού</a:t>
            </a:r>
            <a:r>
              <a:rPr lang="el-GR" sz="2400" dirty="0" smtClean="0"/>
              <a:t> για την ανάπτυξη των πνευματικών προϊόντων  ανά κατηγορία προσωπικού </a:t>
            </a:r>
            <a:r>
              <a:rPr lang="el-GR" sz="2400" b="1" dirty="0" smtClean="0"/>
              <a:t>βάσει </a:t>
            </a:r>
            <a:r>
              <a:rPr lang="en-US" sz="2400" b="1" dirty="0" smtClean="0"/>
              <a:t>timesheets </a:t>
            </a:r>
            <a:r>
              <a:rPr lang="en-US" sz="2400" dirty="0" smtClean="0"/>
              <a:t>(</a:t>
            </a:r>
            <a:r>
              <a:rPr lang="el-GR" sz="2400" dirty="0" smtClean="0"/>
              <a:t>φύλλων ωρών απασχόλησης για κάθε άτομα χωριστά)</a:t>
            </a:r>
          </a:p>
          <a:p>
            <a:pPr>
              <a:buNone/>
            </a:pPr>
            <a:endParaRPr lang="el-GR" sz="2400" dirty="0" smtClean="0"/>
          </a:p>
          <a:p>
            <a:pPr>
              <a:buNone/>
            </a:pPr>
            <a:endParaRPr lang="el-GR" sz="2400" dirty="0" smtClean="0"/>
          </a:p>
          <a:p>
            <a:pPr>
              <a:buNone/>
            </a:pPr>
            <a:endParaRPr lang="fr-BE" sz="2400" dirty="0" smtClean="0"/>
          </a:p>
        </p:txBody>
      </p:sp>
      <p:sp>
        <p:nvSpPr>
          <p:cNvPr id="4" name="3 - Ορθογώνιο"/>
          <p:cNvSpPr/>
          <p:nvPr/>
        </p:nvSpPr>
        <p:spPr>
          <a:xfrm>
            <a:off x="0" y="0"/>
            <a:ext cx="9144000" cy="134143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pic>
        <p:nvPicPr>
          <p:cNvPr id="13317" name="4 - Εικόνα" descr="EU flag-Erasmus+_vect_POS.jpg"/>
          <p:cNvPicPr>
            <a:picLocks noChangeAspect="1"/>
          </p:cNvPicPr>
          <p:nvPr/>
        </p:nvPicPr>
        <p:blipFill>
          <a:blip r:embed="rId3"/>
          <a:srcRect/>
          <a:stretch>
            <a:fillRect/>
          </a:stretch>
        </p:blipFill>
        <p:spPr bwMode="auto">
          <a:xfrm>
            <a:off x="0" y="188913"/>
            <a:ext cx="2676525" cy="765175"/>
          </a:xfrm>
          <a:prstGeom prst="rect">
            <a:avLst/>
          </a:prstGeom>
          <a:noFill/>
          <a:ln w="9525">
            <a:noFill/>
            <a:miter lim="800000"/>
            <a:headEnd/>
            <a:tailEnd/>
          </a:ln>
        </p:spPr>
      </p:pic>
      <p:pic>
        <p:nvPicPr>
          <p:cNvPr id="13318" name="4 - Εικόνα" descr="iky.png"/>
          <p:cNvPicPr>
            <a:picLocks noChangeAspect="1"/>
          </p:cNvPicPr>
          <p:nvPr/>
        </p:nvPicPr>
        <p:blipFill>
          <a:blip r:embed="rId4"/>
          <a:srcRect/>
          <a:stretch>
            <a:fillRect/>
          </a:stretch>
        </p:blipFill>
        <p:spPr bwMode="auto">
          <a:xfrm>
            <a:off x="7829550" y="115888"/>
            <a:ext cx="1189038" cy="111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 Εικόνα" descr="multiplier event 2.jpg"/>
          <p:cNvPicPr>
            <a:picLocks noChangeAspect="1"/>
          </p:cNvPicPr>
          <p:nvPr/>
        </p:nvPicPr>
        <p:blipFill>
          <a:blip r:embed="rId2" cstate="print"/>
          <a:stretch>
            <a:fillRect/>
          </a:stretch>
        </p:blipFill>
        <p:spPr>
          <a:xfrm>
            <a:off x="0" y="1357298"/>
            <a:ext cx="2786050" cy="2005956"/>
          </a:xfrm>
          <a:prstGeom prst="rect">
            <a:avLst/>
          </a:prstGeom>
        </p:spPr>
      </p:pic>
      <p:sp>
        <p:nvSpPr>
          <p:cNvPr id="13314" name="Title 1"/>
          <p:cNvSpPr>
            <a:spLocks noGrp="1"/>
          </p:cNvSpPr>
          <p:nvPr>
            <p:ph type="title"/>
          </p:nvPr>
        </p:nvSpPr>
        <p:spPr>
          <a:xfrm>
            <a:off x="1428728" y="1428736"/>
            <a:ext cx="8229600" cy="1143000"/>
          </a:xfrm>
        </p:spPr>
        <p:txBody>
          <a:bodyPr/>
          <a:lstStyle/>
          <a:p>
            <a:r>
              <a:rPr lang="en-US" sz="3600" b="1" dirty="0" smtClean="0">
                <a:solidFill>
                  <a:schemeClr val="tx2">
                    <a:lumMod val="75000"/>
                  </a:schemeClr>
                </a:solidFill>
              </a:rPr>
              <a:t>Multiplier Events</a:t>
            </a:r>
            <a:r>
              <a:rPr lang="en-US" sz="3200" dirty="0" smtClean="0">
                <a:solidFill>
                  <a:schemeClr val="tx2">
                    <a:lumMod val="75000"/>
                  </a:schemeClr>
                </a:solidFill>
              </a:rPr>
              <a:t/>
            </a:r>
            <a:br>
              <a:rPr lang="en-US" sz="3200" dirty="0" smtClean="0">
                <a:solidFill>
                  <a:schemeClr val="tx2">
                    <a:lumMod val="75000"/>
                  </a:schemeClr>
                </a:solidFill>
              </a:rPr>
            </a:br>
            <a:r>
              <a:rPr lang="el-GR" sz="2800" dirty="0" smtClean="0">
                <a:solidFill>
                  <a:schemeClr val="tx2">
                    <a:lumMod val="75000"/>
                  </a:schemeClr>
                </a:solidFill>
              </a:rPr>
              <a:t>Πολλαπλασιαστικές Δράσεις</a:t>
            </a:r>
            <a:r>
              <a:rPr lang="el-GR" dirty="0" smtClean="0"/>
              <a:t/>
            </a:r>
            <a:br>
              <a:rPr lang="el-GR" dirty="0" smtClean="0"/>
            </a:br>
            <a:endParaRPr lang="fr-BE" sz="2000" dirty="0" smtClean="0"/>
          </a:p>
        </p:txBody>
      </p:sp>
      <p:sp>
        <p:nvSpPr>
          <p:cNvPr id="13315" name="Content Placeholder 2"/>
          <p:cNvSpPr>
            <a:spLocks noGrp="1"/>
          </p:cNvSpPr>
          <p:nvPr>
            <p:ph idx="1"/>
          </p:nvPr>
        </p:nvSpPr>
        <p:spPr>
          <a:xfrm>
            <a:off x="2786050" y="2571744"/>
            <a:ext cx="6143668" cy="3500462"/>
          </a:xfrm>
          <a:ln w="38100">
            <a:solidFill>
              <a:schemeClr val="tx2">
                <a:lumMod val="75000"/>
              </a:schemeClr>
            </a:solidFill>
          </a:ln>
        </p:spPr>
        <p:txBody>
          <a:bodyPr/>
          <a:lstStyle/>
          <a:p>
            <a:r>
              <a:rPr lang="el-GR" sz="1800" dirty="0" smtClean="0"/>
              <a:t>Συνδέονται με </a:t>
            </a:r>
            <a:r>
              <a:rPr lang="el-GR" sz="1800" b="1" dirty="0" smtClean="0"/>
              <a:t>συγκεκριμένα πνευματικά προϊόντα</a:t>
            </a:r>
          </a:p>
          <a:p>
            <a:r>
              <a:rPr lang="el-GR" sz="1800" b="1" u="sng" dirty="0" smtClean="0"/>
              <a:t>Συγκεκριμένος σκοπός και πλαίσιο υλοποίησης:</a:t>
            </a:r>
            <a:r>
              <a:rPr lang="el-GR" sz="1800" b="1" dirty="0" smtClean="0"/>
              <a:t> </a:t>
            </a:r>
            <a:r>
              <a:rPr lang="el-GR" sz="1800" dirty="0" smtClean="0"/>
              <a:t>Διάδοση πνευματικών προϊόντων </a:t>
            </a:r>
            <a:r>
              <a:rPr lang="el-GR" sz="1800" b="1" dirty="0" smtClean="0"/>
              <a:t>εκτός εταιρικής σχέσης</a:t>
            </a:r>
          </a:p>
          <a:p>
            <a:r>
              <a:rPr lang="el-GR" sz="1800" b="1" dirty="0" smtClean="0"/>
              <a:t>Επιλέξιμοι συμμετέχοντες:</a:t>
            </a:r>
            <a:r>
              <a:rPr lang="el-GR" sz="1800" dirty="0" smtClean="0"/>
              <a:t> από οργανισμούς </a:t>
            </a:r>
            <a:r>
              <a:rPr lang="el-GR" sz="1800" b="1" dirty="0" smtClean="0"/>
              <a:t>εκτός </a:t>
            </a:r>
            <a:r>
              <a:rPr lang="el-GR" sz="1800" dirty="0" smtClean="0"/>
              <a:t>των δικαιούχων (το κόστος συμμετοχής προσωπικού των οργανισμών-εταίρων</a:t>
            </a:r>
            <a:r>
              <a:rPr lang="en-US" sz="1800" dirty="0" smtClean="0"/>
              <a:t> </a:t>
            </a:r>
            <a:r>
              <a:rPr lang="el-GR" sz="1800" dirty="0" smtClean="0"/>
              <a:t>μπορεί να καλυφτεί από το </a:t>
            </a:r>
            <a:r>
              <a:rPr lang="en-US" sz="1800" dirty="0" smtClean="0"/>
              <a:t>Project Management)</a:t>
            </a:r>
            <a:endParaRPr lang="el-GR" sz="1800" dirty="0" smtClean="0"/>
          </a:p>
          <a:p>
            <a:r>
              <a:rPr lang="el-GR" sz="1800" u="sng" dirty="0" smtClean="0"/>
              <a:t>Τόπος διεξαγωγής</a:t>
            </a:r>
            <a:r>
              <a:rPr lang="el-GR" sz="1800" dirty="0" smtClean="0"/>
              <a:t>: χώρες που </a:t>
            </a:r>
            <a:r>
              <a:rPr lang="el-GR" sz="1800" b="1" dirty="0" smtClean="0"/>
              <a:t>εδρεύουν</a:t>
            </a:r>
            <a:r>
              <a:rPr lang="el-GR" sz="1800" dirty="0" smtClean="0"/>
              <a:t> οι δικαιούχοι</a:t>
            </a:r>
          </a:p>
          <a:p>
            <a:r>
              <a:rPr lang="el-GR" sz="1800" dirty="0" smtClean="0"/>
              <a:t>Επιχορήγηση λαμβάνει </a:t>
            </a:r>
            <a:r>
              <a:rPr lang="el-GR" sz="1800" b="1" dirty="0" smtClean="0"/>
              <a:t>μόνο</a:t>
            </a:r>
            <a:r>
              <a:rPr lang="el-GR" sz="1800" dirty="0" smtClean="0"/>
              <a:t> ο φορέας που διοργανώνει την εκδήλωση</a:t>
            </a:r>
          </a:p>
          <a:p>
            <a:endParaRPr lang="fr-BE" sz="1800" dirty="0" smtClean="0"/>
          </a:p>
        </p:txBody>
      </p:sp>
      <p:sp>
        <p:nvSpPr>
          <p:cNvPr id="4" name="3 - Ορθογώνιο"/>
          <p:cNvSpPr/>
          <p:nvPr/>
        </p:nvSpPr>
        <p:spPr>
          <a:xfrm>
            <a:off x="0" y="0"/>
            <a:ext cx="9144000" cy="134143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pic>
        <p:nvPicPr>
          <p:cNvPr id="13317" name="4 - Εικόνα" descr="EU flag-Erasmus+_vect_POS.jpg"/>
          <p:cNvPicPr>
            <a:picLocks noChangeAspect="1"/>
          </p:cNvPicPr>
          <p:nvPr/>
        </p:nvPicPr>
        <p:blipFill>
          <a:blip r:embed="rId3"/>
          <a:srcRect/>
          <a:stretch>
            <a:fillRect/>
          </a:stretch>
        </p:blipFill>
        <p:spPr bwMode="auto">
          <a:xfrm>
            <a:off x="0" y="188913"/>
            <a:ext cx="2676525" cy="765175"/>
          </a:xfrm>
          <a:prstGeom prst="rect">
            <a:avLst/>
          </a:prstGeom>
          <a:noFill/>
          <a:ln w="9525">
            <a:noFill/>
            <a:miter lim="800000"/>
            <a:headEnd/>
            <a:tailEnd/>
          </a:ln>
        </p:spPr>
      </p:pic>
      <p:pic>
        <p:nvPicPr>
          <p:cNvPr id="13318" name="4 - Εικόνα" descr="iky.png"/>
          <p:cNvPicPr>
            <a:picLocks noChangeAspect="1"/>
          </p:cNvPicPr>
          <p:nvPr/>
        </p:nvPicPr>
        <p:blipFill>
          <a:blip r:embed="rId4"/>
          <a:srcRect/>
          <a:stretch>
            <a:fillRect/>
          </a:stretch>
        </p:blipFill>
        <p:spPr bwMode="auto">
          <a:xfrm>
            <a:off x="7829550" y="115888"/>
            <a:ext cx="1189038" cy="1111250"/>
          </a:xfrm>
          <a:prstGeom prst="rect">
            <a:avLst/>
          </a:prstGeom>
          <a:noFill/>
          <a:ln w="9525">
            <a:noFill/>
            <a:miter lim="800000"/>
            <a:headEnd/>
            <a:tailEnd/>
          </a:ln>
        </p:spPr>
      </p:pic>
      <p:sp>
        <p:nvSpPr>
          <p:cNvPr id="7" name="6 - Ορθογώνιο"/>
          <p:cNvSpPr/>
          <p:nvPr/>
        </p:nvSpPr>
        <p:spPr>
          <a:xfrm>
            <a:off x="0" y="3357562"/>
            <a:ext cx="2786050" cy="2862322"/>
          </a:xfrm>
          <a:prstGeom prst="rect">
            <a:avLst/>
          </a:prstGeom>
          <a:ln w="3175">
            <a:noFill/>
          </a:ln>
        </p:spPr>
        <p:txBody>
          <a:bodyPr wrap="square">
            <a:spAutoFit/>
          </a:bodyPr>
          <a:lstStyle/>
          <a:p>
            <a:pPr>
              <a:buFont typeface="Wingdings" pitchFamily="2" charset="2"/>
              <a:buChar char="Ø"/>
            </a:pPr>
            <a:r>
              <a:rPr lang="el-GR" dirty="0" smtClean="0">
                <a:solidFill>
                  <a:schemeClr val="tx1"/>
                </a:solidFill>
              </a:rPr>
              <a:t> </a:t>
            </a:r>
            <a:r>
              <a:rPr lang="el-GR" b="1" dirty="0" smtClean="0">
                <a:solidFill>
                  <a:srgbClr val="C00000"/>
                </a:solidFill>
              </a:rPr>
              <a:t>Επιλέξιμες Δαπάνες</a:t>
            </a:r>
          </a:p>
          <a:p>
            <a:r>
              <a:rPr lang="el-GR" b="1" dirty="0" smtClean="0">
                <a:solidFill>
                  <a:schemeClr val="tx1"/>
                </a:solidFill>
              </a:rPr>
              <a:t>100 ΕΥΡΩ</a:t>
            </a:r>
            <a:r>
              <a:rPr lang="el-GR" dirty="0" smtClean="0">
                <a:solidFill>
                  <a:schemeClr val="tx1"/>
                </a:solidFill>
              </a:rPr>
              <a:t> ανά τοπικό συμμετέχοντα</a:t>
            </a:r>
          </a:p>
          <a:p>
            <a:r>
              <a:rPr lang="el-GR" b="1" dirty="0" smtClean="0">
                <a:solidFill>
                  <a:schemeClr val="tx1"/>
                </a:solidFill>
              </a:rPr>
              <a:t>200 ΕΥΡΩ</a:t>
            </a:r>
            <a:r>
              <a:rPr lang="el-GR" dirty="0" smtClean="0">
                <a:solidFill>
                  <a:schemeClr val="tx1"/>
                </a:solidFill>
              </a:rPr>
              <a:t> ανά διεθνή συμμετέχοντα</a:t>
            </a:r>
          </a:p>
          <a:p>
            <a:endParaRPr lang="el-GR" dirty="0" smtClean="0">
              <a:solidFill>
                <a:schemeClr val="tx1"/>
              </a:solidFill>
            </a:endParaRPr>
          </a:p>
          <a:p>
            <a:r>
              <a:rPr lang="el-GR" b="1" i="1" dirty="0" smtClean="0"/>
              <a:t>Δεν αποδίδονται στους συμμετέχοντες αλλά στον φορέα που διοργανώνει την εκδήλωση</a:t>
            </a:r>
            <a:endParaRPr lang="el-GR" b="1"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Εικόνα" descr="multiplier event 2.jpg"/>
          <p:cNvPicPr>
            <a:picLocks noChangeAspect="1"/>
          </p:cNvPicPr>
          <p:nvPr/>
        </p:nvPicPr>
        <p:blipFill>
          <a:blip r:embed="rId2" cstate="print"/>
          <a:stretch>
            <a:fillRect/>
          </a:stretch>
        </p:blipFill>
        <p:spPr>
          <a:xfrm>
            <a:off x="0" y="1357298"/>
            <a:ext cx="2786050" cy="2005956"/>
          </a:xfrm>
          <a:prstGeom prst="rect">
            <a:avLst/>
          </a:prstGeom>
        </p:spPr>
      </p:pic>
      <p:sp>
        <p:nvSpPr>
          <p:cNvPr id="13314" name="Title 1"/>
          <p:cNvSpPr>
            <a:spLocks noGrp="1"/>
          </p:cNvSpPr>
          <p:nvPr>
            <p:ph type="title"/>
          </p:nvPr>
        </p:nvSpPr>
        <p:spPr>
          <a:xfrm>
            <a:off x="1285852" y="1643050"/>
            <a:ext cx="8229600" cy="1143000"/>
          </a:xfrm>
        </p:spPr>
        <p:txBody>
          <a:bodyPr/>
          <a:lstStyle/>
          <a:p>
            <a:r>
              <a:rPr lang="en-US" sz="3600" b="1" dirty="0" smtClean="0">
                <a:solidFill>
                  <a:srgbClr val="C00000"/>
                </a:solidFill>
              </a:rPr>
              <a:t>Multiplier Events</a:t>
            </a:r>
            <a:r>
              <a:rPr lang="en-US" sz="4800" dirty="0" smtClean="0">
                <a:solidFill>
                  <a:srgbClr val="C00000"/>
                </a:solidFill>
              </a:rPr>
              <a:t/>
            </a:r>
            <a:br>
              <a:rPr lang="en-US" sz="4800" dirty="0" smtClean="0">
                <a:solidFill>
                  <a:srgbClr val="C00000"/>
                </a:solidFill>
              </a:rPr>
            </a:br>
            <a:r>
              <a:rPr lang="el-GR" sz="3200" dirty="0" smtClean="0">
                <a:solidFill>
                  <a:srgbClr val="C00000"/>
                </a:solidFill>
              </a:rPr>
              <a:t>Πολλαπλασιαστικές Δράσεις</a:t>
            </a:r>
            <a:endParaRPr lang="fr-BE" sz="3200" dirty="0" smtClean="0"/>
          </a:p>
        </p:txBody>
      </p:sp>
      <p:sp>
        <p:nvSpPr>
          <p:cNvPr id="13315" name="Content Placeholder 2"/>
          <p:cNvSpPr>
            <a:spLocks noGrp="1"/>
          </p:cNvSpPr>
          <p:nvPr>
            <p:ph idx="1"/>
          </p:nvPr>
        </p:nvSpPr>
        <p:spPr>
          <a:xfrm>
            <a:off x="742920" y="3232143"/>
            <a:ext cx="8401080" cy="3625857"/>
          </a:xfrm>
        </p:spPr>
        <p:txBody>
          <a:bodyPr/>
          <a:lstStyle/>
          <a:p>
            <a:pPr>
              <a:buNone/>
            </a:pPr>
            <a:r>
              <a:rPr lang="el-GR" sz="2000" b="1" dirty="0" smtClean="0">
                <a:solidFill>
                  <a:srgbClr val="C00000"/>
                </a:solidFill>
              </a:rPr>
              <a:t>Επισημαίνεται:</a:t>
            </a:r>
          </a:p>
          <a:p>
            <a:pPr>
              <a:buFont typeface="Wingdings" pitchFamily="2" charset="2"/>
              <a:buChar char="Ø"/>
            </a:pPr>
            <a:r>
              <a:rPr lang="el-GR" sz="2000" dirty="0" smtClean="0"/>
              <a:t>Εάν </a:t>
            </a:r>
            <a:r>
              <a:rPr lang="el-GR" sz="2000" b="1" dirty="0" smtClean="0"/>
              <a:t>δεν παραχθούν τα εγκεκριμένα πνευματικά προϊόντα ή αναπτυχθούν ορισμένα εξ αυτών, </a:t>
            </a:r>
            <a:r>
              <a:rPr lang="el-GR" sz="2000" dirty="0" smtClean="0"/>
              <a:t>τότε η ΕΜΣ καθορίζει το </a:t>
            </a:r>
            <a:r>
              <a:rPr lang="el-GR" sz="2000" b="1" dirty="0" smtClean="0"/>
              <a:t>βαθμό στον οποίο</a:t>
            </a:r>
            <a:r>
              <a:rPr lang="el-GR" sz="2000" dirty="0" smtClean="0"/>
              <a:t> κάθε σχετική πολλαπλασιαστική δράση </a:t>
            </a:r>
            <a:r>
              <a:rPr lang="el-GR" sz="2000" b="1" dirty="0" smtClean="0"/>
              <a:t>είναι επιλέξιμη για επιχορήγηση</a:t>
            </a:r>
            <a:r>
              <a:rPr lang="el-GR" sz="2000" dirty="0" smtClean="0"/>
              <a:t>. </a:t>
            </a:r>
          </a:p>
          <a:p>
            <a:pPr>
              <a:buFont typeface="Wingdings" pitchFamily="2" charset="2"/>
              <a:buChar char="Ø"/>
            </a:pPr>
            <a:r>
              <a:rPr lang="el-GR" sz="2000" dirty="0" smtClean="0"/>
              <a:t>Αξιολόγηση πολλαπλασιαστικής δράσης:  ποιότητα, αντικείμενο της εκδήλωσης, αξιολόγηση από  τους ίδιους τους συμμετέχοντες  </a:t>
            </a:r>
            <a:endParaRPr lang="en-GB" sz="2000" dirty="0" smtClean="0"/>
          </a:p>
          <a:p>
            <a:pPr>
              <a:buFont typeface="Wingdings" pitchFamily="2" charset="2"/>
              <a:buChar char="Ø"/>
            </a:pPr>
            <a:r>
              <a:rPr lang="el-GR" sz="2000" dirty="0" smtClean="0"/>
              <a:t>Ο Συντονιστής υποβάλλει έκθεση στο </a:t>
            </a:r>
            <a:r>
              <a:rPr lang="en-US" sz="2000" b="1" dirty="0" smtClean="0"/>
              <a:t>Mobility Tool</a:t>
            </a:r>
            <a:r>
              <a:rPr lang="el-GR" sz="2000" b="1" dirty="0" smtClean="0"/>
              <a:t>+</a:t>
            </a:r>
            <a:r>
              <a:rPr lang="en-US" sz="2000" b="1" dirty="0" smtClean="0"/>
              <a:t> </a:t>
            </a:r>
            <a:r>
              <a:rPr lang="el-GR" sz="2000" dirty="0" smtClean="0"/>
              <a:t>σχετικά με: την περιγραφή των εκδηλώσεων, τα πνευματικά προϊόντα με τα οποία σχετίζονται, τον επικεφαλής, χώρα υποδοχής, αριθμό συμμετεχόντων</a:t>
            </a:r>
            <a:endParaRPr lang="fr-BE" sz="2000" dirty="0" smtClean="0"/>
          </a:p>
        </p:txBody>
      </p:sp>
      <p:sp>
        <p:nvSpPr>
          <p:cNvPr id="4" name="3 - Ορθογώνιο"/>
          <p:cNvSpPr/>
          <p:nvPr/>
        </p:nvSpPr>
        <p:spPr>
          <a:xfrm>
            <a:off x="0" y="0"/>
            <a:ext cx="9144000" cy="134143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pic>
        <p:nvPicPr>
          <p:cNvPr id="13317" name="4 - Εικόνα" descr="EU flag-Erasmus+_vect_POS.jpg"/>
          <p:cNvPicPr>
            <a:picLocks noChangeAspect="1"/>
          </p:cNvPicPr>
          <p:nvPr/>
        </p:nvPicPr>
        <p:blipFill>
          <a:blip r:embed="rId3"/>
          <a:srcRect/>
          <a:stretch>
            <a:fillRect/>
          </a:stretch>
        </p:blipFill>
        <p:spPr bwMode="auto">
          <a:xfrm>
            <a:off x="0" y="188913"/>
            <a:ext cx="2676525" cy="765175"/>
          </a:xfrm>
          <a:prstGeom prst="rect">
            <a:avLst/>
          </a:prstGeom>
          <a:noFill/>
          <a:ln w="9525">
            <a:noFill/>
            <a:miter lim="800000"/>
            <a:headEnd/>
            <a:tailEnd/>
          </a:ln>
        </p:spPr>
      </p:pic>
      <p:pic>
        <p:nvPicPr>
          <p:cNvPr id="13318" name="4 - Εικόνα" descr="iky.png"/>
          <p:cNvPicPr>
            <a:picLocks noChangeAspect="1"/>
          </p:cNvPicPr>
          <p:nvPr/>
        </p:nvPicPr>
        <p:blipFill>
          <a:blip r:embed="rId4"/>
          <a:srcRect/>
          <a:stretch>
            <a:fillRect/>
          </a:stretch>
        </p:blipFill>
        <p:spPr bwMode="auto">
          <a:xfrm>
            <a:off x="7829550" y="115888"/>
            <a:ext cx="1189038" cy="111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28596" y="1357298"/>
            <a:ext cx="8229600" cy="1143000"/>
          </a:xfrm>
        </p:spPr>
        <p:txBody>
          <a:bodyPr/>
          <a:lstStyle/>
          <a:p>
            <a:r>
              <a:rPr lang="en-US" sz="3600" b="1" dirty="0" smtClean="0">
                <a:solidFill>
                  <a:schemeClr val="tx2">
                    <a:lumMod val="75000"/>
                  </a:schemeClr>
                </a:solidFill>
              </a:rPr>
              <a:t>Learning/Teaching/Training Activities</a:t>
            </a:r>
            <a:r>
              <a:rPr lang="en-US" sz="3200" b="1" dirty="0" smtClean="0">
                <a:solidFill>
                  <a:schemeClr val="tx2">
                    <a:lumMod val="75000"/>
                  </a:schemeClr>
                </a:solidFill>
              </a:rPr>
              <a:t/>
            </a:r>
            <a:br>
              <a:rPr lang="en-US" sz="3200" b="1" dirty="0" smtClean="0">
                <a:solidFill>
                  <a:schemeClr val="tx2">
                    <a:lumMod val="75000"/>
                  </a:schemeClr>
                </a:solidFill>
              </a:rPr>
            </a:br>
            <a:r>
              <a:rPr lang="el-GR" sz="2400" dirty="0" smtClean="0">
                <a:solidFill>
                  <a:schemeClr val="tx2">
                    <a:lumMod val="75000"/>
                  </a:schemeClr>
                </a:solidFill>
              </a:rPr>
              <a:t>Διεθνικές Δραστηριότητες Μάθησης, Διδασκαλίας, Κατάρτισης </a:t>
            </a:r>
            <a:endParaRPr lang="fr-BE" sz="2400" dirty="0" smtClean="0">
              <a:solidFill>
                <a:schemeClr val="tx2">
                  <a:lumMod val="75000"/>
                </a:schemeClr>
              </a:solidFill>
            </a:endParaRPr>
          </a:p>
        </p:txBody>
      </p:sp>
      <p:sp>
        <p:nvSpPr>
          <p:cNvPr id="13315" name="Content Placeholder 2"/>
          <p:cNvSpPr>
            <a:spLocks noGrp="1"/>
          </p:cNvSpPr>
          <p:nvPr>
            <p:ph idx="1"/>
          </p:nvPr>
        </p:nvSpPr>
        <p:spPr>
          <a:xfrm>
            <a:off x="285720" y="2786058"/>
            <a:ext cx="4143404" cy="3571900"/>
          </a:xfrm>
          <a:ln/>
        </p:spPr>
        <p:style>
          <a:lnRef idx="2">
            <a:schemeClr val="accent5"/>
          </a:lnRef>
          <a:fillRef idx="1">
            <a:schemeClr val="lt1"/>
          </a:fillRef>
          <a:effectRef idx="0">
            <a:schemeClr val="accent5"/>
          </a:effectRef>
          <a:fontRef idx="minor">
            <a:schemeClr val="dk1"/>
          </a:fontRef>
        </p:style>
        <p:txBody>
          <a:bodyPr/>
          <a:lstStyle/>
          <a:p>
            <a:pPr>
              <a:buNone/>
            </a:pPr>
            <a:r>
              <a:rPr lang="el-GR" dirty="0" smtClean="0"/>
              <a:t>	</a:t>
            </a:r>
            <a:r>
              <a:rPr lang="el-GR" sz="2400" b="1" dirty="0" smtClean="0"/>
              <a:t>Χρηματοδότηση: </a:t>
            </a:r>
            <a:r>
              <a:rPr lang="el-GR" sz="2400" dirty="0" smtClean="0"/>
              <a:t>κλίμακα μοναδιαίου κόστους (ημέρες, συμμετέχοντες) και αφορά: δαπάνες ταξιδίου, κάλυψη ατομικών δαπανών (διαβίωση κατά τη διάρκεια της δραστηριότητας) και γλωσσική υποστήριξη</a:t>
            </a:r>
          </a:p>
          <a:p>
            <a:endParaRPr lang="el-GR" dirty="0" smtClean="0"/>
          </a:p>
        </p:txBody>
      </p:sp>
      <p:sp>
        <p:nvSpPr>
          <p:cNvPr id="4" name="3 - Ορθογώνιο"/>
          <p:cNvSpPr/>
          <p:nvPr/>
        </p:nvSpPr>
        <p:spPr>
          <a:xfrm>
            <a:off x="0" y="0"/>
            <a:ext cx="9144000" cy="134143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pic>
        <p:nvPicPr>
          <p:cNvPr id="13317" name="4 - Εικόνα" descr="EU flag-Erasmus+_vect_POS.jpg"/>
          <p:cNvPicPr>
            <a:picLocks noChangeAspect="1"/>
          </p:cNvPicPr>
          <p:nvPr/>
        </p:nvPicPr>
        <p:blipFill>
          <a:blip r:embed="rId2"/>
          <a:srcRect/>
          <a:stretch>
            <a:fillRect/>
          </a:stretch>
        </p:blipFill>
        <p:spPr bwMode="auto">
          <a:xfrm>
            <a:off x="0" y="188913"/>
            <a:ext cx="2676525" cy="765175"/>
          </a:xfrm>
          <a:prstGeom prst="rect">
            <a:avLst/>
          </a:prstGeom>
          <a:noFill/>
          <a:ln w="9525">
            <a:noFill/>
            <a:miter lim="800000"/>
            <a:headEnd/>
            <a:tailEnd/>
          </a:ln>
        </p:spPr>
      </p:pic>
      <p:pic>
        <p:nvPicPr>
          <p:cNvPr id="13318" name="4 - Εικόνα" descr="iky.png"/>
          <p:cNvPicPr>
            <a:picLocks noChangeAspect="1"/>
          </p:cNvPicPr>
          <p:nvPr/>
        </p:nvPicPr>
        <p:blipFill>
          <a:blip r:embed="rId3"/>
          <a:srcRect/>
          <a:stretch>
            <a:fillRect/>
          </a:stretch>
        </p:blipFill>
        <p:spPr bwMode="auto">
          <a:xfrm>
            <a:off x="7829550" y="115888"/>
            <a:ext cx="1189038" cy="1111250"/>
          </a:xfrm>
          <a:prstGeom prst="rect">
            <a:avLst/>
          </a:prstGeom>
          <a:noFill/>
          <a:ln w="9525">
            <a:noFill/>
            <a:miter lim="800000"/>
            <a:headEnd/>
            <a:tailEnd/>
          </a:ln>
        </p:spPr>
      </p:pic>
      <p:pic>
        <p:nvPicPr>
          <p:cNvPr id="8" name="7 - Εικόνα" descr="Multiplier events.jpg"/>
          <p:cNvPicPr>
            <a:picLocks noChangeAspect="1"/>
          </p:cNvPicPr>
          <p:nvPr/>
        </p:nvPicPr>
        <p:blipFill>
          <a:blip r:embed="rId4" cstate="print"/>
          <a:stretch>
            <a:fillRect/>
          </a:stretch>
        </p:blipFill>
        <p:spPr>
          <a:xfrm>
            <a:off x="4799538" y="3960244"/>
            <a:ext cx="4344462" cy="289775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28596" y="1357298"/>
            <a:ext cx="8229600" cy="1143000"/>
          </a:xfrm>
        </p:spPr>
        <p:txBody>
          <a:bodyPr/>
          <a:lstStyle/>
          <a:p>
            <a:r>
              <a:rPr lang="en-US" sz="3600" b="1" dirty="0" smtClean="0">
                <a:solidFill>
                  <a:schemeClr val="accent1">
                    <a:lumMod val="75000"/>
                  </a:schemeClr>
                </a:solidFill>
              </a:rPr>
              <a:t>Learning/Teaching/Training Activities</a:t>
            </a:r>
            <a:r>
              <a:rPr lang="en-US" sz="3200" b="1" dirty="0" smtClean="0">
                <a:solidFill>
                  <a:schemeClr val="accent1">
                    <a:lumMod val="75000"/>
                  </a:schemeClr>
                </a:solidFill>
              </a:rPr>
              <a:t/>
            </a:r>
            <a:br>
              <a:rPr lang="en-US" sz="3200" b="1" dirty="0" smtClean="0">
                <a:solidFill>
                  <a:schemeClr val="accent1">
                    <a:lumMod val="75000"/>
                  </a:schemeClr>
                </a:solidFill>
              </a:rPr>
            </a:br>
            <a:r>
              <a:rPr lang="el-GR" sz="2400" dirty="0" smtClean="0">
                <a:solidFill>
                  <a:schemeClr val="accent1">
                    <a:lumMod val="75000"/>
                  </a:schemeClr>
                </a:solidFill>
              </a:rPr>
              <a:t>Διεθνικές Δραστηριότητες Μάθησης, Διδασκαλίας, Κατάρτισης </a:t>
            </a:r>
            <a:endParaRPr lang="fr-BE" sz="2400" dirty="0" smtClean="0">
              <a:solidFill>
                <a:schemeClr val="accent1">
                  <a:lumMod val="75000"/>
                </a:schemeClr>
              </a:solidFill>
            </a:endParaRPr>
          </a:p>
        </p:txBody>
      </p:sp>
      <p:sp>
        <p:nvSpPr>
          <p:cNvPr id="4" name="3 - Ορθογώνιο"/>
          <p:cNvSpPr/>
          <p:nvPr/>
        </p:nvSpPr>
        <p:spPr>
          <a:xfrm>
            <a:off x="0" y="0"/>
            <a:ext cx="9144000" cy="134143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pic>
        <p:nvPicPr>
          <p:cNvPr id="13317" name="4 - Εικόνα" descr="EU flag-Erasmus+_vect_POS.jpg"/>
          <p:cNvPicPr>
            <a:picLocks noChangeAspect="1"/>
          </p:cNvPicPr>
          <p:nvPr/>
        </p:nvPicPr>
        <p:blipFill>
          <a:blip r:embed="rId2"/>
          <a:srcRect/>
          <a:stretch>
            <a:fillRect/>
          </a:stretch>
        </p:blipFill>
        <p:spPr bwMode="auto">
          <a:xfrm>
            <a:off x="0" y="188913"/>
            <a:ext cx="2676525" cy="765175"/>
          </a:xfrm>
          <a:prstGeom prst="rect">
            <a:avLst/>
          </a:prstGeom>
          <a:noFill/>
          <a:ln w="9525">
            <a:noFill/>
            <a:miter lim="800000"/>
            <a:headEnd/>
            <a:tailEnd/>
          </a:ln>
        </p:spPr>
      </p:pic>
      <p:pic>
        <p:nvPicPr>
          <p:cNvPr id="13318" name="4 - Εικόνα" descr="iky.png"/>
          <p:cNvPicPr>
            <a:picLocks noChangeAspect="1"/>
          </p:cNvPicPr>
          <p:nvPr/>
        </p:nvPicPr>
        <p:blipFill>
          <a:blip r:embed="rId3"/>
          <a:srcRect/>
          <a:stretch>
            <a:fillRect/>
          </a:stretch>
        </p:blipFill>
        <p:spPr bwMode="auto">
          <a:xfrm>
            <a:off x="7829550" y="115888"/>
            <a:ext cx="1189038" cy="1111250"/>
          </a:xfrm>
          <a:prstGeom prst="rect">
            <a:avLst/>
          </a:prstGeom>
          <a:noFill/>
          <a:ln w="9525">
            <a:noFill/>
            <a:miter lim="800000"/>
            <a:headEnd/>
            <a:tailEnd/>
          </a:ln>
        </p:spPr>
      </p:pic>
      <p:sp>
        <p:nvSpPr>
          <p:cNvPr id="9" name="8 - Θέση περιεχομένου"/>
          <p:cNvSpPr>
            <a:spLocks noGrp="1"/>
          </p:cNvSpPr>
          <p:nvPr>
            <p:ph idx="1"/>
          </p:nvPr>
        </p:nvSpPr>
        <p:spPr>
          <a:xfrm>
            <a:off x="571472" y="2571744"/>
            <a:ext cx="8115328" cy="4071966"/>
          </a:xfrm>
        </p:spPr>
        <p:txBody>
          <a:bodyPr/>
          <a:lstStyle/>
          <a:p>
            <a:pPr>
              <a:buFont typeface="Wingdings" pitchFamily="2" charset="2"/>
              <a:buChar char="q"/>
            </a:pPr>
            <a:r>
              <a:rPr lang="el-GR" sz="2400" b="1" dirty="0" smtClean="0"/>
              <a:t>Δαπάνες Ταξιδιού:  </a:t>
            </a:r>
          </a:p>
          <a:p>
            <a:pPr>
              <a:buNone/>
            </a:pPr>
            <a:endParaRPr lang="el-GR" dirty="0" smtClean="0"/>
          </a:p>
          <a:p>
            <a:pPr>
              <a:buNone/>
            </a:pPr>
            <a:endParaRPr lang="el-GR" dirty="0" smtClean="0"/>
          </a:p>
          <a:p>
            <a:pPr>
              <a:buNone/>
            </a:pPr>
            <a:endParaRPr lang="el-GR" dirty="0" smtClean="0"/>
          </a:p>
          <a:p>
            <a:pPr>
              <a:buFont typeface="Wingdings" pitchFamily="2" charset="2"/>
              <a:buChar char="q"/>
            </a:pPr>
            <a:r>
              <a:rPr lang="el-GR" sz="2400" b="1" dirty="0" smtClean="0"/>
              <a:t>Κάλυψη ατομικών δαπανών:</a:t>
            </a:r>
          </a:p>
          <a:p>
            <a:pPr>
              <a:buNone/>
            </a:pPr>
            <a:r>
              <a:rPr lang="el-GR" sz="1800" dirty="0" smtClean="0"/>
              <a:t>	Ημερήσια αποζημίωση ανά συμμετέχοντα, το ύψος της οποίας εξαρτάται από το είδος της δραστηριότητας, τη διάρκεια της, και την ιδιότητα του συμμετέχοντα</a:t>
            </a:r>
          </a:p>
          <a:p>
            <a:pPr>
              <a:buNone/>
            </a:pPr>
            <a:endParaRPr lang="el-GR" sz="1800" dirty="0" smtClean="0"/>
          </a:p>
          <a:p>
            <a:pPr>
              <a:buFont typeface="Wingdings" pitchFamily="2" charset="2"/>
              <a:buChar char="q"/>
            </a:pPr>
            <a:r>
              <a:rPr lang="el-GR" sz="2400" b="1" dirty="0" smtClean="0"/>
              <a:t>Γλωσσική Προετοιμασία: </a:t>
            </a:r>
            <a:r>
              <a:rPr lang="el-GR" sz="1800" b="1" dirty="0" smtClean="0"/>
              <a:t>150 ΕΥΡΩ </a:t>
            </a:r>
            <a:r>
              <a:rPr lang="el-GR" sz="1800" dirty="0" smtClean="0"/>
              <a:t>ανά συμμετέχοντα (μεγάλης διάρκειας κινητικότητες)</a:t>
            </a:r>
            <a:endParaRPr lang="el-GR" sz="1800" dirty="0"/>
          </a:p>
        </p:txBody>
      </p:sp>
      <p:graphicFrame>
        <p:nvGraphicFramePr>
          <p:cNvPr id="10" name="9 - Διάγραμμα"/>
          <p:cNvGraphicFramePr/>
          <p:nvPr/>
        </p:nvGraphicFramePr>
        <p:xfrm>
          <a:off x="857224" y="3071810"/>
          <a:ext cx="5357850" cy="14287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damo\Desktop\αρχείο λήψης.jpg"/>
          <p:cNvPicPr>
            <a:picLocks noChangeAspect="1" noChangeArrowheads="1"/>
          </p:cNvPicPr>
          <p:nvPr/>
        </p:nvPicPr>
        <p:blipFill>
          <a:blip r:embed="rId3"/>
          <a:srcRect/>
          <a:stretch>
            <a:fillRect/>
          </a:stretch>
        </p:blipFill>
        <p:spPr bwMode="auto">
          <a:xfrm>
            <a:off x="6677025" y="1341438"/>
            <a:ext cx="2466975" cy="1847850"/>
          </a:xfrm>
          <a:prstGeom prst="rect">
            <a:avLst/>
          </a:prstGeom>
          <a:noFill/>
          <a:ln w="9525">
            <a:noFill/>
            <a:miter lim="800000"/>
            <a:headEnd/>
            <a:tailEnd/>
          </a:ln>
        </p:spPr>
      </p:pic>
      <p:sp>
        <p:nvSpPr>
          <p:cNvPr id="3075" name="1 - Τίτλος"/>
          <p:cNvSpPr>
            <a:spLocks noGrp="1"/>
          </p:cNvSpPr>
          <p:nvPr>
            <p:ph type="ctrTitle"/>
          </p:nvPr>
        </p:nvSpPr>
        <p:spPr>
          <a:xfrm>
            <a:off x="571472" y="3714752"/>
            <a:ext cx="7810530" cy="2214578"/>
          </a:xfr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a:lstStyle/>
          <a:p>
            <a:r>
              <a:rPr lang="el-GR" sz="4000" b="1" dirty="0" smtClean="0">
                <a:solidFill>
                  <a:schemeClr val="tx2"/>
                </a:solidFill>
              </a:rPr>
              <a:t>«Πλαίσιο κανόνων για την οικονομική διαχείριση</a:t>
            </a:r>
            <a:r>
              <a:rPr lang="en-US" sz="4000" b="1" dirty="0" smtClean="0">
                <a:solidFill>
                  <a:schemeClr val="tx2"/>
                </a:solidFill>
              </a:rPr>
              <a:t> </a:t>
            </a:r>
            <a:r>
              <a:rPr lang="el-GR" sz="4000" b="1" dirty="0" smtClean="0">
                <a:solidFill>
                  <a:schemeClr val="tx2"/>
                </a:solidFill>
              </a:rPr>
              <a:t>εγκεκριμένων σχεδίων ΚΑ2»</a:t>
            </a:r>
          </a:p>
        </p:txBody>
      </p:sp>
      <p:sp>
        <p:nvSpPr>
          <p:cNvPr id="4" name="3 - Ορθογώνιο"/>
          <p:cNvSpPr/>
          <p:nvPr/>
        </p:nvSpPr>
        <p:spPr>
          <a:xfrm>
            <a:off x="0" y="0"/>
            <a:ext cx="9144000" cy="134143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pic>
        <p:nvPicPr>
          <p:cNvPr id="3077" name="4 - Εικόνα" descr="iky.png"/>
          <p:cNvPicPr>
            <a:picLocks noChangeAspect="1"/>
          </p:cNvPicPr>
          <p:nvPr/>
        </p:nvPicPr>
        <p:blipFill>
          <a:blip r:embed="rId4"/>
          <a:srcRect/>
          <a:stretch>
            <a:fillRect/>
          </a:stretch>
        </p:blipFill>
        <p:spPr bwMode="auto">
          <a:xfrm>
            <a:off x="7829550" y="115888"/>
            <a:ext cx="1189038" cy="1111250"/>
          </a:xfrm>
          <a:prstGeom prst="rect">
            <a:avLst/>
          </a:prstGeom>
          <a:noFill/>
          <a:ln w="9525">
            <a:noFill/>
            <a:miter lim="800000"/>
            <a:headEnd/>
            <a:tailEnd/>
          </a:ln>
        </p:spPr>
      </p:pic>
      <p:pic>
        <p:nvPicPr>
          <p:cNvPr id="3078" name="4 - Εικόνα" descr="EU flag-Erasmus+_vect_POS.jpg"/>
          <p:cNvPicPr>
            <a:picLocks noChangeAspect="1"/>
          </p:cNvPicPr>
          <p:nvPr/>
        </p:nvPicPr>
        <p:blipFill>
          <a:blip r:embed="rId5"/>
          <a:srcRect/>
          <a:stretch>
            <a:fillRect/>
          </a:stretch>
        </p:blipFill>
        <p:spPr bwMode="auto">
          <a:xfrm>
            <a:off x="0" y="188913"/>
            <a:ext cx="2676525" cy="7651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57158" y="1357298"/>
            <a:ext cx="8229600" cy="1143000"/>
          </a:xfrm>
        </p:spPr>
        <p:txBody>
          <a:bodyPr/>
          <a:lstStyle/>
          <a:p>
            <a:r>
              <a:rPr lang="en-US" sz="3600" b="1" dirty="0" smtClean="0">
                <a:solidFill>
                  <a:schemeClr val="accent1">
                    <a:lumMod val="75000"/>
                  </a:schemeClr>
                </a:solidFill>
              </a:rPr>
              <a:t>Learning/Teaching/Training Activities</a:t>
            </a:r>
            <a:r>
              <a:rPr lang="en-US" sz="3200" b="1" dirty="0" smtClean="0">
                <a:solidFill>
                  <a:schemeClr val="accent1">
                    <a:lumMod val="75000"/>
                  </a:schemeClr>
                </a:solidFill>
              </a:rPr>
              <a:t/>
            </a:r>
            <a:br>
              <a:rPr lang="en-US" sz="3200" b="1" dirty="0" smtClean="0">
                <a:solidFill>
                  <a:schemeClr val="accent1">
                    <a:lumMod val="75000"/>
                  </a:schemeClr>
                </a:solidFill>
              </a:rPr>
            </a:br>
            <a:r>
              <a:rPr lang="el-GR" sz="2400" dirty="0" smtClean="0">
                <a:solidFill>
                  <a:schemeClr val="accent1">
                    <a:lumMod val="75000"/>
                  </a:schemeClr>
                </a:solidFill>
              </a:rPr>
              <a:t>Διεθνικές Δραστηριότητες Μάθησης, Διδασκαλίας, Κατάρτισης </a:t>
            </a:r>
            <a:endParaRPr lang="fr-BE" sz="2400" dirty="0" smtClean="0">
              <a:solidFill>
                <a:schemeClr val="accent1">
                  <a:lumMod val="75000"/>
                </a:schemeClr>
              </a:solidFill>
            </a:endParaRPr>
          </a:p>
        </p:txBody>
      </p:sp>
      <p:sp>
        <p:nvSpPr>
          <p:cNvPr id="4" name="3 - Ορθογώνιο"/>
          <p:cNvSpPr/>
          <p:nvPr/>
        </p:nvSpPr>
        <p:spPr>
          <a:xfrm>
            <a:off x="0" y="0"/>
            <a:ext cx="9144000" cy="134143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pic>
        <p:nvPicPr>
          <p:cNvPr id="13317" name="4 - Εικόνα" descr="EU flag-Erasmus+_vect_POS.jpg"/>
          <p:cNvPicPr>
            <a:picLocks noChangeAspect="1"/>
          </p:cNvPicPr>
          <p:nvPr/>
        </p:nvPicPr>
        <p:blipFill>
          <a:blip r:embed="rId2"/>
          <a:srcRect/>
          <a:stretch>
            <a:fillRect/>
          </a:stretch>
        </p:blipFill>
        <p:spPr bwMode="auto">
          <a:xfrm>
            <a:off x="0" y="188913"/>
            <a:ext cx="2676525" cy="765175"/>
          </a:xfrm>
          <a:prstGeom prst="rect">
            <a:avLst/>
          </a:prstGeom>
          <a:noFill/>
          <a:ln w="9525">
            <a:noFill/>
            <a:miter lim="800000"/>
            <a:headEnd/>
            <a:tailEnd/>
          </a:ln>
        </p:spPr>
      </p:pic>
      <p:pic>
        <p:nvPicPr>
          <p:cNvPr id="13318" name="4 - Εικόνα" descr="iky.png"/>
          <p:cNvPicPr>
            <a:picLocks noChangeAspect="1"/>
          </p:cNvPicPr>
          <p:nvPr/>
        </p:nvPicPr>
        <p:blipFill>
          <a:blip r:embed="rId3"/>
          <a:srcRect/>
          <a:stretch>
            <a:fillRect/>
          </a:stretch>
        </p:blipFill>
        <p:spPr bwMode="auto">
          <a:xfrm>
            <a:off x="7829550" y="115888"/>
            <a:ext cx="1189038" cy="1111250"/>
          </a:xfrm>
          <a:prstGeom prst="rect">
            <a:avLst/>
          </a:prstGeom>
          <a:noFill/>
          <a:ln w="9525">
            <a:noFill/>
            <a:miter lim="800000"/>
            <a:headEnd/>
            <a:tailEnd/>
          </a:ln>
        </p:spPr>
      </p:pic>
      <p:pic>
        <p:nvPicPr>
          <p:cNvPr id="8" name="7 - Εικόνα" descr="Multiplier events.jpg"/>
          <p:cNvPicPr>
            <a:picLocks noChangeAspect="1"/>
          </p:cNvPicPr>
          <p:nvPr/>
        </p:nvPicPr>
        <p:blipFill>
          <a:blip r:embed="rId4" cstate="print"/>
          <a:stretch>
            <a:fillRect/>
          </a:stretch>
        </p:blipFill>
        <p:spPr>
          <a:xfrm>
            <a:off x="5786446" y="4618512"/>
            <a:ext cx="3357554" cy="2239488"/>
          </a:xfrm>
          <a:prstGeom prst="rect">
            <a:avLst/>
          </a:prstGeom>
        </p:spPr>
      </p:pic>
      <p:sp>
        <p:nvSpPr>
          <p:cNvPr id="9" name="8 - Θέση περιεχομένου"/>
          <p:cNvSpPr>
            <a:spLocks noGrp="1"/>
          </p:cNvSpPr>
          <p:nvPr>
            <p:ph idx="1"/>
          </p:nvPr>
        </p:nvSpPr>
        <p:spPr>
          <a:xfrm>
            <a:off x="285720" y="2571744"/>
            <a:ext cx="8858280" cy="4286256"/>
          </a:xfrm>
        </p:spPr>
        <p:txBody>
          <a:bodyPr/>
          <a:lstStyle/>
          <a:p>
            <a:r>
              <a:rPr lang="el-GR" sz="2000" dirty="0" smtClean="0"/>
              <a:t>Ο </a:t>
            </a:r>
            <a:r>
              <a:rPr lang="el-GR" sz="2000" b="1" dirty="0" smtClean="0"/>
              <a:t>Συντονιστής</a:t>
            </a:r>
            <a:r>
              <a:rPr lang="el-GR" sz="2000" dirty="0" smtClean="0"/>
              <a:t> καταγράφει τις σχετικές πληροφορίες με τις διεθνικές δραστηριότητες μάθησης, διδασκαλίας και κατάρτισης  στο </a:t>
            </a:r>
            <a:r>
              <a:rPr lang="el-GR" sz="2000" b="1" dirty="0" err="1" smtClean="0"/>
              <a:t>Mobility</a:t>
            </a:r>
            <a:r>
              <a:rPr lang="el-GR" sz="2000" b="1" dirty="0" smtClean="0"/>
              <a:t> </a:t>
            </a:r>
            <a:r>
              <a:rPr lang="el-GR" sz="2000" b="1" dirty="0" err="1" smtClean="0"/>
              <a:t>Tool</a:t>
            </a:r>
            <a:r>
              <a:rPr lang="el-GR" sz="2000" b="1" dirty="0" smtClean="0"/>
              <a:t>+. </a:t>
            </a:r>
          </a:p>
          <a:p>
            <a:pPr>
              <a:buNone/>
            </a:pPr>
            <a:r>
              <a:rPr lang="el-GR" sz="2000" dirty="0" smtClean="0"/>
              <a:t>	Οι αποστάσεις υπολογίζονται με τον </a:t>
            </a:r>
            <a:r>
              <a:rPr lang="en-US" sz="2000" dirty="0" smtClean="0"/>
              <a:t>online </a:t>
            </a:r>
            <a:r>
              <a:rPr lang="el-GR" sz="2000" dirty="0" smtClean="0"/>
              <a:t>μετρητή απόστασης.</a:t>
            </a:r>
          </a:p>
          <a:p>
            <a:endParaRPr lang="el-GR" sz="2000" dirty="0" smtClean="0"/>
          </a:p>
          <a:p>
            <a:pPr lvl="0"/>
            <a:r>
              <a:rPr lang="el-GR" sz="2000" b="1" dirty="0" smtClean="0"/>
              <a:t>Μπορεί να </a:t>
            </a:r>
            <a:r>
              <a:rPr lang="el-GR" sz="2000" dirty="0" smtClean="0"/>
              <a:t>λάβει επιχορήγηση για την κάλυψη των ατομικών δαπανών,  για </a:t>
            </a:r>
            <a:r>
              <a:rPr lang="el-GR" sz="2000" b="1" dirty="0" smtClean="0"/>
              <a:t>μια ημέρα πριν </a:t>
            </a:r>
            <a:r>
              <a:rPr lang="el-GR" sz="2000" dirty="0" smtClean="0"/>
              <a:t>και </a:t>
            </a:r>
            <a:r>
              <a:rPr lang="el-GR" sz="2000" b="1" dirty="0" smtClean="0"/>
              <a:t>μία μέρα μετά </a:t>
            </a:r>
            <a:r>
              <a:rPr lang="el-GR" sz="2000" dirty="0" smtClean="0"/>
              <a:t>της δραστηριότητας στο εξωτερικό. </a:t>
            </a:r>
          </a:p>
          <a:p>
            <a:pPr lvl="0">
              <a:buNone/>
            </a:pPr>
            <a:endParaRPr lang="el-GR" sz="2000" dirty="0" smtClean="0"/>
          </a:p>
          <a:p>
            <a:r>
              <a:rPr lang="el-GR" sz="2000" dirty="0" smtClean="0"/>
              <a:t>Τα ποσά της επιχορήγησης για την κάλυψη των </a:t>
            </a:r>
          </a:p>
          <a:p>
            <a:pPr>
              <a:buNone/>
            </a:pPr>
            <a:r>
              <a:rPr lang="el-GR" sz="2000" dirty="0" smtClean="0"/>
              <a:t>	δαπανών ταξιδίου, των ατομικών δαπανών και </a:t>
            </a:r>
          </a:p>
          <a:p>
            <a:pPr>
              <a:buNone/>
            </a:pPr>
            <a:r>
              <a:rPr lang="el-GR" sz="2000" dirty="0" smtClean="0"/>
              <a:t>	της γλωσσικής προετοιμασίας υπολογίζονται</a:t>
            </a:r>
            <a:r>
              <a:rPr lang="en-US" sz="2000" dirty="0" smtClean="0"/>
              <a:t> </a:t>
            </a:r>
            <a:endParaRPr lang="el-GR" sz="2000" dirty="0" smtClean="0"/>
          </a:p>
          <a:p>
            <a:pPr>
              <a:buNone/>
            </a:pPr>
            <a:r>
              <a:rPr lang="el-GR" sz="2000" dirty="0" smtClean="0"/>
              <a:t>	από το </a:t>
            </a:r>
            <a:r>
              <a:rPr lang="el-GR" sz="2000" dirty="0" err="1" smtClean="0"/>
              <a:t>Mobility</a:t>
            </a:r>
            <a:r>
              <a:rPr lang="el-GR" sz="2000" dirty="0" smtClean="0"/>
              <a:t> </a:t>
            </a:r>
            <a:r>
              <a:rPr lang="el-GR" sz="2000" dirty="0" err="1" smtClean="0"/>
              <a:t>Tool</a:t>
            </a:r>
            <a:r>
              <a:rPr lang="el-GR" sz="2000" dirty="0" smtClean="0"/>
              <a:t>+</a:t>
            </a:r>
            <a:endParaRPr lang="en-GB" sz="2000" dirty="0" smtClean="0"/>
          </a:p>
          <a:p>
            <a:pPr lvl="0"/>
            <a:endParaRPr lang="en-GB" sz="2000" dirty="0" smtClean="0"/>
          </a:p>
          <a:p>
            <a:endParaRPr lang="el-GR" sz="2000" dirty="0" smtClean="0"/>
          </a:p>
          <a:p>
            <a:endParaRPr lang="el-GR"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00034" y="1571612"/>
            <a:ext cx="8229600" cy="1285884"/>
          </a:xfrm>
        </p:spPr>
        <p:txBody>
          <a:bodyPr/>
          <a:lstStyle/>
          <a:p>
            <a:r>
              <a:rPr lang="en-US" sz="3600" b="1" dirty="0" smtClean="0">
                <a:solidFill>
                  <a:schemeClr val="accent1">
                    <a:lumMod val="75000"/>
                  </a:schemeClr>
                </a:solidFill>
              </a:rPr>
              <a:t>Learning/Teaching/Training Activities</a:t>
            </a:r>
            <a:r>
              <a:rPr lang="en-US" sz="5400" b="1" dirty="0" smtClean="0">
                <a:solidFill>
                  <a:schemeClr val="accent1">
                    <a:lumMod val="75000"/>
                  </a:schemeClr>
                </a:solidFill>
              </a:rPr>
              <a:t/>
            </a:r>
            <a:br>
              <a:rPr lang="en-US" sz="5400" b="1" dirty="0" smtClean="0">
                <a:solidFill>
                  <a:schemeClr val="accent1">
                    <a:lumMod val="75000"/>
                  </a:schemeClr>
                </a:solidFill>
              </a:rPr>
            </a:br>
            <a:r>
              <a:rPr lang="el-GR" sz="2400" dirty="0" smtClean="0">
                <a:solidFill>
                  <a:schemeClr val="accent1">
                    <a:lumMod val="75000"/>
                  </a:schemeClr>
                </a:solidFill>
              </a:rPr>
              <a:t>Διεθνικές Δραστηριότητες Μάθησης, Διδασκαλίας, Κατάρτισης </a:t>
            </a:r>
            <a:endParaRPr lang="fr-BE" sz="2400" dirty="0" smtClean="0">
              <a:solidFill>
                <a:schemeClr val="accent1">
                  <a:lumMod val="75000"/>
                </a:schemeClr>
              </a:solidFill>
            </a:endParaRPr>
          </a:p>
        </p:txBody>
      </p:sp>
      <p:sp>
        <p:nvSpPr>
          <p:cNvPr id="4" name="3 - Ορθογώνιο"/>
          <p:cNvSpPr/>
          <p:nvPr/>
        </p:nvSpPr>
        <p:spPr>
          <a:xfrm>
            <a:off x="0" y="0"/>
            <a:ext cx="9144000" cy="134143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pic>
        <p:nvPicPr>
          <p:cNvPr id="13317" name="4 - Εικόνα" descr="EU flag-Erasmus+_vect_POS.jpg"/>
          <p:cNvPicPr>
            <a:picLocks noChangeAspect="1"/>
          </p:cNvPicPr>
          <p:nvPr/>
        </p:nvPicPr>
        <p:blipFill>
          <a:blip r:embed="rId2"/>
          <a:srcRect/>
          <a:stretch>
            <a:fillRect/>
          </a:stretch>
        </p:blipFill>
        <p:spPr bwMode="auto">
          <a:xfrm>
            <a:off x="0" y="188913"/>
            <a:ext cx="2676525" cy="765175"/>
          </a:xfrm>
          <a:prstGeom prst="rect">
            <a:avLst/>
          </a:prstGeom>
          <a:noFill/>
          <a:ln w="9525">
            <a:noFill/>
            <a:miter lim="800000"/>
            <a:headEnd/>
            <a:tailEnd/>
          </a:ln>
        </p:spPr>
      </p:pic>
      <p:pic>
        <p:nvPicPr>
          <p:cNvPr id="13318" name="4 - Εικόνα" descr="iky.png"/>
          <p:cNvPicPr>
            <a:picLocks noChangeAspect="1"/>
          </p:cNvPicPr>
          <p:nvPr/>
        </p:nvPicPr>
        <p:blipFill>
          <a:blip r:embed="rId3"/>
          <a:srcRect/>
          <a:stretch>
            <a:fillRect/>
          </a:stretch>
        </p:blipFill>
        <p:spPr bwMode="auto">
          <a:xfrm>
            <a:off x="7829550" y="115888"/>
            <a:ext cx="1189038" cy="1111250"/>
          </a:xfrm>
          <a:prstGeom prst="rect">
            <a:avLst/>
          </a:prstGeom>
          <a:noFill/>
          <a:ln w="9525">
            <a:noFill/>
            <a:miter lim="800000"/>
            <a:headEnd/>
            <a:tailEnd/>
          </a:ln>
        </p:spPr>
      </p:pic>
      <p:sp>
        <p:nvSpPr>
          <p:cNvPr id="9" name="8 - Θέση περιεχομένου"/>
          <p:cNvSpPr>
            <a:spLocks noGrp="1"/>
          </p:cNvSpPr>
          <p:nvPr>
            <p:ph idx="1"/>
          </p:nvPr>
        </p:nvSpPr>
        <p:spPr>
          <a:xfrm>
            <a:off x="642910" y="2928934"/>
            <a:ext cx="8043890" cy="3357586"/>
          </a:xfrm>
          <a:ln w="28575">
            <a:solidFill>
              <a:schemeClr val="tx2">
                <a:lumMod val="50000"/>
              </a:schemeClr>
            </a:solidFill>
          </a:ln>
        </p:spPr>
        <p:txBody>
          <a:bodyPr/>
          <a:lstStyle/>
          <a:p>
            <a:pPr lvl="0"/>
            <a:endParaRPr lang="el-GR" sz="2000" b="1" dirty="0" smtClean="0"/>
          </a:p>
          <a:p>
            <a:pPr lvl="0"/>
            <a:r>
              <a:rPr lang="el-GR" sz="2000" b="1" dirty="0" smtClean="0"/>
              <a:t>Επιλέξιμοι συμμετέχοντες: </a:t>
            </a:r>
            <a:r>
              <a:rPr lang="el-GR" sz="2000" dirty="0" smtClean="0"/>
              <a:t>άτομα άμεσα συνδεδεμένα με τον δικαιούχο οργανισμό  </a:t>
            </a:r>
            <a:endParaRPr lang="el-GR" sz="2000" b="1" dirty="0" smtClean="0"/>
          </a:p>
          <a:p>
            <a:pPr lvl="0"/>
            <a:r>
              <a:rPr lang="el-GR" sz="2000" b="1" dirty="0" smtClean="0">
                <a:solidFill>
                  <a:schemeClr val="tx1"/>
                </a:solidFill>
              </a:rPr>
              <a:t>Τόπος διεξαγωγής: </a:t>
            </a:r>
            <a:r>
              <a:rPr lang="el-GR" sz="2000" dirty="0" smtClean="0">
                <a:solidFill>
                  <a:schemeClr val="tx1"/>
                </a:solidFill>
              </a:rPr>
              <a:t>χώρες που εδρεύουν οι δικαιούχοι</a:t>
            </a:r>
          </a:p>
          <a:p>
            <a:pPr lvl="0"/>
            <a:r>
              <a:rPr lang="el-GR" sz="2000" b="1" dirty="0" smtClean="0"/>
              <a:t>Προϋπόθεση: </a:t>
            </a:r>
            <a:r>
              <a:rPr lang="el-GR" sz="2000" dirty="0" smtClean="0"/>
              <a:t>συμμετέχοντες από οργανισμούς δικαιούχους από  </a:t>
            </a:r>
            <a:r>
              <a:rPr lang="el-GR" sz="2000" b="1" dirty="0" smtClean="0"/>
              <a:t>δύο τουλάχιστον </a:t>
            </a:r>
            <a:r>
              <a:rPr lang="el-GR" sz="2000" dirty="0" smtClean="0"/>
              <a:t>διαφορετικές χώρες της σύμπραξης </a:t>
            </a:r>
          </a:p>
          <a:p>
            <a:pPr lvl="0"/>
            <a:r>
              <a:rPr lang="el-GR" sz="2000" b="1" dirty="0" smtClean="0"/>
              <a:t>Τουλάχιστον 100 </a:t>
            </a:r>
            <a:r>
              <a:rPr lang="el-GR" sz="2000" b="1" dirty="0" err="1" smtClean="0"/>
              <a:t>χλμ</a:t>
            </a:r>
            <a:r>
              <a:rPr lang="el-GR" sz="2000" b="1" dirty="0" smtClean="0"/>
              <a:t> </a:t>
            </a:r>
            <a:r>
              <a:rPr lang="el-GR" sz="2000" dirty="0" smtClean="0"/>
              <a:t>η απόσταση μεταξύ του τόπου αναχώρησης και του τόπου διεξαγωγής της δραστηριότητας (</a:t>
            </a:r>
            <a:r>
              <a:rPr lang="en-US" sz="2000" dirty="0" smtClean="0"/>
              <a:t>online </a:t>
            </a:r>
            <a:r>
              <a:rPr lang="el-GR" sz="2000" dirty="0" smtClean="0"/>
              <a:t>μετρητής απόστασης)</a:t>
            </a:r>
          </a:p>
          <a:p>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857356" y="1428736"/>
            <a:ext cx="6872278" cy="1143000"/>
          </a:xfrm>
        </p:spPr>
        <p:txBody>
          <a:bodyPr/>
          <a:lstStyle/>
          <a:p>
            <a:r>
              <a:rPr lang="en-US" sz="4000" b="1" dirty="0" smtClean="0">
                <a:solidFill>
                  <a:schemeClr val="accent1">
                    <a:lumMod val="75000"/>
                  </a:schemeClr>
                </a:solidFill>
              </a:rPr>
              <a:t>Special needs support</a:t>
            </a:r>
            <a:r>
              <a:rPr lang="el-GR" sz="2000" dirty="0" smtClean="0">
                <a:solidFill>
                  <a:schemeClr val="accent1">
                    <a:lumMod val="75000"/>
                  </a:schemeClr>
                </a:solidFill>
              </a:rPr>
              <a:t/>
            </a:r>
            <a:br>
              <a:rPr lang="el-GR" sz="2000" dirty="0" smtClean="0">
                <a:solidFill>
                  <a:schemeClr val="accent1">
                    <a:lumMod val="75000"/>
                  </a:schemeClr>
                </a:solidFill>
              </a:rPr>
            </a:br>
            <a:r>
              <a:rPr lang="el-GR" sz="2400" dirty="0" smtClean="0">
                <a:solidFill>
                  <a:schemeClr val="accent1">
                    <a:lumMod val="75000"/>
                  </a:schemeClr>
                </a:solidFill>
              </a:rPr>
              <a:t>Επιχορήγηση για άτομα με ειδικές ανάγκες</a:t>
            </a:r>
            <a:endParaRPr lang="fr-BE" sz="2400" dirty="0" smtClean="0">
              <a:solidFill>
                <a:schemeClr val="accent1">
                  <a:lumMod val="75000"/>
                </a:schemeClr>
              </a:solidFill>
            </a:endParaRPr>
          </a:p>
        </p:txBody>
      </p:sp>
      <p:sp>
        <p:nvSpPr>
          <p:cNvPr id="13315" name="Content Placeholder 2"/>
          <p:cNvSpPr>
            <a:spLocks noGrp="1"/>
          </p:cNvSpPr>
          <p:nvPr>
            <p:ph idx="1"/>
          </p:nvPr>
        </p:nvSpPr>
        <p:spPr>
          <a:xfrm>
            <a:off x="285720" y="2643182"/>
            <a:ext cx="8401080" cy="3482981"/>
          </a:xfrm>
        </p:spPr>
        <p:txBody>
          <a:bodyPr/>
          <a:lstStyle/>
          <a:p>
            <a:endParaRPr lang="el-GR" sz="2800" dirty="0" smtClean="0"/>
          </a:p>
          <a:p>
            <a:pPr>
              <a:buFont typeface="Wingdings" pitchFamily="2" charset="2"/>
              <a:buChar char="Ø"/>
            </a:pPr>
            <a:r>
              <a:rPr lang="el-GR" sz="2400" dirty="0">
                <a:latin typeface="+mj-lt"/>
              </a:rPr>
              <a:t>Δαπάνες που σχετίζονται με συμμετέχοντες με ειδικές ανάγκες και τους συνοδούς τους</a:t>
            </a:r>
          </a:p>
          <a:p>
            <a:pPr>
              <a:buFont typeface="Wingdings" pitchFamily="2" charset="2"/>
              <a:buChar char="Ø"/>
            </a:pPr>
            <a:r>
              <a:rPr lang="el-GR" sz="2400" dirty="0" smtClean="0">
                <a:latin typeface="+mj-lt"/>
              </a:rPr>
              <a:t>Κάλυψη </a:t>
            </a:r>
            <a:r>
              <a:rPr lang="el-GR" sz="2400" dirty="0" smtClean="0">
                <a:latin typeface="+mj-lt"/>
              </a:rPr>
              <a:t>του 100% των πραγματικών δαπανών βάσει παραστατικών</a:t>
            </a:r>
          </a:p>
          <a:p>
            <a:pPr>
              <a:buNone/>
            </a:pPr>
            <a:endParaRPr lang="el-GR" sz="2400" dirty="0" smtClean="0">
              <a:latin typeface="+mj-lt"/>
            </a:endParaRPr>
          </a:p>
        </p:txBody>
      </p:sp>
      <p:sp>
        <p:nvSpPr>
          <p:cNvPr id="4" name="3 - Ορθογώνιο"/>
          <p:cNvSpPr/>
          <p:nvPr/>
        </p:nvSpPr>
        <p:spPr>
          <a:xfrm>
            <a:off x="0" y="0"/>
            <a:ext cx="9144000" cy="134143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pic>
        <p:nvPicPr>
          <p:cNvPr id="13317" name="4 - Εικόνα" descr="EU flag-Erasmus+_vect_POS.jpg"/>
          <p:cNvPicPr>
            <a:picLocks noChangeAspect="1"/>
          </p:cNvPicPr>
          <p:nvPr/>
        </p:nvPicPr>
        <p:blipFill>
          <a:blip r:embed="rId2"/>
          <a:srcRect/>
          <a:stretch>
            <a:fillRect/>
          </a:stretch>
        </p:blipFill>
        <p:spPr bwMode="auto">
          <a:xfrm>
            <a:off x="0" y="188913"/>
            <a:ext cx="2676525" cy="765175"/>
          </a:xfrm>
          <a:prstGeom prst="rect">
            <a:avLst/>
          </a:prstGeom>
          <a:noFill/>
          <a:ln w="9525">
            <a:noFill/>
            <a:miter lim="800000"/>
            <a:headEnd/>
            <a:tailEnd/>
          </a:ln>
        </p:spPr>
      </p:pic>
      <p:pic>
        <p:nvPicPr>
          <p:cNvPr id="13318" name="4 - Εικόνα" descr="iky.png"/>
          <p:cNvPicPr>
            <a:picLocks noChangeAspect="1"/>
          </p:cNvPicPr>
          <p:nvPr/>
        </p:nvPicPr>
        <p:blipFill>
          <a:blip r:embed="rId3"/>
          <a:srcRect/>
          <a:stretch>
            <a:fillRect/>
          </a:stretch>
        </p:blipFill>
        <p:spPr bwMode="auto">
          <a:xfrm>
            <a:off x="7829550" y="115888"/>
            <a:ext cx="1189038" cy="1111250"/>
          </a:xfrm>
          <a:prstGeom prst="rect">
            <a:avLst/>
          </a:prstGeom>
          <a:noFill/>
          <a:ln w="9525">
            <a:noFill/>
            <a:miter lim="800000"/>
            <a:headEnd/>
            <a:tailEnd/>
          </a:ln>
        </p:spPr>
      </p:pic>
      <p:sp>
        <p:nvSpPr>
          <p:cNvPr id="7" name="6 - Ορθογώνιο"/>
          <p:cNvSpPr/>
          <p:nvPr/>
        </p:nvSpPr>
        <p:spPr>
          <a:xfrm>
            <a:off x="285720" y="1428736"/>
            <a:ext cx="2143172" cy="92869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b="1" dirty="0" smtClean="0"/>
              <a:t>Χρηματοδότηση βάσει πραγματικού κόστους</a:t>
            </a:r>
            <a:endParaRPr lang="el-GR" b="1" dirty="0"/>
          </a:p>
        </p:txBody>
      </p:sp>
      <p:pic>
        <p:nvPicPr>
          <p:cNvPr id="8" name="7 - Εικόνα" descr="images (3).jpg"/>
          <p:cNvPicPr>
            <a:picLocks noChangeAspect="1"/>
          </p:cNvPicPr>
          <p:nvPr/>
        </p:nvPicPr>
        <p:blipFill>
          <a:blip r:embed="rId4"/>
          <a:stretch>
            <a:fillRect/>
          </a:stretch>
        </p:blipFill>
        <p:spPr>
          <a:xfrm>
            <a:off x="5786446" y="5214950"/>
            <a:ext cx="3152775" cy="14478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 Εικόνα" descr="images (3).jpg"/>
          <p:cNvPicPr>
            <a:picLocks noChangeAspect="1"/>
          </p:cNvPicPr>
          <p:nvPr/>
        </p:nvPicPr>
        <p:blipFill>
          <a:blip r:embed="rId2"/>
          <a:stretch>
            <a:fillRect/>
          </a:stretch>
        </p:blipFill>
        <p:spPr>
          <a:xfrm>
            <a:off x="5991225" y="5410200"/>
            <a:ext cx="3152775" cy="1447800"/>
          </a:xfrm>
          <a:prstGeom prst="rect">
            <a:avLst/>
          </a:prstGeom>
        </p:spPr>
      </p:pic>
      <p:sp>
        <p:nvSpPr>
          <p:cNvPr id="13314" name="Title 1"/>
          <p:cNvSpPr>
            <a:spLocks noGrp="1"/>
          </p:cNvSpPr>
          <p:nvPr>
            <p:ph type="title"/>
          </p:nvPr>
        </p:nvSpPr>
        <p:spPr>
          <a:xfrm>
            <a:off x="1857356" y="1428736"/>
            <a:ext cx="6872278" cy="1143000"/>
          </a:xfrm>
        </p:spPr>
        <p:txBody>
          <a:bodyPr/>
          <a:lstStyle/>
          <a:p>
            <a:r>
              <a:rPr lang="en-US" sz="4000" b="1" dirty="0" smtClean="0">
                <a:solidFill>
                  <a:schemeClr val="accent1">
                    <a:lumMod val="75000"/>
                  </a:schemeClr>
                </a:solidFill>
              </a:rPr>
              <a:t>Special needs support</a:t>
            </a:r>
            <a:r>
              <a:rPr lang="el-GR" sz="2000" dirty="0" smtClean="0">
                <a:solidFill>
                  <a:schemeClr val="accent1">
                    <a:lumMod val="75000"/>
                  </a:schemeClr>
                </a:solidFill>
              </a:rPr>
              <a:t/>
            </a:r>
            <a:br>
              <a:rPr lang="el-GR" sz="2000" dirty="0" smtClean="0">
                <a:solidFill>
                  <a:schemeClr val="accent1">
                    <a:lumMod val="75000"/>
                  </a:schemeClr>
                </a:solidFill>
              </a:rPr>
            </a:br>
            <a:r>
              <a:rPr lang="el-GR" sz="2400" dirty="0" smtClean="0">
                <a:solidFill>
                  <a:schemeClr val="accent1">
                    <a:lumMod val="75000"/>
                  </a:schemeClr>
                </a:solidFill>
              </a:rPr>
              <a:t>Επιχορήγηση για άτομα με ειδικές ανάγκες</a:t>
            </a:r>
            <a:endParaRPr lang="fr-BE" sz="2400" dirty="0" smtClean="0">
              <a:solidFill>
                <a:schemeClr val="accent1">
                  <a:lumMod val="75000"/>
                </a:schemeClr>
              </a:solidFill>
            </a:endParaRPr>
          </a:p>
        </p:txBody>
      </p:sp>
      <p:sp>
        <p:nvSpPr>
          <p:cNvPr id="13315" name="Content Placeholder 2"/>
          <p:cNvSpPr>
            <a:spLocks noGrp="1"/>
          </p:cNvSpPr>
          <p:nvPr>
            <p:ph idx="1"/>
          </p:nvPr>
        </p:nvSpPr>
        <p:spPr>
          <a:xfrm>
            <a:off x="285720" y="2643182"/>
            <a:ext cx="8401080" cy="3482981"/>
          </a:xfrm>
        </p:spPr>
        <p:txBody>
          <a:bodyPr/>
          <a:lstStyle/>
          <a:p>
            <a:pPr>
              <a:buFont typeface="Wingdings" pitchFamily="2" charset="2"/>
              <a:buChar char="Ø"/>
            </a:pPr>
            <a:endParaRPr lang="en-US" sz="2000" dirty="0" smtClean="0"/>
          </a:p>
          <a:p>
            <a:pPr>
              <a:buFont typeface="Wingdings" pitchFamily="2" charset="2"/>
              <a:buChar char="Ø"/>
            </a:pPr>
            <a:r>
              <a:rPr lang="el-GR" sz="2400" dirty="0" smtClean="0"/>
              <a:t>Ακόμη κι αν δεν έχουν προβλεφθεί δαπάνες για την υποστήριξη ατόμων με ειδικές ανάγκες οι δικαιούχοι μπορούν να μεταφέρουν κονδύλια από οποιαδήποτε άλλη κατηγορία προϋπολογισμού για να καλύψουν τις δαπάνες αυτές</a:t>
            </a:r>
          </a:p>
          <a:p>
            <a:pPr lvl="0">
              <a:buFont typeface="Wingdings" pitchFamily="2" charset="2"/>
              <a:buChar char="Ø"/>
            </a:pPr>
            <a:r>
              <a:rPr lang="el-GR" sz="2400" dirty="0" smtClean="0"/>
              <a:t>Ο Συντονιστής δηλώνει στο </a:t>
            </a:r>
            <a:r>
              <a:rPr lang="en-US" sz="2400" dirty="0" smtClean="0"/>
              <a:t>Mobility Tool+ </a:t>
            </a:r>
            <a:r>
              <a:rPr lang="el-GR" sz="2400" b="1" dirty="0" smtClean="0"/>
              <a:t>τον τύπο των πρόσθετων δαπανών, καθώς και το πραγματικό ποσό στο οποίο ανήλθαν</a:t>
            </a:r>
            <a:r>
              <a:rPr lang="el-GR" sz="2400" dirty="0" smtClean="0"/>
              <a:t> οι σχετικές πρόσθετες δαπάνες που πραγματοποιήθηκαν.</a:t>
            </a:r>
            <a:endParaRPr lang="en-GB" sz="2400" dirty="0" smtClean="0"/>
          </a:p>
          <a:p>
            <a:pPr>
              <a:buFont typeface="Wingdings" pitchFamily="2" charset="2"/>
              <a:buChar char="Ø"/>
            </a:pPr>
            <a:endParaRPr lang="fr-BE" sz="2000" dirty="0" smtClean="0"/>
          </a:p>
        </p:txBody>
      </p:sp>
      <p:sp>
        <p:nvSpPr>
          <p:cNvPr id="4" name="3 - Ορθογώνιο"/>
          <p:cNvSpPr/>
          <p:nvPr/>
        </p:nvSpPr>
        <p:spPr>
          <a:xfrm>
            <a:off x="0" y="0"/>
            <a:ext cx="9144000" cy="134143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pic>
        <p:nvPicPr>
          <p:cNvPr id="13317" name="4 - Εικόνα" descr="EU flag-Erasmus+_vect_POS.jpg"/>
          <p:cNvPicPr>
            <a:picLocks noChangeAspect="1"/>
          </p:cNvPicPr>
          <p:nvPr/>
        </p:nvPicPr>
        <p:blipFill>
          <a:blip r:embed="rId3"/>
          <a:srcRect/>
          <a:stretch>
            <a:fillRect/>
          </a:stretch>
        </p:blipFill>
        <p:spPr bwMode="auto">
          <a:xfrm>
            <a:off x="0" y="188913"/>
            <a:ext cx="2676525" cy="765175"/>
          </a:xfrm>
          <a:prstGeom prst="rect">
            <a:avLst/>
          </a:prstGeom>
          <a:noFill/>
          <a:ln w="9525">
            <a:noFill/>
            <a:miter lim="800000"/>
            <a:headEnd/>
            <a:tailEnd/>
          </a:ln>
        </p:spPr>
      </p:pic>
      <p:pic>
        <p:nvPicPr>
          <p:cNvPr id="13318" name="4 - Εικόνα" descr="iky.png"/>
          <p:cNvPicPr>
            <a:picLocks noChangeAspect="1"/>
          </p:cNvPicPr>
          <p:nvPr/>
        </p:nvPicPr>
        <p:blipFill>
          <a:blip r:embed="rId4"/>
          <a:srcRect/>
          <a:stretch>
            <a:fillRect/>
          </a:stretch>
        </p:blipFill>
        <p:spPr bwMode="auto">
          <a:xfrm>
            <a:off x="7829550" y="115888"/>
            <a:ext cx="1189038" cy="1111250"/>
          </a:xfrm>
          <a:prstGeom prst="rect">
            <a:avLst/>
          </a:prstGeom>
          <a:noFill/>
          <a:ln w="9525">
            <a:noFill/>
            <a:miter lim="800000"/>
            <a:headEnd/>
            <a:tailEnd/>
          </a:ln>
        </p:spPr>
      </p:pic>
      <p:sp>
        <p:nvSpPr>
          <p:cNvPr id="7" name="6 - Ορθογώνιο"/>
          <p:cNvSpPr/>
          <p:nvPr/>
        </p:nvSpPr>
        <p:spPr>
          <a:xfrm>
            <a:off x="285720" y="1428736"/>
            <a:ext cx="2143172" cy="92869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b="1" dirty="0" smtClean="0"/>
              <a:t>Χρηματοδότηση βάσει πραγματικού κόστους</a:t>
            </a:r>
            <a:endParaRPr lang="el-GR"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857356" y="1428736"/>
            <a:ext cx="6872278" cy="1143000"/>
          </a:xfrm>
        </p:spPr>
        <p:txBody>
          <a:bodyPr/>
          <a:lstStyle/>
          <a:p>
            <a:r>
              <a:rPr lang="en-US" sz="3600" b="1" dirty="0" smtClean="0">
                <a:solidFill>
                  <a:schemeClr val="accent1">
                    <a:lumMod val="75000"/>
                  </a:schemeClr>
                </a:solidFill>
              </a:rPr>
              <a:t>Exceptional costs</a:t>
            </a:r>
            <a:r>
              <a:rPr lang="el-GR" sz="3600" dirty="0" smtClean="0">
                <a:solidFill>
                  <a:schemeClr val="accent1">
                    <a:lumMod val="75000"/>
                  </a:schemeClr>
                </a:solidFill>
              </a:rPr>
              <a:t/>
            </a:r>
            <a:br>
              <a:rPr lang="el-GR" sz="3600" dirty="0" smtClean="0">
                <a:solidFill>
                  <a:schemeClr val="accent1">
                    <a:lumMod val="75000"/>
                  </a:schemeClr>
                </a:solidFill>
              </a:rPr>
            </a:br>
            <a:r>
              <a:rPr lang="el-GR" sz="2800" dirty="0" smtClean="0">
                <a:solidFill>
                  <a:schemeClr val="accent1">
                    <a:lumMod val="75000"/>
                  </a:schemeClr>
                </a:solidFill>
              </a:rPr>
              <a:t>Ειδικές κατηγορίες δαπανών κατ’ εξαίρεση</a:t>
            </a:r>
            <a:endParaRPr lang="fr-BE" sz="2800" dirty="0" smtClean="0">
              <a:solidFill>
                <a:schemeClr val="accent1">
                  <a:lumMod val="75000"/>
                </a:schemeClr>
              </a:solidFill>
            </a:endParaRPr>
          </a:p>
        </p:txBody>
      </p:sp>
      <p:sp>
        <p:nvSpPr>
          <p:cNvPr id="13315" name="Content Placeholder 2"/>
          <p:cNvSpPr>
            <a:spLocks noGrp="1"/>
          </p:cNvSpPr>
          <p:nvPr>
            <p:ph idx="1"/>
          </p:nvPr>
        </p:nvSpPr>
        <p:spPr>
          <a:xfrm>
            <a:off x="285720" y="2571744"/>
            <a:ext cx="8858280" cy="3482981"/>
          </a:xfrm>
        </p:spPr>
        <p:txBody>
          <a:bodyPr/>
          <a:lstStyle/>
          <a:p>
            <a:pPr>
              <a:buFont typeface="Wingdings" pitchFamily="2" charset="2"/>
              <a:buChar char="v"/>
            </a:pPr>
            <a:r>
              <a:rPr lang="el-GR" sz="2800" dirty="0" smtClean="0"/>
              <a:t>Δαπάνες Υπεργολαβίας – δαπάνες εξοπλισμού</a:t>
            </a:r>
          </a:p>
          <a:p>
            <a:pPr lvl="1">
              <a:buFont typeface="Wingdings" pitchFamily="2" charset="2"/>
              <a:buChar char="v"/>
            </a:pPr>
            <a:r>
              <a:rPr lang="el-GR" sz="2000" b="1" dirty="0" smtClean="0"/>
              <a:t>75% </a:t>
            </a:r>
            <a:r>
              <a:rPr lang="el-GR" sz="2000" dirty="0" smtClean="0"/>
              <a:t>των πραγματικών δαπανών βάσει παραστατικών - </a:t>
            </a:r>
            <a:r>
              <a:rPr lang="en-US" sz="2000" b="1" dirty="0" smtClean="0"/>
              <a:t>max: </a:t>
            </a:r>
            <a:r>
              <a:rPr lang="el-GR" sz="2000" b="1" dirty="0" smtClean="0"/>
              <a:t>50.000 ΕΥΡΩ </a:t>
            </a:r>
            <a:r>
              <a:rPr lang="el-GR" sz="2000" dirty="0" smtClean="0"/>
              <a:t>ανά σχέδιο</a:t>
            </a:r>
          </a:p>
          <a:p>
            <a:pPr lvl="1">
              <a:buFont typeface="Wingdings" pitchFamily="2" charset="2"/>
              <a:buChar char="v"/>
            </a:pPr>
            <a:r>
              <a:rPr lang="el-GR" sz="2000" dirty="0" smtClean="0"/>
              <a:t>Επιλέξιμες είναι οι </a:t>
            </a:r>
            <a:r>
              <a:rPr lang="el-GR" sz="2000" b="1" dirty="0" smtClean="0"/>
              <a:t>υπηρεσίες που δεν μπορούν να παρασχεθούν από </a:t>
            </a:r>
            <a:r>
              <a:rPr lang="el-GR" sz="2000" b="1" dirty="0" smtClean="0"/>
              <a:t>τους δικαιούχους-</a:t>
            </a:r>
            <a:r>
              <a:rPr lang="el-GR" sz="2000" dirty="0" smtClean="0"/>
              <a:t>επαρκής </a:t>
            </a:r>
            <a:r>
              <a:rPr lang="el-GR" sz="2000" dirty="0" smtClean="0"/>
              <a:t>τεκμηρίωση</a:t>
            </a:r>
          </a:p>
          <a:p>
            <a:pPr lvl="1">
              <a:buFont typeface="Wingdings" pitchFamily="2" charset="2"/>
              <a:buChar char="v"/>
            </a:pPr>
            <a:r>
              <a:rPr lang="el-GR" sz="2000" dirty="0" smtClean="0"/>
              <a:t>Δεν καλύπτεται συμβατικός εξοπλισμός γραφείου ή εξοπλισμός που χρησιμοποιούν οι δικαιούχοι για να εκτελέσουν συνήθεις δραστηριότητες</a:t>
            </a:r>
          </a:p>
          <a:p>
            <a:pPr lvl="1">
              <a:buFont typeface="Wingdings" pitchFamily="2" charset="2"/>
              <a:buChar char="v"/>
            </a:pPr>
            <a:r>
              <a:rPr lang="el-GR" sz="2000" dirty="0" smtClean="0"/>
              <a:t>Ο Συντονιστής δηλώνει στο </a:t>
            </a:r>
            <a:r>
              <a:rPr lang="en-US" sz="2000" b="1" dirty="0" smtClean="0"/>
              <a:t>Mobility Tool+ </a:t>
            </a:r>
            <a:r>
              <a:rPr lang="el-GR" sz="2000" dirty="0" smtClean="0"/>
              <a:t>τον τύπο των δαπανών και το ποσό στο οποίο ανήλθαν οι πραγματικές δαπάνες που πραγματοποιήθηκαν.</a:t>
            </a:r>
          </a:p>
          <a:p>
            <a:pPr lvl="1">
              <a:buFont typeface="Wingdings" pitchFamily="2" charset="2"/>
              <a:buChar char="v"/>
            </a:pPr>
            <a:endParaRPr lang="el-GR" sz="2400" dirty="0" smtClean="0"/>
          </a:p>
        </p:txBody>
      </p:sp>
      <p:sp>
        <p:nvSpPr>
          <p:cNvPr id="4" name="3 - Ορθογώνιο"/>
          <p:cNvSpPr/>
          <p:nvPr/>
        </p:nvSpPr>
        <p:spPr>
          <a:xfrm>
            <a:off x="0" y="0"/>
            <a:ext cx="9144000" cy="134143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pic>
        <p:nvPicPr>
          <p:cNvPr id="13317" name="4 - Εικόνα" descr="EU flag-Erasmus+_vect_POS.jpg"/>
          <p:cNvPicPr>
            <a:picLocks noChangeAspect="1"/>
          </p:cNvPicPr>
          <p:nvPr/>
        </p:nvPicPr>
        <p:blipFill>
          <a:blip r:embed="rId2"/>
          <a:srcRect/>
          <a:stretch>
            <a:fillRect/>
          </a:stretch>
        </p:blipFill>
        <p:spPr bwMode="auto">
          <a:xfrm>
            <a:off x="0" y="188913"/>
            <a:ext cx="2676525" cy="765175"/>
          </a:xfrm>
          <a:prstGeom prst="rect">
            <a:avLst/>
          </a:prstGeom>
          <a:noFill/>
          <a:ln w="9525">
            <a:noFill/>
            <a:miter lim="800000"/>
            <a:headEnd/>
            <a:tailEnd/>
          </a:ln>
        </p:spPr>
      </p:pic>
      <p:pic>
        <p:nvPicPr>
          <p:cNvPr id="13318" name="4 - Εικόνα" descr="iky.png"/>
          <p:cNvPicPr>
            <a:picLocks noChangeAspect="1"/>
          </p:cNvPicPr>
          <p:nvPr/>
        </p:nvPicPr>
        <p:blipFill>
          <a:blip r:embed="rId3"/>
          <a:srcRect/>
          <a:stretch>
            <a:fillRect/>
          </a:stretch>
        </p:blipFill>
        <p:spPr bwMode="auto">
          <a:xfrm>
            <a:off x="7829550" y="115888"/>
            <a:ext cx="1189038" cy="1111250"/>
          </a:xfrm>
          <a:prstGeom prst="rect">
            <a:avLst/>
          </a:prstGeom>
          <a:noFill/>
          <a:ln w="9525">
            <a:noFill/>
            <a:miter lim="800000"/>
            <a:headEnd/>
            <a:tailEnd/>
          </a:ln>
        </p:spPr>
      </p:pic>
      <p:sp>
        <p:nvSpPr>
          <p:cNvPr id="7" name="6 - Ορθογώνιο"/>
          <p:cNvSpPr/>
          <p:nvPr/>
        </p:nvSpPr>
        <p:spPr>
          <a:xfrm>
            <a:off x="0" y="1357298"/>
            <a:ext cx="2143172" cy="92869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b="1" dirty="0" smtClean="0"/>
              <a:t>Χρηματοδότηση βάσει πραγματικού κόστους</a:t>
            </a:r>
            <a:endParaRPr lang="el-GR"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58" y="0"/>
            <a:ext cx="916940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4 - Εικόνα" descr="EU flag-Erasmus+_vect_POS.jpg"/>
          <p:cNvPicPr>
            <a:picLocks noChangeAspect="1"/>
          </p:cNvPicPr>
          <p:nvPr/>
        </p:nvPicPr>
        <p:blipFill>
          <a:blip r:embed="rId4" cstate="print"/>
          <a:stretch>
            <a:fillRect/>
          </a:stretch>
        </p:blipFill>
        <p:spPr>
          <a:xfrm>
            <a:off x="0" y="188640"/>
            <a:ext cx="2677147" cy="764704"/>
          </a:xfrm>
          <a:prstGeom prst="rect">
            <a:avLst/>
          </a:prstGeom>
        </p:spPr>
      </p:pic>
      <p:pic>
        <p:nvPicPr>
          <p:cNvPr id="4" name="4 - Εικόνα" descr="iky.png"/>
          <p:cNvPicPr>
            <a:picLocks noChangeAspect="1"/>
          </p:cNvPicPr>
          <p:nvPr/>
        </p:nvPicPr>
        <p:blipFill>
          <a:blip r:embed="rId5" cstate="print"/>
          <a:stretch>
            <a:fillRect/>
          </a:stretch>
        </p:blipFill>
        <p:spPr>
          <a:xfrm>
            <a:off x="7828880" y="116632"/>
            <a:ext cx="1190079" cy="1110045"/>
          </a:xfrm>
          <a:prstGeom prst="rect">
            <a:avLst/>
          </a:prstGeom>
        </p:spPr>
      </p:pic>
      <p:graphicFrame>
        <p:nvGraphicFramePr>
          <p:cNvPr id="5" name="Diagram 4"/>
          <p:cNvGraphicFramePr/>
          <p:nvPr>
            <p:extLst>
              <p:ext uri="{D42A27DB-BD31-4B8C-83A1-F6EECF244321}">
                <p14:modId xmlns:p14="http://schemas.microsoft.com/office/powerpoint/2010/main" val="3867433734"/>
              </p:ext>
            </p:extLst>
          </p:nvPr>
        </p:nvGraphicFramePr>
        <p:xfrm>
          <a:off x="214282" y="2571744"/>
          <a:ext cx="8679214" cy="352155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Rounded Rectangle 5"/>
          <p:cNvSpPr/>
          <p:nvPr/>
        </p:nvSpPr>
        <p:spPr>
          <a:xfrm>
            <a:off x="857224" y="1428736"/>
            <a:ext cx="7488832" cy="10715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l-GR" sz="2800" b="1" dirty="0" smtClean="0">
                <a:solidFill>
                  <a:schemeClr val="accent1">
                    <a:lumMod val="75000"/>
                  </a:schemeClr>
                </a:solidFill>
              </a:rPr>
              <a:t>Μεταφορές Κονδυλίων: </a:t>
            </a:r>
          </a:p>
          <a:p>
            <a:pPr algn="ctr"/>
            <a:r>
              <a:rPr lang="el-GR" sz="2400" dirty="0" smtClean="0">
                <a:solidFill>
                  <a:schemeClr val="accent1">
                    <a:lumMod val="75000"/>
                  </a:schemeClr>
                </a:solidFill>
              </a:rPr>
              <a:t>επιτρέπεται η μεταφορά κονδυλίων έως και το 20%</a:t>
            </a:r>
            <a:endParaRPr lang="fr-BE" sz="2400" dirty="0">
              <a:solidFill>
                <a:schemeClr val="accent1">
                  <a:lumMod val="75000"/>
                </a:schemeClr>
              </a:solidFill>
            </a:endParaRPr>
          </a:p>
        </p:txBody>
      </p:sp>
      <p:sp>
        <p:nvSpPr>
          <p:cNvPr id="7" name="6 - Στρογγυλεμένο ορθογώνιο"/>
          <p:cNvSpPr/>
          <p:nvPr/>
        </p:nvSpPr>
        <p:spPr>
          <a:xfrm>
            <a:off x="1619672" y="6237312"/>
            <a:ext cx="5832648" cy="4320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sz="1200" b="1" dirty="0" smtClean="0"/>
              <a:t>Η μεταφορά κονδυλίων δε μπορεί να αυξάνει πάνω από 20% το ποσό που έχει εγκριθεί</a:t>
            </a:r>
          </a:p>
          <a:p>
            <a:pPr algn="ctr"/>
            <a:r>
              <a:rPr lang="el-GR" sz="1200" b="1" dirty="0" smtClean="0"/>
              <a:t> για τη συγκεκριμένη κατηγορία προϋπολογισμού</a:t>
            </a:r>
            <a:endParaRPr lang="el-GR" sz="1200" b="1" dirty="0"/>
          </a:p>
        </p:txBody>
      </p:sp>
    </p:spTree>
    <p:extLst>
      <p:ext uri="{BB962C8B-B14F-4D97-AF65-F5344CB8AC3E}">
        <p14:creationId xmlns:p14="http://schemas.microsoft.com/office/powerpoint/2010/main" val="7417515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134143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pic>
        <p:nvPicPr>
          <p:cNvPr id="13317" name="4 - Εικόνα" descr="EU flag-Erasmus+_vect_POS.jpg"/>
          <p:cNvPicPr>
            <a:picLocks noChangeAspect="1"/>
          </p:cNvPicPr>
          <p:nvPr/>
        </p:nvPicPr>
        <p:blipFill>
          <a:blip r:embed="rId2"/>
          <a:srcRect/>
          <a:stretch>
            <a:fillRect/>
          </a:stretch>
        </p:blipFill>
        <p:spPr bwMode="auto">
          <a:xfrm>
            <a:off x="0" y="188913"/>
            <a:ext cx="2676525" cy="765175"/>
          </a:xfrm>
          <a:prstGeom prst="rect">
            <a:avLst/>
          </a:prstGeom>
          <a:noFill/>
          <a:ln w="9525">
            <a:noFill/>
            <a:miter lim="800000"/>
            <a:headEnd/>
            <a:tailEnd/>
          </a:ln>
        </p:spPr>
      </p:pic>
      <p:pic>
        <p:nvPicPr>
          <p:cNvPr id="13318" name="4 - Εικόνα" descr="iky.png"/>
          <p:cNvPicPr>
            <a:picLocks noChangeAspect="1"/>
          </p:cNvPicPr>
          <p:nvPr/>
        </p:nvPicPr>
        <p:blipFill>
          <a:blip r:embed="rId3"/>
          <a:srcRect/>
          <a:stretch>
            <a:fillRect/>
          </a:stretch>
        </p:blipFill>
        <p:spPr bwMode="auto">
          <a:xfrm>
            <a:off x="7829550" y="115888"/>
            <a:ext cx="1189038" cy="1111250"/>
          </a:xfrm>
          <a:prstGeom prst="rect">
            <a:avLst/>
          </a:prstGeom>
          <a:noFill/>
          <a:ln w="9525">
            <a:noFill/>
            <a:miter lim="800000"/>
            <a:headEnd/>
            <a:tailEnd/>
          </a:ln>
        </p:spPr>
      </p:pic>
      <p:sp>
        <p:nvSpPr>
          <p:cNvPr id="11" name="10 - Τίτλος"/>
          <p:cNvSpPr>
            <a:spLocks noGrp="1"/>
          </p:cNvSpPr>
          <p:nvPr>
            <p:ph type="title"/>
          </p:nvPr>
        </p:nvSpPr>
        <p:spPr>
          <a:xfrm>
            <a:off x="0" y="2714620"/>
            <a:ext cx="8801072" cy="11430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l-GR"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Ευχαριστω</a:t>
            </a:r>
            <a:r>
              <a:rPr lang="el-G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για την προσοχή </a:t>
            </a:r>
            <a:r>
              <a:rPr lang="el-GR"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σασ</a:t>
            </a:r>
            <a:r>
              <a:rPr lang="el-G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el-G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539750" y="1628775"/>
            <a:ext cx="8229600" cy="1143000"/>
          </a:xfrm>
        </p:spPr>
        <p:txBody>
          <a:bodyPr/>
          <a:lstStyle/>
          <a:p>
            <a:r>
              <a:rPr lang="el-GR" b="1" u="sng" dirty="0" smtClean="0">
                <a:solidFill>
                  <a:schemeClr val="tx2">
                    <a:lumMod val="50000"/>
                  </a:schemeClr>
                </a:solidFill>
              </a:rPr>
              <a:t>Χρηματοδότηση</a:t>
            </a:r>
            <a:endParaRPr lang="fr-BE" b="1" u="sng" dirty="0" smtClean="0">
              <a:solidFill>
                <a:schemeClr val="tx2">
                  <a:lumMod val="50000"/>
                </a:schemeClr>
              </a:solidFill>
            </a:endParaRPr>
          </a:p>
        </p:txBody>
      </p:sp>
      <p:sp>
        <p:nvSpPr>
          <p:cNvPr id="3" name="Content Placeholder 2"/>
          <p:cNvSpPr>
            <a:spLocks noGrp="1"/>
          </p:cNvSpPr>
          <p:nvPr>
            <p:ph idx="1"/>
          </p:nvPr>
        </p:nvSpPr>
        <p:spPr>
          <a:xfrm>
            <a:off x="427038" y="2852738"/>
            <a:ext cx="8289925" cy="2841625"/>
          </a:xfrm>
        </p:spPr>
        <p:style>
          <a:lnRef idx="2">
            <a:schemeClr val="accent1"/>
          </a:lnRef>
          <a:fillRef idx="1">
            <a:schemeClr val="lt1"/>
          </a:fillRef>
          <a:effectRef idx="0">
            <a:schemeClr val="accent1"/>
          </a:effectRef>
          <a:fontRef idx="minor">
            <a:schemeClr val="dk1"/>
          </a:fontRef>
        </p:style>
        <p:txBody>
          <a:bodyPr rtlCol="0">
            <a:normAutofit fontScale="92500" lnSpcReduction="10000"/>
          </a:bodyPr>
          <a:lstStyle/>
          <a:p>
            <a:pPr fontAlgn="auto">
              <a:spcAft>
                <a:spcPts val="0"/>
              </a:spcAft>
              <a:buFont typeface="Arial" panose="020B0604020202020204" pitchFamily="34" charset="0"/>
              <a:buChar char="•"/>
              <a:defRPr/>
            </a:pPr>
            <a:r>
              <a:rPr lang="el-GR" dirty="0" smtClean="0"/>
              <a:t>Χρηματοδοτική </a:t>
            </a:r>
            <a:r>
              <a:rPr lang="el-GR" b="1" dirty="0" smtClean="0"/>
              <a:t>συνεισφορά</a:t>
            </a:r>
            <a:r>
              <a:rPr lang="el-GR" dirty="0" smtClean="0"/>
              <a:t> ανά μοναδιαίο κόστος δαπάνης </a:t>
            </a:r>
          </a:p>
          <a:p>
            <a:pPr fontAlgn="auto">
              <a:spcAft>
                <a:spcPts val="0"/>
              </a:spcAft>
              <a:buFont typeface="Arial" panose="020B0604020202020204" pitchFamily="34" charset="0"/>
              <a:buChar char="•"/>
              <a:defRPr/>
            </a:pPr>
            <a:r>
              <a:rPr lang="el-GR" dirty="0" smtClean="0"/>
              <a:t>Απλοποίηση διαχείρισης &amp; έμφαση στην ποιότητα του αποτελέσματος</a:t>
            </a:r>
          </a:p>
          <a:p>
            <a:pPr fontAlgn="auto">
              <a:spcAft>
                <a:spcPts val="0"/>
              </a:spcAft>
              <a:buFont typeface="Arial" panose="020B0604020202020204" pitchFamily="34" charset="0"/>
              <a:buChar char="•"/>
              <a:defRPr/>
            </a:pPr>
            <a:r>
              <a:rPr lang="el-GR" dirty="0" smtClean="0"/>
              <a:t>Σε δόσεις ανάλογα με τη φύση και τη διάρκεια του σχεδίου</a:t>
            </a:r>
          </a:p>
          <a:p>
            <a:pPr marL="0" indent="0" fontAlgn="auto">
              <a:spcAft>
                <a:spcPts val="0"/>
              </a:spcAft>
              <a:buFont typeface="Arial" panose="020B0604020202020204" pitchFamily="34" charset="0"/>
              <a:buNone/>
              <a:defRPr/>
            </a:pPr>
            <a:endParaRPr lang="fr-BE" dirty="0" smtClean="0"/>
          </a:p>
        </p:txBody>
      </p:sp>
      <p:sp>
        <p:nvSpPr>
          <p:cNvPr id="4" name="3 - Ορθογώνιο"/>
          <p:cNvSpPr/>
          <p:nvPr/>
        </p:nvSpPr>
        <p:spPr>
          <a:xfrm>
            <a:off x="0" y="0"/>
            <a:ext cx="9144000" cy="134143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pic>
        <p:nvPicPr>
          <p:cNvPr id="4101" name="4 - Εικόνα" descr="EU flag-Erasmus+_vect_POS.jpg"/>
          <p:cNvPicPr>
            <a:picLocks noChangeAspect="1"/>
          </p:cNvPicPr>
          <p:nvPr/>
        </p:nvPicPr>
        <p:blipFill>
          <a:blip r:embed="rId2"/>
          <a:srcRect/>
          <a:stretch>
            <a:fillRect/>
          </a:stretch>
        </p:blipFill>
        <p:spPr bwMode="auto">
          <a:xfrm>
            <a:off x="0" y="188913"/>
            <a:ext cx="2676525" cy="765175"/>
          </a:xfrm>
          <a:prstGeom prst="rect">
            <a:avLst/>
          </a:prstGeom>
          <a:noFill/>
          <a:ln w="9525">
            <a:noFill/>
            <a:miter lim="800000"/>
            <a:headEnd/>
            <a:tailEnd/>
          </a:ln>
        </p:spPr>
      </p:pic>
      <p:pic>
        <p:nvPicPr>
          <p:cNvPr id="4102" name="4 - Εικόνα" descr="iky.png"/>
          <p:cNvPicPr>
            <a:picLocks noChangeAspect="1"/>
          </p:cNvPicPr>
          <p:nvPr/>
        </p:nvPicPr>
        <p:blipFill>
          <a:blip r:embed="rId3"/>
          <a:srcRect/>
          <a:stretch>
            <a:fillRect/>
          </a:stretch>
        </p:blipFill>
        <p:spPr bwMode="auto">
          <a:xfrm>
            <a:off x="7829550" y="115888"/>
            <a:ext cx="1189038" cy="1111250"/>
          </a:xfrm>
          <a:prstGeom prst="rect">
            <a:avLst/>
          </a:prstGeom>
          <a:noFill/>
          <a:ln w="9525">
            <a:noFill/>
            <a:miter lim="800000"/>
            <a:headEnd/>
            <a:tailEnd/>
          </a:ln>
        </p:spPr>
      </p:pic>
      <p:pic>
        <p:nvPicPr>
          <p:cNvPr id="4103" name="Picture 6"/>
          <p:cNvPicPr>
            <a:picLocks noChangeAspect="1"/>
          </p:cNvPicPr>
          <p:nvPr/>
        </p:nvPicPr>
        <p:blipFill>
          <a:blip r:embed="rId4"/>
          <a:srcRect/>
          <a:stretch>
            <a:fillRect/>
          </a:stretch>
        </p:blipFill>
        <p:spPr bwMode="auto">
          <a:xfrm>
            <a:off x="6426200" y="5072063"/>
            <a:ext cx="2562225" cy="178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l-GR" sz="2000" smtClean="0"/>
              <a:t>Χρηματοδότηση</a:t>
            </a:r>
            <a:endParaRPr lang="fr-BE" sz="2000" smtClean="0"/>
          </a:p>
        </p:txBody>
      </p:sp>
      <p:sp>
        <p:nvSpPr>
          <p:cNvPr id="7" name="Text Placeholder 6"/>
          <p:cNvSpPr>
            <a:spLocks noGrp="1"/>
          </p:cNvSpPr>
          <p:nvPr>
            <p:ph type="body" idx="1"/>
          </p:nvPr>
        </p:nvSpPr>
        <p:spPr>
          <a:xfrm>
            <a:off x="511175" y="2420938"/>
            <a:ext cx="4040188" cy="639762"/>
          </a:xfrm>
        </p:spPr>
        <p:txBody>
          <a:bodyPr rtlCol="0">
            <a:normAutofit fontScale="77500" lnSpcReduction="20000"/>
          </a:bodyPr>
          <a:lstStyle/>
          <a:p>
            <a:pPr fontAlgn="auto">
              <a:spcAft>
                <a:spcPts val="0"/>
              </a:spcAft>
              <a:buFont typeface="Arial" panose="020B0604020202020204" pitchFamily="34" charset="0"/>
              <a:buNone/>
              <a:defRPr/>
            </a:pPr>
            <a:r>
              <a:rPr lang="el-GR" dirty="0" smtClean="0"/>
              <a:t>Χρηματοδοτική συνεισφορά ανά μοναδιαίο κόστος δαπάνης</a:t>
            </a:r>
            <a:r>
              <a:rPr lang="en-US" dirty="0" smtClean="0"/>
              <a:t>/unit cost</a:t>
            </a:r>
            <a:endParaRPr lang="fr-BE" dirty="0" smtClean="0"/>
          </a:p>
        </p:txBody>
      </p:sp>
      <p:sp>
        <p:nvSpPr>
          <p:cNvPr id="8" name="Content Placeholder 7"/>
          <p:cNvSpPr>
            <a:spLocks noGrp="1"/>
          </p:cNvSpPr>
          <p:nvPr>
            <p:ph sz="half" idx="2"/>
          </p:nvPr>
        </p:nvSpPr>
        <p:spPr>
          <a:xfrm>
            <a:off x="468313" y="3141663"/>
            <a:ext cx="4029075" cy="3527425"/>
          </a:xfrm>
        </p:spPr>
        <p:txBody>
          <a:bodyPr rtlCol="0">
            <a:normAutofit lnSpcReduction="10000"/>
          </a:bodyPr>
          <a:lstStyle/>
          <a:p>
            <a:pPr fontAlgn="auto">
              <a:spcAft>
                <a:spcPts val="0"/>
              </a:spcAft>
              <a:buFont typeface="Arial" panose="020B0604020202020204" pitchFamily="34" charset="0"/>
              <a:buChar char="•"/>
              <a:defRPr/>
            </a:pPr>
            <a:r>
              <a:rPr lang="el-GR" sz="1600" b="1" dirty="0" smtClean="0"/>
              <a:t>Διαχείριση &amp; υλοποίηση του σχεδίου</a:t>
            </a:r>
          </a:p>
          <a:p>
            <a:pPr fontAlgn="auto">
              <a:spcAft>
                <a:spcPts val="0"/>
              </a:spcAft>
              <a:buFont typeface="Arial" panose="020B0604020202020204" pitchFamily="34" charset="0"/>
              <a:buChar char="•"/>
              <a:defRPr/>
            </a:pPr>
            <a:r>
              <a:rPr lang="el-GR" sz="1600" b="1" dirty="0" smtClean="0"/>
              <a:t>Διεθνικές συναντήσεις για το σχέδιο</a:t>
            </a:r>
          </a:p>
          <a:p>
            <a:pPr fontAlgn="auto">
              <a:spcAft>
                <a:spcPts val="0"/>
              </a:spcAft>
              <a:buFont typeface="Arial" panose="020B0604020202020204" pitchFamily="34" charset="0"/>
              <a:buChar char="•"/>
              <a:defRPr/>
            </a:pPr>
            <a:r>
              <a:rPr lang="el-GR" sz="1600" b="1" dirty="0" smtClean="0"/>
              <a:t>Πνευματικά προϊόντα </a:t>
            </a:r>
            <a:r>
              <a:rPr lang="el-GR" sz="1600" dirty="0" smtClean="0"/>
              <a:t>(</a:t>
            </a:r>
            <a:r>
              <a:rPr lang="en-US" sz="1600" dirty="0" smtClean="0"/>
              <a:t>staff cost</a:t>
            </a:r>
            <a:r>
              <a:rPr lang="el-GR" sz="1600" dirty="0" smtClean="0"/>
              <a:t>/αμοιβή προσωπικού)</a:t>
            </a:r>
          </a:p>
          <a:p>
            <a:pPr fontAlgn="auto">
              <a:spcAft>
                <a:spcPts val="0"/>
              </a:spcAft>
              <a:buFont typeface="Arial" panose="020B0604020202020204" pitchFamily="34" charset="0"/>
              <a:buChar char="•"/>
              <a:defRPr/>
            </a:pPr>
            <a:r>
              <a:rPr lang="el-GR" sz="1600" b="1" dirty="0" smtClean="0"/>
              <a:t>Πολλαπλασιστικές δράσεις </a:t>
            </a:r>
            <a:r>
              <a:rPr lang="el-GR" sz="1600" dirty="0" smtClean="0"/>
              <a:t>(ανά συμμετέχοντα)</a:t>
            </a:r>
          </a:p>
          <a:p>
            <a:pPr fontAlgn="auto">
              <a:spcAft>
                <a:spcPts val="0"/>
              </a:spcAft>
              <a:buFont typeface="Arial" panose="020B0604020202020204" pitchFamily="34" charset="0"/>
              <a:buChar char="•"/>
              <a:defRPr/>
            </a:pPr>
            <a:r>
              <a:rPr lang="el-GR" sz="1600" b="1" dirty="0" smtClean="0"/>
              <a:t>Διεθνικές δραστηριότητες μάθησης, διδασκαλίας κατάρτισης </a:t>
            </a:r>
          </a:p>
          <a:p>
            <a:pPr marL="0" indent="0" fontAlgn="auto">
              <a:spcAft>
                <a:spcPts val="0"/>
              </a:spcAft>
              <a:buFont typeface="Arial" panose="020B0604020202020204" pitchFamily="34" charset="0"/>
              <a:buNone/>
              <a:defRPr/>
            </a:pPr>
            <a:r>
              <a:rPr lang="el-GR" sz="1600" dirty="0" smtClean="0"/>
              <a:t>εξοδα ταξιδίου:χιλιομερτρική απόσταση έξοδα διαβίωσης: ανά ημέρα/ανά συμμετέχοντα</a:t>
            </a:r>
          </a:p>
          <a:p>
            <a:pPr marL="0" indent="0" fontAlgn="auto">
              <a:spcAft>
                <a:spcPts val="0"/>
              </a:spcAft>
              <a:buFont typeface="Arial" panose="020B0604020202020204" pitchFamily="34" charset="0"/>
              <a:buNone/>
              <a:defRPr/>
            </a:pPr>
            <a:r>
              <a:rPr lang="el-GR" sz="1600" dirty="0" smtClean="0"/>
              <a:t>γλωσσική προετοιμασία</a:t>
            </a:r>
          </a:p>
          <a:p>
            <a:pPr marL="0" indent="0" fontAlgn="auto">
              <a:spcAft>
                <a:spcPts val="0"/>
              </a:spcAft>
              <a:buFont typeface="Arial" panose="020B0604020202020204" pitchFamily="34" charset="0"/>
              <a:buNone/>
              <a:defRPr/>
            </a:pPr>
            <a:r>
              <a:rPr lang="el-GR" sz="1600" dirty="0" smtClean="0"/>
              <a:t> </a:t>
            </a:r>
          </a:p>
          <a:p>
            <a:pPr fontAlgn="auto">
              <a:spcAft>
                <a:spcPts val="0"/>
              </a:spcAft>
              <a:buFont typeface="Arial" panose="020B0604020202020204" pitchFamily="34" charset="0"/>
              <a:buChar char="•"/>
              <a:defRPr/>
            </a:pPr>
            <a:endParaRPr lang="el-GR" dirty="0" smtClean="0"/>
          </a:p>
          <a:p>
            <a:pPr fontAlgn="auto">
              <a:spcAft>
                <a:spcPts val="0"/>
              </a:spcAft>
              <a:buFont typeface="Arial" panose="020B0604020202020204" pitchFamily="34" charset="0"/>
              <a:buChar char="•"/>
              <a:defRPr/>
            </a:pPr>
            <a:endParaRPr lang="fr-BE" dirty="0" smtClean="0"/>
          </a:p>
        </p:txBody>
      </p:sp>
      <p:sp>
        <p:nvSpPr>
          <p:cNvPr id="5125" name="Text Placeholder 8"/>
          <p:cNvSpPr>
            <a:spLocks noGrp="1"/>
          </p:cNvSpPr>
          <p:nvPr>
            <p:ph type="body" sz="quarter" idx="3"/>
          </p:nvPr>
        </p:nvSpPr>
        <p:spPr>
          <a:xfrm>
            <a:off x="4576763" y="2924175"/>
            <a:ext cx="4041775" cy="639763"/>
          </a:xfrm>
        </p:spPr>
        <p:txBody>
          <a:bodyPr/>
          <a:lstStyle/>
          <a:p>
            <a:r>
              <a:rPr lang="el-GR" sz="2200" dirty="0" smtClean="0"/>
              <a:t>Πραγματικό κόστος</a:t>
            </a:r>
            <a:r>
              <a:rPr lang="en-US" sz="2200" dirty="0" smtClean="0"/>
              <a:t>/real cost</a:t>
            </a:r>
            <a:endParaRPr lang="fr-BE" sz="2200" dirty="0" smtClean="0"/>
          </a:p>
        </p:txBody>
      </p:sp>
      <p:sp>
        <p:nvSpPr>
          <p:cNvPr id="5126" name="Content Placeholder 9"/>
          <p:cNvSpPr>
            <a:spLocks noGrp="1"/>
          </p:cNvSpPr>
          <p:nvPr>
            <p:ph sz="quarter" idx="4"/>
          </p:nvPr>
        </p:nvSpPr>
        <p:spPr>
          <a:xfrm>
            <a:off x="4572000" y="3644900"/>
            <a:ext cx="4114800" cy="2481263"/>
          </a:xfrm>
        </p:spPr>
        <p:txBody>
          <a:bodyPr/>
          <a:lstStyle/>
          <a:p>
            <a:r>
              <a:rPr lang="el-GR" sz="1600" b="1" dirty="0" smtClean="0"/>
              <a:t>Ειδικές κατηγορίες δαπανών κατ’ εξαίρεση</a:t>
            </a:r>
          </a:p>
          <a:p>
            <a:r>
              <a:rPr lang="el-GR" sz="1600" b="1" dirty="0" smtClean="0"/>
              <a:t>Επιχορήγηση για άτομα με ειδικές ανάγκες</a:t>
            </a:r>
            <a:endParaRPr lang="fr-BE" sz="1600" b="1" dirty="0" smtClean="0"/>
          </a:p>
        </p:txBody>
      </p:sp>
      <p:sp>
        <p:nvSpPr>
          <p:cNvPr id="4" name="3 - Ορθογώνιο"/>
          <p:cNvSpPr/>
          <p:nvPr/>
        </p:nvSpPr>
        <p:spPr>
          <a:xfrm>
            <a:off x="0" y="0"/>
            <a:ext cx="9144000" cy="134143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pic>
        <p:nvPicPr>
          <p:cNvPr id="5128" name="4 - Εικόνα" descr="EU flag-Erasmus+_vect_POS.jpg"/>
          <p:cNvPicPr>
            <a:picLocks noChangeAspect="1"/>
          </p:cNvPicPr>
          <p:nvPr/>
        </p:nvPicPr>
        <p:blipFill>
          <a:blip r:embed="rId2"/>
          <a:srcRect/>
          <a:stretch>
            <a:fillRect/>
          </a:stretch>
        </p:blipFill>
        <p:spPr bwMode="auto">
          <a:xfrm>
            <a:off x="0" y="188913"/>
            <a:ext cx="2676525" cy="765175"/>
          </a:xfrm>
          <a:prstGeom prst="rect">
            <a:avLst/>
          </a:prstGeom>
          <a:noFill/>
          <a:ln w="9525">
            <a:noFill/>
            <a:miter lim="800000"/>
            <a:headEnd/>
            <a:tailEnd/>
          </a:ln>
        </p:spPr>
      </p:pic>
      <p:pic>
        <p:nvPicPr>
          <p:cNvPr id="5129" name="4 - Εικόνα" descr="iky.png"/>
          <p:cNvPicPr>
            <a:picLocks noChangeAspect="1"/>
          </p:cNvPicPr>
          <p:nvPr/>
        </p:nvPicPr>
        <p:blipFill>
          <a:blip r:embed="rId3"/>
          <a:srcRect/>
          <a:stretch>
            <a:fillRect/>
          </a:stretch>
        </p:blipFill>
        <p:spPr bwMode="auto">
          <a:xfrm>
            <a:off x="7829550" y="115888"/>
            <a:ext cx="1189038" cy="1111250"/>
          </a:xfrm>
          <a:prstGeom prst="rect">
            <a:avLst/>
          </a:prstGeom>
          <a:noFill/>
          <a:ln w="9525">
            <a:noFill/>
            <a:miter lim="800000"/>
            <a:headEnd/>
            <a:tailEnd/>
          </a:ln>
        </p:spPr>
      </p:pic>
      <p:sp>
        <p:nvSpPr>
          <p:cNvPr id="11" name="Rectangle 10"/>
          <p:cNvSpPr/>
          <p:nvPr/>
        </p:nvSpPr>
        <p:spPr>
          <a:xfrm>
            <a:off x="857225" y="1628775"/>
            <a:ext cx="6972326" cy="30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4400" b="1" u="sng" dirty="0" smtClean="0">
                <a:solidFill>
                  <a:schemeClr val="tx2">
                    <a:lumMod val="50000"/>
                  </a:schemeClr>
                </a:solidFill>
              </a:rPr>
              <a:t>Χρηματοδότηση</a:t>
            </a:r>
            <a:endParaRPr lang="fr-BE" sz="4400" b="1" u="sng" dirty="0">
              <a:solidFill>
                <a:schemeClr val="tx2">
                  <a:lumMod val="50000"/>
                </a:schemeClr>
              </a:solidFill>
            </a:endParaRPr>
          </a:p>
        </p:txBody>
      </p:sp>
      <p:pic>
        <p:nvPicPr>
          <p:cNvPr id="12" name="Picture 6"/>
          <p:cNvPicPr>
            <a:picLocks noChangeAspect="1"/>
          </p:cNvPicPr>
          <p:nvPr/>
        </p:nvPicPr>
        <p:blipFill>
          <a:blip r:embed="rId4"/>
          <a:srcRect/>
          <a:stretch>
            <a:fillRect/>
          </a:stretch>
        </p:blipFill>
        <p:spPr bwMode="auto">
          <a:xfrm>
            <a:off x="6426200" y="5072063"/>
            <a:ext cx="2562225" cy="178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10"/>
          <p:cNvPicPr>
            <a:picLocks noChangeAspect="1"/>
          </p:cNvPicPr>
          <p:nvPr/>
        </p:nvPicPr>
        <p:blipFill>
          <a:blip r:embed="rId2"/>
          <a:srcRect/>
          <a:stretch>
            <a:fillRect/>
          </a:stretch>
        </p:blipFill>
        <p:spPr bwMode="auto">
          <a:xfrm>
            <a:off x="6677025" y="1371600"/>
            <a:ext cx="2466975" cy="1857375"/>
          </a:xfrm>
          <a:prstGeom prst="rect">
            <a:avLst/>
          </a:prstGeom>
          <a:noFill/>
          <a:ln w="9525">
            <a:noFill/>
            <a:miter lim="800000"/>
            <a:headEnd/>
            <a:tailEnd/>
          </a:ln>
        </p:spPr>
      </p:pic>
      <p:sp>
        <p:nvSpPr>
          <p:cNvPr id="6146" name="Title 6"/>
          <p:cNvSpPr>
            <a:spLocks noGrp="1"/>
          </p:cNvSpPr>
          <p:nvPr>
            <p:ph type="title"/>
          </p:nvPr>
        </p:nvSpPr>
        <p:spPr>
          <a:xfrm>
            <a:off x="323850" y="1557338"/>
            <a:ext cx="5903913" cy="1223962"/>
          </a:xfrm>
        </p:spPr>
        <p:txBody>
          <a:bodyPr/>
          <a:lstStyle/>
          <a:p>
            <a:r>
              <a:rPr lang="el-GR" sz="3600" b="1" dirty="0" smtClean="0">
                <a:solidFill>
                  <a:schemeClr val="tx2">
                    <a:lumMod val="75000"/>
                  </a:schemeClr>
                </a:solidFill>
              </a:rPr>
              <a:t>Επιλεξιμότητα δραστηριοτήτων</a:t>
            </a:r>
            <a:endParaRPr lang="fr-BE" sz="3600" b="1" dirty="0" smtClean="0">
              <a:solidFill>
                <a:schemeClr val="tx2">
                  <a:lumMod val="75000"/>
                </a:schemeClr>
              </a:solidFill>
            </a:endParaRPr>
          </a:p>
        </p:txBody>
      </p:sp>
      <p:sp>
        <p:nvSpPr>
          <p:cNvPr id="8" name="Content Placeholder 7"/>
          <p:cNvSpPr>
            <a:spLocks noGrp="1"/>
          </p:cNvSpPr>
          <p:nvPr>
            <p:ph idx="1"/>
          </p:nvPr>
        </p:nvSpPr>
        <p:spPr>
          <a:xfrm>
            <a:off x="500034" y="2714620"/>
            <a:ext cx="8186766" cy="3929090"/>
          </a:xfrm>
        </p:spPr>
        <p:txBody>
          <a:bodyPr rtlCol="0">
            <a:normAutofit/>
          </a:bodyPr>
          <a:lstStyle/>
          <a:p>
            <a:pPr marL="0" indent="0" fontAlgn="auto">
              <a:spcAft>
                <a:spcPts val="0"/>
              </a:spcAft>
              <a:buFont typeface="Arial" panose="020B0604020202020204" pitchFamily="34" charset="0"/>
              <a:buNone/>
              <a:defRPr/>
            </a:pPr>
            <a:r>
              <a:rPr lang="el-GR" sz="1800" dirty="0" smtClean="0"/>
              <a:t>				</a:t>
            </a:r>
          </a:p>
          <a:p>
            <a:pPr fontAlgn="auto">
              <a:spcAft>
                <a:spcPts val="0"/>
              </a:spcAft>
              <a:buFont typeface="Arial" panose="020B0604020202020204" pitchFamily="34" charset="0"/>
              <a:buChar char="•"/>
              <a:defRPr/>
            </a:pPr>
            <a:r>
              <a:rPr lang="el-GR" sz="2000" b="1" dirty="0" smtClean="0"/>
              <a:t>επιλέξιμες δραστηριότητες: </a:t>
            </a:r>
            <a:r>
              <a:rPr lang="el-GR" sz="2000" dirty="0" smtClean="0"/>
              <a:t>σύμφωνες </a:t>
            </a:r>
          </a:p>
          <a:p>
            <a:pPr fontAlgn="auto">
              <a:spcAft>
                <a:spcPts val="0"/>
              </a:spcAft>
              <a:buNone/>
              <a:defRPr/>
            </a:pPr>
            <a:r>
              <a:rPr lang="el-GR" sz="2000" dirty="0" smtClean="0"/>
              <a:t>	με τον Οδηγό του Προγράμματος </a:t>
            </a:r>
            <a:r>
              <a:rPr lang="el-GR" sz="2000" dirty="0" err="1" smtClean="0"/>
              <a:t>Erasmus</a:t>
            </a:r>
            <a:r>
              <a:rPr lang="el-GR" sz="2000" dirty="0" smtClean="0"/>
              <a:t>+</a:t>
            </a:r>
          </a:p>
          <a:p>
            <a:pPr fontAlgn="auto">
              <a:spcAft>
                <a:spcPts val="0"/>
              </a:spcAft>
              <a:buFont typeface="Arial" panose="020B0604020202020204" pitchFamily="34" charset="0"/>
              <a:buChar char="•"/>
              <a:defRPr/>
            </a:pPr>
            <a:endParaRPr lang="el-GR" sz="2000" dirty="0" smtClean="0"/>
          </a:p>
          <a:p>
            <a:pPr fontAlgn="auto">
              <a:spcAft>
                <a:spcPts val="0"/>
              </a:spcAft>
              <a:buFont typeface="Arial" panose="020B0604020202020204" pitchFamily="34" charset="0"/>
              <a:buChar char="•"/>
              <a:defRPr/>
            </a:pPr>
            <a:r>
              <a:rPr lang="el-GR" sz="2000" b="1" dirty="0" smtClean="0"/>
              <a:t>μη επιλέξιμες δραστηριότητες: </a:t>
            </a:r>
            <a:r>
              <a:rPr lang="el-GR" sz="2000" dirty="0" smtClean="0"/>
              <a:t>εξ ολοκλήρου ανάκτηση ποσών της επιχορήγησης που αντιστοιχούν στις εν λόγω δραστηριότητες.</a:t>
            </a:r>
          </a:p>
          <a:p>
            <a:pPr fontAlgn="auto">
              <a:spcAft>
                <a:spcPts val="0"/>
              </a:spcAft>
              <a:buFont typeface="Arial" panose="020B0604020202020204" pitchFamily="34" charset="0"/>
              <a:buChar char="•"/>
              <a:defRPr/>
            </a:pPr>
            <a:endParaRPr lang="el-GR" sz="2000" dirty="0" smtClean="0"/>
          </a:p>
          <a:p>
            <a:pPr fontAlgn="auto">
              <a:spcAft>
                <a:spcPts val="0"/>
              </a:spcAft>
              <a:buFont typeface="Arial" panose="020B0604020202020204" pitchFamily="34" charset="0"/>
              <a:buChar char="•"/>
              <a:defRPr/>
            </a:pPr>
            <a:r>
              <a:rPr lang="el-GR" sz="2000" b="1" dirty="0" smtClean="0"/>
              <a:t>επιλέξιμη ελάχιστη διάρκεια </a:t>
            </a:r>
            <a:r>
              <a:rPr lang="el-GR" sz="2000" dirty="0" smtClean="0"/>
              <a:t>των δραστηριοτήτων </a:t>
            </a:r>
            <a:r>
              <a:rPr lang="el-GR" sz="2000" b="1" dirty="0" smtClean="0"/>
              <a:t>κινητικότητας:</a:t>
            </a:r>
            <a:r>
              <a:rPr lang="el-GR" sz="2000" dirty="0" smtClean="0"/>
              <a:t> η ελάχιστη διάρκεια της δραστηριότητας, εξαιρουμένης της </a:t>
            </a:r>
            <a:r>
              <a:rPr lang="el-GR" sz="2000" dirty="0" smtClean="0"/>
              <a:t>ελάχιστης χρονικής </a:t>
            </a:r>
            <a:r>
              <a:rPr lang="el-GR" sz="2000" dirty="0" smtClean="0"/>
              <a:t>διάρκειας του ταξιδίου. </a:t>
            </a:r>
            <a:endParaRPr lang="fr-BE" sz="2000" dirty="0" smtClean="0"/>
          </a:p>
        </p:txBody>
      </p:sp>
      <p:sp>
        <p:nvSpPr>
          <p:cNvPr id="4" name="3 - Ορθογώνιο"/>
          <p:cNvSpPr/>
          <p:nvPr/>
        </p:nvSpPr>
        <p:spPr>
          <a:xfrm>
            <a:off x="0" y="0"/>
            <a:ext cx="9144000" cy="134143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pic>
        <p:nvPicPr>
          <p:cNvPr id="6150" name="4 - Εικόνα" descr="EU flag-Erasmus+_vect_POS.jpg"/>
          <p:cNvPicPr>
            <a:picLocks noChangeAspect="1"/>
          </p:cNvPicPr>
          <p:nvPr/>
        </p:nvPicPr>
        <p:blipFill>
          <a:blip r:embed="rId3"/>
          <a:srcRect/>
          <a:stretch>
            <a:fillRect/>
          </a:stretch>
        </p:blipFill>
        <p:spPr bwMode="auto">
          <a:xfrm>
            <a:off x="0" y="188913"/>
            <a:ext cx="2676525" cy="765175"/>
          </a:xfrm>
          <a:prstGeom prst="rect">
            <a:avLst/>
          </a:prstGeom>
          <a:noFill/>
          <a:ln w="9525">
            <a:noFill/>
            <a:miter lim="800000"/>
            <a:headEnd/>
            <a:tailEnd/>
          </a:ln>
        </p:spPr>
      </p:pic>
      <p:pic>
        <p:nvPicPr>
          <p:cNvPr id="6151" name="4 - Εικόνα" descr="iky.png"/>
          <p:cNvPicPr>
            <a:picLocks noChangeAspect="1"/>
          </p:cNvPicPr>
          <p:nvPr/>
        </p:nvPicPr>
        <p:blipFill>
          <a:blip r:embed="rId4"/>
          <a:srcRect/>
          <a:stretch>
            <a:fillRect/>
          </a:stretch>
        </p:blipFill>
        <p:spPr bwMode="auto">
          <a:xfrm>
            <a:off x="7829550" y="115888"/>
            <a:ext cx="1189038" cy="111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6"/>
          <p:cNvPicPr>
            <a:picLocks noChangeAspect="1"/>
          </p:cNvPicPr>
          <p:nvPr/>
        </p:nvPicPr>
        <p:blipFill>
          <a:blip r:embed="rId3"/>
          <a:srcRect/>
          <a:stretch>
            <a:fillRect/>
          </a:stretch>
        </p:blipFill>
        <p:spPr bwMode="auto">
          <a:xfrm>
            <a:off x="7261625" y="5000612"/>
            <a:ext cx="1882375" cy="1857388"/>
          </a:xfrm>
          <a:prstGeom prst="rect">
            <a:avLst/>
          </a:prstGeom>
          <a:noFill/>
          <a:ln w="9525">
            <a:noFill/>
            <a:miter lim="800000"/>
            <a:headEnd/>
            <a:tailEnd/>
          </a:ln>
        </p:spPr>
      </p:pic>
      <p:sp>
        <p:nvSpPr>
          <p:cNvPr id="10" name="9 - Στρογγυλεμένο ορθογώνιο"/>
          <p:cNvSpPr/>
          <p:nvPr/>
        </p:nvSpPr>
        <p:spPr>
          <a:xfrm>
            <a:off x="357158" y="2357430"/>
            <a:ext cx="8501122" cy="14287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fontAlgn="auto">
              <a:spcAft>
                <a:spcPts val="0"/>
              </a:spcAft>
              <a:buFont typeface="Arial" panose="020B0604020202020204" pitchFamily="34" charset="0"/>
              <a:buChar char="•"/>
              <a:defRPr/>
            </a:pPr>
            <a:r>
              <a:rPr lang="el-GR" b="1" dirty="0" smtClean="0"/>
              <a:t>Αποτυπώνοντα</a:t>
            </a:r>
            <a:r>
              <a:rPr lang="el-GR" dirty="0" smtClean="0"/>
              <a:t>ι </a:t>
            </a:r>
            <a:r>
              <a:rPr lang="el-GR" b="1" dirty="0" smtClean="0"/>
              <a:t>στον εγκεκριμένο προϋπολογισμό </a:t>
            </a:r>
            <a:r>
              <a:rPr lang="el-GR" dirty="0" smtClean="0"/>
              <a:t>και είναι αναγκαίες για την εκτέλεση του έργου ή προκύπτουν κατά την εκτέλεση αυτού</a:t>
            </a:r>
          </a:p>
          <a:p>
            <a:pPr algn="just" fontAlgn="auto">
              <a:spcAft>
                <a:spcPts val="0"/>
              </a:spcAft>
              <a:defRPr/>
            </a:pPr>
            <a:endParaRPr lang="el-GR" dirty="0" smtClean="0"/>
          </a:p>
          <a:p>
            <a:pPr algn="just" fontAlgn="auto">
              <a:spcAft>
                <a:spcPts val="0"/>
              </a:spcAft>
              <a:buFont typeface="Arial" panose="020B0604020202020204" pitchFamily="34" charset="0"/>
              <a:buChar char="•"/>
              <a:defRPr/>
            </a:pPr>
            <a:r>
              <a:rPr lang="el-GR" dirty="0" smtClean="0"/>
              <a:t>Πραγματοποιούνται </a:t>
            </a:r>
            <a:r>
              <a:rPr lang="el-GR" b="1" dirty="0" smtClean="0"/>
              <a:t>κατά τη διάρκεια ζωής του σχεδίου</a:t>
            </a:r>
          </a:p>
          <a:p>
            <a:pPr algn="ctr"/>
            <a:endParaRPr lang="el-GR" dirty="0"/>
          </a:p>
        </p:txBody>
      </p:sp>
      <p:pic>
        <p:nvPicPr>
          <p:cNvPr id="9" name="8 - Εικόνα" descr="θαυμαστικό 3.jpg"/>
          <p:cNvPicPr>
            <a:picLocks noChangeAspect="1"/>
          </p:cNvPicPr>
          <p:nvPr/>
        </p:nvPicPr>
        <p:blipFill>
          <a:blip r:embed="rId4" cstate="print"/>
          <a:stretch>
            <a:fillRect/>
          </a:stretch>
        </p:blipFill>
        <p:spPr>
          <a:xfrm>
            <a:off x="0" y="4857760"/>
            <a:ext cx="903929" cy="928694"/>
          </a:xfrm>
          <a:prstGeom prst="rect">
            <a:avLst/>
          </a:prstGeom>
        </p:spPr>
      </p:pic>
      <p:sp>
        <p:nvSpPr>
          <p:cNvPr id="7170" name="Title 1"/>
          <p:cNvSpPr>
            <a:spLocks noGrp="1"/>
          </p:cNvSpPr>
          <p:nvPr>
            <p:ph type="title"/>
          </p:nvPr>
        </p:nvSpPr>
        <p:spPr>
          <a:xfrm>
            <a:off x="714348" y="1428736"/>
            <a:ext cx="8429652" cy="1143000"/>
          </a:xfrm>
        </p:spPr>
        <p:txBody>
          <a:bodyPr/>
          <a:lstStyle/>
          <a:p>
            <a:r>
              <a:rPr lang="el-GR" sz="4000" b="1" dirty="0" smtClean="0">
                <a:solidFill>
                  <a:schemeClr val="tx2">
                    <a:lumMod val="75000"/>
                  </a:schemeClr>
                </a:solidFill>
              </a:rPr>
              <a:t>Επιλεξιμότητα δαπανών</a:t>
            </a:r>
            <a:endParaRPr lang="fr-BE" sz="4000" b="1" dirty="0" smtClean="0">
              <a:solidFill>
                <a:schemeClr val="tx2">
                  <a:lumMod val="75000"/>
                </a:schemeClr>
              </a:solidFill>
            </a:endParaRPr>
          </a:p>
        </p:txBody>
      </p:sp>
      <p:sp>
        <p:nvSpPr>
          <p:cNvPr id="3" name="Content Placeholder 2"/>
          <p:cNvSpPr>
            <a:spLocks noGrp="1"/>
          </p:cNvSpPr>
          <p:nvPr>
            <p:ph idx="1"/>
          </p:nvPr>
        </p:nvSpPr>
        <p:spPr>
          <a:xfrm>
            <a:off x="857224" y="3284538"/>
            <a:ext cx="7829577" cy="3216296"/>
          </a:xfrm>
        </p:spPr>
        <p:txBody>
          <a:bodyPr rtlCol="0">
            <a:noAutofit/>
          </a:bodyPr>
          <a:lstStyle/>
          <a:p>
            <a:pPr marL="0" indent="0" fontAlgn="auto">
              <a:spcAft>
                <a:spcPts val="0"/>
              </a:spcAft>
              <a:buFont typeface="Arial" panose="020B0604020202020204" pitchFamily="34" charset="0"/>
              <a:buNone/>
              <a:defRPr/>
            </a:pPr>
            <a:endParaRPr lang="el-GR" sz="1800" dirty="0" smtClean="0"/>
          </a:p>
          <a:p>
            <a:pPr algn="just" fontAlgn="auto">
              <a:spcAft>
                <a:spcPts val="0"/>
              </a:spcAft>
              <a:buNone/>
              <a:defRPr/>
            </a:pPr>
            <a:r>
              <a:rPr lang="el-GR" sz="1800" b="1" dirty="0" smtClean="0"/>
              <a:t>	</a:t>
            </a:r>
          </a:p>
          <a:p>
            <a:pPr fontAlgn="auto">
              <a:spcAft>
                <a:spcPts val="0"/>
              </a:spcAft>
              <a:buNone/>
              <a:defRPr/>
            </a:pPr>
            <a:r>
              <a:rPr lang="el-GR" sz="1800" b="1" dirty="0" smtClean="0"/>
              <a:t>	Απαγορεύεται</a:t>
            </a:r>
            <a:r>
              <a:rPr lang="el-GR" sz="1800" dirty="0" smtClean="0"/>
              <a:t> η </a:t>
            </a:r>
            <a:r>
              <a:rPr lang="el-GR" sz="1800" b="1" dirty="0" smtClean="0"/>
              <a:t>μεταφορά κονδυλίων </a:t>
            </a:r>
            <a:r>
              <a:rPr lang="el-GR" sz="1800" dirty="0" smtClean="0"/>
              <a:t>του προϋπολογισμού σε 	κατηγορία του προϋπολογισμού για την οποία δεν υποβλήθηκε αίτημα επιχορήγησης στο πλαίσιο της αίτησης επιχορήγησης ή για την οποία δεν εγκρίθηκε επιχορήγηση </a:t>
            </a:r>
          </a:p>
          <a:p>
            <a:pPr algn="just" fontAlgn="auto">
              <a:spcAft>
                <a:spcPts val="0"/>
              </a:spcAft>
              <a:buNone/>
              <a:defRPr/>
            </a:pPr>
            <a:r>
              <a:rPr lang="el-GR" sz="1800" dirty="0" smtClean="0"/>
              <a:t>	</a:t>
            </a:r>
          </a:p>
          <a:p>
            <a:pPr algn="ctr" fontAlgn="auto">
              <a:spcAft>
                <a:spcPts val="0"/>
              </a:spcAft>
              <a:buNone/>
              <a:defRPr/>
            </a:pPr>
            <a:r>
              <a:rPr lang="el-GR" sz="1800" u="sng" dirty="0" smtClean="0">
                <a:solidFill>
                  <a:srgbClr val="C00000"/>
                </a:solidFill>
              </a:rPr>
              <a:t>Εξαίρεση:  </a:t>
            </a:r>
            <a:r>
              <a:rPr lang="el-GR" sz="1800" b="1" dirty="0" smtClean="0"/>
              <a:t>«Επιχορήγηση για άτομα με ειδικές ανάγκες»</a:t>
            </a:r>
          </a:p>
          <a:p>
            <a:pPr algn="just" fontAlgn="auto">
              <a:spcAft>
                <a:spcPts val="0"/>
              </a:spcAft>
              <a:buNone/>
              <a:defRPr/>
            </a:pPr>
            <a:endParaRPr lang="el-GR" sz="1800" b="1" dirty="0" smtClean="0"/>
          </a:p>
        </p:txBody>
      </p:sp>
      <p:sp>
        <p:nvSpPr>
          <p:cNvPr id="4" name="3 - Ορθογώνιο"/>
          <p:cNvSpPr/>
          <p:nvPr/>
        </p:nvSpPr>
        <p:spPr>
          <a:xfrm>
            <a:off x="0" y="0"/>
            <a:ext cx="9144000" cy="134143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pic>
        <p:nvPicPr>
          <p:cNvPr id="7173" name="4 - Εικόνα" descr="EU flag-Erasmus+_vect_POS.jpg"/>
          <p:cNvPicPr>
            <a:picLocks noChangeAspect="1"/>
          </p:cNvPicPr>
          <p:nvPr/>
        </p:nvPicPr>
        <p:blipFill>
          <a:blip r:embed="rId5"/>
          <a:srcRect/>
          <a:stretch>
            <a:fillRect/>
          </a:stretch>
        </p:blipFill>
        <p:spPr bwMode="auto">
          <a:xfrm>
            <a:off x="0" y="188913"/>
            <a:ext cx="2676525" cy="765175"/>
          </a:xfrm>
          <a:prstGeom prst="rect">
            <a:avLst/>
          </a:prstGeom>
          <a:noFill/>
          <a:ln w="9525">
            <a:noFill/>
            <a:miter lim="800000"/>
            <a:headEnd/>
            <a:tailEnd/>
          </a:ln>
        </p:spPr>
      </p:pic>
      <p:pic>
        <p:nvPicPr>
          <p:cNvPr id="7174" name="4 - Εικόνα" descr="iky.png"/>
          <p:cNvPicPr>
            <a:picLocks noChangeAspect="1"/>
          </p:cNvPicPr>
          <p:nvPr/>
        </p:nvPicPr>
        <p:blipFill>
          <a:blip r:embed="rId6"/>
          <a:srcRect/>
          <a:stretch>
            <a:fillRect/>
          </a:stretch>
        </p:blipFill>
        <p:spPr bwMode="auto">
          <a:xfrm>
            <a:off x="7829550" y="115888"/>
            <a:ext cx="1189038" cy="1111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Αποτέλεσμα εικόνας για project management"/>
          <p:cNvPicPr>
            <a:picLocks noChangeAspect="1" noChangeArrowheads="1"/>
          </p:cNvPicPr>
          <p:nvPr/>
        </p:nvPicPr>
        <p:blipFill>
          <a:blip r:embed="rId2"/>
          <a:srcRect/>
          <a:stretch>
            <a:fillRect/>
          </a:stretch>
        </p:blipFill>
        <p:spPr bwMode="auto">
          <a:xfrm>
            <a:off x="6677025" y="5010149"/>
            <a:ext cx="2466975" cy="1847851"/>
          </a:xfrm>
          <a:prstGeom prst="rect">
            <a:avLst/>
          </a:prstGeom>
          <a:noFill/>
        </p:spPr>
      </p:pic>
      <p:sp>
        <p:nvSpPr>
          <p:cNvPr id="2" name="Title 1"/>
          <p:cNvSpPr>
            <a:spLocks noGrp="1"/>
          </p:cNvSpPr>
          <p:nvPr>
            <p:ph type="title"/>
          </p:nvPr>
        </p:nvSpPr>
        <p:spPr>
          <a:xfrm>
            <a:off x="500034" y="1500174"/>
            <a:ext cx="7929618" cy="1071570"/>
          </a:xfrm>
        </p:spPr>
        <p:txBody>
          <a:bodyPr rtlCol="0">
            <a:normAutofit fontScale="90000"/>
          </a:bodyPr>
          <a:lstStyle/>
          <a:p>
            <a:pPr fontAlgn="auto">
              <a:spcAft>
                <a:spcPts val="0"/>
              </a:spcAft>
              <a:defRPr/>
            </a:pPr>
            <a:r>
              <a:rPr lang="en-US" sz="2200" b="1" dirty="0" smtClean="0">
                <a:solidFill>
                  <a:srgbClr val="C00000"/>
                </a:solidFill>
              </a:rPr>
              <a:t/>
            </a:r>
            <a:br>
              <a:rPr lang="en-US" sz="2200" b="1" dirty="0" smtClean="0">
                <a:solidFill>
                  <a:srgbClr val="C00000"/>
                </a:solidFill>
              </a:rPr>
            </a:br>
            <a:r>
              <a:rPr lang="en-US" sz="4000" b="1" dirty="0" smtClean="0">
                <a:solidFill>
                  <a:schemeClr val="tx2">
                    <a:lumMod val="75000"/>
                  </a:schemeClr>
                </a:solidFill>
              </a:rPr>
              <a:t/>
            </a:r>
            <a:br>
              <a:rPr lang="en-US" sz="4000" b="1" dirty="0" smtClean="0">
                <a:solidFill>
                  <a:schemeClr val="tx2">
                    <a:lumMod val="75000"/>
                  </a:schemeClr>
                </a:solidFill>
              </a:rPr>
            </a:br>
            <a:r>
              <a:rPr lang="en-US" sz="4000" b="1" dirty="0" smtClean="0">
                <a:solidFill>
                  <a:schemeClr val="tx2">
                    <a:lumMod val="75000"/>
                  </a:schemeClr>
                </a:solidFill>
              </a:rPr>
              <a:t>Project Management &amp; Implementation </a:t>
            </a:r>
            <a:r>
              <a:rPr lang="en-US" sz="2200" b="1" dirty="0" smtClean="0">
                <a:solidFill>
                  <a:schemeClr val="tx2">
                    <a:lumMod val="75000"/>
                  </a:schemeClr>
                </a:solidFill>
              </a:rPr>
              <a:t/>
            </a:r>
            <a:br>
              <a:rPr lang="en-US" sz="2200" b="1" dirty="0" smtClean="0">
                <a:solidFill>
                  <a:schemeClr val="tx2">
                    <a:lumMod val="75000"/>
                  </a:schemeClr>
                </a:solidFill>
              </a:rPr>
            </a:br>
            <a:r>
              <a:rPr lang="el-GR" sz="3100" dirty="0" smtClean="0">
                <a:solidFill>
                  <a:schemeClr val="tx2">
                    <a:lumMod val="75000"/>
                  </a:schemeClr>
                </a:solidFill>
              </a:rPr>
              <a:t>Διαχείριση και υλοποίηση του σχεδίου</a:t>
            </a:r>
            <a:r>
              <a:rPr lang="el-GR" sz="3200" b="1" dirty="0" smtClean="0">
                <a:solidFill>
                  <a:srgbClr val="C00000"/>
                </a:solidFill>
              </a:rPr>
              <a:t/>
            </a:r>
            <a:br>
              <a:rPr lang="el-GR" sz="3200" b="1" dirty="0" smtClean="0">
                <a:solidFill>
                  <a:srgbClr val="C00000"/>
                </a:solidFill>
              </a:rPr>
            </a:br>
            <a:endParaRPr lang="fr-BE" sz="3200" b="1" dirty="0" smtClean="0">
              <a:solidFill>
                <a:srgbClr val="C00000"/>
              </a:solidFill>
            </a:endParaRPr>
          </a:p>
        </p:txBody>
      </p:sp>
      <p:sp>
        <p:nvSpPr>
          <p:cNvPr id="8195" name="Content Placeholder 2"/>
          <p:cNvSpPr>
            <a:spLocks noGrp="1"/>
          </p:cNvSpPr>
          <p:nvPr>
            <p:ph idx="1"/>
          </p:nvPr>
        </p:nvSpPr>
        <p:spPr>
          <a:xfrm>
            <a:off x="571472" y="3081337"/>
            <a:ext cx="8339166" cy="3776663"/>
          </a:xfrm>
        </p:spPr>
        <p:txBody>
          <a:bodyPr/>
          <a:lstStyle/>
          <a:p>
            <a:pPr>
              <a:buFont typeface="Wingdings" pitchFamily="2" charset="2"/>
              <a:buChar char="q"/>
            </a:pPr>
            <a:r>
              <a:rPr lang="el-GR" sz="2800" dirty="0" smtClean="0"/>
              <a:t>Μοναδιαίο κόστος ανά οργανισμό</a:t>
            </a:r>
            <a:endParaRPr lang="en-US" sz="2800" dirty="0" smtClean="0"/>
          </a:p>
          <a:p>
            <a:endParaRPr lang="el-GR" sz="2800" dirty="0" smtClean="0"/>
          </a:p>
          <a:p>
            <a:pPr>
              <a:buFont typeface="Wingdings" pitchFamily="2" charset="2"/>
              <a:buChar char="q"/>
            </a:pPr>
            <a:r>
              <a:rPr lang="el-GR" sz="2800" dirty="0" smtClean="0"/>
              <a:t>Το ανώτατο συνολικό επιλέξιμο ποσό: </a:t>
            </a:r>
            <a:r>
              <a:rPr lang="el-GR" sz="2800" b="1" dirty="0" smtClean="0"/>
              <a:t>2.750 ΕΥΡΩ </a:t>
            </a:r>
            <a:r>
              <a:rPr lang="el-GR" sz="2800" dirty="0" smtClean="0"/>
              <a:t>το μήνα </a:t>
            </a:r>
            <a:r>
              <a:rPr lang="el-GR" sz="2800" u="sng" dirty="0" smtClean="0"/>
              <a:t>ανά σχέδιο </a:t>
            </a:r>
            <a:r>
              <a:rPr lang="el-GR" sz="2800" dirty="0" smtClean="0"/>
              <a:t>(δέκα εταίροι)</a:t>
            </a:r>
          </a:p>
          <a:p>
            <a:pPr lvl="1">
              <a:buFont typeface="Wingdings" pitchFamily="2" charset="2"/>
              <a:buChar char="q"/>
            </a:pPr>
            <a:r>
              <a:rPr lang="el-GR" sz="2400" dirty="0" smtClean="0"/>
              <a:t>Συντονιστής: </a:t>
            </a:r>
            <a:r>
              <a:rPr lang="el-GR" sz="2400" b="1" dirty="0" smtClean="0"/>
              <a:t>500 ΕΥΡΩ </a:t>
            </a:r>
            <a:r>
              <a:rPr lang="el-GR" sz="2400" dirty="0" smtClean="0"/>
              <a:t>ανά μήνα</a:t>
            </a:r>
          </a:p>
          <a:p>
            <a:pPr lvl="1">
              <a:buFont typeface="Wingdings" pitchFamily="2" charset="2"/>
              <a:buChar char="q"/>
            </a:pPr>
            <a:r>
              <a:rPr lang="el-GR" sz="2400" dirty="0" smtClean="0"/>
              <a:t>Εταίρος: </a:t>
            </a:r>
            <a:r>
              <a:rPr lang="el-GR" sz="2400" b="1" dirty="0" smtClean="0"/>
              <a:t>250 ΕΥΡΩ </a:t>
            </a:r>
            <a:r>
              <a:rPr lang="el-GR" sz="2400" dirty="0" smtClean="0"/>
              <a:t>ανά μήνα</a:t>
            </a:r>
            <a:endParaRPr lang="fr-BE" sz="2400" dirty="0" smtClean="0"/>
          </a:p>
        </p:txBody>
      </p:sp>
      <p:sp>
        <p:nvSpPr>
          <p:cNvPr id="4" name="3 - Ορθογώνιο"/>
          <p:cNvSpPr/>
          <p:nvPr/>
        </p:nvSpPr>
        <p:spPr>
          <a:xfrm>
            <a:off x="0" y="0"/>
            <a:ext cx="9144000" cy="134143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pic>
        <p:nvPicPr>
          <p:cNvPr id="8197" name="4 - Εικόνα" descr="EU flag-Erasmus+_vect_POS.jpg"/>
          <p:cNvPicPr>
            <a:picLocks noChangeAspect="1"/>
          </p:cNvPicPr>
          <p:nvPr/>
        </p:nvPicPr>
        <p:blipFill>
          <a:blip r:embed="rId3"/>
          <a:srcRect/>
          <a:stretch>
            <a:fillRect/>
          </a:stretch>
        </p:blipFill>
        <p:spPr bwMode="auto">
          <a:xfrm>
            <a:off x="0" y="188913"/>
            <a:ext cx="2676525" cy="765175"/>
          </a:xfrm>
          <a:prstGeom prst="rect">
            <a:avLst/>
          </a:prstGeom>
          <a:noFill/>
          <a:ln w="9525">
            <a:noFill/>
            <a:miter lim="800000"/>
            <a:headEnd/>
            <a:tailEnd/>
          </a:ln>
        </p:spPr>
      </p:pic>
      <p:pic>
        <p:nvPicPr>
          <p:cNvPr id="8198" name="4 - Εικόνα" descr="iky.png"/>
          <p:cNvPicPr>
            <a:picLocks noChangeAspect="1"/>
          </p:cNvPicPr>
          <p:nvPr/>
        </p:nvPicPr>
        <p:blipFill>
          <a:blip r:embed="rId4"/>
          <a:srcRect/>
          <a:stretch>
            <a:fillRect/>
          </a:stretch>
        </p:blipFill>
        <p:spPr bwMode="auto">
          <a:xfrm>
            <a:off x="7829550" y="115888"/>
            <a:ext cx="1189038" cy="111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43050"/>
            <a:ext cx="9144000" cy="1428760"/>
          </a:xfrm>
        </p:spPr>
        <p:txBody>
          <a:bodyPr rtlCol="0">
            <a:normAutofit fontScale="90000"/>
          </a:bodyPr>
          <a:lstStyle/>
          <a:p>
            <a:pPr fontAlgn="auto">
              <a:spcAft>
                <a:spcPts val="0"/>
              </a:spcAft>
              <a:defRPr/>
            </a:pPr>
            <a:r>
              <a:rPr lang="en-US" b="1" dirty="0" smtClean="0">
                <a:solidFill>
                  <a:schemeClr val="tx2">
                    <a:lumMod val="75000"/>
                  </a:schemeClr>
                </a:solidFill>
              </a:rPr>
              <a:t>Project Management &amp; Implementation </a:t>
            </a:r>
            <a:br>
              <a:rPr lang="en-US" b="1" dirty="0" smtClean="0">
                <a:solidFill>
                  <a:schemeClr val="tx2">
                    <a:lumMod val="75000"/>
                  </a:schemeClr>
                </a:solidFill>
              </a:rPr>
            </a:br>
            <a:r>
              <a:rPr lang="el-GR" sz="3100" dirty="0" smtClean="0">
                <a:solidFill>
                  <a:schemeClr val="tx2">
                    <a:lumMod val="75000"/>
                  </a:schemeClr>
                </a:solidFill>
              </a:rPr>
              <a:t>Διαχείριση και υλοποίηση του σχεδίου </a:t>
            </a:r>
            <a:r>
              <a:rPr lang="el-GR" dirty="0" smtClean="0"/>
              <a:t/>
            </a:r>
            <a:br>
              <a:rPr lang="el-GR" dirty="0" smtClean="0"/>
            </a:br>
            <a:endParaRPr lang="fr-BE" dirty="0" smtClean="0"/>
          </a:p>
        </p:txBody>
      </p:sp>
      <p:graphicFrame>
        <p:nvGraphicFramePr>
          <p:cNvPr id="11" name="10 - Θέση περιεχομένου"/>
          <p:cNvGraphicFramePr>
            <a:graphicFrameLocks noGrp="1"/>
          </p:cNvGraphicFramePr>
          <p:nvPr>
            <p:ph idx="1"/>
            <p:extLst>
              <p:ext uri="{D42A27DB-BD31-4B8C-83A1-F6EECF244321}">
                <p14:modId xmlns:p14="http://schemas.microsoft.com/office/powerpoint/2010/main" val="3189681970"/>
              </p:ext>
            </p:extLst>
          </p:nvPr>
        </p:nvGraphicFramePr>
        <p:xfrm>
          <a:off x="233362" y="2714620"/>
          <a:ext cx="8910638" cy="2857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Ορθογώνιο"/>
          <p:cNvSpPr/>
          <p:nvPr/>
        </p:nvSpPr>
        <p:spPr>
          <a:xfrm>
            <a:off x="0" y="0"/>
            <a:ext cx="9144000" cy="134143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pic>
        <p:nvPicPr>
          <p:cNvPr id="9221" name="4 - Εικόνα" descr="EU flag-Erasmus+_vect_POS.jpg"/>
          <p:cNvPicPr>
            <a:picLocks noChangeAspect="1"/>
          </p:cNvPicPr>
          <p:nvPr/>
        </p:nvPicPr>
        <p:blipFill>
          <a:blip r:embed="rId7"/>
          <a:srcRect/>
          <a:stretch>
            <a:fillRect/>
          </a:stretch>
        </p:blipFill>
        <p:spPr bwMode="auto">
          <a:xfrm>
            <a:off x="0" y="188913"/>
            <a:ext cx="2676525" cy="765175"/>
          </a:xfrm>
          <a:prstGeom prst="rect">
            <a:avLst/>
          </a:prstGeom>
          <a:noFill/>
          <a:ln w="9525">
            <a:noFill/>
            <a:miter lim="800000"/>
            <a:headEnd/>
            <a:tailEnd/>
          </a:ln>
        </p:spPr>
      </p:pic>
      <p:pic>
        <p:nvPicPr>
          <p:cNvPr id="9222" name="4 - Εικόνα" descr="iky.png"/>
          <p:cNvPicPr>
            <a:picLocks noChangeAspect="1"/>
          </p:cNvPicPr>
          <p:nvPr/>
        </p:nvPicPr>
        <p:blipFill>
          <a:blip r:embed="rId8"/>
          <a:srcRect/>
          <a:stretch>
            <a:fillRect/>
          </a:stretch>
        </p:blipFill>
        <p:spPr bwMode="auto">
          <a:xfrm>
            <a:off x="7829550" y="115888"/>
            <a:ext cx="1189038" cy="1111250"/>
          </a:xfrm>
          <a:prstGeom prst="rect">
            <a:avLst/>
          </a:prstGeom>
          <a:noFill/>
          <a:ln w="9525">
            <a:noFill/>
            <a:miter lim="800000"/>
            <a:headEnd/>
            <a:tailEnd/>
          </a:ln>
        </p:spPr>
      </p:pic>
      <p:pic>
        <p:nvPicPr>
          <p:cNvPr id="8" name="Picture 10" descr="Αποτέλεσμα εικόνας για project management"/>
          <p:cNvPicPr>
            <a:picLocks noChangeAspect="1" noChangeArrowheads="1"/>
          </p:cNvPicPr>
          <p:nvPr/>
        </p:nvPicPr>
        <p:blipFill>
          <a:blip r:embed="rId9"/>
          <a:srcRect/>
          <a:stretch>
            <a:fillRect/>
          </a:stretch>
        </p:blipFill>
        <p:spPr bwMode="auto">
          <a:xfrm>
            <a:off x="0" y="5572140"/>
            <a:ext cx="2714625" cy="1285860"/>
          </a:xfrm>
          <a:prstGeom prst="rect">
            <a:avLst/>
          </a:prstGeom>
          <a:noFill/>
        </p:spPr>
      </p:pic>
      <p:sp>
        <p:nvSpPr>
          <p:cNvPr id="9" name="8 - Ορθογώνιο"/>
          <p:cNvSpPr/>
          <p:nvPr/>
        </p:nvSpPr>
        <p:spPr>
          <a:xfrm>
            <a:off x="3143240" y="6000768"/>
            <a:ext cx="5429288" cy="5715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l-GR" dirty="0" smtClean="0">
                <a:solidFill>
                  <a:srgbClr val="C00000"/>
                </a:solidFill>
              </a:rPr>
              <a:t>Τα αποτελέσματα αναρτώνται στην πλατφόρμα διάδοσης σχεδίων </a:t>
            </a:r>
            <a:r>
              <a:rPr lang="en-US" dirty="0" smtClean="0">
                <a:solidFill>
                  <a:srgbClr val="C00000"/>
                </a:solidFill>
              </a:rPr>
              <a:t>Erasmus+</a:t>
            </a:r>
            <a:endParaRPr lang="el-GR" dirty="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0" name="Picture 10" descr="Αποτέλεσμα εικόνας για project meetings"/>
          <p:cNvPicPr>
            <a:picLocks noChangeAspect="1" noChangeArrowheads="1"/>
          </p:cNvPicPr>
          <p:nvPr/>
        </p:nvPicPr>
        <p:blipFill>
          <a:blip r:embed="rId2"/>
          <a:srcRect/>
          <a:stretch>
            <a:fillRect/>
          </a:stretch>
        </p:blipFill>
        <p:spPr bwMode="auto">
          <a:xfrm>
            <a:off x="6429388" y="2143116"/>
            <a:ext cx="2419350" cy="1885950"/>
          </a:xfrm>
          <a:prstGeom prst="rect">
            <a:avLst/>
          </a:prstGeom>
          <a:noFill/>
        </p:spPr>
      </p:pic>
      <p:sp>
        <p:nvSpPr>
          <p:cNvPr id="10242" name="Title 1"/>
          <p:cNvSpPr>
            <a:spLocks noGrp="1"/>
          </p:cNvSpPr>
          <p:nvPr>
            <p:ph type="title"/>
          </p:nvPr>
        </p:nvSpPr>
        <p:spPr>
          <a:xfrm>
            <a:off x="428596" y="1428736"/>
            <a:ext cx="8229600" cy="1143000"/>
          </a:xfrm>
        </p:spPr>
        <p:txBody>
          <a:bodyPr/>
          <a:lstStyle/>
          <a:p>
            <a:r>
              <a:rPr lang="en-US" sz="4000" b="1" dirty="0" smtClean="0">
                <a:solidFill>
                  <a:schemeClr val="tx2">
                    <a:lumMod val="75000"/>
                  </a:schemeClr>
                </a:solidFill>
              </a:rPr>
              <a:t>Transnational project meetings</a:t>
            </a:r>
            <a:r>
              <a:rPr lang="en-US" sz="3200" dirty="0" smtClean="0">
                <a:solidFill>
                  <a:schemeClr val="tx2">
                    <a:lumMod val="75000"/>
                  </a:schemeClr>
                </a:solidFill>
              </a:rPr>
              <a:t/>
            </a:r>
            <a:br>
              <a:rPr lang="en-US" sz="3200" dirty="0" smtClean="0">
                <a:solidFill>
                  <a:schemeClr val="tx2">
                    <a:lumMod val="75000"/>
                  </a:schemeClr>
                </a:solidFill>
              </a:rPr>
            </a:br>
            <a:r>
              <a:rPr lang="el-GR" sz="2800" dirty="0" smtClean="0">
                <a:solidFill>
                  <a:schemeClr val="tx2">
                    <a:lumMod val="75000"/>
                  </a:schemeClr>
                </a:solidFill>
              </a:rPr>
              <a:t>Διεθνικές Συναντήσεις για το Σχέδιο</a:t>
            </a:r>
            <a:endParaRPr lang="fr-BE" sz="2800" dirty="0" smtClean="0">
              <a:solidFill>
                <a:schemeClr val="tx2">
                  <a:lumMod val="75000"/>
                </a:schemeClr>
              </a:solidFill>
            </a:endParaRPr>
          </a:p>
        </p:txBody>
      </p:sp>
      <p:sp>
        <p:nvSpPr>
          <p:cNvPr id="10243" name="Content Placeholder 2"/>
          <p:cNvSpPr>
            <a:spLocks noGrp="1"/>
          </p:cNvSpPr>
          <p:nvPr>
            <p:ph idx="1"/>
          </p:nvPr>
        </p:nvSpPr>
        <p:spPr>
          <a:xfrm>
            <a:off x="285720" y="2857496"/>
            <a:ext cx="8401080" cy="3268667"/>
          </a:xfrm>
        </p:spPr>
        <p:txBody>
          <a:bodyPr/>
          <a:lstStyle/>
          <a:p>
            <a:r>
              <a:rPr lang="el-GR" sz="2000" b="1" dirty="0" smtClean="0">
                <a:solidFill>
                  <a:schemeClr val="accent1">
                    <a:lumMod val="50000"/>
                  </a:schemeClr>
                </a:solidFill>
              </a:rPr>
              <a:t>Διεθνικές</a:t>
            </a:r>
            <a:r>
              <a:rPr lang="el-GR" sz="2000" dirty="0" smtClean="0">
                <a:solidFill>
                  <a:schemeClr val="accent1">
                    <a:lumMod val="50000"/>
                  </a:schemeClr>
                </a:solidFill>
              </a:rPr>
              <a:t> </a:t>
            </a:r>
          </a:p>
          <a:p>
            <a:r>
              <a:rPr lang="el-GR" sz="2000" dirty="0" smtClean="0">
                <a:solidFill>
                  <a:schemeClr val="accent1">
                    <a:lumMod val="50000"/>
                  </a:schemeClr>
                </a:solidFill>
              </a:rPr>
              <a:t> Σκοπούς </a:t>
            </a:r>
            <a:r>
              <a:rPr lang="el-GR" sz="2000" b="1" dirty="0" smtClean="0">
                <a:solidFill>
                  <a:schemeClr val="accent1">
                    <a:lumMod val="50000"/>
                  </a:schemeClr>
                </a:solidFill>
              </a:rPr>
              <a:t>Διαχείρισης</a:t>
            </a:r>
          </a:p>
          <a:p>
            <a:r>
              <a:rPr lang="el-GR" sz="2000" b="1" dirty="0" smtClean="0">
                <a:solidFill>
                  <a:schemeClr val="accent1">
                    <a:lumMod val="50000"/>
                  </a:schemeClr>
                </a:solidFill>
              </a:rPr>
              <a:t>Τόπος διεξαγωγής</a:t>
            </a:r>
            <a:r>
              <a:rPr lang="el-GR" sz="2000" dirty="0" smtClean="0">
                <a:solidFill>
                  <a:schemeClr val="accent1">
                    <a:lumMod val="50000"/>
                  </a:schemeClr>
                </a:solidFill>
              </a:rPr>
              <a:t>: έδρα εκάστοτε δικαιούχου </a:t>
            </a:r>
          </a:p>
          <a:p>
            <a:pPr>
              <a:buNone/>
            </a:pPr>
            <a:r>
              <a:rPr lang="el-GR" sz="2000" u="sng" dirty="0" smtClean="0">
                <a:solidFill>
                  <a:srgbClr val="C00000"/>
                </a:solidFill>
              </a:rPr>
              <a:t> εξαιρέσεις: </a:t>
            </a:r>
            <a:r>
              <a:rPr lang="el-GR" sz="2000" dirty="0" smtClean="0">
                <a:solidFill>
                  <a:schemeClr val="accent1">
                    <a:lumMod val="50000"/>
                  </a:schemeClr>
                </a:solidFill>
              </a:rPr>
              <a:t>επαρκής τεκμηρίωση &amp; επίσημη έγκριση ΕΜΣ</a:t>
            </a:r>
            <a:endParaRPr lang="en-US" sz="2000" dirty="0" smtClean="0">
              <a:solidFill>
                <a:schemeClr val="accent1">
                  <a:lumMod val="50000"/>
                </a:schemeClr>
              </a:solidFill>
            </a:endParaRPr>
          </a:p>
          <a:p>
            <a:r>
              <a:rPr lang="el-GR" sz="2000" b="1" dirty="0" smtClean="0">
                <a:solidFill>
                  <a:schemeClr val="accent1">
                    <a:lumMod val="50000"/>
                  </a:schemeClr>
                </a:solidFill>
              </a:rPr>
              <a:t>Συμμετέχοντες </a:t>
            </a:r>
            <a:r>
              <a:rPr lang="el-GR" sz="2000" dirty="0" smtClean="0">
                <a:solidFill>
                  <a:schemeClr val="accent1">
                    <a:lumMod val="50000"/>
                  </a:schemeClr>
                </a:solidFill>
              </a:rPr>
              <a:t>από οργανισμούς-δικαιούχους του σχεδίου</a:t>
            </a:r>
          </a:p>
          <a:p>
            <a:r>
              <a:rPr lang="el-GR" sz="2000" b="1" dirty="0" smtClean="0">
                <a:solidFill>
                  <a:schemeClr val="accent1">
                    <a:lumMod val="50000"/>
                  </a:schemeClr>
                </a:solidFill>
              </a:rPr>
              <a:t>Συμμετέχοντες </a:t>
            </a:r>
            <a:r>
              <a:rPr lang="el-GR" sz="2000" dirty="0" smtClean="0">
                <a:solidFill>
                  <a:schemeClr val="accent1">
                    <a:lumMod val="50000"/>
                  </a:schemeClr>
                </a:solidFill>
              </a:rPr>
              <a:t>από οργανισμούς </a:t>
            </a:r>
            <a:r>
              <a:rPr lang="en-US" sz="2000" dirty="0" smtClean="0">
                <a:solidFill>
                  <a:schemeClr val="accent1">
                    <a:lumMod val="50000"/>
                  </a:schemeClr>
                </a:solidFill>
              </a:rPr>
              <a:t>-</a:t>
            </a:r>
            <a:r>
              <a:rPr lang="el-GR" sz="2000" dirty="0" smtClean="0">
                <a:solidFill>
                  <a:schemeClr val="accent1">
                    <a:lumMod val="50000"/>
                  </a:schemeClr>
                </a:solidFill>
              </a:rPr>
              <a:t>δικαιούχους από  τουλάχιστον </a:t>
            </a:r>
            <a:r>
              <a:rPr lang="el-GR" sz="2000" b="1" dirty="0" smtClean="0">
                <a:solidFill>
                  <a:schemeClr val="accent1">
                    <a:lumMod val="50000"/>
                  </a:schemeClr>
                </a:solidFill>
              </a:rPr>
              <a:t>δύο </a:t>
            </a:r>
            <a:r>
              <a:rPr lang="el-GR" sz="2000" dirty="0" smtClean="0">
                <a:solidFill>
                  <a:schemeClr val="accent1">
                    <a:lumMod val="50000"/>
                  </a:schemeClr>
                </a:solidFill>
              </a:rPr>
              <a:t>διαφορετικές χώρες της σύμπραξης </a:t>
            </a:r>
          </a:p>
          <a:p>
            <a:r>
              <a:rPr lang="el-GR" sz="2000" b="1" dirty="0" smtClean="0">
                <a:solidFill>
                  <a:schemeClr val="accent1">
                    <a:lumMod val="50000"/>
                  </a:schemeClr>
                </a:solidFill>
              </a:rPr>
              <a:t>Τουλάχιστον 100 </a:t>
            </a:r>
            <a:r>
              <a:rPr lang="el-GR" sz="2000" b="1" dirty="0" err="1" smtClean="0">
                <a:solidFill>
                  <a:schemeClr val="accent1">
                    <a:lumMod val="50000"/>
                  </a:schemeClr>
                </a:solidFill>
              </a:rPr>
              <a:t>χλμ</a:t>
            </a:r>
            <a:r>
              <a:rPr lang="el-GR" sz="2000" b="1" dirty="0" smtClean="0">
                <a:solidFill>
                  <a:schemeClr val="accent1">
                    <a:lumMod val="50000"/>
                  </a:schemeClr>
                </a:solidFill>
              </a:rPr>
              <a:t> </a:t>
            </a:r>
            <a:r>
              <a:rPr lang="el-GR" sz="2000" dirty="0" smtClean="0">
                <a:solidFill>
                  <a:schemeClr val="accent1">
                    <a:lumMod val="50000"/>
                  </a:schemeClr>
                </a:solidFill>
              </a:rPr>
              <a:t>η απόσταση μεταξύ του τόπου αναχώρησης και του τόπου διεξαγωγής της δραστηριότητας (</a:t>
            </a:r>
            <a:r>
              <a:rPr lang="en-US" sz="2000" dirty="0" smtClean="0">
                <a:solidFill>
                  <a:schemeClr val="accent1">
                    <a:lumMod val="50000"/>
                  </a:schemeClr>
                </a:solidFill>
              </a:rPr>
              <a:t>online </a:t>
            </a:r>
            <a:r>
              <a:rPr lang="el-GR" sz="2000" dirty="0" smtClean="0">
                <a:solidFill>
                  <a:schemeClr val="accent1">
                    <a:lumMod val="50000"/>
                  </a:schemeClr>
                </a:solidFill>
              </a:rPr>
              <a:t>μετρητής απόστασης)</a:t>
            </a:r>
          </a:p>
          <a:p>
            <a:endParaRPr lang="el-GR" sz="1600" dirty="0" smtClean="0">
              <a:solidFill>
                <a:schemeClr val="accent1">
                  <a:lumMod val="50000"/>
                </a:schemeClr>
              </a:solidFill>
            </a:endParaRPr>
          </a:p>
        </p:txBody>
      </p:sp>
      <p:sp>
        <p:nvSpPr>
          <p:cNvPr id="4" name="3 - Ορθογώνιο"/>
          <p:cNvSpPr/>
          <p:nvPr/>
        </p:nvSpPr>
        <p:spPr>
          <a:xfrm>
            <a:off x="0" y="0"/>
            <a:ext cx="9144000" cy="134143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pic>
        <p:nvPicPr>
          <p:cNvPr id="10245" name="4 - Εικόνα" descr="EU flag-Erasmus+_vect_POS.jpg"/>
          <p:cNvPicPr>
            <a:picLocks noChangeAspect="1"/>
          </p:cNvPicPr>
          <p:nvPr/>
        </p:nvPicPr>
        <p:blipFill>
          <a:blip r:embed="rId3"/>
          <a:srcRect/>
          <a:stretch>
            <a:fillRect/>
          </a:stretch>
        </p:blipFill>
        <p:spPr bwMode="auto">
          <a:xfrm>
            <a:off x="0" y="188913"/>
            <a:ext cx="2676525" cy="765175"/>
          </a:xfrm>
          <a:prstGeom prst="rect">
            <a:avLst/>
          </a:prstGeom>
          <a:noFill/>
          <a:ln w="9525">
            <a:noFill/>
            <a:miter lim="800000"/>
            <a:headEnd/>
            <a:tailEnd/>
          </a:ln>
        </p:spPr>
      </p:pic>
      <p:pic>
        <p:nvPicPr>
          <p:cNvPr id="10246" name="4 - Εικόνα" descr="iky.png"/>
          <p:cNvPicPr>
            <a:picLocks noChangeAspect="1"/>
          </p:cNvPicPr>
          <p:nvPr/>
        </p:nvPicPr>
        <p:blipFill>
          <a:blip r:embed="rId4"/>
          <a:srcRect/>
          <a:stretch>
            <a:fillRect/>
          </a:stretch>
        </p:blipFill>
        <p:spPr bwMode="auto">
          <a:xfrm>
            <a:off x="7829550" y="115888"/>
            <a:ext cx="1189038" cy="111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826</TotalTime>
  <Words>1000</Words>
  <Application>Microsoft Office PowerPoint</Application>
  <PresentationFormat>On-screen Show (4:3)</PresentationFormat>
  <Paragraphs>188</Paragraphs>
  <Slides>26</Slides>
  <Notes>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ΚΑ2-Στρατηγικές Συμπράξεις Τομέας Εκπαίδευσης και Κατάρτισης    «Τεχνική Ημερίδα Διαχείρισης Εγκεκριμένων Σχεδίων ΚΑ2»  Αθήνα, 23/10/2015 </vt:lpstr>
      <vt:lpstr>«Πλαίσιο κανόνων για την οικονομική διαχείριση εγκεκριμένων σχεδίων ΚΑ2»</vt:lpstr>
      <vt:lpstr>Χρηματοδότηση</vt:lpstr>
      <vt:lpstr>Χρηματοδότηση</vt:lpstr>
      <vt:lpstr>Επιλεξιμότητα δραστηριοτήτων</vt:lpstr>
      <vt:lpstr>Επιλεξιμότητα δαπανών</vt:lpstr>
      <vt:lpstr>  Project Management &amp; Implementation  Διαχείριση και υλοποίηση του σχεδίου </vt:lpstr>
      <vt:lpstr>Project Management &amp; Implementation  Διαχείριση και υλοποίηση του σχεδίου  </vt:lpstr>
      <vt:lpstr>Transnational project meetings Διεθνικές Συναντήσεις για το Σχέδιο</vt:lpstr>
      <vt:lpstr>Transnational project meetings Διεθνικές Συναντήσεις για το Σχέδιο</vt:lpstr>
      <vt:lpstr>Transnational project meetings Διεθνικές Συναντήσεις για το Σχέδιο</vt:lpstr>
      <vt:lpstr>Intellectual Outputs Πνευματικά Προϊόντα</vt:lpstr>
      <vt:lpstr>Intellectual Outputs Πνευματικά Προϊόντα</vt:lpstr>
      <vt:lpstr>Intellectual Outputs Πνευματικά Προϊόντα</vt:lpstr>
      <vt:lpstr>Intellectual Outputs Πνευματικά Προϊόντα</vt:lpstr>
      <vt:lpstr>Multiplier Events Πολλαπλασιαστικές Δράσεις </vt:lpstr>
      <vt:lpstr>Multiplier Events Πολλαπλασιαστικές Δράσεις</vt:lpstr>
      <vt:lpstr>Learning/Teaching/Training Activities Διεθνικές Δραστηριότητες Μάθησης, Διδασκαλίας, Κατάρτισης </vt:lpstr>
      <vt:lpstr>Learning/Teaching/Training Activities Διεθνικές Δραστηριότητες Μάθησης, Διδασκαλίας, Κατάρτισης </vt:lpstr>
      <vt:lpstr>Learning/Teaching/Training Activities Διεθνικές Δραστηριότητες Μάθησης, Διδασκαλίας, Κατάρτισης </vt:lpstr>
      <vt:lpstr>Learning/Teaching/Training Activities Διεθνικές Δραστηριότητες Μάθησης, Διδασκαλίας, Κατάρτισης </vt:lpstr>
      <vt:lpstr>Special needs support Επιχορήγηση για άτομα με ειδικές ανάγκες</vt:lpstr>
      <vt:lpstr>Special needs support Επιχορήγηση για άτομα με ειδικές ανάγκες</vt:lpstr>
      <vt:lpstr>Exceptional costs Ειδικές κατηγορίες δαπανών κατ’ εξαίρεση</vt:lpstr>
      <vt:lpstr>PowerPoint Presentation</vt:lpstr>
      <vt:lpstr>Ευχαριστω για την προσοχή σασ!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ΚΑ2-Στρατηγικές Συμπράξεις Τομέας Εκπαίδευσης και Κατάρτισης    Τεχνική Ημερίδα Διαχείρισης  Αθήνα, 23/10/2015</dc:title>
  <dc:creator>User</dc:creator>
  <cp:lastModifiedBy>User</cp:lastModifiedBy>
  <cp:revision>33</cp:revision>
  <dcterms:created xsi:type="dcterms:W3CDTF">2015-10-21T15:20:30Z</dcterms:created>
  <dcterms:modified xsi:type="dcterms:W3CDTF">2015-10-23T04:43:34Z</dcterms:modified>
</cp:coreProperties>
</file>