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0" r:id="rId4"/>
    <p:sldId id="259" r:id="rId5"/>
    <p:sldId id="261" r:id="rId6"/>
    <p:sldId id="263" r:id="rId7"/>
    <p:sldId id="273" r:id="rId8"/>
    <p:sldId id="262"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6C8"/>
    <a:srgbClr val="014282"/>
    <a:srgbClr val="0577C7"/>
    <a:srgbClr val="0D74BF"/>
    <a:srgbClr val="0177C9"/>
    <a:srgbClr val="0077C9"/>
    <a:srgbClr val="03448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987" autoAdjust="0"/>
    <p:restoredTop sz="94660"/>
  </p:normalViewPr>
  <p:slideViewPr>
    <p:cSldViewPr snapToGrid="0">
      <p:cViewPr varScale="1">
        <p:scale>
          <a:sx n="98" d="100"/>
          <a:sy n="98" d="100"/>
        </p:scale>
        <p:origin x="-330" y="-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02E947DA-C032-48B2-8B6C-99951B0BAC01}" type="datetimeFigureOut">
              <a:rPr lang="el-GR" smtClean="0"/>
              <a:pPr/>
              <a:t>16/10/2015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E7030CC9-341F-45D1-BCF0-A1B3B054D51F}" type="slidenum">
              <a:rPr lang="el-GR" smtClean="0"/>
              <a:pPr/>
              <a:t>‹#›</a:t>
            </a:fld>
            <a:endParaRPr lang="el-GR"/>
          </a:p>
        </p:txBody>
      </p:sp>
    </p:spTree>
    <p:extLst>
      <p:ext uri="{BB962C8B-B14F-4D97-AF65-F5344CB8AC3E}">
        <p14:creationId xmlns:p14="http://schemas.microsoft.com/office/powerpoint/2010/main" xmlns="" val="1245086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02E947DA-C032-48B2-8B6C-99951B0BAC01}" type="datetimeFigureOut">
              <a:rPr lang="el-GR" smtClean="0"/>
              <a:pPr/>
              <a:t>16/10/2015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E7030CC9-341F-45D1-BCF0-A1B3B054D51F}" type="slidenum">
              <a:rPr lang="el-GR" smtClean="0"/>
              <a:pPr/>
              <a:t>‹#›</a:t>
            </a:fld>
            <a:endParaRPr lang="el-GR"/>
          </a:p>
        </p:txBody>
      </p:sp>
    </p:spTree>
    <p:extLst>
      <p:ext uri="{BB962C8B-B14F-4D97-AF65-F5344CB8AC3E}">
        <p14:creationId xmlns:p14="http://schemas.microsoft.com/office/powerpoint/2010/main" xmlns="" val="1277619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02E947DA-C032-48B2-8B6C-99951B0BAC01}" type="datetimeFigureOut">
              <a:rPr lang="el-GR" smtClean="0"/>
              <a:pPr/>
              <a:t>16/10/2015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E7030CC9-341F-45D1-BCF0-A1B3B054D51F}" type="slidenum">
              <a:rPr lang="el-GR" smtClean="0"/>
              <a:pPr/>
              <a:t>‹#›</a:t>
            </a:fld>
            <a:endParaRPr lang="el-GR"/>
          </a:p>
        </p:txBody>
      </p:sp>
    </p:spTree>
    <p:extLst>
      <p:ext uri="{BB962C8B-B14F-4D97-AF65-F5344CB8AC3E}">
        <p14:creationId xmlns:p14="http://schemas.microsoft.com/office/powerpoint/2010/main" xmlns="" val="1352081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02E947DA-C032-48B2-8B6C-99951B0BAC01}" type="datetimeFigureOut">
              <a:rPr lang="el-GR" smtClean="0"/>
              <a:pPr/>
              <a:t>16/10/2015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E7030CC9-341F-45D1-BCF0-A1B3B054D51F}" type="slidenum">
              <a:rPr lang="el-GR" smtClean="0"/>
              <a:pPr/>
              <a:t>‹#›</a:t>
            </a:fld>
            <a:endParaRPr lang="el-GR"/>
          </a:p>
        </p:txBody>
      </p:sp>
    </p:spTree>
    <p:extLst>
      <p:ext uri="{BB962C8B-B14F-4D97-AF65-F5344CB8AC3E}">
        <p14:creationId xmlns:p14="http://schemas.microsoft.com/office/powerpoint/2010/main" xmlns="" val="4158695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02E947DA-C032-48B2-8B6C-99951B0BAC01}" type="datetimeFigureOut">
              <a:rPr lang="el-GR" smtClean="0"/>
              <a:pPr/>
              <a:t>16/10/2015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E7030CC9-341F-45D1-BCF0-A1B3B054D51F}" type="slidenum">
              <a:rPr lang="el-GR" smtClean="0"/>
              <a:pPr/>
              <a:t>‹#›</a:t>
            </a:fld>
            <a:endParaRPr lang="el-GR"/>
          </a:p>
        </p:txBody>
      </p:sp>
    </p:spTree>
    <p:extLst>
      <p:ext uri="{BB962C8B-B14F-4D97-AF65-F5344CB8AC3E}">
        <p14:creationId xmlns:p14="http://schemas.microsoft.com/office/powerpoint/2010/main" xmlns="" val="1561664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838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72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02E947DA-C032-48B2-8B6C-99951B0BAC01}" type="datetimeFigureOut">
              <a:rPr lang="el-GR" smtClean="0"/>
              <a:pPr/>
              <a:t>16/10/2015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E7030CC9-341F-45D1-BCF0-A1B3B054D51F}" type="slidenum">
              <a:rPr lang="el-GR" smtClean="0"/>
              <a:pPr/>
              <a:t>‹#›</a:t>
            </a:fld>
            <a:endParaRPr lang="el-GR"/>
          </a:p>
        </p:txBody>
      </p:sp>
    </p:spTree>
    <p:extLst>
      <p:ext uri="{BB962C8B-B14F-4D97-AF65-F5344CB8AC3E}">
        <p14:creationId xmlns:p14="http://schemas.microsoft.com/office/powerpoint/2010/main" xmlns="" val="2532793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02E947DA-C032-48B2-8B6C-99951B0BAC01}" type="datetimeFigureOut">
              <a:rPr lang="el-GR" smtClean="0"/>
              <a:pPr/>
              <a:t>16/10/2015</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E7030CC9-341F-45D1-BCF0-A1B3B054D51F}" type="slidenum">
              <a:rPr lang="el-GR" smtClean="0"/>
              <a:pPr/>
              <a:t>‹#›</a:t>
            </a:fld>
            <a:endParaRPr lang="el-GR"/>
          </a:p>
        </p:txBody>
      </p:sp>
    </p:spTree>
    <p:extLst>
      <p:ext uri="{BB962C8B-B14F-4D97-AF65-F5344CB8AC3E}">
        <p14:creationId xmlns:p14="http://schemas.microsoft.com/office/powerpoint/2010/main" xmlns="" val="859593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02E947DA-C032-48B2-8B6C-99951B0BAC01}" type="datetimeFigureOut">
              <a:rPr lang="el-GR" smtClean="0"/>
              <a:pPr/>
              <a:t>16/10/2015</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E7030CC9-341F-45D1-BCF0-A1B3B054D51F}" type="slidenum">
              <a:rPr lang="el-GR" smtClean="0"/>
              <a:pPr/>
              <a:t>‹#›</a:t>
            </a:fld>
            <a:endParaRPr lang="el-GR"/>
          </a:p>
        </p:txBody>
      </p:sp>
    </p:spTree>
    <p:extLst>
      <p:ext uri="{BB962C8B-B14F-4D97-AF65-F5344CB8AC3E}">
        <p14:creationId xmlns:p14="http://schemas.microsoft.com/office/powerpoint/2010/main" xmlns="" val="117279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02E947DA-C032-48B2-8B6C-99951B0BAC01}" type="datetimeFigureOut">
              <a:rPr lang="el-GR" smtClean="0"/>
              <a:pPr/>
              <a:t>16/10/2015</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E7030CC9-341F-45D1-BCF0-A1B3B054D51F}" type="slidenum">
              <a:rPr lang="el-GR" smtClean="0"/>
              <a:pPr/>
              <a:t>‹#›</a:t>
            </a:fld>
            <a:endParaRPr lang="el-GR"/>
          </a:p>
        </p:txBody>
      </p:sp>
    </p:spTree>
    <p:extLst>
      <p:ext uri="{BB962C8B-B14F-4D97-AF65-F5344CB8AC3E}">
        <p14:creationId xmlns:p14="http://schemas.microsoft.com/office/powerpoint/2010/main" xmlns="" val="1629384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02E947DA-C032-48B2-8B6C-99951B0BAC01}" type="datetimeFigureOut">
              <a:rPr lang="el-GR" smtClean="0"/>
              <a:pPr/>
              <a:t>16/10/2015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E7030CC9-341F-45D1-BCF0-A1B3B054D51F}" type="slidenum">
              <a:rPr lang="el-GR" smtClean="0"/>
              <a:pPr/>
              <a:t>‹#›</a:t>
            </a:fld>
            <a:endParaRPr lang="el-GR"/>
          </a:p>
        </p:txBody>
      </p:sp>
    </p:spTree>
    <p:extLst>
      <p:ext uri="{BB962C8B-B14F-4D97-AF65-F5344CB8AC3E}">
        <p14:creationId xmlns:p14="http://schemas.microsoft.com/office/powerpoint/2010/main" xmlns="" val="1154539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02E947DA-C032-48B2-8B6C-99951B0BAC01}" type="datetimeFigureOut">
              <a:rPr lang="el-GR" smtClean="0"/>
              <a:pPr/>
              <a:t>16/10/2015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E7030CC9-341F-45D1-BCF0-A1B3B054D51F}" type="slidenum">
              <a:rPr lang="el-GR" smtClean="0"/>
              <a:pPr/>
              <a:t>‹#›</a:t>
            </a:fld>
            <a:endParaRPr lang="el-GR"/>
          </a:p>
        </p:txBody>
      </p:sp>
    </p:spTree>
    <p:extLst>
      <p:ext uri="{BB962C8B-B14F-4D97-AF65-F5344CB8AC3E}">
        <p14:creationId xmlns:p14="http://schemas.microsoft.com/office/powerpoint/2010/main" xmlns="" val="1377325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E947DA-C032-48B2-8B6C-99951B0BAC01}" type="datetimeFigureOut">
              <a:rPr lang="el-GR" smtClean="0"/>
              <a:pPr/>
              <a:t>16/10/2015</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030CC9-341F-45D1-BCF0-A1B3B054D51F}" type="slidenum">
              <a:rPr lang="el-GR" smtClean="0"/>
              <a:pPr/>
              <a:t>‹#›</a:t>
            </a:fld>
            <a:endParaRPr lang="el-GR"/>
          </a:p>
        </p:txBody>
      </p:sp>
    </p:spTree>
    <p:extLst>
      <p:ext uri="{BB962C8B-B14F-4D97-AF65-F5344CB8AC3E}">
        <p14:creationId xmlns:p14="http://schemas.microsoft.com/office/powerpoint/2010/main" xmlns="" val="1259259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jpeg"/><Relationship Id="rId7" Type="http://schemas.openxmlformats.org/officeDocument/2006/relationships/image" Target="../media/image6.png"/><Relationship Id="rId12" Type="http://schemas.microsoft.com/office/2007/relationships/hdphoto" Target="../media/hdphoto3.wdp"/><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microsoft.com/office/2007/relationships/hdphoto" Target="../media/hdphoto1.wdp"/><Relationship Id="rId5" Type="http://schemas.openxmlformats.org/officeDocument/2006/relationships/image" Target="../media/image5.png"/><Relationship Id="rId10" Type="http://schemas.openxmlformats.org/officeDocument/2006/relationships/image" Target="../media/image7.png"/><Relationship Id="rId4" Type="http://schemas.openxmlformats.org/officeDocument/2006/relationships/image" Target="../media/image4.emf"/><Relationship Id="rId9"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oleObject" Target="../embeddings/oleObject2.bin"/><Relationship Id="rId18" Type="http://schemas.microsoft.com/office/2007/relationships/hdphoto" Target="../media/hdphoto1.wdp"/><Relationship Id="rId3" Type="http://schemas.openxmlformats.org/officeDocument/2006/relationships/image" Target="../media/image3.jpeg"/><Relationship Id="rId21" Type="http://schemas.openxmlformats.org/officeDocument/2006/relationships/slide" Target="slide5.xml"/><Relationship Id="rId7" Type="http://schemas.microsoft.com/office/2007/relationships/hdphoto" Target="../media/hdphoto5.wdp"/><Relationship Id="rId12" Type="http://schemas.openxmlformats.org/officeDocument/2006/relationships/image" Target="../media/image12.png"/><Relationship Id="rId17" Type="http://schemas.openxmlformats.org/officeDocument/2006/relationships/image" Target="../media/image13.png"/><Relationship Id="rId2" Type="http://schemas.openxmlformats.org/officeDocument/2006/relationships/slideLayout" Target="../slideLayouts/slideLayout2.xml"/><Relationship Id="rId16" Type="http://schemas.microsoft.com/office/2007/relationships/hdphoto" Target="../media/hdphoto3.wdp"/><Relationship Id="rId20" Type="http://schemas.microsoft.com/office/2007/relationships/hdphoto" Target="../media/hdphoto2.wdp"/><Relationship Id="rId1" Type="http://schemas.openxmlformats.org/officeDocument/2006/relationships/vmlDrawing" Target="../drawings/vmlDrawing2.vml"/><Relationship Id="rId6" Type="http://schemas.openxmlformats.org/officeDocument/2006/relationships/image" Target="../media/image9.png"/><Relationship Id="rId11" Type="http://schemas.microsoft.com/office/2007/relationships/hdphoto" Target="../media/hdphoto7.wdp"/><Relationship Id="rId5" Type="http://schemas.microsoft.com/office/2007/relationships/hdphoto" Target="../media/hdphoto4.wdp"/><Relationship Id="rId10" Type="http://schemas.openxmlformats.org/officeDocument/2006/relationships/image" Target="../media/image11.png"/><Relationship Id="rId19" Type="http://schemas.openxmlformats.org/officeDocument/2006/relationships/image" Target="../media/image14.png"/><Relationship Id="rId4" Type="http://schemas.openxmlformats.org/officeDocument/2006/relationships/image" Target="../media/image8.png"/><Relationship Id="rId9" Type="http://schemas.microsoft.com/office/2007/relationships/hdphoto" Target="../media/hdphoto6.wdp"/><Relationship Id="rId1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17.png"/><Relationship Id="rId4" Type="http://schemas.openxmlformats.org/officeDocument/2006/relationships/oleObject" Target="../embeddings/oleObject3.bin"/><Relationship Id="rId9" Type="http://schemas.openxmlformats.org/officeDocument/2006/relationships/hyperlink" Target="https://webgate.acceptance.ec.europa.eu/eac/mobility"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ec.europa.eu/eusurvey/runner/EP-KA1-SE_ACC/5703e386-68b6-4d98-8864-ae88c524cfd0" TargetMode="External"/><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hyperlink" Target="http://ec.europa.eu/dgs/education_culture/calls/dpo_en.htm" TargetMode="External"/><Relationship Id="rId4" Type="http://schemas.openxmlformats.org/officeDocument/2006/relationships/hyperlink" Target="http://ec.europa.eu/programmes/erasmus-plus/tools/national-agencies/index_en.ht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mailto:etsrepi@iky.gr" TargetMode="External"/><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hyperlink" Target="mailto:nsamartzopoulos@iky.gr"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17000">
              <a:srgbClr val="014282"/>
            </a:gs>
            <a:gs pos="18000">
              <a:srgbClr val="0077C9"/>
            </a:gs>
            <a:gs pos="36000">
              <a:srgbClr val="0577C7"/>
            </a:gs>
            <a:gs pos="100000">
              <a:srgbClr val="014282"/>
            </a:gs>
            <a:gs pos="17000">
              <a:srgbClr val="014282"/>
            </a:gs>
          </a:gsLst>
          <a:path path="rect">
            <a:fillToRect l="100000" t="100000"/>
          </a:path>
          <a:tileRect r="-100000" b="-100000"/>
        </a:gradFill>
        <a:effectLst/>
      </p:bgPr>
    </p:bg>
    <p:spTree>
      <p:nvGrpSpPr>
        <p:cNvPr id="1" name=""/>
        <p:cNvGrpSpPr/>
        <p:nvPr/>
      </p:nvGrpSpPr>
      <p:grpSpPr>
        <a:xfrm>
          <a:off x="0" y="0"/>
          <a:ext cx="0" cy="0"/>
          <a:chOff x="0" y="0"/>
          <a:chExt cx="0" cy="0"/>
        </a:xfrm>
      </p:grpSpPr>
      <p:pic>
        <p:nvPicPr>
          <p:cNvPr id="5" name="Picture 2" descr="http://www.iky.gr/media/com_fpss/src/200_bfef6034dab7e57f223e48f4dcf3e90d_s.jpg?t=144284320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34705" y="5594505"/>
            <a:ext cx="2860668" cy="1354183"/>
          </a:xfrm>
          <a:prstGeom prst="rect">
            <a:avLst/>
          </a:prstGeom>
          <a:noFill/>
          <a:effectLst>
            <a:softEdge rad="101600"/>
          </a:effectLst>
          <a:extLst>
            <a:ext uri="{909E8E84-426E-40DD-AFC4-6F175D3DCCD1}">
              <a14:hiddenFill xmlns:a14="http://schemas.microsoft.com/office/drawing/2010/main" xmlns="">
                <a:solidFill>
                  <a:srgbClr val="FFFFFF"/>
                </a:solidFill>
              </a14:hiddenFill>
            </a:ext>
          </a:extLst>
        </p:spPr>
      </p:pic>
      <p:sp>
        <p:nvSpPr>
          <p:cNvPr id="7" name="Content Placeholder 2"/>
          <p:cNvSpPr>
            <a:spLocks noGrp="1"/>
          </p:cNvSpPr>
          <p:nvPr/>
        </p:nvSpPr>
        <p:spPr bwMode="auto">
          <a:xfrm>
            <a:off x="4587841" y="2520986"/>
            <a:ext cx="3569567" cy="13687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Clr>
                <a:srgbClr val="0F5494"/>
              </a:buClr>
              <a:buFont typeface="Arial" pitchFamily="34" charset="0"/>
              <a:buNone/>
              <a:defRPr sz="3000" b="1" i="0">
                <a:solidFill>
                  <a:schemeClr val="bg1"/>
                </a:solidFill>
                <a:latin typeface="+mn-lt"/>
                <a:ea typeface="+mn-ea"/>
                <a:cs typeface="+mn-cs"/>
              </a:defRPr>
            </a:lvl1pPr>
            <a:lvl2pPr marL="742950" indent="-285750" algn="l" rtl="0" eaLnBrk="1" fontAlgn="base" hangingPunct="1">
              <a:spcBef>
                <a:spcPct val="20000"/>
              </a:spcBef>
              <a:spcAft>
                <a:spcPct val="0"/>
              </a:spcAft>
              <a:buClr>
                <a:srgbClr val="0F5494"/>
              </a:buClr>
              <a:buFont typeface="Arial" pitchFamily="34" charset="0"/>
              <a:buChar char="•"/>
              <a:defRPr sz="2000" b="1">
                <a:solidFill>
                  <a:srgbClr val="0F5494"/>
                </a:solidFill>
                <a:latin typeface="+mn-lt"/>
              </a:defRPr>
            </a:lvl2pPr>
            <a:lvl3pPr marL="228600" indent="-228600" algn="l" rtl="0" eaLnBrk="1" fontAlgn="base" hangingPunct="1">
              <a:spcBef>
                <a:spcPct val="20000"/>
              </a:spcBef>
              <a:spcAft>
                <a:spcPct val="0"/>
              </a:spcAft>
              <a:buClr>
                <a:srgbClr val="0F5494"/>
              </a:buClr>
              <a:buFont typeface="Arial" pitchFamily="34" charset="0"/>
              <a:buChar char="•"/>
              <a:defRPr sz="3000" b="1">
                <a:solidFill>
                  <a:schemeClr val="bg1"/>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r>
              <a:rPr lang="en-GB" sz="3600" dirty="0" smtClean="0"/>
              <a:t>MT+ </a:t>
            </a:r>
          </a:p>
          <a:p>
            <a:r>
              <a:rPr lang="en-GB" sz="3600" dirty="0" smtClean="0"/>
              <a:t>(Mobility Tool +)</a:t>
            </a:r>
          </a:p>
        </p:txBody>
      </p:sp>
    </p:spTree>
    <p:extLst>
      <p:ext uri="{BB962C8B-B14F-4D97-AF65-F5344CB8AC3E}">
        <p14:creationId xmlns:p14="http://schemas.microsoft.com/office/powerpoint/2010/main" xmlns="" val="3732481252"/>
      </p:ext>
    </p:extLst>
  </p:cSld>
  <p:clrMapOvr>
    <a:masterClrMapping/>
  </p:clrMapOvr>
  <p:transition spd="slow">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6143897"/>
            <a:ext cx="12192000" cy="714103"/>
          </a:xfrm>
          <a:prstGeom prst="rect">
            <a:avLst/>
          </a:prstGeom>
        </p:spPr>
      </p:pic>
      <p:pic>
        <p:nvPicPr>
          <p:cNvPr id="3" name="Εικόνα 2"/>
          <p:cNvPicPr>
            <a:picLocks noChangeAspect="1"/>
          </p:cNvPicPr>
          <p:nvPr/>
        </p:nvPicPr>
        <p:blipFill>
          <a:blip r:embed="rId3"/>
          <a:stretch>
            <a:fillRect/>
          </a:stretch>
        </p:blipFill>
        <p:spPr>
          <a:xfrm>
            <a:off x="-1" y="981075"/>
            <a:ext cx="12192001" cy="4000358"/>
          </a:xfrm>
          <a:prstGeom prst="rect">
            <a:avLst/>
          </a:prstGeom>
        </p:spPr>
      </p:pic>
    </p:spTree>
    <p:extLst>
      <p:ext uri="{BB962C8B-B14F-4D97-AF65-F5344CB8AC3E}">
        <p14:creationId xmlns:p14="http://schemas.microsoft.com/office/powerpoint/2010/main" xmlns="" val="30758847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6143897"/>
            <a:ext cx="12192000" cy="714103"/>
          </a:xfrm>
          <a:prstGeom prst="rect">
            <a:avLst/>
          </a:prstGeom>
        </p:spPr>
      </p:pic>
      <p:pic>
        <p:nvPicPr>
          <p:cNvPr id="4" name="Εικόνα 3"/>
          <p:cNvPicPr>
            <a:picLocks noChangeAspect="1"/>
          </p:cNvPicPr>
          <p:nvPr/>
        </p:nvPicPr>
        <p:blipFill>
          <a:blip r:embed="rId3"/>
          <a:stretch>
            <a:fillRect/>
          </a:stretch>
        </p:blipFill>
        <p:spPr>
          <a:xfrm>
            <a:off x="-1" y="1453344"/>
            <a:ext cx="12192001" cy="2559097"/>
          </a:xfrm>
          <a:prstGeom prst="rect">
            <a:avLst/>
          </a:prstGeom>
        </p:spPr>
      </p:pic>
    </p:spTree>
    <p:extLst>
      <p:ext uri="{BB962C8B-B14F-4D97-AF65-F5344CB8AC3E}">
        <p14:creationId xmlns:p14="http://schemas.microsoft.com/office/powerpoint/2010/main" xmlns="" val="42946813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6143897"/>
            <a:ext cx="12192000" cy="714103"/>
          </a:xfrm>
          <a:prstGeom prst="rect">
            <a:avLst/>
          </a:prstGeom>
        </p:spPr>
      </p:pic>
      <p:pic>
        <p:nvPicPr>
          <p:cNvPr id="2" name="Εικόνα 1"/>
          <p:cNvPicPr>
            <a:picLocks noChangeAspect="1"/>
          </p:cNvPicPr>
          <p:nvPr/>
        </p:nvPicPr>
        <p:blipFill>
          <a:blip r:embed="rId3"/>
          <a:stretch>
            <a:fillRect/>
          </a:stretch>
        </p:blipFill>
        <p:spPr>
          <a:xfrm>
            <a:off x="2549928" y="0"/>
            <a:ext cx="6798789" cy="6143897"/>
          </a:xfrm>
          <a:prstGeom prst="rect">
            <a:avLst/>
          </a:prstGeom>
        </p:spPr>
      </p:pic>
    </p:spTree>
    <p:extLst>
      <p:ext uri="{BB962C8B-B14F-4D97-AF65-F5344CB8AC3E}">
        <p14:creationId xmlns:p14="http://schemas.microsoft.com/office/powerpoint/2010/main" xmlns="" val="806042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6143897"/>
            <a:ext cx="12192000" cy="714103"/>
          </a:xfrm>
          <a:prstGeom prst="rect">
            <a:avLst/>
          </a:prstGeom>
        </p:spPr>
      </p:pic>
      <p:pic>
        <p:nvPicPr>
          <p:cNvPr id="3" name="Εικόνα 2"/>
          <p:cNvPicPr>
            <a:picLocks noChangeAspect="1"/>
          </p:cNvPicPr>
          <p:nvPr/>
        </p:nvPicPr>
        <p:blipFill>
          <a:blip r:embed="rId3"/>
          <a:stretch>
            <a:fillRect/>
          </a:stretch>
        </p:blipFill>
        <p:spPr>
          <a:xfrm>
            <a:off x="2419847" y="0"/>
            <a:ext cx="7352305" cy="6143897"/>
          </a:xfrm>
          <a:prstGeom prst="rect">
            <a:avLst/>
          </a:prstGeom>
        </p:spPr>
      </p:pic>
    </p:spTree>
    <p:extLst>
      <p:ext uri="{BB962C8B-B14F-4D97-AF65-F5344CB8AC3E}">
        <p14:creationId xmlns:p14="http://schemas.microsoft.com/office/powerpoint/2010/main" xmlns="" val="29115684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6143897"/>
            <a:ext cx="12192000" cy="714103"/>
          </a:xfrm>
          <a:prstGeom prst="rect">
            <a:avLst/>
          </a:prstGeom>
        </p:spPr>
      </p:pic>
      <p:pic>
        <p:nvPicPr>
          <p:cNvPr id="2" name="Εικόνα 1"/>
          <p:cNvPicPr>
            <a:picLocks noChangeAspect="1"/>
          </p:cNvPicPr>
          <p:nvPr/>
        </p:nvPicPr>
        <p:blipFill>
          <a:blip r:embed="rId3"/>
          <a:stretch>
            <a:fillRect/>
          </a:stretch>
        </p:blipFill>
        <p:spPr>
          <a:xfrm>
            <a:off x="2553943" y="0"/>
            <a:ext cx="7084113" cy="6143897"/>
          </a:xfrm>
          <a:prstGeom prst="rect">
            <a:avLst/>
          </a:prstGeom>
        </p:spPr>
      </p:pic>
    </p:spTree>
    <p:extLst>
      <p:ext uri="{BB962C8B-B14F-4D97-AF65-F5344CB8AC3E}">
        <p14:creationId xmlns:p14="http://schemas.microsoft.com/office/powerpoint/2010/main" xmlns="" val="5024748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6143897"/>
            <a:ext cx="12192000" cy="714103"/>
          </a:xfrm>
          <a:prstGeom prst="rect">
            <a:avLst/>
          </a:prstGeom>
        </p:spPr>
      </p:pic>
      <p:pic>
        <p:nvPicPr>
          <p:cNvPr id="3" name="Εικόνα 2"/>
          <p:cNvPicPr>
            <a:picLocks noChangeAspect="1"/>
          </p:cNvPicPr>
          <p:nvPr/>
        </p:nvPicPr>
        <p:blipFill>
          <a:blip r:embed="rId3"/>
          <a:stretch>
            <a:fillRect/>
          </a:stretch>
        </p:blipFill>
        <p:spPr>
          <a:xfrm>
            <a:off x="220639" y="0"/>
            <a:ext cx="11750722" cy="6143897"/>
          </a:xfrm>
          <a:prstGeom prst="rect">
            <a:avLst/>
          </a:prstGeom>
        </p:spPr>
      </p:pic>
    </p:spTree>
    <p:extLst>
      <p:ext uri="{BB962C8B-B14F-4D97-AF65-F5344CB8AC3E}">
        <p14:creationId xmlns:p14="http://schemas.microsoft.com/office/powerpoint/2010/main" xmlns="" val="31385921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6143897"/>
            <a:ext cx="12192000" cy="714103"/>
          </a:xfrm>
          <a:prstGeom prst="rect">
            <a:avLst/>
          </a:prstGeom>
        </p:spPr>
      </p:pic>
      <p:pic>
        <p:nvPicPr>
          <p:cNvPr id="2" name="Εικόνα 1"/>
          <p:cNvPicPr>
            <a:picLocks noChangeAspect="1"/>
          </p:cNvPicPr>
          <p:nvPr/>
        </p:nvPicPr>
        <p:blipFill>
          <a:blip r:embed="rId3"/>
          <a:stretch>
            <a:fillRect/>
          </a:stretch>
        </p:blipFill>
        <p:spPr>
          <a:xfrm>
            <a:off x="-1" y="123825"/>
            <a:ext cx="12192001" cy="5853894"/>
          </a:xfrm>
          <a:prstGeom prst="rect">
            <a:avLst/>
          </a:prstGeom>
        </p:spPr>
      </p:pic>
    </p:spTree>
    <p:extLst>
      <p:ext uri="{BB962C8B-B14F-4D97-AF65-F5344CB8AC3E}">
        <p14:creationId xmlns:p14="http://schemas.microsoft.com/office/powerpoint/2010/main" xmlns="" val="24277736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6143897"/>
            <a:ext cx="12192000" cy="714103"/>
          </a:xfrm>
          <a:prstGeom prst="rect">
            <a:avLst/>
          </a:prstGeom>
        </p:spPr>
      </p:pic>
      <p:pic>
        <p:nvPicPr>
          <p:cNvPr id="2" name="Εικόνα 1"/>
          <p:cNvPicPr>
            <a:picLocks noChangeAspect="1"/>
          </p:cNvPicPr>
          <p:nvPr/>
        </p:nvPicPr>
        <p:blipFill>
          <a:blip r:embed="rId3"/>
          <a:stretch>
            <a:fillRect/>
          </a:stretch>
        </p:blipFill>
        <p:spPr>
          <a:xfrm>
            <a:off x="-1" y="123825"/>
            <a:ext cx="12192001" cy="5853894"/>
          </a:xfrm>
          <a:prstGeom prst="rect">
            <a:avLst/>
          </a:prstGeom>
        </p:spPr>
      </p:pic>
    </p:spTree>
    <p:extLst>
      <p:ext uri="{BB962C8B-B14F-4D97-AF65-F5344CB8AC3E}">
        <p14:creationId xmlns:p14="http://schemas.microsoft.com/office/powerpoint/2010/main" xmlns="" val="18454728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Εικόνα 8"/>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6143897"/>
            <a:ext cx="12192000" cy="714103"/>
          </a:xfrm>
          <a:prstGeom prst="rect">
            <a:avLst/>
          </a:prstGeom>
        </p:spPr>
      </p:pic>
      <p:sp>
        <p:nvSpPr>
          <p:cNvPr id="10" name="Rounded Rectangle 6"/>
          <p:cNvSpPr>
            <a:spLocks noChangeArrowheads="1"/>
          </p:cNvSpPr>
          <p:nvPr/>
        </p:nvSpPr>
        <p:spPr bwMode="auto">
          <a:xfrm>
            <a:off x="1672099" y="601134"/>
            <a:ext cx="8970501" cy="4891024"/>
          </a:xfrm>
          <a:prstGeom prst="roundRect">
            <a:avLst>
              <a:gd name="adj" fmla="val 16667"/>
            </a:avLst>
          </a:prstGeom>
          <a:solidFill>
            <a:srgbClr val="92D050"/>
          </a:solidFill>
          <a:ln w="25400" algn="ctr">
            <a:solidFill>
              <a:srgbClr val="89A4A7"/>
            </a:solidFill>
            <a:round/>
            <a:headEnd/>
            <a:tailEnd/>
          </a:ln>
        </p:spPr>
        <p:txBody>
          <a:bodyPr anchor="ctr"/>
          <a:lstStyle>
            <a:defPPr>
              <a:defRPr lang="en-GB"/>
            </a:defPPr>
            <a:lvl1pPr algn="l" rtl="0" fontAlgn="base">
              <a:spcBef>
                <a:spcPct val="50000"/>
              </a:spcBef>
              <a:spcAft>
                <a:spcPct val="0"/>
              </a:spcAft>
              <a:defRPr sz="2400" kern="1200">
                <a:solidFill>
                  <a:schemeClr val="tx2"/>
                </a:solidFill>
                <a:latin typeface="Helvetica" pitchFamily="1" charset="0"/>
                <a:ea typeface="+mn-ea"/>
                <a:cs typeface="Arial" charset="0"/>
              </a:defRPr>
            </a:lvl1pPr>
            <a:lvl2pPr marL="457200" algn="l" rtl="0" fontAlgn="base">
              <a:spcBef>
                <a:spcPct val="50000"/>
              </a:spcBef>
              <a:spcAft>
                <a:spcPct val="0"/>
              </a:spcAft>
              <a:defRPr sz="2400" kern="1200">
                <a:solidFill>
                  <a:schemeClr val="tx2"/>
                </a:solidFill>
                <a:latin typeface="Helvetica" pitchFamily="1" charset="0"/>
                <a:ea typeface="+mn-ea"/>
                <a:cs typeface="Arial" charset="0"/>
              </a:defRPr>
            </a:lvl2pPr>
            <a:lvl3pPr marL="914400" algn="l" rtl="0" fontAlgn="base">
              <a:spcBef>
                <a:spcPct val="50000"/>
              </a:spcBef>
              <a:spcAft>
                <a:spcPct val="0"/>
              </a:spcAft>
              <a:defRPr sz="2400" kern="1200">
                <a:solidFill>
                  <a:schemeClr val="tx2"/>
                </a:solidFill>
                <a:latin typeface="Helvetica" pitchFamily="1" charset="0"/>
                <a:ea typeface="+mn-ea"/>
                <a:cs typeface="Arial" charset="0"/>
              </a:defRPr>
            </a:lvl3pPr>
            <a:lvl4pPr marL="1371600" algn="l" rtl="0" fontAlgn="base">
              <a:spcBef>
                <a:spcPct val="50000"/>
              </a:spcBef>
              <a:spcAft>
                <a:spcPct val="0"/>
              </a:spcAft>
              <a:defRPr sz="2400" kern="1200">
                <a:solidFill>
                  <a:schemeClr val="tx2"/>
                </a:solidFill>
                <a:latin typeface="Helvetica" pitchFamily="1" charset="0"/>
                <a:ea typeface="+mn-ea"/>
                <a:cs typeface="Arial" charset="0"/>
              </a:defRPr>
            </a:lvl4pPr>
            <a:lvl5pPr marL="1828800" algn="l" rtl="0" fontAlgn="base">
              <a:spcBef>
                <a:spcPct val="50000"/>
              </a:spcBef>
              <a:spcAft>
                <a:spcPct val="0"/>
              </a:spcAft>
              <a:defRPr sz="2400" kern="1200">
                <a:solidFill>
                  <a:schemeClr val="tx2"/>
                </a:solidFill>
                <a:latin typeface="Helvetica" pitchFamily="1" charset="0"/>
                <a:ea typeface="+mn-ea"/>
                <a:cs typeface="Arial" charset="0"/>
              </a:defRPr>
            </a:lvl5pPr>
            <a:lvl6pPr marL="2286000" algn="l" defTabSz="914400" rtl="0" eaLnBrk="1" latinLnBrk="0" hangingPunct="1">
              <a:defRPr sz="2400" kern="1200">
                <a:solidFill>
                  <a:schemeClr val="tx2"/>
                </a:solidFill>
                <a:latin typeface="Helvetica" pitchFamily="1" charset="0"/>
                <a:ea typeface="+mn-ea"/>
                <a:cs typeface="Arial" charset="0"/>
              </a:defRPr>
            </a:lvl6pPr>
            <a:lvl7pPr marL="2743200" algn="l" defTabSz="914400" rtl="0" eaLnBrk="1" latinLnBrk="0" hangingPunct="1">
              <a:defRPr sz="2400" kern="1200">
                <a:solidFill>
                  <a:schemeClr val="tx2"/>
                </a:solidFill>
                <a:latin typeface="Helvetica" pitchFamily="1" charset="0"/>
                <a:ea typeface="+mn-ea"/>
                <a:cs typeface="Arial" charset="0"/>
              </a:defRPr>
            </a:lvl7pPr>
            <a:lvl8pPr marL="3200400" algn="l" defTabSz="914400" rtl="0" eaLnBrk="1" latinLnBrk="0" hangingPunct="1">
              <a:defRPr sz="2400" kern="1200">
                <a:solidFill>
                  <a:schemeClr val="tx2"/>
                </a:solidFill>
                <a:latin typeface="Helvetica" pitchFamily="1" charset="0"/>
                <a:ea typeface="+mn-ea"/>
                <a:cs typeface="Arial" charset="0"/>
              </a:defRPr>
            </a:lvl8pPr>
            <a:lvl9pPr marL="3657600" algn="l" defTabSz="914400" rtl="0" eaLnBrk="1" latinLnBrk="0" hangingPunct="1">
              <a:defRPr sz="2400" kern="1200">
                <a:solidFill>
                  <a:schemeClr val="tx2"/>
                </a:solidFill>
                <a:latin typeface="Helvetica" pitchFamily="1" charset="0"/>
                <a:ea typeface="+mn-ea"/>
                <a:cs typeface="Arial" charset="0"/>
              </a:defRPr>
            </a:lvl9pPr>
          </a:lstStyle>
          <a:p>
            <a:pPr algn="ctr">
              <a:spcBef>
                <a:spcPct val="0"/>
              </a:spcBef>
            </a:pPr>
            <a:r>
              <a:rPr lang="en-GB" sz="2200" b="1" u="sng" dirty="0">
                <a:solidFill>
                  <a:schemeClr val="tx1"/>
                </a:solidFill>
                <a:latin typeface="+mn-lt"/>
              </a:rPr>
              <a:t>Mobility </a:t>
            </a:r>
            <a:r>
              <a:rPr lang="en-GB" sz="2200" b="1" u="sng" dirty="0" smtClean="0">
                <a:solidFill>
                  <a:schemeClr val="tx1"/>
                </a:solidFill>
                <a:latin typeface="+mn-lt"/>
              </a:rPr>
              <a:t>Tool +</a:t>
            </a:r>
            <a:endParaRPr lang="en-GB" sz="2200" b="1" u="sng" dirty="0">
              <a:solidFill>
                <a:schemeClr val="tx1"/>
              </a:solidFill>
              <a:latin typeface="+mn-lt"/>
            </a:endParaRPr>
          </a:p>
          <a:p>
            <a:pPr algn="ctr">
              <a:spcBef>
                <a:spcPct val="0"/>
              </a:spcBef>
            </a:pPr>
            <a:endParaRPr lang="en-GB" sz="2000" b="1" dirty="0">
              <a:solidFill>
                <a:schemeClr val="tx1"/>
              </a:solidFill>
              <a:latin typeface="+mn-lt"/>
            </a:endParaRPr>
          </a:p>
          <a:p>
            <a:pPr algn="just">
              <a:spcBef>
                <a:spcPct val="0"/>
              </a:spcBef>
            </a:pPr>
            <a:r>
              <a:rPr lang="el-GR" sz="2000" dirty="0">
                <a:solidFill>
                  <a:schemeClr val="tx1"/>
                </a:solidFill>
                <a:latin typeface="+mn-lt"/>
              </a:rPr>
              <a:t>Διαδικτυακή Πλατφόρμα που λειτουργεί ως </a:t>
            </a:r>
            <a:r>
              <a:rPr lang="el-GR" sz="2000" b="1" dirty="0">
                <a:solidFill>
                  <a:schemeClr val="tx1"/>
                </a:solidFill>
                <a:latin typeface="+mn-lt"/>
              </a:rPr>
              <a:t>εργαλείο για τη διαχείριση και την υποβολή εκθέσεων στο πλαίσιο των σχεδίων κινητικότητας του προγράμματος </a:t>
            </a:r>
            <a:r>
              <a:rPr lang="el-GR" sz="2000" b="1" dirty="0" err="1">
                <a:solidFill>
                  <a:schemeClr val="tx1"/>
                </a:solidFill>
                <a:latin typeface="+mn-lt"/>
              </a:rPr>
              <a:t>Erasmus</a:t>
            </a:r>
            <a:r>
              <a:rPr lang="el-GR" sz="2000" b="1" dirty="0">
                <a:solidFill>
                  <a:schemeClr val="tx1"/>
                </a:solidFill>
                <a:latin typeface="+mn-lt"/>
              </a:rPr>
              <a:t>+</a:t>
            </a:r>
            <a:r>
              <a:rPr lang="el-GR" sz="2000" dirty="0">
                <a:solidFill>
                  <a:schemeClr val="tx1"/>
                </a:solidFill>
                <a:latin typeface="+mn-lt"/>
              </a:rPr>
              <a:t>. Οι </a:t>
            </a:r>
            <a:r>
              <a:rPr lang="el-GR" sz="2000" b="1" dirty="0">
                <a:solidFill>
                  <a:schemeClr val="tx1"/>
                </a:solidFill>
                <a:latin typeface="+mn-lt"/>
              </a:rPr>
              <a:t>χρήστες (δικαιούχοι) μπορούν να προσδιορίσουν στο εργαλείο συμμετέχοντες, κινητικότητες, δράσεις, αποτελέσματα</a:t>
            </a:r>
            <a:r>
              <a:rPr lang="el-GR" sz="2000" dirty="0">
                <a:solidFill>
                  <a:schemeClr val="tx1"/>
                </a:solidFill>
                <a:latin typeface="+mn-lt"/>
              </a:rPr>
              <a:t>, κλπ. Μέσω του εργαλείου επίσης </a:t>
            </a:r>
            <a:r>
              <a:rPr lang="el-GR" sz="2000" b="1" dirty="0">
                <a:solidFill>
                  <a:schemeClr val="tx1"/>
                </a:solidFill>
                <a:latin typeface="+mn-lt"/>
              </a:rPr>
              <a:t>δημιουργούνται</a:t>
            </a:r>
            <a:r>
              <a:rPr lang="el-GR" sz="2000" dirty="0">
                <a:solidFill>
                  <a:schemeClr val="tx1"/>
                </a:solidFill>
                <a:latin typeface="+mn-lt"/>
              </a:rPr>
              <a:t> </a:t>
            </a:r>
            <a:r>
              <a:rPr lang="el-GR" sz="2000" b="1" dirty="0">
                <a:solidFill>
                  <a:schemeClr val="tx1"/>
                </a:solidFill>
                <a:latin typeface="+mn-lt"/>
              </a:rPr>
              <a:t>οι εκθέσεις συμμετεχόντων σε κινητικότητες και οι τελικές εκθέσεις δικαιούχων</a:t>
            </a:r>
            <a:r>
              <a:rPr lang="el-GR" sz="2000" b="1" dirty="0" smtClean="0">
                <a:solidFill>
                  <a:schemeClr val="tx1"/>
                </a:solidFill>
                <a:latin typeface="+mn-lt"/>
              </a:rPr>
              <a:t>.</a:t>
            </a:r>
            <a:endParaRPr lang="en-US" sz="2000" b="1" dirty="0" smtClean="0">
              <a:solidFill>
                <a:schemeClr val="tx1"/>
              </a:solidFill>
              <a:latin typeface="+mn-lt"/>
            </a:endParaRPr>
          </a:p>
          <a:p>
            <a:pPr algn="ctr">
              <a:spcBef>
                <a:spcPct val="0"/>
              </a:spcBef>
            </a:pPr>
            <a:endParaRPr lang="en-US" sz="2000" dirty="0" smtClean="0">
              <a:solidFill>
                <a:schemeClr val="tx1"/>
              </a:solidFill>
              <a:latin typeface="+mn-lt"/>
            </a:endParaRPr>
          </a:p>
          <a:p>
            <a:pPr algn="just">
              <a:spcBef>
                <a:spcPct val="0"/>
              </a:spcBef>
            </a:pPr>
            <a:r>
              <a:rPr lang="el-GR" sz="2000" dirty="0">
                <a:solidFill>
                  <a:schemeClr val="tx1"/>
                </a:solidFill>
                <a:latin typeface="+mn-lt"/>
              </a:rPr>
              <a:t>Η </a:t>
            </a:r>
            <a:r>
              <a:rPr lang="el-GR" sz="2000" b="1" dirty="0">
                <a:solidFill>
                  <a:schemeClr val="tx1"/>
                </a:solidFill>
                <a:latin typeface="+mn-lt"/>
              </a:rPr>
              <a:t>Εθνική Μονάδα εξασφαλίζει την έγκαιρη μεταφορά των επιλεγμένων έργων στο Εργαλείο Κινητικότητας</a:t>
            </a:r>
            <a:r>
              <a:rPr lang="el-GR" sz="2000" dirty="0">
                <a:solidFill>
                  <a:schemeClr val="tx1"/>
                </a:solidFill>
                <a:latin typeface="+mn-lt"/>
              </a:rPr>
              <a:t>. Επίσης, </a:t>
            </a:r>
            <a:r>
              <a:rPr lang="el-GR" sz="2000" b="1" dirty="0">
                <a:solidFill>
                  <a:schemeClr val="tx1"/>
                </a:solidFill>
                <a:latin typeface="+mn-lt"/>
              </a:rPr>
              <a:t>παρέχει πρόσβαση, καθοδήγηση και βοήθεια στη χρήση του εργαλείου στους δικαιούχους των έργων. </a:t>
            </a:r>
            <a:r>
              <a:rPr lang="el-GR" sz="2000" dirty="0">
                <a:solidFill>
                  <a:schemeClr val="tx1"/>
                </a:solidFill>
                <a:latin typeface="+mn-lt"/>
              </a:rPr>
              <a:t>Χρησιμοποιεί το Εργαλείο Κινητικότητας για την </a:t>
            </a:r>
            <a:r>
              <a:rPr lang="el-GR" sz="2000" b="1" dirty="0">
                <a:solidFill>
                  <a:schemeClr val="tx1"/>
                </a:solidFill>
                <a:latin typeface="+mn-lt"/>
              </a:rPr>
              <a:t>παρακολούθηση της υλοποίησης των έργων κατά τη διάρκεια του κύκλου ζωής τους και για την επικύρωση των επιλέξιμων </a:t>
            </a:r>
            <a:r>
              <a:rPr lang="el-GR" sz="2000" b="1" dirty="0" smtClean="0">
                <a:solidFill>
                  <a:schemeClr val="tx1"/>
                </a:solidFill>
                <a:latin typeface="+mn-lt"/>
              </a:rPr>
              <a:t>δραστηριοτήτων</a:t>
            </a:r>
            <a:r>
              <a:rPr lang="en-US" sz="2000" b="1" dirty="0" smtClean="0">
                <a:solidFill>
                  <a:schemeClr val="tx1"/>
                </a:solidFill>
                <a:latin typeface="+mn-lt"/>
              </a:rPr>
              <a:t>.</a:t>
            </a:r>
            <a:r>
              <a:rPr lang="el-GR" sz="2000" dirty="0" smtClean="0">
                <a:solidFill>
                  <a:schemeClr val="tx1"/>
                </a:solidFill>
                <a:latin typeface="+mn-lt"/>
              </a:rPr>
              <a:t> </a:t>
            </a:r>
            <a:endParaRPr lang="en-GB" sz="2000" dirty="0">
              <a:solidFill>
                <a:schemeClr val="tx1"/>
              </a:solidFill>
              <a:latin typeface="+mn-lt"/>
            </a:endParaRPr>
          </a:p>
        </p:txBody>
      </p:sp>
      <p:sp>
        <p:nvSpPr>
          <p:cNvPr id="11" name="TextBox 12"/>
          <p:cNvSpPr txBox="1"/>
          <p:nvPr/>
        </p:nvSpPr>
        <p:spPr>
          <a:xfrm>
            <a:off x="191234" y="1728788"/>
            <a:ext cx="1234870" cy="338554"/>
          </a:xfrm>
          <a:prstGeom prst="rect">
            <a:avLst/>
          </a:prstGeom>
          <a:noFill/>
          <a:ln>
            <a:noFill/>
          </a:ln>
        </p:spPr>
        <p:txBody>
          <a:bodyPr wrap="square">
            <a:spAutoFit/>
          </a:bodyPr>
          <a:lstStyle>
            <a:defPPr>
              <a:defRPr lang="en-GB"/>
            </a:defPPr>
            <a:lvl1pPr algn="l" rtl="0" fontAlgn="base">
              <a:spcBef>
                <a:spcPct val="50000"/>
              </a:spcBef>
              <a:spcAft>
                <a:spcPct val="0"/>
              </a:spcAft>
              <a:defRPr sz="2400" kern="1200">
                <a:solidFill>
                  <a:schemeClr val="tx2"/>
                </a:solidFill>
                <a:latin typeface="Helvetica" pitchFamily="1" charset="0"/>
                <a:ea typeface="+mn-ea"/>
                <a:cs typeface="Arial" charset="0"/>
              </a:defRPr>
            </a:lvl1pPr>
            <a:lvl2pPr marL="457200" algn="l" rtl="0" fontAlgn="base">
              <a:spcBef>
                <a:spcPct val="50000"/>
              </a:spcBef>
              <a:spcAft>
                <a:spcPct val="0"/>
              </a:spcAft>
              <a:defRPr sz="2400" kern="1200">
                <a:solidFill>
                  <a:schemeClr val="tx2"/>
                </a:solidFill>
                <a:latin typeface="Helvetica" pitchFamily="1" charset="0"/>
                <a:ea typeface="+mn-ea"/>
                <a:cs typeface="Arial" charset="0"/>
              </a:defRPr>
            </a:lvl2pPr>
            <a:lvl3pPr marL="914400" algn="l" rtl="0" fontAlgn="base">
              <a:spcBef>
                <a:spcPct val="50000"/>
              </a:spcBef>
              <a:spcAft>
                <a:spcPct val="0"/>
              </a:spcAft>
              <a:defRPr sz="2400" kern="1200">
                <a:solidFill>
                  <a:schemeClr val="tx2"/>
                </a:solidFill>
                <a:latin typeface="Helvetica" pitchFamily="1" charset="0"/>
                <a:ea typeface="+mn-ea"/>
                <a:cs typeface="Arial" charset="0"/>
              </a:defRPr>
            </a:lvl3pPr>
            <a:lvl4pPr marL="1371600" algn="l" rtl="0" fontAlgn="base">
              <a:spcBef>
                <a:spcPct val="50000"/>
              </a:spcBef>
              <a:spcAft>
                <a:spcPct val="0"/>
              </a:spcAft>
              <a:defRPr sz="2400" kern="1200">
                <a:solidFill>
                  <a:schemeClr val="tx2"/>
                </a:solidFill>
                <a:latin typeface="Helvetica" pitchFamily="1" charset="0"/>
                <a:ea typeface="+mn-ea"/>
                <a:cs typeface="Arial" charset="0"/>
              </a:defRPr>
            </a:lvl4pPr>
            <a:lvl5pPr marL="1828800" algn="l" rtl="0" fontAlgn="base">
              <a:spcBef>
                <a:spcPct val="50000"/>
              </a:spcBef>
              <a:spcAft>
                <a:spcPct val="0"/>
              </a:spcAft>
              <a:defRPr sz="2400" kern="1200">
                <a:solidFill>
                  <a:schemeClr val="tx2"/>
                </a:solidFill>
                <a:latin typeface="Helvetica" pitchFamily="1" charset="0"/>
                <a:ea typeface="+mn-ea"/>
                <a:cs typeface="Arial" charset="0"/>
              </a:defRPr>
            </a:lvl5pPr>
            <a:lvl6pPr marL="2286000" algn="l" defTabSz="914400" rtl="0" eaLnBrk="1" latinLnBrk="0" hangingPunct="1">
              <a:defRPr sz="2400" kern="1200">
                <a:solidFill>
                  <a:schemeClr val="tx2"/>
                </a:solidFill>
                <a:latin typeface="Helvetica" pitchFamily="1" charset="0"/>
                <a:ea typeface="+mn-ea"/>
                <a:cs typeface="Arial" charset="0"/>
              </a:defRPr>
            </a:lvl6pPr>
            <a:lvl7pPr marL="2743200" algn="l" defTabSz="914400" rtl="0" eaLnBrk="1" latinLnBrk="0" hangingPunct="1">
              <a:defRPr sz="2400" kern="1200">
                <a:solidFill>
                  <a:schemeClr val="tx2"/>
                </a:solidFill>
                <a:latin typeface="Helvetica" pitchFamily="1" charset="0"/>
                <a:ea typeface="+mn-ea"/>
                <a:cs typeface="Arial" charset="0"/>
              </a:defRPr>
            </a:lvl7pPr>
            <a:lvl8pPr marL="3200400" algn="l" defTabSz="914400" rtl="0" eaLnBrk="1" latinLnBrk="0" hangingPunct="1">
              <a:defRPr sz="2400" kern="1200">
                <a:solidFill>
                  <a:schemeClr val="tx2"/>
                </a:solidFill>
                <a:latin typeface="Helvetica" pitchFamily="1" charset="0"/>
                <a:ea typeface="+mn-ea"/>
                <a:cs typeface="Arial" charset="0"/>
              </a:defRPr>
            </a:lvl8pPr>
            <a:lvl9pPr marL="3657600" algn="l" defTabSz="914400" rtl="0" eaLnBrk="1" latinLnBrk="0" hangingPunct="1">
              <a:defRPr sz="2400" kern="1200">
                <a:solidFill>
                  <a:schemeClr val="tx2"/>
                </a:solidFill>
                <a:latin typeface="Helvetica" pitchFamily="1" charset="0"/>
                <a:ea typeface="+mn-ea"/>
                <a:cs typeface="Arial" charset="0"/>
              </a:defRPr>
            </a:lvl9pPr>
          </a:lstStyle>
          <a:p>
            <a:pPr algn="ctr">
              <a:defRPr/>
            </a:pPr>
            <a:r>
              <a:rPr lang="en-GB" sz="1600" dirty="0" smtClean="0">
                <a:solidFill>
                  <a:schemeClr val="accent1">
                    <a:lumMod val="75000"/>
                  </a:schemeClr>
                </a:solidFill>
                <a:latin typeface="+mn-lt"/>
              </a:rPr>
              <a:t>DG EAC</a:t>
            </a:r>
            <a:endParaRPr lang="en-GB" sz="1600" dirty="0">
              <a:solidFill>
                <a:schemeClr val="accent1">
                  <a:lumMod val="75000"/>
                </a:schemeClr>
              </a:solidFill>
              <a:latin typeface="+mn-lt"/>
            </a:endParaRPr>
          </a:p>
        </p:txBody>
      </p:sp>
      <p:sp>
        <p:nvSpPr>
          <p:cNvPr id="12" name="TextBox 13"/>
          <p:cNvSpPr txBox="1"/>
          <p:nvPr/>
        </p:nvSpPr>
        <p:spPr>
          <a:xfrm>
            <a:off x="154145" y="5397664"/>
            <a:ext cx="2007345" cy="338554"/>
          </a:xfrm>
          <a:prstGeom prst="rect">
            <a:avLst/>
          </a:prstGeom>
          <a:noFill/>
          <a:ln>
            <a:noFill/>
          </a:ln>
        </p:spPr>
        <p:txBody>
          <a:bodyPr wrap="square">
            <a:spAutoFit/>
          </a:bodyPr>
          <a:lstStyle>
            <a:defPPr>
              <a:defRPr lang="en-GB"/>
            </a:defPPr>
            <a:lvl1pPr algn="l" rtl="0" fontAlgn="base">
              <a:spcBef>
                <a:spcPct val="50000"/>
              </a:spcBef>
              <a:spcAft>
                <a:spcPct val="0"/>
              </a:spcAft>
              <a:defRPr sz="2400" kern="1200">
                <a:solidFill>
                  <a:schemeClr val="tx2"/>
                </a:solidFill>
                <a:latin typeface="Helvetica" pitchFamily="1" charset="0"/>
                <a:ea typeface="+mn-ea"/>
                <a:cs typeface="Arial" charset="0"/>
              </a:defRPr>
            </a:lvl1pPr>
            <a:lvl2pPr marL="457200" algn="l" rtl="0" fontAlgn="base">
              <a:spcBef>
                <a:spcPct val="50000"/>
              </a:spcBef>
              <a:spcAft>
                <a:spcPct val="0"/>
              </a:spcAft>
              <a:defRPr sz="2400" kern="1200">
                <a:solidFill>
                  <a:schemeClr val="tx2"/>
                </a:solidFill>
                <a:latin typeface="Helvetica" pitchFamily="1" charset="0"/>
                <a:ea typeface="+mn-ea"/>
                <a:cs typeface="Arial" charset="0"/>
              </a:defRPr>
            </a:lvl2pPr>
            <a:lvl3pPr marL="914400" algn="l" rtl="0" fontAlgn="base">
              <a:spcBef>
                <a:spcPct val="50000"/>
              </a:spcBef>
              <a:spcAft>
                <a:spcPct val="0"/>
              </a:spcAft>
              <a:defRPr sz="2400" kern="1200">
                <a:solidFill>
                  <a:schemeClr val="tx2"/>
                </a:solidFill>
                <a:latin typeface="Helvetica" pitchFamily="1" charset="0"/>
                <a:ea typeface="+mn-ea"/>
                <a:cs typeface="Arial" charset="0"/>
              </a:defRPr>
            </a:lvl3pPr>
            <a:lvl4pPr marL="1371600" algn="l" rtl="0" fontAlgn="base">
              <a:spcBef>
                <a:spcPct val="50000"/>
              </a:spcBef>
              <a:spcAft>
                <a:spcPct val="0"/>
              </a:spcAft>
              <a:defRPr sz="2400" kern="1200">
                <a:solidFill>
                  <a:schemeClr val="tx2"/>
                </a:solidFill>
                <a:latin typeface="Helvetica" pitchFamily="1" charset="0"/>
                <a:ea typeface="+mn-ea"/>
                <a:cs typeface="Arial" charset="0"/>
              </a:defRPr>
            </a:lvl4pPr>
            <a:lvl5pPr marL="1828800" algn="l" rtl="0" fontAlgn="base">
              <a:spcBef>
                <a:spcPct val="50000"/>
              </a:spcBef>
              <a:spcAft>
                <a:spcPct val="0"/>
              </a:spcAft>
              <a:defRPr sz="2400" kern="1200">
                <a:solidFill>
                  <a:schemeClr val="tx2"/>
                </a:solidFill>
                <a:latin typeface="Helvetica" pitchFamily="1" charset="0"/>
                <a:ea typeface="+mn-ea"/>
                <a:cs typeface="Arial" charset="0"/>
              </a:defRPr>
            </a:lvl5pPr>
            <a:lvl6pPr marL="2286000" algn="l" defTabSz="914400" rtl="0" eaLnBrk="1" latinLnBrk="0" hangingPunct="1">
              <a:defRPr sz="2400" kern="1200">
                <a:solidFill>
                  <a:schemeClr val="tx2"/>
                </a:solidFill>
                <a:latin typeface="Helvetica" pitchFamily="1" charset="0"/>
                <a:ea typeface="+mn-ea"/>
                <a:cs typeface="Arial" charset="0"/>
              </a:defRPr>
            </a:lvl6pPr>
            <a:lvl7pPr marL="2743200" algn="l" defTabSz="914400" rtl="0" eaLnBrk="1" latinLnBrk="0" hangingPunct="1">
              <a:defRPr sz="2400" kern="1200">
                <a:solidFill>
                  <a:schemeClr val="tx2"/>
                </a:solidFill>
                <a:latin typeface="Helvetica" pitchFamily="1" charset="0"/>
                <a:ea typeface="+mn-ea"/>
                <a:cs typeface="Arial" charset="0"/>
              </a:defRPr>
            </a:lvl7pPr>
            <a:lvl8pPr marL="3200400" algn="l" defTabSz="914400" rtl="0" eaLnBrk="1" latinLnBrk="0" hangingPunct="1">
              <a:defRPr sz="2400" kern="1200">
                <a:solidFill>
                  <a:schemeClr val="tx2"/>
                </a:solidFill>
                <a:latin typeface="Helvetica" pitchFamily="1" charset="0"/>
                <a:ea typeface="+mn-ea"/>
                <a:cs typeface="Arial" charset="0"/>
              </a:defRPr>
            </a:lvl8pPr>
            <a:lvl9pPr marL="3657600" algn="l" defTabSz="914400" rtl="0" eaLnBrk="1" latinLnBrk="0" hangingPunct="1">
              <a:defRPr sz="2400" kern="1200">
                <a:solidFill>
                  <a:schemeClr val="tx2"/>
                </a:solidFill>
                <a:latin typeface="Helvetica" pitchFamily="1" charset="0"/>
                <a:ea typeface="+mn-ea"/>
                <a:cs typeface="Arial" charset="0"/>
              </a:defRPr>
            </a:lvl9pPr>
          </a:lstStyle>
          <a:p>
            <a:pPr algn="ctr">
              <a:defRPr/>
            </a:pPr>
            <a:r>
              <a:rPr lang="el-GR" sz="1600" dirty="0" smtClean="0">
                <a:solidFill>
                  <a:schemeClr val="accent1">
                    <a:lumMod val="75000"/>
                  </a:schemeClr>
                </a:solidFill>
                <a:latin typeface="+mn-lt"/>
              </a:rPr>
              <a:t>Εθνική Μονάδα (ΙΚΥ)</a:t>
            </a:r>
            <a:endParaRPr lang="en-GB" sz="1600" dirty="0">
              <a:solidFill>
                <a:schemeClr val="accent1">
                  <a:lumMod val="75000"/>
                </a:schemeClr>
              </a:solidFill>
              <a:latin typeface="+mn-lt"/>
            </a:endParaRPr>
          </a:p>
        </p:txBody>
      </p:sp>
      <p:sp>
        <p:nvSpPr>
          <p:cNvPr id="13" name="TextBox 14"/>
          <p:cNvSpPr txBox="1"/>
          <p:nvPr/>
        </p:nvSpPr>
        <p:spPr>
          <a:xfrm>
            <a:off x="10406578" y="1796636"/>
            <a:ext cx="1923311" cy="338554"/>
          </a:xfrm>
          <a:prstGeom prst="rect">
            <a:avLst/>
          </a:prstGeom>
          <a:noFill/>
          <a:ln>
            <a:noFill/>
          </a:ln>
        </p:spPr>
        <p:txBody>
          <a:bodyPr wrap="square">
            <a:spAutoFit/>
          </a:bodyPr>
          <a:lstStyle>
            <a:defPPr>
              <a:defRPr lang="en-GB"/>
            </a:defPPr>
            <a:lvl1pPr algn="l" rtl="0" fontAlgn="base">
              <a:spcBef>
                <a:spcPct val="50000"/>
              </a:spcBef>
              <a:spcAft>
                <a:spcPct val="0"/>
              </a:spcAft>
              <a:defRPr sz="2400" kern="1200">
                <a:solidFill>
                  <a:schemeClr val="tx2"/>
                </a:solidFill>
                <a:latin typeface="Helvetica" pitchFamily="1" charset="0"/>
                <a:ea typeface="+mn-ea"/>
                <a:cs typeface="Arial" charset="0"/>
              </a:defRPr>
            </a:lvl1pPr>
            <a:lvl2pPr marL="457200" algn="l" rtl="0" fontAlgn="base">
              <a:spcBef>
                <a:spcPct val="50000"/>
              </a:spcBef>
              <a:spcAft>
                <a:spcPct val="0"/>
              </a:spcAft>
              <a:defRPr sz="2400" kern="1200">
                <a:solidFill>
                  <a:schemeClr val="tx2"/>
                </a:solidFill>
                <a:latin typeface="Helvetica" pitchFamily="1" charset="0"/>
                <a:ea typeface="+mn-ea"/>
                <a:cs typeface="Arial" charset="0"/>
              </a:defRPr>
            </a:lvl2pPr>
            <a:lvl3pPr marL="914400" algn="l" rtl="0" fontAlgn="base">
              <a:spcBef>
                <a:spcPct val="50000"/>
              </a:spcBef>
              <a:spcAft>
                <a:spcPct val="0"/>
              </a:spcAft>
              <a:defRPr sz="2400" kern="1200">
                <a:solidFill>
                  <a:schemeClr val="tx2"/>
                </a:solidFill>
                <a:latin typeface="Helvetica" pitchFamily="1" charset="0"/>
                <a:ea typeface="+mn-ea"/>
                <a:cs typeface="Arial" charset="0"/>
              </a:defRPr>
            </a:lvl3pPr>
            <a:lvl4pPr marL="1371600" algn="l" rtl="0" fontAlgn="base">
              <a:spcBef>
                <a:spcPct val="50000"/>
              </a:spcBef>
              <a:spcAft>
                <a:spcPct val="0"/>
              </a:spcAft>
              <a:defRPr sz="2400" kern="1200">
                <a:solidFill>
                  <a:schemeClr val="tx2"/>
                </a:solidFill>
                <a:latin typeface="Helvetica" pitchFamily="1" charset="0"/>
                <a:ea typeface="+mn-ea"/>
                <a:cs typeface="Arial" charset="0"/>
              </a:defRPr>
            </a:lvl4pPr>
            <a:lvl5pPr marL="1828800" algn="l" rtl="0" fontAlgn="base">
              <a:spcBef>
                <a:spcPct val="50000"/>
              </a:spcBef>
              <a:spcAft>
                <a:spcPct val="0"/>
              </a:spcAft>
              <a:defRPr sz="2400" kern="1200">
                <a:solidFill>
                  <a:schemeClr val="tx2"/>
                </a:solidFill>
                <a:latin typeface="Helvetica" pitchFamily="1" charset="0"/>
                <a:ea typeface="+mn-ea"/>
                <a:cs typeface="Arial" charset="0"/>
              </a:defRPr>
            </a:lvl5pPr>
            <a:lvl6pPr marL="2286000" algn="l" defTabSz="914400" rtl="0" eaLnBrk="1" latinLnBrk="0" hangingPunct="1">
              <a:defRPr sz="2400" kern="1200">
                <a:solidFill>
                  <a:schemeClr val="tx2"/>
                </a:solidFill>
                <a:latin typeface="Helvetica" pitchFamily="1" charset="0"/>
                <a:ea typeface="+mn-ea"/>
                <a:cs typeface="Arial" charset="0"/>
              </a:defRPr>
            </a:lvl6pPr>
            <a:lvl7pPr marL="2743200" algn="l" defTabSz="914400" rtl="0" eaLnBrk="1" latinLnBrk="0" hangingPunct="1">
              <a:defRPr sz="2400" kern="1200">
                <a:solidFill>
                  <a:schemeClr val="tx2"/>
                </a:solidFill>
                <a:latin typeface="Helvetica" pitchFamily="1" charset="0"/>
                <a:ea typeface="+mn-ea"/>
                <a:cs typeface="Arial" charset="0"/>
              </a:defRPr>
            </a:lvl7pPr>
            <a:lvl8pPr marL="3200400" algn="l" defTabSz="914400" rtl="0" eaLnBrk="1" latinLnBrk="0" hangingPunct="1">
              <a:defRPr sz="2400" kern="1200">
                <a:solidFill>
                  <a:schemeClr val="tx2"/>
                </a:solidFill>
                <a:latin typeface="Helvetica" pitchFamily="1" charset="0"/>
                <a:ea typeface="+mn-ea"/>
                <a:cs typeface="Arial" charset="0"/>
              </a:defRPr>
            </a:lvl8pPr>
            <a:lvl9pPr marL="3657600" algn="l" defTabSz="914400" rtl="0" eaLnBrk="1" latinLnBrk="0" hangingPunct="1">
              <a:defRPr sz="2400" kern="1200">
                <a:solidFill>
                  <a:schemeClr val="tx2"/>
                </a:solidFill>
                <a:latin typeface="Helvetica" pitchFamily="1" charset="0"/>
                <a:ea typeface="+mn-ea"/>
                <a:cs typeface="Arial" charset="0"/>
              </a:defRPr>
            </a:lvl9pPr>
          </a:lstStyle>
          <a:p>
            <a:pPr algn="ctr">
              <a:defRPr/>
            </a:pPr>
            <a:r>
              <a:rPr lang="el-GR" sz="1600" dirty="0" smtClean="0">
                <a:solidFill>
                  <a:schemeClr val="accent1">
                    <a:lumMod val="75000"/>
                  </a:schemeClr>
                </a:solidFill>
                <a:latin typeface="+mn-lt"/>
              </a:rPr>
              <a:t>Δικαιούχος</a:t>
            </a:r>
            <a:endParaRPr lang="en-GB" sz="1600" dirty="0">
              <a:solidFill>
                <a:schemeClr val="accent1">
                  <a:lumMod val="75000"/>
                </a:schemeClr>
              </a:solidFill>
              <a:latin typeface="+mn-lt"/>
            </a:endParaRPr>
          </a:p>
        </p:txBody>
      </p:sp>
      <p:sp>
        <p:nvSpPr>
          <p:cNvPr id="14" name="TextBox 15"/>
          <p:cNvSpPr txBox="1"/>
          <p:nvPr/>
        </p:nvSpPr>
        <p:spPr>
          <a:xfrm>
            <a:off x="10364369" y="5441343"/>
            <a:ext cx="1923311" cy="338554"/>
          </a:xfrm>
          <a:prstGeom prst="rect">
            <a:avLst/>
          </a:prstGeom>
          <a:noFill/>
          <a:ln>
            <a:noFill/>
          </a:ln>
        </p:spPr>
        <p:txBody>
          <a:bodyPr wrap="square">
            <a:spAutoFit/>
          </a:bodyPr>
          <a:lstStyle>
            <a:defPPr>
              <a:defRPr lang="en-GB"/>
            </a:defPPr>
            <a:lvl1pPr algn="l" rtl="0" fontAlgn="base">
              <a:spcBef>
                <a:spcPct val="50000"/>
              </a:spcBef>
              <a:spcAft>
                <a:spcPct val="0"/>
              </a:spcAft>
              <a:defRPr sz="2400" kern="1200">
                <a:solidFill>
                  <a:schemeClr val="tx2"/>
                </a:solidFill>
                <a:latin typeface="Helvetica" pitchFamily="1" charset="0"/>
                <a:ea typeface="+mn-ea"/>
                <a:cs typeface="Arial" charset="0"/>
              </a:defRPr>
            </a:lvl1pPr>
            <a:lvl2pPr marL="457200" algn="l" rtl="0" fontAlgn="base">
              <a:spcBef>
                <a:spcPct val="50000"/>
              </a:spcBef>
              <a:spcAft>
                <a:spcPct val="0"/>
              </a:spcAft>
              <a:defRPr sz="2400" kern="1200">
                <a:solidFill>
                  <a:schemeClr val="tx2"/>
                </a:solidFill>
                <a:latin typeface="Helvetica" pitchFamily="1" charset="0"/>
                <a:ea typeface="+mn-ea"/>
                <a:cs typeface="Arial" charset="0"/>
              </a:defRPr>
            </a:lvl2pPr>
            <a:lvl3pPr marL="914400" algn="l" rtl="0" fontAlgn="base">
              <a:spcBef>
                <a:spcPct val="50000"/>
              </a:spcBef>
              <a:spcAft>
                <a:spcPct val="0"/>
              </a:spcAft>
              <a:defRPr sz="2400" kern="1200">
                <a:solidFill>
                  <a:schemeClr val="tx2"/>
                </a:solidFill>
                <a:latin typeface="Helvetica" pitchFamily="1" charset="0"/>
                <a:ea typeface="+mn-ea"/>
                <a:cs typeface="Arial" charset="0"/>
              </a:defRPr>
            </a:lvl3pPr>
            <a:lvl4pPr marL="1371600" algn="l" rtl="0" fontAlgn="base">
              <a:spcBef>
                <a:spcPct val="50000"/>
              </a:spcBef>
              <a:spcAft>
                <a:spcPct val="0"/>
              </a:spcAft>
              <a:defRPr sz="2400" kern="1200">
                <a:solidFill>
                  <a:schemeClr val="tx2"/>
                </a:solidFill>
                <a:latin typeface="Helvetica" pitchFamily="1" charset="0"/>
                <a:ea typeface="+mn-ea"/>
                <a:cs typeface="Arial" charset="0"/>
              </a:defRPr>
            </a:lvl4pPr>
            <a:lvl5pPr marL="1828800" algn="l" rtl="0" fontAlgn="base">
              <a:spcBef>
                <a:spcPct val="50000"/>
              </a:spcBef>
              <a:spcAft>
                <a:spcPct val="0"/>
              </a:spcAft>
              <a:defRPr sz="2400" kern="1200">
                <a:solidFill>
                  <a:schemeClr val="tx2"/>
                </a:solidFill>
                <a:latin typeface="Helvetica" pitchFamily="1" charset="0"/>
                <a:ea typeface="+mn-ea"/>
                <a:cs typeface="Arial" charset="0"/>
              </a:defRPr>
            </a:lvl5pPr>
            <a:lvl6pPr marL="2286000" algn="l" defTabSz="914400" rtl="0" eaLnBrk="1" latinLnBrk="0" hangingPunct="1">
              <a:defRPr sz="2400" kern="1200">
                <a:solidFill>
                  <a:schemeClr val="tx2"/>
                </a:solidFill>
                <a:latin typeface="Helvetica" pitchFamily="1" charset="0"/>
                <a:ea typeface="+mn-ea"/>
                <a:cs typeface="Arial" charset="0"/>
              </a:defRPr>
            </a:lvl6pPr>
            <a:lvl7pPr marL="2743200" algn="l" defTabSz="914400" rtl="0" eaLnBrk="1" latinLnBrk="0" hangingPunct="1">
              <a:defRPr sz="2400" kern="1200">
                <a:solidFill>
                  <a:schemeClr val="tx2"/>
                </a:solidFill>
                <a:latin typeface="Helvetica" pitchFamily="1" charset="0"/>
                <a:ea typeface="+mn-ea"/>
                <a:cs typeface="Arial" charset="0"/>
              </a:defRPr>
            </a:lvl7pPr>
            <a:lvl8pPr marL="3200400" algn="l" defTabSz="914400" rtl="0" eaLnBrk="1" latinLnBrk="0" hangingPunct="1">
              <a:defRPr sz="2400" kern="1200">
                <a:solidFill>
                  <a:schemeClr val="tx2"/>
                </a:solidFill>
                <a:latin typeface="Helvetica" pitchFamily="1" charset="0"/>
                <a:ea typeface="+mn-ea"/>
                <a:cs typeface="Arial" charset="0"/>
              </a:defRPr>
            </a:lvl8pPr>
            <a:lvl9pPr marL="3657600" algn="l" defTabSz="914400" rtl="0" eaLnBrk="1" latinLnBrk="0" hangingPunct="1">
              <a:defRPr sz="2400" kern="1200">
                <a:solidFill>
                  <a:schemeClr val="tx2"/>
                </a:solidFill>
                <a:latin typeface="Helvetica" pitchFamily="1" charset="0"/>
                <a:ea typeface="+mn-ea"/>
                <a:cs typeface="Arial" charset="0"/>
              </a:defRPr>
            </a:lvl9pPr>
          </a:lstStyle>
          <a:p>
            <a:pPr algn="ctr">
              <a:defRPr/>
            </a:pPr>
            <a:r>
              <a:rPr lang="el-GR" sz="1600" dirty="0" smtClean="0">
                <a:solidFill>
                  <a:schemeClr val="accent1">
                    <a:lumMod val="75000"/>
                  </a:schemeClr>
                </a:solidFill>
                <a:latin typeface="+mn-lt"/>
              </a:rPr>
              <a:t>Συμμετέχοντες</a:t>
            </a:r>
            <a:endParaRPr lang="en-GB" sz="1600" dirty="0">
              <a:solidFill>
                <a:schemeClr val="accent1">
                  <a:lumMod val="75000"/>
                </a:schemeClr>
              </a:solidFill>
              <a:latin typeface="+mn-lt"/>
            </a:endParaRPr>
          </a:p>
        </p:txBody>
      </p:sp>
      <p:pic>
        <p:nvPicPr>
          <p:cNvPr id="15" name="Picture 6" descr="LOGO CE-EN-quadri.eps"/>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49690" y="761294"/>
            <a:ext cx="1343530" cy="9329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19"/>
          <p:cNvPicPr>
            <a:picLocks noChangeAspect="1"/>
          </p:cNvPicPr>
          <p:nvPr/>
        </p:nvPicPr>
        <p:blipFill>
          <a:blip r:embed="rId5" cstate="print">
            <a:extLst>
              <a:ext uri="{BEBA8EAE-BF5A-486C-A8C5-ECC9F3942E4B}">
                <a14:imgProps xmlns:a14="http://schemas.microsoft.com/office/drawing/2010/main" xmlns="">
                  <a14:imgLayer r:embed="rId6">
                    <a14:imgEffect>
                      <a14:backgroundRemoval t="0" b="100000" l="0" r="100000"/>
                    </a14:imgEffect>
                  </a14:imgLayer>
                </a14:imgProps>
              </a:ext>
              <a:ext uri="{28A0092B-C50C-407E-A947-70E740481C1C}">
                <a14:useLocalDpi xmlns:a14="http://schemas.microsoft.com/office/drawing/2010/main" xmlns="" val="0"/>
              </a:ext>
            </a:extLst>
          </a:blip>
          <a:stretch>
            <a:fillRect/>
          </a:stretch>
        </p:blipFill>
        <p:spPr>
          <a:xfrm>
            <a:off x="11368234" y="4601450"/>
            <a:ext cx="581724" cy="781989"/>
          </a:xfrm>
          <a:prstGeom prst="rect">
            <a:avLst/>
          </a:prstGeom>
        </p:spPr>
      </p:pic>
      <p:pic>
        <p:nvPicPr>
          <p:cNvPr id="17" name="Picture 2"/>
          <p:cNvPicPr>
            <a:picLocks noChangeAspect="1" noChangeArrowheads="1"/>
          </p:cNvPicPr>
          <p:nvPr/>
        </p:nvPicPr>
        <p:blipFill>
          <a:blip r:embed="rId7" cstate="print">
            <a:extLst>
              <a:ext uri="{BEBA8EAE-BF5A-486C-A8C5-ECC9F3942E4B}">
                <a14:imgProps xmlns:a14="http://schemas.microsoft.com/office/drawing/2010/main" xmlns="">
                  <a14:imgLayer r:embed="rId8">
                    <a14:imgEffect>
                      <a14:backgroundRemoval t="2974" b="100000" l="4049" r="100000"/>
                    </a14:imgEffect>
                  </a14:imgLayer>
                </a14:imgProps>
              </a:ext>
              <a:ext uri="{28A0092B-C50C-407E-A947-70E740481C1C}">
                <a14:useLocalDpi xmlns:a14="http://schemas.microsoft.com/office/drawing/2010/main" xmlns="" val="0"/>
              </a:ext>
            </a:extLst>
          </a:blip>
          <a:srcRect/>
          <a:stretch>
            <a:fillRect/>
          </a:stretch>
        </p:blipFill>
        <p:spPr bwMode="auto">
          <a:xfrm>
            <a:off x="10617939" y="4507069"/>
            <a:ext cx="917689" cy="99942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aphicFrame>
        <p:nvGraphicFramePr>
          <p:cNvPr id="2" name="Αντικείμενο 1"/>
          <p:cNvGraphicFramePr>
            <a:graphicFrameLocks noChangeAspect="1"/>
          </p:cNvGraphicFramePr>
          <p:nvPr>
            <p:extLst>
              <p:ext uri="{D42A27DB-BD31-4B8C-83A1-F6EECF244321}">
                <p14:modId xmlns:p14="http://schemas.microsoft.com/office/powerpoint/2010/main" xmlns="" val="3040929196"/>
              </p:ext>
            </p:extLst>
          </p:nvPr>
        </p:nvGraphicFramePr>
        <p:xfrm>
          <a:off x="233025" y="4384013"/>
          <a:ext cx="1360195" cy="999426"/>
        </p:xfrm>
        <a:graphic>
          <a:graphicData uri="http://schemas.openxmlformats.org/presentationml/2006/ole">
            <p:oleObj spid="_x0000_s1050" name="Image" r:id="rId9" imgW="3542857" imgH="2603175" progId="">
              <p:embed/>
            </p:oleObj>
          </a:graphicData>
        </a:graphic>
      </p:graphicFrame>
      <p:pic>
        <p:nvPicPr>
          <p:cNvPr id="20" name="Picture 2"/>
          <p:cNvPicPr>
            <a:picLocks noChangeAspect="1" noChangeArrowheads="1"/>
          </p:cNvPicPr>
          <p:nvPr/>
        </p:nvPicPr>
        <p:blipFill>
          <a:blip r:embed="rId10" cstate="print">
            <a:extLst>
              <a:ext uri="{BEBA8EAE-BF5A-486C-A8C5-ECC9F3942E4B}">
                <a14:imgProps xmlns:a14="http://schemas.microsoft.com/office/drawing/2010/main" xmlns="">
                  <a14:imgLayer r:embed="rId12">
                    <a14:imgEffect>
                      <a14:backgroundRemoval t="0" b="100000" l="0" r="99057">
                        <a14:foregroundMark x1="44811" y1="67083" x2="44811" y2="67083"/>
                        <a14:foregroundMark x1="47170" y1="75000" x2="47170" y2="75000"/>
                        <a14:foregroundMark x1="55189" y1="72083" x2="55189" y2="72083"/>
                      </a14:backgroundRemoval>
                    </a14:imgEffect>
                  </a14:imgLayer>
                </a14:imgProps>
              </a:ext>
              <a:ext uri="{28A0092B-C50C-407E-A947-70E740481C1C}">
                <a14:useLocalDpi xmlns:a14="http://schemas.microsoft.com/office/drawing/2010/main" xmlns="" val="0"/>
              </a:ext>
            </a:extLst>
          </a:blip>
          <a:srcRect/>
          <a:stretch>
            <a:fillRect/>
          </a:stretch>
        </p:blipFill>
        <p:spPr bwMode="auto">
          <a:xfrm>
            <a:off x="10888595" y="863550"/>
            <a:ext cx="824226" cy="93308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Ορθογώνιο 4"/>
          <p:cNvSpPr/>
          <p:nvPr/>
        </p:nvSpPr>
        <p:spPr>
          <a:xfrm>
            <a:off x="0" y="18889"/>
            <a:ext cx="12192000" cy="461665"/>
          </a:xfrm>
          <a:prstGeom prst="rect">
            <a:avLst/>
          </a:prstGeom>
        </p:spPr>
        <p:txBody>
          <a:bodyPr wrap="square">
            <a:spAutoFit/>
          </a:bodyPr>
          <a:lstStyle/>
          <a:p>
            <a:pPr algn="ctr"/>
            <a:r>
              <a:rPr lang="el-GR" sz="2400" b="1" dirty="0">
                <a:solidFill>
                  <a:schemeClr val="accent1">
                    <a:lumMod val="75000"/>
                  </a:schemeClr>
                </a:solidFill>
              </a:rPr>
              <a:t>ΕΙΣΑΓΩΓΗ</a:t>
            </a:r>
          </a:p>
        </p:txBody>
      </p:sp>
    </p:spTree>
    <p:extLst>
      <p:ext uri="{BB962C8B-B14F-4D97-AF65-F5344CB8AC3E}">
        <p14:creationId xmlns:p14="http://schemas.microsoft.com/office/powerpoint/2010/main" xmlns="" val="335078749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6143897"/>
            <a:ext cx="12192000" cy="714103"/>
          </a:xfrm>
          <a:prstGeom prst="rect">
            <a:avLst/>
          </a:prstGeom>
        </p:spPr>
      </p:pic>
      <p:sp>
        <p:nvSpPr>
          <p:cNvPr id="5" name="Rounded Rectangle 75"/>
          <p:cNvSpPr/>
          <p:nvPr/>
        </p:nvSpPr>
        <p:spPr>
          <a:xfrm>
            <a:off x="2323273" y="57734"/>
            <a:ext cx="9768461" cy="487252"/>
          </a:xfrm>
          <a:prstGeom prst="roundRect">
            <a:avLst>
              <a:gd name="adj" fmla="val 28246"/>
            </a:avLst>
          </a:prstGeom>
          <a:solidFill>
            <a:srgbClr val="AA72D4"/>
          </a:solidFill>
          <a:ln w="38100">
            <a:solidFill>
              <a:srgbClr val="FFFF00"/>
            </a:solidFill>
          </a:ln>
        </p:spPr>
        <p:style>
          <a:lnRef idx="2">
            <a:schemeClr val="accent2"/>
          </a:lnRef>
          <a:fillRef idx="1">
            <a:schemeClr val="lt1"/>
          </a:fillRef>
          <a:effectRef idx="0">
            <a:schemeClr val="accent2"/>
          </a:effectRef>
          <a:fontRef idx="minor">
            <a:schemeClr val="dk1"/>
          </a:fontRef>
        </p:style>
        <p:txBody>
          <a:bodyPr anchor="t" anchorCtr="0"/>
          <a:lstStyle/>
          <a:p>
            <a:pPr defTabSz="457200" fontAlgn="auto">
              <a:spcBef>
                <a:spcPts val="0"/>
              </a:spcBef>
              <a:spcAft>
                <a:spcPts val="0"/>
              </a:spcAft>
              <a:defRPr/>
            </a:pPr>
            <a:r>
              <a:rPr lang="en-GB" sz="1800" b="1" dirty="0">
                <a:solidFill>
                  <a:srgbClr val="FFFF00"/>
                </a:solidFill>
              </a:rPr>
              <a:t>OEET</a:t>
            </a:r>
          </a:p>
        </p:txBody>
      </p:sp>
      <p:sp>
        <p:nvSpPr>
          <p:cNvPr id="6" name="Rounded Rectangle 69"/>
          <p:cNvSpPr/>
          <p:nvPr/>
        </p:nvSpPr>
        <p:spPr>
          <a:xfrm>
            <a:off x="2323276" y="693826"/>
            <a:ext cx="9768458" cy="1026769"/>
          </a:xfrm>
          <a:prstGeom prst="roundRect">
            <a:avLst>
              <a:gd name="adj" fmla="val 29691"/>
            </a:avLst>
          </a:prstGeom>
          <a:solidFill>
            <a:srgbClr val="92D050"/>
          </a:solidFill>
          <a:ln w="38100">
            <a:solidFill>
              <a:schemeClr val="accent6">
                <a:lumMod val="50000"/>
              </a:schemeClr>
            </a:solidFill>
          </a:ln>
        </p:spPr>
        <p:style>
          <a:lnRef idx="2">
            <a:schemeClr val="accent2"/>
          </a:lnRef>
          <a:fillRef idx="1">
            <a:schemeClr val="lt1"/>
          </a:fillRef>
          <a:effectRef idx="0">
            <a:schemeClr val="accent2"/>
          </a:effectRef>
          <a:fontRef idx="minor">
            <a:schemeClr val="dk1"/>
          </a:fontRef>
        </p:style>
        <p:txBody>
          <a:bodyPr anchor="t" anchorCtr="0"/>
          <a:lstStyle/>
          <a:p>
            <a:pPr defTabSz="457200" fontAlgn="auto">
              <a:spcBef>
                <a:spcPts val="0"/>
              </a:spcBef>
              <a:spcAft>
                <a:spcPts val="0"/>
              </a:spcAft>
              <a:defRPr/>
            </a:pPr>
            <a:r>
              <a:rPr lang="en-GB" sz="1800" b="1" dirty="0">
                <a:solidFill>
                  <a:schemeClr val="accent6">
                    <a:lumMod val="50000"/>
                  </a:schemeClr>
                </a:solidFill>
              </a:rPr>
              <a:t>EPlusLink</a:t>
            </a:r>
          </a:p>
        </p:txBody>
      </p:sp>
      <p:sp>
        <p:nvSpPr>
          <p:cNvPr id="8" name="Rounded Rectangle 70"/>
          <p:cNvSpPr/>
          <p:nvPr/>
        </p:nvSpPr>
        <p:spPr>
          <a:xfrm>
            <a:off x="2332740" y="1795899"/>
            <a:ext cx="9758994" cy="3010225"/>
          </a:xfrm>
          <a:prstGeom prst="roundRect">
            <a:avLst/>
          </a:prstGeom>
          <a:solidFill>
            <a:srgbClr val="B3CBFF"/>
          </a:solidFill>
          <a:ln w="38100">
            <a:solidFill>
              <a:schemeClr val="accent2">
                <a:lumMod val="75000"/>
              </a:schemeClr>
            </a:solidFill>
          </a:ln>
        </p:spPr>
        <p:style>
          <a:lnRef idx="1">
            <a:schemeClr val="accent2"/>
          </a:lnRef>
          <a:fillRef idx="2">
            <a:schemeClr val="accent2"/>
          </a:fillRef>
          <a:effectRef idx="1">
            <a:schemeClr val="accent2"/>
          </a:effectRef>
          <a:fontRef idx="minor">
            <a:schemeClr val="dk1"/>
          </a:fontRef>
        </p:style>
        <p:txBody>
          <a:bodyPr anchor="t" anchorCtr="0"/>
          <a:lstStyle/>
          <a:p>
            <a:pPr defTabSz="457200" fontAlgn="auto">
              <a:spcBef>
                <a:spcPts val="0"/>
              </a:spcBef>
              <a:spcAft>
                <a:spcPts val="0"/>
              </a:spcAft>
              <a:defRPr/>
            </a:pPr>
            <a:r>
              <a:rPr lang="en-GB" sz="1800" b="1" dirty="0" smtClean="0">
                <a:solidFill>
                  <a:schemeClr val="accent2">
                    <a:lumMod val="75000"/>
                  </a:schemeClr>
                </a:solidFill>
              </a:rPr>
              <a:t>Mobility Tool</a:t>
            </a:r>
            <a:endParaRPr lang="en-GB" sz="1800" b="1" dirty="0">
              <a:solidFill>
                <a:schemeClr val="accent2">
                  <a:lumMod val="75000"/>
                </a:schemeClr>
              </a:solidFill>
            </a:endParaRPr>
          </a:p>
        </p:txBody>
      </p:sp>
      <p:sp>
        <p:nvSpPr>
          <p:cNvPr id="10" name="TextBox 9"/>
          <p:cNvSpPr txBox="1"/>
          <p:nvPr/>
        </p:nvSpPr>
        <p:spPr>
          <a:xfrm rot="5400000">
            <a:off x="6642791" y="663693"/>
            <a:ext cx="1129427" cy="9768461"/>
          </a:xfrm>
          <a:prstGeom prst="roundRect">
            <a:avLst>
              <a:gd name="adj" fmla="val 27864"/>
            </a:avLst>
          </a:prstGeom>
          <a:ln w="38100">
            <a:solidFill>
              <a:schemeClr val="accent1">
                <a:lumMod val="75000"/>
              </a:schemeClr>
            </a:solidFill>
          </a:ln>
        </p:spPr>
        <p:style>
          <a:lnRef idx="1">
            <a:schemeClr val="accent1"/>
          </a:lnRef>
          <a:fillRef idx="2">
            <a:schemeClr val="accent1"/>
          </a:fillRef>
          <a:effectRef idx="1">
            <a:schemeClr val="accent1"/>
          </a:effectRef>
          <a:fontRef idx="minor">
            <a:schemeClr val="dk1"/>
          </a:fontRef>
        </p:style>
        <p:txBody>
          <a:bodyPr vert="vert270" wrap="square">
            <a:spAutoFit/>
          </a:bodyPr>
          <a:lstStyle/>
          <a:p>
            <a:pPr>
              <a:defRPr/>
            </a:pPr>
            <a:r>
              <a:rPr lang="en-GB" b="1" dirty="0" smtClean="0">
                <a:solidFill>
                  <a:schemeClr val="accent1">
                    <a:lumMod val="50000"/>
                  </a:schemeClr>
                </a:solidFill>
              </a:rPr>
              <a:t>EU Survey</a:t>
            </a:r>
          </a:p>
          <a:p>
            <a:pPr>
              <a:defRPr/>
            </a:pPr>
            <a:endParaRPr lang="en-GB" sz="1600" dirty="0" smtClean="0">
              <a:solidFill>
                <a:srgbClr val="0F5494"/>
              </a:solidFill>
            </a:endParaRPr>
          </a:p>
          <a:p>
            <a:pPr>
              <a:defRPr/>
            </a:pPr>
            <a:endParaRPr lang="en-GB" sz="1600" dirty="0" smtClean="0">
              <a:solidFill>
                <a:srgbClr val="0F5494"/>
              </a:solidFill>
            </a:endParaRPr>
          </a:p>
        </p:txBody>
      </p:sp>
      <p:pic>
        <p:nvPicPr>
          <p:cNvPr id="19" name="Picture 61"/>
          <p:cNvPicPr>
            <a:picLocks noChangeAspect="1"/>
          </p:cNvPicPr>
          <p:nvPr/>
        </p:nvPicPr>
        <p:blipFill>
          <a:blip r:embed="rId4" cstate="print">
            <a:extLst>
              <a:ext uri="{BEBA8EAE-BF5A-486C-A8C5-ECC9F3942E4B}">
                <a14:imgProps xmlns:a14="http://schemas.microsoft.com/office/drawing/2010/main" xmlns="">
                  <a14:imgLayer r:embed="rId5">
                    <a14:imgEffect>
                      <a14:backgroundRemoval t="0" b="100000" l="0" r="100000"/>
                    </a14:imgEffect>
                  </a14:imgLayer>
                </a14:imgProps>
              </a:ext>
              <a:ext uri="{28A0092B-C50C-407E-A947-70E740481C1C}">
                <a14:useLocalDpi xmlns:a14="http://schemas.microsoft.com/office/drawing/2010/main" xmlns="" val="0"/>
              </a:ext>
            </a:extLst>
          </a:blip>
          <a:stretch>
            <a:fillRect/>
          </a:stretch>
        </p:blipFill>
        <p:spPr>
          <a:xfrm>
            <a:off x="4348771" y="5097373"/>
            <a:ext cx="294284" cy="395596"/>
          </a:xfrm>
          <a:prstGeom prst="rect">
            <a:avLst/>
          </a:prstGeom>
        </p:spPr>
      </p:pic>
      <p:pic>
        <p:nvPicPr>
          <p:cNvPr id="20" name="Picture 63"/>
          <p:cNvPicPr>
            <a:picLocks noChangeAspect="1"/>
          </p:cNvPicPr>
          <p:nvPr/>
        </p:nvPicPr>
        <p:blipFill>
          <a:blip r:embed="rId6" cstate="print">
            <a:extLst>
              <a:ext uri="{BEBA8EAE-BF5A-486C-A8C5-ECC9F3942E4B}">
                <a14:imgProps xmlns:a14="http://schemas.microsoft.com/office/drawing/2010/main" xmlns="">
                  <a14:imgLayer r:embed="rId7">
                    <a14:imgEffect>
                      <a14:backgroundRemoval t="0" b="99222" l="1914" r="96172"/>
                    </a14:imgEffect>
                  </a14:imgLayer>
                </a14:imgProps>
              </a:ext>
              <a:ext uri="{28A0092B-C50C-407E-A947-70E740481C1C}">
                <a14:useLocalDpi xmlns:a14="http://schemas.microsoft.com/office/drawing/2010/main" xmlns="" val="0"/>
              </a:ext>
            </a:extLst>
          </a:blip>
          <a:stretch>
            <a:fillRect/>
          </a:stretch>
        </p:blipFill>
        <p:spPr>
          <a:xfrm>
            <a:off x="3748121" y="5087182"/>
            <a:ext cx="336096" cy="413284"/>
          </a:xfrm>
          <a:prstGeom prst="rect">
            <a:avLst/>
          </a:prstGeom>
        </p:spPr>
      </p:pic>
      <p:pic>
        <p:nvPicPr>
          <p:cNvPr id="21" name="Picture 3"/>
          <p:cNvPicPr>
            <a:picLocks noChangeAspect="1" noChangeArrowheads="1"/>
          </p:cNvPicPr>
          <p:nvPr/>
        </p:nvPicPr>
        <p:blipFill>
          <a:blip r:embed="rId8" cstate="print">
            <a:extLst>
              <a:ext uri="{BEBA8EAE-BF5A-486C-A8C5-ECC9F3942E4B}">
                <a14:imgProps xmlns:a14="http://schemas.microsoft.com/office/drawing/2010/main" xmlns="">
                  <a14:imgLayer r:embed="rId9">
                    <a14:imgEffect>
                      <a14:backgroundRemoval t="1274" b="100000" l="3610" r="96751"/>
                    </a14:imgEffect>
                  </a14:imgLayer>
                </a14:imgProps>
              </a:ext>
              <a:ext uri="{28A0092B-C50C-407E-A947-70E740481C1C}">
                <a14:useLocalDpi xmlns:a14="http://schemas.microsoft.com/office/drawing/2010/main" xmlns="" val="0"/>
              </a:ext>
            </a:extLst>
          </a:blip>
          <a:srcRect/>
          <a:stretch>
            <a:fillRect/>
          </a:stretch>
        </p:blipFill>
        <p:spPr bwMode="auto">
          <a:xfrm>
            <a:off x="4864270" y="5102780"/>
            <a:ext cx="385594" cy="4371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3" name="Flowchart: Connector 71"/>
          <p:cNvSpPr/>
          <p:nvPr/>
        </p:nvSpPr>
        <p:spPr>
          <a:xfrm>
            <a:off x="3759960" y="5424861"/>
            <a:ext cx="295275" cy="304800"/>
          </a:xfrm>
          <a:prstGeom prst="flowChartConnector">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GB" sz="1800" dirty="0"/>
          </a:p>
        </p:txBody>
      </p:sp>
      <p:sp>
        <p:nvSpPr>
          <p:cNvPr id="24" name="Flowchart: Connector 72"/>
          <p:cNvSpPr/>
          <p:nvPr/>
        </p:nvSpPr>
        <p:spPr>
          <a:xfrm>
            <a:off x="4338092" y="5441120"/>
            <a:ext cx="295275" cy="304800"/>
          </a:xfrm>
          <a:prstGeom prst="flowChartConnector">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GB" sz="1800" dirty="0"/>
          </a:p>
        </p:txBody>
      </p:sp>
      <p:sp>
        <p:nvSpPr>
          <p:cNvPr id="25" name="Flowchart: Connector 73"/>
          <p:cNvSpPr/>
          <p:nvPr/>
        </p:nvSpPr>
        <p:spPr>
          <a:xfrm>
            <a:off x="4893069" y="5441120"/>
            <a:ext cx="295275" cy="304800"/>
          </a:xfrm>
          <a:prstGeom prst="flowChartConnector">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GB" sz="1800" dirty="0"/>
          </a:p>
        </p:txBody>
      </p:sp>
      <p:sp>
        <p:nvSpPr>
          <p:cNvPr id="51" name="Flowchart: Connector 10"/>
          <p:cNvSpPr/>
          <p:nvPr/>
        </p:nvSpPr>
        <p:spPr>
          <a:xfrm>
            <a:off x="3254120" y="1083142"/>
            <a:ext cx="295275" cy="304800"/>
          </a:xfrm>
          <a:prstGeom prst="flowChartConnector">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GB" sz="1800" dirty="0"/>
          </a:p>
        </p:txBody>
      </p:sp>
      <p:sp>
        <p:nvSpPr>
          <p:cNvPr id="52" name="Flowchart: Connector 11"/>
          <p:cNvSpPr/>
          <p:nvPr/>
        </p:nvSpPr>
        <p:spPr>
          <a:xfrm rot="10800000">
            <a:off x="8993186" y="1839017"/>
            <a:ext cx="295275" cy="304800"/>
          </a:xfrm>
          <a:prstGeom prst="flowChartConnector">
            <a:avLst/>
          </a:prstGeom>
          <a:solidFill>
            <a:srgbClr val="133176"/>
          </a:solidFill>
          <a:ln w="12700">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GB" sz="1800" dirty="0"/>
          </a:p>
        </p:txBody>
      </p:sp>
      <p:sp>
        <p:nvSpPr>
          <p:cNvPr id="53" name="Rounded Rectangular Callout 14"/>
          <p:cNvSpPr/>
          <p:nvPr/>
        </p:nvSpPr>
        <p:spPr>
          <a:xfrm>
            <a:off x="3959877" y="826637"/>
            <a:ext cx="1406331" cy="561975"/>
          </a:xfrm>
          <a:prstGeom prst="wedgeRoundRectCallout">
            <a:avLst>
              <a:gd name="adj1" fmla="val -80957"/>
              <a:gd name="adj2" fmla="val 8747"/>
              <a:gd name="adj3" fmla="val 16667"/>
            </a:avLst>
          </a:prstGeom>
          <a:ln/>
        </p:spPr>
        <p:style>
          <a:lnRef idx="0">
            <a:schemeClr val="accent3"/>
          </a:lnRef>
          <a:fillRef idx="3">
            <a:schemeClr val="accent3"/>
          </a:fillRef>
          <a:effectRef idx="3">
            <a:schemeClr val="accent3"/>
          </a:effectRef>
          <a:fontRef idx="minor">
            <a:schemeClr val="lt1"/>
          </a:fontRef>
        </p:style>
        <p:txBody>
          <a:bodyPr anchor="ctr"/>
          <a:lstStyle/>
          <a:p>
            <a:pPr algn="ctr" defTabSz="457200" fontAlgn="auto">
              <a:spcBef>
                <a:spcPts val="0"/>
              </a:spcBef>
              <a:spcAft>
                <a:spcPts val="0"/>
              </a:spcAft>
              <a:defRPr/>
            </a:pPr>
            <a:r>
              <a:rPr lang="el-GR" dirty="0" smtClean="0">
                <a:solidFill>
                  <a:srgbClr val="002060"/>
                </a:solidFill>
              </a:rPr>
              <a:t>Υπογραφή σύμβασης</a:t>
            </a:r>
            <a:endParaRPr lang="en-GB" dirty="0">
              <a:solidFill>
                <a:srgbClr val="002060"/>
              </a:solidFill>
            </a:endParaRPr>
          </a:p>
        </p:txBody>
      </p:sp>
      <p:cxnSp>
        <p:nvCxnSpPr>
          <p:cNvPr id="55" name="Straight Connector 55"/>
          <p:cNvCxnSpPr>
            <a:cxnSpLocks noChangeShapeType="1"/>
          </p:cNvCxnSpPr>
          <p:nvPr/>
        </p:nvCxnSpPr>
        <p:spPr bwMode="auto">
          <a:xfrm>
            <a:off x="3398189" y="1342924"/>
            <a:ext cx="0" cy="2197087"/>
          </a:xfrm>
          <a:prstGeom prst="line">
            <a:avLst/>
          </a:prstGeom>
          <a:noFill/>
          <a:ln w="22225" algn="ctr">
            <a:solidFill>
              <a:schemeClr val="tx1"/>
            </a:solidFill>
            <a:prstDash val="dash"/>
            <a:round/>
            <a:headEnd/>
            <a:tailEnd/>
          </a:ln>
          <a:extLst>
            <a:ext uri="{909E8E84-426E-40DD-AFC4-6F175D3DCCD1}">
              <a14:hiddenFill xmlns:a14="http://schemas.microsoft.com/office/drawing/2010/main" xmlns="">
                <a:noFill/>
              </a14:hiddenFill>
            </a:ext>
          </a:extLst>
        </p:spPr>
      </p:cxnSp>
      <p:cxnSp>
        <p:nvCxnSpPr>
          <p:cNvPr id="54" name="Straight Connector 27"/>
          <p:cNvCxnSpPr>
            <a:cxnSpLocks noChangeShapeType="1"/>
            <a:stCxn id="52" idx="4"/>
          </p:cNvCxnSpPr>
          <p:nvPr/>
        </p:nvCxnSpPr>
        <p:spPr bwMode="auto">
          <a:xfrm flipV="1">
            <a:off x="9140823" y="895245"/>
            <a:ext cx="1" cy="943772"/>
          </a:xfrm>
          <a:prstGeom prst="line">
            <a:avLst/>
          </a:prstGeom>
          <a:noFill/>
          <a:ln w="22225" algn="ctr">
            <a:solidFill>
              <a:schemeClr val="tx1"/>
            </a:solidFill>
            <a:prstDash val="dash"/>
            <a:round/>
            <a:headEnd/>
            <a:tailEnd/>
          </a:ln>
          <a:extLst>
            <a:ext uri="{909E8E84-426E-40DD-AFC4-6F175D3DCCD1}">
              <a14:hiddenFill xmlns:a14="http://schemas.microsoft.com/office/drawing/2010/main" xmlns="">
                <a:noFill/>
              </a14:hiddenFill>
            </a:ext>
          </a:extLst>
        </p:spPr>
      </p:cxnSp>
      <p:sp>
        <p:nvSpPr>
          <p:cNvPr id="56" name="Flowchart: Connector 34"/>
          <p:cNvSpPr/>
          <p:nvPr/>
        </p:nvSpPr>
        <p:spPr>
          <a:xfrm>
            <a:off x="3235386" y="3448773"/>
            <a:ext cx="295275" cy="304800"/>
          </a:xfrm>
          <a:prstGeom prst="flowChartConnector">
            <a:avLst/>
          </a:prstGeom>
          <a:solidFill>
            <a:srgbClr val="133176"/>
          </a:solidFill>
          <a:ln w="12700">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GB" sz="1800" dirty="0"/>
          </a:p>
        </p:txBody>
      </p:sp>
      <p:sp>
        <p:nvSpPr>
          <p:cNvPr id="57" name="Flowchart: Connector 36"/>
          <p:cNvSpPr/>
          <p:nvPr/>
        </p:nvSpPr>
        <p:spPr>
          <a:xfrm>
            <a:off x="4895731" y="3443826"/>
            <a:ext cx="295275" cy="304800"/>
          </a:xfrm>
          <a:prstGeom prst="flowChartConnector">
            <a:avLst/>
          </a:prstGeom>
          <a:solidFill>
            <a:srgbClr val="133176"/>
          </a:solidFill>
          <a:ln w="12700">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GB" sz="1800" dirty="0"/>
          </a:p>
        </p:txBody>
      </p:sp>
      <p:cxnSp>
        <p:nvCxnSpPr>
          <p:cNvPr id="58" name="Straight Connector 20"/>
          <p:cNvCxnSpPr>
            <a:cxnSpLocks noChangeShapeType="1"/>
            <a:stCxn id="56" idx="6"/>
            <a:endCxn id="57" idx="2"/>
          </p:cNvCxnSpPr>
          <p:nvPr/>
        </p:nvCxnSpPr>
        <p:spPr bwMode="auto">
          <a:xfrm flipV="1">
            <a:off x="3530661" y="3596226"/>
            <a:ext cx="1365070" cy="4947"/>
          </a:xfrm>
          <a:prstGeom prst="line">
            <a:avLst/>
          </a:prstGeom>
          <a:noFill/>
          <a:ln w="22225" algn="ctr">
            <a:solidFill>
              <a:schemeClr val="tx1"/>
            </a:solidFill>
            <a:prstDash val="dash"/>
            <a:round/>
            <a:headEnd/>
            <a:tailEnd/>
          </a:ln>
          <a:extLst>
            <a:ext uri="{909E8E84-426E-40DD-AFC4-6F175D3DCCD1}">
              <a14:hiddenFill xmlns:a14="http://schemas.microsoft.com/office/drawing/2010/main" xmlns="">
                <a:noFill/>
              </a14:hiddenFill>
            </a:ext>
          </a:extLst>
        </p:spPr>
      </p:cxnSp>
      <p:sp>
        <p:nvSpPr>
          <p:cNvPr id="59" name="Rounded Rectangular Callout 40"/>
          <p:cNvSpPr/>
          <p:nvPr/>
        </p:nvSpPr>
        <p:spPr>
          <a:xfrm>
            <a:off x="3527153" y="2652986"/>
            <a:ext cx="2705870" cy="636725"/>
          </a:xfrm>
          <a:prstGeom prst="wedgeRoundRectCallout">
            <a:avLst>
              <a:gd name="adj1" fmla="val 7953"/>
              <a:gd name="adj2" fmla="val 74788"/>
              <a:gd name="adj3" fmla="val 16667"/>
            </a:avLst>
          </a:prstGeom>
          <a:ln/>
        </p:spPr>
        <p:style>
          <a:lnRef idx="0">
            <a:schemeClr val="accent3"/>
          </a:lnRef>
          <a:fillRef idx="3">
            <a:schemeClr val="accent3"/>
          </a:fillRef>
          <a:effectRef idx="3">
            <a:schemeClr val="accent3"/>
          </a:effectRef>
          <a:fontRef idx="minor">
            <a:schemeClr val="lt1"/>
          </a:fontRef>
        </p:style>
        <p:txBody>
          <a:bodyPr anchor="ctr"/>
          <a:lstStyle/>
          <a:p>
            <a:pPr algn="ctr" defTabSz="457200" fontAlgn="auto">
              <a:spcBef>
                <a:spcPts val="0"/>
              </a:spcBef>
              <a:spcAft>
                <a:spcPts val="0"/>
              </a:spcAft>
              <a:defRPr/>
            </a:pPr>
            <a:r>
              <a:rPr lang="el-GR" dirty="0" smtClean="0">
                <a:solidFill>
                  <a:srgbClr val="002060"/>
                </a:solidFill>
              </a:rPr>
              <a:t>Αίτημα συμπλήρωσης εκθέσεων συμμετεχόντων</a:t>
            </a:r>
            <a:endParaRPr lang="en-GB" dirty="0">
              <a:solidFill>
                <a:srgbClr val="002060"/>
              </a:solidFill>
            </a:endParaRPr>
          </a:p>
        </p:txBody>
      </p:sp>
      <p:cxnSp>
        <p:nvCxnSpPr>
          <p:cNvPr id="60" name="Straight Connector 35"/>
          <p:cNvCxnSpPr>
            <a:cxnSpLocks noChangeShapeType="1"/>
            <a:stCxn id="61" idx="4"/>
          </p:cNvCxnSpPr>
          <p:nvPr/>
        </p:nvCxnSpPr>
        <p:spPr bwMode="auto">
          <a:xfrm rot="16200000" flipH="1">
            <a:off x="6964765" y="4389192"/>
            <a:ext cx="1259355" cy="28198"/>
          </a:xfrm>
          <a:prstGeom prst="line">
            <a:avLst/>
          </a:prstGeom>
          <a:noFill/>
          <a:ln w="22225" algn="ctr">
            <a:solidFill>
              <a:schemeClr val="tx1"/>
            </a:solidFill>
            <a:prstDash val="dash"/>
            <a:round/>
            <a:headEnd/>
            <a:tailEnd/>
          </a:ln>
          <a:extLst>
            <a:ext uri="{909E8E84-426E-40DD-AFC4-6F175D3DCCD1}">
              <a14:hiddenFill xmlns:a14="http://schemas.microsoft.com/office/drawing/2010/main" xmlns="">
                <a:noFill/>
              </a14:hiddenFill>
            </a:ext>
          </a:extLst>
        </p:spPr>
      </p:cxnSp>
      <p:sp>
        <p:nvSpPr>
          <p:cNvPr id="63" name="Rounded Rectangular Callout 82"/>
          <p:cNvSpPr/>
          <p:nvPr/>
        </p:nvSpPr>
        <p:spPr>
          <a:xfrm>
            <a:off x="8770265" y="3692153"/>
            <a:ext cx="3057668" cy="825407"/>
          </a:xfrm>
          <a:prstGeom prst="wedgeRoundRectCallout">
            <a:avLst>
              <a:gd name="adj1" fmla="val -86956"/>
              <a:gd name="adj2" fmla="val -43844"/>
              <a:gd name="adj3" fmla="val 16667"/>
            </a:avLst>
          </a:prstGeom>
          <a:gradFill>
            <a:gsLst>
              <a:gs pos="0">
                <a:schemeClr val="accent3">
                  <a:shade val="51000"/>
                  <a:satMod val="130000"/>
                </a:schemeClr>
              </a:gs>
              <a:gs pos="80000">
                <a:schemeClr val="accent3">
                  <a:shade val="93000"/>
                  <a:satMod val="130000"/>
                </a:schemeClr>
              </a:gs>
              <a:gs pos="100000">
                <a:schemeClr val="accent3">
                  <a:shade val="94000"/>
                  <a:satMod val="135000"/>
                </a:schemeClr>
              </a:gs>
            </a:gsLst>
          </a:gradFill>
          <a:ln/>
        </p:spPr>
        <p:style>
          <a:lnRef idx="0">
            <a:schemeClr val="accent3"/>
          </a:lnRef>
          <a:fillRef idx="3">
            <a:schemeClr val="accent3"/>
          </a:fillRef>
          <a:effectRef idx="3">
            <a:schemeClr val="accent3"/>
          </a:effectRef>
          <a:fontRef idx="minor">
            <a:schemeClr val="lt1"/>
          </a:fontRef>
        </p:style>
        <p:txBody>
          <a:bodyPr anchor="ctr"/>
          <a:lstStyle/>
          <a:p>
            <a:pPr algn="ctr" defTabSz="457200" fontAlgn="auto">
              <a:spcBef>
                <a:spcPts val="0"/>
              </a:spcBef>
              <a:spcAft>
                <a:spcPts val="0"/>
              </a:spcAft>
              <a:defRPr/>
            </a:pPr>
            <a:r>
              <a:rPr lang="el-GR" dirty="0" smtClean="0">
                <a:solidFill>
                  <a:srgbClr val="002060"/>
                </a:solidFill>
              </a:rPr>
              <a:t>Υποβολή έκθεσης δικαιούχου</a:t>
            </a:r>
            <a:endParaRPr lang="en-GB" dirty="0">
              <a:solidFill>
                <a:srgbClr val="002060"/>
              </a:solidFill>
            </a:endParaRPr>
          </a:p>
        </p:txBody>
      </p:sp>
      <p:sp>
        <p:nvSpPr>
          <p:cNvPr id="65" name="Rounded Rectangular Callout 128"/>
          <p:cNvSpPr/>
          <p:nvPr/>
        </p:nvSpPr>
        <p:spPr>
          <a:xfrm>
            <a:off x="9541924" y="1694346"/>
            <a:ext cx="2567109" cy="776592"/>
          </a:xfrm>
          <a:prstGeom prst="wedgeRoundRectCallout">
            <a:avLst>
              <a:gd name="adj1" fmla="val -59925"/>
              <a:gd name="adj2" fmla="val -16664"/>
              <a:gd name="adj3" fmla="val 16667"/>
            </a:avLst>
          </a:prstGeom>
          <a:gradFill>
            <a:gsLst>
              <a:gs pos="0">
                <a:schemeClr val="accent3">
                  <a:shade val="51000"/>
                  <a:satMod val="130000"/>
                </a:schemeClr>
              </a:gs>
              <a:gs pos="80000">
                <a:schemeClr val="accent3">
                  <a:shade val="93000"/>
                  <a:satMod val="130000"/>
                </a:schemeClr>
              </a:gs>
              <a:gs pos="100000">
                <a:schemeClr val="accent3">
                  <a:shade val="94000"/>
                  <a:satMod val="135000"/>
                </a:schemeClr>
              </a:gs>
            </a:gsLst>
          </a:gradFill>
          <a:ln/>
        </p:spPr>
        <p:style>
          <a:lnRef idx="0">
            <a:schemeClr val="accent3"/>
          </a:lnRef>
          <a:fillRef idx="3">
            <a:schemeClr val="accent3"/>
          </a:fillRef>
          <a:effectRef idx="3">
            <a:schemeClr val="accent3"/>
          </a:effectRef>
          <a:fontRef idx="minor">
            <a:schemeClr val="lt1"/>
          </a:fontRef>
        </p:style>
        <p:txBody>
          <a:bodyPr anchor="ctr"/>
          <a:lstStyle/>
          <a:p>
            <a:pPr algn="ctr" defTabSz="457200" fontAlgn="auto">
              <a:spcBef>
                <a:spcPts val="0"/>
              </a:spcBef>
              <a:spcAft>
                <a:spcPts val="0"/>
              </a:spcAft>
              <a:defRPr/>
            </a:pPr>
            <a:r>
              <a:rPr lang="el-GR" dirty="0" smtClean="0">
                <a:solidFill>
                  <a:srgbClr val="002060"/>
                </a:solidFill>
              </a:rPr>
              <a:t>Υποβολή επικυρωμένων δεδομένων</a:t>
            </a:r>
            <a:endParaRPr lang="en-GB" dirty="0">
              <a:solidFill>
                <a:srgbClr val="002060"/>
              </a:solidFill>
            </a:endParaRPr>
          </a:p>
        </p:txBody>
      </p:sp>
      <p:sp>
        <p:nvSpPr>
          <p:cNvPr id="66" name="Arc 78"/>
          <p:cNvSpPr/>
          <p:nvPr/>
        </p:nvSpPr>
        <p:spPr bwMode="auto">
          <a:xfrm rot="3258553" flipH="1">
            <a:off x="6709268" y="106605"/>
            <a:ext cx="675204" cy="1625251"/>
          </a:xfrm>
          <a:prstGeom prst="arc">
            <a:avLst>
              <a:gd name="adj1" fmla="val 17569402"/>
              <a:gd name="adj2" fmla="val 2500023"/>
            </a:avLst>
          </a:prstGeom>
          <a:ln w="19050">
            <a:solidFill>
              <a:schemeClr val="tx1"/>
            </a:solidFill>
            <a:prstDash val="lgDash"/>
            <a:headEnd type="none" w="med" len="med"/>
            <a:tailEnd type="none" w="med" len="med"/>
          </a:ln>
        </p:spPr>
        <p:style>
          <a:lnRef idx="1">
            <a:schemeClr val="accent6"/>
          </a:lnRef>
          <a:fillRef idx="0">
            <a:schemeClr val="accent6"/>
          </a:fillRef>
          <a:effectRef idx="0">
            <a:schemeClr val="accent6"/>
          </a:effectRef>
          <a:fontRef idx="minor">
            <a:schemeClr val="tx1"/>
          </a:fontRef>
        </p:style>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7600" b="1" i="0" u="none" strike="noStrike" cap="none" normalizeH="0" baseline="0" dirty="0" smtClean="0">
              <a:ln>
                <a:noFill/>
              </a:ln>
              <a:solidFill>
                <a:srgbClr val="FFD624"/>
              </a:solidFill>
              <a:effectLst/>
              <a:latin typeface="Verdana" pitchFamily="34" charset="0"/>
            </a:endParaRPr>
          </a:p>
        </p:txBody>
      </p:sp>
      <p:sp>
        <p:nvSpPr>
          <p:cNvPr id="67" name="Arc 79"/>
          <p:cNvSpPr/>
          <p:nvPr/>
        </p:nvSpPr>
        <p:spPr bwMode="auto">
          <a:xfrm rot="16799758">
            <a:off x="8034509" y="-140990"/>
            <a:ext cx="438050" cy="1570634"/>
          </a:xfrm>
          <a:prstGeom prst="arc">
            <a:avLst>
              <a:gd name="adj1" fmla="val 17169099"/>
              <a:gd name="adj2" fmla="val 5162431"/>
            </a:avLst>
          </a:prstGeom>
          <a:ln w="19050">
            <a:solidFill>
              <a:schemeClr val="tx1"/>
            </a:solidFill>
            <a:prstDash val="lgDash"/>
            <a:headEnd type="none" w="med" len="med"/>
            <a:tailEnd type="none" w="med" len="med"/>
          </a:ln>
        </p:spPr>
        <p:style>
          <a:lnRef idx="1">
            <a:schemeClr val="accent6"/>
          </a:lnRef>
          <a:fillRef idx="0">
            <a:schemeClr val="accent6"/>
          </a:fillRef>
          <a:effectRef idx="0">
            <a:schemeClr val="accent6"/>
          </a:effectRef>
          <a:fontRef idx="minor">
            <a:schemeClr val="tx1"/>
          </a:fontRef>
        </p:style>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7600" b="1" i="0" u="none" strike="noStrike" cap="none" normalizeH="0" baseline="0" dirty="0" smtClean="0">
              <a:ln>
                <a:noFill/>
              </a:ln>
              <a:solidFill>
                <a:srgbClr val="FFD624"/>
              </a:solidFill>
              <a:effectLst/>
              <a:latin typeface="Verdana" pitchFamily="34" charset="0"/>
            </a:endParaRPr>
          </a:p>
        </p:txBody>
      </p:sp>
      <p:sp>
        <p:nvSpPr>
          <p:cNvPr id="68" name="Rounded Rectangular Callout 74"/>
          <p:cNvSpPr/>
          <p:nvPr/>
        </p:nvSpPr>
        <p:spPr>
          <a:xfrm>
            <a:off x="3691560" y="165646"/>
            <a:ext cx="3076740" cy="281651"/>
          </a:xfrm>
          <a:prstGeom prst="wedgeRoundRectCallout">
            <a:avLst>
              <a:gd name="adj1" fmla="val 76571"/>
              <a:gd name="adj2" fmla="val -4524"/>
              <a:gd name="adj3" fmla="val 16667"/>
            </a:avLst>
          </a:prstGeom>
          <a:ln/>
        </p:spPr>
        <p:style>
          <a:lnRef idx="0">
            <a:schemeClr val="accent3"/>
          </a:lnRef>
          <a:fillRef idx="3">
            <a:schemeClr val="accent3"/>
          </a:fillRef>
          <a:effectRef idx="3">
            <a:schemeClr val="accent3"/>
          </a:effectRef>
          <a:fontRef idx="minor">
            <a:schemeClr val="lt1"/>
          </a:fontRef>
        </p:style>
        <p:txBody>
          <a:bodyPr anchor="ctr"/>
          <a:lstStyle/>
          <a:p>
            <a:pPr algn="ctr" defTabSz="457200" fontAlgn="auto">
              <a:spcBef>
                <a:spcPts val="0"/>
              </a:spcBef>
              <a:spcAft>
                <a:spcPts val="0"/>
              </a:spcAft>
              <a:defRPr/>
            </a:pPr>
            <a:r>
              <a:rPr lang="el-GR" dirty="0" smtClean="0">
                <a:solidFill>
                  <a:srgbClr val="002060"/>
                </a:solidFill>
              </a:rPr>
              <a:t>Αξιολόγηση έκθεσης</a:t>
            </a:r>
            <a:endParaRPr lang="en-GB" dirty="0">
              <a:solidFill>
                <a:srgbClr val="002060"/>
              </a:solidFill>
            </a:endParaRPr>
          </a:p>
        </p:txBody>
      </p:sp>
      <p:sp>
        <p:nvSpPr>
          <p:cNvPr id="69" name="Rounded Rectangular Callout 15"/>
          <p:cNvSpPr/>
          <p:nvPr/>
        </p:nvSpPr>
        <p:spPr>
          <a:xfrm>
            <a:off x="10169013" y="785573"/>
            <a:ext cx="1786123" cy="836926"/>
          </a:xfrm>
          <a:prstGeom prst="wedgeRoundRectCallout">
            <a:avLst>
              <a:gd name="adj1" fmla="val -94939"/>
              <a:gd name="adj2" fmla="val -28013"/>
              <a:gd name="adj3" fmla="val 16667"/>
            </a:avLst>
          </a:prstGeom>
          <a:ln/>
        </p:spPr>
        <p:style>
          <a:lnRef idx="0">
            <a:schemeClr val="accent3"/>
          </a:lnRef>
          <a:fillRef idx="3">
            <a:schemeClr val="accent3"/>
          </a:fillRef>
          <a:effectRef idx="3">
            <a:schemeClr val="accent3"/>
          </a:effectRef>
          <a:fontRef idx="minor">
            <a:schemeClr val="lt1"/>
          </a:fontRef>
        </p:style>
        <p:txBody>
          <a:bodyPr anchor="ctr"/>
          <a:lstStyle/>
          <a:p>
            <a:pPr algn="ctr" defTabSz="457200" fontAlgn="auto">
              <a:spcBef>
                <a:spcPts val="0"/>
              </a:spcBef>
              <a:spcAft>
                <a:spcPts val="0"/>
              </a:spcAft>
              <a:defRPr/>
            </a:pPr>
            <a:r>
              <a:rPr lang="el-GR" dirty="0" smtClean="0">
                <a:solidFill>
                  <a:srgbClr val="002060"/>
                </a:solidFill>
              </a:rPr>
              <a:t>Έγκριση έκθεσης δικαιούχου</a:t>
            </a:r>
            <a:endParaRPr lang="en-GB" dirty="0">
              <a:solidFill>
                <a:srgbClr val="002060"/>
              </a:solidFill>
            </a:endParaRPr>
          </a:p>
        </p:txBody>
      </p:sp>
      <p:sp>
        <p:nvSpPr>
          <p:cNvPr id="70" name="Flowchart: Connector 94"/>
          <p:cNvSpPr/>
          <p:nvPr/>
        </p:nvSpPr>
        <p:spPr>
          <a:xfrm>
            <a:off x="8936797" y="758478"/>
            <a:ext cx="383293" cy="358639"/>
          </a:xfrm>
          <a:prstGeom prst="flowChartConnector">
            <a:avLst/>
          </a:prstGeom>
          <a:solidFill>
            <a:schemeClr val="tx2"/>
          </a:solidFill>
          <a:ln w="76200">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defTabSz="457200" fontAlgn="auto">
              <a:spcBef>
                <a:spcPts val="0"/>
              </a:spcBef>
              <a:spcAft>
                <a:spcPts val="0"/>
              </a:spcAft>
              <a:defRPr/>
            </a:pPr>
            <a:endParaRPr lang="en-GB" sz="1800" dirty="0"/>
          </a:p>
        </p:txBody>
      </p:sp>
      <p:cxnSp>
        <p:nvCxnSpPr>
          <p:cNvPr id="71" name="Elbow Connector 8"/>
          <p:cNvCxnSpPr>
            <a:endCxn id="61" idx="2"/>
          </p:cNvCxnSpPr>
          <p:nvPr/>
        </p:nvCxnSpPr>
        <p:spPr bwMode="auto">
          <a:xfrm rot="16200000" flipH="1">
            <a:off x="5535126" y="1723634"/>
            <a:ext cx="2852237" cy="942921"/>
          </a:xfrm>
          <a:prstGeom prst="bentConnector2">
            <a:avLst/>
          </a:prstGeom>
          <a:ln w="28575">
            <a:solidFill>
              <a:schemeClr val="tx1"/>
            </a:solidFill>
            <a:prstDash val="dash"/>
            <a:headEnd type="triangle" w="med" len="med"/>
            <a:tailEnd type="none"/>
          </a:ln>
        </p:spPr>
        <p:style>
          <a:lnRef idx="1">
            <a:schemeClr val="accent6"/>
          </a:lnRef>
          <a:fillRef idx="0">
            <a:schemeClr val="accent6"/>
          </a:fillRef>
          <a:effectRef idx="0">
            <a:schemeClr val="accent6"/>
          </a:effectRef>
          <a:fontRef idx="minor">
            <a:schemeClr val="tx1"/>
          </a:fontRef>
        </p:style>
      </p:cxnSp>
      <p:sp>
        <p:nvSpPr>
          <p:cNvPr id="72" name="Rounded Rectangular Callout 86"/>
          <p:cNvSpPr/>
          <p:nvPr/>
        </p:nvSpPr>
        <p:spPr>
          <a:xfrm>
            <a:off x="6564687" y="1049441"/>
            <a:ext cx="2422416" cy="601809"/>
          </a:xfrm>
          <a:prstGeom prst="wedgeRoundRectCallout">
            <a:avLst>
              <a:gd name="adj1" fmla="val -47226"/>
              <a:gd name="adj2" fmla="val -64801"/>
              <a:gd name="adj3" fmla="val 16667"/>
            </a:avLst>
          </a:prstGeom>
          <a:ln/>
        </p:spPr>
        <p:style>
          <a:lnRef idx="0">
            <a:schemeClr val="accent3"/>
          </a:lnRef>
          <a:fillRef idx="3">
            <a:schemeClr val="accent3"/>
          </a:fillRef>
          <a:effectRef idx="3">
            <a:schemeClr val="accent3"/>
          </a:effectRef>
          <a:fontRef idx="minor">
            <a:schemeClr val="lt1"/>
          </a:fontRef>
        </p:style>
        <p:txBody>
          <a:bodyPr anchor="ctr"/>
          <a:lstStyle/>
          <a:p>
            <a:pPr algn="ctr" defTabSz="457200" fontAlgn="auto">
              <a:spcBef>
                <a:spcPts val="0"/>
              </a:spcBef>
              <a:spcAft>
                <a:spcPts val="0"/>
              </a:spcAft>
              <a:defRPr/>
            </a:pPr>
            <a:r>
              <a:rPr lang="el-GR" dirty="0" smtClean="0">
                <a:solidFill>
                  <a:srgbClr val="002060"/>
                </a:solidFill>
              </a:rPr>
              <a:t>Λήψη έκθεσης δικαιούχου</a:t>
            </a:r>
            <a:endParaRPr lang="en-GB" dirty="0">
              <a:solidFill>
                <a:srgbClr val="002060"/>
              </a:solidFill>
            </a:endParaRPr>
          </a:p>
        </p:txBody>
      </p:sp>
      <p:sp>
        <p:nvSpPr>
          <p:cNvPr id="74" name="Flowchart: Connector 85"/>
          <p:cNvSpPr/>
          <p:nvPr/>
        </p:nvSpPr>
        <p:spPr>
          <a:xfrm>
            <a:off x="6334856" y="737982"/>
            <a:ext cx="295275" cy="304800"/>
          </a:xfrm>
          <a:prstGeom prst="flowChartConnector">
            <a:avLst/>
          </a:prstGeom>
          <a:solidFill>
            <a:srgbClr val="133176"/>
          </a:solidFill>
          <a:ln w="12700">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GB" sz="1800" dirty="0"/>
          </a:p>
        </p:txBody>
      </p:sp>
      <p:sp>
        <p:nvSpPr>
          <p:cNvPr id="108" name="Cloud 1"/>
          <p:cNvSpPr/>
          <p:nvPr/>
        </p:nvSpPr>
        <p:spPr>
          <a:xfrm>
            <a:off x="6971740" y="1819349"/>
            <a:ext cx="1723611" cy="1909837"/>
          </a:xfrm>
          <a:prstGeom prst="cloud">
            <a:avLst/>
          </a:prstGeom>
          <a:solidFill>
            <a:srgbClr val="FFC000"/>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p>
        </p:txBody>
      </p:sp>
      <p:pic>
        <p:nvPicPr>
          <p:cNvPr id="109" name="Picture 4"/>
          <p:cNvPicPr>
            <a:picLocks noChangeAspect="1" noChangeArrowheads="1"/>
          </p:cNvPicPr>
          <p:nvPr/>
        </p:nvPicPr>
        <p:blipFill>
          <a:blip r:embed="rId10" cstate="print">
            <a:duotone>
              <a:schemeClr val="bg2">
                <a:shade val="45000"/>
                <a:satMod val="135000"/>
              </a:schemeClr>
              <a:prstClr val="white"/>
            </a:duotone>
            <a:extLst>
              <a:ext uri="{BEBA8EAE-BF5A-486C-A8C5-ECC9F3942E4B}">
                <a14:imgProps xmlns:a14="http://schemas.microsoft.com/office/drawing/2010/main" xmlns="">
                  <a14:imgLayer r:embed="rId11">
                    <a14:imgEffect>
                      <a14:backgroundRemoval t="10000" b="90000" l="10000" r="90000">
                        <a14:foregroundMark x1="60081" y1="39919" x2="60081" y2="39919"/>
                        <a14:foregroundMark x1="64113" y1="36492" x2="64113" y2="36492"/>
                        <a14:foregroundMark x1="68952" y1="28831" x2="68952" y2="28831"/>
                      </a14:backgroundRemoval>
                    </a14:imgEffect>
                  </a14:imgLayer>
                </a14:imgProps>
              </a:ext>
              <a:ext uri="{28A0092B-C50C-407E-A947-70E740481C1C}">
                <a14:useLocalDpi xmlns:a14="http://schemas.microsoft.com/office/drawing/2010/main" xmlns="" val="0"/>
              </a:ext>
            </a:extLst>
          </a:blip>
          <a:srcRect/>
          <a:stretch>
            <a:fillRect/>
          </a:stretch>
        </p:blipFill>
        <p:spPr bwMode="auto">
          <a:xfrm flipH="1">
            <a:off x="7297063" y="2246049"/>
            <a:ext cx="991632" cy="99944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5" name="Flowchart: Connector 80"/>
          <p:cNvSpPr/>
          <p:nvPr/>
        </p:nvSpPr>
        <p:spPr>
          <a:xfrm>
            <a:off x="7537554" y="177736"/>
            <a:ext cx="295275" cy="304800"/>
          </a:xfrm>
          <a:prstGeom prst="flowChartConnector">
            <a:avLst/>
          </a:prstGeom>
          <a:solidFill>
            <a:srgbClr val="133176"/>
          </a:solidFill>
          <a:ln w="12700">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GB" sz="1800" dirty="0"/>
          </a:p>
        </p:txBody>
      </p:sp>
      <p:sp>
        <p:nvSpPr>
          <p:cNvPr id="104" name="Rounded Rectangular Callout 39"/>
          <p:cNvSpPr/>
          <p:nvPr/>
        </p:nvSpPr>
        <p:spPr>
          <a:xfrm>
            <a:off x="2558103" y="4044278"/>
            <a:ext cx="1533525" cy="561975"/>
          </a:xfrm>
          <a:prstGeom prst="wedgeRoundRectCallout">
            <a:avLst>
              <a:gd name="adj1" fmla="val -2167"/>
              <a:gd name="adj2" fmla="val -106010"/>
              <a:gd name="adj3" fmla="val 16667"/>
            </a:avLst>
          </a:prstGeom>
          <a:ln/>
        </p:spPr>
        <p:style>
          <a:lnRef idx="0">
            <a:schemeClr val="accent3"/>
          </a:lnRef>
          <a:fillRef idx="3">
            <a:schemeClr val="accent3"/>
          </a:fillRef>
          <a:effectRef idx="3">
            <a:schemeClr val="accent3"/>
          </a:effectRef>
          <a:fontRef idx="minor">
            <a:schemeClr val="lt1"/>
          </a:fontRef>
        </p:style>
        <p:txBody>
          <a:bodyPr anchor="ctr"/>
          <a:lstStyle/>
          <a:p>
            <a:pPr algn="ctr" defTabSz="457200" fontAlgn="auto">
              <a:spcBef>
                <a:spcPts val="0"/>
              </a:spcBef>
              <a:spcAft>
                <a:spcPts val="0"/>
              </a:spcAft>
              <a:defRPr/>
            </a:pPr>
            <a:r>
              <a:rPr lang="el-GR" dirty="0" smtClean="0">
                <a:solidFill>
                  <a:srgbClr val="002060"/>
                </a:solidFill>
              </a:rPr>
              <a:t>Διαχείριση έργου</a:t>
            </a:r>
            <a:endParaRPr lang="en-GB" dirty="0">
              <a:solidFill>
                <a:srgbClr val="002060"/>
              </a:solidFill>
            </a:endParaRPr>
          </a:p>
        </p:txBody>
      </p:sp>
      <p:sp>
        <p:nvSpPr>
          <p:cNvPr id="61" name="Flowchart: Connector 129"/>
          <p:cNvSpPr/>
          <p:nvPr/>
        </p:nvSpPr>
        <p:spPr>
          <a:xfrm>
            <a:off x="7432705" y="3468814"/>
            <a:ext cx="295275" cy="304800"/>
          </a:xfrm>
          <a:prstGeom prst="flowChartConnector">
            <a:avLst/>
          </a:prstGeom>
          <a:solidFill>
            <a:srgbClr val="133176"/>
          </a:solidFill>
          <a:ln w="12700">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GB" sz="1800" dirty="0"/>
          </a:p>
        </p:txBody>
      </p:sp>
      <p:sp>
        <p:nvSpPr>
          <p:cNvPr id="113" name="Flowchart: Connector 37"/>
          <p:cNvSpPr/>
          <p:nvPr/>
        </p:nvSpPr>
        <p:spPr>
          <a:xfrm>
            <a:off x="7855756" y="1829477"/>
            <a:ext cx="295275" cy="304800"/>
          </a:xfrm>
          <a:prstGeom prst="flowChartConnector">
            <a:avLst/>
          </a:prstGeom>
          <a:solidFill>
            <a:srgbClr val="133176"/>
          </a:solidFill>
          <a:ln w="12700">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GB" sz="1800" dirty="0"/>
          </a:p>
        </p:txBody>
      </p:sp>
      <p:sp>
        <p:nvSpPr>
          <p:cNvPr id="73" name="Rounded Rectangular Callout 45"/>
          <p:cNvSpPr/>
          <p:nvPr/>
        </p:nvSpPr>
        <p:spPr>
          <a:xfrm>
            <a:off x="4184941" y="1908080"/>
            <a:ext cx="1964863" cy="418093"/>
          </a:xfrm>
          <a:prstGeom prst="wedgeRoundRectCallout">
            <a:avLst>
              <a:gd name="adj1" fmla="val 139286"/>
              <a:gd name="adj2" fmla="val -41052"/>
              <a:gd name="adj3" fmla="val 16667"/>
            </a:avLst>
          </a:prstGeom>
          <a:ln/>
        </p:spPr>
        <p:style>
          <a:lnRef idx="0">
            <a:schemeClr val="accent3"/>
          </a:lnRef>
          <a:fillRef idx="3">
            <a:schemeClr val="accent3"/>
          </a:fillRef>
          <a:effectRef idx="3">
            <a:schemeClr val="accent3"/>
          </a:effectRef>
          <a:fontRef idx="minor">
            <a:schemeClr val="lt1"/>
          </a:fontRef>
        </p:style>
        <p:txBody>
          <a:bodyPr anchor="ctr"/>
          <a:lstStyle/>
          <a:p>
            <a:pPr algn="ctr" defTabSz="457200" fontAlgn="auto">
              <a:spcBef>
                <a:spcPts val="0"/>
              </a:spcBef>
              <a:spcAft>
                <a:spcPts val="0"/>
              </a:spcAft>
              <a:defRPr/>
            </a:pPr>
            <a:r>
              <a:rPr lang="el-GR" dirty="0" smtClean="0">
                <a:solidFill>
                  <a:srgbClr val="002060"/>
                </a:solidFill>
              </a:rPr>
              <a:t>Επικύρωση</a:t>
            </a:r>
            <a:endParaRPr lang="en-GB" dirty="0">
              <a:solidFill>
                <a:srgbClr val="002060"/>
              </a:solidFill>
            </a:endParaRPr>
          </a:p>
        </p:txBody>
      </p:sp>
      <p:sp>
        <p:nvSpPr>
          <p:cNvPr id="122" name="Arc 12"/>
          <p:cNvSpPr/>
          <p:nvPr/>
        </p:nvSpPr>
        <p:spPr bwMode="auto">
          <a:xfrm rot="1223646" flipH="1">
            <a:off x="7121289" y="1895781"/>
            <a:ext cx="1230419" cy="1661778"/>
          </a:xfrm>
          <a:prstGeom prst="arc">
            <a:avLst>
              <a:gd name="adj1" fmla="val 17002390"/>
              <a:gd name="adj2" fmla="val 5507170"/>
            </a:avLst>
          </a:prstGeom>
          <a:ln w="19050">
            <a:solidFill>
              <a:schemeClr val="tx1"/>
            </a:solidFill>
            <a:prstDash val="lgDash"/>
            <a:headEnd type="none" w="med" len="med"/>
            <a:tailEnd type="none" w="med" len="med"/>
          </a:ln>
        </p:spPr>
        <p:style>
          <a:lnRef idx="1">
            <a:schemeClr val="accent6"/>
          </a:lnRef>
          <a:fillRef idx="0">
            <a:schemeClr val="accent6"/>
          </a:fillRef>
          <a:effectRef idx="0">
            <a:schemeClr val="accent6"/>
          </a:effectRef>
          <a:fontRef idx="minor">
            <a:schemeClr val="tx1"/>
          </a:fontRef>
        </p:style>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7600" b="1" i="0" u="none" strike="noStrike" cap="none" normalizeH="0" baseline="0" dirty="0" smtClean="0">
              <a:ln>
                <a:noFill/>
              </a:ln>
              <a:solidFill>
                <a:srgbClr val="FFD624"/>
              </a:solidFill>
              <a:effectLst/>
              <a:latin typeface="Verdana" pitchFamily="34" charset="0"/>
            </a:endParaRPr>
          </a:p>
        </p:txBody>
      </p:sp>
      <p:sp>
        <p:nvSpPr>
          <p:cNvPr id="123" name="Arc 67"/>
          <p:cNvSpPr/>
          <p:nvPr/>
        </p:nvSpPr>
        <p:spPr bwMode="auto">
          <a:xfrm rot="1223646">
            <a:off x="7377009" y="1877880"/>
            <a:ext cx="1124849" cy="1742789"/>
          </a:xfrm>
          <a:prstGeom prst="arc">
            <a:avLst>
              <a:gd name="adj1" fmla="val 15926908"/>
              <a:gd name="adj2" fmla="val 4994710"/>
            </a:avLst>
          </a:prstGeom>
          <a:ln w="19050">
            <a:solidFill>
              <a:schemeClr val="tx1"/>
            </a:solidFill>
            <a:prstDash val="lgDash"/>
            <a:headEnd type="none" w="med" len="med"/>
            <a:tailEnd type="none" w="med" len="med"/>
          </a:ln>
        </p:spPr>
        <p:style>
          <a:lnRef idx="1">
            <a:schemeClr val="accent6"/>
          </a:lnRef>
          <a:fillRef idx="0">
            <a:schemeClr val="accent6"/>
          </a:fillRef>
          <a:effectRef idx="0">
            <a:schemeClr val="accent6"/>
          </a:effectRef>
          <a:fontRef idx="minor">
            <a:schemeClr val="tx1"/>
          </a:fontRef>
        </p:style>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7600" b="1" i="0" u="none" strike="noStrike" cap="none" normalizeH="0" baseline="0" dirty="0" smtClean="0">
              <a:ln>
                <a:noFill/>
              </a:ln>
              <a:solidFill>
                <a:srgbClr val="FFD624"/>
              </a:solidFill>
              <a:effectLst/>
              <a:latin typeface="Verdana" pitchFamily="34" charset="0"/>
            </a:endParaRPr>
          </a:p>
        </p:txBody>
      </p:sp>
      <p:cxnSp>
        <p:nvCxnSpPr>
          <p:cNvPr id="124" name="Straight Arrow Connector 68"/>
          <p:cNvCxnSpPr/>
          <p:nvPr/>
        </p:nvCxnSpPr>
        <p:spPr bwMode="auto">
          <a:xfrm flipH="1">
            <a:off x="8337269" y="3084234"/>
            <a:ext cx="50593" cy="128144"/>
          </a:xfrm>
          <a:prstGeom prst="straightConnector1">
            <a:avLst/>
          </a:prstGeom>
          <a:noFill/>
          <a:ln w="28575" cap="flat" cmpd="sng" algn="ctr">
            <a:solidFill>
              <a:schemeClr val="tx1"/>
            </a:solidFill>
            <a:prstDash val="solid"/>
            <a:round/>
            <a:headEnd type="none" w="med" len="med"/>
            <a:tailEnd type="arrow"/>
          </a:ln>
          <a:effectLst/>
        </p:spPr>
      </p:cxnSp>
      <p:cxnSp>
        <p:nvCxnSpPr>
          <p:cNvPr id="125" name="Straight Connector 35"/>
          <p:cNvCxnSpPr>
            <a:cxnSpLocks noChangeShapeType="1"/>
            <a:endCxn id="52" idx="6"/>
          </p:cNvCxnSpPr>
          <p:nvPr/>
        </p:nvCxnSpPr>
        <p:spPr bwMode="auto">
          <a:xfrm>
            <a:off x="8078996" y="1972102"/>
            <a:ext cx="914190" cy="19315"/>
          </a:xfrm>
          <a:prstGeom prst="line">
            <a:avLst/>
          </a:prstGeom>
          <a:noFill/>
          <a:ln w="22225" algn="ctr">
            <a:solidFill>
              <a:schemeClr val="tx1"/>
            </a:solidFill>
            <a:prstDash val="dash"/>
            <a:round/>
            <a:headEnd/>
            <a:tailEnd/>
          </a:ln>
          <a:extLst>
            <a:ext uri="{909E8E84-426E-40DD-AFC4-6F175D3DCCD1}">
              <a14:hiddenFill xmlns:a14="http://schemas.microsoft.com/office/drawing/2010/main" xmlns="">
                <a:noFill/>
              </a14:hiddenFill>
            </a:ext>
          </a:extLst>
        </p:spPr>
      </p:cxnSp>
      <p:cxnSp>
        <p:nvCxnSpPr>
          <p:cNvPr id="126" name="Straight Arrow Connector 88"/>
          <p:cNvCxnSpPr/>
          <p:nvPr/>
        </p:nvCxnSpPr>
        <p:spPr bwMode="auto">
          <a:xfrm flipV="1">
            <a:off x="8703588" y="1985111"/>
            <a:ext cx="101275" cy="6609"/>
          </a:xfrm>
          <a:prstGeom prst="straightConnector1">
            <a:avLst/>
          </a:prstGeom>
          <a:noFill/>
          <a:ln w="28575" cap="flat" cmpd="sng" algn="ctr">
            <a:solidFill>
              <a:schemeClr val="tx1"/>
            </a:solidFill>
            <a:prstDash val="solid"/>
            <a:round/>
            <a:headEnd type="none" w="med" len="med"/>
            <a:tailEnd type="arrow"/>
          </a:ln>
          <a:effectLst/>
        </p:spPr>
      </p:cxnSp>
      <p:cxnSp>
        <p:nvCxnSpPr>
          <p:cNvPr id="130" name="Straight Arrow Connector 77"/>
          <p:cNvCxnSpPr/>
          <p:nvPr/>
        </p:nvCxnSpPr>
        <p:spPr bwMode="auto">
          <a:xfrm flipV="1">
            <a:off x="6489784" y="3173104"/>
            <a:ext cx="0" cy="72393"/>
          </a:xfrm>
          <a:prstGeom prst="straightConnector1">
            <a:avLst/>
          </a:prstGeom>
          <a:noFill/>
          <a:ln w="28575" cap="flat" cmpd="sng" algn="ctr">
            <a:solidFill>
              <a:schemeClr val="tx1"/>
            </a:solidFill>
            <a:prstDash val="solid"/>
            <a:round/>
            <a:headEnd type="none" w="med" len="med"/>
            <a:tailEnd type="arrow"/>
          </a:ln>
          <a:effectLst/>
        </p:spPr>
      </p:cxnSp>
      <p:cxnSp>
        <p:nvCxnSpPr>
          <p:cNvPr id="132" name="Straight Connector 42"/>
          <p:cNvCxnSpPr>
            <a:cxnSpLocks noChangeShapeType="1"/>
          </p:cNvCxnSpPr>
          <p:nvPr/>
        </p:nvCxnSpPr>
        <p:spPr bwMode="auto">
          <a:xfrm rot="10800000" flipV="1">
            <a:off x="5728020" y="3958080"/>
            <a:ext cx="1876728" cy="1875473"/>
          </a:xfrm>
          <a:prstGeom prst="bentConnector3">
            <a:avLst>
              <a:gd name="adj1" fmla="val 636"/>
            </a:avLst>
          </a:prstGeom>
          <a:noFill/>
          <a:ln w="22225" algn="ctr">
            <a:solidFill>
              <a:schemeClr val="tx1"/>
            </a:solidFill>
            <a:prstDash val="dash"/>
            <a:round/>
            <a:headEnd/>
            <a:tailEnd/>
          </a:ln>
          <a:extLst>
            <a:ext uri="{909E8E84-426E-40DD-AFC4-6F175D3DCCD1}">
              <a14:hiddenFill xmlns:a14="http://schemas.microsoft.com/office/drawing/2010/main" xmlns="">
                <a:noFill/>
              </a14:hiddenFill>
            </a:ext>
          </a:extLst>
        </p:spPr>
      </p:cxnSp>
      <p:cxnSp>
        <p:nvCxnSpPr>
          <p:cNvPr id="133" name="Straight Arrow Connector 95"/>
          <p:cNvCxnSpPr/>
          <p:nvPr/>
        </p:nvCxnSpPr>
        <p:spPr bwMode="auto">
          <a:xfrm flipV="1">
            <a:off x="6870307" y="5832901"/>
            <a:ext cx="195387" cy="653"/>
          </a:xfrm>
          <a:prstGeom prst="straightConnector1">
            <a:avLst/>
          </a:prstGeom>
          <a:noFill/>
          <a:ln w="28575" cap="flat" cmpd="sng" algn="ctr">
            <a:solidFill>
              <a:schemeClr val="tx1"/>
            </a:solidFill>
            <a:prstDash val="solid"/>
            <a:round/>
            <a:headEnd type="none" w="med" len="med"/>
            <a:tailEnd type="arrow"/>
          </a:ln>
          <a:effectLst/>
        </p:spPr>
      </p:cxnSp>
      <p:cxnSp>
        <p:nvCxnSpPr>
          <p:cNvPr id="149" name="Straight Arrow Connector 135"/>
          <p:cNvCxnSpPr/>
          <p:nvPr/>
        </p:nvCxnSpPr>
        <p:spPr bwMode="auto">
          <a:xfrm flipV="1">
            <a:off x="7102266" y="2552775"/>
            <a:ext cx="44367" cy="173895"/>
          </a:xfrm>
          <a:prstGeom prst="straightConnector1">
            <a:avLst/>
          </a:prstGeom>
          <a:noFill/>
          <a:ln w="28575" cap="flat" cmpd="sng" algn="ctr">
            <a:solidFill>
              <a:schemeClr val="tx1"/>
            </a:solidFill>
            <a:prstDash val="solid"/>
            <a:round/>
            <a:headEnd type="none" w="med" len="med"/>
            <a:tailEnd type="arrow"/>
          </a:ln>
          <a:effectLst/>
        </p:spPr>
      </p:cxnSp>
      <p:sp>
        <p:nvSpPr>
          <p:cNvPr id="18" name="Rectangle 57"/>
          <p:cNvSpPr/>
          <p:nvPr/>
        </p:nvSpPr>
        <p:spPr>
          <a:xfrm>
            <a:off x="6947126" y="5170261"/>
            <a:ext cx="1277258" cy="406399"/>
          </a:xfrm>
          <a:prstGeom prst="rect">
            <a:avLst/>
          </a:prstGeom>
          <a:ln/>
        </p:spPr>
        <p:style>
          <a:lnRef idx="0">
            <a:schemeClr val="accent3"/>
          </a:lnRef>
          <a:fillRef idx="3">
            <a:schemeClr val="accent3"/>
          </a:fillRef>
          <a:effectRef idx="3">
            <a:schemeClr val="accent3"/>
          </a:effectRef>
          <a:fontRef idx="minor">
            <a:schemeClr val="lt1"/>
          </a:fontRef>
        </p:style>
        <p:txBody>
          <a:bodyPr anchor="ctr"/>
          <a:lstStyle/>
          <a:p>
            <a:pPr algn="ctr" defTabSz="457200" fontAlgn="auto">
              <a:spcBef>
                <a:spcPts val="0"/>
              </a:spcBef>
              <a:spcAft>
                <a:spcPts val="0"/>
              </a:spcAft>
              <a:defRPr/>
            </a:pPr>
            <a:r>
              <a:rPr lang="el-GR" dirty="0" smtClean="0">
                <a:solidFill>
                  <a:srgbClr val="002060"/>
                </a:solidFill>
              </a:rPr>
              <a:t>Υποβολή</a:t>
            </a:r>
            <a:endParaRPr lang="en-GB" dirty="0">
              <a:solidFill>
                <a:srgbClr val="002060"/>
              </a:solidFill>
            </a:endParaRPr>
          </a:p>
        </p:txBody>
      </p:sp>
      <p:pic>
        <p:nvPicPr>
          <p:cNvPr id="3074" name="Picture 2" descr="http://dsutech.co.uk/file/expert-icon.png"/>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1830324" y="-15727"/>
            <a:ext cx="570650" cy="573518"/>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152" name="Αντικείμενο 151"/>
          <p:cNvGraphicFramePr>
            <a:graphicFrameLocks noChangeAspect="1"/>
          </p:cNvGraphicFramePr>
          <p:nvPr>
            <p:extLst>
              <p:ext uri="{D42A27DB-BD31-4B8C-83A1-F6EECF244321}">
                <p14:modId xmlns:p14="http://schemas.microsoft.com/office/powerpoint/2010/main" xmlns="" val="176931314"/>
              </p:ext>
            </p:extLst>
          </p:nvPr>
        </p:nvGraphicFramePr>
        <p:xfrm>
          <a:off x="239185" y="785573"/>
          <a:ext cx="1915464" cy="1407419"/>
        </p:xfrm>
        <a:graphic>
          <a:graphicData uri="http://schemas.openxmlformats.org/presentationml/2006/ole">
            <p:oleObj spid="_x0000_s3101" name="Image" r:id="rId13" imgW="3542857" imgH="2603175" progId="">
              <p:embed/>
            </p:oleObj>
          </a:graphicData>
        </a:graphic>
      </p:graphicFrame>
      <p:pic>
        <p:nvPicPr>
          <p:cNvPr id="153" name="Picture 2"/>
          <p:cNvPicPr>
            <a:picLocks noChangeAspect="1" noChangeArrowheads="1"/>
          </p:cNvPicPr>
          <p:nvPr/>
        </p:nvPicPr>
        <p:blipFill>
          <a:blip r:embed="rId14" cstate="print">
            <a:extLst>
              <a:ext uri="{BEBA8EAE-BF5A-486C-A8C5-ECC9F3942E4B}">
                <a14:imgProps xmlns:a14="http://schemas.microsoft.com/office/drawing/2010/main" xmlns="">
                  <a14:imgLayer r:embed="rId16">
                    <a14:imgEffect>
                      <a14:backgroundRemoval t="0" b="100000" l="0" r="99057">
                        <a14:foregroundMark x1="44811" y1="67083" x2="44811" y2="67083"/>
                        <a14:foregroundMark x1="47170" y1="75000" x2="47170" y2="75000"/>
                        <a14:foregroundMark x1="55189" y1="72083" x2="55189" y2="72083"/>
                      </a14:backgroundRemoval>
                    </a14:imgEffect>
                  </a14:imgLayer>
                </a14:imgProps>
              </a:ext>
              <a:ext uri="{28A0092B-C50C-407E-A947-70E740481C1C}">
                <a14:useLocalDpi xmlns:a14="http://schemas.microsoft.com/office/drawing/2010/main" xmlns="" val="0"/>
              </a:ext>
            </a:extLst>
          </a:blip>
          <a:srcRect/>
          <a:stretch>
            <a:fillRect/>
          </a:stretch>
        </p:blipFill>
        <p:spPr bwMode="auto">
          <a:xfrm>
            <a:off x="985715" y="2852825"/>
            <a:ext cx="1016171" cy="115038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54" name="Picture 19"/>
          <p:cNvPicPr>
            <a:picLocks noChangeAspect="1"/>
          </p:cNvPicPr>
          <p:nvPr/>
        </p:nvPicPr>
        <p:blipFill>
          <a:blip r:embed="rId17" cstate="print">
            <a:extLst>
              <a:ext uri="{BEBA8EAE-BF5A-486C-A8C5-ECC9F3942E4B}">
                <a14:imgProps xmlns:a14="http://schemas.microsoft.com/office/drawing/2010/main" xmlns="">
                  <a14:imgLayer r:embed="rId18">
                    <a14:imgEffect>
                      <a14:backgroundRemoval t="0" b="100000" l="0" r="100000"/>
                    </a14:imgEffect>
                  </a14:imgLayer>
                </a14:imgProps>
              </a:ext>
              <a:ext uri="{28A0092B-C50C-407E-A947-70E740481C1C}">
                <a14:useLocalDpi xmlns:a14="http://schemas.microsoft.com/office/drawing/2010/main" xmlns="" val="0"/>
              </a:ext>
            </a:extLst>
          </a:blip>
          <a:stretch>
            <a:fillRect/>
          </a:stretch>
        </p:blipFill>
        <p:spPr>
          <a:xfrm>
            <a:off x="1489000" y="5093220"/>
            <a:ext cx="401670" cy="539948"/>
          </a:xfrm>
          <a:prstGeom prst="rect">
            <a:avLst/>
          </a:prstGeom>
        </p:spPr>
      </p:pic>
      <p:pic>
        <p:nvPicPr>
          <p:cNvPr id="155" name="Picture 2"/>
          <p:cNvPicPr>
            <a:picLocks noChangeAspect="1" noChangeArrowheads="1"/>
          </p:cNvPicPr>
          <p:nvPr/>
        </p:nvPicPr>
        <p:blipFill>
          <a:blip r:embed="rId19" cstate="print">
            <a:extLst>
              <a:ext uri="{BEBA8EAE-BF5A-486C-A8C5-ECC9F3942E4B}">
                <a14:imgProps xmlns:a14="http://schemas.microsoft.com/office/drawing/2010/main" xmlns="">
                  <a14:imgLayer r:embed="rId20">
                    <a14:imgEffect>
                      <a14:backgroundRemoval t="2974" b="100000" l="4049" r="100000"/>
                    </a14:imgEffect>
                  </a14:imgLayer>
                </a14:imgProps>
              </a:ext>
              <a:ext uri="{28A0092B-C50C-407E-A947-70E740481C1C}">
                <a14:useLocalDpi xmlns:a14="http://schemas.microsoft.com/office/drawing/2010/main" xmlns="" val="0"/>
              </a:ext>
            </a:extLst>
          </a:blip>
          <a:srcRect/>
          <a:stretch>
            <a:fillRect/>
          </a:stretch>
        </p:blipFill>
        <p:spPr bwMode="auto">
          <a:xfrm>
            <a:off x="852940" y="4997427"/>
            <a:ext cx="633646" cy="69008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56" name="TextBox 14"/>
          <p:cNvSpPr txBox="1"/>
          <p:nvPr/>
        </p:nvSpPr>
        <p:spPr>
          <a:xfrm>
            <a:off x="807624" y="3951595"/>
            <a:ext cx="1294758" cy="338554"/>
          </a:xfrm>
          <a:prstGeom prst="rect">
            <a:avLst/>
          </a:prstGeom>
          <a:noFill/>
          <a:ln>
            <a:noFill/>
          </a:ln>
        </p:spPr>
        <p:txBody>
          <a:bodyPr wrap="square">
            <a:spAutoFit/>
          </a:bodyPr>
          <a:lstStyle>
            <a:defPPr>
              <a:defRPr lang="en-GB"/>
            </a:defPPr>
            <a:lvl1pPr algn="l" rtl="0" fontAlgn="base">
              <a:spcBef>
                <a:spcPct val="50000"/>
              </a:spcBef>
              <a:spcAft>
                <a:spcPct val="0"/>
              </a:spcAft>
              <a:defRPr sz="2400" kern="1200">
                <a:solidFill>
                  <a:schemeClr val="tx2"/>
                </a:solidFill>
                <a:latin typeface="Helvetica" pitchFamily="1" charset="0"/>
                <a:ea typeface="+mn-ea"/>
                <a:cs typeface="Arial" charset="0"/>
              </a:defRPr>
            </a:lvl1pPr>
            <a:lvl2pPr marL="457200" algn="l" rtl="0" fontAlgn="base">
              <a:spcBef>
                <a:spcPct val="50000"/>
              </a:spcBef>
              <a:spcAft>
                <a:spcPct val="0"/>
              </a:spcAft>
              <a:defRPr sz="2400" kern="1200">
                <a:solidFill>
                  <a:schemeClr val="tx2"/>
                </a:solidFill>
                <a:latin typeface="Helvetica" pitchFamily="1" charset="0"/>
                <a:ea typeface="+mn-ea"/>
                <a:cs typeface="Arial" charset="0"/>
              </a:defRPr>
            </a:lvl2pPr>
            <a:lvl3pPr marL="914400" algn="l" rtl="0" fontAlgn="base">
              <a:spcBef>
                <a:spcPct val="50000"/>
              </a:spcBef>
              <a:spcAft>
                <a:spcPct val="0"/>
              </a:spcAft>
              <a:defRPr sz="2400" kern="1200">
                <a:solidFill>
                  <a:schemeClr val="tx2"/>
                </a:solidFill>
                <a:latin typeface="Helvetica" pitchFamily="1" charset="0"/>
                <a:ea typeface="+mn-ea"/>
                <a:cs typeface="Arial" charset="0"/>
              </a:defRPr>
            </a:lvl3pPr>
            <a:lvl4pPr marL="1371600" algn="l" rtl="0" fontAlgn="base">
              <a:spcBef>
                <a:spcPct val="50000"/>
              </a:spcBef>
              <a:spcAft>
                <a:spcPct val="0"/>
              </a:spcAft>
              <a:defRPr sz="2400" kern="1200">
                <a:solidFill>
                  <a:schemeClr val="tx2"/>
                </a:solidFill>
                <a:latin typeface="Helvetica" pitchFamily="1" charset="0"/>
                <a:ea typeface="+mn-ea"/>
                <a:cs typeface="Arial" charset="0"/>
              </a:defRPr>
            </a:lvl4pPr>
            <a:lvl5pPr marL="1828800" algn="l" rtl="0" fontAlgn="base">
              <a:spcBef>
                <a:spcPct val="50000"/>
              </a:spcBef>
              <a:spcAft>
                <a:spcPct val="0"/>
              </a:spcAft>
              <a:defRPr sz="2400" kern="1200">
                <a:solidFill>
                  <a:schemeClr val="tx2"/>
                </a:solidFill>
                <a:latin typeface="Helvetica" pitchFamily="1" charset="0"/>
                <a:ea typeface="+mn-ea"/>
                <a:cs typeface="Arial" charset="0"/>
              </a:defRPr>
            </a:lvl5pPr>
            <a:lvl6pPr marL="2286000" algn="l" defTabSz="914400" rtl="0" eaLnBrk="1" latinLnBrk="0" hangingPunct="1">
              <a:defRPr sz="2400" kern="1200">
                <a:solidFill>
                  <a:schemeClr val="tx2"/>
                </a:solidFill>
                <a:latin typeface="Helvetica" pitchFamily="1" charset="0"/>
                <a:ea typeface="+mn-ea"/>
                <a:cs typeface="Arial" charset="0"/>
              </a:defRPr>
            </a:lvl6pPr>
            <a:lvl7pPr marL="2743200" algn="l" defTabSz="914400" rtl="0" eaLnBrk="1" latinLnBrk="0" hangingPunct="1">
              <a:defRPr sz="2400" kern="1200">
                <a:solidFill>
                  <a:schemeClr val="tx2"/>
                </a:solidFill>
                <a:latin typeface="Helvetica" pitchFamily="1" charset="0"/>
                <a:ea typeface="+mn-ea"/>
                <a:cs typeface="Arial" charset="0"/>
              </a:defRPr>
            </a:lvl7pPr>
            <a:lvl8pPr marL="3200400" algn="l" defTabSz="914400" rtl="0" eaLnBrk="1" latinLnBrk="0" hangingPunct="1">
              <a:defRPr sz="2400" kern="1200">
                <a:solidFill>
                  <a:schemeClr val="tx2"/>
                </a:solidFill>
                <a:latin typeface="Helvetica" pitchFamily="1" charset="0"/>
                <a:ea typeface="+mn-ea"/>
                <a:cs typeface="Arial" charset="0"/>
              </a:defRPr>
            </a:lvl8pPr>
            <a:lvl9pPr marL="3657600" algn="l" defTabSz="914400" rtl="0" eaLnBrk="1" latinLnBrk="0" hangingPunct="1">
              <a:defRPr sz="2400" kern="1200">
                <a:solidFill>
                  <a:schemeClr val="tx2"/>
                </a:solidFill>
                <a:latin typeface="Helvetica" pitchFamily="1" charset="0"/>
                <a:ea typeface="+mn-ea"/>
                <a:cs typeface="Arial" charset="0"/>
              </a:defRPr>
            </a:lvl9pPr>
          </a:lstStyle>
          <a:p>
            <a:pPr algn="ctr">
              <a:defRPr/>
            </a:pPr>
            <a:r>
              <a:rPr lang="el-GR" sz="1600" dirty="0" smtClean="0">
                <a:solidFill>
                  <a:schemeClr val="accent1">
                    <a:lumMod val="75000"/>
                  </a:schemeClr>
                </a:solidFill>
                <a:latin typeface="+mn-lt"/>
              </a:rPr>
              <a:t>Δικαιούχος</a:t>
            </a:r>
            <a:endParaRPr lang="en-GB" sz="1600" dirty="0">
              <a:solidFill>
                <a:schemeClr val="accent1">
                  <a:lumMod val="75000"/>
                </a:schemeClr>
              </a:solidFill>
              <a:latin typeface="+mn-lt"/>
            </a:endParaRPr>
          </a:p>
        </p:txBody>
      </p:sp>
      <p:sp>
        <p:nvSpPr>
          <p:cNvPr id="157" name="TextBox 15"/>
          <p:cNvSpPr txBox="1"/>
          <p:nvPr/>
        </p:nvSpPr>
        <p:spPr>
          <a:xfrm>
            <a:off x="643900" y="5633168"/>
            <a:ext cx="1511569" cy="338554"/>
          </a:xfrm>
          <a:prstGeom prst="rect">
            <a:avLst/>
          </a:prstGeom>
          <a:noFill/>
          <a:ln>
            <a:noFill/>
          </a:ln>
        </p:spPr>
        <p:txBody>
          <a:bodyPr wrap="square">
            <a:spAutoFit/>
          </a:bodyPr>
          <a:lstStyle>
            <a:defPPr>
              <a:defRPr lang="en-GB"/>
            </a:defPPr>
            <a:lvl1pPr algn="l" rtl="0" fontAlgn="base">
              <a:spcBef>
                <a:spcPct val="50000"/>
              </a:spcBef>
              <a:spcAft>
                <a:spcPct val="0"/>
              </a:spcAft>
              <a:defRPr sz="2400" kern="1200">
                <a:solidFill>
                  <a:schemeClr val="tx2"/>
                </a:solidFill>
                <a:latin typeface="Helvetica" pitchFamily="1" charset="0"/>
                <a:ea typeface="+mn-ea"/>
                <a:cs typeface="Arial" charset="0"/>
              </a:defRPr>
            </a:lvl1pPr>
            <a:lvl2pPr marL="457200" algn="l" rtl="0" fontAlgn="base">
              <a:spcBef>
                <a:spcPct val="50000"/>
              </a:spcBef>
              <a:spcAft>
                <a:spcPct val="0"/>
              </a:spcAft>
              <a:defRPr sz="2400" kern="1200">
                <a:solidFill>
                  <a:schemeClr val="tx2"/>
                </a:solidFill>
                <a:latin typeface="Helvetica" pitchFamily="1" charset="0"/>
                <a:ea typeface="+mn-ea"/>
                <a:cs typeface="Arial" charset="0"/>
              </a:defRPr>
            </a:lvl2pPr>
            <a:lvl3pPr marL="914400" algn="l" rtl="0" fontAlgn="base">
              <a:spcBef>
                <a:spcPct val="50000"/>
              </a:spcBef>
              <a:spcAft>
                <a:spcPct val="0"/>
              </a:spcAft>
              <a:defRPr sz="2400" kern="1200">
                <a:solidFill>
                  <a:schemeClr val="tx2"/>
                </a:solidFill>
                <a:latin typeface="Helvetica" pitchFamily="1" charset="0"/>
                <a:ea typeface="+mn-ea"/>
                <a:cs typeface="Arial" charset="0"/>
              </a:defRPr>
            </a:lvl3pPr>
            <a:lvl4pPr marL="1371600" algn="l" rtl="0" fontAlgn="base">
              <a:spcBef>
                <a:spcPct val="50000"/>
              </a:spcBef>
              <a:spcAft>
                <a:spcPct val="0"/>
              </a:spcAft>
              <a:defRPr sz="2400" kern="1200">
                <a:solidFill>
                  <a:schemeClr val="tx2"/>
                </a:solidFill>
                <a:latin typeface="Helvetica" pitchFamily="1" charset="0"/>
                <a:ea typeface="+mn-ea"/>
                <a:cs typeface="Arial" charset="0"/>
              </a:defRPr>
            </a:lvl4pPr>
            <a:lvl5pPr marL="1828800" algn="l" rtl="0" fontAlgn="base">
              <a:spcBef>
                <a:spcPct val="50000"/>
              </a:spcBef>
              <a:spcAft>
                <a:spcPct val="0"/>
              </a:spcAft>
              <a:defRPr sz="2400" kern="1200">
                <a:solidFill>
                  <a:schemeClr val="tx2"/>
                </a:solidFill>
                <a:latin typeface="Helvetica" pitchFamily="1" charset="0"/>
                <a:ea typeface="+mn-ea"/>
                <a:cs typeface="Arial" charset="0"/>
              </a:defRPr>
            </a:lvl5pPr>
            <a:lvl6pPr marL="2286000" algn="l" defTabSz="914400" rtl="0" eaLnBrk="1" latinLnBrk="0" hangingPunct="1">
              <a:defRPr sz="2400" kern="1200">
                <a:solidFill>
                  <a:schemeClr val="tx2"/>
                </a:solidFill>
                <a:latin typeface="Helvetica" pitchFamily="1" charset="0"/>
                <a:ea typeface="+mn-ea"/>
                <a:cs typeface="Arial" charset="0"/>
              </a:defRPr>
            </a:lvl6pPr>
            <a:lvl7pPr marL="2743200" algn="l" defTabSz="914400" rtl="0" eaLnBrk="1" latinLnBrk="0" hangingPunct="1">
              <a:defRPr sz="2400" kern="1200">
                <a:solidFill>
                  <a:schemeClr val="tx2"/>
                </a:solidFill>
                <a:latin typeface="Helvetica" pitchFamily="1" charset="0"/>
                <a:ea typeface="+mn-ea"/>
                <a:cs typeface="Arial" charset="0"/>
              </a:defRPr>
            </a:lvl7pPr>
            <a:lvl8pPr marL="3200400" algn="l" defTabSz="914400" rtl="0" eaLnBrk="1" latinLnBrk="0" hangingPunct="1">
              <a:defRPr sz="2400" kern="1200">
                <a:solidFill>
                  <a:schemeClr val="tx2"/>
                </a:solidFill>
                <a:latin typeface="Helvetica" pitchFamily="1" charset="0"/>
                <a:ea typeface="+mn-ea"/>
                <a:cs typeface="Arial" charset="0"/>
              </a:defRPr>
            </a:lvl8pPr>
            <a:lvl9pPr marL="3657600" algn="l" defTabSz="914400" rtl="0" eaLnBrk="1" latinLnBrk="0" hangingPunct="1">
              <a:defRPr sz="2400" kern="1200">
                <a:solidFill>
                  <a:schemeClr val="tx2"/>
                </a:solidFill>
                <a:latin typeface="Helvetica" pitchFamily="1" charset="0"/>
                <a:ea typeface="+mn-ea"/>
                <a:cs typeface="Arial" charset="0"/>
              </a:defRPr>
            </a:lvl9pPr>
          </a:lstStyle>
          <a:p>
            <a:pPr algn="ctr">
              <a:defRPr/>
            </a:pPr>
            <a:r>
              <a:rPr lang="el-GR" sz="1600" dirty="0" smtClean="0">
                <a:solidFill>
                  <a:schemeClr val="accent1">
                    <a:lumMod val="75000"/>
                  </a:schemeClr>
                </a:solidFill>
                <a:latin typeface="+mn-lt"/>
              </a:rPr>
              <a:t>Συμμετέχοντες</a:t>
            </a:r>
            <a:endParaRPr lang="en-GB" sz="1600" dirty="0">
              <a:solidFill>
                <a:schemeClr val="accent1">
                  <a:lumMod val="75000"/>
                </a:schemeClr>
              </a:solidFill>
              <a:latin typeface="+mn-lt"/>
            </a:endParaRPr>
          </a:p>
        </p:txBody>
      </p:sp>
      <p:cxnSp>
        <p:nvCxnSpPr>
          <p:cNvPr id="159" name="Ευθεία γραμμή σύνδεσης 158"/>
          <p:cNvCxnSpPr/>
          <p:nvPr/>
        </p:nvCxnSpPr>
        <p:spPr>
          <a:xfrm flipV="1">
            <a:off x="0" y="4907467"/>
            <a:ext cx="12192000" cy="1608"/>
          </a:xfrm>
          <a:prstGeom prst="line">
            <a:avLst/>
          </a:prstGeom>
          <a:ln w="38100">
            <a:prstDash val="lgDashDotDot"/>
          </a:ln>
        </p:spPr>
        <p:style>
          <a:lnRef idx="1">
            <a:schemeClr val="accent1"/>
          </a:lnRef>
          <a:fillRef idx="0">
            <a:schemeClr val="accent1"/>
          </a:fillRef>
          <a:effectRef idx="0">
            <a:schemeClr val="accent1"/>
          </a:effectRef>
          <a:fontRef idx="minor">
            <a:schemeClr val="tx1"/>
          </a:fontRef>
        </p:style>
      </p:cxnSp>
      <p:cxnSp>
        <p:nvCxnSpPr>
          <p:cNvPr id="163" name="Ευθεία γραμμή σύνδεσης 162"/>
          <p:cNvCxnSpPr/>
          <p:nvPr/>
        </p:nvCxnSpPr>
        <p:spPr>
          <a:xfrm flipV="1">
            <a:off x="-16041" y="2552347"/>
            <a:ext cx="6999109" cy="18412"/>
          </a:xfrm>
          <a:prstGeom prst="line">
            <a:avLst/>
          </a:prstGeom>
          <a:ln w="38100">
            <a:prstDash val="lgDashDotDot"/>
          </a:ln>
        </p:spPr>
        <p:style>
          <a:lnRef idx="1">
            <a:schemeClr val="accent1"/>
          </a:lnRef>
          <a:fillRef idx="0">
            <a:schemeClr val="accent1"/>
          </a:fillRef>
          <a:effectRef idx="0">
            <a:schemeClr val="accent1"/>
          </a:effectRef>
          <a:fontRef idx="minor">
            <a:schemeClr val="tx1"/>
          </a:fontRef>
        </p:style>
      </p:cxnSp>
      <p:cxnSp>
        <p:nvCxnSpPr>
          <p:cNvPr id="165" name="Ευθεία γραμμή σύνδεσης 164"/>
          <p:cNvCxnSpPr/>
          <p:nvPr/>
        </p:nvCxnSpPr>
        <p:spPr>
          <a:xfrm flipV="1">
            <a:off x="8675516" y="2531483"/>
            <a:ext cx="3483353" cy="22524"/>
          </a:xfrm>
          <a:prstGeom prst="line">
            <a:avLst/>
          </a:prstGeom>
          <a:ln w="38100">
            <a:prstDash val="lgDashDotDot"/>
          </a:ln>
        </p:spPr>
        <p:style>
          <a:lnRef idx="1">
            <a:schemeClr val="accent1"/>
          </a:lnRef>
          <a:fillRef idx="0">
            <a:schemeClr val="accent1"/>
          </a:fillRef>
          <a:effectRef idx="0">
            <a:schemeClr val="accent1"/>
          </a:effectRef>
          <a:fontRef idx="minor">
            <a:schemeClr val="tx1"/>
          </a:fontRef>
        </p:style>
      </p:cxnSp>
      <p:sp>
        <p:nvSpPr>
          <p:cNvPr id="167" name="TextBox 13"/>
          <p:cNvSpPr txBox="1"/>
          <p:nvPr/>
        </p:nvSpPr>
        <p:spPr>
          <a:xfrm>
            <a:off x="264614" y="2071889"/>
            <a:ext cx="1966236" cy="338554"/>
          </a:xfrm>
          <a:prstGeom prst="rect">
            <a:avLst/>
          </a:prstGeom>
          <a:noFill/>
          <a:ln>
            <a:noFill/>
          </a:ln>
        </p:spPr>
        <p:txBody>
          <a:bodyPr wrap="square">
            <a:spAutoFit/>
          </a:bodyPr>
          <a:lstStyle>
            <a:defPPr>
              <a:defRPr lang="en-GB"/>
            </a:defPPr>
            <a:lvl1pPr algn="l" rtl="0" fontAlgn="base">
              <a:spcBef>
                <a:spcPct val="50000"/>
              </a:spcBef>
              <a:spcAft>
                <a:spcPct val="0"/>
              </a:spcAft>
              <a:defRPr sz="2400" kern="1200">
                <a:solidFill>
                  <a:schemeClr val="tx2"/>
                </a:solidFill>
                <a:latin typeface="Helvetica" pitchFamily="1" charset="0"/>
                <a:ea typeface="+mn-ea"/>
                <a:cs typeface="Arial" charset="0"/>
              </a:defRPr>
            </a:lvl1pPr>
            <a:lvl2pPr marL="457200" algn="l" rtl="0" fontAlgn="base">
              <a:spcBef>
                <a:spcPct val="50000"/>
              </a:spcBef>
              <a:spcAft>
                <a:spcPct val="0"/>
              </a:spcAft>
              <a:defRPr sz="2400" kern="1200">
                <a:solidFill>
                  <a:schemeClr val="tx2"/>
                </a:solidFill>
                <a:latin typeface="Helvetica" pitchFamily="1" charset="0"/>
                <a:ea typeface="+mn-ea"/>
                <a:cs typeface="Arial" charset="0"/>
              </a:defRPr>
            </a:lvl2pPr>
            <a:lvl3pPr marL="914400" algn="l" rtl="0" fontAlgn="base">
              <a:spcBef>
                <a:spcPct val="50000"/>
              </a:spcBef>
              <a:spcAft>
                <a:spcPct val="0"/>
              </a:spcAft>
              <a:defRPr sz="2400" kern="1200">
                <a:solidFill>
                  <a:schemeClr val="tx2"/>
                </a:solidFill>
                <a:latin typeface="Helvetica" pitchFamily="1" charset="0"/>
                <a:ea typeface="+mn-ea"/>
                <a:cs typeface="Arial" charset="0"/>
              </a:defRPr>
            </a:lvl3pPr>
            <a:lvl4pPr marL="1371600" algn="l" rtl="0" fontAlgn="base">
              <a:spcBef>
                <a:spcPct val="50000"/>
              </a:spcBef>
              <a:spcAft>
                <a:spcPct val="0"/>
              </a:spcAft>
              <a:defRPr sz="2400" kern="1200">
                <a:solidFill>
                  <a:schemeClr val="tx2"/>
                </a:solidFill>
                <a:latin typeface="Helvetica" pitchFamily="1" charset="0"/>
                <a:ea typeface="+mn-ea"/>
                <a:cs typeface="Arial" charset="0"/>
              </a:defRPr>
            </a:lvl4pPr>
            <a:lvl5pPr marL="1828800" algn="l" rtl="0" fontAlgn="base">
              <a:spcBef>
                <a:spcPct val="50000"/>
              </a:spcBef>
              <a:spcAft>
                <a:spcPct val="0"/>
              </a:spcAft>
              <a:defRPr sz="2400" kern="1200">
                <a:solidFill>
                  <a:schemeClr val="tx2"/>
                </a:solidFill>
                <a:latin typeface="Helvetica" pitchFamily="1" charset="0"/>
                <a:ea typeface="+mn-ea"/>
                <a:cs typeface="Arial" charset="0"/>
              </a:defRPr>
            </a:lvl5pPr>
            <a:lvl6pPr marL="2286000" algn="l" defTabSz="914400" rtl="0" eaLnBrk="1" latinLnBrk="0" hangingPunct="1">
              <a:defRPr sz="2400" kern="1200">
                <a:solidFill>
                  <a:schemeClr val="tx2"/>
                </a:solidFill>
                <a:latin typeface="Helvetica" pitchFamily="1" charset="0"/>
                <a:ea typeface="+mn-ea"/>
                <a:cs typeface="Arial" charset="0"/>
              </a:defRPr>
            </a:lvl6pPr>
            <a:lvl7pPr marL="2743200" algn="l" defTabSz="914400" rtl="0" eaLnBrk="1" latinLnBrk="0" hangingPunct="1">
              <a:defRPr sz="2400" kern="1200">
                <a:solidFill>
                  <a:schemeClr val="tx2"/>
                </a:solidFill>
                <a:latin typeface="Helvetica" pitchFamily="1" charset="0"/>
                <a:ea typeface="+mn-ea"/>
                <a:cs typeface="Arial" charset="0"/>
              </a:defRPr>
            </a:lvl7pPr>
            <a:lvl8pPr marL="3200400" algn="l" defTabSz="914400" rtl="0" eaLnBrk="1" latinLnBrk="0" hangingPunct="1">
              <a:defRPr sz="2400" kern="1200">
                <a:solidFill>
                  <a:schemeClr val="tx2"/>
                </a:solidFill>
                <a:latin typeface="Helvetica" pitchFamily="1" charset="0"/>
                <a:ea typeface="+mn-ea"/>
                <a:cs typeface="Arial" charset="0"/>
              </a:defRPr>
            </a:lvl8pPr>
            <a:lvl9pPr marL="3657600" algn="l" defTabSz="914400" rtl="0" eaLnBrk="1" latinLnBrk="0" hangingPunct="1">
              <a:defRPr sz="2400" kern="1200">
                <a:solidFill>
                  <a:schemeClr val="tx2"/>
                </a:solidFill>
                <a:latin typeface="Helvetica" pitchFamily="1" charset="0"/>
                <a:ea typeface="+mn-ea"/>
                <a:cs typeface="Arial" charset="0"/>
              </a:defRPr>
            </a:lvl9pPr>
          </a:lstStyle>
          <a:p>
            <a:pPr algn="ctr">
              <a:defRPr/>
            </a:pPr>
            <a:r>
              <a:rPr lang="el-GR" sz="1600" dirty="0" smtClean="0">
                <a:solidFill>
                  <a:schemeClr val="accent1">
                    <a:lumMod val="75000"/>
                  </a:schemeClr>
                </a:solidFill>
                <a:latin typeface="+mn-lt"/>
              </a:rPr>
              <a:t>Εθνική Μονάδα (ΙΚΥ)</a:t>
            </a:r>
            <a:endParaRPr lang="en-GB" sz="1600" dirty="0">
              <a:solidFill>
                <a:schemeClr val="accent1">
                  <a:lumMod val="75000"/>
                </a:schemeClr>
              </a:solidFill>
              <a:latin typeface="+mn-lt"/>
            </a:endParaRPr>
          </a:p>
        </p:txBody>
      </p:sp>
      <p:cxnSp>
        <p:nvCxnSpPr>
          <p:cNvPr id="171" name="Straight Arrow Connector 83"/>
          <p:cNvCxnSpPr/>
          <p:nvPr/>
        </p:nvCxnSpPr>
        <p:spPr bwMode="auto">
          <a:xfrm>
            <a:off x="4003510" y="3605313"/>
            <a:ext cx="66675" cy="0"/>
          </a:xfrm>
          <a:prstGeom prst="straightConnector1">
            <a:avLst/>
          </a:prstGeom>
          <a:noFill/>
          <a:ln w="28575" cap="flat" cmpd="sng" algn="ctr">
            <a:solidFill>
              <a:schemeClr val="tx1"/>
            </a:solidFill>
            <a:prstDash val="solid"/>
            <a:round/>
            <a:headEnd type="none" w="med" len="med"/>
            <a:tailEnd type="arrow"/>
          </a:ln>
          <a:effectLst/>
        </p:spPr>
      </p:cxnSp>
      <p:cxnSp>
        <p:nvCxnSpPr>
          <p:cNvPr id="172" name="Straight Arrow Connector 84"/>
          <p:cNvCxnSpPr/>
          <p:nvPr/>
        </p:nvCxnSpPr>
        <p:spPr bwMode="auto">
          <a:xfrm flipH="1">
            <a:off x="3389421" y="2864544"/>
            <a:ext cx="868" cy="85350"/>
          </a:xfrm>
          <a:prstGeom prst="straightConnector1">
            <a:avLst/>
          </a:prstGeom>
          <a:noFill/>
          <a:ln w="28575" cap="flat" cmpd="sng" algn="ctr">
            <a:solidFill>
              <a:schemeClr val="tx1"/>
            </a:solidFill>
            <a:prstDash val="solid"/>
            <a:round/>
            <a:headEnd type="none" w="med" len="med"/>
            <a:tailEnd type="arrow"/>
          </a:ln>
          <a:effectLst/>
        </p:spPr>
      </p:cxnSp>
      <p:cxnSp>
        <p:nvCxnSpPr>
          <p:cNvPr id="173" name="Straight Arrow Connector 133"/>
          <p:cNvCxnSpPr/>
          <p:nvPr/>
        </p:nvCxnSpPr>
        <p:spPr bwMode="auto">
          <a:xfrm flipV="1">
            <a:off x="7594726" y="4444348"/>
            <a:ext cx="0" cy="101102"/>
          </a:xfrm>
          <a:prstGeom prst="straightConnector1">
            <a:avLst/>
          </a:prstGeom>
          <a:noFill/>
          <a:ln w="28575" cap="flat" cmpd="sng" algn="ctr">
            <a:solidFill>
              <a:schemeClr val="tx1"/>
            </a:solidFill>
            <a:prstDash val="solid"/>
            <a:round/>
            <a:headEnd type="none" w="med" len="med"/>
            <a:tailEnd type="arrow"/>
          </a:ln>
          <a:effectLst/>
        </p:spPr>
      </p:cxnSp>
      <p:cxnSp>
        <p:nvCxnSpPr>
          <p:cNvPr id="174" name="Straight Arrow Connector 133"/>
          <p:cNvCxnSpPr/>
          <p:nvPr/>
        </p:nvCxnSpPr>
        <p:spPr bwMode="auto">
          <a:xfrm flipV="1">
            <a:off x="9140823" y="1316329"/>
            <a:ext cx="0" cy="101102"/>
          </a:xfrm>
          <a:prstGeom prst="straightConnector1">
            <a:avLst/>
          </a:prstGeom>
          <a:noFill/>
          <a:ln w="28575" cap="flat" cmpd="sng" algn="ctr">
            <a:solidFill>
              <a:schemeClr val="tx1"/>
            </a:solidFill>
            <a:prstDash val="solid"/>
            <a:round/>
            <a:headEnd type="none" w="med" len="med"/>
            <a:tailEnd type="arrow"/>
          </a:ln>
          <a:effectLst/>
        </p:spPr>
      </p:cxnSp>
      <p:cxnSp>
        <p:nvCxnSpPr>
          <p:cNvPr id="175" name="Straight Arrow Connector 81"/>
          <p:cNvCxnSpPr/>
          <p:nvPr/>
        </p:nvCxnSpPr>
        <p:spPr bwMode="auto">
          <a:xfrm flipV="1">
            <a:off x="6723633" y="734135"/>
            <a:ext cx="172331" cy="143832"/>
          </a:xfrm>
          <a:prstGeom prst="straightConnector1">
            <a:avLst/>
          </a:prstGeom>
          <a:noFill/>
          <a:ln w="28575" cap="flat" cmpd="sng" algn="ctr">
            <a:solidFill>
              <a:schemeClr val="tx1"/>
            </a:solidFill>
            <a:prstDash val="solid"/>
            <a:round/>
            <a:headEnd type="none" w="med" len="med"/>
            <a:tailEnd type="arrow"/>
          </a:ln>
          <a:effectLst/>
        </p:spPr>
      </p:cxnSp>
      <p:cxnSp>
        <p:nvCxnSpPr>
          <p:cNvPr id="176" name="Straight Arrow Connector 89"/>
          <p:cNvCxnSpPr/>
          <p:nvPr/>
        </p:nvCxnSpPr>
        <p:spPr bwMode="auto">
          <a:xfrm>
            <a:off x="8345378" y="314758"/>
            <a:ext cx="128463" cy="106555"/>
          </a:xfrm>
          <a:prstGeom prst="straightConnector1">
            <a:avLst/>
          </a:prstGeom>
          <a:noFill/>
          <a:ln w="28575" cap="flat" cmpd="sng" algn="ctr">
            <a:solidFill>
              <a:schemeClr val="tx1"/>
            </a:solidFill>
            <a:prstDash val="solid"/>
            <a:round/>
            <a:headEnd type="none" w="med" len="med"/>
            <a:tailEnd type="arrow"/>
          </a:ln>
          <a:effectLst/>
        </p:spPr>
      </p:cxnSp>
      <p:cxnSp>
        <p:nvCxnSpPr>
          <p:cNvPr id="181" name="Straight Connector 32"/>
          <p:cNvCxnSpPr>
            <a:cxnSpLocks noChangeShapeType="1"/>
            <a:endCxn id="20" idx="0"/>
          </p:cNvCxnSpPr>
          <p:nvPr/>
        </p:nvCxnSpPr>
        <p:spPr bwMode="auto">
          <a:xfrm flipH="1">
            <a:off x="3916169" y="3729186"/>
            <a:ext cx="1029776" cy="1357996"/>
          </a:xfrm>
          <a:prstGeom prst="line">
            <a:avLst/>
          </a:prstGeom>
          <a:noFill/>
          <a:ln w="22225" algn="ctr">
            <a:solidFill>
              <a:schemeClr val="tx1"/>
            </a:solidFill>
            <a:prstDash val="dash"/>
            <a:round/>
            <a:headEnd/>
            <a:tailEnd/>
          </a:ln>
          <a:extLst>
            <a:ext uri="{909E8E84-426E-40DD-AFC4-6F175D3DCCD1}">
              <a14:hiddenFill xmlns:a14="http://schemas.microsoft.com/office/drawing/2010/main" xmlns="">
                <a:noFill/>
              </a14:hiddenFill>
            </a:ext>
          </a:extLst>
        </p:spPr>
      </p:cxnSp>
      <p:cxnSp>
        <p:nvCxnSpPr>
          <p:cNvPr id="183" name="Straight Connector 32"/>
          <p:cNvCxnSpPr>
            <a:cxnSpLocks noChangeShapeType="1"/>
            <a:endCxn id="19" idx="0"/>
          </p:cNvCxnSpPr>
          <p:nvPr/>
        </p:nvCxnSpPr>
        <p:spPr bwMode="auto">
          <a:xfrm flipH="1">
            <a:off x="4495913" y="3772401"/>
            <a:ext cx="450032" cy="1324972"/>
          </a:xfrm>
          <a:prstGeom prst="line">
            <a:avLst/>
          </a:prstGeom>
          <a:noFill/>
          <a:ln w="22225" algn="ctr">
            <a:solidFill>
              <a:schemeClr val="tx1"/>
            </a:solidFill>
            <a:prstDash val="dash"/>
            <a:round/>
            <a:headEnd/>
            <a:tailEnd/>
          </a:ln>
          <a:extLst>
            <a:ext uri="{909E8E84-426E-40DD-AFC4-6F175D3DCCD1}">
              <a14:hiddenFill xmlns:a14="http://schemas.microsoft.com/office/drawing/2010/main" xmlns="">
                <a:noFill/>
              </a14:hiddenFill>
            </a:ext>
          </a:extLst>
        </p:spPr>
      </p:cxnSp>
      <p:cxnSp>
        <p:nvCxnSpPr>
          <p:cNvPr id="185" name="Straight Connector 32"/>
          <p:cNvCxnSpPr>
            <a:cxnSpLocks noChangeShapeType="1"/>
            <a:endCxn id="21" idx="0"/>
          </p:cNvCxnSpPr>
          <p:nvPr/>
        </p:nvCxnSpPr>
        <p:spPr bwMode="auto">
          <a:xfrm flipH="1">
            <a:off x="5057067" y="3766184"/>
            <a:ext cx="22933" cy="1336596"/>
          </a:xfrm>
          <a:prstGeom prst="line">
            <a:avLst/>
          </a:prstGeom>
          <a:noFill/>
          <a:ln w="22225" algn="ctr">
            <a:solidFill>
              <a:schemeClr val="tx1"/>
            </a:solidFill>
            <a:prstDash val="dash"/>
            <a:round/>
            <a:headEnd/>
            <a:tailEnd/>
          </a:ln>
          <a:extLst>
            <a:ext uri="{909E8E84-426E-40DD-AFC4-6F175D3DCCD1}">
              <a14:hiddenFill xmlns:a14="http://schemas.microsoft.com/office/drawing/2010/main" xmlns="">
                <a:noFill/>
              </a14:hiddenFill>
            </a:ext>
          </a:extLst>
        </p:spPr>
      </p:cxnSp>
      <p:sp>
        <p:nvSpPr>
          <p:cNvPr id="22" name="TextBox 21">
            <a:hlinkClick r:id="rId21" action="ppaction://hlinksldjump"/>
          </p:cNvPr>
          <p:cNvSpPr txBox="1"/>
          <p:nvPr/>
        </p:nvSpPr>
        <p:spPr>
          <a:xfrm>
            <a:off x="3086540" y="5563655"/>
            <a:ext cx="2859315" cy="369332"/>
          </a:xfrm>
          <a:prstGeom prst="rect">
            <a:avLst/>
          </a:prstGeom>
          <a:ln/>
        </p:spPr>
        <p:style>
          <a:lnRef idx="0">
            <a:schemeClr val="accent3"/>
          </a:lnRef>
          <a:fillRef idx="3">
            <a:schemeClr val="accent3"/>
          </a:fillRef>
          <a:effectRef idx="3">
            <a:schemeClr val="accent3"/>
          </a:effectRef>
          <a:fontRef idx="minor">
            <a:schemeClr val="lt1"/>
          </a:fontRef>
        </p:style>
        <p:txBody>
          <a:bodyPr wrap="square">
            <a:spAutoFit/>
          </a:bodyPr>
          <a:lstStyle/>
          <a:p>
            <a:pPr algn="ctr">
              <a:defRPr/>
            </a:pPr>
            <a:r>
              <a:rPr lang="el-GR" sz="1800" dirty="0" smtClean="0">
                <a:solidFill>
                  <a:srgbClr val="002060"/>
                </a:solidFill>
                <a:latin typeface="+mn-lt"/>
              </a:rPr>
              <a:t>Συμπλήρωση έκθεσης</a:t>
            </a:r>
            <a:endParaRPr lang="en-GB" sz="1800" dirty="0">
              <a:solidFill>
                <a:srgbClr val="002060"/>
              </a:solidFill>
              <a:latin typeface="+mn-lt"/>
            </a:endParaRPr>
          </a:p>
        </p:txBody>
      </p:sp>
      <p:sp>
        <p:nvSpPr>
          <p:cNvPr id="168" name="TextBox 13"/>
          <p:cNvSpPr txBox="1"/>
          <p:nvPr/>
        </p:nvSpPr>
        <p:spPr>
          <a:xfrm>
            <a:off x="761711" y="156444"/>
            <a:ext cx="1272245" cy="338554"/>
          </a:xfrm>
          <a:prstGeom prst="rect">
            <a:avLst/>
          </a:prstGeom>
          <a:noFill/>
          <a:ln>
            <a:noFill/>
          </a:ln>
        </p:spPr>
        <p:txBody>
          <a:bodyPr wrap="square">
            <a:spAutoFit/>
          </a:bodyPr>
          <a:lstStyle>
            <a:defPPr>
              <a:defRPr lang="en-GB"/>
            </a:defPPr>
            <a:lvl1pPr algn="l" rtl="0" fontAlgn="base">
              <a:spcBef>
                <a:spcPct val="50000"/>
              </a:spcBef>
              <a:spcAft>
                <a:spcPct val="0"/>
              </a:spcAft>
              <a:defRPr sz="2400" kern="1200">
                <a:solidFill>
                  <a:schemeClr val="tx2"/>
                </a:solidFill>
                <a:latin typeface="Helvetica" pitchFamily="1" charset="0"/>
                <a:ea typeface="+mn-ea"/>
                <a:cs typeface="Arial" charset="0"/>
              </a:defRPr>
            </a:lvl1pPr>
            <a:lvl2pPr marL="457200" algn="l" rtl="0" fontAlgn="base">
              <a:spcBef>
                <a:spcPct val="50000"/>
              </a:spcBef>
              <a:spcAft>
                <a:spcPct val="0"/>
              </a:spcAft>
              <a:defRPr sz="2400" kern="1200">
                <a:solidFill>
                  <a:schemeClr val="tx2"/>
                </a:solidFill>
                <a:latin typeface="Helvetica" pitchFamily="1" charset="0"/>
                <a:ea typeface="+mn-ea"/>
                <a:cs typeface="Arial" charset="0"/>
              </a:defRPr>
            </a:lvl2pPr>
            <a:lvl3pPr marL="914400" algn="l" rtl="0" fontAlgn="base">
              <a:spcBef>
                <a:spcPct val="50000"/>
              </a:spcBef>
              <a:spcAft>
                <a:spcPct val="0"/>
              </a:spcAft>
              <a:defRPr sz="2400" kern="1200">
                <a:solidFill>
                  <a:schemeClr val="tx2"/>
                </a:solidFill>
                <a:latin typeface="Helvetica" pitchFamily="1" charset="0"/>
                <a:ea typeface="+mn-ea"/>
                <a:cs typeface="Arial" charset="0"/>
              </a:defRPr>
            </a:lvl3pPr>
            <a:lvl4pPr marL="1371600" algn="l" rtl="0" fontAlgn="base">
              <a:spcBef>
                <a:spcPct val="50000"/>
              </a:spcBef>
              <a:spcAft>
                <a:spcPct val="0"/>
              </a:spcAft>
              <a:defRPr sz="2400" kern="1200">
                <a:solidFill>
                  <a:schemeClr val="tx2"/>
                </a:solidFill>
                <a:latin typeface="Helvetica" pitchFamily="1" charset="0"/>
                <a:ea typeface="+mn-ea"/>
                <a:cs typeface="Arial" charset="0"/>
              </a:defRPr>
            </a:lvl4pPr>
            <a:lvl5pPr marL="1828800" algn="l" rtl="0" fontAlgn="base">
              <a:spcBef>
                <a:spcPct val="50000"/>
              </a:spcBef>
              <a:spcAft>
                <a:spcPct val="0"/>
              </a:spcAft>
              <a:defRPr sz="2400" kern="1200">
                <a:solidFill>
                  <a:schemeClr val="tx2"/>
                </a:solidFill>
                <a:latin typeface="Helvetica" pitchFamily="1" charset="0"/>
                <a:ea typeface="+mn-ea"/>
                <a:cs typeface="Arial" charset="0"/>
              </a:defRPr>
            </a:lvl5pPr>
            <a:lvl6pPr marL="2286000" algn="l" defTabSz="914400" rtl="0" eaLnBrk="1" latinLnBrk="0" hangingPunct="1">
              <a:defRPr sz="2400" kern="1200">
                <a:solidFill>
                  <a:schemeClr val="tx2"/>
                </a:solidFill>
                <a:latin typeface="Helvetica" pitchFamily="1" charset="0"/>
                <a:ea typeface="+mn-ea"/>
                <a:cs typeface="Arial" charset="0"/>
              </a:defRPr>
            </a:lvl6pPr>
            <a:lvl7pPr marL="2743200" algn="l" defTabSz="914400" rtl="0" eaLnBrk="1" latinLnBrk="0" hangingPunct="1">
              <a:defRPr sz="2400" kern="1200">
                <a:solidFill>
                  <a:schemeClr val="tx2"/>
                </a:solidFill>
                <a:latin typeface="Helvetica" pitchFamily="1" charset="0"/>
                <a:ea typeface="+mn-ea"/>
                <a:cs typeface="Arial" charset="0"/>
              </a:defRPr>
            </a:lvl7pPr>
            <a:lvl8pPr marL="3200400" algn="l" defTabSz="914400" rtl="0" eaLnBrk="1" latinLnBrk="0" hangingPunct="1">
              <a:defRPr sz="2400" kern="1200">
                <a:solidFill>
                  <a:schemeClr val="tx2"/>
                </a:solidFill>
                <a:latin typeface="Helvetica" pitchFamily="1" charset="0"/>
                <a:ea typeface="+mn-ea"/>
                <a:cs typeface="Arial" charset="0"/>
              </a:defRPr>
            </a:lvl8pPr>
            <a:lvl9pPr marL="3657600" algn="l" defTabSz="914400" rtl="0" eaLnBrk="1" latinLnBrk="0" hangingPunct="1">
              <a:defRPr sz="2400" kern="1200">
                <a:solidFill>
                  <a:schemeClr val="tx2"/>
                </a:solidFill>
                <a:latin typeface="Helvetica" pitchFamily="1" charset="0"/>
                <a:ea typeface="+mn-ea"/>
                <a:cs typeface="Arial" charset="0"/>
              </a:defRPr>
            </a:lvl9pPr>
          </a:lstStyle>
          <a:p>
            <a:pPr algn="ctr">
              <a:defRPr/>
            </a:pPr>
            <a:r>
              <a:rPr lang="el-GR" sz="1600" dirty="0" err="1" smtClean="0">
                <a:solidFill>
                  <a:schemeClr val="accent1">
                    <a:lumMod val="75000"/>
                  </a:schemeClr>
                </a:solidFill>
                <a:latin typeface="+mn-lt"/>
              </a:rPr>
              <a:t>Αξιολογητής</a:t>
            </a:r>
            <a:endParaRPr lang="en-GB" sz="1600" dirty="0">
              <a:solidFill>
                <a:schemeClr val="accent1">
                  <a:lumMod val="75000"/>
                </a:schemeClr>
              </a:solidFill>
              <a:latin typeface="+mn-lt"/>
            </a:endParaRPr>
          </a:p>
        </p:txBody>
      </p:sp>
      <p:cxnSp>
        <p:nvCxnSpPr>
          <p:cNvPr id="161" name="Ευθεία γραμμή σύνδεσης 160"/>
          <p:cNvCxnSpPr/>
          <p:nvPr/>
        </p:nvCxnSpPr>
        <p:spPr>
          <a:xfrm flipV="1">
            <a:off x="0" y="609600"/>
            <a:ext cx="12192000" cy="31127"/>
          </a:xfrm>
          <a:prstGeom prst="line">
            <a:avLst/>
          </a:prstGeom>
          <a:ln w="38100">
            <a:prstDash val="lgDashDot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9705155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Εικόνα 8"/>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6143897"/>
            <a:ext cx="12192000" cy="714103"/>
          </a:xfrm>
          <a:prstGeom prst="rect">
            <a:avLst/>
          </a:prstGeom>
        </p:spPr>
      </p:pic>
      <p:sp>
        <p:nvSpPr>
          <p:cNvPr id="20" name="Ορθογώνιο 19"/>
          <p:cNvSpPr/>
          <p:nvPr/>
        </p:nvSpPr>
        <p:spPr>
          <a:xfrm>
            <a:off x="0" y="18889"/>
            <a:ext cx="12192000" cy="461665"/>
          </a:xfrm>
          <a:prstGeom prst="rect">
            <a:avLst/>
          </a:prstGeom>
        </p:spPr>
        <p:txBody>
          <a:bodyPr wrap="square">
            <a:spAutoFit/>
          </a:bodyPr>
          <a:lstStyle/>
          <a:p>
            <a:pPr algn="ctr"/>
            <a:r>
              <a:rPr lang="el-GR" sz="2400" b="1" dirty="0">
                <a:solidFill>
                  <a:schemeClr val="accent1">
                    <a:lumMod val="75000"/>
                  </a:schemeClr>
                </a:solidFill>
              </a:rPr>
              <a:t>Δημιουργία Έργου στο </a:t>
            </a:r>
            <a:r>
              <a:rPr lang="en-US" sz="2400" b="1" dirty="0">
                <a:solidFill>
                  <a:schemeClr val="accent1">
                    <a:lumMod val="75000"/>
                  </a:schemeClr>
                </a:solidFill>
              </a:rPr>
              <a:t>MT+</a:t>
            </a:r>
            <a:endParaRPr lang="el-GR" sz="2400" b="1" dirty="0">
              <a:solidFill>
                <a:schemeClr val="accent1">
                  <a:lumMod val="75000"/>
                </a:schemeClr>
              </a:solidFill>
            </a:endParaRPr>
          </a:p>
        </p:txBody>
      </p:sp>
      <p:sp>
        <p:nvSpPr>
          <p:cNvPr id="21" name="TextBox 13"/>
          <p:cNvSpPr txBox="1"/>
          <p:nvPr/>
        </p:nvSpPr>
        <p:spPr>
          <a:xfrm>
            <a:off x="2191469" y="1190873"/>
            <a:ext cx="1535483" cy="276999"/>
          </a:xfrm>
          <a:prstGeom prst="rect">
            <a:avLst/>
          </a:prstGeom>
          <a:noFill/>
          <a:ln>
            <a:noFill/>
          </a:ln>
        </p:spPr>
        <p:txBody>
          <a:bodyPr wrap="square">
            <a:spAutoFit/>
          </a:bodyPr>
          <a:lstStyle>
            <a:defPPr>
              <a:defRPr lang="en-GB"/>
            </a:defPPr>
            <a:lvl1pPr algn="l" rtl="0" fontAlgn="base">
              <a:spcBef>
                <a:spcPct val="50000"/>
              </a:spcBef>
              <a:spcAft>
                <a:spcPct val="0"/>
              </a:spcAft>
              <a:defRPr sz="2400" kern="1200">
                <a:solidFill>
                  <a:schemeClr val="tx2"/>
                </a:solidFill>
                <a:latin typeface="Helvetica" pitchFamily="1" charset="0"/>
                <a:ea typeface="+mn-ea"/>
                <a:cs typeface="Arial" charset="0"/>
              </a:defRPr>
            </a:lvl1pPr>
            <a:lvl2pPr marL="457200" algn="l" rtl="0" fontAlgn="base">
              <a:spcBef>
                <a:spcPct val="50000"/>
              </a:spcBef>
              <a:spcAft>
                <a:spcPct val="0"/>
              </a:spcAft>
              <a:defRPr sz="2400" kern="1200">
                <a:solidFill>
                  <a:schemeClr val="tx2"/>
                </a:solidFill>
                <a:latin typeface="Helvetica" pitchFamily="1" charset="0"/>
                <a:ea typeface="+mn-ea"/>
                <a:cs typeface="Arial" charset="0"/>
              </a:defRPr>
            </a:lvl2pPr>
            <a:lvl3pPr marL="914400" algn="l" rtl="0" fontAlgn="base">
              <a:spcBef>
                <a:spcPct val="50000"/>
              </a:spcBef>
              <a:spcAft>
                <a:spcPct val="0"/>
              </a:spcAft>
              <a:defRPr sz="2400" kern="1200">
                <a:solidFill>
                  <a:schemeClr val="tx2"/>
                </a:solidFill>
                <a:latin typeface="Helvetica" pitchFamily="1" charset="0"/>
                <a:ea typeface="+mn-ea"/>
                <a:cs typeface="Arial" charset="0"/>
              </a:defRPr>
            </a:lvl3pPr>
            <a:lvl4pPr marL="1371600" algn="l" rtl="0" fontAlgn="base">
              <a:spcBef>
                <a:spcPct val="50000"/>
              </a:spcBef>
              <a:spcAft>
                <a:spcPct val="0"/>
              </a:spcAft>
              <a:defRPr sz="2400" kern="1200">
                <a:solidFill>
                  <a:schemeClr val="tx2"/>
                </a:solidFill>
                <a:latin typeface="Helvetica" pitchFamily="1" charset="0"/>
                <a:ea typeface="+mn-ea"/>
                <a:cs typeface="Arial" charset="0"/>
              </a:defRPr>
            </a:lvl4pPr>
            <a:lvl5pPr marL="1828800" algn="l" rtl="0" fontAlgn="base">
              <a:spcBef>
                <a:spcPct val="50000"/>
              </a:spcBef>
              <a:spcAft>
                <a:spcPct val="0"/>
              </a:spcAft>
              <a:defRPr sz="2400" kern="1200">
                <a:solidFill>
                  <a:schemeClr val="tx2"/>
                </a:solidFill>
                <a:latin typeface="Helvetica" pitchFamily="1" charset="0"/>
                <a:ea typeface="+mn-ea"/>
                <a:cs typeface="Arial" charset="0"/>
              </a:defRPr>
            </a:lvl5pPr>
            <a:lvl6pPr marL="2286000" algn="l" defTabSz="914400" rtl="0" eaLnBrk="1" latinLnBrk="0" hangingPunct="1">
              <a:defRPr sz="2400" kern="1200">
                <a:solidFill>
                  <a:schemeClr val="tx2"/>
                </a:solidFill>
                <a:latin typeface="Helvetica" pitchFamily="1" charset="0"/>
                <a:ea typeface="+mn-ea"/>
                <a:cs typeface="Arial" charset="0"/>
              </a:defRPr>
            </a:lvl6pPr>
            <a:lvl7pPr marL="2743200" algn="l" defTabSz="914400" rtl="0" eaLnBrk="1" latinLnBrk="0" hangingPunct="1">
              <a:defRPr sz="2400" kern="1200">
                <a:solidFill>
                  <a:schemeClr val="tx2"/>
                </a:solidFill>
                <a:latin typeface="Helvetica" pitchFamily="1" charset="0"/>
                <a:ea typeface="+mn-ea"/>
                <a:cs typeface="Arial" charset="0"/>
              </a:defRPr>
            </a:lvl7pPr>
            <a:lvl8pPr marL="3200400" algn="l" defTabSz="914400" rtl="0" eaLnBrk="1" latinLnBrk="0" hangingPunct="1">
              <a:defRPr sz="2400" kern="1200">
                <a:solidFill>
                  <a:schemeClr val="tx2"/>
                </a:solidFill>
                <a:latin typeface="Helvetica" pitchFamily="1" charset="0"/>
                <a:ea typeface="+mn-ea"/>
                <a:cs typeface="Arial" charset="0"/>
              </a:defRPr>
            </a:lvl8pPr>
            <a:lvl9pPr marL="3657600" algn="l" defTabSz="914400" rtl="0" eaLnBrk="1" latinLnBrk="0" hangingPunct="1">
              <a:defRPr sz="2400" kern="1200">
                <a:solidFill>
                  <a:schemeClr val="tx2"/>
                </a:solidFill>
                <a:latin typeface="Helvetica" pitchFamily="1" charset="0"/>
                <a:ea typeface="+mn-ea"/>
                <a:cs typeface="Arial" charset="0"/>
              </a:defRPr>
            </a:lvl9pPr>
          </a:lstStyle>
          <a:p>
            <a:pPr algn="ctr">
              <a:defRPr/>
            </a:pPr>
            <a:r>
              <a:rPr lang="el-GR" sz="1200" dirty="0" smtClean="0">
                <a:solidFill>
                  <a:schemeClr val="accent1">
                    <a:lumMod val="75000"/>
                  </a:schemeClr>
                </a:solidFill>
                <a:latin typeface="+mn-lt"/>
              </a:rPr>
              <a:t>Εθνική Μονάδα (ΙΚΥ)</a:t>
            </a:r>
            <a:endParaRPr lang="en-GB" sz="1200" dirty="0">
              <a:solidFill>
                <a:schemeClr val="accent1">
                  <a:lumMod val="75000"/>
                </a:schemeClr>
              </a:solidFill>
              <a:latin typeface="+mn-lt"/>
            </a:endParaRPr>
          </a:p>
        </p:txBody>
      </p:sp>
      <p:graphicFrame>
        <p:nvGraphicFramePr>
          <p:cNvPr id="22" name="Αντικείμενο 21"/>
          <p:cNvGraphicFramePr>
            <a:graphicFrameLocks noChangeAspect="1"/>
          </p:cNvGraphicFramePr>
          <p:nvPr>
            <p:extLst>
              <p:ext uri="{D42A27DB-BD31-4B8C-83A1-F6EECF244321}">
                <p14:modId xmlns:p14="http://schemas.microsoft.com/office/powerpoint/2010/main" xmlns="" val="249386833"/>
              </p:ext>
            </p:extLst>
          </p:nvPr>
        </p:nvGraphicFramePr>
        <p:xfrm>
          <a:off x="1357369" y="1026422"/>
          <a:ext cx="870709" cy="639768"/>
        </p:xfrm>
        <a:graphic>
          <a:graphicData uri="http://schemas.openxmlformats.org/presentationml/2006/ole">
            <p:oleObj spid="_x0000_s2072" name="Image" r:id="rId4" imgW="3542857" imgH="2603175" progId="">
              <p:embed/>
            </p:oleObj>
          </a:graphicData>
        </a:graphic>
      </p:graphicFrame>
      <p:pic>
        <p:nvPicPr>
          <p:cNvPr id="2" name="Εικόνα 1"/>
          <p:cNvPicPr>
            <a:picLocks noChangeAspect="1"/>
          </p:cNvPicPr>
          <p:nvPr/>
        </p:nvPicPr>
        <p:blipFill>
          <a:blip r:embed="rId5" cstate="print"/>
          <a:stretch>
            <a:fillRect/>
          </a:stretch>
        </p:blipFill>
        <p:spPr>
          <a:xfrm>
            <a:off x="8476296" y="589669"/>
            <a:ext cx="3237353" cy="1479409"/>
          </a:xfrm>
          <a:prstGeom prst="rect">
            <a:avLst/>
          </a:prstGeom>
        </p:spPr>
      </p:pic>
      <p:sp>
        <p:nvSpPr>
          <p:cNvPr id="23" name="TextBox 22"/>
          <p:cNvSpPr txBox="1"/>
          <p:nvPr/>
        </p:nvSpPr>
        <p:spPr>
          <a:xfrm>
            <a:off x="1359568" y="627558"/>
            <a:ext cx="3814011" cy="400110"/>
          </a:xfrm>
          <a:prstGeom prst="rect">
            <a:avLst/>
          </a:prstGeom>
          <a:solidFill>
            <a:srgbClr val="FFFF00"/>
          </a:solidFill>
          <a:ln>
            <a:noFill/>
          </a:ln>
        </p:spPr>
        <p:txBody>
          <a:bodyPr wrap="square">
            <a:spAutoFit/>
          </a:bodyPr>
          <a:lstStyle/>
          <a:p>
            <a:pPr algn="ctr">
              <a:defRPr/>
            </a:pPr>
            <a:r>
              <a:rPr lang="el-GR" sz="2000" b="1" dirty="0" smtClean="0">
                <a:solidFill>
                  <a:srgbClr val="0F5494"/>
                </a:solidFill>
              </a:rPr>
              <a:t>Ιούλιος </a:t>
            </a:r>
            <a:r>
              <a:rPr lang="el-GR" sz="2000" b="1" dirty="0" smtClean="0">
                <a:solidFill>
                  <a:srgbClr val="0F5494"/>
                </a:solidFill>
                <a:latin typeface="+mn-lt"/>
              </a:rPr>
              <a:t>2016</a:t>
            </a:r>
            <a:endParaRPr lang="en-GB" sz="2000" b="1" dirty="0">
              <a:solidFill>
                <a:srgbClr val="0F5494"/>
              </a:solidFill>
              <a:latin typeface="+mn-lt"/>
            </a:endParaRPr>
          </a:p>
        </p:txBody>
      </p:sp>
      <p:cxnSp>
        <p:nvCxnSpPr>
          <p:cNvPr id="4" name="Ευθύγραμμο βέλος σύνδεσης 3"/>
          <p:cNvCxnSpPr/>
          <p:nvPr/>
        </p:nvCxnSpPr>
        <p:spPr>
          <a:xfrm flipH="1">
            <a:off x="5402295" y="827613"/>
            <a:ext cx="1" cy="1482970"/>
          </a:xfrm>
          <a:prstGeom prst="straightConnector1">
            <a:avLst/>
          </a:prstGeom>
          <a:ln>
            <a:prstDash val="lgDash"/>
            <a:tailEnd type="triangle"/>
          </a:ln>
        </p:spPr>
        <p:style>
          <a:lnRef idx="1">
            <a:schemeClr val="accent1"/>
          </a:lnRef>
          <a:fillRef idx="0">
            <a:schemeClr val="accent1"/>
          </a:fillRef>
          <a:effectRef idx="0">
            <a:schemeClr val="accent1"/>
          </a:effectRef>
          <a:fontRef idx="minor">
            <a:schemeClr val="tx1"/>
          </a:fontRef>
        </p:style>
      </p:cxnSp>
      <p:sp>
        <p:nvSpPr>
          <p:cNvPr id="24" name="TextBox 14"/>
          <p:cNvSpPr txBox="1"/>
          <p:nvPr/>
        </p:nvSpPr>
        <p:spPr>
          <a:xfrm>
            <a:off x="9084574" y="2797672"/>
            <a:ext cx="1491617" cy="307777"/>
          </a:xfrm>
          <a:prstGeom prst="rect">
            <a:avLst/>
          </a:prstGeom>
          <a:noFill/>
          <a:ln>
            <a:noFill/>
          </a:ln>
        </p:spPr>
        <p:txBody>
          <a:bodyPr wrap="square">
            <a:spAutoFit/>
          </a:bodyPr>
          <a:lstStyle>
            <a:defPPr>
              <a:defRPr lang="en-GB"/>
            </a:defPPr>
            <a:lvl1pPr algn="l" rtl="0" fontAlgn="base">
              <a:spcBef>
                <a:spcPct val="50000"/>
              </a:spcBef>
              <a:spcAft>
                <a:spcPct val="0"/>
              </a:spcAft>
              <a:defRPr sz="2400" kern="1200">
                <a:solidFill>
                  <a:schemeClr val="tx2"/>
                </a:solidFill>
                <a:latin typeface="Helvetica" pitchFamily="1" charset="0"/>
                <a:ea typeface="+mn-ea"/>
                <a:cs typeface="Arial" charset="0"/>
              </a:defRPr>
            </a:lvl1pPr>
            <a:lvl2pPr marL="457200" algn="l" rtl="0" fontAlgn="base">
              <a:spcBef>
                <a:spcPct val="50000"/>
              </a:spcBef>
              <a:spcAft>
                <a:spcPct val="0"/>
              </a:spcAft>
              <a:defRPr sz="2400" kern="1200">
                <a:solidFill>
                  <a:schemeClr val="tx2"/>
                </a:solidFill>
                <a:latin typeface="Helvetica" pitchFamily="1" charset="0"/>
                <a:ea typeface="+mn-ea"/>
                <a:cs typeface="Arial" charset="0"/>
              </a:defRPr>
            </a:lvl2pPr>
            <a:lvl3pPr marL="914400" algn="l" rtl="0" fontAlgn="base">
              <a:spcBef>
                <a:spcPct val="50000"/>
              </a:spcBef>
              <a:spcAft>
                <a:spcPct val="0"/>
              </a:spcAft>
              <a:defRPr sz="2400" kern="1200">
                <a:solidFill>
                  <a:schemeClr val="tx2"/>
                </a:solidFill>
                <a:latin typeface="Helvetica" pitchFamily="1" charset="0"/>
                <a:ea typeface="+mn-ea"/>
                <a:cs typeface="Arial" charset="0"/>
              </a:defRPr>
            </a:lvl3pPr>
            <a:lvl4pPr marL="1371600" algn="l" rtl="0" fontAlgn="base">
              <a:spcBef>
                <a:spcPct val="50000"/>
              </a:spcBef>
              <a:spcAft>
                <a:spcPct val="0"/>
              </a:spcAft>
              <a:defRPr sz="2400" kern="1200">
                <a:solidFill>
                  <a:schemeClr val="tx2"/>
                </a:solidFill>
                <a:latin typeface="Helvetica" pitchFamily="1" charset="0"/>
                <a:ea typeface="+mn-ea"/>
                <a:cs typeface="Arial" charset="0"/>
              </a:defRPr>
            </a:lvl4pPr>
            <a:lvl5pPr marL="1828800" algn="l" rtl="0" fontAlgn="base">
              <a:spcBef>
                <a:spcPct val="50000"/>
              </a:spcBef>
              <a:spcAft>
                <a:spcPct val="0"/>
              </a:spcAft>
              <a:defRPr sz="2400" kern="1200">
                <a:solidFill>
                  <a:schemeClr val="tx2"/>
                </a:solidFill>
                <a:latin typeface="Helvetica" pitchFamily="1" charset="0"/>
                <a:ea typeface="+mn-ea"/>
                <a:cs typeface="Arial" charset="0"/>
              </a:defRPr>
            </a:lvl5pPr>
            <a:lvl6pPr marL="2286000" algn="l" defTabSz="914400" rtl="0" eaLnBrk="1" latinLnBrk="0" hangingPunct="1">
              <a:defRPr sz="2400" kern="1200">
                <a:solidFill>
                  <a:schemeClr val="tx2"/>
                </a:solidFill>
                <a:latin typeface="Helvetica" pitchFamily="1" charset="0"/>
                <a:ea typeface="+mn-ea"/>
                <a:cs typeface="Arial" charset="0"/>
              </a:defRPr>
            </a:lvl6pPr>
            <a:lvl7pPr marL="2743200" algn="l" defTabSz="914400" rtl="0" eaLnBrk="1" latinLnBrk="0" hangingPunct="1">
              <a:defRPr sz="2400" kern="1200">
                <a:solidFill>
                  <a:schemeClr val="tx2"/>
                </a:solidFill>
                <a:latin typeface="Helvetica" pitchFamily="1" charset="0"/>
                <a:ea typeface="+mn-ea"/>
                <a:cs typeface="Arial" charset="0"/>
              </a:defRPr>
            </a:lvl7pPr>
            <a:lvl8pPr marL="3200400" algn="l" defTabSz="914400" rtl="0" eaLnBrk="1" latinLnBrk="0" hangingPunct="1">
              <a:defRPr sz="2400" kern="1200">
                <a:solidFill>
                  <a:schemeClr val="tx2"/>
                </a:solidFill>
                <a:latin typeface="Helvetica" pitchFamily="1" charset="0"/>
                <a:ea typeface="+mn-ea"/>
                <a:cs typeface="Arial" charset="0"/>
              </a:defRPr>
            </a:lvl8pPr>
            <a:lvl9pPr marL="3657600" algn="l" defTabSz="914400" rtl="0" eaLnBrk="1" latinLnBrk="0" hangingPunct="1">
              <a:defRPr sz="2400" kern="1200">
                <a:solidFill>
                  <a:schemeClr val="tx2"/>
                </a:solidFill>
                <a:latin typeface="Helvetica" pitchFamily="1" charset="0"/>
                <a:ea typeface="+mn-ea"/>
                <a:cs typeface="Arial" charset="0"/>
              </a:defRPr>
            </a:lvl9pPr>
          </a:lstStyle>
          <a:p>
            <a:pPr algn="ctr">
              <a:defRPr/>
            </a:pPr>
            <a:r>
              <a:rPr lang="el-GR" sz="1400" dirty="0" smtClean="0">
                <a:solidFill>
                  <a:schemeClr val="accent1">
                    <a:lumMod val="75000"/>
                  </a:schemeClr>
                </a:solidFill>
                <a:latin typeface="+mn-lt"/>
              </a:rPr>
              <a:t>Δικαιούχος</a:t>
            </a:r>
            <a:endParaRPr lang="en-GB" sz="1400" dirty="0">
              <a:solidFill>
                <a:schemeClr val="accent1">
                  <a:lumMod val="75000"/>
                </a:schemeClr>
              </a:solidFill>
              <a:latin typeface="+mn-lt"/>
            </a:endParaRPr>
          </a:p>
        </p:txBody>
      </p:sp>
      <p:pic>
        <p:nvPicPr>
          <p:cNvPr id="25" name="Picture 2"/>
          <p:cNvPicPr>
            <a:picLocks noChangeAspect="1" noChangeArrowheads="1"/>
          </p:cNvPicPr>
          <p:nvPr/>
        </p:nvPicPr>
        <p:blipFill>
          <a:blip r:embed="rId6" cstate="print">
            <a:extLst>
              <a:ext uri="{BEBA8EAE-BF5A-486C-A8C5-ECC9F3942E4B}">
                <a14:imgProps xmlns:a14="http://schemas.microsoft.com/office/drawing/2010/main" xmlns="">
                  <a14:imgLayer r:embed="rId8">
                    <a14:imgEffect>
                      <a14:backgroundRemoval t="0" b="100000" l="0" r="99057">
                        <a14:foregroundMark x1="44811" y1="67083" x2="44811" y2="67083"/>
                        <a14:foregroundMark x1="47170" y1="75000" x2="47170" y2="75000"/>
                        <a14:foregroundMark x1="55189" y1="72083" x2="55189" y2="72083"/>
                      </a14:backgroundRemoval>
                    </a14:imgEffect>
                  </a14:imgLayer>
                </a14:imgProps>
              </a:ext>
              <a:ext uri="{28A0092B-C50C-407E-A947-70E740481C1C}">
                <a14:useLocalDpi xmlns:a14="http://schemas.microsoft.com/office/drawing/2010/main" xmlns="" val="0"/>
              </a:ext>
            </a:extLst>
          </a:blip>
          <a:srcRect/>
          <a:stretch>
            <a:fillRect/>
          </a:stretch>
        </p:blipFill>
        <p:spPr bwMode="auto">
          <a:xfrm>
            <a:off x="9562168" y="2319451"/>
            <a:ext cx="448665" cy="50792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26" name="Ευθύγραμμο βέλος σύνδεσης 25"/>
          <p:cNvCxnSpPr>
            <a:stCxn id="23" idx="3"/>
          </p:cNvCxnSpPr>
          <p:nvPr/>
        </p:nvCxnSpPr>
        <p:spPr>
          <a:xfrm>
            <a:off x="5173579" y="827613"/>
            <a:ext cx="3302717" cy="0"/>
          </a:xfrm>
          <a:prstGeom prst="straightConnector1">
            <a:avLst/>
          </a:prstGeom>
          <a:ln>
            <a:prstDash val="lgDash"/>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0882" y="2310583"/>
            <a:ext cx="12161118" cy="3785652"/>
          </a:xfrm>
          <a:prstGeom prst="rect">
            <a:avLst/>
          </a:prstGeom>
          <a:noFill/>
          <a:ln>
            <a:solidFill>
              <a:schemeClr val="accent1">
                <a:lumMod val="75000"/>
              </a:schemeClr>
            </a:solidFill>
          </a:ln>
        </p:spPr>
        <p:txBody>
          <a:bodyPr wrap="square" rtlCol="0">
            <a:spAutoFit/>
          </a:bodyPr>
          <a:lstStyle/>
          <a:p>
            <a:r>
              <a:rPr lang="el-GR" sz="1200" dirty="0"/>
              <a:t>Αγαπητέ/ Αγαπητή </a:t>
            </a:r>
            <a:r>
              <a:rPr lang="el-GR" sz="1200" dirty="0" err="1"/>
              <a:t>Test</a:t>
            </a:r>
            <a:r>
              <a:rPr lang="el-GR" sz="1200" dirty="0"/>
              <a:t> </a:t>
            </a:r>
            <a:r>
              <a:rPr lang="el-GR" sz="1200" dirty="0" err="1"/>
              <a:t>Contact</a:t>
            </a:r>
            <a:r>
              <a:rPr lang="el-GR" sz="1200" dirty="0"/>
              <a:t>,</a:t>
            </a:r>
          </a:p>
          <a:p>
            <a:r>
              <a:rPr lang="el-GR" sz="1200" dirty="0"/>
              <a:t/>
            </a:r>
            <a:br>
              <a:rPr lang="el-GR" sz="1200" dirty="0"/>
            </a:br>
            <a:r>
              <a:rPr lang="el-GR" sz="1200" dirty="0" err="1"/>
              <a:t>Your</a:t>
            </a:r>
            <a:r>
              <a:rPr lang="el-GR" sz="1200" dirty="0"/>
              <a:t> </a:t>
            </a:r>
            <a:r>
              <a:rPr lang="el-GR" sz="1200" dirty="0" err="1"/>
              <a:t>project</a:t>
            </a:r>
            <a:r>
              <a:rPr lang="el-GR" sz="1200" dirty="0"/>
              <a:t> </a:t>
            </a:r>
            <a:r>
              <a:rPr lang="el-GR" sz="1200" dirty="0" err="1"/>
              <a:t>has</a:t>
            </a:r>
            <a:r>
              <a:rPr lang="el-GR" sz="1200" dirty="0"/>
              <a:t> </a:t>
            </a:r>
            <a:r>
              <a:rPr lang="el-GR" sz="1200" dirty="0" err="1"/>
              <a:t>been</a:t>
            </a:r>
            <a:r>
              <a:rPr lang="el-GR" sz="1200" dirty="0"/>
              <a:t> </a:t>
            </a:r>
            <a:r>
              <a:rPr lang="el-GR" sz="1200" dirty="0" err="1"/>
              <a:t>created</a:t>
            </a:r>
            <a:r>
              <a:rPr lang="el-GR" sz="1200" dirty="0"/>
              <a:t> in the </a:t>
            </a:r>
            <a:r>
              <a:rPr lang="el-GR" sz="1200" dirty="0" err="1"/>
              <a:t>Mobility</a:t>
            </a:r>
            <a:r>
              <a:rPr lang="el-GR" sz="1200" dirty="0"/>
              <a:t> </a:t>
            </a:r>
            <a:r>
              <a:rPr lang="el-GR" sz="1200" dirty="0" err="1"/>
              <a:t>Tool</a:t>
            </a:r>
            <a:r>
              <a:rPr lang="el-GR" sz="1200" dirty="0"/>
              <a:t>.</a:t>
            </a:r>
          </a:p>
          <a:p>
            <a:r>
              <a:rPr lang="el-GR" sz="1200" dirty="0"/>
              <a:t>Στοιχεία σχεδίου:</a:t>
            </a:r>
            <a:br>
              <a:rPr lang="el-GR" sz="1200" dirty="0"/>
            </a:br>
            <a:r>
              <a:rPr lang="el-GR" sz="1200" dirty="0"/>
              <a:t>Αριθμός σχεδίου που δόθηκε από την Ε.Ε.: </a:t>
            </a:r>
            <a:r>
              <a:rPr lang="el-GR" sz="1200" dirty="0" smtClean="0"/>
              <a:t>2015-1-EL01-KA219-000001</a:t>
            </a:r>
            <a:r>
              <a:rPr lang="el-GR" sz="1200" dirty="0"/>
              <a:t/>
            </a:r>
            <a:br>
              <a:rPr lang="el-GR" sz="1200" dirty="0"/>
            </a:br>
            <a:r>
              <a:rPr lang="el-GR" sz="1200" dirty="0" err="1"/>
              <a:t>National</a:t>
            </a:r>
            <a:r>
              <a:rPr lang="el-GR" sz="1200" dirty="0"/>
              <a:t> ID: </a:t>
            </a:r>
            <a:br>
              <a:rPr lang="el-GR" sz="1200" dirty="0"/>
            </a:br>
            <a:r>
              <a:rPr lang="el-GR" sz="1200" dirty="0"/>
              <a:t>Τίτλος σχεδίου: TEST SE</a:t>
            </a:r>
          </a:p>
          <a:p>
            <a:r>
              <a:rPr lang="el-GR" sz="1200" dirty="0" err="1"/>
              <a:t>Mobility</a:t>
            </a:r>
            <a:r>
              <a:rPr lang="el-GR" sz="1200" dirty="0"/>
              <a:t> </a:t>
            </a:r>
            <a:r>
              <a:rPr lang="el-GR" sz="1200" dirty="0" err="1"/>
              <a:t>Tool</a:t>
            </a:r>
            <a:r>
              <a:rPr lang="el-GR" sz="1200" dirty="0"/>
              <a:t> </a:t>
            </a:r>
            <a:r>
              <a:rPr lang="el-GR" sz="1200" dirty="0" err="1"/>
              <a:t>is</a:t>
            </a:r>
            <a:r>
              <a:rPr lang="el-GR" sz="1200" dirty="0"/>
              <a:t> the </a:t>
            </a:r>
            <a:r>
              <a:rPr lang="el-GR" sz="1200" dirty="0" err="1"/>
              <a:t>system</a:t>
            </a:r>
            <a:r>
              <a:rPr lang="el-GR" sz="1200" dirty="0"/>
              <a:t> for the </a:t>
            </a:r>
            <a:r>
              <a:rPr lang="el-GR" sz="1200" dirty="0" err="1"/>
              <a:t>management</a:t>
            </a:r>
            <a:r>
              <a:rPr lang="el-GR" sz="1200" dirty="0"/>
              <a:t> of </a:t>
            </a:r>
            <a:r>
              <a:rPr lang="el-GR" sz="1200" dirty="0" err="1"/>
              <a:t>projects</a:t>
            </a:r>
            <a:r>
              <a:rPr lang="el-GR" sz="1200" dirty="0"/>
              <a:t> </a:t>
            </a:r>
            <a:r>
              <a:rPr lang="el-GR" sz="1200" dirty="0" err="1"/>
              <a:t>that</a:t>
            </a:r>
            <a:r>
              <a:rPr lang="el-GR" sz="1200" dirty="0"/>
              <a:t> </a:t>
            </a:r>
            <a:r>
              <a:rPr lang="el-GR" sz="1200" dirty="0" err="1"/>
              <a:t>received</a:t>
            </a:r>
            <a:r>
              <a:rPr lang="el-GR" sz="1200" dirty="0"/>
              <a:t> </a:t>
            </a:r>
            <a:r>
              <a:rPr lang="el-GR" sz="1200" dirty="0" err="1"/>
              <a:t>an</a:t>
            </a:r>
            <a:r>
              <a:rPr lang="el-GR" sz="1200" dirty="0"/>
              <a:t> EU </a:t>
            </a:r>
            <a:r>
              <a:rPr lang="el-GR" sz="1200" dirty="0" err="1"/>
              <a:t>grant</a:t>
            </a:r>
            <a:r>
              <a:rPr lang="el-GR" sz="1200" dirty="0"/>
              <a:t> </a:t>
            </a:r>
            <a:r>
              <a:rPr lang="el-GR" sz="1200" dirty="0" err="1"/>
              <a:t>under</a:t>
            </a:r>
            <a:r>
              <a:rPr lang="el-GR" sz="1200" dirty="0"/>
              <a:t> the </a:t>
            </a:r>
            <a:r>
              <a:rPr lang="el-GR" sz="1200" dirty="0" err="1"/>
              <a:t>Lifelong</a:t>
            </a:r>
            <a:r>
              <a:rPr lang="el-GR" sz="1200" dirty="0"/>
              <a:t> </a:t>
            </a:r>
            <a:r>
              <a:rPr lang="el-GR" sz="1200" dirty="0" err="1"/>
              <a:t>Learning</a:t>
            </a:r>
            <a:r>
              <a:rPr lang="el-GR" sz="1200" dirty="0"/>
              <a:t> and </a:t>
            </a:r>
            <a:r>
              <a:rPr lang="el-GR" sz="1200" dirty="0" err="1"/>
              <a:t>Erasmus</a:t>
            </a:r>
            <a:r>
              <a:rPr lang="el-GR" sz="1200" dirty="0"/>
              <a:t>+ </a:t>
            </a:r>
            <a:r>
              <a:rPr lang="el-GR" sz="1200" dirty="0" err="1"/>
              <a:t>programmes</a:t>
            </a:r>
            <a:r>
              <a:rPr lang="el-GR" sz="1200" dirty="0"/>
              <a:t>. The </a:t>
            </a:r>
            <a:r>
              <a:rPr lang="el-GR" sz="1200" dirty="0" err="1"/>
              <a:t>Tool</a:t>
            </a:r>
            <a:r>
              <a:rPr lang="el-GR" sz="1200" dirty="0"/>
              <a:t> </a:t>
            </a:r>
            <a:r>
              <a:rPr lang="el-GR" sz="1200" dirty="0" err="1"/>
              <a:t>is</a:t>
            </a:r>
            <a:r>
              <a:rPr lang="el-GR" sz="1200" dirty="0"/>
              <a:t> </a:t>
            </a:r>
            <a:r>
              <a:rPr lang="el-GR" sz="1200" dirty="0" err="1"/>
              <a:t>developed</a:t>
            </a:r>
            <a:r>
              <a:rPr lang="el-GR" sz="1200" dirty="0"/>
              <a:t> </a:t>
            </a:r>
            <a:r>
              <a:rPr lang="el-GR" sz="1200" dirty="0" err="1"/>
              <a:t>by</a:t>
            </a:r>
            <a:r>
              <a:rPr lang="el-GR" sz="1200" dirty="0"/>
              <a:t> the European Commission for </a:t>
            </a:r>
            <a:r>
              <a:rPr lang="el-GR" sz="1200" dirty="0" err="1"/>
              <a:t>you</a:t>
            </a:r>
            <a:r>
              <a:rPr lang="el-GR" sz="1200" dirty="0"/>
              <a:t>, </a:t>
            </a:r>
            <a:r>
              <a:rPr lang="el-GR" sz="1200" dirty="0" err="1"/>
              <a:t>as</a:t>
            </a:r>
            <a:r>
              <a:rPr lang="el-GR" sz="1200" dirty="0"/>
              <a:t> </a:t>
            </a:r>
            <a:r>
              <a:rPr lang="el-GR" sz="1200" dirty="0" err="1"/>
              <a:t>beneficiaries</a:t>
            </a:r>
            <a:r>
              <a:rPr lang="el-GR" sz="1200" dirty="0"/>
              <a:t> of </a:t>
            </a:r>
            <a:r>
              <a:rPr lang="el-GR" sz="1200" dirty="0" err="1"/>
              <a:t>these</a:t>
            </a:r>
            <a:r>
              <a:rPr lang="el-GR" sz="1200" dirty="0"/>
              <a:t> </a:t>
            </a:r>
            <a:r>
              <a:rPr lang="el-GR" sz="1200" dirty="0" err="1"/>
              <a:t>projects</a:t>
            </a:r>
            <a:r>
              <a:rPr lang="el-GR" sz="1200" dirty="0"/>
              <a:t>.</a:t>
            </a:r>
          </a:p>
          <a:p>
            <a:r>
              <a:rPr lang="el-GR" sz="1200" dirty="0"/>
              <a:t>Στο Εργαλείο Κινητικότητας θα έχετε τη δυνατότητα να καταγράψετε όλες τις πληροφορίες που αφορούν τα σχέδιά σας, να προσδιορίσετε συμμετέχοντες και κινητικότητες, να συμπληρώσετε και να ενημερώσετε δεδομένα που αφορούν τον προϋπολογισμό του σχεδίου, να δημιουργήσετε και να παρακολουθήσετε εκθέσεις συμμετεχόντων, καθώς και να δημιουργήσετε και να υποβάλετε τη δική σας ή τις δικές σας εκθέσεις προς την οικεία Εθνική Μονάδα.</a:t>
            </a:r>
          </a:p>
          <a:p>
            <a:r>
              <a:rPr lang="el-GR" sz="1200" dirty="0"/>
              <a:t>Για πρόσβαση στο σχέδιο, παρακαλούμε ακολουθείστε τα παρακάτω βήματα.</a:t>
            </a:r>
          </a:p>
          <a:p>
            <a:r>
              <a:rPr lang="el-GR" sz="1200" dirty="0"/>
              <a:t>Για να μεταβείτε στην ιστοσελίδα του Εργαλείου Κινητικότητας, ακολουθείστε τον </a:t>
            </a:r>
            <a:r>
              <a:rPr lang="el-GR" sz="1200" dirty="0" err="1"/>
              <a:t>υπερσύνδεσμο</a:t>
            </a:r>
            <a:r>
              <a:rPr lang="el-GR" sz="1200" dirty="0"/>
              <a:t> </a:t>
            </a:r>
            <a:r>
              <a:rPr lang="el-GR" sz="1200" dirty="0">
                <a:hlinkClick r:id="rId9"/>
              </a:rPr>
              <a:t>https://webgate.acceptance.ec.europa.eu/eac/mobility</a:t>
            </a:r>
            <a:endParaRPr lang="el-GR" sz="1200" dirty="0"/>
          </a:p>
          <a:p>
            <a:r>
              <a:rPr lang="el-GR" sz="1200" dirty="0"/>
              <a:t>Σε περίπτωση που δεν είστε εγγεγραμμένος χρήστης, παρακαλούμε κάντε κλικ στο σύνδεσμο </a:t>
            </a:r>
            <a:r>
              <a:rPr lang="el-GR" sz="1200" dirty="0">
                <a:hlinkClick r:id="rId9"/>
              </a:rPr>
              <a:t>"Μη εγγεγραμμένος χρήστης"</a:t>
            </a:r>
            <a:r>
              <a:rPr lang="el-GR" sz="1200" dirty="0"/>
              <a:t> </a:t>
            </a:r>
            <a:r>
              <a:rPr lang="el-GR" sz="1200" dirty="0" smtClean="0"/>
              <a:t>για </a:t>
            </a:r>
            <a:r>
              <a:rPr lang="el-GR" sz="1200" dirty="0"/>
              <a:t>να δημιουργήσετε το λογαριασμό σας. Κατά τη διάρκεια της διαδικασίας εγγραφής, παρακαλούμε χρησιμοποιήστε την διεύθυνση ηλεκτρονικού ταχυδρομείου στην οποία εστάλη το παρόν μήνυμα.</a:t>
            </a:r>
          </a:p>
          <a:p>
            <a:r>
              <a:rPr lang="el-GR" sz="1200" dirty="0"/>
              <a:t>Σε περίπτωση που διαθέτετε ήδη λογαριασμό ECAS συνδεδεμένο με την παρούσα διεύθυνση ηλεκτρονικού ταχυδρομείου, παρακαλούμε χρησιμοποιήστε τον για να συνδεθείτε.</a:t>
            </a:r>
          </a:p>
          <a:p>
            <a:r>
              <a:rPr lang="el-GR" sz="1200" dirty="0"/>
              <a:t>Παρακαλούμε επικοινωνήστε με την οικεία Εθνική Μονάδα σε περίπτωση που χρειάζεστε περαιτέρω πληροφορίες ή υποστήριξη.</a:t>
            </a:r>
            <a:br>
              <a:rPr lang="el-GR" sz="1200" dirty="0"/>
            </a:br>
            <a:r>
              <a:rPr lang="el-GR" sz="1200" dirty="0"/>
              <a:t>Greek </a:t>
            </a:r>
            <a:r>
              <a:rPr lang="el-GR" sz="1200" dirty="0" err="1"/>
              <a:t>State</a:t>
            </a:r>
            <a:r>
              <a:rPr lang="el-GR" sz="1200" dirty="0"/>
              <a:t> </a:t>
            </a:r>
            <a:r>
              <a:rPr lang="el-GR" sz="1200" dirty="0" err="1"/>
              <a:t>Scholarship's</a:t>
            </a:r>
            <a:r>
              <a:rPr lang="el-GR" sz="1200" dirty="0"/>
              <a:t> </a:t>
            </a:r>
            <a:r>
              <a:rPr lang="el-GR" sz="1200" dirty="0" err="1"/>
              <a:t>Foundation</a:t>
            </a:r>
            <a:r>
              <a:rPr lang="el-GR" sz="1200" dirty="0"/>
              <a:t> (IKY</a:t>
            </a:r>
            <a:r>
              <a:rPr lang="el-GR" sz="1200" dirty="0" smtClean="0"/>
              <a:t>)</a:t>
            </a:r>
            <a:endParaRPr lang="el-GR" sz="1200" dirty="0"/>
          </a:p>
          <a:p>
            <a:r>
              <a:rPr lang="el-GR" sz="1200" dirty="0"/>
              <a:t>Λάβατε αυτοματοποιημένο ηλεκτρονικό μήνυμα από το Εργαλείο Κινητικότητας. Παρακαλούμε μην απαντήσετε.</a:t>
            </a:r>
          </a:p>
        </p:txBody>
      </p:sp>
      <p:sp>
        <p:nvSpPr>
          <p:cNvPr id="43" name="Ορθογώνιο 42"/>
          <p:cNvSpPr/>
          <p:nvPr/>
        </p:nvSpPr>
        <p:spPr>
          <a:xfrm>
            <a:off x="-17404" y="1977567"/>
            <a:ext cx="5485447" cy="369332"/>
          </a:xfrm>
          <a:prstGeom prst="rect">
            <a:avLst/>
          </a:prstGeom>
        </p:spPr>
        <p:txBody>
          <a:bodyPr wrap="square">
            <a:spAutoFit/>
          </a:bodyPr>
          <a:lstStyle/>
          <a:p>
            <a:r>
              <a:rPr lang="el-GR" u="sng" dirty="0">
                <a:solidFill>
                  <a:schemeClr val="accent1">
                    <a:lumMod val="75000"/>
                  </a:schemeClr>
                </a:solidFill>
              </a:rPr>
              <a:t>Έναρξη σχεδίου / </a:t>
            </a:r>
            <a:r>
              <a:rPr lang="el-GR" u="sng" dirty="0" err="1">
                <a:solidFill>
                  <a:schemeClr val="accent1">
                    <a:lumMod val="75000"/>
                  </a:schemeClr>
                </a:solidFill>
              </a:rPr>
              <a:t>Mobility</a:t>
            </a:r>
            <a:r>
              <a:rPr lang="el-GR" u="sng" dirty="0">
                <a:solidFill>
                  <a:schemeClr val="accent1">
                    <a:lumMod val="75000"/>
                  </a:schemeClr>
                </a:solidFill>
              </a:rPr>
              <a:t> </a:t>
            </a:r>
            <a:r>
              <a:rPr lang="el-GR" u="sng" dirty="0" err="1">
                <a:solidFill>
                  <a:schemeClr val="accent1">
                    <a:lumMod val="75000"/>
                  </a:schemeClr>
                </a:solidFill>
              </a:rPr>
              <a:t>Tool</a:t>
            </a:r>
            <a:r>
              <a:rPr lang="el-GR" u="sng" dirty="0">
                <a:solidFill>
                  <a:schemeClr val="accent1">
                    <a:lumMod val="75000"/>
                  </a:schemeClr>
                </a:solidFill>
              </a:rPr>
              <a:t> - Project </a:t>
            </a:r>
            <a:r>
              <a:rPr lang="el-GR" u="sng" dirty="0" err="1">
                <a:solidFill>
                  <a:schemeClr val="accent1">
                    <a:lumMod val="75000"/>
                  </a:schemeClr>
                </a:solidFill>
              </a:rPr>
              <a:t>initiation</a:t>
            </a:r>
            <a:r>
              <a:rPr lang="el-GR" u="sng" dirty="0">
                <a:solidFill>
                  <a:schemeClr val="accent1">
                    <a:lumMod val="75000"/>
                  </a:schemeClr>
                </a:solidFill>
              </a:rPr>
              <a:t> </a:t>
            </a:r>
          </a:p>
        </p:txBody>
      </p:sp>
      <p:pic>
        <p:nvPicPr>
          <p:cNvPr id="47" name="Picture 53"/>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4984453" y="1412876"/>
            <a:ext cx="401028" cy="2723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8" name="TextBox 47"/>
          <p:cNvSpPr txBox="1"/>
          <p:nvPr/>
        </p:nvSpPr>
        <p:spPr>
          <a:xfrm>
            <a:off x="5373282" y="1364365"/>
            <a:ext cx="1371600" cy="369332"/>
          </a:xfrm>
          <a:prstGeom prst="rect">
            <a:avLst/>
          </a:prstGeom>
          <a:noFill/>
        </p:spPr>
        <p:txBody>
          <a:bodyPr wrap="square" rtlCol="0">
            <a:spAutoFit/>
          </a:bodyPr>
          <a:lstStyle/>
          <a:p>
            <a:r>
              <a:rPr lang="en-US" dirty="0" smtClean="0">
                <a:solidFill>
                  <a:schemeClr val="accent1">
                    <a:lumMod val="75000"/>
                  </a:schemeClr>
                </a:solidFill>
              </a:rPr>
              <a:t>Email</a:t>
            </a:r>
            <a:endParaRPr lang="el-GR" dirty="0">
              <a:solidFill>
                <a:schemeClr val="accent1">
                  <a:lumMod val="75000"/>
                </a:schemeClr>
              </a:solidFill>
            </a:endParaRPr>
          </a:p>
        </p:txBody>
      </p:sp>
      <p:sp>
        <p:nvSpPr>
          <p:cNvPr id="51" name="TextBox 50"/>
          <p:cNvSpPr txBox="1"/>
          <p:nvPr/>
        </p:nvSpPr>
        <p:spPr>
          <a:xfrm>
            <a:off x="9657662" y="1034679"/>
            <a:ext cx="1295399" cy="707886"/>
          </a:xfrm>
          <a:prstGeom prst="rect">
            <a:avLst/>
          </a:prstGeom>
          <a:noFill/>
        </p:spPr>
        <p:txBody>
          <a:bodyPr wrap="square" rtlCol="0">
            <a:spAutoFit/>
          </a:bodyPr>
          <a:lstStyle/>
          <a:p>
            <a:r>
              <a:rPr lang="en-US" sz="4000" dirty="0">
                <a:solidFill>
                  <a:schemeClr val="accent1">
                    <a:lumMod val="75000"/>
                  </a:schemeClr>
                </a:solidFill>
              </a:rPr>
              <a:t>MT+</a:t>
            </a:r>
            <a:endParaRPr lang="el-GR" sz="4000" dirty="0"/>
          </a:p>
        </p:txBody>
      </p:sp>
      <p:cxnSp>
        <p:nvCxnSpPr>
          <p:cNvPr id="53" name="Γωνιακή σύνδεση 52"/>
          <p:cNvCxnSpPr/>
          <p:nvPr/>
        </p:nvCxnSpPr>
        <p:spPr>
          <a:xfrm flipV="1">
            <a:off x="10094972" y="2083231"/>
            <a:ext cx="1166586" cy="714442"/>
          </a:xfrm>
          <a:prstGeom prst="bentConnector3">
            <a:avLst>
              <a:gd name="adj1" fmla="val 100536"/>
            </a:avLst>
          </a:prstGeom>
          <a:ln>
            <a:prstDash val="lgDash"/>
            <a:tailEnd type="triangle"/>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6047390" y="775092"/>
            <a:ext cx="1897846" cy="369332"/>
          </a:xfrm>
          <a:prstGeom prst="rect">
            <a:avLst/>
          </a:prstGeom>
          <a:noFill/>
        </p:spPr>
        <p:txBody>
          <a:bodyPr wrap="square" rtlCol="0">
            <a:spAutoFit/>
          </a:bodyPr>
          <a:lstStyle/>
          <a:p>
            <a:r>
              <a:rPr lang="el-GR" dirty="0" smtClean="0">
                <a:solidFill>
                  <a:schemeClr val="accent1">
                    <a:lumMod val="75000"/>
                  </a:schemeClr>
                </a:solidFill>
              </a:rPr>
              <a:t>Μεταφορά Έργου </a:t>
            </a:r>
            <a:endParaRPr lang="el-GR" dirty="0">
              <a:solidFill>
                <a:schemeClr val="accent1">
                  <a:lumMod val="75000"/>
                </a:schemeClr>
              </a:solidFill>
            </a:endParaRPr>
          </a:p>
        </p:txBody>
      </p:sp>
    </p:spTree>
    <p:extLst>
      <p:ext uri="{BB962C8B-B14F-4D97-AF65-F5344CB8AC3E}">
        <p14:creationId xmlns:p14="http://schemas.microsoft.com/office/powerpoint/2010/main" xmlns="" val="419338785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6143897"/>
            <a:ext cx="12192000" cy="714103"/>
          </a:xfrm>
          <a:prstGeom prst="rect">
            <a:avLst/>
          </a:prstGeom>
        </p:spPr>
      </p:pic>
      <p:sp>
        <p:nvSpPr>
          <p:cNvPr id="5" name="TextBox 4"/>
          <p:cNvSpPr txBox="1"/>
          <p:nvPr/>
        </p:nvSpPr>
        <p:spPr>
          <a:xfrm>
            <a:off x="-17211" y="443845"/>
            <a:ext cx="12192000" cy="5816977"/>
          </a:xfrm>
          <a:prstGeom prst="rect">
            <a:avLst/>
          </a:prstGeom>
          <a:noFill/>
        </p:spPr>
        <p:txBody>
          <a:bodyPr wrap="square" rtlCol="0">
            <a:spAutoFit/>
          </a:bodyPr>
          <a:lstStyle/>
          <a:p>
            <a:r>
              <a:rPr lang="el-GR" sz="1200" dirty="0"/>
              <a:t>Αγαπητέ/ Αγαπητή </a:t>
            </a:r>
            <a:r>
              <a:rPr lang="el-GR" sz="1200" dirty="0" err="1"/>
              <a:t>test</a:t>
            </a:r>
            <a:r>
              <a:rPr lang="el-GR" sz="1200" dirty="0"/>
              <a:t> Test1,</a:t>
            </a:r>
          </a:p>
          <a:p>
            <a:r>
              <a:rPr lang="el-GR" sz="1200" dirty="0"/>
              <a:t>Σε συνέχεια της συμμετοχής σας σε σχέδιο κινητικότητας </a:t>
            </a:r>
            <a:r>
              <a:rPr lang="el-GR" sz="1200" dirty="0" err="1"/>
              <a:t>Erasmus</a:t>
            </a:r>
            <a:r>
              <a:rPr lang="el-GR" sz="1200" dirty="0"/>
              <a:t>+, σας παρακαλούμε να μας πείτε τη γνώμη σας σχετικά με την εμπειρία που αποκομίσατε από την κινητικότητα που πραγματοποιήσατε. Τα στοιχεία της κινητικότητας είναι τα εξής: </a:t>
            </a:r>
            <a:br>
              <a:rPr lang="el-GR" sz="1200" dirty="0"/>
            </a:br>
            <a:endParaRPr lang="el-GR" sz="1200" dirty="0"/>
          </a:p>
          <a:p>
            <a:r>
              <a:rPr lang="el-GR" sz="1200" dirty="0"/>
              <a:t>Τύπος κινητικότητας: </a:t>
            </a:r>
            <a:r>
              <a:rPr lang="el-GR" sz="1200" dirty="0" err="1"/>
              <a:t>Teaching</a:t>
            </a:r>
            <a:r>
              <a:rPr lang="el-GR" sz="1200" dirty="0"/>
              <a:t> </a:t>
            </a:r>
            <a:r>
              <a:rPr lang="el-GR" sz="1200" dirty="0" err="1"/>
              <a:t>assignments</a:t>
            </a:r>
            <a:r>
              <a:rPr lang="el-GR" sz="1200" dirty="0"/>
              <a:t> </a:t>
            </a:r>
            <a:r>
              <a:rPr lang="el-GR" sz="1200" dirty="0" err="1"/>
              <a:t>abroad</a:t>
            </a:r>
            <a:r>
              <a:rPr lang="el-GR" sz="1200" dirty="0"/>
              <a:t> </a:t>
            </a:r>
            <a:br>
              <a:rPr lang="el-GR" sz="1200" dirty="0"/>
            </a:br>
            <a:r>
              <a:rPr lang="el-GR" sz="1200" dirty="0"/>
              <a:t>Προγραμματισμένες ημερομηνίες κινητικότητας: 07/09/2015 - 10/09/2015 </a:t>
            </a:r>
            <a:br>
              <a:rPr lang="el-GR" sz="1200" dirty="0"/>
            </a:br>
            <a:r>
              <a:rPr lang="el-GR" sz="1200" dirty="0"/>
              <a:t>Χώρα στην οποία πραγματοποιήθηκε η κινητικότητα: </a:t>
            </a:r>
            <a:r>
              <a:rPr lang="el-GR" sz="1200" dirty="0" err="1"/>
              <a:t>Slovenia</a:t>
            </a:r>
            <a:r>
              <a:rPr lang="el-GR" sz="1200" dirty="0"/>
              <a:t> </a:t>
            </a:r>
            <a:br>
              <a:rPr lang="el-GR" sz="1200" dirty="0"/>
            </a:br>
            <a:endParaRPr lang="el-GR" sz="1200" dirty="0"/>
          </a:p>
          <a:p>
            <a:r>
              <a:rPr lang="el-GR" sz="1200" dirty="0"/>
              <a:t>Οργανισμός αποστολής: </a:t>
            </a:r>
            <a:br>
              <a:rPr lang="el-GR" sz="1200" dirty="0"/>
            </a:br>
            <a:r>
              <a:rPr lang="el-GR" sz="1200" dirty="0"/>
              <a:t>Όνομα: : </a:t>
            </a:r>
            <a:r>
              <a:rPr lang="el-GR" sz="1200" dirty="0" err="1"/>
              <a:t>TestIKY</a:t>
            </a:r>
            <a:r>
              <a:rPr lang="el-GR" sz="1200" dirty="0"/>
              <a:t> </a:t>
            </a:r>
            <a:br>
              <a:rPr lang="el-GR" sz="1200" dirty="0"/>
            </a:br>
            <a:r>
              <a:rPr lang="el-GR" sz="1200" dirty="0"/>
              <a:t>Πόλη: </a:t>
            </a:r>
            <a:r>
              <a:rPr lang="el-GR" sz="1200" dirty="0" err="1"/>
              <a:t>athens</a:t>
            </a:r>
            <a:r>
              <a:rPr lang="el-GR" sz="1200" dirty="0"/>
              <a:t> </a:t>
            </a:r>
            <a:br>
              <a:rPr lang="el-GR" sz="1200" dirty="0"/>
            </a:br>
            <a:r>
              <a:rPr lang="el-GR" sz="1200" dirty="0"/>
              <a:t>Χώρα </a:t>
            </a:r>
            <a:r>
              <a:rPr lang="el-GR" sz="1200" dirty="0" err="1"/>
              <a:t>Greece</a:t>
            </a:r>
            <a:r>
              <a:rPr lang="el-GR" sz="1200" dirty="0"/>
              <a:t> </a:t>
            </a:r>
            <a:br>
              <a:rPr lang="el-GR" sz="1200" dirty="0"/>
            </a:br>
            <a:endParaRPr lang="el-GR" sz="1200" dirty="0"/>
          </a:p>
          <a:p>
            <a:r>
              <a:rPr lang="el-GR" sz="1200" dirty="0"/>
              <a:t>Οργανισμός υποδοχής: </a:t>
            </a:r>
            <a:br>
              <a:rPr lang="el-GR" sz="1200" dirty="0"/>
            </a:br>
            <a:r>
              <a:rPr lang="el-GR" sz="1200" dirty="0"/>
              <a:t>Όνομα: : </a:t>
            </a:r>
            <a:r>
              <a:rPr lang="el-GR" sz="1200" dirty="0" err="1"/>
              <a:t>Osnovna</a:t>
            </a:r>
            <a:r>
              <a:rPr lang="el-GR" sz="1200" dirty="0"/>
              <a:t> </a:t>
            </a:r>
            <a:r>
              <a:rPr lang="el-GR" sz="1200" dirty="0" err="1"/>
              <a:t>sola</a:t>
            </a:r>
            <a:r>
              <a:rPr lang="el-GR" sz="1200" dirty="0"/>
              <a:t> XIV. </a:t>
            </a:r>
            <a:r>
              <a:rPr lang="el-GR" sz="1200" dirty="0" err="1"/>
              <a:t>divizije</a:t>
            </a:r>
            <a:r>
              <a:rPr lang="el-GR" sz="1200" dirty="0"/>
              <a:t> </a:t>
            </a:r>
            <a:r>
              <a:rPr lang="el-GR" sz="1200" dirty="0" err="1"/>
              <a:t>Senovo</a:t>
            </a:r>
            <a:r>
              <a:rPr lang="el-GR" sz="1200" dirty="0"/>
              <a:t> </a:t>
            </a:r>
            <a:br>
              <a:rPr lang="el-GR" sz="1200" dirty="0"/>
            </a:br>
            <a:r>
              <a:rPr lang="el-GR" sz="1200" dirty="0"/>
              <a:t>Πόλη: </a:t>
            </a:r>
            <a:r>
              <a:rPr lang="el-GR" sz="1200" dirty="0" err="1"/>
              <a:t>Senovo</a:t>
            </a:r>
            <a:r>
              <a:rPr lang="el-GR" sz="1200" dirty="0"/>
              <a:t> </a:t>
            </a:r>
            <a:br>
              <a:rPr lang="el-GR" sz="1200" dirty="0"/>
            </a:br>
            <a:r>
              <a:rPr lang="el-GR" sz="1200" dirty="0"/>
              <a:t>Χώρα </a:t>
            </a:r>
            <a:r>
              <a:rPr lang="el-GR" sz="1200" dirty="0" err="1"/>
              <a:t>Slovenia</a:t>
            </a:r>
            <a:r>
              <a:rPr lang="el-GR" sz="1200" dirty="0"/>
              <a:t> </a:t>
            </a:r>
            <a:br>
              <a:rPr lang="el-GR" sz="1200" dirty="0"/>
            </a:br>
            <a:endParaRPr lang="el-GR" sz="1200" dirty="0"/>
          </a:p>
          <a:p>
            <a:r>
              <a:rPr lang="el-GR" sz="1200" dirty="0"/>
              <a:t>Παρακαλούμε κάντε κλικ στον παρακάτω σύνδεσμο για πρόσβαση στην </a:t>
            </a:r>
            <a:r>
              <a:rPr lang="el-GR" sz="1200" dirty="0" err="1"/>
              <a:t>online</a:t>
            </a:r>
            <a:r>
              <a:rPr lang="el-GR" sz="1200" dirty="0"/>
              <a:t> ατομική έκθεση συμμετέχοντα. Συμπληρώστε την έκθεση και υποβάλετέ την εντός μίας εβδομάδας: </a:t>
            </a:r>
            <a:br>
              <a:rPr lang="el-GR" sz="1200" dirty="0"/>
            </a:br>
            <a:r>
              <a:rPr lang="el-GR" sz="1200" dirty="0">
                <a:hlinkClick r:id="rId3"/>
              </a:rPr>
              <a:t>https://ec.europa.eu/eusurvey/runner/EP-KA1-SE_ACC/5703e386-68b6-4d98-8864-ae88c524cfd0</a:t>
            </a:r>
            <a:endParaRPr lang="el-GR" sz="1200" dirty="0"/>
          </a:p>
          <a:p>
            <a:r>
              <a:rPr lang="el-GR" sz="1200" dirty="0"/>
              <a:t>Μπορείτε να αποθηκεύσετε το προσχέδιο της έκθεσης και να το ανακτήσετε μέσω του ίδιου </a:t>
            </a:r>
            <a:r>
              <a:rPr lang="el-GR" sz="1200" dirty="0" err="1"/>
              <a:t>υπερσυνδέσμου</a:t>
            </a:r>
            <a:r>
              <a:rPr lang="el-GR" sz="1200" dirty="0"/>
              <a:t>. Αφού απαντήσετε σε όλες τις ερωτήσεις, προχωρήστε στην υποβολή της έκθεσης πατώντας την επιλογή "Υποβολή". Ουδεμία τροποποίηση στην έκθεση δεν είναι δυνατό να πραγματοποιηθεί μετά την υποβολή της.</a:t>
            </a:r>
          </a:p>
          <a:p>
            <a:r>
              <a:rPr lang="el-GR" sz="1200" dirty="0"/>
              <a:t>Έχετε λάβει αυτοματοποιημένο μήνυμα από την Υπηρεσία EU </a:t>
            </a:r>
            <a:r>
              <a:rPr lang="el-GR" sz="1200" dirty="0" err="1"/>
              <a:t>Survey</a:t>
            </a:r>
            <a:r>
              <a:rPr lang="el-GR" sz="1200" dirty="0"/>
              <a:t>. Παρακαλούμε πολύ μην απαντήσετε. Σε περίπτωση που συναντήσετε δυσκολίες στη συμπλήρωση της έκθεσης, παρακαλούμε επικοινωνήστε με τον οικείο δικαιούχο οργανισμό: </a:t>
            </a:r>
            <a:br>
              <a:rPr lang="el-GR" sz="1200" dirty="0"/>
            </a:br>
            <a:r>
              <a:rPr lang="el-GR" sz="1200" dirty="0" err="1"/>
              <a:t>TestIKY</a:t>
            </a:r>
            <a:r>
              <a:rPr lang="el-GR" sz="1200" dirty="0"/>
              <a:t> </a:t>
            </a:r>
          </a:p>
          <a:p>
            <a:r>
              <a:rPr lang="el-GR" sz="1200" dirty="0"/>
              <a:t>Εάν υπάρχουν ευαίσθητα θέματα, τα οποία δεν επιθυμείτε να δημοσιοποιήσετε στην παρούσα έκθεση, παρακαλούμε επικοινωνήστε με την Εθνική Μονάδα, η οποία επέλεξε το σχέδιό σας Στοιχεία επικοινωνίας των Εθνικών Μονάδων </a:t>
            </a:r>
            <a:r>
              <a:rPr lang="el-GR" sz="1200" dirty="0" err="1"/>
              <a:t>Erasmus</a:t>
            </a:r>
            <a:r>
              <a:rPr lang="el-GR" sz="1200" dirty="0"/>
              <a:t>+ μπορείτε να βρείτε στο </a:t>
            </a:r>
            <a:br>
              <a:rPr lang="el-GR" sz="1200" dirty="0"/>
            </a:br>
            <a:r>
              <a:rPr lang="el-GR" sz="1200" dirty="0">
                <a:hlinkClick r:id="rId4"/>
              </a:rPr>
              <a:t>http://ec.europa.eu/programmes/erasmus-plus/tools/national-agencies/index_en.htm</a:t>
            </a:r>
            <a:r>
              <a:rPr lang="el-GR" sz="1200" dirty="0"/>
              <a:t> </a:t>
            </a:r>
          </a:p>
          <a:p>
            <a:r>
              <a:rPr lang="el-GR" sz="1200" dirty="0"/>
              <a:t>Τα δεδομένα προσωπικού χαρακτήρα προστατεύονται. Για περισσότερες πληροφορίες, ανατρέξτε στο </a:t>
            </a:r>
            <a:br>
              <a:rPr lang="el-GR" sz="1200" dirty="0"/>
            </a:br>
            <a:r>
              <a:rPr lang="el-GR" sz="1200" dirty="0">
                <a:hlinkClick r:id="rId5"/>
              </a:rPr>
              <a:t>http://ec.europa.eu/dgs/education_culture/calls/dpo_en.htm</a:t>
            </a:r>
            <a:endParaRPr lang="el-GR" sz="1200" dirty="0"/>
          </a:p>
          <a:p>
            <a:r>
              <a:rPr lang="el-GR" sz="1200" dirty="0"/>
              <a:t>Σας ευχαριστούμε για το χρόνο που αφιερώσατε για τη συμπλήρωση αυτής της ατομικής έκθεσης συμμετέχοντα στο Πρόγραμμα </a:t>
            </a:r>
            <a:r>
              <a:rPr lang="el-GR" sz="1200" dirty="0" err="1"/>
              <a:t>Erasmus</a:t>
            </a:r>
            <a:r>
              <a:rPr lang="el-GR" sz="1200"/>
              <a:t>+!</a:t>
            </a:r>
          </a:p>
        </p:txBody>
      </p:sp>
      <p:sp>
        <p:nvSpPr>
          <p:cNvPr id="6" name="TextBox 5"/>
          <p:cNvSpPr txBox="1"/>
          <p:nvPr/>
        </p:nvSpPr>
        <p:spPr>
          <a:xfrm>
            <a:off x="999241" y="0"/>
            <a:ext cx="10548595" cy="307777"/>
          </a:xfrm>
          <a:prstGeom prst="rect">
            <a:avLst/>
          </a:prstGeom>
          <a:noFill/>
        </p:spPr>
        <p:txBody>
          <a:bodyPr wrap="square" rtlCol="0">
            <a:spAutoFit/>
          </a:bodyPr>
          <a:lstStyle/>
          <a:p>
            <a:r>
              <a:rPr lang="el-GR" sz="1400" b="1" u="sng" dirty="0"/>
              <a:t>Αίτημα για τη συμπλήρωση ατομικής έκθεσης συμμετέχοντα στο Πρόγραμμα </a:t>
            </a:r>
            <a:r>
              <a:rPr lang="el-GR" sz="1400" b="1" u="sng" dirty="0" err="1"/>
              <a:t>Erasmus</a:t>
            </a:r>
            <a:r>
              <a:rPr lang="el-GR" sz="1400" b="1" u="sng" dirty="0"/>
              <a:t>+ / </a:t>
            </a:r>
            <a:r>
              <a:rPr lang="el-GR" sz="1400" b="1" u="sng" dirty="0" err="1"/>
              <a:t>Erasmus</a:t>
            </a:r>
            <a:r>
              <a:rPr lang="el-GR" sz="1400" b="1" u="sng" dirty="0"/>
              <a:t>+ </a:t>
            </a:r>
            <a:r>
              <a:rPr lang="el-GR" sz="1400" b="1" u="sng" dirty="0" err="1"/>
              <a:t>individual</a:t>
            </a:r>
            <a:r>
              <a:rPr lang="el-GR" sz="1400" b="1" u="sng" dirty="0"/>
              <a:t> </a:t>
            </a:r>
            <a:r>
              <a:rPr lang="el-GR" sz="1400" b="1" u="sng" dirty="0" err="1"/>
              <a:t>participant</a:t>
            </a:r>
            <a:r>
              <a:rPr lang="el-GR" sz="1400" b="1" u="sng" dirty="0"/>
              <a:t> </a:t>
            </a:r>
            <a:r>
              <a:rPr lang="el-GR" sz="1400" b="1" u="sng" dirty="0" err="1"/>
              <a:t>report</a:t>
            </a:r>
            <a:r>
              <a:rPr lang="el-GR" sz="1400" b="1" u="sng" dirty="0"/>
              <a:t> </a:t>
            </a:r>
            <a:r>
              <a:rPr lang="el-GR" sz="1400" b="1" u="sng" dirty="0" err="1"/>
              <a:t>request</a:t>
            </a:r>
            <a:r>
              <a:rPr lang="el-GR" sz="1400" b="1" u="sng" dirty="0"/>
              <a:t> /</a:t>
            </a:r>
          </a:p>
        </p:txBody>
      </p:sp>
    </p:spTree>
    <p:extLst>
      <p:ext uri="{BB962C8B-B14F-4D97-AF65-F5344CB8AC3E}">
        <p14:creationId xmlns:p14="http://schemas.microsoft.com/office/powerpoint/2010/main" xmlns="" val="171971554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6143897"/>
            <a:ext cx="12192000" cy="714103"/>
          </a:xfrm>
          <a:prstGeom prst="rect">
            <a:avLst/>
          </a:prstGeom>
        </p:spPr>
      </p:pic>
      <p:sp>
        <p:nvSpPr>
          <p:cNvPr id="6" name="TextBox 5"/>
          <p:cNvSpPr txBox="1"/>
          <p:nvPr/>
        </p:nvSpPr>
        <p:spPr>
          <a:xfrm>
            <a:off x="3603892" y="2469077"/>
            <a:ext cx="7783775" cy="1754326"/>
          </a:xfrm>
          <a:prstGeom prst="rect">
            <a:avLst/>
          </a:prstGeom>
          <a:noFill/>
        </p:spPr>
        <p:txBody>
          <a:bodyPr wrap="square" rtlCol="0">
            <a:spAutoFit/>
          </a:bodyPr>
          <a:lstStyle/>
          <a:p>
            <a:r>
              <a:rPr lang="el-GR" b="1" u="sng" dirty="0"/>
              <a:t>Υποστήριξη Πληροφοριακών Συστημάτων </a:t>
            </a:r>
            <a:r>
              <a:rPr lang="en-US" b="1" u="sng" dirty="0"/>
              <a:t>Erasmus+ </a:t>
            </a:r>
            <a:endParaRPr lang="en-US" b="1" u="sng" dirty="0" smtClean="0"/>
          </a:p>
          <a:p>
            <a:endParaRPr lang="en-US" dirty="0" smtClean="0"/>
          </a:p>
          <a:p>
            <a:r>
              <a:rPr lang="el-GR" dirty="0" smtClean="0"/>
              <a:t>Ευτυχία </a:t>
            </a:r>
            <a:r>
              <a:rPr lang="el-GR" dirty="0" err="1"/>
              <a:t>Τσερέπη</a:t>
            </a:r>
            <a:r>
              <a:rPr lang="el-GR" dirty="0"/>
              <a:t>-Κρίκη</a:t>
            </a:r>
            <a:r>
              <a:rPr lang="el-GR" dirty="0" smtClean="0"/>
              <a:t>,</a:t>
            </a:r>
            <a:r>
              <a:rPr lang="en-US" dirty="0" smtClean="0"/>
              <a:t> </a:t>
            </a:r>
            <a:r>
              <a:rPr lang="el-GR" dirty="0" err="1" smtClean="0"/>
              <a:t>τηλ</a:t>
            </a:r>
            <a:r>
              <a:rPr lang="el-GR" dirty="0"/>
              <a:t>.: 210 3726402</a:t>
            </a:r>
            <a:r>
              <a:rPr lang="el-GR" dirty="0" smtClean="0"/>
              <a:t>,</a:t>
            </a:r>
            <a:r>
              <a:rPr lang="en-US" dirty="0" smtClean="0"/>
              <a:t> </a:t>
            </a:r>
            <a:r>
              <a:rPr lang="el-GR" dirty="0" smtClean="0">
                <a:hlinkClick r:id="rId3"/>
              </a:rPr>
              <a:t>etserepi@iky.gr</a:t>
            </a:r>
            <a:endParaRPr lang="el-GR" dirty="0"/>
          </a:p>
          <a:p>
            <a:endParaRPr lang="en-US" dirty="0" smtClean="0"/>
          </a:p>
          <a:p>
            <a:r>
              <a:rPr lang="el-GR" dirty="0" smtClean="0"/>
              <a:t>Νίκος</a:t>
            </a:r>
            <a:r>
              <a:rPr lang="el-GR" dirty="0"/>
              <a:t> </a:t>
            </a:r>
            <a:r>
              <a:rPr lang="el-GR" dirty="0" err="1" smtClean="0"/>
              <a:t>Σαμαρτζόπουλος</a:t>
            </a:r>
            <a:r>
              <a:rPr lang="el-GR" dirty="0" smtClean="0"/>
              <a:t>,</a:t>
            </a:r>
            <a:r>
              <a:rPr lang="en-US" dirty="0" smtClean="0"/>
              <a:t> </a:t>
            </a:r>
            <a:r>
              <a:rPr lang="el-GR" dirty="0" err="1" smtClean="0"/>
              <a:t>τηλ</a:t>
            </a:r>
            <a:r>
              <a:rPr lang="en-US" smtClean="0"/>
              <a:t>.</a:t>
            </a:r>
            <a:r>
              <a:rPr lang="el-GR" smtClean="0"/>
              <a:t>: </a:t>
            </a:r>
            <a:r>
              <a:rPr lang="el-GR" dirty="0"/>
              <a:t>210 3726322, </a:t>
            </a:r>
            <a:r>
              <a:rPr lang="el-GR" dirty="0">
                <a:hlinkClick r:id="rId4"/>
              </a:rPr>
              <a:t>nsamartzopoulos@iky.gr</a:t>
            </a:r>
            <a:r>
              <a:rPr lang="el-GR" dirty="0"/>
              <a:t/>
            </a:r>
            <a:br>
              <a:rPr lang="el-GR" dirty="0"/>
            </a:br>
            <a:endParaRPr lang="el-GR" dirty="0"/>
          </a:p>
        </p:txBody>
      </p:sp>
      <p:pic>
        <p:nvPicPr>
          <p:cNvPr id="5122" name="Picture 2" descr="mhxanografisi"/>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849300" y="2469077"/>
            <a:ext cx="1754592" cy="158815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325902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6143897"/>
            <a:ext cx="12192000" cy="714103"/>
          </a:xfrm>
          <a:prstGeom prst="rect">
            <a:avLst/>
          </a:prstGeom>
        </p:spPr>
      </p:pic>
    </p:spTree>
    <p:extLst>
      <p:ext uri="{BB962C8B-B14F-4D97-AF65-F5344CB8AC3E}">
        <p14:creationId xmlns:p14="http://schemas.microsoft.com/office/powerpoint/2010/main" xmlns="" val="5660959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6143897"/>
            <a:ext cx="12192000" cy="714103"/>
          </a:xfrm>
          <a:prstGeom prst="rect">
            <a:avLst/>
          </a:prstGeom>
        </p:spPr>
      </p:pic>
      <p:pic>
        <p:nvPicPr>
          <p:cNvPr id="4" name="Εικόνα 3"/>
          <p:cNvPicPr>
            <a:picLocks noChangeAspect="1"/>
          </p:cNvPicPr>
          <p:nvPr/>
        </p:nvPicPr>
        <p:blipFill>
          <a:blip r:embed="rId3"/>
          <a:stretch>
            <a:fillRect/>
          </a:stretch>
        </p:blipFill>
        <p:spPr>
          <a:xfrm>
            <a:off x="198966" y="0"/>
            <a:ext cx="11794067" cy="6143897"/>
          </a:xfrm>
          <a:prstGeom prst="rect">
            <a:avLst/>
          </a:prstGeom>
        </p:spPr>
      </p:pic>
    </p:spTree>
    <p:extLst>
      <p:ext uri="{BB962C8B-B14F-4D97-AF65-F5344CB8AC3E}">
        <p14:creationId xmlns:p14="http://schemas.microsoft.com/office/powerpoint/2010/main" xmlns="" val="10606304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6143897"/>
            <a:ext cx="12192000" cy="714103"/>
          </a:xfrm>
          <a:prstGeom prst="rect">
            <a:avLst/>
          </a:prstGeom>
        </p:spPr>
      </p:pic>
      <p:pic>
        <p:nvPicPr>
          <p:cNvPr id="2" name="Εικόνα 1"/>
          <p:cNvPicPr>
            <a:picLocks noChangeAspect="1"/>
          </p:cNvPicPr>
          <p:nvPr/>
        </p:nvPicPr>
        <p:blipFill>
          <a:blip r:embed="rId3"/>
          <a:stretch>
            <a:fillRect/>
          </a:stretch>
        </p:blipFill>
        <p:spPr>
          <a:xfrm>
            <a:off x="0" y="1023582"/>
            <a:ext cx="12192000" cy="4012442"/>
          </a:xfrm>
          <a:prstGeom prst="rect">
            <a:avLst/>
          </a:prstGeom>
        </p:spPr>
      </p:pic>
    </p:spTree>
    <p:extLst>
      <p:ext uri="{BB962C8B-B14F-4D97-AF65-F5344CB8AC3E}">
        <p14:creationId xmlns:p14="http://schemas.microsoft.com/office/powerpoint/2010/main" xmlns="" val="181014706"/>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640</TotalTime>
  <Words>284</Words>
  <Application>Microsoft Office PowerPoint</Application>
  <PresentationFormat>Προσαρμογή</PresentationFormat>
  <Paragraphs>67</Paragraphs>
  <Slides>17</Slides>
  <Notes>0</Notes>
  <HiddenSlides>1</HiddenSlides>
  <MMClips>0</MMClips>
  <ScaleCrop>false</ScaleCrop>
  <HeadingPairs>
    <vt:vector size="6" baseType="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17</vt:i4>
      </vt:variant>
    </vt:vector>
  </HeadingPairs>
  <TitlesOfParts>
    <vt:vector size="19" baseType="lpstr">
      <vt:lpstr>Θέμα του Office</vt:lpstr>
      <vt:lpstr>Image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nsamar</dc:creator>
  <cp:lastModifiedBy>IKY</cp:lastModifiedBy>
  <cp:revision>54</cp:revision>
  <dcterms:created xsi:type="dcterms:W3CDTF">2015-09-30T06:33:02Z</dcterms:created>
  <dcterms:modified xsi:type="dcterms:W3CDTF">2015-10-16T12:13:56Z</dcterms:modified>
</cp:coreProperties>
</file>