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8" r:id="rId5"/>
    <p:sldId id="261" r:id="rId6"/>
    <p:sldId id="262" r:id="rId7"/>
    <p:sldId id="257" r:id="rId8"/>
    <p:sldId id="263" r:id="rId9"/>
    <p:sldId id="264" r:id="rId10"/>
    <p:sldId id="265" r:id="rId11"/>
    <p:sldId id="266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5B7A34-B8E1-4C82-A587-08537993277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0545C360-A1E3-4D02-A58F-4CC6FAF9C348}">
      <dgm:prSet phldrT="[Κείμενο]"/>
      <dgm:spPr/>
      <dgm:t>
        <a:bodyPr/>
        <a:lstStyle/>
        <a:p>
          <a:r>
            <a:rPr lang="el-GR" b="1" dirty="0" smtClean="0"/>
            <a:t>ΑΝΑΣΤΟΧΑΣΜΟΣ</a:t>
          </a:r>
          <a:endParaRPr lang="en-US" b="1" dirty="0" smtClean="0"/>
        </a:p>
        <a:p>
          <a:r>
            <a:rPr lang="en-US" i="1" dirty="0" smtClean="0"/>
            <a:t>REFLECTING</a:t>
          </a:r>
          <a:endParaRPr lang="el-GR" i="1" dirty="0"/>
        </a:p>
      </dgm:t>
    </dgm:pt>
    <dgm:pt modelId="{1A2850D8-668A-418F-8C2B-83EB395F8975}" type="parTrans" cxnId="{A6D44AF0-9D07-426C-A00F-704A2CEC40E3}">
      <dgm:prSet/>
      <dgm:spPr/>
      <dgm:t>
        <a:bodyPr/>
        <a:lstStyle/>
        <a:p>
          <a:endParaRPr lang="el-GR"/>
        </a:p>
      </dgm:t>
    </dgm:pt>
    <dgm:pt modelId="{547BF7F6-442C-4733-BE43-47199E4AA6E6}" type="sibTrans" cxnId="{A6D44AF0-9D07-426C-A00F-704A2CEC40E3}">
      <dgm:prSet/>
      <dgm:spPr/>
      <dgm:t>
        <a:bodyPr/>
        <a:lstStyle/>
        <a:p>
          <a:endParaRPr lang="el-GR"/>
        </a:p>
      </dgm:t>
    </dgm:pt>
    <dgm:pt modelId="{50CB8207-5369-48AE-A13A-E4E542E23AA9}">
      <dgm:prSet phldrT="[Κείμενο]"/>
      <dgm:spPr/>
      <dgm:t>
        <a:bodyPr/>
        <a:lstStyle/>
        <a:p>
          <a:r>
            <a:rPr lang="el-GR" b="1" dirty="0" smtClean="0"/>
            <a:t>ΣΥΝΔΕΣΗ</a:t>
          </a:r>
        </a:p>
        <a:p>
          <a:r>
            <a:rPr lang="en-US" i="1" dirty="0" smtClean="0"/>
            <a:t>CONNECTING</a:t>
          </a:r>
          <a:endParaRPr lang="el-GR" i="1" dirty="0"/>
        </a:p>
      </dgm:t>
    </dgm:pt>
    <dgm:pt modelId="{BA339CA5-A3C2-4DD9-B4DC-B36470F9E794}" type="parTrans" cxnId="{F2E3137B-BBE3-462E-A22C-E69D1FDFE08D}">
      <dgm:prSet/>
      <dgm:spPr/>
      <dgm:t>
        <a:bodyPr/>
        <a:lstStyle/>
        <a:p>
          <a:endParaRPr lang="el-GR"/>
        </a:p>
      </dgm:t>
    </dgm:pt>
    <dgm:pt modelId="{3AE0257B-144B-4B3D-8250-5729FC8D2993}" type="sibTrans" cxnId="{F2E3137B-BBE3-462E-A22C-E69D1FDFE08D}">
      <dgm:prSet/>
      <dgm:spPr/>
      <dgm:t>
        <a:bodyPr/>
        <a:lstStyle/>
        <a:p>
          <a:endParaRPr lang="el-GR"/>
        </a:p>
      </dgm:t>
    </dgm:pt>
    <dgm:pt modelId="{8C06C5BB-A2C0-46D4-8B12-D17C9AF31646}">
      <dgm:prSet phldrT="[Κείμενο]"/>
      <dgm:spPr/>
      <dgm:t>
        <a:bodyPr/>
        <a:lstStyle/>
        <a:p>
          <a:r>
            <a:rPr lang="el-GR" b="1" dirty="0" smtClean="0"/>
            <a:t>ΑΠΟΦΑΣΗ</a:t>
          </a:r>
        </a:p>
        <a:p>
          <a:r>
            <a:rPr lang="en-US" i="1" dirty="0" smtClean="0"/>
            <a:t>DECIDING</a:t>
          </a:r>
          <a:endParaRPr lang="el-GR" i="1" dirty="0"/>
        </a:p>
      </dgm:t>
    </dgm:pt>
    <dgm:pt modelId="{2344CA65-FDBA-49B2-BF15-D76593D9B6E9}" type="parTrans" cxnId="{A24655C0-3885-4F21-8BDA-9B900360B943}">
      <dgm:prSet/>
      <dgm:spPr/>
      <dgm:t>
        <a:bodyPr/>
        <a:lstStyle/>
        <a:p>
          <a:endParaRPr lang="el-GR"/>
        </a:p>
      </dgm:t>
    </dgm:pt>
    <dgm:pt modelId="{BED6A218-7911-4B12-89EB-2E8B0B49E757}" type="sibTrans" cxnId="{A24655C0-3885-4F21-8BDA-9B900360B943}">
      <dgm:prSet/>
      <dgm:spPr/>
      <dgm:t>
        <a:bodyPr/>
        <a:lstStyle/>
        <a:p>
          <a:endParaRPr lang="el-GR"/>
        </a:p>
      </dgm:t>
    </dgm:pt>
    <dgm:pt modelId="{D56B8DA3-D2BE-4339-8BF0-4D187345E7F7}">
      <dgm:prSet phldrT="[Κείμενο]"/>
      <dgm:spPr/>
      <dgm:t>
        <a:bodyPr/>
        <a:lstStyle/>
        <a:p>
          <a:r>
            <a:rPr lang="el-GR" b="1" dirty="0" smtClean="0"/>
            <a:t>ΠΡΑΞΗ</a:t>
          </a:r>
          <a:endParaRPr lang="en-US" b="1" dirty="0" smtClean="0"/>
        </a:p>
        <a:p>
          <a:r>
            <a:rPr lang="en-US" i="1" dirty="0" smtClean="0"/>
            <a:t>DOING</a:t>
          </a:r>
          <a:endParaRPr lang="el-GR" i="1" dirty="0"/>
        </a:p>
      </dgm:t>
    </dgm:pt>
    <dgm:pt modelId="{0CB5DF6B-1238-478A-833C-709481C72EEC}" type="parTrans" cxnId="{F1677BCC-49D0-4747-BEA0-1A0D5498FDFD}">
      <dgm:prSet/>
      <dgm:spPr/>
      <dgm:t>
        <a:bodyPr/>
        <a:lstStyle/>
        <a:p>
          <a:endParaRPr lang="el-GR"/>
        </a:p>
      </dgm:t>
    </dgm:pt>
    <dgm:pt modelId="{740A9F2A-9185-41B4-A240-1D836D61689B}" type="sibTrans" cxnId="{F1677BCC-49D0-4747-BEA0-1A0D5498FDFD}">
      <dgm:prSet/>
      <dgm:spPr/>
      <dgm:t>
        <a:bodyPr/>
        <a:lstStyle/>
        <a:p>
          <a:endParaRPr lang="el-GR"/>
        </a:p>
      </dgm:t>
    </dgm:pt>
    <dgm:pt modelId="{1AF88BD8-30A9-46B5-B788-029A38939345}" type="pres">
      <dgm:prSet presAssocID="{2D5B7A34-B8E1-4C82-A587-085379932778}" presName="cycle" presStyleCnt="0">
        <dgm:presLayoutVars>
          <dgm:dir/>
          <dgm:resizeHandles val="exact"/>
        </dgm:presLayoutVars>
      </dgm:prSet>
      <dgm:spPr/>
    </dgm:pt>
    <dgm:pt modelId="{23AA6DC9-AC61-4FC0-81D8-1B384D23B5E1}" type="pres">
      <dgm:prSet presAssocID="{0545C360-A1E3-4D02-A58F-4CC6FAF9C348}" presName="node" presStyleLbl="node1" presStyleIdx="0" presStyleCnt="4" custScaleX="146048" custScaleY="125462">
        <dgm:presLayoutVars>
          <dgm:bulletEnabled val="1"/>
        </dgm:presLayoutVars>
      </dgm:prSet>
      <dgm:spPr/>
    </dgm:pt>
    <dgm:pt modelId="{E0310ADB-65FD-4ECB-8213-274B35C2A9BF}" type="pres">
      <dgm:prSet presAssocID="{0545C360-A1E3-4D02-A58F-4CC6FAF9C348}" presName="spNode" presStyleCnt="0"/>
      <dgm:spPr/>
    </dgm:pt>
    <dgm:pt modelId="{7D03650E-5BE9-45B8-BAE3-F4EC01D1F659}" type="pres">
      <dgm:prSet presAssocID="{547BF7F6-442C-4733-BE43-47199E4AA6E6}" presName="sibTrans" presStyleLbl="sibTrans1D1" presStyleIdx="0" presStyleCnt="4"/>
      <dgm:spPr/>
    </dgm:pt>
    <dgm:pt modelId="{E075EA38-B37E-4CE8-8E5A-BD313D8949A0}" type="pres">
      <dgm:prSet presAssocID="{50CB8207-5369-48AE-A13A-E4E542E23AA9}" presName="node" presStyleLbl="node1" presStyleIdx="1" presStyleCnt="4" custScaleX="146048" custScaleY="125462" custRadScaleRad="123801" custRadScaleInc="-872">
        <dgm:presLayoutVars>
          <dgm:bulletEnabled val="1"/>
        </dgm:presLayoutVars>
      </dgm:prSet>
      <dgm:spPr/>
    </dgm:pt>
    <dgm:pt modelId="{E15C13B5-2B94-4A63-8169-99AFA5814FAD}" type="pres">
      <dgm:prSet presAssocID="{50CB8207-5369-48AE-A13A-E4E542E23AA9}" presName="spNode" presStyleCnt="0"/>
      <dgm:spPr/>
    </dgm:pt>
    <dgm:pt modelId="{9880A315-0389-4097-BFF5-6A21727AD7DE}" type="pres">
      <dgm:prSet presAssocID="{3AE0257B-144B-4B3D-8250-5729FC8D2993}" presName="sibTrans" presStyleLbl="sibTrans1D1" presStyleIdx="1" presStyleCnt="4"/>
      <dgm:spPr/>
    </dgm:pt>
    <dgm:pt modelId="{D2E46D4F-7F90-43CF-A123-299FCACB94D4}" type="pres">
      <dgm:prSet presAssocID="{8C06C5BB-A2C0-46D4-8B12-D17C9AF31646}" presName="node" presStyleLbl="node1" presStyleIdx="2" presStyleCnt="4" custScaleX="146048" custScaleY="125462">
        <dgm:presLayoutVars>
          <dgm:bulletEnabled val="1"/>
        </dgm:presLayoutVars>
      </dgm:prSet>
      <dgm:spPr/>
    </dgm:pt>
    <dgm:pt modelId="{1B833A12-EEB5-4DC4-96A6-19473B080E34}" type="pres">
      <dgm:prSet presAssocID="{8C06C5BB-A2C0-46D4-8B12-D17C9AF31646}" presName="spNode" presStyleCnt="0"/>
      <dgm:spPr/>
    </dgm:pt>
    <dgm:pt modelId="{71F703C8-AF4A-4A85-B50E-BAAF670FEAB8}" type="pres">
      <dgm:prSet presAssocID="{BED6A218-7911-4B12-89EB-2E8B0B49E757}" presName="sibTrans" presStyleLbl="sibTrans1D1" presStyleIdx="2" presStyleCnt="4"/>
      <dgm:spPr/>
    </dgm:pt>
    <dgm:pt modelId="{25A604A8-FE18-4744-A473-B60531D7F9A5}" type="pres">
      <dgm:prSet presAssocID="{D56B8DA3-D2BE-4339-8BF0-4D187345E7F7}" presName="node" presStyleLbl="node1" presStyleIdx="3" presStyleCnt="4" custScaleX="146048" custScaleY="125462" custRadScaleRad="121089" custRadScaleInc="892">
        <dgm:presLayoutVars>
          <dgm:bulletEnabled val="1"/>
        </dgm:presLayoutVars>
      </dgm:prSet>
      <dgm:spPr/>
    </dgm:pt>
    <dgm:pt modelId="{CA91EF20-BA69-4CD6-9501-E75EE43AF9BF}" type="pres">
      <dgm:prSet presAssocID="{D56B8DA3-D2BE-4339-8BF0-4D187345E7F7}" presName="spNode" presStyleCnt="0"/>
      <dgm:spPr/>
    </dgm:pt>
    <dgm:pt modelId="{0885B59D-3613-49E1-B982-A6909E3F0E9A}" type="pres">
      <dgm:prSet presAssocID="{740A9F2A-9185-41B4-A240-1D836D61689B}" presName="sibTrans" presStyleLbl="sibTrans1D1" presStyleIdx="3" presStyleCnt="4"/>
      <dgm:spPr/>
    </dgm:pt>
  </dgm:ptLst>
  <dgm:cxnLst>
    <dgm:cxn modelId="{A24655C0-3885-4F21-8BDA-9B900360B943}" srcId="{2D5B7A34-B8E1-4C82-A587-085379932778}" destId="{8C06C5BB-A2C0-46D4-8B12-D17C9AF31646}" srcOrd="2" destOrd="0" parTransId="{2344CA65-FDBA-49B2-BF15-D76593D9B6E9}" sibTransId="{BED6A218-7911-4B12-89EB-2E8B0B49E757}"/>
    <dgm:cxn modelId="{231D5632-7EC5-4FE0-9908-A0208D2F04F1}" type="presOf" srcId="{BED6A218-7911-4B12-89EB-2E8B0B49E757}" destId="{71F703C8-AF4A-4A85-B50E-BAAF670FEAB8}" srcOrd="0" destOrd="0" presId="urn:microsoft.com/office/officeart/2005/8/layout/cycle5"/>
    <dgm:cxn modelId="{FF764940-BBAA-4745-B5CC-74DD265DDFF0}" type="presOf" srcId="{3AE0257B-144B-4B3D-8250-5729FC8D2993}" destId="{9880A315-0389-4097-BFF5-6A21727AD7DE}" srcOrd="0" destOrd="0" presId="urn:microsoft.com/office/officeart/2005/8/layout/cycle5"/>
    <dgm:cxn modelId="{7C3C135F-E164-4DBA-8B94-D3EE49B2383F}" type="presOf" srcId="{8C06C5BB-A2C0-46D4-8B12-D17C9AF31646}" destId="{D2E46D4F-7F90-43CF-A123-299FCACB94D4}" srcOrd="0" destOrd="0" presId="urn:microsoft.com/office/officeart/2005/8/layout/cycle5"/>
    <dgm:cxn modelId="{E6690780-E428-4BB0-BE0C-10664ADC3F10}" type="presOf" srcId="{0545C360-A1E3-4D02-A58F-4CC6FAF9C348}" destId="{23AA6DC9-AC61-4FC0-81D8-1B384D23B5E1}" srcOrd="0" destOrd="0" presId="urn:microsoft.com/office/officeart/2005/8/layout/cycle5"/>
    <dgm:cxn modelId="{258D1D9A-16E2-4FE8-8E74-B3F316FF43FD}" type="presOf" srcId="{2D5B7A34-B8E1-4C82-A587-085379932778}" destId="{1AF88BD8-30A9-46B5-B788-029A38939345}" srcOrd="0" destOrd="0" presId="urn:microsoft.com/office/officeart/2005/8/layout/cycle5"/>
    <dgm:cxn modelId="{BD84B2EA-A3C4-4D3E-B681-895A9066DE58}" type="presOf" srcId="{740A9F2A-9185-41B4-A240-1D836D61689B}" destId="{0885B59D-3613-49E1-B982-A6909E3F0E9A}" srcOrd="0" destOrd="0" presId="urn:microsoft.com/office/officeart/2005/8/layout/cycle5"/>
    <dgm:cxn modelId="{F2E3137B-BBE3-462E-A22C-E69D1FDFE08D}" srcId="{2D5B7A34-B8E1-4C82-A587-085379932778}" destId="{50CB8207-5369-48AE-A13A-E4E542E23AA9}" srcOrd="1" destOrd="0" parTransId="{BA339CA5-A3C2-4DD9-B4DC-B36470F9E794}" sibTransId="{3AE0257B-144B-4B3D-8250-5729FC8D2993}"/>
    <dgm:cxn modelId="{ADACF479-6897-448D-89DD-9E85F4FD54D3}" type="presOf" srcId="{D56B8DA3-D2BE-4339-8BF0-4D187345E7F7}" destId="{25A604A8-FE18-4744-A473-B60531D7F9A5}" srcOrd="0" destOrd="0" presId="urn:microsoft.com/office/officeart/2005/8/layout/cycle5"/>
    <dgm:cxn modelId="{A6D44AF0-9D07-426C-A00F-704A2CEC40E3}" srcId="{2D5B7A34-B8E1-4C82-A587-085379932778}" destId="{0545C360-A1E3-4D02-A58F-4CC6FAF9C348}" srcOrd="0" destOrd="0" parTransId="{1A2850D8-668A-418F-8C2B-83EB395F8975}" sibTransId="{547BF7F6-442C-4733-BE43-47199E4AA6E6}"/>
    <dgm:cxn modelId="{EA032627-6546-4940-99E0-5F862FDF9AFC}" type="presOf" srcId="{50CB8207-5369-48AE-A13A-E4E542E23AA9}" destId="{E075EA38-B37E-4CE8-8E5A-BD313D8949A0}" srcOrd="0" destOrd="0" presId="urn:microsoft.com/office/officeart/2005/8/layout/cycle5"/>
    <dgm:cxn modelId="{F1677BCC-49D0-4747-BEA0-1A0D5498FDFD}" srcId="{2D5B7A34-B8E1-4C82-A587-085379932778}" destId="{D56B8DA3-D2BE-4339-8BF0-4D187345E7F7}" srcOrd="3" destOrd="0" parTransId="{0CB5DF6B-1238-478A-833C-709481C72EEC}" sibTransId="{740A9F2A-9185-41B4-A240-1D836D61689B}"/>
    <dgm:cxn modelId="{07932ED3-7E8F-49F6-813B-F5C51F8E12B8}" type="presOf" srcId="{547BF7F6-442C-4733-BE43-47199E4AA6E6}" destId="{7D03650E-5BE9-45B8-BAE3-F4EC01D1F659}" srcOrd="0" destOrd="0" presId="urn:microsoft.com/office/officeart/2005/8/layout/cycle5"/>
    <dgm:cxn modelId="{E99F270A-BC2B-4721-A8AC-39B8B9546573}" type="presParOf" srcId="{1AF88BD8-30A9-46B5-B788-029A38939345}" destId="{23AA6DC9-AC61-4FC0-81D8-1B384D23B5E1}" srcOrd="0" destOrd="0" presId="urn:microsoft.com/office/officeart/2005/8/layout/cycle5"/>
    <dgm:cxn modelId="{4526E448-9266-44B4-9C64-0F9D8B7DE6FD}" type="presParOf" srcId="{1AF88BD8-30A9-46B5-B788-029A38939345}" destId="{E0310ADB-65FD-4ECB-8213-274B35C2A9BF}" srcOrd="1" destOrd="0" presId="urn:microsoft.com/office/officeart/2005/8/layout/cycle5"/>
    <dgm:cxn modelId="{360FFE62-4208-47EE-A5DB-E4A0C8091574}" type="presParOf" srcId="{1AF88BD8-30A9-46B5-B788-029A38939345}" destId="{7D03650E-5BE9-45B8-BAE3-F4EC01D1F659}" srcOrd="2" destOrd="0" presId="urn:microsoft.com/office/officeart/2005/8/layout/cycle5"/>
    <dgm:cxn modelId="{13F1A8CD-557F-4CEB-8CCF-A1D7B23751FA}" type="presParOf" srcId="{1AF88BD8-30A9-46B5-B788-029A38939345}" destId="{E075EA38-B37E-4CE8-8E5A-BD313D8949A0}" srcOrd="3" destOrd="0" presId="urn:microsoft.com/office/officeart/2005/8/layout/cycle5"/>
    <dgm:cxn modelId="{BD4832CD-3689-4028-84B8-4A98340B6D6B}" type="presParOf" srcId="{1AF88BD8-30A9-46B5-B788-029A38939345}" destId="{E15C13B5-2B94-4A63-8169-99AFA5814FAD}" srcOrd="4" destOrd="0" presId="urn:microsoft.com/office/officeart/2005/8/layout/cycle5"/>
    <dgm:cxn modelId="{082618D9-9928-43B6-A136-CC8C45957881}" type="presParOf" srcId="{1AF88BD8-30A9-46B5-B788-029A38939345}" destId="{9880A315-0389-4097-BFF5-6A21727AD7DE}" srcOrd="5" destOrd="0" presId="urn:microsoft.com/office/officeart/2005/8/layout/cycle5"/>
    <dgm:cxn modelId="{72071073-2277-4365-8FDF-B080CF8983CD}" type="presParOf" srcId="{1AF88BD8-30A9-46B5-B788-029A38939345}" destId="{D2E46D4F-7F90-43CF-A123-299FCACB94D4}" srcOrd="6" destOrd="0" presId="urn:microsoft.com/office/officeart/2005/8/layout/cycle5"/>
    <dgm:cxn modelId="{35542644-843A-4112-B8AA-908A74F074DC}" type="presParOf" srcId="{1AF88BD8-30A9-46B5-B788-029A38939345}" destId="{1B833A12-EEB5-4DC4-96A6-19473B080E34}" srcOrd="7" destOrd="0" presId="urn:microsoft.com/office/officeart/2005/8/layout/cycle5"/>
    <dgm:cxn modelId="{11A07B3C-2E88-4215-817F-D3F524B9CDE8}" type="presParOf" srcId="{1AF88BD8-30A9-46B5-B788-029A38939345}" destId="{71F703C8-AF4A-4A85-B50E-BAAF670FEAB8}" srcOrd="8" destOrd="0" presId="urn:microsoft.com/office/officeart/2005/8/layout/cycle5"/>
    <dgm:cxn modelId="{A6344DAB-A9D3-457A-9153-ACE131DBB80A}" type="presParOf" srcId="{1AF88BD8-30A9-46B5-B788-029A38939345}" destId="{25A604A8-FE18-4744-A473-B60531D7F9A5}" srcOrd="9" destOrd="0" presId="urn:microsoft.com/office/officeart/2005/8/layout/cycle5"/>
    <dgm:cxn modelId="{A7958A19-B942-42EA-8ACC-3C29290BCEF8}" type="presParOf" srcId="{1AF88BD8-30A9-46B5-B788-029A38939345}" destId="{CA91EF20-BA69-4CD6-9501-E75EE43AF9BF}" srcOrd="10" destOrd="0" presId="urn:microsoft.com/office/officeart/2005/8/layout/cycle5"/>
    <dgm:cxn modelId="{D12DD552-BB27-49F2-8F10-A678DE0815D5}" type="presParOf" srcId="{1AF88BD8-30A9-46B5-B788-029A38939345}" destId="{0885B59D-3613-49E1-B982-A6909E3F0E9A}" srcOrd="11" destOrd="0" presId="urn:microsoft.com/office/officeart/2005/8/layout/cycle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3E38-CADB-465F-B828-CC7E0B5D5748}" type="datetimeFigureOut">
              <a:rPr lang="el-GR" smtClean="0"/>
              <a:pPr/>
              <a:t>16/12/2013</a:t>
            </a:fld>
            <a:endParaRPr lang="el-GR" dirty="0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749D20-4A32-42DE-9307-EB196A514FF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3E38-CADB-465F-B828-CC7E0B5D5748}" type="datetimeFigureOut">
              <a:rPr lang="el-GR" smtClean="0"/>
              <a:pPr/>
              <a:t>16/12/2013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9D20-4A32-42DE-9307-EB196A514FF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3E38-CADB-465F-B828-CC7E0B5D5748}" type="datetimeFigureOut">
              <a:rPr lang="el-GR" smtClean="0"/>
              <a:pPr/>
              <a:t>16/12/2013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9D20-4A32-42DE-9307-EB196A514FF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3E38-CADB-465F-B828-CC7E0B5D5748}" type="datetimeFigureOut">
              <a:rPr lang="el-GR" smtClean="0"/>
              <a:pPr/>
              <a:t>16/12/2013</a:t>
            </a:fld>
            <a:endParaRPr lang="el-GR" dirty="0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749D20-4A32-42DE-9307-EB196A514FF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3E38-CADB-465F-B828-CC7E0B5D5748}" type="datetimeFigureOut">
              <a:rPr lang="el-GR" smtClean="0"/>
              <a:pPr/>
              <a:t>16/12/2013</a:t>
            </a:fld>
            <a:endParaRPr lang="el-GR" dirty="0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9D20-4A32-42DE-9307-EB196A514FF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3E38-CADB-465F-B828-CC7E0B5D5748}" type="datetimeFigureOut">
              <a:rPr lang="el-GR" smtClean="0"/>
              <a:pPr/>
              <a:t>16/12/2013</a:t>
            </a:fld>
            <a:endParaRPr lang="el-GR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9D20-4A32-42DE-9307-EB196A514FF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3E38-CADB-465F-B828-CC7E0B5D5748}" type="datetimeFigureOut">
              <a:rPr lang="el-GR" smtClean="0"/>
              <a:pPr/>
              <a:t>16/12/2013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0749D20-4A32-42DE-9307-EB196A514FF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3E38-CADB-465F-B828-CC7E0B5D5748}" type="datetimeFigureOut">
              <a:rPr lang="el-GR" smtClean="0"/>
              <a:pPr/>
              <a:t>16/12/2013</a:t>
            </a:fld>
            <a:endParaRPr lang="el-GR" dirty="0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9D20-4A32-42DE-9307-EB196A514FF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3E38-CADB-465F-B828-CC7E0B5D5748}" type="datetimeFigureOut">
              <a:rPr lang="el-GR" smtClean="0"/>
              <a:pPr/>
              <a:t>16/12/2013</a:t>
            </a:fld>
            <a:endParaRPr lang="el-GR" dirty="0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9D20-4A32-42DE-9307-EB196A514FF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3E38-CADB-465F-B828-CC7E0B5D5748}" type="datetimeFigureOut">
              <a:rPr lang="el-GR" smtClean="0"/>
              <a:pPr/>
              <a:t>16/12/2013</a:t>
            </a:fld>
            <a:endParaRPr lang="el-GR" dirty="0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9D20-4A32-42DE-9307-EB196A514FF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3E38-CADB-465F-B828-CC7E0B5D5748}" type="datetimeFigureOut">
              <a:rPr lang="el-GR" smtClean="0"/>
              <a:pPr/>
              <a:t>16/12/2013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9D20-4A32-42DE-9307-EB196A514FF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68C3E38-CADB-465F-B828-CC7E0B5D5748}" type="datetimeFigureOut">
              <a:rPr lang="el-GR" smtClean="0"/>
              <a:pPr/>
              <a:t>16/12/2013</a:t>
            </a:fld>
            <a:endParaRPr lang="el-GR" dirty="0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749D20-4A32-42DE-9307-EB196A514FF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42910" y="1571612"/>
            <a:ext cx="7772400" cy="1470025"/>
          </a:xfrm>
        </p:spPr>
        <p:txBody>
          <a:bodyPr>
            <a:normAutofit/>
          </a:bodyPr>
          <a:lstStyle/>
          <a:p>
            <a:r>
              <a:rPr lang="el-GR" sz="2700" dirty="0" smtClean="0"/>
              <a:t>«</a:t>
            </a:r>
            <a:r>
              <a:rPr lang="el-GR" sz="3600" cap="none" dirty="0" smtClean="0"/>
              <a:t>Τα </a:t>
            </a:r>
            <a:r>
              <a:rPr lang="el-GR" sz="3600" cap="none" dirty="0" smtClean="0"/>
              <a:t>οφέλη </a:t>
            </a:r>
            <a:r>
              <a:rPr lang="el-GR" sz="3600" cap="none" dirty="0" smtClean="0"/>
              <a:t>του </a:t>
            </a:r>
            <a:r>
              <a:rPr lang="en-US" sz="3600" cap="none" dirty="0" smtClean="0"/>
              <a:t>Grundtvig </a:t>
            </a:r>
            <a:r>
              <a:rPr lang="el-GR" sz="3600" cap="none" dirty="0" smtClean="0"/>
              <a:t>στην </a:t>
            </a:r>
            <a:r>
              <a:rPr lang="el-GR" sz="3600" cap="none" dirty="0" smtClean="0"/>
              <a:t>επαγγελματική ανάπτυξη</a:t>
            </a:r>
            <a:r>
              <a:rPr lang="el-GR" sz="3600" dirty="0" smtClean="0"/>
              <a:t>»</a:t>
            </a:r>
            <a:endParaRPr lang="el-GR" sz="36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00034" y="4500570"/>
            <a:ext cx="8458200" cy="9144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l-GR" sz="7200" b="1" dirty="0" smtClean="0"/>
              <a:t>Μαρία </a:t>
            </a:r>
            <a:r>
              <a:rPr lang="el-GR" sz="7200" b="1" dirty="0" smtClean="0"/>
              <a:t>Απειρανθίτου</a:t>
            </a:r>
            <a:endParaRPr lang="el-GR" sz="7200" b="1" dirty="0" smtClean="0"/>
          </a:p>
          <a:p>
            <a:pPr algn="l"/>
            <a:r>
              <a:rPr lang="el-GR" sz="7200" b="1" dirty="0" smtClean="0"/>
              <a:t>Πιστοποιημένη εκπαιδεύτρια ενηλίκων</a:t>
            </a:r>
          </a:p>
          <a:p>
            <a:pPr algn="l"/>
            <a:r>
              <a:rPr lang="el-GR" sz="7200" b="1" dirty="0" smtClean="0"/>
              <a:t>Διεύθυνση σπουδών </a:t>
            </a:r>
            <a:r>
              <a:rPr lang="en-US" sz="7200" b="1" dirty="0" smtClean="0"/>
              <a:t>PEAC EDUCATION</a:t>
            </a:r>
          </a:p>
          <a:p>
            <a:endParaRPr lang="en-US" sz="2400" b="1" dirty="0"/>
          </a:p>
          <a:p>
            <a:pPr algn="r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l-GR" sz="7200" b="1" dirty="0" smtClean="0"/>
              <a:t>Ημερίδα </a:t>
            </a:r>
            <a:r>
              <a:rPr lang="en-US" sz="7200" b="1" dirty="0" smtClean="0"/>
              <a:t>“Erasmus Plus”</a:t>
            </a:r>
            <a:r>
              <a:rPr lang="el-GR" sz="7200" b="1" dirty="0" smtClean="0"/>
              <a:t>, ΙΚΥ, 18 Δεκεμβρίου 2013</a:t>
            </a:r>
          </a:p>
          <a:p>
            <a:endParaRPr lang="el-GR" dirty="0"/>
          </a:p>
        </p:txBody>
      </p:sp>
      <p:pic>
        <p:nvPicPr>
          <p:cNvPr id="4" name="3 - Εικόνα" descr="PEAC-logo2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2357454" cy="996181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142844" y="1357298"/>
            <a:ext cx="9001156" cy="1000132"/>
          </a:xfrm>
        </p:spPr>
        <p:txBody>
          <a:bodyPr>
            <a:normAutofit/>
          </a:bodyPr>
          <a:lstStyle/>
          <a:p>
            <a:r>
              <a:rPr lang="el-GR" sz="2000" dirty="0" smtClean="0"/>
              <a:t>ΜΕΘΟΔΟΣ – ΕΡΓΑΛΕΙΟ:  </a:t>
            </a:r>
            <a:r>
              <a:rPr lang="el-GR" cap="none" dirty="0" smtClean="0"/>
              <a:t>ο Κύκλος της Μάθησης </a:t>
            </a:r>
            <a:endParaRPr lang="el-GR" sz="3100" i="1" cap="none" dirty="0"/>
          </a:p>
        </p:txBody>
      </p:sp>
      <p:graphicFrame>
        <p:nvGraphicFramePr>
          <p:cNvPr id="7" name="6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04800" y="2428868"/>
          <a:ext cx="8686800" cy="3651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3 - Εικόνα" descr="PEAC-logo2-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282" y="214290"/>
            <a:ext cx="2357454" cy="9961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686800" cy="571504"/>
          </a:xfrm>
        </p:spPr>
        <p:txBody>
          <a:bodyPr>
            <a:normAutofit/>
          </a:bodyPr>
          <a:lstStyle/>
          <a:p>
            <a:r>
              <a:rPr lang="el-GR" sz="3100" i="1" dirty="0" smtClean="0"/>
              <a:t>ΑΣΚΗΣΗ ΑΝΑΣΤΟΧΑΣΜΟΥ:</a:t>
            </a:r>
            <a:endParaRPr lang="el-GR" sz="3100" i="1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l-GR" sz="2800" dirty="0" smtClean="0"/>
              <a:t>Κλείστε τα μάτια σας για 1 λεπτό ή αν θέλετε αφήστε τα ανοιχτά:</a:t>
            </a:r>
          </a:p>
          <a:p>
            <a:pPr>
              <a:buNone/>
            </a:pPr>
            <a:r>
              <a:rPr lang="el-GR" sz="2800" dirty="0" smtClean="0"/>
              <a:t>	</a:t>
            </a:r>
            <a:r>
              <a:rPr lang="el-GR" sz="3600" dirty="0" smtClean="0"/>
              <a:t>Φανταστείτε ποια είναι η </a:t>
            </a:r>
            <a:r>
              <a:rPr lang="el-GR" sz="3600" b="1" dirty="0" smtClean="0"/>
              <a:t>ιδανική ζωή </a:t>
            </a:r>
            <a:r>
              <a:rPr lang="el-GR" sz="3600" dirty="0" smtClean="0"/>
              <a:t>που θα θέλατε να ζείτε σε </a:t>
            </a:r>
            <a:r>
              <a:rPr lang="el-GR" sz="3600" b="1" i="1" dirty="0" smtClean="0"/>
              <a:t>5 χρόνια </a:t>
            </a:r>
          </a:p>
          <a:p>
            <a:pPr>
              <a:buNone/>
            </a:pPr>
            <a:r>
              <a:rPr lang="el-GR" sz="3600" b="1" i="1" dirty="0" smtClean="0"/>
              <a:t>	</a:t>
            </a:r>
            <a:r>
              <a:rPr lang="el-GR" sz="3600" dirty="0" smtClean="0"/>
              <a:t>και τι περιέχει αυτή σε </a:t>
            </a:r>
            <a:r>
              <a:rPr lang="el-GR" sz="3600" b="1" i="1" dirty="0" smtClean="0"/>
              <a:t>προσωπικό</a:t>
            </a:r>
            <a:r>
              <a:rPr lang="el-GR" sz="3600" dirty="0" smtClean="0"/>
              <a:t> και </a:t>
            </a:r>
            <a:r>
              <a:rPr lang="el-GR" sz="3600" b="1" i="1" dirty="0" smtClean="0"/>
              <a:t>επαγγελματικό</a:t>
            </a:r>
            <a:r>
              <a:rPr lang="el-GR" sz="3600" dirty="0" smtClean="0"/>
              <a:t> επίπεδο…</a:t>
            </a:r>
            <a:endParaRPr lang="el-GR" sz="3600" dirty="0"/>
          </a:p>
        </p:txBody>
      </p:sp>
      <p:pic>
        <p:nvPicPr>
          <p:cNvPr id="4" name="3 - Εικόνα" descr="PEAC-logo2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2357454" cy="9961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686800" cy="5715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PEAC</a:t>
            </a:r>
            <a:r>
              <a:rPr lang="el-GR" dirty="0" smtClean="0"/>
              <a:t>: </a:t>
            </a:r>
            <a:r>
              <a:rPr lang="el-GR" cap="none" dirty="0" smtClean="0"/>
              <a:t>Μ</a:t>
            </a:r>
            <a:r>
              <a:rPr lang="el-GR" cap="none" dirty="0" smtClean="0"/>
              <a:t>εθοδολογία</a:t>
            </a:r>
            <a:endParaRPr lang="el-GR" sz="3100" i="1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txBody>
          <a:bodyPr>
            <a:normAutofit/>
          </a:bodyPr>
          <a:lstStyle/>
          <a:p>
            <a:r>
              <a:rPr lang="el-GR" sz="2800" b="1" i="1" dirty="0" smtClean="0"/>
              <a:t>Καταγραφή εκπαιδευτικών αναγκών των εκπαιδευόμενων</a:t>
            </a:r>
          </a:p>
          <a:p>
            <a:r>
              <a:rPr lang="el-GR" sz="2800" b="1" i="1" dirty="0" smtClean="0"/>
              <a:t>Χρήση εργαλείων αξιολόγησης</a:t>
            </a:r>
          </a:p>
          <a:p>
            <a:r>
              <a:rPr lang="el-GR" sz="2800" b="1" i="1" dirty="0" smtClean="0"/>
              <a:t>Διάγνωση θεμάτων</a:t>
            </a:r>
          </a:p>
          <a:p>
            <a:r>
              <a:rPr lang="el-GR" sz="2800" b="1" i="1" dirty="0" smtClean="0"/>
              <a:t>Πρόταση κατάλληλων προγραμμάτων</a:t>
            </a:r>
            <a:endParaRPr lang="el-GR" sz="2800" b="1" i="1" dirty="0"/>
          </a:p>
        </p:txBody>
      </p:sp>
      <p:pic>
        <p:nvPicPr>
          <p:cNvPr id="4" name="3 - Εικόνα" descr="PEAC-logo2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2357454" cy="9961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686800" cy="5715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PEAC</a:t>
            </a:r>
            <a:r>
              <a:rPr lang="el-GR" dirty="0" smtClean="0"/>
              <a:t>: </a:t>
            </a:r>
            <a:r>
              <a:rPr lang="el-GR" cap="none" dirty="0" smtClean="0"/>
              <a:t>Εργαλεία εκπαίδευσης</a:t>
            </a:r>
            <a:endParaRPr lang="el-GR" sz="3100" i="1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txBody>
          <a:bodyPr>
            <a:normAutofit/>
          </a:bodyPr>
          <a:lstStyle/>
          <a:p>
            <a:r>
              <a:rPr lang="el-GR" sz="2800" b="1" i="1" dirty="0" smtClean="0"/>
              <a:t>Εξ αποστάσεως εκπαίδευση – </a:t>
            </a:r>
            <a:r>
              <a:rPr lang="en-US" sz="2800" b="1" i="1" dirty="0" smtClean="0"/>
              <a:t>Distance Learning</a:t>
            </a:r>
            <a:endParaRPr lang="el-GR" sz="2800" b="1" i="1" dirty="0" smtClean="0"/>
          </a:p>
          <a:p>
            <a:r>
              <a:rPr lang="el-GR" sz="2800" b="1" i="1" dirty="0" smtClean="0"/>
              <a:t>Ηλεκτρονική Πλατφόρμα</a:t>
            </a:r>
          </a:p>
          <a:p>
            <a:r>
              <a:rPr lang="en-US" sz="2800" b="1" i="1" dirty="0" smtClean="0"/>
              <a:t>Video conference</a:t>
            </a:r>
            <a:endParaRPr lang="el-GR" sz="2800" b="1" i="1" dirty="0" smtClean="0"/>
          </a:p>
          <a:p>
            <a:r>
              <a:rPr lang="el-GR" sz="2800" b="1" i="1" dirty="0" smtClean="0"/>
              <a:t>Πολύγλωσση εκπαίδευση</a:t>
            </a:r>
          </a:p>
          <a:p>
            <a:r>
              <a:rPr lang="el-GR" sz="2800" b="1" i="1" dirty="0" smtClean="0"/>
              <a:t>Πιστοποίηση – </a:t>
            </a:r>
            <a:r>
              <a:rPr lang="en-US" sz="2800" b="1" i="1" dirty="0" smtClean="0"/>
              <a:t>Certification</a:t>
            </a:r>
            <a:endParaRPr lang="el-GR" sz="2800" b="1" i="1" dirty="0" smtClean="0"/>
          </a:p>
          <a:p>
            <a:r>
              <a:rPr lang="el-GR" sz="2800" b="1" i="1" dirty="0" smtClean="0"/>
              <a:t>Διεθνή επαγγελματική σταδιοδρομία</a:t>
            </a:r>
            <a:endParaRPr lang="el-GR" sz="2800" b="1" i="1" dirty="0"/>
          </a:p>
        </p:txBody>
      </p:sp>
      <p:pic>
        <p:nvPicPr>
          <p:cNvPr id="4" name="3 - Εικόνα" descr="PEAC-logo2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2357454" cy="9961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686800" cy="571504"/>
          </a:xfrm>
        </p:spPr>
        <p:txBody>
          <a:bodyPr>
            <a:normAutofit/>
          </a:bodyPr>
          <a:lstStyle/>
          <a:p>
            <a:r>
              <a:rPr lang="el-GR" sz="3100" i="1" cap="none" dirty="0" smtClean="0"/>
              <a:t>Συμπεράσματα - Επίλογος</a:t>
            </a:r>
            <a:endParaRPr lang="el-GR" sz="3100" i="1" cap="none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2800" i="1" dirty="0" smtClean="0"/>
          </a:p>
          <a:p>
            <a:pPr>
              <a:buNone/>
            </a:pPr>
            <a:r>
              <a:rPr lang="el-GR" sz="2800" i="1" dirty="0" smtClean="0"/>
              <a:t>Αν </a:t>
            </a:r>
            <a:r>
              <a:rPr lang="el-GR" sz="2800" i="1" dirty="0" smtClean="0"/>
              <a:t>μου δινόταν η ευκαιρία να  συμμετέχω ξανά σε αυτό το σεμινάριο αυτό που θα άλλαζα θα ήταν η </a:t>
            </a:r>
            <a:r>
              <a:rPr lang="el-GR" sz="2800" b="1" i="1" dirty="0" smtClean="0"/>
              <a:t>επιφυλακτικότητα</a:t>
            </a:r>
            <a:r>
              <a:rPr lang="el-GR" sz="2800" i="1" dirty="0" smtClean="0"/>
              <a:t> μου και το πόσο </a:t>
            </a:r>
            <a:r>
              <a:rPr lang="el-GR" sz="2800" b="1" i="1" dirty="0" smtClean="0"/>
              <a:t>εκτεθειμένη</a:t>
            </a:r>
            <a:r>
              <a:rPr lang="el-GR" sz="2800" i="1" dirty="0" smtClean="0"/>
              <a:t> </a:t>
            </a:r>
            <a:r>
              <a:rPr lang="el-GR" sz="2800" i="1" dirty="0" smtClean="0"/>
              <a:t>αισθάνθηκα αρκετές φορές. Για μένα αυτό το ταξίδι άξιζε γιατί πάνω από όλα </a:t>
            </a:r>
            <a:r>
              <a:rPr lang="el-GR" sz="2800" b="1" i="1" u="sng" dirty="0" smtClean="0"/>
              <a:t>αυτοσυστήθηκα</a:t>
            </a:r>
            <a:r>
              <a:rPr lang="el-GR" sz="2800" i="1" dirty="0" smtClean="0"/>
              <a:t>.</a:t>
            </a:r>
            <a:endParaRPr lang="el-GR" sz="2800" dirty="0" smtClean="0"/>
          </a:p>
          <a:p>
            <a:pPr>
              <a:buNone/>
            </a:pPr>
            <a:endParaRPr lang="el-GR" sz="2800" b="1" i="1" dirty="0"/>
          </a:p>
        </p:txBody>
      </p:sp>
      <p:pic>
        <p:nvPicPr>
          <p:cNvPr id="4" name="3 - Εικόνα" descr="PEAC-logo2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2357454" cy="9961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περιεχομένου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l-GR" sz="2800" i="1" dirty="0" smtClean="0"/>
          </a:p>
          <a:p>
            <a:pPr>
              <a:buNone/>
            </a:pPr>
            <a:r>
              <a:rPr lang="el-GR" sz="3200" i="1" dirty="0" smtClean="0"/>
              <a:t>Σας Ευχαριστώ</a:t>
            </a:r>
            <a:endParaRPr lang="el-GR" sz="3200" dirty="0" smtClean="0"/>
          </a:p>
          <a:p>
            <a:pPr>
              <a:buNone/>
            </a:pPr>
            <a:endParaRPr lang="el-GR" sz="2800" b="1" i="1" dirty="0"/>
          </a:p>
        </p:txBody>
      </p:sp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100" i="1" cap="none" dirty="0" err="1" smtClean="0"/>
              <a:t>Απειρανθίτου</a:t>
            </a:r>
            <a:r>
              <a:rPr lang="el-GR" sz="3100" i="1" cap="none" dirty="0" smtClean="0"/>
              <a:t> Μαρία</a:t>
            </a:r>
            <a:endParaRPr lang="el-GR" sz="3100" i="1" cap="none" dirty="0"/>
          </a:p>
        </p:txBody>
      </p:sp>
      <p:pic>
        <p:nvPicPr>
          <p:cNvPr id="4" name="3 - Εικόνα" descr="PEAC-logo2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2357454" cy="9961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85786" y="1357298"/>
            <a:ext cx="7772400" cy="3214710"/>
          </a:xfrm>
        </p:spPr>
        <p:txBody>
          <a:bodyPr>
            <a:normAutofit/>
          </a:bodyPr>
          <a:lstStyle/>
          <a:p>
            <a:pPr algn="l"/>
            <a:r>
              <a:rPr lang="el-GR" sz="2400" b="1" cap="none" dirty="0" smtClean="0"/>
              <a:t>Αφορμή: </a:t>
            </a:r>
            <a:br>
              <a:rPr lang="el-GR" sz="2400" b="1" cap="none" dirty="0" smtClean="0"/>
            </a:br>
            <a:r>
              <a:rPr lang="el-GR" sz="2400" cap="none" dirty="0" smtClean="0"/>
              <a:t>Η συμμετοχή στο Ευρωπαϊκό </a:t>
            </a:r>
            <a:r>
              <a:rPr lang="el-GR" sz="2400" cap="none" dirty="0"/>
              <a:t>Σεμινάριο Ενδο-υπηρεσιακής Κατάρτισης για Προσωπικό που απασχολείται στην Εκπαίδευση Ενηλίκων στο πλαίσιο του Προγράμματος Grundtvi</a:t>
            </a:r>
            <a:r>
              <a:rPr lang="en-US" sz="2400" cap="none" dirty="0" smtClean="0"/>
              <a:t>g</a:t>
            </a:r>
            <a:r>
              <a:rPr lang="el-GR" sz="2400" cap="none" dirty="0" smtClean="0"/>
              <a:t>: </a:t>
            </a:r>
            <a:br>
              <a:rPr lang="el-GR" sz="2400" cap="none" dirty="0" smtClean="0"/>
            </a:br>
            <a:r>
              <a:rPr lang="en-US" sz="2400" cap="none" dirty="0" smtClean="0"/>
              <a:t> </a:t>
            </a:r>
            <a:r>
              <a:rPr lang="el-GR" sz="2400" cap="none" dirty="0"/>
              <a:t>“</a:t>
            </a:r>
            <a:r>
              <a:rPr lang="el-GR" sz="2400" b="1" cap="none" dirty="0"/>
              <a:t> </a:t>
            </a:r>
            <a:r>
              <a:rPr lang="en-US" sz="2400" b="1" cap="none" dirty="0"/>
              <a:t>PERSONAL MASTERY AND COLLECTIVE INTELLIGENCE IN ADULT EDUCATION “</a:t>
            </a:r>
            <a:r>
              <a:rPr lang="el-GR" sz="2000" b="1" dirty="0"/>
              <a:t/>
            </a:r>
            <a:br>
              <a:rPr lang="el-GR" sz="2000" b="1" dirty="0"/>
            </a:br>
            <a:endParaRPr lang="el-GR" sz="2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85786" y="4786322"/>
            <a:ext cx="7343804" cy="1752600"/>
          </a:xfrm>
        </p:spPr>
        <p:txBody>
          <a:bodyPr>
            <a:normAutofit/>
          </a:bodyPr>
          <a:lstStyle/>
          <a:p>
            <a:pPr algn="l"/>
            <a:r>
              <a:rPr lang="el-GR" sz="2000" dirty="0" smtClean="0"/>
              <a:t>Τόπος υλοποίησης: </a:t>
            </a:r>
            <a:r>
              <a:rPr lang="el-GR" sz="2000" b="1" dirty="0" smtClean="0"/>
              <a:t>Κύπρος</a:t>
            </a:r>
          </a:p>
          <a:p>
            <a:pPr algn="l"/>
            <a:r>
              <a:rPr lang="el-GR" sz="2000" dirty="0" smtClean="0"/>
              <a:t>Εισηγητής: </a:t>
            </a:r>
            <a:r>
              <a:rPr lang="el-GR" sz="2000" b="1" dirty="0" smtClean="0"/>
              <a:t>Ναούμ</a:t>
            </a:r>
            <a:r>
              <a:rPr lang="el-GR" sz="2000" b="1" dirty="0" smtClean="0"/>
              <a:t> </a:t>
            </a:r>
            <a:r>
              <a:rPr lang="el-GR" sz="2000" b="1" dirty="0" smtClean="0"/>
              <a:t>Λιώτας</a:t>
            </a:r>
            <a:endParaRPr lang="el-GR" sz="2000" b="1" dirty="0" smtClean="0"/>
          </a:p>
          <a:p>
            <a:pPr algn="l"/>
            <a:r>
              <a:rPr lang="el-GR" sz="2000" dirty="0" smtClean="0"/>
              <a:t>Συμμετέχουσες χώρες: </a:t>
            </a:r>
            <a:r>
              <a:rPr lang="el-GR" sz="2000" b="1" dirty="0" smtClean="0"/>
              <a:t>Ελλάδα, Φιλανδία, Ρουμανία</a:t>
            </a:r>
            <a:endParaRPr lang="el-GR" sz="2000" b="1" dirty="0"/>
          </a:p>
        </p:txBody>
      </p:sp>
      <p:pic>
        <p:nvPicPr>
          <p:cNvPr id="4" name="3 - Εικόνα" descr="PEAC-logo2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2357454" cy="9961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3100" dirty="0" smtClean="0"/>
              <a:t/>
            </a:r>
            <a:br>
              <a:rPr lang="el-GR" sz="3100" dirty="0" smtClean="0"/>
            </a:br>
            <a:r>
              <a:rPr lang="el-GR" cap="none" dirty="0" smtClean="0"/>
              <a:t>ΔΕΔΟΜΕΝΑ</a:t>
            </a:r>
            <a:r>
              <a:rPr lang="el-GR" dirty="0" smtClean="0"/>
              <a:t>: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357158" y="2571745"/>
            <a:ext cx="8229600" cy="3143272"/>
          </a:xfrm>
        </p:spPr>
        <p:txBody>
          <a:bodyPr/>
          <a:lstStyle/>
          <a:p>
            <a:r>
              <a:rPr lang="el-GR" dirty="0" smtClean="0"/>
              <a:t>Είχα ανάγκη </a:t>
            </a:r>
            <a:r>
              <a:rPr lang="el-GR" dirty="0" smtClean="0"/>
              <a:t>ενέργειας και </a:t>
            </a:r>
            <a:r>
              <a:rPr lang="el-GR" dirty="0" smtClean="0"/>
              <a:t>ανανέωσης</a:t>
            </a:r>
          </a:p>
          <a:p>
            <a:r>
              <a:rPr lang="el-GR" dirty="0" smtClean="0"/>
              <a:t>Χρειαζόμουν επαγγελματική αλλαγή</a:t>
            </a:r>
          </a:p>
          <a:p>
            <a:r>
              <a:rPr lang="el-GR" dirty="0" smtClean="0"/>
              <a:t>Είχα ελάχιστο ελεύθερο χρόνο</a:t>
            </a:r>
          </a:p>
          <a:p>
            <a:r>
              <a:rPr lang="el-GR" dirty="0" smtClean="0"/>
              <a:t>Έλειπα από την οικογένειά μου</a:t>
            </a:r>
          </a:p>
          <a:p>
            <a:endParaRPr lang="el-GR" dirty="0"/>
          </a:p>
        </p:txBody>
      </p:sp>
      <p:pic>
        <p:nvPicPr>
          <p:cNvPr id="4" name="3 - Εικόνα" descr="PEAC-logo2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2357454" cy="9961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714348" y="1285860"/>
            <a:ext cx="8686800" cy="838200"/>
          </a:xfrm>
        </p:spPr>
        <p:txBody>
          <a:bodyPr/>
          <a:lstStyle/>
          <a:p>
            <a:r>
              <a:rPr lang="el-GR" cap="none" dirty="0" smtClean="0"/>
              <a:t>ΔΡΑΣΗ: Σεμινάριο στην Κύπρο</a:t>
            </a:r>
            <a:endParaRPr lang="el-GR" cap="none" dirty="0"/>
          </a:p>
        </p:txBody>
      </p:sp>
      <p:sp>
        <p:nvSpPr>
          <p:cNvPr id="3" name="2 - Υπότιτλος"/>
          <p:cNvSpPr>
            <a:spLocks noGrp="1"/>
          </p:cNvSpPr>
          <p:nvPr>
            <p:ph idx="1"/>
          </p:nvPr>
        </p:nvSpPr>
        <p:spPr>
          <a:xfrm>
            <a:off x="304800" y="2214554"/>
            <a:ext cx="8686800" cy="4143404"/>
          </a:xfrm>
        </p:spPr>
        <p:txBody>
          <a:bodyPr/>
          <a:lstStyle/>
          <a:p>
            <a:r>
              <a:rPr lang="el-GR" dirty="0" smtClean="0"/>
              <a:t>Συνειδητοποίηση προβλημάτων</a:t>
            </a:r>
          </a:p>
          <a:p>
            <a:r>
              <a:rPr lang="el-GR" dirty="0" smtClean="0"/>
              <a:t>Τρόπους αντιμετώπισης</a:t>
            </a:r>
          </a:p>
          <a:p>
            <a:r>
              <a:rPr lang="el-GR" dirty="0" smtClean="0"/>
              <a:t>Απόκτηση εμπειριών</a:t>
            </a:r>
          </a:p>
          <a:p>
            <a:r>
              <a:rPr lang="el-GR" dirty="0" smtClean="0"/>
              <a:t>Συναισθηματική Νοημοσύνη</a:t>
            </a:r>
          </a:p>
          <a:p>
            <a:r>
              <a:rPr lang="en-US" dirty="0" smtClean="0"/>
              <a:t>Leader (master) </a:t>
            </a:r>
            <a:r>
              <a:rPr lang="el-GR" dirty="0" smtClean="0"/>
              <a:t>του εαυτού μου</a:t>
            </a:r>
          </a:p>
          <a:p>
            <a:pPr algn="ctr">
              <a:spcBef>
                <a:spcPts val="0"/>
              </a:spcBef>
              <a:buNone/>
            </a:pPr>
            <a:endParaRPr lang="el-GR" b="1" i="1" u="sng" dirty="0" smtClean="0"/>
          </a:p>
          <a:p>
            <a:pPr algn="ctr">
              <a:spcBef>
                <a:spcPts val="0"/>
              </a:spcBef>
              <a:buNone/>
            </a:pPr>
            <a:r>
              <a:rPr lang="el-GR" b="1" i="1" u="sng" dirty="0" smtClean="0"/>
              <a:t>Αποτέλεσμα: ΑΝΑΣΤΟΧΑΣΜΟΣ</a:t>
            </a:r>
            <a:endParaRPr lang="el-GR" b="1" i="1" u="sng" dirty="0"/>
          </a:p>
        </p:txBody>
      </p:sp>
      <p:pic>
        <p:nvPicPr>
          <p:cNvPr id="4" name="3 - Εικόνα" descr="PEAC-logo2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2357454" cy="9961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214282" y="1285860"/>
            <a:ext cx="8686800" cy="838200"/>
          </a:xfrm>
        </p:spPr>
        <p:txBody>
          <a:bodyPr>
            <a:normAutofit/>
          </a:bodyPr>
          <a:lstStyle/>
          <a:p>
            <a:r>
              <a:rPr lang="el-GR" cap="none" dirty="0" smtClean="0"/>
              <a:t>Αποτέλεσμα: ΑΝΑΣΤΟΧΑΣΜΟΣ</a:t>
            </a:r>
            <a:endParaRPr lang="el-GR" cap="none" dirty="0"/>
          </a:p>
        </p:txBody>
      </p:sp>
      <p:sp>
        <p:nvSpPr>
          <p:cNvPr id="3" name="2 - Υπότιτλος"/>
          <p:cNvSpPr>
            <a:spLocks noGrp="1"/>
          </p:cNvSpPr>
          <p:nvPr>
            <p:ph idx="1"/>
          </p:nvPr>
        </p:nvSpPr>
        <p:spPr>
          <a:xfrm>
            <a:off x="304800" y="2214554"/>
            <a:ext cx="8686800" cy="3865571"/>
          </a:xfrm>
        </p:spPr>
        <p:txBody>
          <a:bodyPr/>
          <a:lstStyle/>
          <a:p>
            <a:r>
              <a:rPr lang="el-GR" dirty="0" smtClean="0"/>
              <a:t>Στον τρόπο σκέψης</a:t>
            </a:r>
          </a:p>
          <a:p>
            <a:r>
              <a:rPr lang="el-GR" dirty="0" smtClean="0"/>
              <a:t>Στον τρόπο συμπεριφοράς</a:t>
            </a:r>
          </a:p>
          <a:p>
            <a:r>
              <a:rPr lang="el-GR" dirty="0" smtClean="0"/>
              <a:t>Στον τρόπο ανατροφής των παιδιών μου</a:t>
            </a:r>
          </a:p>
          <a:p>
            <a:r>
              <a:rPr lang="el-GR" dirty="0" smtClean="0"/>
              <a:t>Στην επαγγελματική μου πορεία</a:t>
            </a:r>
          </a:p>
          <a:p>
            <a:pPr>
              <a:buNone/>
            </a:pPr>
            <a:endParaRPr lang="el-GR" dirty="0" smtClean="0"/>
          </a:p>
          <a:p>
            <a:pPr algn="ctr">
              <a:buNone/>
            </a:pPr>
            <a:r>
              <a:rPr lang="el-GR" b="1" i="1" u="sng" dirty="0" smtClean="0"/>
              <a:t>Οδηγήθηκα στον σχεδιασμό </a:t>
            </a:r>
            <a:r>
              <a:rPr lang="el-GR" b="1" i="1" u="sng" dirty="0" smtClean="0"/>
              <a:t>δ</a:t>
            </a:r>
            <a:r>
              <a:rPr lang="el-GR" b="1" i="1" u="sng" dirty="0" smtClean="0"/>
              <a:t>ράσεων </a:t>
            </a:r>
            <a:endParaRPr lang="el-GR" b="1" i="1" u="sng" dirty="0"/>
          </a:p>
        </p:txBody>
      </p:sp>
      <p:pic>
        <p:nvPicPr>
          <p:cNvPr id="4" name="3 - Εικόνα" descr="PEAC-logo2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2357454" cy="996181"/>
          </a:xfrm>
          <a:prstGeom prst="rect">
            <a:avLst/>
          </a:prstGeom>
        </p:spPr>
      </p:pic>
      <p:sp>
        <p:nvSpPr>
          <p:cNvPr id="6" name="5 - Οδοντωτό δεξιό βέλος"/>
          <p:cNvSpPr/>
          <p:nvPr/>
        </p:nvSpPr>
        <p:spPr>
          <a:xfrm>
            <a:off x="571472" y="5357826"/>
            <a:ext cx="642942" cy="21431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214282" y="1285860"/>
            <a:ext cx="8686800" cy="838200"/>
          </a:xfrm>
        </p:spPr>
        <p:txBody>
          <a:bodyPr>
            <a:normAutofit/>
          </a:bodyPr>
          <a:lstStyle/>
          <a:p>
            <a:r>
              <a:rPr lang="el-GR" cap="none" dirty="0" smtClean="0"/>
              <a:t>ΑΛΛΑΓΕΣ:</a:t>
            </a:r>
            <a:endParaRPr lang="el-GR" cap="none" dirty="0"/>
          </a:p>
        </p:txBody>
      </p:sp>
      <p:sp>
        <p:nvSpPr>
          <p:cNvPr id="3" name="2 - Υπότιτλος"/>
          <p:cNvSpPr>
            <a:spLocks noGrp="1"/>
          </p:cNvSpPr>
          <p:nvPr>
            <p:ph idx="1"/>
          </p:nvPr>
        </p:nvSpPr>
        <p:spPr>
          <a:xfrm>
            <a:off x="304800" y="2214554"/>
            <a:ext cx="8686800" cy="3865571"/>
          </a:xfrm>
        </p:spPr>
        <p:txBody>
          <a:bodyPr/>
          <a:lstStyle/>
          <a:p>
            <a:r>
              <a:rPr lang="el-GR" dirty="0" smtClean="0"/>
              <a:t>Άλλαξα δουλειά</a:t>
            </a:r>
          </a:p>
          <a:p>
            <a:r>
              <a:rPr lang="el-GR" dirty="0" smtClean="0"/>
              <a:t>Ασχολήθηκα με την εκπαίδευση ενηλίκων</a:t>
            </a:r>
          </a:p>
          <a:p>
            <a:r>
              <a:rPr lang="el-GR" dirty="0" smtClean="0"/>
              <a:t>Κυρίως με την </a:t>
            </a:r>
            <a:r>
              <a:rPr lang="el-GR" b="1" dirty="0" smtClean="0"/>
              <a:t>Δια βίου Μάθηση</a:t>
            </a:r>
          </a:p>
          <a:p>
            <a:r>
              <a:rPr lang="el-GR" dirty="0" smtClean="0"/>
              <a:t>Προχώρησα και ένα βήμα παρακάτω</a:t>
            </a:r>
          </a:p>
          <a:p>
            <a:r>
              <a:rPr lang="el-GR" dirty="0" smtClean="0"/>
              <a:t>Δημιούργησα </a:t>
            </a:r>
            <a:r>
              <a:rPr lang="el-GR" sz="3600" b="1" dirty="0" smtClean="0"/>
              <a:t>Ομάδα Εκπαιδευτών</a:t>
            </a:r>
            <a:r>
              <a:rPr lang="en-US" sz="3600" b="1" dirty="0" smtClean="0"/>
              <a:t>:</a:t>
            </a:r>
          </a:p>
        </p:txBody>
      </p:sp>
      <p:pic>
        <p:nvPicPr>
          <p:cNvPr id="4" name="3 - Εικόνα" descr="PEAC-logo2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2357454" cy="996181"/>
          </a:xfrm>
          <a:prstGeom prst="rect">
            <a:avLst/>
          </a:prstGeom>
        </p:spPr>
      </p:pic>
      <p:sp>
        <p:nvSpPr>
          <p:cNvPr id="9" name="8 - Στρογγυλεμένο ορθογώνιο"/>
          <p:cNvSpPr/>
          <p:nvPr/>
        </p:nvSpPr>
        <p:spPr>
          <a:xfrm>
            <a:off x="2000232" y="5214950"/>
            <a:ext cx="314327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b="1" dirty="0" smtClean="0"/>
              <a:t>          </a:t>
            </a:r>
            <a:endParaRPr lang="el-GR" b="1" dirty="0" smtClean="0"/>
          </a:p>
        </p:txBody>
      </p:sp>
      <p:pic>
        <p:nvPicPr>
          <p:cNvPr id="10" name="9 - Εικόνα" descr="PEAC-logo2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488" y="5357826"/>
            <a:ext cx="1643074" cy="6943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457200" y="1643050"/>
            <a:ext cx="8686800" cy="5715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Personal mastery</a:t>
            </a:r>
            <a:r>
              <a:rPr lang="el-GR" dirty="0" smtClean="0"/>
              <a:t>:</a:t>
            </a:r>
            <a:r>
              <a:rPr lang="en-US" dirty="0" smtClean="0"/>
              <a:t> </a:t>
            </a:r>
            <a:r>
              <a:rPr lang="el-GR" sz="3100" i="1" dirty="0" smtClean="0"/>
              <a:t>ορισμοσ</a:t>
            </a:r>
            <a:endParaRPr lang="el-GR" sz="3100" i="1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214282" y="2500306"/>
            <a:ext cx="8686800" cy="3937009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Πειθαρχία διαρκούς </a:t>
            </a:r>
            <a:r>
              <a:rPr lang="el-GR" sz="2800" b="1" dirty="0" smtClean="0"/>
              <a:t>αποσαφήνισης</a:t>
            </a:r>
            <a:r>
              <a:rPr lang="el-GR" sz="2800" dirty="0" smtClean="0"/>
              <a:t> και </a:t>
            </a:r>
            <a:r>
              <a:rPr lang="el-GR" sz="2800" b="1" dirty="0" smtClean="0"/>
              <a:t>εμβάθυνσης</a:t>
            </a:r>
            <a:r>
              <a:rPr lang="el-GR" sz="2800" dirty="0" smtClean="0"/>
              <a:t> του προσωπικού μας οράματος</a:t>
            </a:r>
          </a:p>
          <a:p>
            <a:r>
              <a:rPr lang="el-GR" sz="2800" b="1" dirty="0" smtClean="0"/>
              <a:t>Ανάπτυξη</a:t>
            </a:r>
            <a:r>
              <a:rPr lang="el-GR" sz="2800" dirty="0" smtClean="0"/>
              <a:t>, Υπομονή</a:t>
            </a:r>
          </a:p>
          <a:p>
            <a:r>
              <a:rPr lang="el-GR" sz="2800" dirty="0" smtClean="0"/>
              <a:t>Αντικειμενική </a:t>
            </a:r>
            <a:r>
              <a:rPr lang="el-GR" sz="2800" b="1" dirty="0" smtClean="0"/>
              <a:t>πραγματικότητα</a:t>
            </a:r>
          </a:p>
          <a:p>
            <a:r>
              <a:rPr lang="en-US" sz="2800" dirty="0" smtClean="0"/>
              <a:t>Set </a:t>
            </a:r>
            <a:r>
              <a:rPr lang="el-GR" sz="2800" dirty="0" smtClean="0"/>
              <a:t>συνηθειών και τρόπων μάθησης (</a:t>
            </a:r>
            <a:r>
              <a:rPr lang="el-GR" sz="2800" b="1" dirty="0" smtClean="0"/>
              <a:t>δια βίου</a:t>
            </a:r>
            <a:r>
              <a:rPr lang="el-GR" sz="2800" dirty="0" smtClean="0"/>
              <a:t>) </a:t>
            </a:r>
          </a:p>
          <a:p>
            <a:r>
              <a:rPr lang="el-GR" sz="2800" b="1" i="1" dirty="0" smtClean="0"/>
              <a:t>ΕΞΩΣΤΡΕΦΕΙΑ</a:t>
            </a:r>
            <a:endParaRPr lang="el-GR" sz="2800" b="1" i="1" dirty="0"/>
          </a:p>
        </p:txBody>
      </p:sp>
      <p:pic>
        <p:nvPicPr>
          <p:cNvPr id="4" name="3 - Εικόνα" descr="PEAC-logo2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2357454" cy="9961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214282" y="1643050"/>
            <a:ext cx="8686800" cy="8572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PEAC: </a:t>
            </a:r>
            <a:r>
              <a:rPr lang="el-GR" cap="none" dirty="0" smtClean="0"/>
              <a:t>Η γέννηση μιας ιδέας και η υλοποίησή της</a:t>
            </a:r>
            <a:endParaRPr lang="el-GR" sz="3100" i="1" cap="none" dirty="0"/>
          </a:p>
        </p:txBody>
      </p:sp>
      <p:pic>
        <p:nvPicPr>
          <p:cNvPr id="4" name="3 - Εικόνα" descr="PEAC-logo2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2357454" cy="996181"/>
          </a:xfrm>
          <a:prstGeom prst="rect">
            <a:avLst/>
          </a:prstGeom>
        </p:spPr>
      </p:pic>
      <p:pic>
        <p:nvPicPr>
          <p:cNvPr id="7" name="6 - Θέση περιεχομένου" descr="ΜΗΛΙΑ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57224" y="2714620"/>
            <a:ext cx="2689674" cy="2592899"/>
          </a:xfrm>
        </p:spPr>
      </p:pic>
      <p:sp>
        <p:nvSpPr>
          <p:cNvPr id="8" name="7 - TextBox"/>
          <p:cNvSpPr txBox="1"/>
          <p:nvPr/>
        </p:nvSpPr>
        <p:spPr>
          <a:xfrm>
            <a:off x="857224" y="5357826"/>
            <a:ext cx="18573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" i="1" dirty="0" smtClean="0"/>
              <a:t>Πηγή εικόνας: </a:t>
            </a:r>
            <a:r>
              <a:rPr lang="en-US" sz="800" i="1" dirty="0" smtClean="0"/>
              <a:t>CityandGuilds.com</a:t>
            </a:r>
            <a:endParaRPr lang="el-GR" sz="800" i="1" dirty="0"/>
          </a:p>
        </p:txBody>
      </p:sp>
      <p:sp>
        <p:nvSpPr>
          <p:cNvPr id="10" name="9 - Καμπύλο βέλος προς τα κάτω"/>
          <p:cNvSpPr/>
          <p:nvPr/>
        </p:nvSpPr>
        <p:spPr>
          <a:xfrm>
            <a:off x="3643306" y="2928934"/>
            <a:ext cx="2643206" cy="1571636"/>
          </a:xfrm>
          <a:prstGeom prst="curvedDownArrow">
            <a:avLst>
              <a:gd name="adj1" fmla="val 22589"/>
              <a:gd name="adj2" fmla="val 48766"/>
              <a:gd name="adj3" fmla="val 243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pic>
        <p:nvPicPr>
          <p:cNvPr id="11" name="10 - Εικόνα" descr="PEAC-logo2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4572008"/>
            <a:ext cx="3106125" cy="1312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686800" cy="57150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ΣΥΛΛΟΓΙΚΗ ΝΟΗΜΟΣΥΝΗ</a:t>
            </a:r>
            <a:endParaRPr lang="el-GR" sz="3100" i="1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l-GR" sz="2800" dirty="0" smtClean="0"/>
          </a:p>
          <a:p>
            <a:pPr algn="ctr">
              <a:buNone/>
            </a:pPr>
            <a:r>
              <a:rPr lang="el-GR" sz="2800" dirty="0" smtClean="0"/>
              <a:t>Η </a:t>
            </a:r>
            <a:r>
              <a:rPr lang="en-US" sz="2800" dirty="0" smtClean="0"/>
              <a:t>PEAC </a:t>
            </a:r>
            <a:r>
              <a:rPr lang="el-GR" sz="2800" b="1" u="sng" dirty="0" smtClean="0"/>
              <a:t>ΕΙΝΑΙ</a:t>
            </a:r>
            <a:r>
              <a:rPr lang="el-GR" sz="2800" dirty="0" smtClean="0"/>
              <a:t> το εκπαιδευτικό μου ταξίδι στην Κύπρο:</a:t>
            </a:r>
          </a:p>
          <a:p>
            <a:pPr algn="ctr">
              <a:buNone/>
            </a:pPr>
            <a:endParaRPr lang="el-GR" sz="2800" b="1" i="1" dirty="0" smtClean="0"/>
          </a:p>
          <a:p>
            <a:pPr algn="ctr">
              <a:buNone/>
            </a:pPr>
            <a:r>
              <a:rPr lang="el-GR" b="1" i="1" dirty="0" smtClean="0"/>
              <a:t>«ΟΙ ΑΝΘΡΩΠΟΙ ΩΣ ΜΕΛΗ ΜΙΑΣ ΟΜΑΔΑΣ </a:t>
            </a:r>
          </a:p>
          <a:p>
            <a:pPr algn="ctr">
              <a:buNone/>
            </a:pPr>
            <a:r>
              <a:rPr lang="el-GR" b="1" i="1" dirty="0" smtClean="0"/>
              <a:t>ΜΠΟΡΟΥΝ ΝΑ ΠΕΤΥΧΟΥΝ ΠΕΡΙΣΣΟΤΕΡΑ» </a:t>
            </a:r>
            <a:endParaRPr lang="el-GR" b="1" i="1" dirty="0"/>
          </a:p>
        </p:txBody>
      </p:sp>
      <p:pic>
        <p:nvPicPr>
          <p:cNvPr id="4" name="3 - Εικόνα" descr="PEAC-logo2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2357454" cy="9961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154</TotalTime>
  <Words>309</Words>
  <Application>Microsoft Office PowerPoint</Application>
  <PresentationFormat>Προβολή στην οθόνη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Διαστημικό</vt:lpstr>
      <vt:lpstr>«Τα οφέλη του Grundtvig στην επαγγελματική ανάπτυξη»</vt:lpstr>
      <vt:lpstr>Αφορμή:  Η συμμετοχή στο Ευρωπαϊκό Σεμινάριο Ενδο-υπηρεσιακής Κατάρτισης για Προσωπικό που απασχολείται στην Εκπαίδευση Ενηλίκων στο πλαίσιο του Προγράμματος Grundtvig:   “ PERSONAL MASTERY AND COLLECTIVE INTELLIGENCE IN ADULT EDUCATION “ </vt:lpstr>
      <vt:lpstr> ΔΕΔΟΜΕΝΑ:  </vt:lpstr>
      <vt:lpstr>ΔΡΑΣΗ: Σεμινάριο στην Κύπρο</vt:lpstr>
      <vt:lpstr>Αποτέλεσμα: ΑΝΑΣΤΟΧΑΣΜΟΣ</vt:lpstr>
      <vt:lpstr>ΑΛΛΑΓΕΣ:</vt:lpstr>
      <vt:lpstr>Personal mastery: ορισμοσ</vt:lpstr>
      <vt:lpstr>PEAC: Η γέννηση μιας ιδέας και η υλοποίησή της</vt:lpstr>
      <vt:lpstr>ΣΥΛΛΟΓΙΚΗ ΝΟΗΜΟΣΥΝΗ</vt:lpstr>
      <vt:lpstr>ΜΕΘΟΔΟΣ – ΕΡΓΑΛΕΙΟ:  ο Κύκλος της Μάθησης </vt:lpstr>
      <vt:lpstr>ΑΣΚΗΣΗ ΑΝΑΣΤΟΧΑΣΜΟΥ:</vt:lpstr>
      <vt:lpstr>PEAC: Μεθοδολογία</vt:lpstr>
      <vt:lpstr>PEAC: Εργαλεία εκπαίδευσης</vt:lpstr>
      <vt:lpstr>Συμπεράσματα - Επίλογος</vt:lpstr>
      <vt:lpstr>Απειρανθίτου Μαρία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«Τα οφέλη του Grundtvig στην επαγγελματική ανάπτυξη»</dc:title>
  <dc:creator>User</dc:creator>
  <cp:lastModifiedBy>User</cp:lastModifiedBy>
  <cp:revision>41</cp:revision>
  <dcterms:created xsi:type="dcterms:W3CDTF">2013-12-16T07:04:59Z</dcterms:created>
  <dcterms:modified xsi:type="dcterms:W3CDTF">2013-12-16T09:56:00Z</dcterms:modified>
</cp:coreProperties>
</file>