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85" r:id="rId11"/>
    <p:sldId id="293" r:id="rId12"/>
    <p:sldId id="294" r:id="rId13"/>
    <p:sldId id="297" r:id="rId14"/>
    <p:sldId id="270" r:id="rId15"/>
    <p:sldId id="286" r:id="rId16"/>
    <p:sldId id="292" r:id="rId17"/>
    <p:sldId id="271" r:id="rId18"/>
    <p:sldId id="272" r:id="rId19"/>
    <p:sldId id="273" r:id="rId20"/>
    <p:sldId id="274" r:id="rId21"/>
    <p:sldId id="275" r:id="rId22"/>
    <p:sldId id="280" r:id="rId23"/>
    <p:sldId id="276" r:id="rId24"/>
    <p:sldId id="281" r:id="rId25"/>
    <p:sldId id="282" r:id="rId26"/>
    <p:sldId id="296" r:id="rId27"/>
    <p:sldId id="283" r:id="rId28"/>
    <p:sldId id="289" r:id="rId29"/>
    <p:sldId id="290" r:id="rId30"/>
    <p:sldId id="295" r:id="rId31"/>
    <p:sldId id="291" r:id="rId32"/>
  </p:sldIdLst>
  <p:sldSz cx="9144000" cy="6858000" type="screen4x3"/>
  <p:notesSz cx="6743700" cy="99187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0AFD4"/>
    <a:srgbClr val="C8D7EA"/>
    <a:srgbClr val="9B3937"/>
    <a:srgbClr val="95B3D7"/>
    <a:srgbClr val="000099"/>
    <a:srgbClr val="FFD79B"/>
    <a:srgbClr val="B3423F"/>
    <a:srgbClr val="DA40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22" autoAdjust="0"/>
  </p:normalViewPr>
  <p:slideViewPr>
    <p:cSldViewPr>
      <p:cViewPr>
        <p:scale>
          <a:sx n="60" d="100"/>
          <a:sy n="60" d="100"/>
        </p:scale>
        <p:origin x="-1434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66" y="-108"/>
      </p:cViewPr>
      <p:guideLst>
        <p:guide orient="horz" pos="3124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A25B9-C248-4F0D-9B6E-FD6C611F8DC7}" type="doc">
      <dgm:prSet loTypeId="urn:microsoft.com/office/officeart/2005/8/layout/hProcess11" loCatId="process" qsTypeId="urn:microsoft.com/office/officeart/2005/8/quickstyle/simple1#1" qsCatId="simple" csTypeId="urn:microsoft.com/office/officeart/2005/8/colors/accent1_1" csCatId="accent1" phldr="1"/>
      <dgm:spPr/>
      <dgm:t>
        <a:bodyPr/>
        <a:lstStyle/>
        <a:p>
          <a:endParaRPr lang="el-GR"/>
        </a:p>
      </dgm:t>
    </dgm:pt>
    <dgm:pt modelId="{812A1A13-B307-4BD3-90B7-2BF469405414}">
      <dgm:prSet custT="1"/>
      <dgm:spPr/>
      <dgm:t>
        <a:bodyPr/>
        <a:lstStyle/>
        <a:p>
          <a:pPr rtl="0"/>
          <a:r>
            <a:rPr lang="el-GR" sz="1400" b="1" dirty="0" smtClean="0"/>
            <a:t>Εργαλείο Διασφάλισης ποιότητας</a:t>
          </a:r>
          <a:r>
            <a:rPr lang="en-GB" sz="1400" b="1" dirty="0" smtClean="0"/>
            <a:t>:</a:t>
          </a:r>
          <a:r>
            <a:rPr lang="el-GR" sz="1400" b="1" dirty="0" smtClean="0"/>
            <a:t> Δέσμευση των Ιδρυμάτων σε μια ευρύτερη Στρατηγική</a:t>
          </a:r>
          <a:r>
            <a:rPr lang="en-GB" sz="1400" b="1" dirty="0" smtClean="0"/>
            <a:t> </a:t>
          </a:r>
          <a:r>
            <a:rPr lang="el-GR" sz="1400" b="1" dirty="0" smtClean="0"/>
            <a:t> Διεθνοποίησης</a:t>
          </a:r>
          <a:endParaRPr lang="en-US" sz="1400" b="1" dirty="0" smtClean="0"/>
        </a:p>
        <a:p>
          <a:pPr rtl="0"/>
          <a:endParaRPr lang="el-GR" sz="1400" b="1" dirty="0" smtClean="0"/>
        </a:p>
        <a:p>
          <a:pPr rtl="0"/>
          <a:r>
            <a:rPr lang="el-GR" sz="1400" b="1" dirty="0" smtClean="0"/>
            <a:t>Εργαλείο αξιολόγησης του Ιδρύματος από την Εθνική Μονάδα-συστηματικοί έλεγχοι</a:t>
          </a:r>
          <a:endParaRPr lang="en-US" sz="1400" b="1" dirty="0" smtClean="0"/>
        </a:p>
        <a:p>
          <a:pPr rtl="0"/>
          <a:endParaRPr lang="el-GR" sz="2400" dirty="0" smtClean="0"/>
        </a:p>
        <a:p>
          <a:pPr rtl="0"/>
          <a:r>
            <a:rPr lang="el-GR" sz="2400" dirty="0" smtClean="0"/>
            <a:t> </a:t>
          </a:r>
          <a:endParaRPr lang="en-GB" sz="2400" dirty="0"/>
        </a:p>
      </dgm:t>
    </dgm:pt>
    <dgm:pt modelId="{CCF13F88-51A9-4623-A36D-9ACF5D1A62E9}" type="parTrans" cxnId="{B42AC264-0032-4626-A4A0-96A84080C51D}">
      <dgm:prSet/>
      <dgm:spPr/>
      <dgm:t>
        <a:bodyPr/>
        <a:lstStyle/>
        <a:p>
          <a:endParaRPr lang="el-GR"/>
        </a:p>
      </dgm:t>
    </dgm:pt>
    <dgm:pt modelId="{8C4CEAD9-1A6D-4A95-AE99-B1F7B13F545B}" type="sibTrans" cxnId="{B42AC264-0032-4626-A4A0-96A84080C51D}">
      <dgm:prSet/>
      <dgm:spPr/>
      <dgm:t>
        <a:bodyPr/>
        <a:lstStyle/>
        <a:p>
          <a:endParaRPr lang="el-GR"/>
        </a:p>
      </dgm:t>
    </dgm:pt>
    <dgm:pt modelId="{A9369C20-7DB4-4A9F-B8DD-8FE7196065E7}">
      <dgm:prSet custT="1"/>
      <dgm:spPr/>
      <dgm:t>
        <a:bodyPr/>
        <a:lstStyle/>
        <a:p>
          <a:pPr rtl="0"/>
          <a:r>
            <a:rPr lang="el-GR" sz="1400" b="1" dirty="0" smtClean="0"/>
            <a:t>Διαφορετική δομή</a:t>
          </a:r>
          <a:r>
            <a:rPr lang="en-US" sz="1400" b="1" dirty="0" smtClean="0"/>
            <a:t>: </a:t>
          </a:r>
          <a:r>
            <a:rPr lang="el-GR" sz="1400" b="1" dirty="0" smtClean="0"/>
            <a:t>πριν-κατά τη διάρκεια-μετά την περίοδο κινητικότητας</a:t>
          </a:r>
        </a:p>
        <a:p>
          <a:pPr rtl="0"/>
          <a:r>
            <a:rPr lang="el-GR" sz="1400" b="1" dirty="0" smtClean="0"/>
            <a:t>Αποτελέσματα</a:t>
          </a:r>
          <a:r>
            <a:rPr lang="en-US" sz="1400" b="1" dirty="0" smtClean="0"/>
            <a:t>: </a:t>
          </a:r>
          <a:r>
            <a:rPr lang="el-GR" sz="1400" b="1" dirty="0" smtClean="0"/>
            <a:t>Ανακοινώθηκαν στις </a:t>
          </a:r>
          <a:r>
            <a:rPr lang="el-GR" sz="1400" b="1" dirty="0" smtClean="0"/>
            <a:t>12 </a:t>
          </a:r>
          <a:r>
            <a:rPr lang="el-GR" sz="1400" b="1" dirty="0" smtClean="0"/>
            <a:t>Δεκεμβρίου 2013</a:t>
          </a:r>
        </a:p>
        <a:p>
          <a:pPr rtl="0"/>
          <a:r>
            <a:rPr lang="el-GR" sz="1400" b="1" dirty="0" smtClean="0"/>
            <a:t>Ανάρτηση του Πανεπιστημιακού Χάρτη και της Δήλωσης πολιτικής στην ιστοσελίδα του</a:t>
          </a:r>
          <a:r>
            <a:rPr lang="en-US" sz="1400" b="1" dirty="0" smtClean="0"/>
            <a:t> </a:t>
          </a:r>
          <a:r>
            <a:rPr lang="el-GR" sz="1400" b="1" dirty="0" smtClean="0"/>
            <a:t>Ιδρύματος</a:t>
          </a:r>
        </a:p>
        <a:p>
          <a:pPr rtl="0"/>
          <a:r>
            <a:rPr lang="en-US" sz="1400" b="1" dirty="0" smtClean="0"/>
            <a:t>PIC CODE : </a:t>
          </a:r>
          <a:r>
            <a:rPr lang="el-GR" sz="1400" b="1" dirty="0" smtClean="0"/>
            <a:t>Εγγραφή στο </a:t>
          </a:r>
          <a:r>
            <a:rPr lang="en-US" sz="1400" b="1" dirty="0" smtClean="0"/>
            <a:t>URF</a:t>
          </a:r>
          <a:r>
            <a:rPr lang="el-GR" sz="1400" b="1" dirty="0" smtClean="0"/>
            <a:t> </a:t>
          </a:r>
        </a:p>
        <a:p>
          <a:pPr rtl="0"/>
          <a:endParaRPr lang="el-GR" sz="1600" dirty="0" smtClean="0"/>
        </a:p>
      </dgm:t>
    </dgm:pt>
    <dgm:pt modelId="{9A9A39E2-52CD-49B8-BE69-D65362E702F6}" type="parTrans" cxnId="{673DB1AF-AC53-47C0-89A2-FFB661E2CFFA}">
      <dgm:prSet/>
      <dgm:spPr/>
      <dgm:t>
        <a:bodyPr/>
        <a:lstStyle/>
        <a:p>
          <a:endParaRPr lang="el-GR"/>
        </a:p>
      </dgm:t>
    </dgm:pt>
    <dgm:pt modelId="{A38D36CB-7401-4FF1-BB81-1685EDEC483E}" type="sibTrans" cxnId="{673DB1AF-AC53-47C0-89A2-FFB661E2CFFA}">
      <dgm:prSet/>
      <dgm:spPr/>
      <dgm:t>
        <a:bodyPr/>
        <a:lstStyle/>
        <a:p>
          <a:endParaRPr lang="el-GR"/>
        </a:p>
      </dgm:t>
    </dgm:pt>
    <dgm:pt modelId="{57CA4CAE-6921-49A3-979E-C0A794CB1889}" type="pres">
      <dgm:prSet presAssocID="{034A25B9-C248-4F0D-9B6E-FD6C611F8D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82D3079-2062-439A-B21A-4D3DE4E719A9}" type="pres">
      <dgm:prSet presAssocID="{034A25B9-C248-4F0D-9B6E-FD6C611F8DC7}" presName="arrow" presStyleLbl="bgShp" presStyleIdx="0" presStyleCnt="1"/>
      <dgm:spPr/>
      <dgm:t>
        <a:bodyPr/>
        <a:lstStyle/>
        <a:p>
          <a:endParaRPr lang="el-GR"/>
        </a:p>
      </dgm:t>
    </dgm:pt>
    <dgm:pt modelId="{D1B5DC5D-AD87-4F84-8606-70A248C1AA4B}" type="pres">
      <dgm:prSet presAssocID="{034A25B9-C248-4F0D-9B6E-FD6C611F8DC7}" presName="points" presStyleCnt="0"/>
      <dgm:spPr/>
    </dgm:pt>
    <dgm:pt modelId="{D1140C49-DD78-46A9-8550-9F4A8EC918D0}" type="pres">
      <dgm:prSet presAssocID="{812A1A13-B307-4BD3-90B7-2BF469405414}" presName="compositeA" presStyleCnt="0"/>
      <dgm:spPr/>
    </dgm:pt>
    <dgm:pt modelId="{ABDDFA0A-BE23-4229-9EF2-1D5FC6A1EB7D}" type="pres">
      <dgm:prSet presAssocID="{812A1A13-B307-4BD3-90B7-2BF469405414}" presName="textA" presStyleLbl="revTx" presStyleIdx="0" presStyleCnt="2" custScaleY="140399" custLinFactNeighborX="7242" custLinFactNeighborY="1584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4FBD9A-621D-4AAB-8488-6CC31FBFAE56}" type="pres">
      <dgm:prSet presAssocID="{812A1A13-B307-4BD3-90B7-2BF469405414}" presName="circleA" presStyleLbl="node1" presStyleIdx="0" presStyleCnt="2" custLinFactNeighborX="10870" custLinFactNeighborY="-41094"/>
      <dgm:spPr/>
    </dgm:pt>
    <dgm:pt modelId="{19E2C04E-D4B8-45DD-9C18-B004F05A4C79}" type="pres">
      <dgm:prSet presAssocID="{812A1A13-B307-4BD3-90B7-2BF469405414}" presName="spaceA" presStyleCnt="0"/>
      <dgm:spPr/>
    </dgm:pt>
    <dgm:pt modelId="{F5AA3B81-A6D5-4330-BDB5-B0AE671F7238}" type="pres">
      <dgm:prSet presAssocID="{8C4CEAD9-1A6D-4A95-AE99-B1F7B13F545B}" presName="space" presStyleCnt="0"/>
      <dgm:spPr/>
    </dgm:pt>
    <dgm:pt modelId="{377E6C8B-98F3-43BA-BD88-5D1596286BF7}" type="pres">
      <dgm:prSet presAssocID="{A9369C20-7DB4-4A9F-B8DD-8FE7196065E7}" presName="compositeB" presStyleCnt="0"/>
      <dgm:spPr/>
    </dgm:pt>
    <dgm:pt modelId="{B67194B2-E535-4780-88BE-56391D87DC5A}" type="pres">
      <dgm:prSet presAssocID="{A9369C20-7DB4-4A9F-B8DD-8FE7196065E7}" presName="textB" presStyleLbl="revTx" presStyleIdx="1" presStyleCnt="2" custScaleX="141186" custScaleY="11247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07B55E-9AE5-4EE8-9A8D-9C73FA4D9D77}" type="pres">
      <dgm:prSet presAssocID="{A9369C20-7DB4-4A9F-B8DD-8FE7196065E7}" presName="circleB" presStyleLbl="node1" presStyleIdx="1" presStyleCnt="2"/>
      <dgm:spPr/>
    </dgm:pt>
    <dgm:pt modelId="{4AE272C1-D1D3-4656-88BE-9346D583D0FC}" type="pres">
      <dgm:prSet presAssocID="{A9369C20-7DB4-4A9F-B8DD-8FE7196065E7}" presName="spaceB" presStyleCnt="0"/>
      <dgm:spPr/>
    </dgm:pt>
  </dgm:ptLst>
  <dgm:cxnLst>
    <dgm:cxn modelId="{47B5098A-412C-4C09-8623-ABA844ED2E03}" type="presOf" srcId="{A9369C20-7DB4-4A9F-B8DD-8FE7196065E7}" destId="{B67194B2-E535-4780-88BE-56391D87DC5A}" srcOrd="0" destOrd="0" presId="urn:microsoft.com/office/officeart/2005/8/layout/hProcess11"/>
    <dgm:cxn modelId="{B42AC264-0032-4626-A4A0-96A84080C51D}" srcId="{034A25B9-C248-4F0D-9B6E-FD6C611F8DC7}" destId="{812A1A13-B307-4BD3-90B7-2BF469405414}" srcOrd="0" destOrd="0" parTransId="{CCF13F88-51A9-4623-A36D-9ACF5D1A62E9}" sibTransId="{8C4CEAD9-1A6D-4A95-AE99-B1F7B13F545B}"/>
    <dgm:cxn modelId="{673DB1AF-AC53-47C0-89A2-FFB661E2CFFA}" srcId="{034A25B9-C248-4F0D-9B6E-FD6C611F8DC7}" destId="{A9369C20-7DB4-4A9F-B8DD-8FE7196065E7}" srcOrd="1" destOrd="0" parTransId="{9A9A39E2-52CD-49B8-BE69-D65362E702F6}" sibTransId="{A38D36CB-7401-4FF1-BB81-1685EDEC483E}"/>
    <dgm:cxn modelId="{2B76B82D-101D-4884-AD5F-148080D195B7}" type="presOf" srcId="{034A25B9-C248-4F0D-9B6E-FD6C611F8DC7}" destId="{57CA4CAE-6921-49A3-979E-C0A794CB1889}" srcOrd="0" destOrd="0" presId="urn:microsoft.com/office/officeart/2005/8/layout/hProcess11"/>
    <dgm:cxn modelId="{F1E3B7A1-1242-49A8-B2D0-B08D35481246}" type="presOf" srcId="{812A1A13-B307-4BD3-90B7-2BF469405414}" destId="{ABDDFA0A-BE23-4229-9EF2-1D5FC6A1EB7D}" srcOrd="0" destOrd="0" presId="urn:microsoft.com/office/officeart/2005/8/layout/hProcess11"/>
    <dgm:cxn modelId="{A844647D-8AE2-4743-9C2E-4C3152BD16F5}" type="presParOf" srcId="{57CA4CAE-6921-49A3-979E-C0A794CB1889}" destId="{882D3079-2062-439A-B21A-4D3DE4E719A9}" srcOrd="0" destOrd="0" presId="urn:microsoft.com/office/officeart/2005/8/layout/hProcess11"/>
    <dgm:cxn modelId="{F537F487-7F0C-490C-A64A-B02352CA71B6}" type="presParOf" srcId="{57CA4CAE-6921-49A3-979E-C0A794CB1889}" destId="{D1B5DC5D-AD87-4F84-8606-70A248C1AA4B}" srcOrd="1" destOrd="0" presId="urn:microsoft.com/office/officeart/2005/8/layout/hProcess11"/>
    <dgm:cxn modelId="{BB39F52E-2F83-49F9-B151-A1705319CAF9}" type="presParOf" srcId="{D1B5DC5D-AD87-4F84-8606-70A248C1AA4B}" destId="{D1140C49-DD78-46A9-8550-9F4A8EC918D0}" srcOrd="0" destOrd="0" presId="urn:microsoft.com/office/officeart/2005/8/layout/hProcess11"/>
    <dgm:cxn modelId="{B42D2965-6412-44FB-A7A4-D76BD4DF6D12}" type="presParOf" srcId="{D1140C49-DD78-46A9-8550-9F4A8EC918D0}" destId="{ABDDFA0A-BE23-4229-9EF2-1D5FC6A1EB7D}" srcOrd="0" destOrd="0" presId="urn:microsoft.com/office/officeart/2005/8/layout/hProcess11"/>
    <dgm:cxn modelId="{817FDD68-BA0B-4616-AEF3-1691F49B9816}" type="presParOf" srcId="{D1140C49-DD78-46A9-8550-9F4A8EC918D0}" destId="{AC4FBD9A-621D-4AAB-8488-6CC31FBFAE56}" srcOrd="1" destOrd="0" presId="urn:microsoft.com/office/officeart/2005/8/layout/hProcess11"/>
    <dgm:cxn modelId="{550C7B78-E0E4-46BD-A656-E3EF7A6A43B0}" type="presParOf" srcId="{D1140C49-DD78-46A9-8550-9F4A8EC918D0}" destId="{19E2C04E-D4B8-45DD-9C18-B004F05A4C79}" srcOrd="2" destOrd="0" presId="urn:microsoft.com/office/officeart/2005/8/layout/hProcess11"/>
    <dgm:cxn modelId="{19A0C89D-C4E0-4325-9F33-FCEA56604F0F}" type="presParOf" srcId="{D1B5DC5D-AD87-4F84-8606-70A248C1AA4B}" destId="{F5AA3B81-A6D5-4330-BDB5-B0AE671F7238}" srcOrd="1" destOrd="0" presId="urn:microsoft.com/office/officeart/2005/8/layout/hProcess11"/>
    <dgm:cxn modelId="{8ECBEBA4-DAB0-4729-BCCC-C63CDF7E7B45}" type="presParOf" srcId="{D1B5DC5D-AD87-4F84-8606-70A248C1AA4B}" destId="{377E6C8B-98F3-43BA-BD88-5D1596286BF7}" srcOrd="2" destOrd="0" presId="urn:microsoft.com/office/officeart/2005/8/layout/hProcess11"/>
    <dgm:cxn modelId="{60C85F54-AFEB-475D-8B61-9ED2DDCB8B60}" type="presParOf" srcId="{377E6C8B-98F3-43BA-BD88-5D1596286BF7}" destId="{B67194B2-E535-4780-88BE-56391D87DC5A}" srcOrd="0" destOrd="0" presId="urn:microsoft.com/office/officeart/2005/8/layout/hProcess11"/>
    <dgm:cxn modelId="{90C01CBC-2466-482C-903C-3B3CD6C9309B}" type="presParOf" srcId="{377E6C8B-98F3-43BA-BD88-5D1596286BF7}" destId="{9807B55E-9AE5-4EE8-9A8D-9C73FA4D9D77}" srcOrd="1" destOrd="0" presId="urn:microsoft.com/office/officeart/2005/8/layout/hProcess11"/>
    <dgm:cxn modelId="{6E79D3CE-A381-4594-9639-079A31E4B396}" type="presParOf" srcId="{377E6C8B-98F3-43BA-BD88-5D1596286BF7}" destId="{4AE272C1-D1D3-4656-88BE-9346D583D0F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D3079-2062-439A-B21A-4D3DE4E719A9}">
      <dsp:nvSpPr>
        <dsp:cNvPr id="0" name=""/>
        <dsp:cNvSpPr/>
      </dsp:nvSpPr>
      <dsp:spPr>
        <a:xfrm>
          <a:off x="0" y="1057752"/>
          <a:ext cx="8820150" cy="141033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DFA0A-BE23-4229-9EF2-1D5FC6A1EB7D}">
      <dsp:nvSpPr>
        <dsp:cNvPr id="0" name=""/>
        <dsp:cNvSpPr/>
      </dsp:nvSpPr>
      <dsp:spPr>
        <a:xfrm>
          <a:off x="241160" y="80956"/>
          <a:ext cx="3217845" cy="1980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/>
            <a:t>Εργαλείο Διασφάλισης ποιότητας</a:t>
          </a:r>
          <a:r>
            <a:rPr lang="en-GB" sz="1400" b="1" kern="1200" dirty="0" smtClean="0"/>
            <a:t>:</a:t>
          </a:r>
          <a:r>
            <a:rPr lang="el-GR" sz="1400" b="1" kern="1200" dirty="0" smtClean="0"/>
            <a:t> Δέσμευση των Ιδρυμάτων σε μια ευρύτερη Στρατηγική</a:t>
          </a:r>
          <a:r>
            <a:rPr lang="en-GB" sz="1400" b="1" kern="1200" dirty="0" smtClean="0"/>
            <a:t> </a:t>
          </a:r>
          <a:r>
            <a:rPr lang="el-GR" sz="1400" b="1" kern="1200" dirty="0" smtClean="0"/>
            <a:t> Διεθνοποίησης</a:t>
          </a:r>
          <a:endParaRPr lang="en-US" sz="1400" b="1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b="1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/>
            <a:t>Εργαλείο αξιολόγησης του Ιδρύματος από την Εθνική Μονάδα-συστηματικοί έλεγχοι</a:t>
          </a:r>
          <a:endParaRPr lang="en-US" sz="1400" b="1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 </a:t>
          </a:r>
          <a:endParaRPr lang="en-GB" sz="2400" kern="1200" dirty="0"/>
        </a:p>
      </dsp:txBody>
      <dsp:txXfrm>
        <a:off x="241160" y="80956"/>
        <a:ext cx="3217845" cy="1980097"/>
      </dsp:txXfrm>
    </dsp:sp>
    <dsp:sp modelId="{AC4FBD9A-621D-4AAB-8488-6CC31FBFAE56}">
      <dsp:nvSpPr>
        <dsp:cNvPr id="0" name=""/>
        <dsp:cNvSpPr/>
      </dsp:nvSpPr>
      <dsp:spPr>
        <a:xfrm>
          <a:off x="1479081" y="1584177"/>
          <a:ext cx="352584" cy="352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194B2-E535-4780-88BE-56391D87DC5A}">
      <dsp:nvSpPr>
        <dsp:cNvPr id="0" name=""/>
        <dsp:cNvSpPr/>
      </dsp:nvSpPr>
      <dsp:spPr>
        <a:xfrm>
          <a:off x="3386862" y="1983581"/>
          <a:ext cx="4543147" cy="1586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/>
            <a:t>Διαφορετική δομή</a:t>
          </a:r>
          <a:r>
            <a:rPr lang="en-US" sz="1400" b="1" kern="1200" dirty="0" smtClean="0"/>
            <a:t>: </a:t>
          </a:r>
          <a:r>
            <a:rPr lang="el-GR" sz="1400" b="1" kern="1200" dirty="0" smtClean="0"/>
            <a:t>πριν-κατά τη διάρκεια-μετά την περίοδο κινητικότητας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/>
            <a:t>Αποτελέσματα</a:t>
          </a:r>
          <a:r>
            <a:rPr lang="en-US" sz="1400" b="1" kern="1200" dirty="0" smtClean="0"/>
            <a:t>: </a:t>
          </a:r>
          <a:r>
            <a:rPr lang="el-GR" sz="1400" b="1" kern="1200" dirty="0" smtClean="0"/>
            <a:t>Ανακοινώθηκαν στις </a:t>
          </a:r>
          <a:r>
            <a:rPr lang="el-GR" sz="1400" b="1" kern="1200" dirty="0" smtClean="0"/>
            <a:t>12 </a:t>
          </a:r>
          <a:r>
            <a:rPr lang="el-GR" sz="1400" b="1" kern="1200" dirty="0" smtClean="0"/>
            <a:t>Δεκεμβρίου 2013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/>
            <a:t>Ανάρτηση του Πανεπιστημιακού Χάρτη και της Δήλωσης πολιτικής στην ιστοσελίδα του</a:t>
          </a:r>
          <a:r>
            <a:rPr lang="en-US" sz="1400" b="1" kern="1200" dirty="0" smtClean="0"/>
            <a:t> </a:t>
          </a:r>
          <a:r>
            <a:rPr lang="el-GR" sz="1400" b="1" kern="1200" dirty="0" smtClean="0"/>
            <a:t>Ιδρύματος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PIC CODE : </a:t>
          </a:r>
          <a:r>
            <a:rPr lang="el-GR" sz="1400" b="1" kern="1200" dirty="0" smtClean="0"/>
            <a:t>Εγγραφή στο </a:t>
          </a:r>
          <a:r>
            <a:rPr lang="en-US" sz="1400" b="1" kern="1200" dirty="0" smtClean="0"/>
            <a:t>URF</a:t>
          </a:r>
          <a:r>
            <a:rPr lang="el-GR" sz="1400" b="1" kern="1200" dirty="0" smtClean="0"/>
            <a:t>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kern="1200" dirty="0" smtClean="0"/>
        </a:p>
      </dsp:txBody>
      <dsp:txXfrm>
        <a:off x="3386862" y="1983581"/>
        <a:ext cx="4543147" cy="1586233"/>
      </dsp:txXfrm>
    </dsp:sp>
    <dsp:sp modelId="{9807B55E-9AE5-4EE8-9A8D-9C73FA4D9D77}">
      <dsp:nvSpPr>
        <dsp:cNvPr id="0" name=""/>
        <dsp:cNvSpPr/>
      </dsp:nvSpPr>
      <dsp:spPr>
        <a:xfrm>
          <a:off x="5482144" y="1542653"/>
          <a:ext cx="352584" cy="352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D2E0D-4840-42A1-B302-9C837AEDEB0D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2227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869" y="9421044"/>
            <a:ext cx="292227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DE2F8-F719-4D98-A39E-E6BC97979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270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869" y="0"/>
            <a:ext cx="2922270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fld id="{E38B5870-3453-43D4-BA22-89DDBA248D7F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370" y="4711383"/>
            <a:ext cx="5394960" cy="446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044"/>
            <a:ext cx="2922270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869" y="9421044"/>
            <a:ext cx="2922270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fld id="{9411AB20-2374-4DAF-99E7-FB2B3788482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1AB20-2374-4DAF-99E7-FB2B3788482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3763" y="744538"/>
            <a:ext cx="4959350" cy="3719512"/>
          </a:xfrm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D66FF1-3271-4359-9119-6CB95C6E20E7}" type="slidenum">
              <a:rPr lang="de-DE" sz="1200"/>
              <a:pPr algn="r"/>
              <a:t>10</a:t>
            </a:fld>
            <a:endParaRPr lang="de-DE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BBB73015-336C-4F86-8AB2-A099FE39485F}" type="slidenum">
              <a:rPr lang="en-GB" sz="1200" b="1"/>
              <a:pPr algn="r"/>
              <a:t>17</a:t>
            </a:fld>
            <a:endParaRPr lang="en-GB" sz="1200" b="1"/>
          </a:p>
        </p:txBody>
      </p:sp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0C18F208-C740-4879-BD42-160FA5F12371}" type="slidenum">
              <a:rPr lang="de-DE" sz="1200" b="1"/>
              <a:pPr algn="r"/>
              <a:t>17</a:t>
            </a:fld>
            <a:endParaRPr lang="de-DE" sz="1200" b="1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71C3EFA1-E38D-490C-89C4-D0FB21998287}" type="slidenum">
              <a:rPr lang="en-GB" sz="1200" b="1"/>
              <a:pPr algn="r"/>
              <a:t>18</a:t>
            </a:fld>
            <a:endParaRPr lang="en-GB" sz="1200" b="1"/>
          </a:p>
        </p:txBody>
      </p:sp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A3830284-A5BC-4979-970E-6489AA953436}" type="slidenum">
              <a:rPr lang="de-DE" sz="1200" b="1"/>
              <a:pPr algn="r"/>
              <a:t>18</a:t>
            </a:fld>
            <a:endParaRPr lang="de-DE" sz="1200" b="1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A99C56AF-4C2F-414F-8C71-C1F6C35FBF03}" type="slidenum">
              <a:rPr lang="en-GB" sz="1200" b="1"/>
              <a:pPr algn="r"/>
              <a:t>19</a:t>
            </a:fld>
            <a:endParaRPr lang="en-GB" sz="1200" b="1"/>
          </a:p>
        </p:txBody>
      </p:sp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579AEA11-52E6-4AE5-9175-F834ED124712}" type="slidenum">
              <a:rPr lang="de-DE" sz="1200" b="1"/>
              <a:pPr algn="r"/>
              <a:t>19</a:t>
            </a:fld>
            <a:endParaRPr lang="de-DE" sz="1200" b="1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8ECA2BD7-8E54-4111-8144-30862CE248F6}" type="slidenum">
              <a:rPr lang="en-GB" sz="1200" b="1"/>
              <a:pPr algn="r"/>
              <a:t>20</a:t>
            </a:fld>
            <a:endParaRPr lang="en-GB" sz="1200" b="1"/>
          </a:p>
        </p:txBody>
      </p:sp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DE96F528-A617-481F-A739-1B0410C66471}" type="slidenum">
              <a:rPr lang="de-DE" sz="1200" b="1"/>
              <a:pPr algn="r"/>
              <a:t>20</a:t>
            </a:fld>
            <a:endParaRPr lang="de-DE" sz="1200" b="1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DF5E7CEF-ED88-43DC-BC16-962CEA52A78D}" type="slidenum">
              <a:rPr lang="en-GB" sz="1200" b="1"/>
              <a:pPr algn="r"/>
              <a:t>22</a:t>
            </a:fld>
            <a:endParaRPr lang="en-GB" sz="1200" b="1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0DDBA04D-A31C-4F44-B354-48389B45C3F2}" type="slidenum">
              <a:rPr lang="de-DE" sz="1200" b="1"/>
              <a:pPr algn="r"/>
              <a:t>22</a:t>
            </a:fld>
            <a:endParaRPr lang="de-DE" sz="1200" b="1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C1F632CB-60E6-4AC1-BE09-7BED3C6518F1}" type="slidenum">
              <a:rPr lang="en-GB" sz="1200" b="1"/>
              <a:pPr algn="r"/>
              <a:t>23</a:t>
            </a:fld>
            <a:endParaRPr lang="en-GB" sz="1200" b="1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70D4DED8-A179-4633-AE1F-986AC1FD020D}" type="slidenum">
              <a:rPr lang="de-DE" sz="1200" b="1"/>
              <a:pPr algn="r"/>
              <a:t>23</a:t>
            </a:fld>
            <a:endParaRPr lang="de-DE" sz="1200" b="1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02558982-6A58-4BB1-A03E-7CAAC426EF0C}" type="slidenum">
              <a:rPr lang="en-GB" sz="1200" b="1"/>
              <a:pPr algn="r"/>
              <a:t>24</a:t>
            </a:fld>
            <a:endParaRPr lang="en-GB" sz="1200" b="1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B50C8463-A277-42FC-B78E-7CA3618F30E4}" type="slidenum">
              <a:rPr lang="de-DE" sz="1200" b="1"/>
              <a:pPr algn="r"/>
              <a:t>24</a:t>
            </a:fld>
            <a:endParaRPr lang="de-DE" sz="1200" b="1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AB946818-6998-4E17-B6F4-66B425F8A74F}" type="slidenum">
              <a:rPr lang="en-GB" sz="1200" b="1"/>
              <a:pPr algn="r"/>
              <a:t>25</a:t>
            </a:fld>
            <a:endParaRPr lang="en-GB" sz="1200" b="1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6AFE57F0-4F65-48EC-84F0-3D939C92D5D8}" type="slidenum">
              <a:rPr lang="de-DE" sz="1200" b="1"/>
              <a:pPr algn="r"/>
              <a:t>25</a:t>
            </a:fld>
            <a:endParaRPr lang="de-DE" sz="1200" b="1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041EAEE5-F426-43B5-8F78-1E35860231A9}" type="slidenum">
              <a:rPr lang="en-GB" sz="1200" b="1"/>
              <a:pPr algn="r"/>
              <a:t>27</a:t>
            </a:fld>
            <a:endParaRPr lang="en-GB" sz="1200" b="1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791FE302-2A4C-4E2C-830C-EF6505691F3B}" type="slidenum">
              <a:rPr lang="de-DE" sz="1200" b="1"/>
              <a:pPr algn="r"/>
              <a:t>27</a:t>
            </a:fld>
            <a:endParaRPr lang="de-DE" sz="1200" b="1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21430" y="9424488"/>
            <a:ext cx="2922270" cy="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57" tIns="47779" rIns="95557" bIns="47779" anchor="b"/>
          <a:lstStyle/>
          <a:p>
            <a:pPr algn="r" defTabSz="904875" eaLnBrk="0" hangingPunct="0"/>
            <a:fld id="{B6995F87-D9C8-4F55-B2B6-DD7C1685606E}" type="slidenum">
              <a:rPr lang="en-GB" sz="1300">
                <a:ea typeface="MS PGothic" pitchFamily="34" charset="-128"/>
              </a:rPr>
              <a:pPr algn="r" defTabSz="904875" eaLnBrk="0" hangingPunct="0"/>
              <a:t>2</a:t>
            </a:fld>
            <a:endParaRPr lang="en-GB" sz="1300">
              <a:ea typeface="MS PGothic" pitchFamily="34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160" y="4711383"/>
            <a:ext cx="4945380" cy="4463415"/>
          </a:xfrm>
          <a:noFill/>
          <a:ln/>
        </p:spPr>
        <p:txBody>
          <a:bodyPr lIns="95557" tIns="47779" rIns="95557" bIns="47779"/>
          <a:lstStyle/>
          <a:p>
            <a:pPr marL="228600" indent="-228600" eaLnBrk="1" hangingPunct="1"/>
            <a:endParaRPr lang="fr-FR" b="1" smtClean="0">
              <a:solidFill>
                <a:srgbClr val="1C1E65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3763" y="744538"/>
            <a:ext cx="4959350" cy="3719512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Slide Number Placeholder 3"/>
          <p:cNvSpPr txBox="1">
            <a:spLocks noGrp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43439F-2DDD-43E4-BD59-ED461F42D07B}" type="slidenum">
              <a:rPr lang="de-DE" sz="1200"/>
              <a:pPr algn="r"/>
              <a:t>3</a:t>
            </a:fld>
            <a:endParaRPr lang="de-DE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735574" y="9252288"/>
            <a:ext cx="285670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EEC948B4-2C6C-4542-ABA5-322ABA614BE8}" type="slidenum">
              <a:rPr lang="en-GB" sz="1200" b="1"/>
              <a:pPr algn="r"/>
              <a:t>4</a:t>
            </a:fld>
            <a:endParaRPr lang="en-GB" sz="1200" b="1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737134" y="9252288"/>
            <a:ext cx="285514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48DD0CC6-1818-4EF4-A563-0071850DF036}" type="slidenum">
              <a:rPr lang="de-DE" sz="1200" b="1"/>
              <a:pPr algn="r"/>
              <a:t>4</a:t>
            </a:fld>
            <a:endParaRPr lang="de-DE" sz="1200" b="1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760" y="4628727"/>
            <a:ext cx="5276321" cy="4380759"/>
          </a:xfrm>
          <a:noFill/>
          <a:ln/>
        </p:spPr>
        <p:txBody>
          <a:bodyPr lIns="91579" tIns="45789" rIns="91579" bIns="45789"/>
          <a:lstStyle/>
          <a:p>
            <a:pPr defTabSz="747713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735574" y="9252288"/>
            <a:ext cx="285670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01EED221-1EDD-43CF-B29F-222F48353E02}" type="slidenum">
              <a:rPr lang="en-GB" sz="1200" b="1"/>
              <a:pPr algn="r"/>
              <a:t>5</a:t>
            </a:fld>
            <a:endParaRPr lang="en-GB" sz="1200" b="1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737134" y="9252288"/>
            <a:ext cx="285514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F12E1609-05B6-4C28-A58E-4EA1B4C7D2D3}" type="slidenum">
              <a:rPr lang="de-DE" sz="1200" b="1"/>
              <a:pPr algn="r"/>
              <a:t>5</a:t>
            </a:fld>
            <a:endParaRPr lang="de-DE" sz="1200" b="1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760" y="4628727"/>
            <a:ext cx="5276321" cy="4380759"/>
          </a:xfrm>
          <a:noFill/>
          <a:ln/>
        </p:spPr>
        <p:txBody>
          <a:bodyPr lIns="91579" tIns="45789" rIns="91579" bIns="45789"/>
          <a:lstStyle/>
          <a:p>
            <a:pPr defTabSz="747713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735574" y="9252288"/>
            <a:ext cx="285670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C78F2AD2-0C84-44EA-9BA7-338CB139DF68}" type="slidenum">
              <a:rPr lang="en-GB" sz="1200" b="1"/>
              <a:pPr algn="r"/>
              <a:t>6</a:t>
            </a:fld>
            <a:endParaRPr lang="en-GB" sz="1200" b="1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737134" y="9252288"/>
            <a:ext cx="285514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24F84032-B2A5-4A4D-ADDE-24DD4BC6945A}" type="slidenum">
              <a:rPr lang="de-DE" sz="1200" b="1"/>
              <a:pPr algn="r"/>
              <a:t>6</a:t>
            </a:fld>
            <a:endParaRPr lang="de-DE" sz="1200" b="1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614" y="4647669"/>
            <a:ext cx="5276321" cy="4380759"/>
          </a:xfrm>
          <a:noFill/>
          <a:ln/>
        </p:spPr>
        <p:txBody>
          <a:bodyPr lIns="91579" tIns="45789" rIns="91579" bIns="45789"/>
          <a:lstStyle/>
          <a:p>
            <a:pPr defTabSz="747713" eaLnBrk="1" hangingPunct="1"/>
            <a:endParaRPr lang="fr-FR" smtClean="0"/>
          </a:p>
          <a:p>
            <a:pPr defTabSz="747713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735574" y="9252288"/>
            <a:ext cx="285670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F3D1CF3E-D61B-41BD-83D7-BF96613CFACA}" type="slidenum">
              <a:rPr lang="en-GB" sz="1200" b="1"/>
              <a:pPr algn="r"/>
              <a:t>7</a:t>
            </a:fld>
            <a:endParaRPr lang="en-GB" sz="1200" b="1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37134" y="9252288"/>
            <a:ext cx="285514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1167D449-0256-49B9-8FBA-B6199C9F6C0C}" type="slidenum">
              <a:rPr lang="de-DE" sz="1200" b="1"/>
              <a:pPr algn="r"/>
              <a:t>7</a:t>
            </a:fld>
            <a:endParaRPr lang="de-DE" sz="1200" b="1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760" y="4628727"/>
            <a:ext cx="5276321" cy="4380759"/>
          </a:xfrm>
          <a:noFill/>
          <a:ln/>
        </p:spPr>
        <p:txBody>
          <a:bodyPr lIns="91579" tIns="45789" rIns="91579" bIns="45789"/>
          <a:lstStyle/>
          <a:p>
            <a:pPr defTabSz="747713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735574" y="9252288"/>
            <a:ext cx="285670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96F28065-58FE-4622-93F9-6CAF24387544}" type="slidenum">
              <a:rPr lang="en-GB" sz="1200" b="1"/>
              <a:pPr algn="r"/>
              <a:t>8</a:t>
            </a:fld>
            <a:endParaRPr lang="en-GB" sz="1200" b="1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737134" y="9252288"/>
            <a:ext cx="2855146" cy="48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9" tIns="44924" rIns="89849" bIns="44924" anchor="b"/>
          <a:lstStyle/>
          <a:p>
            <a:pPr algn="r"/>
            <a:fld id="{67861FB2-6146-400E-BE48-E102265B10EA}" type="slidenum">
              <a:rPr lang="de-DE" sz="1200" b="1"/>
              <a:pPr algn="r"/>
              <a:t>8</a:t>
            </a:fld>
            <a:endParaRPr lang="de-DE" sz="1200" b="1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760" y="4628727"/>
            <a:ext cx="5276321" cy="4380759"/>
          </a:xfrm>
          <a:noFill/>
          <a:ln/>
        </p:spPr>
        <p:txBody>
          <a:bodyPr lIns="91579" tIns="45789" rIns="91579" bIns="45789"/>
          <a:lstStyle/>
          <a:p>
            <a:pPr defTabSz="747713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21431" y="9421044"/>
            <a:ext cx="2920709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EF228719-C169-4E6A-8752-36446661B0D3}" type="slidenum">
              <a:rPr lang="en-GB" sz="1200" b="1"/>
              <a:pPr algn="r"/>
              <a:t>9</a:t>
            </a:fld>
            <a:endParaRPr lang="en-GB" sz="1200" b="1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22992" y="9421044"/>
            <a:ext cx="2919148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6" tIns="45822" rIns="91646" bIns="45822" anchor="b"/>
          <a:lstStyle/>
          <a:p>
            <a:pPr algn="r"/>
            <a:fld id="{7EBACFE6-3AA8-425B-9613-DD875980F75A}" type="slidenum">
              <a:rPr lang="de-DE" sz="1200" b="1"/>
              <a:pPr algn="r"/>
              <a:t>9</a:t>
            </a:fld>
            <a:endParaRPr lang="de-DE" sz="1200" b="1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44538"/>
            <a:ext cx="4960938" cy="37211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810" y="4713105"/>
            <a:ext cx="5398082" cy="4461692"/>
          </a:xfrm>
          <a:noFill/>
          <a:ln/>
        </p:spPr>
        <p:txBody>
          <a:bodyPr lIns="91579" tIns="45789" rIns="91579" bIns="45789"/>
          <a:lstStyle/>
          <a:p>
            <a:pPr defTabSz="762000"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955B-F9E3-4E1B-9050-C0703E20C4E7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55BA-32A8-44AE-A3E6-19B7C1188E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3941-3F2D-403D-B97F-DCFF4BF1DBCB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4499-2837-4905-BFC9-1C8E524EF2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6043-57D6-4360-B7F9-190B2A12BD3D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EC92B-BE6C-43EB-992C-2BB4FBD199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5E8D0-679B-4EF6-8026-4DA252236794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2C33-F505-47FD-BCD9-2CFE177C97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4366-D68A-4AFD-B5DD-A7F770FBB150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23B5-3E1B-46BD-8AD0-CD776CA8A0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D3B7-1675-4BEA-BC99-20FD442B09EC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A3D20-3BB5-4725-AA3E-CE3DF19578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19FAC-F640-4317-A73A-0268E8853199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847CE-84A8-4168-A81D-5A9DFFE777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4BA3E-18E9-4A7A-AF49-EBA51D1B1FF2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02DD6-BC2C-428C-9D5D-D895E9913E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43D88-0835-4051-A0E4-522E22D020EA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DC59D-97D7-4C74-96B4-EB27546112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D08C-6265-4F06-9815-75193053FE31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73EA7-E725-4294-A719-5C173760E8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5F9E-A31D-4C33-B61C-82B472AB9740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26AB-590D-4501-8FCF-446CAA3767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395288" y="1557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95288" y="2924175"/>
            <a:ext cx="82296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4D4B128-F036-44BB-AB2B-85D025B32688}" type="datetimeFigureOut">
              <a:rPr lang="el-GR"/>
              <a:pPr>
                <a:defRPr/>
              </a:pPr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32138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88125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48509BFE-20DD-4BF7-A44C-F9509EEFD0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3 - Ορθογώνιο"/>
          <p:cNvSpPr/>
          <p:nvPr userDrawn="1"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1032" name="4 - Εικόνα" descr="EU flag-Erasmus+_vect_POS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4 - Εικόνα" descr="iky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54963" y="0"/>
            <a:ext cx="118903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0F5494"/>
          </a:solidFill>
          <a:latin typeface="Century Gothic" pitchFamily="34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179512" y="2276872"/>
            <a:ext cx="8784976" cy="252027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ΗΜΕΡΙΔΑ ΕΝΗΜΕΡΩΣΗΣ </a:t>
            </a:r>
            <a:br>
              <a:rPr lang="el-GR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ERASMUS+: </a:t>
            </a:r>
            <a:r>
              <a:rPr lang="el-GR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Η κινητικότητα στην Ανώτατη Εκπαίδευση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142875" y="5805488"/>
            <a:ext cx="8893175" cy="647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el-GR" sz="1800" b="0" i="1" dirty="0" smtClean="0">
                <a:solidFill>
                  <a:schemeClr val="hlink"/>
                </a:solidFill>
                <a:latin typeface="Century Gothic" pitchFamily="34" charset="0"/>
              </a:rPr>
              <a:t>			                                               </a:t>
            </a:r>
            <a:r>
              <a:rPr lang="el-GR" sz="1800" i="1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Ευφροσύνη Παπασταματίου</a:t>
            </a:r>
            <a:endParaRPr lang="el-GR" sz="1800" b="0" i="1" dirty="0" smtClean="0">
              <a:solidFill>
                <a:schemeClr val="hlink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sz="1800" i="1" dirty="0" smtClean="0">
                <a:solidFill>
                  <a:schemeClr val="hlink"/>
                </a:solidFill>
                <a:latin typeface="Century Gothic" pitchFamily="34" charset="0"/>
              </a:rPr>
              <a:t>18 Δεκεμβρίου </a:t>
            </a:r>
            <a:r>
              <a:rPr lang="en-GB" sz="1800" i="1" dirty="0" smtClean="0">
                <a:solidFill>
                  <a:schemeClr val="hlink"/>
                </a:solidFill>
                <a:latin typeface="Century Gothic" pitchFamily="34" charset="0"/>
              </a:rPr>
              <a:t>2013</a:t>
            </a:r>
            <a:r>
              <a:rPr lang="en-GB" sz="1800" b="0" i="1" dirty="0" smtClean="0">
                <a:solidFill>
                  <a:schemeClr val="hlink"/>
                </a:solidFill>
                <a:latin typeface="Century Gothic" pitchFamily="34" charset="0"/>
              </a:rPr>
              <a:t>	</a:t>
            </a:r>
            <a:r>
              <a:rPr lang="el-GR" sz="1800" b="0" i="1" dirty="0" smtClean="0">
                <a:solidFill>
                  <a:schemeClr val="hlink"/>
                </a:solidFill>
                <a:latin typeface="Century Gothic" pitchFamily="34" charset="0"/>
              </a:rPr>
              <a:t>        </a:t>
            </a:r>
            <a:r>
              <a:rPr lang="en-US" sz="1800" b="0" i="1" dirty="0" smtClean="0">
                <a:solidFill>
                  <a:schemeClr val="hlink"/>
                </a:solidFill>
                <a:latin typeface="Century Gothic" pitchFamily="34" charset="0"/>
              </a:rPr>
              <a:t>                          </a:t>
            </a:r>
            <a:r>
              <a:rPr lang="el-GR" sz="1800" i="1" dirty="0" smtClean="0">
                <a:solidFill>
                  <a:schemeClr val="hlink"/>
                </a:solidFill>
                <a:latin typeface="Century Gothic" pitchFamily="34" charset="0"/>
              </a:rPr>
              <a:t>Συντονίστρια </a:t>
            </a:r>
            <a:r>
              <a:rPr lang="en-US" sz="1800" i="1" dirty="0" smtClean="0">
                <a:solidFill>
                  <a:schemeClr val="hlink"/>
                </a:solidFill>
                <a:latin typeface="Century Gothic" pitchFamily="34" charset="0"/>
              </a:rPr>
              <a:t>ERASMUS</a:t>
            </a:r>
            <a:endParaRPr lang="el-GR" sz="1800" i="1" dirty="0" smtClean="0">
              <a:solidFill>
                <a:schemeClr val="hlink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28736"/>
            <a:ext cx="8353425" cy="1136664"/>
          </a:xfrm>
        </p:spPr>
        <p:txBody>
          <a:bodyPr anchor="t"/>
          <a:lstStyle/>
          <a:p>
            <a:pPr eaLnBrk="1" hangingPunct="1"/>
            <a:r>
              <a:rPr lang="el-GR" sz="2800" dirty="0" smtClean="0">
                <a:solidFill>
                  <a:schemeClr val="folHlink"/>
                </a:solidFill>
              </a:rPr>
              <a:t>Πανεπιστημιακός Χάρτης Ανώτατης Εκπαίδευσης 2014-2020</a:t>
            </a:r>
            <a:endParaRPr lang="en-GB" sz="2800" u="sng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5" name="5 - Διάγραμμα"/>
          <p:cNvGraphicFramePr/>
          <p:nvPr/>
        </p:nvGraphicFramePr>
        <p:xfrm>
          <a:off x="0" y="3068960"/>
          <a:ext cx="8820150" cy="352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95963" y="2636838"/>
            <a:ext cx="1863725" cy="123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748" name="Image 1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950" y="2565400"/>
            <a:ext cx="1776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54559"/>
          </a:xfrm>
        </p:spPr>
        <p:txBody>
          <a:bodyPr/>
          <a:lstStyle/>
          <a:p>
            <a:r>
              <a:rPr lang="el-GR" sz="2400" dirty="0" smtClean="0">
                <a:solidFill>
                  <a:schemeClr val="tx2"/>
                </a:solidFill>
              </a:rPr>
              <a:t>Βασικές Αρχές του Πανεπιστημιακού Χάρτη Ανώτατης Εκπαίδευσης </a:t>
            </a:r>
            <a:endParaRPr lang="el-GR" sz="2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352928" cy="316835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Ίση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μεταχείριση και ίσες ευκαιρίες πρόσβασης στο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   πρόγραμμα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για όλους </a:t>
            </a:r>
            <a:endParaRPr lang="el-GR" sz="2400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Π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λήρης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αναγνώριση των σπουδών του φοιτητή στο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 εξωτερικό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, χρήση του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ECTS,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αναγραφή των μαθημάτων στην αναλυτική βαθμολογία, χορήγηση Παράρτημα Διπλώματος</a:t>
            </a: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Χωρίς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δίδακτρα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4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2088232" cy="123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412776"/>
            <a:ext cx="1079450" cy="115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400" dirty="0" smtClean="0">
                <a:solidFill>
                  <a:schemeClr val="tx2"/>
                </a:solidFill>
                <a:latin typeface="Century Gothic" pitchFamily="34" charset="0"/>
              </a:rPr>
              <a:t>Επικαιροποιημένα προγράμματα σπουδών και αναρτημένα στην ιστοσελίδα του Ιδρύματος</a:t>
            </a:r>
          </a:p>
          <a:p>
            <a:pPr algn="just"/>
            <a:endParaRPr lang="el-GR" sz="240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lvl="0" algn="just"/>
            <a:r>
              <a:rPr lang="el-GR" sz="2400" dirty="0" smtClean="0">
                <a:solidFill>
                  <a:schemeClr val="tx2"/>
                </a:solidFill>
                <a:latin typeface="Century Gothic" pitchFamily="34" charset="0"/>
              </a:rPr>
              <a:t>Αναγνώριση από τα Ιδρύματα της κινητικότητας των </a:t>
            </a:r>
            <a:r>
              <a:rPr lang="el-GR" sz="2400" dirty="0" smtClean="0">
                <a:solidFill>
                  <a:schemeClr val="tx2"/>
                </a:solidFill>
                <a:latin typeface="Century Gothic" pitchFamily="34" charset="0"/>
              </a:rPr>
              <a:t>καθηγητών και του </a:t>
            </a:r>
            <a:r>
              <a:rPr lang="el-GR" sz="2400" dirty="0" smtClean="0">
                <a:solidFill>
                  <a:schemeClr val="tx2"/>
                </a:solidFill>
                <a:latin typeface="Century Gothic" pitchFamily="34" charset="0"/>
              </a:rPr>
              <a:t>προσωπικού, προβολή των αποτελεσμάτων</a:t>
            </a:r>
            <a:endParaRPr lang="el-GR" sz="24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4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2088232" cy="123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56792"/>
            <a:ext cx="1079450" cy="115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288" y="1557338"/>
            <a:ext cx="5040808" cy="1143000"/>
          </a:xfrm>
        </p:spPr>
        <p:txBody>
          <a:bodyPr/>
          <a:lstStyle/>
          <a:p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</a:rPr>
              <a:t>Ζητήματα έκδοσης θεώρησης/ασφάλισης</a:t>
            </a:r>
            <a:endParaRPr lang="el-G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400" dirty="0" smtClean="0">
                <a:latin typeface="Century Gothic" pitchFamily="34" charset="0"/>
              </a:rPr>
              <a:t>Παροχή βοήθειας σε όσους φοιτητές</a:t>
            </a:r>
            <a:r>
              <a:rPr lang="en-US" sz="2400" dirty="0" smtClean="0">
                <a:latin typeface="Century Gothic" pitchFamily="34" charset="0"/>
              </a:rPr>
              <a:t>/</a:t>
            </a:r>
            <a:r>
              <a:rPr lang="el-GR" sz="2400" dirty="0" smtClean="0">
                <a:latin typeface="Century Gothic" pitchFamily="34" charset="0"/>
              </a:rPr>
              <a:t>μέλη προσωπικού πρέπει να εκδώσουν </a:t>
            </a:r>
            <a:r>
              <a:rPr lang="en-US" sz="2400" dirty="0" smtClean="0">
                <a:latin typeface="Century Gothic" pitchFamily="34" charset="0"/>
              </a:rPr>
              <a:t>visa</a:t>
            </a:r>
            <a:endParaRPr lang="el-GR" sz="2400" dirty="0" smtClean="0">
              <a:latin typeface="Century Gothic" pitchFamily="34" charset="0"/>
            </a:endParaRPr>
          </a:p>
          <a:p>
            <a:pPr algn="just"/>
            <a:r>
              <a:rPr lang="el-GR" sz="2400" dirty="0" smtClean="0">
                <a:latin typeface="Century Gothic" pitchFamily="34" charset="0"/>
              </a:rPr>
              <a:t>Ιστοσελίδα ιδρύματος υποδοχής</a:t>
            </a:r>
            <a:r>
              <a:rPr lang="en-US" sz="2400" dirty="0" smtClean="0">
                <a:latin typeface="Century Gothic" pitchFamily="34" charset="0"/>
              </a:rPr>
              <a:t>: </a:t>
            </a:r>
            <a:r>
              <a:rPr lang="el-GR" sz="2400" dirty="0" smtClean="0">
                <a:latin typeface="Century Gothic" pitchFamily="34" charset="0"/>
              </a:rPr>
              <a:t>πληροφορίες για έκδοση θεώρησης</a:t>
            </a:r>
            <a:r>
              <a:rPr lang="en-US" sz="2400" dirty="0" smtClean="0">
                <a:latin typeface="Century Gothic" pitchFamily="34" charset="0"/>
              </a:rPr>
              <a:t>/visa</a:t>
            </a:r>
            <a:endParaRPr lang="el-GR" sz="2400" dirty="0" smtClean="0">
              <a:latin typeface="Century Gothic" pitchFamily="34" charset="0"/>
            </a:endParaRPr>
          </a:p>
          <a:p>
            <a:pPr algn="just"/>
            <a:r>
              <a:rPr lang="el-GR" sz="2400" dirty="0" smtClean="0">
                <a:latin typeface="Century Gothic" pitchFamily="34" charset="0"/>
              </a:rPr>
              <a:t>Έλεγχος από τα ιδρύματα αποστολής/αποδοχής ότι ο φοιτητής είναι επαρκώς ασφαλισμένος (αναφορά στη συμφωνία σπουδών/πρακτικής άσκησης) και παροχή σχετικής βοήθειας, ενημέρωσης</a:t>
            </a:r>
          </a:p>
          <a:p>
            <a:endParaRPr lang="el-GR" dirty="0"/>
          </a:p>
        </p:txBody>
      </p:sp>
      <p:pic>
        <p:nvPicPr>
          <p:cNvPr id="6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484784"/>
            <a:ext cx="2088232" cy="123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412776"/>
            <a:ext cx="1079450" cy="115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>
          <a:xfrm>
            <a:off x="250825" y="2420938"/>
            <a:ext cx="8640763" cy="4105275"/>
          </a:xfrm>
          <a:gradFill rotWithShape="1">
            <a:gsLst>
              <a:gs pos="0">
                <a:srgbClr val="95B3D7"/>
              </a:gs>
              <a:gs pos="50000">
                <a:schemeClr val="bg1"/>
              </a:gs>
              <a:gs pos="100000">
                <a:srgbClr val="95B3D7"/>
              </a:gs>
            </a:gsLst>
            <a:lin ang="18900000" scaled="1"/>
          </a:gradFill>
        </p:spPr>
        <p:txBody>
          <a:bodyPr/>
          <a:lstStyle/>
          <a:p>
            <a:pPr marL="273050" indent="-273050" eaLnBrk="1" hangingPunct="1">
              <a:lnSpc>
                <a:spcPct val="105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Συμφωνίες με γνώμονα τη ποιότητα</a:t>
            </a:r>
          </a:p>
          <a:p>
            <a:pPr marL="273050" indent="-273050" eaLnBrk="1" hangingPunct="1">
              <a:lnSpc>
                <a:spcPct val="105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Σύναψη ποιοτικών και  βιώσιμων Συμφωνιών, προϋποθέτει ύπαρξη καλής στρατηγικής</a:t>
            </a:r>
            <a:r>
              <a:rPr lang="en-US" sz="1600" dirty="0" smtClean="0">
                <a:latin typeface="Century Gothic" pitchFamily="34" charset="0"/>
              </a:rPr>
              <a:t>: </a:t>
            </a:r>
            <a:r>
              <a:rPr lang="el-GR" sz="1600" dirty="0" smtClean="0">
                <a:latin typeface="Century Gothic" pitchFamily="34" charset="0"/>
              </a:rPr>
              <a:t> Ρεαλιστικοί Στόχοι, Συνέπεια, με ποια Ιδρύματα, σε ποιες χώρες </a:t>
            </a:r>
          </a:p>
          <a:p>
            <a:pPr marL="273050" indent="-273050" eaLnBrk="1" hangingPunct="1">
              <a:lnSpc>
                <a:spcPct val="105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Σύναψη Συμφωνιών με τα Ιδρύματα-εταίρους  προϋποθέτει καλή γνώση των εταίρων σας</a:t>
            </a:r>
            <a:r>
              <a:rPr lang="en-US" sz="1600" dirty="0" smtClean="0">
                <a:latin typeface="Century Gothic" pitchFamily="34" charset="0"/>
              </a:rPr>
              <a:t>: </a:t>
            </a:r>
            <a:r>
              <a:rPr lang="el-GR" sz="1600" dirty="0" smtClean="0">
                <a:latin typeface="Century Gothic" pitchFamily="34" charset="0"/>
              </a:rPr>
              <a:t>Ανάλυση του Οδηγού σπουδών, συμβατότητα ακαδημαϊκού προφίλ ιδρυμάτων</a:t>
            </a:r>
          </a:p>
          <a:p>
            <a:pPr marL="273050" indent="-273050" eaLnBrk="1" hangingPunct="1">
              <a:lnSpc>
                <a:spcPct val="105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Κοινά ποιοτικά κριτήρια-κοινό απαιτούμενο επίπεδο γνώσης ξένης γλώσσας</a:t>
            </a:r>
          </a:p>
          <a:p>
            <a:pPr marL="273050" indent="-273050" eaLnBrk="1" hangingPunct="1">
              <a:lnSpc>
                <a:spcPct val="105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Το νέο υπόδειγμα Συμφωνίας είναι ιδιαίτερα απαιτητικό</a:t>
            </a:r>
            <a:r>
              <a:rPr lang="en-US" sz="1600" dirty="0" smtClean="0">
                <a:latin typeface="Century Gothic" pitchFamily="34" charset="0"/>
              </a:rPr>
              <a:t>:</a:t>
            </a:r>
            <a:r>
              <a:rPr lang="el-GR" sz="1600" dirty="0" smtClean="0">
                <a:latin typeface="Century Gothic" pitchFamily="34" charset="0"/>
              </a:rPr>
              <a:t> Ενεργή συμμετοχή των ακαδημαϊκών</a:t>
            </a:r>
          </a:p>
          <a:p>
            <a:pPr marL="273050" indent="-273050" eaLnBrk="1" hangingPunct="1">
              <a:lnSpc>
                <a:spcPct val="105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Επανέλεγχος των Συμφωνιών, ακύρωση των ανενεργών Συμφωνιών</a:t>
            </a:r>
          </a:p>
          <a:p>
            <a:pPr marL="273050" indent="-273050" eaLnBrk="1" hangingPunct="1">
              <a:lnSpc>
                <a:spcPct val="105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Συνεχής έλεγχος, παρακολούθηση και αναθεώρηση των Συμφωνιών</a:t>
            </a:r>
            <a:r>
              <a:rPr lang="en-US" sz="1600" dirty="0" smtClean="0">
                <a:latin typeface="Century Gothic" pitchFamily="34" charset="0"/>
              </a:rPr>
              <a:t>: </a:t>
            </a:r>
            <a:r>
              <a:rPr lang="el-GR" sz="1600" dirty="0" smtClean="0">
                <a:latin typeface="Century Gothic" pitchFamily="34" charset="0"/>
              </a:rPr>
              <a:t>Συνιστάται η διοργάνωση συναντήσεων με τους εταίρους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7850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Συμφωνία Ιδρυμάτων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1557338"/>
            <a:ext cx="145891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33796" name="Imag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8938" y="1484313"/>
            <a:ext cx="113506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- Τίτλος"/>
          <p:cNvSpPr>
            <a:spLocks noGrp="1"/>
          </p:cNvSpPr>
          <p:nvPr>
            <p:ph type="title" idx="4294967295"/>
          </p:nvPr>
        </p:nvSpPr>
        <p:spPr>
          <a:xfrm>
            <a:off x="179388" y="1484312"/>
            <a:ext cx="7893074" cy="873117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l-G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Συμφωνία Μάθησης</a:t>
            </a:r>
            <a:r>
              <a:rPr lang="el-G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Δομή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l-G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Πριν – Κατά την διάρκεια – Μετά την περίοδο κινητικότητας</a:t>
            </a:r>
            <a:r>
              <a:rPr lang="el-GR" dirty="0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214282" y="2643182"/>
            <a:ext cx="8750331" cy="3714776"/>
          </a:xfrm>
          <a:gradFill rotWithShape="1">
            <a:gsLst>
              <a:gs pos="0">
                <a:srgbClr val="95B3D7"/>
              </a:gs>
              <a:gs pos="50000">
                <a:schemeClr val="bg1"/>
              </a:gs>
              <a:gs pos="100000">
                <a:srgbClr val="95B3D7"/>
              </a:gs>
            </a:gsLst>
            <a:lin ang="18900000" scaled="1"/>
          </a:gradFill>
        </p:spPr>
        <p:txBody>
          <a:bodyPr/>
          <a:lstStyle/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None/>
              <a:defRPr/>
            </a:pPr>
            <a:r>
              <a:rPr lang="el-GR" sz="1600" u="sng" smtClean="0">
                <a:solidFill>
                  <a:srgbClr val="002060"/>
                </a:solidFill>
                <a:latin typeface="Century Gothic" pitchFamily="34" charset="0"/>
              </a:rPr>
              <a:t>Πριν την περίοδο </a:t>
            </a:r>
            <a:r>
              <a:rPr lang="el-GR" sz="1600" u="sng" dirty="0" smtClean="0">
                <a:solidFill>
                  <a:srgbClr val="002060"/>
                </a:solidFill>
                <a:latin typeface="Century Gothic" pitchFamily="34" charset="0"/>
              </a:rPr>
              <a:t>της κινητικότητας</a:t>
            </a:r>
            <a:r>
              <a:rPr lang="en-US" sz="1600" u="sng" dirty="0" smtClean="0">
                <a:latin typeface="Century Gothic" pitchFamily="34" charset="0"/>
              </a:rPr>
              <a:t>: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Σημαντικές αλλαγές στο νέο υπόδειγμα της Συμφωνίας Μάθησης (σπουδές και πρακτική άσκηση) με σκοπό την εξασφάλιση της αναγνώρισης των σπουδών</a:t>
            </a:r>
            <a:r>
              <a:rPr lang="en-US" sz="1600" dirty="0" smtClean="0">
                <a:latin typeface="Century Gothic" pitchFamily="34" charset="0"/>
              </a:rPr>
              <a:t>:</a:t>
            </a:r>
            <a:endParaRPr lang="el-GR" sz="1600" dirty="0" smtClean="0">
              <a:latin typeface="Century Gothic" pitchFamily="34" charset="0"/>
            </a:endParaRPr>
          </a:p>
          <a:p>
            <a:pPr lvl="1"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§"/>
              <a:defRPr/>
            </a:pPr>
            <a:r>
              <a:rPr lang="el-GR" sz="1600" dirty="0" smtClean="0">
                <a:latin typeface="Century Gothic" pitchFamily="34" charset="0"/>
              </a:rPr>
              <a:t>Ο αριθμός των </a:t>
            </a:r>
            <a:r>
              <a:rPr lang="en-US" sz="1600" dirty="0" smtClean="0">
                <a:latin typeface="Century Gothic" pitchFamily="34" charset="0"/>
              </a:rPr>
              <a:t>ECTS </a:t>
            </a:r>
            <a:r>
              <a:rPr lang="el-GR" sz="1600" dirty="0" smtClean="0">
                <a:latin typeface="Century Gothic" pitchFamily="34" charset="0"/>
              </a:rPr>
              <a:t>που απονέμεται από το Ίδρυμα Υποδοχής στο φοιτητή ανά μάθημα καθώς και ο αριθμός των </a:t>
            </a:r>
            <a:r>
              <a:rPr lang="en-US" sz="1600" dirty="0" smtClean="0">
                <a:latin typeface="Century Gothic" pitchFamily="34" charset="0"/>
              </a:rPr>
              <a:t>ECTS </a:t>
            </a:r>
            <a:r>
              <a:rPr lang="el-GR" sz="1600" dirty="0" smtClean="0">
                <a:latin typeface="Century Gothic" pitchFamily="34" charset="0"/>
              </a:rPr>
              <a:t>που θα αναγνωριστεί από το Ίδρυμα αποστολής στον φοιτητή στη περίπτωση επιτυχής παρακολούθησης των μαθημάτων</a:t>
            </a:r>
          </a:p>
          <a:p>
            <a:pPr lvl="1"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§"/>
              <a:defRPr/>
            </a:pPr>
            <a:r>
              <a:rPr lang="el-GR" sz="1600" dirty="0" smtClean="0">
                <a:latin typeface="Century Gothic" pitchFamily="34" charset="0"/>
              </a:rPr>
              <a:t>Το επίπεδο γλωσσικής επάρκειας του φοιτητή που απαιτείται για την παρακολούθηση των μαθημάτων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Ιδιαίτερα σημαντικός είναι ο ρόλος του Ακαδημαϊκού Συντονιστή </a:t>
            </a:r>
            <a:r>
              <a:rPr lang="en-US" sz="1600" dirty="0" smtClean="0">
                <a:latin typeface="Century Gothic" pitchFamily="34" charset="0"/>
              </a:rPr>
              <a:t>Erasmus</a:t>
            </a:r>
            <a:endParaRPr lang="el-GR" sz="1600" dirty="0" smtClean="0">
              <a:latin typeface="Century Gothic" pitchFamily="34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sz="1600" dirty="0" smtClean="0">
                <a:latin typeface="Century Gothic" pitchFamily="34" charset="0"/>
              </a:rPr>
              <a:t>Τα προγράμματα σπουδών πρέπει να είναι επικαιροποιημένα και αναρτημένα στην ιστοσελίδα του Ιδρύματος</a:t>
            </a:r>
          </a:p>
        </p:txBody>
      </p:sp>
      <p:pic>
        <p:nvPicPr>
          <p:cNvPr id="34819" name="Imag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8938" y="1052513"/>
            <a:ext cx="113506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- Τίτλος"/>
          <p:cNvSpPr>
            <a:spLocks noGrp="1"/>
          </p:cNvSpPr>
          <p:nvPr>
            <p:ph type="title" idx="4294967295"/>
          </p:nvPr>
        </p:nvSpPr>
        <p:spPr>
          <a:xfrm>
            <a:off x="179388" y="1484312"/>
            <a:ext cx="7893074" cy="873117"/>
          </a:xfrm>
        </p:spPr>
        <p:txBody>
          <a:bodyPr lIns="0" rIns="0" bIns="0" anchor="b"/>
          <a:lstStyle/>
          <a:p>
            <a:pPr eaLnBrk="1" hangingPunct="1">
              <a:defRPr/>
            </a:pPr>
            <a:r>
              <a:rPr lang="el-G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Συμφωνία Μάθησης</a:t>
            </a:r>
            <a:r>
              <a:rPr lang="el-G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Δομή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l-G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Πριν – Κατά την διάρκεια – Μετά την περίοδο κινητικότητας</a:t>
            </a:r>
            <a:r>
              <a:rPr lang="el-GR" dirty="0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214282" y="2643182"/>
            <a:ext cx="8750331" cy="3714776"/>
          </a:xfrm>
          <a:gradFill rotWithShape="1">
            <a:gsLst>
              <a:gs pos="0">
                <a:srgbClr val="95B3D7"/>
              </a:gs>
              <a:gs pos="50000">
                <a:schemeClr val="bg1"/>
              </a:gs>
              <a:gs pos="100000">
                <a:srgbClr val="95B3D7"/>
              </a:gs>
            </a:gsLst>
            <a:lin ang="18900000" scaled="1"/>
          </a:gradFill>
        </p:spPr>
        <p:txBody>
          <a:bodyPr/>
          <a:lstStyle/>
          <a:p>
            <a:pPr>
              <a:buNone/>
            </a:pPr>
            <a:r>
              <a:rPr lang="el-GR" sz="1600" u="sng" dirty="0" smtClean="0">
                <a:solidFill>
                  <a:srgbClr val="002060"/>
                </a:solidFill>
                <a:latin typeface="Century Gothic" pitchFamily="34" charset="0"/>
              </a:rPr>
              <a:t>Κατά την διάρκεια της κινητικότητας</a:t>
            </a:r>
            <a:r>
              <a:rPr lang="en-US" sz="1600" u="sng" dirty="0" smtClean="0">
                <a:latin typeface="Century Gothic" pitchFamily="34" charset="0"/>
              </a:rPr>
              <a:t>:</a:t>
            </a:r>
          </a:p>
          <a:p>
            <a:pPr>
              <a:buNone/>
            </a:pPr>
            <a:r>
              <a:rPr lang="el-GR" sz="1600" dirty="0" smtClean="0">
                <a:latin typeface="Century Gothic" pitchFamily="34" charset="0"/>
              </a:rPr>
              <a:t>	Αλλαγές στο προτεινόμενο συμφωνηθέν πρόγραμμα σπουδών πραγματοποιούνται μόνο σε εξαιρετικές περιπτώσεις, όπου θεωρούνται αναγκαίες </a:t>
            </a:r>
          </a:p>
          <a:p>
            <a:endParaRPr lang="el-GR" sz="1600" u="sng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l-GR" sz="1600" u="sng" dirty="0" smtClean="0">
                <a:solidFill>
                  <a:srgbClr val="002060"/>
                </a:solidFill>
                <a:latin typeface="Century Gothic" pitchFamily="34" charset="0"/>
              </a:rPr>
              <a:t>Μετά την περίοδο κινητικότητας</a:t>
            </a:r>
            <a:r>
              <a:rPr lang="en-US" sz="1600" u="sng" dirty="0" smtClean="0">
                <a:latin typeface="Century Gothic" pitchFamily="34" charset="0"/>
              </a:rPr>
              <a:t>:</a:t>
            </a:r>
            <a:endParaRPr lang="el-GR" sz="1600" u="sng" dirty="0" smtClean="0">
              <a:latin typeface="Century Gothic" pitchFamily="34" charset="0"/>
            </a:endParaRPr>
          </a:p>
          <a:p>
            <a:r>
              <a:rPr lang="el-GR" sz="1600" u="sng" dirty="0" smtClean="0">
                <a:latin typeface="Century Gothic" pitchFamily="34" charset="0"/>
              </a:rPr>
              <a:t>Αναλυτική βαθμολογία</a:t>
            </a:r>
            <a:r>
              <a:rPr lang="en-US" sz="1600" u="sng" dirty="0" smtClean="0">
                <a:latin typeface="Century Gothic" pitchFamily="34" charset="0"/>
              </a:rPr>
              <a:t> (Transcript of Records): </a:t>
            </a:r>
            <a:r>
              <a:rPr lang="el-GR" sz="1600" dirty="0" smtClean="0">
                <a:latin typeface="Century Gothic" pitchFamily="34" charset="0"/>
              </a:rPr>
              <a:t>εξασφαλίζει αυτόματη αναγνώριση μαθημάτων τα οποία έχει επιτύχει ο Φοιτητής</a:t>
            </a:r>
          </a:p>
          <a:p>
            <a:r>
              <a:rPr lang="el-GR" sz="1600" u="sng" dirty="0" smtClean="0">
                <a:latin typeface="Century Gothic" pitchFamily="34" charset="0"/>
              </a:rPr>
              <a:t>Πιστοποιητικό Αναγνώρισης </a:t>
            </a:r>
          </a:p>
          <a:p>
            <a:r>
              <a:rPr lang="el-GR" sz="1600" u="sng" dirty="0" smtClean="0">
                <a:latin typeface="Century Gothic" pitchFamily="34" charset="0"/>
              </a:rPr>
              <a:t>Βεβαίωση πρακτικής άσκησης</a:t>
            </a:r>
            <a:r>
              <a:rPr lang="en-US" sz="1600" dirty="0" smtClean="0">
                <a:latin typeface="Century Gothic" pitchFamily="34" charset="0"/>
              </a:rPr>
              <a:t>: </a:t>
            </a:r>
            <a:r>
              <a:rPr lang="el-GR" sz="1600" dirty="0" smtClean="0">
                <a:latin typeface="Century Gothic" pitchFamily="34" charset="0"/>
              </a:rPr>
              <a:t>Περίοδος πρακτικής, τα μαθησιακά αποτελέσματα, αναλυτικό πρόγραμμα με τα καθήκοντα τα οποία είχε αναλάβει ο φοιτητής, αξιολόγηση από το φορέα /εκπαιδευτή </a:t>
            </a:r>
            <a:endParaRPr lang="el-GR" sz="1600" u="sng" dirty="0" smtClean="0">
              <a:latin typeface="Century Gothic" pitchFamily="34" charset="0"/>
            </a:endParaRPr>
          </a:p>
          <a:p>
            <a:r>
              <a:rPr lang="el-GR" sz="1600" u="sng" dirty="0" smtClean="0">
                <a:latin typeface="Century Gothic" pitchFamily="34" charset="0"/>
              </a:rPr>
              <a:t>Εκθέσεις φοιτητών και προσωπικού</a:t>
            </a:r>
            <a:r>
              <a:rPr lang="el-GR" sz="1600" dirty="0" smtClean="0">
                <a:latin typeface="Century Gothic" pitchFamily="34" charset="0"/>
              </a:rPr>
              <a:t> ΜΕΣΩ </a:t>
            </a:r>
            <a:r>
              <a:rPr lang="en-US" sz="1600" dirty="0" smtClean="0">
                <a:latin typeface="Century Gothic" pitchFamily="34" charset="0"/>
              </a:rPr>
              <a:t>MOBILITY TOOL</a:t>
            </a:r>
            <a:endParaRPr lang="el-GR" sz="1600" dirty="0" smtClean="0">
              <a:latin typeface="Century Gothic" pitchFamily="34" charset="0"/>
            </a:endParaRPr>
          </a:p>
        </p:txBody>
      </p:sp>
      <p:pic>
        <p:nvPicPr>
          <p:cNvPr id="34819" name="Imag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8938" y="1052513"/>
            <a:ext cx="113506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ChangeArrowheads="1"/>
          </p:cNvSpPr>
          <p:nvPr/>
        </p:nvSpPr>
        <p:spPr bwMode="auto">
          <a:xfrm>
            <a:off x="0" y="981075"/>
            <a:ext cx="42481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GB" sz="2400" b="1">
              <a:solidFill>
                <a:srgbClr val="0F5494"/>
              </a:solidFill>
              <a:latin typeface="Verdana Bold"/>
            </a:endParaRPr>
          </a:p>
        </p:txBody>
      </p:sp>
      <p:sp>
        <p:nvSpPr>
          <p:cNvPr id="36866" name="ZoneTexte 60"/>
          <p:cNvSpPr txBox="1">
            <a:spLocks noChangeArrowheads="1"/>
          </p:cNvSpPr>
          <p:nvPr/>
        </p:nvSpPr>
        <p:spPr bwMode="auto">
          <a:xfrm>
            <a:off x="468313" y="1484313"/>
            <a:ext cx="3599631" cy="830997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chemeClr val="bg1"/>
                </a:solidFill>
                <a:cs typeface="Aharoni" pitchFamily="2" charset="-79"/>
              </a:rPr>
              <a:t>Καλύτερη ποιότητα κινητικότητας</a:t>
            </a:r>
            <a:endParaRPr lang="fr-BE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088" y="2420938"/>
            <a:ext cx="1982787" cy="131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868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2708275"/>
            <a:ext cx="1349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/>
          </p:cNvSpPr>
          <p:nvPr/>
        </p:nvSpPr>
        <p:spPr bwMode="auto">
          <a:xfrm>
            <a:off x="4277531" y="1900330"/>
            <a:ext cx="4500999" cy="153014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rgbClr val="F7C943"/>
              </a:buClr>
              <a:buFont typeface="Arial" charset="0"/>
              <a:buNone/>
              <a:defRPr/>
            </a:pPr>
            <a:r>
              <a:rPr lang="el-GR" sz="4400" b="1">
                <a:solidFill>
                  <a:schemeClr val="accent2"/>
                </a:solidFill>
                <a:latin typeface="Century Gothic" pitchFamily="34" charset="0"/>
              </a:rPr>
              <a:t>Γλωσσική υποστήριξη</a:t>
            </a:r>
            <a:endParaRPr lang="en-GB" sz="4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20477" y="3777558"/>
            <a:ext cx="8860247" cy="306722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None/>
              <a:defRPr/>
            </a:pPr>
            <a:endParaRPr lang="en-GB" sz="200" b="1">
              <a:solidFill>
                <a:srgbClr val="0F5494"/>
              </a:solidFill>
              <a:latin typeface="Century Gothic" pitchFamily="34" charset="0"/>
            </a:endParaRPr>
          </a:p>
          <a:p>
            <a:pPr marL="742950" lvl="1" indent="-28575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2100" b="1">
                <a:solidFill>
                  <a:srgbClr val="0F5494"/>
                </a:solidFill>
                <a:latin typeface="Century Gothic" pitchFamily="34" charset="0"/>
              </a:rPr>
              <a:t>Βελτίωση των γλωσσικών δεξιοτήτων των μετακινούμενων</a:t>
            </a:r>
          </a:p>
          <a:p>
            <a:pPr marL="742950" lvl="1" indent="-28575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2100" b="1">
                <a:solidFill>
                  <a:srgbClr val="0F5494"/>
                </a:solidFill>
                <a:latin typeface="Century Gothic" pitchFamily="34" charset="0"/>
              </a:rPr>
              <a:t>Διασφάλιση της ποιότητας και της αποτελεσματικότητας της κινητικότητας</a:t>
            </a:r>
            <a:endParaRPr lang="fr-BE" sz="2100" b="1">
              <a:solidFill>
                <a:srgbClr val="0F5494"/>
              </a:solidFill>
              <a:latin typeface="Century Gothic" pitchFamily="34" charset="0"/>
            </a:endParaRPr>
          </a:p>
          <a:p>
            <a:pPr marL="742950" lvl="1" indent="-28575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2100" b="1">
                <a:solidFill>
                  <a:srgbClr val="0F5494"/>
                </a:solidFill>
                <a:latin typeface="Century Gothic" pitchFamily="34" charset="0"/>
              </a:rPr>
              <a:t>Επιτυγχάνονται καλύτερα μαθησιακά αποτελέσματα </a:t>
            </a:r>
          </a:p>
          <a:p>
            <a:pPr marL="742950" lvl="1" indent="-285750"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2100" b="1">
                <a:solidFill>
                  <a:srgbClr val="0F5494"/>
                </a:solidFill>
                <a:latin typeface="Century Gothic" pitchFamily="34" charset="0"/>
              </a:rPr>
              <a:t>Γλώσσα διδασκαλίας /εργασίας </a:t>
            </a:r>
            <a:endParaRPr lang="fr-BE" sz="2100" b="1">
              <a:solidFill>
                <a:srgbClr val="0F5494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ChangeArrowheads="1"/>
          </p:cNvSpPr>
          <p:nvPr/>
        </p:nvSpPr>
        <p:spPr bwMode="auto">
          <a:xfrm>
            <a:off x="-36513" y="981075"/>
            <a:ext cx="4248151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GB" sz="2400" b="1">
              <a:solidFill>
                <a:srgbClr val="0F5494"/>
              </a:solidFill>
              <a:latin typeface="Verdana Bold"/>
            </a:endParaRPr>
          </a:p>
        </p:txBody>
      </p:sp>
      <p:sp>
        <p:nvSpPr>
          <p:cNvPr id="38914" name="ZoneTexte 60"/>
          <p:cNvSpPr txBox="1">
            <a:spLocks noChangeArrowheads="1"/>
          </p:cNvSpPr>
          <p:nvPr/>
        </p:nvSpPr>
        <p:spPr bwMode="auto">
          <a:xfrm>
            <a:off x="468313" y="1557338"/>
            <a:ext cx="3529012" cy="822325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chemeClr val="bg1"/>
                </a:solidFill>
                <a:cs typeface="Aharoni" pitchFamily="2" charset="-79"/>
              </a:rPr>
              <a:t>Καλύτερη ποιότητα κινητικότητας</a:t>
            </a:r>
            <a:endParaRPr lang="fr-BE" sz="24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550" y="2636838"/>
            <a:ext cx="2160588" cy="1436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8916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2636838"/>
            <a:ext cx="1349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17" name="Content Placeholder 2"/>
          <p:cNvGrpSpPr>
            <a:grpSpLocks/>
          </p:cNvGrpSpPr>
          <p:nvPr/>
        </p:nvGrpSpPr>
        <p:grpSpPr bwMode="auto">
          <a:xfrm>
            <a:off x="3779838" y="1844675"/>
            <a:ext cx="5364162" cy="1800225"/>
            <a:chOff x="2461" y="1148"/>
            <a:chExt cx="3176" cy="918"/>
          </a:xfrm>
        </p:grpSpPr>
        <p:pic>
          <p:nvPicPr>
            <p:cNvPr id="38921" name="Content Placeholder 2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61" y="1148"/>
              <a:ext cx="3176" cy="9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38922" name="Text Box 9"/>
            <p:cNvSpPr txBox="1">
              <a:spLocks noChangeArrowheads="1"/>
            </p:cNvSpPr>
            <p:nvPr/>
          </p:nvSpPr>
          <p:spPr bwMode="auto">
            <a:xfrm>
              <a:off x="2535" y="1207"/>
              <a:ext cx="2835" cy="6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spcAft>
                  <a:spcPts val="600"/>
                </a:spcAft>
                <a:buClr>
                  <a:srgbClr val="F7C943"/>
                </a:buClr>
                <a:buFont typeface="Arial" charset="0"/>
                <a:buNone/>
              </a:pPr>
              <a:r>
                <a:rPr lang="en-GB" sz="4000" b="1">
                  <a:solidFill>
                    <a:schemeClr val="accent2"/>
                  </a:solidFill>
                  <a:latin typeface="Century Gothic" pitchFamily="34" charset="0"/>
                </a:rPr>
                <a:t>On-line</a:t>
              </a:r>
              <a:r>
                <a:rPr lang="en-GB" sz="4400" b="1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  <a:r>
                <a:rPr lang="el-GR" sz="3600" b="1">
                  <a:solidFill>
                    <a:schemeClr val="accent2"/>
                  </a:solidFill>
                  <a:latin typeface="Century Gothic" pitchFamily="34" charset="0"/>
                </a:rPr>
                <a:t>γλωσσική υποστήριξη</a:t>
              </a:r>
              <a:endParaRPr lang="en-GB" sz="3600" b="1">
                <a:solidFill>
                  <a:schemeClr val="accent2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38918" name="Content Placeholder 2"/>
          <p:cNvGrpSpPr>
            <a:grpSpLocks/>
          </p:cNvGrpSpPr>
          <p:nvPr/>
        </p:nvGrpSpPr>
        <p:grpSpPr bwMode="auto">
          <a:xfrm>
            <a:off x="0" y="3690938"/>
            <a:ext cx="9064625" cy="3554412"/>
            <a:chOff x="-192" y="2104"/>
            <a:chExt cx="5710" cy="2239"/>
          </a:xfrm>
        </p:grpSpPr>
        <p:pic>
          <p:nvPicPr>
            <p:cNvPr id="38919" name="Content Placeholder 2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192" y="2104"/>
              <a:ext cx="5710" cy="22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38920" name="Text Box 12"/>
            <p:cNvSpPr txBox="1">
              <a:spLocks noChangeArrowheads="1"/>
            </p:cNvSpPr>
            <p:nvPr/>
          </p:nvSpPr>
          <p:spPr bwMode="auto">
            <a:xfrm>
              <a:off x="-182" y="2115"/>
              <a:ext cx="5693" cy="222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Font typeface="Arial" charset="0"/>
                <a:buChar char="–"/>
              </a:pPr>
              <a:endParaRPr lang="el-GR" sz="2100" b="1" dirty="0">
                <a:solidFill>
                  <a:srgbClr val="0F5494"/>
                </a:solidFill>
                <a:latin typeface="Century Gothic" pitchFamily="34" charset="0"/>
              </a:endParaRPr>
            </a:p>
            <a:p>
              <a:pPr marL="742950" lvl="1" indent="-285750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Font typeface="Arial" charset="0"/>
                <a:buChar char="–"/>
              </a:pPr>
              <a:r>
                <a:rPr lang="el-GR" sz="2100" b="1" dirty="0">
                  <a:solidFill>
                    <a:srgbClr val="0F5494"/>
                  </a:solidFill>
                  <a:latin typeface="Century Gothic" pitchFamily="34" charset="0"/>
                </a:rPr>
                <a:t>Προσφέρονται </a:t>
              </a:r>
              <a:r>
                <a:rPr lang="en-US" sz="2100" b="1" dirty="0">
                  <a:solidFill>
                    <a:srgbClr val="0F5494"/>
                  </a:solidFill>
                  <a:latin typeface="Century Gothic" pitchFamily="34" charset="0"/>
                </a:rPr>
                <a:t>on line </a:t>
              </a:r>
              <a:r>
                <a:rPr lang="el-GR" sz="2100" b="1" dirty="0">
                  <a:solidFill>
                    <a:srgbClr val="0F5494"/>
                  </a:solidFill>
                  <a:latin typeface="Century Gothic" pitchFamily="34" charset="0"/>
                </a:rPr>
                <a:t>μαθήματα σε πέντε βασικές γλώσσες (Αγγλικά, Γερμανικά, Ιταλικά, Γαλλικά, Ισπανικά) </a:t>
              </a:r>
              <a:endParaRPr lang="fr-BE" sz="2100" b="1" dirty="0">
                <a:solidFill>
                  <a:srgbClr val="0F5494"/>
                </a:solidFill>
                <a:latin typeface="Century Gothic" pitchFamily="34" charset="0"/>
              </a:endParaRPr>
            </a:p>
            <a:p>
              <a:pPr marL="742950" lvl="1" indent="-285750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Font typeface="Arial" charset="0"/>
                <a:buChar char="–"/>
              </a:pPr>
              <a:r>
                <a:rPr lang="el-GR" sz="2100" b="1" dirty="0">
                  <a:solidFill>
                    <a:srgbClr val="0F5494"/>
                  </a:solidFill>
                  <a:latin typeface="Century Gothic" pitchFamily="34" charset="0"/>
                </a:rPr>
                <a:t>Αξιολόγηση πριν και μετά το τέλος της κινητικότητας των μετακινούμενων</a:t>
              </a:r>
              <a:endParaRPr lang="fr-BE" sz="2100" b="1" dirty="0">
                <a:solidFill>
                  <a:srgbClr val="0F5494"/>
                </a:solidFill>
                <a:latin typeface="Century Gothic" pitchFamily="34" charset="0"/>
              </a:endParaRPr>
            </a:p>
            <a:p>
              <a:pPr marL="742950" lvl="1" indent="-285750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Font typeface="Arial" charset="0"/>
                <a:buChar char="–"/>
              </a:pPr>
              <a:r>
                <a:rPr lang="el-GR" sz="2100" b="1" dirty="0">
                  <a:solidFill>
                    <a:srgbClr val="0F5494"/>
                  </a:solidFill>
                  <a:latin typeface="Century Gothic" pitchFamily="34" charset="0"/>
                </a:rPr>
                <a:t>Συλλέγονται δεδομένα και παρακολουθείται η πρόοδος</a:t>
              </a:r>
              <a:endParaRPr lang="fr-BE" sz="2100" b="1" dirty="0">
                <a:solidFill>
                  <a:srgbClr val="0F5494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ChangeArrowheads="1"/>
          </p:cNvSpPr>
          <p:nvPr/>
        </p:nvSpPr>
        <p:spPr bwMode="auto">
          <a:xfrm>
            <a:off x="-36513" y="981075"/>
            <a:ext cx="4248151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GB" sz="2400" b="1">
              <a:solidFill>
                <a:srgbClr val="0F5494"/>
              </a:solidFill>
              <a:latin typeface="Verdana Bold"/>
            </a:endParaRPr>
          </a:p>
        </p:txBody>
      </p:sp>
      <p:sp>
        <p:nvSpPr>
          <p:cNvPr id="40962" name="ZoneTexte 60"/>
          <p:cNvSpPr txBox="1">
            <a:spLocks noChangeArrowheads="1"/>
          </p:cNvSpPr>
          <p:nvPr/>
        </p:nvSpPr>
        <p:spPr bwMode="auto">
          <a:xfrm>
            <a:off x="468313" y="1484313"/>
            <a:ext cx="3311525" cy="822325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chemeClr val="bg1"/>
                </a:solidFill>
                <a:cs typeface="Aharoni" pitchFamily="2" charset="-79"/>
              </a:rPr>
              <a:t>Καλύτερη ποιότητα στην κινητικότητα</a:t>
            </a:r>
            <a:endParaRPr lang="fr-BE" sz="24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650" y="2492375"/>
            <a:ext cx="2162175" cy="1436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64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2349500"/>
            <a:ext cx="1577975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65" name="Content Placeholder 2"/>
          <p:cNvGrpSpPr>
            <a:grpSpLocks/>
          </p:cNvGrpSpPr>
          <p:nvPr/>
        </p:nvGrpSpPr>
        <p:grpSpPr bwMode="auto">
          <a:xfrm>
            <a:off x="4211638" y="1844675"/>
            <a:ext cx="4662487" cy="1457325"/>
            <a:chOff x="2504" y="1148"/>
            <a:chExt cx="3095" cy="918"/>
          </a:xfrm>
        </p:grpSpPr>
        <p:pic>
          <p:nvPicPr>
            <p:cNvPr id="40969" name="Content Placeholder 2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04" y="1148"/>
              <a:ext cx="3095" cy="9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40970" name="Text Box 9"/>
            <p:cNvSpPr txBox="1">
              <a:spLocks noChangeArrowheads="1"/>
            </p:cNvSpPr>
            <p:nvPr/>
          </p:nvSpPr>
          <p:spPr bwMode="auto">
            <a:xfrm>
              <a:off x="2535" y="1207"/>
              <a:ext cx="2835" cy="6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spcAft>
                  <a:spcPts val="600"/>
                </a:spcAft>
                <a:buClr>
                  <a:srgbClr val="F7C943"/>
                </a:buClr>
                <a:buFont typeface="Arial" charset="0"/>
                <a:buNone/>
              </a:pPr>
              <a:r>
                <a:rPr lang="el-GR" sz="4800" b="1">
                  <a:solidFill>
                    <a:schemeClr val="accent2"/>
                  </a:solidFill>
                  <a:latin typeface="Century Gothic" pitchFamily="34" charset="0"/>
                </a:rPr>
                <a:t>Γλωσσική υποστήριξη</a:t>
              </a:r>
              <a:endParaRPr lang="en-GB" sz="4800" b="1">
                <a:solidFill>
                  <a:schemeClr val="accent2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40966" name="Content Placeholder 2"/>
          <p:cNvGrpSpPr>
            <a:grpSpLocks/>
          </p:cNvGrpSpPr>
          <p:nvPr/>
        </p:nvGrpSpPr>
        <p:grpSpPr bwMode="auto">
          <a:xfrm>
            <a:off x="285753" y="3933825"/>
            <a:ext cx="8677272" cy="2232025"/>
            <a:chOff x="-265" y="2150"/>
            <a:chExt cx="5783" cy="2239"/>
          </a:xfrm>
        </p:grpSpPr>
        <p:pic>
          <p:nvPicPr>
            <p:cNvPr id="40967" name="Content Placeholder 2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192" y="2150"/>
              <a:ext cx="5710" cy="22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40968" name="Text Box 12"/>
            <p:cNvSpPr txBox="1">
              <a:spLocks noChangeArrowheads="1"/>
            </p:cNvSpPr>
            <p:nvPr/>
          </p:nvSpPr>
          <p:spPr bwMode="auto">
            <a:xfrm>
              <a:off x="-265" y="2360"/>
              <a:ext cx="5776" cy="20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Font typeface="Arial" charset="0"/>
                <a:buNone/>
              </a:pPr>
              <a:endParaRPr lang="en-GB" sz="300" b="1" dirty="0">
                <a:solidFill>
                  <a:srgbClr val="0F5494"/>
                </a:solidFill>
                <a:latin typeface="Century Gothic" pitchFamily="34" charset="0"/>
              </a:endParaRPr>
            </a:p>
            <a:p>
              <a:pPr marL="342900" indent="-342900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Font typeface="Arial" charset="0"/>
                <a:buChar char="–"/>
              </a:pPr>
              <a:r>
                <a:rPr lang="el-GR" b="1" dirty="0">
                  <a:solidFill>
                    <a:srgbClr val="0F5494"/>
                  </a:solidFill>
                  <a:latin typeface="Century Gothic" pitchFamily="34" charset="0"/>
                </a:rPr>
                <a:t>Γλωσσική προετοιμασία μετακινούμενων </a:t>
              </a:r>
              <a:r>
                <a:rPr lang="el-GR" b="1" dirty="0">
                  <a:solidFill>
                    <a:srgbClr val="C00000"/>
                  </a:solidFill>
                  <a:latin typeface="Century Gothic" pitchFamily="34" charset="0"/>
                </a:rPr>
                <a:t>για τις υπόλοιπες </a:t>
              </a:r>
              <a:r>
                <a:rPr lang="el-GR" b="1" dirty="0" smtClean="0">
                  <a:solidFill>
                    <a:srgbClr val="C00000"/>
                  </a:solidFill>
                  <a:latin typeface="Century Gothic" pitchFamily="34" charset="0"/>
                </a:rPr>
                <a:t>γλώσσες</a:t>
              </a:r>
              <a:r>
                <a:rPr lang="el-GR" b="1" dirty="0" smtClean="0">
                  <a:solidFill>
                    <a:srgbClr val="0F5494"/>
                  </a:solidFill>
                  <a:latin typeface="Century Gothic" pitchFamily="34" charset="0"/>
                </a:rPr>
                <a:t> </a:t>
              </a:r>
              <a:r>
                <a:rPr lang="el-GR" b="1" dirty="0">
                  <a:solidFill>
                    <a:srgbClr val="0F5494"/>
                  </a:solidFill>
                  <a:latin typeface="Century Gothic" pitchFamily="34" charset="0"/>
                </a:rPr>
                <a:t>θα καλύπτεται μέσω του κονδυλίου των οργανωτικών δαπανών.</a:t>
              </a:r>
              <a:endParaRPr lang="fr-BE" b="1" dirty="0">
                <a:solidFill>
                  <a:srgbClr val="0F5494"/>
                </a:solidFill>
                <a:latin typeface="Century Gothic" pitchFamily="34" charset="0"/>
              </a:endParaRPr>
            </a:p>
            <a:p>
              <a:pPr marL="342900" indent="-342900">
                <a:spcBef>
                  <a:spcPct val="20000"/>
                </a:spcBef>
                <a:spcAft>
                  <a:spcPts val="600"/>
                </a:spcAft>
                <a:buClr>
                  <a:schemeClr val="accent2"/>
                </a:buClr>
                <a:buFont typeface="Arial" charset="0"/>
                <a:buChar char="–"/>
              </a:pPr>
              <a:r>
                <a:rPr lang="el-GR" b="1" dirty="0">
                  <a:solidFill>
                    <a:srgbClr val="0F5494"/>
                  </a:solidFill>
                  <a:latin typeface="Century Gothic" pitchFamily="34" charset="0"/>
                </a:rPr>
                <a:t>Δέσμευση με τον Πανεπιστημιακό Χάρτη Ανώτατης Εκπαίδευσης ότι θα </a:t>
              </a:r>
              <a:r>
                <a:rPr lang="el-GR" b="1" dirty="0" smtClean="0">
                  <a:solidFill>
                    <a:srgbClr val="0F5494"/>
                  </a:solidFill>
                  <a:latin typeface="Century Gothic" pitchFamily="34" charset="0"/>
                </a:rPr>
                <a:t>παρέχεται</a:t>
              </a:r>
              <a:r>
                <a:rPr lang="en-US" b="1" dirty="0" smtClean="0">
                  <a:solidFill>
                    <a:srgbClr val="0F5494"/>
                  </a:solidFill>
                  <a:latin typeface="Century Gothic" pitchFamily="34" charset="0"/>
                </a:rPr>
                <a:t>:</a:t>
              </a:r>
              <a:r>
                <a:rPr lang="el-GR" b="1" dirty="0" smtClean="0">
                  <a:solidFill>
                    <a:srgbClr val="0F5494"/>
                  </a:solidFill>
                  <a:latin typeface="Century Gothic" pitchFamily="34" charset="0"/>
                </a:rPr>
                <a:t>  Γλωσσική </a:t>
              </a:r>
              <a:r>
                <a:rPr lang="el-GR" b="1" dirty="0">
                  <a:solidFill>
                    <a:srgbClr val="0F5494"/>
                  </a:solidFill>
                  <a:latin typeface="Century Gothic" pitchFamily="34" charset="0"/>
                </a:rPr>
                <a:t>υποστήριξη στους εξερχόμενους και στους εισερχόμενους </a:t>
              </a:r>
              <a:r>
                <a:rPr lang="el-GR" b="1" dirty="0" smtClean="0">
                  <a:solidFill>
                    <a:srgbClr val="0F5494"/>
                  </a:solidFill>
                  <a:latin typeface="Century Gothic" pitchFamily="34" charset="0"/>
                </a:rPr>
                <a:t>μετακινούμενους</a:t>
              </a:r>
              <a:endParaRPr lang="el-GR" b="1" dirty="0">
                <a:solidFill>
                  <a:srgbClr val="0F5494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23"/>
          <p:cNvGrpSpPr>
            <a:grpSpLocks/>
          </p:cNvGrpSpPr>
          <p:nvPr/>
        </p:nvGrpSpPr>
        <p:grpSpPr bwMode="auto">
          <a:xfrm>
            <a:off x="323850" y="2133600"/>
            <a:ext cx="3795713" cy="3960813"/>
            <a:chOff x="217" y="1389"/>
            <a:chExt cx="2391" cy="2495"/>
          </a:xfrm>
        </p:grpSpPr>
        <p:sp>
          <p:nvSpPr>
            <p:cNvPr id="15376" name="Oval 1027"/>
            <p:cNvSpPr>
              <a:spLocks noChangeArrowheads="1"/>
            </p:cNvSpPr>
            <p:nvPr/>
          </p:nvSpPr>
          <p:spPr bwMode="auto">
            <a:xfrm>
              <a:off x="1156" y="2840"/>
              <a:ext cx="1167" cy="1038"/>
            </a:xfrm>
            <a:prstGeom prst="ellipse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l-GR" sz="1500" b="1" dirty="0">
                  <a:latin typeface="Calibri" pitchFamily="34" charset="0"/>
                </a:rPr>
                <a:t>Πρόγραμμα </a:t>
              </a:r>
            </a:p>
            <a:p>
              <a:pPr algn="ctr" eaLnBrk="0" hangingPunct="0"/>
              <a:r>
                <a:rPr lang="el-GR" sz="1500" b="1" dirty="0">
                  <a:latin typeface="Calibri" pitchFamily="34" charset="0"/>
                </a:rPr>
                <a:t>Νεολαία σε </a:t>
              </a:r>
              <a:r>
                <a:rPr lang="el-GR" sz="1500" b="1" dirty="0" smtClean="0">
                  <a:latin typeface="Calibri" pitchFamily="34" charset="0"/>
                </a:rPr>
                <a:t>Δράση</a:t>
              </a:r>
              <a:endParaRPr lang="en-GB" sz="1500" b="1" dirty="0">
                <a:latin typeface="Calibri" pitchFamily="34" charset="0"/>
              </a:endParaRPr>
            </a:p>
          </p:txBody>
        </p:sp>
        <p:sp>
          <p:nvSpPr>
            <p:cNvPr id="15377" name="Oval 1028"/>
            <p:cNvSpPr>
              <a:spLocks noChangeArrowheads="1"/>
            </p:cNvSpPr>
            <p:nvPr/>
          </p:nvSpPr>
          <p:spPr bwMode="auto">
            <a:xfrm>
              <a:off x="1111" y="1389"/>
              <a:ext cx="1497" cy="1678"/>
            </a:xfrm>
            <a:prstGeom prst="ellipse">
              <a:avLst/>
            </a:prstGeom>
            <a:gradFill rotWithShape="1">
              <a:gsLst>
                <a:gs pos="0">
                  <a:srgbClr val="651E07"/>
                </a:gs>
                <a:gs pos="50000">
                  <a:srgbClr val="DA4010"/>
                </a:gs>
                <a:gs pos="100000">
                  <a:srgbClr val="651E07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l-GR" sz="1400" b="1" dirty="0">
                  <a:solidFill>
                    <a:schemeClr val="bg1"/>
                  </a:solidFill>
                  <a:latin typeface="Calibri" pitchFamily="34" charset="0"/>
                </a:rPr>
                <a:t>Διεθνή Προγράμματα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l-GR" sz="1400" b="1" dirty="0">
                  <a:solidFill>
                    <a:schemeClr val="bg1"/>
                  </a:solidFill>
                  <a:latin typeface="Calibri" pitchFamily="34" charset="0"/>
                </a:rPr>
                <a:t>Ανώτατης Εκπαίδευσης</a:t>
              </a:r>
              <a:endParaRPr lang="fr-BE" sz="14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endParaRPr lang="en-GB" sz="1000" b="1" dirty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  <a:ea typeface="MS PGothic" pitchFamily="34" charset="-128"/>
                </a:rPr>
                <a:t>Erasmus Mundus,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  <a:ea typeface="MS PGothic" pitchFamily="34" charset="-128"/>
                </a:rPr>
                <a:t>Tempus,</a:t>
              </a:r>
              <a:r>
                <a:rPr lang="el-GR" sz="1400" b="1" dirty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fr-BE" sz="1400" b="1" dirty="0">
                  <a:solidFill>
                    <a:schemeClr val="bg1"/>
                  </a:solidFill>
                  <a:latin typeface="Calibri" pitchFamily="34" charset="0"/>
                  <a:ea typeface="MS PGothic" pitchFamily="34" charset="-128"/>
                </a:rPr>
                <a:t>Alfa, </a:t>
              </a:r>
              <a:r>
                <a:rPr lang="fr-BE" sz="1400" b="1" dirty="0" smtClean="0">
                  <a:solidFill>
                    <a:schemeClr val="bg1"/>
                  </a:solidFill>
                  <a:latin typeface="Calibri" pitchFamily="34" charset="0"/>
                  <a:ea typeface="MS PGothic" pitchFamily="34" charset="-128"/>
                </a:rPr>
                <a:t>Edulink</a:t>
              </a:r>
              <a:r>
                <a:rPr lang="el-GR" sz="1000" b="1" dirty="0" smtClean="0">
                  <a:solidFill>
                    <a:schemeClr val="bg1"/>
                  </a:solidFill>
                  <a:latin typeface="Calibri" pitchFamily="34" charset="0"/>
                  <a:ea typeface="MS PGothic" pitchFamily="34" charset="-128"/>
                </a:rPr>
                <a:t> </a:t>
              </a:r>
              <a:endParaRPr lang="el-GR" sz="10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endParaRPr lang="el-GR" sz="10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el-GR" sz="1400" b="1" dirty="0">
                  <a:solidFill>
                    <a:schemeClr val="bg1"/>
                  </a:solidFill>
                  <a:latin typeface="Arial Black" pitchFamily="34" charset="0"/>
                </a:rPr>
                <a:t>Διμερή Προγράμματα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l-GR" sz="1400" b="1" dirty="0">
                  <a:solidFill>
                    <a:schemeClr val="bg1"/>
                  </a:solidFill>
                  <a:latin typeface="Arial Black" pitchFamily="34" charset="0"/>
                </a:rPr>
                <a:t>Συνεργασίας</a:t>
              </a:r>
              <a:endParaRPr lang="en-GB" sz="1400" b="1" dirty="0">
                <a:solidFill>
                  <a:schemeClr val="bg1"/>
                </a:solidFill>
                <a:latin typeface="Arial Black" pitchFamily="34" charset="0"/>
                <a:ea typeface="MS PGothic" pitchFamily="34" charset="-128"/>
              </a:endParaRPr>
            </a:p>
          </p:txBody>
        </p:sp>
        <p:sp>
          <p:nvSpPr>
            <p:cNvPr id="15378" name="Oval 1029"/>
            <p:cNvSpPr>
              <a:spLocks noChangeArrowheads="1"/>
            </p:cNvSpPr>
            <p:nvPr/>
          </p:nvSpPr>
          <p:spPr bwMode="auto">
            <a:xfrm>
              <a:off x="217" y="1480"/>
              <a:ext cx="997" cy="2404"/>
            </a:xfrm>
            <a:prstGeom prst="ellipse">
              <a:avLst/>
            </a:prstGeom>
            <a:gradFill rotWithShape="1">
              <a:gsLst>
                <a:gs pos="0">
                  <a:srgbClr val="007600"/>
                </a:gs>
                <a:gs pos="50000">
                  <a:srgbClr val="00FF00"/>
                </a:gs>
                <a:gs pos="100000">
                  <a:srgbClr val="007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1200">
                <a:latin typeface="Calibri" pitchFamily="34" charset="0"/>
                <a:ea typeface="MS PGothic" pitchFamily="34" charset="-128"/>
              </a:endParaRPr>
            </a:p>
            <a:p>
              <a:pPr algn="ctr" eaLnBrk="0" hangingPunct="0"/>
              <a:endParaRPr lang="en-GB" sz="1200">
                <a:latin typeface="Calibri" pitchFamily="34" charset="0"/>
                <a:ea typeface="MS PGothic" pitchFamily="34" charset="-128"/>
              </a:endParaRPr>
            </a:p>
            <a:p>
              <a:pPr algn="ctr" eaLnBrk="0" hangingPunct="0"/>
              <a:endParaRPr lang="en-GB" sz="1200">
                <a:latin typeface="Calibri" pitchFamily="34" charset="0"/>
                <a:ea typeface="MS PGothic" pitchFamily="34" charset="-128"/>
              </a:endParaRPr>
            </a:p>
            <a:p>
              <a:pPr algn="ctr" eaLnBrk="0" hangingPunct="0"/>
              <a:endParaRPr lang="en-GB" sz="800">
                <a:latin typeface="Calibri" pitchFamily="34" charset="0"/>
                <a:ea typeface="MS PGothic" pitchFamily="34" charset="-128"/>
              </a:endParaRPr>
            </a:p>
            <a:p>
              <a:pPr algn="ctr" eaLnBrk="0" hangingPunct="0"/>
              <a:endParaRPr lang="el-GR" sz="1600" b="1">
                <a:latin typeface="Calibri" pitchFamily="34" charset="0"/>
              </a:endParaRPr>
            </a:p>
            <a:p>
              <a:pPr algn="ctr" eaLnBrk="0" hangingPunct="0"/>
              <a:endParaRPr lang="el-GR" sz="1600" b="1">
                <a:latin typeface="Calibri" pitchFamily="34" charset="0"/>
              </a:endParaRPr>
            </a:p>
            <a:p>
              <a:pPr algn="ctr" eaLnBrk="0" hangingPunct="0"/>
              <a:r>
                <a:rPr lang="en-GB" sz="1600" b="1">
                  <a:latin typeface="Calibri" pitchFamily="34" charset="0"/>
                  <a:ea typeface="MS PGothic" pitchFamily="34" charset="-128"/>
                </a:rPr>
                <a:t>Erasmus</a:t>
              </a:r>
              <a:endParaRPr lang="el-GR" sz="1600" b="1">
                <a:latin typeface="Calibri" pitchFamily="34" charset="0"/>
              </a:endParaRPr>
            </a:p>
            <a:p>
              <a:pPr algn="ctr" eaLnBrk="0" hangingPunct="0"/>
              <a:endParaRPr lang="en-GB" sz="900" b="1">
                <a:latin typeface="Calibri" pitchFamily="34" charset="0"/>
              </a:endParaRPr>
            </a:p>
            <a:p>
              <a:pPr algn="ctr" eaLnBrk="0" hangingPunct="0"/>
              <a:r>
                <a:rPr lang="en-GB" sz="1600" b="1">
                  <a:latin typeface="Calibri" pitchFamily="34" charset="0"/>
                  <a:ea typeface="MS PGothic" pitchFamily="34" charset="-128"/>
                </a:rPr>
                <a:t>Grundtvig</a:t>
              </a:r>
              <a:endParaRPr lang="el-GR" sz="1600" b="1">
                <a:latin typeface="Calibri" pitchFamily="34" charset="0"/>
              </a:endParaRPr>
            </a:p>
            <a:p>
              <a:pPr algn="ctr" eaLnBrk="0" hangingPunct="0"/>
              <a:endParaRPr lang="en-GB" sz="800" b="1">
                <a:latin typeface="Calibri" pitchFamily="34" charset="0"/>
                <a:ea typeface="MS PGothic" pitchFamily="34" charset="-128"/>
              </a:endParaRPr>
            </a:p>
            <a:p>
              <a:pPr algn="ctr" eaLnBrk="0" hangingPunct="0"/>
              <a:r>
                <a:rPr lang="en-GB" sz="1600" b="1">
                  <a:latin typeface="Calibri" pitchFamily="34" charset="0"/>
                  <a:ea typeface="MS PGothic" pitchFamily="34" charset="-128"/>
                </a:rPr>
                <a:t>Leonardo</a:t>
              </a:r>
            </a:p>
            <a:p>
              <a:pPr algn="ctr" eaLnBrk="0" hangingPunct="0"/>
              <a:endParaRPr lang="en-GB" sz="800" b="1">
                <a:latin typeface="Calibri" pitchFamily="34" charset="0"/>
                <a:ea typeface="MS PGothic" pitchFamily="34" charset="-128"/>
              </a:endParaRPr>
            </a:p>
            <a:p>
              <a:pPr algn="ctr" eaLnBrk="0" hangingPunct="0"/>
              <a:r>
                <a:rPr lang="en-GB" sz="1600" b="1">
                  <a:latin typeface="Calibri" pitchFamily="34" charset="0"/>
                  <a:ea typeface="MS PGothic" pitchFamily="34" charset="-128"/>
                </a:rPr>
                <a:t>Comenius</a:t>
              </a:r>
            </a:p>
          </p:txBody>
        </p:sp>
        <p:sp>
          <p:nvSpPr>
            <p:cNvPr id="15379" name="Text Box 1030"/>
            <p:cNvSpPr txBox="1">
              <a:spLocks noChangeArrowheads="1"/>
            </p:cNvSpPr>
            <p:nvPr/>
          </p:nvSpPr>
          <p:spPr bwMode="auto">
            <a:xfrm>
              <a:off x="295" y="1979"/>
              <a:ext cx="874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el-GR" sz="1400" b="1" dirty="0">
                  <a:latin typeface="Calibri" pitchFamily="34" charset="0"/>
                </a:rPr>
                <a:t>Πρόγραμμα</a:t>
              </a:r>
            </a:p>
            <a:p>
              <a:pPr algn="ctr"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el-GR" sz="1400" b="1" dirty="0">
                  <a:latin typeface="Calibri" pitchFamily="34" charset="0"/>
                </a:rPr>
                <a:t> </a:t>
              </a:r>
              <a:r>
                <a:rPr lang="el-GR" sz="1400" b="1" dirty="0" smtClean="0">
                  <a:latin typeface="Calibri" pitchFamily="34" charset="0"/>
                </a:rPr>
                <a:t>Δια </a:t>
              </a:r>
              <a:r>
                <a:rPr lang="el-GR" sz="1400" b="1" dirty="0">
                  <a:latin typeface="Calibri" pitchFamily="34" charset="0"/>
                </a:rPr>
                <a:t>Βίου </a:t>
              </a:r>
            </a:p>
            <a:p>
              <a:pPr algn="ctr"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el-GR" sz="1400" b="1" dirty="0">
                  <a:latin typeface="Calibri" pitchFamily="34" charset="0"/>
                </a:rPr>
                <a:t>Μάθηση</a:t>
              </a:r>
              <a:endParaRPr lang="en-GB" sz="1400" b="1" dirty="0">
                <a:latin typeface="Calibri" pitchFamily="34" charset="0"/>
              </a:endParaRPr>
            </a:p>
          </p:txBody>
        </p:sp>
        <p:sp>
          <p:nvSpPr>
            <p:cNvPr id="15380" name="Line 1031"/>
            <p:cNvSpPr>
              <a:spLocks noChangeShapeType="1"/>
            </p:cNvSpPr>
            <p:nvPr/>
          </p:nvSpPr>
          <p:spPr bwMode="auto">
            <a:xfrm>
              <a:off x="295" y="252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362" name="AutoShape 1032"/>
          <p:cNvSpPr>
            <a:spLocks noChangeArrowheads="1"/>
          </p:cNvSpPr>
          <p:nvPr/>
        </p:nvSpPr>
        <p:spPr bwMode="auto">
          <a:xfrm>
            <a:off x="4211638" y="3068638"/>
            <a:ext cx="936625" cy="720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3399FF">
                  <a:alpha val="70000"/>
                </a:srgbClr>
              </a:gs>
              <a:gs pos="100000">
                <a:srgbClr val="FFFF99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Text Box 1033"/>
          <p:cNvSpPr txBox="1">
            <a:spLocks noChangeArrowheads="1"/>
          </p:cNvSpPr>
          <p:nvPr/>
        </p:nvSpPr>
        <p:spPr bwMode="auto">
          <a:xfrm>
            <a:off x="4475163" y="1428736"/>
            <a:ext cx="4418012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b="1" dirty="0">
                <a:latin typeface="Tahoma" pitchFamily="34" charset="0"/>
              </a:rPr>
              <a:t>Ένα ενιαίο πρόγραμμα</a:t>
            </a:r>
            <a:r>
              <a:rPr lang="en-US" b="1" dirty="0">
                <a:latin typeface="Tahoma" pitchFamily="34" charset="0"/>
              </a:rPr>
              <a:t> ERASMUS+</a:t>
            </a:r>
            <a:endParaRPr lang="en-GB" b="1" dirty="0">
              <a:latin typeface="Tahoma" pitchFamily="34" charset="0"/>
            </a:endParaRPr>
          </a:p>
        </p:txBody>
      </p:sp>
      <p:sp>
        <p:nvSpPr>
          <p:cNvPr id="7173" name="Text Box 1034"/>
          <p:cNvSpPr txBox="1">
            <a:spLocks noChangeArrowheads="1"/>
          </p:cNvSpPr>
          <p:nvPr/>
        </p:nvSpPr>
        <p:spPr bwMode="auto">
          <a:xfrm>
            <a:off x="468313" y="1412875"/>
            <a:ext cx="2924175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l-GR" sz="2000" b="1" dirty="0">
                <a:latin typeface="+mj-lt"/>
              </a:rPr>
              <a:t>ΥΠΑΡΧΟΝΤΑ ΠΡΟΓΡΑΜΜΑΤΑ</a:t>
            </a:r>
            <a:endParaRPr lang="en-GB" sz="2000" b="1" dirty="0">
              <a:latin typeface="+mj-lt"/>
            </a:endParaRPr>
          </a:p>
        </p:txBody>
      </p:sp>
      <p:grpSp>
        <p:nvGrpSpPr>
          <p:cNvPr id="15365" name="Group 22"/>
          <p:cNvGrpSpPr>
            <a:grpSpLocks/>
          </p:cNvGrpSpPr>
          <p:nvPr/>
        </p:nvGrpSpPr>
        <p:grpSpPr bwMode="auto">
          <a:xfrm>
            <a:off x="5219700" y="2492375"/>
            <a:ext cx="3779838" cy="2025650"/>
            <a:chOff x="3379" y="1253"/>
            <a:chExt cx="2381" cy="1276"/>
          </a:xfrm>
        </p:grpSpPr>
        <p:sp>
          <p:nvSpPr>
            <p:cNvPr id="15368" name="Rectangle 1038"/>
            <p:cNvSpPr>
              <a:spLocks noChangeArrowheads="1"/>
            </p:cNvSpPr>
            <p:nvPr/>
          </p:nvSpPr>
          <p:spPr bwMode="auto">
            <a:xfrm>
              <a:off x="3424" y="1253"/>
              <a:ext cx="2336" cy="1179"/>
            </a:xfrm>
            <a:prstGeom prst="rect">
              <a:avLst/>
            </a:prstGeom>
            <a:gradFill rotWithShape="1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69" name="Text Box 1039"/>
            <p:cNvSpPr txBox="1">
              <a:spLocks noChangeArrowheads="1"/>
            </p:cNvSpPr>
            <p:nvPr/>
          </p:nvSpPr>
          <p:spPr bwMode="auto">
            <a:xfrm>
              <a:off x="3799" y="1426"/>
              <a:ext cx="1461" cy="128"/>
            </a:xfrm>
            <a:prstGeom prst="rect">
              <a:avLst/>
            </a:prstGeom>
            <a:gradFill rotWithShape="1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3 βασικοί πυλώνες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15370" name="Line 1040"/>
            <p:cNvSpPr>
              <a:spLocks noChangeShapeType="1"/>
            </p:cNvSpPr>
            <p:nvPr/>
          </p:nvSpPr>
          <p:spPr bwMode="auto">
            <a:xfrm>
              <a:off x="4234" y="1608"/>
              <a:ext cx="3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71" name="Line 1041"/>
            <p:cNvSpPr>
              <a:spLocks noChangeShapeType="1"/>
            </p:cNvSpPr>
            <p:nvPr/>
          </p:nvSpPr>
          <p:spPr bwMode="auto">
            <a:xfrm>
              <a:off x="4897" y="1625"/>
              <a:ext cx="2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72" name="Text Box 1042"/>
            <p:cNvSpPr txBox="1">
              <a:spLocks noChangeArrowheads="1"/>
            </p:cNvSpPr>
            <p:nvPr/>
          </p:nvSpPr>
          <p:spPr bwMode="auto">
            <a:xfrm>
              <a:off x="3379" y="1761"/>
              <a:ext cx="883" cy="494"/>
            </a:xfrm>
            <a:prstGeom prst="rect">
              <a:avLst/>
            </a:prstGeom>
            <a:gradFill rotWithShape="1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l-GR" sz="1000" b="1">
                  <a:latin typeface="Arial Black" pitchFamily="34" charset="0"/>
                </a:rPr>
                <a:t>1.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l-GR" sz="1000" b="1">
                  <a:latin typeface="Arial Black" pitchFamily="34" charset="0"/>
                </a:rPr>
                <a:t>Μαθησιακή Κινητικότητα ατόμων</a:t>
              </a:r>
              <a:endParaRPr lang="en-GB" sz="1000" b="1">
                <a:solidFill>
                  <a:srgbClr val="FF3300"/>
                </a:solidFill>
                <a:latin typeface="Times New Roman" pitchFamily="18" charset="0"/>
                <a:ea typeface="MS PGothic" pitchFamily="34" charset="-128"/>
              </a:endParaRPr>
            </a:p>
          </p:txBody>
        </p:sp>
        <p:sp>
          <p:nvSpPr>
            <p:cNvPr id="15373" name="Text Box 1043"/>
            <p:cNvSpPr txBox="1">
              <a:spLocks noChangeArrowheads="1"/>
            </p:cNvSpPr>
            <p:nvPr/>
          </p:nvSpPr>
          <p:spPr bwMode="auto">
            <a:xfrm>
              <a:off x="4830" y="1761"/>
              <a:ext cx="840" cy="591"/>
            </a:xfrm>
            <a:prstGeom prst="rect">
              <a:avLst/>
            </a:prstGeom>
            <a:gradFill rotWithShape="1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000" b="1">
                  <a:latin typeface="Arial Black" pitchFamily="34" charset="0"/>
                  <a:ea typeface="MS PGothic" pitchFamily="34" charset="-128"/>
                </a:rPr>
                <a:t>3.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l-GR" sz="1000" b="1">
                  <a:latin typeface="Arial Black" pitchFamily="34" charset="0"/>
                </a:rPr>
                <a:t>Ενίσχυση σε θέματα μεταρρύθμισης πολιτικής</a:t>
              </a:r>
              <a:endParaRPr lang="en-GB" sz="1000" b="1">
                <a:latin typeface="Arial Black" pitchFamily="34" charset="0"/>
              </a:endParaRPr>
            </a:p>
          </p:txBody>
        </p:sp>
        <p:sp>
          <p:nvSpPr>
            <p:cNvPr id="15374" name="Text Box 1044"/>
            <p:cNvSpPr txBox="1">
              <a:spLocks noChangeArrowheads="1"/>
            </p:cNvSpPr>
            <p:nvPr/>
          </p:nvSpPr>
          <p:spPr bwMode="auto">
            <a:xfrm>
              <a:off x="4126" y="1744"/>
              <a:ext cx="793" cy="785"/>
            </a:xfrm>
            <a:prstGeom prst="rect">
              <a:avLst/>
            </a:prstGeom>
            <a:gradFill rotWithShape="1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l-GR" sz="1000" b="1">
                  <a:latin typeface="Arial Black" pitchFamily="34" charset="0"/>
                </a:rPr>
                <a:t>2.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l-GR" sz="1000" b="1">
                  <a:latin typeface="Arial Black" pitchFamily="34" charset="0"/>
                </a:rPr>
                <a:t>Συνεργασία για την Καινοτομία και για την ανταλλαγή καλών πρακτικών</a:t>
              </a:r>
              <a:r>
                <a:rPr lang="el-GR" sz="1000" b="1">
                  <a:latin typeface="Arial Black" pitchFamily="34" charset="0"/>
                  <a:ea typeface="MS PGothic" pitchFamily="34" charset="-128"/>
                </a:rPr>
                <a:t> </a:t>
              </a:r>
            </a:p>
          </p:txBody>
        </p:sp>
        <p:sp>
          <p:nvSpPr>
            <p:cNvPr id="15375" name="Line 1045"/>
            <p:cNvSpPr>
              <a:spLocks noChangeShapeType="1"/>
            </p:cNvSpPr>
            <p:nvPr/>
          </p:nvSpPr>
          <p:spPr bwMode="auto">
            <a:xfrm>
              <a:off x="3672" y="1608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366" name="Text Box 1050"/>
          <p:cNvSpPr txBox="1">
            <a:spLocks noChangeArrowheads="1"/>
          </p:cNvSpPr>
          <p:nvPr/>
        </p:nvSpPr>
        <p:spPr bwMode="auto">
          <a:xfrm>
            <a:off x="6300788" y="4005263"/>
            <a:ext cx="2087562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BE" sz="1000" b="1" i="1"/>
              <a:t>    </a:t>
            </a:r>
            <a:endParaRPr lang="fr-BE" sz="1000" b="1"/>
          </a:p>
        </p:txBody>
      </p:sp>
      <p:sp>
        <p:nvSpPr>
          <p:cNvPr id="15367" name="Text Box 1052"/>
          <p:cNvSpPr txBox="1">
            <a:spLocks noChangeArrowheads="1"/>
          </p:cNvSpPr>
          <p:nvPr/>
        </p:nvSpPr>
        <p:spPr bwMode="auto">
          <a:xfrm>
            <a:off x="4500563" y="5084763"/>
            <a:ext cx="39608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latin typeface="Century Gothic" pitchFamily="34" charset="0"/>
              </a:rPr>
              <a:t>Προϋπολογισμός</a:t>
            </a:r>
            <a:r>
              <a:rPr lang="en-GB" sz="1400" dirty="0">
                <a:latin typeface="Century Gothic" pitchFamily="34" charset="0"/>
              </a:rPr>
              <a:t>: </a:t>
            </a:r>
            <a:r>
              <a:rPr lang="el-GR" sz="1400" dirty="0">
                <a:latin typeface="Century Gothic" pitchFamily="34" charset="0"/>
              </a:rPr>
              <a:t>1</a:t>
            </a:r>
            <a:r>
              <a:rPr lang="en-US" sz="1400" dirty="0">
                <a:latin typeface="Century Gothic" pitchFamily="34" charset="0"/>
              </a:rPr>
              <a:t>4,7</a:t>
            </a:r>
            <a:r>
              <a:rPr lang="el-GR" sz="1400" dirty="0">
                <a:latin typeface="Century Gothic" pitchFamily="34" charset="0"/>
              </a:rPr>
              <a:t> δις €</a:t>
            </a:r>
            <a:r>
              <a:rPr lang="en-GB" sz="1400" dirty="0">
                <a:latin typeface="Century Gothic" pitchFamily="34" charset="0"/>
              </a:rPr>
              <a:t> </a:t>
            </a:r>
            <a:r>
              <a:rPr lang="el-GR" sz="1400" dirty="0">
                <a:latin typeface="Century Gothic" pitchFamily="34" charset="0"/>
              </a:rPr>
              <a:t>για 7 χρόνια</a:t>
            </a:r>
            <a:r>
              <a:rPr lang="en-GB" sz="1400" dirty="0">
                <a:latin typeface="Century Gothic" pitchFamily="34" charset="0"/>
              </a:rPr>
              <a:t> </a:t>
            </a:r>
            <a:endParaRPr lang="el-GR" sz="1400" dirty="0"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400" dirty="0">
                <a:latin typeface="Century Gothic" pitchFamily="34" charset="0"/>
              </a:rPr>
              <a:t>Ξεχωριστές δραστηριότητες</a:t>
            </a:r>
            <a:r>
              <a:rPr lang="en-US" sz="1400" dirty="0">
                <a:latin typeface="Century Gothic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latin typeface="Century Gothic" pitchFamily="34" charset="0"/>
              </a:rPr>
              <a:t>Jean Monnet</a:t>
            </a:r>
            <a:r>
              <a:rPr lang="el-GR" sz="1400" dirty="0">
                <a:latin typeface="Century Gothic" pitchFamily="34" charset="0"/>
              </a:rPr>
              <a:t>   -  </a:t>
            </a:r>
            <a:r>
              <a:rPr lang="fr-FR" sz="1400" dirty="0">
                <a:latin typeface="Century Gothic" pitchFamily="34" charset="0"/>
              </a:rPr>
              <a:t>Sport</a:t>
            </a:r>
            <a:r>
              <a:rPr lang="el-GR" sz="1400" dirty="0">
                <a:latin typeface="Century Gothic" pitchFamily="34" charset="0"/>
              </a:rPr>
              <a:t>/</a:t>
            </a:r>
            <a:r>
              <a:rPr lang="en-US" sz="1400" dirty="0">
                <a:latin typeface="Century Gothic" pitchFamily="34" charset="0"/>
              </a:rPr>
              <a:t> </a:t>
            </a:r>
            <a:r>
              <a:rPr lang="el-GR" sz="1400" dirty="0">
                <a:latin typeface="Century Gothic" pitchFamily="34" charset="0"/>
              </a:rPr>
              <a:t>Άθληση</a:t>
            </a:r>
            <a:endParaRPr lang="en-GB" sz="1400" dirty="0">
              <a:latin typeface="Century Gothic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ChangeArrowheads="1"/>
          </p:cNvSpPr>
          <p:nvPr/>
        </p:nvSpPr>
        <p:spPr bwMode="auto">
          <a:xfrm>
            <a:off x="-36513" y="981075"/>
            <a:ext cx="4248151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GB" sz="2400" b="1">
              <a:solidFill>
                <a:srgbClr val="0F5494"/>
              </a:solidFill>
              <a:latin typeface="Verdana Bold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244566" y="1999828"/>
            <a:ext cx="5974280" cy="729629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58775" indent="-358775" algn="l">
              <a:defRPr/>
            </a:pPr>
            <a:r>
              <a:rPr lang="el-GR" sz="2600" smtClean="0">
                <a:solidFill>
                  <a:schemeClr val="accent2"/>
                </a:solidFill>
                <a:latin typeface="Verdana" pitchFamily="34" charset="0"/>
              </a:rPr>
              <a:t>Κινητικότητα φοιτητών για σπουδές και πρακτική άσκηση</a:t>
            </a:r>
            <a:r>
              <a:rPr lang="en-US" sz="2600" smtClean="0">
                <a:solidFill>
                  <a:schemeClr val="accent2"/>
                </a:solidFill>
                <a:latin typeface="Verdana" pitchFamily="34" charset="0"/>
              </a:rPr>
              <a:t> (I)</a:t>
            </a:r>
            <a:endParaRPr lang="en-GB" sz="2600" smtClean="0">
              <a:solidFill>
                <a:schemeClr val="accent2"/>
              </a:solidFill>
              <a:latin typeface="Verdana" pitchFamily="34" charset="0"/>
            </a:endParaRPr>
          </a:p>
        </p:txBody>
      </p:sp>
      <p:pic>
        <p:nvPicPr>
          <p:cNvPr id="43013" name="Picture 6" descr="H:\Claire\education mobi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1628775"/>
            <a:ext cx="233997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Content Placeholder 2"/>
          <p:cNvSpPr>
            <a:spLocks noGrp="1"/>
          </p:cNvSpPr>
          <p:nvPr>
            <p:ph idx="4294967295"/>
          </p:nvPr>
        </p:nvSpPr>
        <p:spPr>
          <a:xfrm>
            <a:off x="107950" y="3284538"/>
            <a:ext cx="8785225" cy="3240087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800" dirty="0" smtClean="0">
                <a:latin typeface="Century Gothic" pitchFamily="34" charset="0"/>
              </a:rPr>
              <a:t>Σε όλους τους κύκλους Σπουδών της Ανώτατης Εκπαίδευσης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None/>
              <a:defRPr/>
            </a:pPr>
            <a:r>
              <a:rPr lang="fr-BE" sz="1800" dirty="0" smtClean="0">
                <a:latin typeface="Century Gothic" pitchFamily="34" charset="0"/>
              </a:rPr>
              <a:t> </a:t>
            </a:r>
            <a:r>
              <a:rPr lang="el-GR" sz="1800" dirty="0" smtClean="0">
                <a:latin typeface="Century Gothic" pitchFamily="34" charset="0"/>
              </a:rPr>
              <a:t>	</a:t>
            </a:r>
            <a:r>
              <a:rPr lang="fr-BE" sz="1800" dirty="0" smtClean="0">
                <a:latin typeface="Century Gothic" pitchFamily="34" charset="0"/>
              </a:rPr>
              <a:t>(</a:t>
            </a:r>
            <a:r>
              <a:rPr lang="el-GR" sz="1800" dirty="0" smtClean="0">
                <a:latin typeface="Century Gothic" pitchFamily="34" charset="0"/>
              </a:rPr>
              <a:t>Προπτυχιακό</a:t>
            </a:r>
            <a:r>
              <a:rPr lang="fr-BE" sz="1800" dirty="0" smtClean="0">
                <a:latin typeface="Century Gothic" pitchFamily="34" charset="0"/>
              </a:rPr>
              <a:t>, </a:t>
            </a:r>
            <a:r>
              <a:rPr lang="el-GR" sz="1800" dirty="0" smtClean="0">
                <a:latin typeface="Century Gothic" pitchFamily="34" charset="0"/>
              </a:rPr>
              <a:t>Μεταπτυχιακό και Διδακτορικό</a:t>
            </a:r>
            <a:r>
              <a:rPr lang="fr-BE" sz="1800" dirty="0" smtClean="0">
                <a:latin typeface="Century Gothic" pitchFamily="34" charset="0"/>
              </a:rPr>
              <a:t> </a:t>
            </a:r>
            <a:r>
              <a:rPr lang="el-GR" sz="1800" dirty="0" smtClean="0">
                <a:latin typeface="Century Gothic" pitchFamily="34" charset="0"/>
              </a:rPr>
              <a:t>επίπεδο</a:t>
            </a:r>
            <a:r>
              <a:rPr lang="fr-BE" sz="1800" dirty="0" smtClean="0">
                <a:latin typeface="Century Gothic" pitchFamily="34" charset="0"/>
              </a:rPr>
              <a:t>)</a:t>
            </a:r>
            <a:endParaRPr lang="el-GR" sz="1800" dirty="0" smtClean="0">
              <a:latin typeface="Century Gothic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None/>
              <a:defRPr/>
            </a:pPr>
            <a:r>
              <a:rPr lang="el-GR" sz="1800" dirty="0" smtClean="0">
                <a:latin typeface="Century Gothic" pitchFamily="34" charset="0"/>
              </a:rPr>
              <a:t>     </a:t>
            </a:r>
            <a:r>
              <a:rPr lang="fr-BE" sz="1800" dirty="0" smtClean="0">
                <a:solidFill>
                  <a:schemeClr val="accent2"/>
                </a:solidFill>
                <a:latin typeface="Century Gothic" pitchFamily="34" charset="0"/>
              </a:rPr>
              <a:t>+</a:t>
            </a:r>
            <a:r>
              <a:rPr lang="el-GR" sz="1800" dirty="0" smtClean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el-GR" sz="1800" dirty="0" smtClean="0">
                <a:latin typeface="Century Gothic" pitchFamily="34" charset="0"/>
              </a:rPr>
              <a:t>πρόσφατοι απόφοιτοι μπορούν να μετακινηθούν για πρακτική άσκηση στον πρώτο χρόνο της αποφοίτησής τους</a:t>
            </a:r>
            <a:endParaRPr lang="fr-BE" sz="1800" dirty="0" smtClean="0">
              <a:latin typeface="Century Gothic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800" dirty="0" smtClean="0">
                <a:latin typeface="Century Gothic" pitchFamily="34" charset="0"/>
              </a:rPr>
              <a:t>Για Σπουδές:  Από </a:t>
            </a:r>
            <a:r>
              <a:rPr lang="fr-BE" sz="1800" dirty="0" smtClean="0">
                <a:latin typeface="Century Gothic" pitchFamily="34" charset="0"/>
              </a:rPr>
              <a:t>3 </a:t>
            </a:r>
            <a:r>
              <a:rPr lang="el-GR" sz="1800" dirty="0" smtClean="0">
                <a:latin typeface="Century Gothic" pitchFamily="34" charset="0"/>
              </a:rPr>
              <a:t>μήνες μέχρι </a:t>
            </a:r>
            <a:r>
              <a:rPr lang="fr-BE" sz="1800" dirty="0" smtClean="0">
                <a:latin typeface="Century Gothic" pitchFamily="34" charset="0"/>
              </a:rPr>
              <a:t>12 </a:t>
            </a:r>
            <a:r>
              <a:rPr lang="el-GR" sz="1800" dirty="0" smtClean="0">
                <a:latin typeface="Century Gothic" pitchFamily="34" charset="0"/>
              </a:rPr>
              <a:t>μήνες </a:t>
            </a:r>
            <a:endParaRPr lang="fr-BE" sz="1800" dirty="0" smtClean="0">
              <a:latin typeface="Century Gothic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1800" dirty="0" smtClean="0">
                <a:latin typeface="Century Gothic" pitchFamily="34" charset="0"/>
              </a:rPr>
              <a:t>Για Πρακτική Άσκηση: Από </a:t>
            </a:r>
            <a:r>
              <a:rPr lang="fr-BE" sz="1800" dirty="0" smtClean="0">
                <a:latin typeface="Century Gothic" pitchFamily="34" charset="0"/>
              </a:rPr>
              <a:t>2</a:t>
            </a:r>
            <a:r>
              <a:rPr lang="el-GR" sz="1800" dirty="0" smtClean="0">
                <a:latin typeface="Century Gothic" pitchFamily="34" charset="0"/>
              </a:rPr>
              <a:t> μήνες μέχρι </a:t>
            </a:r>
            <a:r>
              <a:rPr lang="fr-BE" sz="1800" dirty="0" smtClean="0">
                <a:latin typeface="Century Gothic" pitchFamily="34" charset="0"/>
              </a:rPr>
              <a:t>12 </a:t>
            </a:r>
            <a:r>
              <a:rPr lang="el-GR" sz="1800" dirty="0" smtClean="0">
                <a:latin typeface="Century Gothic" pitchFamily="34" charset="0"/>
              </a:rPr>
              <a:t>μήνες</a:t>
            </a:r>
            <a:r>
              <a:rPr lang="fr-BE" sz="1800" dirty="0" smtClean="0">
                <a:latin typeface="Century Gothic" pitchFamily="34" charset="0"/>
              </a:rPr>
              <a:t> </a:t>
            </a:r>
            <a:br>
              <a:rPr lang="fr-BE" sz="1800" dirty="0" smtClean="0">
                <a:latin typeface="Century Gothic" pitchFamily="34" charset="0"/>
              </a:rPr>
            </a:br>
            <a:r>
              <a:rPr lang="en-GB" sz="1800" dirty="0" smtClean="0">
                <a:latin typeface="Century Gothic" pitchFamily="34" charset="0"/>
              </a:rPr>
              <a:t>(</a:t>
            </a:r>
            <a:r>
              <a:rPr lang="el-GR" sz="1800" dirty="0" smtClean="0">
                <a:latin typeface="Century Gothic" pitchFamily="34" charset="0"/>
              </a:rPr>
              <a:t>δεν θα μετακινούνται φοιτητές για πρακτική άσκηση προς τις Τρίτες χώρες για τα πρώτα δύο έτη</a:t>
            </a:r>
            <a:r>
              <a:rPr lang="en-GB" sz="1800" dirty="0" smtClean="0">
                <a:latin typeface="Century Gothic" pitchFamily="34" charset="0"/>
              </a:rPr>
              <a:t>)</a:t>
            </a:r>
            <a:endParaRPr lang="fr-BE" sz="1800" dirty="0" smtClean="0">
              <a:latin typeface="Century Gothic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Clr>
                <a:schemeClr val="accent2"/>
              </a:buClr>
              <a:buFont typeface="Arial" charset="0"/>
              <a:buNone/>
              <a:defRPr/>
            </a:pPr>
            <a:r>
              <a:rPr lang="el-GR" sz="1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    </a:t>
            </a:r>
            <a:r>
              <a:rPr lang="el-GR" sz="1800" dirty="0" smtClean="0">
                <a:solidFill>
                  <a:srgbClr val="DA40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Κάθε φοιτητής μπορεί να ωφεληθεί μέχρι 12 μήνες ανά κύκλο σπουδών</a:t>
            </a:r>
            <a:endParaRPr lang="en-GB" sz="1800" dirty="0" smtClean="0">
              <a:solidFill>
                <a:srgbClr val="DA401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1863" y="1700213"/>
            <a:ext cx="1439862" cy="1439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>
          <a:xfrm>
            <a:off x="468313" y="1628775"/>
            <a:ext cx="8229600" cy="1079500"/>
          </a:xfrm>
        </p:spPr>
        <p:txBody>
          <a:bodyPr anchor="t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F7C943"/>
              </a:buClr>
            </a:pPr>
            <a:r>
              <a:rPr lang="el-GR" sz="3600" dirty="0" smtClean="0">
                <a:solidFill>
                  <a:schemeClr val="accent2"/>
                </a:solidFill>
              </a:rPr>
              <a:t>Κινητικότητα φοιτητών για σπουδές και πρακτική άσκηση</a:t>
            </a:r>
            <a:r>
              <a:rPr lang="en-US" sz="3600" dirty="0" smtClean="0">
                <a:solidFill>
                  <a:schemeClr val="accent2"/>
                </a:solidFill>
              </a:rPr>
              <a:t> (II)</a:t>
            </a:r>
            <a:endParaRPr lang="el-GR" sz="3600" dirty="0" smtClean="0">
              <a:solidFill>
                <a:schemeClr val="accent2"/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428596" y="3000372"/>
            <a:ext cx="8402667" cy="3597278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l-GR" sz="1600" dirty="0" smtClean="0">
                <a:latin typeface="Century Gothic" pitchFamily="34" charset="0"/>
              </a:rPr>
              <a:t>Οι φοιτητές που μετακινήθηκαν για σπουδές ή για πρακτική άσκηση κατά το </a:t>
            </a:r>
            <a:r>
              <a:rPr lang="en-US" sz="1600" dirty="0" smtClean="0">
                <a:latin typeface="Century Gothic" pitchFamily="34" charset="0"/>
              </a:rPr>
              <a:t>LLP </a:t>
            </a:r>
            <a:r>
              <a:rPr lang="el-GR" sz="1600" dirty="0" smtClean="0">
                <a:latin typeface="Century Gothic" pitchFamily="34" charset="0"/>
              </a:rPr>
              <a:t>μπορούν να μετακινηθούν στο </a:t>
            </a:r>
            <a:r>
              <a:rPr lang="en-US" sz="1600" dirty="0" smtClean="0">
                <a:latin typeface="Century Gothic" pitchFamily="34" charset="0"/>
              </a:rPr>
              <a:t>Erasmus+, </a:t>
            </a:r>
            <a:r>
              <a:rPr lang="el-GR" sz="1600" dirty="0" smtClean="0">
                <a:latin typeface="Century Gothic" pitchFamily="34" charset="0"/>
              </a:rPr>
              <a:t>μέχρι το ανώτατο όριο μηνών (12 μήνες) ανά κύκλο σπουδών. Το ίδιο ισχύει και για τους </a:t>
            </a:r>
            <a:r>
              <a:rPr lang="en-US" sz="1600" dirty="0" smtClean="0">
                <a:latin typeface="Century Gothic" pitchFamily="34" charset="0"/>
              </a:rPr>
              <a:t>zero</a:t>
            </a:r>
            <a:r>
              <a:rPr lang="el-GR" sz="1600" dirty="0" smtClean="0">
                <a:latin typeface="Century Gothic" pitchFamily="34" charset="0"/>
              </a:rPr>
              <a:t> </a:t>
            </a:r>
            <a:r>
              <a:rPr lang="en-US" sz="1600" dirty="0" smtClean="0">
                <a:latin typeface="Century Gothic" pitchFamily="34" charset="0"/>
              </a:rPr>
              <a:t>grant students</a:t>
            </a:r>
          </a:p>
          <a:p>
            <a:pPr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l-GR" sz="1600" dirty="0" smtClean="0">
                <a:latin typeface="Century Gothic" pitchFamily="34" charset="0"/>
              </a:rPr>
              <a:t>Πρόσφατοι απόφοιτοι μπορούν να μετακινηθούν για πρακτική άσκηση</a:t>
            </a:r>
            <a:r>
              <a:rPr lang="en-US" sz="1600" dirty="0" smtClean="0">
                <a:latin typeface="Century Gothic" pitchFamily="34" charset="0"/>
              </a:rPr>
              <a:t>: </a:t>
            </a:r>
            <a:endParaRPr lang="el-GR" sz="1600" dirty="0" smtClean="0">
              <a:latin typeface="Century Gothic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l-GR" sz="1600" dirty="0" smtClean="0">
                <a:latin typeface="Century Gothic" pitchFamily="34" charset="0"/>
              </a:rPr>
              <a:t>Η επιλογή των αιτήσεων τους καθώς και η υπογραφή της Συμφωνίας Μάθησης πρέπει να έχει ολοκληρωθεί κατά το τελευταίο έτος της φοίτησης τους</a:t>
            </a:r>
          </a:p>
          <a:p>
            <a:pPr lvl="1"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l-GR" sz="1600" dirty="0" smtClean="0">
                <a:latin typeface="Century Gothic" pitchFamily="34" charset="0"/>
              </a:rPr>
              <a:t>Αναγνώριση της πρακτικής άσκησης των αποφοίτων</a:t>
            </a:r>
            <a:r>
              <a:rPr lang="en-US" sz="1600" dirty="0" smtClean="0">
                <a:latin typeface="Century Gothic" pitchFamily="34" charset="0"/>
              </a:rPr>
              <a:t>: </a:t>
            </a:r>
            <a:r>
              <a:rPr lang="el-GR" sz="1600" dirty="0" smtClean="0">
                <a:latin typeface="Century Gothic" pitchFamily="34" charset="0"/>
              </a:rPr>
              <a:t>Πιστοποιητικό / Βεβαίωση πρακτικής άσκησης από την Επιχείρηση, </a:t>
            </a:r>
            <a:r>
              <a:rPr lang="en-US" sz="1600" dirty="0" err="1" smtClean="0">
                <a:latin typeface="Century Gothic" pitchFamily="34" charset="0"/>
              </a:rPr>
              <a:t>Europass</a:t>
            </a:r>
            <a:endParaRPr lang="en-US" sz="1600" dirty="0" smtClean="0">
              <a:latin typeface="Century Gothic" pitchFamily="34" charset="0"/>
            </a:endParaRPr>
          </a:p>
          <a:p>
            <a:pPr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l-GR" sz="1600" dirty="0" smtClean="0">
                <a:latin typeface="Century Gothic" pitchFamily="34" charset="0"/>
              </a:rPr>
              <a:t>Πρακτική άσκηση</a:t>
            </a:r>
            <a:r>
              <a:rPr lang="en-US" sz="1600" dirty="0" smtClean="0">
                <a:latin typeface="Century Gothic" pitchFamily="34" charset="0"/>
              </a:rPr>
              <a:t>: </a:t>
            </a:r>
            <a:r>
              <a:rPr lang="el-GR" sz="1600" dirty="0" smtClean="0">
                <a:latin typeface="Century Gothic" pitchFamily="34" charset="0"/>
              </a:rPr>
              <a:t>Οι Πρεσβείες θεωρούνται επιλέξιμοι οργανισμοί</a:t>
            </a:r>
          </a:p>
          <a:p>
            <a:pPr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l-GR" sz="1600" dirty="0" smtClean="0">
                <a:latin typeface="Century Gothic" pitchFamily="34" charset="0"/>
              </a:rPr>
              <a:t>Ενσωματώνονται οι </a:t>
            </a:r>
            <a:r>
              <a:rPr lang="en-US" sz="1600" dirty="0" smtClean="0">
                <a:latin typeface="Century Gothic" pitchFamily="34" charset="0"/>
              </a:rPr>
              <a:t>Comenius Assistants</a:t>
            </a:r>
            <a:r>
              <a:rPr lang="el-GR" sz="1600" dirty="0" smtClean="0">
                <a:latin typeface="Century Gothic" pitchFamily="34" charset="0"/>
              </a:rPr>
              <a:t>/Βοηθοί  Καθηγητές</a:t>
            </a:r>
            <a:r>
              <a:rPr lang="en-US" sz="1600" dirty="0" smtClean="0">
                <a:latin typeface="Century Gothic" pitchFamily="34" charset="0"/>
              </a:rPr>
              <a:t> </a:t>
            </a:r>
            <a:endParaRPr lang="el-GR" sz="16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/>
          </a:p>
        </p:txBody>
      </p:sp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0" y="981075"/>
            <a:ext cx="42481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GB" sz="2400" b="1">
              <a:solidFill>
                <a:srgbClr val="0F5494"/>
              </a:solidFill>
              <a:latin typeface="Verdana Bold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287338" y="2819400"/>
            <a:ext cx="8856662" cy="320198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900" smtClean="0">
                <a:latin typeface="Century Gothic" pitchFamily="34" charset="0"/>
              </a:rPr>
              <a:t>Κινητικότητα προσωπικού για διδασκαλία ή για επιμόρφωση</a:t>
            </a:r>
            <a:endParaRPr lang="fr-BE" sz="1900" smtClean="0">
              <a:latin typeface="Century Gothic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900" smtClean="0">
                <a:latin typeface="Century Gothic" pitchFamily="34" charset="0"/>
              </a:rPr>
              <a:t>Διάρκεια μετακίνησης προς τις Χώρες που συμμετέχουν στο πρόγραμμα</a:t>
            </a:r>
            <a:r>
              <a:rPr lang="fr-BE" sz="1900" smtClean="0">
                <a:latin typeface="Century Gothic" pitchFamily="34" charset="0"/>
              </a:rPr>
              <a:t>: </a:t>
            </a:r>
            <a:br>
              <a:rPr lang="fr-BE" sz="1900" smtClean="0">
                <a:latin typeface="Century Gothic" pitchFamily="34" charset="0"/>
              </a:rPr>
            </a:br>
            <a:r>
              <a:rPr lang="el-GR" sz="1900" smtClean="0">
                <a:latin typeface="Century Gothic" pitchFamily="34" charset="0"/>
              </a:rPr>
              <a:t>από</a:t>
            </a:r>
            <a:r>
              <a:rPr lang="fr-BE" sz="1900" smtClean="0">
                <a:latin typeface="Century Gothic" pitchFamily="34" charset="0"/>
              </a:rPr>
              <a:t> 2 </a:t>
            </a:r>
            <a:r>
              <a:rPr lang="el-GR" sz="1900" smtClean="0">
                <a:latin typeface="Century Gothic" pitchFamily="34" charset="0"/>
              </a:rPr>
              <a:t>ημέρες</a:t>
            </a:r>
            <a:r>
              <a:rPr lang="fr-BE" sz="1900" smtClean="0">
                <a:latin typeface="Century Gothic" pitchFamily="34" charset="0"/>
              </a:rPr>
              <a:t> </a:t>
            </a:r>
            <a:r>
              <a:rPr lang="el-GR" sz="1900" smtClean="0">
                <a:latin typeface="Century Gothic" pitchFamily="34" charset="0"/>
              </a:rPr>
              <a:t>έως</a:t>
            </a:r>
            <a:r>
              <a:rPr lang="fr-BE" sz="1900" smtClean="0">
                <a:latin typeface="Century Gothic" pitchFamily="34" charset="0"/>
              </a:rPr>
              <a:t> 2 </a:t>
            </a:r>
            <a:r>
              <a:rPr lang="el-GR" sz="1900" smtClean="0">
                <a:latin typeface="Century Gothic" pitchFamily="34" charset="0"/>
              </a:rPr>
              <a:t>μήνες</a:t>
            </a:r>
            <a:r>
              <a:rPr lang="fr-BE" sz="1900" smtClean="0">
                <a:latin typeface="Century Gothic" pitchFamily="34" charset="0"/>
              </a:rPr>
              <a:t> (</a:t>
            </a:r>
            <a:r>
              <a:rPr lang="el-GR" sz="1900" smtClean="0">
                <a:latin typeface="Century Gothic" pitchFamily="34" charset="0"/>
              </a:rPr>
              <a:t>δεν συμπεριλαμβάνονται οι ημέρες ταξιδίου</a:t>
            </a:r>
            <a:r>
              <a:rPr lang="fr-BE" sz="1900" smtClean="0">
                <a:latin typeface="Century Gothic" pitchFamily="34" charset="0"/>
              </a:rPr>
              <a:t>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900" smtClean="0">
                <a:latin typeface="Century Gothic" pitchFamily="34" charset="0"/>
              </a:rPr>
              <a:t>Διάρκεια μετακίνησης ανάμεσα στις χώρες που συμμετέχουν στο πρόγραμμα και στις Τρίτες χώρες </a:t>
            </a:r>
            <a:r>
              <a:rPr lang="fr-BE" sz="1900" smtClean="0">
                <a:latin typeface="Century Gothic" pitchFamily="34" charset="0"/>
              </a:rPr>
              <a:t>:</a:t>
            </a:r>
            <a:r>
              <a:rPr lang="el-GR" sz="1900" smtClean="0">
                <a:latin typeface="Century Gothic" pitchFamily="34" charset="0"/>
              </a:rPr>
              <a:t> από </a:t>
            </a:r>
            <a:r>
              <a:rPr lang="fr-BE" sz="1900" smtClean="0">
                <a:latin typeface="Century Gothic" pitchFamily="34" charset="0"/>
              </a:rPr>
              <a:t>5 </a:t>
            </a:r>
            <a:r>
              <a:rPr lang="el-GR" sz="1900" smtClean="0">
                <a:latin typeface="Century Gothic" pitchFamily="34" charset="0"/>
              </a:rPr>
              <a:t>ημέρες έως</a:t>
            </a:r>
            <a:r>
              <a:rPr lang="fr-BE" sz="1900" smtClean="0">
                <a:latin typeface="Century Gothic" pitchFamily="34" charset="0"/>
              </a:rPr>
              <a:t> 2 </a:t>
            </a:r>
            <a:r>
              <a:rPr lang="el-GR" sz="1900" smtClean="0">
                <a:latin typeface="Century Gothic" pitchFamily="34" charset="0"/>
              </a:rPr>
              <a:t>μήνες</a:t>
            </a:r>
            <a:r>
              <a:rPr lang="fr-BE" sz="1900" smtClean="0">
                <a:latin typeface="Century Gothic" pitchFamily="34" charset="0"/>
              </a:rPr>
              <a:t> (</a:t>
            </a:r>
            <a:r>
              <a:rPr lang="el-GR" sz="1900" smtClean="0">
                <a:latin typeface="Century Gothic" pitchFamily="34" charset="0"/>
              </a:rPr>
              <a:t>δεν συμπεριλαμβάνονται οι ημέρες ταξιδίου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900" smtClean="0">
                <a:latin typeface="Century Gothic" pitchFamily="34" charset="0"/>
              </a:rPr>
              <a:t>Ελάχιστες </a:t>
            </a:r>
            <a:r>
              <a:rPr lang="fr-BE" sz="1900" smtClean="0">
                <a:latin typeface="Century Gothic" pitchFamily="34" charset="0"/>
              </a:rPr>
              <a:t>8 </a:t>
            </a:r>
            <a:r>
              <a:rPr lang="el-GR" sz="1900" smtClean="0">
                <a:latin typeface="Century Gothic" pitchFamily="34" charset="0"/>
              </a:rPr>
              <a:t>ώρες διδασκαλίας στο εξωτερικό </a:t>
            </a:r>
            <a:r>
              <a:rPr lang="el-GR" sz="1900" i="1" smtClean="0">
                <a:solidFill>
                  <a:srgbClr val="B3423F"/>
                </a:solidFill>
                <a:latin typeface="Century Gothic" pitchFamily="34" charset="0"/>
              </a:rPr>
              <a:t>ανά εβδομάδα</a:t>
            </a:r>
            <a:endParaRPr lang="fr-BE" sz="1900" i="1" smtClean="0">
              <a:solidFill>
                <a:srgbClr val="B3423F"/>
              </a:solidFill>
              <a:latin typeface="Century Gothic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900" smtClean="0">
                <a:latin typeface="Century Gothic" pitchFamily="34" charset="0"/>
              </a:rPr>
              <a:t>Προσκεκλημένο προσωπικό από εταιρείες για διδασκαλία στα Ιδρύματα </a:t>
            </a:r>
            <a:endParaRPr lang="en-GB" sz="1900" smtClean="0">
              <a:latin typeface="Century Gothic" pitchFamily="34" charset="0"/>
            </a:endParaRPr>
          </a:p>
        </p:txBody>
      </p:sp>
      <p:pic>
        <p:nvPicPr>
          <p:cNvPr id="46084" name="Imag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484313"/>
            <a:ext cx="18716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8" name="Titre 1"/>
          <p:cNvSpPr>
            <a:spLocks noGrp="1"/>
          </p:cNvSpPr>
          <p:nvPr>
            <p:ph type="title" idx="4294967295"/>
          </p:nvPr>
        </p:nvSpPr>
        <p:spPr>
          <a:xfrm>
            <a:off x="250825" y="1773238"/>
            <a:ext cx="5545138" cy="935037"/>
          </a:xfrm>
        </p:spPr>
        <p:txBody>
          <a:bodyPr/>
          <a:lstStyle/>
          <a:p>
            <a:pPr eaLnBrk="1" hangingPunct="1">
              <a:defRPr/>
            </a:pPr>
            <a:r>
              <a:rPr lang="el-GR" sz="260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Κινητικότητα προσωπικού στην Ανώτατη Εκπαίδευση</a:t>
            </a:r>
            <a:endParaRPr lang="fr-FR" sz="2600" smtClean="0">
              <a:solidFill>
                <a:srgbClr val="B342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/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-36513" y="981075"/>
            <a:ext cx="4248151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GB" sz="2400" b="1">
              <a:solidFill>
                <a:srgbClr val="0F5494"/>
              </a:solidFill>
              <a:latin typeface="Verdana Bold"/>
            </a:endParaRPr>
          </a:p>
        </p:txBody>
      </p:sp>
      <p:pic>
        <p:nvPicPr>
          <p:cNvPr id="48131" name="Picture 6" descr="H:\Claire\education mobi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1484313"/>
            <a:ext cx="2449512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Content Placeholder 2"/>
          <p:cNvSpPr>
            <a:spLocks noGrp="1"/>
          </p:cNvSpPr>
          <p:nvPr>
            <p:ph idx="4294967295"/>
          </p:nvPr>
        </p:nvSpPr>
        <p:spPr>
          <a:xfrm>
            <a:off x="-36513" y="3141663"/>
            <a:ext cx="8929688" cy="3167062"/>
          </a:xfrm>
        </p:spPr>
        <p:txBody>
          <a:bodyPr/>
          <a:lstStyle/>
          <a:p>
            <a:pPr lvl="1"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l-GR" dirty="0" smtClean="0">
                <a:latin typeface="Century Gothic" pitchFamily="34" charset="0"/>
              </a:rPr>
              <a:t>Εξερχόμενη Κινητικότητα φοιτητών και προσωπικού προς τις χώρες που συμμετέχουν στο πρόγραμμα</a:t>
            </a:r>
            <a:endParaRPr lang="fr-FR" dirty="0" smtClean="0">
              <a:latin typeface="Century Gothic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l-GR" dirty="0" smtClean="0">
                <a:latin typeface="Century Gothic" pitchFamily="34" charset="0"/>
              </a:rPr>
              <a:t>Εξερχόμενη και εισερχόμενη κινητικότητα φοιτητών και προσωπικού από / προς τις Τρίτες  χώρες </a:t>
            </a:r>
            <a:r>
              <a:rPr lang="fr-FR" dirty="0" smtClean="0">
                <a:latin typeface="Century Gothic" pitchFamily="34" charset="0"/>
              </a:rPr>
              <a:t> </a:t>
            </a:r>
          </a:p>
          <a:p>
            <a:pPr lvl="1"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l-GR" dirty="0" smtClean="0">
                <a:latin typeface="Century Gothic" pitchFamily="34" charset="0"/>
              </a:rPr>
              <a:t>Μέσω ΟΜΙΛΟΥ</a:t>
            </a:r>
            <a:r>
              <a:rPr lang="fr-FR" dirty="0" smtClean="0">
                <a:latin typeface="Century Gothic" pitchFamily="34" charset="0"/>
              </a:rPr>
              <a:t> </a:t>
            </a:r>
            <a:r>
              <a:rPr lang="el-GR" dirty="0" smtClean="0">
                <a:latin typeface="Century Gothic" pitchFamily="34" charset="0"/>
              </a:rPr>
              <a:t>ως συντονιστής ή ως εταίρος για κινητικότητα </a:t>
            </a:r>
            <a:r>
              <a:rPr lang="fr-FR" dirty="0" smtClean="0">
                <a:latin typeface="Century Gothic" pitchFamily="34" charset="0"/>
              </a:rPr>
              <a:t>(</a:t>
            </a:r>
            <a:r>
              <a:rPr lang="el-GR" dirty="0" smtClean="0">
                <a:latin typeface="Century Gothic" pitchFamily="34" charset="0"/>
              </a:rPr>
              <a:t>επεκτείνεται σε όλους τους τύπους κινητικότητας</a:t>
            </a:r>
            <a:r>
              <a:rPr lang="fr-FR" dirty="0" smtClean="0">
                <a:latin typeface="Century Gothic" pitchFamily="34" charset="0"/>
              </a:rPr>
              <a:t>)</a:t>
            </a:r>
            <a:endParaRPr lang="el-GR" dirty="0" smtClean="0">
              <a:latin typeface="Century Gothic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l-GR" dirty="0" smtClean="0">
                <a:latin typeface="Century Gothic" pitchFamily="34" charset="0"/>
              </a:rPr>
              <a:t>Καταληκτική ημερομηνία υποβολής αίτησης στην ΕΜ</a:t>
            </a:r>
            <a:r>
              <a:rPr lang="en-US" dirty="0" smtClean="0">
                <a:latin typeface="Century Gothic" pitchFamily="34" charset="0"/>
              </a:rPr>
              <a:t>:</a:t>
            </a:r>
            <a:r>
              <a:rPr lang="el-GR" dirty="0" smtClean="0">
                <a:latin typeface="Century Gothic" pitchFamily="34" charset="0"/>
              </a:rPr>
              <a:t>17/03/2014</a:t>
            </a:r>
            <a:endParaRPr lang="en-GB" dirty="0" smtClean="0">
              <a:latin typeface="Century Gothic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1500" y="1484313"/>
            <a:ext cx="1439863" cy="1439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95288" y="1557338"/>
            <a:ext cx="55451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l-GR" sz="2800" b="1" dirty="0">
                <a:solidFill>
                  <a:srgbClr val="DA401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Ιδρύματα Ανώτατης Εκπαίδευσης μπορούν να αιτηθούν </a:t>
            </a:r>
            <a:r>
              <a:rPr lang="el-GR" sz="2800" b="1" dirty="0" smtClean="0">
                <a:solidFill>
                  <a:srgbClr val="DA401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για</a:t>
            </a:r>
            <a:r>
              <a:rPr lang="fr-FR" sz="2800" b="1" dirty="0" smtClean="0">
                <a:solidFill>
                  <a:srgbClr val="DA401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l-G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/>
          </a:p>
        </p:txBody>
      </p:sp>
      <p:sp>
        <p:nvSpPr>
          <p:cNvPr id="63494" name="Content Placeholder 2"/>
          <p:cNvSpPr>
            <a:spLocks noGrp="1"/>
          </p:cNvSpPr>
          <p:nvPr>
            <p:ph idx="4294967295"/>
          </p:nvPr>
        </p:nvSpPr>
        <p:spPr>
          <a:xfrm>
            <a:off x="179388" y="2230438"/>
            <a:ext cx="8064500" cy="4367212"/>
          </a:xfrm>
        </p:spPr>
        <p:txBody>
          <a:bodyPr/>
          <a:lstStyle/>
          <a:p>
            <a:pPr lvl="1" eaLnBrk="1" hangingPunct="1">
              <a:buClr>
                <a:srgbClr val="DA4010"/>
              </a:buClr>
              <a:defRPr/>
            </a:pPr>
            <a:endParaRPr lang="el-GR" sz="2400" dirty="0" smtClean="0">
              <a:latin typeface="Century Gothic" pitchFamily="34" charset="0"/>
            </a:endParaRPr>
          </a:p>
          <a:p>
            <a:pPr lvl="1" eaLnBrk="1" hangingPunct="1">
              <a:buClr>
                <a:srgbClr val="DA4010"/>
              </a:buClr>
              <a:defRPr/>
            </a:pPr>
            <a:endParaRPr lang="fr-BE" sz="600" i="1" dirty="0" smtClean="0"/>
          </a:p>
          <a:p>
            <a:pPr eaLnBrk="1" hangingPunct="1">
              <a:buClr>
                <a:srgbClr val="0F5494"/>
              </a:buClr>
              <a:buFont typeface="Wingdings" pitchFamily="2" charset="2"/>
              <a:buChar char="ü"/>
              <a:defRPr/>
            </a:pPr>
            <a:r>
              <a:rPr lang="el-GR" sz="2600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Οι ΟΜΙΛΟΙ</a:t>
            </a:r>
            <a:r>
              <a:rPr lang="fr-BE" sz="2600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  <a:r>
              <a:rPr lang="el-GR" sz="2600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διευρύνονται σε όλους τους τύπους κινητικότητας και αποτελούνται</a:t>
            </a:r>
            <a:r>
              <a:rPr lang="en-US" sz="2600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:</a:t>
            </a:r>
            <a:endParaRPr lang="el-GR" sz="2600" dirty="0" smtClean="0">
              <a:solidFill>
                <a:srgbClr val="B342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eaLnBrk="1" hangingPunct="1">
              <a:buClr>
                <a:srgbClr val="0F5494"/>
              </a:buClr>
              <a:buNone/>
              <a:defRPr/>
            </a:pPr>
            <a:endParaRPr lang="el-GR" sz="2400" dirty="0" smtClean="0">
              <a:latin typeface="Century Gothic" pitchFamily="34" charset="0"/>
            </a:endParaRPr>
          </a:p>
          <a:p>
            <a:pPr lvl="1" eaLnBrk="1" hangingPunct="1">
              <a:buClr>
                <a:srgbClr val="DA4010"/>
              </a:buClr>
              <a:defRPr/>
            </a:pPr>
            <a:r>
              <a:rPr lang="el-GR" dirty="0" err="1" smtClean="0">
                <a:latin typeface="Century Gothic" pitchFamily="34" charset="0"/>
              </a:rPr>
              <a:t>Κατ΄ελάχιστο</a:t>
            </a:r>
            <a:r>
              <a:rPr lang="el-GR" dirty="0" smtClean="0">
                <a:latin typeface="Century Gothic" pitchFamily="34" charset="0"/>
              </a:rPr>
              <a:t> από τρεις οργανισμούς, εκ των οποίων οι δύο πρέπει να είναι Ιδρύματα Ανώτατης Εκπαίδευσης με Πανεπιστημιακό Χάρτη Ανώτατης Εκπαίδευσης</a:t>
            </a:r>
          </a:p>
          <a:p>
            <a:pPr lvl="1" eaLnBrk="1" hangingPunct="1">
              <a:buClr>
                <a:srgbClr val="DA4010"/>
              </a:buClr>
              <a:defRPr/>
            </a:pPr>
            <a:r>
              <a:rPr lang="el-GR" dirty="0" smtClean="0">
                <a:latin typeface="Century Gothic" pitchFamily="34" charset="0"/>
              </a:rPr>
              <a:t>Αιτούνται στην Εθνική Μονάδα, για να λάβουν Πιστοποιητικό Ομίλου κινητικότητας καθώς και για χρηματοδότηση</a:t>
            </a:r>
            <a:endParaRPr lang="en-GB" b="0" i="1" dirty="0" smtClean="0"/>
          </a:p>
        </p:txBody>
      </p:sp>
      <p:pic>
        <p:nvPicPr>
          <p:cNvPr id="50179" name="Imag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1557338"/>
            <a:ext cx="201771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6" name="Titre 1"/>
          <p:cNvSpPr>
            <a:spLocks noGrp="1"/>
          </p:cNvSpPr>
          <p:nvPr>
            <p:ph type="title" idx="4294967295"/>
          </p:nvPr>
        </p:nvSpPr>
        <p:spPr>
          <a:xfrm>
            <a:off x="539750" y="1700213"/>
            <a:ext cx="4319588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el-GR" sz="240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ΟΜΙΛΟΙ ΚΙΝΗΤΙΚΟΤΗΤΑΣ</a:t>
            </a:r>
            <a:endParaRPr lang="fr-FR" sz="2400" smtClean="0">
              <a:solidFill>
                <a:srgbClr val="B342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 dirty="0"/>
          </a:p>
        </p:txBody>
      </p:sp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-36513" y="981075"/>
            <a:ext cx="4248151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GB" sz="2400" b="1">
              <a:solidFill>
                <a:srgbClr val="0F5494"/>
              </a:solidFill>
              <a:latin typeface="Verdana Bold"/>
            </a:endParaRPr>
          </a:p>
        </p:txBody>
      </p:sp>
      <p:sp>
        <p:nvSpPr>
          <p:cNvPr id="52227" name="ZoneTexte 60"/>
          <p:cNvSpPr txBox="1">
            <a:spLocks noChangeArrowheads="1"/>
          </p:cNvSpPr>
          <p:nvPr/>
        </p:nvSpPr>
        <p:spPr bwMode="auto">
          <a:xfrm>
            <a:off x="323850" y="1412875"/>
            <a:ext cx="2736850" cy="45720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Χρηματοδότηση</a:t>
            </a:r>
            <a:endParaRPr lang="fr-BE" sz="24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2228" name="Content Placeholder 2"/>
          <p:cNvSpPr>
            <a:spLocks noGrp="1"/>
          </p:cNvSpPr>
          <p:nvPr>
            <p:ph idx="4294967295"/>
          </p:nvPr>
        </p:nvSpPr>
        <p:spPr>
          <a:xfrm>
            <a:off x="0" y="3071811"/>
            <a:ext cx="9144000" cy="367030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Μηνιαία επιχορήγηση του φοιτητή (1 μήνας = 30 ημέρες)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Τρεις κατηγορίες χωρών που συμμετέχουν στο πρόγραμμα, ανάλογα με το κόστος ζωής</a:t>
            </a:r>
            <a:r>
              <a:rPr lang="en-US" sz="1800" dirty="0" smtClean="0">
                <a:latin typeface="Century Gothic" pitchFamily="34" charset="0"/>
              </a:rPr>
              <a:t>:</a:t>
            </a:r>
            <a:endParaRPr lang="el-GR" sz="1800" dirty="0" smtClean="0">
              <a:latin typeface="Century Gothic" pitchFamily="34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§"/>
            </a:pPr>
            <a:r>
              <a:rPr lang="el-GR" sz="1800" dirty="0" smtClean="0">
                <a:latin typeface="Century Gothic" pitchFamily="34" charset="0"/>
              </a:rPr>
              <a:t>1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Κατηγορία- Υψηλό κόστος ζωής</a:t>
            </a:r>
            <a:r>
              <a:rPr lang="en-US" sz="1800" dirty="0" smtClean="0">
                <a:latin typeface="Century Gothic" pitchFamily="34" charset="0"/>
              </a:rPr>
              <a:t>: FR, IT,UK,AT,FI,SE,DK,IE,NO,LI,CH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Century Gothic" pitchFamily="34" charset="0"/>
              </a:rPr>
              <a:t>2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Κατηγορία – Μεσαίο κόστος ζωής</a:t>
            </a:r>
            <a:r>
              <a:rPr lang="en-US" sz="1800" dirty="0" smtClean="0">
                <a:latin typeface="Century Gothic" pitchFamily="34" charset="0"/>
              </a:rPr>
              <a:t>: ES,DE,TR,NL,BE,CZ,PT,GR,SI,HR,LU,CY,IS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Century Gothic" pitchFamily="34" charset="0"/>
              </a:rPr>
              <a:t>3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Κατηγορία – Χαμηλό κόστος ζωής</a:t>
            </a:r>
            <a:r>
              <a:rPr lang="en-US" sz="1800" dirty="0" smtClean="0">
                <a:latin typeface="Century Gothic" pitchFamily="34" charset="0"/>
              </a:rPr>
              <a:t>: PL,RO,HU,LT,SK,BG,LV,EE,MT</a:t>
            </a:r>
            <a:endParaRPr lang="fr-FR" sz="1800" dirty="0" smtClean="0">
              <a:latin typeface="Century Gothic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Το ποσό της μηνιαίας επιχορήγησης που λαμβάνει ο φοιτητής για πρακτική άσκηση είναι μεγαλύτερο από το μηνιαίο ποσό που λαμβάνει                            ο φοιτητής για σπουδές</a:t>
            </a:r>
            <a:endParaRPr lang="fr-FR" sz="1800" dirty="0" smtClean="0">
              <a:latin typeface="Century Gothic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Clr>
                <a:srgbClr val="0F5494"/>
              </a:buClr>
              <a:buFont typeface="Arial" charset="0"/>
              <a:buNone/>
            </a:pPr>
            <a:r>
              <a:rPr lang="fr-FR" sz="1000" b="0" i="1" dirty="0" smtClean="0"/>
              <a:t>    </a:t>
            </a:r>
            <a:endParaRPr lang="fr-FR" sz="10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Clr>
                <a:srgbClr val="0F5494"/>
              </a:buClr>
              <a:buFont typeface="Wingdings" pitchFamily="2" charset="2"/>
              <a:buChar char="ü"/>
            </a:pPr>
            <a:endParaRPr lang="fr-BE" sz="10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Clr>
                <a:srgbClr val="0F5494"/>
              </a:buClr>
              <a:buFont typeface="Wingdings" pitchFamily="2" charset="2"/>
              <a:buChar char="ü"/>
            </a:pPr>
            <a:endParaRPr lang="en-GB" sz="1000" b="0" i="1" dirty="0" smtClean="0"/>
          </a:p>
        </p:txBody>
      </p:sp>
      <p:sp>
        <p:nvSpPr>
          <p:cNvPr id="65543" name="Titre 1"/>
          <p:cNvSpPr>
            <a:spLocks noGrp="1"/>
          </p:cNvSpPr>
          <p:nvPr>
            <p:ph type="title" idx="4294967295"/>
          </p:nvPr>
        </p:nvSpPr>
        <p:spPr>
          <a:xfrm>
            <a:off x="323850" y="1989138"/>
            <a:ext cx="6119813" cy="935037"/>
          </a:xfrm>
        </p:spPr>
        <p:txBody>
          <a:bodyPr/>
          <a:lstStyle/>
          <a:p>
            <a:pPr algn="l" eaLnBrk="1" hangingPunct="1">
              <a:defRPr/>
            </a:pPr>
            <a:r>
              <a:rPr lang="el-GR" sz="2600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Κινητικότητα φοιτητών για σπουδές και για πρακτική άσκηση</a:t>
            </a:r>
            <a:r>
              <a:rPr lang="el-GR" sz="1300" dirty="0" smtClean="0"/>
              <a:t> </a:t>
            </a:r>
            <a:endParaRPr lang="fr-FR" sz="1300" dirty="0" smtClean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86215" y="1759811"/>
            <a:ext cx="1841279" cy="1027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50800" dir="5400000" sy="-100000" algn="bl" rotWithShape="0"/>
          </a:effectLst>
        </p:spPr>
      </p:pic>
      <p:sp>
        <p:nvSpPr>
          <p:cNvPr id="3" name="7-Point Star 1"/>
          <p:cNvSpPr/>
          <p:nvPr/>
        </p:nvSpPr>
        <p:spPr>
          <a:xfrm>
            <a:off x="7238629" y="6066505"/>
            <a:ext cx="1405337" cy="720081"/>
          </a:xfrm>
          <a:prstGeom prst="star7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el-GR" dirty="0">
                <a:solidFill>
                  <a:srgbClr val="FFFFFF"/>
                </a:solidFill>
                <a:cs typeface="Arial" charset="0"/>
              </a:rPr>
              <a:t>ΝΕΟ</a:t>
            </a:r>
            <a:endParaRPr lang="en-GB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l-GR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l-GR" sz="2400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Κινητικότητα φοιτητών για σπουδές και για πρακτική άσκηση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288" y="2708921"/>
            <a:ext cx="8229600" cy="331246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Άτομα </a:t>
            </a: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με αναπηρίες </a:t>
            </a:r>
            <a:r>
              <a:rPr lang="en-US" sz="1800" dirty="0" smtClean="0">
                <a:latin typeface="Century Gothic" pitchFamily="34" charset="0"/>
              </a:rPr>
              <a:t>: </a:t>
            </a:r>
            <a:r>
              <a:rPr lang="el-GR" sz="1800" dirty="0" smtClean="0">
                <a:latin typeface="Century Gothic" pitchFamily="34" charset="0"/>
              </a:rPr>
              <a:t>Τα Ιδρύματα αιτούνται στην Εθνική Μονάδα για επιπλέον χρηματοδότηση προκειμένου να μετακινήσουν άτομα με </a:t>
            </a:r>
            <a:r>
              <a:rPr lang="el-GR" sz="1800" dirty="0" smtClean="0">
                <a:latin typeface="Century Gothic" pitchFamily="34" charset="0"/>
              </a:rPr>
              <a:t>αναπηρίες. Η διαδικασία </a:t>
            </a:r>
            <a:r>
              <a:rPr lang="el-GR" sz="1800" dirty="0" smtClean="0">
                <a:latin typeface="Century Gothic" pitchFamily="34" charset="0"/>
              </a:rPr>
              <a:t>αίτησης </a:t>
            </a:r>
            <a:r>
              <a:rPr lang="el-GR" sz="1800" dirty="0" smtClean="0">
                <a:latin typeface="Century Gothic" pitchFamily="34" charset="0"/>
              </a:rPr>
              <a:t>των ατόμων με αναπηρίες θα πρέπει να είναι αναρτημένη στην </a:t>
            </a:r>
            <a:r>
              <a:rPr lang="el-GR" sz="1800" dirty="0" smtClean="0">
                <a:latin typeface="Century Gothic" pitchFamily="34" charset="0"/>
              </a:rPr>
              <a:t>ιστοσελίδα του </a:t>
            </a:r>
            <a:r>
              <a:rPr lang="el-GR" sz="1800" dirty="0" smtClean="0">
                <a:latin typeface="Century Gothic" pitchFamily="34" charset="0"/>
              </a:rPr>
              <a:t>Ιδρύματος</a:t>
            </a:r>
            <a:endParaRPr lang="el-GR" sz="18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Άτομα που ανήκουν σε κοινωνικά ευπαθείς ομάδες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: </a:t>
            </a:r>
            <a:r>
              <a:rPr lang="el-GR" sz="1800" dirty="0" smtClean="0">
                <a:latin typeface="Century Gothic" pitchFamily="34" charset="0"/>
              </a:rPr>
              <a:t>θα </a:t>
            </a:r>
            <a:r>
              <a:rPr lang="el-GR" sz="1800" dirty="0" smtClean="0">
                <a:latin typeface="Century Gothic" pitchFamily="34" charset="0"/>
              </a:rPr>
              <a:t>λαμβάνουν αυξημένη μηνιαία χρηματοδότηση. Δεν θα ισχύει </a:t>
            </a:r>
            <a:r>
              <a:rPr lang="el-GR" sz="1800" dirty="0" smtClean="0">
                <a:latin typeface="Century Gothic" pitchFamily="34" charset="0"/>
              </a:rPr>
              <a:t>το ίδιο για τους φοιτητές </a:t>
            </a:r>
            <a:r>
              <a:rPr lang="el-GR" sz="1800" dirty="0" smtClean="0">
                <a:latin typeface="Century Gothic" pitchFamily="34" charset="0"/>
              </a:rPr>
              <a:t>που </a:t>
            </a:r>
            <a:r>
              <a:rPr lang="el-GR" sz="1800" dirty="0" smtClean="0">
                <a:latin typeface="Century Gothic" pitchFamily="34" charset="0"/>
              </a:rPr>
              <a:t>μ</a:t>
            </a:r>
            <a:r>
              <a:rPr lang="el-GR" sz="1800" dirty="0" smtClean="0">
                <a:latin typeface="Century Gothic" pitchFamily="34" charset="0"/>
              </a:rPr>
              <a:t>ετακινούνται </a:t>
            </a:r>
            <a:r>
              <a:rPr lang="el-GR" sz="1800" dirty="0" smtClean="0">
                <a:latin typeface="Century Gothic" pitchFamily="34" charset="0"/>
              </a:rPr>
              <a:t>για </a:t>
            </a:r>
            <a:r>
              <a:rPr lang="el-GR" sz="1800" dirty="0" smtClean="0">
                <a:latin typeface="Century Gothic" pitchFamily="34" charset="0"/>
              </a:rPr>
              <a:t>πρακτική άσκηση</a:t>
            </a:r>
            <a:endParaRPr lang="el-GR" sz="1800" dirty="0">
              <a:latin typeface="Century Gothic" pitchFamily="34" charset="0"/>
            </a:endParaRPr>
          </a:p>
        </p:txBody>
      </p:sp>
      <p:sp>
        <p:nvSpPr>
          <p:cNvPr id="7" name="ZoneTexte 60"/>
          <p:cNvSpPr txBox="1">
            <a:spLocks noChangeArrowheads="1"/>
          </p:cNvSpPr>
          <p:nvPr/>
        </p:nvSpPr>
        <p:spPr bwMode="auto">
          <a:xfrm>
            <a:off x="323850" y="1412875"/>
            <a:ext cx="2736850" cy="45720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Χρηματοδότηση</a:t>
            </a:r>
            <a:endParaRPr lang="fr-BE" sz="24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/>
          </a:p>
        </p:txBody>
      </p:sp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0" y="981075"/>
            <a:ext cx="42481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GB" sz="2400" b="1">
              <a:solidFill>
                <a:srgbClr val="0F5494"/>
              </a:solidFill>
              <a:latin typeface="Verdana Bold"/>
            </a:endParaRPr>
          </a:p>
        </p:txBody>
      </p:sp>
      <p:sp>
        <p:nvSpPr>
          <p:cNvPr id="54275" name="ZoneTexte 60"/>
          <p:cNvSpPr txBox="1">
            <a:spLocks noChangeArrowheads="1"/>
          </p:cNvSpPr>
          <p:nvPr/>
        </p:nvSpPr>
        <p:spPr bwMode="auto">
          <a:xfrm>
            <a:off x="323850" y="1531938"/>
            <a:ext cx="2736850" cy="45720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chemeClr val="bg1"/>
                </a:solidFill>
                <a:cs typeface="Aharoni" pitchFamily="2" charset="-79"/>
              </a:rPr>
              <a:t>Χρηματοδότηση</a:t>
            </a:r>
            <a:endParaRPr lang="fr-BE" sz="24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4276" name="Content Placeholder 2"/>
          <p:cNvSpPr>
            <a:spLocks noGrp="1"/>
          </p:cNvSpPr>
          <p:nvPr>
            <p:ph idx="4294967295"/>
          </p:nvPr>
        </p:nvSpPr>
        <p:spPr>
          <a:xfrm>
            <a:off x="179388" y="2852738"/>
            <a:ext cx="8964612" cy="3240087"/>
          </a:xfrm>
        </p:spPr>
        <p:txBody>
          <a:bodyPr/>
          <a:lstStyle/>
          <a:p>
            <a:pPr marL="400050" eaLnBrk="1" hangingPunct="1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Δαπάνες ταξιδίου</a:t>
            </a:r>
            <a:r>
              <a:rPr lang="en-US" sz="1800" dirty="0" smtClean="0">
                <a:latin typeface="Century Gothic" pitchFamily="34" charset="0"/>
              </a:rPr>
              <a:t>: </a:t>
            </a:r>
            <a:r>
              <a:rPr lang="el-GR" sz="1800" dirty="0" smtClean="0">
                <a:latin typeface="Century Gothic" pitchFamily="34" charset="0"/>
              </a:rPr>
              <a:t>Υπολογίζονται βάσει κατ’ αποκοπή ποσών ανά κατηγορία χιλιομετρικής απόστασης</a:t>
            </a:r>
            <a:r>
              <a:rPr lang="en-US" sz="1800" dirty="0" smtClean="0">
                <a:latin typeface="Century Gothic" pitchFamily="34" charset="0"/>
              </a:rPr>
              <a:t>: </a:t>
            </a:r>
            <a:r>
              <a:rPr lang="el-GR" sz="1800" dirty="0" smtClean="0">
                <a:latin typeface="Century Gothic" pitchFamily="34" charset="0"/>
              </a:rPr>
              <a:t>0 – 99 χλμ</a:t>
            </a:r>
            <a:r>
              <a:rPr lang="en-US" sz="1800" dirty="0" smtClean="0">
                <a:latin typeface="Century Gothic" pitchFamily="34" charset="0"/>
              </a:rPr>
              <a:t>: 0</a:t>
            </a:r>
            <a:r>
              <a:rPr lang="el-GR" sz="1800" dirty="0" smtClean="0">
                <a:latin typeface="Century Gothic" pitchFamily="34" charset="0"/>
              </a:rPr>
              <a:t> Ευρώ</a:t>
            </a:r>
            <a:r>
              <a:rPr lang="en-US" sz="1800" dirty="0" smtClean="0">
                <a:latin typeface="Century Gothic" pitchFamily="34" charset="0"/>
              </a:rPr>
              <a:t>, 100-499</a:t>
            </a:r>
            <a:r>
              <a:rPr lang="el-GR" sz="1800" dirty="0" smtClean="0">
                <a:latin typeface="Century Gothic" pitchFamily="34" charset="0"/>
              </a:rPr>
              <a:t> χλμ</a:t>
            </a:r>
            <a:r>
              <a:rPr lang="en-US" sz="1800" dirty="0" smtClean="0">
                <a:latin typeface="Century Gothic" pitchFamily="34" charset="0"/>
              </a:rPr>
              <a:t>:180 </a:t>
            </a:r>
            <a:r>
              <a:rPr lang="el-GR" sz="1800" dirty="0" smtClean="0">
                <a:latin typeface="Century Gothic" pitchFamily="34" charset="0"/>
              </a:rPr>
              <a:t>Ευρώ</a:t>
            </a:r>
            <a:r>
              <a:rPr lang="en-US" sz="1800" dirty="0" smtClean="0">
                <a:latin typeface="Century Gothic" pitchFamily="34" charset="0"/>
              </a:rPr>
              <a:t> </a:t>
            </a:r>
            <a:endParaRPr lang="el-GR" sz="1800" dirty="0" smtClean="0">
              <a:latin typeface="Century Gothic" pitchFamily="34" charset="0"/>
            </a:endParaRPr>
          </a:p>
          <a:p>
            <a:pPr marL="400050" eaLnBrk="1" hangingPunct="1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Δαπάνες διαβίωσης</a:t>
            </a:r>
            <a:r>
              <a:rPr lang="fr-FR" sz="1800" i="1" dirty="0" smtClean="0"/>
              <a:t> 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rgbClr val="DA4010"/>
              </a:buClr>
              <a:buFont typeface="Wingdings" pitchFamily="2" charset="2"/>
              <a:buChar char="q"/>
            </a:pPr>
            <a:r>
              <a:rPr lang="fr-FR" sz="1800" dirty="0" smtClean="0"/>
              <a:t>–</a:t>
            </a:r>
            <a:r>
              <a:rPr lang="fr-FR" sz="1800" dirty="0" smtClean="0">
                <a:latin typeface="Century Gothic" pitchFamily="34" charset="0"/>
              </a:rPr>
              <a:t> </a:t>
            </a:r>
            <a:r>
              <a:rPr lang="el-GR" sz="1800" dirty="0" smtClean="0">
                <a:latin typeface="Century Gothic" pitchFamily="34" charset="0"/>
              </a:rPr>
              <a:t>Υπολογίζονται βάσει κατ’ αποκοπή ποσών ανά ημέρα και ανά χώρα υποδοχής </a:t>
            </a:r>
            <a:endParaRPr lang="en-US" sz="1800" dirty="0" smtClean="0">
              <a:latin typeface="Century Gothic" pitchFamily="34" charset="0"/>
            </a:endParaRPr>
          </a:p>
          <a:p>
            <a:pPr marL="800100" lvl="1" indent="-342900" eaLnBrk="1" hangingPunct="1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rgbClr val="DA4010"/>
              </a:buClr>
              <a:buFont typeface="Wingdings" pitchFamily="2" charset="2"/>
              <a:buChar char="q"/>
            </a:pPr>
            <a:r>
              <a:rPr lang="el-GR" sz="1800" dirty="0" smtClean="0">
                <a:latin typeface="Century Gothic" pitchFamily="34" charset="0"/>
              </a:rPr>
              <a:t>– Δύο κατηγορίες δαπανών διαβίωσης ανάλογα με τη διάρκεια της μετακίνησης ανά χώρα υποδοχής</a:t>
            </a:r>
            <a:r>
              <a:rPr lang="en-US" sz="1800" dirty="0" smtClean="0">
                <a:latin typeface="Century Gothic" pitchFamily="34" charset="0"/>
              </a:rPr>
              <a:t>:</a:t>
            </a:r>
            <a:r>
              <a:rPr lang="el-GR" sz="1800" dirty="0" smtClean="0">
                <a:latin typeface="Century Gothic" pitchFamily="34" charset="0"/>
              </a:rPr>
              <a:t> 1-14 ημέρες , 15-60 ημέρες                  (Η διάρκεια δεν περιλαμβάνει τις ημέρες ταξιδίου)</a:t>
            </a:r>
            <a:endParaRPr lang="fr-BE" sz="1800" dirty="0" smtClean="0">
              <a:latin typeface="Century Gothic" pitchFamily="34" charset="0"/>
            </a:endParaRPr>
          </a:p>
          <a:p>
            <a:pPr marL="400050" eaLnBrk="1" hangingPunct="1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rgbClr val="0F5494"/>
              </a:buClr>
              <a:buFont typeface="Wingdings" pitchFamily="2" charset="2"/>
              <a:buChar char="ü"/>
            </a:pPr>
            <a:endParaRPr lang="en-GB" sz="1800" dirty="0" smtClean="0">
              <a:latin typeface="Century Gothic" pitchFamily="34" charset="0"/>
            </a:endParaRPr>
          </a:p>
        </p:txBody>
      </p:sp>
      <p:sp>
        <p:nvSpPr>
          <p:cNvPr id="67591" name="Titre 1"/>
          <p:cNvSpPr>
            <a:spLocks noGrp="1"/>
          </p:cNvSpPr>
          <p:nvPr>
            <p:ph type="title" idx="4294967295"/>
          </p:nvPr>
        </p:nvSpPr>
        <p:spPr>
          <a:xfrm>
            <a:off x="36513" y="2133600"/>
            <a:ext cx="5472112" cy="50165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Κινητικότητα προσωπικού</a:t>
            </a:r>
            <a:endParaRPr lang="fr-FR" sz="2400" dirty="0" smtClean="0">
              <a:solidFill>
                <a:srgbClr val="B3423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500826" y="1643050"/>
            <a:ext cx="1775963" cy="1117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50800" dir="5400000" sy="-100000" algn="bl" rotWithShape="0"/>
          </a:effectLst>
        </p:spPr>
      </p:pic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516688" y="3357563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Οι οργανωτικές δαπάνες υπολογίζονται βάσει κατ’ αποκοπή ποσών ανά μετακινούμενο, ανά κλίμακα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n-US" sz="1800" dirty="0" smtClean="0">
                <a:latin typeface="Century Gothic" pitchFamily="34" charset="0"/>
              </a:rPr>
              <a:t>ERASMUS+:</a:t>
            </a:r>
            <a:r>
              <a:rPr lang="el-GR" sz="1800" dirty="0" smtClean="0">
                <a:latin typeface="Century Gothic" pitchFamily="34" charset="0"/>
              </a:rPr>
              <a:t> Το ποσό ανά μετακινούμενο καθώς και οι κλίμακες, καθορίζονται από την Ευρωπαϊκή Επιτροπή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1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Κλίμακα</a:t>
            </a:r>
            <a:r>
              <a:rPr lang="en-US" sz="1800" dirty="0" smtClean="0">
                <a:latin typeface="Century Gothic" pitchFamily="34" charset="0"/>
              </a:rPr>
              <a:t>: 1-100 </a:t>
            </a:r>
            <a:r>
              <a:rPr lang="el-GR" sz="1800" dirty="0" smtClean="0">
                <a:latin typeface="Century Gothic" pitchFamily="34" charset="0"/>
              </a:rPr>
              <a:t>μετακινούμενοι – 350 € /ανά μετακινούμενο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2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Κλίμακα</a:t>
            </a:r>
            <a:r>
              <a:rPr lang="en-US" sz="1800" dirty="0" smtClean="0">
                <a:latin typeface="Century Gothic" pitchFamily="34" charset="0"/>
              </a:rPr>
              <a:t>: &gt;100 </a:t>
            </a:r>
            <a:r>
              <a:rPr lang="el-GR" sz="1800" dirty="0" smtClean="0">
                <a:latin typeface="Century Gothic" pitchFamily="34" charset="0"/>
              </a:rPr>
              <a:t>μετακινούμενοι – 200 €/ανά μετακινούμενο</a:t>
            </a:r>
          </a:p>
          <a:p>
            <a:pPr>
              <a:spcBef>
                <a:spcPct val="0"/>
              </a:spcBef>
              <a:spcAft>
                <a:spcPct val="40000"/>
              </a:spcAft>
            </a:pPr>
            <a:endParaRPr lang="el-GR" sz="1800" dirty="0" smtClean="0">
              <a:latin typeface="Century Gothic" pitchFamily="34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000099"/>
              </a:buClr>
              <a:buFont typeface="Wingdings" pitchFamily="2" charset="2"/>
              <a:buChar char="Ø"/>
            </a:pPr>
            <a:r>
              <a:rPr lang="el-GR" sz="1800" dirty="0" smtClean="0">
                <a:solidFill>
                  <a:srgbClr val="B3423F"/>
                </a:solidFill>
                <a:latin typeface="Century Gothic" pitchFamily="34" charset="0"/>
              </a:rPr>
              <a:t>Το κονδύλι των οργανωτικών δαπανών στο νέο πρόγραμμα </a:t>
            </a:r>
            <a:r>
              <a:rPr lang="en-US" sz="1800" dirty="0" smtClean="0">
                <a:solidFill>
                  <a:srgbClr val="B3423F"/>
                </a:solidFill>
                <a:latin typeface="Century Gothic" pitchFamily="34" charset="0"/>
              </a:rPr>
              <a:t>ERASMUS+</a:t>
            </a:r>
            <a:r>
              <a:rPr lang="el-GR" sz="1800" dirty="0" smtClean="0">
                <a:solidFill>
                  <a:srgbClr val="B3423F"/>
                </a:solidFill>
                <a:latin typeface="Century Gothic" pitchFamily="34" charset="0"/>
              </a:rPr>
              <a:t>  είναι ΔΙΠΛΑΣΙΟ από αυτό του </a:t>
            </a:r>
            <a:r>
              <a:rPr lang="en-US" sz="1800" dirty="0" smtClean="0">
                <a:solidFill>
                  <a:srgbClr val="B3423F"/>
                </a:solidFill>
                <a:latin typeface="Century Gothic" pitchFamily="34" charset="0"/>
              </a:rPr>
              <a:t>LLP</a:t>
            </a:r>
            <a:r>
              <a:rPr lang="el-GR" sz="1800" dirty="0" smtClean="0">
                <a:latin typeface="Century Gothic" pitchFamily="34" charset="0"/>
              </a:rPr>
              <a:t> </a:t>
            </a:r>
            <a:endParaRPr lang="en-US" sz="1800" dirty="0" smtClean="0">
              <a:latin typeface="Century Gothic" pitchFamily="34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</a:pPr>
            <a:endParaRPr lang="el-GR" sz="2400" dirty="0" smtClean="0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755650" y="2060575"/>
            <a:ext cx="7561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sz="2800" b="1" dirty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ΟΡΓΑΝΩΤΙΚΕΣ ΔΑΠΑΝΕΣ (</a:t>
            </a:r>
            <a:r>
              <a:rPr lang="en-US" sz="2800" b="1" dirty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I)</a:t>
            </a:r>
            <a:endParaRPr lang="el-GR" sz="2800" b="1" dirty="0">
              <a:solidFill>
                <a:srgbClr val="B342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56326" name="ZoneTexte 60"/>
          <p:cNvSpPr txBox="1">
            <a:spLocks noChangeArrowheads="1"/>
          </p:cNvSpPr>
          <p:nvPr/>
        </p:nvSpPr>
        <p:spPr bwMode="auto">
          <a:xfrm>
            <a:off x="323850" y="1531938"/>
            <a:ext cx="2736850" cy="45720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chemeClr val="bg1"/>
                </a:solidFill>
                <a:cs typeface="Aharoni" pitchFamily="2" charset="-79"/>
              </a:rPr>
              <a:t>Χρηματοδότηση</a:t>
            </a:r>
            <a:endParaRPr lang="fr-BE" sz="24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7-Point Star 1"/>
          <p:cNvSpPr/>
          <p:nvPr/>
        </p:nvSpPr>
        <p:spPr>
          <a:xfrm>
            <a:off x="7561566" y="4137678"/>
            <a:ext cx="1368152" cy="720082"/>
          </a:xfrm>
          <a:prstGeom prst="star7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el-GR" dirty="0">
                <a:solidFill>
                  <a:srgbClr val="FFFFFF"/>
                </a:solidFill>
                <a:cs typeface="Arial" charset="0"/>
              </a:rPr>
              <a:t>ΝΕΟ</a:t>
            </a:r>
            <a:endParaRPr lang="en-GB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3"/>
          <p:cNvSpPr>
            <a:spLocks noGrp="1"/>
          </p:cNvSpPr>
          <p:nvPr>
            <p:ph type="body" idx="1"/>
          </p:nvPr>
        </p:nvSpPr>
        <p:spPr>
          <a:xfrm>
            <a:off x="395288" y="3068638"/>
            <a:ext cx="8229600" cy="3384550"/>
          </a:xfrm>
        </p:spPr>
        <p:txBody>
          <a:bodyPr/>
          <a:lstStyle/>
          <a:p>
            <a:pPr algn="just"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2200" dirty="0" smtClean="0">
                <a:latin typeface="Century Gothic" pitchFamily="34" charset="0"/>
              </a:rPr>
              <a:t>Επιτρέπεται μεταφορά από το κονδύλι της Οργάνωσης Κινητικότητας προς τις υπόλοιπες δράσεις κινητικότητας το ανώτατο μέχρι 50% </a:t>
            </a:r>
          </a:p>
          <a:p>
            <a:pPr algn="just">
              <a:buClr>
                <a:srgbClr val="DA4010"/>
              </a:buClr>
              <a:buFont typeface="Wingdings" pitchFamily="2" charset="2"/>
              <a:buChar char="Ø"/>
            </a:pPr>
            <a:endParaRPr lang="en-US" sz="2200" dirty="0" smtClean="0">
              <a:latin typeface="Century Gothic" pitchFamily="34" charset="0"/>
            </a:endParaRPr>
          </a:p>
          <a:p>
            <a:pPr algn="just"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9B3937"/>
                </a:solidFill>
                <a:latin typeface="Century Gothic" pitchFamily="34" charset="0"/>
              </a:rPr>
              <a:t>ΑΠΑΡΑΙΤΗΤΗ ΠΡΟΫΠΟΘΕΣΗ</a:t>
            </a:r>
            <a:r>
              <a:rPr lang="en-US" sz="2200" dirty="0" smtClean="0">
                <a:latin typeface="Century Gothic" pitchFamily="34" charset="0"/>
              </a:rPr>
              <a:t>: </a:t>
            </a:r>
            <a:r>
              <a:rPr lang="el-GR" sz="2200" dirty="0" smtClean="0">
                <a:latin typeface="Century Gothic" pitchFamily="34" charset="0"/>
              </a:rPr>
              <a:t>Να πραγματοποιούνται οι απαραίτητες δαπάνες έτσι, ώστε να εξασφαλίζεται η ποιότητα στη κινητικότητα των μετακινούμενων, η σωστή διαχείριση του προγράμματος και να υλοποιείται το πρόγραμμα με τον καλύτερο δυνατό τρόπο</a:t>
            </a:r>
          </a:p>
          <a:p>
            <a:pPr>
              <a:buClr>
                <a:srgbClr val="DA4010"/>
              </a:buClr>
              <a:buFont typeface="Wingdings" pitchFamily="2" charset="2"/>
              <a:buChar char="Ø"/>
            </a:pPr>
            <a:endParaRPr lang="el-GR" sz="2200" dirty="0" smtClean="0"/>
          </a:p>
        </p:txBody>
      </p:sp>
      <p:sp>
        <p:nvSpPr>
          <p:cNvPr id="2" name="7-Point Star 1"/>
          <p:cNvSpPr/>
          <p:nvPr/>
        </p:nvSpPr>
        <p:spPr>
          <a:xfrm>
            <a:off x="6572264" y="3851927"/>
            <a:ext cx="1368152" cy="720081"/>
          </a:xfrm>
          <a:prstGeom prst="star7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el-GR" dirty="0">
                <a:solidFill>
                  <a:srgbClr val="FFFFFF"/>
                </a:solidFill>
                <a:cs typeface="Arial" charset="0"/>
              </a:rPr>
              <a:t>ΝΕΟ</a:t>
            </a:r>
            <a:endParaRPr lang="en-GB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7349" name="ZoneTexte 60"/>
          <p:cNvSpPr txBox="1">
            <a:spLocks noChangeArrowheads="1"/>
          </p:cNvSpPr>
          <p:nvPr/>
        </p:nvSpPr>
        <p:spPr bwMode="auto">
          <a:xfrm>
            <a:off x="323850" y="1531938"/>
            <a:ext cx="2736850" cy="45720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dirty="0">
                <a:solidFill>
                  <a:schemeClr val="bg1"/>
                </a:solidFill>
                <a:cs typeface="Aharoni" pitchFamily="2" charset="-79"/>
              </a:rPr>
              <a:t>Χρηματοδότηση</a:t>
            </a:r>
            <a:endParaRPr lang="fr-BE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755650" y="2203450"/>
            <a:ext cx="7561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sz="3000" b="1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ΟΡΓΑΝΩΤΙΚΕΣ ΔΑΠΑΝΕΣ (</a:t>
            </a:r>
            <a:r>
              <a:rPr lang="en-US" sz="3000" b="1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II)</a:t>
            </a:r>
            <a:endParaRPr lang="el-GR" sz="3000" b="1">
              <a:solidFill>
                <a:srgbClr val="B342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179388" y="1412875"/>
            <a:ext cx="2952750" cy="5256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 u="sng" dirty="0">
              <a:solidFill>
                <a:schemeClr val="bg1"/>
              </a:solidFill>
              <a:latin typeface="Constantia" pitchFamily="18" charset="0"/>
              <a:cs typeface="Arial" charset="0"/>
            </a:endParaRPr>
          </a:p>
          <a:p>
            <a:pPr algn="ctr">
              <a:defRPr/>
            </a:pPr>
            <a:r>
              <a:rPr lang="el-GR" b="1" u="sng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1</a:t>
            </a:r>
            <a:r>
              <a:rPr lang="el-GR" b="1" u="sng" baseline="30000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ος</a:t>
            </a:r>
            <a:r>
              <a:rPr lang="el-GR" b="1" u="sng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Πυλώνας</a:t>
            </a:r>
            <a:endParaRPr lang="en-US" b="1" u="sng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endParaRPr lang="el-GR" sz="500" b="1" u="sng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l-GR" dirty="0">
                <a:solidFill>
                  <a:srgbClr val="C00000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el-GR" b="1" dirty="0">
                <a:solidFill>
                  <a:srgbClr val="C00000"/>
                </a:solidFill>
                <a:latin typeface="Century Gothic" pitchFamily="34" charset="0"/>
                <a:cs typeface="Arial" charset="0"/>
              </a:rPr>
              <a:t>Κινητικότητα </a:t>
            </a:r>
            <a:r>
              <a:rPr lang="el-GR" b="1" dirty="0" smtClean="0">
                <a:solidFill>
                  <a:srgbClr val="C00000"/>
                </a:solidFill>
                <a:latin typeface="Century Gothic" pitchFamily="34" charset="0"/>
                <a:cs typeface="Arial" charset="0"/>
              </a:rPr>
              <a:t>στη Ανώτατη Εκπαίδευση</a:t>
            </a:r>
            <a:endParaRPr lang="el-GR" b="1" dirty="0">
              <a:solidFill>
                <a:srgbClr val="C00000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endParaRPr lang="el-GR" sz="1400" dirty="0">
              <a:solidFill>
                <a:srgbClr val="FFFFFF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l-GR" sz="1400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1</a:t>
            </a:r>
            <a:r>
              <a:rPr lang="el-GR" sz="1400" dirty="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.</a:t>
            </a:r>
            <a:r>
              <a:rPr lang="en-US" sz="1400" dirty="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el-GR" sz="1400" dirty="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Περίοδος </a:t>
            </a:r>
            <a:r>
              <a:rPr lang="el-GR" sz="1400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κινητικότητας </a:t>
            </a:r>
            <a:r>
              <a:rPr lang="en-US" sz="1400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ERASMUS</a:t>
            </a:r>
          </a:p>
          <a:p>
            <a:pPr algn="ctr">
              <a:defRPr/>
            </a:pPr>
            <a:r>
              <a:rPr lang="el-GR" sz="1400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Διεύρυνση κινητικότητας προς και από Τρίτες χώρες  (αποκεντρωμένη δράση)</a:t>
            </a:r>
          </a:p>
          <a:p>
            <a:pPr algn="ctr">
              <a:defRPr/>
            </a:pPr>
            <a:endParaRPr lang="el-GR" sz="1400" dirty="0">
              <a:solidFill>
                <a:srgbClr val="FFFFFF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l-GR" sz="1400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2. Κινητικότητα με σκοπό την απόκτηση κοινού τίτλου σπουδών – εταιρική σχέση μεταξύ ιδρυμάτων της ΕΕ με ιδρύματα εκτός ΕΕ με σκοπό την προσέλκυση υψηλού επιπέδου φοιτητών</a:t>
            </a:r>
          </a:p>
          <a:p>
            <a:pPr algn="ctr">
              <a:defRPr/>
            </a:pPr>
            <a:endParaRPr lang="el-GR" sz="1400" dirty="0">
              <a:solidFill>
                <a:srgbClr val="FFFFFF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l-GR" sz="1400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3. Φοιτητικά δάνεια </a:t>
            </a:r>
          </a:p>
          <a:p>
            <a:pPr algn="ctr">
              <a:defRPr/>
            </a:pPr>
            <a:r>
              <a:rPr lang="el-GR" sz="1400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Για την ενίσχυση της κινητικότητας φοιτητών για σπουδές στην Ευρώπη</a:t>
            </a:r>
          </a:p>
          <a:p>
            <a:pPr algn="ctr">
              <a:defRPr/>
            </a:pPr>
            <a:endParaRPr lang="el-GR" dirty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</p:txBody>
      </p:sp>
      <p:sp>
        <p:nvSpPr>
          <p:cNvPr id="9" name="8 - Δεξιό βέλος"/>
          <p:cNvSpPr/>
          <p:nvPr/>
        </p:nvSpPr>
        <p:spPr>
          <a:xfrm>
            <a:off x="3132138" y="24209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" name="9 - Δεξιό βέλος"/>
          <p:cNvSpPr/>
          <p:nvPr/>
        </p:nvSpPr>
        <p:spPr>
          <a:xfrm>
            <a:off x="3132138" y="414972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1" name="10 - Δεξιό βέλος"/>
          <p:cNvSpPr/>
          <p:nvPr/>
        </p:nvSpPr>
        <p:spPr>
          <a:xfrm>
            <a:off x="3132138" y="551656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4" name="3 - Ορθογώνιο"/>
          <p:cNvSpPr>
            <a:spLocks noChangeArrowheads="1"/>
          </p:cNvSpPr>
          <p:nvPr/>
        </p:nvSpPr>
        <p:spPr bwMode="auto">
          <a:xfrm>
            <a:off x="4139952" y="1412875"/>
            <a:ext cx="4751636" cy="2087563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4BACC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1400" dirty="0">
                <a:solidFill>
                  <a:srgbClr val="000000"/>
                </a:solidFill>
                <a:latin typeface="Century Gothic" pitchFamily="34" charset="0"/>
              </a:rPr>
              <a:t>Κινητικότητα φοιτητών για σπουδές και </a:t>
            </a:r>
            <a:endParaRPr lang="el-GR" sz="14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l-GR" sz="1400" dirty="0" smtClean="0">
                <a:solidFill>
                  <a:srgbClr val="000000"/>
                </a:solidFill>
                <a:latin typeface="Century Gothic" pitchFamily="34" charset="0"/>
              </a:rPr>
              <a:t>πρακτική </a:t>
            </a:r>
            <a:r>
              <a:rPr lang="el-GR" sz="1400" dirty="0">
                <a:solidFill>
                  <a:srgbClr val="000000"/>
                </a:solidFill>
                <a:latin typeface="Century Gothic" pitchFamily="34" charset="0"/>
              </a:rPr>
              <a:t>άσκηση, </a:t>
            </a:r>
            <a:endParaRPr lang="en-US" sz="14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l-GR" sz="1400" dirty="0" smtClean="0">
                <a:solidFill>
                  <a:srgbClr val="000000"/>
                </a:solidFill>
                <a:latin typeface="Century Gothic" pitchFamily="34" charset="0"/>
              </a:rPr>
              <a:t>κινητικότητα </a:t>
            </a:r>
            <a:r>
              <a:rPr lang="el-GR" sz="1400" dirty="0">
                <a:solidFill>
                  <a:srgbClr val="000000"/>
                </a:solidFill>
                <a:latin typeface="Century Gothic" pitchFamily="34" charset="0"/>
              </a:rPr>
              <a:t>προσωπικού για διδασκαλία/επιμόρφωση</a:t>
            </a:r>
          </a:p>
          <a:p>
            <a:pPr algn="ctr"/>
            <a:r>
              <a:rPr lang="el-GR" sz="1400" dirty="0">
                <a:solidFill>
                  <a:srgbClr val="000000"/>
                </a:solidFill>
                <a:latin typeface="Century Gothic" pitchFamily="34" charset="0"/>
              </a:rPr>
              <a:t>	</a:t>
            </a:r>
            <a:r>
              <a:rPr lang="el-GR" sz="1400" b="1" dirty="0" smtClean="0">
                <a:solidFill>
                  <a:srgbClr val="000000"/>
                </a:solidFill>
                <a:latin typeface="Century Gothic" pitchFamily="34" charset="0"/>
              </a:rPr>
              <a:t>Νέο</a:t>
            </a:r>
            <a:r>
              <a:rPr lang="en-US" sz="1400" dirty="0" smtClean="0">
                <a:solidFill>
                  <a:srgbClr val="000000"/>
                </a:solidFill>
                <a:latin typeface="Century Gothic" pitchFamily="34" charset="0"/>
              </a:rPr>
              <a:t>:</a:t>
            </a:r>
            <a:r>
              <a:rPr lang="el-GR" sz="1400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fr-FR" sz="1400" dirty="0">
                <a:solidFill>
                  <a:srgbClr val="000000"/>
                </a:solidFill>
                <a:latin typeface="Century Gothic" pitchFamily="34" charset="0"/>
              </a:rPr>
              <a:t>To </a:t>
            </a:r>
            <a:r>
              <a:rPr lang="el-GR" sz="1400" dirty="0">
                <a:solidFill>
                  <a:srgbClr val="000000"/>
                </a:solidFill>
                <a:latin typeface="Century Gothic" pitchFamily="34" charset="0"/>
              </a:rPr>
              <a:t>Ε</a:t>
            </a:r>
            <a:r>
              <a:rPr lang="en-US" sz="1400" dirty="0">
                <a:solidFill>
                  <a:srgbClr val="000000"/>
                </a:solidFill>
                <a:latin typeface="Century Gothic" pitchFamily="34" charset="0"/>
              </a:rPr>
              <a:t>RASMUS </a:t>
            </a:r>
            <a:r>
              <a:rPr lang="el-GR" sz="1400" dirty="0">
                <a:solidFill>
                  <a:srgbClr val="000000"/>
                </a:solidFill>
                <a:latin typeface="Century Gothic" pitchFamily="34" charset="0"/>
              </a:rPr>
              <a:t>διευρύνεται </a:t>
            </a:r>
            <a:r>
              <a:rPr lang="el-GR" sz="1400" dirty="0" smtClean="0">
                <a:solidFill>
                  <a:srgbClr val="000000"/>
                </a:solidFill>
                <a:latin typeface="Century Gothic" pitchFamily="34" charset="0"/>
              </a:rPr>
              <a:t>προς/από </a:t>
            </a:r>
            <a:r>
              <a:rPr lang="el-GR" sz="1400" dirty="0">
                <a:solidFill>
                  <a:srgbClr val="000000"/>
                </a:solidFill>
                <a:latin typeface="Century Gothic" pitchFamily="34" charset="0"/>
              </a:rPr>
              <a:t>τις Τρίτες χώρες </a:t>
            </a:r>
          </a:p>
          <a:p>
            <a:pPr algn="ctr"/>
            <a:r>
              <a:rPr lang="el-GR" sz="1400" dirty="0">
                <a:solidFill>
                  <a:srgbClr val="000000"/>
                </a:solidFill>
                <a:latin typeface="Century Gothic" pitchFamily="34" charset="0"/>
              </a:rPr>
              <a:t>Ενσωμάτωση της πρώην δράσης 2 </a:t>
            </a:r>
            <a:endParaRPr lang="el-GR" sz="14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l-GR" sz="1400" dirty="0" smtClean="0">
                <a:solidFill>
                  <a:srgbClr val="000000"/>
                </a:solidFill>
                <a:latin typeface="Century Gothic" pitchFamily="34" charset="0"/>
              </a:rPr>
              <a:t>του </a:t>
            </a:r>
            <a:r>
              <a:rPr lang="en-US" sz="1400" dirty="0">
                <a:solidFill>
                  <a:srgbClr val="000000"/>
                </a:solidFill>
                <a:latin typeface="Century Gothic" pitchFamily="34" charset="0"/>
              </a:rPr>
              <a:t>ERASMUS MUNDUS</a:t>
            </a:r>
          </a:p>
          <a:p>
            <a:pPr algn="ctr"/>
            <a:endParaRPr lang="el-G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4140200" y="5229225"/>
            <a:ext cx="4681538" cy="1223963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4BACC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dirty="0">
                <a:solidFill>
                  <a:srgbClr val="000000"/>
                </a:solidFill>
                <a:latin typeface="Century Gothic" pitchFamily="34" charset="0"/>
              </a:rPr>
              <a:t>ΦΟΙΤΗΤΙΚΑ ΔΑΝΕΙΑ ΓΙΑ ΜΕΤΑΠΤΥΧΙΑΚΕΣ ΣΠΟΥΔΕΣ</a:t>
            </a:r>
          </a:p>
          <a:p>
            <a:pPr algn="ctr"/>
            <a:r>
              <a:rPr lang="el-GR" dirty="0">
                <a:solidFill>
                  <a:srgbClr val="000000"/>
                </a:solidFill>
                <a:latin typeface="Century Gothic" pitchFamily="34" charset="0"/>
              </a:rPr>
              <a:t>200.000 φοιτητές αναμένεται να επωφεληθούν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4211638" y="3716338"/>
            <a:ext cx="4681537" cy="1223962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4BACC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dirty="0">
                <a:solidFill>
                  <a:schemeClr val="dk1"/>
                </a:solidFill>
                <a:latin typeface="Century Gothic" pitchFamily="34" charset="0"/>
                <a:cs typeface="+mn-cs"/>
              </a:rPr>
              <a:t>ΥΠΟΤΡΟΦΙΕΣ ΓΙΑ ΚΟΙΝΑ ΜΕΤΑΠΤΥΧΙΑΚΑ ΠΡΟΓΡΑΜΜΑΤΑ</a:t>
            </a:r>
            <a:endParaRPr lang="en-US" dirty="0">
              <a:solidFill>
                <a:schemeClr val="dk1"/>
              </a:solidFill>
              <a:latin typeface="Century Gothic" pitchFamily="34" charset="0"/>
              <a:cs typeface="+mn-cs"/>
            </a:endParaRPr>
          </a:p>
          <a:p>
            <a:pPr algn="ctr">
              <a:defRPr/>
            </a:pPr>
            <a:r>
              <a:rPr lang="el-GR" dirty="0">
                <a:solidFill>
                  <a:schemeClr val="dk1"/>
                </a:solidFill>
                <a:latin typeface="Century Gothic" pitchFamily="34" charset="0"/>
                <a:cs typeface="+mn-cs"/>
              </a:rPr>
              <a:t>Διατηρείται η δράση 1 </a:t>
            </a:r>
            <a:r>
              <a:rPr lang="en-US" dirty="0">
                <a:solidFill>
                  <a:schemeClr val="dk1"/>
                </a:solidFill>
                <a:latin typeface="Century Gothic" pitchFamily="34" charset="0"/>
                <a:cs typeface="+mn-cs"/>
              </a:rPr>
              <a:t>ERASMUS MUNDUS</a:t>
            </a:r>
            <a:endParaRPr lang="el-GR" dirty="0">
              <a:solidFill>
                <a:schemeClr val="dk1"/>
              </a:solidFill>
              <a:latin typeface="Century Gothic" pitchFamily="34" charset="0"/>
              <a:cs typeface="+mn-cs"/>
            </a:endParaRPr>
          </a:p>
          <a:p>
            <a:pPr algn="ctr">
              <a:defRPr/>
            </a:pPr>
            <a:endParaRPr lang="el-GR" dirty="0">
              <a:solidFill>
                <a:schemeClr val="dk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l-GR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</a:rPr>
              <a:t>ΑΙΤΗΣΕΙΣ ΓΙΑ ΚΙΝΗΤΙΚΟΤΗΤΑ – ΠΕΡΙΟΔΟΣ ΕΠΙΛΕΞΙΜΗΣ ΠΕΡΙΟΔΟΥ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636913"/>
            <a:ext cx="8229600" cy="388843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 smtClean="0">
                <a:latin typeface="Century Gothic" pitchFamily="34" charset="0"/>
              </a:rPr>
              <a:t>Εγγραφή στο σύστημα </a:t>
            </a:r>
            <a:r>
              <a:rPr lang="en-US" dirty="0" smtClean="0">
                <a:latin typeface="Century Gothic" pitchFamily="34" charset="0"/>
              </a:rPr>
              <a:t>URF</a:t>
            </a:r>
            <a:r>
              <a:rPr lang="en-US" dirty="0" smtClean="0">
                <a:latin typeface="Century Gothic" pitchFamily="34" charset="0"/>
              </a:rPr>
              <a:t>.</a:t>
            </a:r>
            <a:r>
              <a:rPr lang="el-GR" dirty="0" smtClean="0">
                <a:latin typeface="Century Gothic" pitchFamily="34" charset="0"/>
              </a:rPr>
              <a:t> Ιδιαίτερα </a:t>
            </a:r>
            <a:r>
              <a:rPr lang="el-GR" dirty="0" smtClean="0">
                <a:latin typeface="Century Gothic" pitchFamily="34" charset="0"/>
              </a:rPr>
              <a:t>σημαντικός </a:t>
            </a:r>
            <a:r>
              <a:rPr lang="en-US" dirty="0" smtClean="0">
                <a:latin typeface="Century Gothic" pitchFamily="34" charset="0"/>
              </a:rPr>
              <a:t>PIC code</a:t>
            </a:r>
            <a:endParaRPr lang="el-GR" dirty="0" smtClean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Century Gothic" pitchFamily="34" charset="0"/>
              </a:rPr>
              <a:t>Αίτηση χρηματοδότησης προς την Εθνική Μονάδα για Κινητικότητα (</a:t>
            </a:r>
            <a:r>
              <a:rPr lang="en-US" dirty="0" smtClean="0">
                <a:latin typeface="Century Gothic" pitchFamily="34" charset="0"/>
              </a:rPr>
              <a:t>e-form</a:t>
            </a:r>
            <a:r>
              <a:rPr lang="en-US" dirty="0" smtClean="0">
                <a:latin typeface="Century Gothic" pitchFamily="34" charset="0"/>
              </a:rPr>
              <a:t>)</a:t>
            </a:r>
            <a:r>
              <a:rPr lang="el-GR" dirty="0" smtClean="0">
                <a:latin typeface="Century Gothic" pitchFamily="34" charset="0"/>
              </a:rPr>
              <a:t> στις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17/03/2014</a:t>
            </a:r>
            <a:r>
              <a:rPr lang="el-GR" dirty="0" smtClean="0">
                <a:latin typeface="Century Gothic" pitchFamily="34" charset="0"/>
              </a:rPr>
              <a:t>, για στρατηγικές συμπράξεις </a:t>
            </a:r>
            <a:r>
              <a:rPr lang="el-GR" dirty="0" smtClean="0">
                <a:latin typeface="Century Gothic" pitchFamily="34" charset="0"/>
              </a:rPr>
              <a:t> 30/04/2014</a:t>
            </a:r>
            <a:endParaRPr lang="el-GR" dirty="0" smtClean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Century Gothic" pitchFamily="34" charset="0"/>
              </a:rPr>
              <a:t>Στην αίτηση για κινητικότητα 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l-GR" dirty="0" smtClean="0">
                <a:latin typeface="Century Gothic" pitchFamily="34" charset="0"/>
              </a:rPr>
              <a:t>Δυνατότητα ε</a:t>
            </a:r>
            <a:r>
              <a:rPr lang="el-GR" dirty="0" smtClean="0">
                <a:latin typeface="Century Gothic" pitchFamily="34" charset="0"/>
              </a:rPr>
              <a:t>πιλογής από τον αιτούντα της διάρκειας </a:t>
            </a:r>
            <a:r>
              <a:rPr lang="el-GR" dirty="0" smtClean="0">
                <a:latin typeface="Century Gothic" pitchFamily="34" charset="0"/>
              </a:rPr>
              <a:t>της επιλέξιμης περιόδου </a:t>
            </a:r>
            <a:r>
              <a:rPr lang="en-US" dirty="0" smtClean="0">
                <a:latin typeface="Century Gothic" pitchFamily="34" charset="0"/>
              </a:rPr>
              <a:t>: 16 </a:t>
            </a:r>
            <a:r>
              <a:rPr lang="el-GR" dirty="0" smtClean="0">
                <a:latin typeface="Century Gothic" pitchFamily="34" charset="0"/>
              </a:rPr>
              <a:t>μήνες ή 24 μήνες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Century Gothic" pitchFamily="34" charset="0"/>
              </a:rPr>
              <a:t>Έναρξη της επιλέξιμης περιόδου </a:t>
            </a:r>
            <a:r>
              <a:rPr lang="el-GR" dirty="0" smtClean="0">
                <a:latin typeface="Century Gothic" pitchFamily="34" charset="0"/>
              </a:rPr>
              <a:t>κινητικότητας 1 </a:t>
            </a:r>
            <a:r>
              <a:rPr lang="el-GR" dirty="0" smtClean="0">
                <a:latin typeface="Century Gothic" pitchFamily="34" charset="0"/>
              </a:rPr>
              <a:t>Ιουλίου 2014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4" name="ZoneTexte 60"/>
          <p:cNvSpPr txBox="1">
            <a:spLocks noChangeArrowheads="1"/>
          </p:cNvSpPr>
          <p:nvPr/>
        </p:nvSpPr>
        <p:spPr bwMode="auto">
          <a:xfrm>
            <a:off x="395536" y="1412776"/>
            <a:ext cx="2736850" cy="45720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ΑΙΤΗΣΕΙΣ</a:t>
            </a:r>
            <a:endParaRPr lang="fr-BE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6876256" y="5445224"/>
            <a:ext cx="1368152" cy="720081"/>
          </a:xfrm>
          <a:prstGeom prst="star7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el-GR" dirty="0">
                <a:solidFill>
                  <a:srgbClr val="FFFFFF"/>
                </a:solidFill>
                <a:cs typeface="Arial" charset="0"/>
              </a:rPr>
              <a:t>ΝΕΟ</a:t>
            </a:r>
            <a:endParaRPr lang="en-GB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/>
          </p:cNvSpPr>
          <p:nvPr/>
        </p:nvSpPr>
        <p:spPr bwMode="auto">
          <a:xfrm>
            <a:off x="142875" y="5805488"/>
            <a:ext cx="8893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l-GR" i="1" dirty="0" smtClean="0">
                <a:solidFill>
                  <a:schemeClr val="hlink"/>
                </a:solidFill>
                <a:latin typeface="Verdana" pitchFamily="34" charset="0"/>
              </a:rPr>
              <a:t>			                                          </a:t>
            </a:r>
            <a:r>
              <a:rPr lang="el-GR" b="1" i="1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Ευφροσύνη</a:t>
            </a:r>
            <a:r>
              <a:rPr lang="en-US" i="1" dirty="0" smtClean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el-GR" b="1" i="1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Παπασταματίου</a:t>
            </a:r>
            <a:endParaRPr lang="el-GR" i="1" dirty="0">
              <a:solidFill>
                <a:schemeClr val="hlink"/>
              </a:solidFill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l-GR" b="1" i="1" dirty="0" smtClean="0">
                <a:solidFill>
                  <a:schemeClr val="hlink"/>
                </a:solidFill>
                <a:latin typeface="Verdana" pitchFamily="34" charset="0"/>
              </a:rPr>
              <a:t>18 Δεκεμβρίου</a:t>
            </a:r>
            <a:r>
              <a:rPr lang="en-GB" b="1" i="1" dirty="0" smtClean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en-GB" b="1" i="1" dirty="0">
                <a:solidFill>
                  <a:schemeClr val="hlink"/>
                </a:solidFill>
                <a:latin typeface="Verdana" pitchFamily="34" charset="0"/>
              </a:rPr>
              <a:t>2013</a:t>
            </a:r>
            <a:r>
              <a:rPr lang="en-GB" sz="1400" i="1" dirty="0">
                <a:solidFill>
                  <a:schemeClr val="hlink"/>
                </a:solidFill>
                <a:latin typeface="Verdana" pitchFamily="34" charset="0"/>
              </a:rPr>
              <a:t>	</a:t>
            </a:r>
            <a:r>
              <a:rPr lang="el-GR" sz="1400" i="1" dirty="0">
                <a:solidFill>
                  <a:schemeClr val="hlink"/>
                </a:solidFill>
                <a:latin typeface="Verdana" pitchFamily="34" charset="0"/>
              </a:rPr>
              <a:t>        </a:t>
            </a:r>
            <a:r>
              <a:rPr lang="en-US" sz="1400" i="1" dirty="0">
                <a:solidFill>
                  <a:schemeClr val="hlink"/>
                </a:solidFill>
                <a:latin typeface="Verdana" pitchFamily="34" charset="0"/>
              </a:rPr>
              <a:t>                                          </a:t>
            </a:r>
            <a:r>
              <a:rPr lang="el-GR" b="1" i="1" dirty="0">
                <a:solidFill>
                  <a:schemeClr val="hlink"/>
                </a:solidFill>
                <a:latin typeface="Verdana" pitchFamily="34" charset="0"/>
              </a:rPr>
              <a:t>Υπεύθυνη </a:t>
            </a:r>
            <a:r>
              <a:rPr lang="en-US" b="1" i="1" dirty="0">
                <a:solidFill>
                  <a:schemeClr val="hlink"/>
                </a:solidFill>
                <a:latin typeface="Verdana" pitchFamily="34" charset="0"/>
              </a:rPr>
              <a:t>ERASMUS</a:t>
            </a:r>
            <a:endParaRPr lang="el-GR" b="1" i="1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258888" y="1556793"/>
            <a:ext cx="6840537" cy="388843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sz="4400" dirty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Σας </a:t>
            </a:r>
          </a:p>
          <a:p>
            <a:pPr algn="ctr">
              <a:defRPr/>
            </a:pPr>
            <a:r>
              <a:rPr lang="el-GR" sz="4400" dirty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ευχαριστώ πολύ</a:t>
            </a:r>
          </a:p>
          <a:p>
            <a:pPr algn="ctr">
              <a:defRPr/>
            </a:pPr>
            <a:r>
              <a:rPr lang="el-GR" sz="4400" dirty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για την</a:t>
            </a:r>
          </a:p>
          <a:p>
            <a:pPr algn="ctr">
              <a:defRPr/>
            </a:pPr>
            <a:r>
              <a:rPr lang="el-GR" sz="4400" dirty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 προσοχή σας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/>
          </a:p>
        </p:txBody>
      </p:sp>
      <p:sp>
        <p:nvSpPr>
          <p:cNvPr id="19458" name="ZoneTexte 60"/>
          <p:cNvSpPr txBox="1">
            <a:spLocks noChangeArrowheads="1"/>
          </p:cNvSpPr>
          <p:nvPr/>
        </p:nvSpPr>
        <p:spPr bwMode="auto">
          <a:xfrm>
            <a:off x="4427984" y="1484313"/>
            <a:ext cx="4247704" cy="646331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Century Gothic" pitchFamily="34" charset="0"/>
                <a:cs typeface="Aharoni" pitchFamily="2" charset="-79"/>
              </a:rPr>
              <a:t>Γιατί είναι σημαντική η κινητικότητα για τους </a:t>
            </a:r>
            <a:r>
              <a:rPr lang="el-GR" b="1" dirty="0" smtClean="0">
                <a:solidFill>
                  <a:schemeClr val="bg1"/>
                </a:solidFill>
                <a:latin typeface="Century Gothic" pitchFamily="34" charset="0"/>
                <a:cs typeface="Aharoni" pitchFamily="2" charset="-79"/>
              </a:rPr>
              <a:t>φοιτητές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  <a:cs typeface="Aharoni" pitchFamily="2" charset="-79"/>
              </a:rPr>
              <a:t>;</a:t>
            </a:r>
            <a:endParaRPr lang="fr-BE" b="1" dirty="0">
              <a:solidFill>
                <a:schemeClr val="bg1"/>
              </a:solidFill>
              <a:latin typeface="Century Gothic" pitchFamily="34" charset="0"/>
              <a:cs typeface="Aharoni" pitchFamily="2" charset="-79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360576" y="4157868"/>
            <a:ext cx="4493357" cy="2696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313" y="4437063"/>
            <a:ext cx="2016125" cy="1357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663407" y="3793517"/>
            <a:ext cx="2283532" cy="17104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2" name="Imag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4365625"/>
            <a:ext cx="2181225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Footer Placeholder 4"/>
          <p:cNvSpPr txBox="1">
            <a:spLocks noGrp="1"/>
          </p:cNvSpPr>
          <p:nvPr/>
        </p:nvSpPr>
        <p:spPr bwMode="auto">
          <a:xfrm>
            <a:off x="3124200" y="6553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800">
              <a:latin typeface="Verdana Bold"/>
            </a:endParaRP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323850" y="1844675"/>
            <a:ext cx="7812088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B3423F"/>
              </a:buClr>
              <a:buFont typeface="Wingdings" pitchFamily="2" charset="2"/>
              <a:buChar char="Ø"/>
            </a:pPr>
            <a:r>
              <a:rPr lang="el-GR" dirty="0" smtClean="0">
                <a:solidFill>
                  <a:srgbClr val="0F5494"/>
                </a:solidFill>
              </a:rPr>
              <a:t>Ανάπτυξη  οριζόντιων δεξιοτήτων</a:t>
            </a:r>
            <a:r>
              <a:rPr lang="en-US" dirty="0" smtClean="0">
                <a:solidFill>
                  <a:srgbClr val="0F5494"/>
                </a:solidFill>
              </a:rPr>
              <a:t>: </a:t>
            </a:r>
            <a:endParaRPr lang="el-GR" dirty="0" smtClean="0">
              <a:solidFill>
                <a:srgbClr val="0F5494"/>
              </a:solidFill>
            </a:endParaRPr>
          </a:p>
          <a:p>
            <a:pPr lvl="1">
              <a:spcAft>
                <a:spcPct val="40000"/>
              </a:spcAft>
              <a:buClr>
                <a:srgbClr val="B3423F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F5494"/>
                </a:solidFill>
              </a:rPr>
              <a:t>  Βελτιώνονται οι γλωσσικές δεξιότητες τους</a:t>
            </a:r>
          </a:p>
          <a:p>
            <a:pPr lvl="1">
              <a:spcAft>
                <a:spcPct val="40000"/>
              </a:spcAft>
              <a:buClr>
                <a:srgbClr val="B3423F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F5494"/>
                </a:solidFill>
              </a:rPr>
              <a:t>  Μαθαίνουν να ανταπεξέρχονται σε δυσκολίες</a:t>
            </a:r>
          </a:p>
          <a:p>
            <a:pPr lvl="1">
              <a:spcAft>
                <a:spcPct val="40000"/>
              </a:spcAft>
              <a:buClr>
                <a:srgbClr val="B3423F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F5494"/>
                </a:solidFill>
              </a:rPr>
              <a:t>  Απόκτηση διαπολιτισμικών γνώσεων</a:t>
            </a:r>
          </a:p>
          <a:p>
            <a:pPr lvl="1">
              <a:spcAft>
                <a:spcPct val="40000"/>
              </a:spcAft>
              <a:buClr>
                <a:srgbClr val="B3423F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F5494"/>
                </a:solidFill>
              </a:rPr>
              <a:t>  Ανοίγουν οι ορίζοντες των φοιτητών-επαγγελματικοί και προσωπικοί</a:t>
            </a:r>
            <a:endParaRPr lang="en-US" dirty="0" smtClean="0">
              <a:solidFill>
                <a:srgbClr val="0F5494"/>
              </a:solidFill>
            </a:endParaRPr>
          </a:p>
          <a:p>
            <a:pPr>
              <a:spcAft>
                <a:spcPct val="40000"/>
              </a:spcAft>
              <a:buClr>
                <a:srgbClr val="B3423F"/>
              </a:buClr>
              <a:buFont typeface="Wingdings" pitchFamily="2" charset="2"/>
              <a:buChar char="Ø"/>
            </a:pPr>
            <a:r>
              <a:rPr lang="el-GR" dirty="0" smtClean="0">
                <a:solidFill>
                  <a:srgbClr val="0F5494"/>
                </a:solidFill>
              </a:rPr>
              <a:t>Ενισχύεται η απασχολησιμότητα</a:t>
            </a:r>
            <a:endParaRPr lang="el-GR" dirty="0">
              <a:solidFill>
                <a:srgbClr val="0F549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/>
          </a:p>
        </p:txBody>
      </p:sp>
      <p:sp>
        <p:nvSpPr>
          <p:cNvPr id="21506" name="ZoneTexte 60"/>
          <p:cNvSpPr txBox="1">
            <a:spLocks noChangeArrowheads="1"/>
          </p:cNvSpPr>
          <p:nvPr/>
        </p:nvSpPr>
        <p:spPr bwMode="auto">
          <a:xfrm>
            <a:off x="539750" y="1700213"/>
            <a:ext cx="6768554" cy="40011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  <a:latin typeface="Century Gothic" pitchFamily="34" charset="0"/>
                <a:cs typeface="Aharoni" pitchFamily="2" charset="-79"/>
              </a:rPr>
              <a:t>Γιατί είναι σημαντική η κινητικότητα στο προσωπικό</a:t>
            </a:r>
            <a:r>
              <a:rPr lang="fr-BE" sz="2000" b="1" dirty="0">
                <a:solidFill>
                  <a:schemeClr val="bg1"/>
                </a:solidFill>
                <a:latin typeface="Century Gothic" pitchFamily="34" charset="0"/>
                <a:cs typeface="Aharoni" pitchFamily="2" charset="-79"/>
              </a:rPr>
              <a:t>;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11608" y="2453270"/>
            <a:ext cx="8887607" cy="449353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803275" indent="-354013">
              <a:lnSpc>
                <a:spcPct val="150000"/>
              </a:lnSpc>
              <a:spcAft>
                <a:spcPct val="5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b="1" dirty="0" smtClean="0">
                <a:solidFill>
                  <a:srgbClr val="0F5494"/>
                </a:solidFill>
                <a:latin typeface="Verdana" pitchFamily="34" charset="0"/>
              </a:rPr>
              <a:t>Δημιουργούνται νέες επαφές-ευκαιρίες </a:t>
            </a:r>
            <a:r>
              <a:rPr lang="el-GR" b="1" dirty="0">
                <a:solidFill>
                  <a:srgbClr val="0F5494"/>
                </a:solidFill>
                <a:latin typeface="Verdana" pitchFamily="34" charset="0"/>
              </a:rPr>
              <a:t>συνεργασίας σε ακαδημαϊκό επίπεδο</a:t>
            </a:r>
            <a:endParaRPr lang="en-US" b="1" dirty="0">
              <a:solidFill>
                <a:srgbClr val="0F5494"/>
              </a:solidFill>
              <a:latin typeface="Verdana" pitchFamily="34" charset="0"/>
            </a:endParaRPr>
          </a:p>
          <a:p>
            <a:pPr marL="803275" indent="-354013">
              <a:lnSpc>
                <a:spcPct val="150000"/>
              </a:lnSpc>
              <a:spcAft>
                <a:spcPct val="5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b="1" dirty="0">
                <a:solidFill>
                  <a:srgbClr val="0F5494"/>
                </a:solidFill>
                <a:latin typeface="Verdana" pitchFamily="34" charset="0"/>
              </a:rPr>
              <a:t>Βελτιώνεται η ποιότητα της διδασκαλίας και της μάθησης μέσω της ανταλλαγής εμπειριών, καλών πρακτικών και μεθόδων διδασκαλίας</a:t>
            </a:r>
          </a:p>
          <a:p>
            <a:pPr marL="803275" indent="-354013">
              <a:lnSpc>
                <a:spcPct val="150000"/>
              </a:lnSpc>
              <a:spcAft>
                <a:spcPct val="5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b="1" dirty="0" smtClean="0">
                <a:solidFill>
                  <a:srgbClr val="0F5494"/>
                </a:solidFill>
                <a:latin typeface="Verdana" pitchFamily="34" charset="0"/>
              </a:rPr>
              <a:t>Ενισχύεται </a:t>
            </a:r>
            <a:r>
              <a:rPr lang="el-GR" b="1" dirty="0">
                <a:solidFill>
                  <a:srgbClr val="0F5494"/>
                </a:solidFill>
                <a:latin typeface="Verdana" pitchFamily="34" charset="0"/>
              </a:rPr>
              <a:t>η διεθνοποίηση και ο εκσυγχρονισμός του Ιδρύματος</a:t>
            </a:r>
            <a:endParaRPr lang="en-US" b="1" dirty="0">
              <a:solidFill>
                <a:srgbClr val="0F5494"/>
              </a:solidFill>
              <a:latin typeface="Verdana" pitchFamily="34" charset="0"/>
            </a:endParaRPr>
          </a:p>
          <a:p>
            <a:pPr marL="803275" indent="-354013">
              <a:lnSpc>
                <a:spcPct val="150000"/>
              </a:lnSpc>
              <a:spcAft>
                <a:spcPct val="5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b="1" dirty="0">
                <a:solidFill>
                  <a:srgbClr val="0F5494"/>
                </a:solidFill>
                <a:latin typeface="Verdana" pitchFamily="34" charset="0"/>
              </a:rPr>
              <a:t>Προωθείται η κινητικότητα των φοιτητών</a:t>
            </a:r>
            <a:endParaRPr lang="en-US" sz="2000" b="1" dirty="0">
              <a:solidFill>
                <a:srgbClr val="0F5494"/>
              </a:solidFill>
              <a:latin typeface="Verdana" pitchFamily="34" charset="0"/>
            </a:endParaRPr>
          </a:p>
          <a:p>
            <a:pPr marL="803275" indent="-354013">
              <a:lnSpc>
                <a:spcPct val="150000"/>
              </a:lnSpc>
              <a:spcAft>
                <a:spcPct val="5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endParaRPr lang="en-US" sz="2000" b="1" dirty="0">
              <a:solidFill>
                <a:srgbClr val="0F5494"/>
              </a:solidFill>
              <a:latin typeface="Verdana" pitchFamily="34" charset="0"/>
            </a:endParaRPr>
          </a:p>
        </p:txBody>
      </p:sp>
      <p:pic>
        <p:nvPicPr>
          <p:cNvPr id="21510" name="Imag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214313"/>
            <a:ext cx="20113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Footer Placeholder 4"/>
          <p:cNvSpPr txBox="1">
            <a:spLocks noGrp="1"/>
          </p:cNvSpPr>
          <p:nvPr/>
        </p:nvSpPr>
        <p:spPr bwMode="auto">
          <a:xfrm>
            <a:off x="3124200" y="6553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800">
              <a:latin typeface="Verdana 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/>
          </a:p>
        </p:txBody>
      </p:sp>
      <p:sp>
        <p:nvSpPr>
          <p:cNvPr id="23554" name="ZoneTexte 60"/>
          <p:cNvSpPr txBox="1">
            <a:spLocks noChangeArrowheads="1"/>
          </p:cNvSpPr>
          <p:nvPr/>
        </p:nvSpPr>
        <p:spPr bwMode="auto">
          <a:xfrm>
            <a:off x="179388" y="1700213"/>
            <a:ext cx="3600524" cy="40011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  <a:cs typeface="Aharoni" pitchFamily="2" charset="-79"/>
              </a:rPr>
              <a:t>Αύξηση κινητικότητας</a:t>
            </a:r>
            <a:endParaRPr lang="fr-BE" sz="2000" b="1" dirty="0">
              <a:solidFill>
                <a:schemeClr val="bg1"/>
              </a:solidFill>
              <a:cs typeface="Aharoni" pitchFamily="2" charset="-79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613" y="3141663"/>
            <a:ext cx="2833687" cy="1884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3528" y="2780928"/>
            <a:ext cx="1637904" cy="12681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50800" dir="5400000" sy="-100000" algn="bl" rotWithShape="0"/>
          </a:effectLst>
        </p:spPr>
      </p:pic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5661025"/>
            <a:ext cx="8640763" cy="647700"/>
          </a:xfrm>
          <a:solidFill>
            <a:srgbClr val="FFCC00"/>
          </a:solidFill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spcBef>
                <a:spcPct val="60000"/>
              </a:spcBef>
              <a:buClr>
                <a:srgbClr val="FF9933"/>
              </a:buClr>
              <a:buFont typeface="Arial" charset="0"/>
              <a:buNone/>
            </a:pPr>
            <a:r>
              <a:rPr lang="en-US" sz="1600" i="1" dirty="0" smtClean="0"/>
              <a:t>2 </a:t>
            </a:r>
            <a:r>
              <a:rPr lang="el-GR" sz="1600" i="1" dirty="0" smtClean="0"/>
              <a:t>εκατομμύρια φοιτητές της Ανώτατης Εκπαίδευσης θα μετακινηθούν και θα λάβουν επιχορήγηση</a:t>
            </a:r>
            <a:endParaRPr lang="en-GB" sz="1600" i="1" dirty="0" smtClean="0"/>
          </a:p>
        </p:txBody>
      </p:sp>
      <p:sp>
        <p:nvSpPr>
          <p:cNvPr id="23558" name="Footer Placeholder 4"/>
          <p:cNvSpPr txBox="1">
            <a:spLocks noGrp="1"/>
          </p:cNvSpPr>
          <p:nvPr/>
        </p:nvSpPr>
        <p:spPr bwMode="auto">
          <a:xfrm>
            <a:off x="3124200" y="6553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800">
              <a:latin typeface="Verdana Bold"/>
            </a:endParaRPr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1979613" y="2276475"/>
            <a:ext cx="4608512" cy="628650"/>
          </a:xfrm>
          <a:prstGeom prst="rect">
            <a:avLst/>
          </a:prstGeom>
          <a:solidFill>
            <a:srgbClr val="F7C943"/>
          </a:solidFill>
          <a:ln w="25400" algn="ctr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000" b="1" i="1" dirty="0">
                <a:solidFill>
                  <a:schemeClr val="accent5">
                    <a:lumMod val="50000"/>
                  </a:schemeClr>
                </a:solidFill>
                <a:latin typeface="Verdana Bold"/>
              </a:rPr>
              <a:t>Προϋπολογισμός της κινητικότητας στην Ανώτατη Εκπαίδευση</a:t>
            </a:r>
            <a:r>
              <a:rPr lang="fr-FR" sz="2000" b="1" i="1" dirty="0">
                <a:solidFill>
                  <a:schemeClr val="accent5">
                    <a:lumMod val="50000"/>
                  </a:schemeClr>
                </a:solidFill>
                <a:latin typeface="Verdana Bold"/>
              </a:rPr>
              <a:t>: +40%</a:t>
            </a:r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5003800" y="3501009"/>
            <a:ext cx="3960813" cy="1728192"/>
          </a:xfrm>
          <a:prstGeom prst="rect">
            <a:avLst/>
          </a:prstGeom>
          <a:solidFill>
            <a:srgbClr val="F7C943"/>
          </a:solidFill>
          <a:ln w="25400" algn="ctr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fr-FR" sz="2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63% </a:t>
            </a:r>
            <a:r>
              <a:rPr lang="el-GR" sz="2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του συνολικού προϋπολογισμού του προγράμματος 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ERASMUS+ </a:t>
            </a:r>
            <a:endParaRPr lang="el-GR" sz="2000" b="1" i="1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el-GR" sz="2000" b="1" i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θα </a:t>
            </a:r>
            <a:r>
              <a:rPr lang="el-GR" sz="20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διατεθεί στη κινητικότητα</a:t>
            </a:r>
            <a:endParaRPr lang="fr-FR" sz="2000" b="1" i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oneTexte 60"/>
          <p:cNvSpPr txBox="1">
            <a:spLocks noChangeArrowheads="1"/>
          </p:cNvSpPr>
          <p:nvPr/>
        </p:nvSpPr>
        <p:spPr bwMode="auto">
          <a:xfrm>
            <a:off x="323850" y="1557338"/>
            <a:ext cx="3960118" cy="40011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  <a:cs typeface="Aharoni" pitchFamily="2" charset="-79"/>
              </a:rPr>
              <a:t>Αύξηση κινητικότητας</a:t>
            </a:r>
            <a:endParaRPr lang="fr-BE" sz="2000" b="1" dirty="0">
              <a:solidFill>
                <a:schemeClr val="bg1"/>
              </a:solidFill>
              <a:cs typeface="Aharoni" pitchFamily="2" charset="-79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25" y="1773238"/>
            <a:ext cx="2498725" cy="1660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916832"/>
            <a:ext cx="19050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2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43" y="3717032"/>
            <a:ext cx="8856695" cy="314096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n-US" sz="1400" i="1" dirty="0" smtClean="0"/>
              <a:t>~ 135.000 </a:t>
            </a:r>
            <a:r>
              <a:rPr lang="el-GR" sz="1400" i="1" dirty="0" smtClean="0"/>
              <a:t>φοιτητές και προσωπικό αναμένεται να μετακινηθεί από /προς τις Τρίτες χώρες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sz="1400" i="1" dirty="0" smtClean="0"/>
              <a:t>Δεν υπάρχουν διαφοροποιήσεις στους κανόνες του προγράμματος  στην κινητικότητα όπως πραγματοποιείται στις χώρες του προγράμματος και στην κινητικότητα  από/προς τις Τρίτες χώρες</a:t>
            </a:r>
            <a:endParaRPr lang="en-US" sz="1400" i="1" dirty="0" smtClean="0"/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sz="1400" i="1" dirty="0" smtClean="0"/>
              <a:t>Τα ποσά  επιχορήγησης των φοιτητών και του προσωπικού θα προσαρμοστούν για να καλυφθούν οι επιπλέον δαπάνες ταξιδίου και διαβίωσης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sz="1400" i="1" dirty="0" smtClean="0"/>
              <a:t>Η ποιότητα της κινητικότητας</a:t>
            </a:r>
            <a:r>
              <a:rPr lang="en-US" sz="1400" i="1" dirty="0" smtClean="0"/>
              <a:t>: </a:t>
            </a:r>
            <a:r>
              <a:rPr lang="el-GR" sz="1400" i="1" dirty="0" smtClean="0"/>
              <a:t>Η Συμφωνία Ιδρυμάτων με τις Τρίτες χώρες θα εμπεριέχει τις αρχές του Πανεπιστημιακού Χάρτη Ανώτατης Εκπαίδευσης</a:t>
            </a:r>
            <a:r>
              <a:rPr lang="el-GR" sz="1400" b="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1400" i="1" dirty="0" smtClean="0"/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sz="1400" i="1" dirty="0" smtClean="0"/>
              <a:t>Για το 2014, η κινητικότητα από /προς τις Τρίτες χώρες αναμένεται να ξεκινήσει αργότερα</a:t>
            </a:r>
            <a:endParaRPr lang="en-US" sz="1400" i="1" dirty="0" smtClean="0"/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sz="1400" i="1" dirty="0" smtClean="0"/>
              <a:t>Ξεχωριστός προϋπολογισμός</a:t>
            </a:r>
            <a:endParaRPr lang="en-US" sz="1400" i="1" dirty="0" smtClean="0"/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endParaRPr lang="en-GB" sz="1400" b="0" i="1" dirty="0" smtClean="0"/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2268538" y="2276475"/>
            <a:ext cx="4032250" cy="1079500"/>
          </a:xfrm>
          <a:prstGeom prst="rect">
            <a:avLst/>
          </a:prstGeom>
          <a:solidFill>
            <a:srgbClr val="F7C943"/>
          </a:solidFill>
          <a:ln w="25400" algn="ctr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b="1" i="1" dirty="0">
                <a:solidFill>
                  <a:schemeClr val="tx2"/>
                </a:solidFill>
                <a:latin typeface="Verdana Bold"/>
              </a:rPr>
              <a:t>Διεύρυνση της κινητικότητας </a:t>
            </a:r>
            <a:endParaRPr lang="el-GR" b="1" i="1" dirty="0" smtClean="0">
              <a:solidFill>
                <a:schemeClr val="tx2"/>
              </a:solidFill>
              <a:latin typeface="Verdana Bold"/>
            </a:endParaRPr>
          </a:p>
          <a:p>
            <a:pPr algn="ctr"/>
            <a:r>
              <a:rPr lang="el-GR" b="1" i="1" dirty="0" smtClean="0">
                <a:solidFill>
                  <a:schemeClr val="tx2"/>
                </a:solidFill>
                <a:latin typeface="Verdana Bold"/>
              </a:rPr>
              <a:t>από </a:t>
            </a:r>
            <a:r>
              <a:rPr lang="el-GR" b="1" i="1" dirty="0">
                <a:solidFill>
                  <a:schemeClr val="tx2"/>
                </a:solidFill>
                <a:latin typeface="Verdana Bold"/>
              </a:rPr>
              <a:t>/ προς </a:t>
            </a:r>
            <a:r>
              <a:rPr lang="el-GR" b="1" i="1" dirty="0" smtClean="0">
                <a:solidFill>
                  <a:schemeClr val="tx2"/>
                </a:solidFill>
                <a:latin typeface="Verdana Bold"/>
              </a:rPr>
              <a:t>τις Τρίτες </a:t>
            </a:r>
            <a:r>
              <a:rPr lang="el-GR" b="1" i="1" dirty="0">
                <a:solidFill>
                  <a:schemeClr val="tx2"/>
                </a:solidFill>
                <a:latin typeface="Verdana Bold"/>
              </a:rPr>
              <a:t>Χώρες </a:t>
            </a:r>
            <a:endParaRPr lang="el-GR" b="1" i="1" dirty="0" smtClean="0">
              <a:solidFill>
                <a:schemeClr val="tx2"/>
              </a:solidFill>
              <a:latin typeface="Verdana Bold"/>
            </a:endParaRPr>
          </a:p>
          <a:p>
            <a:pPr algn="ctr"/>
            <a:r>
              <a:rPr lang="el-GR" b="1" i="1" dirty="0" smtClean="0">
                <a:solidFill>
                  <a:schemeClr val="tx2"/>
                </a:solidFill>
                <a:latin typeface="Verdana Bold"/>
              </a:rPr>
              <a:t>στο </a:t>
            </a:r>
            <a:r>
              <a:rPr lang="el-GR" b="1" i="1" dirty="0">
                <a:solidFill>
                  <a:schemeClr val="tx2"/>
                </a:solidFill>
                <a:latin typeface="Verdana Bold"/>
              </a:rPr>
              <a:t>πλαίσιο της Ανώτατης Εκπαίδευσης</a:t>
            </a:r>
            <a:r>
              <a:rPr lang="fr-FR" b="1" i="1" dirty="0">
                <a:solidFill>
                  <a:schemeClr val="tx2"/>
                </a:solidFill>
                <a:latin typeface="Verdana Bold"/>
              </a:rPr>
              <a:t> 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4714876" y="1423036"/>
            <a:ext cx="1368151" cy="720080"/>
          </a:xfrm>
          <a:prstGeom prst="star7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hangingPunct="0">
              <a:defRPr/>
            </a:pPr>
            <a:r>
              <a:rPr lang="el-GR" dirty="0">
                <a:solidFill>
                  <a:srgbClr val="FFFFFF"/>
                </a:solidFill>
                <a:cs typeface="Arial" charset="0"/>
              </a:rPr>
              <a:t>ΝΕΟ</a:t>
            </a:r>
            <a:endParaRPr lang="en-GB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/>
          </a:p>
        </p:txBody>
      </p:sp>
      <p:sp>
        <p:nvSpPr>
          <p:cNvPr id="27650" name="ZoneTexte 60"/>
          <p:cNvSpPr txBox="1">
            <a:spLocks noChangeArrowheads="1"/>
          </p:cNvSpPr>
          <p:nvPr/>
        </p:nvSpPr>
        <p:spPr bwMode="auto">
          <a:xfrm>
            <a:off x="611188" y="1628775"/>
            <a:ext cx="3673475" cy="45720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 dirty="0">
                <a:solidFill>
                  <a:schemeClr val="bg1"/>
                </a:solidFill>
                <a:cs typeface="Aharoni" pitchFamily="2" charset="-79"/>
              </a:rPr>
              <a:t>Αύξηση κινητικότητας</a:t>
            </a:r>
            <a:endParaRPr lang="fr-BE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3663" y="1484313"/>
            <a:ext cx="2447925" cy="1627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7571" y="3259298"/>
            <a:ext cx="8790565" cy="240065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803275" indent="-354013">
              <a:lnSpc>
                <a:spcPct val="120000"/>
              </a:lnSpc>
              <a:spcAft>
                <a:spcPct val="5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2000" b="1" dirty="0">
                <a:solidFill>
                  <a:srgbClr val="0F5494"/>
                </a:solidFill>
                <a:latin typeface="Verdana" pitchFamily="34" charset="0"/>
              </a:rPr>
              <a:t>Καλύτερη γλωσσική υποστήριξη των μετακινούμενων</a:t>
            </a:r>
          </a:p>
          <a:p>
            <a:pPr marL="803275" indent="-354013">
              <a:lnSpc>
                <a:spcPct val="120000"/>
              </a:lnSpc>
              <a:spcAft>
                <a:spcPct val="5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2000" b="1" dirty="0">
                <a:solidFill>
                  <a:srgbClr val="0F5494"/>
                </a:solidFill>
                <a:latin typeface="Verdana" pitchFamily="34" charset="0"/>
              </a:rPr>
              <a:t>Εξειδικευμένη υποστήριξη των ατόμων με </a:t>
            </a:r>
            <a:r>
              <a:rPr lang="el-GR" sz="2000" b="1" dirty="0" smtClean="0">
                <a:solidFill>
                  <a:srgbClr val="0F5494"/>
                </a:solidFill>
                <a:latin typeface="Verdana" pitchFamily="34" charset="0"/>
              </a:rPr>
              <a:t>αναπηρίες</a:t>
            </a:r>
            <a:r>
              <a:rPr lang="el-GR" sz="2000" b="1" dirty="0" smtClean="0">
                <a:solidFill>
                  <a:srgbClr val="0F5494"/>
                </a:solidFill>
                <a:latin typeface="Verdana" pitchFamily="34" charset="0"/>
              </a:rPr>
              <a:t> </a:t>
            </a:r>
            <a:endParaRPr lang="en-US" sz="2000" b="1" dirty="0">
              <a:solidFill>
                <a:srgbClr val="0F5494"/>
              </a:solidFill>
              <a:latin typeface="Verdana" pitchFamily="34" charset="0"/>
            </a:endParaRPr>
          </a:p>
          <a:p>
            <a:pPr marL="803275" indent="-354013">
              <a:lnSpc>
                <a:spcPct val="120000"/>
              </a:lnSpc>
              <a:spcAft>
                <a:spcPct val="5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2000" b="1" dirty="0">
                <a:solidFill>
                  <a:srgbClr val="0F5494"/>
                </a:solidFill>
                <a:latin typeface="Verdana" pitchFamily="34" charset="0"/>
              </a:rPr>
              <a:t>Ενθάρρυνση και υποστήριξη των συμμετεχόντων που προέρχονται από κοινωνικά ευπαθείς ομάδες</a:t>
            </a:r>
            <a:endParaRPr lang="en-US" sz="2000" b="1" dirty="0">
              <a:solidFill>
                <a:srgbClr val="0F5494"/>
              </a:solidFill>
              <a:latin typeface="Verdana" pitchFamily="34" charset="0"/>
            </a:endParaRPr>
          </a:p>
          <a:p>
            <a:pPr marL="803275" indent="-354013">
              <a:lnSpc>
                <a:spcPct val="120000"/>
              </a:lnSpc>
              <a:spcAft>
                <a:spcPct val="5000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l-GR" sz="2000" b="1" dirty="0">
                <a:solidFill>
                  <a:srgbClr val="0F5494"/>
                </a:solidFill>
                <a:latin typeface="Verdana" pitchFamily="34" charset="0"/>
              </a:rPr>
              <a:t>Φοιτητικά </a:t>
            </a:r>
            <a:r>
              <a:rPr lang="el-GR" sz="2000" b="1" dirty="0" smtClean="0">
                <a:solidFill>
                  <a:srgbClr val="0F5494"/>
                </a:solidFill>
                <a:latin typeface="Verdana" pitchFamily="34" charset="0"/>
              </a:rPr>
              <a:t>δάνεια</a:t>
            </a:r>
            <a:endParaRPr lang="en-US" sz="2000" b="1" dirty="0">
              <a:solidFill>
                <a:srgbClr val="0F5494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8"/>
          <p:cNvSpPr>
            <a:spLocks noChangeArrowheads="1"/>
          </p:cNvSpPr>
          <p:nvPr/>
        </p:nvSpPr>
        <p:spPr bwMode="auto">
          <a:xfrm>
            <a:off x="-73025" y="6237288"/>
            <a:ext cx="9217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200" b="1"/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276600" y="1412875"/>
            <a:ext cx="42481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GB" sz="2400" b="1">
              <a:solidFill>
                <a:srgbClr val="0F5494"/>
              </a:solidFill>
              <a:latin typeface="Verdana Bold"/>
            </a:endParaRPr>
          </a:p>
        </p:txBody>
      </p:sp>
      <p:sp>
        <p:nvSpPr>
          <p:cNvPr id="29701" name="Content Placeholder 2"/>
          <p:cNvSpPr>
            <a:spLocks/>
          </p:cNvSpPr>
          <p:nvPr/>
        </p:nvSpPr>
        <p:spPr bwMode="auto">
          <a:xfrm>
            <a:off x="-276902" y="3335338"/>
            <a:ext cx="9216108" cy="352809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just">
              <a:spcAft>
                <a:spcPct val="40000"/>
              </a:spcAft>
              <a:buClr>
                <a:schemeClr val="accent2"/>
              </a:buClr>
              <a:buFont typeface="Arial" charset="0"/>
              <a:buNone/>
              <a:defRPr/>
            </a:pPr>
            <a:r>
              <a:rPr lang="en-GB" sz="2000" b="1" dirty="0">
                <a:solidFill>
                  <a:srgbClr val="0F5494"/>
                </a:solidFill>
                <a:latin typeface="Century Gothic" pitchFamily="34" charset="0"/>
              </a:rPr>
              <a:t>	</a:t>
            </a:r>
            <a:endParaRPr lang="fr-BE" sz="200" b="1" u="sng" dirty="0">
              <a:solidFill>
                <a:srgbClr val="0F5494"/>
              </a:solidFill>
              <a:latin typeface="Century Gothic" pitchFamily="34" charset="0"/>
            </a:endParaRPr>
          </a:p>
          <a:p>
            <a:pPr marL="742950" lvl="1" indent="-285750" algn="just">
              <a:spcAft>
                <a:spcPct val="400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Πανεπιστημιακός Χάρτης </a:t>
            </a:r>
            <a:r>
              <a:rPr lang="en-US" sz="1600" b="1" dirty="0">
                <a:solidFill>
                  <a:srgbClr val="0F5494"/>
                </a:solidFill>
                <a:latin typeface="Century Gothic" pitchFamily="34" charset="0"/>
              </a:rPr>
              <a:t>Erasmus </a:t>
            </a: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Ανώτατης Εκπαίδευσης με νέες ισχυρές </a:t>
            </a:r>
            <a:r>
              <a:rPr lang="el-GR" sz="1600" b="1" dirty="0" smtClean="0">
                <a:solidFill>
                  <a:srgbClr val="0F5494"/>
                </a:solidFill>
                <a:latin typeface="Century Gothic" pitchFamily="34" charset="0"/>
              </a:rPr>
              <a:t>διατάξεις</a:t>
            </a:r>
            <a:endParaRPr lang="el-GR" sz="1600" b="1" dirty="0">
              <a:solidFill>
                <a:srgbClr val="0F5494"/>
              </a:solidFill>
              <a:latin typeface="Century Gothic" pitchFamily="34" charset="0"/>
            </a:endParaRPr>
          </a:p>
          <a:p>
            <a:pPr marL="742950" lvl="1" indent="-285750" algn="just">
              <a:spcAft>
                <a:spcPct val="400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Συμφωνία Ιδρυμάτων – Το νέο υπόδειγμα Συμφωνίας </a:t>
            </a:r>
            <a:r>
              <a:rPr lang="en-US" sz="1600" b="1" dirty="0">
                <a:solidFill>
                  <a:srgbClr val="0F5494"/>
                </a:solidFill>
                <a:latin typeface="Century Gothic" pitchFamily="34" charset="0"/>
              </a:rPr>
              <a:t>Erasmus+</a:t>
            </a: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 ανακοινώθηκε τον Ιούλιο 2013</a:t>
            </a:r>
          </a:p>
          <a:p>
            <a:pPr marL="742950" lvl="1" indent="-285750" algn="just">
              <a:spcAft>
                <a:spcPct val="400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Συμφωνία Μάθησης/Συμφωνία Κινητικότητας</a:t>
            </a:r>
            <a:r>
              <a:rPr lang="en-US" sz="1600" b="1" dirty="0">
                <a:solidFill>
                  <a:srgbClr val="0F5494"/>
                </a:solidFill>
                <a:latin typeface="Century Gothic" pitchFamily="34" charset="0"/>
              </a:rPr>
              <a:t> </a:t>
            </a: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(</a:t>
            </a:r>
            <a:r>
              <a:rPr lang="en-US" sz="1600" b="1" dirty="0">
                <a:solidFill>
                  <a:srgbClr val="0F5494"/>
                </a:solidFill>
                <a:latin typeface="Century Gothic" pitchFamily="34" charset="0"/>
              </a:rPr>
              <a:t>Learning/mobility agreement)</a:t>
            </a: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, με την οποία εξασφαλίζεται η αναγνώριση </a:t>
            </a:r>
            <a:r>
              <a:rPr lang="en-GB" sz="1600" b="1" dirty="0">
                <a:solidFill>
                  <a:srgbClr val="0F5494"/>
                </a:solidFill>
                <a:latin typeface="Century Gothic" pitchFamily="34" charset="0"/>
              </a:rPr>
              <a:t>	</a:t>
            </a:r>
            <a:endParaRPr lang="en-GB" sz="1600" b="1" u="sng" dirty="0">
              <a:solidFill>
                <a:srgbClr val="0F5494"/>
              </a:solidFill>
              <a:latin typeface="Century Gothic" pitchFamily="34" charset="0"/>
            </a:endParaRPr>
          </a:p>
          <a:p>
            <a:pPr marL="742950" lvl="1" indent="-285750" algn="just">
              <a:spcAft>
                <a:spcPct val="400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Τρίτες χώρες</a:t>
            </a:r>
            <a:r>
              <a:rPr lang="fr-BE" sz="1600" b="1" dirty="0">
                <a:solidFill>
                  <a:srgbClr val="0F5494"/>
                </a:solidFill>
                <a:latin typeface="Century Gothic" pitchFamily="34" charset="0"/>
              </a:rPr>
              <a:t>: </a:t>
            </a: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Οι αρχές του Πανεπιστημιακού Χάρτη Ανώτατης Εκπαίδευσης </a:t>
            </a:r>
            <a:r>
              <a:rPr lang="fr-BE" sz="1600" b="1" dirty="0">
                <a:solidFill>
                  <a:srgbClr val="0F5494"/>
                </a:solidFill>
                <a:latin typeface="Century Gothic" pitchFamily="34" charset="0"/>
              </a:rPr>
              <a:t>ECHE </a:t>
            </a: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περιλαμβάνονται στη Συμφωνία Ιδρυμάτων</a:t>
            </a:r>
          </a:p>
          <a:p>
            <a:pPr marL="742950" lvl="1" indent="-285750" algn="just">
              <a:spcAft>
                <a:spcPct val="400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Γλωσσική υποστήριξη των μετακινούμενων</a:t>
            </a:r>
          </a:p>
          <a:p>
            <a:pPr marL="742950" lvl="1" indent="-285750" algn="just">
              <a:spcAft>
                <a:spcPct val="400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Νέος φοιτητικός Χάρτης </a:t>
            </a:r>
            <a:r>
              <a:rPr lang="en-US" sz="1600" b="1" dirty="0">
                <a:solidFill>
                  <a:srgbClr val="0F5494"/>
                </a:solidFill>
                <a:latin typeface="Century Gothic" pitchFamily="34" charset="0"/>
              </a:rPr>
              <a:t>ERASMUS+</a:t>
            </a:r>
            <a:r>
              <a:rPr lang="el-GR" sz="1600" b="1" dirty="0">
                <a:solidFill>
                  <a:srgbClr val="0F5494"/>
                </a:solidFill>
                <a:latin typeface="Century Gothic" pitchFamily="34" charset="0"/>
              </a:rPr>
              <a:t> </a:t>
            </a:r>
            <a:endParaRPr lang="fr-BE" sz="1600" b="1" dirty="0">
              <a:solidFill>
                <a:srgbClr val="0F5494"/>
              </a:solidFill>
              <a:latin typeface="Century Gothic" pitchFamily="34" charset="0"/>
            </a:endParaRPr>
          </a:p>
          <a:p>
            <a:pPr marL="742950" lvl="1" indent="-285750" algn="just">
              <a:spcAft>
                <a:spcPct val="40000"/>
              </a:spcAft>
              <a:buClr>
                <a:schemeClr val="accent2"/>
              </a:buClr>
              <a:buFont typeface="Arial" charset="0"/>
              <a:buChar char="–"/>
              <a:defRPr/>
            </a:pPr>
            <a:endParaRPr lang="fr-BE" sz="1600" b="1" dirty="0">
              <a:solidFill>
                <a:srgbClr val="0F5494"/>
              </a:solidFill>
              <a:latin typeface="Century Gothic" pitchFamily="34" charset="0"/>
            </a:endParaRPr>
          </a:p>
        </p:txBody>
      </p:sp>
      <p:sp>
        <p:nvSpPr>
          <p:cNvPr id="29702" name="ZoneTexte 60"/>
          <p:cNvSpPr txBox="1">
            <a:spLocks noChangeArrowheads="1"/>
          </p:cNvSpPr>
          <p:nvPr/>
        </p:nvSpPr>
        <p:spPr bwMode="auto">
          <a:xfrm>
            <a:off x="323850" y="1412875"/>
            <a:ext cx="4320158" cy="40011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  <a:cs typeface="Aharoni" pitchFamily="2" charset="-79"/>
              </a:rPr>
              <a:t>Καλύτερη ποιότητα κινητικότητας</a:t>
            </a:r>
            <a:endParaRPr lang="fr-BE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850" y="2133600"/>
            <a:ext cx="2368550" cy="157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4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2205038"/>
            <a:ext cx="17287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/>
          </p:cNvSpPr>
          <p:nvPr/>
        </p:nvSpPr>
        <p:spPr bwMode="auto">
          <a:xfrm>
            <a:off x="4143371" y="2153648"/>
            <a:ext cx="4552609" cy="127535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rgbClr val="F7C943"/>
              </a:buClr>
              <a:buFont typeface="Arial" charset="0"/>
              <a:buNone/>
              <a:defRPr/>
            </a:pPr>
            <a:r>
              <a:rPr lang="el-GR" sz="2800" b="1" dirty="0">
                <a:solidFill>
                  <a:srgbClr val="0F5494"/>
                </a:solidFill>
                <a:latin typeface="Century Gothic" pitchFamily="34" charset="0"/>
              </a:rPr>
              <a:t>Βελτίωση της ποιότητας στη κινητικότητα </a:t>
            </a:r>
            <a:r>
              <a:rPr lang="el-GR" sz="2800" b="1" dirty="0" smtClean="0">
                <a:solidFill>
                  <a:srgbClr val="0F5494"/>
                </a:solidFill>
                <a:latin typeface="Century Gothic" pitchFamily="34" charset="0"/>
              </a:rPr>
              <a:t>στο </a:t>
            </a:r>
            <a:r>
              <a:rPr lang="el-GR" sz="2800" b="1" dirty="0">
                <a:solidFill>
                  <a:srgbClr val="0F5494"/>
                </a:solidFill>
                <a:latin typeface="Century Gothic" pitchFamily="34" charset="0"/>
              </a:rPr>
              <a:t>πλαίσιο του</a:t>
            </a:r>
            <a:r>
              <a:rPr lang="en-GB" sz="2800" b="1" dirty="0">
                <a:solidFill>
                  <a:srgbClr val="0F5494"/>
                </a:solidFill>
                <a:latin typeface="Century Gothic" pitchFamily="34" charset="0"/>
              </a:rPr>
              <a:t> </a:t>
            </a:r>
            <a:r>
              <a:rPr lang="en-GB" sz="2800" b="1" dirty="0" smtClean="0">
                <a:solidFill>
                  <a:srgbClr val="0F5494"/>
                </a:solidFill>
                <a:latin typeface="Century Gothic" pitchFamily="34" charset="0"/>
              </a:rPr>
              <a:t>Erasmus</a:t>
            </a:r>
            <a:r>
              <a:rPr lang="en-GB" sz="2800" b="1" dirty="0">
                <a:solidFill>
                  <a:srgbClr val="0F5494"/>
                </a:solidFill>
                <a:latin typeface="Century Gothic" pitchFamily="34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1667</Words>
  <Application>Microsoft Office PowerPoint</Application>
  <PresentationFormat>On-screen Show (4:3)</PresentationFormat>
  <Paragraphs>284</Paragraphs>
  <Slides>31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Θέμα του Office</vt:lpstr>
      <vt:lpstr> ΗΜΕΡΙΔΑ ΕΝΗΜΕΡΩΣΗΣ   ERASMUS+: Η κινητικότητα στην Ανώτατη Εκπαίδευση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Πανεπιστημιακός Χάρτης Ανώτατης Εκπαίδευσης 2014-2020</vt:lpstr>
      <vt:lpstr>Βασικές Αρχές του Πανεπιστημιακού Χάρτη Ανώτατης Εκπαίδευσης </vt:lpstr>
      <vt:lpstr>Slide 12</vt:lpstr>
      <vt:lpstr>Ζητήματα έκδοσης θεώρησης/ασφάλισης</vt:lpstr>
      <vt:lpstr>Slide 14</vt:lpstr>
      <vt:lpstr>Συμφωνία Μάθησης Δομή:  Πριν – Κατά την διάρκεια – Μετά την περίοδο κινητικότητας </vt:lpstr>
      <vt:lpstr>Συμφωνία Μάθησης Δομή:  Πριν – Κατά την διάρκεια – Μετά την περίοδο κινητικότητας </vt:lpstr>
      <vt:lpstr>Slide 17</vt:lpstr>
      <vt:lpstr>Slide 18</vt:lpstr>
      <vt:lpstr>Slide 19</vt:lpstr>
      <vt:lpstr>Κινητικότητα φοιτητών για σπουδές και πρακτική άσκηση (I)</vt:lpstr>
      <vt:lpstr>Κινητικότητα φοιτητών για σπουδές και πρακτική άσκηση (II)</vt:lpstr>
      <vt:lpstr>Κινητικότητα προσωπικού στην Ανώτατη Εκπαίδευση</vt:lpstr>
      <vt:lpstr>Slide 23</vt:lpstr>
      <vt:lpstr>ΟΜΙΛΟΙ ΚΙΝΗΤΙΚΟΤΗΤΑΣ</vt:lpstr>
      <vt:lpstr>Κινητικότητα φοιτητών για σπουδές και για πρακτική άσκηση </vt:lpstr>
      <vt:lpstr> Κινητικότητα φοιτητών για σπουδές και για πρακτική άσκηση </vt:lpstr>
      <vt:lpstr>Κινητικότητα προσωπικού</vt:lpstr>
      <vt:lpstr>Slide 28</vt:lpstr>
      <vt:lpstr>Slide 29</vt:lpstr>
      <vt:lpstr> ΑΙΤΗΣΕΙΣ ΓΙΑ ΚΙΝΗΤΙΚΟΤΗΤΑ – ΠΕΡΙΟΔΟΣ ΕΠΙΛΕΞΙΜΗΣ ΠΕΡΙΟΔΟΥ </vt:lpstr>
      <vt:lpstr>Slide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eprasou</cp:lastModifiedBy>
  <cp:revision>178</cp:revision>
  <dcterms:created xsi:type="dcterms:W3CDTF">2013-11-21T12:12:21Z</dcterms:created>
  <dcterms:modified xsi:type="dcterms:W3CDTF">2013-12-17T11:16:13Z</dcterms:modified>
</cp:coreProperties>
</file>