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35" r:id="rId3"/>
    <p:sldId id="33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26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C74FC-B6C1-4D93-9265-EDDA38A02E76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92874-692B-46FA-BD21-AAEA68B9B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15/10/2014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15/10/2014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15/10/2014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15/10/2014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15/10/2014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15/10/2014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15/10/2014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15/10/2014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15/10/2014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15/10/2014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15/10/2014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13F48-595A-4CF3-8EA4-849FC46DCFFB}" type="datetimeFigureOut">
              <a:rPr lang="el-GR" smtClean="0"/>
              <a:pPr/>
              <a:t>15/10/2014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hyperlink" Target="http://www.google.gr/url?sa=i&amp;rct=j&amp;q=&amp;esrc=s&amp;source=images&amp;cd=&amp;cad=rja&amp;uact=8&amp;ved=0CAcQjRw&amp;url=http://pnlo.org/work-with-us/cooperation/&amp;ei=kns9VJ3_CInaONvLgdAJ&amp;bvm=bv.77412846,d.d2s&amp;psig=AFQjCNHa3U7DguPrPYvf7u_yShAzwYjltg&amp;ust=141340184874581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://www.google.gr/url?sa=i&amp;rct=j&amp;q=&amp;esrc=s&amp;source=images&amp;cd=&amp;cad=rja&amp;uact=8&amp;ved=0CAcQjRw&amp;url=http://quality-on.blogspot.com/2011/11/evolution-of-co-operation-make-or-break.html&amp;ei=Ons9VJLpOIj0Oo_hgfgI&amp;bvm=bv.77412846,d.d2s&amp;psig=AFQjCNECV1wn8xjkvOZ6tkWZyLfikXGmJw&amp;ust=1413401773359577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.jpeg"/><Relationship Id="rId5" Type="http://schemas.openxmlformats.org/officeDocument/2006/relationships/image" Target="../media/image9.jpeg"/><Relationship Id="rId4" Type="http://schemas.openxmlformats.org/officeDocument/2006/relationships/hyperlink" Target="http://www.123rf.com/photo_8314210_isolated-on-white-four-crossed-human-hands-in-business-wear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hyperlink" Target="http://www.google.gr/url?sa=i&amp;rct=j&amp;q=&amp;esrc=s&amp;source=images&amp;cd=&amp;cad=rja&amp;uact=8&amp;ved=0CAcQjRw&amp;url=http://www.failteireland.ie/Develop-your-tourism-enterprise/Business-tools/Lead-your-organisation.aspx&amp;ei=nUM9VMbsDMPOOr3QgMAJ&amp;bvm=bv.77412846,d.bGQ&amp;psig=AFQjCNHXz73tLI2Gtdz3tqqmCe2KRZolLA&amp;ust=1413387448422317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115616" y="1412776"/>
            <a:ext cx="7416824" cy="1470025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>Βασικές κατευθύνσεις και οδηγίες διαχείρισης των Στρατηγικών Συμπράξεων</a:t>
            </a:r>
            <a:endParaRPr lang="el-GR" sz="36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899592" y="2708920"/>
            <a:ext cx="7286676" cy="1752600"/>
          </a:xfrm>
        </p:spPr>
        <p:txBody>
          <a:bodyPr>
            <a:noAutofit/>
          </a:bodyPr>
          <a:lstStyle/>
          <a:p>
            <a:r>
              <a:rPr lang="el-GR" sz="2000" b="1" i="1" dirty="0" smtClean="0">
                <a:solidFill>
                  <a:schemeClr val="tx2">
                    <a:lumMod val="50000"/>
                  </a:schemeClr>
                </a:solidFill>
              </a:rPr>
              <a:t>ΕΘΝΙΚΗ ΜΟΝΑΔΑ ΣΥΝΤΟΝΙΣΜΟΥ</a:t>
            </a:r>
          </a:p>
          <a:p>
            <a:r>
              <a:rPr lang="el-GR" sz="2000" b="1" i="1" dirty="0" smtClean="0">
                <a:solidFill>
                  <a:schemeClr val="tx2">
                    <a:lumMod val="50000"/>
                  </a:schemeClr>
                </a:solidFill>
              </a:rPr>
              <a:t> ΓΙΑ ΤΟΥΣ ΤΟΜΕΙΣ ΕΚΠΑΙΔΕΥΣΗΣ ΚΑΙ ΚΑΤΑΡΤΙΣΗΣ</a:t>
            </a:r>
          </a:p>
          <a:p>
            <a:endParaRPr lang="el-GR" sz="2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l-GR" sz="2000" b="1" i="1" dirty="0" smtClean="0">
                <a:solidFill>
                  <a:schemeClr val="tx2">
                    <a:lumMod val="50000"/>
                  </a:schemeClr>
                </a:solidFill>
              </a:rPr>
              <a:t>Δρ. Ειρήνη </a:t>
            </a:r>
            <a:r>
              <a:rPr lang="el-GR" sz="2000" b="1" i="1" dirty="0" err="1" smtClean="0">
                <a:solidFill>
                  <a:schemeClr val="tx2">
                    <a:lumMod val="50000"/>
                  </a:schemeClr>
                </a:solidFill>
              </a:rPr>
              <a:t>Ντρούτσα</a:t>
            </a:r>
            <a:endParaRPr lang="el-GR" sz="2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l-GR" sz="2000" b="1" i="1" dirty="0" smtClean="0">
                <a:solidFill>
                  <a:schemeClr val="tx2">
                    <a:lumMod val="50000"/>
                  </a:schemeClr>
                </a:solidFill>
              </a:rPr>
              <a:t>Προϊσταμένη Τμήματος Ευρωπαϊκών Προγραμμάτων</a:t>
            </a:r>
            <a:endParaRPr lang="el-GR" sz="2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pic>
        <p:nvPicPr>
          <p:cNvPr id="10242" name="Picture 2" descr="https://encrypted-tbn2.gstatic.com/images?q=tbn:ANd9GcQkoprQJQTxW_kVzEVLUx3riZd4OXzp-hfdY-nqJyz1gn21a-J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09120"/>
            <a:ext cx="4286250" cy="2348880"/>
          </a:xfrm>
          <a:prstGeom prst="rect">
            <a:avLst/>
          </a:prstGeom>
          <a:noFill/>
        </p:spPr>
      </p:pic>
      <p:pic>
        <p:nvPicPr>
          <p:cNvPr id="10244" name="Picture 4" descr="https://encrypted-tbn2.gstatic.com/images?q=tbn:ANd9GcQ1Ns5m6yMjs08Y0UxZTFNiHDe2N43rpU9A18r3DVkKtlu2s_qb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00" y="4581128"/>
            <a:ext cx="2857500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ηγέτης άνθρωπος έννοια διάνυσμα 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48680"/>
            <a:ext cx="3816424" cy="2592288"/>
          </a:xfrm>
          <a:prstGeom prst="rect">
            <a:avLst/>
          </a:prstGeom>
          <a:noFill/>
        </p:spPr>
      </p:pic>
      <p:sp>
        <p:nvSpPr>
          <p:cNvPr id="9" name="8 - Κυκλικό βέλος"/>
          <p:cNvSpPr/>
          <p:nvPr/>
        </p:nvSpPr>
        <p:spPr>
          <a:xfrm>
            <a:off x="3563888" y="2060848"/>
            <a:ext cx="2376264" cy="259228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757265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10" name="Picture 4" descr="https://dexnovaconsulting.com/images/building-block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212976"/>
            <a:ext cx="3888432" cy="324036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phibetaiota.net/wp-content/uploads/2012/06/real-org-ch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96752"/>
            <a:ext cx="7715304" cy="499781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pic>
        <p:nvPicPr>
          <p:cNvPr id="6" name="5 - Εικόνα" descr="ik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sp>
        <p:nvSpPr>
          <p:cNvPr id="19458" name="AutoShape 2" descr="data:image/jpeg;base64,/9j/4AAQSkZJRgABAQAAAQABAAD/2wCEAAkGBxQREhQUEhQWFBQUFxYXFhcVFBQVHBkcFRUWGBgcGhoZHSggGh8lHBgXITEhJSwrLi4uHCAzODMsNygtLiwBCgoKDgwOGxAQGzclICUsLC03LywsNzczNywsKy0tLSw3NyssLiwtLCwtLTIzLCwsLTcuNSw3LDc0LiwsLCwyLP/AABEIANAA8wMBIgACEQEDEQH/xAAcAAABBQEBAQAAAAAAAAAAAAAAAQMEBQYHAgj/xABGEAABAwIDBAYIAwYCCgMAAAABAAIRAyEEEjEFQVFhBhMicYGRBxQyQlKhsfCSwdEjYnKCovFDUxUWJDOTsrPC0+Fjg9L/xAAZAQEAAwEBAAAAAAAAAAAAAAAAAQIDBQT/xAAkEQEAAgEDAgcBAAAAAAAAAAAAAQIRAwQSMYETIUFhcaHwIv/aAAwDAQACEQMRAD8A7ihCEAhCEAhCEAhCEAhR8djadFhfVeGNG8nedAOJO4C5WK2x03e6W4ZuQf5jxLv5WaN73TzaEG5xFdtNpc9zWNGrnENA7ybKhxnTTCss1zqpH+WwkeDnQ0+BXNMdj87s1V7qj+LiXEd02b3CAob8eToAOZug6BX6fu/w8OI4vqwfwtaR81CqdN8UfZbQb306jvpUCwxxDzqSO6ybdUJ3nzKDc/664z/4P+DU/wDKvdPpxix7QoHup1G/WqVgsx4lKKruJ8yg6PS6fVB7VBp5tqlvyLD9VZYfp1QPtsq0+JLQ8f0Eu+S5W3FPG+e+E6zHnePJB2jA7cw9YxTrMLvhnK78Dod8lYrgj8e2p2QLaFxaDpuANieeg53iRS2u+m2BWxDWg7sRVaBugBrwG9wAHJB3NC41huleKpdpr6+X9/8Aaz3h8uHyWx6M9P6dctp14pPdAY8H9m8nQCScpO4EkHjJhBtF5e2RrHNK4xc2AWY2n09wlEkNc6s4aik0EfjcQ0+BKDRUKuaQbObqO/Qjkf1G5ecLWllMnVzW/wDLJWEq+kamXseKFQZZDu0yS0i4iY1DTruPEqTsLp1hiGCsX03NYxgzMzCzRmMszRJG+LAcUG6Qo+CxtOs3PSe2o3ixwcO62/kpCAQq3a23aGGgVXw43DWgucRxytuBzNk3srpHh8S7JTfD/ge0sJjWJs7wmEFshCEAhCEAglC8uQKXJUjQlQCpOkfSOnhBl9us4S2mDFviefdbPibwDBhrpX0iGFbkZDq7x2QdGjTO/lwHvEcASOW43GnM4kl9RxlznXJJ3n5W3CAIAAQTdrbVfVf1ld+d+4CwaDuY33Rz10klU1fFF3IcEy5xJk3KdwdDO6CYABc48hqgYSq1FFhgZG3Ehuc5yPpMXhV+JpZXWMggFp5HRA2XSkQhAJdO9GnekQBCafLjkbMm5I3DlzN/Ip0Fe8JTjtGd5JG/d8h8ggKOHt8IAgbhbdyTdKpJzbwSG8osT3zIncBzTtarNtwUXDHUbw50+JLh8iEDoxoa7/eAHgXD6JratIFheAMpP7Ru4E+93Gb+fFR6mFhp5EnvBM35p3ZDz2h7rACeBn2W+YJ5AAb0F5W6Q4qrh6dCtUJa0aXzOHu9afeIH5TLrisKgYjEVnkii1oAN31SYJ35Wi5HMxylWGyaL3wKuUOAJeWSRA3ifBAiFatosMDI24kNLznI48J5Ksx9Msnq4MtzMzWmdJjS9igdweNqUXipRe6m8e807uDgbOHIghb/AGZ6RWuoOFVoGKaIY0SGVSd7d7Y1c3UAEid3J6deuz/esY9u80s0t5lrtR3X5KbXp5hYwdQRqCNCEE/am0y5znPf2nGXPcQC4/kBoANBbRM4bFkQ5rpgyCHaEGxBGhB3jRU+HBe7te1oeQGkcLQfFTqFHKXHSSLDkI80HXti9N6DqDDXflqxDxG8EibaSADG6ULmWE6EV8WwV6fsPmLfASw/NpQg70hCECEoAQAlQCr9u7VbhaLqjrnRjficdB9STuAJ3KwXLenW2utrmDLKM02Di/8AxHeYy/ymPaQUW1Me5znOe7NVeZceHcNwAgAbgAqkocZuUIBP4OsGOuJaQWu7imWhIgsuvY2HZg6Mps1wccohsk2HONVBxFXMRwAAHh/7lNoQCXTv+iUiPvReUAhCVoQOUaU62A42nSY8Ckq1ZsNBp9/fndJVqkwNIXhAEKLiaRnOz2hYj4h+v33SgV4r1QwTvQQauMkEGAd+4jvB0VnhcOW02Ng5n9twi94DRHGIEcVAweF6+oMwlrTLiRa18o5nhwnktt0Mwgr4xhN2tLn9/VwG/wBTg7+VBo9j+juh1QOJzuquE9mo5opzuAaYcRxdIncBZYza2zXYDEupv7bSOy6IzMfInhIIII5cCF2xYX0r4MGjRqx2mVCwn92o0k/1MYgw3XsbBzB0ZYhrg45PZBJsOZGq8YPCvxdenSpjtO7IJ0AEuc4xuHaMdw1KgLeeifBg1K9Yi7WsptP8RLn/APKxBZYz0b4c0S2k6o2uBaq55cHEfEz2YP7oB5rmTmOY5zHjLUY4te3gR9Z1B4FfQi5F6UMCKWNZUAgV2EO/ipwJ7yHAfyoMHXd1dXNuNj9R+Y8QtH0Z6N4jaLhlBpYf360WI4U59tx5WG/gaatWNKpTqtEljmvAOhNNwcAeRiF9E4PENq02VGGWva1zTxDgCPkUCYLCso02U6YDWU2hrWjcGiAEqcyoQekIQgEIQgrOkm0/VsO+oCM8ZaYO97rN+dzyBXEq9STAuBYSZmN54zxW19Iu1M9Y0wezQEf/AGVACT4NLQDzcFhECoAQAglAEpdUiEAl07/ol+q8oAFCEAIABBKCUIFSIXr6oPLnZRPBQ8HQNZ5kw0CXnluA74N+R3wncaYafBO4EZaI4vc4n+U5R8gCgkVa9srBlYLACy1no5rhuIbPvMeP6x+o8ljQFKwOMNNwIMFplpiYMRcbwRIPIoOmelLH4+hgs+zWudW6xgdkpiq5rCHSWsIM9rINDAJO6RWdN8dUOzcK3EANxFbqnVWD3XNp5qncA6B4rzhvSEWshzJdxDmkfMhw8j4rH7e2xUxdXrKm4Q0DRo4D8zaYFkFcug+inFQMTSHt9ioAbTILfkWtnvWA+v39/dncBj6mGqtrUTD2TY6OafaaeRgeICDoXoq2ltOu3Ff6UplhbVApZqYpH3s7WgAZmNhsOvMm5hVPpfxANTDsHtAuPll//XyXup6VOxHq7xUj9zLP8UzHPL4LE4vFVMTWdXramwA0AEwBN95N9SSUEfGsls8Cur+ifa4rYPqSe3hzlj9x0upnuAln8i5g69ty9dHdsv2fiW1WyW6VGj36ZIkRxESOY4EoPoNC8Uqoe0OaQWuAII0IIkEIQe0IQgF5e4AEmwAk+C9Kp6V1smDxBBgmm5gPA1OwD5uCDkW1sUapL3a1HOqHlmJdHhmjwVdCk7RPaA4D6lRiUCEoQhAJdO9GnekIQCVDWk2F04yjIJNhFp3oGwEhKUlIgEIS6IDTvSIQgZxYlh5QveDvRb+657T4uzD5EJnGVQBG8pMI5+R0AQ4AtkkXG8CLgjeeAiQgkuclTdECOe+dZ5pxAJdO/wCiTOBxJ4ASf0HiUuc7mt8S530yoESpWuJtkB/hLmnyMhe6dLNJktsbOEG3jBHMT5oGwEhKUlIgFFxzbA8D9U8+RcX4j9OaaxtSGiLk6RfyA1KDtPo6rl2zsNm91rmDup1Hsb8mhCsOi2zThcJQon2mMGePiPaf/UShBaoQhAhVF0yP+yuETmdTESRMVGuseMBXpWc6c1A3DtJv+1ZHeA4j6IOVbWZFS2hAI7iN/wA1DUraVXNUPIAfK/zJUVAIBQQhAIBQnaVLe6wG42nigWg2O0ZAjdv3LxVqT3DRLVqz3DTw+/vVNkIBCEunegNO9IhCB7B0M7oJgXJPIaqe2mywyM7QlrS52cjdfQE8FAwdfI6SJFwRyOqmdexsHNmjLAykOOT2QSbW4hBQ46gOtAF2vMidYvIP4SEmJ2mxj8rjH5foEmKxGao0gaOAH8xOY/1OKpNo4N78Q8NBMkHlBaN+4WKDUDilBUXZuENJga52YjyHIKUgQBKChO0qW82A3G06T8igKDY7RkADdv3ffcvFd2a24abvG2hXqrVnuGn39/mmyECDmlQl070Hl7sugk7h96J3o2+nRxdGpir0abi7sguyumWZhqWgkGRfsi2qhY7FtpNlx1sPsLxTxIfSLhfdZB9HUqoe0OaQ5rgC0ggggiQQRqELm/QfaeJbgqLWDMwdYGkibCq+3cNPBCDpaEKo2/0jo4MDrcxc64awAmBvuQAO83vEwUFusx6Qh/szTwqt+YcPzVpsPb1DGNLqLpLYzNcC1zZmJB3GDBFjBvZU3pIxjGYZjHHt1KrAwccrgXHuA38SOKDleK9t3evBEfeicxVnu4ymQUAhCAECgL1VqE62jcvBKVAiAUJdO9ApEfei8oBQQgErQkAQSgCkJXrVeSEFbhRNRvLMflH/AHK1Ij70VXhuzUbOpzN7t/8A2qxZIJvM7uAgW85Pig8U3El0tgA9kzMiAZ5XkRyTiTj8koCBWheqtQmAbQvBKVAiAUJdO9ApEfei8oBXiswkdl2UyLxOhBIjmJEoKvbezXVIc0yWiMp/LmmsCzJRAdLZLnmdw0H0JV4AoeOeQ5pGouBzBkIO9dE9merYOhSIhzWAv/jf23/1OchW6EEXBY+nWzZHAljix7feY4e64agxB5ggiQQVzvpfTp/6VYMYS3DuaDmktGVtNwAzC4irMxcZxpK1nSTosMQ4VqNR2HxLQAKrCRmA91+Ugkc58xZZTH9EdpYlzW16lJzWGWudUc4DdIbkBLo4x3oKPoft1mDxL6jg/I6lUAYLknPTLAToCBNzzhecfXxO0KlTEFsijlLosykxjg4tBOr4vxJMmBEb3Zvo8wlMNNQOrVI7Ti97Qdfca6ABJgX5ybq82ls5vqlahTa1jTRqMa1jQ0DMwiwFhqg4ljB23eH0CZT+MMuniAR5JgBAAIJQShAIQl070Cj5rykBXpAiAEAIJQCEIQCUDzRp3pEFbtFhacw3HN4jX5T5qbQrB4kJMY2W8xomtj7Er1+sNBhqCkGucG+0A8ujKPe9k2FxwQSKFINaGiYaIEkk+Z1QyqHCbgXFwRoSN/dqo9SlXbZ1Oq08HU3tPkRKpsTtmmNXFx4C/wD6RMVmei8q4sDS6jnFu5eSzGI2093sDKOOp/RR27SqtM5yTwNx5KnOG8bbUxlu8PWDuTk4s3szaQqfuvG78wryjiwbOseO5XYTE1nEnmuB0MxbyXltQFxbNwASORJg/Ir2xgGkATJjidfFDneCIJed0R4z9wnNi4M4nG4ekLzUZm/hYc7/AOlrlDxGLABg+O4Lp3os6LuoNOKrtLalVsU2uEFjCQSSNznEAxqABoSQg6ChCEAhCEAkKVeXIOF4/B5XuabCnmZJ3mm8s/JQS6VoOnVMsxdVugzZhzzta8n8TnDwWeQCEIBQLoouNxWQGLn7hPVX5QTwVZSp9ZUAJsA6o88m+HEjyQe6OIc0ATMCLqVTxgOtvmnWdWYHVNBIkN6w9YRrNrTF4Vbi3MY6A8QQHNzdkkO0sfLwQWwqB2iFTMrCbG+7n3cVaYepmE+aB1Lp3o070iAIQ1s2F0Ap3DtvJmBOm/igbdQLmumwg3PEblr/AEMYoCriWH2nMpObzDDUDvLO3zWPxtfsnhcDnKrcHin0XipSeWPbo5v3BHI2Qd06e7TGHwj3TDj2WfxOBDfIkE8gV8+0eiLqlbLTc1lMiQXSSOLQPeI7xbfYqz23tzEYlzDXqOq5ZABgAWuQABfdxunNn4rS99QQfKDx5qtq8obbfW8K+fRJHo8pxbEOa/i6mHN8g4EfNZTpF0Xr4MjrG5qbjDajO008BO48jHKV0bB7VtDxP7zRfxb+bZ7grDDYum9w/aBuUE3OXLxMGIO5eXFonEw70W0dSvLTt2n9lyGj0bxZGduGrwLgim/5WlPYfapactVpBFiYg+LTofuF2E4unubmJEgAuzHxPZnlKynSjCUsQ5pe3QAtcD23N+FztAJkRflC0pz9Hj3EbfH9T5+3X6mftUYLA1q9NtSlQrVKZkNcyjVcDlMESG7iFM/1axkNPq1QZnNaM4FO73NYLPIMS4XhdZ9FpaNnsYwACnUqtIG7NUc8f0varnbrcxoM951amR3Uz1jvkwr0ORPszPRT0cUsO5tXEuFeq2C1oH7NhGhAN3kHebaEAESt2hCICEIQCEIQISgBACVBzL0qYXLWpVPjZHjTcZ/6jfJYddV9J+FzYVtQf4VRs/wv7MfiLD4LlhEfeiDyQm6ryIAEkzqY05wnF4qUwdd1xBiEEbEvsQeI+Ym/3wUDBYsNqOLhLHA0zHDfHitP0V6P+v4oUhanTh9Z03ykxGsy7LlB3AHgAsztjA+r4itR3Uqj2D+FriGnxbBQTfWabYdna8jKRDXBzsgIbmJs3mRqqTaFfO6dwAaPDX5kr0o1QQUG79DWxKGKxOI9Yotqtp0m5Wva1zQXucCXNNiYbbh2vC86bdE24F4q0J6iqYymT1b4JgH4SJidCI3gCd6Cq1PqMQwACsKjXPMmSxzYpzwgtqCB36krYdO8N1mAxA+BnWf8JwqfRpQcZQhK0IHKNKddB4TpMeBSVas2Gg0+/vzkpKtUmBpCaeYB7igiY58mBoPqoVSoGiSvNauWmwknjp48VHe3ebnid3IcPvegQ4wa5SXeAAHDv42Wg6C9HX7RfiGsqCm6mxr2gjslznEAGLiYNxPcVlHCF1D0C1wK2LZ7z6dFwPKm6oD/ANRqCo2jsbF4QxXoPgf4jBnZ35m2HjB5JjZ222tdPWS0gggO3FfQaYrYOm+7qbHH95rT9Qg4g3aVNzgG1OtcMpDGNe57snsiBMbpIF1aYDoljMWWnq/V6cAZ69jFyS2kO0TJ0dlEb11+lSa0Q0Bo4AAfRe0Gb2P0TbhGRQrVGvdd7ndprzullg2N2WDxJVrg9nZX9ZUealSIBIADQdQ1u6YGpJU9CAQhCAlC85UIPSEIQCEIQQdt4H1jD1aWhqMc0HgY7J8DB8FwhpO8Qd4O7iCvoVcL6SUgzF4kDTrqh/E4u/NBXJutUDRJMDjb5SnAE3iGZmkeSDeehfZ3ZxGJmzyKTRMmW9p5PfmZHdOhCw3pGoFm0sUHCJc17TxD2NM+cjvBWr9Dm0yyvVw5PZqs6xvJ1MgO8XNcPwLU+kTovTxLBiQ1xr4fK4ZLl7GvDnMLY7UDM4AXmw1IIcLxWGfSIFRpaSJExp4fRMYqi6nBc0tzjM0kRI4j73ha3atM4ssFCm+t1Ts1QsY52VkgOm2uWfvTz0iDazKbabTWfna4MpNNVxaD24awE+ygleiV1TD7Roh7XNbiqVRgnQ5W9aJG4gUzreCea7rXpB7XNdcOBaRyIgrj2xqvWY3Cij2qjKzXOyiSxgBFTN8PZJF41jVdkQfPtXDmm51N3tU3OY7vYS0/MLwStV6SsAKWMzt0rMDyP3m9h0eAYe8lZVAouoWJqnI4xAGl5m8QRFipijVqGd9Ok326j2tbJdlDnuDWyBYdozMWQQMdgXsZTrOHYq52sPOkQH913R4HgoQK7N6Sdj0sPsZtJon1d1AU3HXMajWvcebmufPNy5HW2dUbSbWIGR27eAfZJ5H9EFXih2hqBHzW09C2JDNpjMcvW0atNoNpdNOpHfFN581mquz6nU9dH7MGJm/CY4TafyupexsLVpGji2QBSrU3ATBytqDMe6xB4iUH00hCEAhCEAhCEAhCEAhCEAhRnbQpDV7R3kBef9J0f81n4gqzesdZEtCY9cZ8QR62z4grB9cr9I+wn0678S1pNGoAXuF8jmtDTm4NIAObSZmLT031xnxBBxbPiH39lByepsBhwLagH7bIKuafiAOSfhggfPVNYHo62rg+tk9a9vWMMmA3VrY0IcLkm97aBbfEdG6L5Z6w9tEz+zblGUH3WuizRIjeBF9Eyzo7kYKVLFAUQIGamHPDbyA4ODeMdmwG+EGW6JbKFPDMxTLYgg1WPPui8Mj4S2zhvk8BHVcBiRVpU6gECoxrwDuzNB/NZih0apU2ClSxL2UQIynK9wk3yvdpJO8GJtAgDR4arSpsaxhAaxoa0ToGiB8gglpijg6bCXMYxrnalrWgnvIF0euM+IJDjWfEED8JUx64z4gj1xnxD7/uEHOPS26K2H5U6h4+8z9FmNq7Fq4ZjH1C0h9iAPYduBMw7hNr2vqul9MdiMxopuZVayrRJLC4EtcCQS10XuWC94g2Kzu38HiMXSdRZRyOMEuqVGBoIIsCCZPCBw0QZLFbMq0qTKz2gMfG8y3N7OYRaflYG6kUejtYPwdcxDq+HlkEFgdVYWkkm9tRAjmtHt/Ni8PUw9OlUbUqNLe0xzGsMa9YewY1BBvFpVjVZVq5aRpFjszc7iW5G5XCS1wPa5ACdJAvAanpNsVmOw1XDvJaKgEOFy1zSHMdG+HAGN+i5VjujeNqMOGGGfmjJn7Ip2tmD5iDExrfSbLsXrjPiCR2OpjV7ReLneTEeaDi1TZtdlIYV2GqmsGCnkbTe5pMASHxlLd+aY4xBhyh0exjMOzDOwtU1erbT0DmaBsmqCWDjcyuzeuM+Iff9wj1xnxD7/sUBgqJZTYxxzFrGtJ4kAAlPpj1xnxD7/uEeuM+Iff9igfQmPXGfEEhxrPiCCQhMets+II9cZ8QQPoTHrjPiH3/AGKPXGfEPuP1CB9CZ9bZ8QQgpekbM1Wi2TBD5jUxBgczEeKqMbSb1bnNtl4Ewbgb3GdZBtYaXC0m2dk9flIeWOZOU7rx47lVUujlR5/b1LD4SST52C4u622pfUtimeXSe0R2wpMLHEVj1rgKzWH4XHdDNxEWmbXOcC1ivPWVLTiaU2sMoBm8DU6ERrxgqRitlse4uLGuzAg5i7e3KbaXAAJjQckwzYjBpSp6ZfaebRH0XaXNtxDiXB2Jp6OALXNEEttu1uDr56h8GoIJxDIBIPsXIEkaW7tdfDyzYjBH7KnYyO08xvn75IGxmAQKTACSSA94HaAzfQeQ4CAsqeJY4w1zSYmA4Exa9u8J1V2G2eKZzMpsBgtmXaEzefNSpqcGfiP6IH0JgmpwZ+J36L00vkSGxvgmdO5A6hCEAhCEAhCEAhCEAo+KwTKo7Ym0SCQY4SN3JSEKJrFoxIg4PDOa45nPMG0ukEXAB42jx+c5CFWlIpGIAhCFcV21nVRl6oONnTlya2y+1u1TxNbdk8Z+Hl+98kztfBvqZchAgOBlzm6xBsDwPmnnYapuqkae6DoINzxWNInxLZzjy+OyC0TVkZwyN8F06WiealKF6rUIvVM8Q0DevTsPUvFUj+UHfzWyUtCiDD1P84/gYvTaNSRNWwiRkbeNe6UElCEIP/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data:image/jpeg;base64,/9j/4AAQSkZJRgABAQAAAQABAAD/2wCEAAkGBxQREhQUEhQWFBQUFxYXFhcVFBQVHBkcFRUWGBgcGhoZHSggGh8lHBgXITEhJSwrLi4uHCAzODMsNygtLiwBCgoKDgwOGxAQGzclICUsLC03LywsNzczNywsKy0tLSw3NyssLiwtLCwtLTIzLCwsLTcuNSw3LDc0LiwsLCwyLP/AABEIANAA8wMBIgACEQEDEQH/xAAcAAABBQEBAQAAAAAAAAAAAAAAAQMEBQYHAgj/xABGEAABAwIDBAYIAwYCCgMAAAABAAIRAyEEEjEFQVFhBhMicYGRBxQyQlKhsfCSwdEjYnKCovFDUxUWJDOTsrPC0+Fjg9L/xAAZAQEAAwEBAAAAAAAAAAAAAAAAAQIDBQT/xAAkEQEAAgEDAgcBAAAAAAAAAAAAAQIRAwQSMYETIUFhcaHwIv/aAAwDAQACEQMRAD8A7ihCEAhCEAhCEAhCEAhR8djadFhfVeGNG8nedAOJO4C5WK2x03e6W4ZuQf5jxLv5WaN73TzaEG5xFdtNpc9zWNGrnENA7ybKhxnTTCss1zqpH+WwkeDnQ0+BXNMdj87s1V7qj+LiXEd02b3CAob8eToAOZug6BX6fu/w8OI4vqwfwtaR81CqdN8UfZbQb306jvpUCwxxDzqSO6ybdUJ3nzKDc/664z/4P+DU/wDKvdPpxix7QoHup1G/WqVgsx4lKKruJ8yg6PS6fVB7VBp5tqlvyLD9VZYfp1QPtsq0+JLQ8f0Eu+S5W3FPG+e+E6zHnePJB2jA7cw9YxTrMLvhnK78Dod8lYrgj8e2p2QLaFxaDpuANieeg53iRS2u+m2BWxDWg7sRVaBugBrwG9wAHJB3NC41huleKpdpr6+X9/8Aaz3h8uHyWx6M9P6dctp14pPdAY8H9m8nQCScpO4EkHjJhBtF5e2RrHNK4xc2AWY2n09wlEkNc6s4aik0EfjcQ0+BKDRUKuaQbObqO/Qjkf1G5ecLWllMnVzW/wDLJWEq+kamXseKFQZZDu0yS0i4iY1DTruPEqTsLp1hiGCsX03NYxgzMzCzRmMszRJG+LAcUG6Qo+CxtOs3PSe2o3ixwcO62/kpCAQq3a23aGGgVXw43DWgucRxytuBzNk3srpHh8S7JTfD/ge0sJjWJs7wmEFshCEAhCEAglC8uQKXJUjQlQCpOkfSOnhBl9us4S2mDFviefdbPibwDBhrpX0iGFbkZDq7x2QdGjTO/lwHvEcASOW43GnM4kl9RxlznXJJ3n5W3CAIAAQTdrbVfVf1ld+d+4CwaDuY33Rz10klU1fFF3IcEy5xJk3KdwdDO6CYABc48hqgYSq1FFhgZG3Ehuc5yPpMXhV+JpZXWMggFp5HRA2XSkQhAJdO9GnekQBCafLjkbMm5I3DlzN/Ip0Fe8JTjtGd5JG/d8h8ggKOHt8IAgbhbdyTdKpJzbwSG8osT3zIncBzTtarNtwUXDHUbw50+JLh8iEDoxoa7/eAHgXD6JratIFheAMpP7Ru4E+93Gb+fFR6mFhp5EnvBM35p3ZDz2h7rACeBn2W+YJ5AAb0F5W6Q4qrh6dCtUJa0aXzOHu9afeIH5TLrisKgYjEVnkii1oAN31SYJ35Wi5HMxylWGyaL3wKuUOAJeWSRA3ifBAiFatosMDI24kNLznI48J5Ksx9Msnq4MtzMzWmdJjS9igdweNqUXipRe6m8e807uDgbOHIghb/AGZ6RWuoOFVoGKaIY0SGVSd7d7Y1c3UAEid3J6deuz/esY9u80s0t5lrtR3X5KbXp5hYwdQRqCNCEE/am0y5znPf2nGXPcQC4/kBoANBbRM4bFkQ5rpgyCHaEGxBGhB3jRU+HBe7te1oeQGkcLQfFTqFHKXHSSLDkI80HXti9N6DqDDXflqxDxG8EibaSADG6ULmWE6EV8WwV6fsPmLfASw/NpQg70hCECEoAQAlQCr9u7VbhaLqjrnRjficdB9STuAJ3KwXLenW2utrmDLKM02Di/8AxHeYy/ymPaQUW1Me5znOe7NVeZceHcNwAgAbgAqkocZuUIBP4OsGOuJaQWu7imWhIgsuvY2HZg6Mps1wccohsk2HONVBxFXMRwAAHh/7lNoQCXTv+iUiPvReUAhCVoQOUaU62A42nSY8Ckq1ZsNBp9/fndJVqkwNIXhAEKLiaRnOz2hYj4h+v33SgV4r1QwTvQQauMkEGAd+4jvB0VnhcOW02Ng5n9twi94DRHGIEcVAweF6+oMwlrTLiRa18o5nhwnktt0Mwgr4xhN2tLn9/VwG/wBTg7+VBo9j+juh1QOJzuquE9mo5opzuAaYcRxdIncBZYza2zXYDEupv7bSOy6IzMfInhIIII5cCF2xYX0r4MGjRqx2mVCwn92o0k/1MYgw3XsbBzB0ZYhrg45PZBJsOZGq8YPCvxdenSpjtO7IJ0AEuc4xuHaMdw1KgLeeifBg1K9Yi7WsptP8RLn/APKxBZYz0b4c0S2k6o2uBaq55cHEfEz2YP7oB5rmTmOY5zHjLUY4te3gR9Z1B4FfQi5F6UMCKWNZUAgV2EO/ipwJ7yHAfyoMHXd1dXNuNj9R+Y8QtH0Z6N4jaLhlBpYf360WI4U59tx5WG/gaatWNKpTqtEljmvAOhNNwcAeRiF9E4PENq02VGGWva1zTxDgCPkUCYLCso02U6YDWU2hrWjcGiAEqcyoQekIQgEIQgrOkm0/VsO+oCM8ZaYO97rN+dzyBXEq9STAuBYSZmN54zxW19Iu1M9Y0wezQEf/AGVACT4NLQDzcFhECoAQAglAEpdUiEAl07/ol+q8oAFCEAIABBKCUIFSIXr6oPLnZRPBQ8HQNZ5kw0CXnluA74N+R3wncaYafBO4EZaI4vc4n+U5R8gCgkVa9srBlYLACy1no5rhuIbPvMeP6x+o8ljQFKwOMNNwIMFplpiYMRcbwRIPIoOmelLH4+hgs+zWudW6xgdkpiq5rCHSWsIM9rINDAJO6RWdN8dUOzcK3EANxFbqnVWD3XNp5qncA6B4rzhvSEWshzJdxDmkfMhw8j4rH7e2xUxdXrKm4Q0DRo4D8zaYFkFcug+inFQMTSHt9ioAbTILfkWtnvWA+v39/dncBj6mGqtrUTD2TY6OafaaeRgeICDoXoq2ltOu3Ff6UplhbVApZqYpH3s7WgAZmNhsOvMm5hVPpfxANTDsHtAuPll//XyXup6VOxHq7xUj9zLP8UzHPL4LE4vFVMTWdXramwA0AEwBN95N9SSUEfGsls8Cur+ifa4rYPqSe3hzlj9x0upnuAln8i5g69ty9dHdsv2fiW1WyW6VGj36ZIkRxESOY4EoPoNC8Uqoe0OaQWuAII0IIkEIQe0IQgF5e4AEmwAk+C9Kp6V1smDxBBgmm5gPA1OwD5uCDkW1sUapL3a1HOqHlmJdHhmjwVdCk7RPaA4D6lRiUCEoQhAJdO9GnekIQCVDWk2F04yjIJNhFp3oGwEhKUlIgEIS6IDTvSIQgZxYlh5QveDvRb+657T4uzD5EJnGVQBG8pMI5+R0AQ4AtkkXG8CLgjeeAiQgkuclTdECOe+dZ5pxAJdO/wCiTOBxJ4ASf0HiUuc7mt8S530yoESpWuJtkB/hLmnyMhe6dLNJktsbOEG3jBHMT5oGwEhKUlIgFFxzbA8D9U8+RcX4j9OaaxtSGiLk6RfyA1KDtPo6rl2zsNm91rmDup1Hsb8mhCsOi2zThcJQon2mMGePiPaf/UShBaoQhAhVF0yP+yuETmdTESRMVGuseMBXpWc6c1A3DtJv+1ZHeA4j6IOVbWZFS2hAI7iN/wA1DUraVXNUPIAfK/zJUVAIBQQhAIBQnaVLe6wG42nigWg2O0ZAjdv3LxVqT3DRLVqz3DTw+/vVNkIBCEunegNO9IhCB7B0M7oJgXJPIaqe2mywyM7QlrS52cjdfQE8FAwdfI6SJFwRyOqmdexsHNmjLAykOOT2QSbW4hBQ46gOtAF2vMidYvIP4SEmJ2mxj8rjH5foEmKxGao0gaOAH8xOY/1OKpNo4N78Q8NBMkHlBaN+4WKDUDilBUXZuENJga52YjyHIKUgQBKChO0qW82A3G06T8igKDY7RkADdv3ffcvFd2a24abvG2hXqrVnuGn39/mmyECDmlQl070Hl7sugk7h96J3o2+nRxdGpir0abi7sguyumWZhqWgkGRfsi2qhY7FtpNlx1sPsLxTxIfSLhfdZB9HUqoe0OaQ5rgC0ggggiQQRqELm/QfaeJbgqLWDMwdYGkibCq+3cNPBCDpaEKo2/0jo4MDrcxc64awAmBvuQAO83vEwUFusx6Qh/szTwqt+YcPzVpsPb1DGNLqLpLYzNcC1zZmJB3GDBFjBvZU3pIxjGYZjHHt1KrAwccrgXHuA38SOKDleK9t3evBEfeicxVnu4ymQUAhCAECgL1VqE62jcvBKVAiAUJdO9ApEfei8oBQQgErQkAQSgCkJXrVeSEFbhRNRvLMflH/AHK1Ij70VXhuzUbOpzN7t/8A2qxZIJvM7uAgW85Pig8U3El0tgA9kzMiAZ5XkRyTiTj8koCBWheqtQmAbQvBKVAiAUJdO9ApEfei8oBXiswkdl2UyLxOhBIjmJEoKvbezXVIc0yWiMp/LmmsCzJRAdLZLnmdw0H0JV4AoeOeQ5pGouBzBkIO9dE9merYOhSIhzWAv/jf23/1OchW6EEXBY+nWzZHAljix7feY4e64agxB5ggiQQVzvpfTp/6VYMYS3DuaDmktGVtNwAzC4irMxcZxpK1nSTosMQ4VqNR2HxLQAKrCRmA91+Ugkc58xZZTH9EdpYlzW16lJzWGWudUc4DdIbkBLo4x3oKPoft1mDxL6jg/I6lUAYLknPTLAToCBNzzhecfXxO0KlTEFsijlLosykxjg4tBOr4vxJMmBEb3Zvo8wlMNNQOrVI7Ti97Qdfca6ABJgX5ybq82ls5vqlahTa1jTRqMa1jQ0DMwiwFhqg4ljB23eH0CZT+MMuniAR5JgBAAIJQShAIQl070Cj5rykBXpAiAEAIJQCEIQCUDzRp3pEFbtFhacw3HN4jX5T5qbQrB4kJMY2W8xomtj7Er1+sNBhqCkGucG+0A8ujKPe9k2FxwQSKFINaGiYaIEkk+Z1QyqHCbgXFwRoSN/dqo9SlXbZ1Oq08HU3tPkRKpsTtmmNXFx4C/wD6RMVmei8q4sDS6jnFu5eSzGI2093sDKOOp/RR27SqtM5yTwNx5KnOG8bbUxlu8PWDuTk4s3szaQqfuvG78wryjiwbOseO5XYTE1nEnmuB0MxbyXltQFxbNwASORJg/Ir2xgGkATJjidfFDneCIJed0R4z9wnNi4M4nG4ekLzUZm/hYc7/AOlrlDxGLABg+O4Lp3os6LuoNOKrtLalVsU2uEFjCQSSNznEAxqABoSQg6ChCEAhCEAkKVeXIOF4/B5XuabCnmZJ3mm8s/JQS6VoOnVMsxdVugzZhzzta8n8TnDwWeQCEIBQLoouNxWQGLn7hPVX5QTwVZSp9ZUAJsA6o88m+HEjyQe6OIc0ATMCLqVTxgOtvmnWdWYHVNBIkN6w9YRrNrTF4Vbi3MY6A8QQHNzdkkO0sfLwQWwqB2iFTMrCbG+7n3cVaYepmE+aB1Lp3o070iAIQ1s2F0Ap3DtvJmBOm/igbdQLmumwg3PEblr/AEMYoCriWH2nMpObzDDUDvLO3zWPxtfsnhcDnKrcHin0XipSeWPbo5v3BHI2Qd06e7TGHwj3TDj2WfxOBDfIkE8gV8+0eiLqlbLTc1lMiQXSSOLQPeI7xbfYqz23tzEYlzDXqOq5ZABgAWuQABfdxunNn4rS99QQfKDx5qtq8obbfW8K+fRJHo8pxbEOa/i6mHN8g4EfNZTpF0Xr4MjrG5qbjDajO008BO48jHKV0bB7VtDxP7zRfxb+bZ7grDDYum9w/aBuUE3OXLxMGIO5eXFonEw70W0dSvLTt2n9lyGj0bxZGduGrwLgim/5WlPYfapactVpBFiYg+LTofuF2E4unubmJEgAuzHxPZnlKynSjCUsQ5pe3QAtcD23N+FztAJkRflC0pz9Hj3EbfH9T5+3X6mftUYLA1q9NtSlQrVKZkNcyjVcDlMESG7iFM/1axkNPq1QZnNaM4FO73NYLPIMS4XhdZ9FpaNnsYwACnUqtIG7NUc8f0varnbrcxoM951amR3Uz1jvkwr0ORPszPRT0cUsO5tXEuFeq2C1oH7NhGhAN3kHebaEAESt2hCICEIQCEIQISgBACVBzL0qYXLWpVPjZHjTcZ/6jfJYddV9J+FzYVtQf4VRs/wv7MfiLD4LlhEfeiDyQm6ryIAEkzqY05wnF4qUwdd1xBiEEbEvsQeI+Ym/3wUDBYsNqOLhLHA0zHDfHitP0V6P+v4oUhanTh9Z03ykxGsy7LlB3AHgAsztjA+r4itR3Uqj2D+FriGnxbBQTfWabYdna8jKRDXBzsgIbmJs3mRqqTaFfO6dwAaPDX5kr0o1QQUG79DWxKGKxOI9Yotqtp0m5Wva1zQXucCXNNiYbbh2vC86bdE24F4q0J6iqYymT1b4JgH4SJidCI3gCd6Cq1PqMQwACsKjXPMmSxzYpzwgtqCB36krYdO8N1mAxA+BnWf8JwqfRpQcZQhK0IHKNKddB4TpMeBSVas2Gg0+/vzkpKtUmBpCaeYB7igiY58mBoPqoVSoGiSvNauWmwknjp48VHe3ebnid3IcPvegQ4wa5SXeAAHDv42Wg6C9HX7RfiGsqCm6mxr2gjslznEAGLiYNxPcVlHCF1D0C1wK2LZ7z6dFwPKm6oD/ANRqCo2jsbF4QxXoPgf4jBnZ35m2HjB5JjZ222tdPWS0gggO3FfQaYrYOm+7qbHH95rT9Qg4g3aVNzgG1OtcMpDGNe57snsiBMbpIF1aYDoljMWWnq/V6cAZ69jFyS2kO0TJ0dlEb11+lSa0Q0Bo4AAfRe0Gb2P0TbhGRQrVGvdd7ndprzullg2N2WDxJVrg9nZX9ZUealSIBIADQdQ1u6YGpJU9CAQhCAlC85UIPSEIQCEIQQdt4H1jD1aWhqMc0HgY7J8DB8FwhpO8Qd4O7iCvoVcL6SUgzF4kDTrqh/E4u/NBXJutUDRJMDjb5SnAE3iGZmkeSDeehfZ3ZxGJmzyKTRMmW9p5PfmZHdOhCw3pGoFm0sUHCJc17TxD2NM+cjvBWr9Dm0yyvVw5PZqs6xvJ1MgO8XNcPwLU+kTovTxLBiQ1xr4fK4ZLl7GvDnMLY7UDM4AXmw1IIcLxWGfSIFRpaSJExp4fRMYqi6nBc0tzjM0kRI4j73ha3atM4ssFCm+t1Ts1QsY52VkgOm2uWfvTz0iDazKbabTWfna4MpNNVxaD24awE+ygleiV1TD7Roh7XNbiqVRgnQ5W9aJG4gUzreCea7rXpB7XNdcOBaRyIgrj2xqvWY3Cij2qjKzXOyiSxgBFTN8PZJF41jVdkQfPtXDmm51N3tU3OY7vYS0/MLwStV6SsAKWMzt0rMDyP3m9h0eAYe8lZVAouoWJqnI4xAGl5m8QRFipijVqGd9Ok326j2tbJdlDnuDWyBYdozMWQQMdgXsZTrOHYq52sPOkQH913R4HgoQK7N6Sdj0sPsZtJon1d1AU3HXMajWvcebmufPNy5HW2dUbSbWIGR27eAfZJ5H9EFXih2hqBHzW09C2JDNpjMcvW0atNoNpdNOpHfFN581mquz6nU9dH7MGJm/CY4TafyupexsLVpGji2QBSrU3ATBytqDMe6xB4iUH00hCEAhCEAhCEAhCEAhCEAhRnbQpDV7R3kBef9J0f81n4gqzesdZEtCY9cZ8QR62z4grB9cr9I+wn0678S1pNGoAXuF8jmtDTm4NIAObSZmLT031xnxBBxbPiH39lByepsBhwLagH7bIKuafiAOSfhggfPVNYHo62rg+tk9a9vWMMmA3VrY0IcLkm97aBbfEdG6L5Z6w9tEz+zblGUH3WuizRIjeBF9Eyzo7kYKVLFAUQIGamHPDbyA4ODeMdmwG+EGW6JbKFPDMxTLYgg1WPPui8Mj4S2zhvk8BHVcBiRVpU6gECoxrwDuzNB/NZih0apU2ClSxL2UQIynK9wk3yvdpJO8GJtAgDR4arSpsaxhAaxoa0ToGiB8gglpijg6bCXMYxrnalrWgnvIF0euM+IJDjWfEED8JUx64z4gj1xnxD7/uEHOPS26K2H5U6h4+8z9FmNq7Fq4ZjH1C0h9iAPYduBMw7hNr2vqul9MdiMxopuZVayrRJLC4EtcCQS10XuWC94g2Kzu38HiMXSdRZRyOMEuqVGBoIIsCCZPCBw0QZLFbMq0qTKz2gMfG8y3N7OYRaflYG6kUejtYPwdcxDq+HlkEFgdVYWkkm9tRAjmtHt/Ni8PUw9OlUbUqNLe0xzGsMa9YewY1BBvFpVjVZVq5aRpFjszc7iW5G5XCS1wPa5ACdJAvAanpNsVmOw1XDvJaKgEOFy1zSHMdG+HAGN+i5VjujeNqMOGGGfmjJn7Ip2tmD5iDExrfSbLsXrjPiCR2OpjV7ReLneTEeaDi1TZtdlIYV2GqmsGCnkbTe5pMASHxlLd+aY4xBhyh0exjMOzDOwtU1erbT0DmaBsmqCWDjcyuzeuM+Iff9wj1xnxD7/sUBgqJZTYxxzFrGtJ4kAAlPpj1xnxD7/uEeuM+Iff9igfQmPXGfEEhxrPiCCQhMets+II9cZ8QQPoTHrjPiH3/AGKPXGfEPuP1CB9CZ9bZ8QQgpekbM1Wi2TBD5jUxBgczEeKqMbSb1bnNtl4Ewbgb3GdZBtYaXC0m2dk9flIeWOZOU7rx47lVUujlR5/b1LD4SST52C4u622pfUtimeXSe0R2wpMLHEVj1rgKzWH4XHdDNxEWmbXOcC1ivPWVLTiaU2sMoBm8DU6ERrxgqRitlse4uLGuzAg5i7e3KbaXAAJjQckwzYjBpSp6ZfaebRH0XaXNtxDiXB2Jp6OALXNEEttu1uDr56h8GoIJxDIBIPsXIEkaW7tdfDyzYjBH7KnYyO08xvn75IGxmAQKTACSSA94HaAzfQeQ4CAsqeJY4w1zSYmA4Exa9u8J1V2G2eKZzMpsBgtmXaEzefNSpqcGfiP6IH0JgmpwZ+J36L00vkSGxvgmdO5A6hCEAhCEAhCEAhCEAo+KwTKo7Ym0SCQY4SN3JSEKJrFoxIg4PDOa45nPMG0ukEXAB42jx+c5CFWlIpGIAhCFcV21nVRl6oONnTlya2y+1u1TxNbdk8Z+Hl+98kztfBvqZchAgOBlzm6xBsDwPmnnYapuqkae6DoINzxWNInxLZzjy+OyC0TVkZwyN8F06WiealKF6rUIvVM8Q0DevTsPUvFUj+UHfzWyUtCiDD1P84/gYvTaNSRNWwiRkbeNe6UElCEIP/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2" name="Picture 2" descr="http://1.bp.blogspot.com/-YEgYQmJ0M-4/Tlp7tRrfXyI/AAAAAAAAAc4/ER2t59qT4F4/s250/apoein1%2B-%2B%25CE%2591%25CE%25BD%25CF%2584%25CE%25AF%25CE%25B3%25CF%2581%25CE%25B1%25CF%2586%25CE%25B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57364"/>
            <a:ext cx="9144000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sp>
        <p:nvSpPr>
          <p:cNvPr id="12" name="11 - TextBox"/>
          <p:cNvSpPr txBox="1"/>
          <p:nvPr/>
        </p:nvSpPr>
        <p:spPr>
          <a:xfrm>
            <a:off x="467544" y="2492896"/>
            <a:ext cx="3240360" cy="280076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ERASMUS+ KA2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14" name="13 - Συν"/>
          <p:cNvSpPr/>
          <p:nvPr/>
        </p:nvSpPr>
        <p:spPr>
          <a:xfrm>
            <a:off x="4211960" y="3140968"/>
            <a:ext cx="1368152" cy="144016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Καρδιά"/>
          <p:cNvSpPr/>
          <p:nvPr/>
        </p:nvSpPr>
        <p:spPr>
          <a:xfrm>
            <a:off x="5940152" y="2348880"/>
            <a:ext cx="2808312" cy="259228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sp>
        <p:nvSpPr>
          <p:cNvPr id="12" name="11 - TextBox"/>
          <p:cNvSpPr txBox="1"/>
          <p:nvPr/>
        </p:nvSpPr>
        <p:spPr>
          <a:xfrm>
            <a:off x="467544" y="2492896"/>
            <a:ext cx="3240360" cy="280076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ERASMUS+ KA2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15" name="14 - Καρδιά"/>
          <p:cNvSpPr/>
          <p:nvPr/>
        </p:nvSpPr>
        <p:spPr>
          <a:xfrm>
            <a:off x="755576" y="2636912"/>
            <a:ext cx="2808312" cy="259228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Διάφορο"/>
          <p:cNvSpPr/>
          <p:nvPr/>
        </p:nvSpPr>
        <p:spPr>
          <a:xfrm>
            <a:off x="3923928" y="2780928"/>
            <a:ext cx="1800200" cy="1728192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0" name="9 - Καρδιά"/>
          <p:cNvSpPr/>
          <p:nvPr/>
        </p:nvSpPr>
        <p:spPr>
          <a:xfrm>
            <a:off x="5652120" y="1772816"/>
            <a:ext cx="3240360" cy="396044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Ορθογώνιο"/>
          <p:cNvSpPr/>
          <p:nvPr/>
        </p:nvSpPr>
        <p:spPr>
          <a:xfrm>
            <a:off x="5940152" y="2852936"/>
            <a:ext cx="2664296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9" grpId="0" animBg="1"/>
      <p:bldP spid="10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836712"/>
            <a:ext cx="8229600" cy="1066800"/>
          </a:xfrm>
        </p:spPr>
        <p:txBody>
          <a:bodyPr/>
          <a:lstStyle/>
          <a:p>
            <a:r>
              <a:rPr lang="el-GR" dirty="0" smtClean="0"/>
              <a:t>Για τα επόμενα δύο</a:t>
            </a:r>
            <a:r>
              <a:rPr lang="en-US" dirty="0" smtClean="0"/>
              <a:t>-</a:t>
            </a:r>
            <a:r>
              <a:rPr lang="el-GR" dirty="0" smtClean="0"/>
              <a:t>τρία χρόνια: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643050"/>
            <a:ext cx="7528350" cy="459426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b="1" i="1" u="sng" dirty="0" smtClean="0">
                <a:solidFill>
                  <a:srgbClr val="C00000"/>
                </a:solidFill>
              </a:rPr>
              <a:t>Ο ρόλος του ΙΚΥ ως Εθνική Μονάδα:</a:t>
            </a:r>
          </a:p>
          <a:p>
            <a:r>
              <a:rPr lang="el-GR" dirty="0" smtClean="0">
                <a:solidFill>
                  <a:srgbClr val="00B050"/>
                </a:solidFill>
              </a:rPr>
              <a:t>Παροχή τεχνικής και συμβουλευτικής υποστήριξης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l-GR" dirty="0" smtClean="0">
                <a:solidFill>
                  <a:srgbClr val="7030A0"/>
                </a:solidFill>
              </a:rPr>
              <a:t>Καταβολή χρηματοδότησης ανάλογα με την πρόοδο του φυσικού αντικειμένου και τ</a:t>
            </a:r>
            <a:r>
              <a:rPr lang="en-US" dirty="0" smtClean="0">
                <a:solidFill>
                  <a:srgbClr val="7030A0"/>
                </a:solidFill>
              </a:rPr>
              <a:t>o </a:t>
            </a:r>
            <a:r>
              <a:rPr lang="el-GR" dirty="0" smtClean="0">
                <a:solidFill>
                  <a:srgbClr val="7030A0"/>
                </a:solidFill>
              </a:rPr>
              <a:t>βαθμό απορροφητικότητας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Αξιολόγηση εκθέσεων</a:t>
            </a:r>
          </a:p>
          <a:p>
            <a:r>
              <a:rPr lang="el-GR" dirty="0" smtClean="0">
                <a:solidFill>
                  <a:srgbClr val="002060"/>
                </a:solidFill>
              </a:rPr>
              <a:t>Διενέργεια επιτόπιων ελέγχων παρακολούθησης και οικονομικών ελέγχων μετά την υποβολή της ενδιάμεσης και της τελικής έκθεσης</a:t>
            </a:r>
          </a:p>
          <a:p>
            <a:r>
              <a:rPr lang="el-GR" dirty="0" smtClean="0">
                <a:solidFill>
                  <a:srgbClr val="0033CC"/>
                </a:solidFill>
              </a:rPr>
              <a:t>Προβολή και διάχυση αποτελεσμάτων σε εθνικό και ευρωπαϊκό επίπεδο- </a:t>
            </a:r>
          </a:p>
          <a:p>
            <a:r>
              <a:rPr lang="el-GR" dirty="0" smtClean="0">
                <a:solidFill>
                  <a:srgbClr val="0033CC"/>
                </a:solidFill>
              </a:rPr>
              <a:t>Μοιραστείτε με την ΕΜ την καλή </a:t>
            </a:r>
          </a:p>
          <a:p>
            <a:pPr>
              <a:buNone/>
            </a:pPr>
            <a:r>
              <a:rPr lang="el-GR" dirty="0" smtClean="0">
                <a:solidFill>
                  <a:srgbClr val="0033CC"/>
                </a:solidFill>
              </a:rPr>
              <a:t>πρακτική-θετικά αποτελέσματα του </a:t>
            </a:r>
          </a:p>
          <a:p>
            <a:pPr>
              <a:buNone/>
            </a:pPr>
            <a:r>
              <a:rPr lang="el-GR" dirty="0" smtClean="0">
                <a:solidFill>
                  <a:srgbClr val="0033CC"/>
                </a:solidFill>
              </a:rPr>
              <a:t>σχεδίου</a:t>
            </a:r>
          </a:p>
        </p:txBody>
      </p:sp>
      <p:pic>
        <p:nvPicPr>
          <p:cNvPr id="4" name="Picture 11" descr="http://t1.gstatic.com/images?q=tbn:ANd9GcSqUa-VckRbGsKo9-XLxIhC5gJbQozbND5Gnot2waDGh27hFTsCQ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653136"/>
            <a:ext cx="3923928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pic>
        <p:nvPicPr>
          <p:cNvPr id="7" name="6 - Εικόνα" descr="ik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980728"/>
            <a:ext cx="5429288" cy="10668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Επιχειρησιακή έναρξη σύμβασης(1)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000240"/>
            <a:ext cx="6707088" cy="4574296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Ανασχεδιασμός προϋπολογισμού σύμφωνα με την εγκεκριμένη χρηματοδότηση</a:t>
            </a:r>
          </a:p>
          <a:p>
            <a:r>
              <a:rPr lang="el-GR" dirty="0" smtClean="0"/>
              <a:t>Οργάνωση </a:t>
            </a:r>
            <a:r>
              <a:rPr lang="en-US" dirty="0" smtClean="0"/>
              <a:t>kick-off meeting </a:t>
            </a:r>
            <a:r>
              <a:rPr lang="el-GR" dirty="0" smtClean="0"/>
              <a:t>με όλους τους εταίρους για την κατανομή ρόλων και ανάθεση εργασιών</a:t>
            </a:r>
          </a:p>
          <a:p>
            <a:r>
              <a:rPr lang="el-GR" dirty="0" smtClean="0"/>
              <a:t>Κατάστρωση ενός </a:t>
            </a:r>
            <a:r>
              <a:rPr lang="en-US" dirty="0" smtClean="0"/>
              <a:t>PMP </a:t>
            </a:r>
            <a:r>
              <a:rPr lang="el-GR" dirty="0" smtClean="0"/>
              <a:t>για την επόμενη διετία ή τριετία και διασφάλιση της τήρησης των χρονοδιαγραμμάτων</a:t>
            </a:r>
          </a:p>
          <a:p>
            <a:r>
              <a:rPr lang="el-GR" dirty="0" smtClean="0"/>
              <a:t>Σχεδιασμός και ανάλυση των πρώτων πακέτων εργασίας λαμβάνοντας υπόψη νέους ενδογενείς και εξωγενείς παράγοντες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556792"/>
            <a:ext cx="2123728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pic>
        <p:nvPicPr>
          <p:cNvPr id="7" name="6 - Εικόνα" descr="ik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Επιχειρησιακή έναρξη σύμβασης(2)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/>
          </a:bodyPr>
          <a:lstStyle/>
          <a:p>
            <a:r>
              <a:rPr lang="el-GR" dirty="0" smtClean="0"/>
              <a:t>Επιμερισμός της α’ δόσης στους εταίρους ανάλογα με τη συμβολή τους έως την υποβολή της ενδιάμεσης έκθεσης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2258" y="4653136"/>
            <a:ext cx="3311741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pic>
        <p:nvPicPr>
          <p:cNvPr id="7" name="6 - Εικόνα" descr="ik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24744"/>
            <a:ext cx="6408712" cy="562744"/>
          </a:xfrm>
        </p:spPr>
        <p:txBody>
          <a:bodyPr>
            <a:noAutofit/>
          </a:bodyPr>
          <a:lstStyle/>
          <a:p>
            <a:r>
              <a:rPr lang="el-GR" sz="3200" b="1" dirty="0" smtClean="0"/>
              <a:t>Κατευθύνσεις </a:t>
            </a:r>
            <a:r>
              <a:rPr lang="en-US" sz="3200" b="1" dirty="0" smtClean="0"/>
              <a:t>kick-off meeting</a:t>
            </a:r>
            <a:r>
              <a:rPr lang="el-GR" sz="3200" b="1" dirty="0" smtClean="0"/>
              <a:t> (1)</a:t>
            </a:r>
            <a:endParaRPr lang="el-GR" sz="32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13144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Διασφάλιση ότι όλοι εταίροι έχουν κατανοήσει το ρόλο τους</a:t>
            </a:r>
          </a:p>
          <a:p>
            <a:r>
              <a:rPr lang="el-GR" dirty="0" smtClean="0"/>
              <a:t>Εμπέδωση από όλους τους εταίρους της μεθοδολογίας διαχείρισης του σχεδίου (ποιος ασκεί </a:t>
            </a:r>
            <a:r>
              <a:rPr lang="en-US" dirty="0" smtClean="0"/>
              <a:t>management)</a:t>
            </a:r>
          </a:p>
          <a:p>
            <a:r>
              <a:rPr lang="el-GR" dirty="0" smtClean="0">
                <a:solidFill>
                  <a:srgbClr val="0070C0"/>
                </a:solidFill>
              </a:rPr>
              <a:t>Διασφάλιση ότι όλοι οι εταίροι θα σεβαστούν τα τιθέμενα χρονοδιαγράμματα και τις νομικές, διοικητικές και οικονομικές υποχρεώσεις που προκύπτουν από επίσημα έγγραφα της ΕΕ και της ΕΜ</a:t>
            </a:r>
          </a:p>
          <a:p>
            <a:r>
              <a:rPr lang="el-GR" dirty="0" smtClean="0">
                <a:solidFill>
                  <a:srgbClr val="7030A0"/>
                </a:solidFill>
              </a:rPr>
              <a:t>Επικοινωνία στους εταίρους ότι το σχέδιο αξιολογείται και αποπληρώνεται βάσει των κανόνων της ΕΕ και εξειδικευμένων αρχών της ΕΜ-ΙΚΥ, όπως αυτές προκύπτουν από το εθνικό  μας πλαίσιο</a:t>
            </a:r>
          </a:p>
          <a:p>
            <a:r>
              <a:rPr lang="el-GR" dirty="0" smtClean="0">
                <a:solidFill>
                  <a:srgbClr val="C00000"/>
                </a:solidFill>
              </a:rPr>
              <a:t>Κατάστρωση και συμφωνία για τον τρόπο επικοινωνίας των εταίρων</a:t>
            </a:r>
          </a:p>
          <a:p>
            <a:r>
              <a:rPr lang="el-GR" dirty="0" smtClean="0">
                <a:solidFill>
                  <a:srgbClr val="C00000"/>
                </a:solidFill>
              </a:rPr>
              <a:t>Οργάνωση διμερών συναντήσεων με κάθε εταίρο ξεχωριστά πριν τη συνάντηση όλης της εταιρικής σχέσης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l-GR" dirty="0"/>
          </a:p>
        </p:txBody>
      </p:sp>
      <p:pic>
        <p:nvPicPr>
          <p:cNvPr id="4" name="Picture 6" descr="Project_manager : Isolated on white four crossed human hands in business wea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60" y="1052736"/>
            <a:ext cx="2143140" cy="1576392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pic>
        <p:nvPicPr>
          <p:cNvPr id="7" name="6 - Εικόνα" descr="ik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539552" y="836712"/>
            <a:ext cx="6408712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Brainstorming tips and hints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610864"/>
          </a:xfrm>
        </p:spPr>
        <p:txBody>
          <a:bodyPr>
            <a:normAutofit fontScale="92500" lnSpcReduction="20000"/>
          </a:bodyPr>
          <a:lstStyle/>
          <a:p>
            <a:r>
              <a:rPr lang="el-GR" sz="2400" i="1" dirty="0" smtClean="0">
                <a:solidFill>
                  <a:srgbClr val="C00000"/>
                </a:solidFill>
              </a:rPr>
              <a:t>Αποσαφήνιση ρόλων και εργασιών μεταξύ συντονιστή εταίρου και δικαιούχου φορέα</a:t>
            </a:r>
          </a:p>
          <a:p>
            <a:r>
              <a:rPr lang="el-GR" sz="2400" i="1" dirty="0" smtClean="0">
                <a:solidFill>
                  <a:srgbClr val="00B050"/>
                </a:solidFill>
              </a:rPr>
              <a:t>Κατανόηση των επιλέξιμων δαπανών, </a:t>
            </a:r>
            <a:r>
              <a:rPr lang="el-GR" sz="2400" i="1" u="sng" dirty="0" smtClean="0">
                <a:solidFill>
                  <a:srgbClr val="00B050"/>
                </a:solidFill>
              </a:rPr>
              <a:t>ΜΗΝ ΕΠΙΝΟΕΙΤΕ ΔΑΠΑΝΕΣ Ή ΤΡΟΠΟΥΣ «ΕΠΙΛΕΞΙΜΟΠΟΙΗΣΗΣ»  ΤΟΥΣ</a:t>
            </a:r>
          </a:p>
          <a:p>
            <a:r>
              <a:rPr lang="el-GR" sz="2400" i="1" dirty="0" smtClean="0">
                <a:solidFill>
                  <a:srgbClr val="0070C0"/>
                </a:solidFill>
              </a:rPr>
              <a:t>Προσήλωση και δέσμευση όλης της εταιρικής σχέσης για την επίτευξη των στόχων</a:t>
            </a:r>
            <a:endParaRPr lang="en-GB" sz="2400" i="1" dirty="0" smtClean="0">
              <a:solidFill>
                <a:srgbClr val="0070C0"/>
              </a:solidFill>
            </a:endParaRPr>
          </a:p>
          <a:p>
            <a:r>
              <a:rPr lang="el-GR" sz="2400" i="1" dirty="0" smtClean="0">
                <a:solidFill>
                  <a:srgbClr val="7030A0"/>
                </a:solidFill>
              </a:rPr>
              <a:t>Σκέψεις για την αξιοποίηση των αποτελεσμάτων μετά το πέρας του έργου</a:t>
            </a:r>
          </a:p>
          <a:p>
            <a:r>
              <a:rPr lang="el-GR" sz="2400" i="1" dirty="0" smtClean="0">
                <a:solidFill>
                  <a:schemeClr val="accent6">
                    <a:lumMod val="75000"/>
                  </a:schemeClr>
                </a:solidFill>
              </a:rPr>
              <a:t>ΝΟ </a:t>
            </a:r>
            <a:r>
              <a:rPr lang="en-GB" sz="2400" i="1" dirty="0" smtClean="0">
                <a:solidFill>
                  <a:schemeClr val="accent6">
                    <a:lumMod val="75000"/>
                  </a:schemeClr>
                </a:solidFill>
              </a:rPr>
              <a:t>COPY-PASTE (</a:t>
            </a:r>
            <a:r>
              <a:rPr lang="el-GR" sz="2400" i="1" dirty="0" smtClean="0">
                <a:solidFill>
                  <a:schemeClr val="accent6">
                    <a:lumMod val="75000"/>
                  </a:schemeClr>
                </a:solidFill>
              </a:rPr>
              <a:t>εργασίες, δημοσιεύσεις, άρθρα, μελέτες, έρευνες, </a:t>
            </a:r>
            <a:r>
              <a:rPr lang="el-GR" sz="2400" i="1" dirty="0" err="1" smtClean="0">
                <a:solidFill>
                  <a:schemeClr val="accent6">
                    <a:lumMod val="75000"/>
                  </a:schemeClr>
                </a:solidFill>
              </a:rPr>
              <a:t>κ.ο.κ</a:t>
            </a:r>
            <a:r>
              <a:rPr lang="el-GR" sz="2400" i="1" dirty="0" smtClean="0">
                <a:solidFill>
                  <a:schemeClr val="accent6">
                    <a:lumMod val="75000"/>
                  </a:schemeClr>
                </a:solidFill>
              </a:rPr>
              <a:t>.)</a:t>
            </a:r>
          </a:p>
          <a:p>
            <a:r>
              <a:rPr lang="el-GR" sz="2400" i="1" dirty="0" smtClean="0">
                <a:solidFill>
                  <a:schemeClr val="accent6">
                    <a:lumMod val="50000"/>
                  </a:schemeClr>
                </a:solidFill>
              </a:rPr>
              <a:t>Δημιουργία ηλεκτρονικής πλατφόρμας, </a:t>
            </a: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e-tools, </a:t>
            </a:r>
            <a:r>
              <a:rPr lang="en-US" sz="2400" i="1" dirty="0" err="1" smtClean="0">
                <a:solidFill>
                  <a:schemeClr val="accent6">
                    <a:lumMod val="50000"/>
                  </a:schemeClr>
                </a:solidFill>
              </a:rPr>
              <a:t>cd-dvd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l-GR" sz="2400" i="1" dirty="0" err="1" smtClean="0">
                <a:solidFill>
                  <a:schemeClr val="accent6">
                    <a:lumMod val="50000"/>
                  </a:schemeClr>
                </a:solidFill>
              </a:rPr>
              <a:t>κ.ο.κ</a:t>
            </a:r>
            <a:r>
              <a:rPr lang="el-GR" sz="2400" i="1" dirty="0" smtClean="0">
                <a:solidFill>
                  <a:schemeClr val="accent6">
                    <a:lumMod val="50000"/>
                  </a:schemeClr>
                </a:solidFill>
              </a:rPr>
              <a:t>. …………………………που να λειτουργούν</a:t>
            </a:r>
          </a:p>
          <a:p>
            <a:r>
              <a:rPr lang="el-GR" sz="2400" i="1" dirty="0" smtClean="0">
                <a:solidFill>
                  <a:schemeClr val="accent6">
                    <a:lumMod val="50000"/>
                  </a:schemeClr>
                </a:solidFill>
              </a:rPr>
              <a:t>Σεβασμός της διαφορετικής κουλτούρας</a:t>
            </a:r>
          </a:p>
          <a:p>
            <a:pPr>
              <a:buNone/>
            </a:pPr>
            <a:r>
              <a:rPr lang="el-GR" sz="2400" i="1" dirty="0" smtClean="0">
                <a:solidFill>
                  <a:schemeClr val="accent6">
                    <a:lumMod val="50000"/>
                  </a:schemeClr>
                </a:solidFill>
              </a:rPr>
              <a:t> και της </a:t>
            </a:r>
            <a:r>
              <a:rPr lang="el-GR" sz="2400" i="1" dirty="0" err="1" smtClean="0">
                <a:solidFill>
                  <a:schemeClr val="accent6">
                    <a:lumMod val="50000"/>
                  </a:schemeClr>
                </a:solidFill>
              </a:rPr>
              <a:t>διαπολιτισμικότητας</a:t>
            </a:r>
            <a:r>
              <a:rPr lang="el-GR" sz="2400" i="1" dirty="0" smtClean="0">
                <a:solidFill>
                  <a:schemeClr val="accent6">
                    <a:lumMod val="50000"/>
                  </a:schemeClr>
                </a:solidFill>
              </a:rPr>
              <a:t> των εταίρων</a:t>
            </a:r>
          </a:p>
          <a:p>
            <a:endParaRPr lang="el-GR" sz="24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66" y="5143512"/>
            <a:ext cx="3071834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4 - Εικόνα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pic>
        <p:nvPicPr>
          <p:cNvPr id="8" name="7 - Εικόνα" descr="ik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Λίγα λόγια για τον αντίκτυπο </a:t>
            </a:r>
            <a:r>
              <a:rPr lang="en-US" dirty="0" smtClean="0"/>
              <a:t>(impact)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060848"/>
            <a:ext cx="2237209" cy="276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998" y="2564904"/>
            <a:ext cx="3124002" cy="343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encrypted-tbn3.gstatic.com/images?q=tbn:ANd9GcSs8cT6A4nInLsJdzfukfdLnGdde5FrwmXQMjp7RYixBXvgpslK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2564904"/>
            <a:ext cx="4000500" cy="1905000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4 - Εικόνα" descr="EU flag-Erasmus+_vect_PO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pic>
        <p:nvPicPr>
          <p:cNvPr id="8" name="7 - Εικόνα" descr="iky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53921" y="0"/>
            <a:ext cx="1190079" cy="111004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1569</TotalTime>
  <Words>387</Words>
  <Application>Microsoft Office PowerPoint</Application>
  <PresentationFormat>Προβολή στην οθόνη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Βασικές κατευθύνσεις και οδηγίες διαχείρισης των Στρατηγικών Συμπράξεων</vt:lpstr>
      <vt:lpstr>Διαφάνεια 2</vt:lpstr>
      <vt:lpstr>Διαφάνεια 3</vt:lpstr>
      <vt:lpstr>Για τα επόμενα δύο-τρία χρόνια:</vt:lpstr>
      <vt:lpstr>Επιχειρησιακή έναρξη σύμβασης(1)</vt:lpstr>
      <vt:lpstr>Επιχειρησιακή έναρξη σύμβασης(2)</vt:lpstr>
      <vt:lpstr>Κατευθύνσεις kick-off meeting (1)</vt:lpstr>
      <vt:lpstr>Brainstorming tips and hints</vt:lpstr>
      <vt:lpstr>Λίγα λόγια για τον αντίκτυπο (impact)</vt:lpstr>
      <vt:lpstr>Διαφάνεια 10</vt:lpstr>
      <vt:lpstr>Διαφάνεια 11</vt:lpstr>
      <vt:lpstr>Διαφάνεια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maragos dimitris</dc:creator>
  <cp:lastModifiedBy>user</cp:lastModifiedBy>
  <cp:revision>117</cp:revision>
  <dcterms:created xsi:type="dcterms:W3CDTF">2013-11-21T12:12:21Z</dcterms:created>
  <dcterms:modified xsi:type="dcterms:W3CDTF">2014-10-15T05:18:38Z</dcterms:modified>
</cp:coreProperties>
</file>