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282" r:id="rId4"/>
    <p:sldId id="298" r:id="rId5"/>
    <p:sldId id="311" r:id="rId6"/>
    <p:sldId id="259" r:id="rId7"/>
    <p:sldId id="299" r:id="rId8"/>
    <p:sldId id="300" r:id="rId9"/>
    <p:sldId id="310" r:id="rId10"/>
    <p:sldId id="313" r:id="rId11"/>
    <p:sldId id="314" r:id="rId12"/>
    <p:sldId id="315" r:id="rId13"/>
    <p:sldId id="312" r:id="rId14"/>
    <p:sldId id="317" r:id="rId15"/>
    <p:sldId id="318" r:id="rId16"/>
    <p:sldId id="320" r:id="rId17"/>
    <p:sldId id="321" r:id="rId18"/>
    <p:sldId id="301" r:id="rId19"/>
    <p:sldId id="307" r:id="rId20"/>
    <p:sldId id="305" r:id="rId21"/>
    <p:sldId id="323" r:id="rId22"/>
    <p:sldId id="309" r:id="rId23"/>
    <p:sldId id="325" r:id="rId24"/>
    <p:sldId id="279" r:id="rId25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79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C76-17DD-494E-84D3-62C95F16E5E3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59EE-B88B-4578-BB3B-7C97A1FCA8D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C3B4C-647A-4559-B9DE-448ECCB3FEAD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E53A3-C824-40CC-A214-1DF8FBF6E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CAC9A2-0ED8-4F11-A06A-E98C394D0F2D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54189" y="9434591"/>
            <a:ext cx="2943486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18" tIns="47814" rIns="95618" bIns="47814" anchor="b"/>
          <a:lstStyle>
            <a:lvl1pPr defTabSz="962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2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2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2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2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2CF5210-2156-4A84-A658-FBDD567B0BEB}" type="slidenum">
              <a:rPr lang="en-GB" altLang="en-US" sz="130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5710"/>
            <a:ext cx="4985809" cy="446809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18" tIns="47814" rIns="95618" bIns="4781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noProof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9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smtClean="0"/>
              <a:t>Κάντε κλικ για να επεξεργαστείτε τον υπότιτλο του υποδείγματος</a:t>
            </a:r>
            <a:endParaRPr kumimoji="0" lang="en-US" dirty="0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818348" y="2276872"/>
            <a:ext cx="8328892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391172" y="2204864"/>
            <a:ext cx="7752828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22463" y="2420888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9552" y="1412776"/>
            <a:ext cx="8204448" cy="45720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760" y="58614"/>
            <a:ext cx="6491064" cy="778098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63272" cy="4751040"/>
          </a:xfrm>
        </p:spPr>
        <p:txBody>
          <a:bodyPr vert="horz"/>
          <a:lstStyle/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cxnSp>
        <p:nvCxnSpPr>
          <p:cNvPr id="9" name="8 - Ευθεία γραμμή σύνδεσης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 - Ομάδα"/>
          <p:cNvGrpSpPr/>
          <p:nvPr userDrawn="1"/>
        </p:nvGrpSpPr>
        <p:grpSpPr>
          <a:xfrm>
            <a:off x="0" y="836712"/>
            <a:ext cx="9144000" cy="144016"/>
            <a:chOff x="0" y="836712"/>
            <a:chExt cx="9144000" cy="144016"/>
          </a:xfrm>
        </p:grpSpPr>
        <p:sp>
          <p:nvSpPr>
            <p:cNvPr id="10" name="9 - Ορθογώνιο"/>
            <p:cNvSpPr/>
            <p:nvPr userDrawn="1"/>
          </p:nvSpPr>
          <p:spPr>
            <a:xfrm>
              <a:off x="0" y="836712"/>
              <a:ext cx="9144000" cy="720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Calibri" pitchFamily="34" charset="0"/>
              </a:endParaRPr>
            </a:p>
          </p:txBody>
        </p:sp>
        <p:sp>
          <p:nvSpPr>
            <p:cNvPr id="11" name="10 - Ορθογώνιο"/>
            <p:cNvSpPr/>
            <p:nvPr userDrawn="1"/>
          </p:nvSpPr>
          <p:spPr>
            <a:xfrm>
              <a:off x="2555776" y="908720"/>
              <a:ext cx="6588224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2" name="11 - Ευθεία γραμμή σύνδεσης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 userDrawn="1"/>
        </p:nvSpPr>
        <p:spPr>
          <a:xfrm>
            <a:off x="0" y="60932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Calibri" pitchFamily="34" charset="0"/>
            </a:endParaRPr>
          </a:p>
        </p:txBody>
      </p:sp>
      <p:pic>
        <p:nvPicPr>
          <p:cNvPr id="14" name="Picture 5" descr="G:\Media-Files\Logos\Group Logos\Dimitra\Εσωτερική_Χρήση_DIMITRA_Logo-landscape_posi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76608" cy="8422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9256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9" name="8 - Ομάδα"/>
          <p:cNvGrpSpPr/>
          <p:nvPr userDrawn="1"/>
        </p:nvGrpSpPr>
        <p:grpSpPr>
          <a:xfrm rot="5400000">
            <a:off x="-846224" y="3411376"/>
            <a:ext cx="6804000" cy="144016"/>
            <a:chOff x="0" y="836712"/>
            <a:chExt cx="8244000" cy="144016"/>
          </a:xfrm>
        </p:grpSpPr>
        <p:sp>
          <p:nvSpPr>
            <p:cNvPr id="10" name="9 - Ορθογώνιο"/>
            <p:cNvSpPr/>
            <p:nvPr userDrawn="1"/>
          </p:nvSpPr>
          <p:spPr>
            <a:xfrm>
              <a:off x="0" y="836712"/>
              <a:ext cx="8244000" cy="720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Calibri" pitchFamily="34" charset="0"/>
              </a:endParaRPr>
            </a:p>
          </p:txBody>
        </p:sp>
        <p:sp>
          <p:nvSpPr>
            <p:cNvPr id="11" name="10 - Ορθογώνιο"/>
            <p:cNvSpPr/>
            <p:nvPr userDrawn="1"/>
          </p:nvSpPr>
          <p:spPr>
            <a:xfrm>
              <a:off x="2555776" y="908720"/>
              <a:ext cx="5652000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447800"/>
            <a:ext cx="821925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E206AA-8BB9-4400-ACD6-659BF957FD64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5357EC5-963D-4F86-BB2E-AE33E34A6C5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mailto:anastasopoulou@dimitra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Macintosh%20HD:COMUNICATTIVE:173-LEXOP:CARTA-INTESTATA-WORD:DAPHNE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5199335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l-G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Αθήνα, 15 Οκτωβρίου 2014</a:t>
            </a:r>
            <a:br>
              <a:rPr lang="el-G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Βάσω Αναστασοπούλου  </a:t>
            </a:r>
            <a:br>
              <a:rPr lang="el-G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Προϊσταμένη Τμήματος Ανάπτυξης &amp; Ευρωπαϊκών  Έργων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l-G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ΔΗΜΗΤΡΑ 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anastasopoulou@dimitra.gr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Documents and Settings\latsou.LARISSA\Επιφάνεια εργασίας\Διάφορα logos και δημοσιότητα\Dimitra_Logo_Word-Excel-Powerpoint_Positi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584" y="185456"/>
            <a:ext cx="2160240" cy="1839579"/>
          </a:xfrm>
          <a:prstGeom prst="rect">
            <a:avLst/>
          </a:prstGeom>
          <a:noFill/>
        </p:spPr>
      </p:pic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6002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  <a:latin typeface="+mj-lt"/>
              </a:rPr>
              <a:t>«Συντονισμός Ευρωπαϊκών Έργων: Από τη θεωρία στην πράξη»</a:t>
            </a:r>
            <a:endParaRPr lang="el-GR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540568" y="0"/>
          <a:ext cx="10081120" cy="7317432"/>
        </p:xfrm>
        <a:graphic>
          <a:graphicData uri="http://schemas.openxmlformats.org/presentationml/2006/ole">
            <p:oleObj spid="_x0000_s1026" name="Acrobat Document" r:id="rId3" imgW="8019048" imgH="5668166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324528" cy="6857999"/>
        </p:xfrm>
        <a:graphic>
          <a:graphicData uri="http://schemas.openxmlformats.org/presentationml/2006/ole">
            <p:oleObj spid="_x0000_s2050" name="Acrobat Document" r:id="rId3" imgW="8019943" imgH="566725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14288" y="0"/>
          <a:ext cx="9913938" cy="7029400"/>
        </p:xfrm>
        <a:graphic>
          <a:graphicData uri="http://schemas.openxmlformats.org/presentationml/2006/ole">
            <p:oleObj spid="_x0000_s3074" name="Acrobat Document" r:id="rId3" imgW="8019048" imgH="5668166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Starting phase</a:t>
            </a:r>
            <a:r>
              <a:rPr lang="el-GR" b="1" dirty="0" smtClean="0"/>
              <a:t>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63272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>
                <a:latin typeface="Calibri" pitchFamily="34" charset="0"/>
              </a:rPr>
              <a:t>2</a:t>
            </a:r>
            <a:r>
              <a:rPr lang="en-US" sz="2000" b="1" dirty="0" smtClean="0">
                <a:latin typeface="Calibri" pitchFamily="34" charset="0"/>
              </a:rPr>
              <a:t>. </a:t>
            </a:r>
            <a:r>
              <a:rPr lang="el-GR" sz="2200" b="1" dirty="0" smtClean="0">
                <a:latin typeface="Calibri" pitchFamily="34" charset="0"/>
              </a:rPr>
              <a:t>Επιμερισμός ρόλων (επικεφαλής &amp; ομάδα έργου) </a:t>
            </a:r>
            <a:endParaRPr lang="en-US" sz="2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     </a:t>
            </a:r>
            <a:r>
              <a:rPr lang="el-GR" sz="2000" dirty="0" smtClean="0">
                <a:latin typeface="Calibri" pitchFamily="34" charset="0"/>
              </a:rPr>
              <a:t>Ο συντονισμός  ενός σχεδίου διαφέρει αρκετά από τη συγγραφή του και απαιτεί τον προσδιορισμό  ενός  επικεφαλής και μιας ομάδας διαχείρισης  </a:t>
            </a:r>
            <a:endParaRPr lang="en-US" sz="2000" dirty="0" smtClean="0">
              <a:latin typeface="Calibri" pitchFamily="34" charset="0"/>
            </a:endParaRPr>
          </a:p>
          <a:p>
            <a:pPr lvl="1">
              <a:spcBef>
                <a:spcPts val="600"/>
              </a:spcBef>
            </a:pPr>
            <a:r>
              <a:rPr lang="el-GR" sz="2000" dirty="0" smtClean="0">
                <a:latin typeface="Calibri" pitchFamily="34" charset="0"/>
              </a:rPr>
              <a:t>Συντονισμός έργου με τη στενή έννοια σημαίνει </a:t>
            </a:r>
            <a:r>
              <a:rPr lang="el-GR" sz="2000" u="sng" dirty="0" smtClean="0">
                <a:latin typeface="Calibri" pitchFamily="34" charset="0"/>
              </a:rPr>
              <a:t>πολλαπλές λειτουργίες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el-GR" sz="2000" dirty="0" smtClean="0">
              <a:latin typeface="Calibri" pitchFamily="34" charset="0"/>
            </a:endParaRPr>
          </a:p>
          <a:p>
            <a:pPr lvl="2"/>
            <a:r>
              <a:rPr lang="el-GR" i="1" dirty="0" smtClean="0">
                <a:latin typeface="Calibri" pitchFamily="34" charset="0"/>
              </a:rPr>
              <a:t>Διαχείριση και ηγεσία της ομάδας έργου  </a:t>
            </a:r>
          </a:p>
          <a:p>
            <a:pPr lvl="2"/>
            <a:r>
              <a:rPr lang="el-GR" i="1" dirty="0" smtClean="0">
                <a:latin typeface="Calibri" pitchFamily="34" charset="0"/>
              </a:rPr>
              <a:t>Καθοδήγηση της ανάπτυξης των παραδοτέων </a:t>
            </a:r>
            <a:r>
              <a:rPr lang="en-US" i="1" dirty="0" smtClean="0">
                <a:latin typeface="Calibri" pitchFamily="34" charset="0"/>
              </a:rPr>
              <a:t> </a:t>
            </a:r>
            <a:endParaRPr lang="el-GR" i="1" dirty="0" smtClean="0">
              <a:latin typeface="Calibri" pitchFamily="34" charset="0"/>
            </a:endParaRPr>
          </a:p>
          <a:p>
            <a:pPr lvl="2"/>
            <a:r>
              <a:rPr lang="el-GR" i="1" dirty="0" smtClean="0">
                <a:latin typeface="Calibri" pitchFamily="34" charset="0"/>
              </a:rPr>
              <a:t>Εποπτεία και έλεγχος  </a:t>
            </a:r>
          </a:p>
          <a:p>
            <a:pPr lvl="2"/>
            <a:r>
              <a:rPr lang="el-GR" i="1" dirty="0" smtClean="0">
                <a:latin typeface="Calibri" pitchFamily="34" charset="0"/>
              </a:rPr>
              <a:t>Οικονομική Διαχείριση </a:t>
            </a:r>
          </a:p>
          <a:p>
            <a:pPr lvl="2"/>
            <a:r>
              <a:rPr lang="el-GR" i="1" dirty="0" smtClean="0">
                <a:latin typeface="Calibri" pitchFamily="34" charset="0"/>
              </a:rPr>
              <a:t>Προώθηση και διάχυση του έργου στο γενικότερο κοινό</a:t>
            </a:r>
          </a:p>
          <a:p>
            <a:pPr lvl="1">
              <a:spcBef>
                <a:spcPts val="1200"/>
              </a:spcBef>
            </a:pPr>
            <a:r>
              <a:rPr lang="el-GR" sz="2000" u="sng" dirty="0" smtClean="0">
                <a:latin typeface="Calibri" pitchFamily="34" charset="0"/>
              </a:rPr>
              <a:t>Πλεονεκτήματα επιμερισμού </a:t>
            </a:r>
            <a:r>
              <a:rPr lang="el-GR" sz="2000" dirty="0" smtClean="0">
                <a:latin typeface="Calibri" pitchFamily="34" charset="0"/>
              </a:rPr>
              <a:t>ρόλων  στην ομάδα διαχείρισης:</a:t>
            </a:r>
          </a:p>
          <a:p>
            <a:pPr lvl="2"/>
            <a:r>
              <a:rPr lang="el-GR" i="1" dirty="0" smtClean="0">
                <a:latin typeface="Calibri" pitchFamily="34" charset="0"/>
              </a:rPr>
              <a:t>Αντικατάσταση σε περιόδους απουσίας </a:t>
            </a:r>
          </a:p>
          <a:p>
            <a:pPr lvl="2"/>
            <a:r>
              <a:rPr lang="el-GR" i="1" dirty="0" smtClean="0">
                <a:latin typeface="Calibri" pitchFamily="34" charset="0"/>
              </a:rPr>
              <a:t>Αξιοποίηση συγκεκριμένης τεχνογνωσίας σε έναν οργανισμό </a:t>
            </a:r>
          </a:p>
          <a:p>
            <a:pPr lvl="2"/>
            <a:r>
              <a:rPr lang="el-GR" i="1" dirty="0" smtClean="0">
                <a:latin typeface="Calibri" pitchFamily="34" charset="0"/>
              </a:rPr>
              <a:t>Άμβλυνση του άγχους με την κατανομή αρμοδιοτήτων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kick-off meeting</a:t>
            </a:r>
            <a:r>
              <a:rPr lang="el-GR" b="1" dirty="0" smtClean="0"/>
              <a:t>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820472" cy="5040560"/>
          </a:xfrm>
        </p:spPr>
        <p:txBody>
          <a:bodyPr>
            <a:noAutofit/>
          </a:bodyPr>
          <a:lstStyle/>
          <a:p>
            <a:pPr marL="452438" lvl="0" indent="-273050">
              <a:buClr>
                <a:srgbClr val="F0AD00"/>
              </a:buClr>
              <a:buNone/>
            </a:pP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Το </a:t>
            </a: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kick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-</a:t>
            </a: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off meeting 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εξυπηρετεί πολλαπλούς σκοπούς:</a:t>
            </a:r>
          </a:p>
          <a:p>
            <a:pPr marL="452438" lvl="0" indent="-273050">
              <a:buClr>
                <a:srgbClr val="F0AD00"/>
              </a:buClr>
            </a:pP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Γνωριζόμαστε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 μεταξύ μας ως άνθρωποι, επαγγελματίες &amp; οργανισμοί</a:t>
            </a:r>
          </a:p>
          <a:p>
            <a:pPr marL="452438" indent="-273050">
              <a:buClr>
                <a:srgbClr val="F0AD00"/>
              </a:buClr>
            </a:pP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Είναι το πρώτο βήμα για το κτίσιμο της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ομάδας </a:t>
            </a:r>
          </a:p>
          <a:p>
            <a:pPr marL="452438" lvl="0" indent="-273050">
              <a:buClr>
                <a:srgbClr val="F0AD00"/>
              </a:buClr>
            </a:pP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Παρέχουμε πλήρη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πληροφόρηση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 για κάθε πτυχή του έργου</a:t>
            </a:r>
          </a:p>
          <a:p>
            <a:pPr marL="452438" lvl="0" indent="-273050">
              <a:buClr>
                <a:srgbClr val="F0AD00"/>
              </a:buClr>
            </a:pP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Δημιουργούμε κλίμα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εμπιστοσύνης και διαφάνειας 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στο εταιρικό σχήμα </a:t>
            </a:r>
          </a:p>
          <a:p>
            <a:pPr marL="452438" lvl="0" indent="-273050">
              <a:buClr>
                <a:srgbClr val="F0AD00"/>
              </a:buClr>
            </a:pP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Προκαλούμε το αίσθημα της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ταυτοποίησης και σύνδεσης  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με το έργο «μας»</a:t>
            </a:r>
          </a:p>
          <a:p>
            <a:pPr marL="452438" lvl="0" indent="-273050">
              <a:buClr>
                <a:srgbClr val="F0AD00"/>
              </a:buClr>
            </a:pP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Επιβεβαιώνονται οι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ρόλοι , 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τα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καθήκοντα, 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τι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 περιμένουν 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οι εταίροι και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τι μπορούν να δώσουν 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στο έργο  (</a:t>
            </a: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expect from 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&amp; </a:t>
            </a: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can bring into)</a:t>
            </a:r>
            <a:endParaRPr lang="el-GR" sz="2200" dirty="0" smtClean="0">
              <a:solidFill>
                <a:prstClr val="black"/>
              </a:solidFill>
              <a:latin typeface="+mj-lt"/>
            </a:endParaRPr>
          </a:p>
          <a:p>
            <a:pPr marL="452438" lvl="0" indent="-273050">
              <a:buClr>
                <a:srgbClr val="F0AD00"/>
              </a:buClr>
            </a:pP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Αποσαφηνίζονται τα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οικονομικά θέματα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 και οι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κανόνες διαχείρισης</a:t>
            </a:r>
          </a:p>
          <a:p>
            <a:pPr marL="452438" lvl="0" indent="-273050">
              <a:buClr>
                <a:srgbClr val="F0AD00"/>
              </a:buClr>
            </a:pP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Καθορίζονται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τα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l-GR" sz="2200" b="1" dirty="0" smtClean="0">
                <a:solidFill>
                  <a:prstClr val="black"/>
                </a:solidFill>
                <a:latin typeface="+mj-lt"/>
              </a:rPr>
              <a:t>βήματα της πρώτης φάσης 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του έργου, </a:t>
            </a:r>
            <a:r>
              <a:rPr lang="el-GR" sz="2200" u="sng" dirty="0" smtClean="0">
                <a:solidFill>
                  <a:prstClr val="black"/>
                </a:solidFill>
                <a:latin typeface="+mj-lt"/>
              </a:rPr>
              <a:t>αναλυτικά</a:t>
            </a:r>
            <a:r>
              <a:rPr lang="el-GR" sz="2200" dirty="0" smtClean="0">
                <a:solidFill>
                  <a:prstClr val="black"/>
                </a:solidFill>
                <a:latin typeface="+mj-lt"/>
              </a:rPr>
              <a:t>!</a:t>
            </a:r>
          </a:p>
          <a:p>
            <a:endParaRPr lang="en-US" sz="2200" dirty="0" smtClean="0">
              <a:latin typeface="+mj-lt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kick-off meeting</a:t>
            </a:r>
            <a:r>
              <a:rPr lang="el-GR" b="1" dirty="0" smtClean="0"/>
              <a:t>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63272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200" b="1" smtClean="0">
                <a:latin typeface="+mj-lt"/>
              </a:rPr>
              <a:t>Οργάνωση </a:t>
            </a:r>
            <a:r>
              <a:rPr lang="el-GR" sz="2200" b="1" smtClean="0">
                <a:latin typeface="+mj-lt"/>
              </a:rPr>
              <a:t>του </a:t>
            </a:r>
            <a:r>
              <a:rPr lang="en-US" sz="2200" b="1" dirty="0" smtClean="0">
                <a:latin typeface="+mj-lt"/>
              </a:rPr>
              <a:t>kick-off meeting  </a:t>
            </a:r>
            <a:endParaRPr lang="el-GR" sz="2200" b="1" dirty="0" smtClean="0">
              <a:latin typeface="+mj-lt"/>
            </a:endParaRPr>
          </a:p>
          <a:p>
            <a:pPr marL="542925" indent="-273050"/>
            <a:r>
              <a:rPr lang="el-GR" sz="2200" dirty="0" smtClean="0">
                <a:latin typeface="Calibri" pitchFamily="34" charset="0"/>
              </a:rPr>
              <a:t>Παροχή ολοκληρωμένης και περιεκτικής πληροφορίας  για τη συνάντηση, </a:t>
            </a:r>
            <a:r>
              <a:rPr lang="el-GR" sz="2200" u="sng" dirty="0" smtClean="0">
                <a:latin typeface="Calibri" pitchFamily="34" charset="0"/>
              </a:rPr>
              <a:t>πριν</a:t>
            </a:r>
            <a:r>
              <a:rPr lang="el-GR" sz="2200" dirty="0" smtClean="0">
                <a:latin typeface="Calibri" pitchFamily="34" charset="0"/>
              </a:rPr>
              <a:t> τη διακρατική συνάντηση</a:t>
            </a:r>
          </a:p>
          <a:p>
            <a:pPr marL="542925" indent="-273050"/>
            <a:r>
              <a:rPr lang="el-GR" sz="2200" dirty="0" smtClean="0">
                <a:latin typeface="Calibri" pitchFamily="34" charset="0"/>
              </a:rPr>
              <a:t>Ξεκινήστε με ένα </a:t>
            </a:r>
            <a:r>
              <a:rPr lang="en-US" sz="2200" dirty="0" smtClean="0">
                <a:latin typeface="Calibri" pitchFamily="34" charset="0"/>
              </a:rPr>
              <a:t>inspired icebreaking activity</a:t>
            </a:r>
            <a:endParaRPr lang="el-GR" sz="2200" dirty="0" smtClean="0">
              <a:latin typeface="Calibri" pitchFamily="34" charset="0"/>
            </a:endParaRPr>
          </a:p>
          <a:p>
            <a:pPr marL="542925" indent="-273050"/>
            <a:r>
              <a:rPr lang="el-GR" sz="2200" dirty="0" smtClean="0">
                <a:latin typeface="Calibri" pitchFamily="34" charset="0"/>
              </a:rPr>
              <a:t>Παροχή </a:t>
            </a:r>
            <a:r>
              <a:rPr lang="en-US" sz="2200" dirty="0" smtClean="0">
                <a:latin typeface="Calibri" pitchFamily="34" charset="0"/>
              </a:rPr>
              <a:t>comprehensive project documentation</a:t>
            </a:r>
            <a:r>
              <a:rPr lang="el-GR" sz="2200" dirty="0" smtClean="0">
                <a:latin typeface="Calibri" pitchFamily="34" charset="0"/>
              </a:rPr>
              <a:t>	</a:t>
            </a:r>
          </a:p>
          <a:p>
            <a:pPr marL="815975" lvl="1"/>
            <a:r>
              <a:rPr lang="en-US" sz="2000" i="1" dirty="0" smtClean="0">
                <a:latin typeface="Calibri" pitchFamily="34" charset="0"/>
              </a:rPr>
              <a:t> produce a </a:t>
            </a:r>
            <a:r>
              <a:rPr lang="en-US" sz="2000" i="1" u="sng" dirty="0" smtClean="0">
                <a:latin typeface="Calibri" pitchFamily="34" charset="0"/>
              </a:rPr>
              <a:t>project manual </a:t>
            </a:r>
            <a:r>
              <a:rPr lang="en-US" sz="2000" i="1" dirty="0" smtClean="0">
                <a:latin typeface="Calibri" pitchFamily="34" charset="0"/>
              </a:rPr>
              <a:t>for the kick-off meeting </a:t>
            </a:r>
            <a:endParaRPr lang="el-GR" sz="2000" i="1" dirty="0" smtClean="0">
              <a:latin typeface="Calibri" pitchFamily="34" charset="0"/>
            </a:endParaRPr>
          </a:p>
          <a:p>
            <a:pPr marL="815975" lvl="1"/>
            <a:r>
              <a:rPr lang="en-US" sz="2000" i="1" u="sng" dirty="0" smtClean="0">
                <a:latin typeface="Calibri" pitchFamily="34" charset="0"/>
              </a:rPr>
              <a:t>planning </a:t>
            </a:r>
            <a:r>
              <a:rPr lang="en-US" sz="2000" i="1" u="sng" dirty="0" smtClean="0">
                <a:latin typeface="Calibri" pitchFamily="34" charset="0"/>
              </a:rPr>
              <a:t>documents</a:t>
            </a:r>
            <a:r>
              <a:rPr lang="en-US" sz="2000" i="1" dirty="0" smtClean="0">
                <a:latin typeface="Calibri" pitchFamily="34" charset="0"/>
              </a:rPr>
              <a:t>, </a:t>
            </a:r>
            <a:r>
              <a:rPr lang="en-US" sz="2000" i="1" u="sng" dirty="0" smtClean="0">
                <a:latin typeface="Calibri" pitchFamily="34" charset="0"/>
              </a:rPr>
              <a:t>forms</a:t>
            </a:r>
            <a:r>
              <a:rPr lang="en-US" sz="2000" i="1" dirty="0" smtClean="0">
                <a:latin typeface="Calibri" pitchFamily="34" charset="0"/>
              </a:rPr>
              <a:t> and </a:t>
            </a:r>
            <a:r>
              <a:rPr lang="en-US" sz="2000" i="1" u="sng" dirty="0" smtClean="0">
                <a:latin typeface="Calibri" pitchFamily="34" charset="0"/>
              </a:rPr>
              <a:t>templates</a:t>
            </a:r>
            <a:r>
              <a:rPr lang="en-US" sz="2000" i="1" dirty="0" smtClean="0">
                <a:latin typeface="Calibri" pitchFamily="34" charset="0"/>
              </a:rPr>
              <a:t> to be used in the project</a:t>
            </a:r>
            <a:endParaRPr lang="el-GR" sz="2000" i="1" dirty="0" smtClean="0">
              <a:latin typeface="Calibri" pitchFamily="34" charset="0"/>
            </a:endParaRPr>
          </a:p>
          <a:p>
            <a:pPr marL="542925" indent="-273050"/>
            <a:r>
              <a:rPr lang="el-GR" sz="2200" dirty="0" smtClean="0">
                <a:latin typeface="Calibri" pitchFamily="34" charset="0"/>
              </a:rPr>
              <a:t>Αφιερώστε </a:t>
            </a:r>
            <a:r>
              <a:rPr lang="el-GR" sz="2200" dirty="0" smtClean="0">
                <a:latin typeface="Calibri" pitchFamily="34" charset="0"/>
              </a:rPr>
              <a:t>χρόνο για τα </a:t>
            </a:r>
            <a:r>
              <a:rPr lang="en-US" sz="2200" dirty="0" smtClean="0">
                <a:latin typeface="Calibri" pitchFamily="34" charset="0"/>
              </a:rPr>
              <a:t>financial issues </a:t>
            </a:r>
            <a:r>
              <a:rPr lang="el-GR" sz="2200" dirty="0" smtClean="0">
                <a:latin typeface="Calibri" pitchFamily="34" charset="0"/>
              </a:rPr>
              <a:t>…χωρίς να το παρακάνετε!</a:t>
            </a:r>
          </a:p>
          <a:p>
            <a:pPr marL="542925" indent="-273050"/>
            <a:r>
              <a:rPr lang="en-US" sz="2200" b="1" dirty="0" smtClean="0">
                <a:latin typeface="Calibri" pitchFamily="34" charset="0"/>
              </a:rPr>
              <a:t>Involve partners </a:t>
            </a:r>
            <a:endParaRPr lang="el-GR" sz="2200" dirty="0" smtClean="0">
              <a:latin typeface="Calibri" pitchFamily="34" charset="0"/>
            </a:endParaRPr>
          </a:p>
          <a:p>
            <a:pPr marL="542925" indent="-273050"/>
            <a:r>
              <a:rPr lang="en-US" sz="2200" b="1" dirty="0" smtClean="0">
                <a:latin typeface="Calibri" pitchFamily="34" charset="0"/>
              </a:rPr>
              <a:t>Ask </a:t>
            </a:r>
            <a:r>
              <a:rPr lang="en-US" sz="2200" b="1" dirty="0" smtClean="0">
                <a:latin typeface="Calibri" pitchFamily="34" charset="0"/>
              </a:rPr>
              <a:t>explicitly for agreement on important issues</a:t>
            </a:r>
            <a:endParaRPr lang="el-GR" sz="2200" b="1" dirty="0" smtClean="0">
              <a:latin typeface="Calibri" pitchFamily="34" charset="0"/>
            </a:endParaRPr>
          </a:p>
          <a:p>
            <a:pPr marL="542925" indent="-273050"/>
            <a:r>
              <a:rPr lang="en-US" sz="2200" dirty="0" smtClean="0">
                <a:latin typeface="Calibri" pitchFamily="34" charset="0"/>
              </a:rPr>
              <a:t>Make people laugh and have a good time</a:t>
            </a:r>
            <a:r>
              <a:rPr lang="el-GR" sz="2200" dirty="0" smtClean="0">
                <a:latin typeface="Calibri" pitchFamily="34" charset="0"/>
              </a:rPr>
              <a:t>…</a:t>
            </a:r>
            <a:r>
              <a:rPr lang="en-US" sz="2200" dirty="0" smtClean="0">
                <a:latin typeface="Calibri" pitchFamily="34" charset="0"/>
              </a:rPr>
              <a:t> </a:t>
            </a:r>
          </a:p>
          <a:p>
            <a:pPr marL="542925" indent="-273050"/>
            <a:r>
              <a:rPr lang="el-GR" sz="2200" dirty="0" smtClean="0">
                <a:latin typeface="Calibri" pitchFamily="34" charset="0"/>
              </a:rPr>
              <a:t>Στείλτε </a:t>
            </a:r>
            <a:r>
              <a:rPr lang="en-US" sz="2200" b="1" dirty="0" smtClean="0">
                <a:latin typeface="Calibri" pitchFamily="34" charset="0"/>
              </a:rPr>
              <a:t>MINUTES</a:t>
            </a:r>
            <a:r>
              <a:rPr lang="en-US" sz="2200" dirty="0" smtClean="0">
                <a:latin typeface="Calibri" pitchFamily="34" charset="0"/>
              </a:rPr>
              <a:t>: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whatever you agree make sure you write it down</a:t>
            </a:r>
            <a:endParaRPr lang="el-GR" sz="2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kick-off meeting</a:t>
            </a:r>
            <a:r>
              <a:rPr lang="el-GR" b="1" dirty="0" smtClean="0"/>
              <a:t> (</a:t>
            </a:r>
            <a:r>
              <a:rPr lang="en-US" b="1" dirty="0" smtClean="0"/>
              <a:t>3</a:t>
            </a:r>
            <a:r>
              <a:rPr lang="el-GR" b="1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63272" cy="4895056"/>
          </a:xfrm>
        </p:spPr>
        <p:txBody>
          <a:bodyPr>
            <a:noAutofit/>
          </a:bodyPr>
          <a:lstStyle/>
          <a:p>
            <a:pPr marL="542925" indent="-273050" algn="ctr">
              <a:buNone/>
            </a:pP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542925" indent="-273050" algn="ctr">
              <a:buNone/>
            </a:pP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542925" indent="-273050" algn="ctr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“Good meals and inspiring social activities help to evoke</a:t>
            </a: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a positive spirit in the partnership which can be a great asset</a:t>
            </a: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in the future</a:t>
            </a: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!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”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760" y="58614"/>
            <a:ext cx="6552728" cy="778098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Key issues - </a:t>
            </a:r>
            <a:r>
              <a:rPr lang="en-US" b="1" dirty="0" smtClean="0"/>
              <a:t>coordinating </a:t>
            </a:r>
            <a:endParaRPr lang="el-GR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>
                <a:latin typeface="Calibri" pitchFamily="34" charset="0"/>
              </a:rPr>
              <a:t>Χτίστε σχέσεις</a:t>
            </a:r>
            <a:endParaRPr lang="en-GB" sz="2800" dirty="0" smtClean="0">
              <a:latin typeface="Calibri" pitchFamily="34" charset="0"/>
            </a:endParaRPr>
          </a:p>
          <a:p>
            <a:r>
              <a:rPr lang="el-GR" sz="2800" dirty="0" smtClean="0">
                <a:latin typeface="Calibri" pitchFamily="34" charset="0"/>
              </a:rPr>
              <a:t>Θέστε  ξεκάθαρους Στόχους</a:t>
            </a:r>
            <a:r>
              <a:rPr lang="en-GB" sz="2800" dirty="0" smtClean="0">
                <a:latin typeface="Calibri" pitchFamily="34" charset="0"/>
              </a:rPr>
              <a:t>– what, who, how, when</a:t>
            </a:r>
            <a:endParaRPr lang="el-GR" sz="2800" dirty="0" smtClean="0">
              <a:latin typeface="Calibri" pitchFamily="34" charset="0"/>
            </a:endParaRPr>
          </a:p>
          <a:p>
            <a:pPr lvl="1"/>
            <a:r>
              <a:rPr lang="en-GB" i="1" dirty="0" smtClean="0">
                <a:latin typeface="Calibri" pitchFamily="34" charset="0"/>
              </a:rPr>
              <a:t>Put </a:t>
            </a:r>
            <a:r>
              <a:rPr lang="en-GB" b="1" i="1" dirty="0" smtClean="0">
                <a:latin typeface="Calibri" pitchFamily="34" charset="0"/>
              </a:rPr>
              <a:t>clear plan</a:t>
            </a:r>
            <a:r>
              <a:rPr lang="en-GB" i="1" dirty="0" smtClean="0">
                <a:latin typeface="Calibri" pitchFamily="34" charset="0"/>
              </a:rPr>
              <a:t>, </a:t>
            </a:r>
            <a:endParaRPr lang="el-GR" i="1" dirty="0" smtClean="0">
              <a:latin typeface="Calibri" pitchFamily="34" charset="0"/>
            </a:endParaRPr>
          </a:p>
          <a:p>
            <a:pPr lvl="1"/>
            <a:r>
              <a:rPr lang="en-GB" i="1" dirty="0" smtClean="0">
                <a:latin typeface="Calibri" pitchFamily="34" charset="0"/>
              </a:rPr>
              <a:t>with regular </a:t>
            </a:r>
            <a:r>
              <a:rPr lang="en-GB" b="1" i="1" dirty="0" smtClean="0">
                <a:latin typeface="Calibri" pitchFamily="34" charset="0"/>
              </a:rPr>
              <a:t>milestones</a:t>
            </a:r>
            <a:r>
              <a:rPr lang="en-GB" i="1" dirty="0" smtClean="0">
                <a:latin typeface="Calibri" pitchFamily="34" charset="0"/>
              </a:rPr>
              <a:t>, </a:t>
            </a:r>
            <a:endParaRPr lang="el-GR" i="1" dirty="0" smtClean="0">
              <a:latin typeface="Calibri" pitchFamily="34" charset="0"/>
            </a:endParaRPr>
          </a:p>
          <a:p>
            <a:pPr lvl="1"/>
            <a:r>
              <a:rPr lang="en-GB" i="1" dirty="0" smtClean="0">
                <a:latin typeface="Calibri" pitchFamily="34" charset="0"/>
              </a:rPr>
              <a:t>that delivers on </a:t>
            </a:r>
            <a:r>
              <a:rPr lang="en-GB" b="1" i="1" dirty="0" smtClean="0">
                <a:latin typeface="Calibri" pitchFamily="34" charset="0"/>
              </a:rPr>
              <a:t>time</a:t>
            </a:r>
            <a:r>
              <a:rPr lang="en-GB" i="1" dirty="0" smtClean="0">
                <a:latin typeface="Calibri" pitchFamily="34" charset="0"/>
              </a:rPr>
              <a:t> &amp; on </a:t>
            </a:r>
            <a:r>
              <a:rPr lang="en-GB" b="1" i="1" dirty="0" smtClean="0">
                <a:latin typeface="Calibri" pitchFamily="34" charset="0"/>
              </a:rPr>
              <a:t>budget</a:t>
            </a:r>
            <a:r>
              <a:rPr lang="el-GR" i="1" dirty="0" smtClean="0">
                <a:latin typeface="Calibri" pitchFamily="34" charset="0"/>
              </a:rPr>
              <a:t> &amp;</a:t>
            </a:r>
            <a:r>
              <a:rPr lang="en-US" i="1" dirty="0" smtClean="0">
                <a:latin typeface="Calibri" pitchFamily="34" charset="0"/>
              </a:rPr>
              <a:t>on reasonable agreed deadlines</a:t>
            </a:r>
          </a:p>
          <a:p>
            <a:r>
              <a:rPr lang="el-GR" sz="2800" dirty="0" smtClean="0">
                <a:latin typeface="Calibri" pitchFamily="34" charset="0"/>
              </a:rPr>
              <a:t>Χρήση </a:t>
            </a:r>
            <a:r>
              <a:rPr lang="en-GB" sz="2800" b="1" dirty="0" smtClean="0">
                <a:latin typeface="Calibri" pitchFamily="34" charset="0"/>
              </a:rPr>
              <a:t>templates</a:t>
            </a:r>
            <a:r>
              <a:rPr lang="en-GB" sz="2800" dirty="0" smtClean="0">
                <a:latin typeface="Calibri" pitchFamily="34" charset="0"/>
              </a:rPr>
              <a:t> where possible </a:t>
            </a:r>
          </a:p>
          <a:p>
            <a:pPr lvl="1"/>
            <a:r>
              <a:rPr lang="en-GB" sz="2800" dirty="0" smtClean="0">
                <a:latin typeface="Calibri" pitchFamily="34" charset="0"/>
              </a:rPr>
              <a:t>Collecting information – specification of need</a:t>
            </a:r>
          </a:p>
          <a:p>
            <a:pPr lvl="1"/>
            <a:r>
              <a:rPr lang="en-GB" sz="2800" dirty="0" smtClean="0">
                <a:latin typeface="Calibri" pitchFamily="34" charset="0"/>
              </a:rPr>
              <a:t>Reporting</a:t>
            </a:r>
          </a:p>
          <a:p>
            <a:pPr lvl="1"/>
            <a:r>
              <a:rPr lang="en-GB" sz="2800" dirty="0" smtClean="0">
                <a:latin typeface="Calibri" pitchFamily="34" charset="0"/>
              </a:rPr>
              <a:t>Preparation of deliverable reports</a:t>
            </a:r>
          </a:p>
          <a:p>
            <a:r>
              <a:rPr lang="el-GR" sz="2800" dirty="0" smtClean="0">
                <a:latin typeface="Calibri" pitchFamily="34" charset="0"/>
              </a:rPr>
              <a:t>Χρήση των ΤΠΕ (</a:t>
            </a:r>
            <a:r>
              <a:rPr lang="en-GB" sz="2800" dirty="0" smtClean="0">
                <a:latin typeface="Calibri" pitchFamily="34" charset="0"/>
              </a:rPr>
              <a:t>project management software</a:t>
            </a:r>
            <a:r>
              <a:rPr lang="el-GR" sz="2800" dirty="0" smtClean="0">
                <a:latin typeface="Calibri" pitchFamily="34" charset="0"/>
              </a:rPr>
              <a:t>, κα)</a:t>
            </a:r>
            <a:endParaRPr lang="en-GB" sz="2800" dirty="0" smtClean="0">
              <a:latin typeface="Calibri" pitchFamily="34" charset="0"/>
            </a:endParaRPr>
          </a:p>
          <a:p>
            <a:endParaRPr lang="el-G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Key issue: </a:t>
            </a:r>
            <a:r>
              <a:rPr lang="en-GB" b="1" dirty="0" smtClean="0"/>
              <a:t>communication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052736"/>
            <a:ext cx="8363272" cy="4967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latin typeface="Calibri" pitchFamily="34" charset="0"/>
              </a:rPr>
              <a:t>Ensure documentation is short and sharp (is more likely to be read)</a:t>
            </a:r>
          </a:p>
          <a:p>
            <a:pPr>
              <a:buNone/>
            </a:pPr>
            <a:r>
              <a:rPr lang="en-GB" sz="2800" dirty="0" smtClean="0">
                <a:latin typeface="Calibri" pitchFamily="34" charset="0"/>
              </a:rPr>
              <a:t>Keep  communication clear, concise </a:t>
            </a:r>
          </a:p>
          <a:p>
            <a:r>
              <a:rPr lang="en-GB" dirty="0" smtClean="0">
                <a:latin typeface="Calibri" pitchFamily="34" charset="0"/>
              </a:rPr>
              <a:t>Who, what, when, 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how, how often?</a:t>
            </a:r>
          </a:p>
          <a:p>
            <a:r>
              <a:rPr lang="en-GB" dirty="0" smtClean="0">
                <a:latin typeface="Calibri" pitchFamily="34" charset="0"/>
              </a:rPr>
              <a:t>Beware Email  overload</a:t>
            </a:r>
            <a:endParaRPr lang="en-GB" dirty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Establish rules:</a:t>
            </a:r>
          </a:p>
          <a:p>
            <a:pPr marL="715963" lvl="1"/>
            <a:r>
              <a:rPr lang="en-GB" dirty="0" smtClean="0">
                <a:latin typeface="Calibri" pitchFamily="34" charset="0"/>
              </a:rPr>
              <a:t>“For your information”</a:t>
            </a:r>
          </a:p>
          <a:p>
            <a:pPr marL="715963" lvl="1"/>
            <a:r>
              <a:rPr lang="en-GB" dirty="0" smtClean="0">
                <a:latin typeface="Calibri" pitchFamily="34" charset="0"/>
              </a:rPr>
              <a:t>“Immediate Action 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  Required”</a:t>
            </a:r>
          </a:p>
          <a:p>
            <a:pPr marL="715963" lvl="1"/>
            <a:r>
              <a:rPr lang="en-GB" dirty="0" smtClean="0">
                <a:latin typeface="Calibri" pitchFamily="34" charset="0"/>
              </a:rPr>
              <a:t>“Please respond by…”</a:t>
            </a:r>
          </a:p>
          <a:p>
            <a:pPr marL="715963" lvl="1"/>
            <a:r>
              <a:rPr lang="en-GB" dirty="0" smtClean="0">
                <a:latin typeface="Calibri" pitchFamily="34" charset="0"/>
              </a:rPr>
              <a:t>“Please file for future reference</a:t>
            </a:r>
            <a:r>
              <a:rPr lang="en-GB" dirty="0" smtClean="0"/>
              <a:t>”</a:t>
            </a:r>
            <a:endParaRPr lang="el-GR" dirty="0" smtClean="0"/>
          </a:p>
          <a:p>
            <a:pPr marL="715963" lvl="1"/>
            <a:r>
              <a:rPr lang="en-US" dirty="0" smtClean="0">
                <a:latin typeface="Calibri" pitchFamily="34" charset="0"/>
              </a:rPr>
              <a:t>“Coordination emails” </a:t>
            </a:r>
            <a:endParaRPr lang="en-GB" dirty="0" smtClean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842" y="2276872"/>
            <a:ext cx="4904035" cy="283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37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 bwMode="gray">
          <a:xfrm>
            <a:off x="1835696" y="1412776"/>
            <a:ext cx="7128792" cy="792088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648000" tIns="72000" rIns="108000" bIns="72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Ινστιτούτο Επαγγελματικής Κατάρτισης (ΙΕΚ) 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Rechteck 56"/>
          <p:cNvSpPr/>
          <p:nvPr/>
        </p:nvSpPr>
        <p:spPr bwMode="gray">
          <a:xfrm>
            <a:off x="1865676" y="2708920"/>
            <a:ext cx="7128792" cy="72008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648000" tIns="72000" rIns="108000" bIns="72000" anchor="ctr"/>
          <a:lstStyle/>
          <a:p>
            <a:pPr defTabSz="801688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defRPr/>
            </a:pP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Κέντρο Επαγγελματικής Κατάρτισης (ΚΕΚ)</a:t>
            </a: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8" name="Rechteck 57"/>
          <p:cNvSpPr/>
          <p:nvPr/>
        </p:nvSpPr>
        <p:spPr bwMode="gray">
          <a:xfrm>
            <a:off x="1907704" y="3861048"/>
            <a:ext cx="7056784" cy="72008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648000" tIns="72000" rIns="108000" bIns="72000" anchor="ctr"/>
          <a:lstStyle/>
          <a:p>
            <a:pPr indent="-1905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69696"/>
              </a:buClr>
              <a:defRPr/>
            </a:pPr>
            <a:r>
              <a:rPr lang="el-GR" sz="2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Συμβουλευτική Υποστήριξης </a:t>
            </a:r>
            <a:endParaRPr lang="en-GB" sz="215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uppieren 65"/>
          <p:cNvGrpSpPr>
            <a:grpSpLocks/>
          </p:cNvGrpSpPr>
          <p:nvPr/>
        </p:nvGrpSpPr>
        <p:grpSpPr bwMode="auto">
          <a:xfrm>
            <a:off x="251520" y="5877272"/>
            <a:ext cx="1293812" cy="401637"/>
            <a:chOff x="5038725" y="5162563"/>
            <a:chExt cx="4105276" cy="1079626"/>
          </a:xfrm>
        </p:grpSpPr>
        <p:sp>
          <p:nvSpPr>
            <p:cNvPr id="10263" name="Ellipse 66"/>
            <p:cNvSpPr>
              <a:spLocks noChangeArrowheads="1"/>
            </p:cNvSpPr>
            <p:nvPr/>
          </p:nvSpPr>
          <p:spPr bwMode="auto">
            <a:xfrm>
              <a:off x="5038725" y="5162563"/>
              <a:ext cx="4105276" cy="107962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DE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264" name="Ellipse 69"/>
            <p:cNvSpPr>
              <a:spLocks noChangeArrowheads="1"/>
            </p:cNvSpPr>
            <p:nvPr/>
          </p:nvSpPr>
          <p:spPr bwMode="auto">
            <a:xfrm>
              <a:off x="5753100" y="5531408"/>
              <a:ext cx="2352676" cy="51802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DE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72" name="Ellipse 53"/>
          <p:cNvSpPr/>
          <p:nvPr/>
        </p:nvSpPr>
        <p:spPr bwMode="auto">
          <a:xfrm>
            <a:off x="179512" y="4797152"/>
            <a:ext cx="603832" cy="241849"/>
          </a:xfrm>
          <a:custGeom>
            <a:avLst/>
            <a:gdLst>
              <a:gd name="connsiteX0" fmla="*/ 0 w 824806"/>
              <a:gd name="connsiteY0" fmla="*/ 137346 h 274691"/>
              <a:gd name="connsiteX1" fmla="*/ 412403 w 824806"/>
              <a:gd name="connsiteY1" fmla="*/ 0 h 274691"/>
              <a:gd name="connsiteX2" fmla="*/ 824806 w 824806"/>
              <a:gd name="connsiteY2" fmla="*/ 137346 h 274691"/>
              <a:gd name="connsiteX3" fmla="*/ 412403 w 824806"/>
              <a:gd name="connsiteY3" fmla="*/ 274692 h 274691"/>
              <a:gd name="connsiteX4" fmla="*/ 0 w 824806"/>
              <a:gd name="connsiteY4" fmla="*/ 137346 h 274691"/>
              <a:gd name="connsiteX0" fmla="*/ 0 w 824806"/>
              <a:gd name="connsiteY0" fmla="*/ 62295 h 199641"/>
              <a:gd name="connsiteX1" fmla="*/ 412403 w 824806"/>
              <a:gd name="connsiteY1" fmla="*/ 1149 h 199641"/>
              <a:gd name="connsiteX2" fmla="*/ 824806 w 824806"/>
              <a:gd name="connsiteY2" fmla="*/ 62295 h 199641"/>
              <a:gd name="connsiteX3" fmla="*/ 412403 w 824806"/>
              <a:gd name="connsiteY3" fmla="*/ 199641 h 199641"/>
              <a:gd name="connsiteX4" fmla="*/ 0 w 824806"/>
              <a:gd name="connsiteY4" fmla="*/ 62295 h 199641"/>
              <a:gd name="connsiteX0" fmla="*/ 0 w 781943"/>
              <a:gd name="connsiteY0" fmla="*/ 62856 h 203605"/>
              <a:gd name="connsiteX1" fmla="*/ 412403 w 781943"/>
              <a:gd name="connsiteY1" fmla="*/ 1710 h 203605"/>
              <a:gd name="connsiteX2" fmla="*/ 781943 w 781943"/>
              <a:gd name="connsiteY2" fmla="*/ 124768 h 203605"/>
              <a:gd name="connsiteX3" fmla="*/ 412403 w 781943"/>
              <a:gd name="connsiteY3" fmla="*/ 200202 h 203605"/>
              <a:gd name="connsiteX4" fmla="*/ 0 w 781943"/>
              <a:gd name="connsiteY4" fmla="*/ 62856 h 203605"/>
              <a:gd name="connsiteX0" fmla="*/ 0 w 743843"/>
              <a:gd name="connsiteY0" fmla="*/ 108825 h 199101"/>
              <a:gd name="connsiteX1" fmla="*/ 374303 w 743843"/>
              <a:gd name="connsiteY1" fmla="*/ 54 h 199101"/>
              <a:gd name="connsiteX2" fmla="*/ 743843 w 743843"/>
              <a:gd name="connsiteY2" fmla="*/ 123112 h 199101"/>
              <a:gd name="connsiteX3" fmla="*/ 374303 w 743843"/>
              <a:gd name="connsiteY3" fmla="*/ 198546 h 199101"/>
              <a:gd name="connsiteX4" fmla="*/ 0 w 743843"/>
              <a:gd name="connsiteY4" fmla="*/ 108825 h 199101"/>
              <a:gd name="connsiteX0" fmla="*/ 1 w 743844"/>
              <a:gd name="connsiteY0" fmla="*/ 108825 h 213051"/>
              <a:gd name="connsiteX1" fmla="*/ 374304 w 743844"/>
              <a:gd name="connsiteY1" fmla="*/ 54 h 213051"/>
              <a:gd name="connsiteX2" fmla="*/ 743844 w 743844"/>
              <a:gd name="connsiteY2" fmla="*/ 123112 h 213051"/>
              <a:gd name="connsiteX3" fmla="*/ 379066 w 743844"/>
              <a:gd name="connsiteY3" fmla="*/ 212833 h 213051"/>
              <a:gd name="connsiteX4" fmla="*/ 1 w 743844"/>
              <a:gd name="connsiteY4" fmla="*/ 108825 h 213051"/>
              <a:gd name="connsiteX0" fmla="*/ 8 w 743851"/>
              <a:gd name="connsiteY0" fmla="*/ 79411 h 183637"/>
              <a:gd name="connsiteX1" fmla="*/ 389032 w 743851"/>
              <a:gd name="connsiteY1" fmla="*/ 81 h 183637"/>
              <a:gd name="connsiteX2" fmla="*/ 743851 w 743851"/>
              <a:gd name="connsiteY2" fmla="*/ 93698 h 183637"/>
              <a:gd name="connsiteX3" fmla="*/ 379073 w 743851"/>
              <a:gd name="connsiteY3" fmla="*/ 183419 h 183637"/>
              <a:gd name="connsiteX4" fmla="*/ 8 w 743851"/>
              <a:gd name="connsiteY4" fmla="*/ 79411 h 183637"/>
              <a:gd name="connsiteX0" fmla="*/ 8 w 651848"/>
              <a:gd name="connsiteY0" fmla="*/ 79793 h 186464"/>
              <a:gd name="connsiteX1" fmla="*/ 389032 w 651848"/>
              <a:gd name="connsiteY1" fmla="*/ 463 h 186464"/>
              <a:gd name="connsiteX2" fmla="*/ 651848 w 651848"/>
              <a:gd name="connsiteY2" fmla="*/ 116161 h 186464"/>
              <a:gd name="connsiteX3" fmla="*/ 379073 w 651848"/>
              <a:gd name="connsiteY3" fmla="*/ 183801 h 186464"/>
              <a:gd name="connsiteX4" fmla="*/ 8 w 651848"/>
              <a:gd name="connsiteY4" fmla="*/ 79793 h 186464"/>
              <a:gd name="connsiteX0" fmla="*/ 9 w 612595"/>
              <a:gd name="connsiteY0" fmla="*/ 108784 h 184042"/>
              <a:gd name="connsiteX1" fmla="*/ 349779 w 612595"/>
              <a:gd name="connsiteY1" fmla="*/ 13 h 184042"/>
              <a:gd name="connsiteX2" fmla="*/ 612595 w 612595"/>
              <a:gd name="connsiteY2" fmla="*/ 115711 h 184042"/>
              <a:gd name="connsiteX3" fmla="*/ 339820 w 612595"/>
              <a:gd name="connsiteY3" fmla="*/ 183351 h 184042"/>
              <a:gd name="connsiteX4" fmla="*/ 9 w 612595"/>
              <a:gd name="connsiteY4" fmla="*/ 108784 h 18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95" h="184042">
                <a:moveTo>
                  <a:pt x="9" y="108784"/>
                </a:moveTo>
                <a:cubicBezTo>
                  <a:pt x="1669" y="78228"/>
                  <a:pt x="247681" y="-1141"/>
                  <a:pt x="349779" y="13"/>
                </a:cubicBezTo>
                <a:cubicBezTo>
                  <a:pt x="451877" y="1167"/>
                  <a:pt x="612595" y="39857"/>
                  <a:pt x="612595" y="115711"/>
                </a:cubicBezTo>
                <a:cubicBezTo>
                  <a:pt x="612595" y="191565"/>
                  <a:pt x="441918" y="184505"/>
                  <a:pt x="339820" y="183351"/>
                </a:cubicBezTo>
                <a:cubicBezTo>
                  <a:pt x="237722" y="182197"/>
                  <a:pt x="-1651" y="139340"/>
                  <a:pt x="9" y="108784"/>
                </a:cubicBezTo>
                <a:close/>
              </a:path>
            </a:pathLst>
          </a:custGeom>
          <a:solidFill>
            <a:srgbClr val="000000">
              <a:alpha val="18000"/>
            </a:srgbClr>
          </a:solidFill>
          <a:ln w="12700">
            <a:noFill/>
            <a:round/>
            <a:headEnd/>
            <a:tailEnd/>
          </a:ln>
          <a:effectLst>
            <a:softEdge rad="63500"/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rgbClr val="60B5CC"/>
              </a:solidFill>
              <a:latin typeface="Arial" pitchFamily="34" charset="0"/>
            </a:endParaRPr>
          </a:p>
        </p:txBody>
      </p:sp>
      <p:sp>
        <p:nvSpPr>
          <p:cNvPr id="74" name="Ellipse 53"/>
          <p:cNvSpPr/>
          <p:nvPr/>
        </p:nvSpPr>
        <p:spPr bwMode="auto">
          <a:xfrm>
            <a:off x="1043608" y="2708920"/>
            <a:ext cx="339287" cy="340303"/>
          </a:xfrm>
          <a:custGeom>
            <a:avLst/>
            <a:gdLst>
              <a:gd name="connsiteX0" fmla="*/ 0 w 824806"/>
              <a:gd name="connsiteY0" fmla="*/ 137346 h 274691"/>
              <a:gd name="connsiteX1" fmla="*/ 412403 w 824806"/>
              <a:gd name="connsiteY1" fmla="*/ 0 h 274691"/>
              <a:gd name="connsiteX2" fmla="*/ 824806 w 824806"/>
              <a:gd name="connsiteY2" fmla="*/ 137346 h 274691"/>
              <a:gd name="connsiteX3" fmla="*/ 412403 w 824806"/>
              <a:gd name="connsiteY3" fmla="*/ 274692 h 274691"/>
              <a:gd name="connsiteX4" fmla="*/ 0 w 824806"/>
              <a:gd name="connsiteY4" fmla="*/ 137346 h 274691"/>
              <a:gd name="connsiteX0" fmla="*/ 0 w 824806"/>
              <a:gd name="connsiteY0" fmla="*/ 62295 h 199641"/>
              <a:gd name="connsiteX1" fmla="*/ 412403 w 824806"/>
              <a:gd name="connsiteY1" fmla="*/ 1149 h 199641"/>
              <a:gd name="connsiteX2" fmla="*/ 824806 w 824806"/>
              <a:gd name="connsiteY2" fmla="*/ 62295 h 199641"/>
              <a:gd name="connsiteX3" fmla="*/ 412403 w 824806"/>
              <a:gd name="connsiteY3" fmla="*/ 199641 h 199641"/>
              <a:gd name="connsiteX4" fmla="*/ 0 w 824806"/>
              <a:gd name="connsiteY4" fmla="*/ 62295 h 199641"/>
              <a:gd name="connsiteX0" fmla="*/ 0 w 781943"/>
              <a:gd name="connsiteY0" fmla="*/ 62856 h 203605"/>
              <a:gd name="connsiteX1" fmla="*/ 412403 w 781943"/>
              <a:gd name="connsiteY1" fmla="*/ 1710 h 203605"/>
              <a:gd name="connsiteX2" fmla="*/ 781943 w 781943"/>
              <a:gd name="connsiteY2" fmla="*/ 124768 h 203605"/>
              <a:gd name="connsiteX3" fmla="*/ 412403 w 781943"/>
              <a:gd name="connsiteY3" fmla="*/ 200202 h 203605"/>
              <a:gd name="connsiteX4" fmla="*/ 0 w 781943"/>
              <a:gd name="connsiteY4" fmla="*/ 62856 h 203605"/>
              <a:gd name="connsiteX0" fmla="*/ 0 w 743843"/>
              <a:gd name="connsiteY0" fmla="*/ 108825 h 199101"/>
              <a:gd name="connsiteX1" fmla="*/ 374303 w 743843"/>
              <a:gd name="connsiteY1" fmla="*/ 54 h 199101"/>
              <a:gd name="connsiteX2" fmla="*/ 743843 w 743843"/>
              <a:gd name="connsiteY2" fmla="*/ 123112 h 199101"/>
              <a:gd name="connsiteX3" fmla="*/ 374303 w 743843"/>
              <a:gd name="connsiteY3" fmla="*/ 198546 h 199101"/>
              <a:gd name="connsiteX4" fmla="*/ 0 w 743843"/>
              <a:gd name="connsiteY4" fmla="*/ 108825 h 199101"/>
              <a:gd name="connsiteX0" fmla="*/ 1 w 743844"/>
              <a:gd name="connsiteY0" fmla="*/ 108825 h 213051"/>
              <a:gd name="connsiteX1" fmla="*/ 374304 w 743844"/>
              <a:gd name="connsiteY1" fmla="*/ 54 h 213051"/>
              <a:gd name="connsiteX2" fmla="*/ 743844 w 743844"/>
              <a:gd name="connsiteY2" fmla="*/ 123112 h 213051"/>
              <a:gd name="connsiteX3" fmla="*/ 379066 w 743844"/>
              <a:gd name="connsiteY3" fmla="*/ 212833 h 213051"/>
              <a:gd name="connsiteX4" fmla="*/ 1 w 743844"/>
              <a:gd name="connsiteY4" fmla="*/ 108825 h 213051"/>
              <a:gd name="connsiteX0" fmla="*/ 8 w 743851"/>
              <a:gd name="connsiteY0" fmla="*/ 79411 h 183637"/>
              <a:gd name="connsiteX1" fmla="*/ 389032 w 743851"/>
              <a:gd name="connsiteY1" fmla="*/ 81 h 183637"/>
              <a:gd name="connsiteX2" fmla="*/ 743851 w 743851"/>
              <a:gd name="connsiteY2" fmla="*/ 93698 h 183637"/>
              <a:gd name="connsiteX3" fmla="*/ 379073 w 743851"/>
              <a:gd name="connsiteY3" fmla="*/ 183419 h 183637"/>
              <a:gd name="connsiteX4" fmla="*/ 8 w 743851"/>
              <a:gd name="connsiteY4" fmla="*/ 79411 h 183637"/>
              <a:gd name="connsiteX0" fmla="*/ 8 w 651848"/>
              <a:gd name="connsiteY0" fmla="*/ 79793 h 186464"/>
              <a:gd name="connsiteX1" fmla="*/ 389032 w 651848"/>
              <a:gd name="connsiteY1" fmla="*/ 463 h 186464"/>
              <a:gd name="connsiteX2" fmla="*/ 651848 w 651848"/>
              <a:gd name="connsiteY2" fmla="*/ 116161 h 186464"/>
              <a:gd name="connsiteX3" fmla="*/ 379073 w 651848"/>
              <a:gd name="connsiteY3" fmla="*/ 183801 h 186464"/>
              <a:gd name="connsiteX4" fmla="*/ 8 w 651848"/>
              <a:gd name="connsiteY4" fmla="*/ 79793 h 186464"/>
              <a:gd name="connsiteX0" fmla="*/ 9 w 612595"/>
              <a:gd name="connsiteY0" fmla="*/ 108784 h 184042"/>
              <a:gd name="connsiteX1" fmla="*/ 349779 w 612595"/>
              <a:gd name="connsiteY1" fmla="*/ 13 h 184042"/>
              <a:gd name="connsiteX2" fmla="*/ 612595 w 612595"/>
              <a:gd name="connsiteY2" fmla="*/ 115711 h 184042"/>
              <a:gd name="connsiteX3" fmla="*/ 339820 w 612595"/>
              <a:gd name="connsiteY3" fmla="*/ 183351 h 184042"/>
              <a:gd name="connsiteX4" fmla="*/ 9 w 612595"/>
              <a:gd name="connsiteY4" fmla="*/ 108784 h 184042"/>
              <a:gd name="connsiteX0" fmla="*/ 20646 w 633232"/>
              <a:gd name="connsiteY0" fmla="*/ 113650 h 205450"/>
              <a:gd name="connsiteX1" fmla="*/ 370416 w 633232"/>
              <a:gd name="connsiteY1" fmla="*/ 4879 h 205450"/>
              <a:gd name="connsiteX2" fmla="*/ 633232 w 633232"/>
              <a:gd name="connsiteY2" fmla="*/ 120577 h 205450"/>
              <a:gd name="connsiteX3" fmla="*/ 360457 w 633232"/>
              <a:gd name="connsiteY3" fmla="*/ 188217 h 205450"/>
              <a:gd name="connsiteX4" fmla="*/ 20646 w 633232"/>
              <a:gd name="connsiteY4" fmla="*/ 113650 h 205450"/>
              <a:gd name="connsiteX0" fmla="*/ 3295 w 615881"/>
              <a:gd name="connsiteY0" fmla="*/ 108874 h 186537"/>
              <a:gd name="connsiteX1" fmla="*/ 353065 w 615881"/>
              <a:gd name="connsiteY1" fmla="*/ 103 h 186537"/>
              <a:gd name="connsiteX2" fmla="*/ 615881 w 615881"/>
              <a:gd name="connsiteY2" fmla="*/ 115801 h 186537"/>
              <a:gd name="connsiteX3" fmla="*/ 343106 w 615881"/>
              <a:gd name="connsiteY3" fmla="*/ 183441 h 186537"/>
              <a:gd name="connsiteX4" fmla="*/ 3295 w 615881"/>
              <a:gd name="connsiteY4" fmla="*/ 108874 h 186537"/>
              <a:gd name="connsiteX0" fmla="*/ 3522 w 591947"/>
              <a:gd name="connsiteY0" fmla="*/ 118439 h 190434"/>
              <a:gd name="connsiteX1" fmla="*/ 329131 w 591947"/>
              <a:gd name="connsiteY1" fmla="*/ 4 h 190434"/>
              <a:gd name="connsiteX2" fmla="*/ 591947 w 591947"/>
              <a:gd name="connsiteY2" fmla="*/ 115702 h 190434"/>
              <a:gd name="connsiteX3" fmla="*/ 319172 w 591947"/>
              <a:gd name="connsiteY3" fmla="*/ 183342 h 190434"/>
              <a:gd name="connsiteX4" fmla="*/ 3522 w 591947"/>
              <a:gd name="connsiteY4" fmla="*/ 118439 h 190434"/>
              <a:gd name="connsiteX0" fmla="*/ 54 w 588479"/>
              <a:gd name="connsiteY0" fmla="*/ 118439 h 183440"/>
              <a:gd name="connsiteX1" fmla="*/ 293045 w 588479"/>
              <a:gd name="connsiteY1" fmla="*/ 4 h 183440"/>
              <a:gd name="connsiteX2" fmla="*/ 588479 w 588479"/>
              <a:gd name="connsiteY2" fmla="*/ 115702 h 183440"/>
              <a:gd name="connsiteX3" fmla="*/ 315704 w 588479"/>
              <a:gd name="connsiteY3" fmla="*/ 183342 h 183440"/>
              <a:gd name="connsiteX4" fmla="*/ 54 w 588479"/>
              <a:gd name="connsiteY4" fmla="*/ 118439 h 183440"/>
              <a:gd name="connsiteX0" fmla="*/ 46 w 624713"/>
              <a:gd name="connsiteY0" fmla="*/ 122079 h 183383"/>
              <a:gd name="connsiteX1" fmla="*/ 329279 w 624713"/>
              <a:gd name="connsiteY1" fmla="*/ 20 h 183383"/>
              <a:gd name="connsiteX2" fmla="*/ 624713 w 624713"/>
              <a:gd name="connsiteY2" fmla="*/ 115718 h 183383"/>
              <a:gd name="connsiteX3" fmla="*/ 351938 w 624713"/>
              <a:gd name="connsiteY3" fmla="*/ 183358 h 183383"/>
              <a:gd name="connsiteX4" fmla="*/ 46 w 624713"/>
              <a:gd name="connsiteY4" fmla="*/ 122079 h 183383"/>
              <a:gd name="connsiteX0" fmla="*/ 9 w 624676"/>
              <a:gd name="connsiteY0" fmla="*/ 122079 h 186417"/>
              <a:gd name="connsiteX1" fmla="*/ 329242 w 624676"/>
              <a:gd name="connsiteY1" fmla="*/ 20 h 186417"/>
              <a:gd name="connsiteX2" fmla="*/ 624676 w 624676"/>
              <a:gd name="connsiteY2" fmla="*/ 115718 h 186417"/>
              <a:gd name="connsiteX3" fmla="*/ 351901 w 624676"/>
              <a:gd name="connsiteY3" fmla="*/ 183358 h 186417"/>
              <a:gd name="connsiteX4" fmla="*/ 9 w 624676"/>
              <a:gd name="connsiteY4" fmla="*/ 122079 h 186417"/>
              <a:gd name="connsiteX0" fmla="*/ 206 w 624873"/>
              <a:gd name="connsiteY0" fmla="*/ 132947 h 194254"/>
              <a:gd name="connsiteX1" fmla="*/ 305882 w 624873"/>
              <a:gd name="connsiteY1" fmla="*/ 15 h 194254"/>
              <a:gd name="connsiteX2" fmla="*/ 624873 w 624873"/>
              <a:gd name="connsiteY2" fmla="*/ 126586 h 194254"/>
              <a:gd name="connsiteX3" fmla="*/ 352098 w 624873"/>
              <a:gd name="connsiteY3" fmla="*/ 194226 h 194254"/>
              <a:gd name="connsiteX4" fmla="*/ 206 w 624873"/>
              <a:gd name="connsiteY4" fmla="*/ 132947 h 194254"/>
              <a:gd name="connsiteX0" fmla="*/ 258 w 624925"/>
              <a:gd name="connsiteY0" fmla="*/ 133773 h 195079"/>
              <a:gd name="connsiteX1" fmla="*/ 305934 w 624925"/>
              <a:gd name="connsiteY1" fmla="*/ 841 h 195079"/>
              <a:gd name="connsiteX2" fmla="*/ 624925 w 624925"/>
              <a:gd name="connsiteY2" fmla="*/ 127412 h 195079"/>
              <a:gd name="connsiteX3" fmla="*/ 352150 w 624925"/>
              <a:gd name="connsiteY3" fmla="*/ 195052 h 195079"/>
              <a:gd name="connsiteX4" fmla="*/ 258 w 624925"/>
              <a:gd name="connsiteY4" fmla="*/ 133773 h 195079"/>
              <a:gd name="connsiteX0" fmla="*/ 651 w 625318"/>
              <a:gd name="connsiteY0" fmla="*/ 133859 h 264006"/>
              <a:gd name="connsiteX1" fmla="*/ 306327 w 625318"/>
              <a:gd name="connsiteY1" fmla="*/ 927 h 264006"/>
              <a:gd name="connsiteX2" fmla="*/ 625318 w 625318"/>
              <a:gd name="connsiteY2" fmla="*/ 127498 h 264006"/>
              <a:gd name="connsiteX3" fmla="*/ 381536 w 625318"/>
              <a:gd name="connsiteY3" fmla="*/ 263997 h 264006"/>
              <a:gd name="connsiteX4" fmla="*/ 651 w 625318"/>
              <a:gd name="connsiteY4" fmla="*/ 133859 h 264006"/>
              <a:gd name="connsiteX0" fmla="*/ 2148 w 422049"/>
              <a:gd name="connsiteY0" fmla="*/ 138422 h 263158"/>
              <a:gd name="connsiteX1" fmla="*/ 103058 w 422049"/>
              <a:gd name="connsiteY1" fmla="*/ 54 h 263158"/>
              <a:gd name="connsiteX2" fmla="*/ 422049 w 422049"/>
              <a:gd name="connsiteY2" fmla="*/ 126625 h 263158"/>
              <a:gd name="connsiteX3" fmla="*/ 178267 w 422049"/>
              <a:gd name="connsiteY3" fmla="*/ 263124 h 263158"/>
              <a:gd name="connsiteX4" fmla="*/ 2148 w 422049"/>
              <a:gd name="connsiteY4" fmla="*/ 138422 h 263158"/>
              <a:gd name="connsiteX0" fmla="*/ 1982 w 421883"/>
              <a:gd name="connsiteY0" fmla="*/ 132992 h 257728"/>
              <a:gd name="connsiteX1" fmla="*/ 104983 w 421883"/>
              <a:gd name="connsiteY1" fmla="*/ 60 h 257728"/>
              <a:gd name="connsiteX2" fmla="*/ 421883 w 421883"/>
              <a:gd name="connsiteY2" fmla="*/ 121195 h 257728"/>
              <a:gd name="connsiteX3" fmla="*/ 178101 w 421883"/>
              <a:gd name="connsiteY3" fmla="*/ 257694 h 257728"/>
              <a:gd name="connsiteX4" fmla="*/ 1982 w 421883"/>
              <a:gd name="connsiteY4" fmla="*/ 132992 h 257728"/>
              <a:gd name="connsiteX0" fmla="*/ 1982 w 421883"/>
              <a:gd name="connsiteY0" fmla="*/ 133127 h 257863"/>
              <a:gd name="connsiteX1" fmla="*/ 104983 w 421883"/>
              <a:gd name="connsiteY1" fmla="*/ 195 h 257863"/>
              <a:gd name="connsiteX2" fmla="*/ 421883 w 421883"/>
              <a:gd name="connsiteY2" fmla="*/ 121330 h 257863"/>
              <a:gd name="connsiteX3" fmla="*/ 178101 w 421883"/>
              <a:gd name="connsiteY3" fmla="*/ 257829 h 257863"/>
              <a:gd name="connsiteX4" fmla="*/ 1982 w 421883"/>
              <a:gd name="connsiteY4" fmla="*/ 133127 h 257863"/>
              <a:gd name="connsiteX0" fmla="*/ 2147 w 422048"/>
              <a:gd name="connsiteY0" fmla="*/ 119030 h 243765"/>
              <a:gd name="connsiteX1" fmla="*/ 103057 w 422048"/>
              <a:gd name="connsiteY1" fmla="*/ 595 h 243765"/>
              <a:gd name="connsiteX2" fmla="*/ 422048 w 422048"/>
              <a:gd name="connsiteY2" fmla="*/ 107233 h 243765"/>
              <a:gd name="connsiteX3" fmla="*/ 178266 w 422048"/>
              <a:gd name="connsiteY3" fmla="*/ 243732 h 243765"/>
              <a:gd name="connsiteX4" fmla="*/ 2147 w 422048"/>
              <a:gd name="connsiteY4" fmla="*/ 119030 h 243765"/>
              <a:gd name="connsiteX0" fmla="*/ 2932 w 422833"/>
              <a:gd name="connsiteY0" fmla="*/ 124238 h 248973"/>
              <a:gd name="connsiteX1" fmla="*/ 95478 w 422833"/>
              <a:gd name="connsiteY1" fmla="*/ 367 h 248973"/>
              <a:gd name="connsiteX2" fmla="*/ 422833 w 422833"/>
              <a:gd name="connsiteY2" fmla="*/ 112441 h 248973"/>
              <a:gd name="connsiteX3" fmla="*/ 179051 w 422833"/>
              <a:gd name="connsiteY3" fmla="*/ 248940 h 248973"/>
              <a:gd name="connsiteX4" fmla="*/ 2932 w 422833"/>
              <a:gd name="connsiteY4" fmla="*/ 124238 h 248973"/>
              <a:gd name="connsiteX0" fmla="*/ 2509 w 365949"/>
              <a:gd name="connsiteY0" fmla="*/ 124030 h 248749"/>
              <a:gd name="connsiteX1" fmla="*/ 95055 w 365949"/>
              <a:gd name="connsiteY1" fmla="*/ 159 h 248749"/>
              <a:gd name="connsiteX2" fmla="*/ 365950 w 365949"/>
              <a:gd name="connsiteY2" fmla="*/ 115857 h 248749"/>
              <a:gd name="connsiteX3" fmla="*/ 178628 w 365949"/>
              <a:gd name="connsiteY3" fmla="*/ 248732 h 248749"/>
              <a:gd name="connsiteX4" fmla="*/ 2509 w 365949"/>
              <a:gd name="connsiteY4" fmla="*/ 124030 h 248749"/>
              <a:gd name="connsiteX0" fmla="*/ 2509 w 365950"/>
              <a:gd name="connsiteY0" fmla="*/ 124344 h 249063"/>
              <a:gd name="connsiteX1" fmla="*/ 95055 w 365950"/>
              <a:gd name="connsiteY1" fmla="*/ 473 h 249063"/>
              <a:gd name="connsiteX2" fmla="*/ 365950 w 365950"/>
              <a:gd name="connsiteY2" fmla="*/ 116171 h 249063"/>
              <a:gd name="connsiteX3" fmla="*/ 178628 w 365950"/>
              <a:gd name="connsiteY3" fmla="*/ 249046 h 249063"/>
              <a:gd name="connsiteX4" fmla="*/ 2509 w 365950"/>
              <a:gd name="connsiteY4" fmla="*/ 124344 h 249063"/>
              <a:gd name="connsiteX0" fmla="*/ 0 w 363441"/>
              <a:gd name="connsiteY0" fmla="*/ 124344 h 249062"/>
              <a:gd name="connsiteX1" fmla="*/ 92546 w 363441"/>
              <a:gd name="connsiteY1" fmla="*/ 473 h 249062"/>
              <a:gd name="connsiteX2" fmla="*/ 363441 w 363441"/>
              <a:gd name="connsiteY2" fmla="*/ 116171 h 249062"/>
              <a:gd name="connsiteX3" fmla="*/ 176119 w 363441"/>
              <a:gd name="connsiteY3" fmla="*/ 249046 h 249062"/>
              <a:gd name="connsiteX4" fmla="*/ 0 w 363441"/>
              <a:gd name="connsiteY4" fmla="*/ 124344 h 249062"/>
              <a:gd name="connsiteX0" fmla="*/ 10942 w 374383"/>
              <a:gd name="connsiteY0" fmla="*/ 124344 h 249062"/>
              <a:gd name="connsiteX1" fmla="*/ 19844 w 374383"/>
              <a:gd name="connsiteY1" fmla="*/ 473 h 249062"/>
              <a:gd name="connsiteX2" fmla="*/ 374383 w 374383"/>
              <a:gd name="connsiteY2" fmla="*/ 116171 h 249062"/>
              <a:gd name="connsiteX3" fmla="*/ 187061 w 374383"/>
              <a:gd name="connsiteY3" fmla="*/ 249046 h 249062"/>
              <a:gd name="connsiteX4" fmla="*/ 10942 w 374383"/>
              <a:gd name="connsiteY4" fmla="*/ 124344 h 249062"/>
              <a:gd name="connsiteX0" fmla="*/ 10942 w 391858"/>
              <a:gd name="connsiteY0" fmla="*/ 124344 h 251287"/>
              <a:gd name="connsiteX1" fmla="*/ 19844 w 391858"/>
              <a:gd name="connsiteY1" fmla="*/ 473 h 251287"/>
              <a:gd name="connsiteX2" fmla="*/ 374383 w 391858"/>
              <a:gd name="connsiteY2" fmla="*/ 116171 h 251287"/>
              <a:gd name="connsiteX3" fmla="*/ 322103 w 391858"/>
              <a:gd name="connsiteY3" fmla="*/ 198018 h 251287"/>
              <a:gd name="connsiteX4" fmla="*/ 187061 w 391858"/>
              <a:gd name="connsiteY4" fmla="*/ 249046 h 251287"/>
              <a:gd name="connsiteX5" fmla="*/ 10942 w 391858"/>
              <a:gd name="connsiteY5" fmla="*/ 124344 h 251287"/>
              <a:gd name="connsiteX0" fmla="*/ 10942 w 397211"/>
              <a:gd name="connsiteY0" fmla="*/ 124344 h 258965"/>
              <a:gd name="connsiteX1" fmla="*/ 19844 w 397211"/>
              <a:gd name="connsiteY1" fmla="*/ 473 h 258965"/>
              <a:gd name="connsiteX2" fmla="*/ 374383 w 397211"/>
              <a:gd name="connsiteY2" fmla="*/ 116171 h 258965"/>
              <a:gd name="connsiteX3" fmla="*/ 349288 w 397211"/>
              <a:gd name="connsiteY3" fmla="*/ 236072 h 258965"/>
              <a:gd name="connsiteX4" fmla="*/ 187061 w 397211"/>
              <a:gd name="connsiteY4" fmla="*/ 249046 h 258965"/>
              <a:gd name="connsiteX5" fmla="*/ 10942 w 397211"/>
              <a:gd name="connsiteY5" fmla="*/ 124344 h 25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211" h="258965">
                <a:moveTo>
                  <a:pt x="10942" y="124344"/>
                </a:moveTo>
                <a:cubicBezTo>
                  <a:pt x="-16928" y="82915"/>
                  <a:pt x="16877" y="41763"/>
                  <a:pt x="19844" y="473"/>
                </a:cubicBezTo>
                <a:cubicBezTo>
                  <a:pt x="80417" y="-889"/>
                  <a:pt x="372292" y="-6798"/>
                  <a:pt x="374383" y="116171"/>
                </a:cubicBezTo>
                <a:cubicBezTo>
                  <a:pt x="424760" y="149095"/>
                  <a:pt x="380508" y="213926"/>
                  <a:pt x="349288" y="236072"/>
                </a:cubicBezTo>
                <a:cubicBezTo>
                  <a:pt x="318068" y="258218"/>
                  <a:pt x="243452" y="267667"/>
                  <a:pt x="187061" y="249046"/>
                </a:cubicBezTo>
                <a:cubicBezTo>
                  <a:pt x="130670" y="230425"/>
                  <a:pt x="38812" y="165773"/>
                  <a:pt x="10942" y="124344"/>
                </a:cubicBezTo>
                <a:close/>
              </a:path>
            </a:pathLst>
          </a:custGeom>
          <a:solidFill>
            <a:srgbClr val="000000">
              <a:alpha val="18000"/>
            </a:srgbClr>
          </a:solidFill>
          <a:ln w="12700">
            <a:noFill/>
            <a:round/>
            <a:headEnd/>
            <a:tailEnd/>
          </a:ln>
          <a:effectLst>
            <a:softEdge rad="63500"/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rgbClr val="60B5CC"/>
              </a:solidFill>
              <a:latin typeface="Arial" pitchFamily="34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123728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 Ο εκπαιδευτικός οργανισμός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4" name="Rechteck 57"/>
          <p:cNvSpPr/>
          <p:nvPr/>
        </p:nvSpPr>
        <p:spPr bwMode="gray">
          <a:xfrm>
            <a:off x="1865676" y="5085184"/>
            <a:ext cx="7128792" cy="72008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648000" tIns="72000" rIns="108000" bIns="72000" anchor="ctr"/>
          <a:lstStyle/>
          <a:p>
            <a:pPr indent="-1905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69696"/>
              </a:buClr>
              <a:defRPr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E-learning</a:t>
            </a:r>
          </a:p>
        </p:txBody>
      </p:sp>
      <p:pic>
        <p:nvPicPr>
          <p:cNvPr id="23554" name="Picture 2" descr="G:\Dimitra-Files\EU_PROJECTS\2_DAPHNE projects\14-16-NEW-START_es\3_MEETINGS-PRESENTATIONS\PRESENTATIONS\KEK_Dimitra_Logo_Word-Excel-Powerpoint_Positi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1706152" cy="940817"/>
          </a:xfrm>
          <a:prstGeom prst="rect">
            <a:avLst/>
          </a:prstGeom>
          <a:noFill/>
        </p:spPr>
      </p:pic>
      <p:pic>
        <p:nvPicPr>
          <p:cNvPr id="23555" name="Picture 3" descr="G:\Dimitra-Files\EU_PROJECTS\2_DAPHNE projects\14-16-NEW-START_es\3_MEETINGS-PRESENTATIONS\PRESENTATIONS\plus_Dimitra_Logo_Word-Excel-Powerpoint_Positive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1843087" cy="931863"/>
          </a:xfrm>
          <a:prstGeom prst="rect">
            <a:avLst/>
          </a:prstGeom>
          <a:noFill/>
        </p:spPr>
      </p:pic>
      <p:pic>
        <p:nvPicPr>
          <p:cNvPr id="23553" name="Picture 1" descr="G:\Dimitra-Files\EU_PROJECTS\2_DAPHNE projects\14-16-NEW-START_es\3_MEETINGS-PRESENTATIONS\PRESENTATIONS\IEK_Dimitra_Logo_Word-Excel-Powerpoint_Positive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1461410" cy="936104"/>
          </a:xfrm>
          <a:prstGeom prst="rect">
            <a:avLst/>
          </a:prstGeom>
          <a:noFill/>
        </p:spPr>
      </p:pic>
      <p:pic>
        <p:nvPicPr>
          <p:cNvPr id="23556" name="Picture 4" descr="G:\Dimitra-Files\EU_PROJECTS\2_DAPHNE projects\14-16-NEW-START_es\3_MEETINGS-PRESENTATIONS\PRESENTATIONS\e_Dimitra_Logo_Word-Excel-Powerpoint_Positive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013176"/>
            <a:ext cx="1592263" cy="919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7847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5" dur="34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24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Δημιουργείστε μια σχέση αμοιβαίας κατανόησης με το διαχειριστή σας και την Εθνική Μονάδα </a:t>
            </a:r>
            <a:endParaRPr lang="en-GB" dirty="0" smtClean="0">
              <a:latin typeface="Calibri" pitchFamily="34" charset="0"/>
            </a:endParaRPr>
          </a:p>
          <a:p>
            <a:r>
              <a:rPr lang="el-GR" dirty="0" smtClean="0">
                <a:latin typeface="Calibri" pitchFamily="34" charset="0"/>
              </a:rPr>
              <a:t>Εντοπίστε και αναδείξτε έγκαιρα πιθανές περιπτώσεις που θα χρειαστεί διαφοροποίηση από τον αρχικό σχεδιασμό</a:t>
            </a:r>
          </a:p>
          <a:p>
            <a:r>
              <a:rPr lang="el-GR" dirty="0" smtClean="0">
                <a:latin typeface="Calibri" pitchFamily="34" charset="0"/>
              </a:rPr>
              <a:t>Διασφαλίστε την επίτευξη των </a:t>
            </a:r>
            <a:r>
              <a:rPr lang="en-GB" dirty="0" smtClean="0">
                <a:latin typeface="Calibri" pitchFamily="34" charset="0"/>
              </a:rPr>
              <a:t>deadlines</a:t>
            </a:r>
            <a:r>
              <a:rPr lang="el-GR" dirty="0" smtClean="0">
                <a:latin typeface="Calibri" pitchFamily="34" charset="0"/>
              </a:rPr>
              <a:t> …</a:t>
            </a:r>
            <a:r>
              <a:rPr lang="en-GB" u="sng" dirty="0" smtClean="0">
                <a:latin typeface="Calibri" pitchFamily="34" charset="0"/>
              </a:rPr>
              <a:t>before</a:t>
            </a:r>
            <a:r>
              <a:rPr lang="en-GB" dirty="0" smtClean="0">
                <a:latin typeface="Calibri" pitchFamily="34" charset="0"/>
              </a:rPr>
              <a:t> the deadline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673492"/>
            <a:ext cx="4752528" cy="285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411760" y="58614"/>
            <a:ext cx="6491064" cy="778098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Key hints - </a:t>
            </a:r>
            <a:r>
              <a:rPr lang="en-US" b="1" dirty="0" smtClean="0"/>
              <a:t>managing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27233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07288" cy="5328592"/>
          </a:xfrm>
        </p:spPr>
        <p:txBody>
          <a:bodyPr>
            <a:noAutofit/>
          </a:bodyPr>
          <a:lstStyle/>
          <a:p>
            <a:pPr marL="294579" indent="-294579" algn="just">
              <a:buFontTx/>
              <a:buChar char="•"/>
            </a:pP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Σχεδίασε ένα </a:t>
            </a:r>
            <a:r>
              <a:rPr lang="el-G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σύστημα αναφορών και παρακολούθησης 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της </a:t>
            </a:r>
            <a:r>
              <a:rPr lang="el-G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εξέλιξης των εργασιών &amp; των δαπανών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που είναι ξεκάθαρο σε 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project partner (tasks, deadlines, justification documents, etc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)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και συμπεριέλαβε 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το στο </a:t>
            </a:r>
            <a:r>
              <a:rPr lang="en-GB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Partnership Agreement</a:t>
            </a:r>
            <a:endParaRPr lang="lv-LV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294579" indent="-294579" algn="just">
              <a:buFontTx/>
              <a:buChar char="•"/>
            </a:pP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Διασφάλισε 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ότι οι εταίροι σου </a:t>
            </a:r>
            <a:r>
              <a:rPr lang="el-G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πειθαρχούν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και </a:t>
            </a:r>
            <a:r>
              <a:rPr lang="en-GB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report timely</a:t>
            </a:r>
            <a:r>
              <a:rPr lang="el-G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</a:t>
            </a:r>
            <a:r>
              <a:rPr lang="en-GB" sz="2200" dirty="0" smtClean="0">
                <a:solidFill>
                  <a:srgbClr val="C00000"/>
                </a:solidFill>
                <a:latin typeface="Calibri" pitchFamily="34" charset="0"/>
              </a:rPr>
              <a:t>if its not documented it does not exist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) </a:t>
            </a:r>
            <a:endParaRPr lang="en-GB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294579" indent="-294579" algn="just">
              <a:buFontTx/>
              <a:buChar char="•"/>
            </a:pP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Προγραμμάτισε εγκαίρως (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time wise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) τις ενέργειες που απαιτούνται  για το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Progress report</a:t>
            </a:r>
            <a:endParaRPr lang="en-GB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294579" indent="-294579" algn="just">
              <a:buFontTx/>
              <a:buChar char="•"/>
            </a:pP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Προγραμμάτισε το χρόνο και το κόστος  που απαιτείται για την προετοιμασία  του </a:t>
            </a:r>
            <a:r>
              <a:rPr lang="en-GB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Final Report  </a:t>
            </a:r>
          </a:p>
          <a:p>
            <a:pPr marL="294579" indent="-294579" algn="just">
              <a:buFontTx/>
              <a:buChar char="•"/>
            </a:pP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Διασφάλισε πηγές (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resources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) για  </a:t>
            </a:r>
            <a:r>
              <a:rPr lang="el-G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συμπληρωματικές διευκρινίσεις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σχετικά με το 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Final Progress Report</a:t>
            </a:r>
          </a:p>
          <a:p>
            <a:pPr marL="294579" indent="-294579">
              <a:buFontTx/>
              <a:buChar char="•"/>
            </a:pPr>
            <a:endParaRPr lang="en-GB" sz="2800" dirty="0" smtClean="0">
              <a:solidFill>
                <a:srgbClr val="00478B"/>
              </a:solidFill>
              <a:latin typeface="Arial Narrow" pitchFamily="34" charset="0"/>
            </a:endParaRP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Key hints - </a:t>
            </a:r>
            <a:r>
              <a:rPr lang="en-US" b="1" dirty="0" smtClean="0"/>
              <a:t>reporting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Successful outcomes depend upon…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Μοιράσου ένα </a:t>
            </a:r>
            <a:r>
              <a:rPr lang="el-GR" b="1" dirty="0" smtClean="0">
                <a:latin typeface="Calibri" pitchFamily="34" charset="0"/>
              </a:rPr>
              <a:t>κοινό όραμα</a:t>
            </a:r>
            <a:endParaRPr lang="en-GB" b="1" dirty="0" smtClean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Προϊόντα </a:t>
            </a:r>
            <a:r>
              <a:rPr lang="en-GB" dirty="0" smtClean="0">
                <a:latin typeface="Calibri" pitchFamily="34" charset="0"/>
              </a:rPr>
              <a:t>/ </a:t>
            </a:r>
            <a:r>
              <a:rPr lang="el-GR" dirty="0" smtClean="0">
                <a:latin typeface="Calibri" pitchFamily="34" charset="0"/>
              </a:rPr>
              <a:t>Διαδικασία</a:t>
            </a:r>
            <a:r>
              <a:rPr lang="en-GB" dirty="0" smtClean="0">
                <a:latin typeface="Calibri" pitchFamily="34" charset="0"/>
              </a:rPr>
              <a:t>/ </a:t>
            </a:r>
            <a:r>
              <a:rPr lang="el-GR" dirty="0" smtClean="0">
                <a:latin typeface="Calibri" pitchFamily="34" charset="0"/>
              </a:rPr>
              <a:t>κ.α.</a:t>
            </a:r>
            <a:endParaRPr lang="en-GB" dirty="0" smtClean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Τι θεωρούμε παράγοντα επιτυχίας </a:t>
            </a:r>
            <a:endParaRPr lang="en-GB" dirty="0" smtClean="0">
              <a:latin typeface="Calibri" pitchFamily="34" charset="0"/>
            </a:endParaRPr>
          </a:p>
          <a:p>
            <a:r>
              <a:rPr lang="el-GR" dirty="0" smtClean="0">
                <a:latin typeface="Calibri" pitchFamily="34" charset="0"/>
              </a:rPr>
              <a:t>Χτίσε σχέσεις </a:t>
            </a:r>
            <a:r>
              <a:rPr lang="el-GR" b="1" dirty="0" smtClean="0">
                <a:latin typeface="Calibri" pitchFamily="34" charset="0"/>
              </a:rPr>
              <a:t>εμπιστοσύνης</a:t>
            </a:r>
            <a:r>
              <a:rPr lang="el-GR" dirty="0" smtClean="0">
                <a:latin typeface="Calibri" pitchFamily="34" charset="0"/>
              </a:rPr>
              <a:t> και </a:t>
            </a:r>
            <a:r>
              <a:rPr lang="el-GR" b="1" dirty="0" smtClean="0">
                <a:latin typeface="Calibri" pitchFamily="34" charset="0"/>
              </a:rPr>
              <a:t>ομαδικό πνεύμα</a:t>
            </a:r>
            <a:endParaRPr lang="en-GB" b="1" dirty="0" smtClean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Αποφάσισε να γνωρίσεις τους εταίρους σου, συνάντησε τους  συχνά, αξιοποίησε την εμπειρία και οπτική τους   </a:t>
            </a:r>
            <a:endParaRPr lang="en-GB" dirty="0" smtClean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Διασφάλισε την </a:t>
            </a:r>
            <a:r>
              <a:rPr lang="en-GB" dirty="0" smtClean="0">
                <a:latin typeface="Calibri" pitchFamily="34" charset="0"/>
              </a:rPr>
              <a:t>‘</a:t>
            </a:r>
            <a:r>
              <a:rPr lang="el-GR" dirty="0" smtClean="0">
                <a:latin typeface="Calibri" pitchFamily="34" charset="0"/>
              </a:rPr>
              <a:t>Ευρωπαϊκή προοπτική’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στο στάδιο της έρευνας   </a:t>
            </a:r>
            <a:endParaRPr lang="en-GB" dirty="0">
              <a:latin typeface="Calibri" pitchFamily="34" charset="0"/>
            </a:endParaRPr>
          </a:p>
          <a:p>
            <a:r>
              <a:rPr lang="el-GR" b="1" dirty="0" smtClean="0">
                <a:latin typeface="Calibri" pitchFamily="34" charset="0"/>
              </a:rPr>
              <a:t>Διαχείριση</a:t>
            </a:r>
            <a:r>
              <a:rPr lang="el-GR" dirty="0" smtClean="0">
                <a:latin typeface="Calibri" pitchFamily="34" charset="0"/>
              </a:rPr>
              <a:t>  των προσδοκιών και </a:t>
            </a:r>
            <a:r>
              <a:rPr lang="el-GR" b="1" dirty="0" smtClean="0">
                <a:latin typeface="Calibri" pitchFamily="34" charset="0"/>
              </a:rPr>
              <a:t>αναθεώρηση</a:t>
            </a:r>
            <a:r>
              <a:rPr lang="el-GR" dirty="0" smtClean="0">
                <a:latin typeface="Calibri" pitchFamily="34" charset="0"/>
              </a:rPr>
              <a:t> τους  όπου κρίνεται απαραίτητο</a:t>
            </a:r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1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852936"/>
            <a:ext cx="2339752" cy="277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95536" y="1052736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</a:rPr>
              <a:t>What sort of a Coordinator will you be? </a:t>
            </a:r>
          </a:p>
          <a:p>
            <a:pPr>
              <a:spcBef>
                <a:spcPts val="600"/>
              </a:spcBef>
            </a:pPr>
            <a:r>
              <a:rPr lang="en-GB" sz="2400" dirty="0" smtClean="0">
                <a:latin typeface="Calibri" pitchFamily="34" charset="0"/>
              </a:rPr>
              <a:t>Bring </a:t>
            </a:r>
            <a:r>
              <a:rPr lang="en-GB" sz="2400" b="1" dirty="0" smtClean="0">
                <a:latin typeface="Calibri" pitchFamily="34" charset="0"/>
              </a:rPr>
              <a:t>energy </a:t>
            </a:r>
            <a:r>
              <a:rPr lang="el-GR" sz="2400" b="1" dirty="0" smtClean="0">
                <a:latin typeface="Calibri" pitchFamily="34" charset="0"/>
              </a:rPr>
              <a:t>&amp; </a:t>
            </a:r>
            <a:r>
              <a:rPr lang="en-GB" sz="2400" b="1" dirty="0" smtClean="0">
                <a:latin typeface="Calibri" pitchFamily="34" charset="0"/>
              </a:rPr>
              <a:t>enthusiasm</a:t>
            </a:r>
            <a:r>
              <a:rPr lang="en-GB" sz="2400" dirty="0" smtClean="0">
                <a:latin typeface="Calibri" pitchFamily="34" charset="0"/>
              </a:rPr>
              <a:t> to the project  and </a:t>
            </a:r>
            <a:r>
              <a:rPr lang="en-GB" sz="2400" b="1" dirty="0" smtClean="0">
                <a:latin typeface="Calibri" pitchFamily="34" charset="0"/>
              </a:rPr>
              <a:t>share</a:t>
            </a:r>
            <a:r>
              <a:rPr lang="en-GB" sz="2400" dirty="0" smtClean="0">
                <a:latin typeface="Calibri" pitchFamily="34" charset="0"/>
              </a:rPr>
              <a:t> it with your team members:   </a:t>
            </a:r>
            <a:endParaRPr lang="el-GR" sz="2400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‘‘</a:t>
            </a:r>
            <a:r>
              <a:rPr lang="en-GB" sz="2400" i="1" dirty="0" smtClean="0">
                <a:latin typeface="Calibri" pitchFamily="34" charset="0"/>
              </a:rPr>
              <a:t>One  person with passion (on your project) is better than 40 people  merely interested</a:t>
            </a:r>
            <a:r>
              <a:rPr lang="en-GB" sz="2400" dirty="0" smtClean="0">
                <a:latin typeface="Calibri" pitchFamily="34" charset="0"/>
              </a:rPr>
              <a:t>” </a:t>
            </a:r>
            <a:endParaRPr lang="el-GR" sz="2400" dirty="0" smtClean="0">
              <a:latin typeface="Calibri" pitchFamily="34" charset="0"/>
            </a:endParaRPr>
          </a:p>
          <a:p>
            <a:pPr marL="274320" lvl="0" indent="-274320">
              <a:spcBef>
                <a:spcPts val="580"/>
              </a:spcBef>
              <a:buClr>
                <a:srgbClr val="F0AD00"/>
              </a:buClr>
              <a:buSzPct val="85000"/>
              <a:buFont typeface="Wingdings 2"/>
              <a:buChar char=""/>
            </a:pPr>
            <a:endParaRPr lang="el-GR" sz="2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74320" lvl="0" indent="-274320">
              <a:spcBef>
                <a:spcPts val="580"/>
              </a:spcBef>
              <a:buClr>
                <a:srgbClr val="F0AD00"/>
              </a:buClr>
              <a:buSzPct val="85000"/>
              <a:buFont typeface="Wingdings 2"/>
              <a:buChar char=""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Δεν υπάρχει 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</a:rPr>
              <a:t>‘</a:t>
            </a: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μαγική συνταγή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</a:rPr>
              <a:t>’....</a:t>
            </a:r>
            <a:endParaRPr lang="el-GR" sz="2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74320" lvl="0" indent="-274320">
              <a:spcBef>
                <a:spcPts val="580"/>
              </a:spcBef>
              <a:buClr>
                <a:srgbClr val="F0AD00"/>
              </a:buClr>
              <a:buSzPct val="85000"/>
              <a:buFont typeface="Wingdings 2"/>
              <a:buChar char=""/>
            </a:pPr>
            <a:endParaRPr lang="en-GB" sz="2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74320" lvl="0" indent="-274320">
              <a:spcBef>
                <a:spcPts val="580"/>
              </a:spcBef>
              <a:buClr>
                <a:srgbClr val="F0AD00"/>
              </a:buClr>
              <a:buSzPct val="85000"/>
              <a:buFont typeface="Wingdings 2"/>
              <a:buChar char=""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Κυρίως απαιτείται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</a:rPr>
              <a:t>όραμα &amp; ενθουσιασμός</a:t>
            </a:r>
          </a:p>
          <a:p>
            <a:pPr marL="274320" lvl="0" indent="-274320">
              <a:spcBef>
                <a:spcPts val="580"/>
              </a:spcBef>
              <a:buClr>
                <a:srgbClr val="F0AD00"/>
              </a:buClr>
              <a:buSzPct val="85000"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   </a:t>
            </a:r>
            <a:r>
              <a:rPr lang="el-GR" sz="2400" b="1" dirty="0" smtClean="0">
                <a:solidFill>
                  <a:srgbClr val="0070C0"/>
                </a:solidFill>
                <a:latin typeface="Calibri" pitchFamily="34" charset="0"/>
              </a:rPr>
              <a:t>λεπτομερής σχεδιασμός &amp; κοινή λογική</a:t>
            </a: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! </a:t>
            </a:r>
            <a:endParaRPr lang="en-GB" sz="2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1760" y="58614"/>
            <a:ext cx="6491064" cy="778098"/>
          </a:xfrm>
        </p:spPr>
        <p:txBody>
          <a:bodyPr/>
          <a:lstStyle/>
          <a:p>
            <a:r>
              <a:rPr lang="en-GB" dirty="0" smtClean="0"/>
              <a:t>Successful outcomes depend upon…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3563888" y="1557338"/>
            <a:ext cx="4895850" cy="4572000"/>
          </a:xfrm>
        </p:spPr>
        <p:txBody>
          <a:bodyPr anchor="ctr"/>
          <a:lstStyle/>
          <a:p>
            <a:pPr algn="ctr">
              <a:lnSpc>
                <a:spcPct val="150000"/>
              </a:lnSpc>
              <a:buNone/>
            </a:pPr>
            <a:r>
              <a:rPr lang="el-GR" sz="4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Ευχαριστώ για την προσοχή σας! </a:t>
            </a:r>
            <a:endParaRPr lang="el-GR" sz="4000" b="1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endParaRPr lang="el-GR" dirty="0">
              <a:latin typeface="Verdana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79512" y="2162836"/>
            <a:ext cx="241176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4313" lvl="0" algn="r" fontAlgn="base">
              <a:spcBef>
                <a:spcPts val="900"/>
              </a:spcBef>
              <a:spcAft>
                <a:spcPct val="0"/>
              </a:spcAft>
            </a:pPr>
            <a:r>
              <a:rPr lang="el-GR" sz="10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ΚΕΝΤΡΙΚΑ ΓΡΑΦΕΙΑ</a:t>
            </a:r>
          </a:p>
          <a:p>
            <a:pPr marR="214313" lvl="0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Τ.Θ. 1233</a:t>
            </a:r>
          </a:p>
          <a:p>
            <a:pPr marR="214313" lvl="0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411 10,  ΛΑΡΙΣΑ</a:t>
            </a:r>
          </a:p>
          <a:p>
            <a:pPr marR="214313" lvl="0" algn="r" fontAlgn="base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mail</a:t>
            </a:r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dimitra</a:t>
            </a:r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</a:t>
            </a:r>
            <a:endParaRPr lang="el-GR" sz="10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214313" lvl="0" algn="r" fontAlgn="base"/>
            <a:endParaRPr lang="el-GR" sz="1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214313" lvl="0" algn="r" fontAlgn="base"/>
            <a:endParaRPr lang="el-GR" sz="1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214313" lvl="0" algn="r" fontAlgn="base"/>
            <a:r>
              <a:rPr lang="el-GR" sz="10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ΕΚΠΑΙΔΕΥΤΙΚΑ ΚΕΝΤΡΑ</a:t>
            </a:r>
          </a:p>
          <a:p>
            <a:pPr marR="214313" lvl="0" algn="r" fontAlgn="base">
              <a:spcBef>
                <a:spcPts val="600"/>
              </a:spcBef>
            </a:pPr>
            <a:r>
              <a:rPr lang="pt-PT" sz="10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ΛΑΡΙΣΑ </a:t>
            </a:r>
            <a:endParaRPr lang="el-GR" sz="1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ΠΑΛΑΙΟΛΟΓΟΥ 19</a:t>
            </a: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41223, ΛΑΡΙΣΑ</a:t>
            </a: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ΤΗΛ</a:t>
            </a:r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.: 241</a:t>
            </a:r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554026</a:t>
            </a:r>
          </a:p>
          <a:p>
            <a:pPr marR="214313" lvl="1" algn="r" fontAlgn="base">
              <a:spcBef>
                <a:spcPts val="600"/>
              </a:spcBef>
            </a:pPr>
            <a:r>
              <a:rPr lang="pt-PT" sz="10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ΑΘΗΝΑ</a:t>
            </a:r>
          </a:p>
          <a:p>
            <a:pPr marR="214313" lvl="0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ΦΕΡΩΝ 16 </a:t>
            </a:r>
          </a:p>
          <a:p>
            <a:pPr marR="214313" lvl="0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10434, ΑΘΗΝΑ</a:t>
            </a:r>
          </a:p>
          <a:p>
            <a:pPr marR="214313" lvl="0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ΤΗΛ</a:t>
            </a:r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.: 21</a:t>
            </a:r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8838540</a:t>
            </a:r>
          </a:p>
          <a:p>
            <a:pPr marR="214313" lvl="0" algn="r" fontAlgn="base">
              <a:spcBef>
                <a:spcPts val="600"/>
              </a:spcBef>
            </a:pPr>
            <a:r>
              <a:rPr lang="pt-PT" sz="10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ΘΕΣ/ΝΙΚΗ</a:t>
            </a: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ΚΩΛΕΤΤΗ 24</a:t>
            </a: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54627, ΘΕΣ/ΝΙΚΗ</a:t>
            </a: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ΤΗΛ. : 2310 547180</a:t>
            </a:r>
          </a:p>
          <a:p>
            <a:pPr marR="214313" lvl="1" algn="r" fontAlgn="base">
              <a:spcBef>
                <a:spcPts val="600"/>
              </a:spcBef>
            </a:pPr>
            <a:r>
              <a:rPr lang="el-GR" sz="10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ΤΡΙΚΑΛΑ</a:t>
            </a: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ΝΙΚΗΣ 1-3</a:t>
            </a: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42100, ΤΡΙΚΑΛΑ</a:t>
            </a:r>
          </a:p>
          <a:p>
            <a:pPr marR="214313" lvl="0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ΤΗΛ</a:t>
            </a:r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.: </a:t>
            </a:r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243</a:t>
            </a:r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31450</a:t>
            </a:r>
            <a:endParaRPr lang="el-GR" sz="10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214313" lvl="1" algn="r" fontAlgn="base">
              <a:spcBef>
                <a:spcPts val="600"/>
              </a:spcBef>
            </a:pPr>
            <a:r>
              <a:rPr lang="el-GR" sz="10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ΒΟΛΟΣ</a:t>
            </a:r>
            <a:endParaRPr lang="el-GR" sz="10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ΦΕΡΩΝ 65</a:t>
            </a: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38334, ΒΟΛΟΣ</a:t>
            </a:r>
          </a:p>
          <a:p>
            <a:pPr marR="214313" lvl="1" algn="r" fontAlgn="base"/>
            <a:r>
              <a:rPr lang="el-GR" sz="1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ΤΗΛ: 2421038333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latsou.LARISSA\Επιφάνεια εργασίας\Διάφορα logos και δημοσιότητα\Dimitra_Logo_Word-Excel-Powerpoint_Positiv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12" y="188640"/>
            <a:ext cx="1659040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7" descr="g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56792"/>
            <a:ext cx="49649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355976" y="2276872"/>
            <a:ext cx="966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Thessaloniki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932040" y="2958043"/>
            <a:ext cx="107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Larissa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          Volos</a:t>
            </a:r>
            <a:endParaRPr lang="el-GR" sz="1200" b="1" dirty="0" smtClean="0">
              <a:solidFill>
                <a:schemeClr val="tx1"/>
              </a:solidFill>
            </a:endParaRP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       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4906293" y="4364931"/>
            <a:ext cx="962025" cy="133350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4499992" y="3284984"/>
            <a:ext cx="612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Trikala</a:t>
            </a:r>
            <a:endParaRPr lang="el-GR" sz="1200" b="1">
              <a:solidFill>
                <a:schemeClr val="tx1"/>
              </a:solidFill>
            </a:endParaRPr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H="1">
            <a:off x="5868318" y="4077072"/>
            <a:ext cx="1223962" cy="432321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5724128" y="4005065"/>
            <a:ext cx="216024" cy="504056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5436096" y="4077072"/>
            <a:ext cx="504056" cy="432049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 flipH="1" flipV="1">
            <a:off x="5292080" y="2461593"/>
            <a:ext cx="1440160" cy="175319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12" name="Line 40"/>
          <p:cNvSpPr>
            <a:spLocks noChangeShapeType="1"/>
          </p:cNvSpPr>
          <p:nvPr/>
        </p:nvSpPr>
        <p:spPr bwMode="auto">
          <a:xfrm flipH="1">
            <a:off x="5292080" y="1988840"/>
            <a:ext cx="288032" cy="471612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 flipH="1">
            <a:off x="5292079" y="1988840"/>
            <a:ext cx="2016224" cy="472058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 flipV="1">
            <a:off x="4499992" y="2492896"/>
            <a:ext cx="758503" cy="0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28" name="Line 56"/>
          <p:cNvSpPr>
            <a:spLocks noChangeShapeType="1"/>
          </p:cNvSpPr>
          <p:nvPr/>
        </p:nvSpPr>
        <p:spPr bwMode="auto">
          <a:xfrm flipH="1" flipV="1">
            <a:off x="5292079" y="2492896"/>
            <a:ext cx="360040" cy="144016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>
            <a:off x="5004048" y="2204864"/>
            <a:ext cx="254000" cy="255588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31" name="Line 59"/>
          <p:cNvSpPr>
            <a:spLocks noChangeShapeType="1"/>
          </p:cNvSpPr>
          <p:nvPr/>
        </p:nvSpPr>
        <p:spPr bwMode="auto">
          <a:xfrm flipV="1">
            <a:off x="4932040" y="2492896"/>
            <a:ext cx="325438" cy="176212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 flipH="1">
            <a:off x="5292080" y="1888839"/>
            <a:ext cx="1008112" cy="576064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35" name="Line 63"/>
          <p:cNvSpPr>
            <a:spLocks noChangeShapeType="1"/>
          </p:cNvSpPr>
          <p:nvPr/>
        </p:nvSpPr>
        <p:spPr bwMode="auto">
          <a:xfrm flipH="1">
            <a:off x="5940151" y="3501008"/>
            <a:ext cx="1296144" cy="1007988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5263505" y="2449463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 flipV="1">
            <a:off x="5076054" y="2420888"/>
            <a:ext cx="216026" cy="432048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5166726" y="3159630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pic>
        <p:nvPicPr>
          <p:cNvPr id="53" name="52 - Εικόνα" descr="G:\Media-Files\Photos\BUILDINGS - CLASSROOMS\CURRENT\High_Quality\(2006) DIMITRA Brochures\Larissa\DIMITRA_Larissa (9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66429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Line 42"/>
          <p:cNvSpPr>
            <a:spLocks noChangeShapeType="1"/>
          </p:cNvSpPr>
          <p:nvPr/>
        </p:nvSpPr>
        <p:spPr bwMode="auto">
          <a:xfrm flipH="1" flipV="1">
            <a:off x="5364088" y="3356991"/>
            <a:ext cx="431602" cy="144215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 flipV="1">
            <a:off x="5292080" y="3356992"/>
            <a:ext cx="72008" cy="216024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64" name="Oval 20"/>
          <p:cNvSpPr>
            <a:spLocks noChangeArrowheads="1"/>
          </p:cNvSpPr>
          <p:nvPr/>
        </p:nvSpPr>
        <p:spPr bwMode="auto">
          <a:xfrm>
            <a:off x="5364088" y="3356992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9" name="Line 44"/>
          <p:cNvSpPr>
            <a:spLocks noChangeShapeType="1"/>
          </p:cNvSpPr>
          <p:nvPr/>
        </p:nvSpPr>
        <p:spPr bwMode="auto">
          <a:xfrm>
            <a:off x="4860156" y="2682751"/>
            <a:ext cx="350838" cy="530225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62" name="Line 45"/>
          <p:cNvSpPr>
            <a:spLocks noChangeShapeType="1"/>
          </p:cNvSpPr>
          <p:nvPr/>
        </p:nvSpPr>
        <p:spPr bwMode="auto">
          <a:xfrm flipV="1">
            <a:off x="4788719" y="3212976"/>
            <a:ext cx="422275" cy="333375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63" name="Line 46"/>
          <p:cNvSpPr>
            <a:spLocks noChangeShapeType="1"/>
          </p:cNvSpPr>
          <p:nvPr/>
        </p:nvSpPr>
        <p:spPr bwMode="auto">
          <a:xfrm flipV="1">
            <a:off x="4860156" y="3212976"/>
            <a:ext cx="350838" cy="622300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65" name="Line 47"/>
          <p:cNvSpPr>
            <a:spLocks noChangeShapeType="1"/>
          </p:cNvSpPr>
          <p:nvPr/>
        </p:nvSpPr>
        <p:spPr bwMode="auto">
          <a:xfrm flipH="1" flipV="1">
            <a:off x="5210994" y="3212976"/>
            <a:ext cx="80962" cy="622300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67" name="Line 53"/>
          <p:cNvSpPr>
            <a:spLocks noChangeShapeType="1"/>
          </p:cNvSpPr>
          <p:nvPr/>
        </p:nvSpPr>
        <p:spPr bwMode="auto">
          <a:xfrm flipV="1">
            <a:off x="5076056" y="3212976"/>
            <a:ext cx="134938" cy="693738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69" name="Line 55"/>
          <p:cNvSpPr>
            <a:spLocks noChangeShapeType="1"/>
          </p:cNvSpPr>
          <p:nvPr/>
        </p:nvSpPr>
        <p:spPr bwMode="auto">
          <a:xfrm>
            <a:off x="4860156" y="3114551"/>
            <a:ext cx="350838" cy="98425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0" name="Line 35"/>
          <p:cNvSpPr>
            <a:spLocks noChangeShapeType="1"/>
          </p:cNvSpPr>
          <p:nvPr/>
        </p:nvSpPr>
        <p:spPr bwMode="auto">
          <a:xfrm>
            <a:off x="3780160" y="3197672"/>
            <a:ext cx="1017587" cy="87312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>
            <a:off x="4427860" y="3054797"/>
            <a:ext cx="369887" cy="230187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2" name="Line 37"/>
          <p:cNvSpPr>
            <a:spLocks noChangeShapeType="1"/>
          </p:cNvSpPr>
          <p:nvPr/>
        </p:nvSpPr>
        <p:spPr bwMode="auto">
          <a:xfrm flipV="1">
            <a:off x="4427860" y="3284984"/>
            <a:ext cx="369887" cy="201613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3" name="Line 51"/>
          <p:cNvSpPr>
            <a:spLocks noChangeShapeType="1"/>
          </p:cNvSpPr>
          <p:nvPr/>
        </p:nvSpPr>
        <p:spPr bwMode="auto">
          <a:xfrm>
            <a:off x="4500885" y="2694434"/>
            <a:ext cx="296862" cy="590550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4" name="Line 52"/>
          <p:cNvSpPr>
            <a:spLocks noChangeShapeType="1"/>
          </p:cNvSpPr>
          <p:nvPr/>
        </p:nvSpPr>
        <p:spPr bwMode="auto">
          <a:xfrm flipV="1">
            <a:off x="4211960" y="3284984"/>
            <a:ext cx="585787" cy="849313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4769172" y="3259584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5933802" y="4342433"/>
            <a:ext cx="630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Athens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77" name="Line 28"/>
          <p:cNvSpPr>
            <a:spLocks noChangeShapeType="1"/>
          </p:cNvSpPr>
          <p:nvPr/>
        </p:nvSpPr>
        <p:spPr bwMode="auto">
          <a:xfrm flipH="1" flipV="1">
            <a:off x="5940152" y="4498008"/>
            <a:ext cx="117475" cy="1522412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 flipV="1">
            <a:off x="5049565" y="4498008"/>
            <a:ext cx="890587" cy="587375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H="1" flipV="1">
            <a:off x="5940152" y="4509120"/>
            <a:ext cx="2205038" cy="1008063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0" name="Line 30"/>
          <p:cNvSpPr>
            <a:spLocks noChangeShapeType="1"/>
          </p:cNvSpPr>
          <p:nvPr/>
        </p:nvSpPr>
        <p:spPr bwMode="auto">
          <a:xfrm flipH="1" flipV="1">
            <a:off x="5940152" y="4498008"/>
            <a:ext cx="693738" cy="1666875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1" name="Line 48"/>
          <p:cNvSpPr>
            <a:spLocks noChangeShapeType="1"/>
          </p:cNvSpPr>
          <p:nvPr/>
        </p:nvSpPr>
        <p:spPr bwMode="auto">
          <a:xfrm flipH="1" flipV="1">
            <a:off x="5940152" y="4509120"/>
            <a:ext cx="1054100" cy="1727200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3" name="Line 50"/>
          <p:cNvSpPr>
            <a:spLocks noChangeShapeType="1"/>
          </p:cNvSpPr>
          <p:nvPr/>
        </p:nvSpPr>
        <p:spPr bwMode="auto">
          <a:xfrm flipV="1">
            <a:off x="5481365" y="4509120"/>
            <a:ext cx="458787" cy="719138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4" name="Line 61"/>
          <p:cNvSpPr>
            <a:spLocks noChangeShapeType="1"/>
          </p:cNvSpPr>
          <p:nvPr/>
        </p:nvSpPr>
        <p:spPr bwMode="auto">
          <a:xfrm flipV="1">
            <a:off x="5004049" y="4498008"/>
            <a:ext cx="936104" cy="155128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5" name="Line 64"/>
          <p:cNvSpPr>
            <a:spLocks noChangeShapeType="1"/>
          </p:cNvSpPr>
          <p:nvPr/>
        </p:nvSpPr>
        <p:spPr bwMode="auto">
          <a:xfrm flipH="1" flipV="1">
            <a:off x="5940152" y="4509120"/>
            <a:ext cx="838200" cy="576263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5917927" y="4472608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7" name="Line 42"/>
          <p:cNvSpPr>
            <a:spLocks noChangeShapeType="1"/>
          </p:cNvSpPr>
          <p:nvPr/>
        </p:nvSpPr>
        <p:spPr bwMode="auto">
          <a:xfrm flipH="1" flipV="1">
            <a:off x="5364088" y="3356990"/>
            <a:ext cx="360040" cy="504057"/>
          </a:xfrm>
          <a:prstGeom prst="line">
            <a:avLst/>
          </a:prstGeom>
          <a:noFill/>
          <a:ln w="3810">
            <a:solidFill>
              <a:srgbClr val="363636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2123728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  Εκπαιδευτικά κέντρα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10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1000"/>
                                        <p:tgtEl>
                                          <p:spTgt spid="5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5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5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1000"/>
                                        <p:tgtEl>
                                          <p:spTgt spid="5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/>
      <p:bldP spid="54297" grpId="0"/>
      <p:bldP spid="54299" grpId="0" animBg="1"/>
      <p:bldP spid="54298" grpId="0"/>
      <p:bldP spid="54304" grpId="0" animBg="1"/>
      <p:bldP spid="54305" grpId="0" animBg="1"/>
      <p:bldP spid="54306" grpId="0" animBg="1"/>
      <p:bldP spid="54310" grpId="0" animBg="1"/>
      <p:bldP spid="54312" grpId="0" animBg="1"/>
      <p:bldP spid="54311" grpId="0" animBg="1"/>
      <p:bldP spid="54313" grpId="0" animBg="1"/>
      <p:bldP spid="54328" grpId="0" animBg="1"/>
      <p:bldP spid="54330" grpId="0" animBg="1"/>
      <p:bldP spid="54331" grpId="0" animBg="1"/>
      <p:bldP spid="54332" grpId="0" animBg="1"/>
      <p:bldP spid="54335" grpId="0" animBg="1"/>
      <p:bldP spid="54292" grpId="0" animBg="1"/>
      <p:bldP spid="54338" grpId="0" animBg="1"/>
      <p:bldP spid="54293" grpId="0" animBg="1"/>
      <p:bldP spid="57" grpId="0" animBg="1"/>
      <p:bldP spid="58" grpId="0" animBg="1"/>
      <p:bldP spid="64" grpId="0" animBg="1"/>
      <p:bldP spid="59" grpId="0" animBg="1"/>
      <p:bldP spid="62" grpId="0" animBg="1"/>
      <p:bldP spid="63" grpId="0" animBg="1"/>
      <p:bldP spid="65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467903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  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Βελτίωση της ποιότητας των υπηρεσιών 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  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Ανταλλαγή τεχνογνωσίας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  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Συμμετοχή σε εθνικά και ευρωπαϊκά δίκτυα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ü"/>
            </a:pPr>
            <a:endParaRPr lang="el-G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22 - Εικόνα" descr="C:\Users\anastasopoulou\AppData\Local\Microsoft\Windows\Temporary Internet Files\Content.Outlook\ITZIL2BB\EU_flag_LLP_en2012 (3).jpg"/>
          <p:cNvPicPr>
            <a:picLocks noChangeAspect="1" noChangeArrowheads="1"/>
          </p:cNvPicPr>
          <p:nvPr/>
        </p:nvPicPr>
        <p:blipFill>
          <a:blip r:embed="rId2" cstate="print"/>
          <a:srcRect l="2625" r="7698" b="19733"/>
          <a:stretch>
            <a:fillRect/>
          </a:stretch>
        </p:blipFill>
        <p:spPr bwMode="auto">
          <a:xfrm>
            <a:off x="5436096" y="4986777"/>
            <a:ext cx="2431217" cy="74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latsou.LARISSA\Επιφάνεια εργασίας\Διάφορα logos και δημοσιότητα\erasmus+logo_m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892202"/>
            <a:ext cx="3456384" cy="985070"/>
          </a:xfrm>
          <a:prstGeom prst="rect">
            <a:avLst/>
          </a:prstGeom>
          <a:noFill/>
        </p:spPr>
      </p:pic>
      <p:pic>
        <p:nvPicPr>
          <p:cNvPr id="6" name="Picture 20" descr="equ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429000"/>
            <a:ext cx="17083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 - Εικόνα" descr="SEE_colour_TCP transparent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17032"/>
            <a:ext cx="21394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Macintosh HD:COMUNICATTIVE:173-LEXOP:CARTA-INTESTATA-WORD:DAPHNE.jpg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827584" y="3676253"/>
            <a:ext cx="201422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123728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 Ευρωπαϊκά Προγράμματα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85" t="1440" r="19679" b="4443"/>
          <a:stretch>
            <a:fillRect/>
          </a:stretch>
        </p:blipFill>
        <p:spPr>
          <a:xfrm>
            <a:off x="7524328" y="2251620"/>
            <a:ext cx="1440160" cy="2977580"/>
          </a:xfr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085137" cy="5255790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  <a:defRPr/>
            </a:pPr>
            <a:r>
              <a:rPr lang="el-GR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>Να αναπτύξουμε </a:t>
            </a:r>
            <a:r>
              <a:rPr lang="el-GR" sz="2900" dirty="0" smtClean="0">
                <a:latin typeface="Calibri" pitchFamily="34" charset="0"/>
                <a:ea typeface="+mn-ea"/>
                <a:cs typeface="+mn-cs"/>
              </a:rPr>
              <a:t>ένα </a:t>
            </a:r>
            <a:r>
              <a:rPr lang="el-GR" sz="2900" b="1" dirty="0" smtClean="0">
                <a:latin typeface="Calibri" pitchFamily="34" charset="0"/>
                <a:ea typeface="+mn-ea"/>
                <a:cs typeface="+mn-cs"/>
              </a:rPr>
              <a:t>πλήρες εκπαιδευτικό πακέτο/υλικό</a:t>
            </a:r>
            <a:r>
              <a:rPr lang="el-GR" sz="2900" dirty="0" smtClean="0">
                <a:latin typeface="Calibri" pitchFamily="34" charset="0"/>
                <a:ea typeface="+mn-ea"/>
                <a:cs typeface="+mn-cs"/>
              </a:rPr>
              <a:t> για τις Βασικές Ικανότητες του </a:t>
            </a:r>
            <a:r>
              <a:rPr lang="en-US" sz="2900" dirty="0" smtClean="0">
                <a:latin typeface="Calibri" pitchFamily="34" charset="0"/>
                <a:ea typeface="+mn-ea"/>
                <a:cs typeface="+mn-cs"/>
              </a:rPr>
              <a:t>E</a:t>
            </a:r>
            <a:r>
              <a:rPr lang="el-GR" sz="2900" dirty="0" smtClean="0">
                <a:latin typeface="Calibri" pitchFamily="34" charset="0"/>
                <a:ea typeface="+mn-ea"/>
                <a:cs typeface="+mn-cs"/>
              </a:rPr>
              <a:t>ΠΑ: </a:t>
            </a:r>
            <a:r>
              <a:rPr lang="el-GR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l-GR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l-GR" sz="2700" dirty="0" smtClean="0">
                <a:latin typeface="Calibri" pitchFamily="34" charset="0"/>
                <a:cs typeface="Arial" pitchFamily="34" charset="0"/>
              </a:rPr>
              <a:t>α) </a:t>
            </a: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>Πρόγραμμα κατάρτισης ανά Βασική Ικανότητα</a:t>
            </a:r>
            <a:br>
              <a:rPr lang="el-GR" sz="2700" i="1" dirty="0" smtClean="0">
                <a:latin typeface="Calibri" pitchFamily="34" charset="0"/>
                <a:cs typeface="Arial" pitchFamily="34" charset="0"/>
              </a:rPr>
            </a:b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2700" i="1" dirty="0" smtClean="0">
                <a:latin typeface="Calibri" pitchFamily="34" charset="0"/>
                <a:cs typeface="Arial" pitchFamily="34" charset="0"/>
              </a:rPr>
            </a:b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>β) Μεθοδολογικός Οδηγός</a:t>
            </a:r>
            <a:r>
              <a:rPr lang="en-US" sz="2700" i="1" dirty="0" smtClean="0">
                <a:latin typeface="Calibri" pitchFamily="34" charset="0"/>
                <a:cs typeface="Arial" pitchFamily="34" charset="0"/>
              </a:rPr>
              <a:t> &amp; </a:t>
            </a: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>Εργαλεία Εκπαιδευτή</a:t>
            </a:r>
            <a:br>
              <a:rPr lang="el-GR" sz="2700" i="1" dirty="0" smtClean="0">
                <a:latin typeface="Calibri" pitchFamily="34" charset="0"/>
                <a:cs typeface="Arial" pitchFamily="34" charset="0"/>
              </a:rPr>
            </a:b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2700" i="1" dirty="0" smtClean="0">
                <a:latin typeface="Calibri" pitchFamily="34" charset="0"/>
                <a:cs typeface="Arial" pitchFamily="34" charset="0"/>
              </a:rPr>
            </a:b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>γ) Αίσθημα Πρωτοβουλίας &amp; επιχειρηματικότητας  </a:t>
            </a:r>
            <a:br>
              <a:rPr lang="el-GR" sz="2700" i="1" dirty="0" smtClean="0">
                <a:latin typeface="Calibri" pitchFamily="34" charset="0"/>
                <a:cs typeface="Arial" pitchFamily="34" charset="0"/>
              </a:rPr>
            </a:b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>    - Εγχειρίδιο για τον Εκπαιδευόμενο</a:t>
            </a:r>
            <a:br>
              <a:rPr lang="el-GR" sz="2700" i="1" dirty="0" smtClean="0">
                <a:latin typeface="Calibri" pitchFamily="34" charset="0"/>
                <a:cs typeface="Arial" pitchFamily="34" charset="0"/>
              </a:rPr>
            </a:b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>    - Ολοκληρωμένο Σύστημα Πιστοποίησης</a:t>
            </a:r>
            <a:r>
              <a:rPr lang="en-US" sz="2700" i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2700" i="1" dirty="0" smtClean="0">
                <a:latin typeface="Calibri" pitchFamily="34" charset="0"/>
                <a:cs typeface="Arial" pitchFamily="34" charset="0"/>
              </a:rPr>
            </a:b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2700" i="1" dirty="0" smtClean="0">
                <a:latin typeface="Calibri" pitchFamily="34" charset="0"/>
                <a:cs typeface="Arial" pitchFamily="34" charset="0"/>
              </a:rPr>
            </a:br>
            <a:r>
              <a:rPr lang="el-GR" sz="2700" i="1" dirty="0" smtClean="0">
                <a:latin typeface="Calibri" pitchFamily="34" charset="0"/>
                <a:cs typeface="Arial" pitchFamily="34" charset="0"/>
              </a:rPr>
              <a:t> δ) Πακέτο Εκπαιδευτών σε CDROM για καλύτερη διάχυση </a:t>
            </a:r>
            <a:r>
              <a:rPr lang="el-G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l-GR" sz="32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G:\Dimitra-Files\EU_PROJECTS\LLP\11-13_CERF_TOI_GR\6_DELIVERABLES &amp; PRODUCTS_FINAL\wp8-DISSEMINATION-WEBSITE\1_LOGOs\Final Logo\CERF_Final_Logo_Plaisio_for_W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88840"/>
            <a:ext cx="155511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411760" y="188640"/>
            <a:ext cx="6491064" cy="65293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Από τη θεωρία…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491064" cy="652934"/>
          </a:xfrm>
        </p:spPr>
        <p:txBody>
          <a:bodyPr>
            <a:normAutofit/>
          </a:bodyPr>
          <a:lstStyle/>
          <a:p>
            <a:pPr algn="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Από τη θεωρία…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11560" y="980728"/>
            <a:ext cx="7706538" cy="5043046"/>
            <a:chOff x="567" y="984"/>
            <a:chExt cx="4581" cy="291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984"/>
              <a:ext cx="4581" cy="28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67" y="1026"/>
              <a:ext cx="4581" cy="28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23528" y="6210201"/>
            <a:ext cx="7988300" cy="647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i="1" baseline="0" dirty="0" smtClean="0">
                <a:solidFill>
                  <a:srgbClr val="000000"/>
                </a:solidFill>
                <a:latin typeface="Arial Narrow" pitchFamily="34" charset="0"/>
              </a:rPr>
              <a:t>* </a:t>
            </a:r>
            <a:r>
              <a:rPr lang="en-GB" i="1" baseline="0" dirty="0" smtClean="0">
                <a:solidFill>
                  <a:srgbClr val="000000"/>
                </a:solidFill>
                <a:latin typeface="Arial Narrow" pitchFamily="34" charset="0"/>
              </a:rPr>
              <a:t>The </a:t>
            </a:r>
            <a:r>
              <a:rPr lang="en-GB" i="1" baseline="0" dirty="0">
                <a:solidFill>
                  <a:srgbClr val="000000"/>
                </a:solidFill>
                <a:latin typeface="Arial Narrow" pitchFamily="34" charset="0"/>
              </a:rPr>
              <a:t>Planning </a:t>
            </a:r>
            <a:r>
              <a:rPr lang="en-GB" i="1" baseline="0" dirty="0" smtClean="0">
                <a:solidFill>
                  <a:srgbClr val="000000"/>
                </a:solidFill>
                <a:latin typeface="Arial Narrow" pitchFamily="34" charset="0"/>
              </a:rPr>
              <a:t>stage</a:t>
            </a:r>
            <a:r>
              <a:rPr lang="el-GR" i="1" baseline="0" dirty="0" smtClean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en-GB" i="1" baseline="0" dirty="0" smtClean="0">
                <a:solidFill>
                  <a:srgbClr val="000000"/>
                </a:solidFill>
                <a:latin typeface="Arial Narrow" pitchFamily="34" charset="0"/>
              </a:rPr>
              <a:t>Fourth Column</a:t>
            </a:r>
            <a:r>
              <a:rPr lang="el-GR" i="1" baseline="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i="1" baseline="0" dirty="0" smtClean="0">
                <a:solidFill>
                  <a:srgbClr val="000000"/>
                </a:solidFill>
                <a:latin typeface="Arial Narrow" pitchFamily="34" charset="0"/>
              </a:rPr>
              <a:t>Assumptions</a:t>
            </a:r>
            <a:r>
              <a:rPr lang="en-GB" sz="1800" baseline="0" dirty="0">
                <a:solidFill>
                  <a:srgbClr val="000000"/>
                </a:solidFill>
              </a:rPr>
              <a:t/>
            </a:r>
            <a:br>
              <a:rPr lang="en-GB" sz="1800" baseline="0" dirty="0">
                <a:solidFill>
                  <a:srgbClr val="000000"/>
                </a:solidFill>
              </a:rPr>
            </a:br>
            <a:endParaRPr lang="en-GB" sz="1800" baseline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363272" cy="4679032"/>
          </a:xfrm>
        </p:spPr>
        <p:txBody>
          <a:bodyPr anchor="t">
            <a:normAutofit fontScale="77500" lnSpcReduction="20000"/>
          </a:bodyPr>
          <a:lstStyle/>
          <a:p>
            <a:pPr marL="0" lvl="1" indent="11113"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90600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  <a:tab pos="9974263" algn="l"/>
              </a:tabLst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Πως θα ξέρουμε εάν και κατά πόσο </a:t>
            </a:r>
          </a:p>
          <a:p>
            <a:pPr marL="0" lvl="1" indent="11113"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90600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  <a:tab pos="9974263" algn="l"/>
              </a:tabLst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αυτό που έχουμε προγραμματιστεί συμβαίνει ή έχει συμβεί </a:t>
            </a:r>
          </a:p>
          <a:p>
            <a:pPr marL="0" lvl="1" indent="11113"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90600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  <a:tab pos="9974263" algn="l"/>
              </a:tabLst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στην πράξη? </a:t>
            </a:r>
          </a:p>
          <a:p>
            <a:pPr marL="0" lvl="1" indent="11113"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90600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  <a:tab pos="9974263" algn="l"/>
              </a:tabLst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Πως επαληθεύουμε την επιτυχία; </a:t>
            </a:r>
          </a:p>
          <a:p>
            <a:pPr marL="990600" lvl="1" indent="-53022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90600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4588" algn="l"/>
                <a:tab pos="4133850" algn="l"/>
                <a:tab pos="4583113" algn="l"/>
                <a:tab pos="5032375" algn="l"/>
                <a:tab pos="5481638" algn="l"/>
                <a:tab pos="5930900" algn="l"/>
                <a:tab pos="6380163" algn="l"/>
                <a:tab pos="6829425" algn="l"/>
                <a:tab pos="7278688" algn="l"/>
                <a:tab pos="7727950" algn="l"/>
                <a:tab pos="8177213" algn="l"/>
                <a:tab pos="8626475" algn="l"/>
                <a:tab pos="9075738" algn="l"/>
                <a:tab pos="9525000" algn="l"/>
                <a:tab pos="9974263" algn="l"/>
              </a:tabLst>
            </a:pPr>
            <a:endParaRPr lang="el-GR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l-GR" sz="2800" dirty="0" smtClean="0">
                <a:latin typeface="Calibri" pitchFamily="34" charset="0"/>
              </a:rPr>
              <a:t>Ένα </a:t>
            </a:r>
            <a:r>
              <a:rPr lang="en-US" sz="2800" dirty="0" smtClean="0">
                <a:latin typeface="Calibri" pitchFamily="34" charset="0"/>
              </a:rPr>
              <a:t>EU project </a:t>
            </a:r>
            <a:r>
              <a:rPr lang="el-GR" sz="2800" dirty="0" smtClean="0">
                <a:latin typeface="Calibri" pitchFamily="34" charset="0"/>
              </a:rPr>
              <a:t>καθώς δεν διαπραγματεύεται θέματα ρουτίνας αλλά </a:t>
            </a:r>
            <a:r>
              <a:rPr lang="el-GR" sz="2800" b="1" dirty="0" smtClean="0">
                <a:latin typeface="Calibri" pitchFamily="34" charset="0"/>
              </a:rPr>
              <a:t>νέες  καινοτόμες δραστηριότητες  </a:t>
            </a:r>
            <a:r>
              <a:rPr lang="el-GR" sz="2800" dirty="0" smtClean="0">
                <a:latin typeface="Calibri" pitchFamily="34" charset="0"/>
              </a:rPr>
              <a:t>ενέχει υψηλό ρίσκο αποτυχίας  </a:t>
            </a:r>
          </a:p>
          <a:p>
            <a:r>
              <a:rPr lang="el-GR" sz="2800" dirty="0" smtClean="0">
                <a:latin typeface="Calibri" pitchFamily="34" charset="0"/>
              </a:rPr>
              <a:t>Ενώ πρέπει να επιτύχει συγκεκριμένο </a:t>
            </a:r>
            <a:r>
              <a:rPr lang="el-GR" sz="2800" b="1" dirty="0" smtClean="0">
                <a:latin typeface="Calibri" pitchFamily="34" charset="0"/>
              </a:rPr>
              <a:t>σκοπό</a:t>
            </a:r>
            <a:r>
              <a:rPr lang="el-GR" sz="2800" dirty="0" smtClean="0">
                <a:latin typeface="Calibri" pitchFamily="34" charset="0"/>
              </a:rPr>
              <a:t> και </a:t>
            </a:r>
            <a:r>
              <a:rPr lang="el-GR" sz="2800" b="1" dirty="0" smtClean="0">
                <a:latin typeface="Calibri" pitchFamily="34" charset="0"/>
              </a:rPr>
              <a:t>στόχο</a:t>
            </a:r>
            <a:r>
              <a:rPr lang="el-GR" sz="2800" dirty="0" smtClean="0">
                <a:latin typeface="Calibri" pitchFamily="34" charset="0"/>
              </a:rPr>
              <a:t> μέσα σε  συγκεκριμένο </a:t>
            </a:r>
            <a:r>
              <a:rPr lang="el-GR" sz="2800" b="1" dirty="0" smtClean="0">
                <a:latin typeface="Calibri" pitchFamily="34" charset="0"/>
              </a:rPr>
              <a:t>χρονικό πλαίσιο </a:t>
            </a:r>
            <a:r>
              <a:rPr lang="el-GR" sz="2800" dirty="0" smtClean="0">
                <a:latin typeface="Calibri" pitchFamily="34" charset="0"/>
              </a:rPr>
              <a:t>με συγκεκριμένο </a:t>
            </a:r>
            <a:r>
              <a:rPr lang="el-GR" sz="2800" b="1" dirty="0" smtClean="0">
                <a:latin typeface="Calibri" pitchFamily="34" charset="0"/>
              </a:rPr>
              <a:t>προϋπολογισμό</a:t>
            </a:r>
            <a:r>
              <a:rPr lang="el-GR" sz="2800" dirty="0" smtClean="0">
                <a:latin typeface="Calibri" pitchFamily="34" charset="0"/>
              </a:rPr>
              <a:t> και συγκεκριμένους </a:t>
            </a:r>
            <a:r>
              <a:rPr lang="el-GR" sz="2800" b="1" dirty="0" smtClean="0">
                <a:latin typeface="Calibri" pitchFamily="34" charset="0"/>
              </a:rPr>
              <a:t>ανθρώπινους πόρους</a:t>
            </a:r>
          </a:p>
          <a:p>
            <a:pPr>
              <a:buNone/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>
              <a:buNone/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Για τη διασφάλιση της επιτυχίας …</a:t>
            </a:r>
          </a:p>
          <a:p>
            <a:pPr algn="ctr">
              <a:buNone/>
            </a:pPr>
            <a:r>
              <a:rPr lang="el-GR" sz="2800" b="1" i="1" dirty="0" smtClean="0">
                <a:solidFill>
                  <a:srgbClr val="FF0000"/>
                </a:solidFill>
                <a:latin typeface="Calibri" pitchFamily="34" charset="0"/>
              </a:rPr>
              <a:t>λεπτομερής προγραμματισμός &amp; οργάνωση</a:t>
            </a: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>
              <a:buNone/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ο συντονισμός μια εξαιρετικά δυναμική διαδικασία 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123728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 Στην πράξη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l-GR" kern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Επαναπροσδιόρισε τις προοπτικές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640960" cy="4751040"/>
          </a:xfrm>
        </p:spPr>
        <p:txBody>
          <a:bodyPr>
            <a:normAutofit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l-GR" sz="2800" dirty="0" smtClean="0">
                <a:latin typeface="Calibri" pitchFamily="34" charset="0"/>
              </a:rPr>
              <a:t>Η επιτυχία είναι</a:t>
            </a:r>
            <a:r>
              <a:rPr lang="en-US" sz="2800" dirty="0" smtClean="0">
                <a:latin typeface="Calibri" pitchFamily="34" charset="0"/>
              </a:rPr>
              <a:t>…</a:t>
            </a:r>
            <a:r>
              <a:rPr lang="el-GR" sz="2800" dirty="0" smtClean="0">
                <a:latin typeface="Calibri" pitchFamily="34" charset="0"/>
              </a:rPr>
              <a:t>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l-GR" sz="2400" dirty="0" smtClean="0">
                <a:latin typeface="Calibri" pitchFamily="34" charset="0"/>
              </a:rPr>
              <a:t>να αναπτύξεις / δημιουργήσεις το ‘δικό’ σου ‘</a:t>
            </a:r>
            <a:r>
              <a:rPr lang="en-US" sz="2400" dirty="0" smtClean="0">
                <a:latin typeface="Calibri" pitchFamily="34" charset="0"/>
              </a:rPr>
              <a:t>intellectual outcome</a:t>
            </a:r>
            <a:r>
              <a:rPr lang="el-GR" sz="2400" dirty="0" smtClean="0">
                <a:latin typeface="Calibri" pitchFamily="34" charset="0"/>
              </a:rPr>
              <a:t>’?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l-GR" sz="2400" dirty="0" smtClean="0">
                <a:latin typeface="Calibri" pitchFamily="34" charset="0"/>
              </a:rPr>
              <a:t>ή να παραδώσεις ένα προσδιορισμένο κομμάτι δουλειάς στο ΙΚΥ?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l-GR" sz="2800" dirty="0" smtClean="0">
                <a:latin typeface="Calibri" pitchFamily="34" charset="0"/>
              </a:rPr>
              <a:t>Ποιος είναι ο ρόλος σου…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l-GR" sz="2400" dirty="0" smtClean="0">
                <a:latin typeface="Calibri" pitchFamily="34" charset="0"/>
              </a:rPr>
              <a:t>Είσαι ο Συντονιστής του έργου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l-GR" sz="2400" dirty="0" smtClean="0">
                <a:latin typeface="Calibri" pitchFamily="34" charset="0"/>
              </a:rPr>
              <a:t>ή απασχολημένος να ‘τρέχεις’ τη μικρή σου επιχείρηση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l-GR" dirty="0" smtClean="0"/>
          </a:p>
          <a:p>
            <a:r>
              <a:rPr lang="en-GB" b="1" kern="0" dirty="0" smtClean="0">
                <a:solidFill>
                  <a:srgbClr val="000000"/>
                </a:solidFill>
                <a:latin typeface="Calibri"/>
              </a:rPr>
              <a:t>Begin with the right end in mind</a:t>
            </a:r>
            <a:r>
              <a:rPr lang="el-GR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Calibri"/>
              </a:rPr>
              <a:t>και κάνε του εταίρους σου συνένοχους</a:t>
            </a:r>
            <a:r>
              <a:rPr lang="en-US" kern="0" dirty="0" smtClean="0">
                <a:solidFill>
                  <a:srgbClr val="000000"/>
                </a:solidFill>
                <a:latin typeface="Calibri"/>
              </a:rPr>
              <a:t>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Starting phase</a:t>
            </a:r>
            <a:r>
              <a:rPr lang="el-GR" b="1" dirty="0" smtClean="0"/>
              <a:t>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63272" cy="4895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1. </a:t>
            </a:r>
            <a:r>
              <a:rPr lang="el-GR" sz="2400" b="1" dirty="0" smtClean="0">
                <a:latin typeface="Calibri" pitchFamily="34" charset="0"/>
              </a:rPr>
              <a:t>Επισκόπηση, επανεξέταση και παρουσίαση του πλάνου εργασιών του έργου</a:t>
            </a:r>
            <a:endParaRPr lang="en-US" sz="2400" b="1" dirty="0" smtClean="0">
              <a:latin typeface="Calibri" pitchFamily="34" charset="0"/>
            </a:endParaRPr>
          </a:p>
          <a:p>
            <a:pPr marL="620713" indent="-261938">
              <a:buFontTx/>
              <a:buChar char="-"/>
            </a:pPr>
            <a:r>
              <a:rPr lang="el-GR" sz="2000" b="1" dirty="0" smtClean="0">
                <a:latin typeface="Calibri" pitchFamily="34" charset="0"/>
              </a:rPr>
              <a:t>Καθορισμός των  τελικών προϊόντων</a:t>
            </a:r>
            <a:r>
              <a:rPr lang="en-US" sz="2000" b="1" dirty="0" smtClean="0">
                <a:latin typeface="Calibri" pitchFamily="34" charset="0"/>
              </a:rPr>
              <a:t>:</a:t>
            </a:r>
            <a:r>
              <a:rPr lang="el-GR" sz="2000" b="1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δημιουργία απολύτως ξεκάθαρης εικόνα για το έργο (</a:t>
            </a:r>
            <a:r>
              <a:rPr lang="en-US" sz="2000" u="sng" dirty="0" smtClean="0">
                <a:latin typeface="Calibri" pitchFamily="34" charset="0"/>
              </a:rPr>
              <a:t>what</a:t>
            </a:r>
            <a:r>
              <a:rPr lang="en-US" sz="2000" dirty="0" smtClean="0">
                <a:latin typeface="Calibri" pitchFamily="34" charset="0"/>
              </a:rPr>
              <a:t> has to be produced, and </a:t>
            </a:r>
            <a:r>
              <a:rPr lang="en-US" sz="2000" u="sng" dirty="0" smtClean="0">
                <a:latin typeface="Calibri" pitchFamily="34" charset="0"/>
              </a:rPr>
              <a:t>when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u="sng" dirty="0" smtClean="0">
                <a:latin typeface="Calibri" pitchFamily="34" charset="0"/>
              </a:rPr>
              <a:t>how</a:t>
            </a:r>
            <a:r>
              <a:rPr lang="en-US" sz="2000" dirty="0" smtClean="0">
                <a:latin typeface="Calibri" pitchFamily="34" charset="0"/>
              </a:rPr>
              <a:t> and by </a:t>
            </a:r>
            <a:r>
              <a:rPr lang="en-US" sz="2000" u="sng" dirty="0" smtClean="0">
                <a:latin typeface="Calibri" pitchFamily="34" charset="0"/>
              </a:rPr>
              <a:t>whom</a:t>
            </a:r>
            <a:r>
              <a:rPr lang="el-GR" sz="2000" u="sng" dirty="0" smtClean="0">
                <a:latin typeface="Calibri" pitchFamily="34" charset="0"/>
              </a:rPr>
              <a:t>)</a:t>
            </a:r>
          </a:p>
          <a:p>
            <a:pPr marL="620713" indent="-261938">
              <a:buFontTx/>
              <a:buChar char="-"/>
            </a:pPr>
            <a:r>
              <a:rPr lang="el-GR" sz="2000" b="1" dirty="0" smtClean="0">
                <a:latin typeface="Calibri" pitchFamily="34" charset="0"/>
              </a:rPr>
              <a:t>Προϋπολογισμός του έργου </a:t>
            </a:r>
          </a:p>
          <a:p>
            <a:pPr marL="620713" indent="-261938" algn="just">
              <a:buFontTx/>
              <a:buChar char="-"/>
            </a:pPr>
            <a:r>
              <a:rPr lang="el-GR" sz="2000" b="1" dirty="0" smtClean="0">
                <a:latin typeface="Calibri" pitchFamily="34" charset="0"/>
              </a:rPr>
              <a:t>Συμφωνία στην κατανομή καθηκόντων μεταξύ των εταίρων</a:t>
            </a:r>
            <a:endParaRPr lang="el-GR" sz="2000" dirty="0" smtClean="0">
              <a:latin typeface="Calibri" pitchFamily="34" charset="0"/>
            </a:endParaRPr>
          </a:p>
          <a:p>
            <a:pPr marL="620713" indent="-261938">
              <a:buFontTx/>
              <a:buChar char="-"/>
            </a:pPr>
            <a:endParaRPr lang="el-GR" sz="2000" dirty="0" smtClean="0">
              <a:latin typeface="Calibri" pitchFamily="34" charset="0"/>
            </a:endParaRPr>
          </a:p>
          <a:p>
            <a:pPr marL="620713" indent="-261938">
              <a:buFontTx/>
              <a:buChar char="-"/>
            </a:pPr>
            <a:endParaRPr lang="el-GR" sz="2000" dirty="0" smtClean="0">
              <a:latin typeface="Calibri" pitchFamily="34" charset="0"/>
            </a:endParaRPr>
          </a:p>
          <a:p>
            <a:pPr marL="620713" indent="-261938" algn="ctr">
              <a:buNone/>
            </a:pP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 {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specification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design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procedure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plan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}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that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will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not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fit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on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one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page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cannot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be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understood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.” </a:t>
            </a:r>
          </a:p>
          <a:p>
            <a:pPr marL="620713" indent="-261938" algn="ctr">
              <a:buNone/>
            </a:pP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 (</a:t>
            </a:r>
            <a:r>
              <a:rPr lang="el-GR" sz="2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Mark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Ardis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Προσαρμοσμένος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1280</TotalTime>
  <Words>1013</Words>
  <Application>Microsoft Office PowerPoint</Application>
  <PresentationFormat>Προβολή στην οθόνη (4:3)</PresentationFormat>
  <Paragraphs>171</Paragraphs>
  <Slides>24</Slides>
  <Notes>1</Notes>
  <HiddenSlides>1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Δικαιοσύνη</vt:lpstr>
      <vt:lpstr>Acrobat Document</vt:lpstr>
      <vt:lpstr>Αθήνα, 15 Οκτωβρίου 2014 Βάσω Αναστασοπούλου   Προϊσταμένη Τμήματος Ανάπτυξης &amp; Ευρωπαϊκών  Έργων, ΔΗΜΗΤΡΑ  anastasopoulou@dimitra.gr  </vt:lpstr>
      <vt:lpstr>Διαφάνεια 2</vt:lpstr>
      <vt:lpstr>Διαφάνεια 3</vt:lpstr>
      <vt:lpstr>Διαφάνεια 4</vt:lpstr>
      <vt:lpstr>  Να αναπτύξουμε ένα πλήρες εκπαιδευτικό πακέτο/υλικό για τις Βασικές Ικανότητες του EΠΑ:   α) Πρόγραμμα κατάρτισης ανά Βασική Ικανότητα  β) Μεθοδολογικός Οδηγός &amp; Εργαλεία Εκπαιδευτή  γ) Αίσθημα Πρωτοβουλίας &amp; επιχειρηματικότητας       - Εγχειρίδιο για τον Εκπαιδευόμενο     - Ολοκληρωμένο Σύστημα Πιστοποίησης   δ) Πακέτο Εκπαιδευτών σε CDROM για καλύτερη διάχυση  </vt:lpstr>
      <vt:lpstr>Από τη θεωρία…</vt:lpstr>
      <vt:lpstr>Διαφάνεια 7</vt:lpstr>
      <vt:lpstr>Επαναπροσδιόρισε τις προοπτικές  </vt:lpstr>
      <vt:lpstr>Starting phase (1)</vt:lpstr>
      <vt:lpstr>Διαφάνεια 10</vt:lpstr>
      <vt:lpstr>Διαφάνεια 11</vt:lpstr>
      <vt:lpstr>Διαφάνεια 12</vt:lpstr>
      <vt:lpstr>Starting phase (2)</vt:lpstr>
      <vt:lpstr>Διαφάνεια 14</vt:lpstr>
      <vt:lpstr>kick-off meeting (1)</vt:lpstr>
      <vt:lpstr>kick-off meeting (2)</vt:lpstr>
      <vt:lpstr>kick-off meeting (3)</vt:lpstr>
      <vt:lpstr>Key issues - coordinating </vt:lpstr>
      <vt:lpstr>Major Key issue: communication</vt:lpstr>
      <vt:lpstr>Key hints - managing </vt:lpstr>
      <vt:lpstr>Key hints - reporting </vt:lpstr>
      <vt:lpstr>Successful outcomes depend upon…</vt:lpstr>
      <vt:lpstr>Successful outcomes depend upon…</vt:lpstr>
      <vt:lpstr>Διαφάνεια 24</vt:lpstr>
    </vt:vector>
  </TitlesOfParts>
  <Company>ΔΗΜΗΤΡΑ ΚΕΕ ΑΕ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Organisation DIMITRA</dc:title>
  <dc:creator>latsou</dc:creator>
  <cp:lastModifiedBy>anastasopoulou</cp:lastModifiedBy>
  <cp:revision>238</cp:revision>
  <dcterms:created xsi:type="dcterms:W3CDTF">2014-10-02T11:06:21Z</dcterms:created>
  <dcterms:modified xsi:type="dcterms:W3CDTF">2014-10-15T10:27:30Z</dcterms:modified>
</cp:coreProperties>
</file>