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9" r:id="rId3"/>
    <p:sldId id="260" r:id="rId4"/>
    <p:sldId id="261" r:id="rId5"/>
    <p:sldId id="262" r:id="rId6"/>
    <p:sldId id="263" r:id="rId7"/>
    <p:sldId id="273" r:id="rId8"/>
    <p:sldId id="274" r:id="rId9"/>
    <p:sldId id="264" r:id="rId10"/>
    <p:sldId id="265" r:id="rId11"/>
    <p:sldId id="266" r:id="rId12"/>
    <p:sldId id="267" r:id="rId13"/>
    <p:sldId id="268" r:id="rId14"/>
    <p:sldId id="270" r:id="rId15"/>
    <p:sldId id="272" r:id="rId16"/>
    <p:sldId id="275" r:id="rId17"/>
    <p:sldId id="277" r:id="rId18"/>
    <p:sldId id="276" r:id="rId19"/>
    <p:sldId id="271" r:id="rId20"/>
    <p:sldId id="278"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94665" autoAdjust="0"/>
  </p:normalViewPr>
  <p:slideViewPr>
    <p:cSldViewPr snapToGrid="0" snapToObjects="1">
      <p:cViewPr>
        <p:scale>
          <a:sx n="147" d="100"/>
          <a:sy n="147" d="100"/>
        </p:scale>
        <p:origin x="-1416" y="-80"/>
      </p:cViewPr>
      <p:guideLst>
        <p:guide orient="horz" pos="2160"/>
        <p:guide pos="2880"/>
      </p:guideLst>
    </p:cSldViewPr>
  </p:slideViewPr>
  <p:outlineViewPr>
    <p:cViewPr>
      <p:scale>
        <a:sx n="33" d="100"/>
        <a:sy n="33" d="100"/>
      </p:scale>
      <p:origin x="0" y="73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27FA2D-508C-C347-BC08-4FBF7C8DADE4}" type="datetimeFigureOut">
              <a:rPr lang="en-US" smtClean="0"/>
              <a:t>06/05/19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467E4-2879-9F44-B4D0-A66618F6B858}" type="slidenum">
              <a:rPr lang="en-US" smtClean="0"/>
              <a:t>‹#›</a:t>
            </a:fld>
            <a:endParaRPr lang="en-US"/>
          </a:p>
        </p:txBody>
      </p:sp>
    </p:spTree>
    <p:extLst>
      <p:ext uri="{BB962C8B-B14F-4D97-AF65-F5344CB8AC3E}">
        <p14:creationId xmlns:p14="http://schemas.microsoft.com/office/powerpoint/2010/main" val="2991468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CF27FA2D-508C-C347-BC08-4FBF7C8DADE4}" type="datetimeFigureOut">
              <a:rPr lang="en-US" smtClean="0"/>
              <a:t>06/05/19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467E4-2879-9F44-B4D0-A66618F6B858}" type="slidenum">
              <a:rPr lang="en-US" smtClean="0"/>
              <a:t>‹#›</a:t>
            </a:fld>
            <a:endParaRPr lang="en-US"/>
          </a:p>
        </p:txBody>
      </p:sp>
    </p:spTree>
    <p:extLst>
      <p:ext uri="{BB962C8B-B14F-4D97-AF65-F5344CB8AC3E}">
        <p14:creationId xmlns:p14="http://schemas.microsoft.com/office/powerpoint/2010/main" val="1151265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CF27FA2D-508C-C347-BC08-4FBF7C8DADE4}" type="datetimeFigureOut">
              <a:rPr lang="en-US" smtClean="0"/>
              <a:t>06/05/19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467E4-2879-9F44-B4D0-A66618F6B858}" type="slidenum">
              <a:rPr lang="en-US" smtClean="0"/>
              <a:t>‹#›</a:t>
            </a:fld>
            <a:endParaRPr lang="en-US"/>
          </a:p>
        </p:txBody>
      </p:sp>
    </p:spTree>
    <p:extLst>
      <p:ext uri="{BB962C8B-B14F-4D97-AF65-F5344CB8AC3E}">
        <p14:creationId xmlns:p14="http://schemas.microsoft.com/office/powerpoint/2010/main" val="695796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idx="1"/>
          </p:nvPr>
        </p:nvSpPr>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CF27FA2D-508C-C347-BC08-4FBF7C8DADE4}" type="datetimeFigureOut">
              <a:rPr lang="en-US" smtClean="0"/>
              <a:t>06/05/19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467E4-2879-9F44-B4D0-A66618F6B858}" type="slidenum">
              <a:rPr lang="en-US" smtClean="0"/>
              <a:t>‹#›</a:t>
            </a:fld>
            <a:endParaRPr lang="en-US"/>
          </a:p>
        </p:txBody>
      </p:sp>
    </p:spTree>
    <p:extLst>
      <p:ext uri="{BB962C8B-B14F-4D97-AF65-F5344CB8AC3E}">
        <p14:creationId xmlns:p14="http://schemas.microsoft.com/office/powerpoint/2010/main" val="3981733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l-G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Click to edit Master text styles</a:t>
            </a:r>
          </a:p>
        </p:txBody>
      </p:sp>
      <p:sp>
        <p:nvSpPr>
          <p:cNvPr id="4" name="Date Placeholder 3"/>
          <p:cNvSpPr>
            <a:spLocks noGrp="1"/>
          </p:cNvSpPr>
          <p:nvPr>
            <p:ph type="dt" sz="half" idx="10"/>
          </p:nvPr>
        </p:nvSpPr>
        <p:spPr/>
        <p:txBody>
          <a:bodyPr/>
          <a:lstStyle/>
          <a:p>
            <a:fld id="{CF27FA2D-508C-C347-BC08-4FBF7C8DADE4}" type="datetimeFigureOut">
              <a:rPr lang="en-US" smtClean="0"/>
              <a:t>06/05/19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467E4-2879-9F44-B4D0-A66618F6B858}" type="slidenum">
              <a:rPr lang="en-US" smtClean="0"/>
              <a:t>‹#›</a:t>
            </a:fld>
            <a:endParaRPr lang="en-US"/>
          </a:p>
        </p:txBody>
      </p:sp>
    </p:spTree>
    <p:extLst>
      <p:ext uri="{BB962C8B-B14F-4D97-AF65-F5344CB8AC3E}">
        <p14:creationId xmlns:p14="http://schemas.microsoft.com/office/powerpoint/2010/main" val="3303665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5" name="Date Placeholder 4"/>
          <p:cNvSpPr>
            <a:spLocks noGrp="1"/>
          </p:cNvSpPr>
          <p:nvPr>
            <p:ph type="dt" sz="half" idx="10"/>
          </p:nvPr>
        </p:nvSpPr>
        <p:spPr/>
        <p:txBody>
          <a:bodyPr/>
          <a:lstStyle/>
          <a:p>
            <a:fld id="{CF27FA2D-508C-C347-BC08-4FBF7C8DADE4}" type="datetimeFigureOut">
              <a:rPr lang="en-US" smtClean="0"/>
              <a:t>06/05/19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C467E4-2879-9F44-B4D0-A66618F6B858}" type="slidenum">
              <a:rPr lang="en-US" smtClean="0"/>
              <a:t>‹#›</a:t>
            </a:fld>
            <a:endParaRPr lang="en-US"/>
          </a:p>
        </p:txBody>
      </p:sp>
    </p:spTree>
    <p:extLst>
      <p:ext uri="{BB962C8B-B14F-4D97-AF65-F5344CB8AC3E}">
        <p14:creationId xmlns:p14="http://schemas.microsoft.com/office/powerpoint/2010/main" val="2980386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7" name="Date Placeholder 6"/>
          <p:cNvSpPr>
            <a:spLocks noGrp="1"/>
          </p:cNvSpPr>
          <p:nvPr>
            <p:ph type="dt" sz="half" idx="10"/>
          </p:nvPr>
        </p:nvSpPr>
        <p:spPr/>
        <p:txBody>
          <a:bodyPr/>
          <a:lstStyle/>
          <a:p>
            <a:fld id="{CF27FA2D-508C-C347-BC08-4FBF7C8DADE4}" type="datetimeFigureOut">
              <a:rPr lang="en-US" smtClean="0"/>
              <a:t>06/05/19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C467E4-2879-9F44-B4D0-A66618F6B858}" type="slidenum">
              <a:rPr lang="en-US" smtClean="0"/>
              <a:t>‹#›</a:t>
            </a:fld>
            <a:endParaRPr lang="en-US"/>
          </a:p>
        </p:txBody>
      </p:sp>
    </p:spTree>
    <p:extLst>
      <p:ext uri="{BB962C8B-B14F-4D97-AF65-F5344CB8AC3E}">
        <p14:creationId xmlns:p14="http://schemas.microsoft.com/office/powerpoint/2010/main" val="3039077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Date Placeholder 2"/>
          <p:cNvSpPr>
            <a:spLocks noGrp="1"/>
          </p:cNvSpPr>
          <p:nvPr>
            <p:ph type="dt" sz="half" idx="10"/>
          </p:nvPr>
        </p:nvSpPr>
        <p:spPr/>
        <p:txBody>
          <a:bodyPr/>
          <a:lstStyle/>
          <a:p>
            <a:fld id="{CF27FA2D-508C-C347-BC08-4FBF7C8DADE4}" type="datetimeFigureOut">
              <a:rPr lang="en-US" smtClean="0"/>
              <a:t>06/05/19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C467E4-2879-9F44-B4D0-A66618F6B858}" type="slidenum">
              <a:rPr lang="en-US" smtClean="0"/>
              <a:t>‹#›</a:t>
            </a:fld>
            <a:endParaRPr lang="en-US"/>
          </a:p>
        </p:txBody>
      </p:sp>
    </p:spTree>
    <p:extLst>
      <p:ext uri="{BB962C8B-B14F-4D97-AF65-F5344CB8AC3E}">
        <p14:creationId xmlns:p14="http://schemas.microsoft.com/office/powerpoint/2010/main" val="579797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27FA2D-508C-C347-BC08-4FBF7C8DADE4}" type="datetimeFigureOut">
              <a:rPr lang="en-US" smtClean="0"/>
              <a:t>06/05/19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C467E4-2879-9F44-B4D0-A66618F6B858}" type="slidenum">
              <a:rPr lang="en-US" smtClean="0"/>
              <a:t>‹#›</a:t>
            </a:fld>
            <a:endParaRPr lang="en-US"/>
          </a:p>
        </p:txBody>
      </p:sp>
    </p:spTree>
    <p:extLst>
      <p:ext uri="{BB962C8B-B14F-4D97-AF65-F5344CB8AC3E}">
        <p14:creationId xmlns:p14="http://schemas.microsoft.com/office/powerpoint/2010/main" val="140166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CF27FA2D-508C-C347-BC08-4FBF7C8DADE4}" type="datetimeFigureOut">
              <a:rPr lang="en-US" smtClean="0"/>
              <a:t>06/05/19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C467E4-2879-9F44-B4D0-A66618F6B858}" type="slidenum">
              <a:rPr lang="en-US" smtClean="0"/>
              <a:t>‹#›</a:t>
            </a:fld>
            <a:endParaRPr lang="en-US"/>
          </a:p>
        </p:txBody>
      </p:sp>
    </p:spTree>
    <p:extLst>
      <p:ext uri="{BB962C8B-B14F-4D97-AF65-F5344CB8AC3E}">
        <p14:creationId xmlns:p14="http://schemas.microsoft.com/office/powerpoint/2010/main" val="3255668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CF27FA2D-508C-C347-BC08-4FBF7C8DADE4}" type="datetimeFigureOut">
              <a:rPr lang="en-US" smtClean="0"/>
              <a:t>06/05/19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C467E4-2879-9F44-B4D0-A66618F6B858}" type="slidenum">
              <a:rPr lang="en-US" smtClean="0"/>
              <a:t>‹#›</a:t>
            </a:fld>
            <a:endParaRPr lang="en-US"/>
          </a:p>
        </p:txBody>
      </p:sp>
    </p:spTree>
    <p:extLst>
      <p:ext uri="{BB962C8B-B14F-4D97-AF65-F5344CB8AC3E}">
        <p14:creationId xmlns:p14="http://schemas.microsoft.com/office/powerpoint/2010/main" val="32087231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27FA2D-508C-C347-BC08-4FBF7C8DADE4}" type="datetimeFigureOut">
              <a:rPr lang="en-US" smtClean="0"/>
              <a:t>06/05/19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C467E4-2879-9F44-B4D0-A66618F6B858}" type="slidenum">
              <a:rPr lang="en-US" smtClean="0"/>
              <a:t>‹#›</a:t>
            </a:fld>
            <a:endParaRPr lang="en-US"/>
          </a:p>
        </p:txBody>
      </p:sp>
    </p:spTree>
    <p:extLst>
      <p:ext uri="{BB962C8B-B14F-4D97-AF65-F5344CB8AC3E}">
        <p14:creationId xmlns:p14="http://schemas.microsoft.com/office/powerpoint/2010/main" val="2722470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59370005_394311087966179_8802331144377860096_n.jpg"/>
          <p:cNvPicPr>
            <a:picLocks noGrp="1" noChangeAspect="1"/>
          </p:cNvPicPr>
          <p:nvPr>
            <p:ph idx="1"/>
          </p:nvPr>
        </p:nvPicPr>
        <p:blipFill>
          <a:blip r:embed="rId2">
            <a:extLst>
              <a:ext uri="{28A0092B-C50C-407E-A947-70E740481C1C}">
                <a14:useLocalDpi xmlns:a14="http://schemas.microsoft.com/office/drawing/2010/main" val="0"/>
              </a:ext>
            </a:extLst>
          </a:blip>
          <a:srcRect t="13336" b="13336"/>
          <a:stretch>
            <a:fillRect/>
          </a:stretch>
        </p:blipFill>
        <p:spPr>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extLst>
      <p:ext uri="{BB962C8B-B14F-4D97-AF65-F5344CB8AC3E}">
        <p14:creationId xmlns:p14="http://schemas.microsoft.com/office/powerpoint/2010/main" val="104497932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59285479_282104889364435_8348472862058741760_n.jpg"/>
          <p:cNvPicPr>
            <a:picLocks noGrp="1" noChangeAspect="1"/>
          </p:cNvPicPr>
          <p:nvPr>
            <p:ph idx="1"/>
          </p:nvPr>
        </p:nvPicPr>
        <p:blipFill>
          <a:blip r:embed="rId2">
            <a:extLst>
              <a:ext uri="{28A0092B-C50C-407E-A947-70E740481C1C}">
                <a14:useLocalDpi xmlns:a14="http://schemas.microsoft.com/office/drawing/2010/main" val="0"/>
              </a:ext>
            </a:extLst>
          </a:blip>
          <a:srcRect t="13336" b="13336"/>
          <a:stretch>
            <a:fillRect/>
          </a:stretch>
        </p:blipFill>
        <p:spPr>
          <a:xfrm>
            <a:off x="457200" y="625502"/>
            <a:ext cx="8229600" cy="5500662"/>
          </a:xfrm>
        </p:spPr>
      </p:pic>
    </p:spTree>
    <p:extLst>
      <p:ext uri="{BB962C8B-B14F-4D97-AF65-F5344CB8AC3E}">
        <p14:creationId xmlns:p14="http://schemas.microsoft.com/office/powerpoint/2010/main" val="56475988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59519909_2186540338107376_1118000654531428352_n.jpg"/>
          <p:cNvPicPr>
            <a:picLocks noGrp="1" noChangeAspect="1"/>
          </p:cNvPicPr>
          <p:nvPr>
            <p:ph idx="1"/>
          </p:nvPr>
        </p:nvPicPr>
        <p:blipFill>
          <a:blip r:embed="rId2">
            <a:extLst>
              <a:ext uri="{28A0092B-C50C-407E-A947-70E740481C1C}">
                <a14:useLocalDpi xmlns:a14="http://schemas.microsoft.com/office/drawing/2010/main" val="0"/>
              </a:ext>
            </a:extLst>
          </a:blip>
          <a:srcRect t="13336" b="13336"/>
          <a:stretch>
            <a:fillRect/>
          </a:stretch>
        </p:blipFill>
        <p:spPr>
          <a:xfrm>
            <a:off x="457200" y="492820"/>
            <a:ext cx="8229600" cy="5633344"/>
          </a:xfrm>
        </p:spPr>
      </p:pic>
    </p:spTree>
    <p:extLst>
      <p:ext uri="{BB962C8B-B14F-4D97-AF65-F5344CB8AC3E}">
        <p14:creationId xmlns:p14="http://schemas.microsoft.com/office/powerpoint/2010/main" val="319568762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59422474_645020625969713_6503694355847446528_n.jpg"/>
          <p:cNvPicPr>
            <a:picLocks noGrp="1" noChangeAspect="1"/>
          </p:cNvPicPr>
          <p:nvPr>
            <p:ph idx="1"/>
          </p:nvPr>
        </p:nvPicPr>
        <p:blipFill>
          <a:blip r:embed="rId2">
            <a:extLst>
              <a:ext uri="{28A0092B-C50C-407E-A947-70E740481C1C}">
                <a14:useLocalDpi xmlns:a14="http://schemas.microsoft.com/office/drawing/2010/main" val="0"/>
              </a:ext>
            </a:extLst>
          </a:blip>
          <a:srcRect t="13336" b="13336"/>
          <a:stretch>
            <a:fillRect/>
          </a:stretch>
        </p:blipFill>
        <p:spPr>
          <a:xfrm>
            <a:off x="457200" y="587592"/>
            <a:ext cx="8229600" cy="5538571"/>
          </a:xfrm>
        </p:spPr>
      </p:pic>
    </p:spTree>
    <p:extLst>
      <p:ext uri="{BB962C8B-B14F-4D97-AF65-F5344CB8AC3E}">
        <p14:creationId xmlns:p14="http://schemas.microsoft.com/office/powerpoint/2010/main" val="284239057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59520759_1430053113824084_1629178037079638016_n.jpg"/>
          <p:cNvPicPr>
            <a:picLocks noGrp="1" noChangeAspect="1"/>
          </p:cNvPicPr>
          <p:nvPr>
            <p:ph idx="1"/>
          </p:nvPr>
        </p:nvPicPr>
        <p:blipFill>
          <a:blip r:embed="rId2">
            <a:extLst>
              <a:ext uri="{28A0092B-C50C-407E-A947-70E740481C1C}">
                <a14:useLocalDpi xmlns:a14="http://schemas.microsoft.com/office/drawing/2010/main" val="0"/>
              </a:ext>
            </a:extLst>
          </a:blip>
          <a:srcRect t="25825" b="25825"/>
          <a:stretch>
            <a:fillRect/>
          </a:stretch>
        </p:blipFill>
        <p:spPr>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382479669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59532058_1865120273589086_8875635326903648256_n.jpg"/>
          <p:cNvPicPr>
            <a:picLocks noGrp="1" noChangeAspect="1"/>
          </p:cNvPicPr>
          <p:nvPr>
            <p:ph idx="1"/>
          </p:nvPr>
        </p:nvPicPr>
        <p:blipFill>
          <a:blip r:embed="rId2">
            <a:extLst>
              <a:ext uri="{28A0092B-C50C-407E-A947-70E740481C1C}">
                <a14:useLocalDpi xmlns:a14="http://schemas.microsoft.com/office/drawing/2010/main" val="0"/>
              </a:ext>
            </a:extLst>
          </a:blip>
          <a:srcRect t="13336" b="13336"/>
          <a:stretch>
            <a:fillRect/>
          </a:stretch>
        </p:blipFill>
        <p:spPr/>
      </p:pic>
    </p:spTree>
    <p:extLst>
      <p:ext uri="{BB962C8B-B14F-4D97-AF65-F5344CB8AC3E}">
        <p14:creationId xmlns:p14="http://schemas.microsoft.com/office/powerpoint/2010/main" val="220319467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59299281_1267690993406137_3112707191916724224_n.jpg"/>
          <p:cNvPicPr>
            <a:picLocks noGrp="1" noChangeAspect="1"/>
          </p:cNvPicPr>
          <p:nvPr>
            <p:ph idx="1"/>
          </p:nvPr>
        </p:nvPicPr>
        <p:blipFill>
          <a:blip r:embed="rId2">
            <a:extLst>
              <a:ext uri="{28A0092B-C50C-407E-A947-70E740481C1C}">
                <a14:useLocalDpi xmlns:a14="http://schemas.microsoft.com/office/drawing/2010/main" val="0"/>
              </a:ext>
            </a:extLst>
          </a:blip>
          <a:srcRect t="13336" b="13336"/>
          <a:stretch>
            <a:fillRect/>
          </a:stretch>
        </p:blipFill>
        <p:spPr>
          <a:xfrm>
            <a:off x="457200" y="1226880"/>
            <a:ext cx="8229600" cy="4899283"/>
          </a:xfrm>
        </p:spPr>
      </p:pic>
    </p:spTree>
    <p:extLst>
      <p:ext uri="{BB962C8B-B14F-4D97-AF65-F5344CB8AC3E}">
        <p14:creationId xmlns:p14="http://schemas.microsoft.com/office/powerpoint/2010/main" val="202247452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l-GR" sz="2800" dirty="0" smtClean="0"/>
              <a:t>Ένα όμορφο ταξίδι αναστοχασμού...ευελπιστώντας θετικό ορόσημο ως ένα βασικό λιθαράκι στη σκέψη των μαθητών μου..η εκπαιδευτική διαδρομή του πρόγραμματος </a:t>
            </a:r>
            <a:r>
              <a:rPr lang="en-US" sz="2800" dirty="0" smtClean="0"/>
              <a:t>Role Models!!!!</a:t>
            </a:r>
            <a:endParaRPr lang="el-GR" sz="2800" dirty="0" smtClean="0"/>
          </a:p>
          <a:p>
            <a:r>
              <a:rPr lang="el-GR" sz="2800" dirty="0" smtClean="0"/>
              <a:t>Ευχαριστούμε ιδιαίτερα την κα Μαρία Φωταρά και τους διοργανωτές του προγράμματος!!  </a:t>
            </a:r>
          </a:p>
          <a:p>
            <a:pPr marL="0" indent="0">
              <a:buNone/>
            </a:pPr>
            <a:r>
              <a:rPr lang="el-GR" dirty="0"/>
              <a:t> </a:t>
            </a:r>
            <a:r>
              <a:rPr lang="el-GR" dirty="0" smtClean="0"/>
              <a:t> </a:t>
            </a:r>
            <a:r>
              <a:rPr lang="en-US" sz="2800" dirty="0" smtClean="0"/>
              <a:t>ROLE MODELS</a:t>
            </a:r>
            <a:r>
              <a:rPr lang="mr-IN" dirty="0" smtClean="0"/>
              <a:t>…</a:t>
            </a:r>
            <a:r>
              <a:rPr lang="el-GR" sz="2400" dirty="0" smtClean="0"/>
              <a:t>ΘΕΤΙΚΟΙ</a:t>
            </a:r>
            <a:r>
              <a:rPr lang="en-US" sz="2400" dirty="0" smtClean="0"/>
              <a:t> </a:t>
            </a:r>
            <a:r>
              <a:rPr lang="el-GR" sz="2400" dirty="0" smtClean="0"/>
              <a:t>ΣΤΟΧΟΙ ΣΤΗ ΖΩΗ ΜΑΣ..!!!!</a:t>
            </a:r>
            <a:endParaRPr lang="el-GR" sz="2400" dirty="0"/>
          </a:p>
          <a:p>
            <a:pPr marL="0" indent="0">
              <a:buNone/>
            </a:pPr>
            <a:endParaRPr lang="el-GR" dirty="0"/>
          </a:p>
        </p:txBody>
      </p:sp>
    </p:spTree>
    <p:extLst>
      <p:ext uri="{BB962C8B-B14F-4D97-AF65-F5344CB8AC3E}">
        <p14:creationId xmlns:p14="http://schemas.microsoft.com/office/powerpoint/2010/main" val="314302386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59777420_347118766194482_1978078382520270848_n.jpg"/>
          <p:cNvPicPr>
            <a:picLocks noGrp="1" noChangeAspect="1"/>
          </p:cNvPicPr>
          <p:nvPr>
            <p:ph idx="1"/>
          </p:nvPr>
        </p:nvPicPr>
        <p:blipFill>
          <a:blip r:embed="rId2">
            <a:extLst>
              <a:ext uri="{28A0092B-C50C-407E-A947-70E740481C1C}">
                <a14:useLocalDpi xmlns:a14="http://schemas.microsoft.com/office/drawing/2010/main" val="0"/>
              </a:ext>
            </a:extLst>
          </a:blip>
          <a:srcRect t="28804" b="28804"/>
          <a:stretch>
            <a:fillRect/>
          </a:stretch>
        </p:blipFill>
        <p:spPr>
          <a:xfrm>
            <a:off x="362163" y="792771"/>
            <a:ext cx="8229600" cy="5315709"/>
          </a:xfrm>
        </p:spPr>
      </p:pic>
    </p:spTree>
    <p:extLst>
      <p:ext uri="{BB962C8B-B14F-4D97-AF65-F5344CB8AC3E}">
        <p14:creationId xmlns:p14="http://schemas.microsoft.com/office/powerpoint/2010/main" val="107079552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59787259_2112207992210244_1383736010621321216_n.jpg"/>
          <p:cNvPicPr>
            <a:picLocks noGrp="1" noChangeAspect="1"/>
          </p:cNvPicPr>
          <p:nvPr>
            <p:ph idx="1"/>
          </p:nvPr>
        </p:nvPicPr>
        <p:blipFill>
          <a:blip r:embed="rId2">
            <a:extLst>
              <a:ext uri="{28A0092B-C50C-407E-A947-70E740481C1C}">
                <a14:useLocalDpi xmlns:a14="http://schemas.microsoft.com/office/drawing/2010/main" val="0"/>
              </a:ext>
            </a:extLst>
          </a:blip>
          <a:srcRect t="9899" b="9899"/>
          <a:stretch>
            <a:fillRect/>
          </a:stretch>
        </p:blipFill>
        <p:spPr/>
      </p:pic>
    </p:spTree>
    <p:extLst>
      <p:ext uri="{BB962C8B-B14F-4D97-AF65-F5344CB8AC3E}">
        <p14:creationId xmlns:p14="http://schemas.microsoft.com/office/powerpoint/2010/main" val="154253041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a:t>
            </a:r>
            <a:endParaRPr lang="en-US" dirty="0"/>
          </a:p>
        </p:txBody>
      </p:sp>
      <p:pic>
        <p:nvPicPr>
          <p:cNvPr id="4" name="Content Placeholder 3" descr="59930861_346697722870718_7163566186242768896_n.jpg"/>
          <p:cNvPicPr>
            <a:picLocks noGrp="1" noChangeAspect="1"/>
          </p:cNvPicPr>
          <p:nvPr>
            <p:ph idx="1"/>
          </p:nvPr>
        </p:nvPicPr>
        <p:blipFill>
          <a:blip r:embed="rId2">
            <a:extLst>
              <a:ext uri="{28A0092B-C50C-407E-A947-70E740481C1C}">
                <a14:useLocalDpi xmlns:a14="http://schemas.microsoft.com/office/drawing/2010/main" val="0"/>
              </a:ext>
            </a:extLst>
          </a:blip>
          <a:srcRect t="13336" b="13336"/>
          <a:stretch>
            <a:fillRect/>
          </a:stretch>
        </p:blipFill>
        <p:spPr>
          <a:xfrm>
            <a:off x="457200" y="557698"/>
            <a:ext cx="8229600" cy="5844542"/>
          </a:xfrm>
        </p:spPr>
      </p:pic>
    </p:spTree>
    <p:extLst>
      <p:ext uri="{BB962C8B-B14F-4D97-AF65-F5344CB8AC3E}">
        <p14:creationId xmlns:p14="http://schemas.microsoft.com/office/powerpoint/2010/main" val="286043818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ROLE MODELS-</a:t>
            </a:r>
            <a:r>
              <a:rPr lang="el-GR" dirty="0" smtClean="0"/>
              <a:t>ΘΕΤΙΚΑ ΠΡΟΤΥΠΑ</a:t>
            </a:r>
          </a:p>
          <a:p>
            <a:pPr marL="0" indent="0">
              <a:buNone/>
            </a:pPr>
            <a:endParaRPr lang="el-GR" dirty="0" smtClean="0"/>
          </a:p>
          <a:p>
            <a:r>
              <a:rPr lang="el-GR" sz="2800" dirty="0" smtClean="0"/>
              <a:t>Ορισμός....Αναστοχασμός...Σκέψεις...</a:t>
            </a:r>
          </a:p>
          <a:p>
            <a:endParaRPr lang="el-GR" sz="2800" dirty="0"/>
          </a:p>
          <a:p>
            <a:r>
              <a:rPr lang="el-GR" sz="2800" dirty="0" smtClean="0"/>
              <a:t>Κατανόηση...αναζήτηση....Εύρεση..</a:t>
            </a:r>
          </a:p>
          <a:p>
            <a:endParaRPr lang="el-GR" sz="2800" dirty="0"/>
          </a:p>
          <a:p>
            <a:r>
              <a:rPr lang="el-GR" sz="2800" dirty="0" smtClean="0"/>
              <a:t>Άμεση αρχικά πηγή το κοντινό οικογενειακό περιβάλλον...οι καθημερινοί αθόρυβοι αφανείς ήρωες ..που δίνουν αδιάκοπα &amp; αδιαμαρτύρητα τον αγώνα τους...ασταμάτητα..!!!</a:t>
            </a:r>
          </a:p>
          <a:p>
            <a:endParaRPr lang="el-GR" sz="2800" dirty="0"/>
          </a:p>
          <a:p>
            <a:pPr marL="0" indent="0">
              <a:buNone/>
            </a:pPr>
            <a:endParaRPr lang="el-GR" sz="2800" dirty="0" smtClean="0"/>
          </a:p>
          <a:p>
            <a:endParaRPr lang="en-US" sz="2400" dirty="0"/>
          </a:p>
        </p:txBody>
      </p:sp>
    </p:spTree>
    <p:extLst>
      <p:ext uri="{BB962C8B-B14F-4D97-AF65-F5344CB8AC3E}">
        <p14:creationId xmlns:p14="http://schemas.microsoft.com/office/powerpoint/2010/main" val="56423203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a:t>
            </a:r>
            <a:endParaRPr lang="en-US" dirty="0"/>
          </a:p>
        </p:txBody>
      </p:sp>
      <p:pic>
        <p:nvPicPr>
          <p:cNvPr id="4" name="Content Placeholder 3" descr="59930861_346697722870718_7163566186242768896_n.jpg"/>
          <p:cNvPicPr>
            <a:picLocks noGrp="1" noChangeAspect="1"/>
          </p:cNvPicPr>
          <p:nvPr>
            <p:ph idx="1"/>
          </p:nvPr>
        </p:nvPicPr>
        <p:blipFill>
          <a:blip r:embed="rId2">
            <a:extLst>
              <a:ext uri="{28A0092B-C50C-407E-A947-70E740481C1C}">
                <a14:useLocalDpi xmlns:a14="http://schemas.microsoft.com/office/drawing/2010/main" val="0"/>
              </a:ext>
            </a:extLst>
          </a:blip>
          <a:srcRect t="13336" b="13336"/>
          <a:stretch>
            <a:fillRect/>
          </a:stretch>
        </p:blipFill>
        <p:spPr>
          <a:xfrm>
            <a:off x="561460" y="121743"/>
            <a:ext cx="8229600" cy="6401457"/>
          </a:xfrm>
        </p:spPr>
      </p:pic>
    </p:spTree>
    <p:extLst>
      <p:ext uri="{BB962C8B-B14F-4D97-AF65-F5344CB8AC3E}">
        <p14:creationId xmlns:p14="http://schemas.microsoft.com/office/powerpoint/2010/main" val="21527383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l-GR" sz="2800" dirty="0" smtClean="0"/>
              <a:t>Γονείς,θείοι,θείες,συγγενείς που τα παιδιά γνωρίζουν καθημερινά τον προσωπικό τους αγώνα,αγαπάνε και λειτουργούν ως πρότυπα ζωής και ανθεκτικότητας..σωματικής &amp; κυρίως ψυχικής..!!</a:t>
            </a:r>
          </a:p>
          <a:p>
            <a:r>
              <a:rPr lang="el-GR" sz="2800" dirty="0" smtClean="0"/>
              <a:t>Διεύρυνση του όρου στο ευρύτερο κοινωνικό σύνολο..αθλητές,διάσημοι στον χώρο της τέχνης,του πολιτισμού και της εκπαίδευσης..άνθρωποι με αξίες,ιδανικά,αγάπη,πίστη και όραμα..που με την στάση ζωής τους μας αφυπνίζουν και μας στηρίζουν στις δύσκολες καταστάσεις που διανύουμε για να σταθούμε ΨΗΛΑ!!!!</a:t>
            </a:r>
          </a:p>
          <a:p>
            <a:endParaRPr lang="el-GR" sz="2800" dirty="0" smtClean="0"/>
          </a:p>
          <a:p>
            <a:r>
              <a:rPr lang="el-GR" sz="2800" dirty="0" smtClean="0"/>
              <a:t>Οι καθημερινές αντιξοότητες πολλαπλές,πολυποίκιλες &amp; ίσως κάποιες φορές συνεχόμενες...</a:t>
            </a:r>
          </a:p>
          <a:p>
            <a:r>
              <a:rPr lang="el-GR" sz="2800" dirty="0" smtClean="0"/>
              <a:t>Πολύμορφες..από μια προσωπική-επαγγελματική αποτυχία,μία οικονομική δυσπραγία,μια αλλαγή κοινωνικού περιβάλλοντος,έναν κοινωνικό αποκλεισμό,ένα σοβαρό πρόβλημα υγείας,μια απώλεια..αντικειμένου,κτήσης..ως και αγαπημένου προσώπου... </a:t>
            </a:r>
          </a:p>
          <a:p>
            <a:r>
              <a:rPr lang="el-GR" sz="2800" dirty="0" smtClean="0"/>
              <a:t>ΧΡΕΟΣ ΜΑΣ...πάνω απ΄όλα και πρώτα απ΄όλα να ενδυναμώσουμε την σχέση μας με τους μαθητές μας και να αποτελέσουμε τα στηρίγματα της γέφυρας για την μαθητική και μετέπειτα ενήλικη ζωή τους!!!!</a:t>
            </a:r>
          </a:p>
          <a:p>
            <a:endParaRPr lang="en-US" sz="2800" dirty="0"/>
          </a:p>
        </p:txBody>
      </p:sp>
    </p:spTree>
    <p:extLst>
      <p:ext uri="{BB962C8B-B14F-4D97-AF65-F5344CB8AC3E}">
        <p14:creationId xmlns:p14="http://schemas.microsoft.com/office/powerpoint/2010/main" val="404384331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l-GR" dirty="0" smtClean="0"/>
              <a:t>Οι καθημερινές αντιξοότητες πολλαπλές,πολυποίκιλες &amp; ίσως κάποιες φορές συνεχόμενες...</a:t>
            </a:r>
          </a:p>
          <a:p>
            <a:r>
              <a:rPr lang="el-GR" dirty="0" smtClean="0"/>
              <a:t>Πολύμορφες..από μια προσωπική-επαγγελματική αποτυχία,μία οικονομική δυσπραγία,μια αλλαγή κοινωνικού περιβάλλοντος,έναν κοινωνικό αποκλεισμό,ένα σοβαρό πρόβλημα υγείας,μια απώλεια..αντικειμένου,κτήσης..ως και αγαπημένου προσώπου... </a:t>
            </a:r>
          </a:p>
          <a:p>
            <a:r>
              <a:rPr lang="el-GR" dirty="0" smtClean="0"/>
              <a:t>ΧΡΕΟΣ ΜΑΣ...πάνω απ΄όλα και πρώτα απ΄όλα να ενδυναμώσουμε την σχέση μας με τους μαθητές μας και να αποτελέσουμε τα στηρίγματα της γέφυρας για την μαθητική και μετέπειτα ενήλικη ζωή τους!!!</a:t>
            </a:r>
            <a:endParaRPr lang="en-US" dirty="0"/>
          </a:p>
        </p:txBody>
      </p:sp>
    </p:spTree>
    <p:extLst>
      <p:ext uri="{BB962C8B-B14F-4D97-AF65-F5344CB8AC3E}">
        <p14:creationId xmlns:p14="http://schemas.microsoft.com/office/powerpoint/2010/main" val="5747278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l-GR" sz="2800" dirty="0" smtClean="0"/>
              <a:t>Παρουσίαση των δέκα πιο ασυνήθιστων  σχολείων παγκοσμίως υπό συνθήκες ιδιαίτερων δυσκολι</a:t>
            </a:r>
            <a:r>
              <a:rPr lang="el-GR" dirty="0" smtClean="0"/>
              <a:t>ών,</a:t>
            </a:r>
            <a:r>
              <a:rPr lang="el-GR" sz="2800" dirty="0" smtClean="0"/>
              <a:t>πολλά από αυτά χωρίς καμία υποδομή παρά μόνο με τον εθελοντισμό και την αρωγή του ανθρώπινου παράγοντα...σε περιοχές της Ινδίας,της Κίνας..στην ύπαιθρο,κάτω από γέφυρες,σε σταθμούς τρένων,σε πλωτά σπίτια,σε σπήλαια δύσβατα,ακόμα και στις μέρες μας..</a:t>
            </a:r>
          </a:p>
          <a:p>
            <a:r>
              <a:rPr lang="el-GR" sz="2800" dirty="0" smtClean="0"/>
              <a:t>Η βασική εκπαίδευση,επομένως,γίνεται αντιληπτό πως δεν είναι παντού δεδομένη,αν και αναφαίρετο παιδικό δικαίωμα,αλλά στόχος ζωής για ένα καλύτερο μέλλον..άρα χρήζει σεβασμού &amp; αξιοποίησης..!!! </a:t>
            </a:r>
            <a:r>
              <a:rPr lang="el-GR" dirty="0" smtClean="0"/>
              <a:t> </a:t>
            </a:r>
            <a:endParaRPr lang="en-US" dirty="0"/>
          </a:p>
        </p:txBody>
      </p:sp>
    </p:spTree>
    <p:extLst>
      <p:ext uri="{BB962C8B-B14F-4D97-AF65-F5344CB8AC3E}">
        <p14:creationId xmlns:p14="http://schemas.microsoft.com/office/powerpoint/2010/main" val="37991835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l-GR" sz="2800" dirty="0" smtClean="0"/>
              <a:t>Προβολή της ιστορίας του Γιάννη Αντετονκούμπο,του τραγουδιού </a:t>
            </a:r>
            <a:r>
              <a:rPr lang="en-US" sz="2800" dirty="0" smtClean="0"/>
              <a:t>‘Never Give Up’ &amp;</a:t>
            </a:r>
            <a:r>
              <a:rPr lang="el-GR" sz="2800" dirty="0" smtClean="0"/>
              <a:t> της</a:t>
            </a:r>
            <a:r>
              <a:rPr lang="en-US" sz="2800" dirty="0" smtClean="0"/>
              <a:t> </a:t>
            </a:r>
            <a:r>
              <a:rPr lang="el-GR" sz="2800" dirty="0" smtClean="0"/>
              <a:t>ταινίας ‘Το κίτρινο ποδήλατο’...συζήτηση,απορίες,σκέψεις..!!</a:t>
            </a:r>
          </a:p>
          <a:p>
            <a:r>
              <a:rPr lang="el-GR" sz="2800" dirty="0" smtClean="0"/>
              <a:t>Τα παιδιά γίνονται καλλιτέχνες,ζωγράφοι,συντάκτες,</a:t>
            </a:r>
          </a:p>
          <a:p>
            <a:pPr marL="0" indent="0">
              <a:buNone/>
            </a:pPr>
            <a:r>
              <a:rPr lang="el-GR" sz="2800" dirty="0"/>
              <a:t> </a:t>
            </a:r>
            <a:r>
              <a:rPr lang="el-GR" sz="2800" dirty="0" smtClean="0"/>
              <a:t>    δημοσιογράφοι!!!Δημιουργούν </a:t>
            </a:r>
            <a:r>
              <a:rPr lang="en-US" sz="2800" dirty="0" smtClean="0"/>
              <a:t>posters &amp; projects!!</a:t>
            </a:r>
            <a:endParaRPr lang="el-GR" sz="2800" dirty="0" smtClean="0"/>
          </a:p>
          <a:p>
            <a:r>
              <a:rPr lang="el-GR" sz="2800" dirty="0" smtClean="0"/>
              <a:t>Διατυπώνουν ερωτήσεις ομαδικά </a:t>
            </a:r>
            <a:r>
              <a:rPr lang="mr-IN" sz="2800" dirty="0" smtClean="0"/>
              <a:t>–</a:t>
            </a:r>
            <a:r>
              <a:rPr lang="el-GR" sz="2800" dirty="0" smtClean="0"/>
              <a:t>συνεργατικά της συνέντευξης του δικού μας </a:t>
            </a:r>
            <a:r>
              <a:rPr lang="en-US" sz="2800" dirty="0" smtClean="0"/>
              <a:t>Role Model </a:t>
            </a:r>
            <a:r>
              <a:rPr lang="el-GR" sz="2800" dirty="0" smtClean="0"/>
              <a:t>της κας Μαρία Φωταρά.</a:t>
            </a:r>
          </a:p>
          <a:p>
            <a:r>
              <a:rPr lang="el-GR" sz="2800" dirty="0" smtClean="0"/>
              <a:t>Η κα Μαρία Φωταρά ανταποκρίθηκε άμεσα και με μεγάλη θετική διάθεση στο κάλεσμά μας θέλοντας να μοιραστεί με απλότητα και ειλικρίνεια την δική της ιστορία ζωής.     </a:t>
            </a:r>
            <a:endParaRPr lang="en-US" sz="2800" dirty="0"/>
          </a:p>
        </p:txBody>
      </p:sp>
    </p:spTree>
    <p:extLst>
      <p:ext uri="{BB962C8B-B14F-4D97-AF65-F5344CB8AC3E}">
        <p14:creationId xmlns:p14="http://schemas.microsoft.com/office/powerpoint/2010/main" val="73055558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59343092_354708941826292_6719243521594753024_n.jpg"/>
          <p:cNvPicPr>
            <a:picLocks noGrp="1" noChangeAspect="1"/>
          </p:cNvPicPr>
          <p:nvPr>
            <p:ph idx="1"/>
          </p:nvPr>
        </p:nvPicPr>
        <p:blipFill>
          <a:blip r:embed="rId2">
            <a:extLst>
              <a:ext uri="{28A0092B-C50C-407E-A947-70E740481C1C}">
                <a14:useLocalDpi xmlns:a14="http://schemas.microsoft.com/office/drawing/2010/main" val="0"/>
              </a:ext>
            </a:extLst>
          </a:blip>
          <a:srcRect t="29835" b="29835"/>
          <a:stretch>
            <a:fillRect/>
          </a:stretch>
        </p:blipFill>
        <p:spPr>
          <a:xfrm>
            <a:off x="542502" y="274638"/>
            <a:ext cx="8229600" cy="6368735"/>
          </a:xfrm>
        </p:spPr>
      </p:pic>
    </p:spTree>
    <p:extLst>
      <p:ext uri="{BB962C8B-B14F-4D97-AF65-F5344CB8AC3E}">
        <p14:creationId xmlns:p14="http://schemas.microsoft.com/office/powerpoint/2010/main" val="343048617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59325840_428713974361041_4205871390605180928_n.jpg"/>
          <p:cNvPicPr>
            <a:picLocks noGrp="1" noChangeAspect="1"/>
          </p:cNvPicPr>
          <p:nvPr>
            <p:ph idx="1"/>
          </p:nvPr>
        </p:nvPicPr>
        <p:blipFill>
          <a:blip r:embed="rId2">
            <a:extLst>
              <a:ext uri="{28A0092B-C50C-407E-A947-70E740481C1C}">
                <a14:useLocalDpi xmlns:a14="http://schemas.microsoft.com/office/drawing/2010/main" val="0"/>
              </a:ext>
            </a:extLst>
          </a:blip>
          <a:srcRect t="29835" b="29835"/>
          <a:stretch>
            <a:fillRect/>
          </a:stretch>
        </p:blipFill>
        <p:spPr>
          <a:xfrm>
            <a:off x="457200" y="274638"/>
            <a:ext cx="8229600" cy="5851525"/>
          </a:xfrm>
        </p:spPr>
      </p:pic>
    </p:spTree>
    <p:extLst>
      <p:ext uri="{BB962C8B-B14F-4D97-AF65-F5344CB8AC3E}">
        <p14:creationId xmlns:p14="http://schemas.microsoft.com/office/powerpoint/2010/main" val="260833067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l-GR" sz="2800" dirty="0" smtClean="0"/>
              <a:t>Εγκαταλείπει το σχολείο από το Δημοτικό σε μία τουριστική περιοχή της Ρόδου,όπου η εκπαίδευση λόγω εύκολου και άμεσου οικονομικού κέρδους δεν έχει την θέση που της αξίζει..!!!</a:t>
            </a:r>
          </a:p>
          <a:p>
            <a:r>
              <a:rPr lang="el-GR" sz="2800" dirty="0" smtClean="0"/>
              <a:t>Η κα Φωταρά επανέρχεται όντας παντρεμένη με δύο παιδιά και ενώ δραστηριοποιείται επαγγελματικά στον χώρο του τουρισμού για να συνεχίσει την φοίτηση που σταμάτησε πρώιμα...έχοντας πλέον αντιληφθεί ως ενήλικη την αξία της στον επαγγελματικό της βίο για καλύτερες προοπτικές οικονομικές και εξέλιξης..καθώς και στον προσωπικό της..στην μελέτη των παιδιών της,στην μεταφορά των δικών της προτύπων ζωής,στην ολοκλήρωση και εξέλιξή της..</a:t>
            </a:r>
          </a:p>
          <a:p>
            <a:r>
              <a:rPr lang="el-GR" sz="2800" dirty="0" smtClean="0"/>
              <a:t>Οι απορίες των παιδιών πολλές,αλλεπάλληλες,η έκπληξή τους σε αρκετά σημεία μεγάλη,το ενδιαφέρον τους αμείωτο..!!!!!   </a:t>
            </a:r>
          </a:p>
        </p:txBody>
      </p:sp>
    </p:spTree>
    <p:extLst>
      <p:ext uri="{BB962C8B-B14F-4D97-AF65-F5344CB8AC3E}">
        <p14:creationId xmlns:p14="http://schemas.microsoft.com/office/powerpoint/2010/main" val="3997675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202</TotalTime>
  <Words>762</Words>
  <Application>Microsoft Macintosh PowerPoint</Application>
  <PresentationFormat>On-screen Show (4:3)</PresentationFormat>
  <Paragraphs>32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Σ</vt:lpstr>
      <vt:lpstr>Σ</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Giannis Maniadakis</dc:creator>
  <cp:lastModifiedBy>Giannis Maniadakis</cp:lastModifiedBy>
  <cp:revision>29</cp:revision>
  <cp:lastPrinted>2019-05-06T19:42:15Z</cp:lastPrinted>
  <dcterms:created xsi:type="dcterms:W3CDTF">2019-05-06T16:14:05Z</dcterms:created>
  <dcterms:modified xsi:type="dcterms:W3CDTF">2019-05-06T19:42:46Z</dcterms:modified>
</cp:coreProperties>
</file>