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65" r:id="rId4"/>
    <p:sldId id="262" r:id="rId5"/>
    <p:sldId id="264" r:id="rId6"/>
    <p:sldId id="266" r:id="rId7"/>
    <p:sldId id="267" r:id="rId8"/>
    <p:sldId id="269" r:id="rId9"/>
    <p:sldId id="263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37303"/>
    <a:srgbClr val="FC8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9" autoAdjust="0"/>
    <p:restoredTop sz="75622" autoAdjust="0"/>
  </p:normalViewPr>
  <p:slideViewPr>
    <p:cSldViewPr snapToGrid="0">
      <p:cViewPr varScale="1">
        <p:scale>
          <a:sx n="72" d="100"/>
          <a:sy n="72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591E2-A518-42FA-9E23-5136C3F52036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28021-5FFA-4D1C-9C41-5BB2F4CA0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0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E942F-1416-4B33-A409-B68C0FC553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75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8021-5FFA-4D1C-9C41-5BB2F4CA0F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8021-5FFA-4D1C-9C41-5BB2F4CA0F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2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C96A-CD82-492F-9609-9D0B2698D4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22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C96A-CD82-492F-9609-9D0B2698D4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98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8021-5FFA-4D1C-9C41-5BB2F4CA0F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3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48722"/>
            <a:ext cx="9144000" cy="19224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41370"/>
            <a:ext cx="9144000" cy="130429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15B8F-74A8-4669-8476-96319DACF0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291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23" y="546264"/>
            <a:ext cx="9326277" cy="1571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0042" y="354597"/>
            <a:ext cx="451262" cy="4191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4263" y="304445"/>
            <a:ext cx="2919685" cy="413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42635" y="1006376"/>
            <a:ext cx="2061814" cy="69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7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15B8F-74A8-4669-8476-96319DACF0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45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15B8F-74A8-4669-8476-96319DACF0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44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1068"/>
            <a:ext cx="10515600" cy="9571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7559"/>
            <a:ext cx="10515600" cy="42994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15B8F-74A8-4669-8476-96319DACF0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1" y="14462"/>
            <a:ext cx="2438243" cy="445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45" y="156741"/>
            <a:ext cx="1764759" cy="2521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5071" y="178752"/>
            <a:ext cx="267192" cy="2481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05752" y="112434"/>
            <a:ext cx="1288695" cy="4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1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15B8F-74A8-4669-8476-96319DACF0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1" y="14462"/>
            <a:ext cx="2438243" cy="445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45" y="156741"/>
            <a:ext cx="1764759" cy="252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5071" y="178752"/>
            <a:ext cx="267192" cy="24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5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15B8F-74A8-4669-8476-96319DACF0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17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15B8F-74A8-4669-8476-96319DACF0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99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15B8F-74A8-4669-8476-96319DACF0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10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15B8F-74A8-4669-8476-96319DACF0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61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15B8F-74A8-4669-8476-96319DACF0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12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15B8F-74A8-4669-8476-96319DACF0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62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15B8F-74A8-4669-8476-96319DACF0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1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627" y="123585"/>
            <a:ext cx="1035364" cy="314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1" y="14462"/>
            <a:ext cx="2438243" cy="445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45" y="169267"/>
            <a:ext cx="1764759" cy="2521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5071" y="178752"/>
            <a:ext cx="267192" cy="24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9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educationgateway.eu/teacheracadem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schooleducationgateway.eu/teacheracademy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pblcour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tif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node_e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5400" dirty="0" smtClean="0"/>
              <a:t>Teacher Academy </a:t>
            </a:r>
            <a:endParaRPr lang="el-GR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@ School Education Gateway</a:t>
            </a:r>
            <a:endParaRPr lang="el-GR" dirty="0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1728716" y="5745667"/>
            <a:ext cx="9144000" cy="872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200" smtClean="0">
                <a:hlinkClick r:id="rId2"/>
              </a:rPr>
              <a:t>www.schooleducationgateway.eu/teacheracademy</a:t>
            </a:r>
            <a:r>
              <a:rPr lang="el-GR" sz="3200" smtClean="0"/>
              <a:t> 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30707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32681" y="2476668"/>
            <a:ext cx="10349552" cy="103990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Πάρτε μέρος στο Teacher Academy!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60477" y="4008950"/>
            <a:ext cx="9144000" cy="872094"/>
          </a:xfrm>
        </p:spPr>
        <p:txBody>
          <a:bodyPr>
            <a:normAutofit/>
          </a:bodyPr>
          <a:lstStyle/>
          <a:p>
            <a:r>
              <a:rPr lang="el-GR" sz="3200" dirty="0" smtClean="0">
                <a:hlinkClick r:id="rId2"/>
              </a:rPr>
              <a:t>www.schooleducationgateway.eu/teacheracademy</a:t>
            </a:r>
            <a:r>
              <a:rPr lang="el-GR" sz="3200" dirty="0" smtClean="0"/>
              <a:t> </a:t>
            </a:r>
            <a:endParaRPr lang="fr-BE" sz="3200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274" y="4522029"/>
            <a:ext cx="4646760" cy="15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190" y="5614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rgbClr val="FF6600"/>
                </a:solidFill>
              </a:rPr>
              <a:t>Τι είναι το Teacher Academy;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29" y="4209941"/>
            <a:ext cx="2880000" cy="1793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61" y="4216330"/>
            <a:ext cx="2880000" cy="18101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7835" y="4197415"/>
            <a:ext cx="2880000" cy="1835999"/>
          </a:xfrm>
          <a:prstGeom prst="rect">
            <a:avLst/>
          </a:prstGeom>
          <a:solidFill>
            <a:schemeClr val="accent5">
              <a:alpha val="9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Διαδικτυακά Μαθήματα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4929" y="4196822"/>
            <a:ext cx="2880000" cy="1835999"/>
          </a:xfrm>
          <a:prstGeom prst="rect">
            <a:avLst/>
          </a:prstGeom>
          <a:solidFill>
            <a:schemeClr val="accent5">
              <a:alpha val="9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Διδακτικά Υλικά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83"/>
          <a:stretch/>
        </p:blipFill>
        <p:spPr>
          <a:xfrm>
            <a:off x="4540362" y="4209941"/>
            <a:ext cx="3364567" cy="183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40361" y="4203381"/>
            <a:ext cx="3364567" cy="1836000"/>
          </a:xfrm>
          <a:prstGeom prst="rect">
            <a:avLst/>
          </a:prstGeom>
          <a:solidFill>
            <a:schemeClr val="accent5">
              <a:alpha val="9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 smtClean="0">
                <a:solidFill>
                  <a:prstClr val="white"/>
                </a:solidFill>
                <a:latin typeface="Calibri" panose="020F0502020204030204"/>
              </a:rPr>
              <a:t>Μαθήματα σε φυσικό χώρο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1799594"/>
            <a:ext cx="3733800" cy="20612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35399" y="1801842"/>
            <a:ext cx="3810001" cy="2031325"/>
          </a:xfrm>
          <a:prstGeom prst="rect">
            <a:avLst/>
          </a:prstGeom>
          <a:solidFill>
            <a:schemeClr val="accent5">
              <a:alpha val="9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400" dirty="0" smtClean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 smtClean="0">
                <a:solidFill>
                  <a:prstClr val="white"/>
                </a:solidFill>
                <a:latin typeface="Calibri" panose="020F0502020204030204"/>
              </a:rPr>
              <a:t>Επαγγελματική Ανάπτυξη Εκπαιδευτικών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6906" y="6164985"/>
            <a:ext cx="6208023" cy="3413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Κατάλογος Μαθημάτων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84716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075" y="2978431"/>
            <a:ext cx="5320114" cy="957103"/>
          </a:xfrm>
        </p:spPr>
        <p:txBody>
          <a:bodyPr>
            <a:noAutofit/>
          </a:bodyPr>
          <a:lstStyle/>
          <a:p>
            <a:pPr algn="ctr"/>
            <a:r>
              <a:rPr lang="de-DE" sz="5400" dirty="0">
                <a:solidFill>
                  <a:srgbClr val="FF6600"/>
                </a:solidFill>
              </a:rPr>
              <a:t>Ημερομηνία Έναρξης: </a:t>
            </a:r>
            <a:r>
              <a:rPr lang="de-DE" sz="5400" dirty="0" smtClean="0">
                <a:solidFill>
                  <a:srgbClr val="FF6600"/>
                </a:solidFill>
              </a:rPr>
              <a:t/>
            </a:r>
            <a:br>
              <a:rPr lang="de-DE" sz="5400" dirty="0" smtClean="0">
                <a:solidFill>
                  <a:srgbClr val="FF6600"/>
                </a:solidFill>
              </a:rPr>
            </a:br>
            <a:r>
              <a:rPr lang="de-DE" sz="5400" dirty="0" smtClean="0"/>
              <a:t>31 Μαΐου 2016</a:t>
            </a:r>
            <a:endParaRPr lang="el-GR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23" y="1626034"/>
            <a:ext cx="5128705" cy="366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>
                <a:solidFill>
                  <a:srgbClr val="FF6600"/>
                </a:solidFill>
              </a:rPr>
              <a:t>Κατάλογος Μαθημάτων</a:t>
            </a:r>
            <a:endParaRPr lang="el-GR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1840983"/>
            <a:ext cx="5647944" cy="4498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Δωρεάν και ανοιχτά </a:t>
            </a:r>
            <a:r>
              <a:rPr lang="de-DE" b="1" dirty="0">
                <a:solidFill>
                  <a:srgbClr val="FF6600"/>
                </a:solidFill>
              </a:rPr>
              <a:t>διαδικτυακά μαθήματα</a:t>
            </a:r>
          </a:p>
          <a:p>
            <a:r>
              <a:rPr lang="de-DE" sz="2400" dirty="0"/>
              <a:t>Αναπτύχθηκαν ειδικά για το Teacher Academy</a:t>
            </a:r>
          </a:p>
          <a:p>
            <a:r>
              <a:rPr lang="de-DE" sz="2400" dirty="0"/>
              <a:t>Περιεχόμενο και ειδικοί προερχόμενοι από πολλούς διαφορετικούς τομείς </a:t>
            </a:r>
          </a:p>
          <a:p>
            <a:r>
              <a:rPr lang="de-DE" sz="2400" dirty="0" smtClean="0"/>
              <a:t>Διαθέσιμα στα Αγγλικά και σε μία ακόμα γλώσσα</a:t>
            </a:r>
          </a:p>
          <a:p>
            <a:r>
              <a:rPr lang="de-DE" sz="2400" dirty="0"/>
              <a:t>Απονέμονται ψηφιακές κονκάρδες και πιστοποιητικά</a:t>
            </a:r>
            <a:endParaRPr lang="de-DE" sz="2400" b="1" dirty="0"/>
          </a:p>
          <a:p>
            <a:pPr marL="457200" lvl="1" indent="0">
              <a:buNone/>
            </a:pPr>
            <a:endParaRPr lang="de-DE" b="1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endParaRPr lang="el-G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69024" y="1840983"/>
            <a:ext cx="5291328" cy="4498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solidFill>
                  <a:srgbClr val="FF6600"/>
                </a:solidFill>
              </a:rPr>
              <a:t>Μαθήματα σε φυσικό χώρο</a:t>
            </a:r>
            <a:r>
              <a:rPr lang="de-DE" b="1" dirty="0" smtClean="0"/>
              <a:t> σε όλη την Ευρώπη</a:t>
            </a:r>
          </a:p>
          <a:p>
            <a:r>
              <a:rPr lang="de-DE" sz="2400" dirty="0" smtClean="0"/>
              <a:t>Σχεδόν 5000 μαθήματα για να διαλέξετε</a:t>
            </a:r>
          </a:p>
          <a:p>
            <a:r>
              <a:rPr lang="de-DE" sz="2400" dirty="0" smtClean="0"/>
              <a:t>Προσφέρονται από ανεξάρτητους παρόχους</a:t>
            </a:r>
          </a:p>
          <a:p>
            <a:r>
              <a:rPr lang="el-GR" sz="2400" dirty="0" smtClean="0"/>
              <a:t>Το κόστος συμμετοχής στα μαθήματα μπορεί να καλυφθεί με χρηματοδότηση από το Erasmus+ (Βασική Δράση 1)</a:t>
            </a:r>
            <a:endParaRPr lang="de-DE" dirty="0" smtClean="0"/>
          </a:p>
          <a:p>
            <a:pPr lvl="1"/>
            <a:endParaRPr lang="de-DE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68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6600"/>
                </a:solidFill>
              </a:rPr>
              <a:t>Διαδικτυακά Μαθήματα</a:t>
            </a:r>
            <a:endParaRPr lang="el-GR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5 μαθήματα το 2016 που καλύπτουν ποικίλα θέματα:</a:t>
            </a:r>
          </a:p>
          <a:p>
            <a:pPr lvl="1"/>
            <a:r>
              <a:rPr lang="de-DE" dirty="0" smtClean="0"/>
              <a:t>Project-Based Learning (Μάθηση που βασίζεται σε project) – ξεκινάει στις 6 Ιουνίου </a:t>
            </a:r>
            <a:r>
              <a:rPr lang="de-DE" dirty="0">
                <a:hlinkClick r:id="rId3"/>
              </a:rPr>
              <a:t>http://bit.ly/pblcourse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/>
              <a:t>Diversity in Classrooms (Η διαφορετικότητα στις σχολικές αίθουσες) - Σεπτέμβριος</a:t>
            </a:r>
          </a:p>
          <a:p>
            <a:pPr lvl="1"/>
            <a:r>
              <a:rPr lang="de-DE" dirty="0" err="1" smtClean="0"/>
              <a:t>Competences for 21st Century Schools (Ικανότητες για τα Σχολεία του 21ου αιώνα) - Οκτώβριος</a:t>
            </a:r>
            <a:endParaRPr lang="el-GR" dirty="0"/>
          </a:p>
          <a:p>
            <a:pPr lvl="1"/>
            <a:r>
              <a:rPr lang="de-DE" dirty="0" err="1"/>
              <a:t>Maths 2.0 - Οκτώβριος  </a:t>
            </a:r>
          </a:p>
          <a:p>
            <a:pPr lvl="1"/>
            <a:r>
              <a:rPr lang="de-DE" dirty="0" smtClean="0"/>
              <a:t>Newly Arrived Migrants in Schools (Νεοαφιχθέντες Πρόσφυγες στα Σχολεία) -  Νοέμβριος </a:t>
            </a:r>
          </a:p>
          <a:p>
            <a:pPr lvl="1"/>
            <a:endParaRPr lang="de-DE" dirty="0"/>
          </a:p>
          <a:p>
            <a:r>
              <a:rPr lang="de-DE" dirty="0" smtClean="0"/>
              <a:t>Τα μαθήματα θα περιλαμβάνουν...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2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307108" y="387148"/>
            <a:ext cx="4150592" cy="433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BE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2" y="1752037"/>
            <a:ext cx="3059563" cy="1983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6618" y="4664604"/>
            <a:ext cx="3360393" cy="1757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4" y="4308447"/>
            <a:ext cx="2919929" cy="19976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480892"/>
            <a:ext cx="2424179" cy="22545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8362" y="816574"/>
            <a:ext cx="298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Βίντεο από σχολικές αίθουσες</a:t>
            </a:r>
            <a:endParaRPr lang="el-GR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174916" y="4235922"/>
            <a:ext cx="298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Καταγραφές οθόνης (Screencasts)</a:t>
            </a:r>
            <a:endParaRPr lang="el-GR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042724" y="3767162"/>
            <a:ext cx="41492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 smtClean="0"/>
              <a:t>Συνεντεύξεις με εκπαιδευτικούς, μαθητές και ειδικούς</a:t>
            </a:r>
            <a:endParaRPr lang="el-GR" sz="2300" dirty="0"/>
          </a:p>
        </p:txBody>
      </p:sp>
      <p:sp>
        <p:nvSpPr>
          <p:cNvPr id="22" name="TextBox 21"/>
          <p:cNvSpPr txBox="1"/>
          <p:nvPr/>
        </p:nvSpPr>
        <p:spPr>
          <a:xfrm>
            <a:off x="4355762" y="816574"/>
            <a:ext cx="298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Σχέδια μαθημάτων</a:t>
            </a:r>
            <a:endParaRPr lang="el-GR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8001870" y="843805"/>
            <a:ext cx="374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Κινούμενα σχέδια</a:t>
            </a:r>
            <a:endParaRPr lang="el-GR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9182" y="3831393"/>
            <a:ext cx="3959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Διαδικτυακά σεμινάρια (webinars)</a:t>
            </a:r>
            <a:endParaRPr lang="el-GR" sz="2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245" y="1354436"/>
            <a:ext cx="3771572" cy="22219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06" y="4752805"/>
            <a:ext cx="4038464" cy="185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307108" y="387148"/>
            <a:ext cx="4150592" cy="433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BE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466" y="637490"/>
            <a:ext cx="439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Δραστηριότητες πληθοπορισμού (crowdsourcing) </a:t>
            </a:r>
            <a:endParaRPr lang="el-GR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012125" y="3982605"/>
            <a:ext cx="298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Κουίζ</a:t>
            </a:r>
            <a:endParaRPr lang="el-GR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6618" y="3767162"/>
            <a:ext cx="298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Ημερολόγια μάθησης</a:t>
            </a:r>
            <a:endParaRPr lang="el-GR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884177" y="637490"/>
            <a:ext cx="298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Κριτική αξιολόγηση από συναδέλφους</a:t>
            </a:r>
            <a:endParaRPr lang="el-GR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8001870" y="575934"/>
            <a:ext cx="3745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Ανταλλαγές απόψεων και συζητήσεις με συναδέλφους</a:t>
            </a:r>
            <a:endParaRPr lang="el-GR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35326" y="3622432"/>
            <a:ext cx="3919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Ερωτήσεις και Απαντήσεις με ειδικούς</a:t>
            </a:r>
            <a:endParaRPr lang="el-GR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6" y="1619156"/>
            <a:ext cx="3691356" cy="1885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482" y="1619156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870" y="1904029"/>
            <a:ext cx="3104134" cy="1343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4" y="4497532"/>
            <a:ext cx="3469038" cy="1455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49" y="4576539"/>
            <a:ext cx="2587658" cy="1939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18" y="4290382"/>
            <a:ext cx="2674606" cy="213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315" y="665030"/>
            <a:ext cx="10515600" cy="957103"/>
          </a:xfrm>
        </p:spPr>
        <p:txBody>
          <a:bodyPr/>
          <a:lstStyle/>
          <a:p>
            <a:r>
              <a:rPr lang="de-DE" dirty="0" smtClean="0">
                <a:solidFill>
                  <a:srgbClr val="FF6600"/>
                </a:solidFill>
              </a:rPr>
              <a:t>Μαθήματα σε φυσικό χώρο</a:t>
            </a:r>
            <a:endParaRPr lang="el-GR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15" y="1622133"/>
            <a:ext cx="6452617" cy="468608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/>
              <a:t>Επιμορφωτικά μαθήματα εν ώρα εργασίας που προσφέρονται στην Ευρώπη για εκπαιδευτικούς, ειπμορφωτές εκπαιδευτικών και μη εκπαιδευτικό προσωπικό που μετέχει στη σχολική εκπαίδευση.</a:t>
            </a:r>
          </a:p>
          <a:p>
            <a:pPr>
              <a:lnSpc>
                <a:spcPct val="120000"/>
              </a:lnSpc>
            </a:pPr>
            <a:r>
              <a:rPr lang="el-GR" dirty="0" smtClean="0"/>
              <a:t>Εκπαιδευτικοί και διοίκηση του σχολείου: Βρείτε μαθήματα για την υποστήριξη της επαγγελματικής ανάπτυξης του προσωπικού.</a:t>
            </a:r>
            <a:endParaRPr lang="el-GR" dirty="0"/>
          </a:p>
          <a:p>
            <a:pPr>
              <a:lnSpc>
                <a:spcPct val="120000"/>
              </a:lnSpc>
            </a:pPr>
            <a:r>
              <a:rPr lang="el-GR" dirty="0" smtClean="0"/>
              <a:t>Πάροχοι κατάρτισης στις χώρες του προγράμματος Erasmus +: Ενημερώστε τους εκπαιδευτικούς για τα μαθήματα που προσφέρετε! </a:t>
            </a:r>
            <a:endParaRPr lang="el-GR" dirty="0"/>
          </a:p>
          <a:p>
            <a:pPr>
              <a:lnSpc>
                <a:spcPct val="120000"/>
              </a:lnSpc>
            </a:pPr>
            <a:r>
              <a:rPr lang="el-GR" dirty="0"/>
              <a:t>Το κόστος συμμετοχής στα μαθήματα μπορεί να καλυφθεί με χρηματοδότηση από το Erasmus+ (Βασική Δράση 1: Σχέδιο κινητικότητας για το προσωπικό της σχολικής εκπαίδευσης). </a:t>
            </a:r>
            <a:r>
              <a:rPr lang="el-GR" dirty="0" smtClean="0">
                <a:hlinkClick r:id="rId3"/>
              </a:rPr>
              <a:t>http://ec.europa.eu/programmes/erasmus-plus</a:t>
            </a:r>
            <a:r>
              <a:rPr lang="fr-BE" dirty="0" smtClean="0">
                <a:hlinkClick r:id="rId3"/>
              </a:rPr>
              <a:t>/</a:t>
            </a:r>
            <a:r>
              <a:rPr lang="fr-BE" dirty="0" err="1" smtClean="0">
                <a:hlinkClick r:id="rId3"/>
              </a:rPr>
              <a:t>node_el</a:t>
            </a:r>
            <a:r>
              <a:rPr lang="el-GR" dirty="0" smtClean="0"/>
              <a:t> 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93" y="817703"/>
            <a:ext cx="5169408" cy="53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6600"/>
                </a:solidFill>
              </a:rPr>
              <a:t>Διδακτικά Υλικά </a:t>
            </a:r>
            <a:endParaRPr lang="el-GR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6470"/>
            <a:ext cx="6642370" cy="4299403"/>
          </a:xfrm>
        </p:spPr>
        <p:txBody>
          <a:bodyPr/>
          <a:lstStyle/>
          <a:p>
            <a:r>
              <a:rPr lang="de-DE" dirty="0" smtClean="0"/>
              <a:t>Μια ποικιλία διδακτικών υλικών που δημιουργήθηκαν από εκπαιδευτικούς του eTwinning, θεσμικά όργανα της ΕΕ και άλλα χρηματοδοτούμενα από την ΕΕ έργα</a:t>
            </a:r>
          </a:p>
          <a:p>
            <a:endParaRPr lang="de-DE" dirty="0"/>
          </a:p>
          <a:p>
            <a:r>
              <a:rPr lang="de-DE" dirty="0" err="1" smtClean="0"/>
              <a:t>Υποστηρίζουν τη συνεργασία μεταξύ εκπαιδευτικών σε όλη την Ευρώπη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Διαθέσιμα σε πολλές γλώσσες</a:t>
            </a:r>
            <a:endParaRPr lang="de-DE" dirty="0" smtClean="0"/>
          </a:p>
          <a:p>
            <a:pPr lvl="1"/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70" y="2393003"/>
            <a:ext cx="4179409" cy="34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cher_Academy_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cher Academy Introduction" id="{15A942E3-584D-4D19-ACB9-B5B1B2BE40B3}" vid="{131129B3-2D17-4030-8E63-3D076E1972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Teacher Academy ppt template</Template>
  <TotalTime>381</TotalTime>
  <Words>370</Words>
  <Application>Microsoft Office PowerPoint</Application>
  <PresentationFormat>Widescreen</PresentationFormat>
  <Paragraphs>71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Teacher_Academy_theme</vt:lpstr>
      <vt:lpstr>Teacher Academy </vt:lpstr>
      <vt:lpstr>Τι είναι το Teacher Academy;</vt:lpstr>
      <vt:lpstr>Ημερομηνία Έναρξης:  31 Μαΐου 2016</vt:lpstr>
      <vt:lpstr>Κατάλογος Μαθημάτων</vt:lpstr>
      <vt:lpstr>Διαδικτυακά Μαθήματα</vt:lpstr>
      <vt:lpstr>PowerPoint Presentation</vt:lpstr>
      <vt:lpstr>PowerPoint Presentation</vt:lpstr>
      <vt:lpstr>Μαθήματα σε φυσικό χώρο</vt:lpstr>
      <vt:lpstr>Διδακτικά Υλικά </vt:lpstr>
      <vt:lpstr>Πάρτε μέρος στο Teacher Academy!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Academy</dc:title>
  <dc:creator>Aikaterini Topalidou</dc:creator>
  <cp:lastModifiedBy>Elina Jokisalo</cp:lastModifiedBy>
  <cp:revision>22</cp:revision>
  <dcterms:created xsi:type="dcterms:W3CDTF">2016-04-19T13:18:22Z</dcterms:created>
  <dcterms:modified xsi:type="dcterms:W3CDTF">2016-05-27T14:43:48Z</dcterms:modified>
</cp:coreProperties>
</file>