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7" r:id="rId3"/>
    <p:sldId id="259" r:id="rId4"/>
    <p:sldId id="260" r:id="rId5"/>
    <p:sldId id="261" r:id="rId6"/>
    <p:sldId id="298" r:id="rId7"/>
    <p:sldId id="262"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5" r:id="rId31"/>
    <p:sldId id="287" r:id="rId32"/>
    <p:sldId id="288" r:id="rId33"/>
    <p:sldId id="290" r:id="rId34"/>
    <p:sldId id="303" r:id="rId35"/>
    <p:sldId id="304" r:id="rId36"/>
    <p:sldId id="292" r:id="rId37"/>
    <p:sldId id="293" r:id="rId38"/>
    <p:sldId id="294" r:id="rId39"/>
    <p:sldId id="295" r:id="rId40"/>
    <p:sldId id="296" r:id="rId41"/>
    <p:sldId id="29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7" autoAdjust="0"/>
    <p:restoredTop sz="94660"/>
  </p:normalViewPr>
  <p:slideViewPr>
    <p:cSldViewPr snapToGrid="0">
      <p:cViewPr varScale="1">
        <p:scale>
          <a:sx n="114" d="100"/>
          <a:sy n="114" d="100"/>
        </p:scale>
        <p:origin x="76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782-4D28-A2F6-AE1FD15E44B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782-4D28-A2F6-AE1FD15E44B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3782-4D28-A2F6-AE1FD15E44B1}"/>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1"/>
              <c:showBubbleSize val="0"/>
              <c:extLst>
                <c:ext xmlns:c16="http://schemas.microsoft.com/office/drawing/2014/chart" uri="{C3380CC4-5D6E-409C-BE32-E72D297353CC}">
                  <c16:uniqueId val="{00000001-3782-4D28-A2F6-AE1FD15E44B1}"/>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1"/>
              <c:showBubbleSize val="0"/>
              <c:extLst>
                <c:ext xmlns:c16="http://schemas.microsoft.com/office/drawing/2014/chart" uri="{C3380CC4-5D6E-409C-BE32-E72D297353CC}">
                  <c16:uniqueId val="{00000003-3782-4D28-A2F6-AE1FD15E44B1}"/>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1"/>
              <c:showBubbleSize val="0"/>
              <c:extLst>
                <c:ext xmlns:c16="http://schemas.microsoft.com/office/drawing/2014/chart" uri="{C3380CC4-5D6E-409C-BE32-E72D297353CC}">
                  <c16:uniqueId val="{00000005-3782-4D28-A2F6-AE1FD15E44B1}"/>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Αδύναμα</c:v>
                </c:pt>
                <c:pt idx="1">
                  <c:v>Ικανοποιητικά </c:v>
                </c:pt>
                <c:pt idx="2">
                  <c:v>Πολύ καλά</c:v>
                </c:pt>
              </c:strCache>
            </c:strRef>
          </c:cat>
          <c:val>
            <c:numRef>
              <c:f>Sheet1!$B$2:$B$4</c:f>
              <c:numCache>
                <c:formatCode>0.00%</c:formatCode>
                <c:ptCount val="3"/>
                <c:pt idx="1">
                  <c:v>0.34100000000000003</c:v>
                </c:pt>
                <c:pt idx="2">
                  <c:v>0.65900000000000003</c:v>
                </c:pt>
              </c:numCache>
            </c:numRef>
          </c:val>
          <c:extLst>
            <c:ext xmlns:c16="http://schemas.microsoft.com/office/drawing/2014/chart" uri="{C3380CC4-5D6E-409C-BE32-E72D297353CC}">
              <c16:uniqueId val="{00000006-3782-4D28-A2F6-AE1FD15E44B1}"/>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'1pupils'!$B$2</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F6F-41E1-B720-74666482F6C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F6F-41E1-B720-74666482F6C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F6F-41E1-B720-74666482F6C3}"/>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1-6F6F-41E1-B720-74666482F6C3}"/>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6F6F-41E1-B720-74666482F6C3}"/>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5-6F6F-41E1-B720-74666482F6C3}"/>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'1pupils'!$A$3:$A$5</c:f>
              <c:strCache>
                <c:ptCount val="3"/>
                <c:pt idx="0">
                  <c:v>Αδύναμα</c:v>
                </c:pt>
                <c:pt idx="1">
                  <c:v>Ικανοποιητικά</c:v>
                </c:pt>
                <c:pt idx="2">
                  <c:v>Πολύ καλά</c:v>
                </c:pt>
              </c:strCache>
            </c:strRef>
          </c:cat>
          <c:val>
            <c:numRef>
              <c:f>'1pupils'!$B$3:$B$5</c:f>
              <c:numCache>
                <c:formatCode>0.00%</c:formatCode>
                <c:ptCount val="3"/>
                <c:pt idx="1">
                  <c:v>0.23499999999999999</c:v>
                </c:pt>
                <c:pt idx="2">
                  <c:v>0.76500000000000001</c:v>
                </c:pt>
              </c:numCache>
            </c:numRef>
          </c:val>
          <c:extLst>
            <c:ext xmlns:c16="http://schemas.microsoft.com/office/drawing/2014/chart" uri="{C3380CC4-5D6E-409C-BE32-E72D297353CC}">
              <c16:uniqueId val="{00000006-6F6F-41E1-B720-74666482F6C3}"/>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teachers!$B$2</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671-44A5-BE0A-6DF5CB4E1BD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671-44A5-BE0A-6DF5CB4E1BD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671-44A5-BE0A-6DF5CB4E1BDF}"/>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1-8671-44A5-BE0A-6DF5CB4E1BDF}"/>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8671-44A5-BE0A-6DF5CB4E1BDF}"/>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5-8671-44A5-BE0A-6DF5CB4E1BDF}"/>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teachers!$A$3:$A$5</c:f>
              <c:strCache>
                <c:ptCount val="3"/>
                <c:pt idx="0">
                  <c:v>Αδύναμα</c:v>
                </c:pt>
                <c:pt idx="1">
                  <c:v>Ικανοποιητικά</c:v>
                </c:pt>
                <c:pt idx="2">
                  <c:v>Πολύ καλά</c:v>
                </c:pt>
              </c:strCache>
            </c:strRef>
          </c:cat>
          <c:val>
            <c:numRef>
              <c:f>teachers!$B$3:$B$5</c:f>
              <c:numCache>
                <c:formatCode>0.00%</c:formatCode>
                <c:ptCount val="3"/>
                <c:pt idx="1">
                  <c:v>0.30599999999999999</c:v>
                </c:pt>
                <c:pt idx="2">
                  <c:v>0.69399999999999995</c:v>
                </c:pt>
              </c:numCache>
            </c:numRef>
          </c:val>
          <c:extLst>
            <c:ext xmlns:c16="http://schemas.microsoft.com/office/drawing/2014/chart" uri="{C3380CC4-5D6E-409C-BE32-E72D297353CC}">
              <c16:uniqueId val="{00000006-8671-44A5-BE0A-6DF5CB4E1BDF}"/>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school!$B$2</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DC7-4F4B-A21B-FBEF2DA3F2A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DC7-4F4B-A21B-FBEF2DA3F2A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DC7-4F4B-A21B-FBEF2DA3F2A1}"/>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1-2DC7-4F4B-A21B-FBEF2DA3F2A1}"/>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2DC7-4F4B-A21B-FBEF2DA3F2A1}"/>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5-2DC7-4F4B-A21B-FBEF2DA3F2A1}"/>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school!$A$3:$A$5</c:f>
              <c:strCache>
                <c:ptCount val="3"/>
                <c:pt idx="0">
                  <c:v>Αδύναμα</c:v>
                </c:pt>
                <c:pt idx="1">
                  <c:v>Ικανοποιητικά</c:v>
                </c:pt>
                <c:pt idx="2">
                  <c:v>Πολύ καλά</c:v>
                </c:pt>
              </c:strCache>
            </c:strRef>
          </c:cat>
          <c:val>
            <c:numRef>
              <c:f>school!$B$3:$B$5</c:f>
              <c:numCache>
                <c:formatCode>0.00%</c:formatCode>
                <c:ptCount val="3"/>
                <c:pt idx="0">
                  <c:v>9.4E-2</c:v>
                </c:pt>
                <c:pt idx="1">
                  <c:v>0.47099999999999997</c:v>
                </c:pt>
                <c:pt idx="2">
                  <c:v>0.435</c:v>
                </c:pt>
              </c:numCache>
            </c:numRef>
          </c:val>
          <c:extLst>
            <c:ext xmlns:c16="http://schemas.microsoft.com/office/drawing/2014/chart" uri="{C3380CC4-5D6E-409C-BE32-E72D297353CC}">
              <c16:uniqueId val="{00000006-2DC7-4F4B-A21B-FBEF2DA3F2A1}"/>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dissemination!$B$1</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342-4716-A03C-56890B581B2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342-4716-A03C-56890B581B2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342-4716-A03C-56890B581B2F}"/>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1-4342-4716-A03C-56890B581B2F}"/>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4342-4716-A03C-56890B581B2F}"/>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5-4342-4716-A03C-56890B581B2F}"/>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dissemination!$A$2:$A$4</c:f>
              <c:strCache>
                <c:ptCount val="3"/>
                <c:pt idx="0">
                  <c:v>Αδύναμα</c:v>
                </c:pt>
                <c:pt idx="1">
                  <c:v>Ικανοποιητικά</c:v>
                </c:pt>
                <c:pt idx="2">
                  <c:v>Πολύ καλά</c:v>
                </c:pt>
              </c:strCache>
            </c:strRef>
          </c:cat>
          <c:val>
            <c:numRef>
              <c:f>dissemination!$B$2:$B$4</c:f>
              <c:numCache>
                <c:formatCode>0.00%</c:formatCode>
                <c:ptCount val="3"/>
                <c:pt idx="0">
                  <c:v>0.153</c:v>
                </c:pt>
                <c:pt idx="1">
                  <c:v>0.435</c:v>
                </c:pt>
                <c:pt idx="2">
                  <c:v>0.41199999999999998</c:v>
                </c:pt>
              </c:numCache>
            </c:numRef>
          </c:val>
          <c:extLst>
            <c:ext xmlns:c16="http://schemas.microsoft.com/office/drawing/2014/chart" uri="{C3380CC4-5D6E-409C-BE32-E72D297353CC}">
              <c16:uniqueId val="{00000006-4342-4716-A03C-56890B581B2F}"/>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overall!$B$1</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2B5-4312-BFF7-5CF294F853E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2B5-4312-BFF7-5CF294F853E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2B5-4312-BFF7-5CF294F853E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1-82B5-4312-BFF7-5CF294F853E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82B5-4312-BFF7-5CF294F853E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5-82B5-4312-BFF7-5CF294F853E8}"/>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overall!$A$2:$A$4</c:f>
              <c:strCache>
                <c:ptCount val="3"/>
                <c:pt idx="0">
                  <c:v>Αδύναμα</c:v>
                </c:pt>
                <c:pt idx="1">
                  <c:v>Ικανοποιητικά</c:v>
                </c:pt>
                <c:pt idx="2">
                  <c:v>Πολύ καλά</c:v>
                </c:pt>
              </c:strCache>
            </c:strRef>
          </c:cat>
          <c:val>
            <c:numRef>
              <c:f>overall!$B$2:$B$4</c:f>
              <c:numCache>
                <c:formatCode>0.00%</c:formatCode>
                <c:ptCount val="3"/>
                <c:pt idx="1">
                  <c:v>0.45200000000000001</c:v>
                </c:pt>
                <c:pt idx="2">
                  <c:v>0.54800000000000004</c:v>
                </c:pt>
              </c:numCache>
            </c:numRef>
          </c:val>
          <c:extLst>
            <c:ext xmlns:c16="http://schemas.microsoft.com/office/drawing/2014/chart" uri="{C3380CC4-5D6E-409C-BE32-E72D297353CC}">
              <c16:uniqueId val="{00000006-82B5-4312-BFF7-5CF294F853E8}"/>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Sheet3!$B$1</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CFE-4C6E-8A7E-D6844E172DC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CFE-4C6E-8A7E-D6844E172DC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1-1CFE-4C6E-8A7E-D6844E172DC7}"/>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1CFE-4C6E-8A7E-D6844E172DC7}"/>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Sheet3!$A$2:$A$3</c:f>
              <c:strCache>
                <c:ptCount val="2"/>
                <c:pt idx="0">
                  <c:v>Αποτελεί βέλτιστη πρακτική</c:v>
                </c:pt>
                <c:pt idx="1">
                  <c:v>Δεν αποτελεί βέλτιστη πρακτική</c:v>
                </c:pt>
              </c:strCache>
            </c:strRef>
          </c:cat>
          <c:val>
            <c:numRef>
              <c:f>Sheet3!$B$2:$B$3</c:f>
              <c:numCache>
                <c:formatCode>0.00%</c:formatCode>
                <c:ptCount val="2"/>
                <c:pt idx="0">
                  <c:v>0.214</c:v>
                </c:pt>
                <c:pt idx="1">
                  <c:v>0.78600000000000003</c:v>
                </c:pt>
              </c:numCache>
            </c:numRef>
          </c:val>
          <c:extLst>
            <c:ext xmlns:c16="http://schemas.microsoft.com/office/drawing/2014/chart" uri="{C3380CC4-5D6E-409C-BE32-E72D297353CC}">
              <c16:uniqueId val="{00000004-1CFE-4C6E-8A7E-D6844E172DC7}"/>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'european added value'!$B$1</c:f>
              <c:strCache>
                <c:ptCount val="1"/>
              </c:strCache>
            </c:strRef>
          </c:tx>
          <c:dPt>
            <c:idx val="0"/>
            <c:bubble3D val="0"/>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38100" dist="25400" dir="5400000" rotWithShape="0">
                  <a:srgbClr val="000000">
                    <a:alpha val="45000"/>
                  </a:srgbClr>
                </a:outerShdw>
              </a:effectLst>
              <a:sp3d/>
            </c:spPr>
            <c:extLst>
              <c:ext xmlns:c16="http://schemas.microsoft.com/office/drawing/2014/chart" uri="{C3380CC4-5D6E-409C-BE32-E72D297353CC}">
                <c16:uniqueId val="{00000001-8F56-4926-B739-1075162967E1}"/>
              </c:ext>
            </c:extLst>
          </c:dPt>
          <c:dPt>
            <c:idx val="1"/>
            <c:bubble3D val="0"/>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38100" dist="25400" dir="5400000" rotWithShape="0">
                  <a:srgbClr val="000000">
                    <a:alpha val="45000"/>
                  </a:srgbClr>
                </a:outerShdw>
              </a:effectLst>
              <a:sp3d/>
            </c:spPr>
            <c:extLst>
              <c:ext xmlns:c16="http://schemas.microsoft.com/office/drawing/2014/chart" uri="{C3380CC4-5D6E-409C-BE32-E72D297353CC}">
                <c16:uniqueId val="{00000003-8F56-4926-B739-1075162967E1}"/>
              </c:ext>
            </c:extLst>
          </c:dPt>
          <c:dPt>
            <c:idx val="2"/>
            <c:bubble3D val="0"/>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38100" dist="25400" dir="5400000" rotWithShape="0">
                  <a:srgbClr val="000000">
                    <a:alpha val="45000"/>
                  </a:srgbClr>
                </a:outerShdw>
              </a:effectLst>
              <a:sp3d/>
            </c:spPr>
            <c:extLst>
              <c:ext xmlns:c16="http://schemas.microsoft.com/office/drawing/2014/chart" uri="{C3380CC4-5D6E-409C-BE32-E72D297353CC}">
                <c16:uniqueId val="{00000005-8F56-4926-B739-1075162967E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l-GR"/>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'european added value'!$A$2:$A$4</c:f>
              <c:strCache>
                <c:ptCount val="3"/>
                <c:pt idx="0">
                  <c:v>Αδύναμα</c:v>
                </c:pt>
                <c:pt idx="1">
                  <c:v>Ικανοποιητικά</c:v>
                </c:pt>
                <c:pt idx="2">
                  <c:v>Πολύ καλά</c:v>
                </c:pt>
              </c:strCache>
            </c:strRef>
          </c:cat>
          <c:val>
            <c:numRef>
              <c:f>'european added value'!$B$2:$B$4</c:f>
              <c:numCache>
                <c:formatCode>0.00%</c:formatCode>
                <c:ptCount val="3"/>
                <c:pt idx="1">
                  <c:v>0.318</c:v>
                </c:pt>
                <c:pt idx="2">
                  <c:v>0.68200000000000005</c:v>
                </c:pt>
              </c:numCache>
            </c:numRef>
          </c:val>
          <c:extLst>
            <c:ext xmlns:c16="http://schemas.microsoft.com/office/drawing/2014/chart" uri="{C3380CC4-5D6E-409C-BE32-E72D297353CC}">
              <c16:uniqueId val="{00000006-8F56-4926-B739-1075162967E1}"/>
            </c:ext>
          </c:extLst>
        </c:ser>
        <c:dLbls>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legend>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'partnership objectives'!$B$2</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A01-487E-A9D6-0AED11982AB6}"/>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A01-487E-A9D6-0AED11982AB6}"/>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A01-487E-A9D6-0AED11982AB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1-0A01-487E-A9D6-0AED11982AB6}"/>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0A01-487E-A9D6-0AED11982AB6}"/>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5-0A01-487E-A9D6-0AED11982AB6}"/>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'partnership objectives'!$A$3:$A$5</c:f>
              <c:strCache>
                <c:ptCount val="3"/>
                <c:pt idx="0">
                  <c:v>Αδύναμα</c:v>
                </c:pt>
                <c:pt idx="1">
                  <c:v>Ικανοποιητικά</c:v>
                </c:pt>
                <c:pt idx="2">
                  <c:v>Πολύ καλά</c:v>
                </c:pt>
              </c:strCache>
            </c:strRef>
          </c:cat>
          <c:val>
            <c:numRef>
              <c:f>'partnership objectives'!$B$3:$B$5</c:f>
              <c:numCache>
                <c:formatCode>0.00%</c:formatCode>
                <c:ptCount val="3"/>
                <c:pt idx="0">
                  <c:v>3.5000000000000003E-2</c:v>
                </c:pt>
                <c:pt idx="1">
                  <c:v>0.318</c:v>
                </c:pt>
                <c:pt idx="2">
                  <c:v>0.64700000000000002</c:v>
                </c:pt>
              </c:numCache>
            </c:numRef>
          </c:val>
          <c:extLst>
            <c:ext xmlns:c16="http://schemas.microsoft.com/office/drawing/2014/chart" uri="{C3380CC4-5D6E-409C-BE32-E72D297353CC}">
              <c16:uniqueId val="{00000006-0A01-487E-A9D6-0AED11982AB6}"/>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'Key competences'!$B$2</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72E-40AD-B8D4-FB74EF9CC71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72E-40AD-B8D4-FB74EF9CC71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72E-40AD-B8D4-FB74EF9CC712}"/>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1-272E-40AD-B8D4-FB74EF9CC712}"/>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272E-40AD-B8D4-FB74EF9CC712}"/>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5-272E-40AD-B8D4-FB74EF9CC712}"/>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'Key competences'!$A$3:$A$5</c:f>
              <c:strCache>
                <c:ptCount val="3"/>
                <c:pt idx="0">
                  <c:v>Αδύναμα</c:v>
                </c:pt>
                <c:pt idx="1">
                  <c:v>Ικανοποιητικά</c:v>
                </c:pt>
                <c:pt idx="2">
                  <c:v>Πολύ καλά</c:v>
                </c:pt>
              </c:strCache>
            </c:strRef>
          </c:cat>
          <c:val>
            <c:numRef>
              <c:f>'Key competences'!$B$3:$B$5</c:f>
              <c:numCache>
                <c:formatCode>0.00%</c:formatCode>
                <c:ptCount val="3"/>
                <c:pt idx="0">
                  <c:v>4.7E-2</c:v>
                </c:pt>
                <c:pt idx="1">
                  <c:v>0.35299999999999998</c:v>
                </c:pt>
                <c:pt idx="2" formatCode="0%">
                  <c:v>0.6</c:v>
                </c:pt>
              </c:numCache>
            </c:numRef>
          </c:val>
          <c:extLst>
            <c:ext xmlns:c16="http://schemas.microsoft.com/office/drawing/2014/chart" uri="{C3380CC4-5D6E-409C-BE32-E72D297353CC}">
              <c16:uniqueId val="{00000006-272E-40AD-B8D4-FB74EF9CC712}"/>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'Horizontal issues'!$B$2</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209-4A6B-99E3-6284E87B9E4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209-4A6B-99E3-6284E87B9E4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209-4A6B-99E3-6284E87B9E4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1-6209-4A6B-99E3-6284E87B9E47}"/>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6209-4A6B-99E3-6284E87B9E47}"/>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5-6209-4A6B-99E3-6284E87B9E47}"/>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'Horizontal issues'!$A$3:$A$5</c:f>
              <c:strCache>
                <c:ptCount val="3"/>
                <c:pt idx="0">
                  <c:v>Αδύναμα</c:v>
                </c:pt>
                <c:pt idx="1">
                  <c:v>Ικανοποιητικά</c:v>
                </c:pt>
                <c:pt idx="2">
                  <c:v>Πολύ καλά</c:v>
                </c:pt>
              </c:strCache>
            </c:strRef>
          </c:cat>
          <c:val>
            <c:numRef>
              <c:f>'Horizontal issues'!$B$3:$B$5</c:f>
              <c:numCache>
                <c:formatCode>0%</c:formatCode>
                <c:ptCount val="3"/>
                <c:pt idx="0" formatCode="0.00%">
                  <c:v>3.5000000000000003E-2</c:v>
                </c:pt>
                <c:pt idx="1">
                  <c:v>0.4</c:v>
                </c:pt>
                <c:pt idx="2" formatCode="0.00%">
                  <c:v>0.56499999999999995</c:v>
                </c:pt>
              </c:numCache>
            </c:numRef>
          </c:val>
          <c:extLst>
            <c:ext xmlns:c16="http://schemas.microsoft.com/office/drawing/2014/chart" uri="{C3380CC4-5D6E-409C-BE32-E72D297353CC}">
              <c16:uniqueId val="{00000006-6209-4A6B-99E3-6284E87B9E47}"/>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'Workplan &amp; tasks'!$C$1</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693-4982-A859-A2A3EAA774E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693-4982-A859-A2A3EAA774E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693-4982-A859-A2A3EAA774E9}"/>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1-9693-4982-A859-A2A3EAA774E9}"/>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9693-4982-A859-A2A3EAA774E9}"/>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5-9693-4982-A859-A2A3EAA774E9}"/>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'Workplan &amp; tasks'!$B$2:$B$4</c:f>
              <c:strCache>
                <c:ptCount val="3"/>
                <c:pt idx="0">
                  <c:v>Αδύναμα</c:v>
                </c:pt>
                <c:pt idx="1">
                  <c:v>Ικανοποιητικά</c:v>
                </c:pt>
                <c:pt idx="2">
                  <c:v>Πολύ καλά</c:v>
                </c:pt>
              </c:strCache>
            </c:strRef>
          </c:cat>
          <c:val>
            <c:numRef>
              <c:f>'Workplan &amp; tasks'!$C$2:$C$4</c:f>
              <c:numCache>
                <c:formatCode>0.00%</c:formatCode>
                <c:ptCount val="3"/>
                <c:pt idx="0">
                  <c:v>4.7E-2</c:v>
                </c:pt>
                <c:pt idx="1">
                  <c:v>0.48199999999999998</c:v>
                </c:pt>
                <c:pt idx="2">
                  <c:v>0.47099999999999997</c:v>
                </c:pt>
              </c:numCache>
            </c:numRef>
          </c:val>
          <c:extLst>
            <c:ext xmlns:c16="http://schemas.microsoft.com/office/drawing/2014/chart" uri="{C3380CC4-5D6E-409C-BE32-E72D297353CC}">
              <c16:uniqueId val="{00000006-9693-4982-A859-A2A3EAA774E9}"/>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COMMUNICATION!$B$2</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C9B-4D9F-A18B-3A656D63FCB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C9B-4D9F-A18B-3A656D63FCB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C9B-4D9F-A18B-3A656D63FCB8}"/>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1-9C9B-4D9F-A18B-3A656D63FCB8}"/>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9C9B-4D9F-A18B-3A656D63FCB8}"/>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5-9C9B-4D9F-A18B-3A656D63FCB8}"/>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COMMUNICATION!$A$3:$A$5</c:f>
              <c:strCache>
                <c:ptCount val="3"/>
                <c:pt idx="0">
                  <c:v>Αδύναμα</c:v>
                </c:pt>
                <c:pt idx="1">
                  <c:v>Ικανοποιητικά</c:v>
                </c:pt>
                <c:pt idx="2">
                  <c:v>Πολύ καλά</c:v>
                </c:pt>
              </c:strCache>
            </c:strRef>
          </c:cat>
          <c:val>
            <c:numRef>
              <c:f>COMMUNICATION!$B$3:$B$5</c:f>
              <c:numCache>
                <c:formatCode>0.00%</c:formatCode>
                <c:ptCount val="3"/>
                <c:pt idx="0">
                  <c:v>5.8999999999999997E-2</c:v>
                </c:pt>
                <c:pt idx="1">
                  <c:v>0.36499999999999999</c:v>
                </c:pt>
                <c:pt idx="2">
                  <c:v>0.57599999999999996</c:v>
                </c:pt>
              </c:numCache>
            </c:numRef>
          </c:val>
          <c:extLst>
            <c:ext xmlns:c16="http://schemas.microsoft.com/office/drawing/2014/chart" uri="{C3380CC4-5D6E-409C-BE32-E72D297353CC}">
              <c16:uniqueId val="{00000006-9C9B-4D9F-A18B-3A656D63FCB8}"/>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5A1-46F9-9B06-30C7F359842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5A1-46F9-9B06-30C7F359842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5A1-46F9-9B06-30C7F359842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1-75A1-46F9-9B06-30C7F359842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75A1-46F9-9B06-30C7F359842E}"/>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5-75A1-46F9-9B06-30C7F359842E}"/>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Αδύναμα</c:v>
                </c:pt>
                <c:pt idx="1">
                  <c:v>Ικανοποιητικά</c:v>
                </c:pt>
                <c:pt idx="2">
                  <c:v>Πολύ καλά</c:v>
                </c:pt>
              </c:strCache>
            </c:strRef>
          </c:cat>
          <c:val>
            <c:numRef>
              <c:f>Sheet1!$B$2:$B$4</c:f>
              <c:numCache>
                <c:formatCode>0.00%</c:formatCode>
                <c:ptCount val="3"/>
                <c:pt idx="0">
                  <c:v>3.5000000000000003E-2</c:v>
                </c:pt>
                <c:pt idx="1">
                  <c:v>0.28199999999999997</c:v>
                </c:pt>
                <c:pt idx="2">
                  <c:v>0.68200000000000005</c:v>
                </c:pt>
              </c:numCache>
            </c:numRef>
          </c:val>
          <c:extLst>
            <c:ext xmlns:c16="http://schemas.microsoft.com/office/drawing/2014/chart" uri="{C3380CC4-5D6E-409C-BE32-E72D297353CC}">
              <c16:uniqueId val="{00000006-75A1-46F9-9B06-30C7F359842E}"/>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'evaluation &amp; monitoring'!$B$1</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0A7-498A-9ED4-BB4F93402F3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0A7-498A-9ED4-BB4F93402F30}"/>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0A7-498A-9ED4-BB4F93402F30}"/>
              </c:ext>
            </c:extLst>
          </c:dPt>
          <c:dLbls>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70A7-498A-9ED4-BB4F93402F30}"/>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5-70A7-498A-9ED4-BB4F93402F30}"/>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'evaluation &amp; monitoring'!$A$2:$A$4</c:f>
              <c:strCache>
                <c:ptCount val="3"/>
                <c:pt idx="0">
                  <c:v>Αδύναμα</c:v>
                </c:pt>
                <c:pt idx="1">
                  <c:v>Ικανοποιητικά</c:v>
                </c:pt>
                <c:pt idx="2">
                  <c:v>Πολύ καλά</c:v>
                </c:pt>
              </c:strCache>
            </c:strRef>
          </c:cat>
          <c:val>
            <c:numRef>
              <c:f>'evaluation &amp; monitoring'!$B$2:$B$4</c:f>
              <c:numCache>
                <c:formatCode>0.00%</c:formatCode>
                <c:ptCount val="3"/>
                <c:pt idx="0">
                  <c:v>0.16500000000000001</c:v>
                </c:pt>
                <c:pt idx="1">
                  <c:v>0.34100000000000003</c:v>
                </c:pt>
                <c:pt idx="2">
                  <c:v>0.49399999999999999</c:v>
                </c:pt>
              </c:numCache>
            </c:numRef>
          </c:val>
          <c:extLst>
            <c:ext xmlns:c16="http://schemas.microsoft.com/office/drawing/2014/chart" uri="{C3380CC4-5D6E-409C-BE32-E72D297353CC}">
              <c16:uniqueId val="{00000006-70A7-498A-9ED4-BB4F93402F30}"/>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l-G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F8CE9E-651C-4DD4-A214-B8BD3987269B}" type="doc">
      <dgm:prSet loTypeId="urn:microsoft.com/office/officeart/2005/8/layout/cycle6" loCatId="relationship" qsTypeId="urn:microsoft.com/office/officeart/2005/8/quickstyle/simple1" qsCatId="simple" csTypeId="urn:microsoft.com/office/officeart/2005/8/colors/accent1_5" csCatId="accent1" phldr="1"/>
      <dgm:spPr/>
      <dgm:t>
        <a:bodyPr/>
        <a:lstStyle/>
        <a:p>
          <a:endParaRPr lang="el-GR"/>
        </a:p>
      </dgm:t>
    </dgm:pt>
    <dgm:pt modelId="{F7670D02-3EE3-40E6-8D14-5B8B31BFA770}">
      <dgm:prSet phldrT="[Κείμενο]" custT="1"/>
      <dgm:spPr>
        <a:xfrm>
          <a:off x="3869987" y="653"/>
          <a:ext cx="1207174" cy="653124"/>
        </a:xfrm>
        <a:prstGeom prst="roundRect">
          <a:avLst/>
        </a:prstGeom>
      </dgm:spPr>
      <dgm:t>
        <a:bodyPr/>
        <a:lstStyle/>
        <a:p>
          <a:r>
            <a:rPr lang="el-GR" sz="1000" b="1" dirty="0">
              <a:latin typeface="Calibri" panose="020F0502020204030204"/>
              <a:ea typeface="+mn-ea"/>
              <a:cs typeface="+mn-cs"/>
            </a:rPr>
            <a:t>Εμπλοκή των ενδιαφερόμενων μερών</a:t>
          </a:r>
        </a:p>
      </dgm:t>
    </dgm:pt>
    <dgm:pt modelId="{F87C9CFD-2AE3-4DEA-BE7F-8DE8515E244A}" type="parTrans" cxnId="{F29CB35F-921B-430B-9B0A-14E4E8024F07}">
      <dgm:prSet/>
      <dgm:spPr/>
      <dgm:t>
        <a:bodyPr/>
        <a:lstStyle/>
        <a:p>
          <a:endParaRPr lang="el-GR"/>
        </a:p>
      </dgm:t>
    </dgm:pt>
    <dgm:pt modelId="{77D611AE-0940-470B-A7DD-094880CB5DB8}" type="sibTrans" cxnId="{F29CB35F-921B-430B-9B0A-14E4E8024F07}">
      <dgm:prSet/>
      <dgm:spPr>
        <a:xfrm>
          <a:off x="2610667" y="327216"/>
          <a:ext cx="3725815" cy="3725815"/>
        </a:xfrm>
        <a:custGeom>
          <a:avLst/>
          <a:gdLst/>
          <a:ahLst/>
          <a:cxnLst/>
          <a:rect l="0" t="0" r="0" b="0"/>
          <a:pathLst>
            <a:path>
              <a:moveTo>
                <a:pt x="2258509" y="67388"/>
              </a:moveTo>
              <a:arcTo wR="1774177" hR="1774177" stAng="17150534" swAng="1256847"/>
            </a:path>
          </a:pathLst>
        </a:custGeom>
      </dgm:spPr>
      <dgm:t>
        <a:bodyPr/>
        <a:lstStyle/>
        <a:p>
          <a:endParaRPr lang="el-GR"/>
        </a:p>
      </dgm:t>
    </dgm:pt>
    <dgm:pt modelId="{1E91F409-7835-4EA0-8B50-DA3FBE144BAC}">
      <dgm:prSet phldrT="[Κείμενο]" custT="1"/>
      <dgm:spPr>
        <a:xfrm>
          <a:off x="5326467" y="702057"/>
          <a:ext cx="1207174" cy="653124"/>
        </a:xfrm>
        <a:prstGeom prst="roundRect">
          <a:avLst/>
        </a:prstGeom>
      </dgm:spPr>
      <dgm:t>
        <a:bodyPr/>
        <a:lstStyle/>
        <a:p>
          <a:r>
            <a:rPr lang="el-GR" sz="1000" b="1">
              <a:latin typeface="Calibri" panose="020F0502020204030204"/>
              <a:ea typeface="+mn-ea"/>
              <a:cs typeface="+mn-cs"/>
            </a:rPr>
            <a:t>Περιγραφή του Προγράμματος</a:t>
          </a:r>
        </a:p>
      </dgm:t>
    </dgm:pt>
    <dgm:pt modelId="{891E3FE8-35AD-4A4B-B785-A7E878C1C2AC}" type="parTrans" cxnId="{2AC1BDB3-E13B-4CAA-A828-463ACFE34C40}">
      <dgm:prSet/>
      <dgm:spPr/>
      <dgm:t>
        <a:bodyPr/>
        <a:lstStyle/>
        <a:p>
          <a:endParaRPr lang="el-GR"/>
        </a:p>
      </dgm:t>
    </dgm:pt>
    <dgm:pt modelId="{D95CA2D7-8F14-4660-B781-63A4B9210615}" type="sibTrans" cxnId="{2AC1BDB3-E13B-4CAA-A828-463ACFE34C40}">
      <dgm:prSet/>
      <dgm:spPr>
        <a:xfrm>
          <a:off x="2610667" y="327216"/>
          <a:ext cx="3725815" cy="3725815"/>
        </a:xfrm>
        <a:custGeom>
          <a:avLst/>
          <a:gdLst/>
          <a:ahLst/>
          <a:cxnLst/>
          <a:rect l="0" t="0" r="0" b="0"/>
          <a:pathLst>
            <a:path>
              <a:moveTo>
                <a:pt x="3364036" y="986741"/>
              </a:moveTo>
              <a:arcTo wR="1774177" hR="1774177" stAng="20019084" swAng="1726498"/>
            </a:path>
          </a:pathLst>
        </a:custGeom>
      </dgm:spPr>
      <dgm:t>
        <a:bodyPr/>
        <a:lstStyle/>
        <a:p>
          <a:endParaRPr lang="el-GR"/>
        </a:p>
      </dgm:t>
    </dgm:pt>
    <dgm:pt modelId="{F4CBBB5C-AB51-48C6-A307-C923EA297D70}">
      <dgm:prSet phldrT="[Κείμενο]" custT="1"/>
      <dgm:spPr>
        <a:xfrm>
          <a:off x="5686188" y="2278097"/>
          <a:ext cx="1207174" cy="653124"/>
        </a:xfrm>
        <a:prstGeom prst="roundRect">
          <a:avLst/>
        </a:prstGeom>
      </dgm:spPr>
      <dgm:t>
        <a:bodyPr/>
        <a:lstStyle/>
        <a:p>
          <a:r>
            <a:rPr lang="el-GR" sz="1000" b="1" dirty="0">
              <a:latin typeface="Calibri" panose="020F0502020204030204"/>
              <a:ea typeface="+mn-ea"/>
              <a:cs typeface="+mn-cs"/>
            </a:rPr>
            <a:t>Επικέντρωση στο σχεδιασμό της αποτίμησης</a:t>
          </a:r>
        </a:p>
      </dgm:t>
    </dgm:pt>
    <dgm:pt modelId="{B57AD7B6-686A-4DBD-BE38-1C8BFD6CEC8D}" type="parTrans" cxnId="{B6706D1E-F1B8-4D4E-9696-1378B8710386}">
      <dgm:prSet/>
      <dgm:spPr/>
      <dgm:t>
        <a:bodyPr/>
        <a:lstStyle/>
        <a:p>
          <a:endParaRPr lang="el-GR"/>
        </a:p>
      </dgm:t>
    </dgm:pt>
    <dgm:pt modelId="{CEF7B23A-A102-41B7-983A-16C228B05A55}" type="sibTrans" cxnId="{B6706D1E-F1B8-4D4E-9696-1378B8710386}">
      <dgm:prSet/>
      <dgm:spPr>
        <a:xfrm>
          <a:off x="2610667" y="327216"/>
          <a:ext cx="3725815" cy="3725815"/>
        </a:xfrm>
        <a:custGeom>
          <a:avLst/>
          <a:gdLst/>
          <a:ahLst/>
          <a:cxnLst/>
          <a:rect l="0" t="0" r="0" b="0"/>
          <a:pathLst>
            <a:path>
              <a:moveTo>
                <a:pt x="3399217" y="2486183"/>
              </a:moveTo>
              <a:arcTo wR="1774177" hR="1774177" stAng="1419629" swAng="1358956"/>
            </a:path>
          </a:pathLst>
        </a:custGeom>
      </dgm:spPr>
      <dgm:t>
        <a:bodyPr/>
        <a:lstStyle/>
        <a:p>
          <a:endParaRPr lang="el-GR"/>
        </a:p>
      </dgm:t>
    </dgm:pt>
    <dgm:pt modelId="{C2274081-65A2-4678-81AC-CA2A805C4264}">
      <dgm:prSet phldrT="[Κείμενο]" custT="1"/>
      <dgm:spPr>
        <a:xfrm>
          <a:off x="4678272" y="3541983"/>
          <a:ext cx="1207174" cy="653124"/>
        </a:xfrm>
        <a:prstGeom prst="roundRect">
          <a:avLst/>
        </a:prstGeom>
      </dgm:spPr>
      <dgm:t>
        <a:bodyPr/>
        <a:lstStyle/>
        <a:p>
          <a:r>
            <a:rPr lang="el-GR" sz="1000" b="1">
              <a:latin typeface="Calibri" panose="020F0502020204030204"/>
              <a:ea typeface="+mn-ea"/>
              <a:cs typeface="+mn-cs"/>
            </a:rPr>
            <a:t>Συλλογή αξιόπιστων στοιχείων</a:t>
          </a:r>
          <a:endParaRPr lang="el-GR" sz="1000" b="1" dirty="0">
            <a:latin typeface="Calibri" panose="020F0502020204030204"/>
            <a:ea typeface="+mn-ea"/>
            <a:cs typeface="+mn-cs"/>
          </a:endParaRPr>
        </a:p>
      </dgm:t>
    </dgm:pt>
    <dgm:pt modelId="{FF22C81F-9AC1-453C-8433-828570965DC3}" type="parTrans" cxnId="{CFE64A21-6348-4B4E-9894-6CA425C7B091}">
      <dgm:prSet/>
      <dgm:spPr/>
      <dgm:t>
        <a:bodyPr/>
        <a:lstStyle/>
        <a:p>
          <a:endParaRPr lang="el-GR"/>
        </a:p>
      </dgm:t>
    </dgm:pt>
    <dgm:pt modelId="{EEB40993-E3C0-4286-8A90-506468C83C70}" type="sibTrans" cxnId="{CFE64A21-6348-4B4E-9894-6CA425C7B091}">
      <dgm:prSet/>
      <dgm:spPr>
        <a:xfrm>
          <a:off x="2610667" y="327216"/>
          <a:ext cx="3725815" cy="3725815"/>
        </a:xfrm>
        <a:custGeom>
          <a:avLst/>
          <a:gdLst/>
          <a:ahLst/>
          <a:cxnLst/>
          <a:rect l="0" t="0" r="0" b="0"/>
          <a:pathLst>
            <a:path>
              <a:moveTo>
                <a:pt x="2060207" y="3525146"/>
              </a:moveTo>
              <a:arcTo wR="1774177" hR="1774177" stAng="4843342" swAng="1113316"/>
            </a:path>
          </a:pathLst>
        </a:custGeom>
      </dgm:spPr>
      <dgm:t>
        <a:bodyPr/>
        <a:lstStyle/>
        <a:p>
          <a:endParaRPr lang="el-GR"/>
        </a:p>
      </dgm:t>
    </dgm:pt>
    <dgm:pt modelId="{DB160BC2-3756-4C02-9401-62DC8FD8066C}">
      <dgm:prSet custT="1"/>
      <dgm:spPr>
        <a:xfrm>
          <a:off x="2053786" y="2278097"/>
          <a:ext cx="1207174" cy="653124"/>
        </a:xfrm>
        <a:prstGeom prst="roundRect">
          <a:avLst/>
        </a:prstGeom>
      </dgm:spPr>
      <dgm:t>
        <a:bodyPr/>
        <a:lstStyle/>
        <a:p>
          <a:r>
            <a:rPr lang="el-GR" sz="1000" b="1" dirty="0">
              <a:latin typeface="Calibri" panose="020F0502020204030204"/>
              <a:ea typeface="+mn-ea"/>
              <a:cs typeface="+mn-cs"/>
            </a:rPr>
            <a:t>Εξασφάλιση της εφαρμογής των συμπερασμάτων </a:t>
          </a:r>
        </a:p>
      </dgm:t>
    </dgm:pt>
    <dgm:pt modelId="{814A3504-7D30-48B3-AD51-270240205C71}" type="parTrans" cxnId="{92C6527D-6F1F-4457-A2A9-B480EC11D331}">
      <dgm:prSet/>
      <dgm:spPr/>
      <dgm:t>
        <a:bodyPr/>
        <a:lstStyle/>
        <a:p>
          <a:endParaRPr lang="el-GR"/>
        </a:p>
      </dgm:t>
    </dgm:pt>
    <dgm:pt modelId="{D91F1B26-C58B-4CB1-AB3C-3EA514C3CE1B}" type="sibTrans" cxnId="{92C6527D-6F1F-4457-A2A9-B480EC11D331}">
      <dgm:prSet/>
      <dgm:spPr>
        <a:xfrm>
          <a:off x="2610667" y="327216"/>
          <a:ext cx="3725815" cy="3725815"/>
        </a:xfrm>
        <a:custGeom>
          <a:avLst/>
          <a:gdLst/>
          <a:ahLst/>
          <a:cxnLst/>
          <a:rect l="0" t="0" r="0" b="0"/>
          <a:pathLst>
            <a:path>
              <a:moveTo>
                <a:pt x="1590" y="1849288"/>
              </a:moveTo>
              <a:arcTo wR="1774177" hR="1774177" stAng="10654418" swAng="1726498"/>
            </a:path>
          </a:pathLst>
        </a:custGeom>
      </dgm:spPr>
      <dgm:t>
        <a:bodyPr/>
        <a:lstStyle/>
        <a:p>
          <a:endParaRPr lang="el-GR"/>
        </a:p>
      </dgm:t>
    </dgm:pt>
    <dgm:pt modelId="{49283159-1275-4D78-946B-38EA111CED6C}">
      <dgm:prSet custT="1"/>
      <dgm:spPr>
        <a:xfrm>
          <a:off x="2413507" y="702057"/>
          <a:ext cx="1207174" cy="653124"/>
        </a:xfrm>
        <a:prstGeom prst="roundRect">
          <a:avLst/>
        </a:prstGeom>
      </dgm:spPr>
      <dgm:t>
        <a:bodyPr/>
        <a:lstStyle/>
        <a:p>
          <a:r>
            <a:rPr lang="el-GR" sz="1000" b="1" dirty="0">
              <a:latin typeface="Calibri" panose="020F0502020204030204"/>
              <a:ea typeface="+mn-ea"/>
              <a:cs typeface="+mn-cs"/>
            </a:rPr>
            <a:t>Αξιόπιστα συμπεράσματα</a:t>
          </a:r>
        </a:p>
        <a:p>
          <a:endParaRPr lang="el-GR" sz="1000" b="1" dirty="0">
            <a:latin typeface="Calibri" panose="020F0502020204030204"/>
            <a:ea typeface="+mn-ea"/>
            <a:cs typeface="+mn-cs"/>
          </a:endParaRPr>
        </a:p>
      </dgm:t>
    </dgm:pt>
    <dgm:pt modelId="{0113DE19-DED7-4F8F-9372-D6AB1A368DDA}" type="sibTrans" cxnId="{AE700BE2-1CCE-4DE9-B9ED-DFD65E2818FC}">
      <dgm:prSet/>
      <dgm:spPr>
        <a:xfrm>
          <a:off x="2610667" y="327216"/>
          <a:ext cx="3725815" cy="3725815"/>
        </a:xfrm>
        <a:custGeom>
          <a:avLst/>
          <a:gdLst/>
          <a:ahLst/>
          <a:cxnLst/>
          <a:rect l="0" t="0" r="0" b="0"/>
          <a:pathLst>
            <a:path>
              <a:moveTo>
                <a:pt x="711659" y="353346"/>
              </a:moveTo>
              <a:arcTo wR="1774177" hR="1774177" stAng="13992619" swAng="1256847"/>
            </a:path>
          </a:pathLst>
        </a:custGeom>
      </dgm:spPr>
      <dgm:t>
        <a:bodyPr/>
        <a:lstStyle/>
        <a:p>
          <a:endParaRPr lang="el-GR"/>
        </a:p>
      </dgm:t>
    </dgm:pt>
    <dgm:pt modelId="{F6FAB940-18C0-40EE-AB33-F2ADFC39942F}" type="parTrans" cxnId="{AE700BE2-1CCE-4DE9-B9ED-DFD65E2818FC}">
      <dgm:prSet/>
      <dgm:spPr/>
      <dgm:t>
        <a:bodyPr/>
        <a:lstStyle/>
        <a:p>
          <a:endParaRPr lang="el-GR"/>
        </a:p>
      </dgm:t>
    </dgm:pt>
    <dgm:pt modelId="{A7325EE7-118D-47B2-8FDB-5462B95F0015}" type="pres">
      <dgm:prSet presAssocID="{09F8CE9E-651C-4DD4-A214-B8BD3987269B}" presName="cycle" presStyleCnt="0">
        <dgm:presLayoutVars>
          <dgm:dir/>
          <dgm:resizeHandles val="exact"/>
        </dgm:presLayoutVars>
      </dgm:prSet>
      <dgm:spPr/>
    </dgm:pt>
    <dgm:pt modelId="{6AAFAC1C-1A94-4768-A413-9F95E21142E3}" type="pres">
      <dgm:prSet presAssocID="{F7670D02-3EE3-40E6-8D14-5B8B31BFA770}" presName="node" presStyleLbl="node1" presStyleIdx="0" presStyleCnt="6" custScaleX="120140">
        <dgm:presLayoutVars>
          <dgm:bulletEnabled val="1"/>
        </dgm:presLayoutVars>
      </dgm:prSet>
      <dgm:spPr>
        <a:prstGeom prst="roundRect">
          <a:avLst/>
        </a:prstGeom>
      </dgm:spPr>
    </dgm:pt>
    <dgm:pt modelId="{56E2FC02-3D3F-478E-8266-E0279CA44212}" type="pres">
      <dgm:prSet presAssocID="{F7670D02-3EE3-40E6-8D14-5B8B31BFA770}" presName="spNode" presStyleCnt="0"/>
      <dgm:spPr/>
    </dgm:pt>
    <dgm:pt modelId="{E93E7940-F015-4A0E-B968-B5C38F67C78A}" type="pres">
      <dgm:prSet presAssocID="{77D611AE-0940-470B-A7DD-094880CB5DB8}" presName="sibTrans" presStyleLbl="sibTrans1D1" presStyleIdx="0" presStyleCnt="6"/>
      <dgm:spPr>
        <a:custGeom>
          <a:avLst/>
          <a:gdLst/>
          <a:ahLst/>
          <a:cxnLst/>
          <a:rect l="0" t="0" r="0" b="0"/>
          <a:pathLst>
            <a:path>
              <a:moveTo>
                <a:pt x="2258509" y="67388"/>
              </a:moveTo>
              <a:arcTo wR="1774177" hR="1774177" stAng="17150534" swAng="1256847"/>
            </a:path>
          </a:pathLst>
        </a:custGeom>
      </dgm:spPr>
    </dgm:pt>
    <dgm:pt modelId="{2EDBCDAC-C923-423E-9AE9-ABA0D71869B6}" type="pres">
      <dgm:prSet presAssocID="{1E91F409-7835-4EA0-8B50-DA3FBE144BAC}" presName="node" presStyleLbl="node1" presStyleIdx="1" presStyleCnt="6" custScaleX="120140">
        <dgm:presLayoutVars>
          <dgm:bulletEnabled val="1"/>
        </dgm:presLayoutVars>
      </dgm:prSet>
      <dgm:spPr>
        <a:prstGeom prst="roundRect">
          <a:avLst/>
        </a:prstGeom>
      </dgm:spPr>
    </dgm:pt>
    <dgm:pt modelId="{AA5EE900-9509-480B-87A5-DEBD3F62F4BA}" type="pres">
      <dgm:prSet presAssocID="{1E91F409-7835-4EA0-8B50-DA3FBE144BAC}" presName="spNode" presStyleCnt="0"/>
      <dgm:spPr/>
    </dgm:pt>
    <dgm:pt modelId="{0FF5240E-1542-4EEC-AB3B-D6D2A8902B41}" type="pres">
      <dgm:prSet presAssocID="{D95CA2D7-8F14-4660-B781-63A4B9210615}" presName="sibTrans" presStyleLbl="sibTrans1D1" presStyleIdx="1" presStyleCnt="6"/>
      <dgm:spPr>
        <a:custGeom>
          <a:avLst/>
          <a:gdLst/>
          <a:ahLst/>
          <a:cxnLst/>
          <a:rect l="0" t="0" r="0" b="0"/>
          <a:pathLst>
            <a:path>
              <a:moveTo>
                <a:pt x="3364036" y="986741"/>
              </a:moveTo>
              <a:arcTo wR="1774177" hR="1774177" stAng="20019084" swAng="1726498"/>
            </a:path>
          </a:pathLst>
        </a:custGeom>
      </dgm:spPr>
    </dgm:pt>
    <dgm:pt modelId="{9A99968B-2079-432D-BDBC-28DA28963DC9}" type="pres">
      <dgm:prSet presAssocID="{F4CBBB5C-AB51-48C6-A307-C923EA297D70}" presName="node" presStyleLbl="node1" presStyleIdx="2" presStyleCnt="6" custScaleX="120140">
        <dgm:presLayoutVars>
          <dgm:bulletEnabled val="1"/>
        </dgm:presLayoutVars>
      </dgm:prSet>
      <dgm:spPr>
        <a:prstGeom prst="roundRect">
          <a:avLst/>
        </a:prstGeom>
      </dgm:spPr>
    </dgm:pt>
    <dgm:pt modelId="{E960967A-2AB9-498A-96CF-06EAE300B896}" type="pres">
      <dgm:prSet presAssocID="{F4CBBB5C-AB51-48C6-A307-C923EA297D70}" presName="spNode" presStyleCnt="0"/>
      <dgm:spPr/>
    </dgm:pt>
    <dgm:pt modelId="{A5C21499-01AE-465C-BADF-E47408DEF795}" type="pres">
      <dgm:prSet presAssocID="{CEF7B23A-A102-41B7-983A-16C228B05A55}" presName="sibTrans" presStyleLbl="sibTrans1D1" presStyleIdx="2" presStyleCnt="6"/>
      <dgm:spPr>
        <a:custGeom>
          <a:avLst/>
          <a:gdLst/>
          <a:ahLst/>
          <a:cxnLst/>
          <a:rect l="0" t="0" r="0" b="0"/>
          <a:pathLst>
            <a:path>
              <a:moveTo>
                <a:pt x="3399217" y="2486183"/>
              </a:moveTo>
              <a:arcTo wR="1774177" hR="1774177" stAng="1419629" swAng="1358956"/>
            </a:path>
          </a:pathLst>
        </a:custGeom>
      </dgm:spPr>
    </dgm:pt>
    <dgm:pt modelId="{1D5F5459-F92A-4C5B-9526-8700F085DA59}" type="pres">
      <dgm:prSet presAssocID="{C2274081-65A2-4678-81AC-CA2A805C4264}" presName="node" presStyleLbl="node1" presStyleIdx="3" presStyleCnt="6" custScaleX="120140" custRadScaleRad="100033" custRadScaleInc="-38916">
        <dgm:presLayoutVars>
          <dgm:bulletEnabled val="1"/>
        </dgm:presLayoutVars>
      </dgm:prSet>
      <dgm:spPr>
        <a:prstGeom prst="roundRect">
          <a:avLst/>
        </a:prstGeom>
      </dgm:spPr>
    </dgm:pt>
    <dgm:pt modelId="{66D12EAF-833A-4100-8A73-919FA43BE7FC}" type="pres">
      <dgm:prSet presAssocID="{C2274081-65A2-4678-81AC-CA2A805C4264}" presName="spNode" presStyleCnt="0"/>
      <dgm:spPr/>
    </dgm:pt>
    <dgm:pt modelId="{17F7BD63-E06A-40E4-8367-2A4EF11511E3}" type="pres">
      <dgm:prSet presAssocID="{EEB40993-E3C0-4286-8A90-506468C83C70}" presName="sibTrans" presStyleLbl="sibTrans1D1" presStyleIdx="3" presStyleCnt="6"/>
      <dgm:spPr>
        <a:custGeom>
          <a:avLst/>
          <a:gdLst/>
          <a:ahLst/>
          <a:cxnLst/>
          <a:rect l="0" t="0" r="0" b="0"/>
          <a:pathLst>
            <a:path>
              <a:moveTo>
                <a:pt x="2060207" y="3525146"/>
              </a:moveTo>
              <a:arcTo wR="1774177" hR="1774177" stAng="4843342" swAng="1113316"/>
            </a:path>
          </a:pathLst>
        </a:custGeom>
      </dgm:spPr>
    </dgm:pt>
    <dgm:pt modelId="{D0247614-C4DD-4BD1-A5D5-9E25E0A7C91B}" type="pres">
      <dgm:prSet presAssocID="{DB160BC2-3756-4C02-9401-62DC8FD8066C}" presName="node" presStyleLbl="node1" presStyleIdx="4" presStyleCnt="6" custScaleX="120140" custRadScaleRad="107891" custRadScaleInc="11122">
        <dgm:presLayoutVars>
          <dgm:bulletEnabled val="1"/>
        </dgm:presLayoutVars>
      </dgm:prSet>
      <dgm:spPr>
        <a:prstGeom prst="roundRect">
          <a:avLst/>
        </a:prstGeom>
      </dgm:spPr>
    </dgm:pt>
    <dgm:pt modelId="{408BB82A-BDE5-4328-8D48-2C3F8DC31F97}" type="pres">
      <dgm:prSet presAssocID="{DB160BC2-3756-4C02-9401-62DC8FD8066C}" presName="spNode" presStyleCnt="0"/>
      <dgm:spPr/>
    </dgm:pt>
    <dgm:pt modelId="{F173D5A3-3ABF-4345-B094-0824751FF8E0}" type="pres">
      <dgm:prSet presAssocID="{D91F1B26-C58B-4CB1-AB3C-3EA514C3CE1B}" presName="sibTrans" presStyleLbl="sibTrans1D1" presStyleIdx="4" presStyleCnt="6"/>
      <dgm:spPr>
        <a:custGeom>
          <a:avLst/>
          <a:gdLst/>
          <a:ahLst/>
          <a:cxnLst/>
          <a:rect l="0" t="0" r="0" b="0"/>
          <a:pathLst>
            <a:path>
              <a:moveTo>
                <a:pt x="1590" y="1849288"/>
              </a:moveTo>
              <a:arcTo wR="1774177" hR="1774177" stAng="10654418" swAng="1726498"/>
            </a:path>
          </a:pathLst>
        </a:custGeom>
      </dgm:spPr>
    </dgm:pt>
    <dgm:pt modelId="{C0AC5C77-2B16-4FBA-AB0B-0E928E0273FC}" type="pres">
      <dgm:prSet presAssocID="{49283159-1275-4D78-946B-38EA111CED6C}" presName="node" presStyleLbl="node1" presStyleIdx="5" presStyleCnt="6" custScaleX="120140">
        <dgm:presLayoutVars>
          <dgm:bulletEnabled val="1"/>
        </dgm:presLayoutVars>
      </dgm:prSet>
      <dgm:spPr>
        <a:prstGeom prst="roundRect">
          <a:avLst/>
        </a:prstGeom>
      </dgm:spPr>
    </dgm:pt>
    <dgm:pt modelId="{861EC5C0-F50C-42FA-86F7-82700976E469}" type="pres">
      <dgm:prSet presAssocID="{49283159-1275-4D78-946B-38EA111CED6C}" presName="spNode" presStyleCnt="0"/>
      <dgm:spPr/>
    </dgm:pt>
    <dgm:pt modelId="{B91078D0-1BDC-4D51-BF34-65F49F337914}" type="pres">
      <dgm:prSet presAssocID="{0113DE19-DED7-4F8F-9372-D6AB1A368DDA}" presName="sibTrans" presStyleLbl="sibTrans1D1" presStyleIdx="5" presStyleCnt="6"/>
      <dgm:spPr>
        <a:custGeom>
          <a:avLst/>
          <a:gdLst/>
          <a:ahLst/>
          <a:cxnLst/>
          <a:rect l="0" t="0" r="0" b="0"/>
          <a:pathLst>
            <a:path>
              <a:moveTo>
                <a:pt x="711659" y="353346"/>
              </a:moveTo>
              <a:arcTo wR="1774177" hR="1774177" stAng="13992619" swAng="1256847"/>
            </a:path>
          </a:pathLst>
        </a:custGeom>
      </dgm:spPr>
    </dgm:pt>
  </dgm:ptLst>
  <dgm:cxnLst>
    <dgm:cxn modelId="{B6706D1E-F1B8-4D4E-9696-1378B8710386}" srcId="{09F8CE9E-651C-4DD4-A214-B8BD3987269B}" destId="{F4CBBB5C-AB51-48C6-A307-C923EA297D70}" srcOrd="2" destOrd="0" parTransId="{B57AD7B6-686A-4DBD-BE38-1C8BFD6CEC8D}" sibTransId="{CEF7B23A-A102-41B7-983A-16C228B05A55}"/>
    <dgm:cxn modelId="{6DA2661F-D041-4B73-B7C7-7E4E3C553B26}" type="presOf" srcId="{DB160BC2-3756-4C02-9401-62DC8FD8066C}" destId="{D0247614-C4DD-4BD1-A5D5-9E25E0A7C91B}" srcOrd="0" destOrd="0" presId="urn:microsoft.com/office/officeart/2005/8/layout/cycle6"/>
    <dgm:cxn modelId="{CFE64A21-6348-4B4E-9894-6CA425C7B091}" srcId="{09F8CE9E-651C-4DD4-A214-B8BD3987269B}" destId="{C2274081-65A2-4678-81AC-CA2A805C4264}" srcOrd="3" destOrd="0" parTransId="{FF22C81F-9AC1-453C-8433-828570965DC3}" sibTransId="{EEB40993-E3C0-4286-8A90-506468C83C70}"/>
    <dgm:cxn modelId="{F29CB35F-921B-430B-9B0A-14E4E8024F07}" srcId="{09F8CE9E-651C-4DD4-A214-B8BD3987269B}" destId="{F7670D02-3EE3-40E6-8D14-5B8B31BFA770}" srcOrd="0" destOrd="0" parTransId="{F87C9CFD-2AE3-4DEA-BE7F-8DE8515E244A}" sibTransId="{77D611AE-0940-470B-A7DD-094880CB5DB8}"/>
    <dgm:cxn modelId="{36106763-BACD-488C-9B0B-8F08E5D91766}" type="presOf" srcId="{1E91F409-7835-4EA0-8B50-DA3FBE144BAC}" destId="{2EDBCDAC-C923-423E-9AE9-ABA0D71869B6}" srcOrd="0" destOrd="0" presId="urn:microsoft.com/office/officeart/2005/8/layout/cycle6"/>
    <dgm:cxn modelId="{CA55DA45-3214-45D1-BF7C-5A2BE0B2A305}" type="presOf" srcId="{77D611AE-0940-470B-A7DD-094880CB5DB8}" destId="{E93E7940-F015-4A0E-B968-B5C38F67C78A}" srcOrd="0" destOrd="0" presId="urn:microsoft.com/office/officeart/2005/8/layout/cycle6"/>
    <dgm:cxn modelId="{A975474A-2CE6-47E6-BDC1-E5B14AFCD317}" type="presOf" srcId="{0113DE19-DED7-4F8F-9372-D6AB1A368DDA}" destId="{B91078D0-1BDC-4D51-BF34-65F49F337914}" srcOrd="0" destOrd="0" presId="urn:microsoft.com/office/officeart/2005/8/layout/cycle6"/>
    <dgm:cxn modelId="{356ACE4D-6F9F-4452-9208-84F28B9B1FCE}" type="presOf" srcId="{D95CA2D7-8F14-4660-B781-63A4B9210615}" destId="{0FF5240E-1542-4EEC-AB3B-D6D2A8902B41}" srcOrd="0" destOrd="0" presId="urn:microsoft.com/office/officeart/2005/8/layout/cycle6"/>
    <dgm:cxn modelId="{B04DA86E-C59A-4FD9-9BC7-40D79A5F645D}" type="presOf" srcId="{D91F1B26-C58B-4CB1-AB3C-3EA514C3CE1B}" destId="{F173D5A3-3ABF-4345-B094-0824751FF8E0}" srcOrd="0" destOrd="0" presId="urn:microsoft.com/office/officeart/2005/8/layout/cycle6"/>
    <dgm:cxn modelId="{D4DD8D71-A1D8-495F-A620-85B6D52C6AD2}" type="presOf" srcId="{EEB40993-E3C0-4286-8A90-506468C83C70}" destId="{17F7BD63-E06A-40E4-8367-2A4EF11511E3}" srcOrd="0" destOrd="0" presId="urn:microsoft.com/office/officeart/2005/8/layout/cycle6"/>
    <dgm:cxn modelId="{92C6527D-6F1F-4457-A2A9-B480EC11D331}" srcId="{09F8CE9E-651C-4DD4-A214-B8BD3987269B}" destId="{DB160BC2-3756-4C02-9401-62DC8FD8066C}" srcOrd="4" destOrd="0" parTransId="{814A3504-7D30-48B3-AD51-270240205C71}" sibTransId="{D91F1B26-C58B-4CB1-AB3C-3EA514C3CE1B}"/>
    <dgm:cxn modelId="{9BA1E6A0-2BD0-418A-BB0A-CBF0F6AFEA1D}" type="presOf" srcId="{F4CBBB5C-AB51-48C6-A307-C923EA297D70}" destId="{9A99968B-2079-432D-BDBC-28DA28963DC9}" srcOrd="0" destOrd="0" presId="urn:microsoft.com/office/officeart/2005/8/layout/cycle6"/>
    <dgm:cxn modelId="{694568AE-B28C-4E37-95F0-DADDBCDC7DF2}" type="presOf" srcId="{C2274081-65A2-4678-81AC-CA2A805C4264}" destId="{1D5F5459-F92A-4C5B-9526-8700F085DA59}" srcOrd="0" destOrd="0" presId="urn:microsoft.com/office/officeart/2005/8/layout/cycle6"/>
    <dgm:cxn modelId="{2AC1BDB3-E13B-4CAA-A828-463ACFE34C40}" srcId="{09F8CE9E-651C-4DD4-A214-B8BD3987269B}" destId="{1E91F409-7835-4EA0-8B50-DA3FBE144BAC}" srcOrd="1" destOrd="0" parTransId="{891E3FE8-35AD-4A4B-B785-A7E878C1C2AC}" sibTransId="{D95CA2D7-8F14-4660-B781-63A4B9210615}"/>
    <dgm:cxn modelId="{494942C5-ACBD-41AE-B869-A75FC4CA817D}" type="presOf" srcId="{F7670D02-3EE3-40E6-8D14-5B8B31BFA770}" destId="{6AAFAC1C-1A94-4768-A413-9F95E21142E3}" srcOrd="0" destOrd="0" presId="urn:microsoft.com/office/officeart/2005/8/layout/cycle6"/>
    <dgm:cxn modelId="{17036CC6-70E3-453A-9A43-7555CAC1A172}" type="presOf" srcId="{09F8CE9E-651C-4DD4-A214-B8BD3987269B}" destId="{A7325EE7-118D-47B2-8FDB-5462B95F0015}" srcOrd="0" destOrd="0" presId="urn:microsoft.com/office/officeart/2005/8/layout/cycle6"/>
    <dgm:cxn modelId="{AE700BE2-1CCE-4DE9-B9ED-DFD65E2818FC}" srcId="{09F8CE9E-651C-4DD4-A214-B8BD3987269B}" destId="{49283159-1275-4D78-946B-38EA111CED6C}" srcOrd="5" destOrd="0" parTransId="{F6FAB940-18C0-40EE-AB33-F2ADFC39942F}" sibTransId="{0113DE19-DED7-4F8F-9372-D6AB1A368DDA}"/>
    <dgm:cxn modelId="{1714F5E5-F622-4E54-AC43-1F1D565946E9}" type="presOf" srcId="{CEF7B23A-A102-41B7-983A-16C228B05A55}" destId="{A5C21499-01AE-465C-BADF-E47408DEF795}" srcOrd="0" destOrd="0" presId="urn:microsoft.com/office/officeart/2005/8/layout/cycle6"/>
    <dgm:cxn modelId="{539A21E6-F5CB-404B-8726-9732B8F7CCBB}" type="presOf" srcId="{49283159-1275-4D78-946B-38EA111CED6C}" destId="{C0AC5C77-2B16-4FBA-AB0B-0E928E0273FC}" srcOrd="0" destOrd="0" presId="urn:microsoft.com/office/officeart/2005/8/layout/cycle6"/>
    <dgm:cxn modelId="{28BAA3A4-D5AA-4C20-8122-7B7FCEF6FCCC}" type="presParOf" srcId="{A7325EE7-118D-47B2-8FDB-5462B95F0015}" destId="{6AAFAC1C-1A94-4768-A413-9F95E21142E3}" srcOrd="0" destOrd="0" presId="urn:microsoft.com/office/officeart/2005/8/layout/cycle6"/>
    <dgm:cxn modelId="{3A105375-9F1F-4F4A-BEC9-B8FE1495A42F}" type="presParOf" srcId="{A7325EE7-118D-47B2-8FDB-5462B95F0015}" destId="{56E2FC02-3D3F-478E-8266-E0279CA44212}" srcOrd="1" destOrd="0" presId="urn:microsoft.com/office/officeart/2005/8/layout/cycle6"/>
    <dgm:cxn modelId="{716D9677-4C35-4D56-A0C5-30718423DFD4}" type="presParOf" srcId="{A7325EE7-118D-47B2-8FDB-5462B95F0015}" destId="{E93E7940-F015-4A0E-B968-B5C38F67C78A}" srcOrd="2" destOrd="0" presId="urn:microsoft.com/office/officeart/2005/8/layout/cycle6"/>
    <dgm:cxn modelId="{06EFE847-9CC6-4541-BF31-5F7E99F79B1D}" type="presParOf" srcId="{A7325EE7-118D-47B2-8FDB-5462B95F0015}" destId="{2EDBCDAC-C923-423E-9AE9-ABA0D71869B6}" srcOrd="3" destOrd="0" presId="urn:microsoft.com/office/officeart/2005/8/layout/cycle6"/>
    <dgm:cxn modelId="{BEDF4C00-E11A-4B9B-9F5F-D7CD67679E91}" type="presParOf" srcId="{A7325EE7-118D-47B2-8FDB-5462B95F0015}" destId="{AA5EE900-9509-480B-87A5-DEBD3F62F4BA}" srcOrd="4" destOrd="0" presId="urn:microsoft.com/office/officeart/2005/8/layout/cycle6"/>
    <dgm:cxn modelId="{E522CE20-2F0D-4F93-AAAB-7B176AFEBF8A}" type="presParOf" srcId="{A7325EE7-118D-47B2-8FDB-5462B95F0015}" destId="{0FF5240E-1542-4EEC-AB3B-D6D2A8902B41}" srcOrd="5" destOrd="0" presId="urn:microsoft.com/office/officeart/2005/8/layout/cycle6"/>
    <dgm:cxn modelId="{6C68813B-B6D2-46A0-8F3F-8DE08456F256}" type="presParOf" srcId="{A7325EE7-118D-47B2-8FDB-5462B95F0015}" destId="{9A99968B-2079-432D-BDBC-28DA28963DC9}" srcOrd="6" destOrd="0" presId="urn:microsoft.com/office/officeart/2005/8/layout/cycle6"/>
    <dgm:cxn modelId="{2573D3C0-8694-42AD-A5C4-CC44E18E70D7}" type="presParOf" srcId="{A7325EE7-118D-47B2-8FDB-5462B95F0015}" destId="{E960967A-2AB9-498A-96CF-06EAE300B896}" srcOrd="7" destOrd="0" presId="urn:microsoft.com/office/officeart/2005/8/layout/cycle6"/>
    <dgm:cxn modelId="{D82F597F-0C71-417A-8A6D-904B374E440B}" type="presParOf" srcId="{A7325EE7-118D-47B2-8FDB-5462B95F0015}" destId="{A5C21499-01AE-465C-BADF-E47408DEF795}" srcOrd="8" destOrd="0" presId="urn:microsoft.com/office/officeart/2005/8/layout/cycle6"/>
    <dgm:cxn modelId="{BA8C60D2-0CBF-4F4D-83E0-134E21418704}" type="presParOf" srcId="{A7325EE7-118D-47B2-8FDB-5462B95F0015}" destId="{1D5F5459-F92A-4C5B-9526-8700F085DA59}" srcOrd="9" destOrd="0" presId="urn:microsoft.com/office/officeart/2005/8/layout/cycle6"/>
    <dgm:cxn modelId="{E3F153D7-40EC-401F-B85F-9C4BDA7CEC30}" type="presParOf" srcId="{A7325EE7-118D-47B2-8FDB-5462B95F0015}" destId="{66D12EAF-833A-4100-8A73-919FA43BE7FC}" srcOrd="10" destOrd="0" presId="urn:microsoft.com/office/officeart/2005/8/layout/cycle6"/>
    <dgm:cxn modelId="{DF74AB63-F04C-41A3-85B1-1CB47863B5EF}" type="presParOf" srcId="{A7325EE7-118D-47B2-8FDB-5462B95F0015}" destId="{17F7BD63-E06A-40E4-8367-2A4EF11511E3}" srcOrd="11" destOrd="0" presId="urn:microsoft.com/office/officeart/2005/8/layout/cycle6"/>
    <dgm:cxn modelId="{3F7D053E-3951-46A7-B3B5-C03245BB1D90}" type="presParOf" srcId="{A7325EE7-118D-47B2-8FDB-5462B95F0015}" destId="{D0247614-C4DD-4BD1-A5D5-9E25E0A7C91B}" srcOrd="12" destOrd="0" presId="urn:microsoft.com/office/officeart/2005/8/layout/cycle6"/>
    <dgm:cxn modelId="{33DF634A-C4D5-40D0-93DD-F2F4AD986CB3}" type="presParOf" srcId="{A7325EE7-118D-47B2-8FDB-5462B95F0015}" destId="{408BB82A-BDE5-4328-8D48-2C3F8DC31F97}" srcOrd="13" destOrd="0" presId="urn:microsoft.com/office/officeart/2005/8/layout/cycle6"/>
    <dgm:cxn modelId="{7A144CE3-BF4D-4A2F-8939-BD6A46F111FB}" type="presParOf" srcId="{A7325EE7-118D-47B2-8FDB-5462B95F0015}" destId="{F173D5A3-3ABF-4345-B094-0824751FF8E0}" srcOrd="14" destOrd="0" presId="urn:microsoft.com/office/officeart/2005/8/layout/cycle6"/>
    <dgm:cxn modelId="{2AD92CF3-3AEA-40C8-A6F4-813D291FC741}" type="presParOf" srcId="{A7325EE7-118D-47B2-8FDB-5462B95F0015}" destId="{C0AC5C77-2B16-4FBA-AB0B-0E928E0273FC}" srcOrd="15" destOrd="0" presId="urn:microsoft.com/office/officeart/2005/8/layout/cycle6"/>
    <dgm:cxn modelId="{D8BCC144-C629-48BF-A5C1-77281A405161}" type="presParOf" srcId="{A7325EE7-118D-47B2-8FDB-5462B95F0015}" destId="{861EC5C0-F50C-42FA-86F7-82700976E469}" srcOrd="16" destOrd="0" presId="urn:microsoft.com/office/officeart/2005/8/layout/cycle6"/>
    <dgm:cxn modelId="{5586ADA0-61C1-4A82-840F-C713BDE77AC1}" type="presParOf" srcId="{A7325EE7-118D-47B2-8FDB-5462B95F0015}" destId="{B91078D0-1BDC-4D51-BF34-65F49F337914}"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188AFE-2151-40AB-9630-B6CEF6E3594D}" type="doc">
      <dgm:prSet loTypeId="urn:microsoft.com/office/officeart/2005/8/layout/radial5" loCatId="relationship" qsTypeId="urn:microsoft.com/office/officeart/2005/8/quickstyle/3d3" qsCatId="3D" csTypeId="urn:microsoft.com/office/officeart/2005/8/colors/accent0_3" csCatId="mainScheme" phldr="1"/>
      <dgm:spPr/>
      <dgm:t>
        <a:bodyPr/>
        <a:lstStyle/>
        <a:p>
          <a:endParaRPr lang="en-US"/>
        </a:p>
      </dgm:t>
    </dgm:pt>
    <dgm:pt modelId="{B3182B85-3B23-4DB7-9894-0594469D9CA6}">
      <dgm:prSet phldrT="[Κείμενο]"/>
      <dgm:spPr>
        <a:xfrm>
          <a:off x="2354776" y="1271803"/>
          <a:ext cx="542368" cy="542368"/>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a:solidFill>
                <a:sysClr val="window" lastClr="FFFFFF"/>
              </a:solidFill>
              <a:latin typeface="Calibri"/>
              <a:ea typeface="+mn-ea"/>
              <a:cs typeface="+mn-cs"/>
            </a:rPr>
            <a:t>μαθητές  και μαθήτριες</a:t>
          </a:r>
          <a:endParaRPr lang="en-US">
            <a:solidFill>
              <a:sysClr val="window" lastClr="FFFFFF"/>
            </a:solidFill>
            <a:latin typeface="Calibri"/>
            <a:ea typeface="+mn-ea"/>
            <a:cs typeface="+mn-cs"/>
          </a:endParaRPr>
        </a:p>
      </dgm:t>
    </dgm:pt>
    <dgm:pt modelId="{D8C9C008-1CAB-4FF3-9DC9-58C66433F4DC}" type="parTrans" cxnId="{012054CE-B32D-43AA-8C38-D3BF1CBF2B8C}">
      <dgm:prSet/>
      <dgm:spPr/>
      <dgm:t>
        <a:bodyPr/>
        <a:lstStyle/>
        <a:p>
          <a:pPr algn="ctr"/>
          <a:endParaRPr lang="en-US"/>
        </a:p>
      </dgm:t>
    </dgm:pt>
    <dgm:pt modelId="{912A7EF6-58C4-4D78-ADC6-4FAB2D17E636}" type="sibTrans" cxnId="{012054CE-B32D-43AA-8C38-D3BF1CBF2B8C}">
      <dgm:prSet/>
      <dgm:spPr/>
      <dgm:t>
        <a:bodyPr/>
        <a:lstStyle/>
        <a:p>
          <a:pPr algn="ctr"/>
          <a:endParaRPr lang="en-US"/>
        </a:p>
      </dgm:t>
    </dgm:pt>
    <dgm:pt modelId="{8E4BB35E-4061-4266-9A0D-D3B62954CAE0}">
      <dgm:prSet phldrT="[Κείμενο]" custT="1"/>
      <dgm:spPr>
        <a:xfrm>
          <a:off x="3404692" y="938316"/>
          <a:ext cx="874731" cy="780481"/>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sz="1200" dirty="0">
              <a:solidFill>
                <a:sysClr val="window" lastClr="FFFFFF"/>
              </a:solidFill>
              <a:latin typeface="Calibri"/>
              <a:ea typeface="+mn-ea"/>
              <a:cs typeface="+mn-cs"/>
            </a:rPr>
            <a:t>ψηφιακές δεξιότητες </a:t>
          </a:r>
          <a:endParaRPr lang="en-US" sz="1200" dirty="0">
            <a:solidFill>
              <a:sysClr val="window" lastClr="FFFFFF"/>
            </a:solidFill>
            <a:latin typeface="Calibri"/>
            <a:ea typeface="+mn-ea"/>
            <a:cs typeface="+mn-cs"/>
          </a:endParaRPr>
        </a:p>
      </dgm:t>
    </dgm:pt>
    <dgm:pt modelId="{AC31B4FE-EDB1-434C-9DFC-5BC0440EFF62}" type="parTrans" cxnId="{DB8A2B8B-2E03-4657-ACFD-A495B85C9951}">
      <dgm:prSet/>
      <dgm:spPr>
        <a:xfrm rot="21000000">
          <a:off x="3005291" y="1359227"/>
          <a:ext cx="279833" cy="18440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lgn="ctr">
            <a:buNone/>
          </a:pPr>
          <a:endParaRPr lang="en-US">
            <a:solidFill>
              <a:sysClr val="window" lastClr="FFFFFF"/>
            </a:solidFill>
            <a:latin typeface="Calibri"/>
            <a:ea typeface="+mn-ea"/>
            <a:cs typeface="+mn-cs"/>
          </a:endParaRPr>
        </a:p>
      </dgm:t>
    </dgm:pt>
    <dgm:pt modelId="{7002D1FA-F0F0-483E-B71A-80B8BB180DAF}" type="sibTrans" cxnId="{DB8A2B8B-2E03-4657-ACFD-A495B85C9951}">
      <dgm:prSet/>
      <dgm:spPr/>
      <dgm:t>
        <a:bodyPr/>
        <a:lstStyle/>
        <a:p>
          <a:pPr algn="ctr"/>
          <a:endParaRPr lang="en-US"/>
        </a:p>
      </dgm:t>
    </dgm:pt>
    <dgm:pt modelId="{5AEDCDED-D316-4DD3-A904-15953DB3DD03}">
      <dgm:prSet phldrT="[Κείμενο]" custT="1"/>
      <dgm:spPr>
        <a:xfrm>
          <a:off x="3311202" y="1801850"/>
          <a:ext cx="768352" cy="717132"/>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sz="1200" dirty="0">
              <a:solidFill>
                <a:sysClr val="window" lastClr="FFFFFF"/>
              </a:solidFill>
              <a:latin typeface="Calibri"/>
              <a:ea typeface="+mn-ea"/>
              <a:cs typeface="+mn-cs"/>
            </a:rPr>
            <a:t>κοινωνικοποίηση</a:t>
          </a:r>
          <a:endParaRPr lang="en-US" sz="1200" dirty="0">
            <a:solidFill>
              <a:sysClr val="window" lastClr="FFFFFF"/>
            </a:solidFill>
            <a:latin typeface="Calibri"/>
            <a:ea typeface="+mn-ea"/>
            <a:cs typeface="+mn-cs"/>
          </a:endParaRPr>
        </a:p>
      </dgm:t>
    </dgm:pt>
    <dgm:pt modelId="{326E3C8E-55C2-4057-898F-FF5684030F2C}" type="parTrans" cxnId="{96D75DD0-1160-4A72-8BA2-46C41E35898D}">
      <dgm:prSet/>
      <dgm:spPr>
        <a:xfrm rot="1800000">
          <a:off x="2951719" y="1728581"/>
          <a:ext cx="310797" cy="18440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lgn="ctr">
            <a:buNone/>
          </a:pPr>
          <a:endParaRPr lang="en-US">
            <a:solidFill>
              <a:sysClr val="window" lastClr="FFFFFF"/>
            </a:solidFill>
            <a:latin typeface="Calibri"/>
            <a:ea typeface="+mn-ea"/>
            <a:cs typeface="+mn-cs"/>
          </a:endParaRPr>
        </a:p>
      </dgm:t>
    </dgm:pt>
    <dgm:pt modelId="{900120B6-4B73-4AF7-BD96-9E576A4E2802}" type="sibTrans" cxnId="{96D75DD0-1160-4A72-8BA2-46C41E35898D}">
      <dgm:prSet/>
      <dgm:spPr/>
      <dgm:t>
        <a:bodyPr/>
        <a:lstStyle/>
        <a:p>
          <a:pPr algn="ctr"/>
          <a:endParaRPr lang="en-US"/>
        </a:p>
      </dgm:t>
    </dgm:pt>
    <dgm:pt modelId="{E90551FD-39CF-451B-8D50-4A605E8CEE40}">
      <dgm:prSet phldrT="[Κείμενο]" custT="1"/>
      <dgm:spPr>
        <a:xfrm>
          <a:off x="1836288" y="2299323"/>
          <a:ext cx="734651" cy="808101"/>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sz="1200" dirty="0">
              <a:solidFill>
                <a:sysClr val="window" lastClr="FFFFFF"/>
              </a:solidFill>
              <a:latin typeface="Calibri"/>
              <a:ea typeface="+mn-ea"/>
              <a:cs typeface="+mn-cs"/>
            </a:rPr>
            <a:t>διαφορετικές κουλτούρες και πολιτισμοί</a:t>
          </a:r>
          <a:endParaRPr lang="en-US" sz="1200" dirty="0">
            <a:solidFill>
              <a:sysClr val="window" lastClr="FFFFFF"/>
            </a:solidFill>
            <a:latin typeface="Calibri"/>
            <a:ea typeface="+mn-ea"/>
            <a:cs typeface="+mn-cs"/>
          </a:endParaRPr>
        </a:p>
      </dgm:t>
    </dgm:pt>
    <dgm:pt modelId="{BD3665F3-7A73-4A45-91E8-4D3D93D9A06D}" type="parTrans" cxnId="{D230C2F3-506D-4985-9406-A2BC08C48186}">
      <dgm:prSet/>
      <dgm:spPr>
        <a:xfrm rot="6600000">
          <a:off x="2289980" y="1962884"/>
          <a:ext cx="299182" cy="18440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lgn="ctr">
            <a:buNone/>
          </a:pPr>
          <a:endParaRPr lang="en-US">
            <a:solidFill>
              <a:sysClr val="window" lastClr="FFFFFF"/>
            </a:solidFill>
            <a:latin typeface="Calibri"/>
            <a:ea typeface="+mn-ea"/>
            <a:cs typeface="+mn-cs"/>
          </a:endParaRPr>
        </a:p>
      </dgm:t>
    </dgm:pt>
    <dgm:pt modelId="{A3F0138E-FC1F-4B5F-932B-1C7165A33132}" type="sibTrans" cxnId="{D230C2F3-506D-4985-9406-A2BC08C48186}">
      <dgm:prSet/>
      <dgm:spPr/>
      <dgm:t>
        <a:bodyPr/>
        <a:lstStyle/>
        <a:p>
          <a:pPr algn="ctr"/>
          <a:endParaRPr lang="en-US"/>
        </a:p>
      </dgm:t>
    </dgm:pt>
    <dgm:pt modelId="{A8F879DD-BAE1-4A04-948A-93F110852BE2}">
      <dgm:prSet phldrT="[Κείμενο]" custT="1"/>
      <dgm:spPr>
        <a:xfrm>
          <a:off x="1148230" y="1786955"/>
          <a:ext cx="816623" cy="746922"/>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sz="1200" dirty="0">
              <a:solidFill>
                <a:sysClr val="window" lastClr="FFFFFF"/>
              </a:solidFill>
              <a:latin typeface="Calibri"/>
              <a:ea typeface="+mn-ea"/>
              <a:cs typeface="+mn-cs"/>
            </a:rPr>
            <a:t>αυτοπεποίθηση</a:t>
          </a:r>
          <a:endParaRPr lang="en-US" sz="1200" dirty="0">
            <a:solidFill>
              <a:sysClr val="window" lastClr="FFFFFF"/>
            </a:solidFill>
            <a:latin typeface="Calibri"/>
            <a:ea typeface="+mn-ea"/>
            <a:cs typeface="+mn-cs"/>
          </a:endParaRPr>
        </a:p>
      </dgm:t>
    </dgm:pt>
    <dgm:pt modelId="{D5D61F94-55D8-4747-8E50-06351953B1AA}" type="parTrans" cxnId="{EC0BEF24-7C90-4EAF-9C22-696ADFFFECD5}">
      <dgm:prSet/>
      <dgm:spPr>
        <a:xfrm rot="9000000">
          <a:off x="2004083" y="1723385"/>
          <a:ext cx="299440" cy="18440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lgn="ctr">
            <a:buNone/>
          </a:pPr>
          <a:endParaRPr lang="en-US">
            <a:solidFill>
              <a:sysClr val="window" lastClr="FFFFFF"/>
            </a:solidFill>
            <a:latin typeface="Calibri"/>
            <a:ea typeface="+mn-ea"/>
            <a:cs typeface="+mn-cs"/>
          </a:endParaRPr>
        </a:p>
      </dgm:t>
    </dgm:pt>
    <dgm:pt modelId="{31EA5C29-700A-4918-8F5E-A012C36B6322}" type="sibTrans" cxnId="{EC0BEF24-7C90-4EAF-9C22-696ADFFFECD5}">
      <dgm:prSet/>
      <dgm:spPr/>
      <dgm:t>
        <a:bodyPr/>
        <a:lstStyle/>
        <a:p>
          <a:pPr algn="ctr"/>
          <a:endParaRPr lang="en-US"/>
        </a:p>
      </dgm:t>
    </dgm:pt>
    <dgm:pt modelId="{630DDCF6-79B9-4DAA-AC4E-D79D17DA53C7}">
      <dgm:prSet phldrT="[Κείμενο]" custT="1"/>
      <dgm:spPr>
        <a:xfrm>
          <a:off x="994886" y="955960"/>
          <a:ext cx="829951" cy="745193"/>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sz="1200" dirty="0">
              <a:solidFill>
                <a:sysClr val="window" lastClr="FFFFFF"/>
              </a:solidFill>
              <a:latin typeface="Calibri"/>
              <a:ea typeface="+mn-ea"/>
              <a:cs typeface="+mn-cs"/>
            </a:rPr>
            <a:t>συνεργασία με συμμαθητές και </a:t>
          </a:r>
          <a:r>
            <a:rPr lang="el-GR" sz="1200" spc="0" baseline="0" dirty="0">
              <a:solidFill>
                <a:sysClr val="window" lastClr="FFFFFF"/>
              </a:solidFill>
              <a:latin typeface="Calibri"/>
              <a:ea typeface="+mn-ea"/>
              <a:cs typeface="+mn-cs"/>
            </a:rPr>
            <a:t>εκπαιδευτικούς</a:t>
          </a:r>
          <a:endParaRPr lang="en-US" sz="1200" spc="0" baseline="0" dirty="0">
            <a:solidFill>
              <a:sysClr val="window" lastClr="FFFFFF"/>
            </a:solidFill>
            <a:latin typeface="Calibri"/>
            <a:ea typeface="+mn-ea"/>
            <a:cs typeface="+mn-cs"/>
          </a:endParaRPr>
        </a:p>
      </dgm:t>
    </dgm:pt>
    <dgm:pt modelId="{AB4267DE-6BB7-44AA-96DF-D64F14F3B51C}" type="parTrans" cxnId="{EA8C95FC-9177-4F6D-B026-AAD0C15E4651}">
      <dgm:prSet/>
      <dgm:spPr>
        <a:xfrm rot="11400000">
          <a:off x="1950304" y="1357357"/>
          <a:ext cx="291602" cy="18440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lgn="ctr">
            <a:buNone/>
          </a:pPr>
          <a:endParaRPr lang="en-US">
            <a:solidFill>
              <a:sysClr val="window" lastClr="FFFFFF"/>
            </a:solidFill>
            <a:latin typeface="Calibri"/>
            <a:ea typeface="+mn-ea"/>
            <a:cs typeface="+mn-cs"/>
          </a:endParaRPr>
        </a:p>
      </dgm:t>
    </dgm:pt>
    <dgm:pt modelId="{12A4A64F-5D36-4264-BAC7-6D2604D6598E}" type="sibTrans" cxnId="{EA8C95FC-9177-4F6D-B026-AAD0C15E4651}">
      <dgm:prSet/>
      <dgm:spPr/>
      <dgm:t>
        <a:bodyPr/>
        <a:lstStyle/>
        <a:p>
          <a:pPr algn="ctr"/>
          <a:endParaRPr lang="en-US"/>
        </a:p>
      </dgm:t>
    </dgm:pt>
    <dgm:pt modelId="{ACAD4BBB-6AC1-4C0A-8977-72EA6D4F56EE}">
      <dgm:prSet phldrT="[Κείμενο]" custT="1"/>
      <dgm:spPr>
        <a:xfrm>
          <a:off x="3015132" y="258051"/>
          <a:ext cx="809158" cy="677960"/>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sz="1200" dirty="0">
              <a:solidFill>
                <a:sysClr val="window" lastClr="FFFFFF"/>
              </a:solidFill>
              <a:latin typeface="Calibri"/>
              <a:ea typeface="+mn-ea"/>
              <a:cs typeface="+mn-cs"/>
            </a:rPr>
            <a:t>επικοινωνία στην ξένη γλώσσα</a:t>
          </a:r>
          <a:endParaRPr lang="en-US" sz="1200" dirty="0">
            <a:solidFill>
              <a:sysClr val="window" lastClr="FFFFFF"/>
            </a:solidFill>
            <a:latin typeface="Calibri"/>
            <a:ea typeface="+mn-ea"/>
            <a:cs typeface="+mn-cs"/>
          </a:endParaRPr>
        </a:p>
      </dgm:t>
    </dgm:pt>
    <dgm:pt modelId="{4B0721E3-11A8-4ED9-BC7A-FE5EB8CBFF5C}" type="sibTrans" cxnId="{BFB7DA12-1F9F-4988-A117-D9EE0E23030B}">
      <dgm:prSet/>
      <dgm:spPr/>
      <dgm:t>
        <a:bodyPr/>
        <a:lstStyle/>
        <a:p>
          <a:pPr algn="ctr"/>
          <a:endParaRPr lang="en-US"/>
        </a:p>
      </dgm:t>
    </dgm:pt>
    <dgm:pt modelId="{9BD8EA74-DFC6-4368-A75F-F2130E18E982}" type="parTrans" cxnId="{BFB7DA12-1F9F-4988-A117-D9EE0E23030B}">
      <dgm:prSet/>
      <dgm:spPr>
        <a:xfrm rot="18600000">
          <a:off x="2828403" y="1019504"/>
          <a:ext cx="318888" cy="18440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lgn="ctr">
            <a:buNone/>
          </a:pPr>
          <a:endParaRPr lang="en-US">
            <a:solidFill>
              <a:sysClr val="window" lastClr="FFFFFF"/>
            </a:solidFill>
            <a:latin typeface="Calibri"/>
            <a:ea typeface="+mn-ea"/>
            <a:cs typeface="+mn-cs"/>
          </a:endParaRPr>
        </a:p>
      </dgm:t>
    </dgm:pt>
    <dgm:pt modelId="{4CEFD4FA-F334-4AA2-92A6-ADFAE63DA9D3}">
      <dgm:prSet phldrT="[Κείμενο]" custT="1"/>
      <dgm:spPr>
        <a:xfrm>
          <a:off x="2620252" y="2303818"/>
          <a:ext cx="856107" cy="799111"/>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sz="1200" dirty="0">
              <a:solidFill>
                <a:sysClr val="window" lastClr="FFFFFF"/>
              </a:solidFill>
              <a:latin typeface="Calibri"/>
              <a:ea typeface="+mn-ea"/>
              <a:cs typeface="+mn-cs"/>
            </a:rPr>
            <a:t>σχολείο και εκπαίδευση</a:t>
          </a:r>
          <a:endParaRPr lang="en-US" sz="1200" dirty="0">
            <a:solidFill>
              <a:sysClr val="window" lastClr="FFFFFF"/>
            </a:solidFill>
            <a:latin typeface="Calibri"/>
            <a:ea typeface="+mn-ea"/>
            <a:cs typeface="+mn-cs"/>
          </a:endParaRPr>
        </a:p>
      </dgm:t>
    </dgm:pt>
    <dgm:pt modelId="{D604A6D4-31BE-403A-AD0E-650240A28999}" type="parTrans" cxnId="{379975A3-06BE-48BA-8F46-B7D3A4EAF4F9}">
      <dgm:prSet/>
      <dgm:spPr>
        <a:xfrm rot="4200000">
          <a:off x="2663096" y="1961325"/>
          <a:ext cx="297370" cy="18440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lgn="ctr">
            <a:buNone/>
          </a:pPr>
          <a:endParaRPr lang="en-US">
            <a:solidFill>
              <a:sysClr val="window" lastClr="FFFFFF"/>
            </a:solidFill>
            <a:latin typeface="Calibri"/>
            <a:ea typeface="+mn-ea"/>
            <a:cs typeface="+mn-cs"/>
          </a:endParaRPr>
        </a:p>
      </dgm:t>
    </dgm:pt>
    <dgm:pt modelId="{8916FA74-AF76-42D1-A0CB-3562248156C2}" type="sibTrans" cxnId="{379975A3-06BE-48BA-8F46-B7D3A4EAF4F9}">
      <dgm:prSet/>
      <dgm:spPr/>
      <dgm:t>
        <a:bodyPr/>
        <a:lstStyle/>
        <a:p>
          <a:pPr algn="ctr"/>
          <a:endParaRPr lang="en-US"/>
        </a:p>
      </dgm:t>
    </dgm:pt>
    <dgm:pt modelId="{0DB8DB80-25C1-4D03-8D33-44BF276D14D6}">
      <dgm:prSet phldrT="[Κείμενο]" custT="1"/>
      <dgm:spPr>
        <a:xfrm>
          <a:off x="1386643" y="206791"/>
          <a:ext cx="891130" cy="780481"/>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sz="1200" dirty="0">
              <a:solidFill>
                <a:sysClr val="window" lastClr="FFFFFF"/>
              </a:solidFill>
              <a:latin typeface="Calibri"/>
              <a:ea typeface="+mn-ea"/>
              <a:cs typeface="+mn-cs"/>
            </a:rPr>
            <a:t>γνωριμία με καλές πρακτικές στο χώρο της εκπαίδευσης</a:t>
          </a:r>
          <a:endParaRPr lang="en-US" sz="1200" dirty="0">
            <a:solidFill>
              <a:sysClr val="window" lastClr="FFFFFF"/>
            </a:solidFill>
            <a:latin typeface="Calibri"/>
            <a:ea typeface="+mn-ea"/>
            <a:cs typeface="+mn-cs"/>
          </a:endParaRPr>
        </a:p>
      </dgm:t>
    </dgm:pt>
    <dgm:pt modelId="{319AED29-ABF7-48D6-9A58-A916A90E4D14}" type="parTrans" cxnId="{8BFBF26E-866D-4162-B5D3-FAE8ECB5B96C}">
      <dgm:prSet/>
      <dgm:spPr>
        <a:xfrm rot="13800000">
          <a:off x="2132597" y="1037521"/>
          <a:ext cx="293186" cy="18440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lgn="ctr">
            <a:buNone/>
          </a:pPr>
          <a:endParaRPr lang="en-US">
            <a:solidFill>
              <a:sysClr val="window" lastClr="FFFFFF"/>
            </a:solidFill>
            <a:latin typeface="Calibri"/>
            <a:ea typeface="+mn-ea"/>
            <a:cs typeface="+mn-cs"/>
          </a:endParaRPr>
        </a:p>
      </dgm:t>
    </dgm:pt>
    <dgm:pt modelId="{AEA66651-F23E-45CA-BDDA-9262FF251A5C}" type="sibTrans" cxnId="{8BFBF26E-866D-4162-B5D3-FAE8ECB5B96C}">
      <dgm:prSet/>
      <dgm:spPr/>
      <dgm:t>
        <a:bodyPr/>
        <a:lstStyle/>
        <a:p>
          <a:pPr algn="ctr"/>
          <a:endParaRPr lang="en-US"/>
        </a:p>
      </dgm:t>
    </dgm:pt>
    <dgm:pt modelId="{B91905CA-77FF-47B3-A459-76B09ABFFEE8}">
      <dgm:prSet phldrT="[Κείμενο]"/>
      <dgm:spPr>
        <a:xfrm>
          <a:off x="2219326" y="-30850"/>
          <a:ext cx="813267" cy="677960"/>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buNone/>
          </a:pPr>
          <a:r>
            <a:rPr lang="el-GR">
              <a:solidFill>
                <a:sysClr val="window" lastClr="FFFFFF"/>
              </a:solidFill>
              <a:latin typeface="Calibri"/>
              <a:ea typeface="+mn-ea"/>
              <a:cs typeface="+mn-cs"/>
            </a:rPr>
            <a:t>γενική εντύπωση και οφέλη</a:t>
          </a:r>
          <a:endParaRPr lang="en-US">
            <a:solidFill>
              <a:sysClr val="window" lastClr="FFFFFF"/>
            </a:solidFill>
            <a:latin typeface="Calibri"/>
            <a:ea typeface="+mn-ea"/>
            <a:cs typeface="+mn-cs"/>
          </a:endParaRPr>
        </a:p>
      </dgm:t>
    </dgm:pt>
    <dgm:pt modelId="{0CECB5C4-8B0F-4B21-A73E-C37F01DE17A2}" type="parTrans" cxnId="{E1EA2AB2-657A-44DE-876A-50E408853604}">
      <dgm:prSet/>
      <dgm:spPr>
        <a:xfrm rot="16200000">
          <a:off x="2460416" y="876624"/>
          <a:ext cx="331087" cy="18440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lgn="ctr">
            <a:buNone/>
          </a:pPr>
          <a:endParaRPr lang="en-US">
            <a:solidFill>
              <a:sysClr val="window" lastClr="FFFFFF"/>
            </a:solidFill>
            <a:latin typeface="Calibri"/>
            <a:ea typeface="+mn-ea"/>
            <a:cs typeface="+mn-cs"/>
          </a:endParaRPr>
        </a:p>
      </dgm:t>
    </dgm:pt>
    <dgm:pt modelId="{089BA8E4-EB3E-485C-BCAF-942E10E74553}" type="sibTrans" cxnId="{E1EA2AB2-657A-44DE-876A-50E408853604}">
      <dgm:prSet/>
      <dgm:spPr/>
      <dgm:t>
        <a:bodyPr/>
        <a:lstStyle/>
        <a:p>
          <a:pPr algn="ctr"/>
          <a:endParaRPr lang="en-US"/>
        </a:p>
      </dgm:t>
    </dgm:pt>
    <dgm:pt modelId="{60481DCB-E7E5-4EF6-9663-F454292AB182}" type="pres">
      <dgm:prSet presAssocID="{61188AFE-2151-40AB-9630-B6CEF6E3594D}" presName="Name0" presStyleCnt="0">
        <dgm:presLayoutVars>
          <dgm:chMax val="1"/>
          <dgm:dir/>
          <dgm:animLvl val="ctr"/>
          <dgm:resizeHandles val="exact"/>
        </dgm:presLayoutVars>
      </dgm:prSet>
      <dgm:spPr/>
    </dgm:pt>
    <dgm:pt modelId="{A822B90C-8851-4ABF-98D3-FB6128677F25}" type="pres">
      <dgm:prSet presAssocID="{B3182B85-3B23-4DB7-9894-0594469D9CA6}" presName="centerShape" presStyleLbl="node0" presStyleIdx="0" presStyleCnt="1"/>
      <dgm:spPr>
        <a:prstGeom prst="ellipse">
          <a:avLst/>
        </a:prstGeom>
      </dgm:spPr>
    </dgm:pt>
    <dgm:pt modelId="{2FFAE1B4-D03E-4602-A852-50F8D0D684E6}" type="pres">
      <dgm:prSet presAssocID="{0CECB5C4-8B0F-4B21-A73E-C37F01DE17A2}" presName="parTrans" presStyleLbl="sibTrans2D1" presStyleIdx="0" presStyleCnt="9"/>
      <dgm:spPr>
        <a:prstGeom prst="rightArrow">
          <a:avLst>
            <a:gd name="adj1" fmla="val 60000"/>
            <a:gd name="adj2" fmla="val 50000"/>
          </a:avLst>
        </a:prstGeom>
      </dgm:spPr>
    </dgm:pt>
    <dgm:pt modelId="{9CA90ADE-FE20-4E7A-A9EB-65033C123235}" type="pres">
      <dgm:prSet presAssocID="{0CECB5C4-8B0F-4B21-A73E-C37F01DE17A2}" presName="connectorText" presStyleLbl="sibTrans2D1" presStyleIdx="0" presStyleCnt="9"/>
      <dgm:spPr/>
    </dgm:pt>
    <dgm:pt modelId="{E0ED442F-D4D8-4919-A079-D4E904B36C14}" type="pres">
      <dgm:prSet presAssocID="{B91905CA-77FF-47B3-A459-76B09ABFFEE8}" presName="node" presStyleLbl="node1" presStyleIdx="0" presStyleCnt="9" custScaleX="119958">
        <dgm:presLayoutVars>
          <dgm:bulletEnabled val="1"/>
        </dgm:presLayoutVars>
      </dgm:prSet>
      <dgm:spPr>
        <a:prstGeom prst="ellipse">
          <a:avLst/>
        </a:prstGeom>
      </dgm:spPr>
    </dgm:pt>
    <dgm:pt modelId="{3B01D921-210E-4F3E-A0DF-0B3107DCB23F}" type="pres">
      <dgm:prSet presAssocID="{9BD8EA74-DFC6-4368-A75F-F2130E18E982}" presName="parTrans" presStyleLbl="sibTrans2D1" presStyleIdx="1" presStyleCnt="9"/>
      <dgm:spPr>
        <a:prstGeom prst="rightArrow">
          <a:avLst>
            <a:gd name="adj1" fmla="val 60000"/>
            <a:gd name="adj2" fmla="val 50000"/>
          </a:avLst>
        </a:prstGeom>
      </dgm:spPr>
    </dgm:pt>
    <dgm:pt modelId="{BE8200F3-9A91-41B5-B7BA-BCC0C28290F8}" type="pres">
      <dgm:prSet presAssocID="{9BD8EA74-DFC6-4368-A75F-F2130E18E982}" presName="connectorText" presStyleLbl="sibTrans2D1" presStyleIdx="1" presStyleCnt="9"/>
      <dgm:spPr/>
    </dgm:pt>
    <dgm:pt modelId="{61FCE04D-D9E9-44D6-B451-E725ACE9DAC4}" type="pres">
      <dgm:prSet presAssocID="{ACAD4BBB-6AC1-4C0A-8977-72EA6D4F56EE}" presName="node" presStyleLbl="node1" presStyleIdx="1" presStyleCnt="9" custScaleX="119352">
        <dgm:presLayoutVars>
          <dgm:bulletEnabled val="1"/>
        </dgm:presLayoutVars>
      </dgm:prSet>
      <dgm:spPr>
        <a:prstGeom prst="ellipse">
          <a:avLst/>
        </a:prstGeom>
      </dgm:spPr>
    </dgm:pt>
    <dgm:pt modelId="{5515421B-F2D2-4364-916C-816D20F57497}" type="pres">
      <dgm:prSet presAssocID="{AC31B4FE-EDB1-434C-9DFC-5BC0440EFF62}" presName="parTrans" presStyleLbl="sibTrans2D1" presStyleIdx="2" presStyleCnt="9"/>
      <dgm:spPr>
        <a:prstGeom prst="rightArrow">
          <a:avLst>
            <a:gd name="adj1" fmla="val 60000"/>
            <a:gd name="adj2" fmla="val 50000"/>
          </a:avLst>
        </a:prstGeom>
      </dgm:spPr>
    </dgm:pt>
    <dgm:pt modelId="{AA8900A2-D64F-47F2-A92D-62A084439B91}" type="pres">
      <dgm:prSet presAssocID="{AC31B4FE-EDB1-434C-9DFC-5BC0440EFF62}" presName="connectorText" presStyleLbl="sibTrans2D1" presStyleIdx="2" presStyleCnt="9"/>
      <dgm:spPr/>
    </dgm:pt>
    <dgm:pt modelId="{74DF3F49-ACCB-4E27-8034-808AB811849C}" type="pres">
      <dgm:prSet presAssocID="{8E4BB35E-4061-4266-9A0D-D3B62954CAE0}" presName="node" presStyleLbl="node1" presStyleIdx="2" presStyleCnt="9" custScaleX="129024" custScaleY="115122">
        <dgm:presLayoutVars>
          <dgm:bulletEnabled val="1"/>
        </dgm:presLayoutVars>
      </dgm:prSet>
      <dgm:spPr>
        <a:prstGeom prst="ellipse">
          <a:avLst/>
        </a:prstGeom>
      </dgm:spPr>
    </dgm:pt>
    <dgm:pt modelId="{DC092C27-8A66-43CF-BFBE-F0C91180DE09}" type="pres">
      <dgm:prSet presAssocID="{326E3C8E-55C2-4057-898F-FF5684030F2C}" presName="parTrans" presStyleLbl="sibTrans2D1" presStyleIdx="3" presStyleCnt="9"/>
      <dgm:spPr>
        <a:prstGeom prst="rightArrow">
          <a:avLst>
            <a:gd name="adj1" fmla="val 60000"/>
            <a:gd name="adj2" fmla="val 50000"/>
          </a:avLst>
        </a:prstGeom>
      </dgm:spPr>
    </dgm:pt>
    <dgm:pt modelId="{21F67346-2363-4450-923D-37091E7745D2}" type="pres">
      <dgm:prSet presAssocID="{326E3C8E-55C2-4057-898F-FF5684030F2C}" presName="connectorText" presStyleLbl="sibTrans2D1" presStyleIdx="3" presStyleCnt="9"/>
      <dgm:spPr/>
    </dgm:pt>
    <dgm:pt modelId="{2D1066D2-8087-4931-942D-DAF8AFB2616B}" type="pres">
      <dgm:prSet presAssocID="{5AEDCDED-D316-4DD3-A904-15953DB3DD03}" presName="node" presStyleLbl="node1" presStyleIdx="3" presStyleCnt="9" custScaleX="113333" custScaleY="105778">
        <dgm:presLayoutVars>
          <dgm:bulletEnabled val="1"/>
        </dgm:presLayoutVars>
      </dgm:prSet>
      <dgm:spPr>
        <a:prstGeom prst="ellipse">
          <a:avLst/>
        </a:prstGeom>
      </dgm:spPr>
    </dgm:pt>
    <dgm:pt modelId="{5AFBEFAD-08B6-492D-9F04-329E2DE6FB60}" type="pres">
      <dgm:prSet presAssocID="{D604A6D4-31BE-403A-AD0E-650240A28999}" presName="parTrans" presStyleLbl="sibTrans2D1" presStyleIdx="4" presStyleCnt="9"/>
      <dgm:spPr>
        <a:prstGeom prst="rightArrow">
          <a:avLst>
            <a:gd name="adj1" fmla="val 60000"/>
            <a:gd name="adj2" fmla="val 50000"/>
          </a:avLst>
        </a:prstGeom>
      </dgm:spPr>
    </dgm:pt>
    <dgm:pt modelId="{5FE95900-9D5B-41F5-BBF7-E53F8349CA92}" type="pres">
      <dgm:prSet presAssocID="{D604A6D4-31BE-403A-AD0E-650240A28999}" presName="connectorText" presStyleLbl="sibTrans2D1" presStyleIdx="4" presStyleCnt="9"/>
      <dgm:spPr/>
    </dgm:pt>
    <dgm:pt modelId="{7ABB8BC2-049C-4B70-8E71-A65DCA495904}" type="pres">
      <dgm:prSet presAssocID="{4CEFD4FA-F334-4AA2-92A6-ADFAE63DA9D3}" presName="node" presStyleLbl="node1" presStyleIdx="4" presStyleCnt="9" custScaleX="126277" custScaleY="117870">
        <dgm:presLayoutVars>
          <dgm:bulletEnabled val="1"/>
        </dgm:presLayoutVars>
      </dgm:prSet>
      <dgm:spPr>
        <a:prstGeom prst="ellipse">
          <a:avLst/>
        </a:prstGeom>
      </dgm:spPr>
    </dgm:pt>
    <dgm:pt modelId="{7DCABB21-A060-474F-ADF5-5A795FCEE71B}" type="pres">
      <dgm:prSet presAssocID="{BD3665F3-7A73-4A45-91E8-4D3D93D9A06D}" presName="parTrans" presStyleLbl="sibTrans2D1" presStyleIdx="5" presStyleCnt="9"/>
      <dgm:spPr>
        <a:prstGeom prst="rightArrow">
          <a:avLst>
            <a:gd name="adj1" fmla="val 60000"/>
            <a:gd name="adj2" fmla="val 50000"/>
          </a:avLst>
        </a:prstGeom>
      </dgm:spPr>
    </dgm:pt>
    <dgm:pt modelId="{7FE9FC50-5FF6-4F1D-B035-D843C3E7D9EB}" type="pres">
      <dgm:prSet presAssocID="{BD3665F3-7A73-4A45-91E8-4D3D93D9A06D}" presName="connectorText" presStyleLbl="sibTrans2D1" presStyleIdx="5" presStyleCnt="9"/>
      <dgm:spPr/>
    </dgm:pt>
    <dgm:pt modelId="{EDBF705E-A539-4058-8CDC-280C8EF00C8B}" type="pres">
      <dgm:prSet presAssocID="{E90551FD-39CF-451B-8D50-4A605E8CEE40}" presName="node" presStyleLbl="node1" presStyleIdx="5" presStyleCnt="9" custScaleX="108362" custScaleY="119196">
        <dgm:presLayoutVars>
          <dgm:bulletEnabled val="1"/>
        </dgm:presLayoutVars>
      </dgm:prSet>
      <dgm:spPr>
        <a:prstGeom prst="ellipse">
          <a:avLst/>
        </a:prstGeom>
      </dgm:spPr>
    </dgm:pt>
    <dgm:pt modelId="{5613DB82-2AAA-4BD2-A226-04223E161866}" type="pres">
      <dgm:prSet presAssocID="{D5D61F94-55D8-4747-8E50-06351953B1AA}" presName="parTrans" presStyleLbl="sibTrans2D1" presStyleIdx="6" presStyleCnt="9"/>
      <dgm:spPr>
        <a:prstGeom prst="rightArrow">
          <a:avLst>
            <a:gd name="adj1" fmla="val 60000"/>
            <a:gd name="adj2" fmla="val 50000"/>
          </a:avLst>
        </a:prstGeom>
      </dgm:spPr>
    </dgm:pt>
    <dgm:pt modelId="{49FDF7B6-5D53-44CD-BD88-7FA269BA8476}" type="pres">
      <dgm:prSet presAssocID="{D5D61F94-55D8-4747-8E50-06351953B1AA}" presName="connectorText" presStyleLbl="sibTrans2D1" presStyleIdx="6" presStyleCnt="9"/>
      <dgm:spPr/>
    </dgm:pt>
    <dgm:pt modelId="{083BB9D0-2FCB-45DB-8C30-D2A3CAD81D75}" type="pres">
      <dgm:prSet presAssocID="{A8F879DD-BAE1-4A04-948A-93F110852BE2}" presName="node" presStyleLbl="node1" presStyleIdx="6" presStyleCnt="9" custScaleX="120453" custScaleY="110172">
        <dgm:presLayoutVars>
          <dgm:bulletEnabled val="1"/>
        </dgm:presLayoutVars>
      </dgm:prSet>
      <dgm:spPr>
        <a:prstGeom prst="ellipse">
          <a:avLst/>
        </a:prstGeom>
      </dgm:spPr>
    </dgm:pt>
    <dgm:pt modelId="{B3839B94-6A8C-4AE5-9077-20D9010C9BD0}" type="pres">
      <dgm:prSet presAssocID="{AB4267DE-6BB7-44AA-96DF-D64F14F3B51C}" presName="parTrans" presStyleLbl="sibTrans2D1" presStyleIdx="7" presStyleCnt="9"/>
      <dgm:spPr>
        <a:prstGeom prst="rightArrow">
          <a:avLst>
            <a:gd name="adj1" fmla="val 60000"/>
            <a:gd name="adj2" fmla="val 50000"/>
          </a:avLst>
        </a:prstGeom>
      </dgm:spPr>
    </dgm:pt>
    <dgm:pt modelId="{2F02D61A-648C-4A58-81E3-1C74CC7C548A}" type="pres">
      <dgm:prSet presAssocID="{AB4267DE-6BB7-44AA-96DF-D64F14F3B51C}" presName="connectorText" presStyleLbl="sibTrans2D1" presStyleIdx="7" presStyleCnt="9"/>
      <dgm:spPr/>
    </dgm:pt>
    <dgm:pt modelId="{13FD15F1-9191-4238-99B1-4E9BBDF9DBE5}" type="pres">
      <dgm:prSet presAssocID="{630DDCF6-79B9-4DAA-AC4E-D79D17DA53C7}" presName="node" presStyleLbl="node1" presStyleIdx="7" presStyleCnt="9" custScaleX="122419" custScaleY="109917">
        <dgm:presLayoutVars>
          <dgm:bulletEnabled val="1"/>
        </dgm:presLayoutVars>
      </dgm:prSet>
      <dgm:spPr>
        <a:prstGeom prst="ellipse">
          <a:avLst/>
        </a:prstGeom>
      </dgm:spPr>
    </dgm:pt>
    <dgm:pt modelId="{70711A31-C13D-4478-BB58-0BFDE1380EBE}" type="pres">
      <dgm:prSet presAssocID="{319AED29-ABF7-48D6-9A58-A916A90E4D14}" presName="parTrans" presStyleLbl="sibTrans2D1" presStyleIdx="8" presStyleCnt="9"/>
      <dgm:spPr>
        <a:prstGeom prst="rightArrow">
          <a:avLst>
            <a:gd name="adj1" fmla="val 60000"/>
            <a:gd name="adj2" fmla="val 50000"/>
          </a:avLst>
        </a:prstGeom>
      </dgm:spPr>
    </dgm:pt>
    <dgm:pt modelId="{FD8C044B-8EBA-4568-BB8E-771EA4D6A18D}" type="pres">
      <dgm:prSet presAssocID="{319AED29-ABF7-48D6-9A58-A916A90E4D14}" presName="connectorText" presStyleLbl="sibTrans2D1" presStyleIdx="8" presStyleCnt="9"/>
      <dgm:spPr/>
    </dgm:pt>
    <dgm:pt modelId="{9914DCC7-E855-407F-9AA9-0064FFA1A72F}" type="pres">
      <dgm:prSet presAssocID="{0DB8DB80-25C1-4D03-8D33-44BF276D14D6}" presName="node" presStyleLbl="node1" presStyleIdx="8" presStyleCnt="9" custScaleX="131443" custScaleY="115122">
        <dgm:presLayoutVars>
          <dgm:bulletEnabled val="1"/>
        </dgm:presLayoutVars>
      </dgm:prSet>
      <dgm:spPr>
        <a:prstGeom prst="ellipse">
          <a:avLst/>
        </a:prstGeom>
      </dgm:spPr>
    </dgm:pt>
  </dgm:ptLst>
  <dgm:cxnLst>
    <dgm:cxn modelId="{09939B02-1C66-49D8-B67B-8C5D3BD991DA}" type="presOf" srcId="{BD3665F3-7A73-4A45-91E8-4D3D93D9A06D}" destId="{7DCABB21-A060-474F-ADF5-5A795FCEE71B}" srcOrd="0" destOrd="0" presId="urn:microsoft.com/office/officeart/2005/8/layout/radial5"/>
    <dgm:cxn modelId="{82B73D0B-9C5C-4CAD-8303-4E0EDC7B4B7A}" type="presOf" srcId="{326E3C8E-55C2-4057-898F-FF5684030F2C}" destId="{DC092C27-8A66-43CF-BFBE-F0C91180DE09}" srcOrd="0" destOrd="0" presId="urn:microsoft.com/office/officeart/2005/8/layout/radial5"/>
    <dgm:cxn modelId="{E6489A0F-8093-4520-AEDF-4D833F1500B6}" type="presOf" srcId="{326E3C8E-55C2-4057-898F-FF5684030F2C}" destId="{21F67346-2363-4450-923D-37091E7745D2}" srcOrd="1" destOrd="0" presId="urn:microsoft.com/office/officeart/2005/8/layout/radial5"/>
    <dgm:cxn modelId="{BFB7DA12-1F9F-4988-A117-D9EE0E23030B}" srcId="{B3182B85-3B23-4DB7-9894-0594469D9CA6}" destId="{ACAD4BBB-6AC1-4C0A-8977-72EA6D4F56EE}" srcOrd="1" destOrd="0" parTransId="{9BD8EA74-DFC6-4368-A75F-F2130E18E982}" sibTransId="{4B0721E3-11A8-4ED9-BC7A-FE5EB8CBFF5C}"/>
    <dgm:cxn modelId="{CF862F15-15F9-4B72-9247-3C014D0C8A72}" type="presOf" srcId="{D5D61F94-55D8-4747-8E50-06351953B1AA}" destId="{49FDF7B6-5D53-44CD-BD88-7FA269BA8476}" srcOrd="1" destOrd="0" presId="urn:microsoft.com/office/officeart/2005/8/layout/radial5"/>
    <dgm:cxn modelId="{5B0A0E22-2D95-40FC-8A0E-4160332C052C}" type="presOf" srcId="{D604A6D4-31BE-403A-AD0E-650240A28999}" destId="{5AFBEFAD-08B6-492D-9F04-329E2DE6FB60}" srcOrd="0" destOrd="0" presId="urn:microsoft.com/office/officeart/2005/8/layout/radial5"/>
    <dgm:cxn modelId="{EC0BEF24-7C90-4EAF-9C22-696ADFFFECD5}" srcId="{B3182B85-3B23-4DB7-9894-0594469D9CA6}" destId="{A8F879DD-BAE1-4A04-948A-93F110852BE2}" srcOrd="6" destOrd="0" parTransId="{D5D61F94-55D8-4747-8E50-06351953B1AA}" sibTransId="{31EA5C29-700A-4918-8F5E-A012C36B6322}"/>
    <dgm:cxn modelId="{94B71226-0664-48F0-B597-534E84E00982}" type="presOf" srcId="{4CEFD4FA-F334-4AA2-92A6-ADFAE63DA9D3}" destId="{7ABB8BC2-049C-4B70-8E71-A65DCA495904}" srcOrd="0" destOrd="0" presId="urn:microsoft.com/office/officeart/2005/8/layout/radial5"/>
    <dgm:cxn modelId="{93A0762A-94DD-4E02-AB83-1870125510A2}" type="presOf" srcId="{AB4267DE-6BB7-44AA-96DF-D64F14F3B51C}" destId="{2F02D61A-648C-4A58-81E3-1C74CC7C548A}" srcOrd="1" destOrd="0" presId="urn:microsoft.com/office/officeart/2005/8/layout/radial5"/>
    <dgm:cxn modelId="{A08DAB2C-3942-4A75-AB21-83A8E2647FC4}" type="presOf" srcId="{AC31B4FE-EDB1-434C-9DFC-5BC0440EFF62}" destId="{AA8900A2-D64F-47F2-A92D-62A084439B91}" srcOrd="1" destOrd="0" presId="urn:microsoft.com/office/officeart/2005/8/layout/radial5"/>
    <dgm:cxn modelId="{1FD4D932-2831-486A-ACD6-9F2D0E674199}" type="presOf" srcId="{D5D61F94-55D8-4747-8E50-06351953B1AA}" destId="{5613DB82-2AAA-4BD2-A226-04223E161866}" srcOrd="0" destOrd="0" presId="urn:microsoft.com/office/officeart/2005/8/layout/radial5"/>
    <dgm:cxn modelId="{72DC9B5B-F7CD-4CE5-88A1-E9D991462C97}" type="presOf" srcId="{AC31B4FE-EDB1-434C-9DFC-5BC0440EFF62}" destId="{5515421B-F2D2-4364-916C-816D20F57497}" srcOrd="0" destOrd="0" presId="urn:microsoft.com/office/officeart/2005/8/layout/radial5"/>
    <dgm:cxn modelId="{7A2AC841-E6A0-4579-93A4-8C57DBB4BA4C}" type="presOf" srcId="{9BD8EA74-DFC6-4368-A75F-F2130E18E982}" destId="{BE8200F3-9A91-41B5-B7BA-BCC0C28290F8}" srcOrd="1" destOrd="0" presId="urn:microsoft.com/office/officeart/2005/8/layout/radial5"/>
    <dgm:cxn modelId="{C0AB9D62-7178-4B96-9C81-D6F0E9CCB7B3}" type="presOf" srcId="{5AEDCDED-D316-4DD3-A904-15953DB3DD03}" destId="{2D1066D2-8087-4931-942D-DAF8AFB2616B}" srcOrd="0" destOrd="0" presId="urn:microsoft.com/office/officeart/2005/8/layout/radial5"/>
    <dgm:cxn modelId="{8D214548-4008-4192-8D32-63A6CA049516}" type="presOf" srcId="{319AED29-ABF7-48D6-9A58-A916A90E4D14}" destId="{70711A31-C13D-4478-BB58-0BFDE1380EBE}" srcOrd="0" destOrd="0" presId="urn:microsoft.com/office/officeart/2005/8/layout/radial5"/>
    <dgm:cxn modelId="{DB97D16A-0DD2-4FE3-AB98-826B78DB7468}" type="presOf" srcId="{B91905CA-77FF-47B3-A459-76B09ABFFEE8}" destId="{E0ED442F-D4D8-4919-A079-D4E904B36C14}" srcOrd="0" destOrd="0" presId="urn:microsoft.com/office/officeart/2005/8/layout/radial5"/>
    <dgm:cxn modelId="{11E20D4B-959B-4E05-AE08-7BB01AA1FF0D}" type="presOf" srcId="{0CECB5C4-8B0F-4B21-A73E-C37F01DE17A2}" destId="{2FFAE1B4-D03E-4602-A852-50F8D0D684E6}" srcOrd="0" destOrd="0" presId="urn:microsoft.com/office/officeart/2005/8/layout/radial5"/>
    <dgm:cxn modelId="{149FDA4D-F6AE-4C92-876E-3CF822F0388A}" type="presOf" srcId="{AB4267DE-6BB7-44AA-96DF-D64F14F3B51C}" destId="{B3839B94-6A8C-4AE5-9077-20D9010C9BD0}" srcOrd="0" destOrd="0" presId="urn:microsoft.com/office/officeart/2005/8/layout/radial5"/>
    <dgm:cxn modelId="{74C6594E-E8F9-4337-9B02-063359F16A34}" type="presOf" srcId="{61188AFE-2151-40AB-9630-B6CEF6E3594D}" destId="{60481DCB-E7E5-4EF6-9663-F454292AB182}" srcOrd="0" destOrd="0" presId="urn:microsoft.com/office/officeart/2005/8/layout/radial5"/>
    <dgm:cxn modelId="{8BFBF26E-866D-4162-B5D3-FAE8ECB5B96C}" srcId="{B3182B85-3B23-4DB7-9894-0594469D9CA6}" destId="{0DB8DB80-25C1-4D03-8D33-44BF276D14D6}" srcOrd="8" destOrd="0" parTransId="{319AED29-ABF7-48D6-9A58-A916A90E4D14}" sibTransId="{AEA66651-F23E-45CA-BDDA-9262FF251A5C}"/>
    <dgm:cxn modelId="{5248F870-F7CA-4349-A3C7-D1257F10B6C5}" type="presOf" srcId="{319AED29-ABF7-48D6-9A58-A916A90E4D14}" destId="{FD8C044B-8EBA-4568-BB8E-771EA4D6A18D}" srcOrd="1" destOrd="0" presId="urn:microsoft.com/office/officeart/2005/8/layout/radial5"/>
    <dgm:cxn modelId="{15249352-088A-47E7-99AD-F93822F3ACCA}" type="presOf" srcId="{0CECB5C4-8B0F-4B21-A73E-C37F01DE17A2}" destId="{9CA90ADE-FE20-4E7A-A9EB-65033C123235}" srcOrd="1" destOrd="0" presId="urn:microsoft.com/office/officeart/2005/8/layout/radial5"/>
    <dgm:cxn modelId="{726F6659-0248-4678-B0C1-A11BEB282211}" type="presOf" srcId="{630DDCF6-79B9-4DAA-AC4E-D79D17DA53C7}" destId="{13FD15F1-9191-4238-99B1-4E9BBDF9DBE5}" srcOrd="0" destOrd="0" presId="urn:microsoft.com/office/officeart/2005/8/layout/radial5"/>
    <dgm:cxn modelId="{46F23D87-F185-40E6-AC7B-D335FBC61D7C}" type="presOf" srcId="{9BD8EA74-DFC6-4368-A75F-F2130E18E982}" destId="{3B01D921-210E-4F3E-A0DF-0B3107DCB23F}" srcOrd="0" destOrd="0" presId="urn:microsoft.com/office/officeart/2005/8/layout/radial5"/>
    <dgm:cxn modelId="{4BA78387-0DA5-4419-884B-63899F986EAA}" type="presOf" srcId="{BD3665F3-7A73-4A45-91E8-4D3D93D9A06D}" destId="{7FE9FC50-5FF6-4F1D-B035-D843C3E7D9EB}" srcOrd="1" destOrd="0" presId="urn:microsoft.com/office/officeart/2005/8/layout/radial5"/>
    <dgm:cxn modelId="{DB8A2B8B-2E03-4657-ACFD-A495B85C9951}" srcId="{B3182B85-3B23-4DB7-9894-0594469D9CA6}" destId="{8E4BB35E-4061-4266-9A0D-D3B62954CAE0}" srcOrd="2" destOrd="0" parTransId="{AC31B4FE-EDB1-434C-9DFC-5BC0440EFF62}" sibTransId="{7002D1FA-F0F0-483E-B71A-80B8BB180DAF}"/>
    <dgm:cxn modelId="{40F4A697-B37D-4E87-BBDB-D70C94BD48E4}" type="presOf" srcId="{A8F879DD-BAE1-4A04-948A-93F110852BE2}" destId="{083BB9D0-2FCB-45DB-8C30-D2A3CAD81D75}" srcOrd="0" destOrd="0" presId="urn:microsoft.com/office/officeart/2005/8/layout/radial5"/>
    <dgm:cxn modelId="{8523889F-82A9-4E59-B1FF-9EFB940CB6E1}" type="presOf" srcId="{ACAD4BBB-6AC1-4C0A-8977-72EA6D4F56EE}" destId="{61FCE04D-D9E9-44D6-B451-E725ACE9DAC4}" srcOrd="0" destOrd="0" presId="urn:microsoft.com/office/officeart/2005/8/layout/radial5"/>
    <dgm:cxn modelId="{379975A3-06BE-48BA-8F46-B7D3A4EAF4F9}" srcId="{B3182B85-3B23-4DB7-9894-0594469D9CA6}" destId="{4CEFD4FA-F334-4AA2-92A6-ADFAE63DA9D3}" srcOrd="4" destOrd="0" parTransId="{D604A6D4-31BE-403A-AD0E-650240A28999}" sibTransId="{8916FA74-AF76-42D1-A0CB-3562248156C2}"/>
    <dgm:cxn modelId="{9B80BFA6-23EF-41CE-AB43-8A2EFCFD16D8}" type="presOf" srcId="{B3182B85-3B23-4DB7-9894-0594469D9CA6}" destId="{A822B90C-8851-4ABF-98D3-FB6128677F25}" srcOrd="0" destOrd="0" presId="urn:microsoft.com/office/officeart/2005/8/layout/radial5"/>
    <dgm:cxn modelId="{E1EA2AB2-657A-44DE-876A-50E408853604}" srcId="{B3182B85-3B23-4DB7-9894-0594469D9CA6}" destId="{B91905CA-77FF-47B3-A459-76B09ABFFEE8}" srcOrd="0" destOrd="0" parTransId="{0CECB5C4-8B0F-4B21-A73E-C37F01DE17A2}" sibTransId="{089BA8E4-EB3E-485C-BCAF-942E10E74553}"/>
    <dgm:cxn modelId="{8FD40FC4-6DA2-4A4C-8071-ACF14843D29B}" type="presOf" srcId="{8E4BB35E-4061-4266-9A0D-D3B62954CAE0}" destId="{74DF3F49-ACCB-4E27-8034-808AB811849C}" srcOrd="0" destOrd="0" presId="urn:microsoft.com/office/officeart/2005/8/layout/radial5"/>
    <dgm:cxn modelId="{43DB7DCA-E2BC-4758-BDE1-6DC1F8E85BD4}" type="presOf" srcId="{D604A6D4-31BE-403A-AD0E-650240A28999}" destId="{5FE95900-9D5B-41F5-BBF7-E53F8349CA92}" srcOrd="1" destOrd="0" presId="urn:microsoft.com/office/officeart/2005/8/layout/radial5"/>
    <dgm:cxn modelId="{02EC0FCC-BCFA-4704-8F2F-6FC9156AA15F}" type="presOf" srcId="{E90551FD-39CF-451B-8D50-4A605E8CEE40}" destId="{EDBF705E-A539-4058-8CDC-280C8EF00C8B}" srcOrd="0" destOrd="0" presId="urn:microsoft.com/office/officeart/2005/8/layout/radial5"/>
    <dgm:cxn modelId="{012054CE-B32D-43AA-8C38-D3BF1CBF2B8C}" srcId="{61188AFE-2151-40AB-9630-B6CEF6E3594D}" destId="{B3182B85-3B23-4DB7-9894-0594469D9CA6}" srcOrd="0" destOrd="0" parTransId="{D8C9C008-1CAB-4FF3-9DC9-58C66433F4DC}" sibTransId="{912A7EF6-58C4-4D78-ADC6-4FAB2D17E636}"/>
    <dgm:cxn modelId="{96D75DD0-1160-4A72-8BA2-46C41E35898D}" srcId="{B3182B85-3B23-4DB7-9894-0594469D9CA6}" destId="{5AEDCDED-D316-4DD3-A904-15953DB3DD03}" srcOrd="3" destOrd="0" parTransId="{326E3C8E-55C2-4057-898F-FF5684030F2C}" sibTransId="{900120B6-4B73-4AF7-BD96-9E576A4E2802}"/>
    <dgm:cxn modelId="{EFE151DF-2C7B-493D-8F5B-6D84D3540A31}" type="presOf" srcId="{0DB8DB80-25C1-4D03-8D33-44BF276D14D6}" destId="{9914DCC7-E855-407F-9AA9-0064FFA1A72F}" srcOrd="0" destOrd="0" presId="urn:microsoft.com/office/officeart/2005/8/layout/radial5"/>
    <dgm:cxn modelId="{D230C2F3-506D-4985-9406-A2BC08C48186}" srcId="{B3182B85-3B23-4DB7-9894-0594469D9CA6}" destId="{E90551FD-39CF-451B-8D50-4A605E8CEE40}" srcOrd="5" destOrd="0" parTransId="{BD3665F3-7A73-4A45-91E8-4D3D93D9A06D}" sibTransId="{A3F0138E-FC1F-4B5F-932B-1C7165A33132}"/>
    <dgm:cxn modelId="{EA8C95FC-9177-4F6D-B026-AAD0C15E4651}" srcId="{B3182B85-3B23-4DB7-9894-0594469D9CA6}" destId="{630DDCF6-79B9-4DAA-AC4E-D79D17DA53C7}" srcOrd="7" destOrd="0" parTransId="{AB4267DE-6BB7-44AA-96DF-D64F14F3B51C}" sibTransId="{12A4A64F-5D36-4264-BAC7-6D2604D6598E}"/>
    <dgm:cxn modelId="{7F76EE30-D4DD-4CAF-83C5-D5D18D8B69AA}" type="presParOf" srcId="{60481DCB-E7E5-4EF6-9663-F454292AB182}" destId="{A822B90C-8851-4ABF-98D3-FB6128677F25}" srcOrd="0" destOrd="0" presId="urn:microsoft.com/office/officeart/2005/8/layout/radial5"/>
    <dgm:cxn modelId="{387B866F-1770-44E0-9453-E0783B44680F}" type="presParOf" srcId="{60481DCB-E7E5-4EF6-9663-F454292AB182}" destId="{2FFAE1B4-D03E-4602-A852-50F8D0D684E6}" srcOrd="1" destOrd="0" presId="urn:microsoft.com/office/officeart/2005/8/layout/radial5"/>
    <dgm:cxn modelId="{06F88793-597A-40B5-9435-3604323F7789}" type="presParOf" srcId="{2FFAE1B4-D03E-4602-A852-50F8D0D684E6}" destId="{9CA90ADE-FE20-4E7A-A9EB-65033C123235}" srcOrd="0" destOrd="0" presId="urn:microsoft.com/office/officeart/2005/8/layout/radial5"/>
    <dgm:cxn modelId="{09C65A68-BAF1-4291-A6CE-BA6D86D459A6}" type="presParOf" srcId="{60481DCB-E7E5-4EF6-9663-F454292AB182}" destId="{E0ED442F-D4D8-4919-A079-D4E904B36C14}" srcOrd="2" destOrd="0" presId="urn:microsoft.com/office/officeart/2005/8/layout/radial5"/>
    <dgm:cxn modelId="{8E4BB130-8ED7-496D-82D2-EA1D44ACCCD5}" type="presParOf" srcId="{60481DCB-E7E5-4EF6-9663-F454292AB182}" destId="{3B01D921-210E-4F3E-A0DF-0B3107DCB23F}" srcOrd="3" destOrd="0" presId="urn:microsoft.com/office/officeart/2005/8/layout/radial5"/>
    <dgm:cxn modelId="{B9A534D4-A347-4FD4-88B8-DD9BB0048D16}" type="presParOf" srcId="{3B01D921-210E-4F3E-A0DF-0B3107DCB23F}" destId="{BE8200F3-9A91-41B5-B7BA-BCC0C28290F8}" srcOrd="0" destOrd="0" presId="urn:microsoft.com/office/officeart/2005/8/layout/radial5"/>
    <dgm:cxn modelId="{831FD5ED-C58E-44EE-961B-06C51A985AD9}" type="presParOf" srcId="{60481DCB-E7E5-4EF6-9663-F454292AB182}" destId="{61FCE04D-D9E9-44D6-B451-E725ACE9DAC4}" srcOrd="4" destOrd="0" presId="urn:microsoft.com/office/officeart/2005/8/layout/radial5"/>
    <dgm:cxn modelId="{9F6A8252-A4BC-4E04-B54A-10C3B89E9A36}" type="presParOf" srcId="{60481DCB-E7E5-4EF6-9663-F454292AB182}" destId="{5515421B-F2D2-4364-916C-816D20F57497}" srcOrd="5" destOrd="0" presId="urn:microsoft.com/office/officeart/2005/8/layout/radial5"/>
    <dgm:cxn modelId="{9E3F4F88-1FB0-4366-AFDB-04F0D6B5CE9B}" type="presParOf" srcId="{5515421B-F2D2-4364-916C-816D20F57497}" destId="{AA8900A2-D64F-47F2-A92D-62A084439B91}" srcOrd="0" destOrd="0" presId="urn:microsoft.com/office/officeart/2005/8/layout/radial5"/>
    <dgm:cxn modelId="{849D6D8E-9495-49C4-A552-723071668FB9}" type="presParOf" srcId="{60481DCB-E7E5-4EF6-9663-F454292AB182}" destId="{74DF3F49-ACCB-4E27-8034-808AB811849C}" srcOrd="6" destOrd="0" presId="urn:microsoft.com/office/officeart/2005/8/layout/radial5"/>
    <dgm:cxn modelId="{69ACAC9D-91D7-409B-B54D-236EFACCAE8F}" type="presParOf" srcId="{60481DCB-E7E5-4EF6-9663-F454292AB182}" destId="{DC092C27-8A66-43CF-BFBE-F0C91180DE09}" srcOrd="7" destOrd="0" presId="urn:microsoft.com/office/officeart/2005/8/layout/radial5"/>
    <dgm:cxn modelId="{92FBB168-5AC6-40A7-A0C0-5AC7C919DAED}" type="presParOf" srcId="{DC092C27-8A66-43CF-BFBE-F0C91180DE09}" destId="{21F67346-2363-4450-923D-37091E7745D2}" srcOrd="0" destOrd="0" presId="urn:microsoft.com/office/officeart/2005/8/layout/radial5"/>
    <dgm:cxn modelId="{2898AFA5-4F6C-4029-B783-A2F749144CD4}" type="presParOf" srcId="{60481DCB-E7E5-4EF6-9663-F454292AB182}" destId="{2D1066D2-8087-4931-942D-DAF8AFB2616B}" srcOrd="8" destOrd="0" presId="urn:microsoft.com/office/officeart/2005/8/layout/radial5"/>
    <dgm:cxn modelId="{B9F19BB9-6E84-4EBE-9DA8-7231B11C4515}" type="presParOf" srcId="{60481DCB-E7E5-4EF6-9663-F454292AB182}" destId="{5AFBEFAD-08B6-492D-9F04-329E2DE6FB60}" srcOrd="9" destOrd="0" presId="urn:microsoft.com/office/officeart/2005/8/layout/radial5"/>
    <dgm:cxn modelId="{B8DB89D4-F8DD-40EF-B0A0-C084387DDD93}" type="presParOf" srcId="{5AFBEFAD-08B6-492D-9F04-329E2DE6FB60}" destId="{5FE95900-9D5B-41F5-BBF7-E53F8349CA92}" srcOrd="0" destOrd="0" presId="urn:microsoft.com/office/officeart/2005/8/layout/radial5"/>
    <dgm:cxn modelId="{972C9B1C-D2AF-4164-8E9D-5CD3310A6639}" type="presParOf" srcId="{60481DCB-E7E5-4EF6-9663-F454292AB182}" destId="{7ABB8BC2-049C-4B70-8E71-A65DCA495904}" srcOrd="10" destOrd="0" presId="urn:microsoft.com/office/officeart/2005/8/layout/radial5"/>
    <dgm:cxn modelId="{EA8B0562-35FE-426D-A373-8D6F014A31FD}" type="presParOf" srcId="{60481DCB-E7E5-4EF6-9663-F454292AB182}" destId="{7DCABB21-A060-474F-ADF5-5A795FCEE71B}" srcOrd="11" destOrd="0" presId="urn:microsoft.com/office/officeart/2005/8/layout/radial5"/>
    <dgm:cxn modelId="{88466E2B-6FC0-449D-B1F3-B0D57AB8EAEF}" type="presParOf" srcId="{7DCABB21-A060-474F-ADF5-5A795FCEE71B}" destId="{7FE9FC50-5FF6-4F1D-B035-D843C3E7D9EB}" srcOrd="0" destOrd="0" presId="urn:microsoft.com/office/officeart/2005/8/layout/radial5"/>
    <dgm:cxn modelId="{42551A3C-3DAB-4076-99C4-3E721A2B7423}" type="presParOf" srcId="{60481DCB-E7E5-4EF6-9663-F454292AB182}" destId="{EDBF705E-A539-4058-8CDC-280C8EF00C8B}" srcOrd="12" destOrd="0" presId="urn:microsoft.com/office/officeart/2005/8/layout/radial5"/>
    <dgm:cxn modelId="{913DA84F-3FF7-4708-AB2A-A81F49DAE8CD}" type="presParOf" srcId="{60481DCB-E7E5-4EF6-9663-F454292AB182}" destId="{5613DB82-2AAA-4BD2-A226-04223E161866}" srcOrd="13" destOrd="0" presId="urn:microsoft.com/office/officeart/2005/8/layout/radial5"/>
    <dgm:cxn modelId="{82383B22-9102-4451-BBBD-AC84053EB017}" type="presParOf" srcId="{5613DB82-2AAA-4BD2-A226-04223E161866}" destId="{49FDF7B6-5D53-44CD-BD88-7FA269BA8476}" srcOrd="0" destOrd="0" presId="urn:microsoft.com/office/officeart/2005/8/layout/radial5"/>
    <dgm:cxn modelId="{E7070087-2FD7-42AE-A153-C198EF0DE9FB}" type="presParOf" srcId="{60481DCB-E7E5-4EF6-9663-F454292AB182}" destId="{083BB9D0-2FCB-45DB-8C30-D2A3CAD81D75}" srcOrd="14" destOrd="0" presId="urn:microsoft.com/office/officeart/2005/8/layout/radial5"/>
    <dgm:cxn modelId="{457B3CD3-7368-4ABD-BF43-BAB05F500184}" type="presParOf" srcId="{60481DCB-E7E5-4EF6-9663-F454292AB182}" destId="{B3839B94-6A8C-4AE5-9077-20D9010C9BD0}" srcOrd="15" destOrd="0" presId="urn:microsoft.com/office/officeart/2005/8/layout/radial5"/>
    <dgm:cxn modelId="{7C547AAC-46CA-4445-A636-79B335BF6EA6}" type="presParOf" srcId="{B3839B94-6A8C-4AE5-9077-20D9010C9BD0}" destId="{2F02D61A-648C-4A58-81E3-1C74CC7C548A}" srcOrd="0" destOrd="0" presId="urn:microsoft.com/office/officeart/2005/8/layout/radial5"/>
    <dgm:cxn modelId="{0A570521-C637-4A23-A7F3-CD1C1B7D7911}" type="presParOf" srcId="{60481DCB-E7E5-4EF6-9663-F454292AB182}" destId="{13FD15F1-9191-4238-99B1-4E9BBDF9DBE5}" srcOrd="16" destOrd="0" presId="urn:microsoft.com/office/officeart/2005/8/layout/radial5"/>
    <dgm:cxn modelId="{97BD0617-EE05-47B5-A3F1-ABF83B694E7C}" type="presParOf" srcId="{60481DCB-E7E5-4EF6-9663-F454292AB182}" destId="{70711A31-C13D-4478-BB58-0BFDE1380EBE}" srcOrd="17" destOrd="0" presId="urn:microsoft.com/office/officeart/2005/8/layout/radial5"/>
    <dgm:cxn modelId="{6976B88A-6865-4433-BC9B-948CE8178BAE}" type="presParOf" srcId="{70711A31-C13D-4478-BB58-0BFDE1380EBE}" destId="{FD8C044B-8EBA-4568-BB8E-771EA4D6A18D}" srcOrd="0" destOrd="0" presId="urn:microsoft.com/office/officeart/2005/8/layout/radial5"/>
    <dgm:cxn modelId="{A328EB80-3226-4A7A-85E7-F5F513B1827B}" type="presParOf" srcId="{60481DCB-E7E5-4EF6-9663-F454292AB182}" destId="{9914DCC7-E855-407F-9AA9-0064FFA1A72F}"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708842-52D4-47BA-B1D9-64F78BF44BE7}"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en-US"/>
        </a:p>
      </dgm:t>
    </dgm:pt>
    <dgm:pt modelId="{1786B4BE-0B26-4B17-B085-0C1F2EFADD12}">
      <dgm:prSet phldrT="[Κείμενο]" custT="1"/>
      <dgm:spPr>
        <a:xfrm>
          <a:off x="0" y="0"/>
          <a:ext cx="1551932" cy="2276475"/>
        </a:xfrm>
        <a:solidFill>
          <a:srgbClr val="44546A">
            <a:hueOff val="0"/>
            <a:satOff val="0"/>
            <a:lumOff val="0"/>
            <a:alphaOff val="0"/>
          </a:srgbClr>
        </a:solidFill>
        <a:ln w="19050" cap="flat" cmpd="sng" algn="ctr">
          <a:solidFill>
            <a:srgbClr val="E7E6E6">
              <a:hueOff val="0"/>
              <a:satOff val="0"/>
              <a:lumOff val="0"/>
              <a:alphaOff val="0"/>
            </a:srgbClr>
          </a:solidFill>
          <a:prstDash val="solid"/>
          <a:miter lim="800000"/>
        </a:ln>
        <a:effectLst/>
      </dgm:spPr>
      <dgm:t>
        <a:bodyPr/>
        <a:lstStyle/>
        <a:p>
          <a:pPr algn="l">
            <a:buNone/>
          </a:pPr>
          <a:r>
            <a:rPr lang="el-GR" sz="2000" dirty="0">
              <a:solidFill>
                <a:sysClr val="window" lastClr="FFFFFF"/>
              </a:solidFill>
              <a:latin typeface="Calibri"/>
              <a:ea typeface="+mn-ea"/>
              <a:cs typeface="+mn-cs"/>
            </a:rPr>
            <a:t>εμπειρίες και απόψεις  εκπαιδευτικών από το πρόγραμμα με σημεία αναφοράς</a:t>
          </a:r>
          <a:endParaRPr lang="en-US" sz="2000" dirty="0">
            <a:solidFill>
              <a:sysClr val="window" lastClr="FFFFFF"/>
            </a:solidFill>
            <a:latin typeface="Calibri"/>
            <a:ea typeface="+mn-ea"/>
            <a:cs typeface="+mn-cs"/>
          </a:endParaRPr>
        </a:p>
      </dgm:t>
    </dgm:pt>
    <dgm:pt modelId="{6FEBB8AD-FF87-4D88-A043-2909BD75CF9D}" type="parTrans" cxnId="{68378013-BE71-45D2-B3D0-B21C64A09AA5}">
      <dgm:prSet/>
      <dgm:spPr/>
      <dgm:t>
        <a:bodyPr/>
        <a:lstStyle/>
        <a:p>
          <a:pPr algn="l"/>
          <a:endParaRPr lang="en-US"/>
        </a:p>
      </dgm:t>
    </dgm:pt>
    <dgm:pt modelId="{9670AC22-7E6D-42CF-B2AE-F40845FB0886}" type="sibTrans" cxnId="{68378013-BE71-45D2-B3D0-B21C64A09AA5}">
      <dgm:prSet/>
      <dgm:spPr/>
      <dgm:t>
        <a:bodyPr/>
        <a:lstStyle/>
        <a:p>
          <a:pPr algn="l"/>
          <a:endParaRPr lang="en-US"/>
        </a:p>
      </dgm:t>
    </dgm:pt>
    <dgm:pt modelId="{03E6CDF1-AF36-415E-8C88-6195026394BD}">
      <dgm:prSet phldrT="[Κείμενο]" custT="1"/>
      <dgm:spPr>
        <a:xfrm rot="5400000">
          <a:off x="2020838" y="-241258"/>
          <a:ext cx="1821180" cy="2758991"/>
        </a:xfrm>
        <a:solidFill>
          <a:srgbClr val="44546A">
            <a:alpha val="90000"/>
            <a:tint val="40000"/>
            <a:hueOff val="0"/>
            <a:satOff val="0"/>
            <a:lumOff val="0"/>
            <a:alphaOff val="0"/>
          </a:srgbClr>
        </a:solidFill>
        <a:ln w="12700" cap="flat" cmpd="sng" algn="ctr">
          <a:solidFill>
            <a:srgbClr val="44546A">
              <a:alpha val="90000"/>
              <a:tint val="40000"/>
              <a:hueOff val="0"/>
              <a:satOff val="0"/>
              <a:lumOff val="0"/>
              <a:alphaOff val="0"/>
            </a:srgbClr>
          </a:solidFill>
          <a:prstDash val="solid"/>
          <a:miter lim="800000"/>
        </a:ln>
        <a:effectLst/>
      </dgm:spPr>
      <dgm:t>
        <a:bodyPr/>
        <a:lstStyle/>
        <a:p>
          <a:pPr algn="l">
            <a:buChar char="•"/>
          </a:pPr>
          <a:r>
            <a:rPr lang="el-GR" sz="2000" dirty="0">
              <a:solidFill>
                <a:sysClr val="windowText" lastClr="000000">
                  <a:hueOff val="0"/>
                  <a:satOff val="0"/>
                  <a:lumOff val="0"/>
                  <a:alphaOff val="0"/>
                </a:sysClr>
              </a:solidFill>
              <a:latin typeface="Calibri"/>
              <a:ea typeface="+mn-ea"/>
              <a:cs typeface="+mn-cs"/>
            </a:rPr>
            <a:t>τους ίδιους</a:t>
          </a:r>
          <a:endParaRPr lang="en-US" sz="2000" dirty="0">
            <a:solidFill>
              <a:sysClr val="windowText" lastClr="000000">
                <a:hueOff val="0"/>
                <a:satOff val="0"/>
                <a:lumOff val="0"/>
                <a:alphaOff val="0"/>
              </a:sysClr>
            </a:solidFill>
            <a:latin typeface="Calibri"/>
            <a:ea typeface="+mn-ea"/>
            <a:cs typeface="+mn-cs"/>
          </a:endParaRPr>
        </a:p>
      </dgm:t>
    </dgm:pt>
    <dgm:pt modelId="{BB524183-A50A-4002-88B9-A4640505E229}" type="parTrans" cxnId="{053A11A7-563F-49E5-B3DC-ADCD32F0C058}">
      <dgm:prSet/>
      <dgm:spPr/>
      <dgm:t>
        <a:bodyPr/>
        <a:lstStyle/>
        <a:p>
          <a:pPr algn="l"/>
          <a:endParaRPr lang="en-US"/>
        </a:p>
      </dgm:t>
    </dgm:pt>
    <dgm:pt modelId="{0E938AC1-A247-4999-BC92-9727A842D5D6}" type="sibTrans" cxnId="{053A11A7-563F-49E5-B3DC-ADCD32F0C058}">
      <dgm:prSet/>
      <dgm:spPr/>
      <dgm:t>
        <a:bodyPr/>
        <a:lstStyle/>
        <a:p>
          <a:pPr algn="l"/>
          <a:endParaRPr lang="en-US"/>
        </a:p>
      </dgm:t>
    </dgm:pt>
    <dgm:pt modelId="{C2A9B0FC-0C47-41FA-B2F1-6BDC71658272}">
      <dgm:prSet phldrT="[Κείμενο]" custT="1"/>
      <dgm:spPr>
        <a:xfrm rot="5400000">
          <a:off x="2020838" y="-241258"/>
          <a:ext cx="1821180" cy="2758991"/>
        </a:xfrm>
        <a:solidFill>
          <a:srgbClr val="44546A">
            <a:alpha val="90000"/>
            <a:tint val="40000"/>
            <a:hueOff val="0"/>
            <a:satOff val="0"/>
            <a:lumOff val="0"/>
            <a:alphaOff val="0"/>
          </a:srgbClr>
        </a:solidFill>
        <a:ln w="12700" cap="flat" cmpd="sng" algn="ctr">
          <a:solidFill>
            <a:srgbClr val="44546A">
              <a:alpha val="90000"/>
              <a:tint val="40000"/>
              <a:hueOff val="0"/>
              <a:satOff val="0"/>
              <a:lumOff val="0"/>
              <a:alphaOff val="0"/>
            </a:srgbClr>
          </a:solidFill>
          <a:prstDash val="solid"/>
          <a:miter lim="800000"/>
        </a:ln>
        <a:effectLst/>
      </dgm:spPr>
      <dgm:t>
        <a:bodyPr/>
        <a:lstStyle/>
        <a:p>
          <a:pPr algn="l">
            <a:buChar char="•"/>
          </a:pPr>
          <a:r>
            <a:rPr lang="el-GR" sz="2000" dirty="0">
              <a:solidFill>
                <a:sysClr val="windowText" lastClr="000000">
                  <a:hueOff val="0"/>
                  <a:satOff val="0"/>
                  <a:lumOff val="0"/>
                  <a:alphaOff val="0"/>
                </a:sysClr>
              </a:solidFill>
              <a:latin typeface="Calibri"/>
              <a:ea typeface="+mn-ea"/>
              <a:cs typeface="+mn-cs"/>
            </a:rPr>
            <a:t>τους συναδέλφους τους </a:t>
          </a:r>
          <a:endParaRPr lang="en-US" sz="2000" dirty="0">
            <a:solidFill>
              <a:sysClr val="windowText" lastClr="000000">
                <a:hueOff val="0"/>
                <a:satOff val="0"/>
                <a:lumOff val="0"/>
                <a:alphaOff val="0"/>
              </a:sysClr>
            </a:solidFill>
            <a:latin typeface="Calibri"/>
            <a:ea typeface="+mn-ea"/>
            <a:cs typeface="+mn-cs"/>
          </a:endParaRPr>
        </a:p>
      </dgm:t>
    </dgm:pt>
    <dgm:pt modelId="{9AEDA43D-EA8E-45EA-B652-0042B98CFFF9}" type="parTrans" cxnId="{CAC96E25-A70A-4304-8A37-451FF288E498}">
      <dgm:prSet/>
      <dgm:spPr/>
      <dgm:t>
        <a:bodyPr/>
        <a:lstStyle/>
        <a:p>
          <a:pPr algn="l"/>
          <a:endParaRPr lang="en-US"/>
        </a:p>
      </dgm:t>
    </dgm:pt>
    <dgm:pt modelId="{35971DF1-F9EE-4C4D-9363-5F16898CADD4}" type="sibTrans" cxnId="{CAC96E25-A70A-4304-8A37-451FF288E498}">
      <dgm:prSet/>
      <dgm:spPr/>
      <dgm:t>
        <a:bodyPr/>
        <a:lstStyle/>
        <a:p>
          <a:pPr algn="l"/>
          <a:endParaRPr lang="en-US"/>
        </a:p>
      </dgm:t>
    </dgm:pt>
    <dgm:pt modelId="{446804F0-0C9E-481B-A5AF-72660869BB4B}">
      <dgm:prSet phldrT="[Κείμενο]" custT="1"/>
      <dgm:spPr>
        <a:xfrm rot="5400000">
          <a:off x="2020838" y="-241258"/>
          <a:ext cx="1821180" cy="2758991"/>
        </a:xfrm>
        <a:solidFill>
          <a:srgbClr val="44546A">
            <a:alpha val="90000"/>
            <a:tint val="40000"/>
            <a:hueOff val="0"/>
            <a:satOff val="0"/>
            <a:lumOff val="0"/>
            <a:alphaOff val="0"/>
          </a:srgbClr>
        </a:solidFill>
        <a:ln w="12700" cap="flat" cmpd="sng" algn="ctr">
          <a:solidFill>
            <a:srgbClr val="44546A">
              <a:alpha val="90000"/>
              <a:tint val="40000"/>
              <a:hueOff val="0"/>
              <a:satOff val="0"/>
              <a:lumOff val="0"/>
              <a:alphaOff val="0"/>
            </a:srgbClr>
          </a:solidFill>
          <a:prstDash val="solid"/>
          <a:miter lim="800000"/>
        </a:ln>
        <a:effectLst/>
      </dgm:spPr>
      <dgm:t>
        <a:bodyPr/>
        <a:lstStyle/>
        <a:p>
          <a:pPr algn="l">
            <a:buChar char="•"/>
          </a:pPr>
          <a:r>
            <a:rPr lang="el-GR" sz="2000" dirty="0">
              <a:solidFill>
                <a:sysClr val="windowText" lastClr="000000">
                  <a:hueOff val="0"/>
                  <a:satOff val="0"/>
                  <a:lumOff val="0"/>
                  <a:alphaOff val="0"/>
                </a:sysClr>
              </a:solidFill>
              <a:latin typeface="Calibri"/>
              <a:ea typeface="+mn-ea"/>
              <a:cs typeface="+mn-cs"/>
            </a:rPr>
            <a:t>το εκπαιδευτικό σύστημα</a:t>
          </a:r>
          <a:endParaRPr lang="en-US" sz="2000" dirty="0">
            <a:solidFill>
              <a:sysClr val="windowText" lastClr="000000">
                <a:hueOff val="0"/>
                <a:satOff val="0"/>
                <a:lumOff val="0"/>
                <a:alphaOff val="0"/>
              </a:sysClr>
            </a:solidFill>
            <a:latin typeface="Calibri"/>
            <a:ea typeface="+mn-ea"/>
            <a:cs typeface="+mn-cs"/>
          </a:endParaRPr>
        </a:p>
      </dgm:t>
    </dgm:pt>
    <dgm:pt modelId="{43519D28-1079-4E85-9B5C-5ED358EACD26}" type="parTrans" cxnId="{8A9E6149-335E-4882-913A-DB8181AFEEF7}">
      <dgm:prSet/>
      <dgm:spPr/>
      <dgm:t>
        <a:bodyPr/>
        <a:lstStyle/>
        <a:p>
          <a:pPr algn="l"/>
          <a:endParaRPr lang="en-US"/>
        </a:p>
      </dgm:t>
    </dgm:pt>
    <dgm:pt modelId="{760AF6A6-78F9-4D65-9097-4DB4C6404872}" type="sibTrans" cxnId="{8A9E6149-335E-4882-913A-DB8181AFEEF7}">
      <dgm:prSet/>
      <dgm:spPr/>
      <dgm:t>
        <a:bodyPr/>
        <a:lstStyle/>
        <a:p>
          <a:pPr algn="l"/>
          <a:endParaRPr lang="en-US"/>
        </a:p>
      </dgm:t>
    </dgm:pt>
    <dgm:pt modelId="{58B360A3-054A-494B-802C-EC9CD4D98EC5}">
      <dgm:prSet phldrT="[Κείμενο]" custT="1"/>
      <dgm:spPr>
        <a:xfrm rot="5400000">
          <a:off x="2020838" y="-241258"/>
          <a:ext cx="1821180" cy="2758991"/>
        </a:xfrm>
        <a:solidFill>
          <a:srgbClr val="44546A">
            <a:alpha val="90000"/>
            <a:tint val="40000"/>
            <a:hueOff val="0"/>
            <a:satOff val="0"/>
            <a:lumOff val="0"/>
            <a:alphaOff val="0"/>
          </a:srgbClr>
        </a:solidFill>
        <a:ln w="12700" cap="flat" cmpd="sng" algn="ctr">
          <a:solidFill>
            <a:srgbClr val="44546A">
              <a:alpha val="90000"/>
              <a:tint val="40000"/>
              <a:hueOff val="0"/>
              <a:satOff val="0"/>
              <a:lumOff val="0"/>
              <a:alphaOff val="0"/>
            </a:srgbClr>
          </a:solidFill>
          <a:prstDash val="solid"/>
          <a:miter lim="800000"/>
        </a:ln>
        <a:effectLst/>
      </dgm:spPr>
      <dgm:t>
        <a:bodyPr/>
        <a:lstStyle/>
        <a:p>
          <a:pPr algn="l">
            <a:buChar char="•"/>
          </a:pPr>
          <a:r>
            <a:rPr lang="el-GR" sz="2000" dirty="0">
              <a:solidFill>
                <a:sysClr val="windowText" lastClr="000000">
                  <a:hueOff val="0"/>
                  <a:satOff val="0"/>
                  <a:lumOff val="0"/>
                  <a:alphaOff val="0"/>
                </a:sysClr>
              </a:solidFill>
              <a:latin typeface="Calibri"/>
              <a:ea typeface="+mn-ea"/>
              <a:cs typeface="+mn-cs"/>
            </a:rPr>
            <a:t>τις άλλες χώρες και τους πολιτισμούς τους </a:t>
          </a:r>
          <a:endParaRPr lang="en-US" sz="2000" dirty="0">
            <a:solidFill>
              <a:sysClr val="windowText" lastClr="000000">
                <a:hueOff val="0"/>
                <a:satOff val="0"/>
                <a:lumOff val="0"/>
                <a:alphaOff val="0"/>
              </a:sysClr>
            </a:solidFill>
            <a:latin typeface="Calibri"/>
            <a:ea typeface="+mn-ea"/>
            <a:cs typeface="+mn-cs"/>
          </a:endParaRPr>
        </a:p>
      </dgm:t>
    </dgm:pt>
    <dgm:pt modelId="{748FFE9B-56DD-4B02-9EF9-13B94BBA96B5}" type="parTrans" cxnId="{5DF2F16A-CD29-496E-8D6B-AC42ECE3C020}">
      <dgm:prSet/>
      <dgm:spPr/>
      <dgm:t>
        <a:bodyPr/>
        <a:lstStyle/>
        <a:p>
          <a:pPr algn="l"/>
          <a:endParaRPr lang="en-US"/>
        </a:p>
      </dgm:t>
    </dgm:pt>
    <dgm:pt modelId="{3A78B28D-7947-4D2E-B9A4-CE4877FF071B}" type="sibTrans" cxnId="{5DF2F16A-CD29-496E-8D6B-AC42ECE3C020}">
      <dgm:prSet/>
      <dgm:spPr/>
      <dgm:t>
        <a:bodyPr/>
        <a:lstStyle/>
        <a:p>
          <a:pPr algn="l"/>
          <a:endParaRPr lang="en-US"/>
        </a:p>
      </dgm:t>
    </dgm:pt>
    <dgm:pt modelId="{8A6F5718-F5C0-4826-AEB9-DBD9FBAAD1C8}">
      <dgm:prSet phldrT="[Κείμενο]" custT="1"/>
      <dgm:spPr>
        <a:xfrm rot="5400000">
          <a:off x="2020838" y="-241258"/>
          <a:ext cx="1821180" cy="2758991"/>
        </a:xfrm>
        <a:solidFill>
          <a:srgbClr val="44546A">
            <a:alpha val="90000"/>
            <a:tint val="40000"/>
            <a:hueOff val="0"/>
            <a:satOff val="0"/>
            <a:lumOff val="0"/>
            <a:alphaOff val="0"/>
          </a:srgbClr>
        </a:solidFill>
        <a:ln w="12700" cap="flat" cmpd="sng" algn="ctr">
          <a:solidFill>
            <a:srgbClr val="44546A">
              <a:alpha val="90000"/>
              <a:tint val="40000"/>
              <a:hueOff val="0"/>
              <a:satOff val="0"/>
              <a:lumOff val="0"/>
              <a:alphaOff val="0"/>
            </a:srgbClr>
          </a:solidFill>
          <a:prstDash val="solid"/>
          <a:miter lim="800000"/>
        </a:ln>
        <a:effectLst/>
      </dgm:spPr>
      <dgm:t>
        <a:bodyPr/>
        <a:lstStyle/>
        <a:p>
          <a:pPr algn="l">
            <a:buChar char="•"/>
          </a:pPr>
          <a:r>
            <a:rPr lang="el-GR" sz="2000" dirty="0">
              <a:solidFill>
                <a:sysClr val="windowText" lastClr="000000">
                  <a:hueOff val="0"/>
                  <a:satOff val="0"/>
                  <a:lumOff val="0"/>
                  <a:alphaOff val="0"/>
                </a:sysClr>
              </a:solidFill>
              <a:latin typeface="Calibri"/>
              <a:ea typeface="+mn-ea"/>
              <a:cs typeface="+mn-cs"/>
            </a:rPr>
            <a:t>τους μαθητές και τους γονείς </a:t>
          </a:r>
          <a:endParaRPr lang="en-US" sz="2000" dirty="0">
            <a:solidFill>
              <a:sysClr val="windowText" lastClr="000000">
                <a:hueOff val="0"/>
                <a:satOff val="0"/>
                <a:lumOff val="0"/>
                <a:alphaOff val="0"/>
              </a:sysClr>
            </a:solidFill>
            <a:latin typeface="Calibri"/>
            <a:ea typeface="+mn-ea"/>
            <a:cs typeface="+mn-cs"/>
          </a:endParaRPr>
        </a:p>
      </dgm:t>
    </dgm:pt>
    <dgm:pt modelId="{EC864C69-9745-4D4D-BAC3-223915CC0A44}" type="parTrans" cxnId="{86A3AA0B-FDA6-43D9-B8EF-BB813F5021D3}">
      <dgm:prSet/>
      <dgm:spPr/>
      <dgm:t>
        <a:bodyPr/>
        <a:lstStyle/>
        <a:p>
          <a:endParaRPr lang="el-GR"/>
        </a:p>
      </dgm:t>
    </dgm:pt>
    <dgm:pt modelId="{D8F92C9C-C42B-4195-807C-02071A4F9938}" type="sibTrans" cxnId="{86A3AA0B-FDA6-43D9-B8EF-BB813F5021D3}">
      <dgm:prSet/>
      <dgm:spPr/>
      <dgm:t>
        <a:bodyPr/>
        <a:lstStyle/>
        <a:p>
          <a:endParaRPr lang="el-GR"/>
        </a:p>
      </dgm:t>
    </dgm:pt>
    <dgm:pt modelId="{C073939C-3EB5-45F2-86AF-998E931840D2}">
      <dgm:prSet phldrT="[Κείμενο]" custT="1"/>
      <dgm:spPr>
        <a:xfrm rot="5400000">
          <a:off x="2020838" y="-241258"/>
          <a:ext cx="1821180" cy="2758991"/>
        </a:xfrm>
        <a:solidFill>
          <a:srgbClr val="44546A">
            <a:alpha val="90000"/>
            <a:tint val="40000"/>
            <a:hueOff val="0"/>
            <a:satOff val="0"/>
            <a:lumOff val="0"/>
            <a:alphaOff val="0"/>
          </a:srgbClr>
        </a:solidFill>
        <a:ln w="12700" cap="flat" cmpd="sng" algn="ctr">
          <a:solidFill>
            <a:srgbClr val="44546A">
              <a:alpha val="90000"/>
              <a:tint val="40000"/>
              <a:hueOff val="0"/>
              <a:satOff val="0"/>
              <a:lumOff val="0"/>
              <a:alphaOff val="0"/>
            </a:srgbClr>
          </a:solidFill>
          <a:prstDash val="solid"/>
          <a:miter lim="800000"/>
        </a:ln>
        <a:effectLst/>
      </dgm:spPr>
      <dgm:t>
        <a:bodyPr/>
        <a:lstStyle/>
        <a:p>
          <a:pPr algn="l">
            <a:buChar char="•"/>
          </a:pPr>
          <a:r>
            <a:rPr lang="el-GR" sz="2000">
              <a:solidFill>
                <a:sysClr val="windowText" lastClr="000000">
                  <a:hueOff val="0"/>
                  <a:satOff val="0"/>
                  <a:lumOff val="0"/>
                  <a:alphaOff val="0"/>
                </a:sysClr>
              </a:solidFill>
              <a:latin typeface="Calibri"/>
              <a:ea typeface="+mn-ea"/>
              <a:cs typeface="+mn-cs"/>
            </a:rPr>
            <a:t>τους φορείς </a:t>
          </a:r>
          <a:endParaRPr lang="en-US" sz="2000">
            <a:solidFill>
              <a:sysClr val="windowText" lastClr="000000">
                <a:hueOff val="0"/>
                <a:satOff val="0"/>
                <a:lumOff val="0"/>
                <a:alphaOff val="0"/>
              </a:sysClr>
            </a:solidFill>
            <a:latin typeface="Calibri"/>
            <a:ea typeface="+mn-ea"/>
            <a:cs typeface="+mn-cs"/>
          </a:endParaRPr>
        </a:p>
      </dgm:t>
    </dgm:pt>
    <dgm:pt modelId="{421DF762-83AD-4A72-9C31-2F9BB4BEEC69}" type="parTrans" cxnId="{270B9196-9920-4384-9C26-C3DE0E9973C2}">
      <dgm:prSet/>
      <dgm:spPr/>
      <dgm:t>
        <a:bodyPr/>
        <a:lstStyle/>
        <a:p>
          <a:endParaRPr lang="el-GR"/>
        </a:p>
      </dgm:t>
    </dgm:pt>
    <dgm:pt modelId="{3CBDB19A-6465-48E4-BC78-5E90563002EB}" type="sibTrans" cxnId="{270B9196-9920-4384-9C26-C3DE0E9973C2}">
      <dgm:prSet/>
      <dgm:spPr/>
      <dgm:t>
        <a:bodyPr/>
        <a:lstStyle/>
        <a:p>
          <a:endParaRPr lang="el-GR"/>
        </a:p>
      </dgm:t>
    </dgm:pt>
    <dgm:pt modelId="{8EFC6027-8DF5-4769-B418-D7155648306A}">
      <dgm:prSet phldrT="[Κείμενο]" custT="1"/>
      <dgm:spPr>
        <a:xfrm rot="5400000">
          <a:off x="2020838" y="-241258"/>
          <a:ext cx="1821180" cy="2758991"/>
        </a:xfrm>
        <a:solidFill>
          <a:srgbClr val="44546A">
            <a:alpha val="90000"/>
            <a:tint val="40000"/>
            <a:hueOff val="0"/>
            <a:satOff val="0"/>
            <a:lumOff val="0"/>
            <a:alphaOff val="0"/>
          </a:srgbClr>
        </a:solidFill>
        <a:ln w="12700" cap="flat" cmpd="sng" algn="ctr">
          <a:solidFill>
            <a:srgbClr val="44546A">
              <a:alpha val="90000"/>
              <a:tint val="40000"/>
              <a:hueOff val="0"/>
              <a:satOff val="0"/>
              <a:lumOff val="0"/>
              <a:alphaOff val="0"/>
            </a:srgbClr>
          </a:solidFill>
          <a:prstDash val="solid"/>
          <a:miter lim="800000"/>
        </a:ln>
        <a:effectLst/>
      </dgm:spPr>
      <dgm:t>
        <a:bodyPr/>
        <a:lstStyle/>
        <a:p>
          <a:pPr algn="l">
            <a:buChar char="•"/>
          </a:pPr>
          <a:r>
            <a:rPr lang="el-GR" sz="2000" dirty="0">
              <a:solidFill>
                <a:sysClr val="windowText" lastClr="000000">
                  <a:hueOff val="0"/>
                  <a:satOff val="0"/>
                  <a:lumOff val="0"/>
                  <a:alphaOff val="0"/>
                </a:sysClr>
              </a:solidFill>
              <a:latin typeface="Calibri"/>
              <a:ea typeface="+mn-ea"/>
              <a:cs typeface="+mn-cs"/>
            </a:rPr>
            <a:t>την υλικοτεχνική υποδομή </a:t>
          </a:r>
          <a:endParaRPr lang="en-US" sz="2000" dirty="0">
            <a:solidFill>
              <a:sysClr val="windowText" lastClr="000000">
                <a:hueOff val="0"/>
                <a:satOff val="0"/>
                <a:lumOff val="0"/>
                <a:alphaOff val="0"/>
              </a:sysClr>
            </a:solidFill>
            <a:latin typeface="Calibri"/>
            <a:ea typeface="+mn-ea"/>
            <a:cs typeface="+mn-cs"/>
          </a:endParaRPr>
        </a:p>
      </dgm:t>
    </dgm:pt>
    <dgm:pt modelId="{0C6C9A96-0713-45EC-B569-4319E890FEA4}" type="parTrans" cxnId="{B8B23C82-0B5B-46D0-BC4E-E6E5CE03459B}">
      <dgm:prSet/>
      <dgm:spPr/>
      <dgm:t>
        <a:bodyPr/>
        <a:lstStyle/>
        <a:p>
          <a:endParaRPr lang="el-GR"/>
        </a:p>
      </dgm:t>
    </dgm:pt>
    <dgm:pt modelId="{181B2627-BD58-4089-B20F-DABFCB6D2BA7}" type="sibTrans" cxnId="{B8B23C82-0B5B-46D0-BC4E-E6E5CE03459B}">
      <dgm:prSet/>
      <dgm:spPr/>
      <dgm:t>
        <a:bodyPr/>
        <a:lstStyle/>
        <a:p>
          <a:endParaRPr lang="el-GR"/>
        </a:p>
      </dgm:t>
    </dgm:pt>
    <dgm:pt modelId="{B9286D75-5462-4561-B4FC-DBDB5A6CEF9A}">
      <dgm:prSet phldrT="[Κείμενο]" custT="1"/>
      <dgm:spPr>
        <a:xfrm rot="5400000">
          <a:off x="2020838" y="-241258"/>
          <a:ext cx="1821180" cy="2758991"/>
        </a:xfrm>
        <a:solidFill>
          <a:srgbClr val="44546A">
            <a:alpha val="90000"/>
            <a:tint val="40000"/>
            <a:hueOff val="0"/>
            <a:satOff val="0"/>
            <a:lumOff val="0"/>
            <a:alphaOff val="0"/>
          </a:srgbClr>
        </a:solidFill>
        <a:ln w="12700" cap="flat" cmpd="sng" algn="ctr">
          <a:solidFill>
            <a:srgbClr val="44546A">
              <a:alpha val="90000"/>
              <a:tint val="40000"/>
              <a:hueOff val="0"/>
              <a:satOff val="0"/>
              <a:lumOff val="0"/>
              <a:alphaOff val="0"/>
            </a:srgbClr>
          </a:solidFill>
          <a:prstDash val="solid"/>
          <a:miter lim="800000"/>
        </a:ln>
        <a:effectLst/>
      </dgm:spPr>
      <dgm:t>
        <a:bodyPr/>
        <a:lstStyle/>
        <a:p>
          <a:pPr algn="l">
            <a:buChar char="•"/>
          </a:pPr>
          <a:r>
            <a:rPr lang="el-GR" sz="2000" dirty="0">
              <a:solidFill>
                <a:sysClr val="windowText" lastClr="000000">
                  <a:hueOff val="0"/>
                  <a:satOff val="0"/>
                  <a:lumOff val="0"/>
                  <a:alphaOff val="0"/>
                </a:sysClr>
              </a:solidFill>
              <a:latin typeface="Calibri"/>
              <a:ea typeface="+mn-ea"/>
              <a:cs typeface="+mn-cs"/>
            </a:rPr>
            <a:t>τις δυσκολίες υλοποίησης</a:t>
          </a:r>
          <a:endParaRPr lang="en-US" sz="2000" dirty="0">
            <a:solidFill>
              <a:sysClr val="windowText" lastClr="000000">
                <a:hueOff val="0"/>
                <a:satOff val="0"/>
                <a:lumOff val="0"/>
                <a:alphaOff val="0"/>
              </a:sysClr>
            </a:solidFill>
            <a:latin typeface="Calibri"/>
            <a:ea typeface="+mn-ea"/>
            <a:cs typeface="+mn-cs"/>
          </a:endParaRPr>
        </a:p>
      </dgm:t>
    </dgm:pt>
    <dgm:pt modelId="{39AE4699-4AEC-4B24-AD32-8F3BBD4E86C9}" type="parTrans" cxnId="{79B61B21-3A38-4D75-B7AC-134CBBA4E908}">
      <dgm:prSet/>
      <dgm:spPr/>
      <dgm:t>
        <a:bodyPr/>
        <a:lstStyle/>
        <a:p>
          <a:endParaRPr lang="el-GR"/>
        </a:p>
      </dgm:t>
    </dgm:pt>
    <dgm:pt modelId="{67C1AEDF-9204-41F9-8F67-946E52A93E9E}" type="sibTrans" cxnId="{79B61B21-3A38-4D75-B7AC-134CBBA4E908}">
      <dgm:prSet/>
      <dgm:spPr/>
      <dgm:t>
        <a:bodyPr/>
        <a:lstStyle/>
        <a:p>
          <a:endParaRPr lang="el-GR"/>
        </a:p>
      </dgm:t>
    </dgm:pt>
    <dgm:pt modelId="{3A62FF6A-70C0-4882-AF0F-BAA6FC33A25A}" type="pres">
      <dgm:prSet presAssocID="{E8708842-52D4-47BA-B1D9-64F78BF44BE7}" presName="Name0" presStyleCnt="0">
        <dgm:presLayoutVars>
          <dgm:dir/>
          <dgm:animLvl val="lvl"/>
          <dgm:resizeHandles val="exact"/>
        </dgm:presLayoutVars>
      </dgm:prSet>
      <dgm:spPr/>
    </dgm:pt>
    <dgm:pt modelId="{3281D294-2664-4B1C-B48D-65795D785C00}" type="pres">
      <dgm:prSet presAssocID="{1786B4BE-0B26-4B17-B085-0C1F2EFADD12}" presName="linNode" presStyleCnt="0"/>
      <dgm:spPr/>
    </dgm:pt>
    <dgm:pt modelId="{9B9705FA-A5B6-4683-9FF1-C0FD35D84A94}" type="pres">
      <dgm:prSet presAssocID="{1786B4BE-0B26-4B17-B085-0C1F2EFADD12}" presName="parentText" presStyleLbl="node1" presStyleIdx="0" presStyleCnt="1">
        <dgm:presLayoutVars>
          <dgm:chMax val="1"/>
          <dgm:bulletEnabled val="1"/>
        </dgm:presLayoutVars>
      </dgm:prSet>
      <dgm:spPr>
        <a:prstGeom prst="roundRect">
          <a:avLst/>
        </a:prstGeom>
      </dgm:spPr>
    </dgm:pt>
    <dgm:pt modelId="{C18F1DA8-AD94-4D1D-8DBB-4B7BB7C16D22}" type="pres">
      <dgm:prSet presAssocID="{1786B4BE-0B26-4B17-B085-0C1F2EFADD12}" presName="descendantText" presStyleLbl="alignAccFollowNode1" presStyleIdx="0" presStyleCnt="1">
        <dgm:presLayoutVars>
          <dgm:bulletEnabled val="1"/>
        </dgm:presLayoutVars>
      </dgm:prSet>
      <dgm:spPr>
        <a:prstGeom prst="round2SameRect">
          <a:avLst/>
        </a:prstGeom>
      </dgm:spPr>
    </dgm:pt>
  </dgm:ptLst>
  <dgm:cxnLst>
    <dgm:cxn modelId="{DB43F909-C3B0-4538-913F-4E1661137DA3}" type="presOf" srcId="{B9286D75-5462-4561-B4FC-DBDB5A6CEF9A}" destId="{C18F1DA8-AD94-4D1D-8DBB-4B7BB7C16D22}" srcOrd="0" destOrd="6" presId="urn:microsoft.com/office/officeart/2005/8/layout/vList5"/>
    <dgm:cxn modelId="{86A3AA0B-FDA6-43D9-B8EF-BB813F5021D3}" srcId="{1786B4BE-0B26-4B17-B085-0C1F2EFADD12}" destId="{8A6F5718-F5C0-4826-AEB9-DBD9FBAAD1C8}" srcOrd="2" destOrd="0" parTransId="{EC864C69-9745-4D4D-BAC3-223915CC0A44}" sibTransId="{D8F92C9C-C42B-4195-807C-02071A4F9938}"/>
    <dgm:cxn modelId="{D069C10D-42D4-4FC1-A6CB-D07A7079CA4A}" type="presOf" srcId="{E8708842-52D4-47BA-B1D9-64F78BF44BE7}" destId="{3A62FF6A-70C0-4882-AF0F-BAA6FC33A25A}" srcOrd="0" destOrd="0" presId="urn:microsoft.com/office/officeart/2005/8/layout/vList5"/>
    <dgm:cxn modelId="{68378013-BE71-45D2-B3D0-B21C64A09AA5}" srcId="{E8708842-52D4-47BA-B1D9-64F78BF44BE7}" destId="{1786B4BE-0B26-4B17-B085-0C1F2EFADD12}" srcOrd="0" destOrd="0" parTransId="{6FEBB8AD-FF87-4D88-A043-2909BD75CF9D}" sibTransId="{9670AC22-7E6D-42CF-B2AE-F40845FB0886}"/>
    <dgm:cxn modelId="{79B61B21-3A38-4D75-B7AC-134CBBA4E908}" srcId="{1786B4BE-0B26-4B17-B085-0C1F2EFADD12}" destId="{B9286D75-5462-4561-B4FC-DBDB5A6CEF9A}" srcOrd="6" destOrd="0" parTransId="{39AE4699-4AEC-4B24-AD32-8F3BBD4E86C9}" sibTransId="{67C1AEDF-9204-41F9-8F67-946E52A93E9E}"/>
    <dgm:cxn modelId="{CAC96E25-A70A-4304-8A37-451FF288E498}" srcId="{1786B4BE-0B26-4B17-B085-0C1F2EFADD12}" destId="{C2A9B0FC-0C47-41FA-B2F1-6BDC71658272}" srcOrd="1" destOrd="0" parTransId="{9AEDA43D-EA8E-45EA-B652-0042B98CFFF9}" sibTransId="{35971DF1-F9EE-4C4D-9363-5F16898CADD4}"/>
    <dgm:cxn modelId="{8A9E6149-335E-4882-913A-DB8181AFEEF7}" srcId="{1786B4BE-0B26-4B17-B085-0C1F2EFADD12}" destId="{446804F0-0C9E-481B-A5AF-72660869BB4B}" srcOrd="4" destOrd="0" parTransId="{43519D28-1079-4E85-9B5C-5ED358EACD26}" sibTransId="{760AF6A6-78F9-4D65-9097-4DB4C6404872}"/>
    <dgm:cxn modelId="{D726EE6A-FBF6-49DE-BDF9-72C88F405AA5}" type="presOf" srcId="{8EFC6027-8DF5-4769-B418-D7155648306A}" destId="{C18F1DA8-AD94-4D1D-8DBB-4B7BB7C16D22}" srcOrd="0" destOrd="5" presId="urn:microsoft.com/office/officeart/2005/8/layout/vList5"/>
    <dgm:cxn modelId="{5DF2F16A-CD29-496E-8D6B-AC42ECE3C020}" srcId="{1786B4BE-0B26-4B17-B085-0C1F2EFADD12}" destId="{58B360A3-054A-494B-802C-EC9CD4D98EC5}" srcOrd="7" destOrd="0" parTransId="{748FFE9B-56DD-4B02-9EF9-13B94BBA96B5}" sibTransId="{3A78B28D-7947-4D2E-B9A4-CE4877FF071B}"/>
    <dgm:cxn modelId="{E4E52C74-9A4E-45AF-B53A-6BB1DE24889E}" type="presOf" srcId="{8A6F5718-F5C0-4826-AEB9-DBD9FBAAD1C8}" destId="{C18F1DA8-AD94-4D1D-8DBB-4B7BB7C16D22}" srcOrd="0" destOrd="2" presId="urn:microsoft.com/office/officeart/2005/8/layout/vList5"/>
    <dgm:cxn modelId="{F988C154-43EC-47D5-96E3-002F1005A403}" type="presOf" srcId="{03E6CDF1-AF36-415E-8C88-6195026394BD}" destId="{C18F1DA8-AD94-4D1D-8DBB-4B7BB7C16D22}" srcOrd="0" destOrd="0" presId="urn:microsoft.com/office/officeart/2005/8/layout/vList5"/>
    <dgm:cxn modelId="{B8B23C82-0B5B-46D0-BC4E-E6E5CE03459B}" srcId="{1786B4BE-0B26-4B17-B085-0C1F2EFADD12}" destId="{8EFC6027-8DF5-4769-B418-D7155648306A}" srcOrd="5" destOrd="0" parTransId="{0C6C9A96-0713-45EC-B569-4319E890FEA4}" sibTransId="{181B2627-BD58-4089-B20F-DABFCB6D2BA7}"/>
    <dgm:cxn modelId="{270B9196-9920-4384-9C26-C3DE0E9973C2}" srcId="{1786B4BE-0B26-4B17-B085-0C1F2EFADD12}" destId="{C073939C-3EB5-45F2-86AF-998E931840D2}" srcOrd="3" destOrd="0" parTransId="{421DF762-83AD-4A72-9C31-2F9BB4BEEC69}" sibTransId="{3CBDB19A-6465-48E4-BC78-5E90563002EB}"/>
    <dgm:cxn modelId="{330917A1-3A7C-416F-B5D5-2D1583DBCFA5}" type="presOf" srcId="{1786B4BE-0B26-4B17-B085-0C1F2EFADD12}" destId="{9B9705FA-A5B6-4683-9FF1-C0FD35D84A94}" srcOrd="0" destOrd="0" presId="urn:microsoft.com/office/officeart/2005/8/layout/vList5"/>
    <dgm:cxn modelId="{053A11A7-563F-49E5-B3DC-ADCD32F0C058}" srcId="{1786B4BE-0B26-4B17-B085-0C1F2EFADD12}" destId="{03E6CDF1-AF36-415E-8C88-6195026394BD}" srcOrd="0" destOrd="0" parTransId="{BB524183-A50A-4002-88B9-A4640505E229}" sibTransId="{0E938AC1-A247-4999-BC92-9727A842D5D6}"/>
    <dgm:cxn modelId="{AAD07AA8-32CC-4EA1-99BF-6E2919B20B82}" type="presOf" srcId="{446804F0-0C9E-481B-A5AF-72660869BB4B}" destId="{C18F1DA8-AD94-4D1D-8DBB-4B7BB7C16D22}" srcOrd="0" destOrd="4" presId="urn:microsoft.com/office/officeart/2005/8/layout/vList5"/>
    <dgm:cxn modelId="{F37909C1-6A15-4466-9543-A2A967814A51}" type="presOf" srcId="{C073939C-3EB5-45F2-86AF-998E931840D2}" destId="{C18F1DA8-AD94-4D1D-8DBB-4B7BB7C16D22}" srcOrd="0" destOrd="3" presId="urn:microsoft.com/office/officeart/2005/8/layout/vList5"/>
    <dgm:cxn modelId="{C7704DC8-39CE-43F3-AB66-9C863FDBB5F7}" type="presOf" srcId="{58B360A3-054A-494B-802C-EC9CD4D98EC5}" destId="{C18F1DA8-AD94-4D1D-8DBB-4B7BB7C16D22}" srcOrd="0" destOrd="7" presId="urn:microsoft.com/office/officeart/2005/8/layout/vList5"/>
    <dgm:cxn modelId="{BBA761E0-6E4C-41D8-8568-CE3A2274DAB2}" type="presOf" srcId="{C2A9B0FC-0C47-41FA-B2F1-6BDC71658272}" destId="{C18F1DA8-AD94-4D1D-8DBB-4B7BB7C16D22}" srcOrd="0" destOrd="1" presId="urn:microsoft.com/office/officeart/2005/8/layout/vList5"/>
    <dgm:cxn modelId="{F56E4E87-24B4-4EAD-9DAC-39A28D79CCAE}" type="presParOf" srcId="{3A62FF6A-70C0-4882-AF0F-BAA6FC33A25A}" destId="{3281D294-2664-4B1C-B48D-65795D785C00}" srcOrd="0" destOrd="0" presId="urn:microsoft.com/office/officeart/2005/8/layout/vList5"/>
    <dgm:cxn modelId="{B8B83B6A-45C5-4971-8A3B-E8745A5114FD}" type="presParOf" srcId="{3281D294-2664-4B1C-B48D-65795D785C00}" destId="{9B9705FA-A5B6-4683-9FF1-C0FD35D84A94}" srcOrd="0" destOrd="0" presId="urn:microsoft.com/office/officeart/2005/8/layout/vList5"/>
    <dgm:cxn modelId="{D3B0A93E-BD9A-4D35-BFAA-6C6668BEF55E}" type="presParOf" srcId="{3281D294-2664-4B1C-B48D-65795D785C00}" destId="{C18F1DA8-AD94-4D1D-8DBB-4B7BB7C16D2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188AFE-2151-40AB-9630-B6CEF6E3594D}" type="doc">
      <dgm:prSet loTypeId="urn:microsoft.com/office/officeart/2005/8/layout/radial5" loCatId="relationship" qsTypeId="urn:microsoft.com/office/officeart/2005/8/quickstyle/3d3" qsCatId="3D" csTypeId="urn:microsoft.com/office/officeart/2005/8/colors/accent0_3" csCatId="mainScheme" phldr="1"/>
      <dgm:spPr/>
      <dgm:t>
        <a:bodyPr/>
        <a:lstStyle/>
        <a:p>
          <a:endParaRPr lang="en-US"/>
        </a:p>
      </dgm:t>
    </dgm:pt>
    <dgm:pt modelId="{B3182B85-3B23-4DB7-9894-0594469D9CA6}">
      <dgm:prSet phldrT="[Κείμενο]" custT="1"/>
      <dgm:spPr>
        <a:xfrm>
          <a:off x="1609725" y="1884006"/>
          <a:ext cx="1260892" cy="704964"/>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l-GR" sz="1400" b="1" u="sng" dirty="0">
              <a:solidFill>
                <a:sysClr val="window" lastClr="FFFFFF"/>
              </a:solidFill>
              <a:latin typeface="Calibri"/>
              <a:ea typeface="+mn-ea"/>
              <a:cs typeface="+mn-cs"/>
            </a:rPr>
            <a:t>εκπαιδευτικοί</a:t>
          </a:r>
          <a:endParaRPr lang="en-US" sz="1400" b="1" u="sng" dirty="0">
            <a:solidFill>
              <a:sysClr val="window" lastClr="FFFFFF"/>
            </a:solidFill>
            <a:latin typeface="Calibri"/>
            <a:ea typeface="+mn-ea"/>
            <a:cs typeface="+mn-cs"/>
          </a:endParaRPr>
        </a:p>
      </dgm:t>
    </dgm:pt>
    <dgm:pt modelId="{D8C9C008-1CAB-4FF3-9DC9-58C66433F4DC}" type="parTrans" cxnId="{012054CE-B32D-43AA-8C38-D3BF1CBF2B8C}">
      <dgm:prSet/>
      <dgm:spPr/>
      <dgm:t>
        <a:bodyPr/>
        <a:lstStyle/>
        <a:p>
          <a:endParaRPr lang="en-US"/>
        </a:p>
      </dgm:t>
    </dgm:pt>
    <dgm:pt modelId="{912A7EF6-58C4-4D78-ADC6-4FAB2D17E636}" type="sibTrans" cxnId="{012054CE-B32D-43AA-8C38-D3BF1CBF2B8C}">
      <dgm:prSet/>
      <dgm:spPr/>
      <dgm:t>
        <a:bodyPr/>
        <a:lstStyle/>
        <a:p>
          <a:endParaRPr lang="en-US"/>
        </a:p>
      </dgm:t>
    </dgm:pt>
    <dgm:pt modelId="{8E4BB35E-4061-4266-9A0D-D3B62954CAE0}">
      <dgm:prSet phldrT="[Κείμενο]" custT="1"/>
      <dgm:spPr>
        <a:xfrm>
          <a:off x="3272353" y="998258"/>
          <a:ext cx="1136966" cy="1014461"/>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l-GR" sz="1200" dirty="0">
              <a:solidFill>
                <a:sysClr val="window" lastClr="FFFFFF"/>
              </a:solidFill>
              <a:latin typeface="Calibri" panose="020F0502020204030204"/>
              <a:ea typeface="+mn-ea"/>
              <a:cs typeface="+mn-cs"/>
            </a:rPr>
            <a:t>μεταφορά εμπειρίας στο αναλυτικό πρόγραμμα</a:t>
          </a:r>
          <a:endParaRPr lang="en-US" sz="1200" dirty="0">
            <a:solidFill>
              <a:sysClr val="window" lastClr="FFFFFF"/>
            </a:solidFill>
            <a:latin typeface="Calibri"/>
            <a:ea typeface="+mn-ea"/>
            <a:cs typeface="+mn-cs"/>
          </a:endParaRPr>
        </a:p>
      </dgm:t>
    </dgm:pt>
    <dgm:pt modelId="{AC31B4FE-EDB1-434C-9DFC-5BC0440EFF62}" type="parTrans" cxnId="{DB8A2B8B-2E03-4657-ACFD-A495B85C9951}">
      <dgm:prSet/>
      <dgm:spPr>
        <a:xfrm rot="20127273">
          <a:off x="2845869" y="1791405"/>
          <a:ext cx="353293" cy="17559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buNone/>
          </a:pPr>
          <a:endParaRPr lang="en-US">
            <a:solidFill>
              <a:sysClr val="window" lastClr="FFFFFF"/>
            </a:solidFill>
            <a:latin typeface="Calibri"/>
            <a:ea typeface="+mn-ea"/>
            <a:cs typeface="+mn-cs"/>
          </a:endParaRPr>
        </a:p>
      </dgm:t>
    </dgm:pt>
    <dgm:pt modelId="{7002D1FA-F0F0-483E-B71A-80B8BB180DAF}" type="sibTrans" cxnId="{DB8A2B8B-2E03-4657-ACFD-A495B85C9951}">
      <dgm:prSet/>
      <dgm:spPr/>
      <dgm:t>
        <a:bodyPr/>
        <a:lstStyle/>
        <a:p>
          <a:endParaRPr lang="en-US"/>
        </a:p>
      </dgm:t>
    </dgm:pt>
    <dgm:pt modelId="{5AEDCDED-D316-4DD3-A904-15953DB3DD03}">
      <dgm:prSet phldrT="[Κείμενο]" custT="1"/>
      <dgm:spPr>
        <a:xfrm>
          <a:off x="3482596" y="2020856"/>
          <a:ext cx="998696" cy="932121"/>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l-GR" sz="1200" dirty="0">
              <a:solidFill>
                <a:sysClr val="window" lastClr="FFFFFF"/>
              </a:solidFill>
              <a:latin typeface="Calibri" panose="020F0502020204030204"/>
              <a:ea typeface="+mn-ea"/>
              <a:cs typeface="+mn-cs"/>
            </a:rPr>
            <a:t>αλλαγές σε παιδαγωγικές μεθόδους / μεθόδους διδασκαλίας</a:t>
          </a:r>
          <a:endParaRPr lang="en-US" sz="1200" dirty="0">
            <a:solidFill>
              <a:sysClr val="window" lastClr="FFFFFF"/>
            </a:solidFill>
            <a:latin typeface="Calibri"/>
            <a:ea typeface="+mn-ea"/>
            <a:cs typeface="+mn-cs"/>
          </a:endParaRPr>
        </a:p>
      </dgm:t>
    </dgm:pt>
    <dgm:pt modelId="{326E3C8E-55C2-4057-898F-FF5684030F2C}" type="parTrans" cxnId="{96D75DD0-1160-4A72-8BA2-46C41E35898D}">
      <dgm:prSet/>
      <dgm:spPr>
        <a:xfrm rot="490909">
          <a:off x="2989300" y="2280944"/>
          <a:ext cx="341438" cy="17559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buNone/>
          </a:pPr>
          <a:endParaRPr lang="en-US">
            <a:solidFill>
              <a:sysClr val="window" lastClr="FFFFFF"/>
            </a:solidFill>
            <a:latin typeface="Calibri"/>
            <a:ea typeface="+mn-ea"/>
            <a:cs typeface="+mn-cs"/>
          </a:endParaRPr>
        </a:p>
      </dgm:t>
    </dgm:pt>
    <dgm:pt modelId="{900120B6-4B73-4AF7-BD96-9E576A4E2802}" type="sibTrans" cxnId="{96D75DD0-1160-4A72-8BA2-46C41E35898D}">
      <dgm:prSet/>
      <dgm:spPr/>
      <dgm:t>
        <a:bodyPr/>
        <a:lstStyle/>
        <a:p>
          <a:endParaRPr lang="en-US"/>
        </a:p>
      </dgm:t>
    </dgm:pt>
    <dgm:pt modelId="{E90551FD-39CF-451B-8D50-4A605E8CEE40}">
      <dgm:prSet phldrT="[Κείμενο]" custT="1"/>
      <dgm:spPr>
        <a:xfrm>
          <a:off x="2258486" y="3399712"/>
          <a:ext cx="954891" cy="1050361"/>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l-GR" sz="1200" dirty="0">
              <a:solidFill>
                <a:sysClr val="window" lastClr="FFFFFF"/>
              </a:solidFill>
              <a:latin typeface="Calibri" panose="020F0502020204030204"/>
              <a:ea typeface="+mn-ea"/>
              <a:cs typeface="+mn-cs"/>
            </a:rPr>
            <a:t>στερεότυπα για άλλες χώρες και πολιτισμούς</a:t>
          </a:r>
          <a:endParaRPr lang="en-US" sz="1200" dirty="0">
            <a:solidFill>
              <a:sysClr val="window" lastClr="FFFFFF"/>
            </a:solidFill>
            <a:latin typeface="Calibri"/>
            <a:ea typeface="+mn-ea"/>
            <a:cs typeface="+mn-cs"/>
          </a:endParaRPr>
        </a:p>
      </dgm:t>
    </dgm:pt>
    <dgm:pt modelId="{BD3665F3-7A73-4A45-91E8-4D3D93D9A06D}" type="parTrans" cxnId="{D230C2F3-506D-4985-9406-A2BC08C48186}">
      <dgm:prSet/>
      <dgm:spPr>
        <a:xfrm rot="4418182">
          <a:off x="2229818" y="2904313"/>
          <a:ext cx="464447" cy="17559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buNone/>
          </a:pPr>
          <a:endParaRPr lang="en-US">
            <a:solidFill>
              <a:sysClr val="window" lastClr="FFFFFF"/>
            </a:solidFill>
            <a:latin typeface="Calibri"/>
            <a:ea typeface="+mn-ea"/>
            <a:cs typeface="+mn-cs"/>
          </a:endParaRPr>
        </a:p>
      </dgm:t>
    </dgm:pt>
    <dgm:pt modelId="{A3F0138E-FC1F-4B5F-932B-1C7165A33132}" type="sibTrans" cxnId="{D230C2F3-506D-4985-9406-A2BC08C48186}">
      <dgm:prSet/>
      <dgm:spPr/>
      <dgm:t>
        <a:bodyPr/>
        <a:lstStyle/>
        <a:p>
          <a:endParaRPr lang="en-US"/>
        </a:p>
      </dgm:t>
    </dgm:pt>
    <dgm:pt modelId="{A8F879DD-BAE1-4A04-948A-93F110852BE2}">
      <dgm:prSet phldrT="[Κείμενο]" custT="1"/>
      <dgm:spPr>
        <a:xfrm>
          <a:off x="1213691" y="3439472"/>
          <a:ext cx="1061438" cy="970841"/>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l-GR" sz="1200" dirty="0">
              <a:solidFill>
                <a:sysClr val="window" lastClr="FFFFFF"/>
              </a:solidFill>
              <a:latin typeface="Calibri" panose="020F0502020204030204"/>
              <a:ea typeface="+mn-ea"/>
              <a:cs typeface="+mn-cs"/>
            </a:rPr>
            <a:t>διοικητικές ικανότητες</a:t>
          </a:r>
          <a:endParaRPr lang="en-US" sz="1200" dirty="0">
            <a:solidFill>
              <a:sysClr val="window" lastClr="FFFFFF"/>
            </a:solidFill>
            <a:latin typeface="Calibri"/>
            <a:ea typeface="+mn-ea"/>
            <a:cs typeface="+mn-cs"/>
          </a:endParaRPr>
        </a:p>
      </dgm:t>
    </dgm:pt>
    <dgm:pt modelId="{D5D61F94-55D8-4747-8E50-06351953B1AA}" type="parTrans" cxnId="{EC0BEF24-7C90-4EAF-9C22-696ADFFFECD5}">
      <dgm:prSet/>
      <dgm:spPr>
        <a:xfrm rot="6381818">
          <a:off x="1773120" y="2919325"/>
          <a:ext cx="481544" cy="17559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buNone/>
          </a:pPr>
          <a:endParaRPr lang="en-US">
            <a:solidFill>
              <a:sysClr val="window" lastClr="FFFFFF"/>
            </a:solidFill>
            <a:latin typeface="Calibri"/>
            <a:ea typeface="+mn-ea"/>
            <a:cs typeface="+mn-cs"/>
          </a:endParaRPr>
        </a:p>
      </dgm:t>
    </dgm:pt>
    <dgm:pt modelId="{31EA5C29-700A-4918-8F5E-A012C36B6322}" type="sibTrans" cxnId="{EC0BEF24-7C90-4EAF-9C22-696ADFFFECD5}">
      <dgm:prSet/>
      <dgm:spPr/>
      <dgm:t>
        <a:bodyPr/>
        <a:lstStyle/>
        <a:p>
          <a:endParaRPr lang="en-US"/>
        </a:p>
      </dgm:t>
    </dgm:pt>
    <dgm:pt modelId="{630DDCF6-79B9-4DAA-AC4E-D79D17DA53C7}">
      <dgm:prSet phldrT="[Κείμενο]" custT="1"/>
      <dgm:spPr>
        <a:xfrm>
          <a:off x="370909" y="2904539"/>
          <a:ext cx="1078762" cy="968594"/>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l-GR" sz="1200" dirty="0">
              <a:solidFill>
                <a:sysClr val="window" lastClr="FFFFFF"/>
              </a:solidFill>
              <a:latin typeface="Calibri" panose="020F0502020204030204"/>
              <a:ea typeface="+mn-ea"/>
              <a:cs typeface="+mn-cs"/>
            </a:rPr>
            <a:t>κοινωνικές και άλλες δεξιότητες εκπαιδευτικών και μαθητών</a:t>
          </a:r>
          <a:endParaRPr lang="en-US" sz="1200" spc="0" baseline="0" dirty="0">
            <a:solidFill>
              <a:sysClr val="window" lastClr="FFFFFF"/>
            </a:solidFill>
            <a:latin typeface="Calibri"/>
            <a:ea typeface="+mn-ea"/>
            <a:cs typeface="+mn-cs"/>
          </a:endParaRPr>
        </a:p>
      </dgm:t>
    </dgm:pt>
    <dgm:pt modelId="{AB4267DE-6BB7-44AA-96DF-D64F14F3B51C}" type="parTrans" cxnId="{EA8C95FC-9177-4F6D-B026-AAD0C15E4651}">
      <dgm:prSet/>
      <dgm:spPr>
        <a:xfrm rot="8345455">
          <a:off x="1397015" y="2697002"/>
          <a:ext cx="420740" cy="17559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buNone/>
          </a:pPr>
          <a:endParaRPr lang="en-US">
            <a:solidFill>
              <a:sysClr val="window" lastClr="FFFFFF"/>
            </a:solidFill>
            <a:latin typeface="Calibri"/>
            <a:ea typeface="+mn-ea"/>
            <a:cs typeface="+mn-cs"/>
          </a:endParaRPr>
        </a:p>
      </dgm:t>
    </dgm:pt>
    <dgm:pt modelId="{12A4A64F-5D36-4264-BAC7-6D2604D6598E}" type="sibTrans" cxnId="{EA8C95FC-9177-4F6D-B026-AAD0C15E4651}">
      <dgm:prSet/>
      <dgm:spPr/>
      <dgm:t>
        <a:bodyPr/>
        <a:lstStyle/>
        <a:p>
          <a:endParaRPr lang="en-US"/>
        </a:p>
      </dgm:t>
    </dgm:pt>
    <dgm:pt modelId="{ACAD4BBB-6AC1-4C0A-8977-72EA6D4F56EE}">
      <dgm:prSet phldrT="[Κείμενο]" custT="1"/>
      <dgm:spPr>
        <a:xfrm>
          <a:off x="2665660" y="315544"/>
          <a:ext cx="1051736" cy="881205"/>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l-GR" sz="1200" dirty="0">
              <a:solidFill>
                <a:sysClr val="window" lastClr="FFFFFF"/>
              </a:solidFill>
              <a:latin typeface="Calibri" panose="020F0502020204030204"/>
              <a:ea typeface="+mn-ea"/>
              <a:cs typeface="+mn-cs"/>
            </a:rPr>
            <a:t>βελτίωση παιδαγωγικής κατάρτισης, </a:t>
          </a:r>
          <a:endParaRPr lang="en-US" sz="1200" dirty="0">
            <a:solidFill>
              <a:sysClr val="window" lastClr="FFFFFF"/>
            </a:solidFill>
            <a:latin typeface="Calibri"/>
            <a:ea typeface="+mn-ea"/>
            <a:cs typeface="+mn-cs"/>
          </a:endParaRPr>
        </a:p>
      </dgm:t>
    </dgm:pt>
    <dgm:pt modelId="{4B0721E3-11A8-4ED9-BC7A-FE5EB8CBFF5C}" type="sibTrans" cxnId="{BFB7DA12-1F9F-4988-A117-D9EE0E23030B}">
      <dgm:prSet/>
      <dgm:spPr/>
      <dgm:t>
        <a:bodyPr/>
        <a:lstStyle/>
        <a:p>
          <a:endParaRPr lang="en-US"/>
        </a:p>
      </dgm:t>
    </dgm:pt>
    <dgm:pt modelId="{9BD8EA74-DFC6-4368-A75F-F2130E18E982}" type="parTrans" cxnId="{BFB7DA12-1F9F-4988-A117-D9EE0E23030B}">
      <dgm:prSet/>
      <dgm:spPr>
        <a:xfrm rot="18163636">
          <a:off x="2450832" y="1448040"/>
          <a:ext cx="479240" cy="17559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buNone/>
          </a:pPr>
          <a:endParaRPr lang="en-US">
            <a:solidFill>
              <a:sysClr val="window" lastClr="FFFFFF"/>
            </a:solidFill>
            <a:latin typeface="Calibri"/>
            <a:ea typeface="+mn-ea"/>
            <a:cs typeface="+mn-cs"/>
          </a:endParaRPr>
        </a:p>
      </dgm:t>
    </dgm:pt>
    <dgm:pt modelId="{4CEFD4FA-F334-4AA2-92A6-ADFAE63DA9D3}">
      <dgm:prSet phldrT="[Κείμενο]" custT="1"/>
      <dgm:spPr>
        <a:xfrm>
          <a:off x="3013672" y="2869498"/>
          <a:ext cx="1112759" cy="1038676"/>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l-GR" sz="1200" dirty="0">
              <a:solidFill>
                <a:sysClr val="window" lastClr="FFFFFF"/>
              </a:solidFill>
              <a:latin typeface="Calibri" panose="020F0502020204030204"/>
              <a:ea typeface="+mn-ea"/>
              <a:cs typeface="+mn-cs"/>
            </a:rPr>
            <a:t>σχέσεις εκπαιδευτικών, εκπαιδευτικών-γονέων, εκπαιδευτικών-μαθητών, σχολείου και φορέων</a:t>
          </a:r>
          <a:endParaRPr lang="en-US" sz="1200" dirty="0">
            <a:solidFill>
              <a:sysClr val="window" lastClr="FFFFFF"/>
            </a:solidFill>
            <a:latin typeface="Calibri"/>
            <a:ea typeface="+mn-ea"/>
            <a:cs typeface="+mn-cs"/>
          </a:endParaRPr>
        </a:p>
      </dgm:t>
    </dgm:pt>
    <dgm:pt modelId="{D604A6D4-31BE-403A-AD0E-650240A28999}" type="parTrans" cxnId="{379975A3-06BE-48BA-8F46-B7D3A4EAF4F9}">
      <dgm:prSet/>
      <dgm:spPr>
        <a:xfrm rot="2454545">
          <a:off x="2659947" y="2688746"/>
          <a:ext cx="406963" cy="17559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buNone/>
          </a:pPr>
          <a:endParaRPr lang="en-US">
            <a:solidFill>
              <a:sysClr val="window" lastClr="FFFFFF"/>
            </a:solidFill>
            <a:latin typeface="Calibri"/>
            <a:ea typeface="+mn-ea"/>
            <a:cs typeface="+mn-cs"/>
          </a:endParaRPr>
        </a:p>
      </dgm:t>
    </dgm:pt>
    <dgm:pt modelId="{8916FA74-AF76-42D1-A0CB-3562248156C2}" type="sibTrans" cxnId="{379975A3-06BE-48BA-8F46-B7D3A4EAF4F9}">
      <dgm:prSet/>
      <dgm:spPr/>
      <dgm:t>
        <a:bodyPr/>
        <a:lstStyle/>
        <a:p>
          <a:endParaRPr lang="en-US"/>
        </a:p>
      </dgm:t>
    </dgm:pt>
    <dgm:pt modelId="{0DB8DB80-25C1-4D03-8D33-44BF276D14D6}">
      <dgm:prSet phldrT="[Κείμενο]" custT="1"/>
      <dgm:spPr>
        <a:xfrm>
          <a:off x="-80743" y="1979686"/>
          <a:ext cx="1158282" cy="1014461"/>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l-GR" sz="1200" dirty="0">
              <a:solidFill>
                <a:sysClr val="window" lastClr="FFFFFF"/>
              </a:solidFill>
              <a:latin typeface="Calibri" panose="020F0502020204030204"/>
              <a:ea typeface="+mn-ea"/>
              <a:cs typeface="+mn-cs"/>
            </a:rPr>
            <a:t>ικανότητα επικοινωνίας σε μια ξένη γλώσσα</a:t>
          </a:r>
          <a:endParaRPr lang="en-US" sz="1200" dirty="0">
            <a:solidFill>
              <a:sysClr val="window" lastClr="FFFFFF"/>
            </a:solidFill>
            <a:latin typeface="Calibri"/>
            <a:ea typeface="+mn-ea"/>
            <a:cs typeface="+mn-cs"/>
          </a:endParaRPr>
        </a:p>
      </dgm:t>
    </dgm:pt>
    <dgm:pt modelId="{319AED29-ABF7-48D6-9A58-A916A90E4D14}" type="parTrans" cxnId="{8BFBF26E-866D-4162-B5D3-FAE8ECB5B96C}">
      <dgm:prSet/>
      <dgm:spPr>
        <a:xfrm rot="10309091">
          <a:off x="1208290" y="2275508"/>
          <a:ext cx="299692" cy="17559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buNone/>
          </a:pPr>
          <a:endParaRPr lang="en-US">
            <a:solidFill>
              <a:sysClr val="window" lastClr="FFFFFF"/>
            </a:solidFill>
            <a:latin typeface="Calibri"/>
            <a:ea typeface="+mn-ea"/>
            <a:cs typeface="+mn-cs"/>
          </a:endParaRPr>
        </a:p>
      </dgm:t>
    </dgm:pt>
    <dgm:pt modelId="{AEA66651-F23E-45CA-BDDA-9262FF251A5C}" type="sibTrans" cxnId="{8BFBF26E-866D-4162-B5D3-FAE8ECB5B96C}">
      <dgm:prSet/>
      <dgm:spPr/>
      <dgm:t>
        <a:bodyPr/>
        <a:lstStyle/>
        <a:p>
          <a:endParaRPr lang="en-US"/>
        </a:p>
      </dgm:t>
    </dgm:pt>
    <dgm:pt modelId="{B91905CA-77FF-47B3-A459-76B09ABFFEE8}">
      <dgm:prSet phldrT="[Κείμενο]"/>
      <dgm:spPr>
        <a:xfrm>
          <a:off x="1625907" y="64770"/>
          <a:ext cx="1057076" cy="881205"/>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l-GR" dirty="0">
              <a:solidFill>
                <a:sysClr val="window" lastClr="FFFFFF"/>
              </a:solidFill>
              <a:latin typeface="Calibri" panose="020F0502020204030204"/>
              <a:ea typeface="+mn-ea"/>
              <a:cs typeface="+mn-cs"/>
            </a:rPr>
            <a:t>γνωριμία με  εκπαιδευτικά συστήματα και εκπαιδευτικές πρακτικές</a:t>
          </a:r>
          <a:endParaRPr lang="en-US" dirty="0">
            <a:solidFill>
              <a:sysClr val="window" lastClr="FFFFFF"/>
            </a:solidFill>
            <a:latin typeface="Calibri"/>
            <a:ea typeface="+mn-ea"/>
            <a:cs typeface="+mn-cs"/>
          </a:endParaRPr>
        </a:p>
      </dgm:t>
    </dgm:pt>
    <dgm:pt modelId="{0CECB5C4-8B0F-4B21-A73E-C37F01DE17A2}" type="parTrans" cxnId="{E1EA2AB2-657A-44DE-876A-50E408853604}">
      <dgm:prSet/>
      <dgm:spPr>
        <a:xfrm rot="16029900">
          <a:off x="1951163" y="1341151"/>
          <a:ext cx="498035" cy="17559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pPr>
            <a:buNone/>
          </a:pPr>
          <a:endParaRPr lang="en-US">
            <a:solidFill>
              <a:sysClr val="window" lastClr="FFFFFF"/>
            </a:solidFill>
            <a:latin typeface="Calibri"/>
            <a:ea typeface="+mn-ea"/>
            <a:cs typeface="+mn-cs"/>
          </a:endParaRPr>
        </a:p>
      </dgm:t>
    </dgm:pt>
    <dgm:pt modelId="{089BA8E4-EB3E-485C-BCAF-942E10E74553}" type="sibTrans" cxnId="{E1EA2AB2-657A-44DE-876A-50E408853604}">
      <dgm:prSet/>
      <dgm:spPr/>
      <dgm:t>
        <a:bodyPr/>
        <a:lstStyle/>
        <a:p>
          <a:endParaRPr lang="en-US"/>
        </a:p>
      </dgm:t>
    </dgm:pt>
    <dgm:pt modelId="{EC3D130B-7A36-425D-BF1A-23DF2E70A20F}">
      <dgm:prSet phldrT="[Κείμενο]" custT="1"/>
      <dgm:spPr>
        <a:xfrm>
          <a:off x="198903" y="1064886"/>
          <a:ext cx="881205" cy="881205"/>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l-GR" sz="1200" dirty="0">
              <a:solidFill>
                <a:sysClr val="window" lastClr="FFFFFF"/>
              </a:solidFill>
              <a:latin typeface="Calibri" panose="020F0502020204030204"/>
              <a:ea typeface="+mn-ea"/>
              <a:cs typeface="+mn-cs"/>
            </a:rPr>
            <a:t>υλικοτεχνική υποδομή</a:t>
          </a:r>
          <a:endParaRPr lang="en-US" sz="1200" dirty="0">
            <a:solidFill>
              <a:sysClr val="window" lastClr="FFFFFF"/>
            </a:solidFill>
            <a:latin typeface="Calibri"/>
            <a:ea typeface="+mn-ea"/>
            <a:cs typeface="+mn-cs"/>
          </a:endParaRPr>
        </a:p>
      </dgm:t>
    </dgm:pt>
    <dgm:pt modelId="{AE16BE17-2399-40FA-A69F-966878FD67FB}" type="parTrans" cxnId="{8A1BDACC-9FF1-4BE9-87D0-4E1BF616C0EF}">
      <dgm:prSet/>
      <dgm:spPr>
        <a:xfrm rot="12272727">
          <a:off x="1199461" y="1768090"/>
          <a:ext cx="414625" cy="17559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l-GR">
            <a:solidFill>
              <a:sysClr val="window" lastClr="FFFFFF"/>
            </a:solidFill>
            <a:latin typeface="Calibri" panose="020F0502020204030204"/>
            <a:ea typeface="+mn-ea"/>
            <a:cs typeface="+mn-cs"/>
          </a:endParaRPr>
        </a:p>
      </dgm:t>
    </dgm:pt>
    <dgm:pt modelId="{DBD17F6A-2BCA-43B8-99F3-4FB35FEBCBD0}" type="sibTrans" cxnId="{8A1BDACC-9FF1-4BE9-87D0-4E1BF616C0EF}">
      <dgm:prSet/>
      <dgm:spPr/>
      <dgm:t>
        <a:bodyPr/>
        <a:lstStyle/>
        <a:p>
          <a:endParaRPr lang="el-GR"/>
        </a:p>
      </dgm:t>
    </dgm:pt>
    <dgm:pt modelId="{A9F00955-8491-44DA-A3CA-F6E646182125}">
      <dgm:prSet phldrT="[Κείμενο]" custT="1"/>
      <dgm:spPr>
        <a:xfrm>
          <a:off x="772016" y="391751"/>
          <a:ext cx="881205" cy="881205"/>
        </a:xfr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l-GR" sz="1200" dirty="0">
              <a:solidFill>
                <a:sysClr val="window" lastClr="FFFFFF"/>
              </a:solidFill>
              <a:latin typeface="Calibri" panose="020F0502020204030204"/>
              <a:ea typeface="+mn-ea"/>
              <a:cs typeface="+mn-cs"/>
            </a:rPr>
            <a:t>δυσκολίες εφαρμογής </a:t>
          </a:r>
          <a:endParaRPr lang="en-US" sz="1200" dirty="0">
            <a:solidFill>
              <a:sysClr val="window" lastClr="FFFFFF"/>
            </a:solidFill>
            <a:latin typeface="Calibri"/>
            <a:ea typeface="+mn-ea"/>
            <a:cs typeface="+mn-cs"/>
          </a:endParaRPr>
        </a:p>
      </dgm:t>
    </dgm:pt>
    <dgm:pt modelId="{FDA912F2-14D0-4964-9C12-8C72B21910F0}" type="parTrans" cxnId="{15488ADF-7B23-41FF-BA4F-BCD4A309E4B8}">
      <dgm:prSet/>
      <dgm:spPr>
        <a:xfrm rot="14028189">
          <a:off x="1507855" y="1472124"/>
          <a:ext cx="474402" cy="175595"/>
        </a:xfr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l-GR">
            <a:solidFill>
              <a:sysClr val="window" lastClr="FFFFFF"/>
            </a:solidFill>
            <a:latin typeface="Calibri" panose="020F0502020204030204"/>
            <a:ea typeface="+mn-ea"/>
            <a:cs typeface="+mn-cs"/>
          </a:endParaRPr>
        </a:p>
      </dgm:t>
    </dgm:pt>
    <dgm:pt modelId="{A7407717-2091-4604-901B-F891C686C582}" type="sibTrans" cxnId="{15488ADF-7B23-41FF-BA4F-BCD4A309E4B8}">
      <dgm:prSet/>
      <dgm:spPr/>
      <dgm:t>
        <a:bodyPr/>
        <a:lstStyle/>
        <a:p>
          <a:endParaRPr lang="el-GR"/>
        </a:p>
      </dgm:t>
    </dgm:pt>
    <dgm:pt modelId="{60481DCB-E7E5-4EF6-9663-F454292AB182}" type="pres">
      <dgm:prSet presAssocID="{61188AFE-2151-40AB-9630-B6CEF6E3594D}" presName="Name0" presStyleCnt="0">
        <dgm:presLayoutVars>
          <dgm:chMax val="1"/>
          <dgm:dir/>
          <dgm:animLvl val="ctr"/>
          <dgm:resizeHandles val="exact"/>
        </dgm:presLayoutVars>
      </dgm:prSet>
      <dgm:spPr/>
    </dgm:pt>
    <dgm:pt modelId="{A822B90C-8851-4ABF-98D3-FB6128677F25}" type="pres">
      <dgm:prSet presAssocID="{B3182B85-3B23-4DB7-9894-0594469D9CA6}" presName="centerShape" presStyleLbl="node0" presStyleIdx="0" presStyleCnt="1" custScaleX="178859"/>
      <dgm:spPr>
        <a:prstGeom prst="ellipse">
          <a:avLst/>
        </a:prstGeom>
      </dgm:spPr>
    </dgm:pt>
    <dgm:pt modelId="{2FFAE1B4-D03E-4602-A852-50F8D0D684E6}" type="pres">
      <dgm:prSet presAssocID="{0CECB5C4-8B0F-4B21-A73E-C37F01DE17A2}" presName="parTrans" presStyleLbl="sibTrans2D1" presStyleIdx="0" presStyleCnt="11"/>
      <dgm:spPr>
        <a:prstGeom prst="rightArrow">
          <a:avLst>
            <a:gd name="adj1" fmla="val 60000"/>
            <a:gd name="adj2" fmla="val 50000"/>
          </a:avLst>
        </a:prstGeom>
      </dgm:spPr>
    </dgm:pt>
    <dgm:pt modelId="{9CA90ADE-FE20-4E7A-A9EB-65033C123235}" type="pres">
      <dgm:prSet presAssocID="{0CECB5C4-8B0F-4B21-A73E-C37F01DE17A2}" presName="connectorText" presStyleLbl="sibTrans2D1" presStyleIdx="0" presStyleCnt="11"/>
      <dgm:spPr/>
    </dgm:pt>
    <dgm:pt modelId="{E0ED442F-D4D8-4919-A079-D4E904B36C14}" type="pres">
      <dgm:prSet presAssocID="{B91905CA-77FF-47B3-A459-76B09ABFFEE8}" presName="node" presStyleLbl="node1" presStyleIdx="0" presStyleCnt="11" custScaleX="119958" custRadScaleRad="98497" custRadScaleInc="-17325">
        <dgm:presLayoutVars>
          <dgm:bulletEnabled val="1"/>
        </dgm:presLayoutVars>
      </dgm:prSet>
      <dgm:spPr>
        <a:prstGeom prst="ellipse">
          <a:avLst/>
        </a:prstGeom>
      </dgm:spPr>
    </dgm:pt>
    <dgm:pt modelId="{3B01D921-210E-4F3E-A0DF-0B3107DCB23F}" type="pres">
      <dgm:prSet presAssocID="{9BD8EA74-DFC6-4368-A75F-F2130E18E982}" presName="parTrans" presStyleLbl="sibTrans2D1" presStyleIdx="1" presStyleCnt="11"/>
      <dgm:spPr>
        <a:prstGeom prst="rightArrow">
          <a:avLst>
            <a:gd name="adj1" fmla="val 60000"/>
            <a:gd name="adj2" fmla="val 50000"/>
          </a:avLst>
        </a:prstGeom>
      </dgm:spPr>
    </dgm:pt>
    <dgm:pt modelId="{BE8200F3-9A91-41B5-B7BA-BCC0C28290F8}" type="pres">
      <dgm:prSet presAssocID="{9BD8EA74-DFC6-4368-A75F-F2130E18E982}" presName="connectorText" presStyleLbl="sibTrans2D1" presStyleIdx="1" presStyleCnt="11"/>
      <dgm:spPr/>
    </dgm:pt>
    <dgm:pt modelId="{61FCE04D-D9E9-44D6-B451-E725ACE9DAC4}" type="pres">
      <dgm:prSet presAssocID="{ACAD4BBB-6AC1-4C0A-8977-72EA6D4F56EE}" presName="node" presStyleLbl="node1" presStyleIdx="1" presStyleCnt="11" custScaleX="119352">
        <dgm:presLayoutVars>
          <dgm:bulletEnabled val="1"/>
        </dgm:presLayoutVars>
      </dgm:prSet>
      <dgm:spPr>
        <a:prstGeom prst="ellipse">
          <a:avLst/>
        </a:prstGeom>
      </dgm:spPr>
    </dgm:pt>
    <dgm:pt modelId="{5515421B-F2D2-4364-916C-816D20F57497}" type="pres">
      <dgm:prSet presAssocID="{AC31B4FE-EDB1-434C-9DFC-5BC0440EFF62}" presName="parTrans" presStyleLbl="sibTrans2D1" presStyleIdx="2" presStyleCnt="11"/>
      <dgm:spPr>
        <a:prstGeom prst="rightArrow">
          <a:avLst>
            <a:gd name="adj1" fmla="val 60000"/>
            <a:gd name="adj2" fmla="val 50000"/>
          </a:avLst>
        </a:prstGeom>
      </dgm:spPr>
    </dgm:pt>
    <dgm:pt modelId="{AA8900A2-D64F-47F2-A92D-62A084439B91}" type="pres">
      <dgm:prSet presAssocID="{AC31B4FE-EDB1-434C-9DFC-5BC0440EFF62}" presName="connectorText" presStyleLbl="sibTrans2D1" presStyleIdx="2" presStyleCnt="11"/>
      <dgm:spPr/>
    </dgm:pt>
    <dgm:pt modelId="{74DF3F49-ACCB-4E27-8034-808AB811849C}" type="pres">
      <dgm:prSet presAssocID="{8E4BB35E-4061-4266-9A0D-D3B62954CAE0}" presName="node" presStyleLbl="node1" presStyleIdx="2" presStyleCnt="11" custScaleX="129024" custScaleY="115122" custRadScaleRad="98819" custRadScaleInc="-7843">
        <dgm:presLayoutVars>
          <dgm:bulletEnabled val="1"/>
        </dgm:presLayoutVars>
      </dgm:prSet>
      <dgm:spPr>
        <a:prstGeom prst="ellipse">
          <a:avLst/>
        </a:prstGeom>
      </dgm:spPr>
    </dgm:pt>
    <dgm:pt modelId="{DC092C27-8A66-43CF-BFBE-F0C91180DE09}" type="pres">
      <dgm:prSet presAssocID="{326E3C8E-55C2-4057-898F-FF5684030F2C}" presName="parTrans" presStyleLbl="sibTrans2D1" presStyleIdx="3" presStyleCnt="11"/>
      <dgm:spPr>
        <a:prstGeom prst="rightArrow">
          <a:avLst>
            <a:gd name="adj1" fmla="val 60000"/>
            <a:gd name="adj2" fmla="val 50000"/>
          </a:avLst>
        </a:prstGeom>
      </dgm:spPr>
    </dgm:pt>
    <dgm:pt modelId="{21F67346-2363-4450-923D-37091E7745D2}" type="pres">
      <dgm:prSet presAssocID="{326E3C8E-55C2-4057-898F-FF5684030F2C}" presName="connectorText" presStyleLbl="sibTrans2D1" presStyleIdx="3" presStyleCnt="11"/>
      <dgm:spPr/>
    </dgm:pt>
    <dgm:pt modelId="{2D1066D2-8087-4931-942D-DAF8AFB2616B}" type="pres">
      <dgm:prSet presAssocID="{5AEDCDED-D316-4DD3-A904-15953DB3DD03}" presName="node" presStyleLbl="node1" presStyleIdx="3" presStyleCnt="11" custScaleX="113333" custScaleY="105778">
        <dgm:presLayoutVars>
          <dgm:bulletEnabled val="1"/>
        </dgm:presLayoutVars>
      </dgm:prSet>
      <dgm:spPr>
        <a:prstGeom prst="ellipse">
          <a:avLst/>
        </a:prstGeom>
      </dgm:spPr>
    </dgm:pt>
    <dgm:pt modelId="{5AFBEFAD-08B6-492D-9F04-329E2DE6FB60}" type="pres">
      <dgm:prSet presAssocID="{D604A6D4-31BE-403A-AD0E-650240A28999}" presName="parTrans" presStyleLbl="sibTrans2D1" presStyleIdx="4" presStyleCnt="11"/>
      <dgm:spPr>
        <a:prstGeom prst="rightArrow">
          <a:avLst>
            <a:gd name="adj1" fmla="val 60000"/>
            <a:gd name="adj2" fmla="val 50000"/>
          </a:avLst>
        </a:prstGeom>
      </dgm:spPr>
    </dgm:pt>
    <dgm:pt modelId="{5FE95900-9D5B-41F5-BBF7-E53F8349CA92}" type="pres">
      <dgm:prSet presAssocID="{D604A6D4-31BE-403A-AD0E-650240A28999}" presName="connectorText" presStyleLbl="sibTrans2D1" presStyleIdx="4" presStyleCnt="11"/>
      <dgm:spPr/>
    </dgm:pt>
    <dgm:pt modelId="{7ABB8BC2-049C-4B70-8E71-A65DCA495904}" type="pres">
      <dgm:prSet presAssocID="{4CEFD4FA-F334-4AA2-92A6-ADFAE63DA9D3}" presName="node" presStyleLbl="node1" presStyleIdx="4" presStyleCnt="11" custScaleX="126277" custScaleY="117870">
        <dgm:presLayoutVars>
          <dgm:bulletEnabled val="1"/>
        </dgm:presLayoutVars>
      </dgm:prSet>
      <dgm:spPr>
        <a:prstGeom prst="ellipse">
          <a:avLst/>
        </a:prstGeom>
      </dgm:spPr>
    </dgm:pt>
    <dgm:pt modelId="{7DCABB21-A060-474F-ADF5-5A795FCEE71B}" type="pres">
      <dgm:prSet presAssocID="{BD3665F3-7A73-4A45-91E8-4D3D93D9A06D}" presName="parTrans" presStyleLbl="sibTrans2D1" presStyleIdx="5" presStyleCnt="11"/>
      <dgm:spPr>
        <a:prstGeom prst="rightArrow">
          <a:avLst>
            <a:gd name="adj1" fmla="val 60000"/>
            <a:gd name="adj2" fmla="val 50000"/>
          </a:avLst>
        </a:prstGeom>
      </dgm:spPr>
    </dgm:pt>
    <dgm:pt modelId="{7FE9FC50-5FF6-4F1D-B035-D843C3E7D9EB}" type="pres">
      <dgm:prSet presAssocID="{BD3665F3-7A73-4A45-91E8-4D3D93D9A06D}" presName="connectorText" presStyleLbl="sibTrans2D1" presStyleIdx="5" presStyleCnt="11"/>
      <dgm:spPr/>
    </dgm:pt>
    <dgm:pt modelId="{EDBF705E-A539-4058-8CDC-280C8EF00C8B}" type="pres">
      <dgm:prSet presAssocID="{E90551FD-39CF-451B-8D50-4A605E8CEE40}" presName="node" presStyleLbl="node1" presStyleIdx="5" presStyleCnt="11" custScaleX="108362" custScaleY="119196">
        <dgm:presLayoutVars>
          <dgm:bulletEnabled val="1"/>
        </dgm:presLayoutVars>
      </dgm:prSet>
      <dgm:spPr>
        <a:prstGeom prst="ellipse">
          <a:avLst/>
        </a:prstGeom>
      </dgm:spPr>
    </dgm:pt>
    <dgm:pt modelId="{5613DB82-2AAA-4BD2-A226-04223E161866}" type="pres">
      <dgm:prSet presAssocID="{D5D61F94-55D8-4747-8E50-06351953B1AA}" presName="parTrans" presStyleLbl="sibTrans2D1" presStyleIdx="6" presStyleCnt="11"/>
      <dgm:spPr>
        <a:prstGeom prst="rightArrow">
          <a:avLst>
            <a:gd name="adj1" fmla="val 60000"/>
            <a:gd name="adj2" fmla="val 50000"/>
          </a:avLst>
        </a:prstGeom>
      </dgm:spPr>
    </dgm:pt>
    <dgm:pt modelId="{49FDF7B6-5D53-44CD-BD88-7FA269BA8476}" type="pres">
      <dgm:prSet presAssocID="{D5D61F94-55D8-4747-8E50-06351953B1AA}" presName="connectorText" presStyleLbl="sibTrans2D1" presStyleIdx="6" presStyleCnt="11"/>
      <dgm:spPr/>
    </dgm:pt>
    <dgm:pt modelId="{083BB9D0-2FCB-45DB-8C30-D2A3CAD81D75}" type="pres">
      <dgm:prSet presAssocID="{A8F879DD-BAE1-4A04-948A-93F110852BE2}" presName="node" presStyleLbl="node1" presStyleIdx="6" presStyleCnt="11" custScaleX="120453" custScaleY="110172">
        <dgm:presLayoutVars>
          <dgm:bulletEnabled val="1"/>
        </dgm:presLayoutVars>
      </dgm:prSet>
      <dgm:spPr>
        <a:prstGeom prst="ellipse">
          <a:avLst/>
        </a:prstGeom>
      </dgm:spPr>
    </dgm:pt>
    <dgm:pt modelId="{B3839B94-6A8C-4AE5-9077-20D9010C9BD0}" type="pres">
      <dgm:prSet presAssocID="{AB4267DE-6BB7-44AA-96DF-D64F14F3B51C}" presName="parTrans" presStyleLbl="sibTrans2D1" presStyleIdx="7" presStyleCnt="11"/>
      <dgm:spPr>
        <a:prstGeom prst="rightArrow">
          <a:avLst>
            <a:gd name="adj1" fmla="val 60000"/>
            <a:gd name="adj2" fmla="val 50000"/>
          </a:avLst>
        </a:prstGeom>
      </dgm:spPr>
    </dgm:pt>
    <dgm:pt modelId="{2F02D61A-648C-4A58-81E3-1C74CC7C548A}" type="pres">
      <dgm:prSet presAssocID="{AB4267DE-6BB7-44AA-96DF-D64F14F3B51C}" presName="connectorText" presStyleLbl="sibTrans2D1" presStyleIdx="7" presStyleCnt="11"/>
      <dgm:spPr/>
    </dgm:pt>
    <dgm:pt modelId="{13FD15F1-9191-4238-99B1-4E9BBDF9DBE5}" type="pres">
      <dgm:prSet presAssocID="{630DDCF6-79B9-4DAA-AC4E-D79D17DA53C7}" presName="node" presStyleLbl="node1" presStyleIdx="7" presStyleCnt="11" custScaleX="122419" custScaleY="109917">
        <dgm:presLayoutVars>
          <dgm:bulletEnabled val="1"/>
        </dgm:presLayoutVars>
      </dgm:prSet>
      <dgm:spPr>
        <a:prstGeom prst="ellipse">
          <a:avLst/>
        </a:prstGeom>
      </dgm:spPr>
    </dgm:pt>
    <dgm:pt modelId="{70711A31-C13D-4478-BB58-0BFDE1380EBE}" type="pres">
      <dgm:prSet presAssocID="{319AED29-ABF7-48D6-9A58-A916A90E4D14}" presName="parTrans" presStyleLbl="sibTrans2D1" presStyleIdx="8" presStyleCnt="11"/>
      <dgm:spPr>
        <a:prstGeom prst="rightArrow">
          <a:avLst>
            <a:gd name="adj1" fmla="val 60000"/>
            <a:gd name="adj2" fmla="val 50000"/>
          </a:avLst>
        </a:prstGeom>
      </dgm:spPr>
    </dgm:pt>
    <dgm:pt modelId="{FD8C044B-8EBA-4568-BB8E-771EA4D6A18D}" type="pres">
      <dgm:prSet presAssocID="{319AED29-ABF7-48D6-9A58-A916A90E4D14}" presName="connectorText" presStyleLbl="sibTrans2D1" presStyleIdx="8" presStyleCnt="11"/>
      <dgm:spPr/>
    </dgm:pt>
    <dgm:pt modelId="{9914DCC7-E855-407F-9AA9-0064FFA1A72F}" type="pres">
      <dgm:prSet presAssocID="{0DB8DB80-25C1-4D03-8D33-44BF276D14D6}" presName="node" presStyleLbl="node1" presStyleIdx="8" presStyleCnt="11" custScaleX="131443" custScaleY="115122">
        <dgm:presLayoutVars>
          <dgm:bulletEnabled val="1"/>
        </dgm:presLayoutVars>
      </dgm:prSet>
      <dgm:spPr>
        <a:prstGeom prst="ellipse">
          <a:avLst/>
        </a:prstGeom>
      </dgm:spPr>
    </dgm:pt>
    <dgm:pt modelId="{C8D10753-51F0-4E91-9DF4-E23B3947D790}" type="pres">
      <dgm:prSet presAssocID="{AE16BE17-2399-40FA-A69F-966878FD67FB}" presName="parTrans" presStyleLbl="sibTrans2D1" presStyleIdx="9" presStyleCnt="11"/>
      <dgm:spPr>
        <a:prstGeom prst="rightArrow">
          <a:avLst>
            <a:gd name="adj1" fmla="val 60000"/>
            <a:gd name="adj2" fmla="val 50000"/>
          </a:avLst>
        </a:prstGeom>
      </dgm:spPr>
    </dgm:pt>
    <dgm:pt modelId="{B8C8FB8D-6E98-41AF-BF12-F5CF8717E28A}" type="pres">
      <dgm:prSet presAssocID="{AE16BE17-2399-40FA-A69F-966878FD67FB}" presName="connectorText" presStyleLbl="sibTrans2D1" presStyleIdx="9" presStyleCnt="11"/>
      <dgm:spPr/>
    </dgm:pt>
    <dgm:pt modelId="{C6106A1F-A024-45AF-B318-63BE098D2BE5}" type="pres">
      <dgm:prSet presAssocID="{EC3D130B-7A36-425D-BF1A-23DF2E70A20F}" presName="node" presStyleLbl="node1" presStyleIdx="9" presStyleCnt="11">
        <dgm:presLayoutVars>
          <dgm:bulletEnabled val="1"/>
        </dgm:presLayoutVars>
      </dgm:prSet>
      <dgm:spPr>
        <a:prstGeom prst="ellipse">
          <a:avLst/>
        </a:prstGeom>
      </dgm:spPr>
    </dgm:pt>
    <dgm:pt modelId="{7C97E94A-5660-4B64-AEDE-02C288752146}" type="pres">
      <dgm:prSet presAssocID="{FDA912F2-14D0-4964-9C12-8C72B21910F0}" presName="parTrans" presStyleLbl="sibTrans2D1" presStyleIdx="10" presStyleCnt="11"/>
      <dgm:spPr>
        <a:prstGeom prst="rightArrow">
          <a:avLst>
            <a:gd name="adj1" fmla="val 60000"/>
            <a:gd name="adj2" fmla="val 50000"/>
          </a:avLst>
        </a:prstGeom>
      </dgm:spPr>
    </dgm:pt>
    <dgm:pt modelId="{3CA761E8-466C-42EE-853C-99E5C9ED7087}" type="pres">
      <dgm:prSet presAssocID="{FDA912F2-14D0-4964-9C12-8C72B21910F0}" presName="connectorText" presStyleLbl="sibTrans2D1" presStyleIdx="10" presStyleCnt="11"/>
      <dgm:spPr/>
    </dgm:pt>
    <dgm:pt modelId="{2FD8EA76-6D9F-44A8-9215-7102B013FB91}" type="pres">
      <dgm:prSet presAssocID="{A9F00955-8491-44DA-A3CA-F6E646182125}" presName="node" presStyleLbl="node1" presStyleIdx="10" presStyleCnt="11" custRadScaleRad="98879" custRadScaleInc="-21203">
        <dgm:presLayoutVars>
          <dgm:bulletEnabled val="1"/>
        </dgm:presLayoutVars>
      </dgm:prSet>
      <dgm:spPr>
        <a:prstGeom prst="ellipse">
          <a:avLst/>
        </a:prstGeom>
      </dgm:spPr>
    </dgm:pt>
  </dgm:ptLst>
  <dgm:cxnLst>
    <dgm:cxn modelId="{DE15050F-1615-494D-B6FE-E4B32326C8D8}" type="presOf" srcId="{E90551FD-39CF-451B-8D50-4A605E8CEE40}" destId="{EDBF705E-A539-4058-8CDC-280C8EF00C8B}" srcOrd="0" destOrd="0" presId="urn:microsoft.com/office/officeart/2005/8/layout/radial5"/>
    <dgm:cxn modelId="{BFB7DA12-1F9F-4988-A117-D9EE0E23030B}" srcId="{B3182B85-3B23-4DB7-9894-0594469D9CA6}" destId="{ACAD4BBB-6AC1-4C0A-8977-72EA6D4F56EE}" srcOrd="1" destOrd="0" parTransId="{9BD8EA74-DFC6-4368-A75F-F2130E18E982}" sibTransId="{4B0721E3-11A8-4ED9-BC7A-FE5EB8CBFF5C}"/>
    <dgm:cxn modelId="{21767D15-EDF7-445E-8C4F-8496D536164E}" type="presOf" srcId="{AE16BE17-2399-40FA-A69F-966878FD67FB}" destId="{B8C8FB8D-6E98-41AF-BF12-F5CF8717E28A}" srcOrd="1" destOrd="0" presId="urn:microsoft.com/office/officeart/2005/8/layout/radial5"/>
    <dgm:cxn modelId="{FF885217-2559-4CEF-9EA3-C8D8EEC8EEC2}" type="presOf" srcId="{5AEDCDED-D316-4DD3-A904-15953DB3DD03}" destId="{2D1066D2-8087-4931-942D-DAF8AFB2616B}" srcOrd="0" destOrd="0" presId="urn:microsoft.com/office/officeart/2005/8/layout/radial5"/>
    <dgm:cxn modelId="{1504BD1D-9A72-4795-AA22-F2C8E3C45882}" type="presOf" srcId="{B91905CA-77FF-47B3-A459-76B09ABFFEE8}" destId="{E0ED442F-D4D8-4919-A079-D4E904B36C14}" srcOrd="0" destOrd="0" presId="urn:microsoft.com/office/officeart/2005/8/layout/radial5"/>
    <dgm:cxn modelId="{EC0BEF24-7C90-4EAF-9C22-696ADFFFECD5}" srcId="{B3182B85-3B23-4DB7-9894-0594469D9CA6}" destId="{A8F879DD-BAE1-4A04-948A-93F110852BE2}" srcOrd="6" destOrd="0" parTransId="{D5D61F94-55D8-4747-8E50-06351953B1AA}" sibTransId="{31EA5C29-700A-4918-8F5E-A012C36B6322}"/>
    <dgm:cxn modelId="{C4A7E025-3DE8-4CE4-A65E-49BAA2BC3F44}" type="presOf" srcId="{326E3C8E-55C2-4057-898F-FF5684030F2C}" destId="{DC092C27-8A66-43CF-BFBE-F0C91180DE09}" srcOrd="0" destOrd="0" presId="urn:microsoft.com/office/officeart/2005/8/layout/radial5"/>
    <dgm:cxn modelId="{33296428-AC80-41CF-896E-93F1E6A193EE}" type="presOf" srcId="{8E4BB35E-4061-4266-9A0D-D3B62954CAE0}" destId="{74DF3F49-ACCB-4E27-8034-808AB811849C}" srcOrd="0" destOrd="0" presId="urn:microsoft.com/office/officeart/2005/8/layout/radial5"/>
    <dgm:cxn modelId="{95A7FE28-0A32-42E5-AB3D-5481905BDBD9}" type="presOf" srcId="{B3182B85-3B23-4DB7-9894-0594469D9CA6}" destId="{A822B90C-8851-4ABF-98D3-FB6128677F25}" srcOrd="0" destOrd="0" presId="urn:microsoft.com/office/officeart/2005/8/layout/radial5"/>
    <dgm:cxn modelId="{3F18A92B-250F-4C19-8361-0E04E3ECC611}" type="presOf" srcId="{D604A6D4-31BE-403A-AD0E-650240A28999}" destId="{5AFBEFAD-08B6-492D-9F04-329E2DE6FB60}" srcOrd="0" destOrd="0" presId="urn:microsoft.com/office/officeart/2005/8/layout/radial5"/>
    <dgm:cxn modelId="{6B84A92B-D925-4C0D-94E8-682F5072092E}" type="presOf" srcId="{319AED29-ABF7-48D6-9A58-A916A90E4D14}" destId="{70711A31-C13D-4478-BB58-0BFDE1380EBE}" srcOrd="0" destOrd="0" presId="urn:microsoft.com/office/officeart/2005/8/layout/radial5"/>
    <dgm:cxn modelId="{C1E57433-D17B-42F5-AC40-45D9486E1FB8}" type="presOf" srcId="{D5D61F94-55D8-4747-8E50-06351953B1AA}" destId="{5613DB82-2AAA-4BD2-A226-04223E161866}" srcOrd="0" destOrd="0" presId="urn:microsoft.com/office/officeart/2005/8/layout/radial5"/>
    <dgm:cxn modelId="{E8B14239-4499-4E73-9206-B5975895FD72}" type="presOf" srcId="{A8F879DD-BAE1-4A04-948A-93F110852BE2}" destId="{083BB9D0-2FCB-45DB-8C30-D2A3CAD81D75}" srcOrd="0" destOrd="0" presId="urn:microsoft.com/office/officeart/2005/8/layout/radial5"/>
    <dgm:cxn modelId="{1A61393D-7DA0-416E-8B9C-C2657B93C6DA}" type="presOf" srcId="{BD3665F3-7A73-4A45-91E8-4D3D93D9A06D}" destId="{7FE9FC50-5FF6-4F1D-B035-D843C3E7D9EB}" srcOrd="1" destOrd="0" presId="urn:microsoft.com/office/officeart/2005/8/layout/radial5"/>
    <dgm:cxn modelId="{DC652B3F-2ADF-4909-83C9-F9B53733F119}" type="presOf" srcId="{FDA912F2-14D0-4964-9C12-8C72B21910F0}" destId="{3CA761E8-466C-42EE-853C-99E5C9ED7087}" srcOrd="1" destOrd="0" presId="urn:microsoft.com/office/officeart/2005/8/layout/radial5"/>
    <dgm:cxn modelId="{1528E466-6471-4A7B-BE04-6D24722CE4C1}" type="presOf" srcId="{AC31B4FE-EDB1-434C-9DFC-5BC0440EFF62}" destId="{AA8900A2-D64F-47F2-A92D-62A084439B91}" srcOrd="1" destOrd="0" presId="urn:microsoft.com/office/officeart/2005/8/layout/radial5"/>
    <dgm:cxn modelId="{719F5B48-36D9-4ABA-9107-C97E09E4D8B1}" type="presOf" srcId="{FDA912F2-14D0-4964-9C12-8C72B21910F0}" destId="{7C97E94A-5660-4B64-AEDE-02C288752146}" srcOrd="0" destOrd="0" presId="urn:microsoft.com/office/officeart/2005/8/layout/radial5"/>
    <dgm:cxn modelId="{CF3B564A-152B-49E2-A322-BAB02D905DEB}" type="presOf" srcId="{A9F00955-8491-44DA-A3CA-F6E646182125}" destId="{2FD8EA76-6D9F-44A8-9215-7102B013FB91}" srcOrd="0" destOrd="0" presId="urn:microsoft.com/office/officeart/2005/8/layout/radial5"/>
    <dgm:cxn modelId="{FF3FD54B-FB73-4AF5-ADA3-8CB7B54CAFF8}" type="presOf" srcId="{AC31B4FE-EDB1-434C-9DFC-5BC0440EFF62}" destId="{5515421B-F2D2-4364-916C-816D20F57497}" srcOrd="0" destOrd="0" presId="urn:microsoft.com/office/officeart/2005/8/layout/radial5"/>
    <dgm:cxn modelId="{8BFBF26E-866D-4162-B5D3-FAE8ECB5B96C}" srcId="{B3182B85-3B23-4DB7-9894-0594469D9CA6}" destId="{0DB8DB80-25C1-4D03-8D33-44BF276D14D6}" srcOrd="8" destOrd="0" parTransId="{319AED29-ABF7-48D6-9A58-A916A90E4D14}" sibTransId="{AEA66651-F23E-45CA-BDDA-9262FF251A5C}"/>
    <dgm:cxn modelId="{BA7E9255-E1C5-4404-B975-093C349B9C31}" type="presOf" srcId="{326E3C8E-55C2-4057-898F-FF5684030F2C}" destId="{21F67346-2363-4450-923D-37091E7745D2}" srcOrd="1" destOrd="0" presId="urn:microsoft.com/office/officeart/2005/8/layout/radial5"/>
    <dgm:cxn modelId="{D09C4757-3E6D-4596-86BD-3314B5E9C25A}" type="presOf" srcId="{D604A6D4-31BE-403A-AD0E-650240A28999}" destId="{5FE95900-9D5B-41F5-BBF7-E53F8349CA92}" srcOrd="1" destOrd="0" presId="urn:microsoft.com/office/officeart/2005/8/layout/radial5"/>
    <dgm:cxn modelId="{0FF3F67F-1008-4670-8C96-FA92CA824D81}" type="presOf" srcId="{AE16BE17-2399-40FA-A69F-966878FD67FB}" destId="{C8D10753-51F0-4E91-9DF4-E23B3947D790}" srcOrd="0" destOrd="0" presId="urn:microsoft.com/office/officeart/2005/8/layout/radial5"/>
    <dgm:cxn modelId="{E81D3882-E797-426B-A5AF-F9237D164D93}" type="presOf" srcId="{AB4267DE-6BB7-44AA-96DF-D64F14F3B51C}" destId="{B3839B94-6A8C-4AE5-9077-20D9010C9BD0}" srcOrd="0" destOrd="0" presId="urn:microsoft.com/office/officeart/2005/8/layout/radial5"/>
    <dgm:cxn modelId="{E2BA1884-3AA6-4DA4-84DF-10BDFCCE86B1}" type="presOf" srcId="{61188AFE-2151-40AB-9630-B6CEF6E3594D}" destId="{60481DCB-E7E5-4EF6-9663-F454292AB182}" srcOrd="0" destOrd="0" presId="urn:microsoft.com/office/officeart/2005/8/layout/radial5"/>
    <dgm:cxn modelId="{DB8A2B8B-2E03-4657-ACFD-A495B85C9951}" srcId="{B3182B85-3B23-4DB7-9894-0594469D9CA6}" destId="{8E4BB35E-4061-4266-9A0D-D3B62954CAE0}" srcOrd="2" destOrd="0" parTransId="{AC31B4FE-EDB1-434C-9DFC-5BC0440EFF62}" sibTransId="{7002D1FA-F0F0-483E-B71A-80B8BB180DAF}"/>
    <dgm:cxn modelId="{9F573991-83EA-4A63-A399-6F7F8AB42EE9}" type="presOf" srcId="{BD3665F3-7A73-4A45-91E8-4D3D93D9A06D}" destId="{7DCABB21-A060-474F-ADF5-5A795FCEE71B}" srcOrd="0" destOrd="0" presId="urn:microsoft.com/office/officeart/2005/8/layout/radial5"/>
    <dgm:cxn modelId="{944B7D94-736E-4C7A-9672-48FB720EA37C}" type="presOf" srcId="{9BD8EA74-DFC6-4368-A75F-F2130E18E982}" destId="{3B01D921-210E-4F3E-A0DF-0B3107DCB23F}" srcOrd="0" destOrd="0" presId="urn:microsoft.com/office/officeart/2005/8/layout/radial5"/>
    <dgm:cxn modelId="{379975A3-06BE-48BA-8F46-B7D3A4EAF4F9}" srcId="{B3182B85-3B23-4DB7-9894-0594469D9CA6}" destId="{4CEFD4FA-F334-4AA2-92A6-ADFAE63DA9D3}" srcOrd="4" destOrd="0" parTransId="{D604A6D4-31BE-403A-AD0E-650240A28999}" sibTransId="{8916FA74-AF76-42D1-A0CB-3562248156C2}"/>
    <dgm:cxn modelId="{411A8DA3-B37E-411F-82BB-5374BE747E7B}" type="presOf" srcId="{AB4267DE-6BB7-44AA-96DF-D64F14F3B51C}" destId="{2F02D61A-648C-4A58-81E3-1C74CC7C548A}" srcOrd="1" destOrd="0" presId="urn:microsoft.com/office/officeart/2005/8/layout/radial5"/>
    <dgm:cxn modelId="{E1EA2AB2-657A-44DE-876A-50E408853604}" srcId="{B3182B85-3B23-4DB7-9894-0594469D9CA6}" destId="{B91905CA-77FF-47B3-A459-76B09ABFFEE8}" srcOrd="0" destOrd="0" parTransId="{0CECB5C4-8B0F-4B21-A73E-C37F01DE17A2}" sibTransId="{089BA8E4-EB3E-485C-BCAF-942E10E74553}"/>
    <dgm:cxn modelId="{1857FCB8-3405-4EB1-A348-92337F3AE586}" type="presOf" srcId="{ACAD4BBB-6AC1-4C0A-8977-72EA6D4F56EE}" destId="{61FCE04D-D9E9-44D6-B451-E725ACE9DAC4}" srcOrd="0" destOrd="0" presId="urn:microsoft.com/office/officeart/2005/8/layout/radial5"/>
    <dgm:cxn modelId="{D3852AB9-806E-4C51-989A-076F0B4CA2DC}" type="presOf" srcId="{319AED29-ABF7-48D6-9A58-A916A90E4D14}" destId="{FD8C044B-8EBA-4568-BB8E-771EA4D6A18D}" srcOrd="1" destOrd="0" presId="urn:microsoft.com/office/officeart/2005/8/layout/radial5"/>
    <dgm:cxn modelId="{86E9BCBE-786F-4478-9865-EBDCE05DDB90}" type="presOf" srcId="{4CEFD4FA-F334-4AA2-92A6-ADFAE63DA9D3}" destId="{7ABB8BC2-049C-4B70-8E71-A65DCA495904}" srcOrd="0" destOrd="0" presId="urn:microsoft.com/office/officeart/2005/8/layout/radial5"/>
    <dgm:cxn modelId="{905EA6C0-0CD2-4477-94C7-E2615A5B82B5}" type="presOf" srcId="{630DDCF6-79B9-4DAA-AC4E-D79D17DA53C7}" destId="{13FD15F1-9191-4238-99B1-4E9BBDF9DBE5}" srcOrd="0" destOrd="0" presId="urn:microsoft.com/office/officeart/2005/8/layout/radial5"/>
    <dgm:cxn modelId="{D2583CCA-EEDB-475A-A4BD-0770BF39E9C1}" type="presOf" srcId="{D5D61F94-55D8-4747-8E50-06351953B1AA}" destId="{49FDF7B6-5D53-44CD-BD88-7FA269BA8476}" srcOrd="1" destOrd="0" presId="urn:microsoft.com/office/officeart/2005/8/layout/radial5"/>
    <dgm:cxn modelId="{DF9F77CC-9E01-4695-BD50-7C64D8D4377A}" type="presOf" srcId="{9BD8EA74-DFC6-4368-A75F-F2130E18E982}" destId="{BE8200F3-9A91-41B5-B7BA-BCC0C28290F8}" srcOrd="1" destOrd="0" presId="urn:microsoft.com/office/officeart/2005/8/layout/radial5"/>
    <dgm:cxn modelId="{8A1BDACC-9FF1-4BE9-87D0-4E1BF616C0EF}" srcId="{B3182B85-3B23-4DB7-9894-0594469D9CA6}" destId="{EC3D130B-7A36-425D-BF1A-23DF2E70A20F}" srcOrd="9" destOrd="0" parTransId="{AE16BE17-2399-40FA-A69F-966878FD67FB}" sibTransId="{DBD17F6A-2BCA-43B8-99F3-4FB35FEBCBD0}"/>
    <dgm:cxn modelId="{012054CE-B32D-43AA-8C38-D3BF1CBF2B8C}" srcId="{61188AFE-2151-40AB-9630-B6CEF6E3594D}" destId="{B3182B85-3B23-4DB7-9894-0594469D9CA6}" srcOrd="0" destOrd="0" parTransId="{D8C9C008-1CAB-4FF3-9DC9-58C66433F4DC}" sibTransId="{912A7EF6-58C4-4D78-ADC6-4FAB2D17E636}"/>
    <dgm:cxn modelId="{96D75DD0-1160-4A72-8BA2-46C41E35898D}" srcId="{B3182B85-3B23-4DB7-9894-0594469D9CA6}" destId="{5AEDCDED-D316-4DD3-A904-15953DB3DD03}" srcOrd="3" destOrd="0" parTransId="{326E3C8E-55C2-4057-898F-FF5684030F2C}" sibTransId="{900120B6-4B73-4AF7-BD96-9E576A4E2802}"/>
    <dgm:cxn modelId="{87EA18D2-2C81-4795-9A57-BBE01A216B76}" type="presOf" srcId="{0CECB5C4-8B0F-4B21-A73E-C37F01DE17A2}" destId="{9CA90ADE-FE20-4E7A-A9EB-65033C123235}" srcOrd="1" destOrd="0" presId="urn:microsoft.com/office/officeart/2005/8/layout/radial5"/>
    <dgm:cxn modelId="{3CF073DF-F6B0-461C-BAC5-5D38866FFC86}" type="presOf" srcId="{0CECB5C4-8B0F-4B21-A73E-C37F01DE17A2}" destId="{2FFAE1B4-D03E-4602-A852-50F8D0D684E6}" srcOrd="0" destOrd="0" presId="urn:microsoft.com/office/officeart/2005/8/layout/radial5"/>
    <dgm:cxn modelId="{15488ADF-7B23-41FF-BA4F-BCD4A309E4B8}" srcId="{B3182B85-3B23-4DB7-9894-0594469D9CA6}" destId="{A9F00955-8491-44DA-A3CA-F6E646182125}" srcOrd="10" destOrd="0" parTransId="{FDA912F2-14D0-4964-9C12-8C72B21910F0}" sibTransId="{A7407717-2091-4604-901B-F891C686C582}"/>
    <dgm:cxn modelId="{B9ED4BE6-8D7F-43C3-A372-14D35C6E5D7B}" type="presOf" srcId="{EC3D130B-7A36-425D-BF1A-23DF2E70A20F}" destId="{C6106A1F-A024-45AF-B318-63BE098D2BE5}" srcOrd="0" destOrd="0" presId="urn:microsoft.com/office/officeart/2005/8/layout/radial5"/>
    <dgm:cxn modelId="{D230C2F3-506D-4985-9406-A2BC08C48186}" srcId="{B3182B85-3B23-4DB7-9894-0594469D9CA6}" destId="{E90551FD-39CF-451B-8D50-4A605E8CEE40}" srcOrd="5" destOrd="0" parTransId="{BD3665F3-7A73-4A45-91E8-4D3D93D9A06D}" sibTransId="{A3F0138E-FC1F-4B5F-932B-1C7165A33132}"/>
    <dgm:cxn modelId="{8401BFFB-0211-4F25-A044-8C7FDF6DD13A}" type="presOf" srcId="{0DB8DB80-25C1-4D03-8D33-44BF276D14D6}" destId="{9914DCC7-E855-407F-9AA9-0064FFA1A72F}" srcOrd="0" destOrd="0" presId="urn:microsoft.com/office/officeart/2005/8/layout/radial5"/>
    <dgm:cxn modelId="{EA8C95FC-9177-4F6D-B026-AAD0C15E4651}" srcId="{B3182B85-3B23-4DB7-9894-0594469D9CA6}" destId="{630DDCF6-79B9-4DAA-AC4E-D79D17DA53C7}" srcOrd="7" destOrd="0" parTransId="{AB4267DE-6BB7-44AA-96DF-D64F14F3B51C}" sibTransId="{12A4A64F-5D36-4264-BAC7-6D2604D6598E}"/>
    <dgm:cxn modelId="{81B32435-00E6-40DE-A1A8-475F4C528A07}" type="presParOf" srcId="{60481DCB-E7E5-4EF6-9663-F454292AB182}" destId="{A822B90C-8851-4ABF-98D3-FB6128677F25}" srcOrd="0" destOrd="0" presId="urn:microsoft.com/office/officeart/2005/8/layout/radial5"/>
    <dgm:cxn modelId="{7ECD9895-6E00-4FC2-B9B4-40972D7ADFD5}" type="presParOf" srcId="{60481DCB-E7E5-4EF6-9663-F454292AB182}" destId="{2FFAE1B4-D03E-4602-A852-50F8D0D684E6}" srcOrd="1" destOrd="0" presId="urn:microsoft.com/office/officeart/2005/8/layout/radial5"/>
    <dgm:cxn modelId="{03CB7EE3-1F11-4B1B-AB8B-66F0A738ED6E}" type="presParOf" srcId="{2FFAE1B4-D03E-4602-A852-50F8D0D684E6}" destId="{9CA90ADE-FE20-4E7A-A9EB-65033C123235}" srcOrd="0" destOrd="0" presId="urn:microsoft.com/office/officeart/2005/8/layout/radial5"/>
    <dgm:cxn modelId="{05FAD667-8CEB-4480-986F-8787CC329C7F}" type="presParOf" srcId="{60481DCB-E7E5-4EF6-9663-F454292AB182}" destId="{E0ED442F-D4D8-4919-A079-D4E904B36C14}" srcOrd="2" destOrd="0" presId="urn:microsoft.com/office/officeart/2005/8/layout/radial5"/>
    <dgm:cxn modelId="{528F1BF7-8CB6-4CEA-8B87-3505D1CBA8EE}" type="presParOf" srcId="{60481DCB-E7E5-4EF6-9663-F454292AB182}" destId="{3B01D921-210E-4F3E-A0DF-0B3107DCB23F}" srcOrd="3" destOrd="0" presId="urn:microsoft.com/office/officeart/2005/8/layout/radial5"/>
    <dgm:cxn modelId="{769B6670-D040-4FF5-BF1D-531268D0B8C6}" type="presParOf" srcId="{3B01D921-210E-4F3E-A0DF-0B3107DCB23F}" destId="{BE8200F3-9A91-41B5-B7BA-BCC0C28290F8}" srcOrd="0" destOrd="0" presId="urn:microsoft.com/office/officeart/2005/8/layout/radial5"/>
    <dgm:cxn modelId="{BF838E92-1341-4D27-831A-027A6941D923}" type="presParOf" srcId="{60481DCB-E7E5-4EF6-9663-F454292AB182}" destId="{61FCE04D-D9E9-44D6-B451-E725ACE9DAC4}" srcOrd="4" destOrd="0" presId="urn:microsoft.com/office/officeart/2005/8/layout/radial5"/>
    <dgm:cxn modelId="{3287B981-0CD0-4BE2-88C4-97D589A7D121}" type="presParOf" srcId="{60481DCB-E7E5-4EF6-9663-F454292AB182}" destId="{5515421B-F2D2-4364-916C-816D20F57497}" srcOrd="5" destOrd="0" presId="urn:microsoft.com/office/officeart/2005/8/layout/radial5"/>
    <dgm:cxn modelId="{A20CBE26-F4D2-45BE-BD5B-07E4AC1A13C5}" type="presParOf" srcId="{5515421B-F2D2-4364-916C-816D20F57497}" destId="{AA8900A2-D64F-47F2-A92D-62A084439B91}" srcOrd="0" destOrd="0" presId="urn:microsoft.com/office/officeart/2005/8/layout/radial5"/>
    <dgm:cxn modelId="{D2359DB2-C0A1-4DC3-9770-C3D0821B0858}" type="presParOf" srcId="{60481DCB-E7E5-4EF6-9663-F454292AB182}" destId="{74DF3F49-ACCB-4E27-8034-808AB811849C}" srcOrd="6" destOrd="0" presId="urn:microsoft.com/office/officeart/2005/8/layout/radial5"/>
    <dgm:cxn modelId="{B830979B-8B2E-4BB9-AD5E-5B73E56F2C4A}" type="presParOf" srcId="{60481DCB-E7E5-4EF6-9663-F454292AB182}" destId="{DC092C27-8A66-43CF-BFBE-F0C91180DE09}" srcOrd="7" destOrd="0" presId="urn:microsoft.com/office/officeart/2005/8/layout/radial5"/>
    <dgm:cxn modelId="{49BFFFD1-FCAA-4A40-B5D0-6A1EAB3423E3}" type="presParOf" srcId="{DC092C27-8A66-43CF-BFBE-F0C91180DE09}" destId="{21F67346-2363-4450-923D-37091E7745D2}" srcOrd="0" destOrd="0" presId="urn:microsoft.com/office/officeart/2005/8/layout/radial5"/>
    <dgm:cxn modelId="{9B16C689-2B99-4BDD-B776-04CCF272F437}" type="presParOf" srcId="{60481DCB-E7E5-4EF6-9663-F454292AB182}" destId="{2D1066D2-8087-4931-942D-DAF8AFB2616B}" srcOrd="8" destOrd="0" presId="urn:microsoft.com/office/officeart/2005/8/layout/radial5"/>
    <dgm:cxn modelId="{80D3171F-E6B0-4D63-8870-48292C14702F}" type="presParOf" srcId="{60481DCB-E7E5-4EF6-9663-F454292AB182}" destId="{5AFBEFAD-08B6-492D-9F04-329E2DE6FB60}" srcOrd="9" destOrd="0" presId="urn:microsoft.com/office/officeart/2005/8/layout/radial5"/>
    <dgm:cxn modelId="{85D6CDD8-2065-4E97-B3F1-9AD7E5D2C55B}" type="presParOf" srcId="{5AFBEFAD-08B6-492D-9F04-329E2DE6FB60}" destId="{5FE95900-9D5B-41F5-BBF7-E53F8349CA92}" srcOrd="0" destOrd="0" presId="urn:microsoft.com/office/officeart/2005/8/layout/radial5"/>
    <dgm:cxn modelId="{A24A353D-BFB5-490A-93C5-8324DC01C715}" type="presParOf" srcId="{60481DCB-E7E5-4EF6-9663-F454292AB182}" destId="{7ABB8BC2-049C-4B70-8E71-A65DCA495904}" srcOrd="10" destOrd="0" presId="urn:microsoft.com/office/officeart/2005/8/layout/radial5"/>
    <dgm:cxn modelId="{5B10BFDA-CA89-447E-BA4B-32B54AD36766}" type="presParOf" srcId="{60481DCB-E7E5-4EF6-9663-F454292AB182}" destId="{7DCABB21-A060-474F-ADF5-5A795FCEE71B}" srcOrd="11" destOrd="0" presId="urn:microsoft.com/office/officeart/2005/8/layout/radial5"/>
    <dgm:cxn modelId="{23701CCB-17BA-4D05-A154-5F294F90905B}" type="presParOf" srcId="{7DCABB21-A060-474F-ADF5-5A795FCEE71B}" destId="{7FE9FC50-5FF6-4F1D-B035-D843C3E7D9EB}" srcOrd="0" destOrd="0" presId="urn:microsoft.com/office/officeart/2005/8/layout/radial5"/>
    <dgm:cxn modelId="{33662E2D-257A-4C23-AC4C-ED9C4C2AB545}" type="presParOf" srcId="{60481DCB-E7E5-4EF6-9663-F454292AB182}" destId="{EDBF705E-A539-4058-8CDC-280C8EF00C8B}" srcOrd="12" destOrd="0" presId="urn:microsoft.com/office/officeart/2005/8/layout/radial5"/>
    <dgm:cxn modelId="{3175C5F0-16F5-4E39-9E90-ECDA752E87EE}" type="presParOf" srcId="{60481DCB-E7E5-4EF6-9663-F454292AB182}" destId="{5613DB82-2AAA-4BD2-A226-04223E161866}" srcOrd="13" destOrd="0" presId="urn:microsoft.com/office/officeart/2005/8/layout/radial5"/>
    <dgm:cxn modelId="{1D0E456F-360B-4E7A-B084-15317E227683}" type="presParOf" srcId="{5613DB82-2AAA-4BD2-A226-04223E161866}" destId="{49FDF7B6-5D53-44CD-BD88-7FA269BA8476}" srcOrd="0" destOrd="0" presId="urn:microsoft.com/office/officeart/2005/8/layout/radial5"/>
    <dgm:cxn modelId="{0B349A7E-05CE-4B0B-ADC9-E30442AB3994}" type="presParOf" srcId="{60481DCB-E7E5-4EF6-9663-F454292AB182}" destId="{083BB9D0-2FCB-45DB-8C30-D2A3CAD81D75}" srcOrd="14" destOrd="0" presId="urn:microsoft.com/office/officeart/2005/8/layout/radial5"/>
    <dgm:cxn modelId="{1905DB77-E4AB-4572-9955-6CB71044EA65}" type="presParOf" srcId="{60481DCB-E7E5-4EF6-9663-F454292AB182}" destId="{B3839B94-6A8C-4AE5-9077-20D9010C9BD0}" srcOrd="15" destOrd="0" presId="urn:microsoft.com/office/officeart/2005/8/layout/radial5"/>
    <dgm:cxn modelId="{F89AECBC-C689-470F-82DF-B9F48CF0FF3A}" type="presParOf" srcId="{B3839B94-6A8C-4AE5-9077-20D9010C9BD0}" destId="{2F02D61A-648C-4A58-81E3-1C74CC7C548A}" srcOrd="0" destOrd="0" presId="urn:microsoft.com/office/officeart/2005/8/layout/radial5"/>
    <dgm:cxn modelId="{205A0DCF-9A2A-437D-8841-901C986BC39B}" type="presParOf" srcId="{60481DCB-E7E5-4EF6-9663-F454292AB182}" destId="{13FD15F1-9191-4238-99B1-4E9BBDF9DBE5}" srcOrd="16" destOrd="0" presId="urn:microsoft.com/office/officeart/2005/8/layout/radial5"/>
    <dgm:cxn modelId="{218BD554-0BD2-41D9-AB67-38A641B10696}" type="presParOf" srcId="{60481DCB-E7E5-4EF6-9663-F454292AB182}" destId="{70711A31-C13D-4478-BB58-0BFDE1380EBE}" srcOrd="17" destOrd="0" presId="urn:microsoft.com/office/officeart/2005/8/layout/radial5"/>
    <dgm:cxn modelId="{D9DDBB1B-D620-40F8-98BC-DBBB02440988}" type="presParOf" srcId="{70711A31-C13D-4478-BB58-0BFDE1380EBE}" destId="{FD8C044B-8EBA-4568-BB8E-771EA4D6A18D}" srcOrd="0" destOrd="0" presId="urn:microsoft.com/office/officeart/2005/8/layout/radial5"/>
    <dgm:cxn modelId="{F0F86EE6-C728-405D-8CAA-508CAA59218C}" type="presParOf" srcId="{60481DCB-E7E5-4EF6-9663-F454292AB182}" destId="{9914DCC7-E855-407F-9AA9-0064FFA1A72F}" srcOrd="18" destOrd="0" presId="urn:microsoft.com/office/officeart/2005/8/layout/radial5"/>
    <dgm:cxn modelId="{3D8FF223-7069-414B-A081-8343C8D59EF9}" type="presParOf" srcId="{60481DCB-E7E5-4EF6-9663-F454292AB182}" destId="{C8D10753-51F0-4E91-9DF4-E23B3947D790}" srcOrd="19" destOrd="0" presId="urn:microsoft.com/office/officeart/2005/8/layout/radial5"/>
    <dgm:cxn modelId="{2751C92D-70DF-4096-BC6A-5AE7CD31B7D6}" type="presParOf" srcId="{C8D10753-51F0-4E91-9DF4-E23B3947D790}" destId="{B8C8FB8D-6E98-41AF-BF12-F5CF8717E28A}" srcOrd="0" destOrd="0" presId="urn:microsoft.com/office/officeart/2005/8/layout/radial5"/>
    <dgm:cxn modelId="{1DA57329-A0B0-4C34-914F-C21094CAAD68}" type="presParOf" srcId="{60481DCB-E7E5-4EF6-9663-F454292AB182}" destId="{C6106A1F-A024-45AF-B318-63BE098D2BE5}" srcOrd="20" destOrd="0" presId="urn:microsoft.com/office/officeart/2005/8/layout/radial5"/>
    <dgm:cxn modelId="{9894F8EA-A6E4-44F4-BFE9-03B6926A287E}" type="presParOf" srcId="{60481DCB-E7E5-4EF6-9663-F454292AB182}" destId="{7C97E94A-5660-4B64-AEDE-02C288752146}" srcOrd="21" destOrd="0" presId="urn:microsoft.com/office/officeart/2005/8/layout/radial5"/>
    <dgm:cxn modelId="{67A59496-9CC3-4AC9-950D-CD887BC7D124}" type="presParOf" srcId="{7C97E94A-5660-4B64-AEDE-02C288752146}" destId="{3CA761E8-466C-42EE-853C-99E5C9ED7087}" srcOrd="0" destOrd="0" presId="urn:microsoft.com/office/officeart/2005/8/layout/radial5"/>
    <dgm:cxn modelId="{0DB6F4B2-AC29-46F6-9DE6-03C9AB40D0A0}" type="presParOf" srcId="{60481DCB-E7E5-4EF6-9663-F454292AB182}" destId="{2FD8EA76-6D9F-44A8-9215-7102B013FB91}" srcOrd="2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FAC1C-1A94-4768-A413-9F95E21142E3}">
      <dsp:nvSpPr>
        <dsp:cNvPr id="0" name=""/>
        <dsp:cNvSpPr/>
      </dsp:nvSpPr>
      <dsp:spPr>
        <a:xfrm>
          <a:off x="3795195" y="1026"/>
          <a:ext cx="1356759" cy="734055"/>
        </a:xfrm>
        <a:prstGeom prst="roundRect">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b="1" kern="1200" dirty="0">
              <a:latin typeface="Calibri" panose="020F0502020204030204"/>
              <a:ea typeface="+mn-ea"/>
              <a:cs typeface="+mn-cs"/>
            </a:rPr>
            <a:t>Εμπλοκή των ενδιαφερόμενων μερών</a:t>
          </a:r>
        </a:p>
      </dsp:txBody>
      <dsp:txXfrm>
        <a:off x="3831029" y="36860"/>
        <a:ext cx="1285091" cy="662387"/>
      </dsp:txXfrm>
    </dsp:sp>
    <dsp:sp modelId="{E93E7940-F015-4A0E-B968-B5C38F67C78A}">
      <dsp:nvSpPr>
        <dsp:cNvPr id="0" name=""/>
        <dsp:cNvSpPr/>
      </dsp:nvSpPr>
      <dsp:spPr>
        <a:xfrm>
          <a:off x="2743748" y="368054"/>
          <a:ext cx="3459653" cy="3459653"/>
        </a:xfrm>
        <a:custGeom>
          <a:avLst/>
          <a:gdLst/>
          <a:ahLst/>
          <a:cxnLst/>
          <a:rect l="0" t="0" r="0" b="0"/>
          <a:pathLst>
            <a:path>
              <a:moveTo>
                <a:pt x="2258509" y="67388"/>
              </a:moveTo>
              <a:arcTo wR="1774177" hR="1774177" stAng="17150534" swAng="1256847"/>
            </a:path>
          </a:pathLst>
        </a:custGeom>
        <a:noFill/>
        <a:ln w="9525" cap="rnd" cmpd="sng" algn="ctr">
          <a:solidFill>
            <a:schemeClr val="accent1">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DBCDAC-C923-423E-9AE9-ABA0D71869B6}">
      <dsp:nvSpPr>
        <dsp:cNvPr id="0" name=""/>
        <dsp:cNvSpPr/>
      </dsp:nvSpPr>
      <dsp:spPr>
        <a:xfrm>
          <a:off x="5293269" y="865940"/>
          <a:ext cx="1356759" cy="734055"/>
        </a:xfrm>
        <a:prstGeom prst="roundRect">
          <a:avLst/>
        </a:prstGeom>
        <a:solidFill>
          <a:schemeClr val="accent1">
            <a:alpha val="90000"/>
            <a:hueOff val="0"/>
            <a:satOff val="0"/>
            <a:lumOff val="0"/>
            <a:alphaOff val="-8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Περιγραφή του Προγράμματος</a:t>
          </a:r>
        </a:p>
      </dsp:txBody>
      <dsp:txXfrm>
        <a:off x="5329103" y="901774"/>
        <a:ext cx="1285091" cy="662387"/>
      </dsp:txXfrm>
    </dsp:sp>
    <dsp:sp modelId="{0FF5240E-1542-4EEC-AB3B-D6D2A8902B41}">
      <dsp:nvSpPr>
        <dsp:cNvPr id="0" name=""/>
        <dsp:cNvSpPr/>
      </dsp:nvSpPr>
      <dsp:spPr>
        <a:xfrm>
          <a:off x="2743748" y="368054"/>
          <a:ext cx="3459653" cy="3459653"/>
        </a:xfrm>
        <a:custGeom>
          <a:avLst/>
          <a:gdLst/>
          <a:ahLst/>
          <a:cxnLst/>
          <a:rect l="0" t="0" r="0" b="0"/>
          <a:pathLst>
            <a:path>
              <a:moveTo>
                <a:pt x="3364036" y="986741"/>
              </a:moveTo>
              <a:arcTo wR="1774177" hR="1774177" stAng="20019084" swAng="1726498"/>
            </a:path>
          </a:pathLst>
        </a:custGeom>
        <a:noFill/>
        <a:ln w="9525" cap="rnd" cmpd="sng" algn="ctr">
          <a:solidFill>
            <a:schemeClr val="accent1">
              <a:shade val="90000"/>
              <a:hueOff val="-7353"/>
              <a:satOff val="-9893"/>
              <a:lumOff val="8738"/>
              <a:alphaOff val="0"/>
            </a:schemeClr>
          </a:solidFill>
          <a:prstDash val="solid"/>
        </a:ln>
        <a:effectLst/>
      </dsp:spPr>
      <dsp:style>
        <a:lnRef idx="1">
          <a:scrgbClr r="0" g="0" b="0"/>
        </a:lnRef>
        <a:fillRef idx="0">
          <a:scrgbClr r="0" g="0" b="0"/>
        </a:fillRef>
        <a:effectRef idx="0">
          <a:scrgbClr r="0" g="0" b="0"/>
        </a:effectRef>
        <a:fontRef idx="minor"/>
      </dsp:style>
    </dsp:sp>
    <dsp:sp modelId="{9A99968B-2079-432D-BDBC-28DA28963DC9}">
      <dsp:nvSpPr>
        <dsp:cNvPr id="0" name=""/>
        <dsp:cNvSpPr/>
      </dsp:nvSpPr>
      <dsp:spPr>
        <a:xfrm>
          <a:off x="5293269" y="2595766"/>
          <a:ext cx="1356759" cy="734055"/>
        </a:xfrm>
        <a:prstGeom prst="roundRect">
          <a:avLst/>
        </a:prstGeom>
        <a:solidFill>
          <a:schemeClr val="accent1">
            <a:alpha val="90000"/>
            <a:hueOff val="0"/>
            <a:satOff val="0"/>
            <a:lumOff val="0"/>
            <a:alphaOff val="-16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b="1" kern="1200" dirty="0">
              <a:latin typeface="Calibri" panose="020F0502020204030204"/>
              <a:ea typeface="+mn-ea"/>
              <a:cs typeface="+mn-cs"/>
            </a:rPr>
            <a:t>Επικέντρωση στο σχεδιασμό της αποτίμησης</a:t>
          </a:r>
        </a:p>
      </dsp:txBody>
      <dsp:txXfrm>
        <a:off x="5329103" y="2631600"/>
        <a:ext cx="1285091" cy="662387"/>
      </dsp:txXfrm>
    </dsp:sp>
    <dsp:sp modelId="{A5C21499-01AE-465C-BADF-E47408DEF795}">
      <dsp:nvSpPr>
        <dsp:cNvPr id="0" name=""/>
        <dsp:cNvSpPr/>
      </dsp:nvSpPr>
      <dsp:spPr>
        <a:xfrm>
          <a:off x="2741908" y="369870"/>
          <a:ext cx="3459653" cy="3459653"/>
        </a:xfrm>
        <a:custGeom>
          <a:avLst/>
          <a:gdLst/>
          <a:ahLst/>
          <a:cxnLst/>
          <a:rect l="0" t="0" r="0" b="0"/>
          <a:pathLst>
            <a:path>
              <a:moveTo>
                <a:pt x="3399217" y="2486183"/>
              </a:moveTo>
              <a:arcTo wR="1774177" hR="1774177" stAng="1419629" swAng="1358956"/>
            </a:path>
          </a:pathLst>
        </a:custGeom>
        <a:noFill/>
        <a:ln w="9525" cap="rnd" cmpd="sng" algn="ctr">
          <a:solidFill>
            <a:schemeClr val="accent1">
              <a:shade val="90000"/>
              <a:hueOff val="-14706"/>
              <a:satOff val="-19786"/>
              <a:lumOff val="17477"/>
              <a:alphaOff val="0"/>
            </a:schemeClr>
          </a:solidFill>
          <a:prstDash val="solid"/>
        </a:ln>
        <a:effectLst/>
      </dsp:spPr>
      <dsp:style>
        <a:lnRef idx="1">
          <a:scrgbClr r="0" g="0" b="0"/>
        </a:lnRef>
        <a:fillRef idx="0">
          <a:scrgbClr r="0" g="0" b="0"/>
        </a:fillRef>
        <a:effectRef idx="0">
          <a:scrgbClr r="0" g="0" b="0"/>
        </a:effectRef>
        <a:fontRef idx="minor"/>
      </dsp:style>
    </dsp:sp>
    <dsp:sp modelId="{1D5F5459-F92A-4C5B-9526-8700F085DA59}">
      <dsp:nvSpPr>
        <dsp:cNvPr id="0" name=""/>
        <dsp:cNvSpPr/>
      </dsp:nvSpPr>
      <dsp:spPr>
        <a:xfrm>
          <a:off x="4029534" y="3445309"/>
          <a:ext cx="1356759" cy="734055"/>
        </a:xfrm>
        <a:prstGeom prst="roundRect">
          <a:avLst/>
        </a:prstGeom>
        <a:solidFill>
          <a:schemeClr val="accent1">
            <a:alpha val="90000"/>
            <a:hueOff val="0"/>
            <a:satOff val="0"/>
            <a:lumOff val="0"/>
            <a:alphaOff val="-24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b="1" kern="1200">
              <a:latin typeface="Calibri" panose="020F0502020204030204"/>
              <a:ea typeface="+mn-ea"/>
              <a:cs typeface="+mn-cs"/>
            </a:rPr>
            <a:t>Συλλογή αξιόπιστων στοιχείων</a:t>
          </a:r>
          <a:endParaRPr lang="el-GR" sz="1000" b="1" kern="1200" dirty="0">
            <a:latin typeface="Calibri" panose="020F0502020204030204"/>
            <a:ea typeface="+mn-ea"/>
            <a:cs typeface="+mn-cs"/>
          </a:endParaRPr>
        </a:p>
      </dsp:txBody>
      <dsp:txXfrm>
        <a:off x="4065368" y="3481143"/>
        <a:ext cx="1285091" cy="662387"/>
      </dsp:txXfrm>
    </dsp:sp>
    <dsp:sp modelId="{17F7BD63-E06A-40E4-8367-2A4EF11511E3}">
      <dsp:nvSpPr>
        <dsp:cNvPr id="0" name=""/>
        <dsp:cNvSpPr/>
      </dsp:nvSpPr>
      <dsp:spPr>
        <a:xfrm>
          <a:off x="2507890" y="323254"/>
          <a:ext cx="3459653" cy="3459653"/>
        </a:xfrm>
        <a:custGeom>
          <a:avLst/>
          <a:gdLst/>
          <a:ahLst/>
          <a:cxnLst/>
          <a:rect l="0" t="0" r="0" b="0"/>
          <a:pathLst>
            <a:path>
              <a:moveTo>
                <a:pt x="2060207" y="3525146"/>
              </a:moveTo>
              <a:arcTo wR="1774177" hR="1774177" stAng="4843342" swAng="1113316"/>
            </a:path>
          </a:pathLst>
        </a:custGeom>
        <a:noFill/>
        <a:ln w="9525" cap="rnd" cmpd="sng" algn="ctr">
          <a:solidFill>
            <a:schemeClr val="accent1">
              <a:shade val="90000"/>
              <a:hueOff val="-22058"/>
              <a:satOff val="-29680"/>
              <a:lumOff val="26215"/>
              <a:alphaOff val="0"/>
            </a:schemeClr>
          </a:solidFill>
          <a:prstDash val="solid"/>
        </a:ln>
        <a:effectLst/>
      </dsp:spPr>
      <dsp:style>
        <a:lnRef idx="1">
          <a:scrgbClr r="0" g="0" b="0"/>
        </a:lnRef>
        <a:fillRef idx="0">
          <a:scrgbClr r="0" g="0" b="0"/>
        </a:fillRef>
        <a:effectRef idx="0">
          <a:scrgbClr r="0" g="0" b="0"/>
        </a:effectRef>
        <a:fontRef idx="minor"/>
      </dsp:style>
    </dsp:sp>
    <dsp:sp modelId="{D0247614-C4DD-4BD1-A5D5-9E25E0A7C91B}">
      <dsp:nvSpPr>
        <dsp:cNvPr id="0" name=""/>
        <dsp:cNvSpPr/>
      </dsp:nvSpPr>
      <dsp:spPr>
        <a:xfrm>
          <a:off x="2143906" y="2600580"/>
          <a:ext cx="1356759" cy="734055"/>
        </a:xfrm>
        <a:prstGeom prst="roundRect">
          <a:avLst/>
        </a:prstGeom>
        <a:solidFill>
          <a:schemeClr val="accent1">
            <a:alpha val="90000"/>
            <a:hueOff val="0"/>
            <a:satOff val="0"/>
            <a:lumOff val="0"/>
            <a:alphaOff val="-32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b="1" kern="1200" dirty="0">
              <a:latin typeface="Calibri" panose="020F0502020204030204"/>
              <a:ea typeface="+mn-ea"/>
              <a:cs typeface="+mn-cs"/>
            </a:rPr>
            <a:t>Εξασφάλιση της εφαρμογής των συμπερασμάτων </a:t>
          </a:r>
        </a:p>
      </dsp:txBody>
      <dsp:txXfrm>
        <a:off x="2179740" y="2636414"/>
        <a:ext cx="1285091" cy="662387"/>
      </dsp:txXfrm>
    </dsp:sp>
    <dsp:sp modelId="{F173D5A3-3ABF-4345-B094-0824751FF8E0}">
      <dsp:nvSpPr>
        <dsp:cNvPr id="0" name=""/>
        <dsp:cNvSpPr/>
      </dsp:nvSpPr>
      <dsp:spPr>
        <a:xfrm>
          <a:off x="2655041" y="600873"/>
          <a:ext cx="3459653" cy="3459653"/>
        </a:xfrm>
        <a:custGeom>
          <a:avLst/>
          <a:gdLst/>
          <a:ahLst/>
          <a:cxnLst/>
          <a:rect l="0" t="0" r="0" b="0"/>
          <a:pathLst>
            <a:path>
              <a:moveTo>
                <a:pt x="1590" y="1849288"/>
              </a:moveTo>
              <a:arcTo wR="1774177" hR="1774177" stAng="10654418" swAng="1726498"/>
            </a:path>
          </a:pathLst>
        </a:custGeom>
        <a:noFill/>
        <a:ln w="9525" cap="rnd" cmpd="sng" algn="ctr">
          <a:solidFill>
            <a:schemeClr val="accent1">
              <a:shade val="90000"/>
              <a:hueOff val="-29411"/>
              <a:satOff val="-39573"/>
              <a:lumOff val="34954"/>
              <a:alphaOff val="0"/>
            </a:schemeClr>
          </a:solidFill>
          <a:prstDash val="solid"/>
        </a:ln>
        <a:effectLst/>
      </dsp:spPr>
      <dsp:style>
        <a:lnRef idx="1">
          <a:scrgbClr r="0" g="0" b="0"/>
        </a:lnRef>
        <a:fillRef idx="0">
          <a:scrgbClr r="0" g="0" b="0"/>
        </a:fillRef>
        <a:effectRef idx="0">
          <a:scrgbClr r="0" g="0" b="0"/>
        </a:effectRef>
        <a:fontRef idx="minor"/>
      </dsp:style>
    </dsp:sp>
    <dsp:sp modelId="{C0AC5C77-2B16-4FBA-AB0B-0E928E0273FC}">
      <dsp:nvSpPr>
        <dsp:cNvPr id="0" name=""/>
        <dsp:cNvSpPr/>
      </dsp:nvSpPr>
      <dsp:spPr>
        <a:xfrm>
          <a:off x="2297121" y="865940"/>
          <a:ext cx="1356759" cy="734055"/>
        </a:xfrm>
        <a:prstGeom prst="roundRect">
          <a:avLst/>
        </a:prstGeom>
        <a:solidFill>
          <a:schemeClr val="accent1">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b="1" kern="1200" dirty="0">
              <a:latin typeface="Calibri" panose="020F0502020204030204"/>
              <a:ea typeface="+mn-ea"/>
              <a:cs typeface="+mn-cs"/>
            </a:rPr>
            <a:t>Αξιόπιστα συμπεράσματα</a:t>
          </a:r>
        </a:p>
        <a:p>
          <a:pPr marL="0" lvl="0" indent="0" algn="ctr" defTabSz="444500">
            <a:lnSpc>
              <a:spcPct val="90000"/>
            </a:lnSpc>
            <a:spcBef>
              <a:spcPct val="0"/>
            </a:spcBef>
            <a:spcAft>
              <a:spcPct val="35000"/>
            </a:spcAft>
            <a:buNone/>
          </a:pPr>
          <a:endParaRPr lang="el-GR" sz="1000" b="1" kern="1200" dirty="0">
            <a:latin typeface="Calibri" panose="020F0502020204030204"/>
            <a:ea typeface="+mn-ea"/>
            <a:cs typeface="+mn-cs"/>
          </a:endParaRPr>
        </a:p>
      </dsp:txBody>
      <dsp:txXfrm>
        <a:off x="2332955" y="901774"/>
        <a:ext cx="1285091" cy="662387"/>
      </dsp:txXfrm>
    </dsp:sp>
    <dsp:sp modelId="{B91078D0-1BDC-4D51-BF34-65F49F337914}">
      <dsp:nvSpPr>
        <dsp:cNvPr id="0" name=""/>
        <dsp:cNvSpPr/>
      </dsp:nvSpPr>
      <dsp:spPr>
        <a:xfrm>
          <a:off x="2743748" y="368054"/>
          <a:ext cx="3459653" cy="3459653"/>
        </a:xfrm>
        <a:custGeom>
          <a:avLst/>
          <a:gdLst/>
          <a:ahLst/>
          <a:cxnLst/>
          <a:rect l="0" t="0" r="0" b="0"/>
          <a:pathLst>
            <a:path>
              <a:moveTo>
                <a:pt x="711659" y="353346"/>
              </a:moveTo>
              <a:arcTo wR="1774177" hR="1774177" stAng="13992619" swAng="1256847"/>
            </a:path>
          </a:pathLst>
        </a:custGeom>
        <a:noFill/>
        <a:ln w="9525" cap="rnd" cmpd="sng" algn="ctr">
          <a:solidFill>
            <a:schemeClr val="accent1">
              <a:shade val="90000"/>
              <a:hueOff val="-36764"/>
              <a:satOff val="-49466"/>
              <a:lumOff val="43692"/>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2B90C-8851-4ABF-98D3-FB6128677F25}">
      <dsp:nvSpPr>
        <dsp:cNvPr id="0" name=""/>
        <dsp:cNvSpPr/>
      </dsp:nvSpPr>
      <dsp:spPr>
        <a:xfrm>
          <a:off x="4013808" y="2043718"/>
          <a:ext cx="957438" cy="957438"/>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a:solidFill>
                <a:sysClr val="window" lastClr="FFFFFF"/>
              </a:solidFill>
              <a:latin typeface="Calibri"/>
              <a:ea typeface="+mn-ea"/>
              <a:cs typeface="+mn-cs"/>
            </a:rPr>
            <a:t>μαθητές  και μαθήτριες</a:t>
          </a:r>
          <a:endParaRPr lang="en-US" sz="1200" kern="1200">
            <a:solidFill>
              <a:sysClr val="window" lastClr="FFFFFF"/>
            </a:solidFill>
            <a:latin typeface="Calibri"/>
            <a:ea typeface="+mn-ea"/>
            <a:cs typeface="+mn-cs"/>
          </a:endParaRPr>
        </a:p>
      </dsp:txBody>
      <dsp:txXfrm>
        <a:off x="4154022" y="2183932"/>
        <a:ext cx="677010" cy="677010"/>
      </dsp:txXfrm>
    </dsp:sp>
    <dsp:sp modelId="{2FFAE1B4-D03E-4602-A852-50F8D0D684E6}">
      <dsp:nvSpPr>
        <dsp:cNvPr id="0" name=""/>
        <dsp:cNvSpPr/>
      </dsp:nvSpPr>
      <dsp:spPr>
        <a:xfrm rot="16200000">
          <a:off x="4224233" y="1326850"/>
          <a:ext cx="536587" cy="45167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ysClr val="window" lastClr="FFFFFF"/>
            </a:solidFill>
            <a:latin typeface="Calibri"/>
            <a:ea typeface="+mn-ea"/>
            <a:cs typeface="+mn-cs"/>
          </a:endParaRPr>
        </a:p>
      </dsp:txBody>
      <dsp:txXfrm>
        <a:off x="4291985" y="1484938"/>
        <a:ext cx="401083" cy="271007"/>
      </dsp:txXfrm>
    </dsp:sp>
    <dsp:sp modelId="{E0ED442F-D4D8-4919-A079-D4E904B36C14}">
      <dsp:nvSpPr>
        <dsp:cNvPr id="0" name=""/>
        <dsp:cNvSpPr/>
      </dsp:nvSpPr>
      <dsp:spPr>
        <a:xfrm>
          <a:off x="3855085" y="-31485"/>
          <a:ext cx="1274883" cy="1062774"/>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a:solidFill>
                <a:sysClr val="window" lastClr="FFFFFF"/>
              </a:solidFill>
              <a:latin typeface="Calibri"/>
              <a:ea typeface="+mn-ea"/>
              <a:cs typeface="+mn-cs"/>
            </a:rPr>
            <a:t>γενική εντύπωση και οφέλη</a:t>
          </a:r>
          <a:endParaRPr lang="en-US" sz="1200" kern="1200">
            <a:solidFill>
              <a:sysClr val="window" lastClr="FFFFFF"/>
            </a:solidFill>
            <a:latin typeface="Calibri"/>
            <a:ea typeface="+mn-ea"/>
            <a:cs typeface="+mn-cs"/>
          </a:endParaRPr>
        </a:p>
      </dsp:txBody>
      <dsp:txXfrm>
        <a:off x="4041787" y="124155"/>
        <a:ext cx="901479" cy="751494"/>
      </dsp:txXfrm>
    </dsp:sp>
    <dsp:sp modelId="{3B01D921-210E-4F3E-A0DF-0B3107DCB23F}">
      <dsp:nvSpPr>
        <dsp:cNvPr id="0" name=""/>
        <dsp:cNvSpPr/>
      </dsp:nvSpPr>
      <dsp:spPr>
        <a:xfrm rot="18600000">
          <a:off x="4845888" y="1567133"/>
          <a:ext cx="517464" cy="45167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ysClr val="window" lastClr="FFFFFF"/>
            </a:solidFill>
            <a:latin typeface="Calibri"/>
            <a:ea typeface="+mn-ea"/>
            <a:cs typeface="+mn-cs"/>
          </a:endParaRPr>
        </a:p>
      </dsp:txBody>
      <dsp:txXfrm>
        <a:off x="4870090" y="1709370"/>
        <a:ext cx="381960" cy="271007"/>
      </dsp:txXfrm>
    </dsp:sp>
    <dsp:sp modelId="{61FCE04D-D9E9-44D6-B451-E725ACE9DAC4}">
      <dsp:nvSpPr>
        <dsp:cNvPr id="0" name=""/>
        <dsp:cNvSpPr/>
      </dsp:nvSpPr>
      <dsp:spPr>
        <a:xfrm>
          <a:off x="5158367" y="441697"/>
          <a:ext cx="1268443" cy="1062774"/>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a:ea typeface="+mn-ea"/>
              <a:cs typeface="+mn-cs"/>
            </a:rPr>
            <a:t>επικοινωνία στην ξένη γλώσσα</a:t>
          </a:r>
          <a:endParaRPr lang="en-US" sz="1200" kern="1200" dirty="0">
            <a:solidFill>
              <a:sysClr val="window" lastClr="FFFFFF"/>
            </a:solidFill>
            <a:latin typeface="Calibri"/>
            <a:ea typeface="+mn-ea"/>
            <a:cs typeface="+mn-cs"/>
          </a:endParaRPr>
        </a:p>
      </dsp:txBody>
      <dsp:txXfrm>
        <a:off x="5344126" y="597337"/>
        <a:ext cx="896925" cy="751494"/>
      </dsp:txXfrm>
    </dsp:sp>
    <dsp:sp modelId="{5515421B-F2D2-4364-916C-816D20F57497}">
      <dsp:nvSpPr>
        <dsp:cNvPr id="0" name=""/>
        <dsp:cNvSpPr/>
      </dsp:nvSpPr>
      <dsp:spPr>
        <a:xfrm rot="21000000">
          <a:off x="5147013" y="2140970"/>
          <a:ext cx="456240" cy="45167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ysClr val="window" lastClr="FFFFFF"/>
            </a:solidFill>
            <a:latin typeface="Calibri"/>
            <a:ea typeface="+mn-ea"/>
            <a:cs typeface="+mn-cs"/>
          </a:endParaRPr>
        </a:p>
      </dsp:txBody>
      <dsp:txXfrm>
        <a:off x="5148042" y="2243071"/>
        <a:ext cx="320736" cy="271007"/>
      </dsp:txXfrm>
    </dsp:sp>
    <dsp:sp modelId="{74DF3F49-ACCB-4E27-8034-808AB811849C}">
      <dsp:nvSpPr>
        <dsp:cNvPr id="0" name=""/>
        <dsp:cNvSpPr/>
      </dsp:nvSpPr>
      <dsp:spPr>
        <a:xfrm>
          <a:off x="5798719" y="1559484"/>
          <a:ext cx="1371234" cy="1223487"/>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a:ea typeface="+mn-ea"/>
              <a:cs typeface="+mn-cs"/>
            </a:rPr>
            <a:t>ψηφιακές δεξιότητες </a:t>
          </a:r>
          <a:endParaRPr lang="en-US" sz="1200" kern="1200" dirty="0">
            <a:solidFill>
              <a:sysClr val="window" lastClr="FFFFFF"/>
            </a:solidFill>
            <a:latin typeface="Calibri"/>
            <a:ea typeface="+mn-ea"/>
            <a:cs typeface="+mn-cs"/>
          </a:endParaRPr>
        </a:p>
      </dsp:txBody>
      <dsp:txXfrm>
        <a:off x="5999532" y="1738660"/>
        <a:ext cx="969608" cy="865135"/>
      </dsp:txXfrm>
    </dsp:sp>
    <dsp:sp modelId="{DC092C27-8A66-43CF-BFBE-F0C91180DE09}">
      <dsp:nvSpPr>
        <dsp:cNvPr id="0" name=""/>
        <dsp:cNvSpPr/>
      </dsp:nvSpPr>
      <dsp:spPr>
        <a:xfrm rot="1800000">
          <a:off x="5054756" y="2766919"/>
          <a:ext cx="504781" cy="45167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ysClr val="window" lastClr="FFFFFF"/>
            </a:solidFill>
            <a:latin typeface="Calibri"/>
            <a:ea typeface="+mn-ea"/>
            <a:cs typeface="+mn-cs"/>
          </a:endParaRPr>
        </a:p>
      </dsp:txBody>
      <dsp:txXfrm>
        <a:off x="5063833" y="2823379"/>
        <a:ext cx="369277" cy="271007"/>
      </dsp:txXfrm>
    </dsp:sp>
    <dsp:sp modelId="{2D1066D2-8087-4931-942D-DAF8AFB2616B}">
      <dsp:nvSpPr>
        <dsp:cNvPr id="0" name=""/>
        <dsp:cNvSpPr/>
      </dsp:nvSpPr>
      <dsp:spPr>
        <a:xfrm>
          <a:off x="5641857" y="2971614"/>
          <a:ext cx="1204474" cy="1124181"/>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a:ea typeface="+mn-ea"/>
              <a:cs typeface="+mn-cs"/>
            </a:rPr>
            <a:t>κοινωνικοποίηση</a:t>
          </a:r>
          <a:endParaRPr lang="en-US" sz="1200" kern="1200" dirty="0">
            <a:solidFill>
              <a:sysClr val="window" lastClr="FFFFFF"/>
            </a:solidFill>
            <a:latin typeface="Calibri"/>
            <a:ea typeface="+mn-ea"/>
            <a:cs typeface="+mn-cs"/>
          </a:endParaRPr>
        </a:p>
      </dsp:txBody>
      <dsp:txXfrm>
        <a:off x="5818248" y="3136246"/>
        <a:ext cx="851692" cy="794917"/>
      </dsp:txXfrm>
    </dsp:sp>
    <dsp:sp modelId="{5AFBEFAD-08B6-492D-9F04-329E2DE6FB60}">
      <dsp:nvSpPr>
        <dsp:cNvPr id="0" name=""/>
        <dsp:cNvSpPr/>
      </dsp:nvSpPr>
      <dsp:spPr>
        <a:xfrm rot="4200000">
          <a:off x="4565791" y="3162411"/>
          <a:ext cx="483731" cy="45167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ysClr val="window" lastClr="FFFFFF"/>
            </a:solidFill>
            <a:latin typeface="Calibri"/>
            <a:ea typeface="+mn-ea"/>
            <a:cs typeface="+mn-cs"/>
          </a:endParaRPr>
        </a:p>
      </dsp:txBody>
      <dsp:txXfrm>
        <a:off x="4610370" y="3189081"/>
        <a:ext cx="348227" cy="271007"/>
      </dsp:txXfrm>
    </dsp:sp>
    <dsp:sp modelId="{7ABB8BC2-049C-4B70-8E71-A65DCA495904}">
      <dsp:nvSpPr>
        <dsp:cNvPr id="0" name=""/>
        <dsp:cNvSpPr/>
      </dsp:nvSpPr>
      <dsp:spPr>
        <a:xfrm>
          <a:off x="4513255" y="3796653"/>
          <a:ext cx="1342040" cy="1252692"/>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a:ea typeface="+mn-ea"/>
              <a:cs typeface="+mn-cs"/>
            </a:rPr>
            <a:t>σχολείο και εκπαίδευση</a:t>
          </a:r>
          <a:endParaRPr lang="en-US" sz="1200" kern="1200" dirty="0">
            <a:solidFill>
              <a:sysClr val="window" lastClr="FFFFFF"/>
            </a:solidFill>
            <a:latin typeface="Calibri"/>
            <a:ea typeface="+mn-ea"/>
            <a:cs typeface="+mn-cs"/>
          </a:endParaRPr>
        </a:p>
      </dsp:txBody>
      <dsp:txXfrm>
        <a:off x="4709792" y="3980105"/>
        <a:ext cx="948966" cy="885788"/>
      </dsp:txXfrm>
    </dsp:sp>
    <dsp:sp modelId="{7DCABB21-A060-474F-ADF5-5A795FCEE71B}">
      <dsp:nvSpPr>
        <dsp:cNvPr id="0" name=""/>
        <dsp:cNvSpPr/>
      </dsp:nvSpPr>
      <dsp:spPr>
        <a:xfrm rot="6600000">
          <a:off x="3933221" y="3164854"/>
          <a:ext cx="486572" cy="45167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ysClr val="window" lastClr="FFFFFF"/>
            </a:solidFill>
            <a:latin typeface="Calibri"/>
            <a:ea typeface="+mn-ea"/>
            <a:cs typeface="+mn-cs"/>
          </a:endParaRPr>
        </a:p>
      </dsp:txBody>
      <dsp:txXfrm rot="10800000">
        <a:off x="4024146" y="3191524"/>
        <a:ext cx="351068" cy="271007"/>
      </dsp:txXfrm>
    </dsp:sp>
    <dsp:sp modelId="{EDBF705E-A539-4058-8CDC-280C8EF00C8B}">
      <dsp:nvSpPr>
        <dsp:cNvPr id="0" name=""/>
        <dsp:cNvSpPr/>
      </dsp:nvSpPr>
      <dsp:spPr>
        <a:xfrm>
          <a:off x="3224957" y="3789607"/>
          <a:ext cx="1151644" cy="1266785"/>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a:ea typeface="+mn-ea"/>
              <a:cs typeface="+mn-cs"/>
            </a:rPr>
            <a:t>διαφορετικές κουλτούρες και πολιτισμοί</a:t>
          </a:r>
          <a:endParaRPr lang="en-US" sz="1200" kern="1200" dirty="0">
            <a:solidFill>
              <a:sysClr val="window" lastClr="FFFFFF"/>
            </a:solidFill>
            <a:latin typeface="Calibri"/>
            <a:ea typeface="+mn-ea"/>
            <a:cs typeface="+mn-cs"/>
          </a:endParaRPr>
        </a:p>
      </dsp:txBody>
      <dsp:txXfrm>
        <a:off x="3393611" y="3975123"/>
        <a:ext cx="814336" cy="895753"/>
      </dsp:txXfrm>
    </dsp:sp>
    <dsp:sp modelId="{5613DB82-2AAA-4BD2-A226-04223E161866}">
      <dsp:nvSpPr>
        <dsp:cNvPr id="0" name=""/>
        <dsp:cNvSpPr/>
      </dsp:nvSpPr>
      <dsp:spPr>
        <a:xfrm rot="9000000">
          <a:off x="3448529" y="2758772"/>
          <a:ext cx="486976" cy="45167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ysClr val="window" lastClr="FFFFFF"/>
            </a:solidFill>
            <a:latin typeface="Calibri"/>
            <a:ea typeface="+mn-ea"/>
            <a:cs typeface="+mn-cs"/>
          </a:endParaRPr>
        </a:p>
      </dsp:txBody>
      <dsp:txXfrm rot="10800000">
        <a:off x="3574956" y="2815232"/>
        <a:ext cx="351472" cy="271007"/>
      </dsp:txXfrm>
    </dsp:sp>
    <dsp:sp modelId="{083BB9D0-2FCB-45DB-8C30-D2A3CAD81D75}">
      <dsp:nvSpPr>
        <dsp:cNvPr id="0" name=""/>
        <dsp:cNvSpPr/>
      </dsp:nvSpPr>
      <dsp:spPr>
        <a:xfrm>
          <a:off x="2100887" y="2948265"/>
          <a:ext cx="1280144" cy="1170880"/>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a:ea typeface="+mn-ea"/>
              <a:cs typeface="+mn-cs"/>
            </a:rPr>
            <a:t>αυτοπεποίθηση</a:t>
          </a:r>
          <a:endParaRPr lang="en-US" sz="1200" kern="1200" dirty="0">
            <a:solidFill>
              <a:sysClr val="window" lastClr="FFFFFF"/>
            </a:solidFill>
            <a:latin typeface="Calibri"/>
            <a:ea typeface="+mn-ea"/>
            <a:cs typeface="+mn-cs"/>
          </a:endParaRPr>
        </a:p>
      </dsp:txBody>
      <dsp:txXfrm>
        <a:off x="2288360" y="3119736"/>
        <a:ext cx="905198" cy="827938"/>
      </dsp:txXfrm>
    </dsp:sp>
    <dsp:sp modelId="{B3839B94-6A8C-4AE5-9077-20D9010C9BD0}">
      <dsp:nvSpPr>
        <dsp:cNvPr id="0" name=""/>
        <dsp:cNvSpPr/>
      </dsp:nvSpPr>
      <dsp:spPr>
        <a:xfrm rot="11400000">
          <a:off x="3355948" y="2138038"/>
          <a:ext cx="474690" cy="45167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ysClr val="window" lastClr="FFFFFF"/>
            </a:solidFill>
            <a:latin typeface="Calibri"/>
            <a:ea typeface="+mn-ea"/>
            <a:cs typeface="+mn-cs"/>
          </a:endParaRPr>
        </a:p>
      </dsp:txBody>
      <dsp:txXfrm rot="10800000">
        <a:off x="3490423" y="2240139"/>
        <a:ext cx="339186" cy="271007"/>
      </dsp:txXfrm>
    </dsp:sp>
    <dsp:sp modelId="{13FD15F1-9191-4238-99B1-4E9BBDF9DBE5}">
      <dsp:nvSpPr>
        <dsp:cNvPr id="0" name=""/>
        <dsp:cNvSpPr/>
      </dsp:nvSpPr>
      <dsp:spPr>
        <a:xfrm>
          <a:off x="1850198" y="1587143"/>
          <a:ext cx="1301038" cy="1168170"/>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a:ea typeface="+mn-ea"/>
              <a:cs typeface="+mn-cs"/>
            </a:rPr>
            <a:t>συνεργασία με συμμαθητές και </a:t>
          </a:r>
          <a:r>
            <a:rPr lang="el-GR" sz="1200" kern="1200" spc="0" baseline="0" dirty="0">
              <a:solidFill>
                <a:sysClr val="window" lastClr="FFFFFF"/>
              </a:solidFill>
              <a:latin typeface="Calibri"/>
              <a:ea typeface="+mn-ea"/>
              <a:cs typeface="+mn-cs"/>
            </a:rPr>
            <a:t>εκπαιδευτικούς</a:t>
          </a:r>
          <a:endParaRPr lang="en-US" sz="1200" kern="1200" spc="0" baseline="0" dirty="0">
            <a:solidFill>
              <a:sysClr val="window" lastClr="FFFFFF"/>
            </a:solidFill>
            <a:latin typeface="Calibri"/>
            <a:ea typeface="+mn-ea"/>
            <a:cs typeface="+mn-cs"/>
          </a:endParaRPr>
        </a:p>
      </dsp:txBody>
      <dsp:txXfrm>
        <a:off x="2040731" y="1758218"/>
        <a:ext cx="919972" cy="826020"/>
      </dsp:txXfrm>
    </dsp:sp>
    <dsp:sp modelId="{70711A31-C13D-4478-BB58-0BFDE1380EBE}">
      <dsp:nvSpPr>
        <dsp:cNvPr id="0" name=""/>
        <dsp:cNvSpPr/>
      </dsp:nvSpPr>
      <dsp:spPr>
        <a:xfrm rot="13800000">
          <a:off x="3665547" y="1595378"/>
          <a:ext cx="477173" cy="45167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ysClr val="window" lastClr="FFFFFF"/>
            </a:solidFill>
            <a:latin typeface="Calibri"/>
            <a:ea typeface="+mn-ea"/>
            <a:cs typeface="+mn-cs"/>
          </a:endParaRPr>
        </a:p>
      </dsp:txBody>
      <dsp:txXfrm rot="10800000">
        <a:off x="3776849" y="1737615"/>
        <a:ext cx="341669" cy="271007"/>
      </dsp:txXfrm>
    </dsp:sp>
    <dsp:sp modelId="{9914DCC7-E855-407F-9AA9-0064FFA1A72F}">
      <dsp:nvSpPr>
        <dsp:cNvPr id="0" name=""/>
        <dsp:cNvSpPr/>
      </dsp:nvSpPr>
      <dsp:spPr>
        <a:xfrm>
          <a:off x="2493994" y="361341"/>
          <a:ext cx="1396943" cy="1223487"/>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a:ea typeface="+mn-ea"/>
              <a:cs typeface="+mn-cs"/>
            </a:rPr>
            <a:t>γνωριμία με καλές πρακτικές στο χώρο της εκπαίδευσης</a:t>
          </a:r>
          <a:endParaRPr lang="en-US" sz="1200" kern="1200" dirty="0">
            <a:solidFill>
              <a:sysClr val="window" lastClr="FFFFFF"/>
            </a:solidFill>
            <a:latin typeface="Calibri"/>
            <a:ea typeface="+mn-ea"/>
            <a:cs typeface="+mn-cs"/>
          </a:endParaRPr>
        </a:p>
      </dsp:txBody>
      <dsp:txXfrm>
        <a:off x="2698572" y="540517"/>
        <a:ext cx="987787" cy="865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F1DA8-AD94-4D1D-8DBB-4B7BB7C16D22}">
      <dsp:nvSpPr>
        <dsp:cNvPr id="0" name=""/>
        <dsp:cNvSpPr/>
      </dsp:nvSpPr>
      <dsp:spPr>
        <a:xfrm rot="5400000">
          <a:off x="3660175" y="-104318"/>
          <a:ext cx="4152148" cy="5398823"/>
        </a:xfrm>
        <a:prstGeom prst="round2SameRect">
          <a:avLst/>
        </a:prstGeom>
        <a:solidFill>
          <a:srgbClr val="44546A">
            <a:alpha val="90000"/>
            <a:tint val="40000"/>
            <a:hueOff val="0"/>
            <a:satOff val="0"/>
            <a:lumOff val="0"/>
            <a:alphaOff val="0"/>
          </a:srgbClr>
        </a:solidFill>
        <a:ln w="12700" cap="flat" cmpd="sng" algn="ctr">
          <a:solidFill>
            <a:srgbClr val="44546A">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solidFill>
                <a:sysClr val="windowText" lastClr="000000">
                  <a:hueOff val="0"/>
                  <a:satOff val="0"/>
                  <a:lumOff val="0"/>
                  <a:alphaOff val="0"/>
                </a:sysClr>
              </a:solidFill>
              <a:latin typeface="Calibri"/>
              <a:ea typeface="+mn-ea"/>
              <a:cs typeface="+mn-cs"/>
            </a:rPr>
            <a:t>τους ίδιους</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l-GR" sz="2000" kern="1200" dirty="0">
              <a:solidFill>
                <a:sysClr val="windowText" lastClr="000000">
                  <a:hueOff val="0"/>
                  <a:satOff val="0"/>
                  <a:lumOff val="0"/>
                  <a:alphaOff val="0"/>
                </a:sysClr>
              </a:solidFill>
              <a:latin typeface="Calibri"/>
              <a:ea typeface="+mn-ea"/>
              <a:cs typeface="+mn-cs"/>
            </a:rPr>
            <a:t>τους συναδέλφους τους </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l-GR" sz="2000" kern="1200" dirty="0">
              <a:solidFill>
                <a:sysClr val="windowText" lastClr="000000">
                  <a:hueOff val="0"/>
                  <a:satOff val="0"/>
                  <a:lumOff val="0"/>
                  <a:alphaOff val="0"/>
                </a:sysClr>
              </a:solidFill>
              <a:latin typeface="Calibri"/>
              <a:ea typeface="+mn-ea"/>
              <a:cs typeface="+mn-cs"/>
            </a:rPr>
            <a:t>τους μαθητές και τους γονείς </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l-GR" sz="2000" kern="1200">
              <a:solidFill>
                <a:sysClr val="windowText" lastClr="000000">
                  <a:hueOff val="0"/>
                  <a:satOff val="0"/>
                  <a:lumOff val="0"/>
                  <a:alphaOff val="0"/>
                </a:sysClr>
              </a:solidFill>
              <a:latin typeface="Calibri"/>
              <a:ea typeface="+mn-ea"/>
              <a:cs typeface="+mn-cs"/>
            </a:rPr>
            <a:t>τους φορείς </a:t>
          </a:r>
          <a:endParaRPr lang="en-US" sz="2000" kern="120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l-GR" sz="2000" kern="1200" dirty="0">
              <a:solidFill>
                <a:sysClr val="windowText" lastClr="000000">
                  <a:hueOff val="0"/>
                  <a:satOff val="0"/>
                  <a:lumOff val="0"/>
                  <a:alphaOff val="0"/>
                </a:sysClr>
              </a:solidFill>
              <a:latin typeface="Calibri"/>
              <a:ea typeface="+mn-ea"/>
              <a:cs typeface="+mn-cs"/>
            </a:rPr>
            <a:t>το εκπαιδευτικό σύστημα</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l-GR" sz="2000" kern="1200" dirty="0">
              <a:solidFill>
                <a:sysClr val="windowText" lastClr="000000">
                  <a:hueOff val="0"/>
                  <a:satOff val="0"/>
                  <a:lumOff val="0"/>
                  <a:alphaOff val="0"/>
                </a:sysClr>
              </a:solidFill>
              <a:latin typeface="Calibri"/>
              <a:ea typeface="+mn-ea"/>
              <a:cs typeface="+mn-cs"/>
            </a:rPr>
            <a:t>την υλικοτεχνική υποδομή </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l-GR" sz="2000" kern="1200" dirty="0">
              <a:solidFill>
                <a:sysClr val="windowText" lastClr="000000">
                  <a:hueOff val="0"/>
                  <a:satOff val="0"/>
                  <a:lumOff val="0"/>
                  <a:alphaOff val="0"/>
                </a:sysClr>
              </a:solidFill>
              <a:latin typeface="Calibri"/>
              <a:ea typeface="+mn-ea"/>
              <a:cs typeface="+mn-cs"/>
            </a:rPr>
            <a:t>τις δυσκολίες υλοποίησης</a:t>
          </a:r>
          <a:endParaRPr lang="en-US" sz="2000" kern="1200" dirty="0">
            <a:solidFill>
              <a:sysClr val="windowText" lastClr="000000">
                <a:hueOff val="0"/>
                <a:satOff val="0"/>
                <a:lumOff val="0"/>
                <a:alphaOff val="0"/>
              </a:sysClr>
            </a:solidFill>
            <a:latin typeface="Calibri"/>
            <a:ea typeface="+mn-ea"/>
            <a:cs typeface="+mn-cs"/>
          </a:endParaRPr>
        </a:p>
        <a:p>
          <a:pPr marL="228600" lvl="1" indent="-228600" algn="l" defTabSz="889000">
            <a:lnSpc>
              <a:spcPct val="90000"/>
            </a:lnSpc>
            <a:spcBef>
              <a:spcPct val="0"/>
            </a:spcBef>
            <a:spcAft>
              <a:spcPct val="15000"/>
            </a:spcAft>
            <a:buChar char="•"/>
          </a:pPr>
          <a:r>
            <a:rPr lang="el-GR" sz="2000" kern="1200" dirty="0">
              <a:solidFill>
                <a:sysClr val="windowText" lastClr="000000">
                  <a:hueOff val="0"/>
                  <a:satOff val="0"/>
                  <a:lumOff val="0"/>
                  <a:alphaOff val="0"/>
                </a:sysClr>
              </a:solidFill>
              <a:latin typeface="Calibri"/>
              <a:ea typeface="+mn-ea"/>
              <a:cs typeface="+mn-cs"/>
            </a:rPr>
            <a:t>τις άλλες χώρες και τους πολιτισμούς τους </a:t>
          </a:r>
          <a:endParaRPr lang="en-US" sz="2000" kern="1200" dirty="0">
            <a:solidFill>
              <a:sysClr val="windowText" lastClr="000000">
                <a:hueOff val="0"/>
                <a:satOff val="0"/>
                <a:lumOff val="0"/>
                <a:alphaOff val="0"/>
              </a:sysClr>
            </a:solidFill>
            <a:latin typeface="Calibri"/>
            <a:ea typeface="+mn-ea"/>
            <a:cs typeface="+mn-cs"/>
          </a:endParaRPr>
        </a:p>
      </dsp:txBody>
      <dsp:txXfrm rot="-5400000">
        <a:off x="3036838" y="721710"/>
        <a:ext cx="5196132" cy="3746766"/>
      </dsp:txXfrm>
    </dsp:sp>
    <dsp:sp modelId="{9B9705FA-A5B6-4683-9FF1-C0FD35D84A94}">
      <dsp:nvSpPr>
        <dsp:cNvPr id="0" name=""/>
        <dsp:cNvSpPr/>
      </dsp:nvSpPr>
      <dsp:spPr>
        <a:xfrm>
          <a:off x="0" y="0"/>
          <a:ext cx="3036837" cy="5190186"/>
        </a:xfrm>
        <a:prstGeom prst="roundRect">
          <a:avLst/>
        </a:prstGeom>
        <a:solidFill>
          <a:srgbClr val="44546A">
            <a:hueOff val="0"/>
            <a:satOff val="0"/>
            <a:lumOff val="0"/>
            <a:alphaOff val="0"/>
          </a:srgbClr>
        </a:solidFill>
        <a:ln w="19050" cap="flat" cmpd="sng" algn="ctr">
          <a:solidFill>
            <a:srgbClr val="E7E6E6">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l-GR" sz="2000" kern="1200" dirty="0">
              <a:solidFill>
                <a:sysClr val="window" lastClr="FFFFFF"/>
              </a:solidFill>
              <a:latin typeface="Calibri"/>
              <a:ea typeface="+mn-ea"/>
              <a:cs typeface="+mn-cs"/>
            </a:rPr>
            <a:t>εμπειρίες και απόψεις  εκπαιδευτικών από το πρόγραμμα με σημεία αναφοράς</a:t>
          </a:r>
          <a:endParaRPr lang="en-US" sz="2000" kern="1200" dirty="0">
            <a:solidFill>
              <a:sysClr val="window" lastClr="FFFFFF"/>
            </a:solidFill>
            <a:latin typeface="Calibri"/>
            <a:ea typeface="+mn-ea"/>
            <a:cs typeface="+mn-cs"/>
          </a:endParaRPr>
        </a:p>
      </dsp:txBody>
      <dsp:txXfrm>
        <a:off x="148246" y="148246"/>
        <a:ext cx="2740345" cy="4893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2B90C-8851-4ABF-98D3-FB6128677F25}">
      <dsp:nvSpPr>
        <dsp:cNvPr id="0" name=""/>
        <dsp:cNvSpPr/>
      </dsp:nvSpPr>
      <dsp:spPr>
        <a:xfrm>
          <a:off x="2350877" y="2622064"/>
          <a:ext cx="1745085" cy="975676"/>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u="sng" kern="1200" dirty="0">
              <a:solidFill>
                <a:sysClr val="window" lastClr="FFFFFF"/>
              </a:solidFill>
              <a:latin typeface="Calibri"/>
              <a:ea typeface="+mn-ea"/>
              <a:cs typeface="+mn-cs"/>
            </a:rPr>
            <a:t>εκπαιδευτικοί</a:t>
          </a:r>
          <a:endParaRPr lang="en-US" sz="1400" b="1" u="sng" kern="1200" dirty="0">
            <a:solidFill>
              <a:sysClr val="window" lastClr="FFFFFF"/>
            </a:solidFill>
            <a:latin typeface="Calibri"/>
            <a:ea typeface="+mn-ea"/>
            <a:cs typeface="+mn-cs"/>
          </a:endParaRPr>
        </a:p>
      </dsp:txBody>
      <dsp:txXfrm>
        <a:off x="2606439" y="2764948"/>
        <a:ext cx="1233961" cy="689908"/>
      </dsp:txXfrm>
    </dsp:sp>
    <dsp:sp modelId="{2FFAE1B4-D03E-4602-A852-50F8D0D684E6}">
      <dsp:nvSpPr>
        <dsp:cNvPr id="0" name=""/>
        <dsp:cNvSpPr/>
      </dsp:nvSpPr>
      <dsp:spPr>
        <a:xfrm rot="16029900">
          <a:off x="2789436" y="1769415"/>
          <a:ext cx="751631" cy="33172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 lastClr="FFFFFF"/>
            </a:solidFill>
            <a:latin typeface="Calibri"/>
            <a:ea typeface="+mn-ea"/>
            <a:cs typeface="+mn-cs"/>
          </a:endParaRPr>
        </a:p>
      </dsp:txBody>
      <dsp:txXfrm rot="10800000">
        <a:off x="2841657" y="1885460"/>
        <a:ext cx="652112" cy="199037"/>
      </dsp:txXfrm>
    </dsp:sp>
    <dsp:sp modelId="{E0ED442F-D4D8-4919-A079-D4E904B36C14}">
      <dsp:nvSpPr>
        <dsp:cNvPr id="0" name=""/>
        <dsp:cNvSpPr/>
      </dsp:nvSpPr>
      <dsp:spPr>
        <a:xfrm>
          <a:off x="2367455" y="-13260"/>
          <a:ext cx="1463002" cy="1219595"/>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kern="1200" dirty="0">
              <a:solidFill>
                <a:sysClr val="window" lastClr="FFFFFF"/>
              </a:solidFill>
              <a:latin typeface="Calibri" panose="020F0502020204030204"/>
              <a:ea typeface="+mn-ea"/>
              <a:cs typeface="+mn-cs"/>
            </a:rPr>
            <a:t>γνωριμία με  εκπαιδευτικά συστήματα και εκπαιδευτικές πρακτικές</a:t>
          </a:r>
          <a:endParaRPr lang="en-US" sz="1100" kern="1200" dirty="0">
            <a:solidFill>
              <a:sysClr val="window" lastClr="FFFFFF"/>
            </a:solidFill>
            <a:latin typeface="Calibri"/>
            <a:ea typeface="+mn-ea"/>
            <a:cs typeface="+mn-cs"/>
          </a:endParaRPr>
        </a:p>
      </dsp:txBody>
      <dsp:txXfrm>
        <a:off x="2581707" y="165346"/>
        <a:ext cx="1034498" cy="862383"/>
      </dsp:txXfrm>
    </dsp:sp>
    <dsp:sp modelId="{3B01D921-210E-4F3E-A0DF-0B3107DCB23F}">
      <dsp:nvSpPr>
        <dsp:cNvPr id="0" name=""/>
        <dsp:cNvSpPr/>
      </dsp:nvSpPr>
      <dsp:spPr>
        <a:xfrm rot="18163636">
          <a:off x="3514642" y="1925605"/>
          <a:ext cx="726568" cy="33172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 lastClr="FFFFFF"/>
            </a:solidFill>
            <a:latin typeface="Calibri"/>
            <a:ea typeface="+mn-ea"/>
            <a:cs typeface="+mn-cs"/>
          </a:endParaRPr>
        </a:p>
      </dsp:txBody>
      <dsp:txXfrm>
        <a:off x="3537499" y="2033811"/>
        <a:ext cx="627049" cy="199037"/>
      </dsp:txXfrm>
    </dsp:sp>
    <dsp:sp modelId="{61FCE04D-D9E9-44D6-B451-E725ACE9DAC4}">
      <dsp:nvSpPr>
        <dsp:cNvPr id="0" name=""/>
        <dsp:cNvSpPr/>
      </dsp:nvSpPr>
      <dsp:spPr>
        <a:xfrm>
          <a:off x="3876867" y="350832"/>
          <a:ext cx="1455611" cy="1219595"/>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panose="020F0502020204030204"/>
              <a:ea typeface="+mn-ea"/>
              <a:cs typeface="+mn-cs"/>
            </a:rPr>
            <a:t>βελτίωση παιδαγωγικής κατάρτισης, </a:t>
          </a:r>
          <a:endParaRPr lang="en-US" sz="1200" kern="1200" dirty="0">
            <a:solidFill>
              <a:sysClr val="window" lastClr="FFFFFF"/>
            </a:solidFill>
            <a:latin typeface="Calibri"/>
            <a:ea typeface="+mn-ea"/>
            <a:cs typeface="+mn-cs"/>
          </a:endParaRPr>
        </a:p>
      </dsp:txBody>
      <dsp:txXfrm>
        <a:off x="4090036" y="529438"/>
        <a:ext cx="1029273" cy="862383"/>
      </dsp:txXfrm>
    </dsp:sp>
    <dsp:sp modelId="{5515421B-F2D2-4364-916C-816D20F57497}">
      <dsp:nvSpPr>
        <dsp:cNvPr id="0" name=""/>
        <dsp:cNvSpPr/>
      </dsp:nvSpPr>
      <dsp:spPr>
        <a:xfrm rot="20050269">
          <a:off x="4058661" y="2408468"/>
          <a:ext cx="542431" cy="33172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 lastClr="FFFFFF"/>
            </a:solidFill>
            <a:latin typeface="Calibri"/>
            <a:ea typeface="+mn-ea"/>
            <a:cs typeface="+mn-cs"/>
          </a:endParaRPr>
        </a:p>
      </dsp:txBody>
      <dsp:txXfrm>
        <a:off x="4063632" y="2496493"/>
        <a:ext cx="442912" cy="199037"/>
      </dsp:txXfrm>
    </dsp:sp>
    <dsp:sp modelId="{74DF3F49-ACCB-4E27-8034-808AB811849C}">
      <dsp:nvSpPr>
        <dsp:cNvPr id="0" name=""/>
        <dsp:cNvSpPr/>
      </dsp:nvSpPr>
      <dsp:spPr>
        <a:xfrm>
          <a:off x="4709090" y="1307931"/>
          <a:ext cx="1573570" cy="1404022"/>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panose="020F0502020204030204"/>
              <a:ea typeface="+mn-ea"/>
              <a:cs typeface="+mn-cs"/>
            </a:rPr>
            <a:t>μεταφορά εμπειρίας στο αναλυτικό πρόγραμμα</a:t>
          </a:r>
          <a:endParaRPr lang="en-US" sz="1200" kern="1200" dirty="0">
            <a:solidFill>
              <a:sysClr val="window" lastClr="FFFFFF"/>
            </a:solidFill>
            <a:latin typeface="Calibri"/>
            <a:ea typeface="+mn-ea"/>
            <a:cs typeface="+mn-cs"/>
          </a:endParaRPr>
        </a:p>
      </dsp:txBody>
      <dsp:txXfrm>
        <a:off x="4939534" y="1513545"/>
        <a:ext cx="1112682" cy="992794"/>
      </dsp:txXfrm>
    </dsp:sp>
    <dsp:sp modelId="{DC092C27-8A66-43CF-BFBE-F0C91180DE09}">
      <dsp:nvSpPr>
        <dsp:cNvPr id="0" name=""/>
        <dsp:cNvSpPr/>
      </dsp:nvSpPr>
      <dsp:spPr>
        <a:xfrm rot="490909">
          <a:off x="4285904" y="3135322"/>
          <a:ext cx="535850" cy="33172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 lastClr="FFFFFF"/>
            </a:solidFill>
            <a:latin typeface="Calibri"/>
            <a:ea typeface="+mn-ea"/>
            <a:cs typeface="+mn-cs"/>
          </a:endParaRPr>
        </a:p>
      </dsp:txBody>
      <dsp:txXfrm>
        <a:off x="4286410" y="3194586"/>
        <a:ext cx="436331" cy="199037"/>
      </dsp:txXfrm>
    </dsp:sp>
    <dsp:sp modelId="{2D1066D2-8087-4931-942D-DAF8AFB2616B}">
      <dsp:nvSpPr>
        <dsp:cNvPr id="0" name=""/>
        <dsp:cNvSpPr/>
      </dsp:nvSpPr>
      <dsp:spPr>
        <a:xfrm>
          <a:off x="5061158" y="2828463"/>
          <a:ext cx="1382204" cy="1290063"/>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panose="020F0502020204030204"/>
              <a:ea typeface="+mn-ea"/>
              <a:cs typeface="+mn-cs"/>
            </a:rPr>
            <a:t>αλλαγές σε παιδαγωγικές μεθόδους / μεθόδους διδασκαλίας</a:t>
          </a:r>
          <a:endParaRPr lang="en-US" sz="1200" kern="1200" dirty="0">
            <a:solidFill>
              <a:sysClr val="window" lastClr="FFFFFF"/>
            </a:solidFill>
            <a:latin typeface="Calibri"/>
            <a:ea typeface="+mn-ea"/>
            <a:cs typeface="+mn-cs"/>
          </a:endParaRPr>
        </a:p>
      </dsp:txBody>
      <dsp:txXfrm>
        <a:off x="5263577" y="3017388"/>
        <a:ext cx="977366" cy="912213"/>
      </dsp:txXfrm>
    </dsp:sp>
    <dsp:sp modelId="{5AFBEFAD-08B6-492D-9F04-329E2DE6FB60}">
      <dsp:nvSpPr>
        <dsp:cNvPr id="0" name=""/>
        <dsp:cNvSpPr/>
      </dsp:nvSpPr>
      <dsp:spPr>
        <a:xfrm rot="2454545">
          <a:off x="3816520" y="3729411"/>
          <a:ext cx="626537" cy="33172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 lastClr="FFFFFF"/>
            </a:solidFill>
            <a:latin typeface="Calibri"/>
            <a:ea typeface="+mn-ea"/>
            <a:cs typeface="+mn-cs"/>
          </a:endParaRPr>
        </a:p>
      </dsp:txBody>
      <dsp:txXfrm>
        <a:off x="3828674" y="3763171"/>
        <a:ext cx="527018" cy="199037"/>
      </dsp:txXfrm>
    </dsp:sp>
    <dsp:sp modelId="{7ABB8BC2-049C-4B70-8E71-A65DCA495904}">
      <dsp:nvSpPr>
        <dsp:cNvPr id="0" name=""/>
        <dsp:cNvSpPr/>
      </dsp:nvSpPr>
      <dsp:spPr>
        <a:xfrm>
          <a:off x="4384208" y="4064202"/>
          <a:ext cx="1540068" cy="1437537"/>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panose="020F0502020204030204"/>
              <a:ea typeface="+mn-ea"/>
              <a:cs typeface="+mn-cs"/>
            </a:rPr>
            <a:t>σχέσεις εκπαιδευτικών, εκπαιδευτικών-γονέων, εκπαιδευτικών-μαθητών, σχολείου και φορέων</a:t>
          </a:r>
          <a:endParaRPr lang="en-US" sz="1200" kern="1200" dirty="0">
            <a:solidFill>
              <a:sysClr val="window" lastClr="FFFFFF"/>
            </a:solidFill>
            <a:latin typeface="Calibri"/>
            <a:ea typeface="+mn-ea"/>
            <a:cs typeface="+mn-cs"/>
          </a:endParaRPr>
        </a:p>
      </dsp:txBody>
      <dsp:txXfrm>
        <a:off x="4609746" y="4274724"/>
        <a:ext cx="1088992" cy="1016493"/>
      </dsp:txXfrm>
    </dsp:sp>
    <dsp:sp modelId="{7DCABB21-A060-474F-ADF5-5A795FCEE71B}">
      <dsp:nvSpPr>
        <dsp:cNvPr id="0" name=""/>
        <dsp:cNvSpPr/>
      </dsp:nvSpPr>
      <dsp:spPr>
        <a:xfrm rot="4418182">
          <a:off x="3193761" y="4045403"/>
          <a:ext cx="706095" cy="33172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 lastClr="FFFFFF"/>
            </a:solidFill>
            <a:latin typeface="Calibri"/>
            <a:ea typeface="+mn-ea"/>
            <a:cs typeface="+mn-cs"/>
          </a:endParaRPr>
        </a:p>
      </dsp:txBody>
      <dsp:txXfrm>
        <a:off x="3229502" y="4064005"/>
        <a:ext cx="606576" cy="199037"/>
      </dsp:txXfrm>
    </dsp:sp>
    <dsp:sp modelId="{EDBF705E-A539-4058-8CDC-280C8EF00C8B}">
      <dsp:nvSpPr>
        <dsp:cNvPr id="0" name=""/>
        <dsp:cNvSpPr/>
      </dsp:nvSpPr>
      <dsp:spPr>
        <a:xfrm>
          <a:off x="3282413" y="4834404"/>
          <a:ext cx="1321578" cy="1453709"/>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panose="020F0502020204030204"/>
              <a:ea typeface="+mn-ea"/>
              <a:cs typeface="+mn-cs"/>
            </a:rPr>
            <a:t>στερεότυπα για άλλες χώρες και πολιτισμούς</a:t>
          </a:r>
          <a:endParaRPr lang="en-US" sz="1200" kern="1200" dirty="0">
            <a:solidFill>
              <a:sysClr val="window" lastClr="FFFFFF"/>
            </a:solidFill>
            <a:latin typeface="Calibri"/>
            <a:ea typeface="+mn-ea"/>
            <a:cs typeface="+mn-cs"/>
          </a:endParaRPr>
        </a:p>
      </dsp:txBody>
      <dsp:txXfrm>
        <a:off x="3475954" y="5047295"/>
        <a:ext cx="934496" cy="1027927"/>
      </dsp:txXfrm>
    </dsp:sp>
    <dsp:sp modelId="{5613DB82-2AAA-4BD2-A226-04223E161866}">
      <dsp:nvSpPr>
        <dsp:cNvPr id="0" name=""/>
        <dsp:cNvSpPr/>
      </dsp:nvSpPr>
      <dsp:spPr>
        <a:xfrm rot="6381818">
          <a:off x="2529050" y="4066179"/>
          <a:ext cx="729757" cy="33172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 lastClr="FFFFFF"/>
            </a:solidFill>
            <a:latin typeface="Calibri"/>
            <a:ea typeface="+mn-ea"/>
            <a:cs typeface="+mn-cs"/>
          </a:endParaRPr>
        </a:p>
      </dsp:txBody>
      <dsp:txXfrm rot="10800000">
        <a:off x="2592828" y="4084781"/>
        <a:ext cx="630238" cy="199037"/>
      </dsp:txXfrm>
    </dsp:sp>
    <dsp:sp modelId="{083BB9D0-2FCB-45DB-8C30-D2A3CAD81D75}">
      <dsp:nvSpPr>
        <dsp:cNvPr id="0" name=""/>
        <dsp:cNvSpPr/>
      </dsp:nvSpPr>
      <dsp:spPr>
        <a:xfrm>
          <a:off x="1769116" y="4889433"/>
          <a:ext cx="1469039" cy="1343652"/>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panose="020F0502020204030204"/>
              <a:ea typeface="+mn-ea"/>
              <a:cs typeface="+mn-cs"/>
            </a:rPr>
            <a:t>διοικητικές ικανότητες</a:t>
          </a:r>
          <a:endParaRPr lang="en-US" sz="1200" kern="1200" dirty="0">
            <a:solidFill>
              <a:sysClr val="window" lastClr="FFFFFF"/>
            </a:solidFill>
            <a:latin typeface="Calibri"/>
            <a:ea typeface="+mn-ea"/>
            <a:cs typeface="+mn-cs"/>
          </a:endParaRPr>
        </a:p>
      </dsp:txBody>
      <dsp:txXfrm>
        <a:off x="1984252" y="5086206"/>
        <a:ext cx="1038767" cy="950106"/>
      </dsp:txXfrm>
    </dsp:sp>
    <dsp:sp modelId="{B3839B94-6A8C-4AE5-9077-20D9010C9BD0}">
      <dsp:nvSpPr>
        <dsp:cNvPr id="0" name=""/>
        <dsp:cNvSpPr/>
      </dsp:nvSpPr>
      <dsp:spPr>
        <a:xfrm rot="8345455">
          <a:off x="1981061" y="3740837"/>
          <a:ext cx="645604" cy="33172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 lastClr="FFFFFF"/>
            </a:solidFill>
            <a:latin typeface="Calibri"/>
            <a:ea typeface="+mn-ea"/>
            <a:cs typeface="+mn-cs"/>
          </a:endParaRPr>
        </a:p>
      </dsp:txBody>
      <dsp:txXfrm rot="10800000">
        <a:off x="2068426" y="3774597"/>
        <a:ext cx="546085" cy="199037"/>
      </dsp:txXfrm>
    </dsp:sp>
    <dsp:sp modelId="{13FD15F1-9191-4238-99B1-4E9BBDF9DBE5}">
      <dsp:nvSpPr>
        <dsp:cNvPr id="0" name=""/>
        <dsp:cNvSpPr/>
      </dsp:nvSpPr>
      <dsp:spPr>
        <a:xfrm>
          <a:off x="546088" y="4112699"/>
          <a:ext cx="1493016" cy="1340542"/>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panose="020F0502020204030204"/>
              <a:ea typeface="+mn-ea"/>
              <a:cs typeface="+mn-cs"/>
            </a:rPr>
            <a:t>κοινωνικές και άλλες δεξιότητες εκπαιδευτικών και μαθητών</a:t>
          </a:r>
          <a:endParaRPr lang="en-US" sz="1200" kern="1200" spc="0" baseline="0" dirty="0">
            <a:solidFill>
              <a:sysClr val="window" lastClr="FFFFFF"/>
            </a:solidFill>
            <a:latin typeface="Calibri"/>
            <a:ea typeface="+mn-ea"/>
            <a:cs typeface="+mn-cs"/>
          </a:endParaRPr>
        </a:p>
      </dsp:txBody>
      <dsp:txXfrm>
        <a:off x="764735" y="4309017"/>
        <a:ext cx="1055722" cy="947906"/>
      </dsp:txXfrm>
    </dsp:sp>
    <dsp:sp modelId="{70711A31-C13D-4478-BB58-0BFDE1380EBE}">
      <dsp:nvSpPr>
        <dsp:cNvPr id="0" name=""/>
        <dsp:cNvSpPr/>
      </dsp:nvSpPr>
      <dsp:spPr>
        <a:xfrm rot="10309091">
          <a:off x="1706306" y="3127797"/>
          <a:ext cx="478073" cy="33172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 lastClr="FFFFFF"/>
            </a:solidFill>
            <a:latin typeface="Calibri"/>
            <a:ea typeface="+mn-ea"/>
            <a:cs typeface="+mn-cs"/>
          </a:endParaRPr>
        </a:p>
      </dsp:txBody>
      <dsp:txXfrm rot="10800000">
        <a:off x="1805319" y="3187061"/>
        <a:ext cx="378554" cy="199037"/>
      </dsp:txXfrm>
    </dsp:sp>
    <dsp:sp modelId="{9914DCC7-E855-407F-9AA9-0064FFA1A72F}">
      <dsp:nvSpPr>
        <dsp:cNvPr id="0" name=""/>
        <dsp:cNvSpPr/>
      </dsp:nvSpPr>
      <dsp:spPr>
        <a:xfrm>
          <a:off x="-106957" y="2771484"/>
          <a:ext cx="1603072" cy="1404022"/>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panose="020F0502020204030204"/>
              <a:ea typeface="+mn-ea"/>
              <a:cs typeface="+mn-cs"/>
            </a:rPr>
            <a:t>ικανότητα επικοινωνίας σε μια ξένη γλώσσα</a:t>
          </a:r>
          <a:endParaRPr lang="en-US" sz="1200" kern="1200" dirty="0">
            <a:solidFill>
              <a:sysClr val="window" lastClr="FFFFFF"/>
            </a:solidFill>
            <a:latin typeface="Calibri"/>
            <a:ea typeface="+mn-ea"/>
            <a:cs typeface="+mn-cs"/>
          </a:endParaRPr>
        </a:p>
      </dsp:txBody>
      <dsp:txXfrm>
        <a:off x="127807" y="2977098"/>
        <a:ext cx="1133544" cy="992794"/>
      </dsp:txXfrm>
    </dsp:sp>
    <dsp:sp modelId="{C8D10753-51F0-4E91-9DF4-E23B3947D790}">
      <dsp:nvSpPr>
        <dsp:cNvPr id="0" name=""/>
        <dsp:cNvSpPr/>
      </dsp:nvSpPr>
      <dsp:spPr>
        <a:xfrm rot="12272727">
          <a:off x="1698732" y="2393223"/>
          <a:ext cx="637140" cy="33172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solidFill>
              <a:sysClr val="window" lastClr="FFFFFF"/>
            </a:solidFill>
            <a:latin typeface="Calibri" panose="020F0502020204030204"/>
            <a:ea typeface="+mn-ea"/>
            <a:cs typeface="+mn-cs"/>
          </a:endParaRPr>
        </a:p>
      </dsp:txBody>
      <dsp:txXfrm rot="10800000">
        <a:off x="1793754" y="2480240"/>
        <a:ext cx="537621" cy="199037"/>
      </dsp:txXfrm>
    </dsp:sp>
    <dsp:sp modelId="{C6106A1F-A024-45AF-B318-63BE098D2BE5}">
      <dsp:nvSpPr>
        <dsp:cNvPr id="0" name=""/>
        <dsp:cNvSpPr/>
      </dsp:nvSpPr>
      <dsp:spPr>
        <a:xfrm>
          <a:off x="289652" y="1438784"/>
          <a:ext cx="1219595" cy="1219595"/>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panose="020F0502020204030204"/>
              <a:ea typeface="+mn-ea"/>
              <a:cs typeface="+mn-cs"/>
            </a:rPr>
            <a:t>υλικοτεχνική υποδομή</a:t>
          </a:r>
          <a:endParaRPr lang="en-US" sz="1200" kern="1200" dirty="0">
            <a:solidFill>
              <a:sysClr val="window" lastClr="FFFFFF"/>
            </a:solidFill>
            <a:latin typeface="Calibri"/>
            <a:ea typeface="+mn-ea"/>
            <a:cs typeface="+mn-cs"/>
          </a:endParaRPr>
        </a:p>
      </dsp:txBody>
      <dsp:txXfrm>
        <a:off x="468258" y="1617390"/>
        <a:ext cx="862383" cy="862383"/>
      </dsp:txXfrm>
    </dsp:sp>
    <dsp:sp modelId="{7C97E94A-5660-4B64-AEDE-02C288752146}">
      <dsp:nvSpPr>
        <dsp:cNvPr id="0" name=""/>
        <dsp:cNvSpPr/>
      </dsp:nvSpPr>
      <dsp:spPr>
        <a:xfrm rot="14028189">
          <a:off x="2144771" y="1961446"/>
          <a:ext cx="719164" cy="331729"/>
        </a:xfrm>
        <a:prstGeom prst="rightArrow">
          <a:avLst>
            <a:gd name="adj1" fmla="val 60000"/>
            <a:gd name="adj2" fmla="val 50000"/>
          </a:avLst>
        </a:prstGeom>
        <a:solidFill>
          <a:srgbClr val="44546A">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solidFill>
              <a:sysClr val="window" lastClr="FFFFFF"/>
            </a:solidFill>
            <a:latin typeface="Calibri" panose="020F0502020204030204"/>
            <a:ea typeface="+mn-ea"/>
            <a:cs typeface="+mn-cs"/>
          </a:endParaRPr>
        </a:p>
      </dsp:txBody>
      <dsp:txXfrm rot="10800000">
        <a:off x="2223917" y="2067948"/>
        <a:ext cx="619645" cy="199037"/>
      </dsp:txXfrm>
    </dsp:sp>
    <dsp:sp modelId="{2FD8EA76-6D9F-44A8-9215-7102B013FB91}">
      <dsp:nvSpPr>
        <dsp:cNvPr id="0" name=""/>
        <dsp:cNvSpPr/>
      </dsp:nvSpPr>
      <dsp:spPr>
        <a:xfrm>
          <a:off x="1121742" y="461475"/>
          <a:ext cx="1219595" cy="1219595"/>
        </a:xfrm>
        <a:prstGeom prst="ellipse">
          <a:avLst/>
        </a:prstGeom>
        <a:solidFill>
          <a:srgbClr val="44546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ysClr val="window" lastClr="FFFFFF"/>
              </a:solidFill>
              <a:latin typeface="Calibri" panose="020F0502020204030204"/>
              <a:ea typeface="+mn-ea"/>
              <a:cs typeface="+mn-cs"/>
            </a:rPr>
            <a:t>δυσκολίες εφαρμογής </a:t>
          </a:r>
          <a:endParaRPr lang="en-US" sz="1200" kern="1200" dirty="0">
            <a:solidFill>
              <a:sysClr val="window" lastClr="FFFFFF"/>
            </a:solidFill>
            <a:latin typeface="Calibri"/>
            <a:ea typeface="+mn-ea"/>
            <a:cs typeface="+mn-cs"/>
          </a:endParaRPr>
        </a:p>
      </dsp:txBody>
      <dsp:txXfrm>
        <a:off x="1300348" y="640081"/>
        <a:ext cx="862383" cy="86238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B0FD0-16BF-2D41-8CC4-E4755FE5D617}" type="datetimeFigureOut">
              <a:rPr lang="en-US" smtClean="0"/>
              <a:t>2/24/2020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E9DC6-ABA0-A642-9D33-9251DA2ECEFD}" type="slidenum">
              <a:rPr lang="en-US" smtClean="0"/>
              <a:t>‹#›</a:t>
            </a:fld>
            <a:endParaRPr lang="en-US"/>
          </a:p>
        </p:txBody>
      </p:sp>
    </p:spTree>
    <p:extLst>
      <p:ext uri="{BB962C8B-B14F-4D97-AF65-F5344CB8AC3E}">
        <p14:creationId xmlns:p14="http://schemas.microsoft.com/office/powerpoint/2010/main" val="153971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4955" y="3241302"/>
            <a:ext cx="8825658" cy="3043588"/>
          </a:xfrm>
        </p:spPr>
        <p:txBody>
          <a:bodyPr>
            <a:normAutofit/>
          </a:bodyPr>
          <a:lstStyle/>
          <a:p>
            <a:pPr algn="ctr"/>
            <a:r>
              <a:rPr lang="el-GR" sz="2800" b="1" cap="none" dirty="0">
                <a:solidFill>
                  <a:schemeClr val="tx2"/>
                </a:solidFill>
                <a:latin typeface="Calibri" panose="020F0502020204030204" pitchFamily="34" charset="0"/>
                <a:ea typeface="Calibri" panose="020F0502020204030204" pitchFamily="34" charset="0"/>
                <a:cs typeface="Times New Roman" panose="02020603050405020304" pitchFamily="18" charset="0"/>
              </a:rPr>
              <a:t>Ομάδα Εργασίας: </a:t>
            </a:r>
          </a:p>
          <a:p>
            <a:pPr algn="ctr"/>
            <a:r>
              <a:rPr lang="el-GR" b="1" cap="none" dirty="0">
                <a:solidFill>
                  <a:schemeClr val="tx2"/>
                </a:solidFill>
                <a:latin typeface="Calibri" panose="020F0502020204030204" pitchFamily="34" charset="0"/>
                <a:ea typeface="Calibri" panose="020F0502020204030204" pitchFamily="34" charset="0"/>
                <a:cs typeface="Times New Roman" panose="02020603050405020304" pitchFamily="18" charset="0"/>
              </a:rPr>
              <a:t>Αργύρης Κυρίδης, ΑΠΘ</a:t>
            </a:r>
          </a:p>
          <a:p>
            <a:pPr algn="ctr"/>
            <a:r>
              <a:rPr lang="el-GR" b="1" cap="none" dirty="0">
                <a:solidFill>
                  <a:schemeClr val="tx2"/>
                </a:solidFill>
                <a:latin typeface="Calibri" panose="020F0502020204030204" pitchFamily="34" charset="0"/>
                <a:ea typeface="Calibri" panose="020F0502020204030204" pitchFamily="34" charset="0"/>
                <a:cs typeface="Times New Roman" panose="02020603050405020304" pitchFamily="18" charset="0"/>
              </a:rPr>
              <a:t> Μελπομένη Τσιτουρίδου, ΑΠΘ</a:t>
            </a:r>
          </a:p>
          <a:p>
            <a:pPr algn="ctr"/>
            <a:r>
              <a:rPr lang="el-GR" b="1" cap="none" dirty="0">
                <a:solidFill>
                  <a:schemeClr val="tx2"/>
                </a:solidFill>
                <a:latin typeface="Calibri" panose="020F0502020204030204" pitchFamily="34" charset="0"/>
                <a:ea typeface="Calibri" panose="020F0502020204030204" pitchFamily="34" charset="0"/>
                <a:cs typeface="Times New Roman" panose="02020603050405020304" pitchFamily="18" charset="0"/>
              </a:rPr>
              <a:t>Ευαγγελία Μαυρικάκη, ΕΚΠΑ</a:t>
            </a:r>
          </a:p>
          <a:p>
            <a:pPr algn="ctr"/>
            <a:r>
              <a:rPr lang="el-GR" b="1" cap="none" dirty="0">
                <a:solidFill>
                  <a:schemeClr val="tx2"/>
                </a:solidFill>
                <a:latin typeface="Calibri" panose="020F0502020204030204" pitchFamily="34" charset="0"/>
                <a:ea typeface="Calibri" panose="020F0502020204030204" pitchFamily="34" charset="0"/>
                <a:cs typeface="Times New Roman" panose="02020603050405020304" pitchFamily="18" charset="0"/>
              </a:rPr>
              <a:t>Αποστολία Γαλάνη, ΕΚΠΑ</a:t>
            </a:r>
          </a:p>
          <a:p>
            <a:pPr algn="ctr"/>
            <a:r>
              <a:rPr lang="el-GR" b="1" cap="none" dirty="0">
                <a:solidFill>
                  <a:schemeClr val="tx2"/>
                </a:solidFill>
                <a:latin typeface="Calibri" panose="020F0502020204030204" pitchFamily="34" charset="0"/>
                <a:ea typeface="Calibri" panose="020F0502020204030204" pitchFamily="34" charset="0"/>
                <a:cs typeface="Times New Roman" panose="02020603050405020304" pitchFamily="18" charset="0"/>
              </a:rPr>
              <a:t>Χρήστος Ζάγκος, δρ. ΠΔΜ</a:t>
            </a:r>
          </a:p>
          <a:p>
            <a:endParaRPr lang="el-GR" sz="2400" dirty="0">
              <a:solidFill>
                <a:schemeClr val="accent1"/>
              </a:solidFill>
            </a:endParaRPr>
          </a:p>
        </p:txBody>
      </p:sp>
      <p:sp>
        <p:nvSpPr>
          <p:cNvPr id="4" name="Rectangle 1"/>
          <p:cNvSpPr>
            <a:spLocks noGrp="1" noChangeArrowheads="1"/>
          </p:cNvSpPr>
          <p:nvPr>
            <p:ph type="ctrTitle"/>
          </p:nvPr>
        </p:nvSpPr>
        <p:spPr bwMode="auto">
          <a:xfrm>
            <a:off x="334319" y="1670504"/>
            <a:ext cx="9367436"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4000" b="1" i="0" u="none" strike="noStrike" cap="none" normalizeH="0" baseline="0" dirty="0">
                <a:ln>
                  <a:noFill/>
                </a:ln>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Αποτίμηση των Σχολικών Συμπράξεων</a:t>
            </a:r>
            <a:br>
              <a:rPr kumimoji="0" lang="el-GR" altLang="el-GR" sz="4000" b="1" i="0" u="none" strike="noStrike" cap="none" normalizeH="0" baseline="0" dirty="0">
                <a:ln>
                  <a:noFill/>
                </a:ln>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br>
            <a:r>
              <a:rPr kumimoji="0" lang="el-GR" altLang="el-GR" sz="4000" b="1" i="0" u="none" strike="noStrike" cap="none" normalizeH="0" baseline="0" dirty="0">
                <a:ln>
                  <a:noFill/>
                </a:ln>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Πρόγραμμα Δια Βίου Μάθηση (2007-2013)</a:t>
            </a:r>
            <a:br>
              <a:rPr kumimoji="0" lang="el-GR" altLang="el-GR" sz="4000" b="1" i="0" u="none" strike="noStrike" cap="none" normalizeH="0" baseline="0" dirty="0">
                <a:ln>
                  <a:noFill/>
                </a:ln>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br>
            <a:br>
              <a:rPr kumimoji="0" lang="el-GR" altLang="el-GR" sz="4000" b="1" i="0" u="none" strike="noStrike" cap="none" normalizeH="0" baseline="0" dirty="0">
                <a:ln>
                  <a:noFill/>
                </a:ln>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br>
            <a:r>
              <a:rPr kumimoji="0" lang="el-GR" altLang="el-GR" sz="4000" b="1" i="0" u="none" strike="noStrike" cap="none" normalizeH="0" baseline="0" dirty="0">
                <a:ln>
                  <a:noFill/>
                </a:ln>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l-GR" altLang="el-GR" sz="4000" b="1" i="0" u="none" strike="noStrike" cap="none" normalizeH="0" baseline="0" dirty="0">
              <a:ln>
                <a:noFill/>
              </a:ln>
              <a:solidFill>
                <a:schemeClr val="accent1"/>
              </a:solidFill>
              <a:effectLst>
                <a:outerShdw blurRad="38100" dist="38100" dir="2700000" algn="tl">
                  <a:srgbClr val="000000">
                    <a:alpha val="43137"/>
                  </a:srgbClr>
                </a:outerShdw>
              </a:effectLst>
              <a:latin typeface="Arial" panose="020B0604020202020204" pitchFamily="34" charset="0"/>
            </a:endParaRPr>
          </a:p>
        </p:txBody>
      </p:sp>
      <p:pic>
        <p:nvPicPr>
          <p:cNvPr id="5" name="Εικόνα 1"/>
          <p:cNvPicPr/>
          <p:nvPr/>
        </p:nvPicPr>
        <p:blipFill>
          <a:blip r:embed="rId2">
            <a:extLst>
              <a:ext uri="{28A0092B-C50C-407E-A947-70E740481C1C}">
                <a14:useLocalDpi xmlns:a14="http://schemas.microsoft.com/office/drawing/2010/main" val="0"/>
              </a:ext>
            </a:extLst>
          </a:blip>
          <a:stretch>
            <a:fillRect/>
          </a:stretch>
        </p:blipFill>
        <p:spPr>
          <a:xfrm>
            <a:off x="4423678" y="0"/>
            <a:ext cx="2468880" cy="1553845"/>
          </a:xfrm>
          <a:prstGeom prst="rect">
            <a:avLst/>
          </a:prstGeom>
          <a:ln w="12700">
            <a:noFill/>
          </a:ln>
        </p:spPr>
      </p:pic>
    </p:spTree>
    <p:extLst>
      <p:ext uri="{BB962C8B-B14F-4D97-AF65-F5344CB8AC3E}">
        <p14:creationId xmlns:p14="http://schemas.microsoft.com/office/powerpoint/2010/main" val="223546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spcBef>
                <a:spcPts val="200"/>
              </a:spcBef>
              <a:spcAft>
                <a:spcPts val="0"/>
              </a:spcAft>
            </a:pPr>
            <a:r>
              <a:rPr lang="el-GR" sz="4400" b="1"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Οι εκθέσεις των εμπειρογνωμόνων</a:t>
            </a:r>
            <a:br>
              <a:rPr lang="el-GR" sz="4400" b="1" dirty="0">
                <a:solidFill>
                  <a:schemeClr val="accent1"/>
                </a:solidFill>
                <a:latin typeface="Calibri Light" panose="020F0302020204030204" pitchFamily="34" charset="0"/>
                <a:ea typeface="Times New Roman" panose="02020603050405020304" pitchFamily="18" charset="0"/>
                <a:cs typeface="Times New Roman" panose="02020603050405020304" pitchFamily="18" charset="0"/>
              </a:rPr>
            </a:br>
            <a:endParaRPr lang="el-GR" sz="4400" dirty="0">
              <a:solidFill>
                <a:schemeClr val="accent1"/>
              </a:solidFill>
            </a:endParaRP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353091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Bef>
                <a:spcPts val="600"/>
              </a:spcBef>
              <a:spcAft>
                <a:spcPts val="0"/>
              </a:spcAft>
            </a:pPr>
            <a:r>
              <a:rPr lang="el-GR" sz="3600" b="1"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ΑΠΟΤΕΛΕΣΜΑΤΑ</a:t>
            </a:r>
            <a:br>
              <a:rPr lang="el-GR" sz="4400" dirty="0">
                <a:latin typeface="Calibri" panose="020F0502020204030204" pitchFamily="34" charset="0"/>
                <a:ea typeface="Calibri" panose="020F0502020204030204" pitchFamily="34" charset="0"/>
                <a:cs typeface="Times New Roman" panose="02020603050405020304" pitchFamily="18" charset="0"/>
              </a:rPr>
            </a:b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3652236"/>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98737359"/>
              </p:ext>
            </p:extLst>
          </p:nvPr>
        </p:nvGraphicFramePr>
        <p:xfrm>
          <a:off x="244325" y="60198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algn="ctr"/>
                      <a:r>
                        <a:rPr lang="el-GR" sz="1200" b="0" dirty="0"/>
                        <a:t>Εκθέσεις εμπειρογνωμόνων</a:t>
                      </a:r>
                      <a:endParaRPr lang="en-US" sz="1200" b="0" dirty="0"/>
                    </a:p>
                  </a:txBody>
                  <a:tcPr>
                    <a:solidFill>
                      <a:schemeClr val="tx1">
                        <a:lumMod val="65000"/>
                      </a:schemeClr>
                    </a:solidFill>
                  </a:tcPr>
                </a:tc>
                <a:tc>
                  <a:txBody>
                    <a:bodyPr/>
                    <a:lstStyle/>
                    <a:p>
                      <a:pPr algn="ctr"/>
                      <a:r>
                        <a:rPr lang="el-GR" sz="1200" b="0" dirty="0"/>
                        <a:t>Συνεντεύξεις μαθητών</a:t>
                      </a:r>
                      <a:endParaRPr lang="en-US" sz="1200" b="0" dirty="0"/>
                    </a:p>
                  </a:txBody>
                  <a:tcPr/>
                </a:tc>
                <a:tc>
                  <a:txBody>
                    <a:bodyPr/>
                    <a:lstStyle/>
                    <a:p>
                      <a:pPr algn="ctr"/>
                      <a:r>
                        <a:rPr lang="el-GR" sz="1200" b="0" dirty="0"/>
                        <a:t>Συνεντεύξεις εκπαιδευτικών</a:t>
                      </a:r>
                      <a:endParaRPr lang="en-US" sz="1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56575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Bef>
                <a:spcPts val="600"/>
              </a:spcBef>
              <a:spcAft>
                <a:spcPts val="0"/>
              </a:spcAft>
            </a:pPr>
            <a:r>
              <a:rPr lang="en-US" sz="4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a:t>
            </a:r>
            <a:r>
              <a:rPr lang="el-GR" sz="4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ΥΡΩΠΑΪΚΗ ΠΡΟΣΤΙΘΕΜΕΝΗ ΑΞΙΑ</a:t>
            </a:r>
            <a:br>
              <a:rPr lang="el-GR" sz="4400" dirty="0">
                <a:latin typeface="Calibri" panose="020F0502020204030204" pitchFamily="34" charset="0"/>
                <a:ea typeface="Calibri" panose="020F0502020204030204" pitchFamily="34" charset="0"/>
                <a:cs typeface="Times New Roman" panose="02020603050405020304" pitchFamily="18" charset="0"/>
              </a:rPr>
            </a:b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5006146"/>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74556421"/>
              </p:ext>
            </p:extLst>
          </p:nvPr>
        </p:nvGraphicFramePr>
        <p:xfrm>
          <a:off x="299744" y="62484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algn="ctr"/>
                      <a:r>
                        <a:rPr lang="el-GR" sz="1200" b="0" dirty="0"/>
                        <a:t>Εκθέσεις εμπειρογνωμόνων</a:t>
                      </a:r>
                      <a:endParaRPr lang="en-US" sz="1200" b="0" dirty="0"/>
                    </a:p>
                  </a:txBody>
                  <a:tcPr>
                    <a:solidFill>
                      <a:schemeClr val="tx1">
                        <a:lumMod val="65000"/>
                      </a:schemeClr>
                    </a:solidFill>
                  </a:tcPr>
                </a:tc>
                <a:tc>
                  <a:txBody>
                    <a:bodyPr/>
                    <a:lstStyle/>
                    <a:p>
                      <a:pPr algn="ctr"/>
                      <a:r>
                        <a:rPr lang="el-GR" sz="1200" b="0" dirty="0"/>
                        <a:t>Συνεντεύξεις μαθητών</a:t>
                      </a:r>
                      <a:endParaRPr lang="en-US" sz="1200" b="0" dirty="0"/>
                    </a:p>
                  </a:txBody>
                  <a:tcPr/>
                </a:tc>
                <a:tc>
                  <a:txBody>
                    <a:bodyPr/>
                    <a:lstStyle/>
                    <a:p>
                      <a:pPr algn="ctr"/>
                      <a:r>
                        <a:rPr lang="el-GR" sz="1200" b="0" dirty="0"/>
                        <a:t>Συνεντεύξεις εκπαιδευτικών</a:t>
                      </a:r>
                      <a:endParaRPr lang="en-US" sz="1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1105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accent1"/>
                </a:solidFill>
                <a:latin typeface="Calibri" panose="020F0502020204030204" pitchFamily="34" charset="0"/>
              </a:rPr>
              <a:t>ΣΤΟΧΟΙ ΤΗΣ ΕΤΑΙΡΙΚΗΣ ΣΧΕΣΗΣ</a:t>
            </a:r>
          </a:p>
        </p:txBody>
      </p:sp>
      <p:sp>
        <p:nvSpPr>
          <p:cNvPr id="4" name="Content Placeholder 3"/>
          <p:cNvSpPr>
            <a:spLocks noGrp="1"/>
          </p:cNvSpPr>
          <p:nvPr>
            <p:ph sz="half" idx="2"/>
          </p:nvPr>
        </p:nvSpPr>
        <p:spPr>
          <a:xfrm>
            <a:off x="5654493" y="2056092"/>
            <a:ext cx="5788426" cy="4200245"/>
          </a:xfrm>
        </p:spPr>
        <p:txBody>
          <a:bodyPr/>
          <a:lstStyle/>
          <a:p>
            <a:pPr marL="0" indent="0" algn="ctr">
              <a:buNone/>
            </a:pPr>
            <a:r>
              <a:rPr lang="el-GR" sz="2400" b="1" dirty="0">
                <a:solidFill>
                  <a:schemeClr val="accent1"/>
                </a:solidFill>
                <a:latin typeface="Calibri" panose="020F0502020204030204" pitchFamily="34" charset="0"/>
              </a:rPr>
              <a:t>Αδύναμα σημεία</a:t>
            </a:r>
          </a:p>
          <a:p>
            <a:r>
              <a:rPr lang="el-GR" sz="2400" dirty="0">
                <a:latin typeface="Calibri" panose="020F0502020204030204" pitchFamily="34" charset="0"/>
              </a:rPr>
              <a:t>«οι σκοποί και οι στόχοι της συνεργασίας δεν περιγράφονται επαρκώς» </a:t>
            </a:r>
          </a:p>
          <a:p>
            <a:r>
              <a:rPr lang="el-GR" sz="2400" dirty="0">
                <a:latin typeface="Calibri" panose="020F0502020204030204" pitchFamily="34" charset="0"/>
              </a:rPr>
              <a:t>« Απαιτείται πληρέστερη τεκμηρίωση» </a:t>
            </a:r>
          </a:p>
          <a:p>
            <a:endParaRPr lang="el-GR"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633690505"/>
              </p:ext>
            </p:extLst>
          </p:nvPr>
        </p:nvGraphicFramePr>
        <p:xfrm>
          <a:off x="1103313" y="2060575"/>
          <a:ext cx="4395787" cy="4195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04056991"/>
              </p:ext>
            </p:extLst>
          </p:nvPr>
        </p:nvGraphicFramePr>
        <p:xfrm>
          <a:off x="244325" y="60198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algn="ctr"/>
                      <a:r>
                        <a:rPr lang="el-GR" sz="1200" b="0" dirty="0"/>
                        <a:t>Εκθέσεις εμπειρογνωμόνων</a:t>
                      </a:r>
                      <a:endParaRPr lang="en-US" sz="1200" b="0" dirty="0"/>
                    </a:p>
                  </a:txBody>
                  <a:tcPr>
                    <a:solidFill>
                      <a:schemeClr val="tx1">
                        <a:lumMod val="65000"/>
                      </a:schemeClr>
                    </a:solidFill>
                  </a:tcPr>
                </a:tc>
                <a:tc>
                  <a:txBody>
                    <a:bodyPr/>
                    <a:lstStyle/>
                    <a:p>
                      <a:pPr algn="ctr"/>
                      <a:r>
                        <a:rPr lang="el-GR" sz="1200" b="0" dirty="0"/>
                        <a:t>Συνεντεύξεις μαθητών</a:t>
                      </a:r>
                      <a:endParaRPr lang="en-US" sz="1200" b="0" dirty="0"/>
                    </a:p>
                  </a:txBody>
                  <a:tcPr/>
                </a:tc>
                <a:tc>
                  <a:txBody>
                    <a:bodyPr/>
                    <a:lstStyle/>
                    <a:p>
                      <a:pPr algn="ctr"/>
                      <a:r>
                        <a:rPr lang="el-GR" sz="1200" b="0" dirty="0"/>
                        <a:t>Συνεντεύξεις εκπαιδευτικών</a:t>
                      </a:r>
                      <a:endParaRPr lang="en-US" sz="1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5937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accent1"/>
                </a:solidFill>
                <a:latin typeface="Calibri" panose="020F0502020204030204" pitchFamily="34" charset="0"/>
              </a:rPr>
              <a:t>ΒΑΣΙΚΕΣ ΔΕΞΙΟΤΗΤΕΣ</a:t>
            </a:r>
          </a:p>
        </p:txBody>
      </p:sp>
      <p:sp>
        <p:nvSpPr>
          <p:cNvPr id="4" name="Content Placeholder 3"/>
          <p:cNvSpPr>
            <a:spLocks noGrp="1"/>
          </p:cNvSpPr>
          <p:nvPr>
            <p:ph sz="half" idx="2"/>
          </p:nvPr>
        </p:nvSpPr>
        <p:spPr>
          <a:xfrm>
            <a:off x="5654493" y="1316182"/>
            <a:ext cx="6105917" cy="4940155"/>
          </a:xfrm>
        </p:spPr>
        <p:txBody>
          <a:bodyPr>
            <a:noAutofit/>
          </a:bodyPr>
          <a:lstStyle/>
          <a:p>
            <a:pPr marL="0" indent="0" algn="ctr">
              <a:buNone/>
            </a:pPr>
            <a:r>
              <a:rPr lang="el-GR" sz="2000" b="1" dirty="0">
                <a:solidFill>
                  <a:schemeClr val="accent1"/>
                </a:solidFill>
                <a:latin typeface="Calibri" panose="020F0502020204030204" pitchFamily="34" charset="0"/>
              </a:rPr>
              <a:t>Αδύναμα σημεία</a:t>
            </a:r>
            <a:endParaRPr lang="en-US" sz="2000" b="1" dirty="0">
              <a:solidFill>
                <a:schemeClr val="accent1"/>
              </a:solidFill>
              <a:latin typeface="Calibri" panose="020F0502020204030204" pitchFamily="34" charset="0"/>
            </a:endParaRPr>
          </a:p>
          <a:p>
            <a:pPr marL="0" indent="0" algn="ctr">
              <a:buNone/>
            </a:pPr>
            <a:endParaRPr lang="el-GR" sz="2000" b="1" dirty="0">
              <a:solidFill>
                <a:schemeClr val="accent1"/>
              </a:solidFill>
              <a:latin typeface="Calibri" panose="020F0502020204030204" pitchFamily="34" charset="0"/>
            </a:endParaRPr>
          </a:p>
          <a:p>
            <a:r>
              <a:rPr lang="el-GR" sz="2400" dirty="0">
                <a:latin typeface="Calibri" panose="020F0502020204030204" pitchFamily="34" charset="0"/>
              </a:rPr>
              <a:t>«Δεν τεκμηριώνεται στο οικείο πεδίο με ποιους τρόπους επιτεύχθηκαν οι βασικές δεξιότητες»</a:t>
            </a:r>
          </a:p>
          <a:p>
            <a:r>
              <a:rPr lang="el-GR" sz="2400" dirty="0">
                <a:latin typeface="Calibri" panose="020F0502020204030204" pitchFamily="34" charset="0"/>
              </a:rPr>
              <a:t> «Οι βασικές  δεξιότητες που αποτιμήθηκαν επικεντρώνονται πρωταρχικά στην πολυγλωσσία  και στον ψηφιακό </a:t>
            </a:r>
            <a:r>
              <a:rPr lang="el-GR" sz="2400" dirty="0" err="1">
                <a:latin typeface="Calibri" panose="020F0502020204030204" pitchFamily="34" charset="0"/>
              </a:rPr>
              <a:t>εγγραμματισμό</a:t>
            </a:r>
            <a:r>
              <a:rPr lang="el-GR" sz="2400" dirty="0">
                <a:latin typeface="Calibri" panose="020F0502020204030204" pitchFamily="34" charset="0"/>
              </a:rPr>
              <a:t> και δευτερευόντως στην απόκτηση κοινωνικών δεξιοτήτων, ενώ έπρεπε να ισχύει το αντίθετο με βάση τις προσδοκίες και απαιτήσεις του θέματος»</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578141840"/>
              </p:ext>
            </p:extLst>
          </p:nvPr>
        </p:nvGraphicFramePr>
        <p:xfrm>
          <a:off x="1103313" y="2060575"/>
          <a:ext cx="4395787" cy="4195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04056991"/>
              </p:ext>
            </p:extLst>
          </p:nvPr>
        </p:nvGraphicFramePr>
        <p:xfrm>
          <a:off x="244325" y="60198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algn="ctr"/>
                      <a:r>
                        <a:rPr lang="el-GR" sz="1200" b="0" dirty="0"/>
                        <a:t>Εκθέσεις εμπειρογνωμόνων</a:t>
                      </a:r>
                      <a:endParaRPr lang="en-US" sz="1200" b="0" dirty="0"/>
                    </a:p>
                  </a:txBody>
                  <a:tcPr>
                    <a:solidFill>
                      <a:schemeClr val="tx1">
                        <a:lumMod val="65000"/>
                      </a:schemeClr>
                    </a:solidFill>
                  </a:tcPr>
                </a:tc>
                <a:tc>
                  <a:txBody>
                    <a:bodyPr/>
                    <a:lstStyle/>
                    <a:p>
                      <a:pPr algn="ctr"/>
                      <a:r>
                        <a:rPr lang="el-GR" sz="1200" b="0" dirty="0"/>
                        <a:t>Συνεντεύξεις μαθητών</a:t>
                      </a:r>
                      <a:endParaRPr lang="en-US" sz="1200" b="0" dirty="0"/>
                    </a:p>
                  </a:txBody>
                  <a:tcPr/>
                </a:tc>
                <a:tc>
                  <a:txBody>
                    <a:bodyPr/>
                    <a:lstStyle/>
                    <a:p>
                      <a:pPr algn="ctr"/>
                      <a:r>
                        <a:rPr lang="el-GR" sz="1200" b="0" dirty="0"/>
                        <a:t>Συνεντεύξεις εκπαιδευτικών</a:t>
                      </a:r>
                      <a:endParaRPr lang="en-US" sz="1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5375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accent1"/>
                </a:solidFill>
                <a:latin typeface="Calibri" panose="020F0502020204030204" pitchFamily="34" charset="0"/>
              </a:rPr>
              <a:t>ΟΡΙΖΟΝΤΙΑ ΖΗΤΗΜΑΤΑ</a:t>
            </a:r>
          </a:p>
        </p:txBody>
      </p:sp>
      <p:sp>
        <p:nvSpPr>
          <p:cNvPr id="4" name="Content Placeholder 3"/>
          <p:cNvSpPr>
            <a:spLocks noGrp="1"/>
          </p:cNvSpPr>
          <p:nvPr>
            <p:ph sz="half" idx="2"/>
          </p:nvPr>
        </p:nvSpPr>
        <p:spPr>
          <a:xfrm>
            <a:off x="5654493" y="2056092"/>
            <a:ext cx="5517235" cy="4200245"/>
          </a:xfrm>
        </p:spPr>
        <p:txBody>
          <a:bodyPr>
            <a:normAutofit/>
          </a:bodyPr>
          <a:lstStyle/>
          <a:p>
            <a:pPr marL="0" indent="0" algn="ctr">
              <a:buNone/>
            </a:pPr>
            <a:r>
              <a:rPr lang="el-GR" sz="2000" b="1" dirty="0">
                <a:solidFill>
                  <a:schemeClr val="accent1"/>
                </a:solidFill>
                <a:latin typeface="Calibri" panose="020F0502020204030204" pitchFamily="34" charset="0"/>
              </a:rPr>
              <a:t>Αδύναμα σημεία</a:t>
            </a:r>
          </a:p>
          <a:p>
            <a:r>
              <a:rPr lang="el-GR" sz="2000" dirty="0">
                <a:latin typeface="Calibri" panose="020F0502020204030204" pitchFamily="34" charset="0"/>
              </a:rPr>
              <a:t>«ετέθησαν 3 στόχοι και πραγματοποιήθηκε μόνο αυτός της  «πολιτιστικής και της γλωσσικής ποικιλομορφίας»</a:t>
            </a:r>
          </a:p>
          <a:p>
            <a:r>
              <a:rPr lang="el-GR" sz="2000" dirty="0">
                <a:latin typeface="Calibri" panose="020F0502020204030204" pitchFamily="34" charset="0"/>
              </a:rPr>
              <a:t>«αν και σημειώνεται ότι η Σύμπραξη στόχευε στο σύνολο σχεδόν των οριζόντιων θεμάτων που υπάρχουν στην Έκθεση, δεν υπάρχει καμία σχετική τεκμηρίωση»</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045802614"/>
              </p:ext>
            </p:extLst>
          </p:nvPr>
        </p:nvGraphicFramePr>
        <p:xfrm>
          <a:off x="1103313" y="2060575"/>
          <a:ext cx="4395787" cy="4195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04056991"/>
              </p:ext>
            </p:extLst>
          </p:nvPr>
        </p:nvGraphicFramePr>
        <p:xfrm>
          <a:off x="244325" y="60198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algn="ctr"/>
                      <a:r>
                        <a:rPr lang="el-GR" sz="1200" b="0" dirty="0"/>
                        <a:t>Εκθέσεις εμπειρογνωμόνων</a:t>
                      </a:r>
                      <a:endParaRPr lang="en-US" sz="1200" b="0" dirty="0"/>
                    </a:p>
                  </a:txBody>
                  <a:tcPr>
                    <a:solidFill>
                      <a:schemeClr val="tx1">
                        <a:lumMod val="65000"/>
                      </a:schemeClr>
                    </a:solidFill>
                  </a:tcPr>
                </a:tc>
                <a:tc>
                  <a:txBody>
                    <a:bodyPr/>
                    <a:lstStyle/>
                    <a:p>
                      <a:pPr algn="ctr"/>
                      <a:r>
                        <a:rPr lang="el-GR" sz="1200" b="0" dirty="0"/>
                        <a:t>Συνεντεύξεις μαθητών</a:t>
                      </a:r>
                      <a:endParaRPr lang="en-US" sz="1200" b="0" dirty="0"/>
                    </a:p>
                  </a:txBody>
                  <a:tcPr/>
                </a:tc>
                <a:tc>
                  <a:txBody>
                    <a:bodyPr/>
                    <a:lstStyle/>
                    <a:p>
                      <a:pPr algn="ctr"/>
                      <a:r>
                        <a:rPr lang="el-GR" sz="1200" b="0" dirty="0"/>
                        <a:t>Συνεντεύξεις εκπαιδευτικών</a:t>
                      </a:r>
                      <a:endParaRPr lang="en-US" sz="1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1876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accent1"/>
                </a:solidFill>
                <a:latin typeface="Calibri" panose="020F0502020204030204" pitchFamily="34" charset="0"/>
              </a:rPr>
              <a:t>ΠΡΟΓΡΑΜΜΑ ΕΡΓΑΣΙΑΣ &amp; ΚΑΘΗΚΟΝΤΑ</a:t>
            </a:r>
          </a:p>
        </p:txBody>
      </p:sp>
      <p:sp>
        <p:nvSpPr>
          <p:cNvPr id="4" name="Content Placeholder 3"/>
          <p:cNvSpPr>
            <a:spLocks noGrp="1"/>
          </p:cNvSpPr>
          <p:nvPr>
            <p:ph sz="half" idx="2"/>
          </p:nvPr>
        </p:nvSpPr>
        <p:spPr>
          <a:xfrm>
            <a:off x="6064586" y="2505906"/>
            <a:ext cx="5517814" cy="2706638"/>
          </a:xfrm>
        </p:spPr>
        <p:txBody>
          <a:bodyPr/>
          <a:lstStyle/>
          <a:p>
            <a:pPr marL="0" indent="0" algn="ctr">
              <a:buNone/>
            </a:pPr>
            <a:r>
              <a:rPr lang="el-GR" sz="2000" b="1" dirty="0">
                <a:solidFill>
                  <a:schemeClr val="accent1"/>
                </a:solidFill>
                <a:latin typeface="Calibri"/>
                <a:cs typeface="Calibri"/>
              </a:rPr>
              <a:t>Αδύναμα σημεία</a:t>
            </a:r>
          </a:p>
          <a:p>
            <a:r>
              <a:rPr lang="el-GR" sz="2400" dirty="0">
                <a:latin typeface="Calibri"/>
                <a:cs typeface="Calibri"/>
              </a:rPr>
              <a:t>«στην αρχική αίτηση οι εταίροι είχαν δηλώσει ότι κατά τη διάρκεια της Σύμπραξης θα είχαν μια σειρά από αποτελέσματα, τα οποία δεν εντοπίστηκαν στην τελική έκθεση»</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329588227"/>
              </p:ext>
            </p:extLst>
          </p:nvPr>
        </p:nvGraphicFramePr>
        <p:xfrm>
          <a:off x="1103313" y="2060575"/>
          <a:ext cx="4395787" cy="4195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04056991"/>
              </p:ext>
            </p:extLst>
          </p:nvPr>
        </p:nvGraphicFramePr>
        <p:xfrm>
          <a:off x="244325" y="60198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algn="ctr"/>
                      <a:r>
                        <a:rPr lang="el-GR" sz="1200" b="0" dirty="0"/>
                        <a:t>Εκθέσεις εμπειρογνωμόνων</a:t>
                      </a:r>
                      <a:endParaRPr lang="en-US" sz="1200" b="0" dirty="0"/>
                    </a:p>
                  </a:txBody>
                  <a:tcPr>
                    <a:solidFill>
                      <a:schemeClr val="tx1">
                        <a:lumMod val="65000"/>
                      </a:schemeClr>
                    </a:solidFill>
                  </a:tcPr>
                </a:tc>
                <a:tc>
                  <a:txBody>
                    <a:bodyPr/>
                    <a:lstStyle/>
                    <a:p>
                      <a:pPr algn="ctr"/>
                      <a:r>
                        <a:rPr lang="el-GR" sz="1200" b="0" dirty="0"/>
                        <a:t>Συνεντεύξεις μαθητών</a:t>
                      </a:r>
                      <a:endParaRPr lang="en-US" sz="1200" b="0" dirty="0"/>
                    </a:p>
                  </a:txBody>
                  <a:tcPr/>
                </a:tc>
                <a:tc>
                  <a:txBody>
                    <a:bodyPr/>
                    <a:lstStyle/>
                    <a:p>
                      <a:pPr algn="ctr"/>
                      <a:r>
                        <a:rPr lang="el-GR" sz="1200" b="0" dirty="0"/>
                        <a:t>Συνεντεύξεις εκπαιδευτικών</a:t>
                      </a:r>
                      <a:endParaRPr lang="en-US" sz="1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64350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accent1"/>
                </a:solidFill>
                <a:latin typeface="Calibri" panose="020F0502020204030204" pitchFamily="34" charset="0"/>
              </a:rPr>
              <a:t>ΕΠΙΚΟΙΝΩΝΙΑ ΜΕΤΑΞΥ ΤΩΝ ΕΤΑΙΡΩΝ</a:t>
            </a:r>
          </a:p>
        </p:txBody>
      </p:sp>
      <p:sp>
        <p:nvSpPr>
          <p:cNvPr id="4" name="Content Placeholder 3"/>
          <p:cNvSpPr>
            <a:spLocks noGrp="1"/>
          </p:cNvSpPr>
          <p:nvPr>
            <p:ph sz="half" idx="2"/>
          </p:nvPr>
        </p:nvSpPr>
        <p:spPr>
          <a:xfrm>
            <a:off x="5654493" y="2056092"/>
            <a:ext cx="5803216" cy="4200245"/>
          </a:xfrm>
        </p:spPr>
        <p:txBody>
          <a:bodyPr>
            <a:normAutofit/>
          </a:bodyPr>
          <a:lstStyle/>
          <a:p>
            <a:pPr marL="0" indent="0" algn="ctr">
              <a:buNone/>
            </a:pPr>
            <a:r>
              <a:rPr lang="el-GR" sz="2000" dirty="0">
                <a:solidFill>
                  <a:schemeClr val="accent1"/>
                </a:solidFill>
                <a:latin typeface="Calibri"/>
                <a:cs typeface="Calibri"/>
              </a:rPr>
              <a:t>Αδύναμα σημεία</a:t>
            </a:r>
          </a:p>
          <a:p>
            <a:r>
              <a:rPr lang="el-GR" sz="2000" dirty="0">
                <a:latin typeface="Calibri"/>
                <a:cs typeface="Calibri"/>
              </a:rPr>
              <a:t>«Παρουσιάστηκαν προβλήματα, καθώς η γλώσσα εργασίας δεν </a:t>
            </a:r>
            <a:r>
              <a:rPr lang="el-GR" sz="2000" dirty="0" err="1">
                <a:latin typeface="Calibri"/>
                <a:cs typeface="Calibri"/>
              </a:rPr>
              <a:t>ομιλούταν</a:t>
            </a:r>
            <a:r>
              <a:rPr lang="el-GR" sz="2000" dirty="0">
                <a:latin typeface="Calibri"/>
                <a:cs typeface="Calibri"/>
              </a:rPr>
              <a:t> από όλους τους συμμετέχοντες σε ικανοποιητικό επίπεδο»</a:t>
            </a:r>
          </a:p>
          <a:p>
            <a:r>
              <a:rPr lang="el-GR" sz="2000" dirty="0">
                <a:latin typeface="Calibri"/>
                <a:cs typeface="Calibri"/>
              </a:rPr>
              <a:t>«Παρουσιάστηκαν ορισμένα θέματα και σε οργανωτικό επίπεδο σε κάποιους εταίρους με συνεχείς αλλαγές στους συντονιστές.»</a:t>
            </a:r>
          </a:p>
          <a:p>
            <a:r>
              <a:rPr lang="el-GR" sz="2000" dirty="0">
                <a:latin typeface="Calibri"/>
                <a:cs typeface="Calibri"/>
              </a:rPr>
              <a:t>«υπήρξαν δυσκολίες στην επικοινωνία εξαιτίας των διαφορετικών γλωσσών των εμπλεκομένων» </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954768431"/>
              </p:ext>
            </p:extLst>
          </p:nvPr>
        </p:nvGraphicFramePr>
        <p:xfrm>
          <a:off x="1103313" y="2060575"/>
          <a:ext cx="4395787" cy="4195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04056991"/>
              </p:ext>
            </p:extLst>
          </p:nvPr>
        </p:nvGraphicFramePr>
        <p:xfrm>
          <a:off x="244325" y="60198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algn="ctr"/>
                      <a:r>
                        <a:rPr lang="el-GR" sz="1200" b="0" dirty="0"/>
                        <a:t>Εκθέσεις εμπειρογνωμόνων</a:t>
                      </a:r>
                      <a:endParaRPr lang="en-US" sz="1200" b="0" dirty="0"/>
                    </a:p>
                  </a:txBody>
                  <a:tcPr>
                    <a:solidFill>
                      <a:schemeClr val="tx1">
                        <a:lumMod val="65000"/>
                      </a:schemeClr>
                    </a:solidFill>
                  </a:tcPr>
                </a:tc>
                <a:tc>
                  <a:txBody>
                    <a:bodyPr/>
                    <a:lstStyle/>
                    <a:p>
                      <a:pPr algn="ctr"/>
                      <a:r>
                        <a:rPr lang="el-GR" sz="1200" b="0" dirty="0"/>
                        <a:t>Συνεντεύξεις μαθητών</a:t>
                      </a:r>
                      <a:endParaRPr lang="en-US" sz="1200" b="0" dirty="0"/>
                    </a:p>
                  </a:txBody>
                  <a:tcPr/>
                </a:tc>
                <a:tc>
                  <a:txBody>
                    <a:bodyPr/>
                    <a:lstStyle/>
                    <a:p>
                      <a:pPr algn="ctr"/>
                      <a:r>
                        <a:rPr lang="el-GR" sz="1200" b="0" dirty="0"/>
                        <a:t>Συνεντεύξεις εκπαιδευτικών</a:t>
                      </a:r>
                      <a:endParaRPr lang="en-US" sz="1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65021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accent1"/>
                </a:solidFill>
                <a:latin typeface="Calibri" panose="020F0502020204030204" pitchFamily="34" charset="0"/>
              </a:rPr>
              <a:t>ΣΥΝΑΦΕΙΑ ΔΡΑΣΤΗΡΙΟΤΗΤΩΝ ΜΕ ΤΟΥΣ ΣΤΟΧΟΥΣ ΤΗΣ ΕΤΑΙΡΙΚΗΣ ΣΧΕΣΗΣ</a:t>
            </a:r>
          </a:p>
        </p:txBody>
      </p:sp>
      <p:sp>
        <p:nvSpPr>
          <p:cNvPr id="4" name="Content Placeholder 3"/>
          <p:cNvSpPr>
            <a:spLocks noGrp="1"/>
          </p:cNvSpPr>
          <p:nvPr>
            <p:ph sz="half" idx="2"/>
          </p:nvPr>
        </p:nvSpPr>
        <p:spPr>
          <a:xfrm>
            <a:off x="5654493" y="2056092"/>
            <a:ext cx="5695824" cy="4486046"/>
          </a:xfrm>
        </p:spPr>
        <p:txBody>
          <a:bodyPr>
            <a:noAutofit/>
          </a:bodyPr>
          <a:lstStyle/>
          <a:p>
            <a:pPr marL="0" indent="0" algn="ctr">
              <a:buNone/>
            </a:pPr>
            <a:r>
              <a:rPr lang="el-GR" sz="2000" b="1" dirty="0">
                <a:solidFill>
                  <a:srgbClr val="B01513"/>
                </a:solidFill>
                <a:latin typeface="Calibri"/>
                <a:cs typeface="Calibri"/>
              </a:rPr>
              <a:t>Αδύναμα σημεία</a:t>
            </a:r>
          </a:p>
          <a:p>
            <a:r>
              <a:rPr lang="el-GR" sz="2000" dirty="0">
                <a:latin typeface="Calibri"/>
                <a:cs typeface="Calibri"/>
              </a:rPr>
              <a:t>«οι δραστηριότητες δεν περιγράφονται επαρκώς και δεν παρουσιάζουν ποικιλία. Αφορούν μόνο στην προετοιμασία της κάθε κινητικότητας», </a:t>
            </a:r>
          </a:p>
          <a:p>
            <a:r>
              <a:rPr lang="el-GR" sz="2000" dirty="0">
                <a:latin typeface="Calibri"/>
                <a:cs typeface="Calibri"/>
              </a:rPr>
              <a:t> «δεν υπάρχει σαφής καταγραφή δραστηριοτήτων σύμφωνα και με το χρονοδιάγραμμα υλοποίησης του σχεδίου. </a:t>
            </a:r>
            <a:r>
              <a:rPr lang="el-GR" sz="2000" b="1" dirty="0">
                <a:latin typeface="Calibri"/>
                <a:cs typeface="Calibri"/>
              </a:rPr>
              <a:t>Δεν μπορούμε να δούμε πώς ακριβώς εργάστηκε το ελληνικό σχολείο για την επιτυχία της σύμπραξης». </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963036022"/>
              </p:ext>
            </p:extLst>
          </p:nvPr>
        </p:nvGraphicFramePr>
        <p:xfrm>
          <a:off x="1103313" y="2060575"/>
          <a:ext cx="4395787" cy="4195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04056991"/>
              </p:ext>
            </p:extLst>
          </p:nvPr>
        </p:nvGraphicFramePr>
        <p:xfrm>
          <a:off x="244325" y="60198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algn="ctr"/>
                      <a:r>
                        <a:rPr lang="el-GR" sz="1200" b="0" dirty="0"/>
                        <a:t>Εκθέσεις εμπειρογνωμόνων</a:t>
                      </a:r>
                      <a:endParaRPr lang="en-US" sz="1200" b="0" dirty="0"/>
                    </a:p>
                  </a:txBody>
                  <a:tcPr>
                    <a:solidFill>
                      <a:schemeClr val="tx1">
                        <a:lumMod val="65000"/>
                      </a:schemeClr>
                    </a:solidFill>
                  </a:tcPr>
                </a:tc>
                <a:tc>
                  <a:txBody>
                    <a:bodyPr/>
                    <a:lstStyle/>
                    <a:p>
                      <a:pPr algn="ctr"/>
                      <a:r>
                        <a:rPr lang="el-GR" sz="1200" b="0" dirty="0"/>
                        <a:t>Συνεντεύξεις μαθητών</a:t>
                      </a:r>
                      <a:endParaRPr lang="en-US" sz="1200" b="0" dirty="0"/>
                    </a:p>
                  </a:txBody>
                  <a:tcPr/>
                </a:tc>
                <a:tc>
                  <a:txBody>
                    <a:bodyPr/>
                    <a:lstStyle/>
                    <a:p>
                      <a:pPr algn="ctr"/>
                      <a:r>
                        <a:rPr lang="el-GR" sz="1200" b="0" dirty="0"/>
                        <a:t>Συνεντεύξεις εκπαιδευτικών</a:t>
                      </a:r>
                      <a:endParaRPr lang="en-US" sz="1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0447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accent1"/>
                </a:solidFill>
                <a:latin typeface="Calibri" panose="020F0502020204030204" pitchFamily="34" charset="0"/>
              </a:rPr>
              <a:t>ΑΞΙΟΛΟΓΗΣΗ &amp; ΠΑΡΑΚΟΛΟΥΘΗΣΗ</a:t>
            </a:r>
          </a:p>
        </p:txBody>
      </p:sp>
      <p:sp>
        <p:nvSpPr>
          <p:cNvPr id="4" name="Content Placeholder 3"/>
          <p:cNvSpPr>
            <a:spLocks noGrp="1"/>
          </p:cNvSpPr>
          <p:nvPr>
            <p:ph sz="half" idx="2"/>
          </p:nvPr>
        </p:nvSpPr>
        <p:spPr>
          <a:xfrm>
            <a:off x="5654493" y="2056092"/>
            <a:ext cx="5418019" cy="4200245"/>
          </a:xfrm>
        </p:spPr>
        <p:txBody>
          <a:bodyPr>
            <a:normAutofit/>
          </a:bodyPr>
          <a:lstStyle/>
          <a:p>
            <a:pPr marL="0" indent="0" algn="ctr">
              <a:buNone/>
            </a:pPr>
            <a:r>
              <a:rPr lang="el-GR" sz="2000" b="1" dirty="0">
                <a:solidFill>
                  <a:srgbClr val="B01513"/>
                </a:solidFill>
                <a:latin typeface="Calibri"/>
                <a:cs typeface="Calibri"/>
              </a:rPr>
              <a:t>Αδύναμα σημεία</a:t>
            </a:r>
          </a:p>
          <a:p>
            <a:r>
              <a:rPr lang="el-GR" sz="2000" dirty="0">
                <a:latin typeface="Calibri"/>
                <a:cs typeface="Calibri"/>
              </a:rPr>
              <a:t> «…ο τρόπος αξιολόγησης της συνεργασίας έγινε μόνο μέσω ερωτηματολογίου. Θα μπορούσαν να χρησιμοποιηθούν και άλλοι τρόποι για να γίνει η αξιολόγηση πολύπλευρη και </a:t>
            </a:r>
            <a:r>
              <a:rPr lang="el-GR" sz="2000" dirty="0" err="1">
                <a:latin typeface="Calibri"/>
                <a:cs typeface="Calibri"/>
              </a:rPr>
              <a:t>πολυεπίπεδη</a:t>
            </a:r>
            <a:r>
              <a:rPr lang="el-GR" sz="2000" dirty="0">
                <a:latin typeface="Calibri"/>
                <a:cs typeface="Calibri"/>
              </a:rPr>
              <a:t>» </a:t>
            </a:r>
          </a:p>
          <a:p>
            <a:r>
              <a:rPr lang="el-GR" sz="2000" dirty="0">
                <a:latin typeface="Calibri"/>
                <a:cs typeface="Calibri"/>
              </a:rPr>
              <a:t> «δεν  υλοποιήθηκε σύμφωνα με τον προγραμματισμό, δηλαδή δεν αναφέρεται να έχουν γίνει ερωτηματολόγια, συνεντεύξεις, συζητήσεις».</a:t>
            </a:r>
          </a:p>
        </p:txBody>
      </p:sp>
      <p:graphicFrame>
        <p:nvGraphicFramePr>
          <p:cNvPr id="7" name="Content Placeholder 6"/>
          <p:cNvGraphicFramePr>
            <a:graphicFrameLocks noGrp="1"/>
          </p:cNvGraphicFramePr>
          <p:nvPr>
            <p:ph sz="half" idx="1"/>
          </p:nvPr>
        </p:nvGraphicFramePr>
        <p:xfrm>
          <a:off x="1103313" y="2060575"/>
          <a:ext cx="4395787"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090642" y="6026176"/>
            <a:ext cx="3292824" cy="369332"/>
          </a:xfrm>
          <a:prstGeom prst="rect">
            <a:avLst/>
          </a:prstGeom>
          <a:noFill/>
        </p:spPr>
        <p:txBody>
          <a:bodyPr wrap="none" rtlCol="0">
            <a:spAutoFit/>
          </a:bodyPr>
          <a:lstStyle/>
          <a:p>
            <a:r>
              <a:rPr lang="el-GR" dirty="0">
                <a:solidFill>
                  <a:schemeClr val="tx1">
                    <a:lumMod val="65000"/>
                  </a:schemeClr>
                </a:solidFill>
                <a:latin typeface="Calibri"/>
                <a:cs typeface="Calibri"/>
              </a:rPr>
              <a:t>Τα χαμηλότερα αποτελέσματα!!!</a:t>
            </a:r>
            <a:endParaRPr lang="en-US" dirty="0">
              <a:solidFill>
                <a:schemeClr val="tx1">
                  <a:lumMod val="65000"/>
                </a:schemeClr>
              </a:solidFill>
              <a:latin typeface="Calibri"/>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804056991"/>
              </p:ext>
            </p:extLst>
          </p:nvPr>
        </p:nvGraphicFramePr>
        <p:xfrm>
          <a:off x="244325" y="60198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algn="ctr"/>
                      <a:r>
                        <a:rPr lang="el-GR" sz="1200" b="0" dirty="0"/>
                        <a:t>Εκθέσεις εμπειρογνωμόνων</a:t>
                      </a:r>
                      <a:endParaRPr lang="en-US" sz="1200" b="0" dirty="0"/>
                    </a:p>
                  </a:txBody>
                  <a:tcPr>
                    <a:solidFill>
                      <a:schemeClr val="tx1">
                        <a:lumMod val="65000"/>
                      </a:schemeClr>
                    </a:solidFill>
                  </a:tcPr>
                </a:tc>
                <a:tc>
                  <a:txBody>
                    <a:bodyPr/>
                    <a:lstStyle/>
                    <a:p>
                      <a:pPr algn="ctr"/>
                      <a:r>
                        <a:rPr lang="el-GR" sz="1200" b="0" dirty="0"/>
                        <a:t>Συνεντεύξεις μαθητών</a:t>
                      </a:r>
                      <a:endParaRPr lang="en-US" sz="1200" b="0" dirty="0"/>
                    </a:p>
                  </a:txBody>
                  <a:tcPr/>
                </a:tc>
                <a:tc>
                  <a:txBody>
                    <a:bodyPr/>
                    <a:lstStyle/>
                    <a:p>
                      <a:pPr algn="ctr"/>
                      <a:r>
                        <a:rPr lang="el-GR" sz="1200" b="0" dirty="0"/>
                        <a:t>Συνεντεύξεις εκπαιδευτικών</a:t>
                      </a:r>
                      <a:endParaRPr lang="en-US" sz="1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859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accent1"/>
                </a:solidFill>
                <a:latin typeface="Calibri" panose="020F0502020204030204" pitchFamily="34" charset="0"/>
              </a:rPr>
              <a:t>Στόχοι της αποτίμησης</a:t>
            </a:r>
          </a:p>
        </p:txBody>
      </p:sp>
      <p:sp>
        <p:nvSpPr>
          <p:cNvPr id="3" name="Content Placeholder 2"/>
          <p:cNvSpPr>
            <a:spLocks noGrp="1"/>
          </p:cNvSpPr>
          <p:nvPr>
            <p:ph idx="1"/>
          </p:nvPr>
        </p:nvSpPr>
        <p:spPr/>
        <p:txBody>
          <a:bodyPr>
            <a:normAutofit/>
          </a:bodyPr>
          <a:lstStyle/>
          <a:p>
            <a:pPr algn="just"/>
            <a:r>
              <a:rPr lang="el-GR" sz="2400" dirty="0">
                <a:latin typeface="Calibri" panose="020F0502020204030204" pitchFamily="34" charset="0"/>
                <a:ea typeface="Calibri" panose="020F0502020204030204" pitchFamily="34" charset="0"/>
                <a:cs typeface="Calibri" panose="020F0502020204030204" pitchFamily="34" charset="0"/>
              </a:rPr>
              <a:t>Να λειτουργήσει ανατροφοδοτικά ώστε</a:t>
            </a:r>
          </a:p>
          <a:p>
            <a:pPr algn="just"/>
            <a:endParaRPr lang="el-GR" sz="2400" dirty="0">
              <a:latin typeface="Calibri" panose="020F0502020204030204" pitchFamily="34" charset="0"/>
              <a:ea typeface="Calibri" panose="020F0502020204030204" pitchFamily="34" charset="0"/>
              <a:cs typeface="Calibri" panose="020F0502020204030204" pitchFamily="34" charset="0"/>
            </a:endParaRPr>
          </a:p>
          <a:p>
            <a:pPr lvl="1" algn="just"/>
            <a:r>
              <a:rPr lang="el-GR" sz="2200" dirty="0">
                <a:latin typeface="Calibri" panose="020F0502020204030204" pitchFamily="34" charset="0"/>
                <a:ea typeface="Calibri" panose="020F0502020204030204" pitchFamily="34" charset="0"/>
                <a:cs typeface="Calibri" panose="020F0502020204030204" pitchFamily="34" charset="0"/>
              </a:rPr>
              <a:t>Να βελτιώσει την αποτελεσματικότητά του και </a:t>
            </a:r>
          </a:p>
          <a:p>
            <a:pPr lvl="1" algn="just"/>
            <a:r>
              <a:rPr lang="el-GR" sz="2200" dirty="0">
                <a:latin typeface="Calibri" panose="020F0502020204030204" pitchFamily="34" charset="0"/>
                <a:ea typeface="Calibri" panose="020F0502020204030204" pitchFamily="34" charset="0"/>
                <a:cs typeface="Calibri" panose="020F0502020204030204" pitchFamily="34" charset="0"/>
              </a:rPr>
              <a:t>Να διευκολύνει τις αποφάσεις και τις πολιτικές που σχετίζονται με το πρόγραμμα</a:t>
            </a:r>
          </a:p>
          <a:p>
            <a:pPr algn="just"/>
            <a:endParaRPr lang="el-GR" sz="2400" dirty="0">
              <a:latin typeface="Calibri" panose="020F0502020204030204" pitchFamily="34" charset="0"/>
            </a:endParaRPr>
          </a:p>
          <a:p>
            <a:pPr marL="0" indent="0" algn="ctr">
              <a:buNone/>
            </a:pPr>
            <a:r>
              <a:rPr lang="el-GR" sz="2400" b="1" i="1" dirty="0">
                <a:solidFill>
                  <a:schemeClr val="accent1"/>
                </a:solidFill>
                <a:latin typeface="Calibri" panose="020F0502020204030204" pitchFamily="34" charset="0"/>
              </a:rPr>
              <a:t>Με άλλα λόγια η έννοια της αποτίμησης περιλαμβάνει ενδογενώς, τόσο την έννοια του αντίκτυπου όσο και την έννοια της αξιολόγησης (</a:t>
            </a:r>
            <a:r>
              <a:rPr lang="en-US" sz="2400" b="1" i="1" dirty="0">
                <a:solidFill>
                  <a:schemeClr val="accent1"/>
                </a:solidFill>
                <a:latin typeface="Calibri" panose="020F0502020204030204" pitchFamily="34" charset="0"/>
              </a:rPr>
              <a:t>assessment</a:t>
            </a:r>
            <a:r>
              <a:rPr lang="el-GR" sz="2400" b="1" i="1" dirty="0">
                <a:solidFill>
                  <a:schemeClr val="accent1"/>
                </a:solidFill>
                <a:latin typeface="Calibri" panose="020F0502020204030204" pitchFamily="34" charset="0"/>
              </a:rPr>
              <a:t>). </a:t>
            </a:r>
          </a:p>
        </p:txBody>
      </p:sp>
    </p:spTree>
    <p:extLst>
      <p:ext uri="{BB962C8B-B14F-4D97-AF65-F5344CB8AC3E}">
        <p14:creationId xmlns:p14="http://schemas.microsoft.com/office/powerpoint/2010/main" val="274225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2400" b="1" dirty="0">
                <a:solidFill>
                  <a:schemeClr val="accent1"/>
                </a:solidFill>
                <a:latin typeface="Calibri" panose="020F0502020204030204" pitchFamily="34" charset="0"/>
              </a:rPr>
              <a:t>ΑΝΤΙΚΤΥΠΟΣ ΓΙΑ</a:t>
            </a:r>
            <a:r>
              <a:rPr lang="en-US" sz="2400" b="1" dirty="0">
                <a:solidFill>
                  <a:schemeClr val="accent1"/>
                </a:solidFill>
                <a:latin typeface="Calibri" panose="020F0502020204030204" pitchFamily="34" charset="0"/>
              </a:rPr>
              <a:t> </a:t>
            </a:r>
            <a:br>
              <a:rPr lang="el-GR" sz="2400" b="1" dirty="0">
                <a:solidFill>
                  <a:schemeClr val="accent1"/>
                </a:solidFill>
                <a:latin typeface="Calibri" panose="020F0502020204030204" pitchFamily="34" charset="0"/>
              </a:rPr>
            </a:br>
            <a:r>
              <a:rPr lang="el-GR" sz="2400" b="1" dirty="0">
                <a:solidFill>
                  <a:schemeClr val="accent1"/>
                </a:solidFill>
                <a:latin typeface="Calibri" panose="020F0502020204030204" pitchFamily="34" charset="0"/>
              </a:rPr>
              <a:t>ΤΟΥΣ ΜΑΘΗΤΕΣ</a:t>
            </a:r>
            <a:r>
              <a:rPr lang="en-US" sz="2400" b="1" dirty="0">
                <a:solidFill>
                  <a:schemeClr val="accent1"/>
                </a:solidFill>
                <a:latin typeface="Calibri" panose="020F0502020204030204" pitchFamily="34" charset="0"/>
              </a:rPr>
              <a:t> </a:t>
            </a:r>
            <a:r>
              <a:rPr lang="el-GR" sz="2400" b="1" dirty="0">
                <a:solidFill>
                  <a:schemeClr val="accent1"/>
                </a:solidFill>
                <a:latin typeface="Calibri" panose="020F0502020204030204" pitchFamily="34" charset="0"/>
              </a:rPr>
              <a:t>				</a:t>
            </a:r>
            <a:r>
              <a:rPr lang="en-US" sz="2400" b="1" dirty="0">
                <a:solidFill>
                  <a:schemeClr val="accent1"/>
                </a:solidFill>
                <a:latin typeface="Calibri" panose="020F0502020204030204" pitchFamily="34" charset="0"/>
              </a:rPr>
              <a:t>&amp; </a:t>
            </a:r>
            <a:r>
              <a:rPr lang="el-GR" sz="2400" b="1" dirty="0">
                <a:solidFill>
                  <a:schemeClr val="accent1"/>
                </a:solidFill>
                <a:latin typeface="Calibri" panose="020F0502020204030204" pitchFamily="34" charset="0"/>
              </a:rPr>
              <a:t>				ΤΟΥΣ ΕΚΠΑΙΔΕΥΤΙΚΟΥΣ</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151239331"/>
              </p:ext>
            </p:extLst>
          </p:nvPr>
        </p:nvGraphicFramePr>
        <p:xfrm>
          <a:off x="1103313" y="2060575"/>
          <a:ext cx="4395787" cy="4195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859475990"/>
              </p:ext>
            </p:extLst>
          </p:nvPr>
        </p:nvGraphicFramePr>
        <p:xfrm>
          <a:off x="5654675" y="2055813"/>
          <a:ext cx="4395788" cy="4200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04056991"/>
              </p:ext>
            </p:extLst>
          </p:nvPr>
        </p:nvGraphicFramePr>
        <p:xfrm>
          <a:off x="244325" y="60198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algn="ctr"/>
                      <a:r>
                        <a:rPr lang="el-GR" sz="1200" b="0" dirty="0"/>
                        <a:t>Εκθέσεις εμπειρογνωμόνων</a:t>
                      </a:r>
                      <a:endParaRPr lang="en-US" sz="1200" b="0" dirty="0"/>
                    </a:p>
                  </a:txBody>
                  <a:tcPr>
                    <a:solidFill>
                      <a:schemeClr val="tx1">
                        <a:lumMod val="65000"/>
                      </a:schemeClr>
                    </a:solidFill>
                  </a:tcPr>
                </a:tc>
                <a:tc>
                  <a:txBody>
                    <a:bodyPr/>
                    <a:lstStyle/>
                    <a:p>
                      <a:pPr algn="ctr"/>
                      <a:r>
                        <a:rPr lang="el-GR" sz="1200" b="0" dirty="0"/>
                        <a:t>Συνεντεύξεις μαθητών</a:t>
                      </a:r>
                      <a:endParaRPr lang="en-US" sz="1200" b="0" dirty="0"/>
                    </a:p>
                  </a:txBody>
                  <a:tcPr/>
                </a:tc>
                <a:tc>
                  <a:txBody>
                    <a:bodyPr/>
                    <a:lstStyle/>
                    <a:p>
                      <a:pPr algn="ctr"/>
                      <a:r>
                        <a:rPr lang="el-GR" sz="1200" b="0" dirty="0"/>
                        <a:t>Συνεντεύξεις εκπαιδευτικών</a:t>
                      </a:r>
                      <a:endParaRPr lang="en-US" sz="1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56449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accent1"/>
                </a:solidFill>
                <a:latin typeface="Calibri" panose="020F0502020204030204" pitchFamily="34" charset="0"/>
              </a:rPr>
              <a:t>ΑΝΤΙΚΤΥΠΟΣ ΓΙΑ ΤΟ ΣΧΟΛΕΙΟ</a:t>
            </a:r>
          </a:p>
        </p:txBody>
      </p:sp>
      <p:sp>
        <p:nvSpPr>
          <p:cNvPr id="4" name="Content Placeholder 3"/>
          <p:cNvSpPr>
            <a:spLocks noGrp="1"/>
          </p:cNvSpPr>
          <p:nvPr>
            <p:ph sz="half" idx="2"/>
          </p:nvPr>
        </p:nvSpPr>
        <p:spPr>
          <a:xfrm>
            <a:off x="5654493" y="2056092"/>
            <a:ext cx="4875638" cy="4200245"/>
          </a:xfrm>
        </p:spPr>
        <p:txBody>
          <a:bodyPr>
            <a:normAutofit/>
          </a:bodyPr>
          <a:lstStyle/>
          <a:p>
            <a:pPr marL="0" indent="0" algn="ctr">
              <a:buNone/>
            </a:pPr>
            <a:r>
              <a:rPr lang="el-GR" sz="2000" b="1" dirty="0">
                <a:solidFill>
                  <a:srgbClr val="B01513"/>
                </a:solidFill>
                <a:latin typeface="Calibri"/>
                <a:cs typeface="Calibri"/>
              </a:rPr>
              <a:t>Αδύναμα σημεία</a:t>
            </a:r>
            <a:endParaRPr lang="en-US" sz="2000" b="1" dirty="0">
              <a:solidFill>
                <a:srgbClr val="B01513"/>
              </a:solidFill>
              <a:latin typeface="Calibri"/>
              <a:cs typeface="Calibri"/>
            </a:endParaRPr>
          </a:p>
          <a:p>
            <a:r>
              <a:rPr lang="el-GR" sz="2000" dirty="0">
                <a:latin typeface="Calibri"/>
                <a:cs typeface="Calibri"/>
              </a:rPr>
              <a:t>«Δεν αναφέρονται συγκεκριμένα στοιχεία που να  αποδεικνύουν τον αντίκτυπο στη σχολική μονάδα»</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765781072"/>
              </p:ext>
            </p:extLst>
          </p:nvPr>
        </p:nvGraphicFramePr>
        <p:xfrm>
          <a:off x="1103313" y="2060575"/>
          <a:ext cx="4395787" cy="4195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04056991"/>
              </p:ext>
            </p:extLst>
          </p:nvPr>
        </p:nvGraphicFramePr>
        <p:xfrm>
          <a:off x="244325" y="60198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algn="ctr"/>
                      <a:r>
                        <a:rPr lang="el-GR" sz="1200" b="0" dirty="0"/>
                        <a:t>Εκθέσεις εμπειρογνωμόνων</a:t>
                      </a:r>
                      <a:endParaRPr lang="en-US" sz="1200" b="0" dirty="0"/>
                    </a:p>
                  </a:txBody>
                  <a:tcPr>
                    <a:solidFill>
                      <a:schemeClr val="tx1">
                        <a:lumMod val="65000"/>
                      </a:schemeClr>
                    </a:solidFill>
                  </a:tcPr>
                </a:tc>
                <a:tc>
                  <a:txBody>
                    <a:bodyPr/>
                    <a:lstStyle/>
                    <a:p>
                      <a:pPr algn="ctr"/>
                      <a:r>
                        <a:rPr lang="el-GR" sz="1200" b="0" dirty="0"/>
                        <a:t>Συνεντεύξεις μαθητών</a:t>
                      </a:r>
                      <a:endParaRPr lang="en-US" sz="1200" b="0" dirty="0"/>
                    </a:p>
                  </a:txBody>
                  <a:tcPr/>
                </a:tc>
                <a:tc>
                  <a:txBody>
                    <a:bodyPr/>
                    <a:lstStyle/>
                    <a:p>
                      <a:pPr algn="ctr"/>
                      <a:r>
                        <a:rPr lang="el-GR" sz="1200" b="0" dirty="0"/>
                        <a:t>Συνεντεύξεις εκπαιδευτικών</a:t>
                      </a:r>
                      <a:endParaRPr lang="en-US" sz="1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86195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accent1"/>
                </a:solidFill>
                <a:latin typeface="Calibri" panose="020F0502020204030204" pitchFamily="34" charset="0"/>
              </a:rPr>
              <a:t>ΔΙΑΔΟΣΗ &amp; ΧΡΗΣΗ ΤΩΝ ΑΠΟΤΕΛΕΣΜΑΤΩΝ</a:t>
            </a:r>
          </a:p>
        </p:txBody>
      </p:sp>
      <p:sp>
        <p:nvSpPr>
          <p:cNvPr id="4" name="Content Placeholder 3"/>
          <p:cNvSpPr>
            <a:spLocks noGrp="1"/>
          </p:cNvSpPr>
          <p:nvPr>
            <p:ph sz="half" idx="2"/>
          </p:nvPr>
        </p:nvSpPr>
        <p:spPr>
          <a:xfrm>
            <a:off x="5654493" y="2056092"/>
            <a:ext cx="5451091" cy="4200245"/>
          </a:xfrm>
        </p:spPr>
        <p:txBody>
          <a:bodyPr>
            <a:normAutofit/>
          </a:bodyPr>
          <a:lstStyle/>
          <a:p>
            <a:pPr marL="0" indent="0" algn="ctr">
              <a:buNone/>
            </a:pPr>
            <a:r>
              <a:rPr lang="el-GR" sz="2000" b="1" dirty="0">
                <a:solidFill>
                  <a:schemeClr val="accent1"/>
                </a:solidFill>
                <a:latin typeface="Calibri" panose="020F0502020204030204" pitchFamily="34" charset="0"/>
              </a:rPr>
              <a:t>Αδύναμα σημεία</a:t>
            </a:r>
          </a:p>
          <a:p>
            <a:pPr algn="just"/>
            <a:r>
              <a:rPr lang="el-GR" sz="2000" dirty="0">
                <a:latin typeface="Calibri" panose="020F0502020204030204" pitchFamily="34" charset="0"/>
              </a:rPr>
              <a:t>«οι διαδικασίες διάχυσης των αποτελεσμάτων δεν περιγράφονται επαρκώς. Έγινε μόνο μία εκδήλωση παρουσίασης των αποτελεσμάτων του έργου»</a:t>
            </a:r>
          </a:p>
          <a:p>
            <a:pPr algn="just"/>
            <a:r>
              <a:rPr lang="el-GR" sz="2000" dirty="0">
                <a:latin typeface="Calibri" panose="020F0502020204030204" pitchFamily="34" charset="0"/>
              </a:rPr>
              <a:t>«οι δυνατότητες αξιοποίησης των αποτελεσμάτων και η εξασφάλιση της βιωσιμότητας μέσω συγκεκριμένων μέτρων δεν προκύπτουν με σαφήνεια από την Τελική Έκθεση»</a:t>
            </a:r>
            <a:endParaRPr lang="en-US" sz="2000" dirty="0">
              <a:latin typeface="Calibri" panose="020F0502020204030204" pitchFamily="34" charset="0"/>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55645861"/>
              </p:ext>
            </p:extLst>
          </p:nvPr>
        </p:nvGraphicFramePr>
        <p:xfrm>
          <a:off x="1103313" y="2060575"/>
          <a:ext cx="4395787" cy="4195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04056991"/>
              </p:ext>
            </p:extLst>
          </p:nvPr>
        </p:nvGraphicFramePr>
        <p:xfrm>
          <a:off x="244325" y="60198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algn="ctr"/>
                      <a:r>
                        <a:rPr lang="el-GR" sz="1200" b="0" dirty="0"/>
                        <a:t>Εκθέσεις εμπειρογνωμόνων</a:t>
                      </a:r>
                      <a:endParaRPr lang="en-US" sz="1200" b="0" dirty="0"/>
                    </a:p>
                  </a:txBody>
                  <a:tcPr>
                    <a:solidFill>
                      <a:schemeClr val="tx1">
                        <a:lumMod val="65000"/>
                      </a:schemeClr>
                    </a:solidFill>
                  </a:tcPr>
                </a:tc>
                <a:tc>
                  <a:txBody>
                    <a:bodyPr/>
                    <a:lstStyle/>
                    <a:p>
                      <a:pPr algn="ctr"/>
                      <a:r>
                        <a:rPr lang="el-GR" sz="1200" b="0" dirty="0"/>
                        <a:t>Συνεντεύξεις μαθητών</a:t>
                      </a:r>
                      <a:endParaRPr lang="en-US" sz="1200" b="0" dirty="0"/>
                    </a:p>
                  </a:txBody>
                  <a:tcPr/>
                </a:tc>
                <a:tc>
                  <a:txBody>
                    <a:bodyPr/>
                    <a:lstStyle/>
                    <a:p>
                      <a:pPr algn="ctr"/>
                      <a:r>
                        <a:rPr lang="el-GR" sz="1200" b="0" dirty="0"/>
                        <a:t>Συνεντεύξεις εκπαιδευτικών</a:t>
                      </a:r>
                      <a:endParaRPr lang="en-US" sz="1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69240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600" b="1" dirty="0">
                <a:solidFill>
                  <a:schemeClr val="accent1"/>
                </a:solidFill>
                <a:latin typeface="Calibri" panose="020F0502020204030204" pitchFamily="34" charset="0"/>
              </a:rPr>
              <a:t>ΣΥΝΟΛΙΚΗ ΑΞΙΟΛΟΓΗΣΗ &amp; ΚΑΛΕΣ ΠΡΑΚΤΙΚΕΣ</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167476023"/>
              </p:ext>
            </p:extLst>
          </p:nvPr>
        </p:nvGraphicFramePr>
        <p:xfrm>
          <a:off x="1103313" y="2060575"/>
          <a:ext cx="4395787" cy="4195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910149537"/>
              </p:ext>
            </p:extLst>
          </p:nvPr>
        </p:nvGraphicFramePr>
        <p:xfrm>
          <a:off x="5654675" y="2055813"/>
          <a:ext cx="4395788" cy="4200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04056991"/>
              </p:ext>
            </p:extLst>
          </p:nvPr>
        </p:nvGraphicFramePr>
        <p:xfrm>
          <a:off x="244325" y="60198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algn="ctr"/>
                      <a:r>
                        <a:rPr lang="el-GR" sz="1200" b="0" dirty="0"/>
                        <a:t>Εκθέσεις εμπειρογνωμόνων</a:t>
                      </a:r>
                      <a:endParaRPr lang="en-US" sz="1200" b="0" dirty="0"/>
                    </a:p>
                  </a:txBody>
                  <a:tcPr>
                    <a:solidFill>
                      <a:schemeClr val="tx1">
                        <a:lumMod val="65000"/>
                      </a:schemeClr>
                    </a:solidFill>
                  </a:tcPr>
                </a:tc>
                <a:tc>
                  <a:txBody>
                    <a:bodyPr/>
                    <a:lstStyle/>
                    <a:p>
                      <a:pPr algn="ctr"/>
                      <a:r>
                        <a:rPr lang="el-GR" sz="1200" b="0" dirty="0"/>
                        <a:t>Συνεντεύξεις μαθητών</a:t>
                      </a:r>
                      <a:endParaRPr lang="en-US" sz="1200" b="0" dirty="0"/>
                    </a:p>
                  </a:txBody>
                  <a:tcPr/>
                </a:tc>
                <a:tc>
                  <a:txBody>
                    <a:bodyPr/>
                    <a:lstStyle/>
                    <a:p>
                      <a:pPr algn="ctr"/>
                      <a:r>
                        <a:rPr lang="el-GR" sz="1200" b="0" dirty="0"/>
                        <a:t>Συνεντεύξεις εκπαιδευτικών</a:t>
                      </a:r>
                      <a:endParaRPr lang="en-US" sz="1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16011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7777" y="398952"/>
            <a:ext cx="8077200" cy="4406900"/>
          </a:xfrm>
          <a:prstGeom prst="rect">
            <a:avLst/>
          </a:prstGeom>
        </p:spPr>
      </p:pic>
      <p:sp>
        <p:nvSpPr>
          <p:cNvPr id="2" name="Title 1"/>
          <p:cNvSpPr>
            <a:spLocks noGrp="1"/>
          </p:cNvSpPr>
          <p:nvPr>
            <p:ph type="ctrTitle"/>
          </p:nvPr>
        </p:nvSpPr>
        <p:spPr>
          <a:xfrm>
            <a:off x="1214485" y="3187520"/>
            <a:ext cx="8825658" cy="3329581"/>
          </a:xfrm>
        </p:spPr>
        <p:txBody>
          <a:bodyPr/>
          <a:lstStyle/>
          <a:p>
            <a:pPr algn="ctr"/>
            <a:r>
              <a:rPr lang="el-GR" sz="3600" b="1" dirty="0">
                <a:solidFill>
                  <a:schemeClr val="accent1"/>
                </a:solidFill>
                <a:latin typeface="Calibri" panose="020F0502020204030204" pitchFamily="34" charset="0"/>
              </a:rPr>
              <a:t>Οι εμπειρίες και οι  απόψεις των μαθητών και των μαθητριών για το πρόγραμμα</a:t>
            </a:r>
            <a:br>
              <a:rPr lang="en-US" sz="3600" b="1" dirty="0">
                <a:solidFill>
                  <a:schemeClr val="accent1"/>
                </a:solidFill>
                <a:latin typeface="Calibri" panose="020F0502020204030204" pitchFamily="34" charset="0"/>
              </a:rPr>
            </a:br>
            <a:r>
              <a:rPr lang="en-US" sz="3600" b="1" dirty="0">
                <a:solidFill>
                  <a:schemeClr val="accent1"/>
                </a:solidFill>
                <a:latin typeface="Calibri" panose="020F0502020204030204" pitchFamily="34" charset="0"/>
              </a:rPr>
              <a:t>- </a:t>
            </a:r>
            <a:r>
              <a:rPr lang="el-GR" sz="3600" b="1" dirty="0">
                <a:solidFill>
                  <a:schemeClr val="accent1"/>
                </a:solidFill>
                <a:latin typeface="Calibri" panose="020F0502020204030204" pitchFamily="34" charset="0"/>
              </a:rPr>
              <a:t>Συνεντεύξεις - </a:t>
            </a:r>
          </a:p>
        </p:txBody>
      </p:sp>
    </p:spTree>
    <p:extLst>
      <p:ext uri="{BB962C8B-B14F-4D97-AF65-F5344CB8AC3E}">
        <p14:creationId xmlns:p14="http://schemas.microsoft.com/office/powerpoint/2010/main" val="917426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4" name="Διάγραμμα 1"/>
          <p:cNvGraphicFramePr>
            <a:graphicFrameLocks noGrp="1"/>
          </p:cNvGraphicFramePr>
          <p:nvPr>
            <p:ph idx="1"/>
            <p:extLst>
              <p:ext uri="{D42A27DB-BD31-4B8C-83A1-F6EECF244321}">
                <p14:modId xmlns:p14="http://schemas.microsoft.com/office/powerpoint/2010/main" val="1178286244"/>
              </p:ext>
            </p:extLst>
          </p:nvPr>
        </p:nvGraphicFramePr>
        <p:xfrm>
          <a:off x="1030310" y="1223493"/>
          <a:ext cx="9020153" cy="5024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223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79868"/>
          </a:xfrm>
        </p:spPr>
        <p:txBody>
          <a:bodyPr/>
          <a:lstStyle/>
          <a:p>
            <a:pPr algn="ctr"/>
            <a:r>
              <a:rPr lang="el-GR" sz="2800" b="1" dirty="0">
                <a:solidFill>
                  <a:schemeClr val="accent1"/>
                </a:solidFill>
                <a:latin typeface="Calibri" panose="020F0502020204030204" pitchFamily="34" charset="0"/>
              </a:rPr>
              <a:t>Συνοπτικά συμπεράσματα από τις συνεντεύξεις </a:t>
            </a:r>
            <a:br>
              <a:rPr lang="el-GR" sz="2800" b="1" dirty="0">
                <a:solidFill>
                  <a:schemeClr val="accent1"/>
                </a:solidFill>
                <a:latin typeface="Calibri" panose="020F0502020204030204" pitchFamily="34" charset="0"/>
              </a:rPr>
            </a:br>
            <a:r>
              <a:rPr lang="el-GR" sz="2800" b="1" dirty="0">
                <a:solidFill>
                  <a:schemeClr val="accent1"/>
                </a:solidFill>
                <a:latin typeface="Calibri" panose="020F0502020204030204" pitchFamily="34" charset="0"/>
              </a:rPr>
              <a:t>με μαθητές και μαθήτριες</a:t>
            </a:r>
            <a:br>
              <a:rPr lang="el-GR" sz="2800" b="1" dirty="0">
                <a:solidFill>
                  <a:schemeClr val="accent1"/>
                </a:solidFill>
                <a:latin typeface="Calibri" panose="020F0502020204030204" pitchFamily="34" charset="0"/>
              </a:rPr>
            </a:br>
            <a:endParaRPr lang="el-GR" sz="2800" b="1" dirty="0">
              <a:solidFill>
                <a:schemeClr val="accent1"/>
              </a:solidFill>
              <a:latin typeface="Calibri" panose="020F0502020204030204" pitchFamily="34" charset="0"/>
            </a:endParaRPr>
          </a:p>
        </p:txBody>
      </p:sp>
      <p:sp>
        <p:nvSpPr>
          <p:cNvPr id="3" name="Content Placeholder 2"/>
          <p:cNvSpPr>
            <a:spLocks noGrp="1"/>
          </p:cNvSpPr>
          <p:nvPr>
            <p:ph idx="1"/>
          </p:nvPr>
        </p:nvSpPr>
        <p:spPr>
          <a:xfrm>
            <a:off x="937057" y="1665083"/>
            <a:ext cx="10160433" cy="4818844"/>
          </a:xfrm>
        </p:spPr>
        <p:txBody>
          <a:bodyPr/>
          <a:lstStyle/>
          <a:p>
            <a:r>
              <a:rPr lang="el-GR" dirty="0">
                <a:latin typeface="Calibri" panose="020F0502020204030204" pitchFamily="34" charset="0"/>
              </a:rPr>
              <a:t>η συμμετοχή των μαθητών και των μαθητριών  συνδέεται περισσότερο με </a:t>
            </a:r>
            <a:r>
              <a:rPr lang="el-GR" b="1" dirty="0">
                <a:solidFill>
                  <a:srgbClr val="FFFF00"/>
                </a:solidFill>
                <a:latin typeface="Calibri" panose="020F0502020204030204" pitchFamily="34" charset="0"/>
              </a:rPr>
              <a:t>θετικές και ευχάριστες εντυπώσεις</a:t>
            </a:r>
          </a:p>
          <a:p>
            <a:r>
              <a:rPr lang="el-GR" dirty="0">
                <a:latin typeface="Calibri" panose="020F0502020204030204" pitchFamily="34" charset="0"/>
              </a:rPr>
              <a:t>οι εμπειρίες αλλά και οι προσδοκίες τους δε συνδέονται με την απόκτηση ψηφιακών δεξιοτήτων. Διαφαίνεται </a:t>
            </a:r>
          </a:p>
          <a:p>
            <a:pPr lvl="1"/>
            <a:r>
              <a:rPr lang="el-GR" dirty="0">
                <a:latin typeface="Calibri" panose="020F0502020204030204" pitchFamily="34" charset="0"/>
              </a:rPr>
              <a:t>ότι γι’ αυτούς  η έκφραση «Νέες Τεχνολογίες» δεν έχει νόημα από τη στιγμή που έχουν ιδιοποιηθεί σχεδόν όλα τα μιντιακά εργαλεία</a:t>
            </a:r>
          </a:p>
          <a:p>
            <a:pPr lvl="1"/>
            <a:r>
              <a:rPr lang="el-GR" dirty="0">
                <a:latin typeface="Calibri" panose="020F0502020204030204" pitchFamily="34" charset="0"/>
              </a:rPr>
              <a:t>ότι μπορεί τα Μέσα να καταλαμβάνουν μια τεράστια θέση μέσα στον ελεύθερο χρόνο των νέων, η οποία όμως δεν είναι κατ’ ανάγκη και κυρίαρχη</a:t>
            </a:r>
          </a:p>
          <a:p>
            <a:r>
              <a:rPr lang="el-GR" dirty="0">
                <a:latin typeface="Calibri" panose="020F0502020204030204" pitchFamily="34" charset="0"/>
              </a:rPr>
              <a:t>Μέσα από την επικοινωνία στην ξένη γλώσσα φαίνεται να αναγνωρίζουν διαφορετικούς  τρόπους έκφρασης εμπειριών, λειτουργίας σε διαπροσωπικές σχέσεις</a:t>
            </a:r>
          </a:p>
          <a:p>
            <a:r>
              <a:rPr lang="el-GR" dirty="0">
                <a:latin typeface="Calibri" panose="020F0502020204030204" pitchFamily="34" charset="0"/>
              </a:rPr>
              <a:t>Η συμμετοχή στο πρόγραμμα τους προσέφερε ευκαιρίες να </a:t>
            </a:r>
            <a:r>
              <a:rPr lang="el-GR" b="1" dirty="0">
                <a:solidFill>
                  <a:srgbClr val="FFFF00"/>
                </a:solidFill>
                <a:latin typeface="Calibri" panose="020F0502020204030204" pitchFamily="34" charset="0"/>
              </a:rPr>
              <a:t>γνωρίσουν διαφορετικές κουλτούρες και  κοινωνικές συμπεριφορές </a:t>
            </a:r>
          </a:p>
        </p:txBody>
      </p:sp>
      <p:graphicFrame>
        <p:nvGraphicFramePr>
          <p:cNvPr id="4" name="Table 3"/>
          <p:cNvGraphicFramePr>
            <a:graphicFrameLocks noGrp="1"/>
          </p:cNvGraphicFramePr>
          <p:nvPr>
            <p:extLst>
              <p:ext uri="{D42A27DB-BD31-4B8C-83A1-F6EECF244321}">
                <p14:modId xmlns:p14="http://schemas.microsoft.com/office/powerpoint/2010/main" val="1735458058"/>
              </p:ext>
            </p:extLst>
          </p:nvPr>
        </p:nvGraphicFramePr>
        <p:xfrm>
          <a:off x="244325" y="60198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marL="0" algn="ctr" defTabSz="457200" rtl="0" eaLnBrk="1" latinLnBrk="0" hangingPunct="1"/>
                      <a:r>
                        <a:rPr lang="el-GR" sz="1200" b="0" kern="1200" dirty="0">
                          <a:solidFill>
                            <a:schemeClr val="lt1"/>
                          </a:solidFill>
                          <a:latin typeface="+mn-lt"/>
                          <a:ea typeface="+mn-ea"/>
                          <a:cs typeface="+mn-cs"/>
                        </a:rPr>
                        <a:t>Εκθέσεις εμπειρογνωμόνων</a:t>
                      </a:r>
                      <a:endParaRPr lang="en-US" sz="1200" b="0" kern="1200" dirty="0">
                        <a:solidFill>
                          <a:schemeClr val="lt1"/>
                        </a:solidFill>
                        <a:latin typeface="+mn-lt"/>
                        <a:ea typeface="+mn-ea"/>
                        <a:cs typeface="+mn-cs"/>
                      </a:endParaRPr>
                    </a:p>
                  </a:txBody>
                  <a:tcPr>
                    <a:solidFill>
                      <a:schemeClr val="accent5"/>
                    </a:solidFill>
                  </a:tcPr>
                </a:tc>
                <a:tc>
                  <a:txBody>
                    <a:bodyPr/>
                    <a:lstStyle/>
                    <a:p>
                      <a:pPr algn="ctr"/>
                      <a:r>
                        <a:rPr lang="el-GR" sz="1200" b="0" dirty="0"/>
                        <a:t>Συνεντεύξεις μαθητών</a:t>
                      </a:r>
                      <a:endParaRPr lang="en-US" sz="1200" b="0" dirty="0"/>
                    </a:p>
                  </a:txBody>
                  <a:tcPr>
                    <a:solidFill>
                      <a:schemeClr val="tx1">
                        <a:lumMod val="65000"/>
                      </a:schemeClr>
                    </a:solidFill>
                  </a:tcPr>
                </a:tc>
                <a:tc>
                  <a:txBody>
                    <a:bodyPr/>
                    <a:lstStyle/>
                    <a:p>
                      <a:pPr algn="ctr"/>
                      <a:r>
                        <a:rPr lang="el-GR" sz="1200" b="0" dirty="0"/>
                        <a:t>Συνεντεύξεις εκπαιδευτικών</a:t>
                      </a:r>
                      <a:endParaRPr lang="en-US" sz="1200" b="0" dirty="0"/>
                    </a:p>
                  </a:txBody>
                  <a:tcPr>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742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79868"/>
          </a:xfrm>
        </p:spPr>
        <p:txBody>
          <a:bodyPr/>
          <a:lstStyle/>
          <a:p>
            <a:pPr algn="ctr"/>
            <a:r>
              <a:rPr lang="el-GR" sz="2800" b="1" dirty="0">
                <a:solidFill>
                  <a:schemeClr val="accent1"/>
                </a:solidFill>
                <a:latin typeface="Calibri" panose="020F0502020204030204" pitchFamily="34" charset="0"/>
              </a:rPr>
              <a:t>Συνοπτικά συμπεράσματα από τις συνεντεύξεις με μαθητές και μαθήτριες</a:t>
            </a:r>
          </a:p>
        </p:txBody>
      </p:sp>
      <p:sp>
        <p:nvSpPr>
          <p:cNvPr id="3" name="Content Placeholder 2"/>
          <p:cNvSpPr>
            <a:spLocks noGrp="1"/>
          </p:cNvSpPr>
          <p:nvPr>
            <p:ph idx="1"/>
          </p:nvPr>
        </p:nvSpPr>
        <p:spPr>
          <a:xfrm>
            <a:off x="1103312" y="1429556"/>
            <a:ext cx="9578543" cy="4818844"/>
          </a:xfrm>
        </p:spPr>
        <p:txBody>
          <a:bodyPr>
            <a:normAutofit fontScale="92500" lnSpcReduction="10000"/>
          </a:bodyPr>
          <a:lstStyle/>
          <a:p>
            <a:r>
              <a:rPr lang="el-GR" dirty="0">
                <a:latin typeface="Calibri" panose="020F0502020204030204" pitchFamily="34" charset="0"/>
              </a:rPr>
              <a:t>Οι εμπειρίες τους αφορούσαν δράσεις  που τις συνέδεσαν με την </a:t>
            </a:r>
            <a:r>
              <a:rPr lang="el-GR" dirty="0" err="1">
                <a:latin typeface="Calibri" panose="020F0502020204030204" pitchFamily="34" charset="0"/>
              </a:rPr>
              <a:t>αυτοεικόνα</a:t>
            </a:r>
            <a:r>
              <a:rPr lang="el-GR" dirty="0">
                <a:latin typeface="Calibri" panose="020F0502020204030204" pitchFamily="34" charset="0"/>
              </a:rPr>
              <a:t> τους,  με </a:t>
            </a:r>
            <a:r>
              <a:rPr lang="el-GR" b="1" dirty="0">
                <a:solidFill>
                  <a:srgbClr val="FFFF00"/>
                </a:solidFill>
                <a:latin typeface="Calibri" panose="020F0502020204030204" pitchFamily="34" charset="0"/>
              </a:rPr>
              <a:t>επιτυχίες που ενίσχυσαν  την αίσθηση εμπιστοσύνης </a:t>
            </a:r>
            <a:r>
              <a:rPr lang="el-GR" dirty="0">
                <a:latin typeface="Calibri" panose="020F0502020204030204" pitchFamily="34" charset="0"/>
              </a:rPr>
              <a:t>στον εαυτό τους και τις δεξιότητες που διαθέτουν.</a:t>
            </a:r>
          </a:p>
          <a:p>
            <a:r>
              <a:rPr lang="el-GR" dirty="0">
                <a:latin typeface="Calibri" panose="020F0502020204030204" pitchFamily="34" charset="0"/>
              </a:rPr>
              <a:t>Οι μαθητές και οι μαθήτριες επικεντρώνονται στις διαφορές και στις ομοιότητες ανάμεσα στο ελληνικό σχολείο και τα σχολεία  των άλλων χωρών  </a:t>
            </a:r>
          </a:p>
          <a:p>
            <a:r>
              <a:rPr lang="el-GR" dirty="0">
                <a:latin typeface="Calibri" panose="020F0502020204030204" pitchFamily="34" charset="0"/>
              </a:rPr>
              <a:t>Δίνουν ιδιαίτερη έμφαση σε συνεργατικές δράσεις, σε διαφορετικά μαθήματα-γνωστικά αντικείμενα, στις υλικοτεχνικές υποδομές των σχολείων και στον τεχνολογικό εξοπλισμό. </a:t>
            </a:r>
          </a:p>
          <a:p>
            <a:r>
              <a:rPr lang="el-GR" dirty="0">
                <a:latin typeface="Calibri" panose="020F0502020204030204" pitchFamily="34" charset="0"/>
              </a:rPr>
              <a:t>Γενικότερα, επιχειρούν να διατυπώσουν τις εντυπώσεις και τα βιώματά τους σε σχέση με τις πρακτικές του ελληνικού σχολείου με άξονες αναφοράς:</a:t>
            </a:r>
          </a:p>
          <a:p>
            <a:pPr lvl="1"/>
            <a:r>
              <a:rPr lang="el-GR" dirty="0">
                <a:latin typeface="Calibri" panose="020F0502020204030204" pitchFamily="34" charset="0"/>
              </a:rPr>
              <a:t>τις μεθόδους προσέγγισης της εκπαιδευτικής διαδικασίας (συνεργατικές δράσεις, ομαδική εργασία, μέθοδος  </a:t>
            </a:r>
            <a:r>
              <a:rPr lang="el-GR" dirty="0" err="1">
                <a:latin typeface="Calibri" panose="020F0502020204030204" pitchFamily="34" charset="0"/>
              </a:rPr>
              <a:t>project</a:t>
            </a:r>
            <a:r>
              <a:rPr lang="el-GR" dirty="0">
                <a:latin typeface="Calibri" panose="020F0502020204030204" pitchFamily="34" charset="0"/>
              </a:rPr>
              <a:t>) </a:t>
            </a:r>
          </a:p>
          <a:p>
            <a:pPr lvl="1"/>
            <a:r>
              <a:rPr lang="el-GR" dirty="0">
                <a:latin typeface="Calibri" panose="020F0502020204030204" pitchFamily="34" charset="0"/>
              </a:rPr>
              <a:t>τις θεματικές ενότητες - μαθήματα</a:t>
            </a:r>
          </a:p>
          <a:p>
            <a:pPr lvl="1"/>
            <a:r>
              <a:rPr lang="el-GR" dirty="0">
                <a:latin typeface="Calibri" panose="020F0502020204030204" pitchFamily="34" charset="0"/>
              </a:rPr>
              <a:t>το διαθέσιμο χρόνο διεξαγωγής αθλητικών και καλλιτεχνικών δράσεων  </a:t>
            </a:r>
          </a:p>
          <a:p>
            <a:pPr lvl="1"/>
            <a:r>
              <a:rPr lang="el-GR" dirty="0">
                <a:latin typeface="Calibri" panose="020F0502020204030204" pitchFamily="34" charset="0"/>
              </a:rPr>
              <a:t>τις υλικοτεχνικές υποδομές</a:t>
            </a:r>
          </a:p>
          <a:p>
            <a:endParaRPr lang="el-GR" dirty="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35395815"/>
              </p:ext>
            </p:extLst>
          </p:nvPr>
        </p:nvGraphicFramePr>
        <p:xfrm>
          <a:off x="244325" y="62484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marL="0" algn="ctr" defTabSz="457200" rtl="0" eaLnBrk="1" latinLnBrk="0" hangingPunct="1"/>
                      <a:r>
                        <a:rPr lang="el-GR" sz="1200" b="0" kern="1200" dirty="0">
                          <a:solidFill>
                            <a:schemeClr val="lt1"/>
                          </a:solidFill>
                          <a:latin typeface="+mn-lt"/>
                          <a:ea typeface="+mn-ea"/>
                          <a:cs typeface="+mn-cs"/>
                        </a:rPr>
                        <a:t>Εκθέσεις εμπειρογνωμόνων</a:t>
                      </a:r>
                      <a:endParaRPr lang="en-US" sz="1200" b="0" kern="1200" dirty="0">
                        <a:solidFill>
                          <a:schemeClr val="lt1"/>
                        </a:solidFill>
                        <a:latin typeface="+mn-lt"/>
                        <a:ea typeface="+mn-ea"/>
                        <a:cs typeface="+mn-cs"/>
                      </a:endParaRPr>
                    </a:p>
                  </a:txBody>
                  <a:tcPr>
                    <a:solidFill>
                      <a:schemeClr val="accent5"/>
                    </a:solidFill>
                  </a:tcPr>
                </a:tc>
                <a:tc>
                  <a:txBody>
                    <a:bodyPr/>
                    <a:lstStyle/>
                    <a:p>
                      <a:pPr algn="ctr"/>
                      <a:r>
                        <a:rPr lang="el-GR" sz="1200" b="0" dirty="0"/>
                        <a:t>Συνεντεύξεις μαθητών</a:t>
                      </a:r>
                      <a:endParaRPr lang="en-US" sz="1200" b="0" dirty="0"/>
                    </a:p>
                  </a:txBody>
                  <a:tcPr>
                    <a:solidFill>
                      <a:schemeClr val="tx1">
                        <a:lumMod val="65000"/>
                      </a:schemeClr>
                    </a:solidFill>
                  </a:tcPr>
                </a:tc>
                <a:tc>
                  <a:txBody>
                    <a:bodyPr/>
                    <a:lstStyle/>
                    <a:p>
                      <a:pPr algn="ctr"/>
                      <a:r>
                        <a:rPr lang="el-GR" sz="1200" b="0" dirty="0"/>
                        <a:t>Συνεντεύξεις εκπαιδευτικών</a:t>
                      </a:r>
                      <a:endParaRPr lang="en-US" sz="1200" b="0" dirty="0"/>
                    </a:p>
                  </a:txBody>
                  <a:tcPr>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4280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GR" sz="3600" b="1" dirty="0">
                <a:solidFill>
                  <a:schemeClr val="accent1"/>
                </a:solidFill>
                <a:latin typeface="Calibri" panose="020F0502020204030204" pitchFamily="34" charset="0"/>
              </a:rPr>
              <a:t>Οι εμπειρίες και οι απόψεις των εκπαιδευτικών για το πρόγραμμα</a:t>
            </a:r>
            <a:br>
              <a:rPr lang="el-GR" sz="3600" b="1" dirty="0">
                <a:solidFill>
                  <a:schemeClr val="accent1"/>
                </a:solidFill>
                <a:latin typeface="Calibri" panose="020F0502020204030204" pitchFamily="34" charset="0"/>
              </a:rPr>
            </a:br>
            <a:r>
              <a:rPr lang="el-GR" sz="3600" b="1" dirty="0">
                <a:solidFill>
                  <a:schemeClr val="accent1"/>
                </a:solidFill>
                <a:latin typeface="Calibri" panose="020F0502020204030204" pitchFamily="34" charset="0"/>
              </a:rPr>
              <a:t>- Συνεντεύξεις-</a:t>
            </a:r>
          </a:p>
        </p:txBody>
      </p:sp>
      <p:sp>
        <p:nvSpPr>
          <p:cNvPr id="3" name="Subtitle 2"/>
          <p:cNvSpPr>
            <a:spLocks noGrp="1"/>
          </p:cNvSpPr>
          <p:nvPr>
            <p:ph type="subTitle" idx="1"/>
          </p:nvPr>
        </p:nvSpPr>
        <p:spPr/>
        <p:txBody>
          <a:bodyPr/>
          <a:lstStyle/>
          <a:p>
            <a:endParaRPr lang="el-GR"/>
          </a:p>
        </p:txBody>
      </p:sp>
      <p:pic>
        <p:nvPicPr>
          <p:cNvPr id="4" name="Picture 3"/>
          <p:cNvPicPr>
            <a:picLocks noChangeAspect="1"/>
          </p:cNvPicPr>
          <p:nvPr/>
        </p:nvPicPr>
        <p:blipFill>
          <a:blip r:embed="rId2"/>
          <a:stretch>
            <a:fillRect/>
          </a:stretch>
        </p:blipFill>
        <p:spPr>
          <a:xfrm>
            <a:off x="3297382" y="468225"/>
            <a:ext cx="4594213" cy="2506591"/>
          </a:xfrm>
          <a:prstGeom prst="rect">
            <a:avLst/>
          </a:prstGeom>
        </p:spPr>
      </p:pic>
    </p:spTree>
    <p:extLst>
      <p:ext uri="{BB962C8B-B14F-4D97-AF65-F5344CB8AC3E}">
        <p14:creationId xmlns:p14="http://schemas.microsoft.com/office/powerpoint/2010/main" val="499155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3"/>
          <p:cNvGraphicFramePr/>
          <p:nvPr>
            <p:extLst>
              <p:ext uri="{D42A27DB-BD31-4B8C-83A1-F6EECF244321}">
                <p14:modId xmlns:p14="http://schemas.microsoft.com/office/powerpoint/2010/main" val="270285887"/>
              </p:ext>
            </p:extLst>
          </p:nvPr>
        </p:nvGraphicFramePr>
        <p:xfrm>
          <a:off x="1120462" y="682580"/>
          <a:ext cx="8435661" cy="5190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44203826"/>
              </p:ext>
            </p:extLst>
          </p:nvPr>
        </p:nvGraphicFramePr>
        <p:xfrm>
          <a:off x="244325" y="62484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marL="0" algn="ctr" defTabSz="457200" rtl="0" eaLnBrk="1" latinLnBrk="0" hangingPunct="1"/>
                      <a:r>
                        <a:rPr lang="el-GR" sz="1200" b="0" kern="1200" dirty="0">
                          <a:solidFill>
                            <a:schemeClr val="lt1"/>
                          </a:solidFill>
                          <a:latin typeface="+mn-lt"/>
                          <a:ea typeface="+mn-ea"/>
                          <a:cs typeface="+mn-cs"/>
                        </a:rPr>
                        <a:t>Εκθέσεις εμπειρογνωμόνων</a:t>
                      </a:r>
                      <a:endParaRPr lang="en-US" sz="1200" b="0" kern="1200" dirty="0">
                        <a:solidFill>
                          <a:schemeClr val="lt1"/>
                        </a:solidFill>
                        <a:latin typeface="+mn-lt"/>
                        <a:ea typeface="+mn-ea"/>
                        <a:cs typeface="+mn-cs"/>
                      </a:endParaRPr>
                    </a:p>
                  </a:txBody>
                  <a:tcPr>
                    <a:solidFill>
                      <a:schemeClr val="accent5"/>
                    </a:solidFill>
                  </a:tcPr>
                </a:tc>
                <a:tc>
                  <a:txBody>
                    <a:bodyPr/>
                    <a:lstStyle/>
                    <a:p>
                      <a:pPr algn="ctr"/>
                      <a:r>
                        <a:rPr lang="el-GR" sz="1200" b="0" dirty="0"/>
                        <a:t>Συνεντεύξεις μαθητών</a:t>
                      </a:r>
                      <a:endParaRPr lang="en-US" sz="1200" b="0" dirty="0"/>
                    </a:p>
                  </a:txBody>
                  <a:tcPr>
                    <a:solidFill>
                      <a:schemeClr val="accent5"/>
                    </a:solidFill>
                  </a:tcPr>
                </a:tc>
                <a:tc>
                  <a:txBody>
                    <a:bodyPr/>
                    <a:lstStyle/>
                    <a:p>
                      <a:pPr algn="ctr"/>
                      <a:r>
                        <a:rPr lang="el-GR" sz="1200" b="0" dirty="0"/>
                        <a:t>Συνεντεύξεις εκπαιδευτικών</a:t>
                      </a:r>
                      <a:endParaRPr lang="en-US" sz="1200" b="0" dirty="0"/>
                    </a:p>
                  </a:txBody>
                  <a:tcPr>
                    <a:solidFill>
                      <a:schemeClr val="tx1">
                        <a:lumMod val="6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5851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600" b="1" dirty="0">
                <a:solidFill>
                  <a:schemeClr val="accent1"/>
                </a:solidFill>
                <a:latin typeface="Calibri" panose="020F0502020204030204" pitchFamily="34" charset="0"/>
              </a:rPr>
              <a:t>Ο Κύκλος μιας αποτίμησης</a:t>
            </a:r>
          </a:p>
        </p:txBody>
      </p:sp>
      <p:graphicFrame>
        <p:nvGraphicFramePr>
          <p:cNvPr id="4" name="Διάγραμμα 222"/>
          <p:cNvGraphicFramePr>
            <a:graphicFrameLocks noGrp="1"/>
          </p:cNvGraphicFramePr>
          <p:nvPr>
            <p:ph idx="1"/>
            <p:extLst>
              <p:ext uri="{D42A27DB-BD31-4B8C-83A1-F6EECF244321}">
                <p14:modId xmlns:p14="http://schemas.microsoft.com/office/powerpoint/2010/main" val="1595819672"/>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497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p:cNvGraphicFramePr/>
          <p:nvPr>
            <p:extLst>
              <p:ext uri="{D42A27DB-BD31-4B8C-83A1-F6EECF244321}">
                <p14:modId xmlns:p14="http://schemas.microsoft.com/office/powerpoint/2010/main" val="1541521848"/>
              </p:ext>
            </p:extLst>
          </p:nvPr>
        </p:nvGraphicFramePr>
        <p:xfrm>
          <a:off x="2691684" y="321972"/>
          <a:ext cx="6336405" cy="6233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2087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solidFill>
                  <a:srgbClr val="B01513"/>
                </a:solidFill>
                <a:latin typeface="Calibri" panose="020F0502020204030204" pitchFamily="34" charset="0"/>
              </a:rPr>
              <a:t>Οι εμπειρίες και οι απόψεις των εκπαιδευτικών για το πρόγραμμα </a:t>
            </a:r>
            <a:r>
              <a:rPr lang="el-GR" sz="2000" b="1" dirty="0">
                <a:solidFill>
                  <a:srgbClr val="B01513"/>
                </a:solidFill>
                <a:latin typeface="Calibri" panose="020F0502020204030204" pitchFamily="34" charset="0"/>
              </a:rPr>
              <a:t>(1/5)</a:t>
            </a:r>
            <a:endParaRPr lang="el-GR" sz="2000" dirty="0"/>
          </a:p>
        </p:txBody>
      </p:sp>
      <p:sp>
        <p:nvSpPr>
          <p:cNvPr id="3" name="Content Placeholder 2"/>
          <p:cNvSpPr>
            <a:spLocks noGrp="1"/>
          </p:cNvSpPr>
          <p:nvPr>
            <p:ph idx="1"/>
          </p:nvPr>
        </p:nvSpPr>
        <p:spPr/>
        <p:txBody>
          <a:bodyPr/>
          <a:lstStyle/>
          <a:p>
            <a:pPr algn="just"/>
            <a:r>
              <a:rPr lang="el-GR" dirty="0">
                <a:latin typeface="Calibri" panose="020F0502020204030204" pitchFamily="34" charset="0"/>
              </a:rPr>
              <a:t>Μέσα από τα προγράμματα οι εκπαιδευτικοί είχαν την ευκαιρία να γνωρίσουν και άλλα εκπαιδευτικά συστήματα πέραν του ελληνικού και να δουν ως παρατηρητές άλλες εκπαιδευτικές πρακτικές που τους έδωσαν την ευκαιρία να </a:t>
            </a:r>
            <a:r>
              <a:rPr lang="el-GR" dirty="0" err="1">
                <a:latin typeface="Calibri" panose="020F0502020204030204" pitchFamily="34" charset="0"/>
              </a:rPr>
              <a:t>αναστοχαστούν</a:t>
            </a:r>
            <a:r>
              <a:rPr lang="el-GR" dirty="0">
                <a:latin typeface="Calibri" panose="020F0502020204030204" pitchFamily="34" charset="0"/>
              </a:rPr>
              <a:t> πάνω σε αυτές που εφαρμόζουν και οι ίδιοι και αναλόγως να κρατήσουν ή να αλλάξουν κάποια από τα στοιχεία τους. </a:t>
            </a:r>
          </a:p>
          <a:p>
            <a:pPr algn="just"/>
            <a:r>
              <a:rPr lang="el-GR" dirty="0">
                <a:latin typeface="Calibri" panose="020F0502020204030204" pitchFamily="34" charset="0"/>
              </a:rPr>
              <a:t>Οι περισσότεροι θεωρούν ότι όχι μόνο έχει βελτιωθεί η παιδαγωγική τους κατάρτιση, αλλά έχουν καταφέρει να μεταφέρουν και ό,τι χρήσιμο έμαθαν στην τάξη τους. </a:t>
            </a:r>
          </a:p>
          <a:p>
            <a:pPr algn="just"/>
            <a:r>
              <a:rPr lang="el-GR" dirty="0">
                <a:latin typeface="Calibri" panose="020F0502020204030204" pitchFamily="34" charset="0"/>
              </a:rPr>
              <a:t>Άλλο πολύ σημαντικό στοιχείο αυτών των προγραμμάτων ήταν η ευκαιρία που έδωσαν στους εκπαιδευτικούς να πειραματιστούν με νέους τρόπους διδασκαλίας, νέες μεθόδους, διάφορες καινοτομίες γενικότερα, κάτι που δεν θα το τολμούσαν εύκολα στην τάξη τους, όπως δήλωσαν. </a:t>
            </a:r>
          </a:p>
        </p:txBody>
      </p:sp>
      <p:graphicFrame>
        <p:nvGraphicFramePr>
          <p:cNvPr id="4" name="Table 3"/>
          <p:cNvGraphicFramePr>
            <a:graphicFrameLocks noGrp="1"/>
          </p:cNvGraphicFramePr>
          <p:nvPr>
            <p:extLst>
              <p:ext uri="{D42A27DB-BD31-4B8C-83A1-F6EECF244321}">
                <p14:modId xmlns:p14="http://schemas.microsoft.com/office/powerpoint/2010/main" val="1291753798"/>
              </p:ext>
            </p:extLst>
          </p:nvPr>
        </p:nvGraphicFramePr>
        <p:xfrm>
          <a:off x="244325" y="62484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marL="0" algn="ctr" defTabSz="457200" rtl="0" eaLnBrk="1" latinLnBrk="0" hangingPunct="1"/>
                      <a:r>
                        <a:rPr lang="el-GR" sz="1200" b="0" kern="1200" dirty="0">
                          <a:solidFill>
                            <a:schemeClr val="lt1"/>
                          </a:solidFill>
                          <a:latin typeface="+mn-lt"/>
                          <a:ea typeface="+mn-ea"/>
                          <a:cs typeface="+mn-cs"/>
                        </a:rPr>
                        <a:t>Εκθέσεις εμπειρογνωμόνων</a:t>
                      </a:r>
                      <a:endParaRPr lang="en-US" sz="1200" b="0" kern="1200" dirty="0">
                        <a:solidFill>
                          <a:schemeClr val="lt1"/>
                        </a:solidFill>
                        <a:latin typeface="+mn-lt"/>
                        <a:ea typeface="+mn-ea"/>
                        <a:cs typeface="+mn-cs"/>
                      </a:endParaRPr>
                    </a:p>
                  </a:txBody>
                  <a:tcPr>
                    <a:solidFill>
                      <a:schemeClr val="accent5"/>
                    </a:solidFill>
                  </a:tcPr>
                </a:tc>
                <a:tc>
                  <a:txBody>
                    <a:bodyPr/>
                    <a:lstStyle/>
                    <a:p>
                      <a:pPr algn="ctr"/>
                      <a:r>
                        <a:rPr lang="el-GR" sz="1200" b="0" dirty="0"/>
                        <a:t>Συνεντεύξεις μαθητών</a:t>
                      </a:r>
                      <a:endParaRPr lang="en-US" sz="1200" b="0" dirty="0"/>
                    </a:p>
                  </a:txBody>
                  <a:tcPr>
                    <a:solidFill>
                      <a:schemeClr val="accent5"/>
                    </a:solidFill>
                  </a:tcPr>
                </a:tc>
                <a:tc>
                  <a:txBody>
                    <a:bodyPr/>
                    <a:lstStyle/>
                    <a:p>
                      <a:pPr algn="ctr"/>
                      <a:r>
                        <a:rPr lang="el-GR" sz="1200" b="0" dirty="0"/>
                        <a:t>Συνεντεύξεις εκπαιδευτικών</a:t>
                      </a:r>
                      <a:endParaRPr lang="en-US" sz="1200" b="0" dirty="0"/>
                    </a:p>
                  </a:txBody>
                  <a:tcPr>
                    <a:solidFill>
                      <a:schemeClr val="tx1">
                        <a:lumMod val="6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622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solidFill>
                  <a:srgbClr val="B01513"/>
                </a:solidFill>
                <a:latin typeface="Calibri" panose="020F0502020204030204" pitchFamily="34" charset="0"/>
              </a:rPr>
              <a:t>Οι εμπειρίες και οι απόψεις των εκπαιδευτικών για το πρόγραμμα </a:t>
            </a:r>
            <a:r>
              <a:rPr lang="el-GR" sz="2000" b="1" dirty="0">
                <a:solidFill>
                  <a:srgbClr val="B01513"/>
                </a:solidFill>
                <a:latin typeface="Calibri" panose="020F0502020204030204" pitchFamily="34" charset="0"/>
              </a:rPr>
              <a:t>(2/5)</a:t>
            </a:r>
            <a:endParaRPr lang="el-GR" sz="2000" dirty="0"/>
          </a:p>
        </p:txBody>
      </p:sp>
      <p:sp>
        <p:nvSpPr>
          <p:cNvPr id="3" name="Content Placeholder 2"/>
          <p:cNvSpPr>
            <a:spLocks noGrp="1"/>
          </p:cNvSpPr>
          <p:nvPr>
            <p:ph idx="1"/>
          </p:nvPr>
        </p:nvSpPr>
        <p:spPr/>
        <p:txBody>
          <a:bodyPr>
            <a:normAutofit/>
          </a:bodyPr>
          <a:lstStyle/>
          <a:p>
            <a:pPr algn="just"/>
            <a:r>
              <a:rPr lang="el-GR" dirty="0">
                <a:latin typeface="Calibri" panose="020F0502020204030204" pitchFamily="34" charset="0"/>
              </a:rPr>
              <a:t>Η επαφή με άλλα εκπαιδευτικά συστήματα ή άλλους τρόπους διδασκαλίας συνέβαλε στην προσωπική επαγγελματική εξέλιξη των εκπαιδευτικών, αφού τους άνοιξε τους ορίζοντες και τους έβαλε σε μια διαδικασία </a:t>
            </a:r>
            <a:r>
              <a:rPr lang="el-GR" dirty="0" err="1">
                <a:latin typeface="Calibri" panose="020F0502020204030204" pitchFamily="34" charset="0"/>
              </a:rPr>
              <a:t>αναστοχασμού</a:t>
            </a:r>
            <a:r>
              <a:rPr lang="el-GR" dirty="0">
                <a:latin typeface="Calibri" panose="020F0502020204030204" pitchFamily="34" charset="0"/>
              </a:rPr>
              <a:t> και σύγκρισης με άλλες πρακτικές.</a:t>
            </a:r>
          </a:p>
          <a:p>
            <a:pPr algn="just"/>
            <a:r>
              <a:rPr lang="el-GR" dirty="0">
                <a:latin typeface="Calibri" panose="020F0502020204030204" pitchFamily="34" charset="0"/>
              </a:rPr>
              <a:t>Πολλοί εκπαιδευτικοί κατάφεραν να ενσωματώσουν κάποια στοιχεία από την εμπειρία τους στα προγράμματα στο αναλυτικό πρόγραμμα. </a:t>
            </a:r>
          </a:p>
          <a:p>
            <a:pPr lvl="0" algn="just">
              <a:buClr>
                <a:srgbClr val="1E5155">
                  <a:lumMod val="40000"/>
                  <a:lumOff val="60000"/>
                </a:srgbClr>
              </a:buClr>
            </a:pPr>
            <a:r>
              <a:rPr lang="el-GR" dirty="0">
                <a:solidFill>
                  <a:prstClr val="white"/>
                </a:solidFill>
                <a:latin typeface="Calibri" panose="020F0502020204030204" pitchFamily="34" charset="0"/>
              </a:rPr>
              <a:t>Οι εκπαιδευτικοί από το χώρο των Φυσικών Επιστημών ωφελήθηκαν κυρίως στον τομέα των εργαστηριακών ασκήσεων. </a:t>
            </a:r>
          </a:p>
          <a:p>
            <a:pPr lvl="0" algn="just">
              <a:buClr>
                <a:srgbClr val="1E5155">
                  <a:lumMod val="40000"/>
                  <a:lumOff val="60000"/>
                </a:srgbClr>
              </a:buClr>
            </a:pPr>
            <a:r>
              <a:rPr lang="el-GR" dirty="0">
                <a:solidFill>
                  <a:prstClr val="white"/>
                </a:solidFill>
                <a:latin typeface="Calibri" panose="020F0502020204030204" pitchFamily="34" charset="0"/>
              </a:rPr>
              <a:t>Η συμμετοχή των εκπαιδευτικών στα προγράμματα συνέβαλε στη διάνοιξη νέων οριζόντων και στη μελέτη νέων μεθόδων διδασκαλίας και παιδαγωγικών πρακτικών. </a:t>
            </a:r>
          </a:p>
          <a:p>
            <a:pPr lvl="0" algn="just">
              <a:buClr>
                <a:srgbClr val="1E5155">
                  <a:lumMod val="40000"/>
                  <a:lumOff val="60000"/>
                </a:srgbClr>
              </a:buClr>
            </a:pPr>
            <a:endParaRPr lang="el-GR" dirty="0">
              <a:solidFill>
                <a:prstClr val="white"/>
              </a:solidFill>
              <a:latin typeface="Calibri" panose="020F0502020204030204" pitchFamily="34" charset="0"/>
            </a:endParaRPr>
          </a:p>
          <a:p>
            <a:pPr algn="just"/>
            <a:endParaRPr lang="el-GR" dirty="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91753798"/>
              </p:ext>
            </p:extLst>
          </p:nvPr>
        </p:nvGraphicFramePr>
        <p:xfrm>
          <a:off x="244325" y="62484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marL="0" algn="ctr" defTabSz="457200" rtl="0" eaLnBrk="1" latinLnBrk="0" hangingPunct="1"/>
                      <a:r>
                        <a:rPr lang="el-GR" sz="1200" b="0" kern="1200" dirty="0">
                          <a:solidFill>
                            <a:schemeClr val="lt1"/>
                          </a:solidFill>
                          <a:latin typeface="+mn-lt"/>
                          <a:ea typeface="+mn-ea"/>
                          <a:cs typeface="+mn-cs"/>
                        </a:rPr>
                        <a:t>Εκθέσεις εμπειρογνωμόνων</a:t>
                      </a:r>
                      <a:endParaRPr lang="en-US" sz="1200" b="0" kern="1200" dirty="0">
                        <a:solidFill>
                          <a:schemeClr val="lt1"/>
                        </a:solidFill>
                        <a:latin typeface="+mn-lt"/>
                        <a:ea typeface="+mn-ea"/>
                        <a:cs typeface="+mn-cs"/>
                      </a:endParaRPr>
                    </a:p>
                  </a:txBody>
                  <a:tcPr>
                    <a:solidFill>
                      <a:schemeClr val="accent5"/>
                    </a:solidFill>
                  </a:tcPr>
                </a:tc>
                <a:tc>
                  <a:txBody>
                    <a:bodyPr/>
                    <a:lstStyle/>
                    <a:p>
                      <a:pPr algn="ctr"/>
                      <a:r>
                        <a:rPr lang="el-GR" sz="1200" b="0" dirty="0"/>
                        <a:t>Συνεντεύξεις μαθητών</a:t>
                      </a:r>
                      <a:endParaRPr lang="en-US" sz="1200" b="0" dirty="0"/>
                    </a:p>
                  </a:txBody>
                  <a:tcPr>
                    <a:solidFill>
                      <a:schemeClr val="accent5"/>
                    </a:solidFill>
                  </a:tcPr>
                </a:tc>
                <a:tc>
                  <a:txBody>
                    <a:bodyPr/>
                    <a:lstStyle/>
                    <a:p>
                      <a:pPr algn="ctr"/>
                      <a:r>
                        <a:rPr lang="el-GR" sz="1200" b="0" dirty="0"/>
                        <a:t>Συνεντεύξεις εκπαιδευτικών</a:t>
                      </a:r>
                      <a:endParaRPr lang="en-US" sz="1200" b="0" dirty="0"/>
                    </a:p>
                  </a:txBody>
                  <a:tcPr>
                    <a:solidFill>
                      <a:schemeClr val="tx1">
                        <a:lumMod val="6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956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solidFill>
                  <a:srgbClr val="B01513"/>
                </a:solidFill>
                <a:latin typeface="Calibri" panose="020F0502020204030204" pitchFamily="34" charset="0"/>
              </a:rPr>
              <a:t>Οι εμπειρίες και οι απόψεις των εκπαιδευτικών για το πρόγραμμα </a:t>
            </a:r>
            <a:r>
              <a:rPr lang="el-GR" sz="2000" b="1" dirty="0">
                <a:solidFill>
                  <a:srgbClr val="B01513"/>
                </a:solidFill>
                <a:latin typeface="Calibri" panose="020F0502020204030204" pitchFamily="34" charset="0"/>
              </a:rPr>
              <a:t>(3/5)</a:t>
            </a:r>
            <a:endParaRPr lang="el-GR" dirty="0"/>
          </a:p>
        </p:txBody>
      </p:sp>
      <p:sp>
        <p:nvSpPr>
          <p:cNvPr id="3" name="Content Placeholder 2"/>
          <p:cNvSpPr>
            <a:spLocks noGrp="1"/>
          </p:cNvSpPr>
          <p:nvPr>
            <p:ph idx="1"/>
          </p:nvPr>
        </p:nvSpPr>
        <p:spPr/>
        <p:txBody>
          <a:bodyPr>
            <a:normAutofit/>
          </a:bodyPr>
          <a:lstStyle/>
          <a:p>
            <a:pPr algn="just"/>
            <a:r>
              <a:rPr lang="el-GR" dirty="0">
                <a:latin typeface="Calibri" panose="020F0502020204030204" pitchFamily="34" charset="0"/>
              </a:rPr>
              <a:t>Ένα από τα σημαντικά οφέλη των προγραμμάτων είναι η δημιουργία ή βελτίωση ενός συνεργατικού – συναδελφικού κλίματος μεταξύ των εκπαιδευτικών του σχολείου, αλλά και μεταξύ των εκπαιδευτικών και της διεύθυνσης ή/και των γονέων. </a:t>
            </a:r>
          </a:p>
          <a:p>
            <a:pPr algn="just"/>
            <a:r>
              <a:rPr lang="el-GR" dirty="0">
                <a:latin typeface="Calibri" panose="020F0502020204030204" pitchFamily="34" charset="0"/>
              </a:rPr>
              <a:t>Ένα από τα μεγάλα κέρδη σύμφωνα με τις απόψεις των εκπαιδευτικών θεωρείται η γνωριμία με άλλες κουλτούρες, άλλους πολιτισμούς. </a:t>
            </a:r>
          </a:p>
          <a:p>
            <a:pPr algn="just"/>
            <a:r>
              <a:rPr lang="el-GR" dirty="0">
                <a:solidFill>
                  <a:prstClr val="white"/>
                </a:solidFill>
                <a:latin typeface="Calibri" panose="020F0502020204030204" pitchFamily="34" charset="0"/>
              </a:rPr>
              <a:t>Όλοι οι εκπαιδευτικοί συμφώνησαν ότι η συμμετοχή στα προγράμματα ERASMUS τους βοήθησε λίγο ή πολύ στη βελτίωση της δυνατότητας επικοινωνίας σε μία ξένη γλώσσα.</a:t>
            </a:r>
            <a:endParaRPr lang="el-GR"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77214786"/>
              </p:ext>
            </p:extLst>
          </p:nvPr>
        </p:nvGraphicFramePr>
        <p:xfrm>
          <a:off x="244325" y="62484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marL="0" algn="ctr" defTabSz="457200" rtl="0" eaLnBrk="1" latinLnBrk="0" hangingPunct="1"/>
                      <a:r>
                        <a:rPr lang="el-GR" sz="1200" b="0" kern="1200" dirty="0">
                          <a:solidFill>
                            <a:schemeClr val="lt1"/>
                          </a:solidFill>
                          <a:latin typeface="+mn-lt"/>
                          <a:ea typeface="+mn-ea"/>
                          <a:cs typeface="+mn-cs"/>
                        </a:rPr>
                        <a:t>Εκθέσεις εμπειρογνωμόνων</a:t>
                      </a:r>
                      <a:endParaRPr lang="en-US" sz="1200" b="0" kern="1200" dirty="0">
                        <a:solidFill>
                          <a:schemeClr val="lt1"/>
                        </a:solidFill>
                        <a:latin typeface="+mn-lt"/>
                        <a:ea typeface="+mn-ea"/>
                        <a:cs typeface="+mn-cs"/>
                      </a:endParaRPr>
                    </a:p>
                  </a:txBody>
                  <a:tcPr>
                    <a:solidFill>
                      <a:schemeClr val="accent5"/>
                    </a:solidFill>
                  </a:tcPr>
                </a:tc>
                <a:tc>
                  <a:txBody>
                    <a:bodyPr/>
                    <a:lstStyle/>
                    <a:p>
                      <a:pPr algn="ctr"/>
                      <a:r>
                        <a:rPr lang="el-GR" sz="1200" b="0" dirty="0"/>
                        <a:t>Συνεντεύξεις μαθητών</a:t>
                      </a:r>
                      <a:endParaRPr lang="en-US" sz="1200" b="0" dirty="0"/>
                    </a:p>
                  </a:txBody>
                  <a:tcPr>
                    <a:solidFill>
                      <a:schemeClr val="accent5"/>
                    </a:solidFill>
                  </a:tcPr>
                </a:tc>
                <a:tc>
                  <a:txBody>
                    <a:bodyPr/>
                    <a:lstStyle/>
                    <a:p>
                      <a:pPr algn="ctr"/>
                      <a:r>
                        <a:rPr lang="el-GR" sz="1200" b="0" dirty="0"/>
                        <a:t>Συνεντεύξεις εκπαιδευτικών</a:t>
                      </a:r>
                      <a:endParaRPr lang="en-US" sz="1200" b="0" dirty="0"/>
                    </a:p>
                  </a:txBody>
                  <a:tcPr>
                    <a:solidFill>
                      <a:schemeClr val="tx1">
                        <a:lumMod val="6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938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solidFill>
                  <a:srgbClr val="B01513"/>
                </a:solidFill>
                <a:latin typeface="Calibri" panose="020F0502020204030204" pitchFamily="34" charset="0"/>
              </a:rPr>
              <a:t>Οι εμπειρίες και οι απόψεις των εκπαιδευτικών για το πρόγραμμα (4/5)</a:t>
            </a:r>
            <a:endParaRPr lang="el-GR" dirty="0"/>
          </a:p>
        </p:txBody>
      </p:sp>
      <p:sp>
        <p:nvSpPr>
          <p:cNvPr id="3" name="Content Placeholder 2"/>
          <p:cNvSpPr>
            <a:spLocks noGrp="1"/>
          </p:cNvSpPr>
          <p:nvPr>
            <p:ph idx="1"/>
          </p:nvPr>
        </p:nvSpPr>
        <p:spPr/>
        <p:txBody>
          <a:bodyPr/>
          <a:lstStyle/>
          <a:p>
            <a:pPr algn="just"/>
            <a:r>
              <a:rPr lang="el-GR" dirty="0">
                <a:solidFill>
                  <a:schemeClr val="tx2"/>
                </a:solidFill>
                <a:latin typeface="Calibri" panose="020F0502020204030204" pitchFamily="34" charset="0"/>
              </a:rPr>
              <a:t>Το σημαντικότερο πρόβλημα που ανέφεραν οι εκπαιδευτικοί που συμμετείχαν στα προγράμματα είναι δυσκολίες που αντιμετώπισαν σε ζητήματα </a:t>
            </a:r>
            <a:r>
              <a:rPr lang="el-GR" dirty="0">
                <a:solidFill>
                  <a:schemeClr val="accent1"/>
                </a:solidFill>
                <a:latin typeface="Calibri" panose="020F0502020204030204" pitchFamily="34" charset="0"/>
              </a:rPr>
              <a:t>γραφειοκρατίας</a:t>
            </a:r>
            <a:r>
              <a:rPr lang="el-GR" dirty="0">
                <a:solidFill>
                  <a:schemeClr val="tx2"/>
                </a:solidFill>
                <a:latin typeface="Calibri" panose="020F0502020204030204" pitchFamily="34" charset="0"/>
              </a:rPr>
              <a:t>. Από τη μία το μη ευέλικτο σχολείο και από την άλλη οι απαιτήσεις του προγράμματος, μαζί με την έλλειψη διοικητικού προσωπικού και γραμματειακής υποστήριξης στα σχολεία δημιουργούν υπερβολικό φόρτο εργασίας στους Έλληνες εκπαιδευτικούς που συμμετέχουν στα προγράμματα. Αρκετοί ήταν αυτοί που το ανέφεραν δηλώνοντας ότι ήταν ένα στοιχείο που θα μπορούσε να τους αποθαρρύνει από τη συμμετοχή</a:t>
            </a:r>
            <a:r>
              <a:rPr lang="el-GR" dirty="0">
                <a:solidFill>
                  <a:schemeClr val="tx2"/>
                </a:solidFill>
              </a:rPr>
              <a:t>. </a:t>
            </a:r>
          </a:p>
          <a:p>
            <a:pPr lvl="0" algn="just">
              <a:buClr>
                <a:srgbClr val="1E5155">
                  <a:lumMod val="40000"/>
                  <a:lumOff val="60000"/>
                </a:srgbClr>
              </a:buClr>
            </a:pPr>
            <a:r>
              <a:rPr lang="el-GR" dirty="0">
                <a:solidFill>
                  <a:schemeClr val="tx2"/>
                </a:solidFill>
                <a:latin typeface="Calibri" panose="020F0502020204030204" pitchFamily="34" charset="0"/>
              </a:rPr>
              <a:t>Οι περισσότεροι εκπαιδευτικοί δήλωσαν ότι το κέρδος τους όσον αφορά τις διοικητικές τους ικανότητες δεν ήταν μεγάλο. Αυτό οφείλεται κυρίως στο γεγονός ότι σπάνια οι ίδιοι εμπλέκονταν σε διοικητικά ζητήματα, καθώς στις περισσότερες περιπτώσεις τον ρόλο αυτόν τον αναλάμβανε ο διευθυντής του σχολείου ή ο σύλλογος. </a:t>
            </a:r>
          </a:p>
          <a:p>
            <a:pPr algn="just"/>
            <a:endParaRPr lang="el-GR" dirty="0">
              <a:solidFill>
                <a:schemeClr val="accent1"/>
              </a:solidFill>
            </a:endParaRPr>
          </a:p>
        </p:txBody>
      </p:sp>
      <p:graphicFrame>
        <p:nvGraphicFramePr>
          <p:cNvPr id="4" name="Table 3"/>
          <p:cNvGraphicFramePr>
            <a:graphicFrameLocks noGrp="1"/>
          </p:cNvGraphicFramePr>
          <p:nvPr/>
        </p:nvGraphicFramePr>
        <p:xfrm>
          <a:off x="244325" y="62484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marL="0" algn="ctr" defTabSz="457200" rtl="0" eaLnBrk="1" latinLnBrk="0" hangingPunct="1"/>
                      <a:r>
                        <a:rPr lang="el-GR" sz="1200" b="0" kern="1200" dirty="0">
                          <a:solidFill>
                            <a:schemeClr val="lt1"/>
                          </a:solidFill>
                          <a:latin typeface="+mn-lt"/>
                          <a:ea typeface="+mn-ea"/>
                          <a:cs typeface="+mn-cs"/>
                        </a:rPr>
                        <a:t>Εκθέσεις εμπειρογνωμόνων</a:t>
                      </a:r>
                      <a:endParaRPr lang="en-US" sz="1200" b="0" kern="1200" dirty="0">
                        <a:solidFill>
                          <a:schemeClr val="lt1"/>
                        </a:solidFill>
                        <a:latin typeface="+mn-lt"/>
                        <a:ea typeface="+mn-ea"/>
                        <a:cs typeface="+mn-cs"/>
                      </a:endParaRPr>
                    </a:p>
                  </a:txBody>
                  <a:tcPr>
                    <a:solidFill>
                      <a:schemeClr val="accent5"/>
                    </a:solidFill>
                  </a:tcPr>
                </a:tc>
                <a:tc>
                  <a:txBody>
                    <a:bodyPr/>
                    <a:lstStyle/>
                    <a:p>
                      <a:pPr algn="ctr"/>
                      <a:r>
                        <a:rPr lang="el-GR" sz="1200" b="0" dirty="0"/>
                        <a:t>Συνεντεύξεις μαθητών</a:t>
                      </a:r>
                      <a:endParaRPr lang="en-US" sz="1200" b="0" dirty="0"/>
                    </a:p>
                  </a:txBody>
                  <a:tcPr>
                    <a:solidFill>
                      <a:schemeClr val="accent5"/>
                    </a:solidFill>
                  </a:tcPr>
                </a:tc>
                <a:tc>
                  <a:txBody>
                    <a:bodyPr/>
                    <a:lstStyle/>
                    <a:p>
                      <a:pPr algn="ctr"/>
                      <a:r>
                        <a:rPr lang="el-GR" sz="1200" b="0" dirty="0"/>
                        <a:t>Συνεντεύξεις εκπαιδευτικών</a:t>
                      </a:r>
                      <a:endParaRPr lang="en-US" sz="1200" b="0" dirty="0"/>
                    </a:p>
                  </a:txBody>
                  <a:tcPr>
                    <a:solidFill>
                      <a:schemeClr val="tx1">
                        <a:lumMod val="6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1877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b="1" dirty="0">
                <a:solidFill>
                  <a:srgbClr val="B01513"/>
                </a:solidFill>
                <a:latin typeface="Calibri" panose="020F0502020204030204" pitchFamily="34" charset="0"/>
              </a:rPr>
              <a:t>Οι εμπειρίες και οι απόψεις των εκπαιδευτικών για το πρόγραμμα (5/5)</a:t>
            </a:r>
            <a:endParaRPr lang="el-GR" dirty="0"/>
          </a:p>
        </p:txBody>
      </p:sp>
      <p:sp>
        <p:nvSpPr>
          <p:cNvPr id="3" name="Content Placeholder 2"/>
          <p:cNvSpPr>
            <a:spLocks noGrp="1"/>
          </p:cNvSpPr>
          <p:nvPr>
            <p:ph idx="1"/>
          </p:nvPr>
        </p:nvSpPr>
        <p:spPr/>
        <p:txBody>
          <a:bodyPr>
            <a:normAutofit/>
          </a:bodyPr>
          <a:lstStyle/>
          <a:p>
            <a:pPr lvl="0" algn="just">
              <a:buClr>
                <a:srgbClr val="1E5155">
                  <a:lumMod val="40000"/>
                  <a:lumOff val="60000"/>
                </a:srgbClr>
              </a:buClr>
            </a:pPr>
            <a:r>
              <a:rPr lang="el-GR" sz="2400" dirty="0">
                <a:solidFill>
                  <a:schemeClr val="tx2"/>
                </a:solidFill>
                <a:latin typeface="Calibri" panose="020F0502020204030204" pitchFamily="34" charset="0"/>
              </a:rPr>
              <a:t>Επίσης, υπάρχουν αρκετοί εκπαιδευτικοί που δηλώνουν αδυναμία να ενσωματώσουν εμπειρίες που αποκόμισαν στο αναλυτικό τους πρόγραμμα κι αυτό το αποδίδουν κυρίως στην ανελαστικότητα του ελληνικού </a:t>
            </a:r>
            <a:r>
              <a:rPr lang="el-GR" sz="2400" dirty="0" err="1">
                <a:solidFill>
                  <a:schemeClr val="tx2"/>
                </a:solidFill>
                <a:latin typeface="Calibri" panose="020F0502020204030204" pitchFamily="34" charset="0"/>
              </a:rPr>
              <a:t>ωρολόγιου</a:t>
            </a:r>
            <a:r>
              <a:rPr lang="el-GR" sz="2400" dirty="0">
                <a:solidFill>
                  <a:schemeClr val="tx2"/>
                </a:solidFill>
                <a:latin typeface="Calibri" panose="020F0502020204030204" pitchFamily="34" charset="0"/>
              </a:rPr>
              <a:t>/αναλυτικού προγράμματος.</a:t>
            </a:r>
          </a:p>
          <a:p>
            <a:pPr lvl="0" algn="just">
              <a:buClr>
                <a:srgbClr val="1E5155">
                  <a:lumMod val="40000"/>
                  <a:lumOff val="60000"/>
                </a:srgbClr>
              </a:buClr>
            </a:pPr>
            <a:r>
              <a:rPr lang="el-GR" sz="2400" dirty="0">
                <a:solidFill>
                  <a:schemeClr val="tx2"/>
                </a:solidFill>
                <a:latin typeface="Calibri" panose="020F0502020204030204" pitchFamily="34" charset="0"/>
              </a:rPr>
              <a:t>Αρκετοί εκπαιδευτικοί ανέφεραν ως παράπονο ότι κάποια από τα προγράμματα στα οποία συμμετείχαν δεν απαιτούσαν τη δική τους ενεργή εμπλοκή σε θέματα διδακτικής, δηλαδή το πρόγραμμα δεν έδινε βαρύτητα στον τρόπο διδασκαλίας.</a:t>
            </a:r>
          </a:p>
        </p:txBody>
      </p:sp>
      <p:graphicFrame>
        <p:nvGraphicFramePr>
          <p:cNvPr id="4" name="Table 3"/>
          <p:cNvGraphicFramePr>
            <a:graphicFrameLocks noGrp="1"/>
          </p:cNvGraphicFramePr>
          <p:nvPr/>
        </p:nvGraphicFramePr>
        <p:xfrm>
          <a:off x="244325" y="62484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marL="0" algn="ctr" defTabSz="457200" rtl="0" eaLnBrk="1" latinLnBrk="0" hangingPunct="1"/>
                      <a:r>
                        <a:rPr lang="el-GR" sz="1200" b="0" kern="1200" dirty="0">
                          <a:solidFill>
                            <a:schemeClr val="lt1"/>
                          </a:solidFill>
                          <a:latin typeface="+mn-lt"/>
                          <a:ea typeface="+mn-ea"/>
                          <a:cs typeface="+mn-cs"/>
                        </a:rPr>
                        <a:t>Εκθέσεις εμπειρογνωμόνων</a:t>
                      </a:r>
                      <a:endParaRPr lang="en-US" sz="1200" b="0" kern="1200" dirty="0">
                        <a:solidFill>
                          <a:schemeClr val="lt1"/>
                        </a:solidFill>
                        <a:latin typeface="+mn-lt"/>
                        <a:ea typeface="+mn-ea"/>
                        <a:cs typeface="+mn-cs"/>
                      </a:endParaRPr>
                    </a:p>
                  </a:txBody>
                  <a:tcPr>
                    <a:solidFill>
                      <a:schemeClr val="accent5"/>
                    </a:solidFill>
                  </a:tcPr>
                </a:tc>
                <a:tc>
                  <a:txBody>
                    <a:bodyPr/>
                    <a:lstStyle/>
                    <a:p>
                      <a:pPr algn="ctr"/>
                      <a:r>
                        <a:rPr lang="el-GR" sz="1200" b="0" dirty="0"/>
                        <a:t>Συνεντεύξεις μαθητών</a:t>
                      </a:r>
                      <a:endParaRPr lang="en-US" sz="1200" b="0" dirty="0"/>
                    </a:p>
                  </a:txBody>
                  <a:tcPr>
                    <a:solidFill>
                      <a:schemeClr val="accent5"/>
                    </a:solidFill>
                  </a:tcPr>
                </a:tc>
                <a:tc>
                  <a:txBody>
                    <a:bodyPr/>
                    <a:lstStyle/>
                    <a:p>
                      <a:pPr algn="ctr"/>
                      <a:r>
                        <a:rPr lang="el-GR" sz="1200" b="0" dirty="0"/>
                        <a:t>Συνεντεύξεις εκπαιδευτικών</a:t>
                      </a:r>
                      <a:endParaRPr lang="en-US" sz="1200" b="0" dirty="0"/>
                    </a:p>
                  </a:txBody>
                  <a:tcPr>
                    <a:solidFill>
                      <a:schemeClr val="tx1">
                        <a:lumMod val="6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3591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GR" sz="4000" b="1" dirty="0">
                <a:solidFill>
                  <a:schemeClr val="accent1"/>
                </a:solidFill>
                <a:latin typeface="Calibri" panose="020F0502020204030204" pitchFamily="34" charset="0"/>
              </a:rPr>
              <a:t>Οι εμπειρίες και οι απόψεις των στελεχών της εκπαίδευσης  για το πρόγραμμα</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887381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l-GR" sz="2800" b="1" dirty="0">
                <a:solidFill>
                  <a:schemeClr val="accent1"/>
                </a:solidFill>
                <a:latin typeface="Calibri" panose="020F0502020204030204" pitchFamily="34" charset="0"/>
              </a:rPr>
              <a:t>Οφέλη που προκύπτουν από την εφαρμογή των προγραμμάτων στην εκπαιδευτική και σχολική κοινότητα</a:t>
            </a:r>
          </a:p>
        </p:txBody>
      </p:sp>
      <p:sp>
        <p:nvSpPr>
          <p:cNvPr id="3" name="Content Placeholder 2"/>
          <p:cNvSpPr>
            <a:spLocks noGrp="1"/>
          </p:cNvSpPr>
          <p:nvPr>
            <p:ph idx="1"/>
          </p:nvPr>
        </p:nvSpPr>
        <p:spPr/>
        <p:txBody>
          <a:bodyPr/>
          <a:lstStyle/>
          <a:p>
            <a:pPr algn="just"/>
            <a:r>
              <a:rPr lang="el-GR" dirty="0">
                <a:latin typeface="Calibri" panose="020F0502020204030204" pitchFamily="34" charset="0"/>
              </a:rPr>
              <a:t>Οι εκπαιδευτικοί ερχόμενοι σε επαφή με συναδέλφους από άλλες χώρες </a:t>
            </a:r>
            <a:r>
              <a:rPr lang="el-GR" b="1" dirty="0">
                <a:solidFill>
                  <a:srgbClr val="FFFF00"/>
                </a:solidFill>
                <a:latin typeface="Calibri" panose="020F0502020204030204" pitchFamily="34" charset="0"/>
              </a:rPr>
              <a:t>γνωρίζουν διαφορετικά συστήματα και διαφορετικές προσεγγίσεις</a:t>
            </a:r>
            <a:r>
              <a:rPr lang="el-GR" dirty="0">
                <a:latin typeface="Calibri" panose="020F0502020204030204" pitchFamily="34" charset="0"/>
              </a:rPr>
              <a:t>, εκπαιδεύονται στο να </a:t>
            </a:r>
            <a:r>
              <a:rPr lang="el-GR" b="1" dirty="0">
                <a:latin typeface="Calibri" panose="020F0502020204030204" pitchFamily="34" charset="0"/>
              </a:rPr>
              <a:t>αντιμετωπίζουν θετικά τις δυσκολίες </a:t>
            </a:r>
            <a:r>
              <a:rPr lang="el-GR" dirty="0">
                <a:latin typeface="Calibri" panose="020F0502020204030204" pitchFamily="34" charset="0"/>
              </a:rPr>
              <a:t>που εμφανίζονται στην καθημερινότητά τους, αναπτύσσουν </a:t>
            </a:r>
            <a:r>
              <a:rPr lang="el-GR" b="1" dirty="0">
                <a:latin typeface="Calibri" panose="020F0502020204030204" pitchFamily="34" charset="0"/>
              </a:rPr>
              <a:t>εξωστρέφεια</a:t>
            </a:r>
            <a:r>
              <a:rPr lang="el-GR" dirty="0">
                <a:latin typeface="Calibri" panose="020F0502020204030204" pitchFamily="34" charset="0"/>
              </a:rPr>
              <a:t>.</a:t>
            </a:r>
          </a:p>
          <a:p>
            <a:pPr algn="just"/>
            <a:r>
              <a:rPr lang="el-GR" dirty="0">
                <a:latin typeface="Calibri" panose="020F0502020204030204" pitchFamily="34" charset="0"/>
              </a:rPr>
              <a:t>Οι μαθητές, σύμφωνα με την άποψη των στελεχών της εκπαίδευσης, έχουν την ευκαιρία να κάνουν νέους φίλους, να </a:t>
            </a:r>
            <a:r>
              <a:rPr lang="el-GR" b="1" dirty="0">
                <a:latin typeface="Calibri" panose="020F0502020204030204" pitchFamily="34" charset="0"/>
              </a:rPr>
              <a:t>επικοινωνήσουν</a:t>
            </a:r>
            <a:r>
              <a:rPr lang="el-GR" dirty="0">
                <a:latin typeface="Calibri" panose="020F0502020204030204" pitchFamily="34" charset="0"/>
              </a:rPr>
              <a:t> και ειδικά να </a:t>
            </a:r>
            <a:r>
              <a:rPr lang="el-GR" b="1" dirty="0">
                <a:latin typeface="Calibri" panose="020F0502020204030204" pitchFamily="34" charset="0"/>
              </a:rPr>
              <a:t>ταξιδέψουν</a:t>
            </a:r>
            <a:r>
              <a:rPr lang="el-GR" dirty="0">
                <a:latin typeface="Calibri" panose="020F0502020204030204" pitchFamily="34" charset="0"/>
              </a:rPr>
              <a:t> να ανοίξουν τους ορίζοντές τους, εκμεταλλευόμενοι </a:t>
            </a:r>
            <a:r>
              <a:rPr lang="el-GR" b="1" dirty="0">
                <a:latin typeface="Calibri" panose="020F0502020204030204" pitchFamily="34" charset="0"/>
              </a:rPr>
              <a:t>ευκαιρίες</a:t>
            </a:r>
            <a:r>
              <a:rPr lang="el-GR" dirty="0">
                <a:latin typeface="Calibri" panose="020F0502020204030204" pitchFamily="34" charset="0"/>
              </a:rPr>
              <a:t> που δεν θα μπορούσαν να έχουν μέσα από μια τυπική διαδικασία.</a:t>
            </a:r>
          </a:p>
        </p:txBody>
      </p:sp>
      <p:graphicFrame>
        <p:nvGraphicFramePr>
          <p:cNvPr id="4" name="Table 3"/>
          <p:cNvGraphicFramePr>
            <a:graphicFrameLocks noGrp="1"/>
          </p:cNvGraphicFramePr>
          <p:nvPr>
            <p:extLst>
              <p:ext uri="{D42A27DB-BD31-4B8C-83A1-F6EECF244321}">
                <p14:modId xmlns:p14="http://schemas.microsoft.com/office/powerpoint/2010/main" val="1972962590"/>
              </p:ext>
            </p:extLst>
          </p:nvPr>
        </p:nvGraphicFramePr>
        <p:xfrm>
          <a:off x="244325" y="62484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marL="0" algn="ctr" defTabSz="457200" rtl="0" eaLnBrk="1" latinLnBrk="0" hangingPunct="1"/>
                      <a:r>
                        <a:rPr lang="el-GR" sz="1200" b="0" kern="1200" dirty="0">
                          <a:solidFill>
                            <a:schemeClr val="lt1"/>
                          </a:solidFill>
                          <a:latin typeface="+mn-lt"/>
                          <a:ea typeface="+mn-ea"/>
                          <a:cs typeface="+mn-cs"/>
                        </a:rPr>
                        <a:t>Εκθέσεις εμπειρογνωμόνων</a:t>
                      </a:r>
                      <a:endParaRPr lang="en-US" sz="1200" b="0" kern="1200" dirty="0">
                        <a:solidFill>
                          <a:schemeClr val="lt1"/>
                        </a:solidFill>
                        <a:latin typeface="+mn-lt"/>
                        <a:ea typeface="+mn-ea"/>
                        <a:cs typeface="+mn-cs"/>
                      </a:endParaRPr>
                    </a:p>
                  </a:txBody>
                  <a:tcPr>
                    <a:solidFill>
                      <a:schemeClr val="accent5"/>
                    </a:solidFill>
                  </a:tcPr>
                </a:tc>
                <a:tc>
                  <a:txBody>
                    <a:bodyPr/>
                    <a:lstStyle/>
                    <a:p>
                      <a:pPr algn="ctr"/>
                      <a:r>
                        <a:rPr lang="el-GR" sz="1200" b="0" dirty="0"/>
                        <a:t>Συνεντεύξεις μαθητών</a:t>
                      </a:r>
                      <a:endParaRPr lang="en-US" sz="1200" b="0" dirty="0"/>
                    </a:p>
                  </a:txBody>
                  <a:tcPr>
                    <a:solidFill>
                      <a:schemeClr val="accent5"/>
                    </a:solidFill>
                  </a:tcPr>
                </a:tc>
                <a:tc>
                  <a:txBody>
                    <a:bodyPr/>
                    <a:lstStyle/>
                    <a:p>
                      <a:pPr algn="ctr"/>
                      <a:r>
                        <a:rPr lang="el-GR" sz="1200" b="0" dirty="0"/>
                        <a:t>Συνεντεύξεις εκπαιδευτικών</a:t>
                      </a:r>
                      <a:endParaRPr lang="en-US" sz="1200" b="0" dirty="0"/>
                    </a:p>
                  </a:txBody>
                  <a:tcPr>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solidFill>
                      <a:schemeClr val="tx1">
                        <a:lumMod val="6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2603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200" b="1" dirty="0">
                <a:solidFill>
                  <a:schemeClr val="accent1"/>
                </a:solidFill>
                <a:latin typeface="Calibri" panose="020F0502020204030204" pitchFamily="34" charset="0"/>
              </a:rPr>
              <a:t>Πιθανά οφέλη στην παιδαγωγική κατάρτιση και </a:t>
            </a:r>
            <a:br>
              <a:rPr lang="en-US" sz="3200" b="1" dirty="0">
                <a:solidFill>
                  <a:schemeClr val="accent1"/>
                </a:solidFill>
                <a:latin typeface="Calibri" panose="020F0502020204030204" pitchFamily="34" charset="0"/>
              </a:rPr>
            </a:br>
            <a:r>
              <a:rPr lang="el-GR" sz="3200" b="1" dirty="0">
                <a:solidFill>
                  <a:schemeClr val="accent1"/>
                </a:solidFill>
                <a:latin typeface="Calibri" panose="020F0502020204030204" pitchFamily="34" charset="0"/>
              </a:rPr>
              <a:t>στην ανάπτυξη των διοικητικών ικανοτήτων</a:t>
            </a:r>
          </a:p>
        </p:txBody>
      </p:sp>
      <p:sp>
        <p:nvSpPr>
          <p:cNvPr id="3" name="Content Placeholder 2"/>
          <p:cNvSpPr>
            <a:spLocks noGrp="1"/>
          </p:cNvSpPr>
          <p:nvPr>
            <p:ph idx="1"/>
          </p:nvPr>
        </p:nvSpPr>
        <p:spPr/>
        <p:txBody>
          <a:bodyPr/>
          <a:lstStyle/>
          <a:p>
            <a:pPr algn="just"/>
            <a:r>
              <a:rPr lang="el-GR" dirty="0">
                <a:latin typeface="Calibri" panose="020F0502020204030204" pitchFamily="34" charset="0"/>
              </a:rPr>
              <a:t>Σύμφωνα με τη γνώμη των στελεχών εκπαίδευσης τα οφέλη ως προς την </a:t>
            </a:r>
            <a:r>
              <a:rPr lang="el-GR" dirty="0">
                <a:solidFill>
                  <a:srgbClr val="FFFF00"/>
                </a:solidFill>
                <a:latin typeface="Calibri" panose="020F0502020204030204" pitchFamily="34" charset="0"/>
              </a:rPr>
              <a:t>παιδαγωγική κατάρτιση </a:t>
            </a:r>
            <a:r>
              <a:rPr lang="el-GR" dirty="0">
                <a:latin typeface="Calibri" panose="020F0502020204030204" pitchFamily="34" charset="0"/>
              </a:rPr>
              <a:t>αφορούν κυρίως τη </a:t>
            </a:r>
            <a:r>
              <a:rPr lang="el-GR" b="1" dirty="0">
                <a:solidFill>
                  <a:srgbClr val="FF0000"/>
                </a:solidFill>
                <a:latin typeface="Calibri" panose="020F0502020204030204" pitchFamily="34" charset="0"/>
              </a:rPr>
              <a:t>στάση απέναντι στα παιδιά</a:t>
            </a:r>
            <a:r>
              <a:rPr lang="el-GR" dirty="0">
                <a:latin typeface="Calibri" panose="020F0502020204030204" pitchFamily="34" charset="0"/>
              </a:rPr>
              <a:t> και την </a:t>
            </a:r>
            <a:r>
              <a:rPr lang="el-GR" b="1" dirty="0">
                <a:solidFill>
                  <a:srgbClr val="FF0000"/>
                </a:solidFill>
                <a:latin typeface="Calibri" panose="020F0502020204030204" pitchFamily="34" charset="0"/>
              </a:rPr>
              <a:t>εύρεση άλλων τεχνικών </a:t>
            </a:r>
            <a:r>
              <a:rPr lang="el-GR" dirty="0">
                <a:latin typeface="Calibri" panose="020F0502020204030204" pitchFamily="34" charset="0"/>
              </a:rPr>
              <a:t>για καλύτερη διαχείριση των μαθητών. </a:t>
            </a:r>
          </a:p>
          <a:p>
            <a:pPr algn="just"/>
            <a:r>
              <a:rPr lang="el-GR" dirty="0">
                <a:latin typeface="Calibri" panose="020F0502020204030204" pitchFamily="34" charset="0"/>
              </a:rPr>
              <a:t>Όσον αφορά την ανάπτυξη </a:t>
            </a:r>
            <a:r>
              <a:rPr lang="el-GR" dirty="0">
                <a:solidFill>
                  <a:srgbClr val="FFFF00"/>
                </a:solidFill>
                <a:latin typeface="Calibri" panose="020F0502020204030204" pitchFamily="34" charset="0"/>
              </a:rPr>
              <a:t>διοικητικών ικανοτήτων </a:t>
            </a:r>
            <a:r>
              <a:rPr lang="el-GR" dirty="0">
                <a:latin typeface="Calibri" panose="020F0502020204030204" pitchFamily="34" charset="0"/>
              </a:rPr>
              <a:t>οι απόψεις παρουσιάζονται μοιρασμένες πιθανόν, γιατί τα προγράμματα έχουν συνήθως περισσότερο εκπαιδευτικό χαρακτήρα, οι δε διευθυντές δεν εμπλέκονται σε αυτά το ίδιο ενεργητικά με τους εκπαιδευτικούς. </a:t>
            </a:r>
          </a:p>
        </p:txBody>
      </p:sp>
      <p:graphicFrame>
        <p:nvGraphicFramePr>
          <p:cNvPr id="4" name="Table 3"/>
          <p:cNvGraphicFramePr>
            <a:graphicFrameLocks noGrp="1"/>
          </p:cNvGraphicFramePr>
          <p:nvPr>
            <p:extLst>
              <p:ext uri="{D42A27DB-BD31-4B8C-83A1-F6EECF244321}">
                <p14:modId xmlns:p14="http://schemas.microsoft.com/office/powerpoint/2010/main" val="1064501719"/>
              </p:ext>
            </p:extLst>
          </p:nvPr>
        </p:nvGraphicFramePr>
        <p:xfrm>
          <a:off x="244325" y="62484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marL="0" algn="ctr" defTabSz="457200" rtl="0" eaLnBrk="1" latinLnBrk="0" hangingPunct="1"/>
                      <a:r>
                        <a:rPr lang="el-GR" sz="1200" b="0" kern="1200" dirty="0">
                          <a:solidFill>
                            <a:schemeClr val="lt1"/>
                          </a:solidFill>
                          <a:latin typeface="+mn-lt"/>
                          <a:ea typeface="+mn-ea"/>
                          <a:cs typeface="+mn-cs"/>
                        </a:rPr>
                        <a:t>Εκθέσεις εμπειρογνωμόνων</a:t>
                      </a:r>
                      <a:endParaRPr lang="en-US" sz="1200" b="0" kern="1200" dirty="0">
                        <a:solidFill>
                          <a:schemeClr val="lt1"/>
                        </a:solidFill>
                        <a:latin typeface="+mn-lt"/>
                        <a:ea typeface="+mn-ea"/>
                        <a:cs typeface="+mn-cs"/>
                      </a:endParaRPr>
                    </a:p>
                  </a:txBody>
                  <a:tcPr>
                    <a:solidFill>
                      <a:schemeClr val="accent5"/>
                    </a:solidFill>
                  </a:tcPr>
                </a:tc>
                <a:tc>
                  <a:txBody>
                    <a:bodyPr/>
                    <a:lstStyle/>
                    <a:p>
                      <a:pPr algn="ctr"/>
                      <a:r>
                        <a:rPr lang="el-GR" sz="1200" b="0" dirty="0"/>
                        <a:t>Συνεντεύξεις μαθητών</a:t>
                      </a:r>
                      <a:endParaRPr lang="en-US" sz="1200" b="0" dirty="0"/>
                    </a:p>
                  </a:txBody>
                  <a:tcPr>
                    <a:solidFill>
                      <a:schemeClr val="accent5"/>
                    </a:solidFill>
                  </a:tcPr>
                </a:tc>
                <a:tc>
                  <a:txBody>
                    <a:bodyPr/>
                    <a:lstStyle/>
                    <a:p>
                      <a:pPr algn="ctr"/>
                      <a:r>
                        <a:rPr lang="el-GR" sz="1200" b="0" dirty="0"/>
                        <a:t>Συνεντεύξεις εκπαιδευτικών</a:t>
                      </a:r>
                      <a:endParaRPr lang="en-US" sz="1200" b="0" dirty="0"/>
                    </a:p>
                  </a:txBody>
                  <a:tcPr>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solidFill>
                      <a:schemeClr val="tx1">
                        <a:lumMod val="6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02262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2443"/>
          </a:xfrm>
        </p:spPr>
        <p:txBody>
          <a:bodyPr/>
          <a:lstStyle/>
          <a:p>
            <a:pPr algn="ctr"/>
            <a:r>
              <a:rPr lang="el-GR" sz="3200" b="1" dirty="0">
                <a:solidFill>
                  <a:schemeClr val="accent1"/>
                </a:solidFill>
                <a:latin typeface="Calibri" panose="020F0502020204030204" pitchFamily="34" charset="0"/>
              </a:rPr>
              <a:t>Απόψεις για τους εταίρους</a:t>
            </a:r>
          </a:p>
        </p:txBody>
      </p:sp>
      <p:sp>
        <p:nvSpPr>
          <p:cNvPr id="3" name="Content Placeholder 2"/>
          <p:cNvSpPr>
            <a:spLocks noGrp="1"/>
          </p:cNvSpPr>
          <p:nvPr>
            <p:ph idx="1"/>
          </p:nvPr>
        </p:nvSpPr>
        <p:spPr>
          <a:xfrm>
            <a:off x="1103312" y="1365162"/>
            <a:ext cx="8946541" cy="4883238"/>
          </a:xfrm>
        </p:spPr>
        <p:txBody>
          <a:bodyPr>
            <a:normAutofit/>
          </a:bodyPr>
          <a:lstStyle/>
          <a:p>
            <a:pPr algn="just"/>
            <a:r>
              <a:rPr lang="el-GR" sz="2400" dirty="0">
                <a:latin typeface="Calibri" panose="020F0502020204030204" pitchFamily="34" charset="0"/>
              </a:rPr>
              <a:t>Γενικά παρουσιάζεται μια ενισχυμένη άποψη της εικόνας των εταίρων μετά την εμπλοκή των σχολείων σε αντίστοιχα προγράμματα. Επομένως γίνεται εύκολα αντιληπτό ότι ανάλογες δράσεις </a:t>
            </a:r>
            <a:r>
              <a:rPr lang="el-GR" sz="2400" b="1" dirty="0">
                <a:solidFill>
                  <a:srgbClr val="FFFF00"/>
                </a:solidFill>
                <a:latin typeface="Calibri" panose="020F0502020204030204" pitchFamily="34" charset="0"/>
              </a:rPr>
              <a:t>ενισχύουν την ενότητα και την αλληλοεκτίμηση των κατοίκων της ΕΕ</a:t>
            </a:r>
            <a:r>
              <a:rPr lang="el-GR" sz="2400" dirty="0">
                <a:latin typeface="Calibri" panose="020F0502020204030204"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1064501719"/>
              </p:ext>
            </p:extLst>
          </p:nvPr>
        </p:nvGraphicFramePr>
        <p:xfrm>
          <a:off x="244325" y="62484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marL="0" algn="ctr" defTabSz="457200" rtl="0" eaLnBrk="1" latinLnBrk="0" hangingPunct="1"/>
                      <a:r>
                        <a:rPr lang="el-GR" sz="1200" b="0" kern="1200" dirty="0">
                          <a:solidFill>
                            <a:schemeClr val="lt1"/>
                          </a:solidFill>
                          <a:latin typeface="+mn-lt"/>
                          <a:ea typeface="+mn-ea"/>
                          <a:cs typeface="+mn-cs"/>
                        </a:rPr>
                        <a:t>Εκθέσεις εμπειρογνωμόνων</a:t>
                      </a:r>
                      <a:endParaRPr lang="en-US" sz="1200" b="0" kern="1200" dirty="0">
                        <a:solidFill>
                          <a:schemeClr val="lt1"/>
                        </a:solidFill>
                        <a:latin typeface="+mn-lt"/>
                        <a:ea typeface="+mn-ea"/>
                        <a:cs typeface="+mn-cs"/>
                      </a:endParaRPr>
                    </a:p>
                  </a:txBody>
                  <a:tcPr>
                    <a:solidFill>
                      <a:schemeClr val="accent5"/>
                    </a:solidFill>
                  </a:tcPr>
                </a:tc>
                <a:tc>
                  <a:txBody>
                    <a:bodyPr/>
                    <a:lstStyle/>
                    <a:p>
                      <a:pPr algn="ctr"/>
                      <a:r>
                        <a:rPr lang="el-GR" sz="1200" b="0" dirty="0"/>
                        <a:t>Συνεντεύξεις μαθητών</a:t>
                      </a:r>
                      <a:endParaRPr lang="en-US" sz="1200" b="0" dirty="0"/>
                    </a:p>
                  </a:txBody>
                  <a:tcPr>
                    <a:solidFill>
                      <a:schemeClr val="accent5"/>
                    </a:solidFill>
                  </a:tcPr>
                </a:tc>
                <a:tc>
                  <a:txBody>
                    <a:bodyPr/>
                    <a:lstStyle/>
                    <a:p>
                      <a:pPr algn="ctr"/>
                      <a:r>
                        <a:rPr lang="el-GR" sz="1200" b="0" dirty="0"/>
                        <a:t>Συνεντεύξεις εκπαιδευτικών</a:t>
                      </a:r>
                      <a:endParaRPr lang="en-US" sz="1200" b="0" dirty="0"/>
                    </a:p>
                  </a:txBody>
                  <a:tcPr>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solidFill>
                      <a:schemeClr val="tx1">
                        <a:lumMod val="6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3206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600" b="1" dirty="0">
                <a:solidFill>
                  <a:schemeClr val="accent1"/>
                </a:solidFill>
                <a:latin typeface="Calibri" panose="020F0502020204030204" pitchFamily="34" charset="0"/>
              </a:rPr>
              <a:t>Δεδομένα έρευνας</a:t>
            </a:r>
          </a:p>
        </p:txBody>
      </p:sp>
      <p:sp>
        <p:nvSpPr>
          <p:cNvPr id="3" name="Content Placeholder 2"/>
          <p:cNvSpPr>
            <a:spLocks noGrp="1"/>
          </p:cNvSpPr>
          <p:nvPr>
            <p:ph idx="1"/>
          </p:nvPr>
        </p:nvSpPr>
        <p:spPr>
          <a:xfrm>
            <a:off x="1103312" y="1825714"/>
            <a:ext cx="9691833" cy="4422686"/>
          </a:xfrm>
        </p:spPr>
        <p:txBody>
          <a:bodyPr/>
          <a:lstStyle/>
          <a:p>
            <a:pPr marL="0" indent="0">
              <a:buNone/>
            </a:pPr>
            <a:r>
              <a:rPr lang="el-GR" sz="2400" dirty="0">
                <a:latin typeface="Calibri" panose="020F0502020204030204" pitchFamily="34" charset="0"/>
                <a:ea typeface="Calibri" panose="020F0502020204030204" pitchFamily="34" charset="0"/>
                <a:cs typeface="Calibri" panose="020F0502020204030204" pitchFamily="34" charset="0"/>
              </a:rPr>
              <a:t>Συνολικά αποτιμήθηκαν </a:t>
            </a:r>
            <a:r>
              <a:rPr lang="el-GR" sz="4000" dirty="0">
                <a:latin typeface="Calibri" panose="020F0502020204030204" pitchFamily="34" charset="0"/>
                <a:ea typeface="Calibri" panose="020F0502020204030204" pitchFamily="34" charset="0"/>
                <a:cs typeface="Calibri" panose="020F0502020204030204" pitchFamily="34" charset="0"/>
              </a:rPr>
              <a:t>86</a:t>
            </a:r>
            <a:r>
              <a:rPr lang="el-GR" sz="2400" dirty="0">
                <a:latin typeface="Calibri" panose="020F0502020204030204" pitchFamily="34" charset="0"/>
                <a:ea typeface="Calibri" panose="020F0502020204030204" pitchFamily="34" charset="0"/>
                <a:cs typeface="Calibri" panose="020F0502020204030204" pitchFamily="34" charset="0"/>
              </a:rPr>
              <a:t> προγράμματα που πραγματοποιήθηκαν από το 2011 - 2013 και χρησιμοποιήθηκαν:</a:t>
            </a:r>
          </a:p>
          <a:p>
            <a:pPr lvl="1"/>
            <a:r>
              <a:rPr lang="el-GR" sz="2200" dirty="0">
                <a:latin typeface="Calibri" panose="020F0502020204030204" pitchFamily="34" charset="0"/>
                <a:ea typeface="Calibri" panose="020F0502020204030204" pitchFamily="34" charset="0"/>
                <a:cs typeface="Calibri" panose="020F0502020204030204" pitchFamily="34" charset="0"/>
              </a:rPr>
              <a:t>πληροφοριακά στοιχεία του έργου</a:t>
            </a:r>
          </a:p>
          <a:p>
            <a:pPr lvl="1"/>
            <a:r>
              <a:rPr lang="el-GR" sz="2200" dirty="0">
                <a:latin typeface="Calibri" panose="020F0502020204030204" pitchFamily="34" charset="0"/>
                <a:ea typeface="Calibri" panose="020F0502020204030204" pitchFamily="34" charset="0"/>
                <a:cs typeface="Calibri" panose="020F0502020204030204" pitchFamily="34" charset="0"/>
              </a:rPr>
              <a:t>εκθέσεις εμπειρογνωμόνων </a:t>
            </a:r>
          </a:p>
          <a:p>
            <a:pPr lvl="1"/>
            <a:r>
              <a:rPr lang="el-GR" sz="2200" dirty="0">
                <a:latin typeface="Calibri" panose="020F0502020204030204" pitchFamily="34" charset="0"/>
                <a:ea typeface="Calibri" panose="020F0502020204030204" pitchFamily="34" charset="0"/>
                <a:cs typeface="Calibri" panose="020F0502020204030204" pitchFamily="34" charset="0"/>
              </a:rPr>
              <a:t>εκθέσεις αξιολογήσεων ανά σχολείο </a:t>
            </a:r>
          </a:p>
          <a:p>
            <a:pPr lvl="1"/>
            <a:r>
              <a:rPr lang="el-GR" sz="2200" dirty="0">
                <a:latin typeface="Calibri" panose="020F0502020204030204" pitchFamily="34" charset="0"/>
                <a:ea typeface="Calibri" panose="020F0502020204030204" pitchFamily="34" charset="0"/>
                <a:cs typeface="Calibri" panose="020F0502020204030204" pitchFamily="34" charset="0"/>
              </a:rPr>
              <a:t>δεδομένα από μεμονωμένες συνεντεύξεις και ομάδων εστίασης σε εκπαιδευτικούς και μαθητές</a:t>
            </a:r>
            <a:endParaRPr lang="el-GR" sz="2200" dirty="0"/>
          </a:p>
        </p:txBody>
      </p:sp>
    </p:spTree>
    <p:extLst>
      <p:ext uri="{BB962C8B-B14F-4D97-AF65-F5344CB8AC3E}">
        <p14:creationId xmlns:p14="http://schemas.microsoft.com/office/powerpoint/2010/main" val="670572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38200"/>
          </a:xfrm>
        </p:spPr>
        <p:txBody>
          <a:bodyPr/>
          <a:lstStyle/>
          <a:p>
            <a:pPr algn="ctr"/>
            <a:r>
              <a:rPr lang="el-GR" sz="3200" b="1" dirty="0">
                <a:solidFill>
                  <a:schemeClr val="accent1"/>
                </a:solidFill>
                <a:latin typeface="Calibri" panose="020F0502020204030204" pitchFamily="34" charset="0"/>
              </a:rPr>
              <a:t>Αλλαγές που φέρει το πρόγραμμα στη σχολική πραγματικότητα</a:t>
            </a:r>
          </a:p>
        </p:txBody>
      </p:sp>
      <p:sp>
        <p:nvSpPr>
          <p:cNvPr id="3" name="Content Placeholder 2"/>
          <p:cNvSpPr>
            <a:spLocks noGrp="1"/>
          </p:cNvSpPr>
          <p:nvPr>
            <p:ph idx="1"/>
          </p:nvPr>
        </p:nvSpPr>
        <p:spPr>
          <a:xfrm>
            <a:off x="1103312" y="1545466"/>
            <a:ext cx="8946541" cy="4702934"/>
          </a:xfrm>
        </p:spPr>
        <p:txBody>
          <a:bodyPr>
            <a:noAutofit/>
          </a:bodyPr>
          <a:lstStyle/>
          <a:p>
            <a:pPr algn="just"/>
            <a:r>
              <a:rPr lang="el-GR" sz="2400" dirty="0">
                <a:latin typeface="Calibri" panose="020F0502020204030204" pitchFamily="34" charset="0"/>
              </a:rPr>
              <a:t>Οι αλλαγές δεν είναι τόσες όσες θα ήθελαν καθώς όπως εντοπίζουν τα ΠΣ και η διάρθρωση του ελληνικού σχολείου είναι τέτοια ώστε δύσκολα μπορεί κανείς να παρέμβει και να τα αλλάξει ή έστω να εντάξει επίσημα δοκιμασμένες έννοιες και πρακτικές.</a:t>
            </a:r>
          </a:p>
          <a:p>
            <a:pPr algn="just"/>
            <a:r>
              <a:rPr lang="el-GR" sz="2400" dirty="0">
                <a:latin typeface="Calibri" panose="020F0502020204030204" pitchFamily="34" charset="0"/>
              </a:rPr>
              <a:t>Κυρίως αυτό που αλλάζει μέσα από τέτοιου είδους προγράμματα και με δεδομένη την πραγματικότητα, είναι η </a:t>
            </a:r>
            <a:r>
              <a:rPr lang="el-GR" sz="2400" b="1" dirty="0">
                <a:solidFill>
                  <a:srgbClr val="FFFF00"/>
                </a:solidFill>
                <a:latin typeface="Calibri" panose="020F0502020204030204" pitchFamily="34" charset="0"/>
              </a:rPr>
              <a:t>παιδαγωγική στάση </a:t>
            </a:r>
            <a:r>
              <a:rPr lang="el-GR" sz="2400" dirty="0">
                <a:latin typeface="Calibri" panose="020F0502020204030204" pitchFamily="34" charset="0"/>
              </a:rPr>
              <a:t>των εκπαιδευτικών, το οποίο αποτελεί σημαντικό κέρδος για τη βελτίωση του σχολείου. </a:t>
            </a:r>
          </a:p>
          <a:p>
            <a:pPr algn="just"/>
            <a:r>
              <a:rPr lang="el-GR" sz="2400" dirty="0">
                <a:latin typeface="Calibri" panose="020F0502020204030204" pitchFamily="34" charset="0"/>
              </a:rPr>
              <a:t>Εν τούτοις συγκεκριμένοι τύποι σχολείων όπως τα </a:t>
            </a:r>
            <a:r>
              <a:rPr lang="el-GR" sz="2400" b="1" dirty="0">
                <a:solidFill>
                  <a:srgbClr val="FFFF00"/>
                </a:solidFill>
                <a:latin typeface="Calibri" panose="020F0502020204030204" pitchFamily="34" charset="0"/>
              </a:rPr>
              <a:t>σχολεία ειδικής</a:t>
            </a:r>
            <a:r>
              <a:rPr lang="el-GR" sz="2400" dirty="0">
                <a:latin typeface="Calibri" panose="020F0502020204030204" pitchFamily="34" charset="0"/>
              </a:rPr>
              <a:t> αγωγής, τα οποία έχουν πιο ευέλικτο πρόγραμμα, φαίνεται ότι είναι ιδιαίτερα ευνοημένοι από το πρόγραμμα.</a:t>
            </a:r>
          </a:p>
        </p:txBody>
      </p:sp>
      <p:graphicFrame>
        <p:nvGraphicFramePr>
          <p:cNvPr id="4" name="Table 3"/>
          <p:cNvGraphicFramePr>
            <a:graphicFrameLocks noGrp="1"/>
          </p:cNvGraphicFramePr>
          <p:nvPr>
            <p:extLst>
              <p:ext uri="{D42A27DB-BD31-4B8C-83A1-F6EECF244321}">
                <p14:modId xmlns:p14="http://schemas.microsoft.com/office/powerpoint/2010/main" val="1064501719"/>
              </p:ext>
            </p:extLst>
          </p:nvPr>
        </p:nvGraphicFramePr>
        <p:xfrm>
          <a:off x="244325" y="62484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marL="0" algn="ctr" defTabSz="457200" rtl="0" eaLnBrk="1" latinLnBrk="0" hangingPunct="1"/>
                      <a:r>
                        <a:rPr lang="el-GR" sz="1200" b="0" kern="1200" dirty="0">
                          <a:solidFill>
                            <a:schemeClr val="lt1"/>
                          </a:solidFill>
                          <a:latin typeface="+mn-lt"/>
                          <a:ea typeface="+mn-ea"/>
                          <a:cs typeface="+mn-cs"/>
                        </a:rPr>
                        <a:t>Εκθέσεις εμπειρογνωμόνων</a:t>
                      </a:r>
                      <a:endParaRPr lang="en-US" sz="1200" b="0" kern="1200" dirty="0">
                        <a:solidFill>
                          <a:schemeClr val="lt1"/>
                        </a:solidFill>
                        <a:latin typeface="+mn-lt"/>
                        <a:ea typeface="+mn-ea"/>
                        <a:cs typeface="+mn-cs"/>
                      </a:endParaRPr>
                    </a:p>
                  </a:txBody>
                  <a:tcPr>
                    <a:solidFill>
                      <a:schemeClr val="accent5"/>
                    </a:solidFill>
                  </a:tcPr>
                </a:tc>
                <a:tc>
                  <a:txBody>
                    <a:bodyPr/>
                    <a:lstStyle/>
                    <a:p>
                      <a:pPr algn="ctr"/>
                      <a:r>
                        <a:rPr lang="el-GR" sz="1200" b="0" dirty="0"/>
                        <a:t>Συνεντεύξεις μαθητών</a:t>
                      </a:r>
                      <a:endParaRPr lang="en-US" sz="1200" b="0" dirty="0"/>
                    </a:p>
                  </a:txBody>
                  <a:tcPr>
                    <a:solidFill>
                      <a:schemeClr val="accent5"/>
                    </a:solidFill>
                  </a:tcPr>
                </a:tc>
                <a:tc>
                  <a:txBody>
                    <a:bodyPr/>
                    <a:lstStyle/>
                    <a:p>
                      <a:pPr algn="ctr"/>
                      <a:r>
                        <a:rPr lang="el-GR" sz="1200" b="0" dirty="0"/>
                        <a:t>Συνεντεύξεις εκπαιδευτικών</a:t>
                      </a:r>
                      <a:endParaRPr lang="en-US" sz="1200" b="0" dirty="0"/>
                    </a:p>
                  </a:txBody>
                  <a:tcPr>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solidFill>
                      <a:schemeClr val="tx1">
                        <a:lumMod val="6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6365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200" b="1" dirty="0">
                <a:solidFill>
                  <a:schemeClr val="accent1"/>
                </a:solidFill>
                <a:latin typeface="Calibri" panose="020F0502020204030204" pitchFamily="34" charset="0"/>
              </a:rPr>
              <a:t>Άνοιγμα της σχολικής κοινότητας στην κοινωνία δια μέσου του προγράμματος</a:t>
            </a:r>
          </a:p>
        </p:txBody>
      </p:sp>
      <p:sp>
        <p:nvSpPr>
          <p:cNvPr id="3" name="Content Placeholder 2"/>
          <p:cNvSpPr>
            <a:spLocks noGrp="1"/>
          </p:cNvSpPr>
          <p:nvPr>
            <p:ph idx="1"/>
          </p:nvPr>
        </p:nvSpPr>
        <p:spPr>
          <a:xfrm>
            <a:off x="1103312" y="1584102"/>
            <a:ext cx="8946541" cy="4664298"/>
          </a:xfrm>
        </p:spPr>
        <p:txBody>
          <a:bodyPr/>
          <a:lstStyle/>
          <a:p>
            <a:pPr algn="just"/>
            <a:r>
              <a:rPr lang="el-GR" dirty="0">
                <a:latin typeface="Calibri" panose="020F0502020204030204" pitchFamily="34" charset="0"/>
              </a:rPr>
              <a:t>Μέσα από τις συνεντεύξεις φάνηκε η </a:t>
            </a:r>
            <a:r>
              <a:rPr lang="el-GR" b="1" dirty="0">
                <a:solidFill>
                  <a:srgbClr val="FFFF00"/>
                </a:solidFill>
                <a:latin typeface="Calibri" panose="020F0502020204030204" pitchFamily="34" charset="0"/>
              </a:rPr>
              <a:t>εσωστρέφεια του ελληνικού σχολείου </a:t>
            </a:r>
            <a:r>
              <a:rPr lang="el-GR" dirty="0">
                <a:latin typeface="Calibri" panose="020F0502020204030204" pitchFamily="34" charset="0"/>
              </a:rPr>
              <a:t>αλλά και η αδυναμία της ελληνικής τοπικής κοινωνίας να εμπλακεί και να στηρίξει το σχολείο ακόμη κι όταν ζητήθηκε. </a:t>
            </a:r>
          </a:p>
          <a:p>
            <a:pPr algn="just"/>
            <a:r>
              <a:rPr lang="el-GR" dirty="0">
                <a:latin typeface="Calibri" panose="020F0502020204030204" pitchFamily="34" charset="0"/>
              </a:rPr>
              <a:t>Η συμμετοχή της τοπικής κοινωνίας στο σχολικό γίγνεσθαι παρουσιάζεται αδρανής. Το ίδιο συμβαίνει και με τη συμμετοχή των τοπικών επιχειρήσεων. Αυτό πιθανόν οφείλεται τόσο στο εντατικό ΠΣ του ελληνικού σχολείου που δεν δίνει χρόνο και χώρο για εμπλοκή, αλλά και στη  γραφειοκρατία η οποία αποθαρρύνει κάθε είδους προσπάθεια προς αυτή την κατεύθυνση. </a:t>
            </a:r>
          </a:p>
          <a:p>
            <a:pPr algn="just"/>
            <a:r>
              <a:rPr lang="el-GR" dirty="0">
                <a:latin typeface="Calibri" panose="020F0502020204030204" pitchFamily="34" charset="0"/>
              </a:rPr>
              <a:t>Μεγαλύτερη εμπλοκή στα τεκταινόμενα του σχολείου φαίνεται ότι έχει ο σύλλογος γονέων και κηδεμόνων.</a:t>
            </a:r>
          </a:p>
          <a:p>
            <a:pPr algn="just"/>
            <a:endParaRPr lang="el-GR" dirty="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64501719"/>
              </p:ext>
            </p:extLst>
          </p:nvPr>
        </p:nvGraphicFramePr>
        <p:xfrm>
          <a:off x="244325" y="6248400"/>
          <a:ext cx="11545892" cy="457200"/>
        </p:xfrm>
        <a:graphic>
          <a:graphicData uri="http://schemas.openxmlformats.org/drawingml/2006/table">
            <a:tbl>
              <a:tblPr firstRow="1" bandRow="1">
                <a:tableStyleId>{7DF18680-E054-41AD-8BC1-D1AEF772440D}</a:tableStyleId>
              </a:tblPr>
              <a:tblGrid>
                <a:gridCol w="2886473">
                  <a:extLst>
                    <a:ext uri="{9D8B030D-6E8A-4147-A177-3AD203B41FA5}">
                      <a16:colId xmlns:a16="http://schemas.microsoft.com/office/drawing/2014/main" val="20000"/>
                    </a:ext>
                  </a:extLst>
                </a:gridCol>
                <a:gridCol w="2886473">
                  <a:extLst>
                    <a:ext uri="{9D8B030D-6E8A-4147-A177-3AD203B41FA5}">
                      <a16:colId xmlns:a16="http://schemas.microsoft.com/office/drawing/2014/main" val="20001"/>
                    </a:ext>
                  </a:extLst>
                </a:gridCol>
                <a:gridCol w="2886473">
                  <a:extLst>
                    <a:ext uri="{9D8B030D-6E8A-4147-A177-3AD203B41FA5}">
                      <a16:colId xmlns:a16="http://schemas.microsoft.com/office/drawing/2014/main" val="20002"/>
                    </a:ext>
                  </a:extLst>
                </a:gridCol>
                <a:gridCol w="2886473">
                  <a:extLst>
                    <a:ext uri="{9D8B030D-6E8A-4147-A177-3AD203B41FA5}">
                      <a16:colId xmlns:a16="http://schemas.microsoft.com/office/drawing/2014/main" val="20003"/>
                    </a:ext>
                  </a:extLst>
                </a:gridCol>
              </a:tblGrid>
              <a:tr h="370840">
                <a:tc>
                  <a:txBody>
                    <a:bodyPr/>
                    <a:lstStyle/>
                    <a:p>
                      <a:pPr marL="0" algn="ctr" defTabSz="457200" rtl="0" eaLnBrk="1" latinLnBrk="0" hangingPunct="1"/>
                      <a:r>
                        <a:rPr lang="el-GR" sz="1200" b="0" kern="1200" dirty="0">
                          <a:solidFill>
                            <a:schemeClr val="lt1"/>
                          </a:solidFill>
                          <a:latin typeface="+mn-lt"/>
                          <a:ea typeface="+mn-ea"/>
                          <a:cs typeface="+mn-cs"/>
                        </a:rPr>
                        <a:t>Εκθέσεις εμπειρογνωμόνων</a:t>
                      </a:r>
                      <a:endParaRPr lang="en-US" sz="1200" b="0" kern="1200" dirty="0">
                        <a:solidFill>
                          <a:schemeClr val="lt1"/>
                        </a:solidFill>
                        <a:latin typeface="+mn-lt"/>
                        <a:ea typeface="+mn-ea"/>
                        <a:cs typeface="+mn-cs"/>
                      </a:endParaRPr>
                    </a:p>
                  </a:txBody>
                  <a:tcPr>
                    <a:solidFill>
                      <a:schemeClr val="accent5"/>
                    </a:solidFill>
                  </a:tcPr>
                </a:tc>
                <a:tc>
                  <a:txBody>
                    <a:bodyPr/>
                    <a:lstStyle/>
                    <a:p>
                      <a:pPr algn="ctr"/>
                      <a:r>
                        <a:rPr lang="el-GR" sz="1200" b="0" dirty="0"/>
                        <a:t>Συνεντεύξεις μαθητών</a:t>
                      </a:r>
                      <a:endParaRPr lang="en-US" sz="1200" b="0" dirty="0"/>
                    </a:p>
                  </a:txBody>
                  <a:tcPr>
                    <a:solidFill>
                      <a:schemeClr val="accent5"/>
                    </a:solidFill>
                  </a:tcPr>
                </a:tc>
                <a:tc>
                  <a:txBody>
                    <a:bodyPr/>
                    <a:lstStyle/>
                    <a:p>
                      <a:pPr algn="ctr"/>
                      <a:r>
                        <a:rPr lang="el-GR" sz="1200" b="0" dirty="0"/>
                        <a:t>Συνεντεύξεις εκπαιδευτικών</a:t>
                      </a:r>
                      <a:endParaRPr lang="en-US" sz="1200" b="0" dirty="0"/>
                    </a:p>
                  </a:txBody>
                  <a:tcPr>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sz="1200" b="0" dirty="0"/>
                        <a:t>Συνεντεύξεις στελεχών της </a:t>
                      </a:r>
                      <a:r>
                        <a:rPr lang="el-GR" sz="1200" b="0" dirty="0" err="1"/>
                        <a:t>εκπ</a:t>
                      </a:r>
                      <a:r>
                        <a:rPr lang="el-GR" sz="1200" b="0" dirty="0"/>
                        <a:t>/</a:t>
                      </a:r>
                      <a:r>
                        <a:rPr lang="el-GR" sz="1200" b="0" dirty="0" err="1"/>
                        <a:t>σης</a:t>
                      </a:r>
                      <a:endParaRPr lang="en-US" sz="1200" b="0" dirty="0"/>
                    </a:p>
                    <a:p>
                      <a:pPr algn="ctr"/>
                      <a:endParaRPr lang="en-US" sz="1200" b="0" dirty="0"/>
                    </a:p>
                  </a:txBody>
                  <a:tcPr>
                    <a:solidFill>
                      <a:schemeClr val="tx1">
                        <a:lumMod val="6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987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solidFill>
                  <a:schemeClr val="accent1"/>
                </a:solidFill>
                <a:latin typeface="Calibri" panose="020F0502020204030204" pitchFamily="34" charset="0"/>
              </a:rPr>
              <a:t>Μεθοδολογία</a:t>
            </a:r>
          </a:p>
        </p:txBody>
      </p:sp>
      <p:sp>
        <p:nvSpPr>
          <p:cNvPr id="3" name="Content Placeholder 2"/>
          <p:cNvSpPr>
            <a:spLocks noGrp="1"/>
          </p:cNvSpPr>
          <p:nvPr>
            <p:ph idx="1"/>
          </p:nvPr>
        </p:nvSpPr>
        <p:spPr>
          <a:xfrm>
            <a:off x="646111" y="1249251"/>
            <a:ext cx="10107747" cy="5396247"/>
          </a:xfrm>
        </p:spPr>
        <p:txBody>
          <a:bodyPr>
            <a:normAutofit fontScale="92500" lnSpcReduction="20000"/>
          </a:bodyPr>
          <a:lstStyle/>
          <a:p>
            <a:pPr algn="just">
              <a:lnSpc>
                <a:spcPct val="150000"/>
              </a:lnSpc>
              <a:spcBef>
                <a:spcPts val="600"/>
              </a:spcBef>
            </a:pPr>
            <a:r>
              <a:rPr lang="el-GR" sz="2400" dirty="0">
                <a:latin typeface="Calibri" panose="020F0502020204030204" pitchFamily="34" charset="0"/>
                <a:ea typeface="Calibri" panose="020F0502020204030204" pitchFamily="34" charset="0"/>
                <a:cs typeface="Calibri" panose="020F0502020204030204" pitchFamily="34" charset="0"/>
              </a:rPr>
              <a:t>Τα πληροφοριακά στοιχεία εκφράστηκαν με αριθμητική μορφή και συσχετίστηκαν  μεταξύ τους βάσει </a:t>
            </a:r>
            <a:r>
              <a:rPr lang="el-GR" sz="2400" b="1" dirty="0">
                <a:solidFill>
                  <a:srgbClr val="FFFF00"/>
                </a:solidFill>
                <a:latin typeface="Calibri" panose="020F0502020204030204" pitchFamily="34" charset="0"/>
                <a:ea typeface="Calibri" panose="020F0502020204030204" pitchFamily="34" charset="0"/>
                <a:cs typeface="Calibri" panose="020F0502020204030204" pitchFamily="34" charset="0"/>
              </a:rPr>
              <a:t>στατιστικών μεθόδων</a:t>
            </a:r>
            <a:r>
              <a:rPr lang="el-GR"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l-GR" sz="2400" dirty="0">
                <a:latin typeface="Calibri" panose="020F0502020204030204" pitchFamily="34" charset="0"/>
                <a:ea typeface="Calibri" panose="020F0502020204030204" pitchFamily="34" charset="0"/>
                <a:cs typeface="Calibri" panose="020F0502020204030204" pitchFamily="34" charset="0"/>
              </a:rPr>
              <a:t>ώστε να αποκαλύψουν σημαντικές πληροφορίες για το έργο.</a:t>
            </a:r>
          </a:p>
          <a:p>
            <a:pPr algn="just">
              <a:lnSpc>
                <a:spcPct val="150000"/>
              </a:lnSpc>
              <a:spcBef>
                <a:spcPts val="600"/>
              </a:spcBef>
            </a:pPr>
            <a:r>
              <a:rPr lang="el-GR" sz="2400" dirty="0">
                <a:latin typeface="Calibri" panose="020F0502020204030204" pitchFamily="34" charset="0"/>
                <a:ea typeface="Calibri" panose="020F0502020204030204" pitchFamily="34" charset="0"/>
                <a:cs typeface="Calibri" panose="020F0502020204030204" pitchFamily="34" charset="0"/>
              </a:rPr>
              <a:t>Οι εκθέσεις αξιολόγησης των σχολείων, όπως και οι εκθέσεις των εμπειρογνωμόνων αναλύθηκαν με τη μέθοδο της </a:t>
            </a:r>
            <a:r>
              <a:rPr lang="el-GR" sz="2400" b="1" dirty="0">
                <a:solidFill>
                  <a:srgbClr val="FFFF00"/>
                </a:solidFill>
                <a:latin typeface="Calibri" panose="020F0502020204030204" pitchFamily="34" charset="0"/>
                <a:ea typeface="Calibri" panose="020F0502020204030204" pitchFamily="34" charset="0"/>
                <a:cs typeface="Calibri" panose="020F0502020204030204" pitchFamily="34" charset="0"/>
              </a:rPr>
              <a:t>(ποσοτικής και ποιοτικής) ανάλυσης περιεχομένου,</a:t>
            </a:r>
            <a:r>
              <a:rPr lang="el-GR"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l-GR" sz="2400" dirty="0">
                <a:latin typeface="Calibri" panose="020F0502020204030204" pitchFamily="34" charset="0"/>
                <a:ea typeface="Calibri" panose="020F0502020204030204" pitchFamily="34" charset="0"/>
                <a:cs typeface="Calibri" panose="020F0502020204030204" pitchFamily="34" charset="0"/>
              </a:rPr>
              <a:t>ώστε να ταξινομηθεί το εννοιολογικό  περιεχόμενο των κειμένων σε θεματικές κατηγορίες και υποκατηγορίες και να αποκαλυφθεί η «βαρύτητα» της κάθε θεματικής και κατηγορίας μέσω της συχνότητας εμφάνισής της.</a:t>
            </a:r>
          </a:p>
          <a:p>
            <a:pPr algn="just">
              <a:lnSpc>
                <a:spcPct val="150000"/>
              </a:lnSpc>
              <a:spcBef>
                <a:spcPts val="600"/>
              </a:spcBef>
            </a:pPr>
            <a:r>
              <a:rPr lang="el-GR" sz="2400" dirty="0">
                <a:latin typeface="Calibri" panose="020F0502020204030204" pitchFamily="34" charset="0"/>
                <a:ea typeface="Calibri" panose="020F0502020204030204" pitchFamily="34" charset="0"/>
                <a:cs typeface="Calibri" panose="020F0502020204030204" pitchFamily="34" charset="0"/>
              </a:rPr>
              <a:t>Τα δεδομένα που προέκυψαν από τις μεμονωμένες συνεντεύξεις και τις ομάδες εστίασης αναλύθηκαν με τη μέθοδο της </a:t>
            </a:r>
            <a:r>
              <a:rPr lang="el-GR" sz="2400" b="1" dirty="0">
                <a:solidFill>
                  <a:srgbClr val="FFFF00"/>
                </a:solidFill>
                <a:latin typeface="Calibri" panose="020F0502020204030204" pitchFamily="34" charset="0"/>
                <a:ea typeface="Calibri" panose="020F0502020204030204" pitchFamily="34" charset="0"/>
                <a:cs typeface="Calibri" panose="020F0502020204030204" pitchFamily="34" charset="0"/>
              </a:rPr>
              <a:t>ανάλυσης λόγου</a:t>
            </a:r>
            <a:r>
              <a:rPr lang="el-GR"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endParaRPr lang="el-GR"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0460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dirty="0">
                <a:latin typeface="Arial"/>
                <a:cs typeface="Arial"/>
              </a:rPr>
              <a:t>ΑΠΟΤΕΛΕΣΜΑΤΑ</a:t>
            </a:r>
            <a:endParaRPr lang="en-US" dirty="0">
              <a:latin typeface="Arial"/>
              <a:cs typeface="Arial"/>
            </a:endParaRP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54758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5359768" cy="1066989"/>
          </a:xfrm>
        </p:spPr>
        <p:txBody>
          <a:bodyPr/>
          <a:lstStyle/>
          <a:p>
            <a:pPr algn="ctr"/>
            <a:r>
              <a:rPr lang="el-GR" sz="3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Επίδραση στους μαθητές που συμμετείχαν στο πρόγραμμα</a:t>
            </a:r>
            <a:endParaRPr lang="el-GR" sz="3200" b="1" dirty="0">
              <a:solidFill>
                <a:schemeClr val="accent1"/>
              </a:solidFill>
            </a:endParaRPr>
          </a:p>
        </p:txBody>
      </p:sp>
      <p:sp>
        <p:nvSpPr>
          <p:cNvPr id="3" name="Content Placeholder 2"/>
          <p:cNvSpPr>
            <a:spLocks noGrp="1"/>
          </p:cNvSpPr>
          <p:nvPr>
            <p:ph idx="1"/>
          </p:nvPr>
        </p:nvSpPr>
        <p:spPr>
          <a:xfrm>
            <a:off x="640305" y="1513093"/>
            <a:ext cx="4439558" cy="4728692"/>
          </a:xfrm>
        </p:spPr>
        <p:txBody>
          <a:bodyPr>
            <a:normAutofit fontScale="70000" lnSpcReduction="20000"/>
          </a:bodyPr>
          <a:lstStyle/>
          <a:p>
            <a:pPr marL="0" indent="0" algn="just">
              <a:lnSpc>
                <a:spcPct val="160000"/>
              </a:lnSpc>
              <a:buNone/>
            </a:pPr>
            <a:r>
              <a:rPr lang="el-GR" sz="2400" dirty="0">
                <a:latin typeface="Calibri" panose="020F0502020204030204" pitchFamily="34" charset="0"/>
                <a:ea typeface="Calibri" panose="020F0502020204030204" pitchFamily="34" charset="0"/>
                <a:cs typeface="Calibri" panose="020F0502020204030204" pitchFamily="34" charset="0"/>
              </a:rPr>
              <a:t>Βελτίωση των </a:t>
            </a:r>
          </a:p>
          <a:p>
            <a:pPr algn="just">
              <a:lnSpc>
                <a:spcPct val="160000"/>
              </a:lnSpc>
              <a:spcBef>
                <a:spcPts val="600"/>
              </a:spcBef>
              <a:spcAft>
                <a:spcPts val="600"/>
              </a:spcAft>
            </a:pPr>
            <a:r>
              <a:rPr lang="el-GR" sz="2400" b="1" dirty="0">
                <a:solidFill>
                  <a:srgbClr val="FFFF00"/>
                </a:solidFill>
                <a:latin typeface="Calibri" panose="020F0502020204030204" pitchFamily="34" charset="0"/>
                <a:ea typeface="Calibri" panose="020F0502020204030204" pitchFamily="34" charset="0"/>
                <a:cs typeface="Calibri" panose="020F0502020204030204" pitchFamily="34" charset="0"/>
              </a:rPr>
              <a:t>γλωσσικών δεξιοτήτων </a:t>
            </a:r>
            <a:r>
              <a:rPr lang="el-GR" sz="2400" dirty="0">
                <a:latin typeface="Calibri" panose="020F0502020204030204" pitchFamily="34" charset="0"/>
                <a:ea typeface="Calibri" panose="020F0502020204030204" pitchFamily="34" charset="0"/>
                <a:cs typeface="Calibri" panose="020F0502020204030204" pitchFamily="34" charset="0"/>
              </a:rPr>
              <a:t>(79,8%</a:t>
            </a:r>
            <a:r>
              <a:rPr lang="en-US" sz="2400" dirty="0">
                <a:latin typeface="Calibri" panose="020F0502020204030204" pitchFamily="34" charset="0"/>
                <a:ea typeface="Calibri" panose="020F0502020204030204" pitchFamily="34" charset="0"/>
                <a:cs typeface="Calibri" panose="020F0502020204030204" pitchFamily="34" charset="0"/>
              </a:rPr>
              <a:t>)</a:t>
            </a:r>
            <a:endParaRPr lang="el-GR" sz="2400" dirty="0">
              <a:latin typeface="Calibri" panose="020F0502020204030204" pitchFamily="34" charset="0"/>
              <a:ea typeface="Calibri" panose="020F0502020204030204" pitchFamily="34" charset="0"/>
              <a:cs typeface="Calibri" panose="020F0502020204030204" pitchFamily="34" charset="0"/>
            </a:endParaRPr>
          </a:p>
          <a:p>
            <a:pPr algn="just">
              <a:lnSpc>
                <a:spcPct val="160000"/>
              </a:lnSpc>
              <a:spcBef>
                <a:spcPts val="600"/>
              </a:spcBef>
              <a:spcAft>
                <a:spcPts val="600"/>
              </a:spcAft>
            </a:pPr>
            <a:r>
              <a:rPr lang="el-GR" sz="2400" dirty="0">
                <a:latin typeface="Calibri" panose="020F0502020204030204" pitchFamily="34" charset="0"/>
                <a:ea typeface="Calibri" panose="020F0502020204030204" pitchFamily="34" charset="0"/>
                <a:cs typeface="Calibri" panose="020F0502020204030204" pitchFamily="34" charset="0"/>
              </a:rPr>
              <a:t>δεξιοτήτων στις </a:t>
            </a:r>
            <a:r>
              <a:rPr lang="el-GR" sz="2400" b="1" dirty="0">
                <a:solidFill>
                  <a:srgbClr val="FFFF00"/>
                </a:solidFill>
                <a:latin typeface="Calibri" panose="020F0502020204030204" pitchFamily="34" charset="0"/>
                <a:ea typeface="Calibri" panose="020F0502020204030204" pitchFamily="34" charset="0"/>
                <a:cs typeface="Calibri" panose="020F0502020204030204" pitchFamily="34" charset="0"/>
              </a:rPr>
              <a:t>Νέες Τεχνολογίες</a:t>
            </a:r>
            <a:r>
              <a:rPr lang="en-US" sz="24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l-GR" sz="2400" dirty="0">
                <a:solidFill>
                  <a:prstClr val="white"/>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rPr>
              <a:t>80,9</a:t>
            </a:r>
            <a:r>
              <a:rPr lang="el-GR" sz="2400" dirty="0">
                <a:solidFill>
                  <a:prstClr val="white"/>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rPr>
              <a:t>)</a:t>
            </a:r>
          </a:p>
          <a:p>
            <a:pPr algn="just">
              <a:lnSpc>
                <a:spcPct val="160000"/>
              </a:lnSpc>
              <a:spcBef>
                <a:spcPts val="600"/>
              </a:spcBef>
              <a:spcAft>
                <a:spcPts val="600"/>
              </a:spcAft>
            </a:pPr>
            <a:r>
              <a:rPr lang="el-GR" sz="2400" b="1"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κοινωνικών δεξιοτήτων</a:t>
            </a:r>
            <a:r>
              <a:rPr lang="el-GR" sz="2400" dirty="0">
                <a:solidFill>
                  <a:schemeClr val="accent6">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(98,8%)</a:t>
            </a:r>
          </a:p>
          <a:p>
            <a:pPr lvl="0" algn="just">
              <a:lnSpc>
                <a:spcPct val="160000"/>
              </a:lnSpc>
              <a:spcBef>
                <a:spcPts val="600"/>
              </a:spcBef>
              <a:spcAft>
                <a:spcPts val="600"/>
              </a:spcAft>
              <a:buClr>
                <a:srgbClr val="1E5155">
                  <a:lumMod val="40000"/>
                  <a:lumOff val="60000"/>
                </a:srgbClr>
              </a:buClr>
            </a:pPr>
            <a:r>
              <a:rPr lang="el-GR" sz="2400" dirty="0">
                <a:latin typeface="Calibri" panose="020F0502020204030204" pitchFamily="34" charset="0"/>
                <a:ea typeface="Calibri" panose="020F0502020204030204" pitchFamily="34" charset="0"/>
                <a:cs typeface="Calibri" panose="020F0502020204030204" pitchFamily="34" charset="0"/>
              </a:rPr>
              <a:t>του </a:t>
            </a:r>
            <a:r>
              <a:rPr lang="el-GR" sz="2400" b="1" dirty="0">
                <a:solidFill>
                  <a:srgbClr val="FFFF00"/>
                </a:solidFill>
                <a:latin typeface="Calibri" panose="020F0502020204030204" pitchFamily="34" charset="0"/>
                <a:ea typeface="Calibri" panose="020F0502020204030204" pitchFamily="34" charset="0"/>
                <a:cs typeface="Calibri" panose="020F0502020204030204" pitchFamily="34" charset="0"/>
              </a:rPr>
              <a:t>κινήτρου</a:t>
            </a:r>
            <a:r>
              <a:rPr lang="el-GR" sz="240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motivation)</a:t>
            </a:r>
            <a:r>
              <a:rPr lang="el-GR" sz="2400" dirty="0">
                <a:latin typeface="Calibri" panose="020F0502020204030204" pitchFamily="34" charset="0"/>
                <a:ea typeface="Calibri" panose="020F0502020204030204" pitchFamily="34" charset="0"/>
                <a:cs typeface="Calibri" panose="020F0502020204030204" pitchFamily="34" charset="0"/>
              </a:rPr>
              <a:t> </a:t>
            </a:r>
            <a:r>
              <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rPr>
              <a:t>(98,8%)</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60000"/>
              </a:lnSpc>
              <a:spcBef>
                <a:spcPts val="600"/>
              </a:spcBef>
              <a:spcAft>
                <a:spcPts val="600"/>
              </a:spcAft>
              <a:buClr>
                <a:srgbClr val="1E5155">
                  <a:lumMod val="40000"/>
                  <a:lumOff val="60000"/>
                </a:srgbClr>
              </a:buClr>
            </a:pPr>
            <a:r>
              <a:rPr lang="el-GR" sz="2400" dirty="0">
                <a:latin typeface="Calibri" panose="020F0502020204030204" pitchFamily="34" charset="0"/>
                <a:ea typeface="Calibri" panose="020F0502020204030204" pitchFamily="34" charset="0"/>
                <a:cs typeface="Calibri" panose="020F0502020204030204" pitchFamily="34" charset="0"/>
              </a:rPr>
              <a:t>της </a:t>
            </a:r>
            <a:r>
              <a:rPr lang="el-GR" sz="2400" b="1" dirty="0">
                <a:solidFill>
                  <a:srgbClr val="C59EC3"/>
                </a:solidFill>
                <a:latin typeface="Calibri" panose="020F0502020204030204" pitchFamily="34" charset="0"/>
                <a:ea typeface="Calibri" panose="020F0502020204030204" pitchFamily="34" charset="0"/>
                <a:cs typeface="Calibri" panose="020F0502020204030204" pitchFamily="34" charset="0"/>
              </a:rPr>
              <a:t>αυτοπεποίθησης</a:t>
            </a:r>
            <a:r>
              <a:rPr lang="el-GR" sz="2400" dirty="0">
                <a:latin typeface="Calibri" panose="020F0502020204030204" pitchFamily="34" charset="0"/>
                <a:ea typeface="Calibri" panose="020F0502020204030204" pitchFamily="34" charset="0"/>
                <a:cs typeface="Calibri" panose="020F0502020204030204" pitchFamily="34" charset="0"/>
              </a:rPr>
              <a:t> </a:t>
            </a:r>
            <a:r>
              <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rPr>
              <a:t>(97,6%)</a:t>
            </a:r>
          </a:p>
          <a:p>
            <a:pPr lvl="0" algn="just">
              <a:lnSpc>
                <a:spcPct val="160000"/>
              </a:lnSpc>
              <a:spcBef>
                <a:spcPts val="600"/>
              </a:spcBef>
              <a:spcAft>
                <a:spcPts val="600"/>
              </a:spcAft>
              <a:buClr>
                <a:srgbClr val="1E5155">
                  <a:lumMod val="40000"/>
                  <a:lumOff val="60000"/>
                </a:srgbClr>
              </a:buClr>
            </a:pPr>
            <a:r>
              <a:rPr lang="el-GR" sz="2400" dirty="0">
                <a:latin typeface="Calibri" panose="020F0502020204030204" pitchFamily="34" charset="0"/>
                <a:ea typeface="Calibri" panose="020F0502020204030204" pitchFamily="34" charset="0"/>
                <a:cs typeface="Calibri" panose="020F0502020204030204" pitchFamily="34" charset="0"/>
              </a:rPr>
              <a:t>των γνώσεων σχετικά με τον </a:t>
            </a:r>
            <a:r>
              <a:rPr lang="el-GR" sz="2400" b="1" dirty="0">
                <a:solidFill>
                  <a:srgbClr val="FFFF00"/>
                </a:solidFill>
                <a:latin typeface="Calibri" panose="020F0502020204030204" pitchFamily="34" charset="0"/>
                <a:ea typeface="Calibri" panose="020F0502020204030204" pitchFamily="34" charset="0"/>
                <a:cs typeface="Calibri" panose="020F0502020204030204" pitchFamily="34" charset="0"/>
              </a:rPr>
              <a:t>πολιτισμό των υπόλοιπων χωρών</a:t>
            </a:r>
            <a:r>
              <a:rPr lang="el-GR" sz="2400" dirty="0">
                <a:latin typeface="Calibri" panose="020F0502020204030204" pitchFamily="34" charset="0"/>
                <a:ea typeface="Calibri" panose="020F0502020204030204" pitchFamily="34" charset="0"/>
                <a:cs typeface="Calibri" panose="020F0502020204030204" pitchFamily="34" charset="0"/>
              </a:rPr>
              <a:t> που μετέχουν στο πρόγραμμα</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a:solidFill>
                  <a:prstClr val="white"/>
                </a:solidFill>
                <a:latin typeface="Calibri" panose="020F0502020204030204" pitchFamily="34" charset="0"/>
                <a:ea typeface="Calibri" panose="020F0502020204030204" pitchFamily="34" charset="0"/>
                <a:cs typeface="Calibri" panose="020F0502020204030204" pitchFamily="34" charset="0"/>
              </a:rPr>
              <a:t>(95,2%)</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l-GR"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Title 1"/>
          <p:cNvSpPr txBox="1">
            <a:spLocks/>
          </p:cNvSpPr>
          <p:nvPr/>
        </p:nvSpPr>
        <p:spPr>
          <a:xfrm>
            <a:off x="6217540" y="439488"/>
            <a:ext cx="5463498" cy="106698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3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Επίδραση στους εκπαιδευτικούς</a:t>
            </a:r>
            <a:endParaRPr lang="el-GR" sz="3200" b="1" dirty="0">
              <a:solidFill>
                <a:schemeClr val="accent1"/>
              </a:solidFill>
            </a:endParaRPr>
          </a:p>
        </p:txBody>
      </p:sp>
      <p:sp>
        <p:nvSpPr>
          <p:cNvPr id="5" name="Content Placeholder 2"/>
          <p:cNvSpPr txBox="1">
            <a:spLocks/>
          </p:cNvSpPr>
          <p:nvPr/>
        </p:nvSpPr>
        <p:spPr>
          <a:xfrm>
            <a:off x="6058794" y="1473404"/>
            <a:ext cx="5675159" cy="47286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lnSpc>
                <a:spcPct val="150000"/>
              </a:lnSpc>
              <a:spcBef>
                <a:spcPts val="600"/>
              </a:spcBef>
              <a:buClr>
                <a:srgbClr val="1E5155">
                  <a:lumMod val="40000"/>
                  <a:lumOff val="60000"/>
                </a:srgbClr>
              </a:buClr>
              <a:buFont typeface="Wingdings 3" charset="2"/>
              <a:buNone/>
            </a:pPr>
            <a:r>
              <a:rPr lang="el-GR" sz="1800" dirty="0">
                <a:latin typeface="Calibri" panose="020F0502020204030204" pitchFamily="34" charset="0"/>
                <a:ea typeface="Calibri" panose="020F0502020204030204" pitchFamily="34" charset="0"/>
                <a:cs typeface="Calibri" panose="020F0502020204030204" pitchFamily="34" charset="0"/>
              </a:rPr>
              <a:t>Βελτίωση των </a:t>
            </a:r>
            <a:endParaRPr lang="el-GR" sz="1800" b="1"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600"/>
              </a:spcBef>
              <a:buClr>
                <a:srgbClr val="1E5155">
                  <a:lumMod val="40000"/>
                  <a:lumOff val="60000"/>
                </a:srgbClr>
              </a:buClr>
            </a:pPr>
            <a:r>
              <a:rPr lang="el-GR" sz="1800" b="1" dirty="0">
                <a:solidFill>
                  <a:srgbClr val="FFFF00"/>
                </a:solidFill>
                <a:latin typeface="Calibri" panose="020F0502020204030204" pitchFamily="34" charset="0"/>
                <a:ea typeface="Calibri" panose="020F0502020204030204" pitchFamily="34" charset="0"/>
                <a:cs typeface="Calibri" panose="020F0502020204030204" pitchFamily="34" charset="0"/>
              </a:rPr>
              <a:t>γλωσσικών δεξιοτήτων</a:t>
            </a:r>
            <a:r>
              <a:rPr lang="el-GR" sz="1800" dirty="0">
                <a:latin typeface="Calibri" panose="020F0502020204030204" pitchFamily="34" charset="0"/>
                <a:ea typeface="Calibri" panose="020F0502020204030204" pitchFamily="34" charset="0"/>
                <a:cs typeface="Calibri" panose="020F0502020204030204" pitchFamily="34" charset="0"/>
              </a:rPr>
              <a:t> </a:t>
            </a:r>
            <a:r>
              <a:rPr lang="en-US" sz="1800" dirty="0">
                <a:solidFill>
                  <a:prstClr val="white"/>
                </a:solidFill>
                <a:latin typeface="Calibri" panose="020F0502020204030204" pitchFamily="34" charset="0"/>
                <a:ea typeface="Calibri" panose="020F0502020204030204" pitchFamily="34" charset="0"/>
                <a:cs typeface="Calibri" panose="020F0502020204030204" pitchFamily="34" charset="0"/>
              </a:rPr>
              <a:t>(</a:t>
            </a:r>
            <a:r>
              <a:rPr lang="el-GR" sz="1800" dirty="0">
                <a:solidFill>
                  <a:prstClr val="white"/>
                </a:solidFill>
                <a:latin typeface="Calibri" panose="020F0502020204030204" pitchFamily="34" charset="0"/>
                <a:ea typeface="Calibri" panose="020F0502020204030204" pitchFamily="34" charset="0"/>
                <a:cs typeface="Calibri" panose="020F0502020204030204" pitchFamily="34" charset="0"/>
              </a:rPr>
              <a:t>85,7</a:t>
            </a:r>
            <a:r>
              <a:rPr lang="en-US" sz="1800"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sz="18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600"/>
              </a:spcBef>
              <a:buClr>
                <a:srgbClr val="1E5155">
                  <a:lumMod val="40000"/>
                  <a:lumOff val="60000"/>
                </a:srgbClr>
              </a:buClr>
            </a:pPr>
            <a:r>
              <a:rPr lang="el-GR" sz="1800" b="1" dirty="0">
                <a:solidFill>
                  <a:srgbClr val="FFFF00"/>
                </a:solidFill>
                <a:latin typeface="Calibri" panose="020F0502020204030204" pitchFamily="34" charset="0"/>
                <a:ea typeface="Calibri" panose="020F0502020204030204" pitchFamily="34" charset="0"/>
                <a:cs typeface="Calibri" panose="020F0502020204030204" pitchFamily="34" charset="0"/>
              </a:rPr>
              <a:t>δεξιοτήτων στις Νέες Τεχνολογίες </a:t>
            </a:r>
            <a:r>
              <a:rPr lang="en-US" sz="1800" dirty="0">
                <a:solidFill>
                  <a:prstClr val="white"/>
                </a:solidFill>
                <a:latin typeface="Calibri" panose="020F0502020204030204" pitchFamily="34" charset="0"/>
                <a:ea typeface="Calibri" panose="020F0502020204030204" pitchFamily="34" charset="0"/>
                <a:cs typeface="Calibri" panose="020F0502020204030204" pitchFamily="34" charset="0"/>
              </a:rPr>
              <a:t>(</a:t>
            </a:r>
            <a:r>
              <a:rPr lang="el-GR" sz="1800" dirty="0">
                <a:solidFill>
                  <a:prstClr val="white"/>
                </a:solidFill>
                <a:latin typeface="Calibri" panose="020F0502020204030204" pitchFamily="34" charset="0"/>
                <a:ea typeface="Calibri" panose="020F0502020204030204" pitchFamily="34" charset="0"/>
                <a:cs typeface="Calibri" panose="020F0502020204030204" pitchFamily="34" charset="0"/>
              </a:rPr>
              <a:t>86,9</a:t>
            </a:r>
            <a:r>
              <a:rPr lang="en-US" sz="1800"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sz="18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600"/>
              </a:spcBef>
              <a:buClr>
                <a:srgbClr val="1E5155">
                  <a:lumMod val="40000"/>
                  <a:lumOff val="60000"/>
                </a:srgbClr>
              </a:buClr>
            </a:pPr>
            <a:r>
              <a:rPr lang="el-GR" sz="1800" b="1" dirty="0">
                <a:solidFill>
                  <a:srgbClr val="C59EC3"/>
                </a:solidFill>
                <a:latin typeface="Calibri" panose="020F0502020204030204" pitchFamily="34" charset="0"/>
                <a:ea typeface="Calibri" panose="020F0502020204030204" pitchFamily="34" charset="0"/>
                <a:cs typeface="Calibri" panose="020F0502020204030204" pitchFamily="34" charset="0"/>
              </a:rPr>
              <a:t>παιδαγωγικών δεξιοτήτ</a:t>
            </a:r>
            <a:r>
              <a:rPr lang="el-GR" sz="1800" b="1" dirty="0">
                <a:solidFill>
                  <a:srgbClr val="FFFF00"/>
                </a:solidFill>
                <a:latin typeface="Calibri" panose="020F0502020204030204" pitchFamily="34" charset="0"/>
                <a:ea typeface="Calibri" panose="020F0502020204030204" pitchFamily="34" charset="0"/>
                <a:cs typeface="Calibri" panose="020F0502020204030204" pitchFamily="34" charset="0"/>
              </a:rPr>
              <a:t>ων</a:t>
            </a:r>
            <a:r>
              <a:rPr lang="el-GR" sz="1800" dirty="0">
                <a:latin typeface="Calibri" panose="020F0502020204030204" pitchFamily="34" charset="0"/>
                <a:ea typeface="Calibri" panose="020F0502020204030204" pitchFamily="34" charset="0"/>
                <a:cs typeface="Calibri" panose="020F0502020204030204" pitchFamily="34" charset="0"/>
              </a:rPr>
              <a:t> </a:t>
            </a:r>
            <a:r>
              <a:rPr lang="en-US" sz="1800" dirty="0">
                <a:solidFill>
                  <a:prstClr val="white"/>
                </a:solidFill>
                <a:latin typeface="Calibri" panose="020F0502020204030204" pitchFamily="34" charset="0"/>
                <a:ea typeface="Calibri" panose="020F0502020204030204" pitchFamily="34" charset="0"/>
                <a:cs typeface="Calibri" panose="020F0502020204030204" pitchFamily="34" charset="0"/>
              </a:rPr>
              <a:t>(</a:t>
            </a:r>
            <a:r>
              <a:rPr lang="el-GR" sz="1800" dirty="0">
                <a:solidFill>
                  <a:prstClr val="white"/>
                </a:solidFill>
                <a:latin typeface="Calibri" panose="020F0502020204030204" pitchFamily="34" charset="0"/>
                <a:ea typeface="Calibri" panose="020F0502020204030204" pitchFamily="34" charset="0"/>
                <a:cs typeface="Calibri" panose="020F0502020204030204" pitchFamily="34" charset="0"/>
              </a:rPr>
              <a:t>88,1</a:t>
            </a:r>
            <a:r>
              <a:rPr lang="en-US" sz="1800"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sz="18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600"/>
              </a:spcBef>
              <a:buClr>
                <a:srgbClr val="1E5155">
                  <a:lumMod val="40000"/>
                  <a:lumOff val="60000"/>
                </a:srgbClr>
              </a:buClr>
            </a:pPr>
            <a:r>
              <a:rPr lang="el-GR" sz="1800" dirty="0">
                <a:latin typeface="Calibri" panose="020F0502020204030204" pitchFamily="34" charset="0"/>
                <a:ea typeface="Calibri" panose="020F0502020204030204" pitchFamily="34" charset="0"/>
                <a:cs typeface="Calibri" panose="020F0502020204030204" pitchFamily="34" charset="0"/>
              </a:rPr>
              <a:t>του </a:t>
            </a:r>
            <a:r>
              <a:rPr lang="el-GR" sz="1800" b="1" dirty="0">
                <a:solidFill>
                  <a:srgbClr val="FFFF00"/>
                </a:solidFill>
                <a:latin typeface="Calibri" panose="020F0502020204030204" pitchFamily="34" charset="0"/>
                <a:ea typeface="Calibri" panose="020F0502020204030204" pitchFamily="34" charset="0"/>
                <a:cs typeface="Calibri" panose="020F0502020204030204" pitchFamily="34" charset="0"/>
              </a:rPr>
              <a:t>κινήτρου</a:t>
            </a:r>
            <a:r>
              <a:rPr lang="el-GR" sz="1800" dirty="0">
                <a:latin typeface="Calibri" panose="020F0502020204030204" pitchFamily="34" charset="0"/>
                <a:ea typeface="Calibri" panose="020F0502020204030204" pitchFamily="34" charset="0"/>
                <a:cs typeface="Calibri" panose="020F0502020204030204" pitchFamily="34" charset="0"/>
              </a:rPr>
              <a:t> </a:t>
            </a:r>
            <a:r>
              <a:rPr lang="en-US" sz="1800" dirty="0">
                <a:solidFill>
                  <a:prstClr val="white"/>
                </a:solidFill>
                <a:latin typeface="Calibri" panose="020F0502020204030204" pitchFamily="34" charset="0"/>
                <a:ea typeface="Calibri" panose="020F0502020204030204" pitchFamily="34" charset="0"/>
                <a:cs typeface="Calibri" panose="020F0502020204030204" pitchFamily="34" charset="0"/>
              </a:rPr>
              <a:t>(</a:t>
            </a:r>
            <a:r>
              <a:rPr lang="el-GR" sz="1800" dirty="0">
                <a:solidFill>
                  <a:prstClr val="white"/>
                </a:solidFill>
                <a:latin typeface="Calibri" panose="020F0502020204030204" pitchFamily="34" charset="0"/>
                <a:ea typeface="Calibri" panose="020F0502020204030204" pitchFamily="34" charset="0"/>
                <a:cs typeface="Calibri" panose="020F0502020204030204" pitchFamily="34" charset="0"/>
              </a:rPr>
              <a:t>94</a:t>
            </a:r>
            <a:r>
              <a:rPr lang="en-US" sz="1800"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sz="18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600"/>
              </a:spcBef>
              <a:buClr>
                <a:srgbClr val="1E5155">
                  <a:lumMod val="40000"/>
                  <a:lumOff val="60000"/>
                </a:srgbClr>
              </a:buClr>
            </a:pPr>
            <a:r>
              <a:rPr lang="el-GR" sz="1800" dirty="0">
                <a:latin typeface="Calibri" panose="020F0502020204030204" pitchFamily="34" charset="0"/>
                <a:ea typeface="Calibri" panose="020F0502020204030204" pitchFamily="34" charset="0"/>
                <a:cs typeface="Calibri" panose="020F0502020204030204" pitchFamily="34" charset="0"/>
              </a:rPr>
              <a:t>των </a:t>
            </a:r>
            <a:r>
              <a:rPr lang="el-GR" sz="1800" b="1" dirty="0">
                <a:solidFill>
                  <a:schemeClr val="accent6">
                    <a:lumMod val="40000"/>
                    <a:lumOff val="60000"/>
                  </a:schemeClr>
                </a:solidFill>
                <a:latin typeface="Calibri" panose="020F0502020204030204" pitchFamily="34" charset="0"/>
                <a:ea typeface="Calibri" panose="020F0502020204030204" pitchFamily="34" charset="0"/>
                <a:cs typeface="Calibri" panose="020F0502020204030204" pitchFamily="34" charset="0"/>
              </a:rPr>
              <a:t>διοικητικών δεξιοτήτων</a:t>
            </a:r>
            <a:r>
              <a:rPr lang="el-GR" sz="1800" dirty="0">
                <a:solidFill>
                  <a:schemeClr val="accent6">
                    <a:lumMod val="40000"/>
                    <a:lumOff val="60000"/>
                  </a:schemeClr>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prstClr val="white"/>
                </a:solidFill>
                <a:latin typeface="Calibri" panose="020F0502020204030204" pitchFamily="34" charset="0"/>
                <a:ea typeface="Calibri" panose="020F0502020204030204" pitchFamily="34" charset="0"/>
                <a:cs typeface="Calibri" panose="020F0502020204030204" pitchFamily="34" charset="0"/>
              </a:rPr>
              <a:t>(</a:t>
            </a:r>
            <a:r>
              <a:rPr lang="el-GR" sz="1800" dirty="0">
                <a:solidFill>
                  <a:prstClr val="white"/>
                </a:solidFill>
                <a:latin typeface="Calibri" panose="020F0502020204030204" pitchFamily="34" charset="0"/>
                <a:ea typeface="Calibri" panose="020F0502020204030204" pitchFamily="34" charset="0"/>
                <a:cs typeface="Calibri" panose="020F0502020204030204" pitchFamily="34" charset="0"/>
              </a:rPr>
              <a:t>91,6</a:t>
            </a:r>
            <a:r>
              <a:rPr lang="en-US" sz="1800"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sz="18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600"/>
              </a:spcBef>
              <a:buClr>
                <a:srgbClr val="1E5155">
                  <a:lumMod val="40000"/>
                  <a:lumOff val="60000"/>
                </a:srgbClr>
              </a:buClr>
            </a:pPr>
            <a:r>
              <a:rPr lang="el-GR" sz="1800" dirty="0">
                <a:latin typeface="Calibri" panose="020F0502020204030204" pitchFamily="34" charset="0"/>
                <a:ea typeface="Calibri" panose="020F0502020204030204" pitchFamily="34" charset="0"/>
                <a:cs typeface="Calibri" panose="020F0502020204030204" pitchFamily="34" charset="0"/>
              </a:rPr>
              <a:t>των γνώσεων σχετικά με τον </a:t>
            </a:r>
            <a:r>
              <a:rPr lang="el-GR" sz="1800" b="1" dirty="0">
                <a:solidFill>
                  <a:srgbClr val="FFFF00"/>
                </a:solidFill>
                <a:latin typeface="Calibri" panose="020F0502020204030204" pitchFamily="34" charset="0"/>
                <a:ea typeface="Calibri" panose="020F0502020204030204" pitchFamily="34" charset="0"/>
                <a:cs typeface="Calibri" panose="020F0502020204030204" pitchFamily="34" charset="0"/>
              </a:rPr>
              <a:t>πολιτισμό των υπόλοιπων χωρών</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που μετέχουν στο πρόγραμμα </a:t>
            </a:r>
            <a:r>
              <a:rPr lang="en-US" sz="1800" dirty="0">
                <a:solidFill>
                  <a:prstClr val="white"/>
                </a:solidFill>
                <a:latin typeface="Calibri" panose="020F0502020204030204" pitchFamily="34" charset="0"/>
                <a:ea typeface="Calibri" panose="020F0502020204030204" pitchFamily="34" charset="0"/>
                <a:cs typeface="Calibri" panose="020F0502020204030204" pitchFamily="34" charset="0"/>
              </a:rPr>
              <a:t>(</a:t>
            </a:r>
            <a:r>
              <a:rPr lang="el-GR" sz="1800" dirty="0">
                <a:solidFill>
                  <a:prstClr val="white"/>
                </a:solidFill>
                <a:latin typeface="Calibri" panose="020F0502020204030204" pitchFamily="34" charset="0"/>
                <a:ea typeface="Calibri" panose="020F0502020204030204" pitchFamily="34" charset="0"/>
                <a:cs typeface="Calibri" panose="020F0502020204030204" pitchFamily="34" charset="0"/>
              </a:rPr>
              <a:t>96,4</a:t>
            </a:r>
            <a:r>
              <a:rPr lang="en-US" sz="1800"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sz="1800"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buClr>
                <a:srgbClr val="1E5155">
                  <a:lumMod val="40000"/>
                  <a:lumOff val="60000"/>
                </a:srgbClr>
              </a:buClr>
            </a:pPr>
            <a:endParaRPr lang="en-US"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buClr>
                <a:srgbClr val="1E5155">
                  <a:lumMod val="40000"/>
                  <a:lumOff val="60000"/>
                </a:srgbClr>
              </a:buClr>
            </a:pPr>
            <a:endParaRPr lang="en-US"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l-GR"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79727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183" y="823153"/>
            <a:ext cx="9404723" cy="1066989"/>
          </a:xfrm>
        </p:spPr>
        <p:txBody>
          <a:bodyPr/>
          <a:lstStyle/>
          <a:p>
            <a:pPr algn="ctr"/>
            <a:r>
              <a:rPr lang="el-GR" sz="3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Επίδραση στη σχολική μονάδα-ως οργανισμού-που συμμετέχει  στο πρόγραμμα</a:t>
            </a:r>
            <a:endParaRPr lang="el-GR" sz="3200" b="1" dirty="0">
              <a:solidFill>
                <a:schemeClr val="accent1"/>
              </a:solidFill>
            </a:endParaRPr>
          </a:p>
        </p:txBody>
      </p:sp>
      <p:sp>
        <p:nvSpPr>
          <p:cNvPr id="3" name="Content Placeholder 2"/>
          <p:cNvSpPr>
            <a:spLocks noGrp="1"/>
          </p:cNvSpPr>
          <p:nvPr>
            <p:ph idx="1"/>
          </p:nvPr>
        </p:nvSpPr>
        <p:spPr>
          <a:xfrm>
            <a:off x="1096698" y="2419334"/>
            <a:ext cx="8946541" cy="2502153"/>
          </a:xfrm>
        </p:spPr>
        <p:txBody>
          <a:bodyPr/>
          <a:lstStyle/>
          <a:p>
            <a:pPr algn="just">
              <a:spcBef>
                <a:spcPts val="600"/>
              </a:spcBef>
              <a:buClr>
                <a:srgbClr val="1E5155">
                  <a:lumMod val="40000"/>
                  <a:lumOff val="60000"/>
                </a:srgbClr>
              </a:buClr>
            </a:pPr>
            <a:r>
              <a:rPr lang="el-GR" sz="2400" i="1" dirty="0">
                <a:latin typeface="Calibri" panose="020F0502020204030204" pitchFamily="34" charset="0"/>
                <a:ea typeface="Calibri" panose="020F0502020204030204" pitchFamily="34" charset="0"/>
                <a:cs typeface="Calibri" panose="020F0502020204030204" pitchFamily="34" charset="0"/>
              </a:rPr>
              <a:t>Βελτίωση της </a:t>
            </a:r>
            <a:r>
              <a:rPr lang="el-GR" sz="2400" b="1" i="1" dirty="0">
                <a:solidFill>
                  <a:srgbClr val="FFFF00"/>
                </a:solidFill>
                <a:latin typeface="Calibri" panose="020F0502020204030204" pitchFamily="34" charset="0"/>
                <a:ea typeface="Calibri" panose="020F0502020204030204" pitchFamily="34" charset="0"/>
                <a:cs typeface="Calibri" panose="020F0502020204030204" pitchFamily="34" charset="0"/>
              </a:rPr>
              <a:t>συνεργασίας</a:t>
            </a:r>
            <a:r>
              <a:rPr lang="el-GR" sz="2400" i="1" dirty="0">
                <a:latin typeface="Calibri" panose="020F0502020204030204" pitchFamily="34" charset="0"/>
                <a:ea typeface="Calibri" panose="020F0502020204030204" pitchFamily="34" charset="0"/>
                <a:cs typeface="Calibri" panose="020F0502020204030204" pitchFamily="34" charset="0"/>
              </a:rPr>
              <a:t> μεταξύ του προσωπικού </a:t>
            </a:r>
            <a:r>
              <a:rPr lang="el-GR" sz="2400" i="1" dirty="0">
                <a:solidFill>
                  <a:prstClr val="white"/>
                </a:solidFill>
                <a:latin typeface="Calibri" panose="020F0502020204030204" pitchFamily="34" charset="0"/>
                <a:ea typeface="Calibri" panose="020F0502020204030204" pitchFamily="34" charset="0"/>
                <a:cs typeface="Calibri" panose="020F0502020204030204" pitchFamily="34" charset="0"/>
              </a:rPr>
              <a:t>(92,8</a:t>
            </a:r>
            <a:r>
              <a:rPr lang="en-US" sz="2400" i="1"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sz="2400"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buClr>
                <a:srgbClr val="1E5155">
                  <a:lumMod val="40000"/>
                  <a:lumOff val="60000"/>
                </a:srgbClr>
              </a:buClr>
            </a:pPr>
            <a:r>
              <a:rPr lang="el-GR" sz="2400" b="1" i="1" dirty="0">
                <a:solidFill>
                  <a:srgbClr val="FFFF00"/>
                </a:solidFill>
                <a:latin typeface="Calibri" panose="020F0502020204030204" pitchFamily="34" charset="0"/>
                <a:ea typeface="Calibri" panose="020F0502020204030204" pitchFamily="34" charset="0"/>
                <a:cs typeface="Calibri" panose="020F0502020204030204" pitchFamily="34" charset="0"/>
              </a:rPr>
              <a:t>Αύξηση υποστήριξης</a:t>
            </a:r>
            <a:r>
              <a:rPr lang="el-GR" sz="2400" i="1" dirty="0">
                <a:latin typeface="Calibri" panose="020F0502020204030204" pitchFamily="34" charset="0"/>
                <a:ea typeface="Calibri" panose="020F0502020204030204" pitchFamily="34" charset="0"/>
                <a:cs typeface="Calibri" panose="020F0502020204030204" pitchFamily="34" charset="0"/>
              </a:rPr>
              <a:t> στη διοίκηση της σχολικής μονάδας </a:t>
            </a:r>
            <a:r>
              <a:rPr lang="el-GR" sz="2400" i="1" dirty="0">
                <a:solidFill>
                  <a:prstClr val="white"/>
                </a:solidFill>
                <a:latin typeface="Calibri" panose="020F0502020204030204" pitchFamily="34" charset="0"/>
                <a:ea typeface="Calibri" panose="020F0502020204030204" pitchFamily="34" charset="0"/>
                <a:cs typeface="Calibri" panose="020F0502020204030204" pitchFamily="34" charset="0"/>
              </a:rPr>
              <a:t>(67,8</a:t>
            </a:r>
            <a:r>
              <a:rPr lang="en-US" sz="2400" i="1"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sz="2400"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buClr>
                <a:srgbClr val="1E5155">
                  <a:lumMod val="40000"/>
                  <a:lumOff val="60000"/>
                </a:srgbClr>
              </a:buClr>
            </a:pPr>
            <a:r>
              <a:rPr lang="el-GR" sz="2400" i="1" dirty="0">
                <a:latin typeface="Calibri" panose="020F0502020204030204" pitchFamily="34" charset="0"/>
                <a:ea typeface="Calibri" panose="020F0502020204030204" pitchFamily="34" charset="0"/>
                <a:cs typeface="Calibri" panose="020F0502020204030204" pitchFamily="34" charset="0"/>
              </a:rPr>
              <a:t>Αλλαγές </a:t>
            </a:r>
            <a:r>
              <a:rPr lang="el-GR" sz="2400" b="1" i="1" dirty="0">
                <a:solidFill>
                  <a:srgbClr val="FFFF00"/>
                </a:solidFill>
                <a:latin typeface="Calibri" panose="020F0502020204030204" pitchFamily="34" charset="0"/>
                <a:ea typeface="Calibri" panose="020F0502020204030204" pitchFamily="34" charset="0"/>
                <a:cs typeface="Calibri" panose="020F0502020204030204" pitchFamily="34" charset="0"/>
              </a:rPr>
              <a:t>στον τρόπο διδασκαλίας γλωσσικών </a:t>
            </a:r>
            <a:r>
              <a:rPr lang="el-GR" sz="2400" b="1" i="1" dirty="0">
                <a:latin typeface="Calibri" panose="020F0502020204030204" pitchFamily="34" charset="0"/>
                <a:ea typeface="Calibri" panose="020F0502020204030204" pitchFamily="34" charset="0"/>
                <a:cs typeface="Calibri" panose="020F0502020204030204" pitchFamily="34" charset="0"/>
              </a:rPr>
              <a:t>μαθη</a:t>
            </a:r>
            <a:r>
              <a:rPr lang="el-GR" sz="2400" i="1" dirty="0">
                <a:latin typeface="Calibri" panose="020F0502020204030204" pitchFamily="34" charset="0"/>
                <a:ea typeface="Calibri" panose="020F0502020204030204" pitchFamily="34" charset="0"/>
                <a:cs typeface="Calibri" panose="020F0502020204030204" pitchFamily="34" charset="0"/>
              </a:rPr>
              <a:t>μάτων </a:t>
            </a:r>
            <a:r>
              <a:rPr lang="el-GR" sz="2400" i="1" dirty="0">
                <a:solidFill>
                  <a:prstClr val="white"/>
                </a:solidFill>
                <a:latin typeface="Calibri" panose="020F0502020204030204" pitchFamily="34" charset="0"/>
                <a:ea typeface="Calibri" panose="020F0502020204030204" pitchFamily="34" charset="0"/>
                <a:cs typeface="Calibri" panose="020F0502020204030204" pitchFamily="34" charset="0"/>
              </a:rPr>
              <a:t>(53,6</a:t>
            </a:r>
            <a:r>
              <a:rPr lang="en-US" sz="2400" i="1"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sz="2400"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buClr>
                <a:srgbClr val="1E5155">
                  <a:lumMod val="40000"/>
                  <a:lumOff val="60000"/>
                </a:srgbClr>
              </a:buClr>
            </a:pPr>
            <a:r>
              <a:rPr lang="el-GR" sz="2400" i="1" dirty="0">
                <a:latin typeface="Calibri" panose="020F0502020204030204" pitchFamily="34" charset="0"/>
                <a:ea typeface="Calibri" panose="020F0502020204030204" pitchFamily="34" charset="0"/>
                <a:cs typeface="Calibri" panose="020F0502020204030204" pitchFamily="34" charset="0"/>
              </a:rPr>
              <a:t>Αλλαγές στην </a:t>
            </a:r>
            <a:r>
              <a:rPr lang="el-GR" sz="2400" b="1" i="1" dirty="0">
                <a:solidFill>
                  <a:srgbClr val="FFFF00"/>
                </a:solidFill>
                <a:latin typeface="Calibri" panose="020F0502020204030204" pitchFamily="34" charset="0"/>
                <a:ea typeface="Calibri" panose="020F0502020204030204" pitchFamily="34" charset="0"/>
                <a:cs typeface="Calibri" panose="020F0502020204030204" pitchFamily="34" charset="0"/>
              </a:rPr>
              <a:t>οργάνωση</a:t>
            </a:r>
            <a:r>
              <a:rPr lang="el-GR" sz="2400" i="1" dirty="0">
                <a:latin typeface="Calibri" panose="020F0502020204030204" pitchFamily="34" charset="0"/>
                <a:ea typeface="Calibri" panose="020F0502020204030204" pitchFamily="34" charset="0"/>
                <a:cs typeface="Calibri" panose="020F0502020204030204" pitchFamily="34" charset="0"/>
              </a:rPr>
              <a:t> της σχολικής μονάδας </a:t>
            </a:r>
            <a:r>
              <a:rPr lang="el-GR" sz="2400" i="1" dirty="0">
                <a:solidFill>
                  <a:prstClr val="white"/>
                </a:solidFill>
                <a:latin typeface="Calibri" panose="020F0502020204030204" pitchFamily="34" charset="0"/>
                <a:ea typeface="Calibri" panose="020F0502020204030204" pitchFamily="34" charset="0"/>
                <a:cs typeface="Calibri" panose="020F0502020204030204" pitchFamily="34" charset="0"/>
              </a:rPr>
              <a:t>(51,8</a:t>
            </a:r>
            <a:r>
              <a:rPr lang="en-US" sz="2400" i="1"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sz="2400"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buClr>
                <a:srgbClr val="1E5155">
                  <a:lumMod val="40000"/>
                  <a:lumOff val="60000"/>
                </a:srgbClr>
              </a:buClr>
            </a:pPr>
            <a:r>
              <a:rPr lang="el-GR" sz="2400" i="1" dirty="0">
                <a:latin typeface="Calibri" panose="020F0502020204030204" pitchFamily="34" charset="0"/>
                <a:ea typeface="Calibri" panose="020F0502020204030204" pitchFamily="34" charset="0"/>
                <a:cs typeface="Calibri" panose="020F0502020204030204" pitchFamily="34" charset="0"/>
              </a:rPr>
              <a:t>Αλλαγές στο </a:t>
            </a:r>
            <a:r>
              <a:rPr lang="en-US" sz="2400" b="1" i="1" dirty="0">
                <a:solidFill>
                  <a:srgbClr val="FFFF00"/>
                </a:solidFill>
                <a:latin typeface="Calibri" panose="020F0502020204030204" pitchFamily="34" charset="0"/>
                <a:ea typeface="Calibri" panose="020F0502020204030204" pitchFamily="34" charset="0"/>
                <a:cs typeface="Calibri" panose="020F0502020204030204" pitchFamily="34" charset="0"/>
              </a:rPr>
              <a:t>curriculum</a:t>
            </a:r>
            <a:r>
              <a:rPr lang="el-GR" sz="2400" i="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l-GR" sz="2400" i="1" dirty="0">
                <a:latin typeface="Calibri" panose="020F0502020204030204" pitchFamily="34" charset="0"/>
                <a:ea typeface="Calibri" panose="020F0502020204030204" pitchFamily="34" charset="0"/>
                <a:cs typeface="Calibri" panose="020F0502020204030204" pitchFamily="34" charset="0"/>
              </a:rPr>
              <a:t>(</a:t>
            </a:r>
            <a:r>
              <a:rPr lang="el-GR" sz="2400" i="1" dirty="0">
                <a:solidFill>
                  <a:prstClr val="white"/>
                </a:solidFill>
                <a:latin typeface="Calibri" panose="020F0502020204030204" pitchFamily="34" charset="0"/>
                <a:ea typeface="Calibri" panose="020F0502020204030204" pitchFamily="34" charset="0"/>
                <a:cs typeface="Calibri" panose="020F0502020204030204" pitchFamily="34" charset="0"/>
              </a:rPr>
              <a:t>48,2</a:t>
            </a:r>
            <a:r>
              <a:rPr lang="en-US" sz="2400" i="1"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457200"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marL="457200"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marL="457200"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457200"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n-US"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n-US"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l-GR"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78630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66989"/>
          </a:xfrm>
        </p:spPr>
        <p:txBody>
          <a:bodyPr/>
          <a:lstStyle/>
          <a:p>
            <a:pPr algn="ctr"/>
            <a:r>
              <a:rPr lang="el-GR" sz="3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Επίδραση στην τοπική κοινωνία από την συμμετοχή της σχολικής μονάδας στο πρόγραμμα</a:t>
            </a:r>
            <a:endParaRPr lang="el-GR" sz="3200" b="1" dirty="0">
              <a:solidFill>
                <a:schemeClr val="accent1"/>
              </a:solidFill>
            </a:endParaRPr>
          </a:p>
        </p:txBody>
      </p:sp>
      <p:sp>
        <p:nvSpPr>
          <p:cNvPr id="3" name="Content Placeholder 2"/>
          <p:cNvSpPr>
            <a:spLocks noGrp="1"/>
          </p:cNvSpPr>
          <p:nvPr>
            <p:ph idx="1"/>
          </p:nvPr>
        </p:nvSpPr>
        <p:spPr>
          <a:xfrm>
            <a:off x="1083469" y="1883527"/>
            <a:ext cx="8946541" cy="4728692"/>
          </a:xfrm>
        </p:spPr>
        <p:txBody>
          <a:bodyPr/>
          <a:lstStyle/>
          <a:p>
            <a:pPr lvl="0" algn="just">
              <a:spcBef>
                <a:spcPts val="600"/>
              </a:spcBef>
              <a:buClr>
                <a:srgbClr val="1E5155">
                  <a:lumMod val="40000"/>
                  <a:lumOff val="60000"/>
                </a:srgbClr>
              </a:buClr>
            </a:pPr>
            <a:r>
              <a:rPr lang="el-GR" i="1" dirty="0">
                <a:latin typeface="Calibri" panose="020F0502020204030204" pitchFamily="34" charset="0"/>
                <a:ea typeface="Calibri" panose="020F0502020204030204" pitchFamily="34" charset="0"/>
                <a:cs typeface="Calibri" panose="020F0502020204030204" pitchFamily="34" charset="0"/>
              </a:rPr>
              <a:t>Αύξηση της υποστήριξης και της συμμετοχής των </a:t>
            </a:r>
            <a:r>
              <a:rPr lang="el-GR" b="1" i="1" dirty="0">
                <a:solidFill>
                  <a:srgbClr val="FFFF00"/>
                </a:solidFill>
                <a:latin typeface="Calibri" panose="020F0502020204030204" pitchFamily="34" charset="0"/>
                <a:ea typeface="Calibri" panose="020F0502020204030204" pitchFamily="34" charset="0"/>
                <a:cs typeface="Calibri" panose="020F0502020204030204" pitchFamily="34" charset="0"/>
              </a:rPr>
              <a:t>οικογενειών</a:t>
            </a:r>
            <a:r>
              <a:rPr lang="el-GR" i="1" dirty="0">
                <a:latin typeface="Calibri" panose="020F0502020204030204" pitchFamily="34" charset="0"/>
                <a:ea typeface="Calibri" panose="020F0502020204030204" pitchFamily="34" charset="0"/>
                <a:cs typeface="Calibri" panose="020F0502020204030204" pitchFamily="34" charset="0"/>
              </a:rPr>
              <a:t> στις δράσεις του σχολείου (</a:t>
            </a:r>
            <a:r>
              <a:rPr lang="el-GR" i="1" dirty="0">
                <a:solidFill>
                  <a:prstClr val="white"/>
                </a:solidFill>
                <a:latin typeface="Calibri" panose="020F0502020204030204" pitchFamily="34" charset="0"/>
                <a:ea typeface="Calibri" panose="020F0502020204030204" pitchFamily="34" charset="0"/>
                <a:cs typeface="Calibri" panose="020F0502020204030204" pitchFamily="34" charset="0"/>
              </a:rPr>
              <a:t>90,5</a:t>
            </a:r>
            <a:r>
              <a:rPr lang="en-US" i="1"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buClr>
                <a:srgbClr val="1E5155">
                  <a:lumMod val="40000"/>
                  <a:lumOff val="60000"/>
                </a:srgbClr>
              </a:buClr>
            </a:pPr>
            <a:r>
              <a:rPr lang="el-GR" i="1" dirty="0">
                <a:latin typeface="Calibri" panose="020F0502020204030204" pitchFamily="34" charset="0"/>
                <a:ea typeface="Calibri" panose="020F0502020204030204" pitchFamily="34" charset="0"/>
                <a:cs typeface="Calibri" panose="020F0502020204030204" pitchFamily="34" charset="0"/>
              </a:rPr>
              <a:t>Βελτίωση της συνεργασίας μεταξύ της σχολικής μονάδας και </a:t>
            </a:r>
            <a:r>
              <a:rPr lang="el-GR" b="1" i="1" dirty="0">
                <a:solidFill>
                  <a:srgbClr val="FFFF00"/>
                </a:solidFill>
                <a:latin typeface="Calibri" panose="020F0502020204030204" pitchFamily="34" charset="0"/>
                <a:ea typeface="Calibri" panose="020F0502020204030204" pitchFamily="34" charset="0"/>
                <a:cs typeface="Calibri" panose="020F0502020204030204" pitchFamily="34" charset="0"/>
              </a:rPr>
              <a:t>τοπικών οργανισμών</a:t>
            </a:r>
            <a:r>
              <a:rPr lang="el-GR" i="1" dirty="0">
                <a:latin typeface="Calibri" panose="020F0502020204030204" pitchFamily="34" charset="0"/>
                <a:ea typeface="Calibri" panose="020F0502020204030204" pitchFamily="34" charset="0"/>
                <a:cs typeface="Calibri" panose="020F0502020204030204" pitchFamily="34" charset="0"/>
              </a:rPr>
              <a:t> </a:t>
            </a:r>
            <a:r>
              <a:rPr lang="el-GR" i="1" dirty="0">
                <a:solidFill>
                  <a:prstClr val="white"/>
                </a:solidFill>
                <a:latin typeface="Calibri" panose="020F0502020204030204" pitchFamily="34" charset="0"/>
                <a:ea typeface="Calibri" panose="020F0502020204030204" pitchFamily="34" charset="0"/>
                <a:cs typeface="Calibri" panose="020F0502020204030204" pitchFamily="34" charset="0"/>
              </a:rPr>
              <a:t>(75</a:t>
            </a:r>
            <a:r>
              <a:rPr lang="en-US" i="1"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buClr>
                <a:srgbClr val="1E5155">
                  <a:lumMod val="40000"/>
                  <a:lumOff val="60000"/>
                </a:srgbClr>
              </a:buClr>
            </a:pPr>
            <a:r>
              <a:rPr lang="el-GR" i="1" dirty="0">
                <a:latin typeface="Calibri" panose="020F0502020204030204" pitchFamily="34" charset="0"/>
                <a:ea typeface="Calibri" panose="020F0502020204030204" pitchFamily="34" charset="0"/>
                <a:cs typeface="Calibri" panose="020F0502020204030204" pitchFamily="34" charset="0"/>
              </a:rPr>
              <a:t>Αύξηση της συμμετοχής σε δράσεις του σχολείου </a:t>
            </a:r>
            <a:r>
              <a:rPr lang="el-GR" b="1" i="1" dirty="0">
                <a:solidFill>
                  <a:srgbClr val="FFFF00"/>
                </a:solidFill>
                <a:latin typeface="Calibri" panose="020F0502020204030204" pitchFamily="34" charset="0"/>
                <a:ea typeface="Calibri" panose="020F0502020204030204" pitchFamily="34" charset="0"/>
                <a:cs typeface="Calibri" panose="020F0502020204030204" pitchFamily="34" charset="0"/>
              </a:rPr>
              <a:t>φορέων της τοπικής κοινωνίας </a:t>
            </a:r>
            <a:r>
              <a:rPr lang="el-GR" i="1" dirty="0">
                <a:solidFill>
                  <a:prstClr val="white"/>
                </a:solidFill>
                <a:latin typeface="Calibri" panose="020F0502020204030204" pitchFamily="34" charset="0"/>
                <a:ea typeface="Calibri" panose="020F0502020204030204" pitchFamily="34" charset="0"/>
                <a:cs typeface="Calibri" panose="020F0502020204030204" pitchFamily="34" charset="0"/>
              </a:rPr>
              <a:t>(59,5</a:t>
            </a:r>
            <a:r>
              <a:rPr lang="en-US" i="1"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buClr>
                <a:srgbClr val="1E5155">
                  <a:lumMod val="40000"/>
                  <a:lumOff val="60000"/>
                </a:srgbClr>
              </a:buClr>
            </a:pPr>
            <a:r>
              <a:rPr lang="el-GR" i="1" dirty="0">
                <a:latin typeface="Calibri" panose="020F0502020204030204" pitchFamily="34" charset="0"/>
                <a:ea typeface="Calibri" panose="020F0502020204030204" pitchFamily="34" charset="0"/>
                <a:cs typeface="Calibri" panose="020F0502020204030204" pitchFamily="34" charset="0"/>
              </a:rPr>
              <a:t>Βελτίωση της συνεργασίας μεταξύ της σχολικής μονάδας και </a:t>
            </a:r>
            <a:r>
              <a:rPr lang="el-GR" i="1" dirty="0">
                <a:solidFill>
                  <a:srgbClr val="FFFF00"/>
                </a:solidFill>
                <a:latin typeface="Calibri" panose="020F0502020204030204" pitchFamily="34" charset="0"/>
                <a:ea typeface="Calibri" panose="020F0502020204030204" pitchFamily="34" charset="0"/>
                <a:cs typeface="Calibri" panose="020F0502020204030204" pitchFamily="34" charset="0"/>
              </a:rPr>
              <a:t>τοπικών επιχειρήσεων</a:t>
            </a:r>
            <a:r>
              <a:rPr lang="el-GR" i="1" dirty="0">
                <a:latin typeface="Calibri" panose="020F0502020204030204" pitchFamily="34" charset="0"/>
                <a:ea typeface="Calibri" panose="020F0502020204030204" pitchFamily="34" charset="0"/>
                <a:cs typeface="Calibri" panose="020F0502020204030204" pitchFamily="34" charset="0"/>
              </a:rPr>
              <a:t> (</a:t>
            </a:r>
            <a:r>
              <a:rPr lang="el-GR" i="1" dirty="0">
                <a:solidFill>
                  <a:prstClr val="white"/>
                </a:solidFill>
                <a:latin typeface="Calibri" panose="020F0502020204030204" pitchFamily="34" charset="0"/>
                <a:ea typeface="Calibri" panose="020F0502020204030204" pitchFamily="34" charset="0"/>
                <a:cs typeface="Calibri" panose="020F0502020204030204" pitchFamily="34" charset="0"/>
              </a:rPr>
              <a:t>48,8</a:t>
            </a:r>
            <a:r>
              <a:rPr lang="en-US" i="1" dirty="0">
                <a:solidFill>
                  <a:prstClr val="white"/>
                </a:solidFill>
                <a:latin typeface="Calibri" panose="020F0502020204030204" pitchFamily="34" charset="0"/>
                <a:ea typeface="Calibri" panose="020F0502020204030204" pitchFamily="34" charset="0"/>
                <a:cs typeface="Calibri" panose="020F0502020204030204" pitchFamily="34" charset="0"/>
              </a:rPr>
              <a:t>%)</a:t>
            </a: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457200"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457200"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457200"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457200"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marL="457200"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marL="457200"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marL="457200"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marL="457200"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l-GR"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n-US"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0" algn="just">
              <a:spcBef>
                <a:spcPts val="600"/>
              </a:spcBef>
              <a:buClr>
                <a:srgbClr val="1E5155">
                  <a:lumMod val="40000"/>
                  <a:lumOff val="60000"/>
                </a:srgbClr>
              </a:buClr>
            </a:pPr>
            <a:endParaRPr lang="en-US" i="1" dirty="0">
              <a:solidFill>
                <a:prstClr val="white"/>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l-GR"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453320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615</TotalTime>
  <Words>2741</Words>
  <Application>Microsoft Office PowerPoint</Application>
  <PresentationFormat>Ευρεία οθόνη</PresentationFormat>
  <Paragraphs>393</Paragraphs>
  <Slides>41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41</vt:i4>
      </vt:variant>
    </vt:vector>
  </HeadingPairs>
  <TitlesOfParts>
    <vt:vector size="47" baseType="lpstr">
      <vt:lpstr>Arial</vt:lpstr>
      <vt:lpstr>Calibri</vt:lpstr>
      <vt:lpstr>Calibri Light</vt:lpstr>
      <vt:lpstr>Century Gothic</vt:lpstr>
      <vt:lpstr>Wingdings 3</vt:lpstr>
      <vt:lpstr>Ion</vt:lpstr>
      <vt:lpstr>Αποτίμηση των Σχολικών Συμπράξεων Πρόγραμμα Δια Βίου Μάθηση (2007-2013)   </vt:lpstr>
      <vt:lpstr>Στόχοι της αποτίμησης</vt:lpstr>
      <vt:lpstr>Ο Κύκλος μιας αποτίμησης</vt:lpstr>
      <vt:lpstr>Δεδομένα έρευνας</vt:lpstr>
      <vt:lpstr>Μεθοδολογία</vt:lpstr>
      <vt:lpstr>ΑΠΟΤΕΛΕΣΜΑΤΑ</vt:lpstr>
      <vt:lpstr>Επίδραση στους μαθητές που συμμετείχαν στο πρόγραμμα</vt:lpstr>
      <vt:lpstr>Επίδραση στη σχολική μονάδα-ως οργανισμού-που συμμετέχει  στο πρόγραμμα</vt:lpstr>
      <vt:lpstr>Επίδραση στην τοπική κοινωνία από την συμμετοχή της σχολικής μονάδας στο πρόγραμμα</vt:lpstr>
      <vt:lpstr>Οι εκθέσεις των εμπειρογνωμόνων </vt:lpstr>
      <vt:lpstr>ΑΠΟΤΕΛΕΣΜΑΤΑ </vt:lpstr>
      <vt:lpstr>EΥΡΩΠΑΪΚΗ ΠΡΟΣΤΙΘΕΜΕΝΗ ΑΞΙΑ </vt:lpstr>
      <vt:lpstr>ΣΤΟΧΟΙ ΤΗΣ ΕΤΑΙΡΙΚΗΣ ΣΧΕΣΗΣ</vt:lpstr>
      <vt:lpstr>ΒΑΣΙΚΕΣ ΔΕΞΙΟΤΗΤΕΣ</vt:lpstr>
      <vt:lpstr>ΟΡΙΖΟΝΤΙΑ ΖΗΤΗΜΑΤΑ</vt:lpstr>
      <vt:lpstr>ΠΡΟΓΡΑΜΜΑ ΕΡΓΑΣΙΑΣ &amp; ΚΑΘΗΚΟΝΤΑ</vt:lpstr>
      <vt:lpstr>ΕΠΙΚΟΙΝΩΝΙΑ ΜΕΤΑΞΥ ΤΩΝ ΕΤΑΙΡΩΝ</vt:lpstr>
      <vt:lpstr>ΣΥΝΑΦΕΙΑ ΔΡΑΣΤΗΡΙΟΤΗΤΩΝ ΜΕ ΤΟΥΣ ΣΤΟΧΟΥΣ ΤΗΣ ΕΤΑΙΡΙΚΗΣ ΣΧΕΣΗΣ</vt:lpstr>
      <vt:lpstr>ΑΞΙΟΛΟΓΗΣΗ &amp; ΠΑΡΑΚΟΛΟΥΘΗΣΗ</vt:lpstr>
      <vt:lpstr>ΑΝΤΙΚΤΥΠΟΣ ΓΙΑ  ΤΟΥΣ ΜΑΘΗΤΕΣ     &amp;     ΤΟΥΣ ΕΚΠΑΙΔΕΥΤΙΚΟΥΣ</vt:lpstr>
      <vt:lpstr>ΑΝΤΙΚΤΥΠΟΣ ΓΙΑ ΤΟ ΣΧΟΛΕΙΟ</vt:lpstr>
      <vt:lpstr>ΔΙΑΔΟΣΗ &amp; ΧΡΗΣΗ ΤΩΝ ΑΠΟΤΕΛΕΣΜΑΤΩΝ</vt:lpstr>
      <vt:lpstr>ΣΥΝΟΛΙΚΗ ΑΞΙΟΛΟΓΗΣΗ &amp; ΚΑΛΕΣ ΠΡΑΚΤΙΚΕΣ</vt:lpstr>
      <vt:lpstr>Οι εμπειρίες και οι  απόψεις των μαθητών και των μαθητριών για το πρόγραμμα - Συνεντεύξεις - </vt:lpstr>
      <vt:lpstr>Παρουσίαση του PowerPoint</vt:lpstr>
      <vt:lpstr>Συνοπτικά συμπεράσματα από τις συνεντεύξεις  με μαθητές και μαθήτριες </vt:lpstr>
      <vt:lpstr>Συνοπτικά συμπεράσματα από τις συνεντεύξεις με μαθητές και μαθήτριες</vt:lpstr>
      <vt:lpstr>Οι εμπειρίες και οι απόψεις των εκπαιδευτικών για το πρόγραμμα - Συνεντεύξεις-</vt:lpstr>
      <vt:lpstr>Παρουσίαση του PowerPoint</vt:lpstr>
      <vt:lpstr>Παρουσίαση του PowerPoint</vt:lpstr>
      <vt:lpstr>Οι εμπειρίες και οι απόψεις των εκπαιδευτικών για το πρόγραμμα (1/5)</vt:lpstr>
      <vt:lpstr>Οι εμπειρίες και οι απόψεις των εκπαιδευτικών για το πρόγραμμα (2/5)</vt:lpstr>
      <vt:lpstr>Οι εμπειρίες και οι απόψεις των εκπαιδευτικών για το πρόγραμμα (3/5)</vt:lpstr>
      <vt:lpstr>Οι εμπειρίες και οι απόψεις των εκπαιδευτικών για το πρόγραμμα (4/5)</vt:lpstr>
      <vt:lpstr>Οι εμπειρίες και οι απόψεις των εκπαιδευτικών για το πρόγραμμα (5/5)</vt:lpstr>
      <vt:lpstr>Οι εμπειρίες και οι απόψεις των στελεχών της εκπαίδευσης  για το πρόγραμμα</vt:lpstr>
      <vt:lpstr>Οφέλη που προκύπτουν από την εφαρμογή των προγραμμάτων στην εκπαιδευτική και σχολική κοινότητα</vt:lpstr>
      <vt:lpstr>Πιθανά οφέλη στην παιδαγωγική κατάρτιση και  στην ανάπτυξη των διοικητικών ικανοτήτων</vt:lpstr>
      <vt:lpstr>Απόψεις για τους εταίρους</vt:lpstr>
      <vt:lpstr>Αλλαγές που φέρει το πρόγραμμα στη σχολική πραγματικότητα</vt:lpstr>
      <vt:lpstr>Άνοιγμα της σχολικής κοινότητας στην κοινωνία δια μέσου του προγράμματος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Αποτίμηση του Σχολικού Προγράμματος  ERASMUS+</dc:title>
  <dc:creator>pcn02</dc:creator>
  <cp:lastModifiedBy>Katerina Giosma</cp:lastModifiedBy>
  <cp:revision>73</cp:revision>
  <dcterms:created xsi:type="dcterms:W3CDTF">2017-12-04T08:21:56Z</dcterms:created>
  <dcterms:modified xsi:type="dcterms:W3CDTF">2020-02-24T10:07:11Z</dcterms:modified>
</cp:coreProperties>
</file>