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embeddings/oleObject1.bin" ContentType="application/vnd.openxmlformats-officedocument.oleObject"/>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84"/>
  </p:notesMasterIdLst>
  <p:handoutMasterIdLst>
    <p:handoutMasterId r:id="rId85"/>
  </p:handoutMasterIdLst>
  <p:sldIdLst>
    <p:sldId id="256" r:id="rId2"/>
    <p:sldId id="710" r:id="rId3"/>
    <p:sldId id="779" r:id="rId4"/>
    <p:sldId id="959" r:id="rId5"/>
    <p:sldId id="840" r:id="rId6"/>
    <p:sldId id="957" r:id="rId7"/>
    <p:sldId id="843" r:id="rId8"/>
    <p:sldId id="844" r:id="rId9"/>
    <p:sldId id="845" r:id="rId10"/>
    <p:sldId id="936" r:id="rId11"/>
    <p:sldId id="911" r:id="rId12"/>
    <p:sldId id="905" r:id="rId13"/>
    <p:sldId id="909" r:id="rId14"/>
    <p:sldId id="912" r:id="rId15"/>
    <p:sldId id="915" r:id="rId16"/>
    <p:sldId id="938" r:id="rId17"/>
    <p:sldId id="940" r:id="rId18"/>
    <p:sldId id="851" r:id="rId19"/>
    <p:sldId id="937" r:id="rId20"/>
    <p:sldId id="853" r:id="rId21"/>
    <p:sldId id="852" r:id="rId22"/>
    <p:sldId id="854" r:id="rId23"/>
    <p:sldId id="942" r:id="rId24"/>
    <p:sldId id="856" r:id="rId25"/>
    <p:sldId id="903" r:id="rId26"/>
    <p:sldId id="857" r:id="rId27"/>
    <p:sldId id="859" r:id="rId28"/>
    <p:sldId id="904" r:id="rId29"/>
    <p:sldId id="860" r:id="rId30"/>
    <p:sldId id="931" r:id="rId31"/>
    <p:sldId id="862" r:id="rId32"/>
    <p:sldId id="863" r:id="rId33"/>
    <p:sldId id="861" r:id="rId34"/>
    <p:sldId id="864" r:id="rId35"/>
    <p:sldId id="865" r:id="rId36"/>
    <p:sldId id="866" r:id="rId37"/>
    <p:sldId id="867" r:id="rId38"/>
    <p:sldId id="868" r:id="rId39"/>
    <p:sldId id="869" r:id="rId40"/>
    <p:sldId id="870" r:id="rId41"/>
    <p:sldId id="871" r:id="rId42"/>
    <p:sldId id="913" r:id="rId43"/>
    <p:sldId id="914" r:id="rId44"/>
    <p:sldId id="880" r:id="rId45"/>
    <p:sldId id="885" r:id="rId46"/>
    <p:sldId id="939" r:id="rId47"/>
    <p:sldId id="721" r:id="rId48"/>
    <p:sldId id="943" r:id="rId49"/>
    <p:sldId id="751" r:id="rId50"/>
    <p:sldId id="808" r:id="rId51"/>
    <p:sldId id="932" r:id="rId52"/>
    <p:sldId id="933" r:id="rId53"/>
    <p:sldId id="934" r:id="rId54"/>
    <p:sldId id="935" r:id="rId55"/>
    <p:sldId id="850" r:id="rId56"/>
    <p:sldId id="944" r:id="rId57"/>
    <p:sldId id="888" r:id="rId58"/>
    <p:sldId id="945" r:id="rId59"/>
    <p:sldId id="946" r:id="rId60"/>
    <p:sldId id="947" r:id="rId61"/>
    <p:sldId id="895" r:id="rId62"/>
    <p:sldId id="892" r:id="rId63"/>
    <p:sldId id="896" r:id="rId64"/>
    <p:sldId id="897" r:id="rId65"/>
    <p:sldId id="900" r:id="rId66"/>
    <p:sldId id="902" r:id="rId67"/>
    <p:sldId id="949" r:id="rId68"/>
    <p:sldId id="948" r:id="rId69"/>
    <p:sldId id="950" r:id="rId70"/>
    <p:sldId id="951" r:id="rId71"/>
    <p:sldId id="954" r:id="rId72"/>
    <p:sldId id="955" r:id="rId73"/>
    <p:sldId id="818" r:id="rId74"/>
    <p:sldId id="796" r:id="rId75"/>
    <p:sldId id="775" r:id="rId76"/>
    <p:sldId id="776" r:id="rId77"/>
    <p:sldId id="777" r:id="rId78"/>
    <p:sldId id="958" r:id="rId79"/>
    <p:sldId id="799" r:id="rId80"/>
    <p:sldId id="800" r:id="rId81"/>
    <p:sldId id="801" r:id="rId82"/>
    <p:sldId id="706" r:id="rId83"/>
  </p:sldIdLst>
  <p:sldSz cx="9144000" cy="6858000" type="screen4x3"/>
  <p:notesSz cx="6805613" cy="9944100"/>
  <p:defaultTextStyle>
    <a:defPPr>
      <a:defRPr lang="en-GB"/>
    </a:defPPr>
    <a:lvl1pPr algn="l" rtl="0" fontAlgn="base">
      <a:spcBef>
        <a:spcPct val="0"/>
      </a:spcBef>
      <a:spcAft>
        <a:spcPct val="0"/>
      </a:spcAft>
      <a:defRPr sz="2400" kern="1200">
        <a:solidFill>
          <a:schemeClr val="bg2"/>
        </a:solidFill>
        <a:latin typeface="Arial" charset="0"/>
        <a:ea typeface="+mn-ea"/>
        <a:cs typeface="Arial" charset="0"/>
      </a:defRPr>
    </a:lvl1pPr>
    <a:lvl2pPr marL="457200" algn="l" rtl="0" fontAlgn="base">
      <a:spcBef>
        <a:spcPct val="0"/>
      </a:spcBef>
      <a:spcAft>
        <a:spcPct val="0"/>
      </a:spcAft>
      <a:defRPr sz="2400" kern="1200">
        <a:solidFill>
          <a:schemeClr val="bg2"/>
        </a:solidFill>
        <a:latin typeface="Arial" charset="0"/>
        <a:ea typeface="+mn-ea"/>
        <a:cs typeface="Arial" charset="0"/>
      </a:defRPr>
    </a:lvl2pPr>
    <a:lvl3pPr marL="914400" algn="l" rtl="0" fontAlgn="base">
      <a:spcBef>
        <a:spcPct val="0"/>
      </a:spcBef>
      <a:spcAft>
        <a:spcPct val="0"/>
      </a:spcAft>
      <a:defRPr sz="2400" kern="1200">
        <a:solidFill>
          <a:schemeClr val="bg2"/>
        </a:solidFill>
        <a:latin typeface="Arial" charset="0"/>
        <a:ea typeface="+mn-ea"/>
        <a:cs typeface="Arial" charset="0"/>
      </a:defRPr>
    </a:lvl3pPr>
    <a:lvl4pPr marL="1371600" algn="l" rtl="0" fontAlgn="base">
      <a:spcBef>
        <a:spcPct val="0"/>
      </a:spcBef>
      <a:spcAft>
        <a:spcPct val="0"/>
      </a:spcAft>
      <a:defRPr sz="2400" kern="1200">
        <a:solidFill>
          <a:schemeClr val="bg2"/>
        </a:solidFill>
        <a:latin typeface="Arial" charset="0"/>
        <a:ea typeface="+mn-ea"/>
        <a:cs typeface="Arial" charset="0"/>
      </a:defRPr>
    </a:lvl4pPr>
    <a:lvl5pPr marL="1828800" algn="l" rtl="0" fontAlgn="base">
      <a:spcBef>
        <a:spcPct val="0"/>
      </a:spcBef>
      <a:spcAft>
        <a:spcPct val="0"/>
      </a:spcAft>
      <a:defRPr sz="2400" kern="1200">
        <a:solidFill>
          <a:schemeClr val="bg2"/>
        </a:solidFill>
        <a:latin typeface="Arial" charset="0"/>
        <a:ea typeface="+mn-ea"/>
        <a:cs typeface="Arial" charset="0"/>
      </a:defRPr>
    </a:lvl5pPr>
    <a:lvl6pPr marL="2286000" algn="l" defTabSz="914400" rtl="0" eaLnBrk="1" latinLnBrk="0" hangingPunct="1">
      <a:defRPr sz="2400" kern="1200">
        <a:solidFill>
          <a:schemeClr val="bg2"/>
        </a:solidFill>
        <a:latin typeface="Arial" charset="0"/>
        <a:ea typeface="+mn-ea"/>
        <a:cs typeface="Arial" charset="0"/>
      </a:defRPr>
    </a:lvl6pPr>
    <a:lvl7pPr marL="2743200" algn="l" defTabSz="914400" rtl="0" eaLnBrk="1" latinLnBrk="0" hangingPunct="1">
      <a:defRPr sz="2400" kern="1200">
        <a:solidFill>
          <a:schemeClr val="bg2"/>
        </a:solidFill>
        <a:latin typeface="Arial" charset="0"/>
        <a:ea typeface="+mn-ea"/>
        <a:cs typeface="Arial" charset="0"/>
      </a:defRPr>
    </a:lvl7pPr>
    <a:lvl8pPr marL="3200400" algn="l" defTabSz="914400" rtl="0" eaLnBrk="1" latinLnBrk="0" hangingPunct="1">
      <a:defRPr sz="2400" kern="1200">
        <a:solidFill>
          <a:schemeClr val="bg2"/>
        </a:solidFill>
        <a:latin typeface="Arial" charset="0"/>
        <a:ea typeface="+mn-ea"/>
        <a:cs typeface="Arial" charset="0"/>
      </a:defRPr>
    </a:lvl8pPr>
    <a:lvl9pPr marL="3657600" algn="l" defTabSz="914400" rtl="0" eaLnBrk="1" latinLnBrk="0" hangingPunct="1">
      <a:defRPr sz="2400" kern="1200">
        <a:solidFill>
          <a:schemeClr val="bg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CC00"/>
    <a:srgbClr val="002060"/>
    <a:srgbClr val="FFDC47"/>
    <a:srgbClr val="0F5F95"/>
    <a:srgbClr val="0000FF"/>
    <a:srgbClr val="FFCC00"/>
    <a:srgbClr val="FF4FA7"/>
    <a:srgbClr val="CC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849" autoAdjust="0"/>
    <p:restoredTop sz="80800" autoAdjust="0"/>
  </p:normalViewPr>
  <p:slideViewPr>
    <p:cSldViewPr>
      <p:cViewPr>
        <p:scale>
          <a:sx n="80" d="100"/>
          <a:sy n="80" d="100"/>
        </p:scale>
        <p:origin x="-2480" y="-96"/>
      </p:cViewPr>
      <p:guideLst>
        <p:guide orient="horz" pos="1570"/>
        <p:guide orient="horz" pos="1117"/>
        <p:guide orient="horz" pos="2069"/>
        <p:guide pos="2880"/>
        <p:guide pos="295"/>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0"/>
    </p:cViewPr>
  </p:sorterViewPr>
  <p:notesViewPr>
    <p:cSldViewPr>
      <p:cViewPr varScale="1">
        <p:scale>
          <a:sx n="81" d="100"/>
          <a:sy n="81" d="100"/>
        </p:scale>
        <p:origin x="-4020" y="-96"/>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bin"/><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0740983765918"/>
          <c:y val="0.020587567527081"/>
          <c:w val="0.401047560027219"/>
          <c:h val="0.965643403177635"/>
        </c:manualLayout>
      </c:layout>
      <c:pieChart>
        <c:varyColors val="1"/>
        <c:ser>
          <c:idx val="0"/>
          <c:order val="0"/>
          <c:tx>
            <c:strRef>
              <c:f>'[Chart in Budget_Figure_Change091013.xls]Sheet1'!$B$1</c:f>
              <c:strCache>
                <c:ptCount val="1"/>
                <c:pt idx="0">
                  <c:v>  </c:v>
                </c:pt>
              </c:strCache>
            </c:strRef>
          </c:tx>
          <c:dPt>
            <c:idx val="0"/>
            <c:bubble3D val="0"/>
            <c:spPr>
              <a:solidFill>
                <a:srgbClr val="336699"/>
              </a:solidFill>
            </c:spPr>
          </c:dPt>
          <c:dPt>
            <c:idx val="1"/>
            <c:bubble3D val="0"/>
            <c:spPr>
              <a:solidFill>
                <a:srgbClr val="993300"/>
              </a:solidFill>
            </c:spPr>
          </c:dPt>
          <c:dPt>
            <c:idx val="2"/>
            <c:bubble3D val="0"/>
            <c:spPr>
              <a:solidFill>
                <a:srgbClr val="669900"/>
              </a:solidFill>
            </c:spPr>
          </c:dPt>
          <c:dPt>
            <c:idx val="3"/>
            <c:bubble3D val="0"/>
            <c:spPr>
              <a:solidFill>
                <a:srgbClr val="0494EC"/>
              </a:solidFill>
            </c:spPr>
          </c:dPt>
          <c:dLbls>
            <c:txPr>
              <a:bodyPr/>
              <a:lstStyle/>
              <a:p>
                <a:pPr>
                  <a:defRPr sz="1400" b="0" i="0" u="none" strike="noStrike" baseline="0">
                    <a:solidFill>
                      <a:srgbClr val="000000"/>
                    </a:solidFill>
                    <a:latin typeface="Verdana"/>
                    <a:ea typeface="Verdana"/>
                    <a:cs typeface="Verdana"/>
                  </a:defRPr>
                </a:pPr>
                <a:endParaRPr lang="en-US"/>
              </a:p>
            </c:txPr>
            <c:dLblPos val="outEnd"/>
            <c:showLegendKey val="0"/>
            <c:showVal val="1"/>
            <c:showCatName val="0"/>
            <c:showSerName val="0"/>
            <c:showPercent val="0"/>
            <c:showBubbleSize val="0"/>
            <c:showLeaderLines val="1"/>
          </c:dLbls>
          <c:cat>
            <c:strRef>
              <c:f>'[Chart in Budget_Figure_Change091013.xls]Sheet1'!$A$2:$A$5</c:f>
              <c:strCache>
                <c:ptCount val="4"/>
                <c:pt idx="0">
                  <c:v>KA1 (at least 63%)</c:v>
                </c:pt>
                <c:pt idx="1">
                  <c:v>KA2 (at least 28%)</c:v>
                </c:pt>
                <c:pt idx="2">
                  <c:v>KA3 (4.2%)</c:v>
                </c:pt>
                <c:pt idx="3">
                  <c:v>Remaining funds for KA1 and KA2</c:v>
                </c:pt>
              </c:strCache>
            </c:strRef>
          </c:cat>
          <c:val>
            <c:numRef>
              <c:f>'[Chart in Budget_Figure_Change091013.xls]Sheet1'!$B$2:$B$5</c:f>
              <c:numCache>
                <c:formatCode>0%</c:formatCode>
                <c:ptCount val="4"/>
                <c:pt idx="0">
                  <c:v>0.63</c:v>
                </c:pt>
                <c:pt idx="1">
                  <c:v>0.28</c:v>
                </c:pt>
                <c:pt idx="2" formatCode="0.00%">
                  <c:v>0.042</c:v>
                </c:pt>
                <c:pt idx="3" formatCode="0.00%">
                  <c:v>0.048</c:v>
                </c:pt>
              </c:numCache>
            </c:numRef>
          </c:val>
        </c:ser>
        <c:dLbls>
          <c:showLegendKey val="0"/>
          <c:showVal val="0"/>
          <c:showCatName val="0"/>
          <c:showSerName val="0"/>
          <c:showPercent val="0"/>
          <c:showBubbleSize val="0"/>
          <c:showLeaderLines val="1"/>
        </c:dLbls>
        <c:firstSliceAng val="150"/>
      </c:pieChart>
      <c:spPr>
        <a:noFill/>
        <a:ln w="25400">
          <a:noFill/>
        </a:ln>
      </c:spPr>
    </c:plotArea>
    <c:legend>
      <c:legendPos val="l"/>
      <c:legendEntry>
        <c:idx val="3"/>
        <c:delete val="1"/>
      </c:legendEntry>
      <c:layout>
        <c:manualLayout>
          <c:xMode val="edge"/>
          <c:yMode val="edge"/>
          <c:x val="0.0169753462898063"/>
          <c:y val="0.043164813311985"/>
          <c:w val="0.316457997663587"/>
          <c:h val="0.589648118497723"/>
        </c:manualLayout>
      </c:layout>
      <c:overlay val="0"/>
      <c:txPr>
        <a:bodyPr/>
        <a:lstStyle/>
        <a:p>
          <a:pPr>
            <a:defRPr sz="1655" b="0" i="0" u="none" strike="noStrike" baseline="0">
              <a:solidFill>
                <a:srgbClr val="000000"/>
              </a:solidFill>
              <a:latin typeface="Verdana"/>
              <a:ea typeface="Verdana"/>
              <a:cs typeface="Verdana"/>
            </a:defRPr>
          </a:pPr>
          <a:endParaRPr lang="en-US"/>
        </a:p>
      </c:txPr>
    </c:legend>
    <c:plotVisOnly val="1"/>
    <c:dispBlanksAs val="gap"/>
    <c:showDLblsOverMax val="0"/>
  </c:chart>
  <c:txPr>
    <a:bodyPr/>
    <a:lstStyle/>
    <a:p>
      <a:pPr>
        <a:defRPr sz="1800" b="0" i="0" u="none" strike="noStrike" baseline="0">
          <a:solidFill>
            <a:srgbClr val="000000"/>
          </a:solidFill>
          <a:latin typeface="Verdana"/>
          <a:ea typeface="Verdana"/>
          <a:cs typeface="Verdana"/>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0207514134716"/>
          <c:y val="0.0951530344421233"/>
          <c:w val="0.492499004825383"/>
          <c:h val="0.815136107986501"/>
        </c:manualLayout>
      </c:layout>
      <c:pieChart>
        <c:varyColors val="1"/>
        <c:ser>
          <c:idx val="0"/>
          <c:order val="0"/>
          <c:dLbls>
            <c:dLblPos val="outEnd"/>
            <c:showLegendKey val="0"/>
            <c:showVal val="1"/>
            <c:showCatName val="0"/>
            <c:showSerName val="0"/>
            <c:showPercent val="0"/>
            <c:showBubbleSize val="0"/>
            <c:showLeaderLines val="0"/>
          </c:dLbls>
          <c:cat>
            <c:strRef>
              <c:f>Sheet1!$A$1:$A$7</c:f>
              <c:strCache>
                <c:ptCount val="7"/>
                <c:pt idx="0">
                  <c:v>Education and training (77.5%)</c:v>
                </c:pt>
                <c:pt idx="1">
                  <c:v>Youth (10%)</c:v>
                </c:pt>
                <c:pt idx="2">
                  <c:v>Student loan facility (3.5%)</c:v>
                </c:pt>
                <c:pt idx="3">
                  <c:v>National agencies (3.4%)</c:v>
                </c:pt>
                <c:pt idx="4">
                  <c:v>Administrative costs (1.9%)</c:v>
                </c:pt>
                <c:pt idx="5">
                  <c:v>Jean Monnet (1.9%)</c:v>
                </c:pt>
                <c:pt idx="6">
                  <c:v>Sport (1.8%)</c:v>
                </c:pt>
              </c:strCache>
            </c:strRef>
          </c:cat>
          <c:val>
            <c:numRef>
              <c:f>Sheet1!$B$1:$B$7</c:f>
              <c:numCache>
                <c:formatCode>0.0%</c:formatCode>
                <c:ptCount val="7"/>
                <c:pt idx="0">
                  <c:v>0.775</c:v>
                </c:pt>
                <c:pt idx="1">
                  <c:v>0.1</c:v>
                </c:pt>
                <c:pt idx="2">
                  <c:v>0.035</c:v>
                </c:pt>
                <c:pt idx="3">
                  <c:v>0.034</c:v>
                </c:pt>
                <c:pt idx="4">
                  <c:v>0.019</c:v>
                </c:pt>
                <c:pt idx="5">
                  <c:v>0.019</c:v>
                </c:pt>
                <c:pt idx="6">
                  <c:v>0.018</c:v>
                </c:pt>
              </c:numCache>
            </c:numRef>
          </c:val>
        </c:ser>
        <c:dLbls>
          <c:showLegendKey val="0"/>
          <c:showVal val="0"/>
          <c:showCatName val="0"/>
          <c:showSerName val="0"/>
          <c:showPercent val="0"/>
          <c:showBubbleSize val="0"/>
          <c:showLeaderLines val="0"/>
        </c:dLbls>
        <c:firstSliceAng val="12"/>
      </c:pieChart>
    </c:plotArea>
    <c:legend>
      <c:legendPos val="l"/>
      <c:layout>
        <c:manualLayout>
          <c:xMode val="edge"/>
          <c:yMode val="edge"/>
          <c:x val="0.0192144107757184"/>
          <c:y val="0.123700037495313"/>
          <c:w val="0.416493037014023"/>
          <c:h val="0.703620118913708"/>
        </c:manualLayout>
      </c:layout>
      <c:overlay val="0"/>
      <c:spPr>
        <a:ln w="3175"/>
      </c:spPr>
      <c:txPr>
        <a:bodyPr/>
        <a:lstStyle/>
        <a:p>
          <a:pPr>
            <a:defRPr sz="1800"/>
          </a:pPr>
          <a:endParaRPr lang="en-US"/>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0.507671332750073"/>
          <c:y val="0.0837552313007331"/>
          <c:w val="0.368640152619811"/>
          <c:h val="0.887612759692535"/>
        </c:manualLayout>
      </c:layout>
      <c:pieChart>
        <c:varyColors val="1"/>
        <c:ser>
          <c:idx val="0"/>
          <c:order val="0"/>
          <c:tx>
            <c:strRef>
              <c:f>'[Chart in Budget_Figure_Change091013.xls]Sheet1'!$B$1</c:f>
              <c:strCache>
                <c:ptCount val="1"/>
                <c:pt idx="0">
                  <c:v>  </c:v>
                </c:pt>
              </c:strCache>
            </c:strRef>
          </c:tx>
          <c:dPt>
            <c:idx val="0"/>
            <c:bubble3D val="0"/>
            <c:spPr>
              <a:solidFill>
                <a:srgbClr val="0F5F95"/>
              </a:solidFill>
            </c:spPr>
          </c:dPt>
          <c:dPt>
            <c:idx val="1"/>
            <c:bubble3D val="0"/>
            <c:spPr>
              <a:solidFill>
                <a:srgbClr val="993300"/>
              </a:solidFill>
            </c:spPr>
          </c:dPt>
          <c:dPt>
            <c:idx val="2"/>
            <c:bubble3D val="0"/>
          </c:dPt>
          <c:dPt>
            <c:idx val="3"/>
            <c:bubble3D val="0"/>
          </c:dPt>
          <c:dPt>
            <c:idx val="4"/>
            <c:bubble3D val="0"/>
            <c:spPr>
              <a:solidFill>
                <a:srgbClr val="0494EC"/>
              </a:solidFill>
            </c:spPr>
          </c:dPt>
          <c:dLbls>
            <c:dLbl>
              <c:idx val="0"/>
              <c:layout>
                <c:manualLayout>
                  <c:x val="0.0414025761230713"/>
                  <c:y val="-6.90164425825602E-5"/>
                </c:manualLayout>
              </c:layout>
              <c:dLblPos val="bestFit"/>
              <c:showLegendKey val="0"/>
              <c:showVal val="1"/>
              <c:showCatName val="0"/>
              <c:showSerName val="0"/>
              <c:showPercent val="0"/>
              <c:showBubbleSize val="0"/>
            </c:dLbl>
            <c:txPr>
              <a:bodyPr/>
              <a:lstStyle/>
              <a:p>
                <a:pPr>
                  <a:defRPr sz="1400">
                    <a:latin typeface="Verdana "/>
                  </a:defRPr>
                </a:pPr>
                <a:endParaRPr lang="en-US"/>
              </a:p>
            </c:txPr>
            <c:dLblPos val="outEnd"/>
            <c:showLegendKey val="0"/>
            <c:showVal val="1"/>
            <c:showCatName val="0"/>
            <c:showSerName val="0"/>
            <c:showPercent val="0"/>
            <c:showBubbleSize val="0"/>
            <c:showLeaderLines val="1"/>
            <c:leaderLines>
              <c:spPr>
                <a:ln>
                  <a:noFill/>
                </a:ln>
              </c:spPr>
            </c:leaderLines>
          </c:dLbls>
          <c:cat>
            <c:strRef>
              <c:f>'[Chart in Budget_Figure_Change091013.xls]Sheet1'!$A$2:$A$6</c:f>
              <c:strCache>
                <c:ptCount val="5"/>
                <c:pt idx="0">
                  <c:v>Higher Education (43%)</c:v>
                </c:pt>
                <c:pt idx="1">
                  <c:v>VET (22%)</c:v>
                </c:pt>
                <c:pt idx="2">
                  <c:v>Schools (15%)</c:v>
                </c:pt>
                <c:pt idx="3">
                  <c:v>Adult Education (5%)</c:v>
                </c:pt>
                <c:pt idx="4">
                  <c:v>Remaining Funds for Allocation (15%)</c:v>
                </c:pt>
              </c:strCache>
            </c:strRef>
          </c:cat>
          <c:val>
            <c:numRef>
              <c:f>'[Chart in Budget_Figure_Change091013.xls]Sheet1'!$B$2:$B$6</c:f>
              <c:numCache>
                <c:formatCode>0%</c:formatCode>
                <c:ptCount val="5"/>
                <c:pt idx="0">
                  <c:v>0.43</c:v>
                </c:pt>
                <c:pt idx="1">
                  <c:v>0.22</c:v>
                </c:pt>
                <c:pt idx="2">
                  <c:v>0.15</c:v>
                </c:pt>
                <c:pt idx="3">
                  <c:v>0.05</c:v>
                </c:pt>
                <c:pt idx="4">
                  <c:v>0.15</c:v>
                </c:pt>
              </c:numCache>
            </c:numRef>
          </c:val>
        </c:ser>
        <c:dLbls>
          <c:showLegendKey val="0"/>
          <c:showVal val="0"/>
          <c:showCatName val="0"/>
          <c:showSerName val="0"/>
          <c:showPercent val="0"/>
          <c:showBubbleSize val="0"/>
          <c:showLeaderLines val="1"/>
        </c:dLbls>
        <c:firstSliceAng val="88"/>
      </c:pieChart>
      <c:spPr>
        <a:noFill/>
        <a:ln w="25400">
          <a:noFill/>
        </a:ln>
      </c:spPr>
    </c:plotArea>
    <c:legend>
      <c:legendPos val="l"/>
      <c:layout>
        <c:manualLayout>
          <c:xMode val="edge"/>
          <c:yMode val="edge"/>
          <c:x val="2.13614916632531E-5"/>
          <c:y val="0.102768407430965"/>
          <c:w val="0.484691032118095"/>
          <c:h val="0.648778833007991"/>
        </c:manualLayout>
      </c:layout>
      <c:overlay val="0"/>
    </c:legend>
    <c:plotVisOnly val="1"/>
    <c:dispBlanksAs val="gap"/>
    <c:showDLblsOverMax val="0"/>
  </c:chart>
  <c:spPr>
    <a:ln>
      <a:noFill/>
    </a:ln>
  </c:spPr>
  <c:txPr>
    <a:bodyPr/>
    <a:lstStyle/>
    <a:p>
      <a:pPr>
        <a:defRPr sz="1800"/>
      </a:pPr>
      <a:endParaRPr lang="en-US"/>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eg"/><Relationship Id="rId1" Type="http://schemas.openxmlformats.org/officeDocument/2006/relationships/image" Target="../media/image18.jpeg"/><Relationship Id="rId2"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eg"/><Relationship Id="rId1" Type="http://schemas.openxmlformats.org/officeDocument/2006/relationships/image" Target="../media/image18.jpeg"/><Relationship Id="rId2"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0AA41-AF61-4902-A775-B957C4ECB12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46A21A50-BDFC-4230-BE1E-BCF0DE85E2C5}">
      <dgm:prSet/>
      <dgm:spPr/>
      <dgm:t>
        <a:bodyPr/>
        <a:lstStyle/>
        <a:p>
          <a:pPr rtl="0"/>
          <a:r>
            <a:rPr lang="en-GB" b="1" dirty="0" smtClean="0">
              <a:solidFill>
                <a:srgbClr val="0F5494"/>
              </a:solidFill>
            </a:rPr>
            <a:t>Assess skills needs in a specific sector</a:t>
          </a:r>
          <a:endParaRPr lang="en-GB" b="1" dirty="0">
            <a:solidFill>
              <a:srgbClr val="0F5494"/>
            </a:solidFill>
          </a:endParaRPr>
        </a:p>
      </dgm:t>
    </dgm:pt>
    <dgm:pt modelId="{C18299B7-0608-4E70-AAF9-555A51E05A07}" type="parTrans" cxnId="{5BB26F83-CA32-442C-99D5-2D392A6F047E}">
      <dgm:prSet/>
      <dgm:spPr/>
      <dgm:t>
        <a:bodyPr/>
        <a:lstStyle/>
        <a:p>
          <a:endParaRPr lang="en-GB"/>
        </a:p>
      </dgm:t>
    </dgm:pt>
    <dgm:pt modelId="{1ED39890-D07F-416C-A048-D1AC7AC660B8}" type="sibTrans" cxnId="{5BB26F83-CA32-442C-99D5-2D392A6F047E}">
      <dgm:prSet/>
      <dgm:spPr/>
      <dgm:t>
        <a:bodyPr/>
        <a:lstStyle/>
        <a:p>
          <a:endParaRPr lang="en-GB"/>
        </a:p>
      </dgm:t>
    </dgm:pt>
    <dgm:pt modelId="{A0D5B217-8D31-4F8C-9695-C22909E9B556}">
      <dgm:prSet/>
      <dgm:spPr/>
      <dgm:t>
        <a:bodyPr/>
        <a:lstStyle/>
        <a:p>
          <a:pPr rtl="0"/>
          <a:r>
            <a:rPr lang="en-GB" b="1" dirty="0" smtClean="0">
              <a:solidFill>
                <a:srgbClr val="0F5494"/>
              </a:solidFill>
            </a:rPr>
            <a:t>Achieve systemic impact on vocational education &amp; training in the economic sector concerned</a:t>
          </a:r>
          <a:endParaRPr lang="en-GB" b="1" dirty="0">
            <a:solidFill>
              <a:srgbClr val="0F5494"/>
            </a:solidFill>
          </a:endParaRPr>
        </a:p>
      </dgm:t>
    </dgm:pt>
    <dgm:pt modelId="{41C617B1-9EF1-408C-AC63-AD8F9F2EEB2D}" type="parTrans" cxnId="{8CB327A6-543C-47EC-945D-A3007921B6D7}">
      <dgm:prSet/>
      <dgm:spPr/>
      <dgm:t>
        <a:bodyPr/>
        <a:lstStyle/>
        <a:p>
          <a:endParaRPr lang="en-GB"/>
        </a:p>
      </dgm:t>
    </dgm:pt>
    <dgm:pt modelId="{E18E0FCC-C429-47F2-8ED8-8105F22073F0}" type="sibTrans" cxnId="{8CB327A6-543C-47EC-945D-A3007921B6D7}">
      <dgm:prSet/>
      <dgm:spPr/>
      <dgm:t>
        <a:bodyPr/>
        <a:lstStyle/>
        <a:p>
          <a:endParaRPr lang="en-GB"/>
        </a:p>
      </dgm:t>
    </dgm:pt>
    <dgm:pt modelId="{7861B376-2AFB-440C-A454-538FA891DF70}">
      <dgm:prSet/>
      <dgm:spPr/>
      <dgm:t>
        <a:bodyPr/>
        <a:lstStyle/>
        <a:p>
          <a:pPr rtl="0"/>
          <a:r>
            <a:rPr lang="en-GB" b="1" dirty="0" smtClean="0">
              <a:solidFill>
                <a:srgbClr val="0F5494"/>
              </a:solidFill>
            </a:rPr>
            <a:t>Bring vocational education &amp; training (VET) closer to the labour market</a:t>
          </a:r>
          <a:endParaRPr lang="en-GB" b="1" dirty="0">
            <a:solidFill>
              <a:srgbClr val="0F5494"/>
            </a:solidFill>
          </a:endParaRPr>
        </a:p>
      </dgm:t>
    </dgm:pt>
    <dgm:pt modelId="{AADB85A6-8D62-4FF4-8B87-35812297F900}" type="parTrans" cxnId="{E0C4AF4E-5EF0-491D-BC61-6E16963306C3}">
      <dgm:prSet/>
      <dgm:spPr/>
      <dgm:t>
        <a:bodyPr/>
        <a:lstStyle/>
        <a:p>
          <a:endParaRPr lang="en-GB"/>
        </a:p>
      </dgm:t>
    </dgm:pt>
    <dgm:pt modelId="{BD9DC40E-A1BC-4C02-A6A5-65DE13C7FE3D}" type="sibTrans" cxnId="{E0C4AF4E-5EF0-491D-BC61-6E16963306C3}">
      <dgm:prSet/>
      <dgm:spPr/>
      <dgm:t>
        <a:bodyPr/>
        <a:lstStyle/>
        <a:p>
          <a:endParaRPr lang="en-GB"/>
        </a:p>
      </dgm:t>
    </dgm:pt>
    <dgm:pt modelId="{B09A9FAD-0539-4734-B4A0-EDB080997E8B}">
      <dgm:prSet/>
      <dgm:spPr/>
      <dgm:t>
        <a:bodyPr/>
        <a:lstStyle/>
        <a:p>
          <a:pPr rtl="0"/>
          <a:r>
            <a:rPr lang="en-GB" b="1" dirty="0" smtClean="0">
              <a:solidFill>
                <a:srgbClr val="0F5494"/>
              </a:solidFill>
            </a:rPr>
            <a:t>Develop innovative ways of vocational teaching and training </a:t>
          </a:r>
          <a:endParaRPr lang="en-GB" b="1" dirty="0">
            <a:solidFill>
              <a:srgbClr val="0F5494"/>
            </a:solidFill>
          </a:endParaRPr>
        </a:p>
      </dgm:t>
    </dgm:pt>
    <dgm:pt modelId="{6F7F6A9B-16FB-4691-AA16-2D4C21A35D38}" type="parTrans" cxnId="{7A4663E7-5F79-4340-AA92-CF0E8E7C5236}">
      <dgm:prSet/>
      <dgm:spPr/>
      <dgm:t>
        <a:bodyPr/>
        <a:lstStyle/>
        <a:p>
          <a:endParaRPr lang="en-GB"/>
        </a:p>
      </dgm:t>
    </dgm:pt>
    <dgm:pt modelId="{3CE18B85-DD16-415F-9E6C-68C6BA5365CB}" type="sibTrans" cxnId="{7A4663E7-5F79-4340-AA92-CF0E8E7C5236}">
      <dgm:prSet/>
      <dgm:spPr/>
      <dgm:t>
        <a:bodyPr/>
        <a:lstStyle/>
        <a:p>
          <a:endParaRPr lang="en-GB"/>
        </a:p>
      </dgm:t>
    </dgm:pt>
    <dgm:pt modelId="{B59E865B-8D8F-4361-8FB6-A9C6B392A1A8}">
      <dgm:prSet/>
      <dgm:spPr/>
      <dgm:t>
        <a:bodyPr/>
        <a:lstStyle/>
        <a:p>
          <a:pPr rtl="0"/>
          <a:r>
            <a:rPr lang="en-GB" b="1" dirty="0" smtClean="0">
              <a:solidFill>
                <a:srgbClr val="0F5494"/>
              </a:solidFill>
            </a:rPr>
            <a:t>Ensure quality of vocational programmes &amp; facilitate transparency of qualifications</a:t>
          </a:r>
          <a:endParaRPr lang="en-GB" b="1" dirty="0">
            <a:solidFill>
              <a:srgbClr val="0F5494"/>
            </a:solidFill>
          </a:endParaRPr>
        </a:p>
      </dgm:t>
    </dgm:pt>
    <dgm:pt modelId="{F5C00C22-DAAC-41FF-8FE3-A92AACD81ECF}" type="parTrans" cxnId="{C11F09BD-B579-4ADB-9CE8-33939B9AB83B}">
      <dgm:prSet/>
      <dgm:spPr/>
      <dgm:t>
        <a:bodyPr/>
        <a:lstStyle/>
        <a:p>
          <a:endParaRPr lang="en-GB"/>
        </a:p>
      </dgm:t>
    </dgm:pt>
    <dgm:pt modelId="{6CB97A19-89C5-472D-818C-6536DD0BF195}" type="sibTrans" cxnId="{C11F09BD-B579-4ADB-9CE8-33939B9AB83B}">
      <dgm:prSet/>
      <dgm:spPr/>
      <dgm:t>
        <a:bodyPr/>
        <a:lstStyle/>
        <a:p>
          <a:endParaRPr lang="en-GB"/>
        </a:p>
      </dgm:t>
    </dgm:pt>
    <dgm:pt modelId="{A83474A2-B612-4F28-AE93-F272564E9B8B}">
      <dgm:prSet/>
      <dgm:spPr/>
      <dgm:t>
        <a:bodyPr/>
        <a:lstStyle/>
        <a:p>
          <a:pPr rtl="0"/>
          <a:r>
            <a:rPr lang="en-GB" b="1" dirty="0" smtClean="0">
              <a:solidFill>
                <a:srgbClr val="0F5494"/>
              </a:solidFill>
            </a:rPr>
            <a:t>Improve flow of information between stakeholders</a:t>
          </a:r>
          <a:endParaRPr lang="en-GB" b="1" dirty="0">
            <a:solidFill>
              <a:srgbClr val="0F5494"/>
            </a:solidFill>
          </a:endParaRPr>
        </a:p>
      </dgm:t>
    </dgm:pt>
    <dgm:pt modelId="{566F2610-1FD3-4F68-AD45-325141BD61A9}" type="parTrans" cxnId="{8F15C4A5-8CAC-4D4D-968D-9098879E12AB}">
      <dgm:prSet/>
      <dgm:spPr/>
      <dgm:t>
        <a:bodyPr/>
        <a:lstStyle/>
        <a:p>
          <a:endParaRPr lang="en-GB"/>
        </a:p>
      </dgm:t>
    </dgm:pt>
    <dgm:pt modelId="{3CA98067-3BF1-44FE-93AB-3BF5EC33F0E3}" type="sibTrans" cxnId="{8F15C4A5-8CAC-4D4D-968D-9098879E12AB}">
      <dgm:prSet/>
      <dgm:spPr/>
      <dgm:t>
        <a:bodyPr/>
        <a:lstStyle/>
        <a:p>
          <a:endParaRPr lang="en-GB"/>
        </a:p>
      </dgm:t>
    </dgm:pt>
    <dgm:pt modelId="{F218686C-B1BE-464D-AC65-14633B9D1D4D}" type="pres">
      <dgm:prSet presAssocID="{9F30AA41-AF61-4902-A775-B957C4ECB121}" presName="Name0" presStyleCnt="0">
        <dgm:presLayoutVars>
          <dgm:dir/>
          <dgm:resizeHandles val="exact"/>
        </dgm:presLayoutVars>
      </dgm:prSet>
      <dgm:spPr/>
      <dgm:t>
        <a:bodyPr/>
        <a:lstStyle/>
        <a:p>
          <a:endParaRPr lang="en-GB"/>
        </a:p>
      </dgm:t>
    </dgm:pt>
    <dgm:pt modelId="{5AD71DC8-A696-4592-AA2A-4A28FCDCB3A9}" type="pres">
      <dgm:prSet presAssocID="{46A21A50-BDFC-4230-BE1E-BCF0DE85E2C5}" presName="composite" presStyleCnt="0"/>
      <dgm:spPr/>
    </dgm:pt>
    <dgm:pt modelId="{3444DDCD-46F0-455F-A80E-4A2B30F279B1}" type="pres">
      <dgm:prSet presAssocID="{46A21A50-BDFC-4230-BE1E-BCF0DE85E2C5}" presName="rect1" presStyleLbl="trAlignAcc1" presStyleIdx="0" presStyleCnt="6" custLinFactNeighborX="1874" custLinFactNeighborY="2271">
        <dgm:presLayoutVars>
          <dgm:bulletEnabled val="1"/>
        </dgm:presLayoutVars>
      </dgm:prSet>
      <dgm:spPr/>
      <dgm:t>
        <a:bodyPr/>
        <a:lstStyle/>
        <a:p>
          <a:endParaRPr lang="en-GB"/>
        </a:p>
      </dgm:t>
    </dgm:pt>
    <dgm:pt modelId="{589B7DB1-A252-447B-B540-7E49EBB43851}" type="pres">
      <dgm:prSet presAssocID="{46A21A50-BDFC-4230-BE1E-BCF0DE85E2C5}" presName="rect2" presStyleLbl="fgImgPlace1" presStyleIdx="0" presStyleCnt="6"/>
      <dgm:spPr>
        <a:blipFill rotWithShape="1">
          <a:blip xmlns:r="http://schemas.openxmlformats.org/officeDocument/2006/relationships" r:embed="rId1"/>
          <a:stretch>
            <a:fillRect/>
          </a:stretch>
        </a:blipFill>
      </dgm:spPr>
    </dgm:pt>
    <dgm:pt modelId="{9B1CA585-FA1F-47FF-B6AE-D2DD209B294E}" type="pres">
      <dgm:prSet presAssocID="{1ED39890-D07F-416C-A048-D1AC7AC660B8}" presName="sibTrans" presStyleCnt="0"/>
      <dgm:spPr/>
    </dgm:pt>
    <dgm:pt modelId="{8DFDF84C-5ECD-445E-99CD-FEA323DD9B2F}" type="pres">
      <dgm:prSet presAssocID="{A0D5B217-8D31-4F8C-9695-C22909E9B556}" presName="composite" presStyleCnt="0"/>
      <dgm:spPr/>
    </dgm:pt>
    <dgm:pt modelId="{455354C8-77A4-4E76-AC1F-B0EDCEFBC6A6}" type="pres">
      <dgm:prSet presAssocID="{A0D5B217-8D31-4F8C-9695-C22909E9B556}" presName="rect1" presStyleLbl="trAlignAcc1" presStyleIdx="1" presStyleCnt="6">
        <dgm:presLayoutVars>
          <dgm:bulletEnabled val="1"/>
        </dgm:presLayoutVars>
      </dgm:prSet>
      <dgm:spPr/>
      <dgm:t>
        <a:bodyPr/>
        <a:lstStyle/>
        <a:p>
          <a:endParaRPr lang="en-GB"/>
        </a:p>
      </dgm:t>
    </dgm:pt>
    <dgm:pt modelId="{254C7CB2-5FAB-4818-B279-FFB41C507815}" type="pres">
      <dgm:prSet presAssocID="{A0D5B217-8D31-4F8C-9695-C22909E9B556}" presName="rect2" presStyleLbl="fgImgPlace1" presStyleIdx="1" presStyleCnt="6"/>
      <dgm:spPr>
        <a:blipFill rotWithShape="1">
          <a:blip xmlns:r="http://schemas.openxmlformats.org/officeDocument/2006/relationships" r:embed="rId2"/>
          <a:stretch>
            <a:fillRect/>
          </a:stretch>
        </a:blipFill>
      </dgm:spPr>
    </dgm:pt>
    <dgm:pt modelId="{DF3BB793-6526-4C92-BA29-DD903754E22C}" type="pres">
      <dgm:prSet presAssocID="{E18E0FCC-C429-47F2-8ED8-8105F22073F0}" presName="sibTrans" presStyleCnt="0"/>
      <dgm:spPr/>
    </dgm:pt>
    <dgm:pt modelId="{74FBFC97-3E8F-4B4D-AE1C-62B406564996}" type="pres">
      <dgm:prSet presAssocID="{7861B376-2AFB-440C-A454-538FA891DF70}" presName="composite" presStyleCnt="0"/>
      <dgm:spPr/>
    </dgm:pt>
    <dgm:pt modelId="{428BF8DD-0395-4A1E-852C-AEF9B5F3336D}" type="pres">
      <dgm:prSet presAssocID="{7861B376-2AFB-440C-A454-538FA891DF70}" presName="rect1" presStyleLbl="trAlignAcc1" presStyleIdx="2" presStyleCnt="6">
        <dgm:presLayoutVars>
          <dgm:bulletEnabled val="1"/>
        </dgm:presLayoutVars>
      </dgm:prSet>
      <dgm:spPr/>
      <dgm:t>
        <a:bodyPr/>
        <a:lstStyle/>
        <a:p>
          <a:endParaRPr lang="en-GB"/>
        </a:p>
      </dgm:t>
    </dgm:pt>
    <dgm:pt modelId="{47D2A62D-58DC-4F15-B854-51835615179F}" type="pres">
      <dgm:prSet presAssocID="{7861B376-2AFB-440C-A454-538FA891DF70}" presName="rect2" presStyleLbl="fgImgPlace1" presStyleIdx="2" presStyleCnt="6"/>
      <dgm:spPr>
        <a:blipFill rotWithShape="1">
          <a:blip xmlns:r="http://schemas.openxmlformats.org/officeDocument/2006/relationships" r:embed="rId3"/>
          <a:stretch>
            <a:fillRect/>
          </a:stretch>
        </a:blipFill>
      </dgm:spPr>
    </dgm:pt>
    <dgm:pt modelId="{9003B952-7603-4C77-9A01-A8D4EB1EEA7F}" type="pres">
      <dgm:prSet presAssocID="{BD9DC40E-A1BC-4C02-A6A5-65DE13C7FE3D}" presName="sibTrans" presStyleCnt="0"/>
      <dgm:spPr/>
    </dgm:pt>
    <dgm:pt modelId="{634CB90A-F9D5-492C-A13D-456DDE039174}" type="pres">
      <dgm:prSet presAssocID="{B09A9FAD-0539-4734-B4A0-EDB080997E8B}" presName="composite" presStyleCnt="0"/>
      <dgm:spPr/>
    </dgm:pt>
    <dgm:pt modelId="{678F8BE8-7778-40F8-9AD3-2920511982EC}" type="pres">
      <dgm:prSet presAssocID="{B09A9FAD-0539-4734-B4A0-EDB080997E8B}" presName="rect1" presStyleLbl="trAlignAcc1" presStyleIdx="3" presStyleCnt="6">
        <dgm:presLayoutVars>
          <dgm:bulletEnabled val="1"/>
        </dgm:presLayoutVars>
      </dgm:prSet>
      <dgm:spPr/>
      <dgm:t>
        <a:bodyPr/>
        <a:lstStyle/>
        <a:p>
          <a:endParaRPr lang="en-GB"/>
        </a:p>
      </dgm:t>
    </dgm:pt>
    <dgm:pt modelId="{E330CDFE-F611-4A91-9C24-8C446440F7E7}" type="pres">
      <dgm:prSet presAssocID="{B09A9FAD-0539-4734-B4A0-EDB080997E8B}" presName="rect2" presStyleLbl="fgImgPlace1" presStyleIdx="3" presStyleCnt="6"/>
      <dgm:spPr>
        <a:blipFill rotWithShape="1">
          <a:blip xmlns:r="http://schemas.openxmlformats.org/officeDocument/2006/relationships" r:embed="rId4"/>
          <a:stretch>
            <a:fillRect/>
          </a:stretch>
        </a:blipFill>
      </dgm:spPr>
    </dgm:pt>
    <dgm:pt modelId="{B74F4C15-56BE-411D-A787-37C42D0A9F8F}" type="pres">
      <dgm:prSet presAssocID="{3CE18B85-DD16-415F-9E6C-68C6BA5365CB}" presName="sibTrans" presStyleCnt="0"/>
      <dgm:spPr/>
    </dgm:pt>
    <dgm:pt modelId="{EDCACCB5-BB3F-4B10-8900-C7FF57E058B2}" type="pres">
      <dgm:prSet presAssocID="{B59E865B-8D8F-4361-8FB6-A9C6B392A1A8}" presName="composite" presStyleCnt="0"/>
      <dgm:spPr/>
    </dgm:pt>
    <dgm:pt modelId="{5B2F2C19-2481-4893-BA55-4C228EC68C55}" type="pres">
      <dgm:prSet presAssocID="{B59E865B-8D8F-4361-8FB6-A9C6B392A1A8}" presName="rect1" presStyleLbl="trAlignAcc1" presStyleIdx="4" presStyleCnt="6">
        <dgm:presLayoutVars>
          <dgm:bulletEnabled val="1"/>
        </dgm:presLayoutVars>
      </dgm:prSet>
      <dgm:spPr/>
      <dgm:t>
        <a:bodyPr/>
        <a:lstStyle/>
        <a:p>
          <a:endParaRPr lang="en-GB"/>
        </a:p>
      </dgm:t>
    </dgm:pt>
    <dgm:pt modelId="{BE3AD6DD-CFC4-4ED5-942F-292B5EE2386F}" type="pres">
      <dgm:prSet presAssocID="{B59E865B-8D8F-4361-8FB6-A9C6B392A1A8}" presName="rect2" presStyleLbl="fgImgPlace1" presStyleIdx="4" presStyleCnt="6"/>
      <dgm:spPr>
        <a:blipFill rotWithShape="1">
          <a:blip xmlns:r="http://schemas.openxmlformats.org/officeDocument/2006/relationships" r:embed="rId5"/>
          <a:stretch>
            <a:fillRect/>
          </a:stretch>
        </a:blipFill>
      </dgm:spPr>
    </dgm:pt>
    <dgm:pt modelId="{0A6184D5-6A68-42E8-A138-3EF5DDB180F1}" type="pres">
      <dgm:prSet presAssocID="{6CB97A19-89C5-472D-818C-6536DD0BF195}" presName="sibTrans" presStyleCnt="0"/>
      <dgm:spPr/>
    </dgm:pt>
    <dgm:pt modelId="{4DC1A805-DAE3-4CB1-A182-5B77CBB01AFB}" type="pres">
      <dgm:prSet presAssocID="{A83474A2-B612-4F28-AE93-F272564E9B8B}" presName="composite" presStyleCnt="0"/>
      <dgm:spPr/>
    </dgm:pt>
    <dgm:pt modelId="{7158FCF6-29A6-4300-8C15-537274915984}" type="pres">
      <dgm:prSet presAssocID="{A83474A2-B612-4F28-AE93-F272564E9B8B}" presName="rect1" presStyleLbl="trAlignAcc1" presStyleIdx="5" presStyleCnt="6">
        <dgm:presLayoutVars>
          <dgm:bulletEnabled val="1"/>
        </dgm:presLayoutVars>
      </dgm:prSet>
      <dgm:spPr/>
      <dgm:t>
        <a:bodyPr/>
        <a:lstStyle/>
        <a:p>
          <a:endParaRPr lang="en-GB"/>
        </a:p>
      </dgm:t>
    </dgm:pt>
    <dgm:pt modelId="{3CB2AEA7-4180-4FCF-B35F-73570A577A03}" type="pres">
      <dgm:prSet presAssocID="{A83474A2-B612-4F28-AE93-F272564E9B8B}" presName="rect2" presStyleLbl="fgImgPlace1" presStyleIdx="5" presStyleCnt="6" custScaleX="118952"/>
      <dgm:spPr>
        <a:blipFill rotWithShape="1">
          <a:blip xmlns:r="http://schemas.openxmlformats.org/officeDocument/2006/relationships" r:embed="rId6"/>
          <a:stretch>
            <a:fillRect/>
          </a:stretch>
        </a:blipFill>
      </dgm:spPr>
    </dgm:pt>
  </dgm:ptLst>
  <dgm:cxnLst>
    <dgm:cxn modelId="{58850868-C6DD-4B28-B7BE-5AC2BA6B6ED2}" type="presOf" srcId="{9F30AA41-AF61-4902-A775-B957C4ECB121}" destId="{F218686C-B1BE-464D-AC65-14633B9D1D4D}" srcOrd="0" destOrd="0" presId="urn:microsoft.com/office/officeart/2008/layout/PictureStrips"/>
    <dgm:cxn modelId="{8F15C4A5-8CAC-4D4D-968D-9098879E12AB}" srcId="{9F30AA41-AF61-4902-A775-B957C4ECB121}" destId="{A83474A2-B612-4F28-AE93-F272564E9B8B}" srcOrd="5" destOrd="0" parTransId="{566F2610-1FD3-4F68-AD45-325141BD61A9}" sibTransId="{3CA98067-3BF1-44FE-93AB-3BF5EC33F0E3}"/>
    <dgm:cxn modelId="{2747B42F-A8B5-4B81-90CF-95C0BC8F3793}" type="presOf" srcId="{A83474A2-B612-4F28-AE93-F272564E9B8B}" destId="{7158FCF6-29A6-4300-8C15-537274915984}" srcOrd="0" destOrd="0" presId="urn:microsoft.com/office/officeart/2008/layout/PictureStrips"/>
    <dgm:cxn modelId="{E0C4AF4E-5EF0-491D-BC61-6E16963306C3}" srcId="{9F30AA41-AF61-4902-A775-B957C4ECB121}" destId="{7861B376-2AFB-440C-A454-538FA891DF70}" srcOrd="2" destOrd="0" parTransId="{AADB85A6-8D62-4FF4-8B87-35812297F900}" sibTransId="{BD9DC40E-A1BC-4C02-A6A5-65DE13C7FE3D}"/>
    <dgm:cxn modelId="{55F7EB07-4143-4121-AEE0-25603BF2192A}" type="presOf" srcId="{B09A9FAD-0539-4734-B4A0-EDB080997E8B}" destId="{678F8BE8-7778-40F8-9AD3-2920511982EC}" srcOrd="0" destOrd="0" presId="urn:microsoft.com/office/officeart/2008/layout/PictureStrips"/>
    <dgm:cxn modelId="{5BB26F83-CA32-442C-99D5-2D392A6F047E}" srcId="{9F30AA41-AF61-4902-A775-B957C4ECB121}" destId="{46A21A50-BDFC-4230-BE1E-BCF0DE85E2C5}" srcOrd="0" destOrd="0" parTransId="{C18299B7-0608-4E70-AAF9-555A51E05A07}" sibTransId="{1ED39890-D07F-416C-A048-D1AC7AC660B8}"/>
    <dgm:cxn modelId="{C25E46B2-372E-4E12-B2DF-4F760CF54355}" type="presOf" srcId="{B59E865B-8D8F-4361-8FB6-A9C6B392A1A8}" destId="{5B2F2C19-2481-4893-BA55-4C228EC68C55}" srcOrd="0" destOrd="0" presId="urn:microsoft.com/office/officeart/2008/layout/PictureStrips"/>
    <dgm:cxn modelId="{7A4663E7-5F79-4340-AA92-CF0E8E7C5236}" srcId="{9F30AA41-AF61-4902-A775-B957C4ECB121}" destId="{B09A9FAD-0539-4734-B4A0-EDB080997E8B}" srcOrd="3" destOrd="0" parTransId="{6F7F6A9B-16FB-4691-AA16-2D4C21A35D38}" sibTransId="{3CE18B85-DD16-415F-9E6C-68C6BA5365CB}"/>
    <dgm:cxn modelId="{8CB327A6-543C-47EC-945D-A3007921B6D7}" srcId="{9F30AA41-AF61-4902-A775-B957C4ECB121}" destId="{A0D5B217-8D31-4F8C-9695-C22909E9B556}" srcOrd="1" destOrd="0" parTransId="{41C617B1-9EF1-408C-AC63-AD8F9F2EEB2D}" sibTransId="{E18E0FCC-C429-47F2-8ED8-8105F22073F0}"/>
    <dgm:cxn modelId="{16E447A7-353C-4FD2-A454-65CC6F9FBCEF}" type="presOf" srcId="{A0D5B217-8D31-4F8C-9695-C22909E9B556}" destId="{455354C8-77A4-4E76-AC1F-B0EDCEFBC6A6}" srcOrd="0" destOrd="0" presId="urn:microsoft.com/office/officeart/2008/layout/PictureStrips"/>
    <dgm:cxn modelId="{EC76D922-8EBD-4DD7-A18F-ACA5B3D545E7}" type="presOf" srcId="{46A21A50-BDFC-4230-BE1E-BCF0DE85E2C5}" destId="{3444DDCD-46F0-455F-A80E-4A2B30F279B1}" srcOrd="0" destOrd="0" presId="urn:microsoft.com/office/officeart/2008/layout/PictureStrips"/>
    <dgm:cxn modelId="{9762837F-4765-4AF3-824A-4B710875F52B}" type="presOf" srcId="{7861B376-2AFB-440C-A454-538FA891DF70}" destId="{428BF8DD-0395-4A1E-852C-AEF9B5F3336D}" srcOrd="0" destOrd="0" presId="urn:microsoft.com/office/officeart/2008/layout/PictureStrips"/>
    <dgm:cxn modelId="{C11F09BD-B579-4ADB-9CE8-33939B9AB83B}" srcId="{9F30AA41-AF61-4902-A775-B957C4ECB121}" destId="{B59E865B-8D8F-4361-8FB6-A9C6B392A1A8}" srcOrd="4" destOrd="0" parTransId="{F5C00C22-DAAC-41FF-8FE3-A92AACD81ECF}" sibTransId="{6CB97A19-89C5-472D-818C-6536DD0BF195}"/>
    <dgm:cxn modelId="{DAF0FF62-FA79-4995-A198-B5F57F020E15}" type="presParOf" srcId="{F218686C-B1BE-464D-AC65-14633B9D1D4D}" destId="{5AD71DC8-A696-4592-AA2A-4A28FCDCB3A9}" srcOrd="0" destOrd="0" presId="urn:microsoft.com/office/officeart/2008/layout/PictureStrips"/>
    <dgm:cxn modelId="{F665E22D-26DD-498F-9FFD-12E8C803FABD}" type="presParOf" srcId="{5AD71DC8-A696-4592-AA2A-4A28FCDCB3A9}" destId="{3444DDCD-46F0-455F-A80E-4A2B30F279B1}" srcOrd="0" destOrd="0" presId="urn:microsoft.com/office/officeart/2008/layout/PictureStrips"/>
    <dgm:cxn modelId="{9180F83C-6A3F-4FBD-9654-0AF6962819C0}" type="presParOf" srcId="{5AD71DC8-A696-4592-AA2A-4A28FCDCB3A9}" destId="{589B7DB1-A252-447B-B540-7E49EBB43851}" srcOrd="1" destOrd="0" presId="urn:microsoft.com/office/officeart/2008/layout/PictureStrips"/>
    <dgm:cxn modelId="{ADAD04CA-8CAC-44D9-8DAE-8287A4B6B954}" type="presParOf" srcId="{F218686C-B1BE-464D-AC65-14633B9D1D4D}" destId="{9B1CA585-FA1F-47FF-B6AE-D2DD209B294E}" srcOrd="1" destOrd="0" presId="urn:microsoft.com/office/officeart/2008/layout/PictureStrips"/>
    <dgm:cxn modelId="{C96BEE03-0BF2-40D3-9C9A-4EE501D1BEB7}" type="presParOf" srcId="{F218686C-B1BE-464D-AC65-14633B9D1D4D}" destId="{8DFDF84C-5ECD-445E-99CD-FEA323DD9B2F}" srcOrd="2" destOrd="0" presId="urn:microsoft.com/office/officeart/2008/layout/PictureStrips"/>
    <dgm:cxn modelId="{23060F47-873A-499C-BE88-1368AB25DE93}" type="presParOf" srcId="{8DFDF84C-5ECD-445E-99CD-FEA323DD9B2F}" destId="{455354C8-77A4-4E76-AC1F-B0EDCEFBC6A6}" srcOrd="0" destOrd="0" presId="urn:microsoft.com/office/officeart/2008/layout/PictureStrips"/>
    <dgm:cxn modelId="{DEC0EAEF-7572-41E5-B22E-CFC134DE09C7}" type="presParOf" srcId="{8DFDF84C-5ECD-445E-99CD-FEA323DD9B2F}" destId="{254C7CB2-5FAB-4818-B279-FFB41C507815}" srcOrd="1" destOrd="0" presId="urn:microsoft.com/office/officeart/2008/layout/PictureStrips"/>
    <dgm:cxn modelId="{F25C0147-4BCF-4112-A9EF-173C2F9C4E79}" type="presParOf" srcId="{F218686C-B1BE-464D-AC65-14633B9D1D4D}" destId="{DF3BB793-6526-4C92-BA29-DD903754E22C}" srcOrd="3" destOrd="0" presId="urn:microsoft.com/office/officeart/2008/layout/PictureStrips"/>
    <dgm:cxn modelId="{F1A827BB-C5C7-414D-A116-8424C2FFB324}" type="presParOf" srcId="{F218686C-B1BE-464D-AC65-14633B9D1D4D}" destId="{74FBFC97-3E8F-4B4D-AE1C-62B406564996}" srcOrd="4" destOrd="0" presId="urn:microsoft.com/office/officeart/2008/layout/PictureStrips"/>
    <dgm:cxn modelId="{AA562940-502F-46F7-B74F-5BC60DDB8B0E}" type="presParOf" srcId="{74FBFC97-3E8F-4B4D-AE1C-62B406564996}" destId="{428BF8DD-0395-4A1E-852C-AEF9B5F3336D}" srcOrd="0" destOrd="0" presId="urn:microsoft.com/office/officeart/2008/layout/PictureStrips"/>
    <dgm:cxn modelId="{8158CEE5-87C4-4428-BE34-C1A77744B0ED}" type="presParOf" srcId="{74FBFC97-3E8F-4B4D-AE1C-62B406564996}" destId="{47D2A62D-58DC-4F15-B854-51835615179F}" srcOrd="1" destOrd="0" presId="urn:microsoft.com/office/officeart/2008/layout/PictureStrips"/>
    <dgm:cxn modelId="{32D0568A-EC24-405D-81B3-B2752F81DFAE}" type="presParOf" srcId="{F218686C-B1BE-464D-AC65-14633B9D1D4D}" destId="{9003B952-7603-4C77-9A01-A8D4EB1EEA7F}" srcOrd="5" destOrd="0" presId="urn:microsoft.com/office/officeart/2008/layout/PictureStrips"/>
    <dgm:cxn modelId="{32876133-6C48-4FA7-9B04-5A6A8138688C}" type="presParOf" srcId="{F218686C-B1BE-464D-AC65-14633B9D1D4D}" destId="{634CB90A-F9D5-492C-A13D-456DDE039174}" srcOrd="6" destOrd="0" presId="urn:microsoft.com/office/officeart/2008/layout/PictureStrips"/>
    <dgm:cxn modelId="{2EC086E5-EAD3-4BCB-908C-0AD0FE56490F}" type="presParOf" srcId="{634CB90A-F9D5-492C-A13D-456DDE039174}" destId="{678F8BE8-7778-40F8-9AD3-2920511982EC}" srcOrd="0" destOrd="0" presId="urn:microsoft.com/office/officeart/2008/layout/PictureStrips"/>
    <dgm:cxn modelId="{2A613F06-D0C9-43BD-AD9E-52B37537B888}" type="presParOf" srcId="{634CB90A-F9D5-492C-A13D-456DDE039174}" destId="{E330CDFE-F611-4A91-9C24-8C446440F7E7}" srcOrd="1" destOrd="0" presId="urn:microsoft.com/office/officeart/2008/layout/PictureStrips"/>
    <dgm:cxn modelId="{68711B58-E9CC-44FB-B553-A734CED302F7}" type="presParOf" srcId="{F218686C-B1BE-464D-AC65-14633B9D1D4D}" destId="{B74F4C15-56BE-411D-A787-37C42D0A9F8F}" srcOrd="7" destOrd="0" presId="urn:microsoft.com/office/officeart/2008/layout/PictureStrips"/>
    <dgm:cxn modelId="{F0C805F9-2E5F-4C5C-86D1-6C49C0C2D8CF}" type="presParOf" srcId="{F218686C-B1BE-464D-AC65-14633B9D1D4D}" destId="{EDCACCB5-BB3F-4B10-8900-C7FF57E058B2}" srcOrd="8" destOrd="0" presId="urn:microsoft.com/office/officeart/2008/layout/PictureStrips"/>
    <dgm:cxn modelId="{FFF40B94-6B53-4F2C-A5B1-3303DF24A03F}" type="presParOf" srcId="{EDCACCB5-BB3F-4B10-8900-C7FF57E058B2}" destId="{5B2F2C19-2481-4893-BA55-4C228EC68C55}" srcOrd="0" destOrd="0" presId="urn:microsoft.com/office/officeart/2008/layout/PictureStrips"/>
    <dgm:cxn modelId="{F7973AA7-34C9-4E3B-AA81-F50EF3AE3AAE}" type="presParOf" srcId="{EDCACCB5-BB3F-4B10-8900-C7FF57E058B2}" destId="{BE3AD6DD-CFC4-4ED5-942F-292B5EE2386F}" srcOrd="1" destOrd="0" presId="urn:microsoft.com/office/officeart/2008/layout/PictureStrips"/>
    <dgm:cxn modelId="{9BCE2A5C-4127-48CC-9429-9F70ECF8172E}" type="presParOf" srcId="{F218686C-B1BE-464D-AC65-14633B9D1D4D}" destId="{0A6184D5-6A68-42E8-A138-3EF5DDB180F1}" srcOrd="9" destOrd="0" presId="urn:microsoft.com/office/officeart/2008/layout/PictureStrips"/>
    <dgm:cxn modelId="{053655CA-3581-48A0-A75D-E11DA149EF5F}" type="presParOf" srcId="{F218686C-B1BE-464D-AC65-14633B9D1D4D}" destId="{4DC1A805-DAE3-4CB1-A182-5B77CBB01AFB}" srcOrd="10" destOrd="0" presId="urn:microsoft.com/office/officeart/2008/layout/PictureStrips"/>
    <dgm:cxn modelId="{CBF9F8C3-13E4-4FAC-BF46-07E6A07B3F2F}" type="presParOf" srcId="{4DC1A805-DAE3-4CB1-A182-5B77CBB01AFB}" destId="{7158FCF6-29A6-4300-8C15-537274915984}" srcOrd="0" destOrd="0" presId="urn:microsoft.com/office/officeart/2008/layout/PictureStrips"/>
    <dgm:cxn modelId="{88A0FE00-9A93-44BD-8B30-88B721B15243}" type="presParOf" srcId="{4DC1A805-DAE3-4CB1-A182-5B77CBB01AFB}" destId="{3CB2AEA7-4180-4FCF-B35F-73570A577A0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635DA6-65D5-4CC5-8D09-61BD7DBEBD78}" type="doc">
      <dgm:prSet loTypeId="urn:microsoft.com/office/officeart/2005/8/layout/arrow2" loCatId="process" qsTypeId="urn:microsoft.com/office/officeart/2005/8/quickstyle/3d3" qsCatId="3D" csTypeId="urn:microsoft.com/office/officeart/2005/8/colors/accent1_2" csCatId="accent1" phldr="1"/>
      <dgm:spPr/>
    </dgm:pt>
    <dgm:pt modelId="{3A91531B-93FA-4E00-833D-94A261BD8626}">
      <dgm:prSet phldrT="[Text]" custT="1"/>
      <dgm:spPr/>
      <dgm:t>
        <a:bodyPr/>
        <a:lstStyle/>
        <a:p>
          <a:r>
            <a:rPr lang="en-GB" sz="2800" b="1" dirty="0" smtClean="0">
              <a:solidFill>
                <a:srgbClr val="0F5494"/>
              </a:solidFill>
              <a:effectLst>
                <a:glow rad="228600">
                  <a:schemeClr val="accent5">
                    <a:satMod val="175000"/>
                    <a:alpha val="40000"/>
                  </a:schemeClr>
                </a:glow>
              </a:effectLst>
            </a:rPr>
            <a:t>Skills supply</a:t>
          </a:r>
          <a:endParaRPr lang="en-GB" sz="2800" b="1" dirty="0">
            <a:solidFill>
              <a:srgbClr val="0F5494"/>
            </a:solidFill>
            <a:effectLst>
              <a:glow rad="228600">
                <a:schemeClr val="accent5">
                  <a:satMod val="175000"/>
                  <a:alpha val="40000"/>
                </a:schemeClr>
              </a:glow>
            </a:effectLst>
          </a:endParaRPr>
        </a:p>
      </dgm:t>
    </dgm:pt>
    <dgm:pt modelId="{983648EC-B6B5-4BA9-8F32-2C38EB1B8893}" type="parTrans" cxnId="{CF4F25E9-232C-471A-8C6B-F159CA221100}">
      <dgm:prSet/>
      <dgm:spPr/>
      <dgm:t>
        <a:bodyPr/>
        <a:lstStyle/>
        <a:p>
          <a:endParaRPr lang="en-GB" sz="3200"/>
        </a:p>
      </dgm:t>
    </dgm:pt>
    <dgm:pt modelId="{CA44A9F1-3D0F-4C94-9B9C-3B8394D1FFD2}" type="sibTrans" cxnId="{CF4F25E9-232C-471A-8C6B-F159CA221100}">
      <dgm:prSet/>
      <dgm:spPr/>
      <dgm:t>
        <a:bodyPr/>
        <a:lstStyle/>
        <a:p>
          <a:endParaRPr lang="en-GB" sz="3200"/>
        </a:p>
      </dgm:t>
    </dgm:pt>
    <dgm:pt modelId="{E5B405F3-CFDC-4E6E-9D51-20A810D07AC1}">
      <dgm:prSet phldrT="[Text]" custT="1"/>
      <dgm:spPr/>
      <dgm:t>
        <a:bodyPr/>
        <a:lstStyle/>
        <a:p>
          <a:r>
            <a:rPr lang="en-GB" sz="2800" b="1" dirty="0" smtClean="0">
              <a:solidFill>
                <a:srgbClr val="0F5494"/>
              </a:solidFill>
              <a:effectLst>
                <a:glow rad="228600">
                  <a:schemeClr val="accent5">
                    <a:satMod val="175000"/>
                    <a:alpha val="40000"/>
                  </a:schemeClr>
                </a:glow>
              </a:effectLst>
            </a:rPr>
            <a:t>Employability</a:t>
          </a:r>
          <a:r>
            <a:rPr lang="en-GB" sz="3200" dirty="0" smtClean="0">
              <a:solidFill>
                <a:srgbClr val="3E6FD2"/>
              </a:solidFill>
            </a:rPr>
            <a:t> </a:t>
          </a:r>
          <a:endParaRPr lang="en-GB" sz="3200" dirty="0">
            <a:solidFill>
              <a:srgbClr val="3E6FD2"/>
            </a:solidFill>
          </a:endParaRPr>
        </a:p>
      </dgm:t>
    </dgm:pt>
    <dgm:pt modelId="{F33E7375-911F-4DC3-866C-8FE9AF990490}" type="parTrans" cxnId="{7AB92589-A3D8-439C-90B2-9A472264680D}">
      <dgm:prSet/>
      <dgm:spPr/>
      <dgm:t>
        <a:bodyPr/>
        <a:lstStyle/>
        <a:p>
          <a:endParaRPr lang="en-GB" sz="3200"/>
        </a:p>
      </dgm:t>
    </dgm:pt>
    <dgm:pt modelId="{523CF022-C2A7-42BB-9C71-F66A321752B2}" type="sibTrans" cxnId="{7AB92589-A3D8-439C-90B2-9A472264680D}">
      <dgm:prSet/>
      <dgm:spPr/>
      <dgm:t>
        <a:bodyPr/>
        <a:lstStyle/>
        <a:p>
          <a:endParaRPr lang="en-GB" sz="3200"/>
        </a:p>
      </dgm:t>
    </dgm:pt>
    <dgm:pt modelId="{6E1664E6-F348-4359-9A62-1DD3E2ABC8A1}">
      <dgm:prSet phldrT="[Text]" custT="1"/>
      <dgm:spPr/>
      <dgm:t>
        <a:bodyPr/>
        <a:lstStyle/>
        <a:p>
          <a:r>
            <a:rPr lang="en-GB" sz="2800" b="1" dirty="0" smtClean="0">
              <a:solidFill>
                <a:srgbClr val="0F5494"/>
              </a:solidFill>
              <a:effectLst>
                <a:glow rad="139700">
                  <a:schemeClr val="accent5">
                    <a:satMod val="175000"/>
                    <a:alpha val="40000"/>
                  </a:schemeClr>
                </a:glow>
              </a:effectLst>
            </a:rPr>
            <a:t>Competitiveness</a:t>
          </a:r>
          <a:r>
            <a:rPr lang="en-GB" sz="2800" b="1" dirty="0" smtClean="0">
              <a:effectLst>
                <a:glow rad="139700">
                  <a:schemeClr val="accent5">
                    <a:satMod val="175000"/>
                    <a:alpha val="40000"/>
                  </a:schemeClr>
                </a:glow>
              </a:effectLst>
            </a:rPr>
            <a:t> </a:t>
          </a:r>
          <a:endParaRPr lang="en-GB" sz="2800" b="1" dirty="0">
            <a:effectLst>
              <a:glow rad="139700">
                <a:schemeClr val="accent5">
                  <a:satMod val="175000"/>
                  <a:alpha val="40000"/>
                </a:schemeClr>
              </a:glow>
            </a:effectLst>
          </a:endParaRPr>
        </a:p>
      </dgm:t>
    </dgm:pt>
    <dgm:pt modelId="{00637D37-CB82-49C5-973A-96EDCD215E14}" type="parTrans" cxnId="{F8804EDA-8EF7-4569-B5C1-B4863BCEEC21}">
      <dgm:prSet/>
      <dgm:spPr/>
      <dgm:t>
        <a:bodyPr/>
        <a:lstStyle/>
        <a:p>
          <a:endParaRPr lang="en-GB" sz="3200"/>
        </a:p>
      </dgm:t>
    </dgm:pt>
    <dgm:pt modelId="{16335E5B-C26D-4432-BDD6-DB5A8EFD43A7}" type="sibTrans" cxnId="{F8804EDA-8EF7-4569-B5C1-B4863BCEEC21}">
      <dgm:prSet/>
      <dgm:spPr/>
      <dgm:t>
        <a:bodyPr/>
        <a:lstStyle/>
        <a:p>
          <a:endParaRPr lang="en-GB" sz="3200"/>
        </a:p>
      </dgm:t>
    </dgm:pt>
    <dgm:pt modelId="{B2AF80DE-2F55-4160-B7FD-BCEE59215B2E}" type="pres">
      <dgm:prSet presAssocID="{37635DA6-65D5-4CC5-8D09-61BD7DBEBD78}" presName="arrowDiagram" presStyleCnt="0">
        <dgm:presLayoutVars>
          <dgm:chMax val="5"/>
          <dgm:dir/>
          <dgm:resizeHandles val="exact"/>
        </dgm:presLayoutVars>
      </dgm:prSet>
      <dgm:spPr/>
    </dgm:pt>
    <dgm:pt modelId="{E6E143FA-E23E-4500-AC38-E80F64BA7100}" type="pres">
      <dgm:prSet presAssocID="{37635DA6-65D5-4CC5-8D09-61BD7DBEBD78}" presName="arrow" presStyleLbl="bgShp" presStyleIdx="0" presStyleCnt="1" custLinFactNeighborX="578" custLinFactNeighborY="-1536"/>
      <dgm:spPr/>
    </dgm:pt>
    <dgm:pt modelId="{51310E3B-5C57-4A1D-9C3B-49615310EFE7}" type="pres">
      <dgm:prSet presAssocID="{37635DA6-65D5-4CC5-8D09-61BD7DBEBD78}" presName="arrowDiagram3" presStyleCnt="0"/>
      <dgm:spPr/>
    </dgm:pt>
    <dgm:pt modelId="{3BE9DE3A-A5C7-4CE4-A76C-AF7244CAF6F7}" type="pres">
      <dgm:prSet presAssocID="{3A91531B-93FA-4E00-833D-94A261BD8626}" presName="bullet3a" presStyleLbl="node1" presStyleIdx="0" presStyleCnt="3"/>
      <dgm:spPr/>
    </dgm:pt>
    <dgm:pt modelId="{EDD20A38-33DF-4AC2-9F5B-255BF884E672}" type="pres">
      <dgm:prSet presAssocID="{3A91531B-93FA-4E00-833D-94A261BD8626}" presName="textBox3a" presStyleLbl="revTx" presStyleIdx="0" presStyleCnt="3" custScaleX="169996" custScaleY="46419" custLinFactNeighborX="-17994" custLinFactNeighborY="-17047">
        <dgm:presLayoutVars>
          <dgm:bulletEnabled val="1"/>
        </dgm:presLayoutVars>
      </dgm:prSet>
      <dgm:spPr/>
      <dgm:t>
        <a:bodyPr/>
        <a:lstStyle/>
        <a:p>
          <a:endParaRPr lang="en-GB"/>
        </a:p>
      </dgm:t>
    </dgm:pt>
    <dgm:pt modelId="{13B4B31F-F4DC-4F6D-9CED-65CCD7AC1565}" type="pres">
      <dgm:prSet presAssocID="{E5B405F3-CFDC-4E6E-9D51-20A810D07AC1}" presName="bullet3b" presStyleLbl="node1" presStyleIdx="1" presStyleCnt="3"/>
      <dgm:spPr/>
    </dgm:pt>
    <dgm:pt modelId="{FF5DCF1F-DBAA-4252-853A-EF438691A448}" type="pres">
      <dgm:prSet presAssocID="{E5B405F3-CFDC-4E6E-9D51-20A810D07AC1}" presName="textBox3b" presStyleLbl="revTx" presStyleIdx="1" presStyleCnt="3" custScaleX="187838" custScaleY="29403" custLinFactNeighborX="-8627" custLinFactNeighborY="-24360">
        <dgm:presLayoutVars>
          <dgm:bulletEnabled val="1"/>
        </dgm:presLayoutVars>
      </dgm:prSet>
      <dgm:spPr/>
      <dgm:t>
        <a:bodyPr/>
        <a:lstStyle/>
        <a:p>
          <a:endParaRPr lang="en-GB"/>
        </a:p>
      </dgm:t>
    </dgm:pt>
    <dgm:pt modelId="{CBB6DB52-1A03-446B-94F3-EB63742AF780}" type="pres">
      <dgm:prSet presAssocID="{6E1664E6-F348-4359-9A62-1DD3E2ABC8A1}" presName="bullet3c" presStyleLbl="node1" presStyleIdx="2" presStyleCnt="3"/>
      <dgm:spPr/>
    </dgm:pt>
    <dgm:pt modelId="{624D5E97-3D7C-4618-A973-5E4D216DCC17}" type="pres">
      <dgm:prSet presAssocID="{6E1664E6-F348-4359-9A62-1DD3E2ABC8A1}" presName="textBox3c" presStyleLbl="revTx" presStyleIdx="2" presStyleCnt="3" custScaleX="236771" custScaleY="24758" custLinFactNeighborX="-198" custLinFactNeighborY="-27136">
        <dgm:presLayoutVars>
          <dgm:bulletEnabled val="1"/>
        </dgm:presLayoutVars>
      </dgm:prSet>
      <dgm:spPr/>
      <dgm:t>
        <a:bodyPr/>
        <a:lstStyle/>
        <a:p>
          <a:endParaRPr lang="en-GB"/>
        </a:p>
      </dgm:t>
    </dgm:pt>
  </dgm:ptLst>
  <dgm:cxnLst>
    <dgm:cxn modelId="{9FBD26E9-4E2A-4660-857F-03F0D513C240}" type="presOf" srcId="{6E1664E6-F348-4359-9A62-1DD3E2ABC8A1}" destId="{624D5E97-3D7C-4618-A973-5E4D216DCC17}" srcOrd="0" destOrd="0" presId="urn:microsoft.com/office/officeart/2005/8/layout/arrow2"/>
    <dgm:cxn modelId="{FFF76E2C-79AA-4D06-B150-6F80A838BBB4}" type="presOf" srcId="{37635DA6-65D5-4CC5-8D09-61BD7DBEBD78}" destId="{B2AF80DE-2F55-4160-B7FD-BCEE59215B2E}" srcOrd="0" destOrd="0" presId="urn:microsoft.com/office/officeart/2005/8/layout/arrow2"/>
    <dgm:cxn modelId="{4276E04F-9F09-4A46-B6AE-6A4CD141987D}" type="presOf" srcId="{3A91531B-93FA-4E00-833D-94A261BD8626}" destId="{EDD20A38-33DF-4AC2-9F5B-255BF884E672}" srcOrd="0" destOrd="0" presId="urn:microsoft.com/office/officeart/2005/8/layout/arrow2"/>
    <dgm:cxn modelId="{F8804EDA-8EF7-4569-B5C1-B4863BCEEC21}" srcId="{37635DA6-65D5-4CC5-8D09-61BD7DBEBD78}" destId="{6E1664E6-F348-4359-9A62-1DD3E2ABC8A1}" srcOrd="2" destOrd="0" parTransId="{00637D37-CB82-49C5-973A-96EDCD215E14}" sibTransId="{16335E5B-C26D-4432-BDD6-DB5A8EFD43A7}"/>
    <dgm:cxn modelId="{CF4F25E9-232C-471A-8C6B-F159CA221100}" srcId="{37635DA6-65D5-4CC5-8D09-61BD7DBEBD78}" destId="{3A91531B-93FA-4E00-833D-94A261BD8626}" srcOrd="0" destOrd="0" parTransId="{983648EC-B6B5-4BA9-8F32-2C38EB1B8893}" sibTransId="{CA44A9F1-3D0F-4C94-9B9C-3B8394D1FFD2}"/>
    <dgm:cxn modelId="{D8080774-D368-406F-8C7D-334B54C1207B}" type="presOf" srcId="{E5B405F3-CFDC-4E6E-9D51-20A810D07AC1}" destId="{FF5DCF1F-DBAA-4252-853A-EF438691A448}" srcOrd="0" destOrd="0" presId="urn:microsoft.com/office/officeart/2005/8/layout/arrow2"/>
    <dgm:cxn modelId="{7AB92589-A3D8-439C-90B2-9A472264680D}" srcId="{37635DA6-65D5-4CC5-8D09-61BD7DBEBD78}" destId="{E5B405F3-CFDC-4E6E-9D51-20A810D07AC1}" srcOrd="1" destOrd="0" parTransId="{F33E7375-911F-4DC3-866C-8FE9AF990490}" sibTransId="{523CF022-C2A7-42BB-9C71-F66A321752B2}"/>
    <dgm:cxn modelId="{CE19B77E-E47B-40EE-A182-5ACF72540BE9}" type="presParOf" srcId="{B2AF80DE-2F55-4160-B7FD-BCEE59215B2E}" destId="{E6E143FA-E23E-4500-AC38-E80F64BA7100}" srcOrd="0" destOrd="0" presId="urn:microsoft.com/office/officeart/2005/8/layout/arrow2"/>
    <dgm:cxn modelId="{53D80FC9-6D63-42FC-825E-1371B7315E22}" type="presParOf" srcId="{B2AF80DE-2F55-4160-B7FD-BCEE59215B2E}" destId="{51310E3B-5C57-4A1D-9C3B-49615310EFE7}" srcOrd="1" destOrd="0" presId="urn:microsoft.com/office/officeart/2005/8/layout/arrow2"/>
    <dgm:cxn modelId="{6551D70D-08A5-4269-81D2-2BE4F5EBFDD6}" type="presParOf" srcId="{51310E3B-5C57-4A1D-9C3B-49615310EFE7}" destId="{3BE9DE3A-A5C7-4CE4-A76C-AF7244CAF6F7}" srcOrd="0" destOrd="0" presId="urn:microsoft.com/office/officeart/2005/8/layout/arrow2"/>
    <dgm:cxn modelId="{3A722D5E-1EA4-4EBB-9C60-8E81C1D440C7}" type="presParOf" srcId="{51310E3B-5C57-4A1D-9C3B-49615310EFE7}" destId="{EDD20A38-33DF-4AC2-9F5B-255BF884E672}" srcOrd="1" destOrd="0" presId="urn:microsoft.com/office/officeart/2005/8/layout/arrow2"/>
    <dgm:cxn modelId="{7D835D73-FBDA-4541-92C9-8AFDB53D2973}" type="presParOf" srcId="{51310E3B-5C57-4A1D-9C3B-49615310EFE7}" destId="{13B4B31F-F4DC-4F6D-9CED-65CCD7AC1565}" srcOrd="2" destOrd="0" presId="urn:microsoft.com/office/officeart/2005/8/layout/arrow2"/>
    <dgm:cxn modelId="{BB37EDBF-C24B-4BDA-89B3-C0599C32B7EE}" type="presParOf" srcId="{51310E3B-5C57-4A1D-9C3B-49615310EFE7}" destId="{FF5DCF1F-DBAA-4252-853A-EF438691A448}" srcOrd="3" destOrd="0" presId="urn:microsoft.com/office/officeart/2005/8/layout/arrow2"/>
    <dgm:cxn modelId="{63144E69-BDBE-4CF9-B97B-10F39FD5438B}" type="presParOf" srcId="{51310E3B-5C57-4A1D-9C3B-49615310EFE7}" destId="{CBB6DB52-1A03-446B-94F3-EB63742AF780}" srcOrd="4" destOrd="0" presId="urn:microsoft.com/office/officeart/2005/8/layout/arrow2"/>
    <dgm:cxn modelId="{2032F7C7-0A50-4CF3-862C-1CF6B21E2F23}" type="presParOf" srcId="{51310E3B-5C57-4A1D-9C3B-49615310EFE7}" destId="{624D5E97-3D7C-4618-A973-5E4D216DCC1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56B900-3C8B-4AAE-8F7F-FDE74740CF2B}" type="doc">
      <dgm:prSet loTypeId="urn:microsoft.com/office/officeart/2005/8/layout/gear1" loCatId="process" qsTypeId="urn:microsoft.com/office/officeart/2005/8/quickstyle/3d3" qsCatId="3D" csTypeId="urn:microsoft.com/office/officeart/2005/8/colors/accent1_2" csCatId="accent1" phldr="1"/>
      <dgm:spPr/>
    </dgm:pt>
    <dgm:pt modelId="{4FBBCDA3-367A-48A6-BE42-663582A0E6B1}">
      <dgm:prSet phldrT="[Text]"/>
      <dgm:spPr/>
      <dgm:t>
        <a:bodyPr/>
        <a:lstStyle/>
        <a:p>
          <a:r>
            <a:rPr lang="en-GB" b="1" dirty="0" smtClean="0">
              <a:solidFill>
                <a:srgbClr val="0F5494"/>
              </a:solidFill>
            </a:rPr>
            <a:t>European</a:t>
          </a:r>
          <a:br>
            <a:rPr lang="en-GB" b="1" dirty="0" smtClean="0">
              <a:solidFill>
                <a:srgbClr val="0F5494"/>
              </a:solidFill>
            </a:rPr>
          </a:br>
          <a:r>
            <a:rPr lang="en-GB" b="1" dirty="0" smtClean="0">
              <a:solidFill>
                <a:srgbClr val="0F5494"/>
              </a:solidFill>
            </a:rPr>
            <a:t>VET curricula </a:t>
          </a:r>
          <a:endParaRPr lang="en-GB" b="1" dirty="0">
            <a:solidFill>
              <a:srgbClr val="0F5494"/>
            </a:solidFill>
          </a:endParaRPr>
        </a:p>
      </dgm:t>
    </dgm:pt>
    <dgm:pt modelId="{34882F06-047E-411E-85FD-9EBD19D8060C}" type="parTrans" cxnId="{3A94AC72-FF3B-44D2-9567-5C52FAE5934F}">
      <dgm:prSet/>
      <dgm:spPr/>
      <dgm:t>
        <a:bodyPr/>
        <a:lstStyle/>
        <a:p>
          <a:endParaRPr lang="en-GB"/>
        </a:p>
      </dgm:t>
    </dgm:pt>
    <dgm:pt modelId="{6ADDBB35-B2D9-4A8B-884B-5070FE0E1655}" type="sibTrans" cxnId="{3A94AC72-FF3B-44D2-9567-5C52FAE5934F}">
      <dgm:prSet/>
      <dgm:spPr/>
      <dgm:t>
        <a:bodyPr/>
        <a:lstStyle/>
        <a:p>
          <a:endParaRPr lang="en-GB"/>
        </a:p>
      </dgm:t>
    </dgm:pt>
    <dgm:pt modelId="{EB38FBA9-7B81-4940-BE9E-A628CA7C04BD}">
      <dgm:prSet phldrT="[Text]" custT="1"/>
      <dgm:spPr/>
      <dgm:t>
        <a:bodyPr/>
        <a:lstStyle/>
        <a:p>
          <a:r>
            <a:rPr lang="en-GB" sz="1600" b="1" u="none" dirty="0" smtClean="0">
              <a:solidFill>
                <a:srgbClr val="0F5494"/>
              </a:solidFill>
            </a:rPr>
            <a:t>Sector Skills Alliance</a:t>
          </a:r>
          <a:endParaRPr lang="en-GB" sz="1600" dirty="0">
            <a:solidFill>
              <a:srgbClr val="0F5494"/>
            </a:solidFill>
          </a:endParaRPr>
        </a:p>
      </dgm:t>
    </dgm:pt>
    <dgm:pt modelId="{D2FE290E-313D-479C-B3A5-46E68758EB30}" type="parTrans" cxnId="{DCB55F63-92D0-4221-8ECC-B9E7C83C311B}">
      <dgm:prSet/>
      <dgm:spPr/>
      <dgm:t>
        <a:bodyPr/>
        <a:lstStyle/>
        <a:p>
          <a:endParaRPr lang="en-GB"/>
        </a:p>
      </dgm:t>
    </dgm:pt>
    <dgm:pt modelId="{F4F69F80-A4D0-49EC-ACEC-F2FBC0CE78A5}" type="sibTrans" cxnId="{DCB55F63-92D0-4221-8ECC-B9E7C83C311B}">
      <dgm:prSet/>
      <dgm:spPr/>
      <dgm:t>
        <a:bodyPr/>
        <a:lstStyle/>
        <a:p>
          <a:endParaRPr lang="en-GB"/>
        </a:p>
      </dgm:t>
    </dgm:pt>
    <dgm:pt modelId="{5F8DEA6A-AB44-4CD2-A0E0-D0BE4FC05137}">
      <dgm:prSet phldrT="[Text]" custT="1"/>
      <dgm:spPr/>
      <dgm:t>
        <a:bodyPr/>
        <a:lstStyle/>
        <a:p>
          <a:r>
            <a:rPr lang="en-GB" sz="1600" b="1" dirty="0" smtClean="0">
              <a:solidFill>
                <a:srgbClr val="0F5494"/>
              </a:solidFill>
            </a:rPr>
            <a:t>Skills needs</a:t>
          </a:r>
          <a:endParaRPr lang="en-GB" sz="1600" b="1" dirty="0">
            <a:solidFill>
              <a:srgbClr val="0F5494"/>
            </a:solidFill>
          </a:endParaRPr>
        </a:p>
      </dgm:t>
    </dgm:pt>
    <dgm:pt modelId="{36765642-60BD-4B2F-93EB-854ECB52BF01}" type="parTrans" cxnId="{F64C560F-9C7A-4D4C-B919-3269E105ABED}">
      <dgm:prSet/>
      <dgm:spPr/>
      <dgm:t>
        <a:bodyPr/>
        <a:lstStyle/>
        <a:p>
          <a:endParaRPr lang="en-GB"/>
        </a:p>
      </dgm:t>
    </dgm:pt>
    <dgm:pt modelId="{921DE484-0DF4-4562-9B3F-D5C2E8C65894}" type="sibTrans" cxnId="{F64C560F-9C7A-4D4C-B919-3269E105ABED}">
      <dgm:prSet/>
      <dgm:spPr/>
      <dgm:t>
        <a:bodyPr/>
        <a:lstStyle/>
        <a:p>
          <a:endParaRPr lang="en-GB"/>
        </a:p>
      </dgm:t>
    </dgm:pt>
    <dgm:pt modelId="{391531BE-1080-416C-A90D-4F59FDD49767}" type="pres">
      <dgm:prSet presAssocID="{4356B900-3C8B-4AAE-8F7F-FDE74740CF2B}" presName="composite" presStyleCnt="0">
        <dgm:presLayoutVars>
          <dgm:chMax val="3"/>
          <dgm:animLvl val="lvl"/>
          <dgm:resizeHandles val="exact"/>
        </dgm:presLayoutVars>
      </dgm:prSet>
      <dgm:spPr/>
    </dgm:pt>
    <dgm:pt modelId="{4E24D4CF-2E81-4308-A443-D17A4810654E}" type="pres">
      <dgm:prSet presAssocID="{4FBBCDA3-367A-48A6-BE42-663582A0E6B1}" presName="gear1" presStyleLbl="node1" presStyleIdx="0" presStyleCnt="3" custScaleX="104546" custScaleY="88096" custLinFactNeighborX="18019" custLinFactNeighborY="-649">
        <dgm:presLayoutVars>
          <dgm:chMax val="1"/>
          <dgm:bulletEnabled val="1"/>
        </dgm:presLayoutVars>
      </dgm:prSet>
      <dgm:spPr/>
      <dgm:t>
        <a:bodyPr/>
        <a:lstStyle/>
        <a:p>
          <a:endParaRPr lang="en-GB"/>
        </a:p>
      </dgm:t>
    </dgm:pt>
    <dgm:pt modelId="{A6645F73-EA0B-493B-89A7-5450FC11B62A}" type="pres">
      <dgm:prSet presAssocID="{4FBBCDA3-367A-48A6-BE42-663582A0E6B1}" presName="gear1srcNode" presStyleLbl="node1" presStyleIdx="0" presStyleCnt="3"/>
      <dgm:spPr/>
      <dgm:t>
        <a:bodyPr/>
        <a:lstStyle/>
        <a:p>
          <a:endParaRPr lang="en-GB"/>
        </a:p>
      </dgm:t>
    </dgm:pt>
    <dgm:pt modelId="{0350B0FF-FFD4-4843-993E-B2DAEDFE0DEF}" type="pres">
      <dgm:prSet presAssocID="{4FBBCDA3-367A-48A6-BE42-663582A0E6B1}" presName="gear1dstNode" presStyleLbl="node1" presStyleIdx="0" presStyleCnt="3"/>
      <dgm:spPr/>
      <dgm:t>
        <a:bodyPr/>
        <a:lstStyle/>
        <a:p>
          <a:endParaRPr lang="en-GB"/>
        </a:p>
      </dgm:t>
    </dgm:pt>
    <dgm:pt modelId="{296F45F4-A4A5-4E31-9D2C-771BFDB47598}" type="pres">
      <dgm:prSet presAssocID="{EB38FBA9-7B81-4940-BE9E-A628CA7C04BD}" presName="gear2" presStyleLbl="node1" presStyleIdx="1" presStyleCnt="3" custScaleX="133750" custLinFactNeighborX="-1116" custLinFactNeighborY="357">
        <dgm:presLayoutVars>
          <dgm:chMax val="1"/>
          <dgm:bulletEnabled val="1"/>
        </dgm:presLayoutVars>
      </dgm:prSet>
      <dgm:spPr/>
      <dgm:t>
        <a:bodyPr/>
        <a:lstStyle/>
        <a:p>
          <a:endParaRPr lang="en-GB"/>
        </a:p>
      </dgm:t>
    </dgm:pt>
    <dgm:pt modelId="{F1E47579-A1CB-4E30-ADBC-E701A3125E8B}" type="pres">
      <dgm:prSet presAssocID="{EB38FBA9-7B81-4940-BE9E-A628CA7C04BD}" presName="gear2srcNode" presStyleLbl="node1" presStyleIdx="1" presStyleCnt="3"/>
      <dgm:spPr/>
      <dgm:t>
        <a:bodyPr/>
        <a:lstStyle/>
        <a:p>
          <a:endParaRPr lang="en-GB"/>
        </a:p>
      </dgm:t>
    </dgm:pt>
    <dgm:pt modelId="{787D80CF-3D6A-41B3-BD9A-EB8F414A0E13}" type="pres">
      <dgm:prSet presAssocID="{EB38FBA9-7B81-4940-BE9E-A628CA7C04BD}" presName="gear2dstNode" presStyleLbl="node1" presStyleIdx="1" presStyleCnt="3"/>
      <dgm:spPr/>
      <dgm:t>
        <a:bodyPr/>
        <a:lstStyle/>
        <a:p>
          <a:endParaRPr lang="en-GB"/>
        </a:p>
      </dgm:t>
    </dgm:pt>
    <dgm:pt modelId="{EA9D4D52-18B1-425D-902D-7DA16D7F197C}" type="pres">
      <dgm:prSet presAssocID="{5F8DEA6A-AB44-4CD2-A0E0-D0BE4FC05137}" presName="gear3" presStyleLbl="node1" presStyleIdx="2" presStyleCnt="3"/>
      <dgm:spPr/>
      <dgm:t>
        <a:bodyPr/>
        <a:lstStyle/>
        <a:p>
          <a:endParaRPr lang="en-GB"/>
        </a:p>
      </dgm:t>
    </dgm:pt>
    <dgm:pt modelId="{A5CD2B5F-AB27-4A45-9D5B-BD6479C9D048}" type="pres">
      <dgm:prSet presAssocID="{5F8DEA6A-AB44-4CD2-A0E0-D0BE4FC05137}" presName="gear3tx" presStyleLbl="node1" presStyleIdx="2" presStyleCnt="3">
        <dgm:presLayoutVars>
          <dgm:chMax val="1"/>
          <dgm:bulletEnabled val="1"/>
        </dgm:presLayoutVars>
      </dgm:prSet>
      <dgm:spPr/>
      <dgm:t>
        <a:bodyPr/>
        <a:lstStyle/>
        <a:p>
          <a:endParaRPr lang="en-GB"/>
        </a:p>
      </dgm:t>
    </dgm:pt>
    <dgm:pt modelId="{94230DCD-ED32-4E33-A4FA-9C61182406CE}" type="pres">
      <dgm:prSet presAssocID="{5F8DEA6A-AB44-4CD2-A0E0-D0BE4FC05137}" presName="gear3srcNode" presStyleLbl="node1" presStyleIdx="2" presStyleCnt="3"/>
      <dgm:spPr/>
      <dgm:t>
        <a:bodyPr/>
        <a:lstStyle/>
        <a:p>
          <a:endParaRPr lang="en-GB"/>
        </a:p>
      </dgm:t>
    </dgm:pt>
    <dgm:pt modelId="{24C1EDC8-C0E4-4969-B02E-87C4109639E7}" type="pres">
      <dgm:prSet presAssocID="{5F8DEA6A-AB44-4CD2-A0E0-D0BE4FC05137}" presName="gear3dstNode" presStyleLbl="node1" presStyleIdx="2" presStyleCnt="3"/>
      <dgm:spPr/>
      <dgm:t>
        <a:bodyPr/>
        <a:lstStyle/>
        <a:p>
          <a:endParaRPr lang="en-GB"/>
        </a:p>
      </dgm:t>
    </dgm:pt>
    <dgm:pt modelId="{C1DAA235-ABC0-4CB7-BCAA-5DFA69F66F3E}" type="pres">
      <dgm:prSet presAssocID="{6ADDBB35-B2D9-4A8B-884B-5070FE0E1655}" presName="connector1" presStyleLbl="sibTrans2D1" presStyleIdx="0" presStyleCnt="3" custLinFactNeighborX="6925" custLinFactNeighborY="1586"/>
      <dgm:spPr/>
      <dgm:t>
        <a:bodyPr/>
        <a:lstStyle/>
        <a:p>
          <a:endParaRPr lang="en-GB"/>
        </a:p>
      </dgm:t>
    </dgm:pt>
    <dgm:pt modelId="{5410FE38-A5F8-404E-9E25-E2FF9F107258}" type="pres">
      <dgm:prSet presAssocID="{F4F69F80-A4D0-49EC-ACEC-F2FBC0CE78A5}" presName="connector2" presStyleLbl="sibTrans2D1" presStyleIdx="1" presStyleCnt="3" custLinFactNeighborX="-12449" custLinFactNeighborY="239"/>
      <dgm:spPr/>
      <dgm:t>
        <a:bodyPr/>
        <a:lstStyle/>
        <a:p>
          <a:endParaRPr lang="en-GB"/>
        </a:p>
      </dgm:t>
    </dgm:pt>
    <dgm:pt modelId="{DB08A2C5-CF09-43FB-B269-575825B2339F}" type="pres">
      <dgm:prSet presAssocID="{921DE484-0DF4-4562-9B3F-D5C2E8C65894}" presName="connector3" presStyleLbl="sibTrans2D1" presStyleIdx="2" presStyleCnt="3"/>
      <dgm:spPr/>
      <dgm:t>
        <a:bodyPr/>
        <a:lstStyle/>
        <a:p>
          <a:endParaRPr lang="en-GB"/>
        </a:p>
      </dgm:t>
    </dgm:pt>
  </dgm:ptLst>
  <dgm:cxnLst>
    <dgm:cxn modelId="{17C46F39-BBFF-4B61-8C83-FEECBF6CEB9B}" type="presOf" srcId="{6ADDBB35-B2D9-4A8B-884B-5070FE0E1655}" destId="{C1DAA235-ABC0-4CB7-BCAA-5DFA69F66F3E}" srcOrd="0" destOrd="0" presId="urn:microsoft.com/office/officeart/2005/8/layout/gear1"/>
    <dgm:cxn modelId="{F5F92336-5197-4096-97B0-4C32A6A7DE9C}" type="presOf" srcId="{4FBBCDA3-367A-48A6-BE42-663582A0E6B1}" destId="{4E24D4CF-2E81-4308-A443-D17A4810654E}" srcOrd="0" destOrd="0" presId="urn:microsoft.com/office/officeart/2005/8/layout/gear1"/>
    <dgm:cxn modelId="{89D270C0-D484-44E5-8761-F7DB0542DCCF}" type="presOf" srcId="{5F8DEA6A-AB44-4CD2-A0E0-D0BE4FC05137}" destId="{A5CD2B5F-AB27-4A45-9D5B-BD6479C9D048}" srcOrd="1" destOrd="0" presId="urn:microsoft.com/office/officeart/2005/8/layout/gear1"/>
    <dgm:cxn modelId="{6056E8AE-6BF4-45F2-B22D-FC24B0EE6BFA}" type="presOf" srcId="{F4F69F80-A4D0-49EC-ACEC-F2FBC0CE78A5}" destId="{5410FE38-A5F8-404E-9E25-E2FF9F107258}" srcOrd="0" destOrd="0" presId="urn:microsoft.com/office/officeart/2005/8/layout/gear1"/>
    <dgm:cxn modelId="{C445E300-A564-4679-AA20-E76546B16BE7}" type="presOf" srcId="{EB38FBA9-7B81-4940-BE9E-A628CA7C04BD}" destId="{787D80CF-3D6A-41B3-BD9A-EB8F414A0E13}" srcOrd="2" destOrd="0" presId="urn:microsoft.com/office/officeart/2005/8/layout/gear1"/>
    <dgm:cxn modelId="{E11903DD-15ED-481B-A1C4-6E158797F704}" type="presOf" srcId="{921DE484-0DF4-4562-9B3F-D5C2E8C65894}" destId="{DB08A2C5-CF09-43FB-B269-575825B2339F}" srcOrd="0" destOrd="0" presId="urn:microsoft.com/office/officeart/2005/8/layout/gear1"/>
    <dgm:cxn modelId="{F93F6094-2F28-468E-A74B-0C0DDAED0814}" type="presOf" srcId="{5F8DEA6A-AB44-4CD2-A0E0-D0BE4FC05137}" destId="{24C1EDC8-C0E4-4969-B02E-87C4109639E7}" srcOrd="3" destOrd="0" presId="urn:microsoft.com/office/officeart/2005/8/layout/gear1"/>
    <dgm:cxn modelId="{0A54AB99-4D5F-4831-9E26-582122960B8D}" type="presOf" srcId="{EB38FBA9-7B81-4940-BE9E-A628CA7C04BD}" destId="{296F45F4-A4A5-4E31-9D2C-771BFDB47598}" srcOrd="0" destOrd="0" presId="urn:microsoft.com/office/officeart/2005/8/layout/gear1"/>
    <dgm:cxn modelId="{3A94AC72-FF3B-44D2-9567-5C52FAE5934F}" srcId="{4356B900-3C8B-4AAE-8F7F-FDE74740CF2B}" destId="{4FBBCDA3-367A-48A6-BE42-663582A0E6B1}" srcOrd="0" destOrd="0" parTransId="{34882F06-047E-411E-85FD-9EBD19D8060C}" sibTransId="{6ADDBB35-B2D9-4A8B-884B-5070FE0E1655}"/>
    <dgm:cxn modelId="{F64C560F-9C7A-4D4C-B919-3269E105ABED}" srcId="{4356B900-3C8B-4AAE-8F7F-FDE74740CF2B}" destId="{5F8DEA6A-AB44-4CD2-A0E0-D0BE4FC05137}" srcOrd="2" destOrd="0" parTransId="{36765642-60BD-4B2F-93EB-854ECB52BF01}" sibTransId="{921DE484-0DF4-4562-9B3F-D5C2E8C65894}"/>
    <dgm:cxn modelId="{8E599901-17D9-40CA-A8BF-6DB65EE62451}" type="presOf" srcId="{4FBBCDA3-367A-48A6-BE42-663582A0E6B1}" destId="{A6645F73-EA0B-493B-89A7-5450FC11B62A}" srcOrd="1" destOrd="0" presId="urn:microsoft.com/office/officeart/2005/8/layout/gear1"/>
    <dgm:cxn modelId="{447136BE-6BC5-4AA3-A1B6-9645D8F5DAFB}" type="presOf" srcId="{4356B900-3C8B-4AAE-8F7F-FDE74740CF2B}" destId="{391531BE-1080-416C-A90D-4F59FDD49767}" srcOrd="0" destOrd="0" presId="urn:microsoft.com/office/officeart/2005/8/layout/gear1"/>
    <dgm:cxn modelId="{5495FAB4-9AE6-4145-B500-4EEB375D22E0}" type="presOf" srcId="{5F8DEA6A-AB44-4CD2-A0E0-D0BE4FC05137}" destId="{EA9D4D52-18B1-425D-902D-7DA16D7F197C}" srcOrd="0" destOrd="0" presId="urn:microsoft.com/office/officeart/2005/8/layout/gear1"/>
    <dgm:cxn modelId="{DCB55F63-92D0-4221-8ECC-B9E7C83C311B}" srcId="{4356B900-3C8B-4AAE-8F7F-FDE74740CF2B}" destId="{EB38FBA9-7B81-4940-BE9E-A628CA7C04BD}" srcOrd="1" destOrd="0" parTransId="{D2FE290E-313D-479C-B3A5-46E68758EB30}" sibTransId="{F4F69F80-A4D0-49EC-ACEC-F2FBC0CE78A5}"/>
    <dgm:cxn modelId="{5157E5EE-CBC8-42D2-BFAA-C72961F09205}" type="presOf" srcId="{4FBBCDA3-367A-48A6-BE42-663582A0E6B1}" destId="{0350B0FF-FFD4-4843-993E-B2DAEDFE0DEF}" srcOrd="2" destOrd="0" presId="urn:microsoft.com/office/officeart/2005/8/layout/gear1"/>
    <dgm:cxn modelId="{38B43458-652E-436D-BAA7-0D64BE253778}" type="presOf" srcId="{5F8DEA6A-AB44-4CD2-A0E0-D0BE4FC05137}" destId="{94230DCD-ED32-4E33-A4FA-9C61182406CE}" srcOrd="2" destOrd="0" presId="urn:microsoft.com/office/officeart/2005/8/layout/gear1"/>
    <dgm:cxn modelId="{2B5CFCB1-BDDE-4B83-8337-F963BADBCD7C}" type="presOf" srcId="{EB38FBA9-7B81-4940-BE9E-A628CA7C04BD}" destId="{F1E47579-A1CB-4E30-ADBC-E701A3125E8B}" srcOrd="1" destOrd="0" presId="urn:microsoft.com/office/officeart/2005/8/layout/gear1"/>
    <dgm:cxn modelId="{E0321C77-81E2-4594-A4C5-9E9FA24250CA}" type="presParOf" srcId="{391531BE-1080-416C-A90D-4F59FDD49767}" destId="{4E24D4CF-2E81-4308-A443-D17A4810654E}" srcOrd="0" destOrd="0" presId="urn:microsoft.com/office/officeart/2005/8/layout/gear1"/>
    <dgm:cxn modelId="{1516F1D4-F9BE-4A41-AE58-231172562589}" type="presParOf" srcId="{391531BE-1080-416C-A90D-4F59FDD49767}" destId="{A6645F73-EA0B-493B-89A7-5450FC11B62A}" srcOrd="1" destOrd="0" presId="urn:microsoft.com/office/officeart/2005/8/layout/gear1"/>
    <dgm:cxn modelId="{E699BABC-97BF-4B4C-B78E-B393938E1A18}" type="presParOf" srcId="{391531BE-1080-416C-A90D-4F59FDD49767}" destId="{0350B0FF-FFD4-4843-993E-B2DAEDFE0DEF}" srcOrd="2" destOrd="0" presId="urn:microsoft.com/office/officeart/2005/8/layout/gear1"/>
    <dgm:cxn modelId="{3954B2A7-A0C1-4246-AE0B-DA6735FBA486}" type="presParOf" srcId="{391531BE-1080-416C-A90D-4F59FDD49767}" destId="{296F45F4-A4A5-4E31-9D2C-771BFDB47598}" srcOrd="3" destOrd="0" presId="urn:microsoft.com/office/officeart/2005/8/layout/gear1"/>
    <dgm:cxn modelId="{F1CBA90E-0B6D-4A9F-8E11-DB24EA8CAB70}" type="presParOf" srcId="{391531BE-1080-416C-A90D-4F59FDD49767}" destId="{F1E47579-A1CB-4E30-ADBC-E701A3125E8B}" srcOrd="4" destOrd="0" presId="urn:microsoft.com/office/officeart/2005/8/layout/gear1"/>
    <dgm:cxn modelId="{811031EA-8895-4DE0-B59E-C0EAE30AD879}" type="presParOf" srcId="{391531BE-1080-416C-A90D-4F59FDD49767}" destId="{787D80CF-3D6A-41B3-BD9A-EB8F414A0E13}" srcOrd="5" destOrd="0" presId="urn:microsoft.com/office/officeart/2005/8/layout/gear1"/>
    <dgm:cxn modelId="{719AFEB4-206F-441A-8F62-CDB2DFB1E296}" type="presParOf" srcId="{391531BE-1080-416C-A90D-4F59FDD49767}" destId="{EA9D4D52-18B1-425D-902D-7DA16D7F197C}" srcOrd="6" destOrd="0" presId="urn:microsoft.com/office/officeart/2005/8/layout/gear1"/>
    <dgm:cxn modelId="{0CDCE88F-04AC-4E0B-851A-7A89BADF98CF}" type="presParOf" srcId="{391531BE-1080-416C-A90D-4F59FDD49767}" destId="{A5CD2B5F-AB27-4A45-9D5B-BD6479C9D048}" srcOrd="7" destOrd="0" presId="urn:microsoft.com/office/officeart/2005/8/layout/gear1"/>
    <dgm:cxn modelId="{0EFD6D03-3327-467F-AEE0-FC364704AB02}" type="presParOf" srcId="{391531BE-1080-416C-A90D-4F59FDD49767}" destId="{94230DCD-ED32-4E33-A4FA-9C61182406CE}" srcOrd="8" destOrd="0" presId="urn:microsoft.com/office/officeart/2005/8/layout/gear1"/>
    <dgm:cxn modelId="{9AA6D28F-4C7D-4ADA-9598-77CF34AF1284}" type="presParOf" srcId="{391531BE-1080-416C-A90D-4F59FDD49767}" destId="{24C1EDC8-C0E4-4969-B02E-87C4109639E7}" srcOrd="9" destOrd="0" presId="urn:microsoft.com/office/officeart/2005/8/layout/gear1"/>
    <dgm:cxn modelId="{47D7607B-15ED-4771-9EC3-FB9F69E82EB4}" type="presParOf" srcId="{391531BE-1080-416C-A90D-4F59FDD49767}" destId="{C1DAA235-ABC0-4CB7-BCAA-5DFA69F66F3E}" srcOrd="10" destOrd="0" presId="urn:microsoft.com/office/officeart/2005/8/layout/gear1"/>
    <dgm:cxn modelId="{A7B5CA56-089A-48D7-9353-DCD8ECB12AD3}" type="presParOf" srcId="{391531BE-1080-416C-A90D-4F59FDD49767}" destId="{5410FE38-A5F8-404E-9E25-E2FF9F107258}" srcOrd="11" destOrd="0" presId="urn:microsoft.com/office/officeart/2005/8/layout/gear1"/>
    <dgm:cxn modelId="{F3BFBE88-C3FB-476E-810B-56DE16568D82}" type="presParOf" srcId="{391531BE-1080-416C-A90D-4F59FDD49767}" destId="{DB08A2C5-CF09-43FB-B269-575825B2339F}"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BE71FC-F55F-46C7-892D-8F9767FE66BA}"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GB"/>
        </a:p>
      </dgm:t>
    </dgm:pt>
    <dgm:pt modelId="{E181E05F-F0FC-415A-BD67-7BEEF7658A13}">
      <dgm:prSet phldrT="[Text]" custT="1"/>
      <dgm:spPr>
        <a:xfrm rot="5400000">
          <a:off x="3630480" y="-103330"/>
          <a:ext cx="2098006" cy="2306332"/>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GB" sz="1600" b="1" dirty="0" smtClean="0">
              <a:solidFill>
                <a:sysClr val="window" lastClr="FFFFFF"/>
              </a:solidFill>
              <a:latin typeface="Calibri"/>
              <a:ea typeface="+mn-ea"/>
              <a:cs typeface="+mn-cs"/>
            </a:rPr>
            <a:t>European Qualification Framework </a:t>
          </a:r>
          <a:endParaRPr lang="en-GB" sz="1600" b="1" dirty="0">
            <a:solidFill>
              <a:sysClr val="window" lastClr="FFFFFF"/>
            </a:solidFill>
            <a:latin typeface="Calibri"/>
            <a:ea typeface="+mn-ea"/>
            <a:cs typeface="+mn-cs"/>
          </a:endParaRPr>
        </a:p>
      </dgm:t>
    </dgm:pt>
    <dgm:pt modelId="{22BD8110-B67F-47E0-BE1E-B557894C4706}" type="parTrans" cxnId="{3DEEDF01-650C-4F4A-855F-339222FF6690}">
      <dgm:prSet/>
      <dgm:spPr/>
      <dgm:t>
        <a:bodyPr/>
        <a:lstStyle/>
        <a:p>
          <a:endParaRPr lang="en-GB" sz="1800"/>
        </a:p>
      </dgm:t>
    </dgm:pt>
    <dgm:pt modelId="{FE6A8054-7D68-4A58-8A81-87A8E421E169}" type="sibTrans" cxnId="{3DEEDF01-650C-4F4A-855F-339222FF6690}">
      <dgm:prSet custT="1"/>
      <dgm:spPr>
        <a:xfrm rot="5400000">
          <a:off x="1447810" y="280392"/>
          <a:ext cx="2098006" cy="182526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n-GB" sz="1800" dirty="0">
            <a:solidFill>
              <a:sysClr val="window" lastClr="FFFFFF"/>
            </a:solidFill>
            <a:latin typeface="Calibri"/>
            <a:ea typeface="+mn-ea"/>
            <a:cs typeface="+mn-cs"/>
          </a:endParaRPr>
        </a:p>
      </dgm:t>
    </dgm:pt>
    <dgm:pt modelId="{3375753D-51FE-4CE4-A816-605406A2EB29}">
      <dgm:prSet phldrT="[Text]" custT="1"/>
      <dgm:spPr>
        <a:xfrm rot="5400000">
          <a:off x="3774001" y="3600930"/>
          <a:ext cx="2098006" cy="2013158"/>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GB" sz="1800" b="1" dirty="0" smtClean="0">
              <a:solidFill>
                <a:sysClr val="window" lastClr="FFFFFF"/>
              </a:solidFill>
              <a:latin typeface="Calibri"/>
              <a:ea typeface="+mn-ea"/>
              <a:cs typeface="+mn-cs"/>
            </a:rPr>
            <a:t>European Credit System for VET </a:t>
          </a:r>
          <a:endParaRPr lang="en-GB" sz="1800" b="1" dirty="0">
            <a:solidFill>
              <a:sysClr val="window" lastClr="FFFFFF"/>
            </a:solidFill>
            <a:latin typeface="Calibri"/>
            <a:ea typeface="+mn-ea"/>
            <a:cs typeface="+mn-cs"/>
          </a:endParaRPr>
        </a:p>
      </dgm:t>
    </dgm:pt>
    <dgm:pt modelId="{009B1BD7-5207-4501-9412-1D0643B5F8FF}" type="parTrans" cxnId="{133FF68F-5D70-45F2-A2DC-D2F52672917B}">
      <dgm:prSet/>
      <dgm:spPr/>
      <dgm:t>
        <a:bodyPr/>
        <a:lstStyle/>
        <a:p>
          <a:endParaRPr lang="en-GB" sz="1800"/>
        </a:p>
      </dgm:t>
    </dgm:pt>
    <dgm:pt modelId="{4E118167-ABF2-4F17-8FD0-DBC45C8C83E9}" type="sibTrans" cxnId="{133FF68F-5D70-45F2-A2DC-D2F52672917B}">
      <dgm:prSet custT="1"/>
      <dgm:spPr>
        <a:xfrm rot="5400000">
          <a:off x="1659194" y="3698779"/>
          <a:ext cx="2098006" cy="182526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n-GB" sz="1800" dirty="0">
            <a:solidFill>
              <a:sysClr val="window" lastClr="FFFFFF"/>
            </a:solidFill>
            <a:latin typeface="Calibri"/>
            <a:ea typeface="+mn-ea"/>
            <a:cs typeface="+mn-cs"/>
          </a:endParaRPr>
        </a:p>
      </dgm:t>
    </dgm:pt>
    <dgm:pt modelId="{99714AE2-F285-4E60-ABC3-220F2305AC76}">
      <dgm:prSet phldrT="[Text]" custT="1"/>
      <dgm:spPr>
        <a:xfrm rot="5400000">
          <a:off x="2641061" y="1732845"/>
          <a:ext cx="2098006" cy="219555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fr-BE" sz="1800" b="1" dirty="0" smtClean="0">
              <a:solidFill>
                <a:sysClr val="window" lastClr="FFFFFF"/>
              </a:solidFill>
              <a:latin typeface="Calibri"/>
              <a:ea typeface="+mn-ea"/>
              <a:cs typeface="+mn-cs"/>
            </a:rPr>
            <a:t>European </a:t>
          </a:r>
          <a:r>
            <a:rPr lang="fr-BE" sz="1800" b="1" dirty="0" err="1" smtClean="0">
              <a:solidFill>
                <a:sysClr val="window" lastClr="FFFFFF"/>
              </a:solidFill>
              <a:latin typeface="Calibri"/>
              <a:ea typeface="+mn-ea"/>
              <a:cs typeface="+mn-cs"/>
            </a:rPr>
            <a:t>Quality</a:t>
          </a:r>
          <a:r>
            <a:rPr lang="fr-BE" sz="1800" b="1" dirty="0" smtClean="0">
              <a:solidFill>
                <a:sysClr val="window" lastClr="FFFFFF"/>
              </a:solidFill>
              <a:latin typeface="Calibri"/>
              <a:ea typeface="+mn-ea"/>
              <a:cs typeface="+mn-cs"/>
            </a:rPr>
            <a:t> Assurance Framework for VET</a:t>
          </a:r>
          <a:endParaRPr lang="en-GB" sz="1800" b="1" dirty="0">
            <a:solidFill>
              <a:sysClr val="window" lastClr="FFFFFF"/>
            </a:solidFill>
            <a:latin typeface="Calibri"/>
            <a:ea typeface="+mn-ea"/>
            <a:cs typeface="+mn-cs"/>
          </a:endParaRPr>
        </a:p>
      </dgm:t>
    </dgm:pt>
    <dgm:pt modelId="{81452C49-CE98-48AE-91A9-F51DEFD0A283}" type="parTrans" cxnId="{3FDA3BC8-2C6F-468F-9735-676BFFEDC861}">
      <dgm:prSet/>
      <dgm:spPr/>
      <dgm:t>
        <a:bodyPr/>
        <a:lstStyle/>
        <a:p>
          <a:endParaRPr lang="en-GB"/>
        </a:p>
      </dgm:t>
    </dgm:pt>
    <dgm:pt modelId="{AC57C3F1-56BB-43F3-9CF4-86CA5E92B67F}" type="sibTrans" cxnId="{3FDA3BC8-2C6F-468F-9735-676BFFEDC861}">
      <dgm:prSet custT="1"/>
      <dgm:spPr>
        <a:xfrm rot="5400000">
          <a:off x="4760176" y="1936579"/>
          <a:ext cx="2098006" cy="182526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fr-BE" sz="1800" b="1" dirty="0" smtClean="0">
              <a:solidFill>
                <a:sysClr val="window" lastClr="FFFFFF"/>
              </a:solidFill>
              <a:latin typeface="Calibri"/>
              <a:ea typeface="+mn-ea"/>
              <a:cs typeface="+mn-cs"/>
            </a:rPr>
            <a:t>Learning </a:t>
          </a:r>
          <a:r>
            <a:rPr lang="fr-BE" sz="1800" b="1" dirty="0" err="1" smtClean="0">
              <a:solidFill>
                <a:sysClr val="window" lastClr="FFFFFF"/>
              </a:solidFill>
              <a:latin typeface="Calibri"/>
              <a:ea typeface="+mn-ea"/>
              <a:cs typeface="+mn-cs"/>
            </a:rPr>
            <a:t>Outcomes</a:t>
          </a:r>
          <a:r>
            <a:rPr lang="fr-BE" sz="1800" b="1" dirty="0" smtClean="0">
              <a:solidFill>
                <a:sysClr val="window" lastClr="FFFFFF"/>
              </a:solidFill>
              <a:latin typeface="Calibri"/>
              <a:ea typeface="+mn-ea"/>
              <a:cs typeface="+mn-cs"/>
            </a:rPr>
            <a:t> </a:t>
          </a:r>
          <a:r>
            <a:rPr lang="fr-BE" sz="1800" b="1" dirty="0" err="1" smtClean="0">
              <a:solidFill>
                <a:sysClr val="window" lastClr="FFFFFF"/>
              </a:solidFill>
              <a:latin typeface="Calibri"/>
              <a:ea typeface="+mn-ea"/>
              <a:cs typeface="+mn-cs"/>
            </a:rPr>
            <a:t>Approach</a:t>
          </a:r>
          <a:endParaRPr lang="en-GB" sz="1800" b="1" dirty="0">
            <a:solidFill>
              <a:sysClr val="window" lastClr="FFFFFF"/>
            </a:solidFill>
            <a:latin typeface="Calibri"/>
            <a:ea typeface="+mn-ea"/>
            <a:cs typeface="+mn-cs"/>
          </a:endParaRPr>
        </a:p>
      </dgm:t>
    </dgm:pt>
    <dgm:pt modelId="{0DA0C5DF-545E-4829-B522-940C531C18AB}" type="pres">
      <dgm:prSet presAssocID="{2ABE71FC-F55F-46C7-892D-8F9767FE66BA}" presName="Name0" presStyleCnt="0">
        <dgm:presLayoutVars>
          <dgm:chMax/>
          <dgm:chPref/>
          <dgm:dir/>
          <dgm:animLvl val="lvl"/>
        </dgm:presLayoutVars>
      </dgm:prSet>
      <dgm:spPr/>
      <dgm:t>
        <a:bodyPr/>
        <a:lstStyle/>
        <a:p>
          <a:endParaRPr lang="en-GB"/>
        </a:p>
      </dgm:t>
    </dgm:pt>
    <dgm:pt modelId="{90795568-E190-4714-8100-BEA2D960F067}" type="pres">
      <dgm:prSet presAssocID="{E181E05F-F0FC-415A-BD67-7BEEF7658A13}" presName="composite" presStyleCnt="0"/>
      <dgm:spPr/>
    </dgm:pt>
    <dgm:pt modelId="{F5CAF8A4-3F18-44ED-9508-966F2C7EFC2E}" type="pres">
      <dgm:prSet presAssocID="{E181E05F-F0FC-415A-BD67-7BEEF7658A13}" presName="Parent1" presStyleLbl="node1" presStyleIdx="0" presStyleCnt="6" custScaleX="120374" custLinFactNeighborX="0" custLinFactNeighborY="3895">
        <dgm:presLayoutVars>
          <dgm:chMax val="1"/>
          <dgm:chPref val="1"/>
          <dgm:bulletEnabled val="1"/>
        </dgm:presLayoutVars>
      </dgm:prSet>
      <dgm:spPr>
        <a:prstGeom prst="hexagon">
          <a:avLst>
            <a:gd name="adj" fmla="val 25000"/>
            <a:gd name="vf" fmla="val 115470"/>
          </a:avLst>
        </a:prstGeom>
      </dgm:spPr>
      <dgm:t>
        <a:bodyPr/>
        <a:lstStyle/>
        <a:p>
          <a:endParaRPr lang="en-GB"/>
        </a:p>
      </dgm:t>
    </dgm:pt>
    <dgm:pt modelId="{D82F60CA-6486-4288-A234-62D71547DDF0}" type="pres">
      <dgm:prSet presAssocID="{E181E05F-F0FC-415A-BD67-7BEEF7658A13}" presName="Childtext1" presStyleLbl="revTx" presStyleIdx="0" presStyleCnt="3">
        <dgm:presLayoutVars>
          <dgm:chMax val="0"/>
          <dgm:chPref val="0"/>
          <dgm:bulletEnabled val="1"/>
        </dgm:presLayoutVars>
      </dgm:prSet>
      <dgm:spPr>
        <a:xfrm>
          <a:off x="5647504" y="420434"/>
          <a:ext cx="2341375" cy="1258803"/>
        </a:xfrm>
        <a:prstGeom prst="rect">
          <a:avLst/>
        </a:prstGeom>
        <a:noFill/>
        <a:ln>
          <a:noFill/>
        </a:ln>
        <a:effectLst/>
      </dgm:spPr>
      <dgm:t>
        <a:bodyPr/>
        <a:lstStyle/>
        <a:p>
          <a:endParaRPr lang="en-GB"/>
        </a:p>
      </dgm:t>
    </dgm:pt>
    <dgm:pt modelId="{283B5A3D-1B2B-49DA-8BDC-60A603F5AA4F}" type="pres">
      <dgm:prSet presAssocID="{E181E05F-F0FC-415A-BD67-7BEEF7658A13}" presName="BalanceSpacing" presStyleCnt="0"/>
      <dgm:spPr/>
    </dgm:pt>
    <dgm:pt modelId="{343CCF52-F7BF-4CE3-BD86-C3717E5F818B}" type="pres">
      <dgm:prSet presAssocID="{E181E05F-F0FC-415A-BD67-7BEEF7658A13}" presName="BalanceSpacing1" presStyleCnt="0"/>
      <dgm:spPr/>
    </dgm:pt>
    <dgm:pt modelId="{84A320B7-D6C4-4912-9917-5A5175F6BEC6}" type="pres">
      <dgm:prSet presAssocID="{FE6A8054-7D68-4A58-8A81-87A8E421E169}" presName="Accent1Text" presStyleLbl="node1" presStyleIdx="1" presStyleCnt="6" custScaleX="109561" custScaleY="97833" custLinFactNeighborX="-12743" custLinFactNeighborY="2811"/>
      <dgm:spPr>
        <a:prstGeom prst="hexagon">
          <a:avLst>
            <a:gd name="adj" fmla="val 25000"/>
            <a:gd name="vf" fmla="val 115470"/>
          </a:avLst>
        </a:prstGeom>
      </dgm:spPr>
      <dgm:t>
        <a:bodyPr/>
        <a:lstStyle/>
        <a:p>
          <a:endParaRPr lang="en-GB"/>
        </a:p>
      </dgm:t>
    </dgm:pt>
    <dgm:pt modelId="{C87DBE16-F919-4D5A-8329-25C1E3ED737B}" type="pres">
      <dgm:prSet presAssocID="{FE6A8054-7D68-4A58-8A81-87A8E421E169}" presName="spaceBetweenRectangles" presStyleCnt="0"/>
      <dgm:spPr/>
    </dgm:pt>
    <dgm:pt modelId="{CA09D63A-CD41-47BE-9EA6-35B8313C3190}" type="pres">
      <dgm:prSet presAssocID="{99714AE2-F285-4E60-ABC3-220F2305AC76}" presName="composite" presStyleCnt="0"/>
      <dgm:spPr/>
    </dgm:pt>
    <dgm:pt modelId="{2A775B9C-EDE5-4CEA-B06E-B62A7BEFF596}" type="pres">
      <dgm:prSet presAssocID="{99714AE2-F285-4E60-ABC3-220F2305AC76}" presName="Parent1" presStyleLbl="node1" presStyleIdx="2" presStyleCnt="6" custScaleX="120287" custLinFactNeighborX="-5812" custLinFactNeighborY="-711">
        <dgm:presLayoutVars>
          <dgm:chMax val="1"/>
          <dgm:chPref val="1"/>
          <dgm:bulletEnabled val="1"/>
        </dgm:presLayoutVars>
      </dgm:prSet>
      <dgm:spPr>
        <a:prstGeom prst="hexagon">
          <a:avLst>
            <a:gd name="adj" fmla="val 25000"/>
            <a:gd name="vf" fmla="val 115470"/>
          </a:avLst>
        </a:prstGeom>
      </dgm:spPr>
      <dgm:t>
        <a:bodyPr/>
        <a:lstStyle/>
        <a:p>
          <a:endParaRPr lang="en-GB"/>
        </a:p>
      </dgm:t>
    </dgm:pt>
    <dgm:pt modelId="{C5114BF6-374D-4EEE-862A-44EE47505A1F}" type="pres">
      <dgm:prSet presAssocID="{99714AE2-F285-4E60-ABC3-220F2305AC76}" presName="Childtext1" presStyleLbl="revTx" presStyleIdx="1" presStyleCnt="3">
        <dgm:presLayoutVars>
          <dgm:chMax val="0"/>
          <dgm:chPref val="0"/>
          <dgm:bulletEnabled val="1"/>
        </dgm:presLayoutVars>
      </dgm:prSet>
      <dgm:spPr>
        <a:xfrm>
          <a:off x="436056" y="2201222"/>
          <a:ext cx="2265847" cy="1258803"/>
        </a:xfrm>
        <a:prstGeom prst="rect">
          <a:avLst/>
        </a:prstGeom>
        <a:noFill/>
        <a:ln>
          <a:noFill/>
        </a:ln>
        <a:effectLst/>
      </dgm:spPr>
      <dgm:t>
        <a:bodyPr/>
        <a:lstStyle/>
        <a:p>
          <a:endParaRPr lang="en-GB"/>
        </a:p>
      </dgm:t>
    </dgm:pt>
    <dgm:pt modelId="{96C03BA1-77BB-4CF9-A0AA-850158E3CF80}" type="pres">
      <dgm:prSet presAssocID="{99714AE2-F285-4E60-ABC3-220F2305AC76}" presName="BalanceSpacing" presStyleCnt="0"/>
      <dgm:spPr/>
    </dgm:pt>
    <dgm:pt modelId="{B1C140FB-5076-4A83-8869-60D50C376E3E}" type="pres">
      <dgm:prSet presAssocID="{99714AE2-F285-4E60-ABC3-220F2305AC76}" presName="BalanceSpacing1" presStyleCnt="0"/>
      <dgm:spPr/>
    </dgm:pt>
    <dgm:pt modelId="{222B9711-2A35-4FDF-9581-ABC2ADA8B301}" type="pres">
      <dgm:prSet presAssocID="{AC57C3F1-56BB-43F3-9CF4-86CA5E92B67F}" presName="Accent1Text" presStyleLbl="node1" presStyleIdx="3" presStyleCnt="6" custScaleX="115692" custLinFactNeighborX="8099" custLinFactNeighborY="886"/>
      <dgm:spPr>
        <a:prstGeom prst="hexagon">
          <a:avLst>
            <a:gd name="adj" fmla="val 25000"/>
            <a:gd name="vf" fmla="val 115470"/>
          </a:avLst>
        </a:prstGeom>
      </dgm:spPr>
      <dgm:t>
        <a:bodyPr/>
        <a:lstStyle/>
        <a:p>
          <a:endParaRPr lang="en-GB"/>
        </a:p>
      </dgm:t>
    </dgm:pt>
    <dgm:pt modelId="{32DAEB8A-130A-4F81-8A7B-251F65DA1ECB}" type="pres">
      <dgm:prSet presAssocID="{AC57C3F1-56BB-43F3-9CF4-86CA5E92B67F}" presName="spaceBetweenRectangles" presStyleCnt="0"/>
      <dgm:spPr/>
    </dgm:pt>
    <dgm:pt modelId="{50BAF7BD-B939-42AA-934A-5EFB4C1790BD}" type="pres">
      <dgm:prSet presAssocID="{3375753D-51FE-4CE4-A816-605406A2EB29}" presName="composite" presStyleCnt="0"/>
      <dgm:spPr/>
    </dgm:pt>
    <dgm:pt modelId="{0960C4C2-B161-488B-8832-C0A617BF7983}" type="pres">
      <dgm:prSet presAssocID="{3375753D-51FE-4CE4-A816-605406A2EB29}" presName="Parent1" presStyleLbl="node1" presStyleIdx="4" presStyleCnt="6" custScaleX="117558" custLinFactNeighborX="-1408" custLinFactNeighborY="-5316">
        <dgm:presLayoutVars>
          <dgm:chMax val="1"/>
          <dgm:chPref val="1"/>
          <dgm:bulletEnabled val="1"/>
        </dgm:presLayoutVars>
      </dgm:prSet>
      <dgm:spPr>
        <a:prstGeom prst="hexagon">
          <a:avLst>
            <a:gd name="adj" fmla="val 25000"/>
            <a:gd name="vf" fmla="val 115470"/>
          </a:avLst>
        </a:prstGeom>
      </dgm:spPr>
      <dgm:t>
        <a:bodyPr/>
        <a:lstStyle/>
        <a:p>
          <a:endParaRPr lang="en-GB"/>
        </a:p>
      </dgm:t>
    </dgm:pt>
    <dgm:pt modelId="{8F7FFFC4-2A42-4EE2-A2BF-2252E09E0AEB}" type="pres">
      <dgm:prSet presAssocID="{3375753D-51FE-4CE4-A816-605406A2EB29}" presName="Childtext1" presStyleLbl="revTx" presStyleIdx="2" presStyleCnt="3">
        <dgm:presLayoutVars>
          <dgm:chMax val="0"/>
          <dgm:chPref val="0"/>
          <dgm:bulletEnabled val="1"/>
        </dgm:presLayoutVars>
      </dgm:prSet>
      <dgm:spPr>
        <a:xfrm>
          <a:off x="5647504" y="3982009"/>
          <a:ext cx="2341375" cy="1258803"/>
        </a:xfrm>
        <a:prstGeom prst="rect">
          <a:avLst/>
        </a:prstGeom>
        <a:noFill/>
        <a:ln>
          <a:noFill/>
        </a:ln>
        <a:effectLst/>
      </dgm:spPr>
      <dgm:t>
        <a:bodyPr/>
        <a:lstStyle/>
        <a:p>
          <a:endParaRPr lang="en-GB"/>
        </a:p>
      </dgm:t>
    </dgm:pt>
    <dgm:pt modelId="{69C1FC62-E07B-47FF-A47D-77C8F3C92BF1}" type="pres">
      <dgm:prSet presAssocID="{3375753D-51FE-4CE4-A816-605406A2EB29}" presName="BalanceSpacing" presStyleCnt="0"/>
      <dgm:spPr/>
    </dgm:pt>
    <dgm:pt modelId="{EEBEDE48-12A8-4DC2-B499-CC9881919FB2}" type="pres">
      <dgm:prSet presAssocID="{3375753D-51FE-4CE4-A816-605406A2EB29}" presName="BalanceSpacing1" presStyleCnt="0"/>
      <dgm:spPr/>
    </dgm:pt>
    <dgm:pt modelId="{34DBBFCB-6F2B-4ED3-8A76-FCF6F6017D85}" type="pres">
      <dgm:prSet presAssocID="{4E118167-ABF2-4F17-8FD0-DBC45C8C83E9}" presName="Accent1Text" presStyleLbl="node1" presStyleIdx="5" presStyleCnt="6" custScaleX="112220" custLinFactNeighborX="-16027" custLinFactNeighborY="-5316"/>
      <dgm:spPr>
        <a:prstGeom prst="hexagon">
          <a:avLst>
            <a:gd name="adj" fmla="val 25000"/>
            <a:gd name="vf" fmla="val 115470"/>
          </a:avLst>
        </a:prstGeom>
      </dgm:spPr>
      <dgm:t>
        <a:bodyPr/>
        <a:lstStyle/>
        <a:p>
          <a:endParaRPr lang="en-GB"/>
        </a:p>
      </dgm:t>
    </dgm:pt>
  </dgm:ptLst>
  <dgm:cxnLst>
    <dgm:cxn modelId="{5002D13E-3DEC-451F-9708-1C39825B5667}" type="presOf" srcId="{AC57C3F1-56BB-43F3-9CF4-86CA5E92B67F}" destId="{222B9711-2A35-4FDF-9581-ABC2ADA8B301}" srcOrd="0" destOrd="0" presId="urn:microsoft.com/office/officeart/2008/layout/AlternatingHexagons"/>
    <dgm:cxn modelId="{B2F690D5-662E-4E07-A03F-4929CC884D35}" type="presOf" srcId="{99714AE2-F285-4E60-ABC3-220F2305AC76}" destId="{2A775B9C-EDE5-4CEA-B06E-B62A7BEFF596}" srcOrd="0" destOrd="0" presId="urn:microsoft.com/office/officeart/2008/layout/AlternatingHexagons"/>
    <dgm:cxn modelId="{41BCC14A-3125-4D24-8099-27A9AE726019}" type="presOf" srcId="{3375753D-51FE-4CE4-A816-605406A2EB29}" destId="{0960C4C2-B161-488B-8832-C0A617BF7983}" srcOrd="0" destOrd="0" presId="urn:microsoft.com/office/officeart/2008/layout/AlternatingHexagons"/>
    <dgm:cxn modelId="{C12B85E3-D2DB-4143-BD0A-432B3FE75882}" type="presOf" srcId="{FE6A8054-7D68-4A58-8A81-87A8E421E169}" destId="{84A320B7-D6C4-4912-9917-5A5175F6BEC6}" srcOrd="0" destOrd="0" presId="urn:microsoft.com/office/officeart/2008/layout/AlternatingHexagons"/>
    <dgm:cxn modelId="{133FF68F-5D70-45F2-A2DC-D2F52672917B}" srcId="{2ABE71FC-F55F-46C7-892D-8F9767FE66BA}" destId="{3375753D-51FE-4CE4-A816-605406A2EB29}" srcOrd="2" destOrd="0" parTransId="{009B1BD7-5207-4501-9412-1D0643B5F8FF}" sibTransId="{4E118167-ABF2-4F17-8FD0-DBC45C8C83E9}"/>
    <dgm:cxn modelId="{3DEEDF01-650C-4F4A-855F-339222FF6690}" srcId="{2ABE71FC-F55F-46C7-892D-8F9767FE66BA}" destId="{E181E05F-F0FC-415A-BD67-7BEEF7658A13}" srcOrd="0" destOrd="0" parTransId="{22BD8110-B67F-47E0-BE1E-B557894C4706}" sibTransId="{FE6A8054-7D68-4A58-8A81-87A8E421E169}"/>
    <dgm:cxn modelId="{3FDA3BC8-2C6F-468F-9735-676BFFEDC861}" srcId="{2ABE71FC-F55F-46C7-892D-8F9767FE66BA}" destId="{99714AE2-F285-4E60-ABC3-220F2305AC76}" srcOrd="1" destOrd="0" parTransId="{81452C49-CE98-48AE-91A9-F51DEFD0A283}" sibTransId="{AC57C3F1-56BB-43F3-9CF4-86CA5E92B67F}"/>
    <dgm:cxn modelId="{3A6B0474-B2D0-40FD-9CC2-EF415B1ED4EC}" type="presOf" srcId="{4E118167-ABF2-4F17-8FD0-DBC45C8C83E9}" destId="{34DBBFCB-6F2B-4ED3-8A76-FCF6F6017D85}" srcOrd="0" destOrd="0" presId="urn:microsoft.com/office/officeart/2008/layout/AlternatingHexagons"/>
    <dgm:cxn modelId="{9B4189FC-DD21-416B-992D-E134AA63E28A}" type="presOf" srcId="{E181E05F-F0FC-415A-BD67-7BEEF7658A13}" destId="{F5CAF8A4-3F18-44ED-9508-966F2C7EFC2E}" srcOrd="0" destOrd="0" presId="urn:microsoft.com/office/officeart/2008/layout/AlternatingHexagons"/>
    <dgm:cxn modelId="{3498EDC2-06D0-4BF6-9B5A-3E5C2829248E}" type="presOf" srcId="{2ABE71FC-F55F-46C7-892D-8F9767FE66BA}" destId="{0DA0C5DF-545E-4829-B522-940C531C18AB}" srcOrd="0" destOrd="0" presId="urn:microsoft.com/office/officeart/2008/layout/AlternatingHexagons"/>
    <dgm:cxn modelId="{97FFB265-506F-4AB6-8FF1-0EECD0851656}" type="presParOf" srcId="{0DA0C5DF-545E-4829-B522-940C531C18AB}" destId="{90795568-E190-4714-8100-BEA2D960F067}" srcOrd="0" destOrd="0" presId="urn:microsoft.com/office/officeart/2008/layout/AlternatingHexagons"/>
    <dgm:cxn modelId="{CBCED297-9142-4C90-8F21-97D6E931AE09}" type="presParOf" srcId="{90795568-E190-4714-8100-BEA2D960F067}" destId="{F5CAF8A4-3F18-44ED-9508-966F2C7EFC2E}" srcOrd="0" destOrd="0" presId="urn:microsoft.com/office/officeart/2008/layout/AlternatingHexagons"/>
    <dgm:cxn modelId="{5036C68F-D41B-4209-9972-BF53384B14B4}" type="presParOf" srcId="{90795568-E190-4714-8100-BEA2D960F067}" destId="{D82F60CA-6486-4288-A234-62D71547DDF0}" srcOrd="1" destOrd="0" presId="urn:microsoft.com/office/officeart/2008/layout/AlternatingHexagons"/>
    <dgm:cxn modelId="{3D25814C-AB70-42AF-9DD9-5A7ABDDF2158}" type="presParOf" srcId="{90795568-E190-4714-8100-BEA2D960F067}" destId="{283B5A3D-1B2B-49DA-8BDC-60A603F5AA4F}" srcOrd="2" destOrd="0" presId="urn:microsoft.com/office/officeart/2008/layout/AlternatingHexagons"/>
    <dgm:cxn modelId="{E295B8A8-8A71-430D-BE78-41F76ED5E0C1}" type="presParOf" srcId="{90795568-E190-4714-8100-BEA2D960F067}" destId="{343CCF52-F7BF-4CE3-BD86-C3717E5F818B}" srcOrd="3" destOrd="0" presId="urn:microsoft.com/office/officeart/2008/layout/AlternatingHexagons"/>
    <dgm:cxn modelId="{534AB097-71F3-42B4-9B2C-39F8FFB40FD3}" type="presParOf" srcId="{90795568-E190-4714-8100-BEA2D960F067}" destId="{84A320B7-D6C4-4912-9917-5A5175F6BEC6}" srcOrd="4" destOrd="0" presId="urn:microsoft.com/office/officeart/2008/layout/AlternatingHexagons"/>
    <dgm:cxn modelId="{1A784FA2-39B3-4D18-A705-B255CBD6F8B4}" type="presParOf" srcId="{0DA0C5DF-545E-4829-B522-940C531C18AB}" destId="{C87DBE16-F919-4D5A-8329-25C1E3ED737B}" srcOrd="1" destOrd="0" presId="urn:microsoft.com/office/officeart/2008/layout/AlternatingHexagons"/>
    <dgm:cxn modelId="{ACBEF021-9345-42C1-A973-DD6625F73615}" type="presParOf" srcId="{0DA0C5DF-545E-4829-B522-940C531C18AB}" destId="{CA09D63A-CD41-47BE-9EA6-35B8313C3190}" srcOrd="2" destOrd="0" presId="urn:microsoft.com/office/officeart/2008/layout/AlternatingHexagons"/>
    <dgm:cxn modelId="{D428CFFC-393A-4CD3-B6C1-3ABC31A76681}" type="presParOf" srcId="{CA09D63A-CD41-47BE-9EA6-35B8313C3190}" destId="{2A775B9C-EDE5-4CEA-B06E-B62A7BEFF596}" srcOrd="0" destOrd="0" presId="urn:microsoft.com/office/officeart/2008/layout/AlternatingHexagons"/>
    <dgm:cxn modelId="{BF9CA9A6-C705-4DFE-B7BE-E746DAA8B61C}" type="presParOf" srcId="{CA09D63A-CD41-47BE-9EA6-35B8313C3190}" destId="{C5114BF6-374D-4EEE-862A-44EE47505A1F}" srcOrd="1" destOrd="0" presId="urn:microsoft.com/office/officeart/2008/layout/AlternatingHexagons"/>
    <dgm:cxn modelId="{11CB5E6A-72FB-40CE-95B2-BC5599A1C183}" type="presParOf" srcId="{CA09D63A-CD41-47BE-9EA6-35B8313C3190}" destId="{96C03BA1-77BB-4CF9-A0AA-850158E3CF80}" srcOrd="2" destOrd="0" presId="urn:microsoft.com/office/officeart/2008/layout/AlternatingHexagons"/>
    <dgm:cxn modelId="{FFBC3B8B-2C86-4B70-BE7D-F9FBE1D28D42}" type="presParOf" srcId="{CA09D63A-CD41-47BE-9EA6-35B8313C3190}" destId="{B1C140FB-5076-4A83-8869-60D50C376E3E}" srcOrd="3" destOrd="0" presId="urn:microsoft.com/office/officeart/2008/layout/AlternatingHexagons"/>
    <dgm:cxn modelId="{AFD4B0EB-D225-43CD-A3FB-61E24DCF8FF0}" type="presParOf" srcId="{CA09D63A-CD41-47BE-9EA6-35B8313C3190}" destId="{222B9711-2A35-4FDF-9581-ABC2ADA8B301}" srcOrd="4" destOrd="0" presId="urn:microsoft.com/office/officeart/2008/layout/AlternatingHexagons"/>
    <dgm:cxn modelId="{44BA9DE6-8105-405A-B022-8DFF23EC8CF6}" type="presParOf" srcId="{0DA0C5DF-545E-4829-B522-940C531C18AB}" destId="{32DAEB8A-130A-4F81-8A7B-251F65DA1ECB}" srcOrd="3" destOrd="0" presId="urn:microsoft.com/office/officeart/2008/layout/AlternatingHexagons"/>
    <dgm:cxn modelId="{7AED54F4-1230-4B83-A332-15494509788D}" type="presParOf" srcId="{0DA0C5DF-545E-4829-B522-940C531C18AB}" destId="{50BAF7BD-B939-42AA-934A-5EFB4C1790BD}" srcOrd="4" destOrd="0" presId="urn:microsoft.com/office/officeart/2008/layout/AlternatingHexagons"/>
    <dgm:cxn modelId="{4CE816DF-29CA-434A-A064-8011D160E4BF}" type="presParOf" srcId="{50BAF7BD-B939-42AA-934A-5EFB4C1790BD}" destId="{0960C4C2-B161-488B-8832-C0A617BF7983}" srcOrd="0" destOrd="0" presId="urn:microsoft.com/office/officeart/2008/layout/AlternatingHexagons"/>
    <dgm:cxn modelId="{7EAAF995-4D78-4E11-A062-403CF4D62F08}" type="presParOf" srcId="{50BAF7BD-B939-42AA-934A-5EFB4C1790BD}" destId="{8F7FFFC4-2A42-4EE2-A2BF-2252E09E0AEB}" srcOrd="1" destOrd="0" presId="urn:microsoft.com/office/officeart/2008/layout/AlternatingHexagons"/>
    <dgm:cxn modelId="{DA73EB08-9F2B-4F9B-940D-D93FE42202A6}" type="presParOf" srcId="{50BAF7BD-B939-42AA-934A-5EFB4C1790BD}" destId="{69C1FC62-E07B-47FF-A47D-77C8F3C92BF1}" srcOrd="2" destOrd="0" presId="urn:microsoft.com/office/officeart/2008/layout/AlternatingHexagons"/>
    <dgm:cxn modelId="{89BE71C6-7325-4BCE-B8B4-BD7DCD297F9C}" type="presParOf" srcId="{50BAF7BD-B939-42AA-934A-5EFB4C1790BD}" destId="{EEBEDE48-12A8-4DC2-B499-CC9881919FB2}" srcOrd="3" destOrd="0" presId="urn:microsoft.com/office/officeart/2008/layout/AlternatingHexagons"/>
    <dgm:cxn modelId="{69114236-9EB6-441D-9831-93241766D1AF}" type="presParOf" srcId="{50BAF7BD-B939-42AA-934A-5EFB4C1790BD}" destId="{34DBBFCB-6F2B-4ED3-8A76-FCF6F6017D8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C3D461-AD0F-4C67-B8D1-4751F22528C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0597E829-8391-49F4-BA22-5F3FD715EA84}">
      <dgm:prSet phldrT="[Text]" custT="1"/>
      <dgm:spPr>
        <a:xfrm>
          <a:off x="3598171" y="329516"/>
          <a:ext cx="1551721" cy="155172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1400" b="1" dirty="0" smtClean="0">
              <a:solidFill>
                <a:sysClr val="window" lastClr="FFFFFF"/>
              </a:solidFill>
              <a:latin typeface="+mn-lt"/>
              <a:ea typeface="+mn-ea"/>
              <a:cs typeface="+mn-cs"/>
            </a:rPr>
            <a:t>Partners representative in sector with sector–expertise/Research</a:t>
          </a:r>
          <a:endParaRPr lang="en-GB" sz="1400" b="1" dirty="0">
            <a:solidFill>
              <a:sysClr val="window" lastClr="FFFFFF"/>
            </a:solidFill>
            <a:latin typeface="+mn-lt"/>
            <a:ea typeface="+mn-ea"/>
            <a:cs typeface="+mn-cs"/>
          </a:endParaRPr>
        </a:p>
      </dgm:t>
    </dgm:pt>
    <dgm:pt modelId="{E73A9969-0BC5-44DD-835C-923D8FC9F6A4}" type="parTrans" cxnId="{427D3D04-6C16-47BD-824D-6BD9BC88E124}">
      <dgm:prSet/>
      <dgm:spPr/>
      <dgm:t>
        <a:bodyPr/>
        <a:lstStyle/>
        <a:p>
          <a:endParaRPr lang="en-GB"/>
        </a:p>
      </dgm:t>
    </dgm:pt>
    <dgm:pt modelId="{6A5E0E7A-DF7E-489C-97AF-5516730E1B5B}" type="sibTrans" cxnId="{427D3D04-6C16-47BD-824D-6BD9BC88E124}">
      <dgm:prSet/>
      <dgm:spPr/>
      <dgm:t>
        <a:bodyPr/>
        <a:lstStyle/>
        <a:p>
          <a:endParaRPr lang="en-GB"/>
        </a:p>
      </dgm:t>
    </dgm:pt>
    <dgm:pt modelId="{7F238B37-5C2A-470A-9CB9-FD398A75A99A}">
      <dgm:prSet phldrT="[Text]" custT="1"/>
      <dgm:spPr>
        <a:xfrm>
          <a:off x="1996108" y="734496"/>
          <a:ext cx="1551721" cy="155172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1400" b="1" dirty="0" smtClean="0">
              <a:solidFill>
                <a:sysClr val="window" lastClr="FFFFFF"/>
              </a:solidFill>
              <a:latin typeface="+mn-lt"/>
              <a:ea typeface="+mn-ea"/>
              <a:cs typeface="+mn-cs"/>
            </a:rPr>
            <a:t>Vocational Education &amp; Training providers</a:t>
          </a:r>
          <a:endParaRPr lang="en-GB" sz="1400" b="1" dirty="0">
            <a:solidFill>
              <a:sysClr val="window" lastClr="FFFFFF"/>
            </a:solidFill>
            <a:latin typeface="+mn-lt"/>
            <a:ea typeface="+mn-ea"/>
            <a:cs typeface="+mn-cs"/>
          </a:endParaRPr>
        </a:p>
      </dgm:t>
    </dgm:pt>
    <dgm:pt modelId="{3262A511-6D33-4CA9-B5F2-3C5C2BA9E775}" type="sibTrans" cxnId="{A2926BE4-75B3-40B1-BD06-01F07EE44B0A}">
      <dgm:prSet/>
      <dgm:spPr/>
      <dgm:t>
        <a:bodyPr/>
        <a:lstStyle/>
        <a:p>
          <a:endParaRPr lang="en-GB"/>
        </a:p>
      </dgm:t>
    </dgm:pt>
    <dgm:pt modelId="{B7A49FB3-440A-4FD2-998C-B67074264A44}" type="parTrans" cxnId="{A2926BE4-75B3-40B1-BD06-01F07EE44B0A}">
      <dgm:prSet/>
      <dgm:spPr/>
      <dgm:t>
        <a:bodyPr/>
        <a:lstStyle/>
        <a:p>
          <a:endParaRPr lang="en-GB"/>
        </a:p>
      </dgm:t>
    </dgm:pt>
    <dgm:pt modelId="{086FC020-B97B-4D1F-8BE9-F8106ED285C6}">
      <dgm:prSet phldrT="[Text]" custT="1"/>
      <dgm:spPr>
        <a:xfrm>
          <a:off x="3050124" y="1898167"/>
          <a:ext cx="1551721" cy="155172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1400" b="1" dirty="0" smtClean="0">
              <a:solidFill>
                <a:sysClr val="window" lastClr="FFFFFF"/>
              </a:solidFill>
              <a:latin typeface="+mn-lt"/>
              <a:ea typeface="+mn-ea"/>
              <a:cs typeface="+mn-cs"/>
            </a:rPr>
            <a:t>Bodies responsible for qualifications/ certification/ accreditation</a:t>
          </a:r>
          <a:endParaRPr lang="en-GB" sz="1400" b="1" dirty="0">
            <a:solidFill>
              <a:sysClr val="window" lastClr="FFFFFF"/>
            </a:solidFill>
            <a:latin typeface="+mn-lt"/>
            <a:ea typeface="+mn-ea"/>
            <a:cs typeface="+mn-cs"/>
          </a:endParaRPr>
        </a:p>
      </dgm:t>
    </dgm:pt>
    <dgm:pt modelId="{F799B5FC-5C01-4272-9AC6-F7C19170F37C}" type="sibTrans" cxnId="{BF2596BB-3202-4C47-B280-CF6A5B782CA0}">
      <dgm:prSet/>
      <dgm:spPr/>
      <dgm:t>
        <a:bodyPr/>
        <a:lstStyle/>
        <a:p>
          <a:endParaRPr lang="en-GB"/>
        </a:p>
      </dgm:t>
    </dgm:pt>
    <dgm:pt modelId="{DE7F9818-F0B3-4D7D-9767-8790A3461B68}" type="parTrans" cxnId="{BF2596BB-3202-4C47-B280-CF6A5B782CA0}">
      <dgm:prSet/>
      <dgm:spPr/>
      <dgm:t>
        <a:bodyPr/>
        <a:lstStyle/>
        <a:p>
          <a:endParaRPr lang="en-GB"/>
        </a:p>
      </dgm:t>
    </dgm:pt>
    <dgm:pt modelId="{DCB36889-E663-4010-85A8-D586CCB42DAF}">
      <dgm:prSet phldrT="[Text]"/>
      <dgm:spPr>
        <a:xfrm>
          <a:off x="1275103" y="4458628"/>
          <a:ext cx="4890281" cy="1034481"/>
        </a:xfrm>
        <a:noFill/>
        <a:ln>
          <a:noFill/>
        </a:ln>
        <a:effectLst/>
      </dgm:spPr>
      <dgm:t>
        <a:bodyPr/>
        <a:lstStyle/>
        <a:p>
          <a:r>
            <a:rPr lang="fr-BE" b="1" baseline="0" dirty="0" smtClean="0">
              <a:solidFill>
                <a:srgbClr val="0F5494"/>
              </a:solidFill>
              <a:effectLst/>
              <a:latin typeface="+mn-lt"/>
              <a:ea typeface="+mn-ea"/>
              <a:cs typeface="+mn-cs"/>
            </a:rPr>
            <a:t>European transnational VET curriculum</a:t>
          </a:r>
          <a:endParaRPr lang="en-GB" b="1" baseline="0" dirty="0">
            <a:solidFill>
              <a:srgbClr val="0F5494"/>
            </a:solidFill>
            <a:effectLst/>
            <a:latin typeface="+mn-lt"/>
            <a:ea typeface="+mn-ea"/>
            <a:cs typeface="+mn-cs"/>
          </a:endParaRPr>
        </a:p>
      </dgm:t>
    </dgm:pt>
    <dgm:pt modelId="{317D2A8A-1C79-45AA-A0B7-33ED2C9ED7C7}" type="sibTrans" cxnId="{97E4556E-92EC-44DA-B55B-DDF82C63149C}">
      <dgm:prSet/>
      <dgm:spPr/>
      <dgm:t>
        <a:bodyPr/>
        <a:lstStyle/>
        <a:p>
          <a:endParaRPr lang="en-GB"/>
        </a:p>
      </dgm:t>
    </dgm:pt>
    <dgm:pt modelId="{823BA989-910D-4A2F-985A-ADC8161A3EC6}" type="parTrans" cxnId="{97E4556E-92EC-44DA-B55B-DDF82C63149C}">
      <dgm:prSet/>
      <dgm:spPr/>
      <dgm:t>
        <a:bodyPr/>
        <a:lstStyle/>
        <a:p>
          <a:endParaRPr lang="en-GB"/>
        </a:p>
      </dgm:t>
    </dgm:pt>
    <dgm:pt modelId="{1C3DF3DD-D91C-41A4-A3B7-B396BBCE9C85}" type="pres">
      <dgm:prSet presAssocID="{4EC3D461-AD0F-4C67-B8D1-4751F22528C1}" presName="Name0" presStyleCnt="0">
        <dgm:presLayoutVars>
          <dgm:chMax val="4"/>
          <dgm:resizeHandles val="exact"/>
        </dgm:presLayoutVars>
      </dgm:prSet>
      <dgm:spPr/>
      <dgm:t>
        <a:bodyPr/>
        <a:lstStyle/>
        <a:p>
          <a:endParaRPr lang="en-GB"/>
        </a:p>
      </dgm:t>
    </dgm:pt>
    <dgm:pt modelId="{CFD1F802-E633-4CBA-9426-900A2E137A4A}" type="pres">
      <dgm:prSet presAssocID="{4EC3D461-AD0F-4C67-B8D1-4751F22528C1}" presName="ellipse" presStyleLbl="trBgShp" presStyleIdx="0" presStyleCnt="1"/>
      <dgm:spPr>
        <a:xfrm>
          <a:off x="1489213" y="234497"/>
          <a:ext cx="4448268" cy="1544824"/>
        </a:xfrm>
        <a:prstGeom prst="ellipse">
          <a:avLst/>
        </a:prstGeom>
        <a:solidFill>
          <a:srgbClr val="4F81BD">
            <a:tint val="50000"/>
            <a:alpha val="40000"/>
            <a:hueOff val="0"/>
            <a:satOff val="0"/>
            <a:lumOff val="0"/>
            <a:alphaOff val="0"/>
          </a:srgbClr>
        </a:solidFill>
        <a:ln>
          <a:noFill/>
        </a:ln>
        <a:effectLst/>
      </dgm:spPr>
      <dgm:t>
        <a:bodyPr/>
        <a:lstStyle/>
        <a:p>
          <a:endParaRPr lang="en-GB"/>
        </a:p>
      </dgm:t>
    </dgm:pt>
    <dgm:pt modelId="{081F6B78-8BC0-42B2-A60F-0340D3C736EC}" type="pres">
      <dgm:prSet presAssocID="{4EC3D461-AD0F-4C67-B8D1-4751F22528C1}" presName="arrow1" presStyleLbl="fgShp" presStyleIdx="0" presStyleCnt="1" custLinFactNeighborX="-6703" custLinFactNeighborY="-57047"/>
      <dgm:spPr>
        <a:xfrm>
          <a:off x="3231425" y="3702508"/>
          <a:ext cx="862067" cy="551723"/>
        </a:xfrm>
        <a:prstGeom prst="down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FAB2E66A-64FC-4943-BD8B-8C9726A92109}" type="pres">
      <dgm:prSet presAssocID="{4EC3D461-AD0F-4C67-B8D1-4751F22528C1}" presName="rectangle" presStyleLbl="revTx" presStyleIdx="0" presStyleCnt="1" custAng="10800000" custFlipVert="1" custScaleX="118182" custScaleY="60694" custLinFactNeighborX="601" custLinFactNeighborY="-13038">
        <dgm:presLayoutVars>
          <dgm:bulletEnabled val="1"/>
        </dgm:presLayoutVars>
      </dgm:prSet>
      <dgm:spPr>
        <a:prstGeom prst="rect">
          <a:avLst/>
        </a:prstGeom>
      </dgm:spPr>
      <dgm:t>
        <a:bodyPr/>
        <a:lstStyle/>
        <a:p>
          <a:endParaRPr lang="en-GB"/>
        </a:p>
      </dgm:t>
    </dgm:pt>
    <dgm:pt modelId="{F72EF30F-8F22-4C8F-B991-FF7AE02AC758}" type="pres">
      <dgm:prSet presAssocID="{7F238B37-5C2A-470A-9CB9-FD398A75A99A}" presName="item1" presStyleLbl="node1" presStyleIdx="0" presStyleCnt="3" custScaleX="155687" custScaleY="141307" custLinFactNeighborX="-651" custLinFactNeighborY="5668">
        <dgm:presLayoutVars>
          <dgm:bulletEnabled val="1"/>
        </dgm:presLayoutVars>
      </dgm:prSet>
      <dgm:spPr>
        <a:prstGeom prst="ellipse">
          <a:avLst/>
        </a:prstGeom>
      </dgm:spPr>
      <dgm:t>
        <a:bodyPr/>
        <a:lstStyle/>
        <a:p>
          <a:endParaRPr lang="en-GB"/>
        </a:p>
      </dgm:t>
    </dgm:pt>
    <dgm:pt modelId="{29037E56-FEF4-4D4A-98CC-20707D52634E}" type="pres">
      <dgm:prSet presAssocID="{086FC020-B97B-4D1F-8BE9-F8106ED285C6}" presName="item2" presStyleLbl="node1" presStyleIdx="1" presStyleCnt="3" custScaleX="180936" custScaleY="124241" custLinFactNeighborX="-23203" custLinFactNeighborY="-18562">
        <dgm:presLayoutVars>
          <dgm:bulletEnabled val="1"/>
        </dgm:presLayoutVars>
      </dgm:prSet>
      <dgm:spPr>
        <a:prstGeom prst="ellipse">
          <a:avLst/>
        </a:prstGeom>
      </dgm:spPr>
      <dgm:t>
        <a:bodyPr/>
        <a:lstStyle/>
        <a:p>
          <a:endParaRPr lang="en-GB"/>
        </a:p>
      </dgm:t>
    </dgm:pt>
    <dgm:pt modelId="{01B16DE9-C4CF-483B-B8BB-6056EA0F3AA3}" type="pres">
      <dgm:prSet presAssocID="{DCB36889-E663-4010-85A8-D586CCB42DAF}" presName="item3" presStyleLbl="node1" presStyleIdx="2" presStyleCnt="3" custScaleX="173960" custScaleY="118450" custLinFactNeighborX="35885" custLinFactNeighborY="2720">
        <dgm:presLayoutVars>
          <dgm:bulletEnabled val="1"/>
        </dgm:presLayoutVars>
      </dgm:prSet>
      <dgm:spPr>
        <a:prstGeom prst="ellipse">
          <a:avLst/>
        </a:prstGeom>
      </dgm:spPr>
      <dgm:t>
        <a:bodyPr/>
        <a:lstStyle/>
        <a:p>
          <a:endParaRPr lang="en-GB"/>
        </a:p>
      </dgm:t>
    </dgm:pt>
    <dgm:pt modelId="{2DE9EF23-05F2-4CFB-A7B8-7BEF21D7B0F3}" type="pres">
      <dgm:prSet presAssocID="{4EC3D461-AD0F-4C67-B8D1-4751F22528C1}" presName="funnel" presStyleLbl="trAlignAcc1" presStyleIdx="0" presStyleCnt="1" custScaleX="139800" custScaleY="101073" custLinFactNeighborX="515" custLinFactNeighborY="9795"/>
      <dgm:spPr>
        <a:xfrm>
          <a:off x="307822" y="366726"/>
          <a:ext cx="6748954" cy="3903502"/>
        </a:xfrm>
        <a:prstGeom prst="funnel">
          <a:avLst/>
        </a:prstGeom>
        <a:solidFill>
          <a:sysClr val="window" lastClr="FFFFFF">
            <a:alpha val="4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endParaRPr lang="en-GB"/>
        </a:p>
      </dgm:t>
    </dgm:pt>
  </dgm:ptLst>
  <dgm:cxnLst>
    <dgm:cxn modelId="{3E487A98-8462-46B0-9EC0-A9B6ED0F26E9}" type="presOf" srcId="{7F238B37-5C2A-470A-9CB9-FD398A75A99A}" destId="{29037E56-FEF4-4D4A-98CC-20707D52634E}" srcOrd="0" destOrd="0" presId="urn:microsoft.com/office/officeart/2005/8/layout/funnel1"/>
    <dgm:cxn modelId="{BF2596BB-3202-4C47-B280-CF6A5B782CA0}" srcId="{4EC3D461-AD0F-4C67-B8D1-4751F22528C1}" destId="{086FC020-B97B-4D1F-8BE9-F8106ED285C6}" srcOrd="2" destOrd="0" parTransId="{DE7F9818-F0B3-4D7D-9767-8790A3461B68}" sibTransId="{F799B5FC-5C01-4272-9AC6-F7C19170F37C}"/>
    <dgm:cxn modelId="{AD3ADB90-5B3B-4C97-A5EC-74B34DF9FC66}" type="presOf" srcId="{DCB36889-E663-4010-85A8-D586CCB42DAF}" destId="{FAB2E66A-64FC-4943-BD8B-8C9726A92109}" srcOrd="0" destOrd="0" presId="urn:microsoft.com/office/officeart/2005/8/layout/funnel1"/>
    <dgm:cxn modelId="{427D3D04-6C16-47BD-824D-6BD9BC88E124}" srcId="{4EC3D461-AD0F-4C67-B8D1-4751F22528C1}" destId="{0597E829-8391-49F4-BA22-5F3FD715EA84}" srcOrd="0" destOrd="0" parTransId="{E73A9969-0BC5-44DD-835C-923D8FC9F6A4}" sibTransId="{6A5E0E7A-DF7E-489C-97AF-5516730E1B5B}"/>
    <dgm:cxn modelId="{254AA5E4-A5A5-4484-8582-C5057BC51644}" type="presOf" srcId="{086FC020-B97B-4D1F-8BE9-F8106ED285C6}" destId="{F72EF30F-8F22-4C8F-B991-FF7AE02AC758}" srcOrd="0" destOrd="0" presId="urn:microsoft.com/office/officeart/2005/8/layout/funnel1"/>
    <dgm:cxn modelId="{7F37F46E-4374-452E-B50D-82C31AB5A0DF}" type="presOf" srcId="{0597E829-8391-49F4-BA22-5F3FD715EA84}" destId="{01B16DE9-C4CF-483B-B8BB-6056EA0F3AA3}" srcOrd="0" destOrd="0" presId="urn:microsoft.com/office/officeart/2005/8/layout/funnel1"/>
    <dgm:cxn modelId="{97E4556E-92EC-44DA-B55B-DDF82C63149C}" srcId="{4EC3D461-AD0F-4C67-B8D1-4751F22528C1}" destId="{DCB36889-E663-4010-85A8-D586CCB42DAF}" srcOrd="3" destOrd="0" parTransId="{823BA989-910D-4A2F-985A-ADC8161A3EC6}" sibTransId="{317D2A8A-1C79-45AA-A0B7-33ED2C9ED7C7}"/>
    <dgm:cxn modelId="{A2926BE4-75B3-40B1-BD06-01F07EE44B0A}" srcId="{4EC3D461-AD0F-4C67-B8D1-4751F22528C1}" destId="{7F238B37-5C2A-470A-9CB9-FD398A75A99A}" srcOrd="1" destOrd="0" parTransId="{B7A49FB3-440A-4FD2-998C-B67074264A44}" sibTransId="{3262A511-6D33-4CA9-B5F2-3C5C2BA9E775}"/>
    <dgm:cxn modelId="{A059D5BA-68A1-4445-9513-ACD90F5B0B07}" type="presOf" srcId="{4EC3D461-AD0F-4C67-B8D1-4751F22528C1}" destId="{1C3DF3DD-D91C-41A4-A3B7-B396BBCE9C85}" srcOrd="0" destOrd="0" presId="urn:microsoft.com/office/officeart/2005/8/layout/funnel1"/>
    <dgm:cxn modelId="{CFED61F7-BB5B-4774-B144-E1C386F97001}" type="presParOf" srcId="{1C3DF3DD-D91C-41A4-A3B7-B396BBCE9C85}" destId="{CFD1F802-E633-4CBA-9426-900A2E137A4A}" srcOrd="0" destOrd="0" presId="urn:microsoft.com/office/officeart/2005/8/layout/funnel1"/>
    <dgm:cxn modelId="{A8AACC82-BBC4-4957-B068-3A902E912A1A}" type="presParOf" srcId="{1C3DF3DD-D91C-41A4-A3B7-B396BBCE9C85}" destId="{081F6B78-8BC0-42B2-A60F-0340D3C736EC}" srcOrd="1" destOrd="0" presId="urn:microsoft.com/office/officeart/2005/8/layout/funnel1"/>
    <dgm:cxn modelId="{569CE094-548C-4A28-830F-9E29B4BBCB55}" type="presParOf" srcId="{1C3DF3DD-D91C-41A4-A3B7-B396BBCE9C85}" destId="{FAB2E66A-64FC-4943-BD8B-8C9726A92109}" srcOrd="2" destOrd="0" presId="urn:microsoft.com/office/officeart/2005/8/layout/funnel1"/>
    <dgm:cxn modelId="{2CB7DEB6-26B5-4F4E-A7DF-1A26D4D182EE}" type="presParOf" srcId="{1C3DF3DD-D91C-41A4-A3B7-B396BBCE9C85}" destId="{F72EF30F-8F22-4C8F-B991-FF7AE02AC758}" srcOrd="3" destOrd="0" presId="urn:microsoft.com/office/officeart/2005/8/layout/funnel1"/>
    <dgm:cxn modelId="{D2A34323-B393-4414-A239-A1658CA87DA4}" type="presParOf" srcId="{1C3DF3DD-D91C-41A4-A3B7-B396BBCE9C85}" destId="{29037E56-FEF4-4D4A-98CC-20707D52634E}" srcOrd="4" destOrd="0" presId="urn:microsoft.com/office/officeart/2005/8/layout/funnel1"/>
    <dgm:cxn modelId="{982A6A6A-1A6B-4B48-BE8D-EE6A448B48CD}" type="presParOf" srcId="{1C3DF3DD-D91C-41A4-A3B7-B396BBCE9C85}" destId="{01B16DE9-C4CF-483B-B8BB-6056EA0F3AA3}" srcOrd="5" destOrd="0" presId="urn:microsoft.com/office/officeart/2005/8/layout/funnel1"/>
    <dgm:cxn modelId="{E6034B89-43A6-4000-A8D8-EF7EC72D268D}" type="presParOf" srcId="{1C3DF3DD-D91C-41A4-A3B7-B396BBCE9C85}" destId="{2DE9EF23-05F2-4CFB-A7B8-7BEF21D7B0F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4DDCD-46F0-455F-A80E-4A2B30F279B1}">
      <dsp:nvSpPr>
        <dsp:cNvPr id="0" name=""/>
        <dsp:cNvSpPr/>
      </dsp:nvSpPr>
      <dsp:spPr>
        <a:xfrm>
          <a:off x="281406" y="367180"/>
          <a:ext cx="3960462" cy="123764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98" tIns="72390" rIns="72390" bIns="72390" numCol="1" spcCol="1270" anchor="ctr" anchorCtr="0">
          <a:noAutofit/>
        </a:bodyPr>
        <a:lstStyle/>
        <a:p>
          <a:pPr lvl="0" algn="l" defTabSz="844550" rtl="0">
            <a:lnSpc>
              <a:spcPct val="90000"/>
            </a:lnSpc>
            <a:spcBef>
              <a:spcPct val="0"/>
            </a:spcBef>
            <a:spcAft>
              <a:spcPct val="35000"/>
            </a:spcAft>
          </a:pPr>
          <a:r>
            <a:rPr lang="en-GB" sz="1900" b="1" kern="1200" dirty="0" smtClean="0">
              <a:solidFill>
                <a:srgbClr val="0F5494"/>
              </a:solidFill>
            </a:rPr>
            <a:t>Assess skills needs in a specific sector</a:t>
          </a:r>
          <a:endParaRPr lang="en-GB" sz="1900" b="1" kern="1200" dirty="0">
            <a:solidFill>
              <a:srgbClr val="0F5494"/>
            </a:solidFill>
          </a:endParaRPr>
        </a:p>
      </dsp:txBody>
      <dsp:txXfrm>
        <a:off x="281406" y="367180"/>
        <a:ext cx="3960462" cy="1237644"/>
      </dsp:txXfrm>
    </dsp:sp>
    <dsp:sp modelId="{589B7DB1-A252-447B-B540-7E49EBB43851}">
      <dsp:nvSpPr>
        <dsp:cNvPr id="0" name=""/>
        <dsp:cNvSpPr/>
      </dsp:nvSpPr>
      <dsp:spPr>
        <a:xfrm>
          <a:off x="42168" y="160302"/>
          <a:ext cx="866351" cy="129952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5354C8-77A4-4E76-AC1F-B0EDCEFBC6A6}">
      <dsp:nvSpPr>
        <dsp:cNvPr id="0" name=""/>
        <dsp:cNvSpPr/>
      </dsp:nvSpPr>
      <dsp:spPr>
        <a:xfrm>
          <a:off x="4566321" y="339073"/>
          <a:ext cx="3960462" cy="123764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98" tIns="72390" rIns="72390" bIns="72390" numCol="1" spcCol="1270" anchor="ctr" anchorCtr="0">
          <a:noAutofit/>
        </a:bodyPr>
        <a:lstStyle/>
        <a:p>
          <a:pPr lvl="0" algn="l" defTabSz="844550" rtl="0">
            <a:lnSpc>
              <a:spcPct val="90000"/>
            </a:lnSpc>
            <a:spcBef>
              <a:spcPct val="0"/>
            </a:spcBef>
            <a:spcAft>
              <a:spcPct val="35000"/>
            </a:spcAft>
          </a:pPr>
          <a:r>
            <a:rPr lang="en-GB" sz="1900" b="1" kern="1200" dirty="0" smtClean="0">
              <a:solidFill>
                <a:srgbClr val="0F5494"/>
              </a:solidFill>
            </a:rPr>
            <a:t>Achieve systemic impact on vocational education &amp; training in the economic sector concerned</a:t>
          </a:r>
          <a:endParaRPr lang="en-GB" sz="1900" b="1" kern="1200" dirty="0">
            <a:solidFill>
              <a:srgbClr val="0F5494"/>
            </a:solidFill>
          </a:endParaRPr>
        </a:p>
      </dsp:txBody>
      <dsp:txXfrm>
        <a:off x="4566321" y="339073"/>
        <a:ext cx="3960462" cy="1237644"/>
      </dsp:txXfrm>
    </dsp:sp>
    <dsp:sp modelId="{254C7CB2-5FAB-4818-B279-FFB41C507815}">
      <dsp:nvSpPr>
        <dsp:cNvPr id="0" name=""/>
        <dsp:cNvSpPr/>
      </dsp:nvSpPr>
      <dsp:spPr>
        <a:xfrm>
          <a:off x="4401301" y="160302"/>
          <a:ext cx="866351" cy="1299526"/>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8BF8DD-0395-4A1E-852C-AEF9B5F3336D}">
      <dsp:nvSpPr>
        <dsp:cNvPr id="0" name=""/>
        <dsp:cNvSpPr/>
      </dsp:nvSpPr>
      <dsp:spPr>
        <a:xfrm>
          <a:off x="207187" y="1897130"/>
          <a:ext cx="3960462" cy="123764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98" tIns="72390" rIns="72390" bIns="72390" numCol="1" spcCol="1270" anchor="ctr" anchorCtr="0">
          <a:noAutofit/>
        </a:bodyPr>
        <a:lstStyle/>
        <a:p>
          <a:pPr lvl="0" algn="l" defTabSz="844550" rtl="0">
            <a:lnSpc>
              <a:spcPct val="90000"/>
            </a:lnSpc>
            <a:spcBef>
              <a:spcPct val="0"/>
            </a:spcBef>
            <a:spcAft>
              <a:spcPct val="35000"/>
            </a:spcAft>
          </a:pPr>
          <a:r>
            <a:rPr lang="en-GB" sz="1900" b="1" kern="1200" dirty="0" smtClean="0">
              <a:solidFill>
                <a:srgbClr val="0F5494"/>
              </a:solidFill>
            </a:rPr>
            <a:t>Bring vocational education &amp; training (VET) closer to the labour market</a:t>
          </a:r>
          <a:endParaRPr lang="en-GB" sz="1900" b="1" kern="1200" dirty="0">
            <a:solidFill>
              <a:srgbClr val="0F5494"/>
            </a:solidFill>
          </a:endParaRPr>
        </a:p>
      </dsp:txBody>
      <dsp:txXfrm>
        <a:off x="207187" y="1897130"/>
        <a:ext cx="3960462" cy="1237644"/>
      </dsp:txXfrm>
    </dsp:sp>
    <dsp:sp modelId="{47D2A62D-58DC-4F15-B854-51835615179F}">
      <dsp:nvSpPr>
        <dsp:cNvPr id="0" name=""/>
        <dsp:cNvSpPr/>
      </dsp:nvSpPr>
      <dsp:spPr>
        <a:xfrm>
          <a:off x="42168" y="1718359"/>
          <a:ext cx="866351" cy="1299526"/>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F8BE8-7778-40F8-9AD3-2920511982EC}">
      <dsp:nvSpPr>
        <dsp:cNvPr id="0" name=""/>
        <dsp:cNvSpPr/>
      </dsp:nvSpPr>
      <dsp:spPr>
        <a:xfrm>
          <a:off x="4566321" y="1897130"/>
          <a:ext cx="3960462" cy="123764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98" tIns="72390" rIns="72390" bIns="72390" numCol="1" spcCol="1270" anchor="ctr" anchorCtr="0">
          <a:noAutofit/>
        </a:bodyPr>
        <a:lstStyle/>
        <a:p>
          <a:pPr lvl="0" algn="l" defTabSz="844550" rtl="0">
            <a:lnSpc>
              <a:spcPct val="90000"/>
            </a:lnSpc>
            <a:spcBef>
              <a:spcPct val="0"/>
            </a:spcBef>
            <a:spcAft>
              <a:spcPct val="35000"/>
            </a:spcAft>
          </a:pPr>
          <a:r>
            <a:rPr lang="en-GB" sz="1900" b="1" kern="1200" dirty="0" smtClean="0">
              <a:solidFill>
                <a:srgbClr val="0F5494"/>
              </a:solidFill>
            </a:rPr>
            <a:t>Develop innovative ways of vocational teaching and training </a:t>
          </a:r>
          <a:endParaRPr lang="en-GB" sz="1900" b="1" kern="1200" dirty="0">
            <a:solidFill>
              <a:srgbClr val="0F5494"/>
            </a:solidFill>
          </a:endParaRPr>
        </a:p>
      </dsp:txBody>
      <dsp:txXfrm>
        <a:off x="4566321" y="1897130"/>
        <a:ext cx="3960462" cy="1237644"/>
      </dsp:txXfrm>
    </dsp:sp>
    <dsp:sp modelId="{E330CDFE-F611-4A91-9C24-8C446440F7E7}">
      <dsp:nvSpPr>
        <dsp:cNvPr id="0" name=""/>
        <dsp:cNvSpPr/>
      </dsp:nvSpPr>
      <dsp:spPr>
        <a:xfrm>
          <a:off x="4401301" y="1718359"/>
          <a:ext cx="866351" cy="1299526"/>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F2C19-2481-4893-BA55-4C228EC68C55}">
      <dsp:nvSpPr>
        <dsp:cNvPr id="0" name=""/>
        <dsp:cNvSpPr/>
      </dsp:nvSpPr>
      <dsp:spPr>
        <a:xfrm>
          <a:off x="166139" y="3455187"/>
          <a:ext cx="3960462" cy="123764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98" tIns="72390" rIns="72390" bIns="72390" numCol="1" spcCol="1270" anchor="ctr" anchorCtr="0">
          <a:noAutofit/>
        </a:bodyPr>
        <a:lstStyle/>
        <a:p>
          <a:pPr lvl="0" algn="l" defTabSz="844550" rtl="0">
            <a:lnSpc>
              <a:spcPct val="90000"/>
            </a:lnSpc>
            <a:spcBef>
              <a:spcPct val="0"/>
            </a:spcBef>
            <a:spcAft>
              <a:spcPct val="35000"/>
            </a:spcAft>
          </a:pPr>
          <a:r>
            <a:rPr lang="en-GB" sz="1900" b="1" kern="1200" dirty="0" smtClean="0">
              <a:solidFill>
                <a:srgbClr val="0F5494"/>
              </a:solidFill>
            </a:rPr>
            <a:t>Ensure quality of vocational programmes &amp; facilitate transparency of qualifications</a:t>
          </a:r>
          <a:endParaRPr lang="en-GB" sz="1900" b="1" kern="1200" dirty="0">
            <a:solidFill>
              <a:srgbClr val="0F5494"/>
            </a:solidFill>
          </a:endParaRPr>
        </a:p>
      </dsp:txBody>
      <dsp:txXfrm>
        <a:off x="166139" y="3455187"/>
        <a:ext cx="3960462" cy="1237644"/>
      </dsp:txXfrm>
    </dsp:sp>
    <dsp:sp modelId="{BE3AD6DD-CFC4-4ED5-942F-292B5EE2386F}">
      <dsp:nvSpPr>
        <dsp:cNvPr id="0" name=""/>
        <dsp:cNvSpPr/>
      </dsp:nvSpPr>
      <dsp:spPr>
        <a:xfrm>
          <a:off x="1120" y="3276416"/>
          <a:ext cx="866351" cy="1299526"/>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58FCF6-29A6-4300-8C15-537274915984}">
      <dsp:nvSpPr>
        <dsp:cNvPr id="0" name=""/>
        <dsp:cNvSpPr/>
      </dsp:nvSpPr>
      <dsp:spPr>
        <a:xfrm>
          <a:off x="4607368" y="3455187"/>
          <a:ext cx="3960462" cy="123764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98" tIns="72390" rIns="72390" bIns="72390" numCol="1" spcCol="1270" anchor="ctr" anchorCtr="0">
          <a:noAutofit/>
        </a:bodyPr>
        <a:lstStyle/>
        <a:p>
          <a:pPr lvl="0" algn="l" defTabSz="844550" rtl="0">
            <a:lnSpc>
              <a:spcPct val="90000"/>
            </a:lnSpc>
            <a:spcBef>
              <a:spcPct val="0"/>
            </a:spcBef>
            <a:spcAft>
              <a:spcPct val="35000"/>
            </a:spcAft>
          </a:pPr>
          <a:r>
            <a:rPr lang="en-GB" sz="1900" b="1" kern="1200" dirty="0" smtClean="0">
              <a:solidFill>
                <a:srgbClr val="0F5494"/>
              </a:solidFill>
            </a:rPr>
            <a:t>Improve flow of information between stakeholders</a:t>
          </a:r>
          <a:endParaRPr lang="en-GB" sz="1900" b="1" kern="1200" dirty="0">
            <a:solidFill>
              <a:srgbClr val="0F5494"/>
            </a:solidFill>
          </a:endParaRPr>
        </a:p>
      </dsp:txBody>
      <dsp:txXfrm>
        <a:off x="4607368" y="3455187"/>
        <a:ext cx="3960462" cy="1237644"/>
      </dsp:txXfrm>
    </dsp:sp>
    <dsp:sp modelId="{3CB2AEA7-4180-4FCF-B35F-73570A577A03}">
      <dsp:nvSpPr>
        <dsp:cNvPr id="0" name=""/>
        <dsp:cNvSpPr/>
      </dsp:nvSpPr>
      <dsp:spPr>
        <a:xfrm>
          <a:off x="4360254" y="3276416"/>
          <a:ext cx="1030542" cy="1299526"/>
        </a:xfrm>
        <a:prstGeom prst="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143FA-E23E-4500-AC38-E80F64BA7100}">
      <dsp:nvSpPr>
        <dsp:cNvPr id="0" name=""/>
        <dsp:cNvSpPr/>
      </dsp:nvSpPr>
      <dsp:spPr>
        <a:xfrm>
          <a:off x="-188604" y="20721"/>
          <a:ext cx="6552728" cy="4095455"/>
        </a:xfrm>
        <a:prstGeom prst="swooshArrow">
          <a:avLst>
            <a:gd name="adj1" fmla="val 25000"/>
            <a:gd name="adj2" fmla="val 25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BE9DE3A-A5C7-4CE4-A76C-AF7244CAF6F7}">
      <dsp:nvSpPr>
        <dsp:cNvPr id="0" name=""/>
        <dsp:cNvSpPr/>
      </dsp:nvSpPr>
      <dsp:spPr>
        <a:xfrm>
          <a:off x="605717" y="2910310"/>
          <a:ext cx="170370" cy="17037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DD20A38-33DF-4AC2-9F5B-255BF884E672}">
      <dsp:nvSpPr>
        <dsp:cNvPr id="0" name=""/>
        <dsp:cNvSpPr/>
      </dsp:nvSpPr>
      <dsp:spPr>
        <a:xfrm>
          <a:off x="0" y="3110818"/>
          <a:ext cx="2595474" cy="54940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0276" tIns="0" rIns="0" bIns="0" numCol="1" spcCol="1270" anchor="t" anchorCtr="0">
          <a:noAutofit/>
        </a:bodyPr>
        <a:lstStyle/>
        <a:p>
          <a:pPr lvl="0" algn="l" defTabSz="1244600">
            <a:lnSpc>
              <a:spcPct val="90000"/>
            </a:lnSpc>
            <a:spcBef>
              <a:spcPct val="0"/>
            </a:spcBef>
            <a:spcAft>
              <a:spcPct val="35000"/>
            </a:spcAft>
          </a:pPr>
          <a:r>
            <a:rPr lang="en-GB" sz="2800" b="1" kern="1200" dirty="0" smtClean="0">
              <a:solidFill>
                <a:srgbClr val="0F5494"/>
              </a:solidFill>
              <a:effectLst>
                <a:glow rad="228600">
                  <a:schemeClr val="accent5">
                    <a:satMod val="175000"/>
                    <a:alpha val="40000"/>
                  </a:schemeClr>
                </a:glow>
              </a:effectLst>
            </a:rPr>
            <a:t>Skills supply</a:t>
          </a:r>
          <a:endParaRPr lang="en-GB" sz="2800" b="1" kern="1200" dirty="0">
            <a:solidFill>
              <a:srgbClr val="0F5494"/>
            </a:solidFill>
            <a:effectLst>
              <a:glow rad="228600">
                <a:schemeClr val="accent5">
                  <a:satMod val="175000"/>
                  <a:alpha val="40000"/>
                </a:schemeClr>
              </a:glow>
            </a:effectLst>
          </a:endParaRPr>
        </a:p>
      </dsp:txBody>
      <dsp:txXfrm>
        <a:off x="0" y="3110818"/>
        <a:ext cx="2595474" cy="549409"/>
      </dsp:txXfrm>
    </dsp:sp>
    <dsp:sp modelId="{13B4B31F-F4DC-4F6D-9CED-65CCD7AC1565}">
      <dsp:nvSpPr>
        <dsp:cNvPr id="0" name=""/>
        <dsp:cNvSpPr/>
      </dsp:nvSpPr>
      <dsp:spPr>
        <a:xfrm>
          <a:off x="2109568" y="1797165"/>
          <a:ext cx="307978" cy="307978"/>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F5DCF1F-DBAA-4252-853A-EF438691A448}">
      <dsp:nvSpPr>
        <dsp:cNvPr id="0" name=""/>
        <dsp:cNvSpPr/>
      </dsp:nvSpPr>
      <dsp:spPr>
        <a:xfrm>
          <a:off x="1437190" y="2194856"/>
          <a:ext cx="2954043" cy="65507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3191" tIns="0" rIns="0" bIns="0" numCol="1" spcCol="1270" anchor="t" anchorCtr="0">
          <a:noAutofit/>
        </a:bodyPr>
        <a:lstStyle/>
        <a:p>
          <a:pPr lvl="0" algn="l" defTabSz="1244600">
            <a:lnSpc>
              <a:spcPct val="90000"/>
            </a:lnSpc>
            <a:spcBef>
              <a:spcPct val="0"/>
            </a:spcBef>
            <a:spcAft>
              <a:spcPct val="35000"/>
            </a:spcAft>
          </a:pPr>
          <a:r>
            <a:rPr lang="en-GB" sz="2800" b="1" kern="1200" dirty="0" smtClean="0">
              <a:solidFill>
                <a:srgbClr val="0F5494"/>
              </a:solidFill>
              <a:effectLst>
                <a:glow rad="228600">
                  <a:schemeClr val="accent5">
                    <a:satMod val="175000"/>
                    <a:alpha val="40000"/>
                  </a:schemeClr>
                </a:glow>
              </a:effectLst>
            </a:rPr>
            <a:t>Employability</a:t>
          </a:r>
          <a:r>
            <a:rPr lang="en-GB" sz="3200" kern="1200" dirty="0" smtClean="0">
              <a:solidFill>
                <a:srgbClr val="3E6FD2"/>
              </a:solidFill>
            </a:rPr>
            <a:t> </a:t>
          </a:r>
          <a:endParaRPr lang="en-GB" sz="3200" kern="1200" dirty="0">
            <a:solidFill>
              <a:srgbClr val="3E6FD2"/>
            </a:solidFill>
          </a:endParaRPr>
        </a:p>
      </dsp:txBody>
      <dsp:txXfrm>
        <a:off x="1437190" y="2194856"/>
        <a:ext cx="2954043" cy="655077"/>
      </dsp:txXfrm>
    </dsp:sp>
    <dsp:sp modelId="{CBB6DB52-1A03-446B-94F3-EB63742AF780}">
      <dsp:nvSpPr>
        <dsp:cNvPr id="0" name=""/>
        <dsp:cNvSpPr/>
      </dsp:nvSpPr>
      <dsp:spPr>
        <a:xfrm>
          <a:off x="3918121" y="1119777"/>
          <a:ext cx="425927" cy="42592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4D5E97-3D7C-4618-A973-5E4D216DCC17}">
      <dsp:nvSpPr>
        <dsp:cNvPr id="0" name=""/>
        <dsp:cNvSpPr/>
      </dsp:nvSpPr>
      <dsp:spPr>
        <a:xfrm>
          <a:off x="3052503" y="1631180"/>
          <a:ext cx="3723590" cy="7046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5690" tIns="0" rIns="0" bIns="0" numCol="1" spcCol="1270" anchor="t" anchorCtr="0">
          <a:noAutofit/>
        </a:bodyPr>
        <a:lstStyle/>
        <a:p>
          <a:pPr lvl="0" algn="l" defTabSz="1244600">
            <a:lnSpc>
              <a:spcPct val="90000"/>
            </a:lnSpc>
            <a:spcBef>
              <a:spcPct val="0"/>
            </a:spcBef>
            <a:spcAft>
              <a:spcPct val="35000"/>
            </a:spcAft>
          </a:pPr>
          <a:r>
            <a:rPr lang="en-GB" sz="2800" b="1" kern="1200" dirty="0" smtClean="0">
              <a:solidFill>
                <a:srgbClr val="0F5494"/>
              </a:solidFill>
              <a:effectLst>
                <a:glow rad="139700">
                  <a:schemeClr val="accent5">
                    <a:satMod val="175000"/>
                    <a:alpha val="40000"/>
                  </a:schemeClr>
                </a:glow>
              </a:effectLst>
            </a:rPr>
            <a:t>Competitiveness</a:t>
          </a:r>
          <a:r>
            <a:rPr lang="en-GB" sz="2800" b="1" kern="1200" dirty="0" smtClean="0">
              <a:effectLst>
                <a:glow rad="139700">
                  <a:schemeClr val="accent5">
                    <a:satMod val="175000"/>
                    <a:alpha val="40000"/>
                  </a:schemeClr>
                </a:glow>
              </a:effectLst>
            </a:rPr>
            <a:t> </a:t>
          </a:r>
          <a:endParaRPr lang="en-GB" sz="2800" b="1" kern="1200" dirty="0">
            <a:effectLst>
              <a:glow rad="139700">
                <a:schemeClr val="accent5">
                  <a:satMod val="175000"/>
                  <a:alpha val="40000"/>
                </a:schemeClr>
              </a:glow>
            </a:effectLst>
          </a:endParaRPr>
        </a:p>
      </dsp:txBody>
      <dsp:txXfrm>
        <a:off x="3052503" y="1631180"/>
        <a:ext cx="3723590" cy="704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4D4CF-2E81-4308-A443-D17A4810654E}">
      <dsp:nvSpPr>
        <dsp:cNvPr id="0" name=""/>
        <dsp:cNvSpPr/>
      </dsp:nvSpPr>
      <dsp:spPr>
        <a:xfrm>
          <a:off x="1973008" y="1712757"/>
          <a:ext cx="1987431" cy="1674714"/>
        </a:xfrm>
        <a:prstGeom prst="gear9">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b="1" kern="1200" dirty="0" smtClean="0">
              <a:solidFill>
                <a:srgbClr val="0F5494"/>
              </a:solidFill>
            </a:rPr>
            <a:t>European</a:t>
          </a:r>
          <a:br>
            <a:rPr lang="en-GB" sz="1900" b="1" kern="1200" dirty="0" smtClean="0">
              <a:solidFill>
                <a:srgbClr val="0F5494"/>
              </a:solidFill>
            </a:rPr>
          </a:br>
          <a:r>
            <a:rPr lang="en-GB" sz="1900" b="1" kern="1200" dirty="0" smtClean="0">
              <a:solidFill>
                <a:srgbClr val="0F5494"/>
              </a:solidFill>
            </a:rPr>
            <a:t>VET curricula </a:t>
          </a:r>
          <a:endParaRPr lang="en-GB" sz="1900" b="1" kern="1200" dirty="0">
            <a:solidFill>
              <a:srgbClr val="0F5494"/>
            </a:solidFill>
          </a:endParaRPr>
        </a:p>
      </dsp:txBody>
      <dsp:txXfrm>
        <a:off x="2349198" y="2105051"/>
        <a:ext cx="1235051" cy="860837"/>
      </dsp:txXfrm>
    </dsp:sp>
    <dsp:sp modelId="{296F45F4-A4A5-4E31-9D2C-771BFDB47598}">
      <dsp:nvSpPr>
        <dsp:cNvPr id="0" name=""/>
        <dsp:cNvSpPr/>
      </dsp:nvSpPr>
      <dsp:spPr>
        <a:xfrm>
          <a:off x="431017" y="1167552"/>
          <a:ext cx="1849165" cy="1382553"/>
        </a:xfrm>
        <a:prstGeom prst="gear6">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none" kern="1200" dirty="0" smtClean="0">
              <a:solidFill>
                <a:srgbClr val="0F5494"/>
              </a:solidFill>
            </a:rPr>
            <a:t>Sector Skills Alliance</a:t>
          </a:r>
          <a:endParaRPr lang="en-GB" sz="1600" kern="1200" dirty="0">
            <a:solidFill>
              <a:srgbClr val="0F5494"/>
            </a:solidFill>
          </a:endParaRPr>
        </a:p>
      </dsp:txBody>
      <dsp:txXfrm>
        <a:off x="846906" y="1517718"/>
        <a:ext cx="1017387" cy="682221"/>
      </dsp:txXfrm>
    </dsp:sp>
    <dsp:sp modelId="{EA9D4D52-18B1-425D-902D-7DA16D7F197C}">
      <dsp:nvSpPr>
        <dsp:cNvPr id="0" name=""/>
        <dsp:cNvSpPr/>
      </dsp:nvSpPr>
      <dsp:spPr>
        <a:xfrm rot="20700000">
          <a:off x="1454124" y="208796"/>
          <a:ext cx="1354620" cy="1354620"/>
        </a:xfrm>
        <a:prstGeom prst="gear6">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solidFill>
                <a:srgbClr val="0F5494"/>
              </a:solidFill>
            </a:rPr>
            <a:t>Skills needs</a:t>
          </a:r>
          <a:endParaRPr lang="en-GB" sz="1600" b="1" kern="1200" dirty="0">
            <a:solidFill>
              <a:srgbClr val="0F5494"/>
            </a:solidFill>
          </a:endParaRPr>
        </a:p>
      </dsp:txBody>
      <dsp:txXfrm rot="-20700000">
        <a:off x="1751231" y="505904"/>
        <a:ext cx="760404" cy="760404"/>
      </dsp:txXfrm>
    </dsp:sp>
    <dsp:sp modelId="{C1DAA235-ABC0-4CB7-BCAA-5DFA69F66F3E}">
      <dsp:nvSpPr>
        <dsp:cNvPr id="0" name=""/>
        <dsp:cNvSpPr/>
      </dsp:nvSpPr>
      <dsp:spPr>
        <a:xfrm>
          <a:off x="1800193" y="1368163"/>
          <a:ext cx="2433294" cy="2433294"/>
        </a:xfrm>
        <a:prstGeom prst="circularArrow">
          <a:avLst>
            <a:gd name="adj1" fmla="val 4688"/>
            <a:gd name="adj2" fmla="val 299029"/>
            <a:gd name="adj3" fmla="val 2495667"/>
            <a:gd name="adj4" fmla="val 15906163"/>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410FE38-A5F8-404E-9E25-E2FF9F107258}">
      <dsp:nvSpPr>
        <dsp:cNvPr id="0" name=""/>
        <dsp:cNvSpPr/>
      </dsp:nvSpPr>
      <dsp:spPr>
        <a:xfrm>
          <a:off x="214814" y="864102"/>
          <a:ext cx="1767940" cy="176794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B08A2C5-CF09-43FB-B269-575825B2339F}">
      <dsp:nvSpPr>
        <dsp:cNvPr id="0" name=""/>
        <dsp:cNvSpPr/>
      </dsp:nvSpPr>
      <dsp:spPr>
        <a:xfrm>
          <a:off x="1140786" y="-84749"/>
          <a:ext cx="1906195" cy="19061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AF8A4-3F18-44ED-9508-966F2C7EFC2E}">
      <dsp:nvSpPr>
        <dsp:cNvPr id="0" name=""/>
        <dsp:cNvSpPr/>
      </dsp:nvSpPr>
      <dsp:spPr>
        <a:xfrm rot="5400000">
          <a:off x="3714799" y="29621"/>
          <a:ext cx="1794046" cy="1878822"/>
        </a:xfrm>
        <a:prstGeom prst="hexagon">
          <a:avLst>
            <a:gd name="adj" fmla="val 25000"/>
            <a:gd name="vf" fmla="val 11547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ysClr val="window" lastClr="FFFFFF"/>
              </a:solidFill>
              <a:latin typeface="Calibri"/>
              <a:ea typeface="+mn-ea"/>
              <a:cs typeface="+mn-cs"/>
            </a:rPr>
            <a:t>European Qualification Framework </a:t>
          </a:r>
          <a:endParaRPr lang="en-GB" sz="1600" b="1" kern="1200" dirty="0">
            <a:solidFill>
              <a:sysClr val="window" lastClr="FFFFFF"/>
            </a:solidFill>
            <a:latin typeface="Calibri"/>
            <a:ea typeface="+mn-ea"/>
            <a:cs typeface="+mn-cs"/>
          </a:endParaRPr>
        </a:p>
      </dsp:txBody>
      <dsp:txXfrm rot="-5400000">
        <a:off x="3985548" y="371017"/>
        <a:ext cx="1252548" cy="1196030"/>
      </dsp:txXfrm>
    </dsp:sp>
    <dsp:sp modelId="{D82F60CA-6486-4288-A234-62D71547DDF0}">
      <dsp:nvSpPr>
        <dsp:cNvPr id="0" name=""/>
        <dsp:cNvSpPr/>
      </dsp:nvSpPr>
      <dsp:spPr>
        <a:xfrm>
          <a:off x="5439596" y="360940"/>
          <a:ext cx="2002156" cy="1076428"/>
        </a:xfrm>
        <a:prstGeom prst="rect">
          <a:avLst/>
        </a:prstGeom>
        <a:noFill/>
        <a:ln>
          <a:noFill/>
        </a:ln>
        <a:effectLst/>
      </dsp:spPr>
      <dsp:style>
        <a:lnRef idx="0">
          <a:scrgbClr r="0" g="0" b="0"/>
        </a:lnRef>
        <a:fillRef idx="0">
          <a:scrgbClr r="0" g="0" b="0"/>
        </a:fillRef>
        <a:effectRef idx="0">
          <a:scrgbClr r="0" g="0" b="0"/>
        </a:effectRef>
        <a:fontRef idx="minor"/>
      </dsp:style>
    </dsp:sp>
    <dsp:sp modelId="{84A320B7-D6C4-4912-9917-5A5175F6BEC6}">
      <dsp:nvSpPr>
        <dsp:cNvPr id="0" name=""/>
        <dsp:cNvSpPr/>
      </dsp:nvSpPr>
      <dsp:spPr>
        <a:xfrm rot="5400000">
          <a:off x="1849655" y="94560"/>
          <a:ext cx="1755169" cy="1710050"/>
        </a:xfrm>
        <a:prstGeom prst="hexagon">
          <a:avLst>
            <a:gd name="adj" fmla="val 25000"/>
            <a:gd name="vf" fmla="val 11547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dirty="0">
            <a:solidFill>
              <a:sysClr val="window" lastClr="FFFFFF"/>
            </a:solidFill>
            <a:latin typeface="Calibri"/>
            <a:ea typeface="+mn-ea"/>
            <a:cs typeface="+mn-cs"/>
          </a:endParaRPr>
        </a:p>
      </dsp:txBody>
      <dsp:txXfrm rot="-5400000">
        <a:off x="2153559" y="360769"/>
        <a:ext cx="1147360" cy="1177633"/>
      </dsp:txXfrm>
    </dsp:sp>
    <dsp:sp modelId="{2A775B9C-EDE5-4CEA-B06E-B62A7BEFF596}">
      <dsp:nvSpPr>
        <dsp:cNvPr id="0" name=""/>
        <dsp:cNvSpPr/>
      </dsp:nvSpPr>
      <dsp:spPr>
        <a:xfrm rot="5400000">
          <a:off x="2778011" y="1470454"/>
          <a:ext cx="1794046" cy="1877464"/>
        </a:xfrm>
        <a:prstGeom prst="hexagon">
          <a:avLst>
            <a:gd name="adj" fmla="val 25000"/>
            <a:gd name="vf" fmla="val 11547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b="1" kern="1200" dirty="0" smtClean="0">
              <a:solidFill>
                <a:sysClr val="window" lastClr="FFFFFF"/>
              </a:solidFill>
              <a:latin typeface="Calibri"/>
              <a:ea typeface="+mn-ea"/>
              <a:cs typeface="+mn-cs"/>
            </a:rPr>
            <a:t>European </a:t>
          </a:r>
          <a:r>
            <a:rPr lang="fr-BE" sz="1800" b="1" kern="1200" dirty="0" err="1" smtClean="0">
              <a:solidFill>
                <a:sysClr val="window" lastClr="FFFFFF"/>
              </a:solidFill>
              <a:latin typeface="Calibri"/>
              <a:ea typeface="+mn-ea"/>
              <a:cs typeface="+mn-cs"/>
            </a:rPr>
            <a:t>Quality</a:t>
          </a:r>
          <a:r>
            <a:rPr lang="fr-BE" sz="1800" b="1" kern="1200" dirty="0" smtClean="0">
              <a:solidFill>
                <a:sysClr val="window" lastClr="FFFFFF"/>
              </a:solidFill>
              <a:latin typeface="Calibri"/>
              <a:ea typeface="+mn-ea"/>
              <a:cs typeface="+mn-cs"/>
            </a:rPr>
            <a:t> Assurance Framework for VET</a:t>
          </a:r>
          <a:endParaRPr lang="en-GB" sz="1800" b="1" kern="1200" dirty="0">
            <a:solidFill>
              <a:sysClr val="window" lastClr="FFFFFF"/>
            </a:solidFill>
            <a:latin typeface="Calibri"/>
            <a:ea typeface="+mn-ea"/>
            <a:cs typeface="+mn-cs"/>
          </a:endParaRPr>
        </a:p>
      </dsp:txBody>
      <dsp:txXfrm rot="-5400000">
        <a:off x="3049213" y="1811171"/>
        <a:ext cx="1251642" cy="1196030"/>
      </dsp:txXfrm>
    </dsp:sp>
    <dsp:sp modelId="{C5114BF6-374D-4EEE-862A-44EE47505A1F}">
      <dsp:nvSpPr>
        <dsp:cNvPr id="0" name=""/>
        <dsp:cNvSpPr/>
      </dsp:nvSpPr>
      <dsp:spPr>
        <a:xfrm>
          <a:off x="983183" y="1883727"/>
          <a:ext cx="1937570" cy="1076428"/>
        </a:xfrm>
        <a:prstGeom prst="rect">
          <a:avLst/>
        </a:prstGeom>
        <a:noFill/>
        <a:ln>
          <a:noFill/>
        </a:ln>
        <a:effectLst/>
      </dsp:spPr>
      <dsp:style>
        <a:lnRef idx="0">
          <a:scrgbClr r="0" g="0" b="0"/>
        </a:lnRef>
        <a:fillRef idx="0">
          <a:scrgbClr r="0" g="0" b="0"/>
        </a:fillRef>
        <a:effectRef idx="0">
          <a:scrgbClr r="0" g="0" b="0"/>
        </a:effectRef>
        <a:fontRef idx="minor"/>
      </dsp:style>
    </dsp:sp>
    <dsp:sp modelId="{222B9711-2A35-4FDF-9581-ABC2ADA8B301}">
      <dsp:nvSpPr>
        <dsp:cNvPr id="0" name=""/>
        <dsp:cNvSpPr/>
      </dsp:nvSpPr>
      <dsp:spPr>
        <a:xfrm rot="5400000">
          <a:off x="4680824" y="1534964"/>
          <a:ext cx="1794046" cy="1805744"/>
        </a:xfrm>
        <a:prstGeom prst="hexagon">
          <a:avLst>
            <a:gd name="adj" fmla="val 25000"/>
            <a:gd name="vf" fmla="val 11547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BE" sz="1800" b="1" kern="1200" dirty="0" smtClean="0">
              <a:solidFill>
                <a:sysClr val="window" lastClr="FFFFFF"/>
              </a:solidFill>
              <a:latin typeface="Calibri"/>
              <a:ea typeface="+mn-ea"/>
              <a:cs typeface="+mn-cs"/>
            </a:rPr>
            <a:t>Learning </a:t>
          </a:r>
          <a:r>
            <a:rPr lang="fr-BE" sz="1800" b="1" kern="1200" dirty="0" err="1" smtClean="0">
              <a:solidFill>
                <a:sysClr val="window" lastClr="FFFFFF"/>
              </a:solidFill>
              <a:latin typeface="Calibri"/>
              <a:ea typeface="+mn-ea"/>
              <a:cs typeface="+mn-cs"/>
            </a:rPr>
            <a:t>Outcomes</a:t>
          </a:r>
          <a:r>
            <a:rPr lang="fr-BE" sz="1800" b="1" kern="1200" dirty="0" smtClean="0">
              <a:solidFill>
                <a:sysClr val="window" lastClr="FFFFFF"/>
              </a:solidFill>
              <a:latin typeface="Calibri"/>
              <a:ea typeface="+mn-ea"/>
              <a:cs typeface="+mn-cs"/>
            </a:rPr>
            <a:t> </a:t>
          </a:r>
          <a:r>
            <a:rPr lang="fr-BE" sz="1800" b="1" kern="1200" dirty="0" err="1" smtClean="0">
              <a:solidFill>
                <a:sysClr val="window" lastClr="FFFFFF"/>
              </a:solidFill>
              <a:latin typeface="Calibri"/>
              <a:ea typeface="+mn-ea"/>
              <a:cs typeface="+mn-cs"/>
            </a:rPr>
            <a:t>Approach</a:t>
          </a:r>
          <a:endParaRPr lang="en-GB" sz="1800" b="1" kern="1200" dirty="0">
            <a:solidFill>
              <a:sysClr val="window" lastClr="FFFFFF"/>
            </a:solidFill>
            <a:latin typeface="Calibri"/>
            <a:ea typeface="+mn-ea"/>
            <a:cs typeface="+mn-cs"/>
          </a:endParaRPr>
        </a:p>
      </dsp:txBody>
      <dsp:txXfrm rot="-5400000">
        <a:off x="4975932" y="1839821"/>
        <a:ext cx="1203830" cy="1196030"/>
      </dsp:txXfrm>
    </dsp:sp>
    <dsp:sp modelId="{0960C4C2-B161-488B-8832-C0A617BF7983}">
      <dsp:nvSpPr>
        <dsp:cNvPr id="0" name=""/>
        <dsp:cNvSpPr/>
      </dsp:nvSpPr>
      <dsp:spPr>
        <a:xfrm rot="5400000">
          <a:off x="3692823" y="2931922"/>
          <a:ext cx="1794046" cy="1834869"/>
        </a:xfrm>
        <a:prstGeom prst="hexagon">
          <a:avLst>
            <a:gd name="adj" fmla="val 25000"/>
            <a:gd name="vf" fmla="val 11547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ysClr val="window" lastClr="FFFFFF"/>
              </a:solidFill>
              <a:latin typeface="Calibri"/>
              <a:ea typeface="+mn-ea"/>
              <a:cs typeface="+mn-cs"/>
            </a:rPr>
            <a:t>European Credit System for VET </a:t>
          </a:r>
          <a:endParaRPr lang="en-GB" sz="1800" b="1" kern="1200" dirty="0">
            <a:solidFill>
              <a:sysClr val="window" lastClr="FFFFFF"/>
            </a:solidFill>
            <a:latin typeface="Calibri"/>
            <a:ea typeface="+mn-ea"/>
            <a:cs typeface="+mn-cs"/>
          </a:endParaRPr>
        </a:p>
      </dsp:txBody>
      <dsp:txXfrm rot="-5400000">
        <a:off x="3978223" y="3251342"/>
        <a:ext cx="1223246" cy="1196030"/>
      </dsp:txXfrm>
    </dsp:sp>
    <dsp:sp modelId="{8F7FFFC4-2A42-4EE2-A2BF-2252E09E0AEB}">
      <dsp:nvSpPr>
        <dsp:cNvPr id="0" name=""/>
        <dsp:cNvSpPr/>
      </dsp:nvSpPr>
      <dsp:spPr>
        <a:xfrm>
          <a:off x="5439596" y="3406514"/>
          <a:ext cx="2002156" cy="1076428"/>
        </a:xfrm>
        <a:prstGeom prst="rect">
          <a:avLst/>
        </a:prstGeom>
        <a:noFill/>
        <a:ln>
          <a:noFill/>
        </a:ln>
        <a:effectLst/>
      </dsp:spPr>
      <dsp:style>
        <a:lnRef idx="0">
          <a:scrgbClr r="0" g="0" b="0"/>
        </a:lnRef>
        <a:fillRef idx="0">
          <a:scrgbClr r="0" g="0" b="0"/>
        </a:fillRef>
        <a:effectRef idx="0">
          <a:scrgbClr r="0" g="0" b="0"/>
        </a:effectRef>
        <a:fontRef idx="minor"/>
      </dsp:style>
    </dsp:sp>
    <dsp:sp modelId="{34DBBFCB-6F2B-4ED3-8A76-FCF6F6017D85}">
      <dsp:nvSpPr>
        <dsp:cNvPr id="0" name=""/>
        <dsp:cNvSpPr/>
      </dsp:nvSpPr>
      <dsp:spPr>
        <a:xfrm rot="5400000">
          <a:off x="1778960" y="2973580"/>
          <a:ext cx="1794046" cy="1751553"/>
        </a:xfrm>
        <a:prstGeom prst="hexagon">
          <a:avLst>
            <a:gd name="adj" fmla="val 25000"/>
            <a:gd name="vf" fmla="val 11547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dirty="0">
            <a:solidFill>
              <a:sysClr val="window" lastClr="FFFFFF"/>
            </a:solidFill>
            <a:latin typeface="Calibri"/>
            <a:ea typeface="+mn-ea"/>
            <a:cs typeface="+mn-cs"/>
          </a:endParaRPr>
        </a:p>
      </dsp:txBody>
      <dsp:txXfrm rot="-5400000">
        <a:off x="2088674" y="3247801"/>
        <a:ext cx="1174617" cy="1203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1F802-E633-4CBA-9426-900A2E137A4A}">
      <dsp:nvSpPr>
        <dsp:cNvPr id="0" name=""/>
        <dsp:cNvSpPr/>
      </dsp:nvSpPr>
      <dsp:spPr>
        <a:xfrm>
          <a:off x="1489213" y="336150"/>
          <a:ext cx="4448268" cy="1544824"/>
        </a:xfrm>
        <a:prstGeom prst="ellipse">
          <a:avLst/>
        </a:prstGeom>
        <a:solidFill>
          <a:srgbClr val="4F81BD">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81F6B78-8BC0-42B2-A60F-0340D3C736EC}">
      <dsp:nvSpPr>
        <dsp:cNvPr id="0" name=""/>
        <dsp:cNvSpPr/>
      </dsp:nvSpPr>
      <dsp:spPr>
        <a:xfrm>
          <a:off x="3231425" y="3804161"/>
          <a:ext cx="862067" cy="551723"/>
        </a:xfrm>
        <a:prstGeom prst="down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FAB2E66A-64FC-4943-BD8B-8C9726A92109}">
      <dsp:nvSpPr>
        <dsp:cNvPr id="0" name=""/>
        <dsp:cNvSpPr/>
      </dsp:nvSpPr>
      <dsp:spPr>
        <a:xfrm rot="10800000" flipV="1">
          <a:off x="1299972" y="4628712"/>
          <a:ext cx="4890281" cy="6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BE" sz="1800" b="1" kern="1200" baseline="0" dirty="0" smtClean="0">
              <a:solidFill>
                <a:srgbClr val="0F5494"/>
              </a:solidFill>
              <a:effectLst/>
              <a:latin typeface="+mn-lt"/>
              <a:ea typeface="+mn-ea"/>
              <a:cs typeface="+mn-cs"/>
            </a:rPr>
            <a:t>European transnational VET curriculum</a:t>
          </a:r>
          <a:endParaRPr lang="en-GB" sz="1800" b="1" kern="1200" baseline="0" dirty="0">
            <a:solidFill>
              <a:srgbClr val="0F5494"/>
            </a:solidFill>
            <a:effectLst/>
            <a:latin typeface="+mn-lt"/>
            <a:ea typeface="+mn-ea"/>
            <a:cs typeface="+mn-cs"/>
          </a:endParaRPr>
        </a:p>
      </dsp:txBody>
      <dsp:txXfrm rot="-10800000">
        <a:off x="1299972" y="4628712"/>
        <a:ext cx="4890281" cy="627867"/>
      </dsp:txXfrm>
    </dsp:sp>
    <dsp:sp modelId="{F72EF30F-8F22-4C8F-B991-FF7AE02AC758}">
      <dsp:nvSpPr>
        <dsp:cNvPr id="0" name=""/>
        <dsp:cNvSpPr/>
      </dsp:nvSpPr>
      <dsp:spPr>
        <a:xfrm>
          <a:off x="2664296" y="1767752"/>
          <a:ext cx="2415828" cy="219269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ysClr val="window" lastClr="FFFFFF"/>
              </a:solidFill>
              <a:latin typeface="+mn-lt"/>
              <a:ea typeface="+mn-ea"/>
              <a:cs typeface="+mn-cs"/>
            </a:rPr>
            <a:t>Bodies responsible for qualifications/ certification/ accreditation</a:t>
          </a:r>
          <a:endParaRPr lang="en-GB" sz="1400" b="1" kern="1200" dirty="0">
            <a:solidFill>
              <a:sysClr val="window" lastClr="FFFFFF"/>
            </a:solidFill>
            <a:latin typeface="+mn-lt"/>
            <a:ea typeface="+mn-ea"/>
            <a:cs typeface="+mn-cs"/>
          </a:endParaRPr>
        </a:p>
      </dsp:txBody>
      <dsp:txXfrm>
        <a:off x="3018086" y="2088864"/>
        <a:ext cx="1708248" cy="1550467"/>
      </dsp:txXfrm>
    </dsp:sp>
    <dsp:sp modelId="{29037E56-FEF4-4D4A-98CC-20707D52634E}">
      <dsp:nvSpPr>
        <dsp:cNvPr id="0" name=""/>
        <dsp:cNvSpPr/>
      </dsp:nvSpPr>
      <dsp:spPr>
        <a:xfrm>
          <a:off x="1008112" y="360043"/>
          <a:ext cx="2807622" cy="1927874"/>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ysClr val="window" lastClr="FFFFFF"/>
              </a:solidFill>
              <a:latin typeface="+mn-lt"/>
              <a:ea typeface="+mn-ea"/>
              <a:cs typeface="+mn-cs"/>
            </a:rPr>
            <a:t>Vocational Education &amp; Training providers</a:t>
          </a:r>
          <a:endParaRPr lang="en-GB" sz="1400" b="1" kern="1200" dirty="0">
            <a:solidFill>
              <a:sysClr val="window" lastClr="FFFFFF"/>
            </a:solidFill>
            <a:latin typeface="+mn-lt"/>
            <a:ea typeface="+mn-ea"/>
            <a:cs typeface="+mn-cs"/>
          </a:endParaRPr>
        </a:p>
      </dsp:txBody>
      <dsp:txXfrm>
        <a:off x="1419279" y="642374"/>
        <a:ext cx="1985288" cy="1363212"/>
      </dsp:txXfrm>
    </dsp:sp>
    <dsp:sp modelId="{01B16DE9-C4CF-483B-B8BB-6056EA0F3AA3}">
      <dsp:nvSpPr>
        <dsp:cNvPr id="0" name=""/>
        <dsp:cNvSpPr/>
      </dsp:nvSpPr>
      <dsp:spPr>
        <a:xfrm>
          <a:off x="3565321" y="360038"/>
          <a:ext cx="2699374" cy="1838014"/>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ysClr val="window" lastClr="FFFFFF"/>
              </a:solidFill>
              <a:latin typeface="+mn-lt"/>
              <a:ea typeface="+mn-ea"/>
              <a:cs typeface="+mn-cs"/>
            </a:rPr>
            <a:t>Partners representative in sector with sector–expertise/Research</a:t>
          </a:r>
          <a:endParaRPr lang="en-GB" sz="1400" b="1" kern="1200" dirty="0">
            <a:solidFill>
              <a:sysClr val="window" lastClr="FFFFFF"/>
            </a:solidFill>
            <a:latin typeface="+mn-lt"/>
            <a:ea typeface="+mn-ea"/>
            <a:cs typeface="+mn-cs"/>
          </a:endParaRPr>
        </a:p>
      </dsp:txBody>
      <dsp:txXfrm>
        <a:off x="3960635" y="629209"/>
        <a:ext cx="1908746" cy="1299672"/>
      </dsp:txXfrm>
    </dsp:sp>
    <dsp:sp modelId="{2DE9EF23-05F2-4CFB-A7B8-7BEF21D7B0F3}">
      <dsp:nvSpPr>
        <dsp:cNvPr id="0" name=""/>
        <dsp:cNvSpPr/>
      </dsp:nvSpPr>
      <dsp:spPr>
        <a:xfrm>
          <a:off x="370629" y="504065"/>
          <a:ext cx="6748954" cy="3903502"/>
        </a:xfrm>
        <a:prstGeom prst="funnel">
          <a:avLst/>
        </a:prstGeom>
        <a:solidFill>
          <a:sysClr val="window" lastClr="FFFFFF">
            <a:alpha val="4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0.0437</cdr:x>
      <cdr:y>0.6528</cdr:y>
    </cdr:from>
    <cdr:to>
      <cdr:x>0.05768</cdr:x>
      <cdr:y>0.68649</cdr:y>
    </cdr:to>
    <cdr:sp macro="" textlink="">
      <cdr:nvSpPr>
        <cdr:cNvPr id="9" name="Rectangle 8"/>
        <cdr:cNvSpPr/>
      </cdr:nvSpPr>
      <cdr:spPr>
        <a:xfrm xmlns:a="http://schemas.openxmlformats.org/drawingml/2006/main">
          <a:off x="360040" y="2232248"/>
          <a:ext cx="115183" cy="115202"/>
        </a:xfrm>
        <a:prstGeom xmlns:a="http://schemas.openxmlformats.org/drawingml/2006/main" prst="rect">
          <a:avLst/>
        </a:prstGeom>
        <a:solidFill xmlns:a="http://schemas.openxmlformats.org/drawingml/2006/main">
          <a:srgbClr val="0494EC"/>
        </a:solidFill>
        <a:ln xmlns:a="http://schemas.openxmlformats.org/drawingml/2006/main">
          <a:noFill/>
        </a:ln>
        <a:effectLst xmlns:a="http://schemas.openxmlformats.org/drawingml/2006/main">
          <a:outerShdw blurRad="40000" dist="23000" dir="5400000" rotWithShape="0">
            <a:schemeClr val="bg1">
              <a:alpha val="35000"/>
            </a:scheme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endParaRPr lang="en-US"/>
        </a:p>
      </cdr:txBody>
    </cdr:sp>
  </cdr:relSizeAnchor>
  <cdr:relSizeAnchor xmlns:cdr="http://schemas.openxmlformats.org/drawingml/2006/chartDrawing">
    <cdr:from>
      <cdr:x>0.05244</cdr:x>
      <cdr:y>0.63175</cdr:y>
    </cdr:from>
    <cdr:to>
      <cdr:x>0.41942</cdr:x>
      <cdr:y>0.78476</cdr:y>
    </cdr:to>
    <cdr:sp macro="" textlink="">
      <cdr:nvSpPr>
        <cdr:cNvPr id="3" name="TextBox 2"/>
        <cdr:cNvSpPr txBox="1">
          <a:spLocks xmlns:a="http://schemas.openxmlformats.org/drawingml/2006/main" noChangeArrowheads="1"/>
        </cdr:cNvSpPr>
      </cdr:nvSpPr>
      <cdr:spPr bwMode="auto">
        <a:xfrm xmlns:a="http://schemas.openxmlformats.org/drawingml/2006/main">
          <a:off x="432048" y="2160240"/>
          <a:ext cx="3023585" cy="5232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en-GB"/>
          </a:defPPr>
          <a:lvl1pPr algn="l" rtl="0" fontAlgn="base">
            <a:spcBef>
              <a:spcPct val="0"/>
            </a:spcBef>
            <a:spcAft>
              <a:spcPct val="0"/>
            </a:spcAft>
            <a:defRPr sz="7600" b="1" kern="1200">
              <a:solidFill>
                <a:srgbClr val="FFD624"/>
              </a:solidFill>
              <a:latin typeface="Verdana" pitchFamily="34" charset="0"/>
              <a:ea typeface="+mn-ea"/>
              <a:cs typeface="Arial" charset="0"/>
            </a:defRPr>
          </a:lvl1pPr>
          <a:lvl2pPr marL="457200" algn="l" rtl="0" fontAlgn="base">
            <a:spcBef>
              <a:spcPct val="0"/>
            </a:spcBef>
            <a:spcAft>
              <a:spcPct val="0"/>
            </a:spcAft>
            <a:defRPr sz="7600" b="1" kern="1200">
              <a:solidFill>
                <a:srgbClr val="FFD624"/>
              </a:solidFill>
              <a:latin typeface="Verdana" pitchFamily="34" charset="0"/>
              <a:ea typeface="+mn-ea"/>
              <a:cs typeface="Arial" charset="0"/>
            </a:defRPr>
          </a:lvl2pPr>
          <a:lvl3pPr marL="914400" algn="l" rtl="0" fontAlgn="base">
            <a:spcBef>
              <a:spcPct val="0"/>
            </a:spcBef>
            <a:spcAft>
              <a:spcPct val="0"/>
            </a:spcAft>
            <a:defRPr sz="7600" b="1" kern="1200">
              <a:solidFill>
                <a:srgbClr val="FFD624"/>
              </a:solidFill>
              <a:latin typeface="Verdana" pitchFamily="34" charset="0"/>
              <a:ea typeface="+mn-ea"/>
              <a:cs typeface="Arial" charset="0"/>
            </a:defRPr>
          </a:lvl3pPr>
          <a:lvl4pPr marL="1371600" algn="l" rtl="0" fontAlgn="base">
            <a:spcBef>
              <a:spcPct val="0"/>
            </a:spcBef>
            <a:spcAft>
              <a:spcPct val="0"/>
            </a:spcAft>
            <a:defRPr sz="7600" b="1" kern="1200">
              <a:solidFill>
                <a:srgbClr val="FFD624"/>
              </a:solidFill>
              <a:latin typeface="Verdana" pitchFamily="34" charset="0"/>
              <a:ea typeface="+mn-ea"/>
              <a:cs typeface="Arial" charset="0"/>
            </a:defRPr>
          </a:lvl4pPr>
          <a:lvl5pPr marL="1828800" algn="l" rtl="0" fontAlgn="base">
            <a:spcBef>
              <a:spcPct val="0"/>
            </a:spcBef>
            <a:spcAft>
              <a:spcPct val="0"/>
            </a:spcAft>
            <a:defRPr sz="7600" b="1" kern="1200">
              <a:solidFill>
                <a:srgbClr val="FFD624"/>
              </a:solidFill>
              <a:latin typeface="Verdana" pitchFamily="34" charset="0"/>
              <a:ea typeface="+mn-ea"/>
              <a:cs typeface="Arial" charset="0"/>
            </a:defRPr>
          </a:lvl5pPr>
          <a:lvl6pPr marL="2286000" algn="l" defTabSz="914400" rtl="0" eaLnBrk="1" latinLnBrk="0" hangingPunct="1">
            <a:defRPr sz="7600" b="1" kern="1200">
              <a:solidFill>
                <a:srgbClr val="FFD624"/>
              </a:solidFill>
              <a:latin typeface="Verdana" pitchFamily="34" charset="0"/>
              <a:ea typeface="+mn-ea"/>
              <a:cs typeface="Arial" charset="0"/>
            </a:defRPr>
          </a:lvl6pPr>
          <a:lvl7pPr marL="2743200" algn="l" defTabSz="914400" rtl="0" eaLnBrk="1" latinLnBrk="0" hangingPunct="1">
            <a:defRPr sz="7600" b="1" kern="1200">
              <a:solidFill>
                <a:srgbClr val="FFD624"/>
              </a:solidFill>
              <a:latin typeface="Verdana" pitchFamily="34" charset="0"/>
              <a:ea typeface="+mn-ea"/>
              <a:cs typeface="Arial" charset="0"/>
            </a:defRPr>
          </a:lvl7pPr>
          <a:lvl8pPr marL="3200400" algn="l" defTabSz="914400" rtl="0" eaLnBrk="1" latinLnBrk="0" hangingPunct="1">
            <a:defRPr sz="7600" b="1" kern="1200">
              <a:solidFill>
                <a:srgbClr val="FFD624"/>
              </a:solidFill>
              <a:latin typeface="Verdana" pitchFamily="34" charset="0"/>
              <a:ea typeface="+mn-ea"/>
              <a:cs typeface="Arial" charset="0"/>
            </a:defRPr>
          </a:lvl8pPr>
          <a:lvl9pPr marL="3657600" algn="l" defTabSz="914400" rtl="0" eaLnBrk="1" latinLnBrk="0" hangingPunct="1">
            <a:defRPr sz="7600" b="1" kern="1200">
              <a:solidFill>
                <a:srgbClr val="FFD624"/>
              </a:solidFill>
              <a:latin typeface="Verdana" pitchFamily="34" charset="0"/>
              <a:ea typeface="+mn-ea"/>
              <a:cs typeface="Arial" charset="0"/>
            </a:defRPr>
          </a:lvl9pPr>
        </a:lstStyle>
        <a:p xmlns:a="http://schemas.openxmlformats.org/drawingml/2006/main">
          <a:pPr eaLnBrk="1" hangingPunct="1"/>
          <a:r>
            <a:rPr lang="en-GB" altLang="en-US" sz="1400" b="0" dirty="0">
              <a:solidFill>
                <a:schemeClr val="tx1"/>
              </a:solidFill>
            </a:rPr>
            <a:t>Funds to be redistributed </a:t>
          </a:r>
          <a:endParaRPr lang="en-GB" altLang="en-US" sz="1400" b="0" dirty="0" smtClean="0">
            <a:solidFill>
              <a:schemeClr val="tx1"/>
            </a:solidFill>
          </a:endParaRPr>
        </a:p>
        <a:p xmlns:a="http://schemas.openxmlformats.org/drawingml/2006/main">
          <a:pPr eaLnBrk="1" hangingPunct="1"/>
          <a:r>
            <a:rPr lang="en-GB" altLang="en-US" sz="1400" b="0" dirty="0" smtClean="0">
              <a:solidFill>
                <a:schemeClr val="tx1"/>
              </a:solidFill>
            </a:rPr>
            <a:t>between </a:t>
          </a:r>
          <a:r>
            <a:rPr lang="en-GB" altLang="en-US" sz="1400" b="0" dirty="0">
              <a:solidFill>
                <a:schemeClr val="tx1"/>
              </a:solidFill>
            </a:rPr>
            <a:t>KA1 and </a:t>
          </a:r>
          <a:r>
            <a:rPr lang="en-GB" altLang="en-US" sz="1400" b="0" dirty="0" smtClean="0">
              <a:solidFill>
                <a:schemeClr val="tx1"/>
              </a:solidFill>
            </a:rPr>
            <a:t>KA2 (4,80%)</a:t>
          </a:r>
          <a:endParaRPr lang="en-GB" altLang="en-US" sz="1400" b="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0130" name="Rectangle 2"/>
          <p:cNvSpPr>
            <a:spLocks noGrp="1" noChangeArrowheads="1"/>
          </p:cNvSpPr>
          <p:nvPr>
            <p:ph type="hdr" sz="quarter"/>
          </p:nvPr>
        </p:nvSpPr>
        <p:spPr bwMode="auto">
          <a:xfrm>
            <a:off x="1" y="1"/>
            <a:ext cx="2949841" cy="49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16" tIns="45957" rIns="91916" bIns="45957" numCol="1" anchor="t" anchorCtr="0" compatLnSpc="1">
            <a:prstTxWarp prst="textNoShape">
              <a:avLst/>
            </a:prstTxWarp>
          </a:bodyPr>
          <a:lstStyle>
            <a:lvl1pPr defTabSz="918875">
              <a:defRPr sz="1200">
                <a:solidFill>
                  <a:schemeClr val="tx1"/>
                </a:solidFill>
              </a:defRPr>
            </a:lvl1pPr>
          </a:lstStyle>
          <a:p>
            <a:pPr>
              <a:defRPr/>
            </a:pPr>
            <a:endParaRPr lang="en-US"/>
          </a:p>
        </p:txBody>
      </p:sp>
      <p:sp>
        <p:nvSpPr>
          <p:cNvPr id="560131" name="Rectangle 3"/>
          <p:cNvSpPr>
            <a:spLocks noGrp="1" noChangeArrowheads="1"/>
          </p:cNvSpPr>
          <p:nvPr>
            <p:ph type="dt" sz="quarter" idx="1"/>
          </p:nvPr>
        </p:nvSpPr>
        <p:spPr bwMode="auto">
          <a:xfrm>
            <a:off x="3854184" y="1"/>
            <a:ext cx="2949841" cy="49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16" tIns="45957" rIns="91916" bIns="45957" numCol="1" anchor="t" anchorCtr="0" compatLnSpc="1">
            <a:prstTxWarp prst="textNoShape">
              <a:avLst/>
            </a:prstTxWarp>
          </a:bodyPr>
          <a:lstStyle>
            <a:lvl1pPr algn="r" defTabSz="918875">
              <a:defRPr sz="1200">
                <a:solidFill>
                  <a:schemeClr val="tx1"/>
                </a:solidFill>
              </a:defRPr>
            </a:lvl1pPr>
          </a:lstStyle>
          <a:p>
            <a:pPr>
              <a:defRPr/>
            </a:pPr>
            <a:endParaRPr lang="en-US"/>
          </a:p>
        </p:txBody>
      </p:sp>
      <p:sp>
        <p:nvSpPr>
          <p:cNvPr id="560132" name="Rectangle 4"/>
          <p:cNvSpPr>
            <a:spLocks noGrp="1" noChangeArrowheads="1"/>
          </p:cNvSpPr>
          <p:nvPr>
            <p:ph type="ftr" sz="quarter" idx="2"/>
          </p:nvPr>
        </p:nvSpPr>
        <p:spPr bwMode="auto">
          <a:xfrm>
            <a:off x="1" y="9443159"/>
            <a:ext cx="2949841" cy="49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16" tIns="45957" rIns="91916" bIns="45957" numCol="1" anchor="b" anchorCtr="0" compatLnSpc="1">
            <a:prstTxWarp prst="textNoShape">
              <a:avLst/>
            </a:prstTxWarp>
          </a:bodyPr>
          <a:lstStyle>
            <a:lvl1pPr defTabSz="918875">
              <a:defRPr sz="1200">
                <a:solidFill>
                  <a:schemeClr val="tx1"/>
                </a:solidFill>
              </a:defRPr>
            </a:lvl1pPr>
          </a:lstStyle>
          <a:p>
            <a:pPr>
              <a:defRPr/>
            </a:pPr>
            <a:endParaRPr lang="en-US"/>
          </a:p>
        </p:txBody>
      </p:sp>
      <p:sp>
        <p:nvSpPr>
          <p:cNvPr id="560133" name="Rectangle 5"/>
          <p:cNvSpPr>
            <a:spLocks noGrp="1" noChangeArrowheads="1"/>
          </p:cNvSpPr>
          <p:nvPr>
            <p:ph type="sldNum" sz="quarter" idx="3"/>
          </p:nvPr>
        </p:nvSpPr>
        <p:spPr bwMode="auto">
          <a:xfrm>
            <a:off x="3854184" y="9443159"/>
            <a:ext cx="2949841" cy="49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16" tIns="45957" rIns="91916" bIns="45957" numCol="1" anchor="b" anchorCtr="0" compatLnSpc="1">
            <a:prstTxWarp prst="textNoShape">
              <a:avLst/>
            </a:prstTxWarp>
          </a:bodyPr>
          <a:lstStyle>
            <a:lvl1pPr algn="r" defTabSz="918875">
              <a:defRPr sz="1200">
                <a:solidFill>
                  <a:schemeClr val="tx1"/>
                </a:solidFill>
              </a:defRPr>
            </a:lvl1pPr>
          </a:lstStyle>
          <a:p>
            <a:pPr>
              <a:defRPr/>
            </a:pPr>
            <a:fld id="{F1B89575-8181-4265-8DA4-BCF339304744}" type="slidenum">
              <a:rPr lang="en-GB"/>
              <a:pPr>
                <a:defRPr/>
              </a:pPr>
              <a:t>‹#›</a:t>
            </a:fld>
            <a:endParaRPr lang="en-GB"/>
          </a:p>
        </p:txBody>
      </p:sp>
    </p:spTree>
    <p:extLst>
      <p:ext uri="{BB962C8B-B14F-4D97-AF65-F5344CB8AC3E}">
        <p14:creationId xmlns:p14="http://schemas.microsoft.com/office/powerpoint/2010/main" val="3915995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1"/>
            <a:ext cx="2949841" cy="49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16" tIns="45957" rIns="91916" bIns="45957" numCol="1" anchor="t" anchorCtr="0" compatLnSpc="1">
            <a:prstTxWarp prst="textNoShape">
              <a:avLst/>
            </a:prstTxWarp>
          </a:bodyPr>
          <a:lstStyle>
            <a:lvl1pPr defTabSz="918875">
              <a:defRPr sz="1200">
                <a:solidFill>
                  <a:schemeClr val="tx1"/>
                </a:solidFill>
              </a:defRPr>
            </a:lvl1pPr>
          </a:lstStyle>
          <a:p>
            <a:pPr>
              <a:defRPr/>
            </a:pPr>
            <a:endParaRPr lang="en-US"/>
          </a:p>
        </p:txBody>
      </p:sp>
      <p:sp>
        <p:nvSpPr>
          <p:cNvPr id="40963" name="Rectangle 3"/>
          <p:cNvSpPr>
            <a:spLocks noGrp="1" noChangeArrowheads="1"/>
          </p:cNvSpPr>
          <p:nvPr>
            <p:ph type="dt" idx="1"/>
          </p:nvPr>
        </p:nvSpPr>
        <p:spPr bwMode="auto">
          <a:xfrm>
            <a:off x="3854184" y="1"/>
            <a:ext cx="2949841" cy="49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16" tIns="45957" rIns="91916" bIns="45957" numCol="1" anchor="t" anchorCtr="0" compatLnSpc="1">
            <a:prstTxWarp prst="textNoShape">
              <a:avLst/>
            </a:prstTxWarp>
          </a:bodyPr>
          <a:lstStyle>
            <a:lvl1pPr algn="r" defTabSz="918875">
              <a:defRPr sz="1200">
                <a:solidFill>
                  <a:schemeClr val="tx1"/>
                </a:solidFill>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917575" y="747713"/>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0245" y="4723169"/>
            <a:ext cx="5445126" cy="447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16" tIns="45957" rIns="91916" bIns="4595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0966" name="Rectangle 6"/>
          <p:cNvSpPr>
            <a:spLocks noGrp="1" noChangeArrowheads="1"/>
          </p:cNvSpPr>
          <p:nvPr>
            <p:ph type="ftr" sz="quarter" idx="4"/>
          </p:nvPr>
        </p:nvSpPr>
        <p:spPr bwMode="auto">
          <a:xfrm>
            <a:off x="1" y="9443159"/>
            <a:ext cx="2949841" cy="49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16" tIns="45957" rIns="91916" bIns="45957" numCol="1" anchor="b" anchorCtr="0" compatLnSpc="1">
            <a:prstTxWarp prst="textNoShape">
              <a:avLst/>
            </a:prstTxWarp>
          </a:bodyPr>
          <a:lstStyle>
            <a:lvl1pPr defTabSz="918875">
              <a:defRPr sz="1200">
                <a:solidFill>
                  <a:schemeClr val="tx1"/>
                </a:solidFill>
              </a:defRPr>
            </a:lvl1pPr>
          </a:lstStyle>
          <a:p>
            <a:pPr>
              <a:defRPr/>
            </a:pPr>
            <a:endParaRPr lang="en-US"/>
          </a:p>
        </p:txBody>
      </p:sp>
      <p:sp>
        <p:nvSpPr>
          <p:cNvPr id="40967" name="Rectangle 7"/>
          <p:cNvSpPr>
            <a:spLocks noGrp="1" noChangeArrowheads="1"/>
          </p:cNvSpPr>
          <p:nvPr>
            <p:ph type="sldNum" sz="quarter" idx="5"/>
          </p:nvPr>
        </p:nvSpPr>
        <p:spPr bwMode="auto">
          <a:xfrm>
            <a:off x="3854184" y="9443159"/>
            <a:ext cx="2949841" cy="49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16" tIns="45957" rIns="91916" bIns="45957" numCol="1" anchor="b" anchorCtr="0" compatLnSpc="1">
            <a:prstTxWarp prst="textNoShape">
              <a:avLst/>
            </a:prstTxWarp>
          </a:bodyPr>
          <a:lstStyle>
            <a:lvl1pPr algn="r" defTabSz="918875">
              <a:defRPr sz="1200">
                <a:solidFill>
                  <a:schemeClr val="tx1"/>
                </a:solidFill>
              </a:defRPr>
            </a:lvl1pPr>
          </a:lstStyle>
          <a:p>
            <a:pPr>
              <a:defRPr/>
            </a:pPr>
            <a:fld id="{C1C36C29-84D0-470A-ACD2-1B83AFFAE8A9}" type="slidenum">
              <a:rPr lang="en-GB"/>
              <a:pPr>
                <a:defRPr/>
              </a:pPr>
              <a:t>‹#›</a:t>
            </a:fld>
            <a:endParaRPr lang="en-GB"/>
          </a:p>
        </p:txBody>
      </p:sp>
    </p:spTree>
    <p:extLst>
      <p:ext uri="{BB962C8B-B14F-4D97-AF65-F5344CB8AC3E}">
        <p14:creationId xmlns:p14="http://schemas.microsoft.com/office/powerpoint/2010/main" val="462983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c.europa.eu/education/lifelong-learning-programme/ldv_en.htm" TargetMode="External"/><Relationship Id="rId4" Type="http://schemas.openxmlformats.org/officeDocument/2006/relationships/hyperlink" Target="http://ec.europa.eu/education/lifelong-learning-policy/eqavet_en.htm" TargetMode="External"/><Relationship Id="rId5" Type="http://schemas.openxmlformats.org/officeDocument/2006/relationships/hyperlink" Target="http://ec.europa.eu/education/lifelong-learning-policy/ecvet_en.htm" TargetMode="External"/><Relationship Id="rId6" Type="http://schemas.openxmlformats.org/officeDocument/2006/relationships/hyperlink" Target="http://ec.europa.eu/education/calls/s0112_en.htm"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www.ecvetforec.eu/ecvet.htm"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ec.europa.eu/education/linkhomepage/eenee_en.htm" TargetMode="External"/><Relationship Id="rId4" Type="http://schemas.openxmlformats.org/officeDocument/2006/relationships/hyperlink" Target="http://www.nesetweb.eu/" TargetMode="External"/><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8875" eaLnBrk="0" hangingPunct="0">
              <a:defRPr sz="2400">
                <a:solidFill>
                  <a:schemeClr val="bg2"/>
                </a:solidFill>
                <a:latin typeface="Arial" charset="0"/>
                <a:cs typeface="Arial" charset="0"/>
              </a:defRPr>
            </a:lvl1pPr>
            <a:lvl2pPr marL="744002" indent="-286156" defTabSz="918875" eaLnBrk="0" hangingPunct="0">
              <a:defRPr sz="2400">
                <a:solidFill>
                  <a:schemeClr val="bg2"/>
                </a:solidFill>
                <a:latin typeface="Arial" charset="0"/>
                <a:cs typeface="Arial" charset="0"/>
              </a:defRPr>
            </a:lvl2pPr>
            <a:lvl3pPr marL="1144620" indent="-228924" defTabSz="918875" eaLnBrk="0" hangingPunct="0">
              <a:defRPr sz="2400">
                <a:solidFill>
                  <a:schemeClr val="bg2"/>
                </a:solidFill>
                <a:latin typeface="Arial" charset="0"/>
                <a:cs typeface="Arial" charset="0"/>
              </a:defRPr>
            </a:lvl3pPr>
            <a:lvl4pPr marL="1602467" indent="-228924" defTabSz="918875" eaLnBrk="0" hangingPunct="0">
              <a:defRPr sz="2400">
                <a:solidFill>
                  <a:schemeClr val="bg2"/>
                </a:solidFill>
                <a:latin typeface="Arial" charset="0"/>
                <a:cs typeface="Arial" charset="0"/>
              </a:defRPr>
            </a:lvl4pPr>
            <a:lvl5pPr marL="2060316" indent="-228924" defTabSz="918875" eaLnBrk="0" hangingPunct="0">
              <a:defRPr sz="2400">
                <a:solidFill>
                  <a:schemeClr val="bg2"/>
                </a:solidFill>
                <a:latin typeface="Arial" charset="0"/>
                <a:cs typeface="Arial" charset="0"/>
              </a:defRPr>
            </a:lvl5pPr>
            <a:lvl6pPr marL="2518164" indent="-228924" defTabSz="918875" eaLnBrk="0" fontAlgn="base" hangingPunct="0">
              <a:spcBef>
                <a:spcPct val="0"/>
              </a:spcBef>
              <a:spcAft>
                <a:spcPct val="0"/>
              </a:spcAft>
              <a:defRPr sz="2400">
                <a:solidFill>
                  <a:schemeClr val="bg2"/>
                </a:solidFill>
                <a:latin typeface="Arial" charset="0"/>
                <a:cs typeface="Arial" charset="0"/>
              </a:defRPr>
            </a:lvl6pPr>
            <a:lvl7pPr marL="2976011" indent="-228924" defTabSz="918875" eaLnBrk="0" fontAlgn="base" hangingPunct="0">
              <a:spcBef>
                <a:spcPct val="0"/>
              </a:spcBef>
              <a:spcAft>
                <a:spcPct val="0"/>
              </a:spcAft>
              <a:defRPr sz="2400">
                <a:solidFill>
                  <a:schemeClr val="bg2"/>
                </a:solidFill>
                <a:latin typeface="Arial" charset="0"/>
                <a:cs typeface="Arial" charset="0"/>
              </a:defRPr>
            </a:lvl7pPr>
            <a:lvl8pPr marL="3433859" indent="-228924" defTabSz="918875" eaLnBrk="0" fontAlgn="base" hangingPunct="0">
              <a:spcBef>
                <a:spcPct val="0"/>
              </a:spcBef>
              <a:spcAft>
                <a:spcPct val="0"/>
              </a:spcAft>
              <a:defRPr sz="2400">
                <a:solidFill>
                  <a:schemeClr val="bg2"/>
                </a:solidFill>
                <a:latin typeface="Arial" charset="0"/>
                <a:cs typeface="Arial" charset="0"/>
              </a:defRPr>
            </a:lvl8pPr>
            <a:lvl9pPr marL="3891707" indent="-228924" defTabSz="918875" eaLnBrk="0" fontAlgn="base" hangingPunct="0">
              <a:spcBef>
                <a:spcPct val="0"/>
              </a:spcBef>
              <a:spcAft>
                <a:spcPct val="0"/>
              </a:spcAft>
              <a:defRPr sz="2400">
                <a:solidFill>
                  <a:schemeClr val="bg2"/>
                </a:solidFill>
                <a:latin typeface="Arial" charset="0"/>
                <a:cs typeface="Arial" charset="0"/>
              </a:defRPr>
            </a:lvl9pPr>
          </a:lstStyle>
          <a:p>
            <a:pPr eaLnBrk="1" hangingPunct="1"/>
            <a:fld id="{F9899890-33B1-4ED8-9715-891B564599A9}" type="slidenum">
              <a:rPr lang="en-GB" sz="1200">
                <a:solidFill>
                  <a:schemeClr val="tx1"/>
                </a:solidFill>
              </a:rPr>
              <a:pPr eaLnBrk="1" hangingPunct="1"/>
              <a:t>1</a:t>
            </a:fld>
            <a:endParaRPr lang="en-GB" sz="1200" dirty="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err="1" smtClean="0"/>
              <a:t>Depending</a:t>
            </a:r>
            <a:r>
              <a:rPr lang="pl-PL" dirty="0" smtClean="0"/>
              <a:t> </a:t>
            </a:r>
            <a:r>
              <a:rPr lang="pl-PL" dirty="0" err="1" smtClean="0"/>
              <a:t>in</a:t>
            </a:r>
            <a:r>
              <a:rPr lang="pl-PL" dirty="0" smtClean="0"/>
              <a:t> </a:t>
            </a:r>
            <a:r>
              <a:rPr lang="pl-PL" dirty="0" err="1" smtClean="0"/>
              <a:t>the</a:t>
            </a:r>
            <a:r>
              <a:rPr lang="pl-PL" dirty="0" smtClean="0"/>
              <a:t> field, </a:t>
            </a:r>
            <a:r>
              <a:rPr lang="pl-PL" dirty="0" err="1" smtClean="0"/>
              <a:t>the</a:t>
            </a:r>
            <a:r>
              <a:rPr lang="pl-PL" dirty="0" smtClean="0"/>
              <a:t> </a:t>
            </a:r>
            <a:r>
              <a:rPr lang="pl-PL" dirty="0" err="1" smtClean="0"/>
              <a:t>activities</a:t>
            </a:r>
            <a:r>
              <a:rPr lang="pl-PL" baseline="0" dirty="0" smtClean="0"/>
              <a:t> </a:t>
            </a:r>
            <a:r>
              <a:rPr lang="pl-PL" baseline="0" dirty="0" err="1" smtClean="0"/>
              <a:t>may</a:t>
            </a:r>
            <a:r>
              <a:rPr lang="pl-PL" baseline="0" dirty="0" smtClean="0"/>
              <a:t> </a:t>
            </a:r>
            <a:r>
              <a:rPr lang="pl-PL" baseline="0" dirty="0" err="1" smtClean="0"/>
              <a:t>differ</a:t>
            </a:r>
            <a:r>
              <a:rPr lang="pl-PL" baseline="0" dirty="0" smtClean="0"/>
              <a:t>. In general:</a:t>
            </a:r>
            <a:endParaRPr lang="pl-PL" dirty="0" smtClean="0"/>
          </a:p>
          <a:p>
            <a:endParaRPr lang="pl-PL" dirty="0" smtClean="0"/>
          </a:p>
          <a:p>
            <a:r>
              <a:rPr lang="pl-PL" dirty="0" smtClean="0"/>
              <a:t>Staff </a:t>
            </a:r>
            <a:r>
              <a:rPr lang="pl-PL" dirty="0" err="1" smtClean="0"/>
              <a:t>training</a:t>
            </a:r>
            <a:r>
              <a:rPr lang="pl-PL" dirty="0" smtClean="0"/>
              <a:t>: </a:t>
            </a:r>
            <a:r>
              <a:rPr lang="pl-PL" dirty="0" err="1" smtClean="0"/>
              <a:t>courses</a:t>
            </a:r>
            <a:r>
              <a:rPr lang="pl-PL" dirty="0" smtClean="0"/>
              <a:t>, </a:t>
            </a:r>
            <a:r>
              <a:rPr lang="pl-PL" dirty="0" err="1" smtClean="0"/>
              <a:t>job-shadowing</a:t>
            </a:r>
            <a:r>
              <a:rPr lang="pl-PL" dirty="0" smtClean="0"/>
              <a:t>, </a:t>
            </a:r>
            <a:r>
              <a:rPr lang="pl-PL" dirty="0" err="1" smtClean="0"/>
              <a:t>practical</a:t>
            </a:r>
            <a:r>
              <a:rPr lang="pl-PL" dirty="0" smtClean="0"/>
              <a:t> </a:t>
            </a:r>
            <a:r>
              <a:rPr lang="pl-PL" dirty="0" err="1" smtClean="0"/>
              <a:t>placements</a:t>
            </a:r>
            <a:r>
              <a:rPr lang="pl-PL" dirty="0" smtClean="0"/>
              <a:t> </a:t>
            </a:r>
            <a:r>
              <a:rPr lang="pl-PL" dirty="0" err="1" smtClean="0"/>
              <a:t>in</a:t>
            </a:r>
            <a:r>
              <a:rPr lang="pl-PL" dirty="0" smtClean="0"/>
              <a:t> enterprises </a:t>
            </a:r>
            <a:r>
              <a:rPr lang="pl-PL" dirty="0" err="1" smtClean="0"/>
              <a:t>or</a:t>
            </a:r>
            <a:r>
              <a:rPr lang="pl-PL" dirty="0" smtClean="0"/>
              <a:t> </a:t>
            </a:r>
            <a:r>
              <a:rPr lang="pl-PL" dirty="0" err="1" smtClean="0"/>
              <a:t>other</a:t>
            </a:r>
            <a:r>
              <a:rPr lang="pl-PL" dirty="0" smtClean="0"/>
              <a:t> </a:t>
            </a:r>
            <a:r>
              <a:rPr lang="pl-PL" dirty="0" err="1" smtClean="0"/>
              <a:t>relevant</a:t>
            </a:r>
            <a:r>
              <a:rPr lang="pl-PL" dirty="0" smtClean="0"/>
              <a:t> </a:t>
            </a:r>
            <a:r>
              <a:rPr lang="pl-PL" dirty="0" err="1" smtClean="0"/>
              <a:t>institutions</a:t>
            </a:r>
            <a:endParaRPr lang="pl-PL" dirty="0" smtClean="0"/>
          </a:p>
          <a:p>
            <a:endParaRPr lang="pl-PL" dirty="0" smtClean="0"/>
          </a:p>
          <a:p>
            <a:r>
              <a:rPr lang="pl-PL" dirty="0" smtClean="0"/>
              <a:t>VET </a:t>
            </a:r>
            <a:r>
              <a:rPr lang="pl-PL" dirty="0" err="1" smtClean="0"/>
              <a:t>professionals</a:t>
            </a:r>
            <a:r>
              <a:rPr lang="pl-PL" dirty="0" smtClean="0"/>
              <a:t> (</a:t>
            </a:r>
            <a:r>
              <a:rPr lang="en-GB" sz="1200" b="0" dirty="0" smtClean="0">
                <a:solidFill>
                  <a:srgbClr val="002060"/>
                </a:solidFill>
              </a:rPr>
              <a:t>teachers, in-company trainers, also non-teaching staff, e.g. institution leaders, training managers, guidance counsellors)</a:t>
            </a:r>
            <a:endParaRPr lang="pl-PL" sz="1200" b="0" dirty="0" smtClean="0">
              <a:solidFill>
                <a:srgbClr val="00206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002060"/>
                </a:solidFill>
              </a:rPr>
              <a:t>Invited staff from enterprise: </a:t>
            </a:r>
            <a:r>
              <a:rPr lang="en-GB" sz="1200" b="0" dirty="0" smtClean="0">
                <a:solidFill>
                  <a:srgbClr val="002060"/>
                </a:solidFill>
              </a:rPr>
              <a:t>to increase the relevance of curricula</a:t>
            </a:r>
            <a:endParaRPr lang="pl-PL" sz="1200" b="0" dirty="0" smtClean="0">
              <a:solidFill>
                <a:srgbClr val="00206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002060"/>
                </a:solidFill>
              </a:rPr>
              <a:t>Teaching assignment</a:t>
            </a:r>
            <a:r>
              <a:rPr lang="en-GB" sz="1200" b="0" dirty="0" smtClean="0">
                <a:solidFill>
                  <a:srgbClr val="002060"/>
                </a:solidFill>
              </a:rPr>
              <a:t>: to develop innovative teaching methods, mobility</a:t>
            </a:r>
            <a:endParaRPr lang="pl-PL" sz="1200" b="0" dirty="0" smtClean="0">
              <a:solidFill>
                <a:srgbClr val="00206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002060"/>
                </a:solidFill>
              </a:rPr>
              <a:t>Professional development: </a:t>
            </a:r>
            <a:r>
              <a:rPr lang="en-GB" sz="1200" b="0" dirty="0" smtClean="0">
                <a:solidFill>
                  <a:srgbClr val="002060"/>
                </a:solidFill>
              </a:rPr>
              <a:t>to improve skills and competences of both academic and non-academic staff, opened to partner countries in both direction </a:t>
            </a:r>
            <a:r>
              <a:rPr lang="en-GB" sz="1200" i="1" dirty="0" smtClean="0">
                <a:solidFill>
                  <a:srgbClr val="002060"/>
                </a:solidFill>
              </a:rPr>
              <a:t>(NEW)</a:t>
            </a:r>
            <a:endParaRPr lang="pl-PL" sz="1200" i="1" dirty="0" smtClean="0">
              <a:solidFill>
                <a:srgbClr val="00206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pl-PL" sz="1200" b="0" i="1" dirty="0" smtClean="0">
              <a:solidFill>
                <a:srgbClr val="00206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l-PL" sz="1200" b="0" i="1" dirty="0" smtClean="0">
                <a:solidFill>
                  <a:srgbClr val="002060"/>
                </a:solidFill>
              </a:rPr>
              <a:t>VET </a:t>
            </a:r>
            <a:r>
              <a:rPr lang="pl-PL" sz="1200" b="0" i="1" dirty="0" err="1" smtClean="0">
                <a:solidFill>
                  <a:srgbClr val="002060"/>
                </a:solidFill>
              </a:rPr>
              <a:t>staff</a:t>
            </a:r>
            <a:r>
              <a:rPr lang="pl-PL" sz="1200" b="0" i="1" dirty="0" smtClean="0">
                <a:solidFill>
                  <a:srgbClr val="002060"/>
                </a:solidFill>
              </a:rPr>
              <a:t> </a:t>
            </a:r>
            <a:r>
              <a:rPr lang="pl-PL" sz="1200" b="0" i="1" dirty="0" err="1" smtClean="0">
                <a:solidFill>
                  <a:srgbClr val="002060"/>
                </a:solidFill>
              </a:rPr>
              <a:t>mobility</a:t>
            </a:r>
            <a:r>
              <a:rPr lang="pl-PL" sz="1200" b="0" i="1" dirty="0" smtClean="0">
                <a:solidFill>
                  <a:srgbClr val="002060"/>
                </a:solidFill>
              </a:rPr>
              <a:t> </a:t>
            </a:r>
            <a:r>
              <a:rPr lang="pl-PL" sz="1200" b="0" i="1" dirty="0" err="1" smtClean="0">
                <a:solidFill>
                  <a:srgbClr val="002060"/>
                </a:solidFill>
              </a:rPr>
              <a:t>activities</a:t>
            </a:r>
            <a:r>
              <a:rPr lang="pl-PL" sz="1200" b="0" i="1" dirty="0" smtClean="0">
                <a:solidFill>
                  <a:srgbClr val="002060"/>
                </a:solidFill>
              </a:rPr>
              <a:t>:</a:t>
            </a:r>
          </a:p>
          <a:p>
            <a:pPr marL="358775" indent="-358775">
              <a:buClrTx/>
              <a:defRPr/>
            </a:pPr>
            <a:r>
              <a:rPr lang="en-GB" sz="1200" b="0" dirty="0" smtClean="0">
                <a:solidFill>
                  <a:srgbClr val="002060"/>
                </a:solidFill>
              </a:rPr>
              <a:t>Work placement in an enterprise/training/teaching institution</a:t>
            </a:r>
          </a:p>
          <a:p>
            <a:pPr marL="358775" indent="-358775">
              <a:buClrTx/>
              <a:defRPr/>
            </a:pPr>
            <a:r>
              <a:rPr lang="en-GB" sz="1200" b="0" dirty="0" smtClean="0">
                <a:solidFill>
                  <a:srgbClr val="002060"/>
                </a:solidFill>
              </a:rPr>
              <a:t>Teaching assignment at a partner institution</a:t>
            </a:r>
          </a:p>
          <a:p>
            <a:pPr marL="358775" indent="-358775">
              <a:buClrTx/>
              <a:defRPr/>
            </a:pPr>
            <a:r>
              <a:rPr lang="en-GB" sz="1200" b="0" dirty="0" smtClean="0">
                <a:solidFill>
                  <a:srgbClr val="002060"/>
                </a:solidFill>
              </a:rPr>
              <a:t>Job shadowing in a teaching/training institution</a:t>
            </a:r>
          </a:p>
          <a:p>
            <a:endParaRPr lang="fr-BE" dirty="0"/>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Student </a:t>
            </a:r>
            <a:r>
              <a:rPr lang="pl-PL" dirty="0" err="1" smtClean="0"/>
              <a:t>Loan</a:t>
            </a:r>
            <a:r>
              <a:rPr lang="pl-PL" dirty="0" smtClean="0"/>
              <a:t> </a:t>
            </a:r>
            <a:r>
              <a:rPr lang="pl-PL" dirty="0" err="1" smtClean="0"/>
              <a:t>Guarantee</a:t>
            </a:r>
            <a:r>
              <a:rPr lang="pl-PL" dirty="0" smtClean="0"/>
              <a:t>:</a:t>
            </a:r>
          </a:p>
          <a:p>
            <a:endParaRPr lang="pl-PL" dirty="0" smtClean="0"/>
          </a:p>
          <a:p>
            <a:r>
              <a:rPr lang="pl-PL" dirty="0" smtClean="0"/>
              <a:t>HE </a:t>
            </a:r>
            <a:r>
              <a:rPr lang="pl-PL" dirty="0" err="1" smtClean="0"/>
              <a:t>students</a:t>
            </a:r>
            <a:r>
              <a:rPr lang="pl-PL" dirty="0" smtClean="0"/>
              <a:t> </a:t>
            </a:r>
            <a:r>
              <a:rPr lang="pl-PL" dirty="0" err="1" smtClean="0"/>
              <a:t>who</a:t>
            </a:r>
            <a:r>
              <a:rPr lang="pl-PL" dirty="0" smtClean="0"/>
              <a:t> </a:t>
            </a:r>
            <a:r>
              <a:rPr lang="pl-PL" dirty="0" err="1" smtClean="0"/>
              <a:t>wish</a:t>
            </a:r>
            <a:r>
              <a:rPr lang="pl-PL" dirty="0" smtClean="0"/>
              <a:t> to </a:t>
            </a:r>
            <a:r>
              <a:rPr lang="pl-PL" dirty="0" err="1" smtClean="0"/>
              <a:t>complete</a:t>
            </a:r>
            <a:r>
              <a:rPr lang="pl-PL" dirty="0" smtClean="0"/>
              <a:t> a </a:t>
            </a:r>
            <a:r>
              <a:rPr lang="pl-PL" dirty="0" err="1" smtClean="0"/>
              <a:t>full</a:t>
            </a:r>
            <a:r>
              <a:rPr lang="pl-PL" dirty="0" smtClean="0"/>
              <a:t> </a:t>
            </a:r>
            <a:r>
              <a:rPr lang="pl-PL" dirty="0" err="1" smtClean="0"/>
              <a:t>study</a:t>
            </a:r>
            <a:r>
              <a:rPr lang="pl-PL" dirty="0" smtClean="0"/>
              <a:t> </a:t>
            </a:r>
            <a:r>
              <a:rPr lang="pl-PL" dirty="0" err="1" smtClean="0"/>
              <a:t>programme</a:t>
            </a:r>
            <a:r>
              <a:rPr lang="pl-PL" dirty="0" smtClean="0"/>
              <a:t> </a:t>
            </a:r>
            <a:r>
              <a:rPr lang="pl-PL" dirty="0" err="1" smtClean="0"/>
              <a:t>in</a:t>
            </a:r>
            <a:r>
              <a:rPr lang="pl-PL" dirty="0" smtClean="0"/>
              <a:t> </a:t>
            </a:r>
            <a:r>
              <a:rPr lang="pl-PL" dirty="0" err="1" smtClean="0"/>
              <a:t>another</a:t>
            </a:r>
            <a:r>
              <a:rPr lang="pl-PL" dirty="0" smtClean="0"/>
              <a:t> </a:t>
            </a:r>
            <a:r>
              <a:rPr lang="pl-PL" dirty="0" err="1" smtClean="0"/>
              <a:t>Programme</a:t>
            </a:r>
            <a:r>
              <a:rPr lang="pl-PL" dirty="0" smtClean="0"/>
              <a:t> Country </a:t>
            </a:r>
            <a:r>
              <a:rPr lang="pl-PL" dirty="0" err="1" smtClean="0"/>
              <a:t>can</a:t>
            </a:r>
            <a:r>
              <a:rPr lang="pl-PL" dirty="0" smtClean="0"/>
              <a:t> a </a:t>
            </a:r>
            <a:r>
              <a:rPr lang="pl-PL" dirty="0" err="1" smtClean="0"/>
              <a:t>pply</a:t>
            </a:r>
            <a:r>
              <a:rPr lang="pl-PL" dirty="0" smtClean="0"/>
              <a:t> for a </a:t>
            </a:r>
            <a:r>
              <a:rPr lang="pl-PL" dirty="0" err="1" smtClean="0"/>
              <a:t>loan</a:t>
            </a:r>
            <a:r>
              <a:rPr lang="pl-PL" dirty="0" smtClean="0"/>
              <a:t> to </a:t>
            </a:r>
            <a:r>
              <a:rPr lang="pl-PL" dirty="0" err="1" smtClean="0"/>
              <a:t>contribute</a:t>
            </a:r>
            <a:r>
              <a:rPr lang="pl-PL" dirty="0" smtClean="0"/>
              <a:t> to </a:t>
            </a:r>
            <a:r>
              <a:rPr lang="pl-PL" dirty="0" err="1" smtClean="0"/>
              <a:t>their</a:t>
            </a:r>
            <a:r>
              <a:rPr lang="pl-PL" dirty="0" smtClean="0"/>
              <a:t> </a:t>
            </a:r>
            <a:r>
              <a:rPr lang="pl-PL" dirty="0" err="1" smtClean="0"/>
              <a:t>costs</a:t>
            </a:r>
            <a:r>
              <a:rPr lang="pl-PL" dirty="0" smtClean="0"/>
              <a:t>.</a:t>
            </a:r>
          </a:p>
          <a:p>
            <a:r>
              <a:rPr lang="pl-PL" dirty="0" smtClean="0"/>
              <a:t>EC </a:t>
            </a:r>
            <a:r>
              <a:rPr lang="pl-PL" dirty="0" err="1" smtClean="0"/>
              <a:t>in</a:t>
            </a:r>
            <a:r>
              <a:rPr lang="pl-PL" dirty="0" smtClean="0"/>
              <a:t> </a:t>
            </a:r>
            <a:r>
              <a:rPr lang="pl-PL" dirty="0" err="1" smtClean="0"/>
              <a:t>co-operation</a:t>
            </a:r>
            <a:r>
              <a:rPr lang="pl-PL" dirty="0" smtClean="0"/>
              <a:t> </a:t>
            </a:r>
            <a:r>
              <a:rPr lang="pl-PL" dirty="0" err="1" smtClean="0"/>
              <a:t>with</a:t>
            </a:r>
            <a:r>
              <a:rPr lang="pl-PL" dirty="0" smtClean="0"/>
              <a:t> </a:t>
            </a:r>
            <a:r>
              <a:rPr lang="pl-PL" dirty="0" err="1" smtClean="0"/>
              <a:t>the</a:t>
            </a:r>
            <a:r>
              <a:rPr lang="pl-PL" dirty="0" smtClean="0"/>
              <a:t> </a:t>
            </a:r>
            <a:r>
              <a:rPr lang="pl-PL" dirty="0" err="1" smtClean="0"/>
              <a:t>European</a:t>
            </a:r>
            <a:r>
              <a:rPr lang="pl-PL" dirty="0" smtClean="0"/>
              <a:t> Investment Bank/</a:t>
            </a:r>
            <a:r>
              <a:rPr lang="pl-PL" dirty="0" err="1" smtClean="0"/>
              <a:t>European</a:t>
            </a:r>
            <a:r>
              <a:rPr lang="pl-PL" dirty="0" smtClean="0"/>
              <a:t> Investment Fund.</a:t>
            </a:r>
          </a:p>
          <a:p>
            <a:r>
              <a:rPr lang="pl-PL" dirty="0" smtClean="0"/>
              <a:t>More </a:t>
            </a:r>
            <a:r>
              <a:rPr lang="pl-PL" dirty="0" err="1" smtClean="0"/>
              <a:t>information</a:t>
            </a:r>
            <a:r>
              <a:rPr lang="pl-PL" dirty="0" smtClean="0"/>
              <a:t> will be </a:t>
            </a:r>
            <a:r>
              <a:rPr lang="pl-PL" dirty="0" err="1" smtClean="0"/>
              <a:t>available</a:t>
            </a:r>
            <a:r>
              <a:rPr lang="pl-PL" dirty="0" smtClean="0"/>
              <a:t> on </a:t>
            </a:r>
            <a:r>
              <a:rPr lang="pl-PL" dirty="0" err="1" smtClean="0"/>
              <a:t>the</a:t>
            </a:r>
            <a:r>
              <a:rPr lang="pl-PL" dirty="0" smtClean="0"/>
              <a:t> Europa </a:t>
            </a:r>
            <a:r>
              <a:rPr lang="pl-PL" dirty="0" err="1" smtClean="0"/>
              <a:t>website</a:t>
            </a:r>
            <a:r>
              <a:rPr lang="pl-PL" dirty="0" smtClean="0"/>
              <a:t> </a:t>
            </a:r>
            <a:r>
              <a:rPr lang="pl-PL" dirty="0" err="1" smtClean="0"/>
              <a:t>soon</a:t>
            </a:r>
            <a:r>
              <a:rPr lang="pl-PL" dirty="0" smtClean="0"/>
              <a:t>.</a:t>
            </a:r>
            <a:endParaRPr lang="fr-BE" dirty="0"/>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12</a:t>
            </a:fld>
            <a:endParaRPr lang="en-GB"/>
          </a:p>
        </p:txBody>
      </p:sp>
    </p:spTree>
    <p:extLst>
      <p:ext uri="{BB962C8B-B14F-4D97-AF65-F5344CB8AC3E}">
        <p14:creationId xmlns:p14="http://schemas.microsoft.com/office/powerpoint/2010/main" val="290881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Young </a:t>
            </a:r>
            <a:r>
              <a:rPr lang="pl-PL" dirty="0" err="1" smtClean="0"/>
              <a:t>people</a:t>
            </a:r>
            <a:r>
              <a:rPr lang="pl-PL" dirty="0" smtClean="0"/>
              <a:t>: </a:t>
            </a:r>
            <a:r>
              <a:rPr lang="pl-PL" dirty="0" err="1" smtClean="0"/>
              <a:t>Youth</a:t>
            </a:r>
            <a:r>
              <a:rPr lang="pl-PL" dirty="0" smtClean="0"/>
              <a:t> </a:t>
            </a:r>
            <a:r>
              <a:rPr lang="pl-PL" dirty="0" err="1" smtClean="0"/>
              <a:t>exchanges</a:t>
            </a:r>
            <a:r>
              <a:rPr lang="pl-PL" dirty="0" smtClean="0"/>
              <a:t> and EVS</a:t>
            </a:r>
          </a:p>
          <a:p>
            <a:r>
              <a:rPr lang="pl-PL" dirty="0" err="1" smtClean="0"/>
              <a:t>Youth</a:t>
            </a:r>
            <a:r>
              <a:rPr lang="pl-PL" dirty="0" smtClean="0"/>
              <a:t> </a:t>
            </a:r>
            <a:r>
              <a:rPr lang="pl-PL" dirty="0" err="1" smtClean="0"/>
              <a:t>workers</a:t>
            </a:r>
            <a:r>
              <a:rPr lang="pl-PL" dirty="0" smtClean="0"/>
              <a:t>:</a:t>
            </a:r>
            <a:r>
              <a:rPr lang="pl-PL" baseline="0" dirty="0" smtClean="0"/>
              <a:t> </a:t>
            </a:r>
            <a:r>
              <a:rPr lang="pl-PL" baseline="0" dirty="0" err="1" smtClean="0"/>
              <a:t>Structured</a:t>
            </a:r>
            <a:r>
              <a:rPr lang="pl-PL" baseline="0" dirty="0" smtClean="0"/>
              <a:t> </a:t>
            </a:r>
            <a:r>
              <a:rPr lang="pl-PL" baseline="0" dirty="0" err="1" smtClean="0"/>
              <a:t>courses</a:t>
            </a:r>
            <a:r>
              <a:rPr lang="pl-PL" baseline="0" dirty="0" smtClean="0"/>
              <a:t> and </a:t>
            </a:r>
            <a:r>
              <a:rPr lang="pl-PL" baseline="0" dirty="0" err="1" smtClean="0"/>
              <a:t>job</a:t>
            </a:r>
            <a:r>
              <a:rPr lang="pl-PL" baseline="0" dirty="0" smtClean="0"/>
              <a:t> </a:t>
            </a:r>
            <a:r>
              <a:rPr lang="pl-PL" baseline="0" dirty="0" err="1" smtClean="0"/>
              <a:t>shadowing</a:t>
            </a:r>
            <a:r>
              <a:rPr lang="pl-PL" baseline="0" dirty="0" smtClean="0"/>
              <a:t> (etc.) – </a:t>
            </a:r>
            <a:r>
              <a:rPr lang="pl-PL" baseline="0" dirty="0" err="1" smtClean="0"/>
              <a:t>equal</a:t>
            </a:r>
            <a:r>
              <a:rPr lang="pl-PL" baseline="0" dirty="0" smtClean="0"/>
              <a:t> to </a:t>
            </a:r>
            <a:r>
              <a:rPr lang="pl-PL" baseline="0" dirty="0" err="1" smtClean="0"/>
              <a:t>staff</a:t>
            </a:r>
            <a:r>
              <a:rPr lang="pl-PL" baseline="0" dirty="0" smtClean="0"/>
              <a:t> </a:t>
            </a:r>
            <a:r>
              <a:rPr lang="pl-PL" baseline="0" dirty="0" err="1" smtClean="0"/>
              <a:t>training</a:t>
            </a:r>
            <a:r>
              <a:rPr lang="pl-PL" baseline="0" dirty="0" smtClean="0"/>
              <a:t> and </a:t>
            </a:r>
            <a:r>
              <a:rPr lang="pl-PL" baseline="0" dirty="0" err="1" smtClean="0"/>
              <a:t>networking</a:t>
            </a:r>
            <a:endParaRPr lang="pl-PL" baseline="0" dirty="0" smtClean="0"/>
          </a:p>
          <a:p>
            <a:endParaRPr lang="pl-PL" baseline="0" dirty="0" smtClean="0"/>
          </a:p>
          <a:p>
            <a:r>
              <a:rPr lang="pl-PL" baseline="0" dirty="0" err="1" smtClean="0"/>
              <a:t>Large</a:t>
            </a:r>
            <a:r>
              <a:rPr lang="pl-PL" baseline="0" dirty="0" smtClean="0"/>
              <a:t> </a:t>
            </a:r>
            <a:r>
              <a:rPr lang="pl-PL" baseline="0" dirty="0" err="1" smtClean="0"/>
              <a:t>Scale</a:t>
            </a:r>
            <a:r>
              <a:rPr lang="pl-PL" baseline="0" dirty="0" smtClean="0"/>
              <a:t> EVS </a:t>
            </a:r>
            <a:r>
              <a:rPr lang="pl-PL" baseline="0" dirty="0" err="1" smtClean="0"/>
              <a:t>events</a:t>
            </a:r>
            <a:r>
              <a:rPr lang="pl-PL" baseline="0" dirty="0" smtClean="0"/>
              <a:t>:</a:t>
            </a:r>
          </a:p>
          <a:p>
            <a:r>
              <a:rPr lang="pl-PL" baseline="0" dirty="0" err="1" smtClean="0"/>
              <a:t>Large-scalr</a:t>
            </a:r>
            <a:r>
              <a:rPr lang="pl-PL" baseline="0" dirty="0" smtClean="0"/>
              <a:t> </a:t>
            </a:r>
            <a:r>
              <a:rPr lang="pl-PL" baseline="0" dirty="0" err="1" smtClean="0"/>
              <a:t>volunteering</a:t>
            </a:r>
            <a:r>
              <a:rPr lang="pl-PL" baseline="0" dirty="0" smtClean="0"/>
              <a:t> </a:t>
            </a:r>
            <a:r>
              <a:rPr lang="pl-PL" baseline="0" dirty="0" err="1" smtClean="0"/>
              <a:t>projects</a:t>
            </a:r>
            <a:r>
              <a:rPr lang="pl-PL" baseline="0" dirty="0" smtClean="0"/>
              <a:t> (min. </a:t>
            </a:r>
            <a:r>
              <a:rPr lang="pl-PL" b="1" baseline="0" dirty="0" smtClean="0"/>
              <a:t>30 EVS </a:t>
            </a:r>
            <a:r>
              <a:rPr lang="pl-PL" b="1" baseline="0" dirty="0" err="1" smtClean="0"/>
              <a:t>volunteers</a:t>
            </a:r>
            <a:r>
              <a:rPr lang="pl-PL" baseline="0" dirty="0" smtClean="0"/>
              <a:t>), </a:t>
            </a:r>
            <a:r>
              <a:rPr lang="pl-PL" baseline="0" dirty="0" err="1" smtClean="0"/>
              <a:t>in</a:t>
            </a:r>
            <a:r>
              <a:rPr lang="pl-PL" baseline="0" dirty="0" smtClean="0"/>
              <a:t> </a:t>
            </a:r>
            <a:r>
              <a:rPr lang="pl-PL" baseline="0" dirty="0" err="1" smtClean="0"/>
              <a:t>the</a:t>
            </a:r>
            <a:r>
              <a:rPr lang="pl-PL" baseline="0" dirty="0" smtClean="0"/>
              <a:t> </a:t>
            </a:r>
            <a:r>
              <a:rPr lang="pl-PL" baseline="0" dirty="0" err="1" smtClean="0"/>
              <a:t>framewrok</a:t>
            </a:r>
            <a:r>
              <a:rPr lang="pl-PL" baseline="0" dirty="0" smtClean="0"/>
              <a:t> of </a:t>
            </a:r>
            <a:r>
              <a:rPr lang="pl-PL" baseline="0" dirty="0" err="1" smtClean="0"/>
              <a:t>European</a:t>
            </a:r>
            <a:r>
              <a:rPr lang="pl-PL" baseline="0" dirty="0" smtClean="0"/>
              <a:t> </a:t>
            </a:r>
            <a:r>
              <a:rPr lang="pl-PL" baseline="0" dirty="0" err="1" smtClean="0"/>
              <a:t>or</a:t>
            </a:r>
            <a:r>
              <a:rPr lang="pl-PL" baseline="0" dirty="0" smtClean="0"/>
              <a:t> worldwide </a:t>
            </a:r>
            <a:r>
              <a:rPr lang="pl-PL" baseline="0" dirty="0" err="1" smtClean="0"/>
              <a:t>events</a:t>
            </a:r>
            <a:r>
              <a:rPr lang="pl-PL" baseline="0" dirty="0" smtClean="0"/>
              <a:t> </a:t>
            </a:r>
            <a:r>
              <a:rPr lang="pl-PL" baseline="0" dirty="0" err="1" smtClean="0"/>
              <a:t>in</a:t>
            </a:r>
            <a:r>
              <a:rPr lang="pl-PL" baseline="0" dirty="0" smtClean="0"/>
              <a:t> </a:t>
            </a:r>
            <a:r>
              <a:rPr lang="pl-PL" baseline="0" dirty="0" err="1" smtClean="0"/>
              <a:t>the</a:t>
            </a:r>
            <a:r>
              <a:rPr lang="pl-PL" baseline="0" dirty="0" smtClean="0"/>
              <a:t> field of </a:t>
            </a:r>
            <a:r>
              <a:rPr lang="pl-PL" baseline="0" dirty="0" err="1" smtClean="0"/>
              <a:t>youth</a:t>
            </a:r>
            <a:r>
              <a:rPr lang="pl-PL" baseline="0" dirty="0" smtClean="0"/>
              <a:t>, </a:t>
            </a:r>
            <a:r>
              <a:rPr lang="pl-PL" baseline="0" dirty="0" err="1" smtClean="0"/>
              <a:t>culture</a:t>
            </a:r>
            <a:r>
              <a:rPr lang="pl-PL" baseline="0" dirty="0" smtClean="0"/>
              <a:t> and sport (</a:t>
            </a:r>
            <a:r>
              <a:rPr lang="pl-PL" baseline="0" dirty="0" err="1" smtClean="0"/>
              <a:t>World</a:t>
            </a:r>
            <a:r>
              <a:rPr lang="pl-PL" baseline="0" dirty="0" smtClean="0"/>
              <a:t> </a:t>
            </a:r>
            <a:r>
              <a:rPr lang="pl-PL" baseline="0" dirty="0" err="1" smtClean="0"/>
              <a:t>Youth</a:t>
            </a:r>
            <a:r>
              <a:rPr lang="pl-PL" baseline="0" dirty="0" smtClean="0"/>
              <a:t> </a:t>
            </a:r>
            <a:r>
              <a:rPr lang="pl-PL" baseline="0" dirty="0" err="1" smtClean="0"/>
              <a:t>Summit</a:t>
            </a:r>
            <a:r>
              <a:rPr lang="pl-PL" baseline="0" dirty="0" smtClean="0"/>
              <a:t>, </a:t>
            </a:r>
            <a:r>
              <a:rPr lang="pl-PL" baseline="0" dirty="0" err="1" smtClean="0"/>
              <a:t>European</a:t>
            </a:r>
            <a:r>
              <a:rPr lang="pl-PL" baseline="0" dirty="0" smtClean="0"/>
              <a:t> </a:t>
            </a:r>
            <a:r>
              <a:rPr lang="pl-PL" baseline="0" dirty="0" err="1" smtClean="0"/>
              <a:t>Capitals</a:t>
            </a:r>
            <a:r>
              <a:rPr lang="pl-PL" baseline="0" dirty="0" smtClean="0"/>
              <a:t> of </a:t>
            </a:r>
            <a:r>
              <a:rPr lang="pl-PL" baseline="0" dirty="0" err="1" smtClean="0"/>
              <a:t>Culture</a:t>
            </a:r>
            <a:r>
              <a:rPr lang="pl-PL" baseline="0" dirty="0" smtClean="0"/>
              <a:t>, etc.)</a:t>
            </a:r>
          </a:p>
          <a:p>
            <a:r>
              <a:rPr lang="pl-PL" baseline="0" dirty="0" smtClean="0"/>
              <a:t>Project: 3 – 12 </a:t>
            </a:r>
            <a:r>
              <a:rPr lang="pl-PL" baseline="0" dirty="0" err="1" smtClean="0"/>
              <a:t>months</a:t>
            </a:r>
            <a:endParaRPr lang="pl-PL" baseline="0" dirty="0" smtClean="0"/>
          </a:p>
          <a:p>
            <a:r>
              <a:rPr lang="pl-PL" baseline="0" dirty="0" err="1" smtClean="0"/>
              <a:t>Activity</a:t>
            </a:r>
            <a:r>
              <a:rPr lang="pl-PL" baseline="0" dirty="0" smtClean="0"/>
              <a:t>: 2 </a:t>
            </a:r>
            <a:r>
              <a:rPr lang="pl-PL" baseline="0" dirty="0" err="1" smtClean="0"/>
              <a:t>weeks</a:t>
            </a:r>
            <a:r>
              <a:rPr lang="pl-PL" baseline="0" dirty="0" smtClean="0"/>
              <a:t> – 2 </a:t>
            </a:r>
            <a:r>
              <a:rPr lang="pl-PL" baseline="0" dirty="0" err="1" smtClean="0"/>
              <a:t>months</a:t>
            </a:r>
            <a:endParaRPr lang="fr-BE" dirty="0"/>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16</a:t>
            </a:fld>
            <a:endParaRPr lang="en-GB"/>
          </a:p>
        </p:txBody>
      </p:sp>
    </p:spTree>
    <p:extLst>
      <p:ext uri="{BB962C8B-B14F-4D97-AF65-F5344CB8AC3E}">
        <p14:creationId xmlns:p14="http://schemas.microsoft.com/office/powerpoint/2010/main" val="2203974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19</a:t>
            </a:fld>
            <a:endParaRPr lang="en-GB"/>
          </a:p>
        </p:txBody>
      </p:sp>
    </p:spTree>
    <p:extLst>
      <p:ext uri="{BB962C8B-B14F-4D97-AF65-F5344CB8AC3E}">
        <p14:creationId xmlns:p14="http://schemas.microsoft.com/office/powerpoint/2010/main" val="132305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15988" y="746125"/>
            <a:ext cx="4975225" cy="3730625"/>
          </a:xfrm>
          <a:ln/>
        </p:spPr>
      </p:sp>
      <p:sp>
        <p:nvSpPr>
          <p:cNvPr id="45059" name="Rectangle 3"/>
          <p:cNvSpPr>
            <a:spLocks noGrp="1" noChangeArrowheads="1"/>
          </p:cNvSpPr>
          <p:nvPr>
            <p:ph type="body" idx="1"/>
          </p:nvPr>
        </p:nvSpPr>
        <p:spPr>
          <a:xfrm>
            <a:off x="680245" y="4723171"/>
            <a:ext cx="5445126" cy="4475083"/>
          </a:xfrm>
          <a:noFill/>
        </p:spPr>
        <p:txBody>
          <a:bodyPr/>
          <a:lstStyle/>
          <a:p>
            <a:pPr eaLnBrk="1" hangingPunct="1"/>
            <a:r>
              <a:rPr lang="en-GB" i="1" dirty="0" smtClean="0"/>
              <a:t>The Commission proposes to allocate </a:t>
            </a:r>
            <a:r>
              <a:rPr lang="en-GB" b="1" i="1" dirty="0" smtClean="0"/>
              <a:t>€15.2 billion, an increase of 73%, to create a programme that will affect 5 million people directly. </a:t>
            </a:r>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 name="Symbol zastępczy notatek 3"/>
          <p:cNvSpPr>
            <a:spLocks noGrp="1"/>
          </p:cNvSpPr>
          <p:nvPr>
            <p:ph type="body" idx="1"/>
          </p:nvPr>
        </p:nvSpPr>
        <p:spPr/>
        <p:txBody>
          <a:bodyPr>
            <a:normAutofit/>
          </a:bodyPr>
          <a:lstStyle/>
          <a:p>
            <a:r>
              <a:rPr lang="en-US" dirty="0" smtClean="0"/>
              <a:t>Building on previous work in the area of University-Business Cooperation, the Knowledge Alliances are designed to provide structured partnerships for collaborative projects between higher education and the business/industrial sector.</a:t>
            </a:r>
            <a:r>
              <a:rPr lang="pl-PL" dirty="0" smtClean="0"/>
              <a:t> </a:t>
            </a:r>
          </a:p>
          <a:p>
            <a:endParaRPr lang="pl-PL" dirty="0" smtClean="0"/>
          </a:p>
          <a:p>
            <a:r>
              <a:rPr lang="en-US" dirty="0" err="1" smtClean="0"/>
              <a:t>Th</a:t>
            </a:r>
            <a:r>
              <a:rPr lang="pl-PL" dirty="0" err="1" smtClean="0"/>
              <a:t>ese</a:t>
            </a:r>
            <a:r>
              <a:rPr lang="en-US" dirty="0" smtClean="0"/>
              <a:t> project</a:t>
            </a:r>
            <a:r>
              <a:rPr lang="pl-PL" dirty="0" smtClean="0"/>
              <a:t>s</a:t>
            </a:r>
            <a:r>
              <a:rPr lang="en-US" dirty="0" smtClean="0"/>
              <a:t> will encourage structured, result-driven cooperation ventures between universities and companies, bridging the gap between the two sectors.</a:t>
            </a:r>
            <a:r>
              <a:rPr lang="pl-PL" dirty="0" smtClean="0"/>
              <a:t> </a:t>
            </a:r>
            <a:r>
              <a:rPr lang="en-US" dirty="0" smtClean="0"/>
              <a:t>The </a:t>
            </a:r>
            <a:r>
              <a:rPr lang="en-US" i="1" dirty="0" smtClean="0"/>
              <a:t>Knowledge Alliances</a:t>
            </a:r>
            <a:r>
              <a:rPr lang="en-US" dirty="0" smtClean="0"/>
              <a:t> will create new multidisciplinary curricula to promote entrepreneurship within education as well as developing other transferable skills such as real-time problem solving and creative thinking. Knowledge Alliances must be a truly two-way process: higher education and business joining forces to design innovative, sustainable ways of increasing human capital.</a:t>
            </a:r>
            <a:endParaRPr lang="pl-PL" dirty="0" smtClean="0"/>
          </a:p>
          <a:p>
            <a:endParaRPr lang="pl-PL" dirty="0" smtClean="0"/>
          </a:p>
          <a:p>
            <a:r>
              <a:rPr lang="pl-PL" dirty="0" err="1" smtClean="0"/>
              <a:t>Special</a:t>
            </a:r>
            <a:r>
              <a:rPr lang="pl-PL" dirty="0" smtClean="0"/>
              <a:t> </a:t>
            </a:r>
            <a:r>
              <a:rPr lang="pl-PL" dirty="0" err="1" smtClean="0"/>
              <a:t>calls</a:t>
            </a:r>
            <a:r>
              <a:rPr lang="pl-PL" dirty="0" smtClean="0"/>
              <a:t> for</a:t>
            </a:r>
            <a:r>
              <a:rPr lang="pl-PL" baseline="0" dirty="0" smtClean="0"/>
              <a:t> </a:t>
            </a:r>
            <a:r>
              <a:rPr lang="pl-PL" baseline="0" dirty="0" err="1" smtClean="0"/>
              <a:t>proposals</a:t>
            </a:r>
            <a:r>
              <a:rPr lang="pl-PL" baseline="0" dirty="0" smtClean="0"/>
              <a:t> </a:t>
            </a:r>
            <a:r>
              <a:rPr lang="pl-PL" baseline="0" dirty="0" err="1" smtClean="0"/>
              <a:t>launched</a:t>
            </a:r>
            <a:r>
              <a:rPr lang="pl-PL" baseline="0" dirty="0" smtClean="0"/>
              <a:t> </a:t>
            </a:r>
            <a:r>
              <a:rPr lang="pl-PL" baseline="0" dirty="0" err="1" smtClean="0"/>
              <a:t>in</a:t>
            </a:r>
            <a:r>
              <a:rPr lang="pl-PL" baseline="0" dirty="0" smtClean="0"/>
              <a:t> 2011, 2012 and 2013.</a:t>
            </a:r>
            <a:endParaRPr lang="en-US" dirty="0" smtClean="0"/>
          </a:p>
          <a:p>
            <a:endParaRPr lang="pl-PL" dirty="0" smtClean="0"/>
          </a:p>
          <a:p>
            <a:r>
              <a:rPr lang="pl-PL" dirty="0" err="1" smtClean="0"/>
              <a:t>The</a:t>
            </a:r>
            <a:r>
              <a:rPr lang="pl-PL" dirty="0" smtClean="0"/>
              <a:t> </a:t>
            </a:r>
            <a:r>
              <a:rPr lang="pl-PL" dirty="0" err="1" smtClean="0"/>
              <a:t>main</a:t>
            </a:r>
            <a:r>
              <a:rPr lang="pl-PL" dirty="0" smtClean="0"/>
              <a:t> </a:t>
            </a:r>
            <a:r>
              <a:rPr lang="pl-PL" dirty="0" err="1" smtClean="0"/>
              <a:t>three</a:t>
            </a:r>
            <a:r>
              <a:rPr lang="pl-PL" dirty="0" smtClean="0"/>
              <a:t> </a:t>
            </a:r>
            <a:r>
              <a:rPr lang="pl-PL" dirty="0" err="1" smtClean="0"/>
              <a:t>actors</a:t>
            </a:r>
            <a:r>
              <a:rPr lang="pl-PL" dirty="0" smtClean="0"/>
              <a:t> </a:t>
            </a:r>
            <a:r>
              <a:rPr lang="pl-PL" dirty="0" err="1" smtClean="0"/>
              <a:t>are</a:t>
            </a:r>
            <a:r>
              <a:rPr lang="pl-PL" dirty="0" smtClean="0"/>
              <a:t>:</a:t>
            </a:r>
          </a:p>
          <a:p>
            <a:r>
              <a:rPr lang="pl-PL" dirty="0" smtClean="0"/>
              <a:t>-</a:t>
            </a:r>
          </a:p>
          <a:p>
            <a:r>
              <a:rPr lang="pl-PL" dirty="0" smtClean="0"/>
              <a:t>-</a:t>
            </a:r>
          </a:p>
          <a:p>
            <a:r>
              <a:rPr lang="pl-PL" dirty="0" smtClean="0"/>
              <a:t>-</a:t>
            </a:r>
            <a:endParaRPr lang="pl-P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34820" name="Espace réservé des commentaires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spcAft>
                <a:spcPts val="1200"/>
              </a:spcAft>
              <a:buFont typeface="Wingdings" pitchFamily="2" charset="2"/>
              <a:buNone/>
              <a:defRPr/>
            </a:pPr>
            <a:r>
              <a:rPr lang="fr-BE" sz="1800" b="1" dirty="0" err="1" smtClean="0">
                <a:ea typeface="ＭＳ Ｐゴシック" charset="-128"/>
              </a:rPr>
              <a:t>Expected</a:t>
            </a:r>
            <a:r>
              <a:rPr lang="fr-BE" sz="1800" b="1" dirty="0" smtClean="0">
                <a:ea typeface="ＭＳ Ｐゴシック" charset="-128"/>
              </a:rPr>
              <a:t> impact</a:t>
            </a:r>
          </a:p>
          <a:p>
            <a:pPr marL="457200" lvl="1" indent="0" algn="just">
              <a:spcAft>
                <a:spcPts val="1200"/>
              </a:spcAft>
              <a:buFontTx/>
              <a:buNone/>
              <a:defRPr/>
            </a:pPr>
            <a:endParaRPr lang="de-DE" sz="1600" dirty="0" smtClean="0">
              <a:ea typeface="ＭＳ Ｐゴシック" charset="-128"/>
            </a:endParaRPr>
          </a:p>
          <a:p>
            <a:pPr indent="-285750" algn="just">
              <a:spcAft>
                <a:spcPts val="1200"/>
              </a:spcAft>
              <a:defRPr/>
            </a:pPr>
            <a:r>
              <a:rPr lang="pl-PL" sz="1800" dirty="0" err="1" smtClean="0">
                <a:ea typeface="ＭＳ Ｐゴシック" charset="-128"/>
              </a:rPr>
              <a:t>Expected</a:t>
            </a:r>
            <a:r>
              <a:rPr lang="pl-PL" sz="1800" dirty="0" smtClean="0">
                <a:ea typeface="ＭＳ Ｐゴシック" charset="-128"/>
              </a:rPr>
              <a:t> </a:t>
            </a:r>
            <a:r>
              <a:rPr lang="pl-PL" sz="1800" dirty="0" err="1" smtClean="0">
                <a:ea typeface="ＭＳ Ｐゴシック" charset="-128"/>
              </a:rPr>
              <a:t>impact</a:t>
            </a:r>
            <a:r>
              <a:rPr lang="pl-PL" sz="1800" dirty="0" smtClean="0">
                <a:ea typeface="ＭＳ Ｐゴシック" charset="-128"/>
              </a:rPr>
              <a:t>:</a:t>
            </a:r>
          </a:p>
          <a:p>
            <a:pPr indent="-285750" algn="just">
              <a:spcAft>
                <a:spcPts val="1200"/>
              </a:spcAft>
              <a:defRPr/>
            </a:pPr>
            <a:r>
              <a:rPr lang="pl-PL" sz="1800" dirty="0" smtClean="0">
                <a:ea typeface="ＭＳ Ｐゴシック" charset="-128"/>
              </a:rPr>
              <a:t>- </a:t>
            </a:r>
            <a:r>
              <a:rPr lang="de-DE" sz="1800" dirty="0" smtClean="0">
                <a:ea typeface="ＭＳ Ｐゴシック" charset="-128"/>
              </a:rPr>
              <a:t>Trigger </a:t>
            </a:r>
            <a:r>
              <a:rPr lang="de-DE" sz="1800" dirty="0" err="1" smtClean="0">
                <a:ea typeface="ＭＳ Ｐゴシック" charset="-128"/>
              </a:rPr>
              <a:t>innnovation</a:t>
            </a:r>
            <a:r>
              <a:rPr lang="de-DE" sz="1800" dirty="0" smtClean="0">
                <a:ea typeface="ＭＳ Ｐゴシック" charset="-128"/>
              </a:rPr>
              <a:t> in </a:t>
            </a:r>
            <a:r>
              <a:rPr lang="de-DE" sz="1800" dirty="0" err="1" smtClean="0">
                <a:ea typeface="ＭＳ Ｐゴシック" charset="-128"/>
              </a:rPr>
              <a:t>higher</a:t>
            </a:r>
            <a:r>
              <a:rPr lang="de-DE" sz="1800" dirty="0" smtClean="0">
                <a:ea typeface="ＭＳ Ｐゴシック" charset="-128"/>
              </a:rPr>
              <a:t> </a:t>
            </a:r>
            <a:r>
              <a:rPr lang="de-DE" sz="1800" dirty="0" err="1" smtClean="0">
                <a:ea typeface="ＭＳ Ｐゴシック" charset="-128"/>
              </a:rPr>
              <a:t>education</a:t>
            </a:r>
            <a:r>
              <a:rPr lang="de-DE" sz="1800" dirty="0" smtClean="0">
                <a:ea typeface="ＭＳ Ｐゴシック" charset="-128"/>
              </a:rPr>
              <a:t> </a:t>
            </a:r>
            <a:r>
              <a:rPr lang="de-DE" sz="1800" dirty="0" err="1" smtClean="0">
                <a:ea typeface="ＭＳ Ｐゴシック" charset="-128"/>
              </a:rPr>
              <a:t>and</a:t>
            </a:r>
            <a:r>
              <a:rPr lang="de-DE" sz="1800" dirty="0" smtClean="0">
                <a:ea typeface="ＭＳ Ｐゴシック" charset="-128"/>
              </a:rPr>
              <a:t>/</a:t>
            </a:r>
            <a:r>
              <a:rPr lang="de-DE" sz="1800" dirty="0" err="1" smtClean="0">
                <a:ea typeface="ＭＳ Ｐゴシック" charset="-128"/>
              </a:rPr>
              <a:t>or</a:t>
            </a:r>
            <a:r>
              <a:rPr lang="de-DE" sz="1800" dirty="0" smtClean="0">
                <a:ea typeface="ＭＳ Ｐゴシック" charset="-128"/>
              </a:rPr>
              <a:t> </a:t>
            </a:r>
            <a:r>
              <a:rPr lang="de-DE" sz="1800" dirty="0" err="1" smtClean="0">
                <a:ea typeface="ＭＳ Ｐゴシック" charset="-128"/>
              </a:rPr>
              <a:t>companies</a:t>
            </a:r>
            <a:r>
              <a:rPr lang="de-DE" sz="1800" dirty="0" smtClean="0">
                <a:ea typeface="ＭＳ Ｐゴシック" charset="-128"/>
              </a:rPr>
              <a:t> </a:t>
            </a:r>
          </a:p>
          <a:p>
            <a:pPr indent="-285750" algn="just">
              <a:spcAft>
                <a:spcPts val="1200"/>
              </a:spcAft>
              <a:buFontTx/>
              <a:buNone/>
              <a:defRPr/>
            </a:pPr>
            <a:r>
              <a:rPr lang="pl-PL" sz="1800" dirty="0" smtClean="0">
                <a:ea typeface="ＭＳ Ｐゴシック" charset="-128"/>
              </a:rPr>
              <a:t>- </a:t>
            </a:r>
            <a:r>
              <a:rPr lang="pl-PL" sz="1800" dirty="0" err="1" smtClean="0">
                <a:ea typeface="ＭＳ Ｐゴシック" charset="-128"/>
              </a:rPr>
              <a:t>Sustainability</a:t>
            </a:r>
            <a:r>
              <a:rPr lang="pl-PL" sz="1800" dirty="0" smtClean="0">
                <a:ea typeface="ＭＳ Ｐゴシック" charset="-128"/>
              </a:rPr>
              <a:t> - </a:t>
            </a:r>
            <a:r>
              <a:rPr lang="en-GB" sz="1800" dirty="0" smtClean="0">
                <a:ea typeface="ＭＳ Ｐゴシック" charset="-128"/>
              </a:rPr>
              <a:t>Fostering new attitudes towards University-Business Cooperation in all sectors and changing behaviour</a:t>
            </a:r>
            <a:endParaRPr lang="pl-PL" sz="1800" dirty="0" smtClean="0">
              <a:ea typeface="ＭＳ Ｐゴシック" charset="-128"/>
            </a:endParaRPr>
          </a:p>
          <a:p>
            <a:pPr indent="-285750" algn="just">
              <a:spcAft>
                <a:spcPts val="1200"/>
              </a:spcAft>
              <a:buFontTx/>
              <a:buNone/>
              <a:defRPr/>
            </a:pPr>
            <a:r>
              <a:rPr lang="pl-PL" sz="1800" b="1" dirty="0" smtClean="0">
                <a:ea typeface="ＭＳ Ｐゴシック" charset="-128"/>
              </a:rPr>
              <a:t>-</a:t>
            </a:r>
            <a:r>
              <a:rPr lang="pl-PL" sz="1800" b="1" baseline="0" dirty="0" smtClean="0">
                <a:ea typeface="ＭＳ Ｐゴシック" charset="-128"/>
              </a:rPr>
              <a:t> </a:t>
            </a:r>
            <a:r>
              <a:rPr lang="pl-PL" sz="1800" b="0" baseline="0" dirty="0" err="1" smtClean="0">
                <a:ea typeface="ＭＳ Ｐゴシック" charset="-128"/>
              </a:rPr>
              <a:t>Impact</a:t>
            </a:r>
            <a:r>
              <a:rPr lang="pl-PL" sz="1800" b="0" baseline="0" dirty="0" smtClean="0">
                <a:ea typeface="ＭＳ Ｐゴシック" charset="-128"/>
              </a:rPr>
              <a:t> – </a:t>
            </a:r>
            <a:r>
              <a:rPr lang="pl-PL" sz="1800" b="0" baseline="0" dirty="0" err="1" smtClean="0">
                <a:ea typeface="ＭＳ Ｐゴシック" charset="-128"/>
              </a:rPr>
              <a:t>going</a:t>
            </a:r>
            <a:r>
              <a:rPr lang="pl-PL" sz="1800" b="0" baseline="0" dirty="0" smtClean="0">
                <a:ea typeface="ＭＳ Ｐゴシック" charset="-128"/>
              </a:rPr>
              <a:t> </a:t>
            </a:r>
            <a:r>
              <a:rPr lang="pl-PL" sz="1800" b="0" baseline="0" dirty="0" err="1" smtClean="0">
                <a:ea typeface="ＭＳ Ｐゴシック" charset="-128"/>
              </a:rPr>
              <a:t>beyond</a:t>
            </a:r>
            <a:r>
              <a:rPr lang="pl-PL" sz="1800" b="0" baseline="0" dirty="0" smtClean="0">
                <a:ea typeface="ＭＳ Ｐゴシック" charset="-128"/>
              </a:rPr>
              <a:t> </a:t>
            </a:r>
            <a:r>
              <a:rPr lang="pl-PL" sz="1800" b="0" baseline="0" dirty="0" err="1" smtClean="0">
                <a:ea typeface="ＭＳ Ｐゴシック" charset="-128"/>
              </a:rPr>
              <a:t>the</a:t>
            </a:r>
            <a:r>
              <a:rPr lang="pl-PL" sz="1800" b="0" baseline="0" dirty="0" smtClean="0">
                <a:ea typeface="ＭＳ Ｐゴシック" charset="-128"/>
              </a:rPr>
              <a:t> </a:t>
            </a:r>
            <a:r>
              <a:rPr lang="pl-PL" sz="1800" b="0" baseline="0" dirty="0" err="1" smtClean="0">
                <a:ea typeface="ＭＳ Ｐゴシック" charset="-128"/>
              </a:rPr>
              <a:t>project’s</a:t>
            </a:r>
            <a:r>
              <a:rPr lang="pl-PL" sz="1800" b="0" baseline="0" dirty="0" smtClean="0">
                <a:ea typeface="ＭＳ Ｐゴシック" charset="-128"/>
              </a:rPr>
              <a:t> </a:t>
            </a:r>
            <a:r>
              <a:rPr lang="pl-PL" sz="1800" b="0" baseline="0" dirty="0" err="1" smtClean="0">
                <a:ea typeface="ＭＳ Ｐゴシック" charset="-128"/>
              </a:rPr>
              <a:t>lifetime</a:t>
            </a:r>
            <a:r>
              <a:rPr lang="pl-PL" sz="1800" b="0" baseline="0" dirty="0" smtClean="0">
                <a:ea typeface="ＭＳ Ｐゴシック" charset="-128"/>
              </a:rPr>
              <a:t> and </a:t>
            </a:r>
            <a:r>
              <a:rPr lang="pl-PL" sz="1800" b="0" baseline="0" dirty="0" err="1" smtClean="0">
                <a:ea typeface="ＭＳ Ｐゴシック" charset="-128"/>
              </a:rPr>
              <a:t>organisations</a:t>
            </a:r>
            <a:r>
              <a:rPr lang="pl-PL" sz="1800" b="0" baseline="0" dirty="0" smtClean="0">
                <a:ea typeface="ＭＳ Ｐゴシック" charset="-128"/>
              </a:rPr>
              <a:t> </a:t>
            </a:r>
            <a:r>
              <a:rPr lang="pl-PL" sz="1800" b="0" baseline="0" dirty="0" err="1" smtClean="0">
                <a:ea typeface="ＭＳ Ｐゴシック" charset="-128"/>
              </a:rPr>
              <a:t>involved</a:t>
            </a:r>
            <a:r>
              <a:rPr lang="pl-PL" sz="1800" b="1" baseline="0" dirty="0" smtClean="0">
                <a:ea typeface="ＭＳ Ｐゴシック" charset="-128"/>
              </a:rPr>
              <a:t>.</a:t>
            </a:r>
            <a:endParaRPr lang="en-GB" sz="1800" b="1" dirty="0" smtClean="0">
              <a:ea typeface="ＭＳ Ｐゴシック" charset="-128"/>
            </a:endParaRPr>
          </a:p>
          <a:p>
            <a:endParaRPr lang="fr-F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 name="Symbol zastępczy notatek 3"/>
          <p:cNvSpPr>
            <a:spLocks noGrp="1"/>
          </p:cNvSpPr>
          <p:nvPr>
            <p:ph type="body" idx="1"/>
          </p:nvPr>
        </p:nvSpPr>
        <p:spPr/>
        <p:txBody>
          <a:bodyPr>
            <a:normAutofit/>
          </a:bodyPr>
          <a:lstStyle/>
          <a:p>
            <a:r>
              <a:rPr lang="fr-BE" sz="1200" b="1" dirty="0" smtClean="0">
                <a:ea typeface="ＭＳ Ｐゴシック" charset="-128"/>
              </a:rPr>
              <a:t>A consistent and </a:t>
            </a:r>
            <a:r>
              <a:rPr lang="fr-BE" sz="1200" b="1" dirty="0" err="1" smtClean="0">
                <a:ea typeface="ＭＳ Ｐゴシック" charset="-128"/>
              </a:rPr>
              <a:t>comprehensive</a:t>
            </a:r>
            <a:r>
              <a:rPr lang="fr-BE" sz="1200" b="1" dirty="0" smtClean="0">
                <a:ea typeface="ＭＳ Ｐゴシック" charset="-128"/>
              </a:rPr>
              <a:t> set of </a:t>
            </a:r>
            <a:r>
              <a:rPr lang="fr-BE" sz="1200" b="1" dirty="0" err="1" smtClean="0">
                <a:ea typeface="ＭＳ Ｐゴシック" charset="-128"/>
              </a:rPr>
              <a:t>activities</a:t>
            </a:r>
            <a:endParaRPr lang="pl-PL" sz="1200" b="1" dirty="0" smtClean="0">
              <a:ea typeface="ＭＳ Ｐゴシック" charset="-128"/>
            </a:endParaRPr>
          </a:p>
          <a:p>
            <a:endParaRPr lang="pl-PL" sz="1200" b="1" dirty="0" smtClean="0">
              <a:ea typeface="ＭＳ Ｐゴシック" charset="-128"/>
            </a:endParaRPr>
          </a:p>
          <a:p>
            <a:pPr algn="just">
              <a:spcAft>
                <a:spcPts val="1200"/>
              </a:spcAft>
              <a:defRPr/>
            </a:pPr>
            <a:r>
              <a:rPr lang="en-GB" sz="1200" u="sng" dirty="0" smtClean="0">
                <a:ea typeface="ＭＳ Ｐゴシック" charset="-128"/>
              </a:rPr>
              <a:t>Partnership</a:t>
            </a:r>
            <a:r>
              <a:rPr lang="en-GB" sz="1200" dirty="0" smtClean="0">
                <a:ea typeface="ＭＳ Ｐゴシック" charset="-128"/>
              </a:rPr>
              <a:t> is key for the success: </a:t>
            </a:r>
            <a:r>
              <a:rPr lang="fr-FR" sz="1200" dirty="0" err="1" smtClean="0">
                <a:ea typeface="ＭＳ Ｐゴシック" charset="-128"/>
              </a:rPr>
              <a:t>solid</a:t>
            </a:r>
            <a:r>
              <a:rPr lang="fr-FR" sz="1200" dirty="0" smtClean="0">
                <a:ea typeface="ＭＳ Ｐゴシック" charset="-128"/>
              </a:rPr>
              <a:t> </a:t>
            </a:r>
            <a:r>
              <a:rPr lang="fr-FR" sz="1200" dirty="0" err="1" smtClean="0">
                <a:ea typeface="ＭＳ Ｐゴシック" charset="-128"/>
              </a:rPr>
              <a:t>commitment</a:t>
            </a:r>
            <a:r>
              <a:rPr lang="fr-FR" sz="1200" dirty="0" smtClean="0">
                <a:ea typeface="ＭＳ Ｐゴシック" charset="-128"/>
              </a:rPr>
              <a:t> </a:t>
            </a:r>
            <a:r>
              <a:rPr lang="fr-FR" sz="1200" dirty="0" err="1" smtClean="0">
                <a:ea typeface="ＭＳ Ｐゴシック" charset="-128"/>
              </a:rPr>
              <a:t>from</a:t>
            </a:r>
            <a:r>
              <a:rPr lang="fr-FR" sz="1200" dirty="0" smtClean="0">
                <a:ea typeface="ＭＳ Ｐゴシック" charset="-128"/>
              </a:rPr>
              <a:t> all </a:t>
            </a:r>
            <a:r>
              <a:rPr lang="fr-FR" sz="1200" dirty="0" err="1" smtClean="0">
                <a:ea typeface="ＭＳ Ｐゴシック" charset="-128"/>
              </a:rPr>
              <a:t>partners</a:t>
            </a:r>
            <a:r>
              <a:rPr lang="fr-FR" sz="1200" dirty="0" smtClean="0">
                <a:ea typeface="ＭＳ Ｐゴシック" charset="-128"/>
              </a:rPr>
              <a:t>, balance of </a:t>
            </a:r>
            <a:r>
              <a:rPr lang="fr-FR" sz="1200" dirty="0" err="1" smtClean="0">
                <a:ea typeface="ＭＳ Ｐゴシック" charset="-128"/>
              </a:rPr>
              <a:t>participating</a:t>
            </a:r>
            <a:r>
              <a:rPr lang="fr-FR" sz="1200" dirty="0" smtClean="0">
                <a:ea typeface="ＭＳ Ｐゴシック" charset="-128"/>
              </a:rPr>
              <a:t> businesses &amp; </a:t>
            </a:r>
            <a:r>
              <a:rPr lang="fr-FR" sz="1200" dirty="0" err="1" smtClean="0">
                <a:ea typeface="ＭＳ Ｐゴシック" charset="-128"/>
              </a:rPr>
              <a:t>HEIs</a:t>
            </a:r>
            <a:endParaRPr lang="en-GB" sz="1200" dirty="0" smtClean="0">
              <a:ea typeface="ＭＳ Ｐゴシック" charset="-128"/>
            </a:endParaRPr>
          </a:p>
          <a:p>
            <a:pPr algn="just">
              <a:spcAft>
                <a:spcPts val="1200"/>
              </a:spcAft>
              <a:defRPr/>
            </a:pPr>
            <a:r>
              <a:rPr lang="en-GB" sz="1200" dirty="0" smtClean="0">
                <a:ea typeface="ＭＳ Ｐゴシック" charset="-128"/>
              </a:rPr>
              <a:t>Focus on </a:t>
            </a:r>
            <a:r>
              <a:rPr lang="en-GB" sz="1200" u="sng" dirty="0" smtClean="0">
                <a:ea typeface="ＭＳ Ｐゴシック" charset="-128"/>
              </a:rPr>
              <a:t>innovation</a:t>
            </a:r>
            <a:r>
              <a:rPr lang="en-GB" sz="1200" dirty="0" smtClean="0">
                <a:ea typeface="ＭＳ Ｐゴシック" charset="-128"/>
              </a:rPr>
              <a:t>: in higher education and/or in companies, people, policy, …</a:t>
            </a:r>
          </a:p>
          <a:p>
            <a:pPr algn="just">
              <a:spcAft>
                <a:spcPts val="1200"/>
              </a:spcAft>
              <a:defRPr/>
            </a:pPr>
            <a:r>
              <a:rPr lang="en-GB" sz="1200" dirty="0" smtClean="0">
                <a:ea typeface="ＭＳ Ｐゴシック" charset="-128"/>
              </a:rPr>
              <a:t>Impact: </a:t>
            </a:r>
            <a:r>
              <a:rPr lang="fr-FR" sz="1200" dirty="0" err="1" smtClean="0">
                <a:ea typeface="ＭＳ Ｐゴシック" charset="-128"/>
              </a:rPr>
              <a:t>fostering</a:t>
            </a:r>
            <a:r>
              <a:rPr lang="fr-FR" sz="1200" dirty="0" smtClean="0">
                <a:ea typeface="ＭＳ Ｐゴシック" charset="-128"/>
              </a:rPr>
              <a:t> new </a:t>
            </a:r>
            <a:r>
              <a:rPr lang="fr-FR" sz="1200" u="sng" dirty="0" smtClean="0">
                <a:ea typeface="ＭＳ Ｐゴシック" charset="-128"/>
              </a:rPr>
              <a:t>attitudes</a:t>
            </a:r>
            <a:r>
              <a:rPr lang="fr-FR" sz="1200" dirty="0" smtClean="0">
                <a:ea typeface="ＭＳ Ｐゴシック" charset="-128"/>
              </a:rPr>
              <a:t> </a:t>
            </a:r>
            <a:r>
              <a:rPr lang="fr-FR" sz="1200" dirty="0" err="1" smtClean="0">
                <a:ea typeface="ＭＳ Ｐゴシック" charset="-128"/>
              </a:rPr>
              <a:t>towards</a:t>
            </a:r>
            <a:r>
              <a:rPr lang="fr-FR" sz="1200" dirty="0" smtClean="0">
                <a:ea typeface="ＭＳ Ｐゴシック" charset="-128"/>
              </a:rPr>
              <a:t> </a:t>
            </a:r>
            <a:r>
              <a:rPr lang="fr-FR" sz="1200" dirty="0" err="1" smtClean="0">
                <a:ea typeface="ＭＳ Ｐゴシック" charset="-128"/>
              </a:rPr>
              <a:t>University</a:t>
            </a:r>
            <a:r>
              <a:rPr lang="fr-FR" sz="1200" dirty="0" smtClean="0">
                <a:ea typeface="ＭＳ Ｐゴシック" charset="-128"/>
              </a:rPr>
              <a:t>-Business </a:t>
            </a:r>
            <a:r>
              <a:rPr lang="fr-FR" sz="1200" dirty="0" err="1" smtClean="0">
                <a:ea typeface="ＭＳ Ｐゴシック" charset="-128"/>
              </a:rPr>
              <a:t>Cooperation</a:t>
            </a:r>
            <a:r>
              <a:rPr lang="fr-FR" sz="1200" dirty="0" smtClean="0">
                <a:ea typeface="ＭＳ Ｐゴシック" charset="-128"/>
              </a:rPr>
              <a:t> in all </a:t>
            </a:r>
            <a:r>
              <a:rPr lang="fr-FR" sz="1200" dirty="0" err="1" smtClean="0">
                <a:ea typeface="ＭＳ Ｐゴシック" charset="-128"/>
              </a:rPr>
              <a:t>sectors</a:t>
            </a:r>
            <a:r>
              <a:rPr lang="fr-FR" sz="1200" dirty="0" smtClean="0">
                <a:ea typeface="ＭＳ Ｐゴシック" charset="-128"/>
              </a:rPr>
              <a:t> and </a:t>
            </a:r>
            <a:r>
              <a:rPr lang="fr-FR" sz="1200" dirty="0" err="1" smtClean="0">
                <a:ea typeface="ＭＳ Ｐゴシック" charset="-128"/>
              </a:rPr>
              <a:t>changing</a:t>
            </a:r>
            <a:r>
              <a:rPr lang="fr-FR" sz="1200" dirty="0" smtClean="0">
                <a:ea typeface="ＭＳ Ｐゴシック" charset="-128"/>
              </a:rPr>
              <a:t> </a:t>
            </a:r>
            <a:r>
              <a:rPr lang="fr-FR" sz="1200" u="sng" dirty="0" err="1" smtClean="0">
                <a:ea typeface="ＭＳ Ｐゴシック" charset="-128"/>
              </a:rPr>
              <a:t>behaviour</a:t>
            </a:r>
            <a:r>
              <a:rPr lang="fr-FR" sz="1200" dirty="0" smtClean="0">
                <a:ea typeface="ＭＳ Ｐゴシック" charset="-128"/>
              </a:rPr>
              <a:t> </a:t>
            </a:r>
            <a:r>
              <a:rPr lang="en-GB" sz="1200" dirty="0" smtClean="0">
                <a:ea typeface="ＭＳ Ｐゴシック" charset="-128"/>
              </a:rPr>
              <a:t>(within and beyond the partnership)</a:t>
            </a:r>
            <a:endParaRPr lang="pl-PL" sz="1200" dirty="0" smtClean="0">
              <a:ea typeface="ＭＳ Ｐゴシック" charset="-128"/>
            </a:endParaRPr>
          </a:p>
          <a:p>
            <a:pPr algn="just">
              <a:spcAft>
                <a:spcPts val="1200"/>
              </a:spcAft>
              <a:defRPr/>
            </a:pPr>
            <a:r>
              <a:rPr lang="pl-PL" sz="1200" dirty="0" err="1" smtClean="0">
                <a:ea typeface="ＭＳ Ｐゴシック" charset="-128"/>
              </a:rPr>
              <a:t>It</a:t>
            </a:r>
            <a:r>
              <a:rPr lang="pl-PL" sz="1200" dirty="0" smtClean="0">
                <a:ea typeface="ＭＳ Ｐゴシック" charset="-128"/>
              </a:rPr>
              <a:t> </a:t>
            </a:r>
            <a:r>
              <a:rPr lang="pl-PL" sz="1200" dirty="0" err="1" smtClean="0">
                <a:ea typeface="ＭＳ Ｐゴシック" charset="-128"/>
              </a:rPr>
              <a:t>is</a:t>
            </a:r>
            <a:r>
              <a:rPr lang="pl-PL" sz="1200" dirty="0" smtClean="0">
                <a:ea typeface="ＭＳ Ｐゴシック" charset="-128"/>
              </a:rPr>
              <a:t> </a:t>
            </a:r>
            <a:r>
              <a:rPr lang="pl-PL" sz="1200" dirty="0" err="1" smtClean="0">
                <a:ea typeface="ＭＳ Ｐゴシック" charset="-128"/>
              </a:rPr>
              <a:t>expected</a:t>
            </a:r>
            <a:r>
              <a:rPr lang="pl-PL" sz="1200" dirty="0" smtClean="0">
                <a:ea typeface="ＭＳ Ｐゴシック" charset="-128"/>
              </a:rPr>
              <a:t> </a:t>
            </a:r>
            <a:r>
              <a:rPr lang="pl-PL" sz="1200" dirty="0" err="1" smtClean="0">
                <a:ea typeface="ＭＳ Ｐゴシック" charset="-128"/>
              </a:rPr>
              <a:t>that</a:t>
            </a:r>
            <a:r>
              <a:rPr lang="pl-PL" sz="1200" dirty="0" smtClean="0">
                <a:ea typeface="ＭＳ Ｐゴシック" charset="-128"/>
              </a:rPr>
              <a:t> </a:t>
            </a:r>
            <a:r>
              <a:rPr lang="pl-PL" sz="1200" dirty="0" err="1" smtClean="0">
                <a:ea typeface="ＭＳ Ｐゴシック" charset="-128"/>
              </a:rPr>
              <a:t>the</a:t>
            </a:r>
            <a:r>
              <a:rPr lang="pl-PL" sz="1200" dirty="0" smtClean="0">
                <a:ea typeface="ＭＳ Ｐゴシック" charset="-128"/>
              </a:rPr>
              <a:t> </a:t>
            </a:r>
            <a:r>
              <a:rPr lang="pl-PL" sz="1200" dirty="0" err="1" smtClean="0">
                <a:ea typeface="ＭＳ Ｐゴシック" charset="-128"/>
              </a:rPr>
              <a:t>partnerhsip</a:t>
            </a:r>
            <a:r>
              <a:rPr lang="pl-PL" sz="1200" dirty="0" smtClean="0">
                <a:ea typeface="ＭＳ Ｐゴシック" charset="-128"/>
              </a:rPr>
              <a:t> and </a:t>
            </a:r>
            <a:r>
              <a:rPr lang="pl-PL" sz="1200" dirty="0" err="1" smtClean="0">
                <a:ea typeface="ＭＳ Ｐゴシック" charset="-128"/>
              </a:rPr>
              <a:t>activities</a:t>
            </a:r>
            <a:r>
              <a:rPr lang="pl-PL" sz="1200" dirty="0" smtClean="0">
                <a:ea typeface="ＭＳ Ｐゴシック" charset="-128"/>
              </a:rPr>
              <a:t> will </a:t>
            </a:r>
            <a:r>
              <a:rPr lang="pl-PL" sz="1200" dirty="0" err="1" smtClean="0">
                <a:ea typeface="ＭＳ Ｐゴシック" charset="-128"/>
              </a:rPr>
              <a:t>continue</a:t>
            </a:r>
            <a:r>
              <a:rPr lang="pl-PL" sz="1200" dirty="0" smtClean="0">
                <a:ea typeface="ＭＳ Ｐゴシック" charset="-128"/>
              </a:rPr>
              <a:t>.</a:t>
            </a:r>
            <a:endParaRPr lang="en-GB" sz="1200" dirty="0" smtClean="0">
              <a:ea typeface="ＭＳ Ｐゴシック" charset="-128"/>
            </a:endParaRPr>
          </a:p>
          <a:p>
            <a:pPr algn="just">
              <a:spcAft>
                <a:spcPts val="1200"/>
              </a:spcAft>
              <a:defRPr/>
            </a:pPr>
            <a:r>
              <a:rPr lang="en-GB" sz="1200" dirty="0" smtClean="0">
                <a:ea typeface="ＭＳ Ｐゴシック" charset="-128"/>
              </a:rPr>
              <a:t>Compulsory participation in </a:t>
            </a:r>
            <a:r>
              <a:rPr lang="en-GB" sz="1200" u="sng" dirty="0" smtClean="0">
                <a:ea typeface="ＭＳ Ｐゴシック" charset="-128"/>
              </a:rPr>
              <a:t>thematic clusters</a:t>
            </a:r>
            <a:r>
              <a:rPr lang="en-GB" sz="1200" dirty="0" smtClean="0">
                <a:ea typeface="ＭＳ Ｐゴシック" charset="-128"/>
              </a:rPr>
              <a:t>, set-up centrally to support cross-fertilisation, exchange of good practice and mutual learning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 name="Symbol zastępczy notatek 3"/>
          <p:cNvSpPr>
            <a:spLocks noGrp="1"/>
          </p:cNvSpPr>
          <p:nvPr>
            <p:ph type="body" idx="1"/>
          </p:nvPr>
        </p:nvSpPr>
        <p:spPr/>
        <p:txBody>
          <a:bodyPr>
            <a:normAutofit/>
          </a:bodyPr>
          <a:lstStyle/>
          <a:p>
            <a:r>
              <a:rPr lang="fr-BE" sz="1200" b="1" dirty="0" smtClean="0">
                <a:ea typeface="ＭＳ Ｐゴシック" charset="-128"/>
              </a:rPr>
              <a:t>A consistent and </a:t>
            </a:r>
            <a:r>
              <a:rPr lang="fr-BE" sz="1200" b="1" dirty="0" err="1" smtClean="0">
                <a:ea typeface="ＭＳ Ｐゴシック" charset="-128"/>
              </a:rPr>
              <a:t>comprehensive</a:t>
            </a:r>
            <a:r>
              <a:rPr lang="fr-BE" sz="1200" b="1" dirty="0" smtClean="0">
                <a:ea typeface="ＭＳ Ｐゴシック" charset="-128"/>
              </a:rPr>
              <a:t> set of </a:t>
            </a:r>
            <a:r>
              <a:rPr lang="fr-BE" sz="1200" b="1" dirty="0" err="1" smtClean="0">
                <a:ea typeface="ＭＳ Ｐゴシック" charset="-128"/>
              </a:rPr>
              <a:t>activities</a:t>
            </a:r>
            <a:endParaRPr lang="pl-PL" sz="1200" b="1" dirty="0" smtClean="0">
              <a:ea typeface="ＭＳ Ｐゴシック" charset="-128"/>
            </a:endParaRPr>
          </a:p>
          <a:p>
            <a:endParaRPr lang="pl-PL" sz="1200" b="1" dirty="0" smtClean="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 name="Symbol zastępczy notatek 3"/>
          <p:cNvSpPr>
            <a:spLocks noGrp="1"/>
          </p:cNvSpPr>
          <p:nvPr>
            <p:ph type="body" idx="1"/>
          </p:nvPr>
        </p:nvSpPr>
        <p:spPr/>
        <p:txBody>
          <a:bodyPr>
            <a:normAutofit/>
          </a:bodyPr>
          <a:lstStyle/>
          <a:p>
            <a:endParaRPr lang="en-GB" sz="1200" dirty="0" smtClean="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 name="Symbol zastępczy notatek 3"/>
          <p:cNvSpPr>
            <a:spLocks noGrp="1"/>
          </p:cNvSpPr>
          <p:nvPr>
            <p:ph type="body" idx="1"/>
          </p:nvPr>
        </p:nvSpPr>
        <p:spPr/>
        <p:txBody>
          <a:bodyPr>
            <a:normAutofit fontScale="85000" lnSpcReduction="20000"/>
          </a:bodyPr>
          <a:lstStyle/>
          <a:p>
            <a:r>
              <a:rPr lang="en-US" dirty="0" smtClean="0"/>
              <a:t>In 2011, the European Parliament made €1M available for the launch of a new pilot project that became known as the Knowledge Alliances (Knowledge Partnerships). Following an overwhelmingly popular response from applicants, three projects were selected in 2011</a:t>
            </a:r>
            <a:r>
              <a:rPr lang="pl-PL" dirty="0" smtClean="0"/>
              <a:t>. One of </a:t>
            </a:r>
            <a:r>
              <a:rPr lang="pl-PL" dirty="0" err="1" smtClean="0"/>
              <a:t>them</a:t>
            </a:r>
            <a:r>
              <a:rPr lang="pl-PL" dirty="0" smtClean="0"/>
              <a:t> </a:t>
            </a:r>
            <a:r>
              <a:rPr lang="pl-PL" dirty="0" err="1" smtClean="0"/>
              <a:t>is</a:t>
            </a:r>
            <a:r>
              <a:rPr lang="pl-PL" dirty="0" smtClean="0"/>
              <a:t> </a:t>
            </a:r>
            <a:r>
              <a:rPr lang="pl-PL" dirty="0" err="1" smtClean="0"/>
              <a:t>Know-Fact</a:t>
            </a:r>
            <a:r>
              <a:rPr lang="pl-PL" dirty="0" smtClean="0"/>
              <a:t>.</a:t>
            </a:r>
            <a:endParaRPr lang="en-US" dirty="0" smtClean="0"/>
          </a:p>
          <a:p>
            <a:endParaRPr lang="pl-PL" sz="1200" i="1" kern="1200" baseline="0" dirty="0" smtClean="0">
              <a:solidFill>
                <a:schemeClr val="tx1"/>
              </a:solidFill>
              <a:latin typeface="Arial" charset="0"/>
              <a:ea typeface="+mn-ea"/>
              <a:cs typeface="+mn-cs"/>
            </a:endParaRPr>
          </a:p>
          <a:p>
            <a:r>
              <a:rPr lang="en-US" sz="1200" i="1" kern="1200" baseline="0" dirty="0" smtClean="0">
                <a:solidFill>
                  <a:schemeClr val="tx1"/>
                </a:solidFill>
                <a:latin typeface="Arial" charset="0"/>
                <a:ea typeface="+mn-ea"/>
                <a:cs typeface="+mn-cs"/>
              </a:rPr>
              <a:t>Reference: Call EAC/19/2011 Pilot Project: Knowledge Partnerships</a:t>
            </a:r>
          </a:p>
          <a:p>
            <a:endParaRPr lang="pl-PL" sz="1200" b="1" kern="1200" baseline="0" dirty="0" smtClean="0">
              <a:solidFill>
                <a:schemeClr val="tx1"/>
              </a:solidFill>
              <a:latin typeface="Arial" charset="0"/>
              <a:ea typeface="+mn-ea"/>
              <a:cs typeface="+mn-cs"/>
            </a:endParaRPr>
          </a:p>
          <a:p>
            <a:r>
              <a:rPr lang="en-US" sz="1200" b="1" kern="1200" baseline="0" dirty="0" smtClean="0">
                <a:solidFill>
                  <a:schemeClr val="tx1"/>
                </a:solidFill>
                <a:latin typeface="Arial" charset="0"/>
                <a:ea typeface="+mn-ea"/>
                <a:cs typeface="+mn-cs"/>
              </a:rPr>
              <a:t>Title: A Knowledge Partnership for the definition and launch of the European</a:t>
            </a:r>
          </a:p>
          <a:p>
            <a:r>
              <a:rPr lang="en-US" sz="1200" b="1" kern="1200" baseline="0" dirty="0" smtClean="0">
                <a:solidFill>
                  <a:schemeClr val="tx1"/>
                </a:solidFill>
                <a:latin typeface="Arial" charset="0"/>
                <a:ea typeface="+mn-ea"/>
                <a:cs typeface="+mn-cs"/>
              </a:rPr>
              <a:t>Teaching Factory Paradigm in manufacturing education (KNOW-FACT)</a:t>
            </a:r>
            <a:endParaRPr lang="pl-PL" sz="1200" b="1" kern="1200" baseline="0" dirty="0" smtClean="0">
              <a:solidFill>
                <a:schemeClr val="tx1"/>
              </a:solidFill>
              <a:latin typeface="Arial" charset="0"/>
              <a:ea typeface="+mn-ea"/>
              <a:cs typeface="+mn-cs"/>
            </a:endParaRPr>
          </a:p>
          <a:p>
            <a:endParaRPr lang="pl-PL" sz="1200" b="1" kern="1200" baseline="0" dirty="0" smtClean="0">
              <a:solidFill>
                <a:schemeClr val="tx1"/>
              </a:solidFill>
              <a:latin typeface="Arial" charset="0"/>
              <a:ea typeface="+mn-ea"/>
              <a:cs typeface="+mn-cs"/>
            </a:endParaRPr>
          </a:p>
          <a:p>
            <a:r>
              <a:rPr lang="pl-PL" sz="1200" kern="1200" baseline="0" dirty="0" err="1" smtClean="0">
                <a:solidFill>
                  <a:schemeClr val="tx1"/>
                </a:solidFill>
                <a:latin typeface="Arial" charset="0"/>
                <a:ea typeface="+mn-ea"/>
                <a:cs typeface="+mn-cs"/>
              </a:rPr>
              <a:t>The</a:t>
            </a:r>
            <a:r>
              <a:rPr lang="pl-PL" sz="1200" kern="1200" baseline="0" dirty="0" smtClean="0">
                <a:solidFill>
                  <a:schemeClr val="tx1"/>
                </a:solidFill>
                <a:latin typeface="Arial" charset="0"/>
                <a:ea typeface="+mn-ea"/>
                <a:cs typeface="+mn-cs"/>
              </a:rPr>
              <a:t> </a:t>
            </a:r>
            <a:r>
              <a:rPr lang="pl-PL" sz="1200" kern="1200" baseline="0" dirty="0" err="1" smtClean="0">
                <a:solidFill>
                  <a:schemeClr val="tx1"/>
                </a:solidFill>
                <a:latin typeface="Arial" charset="0"/>
                <a:ea typeface="+mn-ea"/>
                <a:cs typeface="+mn-cs"/>
              </a:rPr>
              <a:t>focus</a:t>
            </a:r>
            <a:r>
              <a:rPr lang="pl-PL" sz="1200" kern="1200" baseline="0" dirty="0" smtClean="0">
                <a:solidFill>
                  <a:schemeClr val="tx1"/>
                </a:solidFill>
                <a:latin typeface="Arial" charset="0"/>
                <a:ea typeface="+mn-ea"/>
                <a:cs typeface="+mn-cs"/>
              </a:rPr>
              <a:t> of </a:t>
            </a:r>
            <a:r>
              <a:rPr lang="pl-PL" sz="1200" kern="1200" baseline="0" dirty="0" err="1" smtClean="0">
                <a:solidFill>
                  <a:schemeClr val="tx1"/>
                </a:solidFill>
                <a:latin typeface="Arial" charset="0"/>
                <a:ea typeface="+mn-ea"/>
                <a:cs typeface="+mn-cs"/>
              </a:rPr>
              <a:t>the</a:t>
            </a:r>
            <a:r>
              <a:rPr lang="pl-PL" sz="1200" kern="1200" baseline="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project pilots will be on the educational / learning aspects of delivering and</a:t>
            </a:r>
            <a:r>
              <a:rPr lang="pl-PL"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utilising</a:t>
            </a:r>
            <a:r>
              <a:rPr lang="en-US" sz="1200" kern="1200" baseline="0" dirty="0" smtClean="0">
                <a:solidFill>
                  <a:schemeClr val="tx1"/>
                </a:solidFill>
                <a:latin typeface="Arial" charset="0"/>
                <a:ea typeface="+mn-ea"/>
                <a:cs typeface="+mn-cs"/>
              </a:rPr>
              <a:t> new knowledge on ICT for manufacturing, addressing the weak link of</a:t>
            </a:r>
            <a:r>
              <a:rPr lang="pl-PL" sz="1200" kern="1200" baseline="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the knowledge triangle namely the one between education and innovation.</a:t>
            </a:r>
          </a:p>
          <a:p>
            <a:endParaRPr lang="pl-PL"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breakthrough of the suggested work is the novel concept of seamlessly</a:t>
            </a:r>
            <a:r>
              <a:rPr lang="pl-PL" sz="1200" kern="1200" baseline="0" dirty="0" smtClean="0">
                <a:solidFill>
                  <a:schemeClr val="tx1"/>
                </a:solidFill>
                <a:latin typeface="Arial" charset="0"/>
                <a:ea typeface="+mn-ea"/>
                <a:cs typeface="+mn-cs"/>
              </a:rPr>
              <a:t> </a:t>
            </a:r>
            <a:r>
              <a:rPr lang="en-US" sz="1200" b="1" kern="1200" baseline="0" dirty="0" smtClean="0">
                <a:solidFill>
                  <a:schemeClr val="tx1"/>
                </a:solidFill>
                <a:latin typeface="Arial" charset="0"/>
                <a:ea typeface="+mn-ea"/>
                <a:cs typeface="+mn-cs"/>
              </a:rPr>
              <a:t>integrating research, innovation and education activities </a:t>
            </a:r>
            <a:r>
              <a:rPr lang="en-US" sz="1200" kern="1200" baseline="0" dirty="0" smtClean="0">
                <a:solidFill>
                  <a:schemeClr val="tx1"/>
                </a:solidFill>
                <a:latin typeface="Arial" charset="0"/>
                <a:ea typeface="+mn-ea"/>
                <a:cs typeface="+mn-cs"/>
              </a:rPr>
              <a:t>within a single</a:t>
            </a:r>
          </a:p>
          <a:p>
            <a:r>
              <a:rPr lang="en-US" sz="1200" kern="1200" baseline="0" dirty="0" smtClean="0">
                <a:solidFill>
                  <a:schemeClr val="tx1"/>
                </a:solidFill>
                <a:latin typeface="Arial" charset="0"/>
                <a:ea typeface="+mn-ea"/>
                <a:cs typeface="+mn-cs"/>
              </a:rPr>
              <a:t>initiative, so as to promote the future perspectives of knowledge-based,</a:t>
            </a:r>
            <a:r>
              <a:rPr lang="pl-PL" sz="1200" kern="1200" baseline="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competitive and sustainable manufacturing in Europe. The concept of the</a:t>
            </a:r>
          </a:p>
          <a:p>
            <a:r>
              <a:rPr lang="en-US" sz="1200" kern="1200" baseline="0" dirty="0" smtClean="0">
                <a:solidFill>
                  <a:schemeClr val="tx1"/>
                </a:solidFill>
                <a:latin typeface="Arial" charset="0"/>
                <a:ea typeface="+mn-ea"/>
                <a:cs typeface="+mn-cs"/>
              </a:rPr>
              <a:t>Teaching Factory has its origins in the medical sciences discipline and</a:t>
            </a:r>
            <a:r>
              <a:rPr lang="pl-PL" sz="1200" kern="1200" baseline="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specifically in the paradigm of the teaching hospitals, namely the medical</a:t>
            </a:r>
          </a:p>
          <a:p>
            <a:r>
              <a:rPr lang="en-US" sz="1200" kern="1200" baseline="0" dirty="0" err="1" smtClean="0">
                <a:solidFill>
                  <a:schemeClr val="tx1"/>
                </a:solidFill>
                <a:latin typeface="Arial" charset="0"/>
                <a:ea typeface="+mn-ea"/>
                <a:cs typeface="+mn-cs"/>
              </a:rPr>
              <a:t>schoo</a:t>
            </a:r>
            <a:r>
              <a:rPr lang="pl-PL" sz="1200" kern="1200" baseline="0" dirty="0" smtClean="0">
                <a:solidFill>
                  <a:schemeClr val="tx1"/>
                </a:solidFill>
                <a:latin typeface="Arial" charset="0"/>
                <a:ea typeface="+mn-ea"/>
                <a:cs typeface="+mn-cs"/>
              </a:rPr>
              <a:t>l</a:t>
            </a:r>
            <a:r>
              <a:rPr lang="en-US" sz="1200" kern="1200" baseline="0" dirty="0" smtClean="0">
                <a:solidFill>
                  <a:schemeClr val="tx1"/>
                </a:solidFill>
                <a:latin typeface="Arial" charset="0"/>
                <a:ea typeface="+mn-ea"/>
                <a:cs typeface="+mn-cs"/>
              </a:rPr>
              <a:t>s operating in parallel with hospitals. Aiming to become a new</a:t>
            </a:r>
            <a:r>
              <a:rPr lang="pl-PL" sz="1200" kern="1200" baseline="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paradigm in engineering education and training</a:t>
            </a:r>
            <a:r>
              <a:rPr lang="pl-PL" sz="1200" kern="1200" baseline="0" dirty="0" smtClean="0">
                <a:solidFill>
                  <a:schemeClr val="tx1"/>
                </a:solidFill>
                <a:latin typeface="Arial" charset="0"/>
                <a:ea typeface="+mn-ea"/>
                <a:cs typeface="+mn-cs"/>
              </a:rPr>
              <a:t>.</a:t>
            </a:r>
          </a:p>
          <a:p>
            <a:endParaRPr lang="pl-PL"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Teaching Factory will be providing to the students the ability to access an</a:t>
            </a:r>
            <a:r>
              <a:rPr lang="pl-PL" sz="1200" kern="1200" baseline="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industrial environment under real life work conditions.</a:t>
            </a:r>
            <a:endParaRPr lang="pl-PL" sz="1200" kern="1200" baseline="0" dirty="0" smtClean="0">
              <a:solidFill>
                <a:schemeClr val="tx1"/>
              </a:solidFill>
              <a:latin typeface="Arial" charset="0"/>
              <a:ea typeface="+mn-ea"/>
              <a:cs typeface="+mn-cs"/>
            </a:endParaRPr>
          </a:p>
          <a:p>
            <a:endParaRPr lang="pl-PL" sz="1200" kern="1200" baseline="0" dirty="0" smtClean="0">
              <a:solidFill>
                <a:schemeClr val="tx1"/>
              </a:solidFill>
              <a:latin typeface="Arial" charset="0"/>
              <a:ea typeface="+mn-ea"/>
              <a:cs typeface="+mn-cs"/>
            </a:endParaRPr>
          </a:p>
          <a:p>
            <a:r>
              <a:rPr lang="pl-PL" sz="1200" b="1" kern="1200" baseline="0" dirty="0" smtClean="0">
                <a:solidFill>
                  <a:schemeClr val="tx1"/>
                </a:solidFill>
                <a:latin typeface="Arial" charset="0"/>
                <a:ea typeface="+mn-ea"/>
                <a:cs typeface="+mn-cs"/>
              </a:rPr>
              <a:t>Grant </a:t>
            </a:r>
            <a:r>
              <a:rPr lang="pl-PL" sz="1200" b="1" kern="1200" baseline="0" dirty="0" err="1" smtClean="0">
                <a:solidFill>
                  <a:schemeClr val="tx1"/>
                </a:solidFill>
                <a:latin typeface="Arial" charset="0"/>
                <a:ea typeface="+mn-ea"/>
                <a:cs typeface="+mn-cs"/>
              </a:rPr>
              <a:t>amount</a:t>
            </a:r>
            <a:r>
              <a:rPr lang="pl-PL" sz="1200" b="1" kern="1200" baseline="0" dirty="0" smtClean="0">
                <a:solidFill>
                  <a:schemeClr val="tx1"/>
                </a:solidFill>
                <a:latin typeface="Arial" charset="0"/>
                <a:ea typeface="+mn-ea"/>
                <a:cs typeface="+mn-cs"/>
              </a:rPr>
              <a:t>: 318,556 €</a:t>
            </a:r>
          </a:p>
          <a:p>
            <a:r>
              <a:rPr lang="pl-PL" sz="1200" b="1" kern="1200" baseline="0" dirty="0" err="1" smtClean="0">
                <a:solidFill>
                  <a:schemeClr val="tx1"/>
                </a:solidFill>
                <a:latin typeface="Arial" charset="0"/>
                <a:ea typeface="+mn-ea"/>
                <a:cs typeface="+mn-cs"/>
              </a:rPr>
              <a:t>Approved</a:t>
            </a:r>
            <a:r>
              <a:rPr lang="pl-PL" sz="1200" b="1" kern="1200" baseline="0" dirty="0" smtClean="0">
                <a:solidFill>
                  <a:schemeClr val="tx1"/>
                </a:solidFill>
                <a:latin typeface="Arial" charset="0"/>
                <a:ea typeface="+mn-ea"/>
                <a:cs typeface="+mn-cs"/>
              </a:rPr>
              <a:t> </a:t>
            </a:r>
            <a:r>
              <a:rPr lang="pl-PL" sz="1200" b="1" kern="1200" baseline="0" dirty="0" err="1" smtClean="0">
                <a:solidFill>
                  <a:schemeClr val="tx1"/>
                </a:solidFill>
                <a:latin typeface="Arial" charset="0"/>
                <a:ea typeface="+mn-ea"/>
                <a:cs typeface="+mn-cs"/>
              </a:rPr>
              <a:t>budget</a:t>
            </a:r>
            <a:r>
              <a:rPr lang="pl-PL" sz="1200" b="1" kern="1200" baseline="0" dirty="0" smtClean="0">
                <a:solidFill>
                  <a:schemeClr val="tx1"/>
                </a:solidFill>
                <a:latin typeface="Arial" charset="0"/>
                <a:ea typeface="+mn-ea"/>
                <a:cs typeface="+mn-cs"/>
              </a:rPr>
              <a:t>: 436,797 €</a:t>
            </a:r>
          </a:p>
          <a:p>
            <a:r>
              <a:rPr lang="pl-PL" sz="1200" b="1" kern="1200" baseline="0" dirty="0" err="1" smtClean="0">
                <a:solidFill>
                  <a:schemeClr val="tx1"/>
                </a:solidFill>
                <a:latin typeface="Arial" charset="0"/>
                <a:ea typeface="+mn-ea"/>
                <a:cs typeface="+mn-cs"/>
              </a:rPr>
              <a:t>Contract</a:t>
            </a:r>
            <a:r>
              <a:rPr lang="pl-PL" sz="1200" b="1" kern="1200" baseline="0" dirty="0" smtClean="0">
                <a:solidFill>
                  <a:schemeClr val="tx1"/>
                </a:solidFill>
                <a:latin typeface="Arial" charset="0"/>
                <a:ea typeface="+mn-ea"/>
                <a:cs typeface="+mn-cs"/>
              </a:rPr>
              <a:t> </a:t>
            </a:r>
            <a:r>
              <a:rPr lang="pl-PL" sz="1200" b="1" kern="1200" baseline="0" dirty="0" err="1" smtClean="0">
                <a:solidFill>
                  <a:schemeClr val="tx1"/>
                </a:solidFill>
                <a:latin typeface="Arial" charset="0"/>
                <a:ea typeface="+mn-ea"/>
                <a:cs typeface="+mn-cs"/>
              </a:rPr>
              <a:t>duration</a:t>
            </a:r>
            <a:r>
              <a:rPr lang="pl-PL" sz="1200" b="1" kern="1200" baseline="0" dirty="0" smtClean="0">
                <a:solidFill>
                  <a:schemeClr val="tx1"/>
                </a:solidFill>
                <a:latin typeface="Arial" charset="0"/>
                <a:ea typeface="+mn-ea"/>
                <a:cs typeface="+mn-cs"/>
              </a:rPr>
              <a:t>: 18 </a:t>
            </a:r>
            <a:r>
              <a:rPr lang="pl-PL" sz="1200" b="1" kern="1200" baseline="0" dirty="0" err="1" smtClean="0">
                <a:solidFill>
                  <a:schemeClr val="tx1"/>
                </a:solidFill>
                <a:latin typeface="Arial" charset="0"/>
                <a:ea typeface="+mn-ea"/>
                <a:cs typeface="+mn-cs"/>
              </a:rPr>
              <a:t>months</a:t>
            </a:r>
            <a:endParaRPr lang="pl-PL"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 name="Symbol zastępczy notatek 3"/>
          <p:cNvSpPr>
            <a:spLocks noGrp="1"/>
          </p:cNvSpPr>
          <p:nvPr>
            <p:ph type="body" idx="1"/>
          </p:nvPr>
        </p:nvSpPr>
        <p:spPr/>
        <p:txBody>
          <a:bodyPr>
            <a:normAutofit/>
          </a:bodyPr>
          <a:lstStyle/>
          <a:p>
            <a:endParaRPr lang="pl-PL"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 name="Symbol zastępczy notatek 3"/>
          <p:cNvSpPr>
            <a:spLocks noGrp="1"/>
          </p:cNvSpPr>
          <p:nvPr>
            <p:ph type="body" idx="1"/>
          </p:nvPr>
        </p:nvSpPr>
        <p:spPr/>
        <p:txBody>
          <a:bodyPr>
            <a:normAutofit fontScale="77500" lnSpcReduction="20000"/>
          </a:bodyPr>
          <a:lstStyle/>
          <a:p>
            <a:r>
              <a:rPr lang="en-US" dirty="0" smtClean="0"/>
              <a:t>With the objective of preparing the successful implementation of the future </a:t>
            </a:r>
            <a:r>
              <a:rPr lang="en-US" dirty="0" err="1" smtClean="0"/>
              <a:t>programme</a:t>
            </a:r>
            <a:r>
              <a:rPr lang="en-US" dirty="0" smtClean="0"/>
              <a:t> "Erasmus </a:t>
            </a:r>
            <a:r>
              <a:rPr lang="pl-PL" dirty="0" smtClean="0"/>
              <a:t>Plus</a:t>
            </a:r>
            <a:r>
              <a:rPr lang="en-US" dirty="0" smtClean="0"/>
              <a:t>" the Commission launched a call for proposals for "Sector Skills Alliances</a:t>
            </a:r>
            <a:r>
              <a:rPr lang="pl-PL" dirty="0" smtClean="0"/>
              <a:t>” </a:t>
            </a:r>
            <a:r>
              <a:rPr lang="pl-PL" dirty="0" err="1" smtClean="0"/>
              <a:t>in</a:t>
            </a:r>
            <a:r>
              <a:rPr lang="pl-PL" dirty="0" smtClean="0"/>
              <a:t> 2012.</a:t>
            </a:r>
          </a:p>
          <a:p>
            <a:endParaRPr lang="pl-PL" dirty="0" smtClean="0"/>
          </a:p>
          <a:p>
            <a:r>
              <a:rPr lang="en-US" dirty="0" smtClean="0"/>
              <a:t>Enterprises </a:t>
            </a:r>
            <a:r>
              <a:rPr lang="pl-PL" dirty="0" err="1" smtClean="0"/>
              <a:t>often</a:t>
            </a:r>
            <a:r>
              <a:rPr lang="pl-PL" dirty="0" smtClean="0"/>
              <a:t> </a:t>
            </a:r>
            <a:r>
              <a:rPr lang="en-US" dirty="0" smtClean="0"/>
              <a:t>look for skilled staff and offer apprenticeship and training places that remain vacant. These </a:t>
            </a:r>
            <a:r>
              <a:rPr lang="en-US" b="1" dirty="0" smtClean="0"/>
              <a:t>shortages of vocational skills </a:t>
            </a:r>
            <a:r>
              <a:rPr lang="en-US" dirty="0" smtClean="0"/>
              <a:t>have become a serious problem in many economic sectors and an obstacle to growth of many European companies while at the same time unemployment is unacceptably high. If better matching demand for, and supply of, skills will not solve the economic crisis we nevertheless have to take all the measures we can to reduce unemployment and, in particular, youth unemployment. We need efforts at all levels to </a:t>
            </a:r>
            <a:r>
              <a:rPr lang="en-US" dirty="0" err="1" smtClean="0"/>
              <a:t>modernise</a:t>
            </a:r>
            <a:r>
              <a:rPr lang="en-US" dirty="0" smtClean="0"/>
              <a:t> and adapt vocational education and training (VET) </a:t>
            </a:r>
            <a:r>
              <a:rPr lang="en-US" dirty="0" err="1" smtClean="0"/>
              <a:t>programmes</a:t>
            </a:r>
            <a:r>
              <a:rPr lang="en-US" dirty="0" smtClean="0"/>
              <a:t> so that people learn those skills that make them employable. Up-to-date and constantly evolving VET is therefore not only important for fighting unemployment but also a fundamental factor for economic competitiveness.</a:t>
            </a:r>
            <a:endParaRPr lang="pl-PL" dirty="0" smtClean="0"/>
          </a:p>
          <a:p>
            <a:endParaRPr lang="en-US" dirty="0" smtClean="0"/>
          </a:p>
          <a:p>
            <a:r>
              <a:rPr lang="pl-PL" dirty="0" smtClean="0"/>
              <a:t>A </a:t>
            </a:r>
            <a:r>
              <a:rPr lang="en-US" dirty="0" smtClean="0"/>
              <a:t>new category of transnational cooperation called Sector Skills Alliances </a:t>
            </a:r>
            <a:r>
              <a:rPr lang="en-US" b="1" dirty="0" smtClean="0"/>
              <a:t>to promote European cooperation within an economic sector</a:t>
            </a:r>
            <a:r>
              <a:rPr lang="en-US" dirty="0" smtClean="0"/>
              <a:t>. This new project type has been built on the lessons </a:t>
            </a:r>
            <a:r>
              <a:rPr lang="en-US" b="1" dirty="0" smtClean="0"/>
              <a:t>learnt from projects </a:t>
            </a:r>
            <a:r>
              <a:rPr lang="pl-PL" b="0" dirty="0" smtClean="0"/>
              <a:t>under</a:t>
            </a:r>
            <a:r>
              <a:rPr lang="en-US" dirty="0" smtClean="0"/>
              <a:t> </a:t>
            </a:r>
            <a:r>
              <a:rPr lang="en-US" dirty="0" smtClean="0">
                <a:hlinkClick r:id="rId3" action="ppaction://hlinkfile" tooltip="Leonardo da Vinci programme"/>
              </a:rPr>
              <a:t>Leonardo </a:t>
            </a:r>
            <a:r>
              <a:rPr lang="en-US" dirty="0" err="1" smtClean="0">
                <a:hlinkClick r:id="rId3" action="ppaction://hlinkfile" tooltip="Leonardo da Vinci programme"/>
              </a:rPr>
              <a:t>da</a:t>
            </a:r>
            <a:r>
              <a:rPr lang="en-US" dirty="0" smtClean="0">
                <a:hlinkClick r:id="rId3" action="ppaction://hlinkfile" tooltip="Leonardo da Vinci programme"/>
              </a:rPr>
              <a:t> Vinci </a:t>
            </a:r>
            <a:r>
              <a:rPr lang="en-US" dirty="0" err="1" smtClean="0">
                <a:hlinkClick r:id="rId3" action="ppaction://hlinkfile" tooltip="Leonardo da Vinci programme"/>
              </a:rPr>
              <a:t>programme</a:t>
            </a:r>
            <a:r>
              <a:rPr lang="en-US" dirty="0" smtClean="0"/>
              <a:t>. Around half of Leonardo </a:t>
            </a:r>
            <a:r>
              <a:rPr lang="en-US" dirty="0" err="1" smtClean="0"/>
              <a:t>da</a:t>
            </a:r>
            <a:r>
              <a:rPr lang="en-US" dirty="0" smtClean="0"/>
              <a:t> Vinci projects are clearly sector-based and the most addressed theme is developing vocational skills considering </a:t>
            </a:r>
            <a:r>
              <a:rPr lang="en-US" dirty="0" err="1" smtClean="0"/>
              <a:t>labour</a:t>
            </a:r>
            <a:r>
              <a:rPr lang="en-US" dirty="0" smtClean="0"/>
              <a:t> market needs through cooperation between the world of work and education. In addition, when projects test or implement European transparency and recognition tools like the </a:t>
            </a:r>
            <a:r>
              <a:rPr lang="en-US" dirty="0" smtClean="0">
                <a:hlinkClick r:id="rId4" action="ppaction://hlinkfile" tooltip="European Quality Assurance Framework for VET"/>
              </a:rPr>
              <a:t>European Quality Assurance Framework for VET</a:t>
            </a:r>
            <a:r>
              <a:rPr lang="en-US" dirty="0" smtClean="0"/>
              <a:t> and the </a:t>
            </a:r>
            <a:r>
              <a:rPr lang="en-US" dirty="0" smtClean="0">
                <a:hlinkClick r:id="rId5" action="ppaction://hlinkfile" tooltip="European Credit System for VET"/>
              </a:rPr>
              <a:t>European Credit System for VET</a:t>
            </a:r>
            <a:r>
              <a:rPr lang="en-US" dirty="0" smtClean="0"/>
              <a:t>, the implementation is almost always based on </a:t>
            </a:r>
            <a:r>
              <a:rPr lang="en-US" b="1" dirty="0" smtClean="0"/>
              <a:t>cooperation between stakeholders from the same sector</a:t>
            </a:r>
            <a:r>
              <a:rPr lang="en-US" dirty="0" smtClean="0"/>
              <a:t>.</a:t>
            </a:r>
          </a:p>
          <a:p>
            <a:endParaRPr lang="pl-PL" dirty="0" smtClean="0"/>
          </a:p>
          <a:p>
            <a:r>
              <a:rPr lang="en-US" dirty="0" smtClean="0"/>
              <a:t>In order to gain experience of trans-national </a:t>
            </a:r>
            <a:r>
              <a:rPr lang="en-US" dirty="0" err="1" smtClean="0"/>
              <a:t>sectoral</a:t>
            </a:r>
            <a:r>
              <a:rPr lang="en-US" dirty="0" smtClean="0"/>
              <a:t> co</a:t>
            </a:r>
            <a:r>
              <a:rPr lang="pl-PL" dirty="0" smtClean="0"/>
              <a:t>-</a:t>
            </a:r>
            <a:r>
              <a:rPr lang="en-US" dirty="0" smtClean="0"/>
              <a:t>operation which addresses the above challenges and to prepare the successful implementation of the future </a:t>
            </a:r>
            <a:r>
              <a:rPr lang="en-US" dirty="0" err="1" smtClean="0"/>
              <a:t>programme</a:t>
            </a:r>
            <a:r>
              <a:rPr lang="en-US" dirty="0" smtClean="0"/>
              <a:t> Erasmus for all, a </a:t>
            </a:r>
            <a:r>
              <a:rPr lang="en-US" dirty="0" smtClean="0">
                <a:hlinkClick r:id="rId6" action="ppaction://hlinkfile" tooltip="call for proposals for pilot projects"/>
              </a:rPr>
              <a:t>call for proposals for pilot projects</a:t>
            </a:r>
            <a:r>
              <a:rPr lang="en-US" dirty="0" smtClean="0"/>
              <a:t> that form Sector Skills Alliances </a:t>
            </a:r>
            <a:r>
              <a:rPr lang="pl-PL" dirty="0" smtClean="0"/>
              <a:t>was </a:t>
            </a:r>
            <a:r>
              <a:rPr lang="en-US" dirty="0" smtClean="0"/>
              <a:t>launched in April 2012.</a:t>
            </a:r>
            <a:endParaRPr lang="pl-PL" dirty="0" smtClean="0"/>
          </a:p>
          <a:p>
            <a:endParaRPr lang="en-US" dirty="0" smtClean="0"/>
          </a:p>
          <a:p>
            <a:r>
              <a:rPr lang="en-US" dirty="0" smtClean="0"/>
              <a:t>Sector Skills Alliances are expected to </a:t>
            </a:r>
            <a:r>
              <a:rPr lang="en-US" b="1" dirty="0" smtClean="0"/>
              <a:t>promote cooperation between three fields - VET provision &amp; research, sector stakeholders, and VET authorities or </a:t>
            </a:r>
            <a:r>
              <a:rPr lang="en-US" b="1" dirty="0" err="1" smtClean="0"/>
              <a:t>authorised</a:t>
            </a:r>
            <a:r>
              <a:rPr lang="en-US" b="1" dirty="0" smtClean="0"/>
              <a:t> bodies </a:t>
            </a:r>
            <a:r>
              <a:rPr lang="en-US" dirty="0" smtClean="0"/>
              <a:t>- and should therefore consist of a wide range of partners, such as VET schools, higher education institutions, research </a:t>
            </a:r>
            <a:r>
              <a:rPr lang="en-US" dirty="0" err="1" smtClean="0"/>
              <a:t>centres</a:t>
            </a:r>
            <a:r>
              <a:rPr lang="en-US" dirty="0" smtClean="0"/>
              <a:t>, social partners, sector and professional associations, chambers of industry, commerce or craft, cultural &amp; creative </a:t>
            </a:r>
            <a:r>
              <a:rPr lang="en-US" dirty="0" err="1" smtClean="0"/>
              <a:t>organisations</a:t>
            </a:r>
            <a:r>
              <a:rPr lang="en-US" dirty="0" smtClean="0"/>
              <a:t>, skills councils, development agencies, VET policy makers, VET authorities, qualification, accreditation or awarding bodies, professional guidance and </a:t>
            </a:r>
            <a:r>
              <a:rPr lang="en-US" dirty="0" err="1" smtClean="0"/>
              <a:t>counselling</a:t>
            </a:r>
            <a:r>
              <a:rPr lang="en-US" dirty="0" smtClean="0"/>
              <a:t> services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15988" y="746125"/>
            <a:ext cx="4975225" cy="3730625"/>
          </a:xfrm>
          <a:ln/>
        </p:spPr>
      </p:sp>
      <p:sp>
        <p:nvSpPr>
          <p:cNvPr id="46083" name="Rectangle 3"/>
          <p:cNvSpPr>
            <a:spLocks noGrp="1" noChangeArrowheads="1"/>
          </p:cNvSpPr>
          <p:nvPr>
            <p:ph type="body" idx="1"/>
          </p:nvPr>
        </p:nvSpPr>
        <p:spPr>
          <a:xfrm>
            <a:off x="681039" y="4722813"/>
            <a:ext cx="5445125" cy="4475162"/>
          </a:xfrm>
          <a:noFill/>
        </p:spPr>
        <p:txBody>
          <a:bodyPr/>
          <a:lstStyle/>
          <a:p>
            <a:pPr eaLnBrk="1" hangingPunct="1"/>
            <a:r>
              <a:rPr lang="en-GB" smtClean="0"/>
              <a:t>But we cannot lay the foundations of a new knowledge-driven economy based on education alone.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3012"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Alliances should help ensure that vocational and educational training (VET) better responds to </a:t>
            </a:r>
            <a:r>
              <a:rPr lang="en-US" dirty="0" err="1" smtClean="0"/>
              <a:t>labour</a:t>
            </a:r>
            <a:r>
              <a:rPr lang="en-US" dirty="0" smtClean="0"/>
              <a:t> market needs. This requires an improved understanding of emerging and evolving sectors and their skills needs, as well as better mechanisms to translate this understanding into training provision.</a:t>
            </a:r>
            <a:endParaRPr lang="pl-PL" dirty="0" smtClean="0"/>
          </a:p>
          <a:p>
            <a:endParaRPr lang="en-US" dirty="0" smtClean="0"/>
          </a:p>
          <a:p>
            <a:r>
              <a:rPr lang="en-US" dirty="0" smtClean="0"/>
              <a:t>Sector Skills Alliances will promote cooperation between three categories of partners: the world of education and training (</a:t>
            </a:r>
            <a:r>
              <a:rPr lang="en-US" b="1" dirty="0" smtClean="0"/>
              <a:t>VET providers</a:t>
            </a:r>
            <a:r>
              <a:rPr lang="en-US" dirty="0" smtClean="0"/>
              <a:t>); </a:t>
            </a:r>
            <a:r>
              <a:rPr lang="en-US" b="1" dirty="0" smtClean="0"/>
              <a:t>sector-specific expertise</a:t>
            </a:r>
            <a:r>
              <a:rPr lang="en-US" dirty="0" smtClean="0"/>
              <a:t> (including social partners, </a:t>
            </a:r>
            <a:r>
              <a:rPr lang="en-US" dirty="0" err="1" smtClean="0"/>
              <a:t>sectoral</a:t>
            </a:r>
            <a:r>
              <a:rPr lang="en-US" dirty="0" smtClean="0"/>
              <a:t> federations, Chambers etc.); and </a:t>
            </a:r>
            <a:r>
              <a:rPr lang="en-US" b="1" dirty="0" smtClean="0"/>
              <a:t>bodies involved in education and training systems </a:t>
            </a:r>
            <a:r>
              <a:rPr lang="en-US" dirty="0" smtClean="0"/>
              <a:t>(public or private bodies or authorities).</a:t>
            </a:r>
            <a:r>
              <a:rPr lang="pl-PL" dirty="0" smtClean="0"/>
              <a:t> </a:t>
            </a:r>
            <a:r>
              <a:rPr lang="en-US" dirty="0" smtClean="0"/>
              <a:t>Drawing on evidence of skills needs and trends, the Alliances will work to design and deliver joint curricula and methods which provide learners with the skills required by the </a:t>
            </a:r>
            <a:r>
              <a:rPr lang="en-US" dirty="0" err="1" smtClean="0"/>
              <a:t>labour</a:t>
            </a:r>
            <a:r>
              <a:rPr lang="en-US" dirty="0" smtClean="0"/>
              <a:t> market. The overall goal is systemic impact on training in the economic sectors concerned in order to increase their competitiveness.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5060"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dirty="0" smtClean="0"/>
              <a:t>1. a. W</a:t>
            </a:r>
            <a:r>
              <a:rPr lang="en-US" sz="1200" kern="1200" baseline="0" dirty="0" smtClean="0">
                <a:solidFill>
                  <a:schemeClr val="tx1"/>
                </a:solidFill>
                <a:latin typeface="Arial" charset="0"/>
                <a:ea typeface="+mn-ea"/>
                <a:cs typeface="+mn-cs"/>
              </a:rPr>
              <a:t>hen needed, </a:t>
            </a:r>
            <a:r>
              <a:rPr lang="en-US" sz="1200" b="1" kern="1200" baseline="0" dirty="0" smtClean="0">
                <a:solidFill>
                  <a:schemeClr val="tx1"/>
                </a:solidFill>
                <a:latin typeface="Arial" charset="0"/>
                <a:ea typeface="+mn-ea"/>
                <a:cs typeface="+mn-cs"/>
              </a:rPr>
              <a:t>gathering and interpreting evidence of skills needs </a:t>
            </a:r>
            <a:r>
              <a:rPr lang="en-US" sz="1200" kern="1200" baseline="0" dirty="0" smtClean="0">
                <a:solidFill>
                  <a:schemeClr val="tx1"/>
                </a:solidFill>
                <a:latin typeface="Arial" charset="0"/>
                <a:ea typeface="+mn-ea"/>
                <a:cs typeface="+mn-cs"/>
              </a:rPr>
              <a:t>on the </a:t>
            </a:r>
            <a:r>
              <a:rPr lang="en-US" sz="1200" kern="1200" baseline="0" dirty="0" err="1" smtClean="0">
                <a:solidFill>
                  <a:schemeClr val="tx1"/>
                </a:solidFill>
                <a:latin typeface="Arial" charset="0"/>
                <a:ea typeface="+mn-ea"/>
                <a:cs typeface="+mn-cs"/>
              </a:rPr>
              <a:t>labour</a:t>
            </a:r>
            <a:r>
              <a:rPr lang="en-US" sz="1200" kern="1200" baseline="0" dirty="0" smtClean="0">
                <a:solidFill>
                  <a:schemeClr val="tx1"/>
                </a:solidFill>
                <a:latin typeface="Arial" charset="0"/>
                <a:ea typeface="+mn-ea"/>
                <a:cs typeface="+mn-cs"/>
              </a:rPr>
              <a:t> market in a given economic sector, drawing on the EU Skills Panorama and, where relevant, the work of European Sector Skills Councils; </a:t>
            </a:r>
          </a:p>
          <a:p>
            <a:r>
              <a:rPr lang="pl-PL" sz="1200" kern="1200" baseline="0" dirty="0" smtClean="0">
                <a:solidFill>
                  <a:schemeClr val="tx1"/>
                </a:solidFill>
                <a:latin typeface="Arial" charset="0"/>
                <a:ea typeface="+mn-ea"/>
                <a:cs typeface="+mn-cs"/>
              </a:rPr>
              <a:t>b.</a:t>
            </a:r>
            <a:r>
              <a:rPr lang="en-US" sz="1200" kern="1200" baseline="0" dirty="0" smtClean="0">
                <a:solidFill>
                  <a:schemeClr val="tx1"/>
                </a:solidFill>
                <a:latin typeface="Arial" charset="0"/>
                <a:ea typeface="+mn-ea"/>
                <a:cs typeface="+mn-cs"/>
              </a:rPr>
              <a:t> identifying needs in terms of training provision, drawing on, where available, the occupational profiles of the classification of European Skills, Competences, Qualifications and Occupations (ESCO).</a:t>
            </a:r>
            <a:endParaRPr lang="pl-PL" sz="1200" kern="1200" baseline="0" dirty="0" smtClean="0">
              <a:solidFill>
                <a:schemeClr val="tx1"/>
              </a:solidFill>
              <a:latin typeface="Arial" charset="0"/>
              <a:ea typeface="+mn-ea"/>
              <a:cs typeface="+mn-cs"/>
            </a:endParaRPr>
          </a:p>
          <a:p>
            <a:r>
              <a:rPr lang="pl-PL" sz="1200" kern="1200" baseline="0" dirty="0" smtClean="0">
                <a:solidFill>
                  <a:schemeClr val="tx1"/>
                </a:solidFill>
                <a:latin typeface="Arial" charset="0"/>
                <a:ea typeface="+mn-ea"/>
                <a:cs typeface="+mn-cs"/>
              </a:rPr>
              <a:t>2. D</a:t>
            </a:r>
            <a:r>
              <a:rPr lang="en-US" sz="1200" kern="1200" baseline="0" dirty="0" err="1" smtClean="0">
                <a:solidFill>
                  <a:schemeClr val="tx1"/>
                </a:solidFill>
                <a:latin typeface="Arial" charset="0"/>
                <a:ea typeface="+mn-ea"/>
                <a:cs typeface="+mn-cs"/>
              </a:rPr>
              <a:t>esigning</a:t>
            </a:r>
            <a:r>
              <a:rPr lang="en-US" sz="1200" kern="1200" baseline="0" dirty="0" smtClean="0">
                <a:solidFill>
                  <a:schemeClr val="tx1"/>
                </a:solidFill>
                <a:latin typeface="Arial" charset="0"/>
                <a:ea typeface="+mn-ea"/>
                <a:cs typeface="+mn-cs"/>
              </a:rPr>
              <a:t> EU sector-specific curricula, VET </a:t>
            </a:r>
            <a:r>
              <a:rPr lang="en-US" sz="1200" kern="1200" baseline="0" dirty="0" err="1" smtClean="0">
                <a:solidFill>
                  <a:schemeClr val="tx1"/>
                </a:solidFill>
                <a:latin typeface="Arial" charset="0"/>
                <a:ea typeface="+mn-ea"/>
                <a:cs typeface="+mn-cs"/>
              </a:rPr>
              <a:t>programmes</a:t>
            </a:r>
            <a:r>
              <a:rPr lang="en-US" sz="1200" kern="1200" baseline="0" dirty="0" smtClean="0">
                <a:solidFill>
                  <a:schemeClr val="tx1"/>
                </a:solidFill>
                <a:latin typeface="Arial" charset="0"/>
                <a:ea typeface="+mn-ea"/>
                <a:cs typeface="+mn-cs"/>
              </a:rPr>
              <a:t> and possibly qualification standards related to common skills needs common in the sector and/or to a European occupational profile</a:t>
            </a:r>
            <a:r>
              <a:rPr lang="pl-PL" sz="1200" kern="1200" baseline="0" dirty="0" smtClean="0">
                <a:solidFill>
                  <a:schemeClr val="tx1"/>
                </a:solidFill>
                <a:latin typeface="Arial" charset="0"/>
                <a:ea typeface="+mn-ea"/>
                <a:cs typeface="+mn-cs"/>
              </a:rPr>
              <a:t>. </a:t>
            </a:r>
            <a:endParaRPr lang="en-US" sz="1200" kern="1200" baseline="0" dirty="0" smtClean="0">
              <a:solidFill>
                <a:schemeClr val="tx1"/>
              </a:solidFill>
              <a:latin typeface="Arial" charset="0"/>
              <a:ea typeface="+mn-ea"/>
              <a:cs typeface="+mn-cs"/>
            </a:endParaRPr>
          </a:p>
          <a:p>
            <a:pPr marL="228600" indent="-228600">
              <a:buAutoNum type="alphaLcPeriod"/>
            </a:pPr>
            <a:r>
              <a:rPr lang="pl-PL" sz="1200" kern="1200" baseline="0" dirty="0" smtClean="0">
                <a:solidFill>
                  <a:schemeClr val="tx1"/>
                </a:solidFill>
                <a:latin typeface="Arial" charset="0"/>
                <a:ea typeface="+mn-ea"/>
                <a:cs typeface="+mn-cs"/>
              </a:rPr>
              <a:t>T</a:t>
            </a:r>
            <a:r>
              <a:rPr lang="en-US" sz="1200" kern="1200" baseline="0" dirty="0" smtClean="0">
                <a:solidFill>
                  <a:schemeClr val="tx1"/>
                </a:solidFill>
                <a:latin typeface="Arial" charset="0"/>
                <a:ea typeface="+mn-ea"/>
                <a:cs typeface="+mn-cs"/>
              </a:rPr>
              <a:t>he activities described above should apply the learning outcomes approach (e.g. EQF, ECVET, etc.) and be underpinned by quality assurance principles (e.g. EQAVET)</a:t>
            </a:r>
            <a:r>
              <a:rPr lang="pl-PL" sz="1200" kern="1200" baseline="0" dirty="0" smtClean="0">
                <a:solidFill>
                  <a:schemeClr val="tx1"/>
                </a:solidFill>
                <a:latin typeface="Arial" charset="0"/>
                <a:ea typeface="+mn-ea"/>
                <a:cs typeface="+mn-cs"/>
              </a:rPr>
              <a:t>.</a:t>
            </a:r>
          </a:p>
          <a:p>
            <a:r>
              <a:rPr lang="pl-PL" sz="1200" kern="1200" baseline="0" dirty="0" smtClean="0">
                <a:solidFill>
                  <a:schemeClr val="tx1"/>
                </a:solidFill>
                <a:latin typeface="Arial" charset="0"/>
                <a:ea typeface="+mn-ea"/>
                <a:cs typeface="+mn-cs"/>
              </a:rPr>
              <a:t>3.  a. </a:t>
            </a:r>
            <a:r>
              <a:rPr lang="en-US" sz="1200" kern="1200" baseline="0" dirty="0" smtClean="0">
                <a:solidFill>
                  <a:schemeClr val="tx1"/>
                </a:solidFill>
                <a:latin typeface="Arial" charset="0"/>
                <a:ea typeface="+mn-ea"/>
                <a:cs typeface="+mn-cs"/>
              </a:rPr>
              <a:t>delivering EU sector-specific curricula that have been adapted or newly created following the analysis and forecasts of </a:t>
            </a:r>
            <a:r>
              <a:rPr lang="en-US" sz="1200" kern="1200" baseline="0" dirty="0" err="1" smtClean="0">
                <a:solidFill>
                  <a:schemeClr val="tx1"/>
                </a:solidFill>
                <a:latin typeface="Arial" charset="0"/>
                <a:ea typeface="+mn-ea"/>
                <a:cs typeface="+mn-cs"/>
              </a:rPr>
              <a:t>labour</a:t>
            </a:r>
            <a:r>
              <a:rPr lang="en-US" sz="1200" kern="1200" baseline="0" dirty="0" smtClean="0">
                <a:solidFill>
                  <a:schemeClr val="tx1"/>
                </a:solidFill>
                <a:latin typeface="Arial" charset="0"/>
                <a:ea typeface="+mn-ea"/>
                <a:cs typeface="+mn-cs"/>
              </a:rPr>
              <a:t> market needs for a given occupational profile;</a:t>
            </a:r>
            <a:endParaRPr lang="pl-PL" sz="1200" kern="1200" baseline="0" dirty="0" smtClean="0">
              <a:solidFill>
                <a:schemeClr val="tx1"/>
              </a:solidFill>
              <a:latin typeface="Arial" charset="0"/>
              <a:ea typeface="+mn-ea"/>
              <a:cs typeface="+mn-cs"/>
            </a:endParaRPr>
          </a:p>
          <a:p>
            <a:r>
              <a:rPr lang="pl-PL" sz="1200" kern="1200" baseline="0" dirty="0" smtClean="0">
                <a:solidFill>
                  <a:schemeClr val="tx1"/>
                </a:solidFill>
                <a:latin typeface="Arial" charset="0"/>
                <a:ea typeface="+mn-ea"/>
                <a:cs typeface="+mn-cs"/>
              </a:rPr>
              <a:t>b. </a:t>
            </a:r>
            <a:r>
              <a:rPr lang="en-US" sz="1200" kern="1200" baseline="0" dirty="0" smtClean="0">
                <a:solidFill>
                  <a:schemeClr val="tx1"/>
                </a:solidFill>
                <a:latin typeface="Arial" charset="0"/>
                <a:ea typeface="+mn-ea"/>
                <a:cs typeface="+mn-cs"/>
              </a:rPr>
              <a:t>facilitating recognition and certification of the respective learning outcomes by implementing (ECVET) principles, the quality assurance framework in VET (EQAVET) and possibly referencing respective qualifications to EU frameworks (depending on the form of the NQF) or any other </a:t>
            </a:r>
            <a:r>
              <a:rPr lang="pl-PL" sz="1200" kern="1200" baseline="0" dirty="0" err="1" smtClean="0">
                <a:solidFill>
                  <a:schemeClr val="tx1"/>
                </a:solidFill>
                <a:latin typeface="Arial" charset="0"/>
                <a:ea typeface="+mn-ea"/>
                <a:cs typeface="+mn-cs"/>
              </a:rPr>
              <a:t>relevant</a:t>
            </a:r>
            <a:r>
              <a:rPr lang="pl-PL" sz="1200" kern="1200" baseline="0" dirty="0" smtClean="0">
                <a:solidFill>
                  <a:schemeClr val="tx1"/>
                </a:solidFill>
                <a:latin typeface="Arial" charset="0"/>
                <a:ea typeface="+mn-ea"/>
                <a:cs typeface="+mn-cs"/>
              </a:rPr>
              <a:t> </a:t>
            </a:r>
            <a:r>
              <a:rPr lang="pl-PL" sz="1200" kern="1200" baseline="0" dirty="0" err="1" smtClean="0">
                <a:solidFill>
                  <a:schemeClr val="tx1"/>
                </a:solidFill>
                <a:latin typeface="Arial" charset="0"/>
                <a:ea typeface="+mn-ea"/>
                <a:cs typeface="+mn-cs"/>
              </a:rPr>
              <a:t>European</a:t>
            </a:r>
            <a:r>
              <a:rPr lang="pl-PL" sz="1200" kern="1200" baseline="0" dirty="0" smtClean="0">
                <a:solidFill>
                  <a:schemeClr val="tx1"/>
                </a:solidFill>
                <a:latin typeface="Arial" charset="0"/>
                <a:ea typeface="+mn-ea"/>
                <a:cs typeface="+mn-cs"/>
              </a:rPr>
              <a:t> </a:t>
            </a:r>
            <a:r>
              <a:rPr lang="pl-PL" sz="1200" kern="1200" baseline="0" dirty="0" err="1" smtClean="0">
                <a:solidFill>
                  <a:schemeClr val="tx1"/>
                </a:solidFill>
                <a:latin typeface="Arial" charset="0"/>
                <a:ea typeface="+mn-ea"/>
                <a:cs typeface="+mn-cs"/>
              </a:rPr>
              <a:t>tools</a:t>
            </a:r>
            <a:r>
              <a:rPr lang="pl-PL" sz="1200" kern="1200" baseline="0" dirty="0" smtClean="0">
                <a:solidFill>
                  <a:schemeClr val="tx1"/>
                </a:solidFill>
                <a:latin typeface="Arial" charset="0"/>
                <a:ea typeface="+mn-ea"/>
                <a:cs typeface="+mn-cs"/>
              </a:rPr>
              <a:t>.</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 name="Symbol zastępczy notatek 3"/>
          <p:cNvSpPr>
            <a:spLocks noGrp="1"/>
          </p:cNvSpPr>
          <p:nvPr>
            <p:ph type="body" idx="1"/>
          </p:nvPr>
        </p:nvSpPr>
        <p:spPr/>
        <p:txBody>
          <a:bodyPr>
            <a:normAutofit/>
          </a:bodyPr>
          <a:lstStyle/>
          <a:p>
            <a:r>
              <a:rPr lang="pl-PL" dirty="0" smtClean="0"/>
              <a:t>To be </a:t>
            </a:r>
            <a:r>
              <a:rPr lang="pl-PL" dirty="0" err="1" smtClean="0"/>
              <a:t>deleted</a:t>
            </a:r>
            <a:r>
              <a:rPr lang="pl-PL" dirty="0" smtClean="0"/>
              <a:t>?</a:t>
            </a:r>
            <a:endParaRPr lang="pl-PL"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7108"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b="1" dirty="0" smtClean="0"/>
              <a:t>1</a:t>
            </a:r>
            <a:r>
              <a:rPr lang="en-GB" b="1" dirty="0" smtClean="0"/>
              <a:t>. Public or private entities that provide VET</a:t>
            </a:r>
            <a:endParaRPr lang="en-GB" dirty="0" smtClean="0"/>
          </a:p>
          <a:p>
            <a:r>
              <a:rPr lang="en-GB" dirty="0" smtClean="0"/>
              <a:t>(such as: networks of vocational education institutes/schools; VET centres; inter-company training centres; enterprises that have more than 250 employees </a:t>
            </a:r>
            <a:r>
              <a:rPr lang="en-GB" u="sng" dirty="0" smtClean="0"/>
              <a:t>and</a:t>
            </a:r>
            <a:r>
              <a:rPr lang="en-GB" dirty="0" smtClean="0"/>
              <a:t> with an own training department, in particular those providing apprenticeships or enterprises providing shared training (collaborative training); Higher Education Institutions providing VET)</a:t>
            </a:r>
          </a:p>
          <a:p>
            <a:r>
              <a:rPr lang="en-GB" dirty="0" smtClean="0"/>
              <a:t> </a:t>
            </a:r>
          </a:p>
          <a:p>
            <a:r>
              <a:rPr lang="en-GB" b="1" dirty="0" smtClean="0"/>
              <a:t>2. Public or private entities that have sector specific expertise and are representative for/in a given sector (at European, national or regional level)</a:t>
            </a:r>
            <a:endParaRPr lang="en-GB" dirty="0" smtClean="0"/>
          </a:p>
          <a:p>
            <a:r>
              <a:rPr lang="en-GB" dirty="0" smtClean="0"/>
              <a:t>(such as:</a:t>
            </a:r>
            <a:r>
              <a:rPr lang="en-GB" b="1" dirty="0" smtClean="0"/>
              <a:t> </a:t>
            </a:r>
            <a:r>
              <a:rPr lang="en-GB" dirty="0" smtClean="0"/>
              <a:t>social partners; European </a:t>
            </a:r>
            <a:r>
              <a:rPr lang="en-GB" dirty="0" err="1" smtClean="0"/>
              <a:t>sectoral</a:t>
            </a:r>
            <a:r>
              <a:rPr lang="en-GB" dirty="0" smtClean="0"/>
              <a:t> or professional associations of employers or employees; chambers of commerce, of industry or of skilled crafts; cultural and creative bodies; skills bodies or councils; economic development agencies; research centres)</a:t>
            </a:r>
          </a:p>
          <a:p>
            <a:r>
              <a:rPr lang="en-GB" dirty="0" smtClean="0"/>
              <a:t> </a:t>
            </a:r>
          </a:p>
          <a:p>
            <a:r>
              <a:rPr lang="en-GB" b="1" dirty="0" smtClean="0"/>
              <a:t>3. Public or private entities that are responsible for education and training systems (at national, regional or local level) </a:t>
            </a:r>
            <a:endParaRPr lang="en-GB" dirty="0" smtClean="0"/>
          </a:p>
          <a:p>
            <a:r>
              <a:rPr lang="en-GB" dirty="0" smtClean="0"/>
              <a:t>(such as:</a:t>
            </a:r>
            <a:r>
              <a:rPr lang="en-GB" b="1" dirty="0" smtClean="0"/>
              <a:t> </a:t>
            </a:r>
            <a:r>
              <a:rPr lang="en-GB" dirty="0" smtClean="0"/>
              <a:t>public VET authorities; accreditation, certification or qualification bodies; bodies responsible for recognition; bodies providing career guidance, professional counselling and information services)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4</a:t>
            </a:fld>
            <a:endParaRPr lang="en-GB"/>
          </a:p>
        </p:txBody>
      </p:sp>
    </p:spTree>
    <p:extLst>
      <p:ext uri="{BB962C8B-B14F-4D97-AF65-F5344CB8AC3E}">
        <p14:creationId xmlns:p14="http://schemas.microsoft.com/office/powerpoint/2010/main" val="4089908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1"/>
          <p:cNvSpPr>
            <a:spLocks noGrp="1"/>
          </p:cNvSpPr>
          <p:nvPr/>
        </p:nvSpPr>
        <p:spPr bwMode="auto">
          <a:xfrm>
            <a:off x="679612" y="4722494"/>
            <a:ext cx="5446391" cy="44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 name="Symbol zastępczy notatek 3"/>
          <p:cNvSpPr>
            <a:spLocks noGrp="1"/>
          </p:cNvSpPr>
          <p:nvPr>
            <p:ph type="body" idx="1"/>
          </p:nvPr>
        </p:nvSpPr>
        <p:spPr/>
        <p:txBody>
          <a:bodyPr>
            <a:normAutofit/>
          </a:bodyPr>
          <a:lstStyle/>
          <a:p>
            <a:r>
              <a:rPr lang="en-US" dirty="0" smtClean="0"/>
              <a:t>The EFEC project </a:t>
            </a:r>
            <a:r>
              <a:rPr lang="en-US" b="1" dirty="0" smtClean="0"/>
              <a:t>improves </a:t>
            </a:r>
            <a:r>
              <a:rPr lang="en-US" dirty="0" smtClean="0"/>
              <a:t>comparability, transparency and mutual </a:t>
            </a:r>
            <a:r>
              <a:rPr lang="en-US" b="1" dirty="0" smtClean="0"/>
              <a:t>recognition of qualifications in the six partner countries </a:t>
            </a:r>
            <a:r>
              <a:rPr lang="en-US" dirty="0" smtClean="0"/>
              <a:t>(Estonia, Finland, Germany, Italy, Lithuania, United Kingdom) and implements </a:t>
            </a:r>
            <a:r>
              <a:rPr lang="en-US" dirty="0" smtClean="0">
                <a:hlinkClick r:id="rId3" action="ppaction://hlinkfile"/>
              </a:rPr>
              <a:t>ECVET principles</a:t>
            </a:r>
            <a:r>
              <a:rPr lang="en-US" dirty="0" smtClean="0"/>
              <a:t> in the </a:t>
            </a:r>
            <a:r>
              <a:rPr lang="en-US" b="1" dirty="0" smtClean="0"/>
              <a:t>elderly care work</a:t>
            </a:r>
            <a:r>
              <a:rPr lang="en-US" dirty="0" smtClean="0"/>
              <a:t>. It lasts two years from January 2013 to December 2014.</a:t>
            </a:r>
            <a:endParaRPr lang="pl-PL"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1"/>
          <p:cNvSpPr>
            <a:spLocks noGrp="1"/>
          </p:cNvSpPr>
          <p:nvPr/>
        </p:nvSpPr>
        <p:spPr bwMode="auto">
          <a:xfrm>
            <a:off x="679450" y="4722813"/>
            <a:ext cx="5446713"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4" name="Symbol zastępczy notatek 3"/>
          <p:cNvSpPr>
            <a:spLocks noGrp="1"/>
          </p:cNvSpPr>
          <p:nvPr>
            <p:ph type="body" idx="1"/>
          </p:nvPr>
        </p:nvSpPr>
        <p:spPr/>
        <p:txBody>
          <a:bodyPr>
            <a:normAutofit fontScale="85000" lnSpcReduction="20000"/>
          </a:bodyPr>
          <a:lstStyle/>
          <a:p>
            <a:pPr marL="285750" indent="-285750">
              <a:defRPr/>
            </a:pPr>
            <a:r>
              <a:rPr lang="fr-BE" sz="1800" dirty="0" err="1" smtClean="0">
                <a:solidFill>
                  <a:schemeClr val="tx1"/>
                </a:solidFill>
              </a:rPr>
              <a:t>Capacity</a:t>
            </a:r>
            <a:r>
              <a:rPr lang="fr-BE" sz="1800" dirty="0" smtClean="0">
                <a:solidFill>
                  <a:schemeClr val="tx1"/>
                </a:solidFill>
              </a:rPr>
              <a:t> Building for </a:t>
            </a:r>
            <a:r>
              <a:rPr lang="fr-BE" sz="1800" dirty="0" err="1" smtClean="0">
                <a:solidFill>
                  <a:schemeClr val="tx1"/>
                </a:solidFill>
              </a:rPr>
              <a:t>Youth</a:t>
            </a:r>
            <a:endParaRPr lang="fr-BE" sz="1800" dirty="0" smtClean="0">
              <a:solidFill>
                <a:schemeClr val="tx1"/>
              </a:solidFill>
            </a:endParaRPr>
          </a:p>
          <a:p>
            <a:pPr marL="682077" lvl="1" indent="-285750">
              <a:buFont typeface="Wingdings" pitchFamily="2" charset="2"/>
              <a:buChar char="§"/>
              <a:defRPr/>
            </a:pPr>
            <a:r>
              <a:rPr lang="fr-BE" sz="1800" dirty="0" err="1" smtClean="0">
                <a:solidFill>
                  <a:schemeClr val="tx1"/>
                </a:solidFill>
              </a:rPr>
              <a:t>Successor</a:t>
            </a:r>
            <a:r>
              <a:rPr lang="fr-BE" sz="1800" dirty="0" smtClean="0">
                <a:solidFill>
                  <a:schemeClr val="tx1"/>
                </a:solidFill>
              </a:rPr>
              <a:t> of </a:t>
            </a:r>
            <a:r>
              <a:rPr lang="fr-BE" sz="1800" dirty="0" err="1" smtClean="0">
                <a:solidFill>
                  <a:schemeClr val="tx1"/>
                </a:solidFill>
              </a:rPr>
              <a:t>Youth</a:t>
            </a:r>
            <a:r>
              <a:rPr lang="fr-BE" sz="1800" dirty="0" smtClean="0">
                <a:solidFill>
                  <a:schemeClr val="tx1"/>
                </a:solidFill>
              </a:rPr>
              <a:t> in the World (</a:t>
            </a:r>
            <a:r>
              <a:rPr lang="fr-BE" sz="1800" dirty="0" err="1" smtClean="0">
                <a:solidFill>
                  <a:schemeClr val="tx1"/>
                </a:solidFill>
              </a:rPr>
              <a:t>cfp</a:t>
            </a:r>
            <a:r>
              <a:rPr lang="fr-BE" sz="1800" dirty="0" smtClean="0">
                <a:solidFill>
                  <a:schemeClr val="tx1"/>
                </a:solidFill>
              </a:rPr>
              <a:t> 3,2) and EVS </a:t>
            </a:r>
            <a:r>
              <a:rPr lang="fr-BE" sz="1800" dirty="0" err="1" smtClean="0">
                <a:solidFill>
                  <a:schemeClr val="tx1"/>
                </a:solidFill>
              </a:rPr>
              <a:t>with</a:t>
            </a:r>
            <a:r>
              <a:rPr lang="fr-BE" sz="1800" dirty="0" smtClean="0">
                <a:solidFill>
                  <a:schemeClr val="tx1"/>
                </a:solidFill>
              </a:rPr>
              <a:t> </a:t>
            </a:r>
            <a:r>
              <a:rPr lang="fr-BE" sz="1800" dirty="0" err="1" smtClean="0">
                <a:solidFill>
                  <a:schemeClr val="tx1"/>
                </a:solidFill>
              </a:rPr>
              <a:t>other</a:t>
            </a:r>
            <a:r>
              <a:rPr lang="fr-BE" sz="1800" dirty="0" smtClean="0">
                <a:solidFill>
                  <a:schemeClr val="tx1"/>
                </a:solidFill>
              </a:rPr>
              <a:t> </a:t>
            </a:r>
            <a:r>
              <a:rPr lang="fr-BE" sz="1800" dirty="0" err="1" smtClean="0">
                <a:solidFill>
                  <a:schemeClr val="tx1"/>
                </a:solidFill>
              </a:rPr>
              <a:t>partner</a:t>
            </a:r>
            <a:r>
              <a:rPr lang="fr-BE" sz="1800" dirty="0" smtClean="0">
                <a:solidFill>
                  <a:schemeClr val="tx1"/>
                </a:solidFill>
              </a:rPr>
              <a:t> countries of the world</a:t>
            </a:r>
          </a:p>
          <a:p>
            <a:pPr marL="682077" lvl="1" indent="-285750">
              <a:buFont typeface="Wingdings" pitchFamily="2" charset="2"/>
              <a:buChar char="§"/>
              <a:defRPr/>
            </a:pPr>
            <a:r>
              <a:rPr lang="fr-BE" sz="1800" dirty="0" err="1" smtClean="0">
                <a:solidFill>
                  <a:schemeClr val="tx1"/>
                </a:solidFill>
              </a:rPr>
              <a:t>Financed</a:t>
            </a:r>
            <a:r>
              <a:rPr lang="fr-BE" sz="1800" dirty="0" smtClean="0">
                <a:solidFill>
                  <a:schemeClr val="tx1"/>
                </a:solidFill>
              </a:rPr>
              <a:t> by </a:t>
            </a:r>
            <a:r>
              <a:rPr lang="fr-BE" sz="1800" dirty="0" err="1" smtClean="0">
                <a:solidFill>
                  <a:schemeClr val="tx1"/>
                </a:solidFill>
              </a:rPr>
              <a:t>Heading</a:t>
            </a:r>
            <a:r>
              <a:rPr lang="fr-BE" sz="1800" dirty="0" smtClean="0">
                <a:solidFill>
                  <a:schemeClr val="tx1"/>
                </a:solidFill>
              </a:rPr>
              <a:t> 1 (all </a:t>
            </a:r>
            <a:r>
              <a:rPr lang="fr-BE" sz="1800" dirty="0" err="1" smtClean="0">
                <a:solidFill>
                  <a:schemeClr val="tx1"/>
                </a:solidFill>
              </a:rPr>
              <a:t>regions</a:t>
            </a:r>
            <a:r>
              <a:rPr lang="fr-BE" sz="1800" dirty="0" smtClean="0">
                <a:solidFill>
                  <a:schemeClr val="tx1"/>
                </a:solidFill>
              </a:rPr>
              <a:t> of the world are </a:t>
            </a:r>
            <a:r>
              <a:rPr lang="fr-BE" sz="1800" dirty="0" err="1" smtClean="0">
                <a:solidFill>
                  <a:schemeClr val="tx1"/>
                </a:solidFill>
              </a:rPr>
              <a:t>covered</a:t>
            </a:r>
            <a:r>
              <a:rPr lang="pl-PL" dirty="0" smtClean="0">
                <a:solidFill>
                  <a:schemeClr val="tx1"/>
                </a:solidFill>
              </a:rPr>
              <a:t>)</a:t>
            </a:r>
            <a:endParaRPr lang="fr-BE" dirty="0" smtClean="0">
              <a:solidFill>
                <a:schemeClr val="tx1"/>
              </a:solidFill>
            </a:endParaRPr>
          </a:p>
          <a:p>
            <a:pPr marL="396327" lvl="1" indent="0">
              <a:buFont typeface="Wingdings" pitchFamily="2" charset="2"/>
              <a:buNone/>
              <a:defRPr/>
            </a:pPr>
            <a:endParaRPr lang="fr-BE" dirty="0" smtClean="0">
              <a:solidFill>
                <a:schemeClr val="tx1"/>
              </a:solidFill>
            </a:endParaRPr>
          </a:p>
          <a:p>
            <a:pPr marL="0" lvl="0" indent="-60873">
              <a:buFont typeface="Wingdings" pitchFamily="2" charset="2"/>
              <a:buNone/>
              <a:defRPr/>
            </a:pPr>
            <a:r>
              <a:rPr lang="fr-BE" b="1" dirty="0" err="1" smtClean="0">
                <a:solidFill>
                  <a:schemeClr val="tx1"/>
                </a:solidFill>
              </a:rPr>
              <a:t>Capacity</a:t>
            </a:r>
            <a:r>
              <a:rPr lang="fr-BE" b="1" baseline="0" dirty="0" smtClean="0">
                <a:solidFill>
                  <a:schemeClr val="tx1"/>
                </a:solidFill>
              </a:rPr>
              <a:t> building </a:t>
            </a:r>
            <a:r>
              <a:rPr lang="fr-BE" b="1" baseline="0" dirty="0" err="1" smtClean="0">
                <a:solidFill>
                  <a:schemeClr val="tx1"/>
                </a:solidFill>
              </a:rPr>
              <a:t>projects</a:t>
            </a:r>
            <a:r>
              <a:rPr lang="fr-BE" b="1" baseline="0" dirty="0" smtClean="0">
                <a:solidFill>
                  <a:schemeClr val="tx1"/>
                </a:solidFill>
              </a:rPr>
              <a:t> </a:t>
            </a:r>
            <a:r>
              <a:rPr lang="fr-BE" baseline="0" dirty="0" smtClean="0">
                <a:solidFill>
                  <a:schemeClr val="tx1"/>
                </a:solidFill>
              </a:rPr>
              <a:t>are transnational </a:t>
            </a:r>
            <a:r>
              <a:rPr lang="fr-BE" baseline="0" dirty="0" err="1" smtClean="0">
                <a:solidFill>
                  <a:schemeClr val="tx1"/>
                </a:solidFill>
              </a:rPr>
              <a:t>co-operation</a:t>
            </a:r>
            <a:r>
              <a:rPr lang="fr-BE" baseline="0" dirty="0" smtClean="0">
                <a:solidFill>
                  <a:schemeClr val="tx1"/>
                </a:solidFill>
              </a:rPr>
              <a:t> </a:t>
            </a:r>
            <a:r>
              <a:rPr lang="fr-BE" baseline="0" dirty="0" err="1" smtClean="0">
                <a:solidFill>
                  <a:schemeClr val="tx1"/>
                </a:solidFill>
              </a:rPr>
              <a:t>projects</a:t>
            </a:r>
            <a:r>
              <a:rPr lang="fr-BE" baseline="0" dirty="0" smtClean="0">
                <a:solidFill>
                  <a:schemeClr val="tx1"/>
                </a:solidFill>
              </a:rPr>
              <a:t> </a:t>
            </a:r>
            <a:r>
              <a:rPr lang="fr-BE" baseline="0" dirty="0" err="1" smtClean="0">
                <a:solidFill>
                  <a:schemeClr val="tx1"/>
                </a:solidFill>
              </a:rPr>
              <a:t>based</a:t>
            </a:r>
            <a:r>
              <a:rPr lang="fr-BE" baseline="0" dirty="0" smtClean="0">
                <a:solidFill>
                  <a:schemeClr val="tx1"/>
                </a:solidFill>
              </a:rPr>
              <a:t> on </a:t>
            </a:r>
            <a:r>
              <a:rPr lang="fr-BE" baseline="0" dirty="0" err="1" smtClean="0">
                <a:solidFill>
                  <a:schemeClr val="tx1"/>
                </a:solidFill>
              </a:rPr>
              <a:t>multilateral</a:t>
            </a:r>
            <a:r>
              <a:rPr lang="fr-BE" baseline="0" dirty="0" smtClean="0">
                <a:solidFill>
                  <a:schemeClr val="tx1"/>
                </a:solidFill>
              </a:rPr>
              <a:t> </a:t>
            </a:r>
            <a:r>
              <a:rPr lang="fr-BE" baseline="0" dirty="0" err="1" smtClean="0">
                <a:solidFill>
                  <a:schemeClr val="tx1"/>
                </a:solidFill>
              </a:rPr>
              <a:t>partnerships</a:t>
            </a:r>
            <a:r>
              <a:rPr lang="fr-BE" baseline="0" dirty="0" smtClean="0">
                <a:solidFill>
                  <a:schemeClr val="tx1"/>
                </a:solidFill>
              </a:rPr>
              <a:t> </a:t>
            </a:r>
            <a:r>
              <a:rPr lang="fr-BE" baseline="0" dirty="0" err="1" smtClean="0">
                <a:solidFill>
                  <a:schemeClr val="tx1"/>
                </a:solidFill>
              </a:rPr>
              <a:t>between</a:t>
            </a:r>
            <a:r>
              <a:rPr lang="fr-BE" baseline="0" dirty="0" smtClean="0">
                <a:solidFill>
                  <a:schemeClr val="tx1"/>
                </a:solidFill>
              </a:rPr>
              <a:t> organisations active in the </a:t>
            </a:r>
            <a:r>
              <a:rPr lang="fr-BE" baseline="0" dirty="0" err="1" smtClean="0">
                <a:solidFill>
                  <a:schemeClr val="tx1"/>
                </a:solidFill>
              </a:rPr>
              <a:t>field</a:t>
            </a:r>
            <a:r>
              <a:rPr lang="fr-BE" baseline="0" dirty="0" smtClean="0">
                <a:solidFill>
                  <a:schemeClr val="tx1"/>
                </a:solidFill>
              </a:rPr>
              <a:t> of </a:t>
            </a:r>
            <a:r>
              <a:rPr lang="fr-BE" baseline="0" dirty="0" err="1" smtClean="0">
                <a:solidFill>
                  <a:schemeClr val="tx1"/>
                </a:solidFill>
              </a:rPr>
              <a:t>youth</a:t>
            </a:r>
            <a:r>
              <a:rPr lang="fr-BE" baseline="0" dirty="0" smtClean="0">
                <a:solidFill>
                  <a:schemeClr val="tx1"/>
                </a:solidFill>
              </a:rPr>
              <a:t> in </a:t>
            </a:r>
            <a:r>
              <a:rPr lang="fr-BE" b="1" baseline="0" dirty="0" smtClean="0">
                <a:solidFill>
                  <a:schemeClr val="tx1"/>
                </a:solidFill>
              </a:rPr>
              <a:t>Programme and Partner Countries</a:t>
            </a:r>
            <a:r>
              <a:rPr lang="fr-BE" baseline="0" dirty="0" smtClean="0">
                <a:solidFill>
                  <a:schemeClr val="tx1"/>
                </a:solidFill>
              </a:rPr>
              <a:t>. (List of the </a:t>
            </a:r>
            <a:r>
              <a:rPr lang="fr-BE" baseline="0" dirty="0" err="1" smtClean="0">
                <a:solidFill>
                  <a:schemeClr val="tx1"/>
                </a:solidFill>
              </a:rPr>
              <a:t>partner</a:t>
            </a:r>
            <a:r>
              <a:rPr lang="fr-BE" baseline="0" dirty="0" smtClean="0">
                <a:solidFill>
                  <a:schemeClr val="tx1"/>
                </a:solidFill>
              </a:rPr>
              <a:t> countries </a:t>
            </a:r>
            <a:r>
              <a:rPr lang="fr-BE" baseline="0" dirty="0" err="1" smtClean="0">
                <a:solidFill>
                  <a:schemeClr val="tx1"/>
                </a:solidFill>
              </a:rPr>
              <a:t>listed</a:t>
            </a:r>
            <a:r>
              <a:rPr lang="fr-BE" baseline="0" dirty="0" smtClean="0">
                <a:solidFill>
                  <a:schemeClr val="tx1"/>
                </a:solidFill>
              </a:rPr>
              <a:t> in the E+ Guide (page 129).</a:t>
            </a:r>
          </a:p>
          <a:p>
            <a:pPr marL="682077" lvl="1" indent="-285750">
              <a:buFont typeface="Wingdings" pitchFamily="2" charset="2"/>
              <a:buChar char="§"/>
              <a:defRPr/>
            </a:pPr>
            <a:endParaRPr lang="pl-PL" dirty="0" smtClean="0"/>
          </a:p>
          <a:p>
            <a:pPr marL="0" indent="0" algn="just">
              <a:buFont typeface="Wingdings" pitchFamily="2" charset="2"/>
              <a:buNone/>
              <a:defRPr/>
            </a:pPr>
            <a:r>
              <a:rPr lang="pl-PL" sz="1200" dirty="0" smtClean="0">
                <a:solidFill>
                  <a:srgbClr val="0D4A81"/>
                </a:solidFill>
                <a:latin typeface="Tahoma" pitchFamily="34" charset="0"/>
              </a:rPr>
              <a:t>P</a:t>
            </a:r>
            <a:r>
              <a:rPr lang="en-GB" sz="1200" dirty="0" err="1" smtClean="0">
                <a:solidFill>
                  <a:srgbClr val="0D4A81"/>
                </a:solidFill>
                <a:latin typeface="Tahoma" pitchFamily="34" charset="0"/>
              </a:rPr>
              <a:t>artner</a:t>
            </a:r>
            <a:r>
              <a:rPr lang="en-GB" sz="1200" dirty="0" smtClean="0">
                <a:solidFill>
                  <a:srgbClr val="0D4A81"/>
                </a:solidFill>
                <a:latin typeface="Tahoma" pitchFamily="34" charset="0"/>
              </a:rPr>
              <a:t> </a:t>
            </a:r>
            <a:r>
              <a:rPr lang="pl-PL" sz="1200" b="1" dirty="0" smtClean="0">
                <a:solidFill>
                  <a:srgbClr val="0D4A81"/>
                </a:solidFill>
                <a:latin typeface="Tahoma" pitchFamily="34" charset="0"/>
              </a:rPr>
              <a:t>C</a:t>
            </a:r>
            <a:r>
              <a:rPr lang="en-GB" sz="1200" b="1" dirty="0" err="1" smtClean="0">
                <a:solidFill>
                  <a:srgbClr val="0D4A81"/>
                </a:solidFill>
                <a:latin typeface="Tahoma" pitchFamily="34" charset="0"/>
              </a:rPr>
              <a:t>ountries</a:t>
            </a:r>
            <a:r>
              <a:rPr lang="en-GB" sz="1200" b="1" dirty="0" smtClean="0">
                <a:solidFill>
                  <a:srgbClr val="0D4A81"/>
                </a:solidFill>
                <a:latin typeface="Tahoma" pitchFamily="34" charset="0"/>
              </a:rPr>
              <a:t> (HE and Youth)</a:t>
            </a:r>
            <a:r>
              <a:rPr lang="pl-PL" sz="1200" b="1" dirty="0" smtClean="0">
                <a:solidFill>
                  <a:srgbClr val="0D4A81"/>
                </a:solidFill>
                <a:latin typeface="Tahoma" pitchFamily="34" charset="0"/>
              </a:rPr>
              <a:t> – </a:t>
            </a:r>
            <a:r>
              <a:rPr lang="pl-PL" sz="1200" b="1" dirty="0" err="1" smtClean="0">
                <a:solidFill>
                  <a:srgbClr val="0D4A81"/>
                </a:solidFill>
                <a:latin typeface="Tahoma" pitchFamily="34" charset="0"/>
              </a:rPr>
              <a:t>Specified</a:t>
            </a:r>
            <a:r>
              <a:rPr lang="pl-PL" sz="1200" b="1" dirty="0" smtClean="0">
                <a:solidFill>
                  <a:srgbClr val="0D4A81"/>
                </a:solidFill>
                <a:latin typeface="Tahoma" pitchFamily="34" charset="0"/>
              </a:rPr>
              <a:t> </a:t>
            </a:r>
            <a:r>
              <a:rPr lang="pl-PL" sz="1200" b="1" dirty="0" err="1" smtClean="0">
                <a:solidFill>
                  <a:srgbClr val="0D4A81"/>
                </a:solidFill>
                <a:latin typeface="Tahoma" pitchFamily="34" charset="0"/>
              </a:rPr>
              <a:t>in</a:t>
            </a:r>
            <a:r>
              <a:rPr lang="pl-PL" sz="1200" b="1" dirty="0" smtClean="0">
                <a:solidFill>
                  <a:srgbClr val="0D4A81"/>
                </a:solidFill>
                <a:latin typeface="Tahoma" pitchFamily="34" charset="0"/>
              </a:rPr>
              <a:t> </a:t>
            </a:r>
            <a:r>
              <a:rPr lang="pl-PL" sz="1200" b="1" dirty="0" err="1" smtClean="0">
                <a:solidFill>
                  <a:srgbClr val="0D4A81"/>
                </a:solidFill>
                <a:latin typeface="Tahoma" pitchFamily="34" charset="0"/>
              </a:rPr>
              <a:t>the</a:t>
            </a:r>
            <a:r>
              <a:rPr lang="pl-PL" sz="1200" b="1" dirty="0" smtClean="0">
                <a:solidFill>
                  <a:srgbClr val="0D4A81"/>
                </a:solidFill>
                <a:latin typeface="Tahoma" pitchFamily="34" charset="0"/>
              </a:rPr>
              <a:t> </a:t>
            </a:r>
            <a:r>
              <a:rPr lang="pl-PL" sz="1200" b="1" dirty="0" err="1" smtClean="0">
                <a:solidFill>
                  <a:srgbClr val="0D4A81"/>
                </a:solidFill>
                <a:latin typeface="Tahoma" pitchFamily="34" charset="0"/>
              </a:rPr>
              <a:t>Programme</a:t>
            </a:r>
            <a:r>
              <a:rPr lang="pl-PL" sz="1200" b="1" dirty="0" smtClean="0">
                <a:solidFill>
                  <a:srgbClr val="0D4A81"/>
                </a:solidFill>
                <a:latin typeface="Tahoma" pitchFamily="34" charset="0"/>
              </a:rPr>
              <a:t> Guide</a:t>
            </a:r>
            <a:endParaRPr lang="pl-PL" sz="1200" dirty="0" smtClean="0">
              <a:solidFill>
                <a:srgbClr val="0D4A81"/>
              </a:solidFill>
              <a:latin typeface="Tahoma" pitchFamily="34" charset="0"/>
            </a:endParaRPr>
          </a:p>
          <a:p>
            <a:pPr marL="0" indent="0" algn="just">
              <a:buFont typeface="Wingdings" pitchFamily="2" charset="2"/>
              <a:buNone/>
              <a:defRPr/>
            </a:pPr>
            <a:r>
              <a:rPr lang="fr-BE" sz="1050" b="1" dirty="0" err="1" smtClean="0">
                <a:solidFill>
                  <a:srgbClr val="0D4A81"/>
                </a:solidFill>
                <a:latin typeface="Tahoma" pitchFamily="34" charset="0"/>
              </a:rPr>
              <a:t>Regions</a:t>
            </a:r>
            <a:r>
              <a:rPr lang="fr-BE" sz="1050" b="1" dirty="0" smtClean="0">
                <a:solidFill>
                  <a:srgbClr val="0D4A81"/>
                </a:solidFill>
                <a:latin typeface="Tahoma" pitchFamily="34" charset="0"/>
              </a:rPr>
              <a:t>: </a:t>
            </a:r>
          </a:p>
          <a:p>
            <a:pPr marL="342900" indent="-342900">
              <a:buFontTx/>
              <a:buChar char="-"/>
              <a:defRPr/>
            </a:pPr>
            <a:r>
              <a:rPr lang="fr-BE" sz="1050" dirty="0" smtClean="0">
                <a:solidFill>
                  <a:srgbClr val="0D4A81"/>
                </a:solidFill>
                <a:latin typeface="Tahoma" pitchFamily="34" charset="0"/>
              </a:rPr>
              <a:t>1:</a:t>
            </a:r>
            <a:r>
              <a:rPr lang="fr-BE" sz="1050" b="1" dirty="0" smtClean="0">
                <a:solidFill>
                  <a:srgbClr val="0D4A81"/>
                </a:solidFill>
                <a:latin typeface="Tahoma" pitchFamily="34" charset="0"/>
              </a:rPr>
              <a:t> </a:t>
            </a:r>
            <a:r>
              <a:rPr lang="fr-BE" sz="1050" dirty="0" smtClean="0">
                <a:solidFill>
                  <a:srgbClr val="0D4A81"/>
                </a:solidFill>
                <a:latin typeface="Tahoma" pitchFamily="34" charset="0"/>
              </a:rPr>
              <a:t>Western Balkans (countries not </a:t>
            </a:r>
            <a:r>
              <a:rPr lang="fr-BE" sz="1050" dirty="0" err="1" smtClean="0">
                <a:solidFill>
                  <a:srgbClr val="0D4A81"/>
                </a:solidFill>
                <a:latin typeface="Tahoma" pitchFamily="34" charset="0"/>
              </a:rPr>
              <a:t>having</a:t>
            </a:r>
            <a:r>
              <a:rPr lang="fr-BE" sz="1050" dirty="0" smtClean="0">
                <a:solidFill>
                  <a:srgbClr val="0D4A81"/>
                </a:solidFill>
                <a:latin typeface="Tahoma" pitchFamily="34" charset="0"/>
              </a:rPr>
              <a:t> a NA)</a:t>
            </a:r>
          </a:p>
          <a:p>
            <a:pPr marL="342900" indent="-342900">
              <a:buFontTx/>
              <a:buChar char="-"/>
              <a:defRPr/>
            </a:pPr>
            <a:r>
              <a:rPr lang="fr-BE" sz="1050" dirty="0" smtClean="0">
                <a:solidFill>
                  <a:srgbClr val="0D4A81"/>
                </a:solidFill>
                <a:latin typeface="Tahoma" pitchFamily="34" charset="0"/>
              </a:rPr>
              <a:t>2: </a:t>
            </a:r>
            <a:r>
              <a:rPr lang="fr-BE" sz="1050" dirty="0" err="1" smtClean="0">
                <a:solidFill>
                  <a:srgbClr val="0D4A81"/>
                </a:solidFill>
                <a:latin typeface="Tahoma" pitchFamily="34" charset="0"/>
              </a:rPr>
              <a:t>Neighbouring</a:t>
            </a:r>
            <a:r>
              <a:rPr lang="fr-BE" sz="1050" dirty="0" smtClean="0">
                <a:solidFill>
                  <a:srgbClr val="0D4A81"/>
                </a:solidFill>
                <a:latin typeface="Tahoma" pitchFamily="34" charset="0"/>
              </a:rPr>
              <a:t> countries in </a:t>
            </a:r>
            <a:r>
              <a:rPr lang="fr-BE" sz="1050" dirty="0" err="1" smtClean="0">
                <a:solidFill>
                  <a:srgbClr val="0D4A81"/>
                </a:solidFill>
                <a:latin typeface="Tahoma" pitchFamily="34" charset="0"/>
              </a:rPr>
              <a:t>Eastern</a:t>
            </a:r>
            <a:r>
              <a:rPr lang="fr-BE" sz="1050" dirty="0" smtClean="0">
                <a:solidFill>
                  <a:srgbClr val="0D4A81"/>
                </a:solidFill>
                <a:latin typeface="Tahoma" pitchFamily="34" charset="0"/>
              </a:rPr>
              <a:t> Europe</a:t>
            </a:r>
          </a:p>
          <a:p>
            <a:pPr marL="342900" indent="-342900">
              <a:buFontTx/>
              <a:buChar char="-"/>
              <a:defRPr/>
            </a:pPr>
            <a:r>
              <a:rPr lang="fr-BE" sz="1050" dirty="0" smtClean="0">
                <a:solidFill>
                  <a:srgbClr val="0D4A81"/>
                </a:solidFill>
                <a:latin typeface="Tahoma" pitchFamily="34" charset="0"/>
              </a:rPr>
              <a:t>3: </a:t>
            </a:r>
            <a:r>
              <a:rPr lang="fr-BE" sz="1050" dirty="0" err="1" smtClean="0">
                <a:solidFill>
                  <a:srgbClr val="0D4A81"/>
                </a:solidFill>
                <a:latin typeface="Tahoma" pitchFamily="34" charset="0"/>
              </a:rPr>
              <a:t>Neighbouring</a:t>
            </a:r>
            <a:r>
              <a:rPr lang="fr-BE" sz="1050" dirty="0" smtClean="0">
                <a:solidFill>
                  <a:srgbClr val="0D4A81"/>
                </a:solidFill>
                <a:latin typeface="Tahoma" pitchFamily="34" charset="0"/>
              </a:rPr>
              <a:t> countries in the </a:t>
            </a:r>
            <a:r>
              <a:rPr lang="fr-BE" sz="1050" dirty="0" err="1" smtClean="0">
                <a:solidFill>
                  <a:srgbClr val="0D4A81"/>
                </a:solidFill>
                <a:latin typeface="Tahoma" pitchFamily="34" charset="0"/>
              </a:rPr>
              <a:t>Southern</a:t>
            </a:r>
            <a:r>
              <a:rPr lang="fr-BE" sz="1050" dirty="0" smtClean="0">
                <a:solidFill>
                  <a:srgbClr val="0D4A81"/>
                </a:solidFill>
                <a:latin typeface="Tahoma" pitchFamily="34" charset="0"/>
              </a:rPr>
              <a:t> </a:t>
            </a:r>
            <a:r>
              <a:rPr lang="fr-BE" sz="1050" dirty="0" err="1" smtClean="0">
                <a:solidFill>
                  <a:srgbClr val="0D4A81"/>
                </a:solidFill>
                <a:latin typeface="Tahoma" pitchFamily="34" charset="0"/>
              </a:rPr>
              <a:t>Mediterranean</a:t>
            </a:r>
            <a:endParaRPr lang="fr-BE" sz="1050" dirty="0" smtClean="0">
              <a:solidFill>
                <a:srgbClr val="0D4A81"/>
              </a:solidFill>
              <a:latin typeface="Tahoma" pitchFamily="34" charset="0"/>
            </a:endParaRPr>
          </a:p>
          <a:p>
            <a:pPr marL="342900" indent="-342900">
              <a:buFontTx/>
              <a:buChar char="-"/>
              <a:defRPr/>
            </a:pPr>
            <a:r>
              <a:rPr lang="fr-BE" sz="1050" dirty="0" smtClean="0">
                <a:solidFill>
                  <a:srgbClr val="0D4A81"/>
                </a:solidFill>
                <a:latin typeface="Tahoma" pitchFamily="34" charset="0"/>
              </a:rPr>
              <a:t>4: </a:t>
            </a:r>
            <a:r>
              <a:rPr lang="fr-BE" sz="1050" dirty="0" err="1" smtClean="0">
                <a:solidFill>
                  <a:srgbClr val="0D4A81"/>
                </a:solidFill>
                <a:latin typeface="Tahoma" pitchFamily="34" charset="0"/>
              </a:rPr>
              <a:t>Russia</a:t>
            </a:r>
            <a:endParaRPr lang="fr-BE" sz="1050" dirty="0" smtClean="0">
              <a:solidFill>
                <a:srgbClr val="0D4A81"/>
              </a:solidFill>
              <a:latin typeface="Tahoma" pitchFamily="34" charset="0"/>
            </a:endParaRPr>
          </a:p>
          <a:p>
            <a:pPr marL="342900" indent="-342900">
              <a:buFontTx/>
              <a:buChar char="-"/>
              <a:defRPr/>
            </a:pPr>
            <a:r>
              <a:rPr lang="fr-BE" sz="1050" dirty="0" smtClean="0">
                <a:solidFill>
                  <a:srgbClr val="0D4A81"/>
                </a:solidFill>
                <a:latin typeface="Tahoma" pitchFamily="34" charset="0"/>
              </a:rPr>
              <a:t>5: </a:t>
            </a:r>
            <a:r>
              <a:rPr lang="fr-BE" sz="1050" dirty="0" err="1" smtClean="0">
                <a:solidFill>
                  <a:srgbClr val="0D4A81"/>
                </a:solidFill>
                <a:latin typeface="Tahoma" pitchFamily="34" charset="0"/>
              </a:rPr>
              <a:t>Asia</a:t>
            </a:r>
            <a:endParaRPr lang="fr-BE" sz="1050" dirty="0" smtClean="0">
              <a:solidFill>
                <a:srgbClr val="0D4A81"/>
              </a:solidFill>
              <a:latin typeface="Tahoma" pitchFamily="34" charset="0"/>
            </a:endParaRPr>
          </a:p>
          <a:p>
            <a:pPr marL="342900" indent="-342900">
              <a:buFontTx/>
              <a:buChar char="-"/>
              <a:defRPr/>
            </a:pPr>
            <a:r>
              <a:rPr lang="fr-BE" sz="1050" dirty="0" smtClean="0">
                <a:solidFill>
                  <a:srgbClr val="0D4A81"/>
                </a:solidFill>
                <a:latin typeface="Tahoma" pitchFamily="34" charset="0"/>
              </a:rPr>
              <a:t>6: Central </a:t>
            </a:r>
            <a:r>
              <a:rPr lang="fr-BE" sz="1050" dirty="0" err="1" smtClean="0">
                <a:solidFill>
                  <a:srgbClr val="0D4A81"/>
                </a:solidFill>
                <a:latin typeface="Tahoma" pitchFamily="34" charset="0"/>
              </a:rPr>
              <a:t>Asia</a:t>
            </a:r>
            <a:endParaRPr lang="fr-BE" sz="1050" dirty="0" smtClean="0">
              <a:solidFill>
                <a:srgbClr val="0D4A81"/>
              </a:solidFill>
              <a:latin typeface="Tahoma" pitchFamily="34" charset="0"/>
            </a:endParaRPr>
          </a:p>
          <a:p>
            <a:pPr marL="342900" indent="-342900">
              <a:buFontTx/>
              <a:buChar char="-"/>
              <a:defRPr/>
            </a:pPr>
            <a:r>
              <a:rPr lang="fr-BE" sz="1050" dirty="0" smtClean="0">
                <a:solidFill>
                  <a:srgbClr val="0D4A81"/>
                </a:solidFill>
                <a:latin typeface="Tahoma" pitchFamily="34" charset="0"/>
              </a:rPr>
              <a:t>7: Latin </a:t>
            </a:r>
            <a:r>
              <a:rPr lang="fr-BE" sz="1050" dirty="0" err="1" smtClean="0">
                <a:solidFill>
                  <a:srgbClr val="0D4A81"/>
                </a:solidFill>
                <a:latin typeface="Tahoma" pitchFamily="34" charset="0"/>
              </a:rPr>
              <a:t>America</a:t>
            </a:r>
            <a:endParaRPr lang="fr-BE" sz="1050" dirty="0" smtClean="0">
              <a:solidFill>
                <a:srgbClr val="0D4A81"/>
              </a:solidFill>
              <a:latin typeface="Tahoma" pitchFamily="34" charset="0"/>
            </a:endParaRPr>
          </a:p>
          <a:p>
            <a:pPr marL="342900" indent="-342900">
              <a:buFontTx/>
              <a:buChar char="-"/>
              <a:defRPr/>
            </a:pPr>
            <a:r>
              <a:rPr lang="fr-BE" sz="1050" dirty="0" smtClean="0">
                <a:solidFill>
                  <a:srgbClr val="0D4A81"/>
                </a:solidFill>
                <a:latin typeface="Tahoma" pitchFamily="34" charset="0"/>
              </a:rPr>
              <a:t>8: </a:t>
            </a:r>
            <a:r>
              <a:rPr lang="en-GB" sz="1050" dirty="0" smtClean="0">
                <a:solidFill>
                  <a:srgbClr val="0D4A81"/>
                </a:solidFill>
                <a:latin typeface="Tahoma" pitchFamily="34" charset="0"/>
              </a:rPr>
              <a:t>Iran, Iraq, Yemen</a:t>
            </a:r>
          </a:p>
          <a:p>
            <a:pPr marL="342900" indent="-342900">
              <a:buFontTx/>
              <a:buChar char="-"/>
              <a:defRPr/>
            </a:pPr>
            <a:r>
              <a:rPr lang="en-GB" sz="1050" dirty="0" smtClean="0">
                <a:solidFill>
                  <a:srgbClr val="0D4A81"/>
                </a:solidFill>
                <a:latin typeface="Tahoma" pitchFamily="34" charset="0"/>
              </a:rPr>
              <a:t>9: </a:t>
            </a:r>
            <a:r>
              <a:rPr lang="fr-BE" sz="1050" dirty="0" smtClean="0">
                <a:solidFill>
                  <a:srgbClr val="0D4A81"/>
                </a:solidFill>
                <a:latin typeface="Tahoma" pitchFamily="34" charset="0"/>
              </a:rPr>
              <a:t>South </a:t>
            </a:r>
            <a:r>
              <a:rPr lang="fr-BE" sz="1050" dirty="0" err="1" smtClean="0">
                <a:solidFill>
                  <a:srgbClr val="0D4A81"/>
                </a:solidFill>
                <a:latin typeface="Tahoma" pitchFamily="34" charset="0"/>
              </a:rPr>
              <a:t>Africa</a:t>
            </a:r>
            <a:endParaRPr lang="en-GB" sz="1050" dirty="0" smtClean="0">
              <a:solidFill>
                <a:srgbClr val="0D4A81"/>
              </a:solidFill>
              <a:latin typeface="Tahoma" pitchFamily="34" charset="0"/>
            </a:endParaRPr>
          </a:p>
          <a:p>
            <a:pPr marL="342900" indent="-342900">
              <a:buFontTx/>
              <a:buChar char="-"/>
              <a:defRPr/>
            </a:pPr>
            <a:r>
              <a:rPr lang="fr-BE" sz="1050" dirty="0" smtClean="0">
                <a:solidFill>
                  <a:srgbClr val="0D4A81"/>
                </a:solidFill>
                <a:latin typeface="Tahoma" pitchFamily="34" charset="0"/>
              </a:rPr>
              <a:t>10: ACP countries</a:t>
            </a:r>
          </a:p>
          <a:p>
            <a:pPr marL="342900" indent="-342900">
              <a:buFontTx/>
              <a:buChar char="-"/>
              <a:defRPr/>
            </a:pPr>
            <a:r>
              <a:rPr lang="fr-BE" sz="1050" dirty="0" smtClean="0">
                <a:solidFill>
                  <a:srgbClr val="0D4A81"/>
                </a:solidFill>
                <a:latin typeface="Tahoma" pitchFamily="34" charset="0"/>
              </a:rPr>
              <a:t>11: </a:t>
            </a:r>
            <a:r>
              <a:rPr lang="fr-BE" sz="1050" dirty="0" err="1" smtClean="0">
                <a:solidFill>
                  <a:srgbClr val="0D4A81"/>
                </a:solidFill>
                <a:latin typeface="Tahoma" pitchFamily="34" charset="0"/>
              </a:rPr>
              <a:t>industrialised</a:t>
            </a:r>
            <a:r>
              <a:rPr lang="fr-BE" sz="1050" dirty="0" smtClean="0">
                <a:solidFill>
                  <a:srgbClr val="0D4A81"/>
                </a:solidFill>
                <a:latin typeface="Tahoma" pitchFamily="34" charset="0"/>
              </a:rPr>
              <a:t> countries (not </a:t>
            </a:r>
            <a:r>
              <a:rPr lang="fr-BE" sz="1050" dirty="0" err="1" smtClean="0">
                <a:solidFill>
                  <a:srgbClr val="0D4A81"/>
                </a:solidFill>
                <a:latin typeface="Tahoma" pitchFamily="34" charset="0"/>
              </a:rPr>
              <a:t>eligible</a:t>
            </a:r>
            <a:r>
              <a:rPr lang="fr-BE" sz="1050" dirty="0" smtClean="0">
                <a:solidFill>
                  <a:srgbClr val="0D4A81"/>
                </a:solidFill>
                <a:latin typeface="Tahoma" pitchFamily="34" charset="0"/>
              </a:rPr>
              <a:t> </a:t>
            </a:r>
            <a:r>
              <a:rPr lang="fr-BE" sz="1050" dirty="0" err="1" smtClean="0">
                <a:solidFill>
                  <a:srgbClr val="0D4A81"/>
                </a:solidFill>
                <a:latin typeface="Tahoma" pitchFamily="34" charset="0"/>
              </a:rPr>
              <a:t>under</a:t>
            </a:r>
            <a:r>
              <a:rPr lang="fr-BE" sz="1050" dirty="0" smtClean="0">
                <a:solidFill>
                  <a:srgbClr val="0D4A81"/>
                </a:solidFill>
                <a:latin typeface="Tahoma" pitchFamily="34" charset="0"/>
              </a:rPr>
              <a:t> </a:t>
            </a:r>
            <a:r>
              <a:rPr lang="fr-BE" sz="1050" dirty="0" err="1" smtClean="0">
                <a:solidFill>
                  <a:srgbClr val="0D4A81"/>
                </a:solidFill>
                <a:latin typeface="Tahoma" pitchFamily="34" charset="0"/>
              </a:rPr>
              <a:t>capacity</a:t>
            </a:r>
            <a:r>
              <a:rPr lang="fr-BE" sz="1050" dirty="0" smtClean="0">
                <a:solidFill>
                  <a:srgbClr val="0D4A81"/>
                </a:solidFill>
                <a:latin typeface="Tahoma" pitchFamily="34" charset="0"/>
              </a:rPr>
              <a:t>-building </a:t>
            </a:r>
            <a:r>
              <a:rPr lang="fr-BE" sz="1050" dirty="0" err="1" smtClean="0">
                <a:solidFill>
                  <a:srgbClr val="0D4A81"/>
                </a:solidFill>
                <a:latin typeface="Tahoma" pitchFamily="34" charset="0"/>
              </a:rPr>
              <a:t>higher</a:t>
            </a:r>
            <a:r>
              <a:rPr lang="fr-BE" sz="1050" dirty="0" smtClean="0">
                <a:solidFill>
                  <a:srgbClr val="0D4A81"/>
                </a:solidFill>
                <a:latin typeface="Tahoma" pitchFamily="34" charset="0"/>
              </a:rPr>
              <a:t> </a:t>
            </a:r>
            <a:r>
              <a:rPr lang="fr-BE" sz="1050" dirty="0" err="1" smtClean="0">
                <a:solidFill>
                  <a:srgbClr val="0D4A81"/>
                </a:solidFill>
                <a:latin typeface="Tahoma" pitchFamily="34" charset="0"/>
              </a:rPr>
              <a:t>education</a:t>
            </a:r>
            <a:r>
              <a:rPr lang="fr-BE" sz="1050" dirty="0" smtClean="0">
                <a:solidFill>
                  <a:srgbClr val="0D4A81"/>
                </a:solidFill>
                <a:latin typeface="Tahoma" pitchFamily="34" charset="0"/>
              </a:rPr>
              <a:t>)</a:t>
            </a:r>
          </a:p>
          <a:p>
            <a:pPr>
              <a:defRPr/>
            </a:pPr>
            <a:r>
              <a:rPr lang="fr-BE" sz="1050" b="1" dirty="0" err="1" smtClean="0">
                <a:solidFill>
                  <a:srgbClr val="0D4A81"/>
                </a:solidFill>
                <a:latin typeface="Tahoma" pitchFamily="34" charset="0"/>
              </a:rPr>
              <a:t>Higher</a:t>
            </a:r>
            <a:r>
              <a:rPr lang="fr-BE" sz="1050" b="1" dirty="0" smtClean="0">
                <a:solidFill>
                  <a:srgbClr val="0D4A81"/>
                </a:solidFill>
                <a:latin typeface="Tahoma" pitchFamily="34" charset="0"/>
              </a:rPr>
              <a:t> Education: </a:t>
            </a:r>
            <a:r>
              <a:rPr lang="fr-BE" sz="1050" dirty="0" err="1" smtClean="0">
                <a:solidFill>
                  <a:srgbClr val="0D4A81"/>
                </a:solidFill>
                <a:latin typeface="Tahoma" pitchFamily="34" charset="0"/>
              </a:rPr>
              <a:t>special</a:t>
            </a:r>
            <a:r>
              <a:rPr lang="fr-BE" sz="1050" dirty="0" smtClean="0">
                <a:solidFill>
                  <a:srgbClr val="0D4A81"/>
                </a:solidFill>
                <a:latin typeface="Tahoma" pitchFamily="34" charset="0"/>
              </a:rPr>
              <a:t> focus on the </a:t>
            </a:r>
            <a:r>
              <a:rPr lang="fr-BE" sz="1050" b="1" dirty="0" err="1" smtClean="0">
                <a:solidFill>
                  <a:srgbClr val="0D4A81"/>
                </a:solidFill>
                <a:latin typeface="Tahoma" pitchFamily="34" charset="0"/>
              </a:rPr>
              <a:t>neighbourhood</a:t>
            </a:r>
            <a:r>
              <a:rPr lang="fr-BE" sz="1050" b="1" dirty="0" smtClean="0">
                <a:solidFill>
                  <a:srgbClr val="0D4A81"/>
                </a:solidFill>
                <a:latin typeface="Tahoma" pitchFamily="34" charset="0"/>
              </a:rPr>
              <a:t> </a:t>
            </a:r>
            <a:r>
              <a:rPr lang="fr-BE" sz="1050" b="1" dirty="0" err="1" smtClean="0">
                <a:solidFill>
                  <a:srgbClr val="0D4A81"/>
                </a:solidFill>
                <a:latin typeface="Tahoma" pitchFamily="34" charset="0"/>
              </a:rPr>
              <a:t>region</a:t>
            </a:r>
            <a:r>
              <a:rPr lang="fr-BE" sz="1050" b="1" dirty="0" smtClean="0">
                <a:solidFill>
                  <a:srgbClr val="0D4A81"/>
                </a:solidFill>
                <a:latin typeface="Tahoma" pitchFamily="34" charset="0"/>
              </a:rPr>
              <a:t> (i.e. </a:t>
            </a:r>
            <a:r>
              <a:rPr lang="fr-BE" sz="1050" b="1" dirty="0" err="1" smtClean="0">
                <a:solidFill>
                  <a:srgbClr val="0D4A81"/>
                </a:solidFill>
                <a:latin typeface="Tahoma" pitchFamily="34" charset="0"/>
              </a:rPr>
              <a:t>regions</a:t>
            </a:r>
            <a:r>
              <a:rPr lang="fr-BE" sz="1050" b="1" dirty="0" smtClean="0">
                <a:solidFill>
                  <a:srgbClr val="0D4A81"/>
                </a:solidFill>
                <a:latin typeface="Tahoma" pitchFamily="34" charset="0"/>
              </a:rPr>
              <a:t> 1 to 3)</a:t>
            </a:r>
          </a:p>
          <a:p>
            <a:pPr>
              <a:defRPr/>
            </a:pPr>
            <a:r>
              <a:rPr lang="fr-BE" sz="1050" b="1" dirty="0" err="1" smtClean="0">
                <a:solidFill>
                  <a:srgbClr val="0D4A81"/>
                </a:solidFill>
                <a:latin typeface="Tahoma" pitchFamily="34" charset="0"/>
              </a:rPr>
              <a:t>Youth</a:t>
            </a:r>
            <a:r>
              <a:rPr lang="fr-BE" sz="1050" b="1" dirty="0" smtClean="0">
                <a:solidFill>
                  <a:srgbClr val="0D4A81"/>
                </a:solidFill>
                <a:latin typeface="Tahoma" pitchFamily="34" charset="0"/>
              </a:rPr>
              <a:t>: </a:t>
            </a:r>
            <a:r>
              <a:rPr lang="fr-BE" sz="1050" dirty="0" err="1" smtClean="0">
                <a:solidFill>
                  <a:srgbClr val="0D4A81"/>
                </a:solidFill>
                <a:latin typeface="Tahoma" pitchFamily="34" charset="0"/>
              </a:rPr>
              <a:t>only</a:t>
            </a:r>
            <a:r>
              <a:rPr lang="fr-BE" sz="1050" dirty="0" smtClean="0">
                <a:solidFill>
                  <a:srgbClr val="0D4A81"/>
                </a:solidFill>
                <a:latin typeface="Tahoma" pitchFamily="34" charset="0"/>
              </a:rPr>
              <a:t> focus on </a:t>
            </a:r>
            <a:r>
              <a:rPr lang="fr-BE" sz="1050" b="1" dirty="0" err="1" smtClean="0">
                <a:solidFill>
                  <a:srgbClr val="0D4A81"/>
                </a:solidFill>
                <a:latin typeface="Tahoma" pitchFamily="34" charset="0"/>
              </a:rPr>
              <a:t>other</a:t>
            </a:r>
            <a:r>
              <a:rPr lang="fr-BE" sz="1050" b="1" dirty="0" smtClean="0">
                <a:solidFill>
                  <a:srgbClr val="0D4A81"/>
                </a:solidFill>
                <a:latin typeface="Tahoma" pitchFamily="34" charset="0"/>
              </a:rPr>
              <a:t> </a:t>
            </a:r>
            <a:r>
              <a:rPr lang="fr-BE" sz="1050" b="1" dirty="0" err="1" smtClean="0">
                <a:solidFill>
                  <a:srgbClr val="0D4A81"/>
                </a:solidFill>
                <a:latin typeface="Tahoma" pitchFamily="34" charset="0"/>
              </a:rPr>
              <a:t>regions</a:t>
            </a:r>
            <a:r>
              <a:rPr lang="fr-BE" sz="1050" b="1" dirty="0" smtClean="0">
                <a:solidFill>
                  <a:srgbClr val="0D4A81"/>
                </a:solidFill>
                <a:latin typeface="Tahoma" pitchFamily="34" charset="0"/>
              </a:rPr>
              <a:t> of the world (</a:t>
            </a:r>
            <a:r>
              <a:rPr lang="fr-BE" sz="1050" b="1" dirty="0" err="1" smtClean="0">
                <a:solidFill>
                  <a:srgbClr val="0D4A81"/>
                </a:solidFill>
                <a:latin typeface="Tahoma" pitchFamily="34" charset="0"/>
              </a:rPr>
              <a:t>regions</a:t>
            </a:r>
            <a:r>
              <a:rPr lang="fr-BE" sz="1050" b="1" dirty="0" smtClean="0">
                <a:solidFill>
                  <a:srgbClr val="0D4A81"/>
                </a:solidFill>
                <a:latin typeface="Tahoma" pitchFamily="34" charset="0"/>
              </a:rPr>
              <a:t> 5 to 11)</a:t>
            </a:r>
          </a:p>
          <a:p>
            <a:endParaRPr lang="pl-PL"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1"/>
          <p:cNvSpPr>
            <a:spLocks noGrp="1"/>
          </p:cNvSpPr>
          <p:nvPr/>
        </p:nvSpPr>
        <p:spPr bwMode="auto">
          <a:xfrm>
            <a:off x="679450" y="4722813"/>
            <a:ext cx="5446713"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2" name="Notes Placeholder 1"/>
          <p:cNvSpPr>
            <a:spLocks noGrp="1"/>
          </p:cNvSpPr>
          <p:nvPr>
            <p:ph type="body" idx="1"/>
          </p:nvPr>
        </p:nvSpPr>
        <p:spPr/>
        <p:txBody>
          <a:bodyPr/>
          <a:lstStyle/>
          <a:p>
            <a:pPr marL="285750" indent="-285750" algn="just">
              <a:buFont typeface="Arial" pitchFamily="34" charset="0"/>
              <a:buChar char="•"/>
              <a:defRPr/>
            </a:pPr>
            <a:r>
              <a:rPr lang="fr-BE" sz="1200" dirty="0" err="1" smtClean="0">
                <a:solidFill>
                  <a:srgbClr val="0D4A81"/>
                </a:solidFill>
                <a:latin typeface="Tahoma" pitchFamily="34" charset="0"/>
              </a:rPr>
              <a:t>Cooperation</a:t>
            </a:r>
            <a:r>
              <a:rPr lang="fr-BE" sz="1200" dirty="0" smtClean="0">
                <a:solidFill>
                  <a:srgbClr val="0D4A81"/>
                </a:solidFill>
                <a:latin typeface="Tahoma" pitchFamily="34" charset="0"/>
              </a:rPr>
              <a:t> </a:t>
            </a:r>
            <a:r>
              <a:rPr lang="fr-BE" sz="1200" dirty="0" err="1" smtClean="0">
                <a:solidFill>
                  <a:srgbClr val="0D4A81"/>
                </a:solidFill>
                <a:latin typeface="Tahoma" pitchFamily="34" charset="0"/>
              </a:rPr>
              <a:t>between</a:t>
            </a:r>
            <a:r>
              <a:rPr lang="fr-BE" sz="1200" dirty="0" smtClean="0">
                <a:solidFill>
                  <a:srgbClr val="0D4A81"/>
                </a:solidFill>
                <a:latin typeface="Tahoma" pitchFamily="34" charset="0"/>
              </a:rPr>
              <a:t> </a:t>
            </a:r>
            <a:r>
              <a:rPr lang="fr-BE" sz="1200" dirty="0" err="1" smtClean="0">
                <a:solidFill>
                  <a:srgbClr val="0D4A81"/>
                </a:solidFill>
                <a:latin typeface="Tahoma" pitchFamily="34" charset="0"/>
              </a:rPr>
              <a:t>youth</a:t>
            </a:r>
            <a:r>
              <a:rPr lang="fr-BE" sz="1200" dirty="0" smtClean="0">
                <a:solidFill>
                  <a:srgbClr val="0D4A81"/>
                </a:solidFill>
                <a:latin typeface="Tahoma" pitchFamily="34" charset="0"/>
              </a:rPr>
              <a:t> organisations and public </a:t>
            </a:r>
            <a:r>
              <a:rPr lang="fr-BE" sz="1200" dirty="0" err="1" smtClean="0">
                <a:solidFill>
                  <a:srgbClr val="0D4A81"/>
                </a:solidFill>
                <a:latin typeface="Tahoma" pitchFamily="34" charset="0"/>
              </a:rPr>
              <a:t>authorities</a:t>
            </a:r>
            <a:r>
              <a:rPr lang="fr-BE" sz="1200" dirty="0" smtClean="0">
                <a:solidFill>
                  <a:srgbClr val="0D4A81"/>
                </a:solidFill>
                <a:latin typeface="Tahoma" pitchFamily="34" charset="0"/>
              </a:rPr>
              <a:t> to </a:t>
            </a:r>
            <a:r>
              <a:rPr lang="fr-BE" sz="1200" dirty="0" err="1" smtClean="0">
                <a:solidFill>
                  <a:srgbClr val="0D4A81"/>
                </a:solidFill>
                <a:latin typeface="Tahoma" pitchFamily="34" charset="0"/>
              </a:rPr>
              <a:t>launch</a:t>
            </a:r>
            <a:r>
              <a:rPr lang="fr-BE" sz="1200" dirty="0" smtClean="0">
                <a:solidFill>
                  <a:srgbClr val="0D4A81"/>
                </a:solidFill>
                <a:latin typeface="Tahoma" pitchFamily="34" charset="0"/>
              </a:rPr>
              <a:t> an international </a:t>
            </a:r>
            <a:r>
              <a:rPr lang="fr-BE" sz="1200" dirty="0" err="1" smtClean="0">
                <a:solidFill>
                  <a:srgbClr val="0D4A81"/>
                </a:solidFill>
                <a:latin typeface="Tahoma" pitchFamily="34" charset="0"/>
              </a:rPr>
              <a:t>volunteering</a:t>
            </a:r>
            <a:r>
              <a:rPr lang="fr-BE" sz="1200" dirty="0" smtClean="0">
                <a:solidFill>
                  <a:srgbClr val="0D4A81"/>
                </a:solidFill>
                <a:latin typeface="Tahoma" pitchFamily="34" charset="0"/>
              </a:rPr>
              <a:t> programme in a </a:t>
            </a:r>
            <a:r>
              <a:rPr lang="fr-BE" sz="1200" dirty="0" err="1" smtClean="0">
                <a:solidFill>
                  <a:srgbClr val="0D4A81"/>
                </a:solidFill>
                <a:latin typeface="Tahoma" pitchFamily="34" charset="0"/>
              </a:rPr>
              <a:t>region</a:t>
            </a:r>
            <a:r>
              <a:rPr lang="fr-BE" sz="1200" dirty="0" smtClean="0">
                <a:solidFill>
                  <a:srgbClr val="0D4A81"/>
                </a:solidFill>
                <a:latin typeface="Tahoma" pitchFamily="34" charset="0"/>
              </a:rPr>
              <a:t> of Partner Countries (</a:t>
            </a:r>
            <a:r>
              <a:rPr lang="fr-BE" sz="1200" dirty="0" err="1" smtClean="0">
                <a:solidFill>
                  <a:srgbClr val="0D4A81"/>
                </a:solidFill>
                <a:latin typeface="Tahoma" pitchFamily="34" charset="0"/>
              </a:rPr>
              <a:t>following</a:t>
            </a:r>
            <a:r>
              <a:rPr lang="fr-BE" sz="1200" dirty="0" smtClean="0">
                <a:solidFill>
                  <a:srgbClr val="0D4A81"/>
                </a:solidFill>
                <a:latin typeface="Tahoma" pitchFamily="34" charset="0"/>
              </a:rPr>
              <a:t> the model of EVS). </a:t>
            </a:r>
          </a:p>
          <a:p>
            <a:pPr marL="285750" indent="-285750" algn="just">
              <a:buFont typeface="Arial" pitchFamily="34" charset="0"/>
              <a:buChar char="•"/>
              <a:defRPr/>
            </a:pPr>
            <a:endParaRPr lang="fr-BE" sz="1200" dirty="0" smtClean="0">
              <a:solidFill>
                <a:srgbClr val="0D4A81"/>
              </a:solidFill>
              <a:latin typeface="Tahoma" pitchFamily="34" charset="0"/>
            </a:endParaRPr>
          </a:p>
          <a:p>
            <a:pPr marL="285750" indent="-285750" algn="just">
              <a:buFont typeface="Arial" pitchFamily="34" charset="0"/>
              <a:buChar char="•"/>
              <a:defRPr/>
            </a:pPr>
            <a:r>
              <a:rPr lang="fr-BE" sz="1200" dirty="0" err="1" smtClean="0">
                <a:solidFill>
                  <a:srgbClr val="0D4A81"/>
                </a:solidFill>
                <a:latin typeface="Tahoma" pitchFamily="34" charset="0"/>
              </a:rPr>
              <a:t>Cooperation</a:t>
            </a:r>
            <a:r>
              <a:rPr lang="fr-BE" sz="1200" dirty="0" smtClean="0">
                <a:solidFill>
                  <a:srgbClr val="0D4A81"/>
                </a:solidFill>
                <a:latin typeface="Tahoma" pitchFamily="34" charset="0"/>
              </a:rPr>
              <a:t> </a:t>
            </a:r>
            <a:r>
              <a:rPr lang="fr-BE" sz="1200" dirty="0" err="1" smtClean="0">
                <a:solidFill>
                  <a:srgbClr val="0D4A81"/>
                </a:solidFill>
                <a:latin typeface="Tahoma" pitchFamily="34" charset="0"/>
              </a:rPr>
              <a:t>between</a:t>
            </a:r>
            <a:r>
              <a:rPr lang="fr-BE" sz="1200" dirty="0" smtClean="0">
                <a:solidFill>
                  <a:srgbClr val="0D4A81"/>
                </a:solidFill>
                <a:latin typeface="Tahoma" pitchFamily="34" charset="0"/>
              </a:rPr>
              <a:t> </a:t>
            </a:r>
            <a:r>
              <a:rPr lang="fr-BE" sz="1200" dirty="0" err="1" smtClean="0">
                <a:solidFill>
                  <a:srgbClr val="0D4A81"/>
                </a:solidFill>
                <a:latin typeface="Tahoma" pitchFamily="34" charset="0"/>
              </a:rPr>
              <a:t>youth</a:t>
            </a:r>
            <a:r>
              <a:rPr lang="fr-BE" sz="1200" dirty="0" smtClean="0">
                <a:solidFill>
                  <a:srgbClr val="0D4A81"/>
                </a:solidFill>
                <a:latin typeface="Tahoma" pitchFamily="34" charset="0"/>
              </a:rPr>
              <a:t> organisations and </a:t>
            </a:r>
            <a:r>
              <a:rPr lang="fr-BE" sz="1200" dirty="0" err="1" smtClean="0">
                <a:solidFill>
                  <a:srgbClr val="0D4A81"/>
                </a:solidFill>
                <a:latin typeface="Tahoma" pitchFamily="34" charset="0"/>
              </a:rPr>
              <a:t>representatives</a:t>
            </a:r>
            <a:r>
              <a:rPr lang="fr-BE" sz="1200" dirty="0" smtClean="0">
                <a:solidFill>
                  <a:srgbClr val="0D4A81"/>
                </a:solidFill>
                <a:latin typeface="Tahoma" pitchFamily="34" charset="0"/>
              </a:rPr>
              <a:t> of </a:t>
            </a:r>
            <a:r>
              <a:rPr lang="fr-BE" sz="1200" dirty="0" err="1" smtClean="0">
                <a:solidFill>
                  <a:srgbClr val="0D4A81"/>
                </a:solidFill>
                <a:latin typeface="Tahoma" pitchFamily="34" charset="0"/>
              </a:rPr>
              <a:t>working</a:t>
            </a:r>
            <a:r>
              <a:rPr lang="fr-BE" sz="1200" dirty="0" smtClean="0">
                <a:solidFill>
                  <a:srgbClr val="0D4A81"/>
                </a:solidFill>
                <a:latin typeface="Tahoma" pitchFamily="34" charset="0"/>
              </a:rPr>
              <a:t> life to </a:t>
            </a:r>
            <a:r>
              <a:rPr lang="fr-BE" sz="1200" dirty="0" err="1" smtClean="0">
                <a:solidFill>
                  <a:srgbClr val="0D4A81"/>
                </a:solidFill>
                <a:latin typeface="Tahoma" pitchFamily="34" charset="0"/>
              </a:rPr>
              <a:t>develop</a:t>
            </a:r>
            <a:r>
              <a:rPr lang="fr-BE" sz="1200" dirty="0" smtClean="0">
                <a:solidFill>
                  <a:srgbClr val="0D4A81"/>
                </a:solidFill>
                <a:latin typeface="Tahoma" pitchFamily="34" charset="0"/>
              </a:rPr>
              <a:t> </a:t>
            </a:r>
            <a:r>
              <a:rPr lang="fr-BE" sz="1200" dirty="0" err="1" smtClean="0">
                <a:solidFill>
                  <a:srgbClr val="0D4A81"/>
                </a:solidFill>
                <a:latin typeface="Tahoma" pitchFamily="34" charset="0"/>
              </a:rPr>
              <a:t>tools</a:t>
            </a:r>
            <a:r>
              <a:rPr lang="fr-BE" sz="1200" dirty="0" smtClean="0">
                <a:solidFill>
                  <a:srgbClr val="0D4A81"/>
                </a:solidFill>
                <a:latin typeface="Tahoma" pitchFamily="34" charset="0"/>
              </a:rPr>
              <a:t> for the recognition of </a:t>
            </a:r>
            <a:r>
              <a:rPr lang="fr-BE" sz="1200" dirty="0" err="1" smtClean="0">
                <a:solidFill>
                  <a:srgbClr val="0D4A81"/>
                </a:solidFill>
                <a:latin typeface="Tahoma" pitchFamily="34" charset="0"/>
              </a:rPr>
              <a:t>skills</a:t>
            </a:r>
            <a:r>
              <a:rPr lang="fr-BE" sz="1200" dirty="0" smtClean="0">
                <a:solidFill>
                  <a:srgbClr val="0D4A81"/>
                </a:solidFill>
                <a:latin typeface="Tahoma" pitchFamily="34" charset="0"/>
              </a:rPr>
              <a:t> </a:t>
            </a:r>
            <a:r>
              <a:rPr lang="fr-BE" sz="1200" dirty="0" err="1" smtClean="0">
                <a:solidFill>
                  <a:srgbClr val="0D4A81"/>
                </a:solidFill>
                <a:latin typeface="Tahoma" pitchFamily="34" charset="0"/>
              </a:rPr>
              <a:t>acquired</a:t>
            </a:r>
            <a:r>
              <a:rPr lang="fr-BE" sz="1200" dirty="0" smtClean="0">
                <a:solidFill>
                  <a:srgbClr val="0D4A81"/>
                </a:solidFill>
                <a:latin typeface="Tahoma" pitchFamily="34" charset="0"/>
              </a:rPr>
              <a:t> </a:t>
            </a:r>
            <a:r>
              <a:rPr lang="fr-BE" sz="1200" dirty="0" err="1" smtClean="0">
                <a:solidFill>
                  <a:srgbClr val="0D4A81"/>
                </a:solidFill>
                <a:latin typeface="Tahoma" pitchFamily="34" charset="0"/>
              </a:rPr>
              <a:t>through</a:t>
            </a:r>
            <a:r>
              <a:rPr lang="fr-BE" sz="1200" dirty="0" smtClean="0">
                <a:solidFill>
                  <a:srgbClr val="0D4A81"/>
                </a:solidFill>
                <a:latin typeface="Tahoma" pitchFamily="34" charset="0"/>
              </a:rPr>
              <a:t> non-</a:t>
            </a:r>
            <a:r>
              <a:rPr lang="fr-BE" sz="1200" dirty="0" err="1" smtClean="0">
                <a:solidFill>
                  <a:srgbClr val="0D4A81"/>
                </a:solidFill>
                <a:latin typeface="Tahoma" pitchFamily="34" charset="0"/>
              </a:rPr>
              <a:t>formal</a:t>
            </a:r>
            <a:r>
              <a:rPr lang="fr-BE" sz="1200" dirty="0" smtClean="0">
                <a:solidFill>
                  <a:srgbClr val="0D4A81"/>
                </a:solidFill>
                <a:latin typeface="Tahoma" pitchFamily="34" charset="0"/>
              </a:rPr>
              <a:t> </a:t>
            </a:r>
            <a:r>
              <a:rPr lang="fr-BE" sz="1200" dirty="0" err="1" smtClean="0">
                <a:solidFill>
                  <a:srgbClr val="0D4A81"/>
                </a:solidFill>
                <a:latin typeface="Tahoma" pitchFamily="34" charset="0"/>
              </a:rPr>
              <a:t>education</a:t>
            </a:r>
            <a:r>
              <a:rPr lang="fr-BE" sz="1200" dirty="0" smtClean="0">
                <a:solidFill>
                  <a:srgbClr val="0D4A81"/>
                </a:solidFill>
                <a:latin typeface="Tahoma" pitchFamily="34" charset="0"/>
              </a:rPr>
              <a:t>, </a:t>
            </a:r>
            <a:r>
              <a:rPr lang="fr-BE" sz="1200" dirty="0" err="1" smtClean="0">
                <a:solidFill>
                  <a:srgbClr val="0D4A81"/>
                </a:solidFill>
                <a:latin typeface="Tahoma" pitchFamily="34" charset="0"/>
              </a:rPr>
              <a:t>volunteering</a:t>
            </a:r>
            <a:r>
              <a:rPr lang="fr-BE" sz="1200" dirty="0" smtClean="0">
                <a:solidFill>
                  <a:srgbClr val="0D4A81"/>
                </a:solidFill>
                <a:latin typeface="Tahoma" pitchFamily="34" charset="0"/>
              </a:rPr>
              <a:t> and alternative </a:t>
            </a:r>
            <a:r>
              <a:rPr lang="fr-BE" sz="1200" dirty="0" err="1" smtClean="0">
                <a:solidFill>
                  <a:srgbClr val="0D4A81"/>
                </a:solidFill>
                <a:latin typeface="Tahoma" pitchFamily="34" charset="0"/>
              </a:rPr>
              <a:t>educational</a:t>
            </a:r>
            <a:r>
              <a:rPr lang="fr-BE" sz="1200" dirty="0" smtClean="0">
                <a:solidFill>
                  <a:srgbClr val="0D4A81"/>
                </a:solidFill>
                <a:latin typeface="Tahoma" pitchFamily="34" charset="0"/>
              </a:rPr>
              <a:t> </a:t>
            </a:r>
            <a:r>
              <a:rPr lang="fr-BE" sz="1200" dirty="0" err="1" smtClean="0">
                <a:solidFill>
                  <a:srgbClr val="0D4A81"/>
                </a:solidFill>
                <a:latin typeface="Tahoma" pitchFamily="34" charset="0"/>
              </a:rPr>
              <a:t>pathways</a:t>
            </a:r>
            <a:r>
              <a:rPr lang="fr-BE" sz="1200" dirty="0" smtClean="0">
                <a:solidFill>
                  <a:srgbClr val="0D4A81"/>
                </a:solidFill>
                <a:latin typeface="Tahoma" pitchFamily="34" charset="0"/>
              </a:rPr>
              <a:t>.</a:t>
            </a:r>
          </a:p>
          <a:p>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1"/>
          <p:cNvSpPr>
            <a:spLocks noGrp="1"/>
          </p:cNvSpPr>
          <p:nvPr/>
        </p:nvSpPr>
        <p:spPr bwMode="auto">
          <a:xfrm>
            <a:off x="679450" y="4722813"/>
            <a:ext cx="5446713"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46</a:t>
            </a:fld>
            <a:endParaRPr lang="en-GB"/>
          </a:p>
        </p:txBody>
      </p:sp>
    </p:spTree>
    <p:extLst>
      <p:ext uri="{BB962C8B-B14F-4D97-AF65-F5344CB8AC3E}">
        <p14:creationId xmlns:p14="http://schemas.microsoft.com/office/powerpoint/2010/main" val="1271494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15988" y="746125"/>
            <a:ext cx="4975225" cy="3730625"/>
          </a:xfrm>
          <a:ln/>
        </p:spPr>
      </p:sp>
      <p:sp>
        <p:nvSpPr>
          <p:cNvPr id="49155" name="Rectangle 3"/>
          <p:cNvSpPr>
            <a:spLocks noGrp="1" noChangeArrowheads="1"/>
          </p:cNvSpPr>
          <p:nvPr>
            <p:ph type="body" idx="1"/>
          </p:nvPr>
        </p:nvSpPr>
        <p:spPr>
          <a:xfrm>
            <a:off x="680245" y="4723171"/>
            <a:ext cx="5445126" cy="4475083"/>
          </a:xfrm>
          <a:noFill/>
        </p:spPr>
        <p:txBody>
          <a:bodyPr/>
          <a:lstStyle/>
          <a:p>
            <a:pPr eaLnBrk="1" hangingPunct="1"/>
            <a:r>
              <a:rPr lang="en-GB" dirty="0" smtClean="0"/>
              <a:t>But we cannot lay the foundations of a new knowledge-driven economy based on education alone. </a:t>
            </a:r>
          </a:p>
          <a:p>
            <a:pPr eaLnBrk="1" hangingPunct="1"/>
            <a:r>
              <a:rPr lang="en-GB" dirty="0" smtClean="0"/>
              <a:t>Why?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50</a:t>
            </a:fld>
            <a:endParaRPr lang="en-GB"/>
          </a:p>
        </p:txBody>
      </p:sp>
    </p:spTree>
    <p:extLst>
      <p:ext uri="{BB962C8B-B14F-4D97-AF65-F5344CB8AC3E}">
        <p14:creationId xmlns:p14="http://schemas.microsoft.com/office/powerpoint/2010/main" val="21000428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55</a:t>
            </a:fld>
            <a:endParaRPr lang="en-GB"/>
          </a:p>
        </p:txBody>
      </p:sp>
    </p:spTree>
    <p:extLst>
      <p:ext uri="{BB962C8B-B14F-4D97-AF65-F5344CB8AC3E}">
        <p14:creationId xmlns:p14="http://schemas.microsoft.com/office/powerpoint/2010/main" val="5246070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56</a:t>
            </a:fld>
            <a:endParaRPr lang="en-GB"/>
          </a:p>
        </p:txBody>
      </p:sp>
    </p:spTree>
    <p:extLst>
      <p:ext uri="{BB962C8B-B14F-4D97-AF65-F5344CB8AC3E}">
        <p14:creationId xmlns:p14="http://schemas.microsoft.com/office/powerpoint/2010/main" val="5289154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1"/>
          <p:cNvSpPr>
            <a:spLocks noGrp="1"/>
          </p:cNvSpPr>
          <p:nvPr/>
        </p:nvSpPr>
        <p:spPr bwMode="auto">
          <a:xfrm>
            <a:off x="679450" y="4722813"/>
            <a:ext cx="5446713"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
        <p:nvSpPr>
          <p:cNvPr id="2355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dirty="0" err="1" smtClean="0"/>
              <a:t>Eurydice</a:t>
            </a:r>
            <a:r>
              <a:rPr lang="pl-PL"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b="0" dirty="0" smtClean="0">
                <a:ea typeface="Verdana" pitchFamily="34" charset="0"/>
                <a:cs typeface="Verdana" pitchFamily="34" charset="0"/>
              </a:rPr>
              <a:t>Objective: </a:t>
            </a:r>
            <a:r>
              <a:rPr lang="fr-BE" sz="1200" b="0" dirty="0" err="1" smtClean="0">
                <a:ea typeface="Verdana" pitchFamily="34" charset="0"/>
                <a:cs typeface="Verdana" pitchFamily="34" charset="0"/>
              </a:rPr>
              <a:t>grant</a:t>
            </a:r>
            <a:r>
              <a:rPr lang="fr-BE" sz="1200" b="0" dirty="0" smtClean="0">
                <a:ea typeface="Verdana" pitchFamily="34" charset="0"/>
                <a:cs typeface="Verdana" pitchFamily="34" charset="0"/>
              </a:rPr>
              <a:t> support to the national </a:t>
            </a:r>
            <a:r>
              <a:rPr lang="fr-BE" sz="1200" b="0" dirty="0" err="1" smtClean="0">
                <a:ea typeface="Verdana" pitchFamily="34" charset="0"/>
                <a:cs typeface="Verdana" pitchFamily="34" charset="0"/>
              </a:rPr>
              <a:t>units</a:t>
            </a:r>
            <a:r>
              <a:rPr lang="fr-BE" sz="1200" b="0" dirty="0" smtClean="0">
                <a:ea typeface="Verdana" pitchFamily="34" charset="0"/>
                <a:cs typeface="Verdana" pitchFamily="34" charset="0"/>
              </a:rPr>
              <a:t> of the Eurydice network. </a:t>
            </a:r>
          </a:p>
          <a:p>
            <a:pPr marL="0" marR="0" indent="0" algn="l" defTabSz="914400" rtl="0" eaLnBrk="0" fontAlgn="base" latinLnBrk="0" hangingPunct="0">
              <a:lnSpc>
                <a:spcPct val="100000"/>
              </a:lnSpc>
              <a:spcBef>
                <a:spcPct val="30000"/>
              </a:spcBef>
              <a:spcAft>
                <a:spcPct val="0"/>
              </a:spcAft>
              <a:buClrTx/>
              <a:buSzTx/>
              <a:buFontTx/>
              <a:buNone/>
              <a:tabLst/>
              <a:defRPr/>
            </a:pPr>
            <a:r>
              <a:rPr lang="fr-BE" sz="1200" b="0" dirty="0" err="1" smtClean="0">
                <a:ea typeface="Verdana" pitchFamily="34" charset="0"/>
                <a:cs typeface="Verdana" pitchFamily="34" charset="0"/>
              </a:rPr>
              <a:t>Role</a:t>
            </a:r>
            <a:r>
              <a:rPr lang="fr-BE" sz="1200" b="0" dirty="0" smtClean="0">
                <a:ea typeface="Verdana" pitchFamily="34" charset="0"/>
                <a:cs typeface="Verdana" pitchFamily="34" charset="0"/>
              </a:rPr>
              <a:t> of national </a:t>
            </a:r>
            <a:r>
              <a:rPr lang="fr-BE" sz="1200" b="0" dirty="0" err="1" smtClean="0">
                <a:ea typeface="Verdana" pitchFamily="34" charset="0"/>
                <a:cs typeface="Verdana" pitchFamily="34" charset="0"/>
              </a:rPr>
              <a:t>units</a:t>
            </a:r>
            <a:r>
              <a:rPr lang="fr-BE" sz="1200" b="0" dirty="0" smtClean="0">
                <a:ea typeface="Verdana" pitchFamily="34" charset="0"/>
                <a:cs typeface="Verdana" pitchFamily="34" charset="0"/>
              </a:rPr>
              <a:t>: support </a:t>
            </a:r>
            <a:r>
              <a:rPr lang="fr-BE" sz="1200" b="0" dirty="0" err="1" smtClean="0">
                <a:ea typeface="Verdana" pitchFamily="34" charset="0"/>
                <a:cs typeface="Verdana" pitchFamily="34" charset="0"/>
              </a:rPr>
              <a:t>evidence</a:t>
            </a:r>
            <a:r>
              <a:rPr lang="fr-BE" sz="1200" b="0" dirty="0" smtClean="0">
                <a:ea typeface="Verdana" pitchFamily="34" charset="0"/>
                <a:cs typeface="Verdana" pitchFamily="34" charset="0"/>
              </a:rPr>
              <a:t> </a:t>
            </a:r>
            <a:r>
              <a:rPr lang="fr-BE" sz="1200" b="0" dirty="0" err="1" smtClean="0">
                <a:ea typeface="Verdana" pitchFamily="34" charset="0"/>
                <a:cs typeface="Verdana" pitchFamily="34" charset="0"/>
              </a:rPr>
              <a:t>based</a:t>
            </a:r>
            <a:r>
              <a:rPr lang="fr-BE" sz="1200" b="0" dirty="0" smtClean="0">
                <a:ea typeface="Verdana" pitchFamily="34" charset="0"/>
                <a:cs typeface="Verdana" pitchFamily="34" charset="0"/>
              </a:rPr>
              <a:t> </a:t>
            </a:r>
            <a:r>
              <a:rPr lang="fr-BE" sz="1200" b="0" dirty="0" err="1" smtClean="0">
                <a:ea typeface="Verdana" pitchFamily="34" charset="0"/>
                <a:cs typeface="Verdana" pitchFamily="34" charset="0"/>
              </a:rPr>
              <a:t>European</a:t>
            </a:r>
            <a:r>
              <a:rPr lang="fr-BE" sz="1200" b="0" dirty="0" smtClean="0">
                <a:ea typeface="Verdana" pitchFamily="34" charset="0"/>
                <a:cs typeface="Verdana" pitchFamily="34" charset="0"/>
              </a:rPr>
              <a:t> </a:t>
            </a:r>
            <a:r>
              <a:rPr lang="fr-BE" sz="1200" b="0" dirty="0" err="1" smtClean="0">
                <a:ea typeface="Verdana" pitchFamily="34" charset="0"/>
                <a:cs typeface="Verdana" pitchFamily="34" charset="0"/>
              </a:rPr>
              <a:t>co-operation</a:t>
            </a:r>
            <a:r>
              <a:rPr lang="fr-BE" sz="1200" b="0" dirty="0" smtClean="0">
                <a:ea typeface="Verdana" pitchFamily="34" charset="0"/>
                <a:cs typeface="Verdana" pitchFamily="34" charset="0"/>
              </a:rPr>
              <a:t> in </a:t>
            </a:r>
            <a:r>
              <a:rPr lang="fr-BE" sz="1200" b="0" dirty="0" err="1" smtClean="0">
                <a:ea typeface="Verdana" pitchFamily="34" charset="0"/>
                <a:cs typeface="Verdana" pitchFamily="34" charset="0"/>
              </a:rPr>
              <a:t>education</a:t>
            </a:r>
            <a:r>
              <a:rPr lang="fr-BE" sz="1200" b="0" dirty="0" smtClean="0">
                <a:ea typeface="Verdana" pitchFamily="34" charset="0"/>
                <a:cs typeface="Verdana" pitchFamily="34" charset="0"/>
              </a:rPr>
              <a:t> and </a:t>
            </a:r>
            <a:r>
              <a:rPr lang="fr-BE" sz="1200" b="0" dirty="0" err="1" smtClean="0">
                <a:ea typeface="Verdana" pitchFamily="34" charset="0"/>
                <a:cs typeface="Verdana" pitchFamily="34" charset="0"/>
              </a:rPr>
              <a:t>contribute</a:t>
            </a:r>
            <a:r>
              <a:rPr lang="fr-BE" sz="1200" b="0" dirty="0" smtClean="0">
                <a:ea typeface="Verdana" pitchFamily="34" charset="0"/>
                <a:cs typeface="Verdana" pitchFamily="34" charset="0"/>
              </a:rPr>
              <a:t> to a </a:t>
            </a:r>
            <a:r>
              <a:rPr lang="fr-BE" sz="1200" b="0" dirty="0" err="1" smtClean="0">
                <a:ea typeface="Verdana" pitchFamily="34" charset="0"/>
                <a:cs typeface="Verdana" pitchFamily="34" charset="0"/>
              </a:rPr>
              <a:t>better</a:t>
            </a:r>
            <a:r>
              <a:rPr lang="fr-BE" sz="1200" b="0" dirty="0" smtClean="0">
                <a:ea typeface="Verdana" pitchFamily="34" charset="0"/>
                <a:cs typeface="Verdana" pitchFamily="34" charset="0"/>
              </a:rPr>
              <a:t> </a:t>
            </a:r>
            <a:r>
              <a:rPr lang="fr-BE" sz="1200" b="0" dirty="0" err="1" smtClean="0">
                <a:ea typeface="Verdana" pitchFamily="34" charset="0"/>
                <a:cs typeface="Verdana" pitchFamily="34" charset="0"/>
              </a:rPr>
              <a:t>mutual</a:t>
            </a:r>
            <a:r>
              <a:rPr lang="fr-BE" sz="1200" b="0" dirty="0" smtClean="0">
                <a:ea typeface="Verdana" pitchFamily="34" charset="0"/>
                <a:cs typeface="Verdana" pitchFamily="34" charset="0"/>
              </a:rPr>
              <a:t> </a:t>
            </a:r>
            <a:r>
              <a:rPr lang="fr-BE" sz="1200" b="0" dirty="0" err="1" smtClean="0">
                <a:ea typeface="Verdana" pitchFamily="34" charset="0"/>
                <a:cs typeface="Verdana" pitchFamily="34" charset="0"/>
              </a:rPr>
              <a:t>understanding</a:t>
            </a:r>
            <a:r>
              <a:rPr lang="fr-BE" sz="1200" b="0" dirty="0" smtClean="0">
                <a:ea typeface="Verdana" pitchFamily="34" charset="0"/>
                <a:cs typeface="Verdana" pitchFamily="34" charset="0"/>
              </a:rPr>
              <a:t> of </a:t>
            </a:r>
            <a:r>
              <a:rPr lang="fr-BE" sz="1200" b="0" dirty="0" err="1" smtClean="0">
                <a:ea typeface="Verdana" pitchFamily="34" charset="0"/>
                <a:cs typeface="Verdana" pitchFamily="34" charset="0"/>
              </a:rPr>
              <a:t>education</a:t>
            </a:r>
            <a:r>
              <a:rPr lang="fr-BE" sz="1200" b="0" dirty="0" smtClean="0">
                <a:ea typeface="Verdana" pitchFamily="34" charset="0"/>
                <a:cs typeface="Verdana" pitchFamily="34" charset="0"/>
              </a:rPr>
              <a:t> </a:t>
            </a:r>
            <a:r>
              <a:rPr lang="fr-BE" sz="1200" b="0" dirty="0" err="1" smtClean="0">
                <a:ea typeface="Verdana" pitchFamily="34" charset="0"/>
                <a:cs typeface="Verdana" pitchFamily="34" charset="0"/>
              </a:rPr>
              <a:t>systems</a:t>
            </a:r>
            <a:r>
              <a:rPr lang="fr-BE" sz="1200" b="0" dirty="0" smtClean="0">
                <a:ea typeface="Verdana" pitchFamily="34" charset="0"/>
                <a:cs typeface="Verdana" pitchFamily="34" charset="0"/>
              </a:rPr>
              <a:t>.</a:t>
            </a:r>
          </a:p>
          <a:p>
            <a:endParaRPr lang="en-GB"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indent="0" algn="just">
              <a:spcAft>
                <a:spcPts val="1200"/>
              </a:spcAft>
              <a:buFont typeface="Wingdings" pitchFamily="2" charset="2"/>
              <a:buNone/>
              <a:defRPr/>
            </a:pPr>
            <a:r>
              <a:rPr lang="fr-BE" sz="1800" b="1" dirty="0" smtClean="0"/>
              <a:t>EENEE: </a:t>
            </a:r>
            <a:r>
              <a:rPr lang="fr-BE" sz="1800" dirty="0" err="1" smtClean="0"/>
              <a:t>European</a:t>
            </a:r>
            <a:r>
              <a:rPr lang="fr-BE" sz="1800" dirty="0" smtClean="0"/>
              <a:t> Expert Network on the </a:t>
            </a:r>
            <a:r>
              <a:rPr lang="fr-BE" sz="1800" dirty="0" err="1" smtClean="0"/>
              <a:t>Economics</a:t>
            </a:r>
            <a:r>
              <a:rPr lang="fr-BE" sz="1800" dirty="0" smtClean="0"/>
              <a:t> of Education</a:t>
            </a:r>
          </a:p>
          <a:p>
            <a:pPr marL="400050" lvl="1" indent="0" algn="just">
              <a:spcAft>
                <a:spcPts val="1200"/>
              </a:spcAft>
              <a:buFont typeface="Wingdings" pitchFamily="2" charset="2"/>
              <a:buNone/>
              <a:defRPr/>
            </a:pPr>
            <a:r>
              <a:rPr lang="fr-BE" sz="1800" dirty="0" smtClean="0">
                <a:hlinkClick r:id="rId3"/>
              </a:rPr>
              <a:t>http://ec.europa.eu/education/linkhomepage/eenee_en.htm</a:t>
            </a:r>
            <a:endParaRPr lang="fr-BE" sz="1800" dirty="0" smtClean="0"/>
          </a:p>
          <a:p>
            <a:pPr marL="0" indent="0" algn="just">
              <a:spcAft>
                <a:spcPts val="1200"/>
              </a:spcAft>
              <a:buFont typeface="Wingdings" pitchFamily="2" charset="2"/>
              <a:buNone/>
              <a:defRPr/>
            </a:pPr>
            <a:r>
              <a:rPr lang="fr-BE" sz="1800" b="1" dirty="0" smtClean="0"/>
              <a:t>-&gt; NESET:  </a:t>
            </a:r>
            <a:r>
              <a:rPr lang="fr-BE" sz="1800" dirty="0" smtClean="0"/>
              <a:t>Network of Experts on Social aspects of Education and Training </a:t>
            </a:r>
          </a:p>
          <a:p>
            <a:pPr marL="400050" lvl="1" indent="0" algn="just">
              <a:spcAft>
                <a:spcPts val="1200"/>
              </a:spcAft>
              <a:buFont typeface="Wingdings" pitchFamily="2" charset="2"/>
              <a:buNone/>
              <a:defRPr/>
            </a:pPr>
            <a:r>
              <a:rPr lang="fr-BE" sz="1800" dirty="0" smtClean="0">
                <a:hlinkClick r:id="rId4"/>
              </a:rPr>
              <a:t>www.nesetweb.eu</a:t>
            </a:r>
            <a:endParaRPr lang="fr-BE" sz="1800" dirty="0" smtClean="0"/>
          </a:p>
          <a:p>
            <a:endParaRPr lang="pl-PL" dirty="0"/>
          </a:p>
        </p:txBody>
      </p:sp>
      <p:sp>
        <p:nvSpPr>
          <p:cNvPr id="4" name="Symbol zastępczy numeru slajdu 3"/>
          <p:cNvSpPr>
            <a:spLocks noGrp="1"/>
          </p:cNvSpPr>
          <p:nvPr>
            <p:ph type="sldNum" sz="quarter" idx="10"/>
          </p:nvPr>
        </p:nvSpPr>
        <p:spPr/>
        <p:txBody>
          <a:bodyPr/>
          <a:lstStyle/>
          <a:p>
            <a:pPr>
              <a:defRPr/>
            </a:pPr>
            <a:fld id="{C1C36C29-84D0-470A-ACD2-1B83AFFAE8A9}" type="slidenum">
              <a:rPr lang="en-GB" smtClean="0"/>
              <a:pPr>
                <a:defRPr/>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fr-BE" smtClean="0"/>
              <a:t>Unit D1, Fabienne Metayer will present </a:t>
            </a: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6</a:t>
            </a:fld>
            <a:endParaRPr lang="en-GB"/>
          </a:p>
        </p:txBody>
      </p:sp>
    </p:spTree>
    <p:extLst>
      <p:ext uri="{BB962C8B-B14F-4D97-AF65-F5344CB8AC3E}">
        <p14:creationId xmlns:p14="http://schemas.microsoft.com/office/powerpoint/2010/main" val="29305207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fr-BE" smtClean="0"/>
              <a:t>D1: Fabienne Metmayer</a:t>
            </a:r>
            <a:endParaRPr lang="en-GB"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0" dirty="0" smtClean="0">
                <a:solidFill>
                  <a:srgbClr val="002060"/>
                </a:solidFill>
                <a:latin typeface="Verdana" pitchFamily="34" charset="0"/>
                <a:ea typeface="Verdana" pitchFamily="34" charset="0"/>
                <a:cs typeface="Verdana" pitchFamily="34" charset="0"/>
                <a:sym typeface="Verdana" pitchFamily="34" charset="0"/>
              </a:rPr>
              <a:t>Themes</a:t>
            </a:r>
            <a:r>
              <a:rPr lang="en-US" sz="1600" kern="0" dirty="0" smtClean="0">
                <a:solidFill>
                  <a:srgbClr val="002060"/>
                </a:solidFill>
                <a:latin typeface="Verdana" pitchFamily="34" charset="0"/>
                <a:ea typeface="Verdana" pitchFamily="34" charset="0"/>
                <a:cs typeface="Verdana" pitchFamily="34" charset="0"/>
                <a:sym typeface="Verdana" pitchFamily="34" charset="0"/>
              </a:rPr>
              <a:t>  </a:t>
            </a:r>
            <a:endParaRPr lang="en-US" sz="1600" b="0" kern="0" dirty="0" smtClean="0">
              <a:solidFill>
                <a:srgbClr val="002060"/>
              </a:solidFill>
              <a:latin typeface="Verdana" pitchFamily="34" charset="0"/>
              <a:ea typeface="Verdana" pitchFamily="34" charset="0"/>
              <a:cs typeface="Verdana" pitchFamily="34" charset="0"/>
            </a:endParaRPr>
          </a:p>
          <a:p>
            <a:pPr marL="401801" indent="-401801" algn="l" defTabSz="912981" eaLnBrk="1">
              <a:lnSpc>
                <a:spcPct val="150000"/>
              </a:lnSpc>
              <a:buFont typeface="Arial" pitchFamily="34" charset="0"/>
              <a:buChar char="•"/>
              <a:defRPr/>
            </a:pPr>
            <a:r>
              <a:rPr lang="en-US" sz="1200" b="0" kern="0" dirty="0" smtClean="0">
                <a:solidFill>
                  <a:srgbClr val="002060"/>
                </a:solidFill>
                <a:latin typeface="Verdana" pitchFamily="34" charset="0"/>
                <a:ea typeface="Verdana" pitchFamily="34" charset="0"/>
                <a:cs typeface="Verdana" pitchFamily="34" charset="0"/>
                <a:sym typeface="Verdana" pitchFamily="34" charset="0"/>
              </a:rPr>
              <a:t>Implementation of innovative policy actions and reforms and of country-specific recommendations (CSRs) </a:t>
            </a:r>
          </a:p>
          <a:p>
            <a:pPr marL="401801" indent="-401801" algn="l" defTabSz="912981" eaLnBrk="1">
              <a:lnSpc>
                <a:spcPct val="150000"/>
              </a:lnSpc>
              <a:buFont typeface="Arial" pitchFamily="34" charset="0"/>
              <a:buChar char="•"/>
              <a:defRPr/>
            </a:pPr>
            <a:endParaRPr lang="en-US" sz="1200" b="0" kern="0" dirty="0" smtClean="0">
              <a:solidFill>
                <a:srgbClr val="002060"/>
              </a:solidFill>
              <a:latin typeface="Verdana" pitchFamily="34" charset="0"/>
              <a:ea typeface="Verdana" pitchFamily="34" charset="0"/>
              <a:cs typeface="Verdana" pitchFamily="34" charset="0"/>
              <a:sym typeface="Verdana" pitchFamily="34" charset="0"/>
            </a:endParaRPr>
          </a:p>
          <a:p>
            <a:pPr marL="401801" indent="-401801" algn="l" defTabSz="912981" eaLnBrk="1">
              <a:lnSpc>
                <a:spcPct val="150000"/>
              </a:lnSpc>
              <a:buFont typeface="Arial" pitchFamily="34" charset="0"/>
              <a:buChar char="•"/>
              <a:defRPr/>
            </a:pPr>
            <a:r>
              <a:rPr lang="en-US" sz="1200" b="0" kern="0" dirty="0" smtClean="0">
                <a:solidFill>
                  <a:srgbClr val="002060"/>
                </a:solidFill>
                <a:latin typeface="Verdana" pitchFamily="34" charset="0"/>
                <a:ea typeface="Verdana" pitchFamily="34" charset="0"/>
                <a:cs typeface="Verdana" pitchFamily="34" charset="0"/>
                <a:sym typeface="Verdana" pitchFamily="34" charset="0"/>
              </a:rPr>
              <a:t>Innovative trends, growth sectors, new challenges  </a:t>
            </a:r>
            <a:endParaRPr lang="en-US" sz="1200" b="0" kern="0" dirty="0" smtClean="0">
              <a:solidFill>
                <a:srgbClr val="002060"/>
              </a:solidFill>
              <a:latin typeface="Verdana" pitchFamily="34" charset="0"/>
              <a:ea typeface="Verdana" pitchFamily="34" charset="0"/>
              <a:cs typeface="Verdana" pitchFamily="34" charset="0"/>
            </a:endParaRPr>
          </a:p>
          <a:p>
            <a:endParaRPr lang="en-US" dirty="0"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1"/>
          <p:cNvSpPr>
            <a:spLocks noGrp="1"/>
          </p:cNvSpPr>
          <p:nvPr/>
        </p:nvSpPr>
        <p:spPr bwMode="auto">
          <a:xfrm>
            <a:off x="679450" y="4722813"/>
            <a:ext cx="5446713"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1"/>
          <p:cNvSpPr>
            <a:spLocks noGrp="1"/>
          </p:cNvSpPr>
          <p:nvPr/>
        </p:nvSpPr>
        <p:spPr bwMode="auto">
          <a:xfrm>
            <a:off x="679450" y="4722813"/>
            <a:ext cx="5446713"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200" dirty="0" smtClean="0">
              <a:latin typeface="Times New Roman" pitchFamily="18" charset="0"/>
              <a:cs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66</a:t>
            </a:fld>
            <a:endParaRPr lang="en-GB"/>
          </a:p>
        </p:txBody>
      </p:sp>
    </p:spTree>
    <p:extLst>
      <p:ext uri="{BB962C8B-B14F-4D97-AF65-F5344CB8AC3E}">
        <p14:creationId xmlns:p14="http://schemas.microsoft.com/office/powerpoint/2010/main" val="882170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1"/>
          <p:cNvSpPr>
            <a:spLocks noGrp="1"/>
          </p:cNvSpPr>
          <p:nvPr/>
        </p:nvSpPr>
        <p:spPr bwMode="auto">
          <a:xfrm>
            <a:off x="679450" y="4722813"/>
            <a:ext cx="5446713" cy="4475162"/>
          </a:xfrm>
          <a:prstGeom prst="rect">
            <a:avLst/>
          </a:prstGeom>
          <a:noFill/>
          <a:ln w="9525">
            <a:noFill/>
            <a:miter lim="800000"/>
            <a:headEnd/>
            <a:tailEnd/>
          </a:ln>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1"/>
          <p:cNvSpPr>
            <a:spLocks noGrp="1"/>
          </p:cNvSpPr>
          <p:nvPr/>
        </p:nvSpPr>
        <p:spPr bwMode="auto">
          <a:xfrm>
            <a:off x="679450" y="4722813"/>
            <a:ext cx="5446713" cy="4475162"/>
          </a:xfrm>
          <a:prstGeom prst="rect">
            <a:avLst/>
          </a:prstGeom>
          <a:noFill/>
          <a:ln w="9525">
            <a:noFill/>
            <a:miter lim="800000"/>
            <a:headEnd/>
            <a:tailEnd/>
          </a:ln>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1"/>
          <p:cNvSpPr>
            <a:spLocks noGrp="1"/>
          </p:cNvSpPr>
          <p:nvPr/>
        </p:nvSpPr>
        <p:spPr bwMode="auto">
          <a:xfrm>
            <a:off x="679450" y="4722813"/>
            <a:ext cx="5446713" cy="4475162"/>
          </a:xfrm>
          <a:prstGeom prst="rect">
            <a:avLst/>
          </a:prstGeom>
          <a:noFill/>
          <a:ln w="9525">
            <a:noFill/>
            <a:miter lim="800000"/>
            <a:headEnd/>
            <a:tailEnd/>
          </a:ln>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7</a:t>
            </a:fld>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1"/>
          <p:cNvSpPr>
            <a:spLocks noGrp="1"/>
          </p:cNvSpPr>
          <p:nvPr/>
        </p:nvSpPr>
        <p:spPr bwMode="auto">
          <a:xfrm>
            <a:off x="679450" y="4722813"/>
            <a:ext cx="5446713" cy="4475162"/>
          </a:xfrm>
          <a:prstGeom prst="rect">
            <a:avLst/>
          </a:prstGeom>
          <a:noFill/>
          <a:ln w="9525">
            <a:noFill/>
            <a:miter lim="800000"/>
            <a:headEnd/>
            <a:tailEnd/>
          </a:ln>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1"/>
          <p:cNvSpPr>
            <a:spLocks noGrp="1"/>
          </p:cNvSpPr>
          <p:nvPr/>
        </p:nvSpPr>
        <p:spPr bwMode="auto">
          <a:xfrm>
            <a:off x="679450" y="4722813"/>
            <a:ext cx="5446713" cy="4475162"/>
          </a:xfrm>
          <a:prstGeom prst="rect">
            <a:avLst/>
          </a:prstGeom>
          <a:noFill/>
          <a:ln w="9525">
            <a:noFill/>
            <a:miter lim="800000"/>
            <a:headEnd/>
            <a:tailEnd/>
          </a:ln>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1"/>
          <p:cNvSpPr>
            <a:spLocks noGrp="1"/>
          </p:cNvSpPr>
          <p:nvPr/>
        </p:nvSpPr>
        <p:spPr bwMode="auto">
          <a:xfrm>
            <a:off x="679450" y="4722813"/>
            <a:ext cx="5446713" cy="4475162"/>
          </a:xfrm>
          <a:prstGeom prst="rect">
            <a:avLst/>
          </a:prstGeom>
          <a:noFill/>
          <a:ln w="9525">
            <a:noFill/>
            <a:miter lim="800000"/>
            <a:headEnd/>
            <a:tailEnd/>
          </a:ln>
        </p:spPr>
        <p:txBody>
          <a:bodyPr lIns="91579" tIns="45789" rIns="91579" bIns="45789"/>
          <a:lstStyle/>
          <a:p>
            <a:pPr eaLnBrk="0" hangingPunct="0">
              <a:spcBef>
                <a:spcPct val="30000"/>
              </a:spcBef>
            </a:pPr>
            <a:endParaRPr lang="en-US" sz="1000" b="0">
              <a:solidFill>
                <a:srgbClr val="000000"/>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73</a:t>
            </a:fld>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74</a:t>
            </a:fld>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75</a:t>
            </a:fld>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76</a:t>
            </a:fld>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77</a:t>
            </a:fld>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78</a:t>
            </a:fld>
            <a:endParaRPr lang="en-GB"/>
          </a:p>
        </p:txBody>
      </p:sp>
    </p:spTree>
    <p:extLst>
      <p:ext uri="{BB962C8B-B14F-4D97-AF65-F5344CB8AC3E}">
        <p14:creationId xmlns:p14="http://schemas.microsoft.com/office/powerpoint/2010/main" val="4054835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79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8</a:t>
            </a:fld>
            <a:endParaRPr lang="en-GB"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Background:</a:t>
            </a:r>
          </a:p>
          <a:p>
            <a:endParaRPr lang="fr-BE" dirty="0" smtClean="0"/>
          </a:p>
          <a:p>
            <a:pPr marL="171450" indent="-171450">
              <a:buFont typeface="Arial" panose="020B0604020202020204" pitchFamily="34" charset="0"/>
              <a:buChar char="•"/>
            </a:pPr>
            <a:r>
              <a:rPr lang="fr-BE" b="0" dirty="0" smtClean="0"/>
              <a:t>Sport </a:t>
            </a:r>
            <a:r>
              <a:rPr lang="fr-BE" b="0" dirty="0" err="1" smtClean="0"/>
              <a:t>mentioned</a:t>
            </a:r>
            <a:r>
              <a:rPr lang="fr-BE" b="0" dirty="0" smtClean="0"/>
              <a:t> in the EU Law for the </a:t>
            </a:r>
            <a:r>
              <a:rPr lang="fr-BE" b="1" dirty="0" smtClean="0"/>
              <a:t>first time </a:t>
            </a:r>
            <a:r>
              <a:rPr lang="fr-BE" b="1" dirty="0" err="1" smtClean="0"/>
              <a:t>in</a:t>
            </a:r>
            <a:r>
              <a:rPr lang="fr-BE" b="1" dirty="0" smtClean="0"/>
              <a:t> 2009 </a:t>
            </a:r>
            <a:r>
              <a:rPr lang="fr-BE" b="0" dirty="0" smtClean="0"/>
              <a:t>(</a:t>
            </a:r>
            <a:r>
              <a:rPr lang="fr-BE" b="0" dirty="0" err="1" smtClean="0"/>
              <a:t>Treaty</a:t>
            </a:r>
            <a:r>
              <a:rPr lang="fr-BE" b="0" dirty="0" smtClean="0"/>
              <a:t> of </a:t>
            </a:r>
            <a:r>
              <a:rPr lang="fr-BE" b="0" dirty="0" err="1" smtClean="0"/>
              <a:t>Lisbon</a:t>
            </a:r>
            <a:r>
              <a:rPr lang="fr-BE" b="0" dirty="0" smtClean="0"/>
              <a:t>, Art. 165 TFEU)</a:t>
            </a:r>
          </a:p>
          <a:p>
            <a:pPr marL="171450" indent="-171450">
              <a:buFont typeface="Arial" panose="020B0604020202020204" pitchFamily="34" charset="0"/>
              <a:buChar char="•"/>
            </a:pPr>
            <a:r>
              <a:rPr lang="fr-BE" b="0" dirty="0" smtClean="0"/>
              <a:t>Sport </a:t>
            </a:r>
            <a:r>
              <a:rPr lang="fr-BE" b="0" dirty="0" err="1" smtClean="0"/>
              <a:t>Chapter</a:t>
            </a:r>
            <a:r>
              <a:rPr lang="fr-BE" b="0" dirty="0" smtClean="0"/>
              <a:t> in Erasmus+: sport for the first time part of the EU programme</a:t>
            </a:r>
          </a:p>
          <a:p>
            <a:pPr marL="171450" indent="-171450">
              <a:buFont typeface="Arial" panose="020B0604020202020204" pitchFamily="34" charset="0"/>
              <a:buChar char="•"/>
            </a:pPr>
            <a:r>
              <a:rPr lang="fr-BE" b="0" dirty="0" err="1" smtClean="0"/>
              <a:t>Preparatory</a:t>
            </a:r>
            <a:r>
              <a:rPr lang="fr-BE" b="0" dirty="0" smtClean="0"/>
              <a:t> Actions </a:t>
            </a:r>
            <a:r>
              <a:rPr lang="fr-BE" b="0" dirty="0" err="1" smtClean="0"/>
              <a:t>since</a:t>
            </a:r>
            <a:r>
              <a:rPr lang="fr-BE" b="0" dirty="0" smtClean="0"/>
              <a:t> 2009</a:t>
            </a:r>
            <a:endParaRPr lang="en-GB" b="0" dirty="0" smtClean="0"/>
          </a:p>
          <a:p>
            <a:endParaRPr lang="fr-BE" dirty="0" smtClean="0"/>
          </a:p>
          <a:p>
            <a:endParaRPr lang="fr-BE" dirty="0" smtClean="0"/>
          </a:p>
          <a:p>
            <a:endParaRPr lang="fr-BE" dirty="0"/>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80</a:t>
            </a:fld>
            <a:endParaRPr lang="en-GB"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HEPA Europe (European network for the promotion of health-enhancing physical activity)</a:t>
            </a:r>
          </a:p>
          <a:p>
            <a:endParaRPr lang="fr-BE" b="1" dirty="0" smtClean="0"/>
          </a:p>
          <a:p>
            <a:r>
              <a:rPr lang="fr-BE" b="1" dirty="0" err="1" smtClean="0"/>
              <a:t>Partnerships</a:t>
            </a:r>
            <a:r>
              <a:rPr lang="fr-BE" b="1" baseline="0" dirty="0" smtClean="0"/>
              <a:t> – max </a:t>
            </a:r>
            <a:r>
              <a:rPr lang="fr-BE" b="1" baseline="0" dirty="0" err="1" smtClean="0"/>
              <a:t>grant</a:t>
            </a:r>
            <a:r>
              <a:rPr lang="fr-BE" b="1" baseline="0" dirty="0" smtClean="0"/>
              <a:t> 500 000 Euro</a:t>
            </a:r>
          </a:p>
          <a:p>
            <a:r>
              <a:rPr lang="fr-BE" b="1" baseline="0" dirty="0" smtClean="0"/>
              <a:t>Events – max </a:t>
            </a:r>
            <a:r>
              <a:rPr lang="fr-BE" b="1" baseline="0" dirty="0" err="1" smtClean="0"/>
              <a:t>grant</a:t>
            </a:r>
            <a:r>
              <a:rPr lang="fr-BE" b="1" baseline="0" dirty="0" smtClean="0"/>
              <a:t> 2 mln Euro</a:t>
            </a:r>
            <a:endParaRPr lang="fr-BE" dirty="0"/>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81</a:t>
            </a:fld>
            <a:endParaRPr lang="en-GB"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15988" y="746125"/>
            <a:ext cx="4975225" cy="3730625"/>
          </a:xfrm>
          <a:ln/>
        </p:spPr>
      </p:sp>
      <p:sp>
        <p:nvSpPr>
          <p:cNvPr id="50179" name="Rectangle 3"/>
          <p:cNvSpPr>
            <a:spLocks noGrp="1" noChangeArrowheads="1"/>
          </p:cNvSpPr>
          <p:nvPr>
            <p:ph type="body" idx="1"/>
          </p:nvPr>
        </p:nvSpPr>
        <p:spPr>
          <a:xfrm>
            <a:off x="680245" y="4723171"/>
            <a:ext cx="5445126" cy="4475083"/>
          </a:xfrm>
          <a:noFill/>
        </p:spPr>
        <p:txBody>
          <a:bodyPr/>
          <a:lstStyle/>
          <a:p>
            <a:pPr eaLnBrk="1" hangingPunct="1"/>
            <a:r>
              <a:rPr lang="en-GB" smtClean="0"/>
              <a:t>Change link!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a:defRPr/>
            </a:pPr>
            <a:fld id="{C1C36C29-84D0-470A-ACD2-1B83AFFAE8A9}" type="slidenum">
              <a:rPr lang="en-GB" smtClean="0"/>
              <a:pPr>
                <a:defRPr/>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9500"/>
            <a:ext cx="8229600" cy="3959820"/>
          </a:xfrm>
        </p:spPr>
        <p:txBody>
          <a:bodyPr/>
          <a:lstStyle>
            <a:lvl1pPr>
              <a:buClr>
                <a:srgbClr val="002060"/>
              </a:buClr>
              <a:defRPr sz="1800">
                <a:solidFill>
                  <a:srgbClr val="002060"/>
                </a:solidFill>
              </a:defRPr>
            </a:lvl1pPr>
            <a:lvl2pPr marL="715963" indent="-354013">
              <a:buClr>
                <a:srgbClr val="002060"/>
              </a:buClr>
              <a:defRPr sz="1800">
                <a:solidFill>
                  <a:srgbClr val="002060"/>
                </a:solidFill>
              </a:defRPr>
            </a:lvl2pPr>
            <a:lvl3pPr marL="1077913" indent="-361950">
              <a:buClr>
                <a:srgbClr val="002060"/>
              </a:buClr>
              <a:defRPr sz="1800">
                <a:solidFill>
                  <a:srgbClr val="002060"/>
                </a:solidFill>
              </a:defRPr>
            </a:lvl3pPr>
            <a:lvl4pPr marL="1431925" indent="-354013">
              <a:buClr>
                <a:srgbClr val="002060"/>
              </a:buClr>
              <a:defRPr sz="1600">
                <a:solidFill>
                  <a:srgbClr val="002060"/>
                </a:solidFill>
              </a:defRPr>
            </a:lvl4pPr>
            <a:lvl5pPr marL="1793875" indent="-361950">
              <a:buClr>
                <a:srgbClr val="002060"/>
              </a:buClr>
              <a:defRPr sz="16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Title 1"/>
          <p:cNvSpPr>
            <a:spLocks noGrp="1"/>
          </p:cNvSpPr>
          <p:nvPr>
            <p:ph type="title"/>
          </p:nvPr>
        </p:nvSpPr>
        <p:spPr>
          <a:xfrm>
            <a:off x="468313" y="1773238"/>
            <a:ext cx="8208143" cy="503635"/>
          </a:xfrm>
        </p:spPr>
        <p:txBody>
          <a:bodyPr anchor="t" anchorCtr="0"/>
          <a:lstStyle>
            <a:lvl1pPr algn="ctr">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FR" dirty="0"/>
          </a:p>
        </p:txBody>
      </p:sp>
    </p:spTree>
    <p:extLst>
      <p:ext uri="{BB962C8B-B14F-4D97-AF65-F5344CB8AC3E}">
        <p14:creationId xmlns:p14="http://schemas.microsoft.com/office/powerpoint/2010/main" val="221469360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9138"/>
            <a:ext cx="8229600" cy="199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4133850"/>
            <a:ext cx="8229600" cy="199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4663902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93627936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 only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4067944" y="6453336"/>
            <a:ext cx="1008112" cy="432048"/>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eaLnBrk="1" hangingPunct="1"/>
            <a:endParaRPr lang="fr-FR">
              <a:solidFill>
                <a:srgbClr val="FFFFFF"/>
              </a:solidFill>
              <a:latin typeface="Verdana Bold"/>
            </a:endParaRPr>
          </a:p>
        </p:txBody>
      </p:sp>
      <p:sp>
        <p:nvSpPr>
          <p:cNvPr id="5" name="Rectangle 4"/>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pic>
        <p:nvPicPr>
          <p:cNvPr id="6" name="Picture 10" descr="logo_ce-eac-neg-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7450" y="339725"/>
            <a:ext cx="20542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1772816"/>
            <a:ext cx="8229600" cy="936104"/>
          </a:xfrm>
          <a:prstGeom prst="rect">
            <a:avLst/>
          </a:prstGeom>
        </p:spPr>
        <p:txBody>
          <a:bodyPr/>
          <a:lstStyle>
            <a:lvl1pPr>
              <a:defRPr sz="3000" b="1" i="0" baseline="0">
                <a:solidFill>
                  <a:srgbClr val="0F5494"/>
                </a:solidFill>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17"/>
          <p:cNvSpPr>
            <a:spLocks noChangeArrowheads="1"/>
          </p:cNvSpPr>
          <p:nvPr userDrawn="1"/>
        </p:nvSpPr>
        <p:spPr bwMode="auto">
          <a:xfrm>
            <a:off x="4211960" y="6525344"/>
            <a:ext cx="755960" cy="276999"/>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fr-BE" sz="900" i="1" dirty="0" smtClean="0">
                <a:solidFill>
                  <a:schemeClr val="bg1"/>
                </a:solidFill>
                <a:latin typeface="Verdana" pitchFamily="34" charset="0"/>
              </a:rPr>
              <a:t>Education</a:t>
            </a:r>
            <a:r>
              <a:rPr lang="fr-BE" sz="900" i="1" baseline="0" dirty="0" smtClean="0">
                <a:solidFill>
                  <a:schemeClr val="bg1"/>
                </a:solidFill>
                <a:latin typeface="Verdana" pitchFamily="34" charset="0"/>
              </a:rPr>
              <a:t> </a:t>
            </a:r>
            <a:r>
              <a:rPr lang="fr-BE" sz="900" i="1" dirty="0" smtClean="0">
                <a:solidFill>
                  <a:schemeClr val="bg1"/>
                </a:solidFill>
                <a:latin typeface="Verdana" pitchFamily="34" charset="0"/>
              </a:rPr>
              <a:t>and Culture</a:t>
            </a:r>
            <a:endParaRPr lang="en-GB" sz="900" i="1" dirty="0">
              <a:solidFill>
                <a:schemeClr val="bg1"/>
              </a:solidFill>
              <a:latin typeface="Verdana" pitchFamily="34" charset="0"/>
            </a:endParaRPr>
          </a:p>
        </p:txBody>
      </p:sp>
    </p:spTree>
    <p:extLst>
      <p:ext uri="{BB962C8B-B14F-4D97-AF65-F5344CB8AC3E}">
        <p14:creationId xmlns:p14="http://schemas.microsoft.com/office/powerpoint/2010/main" val="8749189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a:prstGeom prst="rect">
            <a:avLst/>
          </a:prstGeom>
        </p:spPr>
        <p:txBody>
          <a:bodyPr/>
          <a:lstStyle>
            <a:lvl1pPr>
              <a:defRPr sz="2800"/>
            </a:lvl1p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Wingdings" pitchFamily="2" charset="2"/>
              <a:buChar char="§"/>
              <a:defRPr sz="2200" i="0"/>
            </a:lvl1pPr>
            <a:lvl2pPr>
              <a:buClr>
                <a:srgbClr val="0F5494"/>
              </a:buClr>
              <a:buSzPct val="90000"/>
              <a:defRPr b="0"/>
            </a:lvl2pPr>
            <a:lvl3pP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40697841"/>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26516117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4313"/>
            <a:ext cx="4038600" cy="4249737"/>
          </a:xfrm>
        </p:spPr>
        <p:txBody>
          <a:bodyPr/>
          <a:lstStyle>
            <a:lvl1pPr>
              <a:defRPr sz="2400"/>
            </a:lvl1pPr>
            <a:lvl2pPr>
              <a:defRPr sz="24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4648200" y="1484313"/>
            <a:ext cx="4038600" cy="4249737"/>
          </a:xfrm>
        </p:spPr>
        <p:txBody>
          <a:bodyPr/>
          <a:lstStyle>
            <a:lvl1pPr>
              <a:defRPr sz="2400"/>
            </a:lvl1pPr>
            <a:lvl2pPr>
              <a:defRPr sz="24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6890899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43897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28328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675"/>
            <a:ext cx="5111750" cy="42814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Text Placeholder 3"/>
          <p:cNvSpPr>
            <a:spLocks noGrp="1"/>
          </p:cNvSpPr>
          <p:nvPr>
            <p:ph type="body" sz="half" idx="2"/>
          </p:nvPr>
        </p:nvSpPr>
        <p:spPr>
          <a:xfrm>
            <a:off x="457200" y="1844675"/>
            <a:ext cx="3008313" cy="4281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4412327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endParaRPr lang="fr-FR"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8339780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85114318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59412"/>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4594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68590206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140200" y="6597650"/>
            <a:ext cx="863600" cy="26035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9"/>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28" name="Picture 2" descr="C:\Documents and Settings\lenain\Desktop\Charte\LOGO CE - EN\VERTICAL\NEGATIVE VERSION\PNG\HR\LOGO CE_Vertical_EN_NEG_quadri_HR.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708400" y="331788"/>
            <a:ext cx="20510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Placeholder 2"/>
          <p:cNvSpPr>
            <a:spLocks noGrp="1"/>
          </p:cNvSpPr>
          <p:nvPr>
            <p:ph type="body" idx="1"/>
          </p:nvPr>
        </p:nvSpPr>
        <p:spPr bwMode="auto">
          <a:xfrm>
            <a:off x="457200" y="1989138"/>
            <a:ext cx="82296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buClr>
                <a:srgbClr val="002060"/>
              </a:buClr>
            </a:pPr>
            <a:r>
              <a:rPr lang="en-US" dirty="0" smtClean="0"/>
              <a:t>Click to edit Master text styles</a:t>
            </a:r>
          </a:p>
          <a:p>
            <a:pPr lvl="1">
              <a:buClr>
                <a:srgbClr val="002060"/>
              </a:buClr>
            </a:pPr>
            <a:r>
              <a:rPr lang="en-US" dirty="0" smtClean="0"/>
              <a:t>Second level</a:t>
            </a:r>
          </a:p>
          <a:p>
            <a:pPr lvl="2">
              <a:buClr>
                <a:srgbClr val="002060"/>
              </a:buClr>
            </a:pPr>
            <a:r>
              <a:rPr lang="en-US" dirty="0" smtClean="0"/>
              <a:t>Third level</a:t>
            </a:r>
          </a:p>
          <a:p>
            <a:pPr lvl="3">
              <a:buClr>
                <a:srgbClr val="002060"/>
              </a:buClr>
            </a:pPr>
            <a:r>
              <a:rPr lang="en-US" dirty="0" smtClean="0"/>
              <a:t>Fourth level</a:t>
            </a:r>
          </a:p>
          <a:p>
            <a:pPr lvl="4">
              <a:buClr>
                <a:srgbClr val="002060"/>
              </a:buClr>
            </a:pPr>
            <a:r>
              <a:rPr lang="en-US" dirty="0" smtClean="0"/>
              <a:t>Fifth level</a:t>
            </a:r>
          </a:p>
          <a:p>
            <a:pPr lvl="4">
              <a:buClr>
                <a:srgbClr val="002060"/>
              </a:buClr>
            </a:pPr>
            <a:endParaRPr lang="en-US" dirty="0" smtClean="0"/>
          </a:p>
        </p:txBody>
      </p:sp>
      <p:sp>
        <p:nvSpPr>
          <p:cNvPr id="12"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4BA151AC-056B-4322-8897-9DE42073B3BB}" type="datetime1">
              <a:rPr lang="en-US" smtClean="0"/>
              <a:pPr>
                <a:defRPr/>
              </a:pPr>
              <a:t>12/18/13</a:t>
            </a:fld>
            <a:endParaRPr lang="en-US"/>
          </a:p>
        </p:txBody>
      </p:sp>
      <p:sp>
        <p:nvSpPr>
          <p:cNvPr id="1031" name="Rectangle 14"/>
          <p:cNvSpPr>
            <a:spLocks noChangeArrowheads="1"/>
          </p:cNvSpPr>
          <p:nvPr userDrawn="1"/>
        </p:nvSpPr>
        <p:spPr bwMode="auto">
          <a:xfrm>
            <a:off x="4067944" y="6453336"/>
            <a:ext cx="1008112" cy="426141"/>
          </a:xfrm>
          <a:prstGeom prst="rect">
            <a:avLst/>
          </a:prstGeom>
          <a:solidFill>
            <a:srgbClr val="F7C94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032" name="Rectangle 15"/>
          <p:cNvSpPr>
            <a:spLocks noChangeArrowheads="1"/>
          </p:cNvSpPr>
          <p:nvPr userDrawn="1"/>
        </p:nvSpPr>
        <p:spPr bwMode="auto">
          <a:xfrm>
            <a:off x="4122738" y="1700213"/>
            <a:ext cx="900112" cy="73025"/>
          </a:xfrm>
          <a:prstGeom prst="rect">
            <a:avLst/>
          </a:prstGeom>
          <a:solidFill>
            <a:srgbClr val="F7C94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034" name="Rectangle 17"/>
          <p:cNvSpPr>
            <a:spLocks noChangeArrowheads="1"/>
          </p:cNvSpPr>
          <p:nvPr userDrawn="1"/>
        </p:nvSpPr>
        <p:spPr bwMode="auto">
          <a:xfrm>
            <a:off x="4211960" y="6525344"/>
            <a:ext cx="791839" cy="276999"/>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fr-BE" sz="900" i="1" dirty="0" smtClean="0">
                <a:solidFill>
                  <a:schemeClr val="bg1"/>
                </a:solidFill>
                <a:latin typeface="Verdana" pitchFamily="34" charset="0"/>
              </a:rPr>
              <a:t>Education</a:t>
            </a:r>
            <a:r>
              <a:rPr lang="fr-BE" sz="900" i="1" baseline="0" dirty="0" smtClean="0">
                <a:solidFill>
                  <a:schemeClr val="bg1"/>
                </a:solidFill>
                <a:latin typeface="Verdana" pitchFamily="34" charset="0"/>
              </a:rPr>
              <a:t> </a:t>
            </a:r>
            <a:r>
              <a:rPr lang="fr-BE" sz="900" i="1" dirty="0" smtClean="0">
                <a:solidFill>
                  <a:schemeClr val="bg1"/>
                </a:solidFill>
                <a:latin typeface="Verdana" pitchFamily="34" charset="0"/>
              </a:rPr>
              <a:t>and Culture</a:t>
            </a:r>
            <a:endParaRPr lang="en-GB" sz="900" i="1" dirty="0">
              <a:solidFill>
                <a:schemeClr val="bg1"/>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ransition xmlns:p14="http://schemas.microsoft.com/office/powerpoint/2010/main" spd="slow">
    <p:fade/>
  </p:transitio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800" b="1">
          <a:solidFill>
            <a:srgbClr val="0033CC"/>
          </a:solidFill>
          <a:latin typeface="+mj-lt"/>
          <a:ea typeface="+mj-ea"/>
          <a:cs typeface="+mj-cs"/>
        </a:defRPr>
      </a:lvl1pPr>
      <a:lvl2pPr algn="l" rtl="0" eaLnBrk="0" fontAlgn="base" hangingPunct="0">
        <a:spcBef>
          <a:spcPct val="0"/>
        </a:spcBef>
        <a:spcAft>
          <a:spcPct val="0"/>
        </a:spcAft>
        <a:defRPr sz="2800" b="1">
          <a:solidFill>
            <a:srgbClr val="0033CC"/>
          </a:solidFill>
          <a:latin typeface="Arial" charset="0"/>
        </a:defRPr>
      </a:lvl2pPr>
      <a:lvl3pPr algn="l" rtl="0" eaLnBrk="0" fontAlgn="base" hangingPunct="0">
        <a:spcBef>
          <a:spcPct val="0"/>
        </a:spcBef>
        <a:spcAft>
          <a:spcPct val="0"/>
        </a:spcAft>
        <a:defRPr sz="2800" b="1">
          <a:solidFill>
            <a:srgbClr val="0033CC"/>
          </a:solidFill>
          <a:latin typeface="Arial" charset="0"/>
        </a:defRPr>
      </a:lvl3pPr>
      <a:lvl4pPr algn="l" rtl="0" eaLnBrk="0" fontAlgn="base" hangingPunct="0">
        <a:spcBef>
          <a:spcPct val="0"/>
        </a:spcBef>
        <a:spcAft>
          <a:spcPct val="0"/>
        </a:spcAft>
        <a:defRPr sz="2800" b="1">
          <a:solidFill>
            <a:srgbClr val="0033CC"/>
          </a:solidFill>
          <a:latin typeface="Arial" charset="0"/>
        </a:defRPr>
      </a:lvl4pPr>
      <a:lvl5pPr algn="l" rtl="0" eaLnBrk="0" fontAlgn="base" hangingPunct="0">
        <a:spcBef>
          <a:spcPct val="0"/>
        </a:spcBef>
        <a:spcAft>
          <a:spcPct val="0"/>
        </a:spcAft>
        <a:defRPr sz="2800" b="1">
          <a:solidFill>
            <a:srgbClr val="0033CC"/>
          </a:solidFill>
          <a:latin typeface="Arial" charset="0"/>
        </a:defRPr>
      </a:lvl5pPr>
      <a:lvl6pPr marL="457200" algn="l" rtl="0" fontAlgn="base">
        <a:spcBef>
          <a:spcPct val="0"/>
        </a:spcBef>
        <a:spcAft>
          <a:spcPct val="0"/>
        </a:spcAft>
        <a:defRPr sz="2800" b="1">
          <a:solidFill>
            <a:srgbClr val="0033CC"/>
          </a:solidFill>
          <a:latin typeface="Arial" charset="0"/>
        </a:defRPr>
      </a:lvl6pPr>
      <a:lvl7pPr marL="914400" algn="l" rtl="0" fontAlgn="base">
        <a:spcBef>
          <a:spcPct val="0"/>
        </a:spcBef>
        <a:spcAft>
          <a:spcPct val="0"/>
        </a:spcAft>
        <a:defRPr sz="2800" b="1">
          <a:solidFill>
            <a:srgbClr val="0033CC"/>
          </a:solidFill>
          <a:latin typeface="Arial" charset="0"/>
        </a:defRPr>
      </a:lvl7pPr>
      <a:lvl8pPr marL="1371600" algn="l" rtl="0" fontAlgn="base">
        <a:spcBef>
          <a:spcPct val="0"/>
        </a:spcBef>
        <a:spcAft>
          <a:spcPct val="0"/>
        </a:spcAft>
        <a:defRPr sz="2800" b="1">
          <a:solidFill>
            <a:srgbClr val="0033CC"/>
          </a:solidFill>
          <a:latin typeface="Arial" charset="0"/>
        </a:defRPr>
      </a:lvl8pPr>
      <a:lvl9pPr marL="1828800" algn="l" rtl="0" fontAlgn="base">
        <a:spcBef>
          <a:spcPct val="0"/>
        </a:spcBef>
        <a:spcAft>
          <a:spcPct val="0"/>
        </a:spcAft>
        <a:defRPr sz="2800" b="1">
          <a:solidFill>
            <a:srgbClr val="0033CC"/>
          </a:solidFill>
          <a:latin typeface="Arial" charset="0"/>
        </a:defRPr>
      </a:lvl9pPr>
    </p:titleStyle>
    <p:bodyStyle>
      <a:lvl1pPr marL="342900" indent="-342900" algn="l" rtl="0" eaLnBrk="0" fontAlgn="base" hangingPunct="0">
        <a:spcBef>
          <a:spcPct val="20000"/>
        </a:spcBef>
        <a:spcAft>
          <a:spcPct val="0"/>
        </a:spcAft>
        <a:buClr>
          <a:srgbClr val="0033CC"/>
        </a:buClr>
        <a:buChar char="•"/>
        <a:defRPr lang="en-US" sz="1800" b="1" dirty="0" smtClean="0">
          <a:solidFill>
            <a:srgbClr val="002060"/>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lang="en-US" sz="1800" dirty="0" smtClean="0">
          <a:solidFill>
            <a:srgbClr val="002060"/>
          </a:solidFill>
          <a:latin typeface="Verdana" pitchFamily="34" charset="0"/>
        </a:defRPr>
      </a:lvl2pPr>
      <a:lvl3pPr marL="1143000" indent="-228600" algn="l" rtl="0" eaLnBrk="0" fontAlgn="base" hangingPunct="0">
        <a:spcBef>
          <a:spcPct val="20000"/>
        </a:spcBef>
        <a:spcAft>
          <a:spcPct val="0"/>
        </a:spcAft>
        <a:buClr>
          <a:srgbClr val="0033CC"/>
        </a:buClr>
        <a:buChar char="•"/>
        <a:defRPr lang="en-US" sz="1800" dirty="0" smtClean="0">
          <a:solidFill>
            <a:srgbClr val="002060"/>
          </a:solidFill>
          <a:latin typeface="Verdana" pitchFamily="34" charset="0"/>
        </a:defRPr>
      </a:lvl3pPr>
      <a:lvl4pPr marL="1600200" indent="-228600" algn="l" rtl="0" eaLnBrk="0" fontAlgn="base" hangingPunct="0">
        <a:spcBef>
          <a:spcPct val="20000"/>
        </a:spcBef>
        <a:spcAft>
          <a:spcPct val="0"/>
        </a:spcAft>
        <a:buClr>
          <a:srgbClr val="0033CC"/>
        </a:buClr>
        <a:buChar char="–"/>
        <a:defRPr lang="en-US" sz="1600" dirty="0" smtClean="0">
          <a:solidFill>
            <a:srgbClr val="002060"/>
          </a:solidFill>
          <a:latin typeface="Verdana" pitchFamily="34" charset="0"/>
        </a:defRPr>
      </a:lvl4pPr>
      <a:lvl5pPr marL="2057400" indent="-228600" algn="l" rtl="0" eaLnBrk="0" fontAlgn="base" hangingPunct="0">
        <a:spcBef>
          <a:spcPct val="20000"/>
        </a:spcBef>
        <a:spcAft>
          <a:spcPct val="0"/>
        </a:spcAft>
        <a:buClr>
          <a:srgbClr val="0033CC"/>
        </a:buClr>
        <a:buChar char="»"/>
        <a:defRPr lang="en-US" sz="1600" dirty="0" smtClean="0">
          <a:solidFill>
            <a:srgbClr val="002060"/>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ec.europa.eu/education/higher-education/business_en.htm" TargetMode="External"/><Relationship Id="rId4" Type="http://schemas.openxmlformats.org/officeDocument/2006/relationships/hyperlink" Target="http://ec.europa.eu/education/higher-education/knowledge_en.htm" TargetMode="External"/><Relationship Id="rId5" Type="http://schemas.openxmlformats.org/officeDocument/2006/relationships/hyperlink" Target="http://eacea.ec.europa.eu/index_en.php" TargetMode="External"/><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hyperlink" Target="http://www.ecvetforec.eu/ecvet.htm" TargetMode="External"/><Relationship Id="rId4"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ec.europa.eu/dgs/education_culture/publ/pdf/ects/en.pdf" TargetMode="External"/><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2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2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hyperlink" Target="http://ec.europa.eu/education/erasmus-for-all/index_en.htm" TargetMode="External"/><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468313" y="4077072"/>
            <a:ext cx="8207375" cy="1292662"/>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400">
                <a:solidFill>
                  <a:schemeClr val="bg2"/>
                </a:solidFill>
                <a:latin typeface="Arial" charset="0"/>
                <a:cs typeface="Arial" charset="0"/>
              </a:defRPr>
            </a:lvl1pPr>
            <a:lvl2pPr marL="742950" indent="-285750" eaLnBrk="0" hangingPunct="0">
              <a:defRPr sz="2400">
                <a:solidFill>
                  <a:schemeClr val="bg2"/>
                </a:solidFill>
                <a:latin typeface="Arial" charset="0"/>
                <a:cs typeface="Arial" charset="0"/>
              </a:defRPr>
            </a:lvl2pPr>
            <a:lvl3pPr marL="1143000" indent="-228600" eaLnBrk="0" hangingPunct="0">
              <a:defRPr sz="2400">
                <a:solidFill>
                  <a:schemeClr val="bg2"/>
                </a:solidFill>
                <a:latin typeface="Arial" charset="0"/>
                <a:cs typeface="Arial" charset="0"/>
              </a:defRPr>
            </a:lvl3pPr>
            <a:lvl4pPr marL="1600200" indent="-228600" eaLnBrk="0" hangingPunct="0">
              <a:defRPr sz="2400">
                <a:solidFill>
                  <a:schemeClr val="bg2"/>
                </a:solidFill>
                <a:latin typeface="Arial" charset="0"/>
                <a:cs typeface="Arial" charset="0"/>
              </a:defRPr>
            </a:lvl4pPr>
            <a:lvl5pPr marL="2057400" indent="-228600" eaLnBrk="0" hangingPunct="0">
              <a:defRPr sz="2400">
                <a:solidFill>
                  <a:schemeClr val="bg2"/>
                </a:solidFill>
                <a:latin typeface="Arial" charset="0"/>
                <a:cs typeface="Arial" charset="0"/>
              </a:defRPr>
            </a:lvl5pPr>
            <a:lvl6pPr marL="2514600" indent="-228600" eaLnBrk="0" fontAlgn="base" hangingPunct="0">
              <a:spcBef>
                <a:spcPct val="0"/>
              </a:spcBef>
              <a:spcAft>
                <a:spcPct val="0"/>
              </a:spcAft>
              <a:defRPr sz="2400">
                <a:solidFill>
                  <a:schemeClr val="bg2"/>
                </a:solidFill>
                <a:latin typeface="Arial" charset="0"/>
                <a:cs typeface="Arial" charset="0"/>
              </a:defRPr>
            </a:lvl6pPr>
            <a:lvl7pPr marL="2971800" indent="-228600" eaLnBrk="0" fontAlgn="base" hangingPunct="0">
              <a:spcBef>
                <a:spcPct val="0"/>
              </a:spcBef>
              <a:spcAft>
                <a:spcPct val="0"/>
              </a:spcAft>
              <a:defRPr sz="2400">
                <a:solidFill>
                  <a:schemeClr val="bg2"/>
                </a:solidFill>
                <a:latin typeface="Arial" charset="0"/>
                <a:cs typeface="Arial" charset="0"/>
              </a:defRPr>
            </a:lvl7pPr>
            <a:lvl8pPr marL="3429000" indent="-228600" eaLnBrk="0" fontAlgn="base" hangingPunct="0">
              <a:spcBef>
                <a:spcPct val="0"/>
              </a:spcBef>
              <a:spcAft>
                <a:spcPct val="0"/>
              </a:spcAft>
              <a:defRPr sz="2400">
                <a:solidFill>
                  <a:schemeClr val="bg2"/>
                </a:solidFill>
                <a:latin typeface="Arial" charset="0"/>
                <a:cs typeface="Arial" charset="0"/>
              </a:defRPr>
            </a:lvl8pPr>
            <a:lvl9pPr marL="3886200" indent="-228600" eaLnBrk="0" fontAlgn="base" hangingPunct="0">
              <a:spcBef>
                <a:spcPct val="0"/>
              </a:spcBef>
              <a:spcAft>
                <a:spcPct val="0"/>
              </a:spcAft>
              <a:defRPr sz="2400">
                <a:solidFill>
                  <a:schemeClr val="bg2"/>
                </a:solidFill>
                <a:latin typeface="Arial" charset="0"/>
                <a:cs typeface="Arial" charset="0"/>
              </a:defRPr>
            </a:lvl9pPr>
          </a:lstStyle>
          <a:p>
            <a:pPr algn="ctr" eaLnBrk="1" hangingPunct="1">
              <a:spcBef>
                <a:spcPct val="50000"/>
              </a:spcBef>
            </a:pPr>
            <a:r>
              <a:rPr lang="pl-PL" b="1" dirty="0" err="1" smtClean="0">
                <a:solidFill>
                  <a:srgbClr val="002060"/>
                </a:solidFill>
                <a:latin typeface="Verdana" pitchFamily="34" charset="0"/>
                <a:ea typeface="Verdana" panose="020B0604030504040204" pitchFamily="34" charset="0"/>
                <a:cs typeface="Verdana" panose="020B0604030504040204" pitchFamily="34" charset="0"/>
              </a:rPr>
              <a:t>Overview</a:t>
            </a:r>
            <a:r>
              <a:rPr lang="pl-PL" b="1" dirty="0" smtClean="0">
                <a:solidFill>
                  <a:srgbClr val="002060"/>
                </a:solidFill>
                <a:latin typeface="Verdana" pitchFamily="34" charset="0"/>
                <a:ea typeface="Verdana" panose="020B0604030504040204" pitchFamily="34" charset="0"/>
                <a:cs typeface="Verdana" panose="020B0604030504040204" pitchFamily="34" charset="0"/>
              </a:rPr>
              <a:t> of </a:t>
            </a:r>
            <a:r>
              <a:rPr lang="pl-PL" b="1" dirty="0" err="1" smtClean="0">
                <a:solidFill>
                  <a:srgbClr val="002060"/>
                </a:solidFill>
                <a:latin typeface="Verdana" pitchFamily="34" charset="0"/>
                <a:ea typeface="Verdana" panose="020B0604030504040204" pitchFamily="34" charset="0"/>
                <a:cs typeface="Verdana" panose="020B0604030504040204" pitchFamily="34" charset="0"/>
              </a:rPr>
              <a:t>the</a:t>
            </a:r>
            <a:r>
              <a:rPr lang="pl-PL" b="1" dirty="0" smtClean="0">
                <a:solidFill>
                  <a:srgbClr val="002060"/>
                </a:solidFill>
                <a:latin typeface="Verdana" pitchFamily="34" charset="0"/>
                <a:ea typeface="Verdana" panose="020B0604030504040204" pitchFamily="34" charset="0"/>
                <a:cs typeface="Verdana" panose="020B0604030504040204" pitchFamily="34" charset="0"/>
              </a:rPr>
              <a:t> </a:t>
            </a:r>
            <a:r>
              <a:rPr lang="pl-PL" b="1" dirty="0" err="1" smtClean="0">
                <a:solidFill>
                  <a:srgbClr val="002060"/>
                </a:solidFill>
                <a:latin typeface="Verdana" pitchFamily="34" charset="0"/>
                <a:ea typeface="Verdana" panose="020B0604030504040204" pitchFamily="34" charset="0"/>
                <a:cs typeface="Verdana" panose="020B0604030504040204" pitchFamily="34" charset="0"/>
              </a:rPr>
              <a:t>Key</a:t>
            </a:r>
            <a:r>
              <a:rPr lang="pl-PL" b="1" dirty="0" smtClean="0">
                <a:solidFill>
                  <a:srgbClr val="002060"/>
                </a:solidFill>
                <a:latin typeface="Verdana" pitchFamily="34" charset="0"/>
                <a:ea typeface="Verdana" panose="020B0604030504040204" pitchFamily="34" charset="0"/>
                <a:cs typeface="Verdana" panose="020B0604030504040204" pitchFamily="34" charset="0"/>
              </a:rPr>
              <a:t> </a:t>
            </a:r>
            <a:r>
              <a:rPr lang="pl-PL" b="1" dirty="0" err="1" smtClean="0">
                <a:solidFill>
                  <a:srgbClr val="002060"/>
                </a:solidFill>
                <a:latin typeface="Verdana" pitchFamily="34" charset="0"/>
                <a:ea typeface="Verdana" panose="020B0604030504040204" pitchFamily="34" charset="0"/>
                <a:cs typeface="Verdana" panose="020B0604030504040204" pitchFamily="34" charset="0"/>
              </a:rPr>
              <a:t>Actions</a:t>
            </a:r>
            <a:endParaRPr lang="pl-PL" b="1" dirty="0" smtClean="0">
              <a:solidFill>
                <a:srgbClr val="002060"/>
              </a:solidFill>
              <a:latin typeface="Verdana" pitchFamily="34" charset="0"/>
              <a:ea typeface="Verdana" panose="020B0604030504040204" pitchFamily="34" charset="0"/>
              <a:cs typeface="Verdana" panose="020B0604030504040204" pitchFamily="34" charset="0"/>
            </a:endParaRPr>
          </a:p>
          <a:p>
            <a:pPr algn="ctr" eaLnBrk="1" hangingPunct="1">
              <a:spcBef>
                <a:spcPct val="50000"/>
              </a:spcBef>
            </a:pPr>
            <a:endParaRPr lang="pl-PL" sz="2000" b="1" dirty="0" smtClean="0">
              <a:solidFill>
                <a:schemeClr val="accent2"/>
              </a:solidFill>
              <a:latin typeface="Verdana" pitchFamily="34" charset="0"/>
              <a:ea typeface="Verdana" panose="020B0604030504040204" pitchFamily="34" charset="0"/>
              <a:cs typeface="Verdana" panose="020B0604030504040204" pitchFamily="34" charset="0"/>
            </a:endParaRPr>
          </a:p>
          <a:p>
            <a:pPr algn="ctr" eaLnBrk="1" hangingPunct="1">
              <a:spcBef>
                <a:spcPct val="50000"/>
              </a:spcBef>
            </a:pPr>
            <a:r>
              <a:rPr lang="pl-PL" sz="2000" b="1" dirty="0" err="1" smtClean="0">
                <a:solidFill>
                  <a:schemeClr val="accent2"/>
                </a:solidFill>
                <a:latin typeface="Verdana" pitchFamily="34" charset="0"/>
                <a:ea typeface="Verdana" panose="020B0604030504040204" pitchFamily="34" charset="0"/>
                <a:cs typeface="Verdana" panose="020B0604030504040204" pitchFamily="34" charset="0"/>
              </a:rPr>
              <a:t>Athens</a:t>
            </a:r>
            <a:r>
              <a:rPr lang="pl-PL" sz="2000" b="1" dirty="0" smtClean="0">
                <a:solidFill>
                  <a:schemeClr val="accent2"/>
                </a:solidFill>
                <a:latin typeface="Verdana" pitchFamily="34" charset="0"/>
                <a:ea typeface="Verdana" panose="020B0604030504040204" pitchFamily="34" charset="0"/>
                <a:cs typeface="Verdana" panose="020B0604030504040204" pitchFamily="34" charset="0"/>
              </a:rPr>
              <a:t>, 18 </a:t>
            </a:r>
            <a:r>
              <a:rPr lang="pl-PL" sz="2000" b="1" dirty="0" err="1" smtClean="0">
                <a:solidFill>
                  <a:schemeClr val="accent2"/>
                </a:solidFill>
                <a:latin typeface="Verdana" pitchFamily="34" charset="0"/>
                <a:ea typeface="Verdana" panose="020B0604030504040204" pitchFamily="34" charset="0"/>
                <a:cs typeface="Verdana" panose="020B0604030504040204" pitchFamily="34" charset="0"/>
              </a:rPr>
              <a:t>December</a:t>
            </a:r>
            <a:r>
              <a:rPr lang="pl-PL" sz="2000" b="1" dirty="0" smtClean="0">
                <a:solidFill>
                  <a:schemeClr val="accent2"/>
                </a:solidFill>
                <a:latin typeface="Verdana" pitchFamily="34" charset="0"/>
                <a:ea typeface="Verdana" panose="020B0604030504040204" pitchFamily="34" charset="0"/>
                <a:cs typeface="Verdana" panose="020B0604030504040204" pitchFamily="34" charset="0"/>
              </a:rPr>
              <a:t> 2013</a:t>
            </a:r>
          </a:p>
        </p:txBody>
      </p:sp>
      <p:sp>
        <p:nvSpPr>
          <p:cNvPr id="2051" name="Rectangle 5"/>
          <p:cNvSpPr>
            <a:spLocks noGrp="1" noChangeArrowheads="1"/>
          </p:cNvSpPr>
          <p:nvPr>
            <p:ph type="ctrTitle" idx="4294967295"/>
          </p:nvPr>
        </p:nvSpPr>
        <p:spPr bwMode="auto">
          <a:xfrm>
            <a:off x="468313" y="2420888"/>
            <a:ext cx="8207376" cy="1080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fr-BE" sz="7200" dirty="0" smtClean="0">
                <a:solidFill>
                  <a:srgbClr val="002060"/>
                </a:solidFill>
                <a:latin typeface="Verdana" pitchFamily="34" charset="0"/>
              </a:rPr>
              <a:t>Erasmus</a:t>
            </a:r>
            <a:r>
              <a:rPr lang="fr-BE" sz="5400" dirty="0" smtClean="0">
                <a:solidFill>
                  <a:srgbClr val="002060"/>
                </a:solidFill>
                <a:latin typeface="Verdana" pitchFamily="34" charset="0"/>
              </a:rPr>
              <a:t>+</a:t>
            </a:r>
            <a:endParaRPr lang="en-GB" sz="3200" i="1" dirty="0" smtClean="0">
              <a:solidFill>
                <a:schemeClr val="tx1"/>
              </a:solidFill>
            </a:endParaRPr>
          </a:p>
        </p:txBody>
      </p:sp>
      <p:sp>
        <p:nvSpPr>
          <p:cNvPr id="4" name="pole tekstowe 3"/>
          <p:cNvSpPr txBox="1"/>
          <p:nvPr/>
        </p:nvSpPr>
        <p:spPr>
          <a:xfrm>
            <a:off x="107504" y="5940569"/>
            <a:ext cx="2808312" cy="830997"/>
          </a:xfrm>
          <a:prstGeom prst="rect">
            <a:avLst/>
          </a:prstGeom>
          <a:noFill/>
        </p:spPr>
        <p:txBody>
          <a:bodyPr wrap="square" rtlCol="0">
            <a:spAutoFit/>
          </a:bodyPr>
          <a:lstStyle/>
          <a:p>
            <a:r>
              <a:rPr lang="pl-PL" sz="1600" dirty="0" smtClean="0">
                <a:solidFill>
                  <a:schemeClr val="tx1"/>
                </a:solidFill>
              </a:rPr>
              <a:t>Sylwia Sitka</a:t>
            </a:r>
          </a:p>
          <a:p>
            <a:r>
              <a:rPr lang="pl-PL" sz="1600" dirty="0" smtClean="0">
                <a:solidFill>
                  <a:schemeClr val="tx1"/>
                </a:solidFill>
              </a:rPr>
              <a:t>DG </a:t>
            </a:r>
            <a:r>
              <a:rPr lang="pl-PL" sz="1600" dirty="0" err="1" smtClean="0">
                <a:solidFill>
                  <a:schemeClr val="tx1"/>
                </a:solidFill>
              </a:rPr>
              <a:t>Education</a:t>
            </a:r>
            <a:r>
              <a:rPr lang="pl-PL" sz="1600" dirty="0" smtClean="0">
                <a:solidFill>
                  <a:schemeClr val="tx1"/>
                </a:solidFill>
              </a:rPr>
              <a:t> and </a:t>
            </a:r>
            <a:r>
              <a:rPr lang="pl-PL" sz="1600" dirty="0" err="1" smtClean="0">
                <a:solidFill>
                  <a:schemeClr val="tx1"/>
                </a:solidFill>
              </a:rPr>
              <a:t>Culture</a:t>
            </a:r>
            <a:endParaRPr lang="pl-PL" sz="1600" dirty="0" smtClean="0">
              <a:solidFill>
                <a:schemeClr val="tx1"/>
              </a:solidFill>
            </a:endParaRPr>
          </a:p>
          <a:p>
            <a:r>
              <a:rPr lang="pl-PL" sz="1600" dirty="0" smtClean="0">
                <a:solidFill>
                  <a:schemeClr val="tx1"/>
                </a:solidFill>
              </a:rPr>
              <a:t>NA </a:t>
            </a:r>
            <a:r>
              <a:rPr lang="pl-PL" sz="1600" dirty="0" err="1" smtClean="0">
                <a:solidFill>
                  <a:schemeClr val="tx1"/>
                </a:solidFill>
              </a:rPr>
              <a:t>Co-ordination</a:t>
            </a:r>
            <a:r>
              <a:rPr lang="pl-PL" sz="1600" dirty="0" smtClean="0">
                <a:solidFill>
                  <a:schemeClr val="tx1"/>
                </a:solidFill>
              </a:rPr>
              <a:t> Unit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284984"/>
            <a:ext cx="8207375" cy="822325"/>
          </a:xfrm>
        </p:spPr>
        <p:txBody>
          <a:bodyPr/>
          <a:lstStyle/>
          <a:p>
            <a:pPr algn="ctr">
              <a:defRPr/>
            </a:pPr>
            <a:r>
              <a:rPr lang="en-GB" sz="3200" dirty="0" smtClean="0">
                <a:solidFill>
                  <a:srgbClr val="002060"/>
                </a:solidFill>
              </a:rPr>
              <a:t>Key Action </a:t>
            </a:r>
            <a:r>
              <a:rPr lang="pl-PL" sz="3200" dirty="0" smtClean="0">
                <a:solidFill>
                  <a:srgbClr val="002060"/>
                </a:solidFill>
              </a:rPr>
              <a:t>1</a:t>
            </a:r>
            <a:endParaRPr lang="en-GB" sz="2000" b="0" dirty="0"/>
          </a:p>
        </p:txBody>
      </p:sp>
      <p:sp>
        <p:nvSpPr>
          <p:cNvPr id="3"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10</a:t>
            </a:fld>
            <a:endParaRPr lang="en-GB" sz="1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8313" y="2492375"/>
            <a:ext cx="8424167" cy="4176985"/>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0" indent="0">
              <a:buClrTx/>
              <a:buNone/>
              <a:defRPr/>
            </a:pPr>
            <a:r>
              <a:rPr lang="en-GB" sz="1800" dirty="0">
                <a:solidFill>
                  <a:srgbClr val="002060"/>
                </a:solidFill>
              </a:rPr>
              <a:t>Aims</a:t>
            </a:r>
            <a:r>
              <a:rPr lang="en-GB" sz="1800" dirty="0" smtClean="0">
                <a:solidFill>
                  <a:srgbClr val="002060"/>
                </a:solidFill>
              </a:rPr>
              <a:t>:</a:t>
            </a:r>
            <a:endParaRPr lang="pl-PL" sz="1800" b="0" dirty="0" smtClean="0">
              <a:solidFill>
                <a:srgbClr val="002060"/>
              </a:solidFill>
            </a:endParaRPr>
          </a:p>
          <a:p>
            <a:pPr marL="720000" indent="-360000">
              <a:buClrTx/>
              <a:defRPr/>
            </a:pPr>
            <a:r>
              <a:rPr lang="en-GB" sz="1800" b="0" dirty="0" smtClean="0">
                <a:solidFill>
                  <a:srgbClr val="002060"/>
                </a:solidFill>
              </a:rPr>
              <a:t>To develop and broaden </a:t>
            </a:r>
            <a:r>
              <a:rPr lang="en-GB" sz="1800" dirty="0" smtClean="0">
                <a:solidFill>
                  <a:srgbClr val="002060"/>
                </a:solidFill>
              </a:rPr>
              <a:t>knowledge, skills and competences</a:t>
            </a:r>
          </a:p>
          <a:p>
            <a:pPr marL="720000" indent="-360000">
              <a:buClrTx/>
              <a:defRPr/>
            </a:pPr>
            <a:r>
              <a:rPr lang="en-GB" sz="1800" b="0" dirty="0" smtClean="0">
                <a:solidFill>
                  <a:srgbClr val="002060"/>
                </a:solidFill>
              </a:rPr>
              <a:t>Provide </a:t>
            </a:r>
            <a:r>
              <a:rPr lang="en-GB" sz="1800" dirty="0" smtClean="0">
                <a:solidFill>
                  <a:srgbClr val="002060"/>
                </a:solidFill>
              </a:rPr>
              <a:t>more</a:t>
            </a:r>
            <a:r>
              <a:rPr lang="en-GB" sz="1800" b="0" dirty="0" smtClean="0">
                <a:solidFill>
                  <a:srgbClr val="002060"/>
                </a:solidFill>
              </a:rPr>
              <a:t> and </a:t>
            </a:r>
            <a:r>
              <a:rPr lang="en-GB" sz="1800" dirty="0" smtClean="0">
                <a:solidFill>
                  <a:srgbClr val="002060"/>
                </a:solidFill>
              </a:rPr>
              <a:t>better</a:t>
            </a:r>
            <a:r>
              <a:rPr lang="en-GB" sz="1800" b="0" dirty="0" smtClean="0">
                <a:solidFill>
                  <a:srgbClr val="002060"/>
                </a:solidFill>
              </a:rPr>
              <a:t> opportunities for an increased quality in </a:t>
            </a:r>
            <a:r>
              <a:rPr lang="en-GB" sz="1800" dirty="0" smtClean="0">
                <a:solidFill>
                  <a:srgbClr val="002060"/>
                </a:solidFill>
              </a:rPr>
              <a:t>teaching and learning</a:t>
            </a:r>
            <a:endParaRPr lang="pl-PL" sz="1800" dirty="0" smtClean="0">
              <a:solidFill>
                <a:srgbClr val="002060"/>
              </a:solidFill>
            </a:endParaRPr>
          </a:p>
          <a:p>
            <a:pPr marL="0" indent="0">
              <a:buClrTx/>
              <a:buNone/>
              <a:defRPr/>
            </a:pPr>
            <a:r>
              <a:rPr lang="en-GB" sz="1800" dirty="0" smtClean="0">
                <a:solidFill>
                  <a:srgbClr val="002060"/>
                </a:solidFill>
              </a:rPr>
              <a:t>Main </a:t>
            </a:r>
            <a:r>
              <a:rPr lang="en-GB" sz="1800" dirty="0">
                <a:solidFill>
                  <a:srgbClr val="002060"/>
                </a:solidFill>
              </a:rPr>
              <a:t>activities</a:t>
            </a:r>
            <a:r>
              <a:rPr lang="en-GB" sz="1800" dirty="0" smtClean="0">
                <a:solidFill>
                  <a:srgbClr val="002060"/>
                </a:solidFill>
              </a:rPr>
              <a:t>:</a:t>
            </a:r>
          </a:p>
          <a:p>
            <a:pPr marL="720000" lvl="0" indent="-360000">
              <a:buClrTx/>
              <a:defRPr/>
            </a:pPr>
            <a:r>
              <a:rPr lang="pl-PL" sz="1800" b="0" dirty="0" smtClean="0">
                <a:solidFill>
                  <a:srgbClr val="002060"/>
                </a:solidFill>
              </a:rPr>
              <a:t>Staff </a:t>
            </a:r>
            <a:r>
              <a:rPr lang="pl-PL" sz="1800" b="0" dirty="0" err="1" smtClean="0">
                <a:solidFill>
                  <a:srgbClr val="002060"/>
                </a:solidFill>
              </a:rPr>
              <a:t>training</a:t>
            </a:r>
            <a:r>
              <a:rPr lang="pl-PL" sz="1800" b="0" dirty="0" smtClean="0">
                <a:solidFill>
                  <a:srgbClr val="002060"/>
                </a:solidFill>
              </a:rPr>
              <a:t> - </a:t>
            </a:r>
            <a:r>
              <a:rPr lang="pl-PL" sz="1800" b="0" dirty="0" err="1" smtClean="0">
                <a:solidFill>
                  <a:srgbClr val="002060"/>
                </a:solidFill>
              </a:rPr>
              <a:t>in</a:t>
            </a:r>
            <a:r>
              <a:rPr lang="pl-PL" sz="1800" b="0" dirty="0" smtClean="0">
                <a:solidFill>
                  <a:srgbClr val="002060"/>
                </a:solidFill>
              </a:rPr>
              <a:t> HE </a:t>
            </a:r>
            <a:r>
              <a:rPr lang="en-GB" sz="1800" b="0" dirty="0" smtClean="0">
                <a:solidFill>
                  <a:srgbClr val="002060"/>
                </a:solidFill>
              </a:rPr>
              <a:t>opened to partner countries in both directions </a:t>
            </a:r>
            <a:r>
              <a:rPr lang="en-GB" sz="1800" i="1" dirty="0" smtClean="0">
                <a:solidFill>
                  <a:srgbClr val="002060"/>
                </a:solidFill>
              </a:rPr>
              <a:t>(NEW)</a:t>
            </a:r>
            <a:endParaRPr lang="en-GB" sz="1800" b="0" dirty="0" smtClean="0">
              <a:solidFill>
                <a:srgbClr val="002060"/>
              </a:solidFill>
            </a:endParaRPr>
          </a:p>
          <a:p>
            <a:pPr marL="720000" indent="-360000">
              <a:buClrTx/>
              <a:defRPr/>
            </a:pPr>
            <a:r>
              <a:rPr lang="en-GB" sz="1800" b="0" dirty="0" smtClean="0">
                <a:solidFill>
                  <a:srgbClr val="002060"/>
                </a:solidFill>
              </a:rPr>
              <a:t>Teaching assignments</a:t>
            </a:r>
            <a:r>
              <a:rPr lang="pl-PL" sz="1800" b="0" dirty="0" smtClean="0">
                <a:solidFill>
                  <a:srgbClr val="002060"/>
                </a:solidFill>
              </a:rPr>
              <a:t> - </a:t>
            </a:r>
            <a:r>
              <a:rPr lang="pl-PL" sz="1800" b="0" dirty="0" err="1" smtClean="0">
                <a:solidFill>
                  <a:srgbClr val="002060"/>
                </a:solidFill>
              </a:rPr>
              <a:t>in</a:t>
            </a:r>
            <a:r>
              <a:rPr lang="pl-PL" sz="1800" b="0" dirty="0" smtClean="0">
                <a:solidFill>
                  <a:srgbClr val="002060"/>
                </a:solidFill>
              </a:rPr>
              <a:t> HE </a:t>
            </a:r>
            <a:r>
              <a:rPr lang="en-GB" sz="1800" b="0" dirty="0" smtClean="0">
                <a:solidFill>
                  <a:srgbClr val="002060"/>
                </a:solidFill>
              </a:rPr>
              <a:t>opened to partner countries in both directions </a:t>
            </a:r>
            <a:r>
              <a:rPr lang="en-GB" sz="1800" i="1" dirty="0" smtClean="0">
                <a:solidFill>
                  <a:srgbClr val="002060"/>
                </a:solidFill>
              </a:rPr>
              <a:t>(NEW)</a:t>
            </a:r>
            <a:endParaRPr lang="pl-PL" sz="1800" b="0" dirty="0" smtClean="0">
              <a:solidFill>
                <a:srgbClr val="002060"/>
              </a:solidFill>
            </a:endParaRPr>
          </a:p>
          <a:p>
            <a:pPr marL="720000" indent="-360000">
              <a:buClrTx/>
              <a:defRPr/>
            </a:pPr>
            <a:r>
              <a:rPr lang="pl-PL" sz="1800" b="0" dirty="0" err="1" smtClean="0">
                <a:solidFill>
                  <a:srgbClr val="002060"/>
                </a:solidFill>
              </a:rPr>
              <a:t>Training</a:t>
            </a:r>
            <a:r>
              <a:rPr lang="pl-PL" sz="1800" b="0" dirty="0" smtClean="0">
                <a:solidFill>
                  <a:srgbClr val="002060"/>
                </a:solidFill>
              </a:rPr>
              <a:t> </a:t>
            </a:r>
            <a:r>
              <a:rPr lang="pl-PL" sz="1800" b="0" dirty="0" err="1" smtClean="0">
                <a:solidFill>
                  <a:srgbClr val="002060"/>
                </a:solidFill>
              </a:rPr>
              <a:t>assignments</a:t>
            </a:r>
            <a:r>
              <a:rPr lang="pl-PL" sz="1800" b="0" dirty="0" smtClean="0">
                <a:solidFill>
                  <a:srgbClr val="002060"/>
                </a:solidFill>
              </a:rPr>
              <a:t> for VET and AE </a:t>
            </a:r>
            <a:r>
              <a:rPr lang="pl-PL" sz="1800" b="0" dirty="0" err="1" smtClean="0">
                <a:solidFill>
                  <a:srgbClr val="002060"/>
                </a:solidFill>
              </a:rPr>
              <a:t>trainers</a:t>
            </a:r>
            <a:r>
              <a:rPr lang="pl-PL" sz="1800" b="0" dirty="0" smtClean="0">
                <a:solidFill>
                  <a:srgbClr val="002060"/>
                </a:solidFill>
              </a:rPr>
              <a:t>, and </a:t>
            </a:r>
            <a:r>
              <a:rPr lang="pl-PL" sz="1800" b="0" dirty="0" err="1" smtClean="0">
                <a:solidFill>
                  <a:srgbClr val="002060"/>
                </a:solidFill>
              </a:rPr>
              <a:t>staff</a:t>
            </a:r>
            <a:r>
              <a:rPr lang="pl-PL" sz="1800" b="0" dirty="0" smtClean="0">
                <a:solidFill>
                  <a:srgbClr val="002060"/>
                </a:solidFill>
              </a:rPr>
              <a:t> </a:t>
            </a:r>
            <a:r>
              <a:rPr lang="pl-PL" sz="1800" b="0" dirty="0" err="1" smtClean="0">
                <a:solidFill>
                  <a:srgbClr val="002060"/>
                </a:solidFill>
              </a:rPr>
              <a:t>from</a:t>
            </a:r>
            <a:r>
              <a:rPr lang="pl-PL" sz="1800" b="0" dirty="0" smtClean="0">
                <a:solidFill>
                  <a:srgbClr val="002060"/>
                </a:solidFill>
              </a:rPr>
              <a:t> enterprises</a:t>
            </a:r>
          </a:p>
          <a:p>
            <a:pPr marL="0" indent="0">
              <a:buClrTx/>
              <a:buNone/>
              <a:defRPr/>
            </a:pPr>
            <a:r>
              <a:rPr lang="pl-PL" sz="1800" dirty="0" err="1" smtClean="0">
                <a:solidFill>
                  <a:srgbClr val="002060"/>
                </a:solidFill>
              </a:rPr>
              <a:t>Duration</a:t>
            </a:r>
            <a:r>
              <a:rPr lang="pl-PL" sz="1800" dirty="0" smtClean="0">
                <a:solidFill>
                  <a:srgbClr val="002060"/>
                </a:solidFill>
              </a:rPr>
              <a:t>:</a:t>
            </a:r>
          </a:p>
          <a:p>
            <a:pPr marL="720000" indent="-360000">
              <a:buClrTx/>
              <a:defRPr/>
            </a:pPr>
            <a:r>
              <a:rPr lang="pl-PL" sz="1800" b="0" dirty="0" smtClean="0">
                <a:solidFill>
                  <a:srgbClr val="002060"/>
                </a:solidFill>
              </a:rPr>
              <a:t> 2 </a:t>
            </a:r>
            <a:r>
              <a:rPr lang="pl-PL" sz="1800" b="0" dirty="0" err="1" smtClean="0">
                <a:solidFill>
                  <a:srgbClr val="002060"/>
                </a:solidFill>
              </a:rPr>
              <a:t>days</a:t>
            </a:r>
            <a:r>
              <a:rPr lang="pl-PL" sz="1800" b="0" dirty="0" smtClean="0">
                <a:solidFill>
                  <a:srgbClr val="002060"/>
                </a:solidFill>
              </a:rPr>
              <a:t> – 2 </a:t>
            </a:r>
            <a:r>
              <a:rPr lang="pl-PL" sz="1800" b="0" dirty="0" err="1" smtClean="0">
                <a:solidFill>
                  <a:srgbClr val="002060"/>
                </a:solidFill>
              </a:rPr>
              <a:t>months</a:t>
            </a:r>
            <a:endParaRPr lang="en-GB" sz="1800" b="0" dirty="0" err="1" smtClean="0">
              <a:solidFill>
                <a:srgbClr val="002060"/>
              </a:solidFill>
            </a:endParaRPr>
          </a:p>
          <a:p>
            <a:pPr marL="0" indent="0">
              <a:buClrTx/>
              <a:buNone/>
              <a:defRPr/>
            </a:pPr>
            <a:endParaRPr lang="en-GB" sz="1800" dirty="0">
              <a:solidFill>
                <a:srgbClr val="002060"/>
              </a:solidFill>
            </a:endParaRPr>
          </a:p>
        </p:txBody>
      </p:sp>
      <p:sp>
        <p:nvSpPr>
          <p:cNvPr id="4" name="Rectangle 29"/>
          <p:cNvSpPr>
            <a:spLocks noChangeArrowheads="1"/>
          </p:cNvSpPr>
          <p:nvPr/>
        </p:nvSpPr>
        <p:spPr bwMode="auto">
          <a:xfrm>
            <a:off x="470946" y="1844824"/>
            <a:ext cx="8207375" cy="369332"/>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indent="0" algn="ctr">
              <a:buFontTx/>
              <a:buNone/>
              <a:defRPr/>
            </a:pPr>
            <a:r>
              <a:rPr lang="en-GB" b="1" dirty="0" smtClean="0">
                <a:solidFill>
                  <a:srgbClr val="002060"/>
                </a:solidFill>
                <a:latin typeface="Verdana" pitchFamily="34" charset="0"/>
                <a:ea typeface="Verdana" pitchFamily="34" charset="0"/>
                <a:cs typeface="Verdana" pitchFamily="34" charset="0"/>
              </a:rPr>
              <a:t>Key Action 1: Staff mobility</a:t>
            </a:r>
            <a:r>
              <a:rPr lang="pl-PL" b="1" dirty="0" smtClean="0">
                <a:solidFill>
                  <a:srgbClr val="002060"/>
                </a:solidFill>
                <a:latin typeface="Verdana" pitchFamily="34" charset="0"/>
                <a:ea typeface="Verdana" pitchFamily="34" charset="0"/>
                <a:cs typeface="Verdana" pitchFamily="34" charset="0"/>
              </a:rPr>
              <a:t> (SE, HE, VET, AE)</a:t>
            </a:r>
            <a:endParaRPr lang="en-GB" b="1" dirty="0">
              <a:solidFill>
                <a:srgbClr val="002060"/>
              </a:solidFill>
              <a:latin typeface="Verdana" pitchFamily="34" charset="0"/>
              <a:ea typeface="Verdana" pitchFamily="34" charset="0"/>
              <a:cs typeface="Verdana"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11</a:t>
            </a:fld>
            <a:endParaRPr lang="en-GB" sz="1200" dirty="0">
              <a:solidFill>
                <a:schemeClr val="tx1"/>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8313" y="2348880"/>
            <a:ext cx="8207376" cy="4320480"/>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0" indent="0">
              <a:buClrTx/>
              <a:buNone/>
              <a:defRPr/>
            </a:pPr>
            <a:r>
              <a:rPr lang="en-GB" sz="1800" dirty="0">
                <a:solidFill>
                  <a:srgbClr val="002060"/>
                </a:solidFill>
              </a:rPr>
              <a:t>Aims:</a:t>
            </a:r>
          </a:p>
          <a:p>
            <a:pPr marL="358775" indent="-358775">
              <a:buClrTx/>
              <a:defRPr/>
            </a:pPr>
            <a:r>
              <a:rPr lang="en-GB" sz="1800" b="0" dirty="0">
                <a:solidFill>
                  <a:srgbClr val="002060"/>
                </a:solidFill>
              </a:rPr>
              <a:t>Provide </a:t>
            </a:r>
            <a:r>
              <a:rPr lang="en-GB" sz="1800" dirty="0">
                <a:solidFill>
                  <a:srgbClr val="002060"/>
                </a:solidFill>
              </a:rPr>
              <a:t>more</a:t>
            </a:r>
            <a:r>
              <a:rPr lang="en-GB" sz="1800" b="0" dirty="0">
                <a:solidFill>
                  <a:srgbClr val="002060"/>
                </a:solidFill>
              </a:rPr>
              <a:t> and </a:t>
            </a:r>
            <a:r>
              <a:rPr lang="en-GB" sz="1800" dirty="0">
                <a:solidFill>
                  <a:srgbClr val="002060"/>
                </a:solidFill>
              </a:rPr>
              <a:t>better</a:t>
            </a:r>
            <a:r>
              <a:rPr lang="en-GB" sz="1800" b="0" dirty="0">
                <a:solidFill>
                  <a:srgbClr val="002060"/>
                </a:solidFill>
              </a:rPr>
              <a:t> opportunities to increase skills and </a:t>
            </a:r>
            <a:r>
              <a:rPr lang="en-GB" sz="1800" b="0" dirty="0" smtClean="0">
                <a:solidFill>
                  <a:srgbClr val="002060"/>
                </a:solidFill>
              </a:rPr>
              <a:t>competences of HE students, </a:t>
            </a:r>
            <a:r>
              <a:rPr lang="en-GB" sz="1800" dirty="0" smtClean="0">
                <a:solidFill>
                  <a:srgbClr val="002060"/>
                </a:solidFill>
              </a:rPr>
              <a:t>attract</a:t>
            </a:r>
            <a:r>
              <a:rPr lang="en-GB" sz="1800" b="0" dirty="0" smtClean="0">
                <a:solidFill>
                  <a:srgbClr val="002060"/>
                </a:solidFill>
              </a:rPr>
              <a:t> the best talents from abroad</a:t>
            </a:r>
            <a:endParaRPr lang="en-GB" sz="1800" b="0" dirty="0">
              <a:solidFill>
                <a:srgbClr val="002060"/>
              </a:solidFill>
            </a:endParaRPr>
          </a:p>
          <a:p>
            <a:pPr marL="0" indent="0">
              <a:buClrTx/>
              <a:buNone/>
              <a:defRPr/>
            </a:pPr>
            <a:r>
              <a:rPr lang="en-GB" sz="1800" dirty="0" smtClean="0">
                <a:solidFill>
                  <a:srgbClr val="002060"/>
                </a:solidFill>
              </a:rPr>
              <a:t>Main </a:t>
            </a:r>
            <a:r>
              <a:rPr lang="en-GB" sz="1800" dirty="0">
                <a:solidFill>
                  <a:srgbClr val="002060"/>
                </a:solidFill>
              </a:rPr>
              <a:t>activities</a:t>
            </a:r>
            <a:r>
              <a:rPr lang="en-GB" sz="1800" dirty="0" smtClean="0">
                <a:solidFill>
                  <a:srgbClr val="002060"/>
                </a:solidFill>
              </a:rPr>
              <a:t>:</a:t>
            </a:r>
          </a:p>
          <a:p>
            <a:pPr marL="358775" indent="-358775">
              <a:buClrTx/>
              <a:defRPr/>
            </a:pPr>
            <a:r>
              <a:rPr lang="en-GB" sz="1800" dirty="0" smtClean="0">
                <a:solidFill>
                  <a:srgbClr val="002060"/>
                </a:solidFill>
              </a:rPr>
              <a:t>Credit mobility, </a:t>
            </a:r>
            <a:r>
              <a:rPr lang="en-GB" sz="1800" b="0" dirty="0" smtClean="0">
                <a:solidFill>
                  <a:srgbClr val="002060"/>
                </a:solidFill>
              </a:rPr>
              <a:t>including traineeships abroad: mobility for studies opened to partner countries in both directions </a:t>
            </a:r>
            <a:r>
              <a:rPr lang="en-GB" sz="1800" i="1" dirty="0">
                <a:solidFill>
                  <a:srgbClr val="002060"/>
                </a:solidFill>
              </a:rPr>
              <a:t>(NEW) </a:t>
            </a:r>
            <a:r>
              <a:rPr lang="en-GB" sz="1800" b="0" dirty="0" smtClean="0">
                <a:solidFill>
                  <a:srgbClr val="002060"/>
                </a:solidFill>
              </a:rPr>
              <a:t> </a:t>
            </a:r>
          </a:p>
          <a:p>
            <a:pPr marL="358775" indent="-358775">
              <a:buClrTx/>
              <a:defRPr/>
            </a:pPr>
            <a:r>
              <a:rPr lang="en-GB" sz="1800" dirty="0" smtClean="0">
                <a:solidFill>
                  <a:srgbClr val="002060"/>
                </a:solidFill>
              </a:rPr>
              <a:t>Degree mobility: </a:t>
            </a:r>
            <a:r>
              <a:rPr lang="en-GB" sz="1800" b="0" dirty="0" smtClean="0">
                <a:solidFill>
                  <a:srgbClr val="002060"/>
                </a:solidFill>
              </a:rPr>
              <a:t>excellent</a:t>
            </a:r>
            <a:r>
              <a:rPr lang="en-GB" sz="1800" dirty="0" smtClean="0">
                <a:solidFill>
                  <a:srgbClr val="002060"/>
                </a:solidFill>
              </a:rPr>
              <a:t> </a:t>
            </a:r>
            <a:r>
              <a:rPr lang="en-GB" sz="1800" b="0" dirty="0" smtClean="0">
                <a:solidFill>
                  <a:srgbClr val="002060"/>
                </a:solidFill>
              </a:rPr>
              <a:t>Joint Master courses offered by universities from Europe </a:t>
            </a:r>
            <a:r>
              <a:rPr lang="en-GB" sz="1800" b="0" dirty="0">
                <a:solidFill>
                  <a:srgbClr val="002060"/>
                </a:solidFill>
              </a:rPr>
              <a:t>and in some cases </a:t>
            </a:r>
            <a:r>
              <a:rPr lang="en-GB" sz="1800" b="0" dirty="0" smtClean="0">
                <a:solidFill>
                  <a:srgbClr val="002060"/>
                </a:solidFill>
              </a:rPr>
              <a:t>partner countries attracting the very best students worldwide</a:t>
            </a:r>
            <a:endParaRPr lang="en-GB" sz="1000" b="0" dirty="0" smtClean="0">
              <a:solidFill>
                <a:srgbClr val="002060"/>
              </a:solidFill>
            </a:endParaRPr>
          </a:p>
          <a:p>
            <a:pPr marL="358775" indent="-358775">
              <a:buClrTx/>
              <a:defRPr/>
            </a:pPr>
            <a:r>
              <a:rPr lang="en-GB" sz="1800" dirty="0" smtClean="0">
                <a:solidFill>
                  <a:srgbClr val="002060"/>
                </a:solidFill>
              </a:rPr>
              <a:t>Student loan guarantee </a:t>
            </a:r>
            <a:r>
              <a:rPr lang="en-GB" sz="1800" i="1" dirty="0" smtClean="0">
                <a:solidFill>
                  <a:srgbClr val="002060"/>
                </a:solidFill>
              </a:rPr>
              <a:t>(NEW)</a:t>
            </a:r>
            <a:r>
              <a:rPr lang="en-GB" sz="1800" b="0" i="1" dirty="0" smtClean="0">
                <a:solidFill>
                  <a:srgbClr val="002060"/>
                </a:solidFill>
              </a:rPr>
              <a:t>: </a:t>
            </a:r>
            <a:r>
              <a:rPr lang="en-GB" sz="1800" b="0" dirty="0" smtClean="0">
                <a:solidFill>
                  <a:srgbClr val="002060"/>
                </a:solidFill>
              </a:rPr>
              <a:t>to boost </a:t>
            </a:r>
            <a:r>
              <a:rPr lang="en-GB" sz="1800" b="0" dirty="0">
                <a:solidFill>
                  <a:srgbClr val="002060"/>
                </a:solidFill>
              </a:rPr>
              <a:t>Master's d</a:t>
            </a:r>
            <a:r>
              <a:rPr lang="en-GB" sz="1800" b="0" dirty="0" smtClean="0">
                <a:solidFill>
                  <a:srgbClr val="002060"/>
                </a:solidFill>
              </a:rPr>
              <a:t>egree mobility within Europe</a:t>
            </a:r>
            <a:endParaRPr lang="pl-PL" sz="1800" b="0" dirty="0" smtClean="0">
              <a:solidFill>
                <a:srgbClr val="002060"/>
              </a:solidFill>
            </a:endParaRPr>
          </a:p>
          <a:p>
            <a:pPr marL="0" indent="0">
              <a:buClrTx/>
              <a:buNone/>
              <a:defRPr/>
            </a:pPr>
            <a:r>
              <a:rPr lang="pl-PL" sz="1800" dirty="0" err="1" smtClean="0">
                <a:solidFill>
                  <a:srgbClr val="002060"/>
                </a:solidFill>
              </a:rPr>
              <a:t>Duration</a:t>
            </a:r>
            <a:r>
              <a:rPr lang="pl-PL" sz="1800" dirty="0" smtClean="0">
                <a:solidFill>
                  <a:srgbClr val="002060"/>
                </a:solidFill>
              </a:rPr>
              <a:t>:</a:t>
            </a:r>
          </a:p>
          <a:p>
            <a:pPr marL="720000" indent="-360000">
              <a:buClrTx/>
              <a:defRPr/>
            </a:pPr>
            <a:r>
              <a:rPr lang="pl-PL" sz="1800" b="0" dirty="0" smtClean="0">
                <a:solidFill>
                  <a:srgbClr val="002060"/>
                </a:solidFill>
              </a:rPr>
              <a:t> 2 - 12 </a:t>
            </a:r>
            <a:r>
              <a:rPr lang="pl-PL" sz="1800" b="0" dirty="0" err="1" smtClean="0">
                <a:solidFill>
                  <a:srgbClr val="002060"/>
                </a:solidFill>
              </a:rPr>
              <a:t>months</a:t>
            </a:r>
            <a:endParaRPr lang="en-GB" sz="1800" b="0" dirty="0" smtClean="0">
              <a:solidFill>
                <a:srgbClr val="002060"/>
              </a:solidFill>
            </a:endParaRPr>
          </a:p>
          <a:p>
            <a:pPr marL="358775" indent="-358775">
              <a:buClrTx/>
              <a:defRPr/>
            </a:pPr>
            <a:endParaRPr lang="en-GB" sz="1800" b="0" dirty="0">
              <a:solidFill>
                <a:srgbClr val="002060"/>
              </a:solidFill>
            </a:endParaRPr>
          </a:p>
        </p:txBody>
      </p:sp>
      <p:sp>
        <p:nvSpPr>
          <p:cNvPr id="4" name="Rectangle 29"/>
          <p:cNvSpPr>
            <a:spLocks noChangeArrowheads="1"/>
          </p:cNvSpPr>
          <p:nvPr/>
        </p:nvSpPr>
        <p:spPr bwMode="auto">
          <a:xfrm>
            <a:off x="460050" y="1844824"/>
            <a:ext cx="8207375" cy="369332"/>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indent="0" algn="ctr">
              <a:buFontTx/>
              <a:buNone/>
              <a:defRPr/>
            </a:pPr>
            <a:r>
              <a:rPr lang="en-GB" b="1" dirty="0">
                <a:solidFill>
                  <a:srgbClr val="002060"/>
                </a:solidFill>
                <a:latin typeface="Verdana" pitchFamily="34" charset="0"/>
                <a:ea typeface="Verdana" pitchFamily="34" charset="0"/>
                <a:cs typeface="Verdana" pitchFamily="34" charset="0"/>
              </a:rPr>
              <a:t>Key Action 1: </a:t>
            </a:r>
            <a:r>
              <a:rPr lang="en-GB" b="1" dirty="0" smtClean="0">
                <a:solidFill>
                  <a:srgbClr val="002060"/>
                </a:solidFill>
                <a:latin typeface="Verdana" pitchFamily="34" charset="0"/>
                <a:ea typeface="Verdana" pitchFamily="34" charset="0"/>
                <a:cs typeface="Verdana" pitchFamily="34" charset="0"/>
              </a:rPr>
              <a:t>Student mobility </a:t>
            </a:r>
            <a:r>
              <a:rPr lang="pl-PL" b="1" dirty="0" smtClean="0">
                <a:solidFill>
                  <a:srgbClr val="002060"/>
                </a:solidFill>
                <a:latin typeface="Verdana" pitchFamily="34" charset="0"/>
                <a:ea typeface="Verdana" pitchFamily="34" charset="0"/>
                <a:cs typeface="Verdana" pitchFamily="34" charset="0"/>
              </a:rPr>
              <a:t>(</a:t>
            </a:r>
            <a:r>
              <a:rPr lang="en-GB" b="1" dirty="0" smtClean="0">
                <a:solidFill>
                  <a:srgbClr val="002060"/>
                </a:solidFill>
                <a:latin typeface="Verdana" pitchFamily="34" charset="0"/>
                <a:ea typeface="Verdana" pitchFamily="34" charset="0"/>
                <a:cs typeface="Verdana" pitchFamily="34" charset="0"/>
              </a:rPr>
              <a:t>HE)</a:t>
            </a:r>
            <a:endParaRPr lang="en-GB" b="1" dirty="0">
              <a:solidFill>
                <a:srgbClr val="002060"/>
              </a:solidFill>
              <a:latin typeface="Verdana" pitchFamily="34" charset="0"/>
              <a:ea typeface="Verdana" pitchFamily="34" charset="0"/>
              <a:cs typeface="Verdana"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12</a:t>
            </a:fld>
            <a:endParaRPr lang="en-GB" sz="1200" dirty="0">
              <a:solidFill>
                <a:schemeClr val="tx1"/>
              </a:solidFill>
            </a:endParaRPr>
          </a:p>
        </p:txBody>
      </p:sp>
    </p:spTree>
    <p:extLst>
      <p:ext uri="{BB962C8B-B14F-4D97-AF65-F5344CB8AC3E}">
        <p14:creationId xmlns:p14="http://schemas.microsoft.com/office/powerpoint/2010/main" val="155758643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468313" y="1844824"/>
            <a:ext cx="8207375" cy="369332"/>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indent="0" algn="ctr">
              <a:buFontTx/>
              <a:buNone/>
              <a:defRPr/>
            </a:pPr>
            <a:r>
              <a:rPr lang="en-GB" b="1" dirty="0">
                <a:solidFill>
                  <a:srgbClr val="002060"/>
                </a:solidFill>
                <a:latin typeface="Verdana" pitchFamily="34" charset="0"/>
                <a:ea typeface="Verdana" pitchFamily="34" charset="0"/>
                <a:cs typeface="Verdana" pitchFamily="34" charset="0"/>
              </a:rPr>
              <a:t>Key Action 1: </a:t>
            </a:r>
            <a:r>
              <a:rPr lang="pl-PL" b="1" dirty="0" err="1" smtClean="0">
                <a:solidFill>
                  <a:srgbClr val="002060"/>
                </a:solidFill>
                <a:latin typeface="Verdana" pitchFamily="34" charset="0"/>
                <a:ea typeface="Verdana" pitchFamily="34" charset="0"/>
                <a:cs typeface="Verdana" pitchFamily="34" charset="0"/>
              </a:rPr>
              <a:t>Learners</a:t>
            </a:r>
            <a:r>
              <a:rPr lang="en-GB" b="1" dirty="0" smtClean="0">
                <a:solidFill>
                  <a:srgbClr val="002060"/>
                </a:solidFill>
                <a:latin typeface="Verdana" pitchFamily="34" charset="0"/>
                <a:ea typeface="Verdana" pitchFamily="34" charset="0"/>
                <a:cs typeface="Verdana" pitchFamily="34" charset="0"/>
              </a:rPr>
              <a:t> mobility (</a:t>
            </a:r>
            <a:r>
              <a:rPr lang="pl-PL" b="1" dirty="0" smtClean="0">
                <a:solidFill>
                  <a:srgbClr val="002060"/>
                </a:solidFill>
                <a:latin typeface="Verdana" pitchFamily="34" charset="0"/>
                <a:ea typeface="Verdana" pitchFamily="34" charset="0"/>
                <a:cs typeface="Verdana" pitchFamily="34" charset="0"/>
              </a:rPr>
              <a:t>VET</a:t>
            </a:r>
            <a:r>
              <a:rPr lang="en-GB" b="1" dirty="0" smtClean="0">
                <a:solidFill>
                  <a:srgbClr val="002060"/>
                </a:solidFill>
                <a:latin typeface="Verdana" pitchFamily="34" charset="0"/>
                <a:ea typeface="Verdana" pitchFamily="34" charset="0"/>
                <a:cs typeface="Verdana" pitchFamily="34" charset="0"/>
              </a:rPr>
              <a:t>)</a:t>
            </a:r>
            <a:endParaRPr lang="en-GB" b="1" dirty="0">
              <a:solidFill>
                <a:srgbClr val="002060"/>
              </a:solidFill>
              <a:latin typeface="Verdana" pitchFamily="34" charset="0"/>
              <a:ea typeface="Verdana" pitchFamily="34" charset="0"/>
              <a:cs typeface="Verdana" pitchFamily="34" charset="0"/>
            </a:endParaRPr>
          </a:p>
        </p:txBody>
      </p:sp>
      <p:sp>
        <p:nvSpPr>
          <p:cNvPr id="6" name="Content Placeholder 2"/>
          <p:cNvSpPr txBox="1">
            <a:spLocks/>
          </p:cNvSpPr>
          <p:nvPr/>
        </p:nvSpPr>
        <p:spPr>
          <a:xfrm>
            <a:off x="468313" y="2492375"/>
            <a:ext cx="8207375" cy="3888507"/>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0" indent="0" algn="just">
              <a:buClrTx/>
              <a:buNone/>
              <a:defRPr/>
            </a:pPr>
            <a:r>
              <a:rPr lang="en-GB" sz="1800" dirty="0" smtClean="0">
                <a:solidFill>
                  <a:srgbClr val="002060"/>
                </a:solidFill>
              </a:rPr>
              <a:t>Aims</a:t>
            </a:r>
            <a:r>
              <a:rPr lang="en-GB" sz="1800" dirty="0">
                <a:solidFill>
                  <a:srgbClr val="002060"/>
                </a:solidFill>
              </a:rPr>
              <a:t>:</a:t>
            </a:r>
          </a:p>
          <a:p>
            <a:pPr marL="358775" indent="-358775">
              <a:buClrTx/>
              <a:defRPr/>
            </a:pPr>
            <a:r>
              <a:rPr lang="en-GB" sz="1800" b="0" dirty="0">
                <a:solidFill>
                  <a:srgbClr val="002060"/>
                </a:solidFill>
              </a:rPr>
              <a:t>To increase training opportunities abroad </a:t>
            </a:r>
            <a:r>
              <a:rPr lang="en-GB" sz="1800" b="0" dirty="0" smtClean="0">
                <a:solidFill>
                  <a:srgbClr val="002060"/>
                </a:solidFill>
              </a:rPr>
              <a:t>of </a:t>
            </a:r>
            <a:r>
              <a:rPr lang="en-GB" sz="1800" b="0" dirty="0">
                <a:solidFill>
                  <a:srgbClr val="002060"/>
                </a:solidFill>
              </a:rPr>
              <a:t>VET </a:t>
            </a:r>
            <a:r>
              <a:rPr lang="en-GB" sz="1800" b="0" dirty="0" smtClean="0">
                <a:solidFill>
                  <a:srgbClr val="002060"/>
                </a:solidFill>
              </a:rPr>
              <a:t>learners </a:t>
            </a:r>
            <a:r>
              <a:rPr lang="en-GB" sz="1800" b="0" dirty="0">
                <a:solidFill>
                  <a:srgbClr val="002060"/>
                </a:solidFill>
              </a:rPr>
              <a:t>and </a:t>
            </a:r>
            <a:r>
              <a:rPr lang="en-GB" sz="1800" b="0" dirty="0" smtClean="0">
                <a:solidFill>
                  <a:srgbClr val="002060"/>
                </a:solidFill>
              </a:rPr>
              <a:t>to </a:t>
            </a:r>
            <a:r>
              <a:rPr lang="en-GB" sz="1800" b="0" dirty="0">
                <a:solidFill>
                  <a:srgbClr val="002060"/>
                </a:solidFill>
              </a:rPr>
              <a:t>provide them with skills needed for the transition from education and training to </a:t>
            </a:r>
            <a:r>
              <a:rPr lang="en-GB" sz="1800" b="0" dirty="0" smtClean="0">
                <a:solidFill>
                  <a:srgbClr val="002060"/>
                </a:solidFill>
              </a:rPr>
              <a:t>work</a:t>
            </a:r>
          </a:p>
          <a:p>
            <a:pPr>
              <a:buClrTx/>
              <a:defRPr/>
            </a:pPr>
            <a:endParaRPr lang="en-GB" sz="1800" b="0" dirty="0">
              <a:solidFill>
                <a:srgbClr val="002060"/>
              </a:solidFill>
            </a:endParaRPr>
          </a:p>
          <a:p>
            <a:pPr marL="0" indent="0">
              <a:buClrTx/>
              <a:buNone/>
              <a:defRPr/>
            </a:pPr>
            <a:r>
              <a:rPr lang="en-GB" sz="1800" dirty="0" smtClean="0">
                <a:solidFill>
                  <a:srgbClr val="002060"/>
                </a:solidFill>
              </a:rPr>
              <a:t>Main </a:t>
            </a:r>
            <a:r>
              <a:rPr lang="en-GB" sz="1800" dirty="0">
                <a:solidFill>
                  <a:srgbClr val="002060"/>
                </a:solidFill>
              </a:rPr>
              <a:t>activities:</a:t>
            </a:r>
          </a:p>
          <a:p>
            <a:pPr marL="358775" indent="-358775">
              <a:buClrTx/>
              <a:defRPr/>
            </a:pPr>
            <a:r>
              <a:rPr lang="en-GB" sz="1800" b="0" dirty="0">
                <a:solidFill>
                  <a:srgbClr val="002060"/>
                </a:solidFill>
              </a:rPr>
              <a:t>Traineeships abroad in a company, other workplace (public organization, </a:t>
            </a:r>
            <a:r>
              <a:rPr lang="en-GB" sz="1800" b="0" dirty="0" smtClean="0">
                <a:solidFill>
                  <a:srgbClr val="002060"/>
                </a:solidFill>
              </a:rPr>
              <a:t>NGO, etc.) </a:t>
            </a:r>
            <a:r>
              <a:rPr lang="en-GB" sz="1800" b="0" dirty="0">
                <a:solidFill>
                  <a:srgbClr val="002060"/>
                </a:solidFill>
              </a:rPr>
              <a:t>or in a VET school with periods of work-based learning in a </a:t>
            </a:r>
            <a:r>
              <a:rPr lang="en-GB" sz="1800" b="0" dirty="0" smtClean="0">
                <a:solidFill>
                  <a:srgbClr val="002060"/>
                </a:solidFill>
              </a:rPr>
              <a:t>company</a:t>
            </a:r>
            <a:endParaRPr lang="pl-PL" sz="1800" b="0" dirty="0" smtClean="0">
              <a:solidFill>
                <a:srgbClr val="002060"/>
              </a:solidFill>
            </a:endParaRPr>
          </a:p>
          <a:p>
            <a:pPr marL="358775" indent="-358775">
              <a:buClrTx/>
              <a:defRPr/>
            </a:pPr>
            <a:endParaRPr lang="pl-PL" sz="1800" b="0" dirty="0" smtClean="0">
              <a:solidFill>
                <a:srgbClr val="002060"/>
              </a:solidFill>
            </a:endParaRPr>
          </a:p>
          <a:p>
            <a:pPr marL="358775" indent="-358775">
              <a:buClrTx/>
              <a:buNone/>
              <a:defRPr/>
            </a:pPr>
            <a:r>
              <a:rPr lang="pl-PL" sz="1800" dirty="0" err="1" smtClean="0">
                <a:solidFill>
                  <a:srgbClr val="002060"/>
                </a:solidFill>
              </a:rPr>
              <a:t>Duration</a:t>
            </a:r>
            <a:r>
              <a:rPr lang="en-GB" sz="1800" dirty="0" smtClean="0">
                <a:solidFill>
                  <a:srgbClr val="002060"/>
                </a:solidFill>
              </a:rPr>
              <a:t>:</a:t>
            </a:r>
            <a:endParaRPr lang="pl-PL" sz="1800" dirty="0" smtClean="0">
              <a:solidFill>
                <a:srgbClr val="002060"/>
              </a:solidFill>
            </a:endParaRPr>
          </a:p>
          <a:p>
            <a:pPr marL="358775" indent="-358775">
              <a:buClrTx/>
              <a:defRPr/>
            </a:pPr>
            <a:r>
              <a:rPr lang="pl-PL" sz="1800" b="0" dirty="0" smtClean="0">
                <a:solidFill>
                  <a:srgbClr val="002060"/>
                </a:solidFill>
              </a:rPr>
              <a:t>2 </a:t>
            </a:r>
            <a:r>
              <a:rPr lang="pl-PL" sz="1800" b="0" dirty="0" err="1" smtClean="0">
                <a:solidFill>
                  <a:srgbClr val="002060"/>
                </a:solidFill>
              </a:rPr>
              <a:t>weeks</a:t>
            </a:r>
            <a:r>
              <a:rPr lang="pl-PL" sz="1800" b="0" dirty="0" smtClean="0">
                <a:solidFill>
                  <a:srgbClr val="002060"/>
                </a:solidFill>
              </a:rPr>
              <a:t> – 12 </a:t>
            </a:r>
            <a:r>
              <a:rPr lang="pl-PL" sz="1800" b="0" dirty="0" err="1" smtClean="0">
                <a:solidFill>
                  <a:srgbClr val="002060"/>
                </a:solidFill>
              </a:rPr>
              <a:t>months</a:t>
            </a:r>
            <a:endParaRPr lang="en-GB" sz="1800" b="0" dirty="0" smtClean="0">
              <a:solidFill>
                <a:srgbClr val="002060"/>
              </a:solidFill>
            </a:endParaRPr>
          </a:p>
          <a:p>
            <a:pPr marL="358775" indent="-358775">
              <a:buClrTx/>
              <a:defRPr/>
            </a:pPr>
            <a:endParaRPr lang="en-GB" sz="1800" b="0" dirty="0" smtClean="0">
              <a:solidFill>
                <a:srgbClr val="002060"/>
              </a:solidFill>
            </a:endParaRPr>
          </a:p>
          <a:p>
            <a:pPr marL="0" indent="0">
              <a:buClrTx/>
              <a:buNone/>
              <a:defRPr/>
            </a:pPr>
            <a:endParaRPr lang="en-GB" sz="1800" dirty="0">
              <a:solidFill>
                <a:srgbClr val="002060"/>
              </a:solidFill>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13</a:t>
            </a:fld>
            <a:endParaRPr lang="en-GB" sz="1200" dirty="0">
              <a:solidFill>
                <a:schemeClr val="tx1"/>
              </a:solidFill>
            </a:endParaRPr>
          </a:p>
        </p:txBody>
      </p:sp>
    </p:spTree>
    <p:extLst>
      <p:ext uri="{BB962C8B-B14F-4D97-AF65-F5344CB8AC3E}">
        <p14:creationId xmlns:p14="http://schemas.microsoft.com/office/powerpoint/2010/main" val="22963144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8313" y="2276872"/>
            <a:ext cx="8207375" cy="4032002"/>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365125" indent="-358775">
              <a:buClrTx/>
              <a:buNone/>
              <a:defRPr/>
            </a:pPr>
            <a:r>
              <a:rPr lang="en-GB" sz="1800" dirty="0" smtClean="0">
                <a:solidFill>
                  <a:srgbClr val="002060"/>
                </a:solidFill>
              </a:rPr>
              <a:t>Main </a:t>
            </a:r>
            <a:r>
              <a:rPr lang="en-GB" sz="1800" dirty="0">
                <a:solidFill>
                  <a:srgbClr val="002060"/>
                </a:solidFill>
              </a:rPr>
              <a:t>activities</a:t>
            </a:r>
            <a:r>
              <a:rPr lang="en-GB" sz="1800" dirty="0" smtClean="0">
                <a:solidFill>
                  <a:srgbClr val="002060"/>
                </a:solidFill>
              </a:rPr>
              <a:t>:</a:t>
            </a:r>
          </a:p>
          <a:p>
            <a:pPr marL="365125" indent="-358775" algn="just">
              <a:buClrTx/>
              <a:defRPr/>
            </a:pPr>
            <a:r>
              <a:rPr lang="en-GB" sz="1800" dirty="0" smtClean="0">
                <a:solidFill>
                  <a:srgbClr val="002060"/>
                </a:solidFill>
              </a:rPr>
              <a:t>Youth Mobility </a:t>
            </a:r>
            <a:r>
              <a:rPr lang="en-GB" sz="1800" dirty="0">
                <a:solidFill>
                  <a:srgbClr val="002060"/>
                </a:solidFill>
              </a:rPr>
              <a:t>projects </a:t>
            </a:r>
            <a:r>
              <a:rPr lang="en-GB" sz="1800" b="0" dirty="0" smtClean="0">
                <a:solidFill>
                  <a:srgbClr val="002060"/>
                </a:solidFill>
              </a:rPr>
              <a:t>(</a:t>
            </a:r>
            <a:r>
              <a:rPr lang="en-GB" sz="1800" dirty="0" smtClean="0">
                <a:solidFill>
                  <a:srgbClr val="002060"/>
                </a:solidFill>
              </a:rPr>
              <a:t>young </a:t>
            </a:r>
            <a:r>
              <a:rPr lang="en-GB" sz="1800" dirty="0">
                <a:solidFill>
                  <a:srgbClr val="002060"/>
                </a:solidFill>
              </a:rPr>
              <a:t>people </a:t>
            </a:r>
            <a:r>
              <a:rPr lang="en-GB" sz="1800" dirty="0" smtClean="0">
                <a:solidFill>
                  <a:srgbClr val="002060"/>
                </a:solidFill>
              </a:rPr>
              <a:t> and youth workers</a:t>
            </a:r>
            <a:r>
              <a:rPr lang="en-GB" sz="1800" b="0" dirty="0" smtClean="0">
                <a:solidFill>
                  <a:srgbClr val="002060"/>
                </a:solidFill>
              </a:rPr>
              <a:t>)</a:t>
            </a:r>
            <a:endParaRPr lang="en-GB" sz="1800" b="0" dirty="0">
              <a:solidFill>
                <a:srgbClr val="002060"/>
              </a:solidFill>
            </a:endParaRPr>
          </a:p>
          <a:p>
            <a:pPr marL="765175" lvl="1" indent="-358775" algn="just">
              <a:buClrTx/>
              <a:defRPr/>
            </a:pPr>
            <a:r>
              <a:rPr lang="en-GB" sz="1600" b="0" dirty="0" smtClean="0">
                <a:solidFill>
                  <a:srgbClr val="002060"/>
                </a:solidFill>
              </a:rPr>
              <a:t>Youth </a:t>
            </a:r>
            <a:r>
              <a:rPr lang="en-GB" sz="1600" b="0" dirty="0">
                <a:solidFill>
                  <a:srgbClr val="002060"/>
                </a:solidFill>
              </a:rPr>
              <a:t>Exchanges</a:t>
            </a:r>
          </a:p>
          <a:p>
            <a:pPr marL="765175" lvl="1" indent="-358775" algn="just">
              <a:buClrTx/>
              <a:defRPr/>
            </a:pPr>
            <a:r>
              <a:rPr lang="en-GB" sz="1600" b="0" dirty="0" smtClean="0">
                <a:solidFill>
                  <a:srgbClr val="002060"/>
                </a:solidFill>
              </a:rPr>
              <a:t>European </a:t>
            </a:r>
            <a:r>
              <a:rPr lang="en-GB" sz="1600" b="0" dirty="0">
                <a:solidFill>
                  <a:srgbClr val="002060"/>
                </a:solidFill>
              </a:rPr>
              <a:t>Voluntary </a:t>
            </a:r>
            <a:r>
              <a:rPr lang="en-GB" sz="1600" b="0" dirty="0" smtClean="0">
                <a:solidFill>
                  <a:srgbClr val="002060"/>
                </a:solidFill>
              </a:rPr>
              <a:t>Service</a:t>
            </a:r>
          </a:p>
          <a:p>
            <a:pPr marL="765175" lvl="1" indent="-358775">
              <a:buClrTx/>
              <a:defRPr/>
            </a:pPr>
            <a:r>
              <a:rPr lang="en-GB" sz="1600" b="0" dirty="0" smtClean="0">
                <a:solidFill>
                  <a:srgbClr val="002060"/>
                </a:solidFill>
              </a:rPr>
              <a:t>Structured </a:t>
            </a:r>
            <a:r>
              <a:rPr lang="en-GB" sz="1600" b="0" dirty="0">
                <a:solidFill>
                  <a:srgbClr val="002060"/>
                </a:solidFill>
              </a:rPr>
              <a:t>courses: </a:t>
            </a:r>
            <a:r>
              <a:rPr lang="en-GB" sz="1600" b="0" dirty="0" smtClean="0">
                <a:solidFill>
                  <a:srgbClr val="002060"/>
                </a:solidFill>
              </a:rPr>
              <a:t>training </a:t>
            </a:r>
            <a:r>
              <a:rPr lang="en-GB" sz="1600" b="0" dirty="0">
                <a:solidFill>
                  <a:srgbClr val="002060"/>
                </a:solidFill>
              </a:rPr>
              <a:t>courses, contact-making events, </a:t>
            </a:r>
            <a:r>
              <a:rPr lang="en-GB" sz="1600" b="0" dirty="0" smtClean="0">
                <a:solidFill>
                  <a:srgbClr val="002060"/>
                </a:solidFill>
              </a:rPr>
              <a:t>study </a:t>
            </a:r>
            <a:r>
              <a:rPr lang="en-GB" sz="1600" b="0" dirty="0">
                <a:solidFill>
                  <a:srgbClr val="002060"/>
                </a:solidFill>
              </a:rPr>
              <a:t>visits abroad </a:t>
            </a:r>
          </a:p>
          <a:p>
            <a:pPr marL="765175" lvl="1" indent="-358775">
              <a:buClrTx/>
              <a:defRPr/>
            </a:pPr>
            <a:r>
              <a:rPr lang="en-GB" sz="1600" b="0" dirty="0" smtClean="0">
                <a:solidFill>
                  <a:srgbClr val="002060"/>
                </a:solidFill>
              </a:rPr>
              <a:t>Job </a:t>
            </a:r>
            <a:r>
              <a:rPr lang="en-GB" sz="1600" b="0" dirty="0">
                <a:solidFill>
                  <a:srgbClr val="002060"/>
                </a:solidFill>
              </a:rPr>
              <a:t>shadowing </a:t>
            </a:r>
            <a:r>
              <a:rPr lang="en-GB" sz="1600" b="0" dirty="0" smtClean="0">
                <a:solidFill>
                  <a:srgbClr val="002060"/>
                </a:solidFill>
              </a:rPr>
              <a:t>or </a:t>
            </a:r>
            <a:r>
              <a:rPr lang="en-GB" sz="1600" b="0" dirty="0">
                <a:solidFill>
                  <a:srgbClr val="002060"/>
                </a:solidFill>
              </a:rPr>
              <a:t>observation period in a youth organisation </a:t>
            </a:r>
            <a:r>
              <a:rPr lang="en-GB" sz="1600" b="0" dirty="0" smtClean="0">
                <a:solidFill>
                  <a:srgbClr val="002060"/>
                </a:solidFill>
              </a:rPr>
              <a:t>abroad </a:t>
            </a:r>
            <a:r>
              <a:rPr lang="en-GB" sz="1600" b="0" dirty="0">
                <a:solidFill>
                  <a:srgbClr val="002060"/>
                </a:solidFill>
              </a:rPr>
              <a:t>(at youth organisations, education and training </a:t>
            </a:r>
            <a:r>
              <a:rPr lang="en-GB" sz="1600" b="0" dirty="0" smtClean="0">
                <a:solidFill>
                  <a:srgbClr val="002060"/>
                </a:solidFill>
              </a:rPr>
              <a:t>institutions</a:t>
            </a:r>
            <a:r>
              <a:rPr lang="en-GB" sz="1600" b="0" dirty="0">
                <a:solidFill>
                  <a:srgbClr val="002060"/>
                </a:solidFill>
              </a:rPr>
              <a:t>, companies, etc</a:t>
            </a:r>
            <a:r>
              <a:rPr lang="en-GB" sz="1600" b="0" dirty="0" smtClean="0">
                <a:solidFill>
                  <a:srgbClr val="002060"/>
                </a:solidFill>
              </a:rPr>
              <a:t>.)</a:t>
            </a:r>
            <a:endParaRPr lang="en-GB" sz="1600" b="0" dirty="0">
              <a:solidFill>
                <a:srgbClr val="002060"/>
              </a:solidFill>
            </a:endParaRPr>
          </a:p>
          <a:p>
            <a:pPr algn="just">
              <a:buClrTx/>
              <a:defRPr/>
            </a:pPr>
            <a:r>
              <a:rPr lang="en-GB" sz="1800" b="0" dirty="0" smtClean="0">
                <a:solidFill>
                  <a:srgbClr val="002060"/>
                </a:solidFill>
              </a:rPr>
              <a:t>Mobility </a:t>
            </a:r>
            <a:r>
              <a:rPr lang="en-GB" sz="1800" b="0" dirty="0">
                <a:solidFill>
                  <a:srgbClr val="002060"/>
                </a:solidFill>
              </a:rPr>
              <a:t>projects submitted by </a:t>
            </a:r>
            <a:r>
              <a:rPr lang="en-GB" sz="1800" dirty="0">
                <a:solidFill>
                  <a:srgbClr val="002060"/>
                </a:solidFill>
              </a:rPr>
              <a:t>national/regional public bodies </a:t>
            </a:r>
            <a:r>
              <a:rPr lang="en-GB" sz="1800" b="0" dirty="0">
                <a:solidFill>
                  <a:srgbClr val="002060"/>
                </a:solidFill>
              </a:rPr>
              <a:t>and by organisations active in Corporate Social </a:t>
            </a:r>
            <a:r>
              <a:rPr lang="en-GB" sz="1800" b="0" dirty="0" smtClean="0">
                <a:solidFill>
                  <a:srgbClr val="002060"/>
                </a:solidFill>
              </a:rPr>
              <a:t>Responsibility </a:t>
            </a:r>
            <a:endParaRPr lang="en-GB" sz="1800" b="0" dirty="0">
              <a:solidFill>
                <a:srgbClr val="FF0000"/>
              </a:solidFill>
            </a:endParaRPr>
          </a:p>
          <a:p>
            <a:pPr algn="just">
              <a:buClrTx/>
              <a:defRPr/>
            </a:pPr>
            <a:endParaRPr lang="en-GB" sz="1000" b="0" dirty="0">
              <a:solidFill>
                <a:srgbClr val="002060"/>
              </a:solidFill>
            </a:endParaRPr>
          </a:p>
          <a:p>
            <a:pPr marL="365125" indent="-358775" algn="just">
              <a:buClrTx/>
              <a:defRPr/>
            </a:pPr>
            <a:r>
              <a:rPr lang="en-GB" sz="1800" b="0" dirty="0">
                <a:solidFill>
                  <a:srgbClr val="002060"/>
                </a:solidFill>
              </a:rPr>
              <a:t>Large Scale </a:t>
            </a:r>
            <a:r>
              <a:rPr lang="en-GB" sz="1800" dirty="0">
                <a:solidFill>
                  <a:srgbClr val="002060"/>
                </a:solidFill>
              </a:rPr>
              <a:t>European Voluntary Service</a:t>
            </a:r>
            <a:r>
              <a:rPr lang="en-GB" sz="1800" b="0" dirty="0">
                <a:solidFill>
                  <a:srgbClr val="002060"/>
                </a:solidFill>
              </a:rPr>
              <a:t> Events</a:t>
            </a:r>
          </a:p>
          <a:p>
            <a:pPr algn="just">
              <a:buClrTx/>
              <a:defRPr/>
            </a:pPr>
            <a:endParaRPr lang="en-GB" sz="1800" b="0" dirty="0">
              <a:solidFill>
                <a:srgbClr val="002060"/>
              </a:solidFill>
            </a:endParaRPr>
          </a:p>
          <a:p>
            <a:pPr marL="0" indent="0" algn="just">
              <a:buClrTx/>
              <a:buNone/>
              <a:defRPr/>
            </a:pPr>
            <a:endParaRPr lang="en-GB" sz="1800" b="0" dirty="0">
              <a:solidFill>
                <a:srgbClr val="002060"/>
              </a:solidFill>
            </a:endParaRPr>
          </a:p>
        </p:txBody>
      </p:sp>
      <p:sp>
        <p:nvSpPr>
          <p:cNvPr id="4" name="Rectangle 29"/>
          <p:cNvSpPr>
            <a:spLocks noChangeArrowheads="1"/>
          </p:cNvSpPr>
          <p:nvPr/>
        </p:nvSpPr>
        <p:spPr bwMode="auto">
          <a:xfrm>
            <a:off x="468313" y="1776397"/>
            <a:ext cx="8207375" cy="369332"/>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indent="0" algn="ctr">
              <a:buFontTx/>
              <a:buNone/>
              <a:defRPr/>
            </a:pPr>
            <a:r>
              <a:rPr lang="en-GB" b="1" dirty="0">
                <a:solidFill>
                  <a:srgbClr val="002060"/>
                </a:solidFill>
                <a:latin typeface="Verdana" pitchFamily="34" charset="0"/>
                <a:ea typeface="Verdana" pitchFamily="34" charset="0"/>
                <a:cs typeface="Verdana" pitchFamily="34" charset="0"/>
              </a:rPr>
              <a:t>Key Action 1: </a:t>
            </a:r>
            <a:r>
              <a:rPr lang="en-GB" b="1" dirty="0" smtClean="0">
                <a:solidFill>
                  <a:srgbClr val="002060"/>
                </a:solidFill>
                <a:latin typeface="Verdana" pitchFamily="34" charset="0"/>
                <a:ea typeface="Verdana" pitchFamily="34" charset="0"/>
                <a:cs typeface="Verdana" pitchFamily="34" charset="0"/>
              </a:rPr>
              <a:t>Youth mobility</a:t>
            </a:r>
            <a:endParaRPr lang="en-GB" b="1" dirty="0">
              <a:solidFill>
                <a:srgbClr val="002060"/>
              </a:solidFill>
              <a:latin typeface="Verdana" pitchFamily="34" charset="0"/>
              <a:ea typeface="Verdana" pitchFamily="34" charset="0"/>
              <a:cs typeface="Verdana"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14</a:t>
            </a:fld>
            <a:endParaRPr lang="en-GB" sz="1200" dirty="0">
              <a:solidFill>
                <a:schemeClr val="tx1"/>
              </a:solidFill>
            </a:endParaRPr>
          </a:p>
        </p:txBody>
      </p:sp>
    </p:spTree>
    <p:extLst>
      <p:ext uri="{BB962C8B-B14F-4D97-AF65-F5344CB8AC3E}">
        <p14:creationId xmlns:p14="http://schemas.microsoft.com/office/powerpoint/2010/main" val="397654631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284984"/>
            <a:ext cx="8207375" cy="822325"/>
          </a:xfrm>
        </p:spPr>
        <p:txBody>
          <a:bodyPr/>
          <a:lstStyle/>
          <a:p>
            <a:pPr algn="ctr">
              <a:defRPr/>
            </a:pPr>
            <a:r>
              <a:rPr lang="pl-PL" sz="3200" dirty="0" err="1" smtClean="0">
                <a:solidFill>
                  <a:srgbClr val="002060"/>
                </a:solidFill>
              </a:rPr>
              <a:t>Key</a:t>
            </a:r>
            <a:r>
              <a:rPr lang="pl-PL" sz="3200" dirty="0" smtClean="0">
                <a:solidFill>
                  <a:srgbClr val="002060"/>
                </a:solidFill>
              </a:rPr>
              <a:t> Action 2</a:t>
            </a:r>
            <a:r>
              <a:rPr lang="en-GB" sz="3200" b="0" dirty="0">
                <a:solidFill>
                  <a:schemeClr val="bg2"/>
                </a:solidFill>
              </a:rPr>
              <a:t/>
            </a:r>
            <a:br>
              <a:rPr lang="en-GB" sz="3200" b="0" dirty="0">
                <a:solidFill>
                  <a:schemeClr val="bg2"/>
                </a:solidFill>
              </a:rPr>
            </a:br>
            <a:endParaRPr lang="en-GB" sz="3200" b="0" dirty="0"/>
          </a:p>
        </p:txBody>
      </p:sp>
      <p:sp>
        <p:nvSpPr>
          <p:cNvPr id="3"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15</a:t>
            </a:fld>
            <a:endParaRPr lang="en-GB" sz="1200" dirty="0">
              <a:solidFill>
                <a:schemeClr val="tx1"/>
              </a:solidFill>
            </a:endParaRPr>
          </a:p>
        </p:txBody>
      </p:sp>
    </p:spTree>
    <p:extLst>
      <p:ext uri="{BB962C8B-B14F-4D97-AF65-F5344CB8AC3E}">
        <p14:creationId xmlns:p14="http://schemas.microsoft.com/office/powerpoint/2010/main" val="4056919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23850" y="2204864"/>
            <a:ext cx="8362950" cy="3816424"/>
          </a:xfrm>
        </p:spPr>
        <p:txBody>
          <a:bodyPr/>
          <a:lstStyle/>
          <a:p>
            <a:pPr>
              <a:buClrTx/>
              <a:buFont typeface="Arial" panose="020B0604020202020204" pitchFamily="34" charset="0"/>
              <a:buChar char="•"/>
            </a:pPr>
            <a:endParaRPr lang="en-GB" sz="1800" kern="1200" dirty="0"/>
          </a:p>
          <a:p>
            <a:pPr>
              <a:buClrTx/>
              <a:buFont typeface="Arial" panose="020B0604020202020204" pitchFamily="34" charset="0"/>
              <a:buChar char="•"/>
            </a:pPr>
            <a:r>
              <a:rPr lang="en-GB" sz="1800" b="0" kern="1200" dirty="0" smtClean="0"/>
              <a:t>Addressing </a:t>
            </a:r>
            <a:r>
              <a:rPr lang="en-GB" sz="1800" kern="1200" dirty="0"/>
              <a:t>policy objectives, challenges and needs of a specific field </a:t>
            </a:r>
            <a:r>
              <a:rPr lang="en-GB" sz="1800" b="0" kern="1200" dirty="0"/>
              <a:t>(i.e. higher education, vocational education and training (VET), school education, adult education, youth</a:t>
            </a:r>
            <a:r>
              <a:rPr lang="en-GB" sz="1800" b="0" kern="1200" dirty="0" smtClean="0"/>
              <a:t>)</a:t>
            </a:r>
          </a:p>
          <a:p>
            <a:pPr>
              <a:buClrTx/>
              <a:buFont typeface="Arial" panose="020B0604020202020204" pitchFamily="34" charset="0"/>
              <a:buChar char="•"/>
            </a:pPr>
            <a:endParaRPr lang="en-GB" sz="1800" b="0" kern="1200" dirty="0"/>
          </a:p>
          <a:p>
            <a:pPr marL="360000" lvl="0" indent="-358775">
              <a:spcBef>
                <a:spcPts val="0"/>
              </a:spcBef>
              <a:buClr>
                <a:srgbClr val="002060"/>
              </a:buClr>
            </a:pPr>
            <a:r>
              <a:rPr lang="en-GB" sz="1800" b="0" dirty="0" smtClean="0"/>
              <a:t>Development</a:t>
            </a:r>
            <a:r>
              <a:rPr lang="en-GB" sz="1800" b="0" dirty="0"/>
              <a:t>, testing and/or implementation of </a:t>
            </a:r>
            <a:r>
              <a:rPr lang="en-GB" sz="1800" dirty="0"/>
              <a:t>innovative practices </a:t>
            </a:r>
            <a:r>
              <a:rPr lang="en-GB" sz="1800" b="0" dirty="0"/>
              <a:t>in the field of youth, education and training</a:t>
            </a:r>
          </a:p>
          <a:p>
            <a:pPr>
              <a:buClrTx/>
              <a:buFont typeface="Arial" panose="020B0604020202020204" pitchFamily="34" charset="0"/>
              <a:buChar char="•"/>
            </a:pPr>
            <a:endParaRPr lang="en-GB" sz="1800" kern="1200" dirty="0"/>
          </a:p>
          <a:p>
            <a:pPr lvl="0">
              <a:buClrTx/>
              <a:buFont typeface="Arial" panose="020B0604020202020204" pitchFamily="34" charset="0"/>
              <a:buChar char="•"/>
            </a:pPr>
            <a:r>
              <a:rPr lang="en-GB" sz="1800" b="0" kern="1200" dirty="0" smtClean="0"/>
              <a:t>Promoting </a:t>
            </a:r>
            <a:r>
              <a:rPr lang="en-GB" sz="1800" kern="1200" dirty="0"/>
              <a:t>cross-</a:t>
            </a:r>
            <a:r>
              <a:rPr lang="en-GB" sz="1800" kern="1200" dirty="0" err="1"/>
              <a:t>sectoral</a:t>
            </a:r>
            <a:r>
              <a:rPr lang="en-GB" sz="1800" kern="1200" dirty="0"/>
              <a:t> cooperation </a:t>
            </a:r>
            <a:r>
              <a:rPr lang="en-GB" sz="1800" b="0" dirty="0"/>
              <a:t>between organisations for </a:t>
            </a:r>
            <a:r>
              <a:rPr lang="en-GB" sz="1800" dirty="0"/>
              <a:t>exchanges of </a:t>
            </a:r>
            <a:r>
              <a:rPr lang="en-GB" sz="1800" dirty="0" smtClean="0"/>
              <a:t>practice </a:t>
            </a:r>
            <a:r>
              <a:rPr lang="en-GB" sz="1800" b="0" kern="1200" dirty="0" smtClean="0"/>
              <a:t>i.e</a:t>
            </a:r>
            <a:r>
              <a:rPr lang="en-GB" sz="1800" b="0" kern="1200" dirty="0"/>
              <a:t>. relevant to more than one field and/or involving organisations from more than one field of education, training and </a:t>
            </a:r>
            <a:r>
              <a:rPr lang="en-GB" sz="1800" b="0" kern="1200" dirty="0" smtClean="0"/>
              <a:t>youth</a:t>
            </a:r>
          </a:p>
          <a:p>
            <a:pPr>
              <a:buClrTx/>
              <a:buFont typeface="Arial" panose="020B0604020202020204" pitchFamily="34" charset="0"/>
              <a:buChar char="•"/>
            </a:pPr>
            <a:endParaRPr lang="en-GB" sz="1800" b="0" kern="1200" dirty="0"/>
          </a:p>
          <a:p>
            <a:pPr>
              <a:buClrTx/>
              <a:buFont typeface="Arial" panose="020B0604020202020204" pitchFamily="34" charset="0"/>
              <a:buChar char="•"/>
            </a:pPr>
            <a:endParaRPr lang="en-GB" sz="1800" kern="1200" dirty="0"/>
          </a:p>
        </p:txBody>
      </p:sp>
      <p:sp>
        <p:nvSpPr>
          <p:cNvPr id="2" name="Title 1"/>
          <p:cNvSpPr>
            <a:spLocks noGrp="1"/>
          </p:cNvSpPr>
          <p:nvPr>
            <p:ph type="title"/>
          </p:nvPr>
        </p:nvSpPr>
        <p:spPr>
          <a:xfrm>
            <a:off x="468313" y="1700808"/>
            <a:ext cx="8229600" cy="720080"/>
          </a:xfrm>
        </p:spPr>
        <p:txBody>
          <a:bodyPr/>
          <a:lstStyle/>
          <a:p>
            <a:pPr algn="ctr"/>
            <a:r>
              <a:rPr lang="en-GB"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Key Action 2</a:t>
            </a:r>
            <a:r>
              <a:rPr lang="pl-PL" sz="2400" kern="1200" dirty="0" smtClean="0">
                <a:solidFill>
                  <a:srgbClr val="002060"/>
                </a:solidFill>
                <a:latin typeface="Verdana" pitchFamily="34" charset="0"/>
                <a:ea typeface="+mn-ea"/>
                <a:cs typeface="Arial" charset="0"/>
              </a:rPr>
              <a:t> - </a:t>
            </a:r>
            <a:r>
              <a:rPr lang="en-GB" sz="2400" kern="1200" dirty="0" smtClean="0">
                <a:solidFill>
                  <a:srgbClr val="002060"/>
                </a:solidFill>
                <a:latin typeface="Verdana" pitchFamily="34" charset="0"/>
                <a:ea typeface="+mn-ea"/>
                <a:cs typeface="Arial" charset="0"/>
              </a:rPr>
              <a:t>Strategic</a:t>
            </a:r>
            <a:r>
              <a:rPr lang="en-GB" dirty="0" smtClean="0">
                <a:solidFill>
                  <a:srgbClr val="2B65BB"/>
                </a:solidFill>
                <a:latin typeface="Tahoma" pitchFamily="34" charset="0"/>
              </a:rPr>
              <a:t> </a:t>
            </a:r>
            <a:r>
              <a:rPr lang="en-GB" sz="2400" kern="1200" dirty="0" smtClean="0">
                <a:solidFill>
                  <a:srgbClr val="002060"/>
                </a:solidFill>
                <a:latin typeface="Verdana" pitchFamily="34" charset="0"/>
                <a:ea typeface="+mn-ea"/>
                <a:cs typeface="Arial" charset="0"/>
              </a:rPr>
              <a:t>Partnerships</a:t>
            </a:r>
            <a:endParaRPr lang="en-GB" sz="2400" kern="1200" dirty="0">
              <a:solidFill>
                <a:srgbClr val="002060"/>
              </a:solidFill>
              <a:latin typeface="Verdana" pitchFamily="34" charset="0"/>
              <a:ea typeface="+mn-ea"/>
              <a:cs typeface="Arial" charset="0"/>
            </a:endParaRPr>
          </a:p>
        </p:txBody>
      </p:sp>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16</a:t>
            </a:fld>
            <a:endParaRPr lang="en-GB" sz="1200" dirty="0">
              <a:solidFill>
                <a:schemeClr val="tx1"/>
              </a:solidFill>
            </a:endParaRPr>
          </a:p>
        </p:txBody>
      </p:sp>
    </p:spTree>
    <p:extLst>
      <p:ext uri="{BB962C8B-B14F-4D97-AF65-F5344CB8AC3E}">
        <p14:creationId xmlns:p14="http://schemas.microsoft.com/office/powerpoint/2010/main" val="20601639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8313" y="2492896"/>
            <a:ext cx="8207375" cy="3666038"/>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360000" lvl="0" indent="-358775">
              <a:spcBef>
                <a:spcPts val="0"/>
              </a:spcBef>
              <a:buClr>
                <a:srgbClr val="002060"/>
              </a:buClr>
            </a:pPr>
            <a:endParaRPr lang="en-GB" sz="1000" b="0" dirty="0">
              <a:solidFill>
                <a:srgbClr val="002060"/>
              </a:solidFill>
            </a:endParaRPr>
          </a:p>
          <a:p>
            <a:pPr marL="360000" lvl="0" indent="-358775">
              <a:spcBef>
                <a:spcPts val="0"/>
              </a:spcBef>
              <a:buClr>
                <a:srgbClr val="002060"/>
              </a:buClr>
            </a:pPr>
            <a:r>
              <a:rPr lang="en-GB" sz="1800" dirty="0" smtClean="0">
                <a:solidFill>
                  <a:srgbClr val="002060"/>
                </a:solidFill>
              </a:rPr>
              <a:t>Validation </a:t>
            </a:r>
            <a:r>
              <a:rPr lang="en-GB" sz="1800" dirty="0">
                <a:solidFill>
                  <a:srgbClr val="002060"/>
                </a:solidFill>
              </a:rPr>
              <a:t>of competences </a:t>
            </a:r>
            <a:r>
              <a:rPr lang="en-GB" sz="1800" b="0" dirty="0" smtClean="0">
                <a:solidFill>
                  <a:srgbClr val="002060"/>
                </a:solidFill>
              </a:rPr>
              <a:t>acquired </a:t>
            </a:r>
            <a:r>
              <a:rPr lang="en-GB" sz="1800" b="0" dirty="0">
                <a:solidFill>
                  <a:srgbClr val="002060"/>
                </a:solidFill>
              </a:rPr>
              <a:t>through non‑formal and in-formal learning at national level by referencing them to EU frameworks and using EU documentation instruments (such as </a:t>
            </a:r>
            <a:r>
              <a:rPr lang="en-GB" sz="1800" b="0" dirty="0" err="1">
                <a:solidFill>
                  <a:srgbClr val="002060"/>
                </a:solidFill>
              </a:rPr>
              <a:t>Europass</a:t>
            </a:r>
            <a:r>
              <a:rPr lang="en-GB" sz="1800" b="0" dirty="0">
                <a:solidFill>
                  <a:srgbClr val="002060"/>
                </a:solidFill>
              </a:rPr>
              <a:t> and </a:t>
            </a:r>
            <a:r>
              <a:rPr lang="en-GB" sz="1800" b="0" dirty="0" err="1" smtClean="0">
                <a:solidFill>
                  <a:srgbClr val="002060"/>
                </a:solidFill>
              </a:rPr>
              <a:t>Youthpass</a:t>
            </a:r>
            <a:r>
              <a:rPr lang="en-GB" sz="1800" b="0" dirty="0" smtClean="0">
                <a:solidFill>
                  <a:srgbClr val="002060"/>
                </a:solidFill>
              </a:rPr>
              <a:t>)</a:t>
            </a:r>
          </a:p>
          <a:p>
            <a:pPr marL="360000" lvl="0" indent="-358775">
              <a:spcBef>
                <a:spcPts val="0"/>
              </a:spcBef>
              <a:buClr>
                <a:srgbClr val="002060"/>
              </a:buClr>
            </a:pPr>
            <a:endParaRPr lang="en-GB" sz="1800" b="0" dirty="0" smtClean="0">
              <a:solidFill>
                <a:srgbClr val="002060"/>
              </a:solidFill>
            </a:endParaRPr>
          </a:p>
          <a:p>
            <a:pPr marL="360000" lvl="0" indent="-358775">
              <a:spcBef>
                <a:spcPts val="0"/>
              </a:spcBef>
              <a:buClr>
                <a:srgbClr val="002060"/>
              </a:buClr>
            </a:pPr>
            <a:r>
              <a:rPr lang="en-GB" sz="1800" dirty="0">
                <a:solidFill>
                  <a:srgbClr val="002060"/>
                </a:solidFill>
              </a:rPr>
              <a:t>Co</a:t>
            </a:r>
            <a:r>
              <a:rPr lang="pl-PL" sz="1800" dirty="0">
                <a:solidFill>
                  <a:srgbClr val="002060"/>
                </a:solidFill>
              </a:rPr>
              <a:t>-</a:t>
            </a:r>
            <a:r>
              <a:rPr lang="en-GB" sz="1800" dirty="0">
                <a:solidFill>
                  <a:srgbClr val="002060"/>
                </a:solidFill>
              </a:rPr>
              <a:t>operation between regional authorities </a:t>
            </a:r>
            <a:r>
              <a:rPr lang="en-GB" sz="1800" b="0" dirty="0">
                <a:solidFill>
                  <a:srgbClr val="002060"/>
                </a:solidFill>
              </a:rPr>
              <a:t>to promote the development of education, training and youth systems and their integration in actions of local and regional development</a:t>
            </a:r>
          </a:p>
          <a:p>
            <a:pPr marL="360000" lvl="0" indent="-358775">
              <a:spcBef>
                <a:spcPts val="0"/>
              </a:spcBef>
              <a:buClr>
                <a:srgbClr val="002060"/>
              </a:buClr>
            </a:pPr>
            <a:endParaRPr lang="en-GB" sz="1000" b="0" dirty="0">
              <a:solidFill>
                <a:srgbClr val="002060"/>
              </a:solidFill>
            </a:endParaRPr>
          </a:p>
          <a:p>
            <a:pPr marL="360000" lvl="0" indent="-358775">
              <a:spcBef>
                <a:spcPts val="0"/>
              </a:spcBef>
              <a:buClr>
                <a:srgbClr val="002060"/>
              </a:buClr>
            </a:pPr>
            <a:r>
              <a:rPr lang="en-GB" sz="1800" b="0" dirty="0">
                <a:solidFill>
                  <a:srgbClr val="002060"/>
                </a:solidFill>
              </a:rPr>
              <a:t>Transnational initiatives fostering entrepreneurial mind-sets and skills, to encourage </a:t>
            </a:r>
            <a:r>
              <a:rPr lang="en-GB" sz="1800" dirty="0">
                <a:solidFill>
                  <a:srgbClr val="002060"/>
                </a:solidFill>
              </a:rPr>
              <a:t>active citizenship and new social enterprise creation</a:t>
            </a:r>
            <a:endParaRPr lang="en-GB" sz="1800" dirty="0">
              <a:solidFill>
                <a:srgbClr val="FF0000"/>
              </a:solidFill>
            </a:endParaRPr>
          </a:p>
          <a:p>
            <a:pPr marL="360000" lvl="0" indent="-358775">
              <a:spcBef>
                <a:spcPts val="0"/>
              </a:spcBef>
              <a:buClr>
                <a:srgbClr val="002060"/>
              </a:buClr>
            </a:pPr>
            <a:endParaRPr lang="en-GB" sz="1800" b="0" dirty="0">
              <a:solidFill>
                <a:srgbClr val="002060"/>
              </a:solidFill>
            </a:endParaRPr>
          </a:p>
        </p:txBody>
      </p:sp>
      <p:sp>
        <p:nvSpPr>
          <p:cNvPr id="4" name="Rectangle 29"/>
          <p:cNvSpPr>
            <a:spLocks noChangeArrowheads="1"/>
          </p:cNvSpPr>
          <p:nvPr/>
        </p:nvSpPr>
        <p:spPr bwMode="auto">
          <a:xfrm>
            <a:off x="468313" y="1773238"/>
            <a:ext cx="8207375" cy="369332"/>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indent="0" algn="ctr">
              <a:buFontTx/>
              <a:buNone/>
              <a:defRPr/>
            </a:pP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Key </a:t>
            </a:r>
            <a:r>
              <a:rPr lang="en-GB"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Action 2 : </a:t>
            </a:r>
            <a:r>
              <a:rPr lang="pl-PL"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Strategic</a:t>
            </a:r>
            <a:r>
              <a:rPr lang="pl-P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pl-PL"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Partnerships</a:t>
            </a:r>
            <a:r>
              <a:rPr lang="en-GB"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en-GB"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17</a:t>
            </a:fld>
            <a:endParaRPr lang="en-GB" sz="1200" dirty="0">
              <a:solidFill>
                <a:schemeClr val="tx1"/>
              </a:solidFill>
            </a:endParaRPr>
          </a:p>
        </p:txBody>
      </p:sp>
    </p:spTree>
    <p:extLst>
      <p:ext uri="{BB962C8B-B14F-4D97-AF65-F5344CB8AC3E}">
        <p14:creationId xmlns:p14="http://schemas.microsoft.com/office/powerpoint/2010/main" val="41895258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395288" y="1628775"/>
            <a:ext cx="8147050" cy="4354513"/>
          </a:xfrm>
        </p:spPr>
        <p:txBody>
          <a:bodyPr/>
          <a:lstStyle/>
          <a:p>
            <a:pPr marL="0" indent="0" algn="ctr">
              <a:buFont typeface="Wingdings" pitchFamily="2" charset="2"/>
              <a:buNone/>
            </a:pPr>
            <a:endParaRPr lang="fr-BE" sz="3200" b="1" dirty="0" smtClean="0">
              <a:solidFill>
                <a:srgbClr val="0070C0"/>
              </a:solidFill>
            </a:endParaRPr>
          </a:p>
          <a:p>
            <a:pPr marL="0" indent="0" algn="ctr">
              <a:buFont typeface="Wingdings" pitchFamily="2" charset="2"/>
              <a:buNone/>
            </a:pPr>
            <a:endParaRPr lang="fr-BE" sz="3200" b="1" dirty="0" smtClean="0">
              <a:solidFill>
                <a:srgbClr val="0070C0"/>
              </a:solidFill>
            </a:endParaRPr>
          </a:p>
          <a:p>
            <a:pPr marL="0" indent="0" algn="ctr">
              <a:buFont typeface="Wingdings" pitchFamily="2" charset="2"/>
              <a:buNone/>
            </a:pPr>
            <a:r>
              <a:rPr lang="fr-BE" sz="3200" kern="1200" dirty="0" smtClean="0">
                <a:cs typeface="Arial" charset="0"/>
              </a:rPr>
              <a:t>KA2</a:t>
            </a:r>
            <a:r>
              <a:rPr lang="fr-BE" sz="3200" b="1" dirty="0" smtClean="0">
                <a:solidFill>
                  <a:srgbClr val="0070C0"/>
                </a:solidFill>
              </a:rPr>
              <a:t> </a:t>
            </a:r>
            <a:r>
              <a:rPr lang="fr-BE" sz="3200" kern="1200" dirty="0" smtClean="0">
                <a:cs typeface="Arial" charset="0"/>
              </a:rPr>
              <a:t>–</a:t>
            </a:r>
            <a:r>
              <a:rPr lang="fr-BE" sz="3200" b="1" dirty="0" smtClean="0">
                <a:solidFill>
                  <a:srgbClr val="0070C0"/>
                </a:solidFill>
              </a:rPr>
              <a:t> </a:t>
            </a:r>
            <a:r>
              <a:rPr lang="fr-BE" sz="3200" kern="1200" dirty="0" err="1" smtClean="0">
                <a:cs typeface="Arial" charset="0"/>
              </a:rPr>
              <a:t>Knowledge</a:t>
            </a:r>
            <a:r>
              <a:rPr lang="fr-BE" sz="3200" b="1" dirty="0" smtClean="0">
                <a:solidFill>
                  <a:srgbClr val="0070C0"/>
                </a:solidFill>
              </a:rPr>
              <a:t> </a:t>
            </a:r>
            <a:r>
              <a:rPr lang="fr-BE" sz="3200" kern="1200" dirty="0" smtClean="0">
                <a:cs typeface="Arial" charset="0"/>
              </a:rPr>
              <a:t>Alliances</a:t>
            </a:r>
          </a:p>
          <a:p>
            <a:pPr marL="0" indent="0" algn="ctr">
              <a:buFont typeface="Wingdings" pitchFamily="2" charset="2"/>
              <a:buNone/>
            </a:pPr>
            <a:r>
              <a:rPr lang="fr-BE" sz="3200" b="1" dirty="0" smtClean="0">
                <a:solidFill>
                  <a:srgbClr val="0070C0"/>
                </a:solidFill>
              </a:rPr>
              <a:t> </a:t>
            </a:r>
            <a:endParaRPr lang="en-GB" sz="3200" b="1" dirty="0" smtClean="0">
              <a:solidFill>
                <a:srgbClr val="0070C0"/>
              </a:solidFill>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18</a:t>
            </a:fld>
            <a:endParaRPr lang="en-GB" sz="1200" dirty="0">
              <a:solidFill>
                <a:schemeClr val="tx1"/>
              </a:solidFill>
            </a:endParaRPr>
          </a:p>
        </p:txBody>
      </p:sp>
    </p:spTree>
    <p:extLst>
      <p:ext uri="{BB962C8B-B14F-4D97-AF65-F5344CB8AC3E}">
        <p14:creationId xmlns:p14="http://schemas.microsoft.com/office/powerpoint/2010/main" val="425113061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8313" y="2204864"/>
            <a:ext cx="8207375" cy="4392488"/>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0" indent="0">
              <a:spcBef>
                <a:spcPts val="400"/>
              </a:spcBef>
              <a:buClrTx/>
              <a:buNone/>
              <a:defRPr/>
            </a:pPr>
            <a:r>
              <a:rPr lang="en-GB" sz="1800" dirty="0" smtClean="0">
                <a:solidFill>
                  <a:srgbClr val="002060"/>
                </a:solidFill>
              </a:rPr>
              <a:t>Aims:</a:t>
            </a:r>
          </a:p>
          <a:p>
            <a:pPr marL="365125" indent="-358775">
              <a:spcBef>
                <a:spcPts val="400"/>
              </a:spcBef>
              <a:buClrTx/>
              <a:defRPr/>
            </a:pPr>
            <a:r>
              <a:rPr lang="en-GB" sz="1800" b="0" dirty="0" smtClean="0">
                <a:solidFill>
                  <a:srgbClr val="002060"/>
                </a:solidFill>
              </a:rPr>
              <a:t>To enhance structured and long-term cooperation between </a:t>
            </a:r>
            <a:r>
              <a:rPr lang="en-GB" sz="1800" dirty="0" smtClean="0">
                <a:solidFill>
                  <a:srgbClr val="002060"/>
                </a:solidFill>
              </a:rPr>
              <a:t>HEI and enterprises </a:t>
            </a:r>
            <a:r>
              <a:rPr lang="en-GB" sz="1800" b="0" dirty="0" smtClean="0">
                <a:solidFill>
                  <a:srgbClr val="002060"/>
                </a:solidFill>
              </a:rPr>
              <a:t>to develop innovative ways of producing and sharing knowledge in result-driven projects, particularly in emerging fields</a:t>
            </a:r>
            <a:endParaRPr lang="en-GB" sz="1800" b="0" dirty="0" smtClean="0">
              <a:solidFill>
                <a:srgbClr val="FF0000"/>
              </a:solidFill>
            </a:endParaRPr>
          </a:p>
          <a:p>
            <a:pPr marL="0" indent="0">
              <a:spcBef>
                <a:spcPts val="400"/>
              </a:spcBef>
              <a:buClrTx/>
              <a:buNone/>
              <a:defRPr/>
            </a:pPr>
            <a:endParaRPr lang="en-GB" sz="1000" b="0" dirty="0">
              <a:solidFill>
                <a:srgbClr val="002060"/>
              </a:solidFill>
            </a:endParaRPr>
          </a:p>
          <a:p>
            <a:pPr marL="0" indent="0">
              <a:spcBef>
                <a:spcPts val="400"/>
              </a:spcBef>
              <a:buClrTx/>
              <a:buNone/>
              <a:defRPr/>
            </a:pPr>
            <a:r>
              <a:rPr lang="en-GB" sz="1800" dirty="0" smtClean="0">
                <a:solidFill>
                  <a:srgbClr val="002060"/>
                </a:solidFill>
              </a:rPr>
              <a:t>Main </a:t>
            </a:r>
            <a:r>
              <a:rPr lang="en-GB" sz="1800" dirty="0">
                <a:solidFill>
                  <a:srgbClr val="002060"/>
                </a:solidFill>
              </a:rPr>
              <a:t>activities</a:t>
            </a:r>
            <a:r>
              <a:rPr lang="en-GB" sz="1800" dirty="0" smtClean="0">
                <a:solidFill>
                  <a:srgbClr val="002060"/>
                </a:solidFill>
              </a:rPr>
              <a:t>:</a:t>
            </a:r>
          </a:p>
          <a:p>
            <a:pPr marL="365125" indent="-358775">
              <a:spcBef>
                <a:spcPts val="400"/>
              </a:spcBef>
              <a:buClrTx/>
              <a:defRPr/>
            </a:pPr>
            <a:r>
              <a:rPr lang="en-GB" sz="1800" b="0" dirty="0" smtClean="0">
                <a:solidFill>
                  <a:srgbClr val="002060"/>
                </a:solidFill>
              </a:rPr>
              <a:t>Delivery of new </a:t>
            </a:r>
            <a:r>
              <a:rPr lang="en-GB" sz="1800" dirty="0" smtClean="0">
                <a:solidFill>
                  <a:srgbClr val="002060"/>
                </a:solidFill>
              </a:rPr>
              <a:t>multidisciplinary curricula </a:t>
            </a:r>
            <a:r>
              <a:rPr lang="en-GB" sz="1800" b="0" dirty="0" smtClean="0">
                <a:solidFill>
                  <a:srgbClr val="002060"/>
                </a:solidFill>
              </a:rPr>
              <a:t>responding to business needs</a:t>
            </a:r>
          </a:p>
          <a:p>
            <a:pPr marL="365125" indent="-358775">
              <a:spcBef>
                <a:spcPts val="400"/>
              </a:spcBef>
              <a:buClrTx/>
              <a:defRPr/>
            </a:pPr>
            <a:r>
              <a:rPr lang="en-GB" sz="1800" b="0" dirty="0" smtClean="0">
                <a:solidFill>
                  <a:srgbClr val="002060"/>
                </a:solidFill>
              </a:rPr>
              <a:t>Stimulate </a:t>
            </a:r>
            <a:r>
              <a:rPr lang="en-GB" sz="1800" dirty="0" smtClean="0">
                <a:solidFill>
                  <a:srgbClr val="002060"/>
                </a:solidFill>
              </a:rPr>
              <a:t>entrepreneurship </a:t>
            </a:r>
            <a:r>
              <a:rPr lang="en-GB" sz="1800" b="0" dirty="0" smtClean="0">
                <a:solidFill>
                  <a:srgbClr val="002060"/>
                </a:solidFill>
              </a:rPr>
              <a:t>and entrepreneurial </a:t>
            </a:r>
            <a:r>
              <a:rPr lang="en-GB" sz="1800" b="0" dirty="0">
                <a:solidFill>
                  <a:srgbClr val="002060"/>
                </a:solidFill>
              </a:rPr>
              <a:t>mind-set </a:t>
            </a:r>
            <a:r>
              <a:rPr lang="en-GB" sz="1800" b="0" dirty="0" smtClean="0">
                <a:solidFill>
                  <a:srgbClr val="002060"/>
                </a:solidFill>
              </a:rPr>
              <a:t>of students, academic and company staff</a:t>
            </a:r>
          </a:p>
          <a:p>
            <a:pPr marL="365125" indent="-358775">
              <a:spcBef>
                <a:spcPts val="400"/>
              </a:spcBef>
              <a:buClrTx/>
              <a:defRPr/>
            </a:pPr>
            <a:r>
              <a:rPr lang="en-GB" sz="1800" b="0" dirty="0" smtClean="0">
                <a:solidFill>
                  <a:srgbClr val="002060"/>
                </a:solidFill>
              </a:rPr>
              <a:t>Facilitate the exchange, flow and co-creation of </a:t>
            </a:r>
            <a:r>
              <a:rPr lang="en-GB" sz="1800" dirty="0" smtClean="0">
                <a:solidFill>
                  <a:srgbClr val="002060"/>
                </a:solidFill>
              </a:rPr>
              <a:t>knowledge between HEIs and enterprises</a:t>
            </a:r>
          </a:p>
          <a:p>
            <a:pPr marL="0" indent="0" algn="just">
              <a:buClrTx/>
              <a:buNone/>
              <a:defRPr/>
            </a:pPr>
            <a:endParaRPr lang="en-GB" sz="1800" b="0" dirty="0" smtClean="0">
              <a:solidFill>
                <a:srgbClr val="002060"/>
              </a:solidFill>
            </a:endParaRPr>
          </a:p>
          <a:p>
            <a:pPr marL="0" indent="0">
              <a:buClrTx/>
              <a:buNone/>
              <a:defRPr/>
            </a:pPr>
            <a:endParaRPr lang="en-GB" sz="1800" dirty="0" smtClean="0">
              <a:solidFill>
                <a:srgbClr val="002060"/>
              </a:solidFill>
            </a:endParaRPr>
          </a:p>
          <a:p>
            <a:pPr marL="0" indent="0">
              <a:buClrTx/>
              <a:buNone/>
              <a:defRPr/>
            </a:pPr>
            <a:endParaRPr lang="en-GB" sz="1800" dirty="0" smtClean="0">
              <a:solidFill>
                <a:srgbClr val="002060"/>
              </a:solidFill>
            </a:endParaRPr>
          </a:p>
          <a:p>
            <a:pPr marL="0" indent="0">
              <a:buClrTx/>
              <a:buNone/>
              <a:defRPr/>
            </a:pPr>
            <a:endParaRPr lang="en-GB" sz="1800" dirty="0" smtClean="0">
              <a:solidFill>
                <a:srgbClr val="002060"/>
              </a:solidFill>
            </a:endParaRPr>
          </a:p>
          <a:p>
            <a:pPr marL="0" indent="0">
              <a:buClrTx/>
              <a:buNone/>
              <a:defRPr/>
            </a:pPr>
            <a:endParaRPr lang="en-GB" sz="1800" dirty="0">
              <a:solidFill>
                <a:srgbClr val="002060"/>
              </a:solidFill>
            </a:endParaRPr>
          </a:p>
        </p:txBody>
      </p:sp>
      <p:sp>
        <p:nvSpPr>
          <p:cNvPr id="4" name="Rectangle 29"/>
          <p:cNvSpPr>
            <a:spLocks noChangeArrowheads="1"/>
          </p:cNvSpPr>
          <p:nvPr/>
        </p:nvSpPr>
        <p:spPr bwMode="auto">
          <a:xfrm>
            <a:off x="468313" y="1773238"/>
            <a:ext cx="8207375" cy="369332"/>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defRPr/>
            </a:pPr>
            <a:r>
              <a:rPr lang="en-GB" b="1" dirty="0" smtClean="0">
                <a:solidFill>
                  <a:srgbClr val="002060"/>
                </a:solidFill>
                <a:latin typeface="Verdana" pitchFamily="34" charset="0"/>
                <a:ea typeface="Verdana" pitchFamily="34" charset="0"/>
                <a:cs typeface="Verdana" pitchFamily="34" charset="0"/>
              </a:rPr>
              <a:t>Key Action 2: Knowledge </a:t>
            </a:r>
            <a:r>
              <a:rPr lang="pl-PL" b="1" dirty="0" smtClean="0">
                <a:solidFill>
                  <a:srgbClr val="002060"/>
                </a:solidFill>
                <a:latin typeface="Verdana" pitchFamily="34" charset="0"/>
                <a:ea typeface="Verdana" pitchFamily="34" charset="0"/>
                <a:cs typeface="Verdana" pitchFamily="34" charset="0"/>
              </a:rPr>
              <a:t>A</a:t>
            </a:r>
            <a:r>
              <a:rPr lang="en-GB" b="1" dirty="0" err="1" smtClean="0">
                <a:solidFill>
                  <a:srgbClr val="002060"/>
                </a:solidFill>
                <a:latin typeface="Verdana" pitchFamily="34" charset="0"/>
                <a:ea typeface="Verdana" pitchFamily="34" charset="0"/>
                <a:cs typeface="Verdana" pitchFamily="34" charset="0"/>
              </a:rPr>
              <a:t>lliances</a:t>
            </a:r>
            <a:endParaRPr lang="en-GB" b="1" dirty="0" smtClean="0">
              <a:solidFill>
                <a:srgbClr val="002060"/>
              </a:solidFill>
              <a:latin typeface="Verdana" pitchFamily="34" charset="0"/>
              <a:ea typeface="Verdana" pitchFamily="34" charset="0"/>
              <a:cs typeface="Verdana"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19</a:t>
            </a:fld>
            <a:endParaRPr lang="en-GB" sz="1200" dirty="0">
              <a:solidFill>
                <a:schemeClr val="tx1"/>
              </a:solidFill>
            </a:endParaRPr>
          </a:p>
        </p:txBody>
      </p:sp>
    </p:spTree>
    <p:extLst>
      <p:ext uri="{BB962C8B-B14F-4D97-AF65-F5344CB8AC3E}">
        <p14:creationId xmlns:p14="http://schemas.microsoft.com/office/powerpoint/2010/main" val="281285481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6"/>
          <p:cNvGrpSpPr>
            <a:grpSpLocks/>
          </p:cNvGrpSpPr>
          <p:nvPr/>
        </p:nvGrpSpPr>
        <p:grpSpPr bwMode="auto">
          <a:xfrm>
            <a:off x="454437" y="2939504"/>
            <a:ext cx="3180777" cy="3082828"/>
            <a:chOff x="276" y="1433"/>
            <a:chExt cx="1907" cy="1725"/>
          </a:xfrm>
        </p:grpSpPr>
        <p:sp>
          <p:nvSpPr>
            <p:cNvPr id="6160" name="Oval 7"/>
            <p:cNvSpPr>
              <a:spLocks noChangeArrowheads="1"/>
            </p:cNvSpPr>
            <p:nvPr/>
          </p:nvSpPr>
          <p:spPr bwMode="auto">
            <a:xfrm>
              <a:off x="276" y="2754"/>
              <a:ext cx="1036" cy="404"/>
            </a:xfrm>
            <a:prstGeom prst="ellipse">
              <a:avLst/>
            </a:prstGeom>
            <a:solidFill>
              <a:srgbClr val="F7C94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200" b="1" dirty="0">
                  <a:solidFill>
                    <a:schemeClr val="tx1"/>
                  </a:solidFill>
                </a:rPr>
                <a:t>Youth in </a:t>
              </a:r>
              <a:r>
                <a:rPr lang="en-GB" sz="1200" b="1" dirty="0">
                  <a:solidFill>
                    <a:schemeClr val="tx1"/>
                  </a:solidFill>
                  <a:latin typeface="Verdana" pitchFamily="34" charset="0"/>
                </a:rPr>
                <a:t>Action</a:t>
              </a:r>
              <a:r>
                <a:rPr lang="en-GB" sz="1000" b="1" dirty="0">
                  <a:solidFill>
                    <a:schemeClr val="tx1"/>
                  </a:solidFill>
                  <a:latin typeface="Calibri" pitchFamily="34" charset="0"/>
                  <a:ea typeface="ＭＳ Ｐゴシック" pitchFamily="34" charset="-128"/>
                </a:rPr>
                <a:t> </a:t>
              </a:r>
            </a:p>
          </p:txBody>
        </p:sp>
        <p:sp>
          <p:nvSpPr>
            <p:cNvPr id="6161" name="Oval 8"/>
            <p:cNvSpPr>
              <a:spLocks noChangeArrowheads="1"/>
            </p:cNvSpPr>
            <p:nvPr/>
          </p:nvSpPr>
          <p:spPr bwMode="auto">
            <a:xfrm>
              <a:off x="1234" y="1433"/>
              <a:ext cx="949" cy="1644"/>
            </a:xfrm>
            <a:prstGeom prst="ellipse">
              <a:avLst/>
            </a:prstGeom>
            <a:solidFill>
              <a:srgbClr val="F7C94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ts val="1700"/>
                </a:lnSpc>
              </a:pPr>
              <a:r>
                <a:rPr lang="en-GB" sz="1200" b="1" dirty="0" err="1" smtClean="0">
                  <a:solidFill>
                    <a:schemeClr val="tx1"/>
                  </a:solidFill>
                  <a:latin typeface="Verdana" pitchFamily="34" charset="0"/>
                  <a:ea typeface="ＭＳ Ｐゴシック" pitchFamily="34" charset="-128"/>
                </a:rPr>
                <a:t>Interna</a:t>
              </a:r>
              <a:r>
                <a:rPr lang="en-GB" sz="1200" b="1" dirty="0" smtClean="0">
                  <a:solidFill>
                    <a:schemeClr val="tx1"/>
                  </a:solidFill>
                  <a:latin typeface="Verdana" pitchFamily="34" charset="0"/>
                  <a:ea typeface="ＭＳ Ｐゴシック" pitchFamily="34" charset="-128"/>
                </a:rPr>
                <a:t>-</a:t>
              </a:r>
              <a:br>
                <a:rPr lang="en-GB" sz="1200" b="1" dirty="0" smtClean="0">
                  <a:solidFill>
                    <a:schemeClr val="tx1"/>
                  </a:solidFill>
                  <a:latin typeface="Verdana" pitchFamily="34" charset="0"/>
                  <a:ea typeface="ＭＳ Ｐゴシック" pitchFamily="34" charset="-128"/>
                </a:rPr>
              </a:br>
              <a:r>
                <a:rPr lang="en-GB" sz="1200" b="1" dirty="0" err="1" smtClean="0">
                  <a:solidFill>
                    <a:schemeClr val="tx1"/>
                  </a:solidFill>
                  <a:latin typeface="Verdana" pitchFamily="34" charset="0"/>
                  <a:ea typeface="ＭＳ Ｐゴシック" pitchFamily="34" charset="-128"/>
                </a:rPr>
                <a:t>tional</a:t>
              </a:r>
              <a:r>
                <a:rPr lang="en-GB" sz="1200" b="1" dirty="0" smtClean="0">
                  <a:solidFill>
                    <a:schemeClr val="tx1"/>
                  </a:solidFill>
                  <a:latin typeface="Verdana" pitchFamily="34" charset="0"/>
                  <a:ea typeface="ＭＳ Ｐゴシック" pitchFamily="34" charset="-128"/>
                </a:rPr>
                <a:t> </a:t>
              </a:r>
              <a:r>
                <a:rPr lang="en-GB" sz="1200" b="1" dirty="0" smtClean="0">
                  <a:solidFill>
                    <a:schemeClr val="tx1"/>
                  </a:solidFill>
                  <a:latin typeface="Verdana" pitchFamily="34" charset="0"/>
                </a:rPr>
                <a:t>Higher</a:t>
              </a:r>
              <a:br>
                <a:rPr lang="en-GB" sz="1200" b="1" dirty="0" smtClean="0">
                  <a:solidFill>
                    <a:schemeClr val="tx1"/>
                  </a:solidFill>
                  <a:latin typeface="Verdana" pitchFamily="34" charset="0"/>
                </a:rPr>
              </a:br>
              <a:r>
                <a:rPr lang="en-GB" sz="1200" b="1" dirty="0" smtClean="0">
                  <a:solidFill>
                    <a:schemeClr val="tx1"/>
                  </a:solidFill>
                  <a:latin typeface="Verdana" pitchFamily="34" charset="0"/>
                </a:rPr>
                <a:t>Education</a:t>
              </a:r>
              <a:br>
                <a:rPr lang="en-GB" sz="1200" b="1" dirty="0" smtClean="0">
                  <a:solidFill>
                    <a:schemeClr val="tx1"/>
                  </a:solidFill>
                  <a:latin typeface="Verdana" pitchFamily="34" charset="0"/>
                </a:rPr>
              </a:br>
              <a:r>
                <a:rPr lang="en-GB" sz="1200" b="1" dirty="0" smtClean="0">
                  <a:solidFill>
                    <a:schemeClr val="tx1"/>
                  </a:solidFill>
                  <a:latin typeface="Verdana" pitchFamily="34" charset="0"/>
                </a:rPr>
                <a:t>programmes</a:t>
              </a:r>
              <a:r>
                <a:rPr lang="en-GB" sz="1200" b="1" dirty="0" smtClean="0">
                  <a:solidFill>
                    <a:schemeClr val="tx1"/>
                  </a:solidFill>
                  <a:latin typeface="Verdana" pitchFamily="34" charset="0"/>
                  <a:ea typeface="ＭＳ Ｐゴシック" pitchFamily="34" charset="-128"/>
                </a:rPr>
                <a:t>:</a:t>
              </a:r>
              <a:br>
                <a:rPr lang="en-GB" sz="1200" b="1" dirty="0" smtClean="0">
                  <a:solidFill>
                    <a:schemeClr val="tx1"/>
                  </a:solidFill>
                  <a:latin typeface="Verdana" pitchFamily="34" charset="0"/>
                  <a:ea typeface="ＭＳ Ｐゴシック" pitchFamily="34" charset="-128"/>
                </a:rPr>
              </a:br>
              <a:endParaRPr lang="en-GB" sz="1200" b="1" dirty="0">
                <a:solidFill>
                  <a:schemeClr val="tx1"/>
                </a:solidFill>
                <a:latin typeface="Verdana" pitchFamily="34" charset="0"/>
                <a:ea typeface="ＭＳ Ｐゴシック" pitchFamily="34" charset="-128"/>
              </a:endParaRPr>
            </a:p>
            <a:p>
              <a:pPr algn="ctr" eaLnBrk="0" hangingPunct="0">
                <a:lnSpc>
                  <a:spcPts val="1700"/>
                </a:lnSpc>
              </a:pPr>
              <a:r>
                <a:rPr lang="en-GB" sz="1200" dirty="0">
                  <a:solidFill>
                    <a:schemeClr val="tx1"/>
                  </a:solidFill>
                  <a:latin typeface="Verdana" pitchFamily="34" charset="0"/>
                  <a:ea typeface="ＭＳ Ｐゴシック" pitchFamily="34" charset="-128"/>
                </a:rPr>
                <a:t>Erasmus Mundus, </a:t>
              </a:r>
            </a:p>
            <a:p>
              <a:pPr algn="ctr" eaLnBrk="0" hangingPunct="0">
                <a:lnSpc>
                  <a:spcPts val="1700"/>
                </a:lnSpc>
              </a:pPr>
              <a:r>
                <a:rPr lang="en-GB" sz="1200" dirty="0">
                  <a:solidFill>
                    <a:schemeClr val="tx1"/>
                  </a:solidFill>
                  <a:latin typeface="Verdana" pitchFamily="34" charset="0"/>
                  <a:ea typeface="ＭＳ Ｐゴシック" pitchFamily="34" charset="-128"/>
                </a:rPr>
                <a:t>Tempus, Alfa,</a:t>
              </a:r>
              <a:br>
                <a:rPr lang="en-GB" sz="1200" dirty="0">
                  <a:solidFill>
                    <a:schemeClr val="tx1"/>
                  </a:solidFill>
                  <a:latin typeface="Verdana" pitchFamily="34" charset="0"/>
                  <a:ea typeface="ＭＳ Ｐゴシック" pitchFamily="34" charset="-128"/>
                </a:rPr>
              </a:br>
              <a:r>
                <a:rPr lang="en-GB" sz="1200" dirty="0">
                  <a:solidFill>
                    <a:schemeClr val="tx1"/>
                  </a:solidFill>
                  <a:latin typeface="Verdana" pitchFamily="34" charset="0"/>
                  <a:ea typeface="ＭＳ Ｐゴシック" pitchFamily="34" charset="-128"/>
                </a:rPr>
                <a:t> </a:t>
              </a:r>
              <a:r>
                <a:rPr lang="en-GB" sz="1200" dirty="0" err="1">
                  <a:solidFill>
                    <a:schemeClr val="tx1"/>
                  </a:solidFill>
                  <a:latin typeface="Verdana" pitchFamily="34" charset="0"/>
                  <a:ea typeface="ＭＳ Ｐゴシック" pitchFamily="34" charset="-128"/>
                </a:rPr>
                <a:t>Edulink</a:t>
              </a:r>
              <a:r>
                <a:rPr lang="en-GB" sz="1200" dirty="0">
                  <a:solidFill>
                    <a:schemeClr val="tx1"/>
                  </a:solidFill>
                  <a:latin typeface="Verdana" pitchFamily="34" charset="0"/>
                  <a:ea typeface="ＭＳ Ｐゴシック" pitchFamily="34" charset="-128"/>
                </a:rPr>
                <a:t>,</a:t>
              </a:r>
              <a:br>
                <a:rPr lang="en-GB" sz="1200" dirty="0">
                  <a:solidFill>
                    <a:schemeClr val="tx1"/>
                  </a:solidFill>
                  <a:latin typeface="Verdana" pitchFamily="34" charset="0"/>
                  <a:ea typeface="ＭＳ Ｐゴシック" pitchFamily="34" charset="-128"/>
                </a:rPr>
              </a:br>
              <a:r>
                <a:rPr lang="en-GB" sz="1200" dirty="0">
                  <a:solidFill>
                    <a:schemeClr val="tx1"/>
                  </a:solidFill>
                  <a:latin typeface="Verdana" pitchFamily="34" charset="0"/>
                  <a:ea typeface="ＭＳ Ｐゴシック" pitchFamily="34" charset="-128"/>
                </a:rPr>
                <a:t>bilateral </a:t>
              </a:r>
              <a:br>
                <a:rPr lang="en-GB" sz="1200" dirty="0">
                  <a:solidFill>
                    <a:schemeClr val="tx1"/>
                  </a:solidFill>
                  <a:latin typeface="Verdana" pitchFamily="34" charset="0"/>
                  <a:ea typeface="ＭＳ Ｐゴシック" pitchFamily="34" charset="-128"/>
                </a:rPr>
              </a:br>
              <a:r>
                <a:rPr lang="en-GB" sz="1200" dirty="0" smtClean="0">
                  <a:solidFill>
                    <a:schemeClr val="tx1"/>
                  </a:solidFill>
                  <a:latin typeface="Verdana" pitchFamily="34" charset="0"/>
                  <a:ea typeface="ＭＳ Ｐゴシック" pitchFamily="34" charset="-128"/>
                </a:rPr>
                <a:t>programme</a:t>
              </a:r>
              <a:r>
                <a:rPr lang="pl-PL" sz="1200" dirty="0" smtClean="0">
                  <a:solidFill>
                    <a:schemeClr val="tx1"/>
                  </a:solidFill>
                  <a:latin typeface="Verdana" pitchFamily="34" charset="0"/>
                </a:rPr>
                <a:t>s</a:t>
              </a:r>
              <a:endParaRPr lang="en-GB" sz="1200" dirty="0">
                <a:solidFill>
                  <a:schemeClr val="tx1"/>
                </a:solidFill>
                <a:latin typeface="Verdana" pitchFamily="34" charset="0"/>
              </a:endParaRPr>
            </a:p>
          </p:txBody>
        </p:sp>
        <p:sp>
          <p:nvSpPr>
            <p:cNvPr id="6162" name="Oval 9"/>
            <p:cNvSpPr>
              <a:spLocks noChangeArrowheads="1"/>
            </p:cNvSpPr>
            <p:nvPr/>
          </p:nvSpPr>
          <p:spPr bwMode="auto">
            <a:xfrm>
              <a:off x="276" y="1474"/>
              <a:ext cx="936" cy="1240"/>
            </a:xfrm>
            <a:prstGeom prst="ellipse">
              <a:avLst/>
            </a:prstGeom>
            <a:solidFill>
              <a:srgbClr val="F7C94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lstStyle/>
            <a:p>
              <a:pPr algn="ctr">
                <a:lnSpc>
                  <a:spcPts val="1700"/>
                </a:lnSpc>
                <a:spcBef>
                  <a:spcPct val="50000"/>
                </a:spcBef>
              </a:pPr>
              <a:r>
                <a:rPr lang="en-GB" sz="1200" b="1" dirty="0" smtClean="0">
                  <a:solidFill>
                    <a:schemeClr val="tx1"/>
                  </a:solidFill>
                  <a:latin typeface="Verdana" pitchFamily="34" charset="0"/>
                </a:rPr>
                <a:t>Lifelong Learning Programme:</a:t>
              </a:r>
              <a:endParaRPr lang="en-GB" sz="1200" b="1" dirty="0">
                <a:solidFill>
                  <a:schemeClr val="tx1"/>
                </a:solidFill>
                <a:latin typeface="Verdana" pitchFamily="34" charset="0"/>
              </a:endParaRPr>
            </a:p>
            <a:p>
              <a:pPr algn="ctr" eaLnBrk="0" hangingPunct="0">
                <a:lnSpc>
                  <a:spcPts val="1700"/>
                </a:lnSpc>
              </a:pPr>
              <a:r>
                <a:rPr lang="en-GB" sz="1200" dirty="0" smtClean="0">
                  <a:solidFill>
                    <a:schemeClr val="tx1"/>
                  </a:solidFill>
                  <a:latin typeface="Verdana" pitchFamily="34" charset="0"/>
                  <a:ea typeface="ＭＳ Ｐゴシック" pitchFamily="34" charset="-128"/>
                </a:rPr>
                <a:t/>
              </a:r>
              <a:br>
                <a:rPr lang="en-GB" sz="1200" dirty="0" smtClean="0">
                  <a:solidFill>
                    <a:schemeClr val="tx1"/>
                  </a:solidFill>
                  <a:latin typeface="Verdana" pitchFamily="34" charset="0"/>
                  <a:ea typeface="ＭＳ Ｐゴシック" pitchFamily="34" charset="-128"/>
                </a:rPr>
              </a:br>
              <a:r>
                <a:rPr lang="en-GB" sz="1200" dirty="0" err="1" smtClean="0">
                  <a:solidFill>
                    <a:schemeClr val="tx1"/>
                  </a:solidFill>
                  <a:latin typeface="Verdana" pitchFamily="34" charset="0"/>
                  <a:ea typeface="ＭＳ Ｐゴシック" pitchFamily="34" charset="-128"/>
                </a:rPr>
                <a:t>Grundtvig</a:t>
              </a:r>
              <a:endParaRPr lang="en-GB" sz="1200" dirty="0">
                <a:solidFill>
                  <a:schemeClr val="tx1"/>
                </a:solidFill>
                <a:latin typeface="Verdana" pitchFamily="34" charset="0"/>
                <a:ea typeface="ＭＳ Ｐゴシック" pitchFamily="34" charset="-128"/>
              </a:endParaRPr>
            </a:p>
            <a:p>
              <a:pPr algn="ctr" eaLnBrk="0" hangingPunct="0">
                <a:lnSpc>
                  <a:spcPts val="1700"/>
                </a:lnSpc>
              </a:pPr>
              <a:r>
                <a:rPr lang="en-GB" sz="1200" dirty="0" smtClean="0">
                  <a:solidFill>
                    <a:schemeClr val="tx1"/>
                  </a:solidFill>
                  <a:latin typeface="Verdana" pitchFamily="34" charset="0"/>
                  <a:ea typeface="ＭＳ Ｐゴシック" pitchFamily="34" charset="-128"/>
                </a:rPr>
                <a:t>Erasmus</a:t>
              </a:r>
              <a:endParaRPr lang="en-GB" sz="1200" dirty="0">
                <a:solidFill>
                  <a:schemeClr val="tx1"/>
                </a:solidFill>
                <a:latin typeface="Verdana" pitchFamily="34" charset="0"/>
                <a:ea typeface="ＭＳ Ｐゴシック" pitchFamily="34" charset="-128"/>
              </a:endParaRPr>
            </a:p>
            <a:p>
              <a:pPr algn="ctr" eaLnBrk="0" hangingPunct="0">
                <a:lnSpc>
                  <a:spcPts val="1700"/>
                </a:lnSpc>
              </a:pPr>
              <a:r>
                <a:rPr lang="en-GB" sz="1200" dirty="0" smtClean="0">
                  <a:solidFill>
                    <a:schemeClr val="tx1"/>
                  </a:solidFill>
                  <a:latin typeface="Verdana" pitchFamily="34" charset="0"/>
                  <a:ea typeface="ＭＳ Ｐゴシック" pitchFamily="34" charset="-128"/>
                </a:rPr>
                <a:t>Leonardo</a:t>
              </a:r>
              <a:endParaRPr lang="en-GB" sz="1200" dirty="0">
                <a:solidFill>
                  <a:schemeClr val="tx1"/>
                </a:solidFill>
                <a:latin typeface="Verdana" pitchFamily="34" charset="0"/>
                <a:ea typeface="ＭＳ Ｐゴシック" pitchFamily="34" charset="-128"/>
              </a:endParaRPr>
            </a:p>
            <a:p>
              <a:pPr algn="ctr" eaLnBrk="0" hangingPunct="0">
                <a:lnSpc>
                  <a:spcPts val="1700"/>
                </a:lnSpc>
              </a:pPr>
              <a:r>
                <a:rPr lang="en-GB" sz="1200" dirty="0" smtClean="0">
                  <a:solidFill>
                    <a:schemeClr val="tx1"/>
                  </a:solidFill>
                  <a:latin typeface="Verdana" pitchFamily="34" charset="0"/>
                  <a:ea typeface="ＭＳ Ｐゴシック" pitchFamily="34" charset="-128"/>
                </a:rPr>
                <a:t>Comenius</a:t>
              </a:r>
              <a:endParaRPr lang="en-GB" sz="1200" dirty="0">
                <a:solidFill>
                  <a:schemeClr val="tx1"/>
                </a:solidFill>
                <a:latin typeface="Verdana" pitchFamily="34" charset="0"/>
                <a:ea typeface="ＭＳ Ｐゴシック" pitchFamily="34" charset="-128"/>
              </a:endParaRPr>
            </a:p>
          </p:txBody>
        </p:sp>
      </p:grpSp>
      <p:sp>
        <p:nvSpPr>
          <p:cNvPr id="6147" name="AutoShape 13"/>
          <p:cNvSpPr>
            <a:spLocks noChangeArrowheads="1"/>
          </p:cNvSpPr>
          <p:nvPr/>
        </p:nvSpPr>
        <p:spPr bwMode="auto">
          <a:xfrm>
            <a:off x="3707904" y="4019004"/>
            <a:ext cx="1247775" cy="3635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D400"/>
              </a:gs>
              <a:gs pos="100000">
                <a:srgbClr val="00CCFF">
                  <a:alpha val="70000"/>
                </a:srgbClr>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8" name="Text Box 14"/>
          <p:cNvSpPr txBox="1">
            <a:spLocks noChangeArrowheads="1"/>
          </p:cNvSpPr>
          <p:nvPr/>
        </p:nvSpPr>
        <p:spPr bwMode="auto">
          <a:xfrm>
            <a:off x="5084144" y="2492896"/>
            <a:ext cx="3592311" cy="31393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2"/>
                </a:solidFill>
                <a:latin typeface="Arial" charset="0"/>
                <a:cs typeface="Arial" charset="0"/>
              </a:defRPr>
            </a:lvl1pPr>
            <a:lvl2pPr marL="742950" indent="-285750" eaLnBrk="0" hangingPunct="0">
              <a:defRPr sz="2400">
                <a:solidFill>
                  <a:schemeClr val="bg2"/>
                </a:solidFill>
                <a:latin typeface="Arial" charset="0"/>
                <a:cs typeface="Arial" charset="0"/>
              </a:defRPr>
            </a:lvl2pPr>
            <a:lvl3pPr marL="1143000" indent="-228600" eaLnBrk="0" hangingPunct="0">
              <a:defRPr sz="2400">
                <a:solidFill>
                  <a:schemeClr val="bg2"/>
                </a:solidFill>
                <a:latin typeface="Arial" charset="0"/>
                <a:cs typeface="Arial" charset="0"/>
              </a:defRPr>
            </a:lvl3pPr>
            <a:lvl4pPr marL="1600200" indent="-228600" eaLnBrk="0" hangingPunct="0">
              <a:defRPr sz="2400">
                <a:solidFill>
                  <a:schemeClr val="bg2"/>
                </a:solidFill>
                <a:latin typeface="Arial" charset="0"/>
                <a:cs typeface="Arial" charset="0"/>
              </a:defRPr>
            </a:lvl4pPr>
            <a:lvl5pPr marL="2057400" indent="-228600" eaLnBrk="0" hangingPunct="0">
              <a:defRPr sz="2400">
                <a:solidFill>
                  <a:schemeClr val="bg2"/>
                </a:solidFill>
                <a:latin typeface="Arial" charset="0"/>
                <a:cs typeface="Arial" charset="0"/>
              </a:defRPr>
            </a:lvl5pPr>
            <a:lvl6pPr marL="2514600" indent="-228600" eaLnBrk="0" fontAlgn="base" hangingPunct="0">
              <a:spcBef>
                <a:spcPct val="0"/>
              </a:spcBef>
              <a:spcAft>
                <a:spcPct val="0"/>
              </a:spcAft>
              <a:defRPr sz="2400">
                <a:solidFill>
                  <a:schemeClr val="bg2"/>
                </a:solidFill>
                <a:latin typeface="Arial" charset="0"/>
                <a:cs typeface="Arial" charset="0"/>
              </a:defRPr>
            </a:lvl6pPr>
            <a:lvl7pPr marL="2971800" indent="-228600" eaLnBrk="0" fontAlgn="base" hangingPunct="0">
              <a:spcBef>
                <a:spcPct val="0"/>
              </a:spcBef>
              <a:spcAft>
                <a:spcPct val="0"/>
              </a:spcAft>
              <a:defRPr sz="2400">
                <a:solidFill>
                  <a:schemeClr val="bg2"/>
                </a:solidFill>
                <a:latin typeface="Arial" charset="0"/>
                <a:cs typeface="Arial" charset="0"/>
              </a:defRPr>
            </a:lvl7pPr>
            <a:lvl8pPr marL="3429000" indent="-228600" eaLnBrk="0" fontAlgn="base" hangingPunct="0">
              <a:spcBef>
                <a:spcPct val="0"/>
              </a:spcBef>
              <a:spcAft>
                <a:spcPct val="0"/>
              </a:spcAft>
              <a:defRPr sz="2400">
                <a:solidFill>
                  <a:schemeClr val="bg2"/>
                </a:solidFill>
                <a:latin typeface="Arial" charset="0"/>
                <a:cs typeface="Arial" charset="0"/>
              </a:defRPr>
            </a:lvl8pPr>
            <a:lvl9pPr marL="3886200" indent="-228600" eaLnBrk="0" fontAlgn="base" hangingPunct="0">
              <a:spcBef>
                <a:spcPct val="0"/>
              </a:spcBef>
              <a:spcAft>
                <a:spcPct val="0"/>
              </a:spcAft>
              <a:defRPr sz="2400">
                <a:solidFill>
                  <a:schemeClr val="bg2"/>
                </a:solidFill>
                <a:latin typeface="Arial" charset="0"/>
                <a:cs typeface="Arial" charset="0"/>
              </a:defRPr>
            </a:lvl9pPr>
          </a:lstStyle>
          <a:p>
            <a:pPr algn="ctr">
              <a:lnSpc>
                <a:spcPct val="80000"/>
              </a:lnSpc>
              <a:spcBef>
                <a:spcPct val="50000"/>
              </a:spcBef>
            </a:pPr>
            <a:r>
              <a:rPr lang="en-GB" sz="1800" u="sng" dirty="0">
                <a:solidFill>
                  <a:srgbClr val="002060"/>
                </a:solidFill>
                <a:latin typeface="Verdana" pitchFamily="34" charset="0"/>
              </a:rPr>
              <a:t>One </a:t>
            </a:r>
            <a:r>
              <a:rPr lang="en-GB" sz="1800" u="sng" dirty="0" smtClean="0">
                <a:solidFill>
                  <a:srgbClr val="002060"/>
                </a:solidFill>
                <a:latin typeface="Verdana" pitchFamily="34" charset="0"/>
              </a:rPr>
              <a:t>integrated Programme</a:t>
            </a:r>
            <a:endParaRPr lang="en-GB" sz="1800" u="sng" dirty="0">
              <a:solidFill>
                <a:srgbClr val="002060"/>
              </a:solidFill>
              <a:latin typeface="Verdana" pitchFamily="34" charset="0"/>
            </a:endParaRPr>
          </a:p>
        </p:txBody>
      </p:sp>
      <p:sp>
        <p:nvSpPr>
          <p:cNvPr id="6149" name="Text Box 15"/>
          <p:cNvSpPr txBox="1">
            <a:spLocks noChangeArrowheads="1"/>
          </p:cNvSpPr>
          <p:nvPr/>
        </p:nvSpPr>
        <p:spPr bwMode="auto">
          <a:xfrm>
            <a:off x="467544" y="2492375"/>
            <a:ext cx="3095948" cy="31393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2"/>
                </a:solidFill>
                <a:latin typeface="Arial" charset="0"/>
                <a:cs typeface="Arial" charset="0"/>
              </a:defRPr>
            </a:lvl1pPr>
            <a:lvl2pPr marL="742950" indent="-285750" eaLnBrk="0" hangingPunct="0">
              <a:defRPr sz="2400">
                <a:solidFill>
                  <a:schemeClr val="bg2"/>
                </a:solidFill>
                <a:latin typeface="Arial" charset="0"/>
                <a:cs typeface="Arial" charset="0"/>
              </a:defRPr>
            </a:lvl2pPr>
            <a:lvl3pPr marL="1143000" indent="-228600" eaLnBrk="0" hangingPunct="0">
              <a:defRPr sz="2400">
                <a:solidFill>
                  <a:schemeClr val="bg2"/>
                </a:solidFill>
                <a:latin typeface="Arial" charset="0"/>
                <a:cs typeface="Arial" charset="0"/>
              </a:defRPr>
            </a:lvl3pPr>
            <a:lvl4pPr marL="1600200" indent="-228600" eaLnBrk="0" hangingPunct="0">
              <a:defRPr sz="2400">
                <a:solidFill>
                  <a:schemeClr val="bg2"/>
                </a:solidFill>
                <a:latin typeface="Arial" charset="0"/>
                <a:cs typeface="Arial" charset="0"/>
              </a:defRPr>
            </a:lvl4pPr>
            <a:lvl5pPr marL="2057400" indent="-228600" eaLnBrk="0" hangingPunct="0">
              <a:defRPr sz="2400">
                <a:solidFill>
                  <a:schemeClr val="bg2"/>
                </a:solidFill>
                <a:latin typeface="Arial" charset="0"/>
                <a:cs typeface="Arial" charset="0"/>
              </a:defRPr>
            </a:lvl5pPr>
            <a:lvl6pPr marL="2514600" indent="-228600" eaLnBrk="0" fontAlgn="base" hangingPunct="0">
              <a:spcBef>
                <a:spcPct val="0"/>
              </a:spcBef>
              <a:spcAft>
                <a:spcPct val="0"/>
              </a:spcAft>
              <a:defRPr sz="2400">
                <a:solidFill>
                  <a:schemeClr val="bg2"/>
                </a:solidFill>
                <a:latin typeface="Arial" charset="0"/>
                <a:cs typeface="Arial" charset="0"/>
              </a:defRPr>
            </a:lvl6pPr>
            <a:lvl7pPr marL="2971800" indent="-228600" eaLnBrk="0" fontAlgn="base" hangingPunct="0">
              <a:spcBef>
                <a:spcPct val="0"/>
              </a:spcBef>
              <a:spcAft>
                <a:spcPct val="0"/>
              </a:spcAft>
              <a:defRPr sz="2400">
                <a:solidFill>
                  <a:schemeClr val="bg2"/>
                </a:solidFill>
                <a:latin typeface="Arial" charset="0"/>
                <a:cs typeface="Arial" charset="0"/>
              </a:defRPr>
            </a:lvl7pPr>
            <a:lvl8pPr marL="3429000" indent="-228600" eaLnBrk="0" fontAlgn="base" hangingPunct="0">
              <a:spcBef>
                <a:spcPct val="0"/>
              </a:spcBef>
              <a:spcAft>
                <a:spcPct val="0"/>
              </a:spcAft>
              <a:defRPr sz="2400">
                <a:solidFill>
                  <a:schemeClr val="bg2"/>
                </a:solidFill>
                <a:latin typeface="Arial" charset="0"/>
                <a:cs typeface="Arial" charset="0"/>
              </a:defRPr>
            </a:lvl8pPr>
            <a:lvl9pPr marL="3886200" indent="-228600" eaLnBrk="0" fontAlgn="base" hangingPunct="0">
              <a:spcBef>
                <a:spcPct val="0"/>
              </a:spcBef>
              <a:spcAft>
                <a:spcPct val="0"/>
              </a:spcAft>
              <a:defRPr sz="2400">
                <a:solidFill>
                  <a:schemeClr val="bg2"/>
                </a:solidFill>
                <a:latin typeface="Arial" charset="0"/>
                <a:cs typeface="Arial" charset="0"/>
              </a:defRPr>
            </a:lvl9pPr>
          </a:lstStyle>
          <a:p>
            <a:pPr algn="ctr">
              <a:lnSpc>
                <a:spcPct val="80000"/>
              </a:lnSpc>
              <a:spcBef>
                <a:spcPct val="50000"/>
              </a:spcBef>
            </a:pPr>
            <a:r>
              <a:rPr lang="en-GB" sz="1800" u="sng" dirty="0" smtClean="0">
                <a:solidFill>
                  <a:srgbClr val="002060"/>
                </a:solidFill>
                <a:latin typeface="Verdana" pitchFamily="34" charset="0"/>
              </a:rPr>
              <a:t>Current </a:t>
            </a:r>
            <a:r>
              <a:rPr lang="en-GB" sz="1800" u="sng" dirty="0" smtClean="0">
                <a:solidFill>
                  <a:srgbClr val="002060"/>
                </a:solidFill>
                <a:latin typeface="Verdana" pitchFamily="34" charset="0"/>
                <a:ea typeface="ＭＳ Ｐゴシック" pitchFamily="34" charset="-128"/>
              </a:rPr>
              <a:t>Programme</a:t>
            </a:r>
            <a:r>
              <a:rPr lang="en-GB" sz="1800" u="sng" dirty="0" smtClean="0">
                <a:solidFill>
                  <a:srgbClr val="002060"/>
                </a:solidFill>
                <a:latin typeface="Verdana" pitchFamily="34" charset="0"/>
              </a:rPr>
              <a:t>s</a:t>
            </a:r>
            <a:endParaRPr lang="en-GB" sz="1800" u="sng" dirty="0">
              <a:solidFill>
                <a:srgbClr val="002060"/>
              </a:solidFill>
              <a:latin typeface="Verdana" pitchFamily="34" charset="0"/>
            </a:endParaRPr>
          </a:p>
        </p:txBody>
      </p:sp>
      <p:grpSp>
        <p:nvGrpSpPr>
          <p:cNvPr id="2" name="Group 1"/>
          <p:cNvGrpSpPr/>
          <p:nvPr/>
        </p:nvGrpSpPr>
        <p:grpSpPr>
          <a:xfrm>
            <a:off x="5084145" y="3122191"/>
            <a:ext cx="3754438" cy="2303462"/>
            <a:chOff x="5084145" y="3122191"/>
            <a:chExt cx="3754438" cy="2303462"/>
          </a:xfrm>
        </p:grpSpPr>
        <p:sp>
          <p:nvSpPr>
            <p:cNvPr id="6150" name="Rectangle 16"/>
            <p:cNvSpPr>
              <a:spLocks noChangeArrowheads="1"/>
            </p:cNvSpPr>
            <p:nvPr/>
          </p:nvSpPr>
          <p:spPr bwMode="auto">
            <a:xfrm>
              <a:off x="5084145" y="3122191"/>
              <a:ext cx="3708400" cy="2303462"/>
            </a:xfrm>
            <a:prstGeom prst="rect">
              <a:avLst/>
            </a:prstGeom>
            <a:solidFill>
              <a:srgbClr val="00CCFF">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Text Box 17"/>
            <p:cNvSpPr txBox="1">
              <a:spLocks noChangeArrowheads="1"/>
            </p:cNvSpPr>
            <p:nvPr/>
          </p:nvSpPr>
          <p:spPr bwMode="auto">
            <a:xfrm>
              <a:off x="5515945" y="3555578"/>
              <a:ext cx="2843213" cy="22326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bg2"/>
                  </a:solidFill>
                  <a:latin typeface="Arial" charset="0"/>
                  <a:cs typeface="Arial" charset="0"/>
                </a:defRPr>
              </a:lvl1pPr>
              <a:lvl2pPr marL="742950" indent="-285750" eaLnBrk="0" hangingPunct="0">
                <a:defRPr sz="2400">
                  <a:solidFill>
                    <a:schemeClr val="bg2"/>
                  </a:solidFill>
                  <a:latin typeface="Arial" charset="0"/>
                  <a:cs typeface="Arial" charset="0"/>
                </a:defRPr>
              </a:lvl2pPr>
              <a:lvl3pPr marL="1143000" indent="-228600" eaLnBrk="0" hangingPunct="0">
                <a:defRPr sz="2400">
                  <a:solidFill>
                    <a:schemeClr val="bg2"/>
                  </a:solidFill>
                  <a:latin typeface="Arial" charset="0"/>
                  <a:cs typeface="Arial" charset="0"/>
                </a:defRPr>
              </a:lvl3pPr>
              <a:lvl4pPr marL="1600200" indent="-228600" eaLnBrk="0" hangingPunct="0">
                <a:defRPr sz="2400">
                  <a:solidFill>
                    <a:schemeClr val="bg2"/>
                  </a:solidFill>
                  <a:latin typeface="Arial" charset="0"/>
                  <a:cs typeface="Arial" charset="0"/>
                </a:defRPr>
              </a:lvl4pPr>
              <a:lvl5pPr marL="2057400" indent="-228600" eaLnBrk="0" hangingPunct="0">
                <a:defRPr sz="2400">
                  <a:solidFill>
                    <a:schemeClr val="bg2"/>
                  </a:solidFill>
                  <a:latin typeface="Arial" charset="0"/>
                  <a:cs typeface="Arial" charset="0"/>
                </a:defRPr>
              </a:lvl5pPr>
              <a:lvl6pPr marL="2514600" indent="-228600" eaLnBrk="0" fontAlgn="base" hangingPunct="0">
                <a:spcBef>
                  <a:spcPct val="0"/>
                </a:spcBef>
                <a:spcAft>
                  <a:spcPct val="0"/>
                </a:spcAft>
                <a:defRPr sz="2400">
                  <a:solidFill>
                    <a:schemeClr val="bg2"/>
                  </a:solidFill>
                  <a:latin typeface="Arial" charset="0"/>
                  <a:cs typeface="Arial" charset="0"/>
                </a:defRPr>
              </a:lvl6pPr>
              <a:lvl7pPr marL="2971800" indent="-228600" eaLnBrk="0" fontAlgn="base" hangingPunct="0">
                <a:spcBef>
                  <a:spcPct val="0"/>
                </a:spcBef>
                <a:spcAft>
                  <a:spcPct val="0"/>
                </a:spcAft>
                <a:defRPr sz="2400">
                  <a:solidFill>
                    <a:schemeClr val="bg2"/>
                  </a:solidFill>
                  <a:latin typeface="Arial" charset="0"/>
                  <a:cs typeface="Arial" charset="0"/>
                </a:defRPr>
              </a:lvl7pPr>
              <a:lvl8pPr marL="3429000" indent="-228600" eaLnBrk="0" fontAlgn="base" hangingPunct="0">
                <a:spcBef>
                  <a:spcPct val="0"/>
                </a:spcBef>
                <a:spcAft>
                  <a:spcPct val="0"/>
                </a:spcAft>
                <a:defRPr sz="2400">
                  <a:solidFill>
                    <a:schemeClr val="bg2"/>
                  </a:solidFill>
                  <a:latin typeface="Arial" charset="0"/>
                  <a:cs typeface="Arial" charset="0"/>
                </a:defRPr>
              </a:lvl8pPr>
              <a:lvl9pPr marL="3886200" indent="-228600" eaLnBrk="0" fontAlgn="base" hangingPunct="0">
                <a:spcBef>
                  <a:spcPct val="0"/>
                </a:spcBef>
                <a:spcAft>
                  <a:spcPct val="0"/>
                </a:spcAft>
                <a:defRPr sz="2400">
                  <a:solidFill>
                    <a:schemeClr val="bg2"/>
                  </a:solidFill>
                  <a:latin typeface="Arial" charset="0"/>
                  <a:cs typeface="Arial" charset="0"/>
                </a:defRPr>
              </a:lvl9pPr>
            </a:lstStyle>
            <a:p>
              <a:pPr algn="ctr">
                <a:lnSpc>
                  <a:spcPct val="40000"/>
                </a:lnSpc>
                <a:spcBef>
                  <a:spcPct val="50000"/>
                </a:spcBef>
              </a:pPr>
              <a:r>
                <a:rPr lang="en-GB" sz="1800" b="1" dirty="0" smtClean="0">
                  <a:solidFill>
                    <a:schemeClr val="bg1"/>
                  </a:solidFill>
                  <a:latin typeface="Verdana" pitchFamily="34" charset="0"/>
                  <a:ea typeface="ＭＳ Ｐゴシック" pitchFamily="34" charset="-128"/>
                </a:rPr>
                <a:t>Erasmus</a:t>
              </a:r>
              <a:r>
                <a:rPr lang="en-GB" sz="1800" b="1" dirty="0" smtClean="0">
                  <a:solidFill>
                    <a:schemeClr val="bg1"/>
                  </a:solidFill>
                  <a:latin typeface="Verdana" pitchFamily="34" charset="0"/>
                </a:rPr>
                <a:t>+</a:t>
              </a:r>
              <a:endParaRPr lang="en-GB" sz="1800" b="1" dirty="0">
                <a:solidFill>
                  <a:schemeClr val="bg1"/>
                </a:solidFill>
                <a:latin typeface="Verdana" pitchFamily="34" charset="0"/>
                <a:ea typeface="ＭＳ Ｐゴシック" pitchFamily="34" charset="-128"/>
              </a:endParaRPr>
            </a:p>
          </p:txBody>
        </p:sp>
        <p:sp>
          <p:nvSpPr>
            <p:cNvPr id="6152" name="Line 18"/>
            <p:cNvSpPr>
              <a:spLocks noChangeShapeType="1"/>
            </p:cNvSpPr>
            <p:nvPr/>
          </p:nvSpPr>
          <p:spPr bwMode="auto">
            <a:xfrm>
              <a:off x="6306520" y="3892128"/>
              <a:ext cx="4763" cy="119062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Line 19"/>
            <p:cNvSpPr>
              <a:spLocks noChangeShapeType="1"/>
            </p:cNvSpPr>
            <p:nvPr/>
          </p:nvSpPr>
          <p:spPr bwMode="auto">
            <a:xfrm>
              <a:off x="7673358" y="3904828"/>
              <a:ext cx="3175" cy="118903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4" name="Text Box 20"/>
            <p:cNvSpPr txBox="1">
              <a:spLocks noChangeArrowheads="1"/>
            </p:cNvSpPr>
            <p:nvPr/>
          </p:nvSpPr>
          <p:spPr bwMode="auto">
            <a:xfrm>
              <a:off x="5148064" y="3985790"/>
              <a:ext cx="1158456" cy="83099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2"/>
                  </a:solidFill>
                  <a:latin typeface="Arial" charset="0"/>
                  <a:cs typeface="Arial" charset="0"/>
                </a:defRPr>
              </a:lvl1pPr>
              <a:lvl2pPr marL="742950" indent="-285750" eaLnBrk="0" hangingPunct="0">
                <a:defRPr sz="2400">
                  <a:solidFill>
                    <a:schemeClr val="bg2"/>
                  </a:solidFill>
                  <a:latin typeface="Arial" charset="0"/>
                  <a:cs typeface="Arial" charset="0"/>
                </a:defRPr>
              </a:lvl2pPr>
              <a:lvl3pPr marL="1143000" indent="-228600" eaLnBrk="0" hangingPunct="0">
                <a:defRPr sz="2400">
                  <a:solidFill>
                    <a:schemeClr val="bg2"/>
                  </a:solidFill>
                  <a:latin typeface="Arial" charset="0"/>
                  <a:cs typeface="Arial" charset="0"/>
                </a:defRPr>
              </a:lvl3pPr>
              <a:lvl4pPr marL="1600200" indent="-228600" eaLnBrk="0" hangingPunct="0">
                <a:defRPr sz="2400">
                  <a:solidFill>
                    <a:schemeClr val="bg2"/>
                  </a:solidFill>
                  <a:latin typeface="Arial" charset="0"/>
                  <a:cs typeface="Arial" charset="0"/>
                </a:defRPr>
              </a:lvl4pPr>
              <a:lvl5pPr marL="2057400" indent="-228600" eaLnBrk="0" hangingPunct="0">
                <a:defRPr sz="2400">
                  <a:solidFill>
                    <a:schemeClr val="bg2"/>
                  </a:solidFill>
                  <a:latin typeface="Arial" charset="0"/>
                  <a:cs typeface="Arial" charset="0"/>
                </a:defRPr>
              </a:lvl5pPr>
              <a:lvl6pPr marL="2514600" indent="-228600" eaLnBrk="0" fontAlgn="base" hangingPunct="0">
                <a:spcBef>
                  <a:spcPct val="0"/>
                </a:spcBef>
                <a:spcAft>
                  <a:spcPct val="0"/>
                </a:spcAft>
                <a:defRPr sz="2400">
                  <a:solidFill>
                    <a:schemeClr val="bg2"/>
                  </a:solidFill>
                  <a:latin typeface="Arial" charset="0"/>
                  <a:cs typeface="Arial" charset="0"/>
                </a:defRPr>
              </a:lvl6pPr>
              <a:lvl7pPr marL="2971800" indent="-228600" eaLnBrk="0" fontAlgn="base" hangingPunct="0">
                <a:spcBef>
                  <a:spcPct val="0"/>
                </a:spcBef>
                <a:spcAft>
                  <a:spcPct val="0"/>
                </a:spcAft>
                <a:defRPr sz="2400">
                  <a:solidFill>
                    <a:schemeClr val="bg2"/>
                  </a:solidFill>
                  <a:latin typeface="Arial" charset="0"/>
                  <a:cs typeface="Arial" charset="0"/>
                </a:defRPr>
              </a:lvl7pPr>
              <a:lvl8pPr marL="3429000" indent="-228600" eaLnBrk="0" fontAlgn="base" hangingPunct="0">
                <a:spcBef>
                  <a:spcPct val="0"/>
                </a:spcBef>
                <a:spcAft>
                  <a:spcPct val="0"/>
                </a:spcAft>
                <a:defRPr sz="2400">
                  <a:solidFill>
                    <a:schemeClr val="bg2"/>
                  </a:solidFill>
                  <a:latin typeface="Arial" charset="0"/>
                  <a:cs typeface="Arial" charset="0"/>
                </a:defRPr>
              </a:lvl8pPr>
              <a:lvl9pPr marL="3886200" indent="-228600" eaLnBrk="0" fontAlgn="base" hangingPunct="0">
                <a:spcBef>
                  <a:spcPct val="0"/>
                </a:spcBef>
                <a:spcAft>
                  <a:spcPct val="0"/>
                </a:spcAft>
                <a:defRPr sz="2400">
                  <a:solidFill>
                    <a:schemeClr val="bg2"/>
                  </a:solidFill>
                  <a:latin typeface="Arial" charset="0"/>
                  <a:cs typeface="Arial" charset="0"/>
                </a:defRPr>
              </a:lvl9pPr>
            </a:lstStyle>
            <a:p>
              <a:pPr algn="ctr">
                <a:spcBef>
                  <a:spcPts val="0"/>
                </a:spcBef>
              </a:pPr>
              <a:r>
                <a:rPr lang="en-GB" sz="1200" b="1" dirty="0">
                  <a:solidFill>
                    <a:schemeClr val="tx1"/>
                  </a:solidFill>
                  <a:latin typeface="Verdana" pitchFamily="34" charset="0"/>
                  <a:ea typeface="ＭＳ Ｐゴシック" pitchFamily="34" charset="-128"/>
                </a:rPr>
                <a:t>1.</a:t>
              </a:r>
            </a:p>
            <a:p>
              <a:pPr algn="ctr">
                <a:spcBef>
                  <a:spcPts val="0"/>
                </a:spcBef>
              </a:pPr>
              <a:r>
                <a:rPr lang="en-GB" sz="1200" b="1" dirty="0" smtClean="0">
                  <a:solidFill>
                    <a:schemeClr val="tx1"/>
                  </a:solidFill>
                  <a:latin typeface="Verdana" pitchFamily="34" charset="0"/>
                </a:rPr>
                <a:t>Learning</a:t>
              </a:r>
              <a:br>
                <a:rPr lang="en-GB" sz="1200" b="1" dirty="0" smtClean="0">
                  <a:solidFill>
                    <a:schemeClr val="tx1"/>
                  </a:solidFill>
                  <a:latin typeface="Verdana" pitchFamily="34" charset="0"/>
                </a:rPr>
              </a:br>
              <a:r>
                <a:rPr lang="en-GB" sz="1200" b="1" dirty="0" smtClean="0">
                  <a:solidFill>
                    <a:schemeClr val="tx1"/>
                  </a:solidFill>
                  <a:latin typeface="Verdana" pitchFamily="34" charset="0"/>
                </a:rPr>
                <a:t>mobility of</a:t>
              </a:r>
              <a:br>
                <a:rPr lang="en-GB" sz="1200" b="1" dirty="0" smtClean="0">
                  <a:solidFill>
                    <a:schemeClr val="tx1"/>
                  </a:solidFill>
                  <a:latin typeface="Verdana" pitchFamily="34" charset="0"/>
                </a:rPr>
              </a:br>
              <a:r>
                <a:rPr lang="en-GB" sz="1200" b="1" dirty="0" smtClean="0">
                  <a:solidFill>
                    <a:schemeClr val="tx1"/>
                  </a:solidFill>
                  <a:latin typeface="Verdana" pitchFamily="34" charset="0"/>
                </a:rPr>
                <a:t>individuals</a:t>
              </a:r>
              <a:endParaRPr lang="en-GB" sz="1200" b="1" dirty="0">
                <a:solidFill>
                  <a:schemeClr val="tx1"/>
                </a:solidFill>
                <a:latin typeface="Verdana" pitchFamily="34" charset="0"/>
              </a:endParaRPr>
            </a:p>
          </p:txBody>
        </p:sp>
        <p:sp>
          <p:nvSpPr>
            <p:cNvPr id="6155" name="Text Box 21"/>
            <p:cNvSpPr txBox="1">
              <a:spLocks noChangeArrowheads="1"/>
            </p:cNvSpPr>
            <p:nvPr/>
          </p:nvSpPr>
          <p:spPr bwMode="auto">
            <a:xfrm>
              <a:off x="7649545" y="3985791"/>
              <a:ext cx="1189038" cy="83099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bg2"/>
                  </a:solidFill>
                  <a:latin typeface="Arial" charset="0"/>
                  <a:cs typeface="Arial" charset="0"/>
                </a:defRPr>
              </a:lvl1pPr>
              <a:lvl2pPr marL="742950" indent="-285750" eaLnBrk="0" hangingPunct="0">
                <a:defRPr sz="2400">
                  <a:solidFill>
                    <a:schemeClr val="bg2"/>
                  </a:solidFill>
                  <a:latin typeface="Arial" charset="0"/>
                  <a:cs typeface="Arial" charset="0"/>
                </a:defRPr>
              </a:lvl2pPr>
              <a:lvl3pPr marL="1143000" indent="-228600" eaLnBrk="0" hangingPunct="0">
                <a:defRPr sz="2400">
                  <a:solidFill>
                    <a:schemeClr val="bg2"/>
                  </a:solidFill>
                  <a:latin typeface="Arial" charset="0"/>
                  <a:cs typeface="Arial" charset="0"/>
                </a:defRPr>
              </a:lvl3pPr>
              <a:lvl4pPr marL="1600200" indent="-228600" eaLnBrk="0" hangingPunct="0">
                <a:defRPr sz="2400">
                  <a:solidFill>
                    <a:schemeClr val="bg2"/>
                  </a:solidFill>
                  <a:latin typeface="Arial" charset="0"/>
                  <a:cs typeface="Arial" charset="0"/>
                </a:defRPr>
              </a:lvl4pPr>
              <a:lvl5pPr marL="2057400" indent="-228600" eaLnBrk="0" hangingPunct="0">
                <a:defRPr sz="2400">
                  <a:solidFill>
                    <a:schemeClr val="bg2"/>
                  </a:solidFill>
                  <a:latin typeface="Arial" charset="0"/>
                  <a:cs typeface="Arial" charset="0"/>
                </a:defRPr>
              </a:lvl5pPr>
              <a:lvl6pPr marL="2514600" indent="-228600" eaLnBrk="0" fontAlgn="base" hangingPunct="0">
                <a:spcBef>
                  <a:spcPct val="0"/>
                </a:spcBef>
                <a:spcAft>
                  <a:spcPct val="0"/>
                </a:spcAft>
                <a:defRPr sz="2400">
                  <a:solidFill>
                    <a:schemeClr val="bg2"/>
                  </a:solidFill>
                  <a:latin typeface="Arial" charset="0"/>
                  <a:cs typeface="Arial" charset="0"/>
                </a:defRPr>
              </a:lvl6pPr>
              <a:lvl7pPr marL="2971800" indent="-228600" eaLnBrk="0" fontAlgn="base" hangingPunct="0">
                <a:spcBef>
                  <a:spcPct val="0"/>
                </a:spcBef>
                <a:spcAft>
                  <a:spcPct val="0"/>
                </a:spcAft>
                <a:defRPr sz="2400">
                  <a:solidFill>
                    <a:schemeClr val="bg2"/>
                  </a:solidFill>
                  <a:latin typeface="Arial" charset="0"/>
                  <a:cs typeface="Arial" charset="0"/>
                </a:defRPr>
              </a:lvl7pPr>
              <a:lvl8pPr marL="3429000" indent="-228600" eaLnBrk="0" fontAlgn="base" hangingPunct="0">
                <a:spcBef>
                  <a:spcPct val="0"/>
                </a:spcBef>
                <a:spcAft>
                  <a:spcPct val="0"/>
                </a:spcAft>
                <a:defRPr sz="2400">
                  <a:solidFill>
                    <a:schemeClr val="bg2"/>
                  </a:solidFill>
                  <a:latin typeface="Arial" charset="0"/>
                  <a:cs typeface="Arial" charset="0"/>
                </a:defRPr>
              </a:lvl8pPr>
              <a:lvl9pPr marL="3886200" indent="-228600" eaLnBrk="0" fontAlgn="base" hangingPunct="0">
                <a:spcBef>
                  <a:spcPct val="0"/>
                </a:spcBef>
                <a:spcAft>
                  <a:spcPct val="0"/>
                </a:spcAft>
                <a:defRPr sz="2400">
                  <a:solidFill>
                    <a:schemeClr val="bg2"/>
                  </a:solidFill>
                  <a:latin typeface="Arial" charset="0"/>
                  <a:cs typeface="Arial" charset="0"/>
                </a:defRPr>
              </a:lvl9pPr>
            </a:lstStyle>
            <a:p>
              <a:pPr algn="ctr">
                <a:spcBef>
                  <a:spcPts val="0"/>
                </a:spcBef>
              </a:pPr>
              <a:r>
                <a:rPr lang="en-GB" sz="1200" b="1" dirty="0">
                  <a:solidFill>
                    <a:schemeClr val="tx1"/>
                  </a:solidFill>
                  <a:latin typeface="Verdana" pitchFamily="34" charset="0"/>
                  <a:ea typeface="ＭＳ Ｐゴシック" pitchFamily="34" charset="-128"/>
                </a:rPr>
                <a:t>3.</a:t>
              </a:r>
            </a:p>
            <a:p>
              <a:pPr algn="ctr">
                <a:spcBef>
                  <a:spcPts val="0"/>
                </a:spcBef>
              </a:pPr>
              <a:r>
                <a:rPr lang="en-GB" sz="1200" b="1" dirty="0" smtClean="0">
                  <a:solidFill>
                    <a:schemeClr val="tx1"/>
                  </a:solidFill>
                  <a:latin typeface="Verdana" pitchFamily="34" charset="0"/>
                </a:rPr>
                <a:t>Support</a:t>
              </a:r>
              <a:br>
                <a:rPr lang="en-GB" sz="1200" b="1" dirty="0" smtClean="0">
                  <a:solidFill>
                    <a:schemeClr val="tx1"/>
                  </a:solidFill>
                  <a:latin typeface="Verdana" pitchFamily="34" charset="0"/>
                </a:rPr>
              </a:br>
              <a:r>
                <a:rPr lang="en-GB" sz="1200" b="1" dirty="0" smtClean="0">
                  <a:solidFill>
                    <a:schemeClr val="tx1"/>
                  </a:solidFill>
                  <a:latin typeface="Verdana" pitchFamily="34" charset="0"/>
                </a:rPr>
                <a:t>for policy</a:t>
              </a:r>
              <a:br>
                <a:rPr lang="en-GB" sz="1200" b="1" dirty="0" smtClean="0">
                  <a:solidFill>
                    <a:schemeClr val="tx1"/>
                  </a:solidFill>
                  <a:latin typeface="Verdana" pitchFamily="34" charset="0"/>
                </a:rPr>
              </a:br>
              <a:r>
                <a:rPr lang="en-GB" sz="1200" b="1" dirty="0" smtClean="0">
                  <a:solidFill>
                    <a:schemeClr val="tx1"/>
                  </a:solidFill>
                  <a:latin typeface="Verdana" pitchFamily="34" charset="0"/>
                </a:rPr>
                <a:t>reform</a:t>
              </a:r>
              <a:endParaRPr lang="en-GB" sz="1200" b="1" dirty="0">
                <a:solidFill>
                  <a:schemeClr val="tx1"/>
                </a:solidFill>
                <a:latin typeface="Verdana" pitchFamily="34" charset="0"/>
              </a:endParaRPr>
            </a:p>
          </p:txBody>
        </p:sp>
        <p:sp>
          <p:nvSpPr>
            <p:cNvPr id="6156" name="Text Box 22"/>
            <p:cNvSpPr txBox="1">
              <a:spLocks noChangeArrowheads="1"/>
            </p:cNvSpPr>
            <p:nvPr/>
          </p:nvSpPr>
          <p:spPr bwMode="auto">
            <a:xfrm>
              <a:off x="6306520" y="3985791"/>
              <a:ext cx="1370013" cy="138499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ctr" eaLnBrk="0" hangingPunct="0">
                <a:lnSpc>
                  <a:spcPct val="60000"/>
                </a:lnSpc>
                <a:spcBef>
                  <a:spcPct val="50000"/>
                </a:spcBef>
                <a:defRPr sz="1200" b="1">
                  <a:solidFill>
                    <a:schemeClr val="tx1"/>
                  </a:solidFill>
                  <a:latin typeface="Verdana" pitchFamily="34" charset="0"/>
                  <a:ea typeface="ＭＳ Ｐゴシック" pitchFamily="34"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spcBef>
                  <a:spcPts val="0"/>
                </a:spcBef>
              </a:pPr>
              <a:r>
                <a:rPr lang="en-GB" dirty="0"/>
                <a:t>2.</a:t>
              </a:r>
            </a:p>
            <a:p>
              <a:pPr>
                <a:lnSpc>
                  <a:spcPct val="100000"/>
                </a:lnSpc>
                <a:spcBef>
                  <a:spcPts val="0"/>
                </a:spcBef>
              </a:pPr>
              <a:r>
                <a:rPr lang="en-GB" dirty="0"/>
                <a:t>Cooperation </a:t>
              </a:r>
              <a:r>
                <a:rPr lang="pl-PL" dirty="0"/>
                <a:t>f</a:t>
              </a:r>
              <a:r>
                <a:rPr lang="en-GB" dirty="0" smtClean="0"/>
                <a:t>or innovation </a:t>
              </a:r>
              <a:r>
                <a:rPr lang="en-GB" dirty="0"/>
                <a:t>and </a:t>
              </a:r>
              <a:r>
                <a:rPr lang="en-GB" dirty="0" smtClean="0"/>
                <a:t>exchange of good </a:t>
              </a:r>
              <a:r>
                <a:rPr lang="en-GB" dirty="0"/>
                <a:t>practices</a:t>
              </a:r>
            </a:p>
          </p:txBody>
        </p:sp>
        <p:sp>
          <p:nvSpPr>
            <p:cNvPr id="6157" name="Line 23"/>
            <p:cNvSpPr>
              <a:spLocks noChangeShapeType="1"/>
            </p:cNvSpPr>
            <p:nvPr/>
          </p:nvSpPr>
          <p:spPr bwMode="auto">
            <a:xfrm>
              <a:off x="5285758" y="3904828"/>
              <a:ext cx="326866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158" name="Text Box 24"/>
          <p:cNvSpPr txBox="1">
            <a:spLocks noChangeArrowheads="1"/>
          </p:cNvSpPr>
          <p:nvPr/>
        </p:nvSpPr>
        <p:spPr bwMode="auto">
          <a:xfrm>
            <a:off x="6235083" y="5517728"/>
            <a:ext cx="2087562" cy="122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85725" eaLnBrk="0" hangingPunct="0">
              <a:defRPr sz="2400">
                <a:solidFill>
                  <a:schemeClr val="bg2"/>
                </a:solidFill>
                <a:latin typeface="Arial" charset="0"/>
                <a:cs typeface="Arial" charset="0"/>
              </a:defRPr>
            </a:lvl1pPr>
            <a:lvl2pPr marL="742950" indent="-285750" eaLnBrk="0" hangingPunct="0">
              <a:defRPr sz="2400">
                <a:solidFill>
                  <a:schemeClr val="bg2"/>
                </a:solidFill>
                <a:latin typeface="Arial" charset="0"/>
                <a:cs typeface="Arial" charset="0"/>
              </a:defRPr>
            </a:lvl2pPr>
            <a:lvl3pPr marL="1143000" indent="-228600" eaLnBrk="0" hangingPunct="0">
              <a:defRPr sz="2400">
                <a:solidFill>
                  <a:schemeClr val="bg2"/>
                </a:solidFill>
                <a:latin typeface="Arial" charset="0"/>
                <a:cs typeface="Arial" charset="0"/>
              </a:defRPr>
            </a:lvl3pPr>
            <a:lvl4pPr marL="1600200" indent="-228600" eaLnBrk="0" hangingPunct="0">
              <a:defRPr sz="2400">
                <a:solidFill>
                  <a:schemeClr val="bg2"/>
                </a:solidFill>
                <a:latin typeface="Arial" charset="0"/>
                <a:cs typeface="Arial" charset="0"/>
              </a:defRPr>
            </a:lvl4pPr>
            <a:lvl5pPr marL="2057400" indent="-228600" eaLnBrk="0" hangingPunct="0">
              <a:defRPr sz="2400">
                <a:solidFill>
                  <a:schemeClr val="bg2"/>
                </a:solidFill>
                <a:latin typeface="Arial" charset="0"/>
                <a:cs typeface="Arial" charset="0"/>
              </a:defRPr>
            </a:lvl5pPr>
            <a:lvl6pPr marL="2514600" indent="-228600" eaLnBrk="0" fontAlgn="base" hangingPunct="0">
              <a:spcBef>
                <a:spcPct val="0"/>
              </a:spcBef>
              <a:spcAft>
                <a:spcPct val="0"/>
              </a:spcAft>
              <a:defRPr sz="2400">
                <a:solidFill>
                  <a:schemeClr val="bg2"/>
                </a:solidFill>
                <a:latin typeface="Arial" charset="0"/>
                <a:cs typeface="Arial" charset="0"/>
              </a:defRPr>
            </a:lvl6pPr>
            <a:lvl7pPr marL="2971800" indent="-228600" eaLnBrk="0" fontAlgn="base" hangingPunct="0">
              <a:spcBef>
                <a:spcPct val="0"/>
              </a:spcBef>
              <a:spcAft>
                <a:spcPct val="0"/>
              </a:spcAft>
              <a:defRPr sz="2400">
                <a:solidFill>
                  <a:schemeClr val="bg2"/>
                </a:solidFill>
                <a:latin typeface="Arial" charset="0"/>
                <a:cs typeface="Arial" charset="0"/>
              </a:defRPr>
            </a:lvl7pPr>
            <a:lvl8pPr marL="3429000" indent="-228600" eaLnBrk="0" fontAlgn="base" hangingPunct="0">
              <a:spcBef>
                <a:spcPct val="0"/>
              </a:spcBef>
              <a:spcAft>
                <a:spcPct val="0"/>
              </a:spcAft>
              <a:defRPr sz="2400">
                <a:solidFill>
                  <a:schemeClr val="bg2"/>
                </a:solidFill>
                <a:latin typeface="Arial" charset="0"/>
                <a:cs typeface="Arial" charset="0"/>
              </a:defRPr>
            </a:lvl8pPr>
            <a:lvl9pPr marL="3886200" indent="-228600" eaLnBrk="0" fontAlgn="base" hangingPunct="0">
              <a:spcBef>
                <a:spcPct val="0"/>
              </a:spcBef>
              <a:spcAft>
                <a:spcPct val="0"/>
              </a:spcAft>
              <a:defRPr sz="2400">
                <a:solidFill>
                  <a:schemeClr val="bg2"/>
                </a:solidFill>
                <a:latin typeface="Arial" charset="0"/>
                <a:cs typeface="Arial" charset="0"/>
              </a:defRPr>
            </a:lvl9pPr>
          </a:lstStyle>
          <a:p>
            <a:pPr eaLnBrk="1" hangingPunct="1">
              <a:spcBef>
                <a:spcPts val="600"/>
              </a:spcBef>
            </a:pPr>
            <a:r>
              <a:rPr lang="en-GB" sz="1200" b="1" u="sng" dirty="0">
                <a:solidFill>
                  <a:schemeClr val="tx1"/>
                </a:solidFill>
                <a:latin typeface="Verdana" pitchFamily="34" charset="0"/>
              </a:rPr>
              <a:t>Specific Actions</a:t>
            </a:r>
            <a:r>
              <a:rPr lang="en-GB" sz="1200" b="1" u="sng" dirty="0" smtClean="0">
                <a:solidFill>
                  <a:schemeClr val="tx1"/>
                </a:solidFill>
                <a:latin typeface="Verdana" pitchFamily="34" charset="0"/>
              </a:rPr>
              <a:t>:</a:t>
            </a:r>
            <a:endParaRPr lang="en-GB" sz="1200" b="1" u="sng" dirty="0">
              <a:solidFill>
                <a:schemeClr val="tx1"/>
              </a:solidFill>
              <a:latin typeface="Verdana" pitchFamily="34" charset="0"/>
            </a:endParaRPr>
          </a:p>
          <a:p>
            <a:pPr eaLnBrk="1" hangingPunct="1">
              <a:spcBef>
                <a:spcPts val="600"/>
              </a:spcBef>
              <a:buFontTx/>
              <a:buChar char="•"/>
            </a:pPr>
            <a:r>
              <a:rPr lang="en-GB" sz="1200" b="1" dirty="0">
                <a:solidFill>
                  <a:schemeClr val="tx1"/>
                </a:solidFill>
                <a:latin typeface="Verdana" pitchFamily="34" charset="0"/>
              </a:rPr>
              <a:t> Jean Monnet </a:t>
            </a:r>
          </a:p>
          <a:p>
            <a:pPr eaLnBrk="1" hangingPunct="1">
              <a:spcBef>
                <a:spcPts val="600"/>
              </a:spcBef>
              <a:buFontTx/>
              <a:buChar char="•"/>
            </a:pPr>
            <a:r>
              <a:rPr lang="en-GB" sz="1200" b="1" dirty="0">
                <a:solidFill>
                  <a:schemeClr val="tx1"/>
                </a:solidFill>
                <a:latin typeface="Verdana" pitchFamily="34" charset="0"/>
              </a:rPr>
              <a:t> </a:t>
            </a:r>
            <a:r>
              <a:rPr lang="en-GB" sz="1200" b="1" dirty="0" smtClean="0">
                <a:solidFill>
                  <a:schemeClr val="tx1"/>
                </a:solidFill>
                <a:latin typeface="Verdana" pitchFamily="34" charset="0"/>
              </a:rPr>
              <a:t>Sport</a:t>
            </a:r>
          </a:p>
        </p:txBody>
      </p:sp>
      <p:sp>
        <p:nvSpPr>
          <p:cNvPr id="6159" name="Rectangle 27"/>
          <p:cNvSpPr>
            <a:spLocks noChangeArrowheads="1"/>
          </p:cNvSpPr>
          <p:nvPr/>
        </p:nvSpPr>
        <p:spPr bwMode="auto">
          <a:xfrm>
            <a:off x="454437" y="1916832"/>
            <a:ext cx="8221252" cy="492443"/>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GB" sz="3200" b="1" dirty="0">
                <a:solidFill>
                  <a:srgbClr val="002060"/>
                </a:solidFill>
                <a:latin typeface="Verdana" pitchFamily="34" charset="0"/>
              </a:rPr>
              <a:t>Erasmus</a:t>
            </a:r>
            <a:r>
              <a:rPr lang="en-GB" b="1" dirty="0">
                <a:solidFill>
                  <a:srgbClr val="002060"/>
                </a:solidFill>
                <a:latin typeface="Verdana" pitchFamily="34" charset="0"/>
              </a:rPr>
              <a:t>+</a:t>
            </a:r>
          </a:p>
        </p:txBody>
      </p:sp>
      <p:sp>
        <p:nvSpPr>
          <p:cNvPr id="20"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2</a:t>
            </a:fld>
            <a:endParaRPr lang="en-GB" sz="1200" dirty="0">
              <a:solidFill>
                <a:schemeClr val="tx1"/>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blip>
          <a:stretch>
            <a:fillRect/>
          </a:stretch>
        </p:blipFill>
        <p:spPr>
          <a:xfrm>
            <a:off x="2771800" y="2564904"/>
            <a:ext cx="3888432" cy="29218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pic>
      <p:sp>
        <p:nvSpPr>
          <p:cNvPr id="8194" name="Content Placeholder 2"/>
          <p:cNvSpPr>
            <a:spLocks noGrp="1"/>
          </p:cNvSpPr>
          <p:nvPr>
            <p:ph idx="1"/>
          </p:nvPr>
        </p:nvSpPr>
        <p:spPr>
          <a:xfrm>
            <a:off x="725488" y="1382713"/>
            <a:ext cx="8147050" cy="1038225"/>
          </a:xfrm>
        </p:spPr>
        <p:txBody>
          <a:bodyPr/>
          <a:lstStyle/>
          <a:p>
            <a:pPr marL="0" indent="0" algn="just">
              <a:spcAft>
                <a:spcPts val="1200"/>
              </a:spcAft>
              <a:buFont typeface="Wingdings" pitchFamily="2" charset="2"/>
              <a:buNone/>
              <a:defRPr/>
            </a:pPr>
            <a:r>
              <a:rPr lang="fr-BE" sz="2400" b="1" dirty="0" err="1" smtClean="0">
                <a:ea typeface="ＭＳ Ｐゴシック" charset="-128"/>
              </a:rPr>
              <a:t>Overall</a:t>
            </a:r>
            <a:r>
              <a:rPr lang="fr-BE" sz="2400" b="1" dirty="0" smtClean="0">
                <a:ea typeface="ＭＳ Ｐゴシック" charset="-128"/>
              </a:rPr>
              <a:t> objective</a:t>
            </a:r>
            <a:endParaRPr lang="fr-BE" sz="1800" b="1" dirty="0" smtClean="0">
              <a:ea typeface="ＭＳ Ｐゴシック" charset="-128"/>
            </a:endParaRPr>
          </a:p>
          <a:p>
            <a:pPr algn="ctr">
              <a:spcAft>
                <a:spcPts val="1200"/>
              </a:spcAft>
              <a:buFont typeface="Wingdings" pitchFamily="2" charset="2"/>
              <a:buNone/>
              <a:defRPr/>
            </a:pPr>
            <a:r>
              <a:rPr lang="de-DE" sz="1800" dirty="0" smtClean="0">
                <a:ea typeface="ＭＳ Ｐゴシック" charset="-128"/>
              </a:rPr>
              <a:t>	</a:t>
            </a:r>
            <a:r>
              <a:rPr lang="de-DE" sz="2000" dirty="0" err="1" smtClean="0">
                <a:ea typeface="ＭＳ Ｐゴシック" charset="-128"/>
              </a:rPr>
              <a:t>Strengthen</a:t>
            </a:r>
            <a:r>
              <a:rPr lang="de-DE" sz="2000" dirty="0" smtClean="0">
                <a:ea typeface="ＭＳ Ｐゴシック" charset="-128"/>
              </a:rPr>
              <a:t> </a:t>
            </a:r>
            <a:r>
              <a:rPr lang="de-DE" sz="2000" dirty="0" err="1" smtClean="0">
                <a:ea typeface="ＭＳ Ｐゴシック" charset="-128"/>
              </a:rPr>
              <a:t>Europe's</a:t>
            </a:r>
            <a:r>
              <a:rPr lang="de-DE" sz="2000" dirty="0" smtClean="0">
                <a:ea typeface="ＭＳ Ｐゴシック" charset="-128"/>
              </a:rPr>
              <a:t> </a:t>
            </a:r>
            <a:r>
              <a:rPr lang="de-DE" sz="2000" dirty="0" err="1" smtClean="0">
                <a:ea typeface="ＭＳ Ｐゴシック" charset="-128"/>
              </a:rPr>
              <a:t>innovation</a:t>
            </a:r>
            <a:r>
              <a:rPr lang="de-DE" sz="2000" dirty="0" smtClean="0">
                <a:ea typeface="ＭＳ Ｐゴシック" charset="-128"/>
              </a:rPr>
              <a:t> </a:t>
            </a:r>
            <a:r>
              <a:rPr lang="de-DE" sz="2000" dirty="0" err="1" smtClean="0">
                <a:ea typeface="ＭＳ Ｐゴシック" charset="-128"/>
              </a:rPr>
              <a:t>capacity</a:t>
            </a:r>
            <a:endParaRPr lang="fr-BE" sz="2000" b="1" dirty="0" smtClean="0">
              <a:ea typeface="ＭＳ Ｐゴシック" charset="-128"/>
            </a:endParaRPr>
          </a:p>
          <a:p>
            <a:pPr algn="just">
              <a:spcAft>
                <a:spcPts val="1200"/>
              </a:spcAft>
              <a:buFont typeface="Wingdings" pitchFamily="2" charset="2"/>
              <a:buNone/>
              <a:defRPr/>
            </a:pPr>
            <a:r>
              <a:rPr lang="fr-BE" sz="1800" b="1" dirty="0" smtClean="0">
                <a:ea typeface="ＭＳ Ｐゴシック" charset="-128"/>
              </a:rPr>
              <a:t>	</a:t>
            </a:r>
            <a:endParaRPr lang="en-GB" sz="2000" dirty="0" smtClean="0">
              <a:ea typeface="ＭＳ Ｐゴシック" charset="-128"/>
            </a:endParaRPr>
          </a:p>
          <a:p>
            <a:pPr algn="just">
              <a:spcAft>
                <a:spcPts val="1200"/>
              </a:spcAft>
              <a:defRPr/>
            </a:pPr>
            <a:endParaRPr lang="fr-BE" sz="1800" b="1" dirty="0" smtClean="0">
              <a:ea typeface="ＭＳ Ｐゴシック" charset="-128"/>
            </a:endParaRPr>
          </a:p>
          <a:p>
            <a:pPr algn="just">
              <a:spcAft>
                <a:spcPts val="1200"/>
              </a:spcAft>
              <a:buFont typeface="Wingdings" pitchFamily="2" charset="2"/>
              <a:buNone/>
              <a:defRPr/>
            </a:pPr>
            <a:endParaRPr lang="fr-BE" sz="1800" b="1" dirty="0" smtClean="0">
              <a:ea typeface="ＭＳ Ｐゴシック" charset="-128"/>
            </a:endParaRPr>
          </a:p>
          <a:p>
            <a:pPr>
              <a:buFont typeface="Wingdings" pitchFamily="2" charset="2"/>
              <a:buNone/>
              <a:defRPr/>
            </a:pPr>
            <a:r>
              <a:rPr lang="de-DE" sz="1600" dirty="0" smtClean="0">
                <a:ea typeface="ＭＳ Ｐゴシック" charset="-128"/>
              </a:rPr>
              <a:t>	</a:t>
            </a:r>
            <a:r>
              <a:rPr lang="en-GB" sz="1600" dirty="0" smtClean="0">
                <a:ea typeface="ＭＳ Ｐゴシック" charset="-128"/>
              </a:rPr>
              <a:t>	</a:t>
            </a:r>
          </a:p>
        </p:txBody>
      </p:sp>
      <p:sp>
        <p:nvSpPr>
          <p:cNvPr id="8197" name="TextBox 2"/>
          <p:cNvSpPr txBox="1">
            <a:spLocks noChangeArrowheads="1"/>
          </p:cNvSpPr>
          <p:nvPr/>
        </p:nvSpPr>
        <p:spPr bwMode="auto">
          <a:xfrm>
            <a:off x="1115616" y="5589240"/>
            <a:ext cx="75235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eaLnBrk="1" hangingPunct="1"/>
            <a:r>
              <a:rPr lang="en-GB" sz="2000" dirty="0">
                <a:solidFill>
                  <a:srgbClr val="0F5494"/>
                </a:solidFill>
              </a:rPr>
              <a:t>Foster innovation in higher education, enterprises and socio-economic environment</a:t>
            </a:r>
          </a:p>
        </p:txBody>
      </p:sp>
      <p:sp>
        <p:nvSpPr>
          <p:cNvPr id="8198" name="TextBox 1"/>
          <p:cNvSpPr txBox="1">
            <a:spLocks noChangeArrowheads="1"/>
          </p:cNvSpPr>
          <p:nvPr/>
        </p:nvSpPr>
        <p:spPr bwMode="auto">
          <a:xfrm rot="-2220000">
            <a:off x="611188" y="3933825"/>
            <a:ext cx="205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fr-BE" sz="2400" b="0">
                <a:solidFill>
                  <a:srgbClr val="0F5494"/>
                </a:solidFill>
              </a:rPr>
              <a:t>Cooperation</a:t>
            </a:r>
            <a:endParaRPr lang="en-GB" sz="2400" b="0">
              <a:solidFill>
                <a:srgbClr val="0F5494"/>
              </a:solidFill>
            </a:endParaRPr>
          </a:p>
        </p:txBody>
      </p:sp>
      <p:sp>
        <p:nvSpPr>
          <p:cNvPr id="7"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20</a:t>
            </a:fld>
            <a:endParaRPr lang="en-GB" sz="1200" dirty="0">
              <a:solidFill>
                <a:schemeClr val="tx1"/>
              </a:solidFill>
            </a:endParaRPr>
          </a:p>
        </p:txBody>
      </p:sp>
    </p:spTree>
    <p:extLst>
      <p:ext uri="{BB962C8B-B14F-4D97-AF65-F5344CB8AC3E}">
        <p14:creationId xmlns:p14="http://schemas.microsoft.com/office/powerpoint/2010/main" val="81438984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171" name="Group 3"/>
          <p:cNvGrpSpPr>
            <a:grpSpLocks/>
          </p:cNvGrpSpPr>
          <p:nvPr/>
        </p:nvGrpSpPr>
        <p:grpSpPr bwMode="auto">
          <a:xfrm>
            <a:off x="899592" y="2089845"/>
            <a:ext cx="7704856" cy="4291483"/>
            <a:chOff x="566110" y="1512877"/>
            <a:chExt cx="8434544" cy="4679950"/>
          </a:xfrm>
        </p:grpSpPr>
        <p:pic>
          <p:nvPicPr>
            <p:cNvPr id="717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990270" y="1717664"/>
              <a:ext cx="46799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7"/>
            <p:cNvSpPr txBox="1">
              <a:spLocks noChangeArrowheads="1"/>
            </p:cNvSpPr>
            <p:nvPr/>
          </p:nvSpPr>
          <p:spPr bwMode="auto">
            <a:xfrm>
              <a:off x="4454407" y="5468995"/>
              <a:ext cx="2484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eaLnBrk="1" hangingPunct="1">
                <a:spcBef>
                  <a:spcPct val="50000"/>
                </a:spcBef>
              </a:pPr>
              <a:r>
                <a:rPr lang="en-GB" sz="2400">
                  <a:solidFill>
                    <a:schemeClr val="accent2"/>
                  </a:solidFill>
                  <a:latin typeface="Courier New" pitchFamily="49" charset="0"/>
                </a:rPr>
                <a:t>Business </a:t>
              </a:r>
            </a:p>
          </p:txBody>
        </p:sp>
        <p:sp>
          <p:nvSpPr>
            <p:cNvPr id="7175" name="AutoShape 15"/>
            <p:cNvSpPr>
              <a:spLocks noChangeArrowheads="1"/>
            </p:cNvSpPr>
            <p:nvPr/>
          </p:nvSpPr>
          <p:spPr bwMode="auto">
            <a:xfrm rot="1500000">
              <a:off x="4214018" y="4980697"/>
              <a:ext cx="715963" cy="347662"/>
            </a:xfrm>
            <a:prstGeom prst="leftArrow">
              <a:avLst>
                <a:gd name="adj1" fmla="val 50000"/>
                <a:gd name="adj2" fmla="val 51484"/>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176" name="AutoShape 16"/>
            <p:cNvSpPr>
              <a:spLocks noChangeArrowheads="1"/>
            </p:cNvSpPr>
            <p:nvPr/>
          </p:nvSpPr>
          <p:spPr bwMode="auto">
            <a:xfrm rot="9240000">
              <a:off x="1837076" y="3074017"/>
              <a:ext cx="715963" cy="347663"/>
            </a:xfrm>
            <a:prstGeom prst="leftArrow">
              <a:avLst>
                <a:gd name="adj1" fmla="val 50000"/>
                <a:gd name="adj2" fmla="val 51484"/>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177" name="AutoShape 17"/>
            <p:cNvSpPr>
              <a:spLocks noChangeArrowheads="1"/>
            </p:cNvSpPr>
            <p:nvPr/>
          </p:nvSpPr>
          <p:spPr bwMode="auto">
            <a:xfrm rot="-2400000">
              <a:off x="6158234" y="2538317"/>
              <a:ext cx="715963" cy="347663"/>
            </a:xfrm>
            <a:prstGeom prst="leftArrow">
              <a:avLst>
                <a:gd name="adj1" fmla="val 50000"/>
                <a:gd name="adj2" fmla="val 51484"/>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fr-FR"/>
            </a:p>
          </p:txBody>
        </p:sp>
        <p:sp>
          <p:nvSpPr>
            <p:cNvPr id="7178" name="Text Box 21"/>
            <p:cNvSpPr txBox="1">
              <a:spLocks noChangeArrowheads="1"/>
            </p:cNvSpPr>
            <p:nvPr/>
          </p:nvSpPr>
          <p:spPr bwMode="auto">
            <a:xfrm>
              <a:off x="6516216" y="1937716"/>
              <a:ext cx="2484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eaLnBrk="1" hangingPunct="1">
                <a:spcBef>
                  <a:spcPct val="50000"/>
                </a:spcBef>
              </a:pPr>
              <a:r>
                <a:rPr lang="en-GB" sz="2400" dirty="0">
                  <a:solidFill>
                    <a:schemeClr val="accent2"/>
                  </a:solidFill>
                  <a:latin typeface="Courier New" pitchFamily="49" charset="0"/>
                </a:rPr>
                <a:t>Higher Education </a:t>
              </a:r>
            </a:p>
          </p:txBody>
        </p:sp>
        <p:sp>
          <p:nvSpPr>
            <p:cNvPr id="7179" name="Text Box 22"/>
            <p:cNvSpPr txBox="1">
              <a:spLocks noChangeArrowheads="1"/>
            </p:cNvSpPr>
            <p:nvPr/>
          </p:nvSpPr>
          <p:spPr bwMode="auto">
            <a:xfrm>
              <a:off x="566110" y="3561016"/>
              <a:ext cx="183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eaLnBrk="1" hangingPunct="1">
                <a:spcBef>
                  <a:spcPct val="50000"/>
                </a:spcBef>
              </a:pPr>
              <a:r>
                <a:rPr lang="en-GB" sz="2400" dirty="0">
                  <a:solidFill>
                    <a:schemeClr val="accent2"/>
                  </a:solidFill>
                  <a:latin typeface="Courier New" pitchFamily="49" charset="0"/>
                </a:rPr>
                <a:t>Research </a:t>
              </a:r>
            </a:p>
          </p:txBody>
        </p:sp>
        <p:sp>
          <p:nvSpPr>
            <p:cNvPr id="7180" name="Line 9"/>
            <p:cNvSpPr>
              <a:spLocks noChangeShapeType="1"/>
            </p:cNvSpPr>
            <p:nvPr/>
          </p:nvSpPr>
          <p:spPr bwMode="auto">
            <a:xfrm flipV="1">
              <a:off x="4375025" y="3247849"/>
              <a:ext cx="647700" cy="936625"/>
            </a:xfrm>
            <a:prstGeom prst="line">
              <a:avLst/>
            </a:prstGeom>
            <a:noFill/>
            <a:ln w="76200">
              <a:solidFill>
                <a:srgbClr val="FF9933"/>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 name="Title 1"/>
          <p:cNvSpPr>
            <a:spLocks noGrp="1"/>
          </p:cNvSpPr>
          <p:nvPr>
            <p:ph type="title"/>
          </p:nvPr>
        </p:nvSpPr>
        <p:spPr>
          <a:xfrm>
            <a:off x="468313" y="1700808"/>
            <a:ext cx="8229600" cy="720080"/>
          </a:xfrm>
        </p:spPr>
        <p:txBody>
          <a:bodyPr/>
          <a:lstStyle/>
          <a:p>
            <a:pPr algn="ctr"/>
            <a:r>
              <a:rPr lang="pl-PL" sz="2400" kern="1200" dirty="0" err="1" smtClean="0">
                <a:solidFill>
                  <a:srgbClr val="002060"/>
                </a:solidFill>
                <a:latin typeface="Verdana" pitchFamily="34" charset="0"/>
                <a:ea typeface="+mn-ea"/>
                <a:cs typeface="Arial" charset="0"/>
              </a:rPr>
              <a:t>Co-operation</a:t>
            </a:r>
            <a:r>
              <a:rPr lang="pl-PL" sz="2400" kern="1200" dirty="0" smtClean="0">
                <a:solidFill>
                  <a:srgbClr val="002060"/>
                </a:solidFill>
                <a:latin typeface="Verdana" pitchFamily="34" charset="0"/>
                <a:ea typeface="+mn-ea"/>
                <a:cs typeface="Arial" charset="0"/>
              </a:rPr>
              <a:t> and </a:t>
            </a:r>
            <a:r>
              <a:rPr lang="pl-PL" sz="2400" kern="1200" dirty="0" err="1" smtClean="0">
                <a:solidFill>
                  <a:srgbClr val="002060"/>
                </a:solidFill>
                <a:latin typeface="Verdana" pitchFamily="34" charset="0"/>
                <a:ea typeface="+mn-ea"/>
                <a:cs typeface="Arial" charset="0"/>
              </a:rPr>
              <a:t>Innovation</a:t>
            </a:r>
            <a:endParaRPr lang="en-GB" sz="2400" kern="1200" dirty="0">
              <a:solidFill>
                <a:srgbClr val="002060"/>
              </a:solidFill>
              <a:latin typeface="Verdana" pitchFamily="34" charset="0"/>
              <a:ea typeface="+mn-ea"/>
              <a:cs typeface="Arial" charset="0"/>
            </a:endParaRPr>
          </a:p>
        </p:txBody>
      </p:sp>
      <p:sp>
        <p:nvSpPr>
          <p:cNvPr id="13"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21</a:t>
            </a:fld>
            <a:endParaRPr lang="en-GB" sz="1200" dirty="0">
              <a:solidFill>
                <a:schemeClr val="tx1"/>
              </a:solidFill>
            </a:endParaRPr>
          </a:p>
        </p:txBody>
      </p:sp>
    </p:spTree>
    <p:extLst>
      <p:ext uri="{BB962C8B-B14F-4D97-AF65-F5344CB8AC3E}">
        <p14:creationId xmlns:p14="http://schemas.microsoft.com/office/powerpoint/2010/main" val="121774128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4C7E6229-1E4F-445C-94C5-B4BDAB1D58EE}" type="slidenum">
              <a:rPr lang="en-GB" sz="1200">
                <a:solidFill>
                  <a:srgbClr val="FFFFFF"/>
                </a:solidFill>
              </a:rPr>
              <a:pPr algn="ctr"/>
              <a:t>22</a:t>
            </a:fld>
            <a:endParaRPr lang="en-GB" sz="1200">
              <a:solidFill>
                <a:srgbClr val="FFFFFF"/>
              </a:solidFill>
            </a:endParaRPr>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925" y="3657600"/>
            <a:ext cx="10731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674938"/>
            <a:ext cx="10731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81200"/>
            <a:ext cx="10731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650" y="4413250"/>
            <a:ext cx="10731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038" y="5181600"/>
            <a:ext cx="10731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Content Placeholder 2"/>
          <p:cNvSpPr>
            <a:spLocks noGrp="1"/>
          </p:cNvSpPr>
          <p:nvPr>
            <p:ph idx="1"/>
          </p:nvPr>
        </p:nvSpPr>
        <p:spPr>
          <a:xfrm>
            <a:off x="755576" y="1529481"/>
            <a:ext cx="8153474" cy="4995863"/>
          </a:xfrm>
        </p:spPr>
        <p:txBody>
          <a:bodyPr/>
          <a:lstStyle/>
          <a:p>
            <a:pPr marL="0" indent="0" algn="just">
              <a:spcAft>
                <a:spcPts val="1200"/>
              </a:spcAft>
              <a:buFont typeface="Wingdings" pitchFamily="2" charset="2"/>
              <a:buNone/>
              <a:defRPr/>
            </a:pPr>
            <a:r>
              <a:rPr lang="fr-BE" sz="2400" b="1" dirty="0" smtClean="0">
                <a:ea typeface="ＭＳ Ｐゴシック" charset="-128"/>
              </a:rPr>
              <a:t>Objectives</a:t>
            </a:r>
          </a:p>
          <a:p>
            <a:pPr marL="1162050" indent="-1162050">
              <a:buFont typeface="Wingdings" charset="2"/>
              <a:buNone/>
              <a:defRPr/>
            </a:pPr>
            <a:r>
              <a:rPr lang="de-DE" sz="1600" dirty="0" smtClean="0">
                <a:ea typeface="ＭＳ Ｐゴシック" charset="-128"/>
              </a:rPr>
              <a:t>	</a:t>
            </a:r>
            <a:r>
              <a:rPr lang="en-GB" sz="1600" dirty="0" smtClean="0">
                <a:ea typeface="ＭＳ Ｐゴシック" charset="-128"/>
              </a:rPr>
              <a:t>Develop </a:t>
            </a:r>
            <a:r>
              <a:rPr lang="en-GB" sz="1600" dirty="0" smtClean="0">
                <a:solidFill>
                  <a:srgbClr val="FF0000"/>
                </a:solidFill>
                <a:ea typeface="ＭＳ Ｐゴシック" charset="-128"/>
              </a:rPr>
              <a:t>innovative ways</a:t>
            </a:r>
            <a:r>
              <a:rPr lang="en-GB" sz="1600" dirty="0" smtClean="0">
                <a:ea typeface="ＭＳ Ｐゴシック" charset="-128"/>
              </a:rPr>
              <a:t> of teaching, learning and governance</a:t>
            </a:r>
          </a:p>
          <a:p>
            <a:pPr marL="1162050" indent="-1162050">
              <a:spcBef>
                <a:spcPts val="2400"/>
              </a:spcBef>
              <a:spcAft>
                <a:spcPts val="600"/>
              </a:spcAft>
              <a:buFont typeface="Wingdings" charset="2"/>
              <a:buNone/>
              <a:defRPr/>
            </a:pPr>
            <a:r>
              <a:rPr lang="en-GB" sz="1600" dirty="0" smtClean="0">
                <a:ea typeface="ＭＳ Ｐゴシック" charset="-128"/>
              </a:rPr>
              <a:t>	Stimulate </a:t>
            </a:r>
            <a:r>
              <a:rPr lang="en-GB" sz="1600" dirty="0" smtClean="0">
                <a:solidFill>
                  <a:srgbClr val="FF0000"/>
                </a:solidFill>
                <a:ea typeface="ＭＳ Ｐゴシック" charset="-128"/>
              </a:rPr>
              <a:t>entrepreneurship and entrepreneurial competence</a:t>
            </a:r>
            <a:r>
              <a:rPr lang="en-GB" sz="1600" dirty="0" smtClean="0">
                <a:ea typeface="ＭＳ Ｐゴシック" charset="-128"/>
              </a:rPr>
              <a:t> of students, academics and company staff</a:t>
            </a:r>
          </a:p>
          <a:p>
            <a:pPr marL="1162050" indent="-1162050">
              <a:spcBef>
                <a:spcPts val="2400"/>
              </a:spcBef>
              <a:spcAft>
                <a:spcPts val="600"/>
              </a:spcAft>
              <a:buFont typeface="Wingdings" charset="2"/>
              <a:buNone/>
              <a:defRPr/>
            </a:pPr>
            <a:r>
              <a:rPr lang="de-DE" sz="1600" dirty="0" smtClean="0">
                <a:ea typeface="ＭＳ Ｐゴシック" charset="-128"/>
              </a:rPr>
              <a:t>	</a:t>
            </a:r>
            <a:r>
              <a:rPr lang="de-DE" sz="1600" dirty="0" err="1" smtClean="0">
                <a:ea typeface="ＭＳ Ｐゴシック" charset="-128"/>
              </a:rPr>
              <a:t>Strengthen</a:t>
            </a:r>
            <a:r>
              <a:rPr lang="de-DE" sz="1600" dirty="0" smtClean="0">
                <a:ea typeface="ＭＳ Ｐゴシック" charset="-128"/>
              </a:rPr>
              <a:t> </a:t>
            </a:r>
            <a:r>
              <a:rPr lang="de-DE" sz="1600" dirty="0" err="1" smtClean="0">
                <a:ea typeface="ＭＳ Ｐゴシック" charset="-128"/>
              </a:rPr>
              <a:t>the</a:t>
            </a:r>
            <a:r>
              <a:rPr lang="de-DE" sz="1600" dirty="0" smtClean="0">
                <a:ea typeface="ＭＳ Ｐゴシック" charset="-128"/>
              </a:rPr>
              <a:t> </a:t>
            </a:r>
            <a:r>
              <a:rPr lang="de-DE" sz="1600" dirty="0" err="1" smtClean="0">
                <a:ea typeface="ＭＳ Ｐゴシック" charset="-128"/>
              </a:rPr>
              <a:t>flow</a:t>
            </a:r>
            <a:r>
              <a:rPr lang="de-DE" sz="1600" dirty="0" smtClean="0">
                <a:ea typeface="ＭＳ Ｐゴシック" charset="-128"/>
              </a:rPr>
              <a:t> </a:t>
            </a:r>
            <a:r>
              <a:rPr lang="de-DE" sz="1600" dirty="0" err="1" smtClean="0">
                <a:ea typeface="ＭＳ Ｐゴシック" charset="-128"/>
              </a:rPr>
              <a:t>and</a:t>
            </a:r>
            <a:r>
              <a:rPr lang="de-DE" sz="1600" dirty="0" smtClean="0">
                <a:ea typeface="ＭＳ Ｐゴシック" charset="-128"/>
              </a:rPr>
              <a:t> </a:t>
            </a:r>
            <a:r>
              <a:rPr lang="de-DE" sz="1600" dirty="0" err="1" smtClean="0">
                <a:solidFill>
                  <a:srgbClr val="FF0000"/>
                </a:solidFill>
                <a:ea typeface="ＭＳ Ｐゴシック" charset="-128"/>
              </a:rPr>
              <a:t>exchange</a:t>
            </a:r>
            <a:r>
              <a:rPr lang="de-DE" sz="1600" dirty="0" smtClean="0">
                <a:solidFill>
                  <a:srgbClr val="FF0000"/>
                </a:solidFill>
                <a:ea typeface="ＭＳ Ｐゴシック" charset="-128"/>
              </a:rPr>
              <a:t> </a:t>
            </a:r>
            <a:r>
              <a:rPr lang="de-DE" sz="1600" dirty="0" err="1" smtClean="0">
                <a:solidFill>
                  <a:srgbClr val="FF0000"/>
                </a:solidFill>
                <a:ea typeface="ＭＳ Ｐゴシック" charset="-128"/>
              </a:rPr>
              <a:t>of</a:t>
            </a:r>
            <a:r>
              <a:rPr lang="de-DE" sz="1600" dirty="0" smtClean="0">
                <a:solidFill>
                  <a:srgbClr val="FF0000"/>
                </a:solidFill>
                <a:ea typeface="ＭＳ Ｐゴシック" charset="-128"/>
              </a:rPr>
              <a:t> </a:t>
            </a:r>
            <a:r>
              <a:rPr lang="de-DE" sz="1600" dirty="0" err="1" smtClean="0">
                <a:solidFill>
                  <a:srgbClr val="FF0000"/>
                </a:solidFill>
                <a:ea typeface="ＭＳ Ｐゴシック" charset="-128"/>
              </a:rPr>
              <a:t>information</a:t>
            </a:r>
            <a:r>
              <a:rPr lang="de-DE" sz="1600" dirty="0" smtClean="0">
                <a:solidFill>
                  <a:srgbClr val="FF0000"/>
                </a:solidFill>
                <a:ea typeface="ＭＳ Ｐゴシック" charset="-128"/>
              </a:rPr>
              <a:t> </a:t>
            </a:r>
            <a:r>
              <a:rPr lang="de-DE" sz="1600" dirty="0" err="1" smtClean="0">
                <a:solidFill>
                  <a:srgbClr val="FF0000"/>
                </a:solidFill>
                <a:ea typeface="ＭＳ Ｐゴシック" charset="-128"/>
              </a:rPr>
              <a:t>and</a:t>
            </a:r>
            <a:r>
              <a:rPr lang="de-DE" sz="1600" dirty="0" smtClean="0">
                <a:solidFill>
                  <a:srgbClr val="FF0000"/>
                </a:solidFill>
                <a:ea typeface="ＭＳ Ｐゴシック" charset="-128"/>
              </a:rPr>
              <a:t> </a:t>
            </a:r>
            <a:r>
              <a:rPr lang="de-DE" sz="1600" dirty="0" err="1" smtClean="0">
                <a:solidFill>
                  <a:srgbClr val="FF0000"/>
                </a:solidFill>
                <a:ea typeface="ＭＳ Ｐゴシック" charset="-128"/>
              </a:rPr>
              <a:t>knowledge</a:t>
            </a:r>
            <a:endParaRPr lang="de-DE" sz="1600" dirty="0" smtClean="0">
              <a:solidFill>
                <a:srgbClr val="FF0000"/>
              </a:solidFill>
              <a:ea typeface="ＭＳ Ｐゴシック" charset="-128"/>
            </a:endParaRPr>
          </a:p>
          <a:p>
            <a:pPr marL="1162050" indent="-1162050">
              <a:spcBef>
                <a:spcPts val="2400"/>
              </a:spcBef>
              <a:spcAft>
                <a:spcPts val="600"/>
              </a:spcAft>
              <a:buFont typeface="Wingdings" charset="2"/>
              <a:buNone/>
              <a:defRPr/>
            </a:pPr>
            <a:r>
              <a:rPr lang="de-DE" sz="1600" dirty="0" smtClean="0">
                <a:ea typeface="ＭＳ Ｐゴシック" charset="-128"/>
              </a:rPr>
              <a:t>	</a:t>
            </a:r>
            <a:r>
              <a:rPr lang="de-DE" sz="1600" dirty="0" err="1" smtClean="0">
                <a:ea typeface="ＭＳ Ｐゴシック" charset="-128"/>
              </a:rPr>
              <a:t>Stimulate</a:t>
            </a:r>
            <a:r>
              <a:rPr lang="de-DE" sz="1600" dirty="0" smtClean="0">
                <a:ea typeface="ＭＳ Ｐゴシック" charset="-128"/>
              </a:rPr>
              <a:t>  </a:t>
            </a:r>
            <a:r>
              <a:rPr lang="de-DE" sz="1600" dirty="0" err="1" smtClean="0">
                <a:ea typeface="ＭＳ Ｐゴシック" charset="-128"/>
              </a:rPr>
              <a:t>the</a:t>
            </a:r>
            <a:r>
              <a:rPr lang="de-DE" sz="1600" dirty="0" smtClean="0">
                <a:ea typeface="ＭＳ Ｐゴシック" charset="-128"/>
              </a:rPr>
              <a:t> </a:t>
            </a:r>
            <a:r>
              <a:rPr lang="de-DE" sz="1600" dirty="0" err="1" smtClean="0">
                <a:ea typeface="ＭＳ Ｐゴシック" charset="-128"/>
              </a:rPr>
              <a:t>co-creation</a:t>
            </a:r>
            <a:r>
              <a:rPr lang="de-DE" sz="1600" dirty="0" smtClean="0">
                <a:ea typeface="ＭＳ Ｐゴシック" charset="-128"/>
              </a:rPr>
              <a:t> of </a:t>
            </a:r>
            <a:r>
              <a:rPr lang="de-DE" sz="1600" dirty="0" err="1" smtClean="0">
                <a:solidFill>
                  <a:srgbClr val="FF0000"/>
                </a:solidFill>
                <a:ea typeface="ＭＳ Ｐゴシック" charset="-128"/>
              </a:rPr>
              <a:t>knowledge</a:t>
            </a:r>
            <a:endParaRPr lang="de-DE" sz="1600" dirty="0" smtClean="0">
              <a:solidFill>
                <a:srgbClr val="FF0000"/>
              </a:solidFill>
              <a:ea typeface="ＭＳ Ｐゴシック" charset="-128"/>
            </a:endParaRPr>
          </a:p>
          <a:p>
            <a:pPr marL="1162050" indent="-1162050">
              <a:spcAft>
                <a:spcPts val="600"/>
              </a:spcAft>
              <a:buFont typeface="Wingdings" charset="2"/>
              <a:buNone/>
              <a:defRPr/>
            </a:pPr>
            <a:r>
              <a:rPr lang="de-DE" sz="1600" dirty="0" smtClean="0">
                <a:ea typeface="ＭＳ Ｐゴシック" charset="-128"/>
              </a:rPr>
              <a:t>	</a:t>
            </a:r>
            <a:endParaRPr lang="pl-PL" sz="1600" dirty="0" smtClean="0">
              <a:ea typeface="ＭＳ Ｐゴシック" charset="-128"/>
            </a:endParaRPr>
          </a:p>
          <a:p>
            <a:pPr marL="1162050" indent="-1162050">
              <a:spcAft>
                <a:spcPts val="600"/>
              </a:spcAft>
              <a:buFont typeface="Wingdings" charset="2"/>
              <a:buNone/>
              <a:defRPr/>
            </a:pPr>
            <a:r>
              <a:rPr lang="pl-PL" sz="1600" dirty="0" smtClean="0">
                <a:ea typeface="ＭＳ Ｐゴシック" charset="-128"/>
              </a:rPr>
              <a:t>	</a:t>
            </a:r>
            <a:r>
              <a:rPr lang="de-DE" sz="1600" dirty="0" err="1" smtClean="0">
                <a:ea typeface="ＭＳ Ｐゴシック" charset="-128"/>
              </a:rPr>
              <a:t>Stimulate</a:t>
            </a:r>
            <a:r>
              <a:rPr lang="de-DE" sz="1600" dirty="0" smtClean="0">
                <a:ea typeface="ＭＳ Ｐゴシック" charset="-128"/>
              </a:rPr>
              <a:t> </a:t>
            </a:r>
            <a:r>
              <a:rPr lang="de-DE" sz="1600" dirty="0" err="1" smtClean="0">
                <a:ea typeface="ＭＳ Ｐゴシック" charset="-128"/>
              </a:rPr>
              <a:t>the</a:t>
            </a:r>
            <a:r>
              <a:rPr lang="de-DE" sz="1600" dirty="0" smtClean="0">
                <a:ea typeface="ＭＳ Ｐゴシック" charset="-128"/>
              </a:rPr>
              <a:t> </a:t>
            </a:r>
            <a:r>
              <a:rPr lang="de-DE" sz="1600" dirty="0" err="1" smtClean="0">
                <a:solidFill>
                  <a:srgbClr val="FF0000"/>
                </a:solidFill>
                <a:ea typeface="ＭＳ Ｐゴシック" charset="-128"/>
              </a:rPr>
              <a:t>co</a:t>
            </a:r>
            <a:r>
              <a:rPr lang="pl-PL" sz="1600" dirty="0" smtClean="0">
                <a:solidFill>
                  <a:srgbClr val="FF0000"/>
                </a:solidFill>
                <a:ea typeface="ＭＳ Ｐゴシック" charset="-128"/>
              </a:rPr>
              <a:t>-</a:t>
            </a:r>
            <a:r>
              <a:rPr lang="de-DE" sz="1600" dirty="0" err="1" smtClean="0">
                <a:solidFill>
                  <a:srgbClr val="FF0000"/>
                </a:solidFill>
                <a:ea typeface="ＭＳ Ｐゴシック" charset="-128"/>
              </a:rPr>
              <a:t>operation</a:t>
            </a:r>
            <a:r>
              <a:rPr lang="de-DE" sz="1600" dirty="0" smtClean="0">
                <a:solidFill>
                  <a:srgbClr val="FF0000"/>
                </a:solidFill>
                <a:ea typeface="ＭＳ Ｐゴシック" charset="-128"/>
              </a:rPr>
              <a:t> </a:t>
            </a:r>
            <a:r>
              <a:rPr lang="de-DE" sz="1600" dirty="0" err="1" smtClean="0">
                <a:ea typeface="ＭＳ Ｐゴシック" charset="-128"/>
              </a:rPr>
              <a:t>between</a:t>
            </a:r>
            <a:r>
              <a:rPr lang="de-DE" sz="1600" dirty="0" smtClean="0">
                <a:ea typeface="ＭＳ Ｐゴシック" charset="-128"/>
              </a:rPr>
              <a:t> </a:t>
            </a:r>
            <a:r>
              <a:rPr lang="de-DE" sz="1600" dirty="0" err="1" smtClean="0">
                <a:ea typeface="ＭＳ Ｐゴシック" charset="-128"/>
              </a:rPr>
              <a:t>higher</a:t>
            </a:r>
            <a:r>
              <a:rPr lang="de-DE" sz="1600" dirty="0" smtClean="0">
                <a:ea typeface="ＭＳ Ｐゴシック" charset="-128"/>
              </a:rPr>
              <a:t> </a:t>
            </a:r>
            <a:r>
              <a:rPr lang="de-DE" sz="1600" dirty="0" err="1" smtClean="0">
                <a:ea typeface="ＭＳ Ｐゴシック" charset="-128"/>
              </a:rPr>
              <a:t>education</a:t>
            </a:r>
            <a:r>
              <a:rPr lang="de-DE" sz="1600" dirty="0" smtClean="0">
                <a:ea typeface="ＭＳ Ｐゴシック" charset="-128"/>
              </a:rPr>
              <a:t> </a:t>
            </a:r>
            <a:r>
              <a:rPr lang="de-DE" sz="1600" dirty="0" err="1" smtClean="0">
                <a:ea typeface="ＭＳ Ｐゴシック" charset="-128"/>
              </a:rPr>
              <a:t>institutions</a:t>
            </a:r>
            <a:r>
              <a:rPr lang="de-DE" sz="1600" dirty="0" smtClean="0">
                <a:ea typeface="ＭＳ Ｐゴシック" charset="-128"/>
              </a:rPr>
              <a:t> </a:t>
            </a:r>
            <a:r>
              <a:rPr lang="de-DE" sz="1600" dirty="0" err="1" smtClean="0">
                <a:ea typeface="ＭＳ Ｐゴシック" charset="-128"/>
              </a:rPr>
              <a:t>and</a:t>
            </a:r>
            <a:r>
              <a:rPr lang="de-DE" sz="1600" dirty="0" smtClean="0">
                <a:ea typeface="ＭＳ Ｐゴシック" charset="-128"/>
              </a:rPr>
              <a:t> </a:t>
            </a:r>
            <a:r>
              <a:rPr lang="de-DE" sz="1600" dirty="0" err="1" smtClean="0">
                <a:ea typeface="ＭＳ Ｐゴシック" charset="-128"/>
              </a:rPr>
              <a:t>companies</a:t>
            </a:r>
            <a:endParaRPr lang="en-GB" sz="1800" dirty="0" smtClean="0">
              <a:ea typeface="ＭＳ Ｐゴシック" charset="-128"/>
            </a:endParaRPr>
          </a:p>
          <a:p>
            <a:pPr>
              <a:buFont typeface="Wingdings" charset="2"/>
              <a:buNone/>
              <a:defRPr/>
            </a:pPr>
            <a:r>
              <a:rPr lang="en-GB" sz="1600" dirty="0" smtClean="0">
                <a:ea typeface="ＭＳ Ｐゴシック" charset="-128"/>
              </a:rPr>
              <a:t>	</a:t>
            </a:r>
          </a:p>
        </p:txBody>
      </p:sp>
      <p:sp>
        <p:nvSpPr>
          <p:cNvPr id="9"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22</a:t>
            </a:fld>
            <a:endParaRPr lang="en-GB" sz="1200" dirty="0">
              <a:solidFill>
                <a:schemeClr val="tx1"/>
              </a:solidFill>
            </a:endParaRPr>
          </a:p>
        </p:txBody>
      </p:sp>
    </p:spTree>
    <p:extLst>
      <p:ext uri="{BB962C8B-B14F-4D97-AF65-F5344CB8AC3E}">
        <p14:creationId xmlns:p14="http://schemas.microsoft.com/office/powerpoint/2010/main" val="45352418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68313" y="2060848"/>
            <a:ext cx="8147050" cy="4347890"/>
          </a:xfrm>
        </p:spPr>
        <p:txBody>
          <a:bodyPr/>
          <a:lstStyle/>
          <a:p>
            <a:pPr marL="0" indent="0" algn="just">
              <a:spcAft>
                <a:spcPts val="1200"/>
              </a:spcAft>
              <a:buFont typeface="Wingdings" pitchFamily="2" charset="2"/>
              <a:buNone/>
              <a:defRPr/>
            </a:pPr>
            <a:endParaRPr lang="pl-PL" sz="2400" dirty="0" smtClean="0">
              <a:ea typeface="ＭＳ Ｐゴシック" charset="-128"/>
            </a:endParaRPr>
          </a:p>
          <a:p>
            <a:pPr>
              <a:spcAft>
                <a:spcPts val="600"/>
              </a:spcAft>
              <a:defRPr/>
            </a:pPr>
            <a:r>
              <a:rPr lang="pl-PL" sz="1800" dirty="0" err="1" smtClean="0">
                <a:ea typeface="ＭＳ Ｐゴシック" charset="-128"/>
              </a:rPr>
              <a:t>Innovation</a:t>
            </a:r>
            <a:r>
              <a:rPr lang="pl-PL" sz="1800" dirty="0" smtClean="0">
                <a:ea typeface="ＭＳ Ｐゴシック" charset="-128"/>
              </a:rPr>
              <a:t> </a:t>
            </a:r>
            <a:r>
              <a:rPr lang="pl-PL" sz="1800" b="0" dirty="0" smtClean="0">
                <a:ea typeface="ＭＳ Ｐゴシック" charset="-128"/>
              </a:rPr>
              <a:t>in HE and enterprises and </a:t>
            </a:r>
            <a:r>
              <a:rPr lang="pl-PL" sz="1800" b="0" dirty="0" err="1" smtClean="0">
                <a:ea typeface="ＭＳ Ｐゴシック" charset="-128"/>
              </a:rPr>
              <a:t>their</a:t>
            </a:r>
            <a:r>
              <a:rPr lang="pl-PL" sz="1800" b="0" dirty="0" smtClean="0">
                <a:ea typeface="ＭＳ Ｐゴシック" charset="-128"/>
              </a:rPr>
              <a:t> </a:t>
            </a:r>
            <a:r>
              <a:rPr lang="pl-PL" sz="1800" b="0" dirty="0" err="1" smtClean="0">
                <a:ea typeface="ＭＳ Ｐゴシック" charset="-128"/>
              </a:rPr>
              <a:t>socio-economic</a:t>
            </a:r>
            <a:r>
              <a:rPr lang="pl-PL" sz="1800" b="0" dirty="0" smtClean="0">
                <a:ea typeface="ＭＳ Ｐゴシック" charset="-128"/>
              </a:rPr>
              <a:t> environment: </a:t>
            </a:r>
            <a:r>
              <a:rPr lang="pl-PL" sz="1800" b="0" dirty="0" err="1" smtClean="0">
                <a:ea typeface="ＭＳ Ｐゴシック" charset="-128"/>
              </a:rPr>
              <a:t>state</a:t>
            </a:r>
            <a:r>
              <a:rPr lang="pl-PL" sz="1800" b="0" dirty="0" smtClean="0">
                <a:ea typeface="ＭＳ Ｐゴシック" charset="-128"/>
              </a:rPr>
              <a:t>-of-the-art </a:t>
            </a:r>
            <a:r>
              <a:rPr lang="pl-PL" sz="1800" b="0" dirty="0" err="1" smtClean="0">
                <a:ea typeface="ＭＳ Ｐゴシック" charset="-128"/>
              </a:rPr>
              <a:t>project-specific</a:t>
            </a:r>
            <a:r>
              <a:rPr lang="pl-PL" sz="1800" b="0" dirty="0" smtClean="0">
                <a:ea typeface="ＭＳ Ｐゴシック" charset="-128"/>
              </a:rPr>
              <a:t> and </a:t>
            </a:r>
            <a:r>
              <a:rPr lang="pl-PL" sz="1800" b="0" dirty="0" err="1" smtClean="0">
                <a:ea typeface="ＭＳ Ｐゴシック" charset="-128"/>
              </a:rPr>
              <a:t>related</a:t>
            </a:r>
            <a:r>
              <a:rPr lang="pl-PL" sz="1800" b="0" dirty="0" smtClean="0">
                <a:ea typeface="ＭＳ Ｐゴシック" charset="-128"/>
              </a:rPr>
              <a:t> to the </a:t>
            </a:r>
            <a:r>
              <a:rPr lang="pl-PL" sz="1800" b="0" dirty="0" err="1" smtClean="0">
                <a:ea typeface="ＭＳ Ｐゴシック" charset="-128"/>
              </a:rPr>
              <a:t>partnerships</a:t>
            </a:r>
            <a:r>
              <a:rPr lang="pl-PL" sz="1800" b="0" dirty="0" smtClean="0">
                <a:ea typeface="ＭＳ Ｐゴシック" charset="-128"/>
              </a:rPr>
              <a:t> </a:t>
            </a:r>
            <a:r>
              <a:rPr lang="pl-PL" sz="1800" b="0" dirty="0" err="1" smtClean="0">
                <a:ea typeface="ＭＳ Ｐゴシック" charset="-128"/>
              </a:rPr>
              <a:t>context</a:t>
            </a:r>
            <a:endParaRPr lang="pl-PL" sz="1800" b="0" dirty="0" smtClean="0">
              <a:ea typeface="ＭＳ Ｐゴシック" charset="-128"/>
            </a:endParaRPr>
          </a:p>
          <a:p>
            <a:pPr>
              <a:spcAft>
                <a:spcPts val="600"/>
              </a:spcAft>
              <a:defRPr/>
            </a:pPr>
            <a:r>
              <a:rPr lang="pl-PL" sz="1800" dirty="0" err="1" smtClean="0">
                <a:ea typeface="ＭＳ Ｐゴシック" charset="-128"/>
              </a:rPr>
              <a:t>Sustainability</a:t>
            </a:r>
            <a:r>
              <a:rPr lang="pl-PL" sz="1800" dirty="0" smtClean="0">
                <a:ea typeface="ＭＳ Ｐゴシック" charset="-128"/>
              </a:rPr>
              <a:t> </a:t>
            </a:r>
            <a:r>
              <a:rPr lang="pl-PL" sz="1800" b="0" dirty="0" smtClean="0">
                <a:ea typeface="ＭＳ Ｐゴシック" charset="-128"/>
              </a:rPr>
              <a:t>of </a:t>
            </a:r>
            <a:r>
              <a:rPr lang="pl-PL" sz="1800" b="0" dirty="0" err="1" smtClean="0">
                <a:ea typeface="ＭＳ Ｐゴシック" charset="-128"/>
              </a:rPr>
              <a:t>university-business</a:t>
            </a:r>
            <a:r>
              <a:rPr lang="pl-PL" sz="1800" b="0" dirty="0" smtClean="0">
                <a:ea typeface="ＭＳ Ｐゴシック" charset="-128"/>
              </a:rPr>
              <a:t> </a:t>
            </a:r>
            <a:r>
              <a:rPr lang="pl-PL" sz="1800" b="0" dirty="0" err="1" smtClean="0">
                <a:ea typeface="ＭＳ Ｐゴシック" charset="-128"/>
              </a:rPr>
              <a:t>co-operation</a:t>
            </a:r>
            <a:r>
              <a:rPr lang="pl-PL" sz="1800" b="0" dirty="0" smtClean="0">
                <a:ea typeface="ＭＳ Ｐゴシック" charset="-128"/>
              </a:rPr>
              <a:t>. </a:t>
            </a:r>
            <a:r>
              <a:rPr lang="pl-PL" sz="1800" b="0" dirty="0" err="1" smtClean="0">
                <a:ea typeface="ＭＳ Ｐゴシック" charset="-128"/>
              </a:rPr>
              <a:t>Strong</a:t>
            </a:r>
            <a:r>
              <a:rPr lang="pl-PL" sz="1800" b="0" dirty="0" smtClean="0">
                <a:ea typeface="ＭＳ Ｐゴシック" charset="-128"/>
              </a:rPr>
              <a:t> and </a:t>
            </a:r>
            <a:r>
              <a:rPr lang="pl-PL" sz="1800" b="0" dirty="0" err="1" smtClean="0">
                <a:ea typeface="ＭＳ Ｐゴシック" charset="-128"/>
              </a:rPr>
              <a:t>committed</a:t>
            </a:r>
            <a:r>
              <a:rPr lang="pl-PL" sz="1800" b="0" dirty="0" smtClean="0">
                <a:ea typeface="ＭＳ Ｐゴシック" charset="-128"/>
              </a:rPr>
              <a:t> </a:t>
            </a:r>
            <a:r>
              <a:rPr lang="pl-PL" sz="1800" b="0" dirty="0" err="1" smtClean="0">
                <a:ea typeface="ＭＳ Ｐゴシック" charset="-128"/>
              </a:rPr>
              <a:t>partnership</a:t>
            </a:r>
            <a:r>
              <a:rPr lang="pl-PL" sz="1800" b="0" dirty="0" smtClean="0">
                <a:ea typeface="ＭＳ Ｐゴシック" charset="-128"/>
              </a:rPr>
              <a:t> of </a:t>
            </a:r>
            <a:r>
              <a:rPr lang="pl-PL" sz="1800" b="0" dirty="0" err="1" smtClean="0">
                <a:ea typeface="ＭＳ Ｐゴシック" charset="-128"/>
              </a:rPr>
              <a:t>from</a:t>
            </a:r>
            <a:r>
              <a:rPr lang="pl-PL" sz="1800" b="0" dirty="0" smtClean="0">
                <a:ea typeface="ＭＳ Ｐゴシック" charset="-128"/>
              </a:rPr>
              <a:t> </a:t>
            </a:r>
            <a:r>
              <a:rPr lang="pl-PL" sz="1800" b="0" dirty="0" err="1" smtClean="0">
                <a:ea typeface="ＭＳ Ｐゴシック" charset="-128"/>
              </a:rPr>
              <a:t>both</a:t>
            </a:r>
            <a:r>
              <a:rPr lang="pl-PL" sz="1800" b="0" dirty="0" smtClean="0">
                <a:ea typeface="ＭＳ Ｐゴシック" charset="-128"/>
              </a:rPr>
              <a:t> </a:t>
            </a:r>
            <a:r>
              <a:rPr lang="pl-PL" sz="1800" b="0" dirty="0" err="1" smtClean="0">
                <a:ea typeface="ＭＳ Ｐゴシック" charset="-128"/>
              </a:rPr>
              <a:t>sides</a:t>
            </a:r>
            <a:r>
              <a:rPr lang="pl-PL" sz="1800" b="0" dirty="0" smtClean="0">
                <a:ea typeface="ＭＳ Ｐゴシック" charset="-128"/>
              </a:rPr>
              <a:t>.</a:t>
            </a:r>
          </a:p>
          <a:p>
            <a:pPr>
              <a:spcAft>
                <a:spcPts val="600"/>
              </a:spcAft>
              <a:defRPr/>
            </a:pPr>
            <a:r>
              <a:rPr lang="pl-PL" sz="1800" dirty="0" err="1" smtClean="0">
                <a:ea typeface="ＭＳ Ｐゴシック" charset="-128"/>
              </a:rPr>
              <a:t>Impact</a:t>
            </a:r>
            <a:r>
              <a:rPr lang="pl-PL" sz="1800" dirty="0" smtClean="0">
                <a:ea typeface="ＭＳ Ｐゴシック" charset="-128"/>
              </a:rPr>
              <a:t> </a:t>
            </a:r>
            <a:r>
              <a:rPr lang="pl-PL" sz="1800" b="0" dirty="0" err="1" smtClean="0">
                <a:ea typeface="ＭＳ Ｐゴシック" charset="-128"/>
              </a:rPr>
              <a:t>going</a:t>
            </a:r>
            <a:r>
              <a:rPr lang="pl-PL" sz="1800" b="0" dirty="0" smtClean="0">
                <a:ea typeface="ＭＳ Ｐゴシック" charset="-128"/>
              </a:rPr>
              <a:t> </a:t>
            </a:r>
            <a:r>
              <a:rPr lang="pl-PL" sz="1800" b="0" dirty="0" err="1" smtClean="0">
                <a:ea typeface="ＭＳ Ｐゴシック" charset="-128"/>
              </a:rPr>
              <a:t>beyond</a:t>
            </a:r>
            <a:r>
              <a:rPr lang="pl-PL" sz="1800" b="0" dirty="0" smtClean="0">
                <a:ea typeface="ＭＳ Ｐゴシック" charset="-128"/>
              </a:rPr>
              <a:t> </a:t>
            </a:r>
            <a:r>
              <a:rPr lang="pl-PL" sz="1800" b="0" dirty="0" err="1" smtClean="0">
                <a:ea typeface="ＭＳ Ｐゴシック" charset="-128"/>
              </a:rPr>
              <a:t>the</a:t>
            </a:r>
            <a:r>
              <a:rPr lang="pl-PL" sz="1800" b="0" dirty="0" smtClean="0">
                <a:ea typeface="ＭＳ Ｐゴシック" charset="-128"/>
              </a:rPr>
              <a:t> </a:t>
            </a:r>
            <a:r>
              <a:rPr lang="pl-PL" sz="1800" b="0" dirty="0" err="1" smtClean="0">
                <a:ea typeface="ＭＳ Ｐゴシック" charset="-128"/>
              </a:rPr>
              <a:t>project’s</a:t>
            </a:r>
            <a:r>
              <a:rPr lang="pl-PL" sz="1800" b="0" dirty="0" smtClean="0">
                <a:ea typeface="ＭＳ Ｐゴシック" charset="-128"/>
              </a:rPr>
              <a:t> </a:t>
            </a:r>
            <a:r>
              <a:rPr lang="pl-PL" sz="1800" b="0" dirty="0" err="1" smtClean="0">
                <a:ea typeface="ＭＳ Ｐゴシック" charset="-128"/>
              </a:rPr>
              <a:t>lifetime</a:t>
            </a:r>
            <a:r>
              <a:rPr lang="pl-PL" sz="1800" b="0" dirty="0" smtClean="0">
                <a:ea typeface="ＭＳ Ｐゴシック" charset="-128"/>
              </a:rPr>
              <a:t> and </a:t>
            </a:r>
            <a:r>
              <a:rPr lang="pl-PL" sz="1800" b="0" dirty="0" err="1" smtClean="0">
                <a:ea typeface="ＭＳ Ｐゴシック" charset="-128"/>
              </a:rPr>
              <a:t>the</a:t>
            </a:r>
            <a:r>
              <a:rPr lang="pl-PL" sz="1800" b="0" dirty="0" smtClean="0">
                <a:ea typeface="ＭＳ Ｐゴシック" charset="-128"/>
              </a:rPr>
              <a:t> </a:t>
            </a:r>
            <a:r>
              <a:rPr lang="pl-PL" sz="1800" b="0" dirty="0" err="1" smtClean="0">
                <a:ea typeface="ＭＳ Ｐゴシック" charset="-128"/>
              </a:rPr>
              <a:t>organisations</a:t>
            </a:r>
            <a:r>
              <a:rPr lang="pl-PL" sz="1800" b="0" dirty="0" smtClean="0">
                <a:ea typeface="ＭＳ Ｐゴシック" charset="-128"/>
              </a:rPr>
              <a:t> </a:t>
            </a:r>
            <a:r>
              <a:rPr lang="pl-PL" sz="1800" b="0" dirty="0" err="1" smtClean="0">
                <a:ea typeface="ＭＳ Ｐゴシック" charset="-128"/>
              </a:rPr>
              <a:t>involved</a:t>
            </a:r>
            <a:r>
              <a:rPr lang="pl-PL" sz="1800" b="0" dirty="0" smtClean="0">
                <a:ea typeface="ＭＳ Ｐゴシック" charset="-128"/>
              </a:rPr>
              <a:t> </a:t>
            </a:r>
            <a:r>
              <a:rPr lang="pl-PL" sz="1800" b="0" dirty="0" err="1" smtClean="0">
                <a:ea typeface="ＭＳ Ｐゴシック" charset="-128"/>
              </a:rPr>
              <a:t>in</a:t>
            </a:r>
            <a:r>
              <a:rPr lang="pl-PL" sz="1800" b="0" dirty="0" smtClean="0">
                <a:ea typeface="ＭＳ Ｐゴシック" charset="-128"/>
              </a:rPr>
              <a:t> </a:t>
            </a:r>
            <a:r>
              <a:rPr lang="pl-PL" sz="1800" b="0" dirty="0" err="1" smtClean="0">
                <a:ea typeface="ＭＳ Ｐゴシック" charset="-128"/>
              </a:rPr>
              <a:t>the</a:t>
            </a:r>
            <a:r>
              <a:rPr lang="pl-PL" sz="1800" b="0" dirty="0" smtClean="0">
                <a:ea typeface="ＭＳ Ｐゴシック" charset="-128"/>
              </a:rPr>
              <a:t> </a:t>
            </a:r>
            <a:r>
              <a:rPr lang="pl-PL" sz="1800" b="0" dirty="0" err="1" smtClean="0">
                <a:ea typeface="ＭＳ Ｐゴシック" charset="-128"/>
              </a:rPr>
              <a:t>project</a:t>
            </a:r>
            <a:r>
              <a:rPr lang="pl-PL" sz="1800" b="0" dirty="0" smtClean="0">
                <a:ea typeface="ＭＳ Ｐゴシック" charset="-128"/>
              </a:rPr>
              <a:t>. </a:t>
            </a:r>
            <a:r>
              <a:rPr lang="pl-PL" sz="1800" b="0" dirty="0" err="1" smtClean="0">
                <a:ea typeface="ＭＳ Ｐゴシック" charset="-128"/>
              </a:rPr>
              <a:t>Results</a:t>
            </a:r>
            <a:r>
              <a:rPr lang="pl-PL" sz="1800" b="0" dirty="0" smtClean="0">
                <a:ea typeface="ＭＳ Ｐゴシック" charset="-128"/>
              </a:rPr>
              <a:t> </a:t>
            </a:r>
            <a:r>
              <a:rPr lang="pl-PL" sz="1800" b="0" dirty="0" err="1" smtClean="0">
                <a:ea typeface="ＭＳ Ｐゴシック" charset="-128"/>
              </a:rPr>
              <a:t>have</a:t>
            </a:r>
            <a:r>
              <a:rPr lang="pl-PL" sz="1800" b="0" dirty="0" smtClean="0">
                <a:ea typeface="ＭＳ Ｐゴシック" charset="-128"/>
              </a:rPr>
              <a:t> to be </a:t>
            </a:r>
            <a:r>
              <a:rPr lang="pl-PL" sz="1800" b="0" dirty="0" err="1" smtClean="0">
                <a:ea typeface="ＭＳ Ｐゴシック" charset="-128"/>
              </a:rPr>
              <a:t>transferrable</a:t>
            </a:r>
            <a:r>
              <a:rPr lang="pl-PL" sz="1800" b="0" dirty="0" smtClean="0">
                <a:ea typeface="ＭＳ Ｐゴシック" charset="-128"/>
              </a:rPr>
              <a:t> and </a:t>
            </a:r>
            <a:r>
              <a:rPr lang="pl-PL" sz="1800" b="0" dirty="0" err="1" smtClean="0">
                <a:ea typeface="ＭＳ Ｐゴシック" charset="-128"/>
              </a:rPr>
              <a:t>accessible</a:t>
            </a:r>
            <a:r>
              <a:rPr lang="pl-PL" sz="1800" b="0" dirty="0" smtClean="0">
                <a:ea typeface="ＭＳ Ｐゴシック" charset="-128"/>
              </a:rPr>
              <a:t> to </a:t>
            </a:r>
            <a:r>
              <a:rPr lang="pl-PL" sz="1800" b="0" dirty="0" err="1" smtClean="0">
                <a:ea typeface="ＭＳ Ｐゴシック" charset="-128"/>
              </a:rPr>
              <a:t>broader</a:t>
            </a:r>
            <a:r>
              <a:rPr lang="pl-PL" sz="1800" b="0" dirty="0" smtClean="0">
                <a:ea typeface="ＭＳ Ｐゴシック" charset="-128"/>
              </a:rPr>
              <a:t> </a:t>
            </a:r>
            <a:r>
              <a:rPr lang="pl-PL" sz="1800" b="0" dirty="0" err="1" smtClean="0">
                <a:ea typeface="ＭＳ Ｐゴシック" charset="-128"/>
              </a:rPr>
              <a:t>audience</a:t>
            </a:r>
            <a:r>
              <a:rPr lang="pl-PL" sz="1800" b="0" dirty="0" smtClean="0">
                <a:ea typeface="ＭＳ Ｐゴシック" charset="-128"/>
              </a:rPr>
              <a:t>.</a:t>
            </a:r>
            <a:endParaRPr lang="de-DE" sz="1800" b="0" dirty="0" smtClean="0">
              <a:ea typeface="ＭＳ Ｐゴシック" charset="-128"/>
            </a:endParaRPr>
          </a:p>
        </p:txBody>
      </p:sp>
      <p:sp>
        <p:nvSpPr>
          <p:cNvPr id="11268"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06160018-3E52-42CB-93DB-92B9E9FCA903}" type="slidenum">
              <a:rPr lang="en-GB" sz="1200">
                <a:solidFill>
                  <a:srgbClr val="FFFFFF"/>
                </a:solidFill>
              </a:rPr>
              <a:pPr algn="ctr"/>
              <a:t>23</a:t>
            </a:fld>
            <a:endParaRPr lang="en-GB" sz="1200">
              <a:solidFill>
                <a:srgbClr val="FFFFFF"/>
              </a:solidFill>
            </a:endParaRPr>
          </a:p>
        </p:txBody>
      </p:sp>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23</a:t>
            </a:fld>
            <a:endParaRPr lang="en-GB" sz="1200" dirty="0">
              <a:solidFill>
                <a:schemeClr val="tx1"/>
              </a:solidFill>
            </a:endParaRPr>
          </a:p>
        </p:txBody>
      </p:sp>
      <p:sp>
        <p:nvSpPr>
          <p:cNvPr id="2" name="Rectangle 1"/>
          <p:cNvSpPr/>
          <p:nvPr/>
        </p:nvSpPr>
        <p:spPr>
          <a:xfrm>
            <a:off x="1115616" y="1412776"/>
            <a:ext cx="7056784" cy="369332"/>
          </a:xfrm>
          <a:prstGeom prst="rect">
            <a:avLst/>
          </a:prstGeom>
          <a:solidFill>
            <a:schemeClr val="bg1"/>
          </a:solidFill>
          <a:ln>
            <a:noFill/>
          </a:ln>
          <a:effectLst/>
        </p:spPr>
        <p:txBody>
          <a:bodyPr wrap="square" lIns="0" tIns="0" rIns="0" bIns="0">
            <a:spAutoFit/>
          </a:bodyPr>
          <a:lstStyle/>
          <a:p>
            <a:pPr algn="ctr"/>
            <a:r>
              <a:rPr lang="pl-PL" b="1" dirty="0" err="1">
                <a:solidFill>
                  <a:srgbClr val="002060"/>
                </a:solidFill>
                <a:latin typeface="Verdana" pitchFamily="34" charset="0"/>
                <a:ea typeface="Verdana" pitchFamily="34" charset="0"/>
                <a:cs typeface="Verdana" pitchFamily="34" charset="0"/>
              </a:rPr>
              <a:t>Key</a:t>
            </a:r>
            <a:r>
              <a:rPr lang="pl-PL" b="1" dirty="0">
                <a:solidFill>
                  <a:srgbClr val="002060"/>
                </a:solidFill>
                <a:latin typeface="Verdana" pitchFamily="34" charset="0"/>
                <a:ea typeface="Verdana" pitchFamily="34" charset="0"/>
                <a:cs typeface="Verdana" pitchFamily="34" charset="0"/>
              </a:rPr>
              <a:t> </a:t>
            </a:r>
            <a:r>
              <a:rPr lang="pl-PL" b="1" dirty="0" err="1">
                <a:solidFill>
                  <a:srgbClr val="002060"/>
                </a:solidFill>
                <a:latin typeface="Verdana" pitchFamily="34" charset="0"/>
                <a:ea typeface="Verdana" pitchFamily="34" charset="0"/>
                <a:cs typeface="Verdana" pitchFamily="34" charset="0"/>
              </a:rPr>
              <a:t>features</a:t>
            </a:r>
            <a:r>
              <a:rPr lang="pl-PL" b="1" dirty="0">
                <a:solidFill>
                  <a:srgbClr val="002060"/>
                </a:solidFill>
                <a:latin typeface="Verdana" pitchFamily="34" charset="0"/>
                <a:ea typeface="Verdana" pitchFamily="34" charset="0"/>
                <a:cs typeface="Verdana" pitchFamily="34" charset="0"/>
              </a:rPr>
              <a:t> of Knowledge </a:t>
            </a:r>
            <a:r>
              <a:rPr lang="pl-PL" b="1" dirty="0" err="1">
                <a:solidFill>
                  <a:srgbClr val="002060"/>
                </a:solidFill>
                <a:latin typeface="Verdana" pitchFamily="34" charset="0"/>
                <a:ea typeface="Verdana" pitchFamily="34" charset="0"/>
                <a:cs typeface="Verdana" pitchFamily="34" charset="0"/>
              </a:rPr>
              <a:t>Alliances</a:t>
            </a:r>
            <a:endParaRPr lang="fr-BE" b="1" dirty="0">
              <a:solidFill>
                <a:srgbClr val="00206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340182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4125913"/>
            <a:ext cx="374491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ontent Placeholder 2"/>
          <p:cNvSpPr>
            <a:spLocks noGrp="1"/>
          </p:cNvSpPr>
          <p:nvPr>
            <p:ph idx="1"/>
          </p:nvPr>
        </p:nvSpPr>
        <p:spPr>
          <a:xfrm>
            <a:off x="468313" y="1412875"/>
            <a:ext cx="8147050" cy="4995863"/>
          </a:xfrm>
        </p:spPr>
        <p:txBody>
          <a:bodyPr/>
          <a:lstStyle/>
          <a:p>
            <a:pPr marL="0" indent="0" algn="just">
              <a:spcAft>
                <a:spcPts val="1200"/>
              </a:spcAft>
              <a:buFont typeface="Wingdings" pitchFamily="2" charset="2"/>
              <a:buNone/>
              <a:defRPr/>
            </a:pPr>
            <a:r>
              <a:rPr lang="fr-BE" sz="2400" dirty="0" err="1" smtClean="0">
                <a:ea typeface="ＭＳ Ｐゴシック" charset="-128"/>
              </a:rPr>
              <a:t>Activities</a:t>
            </a:r>
            <a:endParaRPr lang="fr-BE" sz="2400" dirty="0" smtClean="0">
              <a:ea typeface="ＭＳ Ｐゴシック" charset="-128"/>
            </a:endParaRPr>
          </a:p>
          <a:p>
            <a:pPr>
              <a:spcAft>
                <a:spcPts val="600"/>
              </a:spcAft>
              <a:defRPr/>
            </a:pPr>
            <a:r>
              <a:rPr lang="de-DE" sz="1800" b="0" dirty="0" smtClean="0">
                <a:ea typeface="ＭＳ Ｐゴシック" charset="-128"/>
              </a:rPr>
              <a:t>Development </a:t>
            </a:r>
            <a:r>
              <a:rPr lang="de-DE" sz="1800" b="0" dirty="0" err="1" smtClean="0">
                <a:ea typeface="ＭＳ Ｐゴシック" charset="-128"/>
              </a:rPr>
              <a:t>and</a:t>
            </a:r>
            <a:r>
              <a:rPr lang="de-DE" sz="1800" b="0" dirty="0" smtClean="0">
                <a:ea typeface="ＭＳ Ｐゴシック" charset="-128"/>
              </a:rPr>
              <a:t> </a:t>
            </a:r>
            <a:r>
              <a:rPr lang="de-DE" sz="1800" b="0" dirty="0" err="1" smtClean="0">
                <a:ea typeface="ＭＳ Ｐゴシック" charset="-128"/>
              </a:rPr>
              <a:t>implemetation</a:t>
            </a:r>
            <a:r>
              <a:rPr lang="de-DE" sz="1800" b="0" dirty="0" smtClean="0">
                <a:ea typeface="ＭＳ Ｐゴシック" charset="-128"/>
              </a:rPr>
              <a:t> of </a:t>
            </a:r>
            <a:r>
              <a:rPr lang="de-DE" sz="1800" dirty="0" err="1" smtClean="0">
                <a:ea typeface="ＭＳ Ｐゴシック" charset="-128"/>
              </a:rPr>
              <a:t>new</a:t>
            </a:r>
            <a:r>
              <a:rPr lang="de-DE" sz="1800" dirty="0" smtClean="0">
                <a:ea typeface="ＭＳ Ｐゴシック" charset="-128"/>
              </a:rPr>
              <a:t> </a:t>
            </a:r>
            <a:r>
              <a:rPr lang="de-DE" sz="1800" dirty="0" err="1" smtClean="0">
                <a:ea typeface="ＭＳ Ｐゴシック" charset="-128"/>
              </a:rPr>
              <a:t>learning</a:t>
            </a:r>
            <a:r>
              <a:rPr lang="de-DE" sz="1800" dirty="0" smtClean="0">
                <a:ea typeface="ＭＳ Ｐゴシック" charset="-128"/>
              </a:rPr>
              <a:t> </a:t>
            </a:r>
            <a:r>
              <a:rPr lang="de-DE" sz="1800" dirty="0" err="1" smtClean="0">
                <a:ea typeface="ＭＳ Ｐゴシック" charset="-128"/>
              </a:rPr>
              <a:t>and</a:t>
            </a:r>
            <a:r>
              <a:rPr lang="de-DE" sz="1800" dirty="0" smtClean="0">
                <a:ea typeface="ＭＳ Ｐゴシック" charset="-128"/>
              </a:rPr>
              <a:t> </a:t>
            </a:r>
            <a:r>
              <a:rPr lang="de-DE" sz="1800" dirty="0" err="1" smtClean="0">
                <a:ea typeface="ＭＳ Ｐゴシック" charset="-128"/>
              </a:rPr>
              <a:t>teaching</a:t>
            </a:r>
            <a:r>
              <a:rPr lang="de-DE" sz="1800" dirty="0" smtClean="0">
                <a:ea typeface="ＭＳ Ｐゴシック" charset="-128"/>
              </a:rPr>
              <a:t> </a:t>
            </a:r>
            <a:r>
              <a:rPr lang="de-DE" sz="1800" dirty="0" err="1" smtClean="0">
                <a:ea typeface="ＭＳ Ｐゴシック" charset="-128"/>
              </a:rPr>
              <a:t>methods</a:t>
            </a:r>
            <a:endParaRPr lang="de-DE" sz="1800" dirty="0" smtClean="0">
              <a:ea typeface="ＭＳ Ｐゴシック" charset="-128"/>
            </a:endParaRPr>
          </a:p>
          <a:p>
            <a:pPr>
              <a:spcAft>
                <a:spcPts val="600"/>
              </a:spcAft>
              <a:defRPr/>
            </a:pPr>
            <a:r>
              <a:rPr lang="de-DE" sz="1800" b="0" dirty="0" err="1" smtClean="0">
                <a:ea typeface="ＭＳ Ｐゴシック" charset="-128"/>
              </a:rPr>
              <a:t>Develop</a:t>
            </a:r>
            <a:r>
              <a:rPr lang="de-DE" sz="1800" b="0" dirty="0" smtClean="0">
                <a:ea typeface="ＭＳ Ｐゴシック" charset="-128"/>
              </a:rPr>
              <a:t> </a:t>
            </a:r>
            <a:r>
              <a:rPr lang="de-DE" sz="1800" b="0" dirty="0" err="1" smtClean="0">
                <a:ea typeface="ＭＳ Ｐゴシック" charset="-128"/>
              </a:rPr>
              <a:t>and</a:t>
            </a:r>
            <a:r>
              <a:rPr lang="de-DE" sz="1800" b="0" dirty="0" smtClean="0">
                <a:ea typeface="ＭＳ Ｐゴシック" charset="-128"/>
              </a:rPr>
              <a:t> </a:t>
            </a:r>
            <a:r>
              <a:rPr lang="de-DE" sz="1800" b="0" dirty="0" err="1" smtClean="0">
                <a:ea typeface="ＭＳ Ｐゴシック" charset="-128"/>
              </a:rPr>
              <a:t>deliver</a:t>
            </a:r>
            <a:r>
              <a:rPr lang="de-DE" sz="1800" b="0" dirty="0" smtClean="0">
                <a:ea typeface="ＭＳ Ｐゴシック" charset="-128"/>
              </a:rPr>
              <a:t> </a:t>
            </a:r>
            <a:r>
              <a:rPr lang="de-DE" sz="1800" dirty="0" err="1" smtClean="0">
                <a:ea typeface="ＭＳ Ｐゴシック" charset="-128"/>
              </a:rPr>
              <a:t>new</a:t>
            </a:r>
            <a:r>
              <a:rPr lang="de-DE" sz="1800" dirty="0" smtClean="0">
                <a:ea typeface="ＭＳ Ｐゴシック" charset="-128"/>
              </a:rPr>
              <a:t> </a:t>
            </a:r>
            <a:r>
              <a:rPr lang="de-DE" sz="1800" dirty="0" err="1" smtClean="0">
                <a:ea typeface="ＭＳ Ｐゴシック" charset="-128"/>
              </a:rPr>
              <a:t>and</a:t>
            </a:r>
            <a:r>
              <a:rPr lang="de-DE" sz="1800" dirty="0" smtClean="0">
                <a:ea typeface="ＭＳ Ｐゴシック" charset="-128"/>
              </a:rPr>
              <a:t> innovative </a:t>
            </a:r>
            <a:r>
              <a:rPr lang="de-DE" sz="1800" dirty="0" err="1" smtClean="0">
                <a:ea typeface="ＭＳ Ｐゴシック" charset="-128"/>
              </a:rPr>
              <a:t>study</a:t>
            </a:r>
            <a:r>
              <a:rPr lang="de-DE" sz="1800" dirty="0" smtClean="0">
                <a:ea typeface="ＭＳ Ｐゴシック" charset="-128"/>
              </a:rPr>
              <a:t> </a:t>
            </a:r>
            <a:r>
              <a:rPr lang="de-DE" sz="1800" dirty="0" err="1" smtClean="0">
                <a:ea typeface="ＭＳ Ｐゴシック" charset="-128"/>
              </a:rPr>
              <a:t>programmes</a:t>
            </a:r>
            <a:endParaRPr lang="de-DE" sz="1800" dirty="0" smtClean="0">
              <a:ea typeface="ＭＳ Ｐゴシック" charset="-128"/>
            </a:endParaRPr>
          </a:p>
          <a:p>
            <a:pPr>
              <a:spcAft>
                <a:spcPts val="600"/>
              </a:spcAft>
              <a:defRPr/>
            </a:pPr>
            <a:r>
              <a:rPr lang="de-DE" sz="1800" b="0" dirty="0" smtClean="0">
                <a:ea typeface="ＭＳ Ｐゴシック" charset="-128"/>
              </a:rPr>
              <a:t>Organisation of </a:t>
            </a:r>
            <a:r>
              <a:rPr lang="de-DE" sz="1800" dirty="0" err="1" smtClean="0">
                <a:ea typeface="ＭＳ Ｐゴシック" charset="-128"/>
              </a:rPr>
              <a:t>continuing</a:t>
            </a:r>
            <a:r>
              <a:rPr lang="de-DE" sz="1800" dirty="0" smtClean="0">
                <a:ea typeface="ＭＳ Ｐゴシック" charset="-128"/>
              </a:rPr>
              <a:t> </a:t>
            </a:r>
            <a:r>
              <a:rPr lang="de-DE" sz="1800" dirty="0" err="1" smtClean="0">
                <a:ea typeface="ＭＳ Ｐゴシック" charset="-128"/>
              </a:rPr>
              <a:t>educational</a:t>
            </a:r>
            <a:r>
              <a:rPr lang="de-DE" sz="1800" dirty="0" smtClean="0">
                <a:ea typeface="ＭＳ Ｐゴシック" charset="-128"/>
              </a:rPr>
              <a:t> </a:t>
            </a:r>
            <a:r>
              <a:rPr lang="de-DE" sz="1800" dirty="0" err="1" smtClean="0">
                <a:ea typeface="ＭＳ Ｐゴシック" charset="-128"/>
              </a:rPr>
              <a:t>programmes</a:t>
            </a:r>
            <a:r>
              <a:rPr lang="de-DE" sz="1800" dirty="0" smtClean="0">
                <a:ea typeface="ＭＳ Ｐゴシック" charset="-128"/>
              </a:rPr>
              <a:t> </a:t>
            </a:r>
            <a:r>
              <a:rPr lang="de-DE" sz="1800" dirty="0" err="1" smtClean="0">
                <a:ea typeface="ＭＳ Ｐゴシック" charset="-128"/>
              </a:rPr>
              <a:t>and</a:t>
            </a:r>
            <a:r>
              <a:rPr lang="de-DE" sz="1800" dirty="0" smtClean="0">
                <a:ea typeface="ＭＳ Ｐゴシック" charset="-128"/>
              </a:rPr>
              <a:t> </a:t>
            </a:r>
            <a:r>
              <a:rPr lang="de-DE" sz="1800" dirty="0" err="1" smtClean="0">
                <a:ea typeface="ＭＳ Ｐゴシック" charset="-128"/>
              </a:rPr>
              <a:t>activities</a:t>
            </a:r>
            <a:r>
              <a:rPr lang="de-DE" sz="1800" dirty="0" smtClean="0">
                <a:ea typeface="ＭＳ Ｐゴシック" charset="-128"/>
              </a:rPr>
              <a:t> </a:t>
            </a:r>
            <a:r>
              <a:rPr lang="de-DE" sz="1800" dirty="0" err="1" smtClean="0">
                <a:ea typeface="ＭＳ Ｐゴシック" charset="-128"/>
              </a:rPr>
              <a:t>with</a:t>
            </a:r>
            <a:r>
              <a:rPr lang="de-DE" sz="1800" dirty="0" smtClean="0">
                <a:ea typeface="ＭＳ Ｐゴシック" charset="-128"/>
              </a:rPr>
              <a:t> </a:t>
            </a:r>
            <a:r>
              <a:rPr lang="de-DE" sz="1800" dirty="0" err="1" smtClean="0">
                <a:ea typeface="ＭＳ Ｐゴシック" charset="-128"/>
              </a:rPr>
              <a:t>and</a:t>
            </a:r>
            <a:r>
              <a:rPr lang="de-DE" sz="1800" dirty="0" smtClean="0">
                <a:ea typeface="ＭＳ Ｐゴシック" charset="-128"/>
              </a:rPr>
              <a:t> </a:t>
            </a:r>
            <a:r>
              <a:rPr lang="de-DE" sz="1800" dirty="0" err="1" smtClean="0">
                <a:ea typeface="ＭＳ Ｐゴシック" charset="-128"/>
              </a:rPr>
              <a:t>within</a:t>
            </a:r>
            <a:r>
              <a:rPr lang="de-DE" sz="1800" dirty="0" smtClean="0">
                <a:ea typeface="ＭＳ Ｐゴシック" charset="-128"/>
              </a:rPr>
              <a:t> </a:t>
            </a:r>
            <a:r>
              <a:rPr lang="de-DE" sz="1800" dirty="0" err="1" smtClean="0">
                <a:ea typeface="ＭＳ Ｐゴシック" charset="-128"/>
              </a:rPr>
              <a:t>companies</a:t>
            </a:r>
            <a:endParaRPr lang="de-DE" sz="1800" dirty="0" smtClean="0">
              <a:ea typeface="ＭＳ Ｐゴシック" charset="-128"/>
            </a:endParaRPr>
          </a:p>
          <a:p>
            <a:pPr>
              <a:spcAft>
                <a:spcPts val="600"/>
              </a:spcAft>
              <a:defRPr/>
            </a:pPr>
            <a:r>
              <a:rPr lang="de-DE" sz="1800" b="0" dirty="0" err="1" smtClean="0">
                <a:ea typeface="ＭＳ Ｐゴシック" charset="-128"/>
              </a:rPr>
              <a:t>Schemes</a:t>
            </a:r>
            <a:r>
              <a:rPr lang="de-DE" sz="1800" b="0" dirty="0" smtClean="0">
                <a:ea typeface="ＭＳ Ｐゴシック" charset="-128"/>
              </a:rPr>
              <a:t> of </a:t>
            </a:r>
            <a:r>
              <a:rPr lang="de-DE" sz="1800" dirty="0" err="1" smtClean="0">
                <a:ea typeface="ＭＳ Ｐゴシック" charset="-128"/>
              </a:rPr>
              <a:t>transversals</a:t>
            </a:r>
            <a:r>
              <a:rPr lang="de-DE" sz="1800" dirty="0" smtClean="0">
                <a:ea typeface="ＭＳ Ｐゴシック" charset="-128"/>
              </a:rPr>
              <a:t> </a:t>
            </a:r>
            <a:r>
              <a:rPr lang="de-DE" sz="1800" dirty="0" err="1" smtClean="0">
                <a:ea typeface="ＭＳ Ｐゴシック" charset="-128"/>
              </a:rPr>
              <a:t>skills</a:t>
            </a:r>
            <a:r>
              <a:rPr lang="de-DE" sz="1800" dirty="0" smtClean="0">
                <a:ea typeface="ＭＳ Ｐゴシック" charset="-128"/>
              </a:rPr>
              <a:t>' </a:t>
            </a:r>
            <a:r>
              <a:rPr lang="de-DE" sz="1800" dirty="0" err="1" smtClean="0">
                <a:ea typeface="ＭＳ Ｐゴシック" charset="-128"/>
              </a:rPr>
              <a:t>learning</a:t>
            </a:r>
            <a:r>
              <a:rPr lang="de-DE" sz="1800" dirty="0" smtClean="0">
                <a:ea typeface="ＭＳ Ｐゴシック" charset="-128"/>
              </a:rPr>
              <a:t> in </a:t>
            </a:r>
            <a:r>
              <a:rPr lang="de-DE" sz="1800" dirty="0" err="1" smtClean="0">
                <a:ea typeface="ＭＳ Ｐゴシック" charset="-128"/>
              </a:rPr>
              <a:t>cooperation</a:t>
            </a:r>
            <a:r>
              <a:rPr lang="de-DE" sz="1800" dirty="0" smtClean="0">
                <a:ea typeface="ＭＳ Ｐゴシック" charset="-128"/>
              </a:rPr>
              <a:t> </a:t>
            </a:r>
            <a:r>
              <a:rPr lang="de-DE" sz="1800" dirty="0" err="1" smtClean="0">
                <a:ea typeface="ＭＳ Ｐゴシック" charset="-128"/>
              </a:rPr>
              <a:t>with</a:t>
            </a:r>
            <a:r>
              <a:rPr lang="de-DE" sz="1800" dirty="0" smtClean="0">
                <a:ea typeface="ＭＳ Ｐゴシック" charset="-128"/>
              </a:rPr>
              <a:t> </a:t>
            </a:r>
            <a:r>
              <a:rPr lang="de-DE" sz="1800" dirty="0" err="1" smtClean="0">
                <a:ea typeface="ＭＳ Ｐゴシック" charset="-128"/>
              </a:rPr>
              <a:t>enterprises</a:t>
            </a:r>
            <a:endParaRPr lang="de-DE" sz="1800" dirty="0" smtClean="0">
              <a:ea typeface="ＭＳ Ｐゴシック" charset="-128"/>
            </a:endParaRPr>
          </a:p>
          <a:p>
            <a:pPr>
              <a:spcAft>
                <a:spcPts val="600"/>
              </a:spcAft>
              <a:defRPr/>
            </a:pPr>
            <a:r>
              <a:rPr lang="de-DE" sz="1800" dirty="0" err="1" smtClean="0">
                <a:ea typeface="ＭＳ Ｐゴシック" charset="-128"/>
              </a:rPr>
              <a:t>Entrepreneurship</a:t>
            </a:r>
            <a:r>
              <a:rPr lang="de-DE" sz="1800" dirty="0" smtClean="0">
                <a:ea typeface="ＭＳ Ｐゴシック" charset="-128"/>
              </a:rPr>
              <a:t> </a:t>
            </a:r>
            <a:r>
              <a:rPr lang="de-DE" sz="1800" dirty="0" err="1" smtClean="0">
                <a:ea typeface="ＭＳ Ｐゴシック" charset="-128"/>
              </a:rPr>
              <a:t>education</a:t>
            </a:r>
            <a:r>
              <a:rPr lang="de-DE" sz="1800" dirty="0" smtClean="0">
                <a:ea typeface="ＭＳ Ｐゴシック" charset="-128"/>
              </a:rPr>
              <a:t> </a:t>
            </a:r>
            <a:r>
              <a:rPr lang="de-DE" sz="1800" b="0" dirty="0" smtClean="0">
                <a:ea typeface="ＭＳ Ｐゴシック" charset="-128"/>
              </a:rPr>
              <a:t>in </a:t>
            </a:r>
            <a:r>
              <a:rPr lang="de-DE" sz="1800" b="0" dirty="0" err="1" smtClean="0">
                <a:ea typeface="ＭＳ Ｐゴシック" charset="-128"/>
              </a:rPr>
              <a:t>any</a:t>
            </a:r>
            <a:r>
              <a:rPr lang="de-DE" sz="1800" b="0" dirty="0" smtClean="0">
                <a:ea typeface="ＭＳ Ｐゴシック" charset="-128"/>
              </a:rPr>
              <a:t> </a:t>
            </a:r>
            <a:r>
              <a:rPr lang="de-DE" sz="1800" b="0" dirty="0" err="1" smtClean="0">
                <a:ea typeface="ＭＳ Ｐゴシック" charset="-128"/>
              </a:rPr>
              <a:t>discipline</a:t>
            </a:r>
            <a:endParaRPr lang="de-DE" sz="1800" b="0" dirty="0" smtClean="0">
              <a:ea typeface="ＭＳ Ｐゴシック" charset="-128"/>
            </a:endParaRPr>
          </a:p>
          <a:p>
            <a:pPr>
              <a:spcAft>
                <a:spcPts val="600"/>
              </a:spcAft>
              <a:defRPr/>
            </a:pPr>
            <a:r>
              <a:rPr lang="de-DE" sz="1800" dirty="0" smtClean="0">
                <a:ea typeface="ＭＳ Ｐゴシック" charset="-128"/>
              </a:rPr>
              <a:t>Exchange of </a:t>
            </a:r>
            <a:r>
              <a:rPr lang="de-DE" sz="1800" dirty="0" err="1" smtClean="0">
                <a:ea typeface="ＭＳ Ｐゴシック" charset="-128"/>
              </a:rPr>
              <a:t>students</a:t>
            </a:r>
            <a:r>
              <a:rPr lang="de-DE" sz="1800" dirty="0" smtClean="0">
                <a:ea typeface="ＭＳ Ｐゴシック" charset="-128"/>
              </a:rPr>
              <a:t>, </a:t>
            </a:r>
            <a:r>
              <a:rPr lang="de-DE" sz="1800" dirty="0" err="1" smtClean="0">
                <a:ea typeface="ＭＳ Ｐゴシック" charset="-128"/>
              </a:rPr>
              <a:t>researchers</a:t>
            </a:r>
            <a:r>
              <a:rPr lang="de-DE" sz="1800" dirty="0" smtClean="0">
                <a:ea typeface="ＭＳ Ｐゴシック" charset="-128"/>
              </a:rPr>
              <a:t>, </a:t>
            </a:r>
            <a:br>
              <a:rPr lang="de-DE" sz="1800" dirty="0" smtClean="0">
                <a:ea typeface="ＭＳ Ｐゴシック" charset="-128"/>
              </a:rPr>
            </a:br>
            <a:r>
              <a:rPr lang="de-DE" sz="1800" dirty="0" err="1" smtClean="0">
                <a:ea typeface="ＭＳ Ｐゴシック" charset="-128"/>
              </a:rPr>
              <a:t>teaching</a:t>
            </a:r>
            <a:r>
              <a:rPr lang="de-DE" sz="1800" dirty="0" smtClean="0">
                <a:ea typeface="ＭＳ Ｐゴシック" charset="-128"/>
              </a:rPr>
              <a:t> </a:t>
            </a:r>
            <a:r>
              <a:rPr lang="de-DE" sz="1800" dirty="0" err="1" smtClean="0">
                <a:ea typeface="ＭＳ Ｐゴシック" charset="-128"/>
              </a:rPr>
              <a:t>and</a:t>
            </a:r>
            <a:r>
              <a:rPr lang="de-DE" sz="1800" dirty="0" smtClean="0">
                <a:ea typeface="ＭＳ Ｐゴシック" charset="-128"/>
              </a:rPr>
              <a:t> </a:t>
            </a:r>
            <a:r>
              <a:rPr lang="de-DE" sz="1800" dirty="0" err="1" smtClean="0">
                <a:ea typeface="ＭＳ Ｐゴシック" charset="-128"/>
              </a:rPr>
              <a:t>company</a:t>
            </a:r>
            <a:r>
              <a:rPr lang="de-DE" sz="1800" dirty="0" smtClean="0">
                <a:ea typeface="ＭＳ Ｐゴシック" charset="-128"/>
              </a:rPr>
              <a:t> </a:t>
            </a:r>
            <a:r>
              <a:rPr lang="de-DE" sz="1800" dirty="0" err="1" smtClean="0">
                <a:ea typeface="ＭＳ Ｐゴシック" charset="-128"/>
              </a:rPr>
              <a:t>staff</a:t>
            </a:r>
            <a:endParaRPr lang="de-DE" sz="1800" dirty="0" smtClean="0">
              <a:ea typeface="ＭＳ Ｐゴシック" charset="-128"/>
            </a:endParaRPr>
          </a:p>
          <a:p>
            <a:pPr>
              <a:spcAft>
                <a:spcPts val="600"/>
              </a:spcAft>
              <a:defRPr/>
            </a:pPr>
            <a:r>
              <a:rPr lang="pl-PL" sz="1800" dirty="0" smtClean="0">
                <a:ea typeface="ＭＳ Ｐゴシック" charset="-128"/>
              </a:rPr>
              <a:t>…</a:t>
            </a:r>
            <a:endParaRPr lang="de-DE" sz="1800" dirty="0" smtClean="0">
              <a:ea typeface="ＭＳ Ｐゴシック" charset="-128"/>
            </a:endParaRPr>
          </a:p>
        </p:txBody>
      </p:sp>
      <p:sp>
        <p:nvSpPr>
          <p:cNvPr id="11268"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06160018-3E52-42CB-93DB-92B9E9FCA903}" type="slidenum">
              <a:rPr lang="en-GB" sz="1200">
                <a:solidFill>
                  <a:srgbClr val="FFFFFF"/>
                </a:solidFill>
              </a:rPr>
              <a:pPr algn="ctr"/>
              <a:t>24</a:t>
            </a:fld>
            <a:endParaRPr lang="en-GB" sz="1200">
              <a:solidFill>
                <a:srgbClr val="FFFFFF"/>
              </a:solidFill>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24</a:t>
            </a:fld>
            <a:endParaRPr lang="en-GB" sz="1200" dirty="0">
              <a:solidFill>
                <a:schemeClr val="tx1"/>
              </a:solidFill>
            </a:endParaRPr>
          </a:p>
        </p:txBody>
      </p:sp>
    </p:spTree>
    <p:extLst>
      <p:ext uri="{BB962C8B-B14F-4D97-AF65-F5344CB8AC3E}">
        <p14:creationId xmlns:p14="http://schemas.microsoft.com/office/powerpoint/2010/main" val="13340182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68313" y="1700808"/>
            <a:ext cx="8147050" cy="4248472"/>
          </a:xfrm>
        </p:spPr>
        <p:txBody>
          <a:bodyPr/>
          <a:lstStyle/>
          <a:p>
            <a:pPr marL="0" indent="0" algn="just">
              <a:spcAft>
                <a:spcPts val="1200"/>
              </a:spcAft>
              <a:buFont typeface="Wingdings" pitchFamily="2" charset="2"/>
              <a:buNone/>
              <a:defRPr/>
            </a:pPr>
            <a:r>
              <a:rPr lang="pl-PL" sz="2400" dirty="0" err="1" smtClean="0">
                <a:ea typeface="ＭＳ Ｐゴシック" charset="-128"/>
              </a:rPr>
              <a:t>Participation</a:t>
            </a:r>
            <a:r>
              <a:rPr lang="pl-PL" sz="2400" dirty="0" smtClean="0">
                <a:ea typeface="ＭＳ Ｐゴシック" charset="-128"/>
              </a:rPr>
              <a:t> </a:t>
            </a:r>
            <a:r>
              <a:rPr lang="pl-PL" sz="2400" dirty="0" err="1" smtClean="0">
                <a:ea typeface="ＭＳ Ｐゴシック" charset="-128"/>
              </a:rPr>
              <a:t>criteria</a:t>
            </a:r>
            <a:endParaRPr lang="pl-PL" sz="2400" dirty="0" smtClean="0">
              <a:ea typeface="ＭＳ Ｐゴシック" charset="-128"/>
            </a:endParaRPr>
          </a:p>
          <a:p>
            <a:pPr>
              <a:spcAft>
                <a:spcPts val="600"/>
              </a:spcAft>
              <a:defRPr/>
            </a:pPr>
            <a:endParaRPr lang="pl-PL" sz="1800" dirty="0" smtClean="0">
              <a:ea typeface="ＭＳ Ｐゴシック" charset="-128"/>
            </a:endParaRPr>
          </a:p>
          <a:p>
            <a:pPr>
              <a:spcAft>
                <a:spcPts val="600"/>
              </a:spcAft>
              <a:defRPr/>
            </a:pPr>
            <a:r>
              <a:rPr lang="pl-PL" sz="1800" b="0" dirty="0" err="1" smtClean="0">
                <a:ea typeface="ＭＳ Ｐゴシック" charset="-128"/>
              </a:rPr>
              <a:t>At</a:t>
            </a:r>
            <a:r>
              <a:rPr lang="pl-PL" sz="1800" b="0" dirty="0" smtClean="0">
                <a:ea typeface="ＭＳ Ｐゴシック" charset="-128"/>
              </a:rPr>
              <a:t> </a:t>
            </a:r>
            <a:r>
              <a:rPr lang="pl-PL" sz="1800" b="0" dirty="0" err="1" smtClean="0">
                <a:ea typeface="ＭＳ Ｐゴシック" charset="-128"/>
              </a:rPr>
              <a:t>least</a:t>
            </a:r>
            <a:r>
              <a:rPr lang="pl-PL" sz="1800" b="0" dirty="0" smtClean="0">
                <a:ea typeface="ＭＳ Ｐゴシック" charset="-128"/>
              </a:rPr>
              <a:t> </a:t>
            </a:r>
            <a:r>
              <a:rPr lang="pl-PL" sz="1800" dirty="0" smtClean="0">
                <a:ea typeface="ＭＳ Ｐゴシック" charset="-128"/>
              </a:rPr>
              <a:t>6 </a:t>
            </a:r>
            <a:r>
              <a:rPr lang="pl-PL" sz="1800" dirty="0" err="1" smtClean="0">
                <a:ea typeface="ＭＳ Ｐゴシック" charset="-128"/>
              </a:rPr>
              <a:t>organisations</a:t>
            </a:r>
            <a:r>
              <a:rPr lang="pl-PL" sz="1800" dirty="0" smtClean="0">
                <a:ea typeface="ＭＳ Ｐゴシック" charset="-128"/>
              </a:rPr>
              <a:t> </a:t>
            </a:r>
            <a:r>
              <a:rPr lang="pl-PL" sz="1800" b="0" dirty="0" err="1" smtClean="0">
                <a:ea typeface="ＭＳ Ｐゴシック" charset="-128"/>
              </a:rPr>
              <a:t>from</a:t>
            </a:r>
            <a:r>
              <a:rPr lang="pl-PL" sz="1800" dirty="0" smtClean="0">
                <a:ea typeface="ＭＳ Ｐゴシック" charset="-128"/>
              </a:rPr>
              <a:t> 3 </a:t>
            </a:r>
            <a:r>
              <a:rPr lang="pl-PL" sz="1800" dirty="0" err="1" smtClean="0">
                <a:ea typeface="ＭＳ Ｐゴシック" charset="-128"/>
              </a:rPr>
              <a:t>different</a:t>
            </a:r>
            <a:r>
              <a:rPr lang="pl-PL" sz="1800" dirty="0" smtClean="0">
                <a:ea typeface="ＭＳ Ｐゴシック" charset="-128"/>
              </a:rPr>
              <a:t> </a:t>
            </a:r>
            <a:r>
              <a:rPr lang="pl-PL" sz="1800" dirty="0" err="1" smtClean="0">
                <a:ea typeface="ＭＳ Ｐゴシック" charset="-128"/>
              </a:rPr>
              <a:t>Programme</a:t>
            </a:r>
            <a:r>
              <a:rPr lang="pl-PL" sz="1800" dirty="0" smtClean="0">
                <a:ea typeface="ＭＳ Ｐゴシック" charset="-128"/>
              </a:rPr>
              <a:t> </a:t>
            </a:r>
            <a:r>
              <a:rPr lang="pl-PL" sz="1800" dirty="0" err="1" smtClean="0">
                <a:ea typeface="ＭＳ Ｐゴシック" charset="-128"/>
              </a:rPr>
              <a:t>Countries</a:t>
            </a:r>
            <a:endParaRPr lang="pl-PL" sz="1800" dirty="0" smtClean="0">
              <a:ea typeface="ＭＳ Ｐゴシック" charset="-128"/>
            </a:endParaRPr>
          </a:p>
          <a:p>
            <a:pPr>
              <a:spcAft>
                <a:spcPts val="600"/>
              </a:spcAft>
              <a:defRPr/>
            </a:pPr>
            <a:r>
              <a:rPr lang="pl-PL" sz="1800" b="0" dirty="0" err="1" smtClean="0">
                <a:ea typeface="ＭＳ Ｐゴシック" charset="-128"/>
              </a:rPr>
              <a:t>Organisations</a:t>
            </a:r>
            <a:r>
              <a:rPr lang="pl-PL" sz="1800" b="0" dirty="0" smtClean="0">
                <a:ea typeface="ＭＳ Ｐゴシック" charset="-128"/>
              </a:rPr>
              <a:t> </a:t>
            </a:r>
            <a:r>
              <a:rPr lang="pl-PL" sz="1800" b="0" dirty="0" err="1" smtClean="0">
                <a:ea typeface="ＭＳ Ｐゴシック" charset="-128"/>
              </a:rPr>
              <a:t>from</a:t>
            </a:r>
            <a:r>
              <a:rPr lang="pl-PL" sz="1800" b="0" dirty="0" smtClean="0">
                <a:ea typeface="ＭＳ Ｐゴシック" charset="-128"/>
              </a:rPr>
              <a:t> </a:t>
            </a:r>
            <a:r>
              <a:rPr lang="pl-PL" sz="1800" dirty="0" smtClean="0">
                <a:ea typeface="ＭＳ Ｐゴシック" charset="-128"/>
              </a:rPr>
              <a:t>Partner </a:t>
            </a:r>
            <a:r>
              <a:rPr lang="pl-PL" sz="1800" dirty="0" err="1" smtClean="0">
                <a:ea typeface="ＭＳ Ｐゴシック" charset="-128"/>
              </a:rPr>
              <a:t>Countries</a:t>
            </a:r>
            <a:r>
              <a:rPr lang="pl-PL" sz="1800" dirty="0" smtClean="0">
                <a:ea typeface="ＭＳ Ｐゴシック" charset="-128"/>
              </a:rPr>
              <a:t> </a:t>
            </a:r>
            <a:r>
              <a:rPr lang="pl-PL" sz="1800" b="0" dirty="0" err="1" smtClean="0">
                <a:ea typeface="ＭＳ Ｐゴシック" charset="-128"/>
              </a:rPr>
              <a:t>can</a:t>
            </a:r>
            <a:r>
              <a:rPr lang="pl-PL" sz="1800" b="0" dirty="0" smtClean="0">
                <a:ea typeface="ＭＳ Ｐゴシック" charset="-128"/>
              </a:rPr>
              <a:t> </a:t>
            </a:r>
            <a:r>
              <a:rPr lang="pl-PL" sz="1800" b="0" dirty="0" err="1" smtClean="0">
                <a:ea typeface="ＭＳ Ｐゴシック" charset="-128"/>
              </a:rPr>
              <a:t>participate</a:t>
            </a:r>
            <a:r>
              <a:rPr lang="pl-PL" sz="1800" b="0" dirty="0" smtClean="0">
                <a:ea typeface="ＭＳ Ｐゴシック" charset="-128"/>
              </a:rPr>
              <a:t> </a:t>
            </a:r>
            <a:r>
              <a:rPr lang="pl-PL" sz="1800" b="0" dirty="0" err="1" smtClean="0">
                <a:ea typeface="ＭＳ Ｐゴシック" charset="-128"/>
              </a:rPr>
              <a:t>if</a:t>
            </a:r>
            <a:r>
              <a:rPr lang="pl-PL" sz="1800" b="0" dirty="0" smtClean="0">
                <a:ea typeface="ＭＳ Ｐゴシック" charset="-128"/>
              </a:rPr>
              <a:t> </a:t>
            </a:r>
            <a:r>
              <a:rPr lang="pl-PL" sz="1800" b="0" dirty="0" err="1" smtClean="0">
                <a:ea typeface="ＭＳ Ｐゴシック" charset="-128"/>
              </a:rPr>
              <a:t>they</a:t>
            </a:r>
            <a:r>
              <a:rPr lang="pl-PL" sz="1800" b="0" dirty="0" smtClean="0">
                <a:ea typeface="ＭＳ Ｐゴシック" charset="-128"/>
              </a:rPr>
              <a:t> </a:t>
            </a:r>
            <a:r>
              <a:rPr lang="pl-PL" sz="1800" b="0" dirty="0" err="1" smtClean="0">
                <a:ea typeface="ＭＳ Ｐゴシック" charset="-128"/>
              </a:rPr>
              <a:t>provide</a:t>
            </a:r>
            <a:r>
              <a:rPr lang="pl-PL" sz="1800" b="0" dirty="0" smtClean="0">
                <a:ea typeface="ＭＳ Ｐゴシック" charset="-128"/>
              </a:rPr>
              <a:t> </a:t>
            </a:r>
            <a:r>
              <a:rPr lang="pl-PL" sz="1800" b="0" dirty="0" err="1" smtClean="0">
                <a:ea typeface="ＭＳ Ｐゴシック" charset="-128"/>
              </a:rPr>
              <a:t>specific</a:t>
            </a:r>
            <a:r>
              <a:rPr lang="pl-PL" sz="1800" b="0" dirty="0" smtClean="0">
                <a:ea typeface="ＭＳ Ｐゴシック" charset="-128"/>
              </a:rPr>
              <a:t> </a:t>
            </a:r>
            <a:r>
              <a:rPr lang="pl-PL" sz="1800" b="0" dirty="0" err="1" smtClean="0">
                <a:ea typeface="ＭＳ Ｐゴシック" charset="-128"/>
              </a:rPr>
              <a:t>added</a:t>
            </a:r>
            <a:r>
              <a:rPr lang="pl-PL" sz="1800" b="0" dirty="0" smtClean="0">
                <a:ea typeface="ＭＳ Ｐゴシック" charset="-128"/>
              </a:rPr>
              <a:t> </a:t>
            </a:r>
            <a:r>
              <a:rPr lang="pl-PL" sz="1800" b="0" dirty="0" err="1" smtClean="0">
                <a:ea typeface="ＭＳ Ｐゴシック" charset="-128"/>
              </a:rPr>
              <a:t>value</a:t>
            </a:r>
            <a:r>
              <a:rPr lang="pl-PL" sz="1800" b="0" dirty="0" smtClean="0">
                <a:ea typeface="ＭＳ Ｐゴシック" charset="-128"/>
              </a:rPr>
              <a:t> to </a:t>
            </a:r>
            <a:r>
              <a:rPr lang="pl-PL" sz="1800" b="0" dirty="0" err="1" smtClean="0">
                <a:ea typeface="ＭＳ Ｐゴシック" charset="-128"/>
              </a:rPr>
              <a:t>the</a:t>
            </a:r>
            <a:r>
              <a:rPr lang="pl-PL" sz="1800" b="0" dirty="0" smtClean="0">
                <a:ea typeface="ＭＳ Ｐゴシック" charset="-128"/>
              </a:rPr>
              <a:t> </a:t>
            </a:r>
            <a:r>
              <a:rPr lang="pl-PL" sz="1800" b="0" dirty="0" err="1" smtClean="0">
                <a:ea typeface="ＭＳ Ｐゴシック" charset="-128"/>
              </a:rPr>
              <a:t>project</a:t>
            </a:r>
            <a:endParaRPr lang="pl-PL" sz="1800" b="0" dirty="0" smtClean="0">
              <a:ea typeface="ＭＳ Ｐゴシック" charset="-128"/>
            </a:endParaRPr>
          </a:p>
          <a:p>
            <a:pPr>
              <a:spcAft>
                <a:spcPts val="600"/>
              </a:spcAft>
              <a:defRPr/>
            </a:pPr>
            <a:r>
              <a:rPr lang="pl-PL" sz="1800" b="0" dirty="0" err="1" smtClean="0">
                <a:ea typeface="ＭＳ Ｐゴシック" charset="-128"/>
              </a:rPr>
              <a:t>Submission</a:t>
            </a:r>
            <a:r>
              <a:rPr lang="pl-PL" sz="1800" b="0" dirty="0" smtClean="0">
                <a:ea typeface="ＭＳ Ｐゴシック" charset="-128"/>
              </a:rPr>
              <a:t> of </a:t>
            </a:r>
            <a:r>
              <a:rPr lang="pl-PL" sz="1800" b="0" dirty="0" err="1" smtClean="0">
                <a:ea typeface="ＭＳ Ｐゴシック" charset="-128"/>
              </a:rPr>
              <a:t>application</a:t>
            </a:r>
            <a:r>
              <a:rPr lang="pl-PL" sz="1800" b="0" dirty="0" smtClean="0">
                <a:ea typeface="ＭＳ Ｐゴシック" charset="-128"/>
              </a:rPr>
              <a:t> by </a:t>
            </a:r>
            <a:r>
              <a:rPr lang="pl-PL" sz="1800" b="0" dirty="0" err="1" smtClean="0">
                <a:ea typeface="ＭＳ Ｐゴシック" charset="-128"/>
              </a:rPr>
              <a:t>organisation</a:t>
            </a:r>
            <a:r>
              <a:rPr lang="pl-PL" sz="1800" b="0" dirty="0" smtClean="0">
                <a:ea typeface="ＭＳ Ｐゴシック" charset="-128"/>
              </a:rPr>
              <a:t> </a:t>
            </a:r>
            <a:r>
              <a:rPr lang="pl-PL" sz="1800" b="0" dirty="0" err="1" smtClean="0">
                <a:ea typeface="ＭＳ Ｐゴシック" charset="-128"/>
              </a:rPr>
              <a:t>from</a:t>
            </a:r>
            <a:r>
              <a:rPr lang="pl-PL" sz="1800" dirty="0" smtClean="0">
                <a:ea typeface="ＭＳ Ｐゴシック" charset="-128"/>
              </a:rPr>
              <a:t> </a:t>
            </a:r>
            <a:r>
              <a:rPr lang="pl-PL" sz="1800" dirty="0" err="1" smtClean="0">
                <a:ea typeface="ＭＳ Ｐゴシック" charset="-128"/>
              </a:rPr>
              <a:t>Programme</a:t>
            </a:r>
            <a:r>
              <a:rPr lang="pl-PL" sz="1800" dirty="0" smtClean="0">
                <a:ea typeface="ＭＳ Ｐゴシック" charset="-128"/>
              </a:rPr>
              <a:t> Country</a:t>
            </a:r>
          </a:p>
          <a:p>
            <a:pPr>
              <a:spcAft>
                <a:spcPts val="600"/>
              </a:spcAft>
              <a:defRPr/>
            </a:pPr>
            <a:r>
              <a:rPr lang="pl-PL" sz="1800" b="0" dirty="0" err="1" smtClean="0">
                <a:ea typeface="ＭＳ Ｐゴシック" charset="-128"/>
              </a:rPr>
              <a:t>At</a:t>
            </a:r>
            <a:r>
              <a:rPr lang="pl-PL" sz="1800" b="0" dirty="0" smtClean="0">
                <a:ea typeface="ＭＳ Ｐゴシック" charset="-128"/>
              </a:rPr>
              <a:t> </a:t>
            </a:r>
            <a:r>
              <a:rPr lang="pl-PL" sz="1800" b="0" dirty="0" err="1" smtClean="0">
                <a:ea typeface="ＭＳ Ｐゴシック" charset="-128"/>
              </a:rPr>
              <a:t>least</a:t>
            </a:r>
            <a:r>
              <a:rPr lang="pl-PL" sz="1800" b="0" dirty="0" smtClean="0">
                <a:ea typeface="ＭＳ Ｐゴシック" charset="-128"/>
              </a:rPr>
              <a:t> </a:t>
            </a:r>
            <a:r>
              <a:rPr lang="pl-PL" sz="1800" dirty="0" smtClean="0">
                <a:ea typeface="ＭＳ Ｐゴシック" charset="-128"/>
              </a:rPr>
              <a:t>2 </a:t>
            </a:r>
            <a:r>
              <a:rPr lang="pl-PL" sz="1800" dirty="0" err="1" smtClean="0">
                <a:ea typeface="ＭＳ Ｐゴシック" charset="-128"/>
              </a:rPr>
              <a:t>higher</a:t>
            </a:r>
            <a:r>
              <a:rPr lang="pl-PL" sz="1800" dirty="0" smtClean="0">
                <a:ea typeface="ＭＳ Ｐゴシック" charset="-128"/>
              </a:rPr>
              <a:t> </a:t>
            </a:r>
            <a:r>
              <a:rPr lang="pl-PL" sz="1800" dirty="0" err="1" smtClean="0">
                <a:ea typeface="ＭＳ Ｐゴシック" charset="-128"/>
              </a:rPr>
              <a:t>education</a:t>
            </a:r>
            <a:r>
              <a:rPr lang="pl-PL" sz="1800" dirty="0" smtClean="0">
                <a:ea typeface="ＭＳ Ｐゴシック" charset="-128"/>
              </a:rPr>
              <a:t> </a:t>
            </a:r>
            <a:r>
              <a:rPr lang="pl-PL" sz="1800" dirty="0" err="1" smtClean="0">
                <a:ea typeface="ＭＳ Ｐゴシック" charset="-128"/>
              </a:rPr>
              <a:t>institutions</a:t>
            </a:r>
            <a:r>
              <a:rPr lang="pl-PL" sz="1800" dirty="0" smtClean="0">
                <a:ea typeface="ＭＳ Ｐゴシック" charset="-128"/>
              </a:rPr>
              <a:t> </a:t>
            </a:r>
            <a:r>
              <a:rPr lang="pl-PL" sz="1800" b="0" dirty="0" smtClean="0">
                <a:ea typeface="ＭＳ Ｐゴシック" charset="-128"/>
              </a:rPr>
              <a:t>and</a:t>
            </a:r>
            <a:r>
              <a:rPr lang="pl-PL" sz="1800" dirty="0" smtClean="0">
                <a:ea typeface="ＭＳ Ｐゴシック" charset="-128"/>
              </a:rPr>
              <a:t> 2 enterprises</a:t>
            </a:r>
            <a:endParaRPr lang="de-DE" sz="1800" dirty="0" smtClean="0">
              <a:ea typeface="ＭＳ Ｐゴシック" charset="-128"/>
            </a:endParaRPr>
          </a:p>
        </p:txBody>
      </p:sp>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25</a:t>
            </a:fld>
            <a:endParaRPr lang="en-GB" sz="1200" dirty="0">
              <a:solidFill>
                <a:schemeClr val="tx1"/>
              </a:solidFill>
            </a:endParaRPr>
          </a:p>
        </p:txBody>
      </p:sp>
    </p:spTree>
    <p:extLst>
      <p:ext uri="{BB962C8B-B14F-4D97-AF65-F5344CB8AC3E}">
        <p14:creationId xmlns:p14="http://schemas.microsoft.com/office/powerpoint/2010/main" val="13340182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95288" y="1620838"/>
            <a:ext cx="8425184" cy="4995862"/>
          </a:xfrm>
        </p:spPr>
        <p:txBody>
          <a:bodyPr/>
          <a:lstStyle/>
          <a:p>
            <a:pPr marL="0" indent="0" algn="just">
              <a:spcAft>
                <a:spcPts val="1200"/>
              </a:spcAft>
              <a:buFont typeface="Wingdings" pitchFamily="2" charset="2"/>
              <a:buNone/>
              <a:defRPr/>
            </a:pPr>
            <a:r>
              <a:rPr lang="fr-BE" sz="2400" b="1" dirty="0" smtClean="0">
                <a:ea typeface="ＭＳ Ｐゴシック" charset="-128"/>
              </a:rPr>
              <a:t>Main </a:t>
            </a:r>
            <a:r>
              <a:rPr lang="fr-BE" sz="2400" b="1" dirty="0" err="1" smtClean="0">
                <a:ea typeface="ＭＳ Ｐゴシック" charset="-128"/>
              </a:rPr>
              <a:t>funding</a:t>
            </a:r>
            <a:r>
              <a:rPr lang="fr-BE" sz="2400" b="1" dirty="0" smtClean="0">
                <a:ea typeface="ＭＳ Ｐゴシック" charset="-128"/>
              </a:rPr>
              <a:t> </a:t>
            </a:r>
            <a:r>
              <a:rPr lang="fr-BE" sz="2400" b="1" dirty="0" err="1" smtClean="0">
                <a:ea typeface="ＭＳ Ｐゴシック" charset="-128"/>
              </a:rPr>
              <a:t>rules</a:t>
            </a:r>
            <a:endParaRPr lang="fr-BE" sz="2400" b="1" dirty="0" smtClean="0">
              <a:ea typeface="ＭＳ Ｐゴシック" charset="-128"/>
            </a:endParaRPr>
          </a:p>
          <a:p>
            <a:pPr marL="0" indent="0">
              <a:lnSpc>
                <a:spcPct val="120000"/>
              </a:lnSpc>
              <a:buFont typeface="Wingdings" pitchFamily="2" charset="2"/>
              <a:buNone/>
              <a:defRPr/>
            </a:pPr>
            <a:r>
              <a:rPr lang="fr-BE" sz="1800" b="1" dirty="0" smtClean="0">
                <a:solidFill>
                  <a:srgbClr val="0070C0"/>
                </a:solidFill>
                <a:ea typeface="ＭＳ Ｐゴシック" charset="-128"/>
              </a:rPr>
              <a:t>Budget:</a:t>
            </a:r>
          </a:p>
          <a:p>
            <a:pPr>
              <a:lnSpc>
                <a:spcPct val="120000"/>
              </a:lnSpc>
              <a:defRPr/>
            </a:pPr>
            <a:r>
              <a:rPr lang="pl-PL" sz="1800" dirty="0" err="1" smtClean="0">
                <a:ea typeface="ＭＳ Ｐゴシック" charset="-128"/>
              </a:rPr>
              <a:t>Max</a:t>
            </a:r>
            <a:r>
              <a:rPr lang="pl-PL" sz="1800" dirty="0" smtClean="0">
                <a:ea typeface="ＭＳ Ｐゴシック" charset="-128"/>
              </a:rPr>
              <a:t>. g</a:t>
            </a:r>
            <a:r>
              <a:rPr lang="fr-BE" sz="1800" dirty="0" err="1" smtClean="0">
                <a:ea typeface="ＭＳ Ｐゴシック" charset="-128"/>
              </a:rPr>
              <a:t>rant</a:t>
            </a:r>
            <a:r>
              <a:rPr lang="fr-BE" sz="1800" dirty="0" smtClean="0">
                <a:ea typeface="ＭＳ Ｐゴシック" charset="-128"/>
              </a:rPr>
              <a:t> </a:t>
            </a:r>
            <a:r>
              <a:rPr lang="pl-PL" sz="1800" dirty="0" smtClean="0">
                <a:ea typeface="ＭＳ Ｐゴシック" charset="-128"/>
              </a:rPr>
              <a:t>for a 2-year </a:t>
            </a:r>
            <a:r>
              <a:rPr lang="pl-PL" sz="1800" dirty="0" err="1" smtClean="0">
                <a:ea typeface="ＭＳ Ｐゴシック" charset="-128"/>
              </a:rPr>
              <a:t>project</a:t>
            </a:r>
            <a:r>
              <a:rPr lang="pl-PL" sz="1800" dirty="0" smtClean="0">
                <a:ea typeface="ＭＳ Ｐゴシック" charset="-128"/>
              </a:rPr>
              <a:t>: </a:t>
            </a:r>
            <a:r>
              <a:rPr lang="fr-BE" sz="1800" dirty="0" smtClean="0">
                <a:ea typeface="ＭＳ Ｐゴシック" charset="-128"/>
              </a:rPr>
              <a:t>€</a:t>
            </a:r>
            <a:r>
              <a:rPr lang="pl-PL" sz="1800" dirty="0" smtClean="0">
                <a:ea typeface="ＭＳ Ｐゴシック" charset="-128"/>
              </a:rPr>
              <a:t> 7</a:t>
            </a:r>
            <a:r>
              <a:rPr lang="fr-BE" sz="1800" dirty="0" smtClean="0">
                <a:ea typeface="ＭＳ Ｐゴシック" charset="-128"/>
              </a:rPr>
              <a:t>00</a:t>
            </a:r>
            <a:r>
              <a:rPr lang="pl-PL" sz="1800" dirty="0" smtClean="0">
                <a:ea typeface="ＭＳ Ｐゴシック" charset="-128"/>
              </a:rPr>
              <a:t>.000 </a:t>
            </a:r>
            <a:r>
              <a:rPr lang="fr-BE" sz="1800" dirty="0" smtClean="0">
                <a:ea typeface="ＭＳ Ｐゴシック" charset="-128"/>
              </a:rPr>
              <a:t> </a:t>
            </a:r>
          </a:p>
          <a:p>
            <a:pPr>
              <a:lnSpc>
                <a:spcPct val="120000"/>
              </a:lnSpc>
              <a:defRPr/>
            </a:pPr>
            <a:r>
              <a:rPr lang="pl-PL" sz="1800" dirty="0" err="1" smtClean="0">
                <a:ea typeface="ＭＳ Ｐゴシック" charset="-128"/>
              </a:rPr>
              <a:t>Max</a:t>
            </a:r>
            <a:r>
              <a:rPr lang="pl-PL" sz="1800" dirty="0" smtClean="0">
                <a:ea typeface="ＭＳ Ｐゴシック" charset="-128"/>
              </a:rPr>
              <a:t>. grant for a </a:t>
            </a:r>
            <a:r>
              <a:rPr lang="fr-BE" sz="1800" dirty="0" smtClean="0">
                <a:ea typeface="ＭＳ Ｐゴシック" charset="-128"/>
              </a:rPr>
              <a:t>3</a:t>
            </a:r>
            <a:r>
              <a:rPr lang="pl-PL" sz="1800" dirty="0" smtClean="0">
                <a:ea typeface="ＭＳ Ｐゴシック" charset="-128"/>
              </a:rPr>
              <a:t>-</a:t>
            </a:r>
            <a:r>
              <a:rPr lang="fr-BE" sz="1800" dirty="0" err="1" smtClean="0">
                <a:ea typeface="ＭＳ Ｐゴシック" charset="-128"/>
              </a:rPr>
              <a:t>year</a:t>
            </a:r>
            <a:r>
              <a:rPr lang="pl-PL" sz="1800" dirty="0" smtClean="0">
                <a:ea typeface="ＭＳ Ｐゴシック" charset="-128"/>
              </a:rPr>
              <a:t> </a:t>
            </a:r>
            <a:r>
              <a:rPr lang="pl-PL" sz="1800" dirty="0" err="1" smtClean="0">
                <a:ea typeface="ＭＳ Ｐゴシック" charset="-128"/>
              </a:rPr>
              <a:t>project</a:t>
            </a:r>
            <a:r>
              <a:rPr lang="pl-PL" sz="1800" dirty="0" smtClean="0">
                <a:ea typeface="ＭＳ Ｐゴシック" charset="-128"/>
              </a:rPr>
              <a:t>: </a:t>
            </a:r>
            <a:r>
              <a:rPr lang="fr-BE" sz="1800" dirty="0" smtClean="0">
                <a:ea typeface="ＭＳ Ｐゴシック" charset="-128"/>
              </a:rPr>
              <a:t>€</a:t>
            </a:r>
            <a:r>
              <a:rPr lang="pl-PL" sz="1800" dirty="0" smtClean="0">
                <a:ea typeface="ＭＳ Ｐゴシック" charset="-128"/>
              </a:rPr>
              <a:t> 1.0</a:t>
            </a:r>
            <a:r>
              <a:rPr lang="fr-BE" sz="1800" dirty="0" smtClean="0">
                <a:ea typeface="ＭＳ Ｐゴシック" charset="-128"/>
              </a:rPr>
              <a:t>00</a:t>
            </a:r>
            <a:r>
              <a:rPr lang="pl-PL" sz="1800" dirty="0" smtClean="0">
                <a:ea typeface="ＭＳ Ｐゴシック" charset="-128"/>
              </a:rPr>
              <a:t>.000</a:t>
            </a:r>
            <a:r>
              <a:rPr lang="fr-BE" sz="1800" dirty="0" smtClean="0">
                <a:ea typeface="ＭＳ Ｐゴシック" charset="-128"/>
              </a:rPr>
              <a:t> </a:t>
            </a:r>
          </a:p>
          <a:p>
            <a:pPr>
              <a:lnSpc>
                <a:spcPct val="120000"/>
              </a:lnSpc>
              <a:defRPr/>
            </a:pPr>
            <a:r>
              <a:rPr lang="fr-BE" sz="1800" dirty="0">
                <a:ea typeface="ＭＳ Ｐゴシック" charset="-128"/>
              </a:rPr>
              <a:t>Max 75% </a:t>
            </a:r>
            <a:r>
              <a:rPr lang="fr-BE" sz="1800" dirty="0" err="1">
                <a:ea typeface="ＭＳ Ｐゴシック" charset="-128"/>
              </a:rPr>
              <a:t>co</a:t>
            </a:r>
            <a:r>
              <a:rPr lang="fr-BE" sz="1800" dirty="0">
                <a:ea typeface="ＭＳ Ｐゴシック" charset="-128"/>
              </a:rPr>
              <a:t>-</a:t>
            </a:r>
            <a:r>
              <a:rPr lang="fr-BE" sz="1800" dirty="0" err="1">
                <a:ea typeface="ＭＳ Ｐゴシック" charset="-128"/>
              </a:rPr>
              <a:t>funding</a:t>
            </a:r>
            <a:r>
              <a:rPr lang="fr-BE" sz="1800" dirty="0">
                <a:ea typeface="ＭＳ Ｐゴシック" charset="-128"/>
              </a:rPr>
              <a:t> of </a:t>
            </a:r>
            <a:r>
              <a:rPr lang="fr-BE" sz="1800" dirty="0" err="1">
                <a:ea typeface="ＭＳ Ｐゴシック" charset="-128"/>
              </a:rPr>
              <a:t>eligible</a:t>
            </a:r>
            <a:r>
              <a:rPr lang="fr-BE" sz="1800" dirty="0">
                <a:ea typeface="ＭＳ Ｐゴシック" charset="-128"/>
              </a:rPr>
              <a:t> </a:t>
            </a:r>
            <a:r>
              <a:rPr lang="fr-BE" sz="1800" dirty="0" err="1" smtClean="0">
                <a:ea typeface="ＭＳ Ｐゴシック" charset="-128"/>
              </a:rPr>
              <a:t>costs</a:t>
            </a:r>
            <a:endParaRPr lang="fr-BE" sz="1800" dirty="0" smtClean="0">
              <a:ea typeface="ＭＳ Ｐゴシック" charset="-128"/>
            </a:endParaRPr>
          </a:p>
          <a:p>
            <a:pPr>
              <a:lnSpc>
                <a:spcPct val="120000"/>
              </a:lnSpc>
              <a:buFont typeface="Wingdings" pitchFamily="2" charset="2"/>
              <a:buNone/>
              <a:defRPr/>
            </a:pPr>
            <a:endParaRPr lang="fr-BE" sz="1800" b="1" dirty="0" smtClean="0">
              <a:solidFill>
                <a:srgbClr val="0070C0"/>
              </a:solidFill>
              <a:ea typeface="ＭＳ Ｐゴシック" charset="-128"/>
            </a:endParaRPr>
          </a:p>
          <a:p>
            <a:pPr>
              <a:lnSpc>
                <a:spcPct val="120000"/>
              </a:lnSpc>
              <a:buNone/>
              <a:defRPr/>
            </a:pPr>
            <a:r>
              <a:rPr lang="fr-BE" sz="1800" dirty="0" smtClean="0">
                <a:solidFill>
                  <a:srgbClr val="0070C0"/>
                </a:solidFill>
                <a:ea typeface="ＭＳ Ｐゴシック" charset="-128"/>
              </a:rPr>
              <a:t>Target:</a:t>
            </a:r>
            <a:r>
              <a:rPr lang="pl-PL" sz="1800" b="1" dirty="0" smtClean="0">
                <a:solidFill>
                  <a:srgbClr val="0070C0"/>
                </a:solidFill>
                <a:ea typeface="ＭＳ Ｐゴシック" charset="-128"/>
              </a:rPr>
              <a:t>	</a:t>
            </a:r>
          </a:p>
          <a:p>
            <a:pPr>
              <a:lnSpc>
                <a:spcPct val="120000"/>
              </a:lnSpc>
              <a:buFont typeface="Wingdings" pitchFamily="2" charset="2"/>
              <a:buNone/>
              <a:defRPr/>
            </a:pPr>
            <a:r>
              <a:rPr lang="pl-PL" sz="1800" dirty="0" smtClean="0">
                <a:solidFill>
                  <a:srgbClr val="0070C0"/>
                </a:solidFill>
                <a:ea typeface="ＭＳ Ｐゴシック" charset="-128"/>
              </a:rPr>
              <a:t>		</a:t>
            </a:r>
            <a:r>
              <a:rPr lang="fr-BE" sz="1800" dirty="0" smtClean="0">
                <a:ea typeface="ＭＳ Ｐゴシック" charset="-128"/>
              </a:rPr>
              <a:t>Up to 200 </a:t>
            </a:r>
            <a:r>
              <a:rPr lang="fr-BE" sz="1800" dirty="0" err="1" smtClean="0">
                <a:ea typeface="ＭＳ Ｐゴシック" charset="-128"/>
              </a:rPr>
              <a:t>Knowledge</a:t>
            </a:r>
            <a:r>
              <a:rPr lang="fr-BE" sz="1800" dirty="0" smtClean="0">
                <a:ea typeface="ＭＳ Ｐゴシック" charset="-128"/>
              </a:rPr>
              <a:t> Alliances by 2020</a:t>
            </a:r>
          </a:p>
          <a:p>
            <a:pPr>
              <a:lnSpc>
                <a:spcPct val="120000"/>
              </a:lnSpc>
              <a:buFont typeface="Wingdings" pitchFamily="2" charset="2"/>
              <a:buNone/>
              <a:defRPr/>
            </a:pPr>
            <a:endParaRPr lang="fr-BE" sz="1800" dirty="0" smtClean="0">
              <a:ea typeface="ＭＳ Ｐゴシック" charset="-128"/>
            </a:endParaRPr>
          </a:p>
          <a:p>
            <a:pPr>
              <a:lnSpc>
                <a:spcPct val="120000"/>
              </a:lnSpc>
              <a:buFont typeface="Wingdings" pitchFamily="2" charset="2"/>
              <a:buNone/>
              <a:defRPr/>
            </a:pPr>
            <a:r>
              <a:rPr lang="pl-PL" sz="1800" dirty="0" smtClean="0">
                <a:ea typeface="ＭＳ Ｐゴシック" charset="-128"/>
              </a:rPr>
              <a:t>		</a:t>
            </a:r>
            <a:r>
              <a:rPr lang="fr-BE" sz="1800" dirty="0" err="1" smtClean="0">
                <a:ea typeface="ＭＳ Ｐゴシック" charset="-128"/>
              </a:rPr>
              <a:t>Getting</a:t>
            </a:r>
            <a:r>
              <a:rPr lang="fr-BE" sz="1800" dirty="0" smtClean="0">
                <a:ea typeface="ＭＳ Ｐゴシック" charset="-128"/>
              </a:rPr>
              <a:t> 20 % of all </a:t>
            </a:r>
            <a:r>
              <a:rPr lang="fr-BE" sz="1800" dirty="0" err="1" smtClean="0">
                <a:ea typeface="ＭＳ Ｐゴシック" charset="-128"/>
              </a:rPr>
              <a:t>European</a:t>
            </a:r>
            <a:r>
              <a:rPr lang="fr-BE" sz="1800" dirty="0" smtClean="0">
                <a:ea typeface="ＭＳ Ｐゴシック" charset="-128"/>
              </a:rPr>
              <a:t> HEI</a:t>
            </a:r>
            <a:r>
              <a:rPr lang="pl-PL" sz="1800" dirty="0" smtClean="0">
                <a:ea typeface="ＭＳ Ｐゴシック" charset="-128"/>
              </a:rPr>
              <a:t>s</a:t>
            </a:r>
            <a:r>
              <a:rPr lang="fr-BE" sz="1800" dirty="0" smtClean="0">
                <a:ea typeface="ＭＳ Ｐゴシック" charset="-128"/>
              </a:rPr>
              <a:t> </a:t>
            </a:r>
            <a:r>
              <a:rPr lang="fr-BE" sz="1800" dirty="0" err="1" smtClean="0">
                <a:ea typeface="ＭＳ Ｐゴシック" charset="-128"/>
              </a:rPr>
              <a:t>involved</a:t>
            </a:r>
            <a:r>
              <a:rPr lang="fr-BE" sz="1800" dirty="0" smtClean="0">
                <a:ea typeface="ＭＳ Ｐゴシック" charset="-128"/>
              </a:rPr>
              <a:t> in </a:t>
            </a:r>
            <a:r>
              <a:rPr lang="pl-PL" sz="1800" dirty="0" smtClean="0">
                <a:ea typeface="ＭＳ Ｐゴシック" charset="-128"/>
              </a:rPr>
              <a:t>	</a:t>
            </a:r>
            <a:r>
              <a:rPr lang="fr-BE" sz="1800" dirty="0" err="1" smtClean="0">
                <a:ea typeface="ＭＳ Ｐゴシック" charset="-128"/>
              </a:rPr>
              <a:t>university</a:t>
            </a:r>
            <a:r>
              <a:rPr lang="fr-BE" sz="1800" dirty="0" smtClean="0">
                <a:ea typeface="ＭＳ Ｐゴシック" charset="-128"/>
              </a:rPr>
              <a:t>-business </a:t>
            </a:r>
            <a:r>
              <a:rPr lang="fr-BE" sz="1800" dirty="0" err="1" smtClean="0">
                <a:ea typeface="ＭＳ Ｐゴシック" charset="-128"/>
              </a:rPr>
              <a:t>co</a:t>
            </a:r>
            <a:r>
              <a:rPr lang="pl-PL" sz="1800" dirty="0" smtClean="0">
                <a:ea typeface="ＭＳ Ｐゴシック" charset="-128"/>
              </a:rPr>
              <a:t>-</a:t>
            </a:r>
            <a:r>
              <a:rPr lang="fr-BE" sz="1800" dirty="0" err="1" smtClean="0">
                <a:ea typeface="ＭＳ Ｐゴシック" charset="-128"/>
              </a:rPr>
              <a:t>operation</a:t>
            </a:r>
            <a:endParaRPr lang="fr-BE" sz="1800" dirty="0" smtClean="0">
              <a:ea typeface="ＭＳ Ｐゴシック" charset="-128"/>
            </a:endParaRPr>
          </a:p>
        </p:txBody>
      </p:sp>
      <p:sp>
        <p:nvSpPr>
          <p:cNvPr id="12291"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831DC5B5-0BAC-4068-99ED-33D7BA0F38D5}" type="slidenum">
              <a:rPr lang="en-GB" sz="1200">
                <a:solidFill>
                  <a:srgbClr val="FFFFFF"/>
                </a:solidFill>
              </a:rPr>
              <a:pPr algn="ctr"/>
              <a:t>26</a:t>
            </a:fld>
            <a:endParaRPr lang="en-GB" sz="1200">
              <a:solidFill>
                <a:srgbClr val="FFFFFF"/>
              </a:solidFill>
            </a:endParaRPr>
          </a:p>
        </p:txBody>
      </p:sp>
      <p:pic>
        <p:nvPicPr>
          <p:cNvPr id="1229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16" y="4509120"/>
            <a:ext cx="654224" cy="55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766" y="5301208"/>
            <a:ext cx="647874" cy="55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7888" y="1556792"/>
            <a:ext cx="200660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26</a:t>
            </a:fld>
            <a:endParaRPr lang="en-GB" sz="1200" dirty="0">
              <a:solidFill>
                <a:schemeClr val="tx1"/>
              </a:solidFill>
            </a:endParaRPr>
          </a:p>
        </p:txBody>
      </p:sp>
    </p:spTree>
    <p:extLst>
      <p:ext uri="{BB962C8B-B14F-4D97-AF65-F5344CB8AC3E}">
        <p14:creationId xmlns:p14="http://schemas.microsoft.com/office/powerpoint/2010/main" val="217330012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98475" y="1340768"/>
            <a:ext cx="8147050" cy="431800"/>
          </a:xfrm>
          <a:solidFill>
            <a:schemeClr val="bg1"/>
          </a:solidFill>
        </p:spPr>
        <p:txBody>
          <a:bodyPr/>
          <a:lstStyle/>
          <a:p>
            <a:pPr marL="0" indent="0" algn="ctr">
              <a:spcAft>
                <a:spcPts val="1200"/>
              </a:spcAft>
              <a:buFont typeface="Wingdings" pitchFamily="2" charset="2"/>
              <a:buNone/>
              <a:defRPr/>
            </a:pPr>
            <a:r>
              <a:rPr lang="fr-BE" sz="1800" b="1" dirty="0" err="1" smtClean="0">
                <a:ea typeface="ＭＳ Ｐゴシック" charset="-128"/>
              </a:rPr>
              <a:t>Example</a:t>
            </a:r>
            <a:r>
              <a:rPr lang="fr-BE" sz="1800" b="1" dirty="0" smtClean="0">
                <a:ea typeface="ＭＳ Ｐゴシック" charset="-128"/>
              </a:rPr>
              <a:t> of a </a:t>
            </a:r>
            <a:r>
              <a:rPr lang="fr-BE" sz="1800" b="1" dirty="0" err="1" smtClean="0">
                <a:ea typeface="ＭＳ Ｐゴシック" charset="-128"/>
              </a:rPr>
              <a:t>Knowledge</a:t>
            </a:r>
            <a:r>
              <a:rPr lang="fr-BE" sz="1800" b="1" dirty="0" smtClean="0">
                <a:ea typeface="ＭＳ Ｐゴシック" charset="-128"/>
              </a:rPr>
              <a:t> Alliance (pilot call 2011)</a:t>
            </a:r>
          </a:p>
          <a:p>
            <a:pPr algn="ctr">
              <a:spcAft>
                <a:spcPts val="1200"/>
              </a:spcAft>
              <a:defRPr/>
            </a:pPr>
            <a:endParaRPr lang="fr-BE" sz="1800" b="1" dirty="0" smtClean="0">
              <a:ea typeface="ＭＳ Ｐゴシック" charset="-128"/>
            </a:endParaRPr>
          </a:p>
        </p:txBody>
      </p:sp>
      <p:sp>
        <p:nvSpPr>
          <p:cNvPr id="14339"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BB9466B-A2E4-431C-8FED-754317EE2024}" type="slidenum">
              <a:rPr lang="en-GB" sz="1200">
                <a:solidFill>
                  <a:srgbClr val="FFFFFF"/>
                </a:solidFill>
              </a:rPr>
              <a:pPr algn="ctr"/>
              <a:t>27</a:t>
            </a:fld>
            <a:endParaRPr lang="en-GB" sz="1200">
              <a:solidFill>
                <a:srgbClr val="FFFFFF"/>
              </a:solidFill>
            </a:endParaRPr>
          </a:p>
        </p:txBody>
      </p:sp>
      <p:pic>
        <p:nvPicPr>
          <p:cNvPr id="1434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772816"/>
            <a:ext cx="26924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Box 6"/>
          <p:cNvSpPr txBox="1">
            <a:spLocks noChangeArrowheads="1"/>
          </p:cNvSpPr>
          <p:nvPr/>
        </p:nvSpPr>
        <p:spPr bwMode="auto">
          <a:xfrm rot="-3120000">
            <a:off x="92869" y="5407819"/>
            <a:ext cx="194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fr-BE" sz="2400" b="0">
                <a:solidFill>
                  <a:srgbClr val="0F5494"/>
                </a:solidFill>
              </a:rPr>
              <a:t>Partnership</a:t>
            </a:r>
            <a:endParaRPr lang="en-GB" sz="2400" b="0">
              <a:solidFill>
                <a:srgbClr val="0F5494"/>
              </a:solidFill>
            </a:endParaRPr>
          </a:p>
        </p:txBody>
      </p:sp>
      <p:pic>
        <p:nvPicPr>
          <p:cNvPr id="1434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t="15741" b="23882"/>
          <a:stretch>
            <a:fillRect/>
          </a:stretch>
        </p:blipFill>
        <p:spPr bwMode="auto">
          <a:xfrm>
            <a:off x="5689600" y="6116638"/>
            <a:ext cx="13716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875" y="3427413"/>
            <a:ext cx="14017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3013" y="4560888"/>
            <a:ext cx="1771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
          <p:cNvPicPr>
            <a:picLocks noChangeAspect="1"/>
          </p:cNvPicPr>
          <p:nvPr/>
        </p:nvPicPr>
        <p:blipFill>
          <a:blip r:embed="rId7" cstate="print">
            <a:extLst>
              <a:ext uri="{28A0092B-C50C-407E-A947-70E740481C1C}">
                <a14:useLocalDpi xmlns:a14="http://schemas.microsoft.com/office/drawing/2010/main" val="0"/>
              </a:ext>
            </a:extLst>
          </a:blip>
          <a:srcRect l="-2" r="-17"/>
          <a:stretch>
            <a:fillRect/>
          </a:stretch>
        </p:blipFill>
        <p:spPr bwMode="auto">
          <a:xfrm>
            <a:off x="2563813" y="5286375"/>
            <a:ext cx="1670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
          <p:cNvPicPr>
            <a:picLocks noChangeAspect="1"/>
          </p:cNvPicPr>
          <p:nvPr/>
        </p:nvPicPr>
        <p:blipFill>
          <a:blip r:embed="rId8" cstate="print">
            <a:extLst>
              <a:ext uri="{28A0092B-C50C-407E-A947-70E740481C1C}">
                <a14:useLocalDpi xmlns:a14="http://schemas.microsoft.com/office/drawing/2010/main" val="0"/>
              </a:ext>
            </a:extLst>
          </a:blip>
          <a:srcRect t="27794" b="36102"/>
          <a:stretch>
            <a:fillRect/>
          </a:stretch>
        </p:blipFill>
        <p:spPr bwMode="auto">
          <a:xfrm>
            <a:off x="2735263" y="6116638"/>
            <a:ext cx="13271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0063" y="5229225"/>
            <a:ext cx="14541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89600" y="4283075"/>
            <a:ext cx="8763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14"/>
          <p:cNvSpPr>
            <a:spLocks noChangeArrowheads="1"/>
          </p:cNvSpPr>
          <p:nvPr/>
        </p:nvSpPr>
        <p:spPr bwMode="auto">
          <a:xfrm>
            <a:off x="2355850" y="3679825"/>
            <a:ext cx="5507918" cy="7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auto" hangingPunct="0">
              <a:spcBef>
                <a:spcPct val="20000"/>
              </a:spcBef>
              <a:spcAft>
                <a:spcPts val="0"/>
              </a:spcAft>
              <a:defRPr/>
            </a:pPr>
            <a:r>
              <a:rPr lang="en-GB" sz="1800" b="1" kern="0" dirty="0">
                <a:solidFill>
                  <a:srgbClr val="0099CC"/>
                </a:solidFill>
                <a:cs typeface="Arial" charset="0"/>
              </a:rPr>
              <a:t>University of </a:t>
            </a:r>
            <a:r>
              <a:rPr lang="en-GB" sz="1800" b="1" kern="0" dirty="0" err="1">
                <a:solidFill>
                  <a:srgbClr val="0099CC"/>
                </a:solidFill>
                <a:cs typeface="Arial" charset="0"/>
              </a:rPr>
              <a:t>Patras</a:t>
            </a:r>
            <a:r>
              <a:rPr lang="en-GB" sz="1800" b="0" kern="0" dirty="0">
                <a:solidFill>
                  <a:sysClr val="windowText" lastClr="000000"/>
                </a:solidFill>
                <a:cs typeface="Arial" charset="0"/>
              </a:rPr>
              <a:t>, Laboratory for Manufacturing </a:t>
            </a:r>
          </a:p>
          <a:p>
            <a:pPr eaLnBrk="0" fontAlgn="auto" hangingPunct="0">
              <a:spcBef>
                <a:spcPct val="20000"/>
              </a:spcBef>
              <a:spcAft>
                <a:spcPts val="0"/>
              </a:spcAft>
              <a:defRPr/>
            </a:pPr>
            <a:r>
              <a:rPr lang="en-GB" sz="1800" b="0" kern="0" dirty="0">
                <a:solidFill>
                  <a:sysClr val="windowText" lastClr="000000"/>
                </a:solidFill>
                <a:cs typeface="Arial" charset="0"/>
              </a:rPr>
              <a:t>Systems &amp; Automation</a:t>
            </a:r>
          </a:p>
        </p:txBody>
      </p:sp>
      <p:sp>
        <p:nvSpPr>
          <p:cNvPr id="14350" name="TextBox 7"/>
          <p:cNvSpPr txBox="1">
            <a:spLocks noChangeArrowheads="1"/>
          </p:cNvSpPr>
          <p:nvPr/>
        </p:nvSpPr>
        <p:spPr bwMode="auto">
          <a:xfrm>
            <a:off x="467544" y="1949931"/>
            <a:ext cx="46085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fr-BE" sz="2400" dirty="0" err="1">
                <a:solidFill>
                  <a:srgbClr val="0F5494"/>
                </a:solidFill>
              </a:rPr>
              <a:t>Teaching</a:t>
            </a:r>
            <a:r>
              <a:rPr lang="fr-BE" sz="2400" dirty="0">
                <a:solidFill>
                  <a:srgbClr val="0F5494"/>
                </a:solidFill>
              </a:rPr>
              <a:t> </a:t>
            </a:r>
            <a:r>
              <a:rPr lang="fr-BE" sz="2400" dirty="0" err="1">
                <a:solidFill>
                  <a:srgbClr val="0F5494"/>
                </a:solidFill>
              </a:rPr>
              <a:t>Factory</a:t>
            </a:r>
            <a:r>
              <a:rPr lang="fr-BE" sz="2400" dirty="0">
                <a:solidFill>
                  <a:srgbClr val="0F5494"/>
                </a:solidFill>
              </a:rPr>
              <a:t> in </a:t>
            </a:r>
            <a:r>
              <a:rPr lang="fr-BE" sz="2400" dirty="0" err="1">
                <a:solidFill>
                  <a:srgbClr val="0F5494"/>
                </a:solidFill>
              </a:rPr>
              <a:t>Manufacturing</a:t>
            </a:r>
            <a:r>
              <a:rPr lang="fr-BE" sz="2400" dirty="0">
                <a:solidFill>
                  <a:srgbClr val="0F5494"/>
                </a:solidFill>
              </a:rPr>
              <a:t> Education</a:t>
            </a:r>
            <a:endParaRPr lang="en-GB" sz="2400" dirty="0">
              <a:solidFill>
                <a:srgbClr val="0F5494"/>
              </a:solidFill>
            </a:endParaRPr>
          </a:p>
        </p:txBody>
      </p:sp>
      <p:sp>
        <p:nvSpPr>
          <p:cNvPr id="1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27</a:t>
            </a:fld>
            <a:endParaRPr lang="en-GB" sz="1200" dirty="0">
              <a:solidFill>
                <a:schemeClr val="tx1"/>
              </a:solidFill>
            </a:endParaRPr>
          </a:p>
        </p:txBody>
      </p:sp>
    </p:spTree>
    <p:extLst>
      <p:ext uri="{BB962C8B-B14F-4D97-AF65-F5344CB8AC3E}">
        <p14:creationId xmlns:p14="http://schemas.microsoft.com/office/powerpoint/2010/main" val="20074673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95288" y="1628775"/>
            <a:ext cx="8147050" cy="576089"/>
          </a:xfrm>
        </p:spPr>
        <p:txBody>
          <a:bodyPr/>
          <a:lstStyle/>
          <a:p>
            <a:pPr marL="0" indent="0" algn="just">
              <a:buFont typeface="Wingdings" pitchFamily="2" charset="2"/>
              <a:buNone/>
            </a:pPr>
            <a:r>
              <a:rPr lang="pl-PL" sz="2800" b="1" dirty="0" err="1" smtClean="0"/>
              <a:t>Useful</a:t>
            </a:r>
            <a:r>
              <a:rPr lang="pl-PL" sz="2800" b="1" dirty="0" smtClean="0"/>
              <a:t> </a:t>
            </a:r>
            <a:r>
              <a:rPr lang="pl-PL" sz="2800" b="1" dirty="0" err="1" smtClean="0"/>
              <a:t>links</a:t>
            </a:r>
            <a:endParaRPr lang="fr-BE" sz="2800" b="1" dirty="0" smtClean="0"/>
          </a:p>
          <a:p>
            <a:pPr marL="0" indent="0" algn="just">
              <a:buFont typeface="Wingdings" pitchFamily="2" charset="2"/>
              <a:buNone/>
            </a:pPr>
            <a:endParaRPr lang="fr-BE" sz="1200" b="1" dirty="0" smtClean="0">
              <a:solidFill>
                <a:srgbClr val="0070C0"/>
              </a:solidFill>
            </a:endParaRPr>
          </a:p>
          <a:p>
            <a:pPr marL="0" indent="0" algn="just">
              <a:buFont typeface="Wingdings" pitchFamily="2" charset="2"/>
              <a:buNone/>
            </a:pPr>
            <a:endParaRPr lang="fr-BE" sz="1200" b="1" dirty="0" smtClean="0">
              <a:solidFill>
                <a:srgbClr val="0070C0"/>
              </a:solidFill>
            </a:endParaRPr>
          </a:p>
          <a:p>
            <a:pPr marL="0" indent="0" algn="just">
              <a:buFont typeface="Wingdings" pitchFamily="2" charset="2"/>
              <a:buNone/>
            </a:pPr>
            <a:endParaRPr lang="fr-BE" dirty="0" smtClean="0"/>
          </a:p>
          <a:p>
            <a:pPr marL="0" indent="0" algn="just">
              <a:buFont typeface="Wingdings" pitchFamily="2" charset="2"/>
              <a:buNone/>
            </a:pPr>
            <a:r>
              <a:rPr lang="fr-BE" sz="2400" b="1" dirty="0" smtClean="0">
                <a:solidFill>
                  <a:srgbClr val="0070C0"/>
                </a:solidFill>
              </a:rPr>
              <a:t> </a:t>
            </a:r>
            <a:endParaRPr lang="en-GB" sz="2400" b="1" dirty="0" smtClean="0">
              <a:solidFill>
                <a:srgbClr val="0070C0"/>
              </a:solidFill>
            </a:endParaRPr>
          </a:p>
        </p:txBody>
      </p:sp>
      <p:sp>
        <p:nvSpPr>
          <p:cNvPr id="16387"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9940CDBE-4063-4B0F-AED1-21C1502191A7}" type="slidenum">
              <a:rPr lang="en-GB" sz="1200">
                <a:solidFill>
                  <a:srgbClr val="FFFFFF"/>
                </a:solidFill>
              </a:rPr>
              <a:pPr algn="ctr"/>
              <a:t>28</a:t>
            </a:fld>
            <a:endParaRPr lang="en-GB" sz="1200">
              <a:solidFill>
                <a:srgbClr val="FFFFFF"/>
              </a:solidFill>
            </a:endParaRPr>
          </a:p>
        </p:txBody>
      </p:sp>
      <p:sp>
        <p:nvSpPr>
          <p:cNvPr id="4" name="Content Placeholder 2"/>
          <p:cNvSpPr txBox="1">
            <a:spLocks/>
          </p:cNvSpPr>
          <p:nvPr/>
        </p:nvSpPr>
        <p:spPr bwMode="auto">
          <a:xfrm>
            <a:off x="467544" y="2348880"/>
            <a:ext cx="7992888" cy="40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20000"/>
              </a:spcBef>
              <a:spcAft>
                <a:spcPts val="1200"/>
              </a:spcAft>
              <a:buClr>
                <a:srgbClr val="0F5494"/>
              </a:buClr>
              <a:buSzTx/>
              <a:buFont typeface="Arial" pitchFamily="34" charset="0"/>
              <a:buChar char="•"/>
              <a:tabLst/>
              <a:defRPr/>
            </a:pPr>
            <a:r>
              <a:rPr lang="pl-PL" sz="1800" b="1" kern="0" dirty="0" smtClean="0">
                <a:solidFill>
                  <a:srgbClr val="002060"/>
                </a:solidFill>
                <a:latin typeface="Verdana" pitchFamily="34" charset="0"/>
                <a:ea typeface="ＭＳ Ｐゴシック" charset="-128"/>
                <a:cs typeface="+mn-cs"/>
              </a:rPr>
              <a:t> </a:t>
            </a:r>
            <a:r>
              <a:rPr lang="pl-PL" sz="1800" b="1" kern="0" dirty="0" err="1" smtClean="0">
                <a:solidFill>
                  <a:srgbClr val="002060"/>
                </a:solidFill>
                <a:latin typeface="Verdana" pitchFamily="34" charset="0"/>
                <a:ea typeface="ＭＳ Ｐゴシック" charset="-128"/>
                <a:cs typeface="+mn-cs"/>
              </a:rPr>
              <a:t>University-Business</a:t>
            </a:r>
            <a:r>
              <a:rPr lang="pl-PL" sz="1800" b="1" kern="0" dirty="0" smtClean="0">
                <a:solidFill>
                  <a:srgbClr val="002060"/>
                </a:solidFill>
                <a:latin typeface="Verdana" pitchFamily="34" charset="0"/>
                <a:ea typeface="ＭＳ Ｐゴシック" charset="-128"/>
                <a:cs typeface="+mn-cs"/>
              </a:rPr>
              <a:t> </a:t>
            </a:r>
            <a:r>
              <a:rPr lang="pl-PL" sz="1800" b="1" kern="0" dirty="0" err="1" smtClean="0">
                <a:solidFill>
                  <a:srgbClr val="002060"/>
                </a:solidFill>
                <a:latin typeface="Verdana" pitchFamily="34" charset="0"/>
                <a:ea typeface="ＭＳ Ｐゴシック" charset="-128"/>
                <a:cs typeface="+mn-cs"/>
              </a:rPr>
              <a:t>Co-operation</a:t>
            </a:r>
            <a:endParaRPr lang="pl-PL" sz="1800" b="1" kern="0" dirty="0" smtClean="0">
              <a:solidFill>
                <a:srgbClr val="002060"/>
              </a:solidFill>
              <a:latin typeface="Verdana" pitchFamily="34" charset="0"/>
              <a:ea typeface="ＭＳ Ｐゴシック" charset="-128"/>
              <a:cs typeface="+mn-cs"/>
            </a:endParaRPr>
          </a:p>
          <a:p>
            <a:pPr marL="0" marR="0" lvl="0" indent="0" algn="just" defTabSz="914400" rtl="0" eaLnBrk="0" fontAlgn="base" latinLnBrk="0" hangingPunct="0">
              <a:lnSpc>
                <a:spcPct val="100000"/>
              </a:lnSpc>
              <a:spcBef>
                <a:spcPct val="20000"/>
              </a:spcBef>
              <a:spcAft>
                <a:spcPts val="1200"/>
              </a:spcAft>
              <a:buClr>
                <a:srgbClr val="0F5494"/>
              </a:buClr>
              <a:buSzTx/>
              <a:buFont typeface="Wingdings" pitchFamily="2" charset="2"/>
              <a:buNone/>
              <a:tabLst/>
              <a:defRPr/>
            </a:pPr>
            <a:r>
              <a:rPr kumimoji="0" lang="pl-PL" sz="1600" b="1" i="0" u="none" strike="noStrike" kern="0" cap="none" spc="0" normalizeH="0" baseline="0" noProof="0" dirty="0" smtClean="0">
                <a:ln>
                  <a:noFill/>
                </a:ln>
                <a:solidFill>
                  <a:srgbClr val="002060"/>
                </a:solidFill>
                <a:effectLst/>
                <a:uLnTx/>
                <a:uFillTx/>
                <a:latin typeface="Verdana" pitchFamily="34" charset="0"/>
                <a:ea typeface="ＭＳ Ｐゴシック" charset="-128"/>
                <a:cs typeface="+mn-cs"/>
                <a:hlinkClick r:id="rId3"/>
              </a:rPr>
              <a:t>http://ec.europa.eu/education/higher-education/business_en.htm</a:t>
            </a:r>
            <a:endParaRPr kumimoji="0" lang="pl-PL" sz="1600" b="1" i="0" u="none" strike="noStrike" kern="0" cap="none" spc="0" normalizeH="0" baseline="0" noProof="0" dirty="0" smtClean="0">
              <a:ln>
                <a:noFill/>
              </a:ln>
              <a:solidFill>
                <a:srgbClr val="002060"/>
              </a:solidFill>
              <a:effectLst/>
              <a:uLnTx/>
              <a:uFillTx/>
              <a:latin typeface="Verdana" pitchFamily="34" charset="0"/>
              <a:ea typeface="ＭＳ Ｐゴシック" charset="-128"/>
              <a:cs typeface="+mn-cs"/>
            </a:endParaRPr>
          </a:p>
          <a:p>
            <a:pPr marL="0" marR="0" lvl="0" indent="0" algn="just" defTabSz="914400" rtl="0" eaLnBrk="0" fontAlgn="base" latinLnBrk="0" hangingPunct="0">
              <a:lnSpc>
                <a:spcPct val="100000"/>
              </a:lnSpc>
              <a:spcBef>
                <a:spcPct val="20000"/>
              </a:spcBef>
              <a:spcAft>
                <a:spcPts val="1200"/>
              </a:spcAft>
              <a:buClr>
                <a:srgbClr val="0F5494"/>
              </a:buClr>
              <a:buSzTx/>
              <a:buFont typeface="Arial" pitchFamily="34" charset="0"/>
              <a:buChar char="•"/>
              <a:tabLst/>
              <a:defRPr/>
            </a:pPr>
            <a:r>
              <a:rPr lang="pl-PL" sz="1800" b="1" kern="0" dirty="0" smtClean="0">
                <a:solidFill>
                  <a:srgbClr val="002060"/>
                </a:solidFill>
                <a:latin typeface="Verdana" pitchFamily="34" charset="0"/>
                <a:ea typeface="ＭＳ Ｐゴシック" charset="-128"/>
                <a:cs typeface="+mn-cs"/>
              </a:rPr>
              <a:t> </a:t>
            </a:r>
            <a:r>
              <a:rPr lang="pl-PL" sz="1800" b="1" kern="0" dirty="0" err="1" smtClean="0">
                <a:solidFill>
                  <a:srgbClr val="002060"/>
                </a:solidFill>
                <a:latin typeface="Verdana" pitchFamily="34" charset="0"/>
                <a:ea typeface="ＭＳ Ｐゴシック" charset="-128"/>
                <a:cs typeface="+mn-cs"/>
              </a:rPr>
              <a:t>Knowledge</a:t>
            </a:r>
            <a:r>
              <a:rPr lang="pl-PL" sz="1800" b="1" kern="0" dirty="0" smtClean="0">
                <a:solidFill>
                  <a:srgbClr val="002060"/>
                </a:solidFill>
                <a:latin typeface="Verdana" pitchFamily="34" charset="0"/>
                <a:ea typeface="ＭＳ Ｐゴシック" charset="-128"/>
                <a:cs typeface="+mn-cs"/>
              </a:rPr>
              <a:t> Alliance – pilot </a:t>
            </a:r>
            <a:r>
              <a:rPr lang="pl-PL" sz="1800" b="1" kern="0" dirty="0" err="1" smtClean="0">
                <a:solidFill>
                  <a:srgbClr val="002060"/>
                </a:solidFill>
                <a:latin typeface="Verdana" pitchFamily="34" charset="0"/>
                <a:ea typeface="ＭＳ Ｐゴシック" charset="-128"/>
                <a:cs typeface="+mn-cs"/>
              </a:rPr>
              <a:t>projects</a:t>
            </a:r>
            <a:endParaRPr lang="pl-PL" sz="1800" b="1" kern="0" dirty="0" smtClean="0">
              <a:solidFill>
                <a:srgbClr val="002060"/>
              </a:solidFill>
              <a:latin typeface="Verdana" pitchFamily="34" charset="0"/>
              <a:ea typeface="ＭＳ Ｐゴシック" charset="-128"/>
              <a:cs typeface="+mn-cs"/>
            </a:endParaRPr>
          </a:p>
          <a:p>
            <a:pPr algn="just" eaLnBrk="0" hangingPunct="0">
              <a:spcBef>
                <a:spcPct val="20000"/>
              </a:spcBef>
              <a:spcAft>
                <a:spcPts val="1200"/>
              </a:spcAft>
              <a:buClr>
                <a:srgbClr val="0F5494"/>
              </a:buClr>
              <a:defRPr/>
            </a:pPr>
            <a:r>
              <a:rPr lang="pl-PL" sz="1600" b="1" kern="0" dirty="0" smtClean="0">
                <a:solidFill>
                  <a:srgbClr val="002060"/>
                </a:solidFill>
                <a:latin typeface="Verdana" pitchFamily="34" charset="0"/>
                <a:ea typeface="ＭＳ Ｐゴシック" charset="-128"/>
                <a:hlinkClick r:id="rId4"/>
              </a:rPr>
              <a:t>http://ec.europa.eu/education/higher-education/knowledge_en.htm</a:t>
            </a:r>
            <a:endParaRPr lang="pl-PL" sz="1600" b="1" kern="0" dirty="0" smtClean="0">
              <a:solidFill>
                <a:srgbClr val="002060"/>
              </a:solidFill>
              <a:latin typeface="Verdana" pitchFamily="34" charset="0"/>
              <a:ea typeface="ＭＳ Ｐゴシック" charset="-128"/>
            </a:endParaRPr>
          </a:p>
          <a:p>
            <a:pPr algn="just" eaLnBrk="0" hangingPunct="0">
              <a:spcBef>
                <a:spcPct val="20000"/>
              </a:spcBef>
              <a:spcAft>
                <a:spcPts val="1200"/>
              </a:spcAft>
              <a:buClr>
                <a:srgbClr val="0F5494"/>
              </a:buClr>
              <a:buFont typeface="Arial" pitchFamily="34" charset="0"/>
              <a:buChar char="•"/>
              <a:defRPr/>
            </a:pPr>
            <a:r>
              <a:rPr lang="pl-PL" sz="1800" b="1" kern="0" dirty="0" smtClean="0">
                <a:solidFill>
                  <a:srgbClr val="002060"/>
                </a:solidFill>
                <a:latin typeface="Verdana" pitchFamily="34" charset="0"/>
                <a:ea typeface="ＭＳ Ｐゴシック" charset="-128"/>
              </a:rPr>
              <a:t> EACEA </a:t>
            </a:r>
            <a:r>
              <a:rPr lang="pl-PL" sz="1800" b="1" kern="0" dirty="0" err="1" smtClean="0">
                <a:solidFill>
                  <a:srgbClr val="002060"/>
                </a:solidFill>
                <a:latin typeface="Verdana" pitchFamily="34" charset="0"/>
                <a:ea typeface="ＭＳ Ｐゴシック" charset="-128"/>
              </a:rPr>
              <a:t>website</a:t>
            </a:r>
            <a:endParaRPr lang="pl-PL" sz="1800" b="1" kern="0" dirty="0" smtClean="0">
              <a:solidFill>
                <a:srgbClr val="002060"/>
              </a:solidFill>
              <a:latin typeface="Verdana" pitchFamily="34" charset="0"/>
              <a:ea typeface="ＭＳ Ｐゴシック" charset="-128"/>
            </a:endParaRPr>
          </a:p>
          <a:p>
            <a:pPr algn="just" eaLnBrk="0" hangingPunct="0">
              <a:spcBef>
                <a:spcPct val="20000"/>
              </a:spcBef>
              <a:spcAft>
                <a:spcPts val="1200"/>
              </a:spcAft>
              <a:buClr>
                <a:srgbClr val="0F5494"/>
              </a:buClr>
              <a:defRPr/>
            </a:pPr>
            <a:r>
              <a:rPr lang="pl-PL" sz="1600" b="1" kern="0" dirty="0" smtClean="0">
                <a:solidFill>
                  <a:srgbClr val="002060"/>
                </a:solidFill>
                <a:latin typeface="Verdana" pitchFamily="34" charset="0"/>
                <a:ea typeface="ＭＳ Ｐゴシック" charset="-128"/>
                <a:hlinkClick r:id="rId5"/>
              </a:rPr>
              <a:t>http://eacea.ec.europa.eu/index_en.php</a:t>
            </a:r>
            <a:endParaRPr lang="pl-PL" sz="1600" b="1" kern="0" dirty="0" smtClean="0">
              <a:solidFill>
                <a:srgbClr val="002060"/>
              </a:solidFill>
              <a:latin typeface="Verdana" pitchFamily="34" charset="0"/>
              <a:ea typeface="ＭＳ Ｐゴシック" charset="-128"/>
            </a:endParaRPr>
          </a:p>
          <a:p>
            <a:pPr algn="just" eaLnBrk="0" hangingPunct="0">
              <a:spcBef>
                <a:spcPct val="20000"/>
              </a:spcBef>
              <a:spcAft>
                <a:spcPts val="1200"/>
              </a:spcAft>
              <a:buClr>
                <a:srgbClr val="0F5494"/>
              </a:buClr>
              <a:defRPr/>
            </a:pPr>
            <a:endParaRPr lang="pl-PL" sz="1800" b="1" kern="0" dirty="0" smtClean="0">
              <a:solidFill>
                <a:srgbClr val="002060"/>
              </a:solidFill>
              <a:latin typeface="Verdana" pitchFamily="34" charset="0"/>
              <a:ea typeface="ＭＳ Ｐゴシック" charset="-128"/>
            </a:endParaRPr>
          </a:p>
          <a:p>
            <a:pPr marL="0" marR="0" lvl="0" indent="0" algn="just" defTabSz="914400" rtl="0" eaLnBrk="0" fontAlgn="base" latinLnBrk="0" hangingPunct="0">
              <a:lnSpc>
                <a:spcPct val="100000"/>
              </a:lnSpc>
              <a:spcBef>
                <a:spcPct val="20000"/>
              </a:spcBef>
              <a:spcAft>
                <a:spcPts val="1200"/>
              </a:spcAft>
              <a:buClr>
                <a:srgbClr val="0F5494"/>
              </a:buClr>
              <a:buSzTx/>
              <a:buFont typeface="Wingdings" pitchFamily="2" charset="2"/>
              <a:buNone/>
              <a:tabLst/>
              <a:defRPr/>
            </a:pPr>
            <a:endParaRPr lang="pl-PL" sz="1800" b="1" kern="0" dirty="0" smtClean="0">
              <a:solidFill>
                <a:srgbClr val="002060"/>
              </a:solidFill>
              <a:latin typeface="Verdana" pitchFamily="34" charset="0"/>
              <a:ea typeface="ＭＳ Ｐゴシック" charset="-128"/>
              <a:cs typeface="+mn-cs"/>
            </a:endParaRPr>
          </a:p>
          <a:p>
            <a:pPr marL="0" marR="0" lvl="0" indent="0" algn="just" defTabSz="914400" rtl="0" eaLnBrk="0" fontAlgn="base" latinLnBrk="0" hangingPunct="0">
              <a:lnSpc>
                <a:spcPct val="100000"/>
              </a:lnSpc>
              <a:spcBef>
                <a:spcPct val="20000"/>
              </a:spcBef>
              <a:spcAft>
                <a:spcPts val="1200"/>
              </a:spcAft>
              <a:buClr>
                <a:srgbClr val="0F5494"/>
              </a:buClr>
              <a:buSzTx/>
              <a:buFont typeface="Wingdings" pitchFamily="2" charset="2"/>
              <a:buNone/>
              <a:tabLst/>
              <a:defRPr/>
            </a:pPr>
            <a:endParaRPr kumimoji="0" lang="fr-BE" sz="2400" b="1" i="0" u="none" strike="noStrike" kern="0" cap="none" spc="0" normalizeH="0" baseline="0" noProof="0" dirty="0" smtClean="0">
              <a:ln>
                <a:noFill/>
              </a:ln>
              <a:solidFill>
                <a:srgbClr val="002060"/>
              </a:solidFill>
              <a:effectLst/>
              <a:uLnTx/>
              <a:uFillTx/>
              <a:latin typeface="Verdana" pitchFamily="34" charset="0"/>
              <a:ea typeface="ＭＳ Ｐゴシック" charset="-128"/>
              <a:cs typeface="+mn-cs"/>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28</a:t>
            </a:fld>
            <a:endParaRPr lang="en-GB" sz="1200" dirty="0">
              <a:solidFill>
                <a:schemeClr val="tx1"/>
              </a:solidFill>
            </a:endParaRPr>
          </a:p>
        </p:txBody>
      </p:sp>
    </p:spTree>
    <p:extLst>
      <p:ext uri="{BB962C8B-B14F-4D97-AF65-F5344CB8AC3E}">
        <p14:creationId xmlns:p14="http://schemas.microsoft.com/office/powerpoint/2010/main" val="290020895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95288" y="1628775"/>
            <a:ext cx="8147050" cy="4354513"/>
          </a:xfrm>
        </p:spPr>
        <p:txBody>
          <a:bodyPr/>
          <a:lstStyle/>
          <a:p>
            <a:pPr marL="0" indent="0" algn="ctr">
              <a:buFont typeface="Wingdings" pitchFamily="2" charset="2"/>
              <a:buNone/>
            </a:pPr>
            <a:endParaRPr lang="fr-BE" sz="3200" b="1" smtClean="0">
              <a:solidFill>
                <a:srgbClr val="0070C0"/>
              </a:solidFill>
            </a:endParaRPr>
          </a:p>
          <a:p>
            <a:pPr marL="0" indent="0" algn="ctr">
              <a:buFont typeface="Wingdings" pitchFamily="2" charset="2"/>
              <a:buNone/>
            </a:pPr>
            <a:endParaRPr lang="fr-BE" sz="3200" b="1" smtClean="0">
              <a:solidFill>
                <a:srgbClr val="0070C0"/>
              </a:solidFill>
            </a:endParaRPr>
          </a:p>
          <a:p>
            <a:pPr marL="0" indent="0" algn="ctr">
              <a:buFont typeface="Wingdings" pitchFamily="2" charset="2"/>
              <a:buNone/>
            </a:pPr>
            <a:r>
              <a:rPr lang="fr-BE" sz="2800" b="1" smtClean="0"/>
              <a:t>KA2 – Sector Skills Alliances</a:t>
            </a:r>
            <a:endParaRPr lang="en-GB" sz="2800" b="1" smtClean="0"/>
          </a:p>
          <a:p>
            <a:pPr marL="0" indent="0" algn="ctr">
              <a:buFont typeface="Wingdings" pitchFamily="2" charset="2"/>
              <a:buNone/>
            </a:pPr>
            <a:r>
              <a:rPr lang="fr-BE" sz="3200" b="1" smtClean="0">
                <a:solidFill>
                  <a:srgbClr val="0070C0"/>
                </a:solidFill>
              </a:rPr>
              <a:t> </a:t>
            </a:r>
            <a:endParaRPr lang="en-GB" sz="3200" b="1" smtClean="0">
              <a:solidFill>
                <a:srgbClr val="0070C0"/>
              </a:solidFill>
            </a:endParaRPr>
          </a:p>
        </p:txBody>
      </p:sp>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29</a:t>
            </a:fld>
            <a:endParaRPr lang="en-GB" sz="1200" dirty="0">
              <a:solidFill>
                <a:schemeClr val="tx1"/>
              </a:solidFill>
            </a:endParaRPr>
          </a:p>
        </p:txBody>
      </p:sp>
    </p:spTree>
    <p:extLst>
      <p:ext uri="{BB962C8B-B14F-4D97-AF65-F5344CB8AC3E}">
        <p14:creationId xmlns:p14="http://schemas.microsoft.com/office/powerpoint/2010/main" val="17424915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6294" name="Rectangle 6"/>
          <p:cNvSpPr>
            <a:spLocks noChangeArrowheads="1"/>
          </p:cNvSpPr>
          <p:nvPr/>
        </p:nvSpPr>
        <p:spPr bwMode="auto">
          <a:xfrm>
            <a:off x="160665" y="2276872"/>
            <a:ext cx="2755151" cy="4176464"/>
          </a:xfrm>
          <a:prstGeom prst="rect">
            <a:avLst/>
          </a:prstGeom>
          <a:noFill/>
          <a:ln w="9525">
            <a:solidFill>
              <a:schemeClr val="tx1"/>
            </a:solidFill>
            <a:miter lim="800000"/>
            <a:headEnd/>
            <a:tailEnd/>
          </a:ln>
          <a:effectLst/>
          <a:extLst/>
        </p:spPr>
        <p:txBody>
          <a:bodyPr wrap="square">
            <a:noAutofit/>
          </a:bodyPr>
          <a:lstStyle/>
          <a:p>
            <a:pPr eaLnBrk="0" hangingPunct="0">
              <a:spcAft>
                <a:spcPts val="600"/>
              </a:spcAft>
              <a:defRPr/>
            </a:pPr>
            <a:r>
              <a:rPr lang="en-GB" sz="1600" b="1" dirty="0">
                <a:solidFill>
                  <a:schemeClr val="tx1"/>
                </a:solidFill>
                <a:latin typeface="Verdana" pitchFamily="34" charset="0"/>
              </a:rPr>
              <a:t>Learning mobility </a:t>
            </a:r>
            <a:r>
              <a:rPr lang="en-GB" sz="1600" b="1" dirty="0" smtClean="0">
                <a:solidFill>
                  <a:schemeClr val="tx1"/>
                </a:solidFill>
                <a:latin typeface="Verdana" pitchFamily="34" charset="0"/>
              </a:rPr>
              <a:t/>
            </a:r>
            <a:br>
              <a:rPr lang="en-GB" sz="1600" b="1" dirty="0" smtClean="0">
                <a:solidFill>
                  <a:schemeClr val="tx1"/>
                </a:solidFill>
                <a:latin typeface="Verdana" pitchFamily="34" charset="0"/>
              </a:rPr>
            </a:br>
            <a:r>
              <a:rPr lang="en-GB" sz="1600" b="1" dirty="0" smtClean="0">
                <a:solidFill>
                  <a:schemeClr val="tx1"/>
                </a:solidFill>
                <a:latin typeface="Verdana" pitchFamily="34" charset="0"/>
              </a:rPr>
              <a:t>of individuals (KA1)</a:t>
            </a:r>
            <a:endParaRPr lang="en-GB" sz="1600" b="1" dirty="0">
              <a:solidFill>
                <a:schemeClr val="tx1"/>
              </a:solidFill>
              <a:latin typeface="Verdana" pitchFamily="34" charset="0"/>
            </a:endParaRPr>
          </a:p>
          <a:p>
            <a:pPr marL="88900" indent="182563" eaLnBrk="0" hangingPunct="0">
              <a:spcAft>
                <a:spcPts val="600"/>
              </a:spcAft>
              <a:buClr>
                <a:srgbClr val="FFD400"/>
              </a:buClr>
              <a:buSzPct val="90000"/>
              <a:buFont typeface="Wingdings" pitchFamily="2" charset="2"/>
              <a:buChar char="Ü"/>
              <a:defRPr/>
            </a:pPr>
            <a:r>
              <a:rPr lang="en-GB" sz="1400" dirty="0">
                <a:solidFill>
                  <a:schemeClr val="tx1"/>
                </a:solidFill>
                <a:latin typeface="Verdana" pitchFamily="34" charset="0"/>
              </a:rPr>
              <a:t>Staff mobility, in </a:t>
            </a:r>
            <a:r>
              <a:rPr lang="en-GB" sz="1400" dirty="0" smtClean="0">
                <a:solidFill>
                  <a:schemeClr val="tx1"/>
                </a:solidFill>
                <a:latin typeface="Verdana" pitchFamily="34" charset="0"/>
              </a:rPr>
              <a:t>particular for </a:t>
            </a:r>
            <a:r>
              <a:rPr lang="en-GB" sz="1400" dirty="0">
                <a:solidFill>
                  <a:schemeClr val="tx1"/>
                </a:solidFill>
                <a:latin typeface="Verdana" pitchFamily="34" charset="0"/>
              </a:rPr>
              <a:t>teachers, </a:t>
            </a:r>
            <a:r>
              <a:rPr lang="en-GB" sz="1400" dirty="0" smtClean="0">
                <a:solidFill>
                  <a:schemeClr val="tx1"/>
                </a:solidFill>
                <a:latin typeface="Verdana" pitchFamily="34" charset="0"/>
              </a:rPr>
              <a:t>lecturers, school leaders and youth workers</a:t>
            </a:r>
            <a:endParaRPr lang="en-GB" sz="800" dirty="0" smtClean="0">
              <a:solidFill>
                <a:schemeClr val="tx1"/>
              </a:solidFill>
              <a:latin typeface="Verdana" pitchFamily="34" charset="0"/>
            </a:endParaRPr>
          </a:p>
          <a:p>
            <a:pPr marL="88900" indent="182563" eaLnBrk="0" hangingPunct="0">
              <a:spcAft>
                <a:spcPts val="600"/>
              </a:spcAft>
              <a:buClr>
                <a:srgbClr val="FFD400"/>
              </a:buClr>
              <a:buSzPct val="90000"/>
              <a:buFont typeface="Wingdings" pitchFamily="2" charset="2"/>
              <a:buChar char="Ü"/>
              <a:defRPr/>
            </a:pPr>
            <a:r>
              <a:rPr lang="en-GB" sz="1400" dirty="0" smtClean="0">
                <a:solidFill>
                  <a:schemeClr val="tx1"/>
                </a:solidFill>
                <a:latin typeface="Verdana" pitchFamily="34" charset="0"/>
              </a:rPr>
              <a:t>Mobility for higher education students</a:t>
            </a:r>
            <a:r>
              <a:rPr lang="pl-PL" sz="1400" dirty="0" smtClean="0">
                <a:solidFill>
                  <a:schemeClr val="tx1"/>
                </a:solidFill>
                <a:latin typeface="Verdana" pitchFamily="34" charset="0"/>
              </a:rPr>
              <a:t>,</a:t>
            </a:r>
            <a:r>
              <a:rPr lang="fr-BE" sz="1400" dirty="0" smtClean="0">
                <a:solidFill>
                  <a:schemeClr val="tx1"/>
                </a:solidFill>
                <a:latin typeface="Verdana" pitchFamily="34" charset="0"/>
              </a:rPr>
              <a:t> v</a:t>
            </a:r>
            <a:r>
              <a:rPr lang="en-GB" sz="1400" dirty="0" err="1">
                <a:solidFill>
                  <a:schemeClr val="tx1"/>
                </a:solidFill>
                <a:latin typeface="Verdana" pitchFamily="34" charset="0"/>
              </a:rPr>
              <a:t>ocational</a:t>
            </a:r>
            <a:r>
              <a:rPr lang="pl-PL" sz="1400" dirty="0">
                <a:solidFill>
                  <a:schemeClr val="tx1"/>
                </a:solidFill>
                <a:latin typeface="Verdana" pitchFamily="34" charset="0"/>
              </a:rPr>
              <a:t> </a:t>
            </a:r>
            <a:r>
              <a:rPr lang="en-GB" sz="1400" dirty="0" smtClean="0">
                <a:solidFill>
                  <a:schemeClr val="tx1"/>
                </a:solidFill>
                <a:latin typeface="Verdana" pitchFamily="34" charset="0"/>
              </a:rPr>
              <a:t>education </a:t>
            </a:r>
            <a:r>
              <a:rPr lang="pl-PL" sz="1400" dirty="0" smtClean="0">
                <a:solidFill>
                  <a:schemeClr val="tx1"/>
                </a:solidFill>
                <a:latin typeface="Verdana" pitchFamily="34" charset="0"/>
              </a:rPr>
              <a:t>a</a:t>
            </a:r>
            <a:r>
              <a:rPr lang="en-GB" sz="1400" dirty="0" err="1" smtClean="0">
                <a:solidFill>
                  <a:schemeClr val="tx1"/>
                </a:solidFill>
                <a:latin typeface="Verdana" pitchFamily="34" charset="0"/>
              </a:rPr>
              <a:t>nd</a:t>
            </a:r>
            <a:r>
              <a:rPr lang="en-GB" sz="1400" dirty="0">
                <a:solidFill>
                  <a:schemeClr val="tx1"/>
                </a:solidFill>
                <a:latin typeface="Verdana" pitchFamily="34" charset="0"/>
              </a:rPr>
              <a:t> </a:t>
            </a:r>
            <a:r>
              <a:rPr lang="en-GB" sz="1400" dirty="0" smtClean="0">
                <a:solidFill>
                  <a:schemeClr val="tx1"/>
                </a:solidFill>
                <a:latin typeface="Verdana" pitchFamily="34" charset="0"/>
              </a:rPr>
              <a:t>training students</a:t>
            </a:r>
          </a:p>
          <a:p>
            <a:pPr marL="88900" indent="182563" eaLnBrk="0" hangingPunct="0">
              <a:spcAft>
                <a:spcPts val="600"/>
              </a:spcAft>
              <a:buClr>
                <a:srgbClr val="FFD400"/>
              </a:buClr>
              <a:buSzPct val="90000"/>
              <a:buFont typeface="Wingdings" pitchFamily="2" charset="2"/>
              <a:buChar char="Ü"/>
              <a:defRPr/>
            </a:pPr>
            <a:r>
              <a:rPr lang="en-GB" sz="1400" dirty="0" smtClean="0">
                <a:solidFill>
                  <a:schemeClr val="tx1"/>
                </a:solidFill>
                <a:latin typeface="Verdana" pitchFamily="34" charset="0"/>
              </a:rPr>
              <a:t>Student loan guarantee</a:t>
            </a:r>
            <a:endParaRPr lang="en-GB" sz="800" dirty="0">
              <a:solidFill>
                <a:schemeClr val="tx1"/>
              </a:solidFill>
              <a:latin typeface="Verdana" pitchFamily="34" charset="0"/>
            </a:endParaRPr>
          </a:p>
          <a:p>
            <a:pPr marL="88900" indent="182563" eaLnBrk="0" hangingPunct="0">
              <a:spcAft>
                <a:spcPts val="600"/>
              </a:spcAft>
              <a:buClr>
                <a:srgbClr val="FFD400"/>
              </a:buClr>
              <a:buSzPct val="90000"/>
              <a:buFont typeface="Wingdings" pitchFamily="2" charset="2"/>
              <a:buChar char="Ü"/>
              <a:defRPr/>
            </a:pPr>
            <a:r>
              <a:rPr lang="en-GB" sz="1400" dirty="0" smtClean="0">
                <a:solidFill>
                  <a:schemeClr val="tx1"/>
                </a:solidFill>
                <a:latin typeface="Verdana" pitchFamily="34" charset="0"/>
              </a:rPr>
              <a:t>Joint Master degrees</a:t>
            </a:r>
          </a:p>
          <a:p>
            <a:pPr marL="88900" indent="182563" algn="just" eaLnBrk="0" hangingPunct="0">
              <a:spcAft>
                <a:spcPts val="600"/>
              </a:spcAft>
              <a:buClr>
                <a:srgbClr val="FFD400"/>
              </a:buClr>
              <a:buSzPct val="90000"/>
              <a:buFont typeface="Wingdings" pitchFamily="2" charset="2"/>
              <a:buChar char="Ü"/>
              <a:defRPr/>
            </a:pPr>
            <a:r>
              <a:rPr lang="en-GB" sz="1400" dirty="0" smtClean="0">
                <a:solidFill>
                  <a:schemeClr val="tx1"/>
                </a:solidFill>
                <a:latin typeface="Verdana" pitchFamily="34" charset="0"/>
              </a:rPr>
              <a:t>Mobility </a:t>
            </a:r>
            <a:r>
              <a:rPr lang="en-GB" sz="1400" dirty="0">
                <a:solidFill>
                  <a:schemeClr val="tx1"/>
                </a:solidFill>
                <a:latin typeface="Verdana" pitchFamily="34" charset="0"/>
              </a:rPr>
              <a:t>for higher education </a:t>
            </a:r>
            <a:r>
              <a:rPr lang="en-GB" sz="1400" dirty="0" smtClean="0">
                <a:solidFill>
                  <a:schemeClr val="tx1"/>
                </a:solidFill>
                <a:latin typeface="Verdana" pitchFamily="34" charset="0"/>
              </a:rPr>
              <a:t>for </a:t>
            </a:r>
            <a:r>
              <a:rPr lang="en-GB" sz="1400" dirty="0">
                <a:solidFill>
                  <a:schemeClr val="tx1"/>
                </a:solidFill>
                <a:latin typeface="Verdana" pitchFamily="34" charset="0"/>
              </a:rPr>
              <a:t>EU and </a:t>
            </a:r>
            <a:r>
              <a:rPr lang="en-GB" sz="1400" dirty="0" smtClean="0">
                <a:solidFill>
                  <a:schemeClr val="tx1"/>
                </a:solidFill>
                <a:latin typeface="Verdana" pitchFamily="34" charset="0"/>
              </a:rPr>
              <a:t>non-EU beneficiaries</a:t>
            </a:r>
            <a:endParaRPr lang="en-GB" sz="800" dirty="0">
              <a:solidFill>
                <a:schemeClr val="tx1"/>
              </a:solidFill>
              <a:latin typeface="Verdana" pitchFamily="34" charset="0"/>
            </a:endParaRPr>
          </a:p>
          <a:p>
            <a:pPr marL="88900" indent="182563" eaLnBrk="0" hangingPunct="0">
              <a:spcAft>
                <a:spcPts val="600"/>
              </a:spcAft>
              <a:buClr>
                <a:srgbClr val="FFD400"/>
              </a:buClr>
              <a:buSzPct val="90000"/>
              <a:buFont typeface="Wingdings" pitchFamily="2" charset="2"/>
              <a:buChar char="Ü"/>
              <a:defRPr/>
            </a:pPr>
            <a:r>
              <a:rPr lang="en-GB" sz="1400" dirty="0">
                <a:solidFill>
                  <a:schemeClr val="tx1"/>
                </a:solidFill>
                <a:latin typeface="Verdana" pitchFamily="34" charset="0"/>
              </a:rPr>
              <a:t>Volunteering and </a:t>
            </a:r>
            <a:r>
              <a:rPr lang="en-GB" sz="1400" dirty="0" smtClean="0">
                <a:solidFill>
                  <a:schemeClr val="tx1"/>
                </a:solidFill>
                <a:latin typeface="Verdana" pitchFamily="34" charset="0"/>
              </a:rPr>
              <a:t>youth exchanges</a:t>
            </a:r>
            <a:endParaRPr lang="en-GB" sz="1400" dirty="0">
              <a:solidFill>
                <a:schemeClr val="tx1"/>
              </a:solidFill>
              <a:latin typeface="Verdana" pitchFamily="34" charset="0"/>
            </a:endParaRPr>
          </a:p>
        </p:txBody>
      </p:sp>
      <p:sp>
        <p:nvSpPr>
          <p:cNvPr id="1676295" name="Rectangle 7"/>
          <p:cNvSpPr>
            <a:spLocks noChangeArrowheads="1"/>
          </p:cNvSpPr>
          <p:nvPr/>
        </p:nvSpPr>
        <p:spPr bwMode="auto">
          <a:xfrm>
            <a:off x="2987825" y="2276872"/>
            <a:ext cx="3456384" cy="4176464"/>
          </a:xfrm>
          <a:prstGeom prst="rect">
            <a:avLst/>
          </a:prstGeom>
          <a:solidFill>
            <a:schemeClr val="bg1"/>
          </a:solidFill>
          <a:ln w="9525">
            <a:solidFill>
              <a:schemeClr val="tx1"/>
            </a:solidFill>
            <a:miter lim="800000"/>
            <a:headEnd/>
            <a:tailEnd/>
          </a:ln>
          <a:effectLst/>
          <a:extLst/>
        </p:spPr>
        <p:txBody>
          <a:bodyPr wrap="square">
            <a:noAutofit/>
          </a:bodyPr>
          <a:lstStyle/>
          <a:p>
            <a:pPr eaLnBrk="0" hangingPunct="0">
              <a:spcAft>
                <a:spcPts val="600"/>
              </a:spcAft>
            </a:pPr>
            <a:r>
              <a:rPr lang="en-GB" sz="1600" b="1" dirty="0">
                <a:solidFill>
                  <a:schemeClr val="tx1"/>
                </a:solidFill>
                <a:latin typeface="Verdana" pitchFamily="34" charset="0"/>
              </a:rPr>
              <a:t>Cooperation for </a:t>
            </a:r>
            <a:r>
              <a:rPr lang="en-GB" sz="1600" b="1" dirty="0" smtClean="0">
                <a:solidFill>
                  <a:schemeClr val="tx1"/>
                </a:solidFill>
                <a:latin typeface="Verdana" pitchFamily="34" charset="0"/>
              </a:rPr>
              <a:t>innovation</a:t>
            </a:r>
            <a:r>
              <a:rPr lang="fr-BE" sz="1600" b="1" dirty="0">
                <a:solidFill>
                  <a:schemeClr val="tx1"/>
                </a:solidFill>
                <a:latin typeface="Verdana" pitchFamily="34" charset="0"/>
              </a:rPr>
              <a:t> </a:t>
            </a:r>
            <a:r>
              <a:rPr lang="en-GB" sz="1600" b="1" dirty="0" smtClean="0">
                <a:solidFill>
                  <a:schemeClr val="tx1"/>
                </a:solidFill>
                <a:latin typeface="Verdana" pitchFamily="34" charset="0"/>
              </a:rPr>
              <a:t>and exchange of good practices (KA2)</a:t>
            </a:r>
            <a:endParaRPr lang="en-GB" sz="1600" b="1" dirty="0">
              <a:solidFill>
                <a:schemeClr val="tx1"/>
              </a:solidFill>
              <a:latin typeface="Verdana" pitchFamily="34" charset="0"/>
            </a:endParaRPr>
          </a:p>
          <a:p>
            <a:pPr marL="88900" indent="182563" eaLnBrk="0" hangingPunct="0">
              <a:spcAft>
                <a:spcPts val="600"/>
              </a:spcAft>
              <a:buClr>
                <a:schemeClr val="folHlink"/>
              </a:buClr>
              <a:buSzPct val="90000"/>
              <a:buFont typeface="Wingdings" pitchFamily="2" charset="2"/>
              <a:buChar char="Ü"/>
            </a:pPr>
            <a:r>
              <a:rPr lang="en-GB" sz="1400" dirty="0" smtClean="0">
                <a:solidFill>
                  <a:schemeClr val="tx1"/>
                </a:solidFill>
                <a:latin typeface="Verdana" pitchFamily="34" charset="0"/>
                <a:ea typeface="ＭＳ Ｐゴシック" pitchFamily="34" charset="-128"/>
              </a:rPr>
              <a:t>Strategic </a:t>
            </a:r>
            <a:r>
              <a:rPr lang="en-GB" sz="1400" dirty="0">
                <a:solidFill>
                  <a:schemeClr val="tx1"/>
                </a:solidFill>
                <a:latin typeface="Verdana" pitchFamily="34" charset="0"/>
                <a:ea typeface="ＭＳ Ｐゴシック" pitchFamily="34" charset="-128"/>
              </a:rPr>
              <a:t>partnerships </a:t>
            </a:r>
            <a:r>
              <a:rPr lang="en-GB" sz="1400" dirty="0" smtClean="0">
                <a:solidFill>
                  <a:schemeClr val="tx1"/>
                </a:solidFill>
                <a:latin typeface="Verdana" pitchFamily="34" charset="0"/>
                <a:ea typeface="ＭＳ Ｐゴシック" pitchFamily="34" charset="-128"/>
              </a:rPr>
              <a:t>between </a:t>
            </a:r>
            <a:r>
              <a:rPr lang="en-GB" sz="1400" dirty="0" smtClean="0">
                <a:solidFill>
                  <a:schemeClr val="tx1"/>
                </a:solidFill>
                <a:latin typeface="Verdana" pitchFamily="34" charset="0"/>
              </a:rPr>
              <a:t>education/training or youth organisations</a:t>
            </a:r>
            <a:r>
              <a:rPr lang="en-GB" sz="1400" dirty="0" smtClean="0">
                <a:solidFill>
                  <a:schemeClr val="tx1"/>
                </a:solidFill>
                <a:latin typeface="Verdana" pitchFamily="34" charset="0"/>
                <a:ea typeface="ＭＳ Ｐゴシック" pitchFamily="34" charset="-128"/>
              </a:rPr>
              <a:t> an</a:t>
            </a:r>
            <a:r>
              <a:rPr lang="pl-PL" sz="1400" dirty="0">
                <a:solidFill>
                  <a:schemeClr val="tx1"/>
                </a:solidFill>
                <a:latin typeface="Verdana" pitchFamily="34" charset="0"/>
              </a:rPr>
              <a:t>d </a:t>
            </a:r>
            <a:r>
              <a:rPr lang="en-GB" sz="1400" dirty="0">
                <a:solidFill>
                  <a:schemeClr val="tx1"/>
                </a:solidFill>
                <a:latin typeface="Verdana" pitchFamily="34" charset="0"/>
                <a:ea typeface="ＭＳ Ｐゴシック" pitchFamily="34" charset="-128"/>
              </a:rPr>
              <a:t>other relevant </a:t>
            </a:r>
            <a:r>
              <a:rPr lang="en-GB" sz="1400" dirty="0" smtClean="0">
                <a:solidFill>
                  <a:schemeClr val="tx1"/>
                </a:solidFill>
                <a:latin typeface="Verdana" pitchFamily="34" charset="0"/>
                <a:ea typeface="ＭＳ Ｐゴシック" pitchFamily="34" charset="-128"/>
              </a:rPr>
              <a:t>actors</a:t>
            </a:r>
            <a:endParaRPr lang="en-GB" sz="1400" dirty="0" smtClean="0">
              <a:solidFill>
                <a:schemeClr val="tx1"/>
              </a:solidFill>
              <a:latin typeface="Verdana" pitchFamily="34" charset="0"/>
            </a:endParaRPr>
          </a:p>
          <a:p>
            <a:pPr marL="88900" indent="182563" eaLnBrk="0" hangingPunct="0">
              <a:spcAft>
                <a:spcPts val="600"/>
              </a:spcAft>
              <a:buClr>
                <a:schemeClr val="folHlink"/>
              </a:buClr>
              <a:buSzPct val="90000"/>
              <a:buFont typeface="Wingdings" pitchFamily="2" charset="2"/>
              <a:buChar char="Ü"/>
            </a:pPr>
            <a:r>
              <a:rPr lang="en-GB" sz="1400" dirty="0" smtClean="0">
                <a:solidFill>
                  <a:schemeClr val="tx1"/>
                </a:solidFill>
                <a:latin typeface="Verdana" pitchFamily="34" charset="0"/>
                <a:ea typeface="ＭＳ Ｐゴシック" pitchFamily="34" charset="-128"/>
              </a:rPr>
              <a:t>Large scale partnerships  between </a:t>
            </a:r>
            <a:r>
              <a:rPr lang="en-GB" sz="1400" dirty="0">
                <a:solidFill>
                  <a:schemeClr val="tx1"/>
                </a:solidFill>
                <a:latin typeface="Verdana" pitchFamily="34" charset="0"/>
                <a:ea typeface="ＭＳ Ｐゴシック" pitchFamily="34" charset="-128"/>
              </a:rPr>
              <a:t>education and </a:t>
            </a:r>
            <a:r>
              <a:rPr lang="en-GB" sz="1400" dirty="0" smtClean="0">
                <a:solidFill>
                  <a:schemeClr val="tx1"/>
                </a:solidFill>
                <a:latin typeface="Verdana" pitchFamily="34" charset="0"/>
                <a:ea typeface="ＭＳ Ｐゴシック" pitchFamily="34" charset="-128"/>
              </a:rPr>
              <a:t> training </a:t>
            </a:r>
            <a:r>
              <a:rPr lang="en-GB" sz="1400" dirty="0">
                <a:solidFill>
                  <a:schemeClr val="tx1"/>
                </a:solidFill>
                <a:latin typeface="Verdana" pitchFamily="34" charset="0"/>
                <a:ea typeface="ＭＳ Ｐゴシック" pitchFamily="34" charset="-128"/>
              </a:rPr>
              <a:t>establishments </a:t>
            </a:r>
            <a:r>
              <a:rPr lang="en-GB" sz="1400" dirty="0" smtClean="0">
                <a:solidFill>
                  <a:schemeClr val="tx1"/>
                </a:solidFill>
                <a:latin typeface="Verdana" pitchFamily="34" charset="0"/>
                <a:ea typeface="ＭＳ Ｐゴシック" pitchFamily="34" charset="-128"/>
              </a:rPr>
              <a:t>and</a:t>
            </a:r>
            <a:r>
              <a:rPr lang="pl-PL" sz="1400" dirty="0" smtClean="0">
                <a:solidFill>
                  <a:schemeClr val="tx1"/>
                </a:solidFill>
                <a:latin typeface="Verdana" pitchFamily="34" charset="0"/>
              </a:rPr>
              <a:t> </a:t>
            </a:r>
            <a:r>
              <a:rPr lang="en-GB" sz="1400" dirty="0" smtClean="0">
                <a:solidFill>
                  <a:schemeClr val="tx1"/>
                </a:solidFill>
                <a:latin typeface="Verdana" pitchFamily="34" charset="0"/>
                <a:ea typeface="ＭＳ Ｐゴシック" pitchFamily="34" charset="-128"/>
              </a:rPr>
              <a:t>business: </a:t>
            </a:r>
            <a:r>
              <a:rPr lang="en-GB" sz="1400" dirty="0" smtClean="0">
                <a:solidFill>
                  <a:schemeClr val="tx1"/>
                </a:solidFill>
                <a:latin typeface="Verdana" pitchFamily="34" charset="0"/>
              </a:rPr>
              <a:t>Knowledge Alliances &amp; Sector Skills alliances</a:t>
            </a:r>
            <a:endParaRPr lang="en-GB" sz="1400" dirty="0">
              <a:solidFill>
                <a:schemeClr val="tx1"/>
              </a:solidFill>
              <a:latin typeface="Verdana" pitchFamily="34" charset="0"/>
              <a:ea typeface="ＭＳ Ｐゴシック" pitchFamily="34" charset="-128"/>
            </a:endParaRPr>
          </a:p>
          <a:p>
            <a:pPr marL="88900" indent="182563" eaLnBrk="0" hangingPunct="0">
              <a:spcAft>
                <a:spcPts val="600"/>
              </a:spcAft>
              <a:buClr>
                <a:schemeClr val="folHlink"/>
              </a:buClr>
              <a:buSzPct val="90000"/>
              <a:buFont typeface="Wingdings" pitchFamily="2" charset="2"/>
              <a:buChar char="Ü"/>
            </a:pPr>
            <a:r>
              <a:rPr lang="en-GB" sz="1400" dirty="0">
                <a:solidFill>
                  <a:schemeClr val="tx1"/>
                </a:solidFill>
                <a:latin typeface="Verdana" pitchFamily="34" charset="0"/>
                <a:ea typeface="ＭＳ Ｐゴシック" pitchFamily="34" charset="-128"/>
              </a:rPr>
              <a:t> IT-Platfo</a:t>
            </a:r>
            <a:r>
              <a:rPr lang="en-GB" sz="1400" dirty="0">
                <a:solidFill>
                  <a:schemeClr val="tx1"/>
                </a:solidFill>
                <a:latin typeface="Verdana" pitchFamily="34" charset="0"/>
              </a:rPr>
              <a:t>rms </a:t>
            </a:r>
            <a:r>
              <a:rPr lang="en-GB" sz="1400" dirty="0" smtClean="0">
                <a:solidFill>
                  <a:schemeClr val="tx1"/>
                </a:solidFill>
                <a:latin typeface="Verdana" pitchFamily="34" charset="0"/>
              </a:rPr>
              <a:t>including</a:t>
            </a:r>
            <a:br>
              <a:rPr lang="en-GB" sz="1400" dirty="0" smtClean="0">
                <a:solidFill>
                  <a:schemeClr val="tx1"/>
                </a:solidFill>
                <a:latin typeface="Verdana" pitchFamily="34" charset="0"/>
              </a:rPr>
            </a:br>
            <a:r>
              <a:rPr lang="en-GB" sz="1400" dirty="0" smtClean="0">
                <a:solidFill>
                  <a:schemeClr val="tx1"/>
                </a:solidFill>
                <a:latin typeface="Verdana" pitchFamily="34" charset="0"/>
              </a:rPr>
              <a:t>e-Twinning</a:t>
            </a:r>
            <a:endParaRPr lang="en-GB" sz="1400" dirty="0">
              <a:solidFill>
                <a:schemeClr val="tx1"/>
              </a:solidFill>
              <a:latin typeface="Verdana" pitchFamily="34" charset="0"/>
            </a:endParaRPr>
          </a:p>
          <a:p>
            <a:pPr marL="88900" indent="182563" eaLnBrk="0" hangingPunct="0">
              <a:spcAft>
                <a:spcPts val="600"/>
              </a:spcAft>
              <a:buClr>
                <a:schemeClr val="folHlink"/>
              </a:buClr>
              <a:buSzPct val="90000"/>
              <a:buFont typeface="Wingdings" pitchFamily="2" charset="2"/>
              <a:buChar char="Ü"/>
            </a:pPr>
            <a:r>
              <a:rPr lang="en-GB" sz="1400" dirty="0">
                <a:solidFill>
                  <a:schemeClr val="tx1"/>
                </a:solidFill>
                <a:latin typeface="Verdana" pitchFamily="34" charset="0"/>
              </a:rPr>
              <a:t> Cooperation with third </a:t>
            </a:r>
            <a:r>
              <a:rPr lang="en-GB" sz="1400" dirty="0" smtClean="0">
                <a:solidFill>
                  <a:schemeClr val="tx1"/>
                </a:solidFill>
                <a:latin typeface="Verdana" pitchFamily="34" charset="0"/>
              </a:rPr>
              <a:t>countries </a:t>
            </a:r>
            <a:r>
              <a:rPr lang="en-GB" sz="1400" dirty="0">
                <a:solidFill>
                  <a:schemeClr val="tx1"/>
                </a:solidFill>
                <a:latin typeface="Verdana" pitchFamily="34" charset="0"/>
              </a:rPr>
              <a:t>and focus on </a:t>
            </a:r>
            <a:r>
              <a:rPr lang="en-GB" sz="1400" dirty="0" smtClean="0">
                <a:solidFill>
                  <a:schemeClr val="tx1"/>
                </a:solidFill>
                <a:latin typeface="Verdana" pitchFamily="34" charset="0"/>
              </a:rPr>
              <a:t> neighbourhood countries (Capacity building)</a:t>
            </a:r>
          </a:p>
        </p:txBody>
      </p:sp>
      <p:sp>
        <p:nvSpPr>
          <p:cNvPr id="1676296" name="Rectangle 8"/>
          <p:cNvSpPr>
            <a:spLocks noChangeArrowheads="1"/>
          </p:cNvSpPr>
          <p:nvPr/>
        </p:nvSpPr>
        <p:spPr bwMode="auto">
          <a:xfrm>
            <a:off x="6516216" y="2276872"/>
            <a:ext cx="2376958" cy="4176464"/>
          </a:xfrm>
          <a:prstGeom prst="rect">
            <a:avLst/>
          </a:prstGeom>
          <a:solidFill>
            <a:schemeClr val="bg1"/>
          </a:solidFill>
          <a:ln w="9525">
            <a:solidFill>
              <a:schemeClr val="tx1"/>
            </a:solidFill>
            <a:miter lim="800000"/>
            <a:headEnd/>
            <a:tailEnd/>
          </a:ln>
          <a:effectLst/>
          <a:extLst/>
        </p:spPr>
        <p:txBody>
          <a:bodyPr wrap="square">
            <a:noAutofit/>
          </a:bodyPr>
          <a:lstStyle/>
          <a:p>
            <a:pPr eaLnBrk="0" hangingPunct="0">
              <a:spcAft>
                <a:spcPts val="1200"/>
              </a:spcAft>
            </a:pPr>
            <a:r>
              <a:rPr lang="en-GB" sz="1600" b="1" dirty="0">
                <a:solidFill>
                  <a:schemeClr val="tx1"/>
                </a:solidFill>
                <a:latin typeface="Verdana" pitchFamily="34" charset="0"/>
              </a:rPr>
              <a:t>Support </a:t>
            </a:r>
            <a:r>
              <a:rPr lang="en-GB" sz="1600" b="1" dirty="0" smtClean="0">
                <a:solidFill>
                  <a:schemeClr val="tx1"/>
                </a:solidFill>
                <a:latin typeface="Verdana" pitchFamily="34" charset="0"/>
              </a:rPr>
              <a:t>for</a:t>
            </a:r>
            <a:br>
              <a:rPr lang="en-GB" sz="1600" b="1" dirty="0" smtClean="0">
                <a:solidFill>
                  <a:schemeClr val="tx1"/>
                </a:solidFill>
                <a:latin typeface="Verdana" pitchFamily="34" charset="0"/>
              </a:rPr>
            </a:br>
            <a:r>
              <a:rPr lang="pl-PL" sz="1600" b="1" dirty="0" smtClean="0">
                <a:solidFill>
                  <a:schemeClr val="tx1"/>
                </a:solidFill>
                <a:latin typeface="Verdana" pitchFamily="34" charset="0"/>
              </a:rPr>
              <a:t>po</a:t>
            </a:r>
            <a:r>
              <a:rPr lang="en-GB" sz="1600" b="1" dirty="0">
                <a:solidFill>
                  <a:schemeClr val="tx1"/>
                </a:solidFill>
                <a:latin typeface="Verdana" pitchFamily="34" charset="0"/>
              </a:rPr>
              <a:t>l</a:t>
            </a:r>
            <a:r>
              <a:rPr lang="pl-PL" sz="1600" b="1" dirty="0">
                <a:solidFill>
                  <a:schemeClr val="tx1"/>
                </a:solidFill>
                <a:latin typeface="Verdana" pitchFamily="34" charset="0"/>
              </a:rPr>
              <a:t>i</a:t>
            </a:r>
            <a:r>
              <a:rPr lang="en-GB" sz="1600" b="1" dirty="0">
                <a:solidFill>
                  <a:schemeClr val="tx1"/>
                </a:solidFill>
                <a:latin typeface="Verdana" pitchFamily="34" charset="0"/>
              </a:rPr>
              <a:t>cy </a:t>
            </a:r>
            <a:r>
              <a:rPr lang="en-GB" sz="1600" b="1" dirty="0" smtClean="0">
                <a:solidFill>
                  <a:schemeClr val="tx1"/>
                </a:solidFill>
                <a:latin typeface="Verdana" pitchFamily="34" charset="0"/>
              </a:rPr>
              <a:t>reform (KA3)</a:t>
            </a:r>
            <a:endParaRPr lang="en-GB" sz="1600" b="1" dirty="0">
              <a:solidFill>
                <a:schemeClr val="tx1"/>
              </a:solidFill>
              <a:latin typeface="Verdana" pitchFamily="34" charset="0"/>
              <a:ea typeface="ＭＳ Ｐゴシック" pitchFamily="34" charset="-128"/>
            </a:endParaRPr>
          </a:p>
          <a:p>
            <a:pPr marL="88900" indent="182563" eaLnBrk="0" hangingPunct="0">
              <a:spcAft>
                <a:spcPts val="1200"/>
              </a:spcAft>
              <a:buClr>
                <a:srgbClr val="CC0066"/>
              </a:buClr>
              <a:buFont typeface="Wingdings" pitchFamily="2" charset="2"/>
              <a:buChar char="Ü"/>
            </a:pPr>
            <a:r>
              <a:rPr lang="en-GB" sz="1400" dirty="0">
                <a:solidFill>
                  <a:schemeClr val="tx1"/>
                </a:solidFill>
                <a:latin typeface="Verdana" pitchFamily="34" charset="0"/>
              </a:rPr>
              <a:t>O</a:t>
            </a:r>
            <a:r>
              <a:rPr lang="en-GB" sz="1400" dirty="0">
                <a:solidFill>
                  <a:schemeClr val="tx1"/>
                </a:solidFill>
                <a:latin typeface="Verdana" pitchFamily="34" charset="0"/>
                <a:ea typeface="ＭＳ Ｐゴシック" pitchFamily="34" charset="-128"/>
              </a:rPr>
              <a:t>pen method of </a:t>
            </a:r>
            <a:r>
              <a:rPr lang="en-GB" sz="1400" dirty="0" smtClean="0">
                <a:solidFill>
                  <a:schemeClr val="tx1"/>
                </a:solidFill>
                <a:latin typeface="Verdana" pitchFamily="34" charset="0"/>
                <a:ea typeface="ＭＳ Ｐゴシック" pitchFamily="34" charset="-128"/>
              </a:rPr>
              <a:t>Coordination</a:t>
            </a:r>
            <a:endParaRPr lang="en-GB" sz="1400" dirty="0">
              <a:solidFill>
                <a:schemeClr val="tx1"/>
              </a:solidFill>
              <a:latin typeface="Verdana" pitchFamily="34" charset="0"/>
              <a:ea typeface="ＭＳ Ｐゴシック" pitchFamily="34" charset="-128"/>
            </a:endParaRPr>
          </a:p>
          <a:p>
            <a:pPr marL="88900" indent="182563" eaLnBrk="0" hangingPunct="0">
              <a:spcAft>
                <a:spcPts val="1200"/>
              </a:spcAft>
              <a:buClr>
                <a:srgbClr val="CC0066"/>
              </a:buClr>
              <a:buFont typeface="Wingdings" pitchFamily="2" charset="2"/>
              <a:buChar char="Ü"/>
            </a:pPr>
            <a:r>
              <a:rPr lang="fr-BE" sz="1400" dirty="0" smtClean="0">
                <a:solidFill>
                  <a:schemeClr val="tx1"/>
                </a:solidFill>
                <a:latin typeface="Verdana" pitchFamily="34" charset="0"/>
                <a:ea typeface="ＭＳ Ｐゴシック" pitchFamily="34" charset="-128"/>
              </a:rPr>
              <a:t>Prospective initiatives</a:t>
            </a:r>
          </a:p>
          <a:p>
            <a:pPr marL="88900" indent="182563" eaLnBrk="0" hangingPunct="0">
              <a:spcAft>
                <a:spcPts val="1200"/>
              </a:spcAft>
              <a:buClr>
                <a:srgbClr val="CC0066"/>
              </a:buClr>
              <a:buFont typeface="Wingdings" pitchFamily="2" charset="2"/>
              <a:buChar char="Ü"/>
            </a:pPr>
            <a:r>
              <a:rPr lang="en-GB" sz="1400" dirty="0" smtClean="0">
                <a:solidFill>
                  <a:schemeClr val="tx1"/>
                </a:solidFill>
                <a:latin typeface="Verdana" pitchFamily="34" charset="0"/>
                <a:ea typeface="ＭＳ Ｐゴシック" pitchFamily="34" charset="-128"/>
              </a:rPr>
              <a:t>EU recognition tools</a:t>
            </a:r>
          </a:p>
          <a:p>
            <a:pPr marL="88900" indent="182563" eaLnBrk="0" hangingPunct="0">
              <a:spcAft>
                <a:spcPts val="1200"/>
              </a:spcAft>
              <a:buClr>
                <a:srgbClr val="CC0066"/>
              </a:buClr>
              <a:buFont typeface="Wingdings" pitchFamily="2" charset="2"/>
              <a:buChar char="Ü"/>
            </a:pPr>
            <a:r>
              <a:rPr lang="en-GB" sz="1400" dirty="0">
                <a:solidFill>
                  <a:schemeClr val="tx1"/>
                </a:solidFill>
                <a:latin typeface="Verdana" pitchFamily="34" charset="0"/>
                <a:ea typeface="ＭＳ Ｐゴシック" pitchFamily="34" charset="-128"/>
              </a:rPr>
              <a:t>D</a:t>
            </a:r>
            <a:r>
              <a:rPr lang="en-GB" sz="1400" dirty="0" smtClean="0">
                <a:solidFill>
                  <a:schemeClr val="tx1"/>
                </a:solidFill>
                <a:latin typeface="Verdana" pitchFamily="34" charset="0"/>
                <a:ea typeface="ＭＳ Ｐゴシック" pitchFamily="34" charset="-128"/>
              </a:rPr>
              <a:t>issemination &amp; exploitation</a:t>
            </a:r>
          </a:p>
          <a:p>
            <a:pPr marL="88900" indent="182563" eaLnBrk="0" hangingPunct="0">
              <a:spcAft>
                <a:spcPts val="1200"/>
              </a:spcAft>
              <a:buClr>
                <a:srgbClr val="CC0066"/>
              </a:buClr>
              <a:buFont typeface="Wingdings" pitchFamily="2" charset="2"/>
              <a:buChar char="Ü"/>
            </a:pPr>
            <a:r>
              <a:rPr lang="en-GB" sz="1400" dirty="0" smtClean="0">
                <a:solidFill>
                  <a:schemeClr val="tx1"/>
                </a:solidFill>
                <a:latin typeface="Verdana" pitchFamily="34" charset="0"/>
                <a:ea typeface="ＭＳ Ｐゴシック" pitchFamily="34" charset="-128"/>
              </a:rPr>
              <a:t>Policy </a:t>
            </a:r>
            <a:r>
              <a:rPr lang="en-GB" sz="1400" dirty="0">
                <a:solidFill>
                  <a:schemeClr val="tx1"/>
                </a:solidFill>
                <a:latin typeface="Verdana" pitchFamily="34" charset="0"/>
                <a:ea typeface="ＭＳ Ｐゴシック" pitchFamily="34" charset="-128"/>
              </a:rPr>
              <a:t>dialogue </a:t>
            </a:r>
            <a:r>
              <a:rPr lang="en-GB" sz="1400" dirty="0">
                <a:solidFill>
                  <a:schemeClr val="tx1"/>
                </a:solidFill>
                <a:latin typeface="Verdana" pitchFamily="34" charset="0"/>
              </a:rPr>
              <a:t>with </a:t>
            </a:r>
            <a:r>
              <a:rPr lang="en-GB" sz="1400" dirty="0" smtClean="0">
                <a:solidFill>
                  <a:schemeClr val="tx1"/>
                </a:solidFill>
                <a:latin typeface="Verdana" pitchFamily="34" charset="0"/>
                <a:ea typeface="ＭＳ Ｐゴシック" pitchFamily="34" charset="-128"/>
              </a:rPr>
              <a:t>stakeholders</a:t>
            </a:r>
            <a:r>
              <a:rPr lang="en-GB" sz="1400" dirty="0">
                <a:solidFill>
                  <a:schemeClr val="tx1"/>
                </a:solidFill>
                <a:latin typeface="Verdana" pitchFamily="34" charset="0"/>
                <a:ea typeface="ＭＳ Ｐゴシック" pitchFamily="34" charset="-128"/>
              </a:rPr>
              <a:t>, third </a:t>
            </a:r>
            <a:r>
              <a:rPr lang="en-GB" sz="1400" dirty="0" smtClean="0">
                <a:solidFill>
                  <a:schemeClr val="tx1"/>
                </a:solidFill>
                <a:latin typeface="Verdana" pitchFamily="34" charset="0"/>
                <a:ea typeface="ＭＳ Ｐゴシック" pitchFamily="34" charset="-128"/>
              </a:rPr>
              <a:t>countries</a:t>
            </a:r>
            <a:r>
              <a:rPr lang="pl-PL" sz="1400" dirty="0" smtClean="0">
                <a:solidFill>
                  <a:schemeClr val="tx1"/>
                </a:solidFill>
                <a:latin typeface="Verdana" pitchFamily="34" charset="0"/>
              </a:rPr>
              <a:t> </a:t>
            </a:r>
            <a:r>
              <a:rPr lang="en-GB" sz="1400" dirty="0">
                <a:solidFill>
                  <a:schemeClr val="tx1"/>
                </a:solidFill>
                <a:latin typeface="Verdana" pitchFamily="34" charset="0"/>
              </a:rPr>
              <a:t>and </a:t>
            </a:r>
            <a:r>
              <a:rPr lang="en-GB" sz="1400" dirty="0" smtClean="0">
                <a:solidFill>
                  <a:schemeClr val="tx1"/>
                </a:solidFill>
                <a:latin typeface="Verdana" pitchFamily="34" charset="0"/>
                <a:ea typeface="ＭＳ Ｐゴシック" pitchFamily="34" charset="-128"/>
              </a:rPr>
              <a:t>international </a:t>
            </a:r>
            <a:r>
              <a:rPr lang="en-GB" sz="1400" dirty="0">
                <a:solidFill>
                  <a:schemeClr val="tx1"/>
                </a:solidFill>
                <a:latin typeface="Verdana" pitchFamily="34" charset="0"/>
                <a:ea typeface="ＭＳ Ｐゴシック" pitchFamily="34" charset="-128"/>
              </a:rPr>
              <a:t>o</a:t>
            </a:r>
            <a:r>
              <a:rPr lang="en-GB" sz="1400" dirty="0" smtClean="0">
                <a:solidFill>
                  <a:schemeClr val="tx1"/>
                </a:solidFill>
                <a:latin typeface="Verdana" pitchFamily="34" charset="0"/>
                <a:ea typeface="ＭＳ Ｐゴシック" pitchFamily="34" charset="-128"/>
              </a:rPr>
              <a:t>rganisations</a:t>
            </a:r>
            <a:endParaRPr lang="en-GB" sz="1400" dirty="0">
              <a:solidFill>
                <a:schemeClr val="tx1"/>
              </a:solidFill>
              <a:latin typeface="Verdana" pitchFamily="34" charset="0"/>
              <a:ea typeface="ＭＳ Ｐゴシック" pitchFamily="34" charset="-128"/>
            </a:endParaRPr>
          </a:p>
        </p:txBody>
      </p:sp>
      <p:sp>
        <p:nvSpPr>
          <p:cNvPr id="8198" name="Rectangle 2"/>
          <p:cNvSpPr>
            <a:spLocks noChangeArrowheads="1"/>
          </p:cNvSpPr>
          <p:nvPr/>
        </p:nvSpPr>
        <p:spPr bwMode="auto">
          <a:xfrm>
            <a:off x="468313" y="1773238"/>
            <a:ext cx="8207375" cy="430887"/>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GB" sz="2800" b="1" dirty="0">
                <a:solidFill>
                  <a:srgbClr val="002060"/>
                </a:solidFill>
                <a:latin typeface="Verdana" pitchFamily="34" charset="0"/>
              </a:rPr>
              <a:t>3 main types of </a:t>
            </a:r>
            <a:r>
              <a:rPr lang="en-GB" sz="2800" b="1" dirty="0" smtClean="0">
                <a:solidFill>
                  <a:srgbClr val="002060"/>
                </a:solidFill>
                <a:latin typeface="Verdana" pitchFamily="34" charset="0"/>
              </a:rPr>
              <a:t>Key Action</a:t>
            </a:r>
            <a:endParaRPr lang="en-GB" sz="2800" b="1" dirty="0">
              <a:solidFill>
                <a:srgbClr val="002060"/>
              </a:solidFill>
              <a:latin typeface="Verdana" pitchFamily="34" charset="0"/>
            </a:endParaRPr>
          </a:p>
        </p:txBody>
      </p:sp>
      <p:sp>
        <p:nvSpPr>
          <p:cNvPr id="6"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3</a:t>
            </a:fld>
            <a:endParaRPr lang="en-GB" sz="1200" dirty="0">
              <a:solidFill>
                <a:schemeClr val="tx1"/>
              </a:solidFill>
            </a:endParaRPr>
          </a:p>
        </p:txBody>
      </p:sp>
    </p:spTree>
    <p:extLst>
      <p:ext uri="{BB962C8B-B14F-4D97-AF65-F5344CB8AC3E}">
        <p14:creationId xmlns:p14="http://schemas.microsoft.com/office/powerpoint/2010/main" val="31934352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468313" y="1773238"/>
            <a:ext cx="8207375" cy="738664"/>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defRPr/>
            </a:pPr>
            <a:r>
              <a:rPr lang="en-GB" b="1" dirty="0" smtClean="0">
                <a:solidFill>
                  <a:srgbClr val="002060"/>
                </a:solidFill>
                <a:latin typeface="Verdana" pitchFamily="34" charset="0"/>
                <a:ea typeface="Verdana" pitchFamily="34" charset="0"/>
                <a:cs typeface="Verdana" pitchFamily="34" charset="0"/>
              </a:rPr>
              <a:t>Key Action 2:</a:t>
            </a:r>
            <a:r>
              <a:rPr lang="pl-PL" b="1" dirty="0" smtClean="0">
                <a:solidFill>
                  <a:srgbClr val="002060"/>
                </a:solidFill>
                <a:latin typeface="Verdana" pitchFamily="34" charset="0"/>
                <a:ea typeface="Verdana" pitchFamily="34" charset="0"/>
                <a:cs typeface="Verdana" pitchFamily="34" charset="0"/>
              </a:rPr>
              <a:t> </a:t>
            </a:r>
            <a:r>
              <a:rPr lang="en-GB" b="1" dirty="0" smtClean="0">
                <a:solidFill>
                  <a:srgbClr val="002060"/>
                </a:solidFill>
                <a:latin typeface="Verdana" pitchFamily="34" charset="0"/>
                <a:ea typeface="Verdana" pitchFamily="34" charset="0"/>
                <a:cs typeface="Verdana" pitchFamily="34" charset="0"/>
              </a:rPr>
              <a:t>Sector Skills Alliances</a:t>
            </a:r>
          </a:p>
          <a:p>
            <a:pPr marL="0" indent="0" algn="ctr">
              <a:buFontTx/>
              <a:buNone/>
              <a:defRPr/>
            </a:pPr>
            <a:endParaRPr lang="en-GB" b="1" dirty="0">
              <a:solidFill>
                <a:srgbClr val="002060"/>
              </a:solidFill>
              <a:latin typeface="Verdana" pitchFamily="34" charset="0"/>
              <a:ea typeface="Verdana" pitchFamily="34" charset="0"/>
              <a:cs typeface="Verdana" pitchFamily="34" charset="0"/>
            </a:endParaRPr>
          </a:p>
        </p:txBody>
      </p:sp>
      <p:sp>
        <p:nvSpPr>
          <p:cNvPr id="6" name="Content Placeholder 2"/>
          <p:cNvSpPr txBox="1">
            <a:spLocks/>
          </p:cNvSpPr>
          <p:nvPr/>
        </p:nvSpPr>
        <p:spPr>
          <a:xfrm>
            <a:off x="468313" y="2492375"/>
            <a:ext cx="8207375" cy="3888507"/>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0" indent="0">
              <a:buClrTx/>
              <a:buNone/>
              <a:defRPr/>
            </a:pPr>
            <a:r>
              <a:rPr lang="en-GB" sz="1800" dirty="0" smtClean="0">
                <a:solidFill>
                  <a:srgbClr val="002060"/>
                </a:solidFill>
              </a:rPr>
              <a:t>Aim:</a:t>
            </a:r>
            <a:endParaRPr lang="en-GB" sz="1800" dirty="0">
              <a:solidFill>
                <a:srgbClr val="002060"/>
              </a:solidFill>
            </a:endParaRPr>
          </a:p>
          <a:p>
            <a:pPr>
              <a:buClrTx/>
              <a:defRPr/>
            </a:pPr>
            <a:r>
              <a:rPr lang="en-GB" sz="1800" b="0" dirty="0">
                <a:solidFill>
                  <a:srgbClr val="002060"/>
                </a:solidFill>
              </a:rPr>
              <a:t>To enhance the </a:t>
            </a:r>
            <a:r>
              <a:rPr lang="en-GB" sz="1800" dirty="0">
                <a:solidFill>
                  <a:srgbClr val="002060"/>
                </a:solidFill>
              </a:rPr>
              <a:t>responsiveness of VET systems </a:t>
            </a:r>
            <a:r>
              <a:rPr lang="en-GB" sz="1800" b="0" dirty="0">
                <a:solidFill>
                  <a:srgbClr val="002060"/>
                </a:solidFill>
              </a:rPr>
              <a:t>to sector-specific labour market </a:t>
            </a:r>
            <a:r>
              <a:rPr lang="en-GB" sz="1800" b="0" dirty="0" smtClean="0">
                <a:solidFill>
                  <a:srgbClr val="002060"/>
                </a:solidFill>
              </a:rPr>
              <a:t>needs, </a:t>
            </a:r>
            <a:r>
              <a:rPr lang="en-GB" sz="1800" b="0" dirty="0">
                <a:solidFill>
                  <a:srgbClr val="002060"/>
                </a:solidFill>
              </a:rPr>
              <a:t>contributing to increased economic competitiveness of the concerned </a:t>
            </a:r>
            <a:r>
              <a:rPr lang="en-GB" sz="1800" b="0" dirty="0" smtClean="0">
                <a:solidFill>
                  <a:srgbClr val="002060"/>
                </a:solidFill>
              </a:rPr>
              <a:t>sector</a:t>
            </a:r>
          </a:p>
          <a:p>
            <a:pPr algn="just">
              <a:buClrTx/>
              <a:defRPr/>
            </a:pPr>
            <a:endParaRPr lang="en-GB" sz="800" b="0" dirty="0" smtClean="0">
              <a:solidFill>
                <a:srgbClr val="002060"/>
              </a:solidFill>
            </a:endParaRPr>
          </a:p>
          <a:p>
            <a:pPr marL="0" indent="0" algn="just">
              <a:buClrTx/>
              <a:buNone/>
              <a:defRPr/>
            </a:pPr>
            <a:r>
              <a:rPr lang="en-GB" sz="1800" dirty="0" smtClean="0">
                <a:solidFill>
                  <a:srgbClr val="002060"/>
                </a:solidFill>
              </a:rPr>
              <a:t>Main activities:</a:t>
            </a:r>
          </a:p>
          <a:p>
            <a:pPr marL="358775" indent="-358775">
              <a:buClrTx/>
              <a:defRPr/>
            </a:pPr>
            <a:r>
              <a:rPr lang="en-GB" sz="1800" b="0" dirty="0" smtClean="0">
                <a:solidFill>
                  <a:srgbClr val="002060"/>
                </a:solidFill>
              </a:rPr>
              <a:t>Designing and delivering </a:t>
            </a:r>
            <a:r>
              <a:rPr lang="en-GB" sz="1800" dirty="0" smtClean="0">
                <a:solidFill>
                  <a:srgbClr val="002060"/>
                </a:solidFill>
              </a:rPr>
              <a:t>curricula responding to the needs of labour market</a:t>
            </a:r>
            <a:r>
              <a:rPr lang="en-GB" sz="1800" b="0" dirty="0" smtClean="0">
                <a:solidFill>
                  <a:srgbClr val="002060"/>
                </a:solidFill>
              </a:rPr>
              <a:t> and of the learners in economic sectors</a:t>
            </a:r>
          </a:p>
          <a:p>
            <a:pPr marL="358775" indent="-358775">
              <a:buClrTx/>
              <a:defRPr/>
            </a:pPr>
            <a:r>
              <a:rPr lang="en-GB" sz="1800" b="0" dirty="0" smtClean="0">
                <a:solidFill>
                  <a:srgbClr val="002060"/>
                </a:solidFill>
              </a:rPr>
              <a:t>Projects promoting </a:t>
            </a:r>
            <a:r>
              <a:rPr lang="en-GB" sz="1800" dirty="0" smtClean="0">
                <a:solidFill>
                  <a:srgbClr val="002060"/>
                </a:solidFill>
              </a:rPr>
              <a:t>work based learning</a:t>
            </a:r>
          </a:p>
          <a:p>
            <a:pPr marL="358775" indent="-358775">
              <a:buClrTx/>
              <a:defRPr/>
            </a:pPr>
            <a:r>
              <a:rPr lang="fr-BE" sz="1800" b="0" dirty="0" err="1" smtClean="0">
                <a:solidFill>
                  <a:srgbClr val="002060"/>
                </a:solidFill>
              </a:rPr>
              <a:t>Projects</a:t>
            </a:r>
            <a:r>
              <a:rPr lang="fr-BE" sz="1800" b="0" dirty="0" smtClean="0">
                <a:solidFill>
                  <a:srgbClr val="002060"/>
                </a:solidFill>
              </a:rPr>
              <a:t> </a:t>
            </a:r>
            <a:r>
              <a:rPr lang="fr-BE" sz="1800" b="0" dirty="0" err="1" smtClean="0">
                <a:solidFill>
                  <a:srgbClr val="002060"/>
                </a:solidFill>
              </a:rPr>
              <a:t>facilitating</a:t>
            </a:r>
            <a:r>
              <a:rPr lang="fr-BE" sz="1800" b="0" dirty="0" smtClean="0">
                <a:solidFill>
                  <a:srgbClr val="002060"/>
                </a:solidFill>
              </a:rPr>
              <a:t> </a:t>
            </a:r>
            <a:r>
              <a:rPr lang="fr-BE" sz="1800" dirty="0" smtClean="0">
                <a:solidFill>
                  <a:srgbClr val="002060"/>
                </a:solidFill>
              </a:rPr>
              <a:t>recognition of qualifications </a:t>
            </a:r>
            <a:r>
              <a:rPr lang="fr-BE" sz="1800" dirty="0" err="1" smtClean="0">
                <a:solidFill>
                  <a:srgbClr val="002060"/>
                </a:solidFill>
              </a:rPr>
              <a:t>at</a:t>
            </a:r>
            <a:r>
              <a:rPr lang="fr-BE" sz="1800" dirty="0" smtClean="0">
                <a:solidFill>
                  <a:srgbClr val="002060"/>
                </a:solidFill>
              </a:rPr>
              <a:t> EU </a:t>
            </a:r>
            <a:r>
              <a:rPr lang="fr-BE" sz="1800" dirty="0" err="1" smtClean="0">
                <a:solidFill>
                  <a:srgbClr val="002060"/>
                </a:solidFill>
              </a:rPr>
              <a:t>level</a:t>
            </a:r>
            <a:endParaRPr lang="en-GB" sz="1800" dirty="0">
              <a:solidFill>
                <a:srgbClr val="002060"/>
              </a:solidFill>
            </a:endParaRPr>
          </a:p>
          <a:p>
            <a:pPr marL="358775" indent="-358775">
              <a:buClrTx/>
              <a:defRPr/>
            </a:pPr>
            <a:endParaRPr lang="en-GB" sz="1800" b="0" dirty="0">
              <a:solidFill>
                <a:srgbClr val="FF0000"/>
              </a:solidFill>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30</a:t>
            </a:fld>
            <a:endParaRPr lang="en-GB" sz="1200" dirty="0">
              <a:solidFill>
                <a:schemeClr val="tx1"/>
              </a:solidFill>
            </a:endParaRPr>
          </a:p>
        </p:txBody>
      </p:sp>
    </p:spTree>
    <p:extLst>
      <p:ext uri="{BB962C8B-B14F-4D97-AF65-F5344CB8AC3E}">
        <p14:creationId xmlns:p14="http://schemas.microsoft.com/office/powerpoint/2010/main" val="273267551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31</a:t>
            </a:fld>
            <a:endParaRPr lang="en-GB" sz="1200" dirty="0">
              <a:solidFill>
                <a:schemeClr val="tx1"/>
              </a:solidFill>
            </a:endParaRPr>
          </a:p>
        </p:txBody>
      </p:sp>
      <p:graphicFrame>
        <p:nvGraphicFramePr>
          <p:cNvPr id="4" name="Content Placeholder 4"/>
          <p:cNvGraphicFramePr>
            <a:graphicFrameLocks/>
          </p:cNvGraphicFramePr>
          <p:nvPr/>
        </p:nvGraphicFramePr>
        <p:xfrm>
          <a:off x="251520" y="1628800"/>
          <a:ext cx="8568952" cy="4853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Content Placeholder 2"/>
          <p:cNvSpPr>
            <a:spLocks noGrp="1"/>
          </p:cNvSpPr>
          <p:nvPr>
            <p:ph idx="1"/>
          </p:nvPr>
        </p:nvSpPr>
        <p:spPr>
          <a:xfrm>
            <a:off x="395288" y="1412429"/>
            <a:ext cx="8147050" cy="576411"/>
          </a:xfrm>
        </p:spPr>
        <p:txBody>
          <a:bodyPr/>
          <a:lstStyle/>
          <a:p>
            <a:pPr marL="0" indent="0" algn="just">
              <a:spcAft>
                <a:spcPts val="1200"/>
              </a:spcAft>
              <a:buFont typeface="Wingdings" pitchFamily="2" charset="2"/>
              <a:buNone/>
            </a:pPr>
            <a:r>
              <a:rPr lang="fr-BE" sz="2400" b="1" dirty="0" smtClean="0"/>
              <a:t>Objectives</a:t>
            </a:r>
            <a:endParaRPr lang="fr-BE" sz="2400" dirty="0" smtClean="0"/>
          </a:p>
        </p:txBody>
      </p:sp>
    </p:spTree>
    <p:extLst>
      <p:ext uri="{BB962C8B-B14F-4D97-AF65-F5344CB8AC3E}">
        <p14:creationId xmlns:p14="http://schemas.microsoft.com/office/powerpoint/2010/main" val="37764330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B2342E3A-DDBF-41C0-8712-DD4DAEFFC880}" type="slidenum">
              <a:rPr lang="en-GB" sz="1200">
                <a:solidFill>
                  <a:srgbClr val="FFFFFF"/>
                </a:solidFill>
              </a:rPr>
              <a:pPr algn="ctr"/>
              <a:t>32</a:t>
            </a:fld>
            <a:endParaRPr lang="en-GB" sz="1200">
              <a:solidFill>
                <a:srgbClr val="FFFFFF"/>
              </a:solidFill>
            </a:endParaRPr>
          </a:p>
        </p:txBody>
      </p:sp>
      <p:graphicFrame>
        <p:nvGraphicFramePr>
          <p:cNvPr id="5" name="Diagram 4"/>
          <p:cNvGraphicFramePr/>
          <p:nvPr/>
        </p:nvGraphicFramePr>
        <p:xfrm>
          <a:off x="2483768" y="2492896"/>
          <a:ext cx="6552728" cy="4262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180528" y="1700808"/>
          <a:ext cx="3960440"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32</a:t>
            </a:fld>
            <a:endParaRPr lang="en-GB" sz="1200" dirty="0">
              <a:solidFill>
                <a:schemeClr val="tx1"/>
              </a:solidFill>
            </a:endParaRPr>
          </a:p>
        </p:txBody>
      </p:sp>
      <p:sp>
        <p:nvSpPr>
          <p:cNvPr id="18434" name="Content Placeholder 2"/>
          <p:cNvSpPr>
            <a:spLocks noGrp="1"/>
          </p:cNvSpPr>
          <p:nvPr>
            <p:ph idx="1"/>
          </p:nvPr>
        </p:nvSpPr>
        <p:spPr>
          <a:xfrm>
            <a:off x="251520" y="1340768"/>
            <a:ext cx="8147050" cy="504403"/>
          </a:xfrm>
        </p:spPr>
        <p:txBody>
          <a:bodyPr/>
          <a:lstStyle/>
          <a:p>
            <a:pPr marL="0" indent="0" algn="just">
              <a:spcAft>
                <a:spcPts val="1200"/>
              </a:spcAft>
              <a:buFont typeface="Wingdings" pitchFamily="2" charset="2"/>
              <a:buNone/>
            </a:pPr>
            <a:r>
              <a:rPr lang="fr-BE" sz="2400" b="1" dirty="0" err="1" smtClean="0"/>
              <a:t>Expected</a:t>
            </a:r>
            <a:r>
              <a:rPr lang="fr-BE" sz="2400" b="1" dirty="0" smtClean="0"/>
              <a:t> impact</a:t>
            </a:r>
          </a:p>
        </p:txBody>
      </p:sp>
    </p:spTree>
    <p:extLst>
      <p:ext uri="{BB962C8B-B14F-4D97-AF65-F5344CB8AC3E}">
        <p14:creationId xmlns:p14="http://schemas.microsoft.com/office/powerpoint/2010/main" val="259617612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611560" y="1484784"/>
            <a:ext cx="7930778" cy="4896544"/>
          </a:xfrm>
        </p:spPr>
        <p:txBody>
          <a:bodyPr/>
          <a:lstStyle/>
          <a:p>
            <a:pPr marL="0" indent="0" algn="just">
              <a:buFont typeface="Wingdings" pitchFamily="2" charset="2"/>
              <a:buNone/>
            </a:pPr>
            <a:r>
              <a:rPr lang="fr-BE" sz="2400" b="1" dirty="0" err="1" smtClean="0"/>
              <a:t>Sector</a:t>
            </a:r>
            <a:r>
              <a:rPr lang="pl-PL" sz="2400" b="1" dirty="0" smtClean="0"/>
              <a:t>s</a:t>
            </a:r>
            <a:r>
              <a:rPr lang="fr-BE" sz="2400" b="1" dirty="0" smtClean="0"/>
              <a:t> </a:t>
            </a:r>
            <a:r>
              <a:rPr lang="fr-BE" sz="2400" b="1" dirty="0" err="1" smtClean="0"/>
              <a:t>involved</a:t>
            </a:r>
            <a:endParaRPr lang="pl-PL" sz="2400" b="1" dirty="0" smtClean="0"/>
          </a:p>
          <a:p>
            <a:pPr marL="0" indent="0" algn="just">
              <a:buFont typeface="Wingdings" pitchFamily="2" charset="2"/>
              <a:buNone/>
            </a:pPr>
            <a:endParaRPr lang="pl-PL" sz="1600" b="1" dirty="0" smtClean="0"/>
          </a:p>
          <a:p>
            <a:pPr marL="0" indent="0" algn="just">
              <a:buFont typeface="Wingdings" pitchFamily="2" charset="2"/>
              <a:buNone/>
            </a:pPr>
            <a:r>
              <a:rPr lang="pl-PL" sz="1800" b="0" dirty="0" err="1" smtClean="0"/>
              <a:t>Sectors</a:t>
            </a:r>
            <a:r>
              <a:rPr lang="pl-PL" sz="1800" b="0" dirty="0" smtClean="0"/>
              <a:t> </a:t>
            </a:r>
            <a:r>
              <a:rPr lang="pl-PL" sz="1800" b="0" dirty="0" err="1" smtClean="0"/>
              <a:t>which</a:t>
            </a:r>
            <a:r>
              <a:rPr lang="pl-PL" sz="1800" b="0" dirty="0" smtClean="0"/>
              <a:t> </a:t>
            </a:r>
            <a:r>
              <a:rPr lang="pl-PL" sz="1800" b="0" dirty="0" err="1" smtClean="0"/>
              <a:t>constituted</a:t>
            </a:r>
            <a:r>
              <a:rPr lang="pl-PL" sz="1800" b="0" dirty="0" smtClean="0"/>
              <a:t> a </a:t>
            </a:r>
            <a:r>
              <a:rPr lang="pl-PL" sz="1800" b="0" dirty="0" err="1" smtClean="0"/>
              <a:t>European</a:t>
            </a:r>
            <a:r>
              <a:rPr lang="pl-PL" sz="1800" b="0" dirty="0" smtClean="0"/>
              <a:t> </a:t>
            </a:r>
            <a:r>
              <a:rPr lang="pl-PL" sz="1800" b="0" dirty="0" err="1" smtClean="0"/>
              <a:t>Sector</a:t>
            </a:r>
            <a:r>
              <a:rPr lang="pl-PL" sz="1800" b="0" dirty="0" smtClean="0"/>
              <a:t> </a:t>
            </a:r>
            <a:r>
              <a:rPr lang="pl-PL" sz="1800" b="0" dirty="0" err="1" smtClean="0"/>
              <a:t>Skills</a:t>
            </a:r>
            <a:r>
              <a:rPr lang="pl-PL" sz="1800" b="0" dirty="0" smtClean="0"/>
              <a:t> </a:t>
            </a:r>
            <a:r>
              <a:rPr lang="pl-PL" sz="1800" b="0" dirty="0" err="1" smtClean="0"/>
              <a:t>Council</a:t>
            </a:r>
            <a:r>
              <a:rPr lang="pl-PL" sz="1800" b="0" dirty="0" smtClean="0"/>
              <a:t>:</a:t>
            </a:r>
          </a:p>
          <a:p>
            <a:pPr marL="0" indent="0" algn="just">
              <a:buFontTx/>
              <a:buChar char="-"/>
            </a:pPr>
            <a:r>
              <a:rPr lang="pl-PL" sz="1800" dirty="0" smtClean="0"/>
              <a:t> </a:t>
            </a:r>
            <a:r>
              <a:rPr lang="pl-PL" sz="1800" dirty="0" err="1" smtClean="0"/>
              <a:t>Textile</a:t>
            </a:r>
            <a:r>
              <a:rPr lang="pl-PL" sz="1800" dirty="0" smtClean="0"/>
              <a:t>/</a:t>
            </a:r>
            <a:r>
              <a:rPr lang="pl-PL" sz="1800" dirty="0" err="1" smtClean="0"/>
              <a:t>Clothing</a:t>
            </a:r>
            <a:r>
              <a:rPr lang="pl-PL" sz="1800" dirty="0" smtClean="0"/>
              <a:t>/</a:t>
            </a:r>
            <a:r>
              <a:rPr lang="pl-PL" sz="1800" dirty="0" err="1" smtClean="0"/>
              <a:t>Leather</a:t>
            </a:r>
            <a:endParaRPr lang="pl-PL" sz="1800" dirty="0" smtClean="0"/>
          </a:p>
          <a:p>
            <a:pPr marL="0" indent="0" algn="just">
              <a:buFontTx/>
              <a:buChar char="-"/>
            </a:pPr>
            <a:r>
              <a:rPr lang="pl-PL" sz="1800" b="1" dirty="0" smtClean="0"/>
              <a:t> Commerce</a:t>
            </a:r>
          </a:p>
          <a:p>
            <a:pPr marL="0" indent="0" algn="just">
              <a:buNone/>
            </a:pPr>
            <a:endParaRPr lang="pl-PL" sz="1800" b="1" dirty="0" smtClean="0"/>
          </a:p>
          <a:p>
            <a:pPr marL="0" indent="0" algn="just">
              <a:buNone/>
            </a:pPr>
            <a:r>
              <a:rPr lang="pl-PL" sz="1800" b="0" dirty="0" err="1" smtClean="0"/>
              <a:t>Sectors</a:t>
            </a:r>
            <a:r>
              <a:rPr lang="pl-PL" sz="1800" b="0" dirty="0" smtClean="0"/>
              <a:t> </a:t>
            </a:r>
            <a:r>
              <a:rPr lang="pl-PL" sz="1800" b="0" dirty="0" err="1" smtClean="0"/>
              <a:t>with</a:t>
            </a:r>
            <a:r>
              <a:rPr lang="pl-PL" sz="1800" b="0" dirty="0" smtClean="0"/>
              <a:t> </a:t>
            </a:r>
            <a:r>
              <a:rPr lang="pl-PL" sz="1800" b="0" dirty="0" err="1" smtClean="0"/>
              <a:t>skills</a:t>
            </a:r>
            <a:r>
              <a:rPr lang="pl-PL" sz="1800" b="0" dirty="0" smtClean="0"/>
              <a:t> </a:t>
            </a:r>
            <a:r>
              <a:rPr lang="pl-PL" sz="1800" b="0" dirty="0" err="1" smtClean="0"/>
              <a:t>imbalances</a:t>
            </a:r>
            <a:r>
              <a:rPr lang="pl-PL" sz="1800" b="0" dirty="0" smtClean="0"/>
              <a:t> to </a:t>
            </a:r>
            <a:r>
              <a:rPr lang="pl-PL" sz="1800" b="0" dirty="0" err="1" smtClean="0"/>
              <a:t>which</a:t>
            </a:r>
            <a:r>
              <a:rPr lang="pl-PL" sz="1800" b="0" dirty="0" smtClean="0"/>
              <a:t> </a:t>
            </a:r>
            <a:r>
              <a:rPr lang="pl-PL" sz="1800" b="0" dirty="0" err="1" smtClean="0"/>
              <a:t>the</a:t>
            </a:r>
            <a:r>
              <a:rPr lang="pl-PL" sz="1800" b="0" dirty="0" smtClean="0"/>
              <a:t> </a:t>
            </a:r>
            <a:r>
              <a:rPr lang="pl-PL" sz="1800" b="0" dirty="0" err="1" smtClean="0"/>
              <a:t>current</a:t>
            </a:r>
            <a:r>
              <a:rPr lang="pl-PL" sz="1800" b="0" dirty="0" smtClean="0"/>
              <a:t> </a:t>
            </a:r>
            <a:r>
              <a:rPr lang="pl-PL" sz="1800" b="0" dirty="0" err="1" smtClean="0"/>
              <a:t>Commission</a:t>
            </a:r>
            <a:r>
              <a:rPr lang="pl-PL" sz="1800" b="0" dirty="0" smtClean="0"/>
              <a:t> </a:t>
            </a:r>
            <a:r>
              <a:rPr lang="pl-PL" sz="1800" b="0" dirty="0" err="1" smtClean="0"/>
              <a:t>policies</a:t>
            </a:r>
            <a:r>
              <a:rPr lang="pl-PL" sz="1800" b="0" dirty="0" smtClean="0"/>
              <a:t> </a:t>
            </a:r>
            <a:r>
              <a:rPr lang="pl-PL" sz="1800" b="0" dirty="0" err="1" smtClean="0"/>
              <a:t>respond</a:t>
            </a:r>
            <a:r>
              <a:rPr lang="pl-PL" sz="1800" b="0" dirty="0" smtClean="0"/>
              <a:t> to:</a:t>
            </a:r>
          </a:p>
          <a:p>
            <a:pPr marL="0" indent="0" algn="just">
              <a:buFontTx/>
              <a:buChar char="-"/>
            </a:pPr>
            <a:r>
              <a:rPr lang="pl-PL" sz="1800" dirty="0" smtClean="0"/>
              <a:t> </a:t>
            </a:r>
            <a:r>
              <a:rPr lang="pl-PL" sz="1800" dirty="0" err="1" smtClean="0"/>
              <a:t>Advanced</a:t>
            </a:r>
            <a:r>
              <a:rPr lang="pl-PL" sz="1800" dirty="0" smtClean="0"/>
              <a:t> Manufacturing</a:t>
            </a:r>
          </a:p>
          <a:p>
            <a:pPr marL="0" indent="0" algn="just">
              <a:buFontTx/>
              <a:buChar char="-"/>
            </a:pPr>
            <a:r>
              <a:rPr lang="pl-PL" sz="1800" b="1" dirty="0" smtClean="0"/>
              <a:t> </a:t>
            </a:r>
            <a:r>
              <a:rPr lang="pl-PL" sz="1800" b="1" dirty="0" err="1" smtClean="0"/>
              <a:t>Information</a:t>
            </a:r>
            <a:r>
              <a:rPr lang="pl-PL" sz="1800" b="1" dirty="0" smtClean="0"/>
              <a:t> and </a:t>
            </a:r>
            <a:r>
              <a:rPr lang="pl-PL" sz="1800" b="1" dirty="0" err="1" smtClean="0"/>
              <a:t>Communication</a:t>
            </a:r>
            <a:r>
              <a:rPr lang="pl-PL" sz="1800" b="1" dirty="0" smtClean="0"/>
              <a:t> Technologies</a:t>
            </a:r>
          </a:p>
          <a:p>
            <a:pPr marL="0" indent="0" algn="just">
              <a:buFontTx/>
              <a:buChar char="-"/>
            </a:pPr>
            <a:r>
              <a:rPr lang="pl-PL" sz="1800" dirty="0" smtClean="0"/>
              <a:t> </a:t>
            </a:r>
            <a:r>
              <a:rPr lang="pl-PL" sz="1800" dirty="0" err="1" smtClean="0"/>
              <a:t>Environmental</a:t>
            </a:r>
            <a:r>
              <a:rPr lang="pl-PL" sz="1800" dirty="0" smtClean="0"/>
              <a:t> </a:t>
            </a:r>
            <a:r>
              <a:rPr lang="pl-PL" sz="1800" dirty="0" err="1" smtClean="0"/>
              <a:t>technologies</a:t>
            </a:r>
            <a:r>
              <a:rPr lang="pl-PL" sz="1800" dirty="0" smtClean="0"/>
              <a:t> (</a:t>
            </a:r>
            <a:r>
              <a:rPr lang="pl-PL" sz="1800" dirty="0" err="1" smtClean="0"/>
              <a:t>Eco-Innovation</a:t>
            </a:r>
            <a:r>
              <a:rPr lang="pl-PL" sz="1800" dirty="0" smtClean="0"/>
              <a:t>)</a:t>
            </a:r>
          </a:p>
          <a:p>
            <a:pPr marL="0" indent="0" algn="just">
              <a:buFontTx/>
              <a:buChar char="-"/>
            </a:pPr>
            <a:r>
              <a:rPr lang="pl-PL" sz="1800" b="1" dirty="0" smtClean="0"/>
              <a:t> </a:t>
            </a:r>
            <a:r>
              <a:rPr lang="pl-PL" sz="1800" b="1" dirty="0" err="1" smtClean="0"/>
              <a:t>Cultural</a:t>
            </a:r>
            <a:r>
              <a:rPr lang="pl-PL" sz="1800" b="1" dirty="0" smtClean="0"/>
              <a:t> and </a:t>
            </a:r>
            <a:r>
              <a:rPr lang="pl-PL" sz="1800" b="1" dirty="0" err="1" smtClean="0"/>
              <a:t>creative</a:t>
            </a:r>
            <a:r>
              <a:rPr lang="pl-PL" sz="1800" b="1" dirty="0" smtClean="0"/>
              <a:t> </a:t>
            </a:r>
            <a:r>
              <a:rPr lang="pl-PL" sz="1800" b="1" dirty="0" err="1" smtClean="0"/>
              <a:t>sectors</a:t>
            </a:r>
            <a:endParaRPr lang="pl-PL" sz="1800" b="1" dirty="0" smtClean="0"/>
          </a:p>
          <a:p>
            <a:pPr marL="0" indent="0" algn="just">
              <a:buNone/>
            </a:pPr>
            <a:endParaRPr lang="pl-PL" sz="1800" b="1" dirty="0" smtClean="0"/>
          </a:p>
          <a:p>
            <a:pPr marL="0" indent="0" algn="just">
              <a:buNone/>
            </a:pPr>
            <a:r>
              <a:rPr lang="fr-BE" sz="1800" b="0" dirty="0" err="1" smtClean="0"/>
              <a:t>Economic</a:t>
            </a:r>
            <a:r>
              <a:rPr lang="fr-BE" sz="1800" b="0" dirty="0" smtClean="0"/>
              <a:t> </a:t>
            </a:r>
            <a:r>
              <a:rPr lang="fr-BE" sz="1800" b="0" dirty="0" err="1" smtClean="0"/>
              <a:t>sector</a:t>
            </a:r>
            <a:r>
              <a:rPr lang="fr-BE" sz="1800" b="0" dirty="0" smtClean="0"/>
              <a:t> as </a:t>
            </a:r>
            <a:r>
              <a:rPr lang="fr-BE" sz="1800" b="0" dirty="0" err="1" smtClean="0"/>
              <a:t>defined</a:t>
            </a:r>
            <a:r>
              <a:rPr lang="fr-BE" sz="1800" b="0" dirty="0" smtClean="0"/>
              <a:t> by Eurostat (NACE)</a:t>
            </a:r>
            <a:endParaRPr lang="pl-PL" sz="1800" b="0" dirty="0" smtClean="0"/>
          </a:p>
          <a:p>
            <a:pPr marL="0" indent="0" algn="just">
              <a:buFont typeface="Wingdings" pitchFamily="2" charset="2"/>
              <a:buNone/>
            </a:pPr>
            <a:endParaRPr lang="fr-BE" sz="2400" b="1" dirty="0" smtClean="0"/>
          </a:p>
          <a:p>
            <a:pPr marL="0" indent="0" algn="just">
              <a:spcAft>
                <a:spcPts val="600"/>
              </a:spcAft>
              <a:buFont typeface="Wingdings" pitchFamily="2" charset="2"/>
              <a:buNone/>
            </a:pPr>
            <a:endParaRPr lang="fr-BE" dirty="0" smtClean="0"/>
          </a:p>
          <a:p>
            <a:pPr marL="0" indent="0" algn="just">
              <a:buFont typeface="Wingdings" pitchFamily="2" charset="2"/>
              <a:buNone/>
            </a:pPr>
            <a:r>
              <a:rPr lang="fr-BE" sz="2400" b="1" dirty="0" smtClean="0">
                <a:solidFill>
                  <a:srgbClr val="0070C0"/>
                </a:solidFill>
              </a:rPr>
              <a:t> </a:t>
            </a:r>
            <a:endParaRPr lang="en-GB" sz="2400" b="1" dirty="0" smtClean="0">
              <a:solidFill>
                <a:srgbClr val="0070C0"/>
              </a:solidFill>
            </a:endParaRPr>
          </a:p>
        </p:txBody>
      </p:sp>
      <p:sp>
        <p:nvSpPr>
          <p:cNvPr id="16387" name="Rectangle 4"/>
          <p:cNvSpPr>
            <a:spLocks noChangeArrowheads="1"/>
          </p:cNvSpPr>
          <p:nvPr/>
        </p:nvSpPr>
        <p:spPr bwMode="auto">
          <a:xfrm>
            <a:off x="8461821"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9940CDBE-4063-4B0F-AED1-21C1502191A7}" type="slidenum">
              <a:rPr lang="en-GB" sz="1200">
                <a:solidFill>
                  <a:schemeClr val="tx1"/>
                </a:solidFill>
              </a:rPr>
              <a:pPr algn="ctr"/>
              <a:t>33</a:t>
            </a:fld>
            <a:endParaRPr lang="en-GB" sz="1200" dirty="0">
              <a:solidFill>
                <a:schemeClr val="tx1"/>
              </a:solidFill>
            </a:endParaRPr>
          </a:p>
        </p:txBody>
      </p:sp>
    </p:spTree>
    <p:extLst>
      <p:ext uri="{BB962C8B-B14F-4D97-AF65-F5344CB8AC3E}">
        <p14:creationId xmlns:p14="http://schemas.microsoft.com/office/powerpoint/2010/main" val="290020895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755576" y="1620838"/>
            <a:ext cx="7786762" cy="4995862"/>
          </a:xfrm>
        </p:spPr>
        <p:txBody>
          <a:bodyPr/>
          <a:lstStyle/>
          <a:p>
            <a:pPr marL="0" indent="0" algn="just">
              <a:spcAft>
                <a:spcPts val="1200"/>
              </a:spcAft>
              <a:buFont typeface="Wingdings" charset="2"/>
              <a:buNone/>
              <a:defRPr/>
            </a:pPr>
            <a:r>
              <a:rPr lang="fr-BE" sz="2400" b="1" dirty="0" err="1" smtClean="0">
                <a:ea typeface="ＭＳ Ｐゴシック" charset="-128"/>
              </a:rPr>
              <a:t>Activities</a:t>
            </a:r>
            <a:endParaRPr lang="fr-BE" sz="2400" b="1" dirty="0" smtClean="0">
              <a:ea typeface="ＭＳ Ｐゴシック" charset="-128"/>
            </a:endParaRPr>
          </a:p>
          <a:p>
            <a:pPr marL="0" indent="0">
              <a:buFont typeface="Wingdings" charset="2"/>
              <a:buChar char="§"/>
              <a:defRPr/>
            </a:pPr>
            <a:endParaRPr lang="fr-BE" sz="2000" b="1" dirty="0" smtClean="0">
              <a:ea typeface="ＭＳ Ｐゴシック" charset="-128"/>
            </a:endParaRPr>
          </a:p>
          <a:p>
            <a:pPr marL="180975" indent="-180975">
              <a:spcAft>
                <a:spcPts val="1200"/>
              </a:spcAft>
              <a:buFont typeface="Wingdings" charset="2"/>
              <a:buChar char="§"/>
              <a:defRPr/>
            </a:pPr>
            <a:r>
              <a:rPr lang="fr-BE" sz="1800" b="0" dirty="0" err="1" smtClean="0">
                <a:ea typeface="ＭＳ Ｐゴシック" charset="-128"/>
              </a:rPr>
              <a:t>Defin</a:t>
            </a:r>
            <a:r>
              <a:rPr lang="pl-PL" sz="1800" b="0" dirty="0" err="1" smtClean="0">
                <a:ea typeface="ＭＳ Ｐゴシック" charset="-128"/>
              </a:rPr>
              <a:t>ing</a:t>
            </a:r>
            <a:r>
              <a:rPr lang="pl-PL" sz="1800" b="0" dirty="0" smtClean="0">
                <a:ea typeface="ＭＳ Ｐゴシック" charset="-128"/>
              </a:rPr>
              <a:t> </a:t>
            </a:r>
            <a:r>
              <a:rPr lang="pl-PL" sz="1800" b="0" dirty="0" err="1" smtClean="0">
                <a:ea typeface="ＭＳ Ｐゴシック" charset="-128"/>
              </a:rPr>
              <a:t>skills</a:t>
            </a:r>
            <a:r>
              <a:rPr lang="pl-PL" sz="1800" b="0" dirty="0" smtClean="0">
                <a:ea typeface="ＭＳ Ｐゴシック" charset="-128"/>
              </a:rPr>
              <a:t> and </a:t>
            </a:r>
            <a:r>
              <a:rPr lang="pl-PL" sz="1800" b="0" dirty="0" err="1" smtClean="0">
                <a:ea typeface="ＭＳ Ｐゴシック" charset="-128"/>
              </a:rPr>
              <a:t>training</a:t>
            </a:r>
            <a:r>
              <a:rPr lang="pl-PL" sz="1800" b="0" dirty="0" smtClean="0">
                <a:ea typeface="ＭＳ Ｐゴシック" charset="-128"/>
              </a:rPr>
              <a:t> </a:t>
            </a:r>
            <a:r>
              <a:rPr lang="pl-PL" sz="1800" b="0" dirty="0" err="1" smtClean="0">
                <a:ea typeface="ＭＳ Ｐゴシック" charset="-128"/>
              </a:rPr>
              <a:t>provision</a:t>
            </a:r>
            <a:r>
              <a:rPr lang="pl-PL" sz="1800" b="0" dirty="0" smtClean="0">
                <a:ea typeface="ＭＳ Ｐゴシック" charset="-128"/>
              </a:rPr>
              <a:t> </a:t>
            </a:r>
            <a:r>
              <a:rPr lang="pl-PL" sz="1800" b="0" dirty="0" err="1" smtClean="0">
                <a:ea typeface="ＭＳ Ｐゴシック" charset="-128"/>
              </a:rPr>
              <a:t>needs</a:t>
            </a:r>
            <a:r>
              <a:rPr lang="pl-PL" sz="1800" b="0" dirty="0" smtClean="0">
                <a:ea typeface="ＭＳ Ｐゴシック" charset="-128"/>
              </a:rPr>
              <a:t> </a:t>
            </a:r>
            <a:r>
              <a:rPr lang="pl-PL" sz="1800" b="0" dirty="0" err="1" smtClean="0">
                <a:ea typeface="ＭＳ Ｐゴシック" charset="-128"/>
              </a:rPr>
              <a:t>in</a:t>
            </a:r>
            <a:r>
              <a:rPr lang="pl-PL" sz="1800" b="0" dirty="0" smtClean="0">
                <a:ea typeface="ＭＳ Ｐゴシック" charset="-128"/>
              </a:rPr>
              <a:t> a </a:t>
            </a:r>
            <a:r>
              <a:rPr lang="pl-PL" sz="1800" b="0" dirty="0" err="1" smtClean="0">
                <a:ea typeface="ＭＳ Ｐゴシック" charset="-128"/>
              </a:rPr>
              <a:t>given</a:t>
            </a:r>
            <a:r>
              <a:rPr lang="pl-PL" sz="1800" b="0" dirty="0" smtClean="0">
                <a:ea typeface="ＭＳ Ｐゴシック" charset="-128"/>
              </a:rPr>
              <a:t> </a:t>
            </a:r>
            <a:r>
              <a:rPr lang="pl-PL" sz="1800" b="0" dirty="0" err="1" smtClean="0">
                <a:ea typeface="ＭＳ Ｐゴシック" charset="-128"/>
              </a:rPr>
              <a:t>specific</a:t>
            </a:r>
            <a:r>
              <a:rPr lang="pl-PL" sz="1800" b="0" dirty="0" smtClean="0">
                <a:ea typeface="ＭＳ Ｐゴシック" charset="-128"/>
              </a:rPr>
              <a:t> </a:t>
            </a:r>
            <a:r>
              <a:rPr lang="pl-PL" sz="1800" b="0" dirty="0" err="1" smtClean="0">
                <a:ea typeface="ＭＳ Ｐゴシック" charset="-128"/>
              </a:rPr>
              <a:t>economic</a:t>
            </a:r>
            <a:r>
              <a:rPr lang="pl-PL" sz="1800" b="0" dirty="0" smtClean="0">
                <a:ea typeface="ＭＳ Ｐゴシック" charset="-128"/>
              </a:rPr>
              <a:t> </a:t>
            </a:r>
            <a:r>
              <a:rPr lang="pl-PL" sz="1800" b="0" dirty="0" err="1" smtClean="0">
                <a:ea typeface="ＭＳ Ｐゴシック" charset="-128"/>
              </a:rPr>
              <a:t>sector</a:t>
            </a:r>
            <a:r>
              <a:rPr lang="fr-BE" sz="1800" b="0" dirty="0" smtClean="0">
                <a:ea typeface="ＭＳ Ｐゴシック" charset="-128"/>
              </a:rPr>
              <a:t> </a:t>
            </a:r>
          </a:p>
          <a:p>
            <a:pPr marL="180975" indent="-180975">
              <a:spcAft>
                <a:spcPts val="1200"/>
              </a:spcAft>
              <a:buFont typeface="Wingdings" charset="2"/>
              <a:buChar char="§"/>
              <a:defRPr/>
            </a:pPr>
            <a:r>
              <a:rPr lang="fr-BE" sz="1800" b="0" dirty="0" smtClean="0">
                <a:ea typeface="ＭＳ Ｐゴシック" charset="-128"/>
              </a:rPr>
              <a:t>Design joint curriculum</a:t>
            </a:r>
          </a:p>
          <a:p>
            <a:pPr marL="180975" indent="-180975">
              <a:spcAft>
                <a:spcPts val="1200"/>
              </a:spcAft>
              <a:buFont typeface="Wingdings" charset="2"/>
              <a:buChar char="§"/>
              <a:defRPr/>
            </a:pPr>
            <a:r>
              <a:rPr lang="en-GB" sz="1800" b="0" dirty="0" smtClean="0">
                <a:ea typeface="ＭＳ Ｐゴシック" charset="-128"/>
              </a:rPr>
              <a:t>Deliver joint curriculum</a:t>
            </a:r>
          </a:p>
          <a:p>
            <a:pPr marL="0" indent="0">
              <a:buFont typeface="Wingdings" charset="2"/>
              <a:buChar char="§"/>
              <a:defRPr/>
            </a:pPr>
            <a:endParaRPr lang="en-GB" sz="2400" dirty="0" smtClean="0">
              <a:ea typeface="ＭＳ Ｐゴシック" charset="-128"/>
            </a:endParaRPr>
          </a:p>
        </p:txBody>
      </p:sp>
      <p:sp>
        <p:nvSpPr>
          <p:cNvPr id="19459" name="Rectangle 4"/>
          <p:cNvSpPr>
            <a:spLocks noChangeArrowheads="1"/>
          </p:cNvSpPr>
          <p:nvPr/>
        </p:nvSpPr>
        <p:spPr bwMode="auto">
          <a:xfrm>
            <a:off x="8461821"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05D219FA-1B20-4021-9516-92DBA6D69B85}" type="slidenum">
              <a:rPr lang="en-GB" sz="1200">
                <a:solidFill>
                  <a:schemeClr val="tx1"/>
                </a:solidFill>
              </a:rPr>
              <a:pPr algn="ctr"/>
              <a:t>34</a:t>
            </a:fld>
            <a:endParaRPr lang="en-GB" sz="1200" dirty="0">
              <a:solidFill>
                <a:schemeClr val="tx1"/>
              </a:solidFill>
            </a:endParaRPr>
          </a:p>
        </p:txBody>
      </p:sp>
    </p:spTree>
    <p:extLst>
      <p:ext uri="{BB962C8B-B14F-4D97-AF65-F5344CB8AC3E}">
        <p14:creationId xmlns:p14="http://schemas.microsoft.com/office/powerpoint/2010/main" val="284950593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529406" y="1548656"/>
            <a:ext cx="8147050" cy="584200"/>
          </a:xfrm>
        </p:spPr>
        <p:txBody>
          <a:bodyPr/>
          <a:lstStyle/>
          <a:p>
            <a:pPr marL="0" indent="0" algn="just">
              <a:spcAft>
                <a:spcPts val="1200"/>
              </a:spcAft>
              <a:buFont typeface="Wingdings" pitchFamily="2" charset="2"/>
              <a:buNone/>
            </a:pPr>
            <a:r>
              <a:rPr lang="fr-BE" sz="2400" b="1" dirty="0" err="1" smtClean="0"/>
              <a:t>Activities</a:t>
            </a:r>
            <a:endParaRPr lang="fr-BE" sz="2400" b="1" dirty="0" smtClean="0"/>
          </a:p>
          <a:p>
            <a:pPr marL="0" indent="0"/>
            <a:endParaRPr lang="fr-BE" sz="2400" b="1" dirty="0" smtClean="0"/>
          </a:p>
          <a:p>
            <a:pPr marL="0" indent="0"/>
            <a:endParaRPr lang="en-GB" sz="2400" dirty="0" smtClean="0"/>
          </a:p>
        </p:txBody>
      </p:sp>
      <p:sp>
        <p:nvSpPr>
          <p:cNvPr id="20483" name="Rectangle 4"/>
          <p:cNvSpPr>
            <a:spLocks noChangeArrowheads="1"/>
          </p:cNvSpPr>
          <p:nvPr/>
        </p:nvSpPr>
        <p:spPr bwMode="auto">
          <a:xfrm>
            <a:off x="8461821"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53873B7-9C73-4E3F-A314-36D2DE54D7F4}" type="slidenum">
              <a:rPr lang="en-GB" sz="1200">
                <a:solidFill>
                  <a:schemeClr val="tx1"/>
                </a:solidFill>
              </a:rPr>
              <a:pPr algn="ctr"/>
              <a:t>35</a:t>
            </a:fld>
            <a:endParaRPr lang="en-GB" sz="1200" dirty="0">
              <a:solidFill>
                <a:schemeClr val="tx1"/>
              </a:solidFill>
            </a:endParaRPr>
          </a:p>
        </p:txBody>
      </p:sp>
      <p:graphicFrame>
        <p:nvGraphicFramePr>
          <p:cNvPr id="6" name="Diagram 5"/>
          <p:cNvGraphicFramePr/>
          <p:nvPr/>
        </p:nvGraphicFramePr>
        <p:xfrm>
          <a:off x="683568" y="1772816"/>
          <a:ext cx="8424936" cy="4843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30163" y="3284538"/>
            <a:ext cx="2881312" cy="1296987"/>
          </a:xfrm>
          <a:prstGeom prst="rightArrow">
            <a:avLst/>
          </a:prstGeom>
          <a:solidFill>
            <a:srgbClr val="FFFF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sz="1800" kern="0" dirty="0">
                <a:solidFill>
                  <a:srgbClr val="1F497D"/>
                </a:solidFill>
                <a:effectLst>
                  <a:outerShdw blurRad="38100" dist="38100" dir="2700000" algn="tl">
                    <a:srgbClr val="000000">
                      <a:alpha val="43137"/>
                    </a:srgbClr>
                  </a:outerShdw>
                </a:effectLst>
                <a:latin typeface="Calibri"/>
                <a:cs typeface="+mn-cs"/>
              </a:rPr>
              <a:t>Application of European reference tools</a:t>
            </a:r>
          </a:p>
        </p:txBody>
      </p:sp>
    </p:spTree>
    <p:extLst>
      <p:ext uri="{BB962C8B-B14F-4D97-AF65-F5344CB8AC3E}">
        <p14:creationId xmlns:p14="http://schemas.microsoft.com/office/powerpoint/2010/main" val="64742670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9552" y="1340768"/>
          <a:ext cx="7440488"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6" name="Content Placeholder 2"/>
          <p:cNvSpPr>
            <a:spLocks noGrp="1"/>
          </p:cNvSpPr>
          <p:nvPr>
            <p:ph idx="1"/>
          </p:nvPr>
        </p:nvSpPr>
        <p:spPr>
          <a:xfrm>
            <a:off x="97358" y="1404070"/>
            <a:ext cx="8147050" cy="512762"/>
          </a:xfrm>
        </p:spPr>
        <p:txBody>
          <a:bodyPr/>
          <a:lstStyle/>
          <a:p>
            <a:pPr marL="0" indent="0" algn="just">
              <a:spcAft>
                <a:spcPts val="1200"/>
              </a:spcAft>
              <a:buFont typeface="Wingdings" pitchFamily="2" charset="2"/>
              <a:buNone/>
            </a:pPr>
            <a:r>
              <a:rPr lang="fr-BE" sz="2400" b="1" dirty="0" err="1" smtClean="0"/>
              <a:t>Partnership</a:t>
            </a:r>
            <a:endParaRPr lang="fr-BE" sz="2400" b="1" dirty="0" smtClean="0"/>
          </a:p>
        </p:txBody>
      </p:sp>
      <p:sp>
        <p:nvSpPr>
          <p:cNvPr id="21507"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9549B84C-C567-42CE-BC97-8AF11F8AE54B}" type="slidenum">
              <a:rPr lang="en-GB" sz="1200">
                <a:solidFill>
                  <a:srgbClr val="FFFFFF"/>
                </a:solidFill>
              </a:rPr>
              <a:pPr algn="ctr"/>
              <a:t>36</a:t>
            </a:fld>
            <a:endParaRPr lang="en-GB" sz="1200">
              <a:solidFill>
                <a:srgbClr val="FFFFFF"/>
              </a:solidFill>
            </a:endParaRPr>
          </a:p>
        </p:txBody>
      </p:sp>
      <p:sp>
        <p:nvSpPr>
          <p:cNvPr id="5" name="pole tekstowe 4"/>
          <p:cNvSpPr txBox="1"/>
          <p:nvPr/>
        </p:nvSpPr>
        <p:spPr>
          <a:xfrm>
            <a:off x="5796136" y="4410978"/>
            <a:ext cx="3312368" cy="1754326"/>
          </a:xfrm>
          <a:prstGeom prst="rect">
            <a:avLst/>
          </a:prstGeom>
          <a:noFill/>
        </p:spPr>
        <p:txBody>
          <a:bodyPr wrap="square" rtlCol="0">
            <a:spAutoFit/>
          </a:bodyPr>
          <a:lstStyle/>
          <a:p>
            <a:r>
              <a:rPr lang="pl-PL" sz="1800" u="sng" dirty="0" smtClean="0">
                <a:solidFill>
                  <a:srgbClr val="002060"/>
                </a:solidFill>
                <a:latin typeface="Verdana" pitchFamily="34" charset="0"/>
                <a:ea typeface="Verdana" pitchFamily="34" charset="0"/>
                <a:cs typeface="Verdana" pitchFamily="34" charset="0"/>
              </a:rPr>
              <a:t>Minimum </a:t>
            </a:r>
            <a:r>
              <a:rPr lang="pl-PL" sz="1800" u="sng" dirty="0" err="1" smtClean="0">
                <a:solidFill>
                  <a:srgbClr val="002060"/>
                </a:solidFill>
                <a:latin typeface="Verdana" pitchFamily="34" charset="0"/>
                <a:ea typeface="Verdana" pitchFamily="34" charset="0"/>
                <a:cs typeface="Verdana" pitchFamily="34" charset="0"/>
              </a:rPr>
              <a:t>requirements</a:t>
            </a:r>
            <a:r>
              <a:rPr lang="pl-PL" sz="1800" dirty="0" smtClean="0">
                <a:solidFill>
                  <a:srgbClr val="002060"/>
                </a:solidFill>
                <a:latin typeface="Verdana" pitchFamily="34" charset="0"/>
                <a:ea typeface="Verdana" pitchFamily="34" charset="0"/>
                <a:cs typeface="Verdana" pitchFamily="34" charset="0"/>
              </a:rPr>
              <a:t>: </a:t>
            </a:r>
          </a:p>
          <a:p>
            <a:pPr>
              <a:buFont typeface="Arial" pitchFamily="34" charset="0"/>
              <a:buChar char="•"/>
            </a:pPr>
            <a:r>
              <a:rPr lang="pl-PL" sz="1800" dirty="0" smtClean="0">
                <a:solidFill>
                  <a:srgbClr val="002060"/>
                </a:solidFill>
                <a:latin typeface="Verdana" pitchFamily="34" charset="0"/>
                <a:ea typeface="Verdana" pitchFamily="34" charset="0"/>
                <a:cs typeface="Verdana" pitchFamily="34" charset="0"/>
              </a:rPr>
              <a:t> 1 </a:t>
            </a:r>
            <a:r>
              <a:rPr lang="pl-PL" sz="1800" dirty="0" err="1" smtClean="0">
                <a:solidFill>
                  <a:srgbClr val="002060"/>
                </a:solidFill>
                <a:latin typeface="Verdana" pitchFamily="34" charset="0"/>
                <a:ea typeface="Verdana" pitchFamily="34" charset="0"/>
                <a:cs typeface="Verdana" pitchFamily="34" charset="0"/>
              </a:rPr>
              <a:t>organisation</a:t>
            </a:r>
            <a:r>
              <a:rPr lang="pl-PL" sz="1800" dirty="0" smtClean="0">
                <a:solidFill>
                  <a:srgbClr val="002060"/>
                </a:solidFill>
                <a:latin typeface="Verdana" pitchFamily="34" charset="0"/>
                <a:ea typeface="Verdana" pitchFamily="34" charset="0"/>
                <a:cs typeface="Verdana" pitchFamily="34" charset="0"/>
              </a:rPr>
              <a:t> </a:t>
            </a:r>
            <a:r>
              <a:rPr lang="pl-PL" sz="1800" dirty="0" err="1" smtClean="0">
                <a:solidFill>
                  <a:srgbClr val="002060"/>
                </a:solidFill>
                <a:latin typeface="Verdana" pitchFamily="34" charset="0"/>
                <a:ea typeface="Verdana" pitchFamily="34" charset="0"/>
                <a:cs typeface="Verdana" pitchFamily="34" charset="0"/>
              </a:rPr>
              <a:t>from</a:t>
            </a:r>
            <a:r>
              <a:rPr lang="pl-PL" sz="1800" dirty="0" smtClean="0">
                <a:solidFill>
                  <a:srgbClr val="002060"/>
                </a:solidFill>
                <a:latin typeface="Verdana" pitchFamily="34" charset="0"/>
                <a:ea typeface="Verdana" pitchFamily="34" charset="0"/>
                <a:cs typeface="Verdana" pitchFamily="34" charset="0"/>
              </a:rPr>
              <a:t> </a:t>
            </a:r>
            <a:r>
              <a:rPr lang="pl-PL" sz="1800" dirty="0" err="1" smtClean="0">
                <a:solidFill>
                  <a:srgbClr val="002060"/>
                </a:solidFill>
                <a:latin typeface="Verdana" pitchFamily="34" charset="0"/>
                <a:ea typeface="Verdana" pitchFamily="34" charset="0"/>
                <a:cs typeface="Verdana" pitchFamily="34" charset="0"/>
              </a:rPr>
              <a:t>each</a:t>
            </a:r>
            <a:r>
              <a:rPr lang="pl-PL" sz="1800" dirty="0" smtClean="0">
                <a:solidFill>
                  <a:srgbClr val="002060"/>
                </a:solidFill>
                <a:latin typeface="Verdana" pitchFamily="34" charset="0"/>
                <a:ea typeface="Verdana" pitchFamily="34" charset="0"/>
                <a:cs typeface="Verdana" pitchFamily="34" charset="0"/>
              </a:rPr>
              <a:t> of </a:t>
            </a:r>
            <a:r>
              <a:rPr lang="pl-PL" sz="1800" dirty="0" err="1" smtClean="0">
                <a:solidFill>
                  <a:srgbClr val="002060"/>
                </a:solidFill>
                <a:latin typeface="Verdana" pitchFamily="34" charset="0"/>
                <a:ea typeface="Verdana" pitchFamily="34" charset="0"/>
                <a:cs typeface="Verdana" pitchFamily="34" charset="0"/>
              </a:rPr>
              <a:t>the</a:t>
            </a:r>
            <a:r>
              <a:rPr lang="pl-PL" sz="1800" dirty="0" smtClean="0">
                <a:solidFill>
                  <a:srgbClr val="002060"/>
                </a:solidFill>
                <a:latin typeface="Verdana" pitchFamily="34" charset="0"/>
                <a:ea typeface="Verdana" pitchFamily="34" charset="0"/>
                <a:cs typeface="Verdana" pitchFamily="34" charset="0"/>
              </a:rPr>
              <a:t> 3 </a:t>
            </a:r>
            <a:r>
              <a:rPr lang="pl-PL" sz="1800" dirty="0" err="1" smtClean="0">
                <a:solidFill>
                  <a:srgbClr val="002060"/>
                </a:solidFill>
                <a:latin typeface="Verdana" pitchFamily="34" charset="0"/>
                <a:ea typeface="Verdana" pitchFamily="34" charset="0"/>
                <a:cs typeface="Verdana" pitchFamily="34" charset="0"/>
              </a:rPr>
              <a:t>categories</a:t>
            </a:r>
            <a:endParaRPr lang="pl-PL" sz="1800" dirty="0" smtClean="0">
              <a:solidFill>
                <a:srgbClr val="002060"/>
              </a:solidFill>
              <a:latin typeface="Verdana" pitchFamily="34" charset="0"/>
              <a:ea typeface="Verdana" pitchFamily="34" charset="0"/>
              <a:cs typeface="Verdana" pitchFamily="34" charset="0"/>
            </a:endParaRPr>
          </a:p>
          <a:p>
            <a:pPr>
              <a:buFont typeface="Arial" pitchFamily="34" charset="0"/>
              <a:buChar char="•"/>
            </a:pPr>
            <a:r>
              <a:rPr lang="pl-PL" sz="1800" dirty="0" smtClean="0">
                <a:solidFill>
                  <a:srgbClr val="002060"/>
                </a:solidFill>
                <a:latin typeface="Verdana" pitchFamily="34" charset="0"/>
                <a:ea typeface="Verdana" pitchFamily="34" charset="0"/>
                <a:cs typeface="Verdana" pitchFamily="34" charset="0"/>
              </a:rPr>
              <a:t> 9 partners</a:t>
            </a:r>
          </a:p>
          <a:p>
            <a:pPr>
              <a:buFont typeface="Arial" pitchFamily="34" charset="0"/>
              <a:buChar char="•"/>
            </a:pPr>
            <a:r>
              <a:rPr lang="pl-PL" sz="1800" dirty="0" smtClean="0">
                <a:solidFill>
                  <a:srgbClr val="002060"/>
                </a:solidFill>
                <a:latin typeface="Verdana" pitchFamily="34" charset="0"/>
                <a:ea typeface="Verdana" pitchFamily="34" charset="0"/>
                <a:cs typeface="Verdana" pitchFamily="34" charset="0"/>
              </a:rPr>
              <a:t> 3 </a:t>
            </a:r>
            <a:r>
              <a:rPr lang="pl-PL" sz="1800" dirty="0" err="1" smtClean="0">
                <a:solidFill>
                  <a:srgbClr val="002060"/>
                </a:solidFill>
                <a:latin typeface="Verdana" pitchFamily="34" charset="0"/>
                <a:ea typeface="Verdana" pitchFamily="34" charset="0"/>
                <a:cs typeface="Verdana" pitchFamily="34" charset="0"/>
              </a:rPr>
              <a:t>Programme</a:t>
            </a:r>
            <a:r>
              <a:rPr lang="pl-PL" sz="1800" dirty="0" smtClean="0">
                <a:solidFill>
                  <a:srgbClr val="002060"/>
                </a:solidFill>
                <a:latin typeface="Verdana" pitchFamily="34" charset="0"/>
                <a:ea typeface="Verdana" pitchFamily="34" charset="0"/>
                <a:cs typeface="Verdana" pitchFamily="34" charset="0"/>
              </a:rPr>
              <a:t> </a:t>
            </a:r>
            <a:r>
              <a:rPr lang="pl-PL" sz="1800" dirty="0" err="1" smtClean="0">
                <a:solidFill>
                  <a:srgbClr val="002060"/>
                </a:solidFill>
                <a:latin typeface="Verdana" pitchFamily="34" charset="0"/>
                <a:ea typeface="Verdana" pitchFamily="34" charset="0"/>
                <a:cs typeface="Verdana" pitchFamily="34" charset="0"/>
              </a:rPr>
              <a:t>Countries</a:t>
            </a:r>
            <a:r>
              <a:rPr lang="pl-PL" sz="1800" dirty="0" smtClean="0">
                <a:solidFill>
                  <a:srgbClr val="002060"/>
                </a:solidFill>
                <a:latin typeface="Verdana" pitchFamily="34" charset="0"/>
                <a:ea typeface="Verdana" pitchFamily="34" charset="0"/>
                <a:cs typeface="Verdana" pitchFamily="34" charset="0"/>
              </a:rPr>
              <a:t> (</a:t>
            </a:r>
            <a:r>
              <a:rPr lang="pl-PL" sz="1800" dirty="0" err="1" smtClean="0">
                <a:solidFill>
                  <a:srgbClr val="002060"/>
                </a:solidFill>
                <a:latin typeface="Verdana" pitchFamily="34" charset="0"/>
                <a:ea typeface="Verdana" pitchFamily="34" charset="0"/>
                <a:cs typeface="Verdana" pitchFamily="34" charset="0"/>
              </a:rPr>
              <a:t>incl</a:t>
            </a:r>
            <a:r>
              <a:rPr lang="pl-PL" sz="1800" dirty="0" smtClean="0">
                <a:solidFill>
                  <a:srgbClr val="002060"/>
                </a:solidFill>
                <a:latin typeface="Verdana" pitchFamily="34" charset="0"/>
                <a:ea typeface="Verdana" pitchFamily="34" charset="0"/>
                <a:cs typeface="Verdana" pitchFamily="34" charset="0"/>
              </a:rPr>
              <a:t>. 2 </a:t>
            </a:r>
            <a:r>
              <a:rPr lang="pl-PL" sz="1800" dirty="0" err="1" smtClean="0">
                <a:solidFill>
                  <a:srgbClr val="002060"/>
                </a:solidFill>
                <a:latin typeface="Verdana" pitchFamily="34" charset="0"/>
                <a:ea typeface="Verdana" pitchFamily="34" charset="0"/>
                <a:cs typeface="Verdana" pitchFamily="34" charset="0"/>
              </a:rPr>
              <a:t>Member</a:t>
            </a:r>
            <a:r>
              <a:rPr lang="pl-PL" sz="1800" dirty="0" smtClean="0">
                <a:solidFill>
                  <a:srgbClr val="002060"/>
                </a:solidFill>
                <a:latin typeface="Verdana" pitchFamily="34" charset="0"/>
                <a:ea typeface="Verdana" pitchFamily="34" charset="0"/>
                <a:cs typeface="Verdana" pitchFamily="34" charset="0"/>
              </a:rPr>
              <a:t> </a:t>
            </a:r>
            <a:r>
              <a:rPr lang="pl-PL" sz="1800" dirty="0" err="1" smtClean="0">
                <a:solidFill>
                  <a:srgbClr val="002060"/>
                </a:solidFill>
                <a:latin typeface="Verdana" pitchFamily="34" charset="0"/>
                <a:ea typeface="Verdana" pitchFamily="34" charset="0"/>
                <a:cs typeface="Verdana" pitchFamily="34" charset="0"/>
              </a:rPr>
              <a:t>States</a:t>
            </a:r>
            <a:r>
              <a:rPr lang="pl-PL" sz="1800" dirty="0" smtClean="0">
                <a:solidFill>
                  <a:srgbClr val="002060"/>
                </a:solidFill>
                <a:latin typeface="Verdana" pitchFamily="34" charset="0"/>
                <a:ea typeface="Verdana" pitchFamily="34" charset="0"/>
                <a:cs typeface="Verdana" pitchFamily="34" charset="0"/>
              </a:rPr>
              <a:t>)</a:t>
            </a:r>
            <a:endParaRPr lang="pl-PL" sz="1800" dirty="0">
              <a:solidFill>
                <a:srgbClr val="002060"/>
              </a:solidFill>
              <a:latin typeface="Verdana" pitchFamily="34" charset="0"/>
              <a:ea typeface="Verdana" pitchFamily="34" charset="0"/>
              <a:cs typeface="Verdana" pitchFamily="34" charset="0"/>
            </a:endParaRPr>
          </a:p>
        </p:txBody>
      </p:sp>
      <p:sp>
        <p:nvSpPr>
          <p:cNvPr id="6"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36</a:t>
            </a:fld>
            <a:endParaRPr lang="en-GB" sz="1200" dirty="0">
              <a:solidFill>
                <a:schemeClr val="tx1"/>
              </a:solidFill>
            </a:endParaRPr>
          </a:p>
        </p:txBody>
      </p:sp>
    </p:spTree>
    <p:extLst>
      <p:ext uri="{BB962C8B-B14F-4D97-AF65-F5344CB8AC3E}">
        <p14:creationId xmlns:p14="http://schemas.microsoft.com/office/powerpoint/2010/main" val="34804553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95288" y="1620838"/>
            <a:ext cx="8147050" cy="4995862"/>
          </a:xfrm>
        </p:spPr>
        <p:txBody>
          <a:bodyPr/>
          <a:lstStyle/>
          <a:p>
            <a:pPr marL="0" indent="0" algn="just">
              <a:spcAft>
                <a:spcPts val="1200"/>
              </a:spcAft>
              <a:buFont typeface="Wingdings" charset="2"/>
              <a:buNone/>
              <a:defRPr/>
            </a:pPr>
            <a:r>
              <a:rPr lang="fr-BE" sz="2400" b="1" dirty="0" smtClean="0">
                <a:ea typeface="ＭＳ Ｐゴシック" charset="-128"/>
              </a:rPr>
              <a:t>Main </a:t>
            </a:r>
            <a:r>
              <a:rPr lang="fr-BE" sz="2400" b="1" dirty="0" err="1" smtClean="0">
                <a:ea typeface="ＭＳ Ｐゴシック" charset="-128"/>
              </a:rPr>
              <a:t>funding</a:t>
            </a:r>
            <a:r>
              <a:rPr lang="fr-BE" sz="2400" b="1" dirty="0" smtClean="0">
                <a:ea typeface="ＭＳ Ｐゴシック" charset="-128"/>
              </a:rPr>
              <a:t> </a:t>
            </a:r>
            <a:r>
              <a:rPr lang="fr-BE" sz="2400" b="1" dirty="0" err="1" smtClean="0">
                <a:ea typeface="ＭＳ Ｐゴシック" charset="-128"/>
              </a:rPr>
              <a:t>rules</a:t>
            </a:r>
            <a:endParaRPr lang="fr-BE" sz="2400" b="1" dirty="0" smtClean="0">
              <a:ea typeface="ＭＳ Ｐゴシック" charset="-128"/>
            </a:endParaRPr>
          </a:p>
          <a:p>
            <a:pPr marL="57150" indent="0" algn="just">
              <a:spcAft>
                <a:spcPts val="1200"/>
              </a:spcAft>
              <a:buFontTx/>
              <a:buNone/>
              <a:defRPr/>
            </a:pPr>
            <a:r>
              <a:rPr lang="fr-BE" sz="2000" b="1" dirty="0" smtClean="0">
                <a:solidFill>
                  <a:srgbClr val="00B0F0"/>
                </a:solidFill>
                <a:ea typeface="ＭＳ Ｐゴシック" charset="-128"/>
              </a:rPr>
              <a:t>Budget:</a:t>
            </a:r>
          </a:p>
          <a:p>
            <a:pPr algn="just">
              <a:spcAft>
                <a:spcPts val="1200"/>
              </a:spcAft>
              <a:defRPr/>
            </a:pPr>
            <a:r>
              <a:rPr lang="pl-PL" sz="1800" dirty="0" err="1" smtClean="0">
                <a:ea typeface="ＭＳ Ｐゴシック" charset="-128"/>
              </a:rPr>
              <a:t>Max</a:t>
            </a:r>
            <a:r>
              <a:rPr lang="pl-PL" sz="1800" dirty="0" smtClean="0">
                <a:ea typeface="ＭＳ Ｐゴシック" charset="-128"/>
              </a:rPr>
              <a:t>. g</a:t>
            </a:r>
            <a:r>
              <a:rPr lang="fr-BE" sz="1800" dirty="0" err="1" smtClean="0">
                <a:ea typeface="ＭＳ Ｐゴシック" charset="-128"/>
              </a:rPr>
              <a:t>rant</a:t>
            </a:r>
            <a:r>
              <a:rPr lang="fr-BE" sz="1800" dirty="0" smtClean="0">
                <a:ea typeface="ＭＳ Ｐゴシック" charset="-128"/>
              </a:rPr>
              <a:t> </a:t>
            </a:r>
            <a:r>
              <a:rPr lang="pl-PL" sz="1800" dirty="0" smtClean="0">
                <a:ea typeface="ＭＳ Ｐゴシック" charset="-128"/>
              </a:rPr>
              <a:t>for a 2-year </a:t>
            </a:r>
            <a:r>
              <a:rPr lang="pl-PL" sz="1800" dirty="0" err="1" smtClean="0">
                <a:ea typeface="ＭＳ Ｐゴシック" charset="-128"/>
              </a:rPr>
              <a:t>project</a:t>
            </a:r>
            <a:r>
              <a:rPr lang="pl-PL" sz="1800" dirty="0" smtClean="0">
                <a:ea typeface="ＭＳ Ｐゴシック" charset="-128"/>
              </a:rPr>
              <a:t>: </a:t>
            </a:r>
            <a:r>
              <a:rPr lang="fr-BE" sz="1800" dirty="0" smtClean="0">
                <a:ea typeface="ＭＳ Ｐゴシック" charset="-128"/>
              </a:rPr>
              <a:t>€ </a:t>
            </a:r>
            <a:r>
              <a:rPr lang="pl-PL" sz="1800" dirty="0" smtClean="0">
                <a:ea typeface="ＭＳ Ｐゴシック" charset="-128"/>
              </a:rPr>
              <a:t>7</a:t>
            </a:r>
            <a:r>
              <a:rPr lang="fr-BE" sz="1800" dirty="0" smtClean="0">
                <a:ea typeface="ＭＳ Ｐゴシック" charset="-128"/>
              </a:rPr>
              <a:t>00.000</a:t>
            </a:r>
          </a:p>
          <a:p>
            <a:pPr>
              <a:lnSpc>
                <a:spcPct val="120000"/>
              </a:lnSpc>
              <a:defRPr/>
            </a:pPr>
            <a:r>
              <a:rPr lang="pl-PL" sz="1800" dirty="0" err="1" smtClean="0">
                <a:ea typeface="ＭＳ Ｐゴシック" charset="-128"/>
              </a:rPr>
              <a:t>Max</a:t>
            </a:r>
            <a:r>
              <a:rPr lang="pl-PL" sz="1800" dirty="0" smtClean="0">
                <a:ea typeface="ＭＳ Ｐゴシック" charset="-128"/>
              </a:rPr>
              <a:t>. grant for a </a:t>
            </a:r>
            <a:r>
              <a:rPr lang="fr-BE" sz="1800" dirty="0" smtClean="0">
                <a:ea typeface="ＭＳ Ｐゴシック" charset="-128"/>
              </a:rPr>
              <a:t>3</a:t>
            </a:r>
            <a:r>
              <a:rPr lang="pl-PL" sz="1800" dirty="0" smtClean="0">
                <a:ea typeface="ＭＳ Ｐゴシック" charset="-128"/>
              </a:rPr>
              <a:t>-</a:t>
            </a:r>
            <a:r>
              <a:rPr lang="fr-BE" sz="1800" dirty="0" err="1" smtClean="0">
                <a:ea typeface="ＭＳ Ｐゴシック" charset="-128"/>
              </a:rPr>
              <a:t>year</a:t>
            </a:r>
            <a:r>
              <a:rPr lang="pl-PL" sz="1800" dirty="0" smtClean="0">
                <a:ea typeface="ＭＳ Ｐゴシック" charset="-128"/>
              </a:rPr>
              <a:t> </a:t>
            </a:r>
            <a:r>
              <a:rPr lang="pl-PL" sz="1800" dirty="0" err="1" smtClean="0">
                <a:ea typeface="ＭＳ Ｐゴシック" charset="-128"/>
              </a:rPr>
              <a:t>project</a:t>
            </a:r>
            <a:r>
              <a:rPr lang="pl-PL" sz="1800" dirty="0" smtClean="0">
                <a:ea typeface="ＭＳ Ｐゴシック" charset="-128"/>
              </a:rPr>
              <a:t>: </a:t>
            </a:r>
            <a:r>
              <a:rPr lang="fr-BE" sz="1800" dirty="0" smtClean="0">
                <a:ea typeface="ＭＳ Ｐゴシック" charset="-128"/>
              </a:rPr>
              <a:t>€ 1.000.000</a:t>
            </a:r>
            <a:endParaRPr lang="fr-BE" sz="1800" dirty="0">
              <a:ea typeface="ＭＳ Ｐゴシック" charset="-128"/>
            </a:endParaRPr>
          </a:p>
          <a:p>
            <a:pPr>
              <a:lnSpc>
                <a:spcPct val="150000"/>
              </a:lnSpc>
              <a:defRPr/>
            </a:pPr>
            <a:r>
              <a:rPr lang="fr-BE" sz="1800" dirty="0" smtClean="0">
                <a:ea typeface="ＭＳ Ｐゴシック" charset="-128"/>
              </a:rPr>
              <a:t>Max</a:t>
            </a:r>
            <a:r>
              <a:rPr lang="pl-PL" sz="1800" dirty="0" smtClean="0">
                <a:ea typeface="ＭＳ Ｐゴシック" charset="-128"/>
              </a:rPr>
              <a:t>.</a:t>
            </a:r>
            <a:r>
              <a:rPr lang="fr-BE" sz="1800" dirty="0" smtClean="0">
                <a:ea typeface="ＭＳ Ｐゴシック" charset="-128"/>
              </a:rPr>
              <a:t> </a:t>
            </a:r>
            <a:r>
              <a:rPr lang="fr-BE" sz="1800" dirty="0">
                <a:ea typeface="ＭＳ Ｐゴシック" charset="-128"/>
              </a:rPr>
              <a:t>75% </a:t>
            </a:r>
            <a:r>
              <a:rPr lang="fr-BE" sz="1800" dirty="0" err="1">
                <a:ea typeface="ＭＳ Ｐゴシック" charset="-128"/>
              </a:rPr>
              <a:t>co</a:t>
            </a:r>
            <a:r>
              <a:rPr lang="fr-BE" sz="1800" dirty="0">
                <a:ea typeface="ＭＳ Ｐゴシック" charset="-128"/>
              </a:rPr>
              <a:t>-</a:t>
            </a:r>
            <a:r>
              <a:rPr lang="fr-BE" sz="1800" dirty="0" err="1">
                <a:ea typeface="ＭＳ Ｐゴシック" charset="-128"/>
              </a:rPr>
              <a:t>funding</a:t>
            </a:r>
            <a:r>
              <a:rPr lang="fr-BE" sz="1800" dirty="0">
                <a:ea typeface="ＭＳ Ｐゴシック" charset="-128"/>
              </a:rPr>
              <a:t> of </a:t>
            </a:r>
            <a:r>
              <a:rPr lang="fr-BE" sz="1800" dirty="0" err="1">
                <a:ea typeface="ＭＳ Ｐゴシック" charset="-128"/>
              </a:rPr>
              <a:t>eligible</a:t>
            </a:r>
            <a:r>
              <a:rPr lang="fr-BE" sz="1800" dirty="0">
                <a:ea typeface="ＭＳ Ｐゴシック" charset="-128"/>
              </a:rPr>
              <a:t> </a:t>
            </a:r>
            <a:r>
              <a:rPr lang="fr-BE" sz="1800" dirty="0" err="1" smtClean="0">
                <a:ea typeface="ＭＳ Ｐゴシック" charset="-128"/>
              </a:rPr>
              <a:t>costs</a:t>
            </a:r>
            <a:endParaRPr lang="fr-BE" sz="1800" dirty="0">
              <a:ea typeface="ＭＳ Ｐゴシック" charset="-128"/>
            </a:endParaRPr>
          </a:p>
          <a:p>
            <a:pPr algn="just">
              <a:spcAft>
                <a:spcPts val="1200"/>
              </a:spcAft>
              <a:defRPr/>
            </a:pPr>
            <a:endParaRPr lang="fr-BE" sz="1800" b="1" dirty="0">
              <a:ea typeface="ＭＳ Ｐゴシック" charset="-128"/>
            </a:endParaRPr>
          </a:p>
          <a:p>
            <a:pPr marL="57150" indent="0" algn="just">
              <a:spcAft>
                <a:spcPts val="1200"/>
              </a:spcAft>
              <a:buFontTx/>
              <a:buNone/>
              <a:defRPr/>
            </a:pPr>
            <a:r>
              <a:rPr lang="fr-BE" sz="2000" b="1" dirty="0" smtClean="0">
                <a:solidFill>
                  <a:srgbClr val="00B0F0"/>
                </a:solidFill>
                <a:ea typeface="ＭＳ Ｐゴシック" charset="-128"/>
              </a:rPr>
              <a:t>Target:</a:t>
            </a:r>
          </a:p>
          <a:p>
            <a:pPr marL="57150" indent="0" algn="just">
              <a:spcAft>
                <a:spcPts val="1200"/>
              </a:spcAft>
              <a:buFontTx/>
              <a:buNone/>
              <a:defRPr/>
            </a:pPr>
            <a:r>
              <a:rPr lang="fr-BE" sz="1800" b="1" dirty="0" smtClean="0">
                <a:ea typeface="ＭＳ Ｐゴシック" charset="-128"/>
              </a:rPr>
              <a:t>             </a:t>
            </a:r>
            <a:r>
              <a:rPr lang="fr-BE" sz="1800" dirty="0" smtClean="0">
                <a:ea typeface="ＭＳ Ｐゴシック" charset="-128"/>
              </a:rPr>
              <a:t>Up to 175 </a:t>
            </a:r>
            <a:r>
              <a:rPr lang="fr-BE" sz="1800" dirty="0" err="1" smtClean="0">
                <a:ea typeface="ＭＳ Ｐゴシック" charset="-128"/>
              </a:rPr>
              <a:t>Sector</a:t>
            </a:r>
            <a:r>
              <a:rPr lang="fr-BE" sz="1800" dirty="0" smtClean="0">
                <a:ea typeface="ＭＳ Ｐゴシック" charset="-128"/>
              </a:rPr>
              <a:t> </a:t>
            </a:r>
            <a:r>
              <a:rPr lang="fr-BE" sz="1800" dirty="0" err="1" smtClean="0">
                <a:ea typeface="ＭＳ Ｐゴシック" charset="-128"/>
              </a:rPr>
              <a:t>Skills</a:t>
            </a:r>
            <a:r>
              <a:rPr lang="fr-BE" sz="1800" dirty="0" smtClean="0">
                <a:ea typeface="ＭＳ Ｐゴシック" charset="-128"/>
              </a:rPr>
              <a:t> Alliances by 2020</a:t>
            </a:r>
          </a:p>
        </p:txBody>
      </p:sp>
      <p:sp>
        <p:nvSpPr>
          <p:cNvPr id="22531"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F98A94A6-C364-4F8F-96AA-E85A779BDCD6}" type="slidenum">
              <a:rPr lang="en-GB" sz="1200">
                <a:solidFill>
                  <a:srgbClr val="FFFFFF"/>
                </a:solidFill>
              </a:rPr>
              <a:pPr algn="ctr"/>
              <a:t>37</a:t>
            </a:fld>
            <a:endParaRPr lang="en-GB" sz="1200">
              <a:solidFill>
                <a:srgbClr val="FFFFFF"/>
              </a:solidFill>
            </a:endParaRPr>
          </a:p>
        </p:txBody>
      </p:sp>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956" y="4941168"/>
            <a:ext cx="77470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37</a:t>
            </a:fld>
            <a:endParaRPr lang="en-GB" sz="1200" dirty="0">
              <a:solidFill>
                <a:schemeClr val="tx1"/>
              </a:solidFill>
            </a:endParaRPr>
          </a:p>
        </p:txBody>
      </p:sp>
    </p:spTree>
    <p:extLst>
      <p:ext uri="{BB962C8B-B14F-4D97-AF65-F5344CB8AC3E}">
        <p14:creationId xmlns:p14="http://schemas.microsoft.com/office/powerpoint/2010/main" val="174010116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95288" y="1620838"/>
            <a:ext cx="8147050" cy="4995862"/>
          </a:xfrm>
        </p:spPr>
        <p:txBody>
          <a:bodyPr/>
          <a:lstStyle/>
          <a:p>
            <a:pPr marL="0" indent="0" algn="just">
              <a:spcAft>
                <a:spcPts val="1200"/>
              </a:spcAft>
              <a:buFont typeface="Wingdings" pitchFamily="2" charset="2"/>
              <a:buNone/>
              <a:defRPr/>
            </a:pPr>
            <a:r>
              <a:rPr lang="fr-BE" sz="2400" b="1" dirty="0" err="1" smtClean="0">
                <a:ea typeface="ＭＳ Ｐゴシック" charset="-128"/>
              </a:rPr>
              <a:t>What</a:t>
            </a:r>
            <a:r>
              <a:rPr lang="fr-BE" sz="2400" b="1" dirty="0" smtClean="0">
                <a:ea typeface="ＭＳ Ｐゴシック" charset="-128"/>
              </a:rPr>
              <a:t> </a:t>
            </a:r>
            <a:r>
              <a:rPr lang="fr-BE" sz="2400" b="1" dirty="0" err="1" smtClean="0">
                <a:ea typeface="ＭＳ Ｐゴシック" charset="-128"/>
              </a:rPr>
              <a:t>else</a:t>
            </a:r>
            <a:r>
              <a:rPr lang="fr-BE" sz="2400" b="1" dirty="0" smtClean="0">
                <a:ea typeface="ＭＳ Ｐゴシック" charset="-128"/>
              </a:rPr>
              <a:t> </a:t>
            </a:r>
            <a:r>
              <a:rPr lang="fr-BE" sz="2400" b="1" dirty="0" err="1" smtClean="0">
                <a:ea typeface="ＭＳ Ｐゴシック" charset="-128"/>
              </a:rPr>
              <a:t>should</a:t>
            </a:r>
            <a:r>
              <a:rPr lang="fr-BE" sz="2400" b="1" dirty="0" smtClean="0">
                <a:ea typeface="ＭＳ Ｐゴシック" charset="-128"/>
              </a:rPr>
              <a:t> </a:t>
            </a:r>
            <a:r>
              <a:rPr lang="fr-BE" sz="2400" b="1" dirty="0" err="1" smtClean="0">
                <a:ea typeface="ＭＳ Ｐゴシック" charset="-128"/>
              </a:rPr>
              <a:t>you</a:t>
            </a:r>
            <a:r>
              <a:rPr lang="fr-BE" sz="2400" b="1" dirty="0" smtClean="0">
                <a:ea typeface="ＭＳ Ｐゴシック" charset="-128"/>
              </a:rPr>
              <a:t> know?</a:t>
            </a:r>
          </a:p>
          <a:p>
            <a:pPr algn="just">
              <a:spcAft>
                <a:spcPts val="1200"/>
              </a:spcAft>
              <a:defRPr/>
            </a:pPr>
            <a:r>
              <a:rPr lang="fr-BE" sz="1800" b="0" dirty="0" err="1" smtClean="0">
                <a:ea typeface="ＭＳ Ｐゴシック" charset="-128"/>
              </a:rPr>
              <a:t>Sector</a:t>
            </a:r>
            <a:r>
              <a:rPr lang="fr-BE" sz="1800" b="0" dirty="0" smtClean="0">
                <a:ea typeface="ＭＳ Ｐゴシック" charset="-128"/>
              </a:rPr>
              <a:t> </a:t>
            </a:r>
            <a:r>
              <a:rPr lang="fr-BE" sz="1800" b="0" dirty="0" err="1" smtClean="0">
                <a:ea typeface="ＭＳ Ｐゴシック" charset="-128"/>
              </a:rPr>
              <a:t>Skills</a:t>
            </a:r>
            <a:r>
              <a:rPr lang="fr-BE" sz="1800" b="0" dirty="0" smtClean="0">
                <a:ea typeface="ＭＳ Ｐゴシック" charset="-128"/>
              </a:rPr>
              <a:t> Alliance </a:t>
            </a:r>
            <a:r>
              <a:rPr lang="fr-BE" sz="1800" b="0" dirty="0" err="1" smtClean="0">
                <a:ea typeface="ＭＳ Ｐゴシック" charset="-128"/>
              </a:rPr>
              <a:t>should</a:t>
            </a:r>
            <a:r>
              <a:rPr lang="fr-BE" sz="1800" b="0" dirty="0" smtClean="0">
                <a:ea typeface="ＭＳ Ｐゴシック" charset="-128"/>
              </a:rPr>
              <a:t> </a:t>
            </a:r>
            <a:r>
              <a:rPr lang="fr-BE" sz="1800" b="0" dirty="0" err="1" smtClean="0">
                <a:ea typeface="ＭＳ Ｐゴシック" charset="-128"/>
              </a:rPr>
              <a:t>take</a:t>
            </a:r>
            <a:r>
              <a:rPr lang="fr-BE" sz="1800" b="0" dirty="0" smtClean="0">
                <a:ea typeface="ＭＳ Ｐゴシック" charset="-128"/>
              </a:rPr>
              <a:t> </a:t>
            </a:r>
            <a:r>
              <a:rPr lang="fr-BE" sz="1800" b="0" dirty="0" err="1" smtClean="0">
                <a:ea typeface="ＭＳ Ｐゴシック" charset="-128"/>
              </a:rPr>
              <a:t>into</a:t>
            </a:r>
            <a:r>
              <a:rPr lang="fr-BE" sz="1800" b="0" dirty="0" smtClean="0">
                <a:ea typeface="ＭＳ Ｐゴシック" charset="-128"/>
              </a:rPr>
              <a:t> </a:t>
            </a:r>
            <a:r>
              <a:rPr lang="fr-BE" sz="1800" b="0" dirty="0" err="1" smtClean="0">
                <a:ea typeface="ＭＳ Ｐゴシック" charset="-128"/>
              </a:rPr>
              <a:t>account</a:t>
            </a:r>
            <a:r>
              <a:rPr lang="fr-BE" sz="1800" b="0" dirty="0" smtClean="0">
                <a:ea typeface="ＭＳ Ｐゴシック" charset="-128"/>
              </a:rPr>
              <a:t> </a:t>
            </a:r>
            <a:r>
              <a:rPr lang="fr-BE" sz="1800" b="0" dirty="0" err="1" smtClean="0">
                <a:ea typeface="ＭＳ Ｐゴシック" charset="-128"/>
              </a:rPr>
              <a:t>work</a:t>
            </a:r>
            <a:r>
              <a:rPr lang="fr-BE" sz="1800" b="0" dirty="0" smtClean="0">
                <a:ea typeface="ＭＳ Ｐゴシック" charset="-128"/>
              </a:rPr>
              <a:t> of </a:t>
            </a:r>
            <a:r>
              <a:rPr lang="fr-BE" sz="1800" dirty="0" smtClean="0">
                <a:ea typeface="ＭＳ Ｐゴシック" charset="-128"/>
              </a:rPr>
              <a:t>European </a:t>
            </a:r>
            <a:r>
              <a:rPr lang="fr-BE" sz="1800" dirty="0" err="1" smtClean="0">
                <a:ea typeface="ＭＳ Ｐゴシック" charset="-128"/>
              </a:rPr>
              <a:t>Sector</a:t>
            </a:r>
            <a:r>
              <a:rPr lang="fr-BE" sz="1800" dirty="0" smtClean="0">
                <a:ea typeface="ＭＳ Ｐゴシック" charset="-128"/>
              </a:rPr>
              <a:t> </a:t>
            </a:r>
            <a:r>
              <a:rPr lang="fr-BE" sz="1800" dirty="0" err="1" smtClean="0">
                <a:ea typeface="ＭＳ Ｐゴシック" charset="-128"/>
              </a:rPr>
              <a:t>Skills</a:t>
            </a:r>
            <a:r>
              <a:rPr lang="fr-BE" sz="1800" dirty="0" smtClean="0">
                <a:ea typeface="ＭＳ Ｐゴシック" charset="-128"/>
              </a:rPr>
              <a:t> Council </a:t>
            </a:r>
            <a:r>
              <a:rPr lang="fr-BE" sz="1800" b="0" dirty="0" smtClean="0">
                <a:ea typeface="ＭＳ Ｐゴシック" charset="-128"/>
              </a:rPr>
              <a:t>and</a:t>
            </a:r>
            <a:r>
              <a:rPr lang="fr-BE" sz="1800" dirty="0" smtClean="0">
                <a:ea typeface="ＭＳ Ｐゴシック" charset="-128"/>
              </a:rPr>
              <a:t> ESCO </a:t>
            </a:r>
            <a:r>
              <a:rPr lang="fr-BE" sz="1800" b="0" dirty="0" smtClean="0">
                <a:ea typeface="ＭＳ Ｐゴシック" charset="-128"/>
              </a:rPr>
              <a:t>if </a:t>
            </a:r>
            <a:r>
              <a:rPr lang="fr-BE" sz="1800" b="0" dirty="0" err="1" smtClean="0">
                <a:ea typeface="ＭＳ Ｐゴシック" charset="-128"/>
              </a:rPr>
              <a:t>existing</a:t>
            </a:r>
            <a:r>
              <a:rPr lang="fr-BE" sz="1800" b="0" dirty="0" smtClean="0">
                <a:ea typeface="ＭＳ Ｐゴシック" charset="-128"/>
              </a:rPr>
              <a:t> in relevant </a:t>
            </a:r>
            <a:r>
              <a:rPr lang="fr-BE" sz="1800" b="0" dirty="0" err="1" smtClean="0">
                <a:ea typeface="ＭＳ Ｐゴシック" charset="-128"/>
              </a:rPr>
              <a:t>sector</a:t>
            </a:r>
            <a:endParaRPr lang="fr-BE" sz="1800" b="0" dirty="0" smtClean="0">
              <a:ea typeface="ＭＳ Ｐゴシック" charset="-128"/>
            </a:endParaRPr>
          </a:p>
          <a:p>
            <a:pPr algn="just">
              <a:spcAft>
                <a:spcPts val="1200"/>
              </a:spcAft>
              <a:defRPr/>
            </a:pPr>
            <a:r>
              <a:rPr lang="fr-BE" sz="1800" b="0" dirty="0" smtClean="0">
                <a:ea typeface="ＭＳ Ｐゴシック" charset="-128"/>
              </a:rPr>
              <a:t>If </a:t>
            </a:r>
            <a:r>
              <a:rPr lang="fr-BE" sz="1800" b="0" dirty="0" err="1" smtClean="0">
                <a:ea typeface="ＭＳ Ｐゴシック" charset="-128"/>
              </a:rPr>
              <a:t>skills</a:t>
            </a:r>
            <a:r>
              <a:rPr lang="fr-BE" sz="1800" b="0" dirty="0" smtClean="0">
                <a:ea typeface="ＭＳ Ｐゴシック" charset="-128"/>
              </a:rPr>
              <a:t> </a:t>
            </a:r>
            <a:r>
              <a:rPr lang="fr-BE" sz="1800" b="0" dirty="0" err="1" smtClean="0">
                <a:ea typeface="ＭＳ Ｐゴシック" charset="-128"/>
              </a:rPr>
              <a:t>needs</a:t>
            </a:r>
            <a:r>
              <a:rPr lang="fr-BE" sz="1800" b="0" dirty="0" smtClean="0">
                <a:ea typeface="ＭＳ Ｐゴシック" charset="-128"/>
              </a:rPr>
              <a:t> </a:t>
            </a:r>
            <a:r>
              <a:rPr lang="pl-PL" sz="1800" b="0" dirty="0" err="1" smtClean="0">
                <a:ea typeface="ＭＳ Ｐゴシック" charset="-128"/>
              </a:rPr>
              <a:t>are</a:t>
            </a:r>
            <a:r>
              <a:rPr lang="pl-PL" sz="1800" b="0" dirty="0" smtClean="0">
                <a:ea typeface="ＭＳ Ｐゴシック" charset="-128"/>
              </a:rPr>
              <a:t> </a:t>
            </a:r>
            <a:r>
              <a:rPr lang="fr-BE" sz="1800" b="0" dirty="0" smtClean="0">
                <a:ea typeface="ＭＳ Ｐゴシック" charset="-128"/>
              </a:rPr>
              <a:t>not </a:t>
            </a:r>
            <a:r>
              <a:rPr lang="fr-BE" sz="1800" b="0" dirty="0" err="1" smtClean="0">
                <a:ea typeface="ＭＳ Ｐゴシック" charset="-128"/>
              </a:rPr>
              <a:t>identified</a:t>
            </a:r>
            <a:r>
              <a:rPr lang="fr-BE" sz="1800" b="0" dirty="0" smtClean="0">
                <a:ea typeface="ＭＳ Ｐゴシック" charset="-128"/>
              </a:rPr>
              <a:t> </a:t>
            </a:r>
            <a:r>
              <a:rPr lang="fr-BE" sz="1800" b="0" dirty="0" err="1" smtClean="0">
                <a:ea typeface="ＭＳ Ｐゴシック" charset="-128"/>
              </a:rPr>
              <a:t>yet</a:t>
            </a:r>
            <a:r>
              <a:rPr lang="fr-BE" sz="1800" b="0" dirty="0" smtClean="0">
                <a:ea typeface="ＭＳ Ｐゴシック" charset="-128"/>
              </a:rPr>
              <a:t> </a:t>
            </a:r>
            <a:r>
              <a:rPr lang="fr-BE" sz="1800" b="0" dirty="0" err="1" smtClean="0">
                <a:ea typeface="ＭＳ Ｐゴシック" charset="-128"/>
              </a:rPr>
              <a:t>then</a:t>
            </a:r>
            <a:r>
              <a:rPr lang="fr-BE" sz="1800" b="0" dirty="0" smtClean="0">
                <a:ea typeface="ＭＳ Ｐゴシック" charset="-128"/>
              </a:rPr>
              <a:t> Alliance </a:t>
            </a:r>
            <a:r>
              <a:rPr lang="fr-BE" sz="1800" b="0" dirty="0" err="1" smtClean="0">
                <a:ea typeface="ＭＳ Ｐゴシック" charset="-128"/>
              </a:rPr>
              <a:t>should</a:t>
            </a:r>
            <a:r>
              <a:rPr lang="fr-BE" sz="1800" b="0" dirty="0" smtClean="0">
                <a:ea typeface="ＭＳ Ｐゴシック" charset="-128"/>
              </a:rPr>
              <a:t> </a:t>
            </a:r>
            <a:r>
              <a:rPr lang="fr-BE" sz="1800" b="0" dirty="0" err="1" smtClean="0">
                <a:ea typeface="ＭＳ Ｐゴシック" charset="-128"/>
              </a:rPr>
              <a:t>include</a:t>
            </a:r>
            <a:r>
              <a:rPr lang="fr-BE" sz="1800" b="0" dirty="0" smtClean="0">
                <a:ea typeface="ＭＳ Ｐゴシック" charset="-128"/>
              </a:rPr>
              <a:t> </a:t>
            </a:r>
            <a:r>
              <a:rPr lang="fr-BE" sz="1800" dirty="0" err="1" smtClean="0">
                <a:ea typeface="ＭＳ Ｐゴシック" charset="-128"/>
              </a:rPr>
              <a:t>research</a:t>
            </a:r>
            <a:r>
              <a:rPr lang="fr-BE" sz="1800" dirty="0" smtClean="0">
                <a:ea typeface="ＭＳ Ｐゴシック" charset="-128"/>
              </a:rPr>
              <a:t> institution </a:t>
            </a:r>
            <a:r>
              <a:rPr lang="fr-BE" sz="1800" b="0" dirty="0" err="1" smtClean="0">
                <a:ea typeface="ＭＳ Ｐゴシック" charset="-128"/>
              </a:rPr>
              <a:t>competent</a:t>
            </a:r>
            <a:r>
              <a:rPr lang="fr-BE" sz="1800" b="0" dirty="0" smtClean="0">
                <a:ea typeface="ＭＳ Ｐゴシック" charset="-128"/>
              </a:rPr>
              <a:t> in </a:t>
            </a:r>
            <a:r>
              <a:rPr lang="pl-PL" sz="1800" b="0" dirty="0" err="1" smtClean="0">
                <a:ea typeface="ＭＳ Ｐゴシック" charset="-128"/>
              </a:rPr>
              <a:t>the</a:t>
            </a:r>
            <a:r>
              <a:rPr lang="pl-PL" sz="1800" b="0" dirty="0" smtClean="0">
                <a:ea typeface="ＭＳ Ｐゴシック" charset="-128"/>
              </a:rPr>
              <a:t> </a:t>
            </a:r>
            <a:r>
              <a:rPr lang="fr-BE" sz="1800" b="0" dirty="0" smtClean="0">
                <a:ea typeface="ＭＳ Ｐゴシック" charset="-128"/>
              </a:rPr>
              <a:t>relevant </a:t>
            </a:r>
            <a:r>
              <a:rPr lang="fr-BE" sz="1800" b="0" dirty="0" err="1" smtClean="0">
                <a:ea typeface="ＭＳ Ｐゴシック" charset="-128"/>
              </a:rPr>
              <a:t>sector</a:t>
            </a:r>
            <a:endParaRPr lang="fr-BE" sz="1800" b="0" dirty="0" smtClean="0">
              <a:ea typeface="ＭＳ Ｐゴシック" charset="-128"/>
            </a:endParaRPr>
          </a:p>
          <a:p>
            <a:pPr algn="just">
              <a:spcAft>
                <a:spcPts val="1200"/>
              </a:spcAft>
              <a:defRPr/>
            </a:pPr>
            <a:r>
              <a:rPr lang="fr-BE" sz="1800" b="0" dirty="0" smtClean="0">
                <a:ea typeface="ＭＳ Ｐゴシック" charset="-128"/>
              </a:rPr>
              <a:t>National </a:t>
            </a:r>
            <a:r>
              <a:rPr lang="fr-BE" sz="1800" b="0" dirty="0" err="1" smtClean="0">
                <a:ea typeface="ＭＳ Ｐゴシック" charset="-128"/>
              </a:rPr>
              <a:t>players</a:t>
            </a:r>
            <a:r>
              <a:rPr lang="fr-BE" sz="1800" b="0" dirty="0" smtClean="0">
                <a:ea typeface="ＭＳ Ｐゴシック" charset="-128"/>
              </a:rPr>
              <a:t> </a:t>
            </a:r>
            <a:r>
              <a:rPr lang="fr-BE" sz="1800" b="0" dirty="0" err="1" smtClean="0">
                <a:ea typeface="ＭＳ Ｐゴシック" charset="-128"/>
              </a:rPr>
              <a:t>with</a:t>
            </a:r>
            <a:r>
              <a:rPr lang="fr-BE" sz="1800" b="0" dirty="0" smtClean="0">
                <a:ea typeface="ＭＳ Ｐゴシック" charset="-128"/>
              </a:rPr>
              <a:t> </a:t>
            </a:r>
            <a:r>
              <a:rPr lang="fr-BE" sz="1800" dirty="0" smtClean="0">
                <a:ea typeface="ＭＳ Ｐゴシック" charset="-128"/>
              </a:rPr>
              <a:t>European </a:t>
            </a:r>
            <a:r>
              <a:rPr lang="fr-BE" sz="1800" dirty="0" err="1" smtClean="0">
                <a:ea typeface="ＭＳ Ｐゴシック" charset="-128"/>
              </a:rPr>
              <a:t>outreach</a:t>
            </a:r>
            <a:endParaRPr lang="fr-BE" sz="1800" dirty="0" smtClean="0">
              <a:ea typeface="ＭＳ Ｐゴシック" charset="-128"/>
            </a:endParaRPr>
          </a:p>
          <a:p>
            <a:pPr algn="just">
              <a:spcAft>
                <a:spcPts val="1200"/>
              </a:spcAft>
              <a:defRPr/>
            </a:pPr>
            <a:r>
              <a:rPr lang="fr-BE" sz="1800" b="0" dirty="0" smtClean="0">
                <a:ea typeface="ＭＳ Ｐゴシック" charset="-128"/>
              </a:rPr>
              <a:t>Alliance </a:t>
            </a:r>
            <a:r>
              <a:rPr lang="fr-BE" sz="1800" b="0" dirty="0" err="1" smtClean="0">
                <a:ea typeface="ＭＳ Ｐゴシック" charset="-128"/>
              </a:rPr>
              <a:t>should</a:t>
            </a:r>
            <a:r>
              <a:rPr lang="fr-BE" sz="1800" b="0" dirty="0" smtClean="0">
                <a:ea typeface="ＭＳ Ｐゴシック" charset="-128"/>
              </a:rPr>
              <a:t> </a:t>
            </a:r>
            <a:r>
              <a:rPr lang="fr-BE" sz="1800" b="0" dirty="0" err="1" smtClean="0">
                <a:ea typeface="ＭＳ Ｐゴシック" charset="-128"/>
              </a:rPr>
              <a:t>ensure</a:t>
            </a:r>
            <a:r>
              <a:rPr lang="fr-BE" sz="1800" b="0" dirty="0" smtClean="0">
                <a:ea typeface="ＭＳ Ｐゴシック" charset="-128"/>
              </a:rPr>
              <a:t> </a:t>
            </a:r>
            <a:r>
              <a:rPr lang="fr-BE" sz="1800" dirty="0" smtClean="0">
                <a:ea typeface="ＭＳ Ｐゴシック" charset="-128"/>
              </a:rPr>
              <a:t>recognition </a:t>
            </a:r>
            <a:r>
              <a:rPr lang="fr-BE" sz="1800" b="0" dirty="0" smtClean="0">
                <a:ea typeface="ＭＳ Ｐゴシック" charset="-128"/>
              </a:rPr>
              <a:t>in </a:t>
            </a:r>
            <a:r>
              <a:rPr lang="fr-BE" sz="1800" b="0" dirty="0" err="1" smtClean="0">
                <a:ea typeface="ＭＳ Ｐゴシック" charset="-128"/>
              </a:rPr>
              <a:t>partner</a:t>
            </a:r>
            <a:r>
              <a:rPr lang="fr-BE" sz="1800" b="0" dirty="0" smtClean="0">
                <a:ea typeface="ＭＳ Ｐゴシック" charset="-128"/>
              </a:rPr>
              <a:t> countries </a:t>
            </a:r>
            <a:r>
              <a:rPr lang="fr-BE" sz="1800" b="0" dirty="0" err="1" smtClean="0">
                <a:ea typeface="ＭＳ Ｐゴシック" charset="-128"/>
              </a:rPr>
              <a:t>during</a:t>
            </a:r>
            <a:r>
              <a:rPr lang="fr-BE" sz="1800" b="0" dirty="0" smtClean="0">
                <a:ea typeface="ＭＳ Ｐゴシック" charset="-128"/>
              </a:rPr>
              <a:t> </a:t>
            </a:r>
            <a:r>
              <a:rPr lang="fr-BE" sz="1800" b="0" dirty="0" err="1" smtClean="0">
                <a:ea typeface="ＭＳ Ｐゴシック" charset="-128"/>
              </a:rPr>
              <a:t>project</a:t>
            </a:r>
            <a:r>
              <a:rPr lang="fr-BE" sz="1800" b="0" dirty="0" smtClean="0">
                <a:ea typeface="ＭＳ Ｐゴシック" charset="-128"/>
              </a:rPr>
              <a:t> or </a:t>
            </a:r>
            <a:r>
              <a:rPr lang="fr-BE" sz="1800" b="0" dirty="0" err="1" smtClean="0">
                <a:ea typeface="ＭＳ Ｐゴシック" charset="-128"/>
              </a:rPr>
              <a:t>make</a:t>
            </a:r>
            <a:r>
              <a:rPr lang="fr-BE" sz="1800" b="0" dirty="0" smtClean="0">
                <a:ea typeface="ＭＳ Ｐゴシック" charset="-128"/>
              </a:rPr>
              <a:t> </a:t>
            </a:r>
            <a:r>
              <a:rPr lang="fr-BE" sz="1800" b="0" dirty="0" err="1" smtClean="0">
                <a:ea typeface="ＭＳ Ｐゴシック" charset="-128"/>
              </a:rPr>
              <a:t>it</a:t>
            </a:r>
            <a:r>
              <a:rPr lang="fr-BE" sz="1800" b="0" dirty="0" smtClean="0">
                <a:ea typeface="ＭＳ Ｐゴシック" charset="-128"/>
              </a:rPr>
              <a:t> </a:t>
            </a:r>
            <a:r>
              <a:rPr lang="fr-BE" sz="1800" b="0" dirty="0" err="1" smtClean="0">
                <a:ea typeface="ＭＳ Ｐゴシック" charset="-128"/>
              </a:rPr>
              <a:t>highly</a:t>
            </a:r>
            <a:r>
              <a:rPr lang="fr-BE" sz="1800" b="0" dirty="0" smtClean="0">
                <a:ea typeface="ＭＳ Ｐゴシック" charset="-128"/>
              </a:rPr>
              <a:t> probable </a:t>
            </a:r>
            <a:r>
              <a:rPr lang="fr-BE" sz="1800" b="0" dirty="0" err="1" smtClean="0">
                <a:ea typeface="ＭＳ Ｐゴシック" charset="-128"/>
              </a:rPr>
              <a:t>that</a:t>
            </a:r>
            <a:r>
              <a:rPr lang="fr-BE" sz="1800" b="0" dirty="0" smtClean="0">
                <a:ea typeface="ＭＳ Ｐゴシック" charset="-128"/>
              </a:rPr>
              <a:t> </a:t>
            </a:r>
            <a:r>
              <a:rPr lang="fr-BE" sz="1800" b="0" dirty="0" err="1" smtClean="0">
                <a:ea typeface="ＭＳ Ｐゴシック" charset="-128"/>
              </a:rPr>
              <a:t>this</a:t>
            </a:r>
            <a:r>
              <a:rPr lang="fr-BE" sz="1800" b="0" dirty="0" smtClean="0">
                <a:ea typeface="ＭＳ Ｐゴシック" charset="-128"/>
              </a:rPr>
              <a:t> </a:t>
            </a:r>
            <a:r>
              <a:rPr lang="fr-BE" sz="1800" b="0" dirty="0" err="1" smtClean="0">
                <a:ea typeface="ＭＳ Ｐゴシック" charset="-128"/>
              </a:rPr>
              <a:t>will</a:t>
            </a:r>
            <a:r>
              <a:rPr lang="fr-BE" sz="1800" b="0" dirty="0" smtClean="0">
                <a:ea typeface="ＭＳ Ｐゴシック" charset="-128"/>
              </a:rPr>
              <a:t> </a:t>
            </a:r>
            <a:r>
              <a:rPr lang="fr-BE" sz="1800" b="0" dirty="0" err="1" smtClean="0">
                <a:ea typeface="ＭＳ Ｐゴシック" charset="-128"/>
              </a:rPr>
              <a:t>happen</a:t>
            </a:r>
            <a:r>
              <a:rPr lang="fr-BE" sz="1800" b="0" dirty="0" smtClean="0">
                <a:ea typeface="ＭＳ Ｐゴシック" charset="-128"/>
              </a:rPr>
              <a:t> </a:t>
            </a:r>
            <a:r>
              <a:rPr lang="fr-BE" sz="1800" b="0" dirty="0" err="1" smtClean="0">
                <a:ea typeface="ＭＳ Ｐゴシック" charset="-128"/>
              </a:rPr>
              <a:t>afterwards</a:t>
            </a:r>
            <a:endParaRPr lang="fr-BE" sz="1800" b="0" dirty="0" smtClean="0">
              <a:ea typeface="ＭＳ Ｐゴシック" charset="-128"/>
            </a:endParaRPr>
          </a:p>
          <a:p>
            <a:pPr algn="just">
              <a:spcAft>
                <a:spcPts val="1200"/>
              </a:spcAft>
              <a:defRPr/>
            </a:pPr>
            <a:r>
              <a:rPr lang="fr-BE" sz="1800" b="0" dirty="0" err="1" smtClean="0">
                <a:ea typeface="ＭＳ Ｐゴシック" charset="-128"/>
              </a:rPr>
              <a:t>Dissemination</a:t>
            </a:r>
            <a:r>
              <a:rPr lang="fr-BE" sz="1800" b="0" dirty="0" smtClean="0">
                <a:ea typeface="ＭＳ Ｐゴシック" charset="-128"/>
              </a:rPr>
              <a:t> to services </a:t>
            </a:r>
            <a:r>
              <a:rPr lang="fr-BE" sz="1800" b="0" dirty="0" err="1" smtClean="0">
                <a:ea typeface="ＭＳ Ｐゴシック" charset="-128"/>
              </a:rPr>
              <a:t>counselling</a:t>
            </a:r>
            <a:r>
              <a:rPr lang="fr-BE" sz="1800" b="0" dirty="0" smtClean="0">
                <a:ea typeface="ＭＳ Ｐゴシック" charset="-128"/>
              </a:rPr>
              <a:t> on </a:t>
            </a:r>
            <a:r>
              <a:rPr lang="fr-BE" sz="1800" dirty="0" err="1" smtClean="0">
                <a:ea typeface="ＭＳ Ｐゴシック" charset="-128"/>
              </a:rPr>
              <a:t>professional</a:t>
            </a:r>
            <a:r>
              <a:rPr lang="fr-BE" sz="1800" dirty="0" smtClean="0">
                <a:ea typeface="ＭＳ Ｐゴシック" charset="-128"/>
              </a:rPr>
              <a:t> orientation/</a:t>
            </a:r>
            <a:r>
              <a:rPr lang="fr-BE" sz="1800" dirty="0" err="1" smtClean="0">
                <a:ea typeface="ＭＳ Ｐゴシック" charset="-128"/>
              </a:rPr>
              <a:t>career</a:t>
            </a:r>
            <a:r>
              <a:rPr lang="fr-BE" sz="1800" dirty="0" smtClean="0">
                <a:ea typeface="ＭＳ Ｐゴシック" charset="-128"/>
              </a:rPr>
              <a:t> guidance</a:t>
            </a:r>
            <a:endParaRPr lang="en-GB" sz="1800" dirty="0" smtClean="0">
              <a:ea typeface="ＭＳ Ｐゴシック" charset="-128"/>
            </a:endParaRPr>
          </a:p>
        </p:txBody>
      </p:sp>
      <p:sp>
        <p:nvSpPr>
          <p:cNvPr id="23555"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3DC81FB2-B521-495A-AF7E-D59C0D460557}" type="slidenum">
              <a:rPr lang="en-GB" sz="1200">
                <a:solidFill>
                  <a:srgbClr val="FFFFFF"/>
                </a:solidFill>
              </a:rPr>
              <a:pPr algn="ctr"/>
              <a:t>38</a:t>
            </a:fld>
            <a:endParaRPr lang="en-GB" sz="1200">
              <a:solidFill>
                <a:srgbClr val="FFFFFF"/>
              </a:solidFill>
            </a:endParaRPr>
          </a:p>
        </p:txBody>
      </p:sp>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38</a:t>
            </a:fld>
            <a:endParaRPr lang="en-GB" sz="1200" dirty="0">
              <a:solidFill>
                <a:schemeClr val="tx1"/>
              </a:solidFill>
            </a:endParaRPr>
          </a:p>
        </p:txBody>
      </p:sp>
    </p:spTree>
    <p:extLst>
      <p:ext uri="{BB962C8B-B14F-4D97-AF65-F5344CB8AC3E}">
        <p14:creationId xmlns:p14="http://schemas.microsoft.com/office/powerpoint/2010/main" val="18915864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95288" y="1628899"/>
            <a:ext cx="8147050" cy="4464397"/>
          </a:xfrm>
        </p:spPr>
        <p:txBody>
          <a:bodyPr/>
          <a:lstStyle/>
          <a:p>
            <a:pPr marL="0" indent="0" algn="just">
              <a:spcAft>
                <a:spcPts val="1200"/>
              </a:spcAft>
              <a:buFont typeface="Wingdings" charset="2"/>
              <a:buNone/>
              <a:defRPr/>
            </a:pPr>
            <a:r>
              <a:rPr lang="fr-BE" sz="2400" b="1" dirty="0" smtClean="0">
                <a:ea typeface="ＭＳ Ｐゴシック" charset="-128"/>
              </a:rPr>
              <a:t>Important concepts</a:t>
            </a:r>
            <a:endParaRPr lang="pl-PL" sz="2400" b="1" dirty="0" smtClean="0">
              <a:ea typeface="ＭＳ Ｐゴシック" charset="-128"/>
            </a:endParaRPr>
          </a:p>
          <a:p>
            <a:pPr lvl="1" algn="just">
              <a:spcAft>
                <a:spcPts val="1200"/>
              </a:spcAft>
              <a:defRPr/>
            </a:pPr>
            <a:r>
              <a:rPr lang="fr-BE" sz="1800" b="1" dirty="0" err="1" smtClean="0">
                <a:ea typeface="ＭＳ Ｐゴシック" charset="-128"/>
              </a:rPr>
              <a:t>European</a:t>
            </a:r>
            <a:r>
              <a:rPr lang="fr-BE" sz="1800" b="1" dirty="0" smtClean="0">
                <a:ea typeface="ＭＳ Ｐゴシック" charset="-128"/>
              </a:rPr>
              <a:t> </a:t>
            </a:r>
            <a:r>
              <a:rPr lang="fr-BE" sz="1800" b="1" dirty="0" err="1" smtClean="0">
                <a:ea typeface="ＭＳ Ｐゴシック" charset="-128"/>
              </a:rPr>
              <a:t>Sector</a:t>
            </a:r>
            <a:r>
              <a:rPr lang="fr-BE" sz="1800" b="1" dirty="0" smtClean="0">
                <a:ea typeface="ＭＳ Ｐゴシック" charset="-128"/>
              </a:rPr>
              <a:t> </a:t>
            </a:r>
            <a:r>
              <a:rPr lang="fr-BE" sz="1800" b="1" dirty="0" err="1" smtClean="0">
                <a:ea typeface="ＭＳ Ｐゴシック" charset="-128"/>
              </a:rPr>
              <a:t>Skills</a:t>
            </a:r>
            <a:r>
              <a:rPr lang="fr-BE" sz="1800" b="1" dirty="0" smtClean="0">
                <a:ea typeface="ＭＳ Ｐゴシック" charset="-128"/>
              </a:rPr>
              <a:t> Council:</a:t>
            </a:r>
            <a:endParaRPr lang="fr-BE" sz="1600" b="1" dirty="0" smtClean="0">
              <a:ea typeface="ＭＳ Ｐゴシック" charset="-128"/>
            </a:endParaRPr>
          </a:p>
          <a:p>
            <a:pPr marL="457200" lvl="1" indent="0" algn="just">
              <a:spcAft>
                <a:spcPts val="1200"/>
              </a:spcAft>
              <a:buFontTx/>
              <a:buNone/>
              <a:defRPr/>
            </a:pPr>
            <a:r>
              <a:rPr lang="en-GB" sz="1800" dirty="0" smtClean="0">
                <a:ea typeface="ＭＳ Ｐゴシック" charset="-128"/>
              </a:rPr>
              <a:t>Platform </a:t>
            </a:r>
            <a:r>
              <a:rPr lang="en-GB" sz="1800" dirty="0">
                <a:ea typeface="ＭＳ Ｐゴシック" charset="-128"/>
              </a:rPr>
              <a:t>at European level for improving skills intelligence, highlighting skills mismatches and for shaping the educational and training offer correspondingly. </a:t>
            </a:r>
            <a:endParaRPr lang="en-GB" sz="1800" dirty="0" smtClean="0">
              <a:ea typeface="ＭＳ Ｐゴシック" charset="-128"/>
            </a:endParaRPr>
          </a:p>
          <a:p>
            <a:pPr lvl="1" algn="just">
              <a:spcAft>
                <a:spcPts val="1200"/>
              </a:spcAft>
              <a:defRPr/>
            </a:pPr>
            <a:r>
              <a:rPr lang="fr-BE" sz="1800" b="1" dirty="0" smtClean="0">
                <a:ea typeface="ＭＳ Ｐゴシック" charset="-128"/>
              </a:rPr>
              <a:t>ESCO:</a:t>
            </a:r>
          </a:p>
          <a:p>
            <a:pPr marL="457200" lvl="1" indent="0" algn="just">
              <a:spcAft>
                <a:spcPts val="1200"/>
              </a:spcAft>
              <a:buFontTx/>
              <a:buNone/>
              <a:defRPr/>
            </a:pPr>
            <a:r>
              <a:rPr lang="en-GB" sz="1800" dirty="0" smtClean="0">
                <a:ea typeface="ＭＳ Ｐゴシック" charset="-128"/>
              </a:rPr>
              <a:t>The European </a:t>
            </a:r>
            <a:r>
              <a:rPr lang="en-GB" sz="1800" dirty="0">
                <a:ea typeface="ＭＳ Ｐゴシック" charset="-128"/>
              </a:rPr>
              <a:t>multilingual </a:t>
            </a:r>
            <a:r>
              <a:rPr lang="en-GB" sz="1800" dirty="0" smtClean="0">
                <a:ea typeface="ＭＳ Ｐゴシック" charset="-128"/>
              </a:rPr>
              <a:t>classification of skills/competences</a:t>
            </a:r>
            <a:r>
              <a:rPr lang="en-GB" sz="1800" dirty="0">
                <a:ea typeface="ＭＳ Ｐゴシック" charset="-128"/>
              </a:rPr>
              <a:t>, </a:t>
            </a:r>
            <a:r>
              <a:rPr lang="en-GB" sz="1800" dirty="0" smtClean="0">
                <a:ea typeface="ＭＳ Ｐゴシック" charset="-128"/>
              </a:rPr>
              <a:t>qualifications </a:t>
            </a:r>
            <a:r>
              <a:rPr lang="en-GB" sz="1800" dirty="0">
                <a:ea typeface="ＭＳ Ｐゴシック" charset="-128"/>
              </a:rPr>
              <a:t>and </a:t>
            </a:r>
            <a:r>
              <a:rPr lang="en-GB" sz="1800" dirty="0" smtClean="0">
                <a:ea typeface="ＭＳ Ｐゴシック" charset="-128"/>
              </a:rPr>
              <a:t>occupations will include occupational profiles (with respective skills/competences lists) per economic sector.</a:t>
            </a:r>
          </a:p>
          <a:p>
            <a:pPr marL="457200" lvl="1" indent="0" algn="just">
              <a:spcAft>
                <a:spcPts val="1200"/>
              </a:spcAft>
              <a:buFontTx/>
              <a:buNone/>
              <a:defRPr/>
            </a:pPr>
            <a:r>
              <a:rPr lang="en-GB" sz="1800" dirty="0" smtClean="0">
                <a:ea typeface="ＭＳ Ｐゴシック" charset="-128"/>
              </a:rPr>
              <a:t>It will not set up competence standards though.</a:t>
            </a:r>
            <a:endParaRPr lang="en-GB" sz="1800" b="1" dirty="0" smtClean="0">
              <a:ea typeface="ＭＳ Ｐゴシック" charset="-128"/>
            </a:endParaRPr>
          </a:p>
        </p:txBody>
      </p:sp>
      <p:sp>
        <p:nvSpPr>
          <p:cNvPr id="24579"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7B18D1DF-E924-4F96-A8F9-18B684BF9331}" type="slidenum">
              <a:rPr lang="en-GB" sz="1200">
                <a:solidFill>
                  <a:srgbClr val="FFFFFF"/>
                </a:solidFill>
              </a:rPr>
              <a:pPr algn="ctr"/>
              <a:t>39</a:t>
            </a:fld>
            <a:endParaRPr lang="en-GB" sz="1200">
              <a:solidFill>
                <a:srgbClr val="FFFFFF"/>
              </a:solidFill>
            </a:endParaRPr>
          </a:p>
        </p:txBody>
      </p:sp>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39</a:t>
            </a:fld>
            <a:endParaRPr lang="en-GB" sz="1200" dirty="0">
              <a:solidFill>
                <a:schemeClr val="tx1"/>
              </a:solidFill>
            </a:endParaRPr>
          </a:p>
        </p:txBody>
      </p:sp>
    </p:spTree>
    <p:extLst>
      <p:ext uri="{BB962C8B-B14F-4D97-AF65-F5344CB8AC3E}">
        <p14:creationId xmlns:p14="http://schemas.microsoft.com/office/powerpoint/2010/main" val="325646267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1773238"/>
            <a:ext cx="8229600" cy="935037"/>
          </a:xfrm>
        </p:spPr>
        <p:txBody>
          <a:bodyPr/>
          <a:lstStyle/>
          <a:p>
            <a:r>
              <a:rPr lang="en-GB" sz="2800" dirty="0" smtClean="0">
                <a:solidFill>
                  <a:srgbClr val="002060"/>
                </a:solidFill>
              </a:rPr>
              <a:t>Breakdown of Education, Training and Youth budget by Key Action 2014-2020</a:t>
            </a:r>
          </a:p>
        </p:txBody>
      </p:sp>
      <p:graphicFrame>
        <p:nvGraphicFramePr>
          <p:cNvPr id="6" name="Chart 5"/>
          <p:cNvGraphicFramePr>
            <a:graphicFrameLocks noGrp="1"/>
          </p:cNvGraphicFramePr>
          <p:nvPr>
            <p:extLst>
              <p:ext uri="{D42A27DB-BD31-4B8C-83A1-F6EECF244321}">
                <p14:modId xmlns:p14="http://schemas.microsoft.com/office/powerpoint/2010/main" val="4154238686"/>
              </p:ext>
            </p:extLst>
          </p:nvPr>
        </p:nvGraphicFramePr>
        <p:xfrm>
          <a:off x="539552" y="2852936"/>
          <a:ext cx="8239125" cy="3419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59313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95288" y="2060848"/>
            <a:ext cx="8147050" cy="4555852"/>
          </a:xfrm>
        </p:spPr>
        <p:txBody>
          <a:bodyPr/>
          <a:lstStyle/>
          <a:p>
            <a:pPr marL="0" indent="0" algn="just">
              <a:spcAft>
                <a:spcPts val="1200"/>
              </a:spcAft>
              <a:buNone/>
              <a:defRPr/>
            </a:pPr>
            <a:r>
              <a:rPr lang="fr-BE" sz="2000" b="0" dirty="0" smtClean="0">
                <a:ea typeface="ＭＳ Ｐゴシック" charset="-128"/>
              </a:rPr>
              <a:t>(pilot call 2012</a:t>
            </a:r>
            <a:r>
              <a:rPr lang="pl-PL" sz="2000" b="0" dirty="0" smtClean="0">
                <a:ea typeface="ＭＳ Ｐゴシック" charset="-128"/>
              </a:rPr>
              <a:t>: Jan 2013-Dec 2014</a:t>
            </a:r>
            <a:r>
              <a:rPr lang="fr-BE" sz="2000" b="0" dirty="0" smtClean="0">
                <a:ea typeface="ＭＳ Ｐゴシック" charset="-128"/>
              </a:rPr>
              <a:t>)</a:t>
            </a:r>
          </a:p>
          <a:p>
            <a:pPr>
              <a:defRPr/>
            </a:pPr>
            <a:endParaRPr lang="pl-PL" sz="1200" dirty="0" smtClean="0">
              <a:ea typeface="ＭＳ Ｐゴシック" charset="-128"/>
            </a:endParaRPr>
          </a:p>
          <a:p>
            <a:pPr>
              <a:defRPr/>
            </a:pPr>
            <a:endParaRPr lang="pl-PL" sz="1200" dirty="0" smtClean="0">
              <a:ea typeface="ＭＳ Ｐゴシック" charset="-128"/>
            </a:endParaRPr>
          </a:p>
          <a:p>
            <a:pPr>
              <a:defRPr/>
            </a:pPr>
            <a:r>
              <a:rPr lang="en-GB" sz="1800" b="0" dirty="0" smtClean="0">
                <a:ea typeface="ＭＳ Ｐゴシック" charset="-128"/>
              </a:rPr>
              <a:t>The </a:t>
            </a:r>
            <a:r>
              <a:rPr lang="en-GB" sz="1800" b="0" dirty="0">
                <a:ea typeface="ＭＳ Ｐゴシック" charset="-128"/>
              </a:rPr>
              <a:t>EFEC Alliance addresses </a:t>
            </a:r>
            <a:r>
              <a:rPr lang="en-GB" sz="1800" dirty="0">
                <a:ea typeface="ＭＳ Ｐゴシック" charset="-128"/>
              </a:rPr>
              <a:t>the elderly care sector </a:t>
            </a:r>
            <a:r>
              <a:rPr lang="en-GB" sz="1800" b="0" dirty="0">
                <a:ea typeface="ＭＳ Ｐゴシック" charset="-128"/>
              </a:rPr>
              <a:t>in 6 countries via 8 partners, </a:t>
            </a:r>
            <a:r>
              <a:rPr lang="en-GB" sz="1800" dirty="0" smtClean="0">
                <a:ea typeface="ＭＳ Ｐゴシック" charset="-128"/>
              </a:rPr>
              <a:t>including research and members </a:t>
            </a:r>
            <a:r>
              <a:rPr lang="en-GB" sz="1800" dirty="0">
                <a:ea typeface="ＭＳ Ｐゴシック" charset="-128"/>
              </a:rPr>
              <a:t>of </a:t>
            </a:r>
            <a:r>
              <a:rPr lang="en-GB" sz="1800" dirty="0" smtClean="0">
                <a:ea typeface="ＭＳ Ｐゴシック" charset="-128"/>
              </a:rPr>
              <a:t>the EQAVET network, and, </a:t>
            </a:r>
            <a:r>
              <a:rPr lang="en-GB" sz="1800" b="0" dirty="0" smtClean="0">
                <a:ea typeface="ＭＳ Ｐゴシック" charset="-128"/>
              </a:rPr>
              <a:t>in addition, </a:t>
            </a:r>
            <a:r>
              <a:rPr lang="en-GB" sz="1800" b="0" dirty="0">
                <a:ea typeface="ＭＳ Ｐゴシック" charset="-128"/>
              </a:rPr>
              <a:t>5 associated partners</a:t>
            </a:r>
            <a:r>
              <a:rPr lang="en-GB" sz="1800" b="0" dirty="0" smtClean="0">
                <a:ea typeface="ＭＳ Ｐゴシック" charset="-128"/>
              </a:rPr>
              <a:t>.</a:t>
            </a:r>
            <a:endParaRPr lang="pl-PL" sz="1800" b="0" dirty="0" smtClean="0">
              <a:ea typeface="ＭＳ Ｐゴシック" charset="-128"/>
            </a:endParaRPr>
          </a:p>
          <a:p>
            <a:pPr>
              <a:defRPr/>
            </a:pPr>
            <a:endParaRPr lang="pl-PL" sz="1800" b="0" dirty="0" smtClean="0">
              <a:ea typeface="ＭＳ Ｐゴシック" charset="-128"/>
            </a:endParaRPr>
          </a:p>
          <a:p>
            <a:pPr>
              <a:defRPr/>
            </a:pPr>
            <a:r>
              <a:rPr lang="pl-PL" sz="1800" dirty="0" smtClean="0"/>
              <a:t>C</a:t>
            </a:r>
            <a:r>
              <a:rPr lang="en-US" sz="1800" dirty="0" err="1" smtClean="0"/>
              <a:t>omparability</a:t>
            </a:r>
            <a:r>
              <a:rPr lang="en-US" sz="1800" dirty="0" smtClean="0"/>
              <a:t>, transparency and mutual recognition </a:t>
            </a:r>
            <a:r>
              <a:rPr lang="en-US" sz="1800" b="0" dirty="0" smtClean="0"/>
              <a:t>of qualifications in the six partner countries and implements </a:t>
            </a:r>
            <a:r>
              <a:rPr lang="en-US" sz="1800" b="0" dirty="0" smtClean="0">
                <a:hlinkClick r:id="rId3" action="ppaction://hlinkfile"/>
              </a:rPr>
              <a:t>ECVET principles</a:t>
            </a:r>
            <a:endParaRPr lang="en-GB" sz="1800" b="0" dirty="0" smtClean="0">
              <a:ea typeface="ＭＳ Ｐゴシック" charset="-128"/>
            </a:endParaRPr>
          </a:p>
          <a:p>
            <a:pPr marL="0" indent="0">
              <a:buFont typeface="Wingdings" pitchFamily="2" charset="2"/>
              <a:buNone/>
              <a:defRPr/>
            </a:pPr>
            <a:r>
              <a:rPr lang="en-GB" sz="1800" dirty="0" smtClean="0">
                <a:ea typeface="ＭＳ Ｐゴシック" charset="-128"/>
              </a:rPr>
              <a:t> </a:t>
            </a:r>
          </a:p>
          <a:p>
            <a:pPr marL="0" indent="0" algn="ctr">
              <a:buFont typeface="Wingdings" pitchFamily="2" charset="2"/>
              <a:buNone/>
              <a:defRPr/>
            </a:pPr>
            <a:r>
              <a:rPr lang="en-GB" sz="2800" dirty="0" smtClean="0">
                <a:ea typeface="ＭＳ Ｐゴシック" charset="-128"/>
              </a:rPr>
              <a:t>http</a:t>
            </a:r>
            <a:r>
              <a:rPr lang="en-GB" sz="2800" dirty="0">
                <a:ea typeface="ＭＳ Ｐゴシック" charset="-128"/>
              </a:rPr>
              <a:t>://</a:t>
            </a:r>
            <a:r>
              <a:rPr lang="en-GB" sz="2800" dirty="0" smtClean="0">
                <a:ea typeface="ＭＳ Ｐゴシック" charset="-128"/>
              </a:rPr>
              <a:t>www.ecvetforec.eu</a:t>
            </a:r>
            <a:endParaRPr lang="fr-BE" sz="2800" b="1" dirty="0" smtClean="0">
              <a:ea typeface="ＭＳ Ｐゴシック" charset="-128"/>
            </a:endParaRPr>
          </a:p>
        </p:txBody>
      </p:sp>
      <p:sp>
        <p:nvSpPr>
          <p:cNvPr id="25603"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B6E760FB-4E79-4096-B0FD-E4F78CBAFF9F}" type="slidenum">
              <a:rPr lang="en-GB" sz="1200">
                <a:solidFill>
                  <a:srgbClr val="FFFFFF"/>
                </a:solidFill>
              </a:rPr>
              <a:pPr algn="ctr"/>
              <a:t>40</a:t>
            </a:fld>
            <a:endParaRPr lang="en-GB" sz="1200">
              <a:solidFill>
                <a:srgbClr val="FFFFFF"/>
              </a:solidFill>
            </a:endParaRPr>
          </a:p>
        </p:txBody>
      </p:sp>
      <p:sp>
        <p:nvSpPr>
          <p:cNvPr id="5" name="Prostokąt 4"/>
          <p:cNvSpPr/>
          <p:nvPr/>
        </p:nvSpPr>
        <p:spPr>
          <a:xfrm>
            <a:off x="395536" y="1412776"/>
            <a:ext cx="7056784" cy="461665"/>
          </a:xfrm>
          <a:prstGeom prst="rect">
            <a:avLst/>
          </a:prstGeom>
          <a:solidFill>
            <a:schemeClr val="bg1"/>
          </a:solidFill>
        </p:spPr>
        <p:txBody>
          <a:bodyPr wrap="square">
            <a:spAutoFit/>
          </a:bodyPr>
          <a:lstStyle/>
          <a:p>
            <a:pPr marL="0" indent="0" algn="just">
              <a:spcAft>
                <a:spcPts val="1200"/>
              </a:spcAft>
              <a:buNone/>
              <a:defRPr/>
            </a:pPr>
            <a:r>
              <a:rPr lang="fr-BE" b="1" dirty="0" err="1" smtClean="0">
                <a:solidFill>
                  <a:srgbClr val="002060"/>
                </a:solidFill>
                <a:latin typeface="Verdana" pitchFamily="34" charset="0"/>
                <a:ea typeface="ＭＳ Ｐゴシック" charset="-128"/>
                <a:cs typeface="+mn-cs"/>
              </a:rPr>
              <a:t>Example</a:t>
            </a:r>
            <a:r>
              <a:rPr lang="pl-PL" dirty="0" smtClean="0">
                <a:ea typeface="ＭＳ Ｐゴシック" charset="-128"/>
              </a:rPr>
              <a:t> </a:t>
            </a:r>
            <a:r>
              <a:rPr lang="pl-PL" b="1" dirty="0" smtClean="0">
                <a:solidFill>
                  <a:srgbClr val="002060"/>
                </a:solidFill>
                <a:latin typeface="Verdana" pitchFamily="34" charset="0"/>
                <a:ea typeface="ＭＳ Ｐゴシック" charset="-128"/>
                <a:cs typeface="+mn-cs"/>
              </a:rPr>
              <a:t>of a</a:t>
            </a:r>
            <a:r>
              <a:rPr lang="fr-BE" b="1" dirty="0" smtClean="0">
                <a:solidFill>
                  <a:srgbClr val="002060"/>
                </a:solidFill>
                <a:latin typeface="Verdana" pitchFamily="34" charset="0"/>
                <a:ea typeface="ＭＳ Ｐゴシック" charset="-128"/>
                <a:cs typeface="+mn-cs"/>
              </a:rPr>
              <a:t> </a:t>
            </a:r>
            <a:r>
              <a:rPr lang="fr-BE" b="1" dirty="0" err="1" smtClean="0">
                <a:solidFill>
                  <a:srgbClr val="002060"/>
                </a:solidFill>
                <a:latin typeface="Verdana" pitchFamily="34" charset="0"/>
                <a:ea typeface="ＭＳ Ｐゴシック" charset="-128"/>
                <a:cs typeface="+mn-cs"/>
              </a:rPr>
              <a:t>Sector</a:t>
            </a:r>
            <a:r>
              <a:rPr lang="fr-BE" b="1" dirty="0" smtClean="0">
                <a:solidFill>
                  <a:srgbClr val="002060"/>
                </a:solidFill>
                <a:latin typeface="Verdana" pitchFamily="34" charset="0"/>
                <a:ea typeface="ＭＳ Ｐゴシック" charset="-128"/>
                <a:cs typeface="+mn-cs"/>
              </a:rPr>
              <a:t> </a:t>
            </a:r>
            <a:r>
              <a:rPr lang="fr-BE" b="1" dirty="0" err="1" smtClean="0">
                <a:solidFill>
                  <a:srgbClr val="002060"/>
                </a:solidFill>
                <a:latin typeface="Verdana" pitchFamily="34" charset="0"/>
                <a:ea typeface="ＭＳ Ｐゴシック" charset="-128"/>
                <a:cs typeface="+mn-cs"/>
              </a:rPr>
              <a:t>Skills</a:t>
            </a:r>
            <a:r>
              <a:rPr lang="fr-BE" b="1" dirty="0" smtClean="0">
                <a:solidFill>
                  <a:srgbClr val="002060"/>
                </a:solidFill>
                <a:latin typeface="Verdana" pitchFamily="34" charset="0"/>
                <a:ea typeface="ＭＳ Ｐゴシック" charset="-128"/>
                <a:cs typeface="+mn-cs"/>
              </a:rPr>
              <a:t> Alliance</a:t>
            </a:r>
            <a:r>
              <a:rPr lang="pl-PL" b="1" dirty="0" smtClean="0">
                <a:solidFill>
                  <a:srgbClr val="002060"/>
                </a:solidFill>
                <a:latin typeface="Verdana" pitchFamily="34" charset="0"/>
                <a:ea typeface="ＭＳ Ｐゴシック" charset="-128"/>
                <a:cs typeface="+mn-cs"/>
              </a:rPr>
              <a:t> </a:t>
            </a:r>
          </a:p>
        </p:txBody>
      </p:sp>
      <p:pic>
        <p:nvPicPr>
          <p:cNvPr id="2560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1680" y="1700808"/>
            <a:ext cx="1128712"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40</a:t>
            </a:fld>
            <a:endParaRPr lang="en-GB" sz="1200" dirty="0">
              <a:solidFill>
                <a:schemeClr val="tx1"/>
              </a:solidFill>
            </a:endParaRPr>
          </a:p>
        </p:txBody>
      </p:sp>
    </p:spTree>
    <p:extLst>
      <p:ext uri="{BB962C8B-B14F-4D97-AF65-F5344CB8AC3E}">
        <p14:creationId xmlns:p14="http://schemas.microsoft.com/office/powerpoint/2010/main" val="40842385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1916832"/>
            <a:ext cx="8229600" cy="2808312"/>
          </a:xfrm>
        </p:spPr>
        <p:txBody>
          <a:bodyPr/>
          <a:lstStyle/>
          <a:p>
            <a:pPr marL="0" indent="0" algn="ctr">
              <a:buFont typeface="Wingdings" pitchFamily="2" charset="2"/>
              <a:buNone/>
            </a:pPr>
            <a:endParaRPr lang="fr-BE" sz="3200" b="1" dirty="0" smtClean="0">
              <a:solidFill>
                <a:srgbClr val="0070C0"/>
              </a:solidFill>
            </a:endParaRPr>
          </a:p>
          <a:p>
            <a:pPr marL="0" indent="0" algn="ctr">
              <a:buFont typeface="Wingdings" pitchFamily="2" charset="2"/>
              <a:buNone/>
            </a:pPr>
            <a:endParaRPr lang="en-US" sz="3200" dirty="0" smtClean="0">
              <a:solidFill>
                <a:srgbClr val="FA38E8"/>
              </a:solidFill>
              <a:ea typeface="Verdana" pitchFamily="34" charset="0"/>
              <a:cs typeface="Verdana" pitchFamily="34" charset="0"/>
              <a:sym typeface="Verdana" pitchFamily="34" charset="0"/>
            </a:endParaRPr>
          </a:p>
          <a:p>
            <a:pPr marL="0" indent="0" algn="ctr">
              <a:buFont typeface="Wingdings" pitchFamily="2" charset="2"/>
              <a:buNone/>
            </a:pPr>
            <a:r>
              <a:rPr lang="pl-PL" sz="3200" b="1" dirty="0" smtClean="0">
                <a:ea typeface="Verdana" pitchFamily="34" charset="0"/>
                <a:cs typeface="Verdana" pitchFamily="34" charset="0"/>
                <a:sym typeface="Verdana" pitchFamily="34" charset="0"/>
              </a:rPr>
              <a:t>KA2 - </a:t>
            </a:r>
            <a:r>
              <a:rPr lang="en-US" sz="3200" b="1" dirty="0" smtClean="0">
                <a:ea typeface="Verdana" pitchFamily="34" charset="0"/>
                <a:cs typeface="Verdana" pitchFamily="34" charset="0"/>
                <a:sym typeface="Verdana" pitchFamily="34" charset="0"/>
              </a:rPr>
              <a:t>Capacity building</a:t>
            </a:r>
            <a:endParaRPr lang="fr-BE" sz="3200" b="1" dirty="0" smtClean="0">
              <a:solidFill>
                <a:srgbClr val="0070C0"/>
              </a:solidFill>
            </a:endParaRPr>
          </a:p>
          <a:p>
            <a:pPr marL="0" indent="0" algn="ctr">
              <a:buFont typeface="Wingdings" pitchFamily="2" charset="2"/>
              <a:buNone/>
            </a:pPr>
            <a:endParaRPr lang="en-GB" sz="3200" b="1" dirty="0" smtClean="0">
              <a:solidFill>
                <a:srgbClr val="0070C0"/>
              </a:solidFill>
            </a:endParaRPr>
          </a:p>
          <a:p>
            <a:pPr marL="0" indent="0" algn="ctr">
              <a:buFont typeface="Wingdings" pitchFamily="2" charset="2"/>
              <a:buNone/>
            </a:pPr>
            <a:r>
              <a:rPr lang="fr-BE" sz="3200" b="1" dirty="0" smtClean="0">
                <a:solidFill>
                  <a:srgbClr val="0070C0"/>
                </a:solidFill>
              </a:rPr>
              <a:t> </a:t>
            </a:r>
            <a:endParaRPr lang="en-GB" sz="3200" b="1" dirty="0" smtClean="0">
              <a:solidFill>
                <a:srgbClr val="0070C0"/>
              </a:solidFill>
            </a:endParaRPr>
          </a:p>
        </p:txBody>
      </p:sp>
      <p:sp>
        <p:nvSpPr>
          <p:cNvPr id="6147"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6" tIns="45578" rIns="91156" bIns="45578">
            <a:spAutoFit/>
          </a:bodyPr>
          <a:lstStyle/>
          <a:p>
            <a:pPr algn="ctr"/>
            <a:fld id="{7EDB9ABC-69BB-4CF8-BE52-DCF89C146E2B}" type="slidenum">
              <a:rPr lang="en-GB" sz="1200">
                <a:solidFill>
                  <a:srgbClr val="FFFFFF"/>
                </a:solidFill>
              </a:rPr>
              <a:pPr algn="ctr"/>
              <a:t>41</a:t>
            </a:fld>
            <a:endParaRPr lang="en-GB" sz="1200">
              <a:solidFill>
                <a:srgbClr val="FFFFFF"/>
              </a:solidFill>
            </a:endParaRPr>
          </a:p>
        </p:txBody>
      </p:sp>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41</a:t>
            </a:fld>
            <a:endParaRPr lang="en-GB" sz="1200" dirty="0">
              <a:solidFill>
                <a:schemeClr val="tx1"/>
              </a:solidFill>
            </a:endParaRPr>
          </a:p>
        </p:txBody>
      </p:sp>
    </p:spTree>
    <p:extLst>
      <p:ext uri="{BB962C8B-B14F-4D97-AF65-F5344CB8AC3E}">
        <p14:creationId xmlns:p14="http://schemas.microsoft.com/office/powerpoint/2010/main" val="399756347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8313" y="2151862"/>
            <a:ext cx="8207375" cy="3941434"/>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358775" lvl="0" indent="-358775">
              <a:spcBef>
                <a:spcPts val="0"/>
              </a:spcBef>
              <a:buNone/>
            </a:pPr>
            <a:r>
              <a:rPr lang="fr-BE" sz="1800" dirty="0" err="1" smtClean="0">
                <a:solidFill>
                  <a:srgbClr val="002060"/>
                </a:solidFill>
              </a:rPr>
              <a:t>Aims</a:t>
            </a:r>
            <a:r>
              <a:rPr lang="fr-BE" sz="1800" dirty="0" smtClean="0">
                <a:solidFill>
                  <a:srgbClr val="002060"/>
                </a:solidFill>
              </a:rPr>
              <a:t>:</a:t>
            </a:r>
            <a:endParaRPr lang="en-GB" sz="1800" b="0" dirty="0">
              <a:solidFill>
                <a:srgbClr val="002060"/>
              </a:solidFill>
            </a:endParaRPr>
          </a:p>
          <a:p>
            <a:pPr marL="358775" indent="-358775" fontAlgn="auto">
              <a:spcBef>
                <a:spcPts val="0"/>
              </a:spcBef>
              <a:buClr>
                <a:srgbClr val="002060"/>
              </a:buClr>
            </a:pPr>
            <a:r>
              <a:rPr lang="en-GB" sz="1800" b="0" dirty="0" smtClean="0">
                <a:solidFill>
                  <a:srgbClr val="002060"/>
                </a:solidFill>
              </a:rPr>
              <a:t>To foster </a:t>
            </a:r>
            <a:r>
              <a:rPr lang="en-GB" sz="1800" b="0" dirty="0">
                <a:solidFill>
                  <a:srgbClr val="002060"/>
                </a:solidFill>
              </a:rPr>
              <a:t>cooperation and exchanges in the field of youth between Programme Countries and Partner Countries from different regions of the </a:t>
            </a:r>
            <a:r>
              <a:rPr lang="en-GB" sz="1800" b="0" dirty="0" smtClean="0">
                <a:solidFill>
                  <a:srgbClr val="002060"/>
                </a:solidFill>
              </a:rPr>
              <a:t>world (ACP, Latin America, Asia, Industrialised Countries)</a:t>
            </a:r>
            <a:endParaRPr lang="pl-PL" sz="1800" b="0" dirty="0" smtClean="0">
              <a:solidFill>
                <a:srgbClr val="002060"/>
              </a:solidFill>
            </a:endParaRPr>
          </a:p>
          <a:p>
            <a:pPr marL="358775" indent="-358775" fontAlgn="auto">
              <a:spcBef>
                <a:spcPts val="0"/>
              </a:spcBef>
              <a:buClr>
                <a:srgbClr val="002060"/>
              </a:buClr>
            </a:pPr>
            <a:endParaRPr lang="en-GB" sz="1800" b="0" dirty="0">
              <a:solidFill>
                <a:srgbClr val="002060"/>
              </a:solidFill>
            </a:endParaRPr>
          </a:p>
          <a:p>
            <a:pPr marL="358775" lvl="0" indent="-358775">
              <a:spcBef>
                <a:spcPts val="0"/>
              </a:spcBef>
              <a:buNone/>
            </a:pPr>
            <a:r>
              <a:rPr lang="fr-BE" sz="1800" dirty="0" smtClean="0">
                <a:solidFill>
                  <a:srgbClr val="002060"/>
                </a:solidFill>
              </a:rPr>
              <a:t>Main </a:t>
            </a:r>
            <a:r>
              <a:rPr lang="fr-BE" sz="1800" dirty="0" err="1" smtClean="0">
                <a:solidFill>
                  <a:srgbClr val="002060"/>
                </a:solidFill>
              </a:rPr>
              <a:t>activities</a:t>
            </a:r>
            <a:r>
              <a:rPr lang="fr-BE" sz="1800" dirty="0" smtClean="0">
                <a:solidFill>
                  <a:srgbClr val="002060"/>
                </a:solidFill>
              </a:rPr>
              <a:t>:</a:t>
            </a:r>
          </a:p>
          <a:p>
            <a:pPr marL="358775" lvl="0" indent="-358775" fontAlgn="auto">
              <a:spcBef>
                <a:spcPts val="0"/>
              </a:spcBef>
              <a:buClr>
                <a:srgbClr val="002060"/>
              </a:buClr>
            </a:pPr>
            <a:r>
              <a:rPr lang="en-GB" sz="1800" b="0" dirty="0" smtClean="0">
                <a:solidFill>
                  <a:srgbClr val="002060"/>
                </a:solidFill>
              </a:rPr>
              <a:t>Strategic cooperation between youth organisations on the one hand and public authorities on the other hand in Partner Countries </a:t>
            </a:r>
          </a:p>
          <a:p>
            <a:pPr marL="358775" lvl="0" indent="-358775" fontAlgn="auto">
              <a:spcBef>
                <a:spcPts val="0"/>
              </a:spcBef>
              <a:buClr>
                <a:srgbClr val="002060"/>
              </a:buClr>
            </a:pPr>
            <a:r>
              <a:rPr lang="en-GB" sz="1800" b="0" dirty="0" smtClean="0">
                <a:solidFill>
                  <a:srgbClr val="002060"/>
                </a:solidFill>
              </a:rPr>
              <a:t>Cooperation between youth organisations and organisations in the education and training fields as well as with representatives of business and labour market, as well as with NGOs</a:t>
            </a:r>
            <a:endParaRPr lang="en-GB" sz="1200" b="0" dirty="0">
              <a:solidFill>
                <a:srgbClr val="002060"/>
              </a:solidFill>
            </a:endParaRPr>
          </a:p>
          <a:p>
            <a:pPr>
              <a:spcBef>
                <a:spcPts val="0"/>
              </a:spcBef>
            </a:pPr>
            <a:endParaRPr lang="en-GB" sz="1200" b="0" dirty="0">
              <a:solidFill>
                <a:srgbClr val="002060"/>
              </a:solidFill>
            </a:endParaRPr>
          </a:p>
        </p:txBody>
      </p:sp>
      <p:sp>
        <p:nvSpPr>
          <p:cNvPr id="4" name="Rectangle 29"/>
          <p:cNvSpPr>
            <a:spLocks noChangeArrowheads="1"/>
          </p:cNvSpPr>
          <p:nvPr/>
        </p:nvSpPr>
        <p:spPr bwMode="auto">
          <a:xfrm>
            <a:off x="468313" y="1412776"/>
            <a:ext cx="8207375" cy="369332"/>
          </a:xfrm>
          <a:prstGeom prst="rect">
            <a:avLst/>
          </a:prstGeom>
          <a:solidFill>
            <a:schemeClr val="bg1"/>
          </a:solidFill>
          <a:ln>
            <a:noFill/>
          </a:ln>
          <a:effectLst/>
          <a:extLst/>
        </p:spPr>
        <p:txBody>
          <a:bodyPr wrap="square" lIns="0" tIns="0" rIns="0" bIns="0">
            <a:spAutoFit/>
          </a:bodyPr>
          <a:lstStyle/>
          <a:p>
            <a:pPr algn="ctr">
              <a:defRPr/>
            </a:pP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Key </a:t>
            </a:r>
            <a:r>
              <a:rPr lang="en-GB"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Action 2 : </a:t>
            </a:r>
            <a:r>
              <a:rPr lang="fr-BE"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Capacity</a:t>
            </a:r>
            <a:r>
              <a:rPr lang="fr-BE"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Building</a:t>
            </a:r>
            <a:r>
              <a:rPr lang="pl-P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pl-PL"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Youth</a:t>
            </a:r>
            <a:r>
              <a:rPr lang="pl-P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en-GB"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42</a:t>
            </a:fld>
            <a:endParaRPr lang="en-GB" sz="1200" dirty="0">
              <a:solidFill>
                <a:schemeClr val="tx1"/>
              </a:solidFill>
            </a:endParaRPr>
          </a:p>
        </p:txBody>
      </p:sp>
    </p:spTree>
    <p:extLst>
      <p:ext uri="{BB962C8B-B14F-4D97-AF65-F5344CB8AC3E}">
        <p14:creationId xmlns:p14="http://schemas.microsoft.com/office/powerpoint/2010/main" val="16298560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8313" y="1988840"/>
            <a:ext cx="8207375" cy="3941434"/>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358775" lvl="0" indent="-358775">
              <a:spcBef>
                <a:spcPts val="0"/>
              </a:spcBef>
              <a:buNone/>
            </a:pPr>
            <a:endParaRPr lang="fr-BE" sz="1800" dirty="0" smtClean="0">
              <a:solidFill>
                <a:srgbClr val="002060"/>
              </a:solidFill>
            </a:endParaRPr>
          </a:p>
          <a:p>
            <a:pPr marL="358775" lvl="0" indent="-358775">
              <a:spcBef>
                <a:spcPts val="0"/>
              </a:spcBef>
              <a:buNone/>
            </a:pPr>
            <a:r>
              <a:rPr lang="fr-BE" sz="1800" dirty="0" smtClean="0">
                <a:solidFill>
                  <a:srgbClr val="002060"/>
                </a:solidFill>
              </a:rPr>
              <a:t>Main </a:t>
            </a:r>
            <a:r>
              <a:rPr lang="fr-BE" sz="1800" dirty="0" err="1" smtClean="0">
                <a:solidFill>
                  <a:srgbClr val="002060"/>
                </a:solidFill>
              </a:rPr>
              <a:t>activities</a:t>
            </a:r>
            <a:r>
              <a:rPr lang="fr-BE" sz="1800" dirty="0" smtClean="0">
                <a:solidFill>
                  <a:srgbClr val="002060"/>
                </a:solidFill>
              </a:rPr>
              <a:t>:</a:t>
            </a:r>
            <a:endParaRPr lang="pl-PL" sz="1800" dirty="0" smtClean="0">
              <a:solidFill>
                <a:srgbClr val="002060"/>
              </a:solidFill>
            </a:endParaRPr>
          </a:p>
          <a:p>
            <a:pPr marL="358775" lvl="0" indent="-358775">
              <a:spcBef>
                <a:spcPts val="0"/>
              </a:spcBef>
              <a:buNone/>
            </a:pPr>
            <a:endParaRPr lang="fr-BE" sz="1800" dirty="0" smtClean="0">
              <a:solidFill>
                <a:srgbClr val="002060"/>
              </a:solidFill>
            </a:endParaRPr>
          </a:p>
          <a:p>
            <a:pPr marL="358775" lvl="0" indent="-358775" fontAlgn="auto">
              <a:spcBef>
                <a:spcPts val="0"/>
              </a:spcBef>
              <a:buClr>
                <a:srgbClr val="002060"/>
              </a:buClr>
            </a:pPr>
            <a:r>
              <a:rPr lang="en-GB" sz="1800" b="0" dirty="0" smtClean="0">
                <a:solidFill>
                  <a:srgbClr val="002060"/>
                </a:solidFill>
              </a:rPr>
              <a:t>Raise the capacities of youth councils, youth platforms and national, regional and local authorities dealing with youth in Partner Countries </a:t>
            </a:r>
          </a:p>
          <a:p>
            <a:pPr marL="358775" lvl="0" indent="-358775" fontAlgn="auto">
              <a:spcBef>
                <a:spcPts val="0"/>
              </a:spcBef>
              <a:buClr>
                <a:srgbClr val="002060"/>
              </a:buClr>
            </a:pPr>
            <a:r>
              <a:rPr lang="en-GB" sz="1800" b="0" dirty="0" smtClean="0">
                <a:solidFill>
                  <a:srgbClr val="002060"/>
                </a:solidFill>
              </a:rPr>
              <a:t>Enhance </a:t>
            </a:r>
            <a:r>
              <a:rPr lang="en-GB" sz="1800" b="0" dirty="0">
                <a:solidFill>
                  <a:srgbClr val="002060"/>
                </a:solidFill>
              </a:rPr>
              <a:t>the management, governance, innovation capacity and internationalisation of youth organisations </a:t>
            </a:r>
            <a:endParaRPr lang="en-GB" sz="1800" b="0" dirty="0" smtClean="0">
              <a:solidFill>
                <a:srgbClr val="002060"/>
              </a:solidFill>
            </a:endParaRPr>
          </a:p>
          <a:p>
            <a:pPr marL="358775" lvl="0" indent="-358775" fontAlgn="auto">
              <a:spcBef>
                <a:spcPts val="0"/>
              </a:spcBef>
              <a:buClr>
                <a:srgbClr val="002060"/>
              </a:buClr>
            </a:pPr>
            <a:r>
              <a:rPr lang="en-GB" sz="1800" b="0" dirty="0" smtClean="0">
                <a:solidFill>
                  <a:srgbClr val="002060"/>
                </a:solidFill>
              </a:rPr>
              <a:t>Launch</a:t>
            </a:r>
            <a:r>
              <a:rPr lang="en-GB" sz="1800" b="0" dirty="0">
                <a:solidFill>
                  <a:srgbClr val="002060"/>
                </a:solidFill>
              </a:rPr>
              <a:t>, test and implement youth work </a:t>
            </a:r>
            <a:r>
              <a:rPr lang="en-GB" sz="1800" b="0" dirty="0" smtClean="0">
                <a:solidFill>
                  <a:srgbClr val="002060"/>
                </a:solidFill>
              </a:rPr>
              <a:t>practices</a:t>
            </a:r>
          </a:p>
          <a:p>
            <a:pPr marL="358775" lvl="0" indent="-358775" fontAlgn="auto">
              <a:spcBef>
                <a:spcPts val="0"/>
              </a:spcBef>
              <a:buClr>
                <a:srgbClr val="002060"/>
              </a:buClr>
            </a:pPr>
            <a:r>
              <a:rPr lang="fr-BE" sz="1800" b="0" dirty="0" err="1" smtClean="0">
                <a:solidFill>
                  <a:srgbClr val="002060"/>
                </a:solidFill>
              </a:rPr>
              <a:t>Implement</a:t>
            </a:r>
            <a:r>
              <a:rPr lang="fr-BE" sz="1800" b="0" dirty="0" smtClean="0">
                <a:solidFill>
                  <a:srgbClr val="002060"/>
                </a:solidFill>
              </a:rPr>
              <a:t> </a:t>
            </a:r>
            <a:r>
              <a:rPr lang="fr-BE" sz="1800" b="0" dirty="0" err="1" smtClean="0">
                <a:solidFill>
                  <a:srgbClr val="002060"/>
                </a:solidFill>
              </a:rPr>
              <a:t>youth</a:t>
            </a:r>
            <a:r>
              <a:rPr lang="fr-BE" sz="1800" b="0" dirty="0" smtClean="0">
                <a:solidFill>
                  <a:srgbClr val="002060"/>
                </a:solidFill>
              </a:rPr>
              <a:t> </a:t>
            </a:r>
            <a:r>
              <a:rPr lang="fr-BE" sz="1800" b="0" dirty="0" err="1" smtClean="0">
                <a:solidFill>
                  <a:srgbClr val="002060"/>
                </a:solidFill>
              </a:rPr>
              <a:t>mobility</a:t>
            </a:r>
            <a:r>
              <a:rPr lang="fr-BE" sz="1800" b="0" dirty="0" smtClean="0">
                <a:solidFill>
                  <a:srgbClr val="002060"/>
                </a:solidFill>
              </a:rPr>
              <a:t> </a:t>
            </a:r>
            <a:r>
              <a:rPr lang="fr-BE" sz="1800" b="0" dirty="0" err="1" smtClean="0">
                <a:solidFill>
                  <a:srgbClr val="002060"/>
                </a:solidFill>
              </a:rPr>
              <a:t>activities</a:t>
            </a:r>
            <a:r>
              <a:rPr lang="fr-BE" sz="1800" b="0" dirty="0" smtClean="0">
                <a:solidFill>
                  <a:srgbClr val="002060"/>
                </a:solidFill>
              </a:rPr>
              <a:t> </a:t>
            </a:r>
            <a:r>
              <a:rPr lang="fr-BE" sz="1800" b="0" dirty="0" err="1" smtClean="0">
                <a:solidFill>
                  <a:srgbClr val="002060"/>
                </a:solidFill>
              </a:rPr>
              <a:t>from</a:t>
            </a:r>
            <a:r>
              <a:rPr lang="fr-BE" sz="1800" b="0" dirty="0" smtClean="0">
                <a:solidFill>
                  <a:srgbClr val="002060"/>
                </a:solidFill>
              </a:rPr>
              <a:t>/to Partner Countries (</a:t>
            </a:r>
            <a:r>
              <a:rPr lang="fr-BE" sz="1800" b="0" dirty="0" err="1" smtClean="0">
                <a:solidFill>
                  <a:srgbClr val="002060"/>
                </a:solidFill>
              </a:rPr>
              <a:t>Youth</a:t>
            </a:r>
            <a:r>
              <a:rPr lang="fr-BE" sz="1800" b="0" dirty="0" smtClean="0">
                <a:solidFill>
                  <a:srgbClr val="002060"/>
                </a:solidFill>
              </a:rPr>
              <a:t> Exchanges, European </a:t>
            </a:r>
            <a:r>
              <a:rPr lang="fr-BE" sz="1800" b="0" dirty="0" err="1" smtClean="0">
                <a:solidFill>
                  <a:srgbClr val="002060"/>
                </a:solidFill>
              </a:rPr>
              <a:t>Voluntary</a:t>
            </a:r>
            <a:r>
              <a:rPr lang="fr-BE" sz="1800" b="0" dirty="0" smtClean="0">
                <a:solidFill>
                  <a:srgbClr val="002060"/>
                </a:solidFill>
              </a:rPr>
              <a:t> Service, </a:t>
            </a:r>
            <a:r>
              <a:rPr lang="fr-BE" sz="1800" b="0" dirty="0" err="1">
                <a:solidFill>
                  <a:srgbClr val="002060"/>
                </a:solidFill>
              </a:rPr>
              <a:t>y</a:t>
            </a:r>
            <a:r>
              <a:rPr lang="fr-BE" sz="1800" b="0" dirty="0" err="1" smtClean="0">
                <a:solidFill>
                  <a:srgbClr val="002060"/>
                </a:solidFill>
              </a:rPr>
              <a:t>outh</a:t>
            </a:r>
            <a:r>
              <a:rPr lang="fr-BE" sz="1800" b="0" dirty="0" smtClean="0">
                <a:solidFill>
                  <a:srgbClr val="002060"/>
                </a:solidFill>
              </a:rPr>
              <a:t> </a:t>
            </a:r>
            <a:r>
              <a:rPr lang="fr-BE" sz="1800" b="0" dirty="0" err="1" smtClean="0">
                <a:solidFill>
                  <a:srgbClr val="002060"/>
                </a:solidFill>
              </a:rPr>
              <a:t>workers</a:t>
            </a:r>
            <a:r>
              <a:rPr lang="fr-BE" sz="1800" b="0" dirty="0" smtClean="0">
                <a:solidFill>
                  <a:srgbClr val="002060"/>
                </a:solidFill>
              </a:rPr>
              <a:t>' </a:t>
            </a:r>
            <a:r>
              <a:rPr lang="fr-BE" sz="1800" b="0" dirty="0" err="1" smtClean="0">
                <a:solidFill>
                  <a:srgbClr val="002060"/>
                </a:solidFill>
              </a:rPr>
              <a:t>mobility</a:t>
            </a:r>
            <a:r>
              <a:rPr lang="fr-BE" sz="1800" b="0" dirty="0" smtClean="0">
                <a:solidFill>
                  <a:srgbClr val="002060"/>
                </a:solidFill>
              </a:rPr>
              <a:t>)</a:t>
            </a:r>
            <a:endParaRPr lang="en-GB" sz="1800" b="0" dirty="0" smtClean="0">
              <a:solidFill>
                <a:srgbClr val="002060"/>
              </a:solidFill>
            </a:endParaRPr>
          </a:p>
          <a:p>
            <a:pPr marL="0" indent="0">
              <a:spcBef>
                <a:spcPts val="0"/>
              </a:spcBef>
              <a:buNone/>
            </a:pPr>
            <a:r>
              <a:rPr lang="en-GB" sz="1800" b="0" dirty="0" smtClean="0">
                <a:solidFill>
                  <a:srgbClr val="002060"/>
                </a:solidFill>
              </a:rPr>
              <a:t>  </a:t>
            </a:r>
            <a:endParaRPr lang="en-GB" sz="1800" b="0" dirty="0">
              <a:solidFill>
                <a:srgbClr val="002060"/>
              </a:solidFill>
            </a:endParaRPr>
          </a:p>
          <a:p>
            <a:pPr>
              <a:spcBef>
                <a:spcPts val="0"/>
              </a:spcBef>
            </a:pPr>
            <a:endParaRPr lang="en-GB" sz="1200" b="0" dirty="0">
              <a:solidFill>
                <a:srgbClr val="002060"/>
              </a:solidFill>
            </a:endParaRPr>
          </a:p>
        </p:txBody>
      </p:sp>
      <p:sp>
        <p:nvSpPr>
          <p:cNvPr id="4" name="Rectangle 29"/>
          <p:cNvSpPr>
            <a:spLocks noChangeArrowheads="1"/>
          </p:cNvSpPr>
          <p:nvPr/>
        </p:nvSpPr>
        <p:spPr bwMode="auto">
          <a:xfrm>
            <a:off x="468313" y="1412776"/>
            <a:ext cx="8207375" cy="369332"/>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defRPr/>
            </a:pP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Key </a:t>
            </a:r>
            <a:r>
              <a:rPr lang="en-GB"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Action 2 : </a:t>
            </a:r>
            <a:r>
              <a:rPr lang="fr-BE"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Capacity</a:t>
            </a:r>
            <a:r>
              <a:rPr lang="fr-BE"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Building</a:t>
            </a:r>
            <a:r>
              <a:rPr lang="pl-P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pl-PL"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Youth</a:t>
            </a:r>
            <a:r>
              <a:rPr lang="pl-P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en-GB"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43</a:t>
            </a:fld>
            <a:endParaRPr lang="en-GB" sz="1200" dirty="0">
              <a:solidFill>
                <a:schemeClr val="tx1"/>
              </a:solidFill>
            </a:endParaRPr>
          </a:p>
        </p:txBody>
      </p:sp>
    </p:spTree>
    <p:extLst>
      <p:ext uri="{BB962C8B-B14F-4D97-AF65-F5344CB8AC3E}">
        <p14:creationId xmlns:p14="http://schemas.microsoft.com/office/powerpoint/2010/main" val="36384481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412875"/>
            <a:ext cx="8229600" cy="863997"/>
          </a:xfrm>
        </p:spPr>
        <p:txBody>
          <a:bodyPr/>
          <a:lstStyle/>
          <a:p>
            <a:pPr algn="ctr">
              <a:defRPr/>
            </a:pPr>
            <a:endParaRPr lang="en-GB" sz="1600" b="1" dirty="0" smtClean="0">
              <a:solidFill>
                <a:srgbClr val="002060"/>
              </a:solidFill>
              <a:ea typeface="Verdana" pitchFamily="34" charset="0"/>
              <a:cs typeface="Verdana" pitchFamily="34" charset="0"/>
            </a:endParaRPr>
          </a:p>
          <a:p>
            <a:pPr marL="0" indent="0" algn="ctr">
              <a:buFont typeface="Wingdings" pitchFamily="2" charset="2"/>
              <a:buNone/>
              <a:defRPr/>
            </a:pPr>
            <a:endParaRPr lang="pl-PL" sz="2000" dirty="0" smtClean="0">
              <a:ea typeface="Verdana" pitchFamily="34" charset="0"/>
              <a:cs typeface="Verdana" pitchFamily="34" charset="0"/>
            </a:endParaRPr>
          </a:p>
          <a:p>
            <a:pPr marL="285750" indent="-285750">
              <a:buFont typeface="Arial" pitchFamily="34" charset="0"/>
              <a:buChar char="•"/>
              <a:defRPr/>
            </a:pPr>
            <a:endParaRPr lang="en-GB" sz="1400" dirty="0">
              <a:solidFill>
                <a:srgbClr val="0D4A81"/>
              </a:solidFill>
            </a:endParaRPr>
          </a:p>
        </p:txBody>
      </p:sp>
      <p:sp>
        <p:nvSpPr>
          <p:cNvPr id="15363"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6" tIns="45578" rIns="91156" bIns="45578">
            <a:spAutoFit/>
          </a:bodyPr>
          <a:lstStyle/>
          <a:p>
            <a:pPr algn="ctr"/>
            <a:fld id="{E245B896-8212-4687-8B1D-570DCE884F0F}" type="slidenum">
              <a:rPr lang="en-GB" sz="1200">
                <a:solidFill>
                  <a:srgbClr val="FFFFFF"/>
                </a:solidFill>
              </a:rPr>
              <a:pPr algn="ctr"/>
              <a:t>44</a:t>
            </a:fld>
            <a:endParaRPr lang="en-GB" sz="1200">
              <a:solidFill>
                <a:srgbClr val="FFFFFF"/>
              </a:solidFill>
            </a:endParaRPr>
          </a:p>
        </p:txBody>
      </p:sp>
      <p:sp>
        <p:nvSpPr>
          <p:cNvPr id="3" name="Rectangle 2"/>
          <p:cNvSpPr/>
          <p:nvPr/>
        </p:nvSpPr>
        <p:spPr>
          <a:xfrm>
            <a:off x="0" y="0"/>
            <a:ext cx="9144000" cy="14128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p>
        </p:txBody>
      </p:sp>
      <p:sp>
        <p:nvSpPr>
          <p:cNvPr id="5" name="Content Placeholder 2"/>
          <p:cNvSpPr txBox="1">
            <a:spLocks/>
          </p:cNvSpPr>
          <p:nvPr/>
        </p:nvSpPr>
        <p:spPr bwMode="auto">
          <a:xfrm>
            <a:off x="467544" y="1404065"/>
            <a:ext cx="82296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1200"/>
              </a:spcAft>
              <a:buClr>
                <a:srgbClr val="0F5494"/>
              </a:buClr>
              <a:buSzTx/>
              <a:buFont typeface="Wingdings" pitchFamily="2" charset="2"/>
              <a:buNone/>
              <a:tabLst/>
              <a:defRPr/>
            </a:pPr>
            <a:r>
              <a:rPr lang="pl-PL" b="1" dirty="0" err="1" smtClean="0">
                <a:solidFill>
                  <a:srgbClr val="002060"/>
                </a:solidFill>
                <a:latin typeface="Verdana" pitchFamily="34" charset="0"/>
                <a:ea typeface="ＭＳ Ｐゴシック" charset="-128"/>
                <a:cs typeface="+mn-cs"/>
              </a:rPr>
              <a:t>Key</a:t>
            </a:r>
            <a:r>
              <a:rPr lang="pl-PL" b="1" dirty="0" smtClean="0">
                <a:solidFill>
                  <a:srgbClr val="002060"/>
                </a:solidFill>
                <a:latin typeface="Verdana" pitchFamily="34" charset="0"/>
                <a:ea typeface="ＭＳ Ｐゴシック" charset="-128"/>
                <a:cs typeface="+mn-cs"/>
              </a:rPr>
              <a:t> Action 2: </a:t>
            </a:r>
            <a:r>
              <a:rPr lang="pl-PL" b="1" dirty="0" err="1" smtClean="0">
                <a:solidFill>
                  <a:srgbClr val="002060"/>
                </a:solidFill>
                <a:latin typeface="Verdana" pitchFamily="34" charset="0"/>
                <a:ea typeface="ＭＳ Ｐゴシック" charset="-128"/>
                <a:cs typeface="+mn-cs"/>
              </a:rPr>
              <a:t>Capacity</a:t>
            </a:r>
            <a:r>
              <a:rPr lang="pl-PL" b="1" dirty="0" smtClean="0">
                <a:solidFill>
                  <a:srgbClr val="002060"/>
                </a:solidFill>
                <a:latin typeface="Verdana" pitchFamily="34" charset="0"/>
                <a:ea typeface="ＭＳ Ｐゴシック" charset="-128"/>
                <a:cs typeface="+mn-cs"/>
              </a:rPr>
              <a:t> </a:t>
            </a:r>
            <a:r>
              <a:rPr lang="pl-PL" b="1" dirty="0" err="1" smtClean="0">
                <a:solidFill>
                  <a:srgbClr val="002060"/>
                </a:solidFill>
                <a:latin typeface="Verdana" pitchFamily="34" charset="0"/>
                <a:ea typeface="ＭＳ Ｐゴシック" charset="-128"/>
                <a:cs typeface="+mn-cs"/>
              </a:rPr>
              <a:t>Building</a:t>
            </a:r>
            <a:r>
              <a:rPr lang="pl-PL" b="1" dirty="0" smtClean="0">
                <a:solidFill>
                  <a:srgbClr val="002060"/>
                </a:solidFill>
                <a:latin typeface="Verdana" pitchFamily="34" charset="0"/>
                <a:ea typeface="ＭＳ Ｐゴシック" charset="-128"/>
                <a:cs typeface="+mn-cs"/>
              </a:rPr>
              <a:t> </a:t>
            </a:r>
            <a:r>
              <a:rPr lang="pl-PL" b="1" dirty="0" err="1" smtClean="0">
                <a:solidFill>
                  <a:srgbClr val="002060"/>
                </a:solidFill>
                <a:latin typeface="Verdana" pitchFamily="34" charset="0"/>
                <a:ea typeface="ＭＳ Ｐゴシック" charset="-128"/>
                <a:cs typeface="+mn-cs"/>
              </a:rPr>
              <a:t>Projects</a:t>
            </a:r>
            <a:endParaRPr kumimoji="0" lang="en-GB" b="1" i="0" u="none" strike="noStrike" kern="1200" cap="none" spc="0" normalizeH="0" baseline="0" noProof="0" dirty="0">
              <a:ln>
                <a:noFill/>
              </a:ln>
              <a:solidFill>
                <a:srgbClr val="002060"/>
              </a:solidFill>
              <a:effectLst/>
              <a:uLnTx/>
              <a:uFillTx/>
              <a:latin typeface="Verdana" pitchFamily="34" charset="0"/>
              <a:ea typeface="ＭＳ Ｐゴシック" charset="-128"/>
              <a:cs typeface="+mn-cs"/>
            </a:endParaRPr>
          </a:p>
        </p:txBody>
      </p:sp>
      <p:sp>
        <p:nvSpPr>
          <p:cNvPr id="6" name="Prostokąt 5"/>
          <p:cNvSpPr/>
          <p:nvPr/>
        </p:nvSpPr>
        <p:spPr>
          <a:xfrm>
            <a:off x="467544" y="2098937"/>
            <a:ext cx="8208912" cy="4210383"/>
          </a:xfrm>
          <a:prstGeom prst="rect">
            <a:avLst/>
          </a:prstGeom>
        </p:spPr>
        <p:txBody>
          <a:bodyPr wrap="square">
            <a:spAutoFit/>
          </a:bodyPr>
          <a:lstStyle/>
          <a:p>
            <a:pPr lvl="0" eaLnBrk="0" hangingPunct="0">
              <a:spcBef>
                <a:spcPct val="20000"/>
              </a:spcBef>
              <a:buClr>
                <a:srgbClr val="0F5494"/>
              </a:buClr>
              <a:buFont typeface="Wingdings" pitchFamily="2" charset="2"/>
              <a:buChar char="§"/>
              <a:defRPr/>
            </a:pPr>
            <a:r>
              <a:rPr lang="pl-PL" sz="2000" b="1" kern="0" dirty="0" smtClean="0">
                <a:solidFill>
                  <a:srgbClr val="0D4A81"/>
                </a:solidFill>
                <a:latin typeface="Verdana" pitchFamily="34" charset="0"/>
                <a:ea typeface="Verdana" pitchFamily="34" charset="0"/>
                <a:cs typeface="Verdana" pitchFamily="34" charset="0"/>
              </a:rPr>
              <a:t> </a:t>
            </a:r>
            <a:r>
              <a:rPr lang="pl-PL" sz="2000" b="1" dirty="0" err="1" smtClean="0">
                <a:solidFill>
                  <a:srgbClr val="002060"/>
                </a:solidFill>
                <a:latin typeface="Verdana" pitchFamily="34" charset="0"/>
                <a:ea typeface="Verdana" pitchFamily="34" charset="0"/>
                <a:cs typeface="Verdana" pitchFamily="34" charset="0"/>
              </a:rPr>
              <a:t>Participants</a:t>
            </a:r>
            <a:endParaRPr lang="en-GB" sz="2000" b="1" kern="0" dirty="0" smtClean="0">
              <a:solidFill>
                <a:srgbClr val="002060"/>
              </a:solidFill>
              <a:latin typeface="Verdana" pitchFamily="34" charset="0"/>
              <a:ea typeface="Verdana" pitchFamily="34" charset="0"/>
              <a:cs typeface="Verdana" pitchFamily="34" charset="0"/>
            </a:endParaRPr>
          </a:p>
          <a:p>
            <a:pPr marL="742950" lvl="1" indent="-285750" eaLnBrk="0" hangingPunct="0">
              <a:spcBef>
                <a:spcPct val="20000"/>
              </a:spcBef>
              <a:buClr>
                <a:srgbClr val="0F5494"/>
              </a:buClr>
              <a:buSzPct val="90000"/>
              <a:buFont typeface="Wingdings" pitchFamily="2" charset="2"/>
              <a:buChar char="§"/>
              <a:defRPr/>
            </a:pPr>
            <a:r>
              <a:rPr lang="en-GB" sz="1800" kern="0" dirty="0" smtClean="0">
                <a:solidFill>
                  <a:srgbClr val="002060"/>
                </a:solidFill>
                <a:latin typeface="Verdana" pitchFamily="34" charset="0"/>
                <a:ea typeface="Verdana" pitchFamily="34" charset="0"/>
                <a:cs typeface="Verdana" pitchFamily="34" charset="0"/>
              </a:rPr>
              <a:t>At </a:t>
            </a:r>
            <a:r>
              <a:rPr lang="en-GB" sz="1800" dirty="0" smtClean="0">
                <a:solidFill>
                  <a:srgbClr val="002060"/>
                </a:solidFill>
                <a:latin typeface="Verdana" pitchFamily="34" charset="0"/>
                <a:ea typeface="Verdana" pitchFamily="34" charset="0"/>
                <a:cs typeface="Verdana" pitchFamily="34" charset="0"/>
              </a:rPr>
              <a:t>least</a:t>
            </a:r>
            <a:r>
              <a:rPr lang="en-GB" sz="1800" kern="0" dirty="0" smtClean="0">
                <a:solidFill>
                  <a:srgbClr val="002060"/>
                </a:solidFill>
                <a:latin typeface="Verdana" pitchFamily="34" charset="0"/>
                <a:ea typeface="Verdana" pitchFamily="34" charset="0"/>
                <a:cs typeface="Verdana" pitchFamily="34" charset="0"/>
              </a:rPr>
              <a:t> </a:t>
            </a:r>
            <a:r>
              <a:rPr lang="en-GB" sz="1800" b="1" kern="0" dirty="0" smtClean="0">
                <a:solidFill>
                  <a:srgbClr val="002060"/>
                </a:solidFill>
                <a:latin typeface="Verdana" pitchFamily="34" charset="0"/>
                <a:ea typeface="Verdana" pitchFamily="34" charset="0"/>
                <a:cs typeface="Verdana" pitchFamily="34" charset="0"/>
              </a:rPr>
              <a:t>three different countries</a:t>
            </a:r>
            <a:r>
              <a:rPr lang="en-GB" sz="1800" kern="0" dirty="0" smtClean="0">
                <a:solidFill>
                  <a:srgbClr val="002060"/>
                </a:solidFill>
                <a:latin typeface="Verdana" pitchFamily="34" charset="0"/>
                <a:ea typeface="Verdana" pitchFamily="34" charset="0"/>
                <a:cs typeface="Verdana" pitchFamily="34" charset="0"/>
              </a:rPr>
              <a:t>, of which at least one is a Programme Country and one is an eligible Partner Country</a:t>
            </a:r>
            <a:r>
              <a:rPr lang="pl-PL" sz="1800" kern="0" dirty="0" smtClean="0">
                <a:solidFill>
                  <a:srgbClr val="002060"/>
                </a:solidFill>
                <a:latin typeface="Verdana" pitchFamily="34" charset="0"/>
                <a:ea typeface="Verdana" pitchFamily="34" charset="0"/>
                <a:cs typeface="Verdana" pitchFamily="34" charset="0"/>
              </a:rPr>
              <a:t>;</a:t>
            </a:r>
          </a:p>
          <a:p>
            <a:pPr marL="742950" lvl="1" indent="-285750" eaLnBrk="0" hangingPunct="0">
              <a:spcBef>
                <a:spcPct val="20000"/>
              </a:spcBef>
              <a:buClr>
                <a:srgbClr val="0F5494"/>
              </a:buClr>
              <a:buSzPct val="90000"/>
              <a:buFont typeface="Wingdings" pitchFamily="2" charset="2"/>
              <a:buChar char="§"/>
              <a:defRPr/>
            </a:pPr>
            <a:r>
              <a:rPr lang="en-GB" sz="1800" kern="0" dirty="0" smtClean="0">
                <a:solidFill>
                  <a:srgbClr val="002060"/>
                </a:solidFill>
                <a:latin typeface="Verdana" pitchFamily="34" charset="0"/>
                <a:ea typeface="Verdana" pitchFamily="34" charset="0"/>
                <a:cs typeface="Verdana" pitchFamily="34" charset="0"/>
              </a:rPr>
              <a:t>Any public or private organisation active in the education, training and youth fields or the labour market.</a:t>
            </a:r>
            <a:endParaRPr lang="pl-PL" sz="1800" kern="0" dirty="0" smtClean="0">
              <a:solidFill>
                <a:srgbClr val="002060"/>
              </a:solidFill>
              <a:latin typeface="Verdana" pitchFamily="34" charset="0"/>
              <a:ea typeface="Verdana" pitchFamily="34" charset="0"/>
              <a:cs typeface="Verdana" pitchFamily="34" charset="0"/>
            </a:endParaRPr>
          </a:p>
          <a:p>
            <a:pPr marL="285750" indent="-285750" eaLnBrk="0" hangingPunct="0">
              <a:spcBef>
                <a:spcPct val="20000"/>
              </a:spcBef>
              <a:buClr>
                <a:srgbClr val="0F5494"/>
              </a:buClr>
              <a:buSzPct val="90000"/>
              <a:buFont typeface="Wingdings" pitchFamily="2" charset="2"/>
              <a:buChar char="§"/>
              <a:defRPr/>
            </a:pPr>
            <a:r>
              <a:rPr lang="pl-PL" sz="2000" b="1" kern="0" dirty="0" err="1" smtClean="0">
                <a:solidFill>
                  <a:srgbClr val="002060"/>
                </a:solidFill>
                <a:latin typeface="Verdana" pitchFamily="34" charset="0"/>
                <a:ea typeface="Verdana" pitchFamily="34" charset="0"/>
                <a:cs typeface="Verdana" pitchFamily="34" charset="0"/>
              </a:rPr>
              <a:t>Duration</a:t>
            </a:r>
            <a:r>
              <a:rPr lang="pl-PL" sz="2000" b="1" kern="0" dirty="0" smtClean="0">
                <a:solidFill>
                  <a:srgbClr val="002060"/>
                </a:solidFill>
                <a:latin typeface="Verdana" pitchFamily="34" charset="0"/>
                <a:ea typeface="Verdana" pitchFamily="34" charset="0"/>
                <a:cs typeface="Verdana" pitchFamily="34" charset="0"/>
              </a:rPr>
              <a:t>:</a:t>
            </a:r>
          </a:p>
          <a:p>
            <a:pPr marL="742950" lvl="1" indent="-285750" eaLnBrk="0" hangingPunct="0">
              <a:spcBef>
                <a:spcPct val="20000"/>
              </a:spcBef>
              <a:buClr>
                <a:srgbClr val="0F5494"/>
              </a:buClr>
              <a:buSzPct val="90000"/>
              <a:buFont typeface="Wingdings" pitchFamily="2" charset="2"/>
              <a:buChar char="§"/>
              <a:defRPr/>
            </a:pPr>
            <a:r>
              <a:rPr lang="fr-FR" sz="1800" kern="0" dirty="0" err="1" smtClean="0">
                <a:solidFill>
                  <a:srgbClr val="002060"/>
                </a:solidFill>
                <a:latin typeface="Verdana" pitchFamily="34" charset="0"/>
                <a:ea typeface="Verdana" pitchFamily="34" charset="0"/>
                <a:cs typeface="Verdana" pitchFamily="34" charset="0"/>
              </a:rPr>
              <a:t>from</a:t>
            </a:r>
            <a:r>
              <a:rPr lang="fr-FR" sz="1800" kern="0" dirty="0" smtClean="0">
                <a:solidFill>
                  <a:srgbClr val="002060"/>
                </a:solidFill>
                <a:latin typeface="Verdana" pitchFamily="34" charset="0"/>
                <a:ea typeface="Verdana" pitchFamily="34" charset="0"/>
                <a:cs typeface="Verdana" pitchFamily="34" charset="0"/>
              </a:rPr>
              <a:t> 9 </a:t>
            </a:r>
            <a:r>
              <a:rPr lang="fr-FR" sz="1800" kern="0" dirty="0" err="1" smtClean="0">
                <a:solidFill>
                  <a:srgbClr val="002060"/>
                </a:solidFill>
                <a:latin typeface="Verdana" pitchFamily="34" charset="0"/>
                <a:ea typeface="Verdana" pitchFamily="34" charset="0"/>
                <a:cs typeface="Verdana" pitchFamily="34" charset="0"/>
              </a:rPr>
              <a:t>months</a:t>
            </a:r>
            <a:r>
              <a:rPr lang="fr-FR" sz="1800" kern="0" dirty="0" smtClean="0">
                <a:solidFill>
                  <a:srgbClr val="002060"/>
                </a:solidFill>
                <a:latin typeface="Verdana" pitchFamily="34" charset="0"/>
                <a:ea typeface="Verdana" pitchFamily="34" charset="0"/>
                <a:cs typeface="Verdana" pitchFamily="34" charset="0"/>
              </a:rPr>
              <a:t> to 2 </a:t>
            </a:r>
            <a:r>
              <a:rPr lang="fr-FR" sz="1800" kern="0" dirty="0" err="1" smtClean="0">
                <a:solidFill>
                  <a:srgbClr val="002060"/>
                </a:solidFill>
                <a:latin typeface="Verdana" pitchFamily="34" charset="0"/>
                <a:ea typeface="Verdana" pitchFamily="34" charset="0"/>
                <a:cs typeface="Verdana" pitchFamily="34" charset="0"/>
              </a:rPr>
              <a:t>year</a:t>
            </a:r>
            <a:r>
              <a:rPr lang="pl-PL" sz="1800" kern="0" dirty="0" smtClean="0">
                <a:solidFill>
                  <a:srgbClr val="002060"/>
                </a:solidFill>
                <a:latin typeface="Verdana" pitchFamily="34" charset="0"/>
                <a:ea typeface="Verdana" pitchFamily="34" charset="0"/>
                <a:cs typeface="Verdana" pitchFamily="34" charset="0"/>
              </a:rPr>
              <a:t>s</a:t>
            </a:r>
          </a:p>
          <a:p>
            <a:pPr marL="742950" lvl="1" indent="-285750" eaLnBrk="0" hangingPunct="0">
              <a:spcBef>
                <a:spcPct val="20000"/>
              </a:spcBef>
              <a:buClr>
                <a:srgbClr val="0F5494"/>
              </a:buClr>
              <a:buSzPct val="90000"/>
              <a:buFont typeface="Wingdings" pitchFamily="2" charset="2"/>
              <a:buChar char="§"/>
              <a:defRPr/>
            </a:pPr>
            <a:r>
              <a:rPr lang="pl-PL" sz="1800" kern="0" dirty="0" smtClean="0">
                <a:solidFill>
                  <a:srgbClr val="002060"/>
                </a:solidFill>
                <a:latin typeface="Verdana" pitchFamily="34" charset="0"/>
                <a:ea typeface="Verdana" pitchFamily="34" charset="0"/>
                <a:cs typeface="Verdana" pitchFamily="34" charset="0"/>
              </a:rPr>
              <a:t>Max grant: 150 000 </a:t>
            </a:r>
            <a:r>
              <a:rPr lang="fr-BE" sz="1800" dirty="0" smtClean="0">
                <a:solidFill>
                  <a:srgbClr val="002060"/>
                </a:solidFill>
                <a:latin typeface="Verdana" pitchFamily="34" charset="0"/>
                <a:ea typeface="Verdana" pitchFamily="34" charset="0"/>
                <a:cs typeface="Verdana" pitchFamily="34" charset="0"/>
              </a:rPr>
              <a:t>€ </a:t>
            </a:r>
            <a:endParaRPr lang="pl-PL" sz="1800" kern="0" dirty="0" smtClean="0">
              <a:solidFill>
                <a:srgbClr val="002060"/>
              </a:solidFill>
              <a:latin typeface="Verdana" pitchFamily="34" charset="0"/>
              <a:ea typeface="Verdana" pitchFamily="34" charset="0"/>
              <a:cs typeface="Verdana" pitchFamily="34" charset="0"/>
            </a:endParaRPr>
          </a:p>
          <a:p>
            <a:pPr marL="285750" lvl="1" indent="-285750" eaLnBrk="0" hangingPunct="0">
              <a:spcBef>
                <a:spcPct val="20000"/>
              </a:spcBef>
              <a:buClr>
                <a:srgbClr val="0F5494"/>
              </a:buClr>
              <a:buSzPct val="90000"/>
              <a:buFont typeface="Wingdings" pitchFamily="2" charset="2"/>
              <a:buChar char="§"/>
              <a:defRPr/>
            </a:pPr>
            <a:r>
              <a:rPr lang="en-GB" sz="2000" b="1" kern="0" dirty="0" smtClean="0">
                <a:solidFill>
                  <a:srgbClr val="002060"/>
                </a:solidFill>
                <a:latin typeface="Verdana" pitchFamily="34" charset="0"/>
                <a:ea typeface="Verdana" pitchFamily="34" charset="0"/>
                <a:cs typeface="Verdana" pitchFamily="34" charset="0"/>
              </a:rPr>
              <a:t>Who can apply</a:t>
            </a:r>
            <a:r>
              <a:rPr lang="pl-PL" sz="2000" b="1" kern="0" dirty="0" smtClean="0">
                <a:solidFill>
                  <a:srgbClr val="002060"/>
                </a:solidFill>
                <a:latin typeface="Verdana" pitchFamily="34" charset="0"/>
                <a:ea typeface="Verdana" pitchFamily="34" charset="0"/>
                <a:cs typeface="Verdana" pitchFamily="34" charset="0"/>
              </a:rPr>
              <a:t>:</a:t>
            </a:r>
            <a:endParaRPr lang="en-GB" sz="2000" b="1" kern="0" dirty="0" smtClean="0">
              <a:solidFill>
                <a:srgbClr val="002060"/>
              </a:solidFill>
              <a:latin typeface="Verdana" pitchFamily="34" charset="0"/>
              <a:ea typeface="Verdana" pitchFamily="34" charset="0"/>
              <a:cs typeface="Verdana" pitchFamily="34" charset="0"/>
            </a:endParaRPr>
          </a:p>
          <a:p>
            <a:pPr marL="742950" lvl="1" indent="-285750" eaLnBrk="0" hangingPunct="0">
              <a:spcBef>
                <a:spcPct val="20000"/>
              </a:spcBef>
              <a:buClr>
                <a:srgbClr val="0F5494"/>
              </a:buClr>
              <a:buSzPct val="90000"/>
              <a:buFont typeface="Wingdings" pitchFamily="2" charset="2"/>
              <a:buChar char="§"/>
              <a:defRPr/>
            </a:pPr>
            <a:r>
              <a:rPr lang="en-GB" sz="1800" kern="0" dirty="0" smtClean="0">
                <a:solidFill>
                  <a:srgbClr val="002060"/>
                </a:solidFill>
                <a:latin typeface="Verdana" pitchFamily="34" charset="0"/>
                <a:ea typeface="Verdana" pitchFamily="34" charset="0"/>
                <a:cs typeface="Verdana" pitchFamily="34" charset="0"/>
              </a:rPr>
              <a:t>non-profit organisation, association, NGO (including European Youth NGOs)</a:t>
            </a:r>
            <a:r>
              <a:rPr lang="pl-PL" sz="1800" kern="0" dirty="0" smtClean="0">
                <a:solidFill>
                  <a:srgbClr val="002060"/>
                </a:solidFill>
                <a:latin typeface="Verdana" pitchFamily="34" charset="0"/>
                <a:ea typeface="Verdana" pitchFamily="34" charset="0"/>
                <a:cs typeface="Verdana" pitchFamily="34" charset="0"/>
              </a:rPr>
              <a:t>, </a:t>
            </a:r>
            <a:r>
              <a:rPr lang="fr-BE" sz="1800" kern="0" dirty="0" smtClean="0">
                <a:solidFill>
                  <a:srgbClr val="002060"/>
                </a:solidFill>
                <a:latin typeface="Verdana" pitchFamily="34" charset="0"/>
                <a:ea typeface="Verdana" pitchFamily="34" charset="0"/>
                <a:cs typeface="Verdana" pitchFamily="34" charset="0"/>
              </a:rPr>
              <a:t>national </a:t>
            </a:r>
            <a:r>
              <a:rPr lang="fr-BE" sz="1800" kern="0" dirty="0" err="1" smtClean="0">
                <a:solidFill>
                  <a:srgbClr val="002060"/>
                </a:solidFill>
                <a:latin typeface="Verdana" pitchFamily="34" charset="0"/>
                <a:ea typeface="Verdana" pitchFamily="34" charset="0"/>
                <a:cs typeface="Verdana" pitchFamily="34" charset="0"/>
              </a:rPr>
              <a:t>Youth</a:t>
            </a:r>
            <a:r>
              <a:rPr lang="fr-BE" sz="1800" kern="0" dirty="0" smtClean="0">
                <a:solidFill>
                  <a:srgbClr val="002060"/>
                </a:solidFill>
                <a:latin typeface="Verdana" pitchFamily="34" charset="0"/>
                <a:ea typeface="Verdana" pitchFamily="34" charset="0"/>
                <a:cs typeface="Verdana" pitchFamily="34" charset="0"/>
              </a:rPr>
              <a:t> Council</a:t>
            </a:r>
            <a:r>
              <a:rPr lang="pl-PL" sz="1800" kern="0" dirty="0" smtClean="0">
                <a:solidFill>
                  <a:srgbClr val="002060"/>
                </a:solidFill>
                <a:latin typeface="Verdana" pitchFamily="34" charset="0"/>
                <a:ea typeface="Verdana" pitchFamily="34" charset="0"/>
                <a:cs typeface="Verdana" pitchFamily="34" charset="0"/>
              </a:rPr>
              <a:t>, </a:t>
            </a:r>
            <a:r>
              <a:rPr lang="en-GB" sz="1800" kern="0" dirty="0" smtClean="0">
                <a:solidFill>
                  <a:srgbClr val="002060"/>
                </a:solidFill>
                <a:latin typeface="Verdana" pitchFamily="34" charset="0"/>
                <a:ea typeface="Verdana" pitchFamily="34" charset="0"/>
                <a:cs typeface="Verdana" pitchFamily="34" charset="0"/>
              </a:rPr>
              <a:t>public body at local, regional or national level</a:t>
            </a:r>
            <a:endParaRPr lang="pl-PL" sz="1800" kern="0" dirty="0" smtClean="0">
              <a:solidFill>
                <a:srgbClr val="002060"/>
              </a:solidFill>
              <a:latin typeface="Verdana" pitchFamily="34" charset="0"/>
              <a:ea typeface="Verdana" pitchFamily="34" charset="0"/>
              <a:cs typeface="Verdana" pitchFamily="34" charset="0"/>
            </a:endParaRPr>
          </a:p>
          <a:p>
            <a:pPr marL="742950" lvl="1" indent="-285750" eaLnBrk="0" hangingPunct="0">
              <a:spcBef>
                <a:spcPct val="20000"/>
              </a:spcBef>
              <a:buClr>
                <a:srgbClr val="0F5494"/>
              </a:buClr>
              <a:buSzPct val="90000"/>
              <a:buFont typeface="Wingdings" pitchFamily="2" charset="2"/>
              <a:buChar char="§"/>
              <a:defRPr/>
            </a:pPr>
            <a:r>
              <a:rPr lang="pl-PL" sz="1800" kern="0" dirty="0" smtClean="0">
                <a:solidFill>
                  <a:srgbClr val="002060"/>
                </a:solidFill>
                <a:latin typeface="Verdana" pitchFamily="34" charset="0"/>
                <a:ea typeface="Verdana" pitchFamily="34" charset="0"/>
                <a:cs typeface="Verdana" pitchFamily="34" charset="0"/>
              </a:rPr>
              <a:t>l</a:t>
            </a:r>
            <a:r>
              <a:rPr lang="en-US" sz="1800" kern="0" dirty="0" err="1" smtClean="0">
                <a:solidFill>
                  <a:srgbClr val="002060"/>
                </a:solidFill>
                <a:latin typeface="Verdana" pitchFamily="34" charset="0"/>
                <a:ea typeface="Verdana" pitchFamily="34" charset="0"/>
                <a:cs typeface="Verdana" pitchFamily="34" charset="0"/>
              </a:rPr>
              <a:t>ocated</a:t>
            </a:r>
            <a:r>
              <a:rPr lang="en-US" sz="1800" kern="0" dirty="0" smtClean="0">
                <a:solidFill>
                  <a:srgbClr val="002060"/>
                </a:solidFill>
                <a:latin typeface="Verdana" pitchFamily="34" charset="0"/>
                <a:ea typeface="Verdana" pitchFamily="34" charset="0"/>
                <a:cs typeface="Verdana" pitchFamily="34" charset="0"/>
              </a:rPr>
              <a:t> in a </a:t>
            </a:r>
            <a:r>
              <a:rPr lang="en-US" sz="1800" kern="0" dirty="0" err="1" smtClean="0">
                <a:solidFill>
                  <a:srgbClr val="002060"/>
                </a:solidFill>
                <a:latin typeface="Verdana" pitchFamily="34" charset="0"/>
                <a:ea typeface="Verdana" pitchFamily="34" charset="0"/>
                <a:cs typeface="Verdana" pitchFamily="34" charset="0"/>
              </a:rPr>
              <a:t>Programme</a:t>
            </a:r>
            <a:r>
              <a:rPr lang="en-US" sz="1800" kern="0" dirty="0" smtClean="0">
                <a:solidFill>
                  <a:srgbClr val="002060"/>
                </a:solidFill>
                <a:latin typeface="Verdana" pitchFamily="34" charset="0"/>
                <a:ea typeface="Verdana" pitchFamily="34" charset="0"/>
                <a:cs typeface="Verdana" pitchFamily="34" charset="0"/>
              </a:rPr>
              <a:t> Country</a:t>
            </a:r>
            <a:endParaRPr lang="pl-PL" sz="1800" kern="0" dirty="0" smtClean="0">
              <a:solidFill>
                <a:srgbClr val="002060"/>
              </a:solidFill>
              <a:latin typeface="Verdana" pitchFamily="34" charset="0"/>
              <a:ea typeface="Verdana" pitchFamily="34" charset="0"/>
              <a:cs typeface="Verdana" pitchFamily="34" charset="0"/>
            </a:endParaRPr>
          </a:p>
        </p:txBody>
      </p:sp>
      <p:sp>
        <p:nvSpPr>
          <p:cNvPr id="7"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44</a:t>
            </a:fld>
            <a:endParaRPr lang="en-GB" sz="1200" dirty="0">
              <a:solidFill>
                <a:schemeClr val="tx1"/>
              </a:solidFill>
            </a:endParaRPr>
          </a:p>
        </p:txBody>
      </p:sp>
    </p:spTree>
    <p:extLst>
      <p:ext uri="{BB962C8B-B14F-4D97-AF65-F5344CB8AC3E}">
        <p14:creationId xmlns:p14="http://schemas.microsoft.com/office/powerpoint/2010/main" val="348325037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95536" y="1412776"/>
            <a:ext cx="8229600" cy="792088"/>
          </a:xfrm>
          <a:solidFill>
            <a:schemeClr val="bg1"/>
          </a:solidFill>
          <a:ln>
            <a:solidFill>
              <a:schemeClr val="bg1"/>
            </a:solidFill>
          </a:ln>
        </p:spPr>
        <p:txBody>
          <a:bodyPr/>
          <a:lstStyle/>
          <a:p>
            <a:pPr marL="0" indent="0" algn="ctr">
              <a:buNone/>
              <a:defRPr/>
            </a:pPr>
            <a:r>
              <a:rPr lang="en-GB" sz="2400" dirty="0" smtClean="0">
                <a:ea typeface="Verdana" pitchFamily="34" charset="0"/>
                <a:cs typeface="Verdana" pitchFamily="34" charset="0"/>
              </a:rPr>
              <a:t>Key Action 2</a:t>
            </a:r>
            <a:r>
              <a:rPr lang="pl-PL" sz="2400" dirty="0" smtClean="0">
                <a:ea typeface="Verdana" pitchFamily="34" charset="0"/>
                <a:cs typeface="Verdana" pitchFamily="34" charset="0"/>
              </a:rPr>
              <a:t> -</a:t>
            </a:r>
            <a:r>
              <a:rPr lang="en-GB" sz="2400" dirty="0" smtClean="0">
                <a:ea typeface="Verdana" pitchFamily="34" charset="0"/>
                <a:cs typeface="Verdana" pitchFamily="34" charset="0"/>
              </a:rPr>
              <a:t> </a:t>
            </a:r>
            <a:r>
              <a:rPr lang="pl-PL" sz="2400" dirty="0" err="1" smtClean="0">
                <a:ea typeface="Verdana" pitchFamily="34" charset="0"/>
                <a:cs typeface="Verdana" pitchFamily="34" charset="0"/>
              </a:rPr>
              <a:t>Capacity</a:t>
            </a:r>
            <a:r>
              <a:rPr lang="pl-PL" sz="2400" dirty="0" smtClean="0">
                <a:ea typeface="Verdana" pitchFamily="34" charset="0"/>
                <a:cs typeface="Verdana" pitchFamily="34" charset="0"/>
              </a:rPr>
              <a:t> </a:t>
            </a:r>
            <a:r>
              <a:rPr lang="pl-PL" sz="2400" dirty="0" err="1" smtClean="0">
                <a:ea typeface="Verdana" pitchFamily="34" charset="0"/>
                <a:cs typeface="Verdana" pitchFamily="34" charset="0"/>
              </a:rPr>
              <a:t>Building</a:t>
            </a:r>
            <a:r>
              <a:rPr lang="pl-PL" sz="2400" dirty="0" smtClean="0">
                <a:ea typeface="Verdana" pitchFamily="34" charset="0"/>
                <a:cs typeface="Verdana" pitchFamily="34" charset="0"/>
              </a:rPr>
              <a:t>: </a:t>
            </a:r>
            <a:r>
              <a:rPr lang="pl-PL" sz="2400" kern="1200" dirty="0" err="1" smtClean="0">
                <a:cs typeface="Arial" charset="0"/>
              </a:rPr>
              <a:t>Key</a:t>
            </a:r>
            <a:r>
              <a:rPr lang="pl-PL" sz="2400" kern="1200" dirty="0" smtClean="0">
                <a:cs typeface="Arial" charset="0"/>
              </a:rPr>
              <a:t> </a:t>
            </a:r>
            <a:r>
              <a:rPr lang="pl-PL" sz="2400" kern="1200" dirty="0" err="1" smtClean="0">
                <a:cs typeface="Arial" charset="0"/>
              </a:rPr>
              <a:t>features</a:t>
            </a:r>
            <a:endParaRPr lang="en-GB" sz="2400" kern="1200" dirty="0">
              <a:cs typeface="Arial" charset="0"/>
            </a:endParaRPr>
          </a:p>
          <a:p>
            <a:pPr marL="457200" indent="-457200">
              <a:buFontTx/>
              <a:buChar char="-"/>
              <a:defRPr/>
            </a:pPr>
            <a:endParaRPr lang="fr-BE" sz="1400" dirty="0" smtClean="0">
              <a:solidFill>
                <a:srgbClr val="0D4A81"/>
              </a:solidFill>
            </a:endParaRPr>
          </a:p>
        </p:txBody>
      </p:sp>
      <p:sp>
        <p:nvSpPr>
          <p:cNvPr id="20483"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6" tIns="45578" rIns="91156" bIns="45578">
            <a:spAutoFit/>
          </a:bodyPr>
          <a:lstStyle/>
          <a:p>
            <a:pPr algn="ctr"/>
            <a:fld id="{A7465FF3-3FAB-4AD5-92A2-B36F3055D3EF}" type="slidenum">
              <a:rPr lang="en-GB" sz="1200">
                <a:solidFill>
                  <a:srgbClr val="FFFFFF"/>
                </a:solidFill>
              </a:rPr>
              <a:pPr algn="ctr"/>
              <a:t>45</a:t>
            </a:fld>
            <a:endParaRPr lang="en-GB" sz="1200">
              <a:solidFill>
                <a:srgbClr val="FFFFFF"/>
              </a:solidFill>
            </a:endParaRPr>
          </a:p>
        </p:txBody>
      </p:sp>
      <p:sp>
        <p:nvSpPr>
          <p:cNvPr id="5" name="Content Placeholder 2"/>
          <p:cNvSpPr txBox="1">
            <a:spLocks/>
          </p:cNvSpPr>
          <p:nvPr/>
        </p:nvSpPr>
        <p:spPr bwMode="auto">
          <a:xfrm>
            <a:off x="609600" y="2564904"/>
            <a:ext cx="8229600"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50000"/>
              </a:lnSpc>
              <a:spcBef>
                <a:spcPct val="20000"/>
              </a:spcBef>
              <a:spcAft>
                <a:spcPct val="0"/>
              </a:spcAft>
              <a:buClr>
                <a:srgbClr val="0F5494"/>
              </a:buClr>
              <a:buSzTx/>
              <a:buFont typeface="Wingdings" pitchFamily="2" charset="2"/>
              <a:buChar char="§"/>
              <a:tabLst/>
              <a:defRPr/>
            </a:pPr>
            <a:r>
              <a:rPr kumimoji="0" lang="fr-BE" sz="1800" b="0"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Focus on </a:t>
            </a:r>
            <a:r>
              <a:rPr kumimoji="0" lang="fr-BE" sz="1800" b="1" i="0" u="none" strike="noStrike" kern="0" cap="none" spc="0" normalizeH="0" baseline="0" noProof="0" dirty="0" err="1" smtClean="0">
                <a:ln>
                  <a:noFill/>
                </a:ln>
                <a:solidFill>
                  <a:srgbClr val="002060"/>
                </a:solidFill>
                <a:effectLst/>
                <a:uLnTx/>
                <a:uFillTx/>
                <a:latin typeface="Verdana" pitchFamily="34" charset="0"/>
                <a:ea typeface="Verdana" pitchFamily="34" charset="0"/>
                <a:cs typeface="Verdana" pitchFamily="34" charset="0"/>
              </a:rPr>
              <a:t>reforms</a:t>
            </a:r>
            <a:r>
              <a:rPr kumimoji="0" lang="fr-BE" sz="1800" b="1"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and </a:t>
            </a:r>
            <a:r>
              <a:rPr kumimoji="0" lang="fr-BE" sz="1800" b="1" i="0" u="none" strike="noStrike" kern="0" cap="none" spc="0" normalizeH="0" baseline="0" noProof="0" dirty="0" err="1" smtClean="0">
                <a:ln>
                  <a:noFill/>
                </a:ln>
                <a:solidFill>
                  <a:srgbClr val="002060"/>
                </a:solidFill>
                <a:effectLst/>
                <a:uLnTx/>
                <a:uFillTx/>
                <a:latin typeface="Verdana" pitchFamily="34" charset="0"/>
                <a:ea typeface="Verdana" pitchFamily="34" charset="0"/>
                <a:cs typeface="Verdana" pitchFamily="34" charset="0"/>
              </a:rPr>
              <a:t>capacity</a:t>
            </a:r>
            <a:r>
              <a:rPr kumimoji="0" lang="fr-BE" sz="1800" b="1"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building </a:t>
            </a:r>
          </a:p>
          <a:p>
            <a:pPr marL="457200" marR="0" lvl="0" indent="-457200" algn="l" defTabSz="914400" rtl="0" eaLnBrk="0" fontAlgn="base" latinLnBrk="0" hangingPunct="0">
              <a:lnSpc>
                <a:spcPct val="150000"/>
              </a:lnSpc>
              <a:spcBef>
                <a:spcPct val="20000"/>
              </a:spcBef>
              <a:spcAft>
                <a:spcPct val="0"/>
              </a:spcAft>
              <a:buClr>
                <a:srgbClr val="0F5494"/>
              </a:buClr>
              <a:buSzTx/>
              <a:buFont typeface="Wingdings" pitchFamily="2" charset="2"/>
              <a:buChar char="§"/>
              <a:tabLst/>
              <a:defRPr/>
            </a:pPr>
            <a:r>
              <a:rPr kumimoji="0" lang="fr-BE" sz="1800" b="0" i="0" u="none" strike="noStrike" kern="0" cap="none" spc="0" normalizeH="0" baseline="0" noProof="0" dirty="0" err="1" smtClean="0">
                <a:ln>
                  <a:noFill/>
                </a:ln>
                <a:solidFill>
                  <a:srgbClr val="002060"/>
                </a:solidFill>
                <a:effectLst/>
                <a:uLnTx/>
                <a:uFillTx/>
                <a:latin typeface="Verdana" pitchFamily="34" charset="0"/>
                <a:ea typeface="Verdana" pitchFamily="34" charset="0"/>
                <a:cs typeface="Verdana" pitchFamily="34" charset="0"/>
              </a:rPr>
              <a:t>Expected</a:t>
            </a:r>
            <a:r>
              <a:rPr kumimoji="0" lang="fr-BE" sz="1800" b="0"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impact: organisations, </a:t>
            </a:r>
            <a:r>
              <a:rPr kumimoji="0" lang="fr-BE" sz="1800" b="1"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institutions and </a:t>
            </a:r>
            <a:r>
              <a:rPr kumimoji="0" lang="fr-BE" sz="1800" b="1" i="0" u="none" strike="noStrike" kern="0" cap="none" spc="0" normalizeH="0" baseline="0" noProof="0" dirty="0" err="1" smtClean="0">
                <a:ln>
                  <a:noFill/>
                </a:ln>
                <a:solidFill>
                  <a:srgbClr val="002060"/>
                </a:solidFill>
                <a:effectLst/>
                <a:uLnTx/>
                <a:uFillTx/>
                <a:latin typeface="Verdana" pitchFamily="34" charset="0"/>
                <a:ea typeface="Verdana" pitchFamily="34" charset="0"/>
                <a:cs typeface="Verdana" pitchFamily="34" charset="0"/>
              </a:rPr>
              <a:t>systems</a:t>
            </a:r>
            <a:endParaRPr kumimoji="0" lang="fr-BE" sz="1800" b="1"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50000"/>
              </a:lnSpc>
              <a:spcBef>
                <a:spcPct val="20000"/>
              </a:spcBef>
              <a:spcAft>
                <a:spcPct val="0"/>
              </a:spcAft>
              <a:buClr>
                <a:srgbClr val="0F5494"/>
              </a:buClr>
              <a:buSzTx/>
              <a:buFont typeface="Wingdings" pitchFamily="2" charset="2"/>
              <a:buChar char="§"/>
              <a:tabLst/>
              <a:defRPr/>
            </a:pPr>
            <a:r>
              <a:rPr kumimoji="0" lang="fr-BE" sz="1800" b="1" i="0" u="none" strike="noStrike" kern="0" cap="none" spc="0" normalizeH="0" baseline="0" noProof="0" dirty="0" err="1" smtClean="0">
                <a:ln>
                  <a:noFill/>
                </a:ln>
                <a:solidFill>
                  <a:srgbClr val="002060"/>
                </a:solidFill>
                <a:effectLst/>
                <a:uLnTx/>
                <a:uFillTx/>
                <a:latin typeface="Verdana" pitchFamily="34" charset="0"/>
                <a:ea typeface="Verdana" pitchFamily="34" charset="0"/>
                <a:cs typeface="Verdana" pitchFamily="34" charset="0"/>
              </a:rPr>
              <a:t>Openess</a:t>
            </a:r>
            <a:r>
              <a:rPr kumimoji="0" lang="fr-BE" sz="1800" b="1"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and </a:t>
            </a:r>
            <a:r>
              <a:rPr kumimoji="0" lang="fr-BE" sz="1800" b="1" i="0" u="none" strike="noStrike" kern="0" cap="none" spc="0" normalizeH="0" baseline="0" noProof="0" dirty="0" err="1" smtClean="0">
                <a:ln>
                  <a:noFill/>
                </a:ln>
                <a:solidFill>
                  <a:srgbClr val="002060"/>
                </a:solidFill>
                <a:effectLst/>
                <a:uLnTx/>
                <a:uFillTx/>
                <a:latin typeface="Verdana" pitchFamily="34" charset="0"/>
                <a:ea typeface="Verdana" pitchFamily="34" charset="0"/>
                <a:cs typeface="Verdana" pitchFamily="34" charset="0"/>
              </a:rPr>
              <a:t>flexibility</a:t>
            </a:r>
            <a:r>
              <a:rPr kumimoji="0" lang="fr-BE" sz="1800" b="1"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a:t>
            </a:r>
            <a:r>
              <a:rPr kumimoji="0" lang="fr-BE" sz="1800" b="0"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of the instrument</a:t>
            </a:r>
          </a:p>
          <a:p>
            <a:pPr marL="457200" marR="0" lvl="0" indent="-457200" algn="l" defTabSz="914400" rtl="0" eaLnBrk="0" fontAlgn="base" latinLnBrk="0" hangingPunct="0">
              <a:lnSpc>
                <a:spcPct val="150000"/>
              </a:lnSpc>
              <a:spcBef>
                <a:spcPct val="20000"/>
              </a:spcBef>
              <a:spcAft>
                <a:spcPct val="0"/>
              </a:spcAft>
              <a:buClr>
                <a:srgbClr val="0F5494"/>
              </a:buClr>
              <a:buSzTx/>
              <a:buFont typeface="Wingdings" pitchFamily="2" charset="2"/>
              <a:buChar char="§"/>
              <a:tabLst/>
              <a:defRPr/>
            </a:pPr>
            <a:r>
              <a:rPr kumimoji="0" lang="fr-BE" sz="1800" b="1" i="0" u="none" strike="noStrike" kern="0" cap="none" spc="0" normalizeH="0" baseline="0" noProof="0" dirty="0" err="1" smtClean="0">
                <a:ln>
                  <a:noFill/>
                </a:ln>
                <a:solidFill>
                  <a:srgbClr val="002060"/>
                </a:solidFill>
                <a:effectLst/>
                <a:uLnTx/>
                <a:uFillTx/>
                <a:latin typeface="Verdana" pitchFamily="34" charset="0"/>
                <a:ea typeface="Verdana" pitchFamily="34" charset="0"/>
                <a:cs typeface="Verdana" pitchFamily="34" charset="0"/>
              </a:rPr>
              <a:t>Bottom</a:t>
            </a:r>
            <a:r>
              <a:rPr kumimoji="0" lang="fr-BE" sz="1800" b="1"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up </a:t>
            </a:r>
            <a:r>
              <a:rPr kumimoji="0" lang="fr-BE" sz="1800" b="1" i="0" u="none" strike="noStrike" kern="0" cap="none" spc="0" normalizeH="0" baseline="0" noProof="0" dirty="0" err="1" smtClean="0">
                <a:ln>
                  <a:noFill/>
                </a:ln>
                <a:solidFill>
                  <a:srgbClr val="002060"/>
                </a:solidFill>
                <a:effectLst/>
                <a:uLnTx/>
                <a:uFillTx/>
                <a:latin typeface="Verdana" pitchFamily="34" charset="0"/>
                <a:ea typeface="Verdana" pitchFamily="34" charset="0"/>
                <a:cs typeface="Verdana" pitchFamily="34" charset="0"/>
              </a:rPr>
              <a:t>approach</a:t>
            </a:r>
            <a:endParaRPr kumimoji="0" lang="fr-BE" sz="1800" b="1"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50000"/>
              </a:lnSpc>
              <a:spcBef>
                <a:spcPct val="20000"/>
              </a:spcBef>
              <a:spcAft>
                <a:spcPct val="0"/>
              </a:spcAft>
              <a:buClr>
                <a:srgbClr val="0F5494"/>
              </a:buClr>
              <a:buSzTx/>
              <a:buFont typeface="Wingdings" pitchFamily="2" charset="2"/>
              <a:buChar char="§"/>
              <a:tabLst/>
              <a:defRPr/>
            </a:pPr>
            <a:r>
              <a:rPr kumimoji="0" lang="fr-BE" sz="1800" b="1"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Exchange of practices </a:t>
            </a:r>
            <a:r>
              <a:rPr kumimoji="0" lang="fr-BE" sz="1800" b="0"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a:t>
            </a:r>
            <a:r>
              <a:rPr kumimoji="0" lang="fr-BE" sz="1800" b="1" i="0" u="none" strike="noStrike" kern="0" cap="none" spc="0" normalizeH="0" baseline="0" noProof="0" dirty="0" err="1" smtClean="0">
                <a:ln>
                  <a:noFill/>
                </a:ln>
                <a:solidFill>
                  <a:srgbClr val="002060"/>
                </a:solidFill>
                <a:effectLst/>
                <a:uLnTx/>
                <a:uFillTx/>
                <a:latin typeface="Verdana" pitchFamily="34" charset="0"/>
                <a:ea typeface="Verdana" pitchFamily="34" charset="0"/>
                <a:cs typeface="Verdana" pitchFamily="34" charset="0"/>
              </a:rPr>
              <a:t>experience</a:t>
            </a:r>
            <a:r>
              <a:rPr kumimoji="0" lang="fr-BE" sz="1800" b="0"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a:t>
            </a:r>
            <a:r>
              <a:rPr kumimoji="0" lang="fr-BE" sz="1800" b="0" i="0" u="none" strike="noStrike" kern="0" cap="none" spc="0" normalizeH="0" baseline="0" noProof="0" dirty="0" err="1" smtClean="0">
                <a:ln>
                  <a:noFill/>
                </a:ln>
                <a:solidFill>
                  <a:srgbClr val="002060"/>
                </a:solidFill>
                <a:effectLst/>
                <a:uLnTx/>
                <a:uFillTx/>
                <a:latin typeface="Verdana" pitchFamily="34" charset="0"/>
                <a:ea typeface="Verdana" pitchFamily="34" charset="0"/>
                <a:cs typeface="Verdana" pitchFamily="34" charset="0"/>
              </a:rPr>
              <a:t>among</a:t>
            </a:r>
            <a:r>
              <a:rPr kumimoji="0" lang="fr-BE" sz="1800" b="0"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a:t>
            </a:r>
            <a:r>
              <a:rPr kumimoji="0" lang="fr-BE" sz="1800" b="0" i="0" u="none" strike="noStrike" kern="0" cap="none" spc="0" normalizeH="0" baseline="0" noProof="0" dirty="0" err="1" smtClean="0">
                <a:ln>
                  <a:noFill/>
                </a:ln>
                <a:solidFill>
                  <a:srgbClr val="002060"/>
                </a:solidFill>
                <a:effectLst/>
                <a:uLnTx/>
                <a:uFillTx/>
                <a:latin typeface="Verdana" pitchFamily="34" charset="0"/>
                <a:ea typeface="Verdana" pitchFamily="34" charset="0"/>
                <a:cs typeface="Verdana" pitchFamily="34" charset="0"/>
              </a:rPr>
              <a:t>peers</a:t>
            </a:r>
            <a:endParaRPr kumimoji="0" lang="fr-BE" sz="1800" b="0"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endParaRPr>
          </a:p>
        </p:txBody>
      </p:sp>
      <p:sp>
        <p:nvSpPr>
          <p:cNvPr id="6"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45</a:t>
            </a:fld>
            <a:endParaRPr lang="en-GB" sz="1200" dirty="0">
              <a:solidFill>
                <a:schemeClr val="tx1"/>
              </a:solidFill>
            </a:endParaRPr>
          </a:p>
        </p:txBody>
      </p:sp>
    </p:spTree>
    <p:extLst>
      <p:ext uri="{BB962C8B-B14F-4D97-AF65-F5344CB8AC3E}">
        <p14:creationId xmlns:p14="http://schemas.microsoft.com/office/powerpoint/2010/main" val="300141052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8313" y="2204864"/>
            <a:ext cx="8207375" cy="3888432"/>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0" indent="0">
              <a:spcBef>
                <a:spcPts val="0"/>
              </a:spcBef>
              <a:buClrTx/>
              <a:buNone/>
              <a:defRPr/>
            </a:pPr>
            <a:r>
              <a:rPr lang="fr-BE" sz="1800" b="0" i="1" dirty="0" smtClean="0">
                <a:solidFill>
                  <a:srgbClr val="FF0000"/>
                </a:solidFill>
              </a:rPr>
              <a:t>Under discussion</a:t>
            </a:r>
            <a:endParaRPr lang="en-GB" sz="1800" b="0" i="1" dirty="0">
              <a:solidFill>
                <a:srgbClr val="FF0000"/>
              </a:solidFill>
            </a:endParaRPr>
          </a:p>
          <a:p>
            <a:pPr marL="0" indent="0">
              <a:spcBef>
                <a:spcPts val="0"/>
              </a:spcBef>
              <a:buClrTx/>
              <a:buNone/>
              <a:defRPr/>
            </a:pPr>
            <a:endParaRPr lang="en-GB" sz="1000" dirty="0" smtClean="0">
              <a:solidFill>
                <a:srgbClr val="002060"/>
              </a:solidFill>
            </a:endParaRPr>
          </a:p>
          <a:p>
            <a:pPr marL="0" indent="0">
              <a:buClrTx/>
              <a:buNone/>
              <a:defRPr/>
            </a:pPr>
            <a:r>
              <a:rPr lang="en-GB" sz="1800" dirty="0" smtClean="0">
                <a:solidFill>
                  <a:srgbClr val="002060"/>
                </a:solidFill>
              </a:rPr>
              <a:t>Main activities: </a:t>
            </a:r>
            <a:r>
              <a:rPr lang="en-GB" sz="1600" b="0" dirty="0" smtClean="0">
                <a:solidFill>
                  <a:srgbClr val="002060"/>
                </a:solidFill>
              </a:rPr>
              <a:t>2 </a:t>
            </a:r>
            <a:r>
              <a:rPr lang="en-GB" sz="1600" b="0" dirty="0">
                <a:solidFill>
                  <a:srgbClr val="002060"/>
                </a:solidFill>
              </a:rPr>
              <a:t>types of projects with Neighbouring and Enlargement countries, Russia, Asia, Latin America, </a:t>
            </a:r>
            <a:r>
              <a:rPr lang="en-GB" sz="1600" b="0" dirty="0" smtClean="0">
                <a:solidFill>
                  <a:srgbClr val="002060"/>
                </a:solidFill>
              </a:rPr>
              <a:t>Africa, Caribbean, Pacific </a:t>
            </a:r>
            <a:r>
              <a:rPr lang="en-GB" sz="1600" b="0" dirty="0">
                <a:solidFill>
                  <a:srgbClr val="002060"/>
                </a:solidFill>
              </a:rPr>
              <a:t>(ACP)</a:t>
            </a:r>
          </a:p>
          <a:p>
            <a:pPr marL="0" indent="0">
              <a:spcBef>
                <a:spcPts val="0"/>
              </a:spcBef>
              <a:buClrTx/>
              <a:buNone/>
              <a:defRPr/>
            </a:pPr>
            <a:endParaRPr lang="en-GB" sz="1000" dirty="0" smtClean="0">
              <a:solidFill>
                <a:srgbClr val="002060"/>
              </a:solidFill>
            </a:endParaRPr>
          </a:p>
          <a:p>
            <a:pPr>
              <a:buClrTx/>
              <a:defRPr/>
            </a:pPr>
            <a:r>
              <a:rPr lang="en-GB" sz="1800" dirty="0" smtClean="0">
                <a:solidFill>
                  <a:srgbClr val="002060"/>
                </a:solidFill>
              </a:rPr>
              <a:t>Joint </a:t>
            </a:r>
            <a:r>
              <a:rPr lang="en-GB" sz="1800" dirty="0">
                <a:solidFill>
                  <a:srgbClr val="002060"/>
                </a:solidFill>
              </a:rPr>
              <a:t>projects: </a:t>
            </a:r>
            <a:r>
              <a:rPr lang="en-GB" sz="1600" b="0" dirty="0">
                <a:solidFill>
                  <a:srgbClr val="002060"/>
                </a:solidFill>
              </a:rPr>
              <a:t>New curricula &amp; degrees, learning and teaching methodologies, staff development, quality assurance, governance, Bologna </a:t>
            </a:r>
            <a:r>
              <a:rPr lang="en-GB" sz="1600" b="0" dirty="0" smtClean="0">
                <a:solidFill>
                  <a:srgbClr val="002060"/>
                </a:solidFill>
              </a:rPr>
              <a:t>tools</a:t>
            </a:r>
          </a:p>
          <a:p>
            <a:pPr>
              <a:buClrTx/>
              <a:defRPr/>
            </a:pPr>
            <a:r>
              <a:rPr lang="en-GB" sz="1800" dirty="0" smtClean="0">
                <a:solidFill>
                  <a:srgbClr val="002060"/>
                </a:solidFill>
              </a:rPr>
              <a:t>Structural </a:t>
            </a:r>
            <a:r>
              <a:rPr lang="en-GB" sz="1800" dirty="0">
                <a:solidFill>
                  <a:srgbClr val="002060"/>
                </a:solidFill>
              </a:rPr>
              <a:t>projects: </a:t>
            </a:r>
            <a:r>
              <a:rPr lang="en-GB" sz="1600" b="0" dirty="0">
                <a:solidFill>
                  <a:srgbClr val="002060"/>
                </a:solidFill>
              </a:rPr>
              <a:t>Reforms at national level with support of authorities in Partner Countries (policy modernisation, Bologna policies, governance and management of higher education systems</a:t>
            </a:r>
            <a:r>
              <a:rPr lang="en-GB" sz="1600" b="0" dirty="0" smtClean="0">
                <a:solidFill>
                  <a:srgbClr val="002060"/>
                </a:solidFill>
              </a:rPr>
              <a:t>…)</a:t>
            </a:r>
          </a:p>
          <a:p>
            <a:pPr marL="0" indent="0">
              <a:buClrTx/>
              <a:buNone/>
              <a:defRPr/>
            </a:pPr>
            <a:endParaRPr lang="en-GB" sz="800" b="0" dirty="0" smtClean="0">
              <a:solidFill>
                <a:srgbClr val="002060"/>
              </a:solidFill>
            </a:endParaRPr>
          </a:p>
          <a:p>
            <a:pPr marL="0" indent="0">
              <a:buClrTx/>
              <a:buNone/>
              <a:defRPr/>
            </a:pPr>
            <a:r>
              <a:rPr lang="fr-BE" sz="1800" b="0" dirty="0" smtClean="0">
                <a:solidFill>
                  <a:srgbClr val="002060"/>
                </a:solidFill>
              </a:rPr>
              <a:t>+ </a:t>
            </a:r>
            <a:r>
              <a:rPr lang="fr-BE" sz="1800" dirty="0" err="1">
                <a:solidFill>
                  <a:srgbClr val="002060"/>
                </a:solidFill>
              </a:rPr>
              <a:t>Additional</a:t>
            </a:r>
            <a:r>
              <a:rPr lang="fr-BE" sz="1800" dirty="0">
                <a:solidFill>
                  <a:srgbClr val="002060"/>
                </a:solidFill>
              </a:rPr>
              <a:t> </a:t>
            </a:r>
            <a:r>
              <a:rPr lang="fr-BE" sz="1800" dirty="0" err="1">
                <a:solidFill>
                  <a:srgbClr val="002060"/>
                </a:solidFill>
              </a:rPr>
              <a:t>mobility</a:t>
            </a:r>
            <a:r>
              <a:rPr lang="fr-BE" sz="1800" dirty="0">
                <a:solidFill>
                  <a:srgbClr val="002060"/>
                </a:solidFill>
              </a:rPr>
              <a:t> </a:t>
            </a:r>
            <a:r>
              <a:rPr lang="fr-BE" sz="1600" dirty="0">
                <a:solidFill>
                  <a:srgbClr val="002060"/>
                </a:solidFill>
              </a:rPr>
              <a:t>component</a:t>
            </a:r>
            <a:r>
              <a:rPr lang="fr-BE" sz="1600" b="0" dirty="0">
                <a:solidFill>
                  <a:srgbClr val="002060"/>
                </a:solidFill>
              </a:rPr>
              <a:t> for ENP </a:t>
            </a:r>
            <a:r>
              <a:rPr lang="fr-BE" sz="1600" b="0" dirty="0" smtClean="0">
                <a:solidFill>
                  <a:srgbClr val="002060"/>
                </a:solidFill>
              </a:rPr>
              <a:t>and </a:t>
            </a:r>
            <a:r>
              <a:rPr lang="fr-BE" sz="1600" b="0" dirty="0" err="1" smtClean="0">
                <a:solidFill>
                  <a:srgbClr val="002060"/>
                </a:solidFill>
              </a:rPr>
              <a:t>Enlargement</a:t>
            </a:r>
            <a:r>
              <a:rPr lang="fr-BE" sz="1600" b="0" dirty="0" smtClean="0">
                <a:solidFill>
                  <a:srgbClr val="002060"/>
                </a:solidFill>
              </a:rPr>
              <a:t> </a:t>
            </a:r>
            <a:r>
              <a:rPr lang="fr-BE" sz="1600" b="0" dirty="0">
                <a:solidFill>
                  <a:srgbClr val="002060"/>
                </a:solidFill>
              </a:rPr>
              <a:t>countries (</a:t>
            </a:r>
            <a:r>
              <a:rPr lang="fr-BE" sz="1600" b="0" dirty="0" err="1">
                <a:solidFill>
                  <a:srgbClr val="002060"/>
                </a:solidFill>
              </a:rPr>
              <a:t>without</a:t>
            </a:r>
            <a:r>
              <a:rPr lang="fr-BE" sz="1600" b="0" dirty="0">
                <a:solidFill>
                  <a:srgbClr val="002060"/>
                </a:solidFill>
              </a:rPr>
              <a:t> National </a:t>
            </a:r>
            <a:r>
              <a:rPr lang="fr-BE" sz="1600" b="0" dirty="0" smtClean="0">
                <a:solidFill>
                  <a:srgbClr val="002060"/>
                </a:solidFill>
              </a:rPr>
              <a:t>Agency): </a:t>
            </a:r>
            <a:r>
              <a:rPr lang="fr-BE" sz="1600" b="0" dirty="0" err="1">
                <a:solidFill>
                  <a:srgbClr val="002060"/>
                </a:solidFill>
              </a:rPr>
              <a:t>students</a:t>
            </a:r>
            <a:r>
              <a:rPr lang="fr-BE" sz="1600" b="0" dirty="0">
                <a:solidFill>
                  <a:srgbClr val="002060"/>
                </a:solidFill>
              </a:rPr>
              <a:t> and staff, to and </a:t>
            </a:r>
            <a:r>
              <a:rPr lang="fr-BE" sz="1600" b="0" dirty="0" err="1">
                <a:solidFill>
                  <a:srgbClr val="002060"/>
                </a:solidFill>
              </a:rPr>
              <a:t>from</a:t>
            </a:r>
            <a:r>
              <a:rPr lang="fr-BE" sz="1600" b="0" dirty="0">
                <a:solidFill>
                  <a:srgbClr val="002060"/>
                </a:solidFill>
              </a:rPr>
              <a:t> EU, </a:t>
            </a:r>
            <a:r>
              <a:rPr lang="fr-BE" sz="1600" b="0" dirty="0" err="1">
                <a:solidFill>
                  <a:srgbClr val="002060"/>
                </a:solidFill>
              </a:rPr>
              <a:t>same</a:t>
            </a:r>
            <a:r>
              <a:rPr lang="fr-BE" sz="1600" b="0" dirty="0">
                <a:solidFill>
                  <a:srgbClr val="002060"/>
                </a:solidFill>
              </a:rPr>
              <a:t> </a:t>
            </a:r>
            <a:r>
              <a:rPr lang="fr-BE" sz="1600" b="0" dirty="0" err="1">
                <a:solidFill>
                  <a:srgbClr val="002060"/>
                </a:solidFill>
              </a:rPr>
              <a:t>rules</a:t>
            </a:r>
            <a:r>
              <a:rPr lang="fr-BE" sz="1600" b="0" dirty="0">
                <a:solidFill>
                  <a:srgbClr val="002060"/>
                </a:solidFill>
              </a:rPr>
              <a:t> as for </a:t>
            </a:r>
            <a:r>
              <a:rPr lang="fr-BE" sz="1600" b="0" dirty="0" err="1">
                <a:solidFill>
                  <a:srgbClr val="002060"/>
                </a:solidFill>
              </a:rPr>
              <a:t>credit</a:t>
            </a:r>
            <a:r>
              <a:rPr lang="fr-BE" sz="1600" b="0" dirty="0">
                <a:solidFill>
                  <a:srgbClr val="002060"/>
                </a:solidFill>
              </a:rPr>
              <a:t> </a:t>
            </a:r>
            <a:r>
              <a:rPr lang="fr-BE" sz="1600" b="0" dirty="0" err="1">
                <a:solidFill>
                  <a:srgbClr val="002060"/>
                </a:solidFill>
              </a:rPr>
              <a:t>mobility</a:t>
            </a:r>
            <a:r>
              <a:rPr lang="fr-BE" sz="1600" b="0" dirty="0">
                <a:solidFill>
                  <a:srgbClr val="002060"/>
                </a:solidFill>
              </a:rPr>
              <a:t> (</a:t>
            </a:r>
            <a:r>
              <a:rPr lang="fr-BE" sz="1600" b="0" dirty="0" smtClean="0">
                <a:solidFill>
                  <a:srgbClr val="002060"/>
                </a:solidFill>
              </a:rPr>
              <a:t>max</a:t>
            </a:r>
            <a:r>
              <a:rPr lang="fr-BE" sz="1600" b="0" dirty="0">
                <a:solidFill>
                  <a:srgbClr val="002060"/>
                </a:solidFill>
              </a:rPr>
              <a:t>.</a:t>
            </a:r>
            <a:r>
              <a:rPr lang="fr-BE" sz="1600" b="0" dirty="0" smtClean="0">
                <a:solidFill>
                  <a:srgbClr val="002060"/>
                </a:solidFill>
              </a:rPr>
              <a:t> </a:t>
            </a:r>
            <a:r>
              <a:rPr lang="fr-BE" sz="1600" b="0" dirty="0">
                <a:solidFill>
                  <a:srgbClr val="002060"/>
                </a:solidFill>
              </a:rPr>
              <a:t>12 </a:t>
            </a:r>
            <a:r>
              <a:rPr lang="fr-BE" sz="1600" b="0" dirty="0" err="1">
                <a:solidFill>
                  <a:srgbClr val="002060"/>
                </a:solidFill>
              </a:rPr>
              <a:t>months</a:t>
            </a:r>
            <a:r>
              <a:rPr lang="fr-BE" sz="1600" b="0" dirty="0" smtClean="0">
                <a:solidFill>
                  <a:srgbClr val="002060"/>
                </a:solidFill>
              </a:rPr>
              <a:t>)</a:t>
            </a:r>
            <a:endParaRPr lang="en-GB" sz="1800" dirty="0" smtClean="0">
              <a:solidFill>
                <a:srgbClr val="002060"/>
              </a:solidFill>
            </a:endParaRPr>
          </a:p>
          <a:p>
            <a:pPr marL="0" indent="0">
              <a:buClrTx/>
              <a:buNone/>
              <a:defRPr/>
            </a:pPr>
            <a:endParaRPr lang="en-GB" sz="1800" dirty="0" smtClean="0">
              <a:solidFill>
                <a:srgbClr val="002060"/>
              </a:solidFill>
            </a:endParaRPr>
          </a:p>
          <a:p>
            <a:pPr marL="0" indent="0">
              <a:buClrTx/>
              <a:buNone/>
              <a:defRPr/>
            </a:pPr>
            <a:endParaRPr lang="en-GB" sz="1800" dirty="0">
              <a:solidFill>
                <a:srgbClr val="002060"/>
              </a:solidFill>
            </a:endParaRPr>
          </a:p>
        </p:txBody>
      </p:sp>
      <p:sp>
        <p:nvSpPr>
          <p:cNvPr id="4" name="Rectangle 29"/>
          <p:cNvSpPr>
            <a:spLocks noChangeArrowheads="1"/>
          </p:cNvSpPr>
          <p:nvPr/>
        </p:nvSpPr>
        <p:spPr bwMode="auto">
          <a:xfrm>
            <a:off x="468313" y="1412776"/>
            <a:ext cx="8207375" cy="369332"/>
          </a:xfrm>
          <a:prstGeom prst="rect">
            <a:avLst/>
          </a:prstGeom>
          <a:solidFill>
            <a:schemeClr val="bg1"/>
          </a:solidFill>
          <a:ln>
            <a:noFill/>
          </a:ln>
          <a:effectLst/>
          <a:extLst/>
        </p:spPr>
        <p:txBody>
          <a:bodyPr wrap="square" lIns="0" tIns="0" rIns="0" bIns="0">
            <a:spAutoFit/>
          </a:bodyPr>
          <a:lstStyle/>
          <a:p>
            <a:pPr algn="ctr">
              <a:defRPr/>
            </a:pPr>
            <a:r>
              <a:rPr lang="en-GB" b="1" dirty="0" smtClean="0">
                <a:solidFill>
                  <a:srgbClr val="002060"/>
                </a:solidFill>
                <a:latin typeface="Verdana" pitchFamily="34" charset="0"/>
                <a:ea typeface="Verdana" pitchFamily="34" charset="0"/>
                <a:cs typeface="Verdana" pitchFamily="34" charset="0"/>
              </a:rPr>
              <a:t>Key Action 2: Capacity building in HE</a:t>
            </a: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46</a:t>
            </a:fld>
            <a:endParaRPr lang="en-GB" sz="1200" dirty="0">
              <a:solidFill>
                <a:schemeClr val="tx1"/>
              </a:solidFill>
            </a:endParaRPr>
          </a:p>
        </p:txBody>
      </p:sp>
    </p:spTree>
    <p:extLst>
      <p:ext uri="{BB962C8B-B14F-4D97-AF65-F5344CB8AC3E}">
        <p14:creationId xmlns:p14="http://schemas.microsoft.com/office/powerpoint/2010/main" val="4963610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284984"/>
            <a:ext cx="8207375" cy="822325"/>
          </a:xfrm>
        </p:spPr>
        <p:txBody>
          <a:bodyPr/>
          <a:lstStyle/>
          <a:p>
            <a:pPr algn="ctr">
              <a:defRPr/>
            </a:pPr>
            <a:r>
              <a:rPr lang="en-GB" sz="3200" dirty="0" smtClean="0">
                <a:solidFill>
                  <a:srgbClr val="002060"/>
                </a:solidFill>
              </a:rPr>
              <a:t>Key Action 3</a:t>
            </a:r>
            <a:endParaRPr lang="en-GB" sz="3200" b="0" dirty="0"/>
          </a:p>
        </p:txBody>
      </p:sp>
      <p:sp>
        <p:nvSpPr>
          <p:cNvPr id="3"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47</a:t>
            </a:fld>
            <a:endParaRPr lang="en-GB" sz="1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468313" y="1412776"/>
            <a:ext cx="8207375" cy="369332"/>
          </a:xfrm>
          <a:prstGeom prst="rect">
            <a:avLst/>
          </a:prstGeom>
          <a:solidFill>
            <a:schemeClr val="bg1"/>
          </a:solidFill>
          <a:ln>
            <a:noFill/>
          </a:ln>
          <a:effectLst/>
          <a:extLst/>
        </p:spPr>
        <p:txBody>
          <a:bodyPr wrap="square" lIns="0" tIns="0" rIns="0" bIns="0">
            <a:spAutoFit/>
          </a:bodyPr>
          <a:lstStyle/>
          <a:p>
            <a:pPr marL="0" indent="0" algn="ctr">
              <a:buFontTx/>
              <a:buNone/>
              <a:defRPr/>
            </a:pPr>
            <a:r>
              <a:rPr lang="en-GB" b="1" dirty="0">
                <a:solidFill>
                  <a:srgbClr val="002060"/>
                </a:solidFill>
                <a:latin typeface="Verdana" pitchFamily="34" charset="0"/>
                <a:ea typeface="Verdana" pitchFamily="34" charset="0"/>
                <a:cs typeface="Verdana" pitchFamily="34" charset="0"/>
              </a:rPr>
              <a:t>Key </a:t>
            </a:r>
            <a:r>
              <a:rPr lang="pl-PL" b="1" dirty="0" smtClean="0">
                <a:solidFill>
                  <a:srgbClr val="002060"/>
                </a:solidFill>
                <a:latin typeface="Verdana" pitchFamily="34" charset="0"/>
                <a:ea typeface="Verdana" pitchFamily="34" charset="0"/>
                <a:cs typeface="Verdana" pitchFamily="34" charset="0"/>
              </a:rPr>
              <a:t>A</a:t>
            </a:r>
            <a:r>
              <a:rPr lang="en-GB" b="1" dirty="0" err="1" smtClean="0">
                <a:solidFill>
                  <a:srgbClr val="002060"/>
                </a:solidFill>
                <a:latin typeface="Verdana" pitchFamily="34" charset="0"/>
                <a:ea typeface="Verdana" pitchFamily="34" charset="0"/>
                <a:cs typeface="Verdana" pitchFamily="34" charset="0"/>
              </a:rPr>
              <a:t>ction</a:t>
            </a:r>
            <a:r>
              <a:rPr lang="en-GB" b="1" dirty="0" smtClean="0">
                <a:solidFill>
                  <a:srgbClr val="002060"/>
                </a:solidFill>
                <a:latin typeface="Verdana" pitchFamily="34" charset="0"/>
                <a:ea typeface="Verdana" pitchFamily="34" charset="0"/>
                <a:cs typeface="Verdana" pitchFamily="34" charset="0"/>
              </a:rPr>
              <a:t> </a:t>
            </a:r>
            <a:r>
              <a:rPr lang="en-GB" b="1" dirty="0">
                <a:solidFill>
                  <a:srgbClr val="002060"/>
                </a:solidFill>
                <a:latin typeface="Verdana" pitchFamily="34" charset="0"/>
                <a:ea typeface="Verdana" pitchFamily="34" charset="0"/>
                <a:cs typeface="Verdana" pitchFamily="34" charset="0"/>
              </a:rPr>
              <a:t>3: Support for policy reform</a:t>
            </a:r>
          </a:p>
        </p:txBody>
      </p:sp>
      <p:sp>
        <p:nvSpPr>
          <p:cNvPr id="6" name="Content Placeholder 2"/>
          <p:cNvSpPr txBox="1">
            <a:spLocks/>
          </p:cNvSpPr>
          <p:nvPr/>
        </p:nvSpPr>
        <p:spPr>
          <a:xfrm>
            <a:off x="468313" y="2852936"/>
            <a:ext cx="8207375" cy="1728192"/>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0" indent="0" algn="just">
              <a:buClrTx/>
              <a:buNone/>
              <a:defRPr/>
            </a:pPr>
            <a:r>
              <a:rPr lang="pl-PL" sz="1800" b="0" dirty="0" smtClean="0">
                <a:solidFill>
                  <a:srgbClr val="002060"/>
                </a:solidFill>
                <a:ea typeface="Verdana" panose="020B0604030504040204" pitchFamily="34" charset="0"/>
                <a:cs typeface="Verdana" panose="020B0604030504040204" pitchFamily="34" charset="0"/>
              </a:rPr>
              <a:t>The </a:t>
            </a:r>
            <a:r>
              <a:rPr lang="pl-PL" sz="1800" b="0" dirty="0" err="1" smtClean="0">
                <a:solidFill>
                  <a:srgbClr val="002060"/>
                </a:solidFill>
                <a:ea typeface="Verdana" panose="020B0604030504040204" pitchFamily="34" charset="0"/>
                <a:cs typeface="Verdana" panose="020B0604030504040204" pitchFamily="34" charset="0"/>
              </a:rPr>
              <a:t>activities</a:t>
            </a:r>
            <a:r>
              <a:rPr lang="pl-PL" sz="1800" b="0" dirty="0" smtClean="0">
                <a:solidFill>
                  <a:srgbClr val="002060"/>
                </a:solidFill>
                <a:ea typeface="Verdana" panose="020B0604030504040204" pitchFamily="34" charset="0"/>
                <a:cs typeface="Verdana" panose="020B0604030504040204" pitchFamily="34" charset="0"/>
              </a:rPr>
              <a:t> in </a:t>
            </a:r>
            <a:r>
              <a:rPr lang="pl-PL" sz="1800" b="0" dirty="0" err="1" smtClean="0">
                <a:solidFill>
                  <a:srgbClr val="002060"/>
                </a:solidFill>
                <a:ea typeface="Verdana" panose="020B0604030504040204" pitchFamily="34" charset="0"/>
                <a:cs typeface="Verdana" panose="020B0604030504040204" pitchFamily="34" charset="0"/>
              </a:rPr>
              <a:t>support</a:t>
            </a:r>
            <a:r>
              <a:rPr lang="pl-PL" sz="1800" b="0" dirty="0" smtClean="0">
                <a:solidFill>
                  <a:srgbClr val="002060"/>
                </a:solidFill>
                <a:ea typeface="Verdana" panose="020B0604030504040204" pitchFamily="34" charset="0"/>
                <a:cs typeface="Verdana" panose="020B0604030504040204" pitchFamily="34" charset="0"/>
              </a:rPr>
              <a:t> for policy reform </a:t>
            </a:r>
            <a:r>
              <a:rPr lang="pl-PL" sz="1800" b="0" dirty="0" err="1" smtClean="0">
                <a:solidFill>
                  <a:srgbClr val="002060"/>
                </a:solidFill>
                <a:ea typeface="Verdana" panose="020B0604030504040204" pitchFamily="34" charset="0"/>
                <a:cs typeface="Verdana" panose="020B0604030504040204" pitchFamily="34" charset="0"/>
              </a:rPr>
              <a:t>are</a:t>
            </a:r>
            <a:r>
              <a:rPr lang="pl-PL" sz="1800" b="0" dirty="0" smtClean="0">
                <a:solidFill>
                  <a:srgbClr val="002060"/>
                </a:solidFill>
                <a:ea typeface="Verdana" panose="020B0604030504040204" pitchFamily="34" charset="0"/>
                <a:cs typeface="Verdana" panose="020B0604030504040204" pitchFamily="34" charset="0"/>
              </a:rPr>
              <a:t> </a:t>
            </a:r>
            <a:r>
              <a:rPr lang="pl-PL" sz="1800" b="0" dirty="0" err="1" smtClean="0">
                <a:solidFill>
                  <a:srgbClr val="002060"/>
                </a:solidFill>
                <a:ea typeface="Verdana" panose="020B0604030504040204" pitchFamily="34" charset="0"/>
                <a:cs typeface="Verdana" panose="020B0604030504040204" pitchFamily="34" charset="0"/>
              </a:rPr>
              <a:t>targeted</a:t>
            </a:r>
            <a:r>
              <a:rPr lang="pl-PL" sz="1800" b="0" dirty="0" smtClean="0">
                <a:solidFill>
                  <a:srgbClr val="002060"/>
                </a:solidFill>
                <a:ea typeface="Verdana" panose="020B0604030504040204" pitchFamily="34" charset="0"/>
                <a:cs typeface="Verdana" panose="020B0604030504040204" pitchFamily="34" charset="0"/>
              </a:rPr>
              <a:t> at the </a:t>
            </a:r>
            <a:r>
              <a:rPr lang="pl-PL" sz="1800" b="0" dirty="0" err="1" smtClean="0">
                <a:solidFill>
                  <a:srgbClr val="002060"/>
                </a:solidFill>
                <a:ea typeface="Verdana" panose="020B0604030504040204" pitchFamily="34" charset="0"/>
                <a:cs typeface="Verdana" panose="020B0604030504040204" pitchFamily="34" charset="0"/>
              </a:rPr>
              <a:t>achievement</a:t>
            </a:r>
            <a:r>
              <a:rPr lang="pl-PL" sz="1800" b="0" dirty="0" smtClean="0">
                <a:solidFill>
                  <a:srgbClr val="002060"/>
                </a:solidFill>
                <a:ea typeface="Verdana" panose="020B0604030504040204" pitchFamily="34" charset="0"/>
                <a:cs typeface="Verdana" panose="020B0604030504040204" pitchFamily="34" charset="0"/>
              </a:rPr>
              <a:t> of the </a:t>
            </a:r>
            <a:r>
              <a:rPr lang="pl-PL" sz="1800" dirty="0" smtClean="0">
                <a:solidFill>
                  <a:srgbClr val="002060"/>
                </a:solidFill>
                <a:ea typeface="Verdana" panose="020B0604030504040204" pitchFamily="34" charset="0"/>
                <a:cs typeface="Verdana" panose="020B0604030504040204" pitchFamily="34" charset="0"/>
              </a:rPr>
              <a:t>Europe 2020 </a:t>
            </a:r>
            <a:r>
              <a:rPr lang="pl-PL" sz="1800" dirty="0" err="1" smtClean="0">
                <a:solidFill>
                  <a:srgbClr val="002060"/>
                </a:solidFill>
                <a:ea typeface="Verdana" panose="020B0604030504040204" pitchFamily="34" charset="0"/>
                <a:cs typeface="Verdana" panose="020B0604030504040204" pitchFamily="34" charset="0"/>
              </a:rPr>
              <a:t>Strategy</a:t>
            </a:r>
            <a:r>
              <a:rPr lang="pl-PL" sz="1800" b="0" dirty="0" smtClean="0">
                <a:solidFill>
                  <a:srgbClr val="002060"/>
                </a:solidFill>
                <a:ea typeface="Verdana" panose="020B0604030504040204" pitchFamily="34" charset="0"/>
                <a:cs typeface="Verdana" panose="020B0604030504040204" pitchFamily="34" charset="0"/>
              </a:rPr>
              <a:t>, of the Strategic </a:t>
            </a:r>
            <a:r>
              <a:rPr lang="pl-PL" sz="1800" b="0" dirty="0" err="1" smtClean="0">
                <a:solidFill>
                  <a:srgbClr val="002060"/>
                </a:solidFill>
                <a:ea typeface="Verdana" panose="020B0604030504040204" pitchFamily="34" charset="0"/>
                <a:cs typeface="Verdana" panose="020B0604030504040204" pitchFamily="34" charset="0"/>
              </a:rPr>
              <a:t>framework</a:t>
            </a:r>
            <a:r>
              <a:rPr lang="pl-PL" sz="1800" b="0" dirty="0" smtClean="0">
                <a:solidFill>
                  <a:srgbClr val="002060"/>
                </a:solidFill>
                <a:ea typeface="Verdana" panose="020B0604030504040204" pitchFamily="34" charset="0"/>
                <a:cs typeface="Verdana" panose="020B0604030504040204" pitchFamily="34" charset="0"/>
              </a:rPr>
              <a:t> for </a:t>
            </a:r>
            <a:r>
              <a:rPr lang="pl-PL" sz="1800" b="0" dirty="0" err="1" smtClean="0">
                <a:solidFill>
                  <a:srgbClr val="002060"/>
                </a:solidFill>
                <a:ea typeface="Verdana" panose="020B0604030504040204" pitchFamily="34" charset="0"/>
                <a:cs typeface="Verdana" panose="020B0604030504040204" pitchFamily="34" charset="0"/>
              </a:rPr>
              <a:t>European</a:t>
            </a:r>
            <a:r>
              <a:rPr lang="pl-PL" sz="1800" b="0" dirty="0" smtClean="0">
                <a:solidFill>
                  <a:srgbClr val="002060"/>
                </a:solidFill>
                <a:ea typeface="Verdana" panose="020B0604030504040204" pitchFamily="34" charset="0"/>
                <a:cs typeface="Verdana" panose="020B0604030504040204" pitchFamily="34" charset="0"/>
              </a:rPr>
              <a:t> co-</a:t>
            </a:r>
            <a:r>
              <a:rPr lang="pl-PL" sz="1800" b="0" dirty="0" err="1" smtClean="0">
                <a:solidFill>
                  <a:srgbClr val="002060"/>
                </a:solidFill>
                <a:ea typeface="Verdana" panose="020B0604030504040204" pitchFamily="34" charset="0"/>
                <a:cs typeface="Verdana" panose="020B0604030504040204" pitchFamily="34" charset="0"/>
              </a:rPr>
              <a:t>operation</a:t>
            </a:r>
            <a:r>
              <a:rPr lang="pl-PL" sz="1800" b="0" dirty="0" smtClean="0">
                <a:solidFill>
                  <a:srgbClr val="002060"/>
                </a:solidFill>
                <a:ea typeface="Verdana" panose="020B0604030504040204" pitchFamily="34" charset="0"/>
                <a:cs typeface="Verdana" panose="020B0604030504040204" pitchFamily="34" charset="0"/>
              </a:rPr>
              <a:t> in </a:t>
            </a:r>
            <a:r>
              <a:rPr lang="pl-PL" sz="1800" b="0" dirty="0" err="1" smtClean="0">
                <a:solidFill>
                  <a:srgbClr val="002060"/>
                </a:solidFill>
                <a:ea typeface="Verdana" panose="020B0604030504040204" pitchFamily="34" charset="0"/>
                <a:cs typeface="Verdana" panose="020B0604030504040204" pitchFamily="34" charset="0"/>
              </a:rPr>
              <a:t>education</a:t>
            </a:r>
            <a:r>
              <a:rPr lang="pl-PL" sz="1800" b="0" dirty="0" smtClean="0">
                <a:solidFill>
                  <a:srgbClr val="002060"/>
                </a:solidFill>
                <a:ea typeface="Verdana" panose="020B0604030504040204" pitchFamily="34" charset="0"/>
                <a:cs typeface="Verdana" panose="020B0604030504040204" pitchFamily="34" charset="0"/>
              </a:rPr>
              <a:t> and </a:t>
            </a:r>
            <a:r>
              <a:rPr lang="pl-PL" sz="1800" b="0" dirty="0" err="1" smtClean="0">
                <a:solidFill>
                  <a:srgbClr val="002060"/>
                </a:solidFill>
                <a:ea typeface="Verdana" panose="020B0604030504040204" pitchFamily="34" charset="0"/>
                <a:cs typeface="Verdana" panose="020B0604030504040204" pitchFamily="34" charset="0"/>
              </a:rPr>
              <a:t>training</a:t>
            </a:r>
            <a:r>
              <a:rPr lang="pl-PL" sz="1800" b="0" dirty="0" smtClean="0">
                <a:solidFill>
                  <a:srgbClr val="002060"/>
                </a:solidFill>
                <a:ea typeface="Verdana" panose="020B0604030504040204" pitchFamily="34" charset="0"/>
                <a:cs typeface="Verdana" panose="020B0604030504040204" pitchFamily="34" charset="0"/>
              </a:rPr>
              <a:t> (</a:t>
            </a:r>
            <a:r>
              <a:rPr lang="pl-PL" sz="1800" dirty="0" smtClean="0">
                <a:solidFill>
                  <a:srgbClr val="002060"/>
                </a:solidFill>
                <a:ea typeface="Verdana" panose="020B0604030504040204" pitchFamily="34" charset="0"/>
                <a:cs typeface="Verdana" panose="020B0604030504040204" pitchFamily="34" charset="0"/>
              </a:rPr>
              <a:t>ET 2020</a:t>
            </a:r>
            <a:r>
              <a:rPr lang="pl-PL" sz="1800" b="0" dirty="0" smtClean="0">
                <a:solidFill>
                  <a:srgbClr val="002060"/>
                </a:solidFill>
                <a:ea typeface="Verdana" panose="020B0604030504040204" pitchFamily="34" charset="0"/>
                <a:cs typeface="Verdana" panose="020B0604030504040204" pitchFamily="34" charset="0"/>
              </a:rPr>
              <a:t>), and of the </a:t>
            </a:r>
            <a:r>
              <a:rPr lang="pl-PL" sz="1800" dirty="0" err="1" smtClean="0">
                <a:solidFill>
                  <a:srgbClr val="002060"/>
                </a:solidFill>
                <a:ea typeface="Verdana" panose="020B0604030504040204" pitchFamily="34" charset="0"/>
                <a:cs typeface="Verdana" panose="020B0604030504040204" pitchFamily="34" charset="0"/>
              </a:rPr>
              <a:t>European</a:t>
            </a:r>
            <a:r>
              <a:rPr lang="pl-PL" sz="1800" dirty="0" smtClean="0">
                <a:solidFill>
                  <a:srgbClr val="002060"/>
                </a:solidFill>
                <a:ea typeface="Verdana" panose="020B0604030504040204" pitchFamily="34" charset="0"/>
                <a:cs typeface="Verdana" panose="020B0604030504040204" pitchFamily="34" charset="0"/>
              </a:rPr>
              <a:t> </a:t>
            </a:r>
            <a:r>
              <a:rPr lang="pl-PL" sz="1800" dirty="0" err="1" smtClean="0">
                <a:solidFill>
                  <a:srgbClr val="002060"/>
                </a:solidFill>
                <a:ea typeface="Verdana" panose="020B0604030504040204" pitchFamily="34" charset="0"/>
                <a:cs typeface="Verdana" panose="020B0604030504040204" pitchFamily="34" charset="0"/>
              </a:rPr>
              <a:t>Youth</a:t>
            </a:r>
            <a:r>
              <a:rPr lang="pl-PL" sz="1800" dirty="0" smtClean="0">
                <a:solidFill>
                  <a:srgbClr val="002060"/>
                </a:solidFill>
                <a:ea typeface="Verdana" panose="020B0604030504040204" pitchFamily="34" charset="0"/>
                <a:cs typeface="Verdana" panose="020B0604030504040204" pitchFamily="34" charset="0"/>
              </a:rPr>
              <a:t> </a:t>
            </a:r>
            <a:r>
              <a:rPr lang="pl-PL" sz="1800" dirty="0" err="1" smtClean="0">
                <a:solidFill>
                  <a:srgbClr val="002060"/>
                </a:solidFill>
                <a:ea typeface="Verdana" panose="020B0604030504040204" pitchFamily="34" charset="0"/>
                <a:cs typeface="Verdana" panose="020B0604030504040204" pitchFamily="34" charset="0"/>
              </a:rPr>
              <a:t>Strategy</a:t>
            </a:r>
            <a:r>
              <a:rPr lang="pl-PL" sz="1800" b="0" dirty="0" smtClean="0">
                <a:solidFill>
                  <a:srgbClr val="002060"/>
                </a:solidFill>
                <a:ea typeface="Verdana" panose="020B0604030504040204" pitchFamily="34" charset="0"/>
                <a:cs typeface="Verdana" panose="020B0604030504040204" pitchFamily="34" charset="0"/>
              </a:rPr>
              <a:t>.</a:t>
            </a:r>
            <a:r>
              <a:rPr lang="fr-BE" sz="1800" b="0" dirty="0" smtClean="0">
                <a:solidFill>
                  <a:srgbClr val="002060"/>
                </a:solidFill>
                <a:ea typeface="Verdana" panose="020B0604030504040204" pitchFamily="34" charset="0"/>
                <a:cs typeface="Verdana" panose="020B0604030504040204" pitchFamily="34" charset="0"/>
              </a:rPr>
              <a:t> The </a:t>
            </a:r>
            <a:r>
              <a:rPr lang="fr-BE" sz="1800" b="0" dirty="0" err="1" smtClean="0">
                <a:solidFill>
                  <a:srgbClr val="002060"/>
                </a:solidFill>
                <a:ea typeface="Verdana" panose="020B0604030504040204" pitchFamily="34" charset="0"/>
                <a:cs typeface="Verdana" panose="020B0604030504040204" pitchFamily="34" charset="0"/>
              </a:rPr>
              <a:t>activities</a:t>
            </a:r>
            <a:r>
              <a:rPr lang="fr-BE" sz="1800" b="0" dirty="0" smtClean="0">
                <a:solidFill>
                  <a:srgbClr val="002060"/>
                </a:solidFill>
                <a:ea typeface="Verdana" panose="020B0604030504040204" pitchFamily="34" charset="0"/>
                <a:cs typeface="Verdana" panose="020B0604030504040204" pitchFamily="34" charset="0"/>
              </a:rPr>
              <a:t> </a:t>
            </a:r>
            <a:r>
              <a:rPr lang="fr-BE" sz="1800" b="0" dirty="0" err="1" smtClean="0">
                <a:solidFill>
                  <a:srgbClr val="002060"/>
                </a:solidFill>
                <a:ea typeface="Verdana" panose="020B0604030504040204" pitchFamily="34" charset="0"/>
                <a:cs typeface="Verdana" panose="020B0604030504040204" pitchFamily="34" charset="0"/>
              </a:rPr>
              <a:t>may</a:t>
            </a:r>
            <a:r>
              <a:rPr lang="fr-BE" sz="1800" b="0" dirty="0" smtClean="0">
                <a:solidFill>
                  <a:srgbClr val="002060"/>
                </a:solidFill>
                <a:ea typeface="Verdana" panose="020B0604030504040204" pitchFamily="34" charset="0"/>
                <a:cs typeface="Verdana" panose="020B0604030504040204" pitchFamily="34" charset="0"/>
              </a:rPr>
              <a:t> support the EU </a:t>
            </a:r>
            <a:r>
              <a:rPr lang="fr-BE" sz="1800" b="0" dirty="0" err="1" smtClean="0">
                <a:solidFill>
                  <a:srgbClr val="002060"/>
                </a:solidFill>
                <a:ea typeface="Verdana" panose="020B0604030504040204" pitchFamily="34" charset="0"/>
                <a:cs typeface="Verdana" panose="020B0604030504040204" pitchFamily="34" charset="0"/>
              </a:rPr>
              <a:t>policy</a:t>
            </a:r>
            <a:r>
              <a:rPr lang="fr-BE" sz="1800" b="0" dirty="0" smtClean="0">
                <a:solidFill>
                  <a:srgbClr val="002060"/>
                </a:solidFill>
                <a:ea typeface="Verdana" panose="020B0604030504040204" pitchFamily="34" charset="0"/>
                <a:cs typeface="Verdana" panose="020B0604030504040204" pitchFamily="34" charset="0"/>
              </a:rPr>
              <a:t> </a:t>
            </a:r>
            <a:r>
              <a:rPr lang="fr-BE" sz="1800" b="0" dirty="0" err="1" smtClean="0">
                <a:solidFill>
                  <a:srgbClr val="002060"/>
                </a:solidFill>
                <a:ea typeface="Verdana" panose="020B0604030504040204" pitchFamily="34" charset="0"/>
                <a:cs typeface="Verdana" panose="020B0604030504040204" pitchFamily="34" charset="0"/>
              </a:rPr>
              <a:t>developments</a:t>
            </a:r>
            <a:r>
              <a:rPr lang="fr-BE" sz="1800" b="0" dirty="0" smtClean="0">
                <a:solidFill>
                  <a:srgbClr val="002060"/>
                </a:solidFill>
                <a:ea typeface="Verdana" panose="020B0604030504040204" pitchFamily="34" charset="0"/>
                <a:cs typeface="Verdana" panose="020B0604030504040204" pitchFamily="34" charset="0"/>
              </a:rPr>
              <a:t>, </a:t>
            </a:r>
            <a:r>
              <a:rPr lang="fr-BE" sz="1800" b="0" dirty="0" err="1" smtClean="0">
                <a:solidFill>
                  <a:srgbClr val="002060"/>
                </a:solidFill>
                <a:ea typeface="Verdana" panose="020B0604030504040204" pitchFamily="34" charset="0"/>
                <a:cs typeface="Verdana" panose="020B0604030504040204" pitchFamily="34" charset="0"/>
              </a:rPr>
              <a:t>development</a:t>
            </a:r>
            <a:r>
              <a:rPr lang="fr-BE" sz="1800" b="0" dirty="0" smtClean="0">
                <a:solidFill>
                  <a:srgbClr val="002060"/>
                </a:solidFill>
                <a:ea typeface="Verdana" panose="020B0604030504040204" pitchFamily="34" charset="0"/>
                <a:cs typeface="Verdana" panose="020B0604030504040204" pitchFamily="34" charset="0"/>
              </a:rPr>
              <a:t> of </a:t>
            </a:r>
            <a:r>
              <a:rPr lang="en-GB" sz="1800" b="0" dirty="0" smtClean="0">
                <a:solidFill>
                  <a:srgbClr val="002060"/>
                </a:solidFill>
                <a:ea typeface="Verdana" panose="020B0604030504040204" pitchFamily="34" charset="0"/>
                <a:cs typeface="Verdana" panose="020B0604030504040204" pitchFamily="34" charset="0"/>
              </a:rPr>
              <a:t>national </a:t>
            </a:r>
            <a:r>
              <a:rPr lang="en-GB" sz="1800" b="0" dirty="0">
                <a:solidFill>
                  <a:srgbClr val="002060"/>
                </a:solidFill>
                <a:ea typeface="Verdana" panose="020B0604030504040204" pitchFamily="34" charset="0"/>
                <a:cs typeface="Verdana" panose="020B0604030504040204" pitchFamily="34" charset="0"/>
              </a:rPr>
              <a:t>policies and European </a:t>
            </a:r>
            <a:r>
              <a:rPr lang="en-GB" sz="1800" b="0" dirty="0" smtClean="0">
                <a:solidFill>
                  <a:srgbClr val="002060"/>
                </a:solidFill>
                <a:ea typeface="Verdana" panose="020B0604030504040204" pitchFamily="34" charset="0"/>
                <a:cs typeface="Verdana" panose="020B0604030504040204" pitchFamily="34" charset="0"/>
              </a:rPr>
              <a:t>dialogue in a specific field.</a:t>
            </a:r>
            <a:endParaRPr lang="en-GB" sz="1800" b="0" dirty="0">
              <a:solidFill>
                <a:srgbClr val="002060"/>
              </a:solidFill>
              <a:ea typeface="Verdana" panose="020B0604030504040204" pitchFamily="34" charset="0"/>
              <a:cs typeface="Verdana" panose="020B0604030504040204" pitchFamily="34" charset="0"/>
            </a:endParaRPr>
          </a:p>
          <a:p>
            <a:pPr marL="0" indent="0" algn="just">
              <a:buClrTx/>
              <a:buNone/>
              <a:defRPr/>
            </a:pPr>
            <a:endParaRPr lang="en-GB" sz="1800" b="0" dirty="0">
              <a:solidFill>
                <a:srgbClr val="002060"/>
              </a:solidFill>
              <a:ea typeface="Verdana" panose="020B0604030504040204" pitchFamily="34" charset="0"/>
              <a:cs typeface="Verdana" panose="020B0604030504040204"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48</a:t>
            </a:fld>
            <a:endParaRPr lang="en-GB" sz="1200" dirty="0">
              <a:solidFill>
                <a:schemeClr val="tx1"/>
              </a:solidFill>
            </a:endParaRPr>
          </a:p>
        </p:txBody>
      </p:sp>
    </p:spTree>
    <p:extLst>
      <p:ext uri="{BB962C8B-B14F-4D97-AF65-F5344CB8AC3E}">
        <p14:creationId xmlns:p14="http://schemas.microsoft.com/office/powerpoint/2010/main" val="306050503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468313" y="1412776"/>
            <a:ext cx="8207375" cy="738664"/>
          </a:xfrm>
          <a:prstGeom prst="rect">
            <a:avLst/>
          </a:prstGeom>
          <a:solidFill>
            <a:schemeClr val="bg1"/>
          </a:solidFill>
          <a:ln>
            <a:noFill/>
          </a:ln>
          <a:effectLst/>
          <a:extLst/>
        </p:spPr>
        <p:txBody>
          <a:bodyPr wrap="square" lIns="0" tIns="0" rIns="0" bIns="0">
            <a:spAutoFit/>
          </a:bodyPr>
          <a:lstStyle/>
          <a:p>
            <a:pPr marL="0" indent="0" algn="ctr">
              <a:buFontTx/>
              <a:buNone/>
              <a:defRPr/>
            </a:pPr>
            <a:r>
              <a:rPr lang="en-GB" b="1" dirty="0">
                <a:solidFill>
                  <a:srgbClr val="002060"/>
                </a:solidFill>
                <a:latin typeface="Verdana" pitchFamily="34" charset="0"/>
                <a:ea typeface="Verdana" pitchFamily="34" charset="0"/>
                <a:cs typeface="Verdana" pitchFamily="34" charset="0"/>
              </a:rPr>
              <a:t>Key </a:t>
            </a:r>
            <a:r>
              <a:rPr lang="pl-PL" b="1" dirty="0" smtClean="0">
                <a:solidFill>
                  <a:srgbClr val="002060"/>
                </a:solidFill>
                <a:latin typeface="Verdana" pitchFamily="34" charset="0"/>
                <a:ea typeface="Verdana" pitchFamily="34" charset="0"/>
                <a:cs typeface="Verdana" pitchFamily="34" charset="0"/>
              </a:rPr>
              <a:t>A</a:t>
            </a:r>
            <a:r>
              <a:rPr lang="en-GB" b="1" dirty="0" err="1" smtClean="0">
                <a:solidFill>
                  <a:srgbClr val="002060"/>
                </a:solidFill>
                <a:latin typeface="Verdana" pitchFamily="34" charset="0"/>
                <a:ea typeface="Verdana" pitchFamily="34" charset="0"/>
                <a:cs typeface="Verdana" pitchFamily="34" charset="0"/>
              </a:rPr>
              <a:t>ction</a:t>
            </a:r>
            <a:r>
              <a:rPr lang="en-GB" b="1" dirty="0" smtClean="0">
                <a:solidFill>
                  <a:srgbClr val="002060"/>
                </a:solidFill>
                <a:latin typeface="Verdana" pitchFamily="34" charset="0"/>
                <a:ea typeface="Verdana" pitchFamily="34" charset="0"/>
                <a:cs typeface="Verdana" pitchFamily="34" charset="0"/>
              </a:rPr>
              <a:t> </a:t>
            </a:r>
            <a:r>
              <a:rPr lang="en-GB" b="1" dirty="0">
                <a:solidFill>
                  <a:srgbClr val="002060"/>
                </a:solidFill>
                <a:latin typeface="Verdana" pitchFamily="34" charset="0"/>
                <a:ea typeface="Verdana" pitchFamily="34" charset="0"/>
                <a:cs typeface="Verdana" pitchFamily="34" charset="0"/>
              </a:rPr>
              <a:t>3: Support for policy </a:t>
            </a:r>
            <a:r>
              <a:rPr lang="en-GB" b="1" dirty="0" smtClean="0">
                <a:solidFill>
                  <a:srgbClr val="002060"/>
                </a:solidFill>
                <a:latin typeface="Verdana" pitchFamily="34" charset="0"/>
                <a:ea typeface="Verdana" pitchFamily="34" charset="0"/>
                <a:cs typeface="Verdana" pitchFamily="34" charset="0"/>
              </a:rPr>
              <a:t>reform</a:t>
            </a:r>
            <a:endParaRPr lang="pl-PL" b="1" dirty="0" smtClean="0">
              <a:solidFill>
                <a:srgbClr val="002060"/>
              </a:solidFill>
              <a:latin typeface="Verdana" pitchFamily="34" charset="0"/>
              <a:ea typeface="Verdana" pitchFamily="34" charset="0"/>
              <a:cs typeface="Verdana" pitchFamily="34" charset="0"/>
            </a:endParaRPr>
          </a:p>
          <a:p>
            <a:pPr marL="0" indent="0" algn="ctr">
              <a:buFontTx/>
              <a:buNone/>
              <a:defRPr/>
            </a:pPr>
            <a:r>
              <a:rPr lang="pl-PL" b="1" dirty="0" smtClean="0">
                <a:solidFill>
                  <a:srgbClr val="002060"/>
                </a:solidFill>
                <a:latin typeface="Verdana" pitchFamily="34" charset="0"/>
                <a:ea typeface="Verdana" pitchFamily="34" charset="0"/>
                <a:cs typeface="Verdana" pitchFamily="34" charset="0"/>
              </a:rPr>
              <a:t>- </a:t>
            </a:r>
            <a:r>
              <a:rPr lang="pl-PL" b="1" dirty="0" err="1" smtClean="0">
                <a:solidFill>
                  <a:srgbClr val="002060"/>
                </a:solidFill>
                <a:latin typeface="Verdana" pitchFamily="34" charset="0"/>
                <a:ea typeface="Verdana" pitchFamily="34" charset="0"/>
                <a:cs typeface="Verdana" pitchFamily="34" charset="0"/>
              </a:rPr>
              <a:t>School</a:t>
            </a:r>
            <a:r>
              <a:rPr lang="pl-PL" b="1" dirty="0" smtClean="0">
                <a:solidFill>
                  <a:srgbClr val="002060"/>
                </a:solidFill>
                <a:latin typeface="Verdana" pitchFamily="34" charset="0"/>
                <a:ea typeface="Verdana" pitchFamily="34" charset="0"/>
                <a:cs typeface="Verdana" pitchFamily="34" charset="0"/>
              </a:rPr>
              <a:t> </a:t>
            </a:r>
            <a:r>
              <a:rPr lang="pl-PL" b="1" dirty="0" err="1" smtClean="0">
                <a:solidFill>
                  <a:srgbClr val="002060"/>
                </a:solidFill>
                <a:latin typeface="Verdana" pitchFamily="34" charset="0"/>
                <a:ea typeface="Verdana" pitchFamily="34" charset="0"/>
                <a:cs typeface="Verdana" pitchFamily="34" charset="0"/>
              </a:rPr>
              <a:t>Education</a:t>
            </a:r>
            <a:endParaRPr lang="en-GB" b="1" dirty="0">
              <a:solidFill>
                <a:srgbClr val="002060"/>
              </a:solidFill>
              <a:latin typeface="Verdana" pitchFamily="34" charset="0"/>
              <a:ea typeface="Verdana" pitchFamily="34" charset="0"/>
              <a:cs typeface="Verdana" pitchFamily="34" charset="0"/>
            </a:endParaRPr>
          </a:p>
        </p:txBody>
      </p:sp>
      <p:sp>
        <p:nvSpPr>
          <p:cNvPr id="6" name="Content Placeholder 2"/>
          <p:cNvSpPr txBox="1">
            <a:spLocks/>
          </p:cNvSpPr>
          <p:nvPr/>
        </p:nvSpPr>
        <p:spPr>
          <a:xfrm>
            <a:off x="468313" y="2780407"/>
            <a:ext cx="8207375" cy="3312889"/>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0" indent="0">
              <a:buClrTx/>
              <a:buNone/>
              <a:defRPr/>
            </a:pPr>
            <a:r>
              <a:rPr lang="en-GB" sz="1800" dirty="0">
                <a:solidFill>
                  <a:srgbClr val="002060"/>
                </a:solidFill>
              </a:rPr>
              <a:t>Aims:</a:t>
            </a:r>
          </a:p>
          <a:p>
            <a:pPr marL="358775" indent="-358775" algn="just">
              <a:buClrTx/>
              <a:defRPr/>
            </a:pPr>
            <a:r>
              <a:rPr lang="en-GB" sz="1800" b="0" dirty="0" smtClean="0">
                <a:solidFill>
                  <a:srgbClr val="002060"/>
                </a:solidFill>
              </a:rPr>
              <a:t>Peer </a:t>
            </a:r>
            <a:r>
              <a:rPr lang="en-GB" sz="1800" b="0" dirty="0">
                <a:solidFill>
                  <a:srgbClr val="002060"/>
                </a:solidFill>
              </a:rPr>
              <a:t>learning between high level policy makers, practitioners, participating organisations, researchers and stakeholders groups </a:t>
            </a:r>
          </a:p>
          <a:p>
            <a:pPr marL="358775" indent="-358775" algn="just">
              <a:buClrTx/>
              <a:defRPr/>
            </a:pPr>
            <a:r>
              <a:rPr lang="en-GB" sz="1800" b="0" dirty="0">
                <a:solidFill>
                  <a:srgbClr val="002060"/>
                </a:solidFill>
              </a:rPr>
              <a:t>D</a:t>
            </a:r>
            <a:r>
              <a:rPr lang="en-GB" sz="1800" b="0" dirty="0" smtClean="0">
                <a:solidFill>
                  <a:srgbClr val="002060"/>
                </a:solidFill>
              </a:rPr>
              <a:t>evelopment </a:t>
            </a:r>
            <a:r>
              <a:rPr lang="en-GB" sz="1800" b="0" dirty="0">
                <a:solidFill>
                  <a:srgbClr val="002060"/>
                </a:solidFill>
              </a:rPr>
              <a:t>of national policies and European </a:t>
            </a:r>
            <a:r>
              <a:rPr lang="en-GB" sz="1800" b="0" dirty="0" smtClean="0">
                <a:solidFill>
                  <a:srgbClr val="002060"/>
                </a:solidFill>
              </a:rPr>
              <a:t>dialogue </a:t>
            </a:r>
            <a:endParaRPr lang="en-GB" sz="1800" b="0" dirty="0">
              <a:solidFill>
                <a:srgbClr val="002060"/>
              </a:solidFill>
            </a:endParaRPr>
          </a:p>
          <a:p>
            <a:pPr marL="0" indent="0">
              <a:buClrTx/>
              <a:buNone/>
              <a:defRPr/>
            </a:pPr>
            <a:endParaRPr lang="en-GB" sz="1800" dirty="0">
              <a:solidFill>
                <a:srgbClr val="002060"/>
              </a:solidFill>
            </a:endParaRPr>
          </a:p>
          <a:p>
            <a:pPr marL="0" indent="0">
              <a:buClrTx/>
              <a:buNone/>
              <a:defRPr/>
            </a:pPr>
            <a:r>
              <a:rPr lang="en-GB" sz="1800" dirty="0">
                <a:solidFill>
                  <a:srgbClr val="002060"/>
                </a:solidFill>
              </a:rPr>
              <a:t>Main activities:</a:t>
            </a:r>
          </a:p>
          <a:p>
            <a:pPr algn="just">
              <a:buClrTx/>
              <a:defRPr/>
            </a:pPr>
            <a:endParaRPr lang="en-GB" sz="1800" b="0" dirty="0" smtClean="0">
              <a:solidFill>
                <a:srgbClr val="002060"/>
              </a:solidFill>
            </a:endParaRPr>
          </a:p>
          <a:p>
            <a:pPr marL="358775" indent="-358775" algn="just">
              <a:buClrTx/>
              <a:defRPr/>
            </a:pPr>
            <a:r>
              <a:rPr lang="en-GB" sz="1800" b="0" dirty="0">
                <a:solidFill>
                  <a:srgbClr val="002060"/>
                </a:solidFill>
              </a:rPr>
              <a:t>T</a:t>
            </a:r>
            <a:r>
              <a:rPr lang="en-GB" sz="1800" b="0" dirty="0" smtClean="0">
                <a:solidFill>
                  <a:srgbClr val="002060"/>
                </a:solidFill>
              </a:rPr>
              <a:t>ransnational </a:t>
            </a:r>
            <a:r>
              <a:rPr lang="en-GB" sz="1800" b="0" dirty="0">
                <a:solidFill>
                  <a:srgbClr val="002060"/>
                </a:solidFill>
              </a:rPr>
              <a:t>experimentation with innovative policy measures and transfer to other systems</a:t>
            </a:r>
          </a:p>
          <a:p>
            <a:pPr marL="0" indent="0">
              <a:buClrTx/>
              <a:buNone/>
              <a:defRPr/>
            </a:pPr>
            <a:endParaRPr lang="en-GB" sz="1800" dirty="0">
              <a:solidFill>
                <a:srgbClr val="002060"/>
              </a:solidFill>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49</a:t>
            </a:fld>
            <a:endParaRPr lang="en-GB" sz="1200" dirty="0">
              <a:solidFill>
                <a:schemeClr val="tx1"/>
              </a:solidFill>
            </a:endParaRPr>
          </a:p>
        </p:txBody>
      </p:sp>
    </p:spTree>
    <p:extLst>
      <p:ext uri="{BB962C8B-B14F-4D97-AF65-F5344CB8AC3E}">
        <p14:creationId xmlns:p14="http://schemas.microsoft.com/office/powerpoint/2010/main" val="306050503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sz="3200" dirty="0"/>
              <a:t>Budget </a:t>
            </a:r>
            <a:r>
              <a:rPr lang="fr-BE" sz="3200" dirty="0" smtClean="0"/>
              <a:t>allocation 2014 - 2020</a:t>
            </a:r>
            <a:endParaRPr lang="en-GB" sz="3200" dirty="0"/>
          </a:p>
        </p:txBody>
      </p:sp>
      <p:graphicFrame>
        <p:nvGraphicFramePr>
          <p:cNvPr id="58" name="Chart 57"/>
          <p:cNvGraphicFramePr>
            <a:graphicFrameLocks/>
          </p:cNvGraphicFramePr>
          <p:nvPr>
            <p:extLst>
              <p:ext uri="{D42A27DB-BD31-4B8C-83A1-F6EECF244321}">
                <p14:modId xmlns:p14="http://schemas.microsoft.com/office/powerpoint/2010/main" val="689794035"/>
              </p:ext>
            </p:extLst>
          </p:nvPr>
        </p:nvGraphicFramePr>
        <p:xfrm>
          <a:off x="755576" y="2492375"/>
          <a:ext cx="7632848" cy="387516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5</a:t>
            </a:fld>
            <a:endParaRPr lang="en-GB" sz="1200" dirty="0">
              <a:solidFill>
                <a:schemeClr val="tx1"/>
              </a:solidFill>
            </a:endParaRPr>
          </a:p>
        </p:txBody>
      </p:sp>
    </p:spTree>
    <p:extLst>
      <p:ext uri="{BB962C8B-B14F-4D97-AF65-F5344CB8AC3E}">
        <p14:creationId xmlns:p14="http://schemas.microsoft.com/office/powerpoint/2010/main" val="272623855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2"/>
          <p:cNvSpPr txBox="1">
            <a:spLocks/>
          </p:cNvSpPr>
          <p:nvPr/>
        </p:nvSpPr>
        <p:spPr>
          <a:xfrm>
            <a:off x="468313" y="2492374"/>
            <a:ext cx="8207375" cy="3744938"/>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0" indent="0">
              <a:spcBef>
                <a:spcPts val="0"/>
              </a:spcBef>
              <a:buClrTx/>
              <a:buNone/>
              <a:defRPr/>
            </a:pPr>
            <a:r>
              <a:rPr lang="en-GB" sz="1800" dirty="0" smtClean="0">
                <a:solidFill>
                  <a:srgbClr val="002060"/>
                </a:solidFill>
              </a:rPr>
              <a:t>Aims:</a:t>
            </a:r>
          </a:p>
          <a:p>
            <a:pPr marL="365125" indent="-358775">
              <a:spcBef>
                <a:spcPts val="0"/>
              </a:spcBef>
              <a:buClrTx/>
              <a:defRPr/>
            </a:pPr>
            <a:r>
              <a:rPr lang="en-GB" sz="1800" b="0" dirty="0" smtClean="0">
                <a:solidFill>
                  <a:srgbClr val="002060"/>
                </a:solidFill>
              </a:rPr>
              <a:t>To support EU developments in HE Policy for a higher systemic impact</a:t>
            </a:r>
          </a:p>
          <a:p>
            <a:pPr marL="0" indent="0">
              <a:spcBef>
                <a:spcPts val="0"/>
              </a:spcBef>
              <a:buClrTx/>
              <a:buNone/>
              <a:defRPr/>
            </a:pPr>
            <a:endParaRPr lang="en-GB" sz="1000" b="0" dirty="0">
              <a:solidFill>
                <a:srgbClr val="002060"/>
              </a:solidFill>
            </a:endParaRPr>
          </a:p>
          <a:p>
            <a:pPr marL="0" indent="0">
              <a:spcBef>
                <a:spcPts val="0"/>
              </a:spcBef>
              <a:buClrTx/>
              <a:buNone/>
              <a:defRPr/>
            </a:pPr>
            <a:r>
              <a:rPr lang="en-GB" sz="1800" dirty="0" smtClean="0">
                <a:solidFill>
                  <a:srgbClr val="002060"/>
                </a:solidFill>
              </a:rPr>
              <a:t>Main </a:t>
            </a:r>
            <a:r>
              <a:rPr lang="en-GB" sz="1800" dirty="0">
                <a:solidFill>
                  <a:srgbClr val="002060"/>
                </a:solidFill>
              </a:rPr>
              <a:t>activities</a:t>
            </a:r>
            <a:r>
              <a:rPr lang="en-GB" sz="1800" dirty="0" smtClean="0">
                <a:solidFill>
                  <a:srgbClr val="002060"/>
                </a:solidFill>
              </a:rPr>
              <a:t>:</a:t>
            </a:r>
          </a:p>
          <a:p>
            <a:pPr marL="365125" indent="-358775">
              <a:spcBef>
                <a:spcPts val="0"/>
              </a:spcBef>
              <a:buClrTx/>
              <a:defRPr/>
            </a:pPr>
            <a:r>
              <a:rPr lang="en-GB" sz="1800" b="0" dirty="0" smtClean="0">
                <a:solidFill>
                  <a:srgbClr val="002060"/>
                </a:solidFill>
              </a:rPr>
              <a:t>Support the OMC, HE modernisation agenda, Bologna process</a:t>
            </a:r>
          </a:p>
          <a:p>
            <a:pPr marL="365125" indent="-358775">
              <a:spcBef>
                <a:spcPts val="0"/>
              </a:spcBef>
              <a:buClrTx/>
              <a:defRPr/>
            </a:pPr>
            <a:r>
              <a:rPr lang="en-GB" sz="1800" b="0" dirty="0" smtClean="0">
                <a:solidFill>
                  <a:srgbClr val="002060"/>
                </a:solidFill>
              </a:rPr>
              <a:t>Development and implementation of EU transparency tools (ECTS, …)</a:t>
            </a:r>
          </a:p>
          <a:p>
            <a:pPr marL="365125" indent="-358775">
              <a:spcBef>
                <a:spcPts val="0"/>
              </a:spcBef>
              <a:buClrTx/>
              <a:defRPr/>
            </a:pPr>
            <a:r>
              <a:rPr lang="en-GB" sz="1800" b="0" dirty="0" smtClean="0">
                <a:solidFill>
                  <a:srgbClr val="002060"/>
                </a:solidFill>
              </a:rPr>
              <a:t>Recognition of qualifications (NARIC)</a:t>
            </a:r>
          </a:p>
          <a:p>
            <a:pPr marL="365125" indent="-358775">
              <a:spcBef>
                <a:spcPts val="0"/>
              </a:spcBef>
              <a:buClrTx/>
              <a:defRPr/>
            </a:pPr>
            <a:r>
              <a:rPr lang="en-GB" sz="1800" b="0" dirty="0" smtClean="0">
                <a:solidFill>
                  <a:srgbClr val="002060"/>
                </a:solidFill>
              </a:rPr>
              <a:t>Network of HE reform experts in Neighbouring and Enlargement countries</a:t>
            </a:r>
          </a:p>
          <a:p>
            <a:pPr marL="365125" indent="-358775">
              <a:spcBef>
                <a:spcPts val="0"/>
              </a:spcBef>
              <a:buClrTx/>
              <a:defRPr/>
            </a:pPr>
            <a:r>
              <a:rPr lang="en-GB" sz="1800" b="0" dirty="0" smtClean="0">
                <a:solidFill>
                  <a:srgbClr val="002060"/>
                </a:solidFill>
              </a:rPr>
              <a:t>International policy dialogue</a:t>
            </a:r>
          </a:p>
          <a:p>
            <a:pPr marL="365125" indent="-358775">
              <a:spcBef>
                <a:spcPts val="0"/>
              </a:spcBef>
              <a:buClrTx/>
              <a:defRPr/>
            </a:pPr>
            <a:r>
              <a:rPr lang="en-GB" sz="1800" b="0" dirty="0" smtClean="0">
                <a:solidFill>
                  <a:srgbClr val="002060"/>
                </a:solidFill>
              </a:rPr>
              <a:t>Worldwide alumni association</a:t>
            </a:r>
          </a:p>
          <a:p>
            <a:pPr marL="365125" indent="-358775">
              <a:spcBef>
                <a:spcPts val="0"/>
              </a:spcBef>
              <a:buClrTx/>
              <a:defRPr/>
            </a:pPr>
            <a:r>
              <a:rPr lang="en-GB" sz="1800" b="0" dirty="0" smtClean="0">
                <a:solidFill>
                  <a:srgbClr val="002060"/>
                </a:solidFill>
              </a:rPr>
              <a:t>International attractiveness and promotion</a:t>
            </a:r>
            <a:endParaRPr lang="en-GB" sz="1800" dirty="0">
              <a:solidFill>
                <a:srgbClr val="002060"/>
              </a:solidFill>
            </a:endParaRPr>
          </a:p>
        </p:txBody>
      </p:sp>
      <p:sp>
        <p:nvSpPr>
          <p:cNvPr id="4" name="Rectangle 29"/>
          <p:cNvSpPr>
            <a:spLocks noChangeArrowheads="1"/>
          </p:cNvSpPr>
          <p:nvPr/>
        </p:nvSpPr>
        <p:spPr bwMode="auto">
          <a:xfrm>
            <a:off x="468313" y="1412776"/>
            <a:ext cx="8207375" cy="738664"/>
          </a:xfrm>
          <a:prstGeom prst="rect">
            <a:avLst/>
          </a:prstGeom>
          <a:solidFill>
            <a:schemeClr val="bg1"/>
          </a:solidFill>
          <a:ln>
            <a:noFill/>
          </a:ln>
          <a:effectLst/>
          <a:extLst/>
        </p:spPr>
        <p:txBody>
          <a:bodyPr wrap="square" lIns="0" tIns="0" rIns="0" bIns="0">
            <a:spAutoFit/>
          </a:bodyPr>
          <a:lstStyle/>
          <a:p>
            <a:pPr algn="ctr">
              <a:defRPr/>
            </a:pPr>
            <a:r>
              <a:rPr lang="en-GB" b="1" dirty="0">
                <a:solidFill>
                  <a:srgbClr val="002060"/>
                </a:solidFill>
                <a:latin typeface="Verdana" pitchFamily="34" charset="0"/>
                <a:ea typeface="Verdana" pitchFamily="34" charset="0"/>
                <a:cs typeface="Verdana" pitchFamily="34" charset="0"/>
              </a:rPr>
              <a:t>Key Action 3: Support for policy </a:t>
            </a:r>
            <a:r>
              <a:rPr lang="en-GB" b="1" dirty="0" smtClean="0">
                <a:solidFill>
                  <a:srgbClr val="002060"/>
                </a:solidFill>
                <a:latin typeface="Verdana" pitchFamily="34" charset="0"/>
                <a:ea typeface="Verdana" pitchFamily="34" charset="0"/>
                <a:cs typeface="Verdana" pitchFamily="34" charset="0"/>
              </a:rPr>
              <a:t>reform</a:t>
            </a:r>
            <a:r>
              <a:rPr lang="pl-PL" b="1" dirty="0" smtClean="0">
                <a:solidFill>
                  <a:srgbClr val="002060"/>
                </a:solidFill>
                <a:latin typeface="Verdana" pitchFamily="34" charset="0"/>
                <a:ea typeface="Verdana" pitchFamily="34" charset="0"/>
                <a:cs typeface="Verdana" pitchFamily="34" charset="0"/>
              </a:rPr>
              <a:t> </a:t>
            </a:r>
          </a:p>
          <a:p>
            <a:pPr algn="ctr">
              <a:defRPr/>
            </a:pPr>
            <a:r>
              <a:rPr lang="pl-PL" b="1" dirty="0" smtClean="0">
                <a:solidFill>
                  <a:srgbClr val="002060"/>
                </a:solidFill>
                <a:latin typeface="Verdana" pitchFamily="34" charset="0"/>
                <a:ea typeface="Verdana" pitchFamily="34" charset="0"/>
                <a:cs typeface="Verdana" pitchFamily="34" charset="0"/>
              </a:rPr>
              <a:t>- </a:t>
            </a:r>
            <a:r>
              <a:rPr lang="pl-PL" b="1" dirty="0" err="1" smtClean="0">
                <a:solidFill>
                  <a:srgbClr val="002060"/>
                </a:solidFill>
                <a:latin typeface="Verdana" pitchFamily="34" charset="0"/>
                <a:ea typeface="Verdana" pitchFamily="34" charset="0"/>
                <a:cs typeface="Verdana" pitchFamily="34" charset="0"/>
              </a:rPr>
              <a:t>Higher</a:t>
            </a:r>
            <a:r>
              <a:rPr lang="pl-PL" b="1" dirty="0" smtClean="0">
                <a:solidFill>
                  <a:srgbClr val="002060"/>
                </a:solidFill>
                <a:latin typeface="Verdana" pitchFamily="34" charset="0"/>
                <a:ea typeface="Verdana" pitchFamily="34" charset="0"/>
                <a:cs typeface="Verdana" pitchFamily="34" charset="0"/>
              </a:rPr>
              <a:t> </a:t>
            </a:r>
            <a:r>
              <a:rPr lang="pl-PL" b="1" dirty="0" err="1" smtClean="0">
                <a:solidFill>
                  <a:srgbClr val="002060"/>
                </a:solidFill>
                <a:latin typeface="Verdana" pitchFamily="34" charset="0"/>
                <a:ea typeface="Verdana" pitchFamily="34" charset="0"/>
                <a:cs typeface="Verdana" pitchFamily="34" charset="0"/>
              </a:rPr>
              <a:t>Education</a:t>
            </a:r>
            <a:endParaRPr lang="en-GB" b="1" dirty="0">
              <a:solidFill>
                <a:srgbClr val="002060"/>
              </a:solidFill>
              <a:latin typeface="Verdana" pitchFamily="34" charset="0"/>
              <a:ea typeface="Verdana" pitchFamily="34" charset="0"/>
              <a:cs typeface="Verdana"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50</a:t>
            </a:fld>
            <a:endParaRPr lang="en-GB" sz="1200" dirty="0">
              <a:solidFill>
                <a:schemeClr val="tx1"/>
              </a:solidFill>
            </a:endParaRPr>
          </a:p>
        </p:txBody>
      </p:sp>
    </p:spTree>
    <p:extLst>
      <p:ext uri="{BB962C8B-B14F-4D97-AF65-F5344CB8AC3E}">
        <p14:creationId xmlns:p14="http://schemas.microsoft.com/office/powerpoint/2010/main" val="143715679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468313" y="1412776"/>
            <a:ext cx="8207375" cy="738664"/>
          </a:xfrm>
          <a:prstGeom prst="rect">
            <a:avLst/>
          </a:prstGeom>
          <a:solidFill>
            <a:schemeClr val="bg1"/>
          </a:solidFill>
          <a:ln>
            <a:noFill/>
          </a:ln>
          <a:effectLst/>
          <a:extLst/>
        </p:spPr>
        <p:txBody>
          <a:bodyPr wrap="square" lIns="0" tIns="0" rIns="0" bIns="0">
            <a:spAutoFit/>
          </a:bodyPr>
          <a:lstStyle/>
          <a:p>
            <a:pPr marL="0" indent="0" algn="ctr">
              <a:buFontTx/>
              <a:buNone/>
              <a:defRPr/>
            </a:pPr>
            <a:r>
              <a:rPr lang="en-GB" b="1" dirty="0">
                <a:solidFill>
                  <a:srgbClr val="002060"/>
                </a:solidFill>
                <a:latin typeface="Verdana" pitchFamily="34" charset="0"/>
                <a:ea typeface="Verdana" pitchFamily="34" charset="0"/>
                <a:cs typeface="Verdana" pitchFamily="34" charset="0"/>
              </a:rPr>
              <a:t>Key action 3: Support for </a:t>
            </a:r>
            <a:r>
              <a:rPr lang="en-GB" b="1" dirty="0" smtClean="0">
                <a:solidFill>
                  <a:srgbClr val="002060"/>
                </a:solidFill>
                <a:latin typeface="Verdana" pitchFamily="34" charset="0"/>
                <a:ea typeface="Verdana" pitchFamily="34" charset="0"/>
                <a:cs typeface="Verdana" pitchFamily="34" charset="0"/>
              </a:rPr>
              <a:t>Policy Reform</a:t>
            </a:r>
            <a:endParaRPr lang="pl-PL" b="1" dirty="0" smtClean="0">
              <a:solidFill>
                <a:srgbClr val="002060"/>
              </a:solidFill>
              <a:latin typeface="Verdana" pitchFamily="34" charset="0"/>
              <a:ea typeface="Verdana" pitchFamily="34" charset="0"/>
              <a:cs typeface="Verdana" pitchFamily="34" charset="0"/>
            </a:endParaRPr>
          </a:p>
          <a:p>
            <a:pPr marL="0" indent="0" algn="ctr">
              <a:buFontTx/>
              <a:buNone/>
              <a:defRPr/>
            </a:pPr>
            <a:r>
              <a:rPr lang="pl-PL" b="1" dirty="0" smtClean="0">
                <a:solidFill>
                  <a:srgbClr val="002060"/>
                </a:solidFill>
                <a:latin typeface="Verdana" pitchFamily="34" charset="0"/>
                <a:ea typeface="Verdana" pitchFamily="34" charset="0"/>
                <a:cs typeface="Verdana" pitchFamily="34" charset="0"/>
              </a:rPr>
              <a:t>- VET</a:t>
            </a:r>
            <a:endParaRPr lang="en-GB" b="1" dirty="0">
              <a:solidFill>
                <a:srgbClr val="002060"/>
              </a:solidFill>
              <a:latin typeface="Verdana" pitchFamily="34" charset="0"/>
              <a:ea typeface="Verdana" pitchFamily="34" charset="0"/>
              <a:cs typeface="Verdana" pitchFamily="34" charset="0"/>
            </a:endParaRPr>
          </a:p>
        </p:txBody>
      </p:sp>
      <p:sp>
        <p:nvSpPr>
          <p:cNvPr id="6" name="Content Placeholder 2"/>
          <p:cNvSpPr txBox="1">
            <a:spLocks/>
          </p:cNvSpPr>
          <p:nvPr/>
        </p:nvSpPr>
        <p:spPr>
          <a:xfrm>
            <a:off x="468313" y="2492375"/>
            <a:ext cx="8207375" cy="3888507"/>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358775" indent="-358775">
              <a:buClrTx/>
              <a:buNone/>
              <a:defRPr/>
            </a:pPr>
            <a:r>
              <a:rPr lang="en-GB" sz="1800" dirty="0">
                <a:solidFill>
                  <a:srgbClr val="002060"/>
                </a:solidFill>
              </a:rPr>
              <a:t>Aims:</a:t>
            </a:r>
          </a:p>
          <a:p>
            <a:pPr marL="358775" indent="-358775" algn="just">
              <a:buClrTx/>
              <a:defRPr/>
            </a:pPr>
            <a:r>
              <a:rPr lang="en-GB" sz="1800" b="0" dirty="0">
                <a:solidFill>
                  <a:srgbClr val="002060"/>
                </a:solidFill>
              </a:rPr>
              <a:t>T</a:t>
            </a:r>
            <a:r>
              <a:rPr lang="en-GB" sz="1800" b="0" dirty="0" smtClean="0">
                <a:solidFill>
                  <a:srgbClr val="002060"/>
                </a:solidFill>
              </a:rPr>
              <a:t>o </a:t>
            </a:r>
            <a:r>
              <a:rPr lang="en-GB" sz="1800" b="0" dirty="0">
                <a:solidFill>
                  <a:srgbClr val="002060"/>
                </a:solidFill>
              </a:rPr>
              <a:t>support EU policy developments and to respond to several of the specific policy objectives for VET systems</a:t>
            </a:r>
          </a:p>
          <a:p>
            <a:pPr marL="720000" indent="-360000" algn="just">
              <a:buClrTx/>
              <a:buNone/>
              <a:defRPr/>
            </a:pPr>
            <a:endParaRPr lang="en-GB" sz="1800" dirty="0">
              <a:solidFill>
                <a:srgbClr val="002060"/>
              </a:solidFill>
            </a:endParaRPr>
          </a:p>
          <a:p>
            <a:pPr marL="358775" indent="-358775" algn="just">
              <a:buClrTx/>
              <a:buNone/>
              <a:defRPr/>
            </a:pPr>
            <a:r>
              <a:rPr lang="en-GB" sz="1800" dirty="0">
                <a:solidFill>
                  <a:srgbClr val="002060"/>
                </a:solidFill>
              </a:rPr>
              <a:t>Main activities:</a:t>
            </a:r>
          </a:p>
          <a:p>
            <a:pPr marL="358775" indent="-358775">
              <a:buClrTx/>
              <a:defRPr/>
            </a:pPr>
            <a:r>
              <a:rPr lang="en-GB" sz="1800" b="0" dirty="0" smtClean="0">
                <a:solidFill>
                  <a:srgbClr val="002060"/>
                </a:solidFill>
              </a:rPr>
              <a:t>Peer learning and mutual learning activities through thematic working groups</a:t>
            </a:r>
          </a:p>
          <a:p>
            <a:pPr marL="358775" indent="-358775">
              <a:buClrTx/>
              <a:defRPr/>
            </a:pPr>
            <a:r>
              <a:rPr lang="fr-BE" sz="1800" b="0" dirty="0" err="1" smtClean="0">
                <a:solidFill>
                  <a:srgbClr val="002060"/>
                </a:solidFill>
              </a:rPr>
              <a:t>Studies</a:t>
            </a:r>
            <a:r>
              <a:rPr lang="fr-BE" sz="1800" b="0" dirty="0" smtClean="0">
                <a:solidFill>
                  <a:srgbClr val="002060"/>
                </a:solidFill>
              </a:rPr>
              <a:t> to </a:t>
            </a:r>
            <a:r>
              <a:rPr lang="fr-BE" sz="1800" b="0" dirty="0" err="1" smtClean="0">
                <a:solidFill>
                  <a:srgbClr val="002060"/>
                </a:solidFill>
              </a:rPr>
              <a:t>increase</a:t>
            </a:r>
            <a:r>
              <a:rPr lang="fr-BE" sz="1800" b="0" dirty="0" smtClean="0">
                <a:solidFill>
                  <a:srgbClr val="002060"/>
                </a:solidFill>
              </a:rPr>
              <a:t> </a:t>
            </a:r>
            <a:r>
              <a:rPr lang="fr-BE" sz="1800" b="0" dirty="0" err="1" smtClean="0">
                <a:solidFill>
                  <a:srgbClr val="002060"/>
                </a:solidFill>
              </a:rPr>
              <a:t>quality</a:t>
            </a:r>
            <a:r>
              <a:rPr lang="fr-BE" sz="1800" b="0" dirty="0" smtClean="0">
                <a:solidFill>
                  <a:srgbClr val="002060"/>
                </a:solidFill>
              </a:rPr>
              <a:t> and </a:t>
            </a:r>
            <a:r>
              <a:rPr lang="fr-BE" sz="1800" b="0" dirty="0" err="1" smtClean="0">
                <a:solidFill>
                  <a:srgbClr val="002060"/>
                </a:solidFill>
              </a:rPr>
              <a:t>supply</a:t>
            </a:r>
            <a:r>
              <a:rPr lang="fr-BE" sz="1800" b="0" dirty="0" smtClean="0">
                <a:solidFill>
                  <a:srgbClr val="002060"/>
                </a:solidFill>
              </a:rPr>
              <a:t> of </a:t>
            </a:r>
            <a:r>
              <a:rPr lang="fr-BE" sz="1800" b="0" dirty="0" err="1" smtClean="0">
                <a:solidFill>
                  <a:srgbClr val="002060"/>
                </a:solidFill>
              </a:rPr>
              <a:t>apprenticeships</a:t>
            </a:r>
            <a:r>
              <a:rPr lang="fr-BE" sz="1800" b="0" dirty="0" smtClean="0">
                <a:solidFill>
                  <a:srgbClr val="002060"/>
                </a:solidFill>
              </a:rPr>
              <a:t/>
            </a:r>
            <a:br>
              <a:rPr lang="fr-BE" sz="1800" b="0" dirty="0" smtClean="0">
                <a:solidFill>
                  <a:srgbClr val="002060"/>
                </a:solidFill>
              </a:rPr>
            </a:br>
            <a:r>
              <a:rPr lang="fr-BE" sz="1800" b="0" dirty="0" smtClean="0">
                <a:solidFill>
                  <a:srgbClr val="002060"/>
                </a:solidFill>
              </a:rPr>
              <a:t>(European Alliance for </a:t>
            </a:r>
            <a:r>
              <a:rPr lang="fr-BE" sz="1800" b="0" dirty="0" err="1" smtClean="0">
                <a:solidFill>
                  <a:srgbClr val="002060"/>
                </a:solidFill>
              </a:rPr>
              <a:t>Apprenticeships</a:t>
            </a:r>
            <a:r>
              <a:rPr lang="fr-BE" sz="1800" b="0" dirty="0" smtClean="0">
                <a:solidFill>
                  <a:srgbClr val="002060"/>
                </a:solidFill>
              </a:rPr>
              <a:t>)</a:t>
            </a:r>
          </a:p>
          <a:p>
            <a:pPr marL="358775" indent="-358775">
              <a:buClrTx/>
              <a:defRPr/>
            </a:pPr>
            <a:r>
              <a:rPr lang="fr-BE" sz="1800" b="0" dirty="0" smtClean="0">
                <a:solidFill>
                  <a:srgbClr val="002060"/>
                </a:solidFill>
              </a:rPr>
              <a:t>Support to EU </a:t>
            </a:r>
            <a:r>
              <a:rPr lang="fr-BE" sz="1800" b="0" dirty="0" err="1" smtClean="0">
                <a:solidFill>
                  <a:srgbClr val="002060"/>
                </a:solidFill>
              </a:rPr>
              <a:t>tools</a:t>
            </a:r>
            <a:r>
              <a:rPr lang="fr-BE" sz="1800" b="0" dirty="0" smtClean="0">
                <a:solidFill>
                  <a:srgbClr val="002060"/>
                </a:solidFill>
              </a:rPr>
              <a:t> (ECVET and EQAVET)</a:t>
            </a:r>
            <a:endParaRPr lang="en-GB" sz="1800" b="0" dirty="0">
              <a:solidFill>
                <a:srgbClr val="002060"/>
              </a:solidFill>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51</a:t>
            </a:fld>
            <a:endParaRPr lang="en-GB" sz="1200" dirty="0">
              <a:solidFill>
                <a:schemeClr val="tx1"/>
              </a:solidFill>
            </a:endParaRPr>
          </a:p>
        </p:txBody>
      </p:sp>
    </p:spTree>
    <p:extLst>
      <p:ext uri="{BB962C8B-B14F-4D97-AF65-F5344CB8AC3E}">
        <p14:creationId xmlns:p14="http://schemas.microsoft.com/office/powerpoint/2010/main" val="292322149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468313" y="1412776"/>
            <a:ext cx="8207375" cy="738664"/>
          </a:xfrm>
          <a:prstGeom prst="rect">
            <a:avLst/>
          </a:prstGeom>
          <a:solidFill>
            <a:schemeClr val="bg1"/>
          </a:solidFill>
          <a:ln>
            <a:noFill/>
          </a:ln>
          <a:effectLst/>
          <a:extLst/>
        </p:spPr>
        <p:txBody>
          <a:bodyPr wrap="square" lIns="0" tIns="0" rIns="0" bIns="0">
            <a:spAutoFit/>
          </a:bodyPr>
          <a:lstStyle/>
          <a:p>
            <a:pPr marL="0" indent="0" algn="ctr">
              <a:buFontTx/>
              <a:buNone/>
              <a:defRPr/>
            </a:pPr>
            <a:r>
              <a:rPr lang="en-GB" b="1" dirty="0">
                <a:solidFill>
                  <a:srgbClr val="002060"/>
                </a:solidFill>
                <a:latin typeface="Verdana" pitchFamily="34" charset="0"/>
                <a:ea typeface="Verdana" pitchFamily="34" charset="0"/>
                <a:cs typeface="Verdana" pitchFamily="34" charset="0"/>
              </a:rPr>
              <a:t>Key action 3: Support for policy </a:t>
            </a:r>
            <a:r>
              <a:rPr lang="en-GB" b="1" dirty="0" smtClean="0">
                <a:solidFill>
                  <a:srgbClr val="002060"/>
                </a:solidFill>
                <a:latin typeface="Verdana" pitchFamily="34" charset="0"/>
                <a:ea typeface="Verdana" pitchFamily="34" charset="0"/>
                <a:cs typeface="Verdana" pitchFamily="34" charset="0"/>
              </a:rPr>
              <a:t>reform</a:t>
            </a:r>
            <a:r>
              <a:rPr lang="pl-PL" b="1" dirty="0" smtClean="0">
                <a:solidFill>
                  <a:srgbClr val="002060"/>
                </a:solidFill>
                <a:latin typeface="Verdana" pitchFamily="34" charset="0"/>
                <a:ea typeface="Verdana" pitchFamily="34" charset="0"/>
                <a:cs typeface="Verdana" pitchFamily="34" charset="0"/>
              </a:rPr>
              <a:t> </a:t>
            </a:r>
          </a:p>
          <a:p>
            <a:pPr marL="0" indent="0" algn="ctr">
              <a:buFontTx/>
              <a:buNone/>
              <a:defRPr/>
            </a:pPr>
            <a:r>
              <a:rPr lang="pl-PL" b="1" dirty="0" smtClean="0">
                <a:solidFill>
                  <a:srgbClr val="002060"/>
                </a:solidFill>
                <a:latin typeface="Verdana" pitchFamily="34" charset="0"/>
                <a:ea typeface="Verdana" pitchFamily="34" charset="0"/>
                <a:cs typeface="Verdana" pitchFamily="34" charset="0"/>
              </a:rPr>
              <a:t>- </a:t>
            </a:r>
            <a:r>
              <a:rPr lang="pl-PL" b="1" dirty="0" err="1" smtClean="0">
                <a:solidFill>
                  <a:srgbClr val="002060"/>
                </a:solidFill>
                <a:latin typeface="Verdana" pitchFamily="34" charset="0"/>
                <a:ea typeface="Verdana" pitchFamily="34" charset="0"/>
                <a:cs typeface="Verdana" pitchFamily="34" charset="0"/>
              </a:rPr>
              <a:t>Adult</a:t>
            </a:r>
            <a:r>
              <a:rPr lang="pl-PL" b="1" dirty="0" smtClean="0">
                <a:solidFill>
                  <a:srgbClr val="002060"/>
                </a:solidFill>
                <a:latin typeface="Verdana" pitchFamily="34" charset="0"/>
                <a:ea typeface="Verdana" pitchFamily="34" charset="0"/>
                <a:cs typeface="Verdana" pitchFamily="34" charset="0"/>
              </a:rPr>
              <a:t> </a:t>
            </a:r>
            <a:r>
              <a:rPr lang="pl-PL" b="1" dirty="0" err="1" smtClean="0">
                <a:solidFill>
                  <a:srgbClr val="002060"/>
                </a:solidFill>
                <a:latin typeface="Verdana" pitchFamily="34" charset="0"/>
                <a:ea typeface="Verdana" pitchFamily="34" charset="0"/>
                <a:cs typeface="Verdana" pitchFamily="34" charset="0"/>
              </a:rPr>
              <a:t>Education</a:t>
            </a:r>
            <a:endParaRPr lang="en-GB" b="1" dirty="0">
              <a:solidFill>
                <a:srgbClr val="002060"/>
              </a:solidFill>
              <a:latin typeface="Verdana" pitchFamily="34" charset="0"/>
              <a:ea typeface="Verdana" pitchFamily="34" charset="0"/>
              <a:cs typeface="Verdana" pitchFamily="34" charset="0"/>
            </a:endParaRPr>
          </a:p>
        </p:txBody>
      </p:sp>
      <p:sp>
        <p:nvSpPr>
          <p:cNvPr id="6" name="Content Placeholder 2"/>
          <p:cNvSpPr txBox="1">
            <a:spLocks/>
          </p:cNvSpPr>
          <p:nvPr/>
        </p:nvSpPr>
        <p:spPr>
          <a:xfrm>
            <a:off x="468313" y="2708920"/>
            <a:ext cx="8207375" cy="3671962"/>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358775" indent="-358775">
              <a:buClrTx/>
              <a:buNone/>
              <a:defRPr/>
            </a:pPr>
            <a:r>
              <a:rPr lang="en-GB" sz="1800" dirty="0">
                <a:solidFill>
                  <a:srgbClr val="002060"/>
                </a:solidFill>
              </a:rPr>
              <a:t>Aims:</a:t>
            </a:r>
          </a:p>
          <a:p>
            <a:pPr marL="358775" indent="-358775">
              <a:buClrTx/>
              <a:defRPr/>
            </a:pPr>
            <a:r>
              <a:rPr lang="en-GB" sz="1800" b="0" dirty="0">
                <a:solidFill>
                  <a:srgbClr val="002060"/>
                </a:solidFill>
              </a:rPr>
              <a:t>T</a:t>
            </a:r>
            <a:r>
              <a:rPr lang="en-GB" sz="1800" b="0" dirty="0" smtClean="0">
                <a:solidFill>
                  <a:srgbClr val="002060"/>
                </a:solidFill>
              </a:rPr>
              <a:t>o </a:t>
            </a:r>
            <a:r>
              <a:rPr lang="en-GB" sz="1800" b="0" dirty="0">
                <a:solidFill>
                  <a:srgbClr val="002060"/>
                </a:solidFill>
              </a:rPr>
              <a:t>contribute to the development of national policies and European dialogue on AE systems and </a:t>
            </a:r>
            <a:r>
              <a:rPr lang="en-GB" sz="1800" b="0" dirty="0" smtClean="0">
                <a:solidFill>
                  <a:srgbClr val="002060"/>
                </a:solidFill>
              </a:rPr>
              <a:t>practices</a:t>
            </a:r>
            <a:endParaRPr lang="en-GB" sz="1800" b="0" dirty="0">
              <a:solidFill>
                <a:srgbClr val="002060"/>
              </a:solidFill>
            </a:endParaRPr>
          </a:p>
          <a:p>
            <a:pPr marL="358775" indent="-358775">
              <a:buClrTx/>
              <a:buNone/>
              <a:defRPr/>
            </a:pPr>
            <a:endParaRPr lang="en-GB" sz="1800" dirty="0" smtClean="0">
              <a:solidFill>
                <a:srgbClr val="002060"/>
              </a:solidFill>
            </a:endParaRPr>
          </a:p>
          <a:p>
            <a:pPr marL="358775" indent="-358775">
              <a:buClrTx/>
              <a:buNone/>
              <a:defRPr/>
            </a:pPr>
            <a:r>
              <a:rPr lang="en-GB" sz="1800" dirty="0" smtClean="0">
                <a:solidFill>
                  <a:srgbClr val="002060"/>
                </a:solidFill>
              </a:rPr>
              <a:t>Main </a:t>
            </a:r>
            <a:r>
              <a:rPr lang="en-GB" sz="1800" dirty="0">
                <a:solidFill>
                  <a:srgbClr val="002060"/>
                </a:solidFill>
              </a:rPr>
              <a:t>activities:</a:t>
            </a:r>
          </a:p>
          <a:p>
            <a:pPr marL="358775" indent="-358775">
              <a:buClrTx/>
              <a:defRPr/>
            </a:pPr>
            <a:r>
              <a:rPr lang="en-GB" sz="1800" b="0" dirty="0" smtClean="0">
                <a:solidFill>
                  <a:srgbClr val="002060"/>
                </a:solidFill>
              </a:rPr>
              <a:t>Support national policy reforms (e.g. building </a:t>
            </a:r>
            <a:r>
              <a:rPr lang="en-GB" sz="1800" b="0" dirty="0">
                <a:solidFill>
                  <a:srgbClr val="002060"/>
                </a:solidFill>
              </a:rPr>
              <a:t>national networks </a:t>
            </a:r>
            <a:r>
              <a:rPr lang="en-GB" sz="1800" b="0" dirty="0" smtClean="0">
                <a:solidFill>
                  <a:srgbClr val="002060"/>
                </a:solidFill>
              </a:rPr>
              <a:t>and coalitions </a:t>
            </a:r>
            <a:r>
              <a:rPr lang="en-GB" sz="1800" b="0" dirty="0">
                <a:solidFill>
                  <a:srgbClr val="002060"/>
                </a:solidFill>
              </a:rPr>
              <a:t>of interested groups)</a:t>
            </a:r>
          </a:p>
          <a:p>
            <a:pPr marL="358775" indent="-358775">
              <a:buClrTx/>
              <a:defRPr/>
            </a:pPr>
            <a:r>
              <a:rPr lang="en-GB" sz="1800" b="0" dirty="0" smtClean="0">
                <a:solidFill>
                  <a:srgbClr val="002060"/>
                </a:solidFill>
              </a:rPr>
              <a:t>Support </a:t>
            </a:r>
            <a:r>
              <a:rPr lang="en-GB" sz="1800" b="0" dirty="0">
                <a:solidFill>
                  <a:srgbClr val="002060"/>
                </a:solidFill>
              </a:rPr>
              <a:t>to awareness campaigns promoting the benefits of learning both for individuals, the </a:t>
            </a:r>
            <a:r>
              <a:rPr lang="en-GB" sz="1800" b="0" dirty="0" smtClean="0">
                <a:solidFill>
                  <a:srgbClr val="002060"/>
                </a:solidFill>
              </a:rPr>
              <a:t>economy, </a:t>
            </a:r>
            <a:r>
              <a:rPr lang="en-GB" sz="1800" b="0" dirty="0">
                <a:solidFill>
                  <a:srgbClr val="002060"/>
                </a:solidFill>
              </a:rPr>
              <a:t>and </a:t>
            </a:r>
            <a:r>
              <a:rPr lang="en-GB" sz="1800" b="0" dirty="0" smtClean="0">
                <a:solidFill>
                  <a:srgbClr val="002060"/>
                </a:solidFill>
              </a:rPr>
              <a:t>society</a:t>
            </a:r>
          </a:p>
          <a:p>
            <a:pPr marL="358775" indent="-358775">
              <a:buClrTx/>
              <a:defRPr/>
            </a:pPr>
            <a:r>
              <a:rPr lang="en-GB" sz="1800" b="0" dirty="0" smtClean="0">
                <a:solidFill>
                  <a:srgbClr val="002060"/>
                </a:solidFill>
              </a:rPr>
              <a:t>Peer </a:t>
            </a:r>
            <a:r>
              <a:rPr lang="en-GB" sz="1800" b="0" dirty="0">
                <a:solidFill>
                  <a:srgbClr val="002060"/>
                </a:solidFill>
              </a:rPr>
              <a:t>learning activities between high level policy makers, practitioners, relevant organisations, researchers and stakeholders groups</a:t>
            </a:r>
          </a:p>
          <a:p>
            <a:pPr marL="358775" indent="-358775">
              <a:buClrTx/>
              <a:buNone/>
              <a:defRPr/>
            </a:pPr>
            <a:endParaRPr lang="en-GB" sz="1800" dirty="0">
              <a:solidFill>
                <a:srgbClr val="002060"/>
              </a:solidFill>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52</a:t>
            </a:fld>
            <a:endParaRPr lang="en-GB" sz="1200" dirty="0">
              <a:solidFill>
                <a:schemeClr val="tx1"/>
              </a:solidFill>
            </a:endParaRPr>
          </a:p>
        </p:txBody>
      </p:sp>
    </p:spTree>
    <p:extLst>
      <p:ext uri="{BB962C8B-B14F-4D97-AF65-F5344CB8AC3E}">
        <p14:creationId xmlns:p14="http://schemas.microsoft.com/office/powerpoint/2010/main" val="310997564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8313" y="2636912"/>
            <a:ext cx="8207375" cy="3743970"/>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358775" indent="-358775">
              <a:buClrTx/>
              <a:buNone/>
              <a:defRPr/>
            </a:pPr>
            <a:r>
              <a:rPr lang="en-GB" sz="1800" dirty="0">
                <a:solidFill>
                  <a:srgbClr val="002060"/>
                </a:solidFill>
              </a:rPr>
              <a:t>Aims</a:t>
            </a:r>
            <a:r>
              <a:rPr lang="en-GB" sz="1800" dirty="0" smtClean="0">
                <a:solidFill>
                  <a:srgbClr val="002060"/>
                </a:solidFill>
              </a:rPr>
              <a:t>: </a:t>
            </a:r>
          </a:p>
          <a:p>
            <a:pPr marL="358775" indent="-358775">
              <a:buClr>
                <a:srgbClr val="002060"/>
              </a:buClr>
            </a:pPr>
            <a:r>
              <a:rPr lang="en-GB" sz="1800" b="0" dirty="0" smtClean="0">
                <a:solidFill>
                  <a:srgbClr val="002060"/>
                </a:solidFill>
              </a:rPr>
              <a:t>To </a:t>
            </a:r>
            <a:r>
              <a:rPr lang="en-GB" sz="1800" b="0" dirty="0">
                <a:solidFill>
                  <a:srgbClr val="002060"/>
                </a:solidFill>
              </a:rPr>
              <a:t>develop youth policy cooperation at European level, promote the EU Youth Strategy and encourage structured </a:t>
            </a:r>
            <a:r>
              <a:rPr lang="en-GB" sz="1800" b="0" dirty="0" smtClean="0">
                <a:solidFill>
                  <a:srgbClr val="002060"/>
                </a:solidFill>
              </a:rPr>
              <a:t>dialogue</a:t>
            </a:r>
          </a:p>
          <a:p>
            <a:pPr marL="0" indent="0">
              <a:buClr>
                <a:srgbClr val="002060"/>
              </a:buClr>
              <a:buNone/>
            </a:pPr>
            <a:endParaRPr lang="fr-BE" sz="1400" dirty="0" smtClean="0">
              <a:solidFill>
                <a:srgbClr val="002060"/>
              </a:solidFill>
            </a:endParaRPr>
          </a:p>
          <a:p>
            <a:pPr marL="358775" indent="-358775">
              <a:buClrTx/>
              <a:buNone/>
              <a:defRPr/>
            </a:pPr>
            <a:endParaRPr lang="en-GB" sz="1000" dirty="0" smtClean="0">
              <a:solidFill>
                <a:srgbClr val="002060"/>
              </a:solidFill>
            </a:endParaRPr>
          </a:p>
          <a:p>
            <a:pPr marL="358775" indent="-358775">
              <a:buClrTx/>
              <a:buNone/>
              <a:defRPr/>
            </a:pPr>
            <a:r>
              <a:rPr lang="en-GB" sz="1800" dirty="0" smtClean="0">
                <a:solidFill>
                  <a:srgbClr val="002060"/>
                </a:solidFill>
              </a:rPr>
              <a:t>Main </a:t>
            </a:r>
            <a:r>
              <a:rPr lang="en-GB" sz="1800" dirty="0">
                <a:solidFill>
                  <a:srgbClr val="002060"/>
                </a:solidFill>
              </a:rPr>
              <a:t>activities</a:t>
            </a:r>
            <a:r>
              <a:rPr lang="en-GB" sz="1800" dirty="0" smtClean="0">
                <a:solidFill>
                  <a:srgbClr val="002060"/>
                </a:solidFill>
              </a:rPr>
              <a:t>:</a:t>
            </a:r>
          </a:p>
          <a:p>
            <a:pPr marL="358775" lvl="0" indent="-358775">
              <a:buClr>
                <a:srgbClr val="002060"/>
              </a:buClr>
            </a:pPr>
            <a:r>
              <a:rPr lang="en-GB" sz="1800" b="0" dirty="0" smtClean="0">
                <a:solidFill>
                  <a:srgbClr val="002060"/>
                </a:solidFill>
              </a:rPr>
              <a:t>Support </a:t>
            </a:r>
            <a:r>
              <a:rPr lang="en-GB" sz="1800" b="0" dirty="0">
                <a:solidFill>
                  <a:srgbClr val="002060"/>
                </a:solidFill>
              </a:rPr>
              <a:t>to the Open Method of Coordination (peer learning, evidence-gathering</a:t>
            </a:r>
            <a:r>
              <a:rPr lang="en-GB" sz="1800" b="0" dirty="0" smtClean="0">
                <a:solidFill>
                  <a:srgbClr val="002060"/>
                </a:solidFill>
              </a:rPr>
              <a:t>)</a:t>
            </a:r>
          </a:p>
          <a:p>
            <a:pPr marL="358775" lvl="0" indent="-358775">
              <a:buNone/>
            </a:pPr>
            <a:endParaRPr lang="en-GB" sz="1000" b="0" dirty="0">
              <a:solidFill>
                <a:srgbClr val="002060"/>
              </a:solidFill>
            </a:endParaRPr>
          </a:p>
          <a:p>
            <a:pPr marL="358775" lvl="0" indent="-358775">
              <a:buClr>
                <a:srgbClr val="002060"/>
              </a:buClr>
            </a:pPr>
            <a:r>
              <a:rPr lang="en-GB" sz="1800" b="0" dirty="0">
                <a:solidFill>
                  <a:srgbClr val="002060"/>
                </a:solidFill>
              </a:rPr>
              <a:t>Support to Structured Dialogue </a:t>
            </a:r>
            <a:r>
              <a:rPr lang="en-GB" sz="1800" b="0" dirty="0" smtClean="0">
                <a:solidFill>
                  <a:srgbClr val="002060"/>
                </a:solidFill>
              </a:rPr>
              <a:t>in </a:t>
            </a:r>
            <a:r>
              <a:rPr lang="en-GB" sz="1800" b="0" dirty="0">
                <a:solidFill>
                  <a:srgbClr val="002060"/>
                </a:solidFill>
              </a:rPr>
              <a:t>the field of youth (meetings between young people and decision-makers; support to SD </a:t>
            </a:r>
            <a:r>
              <a:rPr lang="en-GB" sz="1800" b="0" dirty="0" smtClean="0">
                <a:solidFill>
                  <a:srgbClr val="002060"/>
                </a:solidFill>
              </a:rPr>
              <a:t>National </a:t>
            </a:r>
            <a:r>
              <a:rPr lang="en-GB" sz="1800" b="0" dirty="0">
                <a:solidFill>
                  <a:srgbClr val="002060"/>
                </a:solidFill>
              </a:rPr>
              <a:t>Working Groups)  </a:t>
            </a:r>
          </a:p>
          <a:p>
            <a:pPr marL="720000" indent="-360000">
              <a:buClrTx/>
              <a:buNone/>
              <a:defRPr/>
            </a:pPr>
            <a:endParaRPr lang="en-GB" sz="1800" dirty="0">
              <a:solidFill>
                <a:srgbClr val="002060"/>
              </a:solidFill>
            </a:endParaRPr>
          </a:p>
        </p:txBody>
      </p:sp>
      <p:sp>
        <p:nvSpPr>
          <p:cNvPr id="4" name="Rectangle 29"/>
          <p:cNvSpPr>
            <a:spLocks noChangeArrowheads="1"/>
          </p:cNvSpPr>
          <p:nvPr/>
        </p:nvSpPr>
        <p:spPr bwMode="auto">
          <a:xfrm>
            <a:off x="468313" y="1412776"/>
            <a:ext cx="8207375" cy="738664"/>
          </a:xfrm>
          <a:prstGeom prst="rect">
            <a:avLst/>
          </a:prstGeom>
          <a:solidFill>
            <a:schemeClr val="bg1"/>
          </a:solidFill>
          <a:ln>
            <a:noFill/>
          </a:ln>
          <a:effectLst/>
          <a:extLst/>
        </p:spPr>
        <p:txBody>
          <a:bodyPr wrap="square" lIns="0" tIns="0" rIns="0" bIns="0">
            <a:spAutoFit/>
          </a:bodyPr>
          <a:lstStyle/>
          <a:p>
            <a:pPr marL="0" indent="0" algn="ctr">
              <a:buFontTx/>
              <a:buNone/>
              <a:defRPr/>
            </a:pPr>
            <a:r>
              <a:rPr lang="en-GB" b="1" dirty="0">
                <a:solidFill>
                  <a:srgbClr val="002060"/>
                </a:solidFill>
                <a:latin typeface="Verdana" pitchFamily="34" charset="0"/>
                <a:ea typeface="Verdana" pitchFamily="34" charset="0"/>
                <a:cs typeface="Verdana" pitchFamily="34" charset="0"/>
              </a:rPr>
              <a:t>Key </a:t>
            </a:r>
            <a:r>
              <a:rPr lang="en-GB" b="1" dirty="0" smtClean="0">
                <a:solidFill>
                  <a:srgbClr val="002060"/>
                </a:solidFill>
                <a:latin typeface="Verdana" pitchFamily="34" charset="0"/>
                <a:ea typeface="Verdana" pitchFamily="34" charset="0"/>
                <a:cs typeface="Verdana" pitchFamily="34" charset="0"/>
              </a:rPr>
              <a:t>Action 3 : </a:t>
            </a:r>
            <a:r>
              <a:rPr lang="en-GB" b="1" dirty="0">
                <a:solidFill>
                  <a:srgbClr val="002060"/>
                </a:solidFill>
                <a:latin typeface="Verdana" pitchFamily="34" charset="0"/>
                <a:ea typeface="Verdana" pitchFamily="34" charset="0"/>
                <a:cs typeface="Verdana" pitchFamily="34" charset="0"/>
              </a:rPr>
              <a:t>Support for policy </a:t>
            </a:r>
            <a:r>
              <a:rPr lang="en-GB" b="1" dirty="0" smtClean="0">
                <a:solidFill>
                  <a:srgbClr val="002060"/>
                </a:solidFill>
                <a:latin typeface="Verdana" pitchFamily="34" charset="0"/>
                <a:ea typeface="Verdana" pitchFamily="34" charset="0"/>
                <a:cs typeface="Verdana" pitchFamily="34" charset="0"/>
              </a:rPr>
              <a:t>reform – Youth (1)</a:t>
            </a:r>
            <a:endParaRPr lang="en-GB" b="1" dirty="0">
              <a:solidFill>
                <a:srgbClr val="002060"/>
              </a:solidFill>
              <a:latin typeface="Verdana" pitchFamily="34" charset="0"/>
              <a:ea typeface="Verdana" pitchFamily="34" charset="0"/>
              <a:cs typeface="Verdana"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53</a:t>
            </a:fld>
            <a:endParaRPr lang="en-GB" sz="1200" dirty="0">
              <a:solidFill>
                <a:schemeClr val="tx1"/>
              </a:solidFill>
            </a:endParaRPr>
          </a:p>
        </p:txBody>
      </p:sp>
    </p:spTree>
    <p:extLst>
      <p:ext uri="{BB962C8B-B14F-4D97-AF65-F5344CB8AC3E}">
        <p14:creationId xmlns:p14="http://schemas.microsoft.com/office/powerpoint/2010/main" val="12719563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8313" y="2492375"/>
            <a:ext cx="8207375" cy="3888507"/>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0" indent="0">
              <a:buClr>
                <a:srgbClr val="002060"/>
              </a:buClr>
              <a:buNone/>
            </a:pPr>
            <a:r>
              <a:rPr lang="en-GB" sz="1800" dirty="0">
                <a:solidFill>
                  <a:srgbClr val="002060"/>
                </a:solidFill>
              </a:rPr>
              <a:t>Main activities</a:t>
            </a:r>
            <a:r>
              <a:rPr lang="en-GB" sz="1800" dirty="0" smtClean="0">
                <a:solidFill>
                  <a:srgbClr val="002060"/>
                </a:solidFill>
              </a:rPr>
              <a:t>:</a:t>
            </a:r>
          </a:p>
          <a:p>
            <a:pPr marL="0" indent="0">
              <a:buClr>
                <a:srgbClr val="002060"/>
              </a:buClr>
              <a:buNone/>
            </a:pPr>
            <a:endParaRPr lang="en-GB" sz="1000" dirty="0">
              <a:solidFill>
                <a:srgbClr val="002060"/>
              </a:solidFill>
            </a:endParaRPr>
          </a:p>
          <a:p>
            <a:pPr marL="358775" lvl="0" indent="-358775">
              <a:buClr>
                <a:srgbClr val="002060"/>
              </a:buClr>
            </a:pPr>
            <a:r>
              <a:rPr lang="en-GB" sz="1800" b="0" dirty="0" smtClean="0">
                <a:solidFill>
                  <a:srgbClr val="002060"/>
                </a:solidFill>
              </a:rPr>
              <a:t>Support </a:t>
            </a:r>
            <a:r>
              <a:rPr lang="en-GB" sz="1800" b="0" dirty="0">
                <a:solidFill>
                  <a:srgbClr val="002060"/>
                </a:solidFill>
              </a:rPr>
              <a:t>to European Youth Forum and </a:t>
            </a:r>
            <a:r>
              <a:rPr lang="en-GB" sz="1800" b="0" dirty="0" smtClean="0">
                <a:solidFill>
                  <a:srgbClr val="002060"/>
                </a:solidFill>
              </a:rPr>
              <a:t>civil </a:t>
            </a:r>
            <a:r>
              <a:rPr lang="en-GB" sz="1800" b="0" dirty="0">
                <a:solidFill>
                  <a:srgbClr val="002060"/>
                </a:solidFill>
              </a:rPr>
              <a:t>society partnerships with European Youth </a:t>
            </a:r>
            <a:r>
              <a:rPr lang="en-GB" sz="1800" b="0" dirty="0" smtClean="0">
                <a:solidFill>
                  <a:srgbClr val="002060"/>
                </a:solidFill>
              </a:rPr>
              <a:t>NGOs</a:t>
            </a:r>
          </a:p>
          <a:p>
            <a:pPr marL="358775" lvl="0" indent="-358775">
              <a:buNone/>
            </a:pPr>
            <a:endParaRPr lang="en-GB" sz="1000" b="0" dirty="0">
              <a:solidFill>
                <a:srgbClr val="002060"/>
              </a:solidFill>
            </a:endParaRPr>
          </a:p>
          <a:p>
            <a:pPr marL="358775" lvl="0" indent="-358775">
              <a:buClr>
                <a:srgbClr val="002060"/>
              </a:buClr>
            </a:pPr>
            <a:r>
              <a:rPr lang="en-GB" sz="1800" b="0" dirty="0">
                <a:solidFill>
                  <a:srgbClr val="002060"/>
                </a:solidFill>
              </a:rPr>
              <a:t>Implementation of Union transparency and recognition tools: </a:t>
            </a:r>
            <a:r>
              <a:rPr lang="en-GB" sz="1800" b="0" dirty="0" err="1" smtClean="0">
                <a:solidFill>
                  <a:srgbClr val="002060"/>
                </a:solidFill>
              </a:rPr>
              <a:t>Youthpass</a:t>
            </a:r>
            <a:endParaRPr lang="en-GB" sz="1800" b="0" dirty="0" smtClean="0">
              <a:solidFill>
                <a:srgbClr val="002060"/>
              </a:solidFill>
            </a:endParaRPr>
          </a:p>
          <a:p>
            <a:pPr marL="358775" lvl="0" indent="-358775">
              <a:buNone/>
            </a:pPr>
            <a:endParaRPr lang="en-GB" sz="1000" b="0" dirty="0">
              <a:solidFill>
                <a:srgbClr val="002060"/>
              </a:solidFill>
            </a:endParaRPr>
          </a:p>
          <a:p>
            <a:pPr marL="358775" lvl="0" indent="-358775">
              <a:buClr>
                <a:srgbClr val="002060"/>
              </a:buClr>
            </a:pPr>
            <a:r>
              <a:rPr lang="en-GB" sz="1800" b="0" dirty="0" smtClean="0">
                <a:solidFill>
                  <a:srgbClr val="002060"/>
                </a:solidFill>
              </a:rPr>
              <a:t>European </a:t>
            </a:r>
            <a:r>
              <a:rPr lang="en-GB" sz="1800" b="0" dirty="0">
                <a:solidFill>
                  <a:srgbClr val="002060"/>
                </a:solidFill>
              </a:rPr>
              <a:t>Youth Week</a:t>
            </a:r>
          </a:p>
          <a:p>
            <a:pPr marL="0" indent="0">
              <a:buClrTx/>
              <a:buNone/>
              <a:defRPr/>
            </a:pPr>
            <a:endParaRPr lang="en-GB" sz="1800" dirty="0">
              <a:solidFill>
                <a:srgbClr val="002060"/>
              </a:solidFill>
            </a:endParaRPr>
          </a:p>
        </p:txBody>
      </p:sp>
      <p:sp>
        <p:nvSpPr>
          <p:cNvPr id="4" name="Rectangle 29"/>
          <p:cNvSpPr>
            <a:spLocks noChangeArrowheads="1"/>
          </p:cNvSpPr>
          <p:nvPr/>
        </p:nvSpPr>
        <p:spPr bwMode="auto">
          <a:xfrm>
            <a:off x="468313" y="1394192"/>
            <a:ext cx="8207375" cy="738664"/>
          </a:xfrm>
          <a:prstGeom prst="rect">
            <a:avLst/>
          </a:prstGeom>
          <a:solidFill>
            <a:schemeClr val="bg1"/>
          </a:solidFill>
          <a:ln>
            <a:noFill/>
          </a:ln>
          <a:effectLst/>
          <a:extLst/>
        </p:spPr>
        <p:txBody>
          <a:bodyPr wrap="square" lIns="0" tIns="0" rIns="0" bIns="0">
            <a:spAutoFit/>
          </a:bodyPr>
          <a:lstStyle/>
          <a:p>
            <a:pPr marL="0" indent="0" algn="ctr">
              <a:buFontTx/>
              <a:buNone/>
              <a:defRPr/>
            </a:pPr>
            <a:r>
              <a:rPr lang="en-GB" b="1" dirty="0">
                <a:solidFill>
                  <a:srgbClr val="002060"/>
                </a:solidFill>
                <a:latin typeface="Verdana" pitchFamily="34" charset="0"/>
                <a:ea typeface="Verdana" pitchFamily="34" charset="0"/>
                <a:cs typeface="Verdana" pitchFamily="34" charset="0"/>
              </a:rPr>
              <a:t>Key </a:t>
            </a:r>
            <a:r>
              <a:rPr lang="en-GB" b="1" dirty="0" smtClean="0">
                <a:solidFill>
                  <a:srgbClr val="002060"/>
                </a:solidFill>
                <a:latin typeface="Verdana" pitchFamily="34" charset="0"/>
                <a:ea typeface="Verdana" pitchFamily="34" charset="0"/>
                <a:cs typeface="Verdana" pitchFamily="34" charset="0"/>
              </a:rPr>
              <a:t>Action 3 : </a:t>
            </a:r>
            <a:r>
              <a:rPr lang="en-GB" b="1" dirty="0">
                <a:solidFill>
                  <a:srgbClr val="002060"/>
                </a:solidFill>
                <a:latin typeface="Verdana" pitchFamily="34" charset="0"/>
                <a:ea typeface="Verdana" pitchFamily="34" charset="0"/>
                <a:cs typeface="Verdana" pitchFamily="34" charset="0"/>
              </a:rPr>
              <a:t>Support for policy </a:t>
            </a:r>
            <a:r>
              <a:rPr lang="en-GB" b="1" dirty="0" smtClean="0">
                <a:solidFill>
                  <a:srgbClr val="002060"/>
                </a:solidFill>
                <a:latin typeface="Verdana" pitchFamily="34" charset="0"/>
                <a:ea typeface="Verdana" pitchFamily="34" charset="0"/>
                <a:cs typeface="Verdana" pitchFamily="34" charset="0"/>
              </a:rPr>
              <a:t>reform – Youth (2)</a:t>
            </a: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54</a:t>
            </a:fld>
            <a:endParaRPr lang="en-GB" sz="1200" dirty="0">
              <a:solidFill>
                <a:schemeClr val="tx1"/>
              </a:solidFill>
            </a:endParaRPr>
          </a:p>
        </p:txBody>
      </p:sp>
    </p:spTree>
    <p:extLst>
      <p:ext uri="{BB962C8B-B14F-4D97-AF65-F5344CB8AC3E}">
        <p14:creationId xmlns:p14="http://schemas.microsoft.com/office/powerpoint/2010/main" val="25677745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11560" y="1700808"/>
            <a:ext cx="6984776" cy="461665"/>
          </a:xfrm>
          <a:prstGeom prst="rect">
            <a:avLst/>
          </a:prstGeom>
        </p:spPr>
        <p:txBody>
          <a:bodyPr wrap="square">
            <a:spAutoFit/>
          </a:bodyPr>
          <a:lstStyle/>
          <a:p>
            <a:r>
              <a:rPr lang="en-GB" b="1" dirty="0" smtClean="0">
                <a:solidFill>
                  <a:srgbClr val="002060"/>
                </a:solidFill>
                <a:latin typeface="Verdana" pitchFamily="34" charset="0"/>
                <a:ea typeface="Verdana" pitchFamily="34" charset="0"/>
                <a:cs typeface="Verdana" pitchFamily="34" charset="0"/>
              </a:rPr>
              <a:t>Key Action 3: Action</a:t>
            </a:r>
            <a:r>
              <a:rPr lang="pl-PL" b="1" dirty="0" smtClean="0">
                <a:solidFill>
                  <a:srgbClr val="002060"/>
                </a:solidFill>
                <a:latin typeface="Verdana" pitchFamily="34" charset="0"/>
                <a:ea typeface="Verdana" pitchFamily="34" charset="0"/>
                <a:cs typeface="Verdana" pitchFamily="34" charset="0"/>
              </a:rPr>
              <a:t>s </a:t>
            </a:r>
            <a:r>
              <a:rPr lang="pl-PL" b="1" dirty="0" err="1" smtClean="0">
                <a:solidFill>
                  <a:srgbClr val="002060"/>
                </a:solidFill>
                <a:latin typeface="Verdana" pitchFamily="34" charset="0"/>
                <a:ea typeface="Verdana" pitchFamily="34" charset="0"/>
                <a:cs typeface="Verdana" pitchFamily="34" charset="0"/>
              </a:rPr>
              <a:t>supported</a:t>
            </a:r>
            <a:r>
              <a:rPr lang="en-GB" b="1" dirty="0" smtClean="0">
                <a:solidFill>
                  <a:srgbClr val="002060"/>
                </a:solidFill>
                <a:latin typeface="Verdana" pitchFamily="34" charset="0"/>
                <a:ea typeface="Verdana" pitchFamily="34" charset="0"/>
                <a:cs typeface="Verdana" pitchFamily="34" charset="0"/>
              </a:rPr>
              <a:t> </a:t>
            </a:r>
            <a:endParaRPr lang="pl-PL" dirty="0"/>
          </a:p>
        </p:txBody>
      </p:sp>
      <p:sp>
        <p:nvSpPr>
          <p:cNvPr id="4" name="Prostokąt 3"/>
          <p:cNvSpPr/>
          <p:nvPr/>
        </p:nvSpPr>
        <p:spPr>
          <a:xfrm>
            <a:off x="539552" y="2204864"/>
            <a:ext cx="8352928" cy="4370427"/>
          </a:xfrm>
          <a:prstGeom prst="rect">
            <a:avLst/>
          </a:prstGeom>
        </p:spPr>
        <p:txBody>
          <a:bodyPr wrap="square">
            <a:spAutoFit/>
          </a:bodyPr>
          <a:lstStyle/>
          <a:p>
            <a:pPr marL="354520" lvl="0" indent="-354520" defTabSz="910131">
              <a:defRPr/>
            </a:pPr>
            <a:endParaRPr lang="pl-PL" sz="2000" kern="0" dirty="0" smtClean="0">
              <a:solidFill>
                <a:srgbClr val="C00000"/>
              </a:solidFill>
              <a:ea typeface="Verdana" pitchFamily="34" charset="0"/>
              <a:cs typeface="Verdana" pitchFamily="34" charset="0"/>
              <a:sym typeface="Verdana" pitchFamily="34" charset="0"/>
            </a:endParaRPr>
          </a:p>
          <a:p>
            <a:pPr marL="354520" lvl="0" indent="-354520" defTabSz="910131">
              <a:defRPr/>
            </a:pPr>
            <a:r>
              <a:rPr lang="fr-BE" sz="1800" kern="0" dirty="0">
                <a:solidFill>
                  <a:srgbClr val="002060"/>
                </a:solidFill>
                <a:ea typeface="Verdana" pitchFamily="34" charset="0"/>
                <a:cs typeface="Verdana" pitchFamily="34" charset="0"/>
                <a:sym typeface="Verdana" pitchFamily="34" charset="0"/>
              </a:rPr>
              <a:t>C</a:t>
            </a:r>
            <a:r>
              <a:rPr lang="pl-PL" sz="1800" kern="0" dirty="0" err="1" smtClean="0">
                <a:solidFill>
                  <a:srgbClr val="002060"/>
                </a:solidFill>
                <a:ea typeface="Verdana" pitchFamily="34" charset="0"/>
                <a:cs typeface="Verdana" pitchFamily="34" charset="0"/>
                <a:sym typeface="Verdana" pitchFamily="34" charset="0"/>
              </a:rPr>
              <a:t>alls</a:t>
            </a:r>
            <a:r>
              <a:rPr lang="pl-PL" sz="1800" kern="0" dirty="0" smtClean="0">
                <a:solidFill>
                  <a:srgbClr val="002060"/>
                </a:solidFill>
                <a:ea typeface="Verdana" pitchFamily="34" charset="0"/>
                <a:cs typeface="Verdana" pitchFamily="34" charset="0"/>
                <a:sym typeface="Verdana" pitchFamily="34" charset="0"/>
              </a:rPr>
              <a:t> for </a:t>
            </a:r>
            <a:r>
              <a:rPr lang="pl-PL" sz="1800" kern="0" dirty="0" err="1" smtClean="0">
                <a:solidFill>
                  <a:srgbClr val="002060"/>
                </a:solidFill>
                <a:ea typeface="Verdana" pitchFamily="34" charset="0"/>
                <a:cs typeface="Verdana" pitchFamily="34" charset="0"/>
                <a:sym typeface="Verdana" pitchFamily="34" charset="0"/>
              </a:rPr>
              <a:t>proposals</a:t>
            </a:r>
            <a:r>
              <a:rPr lang="pl-PL" sz="1800" kern="0" dirty="0" smtClean="0">
                <a:solidFill>
                  <a:srgbClr val="002060"/>
                </a:solidFill>
                <a:ea typeface="Verdana" pitchFamily="34" charset="0"/>
                <a:cs typeface="Verdana" pitchFamily="34" charset="0"/>
                <a:sym typeface="Verdana" pitchFamily="34" charset="0"/>
              </a:rPr>
              <a:t> </a:t>
            </a:r>
            <a:r>
              <a:rPr lang="pl-PL" sz="1800" kern="0" dirty="0" err="1" smtClean="0">
                <a:solidFill>
                  <a:srgbClr val="002060"/>
                </a:solidFill>
                <a:ea typeface="Verdana" pitchFamily="34" charset="0"/>
                <a:cs typeface="Verdana" pitchFamily="34" charset="0"/>
                <a:sym typeface="Verdana" pitchFamily="34" charset="0"/>
              </a:rPr>
              <a:t>managed</a:t>
            </a:r>
            <a:r>
              <a:rPr lang="pl-PL" sz="1800" kern="0" dirty="0" smtClean="0">
                <a:solidFill>
                  <a:srgbClr val="002060"/>
                </a:solidFill>
                <a:ea typeface="Verdana" pitchFamily="34" charset="0"/>
                <a:cs typeface="Verdana" pitchFamily="34" charset="0"/>
                <a:sym typeface="Verdana" pitchFamily="34" charset="0"/>
              </a:rPr>
              <a:t> by the </a:t>
            </a:r>
            <a:r>
              <a:rPr lang="fr-BE" sz="1800" b="1" kern="0" dirty="0">
                <a:solidFill>
                  <a:srgbClr val="002060"/>
                </a:solidFill>
                <a:ea typeface="Verdana" pitchFamily="34" charset="0"/>
                <a:cs typeface="Verdana" pitchFamily="34" charset="0"/>
                <a:sym typeface="Verdana" pitchFamily="34" charset="0"/>
              </a:rPr>
              <a:t>Education, </a:t>
            </a:r>
            <a:r>
              <a:rPr lang="fr-BE" sz="1800" b="1" kern="0" dirty="0" err="1">
                <a:solidFill>
                  <a:srgbClr val="002060"/>
                </a:solidFill>
                <a:ea typeface="Verdana" pitchFamily="34" charset="0"/>
                <a:cs typeface="Verdana" pitchFamily="34" charset="0"/>
                <a:sym typeface="Verdana" pitchFamily="34" charset="0"/>
              </a:rPr>
              <a:t>Audiovisual</a:t>
            </a:r>
            <a:r>
              <a:rPr lang="fr-BE" sz="1800" b="1" kern="0" dirty="0">
                <a:solidFill>
                  <a:srgbClr val="002060"/>
                </a:solidFill>
                <a:ea typeface="Verdana" pitchFamily="34" charset="0"/>
                <a:cs typeface="Verdana" pitchFamily="34" charset="0"/>
                <a:sym typeface="Verdana" pitchFamily="34" charset="0"/>
              </a:rPr>
              <a:t> and Culture </a:t>
            </a:r>
            <a:r>
              <a:rPr lang="pl-PL" sz="1800" b="1" kern="0" dirty="0" err="1" smtClean="0">
                <a:solidFill>
                  <a:srgbClr val="002060"/>
                </a:solidFill>
                <a:ea typeface="Verdana" pitchFamily="34" charset="0"/>
                <a:cs typeface="Verdana" pitchFamily="34" charset="0"/>
                <a:sym typeface="Verdana" pitchFamily="34" charset="0"/>
              </a:rPr>
              <a:t>Executive</a:t>
            </a:r>
            <a:r>
              <a:rPr lang="pl-PL" sz="1800" b="1" kern="0" dirty="0" smtClean="0">
                <a:solidFill>
                  <a:srgbClr val="002060"/>
                </a:solidFill>
                <a:ea typeface="Verdana" pitchFamily="34" charset="0"/>
                <a:cs typeface="Verdana" pitchFamily="34" charset="0"/>
                <a:sym typeface="Verdana" pitchFamily="34" charset="0"/>
              </a:rPr>
              <a:t> </a:t>
            </a:r>
            <a:r>
              <a:rPr lang="pl-PL" sz="1800" b="1" kern="0" dirty="0" err="1" smtClean="0">
                <a:solidFill>
                  <a:srgbClr val="002060"/>
                </a:solidFill>
                <a:ea typeface="Verdana" pitchFamily="34" charset="0"/>
                <a:cs typeface="Verdana" pitchFamily="34" charset="0"/>
                <a:sym typeface="Verdana" pitchFamily="34" charset="0"/>
              </a:rPr>
              <a:t>Agency</a:t>
            </a:r>
            <a:r>
              <a:rPr lang="pl-PL" sz="1800" b="1" kern="0" dirty="0" smtClean="0">
                <a:solidFill>
                  <a:srgbClr val="002060"/>
                </a:solidFill>
                <a:ea typeface="Verdana" pitchFamily="34" charset="0"/>
                <a:cs typeface="Verdana" pitchFamily="34" charset="0"/>
                <a:sym typeface="Verdana" pitchFamily="34" charset="0"/>
              </a:rPr>
              <a:t> (EA</a:t>
            </a:r>
            <a:r>
              <a:rPr lang="fr-BE" sz="1800" b="1" kern="0" dirty="0" smtClean="0">
                <a:solidFill>
                  <a:srgbClr val="002060"/>
                </a:solidFill>
                <a:ea typeface="Verdana" pitchFamily="34" charset="0"/>
                <a:cs typeface="Verdana" pitchFamily="34" charset="0"/>
                <a:sym typeface="Verdana" pitchFamily="34" charset="0"/>
              </a:rPr>
              <a:t>CEA</a:t>
            </a:r>
            <a:r>
              <a:rPr lang="pl-PL" sz="1800" b="1" kern="0" dirty="0" smtClean="0">
                <a:solidFill>
                  <a:srgbClr val="002060"/>
                </a:solidFill>
                <a:ea typeface="Verdana" pitchFamily="34" charset="0"/>
                <a:cs typeface="Verdana" pitchFamily="34" charset="0"/>
                <a:sym typeface="Verdana" pitchFamily="34" charset="0"/>
              </a:rPr>
              <a:t>) </a:t>
            </a:r>
            <a:r>
              <a:rPr lang="pl-PL" sz="1800" kern="0" dirty="0" smtClean="0">
                <a:solidFill>
                  <a:srgbClr val="002060"/>
                </a:solidFill>
                <a:ea typeface="Verdana" pitchFamily="34" charset="0"/>
                <a:cs typeface="Verdana" pitchFamily="34" charset="0"/>
                <a:sym typeface="Verdana" pitchFamily="34" charset="0"/>
              </a:rPr>
              <a:t>in </a:t>
            </a:r>
            <a:r>
              <a:rPr lang="pl-PL" sz="1800" kern="0" dirty="0" err="1" smtClean="0">
                <a:solidFill>
                  <a:srgbClr val="002060"/>
                </a:solidFill>
                <a:ea typeface="Verdana" pitchFamily="34" charset="0"/>
                <a:cs typeface="Verdana" pitchFamily="34" charset="0"/>
                <a:sym typeface="Verdana" pitchFamily="34" charset="0"/>
              </a:rPr>
              <a:t>Brussels</a:t>
            </a:r>
            <a:r>
              <a:rPr lang="pl-PL" sz="2000" kern="0" dirty="0" smtClean="0">
                <a:solidFill>
                  <a:srgbClr val="002060"/>
                </a:solidFill>
                <a:ea typeface="Verdana" pitchFamily="34" charset="0"/>
                <a:cs typeface="Verdana" pitchFamily="34" charset="0"/>
                <a:sym typeface="Verdana" pitchFamily="34" charset="0"/>
              </a:rPr>
              <a:t>:</a:t>
            </a:r>
          </a:p>
          <a:p>
            <a:pPr marL="354520" lvl="0" indent="-354520" defTabSz="910131">
              <a:defRPr/>
            </a:pPr>
            <a:endParaRPr lang="pl-PL" sz="2000" kern="0" dirty="0" smtClean="0">
              <a:solidFill>
                <a:srgbClr val="002060"/>
              </a:solidFill>
              <a:ea typeface="Verdana" pitchFamily="34" charset="0"/>
              <a:cs typeface="Verdana" pitchFamily="34" charset="0"/>
              <a:sym typeface="Verdana" pitchFamily="34" charset="0"/>
            </a:endParaRPr>
          </a:p>
          <a:p>
            <a:pPr marL="354520" lvl="0" indent="-354520" defTabSz="910131">
              <a:defRPr/>
            </a:pPr>
            <a:r>
              <a:rPr lang="pl-PL" sz="2000" b="1" kern="0" dirty="0" smtClean="0">
                <a:solidFill>
                  <a:srgbClr val="002060"/>
                </a:solidFill>
                <a:ea typeface="Verdana" pitchFamily="34" charset="0"/>
                <a:cs typeface="Verdana" pitchFamily="34" charset="0"/>
                <a:sym typeface="Verdana" pitchFamily="34" charset="0"/>
              </a:rPr>
              <a:t>1. </a:t>
            </a:r>
            <a:r>
              <a:rPr lang="en-US" sz="2000" b="1" kern="0" dirty="0" smtClean="0">
                <a:solidFill>
                  <a:srgbClr val="002060"/>
                </a:solidFill>
                <a:ea typeface="Verdana" pitchFamily="34" charset="0"/>
                <a:cs typeface="Verdana" pitchFamily="34" charset="0"/>
                <a:sym typeface="Verdana" pitchFamily="34" charset="0"/>
              </a:rPr>
              <a:t>Knowledge in the fields of education, training and youth</a:t>
            </a:r>
          </a:p>
          <a:p>
            <a:pPr lvl="0" defTabSz="910131">
              <a:defRPr/>
            </a:pPr>
            <a:endParaRPr lang="en-US" sz="1000" b="1" kern="0" dirty="0" smtClean="0">
              <a:solidFill>
                <a:srgbClr val="C00000"/>
              </a:solidFill>
              <a:ea typeface="Verdana" pitchFamily="34" charset="0"/>
              <a:cs typeface="Verdana" pitchFamily="34" charset="0"/>
              <a:sym typeface="Verdana" pitchFamily="34" charset="0"/>
            </a:endParaRPr>
          </a:p>
          <a:p>
            <a:pPr lvl="0" defTabSz="910131">
              <a:defRPr/>
            </a:pPr>
            <a:r>
              <a:rPr lang="pl-PL" sz="2000" b="1" kern="0" dirty="0" smtClean="0">
                <a:solidFill>
                  <a:srgbClr val="002060"/>
                </a:solidFill>
                <a:ea typeface="Verdana" pitchFamily="34" charset="0"/>
                <a:cs typeface="Verdana" pitchFamily="34" charset="0"/>
                <a:sym typeface="Verdana" pitchFamily="34" charset="0"/>
              </a:rPr>
              <a:t>2</a:t>
            </a:r>
            <a:r>
              <a:rPr lang="en-US" sz="2000" b="1" kern="0" dirty="0" smtClean="0">
                <a:solidFill>
                  <a:srgbClr val="002060"/>
                </a:solidFill>
                <a:ea typeface="Verdana" pitchFamily="34" charset="0"/>
                <a:cs typeface="Verdana" pitchFamily="34" charset="0"/>
                <a:sym typeface="Verdana" pitchFamily="34" charset="0"/>
              </a:rPr>
              <a:t>. Prospective Initiatives</a:t>
            </a:r>
          </a:p>
          <a:p>
            <a:pPr lvl="0" defTabSz="910131">
              <a:defRPr/>
            </a:pPr>
            <a:endParaRPr lang="en-US" sz="1000" b="1" kern="0" dirty="0" smtClean="0">
              <a:solidFill>
                <a:srgbClr val="002060"/>
              </a:solidFill>
              <a:ea typeface="Verdana" pitchFamily="34" charset="0"/>
              <a:cs typeface="Verdana" pitchFamily="34" charset="0"/>
              <a:sym typeface="Verdana" pitchFamily="34" charset="0"/>
            </a:endParaRPr>
          </a:p>
          <a:p>
            <a:pPr lvl="0" defTabSz="910131">
              <a:defRPr/>
            </a:pPr>
            <a:r>
              <a:rPr lang="pl-PL" sz="2000" b="1" kern="0" dirty="0" smtClean="0">
                <a:solidFill>
                  <a:srgbClr val="002060"/>
                </a:solidFill>
                <a:ea typeface="Verdana" pitchFamily="34" charset="0"/>
                <a:cs typeface="Verdana" pitchFamily="34" charset="0"/>
                <a:sym typeface="Verdana" pitchFamily="34" charset="0"/>
              </a:rPr>
              <a:t>3</a:t>
            </a:r>
            <a:r>
              <a:rPr lang="en-US" sz="2000" b="1" kern="0" dirty="0" smtClean="0">
                <a:solidFill>
                  <a:srgbClr val="002060"/>
                </a:solidFill>
                <a:ea typeface="Verdana" pitchFamily="34" charset="0"/>
                <a:cs typeface="Verdana" pitchFamily="34" charset="0"/>
                <a:sym typeface="Verdana" pitchFamily="34" charset="0"/>
              </a:rPr>
              <a:t>. Support to European policy tools</a:t>
            </a:r>
          </a:p>
          <a:p>
            <a:pPr lvl="0" defTabSz="910131">
              <a:defRPr/>
            </a:pPr>
            <a:endParaRPr lang="en-US" sz="1000" b="1" kern="0" dirty="0" smtClean="0">
              <a:solidFill>
                <a:srgbClr val="002060"/>
              </a:solidFill>
              <a:ea typeface="Verdana" pitchFamily="34" charset="0"/>
              <a:cs typeface="Verdana" pitchFamily="34" charset="0"/>
              <a:sym typeface="Verdana" pitchFamily="34" charset="0"/>
            </a:endParaRPr>
          </a:p>
          <a:p>
            <a:pPr lvl="0" defTabSz="910131">
              <a:defRPr/>
            </a:pPr>
            <a:r>
              <a:rPr lang="pl-PL" sz="2000" b="1" kern="0" dirty="0" smtClean="0">
                <a:solidFill>
                  <a:srgbClr val="002060"/>
                </a:solidFill>
                <a:ea typeface="Verdana" pitchFamily="34" charset="0"/>
                <a:cs typeface="Verdana" pitchFamily="34" charset="0"/>
                <a:sym typeface="Verdana" pitchFamily="34" charset="0"/>
              </a:rPr>
              <a:t>4</a:t>
            </a:r>
            <a:r>
              <a:rPr lang="en-US" sz="2000" b="1" kern="0" dirty="0" smtClean="0">
                <a:solidFill>
                  <a:srgbClr val="002060"/>
                </a:solidFill>
                <a:ea typeface="Verdana" pitchFamily="34" charset="0"/>
                <a:cs typeface="Verdana" pitchFamily="34" charset="0"/>
                <a:sym typeface="Verdana" pitchFamily="34" charset="0"/>
              </a:rPr>
              <a:t>. Cooperation with international </a:t>
            </a:r>
            <a:r>
              <a:rPr lang="en-US" sz="2000" b="1" kern="0" dirty="0" err="1" smtClean="0">
                <a:solidFill>
                  <a:srgbClr val="002060"/>
                </a:solidFill>
                <a:ea typeface="Verdana" pitchFamily="34" charset="0"/>
                <a:cs typeface="Verdana" pitchFamily="34" charset="0"/>
                <a:sym typeface="Verdana" pitchFamily="34" charset="0"/>
              </a:rPr>
              <a:t>organisations</a:t>
            </a:r>
            <a:endParaRPr lang="pl-PL" sz="2000" b="1" kern="0" dirty="0" smtClean="0">
              <a:solidFill>
                <a:srgbClr val="002060"/>
              </a:solidFill>
              <a:ea typeface="Verdana" pitchFamily="34" charset="0"/>
              <a:cs typeface="Verdana" pitchFamily="34" charset="0"/>
              <a:sym typeface="Verdana" pitchFamily="34" charset="0"/>
            </a:endParaRPr>
          </a:p>
          <a:p>
            <a:pPr defTabSz="910131">
              <a:lnSpc>
                <a:spcPct val="150000"/>
              </a:lnSpc>
              <a:defRPr/>
            </a:pPr>
            <a:r>
              <a:rPr lang="pl-PL" sz="2000" b="1" kern="0" dirty="0" smtClean="0">
                <a:solidFill>
                  <a:srgbClr val="002060"/>
                </a:solidFill>
                <a:ea typeface="Verdana" pitchFamily="34" charset="0"/>
                <a:cs typeface="Verdana" pitchFamily="34" charset="0"/>
                <a:sym typeface="Verdana" pitchFamily="34" charset="0"/>
              </a:rPr>
              <a:t>5. </a:t>
            </a:r>
            <a:r>
              <a:rPr lang="en-US" sz="2000" b="1" kern="0" dirty="0" smtClean="0">
                <a:solidFill>
                  <a:srgbClr val="002060"/>
                </a:solidFill>
                <a:ea typeface="Verdana" pitchFamily="34" charset="0"/>
                <a:cs typeface="Verdana" pitchFamily="34" charset="0"/>
                <a:sym typeface="Verdana" pitchFamily="34" charset="0"/>
              </a:rPr>
              <a:t>Stakeholder dialogue, policy and </a:t>
            </a:r>
            <a:r>
              <a:rPr lang="en-US" sz="2000" b="1" kern="0" dirty="0" err="1" smtClean="0">
                <a:solidFill>
                  <a:srgbClr val="002060"/>
                </a:solidFill>
                <a:ea typeface="Verdana" pitchFamily="34" charset="0"/>
                <a:cs typeface="Verdana" pitchFamily="34" charset="0"/>
                <a:sym typeface="Verdana" pitchFamily="34" charset="0"/>
              </a:rPr>
              <a:t>programme</a:t>
            </a:r>
            <a:r>
              <a:rPr lang="en-US" sz="2000" b="1" kern="0" dirty="0" smtClean="0">
                <a:solidFill>
                  <a:srgbClr val="002060"/>
                </a:solidFill>
                <a:ea typeface="Verdana" pitchFamily="34" charset="0"/>
                <a:cs typeface="Verdana" pitchFamily="34" charset="0"/>
                <a:sym typeface="Verdana" pitchFamily="34" charset="0"/>
              </a:rPr>
              <a:t> promotion</a:t>
            </a:r>
          </a:p>
          <a:p>
            <a:pPr defTabSz="910131">
              <a:lnSpc>
                <a:spcPct val="150000"/>
              </a:lnSpc>
              <a:defRPr/>
            </a:pPr>
            <a:r>
              <a:rPr lang="en-US" sz="2000" b="1" kern="0" dirty="0">
                <a:solidFill>
                  <a:srgbClr val="002060"/>
                </a:solidFill>
                <a:ea typeface="Verdana" pitchFamily="34" charset="0"/>
                <a:cs typeface="Verdana" pitchFamily="34" charset="0"/>
                <a:sym typeface="Verdana" pitchFamily="34" charset="0"/>
              </a:rPr>
              <a:t>	</a:t>
            </a:r>
            <a:r>
              <a:rPr lang="fr-BE" sz="2000" kern="0" dirty="0" smtClean="0">
                <a:solidFill>
                  <a:srgbClr val="C00000"/>
                </a:solidFill>
                <a:ea typeface="Verdana" pitchFamily="34" charset="0"/>
                <a:cs typeface="Verdana" pitchFamily="34" charset="0"/>
                <a:sym typeface="Verdana" pitchFamily="34" charset="0"/>
              </a:rPr>
              <a:t>- Exception: </a:t>
            </a:r>
            <a:r>
              <a:rPr lang="pl-PL" sz="2000" kern="0" dirty="0" err="1" smtClean="0">
                <a:solidFill>
                  <a:srgbClr val="C00000"/>
                </a:solidFill>
                <a:ea typeface="Verdana" pitchFamily="34" charset="0"/>
                <a:cs typeface="Verdana" pitchFamily="34" charset="0"/>
                <a:sym typeface="Verdana" pitchFamily="34" charset="0"/>
              </a:rPr>
              <a:t>Structured</a:t>
            </a:r>
            <a:r>
              <a:rPr lang="pl-PL" sz="2000" kern="0" dirty="0" smtClean="0">
                <a:solidFill>
                  <a:srgbClr val="C00000"/>
                </a:solidFill>
                <a:ea typeface="Verdana" pitchFamily="34" charset="0"/>
                <a:cs typeface="Verdana" pitchFamily="34" charset="0"/>
                <a:sym typeface="Verdana" pitchFamily="34" charset="0"/>
              </a:rPr>
              <a:t> </a:t>
            </a:r>
            <a:r>
              <a:rPr lang="pl-PL" sz="2000" kern="0" dirty="0" err="1">
                <a:solidFill>
                  <a:srgbClr val="C00000"/>
                </a:solidFill>
                <a:ea typeface="Verdana" pitchFamily="34" charset="0"/>
                <a:cs typeface="Verdana" pitchFamily="34" charset="0"/>
                <a:sym typeface="Verdana" pitchFamily="34" charset="0"/>
              </a:rPr>
              <a:t>Dialogue</a:t>
            </a:r>
            <a:r>
              <a:rPr lang="pl-PL" sz="2000" kern="0" dirty="0">
                <a:solidFill>
                  <a:srgbClr val="C00000"/>
                </a:solidFill>
                <a:ea typeface="Verdana" pitchFamily="34" charset="0"/>
                <a:cs typeface="Verdana" pitchFamily="34" charset="0"/>
                <a:sym typeface="Verdana" pitchFamily="34" charset="0"/>
              </a:rPr>
              <a:t>  (E+ Guide, </a:t>
            </a:r>
            <a:r>
              <a:rPr lang="pl-PL" sz="2000" kern="0" dirty="0" err="1">
                <a:solidFill>
                  <a:srgbClr val="C00000"/>
                </a:solidFill>
                <a:ea typeface="Verdana" pitchFamily="34" charset="0"/>
                <a:cs typeface="Verdana" pitchFamily="34" charset="0"/>
                <a:sym typeface="Verdana" pitchFamily="34" charset="0"/>
              </a:rPr>
              <a:t>managed</a:t>
            </a:r>
            <a:r>
              <a:rPr lang="pl-PL" sz="2000" kern="0" dirty="0">
                <a:solidFill>
                  <a:srgbClr val="C00000"/>
                </a:solidFill>
                <a:ea typeface="Verdana" pitchFamily="34" charset="0"/>
                <a:cs typeface="Verdana" pitchFamily="34" charset="0"/>
                <a:sym typeface="Verdana" pitchFamily="34" charset="0"/>
              </a:rPr>
              <a:t> by </a:t>
            </a:r>
            <a:r>
              <a:rPr lang="fr-BE" sz="2000" kern="0" dirty="0" smtClean="0">
                <a:solidFill>
                  <a:srgbClr val="C00000"/>
                </a:solidFill>
                <a:ea typeface="Verdana" pitchFamily="34" charset="0"/>
                <a:cs typeface="Verdana" pitchFamily="34" charset="0"/>
                <a:sym typeface="Verdana" pitchFamily="34" charset="0"/>
              </a:rPr>
              <a:t>	</a:t>
            </a:r>
            <a:r>
              <a:rPr lang="pl-PL" sz="2000" kern="0" dirty="0" err="1" smtClean="0">
                <a:solidFill>
                  <a:srgbClr val="C00000"/>
                </a:solidFill>
                <a:ea typeface="Verdana" pitchFamily="34" charset="0"/>
                <a:cs typeface="Verdana" pitchFamily="34" charset="0"/>
                <a:sym typeface="Verdana" pitchFamily="34" charset="0"/>
              </a:rPr>
              <a:t>National</a:t>
            </a:r>
            <a:r>
              <a:rPr lang="fr-BE" sz="2000" kern="0" dirty="0" smtClean="0">
                <a:solidFill>
                  <a:srgbClr val="C00000"/>
                </a:solidFill>
                <a:ea typeface="Verdana" pitchFamily="34" charset="0"/>
                <a:cs typeface="Verdana" pitchFamily="34" charset="0"/>
                <a:sym typeface="Verdana" pitchFamily="34" charset="0"/>
              </a:rPr>
              <a:t> </a:t>
            </a:r>
            <a:r>
              <a:rPr lang="pl-PL" sz="2000" kern="0" dirty="0" err="1" smtClean="0">
                <a:solidFill>
                  <a:srgbClr val="C00000"/>
                </a:solidFill>
                <a:ea typeface="Verdana" pitchFamily="34" charset="0"/>
                <a:cs typeface="Verdana" pitchFamily="34" charset="0"/>
                <a:sym typeface="Verdana" pitchFamily="34" charset="0"/>
              </a:rPr>
              <a:t>Agenc</a:t>
            </a:r>
            <a:r>
              <a:rPr lang="fr-BE" sz="2000" kern="0" dirty="0" err="1" smtClean="0">
                <a:solidFill>
                  <a:srgbClr val="C00000"/>
                </a:solidFill>
                <a:ea typeface="Verdana" pitchFamily="34" charset="0"/>
                <a:cs typeface="Verdana" pitchFamily="34" charset="0"/>
                <a:sym typeface="Verdana" pitchFamily="34" charset="0"/>
              </a:rPr>
              <a:t>ies</a:t>
            </a:r>
            <a:r>
              <a:rPr lang="pl-PL" sz="2000" kern="0" dirty="0" smtClean="0">
                <a:solidFill>
                  <a:srgbClr val="C00000"/>
                </a:solidFill>
                <a:ea typeface="Verdana" pitchFamily="34" charset="0"/>
                <a:cs typeface="Verdana" pitchFamily="34" charset="0"/>
                <a:sym typeface="Verdana" pitchFamily="34" charset="0"/>
              </a:rPr>
              <a:t>)</a:t>
            </a:r>
            <a:endParaRPr lang="en-US" sz="2000" b="1" kern="0" dirty="0" smtClean="0">
              <a:solidFill>
                <a:srgbClr val="002060"/>
              </a:solidFill>
              <a:ea typeface="Verdana" pitchFamily="34" charset="0"/>
              <a:cs typeface="Verdana" pitchFamily="34" charset="0"/>
              <a:sym typeface="Verdana"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55</a:t>
            </a:fld>
            <a:endParaRPr lang="en-GB" sz="1200" dirty="0">
              <a:solidFill>
                <a:schemeClr val="tx1"/>
              </a:solidFill>
            </a:endParaRPr>
          </a:p>
        </p:txBody>
      </p:sp>
    </p:spTree>
    <p:extLst>
      <p:ext uri="{BB962C8B-B14F-4D97-AF65-F5344CB8AC3E}">
        <p14:creationId xmlns:p14="http://schemas.microsoft.com/office/powerpoint/2010/main" val="4121107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39552" y="1412776"/>
            <a:ext cx="8208912" cy="769441"/>
          </a:xfrm>
          <a:prstGeom prst="rect">
            <a:avLst/>
          </a:prstGeom>
          <a:solidFill>
            <a:schemeClr val="bg1"/>
          </a:solidFill>
        </p:spPr>
        <p:txBody>
          <a:bodyPr wrap="square">
            <a:spAutoFit/>
          </a:bodyPr>
          <a:lstStyle/>
          <a:p>
            <a:pPr lvl="0"/>
            <a:r>
              <a:rPr lang="pl-PL" b="1" dirty="0" err="1" smtClean="0">
                <a:solidFill>
                  <a:srgbClr val="002060"/>
                </a:solidFill>
                <a:latin typeface="Verdana" pitchFamily="34" charset="0"/>
                <a:ea typeface="Verdana" pitchFamily="34" charset="0"/>
                <a:cs typeface="Verdana" pitchFamily="34" charset="0"/>
              </a:rPr>
              <a:t>Structured</a:t>
            </a:r>
            <a:r>
              <a:rPr lang="pl-PL" b="1" dirty="0" smtClean="0">
                <a:solidFill>
                  <a:srgbClr val="002060"/>
                </a:solidFill>
                <a:latin typeface="Verdana" pitchFamily="34" charset="0"/>
                <a:ea typeface="Verdana" pitchFamily="34" charset="0"/>
                <a:cs typeface="Verdana" pitchFamily="34" charset="0"/>
              </a:rPr>
              <a:t> </a:t>
            </a:r>
            <a:r>
              <a:rPr lang="pl-PL" b="1" dirty="0" err="1" smtClean="0">
                <a:solidFill>
                  <a:srgbClr val="002060"/>
                </a:solidFill>
                <a:latin typeface="Verdana" pitchFamily="34" charset="0"/>
                <a:ea typeface="Verdana" pitchFamily="34" charset="0"/>
                <a:cs typeface="Verdana" pitchFamily="34" charset="0"/>
              </a:rPr>
              <a:t>Dialogue</a:t>
            </a:r>
            <a:r>
              <a:rPr lang="pl-PL" b="1" dirty="0" smtClean="0">
                <a:solidFill>
                  <a:srgbClr val="002060"/>
                </a:solidFill>
                <a:latin typeface="Verdana" pitchFamily="34" charset="0"/>
                <a:ea typeface="Verdana" pitchFamily="34" charset="0"/>
                <a:cs typeface="Verdana" pitchFamily="34" charset="0"/>
              </a:rPr>
              <a:t>: </a:t>
            </a:r>
            <a:r>
              <a:rPr lang="pl-PL" sz="2000" b="1" dirty="0" err="1" smtClean="0">
                <a:solidFill>
                  <a:srgbClr val="002060"/>
                </a:solidFill>
                <a:latin typeface="Verdana" pitchFamily="34" charset="0"/>
                <a:ea typeface="Verdana" pitchFamily="34" charset="0"/>
                <a:cs typeface="Verdana" pitchFamily="34" charset="0"/>
                <a:sym typeface="Verdana" pitchFamily="34" charset="0"/>
              </a:rPr>
              <a:t>Meetings</a:t>
            </a:r>
            <a:r>
              <a:rPr lang="pl-PL" sz="2000" b="1" dirty="0" smtClean="0">
                <a:solidFill>
                  <a:srgbClr val="002060"/>
                </a:solidFill>
                <a:latin typeface="Verdana" pitchFamily="34" charset="0"/>
                <a:ea typeface="Verdana" pitchFamily="34" charset="0"/>
                <a:cs typeface="Verdana" pitchFamily="34" charset="0"/>
                <a:sym typeface="Verdana" pitchFamily="34" charset="0"/>
              </a:rPr>
              <a:t> </a:t>
            </a:r>
            <a:r>
              <a:rPr lang="pl-PL" sz="2000" b="1" dirty="0" err="1" smtClean="0">
                <a:solidFill>
                  <a:srgbClr val="002060"/>
                </a:solidFill>
                <a:latin typeface="Verdana" pitchFamily="34" charset="0"/>
                <a:ea typeface="Verdana" pitchFamily="34" charset="0"/>
                <a:cs typeface="Verdana" pitchFamily="34" charset="0"/>
                <a:sym typeface="Verdana" pitchFamily="34" charset="0"/>
              </a:rPr>
              <a:t>between</a:t>
            </a:r>
            <a:r>
              <a:rPr lang="pl-PL" sz="2000" b="1" dirty="0" smtClean="0">
                <a:solidFill>
                  <a:srgbClr val="002060"/>
                </a:solidFill>
                <a:latin typeface="Verdana" pitchFamily="34" charset="0"/>
                <a:ea typeface="Verdana" pitchFamily="34" charset="0"/>
                <a:cs typeface="Verdana" pitchFamily="34" charset="0"/>
                <a:sym typeface="Verdana" pitchFamily="34" charset="0"/>
              </a:rPr>
              <a:t> </a:t>
            </a:r>
            <a:r>
              <a:rPr lang="pl-PL" sz="2000" b="1" dirty="0" err="1" smtClean="0">
                <a:solidFill>
                  <a:srgbClr val="002060"/>
                </a:solidFill>
                <a:latin typeface="Verdana" pitchFamily="34" charset="0"/>
                <a:ea typeface="Verdana" pitchFamily="34" charset="0"/>
                <a:cs typeface="Verdana" pitchFamily="34" charset="0"/>
                <a:sym typeface="Verdana" pitchFamily="34" charset="0"/>
              </a:rPr>
              <a:t>young</a:t>
            </a:r>
            <a:r>
              <a:rPr lang="pl-PL" sz="2000" b="1" dirty="0" smtClean="0">
                <a:solidFill>
                  <a:srgbClr val="002060"/>
                </a:solidFill>
                <a:latin typeface="Verdana" pitchFamily="34" charset="0"/>
                <a:ea typeface="Verdana" pitchFamily="34" charset="0"/>
                <a:cs typeface="Verdana" pitchFamily="34" charset="0"/>
                <a:sym typeface="Verdana" pitchFamily="34" charset="0"/>
              </a:rPr>
              <a:t> </a:t>
            </a:r>
            <a:r>
              <a:rPr lang="pl-PL" sz="2000" b="1" dirty="0" err="1" smtClean="0">
                <a:solidFill>
                  <a:srgbClr val="002060"/>
                </a:solidFill>
                <a:latin typeface="Verdana" pitchFamily="34" charset="0"/>
                <a:ea typeface="Verdana" pitchFamily="34" charset="0"/>
                <a:cs typeface="Verdana" pitchFamily="34" charset="0"/>
                <a:sym typeface="Verdana" pitchFamily="34" charset="0"/>
              </a:rPr>
              <a:t>people</a:t>
            </a:r>
            <a:r>
              <a:rPr lang="pl-PL" sz="2000" b="1" dirty="0" smtClean="0">
                <a:solidFill>
                  <a:srgbClr val="002060"/>
                </a:solidFill>
                <a:latin typeface="Verdana" pitchFamily="34" charset="0"/>
                <a:ea typeface="Verdana" pitchFamily="34" charset="0"/>
                <a:cs typeface="Verdana" pitchFamily="34" charset="0"/>
                <a:sym typeface="Verdana" pitchFamily="34" charset="0"/>
              </a:rPr>
              <a:t> and </a:t>
            </a:r>
            <a:r>
              <a:rPr lang="pl-PL" sz="2000" b="1" dirty="0" err="1" smtClean="0">
                <a:solidFill>
                  <a:srgbClr val="002060"/>
                </a:solidFill>
                <a:latin typeface="Verdana" pitchFamily="34" charset="0"/>
                <a:ea typeface="Verdana" pitchFamily="34" charset="0"/>
                <a:cs typeface="Verdana" pitchFamily="34" charset="0"/>
                <a:sym typeface="Verdana" pitchFamily="34" charset="0"/>
              </a:rPr>
              <a:t>decision-makers</a:t>
            </a:r>
            <a:r>
              <a:rPr lang="pl-PL" sz="2000" b="1" dirty="0" smtClean="0">
                <a:solidFill>
                  <a:srgbClr val="002060"/>
                </a:solidFill>
                <a:latin typeface="Verdana" pitchFamily="34" charset="0"/>
                <a:ea typeface="Verdana" pitchFamily="34" charset="0"/>
                <a:cs typeface="Verdana" pitchFamily="34" charset="0"/>
                <a:sym typeface="Verdana" pitchFamily="34" charset="0"/>
              </a:rPr>
              <a:t> in the field of </a:t>
            </a:r>
            <a:r>
              <a:rPr lang="pl-PL" sz="2000" b="1" dirty="0" err="1" smtClean="0">
                <a:solidFill>
                  <a:srgbClr val="002060"/>
                </a:solidFill>
                <a:latin typeface="Verdana" pitchFamily="34" charset="0"/>
                <a:ea typeface="Verdana" pitchFamily="34" charset="0"/>
                <a:cs typeface="Verdana" pitchFamily="34" charset="0"/>
                <a:sym typeface="Verdana" pitchFamily="34" charset="0"/>
              </a:rPr>
              <a:t>youth</a:t>
            </a:r>
            <a:endParaRPr lang="pl-PL" sz="2000" b="1" dirty="0" smtClean="0">
              <a:solidFill>
                <a:srgbClr val="002060"/>
              </a:solidFill>
              <a:latin typeface="Verdana" pitchFamily="34" charset="0"/>
              <a:ea typeface="Verdana" pitchFamily="34" charset="0"/>
              <a:cs typeface="Verdana" pitchFamily="34" charset="0"/>
              <a:sym typeface="Verdana" pitchFamily="34" charset="0"/>
            </a:endParaRPr>
          </a:p>
        </p:txBody>
      </p:sp>
      <p:sp>
        <p:nvSpPr>
          <p:cNvPr id="4" name="Prostokąt 3"/>
          <p:cNvSpPr/>
          <p:nvPr/>
        </p:nvSpPr>
        <p:spPr>
          <a:xfrm>
            <a:off x="539552" y="2420888"/>
            <a:ext cx="8352928" cy="3693319"/>
          </a:xfrm>
          <a:prstGeom prst="rect">
            <a:avLst/>
          </a:prstGeom>
        </p:spPr>
        <p:txBody>
          <a:bodyPr wrap="square">
            <a:spAutoFit/>
          </a:bodyPr>
          <a:lstStyle/>
          <a:p>
            <a:pPr marL="354520" lvl="0" indent="-354520" defTabSz="910131">
              <a:defRPr/>
            </a:pPr>
            <a:r>
              <a:rPr lang="pl-PL" sz="1800" dirty="0" err="1" smtClean="0">
                <a:solidFill>
                  <a:srgbClr val="002060"/>
                </a:solidFill>
                <a:latin typeface="Verdana" pitchFamily="34" charset="0"/>
                <a:ea typeface="Verdana" pitchFamily="34" charset="0"/>
                <a:cs typeface="Verdana" pitchFamily="34" charset="0"/>
                <a:sym typeface="Verdana" pitchFamily="34" charset="0"/>
              </a:rPr>
              <a:t>Promotion</a:t>
            </a:r>
            <a:r>
              <a:rPr lang="pl-PL" sz="1800" dirty="0" smtClean="0">
                <a:solidFill>
                  <a:srgbClr val="002060"/>
                </a:solidFill>
                <a:latin typeface="Verdana" pitchFamily="34" charset="0"/>
                <a:ea typeface="Verdana" pitchFamily="34" charset="0"/>
                <a:cs typeface="Verdana" pitchFamily="34" charset="0"/>
                <a:sym typeface="Verdana" pitchFamily="34" charset="0"/>
              </a:rPr>
              <a:t> of </a:t>
            </a:r>
            <a:r>
              <a:rPr lang="pl-PL" sz="1800" dirty="0" err="1" smtClean="0">
                <a:solidFill>
                  <a:srgbClr val="002060"/>
                </a:solidFill>
                <a:latin typeface="Verdana" pitchFamily="34" charset="0"/>
                <a:ea typeface="Verdana" pitchFamily="34" charset="0"/>
                <a:cs typeface="Verdana" pitchFamily="34" charset="0"/>
                <a:sym typeface="Verdana" pitchFamily="34" charset="0"/>
              </a:rPr>
              <a:t>active</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participation</a:t>
            </a:r>
            <a:r>
              <a:rPr lang="pl-PL" sz="1800" dirty="0" smtClean="0">
                <a:solidFill>
                  <a:srgbClr val="002060"/>
                </a:solidFill>
                <a:latin typeface="Verdana" pitchFamily="34" charset="0"/>
                <a:ea typeface="Verdana" pitchFamily="34" charset="0"/>
                <a:cs typeface="Verdana" pitchFamily="34" charset="0"/>
                <a:sym typeface="Verdana" pitchFamily="34" charset="0"/>
              </a:rPr>
              <a:t> of </a:t>
            </a:r>
            <a:r>
              <a:rPr lang="pl-PL" sz="1800" dirty="0" err="1" smtClean="0">
                <a:solidFill>
                  <a:srgbClr val="002060"/>
                </a:solidFill>
                <a:latin typeface="Verdana" pitchFamily="34" charset="0"/>
                <a:ea typeface="Verdana" pitchFamily="34" charset="0"/>
                <a:cs typeface="Verdana" pitchFamily="34" charset="0"/>
                <a:sym typeface="Verdana" pitchFamily="34" charset="0"/>
              </a:rPr>
              <a:t>young</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people</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in</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democratic</a:t>
            </a:r>
            <a:r>
              <a:rPr lang="pl-PL" sz="1800" dirty="0" smtClean="0">
                <a:solidFill>
                  <a:srgbClr val="002060"/>
                </a:solidFill>
                <a:latin typeface="Verdana" pitchFamily="34" charset="0"/>
                <a:ea typeface="Verdana" pitchFamily="34" charset="0"/>
                <a:cs typeface="Verdana" pitchFamily="34" charset="0"/>
                <a:sym typeface="Verdana" pitchFamily="34" charset="0"/>
              </a:rPr>
              <a:t> life </a:t>
            </a:r>
          </a:p>
          <a:p>
            <a:pPr marL="354520" lvl="0" indent="-354520" defTabSz="910131">
              <a:defRPr/>
            </a:pPr>
            <a:r>
              <a:rPr lang="pl-PL" sz="1800" dirty="0" smtClean="0">
                <a:solidFill>
                  <a:srgbClr val="002060"/>
                </a:solidFill>
                <a:latin typeface="Verdana" pitchFamily="34" charset="0"/>
                <a:ea typeface="Verdana" pitchFamily="34" charset="0"/>
                <a:cs typeface="Verdana" pitchFamily="34" charset="0"/>
                <a:sym typeface="Verdana" pitchFamily="34" charset="0"/>
              </a:rPr>
              <a:t>and </a:t>
            </a:r>
            <a:r>
              <a:rPr lang="pl-PL" sz="1800" dirty="0" err="1" smtClean="0">
                <a:solidFill>
                  <a:srgbClr val="002060"/>
                </a:solidFill>
                <a:latin typeface="Verdana" pitchFamily="34" charset="0"/>
                <a:ea typeface="Verdana" pitchFamily="34" charset="0"/>
                <a:cs typeface="Verdana" pitchFamily="34" charset="0"/>
                <a:sym typeface="Verdana" pitchFamily="34" charset="0"/>
              </a:rPr>
              <a:t>facilitating</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debates</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around</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topics</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relevant</a:t>
            </a:r>
            <a:r>
              <a:rPr lang="pl-PL" sz="1800" dirty="0" smtClean="0">
                <a:solidFill>
                  <a:srgbClr val="002060"/>
                </a:solidFill>
                <a:latin typeface="Verdana" pitchFamily="34" charset="0"/>
                <a:ea typeface="Verdana" pitchFamily="34" charset="0"/>
                <a:cs typeface="Verdana" pitchFamily="34" charset="0"/>
                <a:sym typeface="Verdana" pitchFamily="34" charset="0"/>
              </a:rPr>
              <a:t> to </a:t>
            </a:r>
            <a:r>
              <a:rPr lang="pl-PL" sz="1800" dirty="0" err="1" smtClean="0">
                <a:solidFill>
                  <a:srgbClr val="002060"/>
                </a:solidFill>
                <a:latin typeface="Verdana" pitchFamily="34" charset="0"/>
                <a:ea typeface="Verdana" pitchFamily="34" charset="0"/>
                <a:cs typeface="Verdana" pitchFamily="34" charset="0"/>
                <a:sym typeface="Verdana" pitchFamily="34" charset="0"/>
              </a:rPr>
              <a:t>the</a:t>
            </a:r>
            <a:r>
              <a:rPr lang="pl-PL" sz="1800" dirty="0" smtClean="0">
                <a:solidFill>
                  <a:srgbClr val="002060"/>
                </a:solidFill>
                <a:latin typeface="Verdana" pitchFamily="34" charset="0"/>
                <a:ea typeface="Verdana" pitchFamily="34" charset="0"/>
                <a:cs typeface="Verdana" pitchFamily="34" charset="0"/>
                <a:sym typeface="Verdana" pitchFamily="34" charset="0"/>
              </a:rPr>
              <a:t> EU </a:t>
            </a:r>
            <a:r>
              <a:rPr lang="pl-PL" sz="1800" dirty="0" err="1" smtClean="0">
                <a:solidFill>
                  <a:srgbClr val="002060"/>
                </a:solidFill>
                <a:latin typeface="Verdana" pitchFamily="34" charset="0"/>
                <a:ea typeface="Verdana" pitchFamily="34" charset="0"/>
                <a:cs typeface="Verdana" pitchFamily="34" charset="0"/>
                <a:sym typeface="Verdana" pitchFamily="34" charset="0"/>
              </a:rPr>
              <a:t>Youth</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Strategy</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or</a:t>
            </a:r>
            <a:r>
              <a:rPr lang="pl-PL" sz="1800" dirty="0" smtClean="0">
                <a:solidFill>
                  <a:srgbClr val="002060"/>
                </a:solidFill>
                <a:latin typeface="Verdana" pitchFamily="34" charset="0"/>
                <a:ea typeface="Verdana" pitchFamily="34" charset="0"/>
                <a:cs typeface="Verdana" pitchFamily="34" charset="0"/>
                <a:sym typeface="Verdana" pitchFamily="34" charset="0"/>
              </a:rPr>
              <a:t> set by </a:t>
            </a:r>
            <a:r>
              <a:rPr lang="pl-PL" sz="1800" dirty="0" err="1" smtClean="0">
                <a:solidFill>
                  <a:srgbClr val="002060"/>
                </a:solidFill>
                <a:latin typeface="Verdana" pitchFamily="34" charset="0"/>
                <a:ea typeface="Verdana" pitchFamily="34" charset="0"/>
                <a:cs typeface="Verdana" pitchFamily="34" charset="0"/>
                <a:sym typeface="Verdana" pitchFamily="34" charset="0"/>
              </a:rPr>
              <a:t>the</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Structured</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Dialogue</a:t>
            </a:r>
            <a:r>
              <a:rPr lang="pl-PL" sz="1800" dirty="0" smtClean="0">
                <a:solidFill>
                  <a:srgbClr val="002060"/>
                </a:solidFill>
                <a:latin typeface="Verdana" pitchFamily="34" charset="0"/>
                <a:ea typeface="Verdana" pitchFamily="34" charset="0"/>
                <a:cs typeface="Verdana" pitchFamily="34" charset="0"/>
                <a:sym typeface="Verdana" pitchFamily="34" charset="0"/>
              </a:rPr>
              <a:t>.</a:t>
            </a:r>
          </a:p>
          <a:p>
            <a:pPr marL="354520" lvl="0" indent="-354520" defTabSz="910131">
              <a:defRPr/>
            </a:pPr>
            <a:endParaRPr lang="pl-PL" sz="1800" dirty="0" smtClean="0">
              <a:solidFill>
                <a:srgbClr val="002060"/>
              </a:solidFill>
              <a:latin typeface="Verdana" pitchFamily="34" charset="0"/>
              <a:ea typeface="Verdana" pitchFamily="34" charset="0"/>
              <a:cs typeface="Verdana" pitchFamily="34" charset="0"/>
              <a:sym typeface="Verdana" pitchFamily="34" charset="0"/>
            </a:endParaRPr>
          </a:p>
          <a:p>
            <a:pPr marL="354520" lvl="0" indent="-354520" defTabSz="910131">
              <a:defRPr/>
            </a:pPr>
            <a:r>
              <a:rPr lang="pl-PL" sz="1800" b="1" dirty="0" err="1" smtClean="0">
                <a:solidFill>
                  <a:srgbClr val="002060"/>
                </a:solidFill>
                <a:latin typeface="Verdana" pitchFamily="34" charset="0"/>
                <a:ea typeface="Verdana" pitchFamily="34" charset="0"/>
                <a:cs typeface="Verdana" pitchFamily="34" charset="0"/>
                <a:sym typeface="Verdana" pitchFamily="34" charset="0"/>
              </a:rPr>
              <a:t>Structured</a:t>
            </a:r>
            <a:r>
              <a:rPr lang="pl-PL" sz="1800" b="1" dirty="0" smtClean="0">
                <a:solidFill>
                  <a:srgbClr val="002060"/>
                </a:solidFill>
                <a:latin typeface="Verdana" pitchFamily="34" charset="0"/>
                <a:ea typeface="Verdana" pitchFamily="34" charset="0"/>
                <a:cs typeface="Verdana" pitchFamily="34" charset="0"/>
                <a:sym typeface="Verdana" pitchFamily="34" charset="0"/>
              </a:rPr>
              <a:t> </a:t>
            </a:r>
            <a:r>
              <a:rPr lang="pl-PL" sz="1800" b="1" dirty="0" err="1" smtClean="0">
                <a:solidFill>
                  <a:srgbClr val="002060"/>
                </a:solidFill>
                <a:latin typeface="Verdana" pitchFamily="34" charset="0"/>
                <a:ea typeface="Verdana" pitchFamily="34" charset="0"/>
                <a:cs typeface="Verdana" pitchFamily="34" charset="0"/>
                <a:sym typeface="Verdana" pitchFamily="34" charset="0"/>
              </a:rPr>
              <a:t>Dialogue</a:t>
            </a:r>
            <a:r>
              <a:rPr lang="pl-PL" sz="1800" b="1" dirty="0" smtClean="0">
                <a:solidFill>
                  <a:srgbClr val="002060"/>
                </a:solidFill>
                <a:latin typeface="Verdana" pitchFamily="34" charset="0"/>
                <a:ea typeface="Verdana" pitchFamily="34" charset="0"/>
                <a:cs typeface="Verdana" pitchFamily="34" charset="0"/>
                <a:sym typeface="Verdana" pitchFamily="34" charset="0"/>
              </a:rPr>
              <a:t>:</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discussions</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in</a:t>
            </a:r>
            <a:r>
              <a:rPr lang="pl-PL" sz="1800" dirty="0" smtClean="0">
                <a:solidFill>
                  <a:srgbClr val="002060"/>
                </a:solidFill>
                <a:latin typeface="Verdana" pitchFamily="34" charset="0"/>
                <a:ea typeface="Verdana" pitchFamily="34" charset="0"/>
                <a:cs typeface="Verdana" pitchFamily="34" charset="0"/>
                <a:sym typeface="Verdana" pitchFamily="34" charset="0"/>
              </a:rPr>
              <a:t> order to </a:t>
            </a:r>
            <a:r>
              <a:rPr lang="pl-PL" sz="1800" dirty="0" err="1" smtClean="0">
                <a:solidFill>
                  <a:srgbClr val="002060"/>
                </a:solidFill>
                <a:latin typeface="Verdana" pitchFamily="34" charset="0"/>
                <a:ea typeface="Verdana" pitchFamily="34" charset="0"/>
                <a:cs typeface="Verdana" pitchFamily="34" charset="0"/>
                <a:sym typeface="Verdana" pitchFamily="34" charset="0"/>
              </a:rPr>
              <a:t>obtain</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results</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which</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are</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useful</a:t>
            </a:r>
            <a:r>
              <a:rPr lang="pl-PL" sz="1800" dirty="0" smtClean="0">
                <a:solidFill>
                  <a:srgbClr val="002060"/>
                </a:solidFill>
                <a:latin typeface="Verdana" pitchFamily="34" charset="0"/>
                <a:ea typeface="Verdana" pitchFamily="34" charset="0"/>
                <a:cs typeface="Verdana" pitchFamily="34" charset="0"/>
                <a:sym typeface="Verdana" pitchFamily="34" charset="0"/>
              </a:rPr>
              <a:t> for </a:t>
            </a:r>
            <a:r>
              <a:rPr lang="pl-PL" sz="1800" dirty="0" err="1" smtClean="0">
                <a:solidFill>
                  <a:srgbClr val="002060"/>
                </a:solidFill>
                <a:latin typeface="Verdana" pitchFamily="34" charset="0"/>
                <a:ea typeface="Verdana" pitchFamily="34" charset="0"/>
                <a:cs typeface="Verdana" pitchFamily="34" charset="0"/>
                <a:sym typeface="Verdana" pitchFamily="34" charset="0"/>
              </a:rPr>
              <a:t>policy-making</a:t>
            </a:r>
            <a:r>
              <a:rPr lang="pl-PL" sz="1800" dirty="0" smtClean="0">
                <a:solidFill>
                  <a:srgbClr val="002060"/>
                </a:solidFill>
                <a:latin typeface="Verdana" pitchFamily="34" charset="0"/>
                <a:ea typeface="Verdana" pitchFamily="34" charset="0"/>
                <a:cs typeface="Verdana" pitchFamily="34" charset="0"/>
                <a:sym typeface="Verdana" pitchFamily="34" charset="0"/>
              </a:rPr>
              <a:t>.</a:t>
            </a:r>
            <a:endParaRPr lang="pl-PL" sz="1800" b="1" dirty="0" smtClean="0">
              <a:solidFill>
                <a:srgbClr val="002060"/>
              </a:solidFill>
              <a:latin typeface="Verdana" pitchFamily="34" charset="0"/>
              <a:ea typeface="Verdana" pitchFamily="34" charset="0"/>
              <a:cs typeface="Verdana" pitchFamily="34" charset="0"/>
              <a:sym typeface="Verdana" pitchFamily="34" charset="0"/>
            </a:endParaRPr>
          </a:p>
          <a:p>
            <a:pPr marL="354520" lvl="0" indent="-354520" defTabSz="910131">
              <a:defRPr/>
            </a:pPr>
            <a:endParaRPr lang="pl-PL" sz="1800" b="1" dirty="0" smtClean="0">
              <a:solidFill>
                <a:srgbClr val="002060"/>
              </a:solidFill>
              <a:latin typeface="Verdana" pitchFamily="34" charset="0"/>
              <a:ea typeface="Verdana" pitchFamily="34" charset="0"/>
              <a:cs typeface="Verdana" pitchFamily="34" charset="0"/>
              <a:sym typeface="Verdana" pitchFamily="34" charset="0"/>
            </a:endParaRPr>
          </a:p>
          <a:p>
            <a:pPr marL="354520" lvl="0" indent="-354520" defTabSz="910131">
              <a:defRPr/>
            </a:pPr>
            <a:r>
              <a:rPr lang="pl-PL" sz="1800" b="1" dirty="0" err="1" smtClean="0">
                <a:solidFill>
                  <a:srgbClr val="002060"/>
                </a:solidFill>
                <a:latin typeface="Verdana" pitchFamily="34" charset="0"/>
                <a:ea typeface="Verdana" pitchFamily="34" charset="0"/>
                <a:cs typeface="Verdana" pitchFamily="34" charset="0"/>
                <a:sym typeface="Verdana" pitchFamily="34" charset="0"/>
              </a:rPr>
              <a:t>Projects</a:t>
            </a:r>
            <a:r>
              <a:rPr lang="pl-PL" sz="1800" dirty="0" smtClean="0">
                <a:solidFill>
                  <a:srgbClr val="002060"/>
                </a:solidFill>
                <a:latin typeface="Verdana" pitchFamily="34" charset="0"/>
                <a:ea typeface="Verdana" pitchFamily="34" charset="0"/>
                <a:cs typeface="Verdana" pitchFamily="34" charset="0"/>
                <a:sym typeface="Verdana" pitchFamily="34" charset="0"/>
              </a:rPr>
              <a:t>:</a:t>
            </a:r>
          </a:p>
          <a:p>
            <a:pPr marL="354520" lvl="0" indent="-354520" defTabSz="910131">
              <a:buFontTx/>
              <a:buChar char="-"/>
              <a:defRPr/>
            </a:pPr>
            <a:r>
              <a:rPr lang="pl-PL" sz="1800" dirty="0" err="1" smtClean="0">
                <a:solidFill>
                  <a:srgbClr val="002060"/>
                </a:solidFill>
                <a:latin typeface="Verdana" pitchFamily="34" charset="0"/>
                <a:ea typeface="Verdana" pitchFamily="34" charset="0"/>
                <a:cs typeface="Verdana" pitchFamily="34" charset="0"/>
                <a:sym typeface="Verdana" pitchFamily="34" charset="0"/>
              </a:rPr>
              <a:t>At</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least</a:t>
            </a:r>
            <a:r>
              <a:rPr lang="pl-PL" sz="1800" dirty="0" smtClean="0">
                <a:solidFill>
                  <a:srgbClr val="002060"/>
                </a:solidFill>
                <a:latin typeface="Verdana" pitchFamily="34" charset="0"/>
                <a:ea typeface="Verdana" pitchFamily="34" charset="0"/>
                <a:cs typeface="Verdana" pitchFamily="34" charset="0"/>
                <a:sym typeface="Verdana" pitchFamily="34" charset="0"/>
              </a:rPr>
              <a:t> 2 </a:t>
            </a:r>
            <a:r>
              <a:rPr lang="pl-PL" sz="1800" dirty="0" err="1" smtClean="0">
                <a:solidFill>
                  <a:srgbClr val="002060"/>
                </a:solidFill>
                <a:latin typeface="Verdana" pitchFamily="34" charset="0"/>
                <a:ea typeface="Verdana" pitchFamily="34" charset="0"/>
                <a:cs typeface="Verdana" pitchFamily="34" charset="0"/>
                <a:sym typeface="Verdana" pitchFamily="34" charset="0"/>
              </a:rPr>
              <a:t>organisations</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from</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at</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least</a:t>
            </a:r>
            <a:r>
              <a:rPr lang="pl-PL" sz="1800" dirty="0" smtClean="0">
                <a:solidFill>
                  <a:srgbClr val="002060"/>
                </a:solidFill>
                <a:latin typeface="Verdana" pitchFamily="34" charset="0"/>
                <a:ea typeface="Verdana" pitchFamily="34" charset="0"/>
                <a:cs typeface="Verdana" pitchFamily="34" charset="0"/>
                <a:sym typeface="Verdana" pitchFamily="34" charset="0"/>
              </a:rPr>
              <a:t> 2 </a:t>
            </a:r>
            <a:r>
              <a:rPr lang="pl-PL" sz="1800" dirty="0" err="1" smtClean="0">
                <a:solidFill>
                  <a:srgbClr val="002060"/>
                </a:solidFill>
                <a:latin typeface="Verdana" pitchFamily="34" charset="0"/>
                <a:ea typeface="Verdana" pitchFamily="34" charset="0"/>
                <a:cs typeface="Verdana" pitchFamily="34" charset="0"/>
                <a:sym typeface="Verdana" pitchFamily="34" charset="0"/>
              </a:rPr>
              <a:t>different</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countries</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incl</a:t>
            </a:r>
            <a:r>
              <a:rPr lang="pl-PL" sz="1800" dirty="0" smtClean="0">
                <a:solidFill>
                  <a:srgbClr val="002060"/>
                </a:solidFill>
                <a:latin typeface="Verdana" pitchFamily="34" charset="0"/>
                <a:ea typeface="Verdana" pitchFamily="34" charset="0"/>
                <a:cs typeface="Verdana" pitchFamily="34" charset="0"/>
                <a:sym typeface="Verdana" pitchFamily="34" charset="0"/>
              </a:rPr>
              <a:t>. 1 </a:t>
            </a:r>
            <a:r>
              <a:rPr lang="pl-PL" sz="1800" dirty="0" err="1" smtClean="0">
                <a:solidFill>
                  <a:srgbClr val="002060"/>
                </a:solidFill>
                <a:latin typeface="Verdana" pitchFamily="34" charset="0"/>
                <a:ea typeface="Verdana" pitchFamily="34" charset="0"/>
                <a:cs typeface="Verdana" pitchFamily="34" charset="0"/>
                <a:sym typeface="Verdana" pitchFamily="34" charset="0"/>
              </a:rPr>
              <a:t>Programme</a:t>
            </a:r>
            <a:r>
              <a:rPr lang="pl-PL" sz="1800" dirty="0" smtClean="0">
                <a:solidFill>
                  <a:srgbClr val="002060"/>
                </a:solidFill>
                <a:latin typeface="Verdana" pitchFamily="34" charset="0"/>
                <a:ea typeface="Verdana" pitchFamily="34" charset="0"/>
                <a:cs typeface="Verdana" pitchFamily="34" charset="0"/>
                <a:sym typeface="Verdana" pitchFamily="34" charset="0"/>
              </a:rPr>
              <a:t> Country)</a:t>
            </a:r>
          </a:p>
          <a:p>
            <a:pPr marL="354520" lvl="0" indent="-354520" defTabSz="910131">
              <a:buFontTx/>
              <a:buChar char="-"/>
              <a:defRPr/>
            </a:pPr>
            <a:r>
              <a:rPr lang="pl-PL" sz="1800" dirty="0" smtClean="0">
                <a:solidFill>
                  <a:srgbClr val="002060"/>
                </a:solidFill>
                <a:latin typeface="Verdana" pitchFamily="34" charset="0"/>
                <a:ea typeface="Verdana" pitchFamily="34" charset="0"/>
                <a:cs typeface="Verdana" pitchFamily="34" charset="0"/>
                <a:sym typeface="Verdana" pitchFamily="34" charset="0"/>
              </a:rPr>
              <a:t>Min. 30 </a:t>
            </a:r>
            <a:r>
              <a:rPr lang="pl-PL" sz="1800" dirty="0" err="1" smtClean="0">
                <a:solidFill>
                  <a:srgbClr val="002060"/>
                </a:solidFill>
                <a:latin typeface="Verdana" pitchFamily="34" charset="0"/>
                <a:ea typeface="Verdana" pitchFamily="34" charset="0"/>
                <a:cs typeface="Verdana" pitchFamily="34" charset="0"/>
                <a:sym typeface="Verdana" pitchFamily="34" charset="0"/>
              </a:rPr>
              <a:t>young</a:t>
            </a:r>
            <a:r>
              <a:rPr lang="pl-PL" sz="1800" dirty="0" smtClean="0">
                <a:solidFill>
                  <a:srgbClr val="002060"/>
                </a:solidFill>
                <a:latin typeface="Verdana" pitchFamily="34" charset="0"/>
                <a:ea typeface="Verdana" pitchFamily="34" charset="0"/>
                <a:cs typeface="Verdana" pitchFamily="34" charset="0"/>
                <a:sym typeface="Verdana" pitchFamily="34" charset="0"/>
              </a:rPr>
              <a:t> </a:t>
            </a:r>
            <a:r>
              <a:rPr lang="pl-PL" sz="1800" dirty="0" err="1" smtClean="0">
                <a:solidFill>
                  <a:srgbClr val="002060"/>
                </a:solidFill>
                <a:latin typeface="Verdana" pitchFamily="34" charset="0"/>
                <a:ea typeface="Verdana" pitchFamily="34" charset="0"/>
                <a:cs typeface="Verdana" pitchFamily="34" charset="0"/>
                <a:sym typeface="Verdana" pitchFamily="34" charset="0"/>
              </a:rPr>
              <a:t>participants</a:t>
            </a:r>
            <a:endParaRPr lang="pl-PL" sz="1800" dirty="0" smtClean="0">
              <a:solidFill>
                <a:srgbClr val="002060"/>
              </a:solidFill>
              <a:latin typeface="Verdana" pitchFamily="34" charset="0"/>
              <a:ea typeface="Verdana" pitchFamily="34" charset="0"/>
              <a:cs typeface="Verdana" pitchFamily="34" charset="0"/>
              <a:sym typeface="Verdana" pitchFamily="34" charset="0"/>
            </a:endParaRPr>
          </a:p>
          <a:p>
            <a:pPr marL="354520" lvl="0" indent="-354520" defTabSz="910131">
              <a:buFontTx/>
              <a:buChar char="-"/>
              <a:defRPr/>
            </a:pPr>
            <a:r>
              <a:rPr lang="pl-PL" sz="1800" dirty="0" smtClean="0">
                <a:solidFill>
                  <a:srgbClr val="002060"/>
                </a:solidFill>
                <a:latin typeface="Verdana" pitchFamily="34" charset="0"/>
                <a:ea typeface="Verdana" pitchFamily="34" charset="0"/>
                <a:cs typeface="Verdana" pitchFamily="34" charset="0"/>
                <a:sym typeface="Verdana" pitchFamily="34" charset="0"/>
              </a:rPr>
              <a:t>3 – 24 </a:t>
            </a:r>
            <a:r>
              <a:rPr lang="pl-PL" sz="1800" dirty="0" err="1" smtClean="0">
                <a:solidFill>
                  <a:srgbClr val="002060"/>
                </a:solidFill>
                <a:latin typeface="Verdana" pitchFamily="34" charset="0"/>
                <a:ea typeface="Verdana" pitchFamily="34" charset="0"/>
                <a:cs typeface="Verdana" pitchFamily="34" charset="0"/>
                <a:sym typeface="Verdana" pitchFamily="34" charset="0"/>
              </a:rPr>
              <a:t>months</a:t>
            </a:r>
            <a:endParaRPr lang="pl-PL" sz="1800" dirty="0" smtClean="0">
              <a:solidFill>
                <a:srgbClr val="002060"/>
              </a:solidFill>
              <a:latin typeface="Verdana" pitchFamily="34" charset="0"/>
              <a:ea typeface="Verdana" pitchFamily="34" charset="0"/>
              <a:cs typeface="Verdana" pitchFamily="34" charset="0"/>
              <a:sym typeface="Verdana" pitchFamily="34" charset="0"/>
            </a:endParaRPr>
          </a:p>
          <a:p>
            <a:pPr marL="354520" lvl="0" indent="-354520" defTabSz="910131">
              <a:buFontTx/>
              <a:buChar char="-"/>
              <a:defRPr/>
            </a:pPr>
            <a:r>
              <a:rPr lang="pl-PL" sz="1800" dirty="0" err="1" smtClean="0">
                <a:solidFill>
                  <a:srgbClr val="002060"/>
                </a:solidFill>
                <a:latin typeface="Verdana" pitchFamily="34" charset="0"/>
                <a:ea typeface="Verdana" pitchFamily="34" charset="0"/>
                <a:cs typeface="Verdana" pitchFamily="34" charset="0"/>
                <a:sym typeface="Verdana" pitchFamily="34" charset="0"/>
              </a:rPr>
              <a:t>Max</a:t>
            </a:r>
            <a:r>
              <a:rPr lang="pl-PL" sz="1800" dirty="0" smtClean="0">
                <a:solidFill>
                  <a:srgbClr val="002060"/>
                </a:solidFill>
                <a:latin typeface="Verdana" pitchFamily="34" charset="0"/>
                <a:ea typeface="Verdana" pitchFamily="34" charset="0"/>
                <a:cs typeface="Verdana" pitchFamily="34" charset="0"/>
                <a:sym typeface="Verdana" pitchFamily="34" charset="0"/>
              </a:rPr>
              <a:t>. grant 50 000 euro</a:t>
            </a:r>
            <a:endParaRPr lang="en-US" sz="1800" dirty="0" smtClean="0">
              <a:solidFill>
                <a:srgbClr val="002060"/>
              </a:solidFill>
              <a:latin typeface="Verdana" pitchFamily="34" charset="0"/>
              <a:ea typeface="Verdana" pitchFamily="34" charset="0"/>
              <a:cs typeface="Verdana" pitchFamily="34" charset="0"/>
              <a:sym typeface="Verdana"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56</a:t>
            </a:fld>
            <a:endParaRPr lang="en-GB" sz="1200" dirty="0">
              <a:solidFill>
                <a:schemeClr val="tx1"/>
              </a:solidFill>
            </a:endParaRPr>
          </a:p>
        </p:txBody>
      </p:sp>
    </p:spTree>
    <p:extLst>
      <p:ext uri="{BB962C8B-B14F-4D97-AF65-F5344CB8AC3E}">
        <p14:creationId xmlns:p14="http://schemas.microsoft.com/office/powerpoint/2010/main" val="4121107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95288" y="2492896"/>
            <a:ext cx="8147050" cy="4032448"/>
          </a:xfrm>
        </p:spPr>
        <p:txBody>
          <a:bodyPr/>
          <a:lstStyle/>
          <a:p>
            <a:pPr marL="0" indent="0" algn="just">
              <a:spcAft>
                <a:spcPts val="1200"/>
              </a:spcAft>
              <a:buFont typeface="Wingdings" pitchFamily="2" charset="2"/>
              <a:buNone/>
              <a:defRPr/>
            </a:pPr>
            <a:r>
              <a:rPr lang="fr-BE" sz="1800" b="1" dirty="0" smtClean="0"/>
              <a:t>Country-</a:t>
            </a:r>
            <a:r>
              <a:rPr lang="fr-BE" sz="1800" b="1" dirty="0" err="1" smtClean="0"/>
              <a:t>specific</a:t>
            </a:r>
            <a:r>
              <a:rPr lang="fr-BE" sz="1800" b="1" dirty="0" smtClean="0"/>
              <a:t> expertise: network of national experts in </a:t>
            </a:r>
            <a:r>
              <a:rPr lang="fr-BE" sz="1800" b="1" dirty="0" err="1" smtClean="0"/>
              <a:t>Member</a:t>
            </a:r>
            <a:r>
              <a:rPr lang="fr-BE" sz="1800" b="1" dirty="0" smtClean="0"/>
              <a:t> States</a:t>
            </a:r>
          </a:p>
          <a:p>
            <a:pPr algn="just">
              <a:spcAft>
                <a:spcPts val="1200"/>
              </a:spcAft>
              <a:defRPr/>
            </a:pPr>
            <a:r>
              <a:rPr lang="fr-BE" sz="1800" b="0" dirty="0" smtClean="0"/>
              <a:t>Objective: </a:t>
            </a:r>
            <a:r>
              <a:rPr lang="fr-BE" sz="1800" b="0" dirty="0" err="1" smtClean="0"/>
              <a:t>provide</a:t>
            </a:r>
            <a:r>
              <a:rPr lang="fr-BE" sz="1800" b="0" dirty="0" smtClean="0"/>
              <a:t> </a:t>
            </a:r>
            <a:r>
              <a:rPr lang="fr-BE" sz="1800" b="0" dirty="0" err="1" smtClean="0"/>
              <a:t>independent</a:t>
            </a:r>
            <a:r>
              <a:rPr lang="fr-BE" sz="1800" b="0" dirty="0" smtClean="0"/>
              <a:t> expertise on on-</a:t>
            </a:r>
            <a:r>
              <a:rPr lang="fr-BE" sz="1800" b="0" dirty="0" err="1" smtClean="0"/>
              <a:t>going</a:t>
            </a:r>
            <a:r>
              <a:rPr lang="fr-BE" sz="1800" b="0" dirty="0" smtClean="0"/>
              <a:t> </a:t>
            </a:r>
            <a:r>
              <a:rPr lang="fr-BE" sz="1800" b="0" dirty="0" err="1" smtClean="0"/>
              <a:t>policy</a:t>
            </a:r>
            <a:r>
              <a:rPr lang="fr-BE" sz="1800" b="0" dirty="0" smtClean="0"/>
              <a:t> </a:t>
            </a:r>
            <a:r>
              <a:rPr lang="fr-BE" sz="1800" b="0" dirty="0" err="1" smtClean="0"/>
              <a:t>reform</a:t>
            </a:r>
            <a:r>
              <a:rPr lang="fr-BE" sz="1800" b="0" dirty="0" smtClean="0"/>
              <a:t>, </a:t>
            </a:r>
            <a:r>
              <a:rPr lang="fr-BE" sz="1800" b="0" dirty="0" err="1" smtClean="0"/>
              <a:t>implementation</a:t>
            </a:r>
            <a:r>
              <a:rPr lang="fr-BE" sz="1800" b="0" dirty="0" smtClean="0"/>
              <a:t> of Europe 2020, </a:t>
            </a:r>
            <a:r>
              <a:rPr lang="fr-BE" sz="1800" b="0" dirty="0" err="1" smtClean="0"/>
              <a:t>assessing</a:t>
            </a:r>
            <a:r>
              <a:rPr lang="fr-BE" sz="1800" b="0" dirty="0" smtClean="0"/>
              <a:t> impacts of Structural </a:t>
            </a:r>
            <a:r>
              <a:rPr lang="fr-BE" sz="1800" b="0" dirty="0" err="1" smtClean="0"/>
              <a:t>Funds</a:t>
            </a:r>
            <a:r>
              <a:rPr lang="fr-BE" sz="1800" b="0" dirty="0" smtClean="0"/>
              <a:t>.</a:t>
            </a:r>
          </a:p>
          <a:p>
            <a:pPr algn="just">
              <a:spcAft>
                <a:spcPts val="1200"/>
              </a:spcAft>
              <a:buNone/>
              <a:defRPr/>
            </a:pPr>
            <a:r>
              <a:rPr lang="fr-BE" sz="1800" dirty="0" smtClean="0"/>
              <a:t>National </a:t>
            </a:r>
            <a:r>
              <a:rPr lang="fr-BE" sz="1800" dirty="0" err="1" smtClean="0"/>
              <a:t>units</a:t>
            </a:r>
            <a:r>
              <a:rPr lang="fr-BE" sz="1800" dirty="0" smtClean="0"/>
              <a:t> of the Eurydice network</a:t>
            </a:r>
            <a:endParaRPr lang="pl-PL" sz="1800" dirty="0" smtClean="0"/>
          </a:p>
          <a:p>
            <a:pPr algn="just">
              <a:spcAft>
                <a:spcPts val="1200"/>
              </a:spcAft>
              <a:defRPr/>
            </a:pPr>
            <a:r>
              <a:rPr lang="fr-BE" sz="1800" b="0" dirty="0" smtClean="0"/>
              <a:t>Objective: </a:t>
            </a:r>
            <a:r>
              <a:rPr lang="fr-BE" sz="1800" b="0" dirty="0" err="1" smtClean="0"/>
              <a:t>grant</a:t>
            </a:r>
            <a:r>
              <a:rPr lang="fr-BE" sz="1800" b="0" dirty="0" smtClean="0"/>
              <a:t> support to the national </a:t>
            </a:r>
            <a:r>
              <a:rPr lang="fr-BE" sz="1800" b="0" dirty="0" err="1" smtClean="0"/>
              <a:t>units</a:t>
            </a:r>
            <a:r>
              <a:rPr lang="fr-BE" sz="1800" b="0" dirty="0" smtClean="0"/>
              <a:t> of the Eurydice network</a:t>
            </a:r>
            <a:endParaRPr lang="pl-PL" sz="1800" b="0" dirty="0" smtClean="0"/>
          </a:p>
          <a:p>
            <a:pPr algn="just">
              <a:spcAft>
                <a:spcPts val="1200"/>
              </a:spcAft>
              <a:defRPr/>
            </a:pPr>
            <a:endParaRPr lang="fr-BE" sz="1800" b="0" dirty="0" smtClean="0"/>
          </a:p>
          <a:p>
            <a:pPr algn="just">
              <a:spcAft>
                <a:spcPts val="1200"/>
              </a:spcAft>
              <a:buNone/>
              <a:defRPr/>
            </a:pPr>
            <a:endParaRPr lang="en-GB" sz="1800" b="0" dirty="0"/>
          </a:p>
          <a:p>
            <a:pPr marL="457200" lvl="1" indent="0" algn="just">
              <a:spcAft>
                <a:spcPts val="1200"/>
              </a:spcAft>
              <a:buFontTx/>
              <a:buNone/>
              <a:defRPr/>
            </a:pPr>
            <a:endParaRPr lang="fr-BE" sz="1600" b="1" dirty="0"/>
          </a:p>
          <a:p>
            <a:pPr marL="457200" lvl="1" indent="0" algn="just">
              <a:spcAft>
                <a:spcPts val="1200"/>
              </a:spcAft>
              <a:buFontTx/>
              <a:buNone/>
              <a:defRPr/>
            </a:pPr>
            <a:endParaRPr lang="en-GB" sz="1600" b="1" dirty="0"/>
          </a:p>
          <a:p>
            <a:pPr marL="457200" lvl="1" indent="0" algn="just">
              <a:spcAft>
                <a:spcPts val="1200"/>
              </a:spcAft>
              <a:buFontTx/>
              <a:buNone/>
              <a:defRPr/>
            </a:pPr>
            <a:endParaRPr lang="en-GB" sz="1600" b="1" dirty="0" smtClean="0"/>
          </a:p>
        </p:txBody>
      </p:sp>
      <p:sp>
        <p:nvSpPr>
          <p:cNvPr id="6147"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75DABE3B-9B84-4A62-92AE-4C7A58E4D1F9}" type="slidenum">
              <a:rPr lang="en-GB" sz="1200">
                <a:solidFill>
                  <a:srgbClr val="FFFFFF"/>
                </a:solidFill>
              </a:rPr>
              <a:pPr algn="ctr"/>
              <a:t>57</a:t>
            </a:fld>
            <a:endParaRPr lang="en-GB" sz="1200">
              <a:solidFill>
                <a:srgbClr val="FFFFFF"/>
              </a:solidFill>
            </a:endParaRPr>
          </a:p>
        </p:txBody>
      </p:sp>
      <p:sp>
        <p:nvSpPr>
          <p:cNvPr id="4" name="Prostokąt 3"/>
          <p:cNvSpPr/>
          <p:nvPr/>
        </p:nvSpPr>
        <p:spPr>
          <a:xfrm>
            <a:off x="539552" y="1340768"/>
            <a:ext cx="8136904" cy="830997"/>
          </a:xfrm>
          <a:prstGeom prst="rect">
            <a:avLst/>
          </a:prstGeom>
          <a:solidFill>
            <a:schemeClr val="bg1"/>
          </a:solidFill>
        </p:spPr>
        <p:txBody>
          <a:bodyPr/>
          <a:lstStyle/>
          <a:p>
            <a:pPr marL="354520" indent="-354520" defTabSz="910131" eaLnBrk="0" hangingPunct="0">
              <a:defRPr/>
            </a:pPr>
            <a:r>
              <a:rPr lang="pl-PL" b="1" dirty="0" smtClean="0">
                <a:solidFill>
                  <a:srgbClr val="002060"/>
                </a:solidFill>
                <a:latin typeface="Verdana" pitchFamily="34" charset="0"/>
                <a:ea typeface="Verdana" pitchFamily="34" charset="0"/>
                <a:cs typeface="Verdana" pitchFamily="34" charset="0"/>
                <a:sym typeface="Verdana" pitchFamily="34" charset="0"/>
              </a:rPr>
              <a:t>KA3 - </a:t>
            </a:r>
            <a:r>
              <a:rPr lang="en-US" b="1" dirty="0" smtClean="0">
                <a:solidFill>
                  <a:srgbClr val="002060"/>
                </a:solidFill>
                <a:latin typeface="Verdana" pitchFamily="34" charset="0"/>
                <a:ea typeface="Verdana" pitchFamily="34" charset="0"/>
                <a:cs typeface="Verdana" pitchFamily="34" charset="0"/>
                <a:sym typeface="Verdana" pitchFamily="34" charset="0"/>
              </a:rPr>
              <a:t>Knowledge in the fields of education, training and youth</a:t>
            </a:r>
          </a:p>
        </p:txBody>
      </p:sp>
      <p:sp>
        <p:nvSpPr>
          <p:cNvPr id="6"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57</a:t>
            </a:fld>
            <a:endParaRPr lang="en-GB" sz="1200" dirty="0">
              <a:solidFill>
                <a:schemeClr val="tx1"/>
              </a:solidFill>
            </a:endParaRPr>
          </a:p>
        </p:txBody>
      </p:sp>
    </p:spTree>
    <p:extLst>
      <p:ext uri="{BB962C8B-B14F-4D97-AF65-F5344CB8AC3E}">
        <p14:creationId xmlns:p14="http://schemas.microsoft.com/office/powerpoint/2010/main" val="23053242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8313" y="1340768"/>
            <a:ext cx="8229600" cy="936625"/>
          </a:xfrm>
          <a:solidFill>
            <a:schemeClr val="bg1"/>
          </a:solidFill>
        </p:spPr>
        <p:txBody>
          <a:bodyPr/>
          <a:lstStyle/>
          <a:p>
            <a:r>
              <a:rPr lang="pl-PL" sz="2400" dirty="0" smtClean="0">
                <a:solidFill>
                  <a:srgbClr val="002060"/>
                </a:solidFill>
                <a:latin typeface="Verdana" pitchFamily="34" charset="0"/>
                <a:ea typeface="Verdana" pitchFamily="34" charset="0"/>
                <a:cs typeface="Verdana" pitchFamily="34" charset="0"/>
                <a:sym typeface="Verdana" pitchFamily="34" charset="0"/>
              </a:rPr>
              <a:t>KA3 - </a:t>
            </a:r>
            <a:r>
              <a:rPr lang="en-US" sz="2400" dirty="0" smtClean="0">
                <a:solidFill>
                  <a:srgbClr val="002060"/>
                </a:solidFill>
                <a:latin typeface="Verdana" pitchFamily="34" charset="0"/>
                <a:ea typeface="Verdana" pitchFamily="34" charset="0"/>
                <a:cs typeface="Verdana" pitchFamily="34" charset="0"/>
                <a:sym typeface="Verdana" pitchFamily="34" charset="0"/>
              </a:rPr>
              <a:t>Knowledge in the fields of education, training and youth</a:t>
            </a:r>
            <a:br>
              <a:rPr lang="en-US" sz="2400" dirty="0" smtClean="0">
                <a:solidFill>
                  <a:srgbClr val="002060"/>
                </a:solidFill>
                <a:latin typeface="Verdana" pitchFamily="34" charset="0"/>
                <a:ea typeface="Verdana" pitchFamily="34" charset="0"/>
                <a:cs typeface="Verdana" pitchFamily="34" charset="0"/>
                <a:sym typeface="Verdana" pitchFamily="34" charset="0"/>
              </a:rPr>
            </a:br>
            <a:endParaRPr lang="pl-PL" sz="2400" dirty="0"/>
          </a:p>
        </p:txBody>
      </p:sp>
      <p:sp>
        <p:nvSpPr>
          <p:cNvPr id="3" name="Symbol zastępczy zawartości 2"/>
          <p:cNvSpPr>
            <a:spLocks noGrp="1"/>
          </p:cNvSpPr>
          <p:nvPr>
            <p:ph idx="1"/>
          </p:nvPr>
        </p:nvSpPr>
        <p:spPr>
          <a:xfrm>
            <a:off x="457200" y="2348880"/>
            <a:ext cx="8229600" cy="3633788"/>
          </a:xfrm>
        </p:spPr>
        <p:txBody>
          <a:bodyPr/>
          <a:lstStyle/>
          <a:p>
            <a:pPr algn="just">
              <a:spcAft>
                <a:spcPts val="1200"/>
              </a:spcAft>
              <a:buNone/>
              <a:defRPr/>
            </a:pPr>
            <a:r>
              <a:rPr lang="fr-BE" sz="1800" dirty="0" err="1" smtClean="0"/>
              <a:t>Surveys</a:t>
            </a:r>
            <a:r>
              <a:rPr lang="fr-BE" sz="1800" dirty="0" smtClean="0"/>
              <a:t> – </a:t>
            </a:r>
            <a:r>
              <a:rPr lang="pl-PL" sz="1800" dirty="0" smtClean="0"/>
              <a:t>(</a:t>
            </a:r>
            <a:r>
              <a:rPr lang="pl-PL" sz="1800" dirty="0" err="1" smtClean="0"/>
              <a:t>incl</a:t>
            </a:r>
            <a:r>
              <a:rPr lang="pl-PL" sz="1800" dirty="0" smtClean="0"/>
              <a:t>. </a:t>
            </a:r>
            <a:r>
              <a:rPr lang="fr-BE" sz="1800" dirty="0" err="1" smtClean="0"/>
              <a:t>European</a:t>
            </a:r>
            <a:r>
              <a:rPr lang="fr-BE" sz="1800" dirty="0" smtClean="0"/>
              <a:t> </a:t>
            </a:r>
            <a:r>
              <a:rPr lang="fr-BE" sz="1800" dirty="0" err="1" smtClean="0"/>
              <a:t>survey</a:t>
            </a:r>
            <a:r>
              <a:rPr lang="fr-BE" sz="1800" dirty="0" smtClean="0"/>
              <a:t> on </a:t>
            </a:r>
            <a:r>
              <a:rPr lang="fr-BE" sz="1800" dirty="0" err="1" smtClean="0"/>
              <a:t>language</a:t>
            </a:r>
            <a:r>
              <a:rPr lang="fr-BE" sz="1800" dirty="0" smtClean="0"/>
              <a:t> </a:t>
            </a:r>
            <a:r>
              <a:rPr lang="fr-BE" sz="1800" dirty="0" err="1" smtClean="0"/>
              <a:t>competences</a:t>
            </a:r>
            <a:r>
              <a:rPr lang="pl-PL" sz="1800" dirty="0" smtClean="0"/>
              <a:t>)</a:t>
            </a:r>
            <a:endParaRPr lang="fr-BE" sz="1800" dirty="0" smtClean="0"/>
          </a:p>
          <a:p>
            <a:pPr algn="just">
              <a:spcAft>
                <a:spcPts val="1200"/>
              </a:spcAft>
              <a:defRPr/>
            </a:pPr>
            <a:r>
              <a:rPr lang="fr-BE" sz="1800" b="0" dirty="0" smtClean="0"/>
              <a:t>Objective: monitor the </a:t>
            </a:r>
            <a:r>
              <a:rPr lang="fr-BE" sz="1800" b="0" dirty="0" err="1" smtClean="0"/>
              <a:t>progress</a:t>
            </a:r>
            <a:r>
              <a:rPr lang="fr-BE" sz="1800" b="0" dirty="0" smtClean="0"/>
              <a:t> </a:t>
            </a:r>
            <a:r>
              <a:rPr lang="fr-BE" sz="1800" b="0" dirty="0" err="1" smtClean="0"/>
              <a:t>towards</a:t>
            </a:r>
            <a:r>
              <a:rPr lang="fr-BE" sz="1800" b="0" dirty="0" smtClean="0"/>
              <a:t> the Barcelona objectives ('</a:t>
            </a:r>
            <a:r>
              <a:rPr lang="fr-BE" sz="1800" b="0" dirty="0" err="1" smtClean="0"/>
              <a:t>mother</a:t>
            </a:r>
            <a:r>
              <a:rPr lang="fr-BE" sz="1800" b="0" dirty="0" smtClean="0"/>
              <a:t> </a:t>
            </a:r>
            <a:r>
              <a:rPr lang="fr-BE" sz="1800" b="0" dirty="0" err="1" smtClean="0"/>
              <a:t>tongue</a:t>
            </a:r>
            <a:r>
              <a:rPr lang="fr-BE" sz="1800" b="0" dirty="0" smtClean="0"/>
              <a:t> plus </a:t>
            </a:r>
            <a:r>
              <a:rPr lang="fr-BE" sz="1800" b="0" dirty="0" err="1" smtClean="0"/>
              <a:t>two</a:t>
            </a:r>
            <a:r>
              <a:rPr lang="fr-BE" sz="1800" b="0" dirty="0" smtClean="0"/>
              <a:t>') as </a:t>
            </a:r>
            <a:r>
              <a:rPr lang="fr-BE" sz="1800" b="0" dirty="0" err="1" smtClean="0"/>
              <a:t>embodied</a:t>
            </a:r>
            <a:r>
              <a:rPr lang="fr-BE" sz="1800" b="0" dirty="0" smtClean="0"/>
              <a:t> in the </a:t>
            </a:r>
            <a:r>
              <a:rPr lang="fr-BE" sz="1800" b="0" dirty="0" err="1" smtClean="0"/>
              <a:t>proposal</a:t>
            </a:r>
            <a:r>
              <a:rPr lang="fr-BE" sz="1800" b="0" dirty="0" smtClean="0"/>
              <a:t> for a benchmark (in '</a:t>
            </a:r>
            <a:r>
              <a:rPr lang="fr-BE" sz="1800" b="0" dirty="0" err="1" smtClean="0"/>
              <a:t>Rethinking</a:t>
            </a:r>
            <a:r>
              <a:rPr lang="fr-BE" sz="1800" b="0" dirty="0" smtClean="0"/>
              <a:t> Education' Nov. 2012).</a:t>
            </a:r>
          </a:p>
          <a:p>
            <a:pPr marL="0" indent="0" algn="just">
              <a:spcAft>
                <a:spcPts val="1200"/>
              </a:spcAft>
              <a:buNone/>
              <a:defRPr/>
            </a:pPr>
            <a:r>
              <a:rPr lang="fr-BE" sz="1800" dirty="0" err="1" smtClean="0"/>
              <a:t>Studies</a:t>
            </a:r>
            <a:r>
              <a:rPr lang="fr-BE" dirty="0" smtClean="0"/>
              <a:t>	</a:t>
            </a:r>
            <a:r>
              <a:rPr lang="fr-BE" sz="2400" dirty="0" smtClean="0"/>
              <a:t>	</a:t>
            </a:r>
          </a:p>
          <a:p>
            <a:pPr algn="just">
              <a:spcAft>
                <a:spcPts val="1200"/>
              </a:spcAft>
              <a:defRPr/>
            </a:pPr>
            <a:r>
              <a:rPr lang="fr-BE" sz="1800" b="0" dirty="0" err="1" smtClean="0"/>
              <a:t>Studies</a:t>
            </a:r>
            <a:r>
              <a:rPr lang="fr-BE" sz="1800" b="0" dirty="0" smtClean="0"/>
              <a:t>: </a:t>
            </a:r>
            <a:r>
              <a:rPr lang="fr-BE" sz="1800" b="0" dirty="0" err="1" smtClean="0"/>
              <a:t>studies</a:t>
            </a:r>
            <a:r>
              <a:rPr lang="fr-BE" sz="1800" b="0" dirty="0" smtClean="0"/>
              <a:t> in the </a:t>
            </a:r>
            <a:r>
              <a:rPr lang="fr-BE" sz="1800" b="0" dirty="0" err="1" smtClean="0"/>
              <a:t>fields</a:t>
            </a:r>
            <a:r>
              <a:rPr lang="fr-BE" sz="1800" b="0" dirty="0" smtClean="0"/>
              <a:t> of </a:t>
            </a:r>
            <a:r>
              <a:rPr lang="fr-BE" sz="1800" b="0" dirty="0" err="1" smtClean="0"/>
              <a:t>education</a:t>
            </a:r>
            <a:r>
              <a:rPr lang="fr-BE" sz="1800" b="0" dirty="0" smtClean="0"/>
              <a:t>, training and </a:t>
            </a:r>
            <a:r>
              <a:rPr lang="fr-BE" sz="1800" b="0" dirty="0" err="1" smtClean="0"/>
              <a:t>youth</a:t>
            </a:r>
            <a:r>
              <a:rPr lang="fr-BE" sz="1800" b="0" dirty="0" smtClean="0"/>
              <a:t>.</a:t>
            </a:r>
            <a:endParaRPr lang="pl-PL" sz="1800" b="0" dirty="0" smtClean="0"/>
          </a:p>
          <a:p>
            <a:pPr marL="0" indent="0" algn="just">
              <a:spcAft>
                <a:spcPts val="1200"/>
              </a:spcAft>
              <a:buNone/>
              <a:defRPr/>
            </a:pPr>
            <a:r>
              <a:rPr lang="fr-BE" sz="1800" dirty="0" smtClean="0"/>
              <a:t>Expertise on E&amp;T and </a:t>
            </a:r>
            <a:r>
              <a:rPr lang="fr-BE" sz="1800" dirty="0" err="1" smtClean="0"/>
              <a:t>academic</a:t>
            </a:r>
            <a:r>
              <a:rPr lang="fr-BE" sz="1800" dirty="0" smtClean="0"/>
              <a:t> networks (EENEE and NESET)</a:t>
            </a:r>
            <a:endParaRPr lang="pl-PL" sz="1800" dirty="0" smtClean="0"/>
          </a:p>
          <a:p>
            <a:pPr algn="just">
              <a:spcAft>
                <a:spcPts val="1200"/>
              </a:spcAft>
              <a:defRPr/>
            </a:pPr>
            <a:r>
              <a:rPr lang="fr-BE" sz="1800" b="0" dirty="0" smtClean="0"/>
              <a:t>Objective: support the Commission </a:t>
            </a:r>
            <a:r>
              <a:rPr lang="fr-BE" sz="1800" b="0" dirty="0" err="1" smtClean="0"/>
              <a:t>with</a:t>
            </a:r>
            <a:r>
              <a:rPr lang="fr-BE" sz="1800" b="0" dirty="0" smtClean="0"/>
              <a:t> </a:t>
            </a:r>
            <a:r>
              <a:rPr lang="fr-BE" sz="1800" b="0" dirty="0" err="1" smtClean="0"/>
              <a:t>scientific</a:t>
            </a:r>
            <a:r>
              <a:rPr lang="fr-BE" sz="1800" b="0" dirty="0" smtClean="0"/>
              <a:t> </a:t>
            </a:r>
            <a:r>
              <a:rPr lang="fr-BE" sz="1800" b="0" dirty="0" err="1" smtClean="0"/>
              <a:t>knowledge</a:t>
            </a:r>
            <a:r>
              <a:rPr lang="fr-BE" sz="1800" b="0" dirty="0" smtClean="0"/>
              <a:t> and </a:t>
            </a:r>
            <a:r>
              <a:rPr lang="fr-BE" sz="1800" b="0" dirty="0" err="1" smtClean="0"/>
              <a:t>evidence</a:t>
            </a:r>
            <a:r>
              <a:rPr lang="fr-BE" sz="1800" b="0" dirty="0" smtClean="0"/>
              <a:t>, </a:t>
            </a:r>
            <a:r>
              <a:rPr lang="fr-BE" sz="1800" b="0" dirty="0" err="1" smtClean="0"/>
              <a:t>including</a:t>
            </a:r>
            <a:r>
              <a:rPr lang="fr-BE" sz="1800" b="0" dirty="0" smtClean="0"/>
              <a:t> country-</a:t>
            </a:r>
            <a:r>
              <a:rPr lang="fr-BE" sz="1800" b="0" dirty="0" err="1" smtClean="0"/>
              <a:t>specific</a:t>
            </a:r>
            <a:r>
              <a:rPr lang="fr-BE" sz="1800" b="0" dirty="0" smtClean="0"/>
              <a:t> </a:t>
            </a:r>
          </a:p>
          <a:p>
            <a:pPr algn="just">
              <a:spcAft>
                <a:spcPts val="1200"/>
              </a:spcAft>
              <a:defRPr/>
            </a:pPr>
            <a:endParaRPr lang="pl-PL" dirty="0"/>
          </a:p>
        </p:txBody>
      </p:sp>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58</a:t>
            </a:fld>
            <a:endParaRPr lang="en-GB" sz="1200" dirty="0">
              <a:solidFill>
                <a:schemeClr val="tx1"/>
              </a:solidFill>
            </a:endParaRPr>
          </a:p>
        </p:txBody>
      </p:sp>
    </p:spTree>
  </p:cSld>
  <p:clrMapOvr>
    <a:masterClrMapping/>
  </p:clrMapOvr>
  <p:transition xmlns:p14="http://schemas.microsoft.com/office/powerpoint/2010/mai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1340768"/>
            <a:ext cx="8229600" cy="936625"/>
          </a:xfrm>
          <a:solidFill>
            <a:schemeClr val="bg1"/>
          </a:solidFill>
        </p:spPr>
        <p:txBody>
          <a:bodyPr/>
          <a:lstStyle/>
          <a:p>
            <a:r>
              <a:rPr lang="pl-PL" sz="2400" dirty="0" smtClean="0">
                <a:solidFill>
                  <a:srgbClr val="002060"/>
                </a:solidFill>
                <a:latin typeface="Verdana" pitchFamily="34" charset="0"/>
                <a:ea typeface="Verdana" pitchFamily="34" charset="0"/>
                <a:cs typeface="Verdana" pitchFamily="34" charset="0"/>
                <a:sym typeface="Verdana" pitchFamily="34" charset="0"/>
              </a:rPr>
              <a:t>KA3 - </a:t>
            </a:r>
            <a:r>
              <a:rPr lang="fr-BE" sz="2400" dirty="0" smtClean="0">
                <a:solidFill>
                  <a:srgbClr val="002060"/>
                </a:solidFill>
                <a:latin typeface="Verdana" pitchFamily="34" charset="0"/>
                <a:ea typeface="Verdana" pitchFamily="34" charset="0"/>
                <a:cs typeface="Verdana" pitchFamily="34" charset="0"/>
                <a:sym typeface="Verdana" pitchFamily="34" charset="0"/>
              </a:rPr>
              <a:t>Knowledge in the field of </a:t>
            </a:r>
            <a:r>
              <a:rPr lang="fr-BE" sz="2400" dirty="0" smtClean="0">
                <a:solidFill>
                  <a:srgbClr val="002060"/>
                </a:solidFill>
                <a:latin typeface="Verdana" pitchFamily="34" charset="0"/>
                <a:ea typeface="Verdana" pitchFamily="34" charset="0"/>
                <a:cs typeface="Verdana" pitchFamily="34" charset="0"/>
                <a:sym typeface="Verdana" pitchFamily="34" charset="0"/>
              </a:rPr>
              <a:t>Youth</a:t>
            </a:r>
            <a:endParaRPr lang="en-GB" sz="2400" dirty="0" smtClean="0">
              <a:solidFill>
                <a:srgbClr val="002060"/>
              </a:solidFill>
              <a:latin typeface="Verdana" pitchFamily="34" charset="0"/>
              <a:ea typeface="Verdana" pitchFamily="34" charset="0"/>
              <a:cs typeface="Verdana" pitchFamily="34" charset="0"/>
              <a:sym typeface="Verdana" pitchFamily="34" charset="0"/>
            </a:endParaRPr>
          </a:p>
        </p:txBody>
      </p:sp>
      <p:sp>
        <p:nvSpPr>
          <p:cNvPr id="17411" name="Content Placeholder 2"/>
          <p:cNvSpPr>
            <a:spLocks noGrp="1"/>
          </p:cNvSpPr>
          <p:nvPr>
            <p:ph idx="1"/>
          </p:nvPr>
        </p:nvSpPr>
        <p:spPr>
          <a:xfrm>
            <a:off x="457200" y="2565400"/>
            <a:ext cx="8229600" cy="3633788"/>
          </a:xfrm>
        </p:spPr>
        <p:txBody>
          <a:bodyPr/>
          <a:lstStyle/>
          <a:p>
            <a:pPr algn="just">
              <a:spcAft>
                <a:spcPts val="1200"/>
              </a:spcAft>
            </a:pPr>
            <a:r>
              <a:rPr lang="en-US" sz="2000" b="0" dirty="0" smtClean="0"/>
              <a:t>Specific Objectives of the Youth chapter: support to the development of knowledge and evidence-based youth policy</a:t>
            </a:r>
          </a:p>
          <a:p>
            <a:pPr algn="just">
              <a:spcAft>
                <a:spcPts val="1200"/>
              </a:spcAft>
            </a:pPr>
            <a:r>
              <a:rPr lang="en-US" sz="2000" b="0" dirty="0" smtClean="0"/>
              <a:t>Supported strongly by the Youth Open method of coordination (EU Youth Strategy 2010-2018) </a:t>
            </a:r>
            <a:endParaRPr lang="en-GB" b="0" dirty="0" smtClean="0"/>
          </a:p>
        </p:txBody>
      </p:sp>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59</a:t>
            </a:fld>
            <a:endParaRPr lang="en-GB" sz="1200" dirty="0">
              <a:solidFill>
                <a:schemeClr val="tx1"/>
              </a:solidFill>
            </a:endParaRP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1773238"/>
            <a:ext cx="8229600" cy="935037"/>
          </a:xfrm>
        </p:spPr>
        <p:txBody>
          <a:bodyPr/>
          <a:lstStyle/>
          <a:p>
            <a:pPr algn="ctr"/>
            <a:r>
              <a:rPr lang="en-GB" sz="2800" dirty="0" smtClean="0">
                <a:solidFill>
                  <a:srgbClr val="002060"/>
                </a:solidFill>
              </a:rPr>
              <a:t>Breakdown of Education and Training budget by sectors</a:t>
            </a:r>
          </a:p>
        </p:txBody>
      </p:sp>
      <p:graphicFrame>
        <p:nvGraphicFramePr>
          <p:cNvPr id="6" name="Chart 5"/>
          <p:cNvGraphicFramePr>
            <a:graphicFrameLocks noGrp="1"/>
          </p:cNvGraphicFramePr>
          <p:nvPr>
            <p:extLst>
              <p:ext uri="{D42A27DB-BD31-4B8C-83A1-F6EECF244321}">
                <p14:modId xmlns:p14="http://schemas.microsoft.com/office/powerpoint/2010/main" val="3782967761"/>
              </p:ext>
            </p:extLst>
          </p:nvPr>
        </p:nvGraphicFramePr>
        <p:xfrm>
          <a:off x="323528" y="2839182"/>
          <a:ext cx="8239125" cy="3419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a:spLocks noChangeArrowheads="1"/>
          </p:cNvSpPr>
          <p:nvPr/>
        </p:nvSpPr>
        <p:spPr bwMode="auto">
          <a:xfrm>
            <a:off x="468313" y="2924944"/>
            <a:ext cx="2879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it-IT" altLang="en-US" sz="1200" dirty="0">
                <a:solidFill>
                  <a:srgbClr val="006699"/>
                </a:solidFill>
              </a:rPr>
              <a:t>Minimum </a:t>
            </a:r>
            <a:r>
              <a:rPr lang="it-IT" altLang="en-US" sz="1200" dirty="0" err="1">
                <a:solidFill>
                  <a:srgbClr val="006699"/>
                </a:solidFill>
              </a:rPr>
              <a:t>allocation</a:t>
            </a:r>
            <a:r>
              <a:rPr lang="it-IT" altLang="en-US" sz="1200" dirty="0">
                <a:solidFill>
                  <a:srgbClr val="006699"/>
                </a:solidFill>
              </a:rPr>
              <a:t> by </a:t>
            </a:r>
            <a:r>
              <a:rPr lang="it-IT" altLang="en-US" sz="1200" dirty="0" err="1">
                <a:solidFill>
                  <a:srgbClr val="006699"/>
                </a:solidFill>
              </a:rPr>
              <a:t>sector</a:t>
            </a:r>
            <a:endParaRPr lang="it-IT" altLang="en-US" sz="1200" dirty="0">
              <a:solidFill>
                <a:srgbClr val="006699"/>
              </a:solidFill>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6</a:t>
            </a:fld>
            <a:endParaRPr lang="en-GB" sz="1200" dirty="0">
              <a:solidFill>
                <a:schemeClr val="tx1"/>
              </a:solidFill>
            </a:endParaRPr>
          </a:p>
        </p:txBody>
      </p:sp>
    </p:spTree>
    <p:extLst>
      <p:ext uri="{BB962C8B-B14F-4D97-AF65-F5344CB8AC3E}">
        <p14:creationId xmlns:p14="http://schemas.microsoft.com/office/powerpoint/2010/main" val="9120770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1412255"/>
            <a:ext cx="8229600" cy="936625"/>
          </a:xfrm>
          <a:solidFill>
            <a:schemeClr val="bg1"/>
          </a:solidFill>
        </p:spPr>
        <p:txBody>
          <a:bodyPr/>
          <a:lstStyle/>
          <a:p>
            <a:r>
              <a:rPr lang="pl-PL" sz="2400" dirty="0" smtClean="0">
                <a:solidFill>
                  <a:srgbClr val="002060"/>
                </a:solidFill>
                <a:latin typeface="Verdana" pitchFamily="34" charset="0"/>
                <a:ea typeface="Verdana" pitchFamily="34" charset="0"/>
                <a:cs typeface="Verdana" pitchFamily="34" charset="0"/>
                <a:sym typeface="Verdana" pitchFamily="34" charset="0"/>
              </a:rPr>
              <a:t>KA3 - </a:t>
            </a:r>
            <a:r>
              <a:rPr lang="fr-BE" sz="2400" dirty="0" err="1" smtClean="0">
                <a:solidFill>
                  <a:srgbClr val="002060"/>
                </a:solidFill>
                <a:latin typeface="Verdana" pitchFamily="34" charset="0"/>
                <a:ea typeface="Verdana" pitchFamily="34" charset="0"/>
                <a:cs typeface="Verdana" pitchFamily="34" charset="0"/>
                <a:sym typeface="Verdana" pitchFamily="34" charset="0"/>
              </a:rPr>
              <a:t>Knowledge</a:t>
            </a:r>
            <a:r>
              <a:rPr lang="fr-BE" sz="2400" dirty="0" smtClean="0">
                <a:solidFill>
                  <a:srgbClr val="002060"/>
                </a:solidFill>
                <a:latin typeface="Verdana" pitchFamily="34" charset="0"/>
                <a:ea typeface="Verdana" pitchFamily="34" charset="0"/>
                <a:cs typeface="Verdana" pitchFamily="34" charset="0"/>
                <a:sym typeface="Verdana" pitchFamily="34" charset="0"/>
              </a:rPr>
              <a:t> in the field of Youth (2)</a:t>
            </a:r>
            <a:endParaRPr lang="en-GB" sz="2400" dirty="0" smtClean="0">
              <a:solidFill>
                <a:srgbClr val="002060"/>
              </a:solidFill>
              <a:latin typeface="Verdana" pitchFamily="34" charset="0"/>
              <a:ea typeface="Verdana" pitchFamily="34" charset="0"/>
              <a:cs typeface="Verdana" pitchFamily="34" charset="0"/>
              <a:sym typeface="Verdana" pitchFamily="34" charset="0"/>
            </a:endParaRPr>
          </a:p>
        </p:txBody>
      </p:sp>
      <p:sp>
        <p:nvSpPr>
          <p:cNvPr id="18435" name="Content Placeholder 2"/>
          <p:cNvSpPr>
            <a:spLocks noGrp="1"/>
          </p:cNvSpPr>
          <p:nvPr>
            <p:ph idx="1"/>
          </p:nvPr>
        </p:nvSpPr>
        <p:spPr>
          <a:xfrm>
            <a:off x="457200" y="2565400"/>
            <a:ext cx="8229600" cy="2879824"/>
          </a:xfrm>
        </p:spPr>
        <p:txBody>
          <a:bodyPr/>
          <a:lstStyle/>
          <a:p>
            <a:pPr algn="just">
              <a:spcAft>
                <a:spcPts val="1200"/>
              </a:spcAft>
            </a:pPr>
            <a:r>
              <a:rPr lang="en-US" sz="2000" b="0" dirty="0" smtClean="0"/>
              <a:t>KA 3 - Support for policy reform: promote activities related to the implementation of the Youth Open Method of Coordination, including knowledge</a:t>
            </a:r>
          </a:p>
          <a:p>
            <a:pPr algn="just">
              <a:spcAft>
                <a:spcPts val="1200"/>
              </a:spcAft>
            </a:pPr>
            <a:r>
              <a:rPr lang="en-US" sz="2000" b="0" dirty="0" smtClean="0"/>
              <a:t>Specific knowledge activities: support to studies and research, peer-learning activities, etc.</a:t>
            </a:r>
          </a:p>
          <a:p>
            <a:pPr algn="just">
              <a:spcAft>
                <a:spcPts val="1200"/>
              </a:spcAft>
              <a:buNone/>
            </a:pPr>
            <a:endParaRPr lang="en-GB" sz="2000" b="0" dirty="0" smtClean="0"/>
          </a:p>
          <a:p>
            <a:pPr algn="just">
              <a:spcAft>
                <a:spcPts val="1200"/>
              </a:spcAft>
            </a:pPr>
            <a:endParaRPr lang="en-US" sz="2000" b="0" dirty="0" smtClean="0"/>
          </a:p>
          <a:p>
            <a:pPr algn="just">
              <a:spcAft>
                <a:spcPts val="1200"/>
              </a:spcAft>
            </a:pPr>
            <a:endParaRPr lang="en-GB" b="0" dirty="0" smtClean="0"/>
          </a:p>
        </p:txBody>
      </p:sp>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60</a:t>
            </a:fld>
            <a:endParaRPr lang="en-GB" sz="1200" dirty="0">
              <a:solidFill>
                <a:schemeClr val="tx1"/>
              </a:solidFill>
            </a:endParaRPr>
          </a:p>
        </p:txBody>
      </p:sp>
    </p:spTree>
  </p:cSld>
  <p:clrMapOvr>
    <a:masterClrMapping/>
  </p:clrMapOvr>
  <p:transition xmlns:p14="http://schemas.microsoft.com/office/powerpoint/2010/mai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4427538" y="4239915"/>
            <a:ext cx="4403725" cy="1012825"/>
          </a:xfrm>
          <a:prstGeom prst="rect">
            <a:avLst/>
          </a:prstGeom>
          <a:noFill/>
          <a:ln w="12700">
            <a:solidFill>
              <a:srgbClr val="0F5494"/>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565" tIns="50632" rIns="88565" bIns="50632"/>
          <a:lstStyle>
            <a:lvl1pPr algn="ctr" defTabSz="582613"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69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3931"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089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78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defTabSz="910224" eaLnBrk="1">
              <a:defRPr/>
            </a:pPr>
            <a:r>
              <a:rPr lang="en-US" sz="2000" kern="0" dirty="0">
                <a:solidFill>
                  <a:srgbClr val="002060"/>
                </a:solidFill>
                <a:latin typeface="Verdana" pitchFamily="34" charset="0"/>
                <a:ea typeface="Verdana" pitchFamily="34" charset="0"/>
                <a:cs typeface="Verdana" pitchFamily="34" charset="0"/>
              </a:rPr>
              <a:t>Forward-looking cooperation projects</a:t>
            </a:r>
          </a:p>
        </p:txBody>
      </p:sp>
      <p:sp>
        <p:nvSpPr>
          <p:cNvPr id="15" name="Rectangle 3"/>
          <p:cNvSpPr txBox="1">
            <a:spLocks noChangeArrowheads="1"/>
          </p:cNvSpPr>
          <p:nvPr/>
        </p:nvSpPr>
        <p:spPr bwMode="auto">
          <a:xfrm>
            <a:off x="223838" y="4239915"/>
            <a:ext cx="3898900" cy="990600"/>
          </a:xfrm>
          <a:prstGeom prst="rect">
            <a:avLst/>
          </a:prstGeom>
          <a:noFill/>
          <a:ln w="12700">
            <a:solidFill>
              <a:srgbClr val="0F5494"/>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565" tIns="50632" rIns="88565" bIns="50632"/>
          <a:lstStyle>
            <a:lvl1pPr algn="ctr" defTabSz="582613"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69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3931"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089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78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defTabSz="910224" eaLnBrk="1">
              <a:defRPr/>
            </a:pPr>
            <a:r>
              <a:rPr lang="en-US" sz="2000" kern="0" dirty="0">
                <a:solidFill>
                  <a:srgbClr val="002060"/>
                </a:solidFill>
                <a:latin typeface="Verdana" pitchFamily="34" charset="0"/>
                <a:ea typeface="Verdana" pitchFamily="34" charset="0"/>
                <a:cs typeface="Verdana" pitchFamily="34" charset="0"/>
              </a:rPr>
              <a:t>European Policy Experimentations</a:t>
            </a:r>
          </a:p>
        </p:txBody>
      </p:sp>
      <p:sp>
        <p:nvSpPr>
          <p:cNvPr id="18" name="Rectangle 3"/>
          <p:cNvSpPr txBox="1">
            <a:spLocks noChangeArrowheads="1"/>
          </p:cNvSpPr>
          <p:nvPr/>
        </p:nvSpPr>
        <p:spPr bwMode="auto">
          <a:xfrm>
            <a:off x="4765675" y="2574628"/>
            <a:ext cx="3824288" cy="644525"/>
          </a:xfrm>
          <a:prstGeom prst="rect">
            <a:avLst/>
          </a:prstGeom>
          <a:noFill/>
          <a:ln w="12700">
            <a:no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565" tIns="50632" rIns="88565" bIns="50632"/>
          <a:lstStyle>
            <a:lvl1pPr algn="ctr" defTabSz="582613"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69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3931"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089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78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defTabSz="910224" eaLnBrk="1">
              <a:defRPr/>
            </a:pPr>
            <a:r>
              <a:rPr lang="en-US" sz="2400" kern="0" dirty="0">
                <a:solidFill>
                  <a:srgbClr val="002060"/>
                </a:solidFill>
                <a:latin typeface="Verdana" pitchFamily="34" charset="0"/>
                <a:ea typeface="Verdana" pitchFamily="34" charset="0"/>
                <a:cs typeface="Verdana" pitchFamily="34" charset="0"/>
              </a:rPr>
              <a:t>Policy development</a:t>
            </a:r>
          </a:p>
        </p:txBody>
      </p:sp>
      <p:sp>
        <p:nvSpPr>
          <p:cNvPr id="19" name="Rectangle 3"/>
          <p:cNvSpPr txBox="1">
            <a:spLocks noChangeArrowheads="1"/>
          </p:cNvSpPr>
          <p:nvPr/>
        </p:nvSpPr>
        <p:spPr bwMode="auto">
          <a:xfrm>
            <a:off x="215900" y="2596853"/>
            <a:ext cx="4211638" cy="606425"/>
          </a:xfrm>
          <a:prstGeom prst="rect">
            <a:avLst/>
          </a:prstGeom>
          <a:noFill/>
          <a:ln w="12700">
            <a:no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565" tIns="50632" rIns="88565" bIns="50632"/>
          <a:lstStyle>
            <a:lvl1pPr algn="ctr" defTabSz="582613"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69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3931"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089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78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defTabSz="910224" eaLnBrk="1">
              <a:defRPr/>
            </a:pPr>
            <a:r>
              <a:rPr lang="en-US" sz="2400" kern="0" dirty="0">
                <a:solidFill>
                  <a:srgbClr val="002060"/>
                </a:solidFill>
                <a:latin typeface="Verdana" pitchFamily="34" charset="0"/>
                <a:ea typeface="Verdana" pitchFamily="34" charset="0"/>
                <a:cs typeface="Verdana" pitchFamily="34" charset="0"/>
              </a:rPr>
              <a:t>Policy implementation</a:t>
            </a:r>
          </a:p>
        </p:txBody>
      </p:sp>
      <p:sp>
        <p:nvSpPr>
          <p:cNvPr id="34825" name="Down Arrow 19"/>
          <p:cNvSpPr>
            <a:spLocks noChangeArrowheads="1"/>
          </p:cNvSpPr>
          <p:nvPr/>
        </p:nvSpPr>
        <p:spPr bwMode="auto">
          <a:xfrm>
            <a:off x="2024063" y="3363615"/>
            <a:ext cx="720725" cy="576263"/>
          </a:xfrm>
          <a:prstGeom prst="downArrow">
            <a:avLst>
              <a:gd name="adj1" fmla="val 50000"/>
              <a:gd name="adj2" fmla="val 49801"/>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097" tIns="32042" rIns="64097" bIns="32042"/>
          <a:lstStyle/>
          <a:p>
            <a:pPr algn="ctr" defTabSz="407988" hangingPunct="0"/>
            <a:endParaRPr lang="en-US" sz="2500" b="0">
              <a:solidFill>
                <a:srgbClr val="002060"/>
              </a:solidFill>
              <a:latin typeface="Verdana" pitchFamily="34" charset="0"/>
              <a:ea typeface="Verdana" pitchFamily="34" charset="0"/>
              <a:cs typeface="Verdana" pitchFamily="34" charset="0"/>
              <a:sym typeface="Helvetica Light" charset="0"/>
            </a:endParaRPr>
          </a:p>
        </p:txBody>
      </p:sp>
      <p:sp>
        <p:nvSpPr>
          <p:cNvPr id="34826" name="Down Arrow 20"/>
          <p:cNvSpPr>
            <a:spLocks noChangeArrowheads="1"/>
          </p:cNvSpPr>
          <p:nvPr/>
        </p:nvSpPr>
        <p:spPr bwMode="auto">
          <a:xfrm>
            <a:off x="6473825" y="3381078"/>
            <a:ext cx="720725" cy="576262"/>
          </a:xfrm>
          <a:prstGeom prst="downArrow">
            <a:avLst>
              <a:gd name="adj1" fmla="val 50000"/>
              <a:gd name="adj2" fmla="val 50060"/>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097" tIns="32042" rIns="64097" bIns="32042"/>
          <a:lstStyle/>
          <a:p>
            <a:pPr algn="ctr" defTabSz="407988" hangingPunct="0"/>
            <a:endParaRPr lang="en-US" sz="2500" b="0">
              <a:solidFill>
                <a:srgbClr val="002060"/>
              </a:solidFill>
              <a:latin typeface="Verdana" pitchFamily="34" charset="0"/>
              <a:ea typeface="Verdana" pitchFamily="34" charset="0"/>
              <a:cs typeface="Verdana" pitchFamily="34" charset="0"/>
              <a:sym typeface="Helvetica Light" charset="0"/>
            </a:endParaRPr>
          </a:p>
        </p:txBody>
      </p:sp>
      <p:sp>
        <p:nvSpPr>
          <p:cNvPr id="13"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61</a:t>
            </a:fld>
            <a:endParaRPr lang="en-GB" sz="1200" dirty="0">
              <a:solidFill>
                <a:schemeClr val="tx1"/>
              </a:solidFill>
            </a:endParaRPr>
          </a:p>
        </p:txBody>
      </p:sp>
      <p:sp>
        <p:nvSpPr>
          <p:cNvPr id="10" name="Title 1"/>
          <p:cNvSpPr txBox="1">
            <a:spLocks/>
          </p:cNvSpPr>
          <p:nvPr/>
        </p:nvSpPr>
        <p:spPr>
          <a:xfrm>
            <a:off x="468313" y="2132856"/>
            <a:ext cx="8229600" cy="936625"/>
          </a:xfrm>
          <a:solidFill>
            <a:schemeClr val="accent3"/>
          </a:solidFill>
        </p:spPr>
        <p:txBody>
          <a:bodyPr anchor="t" anchorCtr="0"/>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sym typeface="Verdana" pitchFamily="34" charset="0"/>
            </a:endParaRPr>
          </a:p>
        </p:txBody>
      </p:sp>
      <p:sp>
        <p:nvSpPr>
          <p:cNvPr id="11" name="pole tekstowe 10"/>
          <p:cNvSpPr txBox="1"/>
          <p:nvPr/>
        </p:nvSpPr>
        <p:spPr>
          <a:xfrm>
            <a:off x="3635896" y="1383159"/>
            <a:ext cx="2448272" cy="461665"/>
          </a:xfrm>
          <a:prstGeom prst="rect">
            <a:avLst/>
          </a:prstGeom>
          <a:solidFill>
            <a:schemeClr val="accent3"/>
          </a:solidFill>
        </p:spPr>
        <p:txBody>
          <a:bodyPr wrap="square" rtlCol="0">
            <a:spAutoFit/>
          </a:bodyPr>
          <a:lstStyle/>
          <a:p>
            <a:endParaRPr lang="pl-PL" dirty="0"/>
          </a:p>
        </p:txBody>
      </p:sp>
      <p:sp>
        <p:nvSpPr>
          <p:cNvPr id="34820" name="Rectangle 3"/>
          <p:cNvSpPr>
            <a:spLocks noGrp="1" noChangeArrowheads="1"/>
          </p:cNvSpPr>
          <p:nvPr>
            <p:ph type="title"/>
          </p:nvPr>
        </p:nvSpPr>
        <p:spPr>
          <a:xfrm>
            <a:off x="1043608" y="1412776"/>
            <a:ext cx="7344816" cy="606425"/>
          </a:xfrm>
        </p:spPr>
        <p:txBody>
          <a:bodyPr lIns="88565" tIns="50632" rIns="88565" bIns="50632" anchor="t"/>
          <a:lstStyle/>
          <a:p>
            <a:pPr lvl="0" defTabSz="909638" eaLnBrk="1"/>
            <a:r>
              <a:rPr lang="pl-PL" dirty="0" smtClean="0">
                <a:sym typeface="Verdana" pitchFamily="34" charset="0"/>
              </a:rPr>
              <a:t>KA3 </a:t>
            </a:r>
            <a:r>
              <a:rPr lang="pl-PL" dirty="0">
                <a:sym typeface="Verdana" pitchFamily="34" charset="0"/>
              </a:rPr>
              <a:t>– </a:t>
            </a:r>
            <a:r>
              <a:rPr lang="pl-PL" dirty="0" err="1">
                <a:sym typeface="Verdana" pitchFamily="34" charset="0"/>
              </a:rPr>
              <a:t>Prospective</a:t>
            </a:r>
            <a:r>
              <a:rPr lang="pl-PL" dirty="0">
                <a:sym typeface="Verdana" pitchFamily="34" charset="0"/>
              </a:rPr>
              <a:t> </a:t>
            </a:r>
            <a:r>
              <a:rPr lang="pl-PL" dirty="0" err="1">
                <a:sym typeface="Verdana" pitchFamily="34" charset="0"/>
              </a:rPr>
              <a:t>Initiatives</a:t>
            </a:r>
            <a:r>
              <a:rPr lang="en-GB" dirty="0">
                <a:sym typeface="Verdana" pitchFamily="34" charset="0"/>
              </a:rPr>
              <a:t/>
            </a:r>
            <a:br>
              <a:rPr lang="en-GB" dirty="0">
                <a:sym typeface="Verdana" pitchFamily="34" charset="0"/>
              </a:rPr>
            </a:br>
            <a:endParaRPr lang="en-US" dirty="0" smtClean="0"/>
          </a:p>
        </p:txBody>
      </p:sp>
      <p:sp>
        <p:nvSpPr>
          <p:cNvPr id="21" name="Rectangle 3"/>
          <p:cNvSpPr txBox="1">
            <a:spLocks noChangeArrowheads="1"/>
          </p:cNvSpPr>
          <p:nvPr/>
        </p:nvSpPr>
        <p:spPr bwMode="auto">
          <a:xfrm>
            <a:off x="636588" y="1556792"/>
            <a:ext cx="8207375"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44" tIns="50772" rIns="88844" bIns="50772"/>
          <a:lstStyle>
            <a:lvl1pPr algn="ctr" defTabSz="582613"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69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3931"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089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78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algn="l" defTabSz="912981" eaLnBrk="1">
              <a:defRPr/>
            </a:pPr>
            <a:endParaRPr lang="en-US" sz="3000" b="0" kern="0" dirty="0">
              <a:solidFill>
                <a:srgbClr val="002060"/>
              </a:solidFill>
              <a:latin typeface="Verdana" pitchFamily="34" charset="0"/>
              <a:ea typeface="Verdana" pitchFamily="34" charset="0"/>
              <a:cs typeface="Verdana" pitchFamily="34" charset="0"/>
            </a:endParaRPr>
          </a:p>
        </p:txBody>
      </p:sp>
      <p:sp>
        <p:nvSpPr>
          <p:cNvPr id="22" name="Rectangle 3"/>
          <p:cNvSpPr txBox="1">
            <a:spLocks noChangeArrowheads="1"/>
          </p:cNvSpPr>
          <p:nvPr/>
        </p:nvSpPr>
        <p:spPr bwMode="auto">
          <a:xfrm>
            <a:off x="636588" y="2420888"/>
            <a:ext cx="8081962" cy="2087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44" tIns="50772" rIns="88844" bIns="50772"/>
          <a:lstStyle>
            <a:lvl1pPr algn="ctr" defTabSz="582613"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69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3931"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089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78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marL="401801" indent="-401801" algn="l" defTabSz="912981" eaLnBrk="1">
              <a:lnSpc>
                <a:spcPct val="150000"/>
              </a:lnSpc>
              <a:buFont typeface="Arial" pitchFamily="34" charset="0"/>
              <a:buChar char="•"/>
              <a:defRPr/>
            </a:pPr>
            <a:endParaRPr lang="en-US" sz="1800" b="0" kern="0" dirty="0">
              <a:solidFill>
                <a:srgbClr val="00206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484868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95288" y="1620838"/>
            <a:ext cx="8147050" cy="4256434"/>
          </a:xfrm>
        </p:spPr>
        <p:txBody>
          <a:bodyPr/>
          <a:lstStyle/>
          <a:p>
            <a:pPr marL="0" indent="0" algn="just">
              <a:spcAft>
                <a:spcPts val="1200"/>
              </a:spcAft>
              <a:buFont typeface="Wingdings" pitchFamily="2" charset="2"/>
              <a:buNone/>
            </a:pPr>
            <a:r>
              <a:rPr lang="fr-BE" sz="2800" b="1" dirty="0" err="1" smtClean="0"/>
              <a:t>Expected</a:t>
            </a:r>
            <a:r>
              <a:rPr lang="fr-BE" sz="2800" b="1" dirty="0" smtClean="0"/>
              <a:t> impact</a:t>
            </a:r>
            <a:endParaRPr lang="pl-PL" sz="2800" b="1" dirty="0" smtClean="0"/>
          </a:p>
          <a:p>
            <a:pPr marL="739775" lvl="1" indent="-284163" algn="just">
              <a:spcAft>
                <a:spcPts val="1200"/>
              </a:spcAft>
            </a:pPr>
            <a:r>
              <a:rPr lang="en-GB" dirty="0" smtClean="0"/>
              <a:t>Systemic change, sustainability </a:t>
            </a:r>
          </a:p>
          <a:p>
            <a:pPr marL="739775" lvl="1" indent="-284163" algn="just">
              <a:spcAft>
                <a:spcPts val="1200"/>
              </a:spcAft>
            </a:pPr>
            <a:r>
              <a:rPr lang="en-GB" dirty="0" smtClean="0"/>
              <a:t>Reality checks (strong evidence base), scalability  </a:t>
            </a:r>
          </a:p>
          <a:p>
            <a:pPr marL="739775" lvl="1" indent="-284163" algn="just">
              <a:spcAft>
                <a:spcPts val="1200"/>
              </a:spcAft>
            </a:pPr>
            <a:r>
              <a:rPr lang="en-GB" b="1" dirty="0" smtClean="0"/>
              <a:t>Synergies with KA2 and other KA3 actions</a:t>
            </a:r>
          </a:p>
          <a:p>
            <a:pPr marL="739775" lvl="1" indent="-284163" algn="just">
              <a:spcAft>
                <a:spcPts val="1200"/>
              </a:spcAft>
            </a:pPr>
            <a:r>
              <a:rPr lang="en-GB" b="1" dirty="0" smtClean="0"/>
              <a:t>Synergies with other EU programmes </a:t>
            </a:r>
            <a:r>
              <a:rPr lang="en-GB" dirty="0" smtClean="0"/>
              <a:t>(ESIF, Horizon 2020) </a:t>
            </a:r>
          </a:p>
          <a:p>
            <a:pPr marL="739775" lvl="1" indent="-284163" algn="just">
              <a:spcAft>
                <a:spcPts val="1200"/>
              </a:spcAft>
            </a:pPr>
            <a:r>
              <a:rPr lang="en-GB" dirty="0" smtClean="0"/>
              <a:t>Further policy developments at country level</a:t>
            </a:r>
          </a:p>
          <a:p>
            <a:pPr marL="739775" lvl="1" indent="-284163" algn="just">
              <a:spcAft>
                <a:spcPts val="1200"/>
              </a:spcAft>
            </a:pPr>
            <a:endParaRPr lang="en-GB" b="1" dirty="0" smtClean="0"/>
          </a:p>
        </p:txBody>
      </p:sp>
      <p:sp>
        <p:nvSpPr>
          <p:cNvPr id="31747"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6" tIns="45578" rIns="91156" bIns="45578">
            <a:spAutoFit/>
          </a:bodyPr>
          <a:lstStyle/>
          <a:p>
            <a:pPr algn="ctr"/>
            <a:fld id="{E5473C76-1844-4B25-9A6A-F9ED1C36FEF4}" type="slidenum">
              <a:rPr lang="en-GB" sz="1200">
                <a:solidFill>
                  <a:srgbClr val="FFFFFF"/>
                </a:solidFill>
              </a:rPr>
              <a:pPr algn="ctr"/>
              <a:t>62</a:t>
            </a:fld>
            <a:endParaRPr lang="en-GB" sz="1200">
              <a:solidFill>
                <a:srgbClr val="FFFFFF"/>
              </a:solidFill>
            </a:endParaRPr>
          </a:p>
        </p:txBody>
      </p:sp>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62</a:t>
            </a:fld>
            <a:endParaRPr lang="en-GB" sz="1200" dirty="0">
              <a:solidFill>
                <a:schemeClr val="tx1"/>
              </a:solidFill>
            </a:endParaRPr>
          </a:p>
        </p:txBody>
      </p:sp>
    </p:spTree>
    <p:extLst>
      <p:ext uri="{BB962C8B-B14F-4D97-AF65-F5344CB8AC3E}">
        <p14:creationId xmlns:p14="http://schemas.microsoft.com/office/powerpoint/2010/main" val="238567361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79388" y="2205038"/>
            <a:ext cx="4321175" cy="4411662"/>
          </a:xfrm>
        </p:spPr>
        <p:txBody>
          <a:bodyPr/>
          <a:lstStyle/>
          <a:p>
            <a:pPr marL="0" indent="0" algn="ctr">
              <a:buFont typeface="Wingdings" pitchFamily="2" charset="2"/>
              <a:buNone/>
              <a:defRPr/>
            </a:pPr>
            <a:r>
              <a:rPr lang="en-GB" sz="1800" b="1" dirty="0" smtClean="0"/>
              <a:t>Policy Experimentations</a:t>
            </a:r>
          </a:p>
          <a:p>
            <a:pPr algn="just">
              <a:defRPr/>
            </a:pPr>
            <a:endParaRPr lang="en-GB" sz="400" b="1" i="1" dirty="0" smtClean="0">
              <a:solidFill>
                <a:srgbClr val="0070C0"/>
              </a:solidFill>
            </a:endParaRPr>
          </a:p>
          <a:p>
            <a:pPr marL="180975" indent="-180975" algn="ctr">
              <a:buFont typeface="Wingdings" pitchFamily="2" charset="2"/>
              <a:buNone/>
              <a:defRPr/>
            </a:pPr>
            <a:r>
              <a:rPr lang="en-GB" sz="1800" b="1" i="1" dirty="0" smtClean="0">
                <a:solidFill>
                  <a:srgbClr val="0070C0"/>
                </a:solidFill>
              </a:rPr>
              <a:t>	(new)</a:t>
            </a:r>
            <a:endParaRPr lang="en-GB" sz="1800" b="1" i="1" dirty="0">
              <a:solidFill>
                <a:srgbClr val="0070C0"/>
              </a:solidFill>
            </a:endParaRPr>
          </a:p>
          <a:p>
            <a:pPr algn="just">
              <a:defRPr/>
            </a:pPr>
            <a:endParaRPr lang="en-GB" sz="1000" b="1" dirty="0">
              <a:solidFill>
                <a:srgbClr val="0070C0"/>
              </a:solidFill>
            </a:endParaRPr>
          </a:p>
          <a:p>
            <a:pPr marL="0" indent="0" algn="just">
              <a:buFont typeface="Wingdings" pitchFamily="2" charset="2"/>
              <a:buNone/>
              <a:defRPr/>
            </a:pPr>
            <a:r>
              <a:rPr lang="en-GB" sz="1800" b="0" dirty="0" smtClean="0">
                <a:solidFill>
                  <a:srgbClr val="0070C0"/>
                </a:solidFill>
              </a:rPr>
              <a:t>Led by Ministries developing and </a:t>
            </a:r>
            <a:r>
              <a:rPr lang="en-GB" sz="1800" b="0" dirty="0">
                <a:solidFill>
                  <a:srgbClr val="0070C0"/>
                </a:solidFill>
              </a:rPr>
              <a:t>implementing field </a:t>
            </a:r>
            <a:r>
              <a:rPr lang="en-GB" sz="1800" b="0" dirty="0" smtClean="0">
                <a:solidFill>
                  <a:srgbClr val="0070C0"/>
                </a:solidFill>
              </a:rPr>
              <a:t>trials </a:t>
            </a:r>
            <a:r>
              <a:rPr lang="en-GB" sz="1800" b="0" dirty="0">
                <a:solidFill>
                  <a:srgbClr val="0070C0"/>
                </a:solidFill>
              </a:rPr>
              <a:t>in </a:t>
            </a:r>
            <a:r>
              <a:rPr lang="en-GB" sz="1800" b="0" dirty="0" smtClean="0">
                <a:solidFill>
                  <a:srgbClr val="0070C0"/>
                </a:solidFill>
              </a:rPr>
              <a:t>co-operation </a:t>
            </a:r>
            <a:r>
              <a:rPr lang="en-GB" sz="1800" b="0" dirty="0">
                <a:solidFill>
                  <a:srgbClr val="0070C0"/>
                </a:solidFill>
              </a:rPr>
              <a:t>with evaluators and </a:t>
            </a:r>
            <a:r>
              <a:rPr lang="en-GB" sz="1800" b="0" dirty="0" smtClean="0">
                <a:solidFill>
                  <a:srgbClr val="0070C0"/>
                </a:solidFill>
              </a:rPr>
              <a:t>stakeholders </a:t>
            </a:r>
            <a:endParaRPr lang="en-GB" sz="1800" b="0" dirty="0">
              <a:solidFill>
                <a:srgbClr val="0070C0"/>
              </a:solidFill>
            </a:endParaRPr>
          </a:p>
          <a:p>
            <a:pPr marL="354538" indent="-354538" algn="just">
              <a:buFont typeface="Wingdings" pitchFamily="2" charset="2"/>
              <a:buNone/>
              <a:defRPr/>
            </a:pPr>
            <a:endParaRPr lang="en-GB" sz="800" b="0" dirty="0">
              <a:solidFill>
                <a:srgbClr val="0070C0"/>
              </a:solidFill>
            </a:endParaRPr>
          </a:p>
          <a:p>
            <a:pPr>
              <a:buFontTx/>
              <a:buChar char="-"/>
              <a:defRPr/>
            </a:pPr>
            <a:r>
              <a:rPr lang="en-GB" sz="1600" b="0" dirty="0" smtClean="0">
                <a:solidFill>
                  <a:srgbClr val="0070C0"/>
                </a:solidFill>
              </a:rPr>
              <a:t>Links </a:t>
            </a:r>
            <a:r>
              <a:rPr lang="en-GB" sz="1600" b="0" dirty="0">
                <a:solidFill>
                  <a:srgbClr val="0070C0"/>
                </a:solidFill>
              </a:rPr>
              <a:t>to OMC and CSRs </a:t>
            </a:r>
          </a:p>
          <a:p>
            <a:pPr>
              <a:buFontTx/>
              <a:buChar char="-"/>
              <a:defRPr/>
            </a:pPr>
            <a:r>
              <a:rPr lang="en-GB" sz="1600" b="0" dirty="0" smtClean="0">
                <a:solidFill>
                  <a:srgbClr val="0070C0"/>
                </a:solidFill>
              </a:rPr>
              <a:t>Rigorous </a:t>
            </a:r>
            <a:r>
              <a:rPr lang="en-GB" sz="1600" b="0" dirty="0">
                <a:solidFill>
                  <a:srgbClr val="0070C0"/>
                </a:solidFill>
              </a:rPr>
              <a:t>evaluation methods</a:t>
            </a:r>
          </a:p>
          <a:p>
            <a:pPr>
              <a:buFontTx/>
              <a:buChar char="-"/>
              <a:defRPr/>
            </a:pPr>
            <a:r>
              <a:rPr lang="en-GB" sz="1600" b="0" dirty="0" smtClean="0">
                <a:solidFill>
                  <a:srgbClr val="0070C0"/>
                </a:solidFill>
              </a:rPr>
              <a:t>Trans-national </a:t>
            </a:r>
            <a:r>
              <a:rPr lang="en-GB" sz="1600" b="0" dirty="0">
                <a:solidFill>
                  <a:srgbClr val="0070C0"/>
                </a:solidFill>
              </a:rPr>
              <a:t>development and evaluation / National trials</a:t>
            </a:r>
          </a:p>
          <a:p>
            <a:pPr marL="341861" lvl="1" indent="-341861">
              <a:buFontTx/>
              <a:buChar char="-"/>
              <a:defRPr/>
            </a:pPr>
            <a:r>
              <a:rPr lang="en-GB" sz="1600" dirty="0">
                <a:solidFill>
                  <a:srgbClr val="0070C0"/>
                </a:solidFill>
                <a:ea typeface="+mn-ea"/>
                <a:cs typeface="+mn-cs"/>
              </a:rPr>
              <a:t>Up-scaling through systemic (governmental) reform</a:t>
            </a:r>
          </a:p>
          <a:p>
            <a:pPr marL="180975" lvl="1" indent="-180975" algn="just">
              <a:buFontTx/>
              <a:buNone/>
              <a:defRPr/>
            </a:pPr>
            <a:r>
              <a:rPr lang="en-GB" sz="1800" b="1" dirty="0">
                <a:solidFill>
                  <a:srgbClr val="0070C0"/>
                </a:solidFill>
              </a:rPr>
              <a:t>	</a:t>
            </a:r>
            <a:endParaRPr lang="en-GB" sz="1800" b="1" dirty="0" smtClean="0">
              <a:solidFill>
                <a:srgbClr val="0070C0"/>
              </a:solidFill>
            </a:endParaRPr>
          </a:p>
          <a:p>
            <a:pPr marL="354538" indent="-354538" algn="just">
              <a:buFont typeface="Wingdings" pitchFamily="2" charset="2"/>
              <a:buNone/>
              <a:defRPr/>
            </a:pPr>
            <a:endParaRPr lang="en-GB" sz="1600" dirty="0"/>
          </a:p>
          <a:p>
            <a:pPr marL="740670" lvl="1" indent="-284893" algn="just">
              <a:spcAft>
                <a:spcPts val="1200"/>
              </a:spcAft>
              <a:defRPr/>
            </a:pPr>
            <a:endParaRPr lang="en-GB" sz="1600" b="1" dirty="0"/>
          </a:p>
          <a:p>
            <a:pPr marL="740670" lvl="1" indent="-284893" algn="just">
              <a:spcAft>
                <a:spcPts val="1200"/>
              </a:spcAft>
              <a:defRPr/>
            </a:pPr>
            <a:endParaRPr lang="en-GB" sz="1600" b="1" dirty="0"/>
          </a:p>
        </p:txBody>
      </p:sp>
      <p:sp>
        <p:nvSpPr>
          <p:cNvPr id="35843"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6" tIns="45578" rIns="91156" bIns="45578">
            <a:spAutoFit/>
          </a:bodyPr>
          <a:lstStyle/>
          <a:p>
            <a:pPr algn="ctr"/>
            <a:fld id="{3E0FE68D-06E9-4C6F-8624-D7D15C0CF35A}" type="slidenum">
              <a:rPr lang="en-GB" sz="1200">
                <a:solidFill>
                  <a:srgbClr val="FFFFFF"/>
                </a:solidFill>
              </a:rPr>
              <a:pPr algn="ctr"/>
              <a:t>63</a:t>
            </a:fld>
            <a:endParaRPr lang="en-GB" sz="1200">
              <a:solidFill>
                <a:srgbClr val="FFFFFF"/>
              </a:solidFill>
            </a:endParaRPr>
          </a:p>
        </p:txBody>
      </p:sp>
      <p:sp>
        <p:nvSpPr>
          <p:cNvPr id="2" name="Rectangle 1"/>
          <p:cNvSpPr/>
          <p:nvPr/>
        </p:nvSpPr>
        <p:spPr>
          <a:xfrm>
            <a:off x="2411413" y="1340768"/>
            <a:ext cx="4321175" cy="5762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GB" b="1" dirty="0">
                <a:solidFill>
                  <a:srgbClr val="002060"/>
                </a:solidFill>
                <a:latin typeface="Verdana" pitchFamily="34" charset="0"/>
                <a:ea typeface="Verdana" pitchFamily="34" charset="0"/>
                <a:cs typeface="Verdana" pitchFamily="34" charset="0"/>
              </a:rPr>
              <a:t>Main features</a:t>
            </a:r>
          </a:p>
        </p:txBody>
      </p:sp>
      <p:sp>
        <p:nvSpPr>
          <p:cNvPr id="5" name="Content Placeholder 2"/>
          <p:cNvSpPr txBox="1">
            <a:spLocks/>
          </p:cNvSpPr>
          <p:nvPr/>
        </p:nvSpPr>
        <p:spPr bwMode="auto">
          <a:xfrm>
            <a:off x="4572000" y="2205038"/>
            <a:ext cx="446405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6" tIns="45578" rIns="91156" bIns="45578"/>
          <a:lstStyle>
            <a:lvl1pPr marL="341861" indent="-341861" algn="l" rtl="0" eaLnBrk="0" fontAlgn="base" hangingPunct="0">
              <a:spcBef>
                <a:spcPct val="20000"/>
              </a:spcBef>
              <a:spcAft>
                <a:spcPct val="0"/>
              </a:spcAft>
              <a:buClr>
                <a:srgbClr val="0F5494"/>
              </a:buClr>
              <a:buFont typeface="Wingdings" pitchFamily="2" charset="2"/>
              <a:buChar char="§"/>
              <a:defRPr sz="2200" i="0">
                <a:solidFill>
                  <a:srgbClr val="0F5494"/>
                </a:solidFill>
                <a:latin typeface="+mn-lt"/>
                <a:ea typeface="+mn-ea"/>
                <a:cs typeface="+mn-cs"/>
              </a:defRPr>
            </a:lvl1pPr>
            <a:lvl2pPr marL="738188" indent="-282575" algn="l" rtl="0" eaLnBrk="0" fontAlgn="base" hangingPunct="0">
              <a:spcBef>
                <a:spcPct val="20000"/>
              </a:spcBef>
              <a:spcAft>
                <a:spcPct val="0"/>
              </a:spcAft>
              <a:buClr>
                <a:srgbClr val="0F5494"/>
              </a:buClr>
              <a:buSzPct val="90000"/>
              <a:buChar char="•"/>
              <a:defRPr sz="2000" b="0">
                <a:solidFill>
                  <a:srgbClr val="0F5494"/>
                </a:solidFill>
                <a:latin typeface="+mn-lt"/>
              </a:defRPr>
            </a:lvl2pPr>
            <a:lvl3pPr marL="1136650" indent="-225425" algn="l" rtl="0" eaLnBrk="0" fontAlgn="base" hangingPunct="0">
              <a:spcBef>
                <a:spcPct val="20000"/>
              </a:spcBef>
              <a:spcAft>
                <a:spcPct val="0"/>
              </a:spcAft>
              <a:defRPr sz="1600">
                <a:solidFill>
                  <a:srgbClr val="0F5494"/>
                </a:solidFill>
                <a:latin typeface="+mn-lt"/>
              </a:defRPr>
            </a:lvl3pPr>
            <a:lvl4pPr marL="1592263" indent="-225425" algn="l" rtl="0" eaLnBrk="0" fontAlgn="base" hangingPunct="0">
              <a:spcBef>
                <a:spcPct val="20000"/>
              </a:spcBef>
              <a:spcAft>
                <a:spcPct val="0"/>
              </a:spcAft>
              <a:buChar char="–"/>
              <a:defRPr sz="2000">
                <a:solidFill>
                  <a:schemeClr val="tx1"/>
                </a:solidFill>
                <a:latin typeface="Arial" charset="0"/>
              </a:defRPr>
            </a:lvl4pPr>
            <a:lvl5pPr marL="2049463" indent="-225425" algn="l" rtl="0" eaLnBrk="0" fontAlgn="base" hangingPunct="0">
              <a:spcBef>
                <a:spcPct val="20000"/>
              </a:spcBef>
              <a:spcAft>
                <a:spcPct val="0"/>
              </a:spcAft>
              <a:buChar char="»"/>
              <a:defRPr sz="2000">
                <a:solidFill>
                  <a:schemeClr val="tx1"/>
                </a:solidFill>
                <a:latin typeface="Arial" charset="0"/>
              </a:defRPr>
            </a:lvl5pPr>
            <a:lvl6pPr marL="2506901" indent="-227889" algn="l" rtl="0" fontAlgn="base">
              <a:spcBef>
                <a:spcPct val="20000"/>
              </a:spcBef>
              <a:spcAft>
                <a:spcPct val="0"/>
              </a:spcAft>
              <a:buChar char="»"/>
              <a:defRPr sz="2000">
                <a:solidFill>
                  <a:schemeClr val="tx1"/>
                </a:solidFill>
                <a:latin typeface="Arial" charset="0"/>
              </a:defRPr>
            </a:lvl6pPr>
            <a:lvl7pPr marL="2962688" indent="-227889" algn="l" rtl="0" fontAlgn="base">
              <a:spcBef>
                <a:spcPct val="20000"/>
              </a:spcBef>
              <a:spcAft>
                <a:spcPct val="0"/>
              </a:spcAft>
              <a:buChar char="»"/>
              <a:defRPr sz="2000">
                <a:solidFill>
                  <a:schemeClr val="tx1"/>
                </a:solidFill>
                <a:latin typeface="Arial" charset="0"/>
              </a:defRPr>
            </a:lvl7pPr>
            <a:lvl8pPr marL="3418492" indent="-227889" algn="l" rtl="0" fontAlgn="base">
              <a:spcBef>
                <a:spcPct val="20000"/>
              </a:spcBef>
              <a:spcAft>
                <a:spcPct val="0"/>
              </a:spcAft>
              <a:buChar char="»"/>
              <a:defRPr sz="2000">
                <a:solidFill>
                  <a:schemeClr val="tx1"/>
                </a:solidFill>
                <a:latin typeface="Arial" charset="0"/>
              </a:defRPr>
            </a:lvl8pPr>
            <a:lvl9pPr marL="3874265" indent="-227889" algn="l" rtl="0" fontAlgn="base">
              <a:spcBef>
                <a:spcPct val="20000"/>
              </a:spcBef>
              <a:spcAft>
                <a:spcPct val="0"/>
              </a:spcAft>
              <a:buChar char="»"/>
              <a:defRPr sz="2000">
                <a:solidFill>
                  <a:schemeClr val="tx1"/>
                </a:solidFill>
                <a:latin typeface="Arial" charset="0"/>
              </a:defRPr>
            </a:lvl9pPr>
          </a:lstStyle>
          <a:p>
            <a:pPr marL="0" indent="0" algn="ctr">
              <a:buFont typeface="Wingdings" pitchFamily="2" charset="2"/>
              <a:buNone/>
              <a:defRPr/>
            </a:pPr>
            <a:r>
              <a:rPr lang="en-US" sz="1800" b="1" kern="0" dirty="0" smtClean="0">
                <a:solidFill>
                  <a:srgbClr val="002060"/>
                </a:solidFill>
                <a:latin typeface="Verdana" pitchFamily="34" charset="0"/>
                <a:ea typeface="Verdana" pitchFamily="34" charset="0"/>
                <a:cs typeface="Verdana" pitchFamily="34" charset="0"/>
              </a:rPr>
              <a:t>Forward-looking cooperation projects </a:t>
            </a:r>
          </a:p>
          <a:p>
            <a:pPr marL="90488" indent="-90488" algn="ctr">
              <a:buFont typeface="Wingdings" pitchFamily="2" charset="2"/>
              <a:buNone/>
              <a:defRPr/>
            </a:pPr>
            <a:r>
              <a:rPr lang="en-US" sz="2000" i="1" kern="0" dirty="0" smtClean="0">
                <a:solidFill>
                  <a:srgbClr val="3166CF"/>
                </a:solidFill>
                <a:ea typeface="Verdana" pitchFamily="34" charset="0"/>
                <a:cs typeface="Verdana" pitchFamily="34" charset="0"/>
              </a:rPr>
              <a:t> </a:t>
            </a:r>
            <a:r>
              <a:rPr lang="en-US" sz="1600" i="1" kern="0" dirty="0" smtClean="0">
                <a:solidFill>
                  <a:srgbClr val="3166CF"/>
                </a:solidFill>
                <a:latin typeface="+mj-lt"/>
                <a:ea typeface="Verdana" pitchFamily="34" charset="0"/>
                <a:cs typeface="Arial" pitchFamily="34" charset="0"/>
              </a:rPr>
              <a:t>(based on past EU good practice) </a:t>
            </a:r>
          </a:p>
          <a:p>
            <a:pPr marL="0" indent="0">
              <a:buFont typeface="Wingdings" pitchFamily="2" charset="2"/>
              <a:buNone/>
              <a:defRPr/>
            </a:pPr>
            <a:r>
              <a:rPr lang="en-US" sz="1600" b="0" kern="0" dirty="0" smtClean="0">
                <a:solidFill>
                  <a:srgbClr val="3166CF"/>
                </a:solidFill>
                <a:ea typeface="Verdana" pitchFamily="34" charset="0"/>
                <a:cs typeface="Verdana" pitchFamily="34" charset="0"/>
              </a:rPr>
              <a:t>	</a:t>
            </a:r>
            <a:br>
              <a:rPr lang="en-US" sz="1600" b="0" kern="0" dirty="0" smtClean="0">
                <a:solidFill>
                  <a:srgbClr val="3166CF"/>
                </a:solidFill>
                <a:ea typeface="Verdana" pitchFamily="34" charset="0"/>
                <a:cs typeface="Verdana" pitchFamily="34" charset="0"/>
              </a:rPr>
            </a:br>
            <a:r>
              <a:rPr lang="en-US" sz="1800" b="0" dirty="0">
                <a:solidFill>
                  <a:srgbClr val="0070C0"/>
                </a:solidFill>
              </a:rPr>
              <a:t>Led by </a:t>
            </a:r>
            <a:r>
              <a:rPr lang="en-US" sz="1800" dirty="0">
                <a:solidFill>
                  <a:srgbClr val="0070C0"/>
                </a:solidFill>
              </a:rPr>
              <a:t>major stakeholders</a:t>
            </a:r>
          </a:p>
          <a:p>
            <a:pPr marL="0" indent="0">
              <a:buFont typeface="Wingdings" pitchFamily="2" charset="2"/>
              <a:buNone/>
              <a:defRPr/>
            </a:pPr>
            <a:r>
              <a:rPr lang="en-US" sz="1800" b="0" dirty="0" smtClean="0">
                <a:solidFill>
                  <a:srgbClr val="0070C0"/>
                </a:solidFill>
              </a:rPr>
              <a:t>developing </a:t>
            </a:r>
            <a:r>
              <a:rPr lang="en-US" sz="1800" b="0" dirty="0" err="1">
                <a:solidFill>
                  <a:srgbClr val="0070C0"/>
                </a:solidFill>
              </a:rPr>
              <a:t>i</a:t>
            </a:r>
            <a:r>
              <a:rPr lang="en-GB" sz="1800" b="0" dirty="0" err="1">
                <a:solidFill>
                  <a:srgbClr val="0070C0"/>
                </a:solidFill>
              </a:rPr>
              <a:t>nnovative</a:t>
            </a:r>
            <a:r>
              <a:rPr lang="en-GB" sz="1800" b="0" dirty="0">
                <a:solidFill>
                  <a:srgbClr val="0070C0"/>
                </a:solidFill>
              </a:rPr>
              <a:t> policy </a:t>
            </a:r>
            <a:r>
              <a:rPr lang="en-GB" sz="1800" b="0" dirty="0" smtClean="0">
                <a:solidFill>
                  <a:srgbClr val="0070C0"/>
                </a:solidFill>
              </a:rPr>
              <a:t>approaches</a:t>
            </a:r>
            <a:br>
              <a:rPr lang="en-GB" sz="1800" b="0" dirty="0" smtClean="0">
                <a:solidFill>
                  <a:srgbClr val="0070C0"/>
                </a:solidFill>
              </a:rPr>
            </a:br>
            <a:endParaRPr lang="en-GB" sz="1800" b="0" dirty="0">
              <a:solidFill>
                <a:srgbClr val="0070C0"/>
              </a:solidFill>
            </a:endParaRPr>
          </a:p>
          <a:p>
            <a:pPr marL="90488" indent="-90488">
              <a:buFont typeface="Wingdings" pitchFamily="2" charset="2"/>
              <a:buNone/>
              <a:defRPr/>
            </a:pPr>
            <a:endParaRPr lang="en-GB" sz="500" b="0" kern="0" dirty="0" smtClean="0">
              <a:solidFill>
                <a:srgbClr val="3166CF"/>
              </a:solidFill>
            </a:endParaRPr>
          </a:p>
          <a:p>
            <a:pPr>
              <a:buFontTx/>
              <a:buChar char="-"/>
              <a:defRPr/>
            </a:pPr>
            <a:r>
              <a:rPr lang="en-GB" sz="1600" b="0" kern="0" dirty="0" smtClean="0">
                <a:solidFill>
                  <a:srgbClr val="0070C0"/>
                </a:solidFill>
              </a:rPr>
              <a:t>Representative stakeholders capable of influencing the policy agenda</a:t>
            </a:r>
          </a:p>
          <a:p>
            <a:pPr>
              <a:buFontTx/>
              <a:buChar char="-"/>
              <a:defRPr/>
            </a:pPr>
            <a:r>
              <a:rPr lang="en-GB" sz="1600" b="0" kern="0" dirty="0" smtClean="0">
                <a:solidFill>
                  <a:srgbClr val="0070C0"/>
                </a:solidFill>
              </a:rPr>
              <a:t>Focus on emerging issues </a:t>
            </a:r>
          </a:p>
          <a:p>
            <a:pPr>
              <a:buFontTx/>
              <a:buChar char="-"/>
              <a:defRPr/>
            </a:pPr>
            <a:r>
              <a:rPr lang="en-GB" sz="1600" b="0" kern="0" dirty="0" smtClean="0">
                <a:solidFill>
                  <a:srgbClr val="0070C0"/>
                </a:solidFill>
              </a:rPr>
              <a:t>Mainstreaming at institution/organisation level</a:t>
            </a:r>
          </a:p>
          <a:p>
            <a:pPr marL="0" indent="0">
              <a:buFont typeface="Wingdings" pitchFamily="2" charset="2"/>
              <a:buNone/>
              <a:defRPr/>
            </a:pPr>
            <a:endParaRPr lang="en-GB" sz="1600" kern="0" dirty="0" smtClean="0">
              <a:solidFill>
                <a:srgbClr val="3166CF"/>
              </a:solidFill>
            </a:endParaRPr>
          </a:p>
          <a:p>
            <a:pPr marL="90488" indent="-90488">
              <a:buFont typeface="Wingdings" pitchFamily="2" charset="2"/>
              <a:buNone/>
              <a:defRPr/>
            </a:pPr>
            <a:endParaRPr lang="en-GB" sz="1600" kern="0" dirty="0">
              <a:solidFill>
                <a:srgbClr val="0070C0"/>
              </a:solidFill>
            </a:endParaRPr>
          </a:p>
          <a:p>
            <a:pPr marL="90488" indent="-90488">
              <a:buFont typeface="Wingdings" pitchFamily="2" charset="2"/>
              <a:buNone/>
              <a:defRPr/>
            </a:pPr>
            <a:endParaRPr lang="en-GB" sz="1600" kern="0" dirty="0" smtClean="0"/>
          </a:p>
          <a:p>
            <a:pPr marL="740670" lvl="1" indent="-284893" algn="just">
              <a:spcAft>
                <a:spcPts val="1200"/>
              </a:spcAft>
              <a:defRPr/>
            </a:pPr>
            <a:endParaRPr lang="en-GB" sz="1600" b="1" kern="0" dirty="0"/>
          </a:p>
        </p:txBody>
      </p:sp>
      <p:sp>
        <p:nvSpPr>
          <p:cNvPr id="6"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63</a:t>
            </a:fld>
            <a:endParaRPr lang="en-GB" sz="1200" dirty="0">
              <a:solidFill>
                <a:schemeClr val="tx1"/>
              </a:solidFill>
            </a:endParaRPr>
          </a:p>
        </p:txBody>
      </p:sp>
    </p:spTree>
    <p:extLst>
      <p:ext uri="{BB962C8B-B14F-4D97-AF65-F5344CB8AC3E}">
        <p14:creationId xmlns:p14="http://schemas.microsoft.com/office/powerpoint/2010/main" val="7960769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p:cNvSpPr>
          <p:nvPr/>
        </p:nvSpPr>
        <p:spPr bwMode="auto">
          <a:xfrm>
            <a:off x="0" y="0"/>
            <a:ext cx="9144000" cy="1339850"/>
          </a:xfrm>
          <a:prstGeom prst="rect">
            <a:avLst/>
          </a:prstGeom>
          <a:solidFill>
            <a:srgbClr val="0F5494"/>
          </a:solidFill>
          <a:ln>
            <a:noFill/>
          </a:ln>
          <a:effectLst/>
          <a:extLs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644" tIns="50644" rIns="50644" bIns="50644" anchor="ctr"/>
          <a:lstStyle/>
          <a:p>
            <a:pPr algn="ctr" defTabSz="407988" hangingPunct="0"/>
            <a:endParaRPr lang="en-US" sz="2500" b="0">
              <a:solidFill>
                <a:srgbClr val="000000"/>
              </a:solidFill>
              <a:latin typeface="Helvetica Light" charset="0"/>
              <a:sym typeface="Helvetica Light" charset="0"/>
            </a:endParaRPr>
          </a:p>
        </p:txBody>
      </p:sp>
      <p:pic>
        <p:nvPicPr>
          <p:cNvPr id="43011" name="Picture 2" descr="logo_ce-educ-trai-neg-e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7450" y="336550"/>
            <a:ext cx="2052638" cy="142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3"/>
          <p:cNvSpPr txBox="1">
            <a:spLocks noChangeArrowheads="1"/>
          </p:cNvSpPr>
          <p:nvPr/>
        </p:nvSpPr>
        <p:spPr bwMode="auto">
          <a:xfrm>
            <a:off x="306388" y="1340769"/>
            <a:ext cx="8388350" cy="1152128"/>
          </a:xfrm>
          <a:prstGeom prst="rect">
            <a:avLst/>
          </a:prstGeom>
          <a:solidFill>
            <a:schemeClr val="accent3"/>
          </a:solidFill>
          <a:ln w="12700">
            <a:no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588" tIns="50644" rIns="88588" bIns="50644"/>
          <a:lstStyle>
            <a:lvl1pPr algn="ctr" defTabSz="582613"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69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3931"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089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78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defTabSz="910458" eaLnBrk="1">
              <a:defRPr/>
            </a:pPr>
            <a:r>
              <a:rPr lang="en-US" sz="2400" b="1" kern="0" dirty="0">
                <a:solidFill>
                  <a:srgbClr val="002060"/>
                </a:solidFill>
                <a:latin typeface="Verdana" pitchFamily="34" charset="0"/>
                <a:ea typeface="Verdana" pitchFamily="34" charset="0"/>
                <a:cs typeface="Verdana" pitchFamily="34" charset="0"/>
              </a:rPr>
              <a:t>Forward-looking cooperation projects </a:t>
            </a:r>
            <a:endParaRPr lang="en-US" sz="2400" b="1" kern="0" dirty="0" smtClean="0">
              <a:solidFill>
                <a:srgbClr val="002060"/>
              </a:solidFill>
              <a:latin typeface="Verdana" pitchFamily="34" charset="0"/>
              <a:ea typeface="Verdana" pitchFamily="34" charset="0"/>
              <a:cs typeface="Verdana" pitchFamily="34" charset="0"/>
            </a:endParaRPr>
          </a:p>
          <a:p>
            <a:pPr defTabSz="910458" eaLnBrk="1">
              <a:defRPr/>
            </a:pPr>
            <a:r>
              <a:rPr lang="en-US" sz="2000" kern="0" dirty="0" smtClean="0">
                <a:solidFill>
                  <a:srgbClr val="002060"/>
                </a:solidFill>
                <a:latin typeface="Verdana" pitchFamily="34" charset="0"/>
                <a:ea typeface="Verdana" pitchFamily="34" charset="0"/>
                <a:cs typeface="Verdana" pitchFamily="34" charset="0"/>
              </a:rPr>
              <a:t>   </a:t>
            </a:r>
            <a:endParaRPr lang="en-US" sz="2000" kern="0" dirty="0">
              <a:solidFill>
                <a:srgbClr val="002060"/>
              </a:solidFill>
              <a:latin typeface="Verdana" pitchFamily="34" charset="0"/>
              <a:ea typeface="Verdana" pitchFamily="34" charset="0"/>
              <a:cs typeface="Verdana" pitchFamily="34" charset="0"/>
            </a:endParaRPr>
          </a:p>
          <a:p>
            <a:pPr defTabSz="910458" eaLnBrk="1">
              <a:defRPr/>
            </a:pPr>
            <a:r>
              <a:rPr lang="en-US" sz="2000" kern="0" dirty="0">
                <a:solidFill>
                  <a:srgbClr val="002060"/>
                </a:solidFill>
                <a:latin typeface="Verdana" pitchFamily="34" charset="0"/>
                <a:ea typeface="Verdana" pitchFamily="34" charset="0"/>
                <a:cs typeface="Verdana" pitchFamily="34" charset="0"/>
              </a:rPr>
              <a:t>Building on previous E&amp;T </a:t>
            </a:r>
            <a:r>
              <a:rPr lang="en-US" sz="2000" kern="0" dirty="0" err="1" smtClean="0">
                <a:solidFill>
                  <a:srgbClr val="002060"/>
                </a:solidFill>
                <a:latin typeface="Verdana" pitchFamily="34" charset="0"/>
                <a:ea typeface="Verdana" pitchFamily="34" charset="0"/>
                <a:cs typeface="Verdana" pitchFamily="34" charset="0"/>
              </a:rPr>
              <a:t>programmes</a:t>
            </a:r>
            <a:endParaRPr lang="en-US" sz="2000" kern="0" dirty="0" smtClean="0">
              <a:solidFill>
                <a:srgbClr val="002060"/>
              </a:solidFill>
              <a:latin typeface="Verdana" pitchFamily="34" charset="0"/>
              <a:ea typeface="Verdana" pitchFamily="34" charset="0"/>
              <a:cs typeface="Verdana" pitchFamily="34" charset="0"/>
            </a:endParaRPr>
          </a:p>
          <a:p>
            <a:pPr defTabSz="910458" eaLnBrk="1">
              <a:defRPr/>
            </a:pPr>
            <a:endParaRPr lang="en-US" sz="2000" kern="0" dirty="0" smtClean="0">
              <a:solidFill>
                <a:srgbClr val="002060"/>
              </a:solidFill>
              <a:latin typeface="Verdana" pitchFamily="34" charset="0"/>
              <a:ea typeface="Verdana" pitchFamily="34" charset="0"/>
              <a:cs typeface="Verdana" pitchFamily="34" charset="0"/>
            </a:endParaRPr>
          </a:p>
          <a:p>
            <a:pPr algn="l" defTabSz="910458" eaLnBrk="1">
              <a:defRPr/>
            </a:pPr>
            <a:endParaRPr lang="en-US" sz="1800" i="1" kern="0" dirty="0">
              <a:solidFill>
                <a:srgbClr val="002060"/>
              </a:solidFill>
              <a:latin typeface="Verdana" pitchFamily="34" charset="0"/>
              <a:ea typeface="Verdana" pitchFamily="34" charset="0"/>
              <a:cs typeface="Verdana" pitchFamily="34" charset="0"/>
            </a:endParaRPr>
          </a:p>
          <a:p>
            <a:pPr defTabSz="910458" eaLnBrk="1">
              <a:defRPr/>
            </a:pPr>
            <a:r>
              <a:rPr lang="en-US" sz="800" kern="0" dirty="0" smtClean="0">
                <a:solidFill>
                  <a:srgbClr val="002060"/>
                </a:solidFill>
                <a:latin typeface="Arial Narrow" pitchFamily="34" charset="0"/>
                <a:ea typeface="Verdana" pitchFamily="34" charset="0"/>
                <a:cs typeface="Verdana" pitchFamily="34" charset="0"/>
              </a:rPr>
              <a:t> </a:t>
            </a:r>
            <a:endParaRPr lang="en-US" sz="800" kern="0" dirty="0">
              <a:solidFill>
                <a:srgbClr val="002060"/>
              </a:solidFill>
              <a:latin typeface="Arial Narrow" pitchFamily="34" charset="0"/>
              <a:ea typeface="Verdana" pitchFamily="34" charset="0"/>
              <a:cs typeface="Verdana" pitchFamily="34" charset="0"/>
            </a:endParaRPr>
          </a:p>
        </p:txBody>
      </p:sp>
      <p:sp>
        <p:nvSpPr>
          <p:cNvPr id="14" name="Rectangle 3"/>
          <p:cNvSpPr txBox="1">
            <a:spLocks noChangeArrowheads="1"/>
          </p:cNvSpPr>
          <p:nvPr/>
        </p:nvSpPr>
        <p:spPr bwMode="auto">
          <a:xfrm>
            <a:off x="252413" y="2636912"/>
            <a:ext cx="8639175" cy="3383681"/>
          </a:xfrm>
          <a:prstGeom prst="rect">
            <a:avLst/>
          </a:prstGeom>
          <a:noFill/>
          <a:ln w="12700">
            <a:no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588" tIns="50644" rIns="88588" bIns="50644"/>
          <a:lstStyle>
            <a:lvl1pPr algn="ctr" defTabSz="582613"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2613"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69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3931"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089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7864" algn="ctr" defTabSz="583901"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algn="l" defTabSz="910458" eaLnBrk="1">
              <a:lnSpc>
                <a:spcPct val="150000"/>
              </a:lnSpc>
              <a:defRPr/>
            </a:pPr>
            <a:r>
              <a:rPr lang="en-US" sz="2000" kern="0" dirty="0" smtClean="0">
                <a:solidFill>
                  <a:srgbClr val="002060"/>
                </a:solidFill>
                <a:latin typeface="Verdana" pitchFamily="34" charset="0"/>
                <a:ea typeface="Verdana" pitchFamily="34" charset="0"/>
                <a:cs typeface="Verdana" pitchFamily="34" charset="0"/>
              </a:rPr>
              <a:t>Examples</a:t>
            </a:r>
          </a:p>
          <a:p>
            <a:pPr marL="285750" indent="-285750" algn="l" defTabSz="910458" eaLnBrk="1">
              <a:lnSpc>
                <a:spcPct val="150000"/>
              </a:lnSpc>
              <a:buFont typeface="Arial" pitchFamily="34" charset="0"/>
              <a:buChar char="•"/>
              <a:defRPr/>
            </a:pPr>
            <a:r>
              <a:rPr lang="en-US" sz="1800" kern="0" dirty="0" smtClean="0">
                <a:solidFill>
                  <a:srgbClr val="FF0000"/>
                </a:solidFill>
                <a:latin typeface="Verdana" pitchFamily="34" charset="0"/>
                <a:ea typeface="Verdana" pitchFamily="34" charset="0"/>
                <a:cs typeface="Verdana" pitchFamily="34" charset="0"/>
              </a:rPr>
              <a:t>ECTS</a:t>
            </a:r>
            <a:r>
              <a:rPr lang="en-US" sz="1800" kern="0" dirty="0" smtClean="0">
                <a:solidFill>
                  <a:srgbClr val="002060"/>
                </a:solidFill>
                <a:latin typeface="Verdana" pitchFamily="34" charset="0"/>
                <a:ea typeface="Verdana" pitchFamily="34" charset="0"/>
                <a:cs typeface="Verdana" pitchFamily="34" charset="0"/>
              </a:rPr>
              <a:t> </a:t>
            </a:r>
            <a:r>
              <a:rPr lang="en-US" sz="1800" b="0" kern="0" dirty="0">
                <a:solidFill>
                  <a:srgbClr val="002060"/>
                </a:solidFill>
                <a:latin typeface="Verdana" pitchFamily="34" charset="0"/>
                <a:ea typeface="Verdana" pitchFamily="34" charset="0"/>
                <a:cs typeface="Verdana" pitchFamily="34" charset="0"/>
              </a:rPr>
              <a:t>– EU Credit Transfer and Accumulation System Erasmus </a:t>
            </a:r>
            <a:r>
              <a:rPr lang="en-US" sz="1800" b="0" kern="0" dirty="0" err="1">
                <a:solidFill>
                  <a:srgbClr val="002060"/>
                </a:solidFill>
                <a:latin typeface="Verdana" pitchFamily="34" charset="0"/>
                <a:ea typeface="Verdana" pitchFamily="34" charset="0"/>
                <a:cs typeface="Verdana" pitchFamily="34" charset="0"/>
              </a:rPr>
              <a:t>Programme</a:t>
            </a:r>
            <a:r>
              <a:rPr lang="en-US" sz="1800" b="0" kern="0" dirty="0">
                <a:solidFill>
                  <a:srgbClr val="002060"/>
                </a:solidFill>
                <a:latin typeface="Verdana" pitchFamily="34" charset="0"/>
                <a:ea typeface="Verdana" pitchFamily="34" charset="0"/>
                <a:cs typeface="Verdana" pitchFamily="34" charset="0"/>
              </a:rPr>
              <a:t> (1989) </a:t>
            </a:r>
            <a:r>
              <a:rPr lang="en-US" sz="1800" i="1" kern="0" dirty="0" smtClean="0">
                <a:solidFill>
                  <a:srgbClr val="002060"/>
                </a:solidFill>
                <a:latin typeface="Verdana" pitchFamily="34" charset="0"/>
                <a:ea typeface="Verdana" pitchFamily="34" charset="0"/>
                <a:cs typeface="Verdana" pitchFamily="34" charset="0"/>
              </a:rPr>
              <a:t>(Socrates 2000)</a:t>
            </a:r>
            <a:r>
              <a:rPr lang="pl-PL" sz="1800" i="1" kern="0" dirty="0" smtClean="0">
                <a:solidFill>
                  <a:srgbClr val="002060"/>
                </a:solidFill>
                <a:latin typeface="Verdana" pitchFamily="34" charset="0"/>
                <a:ea typeface="Verdana" pitchFamily="34" charset="0"/>
                <a:cs typeface="Verdana" pitchFamily="34" charset="0"/>
              </a:rPr>
              <a:t> </a:t>
            </a:r>
            <a:r>
              <a:rPr lang="en-US" sz="1800" b="0" u="sng" kern="0" dirty="0" smtClean="0">
                <a:solidFill>
                  <a:srgbClr val="002060"/>
                </a:solidFill>
                <a:latin typeface="Verdana" pitchFamily="34" charset="0"/>
                <a:ea typeface="Verdana" pitchFamily="34" charset="0"/>
                <a:cs typeface="Verdana" pitchFamily="34" charset="0"/>
                <a:hlinkClick r:id="rId4"/>
              </a:rPr>
              <a:t>http</a:t>
            </a:r>
            <a:r>
              <a:rPr lang="en-US" sz="1800" b="0" u="sng" kern="0" dirty="0">
                <a:solidFill>
                  <a:srgbClr val="002060"/>
                </a:solidFill>
                <a:latin typeface="Verdana" pitchFamily="34" charset="0"/>
                <a:ea typeface="Verdana" pitchFamily="34" charset="0"/>
                <a:cs typeface="Verdana" pitchFamily="34" charset="0"/>
                <a:hlinkClick r:id="rId4"/>
              </a:rPr>
              <a:t>://</a:t>
            </a:r>
            <a:r>
              <a:rPr lang="en-US" sz="1800" b="0" u="sng" kern="0" dirty="0" smtClean="0">
                <a:solidFill>
                  <a:srgbClr val="002060"/>
                </a:solidFill>
                <a:latin typeface="Verdana" pitchFamily="34" charset="0"/>
                <a:ea typeface="Verdana" pitchFamily="34" charset="0"/>
                <a:cs typeface="Verdana" pitchFamily="34" charset="0"/>
                <a:hlinkClick r:id="rId4"/>
              </a:rPr>
              <a:t>ec.europa.eu/dgs/education_culture/publ/pdf/ects/en.pdf</a:t>
            </a:r>
            <a:endParaRPr lang="pl-PL" sz="1800" b="0" u="sng" kern="0" dirty="0" smtClean="0">
              <a:solidFill>
                <a:srgbClr val="002060"/>
              </a:solidFill>
              <a:latin typeface="Verdana" pitchFamily="34" charset="0"/>
              <a:ea typeface="Verdana" pitchFamily="34" charset="0"/>
              <a:cs typeface="Verdana" pitchFamily="34" charset="0"/>
            </a:endParaRPr>
          </a:p>
          <a:p>
            <a:pPr marL="285750" indent="-285750" algn="l" defTabSz="910458" eaLnBrk="1">
              <a:lnSpc>
                <a:spcPct val="150000"/>
              </a:lnSpc>
              <a:buFont typeface="Arial" pitchFamily="34" charset="0"/>
              <a:buChar char="•"/>
              <a:defRPr/>
            </a:pPr>
            <a:r>
              <a:rPr lang="en-US" sz="1800" kern="0" dirty="0" smtClean="0">
                <a:solidFill>
                  <a:srgbClr val="FF0000"/>
                </a:solidFill>
                <a:latin typeface="Verdana" pitchFamily="34" charset="0"/>
                <a:ea typeface="Verdana" pitchFamily="34" charset="0"/>
                <a:cs typeface="Verdana" pitchFamily="34" charset="0"/>
              </a:rPr>
              <a:t>EMQT </a:t>
            </a:r>
            <a:r>
              <a:rPr lang="en-US" sz="1800" kern="0" dirty="0" smtClean="0">
                <a:solidFill>
                  <a:srgbClr val="002060"/>
                </a:solidFill>
                <a:latin typeface="Verdana" pitchFamily="34" charset="0"/>
                <a:ea typeface="Verdana" pitchFamily="34" charset="0"/>
                <a:cs typeface="Verdana" pitchFamily="34" charset="0"/>
              </a:rPr>
              <a:t>- Erasmus Mobility Quality Tools (2009-2011)</a:t>
            </a:r>
            <a:r>
              <a:rPr lang="pl-PL" sz="1800" kern="0" dirty="0" smtClean="0">
                <a:solidFill>
                  <a:srgbClr val="002060"/>
                </a:solidFill>
                <a:latin typeface="Verdana" pitchFamily="34" charset="0"/>
                <a:ea typeface="Verdana" pitchFamily="34" charset="0"/>
                <a:cs typeface="Verdana" pitchFamily="34" charset="0"/>
              </a:rPr>
              <a:t> - </a:t>
            </a:r>
            <a:r>
              <a:rPr lang="en-US" sz="1800" kern="0" dirty="0" smtClean="0">
                <a:solidFill>
                  <a:srgbClr val="002060"/>
                </a:solidFill>
                <a:latin typeface="Verdana" pitchFamily="34" charset="0"/>
                <a:ea typeface="Verdana" pitchFamily="34" charset="0"/>
                <a:cs typeface="Verdana" pitchFamily="34" charset="0"/>
              </a:rPr>
              <a:t>Structural network to promote Erasmus mobility  by developing monitoring and self-assessment/certification tools for HEIs</a:t>
            </a:r>
            <a:r>
              <a:rPr lang="pl-PL" sz="1800" kern="0" dirty="0" smtClean="0">
                <a:solidFill>
                  <a:srgbClr val="002060"/>
                </a:solidFill>
                <a:latin typeface="Verdana" pitchFamily="34" charset="0"/>
                <a:ea typeface="Verdana" pitchFamily="34" charset="0"/>
                <a:cs typeface="Verdana" pitchFamily="34" charset="0"/>
              </a:rPr>
              <a:t> </a:t>
            </a:r>
            <a:r>
              <a:rPr lang="pl-PL" sz="1800" i="1" kern="0" dirty="0" smtClean="0">
                <a:solidFill>
                  <a:srgbClr val="002060"/>
                </a:solidFill>
                <a:latin typeface="Verdana" pitchFamily="34" charset="0"/>
                <a:ea typeface="Verdana" pitchFamily="34" charset="0"/>
                <a:cs typeface="Verdana" pitchFamily="34" charset="0"/>
              </a:rPr>
              <a:t>(LLP)</a:t>
            </a:r>
            <a:r>
              <a:rPr lang="en-US" sz="1800" kern="0" dirty="0" smtClean="0">
                <a:solidFill>
                  <a:srgbClr val="002060"/>
                </a:solidFill>
                <a:latin typeface="Verdana" pitchFamily="34" charset="0"/>
                <a:ea typeface="Verdana" pitchFamily="34" charset="0"/>
                <a:cs typeface="Verdana" pitchFamily="34" charset="0"/>
              </a:rPr>
              <a:t/>
            </a:r>
            <a:br>
              <a:rPr lang="en-US" sz="1800" kern="0" dirty="0" smtClean="0">
                <a:solidFill>
                  <a:srgbClr val="002060"/>
                </a:solidFill>
                <a:latin typeface="Verdana" pitchFamily="34" charset="0"/>
                <a:ea typeface="Verdana" pitchFamily="34" charset="0"/>
                <a:cs typeface="Verdana" pitchFamily="34" charset="0"/>
              </a:rPr>
            </a:br>
            <a:r>
              <a:rPr lang="en-US" sz="1800" kern="0" dirty="0" smtClean="0">
                <a:solidFill>
                  <a:srgbClr val="002060"/>
                </a:solidFill>
                <a:latin typeface="Verdana" pitchFamily="34" charset="0"/>
                <a:ea typeface="Verdana" pitchFamily="34" charset="0"/>
                <a:cs typeface="Verdana" pitchFamily="34" charset="0"/>
              </a:rPr>
              <a:t>http://www.emqt.org/</a:t>
            </a:r>
          </a:p>
          <a:p>
            <a:pPr marL="285750" indent="-285750" algn="l" defTabSz="910458" eaLnBrk="1">
              <a:lnSpc>
                <a:spcPct val="150000"/>
              </a:lnSpc>
              <a:buFont typeface="Arial" pitchFamily="34" charset="0"/>
              <a:buChar char="•"/>
              <a:defRPr/>
            </a:pPr>
            <a:endParaRPr lang="en-US" sz="1800" kern="0" dirty="0" smtClean="0">
              <a:solidFill>
                <a:srgbClr val="002060"/>
              </a:solidFill>
              <a:latin typeface="Verdana" pitchFamily="34" charset="0"/>
              <a:ea typeface="Verdana" pitchFamily="34" charset="0"/>
              <a:cs typeface="Verdana" pitchFamily="34" charset="0"/>
            </a:endParaRPr>
          </a:p>
          <a:p>
            <a:pPr marL="285750" indent="-285750" algn="l" defTabSz="910458" eaLnBrk="1">
              <a:lnSpc>
                <a:spcPct val="150000"/>
              </a:lnSpc>
              <a:buFont typeface="Arial" pitchFamily="34" charset="0"/>
              <a:buChar char="•"/>
              <a:defRPr/>
            </a:pPr>
            <a:endParaRPr lang="en-US" sz="1800" b="0" kern="0" dirty="0" smtClean="0">
              <a:solidFill>
                <a:srgbClr val="002060"/>
              </a:solidFill>
              <a:latin typeface="Verdana" pitchFamily="34" charset="0"/>
              <a:ea typeface="Verdana" pitchFamily="34" charset="0"/>
              <a:cs typeface="Verdana" pitchFamily="34" charset="0"/>
            </a:endParaRPr>
          </a:p>
          <a:p>
            <a:pPr marL="400680" indent="-400680" algn="l" defTabSz="910458" eaLnBrk="1">
              <a:lnSpc>
                <a:spcPct val="150000"/>
              </a:lnSpc>
              <a:buFont typeface="Arial" pitchFamily="34" charset="0"/>
              <a:buChar char="•"/>
              <a:defRPr/>
            </a:pPr>
            <a:endParaRPr lang="en-US" sz="1800" b="0" kern="0" dirty="0">
              <a:solidFill>
                <a:srgbClr val="002060"/>
              </a:solidFill>
              <a:latin typeface="Verdana" pitchFamily="34" charset="0"/>
              <a:ea typeface="Verdana" pitchFamily="34" charset="0"/>
              <a:cs typeface="Verdana" pitchFamily="34" charset="0"/>
            </a:endParaRPr>
          </a:p>
        </p:txBody>
      </p:sp>
      <p:sp>
        <p:nvSpPr>
          <p:cNvPr id="43014" name="Rectangle 4"/>
          <p:cNvSpPr>
            <a:spLocks noChangeArrowheads="1"/>
          </p:cNvSpPr>
          <p:nvPr/>
        </p:nvSpPr>
        <p:spPr bwMode="auto">
          <a:xfrm>
            <a:off x="4284663" y="6616700"/>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5CE0019E-D6C2-4977-A9F5-9284D3215FA0}" type="slidenum">
              <a:rPr lang="en-GB" sz="1200">
                <a:solidFill>
                  <a:srgbClr val="FFFFFF"/>
                </a:solidFill>
              </a:rPr>
              <a:pPr algn="ctr"/>
              <a:t>64</a:t>
            </a:fld>
            <a:endParaRPr lang="en-GB" sz="1200">
              <a:solidFill>
                <a:srgbClr val="FFFFFF"/>
              </a:solidFill>
            </a:endParaRPr>
          </a:p>
        </p:txBody>
      </p:sp>
      <p:sp>
        <p:nvSpPr>
          <p:cNvPr id="8"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64</a:t>
            </a:fld>
            <a:endParaRPr lang="en-GB" sz="1200" dirty="0">
              <a:solidFill>
                <a:schemeClr val="tx1"/>
              </a:solidFill>
            </a:endParaRPr>
          </a:p>
        </p:txBody>
      </p:sp>
    </p:spTree>
    <p:extLst>
      <p:ext uri="{BB962C8B-B14F-4D97-AF65-F5344CB8AC3E}">
        <p14:creationId xmlns:p14="http://schemas.microsoft.com/office/powerpoint/2010/main" val="255586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3" name="Rectangle 8"/>
          <p:cNvSpPr>
            <a:spLocks/>
          </p:cNvSpPr>
          <p:nvPr/>
        </p:nvSpPr>
        <p:spPr bwMode="auto">
          <a:xfrm>
            <a:off x="369888" y="2060575"/>
            <a:ext cx="8424862" cy="1152525"/>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48" tIns="50748" rIns="50748" bIns="50748" anchor="ctr"/>
          <a:lstStyle/>
          <a:p>
            <a:pPr algn="ctr" defTabSz="407988" hangingPunct="0"/>
            <a:endParaRPr lang="fr-BE" sz="2000" dirty="0">
              <a:solidFill>
                <a:srgbClr val="002060"/>
              </a:solidFill>
            </a:endParaRPr>
          </a:p>
          <a:p>
            <a:pPr algn="ctr" defTabSz="407988" hangingPunct="0"/>
            <a:endParaRPr lang="fr-BE" sz="2000" dirty="0">
              <a:solidFill>
                <a:srgbClr val="0070C0"/>
              </a:solidFill>
              <a:sym typeface="Helvetica Light" charset="0"/>
            </a:endParaRPr>
          </a:p>
          <a:p>
            <a:pPr algn="ctr" defTabSz="407988" hangingPunct="0"/>
            <a:r>
              <a:rPr lang="fr-BE" sz="2000" dirty="0" err="1" smtClean="0">
                <a:solidFill>
                  <a:srgbClr val="0070C0"/>
                </a:solidFill>
                <a:sym typeface="Helvetica Light" charset="0"/>
              </a:rPr>
              <a:t>What</a:t>
            </a:r>
            <a:r>
              <a:rPr lang="fr-BE" sz="2000" dirty="0" smtClean="0">
                <a:solidFill>
                  <a:srgbClr val="0070C0"/>
                </a:solidFill>
                <a:sym typeface="Helvetica Light" charset="0"/>
              </a:rPr>
              <a:t> </a:t>
            </a:r>
            <a:r>
              <a:rPr lang="fr-BE" sz="2000" dirty="0" err="1" smtClean="0">
                <a:solidFill>
                  <a:srgbClr val="0070C0"/>
                </a:solidFill>
                <a:sym typeface="Helvetica Light" charset="0"/>
              </a:rPr>
              <a:t>else</a:t>
            </a:r>
            <a:r>
              <a:rPr lang="fr-BE" sz="2000" dirty="0" smtClean="0">
                <a:solidFill>
                  <a:srgbClr val="0070C0"/>
                </a:solidFill>
                <a:sym typeface="Helvetica Light" charset="0"/>
              </a:rPr>
              <a:t> </a:t>
            </a:r>
            <a:r>
              <a:rPr lang="fr-BE" sz="2000" dirty="0" err="1" smtClean="0">
                <a:solidFill>
                  <a:srgbClr val="0070C0"/>
                </a:solidFill>
                <a:sym typeface="Helvetica Light" charset="0"/>
              </a:rPr>
              <a:t>should</a:t>
            </a:r>
            <a:r>
              <a:rPr lang="fr-BE" sz="2000" dirty="0" smtClean="0">
                <a:solidFill>
                  <a:srgbClr val="0070C0"/>
                </a:solidFill>
                <a:sym typeface="Helvetica Light" charset="0"/>
              </a:rPr>
              <a:t> </a:t>
            </a:r>
            <a:r>
              <a:rPr lang="fr-BE" sz="2000" dirty="0" err="1" smtClean="0">
                <a:solidFill>
                  <a:srgbClr val="0070C0"/>
                </a:solidFill>
                <a:sym typeface="Helvetica Light" charset="0"/>
              </a:rPr>
              <a:t>you</a:t>
            </a:r>
            <a:r>
              <a:rPr lang="fr-BE" sz="2000" dirty="0" smtClean="0">
                <a:solidFill>
                  <a:srgbClr val="0070C0"/>
                </a:solidFill>
                <a:sym typeface="Helvetica Light" charset="0"/>
              </a:rPr>
              <a:t> know about </a:t>
            </a:r>
            <a:r>
              <a:rPr lang="fr-BE" sz="2000" dirty="0" err="1" smtClean="0">
                <a:solidFill>
                  <a:srgbClr val="0070C0"/>
                </a:solidFill>
                <a:sym typeface="Helvetica Light" charset="0"/>
              </a:rPr>
              <a:t>this</a:t>
            </a:r>
            <a:r>
              <a:rPr lang="fr-BE" sz="2000" dirty="0" smtClean="0">
                <a:solidFill>
                  <a:srgbClr val="0070C0"/>
                </a:solidFill>
                <a:sym typeface="Helvetica Light" charset="0"/>
              </a:rPr>
              <a:t> Action ? </a:t>
            </a:r>
          </a:p>
          <a:p>
            <a:pPr algn="ctr" defTabSz="407988" hangingPunct="0"/>
            <a:r>
              <a:rPr lang="fr-BE" sz="2000" dirty="0" smtClean="0">
                <a:solidFill>
                  <a:srgbClr val="0070C0"/>
                </a:solidFill>
                <a:sym typeface="Helvetica Light" charset="0"/>
              </a:rPr>
              <a:t> </a:t>
            </a:r>
          </a:p>
          <a:p>
            <a:pPr algn="ctr" defTabSz="407988" hangingPunct="0"/>
            <a:r>
              <a:rPr lang="fr-BE" sz="2000" dirty="0" err="1" smtClean="0">
                <a:solidFill>
                  <a:srgbClr val="0070C0"/>
                </a:solidFill>
                <a:sym typeface="Helvetica Light" charset="0"/>
              </a:rPr>
              <a:t>What</a:t>
            </a:r>
            <a:r>
              <a:rPr lang="fr-BE" sz="2000" dirty="0" smtClean="0">
                <a:solidFill>
                  <a:srgbClr val="0070C0"/>
                </a:solidFill>
                <a:sym typeface="Helvetica Light" charset="0"/>
              </a:rPr>
              <a:t> </a:t>
            </a:r>
            <a:r>
              <a:rPr lang="fr-BE" sz="2000" dirty="0" err="1" smtClean="0">
                <a:solidFill>
                  <a:srgbClr val="0070C0"/>
                </a:solidFill>
                <a:sym typeface="Helvetica Light" charset="0"/>
              </a:rPr>
              <a:t>role</a:t>
            </a:r>
            <a:r>
              <a:rPr lang="fr-BE" sz="2000" dirty="0" smtClean="0">
                <a:solidFill>
                  <a:srgbClr val="0070C0"/>
                </a:solidFill>
                <a:sym typeface="Helvetica Light" charset="0"/>
              </a:rPr>
              <a:t> for National </a:t>
            </a:r>
            <a:r>
              <a:rPr lang="fr-BE" sz="2000" dirty="0" err="1" smtClean="0">
                <a:solidFill>
                  <a:srgbClr val="0070C0"/>
                </a:solidFill>
                <a:sym typeface="Helvetica Light" charset="0"/>
              </a:rPr>
              <a:t>Agencies</a:t>
            </a:r>
            <a:r>
              <a:rPr lang="fr-BE" sz="2000" dirty="0" smtClean="0">
                <a:solidFill>
                  <a:srgbClr val="0070C0"/>
                </a:solidFill>
                <a:sym typeface="Helvetica Light" charset="0"/>
              </a:rPr>
              <a:t> ?</a:t>
            </a:r>
          </a:p>
          <a:p>
            <a:pPr algn="ctr" defTabSz="407988" hangingPunct="0"/>
            <a:endParaRPr lang="en-GB" sz="2000" dirty="0">
              <a:solidFill>
                <a:srgbClr val="0070C0"/>
              </a:solidFill>
              <a:sym typeface="Helvetica Light" charset="0"/>
            </a:endParaRPr>
          </a:p>
          <a:p>
            <a:pPr algn="ctr" defTabSz="407988" hangingPunct="0"/>
            <a:endParaRPr lang="fr-BE" sz="2500" dirty="0">
              <a:solidFill>
                <a:srgbClr val="0F5494"/>
              </a:solidFill>
              <a:sym typeface="Helvetica Light" charset="0"/>
            </a:endParaRPr>
          </a:p>
        </p:txBody>
      </p:sp>
      <p:sp>
        <p:nvSpPr>
          <p:cNvPr id="46084" name="Rectangle 10"/>
          <p:cNvSpPr>
            <a:spLocks/>
          </p:cNvSpPr>
          <p:nvPr/>
        </p:nvSpPr>
        <p:spPr bwMode="auto">
          <a:xfrm>
            <a:off x="0" y="5095875"/>
            <a:ext cx="9144000"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797" tIns="50748" rIns="88797" bIns="50748"/>
          <a:lstStyle/>
          <a:p>
            <a:pPr algn="ctr" defTabSz="911225" hangingPunct="0">
              <a:spcBef>
                <a:spcPts val="275"/>
              </a:spcBef>
            </a:pPr>
            <a:r>
              <a:rPr lang="en-US" sz="2500" b="0">
                <a:solidFill>
                  <a:srgbClr val="000000"/>
                </a:solidFill>
                <a:latin typeface="Helvetica Light" charset="0"/>
                <a:sym typeface="Helvetica Light" charset="0"/>
              </a:rPr>
              <a:t> </a:t>
            </a:r>
          </a:p>
        </p:txBody>
      </p:sp>
      <p:sp>
        <p:nvSpPr>
          <p:cNvPr id="46085" name="Rectangle 8"/>
          <p:cNvSpPr>
            <a:spLocks/>
          </p:cNvSpPr>
          <p:nvPr/>
        </p:nvSpPr>
        <p:spPr bwMode="auto">
          <a:xfrm>
            <a:off x="369888" y="3213100"/>
            <a:ext cx="8348662" cy="3095625"/>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48" tIns="50748" rIns="50748" bIns="50748" anchor="ctr"/>
          <a:lstStyle/>
          <a:p>
            <a:pPr marL="342900" indent="-342900" defTabSz="407988" hangingPunct="0">
              <a:lnSpc>
                <a:spcPct val="150000"/>
              </a:lnSpc>
              <a:buFont typeface="Arial" pitchFamily="34" charset="0"/>
              <a:buChar char="•"/>
            </a:pPr>
            <a:r>
              <a:rPr lang="fr-BE" sz="2000" b="0" dirty="0" err="1">
                <a:solidFill>
                  <a:srgbClr val="0070C0"/>
                </a:solidFill>
                <a:sym typeface="Helvetica Light" charset="0"/>
              </a:rPr>
              <a:t>Awareness</a:t>
            </a:r>
            <a:r>
              <a:rPr lang="fr-BE" sz="2000" b="0" dirty="0">
                <a:solidFill>
                  <a:srgbClr val="0070C0"/>
                </a:solidFill>
                <a:sym typeface="Helvetica Light" charset="0"/>
              </a:rPr>
              <a:t>-</a:t>
            </a:r>
            <a:r>
              <a:rPr lang="fr-BE" sz="2000" b="0" dirty="0" err="1">
                <a:solidFill>
                  <a:srgbClr val="0070C0"/>
                </a:solidFill>
                <a:sym typeface="Helvetica Light" charset="0"/>
              </a:rPr>
              <a:t>raising</a:t>
            </a:r>
            <a:r>
              <a:rPr lang="fr-BE" sz="2000" b="0" dirty="0">
                <a:solidFill>
                  <a:srgbClr val="0070C0"/>
                </a:solidFill>
                <a:sym typeface="Helvetica Light" charset="0"/>
              </a:rPr>
              <a:t>, information </a:t>
            </a:r>
          </a:p>
          <a:p>
            <a:pPr marL="342900" indent="-342900" defTabSz="407988" hangingPunct="0">
              <a:lnSpc>
                <a:spcPct val="150000"/>
              </a:lnSpc>
              <a:buFont typeface="Arial" pitchFamily="34" charset="0"/>
              <a:buChar char="•"/>
            </a:pPr>
            <a:r>
              <a:rPr lang="fr-BE" sz="2000" b="0" dirty="0" err="1">
                <a:solidFill>
                  <a:srgbClr val="0070C0"/>
                </a:solidFill>
                <a:sym typeface="Helvetica Light" charset="0"/>
              </a:rPr>
              <a:t>Stakeholder</a:t>
            </a:r>
            <a:r>
              <a:rPr lang="fr-BE" sz="2000" b="0" dirty="0">
                <a:solidFill>
                  <a:srgbClr val="0070C0"/>
                </a:solidFill>
                <a:sym typeface="Helvetica Light" charset="0"/>
              </a:rPr>
              <a:t> and </a:t>
            </a:r>
            <a:r>
              <a:rPr lang="fr-BE" sz="2000" b="0" dirty="0" err="1">
                <a:solidFill>
                  <a:srgbClr val="0070C0"/>
                </a:solidFill>
                <a:sym typeface="Helvetica Light" charset="0"/>
              </a:rPr>
              <a:t>partner</a:t>
            </a:r>
            <a:r>
              <a:rPr lang="fr-BE" sz="2000" b="0" dirty="0">
                <a:solidFill>
                  <a:srgbClr val="0070C0"/>
                </a:solidFill>
                <a:sym typeface="Helvetica Light" charset="0"/>
              </a:rPr>
              <a:t> </a:t>
            </a:r>
            <a:r>
              <a:rPr lang="fr-BE" sz="2000" b="0" dirty="0" err="1">
                <a:solidFill>
                  <a:srgbClr val="0070C0"/>
                </a:solidFill>
                <a:sym typeface="Helvetica Light" charset="0"/>
              </a:rPr>
              <a:t>search</a:t>
            </a:r>
            <a:r>
              <a:rPr lang="fr-BE" sz="2000" b="0" dirty="0">
                <a:solidFill>
                  <a:srgbClr val="0070C0"/>
                </a:solidFill>
                <a:sym typeface="Helvetica Light" charset="0"/>
              </a:rPr>
              <a:t> &amp; identification </a:t>
            </a:r>
          </a:p>
          <a:p>
            <a:pPr marL="342900" indent="-342900" defTabSz="407988" hangingPunct="0">
              <a:lnSpc>
                <a:spcPct val="150000"/>
              </a:lnSpc>
              <a:buFont typeface="Arial" pitchFamily="34" charset="0"/>
              <a:buChar char="•"/>
            </a:pPr>
            <a:r>
              <a:rPr lang="fr-BE" sz="2000" b="0" dirty="0" err="1">
                <a:solidFill>
                  <a:srgbClr val="0070C0"/>
                </a:solidFill>
                <a:sym typeface="Helvetica Light" charset="0"/>
              </a:rPr>
              <a:t>Dissemination</a:t>
            </a:r>
            <a:r>
              <a:rPr lang="fr-BE" sz="2000" b="0" dirty="0">
                <a:solidFill>
                  <a:srgbClr val="0070C0"/>
                </a:solidFill>
                <a:sym typeface="Helvetica Light" charset="0"/>
              </a:rPr>
              <a:t> of concepts, </a:t>
            </a:r>
            <a:r>
              <a:rPr lang="fr-BE" sz="2000" b="0" dirty="0" err="1">
                <a:solidFill>
                  <a:srgbClr val="0070C0"/>
                </a:solidFill>
                <a:sym typeface="Helvetica Light" charset="0"/>
              </a:rPr>
              <a:t>aims</a:t>
            </a:r>
            <a:r>
              <a:rPr lang="fr-BE" sz="2000" b="0" dirty="0">
                <a:solidFill>
                  <a:srgbClr val="0070C0"/>
                </a:solidFill>
                <a:sym typeface="Helvetica Light" charset="0"/>
              </a:rPr>
              <a:t> and </a:t>
            </a:r>
            <a:r>
              <a:rPr lang="fr-BE" sz="2000" b="0" dirty="0" err="1">
                <a:solidFill>
                  <a:srgbClr val="0070C0"/>
                </a:solidFill>
                <a:sym typeface="Helvetica Light" charset="0"/>
              </a:rPr>
              <a:t>results</a:t>
            </a:r>
            <a:r>
              <a:rPr lang="fr-BE" sz="2000" b="0" dirty="0">
                <a:solidFill>
                  <a:srgbClr val="0070C0"/>
                </a:solidFill>
                <a:sym typeface="Helvetica Light" charset="0"/>
              </a:rPr>
              <a:t> </a:t>
            </a:r>
          </a:p>
          <a:p>
            <a:pPr marL="342900" indent="-342900" defTabSz="407988" hangingPunct="0">
              <a:lnSpc>
                <a:spcPct val="150000"/>
              </a:lnSpc>
              <a:buFont typeface="Arial" pitchFamily="34" charset="0"/>
              <a:buChar char="•"/>
            </a:pPr>
            <a:r>
              <a:rPr lang="fr-BE" sz="2000" b="0" dirty="0">
                <a:solidFill>
                  <a:srgbClr val="0070C0"/>
                </a:solidFill>
                <a:sym typeface="Helvetica Light" charset="0"/>
              </a:rPr>
              <a:t>Synergies KA1, KA2 and KA3 </a:t>
            </a:r>
          </a:p>
          <a:p>
            <a:pPr marL="342900" indent="-342900" defTabSz="407988" hangingPunct="0">
              <a:lnSpc>
                <a:spcPct val="150000"/>
              </a:lnSpc>
              <a:buFont typeface="Arial" pitchFamily="34" charset="0"/>
              <a:buChar char="•"/>
            </a:pPr>
            <a:r>
              <a:rPr lang="fr-BE" sz="2000" b="0" dirty="0">
                <a:solidFill>
                  <a:srgbClr val="0070C0"/>
                </a:solidFill>
                <a:sym typeface="Helvetica Light" charset="0"/>
              </a:rPr>
              <a:t>Synergies </a:t>
            </a:r>
            <a:r>
              <a:rPr lang="fr-BE" sz="2000" b="0" dirty="0" err="1">
                <a:solidFill>
                  <a:srgbClr val="0070C0"/>
                </a:solidFill>
                <a:sym typeface="Helvetica Light" charset="0"/>
              </a:rPr>
              <a:t>with</a:t>
            </a:r>
            <a:r>
              <a:rPr lang="fr-BE" sz="2000" b="0" dirty="0">
                <a:solidFill>
                  <a:srgbClr val="0070C0"/>
                </a:solidFill>
                <a:sym typeface="Helvetica Light" charset="0"/>
              </a:rPr>
              <a:t> Horizon 2020, ESIF</a:t>
            </a:r>
          </a:p>
          <a:p>
            <a:pPr marL="342900" indent="-342900" defTabSz="407988" hangingPunct="0">
              <a:lnSpc>
                <a:spcPct val="150000"/>
              </a:lnSpc>
              <a:buFont typeface="Arial" pitchFamily="34" charset="0"/>
              <a:buChar char="•"/>
            </a:pPr>
            <a:r>
              <a:rPr lang="fr-BE" sz="2000" b="0" dirty="0">
                <a:solidFill>
                  <a:srgbClr val="0070C0"/>
                </a:solidFill>
                <a:sym typeface="Helvetica Light" charset="0"/>
              </a:rPr>
              <a:t>Synergies </a:t>
            </a:r>
            <a:r>
              <a:rPr lang="fr-BE" sz="2000" b="0" dirty="0" err="1">
                <a:solidFill>
                  <a:srgbClr val="0070C0"/>
                </a:solidFill>
                <a:sym typeface="Helvetica Light" charset="0"/>
              </a:rPr>
              <a:t>with</a:t>
            </a:r>
            <a:r>
              <a:rPr lang="fr-BE" sz="2000" b="0" dirty="0">
                <a:solidFill>
                  <a:srgbClr val="0070C0"/>
                </a:solidFill>
                <a:sym typeface="Helvetica Light" charset="0"/>
              </a:rPr>
              <a:t> country-</a:t>
            </a:r>
            <a:r>
              <a:rPr lang="fr-BE" sz="2000" b="0" dirty="0" err="1">
                <a:solidFill>
                  <a:srgbClr val="0070C0"/>
                </a:solidFill>
                <a:sym typeface="Helvetica Light" charset="0"/>
              </a:rPr>
              <a:t>specific</a:t>
            </a:r>
            <a:r>
              <a:rPr lang="fr-BE" sz="2000" b="0" dirty="0">
                <a:solidFill>
                  <a:srgbClr val="0070C0"/>
                </a:solidFill>
                <a:sym typeface="Helvetica Light" charset="0"/>
              </a:rPr>
              <a:t>  </a:t>
            </a:r>
            <a:r>
              <a:rPr lang="fr-BE" sz="2000" b="0" dirty="0" err="1">
                <a:solidFill>
                  <a:srgbClr val="0070C0"/>
                </a:solidFill>
                <a:sym typeface="Helvetica Light" charset="0"/>
              </a:rPr>
              <a:t>schemes</a:t>
            </a:r>
            <a:r>
              <a:rPr lang="fr-BE" sz="2000" b="0" dirty="0">
                <a:solidFill>
                  <a:srgbClr val="0070C0"/>
                </a:solidFill>
                <a:sym typeface="Helvetica Light" charset="0"/>
              </a:rPr>
              <a:t> </a:t>
            </a:r>
          </a:p>
        </p:txBody>
      </p:sp>
      <p:sp>
        <p:nvSpPr>
          <p:cNvPr id="11"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65</a:t>
            </a:fld>
            <a:endParaRPr lang="en-GB" sz="1200" dirty="0">
              <a:solidFill>
                <a:schemeClr val="tx1"/>
              </a:solidFill>
            </a:endParaRPr>
          </a:p>
        </p:txBody>
      </p:sp>
    </p:spTree>
    <p:extLst>
      <p:ext uri="{BB962C8B-B14F-4D97-AF65-F5344CB8AC3E}">
        <p14:creationId xmlns:p14="http://schemas.microsoft.com/office/powerpoint/2010/main" val="248552404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1412875"/>
            <a:ext cx="8229600" cy="503238"/>
          </a:xfrm>
          <a:solidFill>
            <a:schemeClr val="accent3"/>
          </a:solidFill>
        </p:spPr>
        <p:txBody>
          <a:bodyPr/>
          <a:lstStyle/>
          <a:p>
            <a:r>
              <a:rPr lang="pl-PL" sz="2400" dirty="0" smtClean="0">
                <a:solidFill>
                  <a:srgbClr val="002060"/>
                </a:solidFill>
                <a:latin typeface="Verdana" pitchFamily="34" charset="0"/>
                <a:ea typeface="Verdana" pitchFamily="34" charset="0"/>
                <a:cs typeface="Verdana" pitchFamily="34" charset="0"/>
                <a:sym typeface="Helvetica Light" charset="0"/>
              </a:rPr>
              <a:t>KA3 - </a:t>
            </a:r>
            <a:r>
              <a:rPr lang="en-GB" sz="2400" dirty="0" smtClean="0">
                <a:solidFill>
                  <a:srgbClr val="002060"/>
                </a:solidFill>
                <a:latin typeface="Verdana" pitchFamily="34" charset="0"/>
                <a:ea typeface="Verdana" pitchFamily="34" charset="0"/>
                <a:cs typeface="Verdana" pitchFamily="34" charset="0"/>
                <a:sym typeface="Helvetica Light" charset="0"/>
              </a:rPr>
              <a:t>Support</a:t>
            </a:r>
            <a:r>
              <a:rPr lang="en-GB" sz="2400" dirty="0" smtClean="0">
                <a:latin typeface="Verdana" pitchFamily="34" charset="0"/>
                <a:ea typeface="Verdana" pitchFamily="34" charset="0"/>
                <a:cs typeface="Verdana" pitchFamily="34" charset="0"/>
              </a:rPr>
              <a:t> </a:t>
            </a:r>
            <a:r>
              <a:rPr lang="en-GB" sz="2400" dirty="0" smtClean="0">
                <a:solidFill>
                  <a:srgbClr val="002060"/>
                </a:solidFill>
                <a:latin typeface="Verdana" pitchFamily="34" charset="0"/>
                <a:ea typeface="Verdana" pitchFamily="34" charset="0"/>
                <a:cs typeface="Verdana" pitchFamily="34" charset="0"/>
                <a:sym typeface="Helvetica Light" charset="0"/>
              </a:rPr>
              <a:t>to European policy tools</a:t>
            </a:r>
            <a:r>
              <a:rPr lang="en-GB" sz="2400" dirty="0" smtClean="0">
                <a:latin typeface="Verdana" pitchFamily="34" charset="0"/>
                <a:ea typeface="Verdana" pitchFamily="34" charset="0"/>
                <a:cs typeface="Verdana" pitchFamily="34" charset="0"/>
              </a:rPr>
              <a:t/>
            </a:r>
            <a:br>
              <a:rPr lang="en-GB" sz="2400" dirty="0" smtClean="0">
                <a:latin typeface="Verdana" pitchFamily="34" charset="0"/>
                <a:ea typeface="Verdana" pitchFamily="34" charset="0"/>
                <a:cs typeface="Verdana" pitchFamily="34" charset="0"/>
              </a:rPr>
            </a:br>
            <a:endParaRPr lang="en-GB" sz="2400" dirty="0" smtClean="0">
              <a:latin typeface="Verdana" pitchFamily="34" charset="0"/>
              <a:ea typeface="Verdana" pitchFamily="34" charset="0"/>
              <a:cs typeface="Verdana" pitchFamily="34" charset="0"/>
            </a:endParaRPr>
          </a:p>
        </p:txBody>
      </p:sp>
      <p:sp>
        <p:nvSpPr>
          <p:cNvPr id="9219" name="Content Placeholder 2"/>
          <p:cNvSpPr>
            <a:spLocks noGrp="1"/>
          </p:cNvSpPr>
          <p:nvPr>
            <p:ph idx="1"/>
          </p:nvPr>
        </p:nvSpPr>
        <p:spPr>
          <a:xfrm>
            <a:off x="395288" y="2276872"/>
            <a:ext cx="8229600" cy="3706292"/>
          </a:xfrm>
        </p:spPr>
        <p:txBody>
          <a:bodyPr/>
          <a:lstStyle/>
          <a:p>
            <a:r>
              <a:rPr lang="pl-PL" sz="1800" b="0" dirty="0" err="1" smtClean="0"/>
              <a:t>Restricted</a:t>
            </a:r>
            <a:r>
              <a:rPr lang="pl-PL" sz="1800" b="0" dirty="0" smtClean="0"/>
              <a:t> </a:t>
            </a:r>
            <a:r>
              <a:rPr lang="pl-PL" sz="1800" b="0" dirty="0" err="1" smtClean="0"/>
              <a:t>call</a:t>
            </a:r>
            <a:r>
              <a:rPr lang="pl-PL" sz="1800" b="0" dirty="0" smtClean="0"/>
              <a:t> on </a:t>
            </a:r>
            <a:r>
              <a:rPr lang="pl-PL" sz="1800" b="0" dirty="0" err="1" smtClean="0"/>
              <a:t>Apprenticeships</a:t>
            </a:r>
            <a:endParaRPr lang="pl-PL" sz="1800" b="0" dirty="0" smtClean="0"/>
          </a:p>
          <a:p>
            <a:r>
              <a:rPr lang="en-GB" sz="1800" b="0" dirty="0" smtClean="0"/>
              <a:t>Implementing </a:t>
            </a:r>
            <a:r>
              <a:rPr lang="en-GB" sz="1800" dirty="0" smtClean="0"/>
              <a:t>ECVET</a:t>
            </a:r>
            <a:r>
              <a:rPr lang="en-GB" sz="1800" b="0" dirty="0" smtClean="0"/>
              <a:t>: National Teams of ECVET experts</a:t>
            </a:r>
          </a:p>
          <a:p>
            <a:r>
              <a:rPr lang="en-GB" sz="1800" b="0" dirty="0" smtClean="0"/>
              <a:t>National Coordinators for the implementation of the European Agenda for Adult Learning</a:t>
            </a:r>
          </a:p>
          <a:p>
            <a:r>
              <a:rPr lang="fr-BE" sz="1800" b="0" dirty="0" smtClean="0"/>
              <a:t>National Recognition Information Centres (</a:t>
            </a:r>
            <a:r>
              <a:rPr lang="fr-BE" sz="1800" dirty="0" err="1" smtClean="0"/>
              <a:t>NARICs</a:t>
            </a:r>
            <a:r>
              <a:rPr lang="fr-BE" sz="1800" b="0" dirty="0" smtClean="0"/>
              <a:t>)</a:t>
            </a:r>
          </a:p>
          <a:p>
            <a:r>
              <a:rPr lang="en-GB" sz="1800" b="0" dirty="0" smtClean="0"/>
              <a:t>Initiative to support the modernisation of Higher Education and implementation of EHEA-reforms</a:t>
            </a:r>
          </a:p>
          <a:p>
            <a:r>
              <a:rPr lang="fr-BE" sz="1800" dirty="0" err="1" smtClean="0"/>
              <a:t>Europass</a:t>
            </a:r>
            <a:r>
              <a:rPr lang="fr-BE" sz="1800" dirty="0" smtClean="0"/>
              <a:t> </a:t>
            </a:r>
          </a:p>
          <a:p>
            <a:r>
              <a:rPr lang="fr-BE" sz="1800" dirty="0" err="1" smtClean="0"/>
              <a:t>Youthpass</a:t>
            </a:r>
            <a:endParaRPr lang="fr-BE" sz="1800" dirty="0" smtClean="0"/>
          </a:p>
          <a:p>
            <a:r>
              <a:rPr lang="fr-BE" sz="1800" dirty="0" err="1" smtClean="0"/>
              <a:t>Euroguidance</a:t>
            </a:r>
            <a:endParaRPr lang="fr-BE" sz="1800" dirty="0" smtClean="0"/>
          </a:p>
          <a:p>
            <a:r>
              <a:rPr lang="en-GB" sz="1800" b="0" dirty="0" smtClean="0"/>
              <a:t>Implementation of the </a:t>
            </a:r>
            <a:r>
              <a:rPr lang="en-GB" sz="1800" dirty="0" smtClean="0"/>
              <a:t>European Qualifications Framework </a:t>
            </a:r>
            <a:r>
              <a:rPr lang="en-GB" sz="1800" b="0" dirty="0" smtClean="0"/>
              <a:t>for lifelong learning </a:t>
            </a:r>
          </a:p>
          <a:p>
            <a:endParaRPr lang="fr-BE" b="0" dirty="0" smtClean="0"/>
          </a:p>
          <a:p>
            <a:endParaRPr lang="fr-BE" b="0" dirty="0" smtClean="0"/>
          </a:p>
          <a:p>
            <a:endParaRPr lang="en-GB" b="0" dirty="0" smtClean="0"/>
          </a:p>
          <a:p>
            <a:endParaRPr lang="fr-BE" b="0" dirty="0" smtClean="0"/>
          </a:p>
          <a:p>
            <a:endParaRPr lang="en-GB" b="0" dirty="0" smtClean="0"/>
          </a:p>
          <a:p>
            <a:endParaRPr lang="en-GB" b="0" dirty="0" smtClean="0"/>
          </a:p>
          <a:p>
            <a:endParaRPr lang="en-GB" b="0" dirty="0" smtClean="0"/>
          </a:p>
          <a:p>
            <a:endParaRPr lang="en-GB" b="0" dirty="0" smtClean="0"/>
          </a:p>
        </p:txBody>
      </p:sp>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66</a:t>
            </a:fld>
            <a:endParaRPr lang="en-GB" sz="1200" dirty="0">
              <a:solidFill>
                <a:schemeClr val="tx1"/>
              </a:solidFill>
            </a:endParaRPr>
          </a:p>
        </p:txBody>
      </p:sp>
    </p:spTree>
    <p:extLst>
      <p:ext uri="{BB962C8B-B14F-4D97-AF65-F5344CB8AC3E}">
        <p14:creationId xmlns:p14="http://schemas.microsoft.com/office/powerpoint/2010/main" val="319691356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95288" y="1628775"/>
            <a:ext cx="8147050" cy="4354513"/>
          </a:xfrm>
        </p:spPr>
        <p:txBody>
          <a:bodyPr/>
          <a:lstStyle/>
          <a:p>
            <a:pPr marL="0" indent="0" algn="ctr">
              <a:buFont typeface="Wingdings" pitchFamily="2" charset="2"/>
              <a:buNone/>
            </a:pPr>
            <a:endParaRPr lang="fr-BE" sz="3200" b="1" smtClean="0">
              <a:solidFill>
                <a:srgbClr val="0070C0"/>
              </a:solidFill>
            </a:endParaRPr>
          </a:p>
          <a:p>
            <a:pPr marL="0" indent="0" algn="ctr">
              <a:buFont typeface="Wingdings" pitchFamily="2" charset="2"/>
              <a:buNone/>
            </a:pPr>
            <a:r>
              <a:rPr lang="fr-BE" sz="3200" b="1" smtClean="0">
                <a:solidFill>
                  <a:srgbClr val="0070C0"/>
                </a:solidFill>
              </a:rPr>
              <a:t> </a:t>
            </a:r>
            <a:endParaRPr lang="en-GB" sz="3200" b="1" smtClean="0">
              <a:solidFill>
                <a:srgbClr val="0070C0"/>
              </a:solidFill>
            </a:endParaRPr>
          </a:p>
        </p:txBody>
      </p:sp>
      <p:sp>
        <p:nvSpPr>
          <p:cNvPr id="11267" name="Rectangle 4"/>
          <p:cNvSpPr>
            <a:spLocks noChangeArrowheads="1"/>
          </p:cNvSpPr>
          <p:nvPr/>
        </p:nvSpPr>
        <p:spPr bwMode="auto">
          <a:xfrm>
            <a:off x="4284663" y="6616700"/>
            <a:ext cx="574675" cy="277813"/>
          </a:xfrm>
          <a:prstGeom prst="rect">
            <a:avLst/>
          </a:prstGeom>
          <a:noFill/>
          <a:ln w="9525">
            <a:noFill/>
            <a:miter lim="800000"/>
            <a:headEnd/>
            <a:tailEnd/>
          </a:ln>
        </p:spPr>
        <p:txBody>
          <a:bodyPr>
            <a:spAutoFit/>
          </a:bodyPr>
          <a:lstStyle/>
          <a:p>
            <a:pPr algn="ctr"/>
            <a:fld id="{266231FB-DFA3-463F-A2C7-7E79AAFAC171}" type="slidenum">
              <a:rPr lang="en-GB" sz="1200">
                <a:solidFill>
                  <a:srgbClr val="FFFFFF"/>
                </a:solidFill>
              </a:rPr>
              <a:pPr algn="ctr"/>
              <a:t>67</a:t>
            </a:fld>
            <a:endParaRPr lang="en-GB" sz="1200">
              <a:solidFill>
                <a:srgbClr val="FFFFFF"/>
              </a:solidFill>
            </a:endParaRPr>
          </a:p>
        </p:txBody>
      </p:sp>
      <p:pic>
        <p:nvPicPr>
          <p:cNvPr id="11268" name="Picture 2"/>
          <p:cNvPicPr>
            <a:picLocks noChangeAspect="1" noChangeArrowheads="1"/>
          </p:cNvPicPr>
          <p:nvPr/>
        </p:nvPicPr>
        <p:blipFill>
          <a:blip r:embed="rId3" cstate="print"/>
          <a:srcRect/>
          <a:stretch>
            <a:fillRect/>
          </a:stretch>
        </p:blipFill>
        <p:spPr bwMode="auto">
          <a:xfrm>
            <a:off x="457200" y="1704181"/>
            <a:ext cx="8229600" cy="4029075"/>
          </a:xfrm>
          <a:prstGeom prst="rect">
            <a:avLst/>
          </a:prstGeom>
          <a:noFill/>
          <a:ln w="9525">
            <a:noFill/>
            <a:miter lim="800000"/>
            <a:headEnd/>
            <a:tailEnd/>
          </a:ln>
          <a:effectLst/>
        </p:spPr>
      </p:pic>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67</a:t>
            </a:fld>
            <a:endParaRPr lang="en-GB" sz="1200" dirty="0">
              <a:solidFill>
                <a:schemeClr val="tx1"/>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95288" y="1628775"/>
            <a:ext cx="8147050" cy="4354513"/>
          </a:xfrm>
        </p:spPr>
        <p:txBody>
          <a:bodyPr/>
          <a:lstStyle/>
          <a:p>
            <a:pPr marL="0" indent="0" algn="ctr">
              <a:buFont typeface="Wingdings" pitchFamily="2" charset="2"/>
              <a:buNone/>
            </a:pPr>
            <a:endParaRPr lang="fr-BE" sz="3200" b="1" smtClean="0">
              <a:solidFill>
                <a:srgbClr val="0070C0"/>
              </a:solidFill>
            </a:endParaRPr>
          </a:p>
          <a:p>
            <a:pPr marL="0" indent="0" algn="ctr">
              <a:buFont typeface="Wingdings" pitchFamily="2" charset="2"/>
              <a:buNone/>
            </a:pPr>
            <a:r>
              <a:rPr lang="fr-BE" sz="3200" b="1" smtClean="0">
                <a:solidFill>
                  <a:srgbClr val="0070C0"/>
                </a:solidFill>
              </a:rPr>
              <a:t> </a:t>
            </a:r>
            <a:endParaRPr lang="en-GB" sz="3200" b="1" smtClean="0">
              <a:solidFill>
                <a:srgbClr val="0070C0"/>
              </a:solidFill>
            </a:endParaRPr>
          </a:p>
        </p:txBody>
      </p:sp>
      <p:sp>
        <p:nvSpPr>
          <p:cNvPr id="12291" name="Rectangle 4"/>
          <p:cNvSpPr>
            <a:spLocks noChangeArrowheads="1"/>
          </p:cNvSpPr>
          <p:nvPr/>
        </p:nvSpPr>
        <p:spPr bwMode="auto">
          <a:xfrm>
            <a:off x="4284663" y="6616700"/>
            <a:ext cx="574675" cy="277813"/>
          </a:xfrm>
          <a:prstGeom prst="rect">
            <a:avLst/>
          </a:prstGeom>
          <a:noFill/>
          <a:ln w="9525">
            <a:noFill/>
            <a:miter lim="800000"/>
            <a:headEnd/>
            <a:tailEnd/>
          </a:ln>
        </p:spPr>
        <p:txBody>
          <a:bodyPr>
            <a:spAutoFit/>
          </a:bodyPr>
          <a:lstStyle/>
          <a:p>
            <a:pPr algn="ctr"/>
            <a:fld id="{9C777528-1737-402E-96B7-63371A27128C}" type="slidenum">
              <a:rPr lang="en-GB" sz="1200">
                <a:solidFill>
                  <a:srgbClr val="FFFFFF"/>
                </a:solidFill>
              </a:rPr>
              <a:pPr algn="ctr"/>
              <a:t>68</a:t>
            </a:fld>
            <a:endParaRPr lang="en-GB" sz="1200">
              <a:solidFill>
                <a:srgbClr val="FFFFFF"/>
              </a:solidFill>
            </a:endParaRPr>
          </a:p>
        </p:txBody>
      </p:sp>
      <p:pic>
        <p:nvPicPr>
          <p:cNvPr id="12292" name="Picture 2"/>
          <p:cNvPicPr>
            <a:picLocks noChangeAspect="1" noChangeArrowheads="1"/>
          </p:cNvPicPr>
          <p:nvPr/>
        </p:nvPicPr>
        <p:blipFill>
          <a:blip r:embed="rId3" cstate="print"/>
          <a:srcRect/>
          <a:stretch>
            <a:fillRect/>
          </a:stretch>
        </p:blipFill>
        <p:spPr bwMode="auto">
          <a:xfrm>
            <a:off x="627063" y="1504950"/>
            <a:ext cx="7888287" cy="3852863"/>
          </a:xfrm>
          <a:prstGeom prst="rect">
            <a:avLst/>
          </a:prstGeom>
          <a:noFill/>
          <a:ln w="9525">
            <a:noFill/>
            <a:miter lim="800000"/>
            <a:headEnd/>
            <a:tailEnd/>
          </a:ln>
          <a:effectLst/>
        </p:spPr>
      </p:pic>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68</a:t>
            </a:fld>
            <a:endParaRPr lang="en-GB" sz="1200" dirty="0">
              <a:solidFill>
                <a:schemeClr val="tx1"/>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23850" y="2276872"/>
            <a:ext cx="8147050" cy="4392488"/>
          </a:xfrm>
        </p:spPr>
        <p:txBody>
          <a:bodyPr/>
          <a:lstStyle/>
          <a:p>
            <a:pPr marL="358775" indent="-358775" algn="just">
              <a:spcAft>
                <a:spcPts val="1200"/>
              </a:spcAft>
              <a:buFont typeface="Wingdings" pitchFamily="2" charset="2"/>
              <a:buNone/>
              <a:defRPr/>
            </a:pPr>
            <a:r>
              <a:rPr lang="fr-BE" sz="1800" b="1" dirty="0" smtClean="0"/>
              <a:t>Partner Organisations (</a:t>
            </a:r>
            <a:r>
              <a:rPr lang="fr-BE" sz="1800" b="1" dirty="0" err="1" smtClean="0"/>
              <a:t>Examples</a:t>
            </a:r>
            <a:r>
              <a:rPr lang="fr-BE" sz="1800" b="1" dirty="0" smtClean="0"/>
              <a:t>)</a:t>
            </a:r>
            <a:endParaRPr lang="fr-BE" sz="1800" dirty="0" smtClean="0"/>
          </a:p>
          <a:p>
            <a:pPr marL="684000" lvl="1" algn="just">
              <a:spcAft>
                <a:spcPts val="1200"/>
              </a:spcAft>
              <a:defRPr/>
            </a:pPr>
            <a:r>
              <a:rPr lang="fr-BE" dirty="0" smtClean="0"/>
              <a:t>OECD</a:t>
            </a:r>
          </a:p>
          <a:p>
            <a:pPr marL="684000" lvl="1" algn="just">
              <a:spcAft>
                <a:spcPts val="1200"/>
              </a:spcAft>
              <a:defRPr/>
            </a:pPr>
            <a:r>
              <a:rPr lang="en-GB" dirty="0" smtClean="0"/>
              <a:t>Council of Europe</a:t>
            </a:r>
          </a:p>
          <a:p>
            <a:pPr marL="684000" lvl="1" algn="just">
              <a:spcAft>
                <a:spcPts val="1200"/>
              </a:spcAft>
              <a:defRPr/>
            </a:pPr>
            <a:r>
              <a:rPr lang="fr-BE" dirty="0" smtClean="0"/>
              <a:t>ICDE (International Council for Open and Distance Educations)</a:t>
            </a:r>
            <a:endParaRPr lang="pl-PL" dirty="0" smtClean="0"/>
          </a:p>
          <a:p>
            <a:pPr marL="358775" indent="-358775" algn="just">
              <a:spcAft>
                <a:spcPts val="1200"/>
              </a:spcAft>
              <a:buNone/>
              <a:defRPr/>
            </a:pPr>
            <a:r>
              <a:rPr lang="fr-BE" sz="1800" dirty="0" err="1" smtClean="0"/>
              <a:t>Activities</a:t>
            </a:r>
            <a:r>
              <a:rPr lang="fr-BE" sz="1800" dirty="0" smtClean="0"/>
              <a:t> </a:t>
            </a:r>
            <a:r>
              <a:rPr lang="fr-BE" sz="1800" dirty="0" err="1" smtClean="0"/>
              <a:t>supported</a:t>
            </a:r>
            <a:endParaRPr lang="en-GB" sz="1800" dirty="0" smtClean="0"/>
          </a:p>
          <a:p>
            <a:pPr marL="648000" lvl="1" algn="just">
              <a:spcAft>
                <a:spcPts val="1200"/>
              </a:spcAft>
              <a:defRPr/>
            </a:pPr>
            <a:r>
              <a:rPr lang="en-GB" dirty="0" smtClean="0"/>
              <a:t>Surveys, assessments and secondary analyses</a:t>
            </a:r>
          </a:p>
          <a:p>
            <a:pPr marL="648000" lvl="1" algn="just">
              <a:spcAft>
                <a:spcPts val="1200"/>
              </a:spcAft>
              <a:defRPr/>
            </a:pPr>
            <a:r>
              <a:rPr lang="en-GB" dirty="0" smtClean="0"/>
              <a:t>Country analyses</a:t>
            </a:r>
          </a:p>
          <a:p>
            <a:pPr marL="648000" lvl="1" algn="just">
              <a:spcAft>
                <a:spcPts val="1200"/>
              </a:spcAft>
              <a:defRPr/>
            </a:pPr>
            <a:r>
              <a:rPr lang="en-GB" dirty="0" smtClean="0"/>
              <a:t>Studies on thematic key initiatives</a:t>
            </a:r>
          </a:p>
          <a:p>
            <a:pPr marL="648000" lvl="1" algn="just">
              <a:spcAft>
                <a:spcPts val="1200"/>
              </a:spcAft>
              <a:defRPr/>
            </a:pPr>
            <a:r>
              <a:rPr lang="en-GB" dirty="0" smtClean="0"/>
              <a:t>Capacity building</a:t>
            </a:r>
          </a:p>
          <a:p>
            <a:pPr lvl="1" algn="just">
              <a:spcAft>
                <a:spcPts val="1200"/>
              </a:spcAft>
              <a:defRPr/>
            </a:pPr>
            <a:endParaRPr lang="fr-BE" dirty="0" smtClean="0"/>
          </a:p>
          <a:p>
            <a:pPr lvl="1" algn="just">
              <a:spcAft>
                <a:spcPts val="1200"/>
              </a:spcAft>
              <a:defRPr/>
            </a:pPr>
            <a:endParaRPr lang="fr-BE" b="1" dirty="0" smtClean="0"/>
          </a:p>
          <a:p>
            <a:pPr lvl="1" algn="just">
              <a:spcAft>
                <a:spcPts val="1200"/>
              </a:spcAft>
              <a:defRPr/>
            </a:pPr>
            <a:endParaRPr lang="en-GB" b="1" dirty="0" smtClean="0"/>
          </a:p>
        </p:txBody>
      </p:sp>
      <p:sp>
        <p:nvSpPr>
          <p:cNvPr id="8195" name="Rectangle 4"/>
          <p:cNvSpPr>
            <a:spLocks noChangeArrowheads="1"/>
          </p:cNvSpPr>
          <p:nvPr/>
        </p:nvSpPr>
        <p:spPr bwMode="auto">
          <a:xfrm>
            <a:off x="4284663" y="6616700"/>
            <a:ext cx="574675" cy="277813"/>
          </a:xfrm>
          <a:prstGeom prst="rect">
            <a:avLst/>
          </a:prstGeom>
          <a:noFill/>
          <a:ln w="9525">
            <a:noFill/>
            <a:miter lim="800000"/>
            <a:headEnd/>
            <a:tailEnd/>
          </a:ln>
        </p:spPr>
        <p:txBody>
          <a:bodyPr>
            <a:spAutoFit/>
          </a:bodyPr>
          <a:lstStyle/>
          <a:p>
            <a:pPr algn="ctr"/>
            <a:fld id="{E4678619-11C5-46F5-8D03-87FF92FD8378}" type="slidenum">
              <a:rPr lang="en-GB" sz="1200">
                <a:solidFill>
                  <a:srgbClr val="FFFFFF"/>
                </a:solidFill>
              </a:rPr>
              <a:pPr algn="ctr"/>
              <a:t>69</a:t>
            </a:fld>
            <a:endParaRPr lang="en-GB" sz="1200">
              <a:solidFill>
                <a:srgbClr val="FFFFFF"/>
              </a:solidFill>
            </a:endParaRPr>
          </a:p>
        </p:txBody>
      </p:sp>
      <p:sp>
        <p:nvSpPr>
          <p:cNvPr id="4" name="Symbol zastępczy tekstu 2"/>
          <p:cNvSpPr txBox="1">
            <a:spLocks/>
          </p:cNvSpPr>
          <p:nvPr/>
        </p:nvSpPr>
        <p:spPr bwMode="auto">
          <a:xfrm>
            <a:off x="539552" y="1352749"/>
            <a:ext cx="7920880" cy="92412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F5494"/>
              </a:buClr>
              <a:buSzTx/>
              <a:tabLst/>
              <a:defRPr/>
            </a:pP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KA3 –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Co-operation</a:t>
            </a: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with</a:t>
            </a: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 International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Organisations</a:t>
            </a:r>
            <a:endParaRPr kumimoji="0" lang="pl-PL" sz="2400" b="1" i="0" u="none" strike="noStrike" kern="0" cap="none" spc="0" normalizeH="0" baseline="0" noProof="0" dirty="0">
              <a:ln>
                <a:noFill/>
              </a:ln>
              <a:solidFill>
                <a:srgbClr val="002060"/>
              </a:solidFill>
              <a:effectLst/>
              <a:uLnTx/>
              <a:uFillTx/>
              <a:latin typeface="Verdana" pitchFamily="34" charset="0"/>
              <a:ea typeface="+mn-ea"/>
              <a:cs typeface="+mn-cs"/>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69</a:t>
            </a:fld>
            <a:endParaRPr lang="en-GB" sz="1200" dirty="0">
              <a:solidFill>
                <a:schemeClr val="tx1"/>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468314" y="3284538"/>
            <a:ext cx="8207374" cy="1512614"/>
          </a:xfrm>
          <a:prstGeom prst="rect">
            <a:avLst/>
          </a:prstGeom>
          <a:extLst/>
        </p:spPr>
        <p:txBody>
          <a:bodyPr anchor="t"/>
          <a:lstStyle/>
          <a:p>
            <a:pPr algn="ctr" eaLnBrk="0" hangingPunct="0"/>
            <a:r>
              <a:rPr lang="en-GB" sz="3200" b="1" cap="all" dirty="0" smtClean="0">
                <a:solidFill>
                  <a:srgbClr val="002060"/>
                </a:solidFill>
                <a:latin typeface="+mj-lt"/>
                <a:ea typeface="+mj-ea"/>
                <a:cs typeface="+mj-cs"/>
              </a:rPr>
              <a:t>Erasmus+</a:t>
            </a:r>
            <a:br>
              <a:rPr lang="en-GB" sz="3200" b="1" cap="all" dirty="0" smtClean="0">
                <a:solidFill>
                  <a:srgbClr val="002060"/>
                </a:solidFill>
                <a:latin typeface="+mj-lt"/>
                <a:ea typeface="+mj-ea"/>
                <a:cs typeface="+mj-cs"/>
              </a:rPr>
            </a:br>
            <a:r>
              <a:rPr lang="en-GB" sz="3200" b="1" cap="all" dirty="0" smtClean="0">
                <a:solidFill>
                  <a:srgbClr val="002060"/>
                </a:solidFill>
                <a:latin typeface="+mj-lt"/>
                <a:ea typeface="+mj-ea"/>
                <a:cs typeface="+mj-cs"/>
              </a:rPr>
              <a:t/>
            </a:r>
            <a:br>
              <a:rPr lang="en-GB" sz="3200" b="1" cap="all" dirty="0" smtClean="0">
                <a:solidFill>
                  <a:srgbClr val="002060"/>
                </a:solidFill>
                <a:latin typeface="+mj-lt"/>
                <a:ea typeface="+mj-ea"/>
                <a:cs typeface="+mj-cs"/>
              </a:rPr>
            </a:br>
            <a:r>
              <a:rPr lang="en-GB" sz="3200" b="1" cap="all" dirty="0" smtClean="0">
                <a:solidFill>
                  <a:srgbClr val="002060"/>
                </a:solidFill>
                <a:latin typeface="+mj-lt"/>
                <a:ea typeface="+mj-ea"/>
                <a:cs typeface="+mj-cs"/>
              </a:rPr>
              <a:t>Some figures</a:t>
            </a:r>
            <a:endParaRPr lang="en-GB" sz="3200" b="1" cap="all" dirty="0">
              <a:solidFill>
                <a:srgbClr val="002060"/>
              </a:solidFill>
              <a:latin typeface="+mj-lt"/>
              <a:ea typeface="+mj-ea"/>
              <a:cs typeface="+mj-cs"/>
            </a:endParaRPr>
          </a:p>
        </p:txBody>
      </p:sp>
      <p:sp>
        <p:nvSpPr>
          <p:cNvPr id="3"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7</a:t>
            </a:fld>
            <a:endParaRPr lang="en-GB" sz="1200" dirty="0">
              <a:solidFill>
                <a:schemeClr val="tx1"/>
              </a:solidFill>
            </a:endParaRPr>
          </a:p>
        </p:txBody>
      </p:sp>
    </p:spTree>
    <p:extLst>
      <p:ext uri="{BB962C8B-B14F-4D97-AF65-F5344CB8AC3E}">
        <p14:creationId xmlns:p14="http://schemas.microsoft.com/office/powerpoint/2010/main" val="4047744709"/>
      </p:ext>
    </p:extLst>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23850" y="2492896"/>
            <a:ext cx="8147050" cy="3763764"/>
          </a:xfrm>
        </p:spPr>
        <p:txBody>
          <a:bodyPr/>
          <a:lstStyle/>
          <a:p>
            <a:pPr marL="358775" indent="-358775" algn="just">
              <a:spcAft>
                <a:spcPts val="1200"/>
              </a:spcAft>
              <a:buFont typeface="Wingdings" pitchFamily="2" charset="2"/>
              <a:buNone/>
              <a:defRPr/>
            </a:pPr>
            <a:r>
              <a:rPr lang="fr-BE" sz="2000" b="1" dirty="0" smtClean="0"/>
              <a:t>Objectives</a:t>
            </a:r>
            <a:endParaRPr lang="fr-BE" sz="2000" dirty="0" smtClean="0"/>
          </a:p>
          <a:p>
            <a:pPr lvl="1" algn="just">
              <a:spcAft>
                <a:spcPts val="1200"/>
              </a:spcAft>
              <a:defRPr/>
            </a:pPr>
            <a:r>
              <a:rPr lang="fr-BE" dirty="0" err="1" smtClean="0"/>
              <a:t>Strengthen</a:t>
            </a:r>
            <a:r>
              <a:rPr lang="fr-BE" dirty="0" smtClean="0"/>
              <a:t> the </a:t>
            </a:r>
            <a:r>
              <a:rPr lang="fr-BE" b="1" dirty="0" err="1" smtClean="0"/>
              <a:t>evidence</a:t>
            </a:r>
            <a:r>
              <a:rPr lang="fr-BE" b="1" dirty="0" smtClean="0"/>
              <a:t> base </a:t>
            </a:r>
            <a:r>
              <a:rPr lang="fr-BE" dirty="0" smtClean="0"/>
              <a:t>of </a:t>
            </a:r>
            <a:r>
              <a:rPr lang="fr-BE" dirty="0" err="1" smtClean="0"/>
              <a:t>policies</a:t>
            </a:r>
            <a:r>
              <a:rPr lang="fr-BE" dirty="0" smtClean="0"/>
              <a:t> in </a:t>
            </a:r>
            <a:r>
              <a:rPr lang="fr-BE" dirty="0" err="1" smtClean="0"/>
              <a:t>education</a:t>
            </a:r>
            <a:r>
              <a:rPr lang="fr-BE" dirty="0" smtClean="0"/>
              <a:t> and training</a:t>
            </a:r>
          </a:p>
          <a:p>
            <a:pPr lvl="1" algn="just">
              <a:spcAft>
                <a:spcPts val="1200"/>
              </a:spcAft>
              <a:defRPr/>
            </a:pPr>
            <a:r>
              <a:rPr lang="en-GB" dirty="0" smtClean="0"/>
              <a:t>Help countries leverage </a:t>
            </a:r>
            <a:r>
              <a:rPr lang="en-GB" b="1" dirty="0" smtClean="0"/>
              <a:t>comparative analysis </a:t>
            </a:r>
            <a:r>
              <a:rPr lang="en-GB" dirty="0" smtClean="0"/>
              <a:t>and </a:t>
            </a:r>
            <a:r>
              <a:rPr lang="en-GB" b="1" dirty="0" smtClean="0"/>
              <a:t>benchmarking</a:t>
            </a:r>
            <a:r>
              <a:rPr lang="en-GB" dirty="0" smtClean="0"/>
              <a:t> for policy design and implementation</a:t>
            </a:r>
          </a:p>
          <a:p>
            <a:pPr lvl="1" algn="just">
              <a:spcAft>
                <a:spcPts val="1200"/>
              </a:spcAft>
              <a:defRPr/>
            </a:pPr>
            <a:r>
              <a:rPr lang="fr-BE" dirty="0" smtClean="0"/>
              <a:t>Use the </a:t>
            </a:r>
            <a:r>
              <a:rPr lang="fr-BE" dirty="0" err="1" smtClean="0"/>
              <a:t>potential</a:t>
            </a:r>
            <a:r>
              <a:rPr lang="fr-BE" dirty="0" smtClean="0"/>
              <a:t> of </a:t>
            </a:r>
            <a:r>
              <a:rPr lang="fr-BE" b="1" dirty="0" err="1" smtClean="0"/>
              <a:t>recognised</a:t>
            </a:r>
            <a:r>
              <a:rPr lang="fr-BE" b="1" dirty="0" smtClean="0"/>
              <a:t> </a:t>
            </a:r>
            <a:r>
              <a:rPr lang="fr-BE" b="1" dirty="0" err="1" smtClean="0"/>
              <a:t>experti</a:t>
            </a:r>
            <a:r>
              <a:rPr lang="pl-PL" b="1" dirty="0" smtClean="0"/>
              <a:t>s</a:t>
            </a:r>
            <a:r>
              <a:rPr lang="fr-BE" b="1" dirty="0" smtClean="0"/>
              <a:t>e and </a:t>
            </a:r>
            <a:r>
              <a:rPr lang="fr-BE" b="1" dirty="0" err="1" smtClean="0"/>
              <a:t>analytical</a:t>
            </a:r>
            <a:r>
              <a:rPr lang="fr-BE" b="1" dirty="0" smtClean="0"/>
              <a:t> </a:t>
            </a:r>
            <a:r>
              <a:rPr lang="fr-BE" b="1" dirty="0" err="1" smtClean="0"/>
              <a:t>capacity</a:t>
            </a:r>
            <a:endParaRPr lang="fr-BE" b="1" dirty="0" smtClean="0"/>
          </a:p>
          <a:p>
            <a:pPr lvl="1" algn="just">
              <a:spcAft>
                <a:spcPts val="1200"/>
              </a:spcAft>
              <a:defRPr/>
            </a:pPr>
            <a:endParaRPr lang="fr-BE" b="1" dirty="0" smtClean="0"/>
          </a:p>
          <a:p>
            <a:pPr lvl="1" algn="just">
              <a:spcAft>
                <a:spcPts val="1200"/>
              </a:spcAft>
              <a:defRPr/>
            </a:pPr>
            <a:endParaRPr lang="en-GB" b="1" dirty="0" smtClean="0"/>
          </a:p>
        </p:txBody>
      </p:sp>
      <p:sp>
        <p:nvSpPr>
          <p:cNvPr id="9219" name="Rectangle 4"/>
          <p:cNvSpPr>
            <a:spLocks noChangeArrowheads="1"/>
          </p:cNvSpPr>
          <p:nvPr/>
        </p:nvSpPr>
        <p:spPr bwMode="auto">
          <a:xfrm>
            <a:off x="4284663" y="6616700"/>
            <a:ext cx="574675" cy="277813"/>
          </a:xfrm>
          <a:prstGeom prst="rect">
            <a:avLst/>
          </a:prstGeom>
          <a:noFill/>
          <a:ln w="9525">
            <a:noFill/>
            <a:miter lim="800000"/>
            <a:headEnd/>
            <a:tailEnd/>
          </a:ln>
        </p:spPr>
        <p:txBody>
          <a:bodyPr>
            <a:spAutoFit/>
          </a:bodyPr>
          <a:lstStyle/>
          <a:p>
            <a:pPr algn="ctr"/>
            <a:fld id="{27D837C4-76D3-48AD-8EF2-EDDB938652C0}" type="slidenum">
              <a:rPr lang="en-GB" sz="1200">
                <a:solidFill>
                  <a:srgbClr val="FFFFFF"/>
                </a:solidFill>
              </a:rPr>
              <a:pPr algn="ctr"/>
              <a:t>70</a:t>
            </a:fld>
            <a:endParaRPr lang="en-GB" sz="1200">
              <a:solidFill>
                <a:srgbClr val="FFFFFF"/>
              </a:solidFill>
            </a:endParaRPr>
          </a:p>
        </p:txBody>
      </p:sp>
      <p:sp>
        <p:nvSpPr>
          <p:cNvPr id="4" name="Symbol zastępczy tekstu 2"/>
          <p:cNvSpPr txBox="1">
            <a:spLocks/>
          </p:cNvSpPr>
          <p:nvPr/>
        </p:nvSpPr>
        <p:spPr bwMode="auto">
          <a:xfrm>
            <a:off x="722313" y="1352749"/>
            <a:ext cx="7772400" cy="92412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F5494"/>
              </a:buClr>
              <a:buSzTx/>
              <a:tabLst/>
              <a:defRPr/>
            </a:pP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KA3 –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Co-operation</a:t>
            </a: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with</a:t>
            </a: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 International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Organisations</a:t>
            </a:r>
            <a:endParaRPr kumimoji="0" lang="pl-PL" sz="2400" b="1" i="0" u="none" strike="noStrike" kern="0" cap="none" spc="0" normalizeH="0" baseline="0" noProof="0" dirty="0">
              <a:ln>
                <a:noFill/>
              </a:ln>
              <a:solidFill>
                <a:srgbClr val="002060"/>
              </a:solidFill>
              <a:effectLst/>
              <a:uLnTx/>
              <a:uFillTx/>
              <a:latin typeface="Verdana" pitchFamily="34" charset="0"/>
              <a:ea typeface="+mn-ea"/>
              <a:cs typeface="+mn-cs"/>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70</a:t>
            </a:fld>
            <a:endParaRPr lang="en-GB" sz="1200" dirty="0">
              <a:solidFill>
                <a:schemeClr val="tx1"/>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95288" y="2492896"/>
            <a:ext cx="8147050" cy="3096344"/>
          </a:xfrm>
          <a:solidFill>
            <a:schemeClr val="accent3"/>
          </a:solidFill>
          <a:ln>
            <a:noFill/>
          </a:ln>
        </p:spPr>
        <p:txBody>
          <a:bodyPr vert="horz" wrap="square" lIns="91440" tIns="45720" rIns="91440" bIns="45720" numCol="1" anchor="t" anchorCtr="0" compatLnSpc="1">
            <a:prstTxWarp prst="textNoShape">
              <a:avLst/>
            </a:prstTxWarp>
          </a:bodyPr>
          <a:lstStyle/>
          <a:p>
            <a:pPr>
              <a:buFont typeface="Verdana" pitchFamily="34" charset="0"/>
              <a:buAutoNum type="arabicPeriod"/>
            </a:pPr>
            <a:r>
              <a:rPr lang="fr-BE" sz="2000" dirty="0" smtClean="0"/>
              <a:t> </a:t>
            </a:r>
            <a:r>
              <a:rPr lang="pl-PL" sz="2000" dirty="0" smtClean="0"/>
              <a:t>D</a:t>
            </a:r>
            <a:r>
              <a:rPr lang="fr-BE" sz="2000" dirty="0" err="1" smtClean="0"/>
              <a:t>ialogue</a:t>
            </a:r>
            <a:r>
              <a:rPr lang="fr-BE" sz="2000" dirty="0" smtClean="0"/>
              <a:t> and </a:t>
            </a:r>
            <a:r>
              <a:rPr lang="fr-BE" sz="2000" dirty="0" err="1" smtClean="0"/>
              <a:t>cooperation</a:t>
            </a:r>
            <a:endParaRPr lang="pl-PL" sz="2000" dirty="0" smtClean="0"/>
          </a:p>
          <a:p>
            <a:pPr marL="400050" lvl="1" indent="0" eaLnBrk="1">
              <a:lnSpc>
                <a:spcPct val="150000"/>
              </a:lnSpc>
              <a:buFontTx/>
              <a:buNone/>
            </a:pPr>
            <a:r>
              <a:rPr lang="pl-PL" b="0" dirty="0" smtClean="0"/>
              <a:t>1. </a:t>
            </a:r>
            <a:r>
              <a:rPr lang="fr-BE" b="0" dirty="0" smtClean="0"/>
              <a:t>Education, Training and </a:t>
            </a:r>
            <a:r>
              <a:rPr lang="fr-BE" b="0" dirty="0" err="1" smtClean="0"/>
              <a:t>Youth</a:t>
            </a:r>
            <a:r>
              <a:rPr lang="fr-BE" b="0" dirty="0" smtClean="0"/>
              <a:t> Forum</a:t>
            </a:r>
          </a:p>
          <a:p>
            <a:pPr marL="400050" lvl="1" indent="0" eaLnBrk="1">
              <a:lnSpc>
                <a:spcPct val="150000"/>
              </a:lnSpc>
              <a:buNone/>
            </a:pPr>
            <a:r>
              <a:rPr lang="fr-BE" b="0" dirty="0" smtClean="0"/>
              <a:t>2. </a:t>
            </a:r>
            <a:r>
              <a:rPr lang="fr-BE" b="0" dirty="0" err="1" smtClean="0"/>
              <a:t>European</a:t>
            </a:r>
            <a:r>
              <a:rPr lang="fr-BE" b="0" dirty="0" smtClean="0"/>
              <a:t> </a:t>
            </a:r>
            <a:r>
              <a:rPr lang="fr-BE" b="0" dirty="0" err="1" smtClean="0"/>
              <a:t>Youth</a:t>
            </a:r>
            <a:r>
              <a:rPr lang="fr-BE" b="0" dirty="0" smtClean="0"/>
              <a:t> Forum</a:t>
            </a:r>
          </a:p>
          <a:p>
            <a:pPr marL="400050" lvl="1" indent="0" eaLnBrk="1">
              <a:lnSpc>
                <a:spcPct val="150000"/>
              </a:lnSpc>
              <a:buNone/>
            </a:pPr>
            <a:r>
              <a:rPr lang="fr-BE" b="0" dirty="0" smtClean="0"/>
              <a:t>3. </a:t>
            </a:r>
            <a:r>
              <a:rPr lang="fr-BE" b="0" dirty="0" err="1" smtClean="0"/>
              <a:t>Structured</a:t>
            </a:r>
            <a:r>
              <a:rPr lang="fr-BE" b="0" dirty="0" smtClean="0"/>
              <a:t> Dialogue</a:t>
            </a:r>
          </a:p>
          <a:p>
            <a:pPr marL="400050" lvl="1" indent="0" eaLnBrk="1">
              <a:lnSpc>
                <a:spcPct val="150000"/>
              </a:lnSpc>
              <a:buNone/>
            </a:pPr>
            <a:r>
              <a:rPr lang="fr-BE" b="0" dirty="0" smtClean="0"/>
              <a:t>4. Dialogue </a:t>
            </a:r>
            <a:r>
              <a:rPr lang="fr-BE" b="0" dirty="0" err="1" smtClean="0"/>
              <a:t>Platforms</a:t>
            </a:r>
            <a:endParaRPr lang="fr-BE" b="0" dirty="0" smtClean="0"/>
          </a:p>
          <a:p>
            <a:pPr marL="400050" lvl="1" indent="0" eaLnBrk="1">
              <a:lnSpc>
                <a:spcPct val="150000"/>
              </a:lnSpc>
              <a:buNone/>
            </a:pPr>
            <a:r>
              <a:rPr lang="fr-BE" b="0" dirty="0" smtClean="0"/>
              <a:t>5. Civil Society </a:t>
            </a:r>
            <a:r>
              <a:rPr lang="fr-BE" b="0" dirty="0" err="1" smtClean="0"/>
              <a:t>Cooperation</a:t>
            </a:r>
            <a:r>
              <a:rPr lang="pl-PL" b="0" dirty="0" smtClean="0"/>
              <a:t> (</a:t>
            </a:r>
            <a:r>
              <a:rPr lang="fr-BE" dirty="0" smtClean="0"/>
              <a:t>Call for </a:t>
            </a:r>
            <a:r>
              <a:rPr lang="fr-BE" dirty="0" err="1" smtClean="0"/>
              <a:t>proposals</a:t>
            </a:r>
            <a:r>
              <a:rPr lang="fr-BE" dirty="0" smtClean="0"/>
              <a:t> for: Civil society </a:t>
            </a:r>
            <a:r>
              <a:rPr lang="fr-BE" dirty="0" err="1" smtClean="0"/>
              <a:t>partnerships</a:t>
            </a:r>
            <a:endParaRPr lang="fr-BE" dirty="0" smtClean="0"/>
          </a:p>
          <a:p>
            <a:pPr marL="400050" lvl="1" indent="0" eaLnBrk="1">
              <a:lnSpc>
                <a:spcPct val="150000"/>
              </a:lnSpc>
              <a:buNone/>
            </a:pPr>
            <a:endParaRPr lang="en-GB" sz="2400" dirty="0" smtClean="0"/>
          </a:p>
        </p:txBody>
      </p:sp>
      <p:sp>
        <p:nvSpPr>
          <p:cNvPr id="7171" name="Rectangle 4"/>
          <p:cNvSpPr>
            <a:spLocks noChangeArrowheads="1"/>
          </p:cNvSpPr>
          <p:nvPr/>
        </p:nvSpPr>
        <p:spPr bwMode="auto">
          <a:xfrm>
            <a:off x="4284663" y="6616700"/>
            <a:ext cx="574675" cy="277813"/>
          </a:xfrm>
          <a:prstGeom prst="rect">
            <a:avLst/>
          </a:prstGeom>
          <a:noFill/>
          <a:ln w="9525">
            <a:noFill/>
            <a:miter lim="800000"/>
            <a:headEnd/>
            <a:tailEnd/>
          </a:ln>
        </p:spPr>
        <p:txBody>
          <a:bodyPr lIns="91156" tIns="45578" rIns="91156" bIns="45578">
            <a:spAutoFit/>
          </a:bodyPr>
          <a:lstStyle/>
          <a:p>
            <a:pPr algn="ctr"/>
            <a:fld id="{E639002A-55FD-4F50-8792-0172369073FD}" type="slidenum">
              <a:rPr lang="en-GB" sz="1200">
                <a:solidFill>
                  <a:srgbClr val="FFFFFF"/>
                </a:solidFill>
              </a:rPr>
              <a:pPr algn="ctr"/>
              <a:t>71</a:t>
            </a:fld>
            <a:endParaRPr lang="en-GB" sz="1200">
              <a:solidFill>
                <a:srgbClr val="FFFFFF"/>
              </a:solidFill>
            </a:endParaRPr>
          </a:p>
        </p:txBody>
      </p:sp>
      <p:sp>
        <p:nvSpPr>
          <p:cNvPr id="4" name="Symbol zastępczy tekstu 2"/>
          <p:cNvSpPr txBox="1">
            <a:spLocks/>
          </p:cNvSpPr>
          <p:nvPr/>
        </p:nvSpPr>
        <p:spPr bwMode="auto">
          <a:xfrm>
            <a:off x="722313" y="1352749"/>
            <a:ext cx="7772400" cy="92412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F5494"/>
              </a:buClr>
              <a:buSzTx/>
              <a:tabLst/>
              <a:defRPr/>
            </a:pP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KA3 –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Stakeholder</a:t>
            </a: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dialogue</a:t>
            </a: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policy</a:t>
            </a: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 and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programme</a:t>
            </a: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promotion</a:t>
            </a:r>
            <a:endParaRPr kumimoji="0" lang="pl-PL" sz="2400" b="1" i="0" u="none" strike="noStrike" kern="0" cap="none" spc="0" normalizeH="0" baseline="0" noProof="0" dirty="0">
              <a:ln>
                <a:noFill/>
              </a:ln>
              <a:solidFill>
                <a:srgbClr val="002060"/>
              </a:solidFill>
              <a:effectLst/>
              <a:uLnTx/>
              <a:uFillTx/>
              <a:latin typeface="Verdana" pitchFamily="34" charset="0"/>
              <a:ea typeface="+mn-ea"/>
              <a:cs typeface="+mn-cs"/>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71</a:t>
            </a:fld>
            <a:endParaRPr lang="en-GB" sz="1200" dirty="0">
              <a:solidFill>
                <a:schemeClr val="tx1"/>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95288" y="2492896"/>
            <a:ext cx="8147050" cy="3490392"/>
          </a:xfrm>
          <a:solidFill>
            <a:schemeClr val="accent3"/>
          </a:solidFill>
          <a:ln>
            <a:noFill/>
          </a:ln>
        </p:spPr>
        <p:txBody>
          <a:bodyPr vert="horz" wrap="square" lIns="91440" tIns="45720" rIns="91440" bIns="45720" numCol="1" anchor="t" anchorCtr="0" compatLnSpc="1">
            <a:prstTxWarp prst="textNoShape">
              <a:avLst/>
            </a:prstTxWarp>
          </a:bodyPr>
          <a:lstStyle/>
          <a:p>
            <a:pPr>
              <a:buNone/>
            </a:pPr>
            <a:r>
              <a:rPr lang="pl-PL" sz="2000" dirty="0" smtClean="0">
                <a:solidFill>
                  <a:srgbClr val="0070C0"/>
                </a:solidFill>
              </a:rPr>
              <a:t>2. </a:t>
            </a:r>
            <a:r>
              <a:rPr lang="en-GB" sz="2000" dirty="0" smtClean="0"/>
              <a:t>Dissemination and exploitation of results of Erasmus+</a:t>
            </a:r>
            <a:endParaRPr lang="pl-PL" sz="2000" dirty="0" smtClean="0"/>
          </a:p>
          <a:p>
            <a:pPr lvl="1" indent="-342900" eaLnBrk="1">
              <a:lnSpc>
                <a:spcPct val="150000"/>
              </a:lnSpc>
              <a:buAutoNum type="arabicPeriod"/>
            </a:pPr>
            <a:r>
              <a:rPr lang="fr-BE" dirty="0" smtClean="0"/>
              <a:t>Policy </a:t>
            </a:r>
            <a:r>
              <a:rPr lang="fr-BE" dirty="0" err="1" smtClean="0"/>
              <a:t>related</a:t>
            </a:r>
            <a:r>
              <a:rPr lang="fr-BE" dirty="0" smtClean="0"/>
              <a:t> and </a:t>
            </a:r>
            <a:r>
              <a:rPr lang="fr-BE" dirty="0" err="1" smtClean="0"/>
              <a:t>policy</a:t>
            </a:r>
            <a:r>
              <a:rPr lang="fr-BE" dirty="0" smtClean="0"/>
              <a:t> dialogue </a:t>
            </a:r>
            <a:r>
              <a:rPr lang="fr-BE" dirty="0" err="1" smtClean="0"/>
              <a:t>conferences</a:t>
            </a:r>
            <a:r>
              <a:rPr lang="fr-BE" dirty="0" smtClean="0"/>
              <a:t> </a:t>
            </a:r>
            <a:r>
              <a:rPr lang="fr-BE" dirty="0" err="1" smtClean="0"/>
              <a:t>including</a:t>
            </a:r>
            <a:r>
              <a:rPr lang="fr-BE" dirty="0" smtClean="0"/>
              <a:t> the ERASMUS+ </a:t>
            </a:r>
            <a:r>
              <a:rPr lang="fr-BE" dirty="0" err="1" smtClean="0"/>
              <a:t>annual</a:t>
            </a:r>
            <a:r>
              <a:rPr lang="fr-BE" dirty="0" smtClean="0"/>
              <a:t> </a:t>
            </a:r>
            <a:r>
              <a:rPr lang="fr-BE" dirty="0" err="1" smtClean="0"/>
              <a:t>conference</a:t>
            </a:r>
            <a:r>
              <a:rPr lang="fr-BE" dirty="0" smtClean="0"/>
              <a:t> and pilot initiatives</a:t>
            </a:r>
          </a:p>
          <a:p>
            <a:pPr lvl="1" indent="-342900" eaLnBrk="1">
              <a:lnSpc>
                <a:spcPct val="150000"/>
              </a:lnSpc>
              <a:buAutoNum type="arabicPeriod"/>
            </a:pPr>
            <a:r>
              <a:rPr lang="fr-BE" dirty="0" smtClean="0"/>
              <a:t>Information, </a:t>
            </a:r>
            <a:r>
              <a:rPr lang="fr-BE" dirty="0" err="1" smtClean="0"/>
              <a:t>awareness</a:t>
            </a:r>
            <a:r>
              <a:rPr lang="fr-BE" dirty="0" smtClean="0"/>
              <a:t>-</a:t>
            </a:r>
            <a:r>
              <a:rPr lang="fr-BE" dirty="0" err="1" smtClean="0"/>
              <a:t>raising</a:t>
            </a:r>
            <a:r>
              <a:rPr lang="fr-BE" dirty="0" smtClean="0"/>
              <a:t> </a:t>
            </a:r>
            <a:r>
              <a:rPr lang="fr-BE" dirty="0" err="1" smtClean="0"/>
              <a:t>activities</a:t>
            </a:r>
            <a:r>
              <a:rPr lang="fr-BE" dirty="0" smtClean="0"/>
              <a:t> in the </a:t>
            </a:r>
            <a:r>
              <a:rPr lang="fr-BE" dirty="0" err="1" smtClean="0"/>
              <a:t>field</a:t>
            </a:r>
            <a:r>
              <a:rPr lang="fr-BE" dirty="0" smtClean="0"/>
              <a:t> of </a:t>
            </a:r>
            <a:r>
              <a:rPr lang="fr-BE" dirty="0" err="1" smtClean="0"/>
              <a:t>multilingualism</a:t>
            </a:r>
            <a:r>
              <a:rPr lang="pl-PL" dirty="0" smtClean="0"/>
              <a:t> (</a:t>
            </a:r>
            <a:r>
              <a:rPr lang="pl-PL" dirty="0" err="1" smtClean="0"/>
              <a:t>e.g</a:t>
            </a:r>
            <a:r>
              <a:rPr lang="pl-PL" dirty="0" smtClean="0"/>
              <a:t>. </a:t>
            </a:r>
            <a:r>
              <a:rPr lang="pl-PL" dirty="0" err="1" smtClean="0"/>
              <a:t>European</a:t>
            </a:r>
            <a:r>
              <a:rPr lang="pl-PL" dirty="0" smtClean="0"/>
              <a:t> Day of </a:t>
            </a:r>
            <a:r>
              <a:rPr lang="pl-PL" dirty="0" err="1" smtClean="0"/>
              <a:t>Languages</a:t>
            </a:r>
            <a:r>
              <a:rPr lang="pl-PL" dirty="0" smtClean="0"/>
              <a:t>)</a:t>
            </a:r>
          </a:p>
          <a:p>
            <a:pPr lvl="1" indent="-342900" eaLnBrk="1">
              <a:lnSpc>
                <a:spcPct val="150000"/>
              </a:lnSpc>
              <a:buAutoNum type="arabicPeriod"/>
            </a:pPr>
            <a:r>
              <a:rPr lang="fr-BE" dirty="0" err="1" smtClean="0"/>
              <a:t>Youth</a:t>
            </a:r>
            <a:r>
              <a:rPr lang="fr-BE" dirty="0" smtClean="0"/>
              <a:t> </a:t>
            </a:r>
            <a:r>
              <a:rPr lang="fr-BE" dirty="0" err="1" smtClean="0"/>
              <a:t>events</a:t>
            </a:r>
            <a:r>
              <a:rPr lang="pl-PL" dirty="0" smtClean="0"/>
              <a:t> (eg. </a:t>
            </a:r>
            <a:r>
              <a:rPr lang="pl-PL" dirty="0" err="1" smtClean="0"/>
              <a:t>European</a:t>
            </a:r>
            <a:r>
              <a:rPr lang="pl-PL" dirty="0" smtClean="0"/>
              <a:t> </a:t>
            </a:r>
            <a:r>
              <a:rPr lang="pl-PL" dirty="0" err="1" smtClean="0"/>
              <a:t>Youth</a:t>
            </a:r>
            <a:r>
              <a:rPr lang="pl-PL" dirty="0" smtClean="0"/>
              <a:t> </a:t>
            </a:r>
            <a:r>
              <a:rPr lang="pl-PL" dirty="0" err="1" smtClean="0"/>
              <a:t>Weeks</a:t>
            </a:r>
            <a:r>
              <a:rPr lang="pl-PL" dirty="0" smtClean="0"/>
              <a:t>)</a:t>
            </a:r>
            <a:endParaRPr lang="fr-BE" dirty="0" smtClean="0"/>
          </a:p>
          <a:p>
            <a:pPr>
              <a:buFont typeface="Verdana" pitchFamily="34" charset="0"/>
              <a:buAutoNum type="arabicPeriod"/>
            </a:pPr>
            <a:endParaRPr lang="fr-BE" sz="2400" dirty="0" smtClean="0"/>
          </a:p>
          <a:p>
            <a:pPr>
              <a:buFont typeface="Verdana" pitchFamily="34" charset="0"/>
              <a:buAutoNum type="arabicPeriod"/>
            </a:pPr>
            <a:endParaRPr lang="fr-BE" sz="2400" dirty="0" smtClean="0"/>
          </a:p>
          <a:p>
            <a:pPr>
              <a:buFont typeface="Verdana" pitchFamily="34" charset="0"/>
              <a:buAutoNum type="arabicPeriod"/>
            </a:pPr>
            <a:endParaRPr lang="fr-BE" sz="2400" dirty="0" smtClean="0"/>
          </a:p>
          <a:p>
            <a:pPr>
              <a:buFont typeface="Verdana" pitchFamily="34" charset="0"/>
              <a:buAutoNum type="arabicPeriod"/>
            </a:pPr>
            <a:endParaRPr lang="fr-BE" sz="2400" dirty="0" smtClean="0"/>
          </a:p>
          <a:p>
            <a:pPr>
              <a:buFont typeface="Wingdings" pitchFamily="2" charset="2"/>
              <a:buNone/>
            </a:pPr>
            <a:endParaRPr lang="fr-BE" sz="2400" dirty="0" smtClean="0"/>
          </a:p>
          <a:p>
            <a:pPr>
              <a:buFont typeface="Wingdings" pitchFamily="2" charset="2"/>
              <a:buNone/>
            </a:pPr>
            <a:endParaRPr lang="en-GB" sz="2400" dirty="0" smtClean="0"/>
          </a:p>
          <a:p>
            <a:pPr>
              <a:buFont typeface="Wingdings" pitchFamily="2" charset="2"/>
              <a:buNone/>
            </a:pPr>
            <a:endParaRPr lang="fr-BE" sz="2400" dirty="0" smtClean="0"/>
          </a:p>
          <a:p>
            <a:pPr>
              <a:buFont typeface="Wingdings" pitchFamily="2" charset="2"/>
              <a:buNone/>
            </a:pPr>
            <a:endParaRPr lang="fr-BE" sz="2400" dirty="0" smtClean="0"/>
          </a:p>
          <a:p>
            <a:pPr>
              <a:buFont typeface="Wingdings" pitchFamily="2" charset="2"/>
              <a:buNone/>
            </a:pPr>
            <a:endParaRPr lang="en-GB" sz="2400" dirty="0" smtClean="0"/>
          </a:p>
        </p:txBody>
      </p:sp>
      <p:sp>
        <p:nvSpPr>
          <p:cNvPr id="7171" name="Rectangle 4"/>
          <p:cNvSpPr>
            <a:spLocks noChangeArrowheads="1"/>
          </p:cNvSpPr>
          <p:nvPr/>
        </p:nvSpPr>
        <p:spPr bwMode="auto">
          <a:xfrm>
            <a:off x="4284663" y="6616700"/>
            <a:ext cx="574675" cy="277813"/>
          </a:xfrm>
          <a:prstGeom prst="rect">
            <a:avLst/>
          </a:prstGeom>
          <a:noFill/>
          <a:ln w="9525">
            <a:noFill/>
            <a:miter lim="800000"/>
            <a:headEnd/>
            <a:tailEnd/>
          </a:ln>
        </p:spPr>
        <p:txBody>
          <a:bodyPr lIns="91156" tIns="45578" rIns="91156" bIns="45578">
            <a:spAutoFit/>
          </a:bodyPr>
          <a:lstStyle/>
          <a:p>
            <a:pPr algn="ctr"/>
            <a:fld id="{E639002A-55FD-4F50-8792-0172369073FD}" type="slidenum">
              <a:rPr lang="en-GB" sz="1200">
                <a:solidFill>
                  <a:srgbClr val="FFFFFF"/>
                </a:solidFill>
              </a:rPr>
              <a:pPr algn="ctr"/>
              <a:t>72</a:t>
            </a:fld>
            <a:endParaRPr lang="en-GB" sz="1200">
              <a:solidFill>
                <a:srgbClr val="FFFFFF"/>
              </a:solidFill>
            </a:endParaRPr>
          </a:p>
        </p:txBody>
      </p:sp>
      <p:sp>
        <p:nvSpPr>
          <p:cNvPr id="4" name="Symbol zastępczy tekstu 2"/>
          <p:cNvSpPr txBox="1">
            <a:spLocks/>
          </p:cNvSpPr>
          <p:nvPr/>
        </p:nvSpPr>
        <p:spPr bwMode="auto">
          <a:xfrm>
            <a:off x="722313" y="1352749"/>
            <a:ext cx="7772400" cy="92412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F5494"/>
              </a:buClr>
              <a:buSzTx/>
              <a:tabLst/>
              <a:defRPr/>
            </a:pP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KA3 –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Stakeholder</a:t>
            </a: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dialogue</a:t>
            </a: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policy</a:t>
            </a: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 and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programme</a:t>
            </a:r>
            <a:r>
              <a:rPr kumimoji="0" lang="pl-PL" sz="2400" b="1" i="0" u="none" strike="noStrike" kern="0" cap="none" spc="0" normalizeH="0" baseline="0" noProof="0" dirty="0" smtClean="0">
                <a:ln>
                  <a:noFill/>
                </a:ln>
                <a:solidFill>
                  <a:srgbClr val="002060"/>
                </a:solidFill>
                <a:effectLst/>
                <a:uLnTx/>
                <a:uFillTx/>
                <a:latin typeface="Verdana" pitchFamily="34" charset="0"/>
                <a:ea typeface="+mn-ea"/>
                <a:cs typeface="+mn-cs"/>
              </a:rPr>
              <a:t> </a:t>
            </a:r>
            <a:r>
              <a:rPr kumimoji="0" lang="pl-PL" sz="2400" b="1" i="0" u="none" strike="noStrike" kern="0" cap="none" spc="0" normalizeH="0" baseline="0" noProof="0" dirty="0" err="1" smtClean="0">
                <a:ln>
                  <a:noFill/>
                </a:ln>
                <a:solidFill>
                  <a:srgbClr val="002060"/>
                </a:solidFill>
                <a:effectLst/>
                <a:uLnTx/>
                <a:uFillTx/>
                <a:latin typeface="Verdana" pitchFamily="34" charset="0"/>
                <a:ea typeface="+mn-ea"/>
                <a:cs typeface="+mn-cs"/>
              </a:rPr>
              <a:t>promotion</a:t>
            </a:r>
            <a:endParaRPr kumimoji="0" lang="pl-PL" sz="2400" b="1" i="0" u="none" strike="noStrike" kern="0" cap="none" spc="0" normalizeH="0" baseline="0" noProof="0" dirty="0">
              <a:ln>
                <a:noFill/>
              </a:ln>
              <a:solidFill>
                <a:srgbClr val="002060"/>
              </a:solidFill>
              <a:effectLst/>
              <a:uLnTx/>
              <a:uFillTx/>
              <a:latin typeface="Verdana" pitchFamily="34" charset="0"/>
              <a:ea typeface="+mn-ea"/>
              <a:cs typeface="+mn-cs"/>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72</a:t>
            </a:fld>
            <a:endParaRPr lang="en-GB" sz="1200" dirty="0">
              <a:solidFill>
                <a:schemeClr val="tx1"/>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468314" y="3284538"/>
            <a:ext cx="8207374" cy="1224582"/>
          </a:xfrm>
          <a:prstGeom prst="rect">
            <a:avLst/>
          </a:prstGeom>
          <a:extLst/>
        </p:spPr>
        <p:txBody>
          <a:bodyPr anchor="t"/>
          <a:lstStyle/>
          <a:p>
            <a:pPr algn="ctr" eaLnBrk="0" hangingPunct="0"/>
            <a:r>
              <a:rPr lang="en-GB" sz="3200" b="1" cap="all" dirty="0" smtClean="0">
                <a:solidFill>
                  <a:srgbClr val="002060"/>
                </a:solidFill>
                <a:latin typeface="+mj-lt"/>
                <a:ea typeface="+mj-ea"/>
                <a:cs typeface="+mj-cs"/>
              </a:rPr>
              <a:t>JEAN MONNET</a:t>
            </a:r>
            <a:endParaRPr lang="en-GB" sz="3200" b="1" cap="all" dirty="0">
              <a:solidFill>
                <a:srgbClr val="002060"/>
              </a:solidFill>
              <a:latin typeface="+mj-lt"/>
              <a:ea typeface="+mj-ea"/>
              <a:cs typeface="+mj-cs"/>
            </a:endParaRPr>
          </a:p>
        </p:txBody>
      </p:sp>
      <p:sp>
        <p:nvSpPr>
          <p:cNvPr id="3"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73</a:t>
            </a:fld>
            <a:endParaRPr lang="en-GB" sz="1200" dirty="0">
              <a:solidFill>
                <a:schemeClr val="tx1"/>
              </a:solidFill>
            </a:endParaRPr>
          </a:p>
        </p:txBody>
      </p:sp>
    </p:spTree>
    <p:extLst>
      <p:ext uri="{BB962C8B-B14F-4D97-AF65-F5344CB8AC3E}">
        <p14:creationId xmlns:p14="http://schemas.microsoft.com/office/powerpoint/2010/main" val="2064979196"/>
      </p:ext>
    </p:extLst>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8313" y="2492375"/>
            <a:ext cx="8207375" cy="3888507"/>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365125" indent="-358775">
              <a:spcBef>
                <a:spcPts val="0"/>
              </a:spcBef>
              <a:spcAft>
                <a:spcPts val="600"/>
              </a:spcAft>
              <a:buClrTx/>
              <a:buNone/>
              <a:defRPr/>
            </a:pPr>
            <a:r>
              <a:rPr lang="en-GB" sz="1800" dirty="0">
                <a:solidFill>
                  <a:srgbClr val="002060"/>
                </a:solidFill>
              </a:rPr>
              <a:t>Aims</a:t>
            </a:r>
            <a:r>
              <a:rPr lang="en-GB" sz="1800" dirty="0" smtClean="0">
                <a:solidFill>
                  <a:srgbClr val="002060"/>
                </a:solidFill>
              </a:rPr>
              <a:t>: </a:t>
            </a:r>
            <a:endParaRPr lang="en-GB" sz="1800" dirty="0">
              <a:solidFill>
                <a:srgbClr val="FF0000"/>
              </a:solidFill>
            </a:endParaRPr>
          </a:p>
          <a:p>
            <a:pPr marL="365125" indent="-358775">
              <a:spcBef>
                <a:spcPts val="0"/>
              </a:spcBef>
              <a:spcAft>
                <a:spcPts val="600"/>
              </a:spcAft>
              <a:buClrTx/>
              <a:defRPr/>
            </a:pPr>
            <a:r>
              <a:rPr lang="en-GB" altLang="en-US" sz="1800" b="0" dirty="0" smtClean="0">
                <a:solidFill>
                  <a:srgbClr val="002060"/>
                </a:solidFill>
              </a:rPr>
              <a:t>To promote excellence in </a:t>
            </a:r>
            <a:r>
              <a:rPr lang="en-GB" altLang="en-US" sz="1800" dirty="0" smtClean="0">
                <a:solidFill>
                  <a:srgbClr val="002060"/>
                </a:solidFill>
              </a:rPr>
              <a:t>European integration studies </a:t>
            </a:r>
            <a:r>
              <a:rPr lang="en-GB" altLang="en-US" sz="1800" b="0" dirty="0" smtClean="0">
                <a:solidFill>
                  <a:srgbClr val="002060"/>
                </a:solidFill>
              </a:rPr>
              <a:t>in higher education</a:t>
            </a:r>
            <a:endParaRPr lang="en-GB" sz="1800" b="0" dirty="0">
              <a:solidFill>
                <a:srgbClr val="002060"/>
              </a:solidFill>
            </a:endParaRPr>
          </a:p>
          <a:p>
            <a:pPr marL="365125" indent="-358775">
              <a:spcBef>
                <a:spcPts val="0"/>
              </a:spcBef>
              <a:spcAft>
                <a:spcPts val="600"/>
              </a:spcAft>
              <a:buClrTx/>
              <a:buNone/>
              <a:defRPr/>
            </a:pPr>
            <a:endParaRPr lang="en-GB" sz="1400" dirty="0" smtClean="0">
              <a:solidFill>
                <a:srgbClr val="002060"/>
              </a:solidFill>
            </a:endParaRPr>
          </a:p>
          <a:p>
            <a:pPr marL="365125" indent="-358775">
              <a:spcBef>
                <a:spcPts val="0"/>
              </a:spcBef>
              <a:spcAft>
                <a:spcPts val="600"/>
              </a:spcAft>
              <a:buClrTx/>
              <a:buNone/>
              <a:defRPr/>
            </a:pPr>
            <a:r>
              <a:rPr lang="en-GB" sz="1800" dirty="0" smtClean="0">
                <a:solidFill>
                  <a:srgbClr val="002060"/>
                </a:solidFill>
              </a:rPr>
              <a:t>Main </a:t>
            </a:r>
            <a:r>
              <a:rPr lang="en-GB" sz="1800" dirty="0">
                <a:solidFill>
                  <a:srgbClr val="002060"/>
                </a:solidFill>
              </a:rPr>
              <a:t>activities</a:t>
            </a:r>
            <a:r>
              <a:rPr lang="en-GB" sz="1800" dirty="0" smtClean="0">
                <a:solidFill>
                  <a:srgbClr val="002060"/>
                </a:solidFill>
              </a:rPr>
              <a:t>:</a:t>
            </a:r>
          </a:p>
          <a:p>
            <a:pPr marL="365125" indent="-358775">
              <a:spcBef>
                <a:spcPts val="0"/>
              </a:spcBef>
              <a:spcAft>
                <a:spcPts val="600"/>
              </a:spcAft>
              <a:buClr>
                <a:srgbClr val="002060"/>
              </a:buClr>
            </a:pPr>
            <a:r>
              <a:rPr lang="en-GB" altLang="en-US" sz="1800" b="0" dirty="0" smtClean="0">
                <a:solidFill>
                  <a:srgbClr val="002060"/>
                </a:solidFill>
                <a:cs typeface="Arial" charset="0"/>
              </a:rPr>
              <a:t>Teaching and research </a:t>
            </a:r>
            <a:r>
              <a:rPr lang="en-GB" altLang="en-US" sz="1800" b="0" i="1" dirty="0" smtClean="0">
                <a:solidFill>
                  <a:srgbClr val="002060"/>
                </a:solidFill>
                <a:cs typeface="Arial" charset="0"/>
              </a:rPr>
              <a:t>(Chairs, Modules &amp; Centres of excellence)</a:t>
            </a:r>
          </a:p>
          <a:p>
            <a:pPr marL="365125" indent="-358775">
              <a:spcBef>
                <a:spcPts val="0"/>
              </a:spcBef>
              <a:spcAft>
                <a:spcPts val="600"/>
              </a:spcAft>
              <a:buClr>
                <a:srgbClr val="002060"/>
              </a:buClr>
            </a:pPr>
            <a:r>
              <a:rPr lang="en-GB" altLang="en-US" sz="1800" b="0" dirty="0" smtClean="0">
                <a:solidFill>
                  <a:srgbClr val="002060"/>
                </a:solidFill>
                <a:cs typeface="Arial" charset="0"/>
              </a:rPr>
              <a:t>Policy debate with academic world and exchanges </a:t>
            </a:r>
            <a:r>
              <a:rPr lang="en-GB" altLang="en-US" sz="1800" b="0" i="1" dirty="0" smtClean="0">
                <a:solidFill>
                  <a:srgbClr val="002060"/>
                </a:solidFill>
                <a:cs typeface="Arial" charset="0"/>
              </a:rPr>
              <a:t>(networks and projects)</a:t>
            </a:r>
          </a:p>
          <a:p>
            <a:pPr marL="365125" indent="-358775">
              <a:spcBef>
                <a:spcPts val="0"/>
              </a:spcBef>
              <a:spcAft>
                <a:spcPts val="600"/>
              </a:spcAft>
              <a:buClr>
                <a:srgbClr val="002060"/>
              </a:buClr>
            </a:pPr>
            <a:r>
              <a:rPr lang="en-GB" altLang="en-US" sz="1800" b="0" dirty="0" smtClean="0">
                <a:solidFill>
                  <a:srgbClr val="002060"/>
                </a:solidFill>
                <a:cs typeface="Arial" charset="0"/>
              </a:rPr>
              <a:t>Support to institutions or associations activities </a:t>
            </a:r>
          </a:p>
          <a:p>
            <a:pPr marL="365125" indent="-358775">
              <a:spcBef>
                <a:spcPts val="0"/>
              </a:spcBef>
              <a:spcAft>
                <a:spcPts val="600"/>
              </a:spcAft>
              <a:buClr>
                <a:srgbClr val="002060"/>
              </a:buClr>
            </a:pPr>
            <a:r>
              <a:rPr lang="en-GB" altLang="en-US" sz="1800" b="0" dirty="0" smtClean="0">
                <a:solidFill>
                  <a:srgbClr val="002060"/>
                </a:solidFill>
                <a:cs typeface="Arial" charset="0"/>
              </a:rPr>
              <a:t>The </a:t>
            </a:r>
            <a:r>
              <a:rPr lang="en-GB" altLang="en-US" sz="1800" b="0" dirty="0" smtClean="0">
                <a:solidFill>
                  <a:schemeClr val="accent6">
                    <a:lumMod val="75000"/>
                  </a:schemeClr>
                </a:solidFill>
                <a:cs typeface="Arial" charset="0"/>
              </a:rPr>
              <a:t>creation of a Jean Monnet label</a:t>
            </a:r>
            <a:endParaRPr lang="en-GB" altLang="en-US" sz="800" b="0" dirty="0">
              <a:solidFill>
                <a:srgbClr val="FF0000"/>
              </a:solidFill>
              <a:cs typeface="Arial" charset="0"/>
            </a:endParaRPr>
          </a:p>
          <a:p>
            <a:pPr marL="365125" indent="-358775">
              <a:spcBef>
                <a:spcPts val="0"/>
              </a:spcBef>
              <a:spcAft>
                <a:spcPts val="600"/>
              </a:spcAft>
              <a:buClr>
                <a:srgbClr val="002060"/>
              </a:buClr>
            </a:pPr>
            <a:r>
              <a:rPr lang="en-GB" sz="1800" b="0" dirty="0" smtClean="0">
                <a:solidFill>
                  <a:srgbClr val="002060"/>
                </a:solidFill>
                <a:cs typeface="Arial" pitchFamily="34" charset="0"/>
              </a:rPr>
              <a:t>Jean Monnet </a:t>
            </a:r>
            <a:r>
              <a:rPr lang="en-GB" sz="1800" b="0" kern="0" dirty="0" smtClean="0">
                <a:solidFill>
                  <a:srgbClr val="002060"/>
                </a:solidFill>
              </a:rPr>
              <a:t>also provides operating grants to specified institutions</a:t>
            </a:r>
            <a:endParaRPr lang="en-GB" altLang="en-US" sz="1800" b="0" dirty="0" smtClean="0">
              <a:solidFill>
                <a:schemeClr val="accent6">
                  <a:lumMod val="75000"/>
                </a:schemeClr>
              </a:solidFill>
              <a:cs typeface="Arial" charset="0"/>
            </a:endParaRPr>
          </a:p>
        </p:txBody>
      </p:sp>
      <p:sp>
        <p:nvSpPr>
          <p:cNvPr id="4" name="Rectangle 29"/>
          <p:cNvSpPr>
            <a:spLocks noChangeArrowheads="1"/>
          </p:cNvSpPr>
          <p:nvPr/>
        </p:nvSpPr>
        <p:spPr bwMode="auto">
          <a:xfrm>
            <a:off x="468313" y="1772816"/>
            <a:ext cx="8207375" cy="369332"/>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eaLnBrk="1" hangingPunct="1">
              <a:spcBef>
                <a:spcPts val="0"/>
              </a:spcBef>
              <a:spcAft>
                <a:spcPts val="0"/>
              </a:spcAft>
            </a:pPr>
            <a:r>
              <a:rPr lang="fr-BE" altLang="en-US" b="1" dirty="0" smtClean="0">
                <a:solidFill>
                  <a:srgbClr val="002060"/>
                </a:solidFill>
                <a:latin typeface="Verdana" pitchFamily="34" charset="0"/>
              </a:rPr>
              <a:t>JEAN MONNET </a:t>
            </a:r>
            <a:r>
              <a:rPr lang="fr-BE" altLang="en-US" b="1" dirty="0" err="1" smtClean="0">
                <a:solidFill>
                  <a:srgbClr val="002060"/>
                </a:solidFill>
                <a:latin typeface="Verdana" pitchFamily="34" charset="0"/>
              </a:rPr>
              <a:t>activities</a:t>
            </a:r>
            <a:endParaRPr lang="en-GB" altLang="en-US" b="1" dirty="0">
              <a:solidFill>
                <a:srgbClr val="002060"/>
              </a:solidFill>
              <a:latin typeface="Verdana" pitchFamily="34" charset="0"/>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74</a:t>
            </a:fld>
            <a:endParaRPr lang="en-GB" sz="1200" dirty="0">
              <a:solidFill>
                <a:schemeClr val="tx1"/>
              </a:solidFill>
            </a:endParaRPr>
          </a:p>
        </p:txBody>
      </p:sp>
    </p:spTree>
    <p:extLst>
      <p:ext uri="{BB962C8B-B14F-4D97-AF65-F5344CB8AC3E}">
        <p14:creationId xmlns:p14="http://schemas.microsoft.com/office/powerpoint/2010/main" val="358109967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bwMode="auto">
          <a:xfrm>
            <a:off x="468313" y="1773238"/>
            <a:ext cx="8207376" cy="9356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r>
              <a:rPr lang="en-GB" alt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JEAN MONNET activities </a:t>
            </a:r>
            <a:br>
              <a:rPr lang="en-GB" alt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GB" alt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Teaching and research </a:t>
            </a:r>
          </a:p>
        </p:txBody>
      </p:sp>
      <p:sp>
        <p:nvSpPr>
          <p:cNvPr id="27651" name="Content Placeholder 2"/>
          <p:cNvSpPr>
            <a:spLocks noGrp="1"/>
          </p:cNvSpPr>
          <p:nvPr>
            <p:ph idx="4294967295"/>
          </p:nvPr>
        </p:nvSpPr>
        <p:spPr>
          <a:xfrm>
            <a:off x="468313" y="2609999"/>
            <a:ext cx="8207375" cy="3843337"/>
          </a:xfrm>
        </p:spPr>
        <p:txBody>
          <a:bodyPr/>
          <a:lstStyle/>
          <a:p>
            <a:pPr marL="365125" indent="-358775">
              <a:buFontTx/>
              <a:buNone/>
            </a:pPr>
            <a:r>
              <a:rPr lang="en-GB" altLang="en-US" dirty="0" smtClean="0">
                <a:solidFill>
                  <a:srgbClr val="002060"/>
                </a:solidFill>
              </a:rPr>
              <a:t>Aims to support:</a:t>
            </a:r>
          </a:p>
          <a:p>
            <a:pPr marL="720000" indent="-360000">
              <a:lnSpc>
                <a:spcPct val="200000"/>
              </a:lnSpc>
              <a:spcBef>
                <a:spcPts val="0"/>
              </a:spcBef>
              <a:buFontTx/>
              <a:buNone/>
              <a:tabLst>
                <a:tab pos="1077913" algn="l"/>
                <a:tab pos="1793875" algn="l"/>
              </a:tabLst>
            </a:pPr>
            <a:r>
              <a:rPr lang="en-GB" altLang="en-US" sz="1400" b="0" dirty="0"/>
              <a:t>			40h teaching programme in the field of European Union studies</a:t>
            </a:r>
          </a:p>
          <a:p>
            <a:pPr marL="180975" indent="-180975">
              <a:spcBef>
                <a:spcPts val="800"/>
              </a:spcBef>
              <a:buFontTx/>
              <a:buNone/>
              <a:tabLst>
                <a:tab pos="361950" algn="l"/>
                <a:tab pos="1793875" algn="l"/>
              </a:tabLst>
            </a:pPr>
            <a:r>
              <a:rPr lang="en-GB" altLang="en-US" sz="1400" b="0" dirty="0"/>
              <a:t>			</a:t>
            </a:r>
            <a:r>
              <a:rPr lang="fr-BE" altLang="en-US" sz="1400" b="0" dirty="0"/>
              <a:t>90h </a:t>
            </a:r>
            <a:r>
              <a:rPr lang="en-GB" altLang="en-US" sz="1400" b="0" dirty="0"/>
              <a:t>teaching post with a specialisation in European Union studies</a:t>
            </a:r>
          </a:p>
          <a:p>
            <a:pPr marL="720000" indent="-360000">
              <a:lnSpc>
                <a:spcPct val="200000"/>
              </a:lnSpc>
              <a:spcBef>
                <a:spcPts val="0"/>
              </a:spcBef>
              <a:buFontTx/>
              <a:buNone/>
              <a:tabLst>
                <a:tab pos="1077913" algn="l"/>
                <a:tab pos="1793875" algn="l"/>
              </a:tabLst>
            </a:pPr>
            <a:r>
              <a:rPr lang="en-GB" altLang="en-US" sz="1400" b="0" dirty="0"/>
              <a:t>			</a:t>
            </a:r>
            <a:r>
              <a:rPr lang="en-GB" altLang="en-US" sz="1400" b="0" dirty="0" smtClean="0"/>
              <a:t>Focal </a:t>
            </a:r>
            <a:r>
              <a:rPr lang="en-GB" altLang="en-US" sz="1400" b="0" dirty="0"/>
              <a:t>points of competence &amp; knowledge on European Union subjects</a:t>
            </a:r>
            <a:endParaRPr lang="fr-BE" altLang="en-US" sz="1400" b="0" dirty="0"/>
          </a:p>
          <a:p>
            <a:pPr marL="720000" indent="-360000">
              <a:buFontTx/>
              <a:buNone/>
            </a:pPr>
            <a:endParaRPr lang="fr-BE" altLang="en-US" sz="1000" dirty="0" smtClean="0">
              <a:solidFill>
                <a:srgbClr val="FF6600"/>
              </a:solidFill>
            </a:endParaRPr>
          </a:p>
          <a:p>
            <a:pPr marL="720000" indent="-360000">
              <a:buFontTx/>
              <a:buNone/>
            </a:pPr>
            <a:endParaRPr lang="en-GB" altLang="en-US" sz="1000" dirty="0" smtClean="0">
              <a:solidFill>
                <a:srgbClr val="FF6600"/>
              </a:solidFill>
            </a:endParaRPr>
          </a:p>
          <a:p>
            <a:pPr marL="365125" indent="-358775">
              <a:spcBef>
                <a:spcPct val="0"/>
              </a:spcBef>
              <a:buFontTx/>
              <a:buNone/>
            </a:pPr>
            <a:r>
              <a:rPr lang="en-GB" altLang="en-US" dirty="0" smtClean="0">
                <a:solidFill>
                  <a:srgbClr val="002060"/>
                </a:solidFill>
              </a:rPr>
              <a:t>Main activities:</a:t>
            </a:r>
          </a:p>
          <a:p>
            <a:pPr marL="266700" indent="-260350" algn="just">
              <a:buClrTx/>
              <a:buFontTx/>
              <a:buChar char="•"/>
              <a:defRPr/>
            </a:pPr>
            <a:r>
              <a:rPr lang="en-GB" altLang="en-US" sz="1600" b="0" kern="1200" dirty="0" smtClean="0"/>
              <a:t>Teaching in European integration studies embodied in an official curriculum</a:t>
            </a:r>
          </a:p>
          <a:p>
            <a:pPr marL="266700" indent="-260350" algn="just">
              <a:buClrTx/>
              <a:buFontTx/>
              <a:buChar char="•"/>
              <a:defRPr/>
            </a:pPr>
            <a:r>
              <a:rPr lang="en-GB" altLang="en-US" sz="1600" b="0" kern="1200" dirty="0" smtClean="0"/>
              <a:t>Conduct, monitor and supervise research on EU subjects</a:t>
            </a:r>
          </a:p>
          <a:p>
            <a:pPr marL="266700" indent="-260350" algn="just">
              <a:buClrTx/>
              <a:defRPr/>
            </a:pPr>
            <a:r>
              <a:rPr lang="en-GB" altLang="en-US" sz="1600" b="0" kern="1200" dirty="0" smtClean="0"/>
              <a:t>Organise </a:t>
            </a:r>
            <a:r>
              <a:rPr lang="en-GB" altLang="en-US" sz="1600" b="0" kern="1200" dirty="0" smtClean="0">
                <a:solidFill>
                  <a:srgbClr val="002060"/>
                </a:solidFill>
              </a:rPr>
              <a:t>and coordinate human and documentary resources related </a:t>
            </a:r>
            <a:r>
              <a:rPr lang="en-GB" altLang="en-US" sz="1600" b="0" kern="1200" dirty="0" smtClean="0"/>
              <a:t>to European </a:t>
            </a:r>
            <a:r>
              <a:rPr lang="en-GB" altLang="en-US" sz="1600" b="0" kern="1200" dirty="0"/>
              <a:t>Union </a:t>
            </a:r>
            <a:r>
              <a:rPr lang="en-GB" altLang="en-US" sz="1600" b="0" kern="1200" dirty="0" smtClean="0"/>
              <a:t>studies</a:t>
            </a:r>
            <a:r>
              <a:rPr lang="en-GB" altLang="en-US" sz="1600" b="0" kern="1200" dirty="0" smtClean="0">
                <a:solidFill>
                  <a:srgbClr val="002060"/>
                </a:solidFill>
              </a:rPr>
              <a:t> </a:t>
            </a:r>
          </a:p>
        </p:txBody>
      </p:sp>
      <p:sp>
        <p:nvSpPr>
          <p:cNvPr id="27652" name="Right Arrow 4"/>
          <p:cNvSpPr>
            <a:spLocks noChangeArrowheads="1"/>
          </p:cNvSpPr>
          <p:nvPr/>
        </p:nvSpPr>
        <p:spPr bwMode="auto">
          <a:xfrm>
            <a:off x="468313" y="2971006"/>
            <a:ext cx="1799431" cy="431602"/>
          </a:xfrm>
          <a:prstGeom prst="rightArrow">
            <a:avLst>
              <a:gd name="adj1" fmla="val 53981"/>
              <a:gd name="adj2" fmla="val 46613"/>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tIns="36000" bIns="36000" anchor="ctr" anchorCtr="0"/>
          <a:lstStyle/>
          <a:p>
            <a:pPr eaLnBrk="1" hangingPunct="1">
              <a:spcBef>
                <a:spcPts val="0"/>
              </a:spcBef>
              <a:buClr>
                <a:srgbClr val="0099CC"/>
              </a:buClr>
            </a:pPr>
            <a:r>
              <a:rPr lang="en-GB" altLang="en-US" sz="1100" b="1" dirty="0"/>
              <a:t>Modules</a:t>
            </a:r>
            <a:endParaRPr lang="en-GB" altLang="en-US" sz="1100" b="1" dirty="0">
              <a:solidFill>
                <a:schemeClr val="bg1"/>
              </a:solidFill>
            </a:endParaRPr>
          </a:p>
        </p:txBody>
      </p:sp>
      <p:sp>
        <p:nvSpPr>
          <p:cNvPr id="27653" name="Right Arrow 10"/>
          <p:cNvSpPr>
            <a:spLocks noChangeArrowheads="1"/>
          </p:cNvSpPr>
          <p:nvPr/>
        </p:nvSpPr>
        <p:spPr bwMode="auto">
          <a:xfrm>
            <a:off x="468313" y="3356992"/>
            <a:ext cx="1799431" cy="431601"/>
          </a:xfrm>
          <a:prstGeom prst="rightArrow">
            <a:avLst>
              <a:gd name="adj1" fmla="val 53981"/>
              <a:gd name="adj2" fmla="val 46613"/>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tIns="36000" bIns="36000" anchor="ctr" anchorCtr="0"/>
          <a:lstStyle/>
          <a:p>
            <a:pPr eaLnBrk="1" hangingPunct="1">
              <a:spcBef>
                <a:spcPts val="0"/>
              </a:spcBef>
              <a:buClr>
                <a:srgbClr val="0099CC"/>
              </a:buClr>
            </a:pPr>
            <a:r>
              <a:rPr lang="en-GB" altLang="en-US" sz="1100" b="1"/>
              <a:t>Chairs</a:t>
            </a:r>
            <a:endParaRPr lang="en-GB" altLang="en-US" sz="1100" b="1">
              <a:solidFill>
                <a:schemeClr val="bg1"/>
              </a:solidFill>
            </a:endParaRPr>
          </a:p>
        </p:txBody>
      </p:sp>
      <p:sp>
        <p:nvSpPr>
          <p:cNvPr id="27654" name="Right Arrow 11"/>
          <p:cNvSpPr>
            <a:spLocks noChangeArrowheads="1"/>
          </p:cNvSpPr>
          <p:nvPr/>
        </p:nvSpPr>
        <p:spPr bwMode="auto">
          <a:xfrm>
            <a:off x="468313" y="3753338"/>
            <a:ext cx="1799431" cy="431601"/>
          </a:xfrm>
          <a:prstGeom prst="rightArrow">
            <a:avLst>
              <a:gd name="adj1" fmla="val 53981"/>
              <a:gd name="adj2" fmla="val 46613"/>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tIns="36000" bIns="36000" anchor="ctr" anchorCtr="0"/>
          <a:lstStyle/>
          <a:p>
            <a:pPr eaLnBrk="1" hangingPunct="1">
              <a:spcBef>
                <a:spcPts val="0"/>
              </a:spcBef>
              <a:buClr>
                <a:srgbClr val="0099CC"/>
              </a:buClr>
            </a:pPr>
            <a:r>
              <a:rPr lang="en-GB" altLang="en-US" sz="1100" b="1" dirty="0"/>
              <a:t>Centres of Excellence </a:t>
            </a:r>
            <a:endParaRPr lang="en-GB" altLang="en-US" sz="1100" b="1" dirty="0">
              <a:solidFill>
                <a:schemeClr val="bg1"/>
              </a:solidFill>
            </a:endParaRPr>
          </a:p>
        </p:txBody>
      </p:sp>
      <p:sp>
        <p:nvSpPr>
          <p:cNvPr id="7"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75</a:t>
            </a:fld>
            <a:endParaRPr lang="en-GB" sz="1200" dirty="0">
              <a:solidFill>
                <a:schemeClr val="tx1"/>
              </a:solidFill>
            </a:endParaRPr>
          </a:p>
        </p:txBody>
      </p:sp>
    </p:spTree>
    <p:extLst>
      <p:ext uri="{BB962C8B-B14F-4D97-AF65-F5344CB8AC3E}">
        <p14:creationId xmlns:p14="http://schemas.microsoft.com/office/powerpoint/2010/main" val="119269515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bwMode="auto">
          <a:xfrm>
            <a:off x="468313" y="1773239"/>
            <a:ext cx="8202612" cy="100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3275" indent="-354013" algn="ctr">
              <a:spcBef>
                <a:spcPct val="20000"/>
              </a:spcBef>
              <a:spcAft>
                <a:spcPct val="50000"/>
              </a:spcAft>
            </a:pPr>
            <a:r>
              <a:rPr lang="en-GB" altLang="en-US" sz="2400" dirty="0" smtClean="0">
                <a:solidFill>
                  <a:srgbClr val="002060"/>
                </a:solidFill>
                <a:latin typeface="Verdana" pitchFamily="34" charset="0"/>
                <a:cs typeface="Arial" charset="0"/>
              </a:rPr>
              <a:t>JEAN MONNET activities </a:t>
            </a:r>
            <a:br>
              <a:rPr lang="en-GB" altLang="en-US" sz="2400" dirty="0" smtClean="0">
                <a:solidFill>
                  <a:srgbClr val="002060"/>
                </a:solidFill>
                <a:latin typeface="Verdana" pitchFamily="34" charset="0"/>
                <a:cs typeface="Arial" charset="0"/>
              </a:rPr>
            </a:br>
            <a:r>
              <a:rPr lang="en-GB" altLang="en-US" sz="2400" dirty="0" smtClean="0">
                <a:solidFill>
                  <a:srgbClr val="002060"/>
                </a:solidFill>
                <a:latin typeface="Verdana" pitchFamily="34" charset="0"/>
                <a:cs typeface="Arial" charset="0"/>
              </a:rPr>
              <a:t>Policy debate and exchanges</a:t>
            </a:r>
            <a:r>
              <a:rPr lang="en-GB" altLang="en-US" sz="2000" dirty="0" smtClean="0">
                <a:solidFill>
                  <a:srgbClr val="000000"/>
                </a:solidFill>
                <a:latin typeface="Verdana" pitchFamily="34" charset="0"/>
                <a:cs typeface="Arial" charset="0"/>
              </a:rPr>
              <a:t/>
            </a:r>
            <a:br>
              <a:rPr lang="en-GB" altLang="en-US" sz="2000" dirty="0" smtClean="0">
                <a:solidFill>
                  <a:srgbClr val="000000"/>
                </a:solidFill>
                <a:latin typeface="Verdana" pitchFamily="34" charset="0"/>
                <a:cs typeface="Arial" charset="0"/>
              </a:rPr>
            </a:br>
            <a:endParaRPr lang="en-GB" altLang="en-US" sz="2000" dirty="0" smtClean="0">
              <a:solidFill>
                <a:srgbClr val="FF0000"/>
              </a:solidFill>
              <a:latin typeface="Verdana" pitchFamily="34" charset="0"/>
              <a:cs typeface="Arial" charset="0"/>
            </a:endParaRPr>
          </a:p>
        </p:txBody>
      </p:sp>
      <p:sp>
        <p:nvSpPr>
          <p:cNvPr id="28675" name="Content Placeholder 2"/>
          <p:cNvSpPr>
            <a:spLocks noGrp="1"/>
          </p:cNvSpPr>
          <p:nvPr>
            <p:ph idx="4294967295"/>
          </p:nvPr>
        </p:nvSpPr>
        <p:spPr>
          <a:xfrm>
            <a:off x="467545" y="2682577"/>
            <a:ext cx="8208144" cy="3914775"/>
          </a:xfrm>
        </p:spPr>
        <p:txBody>
          <a:bodyPr/>
          <a:lstStyle/>
          <a:p>
            <a:pPr marL="365125" indent="-358775">
              <a:spcBef>
                <a:spcPts val="0"/>
              </a:spcBef>
              <a:buFontTx/>
              <a:buNone/>
            </a:pPr>
            <a:r>
              <a:rPr lang="en-GB" altLang="en-US" sz="2000" dirty="0" smtClean="0">
                <a:solidFill>
                  <a:srgbClr val="002060"/>
                </a:solidFill>
              </a:rPr>
              <a:t>Aims to support:</a:t>
            </a:r>
          </a:p>
          <a:p>
            <a:pPr marL="365125" indent="-358775">
              <a:spcBef>
                <a:spcPts val="1200"/>
              </a:spcBef>
              <a:buFontTx/>
              <a:buNone/>
            </a:pPr>
            <a:r>
              <a:rPr lang="fr-BE" altLang="en-US" sz="1400" dirty="0">
                <a:solidFill>
                  <a:srgbClr val="FF6600"/>
                </a:solidFill>
              </a:rPr>
              <a:t>			</a:t>
            </a:r>
            <a:r>
              <a:rPr lang="fr-BE" altLang="en-US" sz="1400" b="0" dirty="0"/>
              <a:t> E</a:t>
            </a:r>
            <a:r>
              <a:rPr lang="en-GB" altLang="en-US" sz="1400" b="0" dirty="0" err="1" smtClean="0"/>
              <a:t>nhance</a:t>
            </a:r>
            <a:r>
              <a:rPr lang="en-GB" altLang="en-US" sz="1400" b="0" dirty="0" smtClean="0"/>
              <a:t> cooperation and promote results on high level research  </a:t>
            </a:r>
            <a:endParaRPr lang="fr-BE" altLang="en-US" sz="1400" b="0" dirty="0" smtClean="0"/>
          </a:p>
          <a:p>
            <a:pPr marL="365125" indent="-358775">
              <a:spcBef>
                <a:spcPts val="1200"/>
              </a:spcBef>
              <a:buFontTx/>
              <a:buNone/>
            </a:pPr>
            <a:r>
              <a:rPr lang="fr-BE" altLang="en-US" sz="1400" dirty="0"/>
              <a:t>			 </a:t>
            </a:r>
            <a:r>
              <a:rPr lang="fr-BE" altLang="en-US" sz="1400" b="0" dirty="0">
                <a:ea typeface="Verdana" pitchFamily="34" charset="0"/>
                <a:cs typeface="Verdana" pitchFamily="34" charset="0"/>
              </a:rPr>
              <a:t>E</a:t>
            </a:r>
            <a:r>
              <a:rPr lang="en-GB" altLang="en-US" sz="1400" b="0" dirty="0" err="1">
                <a:ea typeface="Verdana" pitchFamily="34" charset="0"/>
                <a:cs typeface="Verdana" pitchFamily="34" charset="0"/>
              </a:rPr>
              <a:t>x</a:t>
            </a:r>
            <a:r>
              <a:rPr lang="en-GB" altLang="en-US" sz="1400" b="0" dirty="0" err="1" smtClean="0">
                <a:solidFill>
                  <a:srgbClr val="002060"/>
                </a:solidFill>
                <a:ea typeface="Verdana" pitchFamily="34" charset="0"/>
                <a:cs typeface="Verdana" pitchFamily="34" charset="0"/>
              </a:rPr>
              <a:t>plore</a:t>
            </a:r>
            <a:r>
              <a:rPr lang="en-GB" altLang="en-US" sz="1400" b="0" dirty="0" smtClean="0">
                <a:solidFill>
                  <a:srgbClr val="002060"/>
                </a:solidFill>
                <a:ea typeface="Verdana" pitchFamily="34" charset="0"/>
                <a:cs typeface="Verdana" pitchFamily="34" charset="0"/>
              </a:rPr>
              <a:t> different methodologies, </a:t>
            </a:r>
            <a:r>
              <a:rPr lang="en-GB" altLang="en-US" sz="1400" b="0" dirty="0" smtClean="0">
                <a:solidFill>
                  <a:srgbClr val="002060"/>
                </a:solidFill>
              </a:rPr>
              <a:t>promote discussion </a:t>
            </a:r>
            <a:r>
              <a:rPr lang="en-GB" altLang="en-US" sz="1400" b="0" dirty="0"/>
              <a:t>and </a:t>
            </a:r>
            <a:r>
              <a:rPr lang="en-GB" altLang="en-US" sz="1400" b="0" dirty="0" smtClean="0"/>
              <a:t>reflection  </a:t>
            </a:r>
            <a:endParaRPr lang="fr-BE" altLang="en-US" sz="1400" b="0" dirty="0"/>
          </a:p>
          <a:p>
            <a:pPr marL="365125" indent="-358775">
              <a:spcBef>
                <a:spcPts val="0"/>
              </a:spcBef>
              <a:buFontTx/>
              <a:buNone/>
            </a:pPr>
            <a:endParaRPr lang="fr-BE" altLang="en-US" sz="800" dirty="0" smtClean="0">
              <a:solidFill>
                <a:srgbClr val="002060"/>
              </a:solidFill>
            </a:endParaRPr>
          </a:p>
          <a:p>
            <a:pPr marL="365125" indent="-358775">
              <a:spcBef>
                <a:spcPts val="0"/>
              </a:spcBef>
              <a:buFontTx/>
              <a:buNone/>
            </a:pPr>
            <a:endParaRPr lang="fr-BE" altLang="en-US" sz="800" dirty="0" smtClean="0">
              <a:solidFill>
                <a:srgbClr val="002060"/>
              </a:solidFill>
            </a:endParaRPr>
          </a:p>
          <a:p>
            <a:pPr marL="365125" indent="-358775">
              <a:spcBef>
                <a:spcPts val="0"/>
              </a:spcBef>
              <a:buFontTx/>
              <a:buNone/>
            </a:pPr>
            <a:endParaRPr lang="en-GB" altLang="en-US" sz="800" dirty="0" smtClean="0">
              <a:solidFill>
                <a:srgbClr val="002060"/>
              </a:solidFill>
            </a:endParaRPr>
          </a:p>
          <a:p>
            <a:pPr marL="365125" indent="-358775">
              <a:spcBef>
                <a:spcPts val="0"/>
              </a:spcBef>
              <a:buFontTx/>
              <a:buNone/>
            </a:pPr>
            <a:r>
              <a:rPr lang="en-GB" altLang="en-US" dirty="0" smtClean="0">
                <a:solidFill>
                  <a:srgbClr val="002060"/>
                </a:solidFill>
              </a:rPr>
              <a:t>Main activities:</a:t>
            </a:r>
          </a:p>
          <a:p>
            <a:pPr marL="365125" indent="-358775" algn="just">
              <a:buClrTx/>
              <a:defRPr/>
            </a:pPr>
            <a:r>
              <a:rPr lang="en-GB" altLang="en-US" sz="1600" b="0" kern="1200" dirty="0" smtClean="0"/>
              <a:t>Foster the exchange of knowledge and expertise with a view to mutually enhancing good practices</a:t>
            </a:r>
          </a:p>
          <a:p>
            <a:pPr marL="365125" indent="-358775" algn="just">
              <a:buClrTx/>
              <a:defRPr/>
            </a:pPr>
            <a:r>
              <a:rPr lang="en-GB" altLang="en-US" sz="1600" b="0" kern="1200" dirty="0" smtClean="0"/>
              <a:t>Enhance cooperation and create a knowledge exchange platform with public actors and the Commission services on highly relevant EU subjects</a:t>
            </a:r>
          </a:p>
          <a:p>
            <a:pPr marL="365125" indent="-358775" algn="just">
              <a:buClrTx/>
              <a:defRPr/>
            </a:pPr>
            <a:r>
              <a:rPr lang="en-GB" altLang="en-US" sz="1600" b="0" kern="1200" dirty="0" smtClean="0"/>
              <a:t>Development of academic content and tools for specific target groups</a:t>
            </a:r>
          </a:p>
          <a:p>
            <a:pPr marL="365125" indent="-358775" algn="just">
              <a:buClrTx/>
              <a:defRPr/>
            </a:pPr>
            <a:r>
              <a:rPr lang="en-GB" altLang="en-US" sz="1600" b="0" kern="1200" dirty="0" smtClean="0"/>
              <a:t>Joint </a:t>
            </a:r>
            <a:r>
              <a:rPr lang="en-GB" altLang="en-US" sz="1600" b="0" kern="1200" dirty="0" smtClean="0">
                <a:solidFill>
                  <a:srgbClr val="002060"/>
                </a:solidFill>
              </a:rPr>
              <a:t>development of content and co-teaching </a:t>
            </a:r>
          </a:p>
        </p:txBody>
      </p:sp>
      <p:sp>
        <p:nvSpPr>
          <p:cNvPr id="6" name="Right Arrow 4"/>
          <p:cNvSpPr>
            <a:spLocks noChangeArrowheads="1"/>
          </p:cNvSpPr>
          <p:nvPr/>
        </p:nvSpPr>
        <p:spPr bwMode="auto">
          <a:xfrm>
            <a:off x="468313" y="3429446"/>
            <a:ext cx="1799431" cy="431602"/>
          </a:xfrm>
          <a:prstGeom prst="rightArrow">
            <a:avLst>
              <a:gd name="adj1" fmla="val 53981"/>
              <a:gd name="adj2" fmla="val 46613"/>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tIns="36000" bIns="36000" anchor="ctr" anchorCtr="0"/>
          <a:lstStyle/>
          <a:p>
            <a:pPr eaLnBrk="1" hangingPunct="1">
              <a:spcBef>
                <a:spcPts val="0"/>
              </a:spcBef>
              <a:buClr>
                <a:srgbClr val="0099CC"/>
              </a:buClr>
            </a:pPr>
            <a:r>
              <a:rPr lang="en-GB" altLang="en-US" sz="1100" b="1" dirty="0" smtClean="0"/>
              <a:t>Projects</a:t>
            </a:r>
            <a:endParaRPr lang="en-GB" altLang="en-US" sz="1100" b="1" dirty="0">
              <a:solidFill>
                <a:schemeClr val="bg1"/>
              </a:solidFill>
            </a:endParaRPr>
          </a:p>
        </p:txBody>
      </p:sp>
      <p:sp>
        <p:nvSpPr>
          <p:cNvPr id="7" name="Right Arrow 4"/>
          <p:cNvSpPr>
            <a:spLocks noChangeArrowheads="1"/>
          </p:cNvSpPr>
          <p:nvPr/>
        </p:nvSpPr>
        <p:spPr bwMode="auto">
          <a:xfrm>
            <a:off x="468313" y="3069406"/>
            <a:ext cx="1799431" cy="431602"/>
          </a:xfrm>
          <a:prstGeom prst="rightArrow">
            <a:avLst>
              <a:gd name="adj1" fmla="val 53981"/>
              <a:gd name="adj2" fmla="val 46613"/>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tIns="36000" bIns="36000" anchor="ctr" anchorCtr="0"/>
          <a:lstStyle/>
          <a:p>
            <a:pPr eaLnBrk="1" hangingPunct="1">
              <a:spcBef>
                <a:spcPts val="0"/>
              </a:spcBef>
              <a:buClr>
                <a:srgbClr val="0099CC"/>
              </a:buClr>
            </a:pPr>
            <a:r>
              <a:rPr lang="en-GB" altLang="en-US" sz="1100" b="1" dirty="0" smtClean="0"/>
              <a:t>Networks</a:t>
            </a:r>
            <a:endParaRPr lang="en-GB" altLang="en-US" sz="1100" b="1" dirty="0">
              <a:solidFill>
                <a:schemeClr val="bg1"/>
              </a:solidFill>
            </a:endParaRPr>
          </a:p>
        </p:txBody>
      </p:sp>
      <p:sp>
        <p:nvSpPr>
          <p:cNvPr id="8"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76</a:t>
            </a:fld>
            <a:endParaRPr lang="en-GB" sz="1200" dirty="0">
              <a:solidFill>
                <a:schemeClr val="tx1"/>
              </a:solidFill>
            </a:endParaRPr>
          </a:p>
        </p:txBody>
      </p:sp>
    </p:spTree>
    <p:extLst>
      <p:ext uri="{BB962C8B-B14F-4D97-AF65-F5344CB8AC3E}">
        <p14:creationId xmlns:p14="http://schemas.microsoft.com/office/powerpoint/2010/main" val="121498142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Content Placeholder 2"/>
          <p:cNvSpPr>
            <a:spLocks noGrp="1"/>
          </p:cNvSpPr>
          <p:nvPr>
            <p:ph idx="4294967295"/>
          </p:nvPr>
        </p:nvSpPr>
        <p:spPr>
          <a:xfrm>
            <a:off x="468312" y="2636913"/>
            <a:ext cx="8207377" cy="3770238"/>
          </a:xfrm>
        </p:spPr>
        <p:txBody>
          <a:bodyPr/>
          <a:lstStyle/>
          <a:p>
            <a:pPr marL="365125" indent="-358775">
              <a:buFontTx/>
              <a:buNone/>
            </a:pPr>
            <a:r>
              <a:rPr lang="en-GB" altLang="en-US" dirty="0" smtClean="0">
                <a:solidFill>
                  <a:srgbClr val="002060"/>
                </a:solidFill>
              </a:rPr>
              <a:t>Aims to support:</a:t>
            </a:r>
          </a:p>
          <a:p>
            <a:pPr marL="365125" indent="-358775">
              <a:spcBef>
                <a:spcPts val="600"/>
              </a:spcBef>
              <a:buFontTx/>
              <a:buNone/>
            </a:pPr>
            <a:r>
              <a:rPr lang="en-GB" altLang="en-US" sz="1400" b="0" dirty="0" smtClean="0">
                <a:solidFill>
                  <a:srgbClr val="002060"/>
                </a:solidFill>
              </a:rPr>
              <a:t>			</a:t>
            </a:r>
            <a:r>
              <a:rPr lang="en-GB" altLang="en-US" sz="1400" b="0" dirty="0" smtClean="0"/>
              <a:t>To enhance teacher and training activities on EU subject areas</a:t>
            </a:r>
            <a:endParaRPr lang="fr-BE" altLang="en-US" sz="1400" b="0" dirty="0" smtClean="0"/>
          </a:p>
          <a:p>
            <a:pPr marL="365125" indent="-358775">
              <a:spcBef>
                <a:spcPts val="1200"/>
              </a:spcBef>
              <a:buFontTx/>
              <a:buNone/>
            </a:pPr>
            <a:r>
              <a:rPr lang="en-GB" altLang="en-US" sz="1400" b="0" dirty="0"/>
              <a:t>			</a:t>
            </a:r>
            <a:r>
              <a:rPr lang="en-GB" altLang="en-US" sz="1400" b="0" dirty="0" smtClean="0"/>
              <a:t>Contributing to the study of the European integration process </a:t>
            </a:r>
          </a:p>
          <a:p>
            <a:pPr marL="365125" indent="-358775">
              <a:buFontTx/>
              <a:buNone/>
            </a:pPr>
            <a:endParaRPr lang="en-GB" altLang="en-US" sz="800" dirty="0" smtClean="0"/>
          </a:p>
          <a:p>
            <a:pPr marL="365125" indent="-358775">
              <a:buFontTx/>
              <a:buNone/>
            </a:pPr>
            <a:r>
              <a:rPr lang="en-GB" altLang="en-US" dirty="0" smtClean="0"/>
              <a:t>Main activities:</a:t>
            </a:r>
          </a:p>
          <a:p>
            <a:pPr marL="365125" indent="-358775">
              <a:buFontTx/>
              <a:buNone/>
            </a:pPr>
            <a:endParaRPr lang="en-GB" altLang="en-US" sz="700" dirty="0" smtClean="0"/>
          </a:p>
          <a:p>
            <a:pPr marL="365125" indent="-358775">
              <a:buFontTx/>
              <a:buNone/>
            </a:pPr>
            <a:r>
              <a:rPr lang="fr-BE" altLang="en-US" sz="1600" b="0" i="1" dirty="0" smtClean="0"/>
              <a:t>For Institutions:</a:t>
            </a:r>
            <a:endParaRPr lang="en-GB" altLang="en-US" sz="1600" b="0" i="1" dirty="0" smtClean="0"/>
          </a:p>
          <a:p>
            <a:pPr marL="365125" indent="-358775" algn="just">
              <a:buClrTx/>
              <a:buFontTx/>
              <a:buChar char="•"/>
              <a:defRPr/>
            </a:pPr>
            <a:r>
              <a:rPr lang="en-GB" altLang="en-US" sz="1400" b="0" kern="1200" dirty="0" smtClean="0"/>
              <a:t>Collect, elaborate analyse and disseminate European Union facts and knowledge </a:t>
            </a:r>
          </a:p>
          <a:p>
            <a:pPr marL="365125" indent="-358775" algn="just">
              <a:buClrTx/>
              <a:buFontTx/>
              <a:buChar char="•"/>
              <a:defRPr/>
            </a:pPr>
            <a:r>
              <a:rPr lang="en-GB" altLang="en-US" sz="1400" b="0" kern="1200" dirty="0" smtClean="0"/>
              <a:t>Organise Master level courses on European Union issues or professional advanced training</a:t>
            </a:r>
          </a:p>
          <a:p>
            <a:pPr marL="365125" indent="-358775">
              <a:buFontTx/>
              <a:buNone/>
            </a:pPr>
            <a:r>
              <a:rPr lang="en-GB" altLang="en-US" sz="1600" b="0" i="1" dirty="0" smtClean="0"/>
              <a:t>For Associations:</a:t>
            </a:r>
          </a:p>
          <a:p>
            <a:pPr marL="365125" indent="-358775" algn="just">
              <a:buClrTx/>
              <a:defRPr/>
            </a:pPr>
            <a:r>
              <a:rPr lang="en-GB" altLang="en-US" sz="1400" b="0" kern="1200" dirty="0" smtClean="0"/>
              <a:t>Organise and carry out statutory activities of associations dealing with European Union studies </a:t>
            </a:r>
          </a:p>
          <a:p>
            <a:pPr marL="365125" indent="-358775" algn="just">
              <a:buClrTx/>
              <a:defRPr/>
            </a:pPr>
            <a:r>
              <a:rPr lang="en-GB" altLang="en-US" sz="1400" b="0" kern="1200" dirty="0" smtClean="0"/>
              <a:t>Publicize European Union facts among a wider public enhancing active citizenship</a:t>
            </a:r>
          </a:p>
        </p:txBody>
      </p:sp>
      <p:sp>
        <p:nvSpPr>
          <p:cNvPr id="4" name="Title 1"/>
          <p:cNvSpPr txBox="1">
            <a:spLocks/>
          </p:cNvSpPr>
          <p:nvPr/>
        </p:nvSpPr>
        <p:spPr bwMode="auto">
          <a:xfrm>
            <a:off x="468313" y="1773239"/>
            <a:ext cx="8207376" cy="100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800" b="1">
                <a:solidFill>
                  <a:srgbClr val="0033CC"/>
                </a:solidFill>
                <a:latin typeface="+mj-lt"/>
                <a:ea typeface="+mj-ea"/>
                <a:cs typeface="+mj-cs"/>
              </a:defRPr>
            </a:lvl1pPr>
            <a:lvl2pPr algn="l" rtl="0" eaLnBrk="0" fontAlgn="base" hangingPunct="0">
              <a:spcBef>
                <a:spcPct val="0"/>
              </a:spcBef>
              <a:spcAft>
                <a:spcPct val="0"/>
              </a:spcAft>
              <a:defRPr sz="2800" b="1">
                <a:solidFill>
                  <a:srgbClr val="0033CC"/>
                </a:solidFill>
                <a:latin typeface="Arial" charset="0"/>
              </a:defRPr>
            </a:lvl2pPr>
            <a:lvl3pPr algn="l" rtl="0" eaLnBrk="0" fontAlgn="base" hangingPunct="0">
              <a:spcBef>
                <a:spcPct val="0"/>
              </a:spcBef>
              <a:spcAft>
                <a:spcPct val="0"/>
              </a:spcAft>
              <a:defRPr sz="2800" b="1">
                <a:solidFill>
                  <a:srgbClr val="0033CC"/>
                </a:solidFill>
                <a:latin typeface="Arial" charset="0"/>
              </a:defRPr>
            </a:lvl3pPr>
            <a:lvl4pPr algn="l" rtl="0" eaLnBrk="0" fontAlgn="base" hangingPunct="0">
              <a:spcBef>
                <a:spcPct val="0"/>
              </a:spcBef>
              <a:spcAft>
                <a:spcPct val="0"/>
              </a:spcAft>
              <a:defRPr sz="2800" b="1">
                <a:solidFill>
                  <a:srgbClr val="0033CC"/>
                </a:solidFill>
                <a:latin typeface="Arial" charset="0"/>
              </a:defRPr>
            </a:lvl4pPr>
            <a:lvl5pPr algn="l" rtl="0" eaLnBrk="0" fontAlgn="base" hangingPunct="0">
              <a:spcBef>
                <a:spcPct val="0"/>
              </a:spcBef>
              <a:spcAft>
                <a:spcPct val="0"/>
              </a:spcAft>
              <a:defRPr sz="2800" b="1">
                <a:solidFill>
                  <a:srgbClr val="0033CC"/>
                </a:solidFill>
                <a:latin typeface="Arial" charset="0"/>
              </a:defRPr>
            </a:lvl5pPr>
            <a:lvl6pPr marL="457200" algn="l" rtl="0" fontAlgn="base">
              <a:spcBef>
                <a:spcPct val="0"/>
              </a:spcBef>
              <a:spcAft>
                <a:spcPct val="0"/>
              </a:spcAft>
              <a:defRPr sz="2800" b="1">
                <a:solidFill>
                  <a:srgbClr val="0033CC"/>
                </a:solidFill>
                <a:latin typeface="Arial" charset="0"/>
              </a:defRPr>
            </a:lvl6pPr>
            <a:lvl7pPr marL="914400" algn="l" rtl="0" fontAlgn="base">
              <a:spcBef>
                <a:spcPct val="0"/>
              </a:spcBef>
              <a:spcAft>
                <a:spcPct val="0"/>
              </a:spcAft>
              <a:defRPr sz="2800" b="1">
                <a:solidFill>
                  <a:srgbClr val="0033CC"/>
                </a:solidFill>
                <a:latin typeface="Arial" charset="0"/>
              </a:defRPr>
            </a:lvl7pPr>
            <a:lvl8pPr marL="1371600" algn="l" rtl="0" fontAlgn="base">
              <a:spcBef>
                <a:spcPct val="0"/>
              </a:spcBef>
              <a:spcAft>
                <a:spcPct val="0"/>
              </a:spcAft>
              <a:defRPr sz="2800" b="1">
                <a:solidFill>
                  <a:srgbClr val="0033CC"/>
                </a:solidFill>
                <a:latin typeface="Arial" charset="0"/>
              </a:defRPr>
            </a:lvl8pPr>
            <a:lvl9pPr marL="1828800" algn="l" rtl="0" fontAlgn="base">
              <a:spcBef>
                <a:spcPct val="0"/>
              </a:spcBef>
              <a:spcAft>
                <a:spcPct val="0"/>
              </a:spcAft>
              <a:defRPr sz="2800" b="1">
                <a:solidFill>
                  <a:srgbClr val="0033CC"/>
                </a:solidFill>
                <a:latin typeface="Arial" charset="0"/>
              </a:defRPr>
            </a:lvl9pPr>
          </a:lstStyle>
          <a:p>
            <a:pPr marL="803275" indent="-354013" algn="ctr">
              <a:spcBef>
                <a:spcPct val="20000"/>
              </a:spcBef>
              <a:spcAft>
                <a:spcPct val="50000"/>
              </a:spcAft>
              <a:defRPr/>
            </a:pPr>
            <a:r>
              <a:rPr lang="en-GB" sz="2400" kern="0" dirty="0" smtClean="0">
                <a:solidFill>
                  <a:srgbClr val="002060"/>
                </a:solidFill>
                <a:latin typeface="Verdana" pitchFamily="34" charset="0"/>
                <a:cs typeface="Arial" pitchFamily="34" charset="0"/>
              </a:rPr>
              <a:t>JEAN MONNET activities</a:t>
            </a:r>
            <a:r>
              <a:rPr lang="en-GB" sz="2400" kern="0" dirty="0">
                <a:solidFill>
                  <a:srgbClr val="002060"/>
                </a:solidFill>
                <a:latin typeface="Verdana" pitchFamily="34" charset="0"/>
                <a:cs typeface="Arial" pitchFamily="34" charset="0"/>
              </a:rPr>
              <a:t> </a:t>
            </a:r>
            <a:r>
              <a:rPr lang="en-GB" sz="2400" kern="0" dirty="0" smtClean="0">
                <a:solidFill>
                  <a:srgbClr val="002060"/>
                </a:solidFill>
                <a:latin typeface="Verdana" pitchFamily="34" charset="0"/>
                <a:cs typeface="Arial" pitchFamily="34" charset="0"/>
              </a:rPr>
              <a:t>                              </a:t>
            </a:r>
            <a:r>
              <a:rPr lang="en-GB" sz="2400" dirty="0" smtClean="0">
                <a:solidFill>
                  <a:srgbClr val="002060"/>
                </a:solidFill>
                <a:latin typeface="Verdana" pitchFamily="34" charset="0"/>
                <a:cs typeface="Arial" pitchFamily="34" charset="0"/>
              </a:rPr>
              <a:t>Support to institutions or associations </a:t>
            </a:r>
            <a:endParaRPr lang="en-GB" sz="2400" kern="0" dirty="0" smtClean="0">
              <a:solidFill>
                <a:srgbClr val="FF0000"/>
              </a:solidFill>
              <a:latin typeface="Verdana" pitchFamily="34" charset="0"/>
              <a:cs typeface="Arial" pitchFamily="34" charset="0"/>
            </a:endParaRPr>
          </a:p>
        </p:txBody>
      </p:sp>
      <p:sp>
        <p:nvSpPr>
          <p:cNvPr id="6" name="Right Arrow 4"/>
          <p:cNvSpPr>
            <a:spLocks noChangeArrowheads="1"/>
          </p:cNvSpPr>
          <p:nvPr/>
        </p:nvSpPr>
        <p:spPr bwMode="auto">
          <a:xfrm>
            <a:off x="468313" y="3305682"/>
            <a:ext cx="1799431" cy="431602"/>
          </a:xfrm>
          <a:prstGeom prst="rightArrow">
            <a:avLst>
              <a:gd name="adj1" fmla="val 53981"/>
              <a:gd name="adj2" fmla="val 46613"/>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tIns="36000" bIns="36000" anchor="ctr" anchorCtr="0"/>
          <a:lstStyle/>
          <a:p>
            <a:pPr eaLnBrk="1" hangingPunct="1">
              <a:spcBef>
                <a:spcPts val="0"/>
              </a:spcBef>
              <a:buClr>
                <a:srgbClr val="0099CC"/>
              </a:buClr>
            </a:pPr>
            <a:r>
              <a:rPr lang="en-GB" altLang="en-US" sz="1100" b="1" dirty="0" smtClean="0"/>
              <a:t>Associations</a:t>
            </a:r>
            <a:endParaRPr lang="en-GB" altLang="en-US" sz="1100" b="1" dirty="0">
              <a:solidFill>
                <a:schemeClr val="bg1"/>
              </a:solidFill>
            </a:endParaRPr>
          </a:p>
        </p:txBody>
      </p:sp>
      <p:sp>
        <p:nvSpPr>
          <p:cNvPr id="7" name="Right Arrow 4"/>
          <p:cNvSpPr>
            <a:spLocks noChangeArrowheads="1"/>
          </p:cNvSpPr>
          <p:nvPr/>
        </p:nvSpPr>
        <p:spPr bwMode="auto">
          <a:xfrm>
            <a:off x="468313" y="2925812"/>
            <a:ext cx="1799431" cy="431602"/>
          </a:xfrm>
          <a:prstGeom prst="rightArrow">
            <a:avLst>
              <a:gd name="adj1" fmla="val 53981"/>
              <a:gd name="adj2" fmla="val 46613"/>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tIns="36000" bIns="36000" anchor="ctr" anchorCtr="0"/>
          <a:lstStyle/>
          <a:p>
            <a:pPr eaLnBrk="1" hangingPunct="1">
              <a:spcBef>
                <a:spcPts val="0"/>
              </a:spcBef>
              <a:buClr>
                <a:srgbClr val="0099CC"/>
              </a:buClr>
            </a:pPr>
            <a:r>
              <a:rPr lang="en-GB" altLang="en-US" sz="1100" b="1" dirty="0" smtClean="0"/>
              <a:t>Institutions</a:t>
            </a:r>
            <a:endParaRPr lang="en-GB" altLang="en-US" sz="1100" b="1" dirty="0">
              <a:solidFill>
                <a:schemeClr val="bg1"/>
              </a:solidFill>
            </a:endParaRPr>
          </a:p>
        </p:txBody>
      </p:sp>
      <p:sp>
        <p:nvSpPr>
          <p:cNvPr id="8"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77</a:t>
            </a:fld>
            <a:endParaRPr lang="en-GB" sz="1200" dirty="0">
              <a:solidFill>
                <a:schemeClr val="tx1"/>
              </a:solidFill>
            </a:endParaRPr>
          </a:p>
        </p:txBody>
      </p:sp>
    </p:spTree>
    <p:extLst>
      <p:ext uri="{BB962C8B-B14F-4D97-AF65-F5344CB8AC3E}">
        <p14:creationId xmlns:p14="http://schemas.microsoft.com/office/powerpoint/2010/main" val="193070506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fr-BE" b="0" dirty="0" smtClean="0"/>
              <a:t>Diversification of </a:t>
            </a:r>
            <a:r>
              <a:rPr lang="fr-BE" b="0" dirty="0" err="1" smtClean="0"/>
              <a:t>studies</a:t>
            </a:r>
            <a:endParaRPr lang="fr-BE" b="0" dirty="0" smtClean="0"/>
          </a:p>
          <a:p>
            <a:pPr>
              <a:lnSpc>
                <a:spcPct val="150000"/>
              </a:lnSpc>
            </a:pPr>
            <a:r>
              <a:rPr lang="fr-BE" b="0" dirty="0" smtClean="0"/>
              <a:t>A more </a:t>
            </a:r>
            <a:r>
              <a:rPr lang="fr-BE" b="0" dirty="0" err="1" smtClean="0"/>
              <a:t>balanced</a:t>
            </a:r>
            <a:r>
              <a:rPr lang="fr-BE" b="0" dirty="0" smtClean="0"/>
              <a:t> </a:t>
            </a:r>
            <a:r>
              <a:rPr lang="fr-BE" b="0" dirty="0" err="1" smtClean="0"/>
              <a:t>geographical</a:t>
            </a:r>
            <a:r>
              <a:rPr lang="fr-BE" b="0" dirty="0" smtClean="0"/>
              <a:t> scope</a:t>
            </a:r>
          </a:p>
          <a:p>
            <a:pPr>
              <a:lnSpc>
                <a:spcPct val="150000"/>
              </a:lnSpc>
            </a:pPr>
            <a:r>
              <a:rPr lang="fr-BE" b="0" dirty="0" smtClean="0"/>
              <a:t>Participation of a new </a:t>
            </a:r>
            <a:r>
              <a:rPr lang="fr-BE" b="0" dirty="0" err="1" smtClean="0"/>
              <a:t>generation</a:t>
            </a:r>
            <a:r>
              <a:rPr lang="fr-BE" b="0" dirty="0" smtClean="0"/>
              <a:t> of </a:t>
            </a:r>
            <a:r>
              <a:rPr lang="fr-BE" b="0" dirty="0" err="1" smtClean="0"/>
              <a:t>teachers</a:t>
            </a:r>
            <a:endParaRPr lang="en-GB" b="0" dirty="0"/>
          </a:p>
        </p:txBody>
      </p:sp>
      <p:sp>
        <p:nvSpPr>
          <p:cNvPr id="3" name="Title 2"/>
          <p:cNvSpPr>
            <a:spLocks noGrp="1"/>
          </p:cNvSpPr>
          <p:nvPr>
            <p:ph type="title"/>
          </p:nvPr>
        </p:nvSpPr>
        <p:spPr/>
        <p:txBody>
          <a:bodyPr/>
          <a:lstStyle/>
          <a:p>
            <a:r>
              <a:rPr lang="en-GB" dirty="0">
                <a:cs typeface="Arial" pitchFamily="34" charset="0"/>
              </a:rPr>
              <a:t>JEAN </a:t>
            </a:r>
            <a:r>
              <a:rPr lang="en-GB" dirty="0" smtClean="0">
                <a:cs typeface="Arial" pitchFamily="34" charset="0"/>
              </a:rPr>
              <a:t>MONNET – New Focus in Erasmus+</a:t>
            </a:r>
            <a:endParaRPr lang="en-GB" dirty="0"/>
          </a:p>
        </p:txBody>
      </p:sp>
    </p:spTree>
    <p:extLst>
      <p:ext uri="{BB962C8B-B14F-4D97-AF65-F5344CB8AC3E}">
        <p14:creationId xmlns:p14="http://schemas.microsoft.com/office/powerpoint/2010/main" val="1574210627"/>
      </p:ext>
    </p:extLst>
  </p:cSld>
  <p:clrMapOvr>
    <a:masterClrMapping/>
  </p:clrMapOvr>
  <p:transition xmlns:p14="http://schemas.microsoft.com/office/powerpoint/2010/mai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468314" y="3284538"/>
            <a:ext cx="8207374" cy="1224582"/>
          </a:xfrm>
          <a:prstGeom prst="rect">
            <a:avLst/>
          </a:prstGeom>
          <a:extLst/>
        </p:spPr>
        <p:txBody>
          <a:bodyPr anchor="t"/>
          <a:lstStyle/>
          <a:p>
            <a:pPr algn="ctr" eaLnBrk="0" hangingPunct="0"/>
            <a:r>
              <a:rPr lang="en-GB" sz="3200" b="1" cap="all" dirty="0" smtClean="0">
                <a:solidFill>
                  <a:srgbClr val="002060"/>
                </a:solidFill>
                <a:latin typeface="+mj-lt"/>
                <a:ea typeface="+mj-ea"/>
                <a:cs typeface="+mj-cs"/>
              </a:rPr>
              <a:t>SPORT</a:t>
            </a:r>
            <a:endParaRPr lang="en-GB" sz="3200" b="1" cap="all" dirty="0">
              <a:solidFill>
                <a:srgbClr val="002060"/>
              </a:solidFill>
              <a:latin typeface="+mj-lt"/>
              <a:ea typeface="+mj-ea"/>
              <a:cs typeface="+mj-cs"/>
            </a:endParaRPr>
          </a:p>
        </p:txBody>
      </p:sp>
      <p:sp>
        <p:nvSpPr>
          <p:cNvPr id="3"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79</a:t>
            </a:fld>
            <a:endParaRPr lang="en-GB" sz="1200" dirty="0">
              <a:solidFill>
                <a:schemeClr val="tx1"/>
              </a:solidFill>
            </a:endParaRPr>
          </a:p>
        </p:txBody>
      </p:sp>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468313" y="1773238"/>
            <a:ext cx="8207375" cy="369332"/>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indent="0" algn="ctr">
              <a:buFontTx/>
              <a:buNone/>
              <a:defRPr/>
            </a:pPr>
            <a:r>
              <a:rPr lang="en-GB" b="1" dirty="0" smtClean="0">
                <a:solidFill>
                  <a:srgbClr val="002060"/>
                </a:solidFill>
                <a:latin typeface="Verdana" pitchFamily="34" charset="0"/>
                <a:ea typeface="Verdana" pitchFamily="34" charset="0"/>
                <a:cs typeface="Verdana" pitchFamily="34" charset="0"/>
              </a:rPr>
              <a:t>Opportunities </a:t>
            </a:r>
            <a:r>
              <a:rPr lang="en-GB" b="1" smtClean="0">
                <a:solidFill>
                  <a:srgbClr val="002060"/>
                </a:solidFill>
                <a:latin typeface="Verdana" pitchFamily="34" charset="0"/>
                <a:ea typeface="Verdana" pitchFamily="34" charset="0"/>
                <a:cs typeface="Verdana" pitchFamily="34" charset="0"/>
              </a:rPr>
              <a:t>for individuals</a:t>
            </a:r>
            <a:endParaRPr lang="en-GB" b="1" dirty="0" smtClean="0">
              <a:solidFill>
                <a:srgbClr val="002060"/>
              </a:solidFill>
              <a:latin typeface="Verdana" pitchFamily="34" charset="0"/>
              <a:ea typeface="Verdana" pitchFamily="34" charset="0"/>
              <a:cs typeface="Verdana" pitchFamily="34" charset="0"/>
            </a:endParaRPr>
          </a:p>
        </p:txBody>
      </p:sp>
      <p:sp>
        <p:nvSpPr>
          <p:cNvPr id="6" name="Content Placeholder 2"/>
          <p:cNvSpPr txBox="1">
            <a:spLocks/>
          </p:cNvSpPr>
          <p:nvPr/>
        </p:nvSpPr>
        <p:spPr>
          <a:xfrm>
            <a:off x="468313" y="2492375"/>
            <a:ext cx="8207375" cy="3888507"/>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365125" indent="-358775">
              <a:buClrTx/>
              <a:defRPr/>
            </a:pPr>
            <a:r>
              <a:rPr lang="en-GB" sz="1800" dirty="0" smtClean="0">
                <a:solidFill>
                  <a:srgbClr val="002060"/>
                </a:solidFill>
              </a:rPr>
              <a:t>2 </a:t>
            </a:r>
            <a:r>
              <a:rPr lang="en-GB" sz="1800" dirty="0">
                <a:solidFill>
                  <a:srgbClr val="002060"/>
                </a:solidFill>
              </a:rPr>
              <a:t>million higher education </a:t>
            </a:r>
            <a:r>
              <a:rPr lang="en-GB" sz="1800" dirty="0" smtClean="0">
                <a:solidFill>
                  <a:srgbClr val="002060"/>
                </a:solidFill>
              </a:rPr>
              <a:t>students</a:t>
            </a:r>
            <a:r>
              <a:rPr lang="en-GB" sz="1800" b="0" dirty="0" smtClean="0">
                <a:solidFill>
                  <a:srgbClr val="002060"/>
                </a:solidFill>
              </a:rPr>
              <a:t> will study and train abroad</a:t>
            </a:r>
          </a:p>
          <a:p>
            <a:pPr marL="365125" indent="-358775">
              <a:buClrTx/>
              <a:defRPr/>
            </a:pPr>
            <a:endParaRPr lang="en-GB" sz="900" b="0" dirty="0">
              <a:solidFill>
                <a:srgbClr val="002060"/>
              </a:solidFill>
            </a:endParaRPr>
          </a:p>
          <a:p>
            <a:pPr marL="365125" indent="-358775">
              <a:buClrTx/>
              <a:defRPr/>
            </a:pPr>
            <a:r>
              <a:rPr lang="en-GB" sz="1800" dirty="0" smtClean="0">
                <a:solidFill>
                  <a:srgbClr val="002060"/>
                </a:solidFill>
              </a:rPr>
              <a:t>650 000 vocational students  </a:t>
            </a:r>
            <a:r>
              <a:rPr lang="en-GB" sz="1800" b="0" dirty="0" smtClean="0">
                <a:solidFill>
                  <a:srgbClr val="002060"/>
                </a:solidFill>
              </a:rPr>
              <a:t>will spend part of their education and training abroad</a:t>
            </a:r>
          </a:p>
          <a:p>
            <a:pPr marL="365125" indent="-358775">
              <a:buClrTx/>
              <a:defRPr/>
            </a:pPr>
            <a:endParaRPr lang="en-GB" sz="900" b="0" dirty="0" smtClean="0">
              <a:solidFill>
                <a:srgbClr val="002060"/>
              </a:solidFill>
            </a:endParaRPr>
          </a:p>
          <a:p>
            <a:pPr marL="365125" indent="-358775">
              <a:buClrTx/>
              <a:defRPr/>
            </a:pPr>
            <a:r>
              <a:rPr lang="en-GB" sz="1800" dirty="0" smtClean="0">
                <a:solidFill>
                  <a:srgbClr val="002060"/>
                </a:solidFill>
              </a:rPr>
              <a:t>200 000 </a:t>
            </a:r>
            <a:r>
              <a:rPr lang="en-GB" sz="1800" b="0" dirty="0" smtClean="0">
                <a:solidFill>
                  <a:srgbClr val="002060"/>
                </a:solidFill>
              </a:rPr>
              <a:t>Master’s students will benefit from a new </a:t>
            </a:r>
            <a:r>
              <a:rPr lang="en-GB" sz="1800" dirty="0">
                <a:solidFill>
                  <a:srgbClr val="002060"/>
                </a:solidFill>
              </a:rPr>
              <a:t>loan guarantee</a:t>
            </a:r>
            <a:r>
              <a:rPr lang="en-GB" sz="1800" b="0" dirty="0">
                <a:solidFill>
                  <a:srgbClr val="002060"/>
                </a:solidFill>
              </a:rPr>
              <a:t> scheme </a:t>
            </a:r>
            <a:r>
              <a:rPr lang="en-GB" sz="1800" b="0" dirty="0" smtClean="0">
                <a:solidFill>
                  <a:srgbClr val="002060"/>
                </a:solidFill>
              </a:rPr>
              <a:t>and more than </a:t>
            </a:r>
            <a:r>
              <a:rPr lang="en-GB" sz="1800" dirty="0" smtClean="0">
                <a:solidFill>
                  <a:srgbClr val="002060"/>
                </a:solidFill>
              </a:rPr>
              <a:t>25 000 scholarships </a:t>
            </a:r>
            <a:r>
              <a:rPr lang="en-GB" sz="1800" b="0" dirty="0" smtClean="0">
                <a:solidFill>
                  <a:srgbClr val="002060"/>
                </a:solidFill>
              </a:rPr>
              <a:t>for Joint Master Degrees</a:t>
            </a:r>
            <a:endParaRPr lang="en-GB" sz="1800" b="0" dirty="0">
              <a:solidFill>
                <a:srgbClr val="002060"/>
              </a:solidFill>
            </a:endParaRPr>
          </a:p>
          <a:p>
            <a:pPr marL="365125" indent="-358775">
              <a:buClrTx/>
              <a:defRPr/>
            </a:pPr>
            <a:endParaRPr lang="en-GB" sz="900" b="0" dirty="0" smtClean="0">
              <a:solidFill>
                <a:srgbClr val="002060"/>
              </a:solidFill>
            </a:endParaRPr>
          </a:p>
          <a:p>
            <a:pPr marL="365125" indent="-358775">
              <a:buClrTx/>
              <a:defRPr/>
            </a:pPr>
            <a:r>
              <a:rPr lang="en-GB" sz="1800" dirty="0" smtClean="0">
                <a:solidFill>
                  <a:srgbClr val="002060"/>
                </a:solidFill>
              </a:rPr>
              <a:t>500 </a:t>
            </a:r>
            <a:r>
              <a:rPr lang="en-GB" sz="1800" dirty="0">
                <a:solidFill>
                  <a:srgbClr val="002060"/>
                </a:solidFill>
              </a:rPr>
              <a:t>000</a:t>
            </a:r>
            <a:r>
              <a:rPr lang="en-GB" sz="1800" b="0" dirty="0">
                <a:solidFill>
                  <a:srgbClr val="002060"/>
                </a:solidFill>
              </a:rPr>
              <a:t> </a:t>
            </a:r>
            <a:r>
              <a:rPr lang="en-GB" sz="1800" dirty="0" smtClean="0">
                <a:solidFill>
                  <a:srgbClr val="002060"/>
                </a:solidFill>
              </a:rPr>
              <a:t>young people </a:t>
            </a:r>
            <a:r>
              <a:rPr lang="en-GB" sz="1800" b="0" dirty="0" smtClean="0">
                <a:solidFill>
                  <a:srgbClr val="002060"/>
                </a:solidFill>
              </a:rPr>
              <a:t>to volunteer abroad </a:t>
            </a:r>
            <a:r>
              <a:rPr lang="en-GB" sz="1800" b="0" dirty="0">
                <a:solidFill>
                  <a:srgbClr val="002060"/>
                </a:solidFill>
              </a:rPr>
              <a:t>and </a:t>
            </a:r>
            <a:r>
              <a:rPr lang="en-GB" sz="1800" b="0" dirty="0" smtClean="0">
                <a:solidFill>
                  <a:srgbClr val="002060"/>
                </a:solidFill>
              </a:rPr>
              <a:t>take part in youth </a:t>
            </a:r>
            <a:r>
              <a:rPr lang="en-GB" sz="1800" b="0" dirty="0">
                <a:solidFill>
                  <a:srgbClr val="002060"/>
                </a:solidFill>
              </a:rPr>
              <a:t>exchanges</a:t>
            </a:r>
          </a:p>
          <a:p>
            <a:pPr marL="365125" indent="-358775">
              <a:buClrTx/>
              <a:defRPr/>
            </a:pPr>
            <a:endParaRPr lang="en-GB" sz="900" b="0" dirty="0" smtClean="0">
              <a:solidFill>
                <a:srgbClr val="002060"/>
              </a:solidFill>
            </a:endParaRPr>
          </a:p>
          <a:p>
            <a:pPr marL="365125" indent="-358775">
              <a:buClrTx/>
              <a:defRPr/>
            </a:pPr>
            <a:r>
              <a:rPr lang="en-GB" sz="1800" dirty="0">
                <a:solidFill>
                  <a:srgbClr val="002060"/>
                </a:solidFill>
              </a:rPr>
              <a:t>800 000 lecturers, teachers</a:t>
            </a:r>
            <a:r>
              <a:rPr lang="en-GB" sz="1800" b="0" dirty="0">
                <a:solidFill>
                  <a:srgbClr val="002060"/>
                </a:solidFill>
              </a:rPr>
              <a:t>,</a:t>
            </a:r>
            <a:r>
              <a:rPr lang="en-GB" sz="1800" dirty="0">
                <a:solidFill>
                  <a:srgbClr val="002060"/>
                </a:solidFill>
              </a:rPr>
              <a:t> </a:t>
            </a:r>
            <a:r>
              <a:rPr lang="en-GB" sz="1800" dirty="0" smtClean="0">
                <a:solidFill>
                  <a:srgbClr val="002060"/>
                </a:solidFill>
              </a:rPr>
              <a:t>trainers</a:t>
            </a:r>
            <a:r>
              <a:rPr lang="en-GB" sz="1800" dirty="0">
                <a:solidFill>
                  <a:srgbClr val="002060"/>
                </a:solidFill>
              </a:rPr>
              <a:t>, </a:t>
            </a:r>
            <a:r>
              <a:rPr lang="en-GB" sz="1800" dirty="0" smtClean="0">
                <a:solidFill>
                  <a:srgbClr val="002060"/>
                </a:solidFill>
              </a:rPr>
              <a:t>education staff and </a:t>
            </a:r>
            <a:r>
              <a:rPr lang="en-GB" sz="1800" dirty="0">
                <a:solidFill>
                  <a:srgbClr val="002060"/>
                </a:solidFill>
              </a:rPr>
              <a:t>youth workers </a:t>
            </a:r>
            <a:r>
              <a:rPr lang="en-GB" sz="1800" b="0" dirty="0">
                <a:solidFill>
                  <a:srgbClr val="002060"/>
                </a:solidFill>
              </a:rPr>
              <a:t>to teach </a:t>
            </a:r>
            <a:r>
              <a:rPr lang="en-GB" sz="1800" b="0" dirty="0" smtClean="0">
                <a:solidFill>
                  <a:srgbClr val="002060"/>
                </a:solidFill>
              </a:rPr>
              <a:t>or train abroad</a:t>
            </a:r>
            <a:endParaRPr lang="en-GB" sz="1800" b="0" dirty="0">
              <a:solidFill>
                <a:srgbClr val="002060"/>
              </a:solidFill>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8</a:t>
            </a:fld>
            <a:endParaRPr lang="en-GB" sz="1200" dirty="0">
              <a:solidFill>
                <a:schemeClr val="tx1"/>
              </a:solidFill>
            </a:endParaRPr>
          </a:p>
        </p:txBody>
      </p:sp>
    </p:spTree>
    <p:extLst>
      <p:ext uri="{BB962C8B-B14F-4D97-AF65-F5344CB8AC3E}">
        <p14:creationId xmlns:p14="http://schemas.microsoft.com/office/powerpoint/2010/main" val="427722370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468313" y="1773238"/>
            <a:ext cx="8207375" cy="369332"/>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defRPr/>
            </a:pPr>
            <a:r>
              <a:rPr lang="fr-BE" b="1" dirty="0" smtClean="0">
                <a:solidFill>
                  <a:schemeClr val="accent2">
                    <a:lumMod val="75000"/>
                  </a:schemeClr>
                </a:solidFill>
                <a:latin typeface="Verdana" pitchFamily="34" charset="0"/>
              </a:rPr>
              <a:t>Erasmus+ contribution to Sport</a:t>
            </a:r>
            <a:endParaRPr lang="en-GB" b="1" dirty="0">
              <a:solidFill>
                <a:schemeClr val="accent2">
                  <a:lumMod val="75000"/>
                </a:schemeClr>
              </a:solidFill>
              <a:latin typeface="Verdana" pitchFamily="34" charset="0"/>
            </a:endParaRPr>
          </a:p>
        </p:txBody>
      </p:sp>
      <p:sp>
        <p:nvSpPr>
          <p:cNvPr id="6" name="Content Placeholder 2"/>
          <p:cNvSpPr txBox="1">
            <a:spLocks/>
          </p:cNvSpPr>
          <p:nvPr/>
        </p:nvSpPr>
        <p:spPr>
          <a:xfrm>
            <a:off x="468313" y="2492375"/>
            <a:ext cx="8207375" cy="3888507"/>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0" indent="0">
              <a:buClrTx/>
              <a:buNone/>
              <a:defRPr/>
            </a:pPr>
            <a:r>
              <a:rPr lang="en-GB" sz="1800" dirty="0" smtClean="0">
                <a:solidFill>
                  <a:srgbClr val="002060"/>
                </a:solidFill>
              </a:rPr>
              <a:t>Aims:</a:t>
            </a:r>
          </a:p>
          <a:p>
            <a:pPr marL="0" indent="0">
              <a:buClrTx/>
              <a:buNone/>
              <a:defRPr/>
            </a:pPr>
            <a:endParaRPr lang="en-GB" sz="1000" b="0" dirty="0" smtClean="0">
              <a:solidFill>
                <a:srgbClr val="002060"/>
              </a:solidFill>
            </a:endParaRPr>
          </a:p>
          <a:p>
            <a:pPr algn="just">
              <a:buClrTx/>
              <a:defRPr/>
            </a:pPr>
            <a:r>
              <a:rPr lang="en-GB" sz="1800" b="0" dirty="0" smtClean="0">
                <a:solidFill>
                  <a:srgbClr val="002060"/>
                </a:solidFill>
              </a:rPr>
              <a:t>To tackle cross-border threats to the </a:t>
            </a:r>
            <a:r>
              <a:rPr lang="en-GB" sz="1800" dirty="0" smtClean="0">
                <a:solidFill>
                  <a:srgbClr val="002060"/>
                </a:solidFill>
              </a:rPr>
              <a:t>integrity</a:t>
            </a:r>
            <a:r>
              <a:rPr lang="en-GB" sz="1800" b="0" dirty="0" smtClean="0">
                <a:solidFill>
                  <a:srgbClr val="002060"/>
                </a:solidFill>
              </a:rPr>
              <a:t> of sport (doping, match</a:t>
            </a:r>
            <a:r>
              <a:rPr lang="en-GB" sz="1800" b="0" dirty="0">
                <a:solidFill>
                  <a:srgbClr val="002060"/>
                </a:solidFill>
              </a:rPr>
              <a:t>-</a:t>
            </a:r>
            <a:r>
              <a:rPr lang="en-GB" sz="1800" b="0" dirty="0" smtClean="0">
                <a:solidFill>
                  <a:srgbClr val="002060"/>
                </a:solidFill>
              </a:rPr>
              <a:t>fixing, violence, intolerance, discrimination)</a:t>
            </a:r>
          </a:p>
          <a:p>
            <a:pPr algn="just">
              <a:buClrTx/>
              <a:defRPr/>
            </a:pPr>
            <a:endParaRPr lang="en-GB" sz="1000" b="0" dirty="0" smtClean="0">
              <a:solidFill>
                <a:srgbClr val="002060"/>
              </a:solidFill>
            </a:endParaRPr>
          </a:p>
          <a:p>
            <a:pPr algn="just">
              <a:buClrTx/>
              <a:defRPr/>
            </a:pPr>
            <a:r>
              <a:rPr lang="en-GB" sz="1800" b="0" dirty="0" smtClean="0">
                <a:solidFill>
                  <a:srgbClr val="002060"/>
                </a:solidFill>
              </a:rPr>
              <a:t>To promote and support </a:t>
            </a:r>
            <a:r>
              <a:rPr lang="en-GB" sz="1800" dirty="0" smtClean="0">
                <a:solidFill>
                  <a:srgbClr val="002060"/>
                </a:solidFill>
              </a:rPr>
              <a:t>good governance in sport </a:t>
            </a:r>
            <a:r>
              <a:rPr lang="en-GB" sz="1800" b="0" dirty="0" smtClean="0">
                <a:solidFill>
                  <a:srgbClr val="002060"/>
                </a:solidFill>
              </a:rPr>
              <a:t>and dual career of athletes</a:t>
            </a:r>
          </a:p>
          <a:p>
            <a:pPr algn="just">
              <a:buClrTx/>
              <a:defRPr/>
            </a:pPr>
            <a:endParaRPr lang="en-GB" sz="1000" b="0" dirty="0" smtClean="0">
              <a:solidFill>
                <a:srgbClr val="002060"/>
              </a:solidFill>
            </a:endParaRPr>
          </a:p>
          <a:p>
            <a:pPr algn="just">
              <a:buClrTx/>
              <a:defRPr/>
            </a:pPr>
            <a:r>
              <a:rPr lang="en-GB" sz="1800" b="0" dirty="0" smtClean="0">
                <a:solidFill>
                  <a:srgbClr val="002060"/>
                </a:solidFill>
              </a:rPr>
              <a:t>To promote </a:t>
            </a:r>
            <a:r>
              <a:rPr lang="en-GB" sz="1800" dirty="0" smtClean="0">
                <a:solidFill>
                  <a:srgbClr val="002060"/>
                </a:solidFill>
              </a:rPr>
              <a:t>voluntary activities, </a:t>
            </a:r>
            <a:r>
              <a:rPr lang="en-GB" sz="1800" b="0" dirty="0" smtClean="0">
                <a:solidFill>
                  <a:srgbClr val="002060"/>
                </a:solidFill>
              </a:rPr>
              <a:t>social inclusion and equal opportunities, together with the awareness of the importance of </a:t>
            </a:r>
            <a:r>
              <a:rPr lang="en-GB" sz="1800" dirty="0" smtClean="0">
                <a:solidFill>
                  <a:srgbClr val="002060"/>
                </a:solidFill>
              </a:rPr>
              <a:t>health-enhancing physical activity (HEPA), and equal access to sport for all</a:t>
            </a:r>
            <a:endParaRPr lang="en-GB" sz="1800" b="0" dirty="0">
              <a:solidFill>
                <a:srgbClr val="002060"/>
              </a:solidFill>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80</a:t>
            </a:fld>
            <a:endParaRPr lang="en-GB" sz="1200" dirty="0">
              <a:solidFill>
                <a:schemeClr val="tx1"/>
              </a:solidFill>
            </a:endParaRPr>
          </a:p>
        </p:txBody>
      </p:sp>
    </p:spTree>
    <p:extLst>
      <p:ext uri="{BB962C8B-B14F-4D97-AF65-F5344CB8AC3E}">
        <p14:creationId xmlns:p14="http://schemas.microsoft.com/office/powerpoint/2010/main" val="383073404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468313" y="1773238"/>
            <a:ext cx="8207375" cy="369332"/>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defRPr/>
            </a:pPr>
            <a:r>
              <a:rPr lang="pl-PL" b="1" dirty="0">
                <a:solidFill>
                  <a:schemeClr val="accent2">
                    <a:lumMod val="75000"/>
                  </a:schemeClr>
                </a:solidFill>
                <a:latin typeface="Verdana" pitchFamily="34" charset="0"/>
              </a:rPr>
              <a:t>Sport </a:t>
            </a:r>
            <a:r>
              <a:rPr lang="en-GB" b="1" dirty="0">
                <a:solidFill>
                  <a:schemeClr val="accent2">
                    <a:lumMod val="75000"/>
                  </a:schemeClr>
                </a:solidFill>
                <a:latin typeface="Verdana" pitchFamily="34" charset="0"/>
              </a:rPr>
              <a:t>Action</a:t>
            </a:r>
          </a:p>
        </p:txBody>
      </p:sp>
      <p:sp>
        <p:nvSpPr>
          <p:cNvPr id="6" name="Content Placeholder 2"/>
          <p:cNvSpPr txBox="1">
            <a:spLocks/>
          </p:cNvSpPr>
          <p:nvPr/>
        </p:nvSpPr>
        <p:spPr>
          <a:xfrm>
            <a:off x="468313" y="2492375"/>
            <a:ext cx="8207375" cy="3888507"/>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365125" indent="-358775">
              <a:buClrTx/>
              <a:buNone/>
              <a:defRPr/>
            </a:pPr>
            <a:r>
              <a:rPr lang="en-GB" sz="1800" dirty="0" smtClean="0">
                <a:solidFill>
                  <a:srgbClr val="002060"/>
                </a:solidFill>
              </a:rPr>
              <a:t>Main activities </a:t>
            </a:r>
            <a:r>
              <a:rPr lang="en-GB" sz="1800" b="0" dirty="0" smtClean="0">
                <a:solidFill>
                  <a:srgbClr val="002060"/>
                </a:solidFill>
              </a:rPr>
              <a:t>supporting </a:t>
            </a:r>
            <a:r>
              <a:rPr lang="en-GB" sz="1800" dirty="0" smtClean="0">
                <a:solidFill>
                  <a:srgbClr val="002060"/>
                </a:solidFill>
              </a:rPr>
              <a:t>grassroots sport:</a:t>
            </a:r>
          </a:p>
          <a:p>
            <a:pPr marL="365125" indent="-358775">
              <a:buClrTx/>
              <a:buNone/>
              <a:defRPr/>
            </a:pPr>
            <a:endParaRPr lang="en-GB" sz="1800" dirty="0" smtClean="0">
              <a:solidFill>
                <a:srgbClr val="002060"/>
              </a:solidFill>
            </a:endParaRPr>
          </a:p>
          <a:p>
            <a:pPr marL="365125" indent="-358775">
              <a:buClrTx/>
              <a:defRPr/>
            </a:pPr>
            <a:endParaRPr lang="en-GB" sz="1000" b="0" dirty="0" smtClean="0">
              <a:solidFill>
                <a:srgbClr val="002060"/>
              </a:solidFill>
            </a:endParaRPr>
          </a:p>
          <a:p>
            <a:pPr marL="365125" indent="-358775">
              <a:buClrTx/>
              <a:defRPr/>
            </a:pPr>
            <a:r>
              <a:rPr lang="en-GB" sz="1800" b="0" dirty="0" smtClean="0">
                <a:solidFill>
                  <a:srgbClr val="002060"/>
                </a:solidFill>
              </a:rPr>
              <a:t>Support for </a:t>
            </a:r>
            <a:r>
              <a:rPr lang="en-GB" sz="1800" dirty="0" smtClean="0">
                <a:solidFill>
                  <a:srgbClr val="002060"/>
                </a:solidFill>
              </a:rPr>
              <a:t>collaborative</a:t>
            </a:r>
            <a:r>
              <a:rPr lang="en-GB" sz="1800" b="0" dirty="0" smtClean="0">
                <a:solidFill>
                  <a:srgbClr val="002060"/>
                </a:solidFill>
              </a:rPr>
              <a:t> </a:t>
            </a:r>
            <a:r>
              <a:rPr lang="en-GB" sz="1800" dirty="0" smtClean="0">
                <a:solidFill>
                  <a:srgbClr val="002060"/>
                </a:solidFill>
              </a:rPr>
              <a:t>partnerships </a:t>
            </a:r>
            <a:r>
              <a:rPr lang="en-GB" sz="1800" b="0" dirty="0" smtClean="0">
                <a:solidFill>
                  <a:srgbClr val="002060"/>
                </a:solidFill>
              </a:rPr>
              <a:t>(5 partners, 5 Programme Countries)</a:t>
            </a:r>
          </a:p>
          <a:p>
            <a:pPr marL="365125" indent="-358775">
              <a:buClrTx/>
              <a:defRPr/>
            </a:pPr>
            <a:endParaRPr lang="en-GB" sz="1000" b="0" dirty="0">
              <a:solidFill>
                <a:srgbClr val="002060"/>
              </a:solidFill>
            </a:endParaRPr>
          </a:p>
          <a:p>
            <a:pPr marL="365125" indent="-358775">
              <a:buClrTx/>
              <a:defRPr/>
            </a:pPr>
            <a:r>
              <a:rPr lang="en-GB" sz="1800" dirty="0" smtClean="0">
                <a:solidFill>
                  <a:srgbClr val="002060"/>
                </a:solidFill>
              </a:rPr>
              <a:t>Non-profit </a:t>
            </a:r>
            <a:r>
              <a:rPr lang="en-GB" sz="1800" dirty="0">
                <a:solidFill>
                  <a:srgbClr val="002060"/>
                </a:solidFill>
              </a:rPr>
              <a:t>European </a:t>
            </a:r>
            <a:r>
              <a:rPr lang="en-GB" sz="1800" dirty="0" smtClean="0">
                <a:solidFill>
                  <a:srgbClr val="002060"/>
                </a:solidFill>
              </a:rPr>
              <a:t>sport events</a:t>
            </a:r>
            <a:r>
              <a:rPr lang="en-GB" sz="1800" b="0" dirty="0" smtClean="0">
                <a:solidFill>
                  <a:srgbClr val="002060"/>
                </a:solidFill>
              </a:rPr>
              <a:t>, involving at least 12 Programme </a:t>
            </a:r>
            <a:r>
              <a:rPr lang="en-GB" sz="1800" b="0" dirty="0">
                <a:solidFill>
                  <a:srgbClr val="002060"/>
                </a:solidFill>
              </a:rPr>
              <a:t>C</a:t>
            </a:r>
            <a:r>
              <a:rPr lang="en-GB" sz="1800" b="0" dirty="0" smtClean="0">
                <a:solidFill>
                  <a:srgbClr val="002060"/>
                </a:solidFill>
              </a:rPr>
              <a:t>ountries, relating to social inclusion, HEPA, etc.</a:t>
            </a:r>
          </a:p>
          <a:p>
            <a:pPr marL="365125" indent="-358775">
              <a:buClrTx/>
              <a:defRPr/>
            </a:pPr>
            <a:endParaRPr lang="en-GB" sz="1000" b="0" dirty="0">
              <a:solidFill>
                <a:srgbClr val="002060"/>
              </a:solidFill>
            </a:endParaRPr>
          </a:p>
          <a:p>
            <a:pPr marL="365125" indent="-358775">
              <a:buClrTx/>
              <a:defRPr/>
            </a:pPr>
            <a:r>
              <a:rPr lang="en-GB" sz="1800" b="0" dirty="0" smtClean="0">
                <a:solidFill>
                  <a:srgbClr val="002060"/>
                </a:solidFill>
              </a:rPr>
              <a:t>Strengthening the </a:t>
            </a:r>
            <a:r>
              <a:rPr lang="en-GB" sz="1800" dirty="0">
                <a:solidFill>
                  <a:srgbClr val="002060"/>
                </a:solidFill>
              </a:rPr>
              <a:t>evidence base for </a:t>
            </a:r>
            <a:r>
              <a:rPr lang="en-GB" sz="1800" dirty="0" smtClean="0">
                <a:solidFill>
                  <a:srgbClr val="002060"/>
                </a:solidFill>
              </a:rPr>
              <a:t>policy </a:t>
            </a:r>
            <a:r>
              <a:rPr lang="en-GB" sz="1800" dirty="0">
                <a:solidFill>
                  <a:srgbClr val="002060"/>
                </a:solidFill>
              </a:rPr>
              <a:t>making</a:t>
            </a:r>
            <a:r>
              <a:rPr lang="en-GB" sz="1800" b="0" dirty="0">
                <a:solidFill>
                  <a:srgbClr val="002060"/>
                </a:solidFill>
              </a:rPr>
              <a:t> </a:t>
            </a:r>
            <a:endParaRPr lang="en-GB" sz="1800" b="0" dirty="0" smtClean="0">
              <a:solidFill>
                <a:srgbClr val="002060"/>
              </a:solidFill>
            </a:endParaRPr>
          </a:p>
          <a:p>
            <a:pPr marL="365125" indent="-358775">
              <a:buClrTx/>
              <a:defRPr/>
            </a:pPr>
            <a:endParaRPr lang="en-GB" sz="1000" b="0" dirty="0">
              <a:solidFill>
                <a:srgbClr val="002060"/>
              </a:solidFill>
            </a:endParaRPr>
          </a:p>
          <a:p>
            <a:pPr marL="365125" indent="-358775">
              <a:buClrTx/>
              <a:defRPr/>
            </a:pPr>
            <a:r>
              <a:rPr lang="en-GB" sz="1800" dirty="0" smtClean="0">
                <a:solidFill>
                  <a:srgbClr val="002060"/>
                </a:solidFill>
              </a:rPr>
              <a:t>Dialogue</a:t>
            </a:r>
            <a:r>
              <a:rPr lang="en-GB" sz="1800" b="0" dirty="0" smtClean="0">
                <a:solidFill>
                  <a:srgbClr val="002060"/>
                </a:solidFill>
              </a:rPr>
              <a:t> with relevant European stakeholders</a:t>
            </a:r>
          </a:p>
          <a:p>
            <a:pPr marL="720000" indent="-360000">
              <a:buClrTx/>
              <a:buNone/>
              <a:defRPr/>
            </a:pPr>
            <a:endParaRPr lang="en-GB" sz="1800" b="0" dirty="0">
              <a:solidFill>
                <a:srgbClr val="002060"/>
              </a:solidFill>
            </a:endParaRPr>
          </a:p>
          <a:p>
            <a:pPr marL="0" indent="0">
              <a:buClrTx/>
              <a:buNone/>
              <a:defRPr/>
            </a:pPr>
            <a:endParaRPr lang="en-GB" sz="1800" b="0" dirty="0">
              <a:solidFill>
                <a:srgbClr val="002060"/>
              </a:solidFill>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81</a:t>
            </a:fld>
            <a:endParaRPr lang="en-GB" sz="1200" dirty="0">
              <a:solidFill>
                <a:schemeClr val="tx1"/>
              </a:solidFill>
            </a:endParaRPr>
          </a:p>
        </p:txBody>
      </p:sp>
    </p:spTree>
    <p:extLst>
      <p:ext uri="{BB962C8B-B14F-4D97-AF65-F5344CB8AC3E}">
        <p14:creationId xmlns:p14="http://schemas.microsoft.com/office/powerpoint/2010/main" val="93736084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p:cNvSpPr>
          <p:nvPr>
            <p:ph type="body" idx="1"/>
          </p:nvPr>
        </p:nvSpPr>
        <p:spPr>
          <a:xfrm>
            <a:off x="468313" y="5084763"/>
            <a:ext cx="8207376" cy="849312"/>
          </a:xfrm>
          <a:noFill/>
        </p:spPr>
        <p:txBody>
          <a:bodyPr wrap="square">
            <a:spAutoFit/>
          </a:bodyPr>
          <a:lstStyle/>
          <a:p>
            <a:pPr algn="ctr">
              <a:buFontTx/>
              <a:buNone/>
            </a:pPr>
            <a:r>
              <a:rPr lang="fr-BE" sz="3000" dirty="0" smtClean="0"/>
              <a:t>For more information</a:t>
            </a:r>
          </a:p>
          <a:p>
            <a:pPr algn="ctr">
              <a:buFontTx/>
              <a:buNone/>
            </a:pPr>
            <a:r>
              <a:rPr lang="en-GB" sz="1600" u="sng" dirty="0" smtClean="0">
                <a:solidFill>
                  <a:schemeClr val="accent5">
                    <a:lumMod val="50000"/>
                  </a:schemeClr>
                </a:solidFill>
                <a:hlinkClick r:id="rId3"/>
              </a:rPr>
              <a:t>http://ec.europa.eu/</a:t>
            </a:r>
            <a:r>
              <a:rPr lang="en-GB" sz="1600" u="sng" dirty="0" smtClean="0">
                <a:solidFill>
                  <a:schemeClr val="accent5">
                    <a:lumMod val="50000"/>
                  </a:schemeClr>
                </a:solidFill>
              </a:rPr>
              <a:t>erasmus-plus</a:t>
            </a:r>
          </a:p>
        </p:txBody>
      </p:sp>
      <p:pic>
        <p:nvPicPr>
          <p:cNvPr id="40963" name="Picture 14" descr="erasmus4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5550" y="908050"/>
            <a:ext cx="58324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82</a:t>
            </a:fld>
            <a:endParaRPr lang="en-GB" sz="1200" dirty="0">
              <a:solidFill>
                <a:schemeClr val="tx1"/>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468313" y="1773238"/>
            <a:ext cx="8207375" cy="738664"/>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defRPr/>
            </a:pPr>
            <a:r>
              <a:rPr lang="en-GB" b="1" dirty="0" smtClean="0">
                <a:solidFill>
                  <a:srgbClr val="002060"/>
                </a:solidFill>
                <a:latin typeface="Verdana" pitchFamily="34" charset="0"/>
              </a:rPr>
              <a:t>Opportunities for innovation projects and exchange of good practices</a:t>
            </a:r>
            <a:endParaRPr lang="en-GB" b="1" dirty="0" smtClean="0">
              <a:solidFill>
                <a:srgbClr val="002060"/>
              </a:solidFill>
              <a:latin typeface="Verdana" pitchFamily="34" charset="0"/>
              <a:ea typeface="Verdana" pitchFamily="34" charset="0"/>
              <a:cs typeface="Verdana" pitchFamily="34" charset="0"/>
            </a:endParaRPr>
          </a:p>
        </p:txBody>
      </p:sp>
      <p:sp>
        <p:nvSpPr>
          <p:cNvPr id="6" name="Content Placeholder 2"/>
          <p:cNvSpPr txBox="1">
            <a:spLocks/>
          </p:cNvSpPr>
          <p:nvPr/>
        </p:nvSpPr>
        <p:spPr>
          <a:xfrm>
            <a:off x="468313" y="2492375"/>
            <a:ext cx="8207375" cy="3888507"/>
          </a:xfrm>
          <a:prstGeom prst="rect">
            <a:avLst/>
          </a:prstGeom>
        </p:spPr>
        <p:txBody>
          <a:bodyPr/>
          <a:lstStyle>
            <a:lvl1pPr marL="342900" indent="-342900" algn="l" rtl="0" eaLnBrk="0" fontAlgn="base" hangingPunct="0">
              <a:spcBef>
                <a:spcPct val="20000"/>
              </a:spcBef>
              <a:spcAft>
                <a:spcPct val="0"/>
              </a:spcAft>
              <a:buClr>
                <a:srgbClr val="0033CC"/>
              </a:buClr>
              <a:buChar char="•"/>
              <a:defRPr sz="2400" b="1">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033CC"/>
              </a:buClr>
              <a:buChar char="–"/>
              <a:defRPr sz="2400">
                <a:solidFill>
                  <a:schemeClr val="tx1"/>
                </a:solidFill>
                <a:latin typeface="Verdana" pitchFamily="34"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Verdana" pitchFamily="34" charset="0"/>
              </a:defRPr>
            </a:lvl3pPr>
            <a:lvl4pPr marL="16002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4pPr>
            <a:lvl5pPr marL="2057400" indent="-228600" algn="l" rtl="0" eaLnBrk="0" fontAlgn="base" hangingPunct="0">
              <a:spcBef>
                <a:spcPct val="20000"/>
              </a:spcBef>
              <a:spcAft>
                <a:spcPct val="0"/>
              </a:spcAft>
              <a:buClr>
                <a:srgbClr val="0033CC"/>
              </a:buClr>
              <a:buChar char="»"/>
              <a:defRPr sz="2000">
                <a:solidFill>
                  <a:schemeClr val="tx1"/>
                </a:solidFill>
                <a:latin typeface="Verdana" pitchFamily="34" charset="0"/>
              </a:defRPr>
            </a:lvl5pPr>
            <a:lvl6pPr marL="2514600" indent="-228600" algn="l" rtl="0" fontAlgn="base">
              <a:spcBef>
                <a:spcPct val="20000"/>
              </a:spcBef>
              <a:spcAft>
                <a:spcPct val="0"/>
              </a:spcAft>
              <a:buClr>
                <a:srgbClr val="0033CC"/>
              </a:buClr>
              <a:buChar char="»"/>
              <a:defRPr sz="2000">
                <a:solidFill>
                  <a:schemeClr val="tx1"/>
                </a:solidFill>
                <a:latin typeface="+mn-lt"/>
              </a:defRPr>
            </a:lvl6pPr>
            <a:lvl7pPr marL="2971800" indent="-228600" algn="l" rtl="0" fontAlgn="base">
              <a:spcBef>
                <a:spcPct val="20000"/>
              </a:spcBef>
              <a:spcAft>
                <a:spcPct val="0"/>
              </a:spcAft>
              <a:buClr>
                <a:srgbClr val="0033CC"/>
              </a:buClr>
              <a:buChar char="»"/>
              <a:defRPr sz="2000">
                <a:solidFill>
                  <a:schemeClr val="tx1"/>
                </a:solidFill>
                <a:latin typeface="+mn-lt"/>
              </a:defRPr>
            </a:lvl7pPr>
            <a:lvl8pPr marL="3429000" indent="-228600" algn="l" rtl="0" fontAlgn="base">
              <a:spcBef>
                <a:spcPct val="20000"/>
              </a:spcBef>
              <a:spcAft>
                <a:spcPct val="0"/>
              </a:spcAft>
              <a:buClr>
                <a:srgbClr val="0033CC"/>
              </a:buClr>
              <a:buChar char="»"/>
              <a:defRPr sz="2000">
                <a:solidFill>
                  <a:schemeClr val="tx1"/>
                </a:solidFill>
                <a:latin typeface="+mn-lt"/>
              </a:defRPr>
            </a:lvl8pPr>
            <a:lvl9pPr marL="3886200" indent="-228600" algn="l" rtl="0" fontAlgn="base">
              <a:spcBef>
                <a:spcPct val="20000"/>
              </a:spcBef>
              <a:spcAft>
                <a:spcPct val="0"/>
              </a:spcAft>
              <a:buClr>
                <a:srgbClr val="0033CC"/>
              </a:buClr>
              <a:buChar char="»"/>
              <a:defRPr sz="2000">
                <a:solidFill>
                  <a:schemeClr val="tx1"/>
                </a:solidFill>
                <a:latin typeface="+mn-lt"/>
              </a:defRPr>
            </a:lvl9pPr>
          </a:lstStyle>
          <a:p>
            <a:pPr marL="358775" indent="-358775">
              <a:buClrTx/>
              <a:defRPr/>
            </a:pPr>
            <a:endParaRPr lang="en-GB" sz="1800" dirty="0" smtClean="0">
              <a:solidFill>
                <a:srgbClr val="002060"/>
              </a:solidFill>
            </a:endParaRPr>
          </a:p>
          <a:p>
            <a:pPr marL="358775" indent="-358775">
              <a:buClrTx/>
              <a:defRPr/>
            </a:pPr>
            <a:r>
              <a:rPr lang="en-GB" sz="1800" dirty="0" smtClean="0">
                <a:solidFill>
                  <a:srgbClr val="002060"/>
                </a:solidFill>
              </a:rPr>
              <a:t>25 </a:t>
            </a:r>
            <a:r>
              <a:rPr lang="en-GB" sz="1800" dirty="0">
                <a:solidFill>
                  <a:srgbClr val="002060"/>
                </a:solidFill>
              </a:rPr>
              <a:t>000 S</a:t>
            </a:r>
            <a:r>
              <a:rPr lang="en-GB" sz="1800" dirty="0" smtClean="0">
                <a:solidFill>
                  <a:srgbClr val="002060"/>
                </a:solidFill>
              </a:rPr>
              <a:t>trategic </a:t>
            </a:r>
            <a:r>
              <a:rPr lang="en-GB" sz="1800" dirty="0">
                <a:solidFill>
                  <a:srgbClr val="002060"/>
                </a:solidFill>
              </a:rPr>
              <a:t>P</a:t>
            </a:r>
            <a:r>
              <a:rPr lang="en-GB" sz="1800" dirty="0" smtClean="0">
                <a:solidFill>
                  <a:srgbClr val="002060"/>
                </a:solidFill>
              </a:rPr>
              <a:t>artnerships, </a:t>
            </a:r>
            <a:r>
              <a:rPr lang="en-GB" sz="1800" b="0" dirty="0" smtClean="0">
                <a:solidFill>
                  <a:srgbClr val="002060"/>
                </a:solidFill>
              </a:rPr>
              <a:t>involving </a:t>
            </a:r>
            <a:r>
              <a:rPr lang="en-GB" sz="1800" dirty="0" smtClean="0">
                <a:solidFill>
                  <a:srgbClr val="002060"/>
                </a:solidFill>
              </a:rPr>
              <a:t>125 000 institutions</a:t>
            </a:r>
            <a:r>
              <a:rPr lang="en-GB" sz="1800" b="0" dirty="0" smtClean="0">
                <a:solidFill>
                  <a:srgbClr val="002060"/>
                </a:solidFill>
              </a:rPr>
              <a:t>/organisations, to implement joint initiatives and promote exchange of experience and know-how and links with the world of work</a:t>
            </a:r>
          </a:p>
          <a:p>
            <a:pPr marL="358775" indent="-358775">
              <a:buClrTx/>
              <a:defRPr/>
            </a:pPr>
            <a:endParaRPr lang="en-GB" sz="900" b="0" dirty="0">
              <a:solidFill>
                <a:srgbClr val="002060"/>
              </a:solidFill>
            </a:endParaRPr>
          </a:p>
          <a:p>
            <a:pPr marL="358775" indent="-358775">
              <a:buClrTx/>
              <a:defRPr/>
            </a:pPr>
            <a:endParaRPr lang="en-GB" sz="900" b="0" dirty="0" smtClean="0">
              <a:solidFill>
                <a:srgbClr val="002060"/>
              </a:solidFill>
            </a:endParaRPr>
          </a:p>
          <a:p>
            <a:pPr marL="358775" indent="-358775">
              <a:buClrTx/>
              <a:defRPr/>
            </a:pPr>
            <a:r>
              <a:rPr lang="en-GB" sz="1800" dirty="0" smtClean="0">
                <a:solidFill>
                  <a:srgbClr val="002060"/>
                </a:solidFill>
              </a:rPr>
              <a:t>Nearly 300 </a:t>
            </a:r>
            <a:r>
              <a:rPr lang="en-GB" sz="1800" dirty="0">
                <a:solidFill>
                  <a:srgbClr val="002060"/>
                </a:solidFill>
              </a:rPr>
              <a:t>Knowledge Alliances</a:t>
            </a:r>
            <a:r>
              <a:rPr lang="en-GB" sz="1800" b="0" dirty="0">
                <a:solidFill>
                  <a:srgbClr val="002060"/>
                </a:solidFill>
              </a:rPr>
              <a:t> and </a:t>
            </a:r>
            <a:r>
              <a:rPr lang="en-GB" sz="1800" dirty="0">
                <a:solidFill>
                  <a:srgbClr val="002060"/>
                </a:solidFill>
              </a:rPr>
              <a:t>Sector Skills </a:t>
            </a:r>
            <a:r>
              <a:rPr lang="en-GB" sz="1800" dirty="0" smtClean="0">
                <a:solidFill>
                  <a:srgbClr val="002060"/>
                </a:solidFill>
              </a:rPr>
              <a:t>Alliances, </a:t>
            </a:r>
            <a:r>
              <a:rPr lang="en-GB" sz="1800" b="0" dirty="0" smtClean="0">
                <a:solidFill>
                  <a:srgbClr val="002060"/>
                </a:solidFill>
              </a:rPr>
              <a:t>involving </a:t>
            </a:r>
            <a:r>
              <a:rPr lang="en-GB" sz="1800" dirty="0" smtClean="0">
                <a:solidFill>
                  <a:srgbClr val="002060"/>
                </a:solidFill>
              </a:rPr>
              <a:t>3500 education institutions </a:t>
            </a:r>
            <a:r>
              <a:rPr lang="en-GB" sz="1800" b="0" dirty="0" smtClean="0">
                <a:solidFill>
                  <a:srgbClr val="002060"/>
                </a:solidFill>
              </a:rPr>
              <a:t>and enterprises working together</a:t>
            </a:r>
            <a:endParaRPr lang="en-GB" sz="1800" dirty="0">
              <a:solidFill>
                <a:srgbClr val="002060"/>
              </a:solidFill>
            </a:endParaRPr>
          </a:p>
          <a:p>
            <a:pPr marL="358775" indent="-358775">
              <a:buClrTx/>
              <a:defRPr/>
            </a:pPr>
            <a:endParaRPr lang="en-GB" sz="900" b="0" dirty="0" smtClean="0">
              <a:solidFill>
                <a:srgbClr val="002060"/>
              </a:solidFill>
            </a:endParaRPr>
          </a:p>
          <a:p>
            <a:pPr>
              <a:buClrTx/>
              <a:defRPr/>
            </a:pPr>
            <a:endParaRPr lang="en-GB" sz="900" b="0" i="1" dirty="0" smtClean="0">
              <a:solidFill>
                <a:srgbClr val="FF0000"/>
              </a:solidFill>
            </a:endParaRPr>
          </a:p>
          <a:p>
            <a:pPr>
              <a:buClrTx/>
              <a:defRPr/>
            </a:pPr>
            <a:r>
              <a:rPr lang="en-GB" sz="1800" b="0" dirty="0">
                <a:solidFill>
                  <a:srgbClr val="002060"/>
                </a:solidFill>
              </a:rPr>
              <a:t>More than  </a:t>
            </a:r>
            <a:r>
              <a:rPr lang="en-GB" sz="1800" dirty="0">
                <a:solidFill>
                  <a:srgbClr val="002060"/>
                </a:solidFill>
              </a:rPr>
              <a:t>200 000 teachers </a:t>
            </a:r>
            <a:r>
              <a:rPr lang="en-GB" sz="1800" b="0" dirty="0">
                <a:solidFill>
                  <a:srgbClr val="002060"/>
                </a:solidFill>
              </a:rPr>
              <a:t>collaborating on </a:t>
            </a:r>
            <a:r>
              <a:rPr lang="en-GB" sz="1800" b="0" dirty="0" smtClean="0">
                <a:solidFill>
                  <a:srgbClr val="002060"/>
                </a:solidFill>
              </a:rPr>
              <a:t>line and </a:t>
            </a:r>
            <a:r>
              <a:rPr lang="en-GB" sz="1800" b="0" dirty="0">
                <a:solidFill>
                  <a:srgbClr val="002060"/>
                </a:solidFill>
              </a:rPr>
              <a:t>involving more than 100,000 schools through </a:t>
            </a:r>
            <a:r>
              <a:rPr lang="en-GB" sz="1800" b="0" dirty="0" err="1" smtClean="0">
                <a:solidFill>
                  <a:srgbClr val="002060"/>
                </a:solidFill>
              </a:rPr>
              <a:t>eTwinning</a:t>
            </a:r>
            <a:endParaRPr lang="en-GB" sz="1800" b="0" dirty="0">
              <a:solidFill>
                <a:srgbClr val="002060"/>
              </a:solidFill>
            </a:endParaRPr>
          </a:p>
        </p:txBody>
      </p:sp>
      <p:sp>
        <p:nvSpPr>
          <p:cNvPr id="5" name="Rectangle 4"/>
          <p:cNvSpPr>
            <a:spLocks noChangeArrowheads="1"/>
          </p:cNvSpPr>
          <p:nvPr/>
        </p:nvSpPr>
        <p:spPr bwMode="auto">
          <a:xfrm>
            <a:off x="8460432" y="6453336"/>
            <a:ext cx="57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fld id="{D665DFAF-CFFB-4100-A174-ED274E014EE3}" type="slidenum">
              <a:rPr lang="en-GB" sz="1200">
                <a:solidFill>
                  <a:schemeClr val="tx1"/>
                </a:solidFill>
              </a:rPr>
              <a:pPr algn="ctr"/>
              <a:t>9</a:t>
            </a:fld>
            <a:endParaRPr lang="en-GB" sz="1200" dirty="0">
              <a:solidFill>
                <a:schemeClr val="tx1"/>
              </a:solidFill>
            </a:endParaRPr>
          </a:p>
        </p:txBody>
      </p:sp>
    </p:spTree>
    <p:extLst>
      <p:ext uri="{BB962C8B-B14F-4D97-AF65-F5344CB8AC3E}">
        <p14:creationId xmlns:p14="http://schemas.microsoft.com/office/powerpoint/2010/main" val="15390017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099CC"/>
          </a:buClr>
          <a:buSzTx/>
          <a:buFontTx/>
          <a:buChar char="•"/>
          <a:tabLst/>
          <a:defRPr kumimoji="0" lang="en-GB" sz="24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099CC"/>
          </a:buClr>
          <a:buSzTx/>
          <a:buFontTx/>
          <a:buChar char="•"/>
          <a:tabLst/>
          <a:defRPr kumimoji="0" lang="en-GB" sz="24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22602</TotalTime>
  <Words>6269</Words>
  <Application>Microsoft Macintosh PowerPoint</Application>
  <PresentationFormat>On-screen Show (4:3)</PresentationFormat>
  <Paragraphs>938</Paragraphs>
  <Slides>82</Slides>
  <Notes>82</Notes>
  <HiddenSlides>17</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1_Custom Design</vt:lpstr>
      <vt:lpstr>Erasmus+</vt:lpstr>
      <vt:lpstr>PowerPoint Presentation</vt:lpstr>
      <vt:lpstr>PowerPoint Presentation</vt:lpstr>
      <vt:lpstr>Breakdown of Education, Training and Youth budget by Key Action 2014-2020</vt:lpstr>
      <vt:lpstr>Budget allocation 2014 - 2020</vt:lpstr>
      <vt:lpstr>Breakdown of Education and Training budget by sectors</vt:lpstr>
      <vt:lpstr>PowerPoint Presentation</vt:lpstr>
      <vt:lpstr>PowerPoint Presentation</vt:lpstr>
      <vt:lpstr>PowerPoint Presentation</vt:lpstr>
      <vt:lpstr>Key Action 1</vt:lpstr>
      <vt:lpstr>PowerPoint Presentation</vt:lpstr>
      <vt:lpstr>PowerPoint Presentation</vt:lpstr>
      <vt:lpstr>PowerPoint Presentation</vt:lpstr>
      <vt:lpstr>PowerPoint Presentation</vt:lpstr>
      <vt:lpstr>Key Action 2 </vt:lpstr>
      <vt:lpstr>Key Action 2 - Strategic Partnerships</vt:lpstr>
      <vt:lpstr>PowerPoint Presentation</vt:lpstr>
      <vt:lpstr>PowerPoint Presentation</vt:lpstr>
      <vt:lpstr>PowerPoint Presentation</vt:lpstr>
      <vt:lpstr>PowerPoint Presentation</vt:lpstr>
      <vt:lpstr>Co-operation and Innovation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Action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KA3 - Knowledge in the fields of education, training and youth </vt:lpstr>
      <vt:lpstr>KA3 - Knowledge in the field of Youth</vt:lpstr>
      <vt:lpstr>KA3 - Knowledge in the field of Youth (2)</vt:lpstr>
      <vt:lpstr>KA3 – Prospective Initiatives </vt:lpstr>
      <vt:lpstr>PowerPoint Presentation</vt:lpstr>
      <vt:lpstr>PowerPoint Presentation</vt:lpstr>
      <vt:lpstr>PowerPoint Presentation</vt:lpstr>
      <vt:lpstr>PowerPoint Presentation</vt:lpstr>
      <vt:lpstr>KA3 - Support to European policy tools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JEAN MONNET activities  Teaching and research </vt:lpstr>
      <vt:lpstr>JEAN MONNET activities  Policy debate and exchanges </vt:lpstr>
      <vt:lpstr>PowerPoint Presentation</vt:lpstr>
      <vt:lpstr>JEAN MONNET – New Focus in Erasmus+</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Work of the  Directorate-General  for Education and Culture</dc:title>
  <dc:creator>Monica Dimitriu</dc:creator>
  <cp:lastModifiedBy>Terry Kamenopoulou</cp:lastModifiedBy>
  <cp:revision>844</cp:revision>
  <cp:lastPrinted>2013-10-30T13:42:42Z</cp:lastPrinted>
  <dcterms:created xsi:type="dcterms:W3CDTF">2006-09-08T10:43:22Z</dcterms:created>
  <dcterms:modified xsi:type="dcterms:W3CDTF">2013-12-18T07:12:54Z</dcterms:modified>
</cp:coreProperties>
</file>