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5" r:id="rId3"/>
    <p:sldId id="257" r:id="rId4"/>
    <p:sldId id="260" r:id="rId5"/>
    <p:sldId id="263" r:id="rId6"/>
    <p:sldId id="264" r:id="rId7"/>
    <p:sldId id="266" r:id="rId8"/>
    <p:sldId id="261" r:id="rId9"/>
    <p:sldId id="262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13D3C-B155-4C33-B102-D151A732F843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FAACC-817A-498E-97B3-E7A5BF78E6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939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REHVA:</a:t>
            </a:r>
            <a:r>
              <a:rPr lang="en-US" baseline="0" dirty="0" smtClean="0"/>
              <a:t> </a:t>
            </a:r>
            <a:r>
              <a:rPr lang="en-US" dirty="0" smtClean="0"/>
              <a:t>Federation of European Heating,</a:t>
            </a:r>
            <a:r>
              <a:rPr lang="el-GR" baseline="0" dirty="0" smtClean="0"/>
              <a:t> </a:t>
            </a:r>
            <a:r>
              <a:rPr lang="en-US" dirty="0" smtClean="0"/>
              <a:t>Ventilation and Air-conditioning Associations -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AACC-817A-498E-97B3-E7A5BF78E6C5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165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27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02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39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607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1256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835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98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998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29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463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70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6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0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20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6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2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520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077F1F-EC81-4D53-9D7C-76A5E80C97BC}" type="datetimeFigureOut">
              <a:rPr lang="el-GR" smtClean="0"/>
              <a:t>17/12/2013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4F0E22-A4FD-475E-9950-2306DDBB27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16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“</a:t>
            </a:r>
            <a:r>
              <a:rPr lang="el-GR" sz="4400" dirty="0" smtClean="0"/>
              <a:t>Πρακτική άσκηση </a:t>
            </a:r>
            <a:r>
              <a:rPr lang="en-US" sz="4400" dirty="0" smtClean="0"/>
              <a:t>Erasmus</a:t>
            </a:r>
            <a:r>
              <a:rPr lang="el-GR" sz="4400" dirty="0" smtClean="0"/>
              <a:t>: Μοναδική εμπειρία ζωής</a:t>
            </a:r>
            <a:r>
              <a:rPr lang="en-US" sz="4400" dirty="0" smtClean="0"/>
              <a:t>”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51530"/>
          </a:xfrm>
        </p:spPr>
        <p:txBody>
          <a:bodyPr>
            <a:normAutofit/>
          </a:bodyPr>
          <a:lstStyle/>
          <a:p>
            <a:r>
              <a:rPr lang="el-GR" dirty="0" smtClean="0"/>
              <a:t>Ιταλία, Τορίνο</a:t>
            </a:r>
          </a:p>
          <a:p>
            <a:r>
              <a:rPr lang="el-GR" dirty="0" smtClean="0"/>
              <a:t>Ιανουάριος 2013 – Ιούνιος 2013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  <a:p>
            <a:r>
              <a:rPr lang="el-GR" dirty="0" smtClean="0"/>
              <a:t>Θεοδώρου Σοφία-Εμμανουέλα</a:t>
            </a:r>
            <a:endParaRPr lang="el-GR" dirty="0"/>
          </a:p>
        </p:txBody>
      </p:sp>
      <p:pic>
        <p:nvPicPr>
          <p:cNvPr id="6" name="Picture 4" descr="http://excellence.minedu.gov.gr/thales/sites/default/files/Logo-Aeg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6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rischiovalore.polito.it/pol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650709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31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Γενικές Πληροφορίες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 smtClean="0"/>
              <a:t>Η πρακτική </a:t>
            </a:r>
            <a:r>
              <a:rPr lang="en-US" dirty="0" smtClean="0"/>
              <a:t>Erasmus </a:t>
            </a:r>
            <a:r>
              <a:rPr lang="el-GR" dirty="0" smtClean="0"/>
              <a:t>έλαβε χώρα στο Πολυτεχνείο του Τορίνο και πιο συγκεκριμένα στο </a:t>
            </a:r>
            <a:r>
              <a:rPr lang="en-US" dirty="0" smtClean="0"/>
              <a:t>Indoor Environment and Energy Management Competence Center.</a:t>
            </a:r>
            <a:endParaRPr lang="el-GR" dirty="0" smtClean="0"/>
          </a:p>
          <a:p>
            <a:pPr marL="0" indent="0" algn="jus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Εργάστηκα ως </a:t>
            </a:r>
            <a:r>
              <a:rPr lang="en-US" dirty="0" smtClean="0"/>
              <a:t>Entry Stage Researcher</a:t>
            </a:r>
            <a:r>
              <a:rPr lang="el-GR" dirty="0" smtClean="0"/>
              <a:t> για 10 μήνες (6 μήνες πρακτικής συν 4 μήνες εμπειρίας)</a:t>
            </a:r>
            <a:r>
              <a:rPr lang="en-US" dirty="0" smtClean="0"/>
              <a:t> </a:t>
            </a:r>
            <a:r>
              <a:rPr lang="el-GR" dirty="0" smtClean="0"/>
              <a:t>πάνω σε αναλύσεις μεγάλου όγκου δεδομένων κατανάλωσης ενέργειας, σε συγγραφή αναφορών και σε παροχή συμβουλών αναφορικά με την βιώσιμη ανάπτυξή της εταιρίας.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4" descr="http://excellence.minedu.gov.gr/thales/sites/default/files/Logo-Aeg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6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ischiovalore.polito.it/pol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650709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6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ερευνητικό κέντρο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Research Center: IEEM – Indoor Environment and Energy Management Competence Center </a:t>
            </a:r>
          </a:p>
          <a:p>
            <a:pPr marL="0" indent="0">
              <a:buNone/>
            </a:pPr>
            <a:r>
              <a:rPr lang="en-US" dirty="0" smtClean="0"/>
              <a:t>Located: Department of Energy- Polytechnic University of Turin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Funded: by Telecom Italia in collaboration with the Polytechnic University of Turin</a:t>
            </a:r>
          </a:p>
        </p:txBody>
      </p:sp>
      <p:pic>
        <p:nvPicPr>
          <p:cNvPr id="4" name="Picture 4" descr="http://excellence.minedu.gov.gr/thales/sites/default/files/Logo-Aeg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6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ischiovalore.polito.it/pol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650709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4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Έρευνα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9865"/>
            <a:ext cx="9601196" cy="19962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el-GR" dirty="0" smtClean="0">
                <a:solidFill>
                  <a:schemeClr val="tx1"/>
                </a:solidFill>
              </a:rPr>
              <a:t>ιευθύνεται </a:t>
            </a:r>
            <a:r>
              <a:rPr lang="el-GR" dirty="0">
                <a:solidFill>
                  <a:schemeClr val="tx1"/>
                </a:solidFill>
              </a:rPr>
              <a:t>από τον </a:t>
            </a:r>
            <a:r>
              <a:rPr lang="en-US" dirty="0">
                <a:solidFill>
                  <a:schemeClr val="tx1"/>
                </a:solidFill>
              </a:rPr>
              <a:t>Professor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Marco </a:t>
            </a:r>
            <a:r>
              <a:rPr lang="en-US" dirty="0" err="1">
                <a:solidFill>
                  <a:schemeClr val="tx1"/>
                </a:solidFill>
              </a:rPr>
              <a:t>Filippi</a:t>
            </a:r>
            <a:r>
              <a:rPr lang="el-GR" dirty="0">
                <a:solidFill>
                  <a:schemeClr val="tx1"/>
                </a:solidFill>
              </a:rPr>
              <a:t>. Υπεύθυνοί μου ήταν </a:t>
            </a:r>
            <a:r>
              <a:rPr lang="el-GR" dirty="0" smtClean="0">
                <a:solidFill>
                  <a:schemeClr val="tx1"/>
                </a:solidFill>
              </a:rPr>
              <a:t>οι </a:t>
            </a:r>
            <a:r>
              <a:rPr lang="en-US" dirty="0">
                <a:solidFill>
                  <a:schemeClr val="tx1"/>
                </a:solidFill>
              </a:rPr>
              <a:t>Marco </a:t>
            </a:r>
            <a:r>
              <a:rPr lang="en-US" dirty="0" err="1" smtClean="0">
                <a:solidFill>
                  <a:schemeClr val="tx1"/>
                </a:solidFill>
              </a:rPr>
              <a:t>Filippi</a:t>
            </a:r>
            <a:r>
              <a:rPr lang="el-GR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Stefano </a:t>
            </a:r>
            <a:r>
              <a:rPr lang="en-US" dirty="0" err="1">
                <a:solidFill>
                  <a:schemeClr val="tx1"/>
                </a:solidFill>
              </a:rPr>
              <a:t>Gorgnati</a:t>
            </a:r>
            <a:r>
              <a:rPr lang="en-US" dirty="0">
                <a:solidFill>
                  <a:schemeClr val="tx1"/>
                </a:solidFill>
              </a:rPr>
              <a:t> (Associate Professor-Vice-President at REHVA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l-GR" dirty="0" smtClean="0">
                <a:solidFill>
                  <a:schemeClr val="tx1"/>
                </a:solidFill>
              </a:rPr>
              <a:t> και </a:t>
            </a:r>
            <a:r>
              <a:rPr lang="en-US" dirty="0">
                <a:solidFill>
                  <a:schemeClr val="tx1"/>
                </a:solidFill>
              </a:rPr>
              <a:t>Daniela </a:t>
            </a:r>
            <a:r>
              <a:rPr lang="en-US" dirty="0" err="1">
                <a:solidFill>
                  <a:schemeClr val="tx1"/>
                </a:solidFill>
              </a:rPr>
              <a:t>Raimondo</a:t>
            </a:r>
            <a:r>
              <a:rPr lang="en-US" dirty="0">
                <a:solidFill>
                  <a:schemeClr val="tx1"/>
                </a:solidFill>
              </a:rPr>
              <a:t> (Grand Researcher).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Η έρευνα εστιάζει στην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Ακριβής μέτρηση ενεργειακής κατανάλωσης των κτιρίων της </a:t>
            </a:r>
            <a:r>
              <a:rPr lang="en-US" dirty="0">
                <a:solidFill>
                  <a:schemeClr val="tx1"/>
                </a:solidFill>
              </a:rPr>
              <a:t>Telecom Italia.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4" descr="http://excellence.minedu.gov.gr/thales/sites/default/files/Logo-Aege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6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ischiovalore.polito.it/pol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650709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fi-ware.eu/wp-content/uploads/2011/10/logo_telecom_ital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009" y="5498930"/>
            <a:ext cx="2454588" cy="58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1" y="4349109"/>
            <a:ext cx="71466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/>
              <a:t>Στόχος </a:t>
            </a:r>
            <a:r>
              <a:rPr lang="el-GR" sz="2000" dirty="0"/>
              <a:t>της έρευνας:</a:t>
            </a:r>
          </a:p>
          <a:p>
            <a:pPr marL="342900" indent="-342900" algn="just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ξιολόγηση 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ποιότητας 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εσωτερικού περιβάλλοντος,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Μείωση κατανάλωση 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ενέργειας της εταιρίας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Παροχή συμβουλευτικών κατευθύνσεων ως  προς το βιώσιμο μέλλον της εταιρίας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Οφέλη πρακτικής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 smtClean="0"/>
              <a:t>Συμμετείχα στο διεθνές </a:t>
            </a:r>
            <a:r>
              <a:rPr lang="en-US" dirty="0" smtClean="0"/>
              <a:t>meeting “International Energy Agency’s Energy in Buildings and Communities </a:t>
            </a:r>
            <a:r>
              <a:rPr lang="en-US" dirty="0" err="1" smtClean="0"/>
              <a:t>Programme</a:t>
            </a:r>
            <a:r>
              <a:rPr lang="en-US" dirty="0" smtClean="0"/>
              <a:t>” </a:t>
            </a:r>
            <a:r>
              <a:rPr lang="el-GR" dirty="0" smtClean="0"/>
              <a:t>στο Τορίνο όπου </a:t>
            </a:r>
            <a:r>
              <a:rPr lang="en-US" dirty="0" smtClean="0"/>
              <a:t>14</a:t>
            </a:r>
            <a:r>
              <a:rPr lang="el-GR" dirty="0" smtClean="0"/>
              <a:t> Διευθυντές Ερευνών από </a:t>
            </a:r>
            <a:r>
              <a:rPr lang="en-US" dirty="0" smtClean="0"/>
              <a:t>14 </a:t>
            </a:r>
            <a:r>
              <a:rPr lang="el-GR" dirty="0" smtClean="0"/>
              <a:t>διαφορετικές χώρες συζητούσαν για 3 μέρες την επόμενη φάση του </a:t>
            </a:r>
            <a:r>
              <a:rPr lang="en-US" dirty="0" smtClean="0"/>
              <a:t>“Total energy use in buildings - analysis and evaluation methods” project </a:t>
            </a:r>
            <a:r>
              <a:rPr lang="el-GR" dirty="0" smtClean="0"/>
              <a:t>που τρέχανε.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USA-Lawrence Berkley National Laboratory</a:t>
            </a:r>
            <a:br>
              <a:rPr lang="en-US" dirty="0" smtClean="0"/>
            </a:br>
            <a:r>
              <a:rPr lang="en-US" dirty="0" smtClean="0"/>
              <a:t>Norway-Norwegian </a:t>
            </a:r>
            <a:r>
              <a:rPr lang="en-US" dirty="0" smtClean="0"/>
              <a:t>University of Science and Technology</a:t>
            </a:r>
            <a:br>
              <a:rPr lang="en-US" dirty="0" smtClean="0"/>
            </a:br>
            <a:r>
              <a:rPr lang="en-US" dirty="0" smtClean="0"/>
              <a:t>Finland-VTT Technical Research Centre of Finland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028" name="Picture 4" descr="http://www.iea-ebc.org/typo3conf/ext/ebc/Resources/Public/Template/img/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0" y="4429734"/>
            <a:ext cx="2301237" cy="144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excellence.minedu.gov.gr/thales/sites/default/files/Logo-Aege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6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rischiovalore.polito.it/pol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650709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25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041427" y="4601028"/>
            <a:ext cx="10105972" cy="16110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dirty="0"/>
              <a:t>Συμμετείχα στο </a:t>
            </a:r>
            <a:r>
              <a:rPr lang="el-GR" sz="2400" dirty="0" smtClean="0"/>
              <a:t>4ημερο</a:t>
            </a:r>
            <a:r>
              <a:rPr lang="en-US" sz="2400" dirty="0" smtClean="0"/>
              <a:t> </a:t>
            </a:r>
            <a:r>
              <a:rPr lang="el-GR" sz="2400" dirty="0" smtClean="0"/>
              <a:t>εαρινό </a:t>
            </a:r>
            <a:r>
              <a:rPr lang="el-GR" sz="2400" dirty="0"/>
              <a:t>σχολείο </a:t>
            </a:r>
            <a:r>
              <a:rPr lang="en-US" sz="2400" dirty="0" smtClean="0"/>
              <a:t>“Smart energy Solutions in Urban Environment” </a:t>
            </a:r>
            <a:r>
              <a:rPr lang="el-GR" sz="2400" dirty="0" smtClean="0"/>
              <a:t>στα πλαίσια του Ε</a:t>
            </a:r>
            <a:r>
              <a:rPr lang="en-US" sz="2400" dirty="0" smtClean="0"/>
              <a:t>U </a:t>
            </a:r>
            <a:r>
              <a:rPr lang="el-GR" sz="2400" dirty="0" smtClean="0"/>
              <a:t>προγράμματος </a:t>
            </a:r>
            <a:r>
              <a:rPr lang="en-US" sz="2400" b="1" dirty="0"/>
              <a:t>CLAIRE</a:t>
            </a:r>
            <a:r>
              <a:rPr lang="en-US" sz="2400" dirty="0"/>
              <a:t> -Clusters </a:t>
            </a:r>
            <a:r>
              <a:rPr lang="en-US" sz="2400" dirty="0" smtClean="0"/>
              <a:t>Alpines </a:t>
            </a:r>
            <a:r>
              <a:rPr lang="en-US" sz="2400" dirty="0"/>
              <a:t>Industry </a:t>
            </a:r>
            <a:r>
              <a:rPr lang="en-US" sz="2400" dirty="0" smtClean="0"/>
              <a:t>Research Energy,- </a:t>
            </a:r>
            <a:r>
              <a:rPr lang="el-GR" sz="2400" dirty="0" smtClean="0"/>
              <a:t> </a:t>
            </a:r>
            <a:r>
              <a:rPr lang="el-GR" sz="2400" dirty="0"/>
              <a:t>οποίου το επίπεδο ήταν από διδακτορικούς και </a:t>
            </a:r>
            <a:r>
              <a:rPr lang="el-GR" sz="2400" dirty="0" smtClean="0"/>
              <a:t>άνω</a:t>
            </a:r>
            <a:r>
              <a:rPr lang="el-GR" sz="2400" dirty="0"/>
              <a:t> </a:t>
            </a:r>
            <a:r>
              <a:rPr lang="el-GR" sz="2400" dirty="0" smtClean="0"/>
              <a:t>όπου και γνώρισα καθηγητές άριστου κύρους καθώς και καθηγητές επόμενης γενιάς. </a:t>
            </a:r>
            <a:endParaRPr lang="el-GR" sz="2400" dirty="0"/>
          </a:p>
          <a:p>
            <a:pPr marL="0" indent="0" algn="just">
              <a:buNone/>
            </a:pPr>
            <a:endParaRPr lang="el-GR" sz="1200" dirty="0" smtClean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4" b="14874"/>
          <a:stretch>
            <a:fillRect/>
          </a:stretch>
        </p:blipFill>
        <p:spPr/>
      </p:pic>
      <p:pic>
        <p:nvPicPr>
          <p:cNvPr id="11" name="Picture 4" descr="http://excellence.minedu.gov.gr/thales/sites/default/files/Logo-Aege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6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rischiovalore.polito.it/pol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650709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9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46253"/>
            <a:ext cx="6835725" cy="36153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Η </a:t>
            </a:r>
            <a:r>
              <a:rPr lang="el-GR" dirty="0"/>
              <a:t>πρακτική διεύρυνε τους ορίζοντες</a:t>
            </a:r>
            <a:r>
              <a:rPr lang="en-US" dirty="0"/>
              <a:t> </a:t>
            </a:r>
            <a:r>
              <a:rPr lang="el-GR" dirty="0"/>
              <a:t>μου καθώς και με βοήθησε να προσανατολιστώ επαγγελματικά. Ως εκ τούτου, τον Φεβρουάριο ξεκινάω το μεταπτυχιακό μου στο Πανεπιστήμιο της Ουτρέχτης πάνω στις Βιώσιμες </a:t>
            </a:r>
            <a:r>
              <a:rPr lang="el-GR" dirty="0" smtClean="0"/>
              <a:t>Επιχειρήσεις. Επιπροσθέτως, από τον Οκτώβριο </a:t>
            </a:r>
            <a:r>
              <a:rPr lang="el-GR" dirty="0"/>
              <a:t>μέχρι και τον Φεβρουάριο συμμετέχω στην έρευνα του καθηγητή </a:t>
            </a:r>
            <a:r>
              <a:rPr lang="en-US" dirty="0"/>
              <a:t>Sjors </a:t>
            </a:r>
            <a:r>
              <a:rPr lang="el-GR" dirty="0"/>
              <a:t>με τίτλο «</a:t>
            </a:r>
            <a:r>
              <a:rPr lang="en-US" dirty="0"/>
              <a:t>The Heart and Soul of Corporate Sustainability Strategies</a:t>
            </a:r>
            <a:r>
              <a:rPr lang="el-GR" dirty="0"/>
              <a:t>» στο Πανεπιστήμιο της Ουτρέχτης</a:t>
            </a:r>
            <a:r>
              <a:rPr lang="el-GR" dirty="0" smtClean="0"/>
              <a:t>. </a:t>
            </a:r>
            <a:endParaRPr lang="en-US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Οφέλη πρακτικής</a:t>
            </a:r>
            <a:endParaRPr lang="el-GR" dirty="0"/>
          </a:p>
        </p:txBody>
      </p:sp>
      <p:pic>
        <p:nvPicPr>
          <p:cNvPr id="2050" name="Picture 2" descr="http://t2.gstatic.com/images?q=tbn:ANd9GcTmzWHk39ieWlPN_76UxOV4tscmdtVNVanQzB6xzu89MF9oe0Q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90" y="3362178"/>
            <a:ext cx="1983546" cy="198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excellence.minedu.gov.gr/thales/sites/default/files/Logo-Aege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6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schiovalore.polito.it/pol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650709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4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Μελλοντικές βλέψεις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601198" cy="345594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dirty="0" smtClean="0"/>
              <a:t>Πιθανή συνεργασία: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Telecom Italia</a:t>
            </a:r>
            <a:r>
              <a:rPr lang="en-US" dirty="0"/>
              <a:t>– </a:t>
            </a:r>
            <a:r>
              <a:rPr lang="en-US" dirty="0" smtClean="0"/>
              <a:t>Polytechnic University </a:t>
            </a:r>
            <a:r>
              <a:rPr lang="en-US" dirty="0"/>
              <a:t>of </a:t>
            </a:r>
            <a:r>
              <a:rPr lang="en-US" dirty="0" smtClean="0"/>
              <a:t>Turin – University of Utrecht</a:t>
            </a: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Indoor Environment and Energy Management Competence Center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Politecnico</a:t>
            </a:r>
            <a:r>
              <a:rPr lang="en-US" dirty="0" smtClean="0"/>
              <a:t> di Torino)</a:t>
            </a:r>
          </a:p>
          <a:p>
            <a:pPr marL="0" indent="0" algn="ctr">
              <a:buNone/>
            </a:pPr>
            <a:r>
              <a:rPr lang="el-GR" dirty="0" smtClean="0"/>
              <a:t>&amp;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Copernicus </a:t>
            </a:r>
            <a:r>
              <a:rPr lang="en-US" dirty="0"/>
              <a:t>Institute of Sustainable Development and </a:t>
            </a:r>
            <a:r>
              <a:rPr lang="en-US" dirty="0" smtClean="0"/>
              <a:t>Innovation </a:t>
            </a:r>
            <a:br>
              <a:rPr lang="en-US" dirty="0" smtClean="0"/>
            </a:br>
            <a:r>
              <a:rPr lang="en-US" dirty="0" smtClean="0"/>
              <a:t>(University of Utrecht)</a:t>
            </a:r>
            <a:endParaRPr lang="el-GR" dirty="0"/>
          </a:p>
        </p:txBody>
      </p:sp>
      <p:pic>
        <p:nvPicPr>
          <p:cNvPr id="4" name="Picture 4" descr="http://excellence.minedu.gov.gr/thales/sites/default/files/Logo-Aeg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6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ischiovalore.polito.it/pol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650709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8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Ευχαριστώ για την προσοχή σας </a:t>
            </a:r>
            <a:endParaRPr lang="el-GR" dirty="0"/>
          </a:p>
        </p:txBody>
      </p:sp>
      <p:pic>
        <p:nvPicPr>
          <p:cNvPr id="6" name="Picture 4" descr="http://excellence.minedu.gov.gr/thales/sites/default/files/Logo-Aeg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6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ΘΕΟΔΩΡΟΥ ΣΟΦΙΑ-ΕΜΜΑΝΟΥΕΛΑ</a:t>
            </a:r>
            <a:endParaRPr lang="el-GR" dirty="0"/>
          </a:p>
        </p:txBody>
      </p:sp>
      <p:pic>
        <p:nvPicPr>
          <p:cNvPr id="9" name="Picture 2" descr="http://www.rischiovalore.polito.it/pol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650709" y="13229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21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917</TotalTime>
  <Words>337</Words>
  <Application>Microsoft Office PowerPoint</Application>
  <PresentationFormat>Widescreen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“Πρακτική άσκηση Erasmus: Μοναδική εμπειρία ζωής”</vt:lpstr>
      <vt:lpstr>Γενικές Πληροφορίες</vt:lpstr>
      <vt:lpstr>Το ερευνητικό κέντρο </vt:lpstr>
      <vt:lpstr>Έρευνα</vt:lpstr>
      <vt:lpstr>Οφέλη πρακτικής</vt:lpstr>
      <vt:lpstr>PowerPoint Presentation</vt:lpstr>
      <vt:lpstr>Οφέλη πρακτικής</vt:lpstr>
      <vt:lpstr>Μελλοντικές βλέψεις</vt:lpstr>
      <vt:lpstr>Ευχαριστώ για την προσοχή σας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Όταν η πρακτική γίνεται μεταπτυχιακό</dc:title>
  <dc:creator>Sophy Theo</dc:creator>
  <cp:lastModifiedBy>Sophy Theo</cp:lastModifiedBy>
  <cp:revision>39</cp:revision>
  <dcterms:created xsi:type="dcterms:W3CDTF">2013-12-12T15:54:27Z</dcterms:created>
  <dcterms:modified xsi:type="dcterms:W3CDTF">2013-12-17T00:47:27Z</dcterms:modified>
</cp:coreProperties>
</file>