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5" r:id="rId10"/>
    <p:sldId id="268" r:id="rId11"/>
    <p:sldId id="266" r:id="rId12"/>
    <p:sldId id="274" r:id="rId13"/>
    <p:sldId id="267" r:id="rId14"/>
    <p:sldId id="269" r:id="rId15"/>
    <p:sldId id="270" r:id="rId16"/>
    <p:sldId id="271" r:id="rId17"/>
    <p:sldId id="272" r:id="rId18"/>
    <p:sldId id="273" r:id="rId19"/>
  </p:sldIdLst>
  <p:sldSz cx="9144000" cy="6858000" type="screen4x3"/>
  <p:notesSz cx="6797675" cy="9928225"/>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1"/>
            <a:ext cx="2945659" cy="496411"/>
          </a:xfrm>
          <a:prstGeom prst="rect">
            <a:avLst/>
          </a:prstGeom>
        </p:spPr>
        <p:txBody>
          <a:bodyPr vert="horz" lIns="92994" tIns="46497" rIns="92994" bIns="46497" rtlCol="0"/>
          <a:lstStyle>
            <a:lvl1pPr algn="l">
              <a:defRPr sz="1200"/>
            </a:lvl1pPr>
          </a:lstStyle>
          <a:p>
            <a:endParaRPr lang="el-GR" dirty="0"/>
          </a:p>
        </p:txBody>
      </p:sp>
      <p:sp>
        <p:nvSpPr>
          <p:cNvPr id="3" name="2 - Θέση ημερομηνίας"/>
          <p:cNvSpPr>
            <a:spLocks noGrp="1"/>
          </p:cNvSpPr>
          <p:nvPr>
            <p:ph type="dt" idx="1"/>
          </p:nvPr>
        </p:nvSpPr>
        <p:spPr>
          <a:xfrm>
            <a:off x="3850443" y="1"/>
            <a:ext cx="2945659" cy="496411"/>
          </a:xfrm>
          <a:prstGeom prst="rect">
            <a:avLst/>
          </a:prstGeom>
        </p:spPr>
        <p:txBody>
          <a:bodyPr vert="horz" lIns="92994" tIns="46497" rIns="92994" bIns="46497" rtlCol="0"/>
          <a:lstStyle>
            <a:lvl1pPr algn="r">
              <a:defRPr sz="1200"/>
            </a:lvl1pPr>
          </a:lstStyle>
          <a:p>
            <a:fld id="{B2C1A278-FB81-44FB-92E3-1A0C3639CAFB}" type="datetimeFigureOut">
              <a:rPr lang="el-GR" smtClean="0"/>
              <a:pPr/>
              <a:t>18/12/2013</a:t>
            </a:fld>
            <a:endParaRPr lang="el-GR" dirty="0"/>
          </a:p>
        </p:txBody>
      </p:sp>
      <p:sp>
        <p:nvSpPr>
          <p:cNvPr id="4" name="3 - Θέση εικόνας διαφάνειας"/>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994" tIns="46497" rIns="92994" bIns="46497" rtlCol="0" anchor="ctr"/>
          <a:lstStyle/>
          <a:p>
            <a:endParaRPr lang="el-GR" dirty="0"/>
          </a:p>
        </p:txBody>
      </p:sp>
      <p:sp>
        <p:nvSpPr>
          <p:cNvPr id="5" name="4 - Θέση σημειώσεων"/>
          <p:cNvSpPr>
            <a:spLocks noGrp="1"/>
          </p:cNvSpPr>
          <p:nvPr>
            <p:ph type="body" sz="quarter" idx="3"/>
          </p:nvPr>
        </p:nvSpPr>
        <p:spPr>
          <a:xfrm>
            <a:off x="679768" y="4715908"/>
            <a:ext cx="5438140" cy="4467701"/>
          </a:xfrm>
          <a:prstGeom prst="rect">
            <a:avLst/>
          </a:prstGeom>
        </p:spPr>
        <p:txBody>
          <a:bodyPr vert="horz" lIns="92994" tIns="46497" rIns="92994" bIns="46497"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9430091"/>
            <a:ext cx="2945659" cy="496411"/>
          </a:xfrm>
          <a:prstGeom prst="rect">
            <a:avLst/>
          </a:prstGeom>
        </p:spPr>
        <p:txBody>
          <a:bodyPr vert="horz" lIns="92994" tIns="46497" rIns="92994" bIns="46497"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50443" y="9430091"/>
            <a:ext cx="2945659" cy="496411"/>
          </a:xfrm>
          <a:prstGeom prst="rect">
            <a:avLst/>
          </a:prstGeom>
        </p:spPr>
        <p:txBody>
          <a:bodyPr vert="horz" lIns="92994" tIns="46497" rIns="92994" bIns="46497" rtlCol="0" anchor="b"/>
          <a:lstStyle>
            <a:lvl1pPr algn="r">
              <a:defRPr sz="1200"/>
            </a:lvl1pPr>
          </a:lstStyle>
          <a:p>
            <a:fld id="{0001C47F-0CD4-4212-8143-B178E8FDDC54}" type="slidenum">
              <a:rPr lang="el-GR" smtClean="0"/>
              <a:pPr/>
              <a:t>‹#›</a:t>
            </a:fld>
            <a:endParaRPr lang="el-G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001C47F-0CD4-4212-8143-B178E8FDDC54}" type="slidenum">
              <a:rPr lang="el-GR" smtClean="0"/>
              <a:pPr/>
              <a:t>1</a:t>
            </a:fld>
            <a:endParaRPr lang="el-G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001C47F-0CD4-4212-8143-B178E8FDDC54}" type="slidenum">
              <a:rPr lang="el-GR" smtClean="0"/>
              <a:pPr/>
              <a:t>10</a:t>
            </a:fld>
            <a:endParaRPr lang="el-G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**Οι δύο πρώτες κατηγορίες δαπανών αναμένεται να υπάρχουν σε όλες τις</a:t>
            </a:r>
            <a:r>
              <a:rPr lang="el-GR" baseline="0" dirty="0" smtClean="0"/>
              <a:t> συμπράξεις</a:t>
            </a:r>
          </a:p>
          <a:p>
            <a:r>
              <a:rPr lang="en-US" dirty="0" smtClean="0"/>
              <a:t>**</a:t>
            </a:r>
            <a:r>
              <a:rPr lang="el-GR" dirty="0" smtClean="0"/>
              <a:t>Το </a:t>
            </a:r>
            <a:r>
              <a:rPr lang="en-US" dirty="0" smtClean="0"/>
              <a:t>programme management and implementation</a:t>
            </a:r>
            <a:r>
              <a:rPr lang="en-US" baseline="0" dirty="0" smtClean="0"/>
              <a:t> </a:t>
            </a:r>
            <a:r>
              <a:rPr lang="el-GR" baseline="0" dirty="0" smtClean="0"/>
              <a:t>περιλαμβάνει δαπάνες για επικοινωνία ανάμεσα στους εταίρους, τοπικές δραστηριότητες, διάδοση σύμπραξης, παραγόμενο υλικό μικρής κλίμακας</a:t>
            </a:r>
            <a:endParaRPr lang="en-US" dirty="0" smtClean="0"/>
          </a:p>
          <a:p>
            <a:r>
              <a:rPr lang="el-GR" dirty="0" smtClean="0"/>
              <a:t>**Η αναμόρφωση του προϋπολογισμού</a:t>
            </a:r>
            <a:r>
              <a:rPr lang="el-GR" baseline="0" dirty="0" smtClean="0"/>
              <a:t> δύναται να γίνει από την ΕΜ στις κατηγορίες </a:t>
            </a:r>
            <a:r>
              <a:rPr lang="en-US" baseline="0" dirty="0" smtClean="0"/>
              <a:t>intellectual outputs, multiplier events </a:t>
            </a:r>
            <a:r>
              <a:rPr lang="el-GR" baseline="0" dirty="0" smtClean="0"/>
              <a:t>και </a:t>
            </a:r>
            <a:r>
              <a:rPr lang="en-US" baseline="0" dirty="0" smtClean="0"/>
              <a:t>learning activities.</a:t>
            </a:r>
            <a:endParaRPr lang="el-GR" dirty="0" smtClean="0"/>
          </a:p>
          <a:p>
            <a:endParaRPr lang="el-GR" dirty="0"/>
          </a:p>
        </p:txBody>
      </p:sp>
      <p:sp>
        <p:nvSpPr>
          <p:cNvPr id="4" name="3 - Θέση αριθμού διαφάνειας"/>
          <p:cNvSpPr>
            <a:spLocks noGrp="1"/>
          </p:cNvSpPr>
          <p:nvPr>
            <p:ph type="sldNum" sz="quarter" idx="10"/>
          </p:nvPr>
        </p:nvSpPr>
        <p:spPr/>
        <p:txBody>
          <a:bodyPr/>
          <a:lstStyle/>
          <a:p>
            <a:fld id="{0001C47F-0CD4-4212-8143-B178E8FDDC54}" type="slidenum">
              <a:rPr lang="el-GR" smtClean="0"/>
              <a:pPr/>
              <a:t>11</a:t>
            </a:fld>
            <a:endParaRPr lang="el-G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**Οι δύο πρώτες κατηγορίες δαπανών αναμένεται να υπάρχουν σε όλες τις</a:t>
            </a:r>
            <a:r>
              <a:rPr lang="el-GR" baseline="0" dirty="0" smtClean="0"/>
              <a:t> συμπράξεις</a:t>
            </a:r>
          </a:p>
          <a:p>
            <a:r>
              <a:rPr lang="en-US" dirty="0" smtClean="0"/>
              <a:t>**</a:t>
            </a:r>
            <a:r>
              <a:rPr lang="el-GR" dirty="0" smtClean="0"/>
              <a:t>Το </a:t>
            </a:r>
            <a:r>
              <a:rPr lang="en-US" dirty="0" smtClean="0"/>
              <a:t>programme management and implementation</a:t>
            </a:r>
            <a:r>
              <a:rPr lang="en-US" baseline="0" dirty="0" smtClean="0"/>
              <a:t> </a:t>
            </a:r>
            <a:r>
              <a:rPr lang="el-GR" baseline="0" dirty="0" smtClean="0"/>
              <a:t>περιλαμβάνει δαπάνες για επικοινωνία ανάμεσα στους εταίρους, τοπικές δραστηριότητες, διάδοση σύμπραξης, παραγόμενο υλικό μικρής κλίμακας</a:t>
            </a:r>
            <a:endParaRPr lang="en-US" dirty="0" smtClean="0"/>
          </a:p>
          <a:p>
            <a:r>
              <a:rPr lang="el-GR" dirty="0" smtClean="0"/>
              <a:t>**Η αναμόρφωση του προϋπολογισμού</a:t>
            </a:r>
            <a:r>
              <a:rPr lang="el-GR" baseline="0" dirty="0" smtClean="0"/>
              <a:t> δύναται να γίνει από την ΕΜ στις κατηγορίες </a:t>
            </a:r>
            <a:r>
              <a:rPr lang="en-US" baseline="0" dirty="0" smtClean="0"/>
              <a:t>intellectual outputs, multiplier events </a:t>
            </a:r>
            <a:r>
              <a:rPr lang="el-GR" baseline="0" dirty="0" smtClean="0"/>
              <a:t>και </a:t>
            </a:r>
            <a:r>
              <a:rPr lang="en-US" baseline="0" dirty="0" smtClean="0"/>
              <a:t>learning activities.</a:t>
            </a:r>
            <a:endParaRPr lang="el-GR" dirty="0" smtClean="0"/>
          </a:p>
          <a:p>
            <a:endParaRPr lang="el-GR" dirty="0"/>
          </a:p>
        </p:txBody>
      </p:sp>
      <p:sp>
        <p:nvSpPr>
          <p:cNvPr id="4" name="3 - Θέση αριθμού διαφάνειας"/>
          <p:cNvSpPr>
            <a:spLocks noGrp="1"/>
          </p:cNvSpPr>
          <p:nvPr>
            <p:ph type="sldNum" sz="quarter" idx="10"/>
          </p:nvPr>
        </p:nvSpPr>
        <p:spPr/>
        <p:txBody>
          <a:bodyPr/>
          <a:lstStyle/>
          <a:p>
            <a:fld id="{0001C47F-0CD4-4212-8143-B178E8FDDC54}" type="slidenum">
              <a:rPr lang="el-GR" smtClean="0"/>
              <a:pPr/>
              <a:t>12</a:t>
            </a:fld>
            <a:endParaRPr lang="el-G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**Το </a:t>
            </a:r>
            <a:r>
              <a:rPr lang="en-US" dirty="0" smtClean="0"/>
              <a:t>grant for intellectual outputs </a:t>
            </a:r>
            <a:r>
              <a:rPr lang="el-GR" dirty="0" smtClean="0"/>
              <a:t>καλύπτει την</a:t>
            </a:r>
            <a:r>
              <a:rPr lang="el-GR" baseline="0" dirty="0" smtClean="0"/>
              <a:t> εργασία εργατικού δυναμικού τεσσάρων κατηγοριών (</a:t>
            </a:r>
            <a:r>
              <a:rPr lang="en-US" baseline="0" dirty="0" smtClean="0"/>
              <a:t>manager, teacher/researcher, technical, administrative)</a:t>
            </a:r>
            <a:r>
              <a:rPr lang="el-GR" baseline="0" dirty="0" smtClean="0"/>
              <a:t> που είναι απαραίτητη προκειμένου να παραχθούν σημαντικά ποιοτικά παραδοτέα που θα μπορούν να χρησιμοποιηθούν ευρέως όπως παιδαγωγικό υλικό, ΙΤ εργαλεία, μελέτες, </a:t>
            </a:r>
            <a:r>
              <a:rPr lang="en-US" baseline="0" dirty="0" smtClean="0"/>
              <a:t>open educational resources </a:t>
            </a:r>
            <a:r>
              <a:rPr lang="el-GR" baseline="0" dirty="0" smtClean="0"/>
              <a:t>κλπ. Δεν προορίζεται για την κατηγορία </a:t>
            </a:r>
            <a:r>
              <a:rPr lang="en-US" baseline="0" dirty="0" smtClean="0"/>
              <a:t>project management.</a:t>
            </a:r>
            <a:endParaRPr lang="el-GR" dirty="0" smtClean="0"/>
          </a:p>
          <a:p>
            <a:r>
              <a:rPr lang="el-GR" dirty="0" smtClean="0"/>
              <a:t>**Το </a:t>
            </a:r>
            <a:r>
              <a:rPr lang="en-US" dirty="0" smtClean="0"/>
              <a:t>grant for multiplier events </a:t>
            </a:r>
            <a:r>
              <a:rPr lang="el-GR" dirty="0" smtClean="0"/>
              <a:t>καλύπτει στην</a:t>
            </a:r>
            <a:r>
              <a:rPr lang="el-GR" baseline="0" dirty="0" smtClean="0"/>
              <a:t> ουσία την διοργάνωση τέτοιων εκδηλώσεων, σε εθνικό και διακρατικό επίπεδο, και όχι τα έξοδα μετακίνησης των συμμετεχόντων</a:t>
            </a:r>
            <a:r>
              <a:rPr lang="en-US" baseline="0" dirty="0" smtClean="0"/>
              <a:t>. </a:t>
            </a:r>
            <a:r>
              <a:rPr lang="el-GR" baseline="0" dirty="0" smtClean="0"/>
              <a:t>Είναι εκδηλώσεις διάδοσης και εφαρμογής προϊόντων της σύμπραξης που μπορούν να γίνουν κατά τη διάρκεια της σύμπραξης και μετά το τέλος αυτής.</a:t>
            </a:r>
            <a:r>
              <a:rPr lang="en-US" baseline="0" dirty="0" smtClean="0"/>
              <a:t> </a:t>
            </a:r>
            <a:r>
              <a:rPr lang="el-GR" baseline="0" dirty="0" smtClean="0"/>
              <a:t>Δίδεται μόνο όταν υπάρχουν </a:t>
            </a:r>
            <a:r>
              <a:rPr lang="en-US" baseline="0" dirty="0" smtClean="0"/>
              <a:t>intellectual outputs.</a:t>
            </a:r>
            <a:endParaRPr lang="el-GR" baseline="0" dirty="0" smtClean="0"/>
          </a:p>
          <a:p>
            <a:r>
              <a:rPr lang="el-GR" baseline="0" dirty="0" smtClean="0"/>
              <a:t>**Το </a:t>
            </a:r>
            <a:r>
              <a:rPr lang="en-US" baseline="0" dirty="0" smtClean="0"/>
              <a:t>grant for learning, teaching and training </a:t>
            </a:r>
            <a:r>
              <a:rPr lang="el-GR" baseline="0" dirty="0" smtClean="0"/>
              <a:t>πρέπει να τεκμηριώνεται επαρκώς στην αίτηση για το τι και με ποιο τρόπο θα προσθέσει στην σύμπραξη και στην επίτευξη των στόχων.</a:t>
            </a:r>
          </a:p>
          <a:p>
            <a:r>
              <a:rPr lang="el-GR" baseline="0" dirty="0" smtClean="0"/>
              <a:t>**</a:t>
            </a:r>
            <a:r>
              <a:rPr lang="en-US" baseline="0" dirty="0" smtClean="0"/>
              <a:t>Exceptional costs: </a:t>
            </a:r>
            <a:r>
              <a:rPr lang="el-GR" baseline="0" dirty="0" smtClean="0"/>
              <a:t>Μόνο στην περίπτωση αγοράς εξοπλισμού που δεν χρησιμοποιείται κανονικά από τον φορέα και στην περίπτωση παροχής κάποιας ιδιαίτερης υπηρεσίας όπως</a:t>
            </a:r>
            <a:r>
              <a:rPr lang="en-US" baseline="0" dirty="0" smtClean="0"/>
              <a:t> </a:t>
            </a:r>
            <a:r>
              <a:rPr lang="el-GR" baseline="0" dirty="0" smtClean="0"/>
              <a:t>δημιουργία </a:t>
            </a:r>
            <a:r>
              <a:rPr lang="en-US" baseline="0" dirty="0" smtClean="0"/>
              <a:t>open educational sources, </a:t>
            </a:r>
            <a:r>
              <a:rPr lang="el-GR" baseline="0" dirty="0" smtClean="0"/>
              <a:t>μετάφραση κλπ.</a:t>
            </a:r>
            <a:endParaRPr lang="el-GR" dirty="0" smtClean="0"/>
          </a:p>
          <a:p>
            <a:endParaRPr lang="el-GR" dirty="0"/>
          </a:p>
        </p:txBody>
      </p:sp>
      <p:sp>
        <p:nvSpPr>
          <p:cNvPr id="4" name="3 - Θέση αριθμού διαφάνειας"/>
          <p:cNvSpPr>
            <a:spLocks noGrp="1"/>
          </p:cNvSpPr>
          <p:nvPr>
            <p:ph type="sldNum" sz="quarter" idx="10"/>
          </p:nvPr>
        </p:nvSpPr>
        <p:spPr/>
        <p:txBody>
          <a:bodyPr/>
          <a:lstStyle/>
          <a:p>
            <a:fld id="{0001C47F-0CD4-4212-8143-B178E8FDDC54}" type="slidenum">
              <a:rPr lang="el-GR" smtClean="0"/>
              <a:pPr/>
              <a:t>13</a:t>
            </a:fld>
            <a:endParaRPr lang="el-G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**Για την</a:t>
            </a:r>
            <a:r>
              <a:rPr lang="el-GR" baseline="0" dirty="0" smtClean="0"/>
              <a:t> επικύρωση της νομικής οντότητας  θα επισυνάπτονται ηλεκτρονικά συγκεκριμένα παραστατικά</a:t>
            </a:r>
          </a:p>
          <a:p>
            <a:pPr defTabSz="929945">
              <a:defRPr/>
            </a:pPr>
            <a:r>
              <a:rPr lang="el-GR" dirty="0" smtClean="0"/>
              <a:t>**Προθεσμία 30 Απριλίου 2013</a:t>
            </a:r>
          </a:p>
          <a:p>
            <a:endParaRPr lang="el-GR" dirty="0"/>
          </a:p>
        </p:txBody>
      </p:sp>
      <p:sp>
        <p:nvSpPr>
          <p:cNvPr id="4" name="3 - Θέση αριθμού διαφάνειας"/>
          <p:cNvSpPr>
            <a:spLocks noGrp="1"/>
          </p:cNvSpPr>
          <p:nvPr>
            <p:ph type="sldNum" sz="quarter" idx="10"/>
          </p:nvPr>
        </p:nvSpPr>
        <p:spPr/>
        <p:txBody>
          <a:bodyPr/>
          <a:lstStyle/>
          <a:p>
            <a:fld id="{0001C47F-0CD4-4212-8143-B178E8FDDC54}" type="slidenum">
              <a:rPr lang="el-GR" smtClean="0"/>
              <a:pPr/>
              <a:t>14</a:t>
            </a:fld>
            <a:endParaRPr lang="el-G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001C47F-0CD4-4212-8143-B178E8FDDC54}" type="slidenum">
              <a:rPr lang="el-GR" smtClean="0"/>
              <a:pPr/>
              <a:t>15</a:t>
            </a:fld>
            <a:endParaRPr lang="el-G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001C47F-0CD4-4212-8143-B178E8FDDC54}" type="slidenum">
              <a:rPr lang="el-GR" smtClean="0"/>
              <a:pPr/>
              <a:t>16</a:t>
            </a:fld>
            <a:endParaRPr lang="el-G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001C47F-0CD4-4212-8143-B178E8FDDC54}" type="slidenum">
              <a:rPr lang="el-GR" smtClean="0"/>
              <a:pPr/>
              <a:t>17</a:t>
            </a:fld>
            <a:endParaRPr lang="el-G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001C47F-0CD4-4212-8143-B178E8FDDC54}" type="slidenum">
              <a:rPr lang="el-GR" smtClean="0"/>
              <a:pPr/>
              <a:t>18</a:t>
            </a:fld>
            <a:endParaRPr lang="el-G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sz="1800" dirty="0" smtClean="0"/>
              <a:t>**Στόχους που καλύπτουν δικές του ανάγκες αλλά και που πραγματώνουν ευρωπαϊκές στρατηγικές.</a:t>
            </a:r>
            <a:endParaRPr lang="el-GR" sz="1800" dirty="0"/>
          </a:p>
        </p:txBody>
      </p:sp>
      <p:sp>
        <p:nvSpPr>
          <p:cNvPr id="4" name="3 - Θέση αριθμού διαφάνειας"/>
          <p:cNvSpPr>
            <a:spLocks noGrp="1"/>
          </p:cNvSpPr>
          <p:nvPr>
            <p:ph type="sldNum" sz="quarter" idx="10"/>
          </p:nvPr>
        </p:nvSpPr>
        <p:spPr/>
        <p:txBody>
          <a:bodyPr/>
          <a:lstStyle/>
          <a:p>
            <a:fld id="{0001C47F-0CD4-4212-8143-B178E8FDDC54}" type="slidenum">
              <a:rPr lang="el-GR" smtClean="0"/>
              <a:pPr/>
              <a:t>2</a:t>
            </a:fld>
            <a:endParaRPr lang="el-G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defTabSz="929945">
              <a:defRPr/>
            </a:pPr>
            <a:r>
              <a:rPr lang="el-GR" sz="1600" dirty="0" smtClean="0"/>
              <a:t>Βασικές δεξιότητες  </a:t>
            </a:r>
            <a:r>
              <a:rPr lang="en-US" sz="1600" dirty="0" smtClean="0"/>
              <a:t>reading, writing, mathematics and science</a:t>
            </a:r>
            <a:endParaRPr lang="el-GR" sz="1600" dirty="0" smtClean="0"/>
          </a:p>
          <a:p>
            <a:pPr defTabSz="929945">
              <a:defRPr/>
            </a:pPr>
            <a:r>
              <a:rPr lang="el-GR" sz="1600" dirty="0" smtClean="0"/>
              <a:t>Εγκάρσιες δεξιότητες </a:t>
            </a:r>
            <a:r>
              <a:rPr lang="en-US" sz="1600" dirty="0" smtClean="0"/>
              <a:t>learning to learn, sense of initiative and entrepreneurship, social, civic and cultural competences.</a:t>
            </a:r>
            <a:endParaRPr lang="el-GR" sz="1600" dirty="0" smtClean="0"/>
          </a:p>
          <a:p>
            <a:pPr defTabSz="929945">
              <a:defRPr/>
            </a:pPr>
            <a:endParaRPr lang="el-GR" sz="1600" dirty="0" smtClean="0"/>
          </a:p>
          <a:p>
            <a:pPr defTabSz="929945">
              <a:defRPr/>
            </a:pPr>
            <a:endParaRPr lang="el-GR" sz="1600" dirty="0" smtClean="0"/>
          </a:p>
          <a:p>
            <a:endParaRPr lang="el-GR" dirty="0"/>
          </a:p>
        </p:txBody>
      </p:sp>
      <p:sp>
        <p:nvSpPr>
          <p:cNvPr id="4" name="3 - Θέση αριθμού διαφάνειας"/>
          <p:cNvSpPr>
            <a:spLocks noGrp="1"/>
          </p:cNvSpPr>
          <p:nvPr>
            <p:ph type="sldNum" sz="quarter" idx="10"/>
          </p:nvPr>
        </p:nvSpPr>
        <p:spPr/>
        <p:txBody>
          <a:bodyPr/>
          <a:lstStyle/>
          <a:p>
            <a:fld id="{0001C47F-0CD4-4212-8143-B178E8FDDC54}" type="slidenum">
              <a:rPr lang="el-GR" smtClean="0"/>
              <a:pPr/>
              <a:t>3</a:t>
            </a:fld>
            <a:endParaRPr lang="el-G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001C47F-0CD4-4212-8143-B178E8FDDC54}" type="slidenum">
              <a:rPr lang="el-GR" smtClean="0"/>
              <a:pPr/>
              <a:t>4</a:t>
            </a:fld>
            <a:endParaRPr lang="el-G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001C47F-0CD4-4212-8143-B178E8FDDC54}" type="slidenum">
              <a:rPr lang="el-GR" smtClean="0"/>
              <a:pPr/>
              <a:t>5</a:t>
            </a:fld>
            <a:endParaRPr lang="el-G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n-US" dirty="0" smtClean="0"/>
              <a:t>**</a:t>
            </a:r>
            <a:r>
              <a:rPr lang="el-GR" dirty="0" smtClean="0"/>
              <a:t>Η</a:t>
            </a:r>
            <a:r>
              <a:rPr lang="el-GR" baseline="0" dirty="0" smtClean="0"/>
              <a:t> σύνθεση των εταίρων σε αυτές τις συμπράξεις πρέπει να είναι ικανή για την επίτευξη των στόχων</a:t>
            </a:r>
            <a:endParaRPr lang="el-GR" dirty="0"/>
          </a:p>
        </p:txBody>
      </p:sp>
      <p:sp>
        <p:nvSpPr>
          <p:cNvPr id="4" name="3 - Θέση αριθμού διαφάνειας"/>
          <p:cNvSpPr>
            <a:spLocks noGrp="1"/>
          </p:cNvSpPr>
          <p:nvPr>
            <p:ph type="sldNum" sz="quarter" idx="10"/>
          </p:nvPr>
        </p:nvSpPr>
        <p:spPr/>
        <p:txBody>
          <a:bodyPr/>
          <a:lstStyle/>
          <a:p>
            <a:fld id="{0001C47F-0CD4-4212-8143-B178E8FDDC54}" type="slidenum">
              <a:rPr lang="el-GR" smtClean="0"/>
              <a:pPr/>
              <a:t>6</a:t>
            </a:fld>
            <a:endParaRPr lang="el-G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001C47F-0CD4-4212-8143-B178E8FDDC54}" type="slidenum">
              <a:rPr lang="el-GR" smtClean="0"/>
              <a:pPr/>
              <a:t>7</a:t>
            </a:fld>
            <a:endParaRPr lang="el-G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fontScale="85000" lnSpcReduction="10000"/>
          </a:bodyPr>
          <a:lstStyle/>
          <a:p>
            <a:pPr defTabSz="929945">
              <a:defRPr/>
            </a:pPr>
            <a:r>
              <a:rPr lang="en-GB" b="1" dirty="0" smtClean="0"/>
              <a:t>Joint staff training events </a:t>
            </a:r>
            <a:r>
              <a:rPr lang="en-GB" dirty="0" smtClean="0"/>
              <a:t>allow the partners in the Strategic Partnership to organise short training events for staff linked to the topic of the Strategic Partnership. These should be organised for small groups of staff from participating organisations from different countries in order to maximise the impact on each participating institution. They can have various formats, i.e. study visits combining on-site visits to relevant organisations, presentations, discussion workshops, etc.</a:t>
            </a:r>
            <a:endParaRPr lang="el-GR" dirty="0" smtClean="0"/>
          </a:p>
          <a:p>
            <a:pPr defTabSz="929945">
              <a:defRPr/>
            </a:pPr>
            <a:r>
              <a:rPr lang="en-GB" b="1" dirty="0" smtClean="0"/>
              <a:t>Joint</a:t>
            </a:r>
            <a:r>
              <a:rPr lang="en-GB" dirty="0" smtClean="0"/>
              <a:t> </a:t>
            </a:r>
            <a:r>
              <a:rPr lang="en-GB" b="1" dirty="0" smtClean="0"/>
              <a:t>project</a:t>
            </a:r>
            <a:r>
              <a:rPr lang="en-GB" dirty="0" smtClean="0"/>
              <a:t> </a:t>
            </a:r>
            <a:r>
              <a:rPr lang="en-GB" b="1" dirty="0" smtClean="0"/>
              <a:t>work</a:t>
            </a:r>
            <a:r>
              <a:rPr lang="en-GB" dirty="0" smtClean="0"/>
              <a:t> </a:t>
            </a:r>
            <a:r>
              <a:rPr lang="en-GB" b="1" dirty="0" smtClean="0"/>
              <a:t>events</a:t>
            </a:r>
            <a:r>
              <a:rPr lang="en-GB" dirty="0" smtClean="0"/>
              <a:t> </a:t>
            </a:r>
            <a:r>
              <a:rPr lang="en-GB" b="1" dirty="0" smtClean="0"/>
              <a:t>should</a:t>
            </a:r>
            <a:r>
              <a:rPr lang="en-GB" dirty="0" smtClean="0"/>
              <a:t> </a:t>
            </a:r>
            <a:r>
              <a:rPr lang="en-GB" b="1" dirty="0" smtClean="0"/>
              <a:t>give</a:t>
            </a:r>
            <a:r>
              <a:rPr lang="en-GB" dirty="0" smtClean="0"/>
              <a:t> </a:t>
            </a:r>
            <a:r>
              <a:rPr lang="en-GB" b="1" dirty="0" smtClean="0"/>
              <a:t>pupils</a:t>
            </a:r>
            <a:r>
              <a:rPr lang="en-GB" dirty="0" smtClean="0"/>
              <a:t> and teachers in different countries an opportunity to work together on one or more topics of mutual interest. They help pupils and teachers to acquire and improve skills not only in the topic or subject area on which the project is focused, but also in terms of teamwork, social relations, planning and undertaking project activities and using information and communication technologies (ICT). Participating in joint project work with groups of pupils from partner schools from different countries also gives pupils and teachers the opportunity to practice foreign languages and increases their motivation towards language learning.</a:t>
            </a:r>
            <a:endParaRPr lang="el-GR" dirty="0" smtClean="0"/>
          </a:p>
          <a:p>
            <a:pPr defTabSz="929945">
              <a:defRPr/>
            </a:pPr>
            <a:r>
              <a:rPr lang="en-US" b="1" dirty="0" smtClean="0"/>
              <a:t>Long</a:t>
            </a:r>
            <a:r>
              <a:rPr lang="en-US" dirty="0" smtClean="0"/>
              <a:t> </a:t>
            </a:r>
            <a:r>
              <a:rPr lang="en-US" b="1" dirty="0" smtClean="0"/>
              <a:t>term</a:t>
            </a:r>
            <a:r>
              <a:rPr lang="en-US" dirty="0" smtClean="0"/>
              <a:t> </a:t>
            </a:r>
            <a:r>
              <a:rPr lang="en-US" b="1" dirty="0" smtClean="0"/>
              <a:t>mobility</a:t>
            </a:r>
            <a:r>
              <a:rPr lang="en-US" dirty="0" smtClean="0"/>
              <a:t> </a:t>
            </a:r>
            <a:r>
              <a:rPr lang="en-US" b="1" dirty="0" smtClean="0"/>
              <a:t>of</a:t>
            </a:r>
            <a:r>
              <a:rPr lang="en-US" dirty="0" smtClean="0"/>
              <a:t> </a:t>
            </a:r>
            <a:r>
              <a:rPr lang="en-US" b="1" dirty="0" smtClean="0"/>
              <a:t>pupils:</a:t>
            </a:r>
            <a:r>
              <a:rPr lang="en-GB" dirty="0" smtClean="0"/>
              <a:t>The aim of the activity is to strengthen the cooperation between the schools involved in the same Strategic Partnership, and to enable them to offer European learning experiences to pupils. The activity allows pupils to develop their understanding of the diversity of European cultures and languages, and helps them acquire competences necessary for their personal development. The schools involved in the partnership work together on developing learning agreements, recognising the studies undertaken at the partner school abroad and strengthening the European dimension in school education. This activity should also be a valuable international pedagogical experience for the teachers involved in the organisation and implementation of the mobility. </a:t>
            </a:r>
          </a:p>
          <a:p>
            <a:pPr defTabSz="929945">
              <a:defRPr/>
            </a:pPr>
            <a:r>
              <a:rPr lang="en-GB" b="1" dirty="0" smtClean="0"/>
              <a:t>Long term teaching or training assignments</a:t>
            </a:r>
            <a:r>
              <a:rPr lang="en-GB" dirty="0" smtClean="0"/>
              <a:t>: This activity allows teachers and other educational staff (e.g. school managers, librarians, school psychologists, etc.) working in a school participating in a Strategic Partnership to undertake an assignment of 2 – 12 months abroad, teaching in a partner school or engaging in professional activities in another partner organisation related to the field of their expertise. The activity may consist of work in a school or other relevant organisation (e.g. school authorities, NGOs, entreprises, etc), participation in structured courses or seminars (e.g. in teacher training colleges or research organisations), placements or observation periods in a company or organisation in the school sector or any other relevant organisation (e.g school authorities, NGOs, enterprises, etc)</a:t>
            </a:r>
            <a:endParaRPr lang="el-GR" dirty="0" smtClean="0"/>
          </a:p>
          <a:p>
            <a:endParaRPr lang="el-GR" dirty="0"/>
          </a:p>
        </p:txBody>
      </p:sp>
      <p:sp>
        <p:nvSpPr>
          <p:cNvPr id="4" name="3 - Θέση αριθμού διαφάνειας"/>
          <p:cNvSpPr>
            <a:spLocks noGrp="1"/>
          </p:cNvSpPr>
          <p:nvPr>
            <p:ph type="sldNum" sz="quarter" idx="10"/>
          </p:nvPr>
        </p:nvSpPr>
        <p:spPr/>
        <p:txBody>
          <a:bodyPr/>
          <a:lstStyle/>
          <a:p>
            <a:fld id="{0001C47F-0CD4-4212-8143-B178E8FDDC54}" type="slidenum">
              <a:rPr lang="el-GR" smtClean="0"/>
              <a:pPr/>
              <a:t>8</a:t>
            </a:fld>
            <a:endParaRPr lang="el-G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**Η αίτηση είναι πολύ λεπτομερής, δηλαδή ζητάει λεπτομέρειες για κάθε</a:t>
            </a:r>
            <a:r>
              <a:rPr lang="el-GR" baseline="0" dirty="0" smtClean="0"/>
              <a:t> τομέα υλοποίησης, τα πώς και τα γιατί, της σύμπραξης έτσι ώστε ο αξιολογητής να είναι σε θέση να κρίνει τις προθέσεις του σχολείου και την ικανότητά του για να φέρει εις πέρας την σύμπραξη.</a:t>
            </a:r>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smtClean="0"/>
              <a:t>**Η διάδοση και η βιωσιμότητα των αποτελεσμάτων πολύ σημαντική για το νέο πρόγραμμα.</a:t>
            </a:r>
            <a:endParaRPr lang="el-GR" dirty="0" smtClean="0"/>
          </a:p>
          <a:p>
            <a:endParaRPr lang="el-GR" dirty="0"/>
          </a:p>
        </p:txBody>
      </p:sp>
      <p:sp>
        <p:nvSpPr>
          <p:cNvPr id="4" name="3 - Θέση αριθμού διαφάνειας"/>
          <p:cNvSpPr>
            <a:spLocks noGrp="1"/>
          </p:cNvSpPr>
          <p:nvPr>
            <p:ph type="sldNum" sz="quarter" idx="10"/>
          </p:nvPr>
        </p:nvSpPr>
        <p:spPr/>
        <p:txBody>
          <a:bodyPr/>
          <a:lstStyle/>
          <a:p>
            <a:fld id="{0001C47F-0CD4-4212-8143-B178E8FDDC54}" type="slidenum">
              <a:rPr lang="el-GR" smtClean="0"/>
              <a:pPr/>
              <a:t>9</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EE13F48-595A-4CF3-8EA4-849FC46DCFFB}" type="datetimeFigureOut">
              <a:rPr lang="el-GR" smtClean="0"/>
              <a:pPr/>
              <a:t>18/12/2013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EE13F48-595A-4CF3-8EA4-849FC46DCFFB}" type="datetimeFigureOut">
              <a:rPr lang="el-GR" smtClean="0"/>
              <a:pPr/>
              <a:t>18/12/2013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EE13F48-595A-4CF3-8EA4-849FC46DCFFB}" type="datetimeFigureOut">
              <a:rPr lang="el-GR" smtClean="0"/>
              <a:pPr/>
              <a:t>18/12/2013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EE13F48-595A-4CF3-8EA4-849FC46DCFFB}" type="datetimeFigureOut">
              <a:rPr lang="el-GR" smtClean="0"/>
              <a:pPr/>
              <a:t>18/12/2013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EE13F48-595A-4CF3-8EA4-849FC46DCFFB}" type="datetimeFigureOut">
              <a:rPr lang="el-GR" smtClean="0"/>
              <a:pPr/>
              <a:t>18/12/2013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BEE13F48-595A-4CF3-8EA4-849FC46DCFFB}" type="datetimeFigureOut">
              <a:rPr lang="el-GR" smtClean="0"/>
              <a:pPr/>
              <a:t>18/12/2013</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EE13F48-595A-4CF3-8EA4-849FC46DCFFB}" type="datetimeFigureOut">
              <a:rPr lang="el-GR" smtClean="0"/>
              <a:pPr/>
              <a:t>18/12/2013</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EE13F48-595A-4CF3-8EA4-849FC46DCFFB}" type="datetimeFigureOut">
              <a:rPr lang="el-GR" smtClean="0"/>
              <a:pPr/>
              <a:t>18/12/2013</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EE13F48-595A-4CF3-8EA4-849FC46DCFFB}" type="datetimeFigureOut">
              <a:rPr lang="el-GR" smtClean="0"/>
              <a:pPr/>
              <a:t>18/12/2013</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EE13F48-595A-4CF3-8EA4-849FC46DCFFB}" type="datetimeFigureOut">
              <a:rPr lang="el-GR" smtClean="0"/>
              <a:pPr/>
              <a:t>18/12/2013</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EE13F48-595A-4CF3-8EA4-849FC46DCFFB}" type="datetimeFigureOut">
              <a:rPr lang="el-GR" smtClean="0"/>
              <a:pPr/>
              <a:t>18/12/2013</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13F48-595A-4CF3-8EA4-849FC46DCFFB}" type="datetimeFigureOut">
              <a:rPr lang="el-GR" smtClean="0"/>
              <a:pPr/>
              <a:t>18/12/2013</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670FFB-6A35-4823-972D-5C13F830B247}"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www.iky.gr/europaika-programmata/erasmus-plus" TargetMode="External"/><Relationship Id="rId4" Type="http://schemas.openxmlformats.org/officeDocument/2006/relationships/hyperlink" Target="http://ec.europa.eu/programmes/erasmus-plus/index_en.htm"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1556792"/>
            <a:ext cx="7772400" cy="2088232"/>
          </a:xfrm>
          <a:effectLst>
            <a:outerShdw blurRad="50800" dist="38100" dir="13500000" algn="br" rotWithShape="0">
              <a:prstClr val="black">
                <a:alpha val="40000"/>
              </a:prstClr>
            </a:outerShdw>
          </a:effectLst>
        </p:spPr>
        <p:txBody>
          <a:bodyPr>
            <a:noAutofit/>
          </a:bodyPr>
          <a:lstStyle/>
          <a:p>
            <a:r>
              <a:rPr lang="en-US" sz="3600" b="1" u="sng" dirty="0" smtClean="0"/>
              <a:t>Key Action 2</a:t>
            </a:r>
            <a:r>
              <a:rPr lang="en-US" sz="3600" dirty="0" smtClean="0"/>
              <a:t>: Cooperation for Innovation and the exchange of good practices</a:t>
            </a:r>
            <a:br>
              <a:rPr lang="en-US" sz="3600" dirty="0" smtClean="0"/>
            </a:br>
            <a:r>
              <a:rPr lang="el-GR" sz="3600" dirty="0" smtClean="0"/>
              <a:t>Καινοτομία – Καλές Πρακτικές</a:t>
            </a:r>
            <a:endParaRPr lang="el-GR" sz="3600" dirty="0"/>
          </a:p>
        </p:txBody>
      </p:sp>
      <p:sp>
        <p:nvSpPr>
          <p:cNvPr id="3" name="2 - Υπότιτλος"/>
          <p:cNvSpPr>
            <a:spLocks noGrp="1"/>
          </p:cNvSpPr>
          <p:nvPr>
            <p:ph type="subTitle" idx="1"/>
          </p:nvPr>
        </p:nvSpPr>
        <p:spPr>
          <a:xfrm>
            <a:off x="683568" y="4005064"/>
            <a:ext cx="7416824" cy="2160240"/>
          </a:xfrm>
        </p:spPr>
        <p:txBody>
          <a:bodyPr>
            <a:noAutofit/>
          </a:bodyPr>
          <a:lstStyle/>
          <a:p>
            <a:r>
              <a:rPr lang="en-US" b="1" u="sng" dirty="0" smtClean="0">
                <a:solidFill>
                  <a:schemeClr val="tx1"/>
                </a:solidFill>
              </a:rPr>
              <a:t>Action:</a:t>
            </a:r>
            <a:r>
              <a:rPr lang="en-US" u="sng" dirty="0" smtClean="0">
                <a:solidFill>
                  <a:schemeClr val="tx1"/>
                </a:solidFill>
              </a:rPr>
              <a:t> </a:t>
            </a:r>
            <a:r>
              <a:rPr lang="en-US" b="1" dirty="0" smtClean="0">
                <a:solidFill>
                  <a:schemeClr val="tx1"/>
                </a:solidFill>
              </a:rPr>
              <a:t>Strategic Partnerships</a:t>
            </a:r>
            <a:r>
              <a:rPr lang="el-GR" b="1" dirty="0" smtClean="0">
                <a:solidFill>
                  <a:schemeClr val="tx1"/>
                </a:solidFill>
              </a:rPr>
              <a:t> –</a:t>
            </a:r>
            <a:br>
              <a:rPr lang="el-GR" b="1" dirty="0" smtClean="0">
                <a:solidFill>
                  <a:schemeClr val="tx1"/>
                </a:solidFill>
              </a:rPr>
            </a:br>
            <a:r>
              <a:rPr lang="el-GR" dirty="0" smtClean="0">
                <a:solidFill>
                  <a:schemeClr val="tx1"/>
                </a:solidFill>
              </a:rPr>
              <a:t>τομέας </a:t>
            </a:r>
            <a:r>
              <a:rPr lang="el-GR" b="1" dirty="0" smtClean="0">
                <a:solidFill>
                  <a:schemeClr val="accent1">
                    <a:lumMod val="50000"/>
                  </a:schemeClr>
                </a:solidFill>
              </a:rPr>
              <a:t>Σχολικής Εκπαίδευσης</a:t>
            </a:r>
            <a:r>
              <a:rPr lang="en-US" b="1" dirty="0" smtClean="0">
                <a:solidFill>
                  <a:schemeClr val="tx1"/>
                </a:solidFill>
              </a:rPr>
              <a:t/>
            </a:r>
            <a:br>
              <a:rPr lang="en-US" b="1" dirty="0" smtClean="0">
                <a:solidFill>
                  <a:schemeClr val="tx1"/>
                </a:solidFill>
              </a:rPr>
            </a:br>
            <a:r>
              <a:rPr lang="en-US" b="1" dirty="0" smtClean="0">
                <a:solidFill>
                  <a:schemeClr val="tx1"/>
                </a:solidFill>
              </a:rPr>
              <a:t> </a:t>
            </a:r>
            <a:endParaRPr lang="el-GR" dirty="0">
              <a:solidFill>
                <a:schemeClr val="tx1"/>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4"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5" cstate="print"/>
          <a:stretch>
            <a:fillRect/>
          </a:stretch>
        </p:blipFill>
        <p:spPr>
          <a:xfrm>
            <a:off x="0" y="188640"/>
            <a:ext cx="2677147" cy="76470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99592" y="1268761"/>
            <a:ext cx="7772400" cy="1008112"/>
          </a:xfrm>
          <a:effectLst>
            <a:outerShdw blurRad="50800" dist="38100" dir="13500000" algn="br" rotWithShape="0">
              <a:prstClr val="black">
                <a:alpha val="40000"/>
              </a:prstClr>
            </a:outerShdw>
          </a:effectLst>
        </p:spPr>
        <p:txBody>
          <a:bodyPr>
            <a:normAutofit/>
          </a:bodyPr>
          <a:lstStyle/>
          <a:p>
            <a:r>
              <a:rPr lang="en-US" sz="2800" dirty="0" smtClean="0">
                <a:solidFill>
                  <a:prstClr val="black"/>
                </a:solidFill>
              </a:rPr>
              <a:t>KA2: Strategic Partnerships –</a:t>
            </a:r>
            <a:r>
              <a:rPr lang="el-GR" sz="2800" dirty="0" smtClean="0">
                <a:solidFill>
                  <a:prstClr val="black"/>
                </a:solidFill>
              </a:rPr>
              <a:t>                                       </a:t>
            </a:r>
            <a:r>
              <a:rPr lang="en-US" sz="2800" dirty="0" smtClean="0">
                <a:solidFill>
                  <a:prstClr val="black"/>
                </a:solidFill>
              </a:rPr>
              <a:t> </a:t>
            </a:r>
            <a:r>
              <a:rPr lang="el-GR" sz="2800" dirty="0" smtClean="0">
                <a:solidFill>
                  <a:prstClr val="black"/>
                </a:solidFill>
              </a:rPr>
              <a:t>τομέας Σχολικής Εκπαίδευσης </a:t>
            </a:r>
            <a:endParaRPr lang="el-GR" dirty="0"/>
          </a:p>
        </p:txBody>
      </p:sp>
      <p:sp>
        <p:nvSpPr>
          <p:cNvPr id="3" name="2 - Υπότιτλος"/>
          <p:cNvSpPr>
            <a:spLocks noGrp="1"/>
          </p:cNvSpPr>
          <p:nvPr>
            <p:ph type="subTitle" idx="1"/>
          </p:nvPr>
        </p:nvSpPr>
        <p:spPr>
          <a:xfrm>
            <a:off x="395536" y="2420888"/>
            <a:ext cx="8424936" cy="4437112"/>
          </a:xfrm>
        </p:spPr>
        <p:txBody>
          <a:bodyPr>
            <a:normAutofit fontScale="70000" lnSpcReduction="20000"/>
          </a:bodyPr>
          <a:lstStyle/>
          <a:p>
            <a:pPr algn="l">
              <a:buFont typeface="Wingdings" pitchFamily="2" charset="2"/>
              <a:buChar char="Ø"/>
            </a:pPr>
            <a:r>
              <a:rPr lang="el-GR" b="1" dirty="0" smtClean="0">
                <a:solidFill>
                  <a:schemeClr val="tx1"/>
                </a:solidFill>
              </a:rPr>
              <a:t>Έντυπο αίτησης</a:t>
            </a:r>
            <a:r>
              <a:rPr lang="en-US" b="1" dirty="0" smtClean="0">
                <a:solidFill>
                  <a:schemeClr val="tx1"/>
                </a:solidFill>
              </a:rPr>
              <a:t>: (e-form/modular)</a:t>
            </a:r>
          </a:p>
          <a:p>
            <a:pPr algn="l"/>
            <a:r>
              <a:rPr lang="en-US" u="sng" dirty="0" smtClean="0">
                <a:solidFill>
                  <a:schemeClr val="tx1"/>
                </a:solidFill>
              </a:rPr>
              <a:t>Context:</a:t>
            </a:r>
            <a:r>
              <a:rPr lang="en-US" dirty="0" smtClean="0">
                <a:solidFill>
                  <a:schemeClr val="tx1"/>
                </a:solidFill>
              </a:rPr>
              <a:t> </a:t>
            </a:r>
            <a:r>
              <a:rPr lang="el-GR" dirty="0" smtClean="0">
                <a:solidFill>
                  <a:schemeClr val="tx1"/>
                </a:solidFill>
              </a:rPr>
              <a:t>Γενικές πληροφορίες για την υποβληθείσα πρόταση</a:t>
            </a:r>
          </a:p>
          <a:p>
            <a:pPr algn="l"/>
            <a:r>
              <a:rPr lang="en-US" u="sng" dirty="0" smtClean="0">
                <a:solidFill>
                  <a:schemeClr val="tx1"/>
                </a:solidFill>
              </a:rPr>
              <a:t>Participating organizations:</a:t>
            </a:r>
            <a:r>
              <a:rPr lang="en-US" dirty="0" smtClean="0">
                <a:solidFill>
                  <a:schemeClr val="tx1"/>
                </a:solidFill>
              </a:rPr>
              <a:t> </a:t>
            </a:r>
            <a:r>
              <a:rPr lang="el-GR" dirty="0" smtClean="0">
                <a:solidFill>
                  <a:schemeClr val="tx1"/>
                </a:solidFill>
              </a:rPr>
              <a:t>Πληροφορίες για τον αιτούντα φορέα και τους εταίρους</a:t>
            </a:r>
          </a:p>
          <a:p>
            <a:pPr algn="l"/>
            <a:r>
              <a:rPr lang="en-US" u="sng" dirty="0" smtClean="0">
                <a:solidFill>
                  <a:schemeClr val="tx1"/>
                </a:solidFill>
              </a:rPr>
              <a:t>Description of the project: </a:t>
            </a:r>
            <a:r>
              <a:rPr lang="el-GR" dirty="0" smtClean="0">
                <a:solidFill>
                  <a:schemeClr val="tx1"/>
                </a:solidFill>
              </a:rPr>
              <a:t>Πληροφορίες για κάθε στάδιο υλοποίησης (προετοιμασία, υλοποίηση, διάδοση, βιωσιμότητα)</a:t>
            </a:r>
          </a:p>
          <a:p>
            <a:pPr algn="l"/>
            <a:r>
              <a:rPr lang="en-US" u="sng" dirty="0" smtClean="0">
                <a:solidFill>
                  <a:schemeClr val="tx1"/>
                </a:solidFill>
              </a:rPr>
              <a:t>Budget</a:t>
            </a:r>
            <a:r>
              <a:rPr lang="en-US" dirty="0" smtClean="0">
                <a:solidFill>
                  <a:schemeClr val="tx1"/>
                </a:solidFill>
              </a:rPr>
              <a:t>: </a:t>
            </a:r>
            <a:r>
              <a:rPr lang="el-GR" dirty="0" smtClean="0">
                <a:solidFill>
                  <a:schemeClr val="tx1"/>
                </a:solidFill>
              </a:rPr>
              <a:t>Ποσά ανά κατηγορία</a:t>
            </a:r>
          </a:p>
          <a:p>
            <a:pPr algn="l"/>
            <a:r>
              <a:rPr lang="en-US" u="sng" dirty="0" smtClean="0">
                <a:solidFill>
                  <a:schemeClr val="tx1"/>
                </a:solidFill>
              </a:rPr>
              <a:t>Project summary</a:t>
            </a:r>
            <a:r>
              <a:rPr lang="en-US" dirty="0" smtClean="0">
                <a:solidFill>
                  <a:schemeClr val="tx1"/>
                </a:solidFill>
              </a:rPr>
              <a:t>: </a:t>
            </a:r>
            <a:r>
              <a:rPr lang="el-GR" dirty="0" smtClean="0">
                <a:solidFill>
                  <a:schemeClr val="tx1"/>
                </a:solidFill>
              </a:rPr>
              <a:t>Περιγραφή λογικής και στόχων της προτεινόμενης σύμπραξης</a:t>
            </a:r>
            <a:endParaRPr lang="en-US" dirty="0" smtClean="0">
              <a:solidFill>
                <a:schemeClr val="tx1"/>
              </a:solidFill>
            </a:endParaRPr>
          </a:p>
          <a:p>
            <a:pPr algn="l"/>
            <a:r>
              <a:rPr lang="en-US" u="sng" dirty="0" smtClean="0">
                <a:solidFill>
                  <a:schemeClr val="tx1"/>
                </a:solidFill>
              </a:rPr>
              <a:t>Check list/Data Protection Notice/Declaration of Honour: </a:t>
            </a:r>
            <a:r>
              <a:rPr lang="el-GR" dirty="0" smtClean="0">
                <a:solidFill>
                  <a:schemeClr val="tx1"/>
                </a:solidFill>
              </a:rPr>
              <a:t>Προϋποθέσεις / όροι για υποβολή αίτησης</a:t>
            </a:r>
          </a:p>
          <a:p>
            <a:pPr algn="l"/>
            <a:r>
              <a:rPr lang="en-US" u="sng" dirty="0" smtClean="0">
                <a:solidFill>
                  <a:schemeClr val="tx1"/>
                </a:solidFill>
              </a:rPr>
              <a:t>Annexes:</a:t>
            </a:r>
            <a:r>
              <a:rPr lang="en-US" dirty="0" smtClean="0">
                <a:solidFill>
                  <a:schemeClr val="tx1"/>
                </a:solidFill>
              </a:rPr>
              <a:t> </a:t>
            </a:r>
            <a:r>
              <a:rPr lang="el-GR" dirty="0" smtClean="0">
                <a:solidFill>
                  <a:schemeClr val="tx1"/>
                </a:solidFill>
              </a:rPr>
              <a:t>Επισύναψη απαραίτητων δικαιολογητικών</a:t>
            </a:r>
          </a:p>
          <a:p>
            <a:pPr algn="l"/>
            <a:r>
              <a:rPr lang="en-US" u="sng" dirty="0" smtClean="0">
                <a:solidFill>
                  <a:schemeClr val="tx1"/>
                </a:solidFill>
              </a:rPr>
              <a:t>Submission:</a:t>
            </a:r>
            <a:r>
              <a:rPr lang="en-US" dirty="0" smtClean="0">
                <a:solidFill>
                  <a:schemeClr val="tx1"/>
                </a:solidFill>
              </a:rPr>
              <a:t> </a:t>
            </a:r>
            <a:r>
              <a:rPr lang="el-GR" dirty="0" smtClean="0">
                <a:solidFill>
                  <a:schemeClr val="tx1"/>
                </a:solidFill>
              </a:rPr>
              <a:t>Ηλεκτρονική επικύρωση και υποβολή</a:t>
            </a:r>
          </a:p>
          <a:p>
            <a:pPr algn="l"/>
            <a:endParaRPr lang="el-GR" dirty="0">
              <a:solidFill>
                <a:schemeClr val="accent1">
                  <a:lumMod val="50000"/>
                </a:schemeClr>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4"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5" cstate="print"/>
          <a:stretch>
            <a:fillRect/>
          </a:stretch>
        </p:blipFill>
        <p:spPr>
          <a:xfrm>
            <a:off x="0" y="188640"/>
            <a:ext cx="2677147" cy="764704"/>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55576" y="1412777"/>
            <a:ext cx="7772400" cy="864096"/>
          </a:xfrm>
          <a:effectLst>
            <a:outerShdw blurRad="50800" dist="38100" dir="13500000" algn="br" rotWithShape="0">
              <a:prstClr val="black">
                <a:alpha val="40000"/>
              </a:prstClr>
            </a:outerShdw>
          </a:effectLst>
        </p:spPr>
        <p:txBody>
          <a:bodyPr>
            <a:normAutofit fontScale="90000"/>
          </a:bodyPr>
          <a:lstStyle/>
          <a:p>
            <a:r>
              <a:rPr lang="en-US" sz="2900" dirty="0" smtClean="0">
                <a:solidFill>
                  <a:prstClr val="black"/>
                </a:solidFill>
              </a:rPr>
              <a:t>KA2: Strategic Partnerships –</a:t>
            </a:r>
            <a:r>
              <a:rPr lang="el-GR" sz="2900" dirty="0" smtClean="0">
                <a:solidFill>
                  <a:prstClr val="black"/>
                </a:solidFill>
              </a:rPr>
              <a:t>                                       </a:t>
            </a:r>
            <a:r>
              <a:rPr lang="en-US" sz="2900" dirty="0" smtClean="0">
                <a:solidFill>
                  <a:prstClr val="black"/>
                </a:solidFill>
              </a:rPr>
              <a:t> </a:t>
            </a:r>
            <a:r>
              <a:rPr lang="el-GR" sz="2700" dirty="0" smtClean="0">
                <a:solidFill>
                  <a:prstClr val="black"/>
                </a:solidFill>
              </a:rPr>
              <a:t>τομέας Σχολικής Εκπαίδευσης  (1)</a:t>
            </a:r>
            <a:endParaRPr lang="el-GR" sz="2700" dirty="0"/>
          </a:p>
        </p:txBody>
      </p:sp>
      <p:sp>
        <p:nvSpPr>
          <p:cNvPr id="3" name="2 - Υπότιτλος"/>
          <p:cNvSpPr>
            <a:spLocks noGrp="1"/>
          </p:cNvSpPr>
          <p:nvPr>
            <p:ph type="subTitle" idx="1"/>
          </p:nvPr>
        </p:nvSpPr>
        <p:spPr>
          <a:xfrm>
            <a:off x="467544" y="2348880"/>
            <a:ext cx="8424936" cy="4248472"/>
          </a:xfrm>
        </p:spPr>
        <p:txBody>
          <a:bodyPr>
            <a:normAutofit fontScale="25000" lnSpcReduction="20000"/>
          </a:bodyPr>
          <a:lstStyle/>
          <a:p>
            <a:pPr algn="l"/>
            <a:endParaRPr lang="en-US" dirty="0" smtClean="0">
              <a:solidFill>
                <a:schemeClr val="accent1">
                  <a:lumMod val="50000"/>
                </a:schemeClr>
              </a:solidFill>
            </a:endParaRPr>
          </a:p>
          <a:p>
            <a:pPr algn="l">
              <a:buFont typeface="Wingdings" pitchFamily="2" charset="2"/>
              <a:buChar char="Ø"/>
            </a:pPr>
            <a:r>
              <a:rPr lang="el-GR" sz="9600" u="sng" dirty="0" smtClean="0">
                <a:solidFill>
                  <a:schemeClr val="tx1"/>
                </a:solidFill>
              </a:rPr>
              <a:t>Συμμετέχοντες φορείς</a:t>
            </a:r>
            <a:r>
              <a:rPr lang="en-US" sz="9600" u="sng" dirty="0" smtClean="0">
                <a:solidFill>
                  <a:schemeClr val="tx1"/>
                </a:solidFill>
              </a:rPr>
              <a:t>:</a:t>
            </a:r>
            <a:endParaRPr lang="el-GR" sz="9600" u="sng" dirty="0" smtClean="0">
              <a:solidFill>
                <a:schemeClr val="tx1"/>
              </a:solidFill>
            </a:endParaRPr>
          </a:p>
          <a:p>
            <a:pPr algn="l">
              <a:buFont typeface="Wingdings" pitchFamily="2" charset="2"/>
              <a:buChar char="ü"/>
            </a:pPr>
            <a:r>
              <a:rPr lang="el-GR" sz="6200" dirty="0" smtClean="0">
                <a:solidFill>
                  <a:schemeClr val="tx1"/>
                </a:solidFill>
              </a:rPr>
              <a:t>Σχολεία (Δημόσια – Ιδιωτικά)</a:t>
            </a:r>
          </a:p>
          <a:p>
            <a:pPr algn="l">
              <a:buFont typeface="Wingdings" pitchFamily="2" charset="2"/>
              <a:buChar char="ü"/>
            </a:pPr>
            <a:r>
              <a:rPr lang="el-GR" sz="6200" dirty="0" smtClean="0">
                <a:solidFill>
                  <a:schemeClr val="tx1"/>
                </a:solidFill>
              </a:rPr>
              <a:t>Ιδρύματα Ανώτατης Εκπαίδευσης</a:t>
            </a:r>
          </a:p>
          <a:p>
            <a:pPr algn="l">
              <a:buFont typeface="Wingdings" pitchFamily="2" charset="2"/>
              <a:buChar char="ü"/>
            </a:pPr>
            <a:r>
              <a:rPr lang="el-GR" sz="6200" dirty="0" smtClean="0">
                <a:solidFill>
                  <a:schemeClr val="tx1"/>
                </a:solidFill>
              </a:rPr>
              <a:t>Φορείς που δραστηριοποιούνται στο χώρο της εκπαίδευσης</a:t>
            </a:r>
          </a:p>
          <a:p>
            <a:pPr algn="l">
              <a:buFont typeface="Wingdings" pitchFamily="2" charset="2"/>
              <a:buChar char="ü"/>
            </a:pPr>
            <a:r>
              <a:rPr lang="el-GR" sz="6200" dirty="0" smtClean="0">
                <a:solidFill>
                  <a:schemeClr val="tx1"/>
                </a:solidFill>
              </a:rPr>
              <a:t>Μη κυβερνητικές οργανώσεις</a:t>
            </a:r>
          </a:p>
          <a:p>
            <a:pPr algn="l">
              <a:buFont typeface="Wingdings" pitchFamily="2" charset="2"/>
              <a:buChar char="ü"/>
            </a:pPr>
            <a:r>
              <a:rPr lang="el-GR" sz="6200" dirty="0" smtClean="0">
                <a:solidFill>
                  <a:schemeClr val="tx1"/>
                </a:solidFill>
              </a:rPr>
              <a:t>Επιχειρήσεις</a:t>
            </a:r>
          </a:p>
          <a:p>
            <a:pPr algn="l">
              <a:buFont typeface="Wingdings" pitchFamily="2" charset="2"/>
              <a:buChar char="ü"/>
            </a:pPr>
            <a:r>
              <a:rPr lang="el-GR" sz="6200" dirty="0" smtClean="0">
                <a:solidFill>
                  <a:schemeClr val="tx1"/>
                </a:solidFill>
              </a:rPr>
              <a:t>Κοινωνικοί εταίροι και εκπρόσωποι της εργασίας</a:t>
            </a:r>
          </a:p>
          <a:p>
            <a:pPr algn="l">
              <a:buFont typeface="Wingdings" pitchFamily="2" charset="2"/>
              <a:buChar char="ü"/>
            </a:pPr>
            <a:r>
              <a:rPr lang="el-GR" sz="6200" dirty="0" smtClean="0">
                <a:solidFill>
                  <a:schemeClr val="tx1"/>
                </a:solidFill>
              </a:rPr>
              <a:t>Δημόσιοι τοπικοί ή περιφερειακοί φορείς</a:t>
            </a:r>
          </a:p>
          <a:p>
            <a:pPr algn="l">
              <a:buFont typeface="Wingdings" pitchFamily="2" charset="2"/>
              <a:buChar char="ü"/>
            </a:pPr>
            <a:r>
              <a:rPr lang="el-GR" sz="6200" dirty="0" smtClean="0">
                <a:solidFill>
                  <a:schemeClr val="tx1"/>
                </a:solidFill>
              </a:rPr>
              <a:t>Ερευνητικά και επιμορφωτικά κέντρα</a:t>
            </a:r>
          </a:p>
          <a:p>
            <a:pPr algn="l">
              <a:buFont typeface="Wingdings" pitchFamily="2" charset="2"/>
              <a:buChar char="ü"/>
            </a:pPr>
            <a:r>
              <a:rPr lang="el-GR" sz="6200" dirty="0" smtClean="0">
                <a:solidFill>
                  <a:schemeClr val="tx1"/>
                </a:solidFill>
              </a:rPr>
              <a:t>Πολιτιστικοί οργανισμοί</a:t>
            </a:r>
          </a:p>
          <a:p>
            <a:pPr algn="l">
              <a:buFont typeface="Wingdings" pitchFamily="2" charset="2"/>
              <a:buChar char="ü"/>
            </a:pPr>
            <a:r>
              <a:rPr lang="el-GR" sz="6200" dirty="0" smtClean="0">
                <a:solidFill>
                  <a:schemeClr val="tx1"/>
                </a:solidFill>
              </a:rPr>
              <a:t>Φορείς πιστοποίησης προσόντων</a:t>
            </a:r>
          </a:p>
          <a:p>
            <a:pPr algn="l">
              <a:buFont typeface="Wingdings" pitchFamily="2" charset="2"/>
              <a:buChar char="ü"/>
            </a:pPr>
            <a:r>
              <a:rPr lang="el-GR" sz="6200" dirty="0" smtClean="0">
                <a:solidFill>
                  <a:schemeClr val="tx1"/>
                </a:solidFill>
              </a:rPr>
              <a:t>Συμβουλευτικοί φορείς</a:t>
            </a:r>
          </a:p>
          <a:p>
            <a:pPr algn="l">
              <a:buFont typeface="Wingdings" pitchFamily="2" charset="2"/>
              <a:buChar char="ü"/>
            </a:pPr>
            <a:r>
              <a:rPr lang="el-GR" sz="6200" dirty="0" smtClean="0">
                <a:solidFill>
                  <a:schemeClr val="tx1"/>
                </a:solidFill>
              </a:rPr>
              <a:t>Οργανισμοί νεότητας</a:t>
            </a:r>
          </a:p>
          <a:p>
            <a:pPr algn="l">
              <a:buFont typeface="Wingdings" pitchFamily="2" charset="2"/>
              <a:buChar char="ü"/>
            </a:pPr>
            <a:r>
              <a:rPr lang="el-GR" sz="6200" dirty="0" smtClean="0">
                <a:solidFill>
                  <a:schemeClr val="tx1"/>
                </a:solidFill>
              </a:rPr>
              <a:t>Οποιοσδήποτε άλλος οργανισμός δραστηριοποιείται σε κάθε πεδίο της εκπαίδευσης, κατάρτισης και νεολαίας ή στον κοινωνικό και οικονομικό τομέα και μπορεί να συνεισφέρει στην εκπλήρωση των στόχων του προγράμματος και του σχολείου</a:t>
            </a:r>
          </a:p>
          <a:p>
            <a:pPr algn="l"/>
            <a:endParaRPr lang="el-GR" sz="6200" dirty="0">
              <a:solidFill>
                <a:schemeClr val="tx1"/>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4"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5" cstate="print"/>
          <a:stretch>
            <a:fillRect/>
          </a:stretch>
        </p:blipFill>
        <p:spPr>
          <a:xfrm>
            <a:off x="0" y="188640"/>
            <a:ext cx="2677147" cy="764704"/>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55576" y="1412777"/>
            <a:ext cx="7772400" cy="864096"/>
          </a:xfrm>
          <a:effectLst>
            <a:outerShdw blurRad="50800" dist="38100" dir="13500000" algn="br" rotWithShape="0">
              <a:prstClr val="black">
                <a:alpha val="40000"/>
              </a:prstClr>
            </a:outerShdw>
          </a:effectLst>
        </p:spPr>
        <p:txBody>
          <a:bodyPr>
            <a:normAutofit fontScale="90000"/>
          </a:bodyPr>
          <a:lstStyle/>
          <a:p>
            <a:r>
              <a:rPr lang="en-US" sz="2900" dirty="0" smtClean="0">
                <a:solidFill>
                  <a:prstClr val="black"/>
                </a:solidFill>
              </a:rPr>
              <a:t>KA2: Strategic Partnerships –</a:t>
            </a:r>
            <a:r>
              <a:rPr lang="el-GR" sz="2900" dirty="0" smtClean="0">
                <a:solidFill>
                  <a:prstClr val="black"/>
                </a:solidFill>
              </a:rPr>
              <a:t>                                       </a:t>
            </a:r>
            <a:r>
              <a:rPr lang="en-US" sz="2900" dirty="0" smtClean="0">
                <a:solidFill>
                  <a:prstClr val="black"/>
                </a:solidFill>
              </a:rPr>
              <a:t> </a:t>
            </a:r>
            <a:r>
              <a:rPr lang="el-GR" sz="2700" dirty="0" smtClean="0">
                <a:solidFill>
                  <a:prstClr val="black"/>
                </a:solidFill>
              </a:rPr>
              <a:t>τομέας Σχολικής Εκπαίδευσης  (1)</a:t>
            </a:r>
            <a:endParaRPr lang="el-GR" sz="2700" dirty="0"/>
          </a:p>
        </p:txBody>
      </p:sp>
      <p:sp>
        <p:nvSpPr>
          <p:cNvPr id="3" name="2 - Υπότιτλος"/>
          <p:cNvSpPr>
            <a:spLocks noGrp="1"/>
          </p:cNvSpPr>
          <p:nvPr>
            <p:ph type="subTitle" idx="1"/>
          </p:nvPr>
        </p:nvSpPr>
        <p:spPr>
          <a:xfrm>
            <a:off x="467544" y="2348880"/>
            <a:ext cx="8424936" cy="4248472"/>
          </a:xfrm>
        </p:spPr>
        <p:txBody>
          <a:bodyPr>
            <a:normAutofit fontScale="47500" lnSpcReduction="20000"/>
          </a:bodyPr>
          <a:lstStyle/>
          <a:p>
            <a:pPr algn="l">
              <a:buFont typeface="Wingdings" pitchFamily="2" charset="2"/>
              <a:buChar char="Ø"/>
            </a:pPr>
            <a:r>
              <a:rPr lang="el-GR" sz="4400" b="1" dirty="0" smtClean="0">
                <a:solidFill>
                  <a:schemeClr val="tx1"/>
                </a:solidFill>
              </a:rPr>
              <a:t>Χρηματοδότηση</a:t>
            </a:r>
            <a:r>
              <a:rPr lang="en-US" b="1" dirty="0" smtClean="0">
                <a:solidFill>
                  <a:schemeClr val="tx1"/>
                </a:solidFill>
              </a:rPr>
              <a:t>:</a:t>
            </a:r>
            <a:endParaRPr lang="el-GR" b="1" dirty="0" smtClean="0">
              <a:solidFill>
                <a:schemeClr val="tx1"/>
              </a:solidFill>
            </a:endParaRPr>
          </a:p>
          <a:p>
            <a:pPr algn="l">
              <a:buFont typeface="Wingdings" pitchFamily="2" charset="2"/>
              <a:buChar char="ü"/>
            </a:pPr>
            <a:r>
              <a:rPr lang="el-GR" sz="3800" dirty="0" smtClean="0">
                <a:solidFill>
                  <a:schemeClr val="tx1"/>
                </a:solidFill>
              </a:rPr>
              <a:t>Κοινή και για τα τρία είδη στρατηγικών συμπράξεων</a:t>
            </a:r>
          </a:p>
          <a:p>
            <a:pPr algn="l">
              <a:buFont typeface="Wingdings" pitchFamily="2" charset="2"/>
              <a:buChar char="ü"/>
            </a:pPr>
            <a:r>
              <a:rPr lang="el-GR" sz="3800" dirty="0" smtClean="0">
                <a:solidFill>
                  <a:schemeClr val="tx1"/>
                </a:solidFill>
              </a:rPr>
              <a:t>Κόστος ανά μονάδα (εκτός από </a:t>
            </a:r>
            <a:r>
              <a:rPr lang="en-US" sz="3800" dirty="0" smtClean="0">
                <a:solidFill>
                  <a:schemeClr val="tx1"/>
                </a:solidFill>
              </a:rPr>
              <a:t>Exceptional costs &amp; S N Support)</a:t>
            </a:r>
            <a:endParaRPr lang="el-GR" sz="3800" dirty="0" smtClean="0">
              <a:solidFill>
                <a:schemeClr val="tx1"/>
              </a:solidFill>
            </a:endParaRPr>
          </a:p>
          <a:p>
            <a:pPr algn="l">
              <a:buFont typeface="Wingdings" pitchFamily="2" charset="2"/>
              <a:buChar char="ü"/>
            </a:pPr>
            <a:r>
              <a:rPr lang="el-GR" sz="3800" dirty="0" smtClean="0">
                <a:solidFill>
                  <a:schemeClr val="tx1"/>
                </a:solidFill>
              </a:rPr>
              <a:t>Δυνατότητα επιλογής κατηγορίας δαπανών ανάλογα με το εύρος της σύμπραξης</a:t>
            </a:r>
          </a:p>
          <a:p>
            <a:pPr algn="l">
              <a:buFont typeface="Wingdings" pitchFamily="2" charset="2"/>
              <a:buChar char="ü"/>
            </a:pPr>
            <a:r>
              <a:rPr lang="el-GR" sz="3800" dirty="0" smtClean="0">
                <a:solidFill>
                  <a:schemeClr val="tx1"/>
                </a:solidFill>
              </a:rPr>
              <a:t>Πραγματοποίηση δραστηριοτήτων και όχι πραγματικές δαπάνες</a:t>
            </a:r>
          </a:p>
          <a:p>
            <a:pPr algn="l">
              <a:buFont typeface="Wingdings" pitchFamily="2" charset="2"/>
              <a:buChar char="ü"/>
            </a:pPr>
            <a:r>
              <a:rPr lang="el-GR" sz="3800" dirty="0" smtClean="0">
                <a:solidFill>
                  <a:schemeClr val="tx1"/>
                </a:solidFill>
              </a:rPr>
              <a:t>Άμεση σχέση με ποιότητα αποτελεσμάτων</a:t>
            </a:r>
          </a:p>
          <a:p>
            <a:pPr algn="l">
              <a:buFont typeface="Wingdings" pitchFamily="2" charset="2"/>
              <a:buChar char="ü"/>
            </a:pPr>
            <a:r>
              <a:rPr lang="el-GR" sz="3800" dirty="0" smtClean="0">
                <a:solidFill>
                  <a:schemeClr val="tx1"/>
                </a:solidFill>
              </a:rPr>
              <a:t>Δικαίωμα της ΕΜ για αναμόρφωση κατά την αξιολόγηση αίτησης και τελικής αναφοράς</a:t>
            </a:r>
          </a:p>
          <a:p>
            <a:pPr algn="l">
              <a:buFont typeface="Wingdings" pitchFamily="2" charset="2"/>
              <a:buChar char="ü"/>
            </a:pPr>
            <a:r>
              <a:rPr lang="el-GR" sz="3800" dirty="0" smtClean="0">
                <a:solidFill>
                  <a:schemeClr val="tx1"/>
                </a:solidFill>
              </a:rPr>
              <a:t>Ανώτατο ποσό επιχορήγησης για μία Στρατηγική Σύμπραξη τα 150.000 </a:t>
            </a:r>
            <a:r>
              <a:rPr lang="en-US" sz="3800" dirty="0" smtClean="0">
                <a:solidFill>
                  <a:schemeClr val="tx1"/>
                </a:solidFill>
              </a:rPr>
              <a:t>EUR </a:t>
            </a:r>
            <a:r>
              <a:rPr lang="el-GR" sz="3800" dirty="0" smtClean="0">
                <a:solidFill>
                  <a:schemeClr val="tx1"/>
                </a:solidFill>
              </a:rPr>
              <a:t>ανά έτος και μέγιστα ποσά ανά κατηγορία</a:t>
            </a:r>
            <a:endParaRPr lang="el-GR" sz="3800" b="1" dirty="0" smtClean="0">
              <a:solidFill>
                <a:schemeClr val="tx1"/>
              </a:solidFill>
            </a:endParaRPr>
          </a:p>
          <a:p>
            <a:pPr algn="l">
              <a:buFont typeface="Wingdings" pitchFamily="2" charset="2"/>
              <a:buChar char="ü"/>
            </a:pPr>
            <a:r>
              <a:rPr lang="el-GR" sz="3800" dirty="0" smtClean="0">
                <a:solidFill>
                  <a:schemeClr val="tx1"/>
                </a:solidFill>
              </a:rPr>
              <a:t>Ο συντονιστής λαμβάνει μεγαλύτερο ποσό στην κατηγορία </a:t>
            </a:r>
            <a:r>
              <a:rPr lang="en-US" sz="3800" dirty="0" smtClean="0">
                <a:solidFill>
                  <a:schemeClr val="tx1"/>
                </a:solidFill>
              </a:rPr>
              <a:t>“Programme Management and implementation”</a:t>
            </a:r>
            <a:endParaRPr lang="el-GR" sz="3800" dirty="0" smtClean="0">
              <a:solidFill>
                <a:schemeClr val="tx1"/>
              </a:solidFill>
            </a:endParaRPr>
          </a:p>
          <a:p>
            <a:pPr algn="l"/>
            <a:r>
              <a:rPr lang="el-GR" sz="3800" u="sng" dirty="0" smtClean="0">
                <a:solidFill>
                  <a:schemeClr val="tx1"/>
                </a:solidFill>
              </a:rPr>
              <a:t>Κατηγορίες</a:t>
            </a:r>
            <a:r>
              <a:rPr lang="en-US" sz="3800" u="sng" dirty="0" smtClean="0">
                <a:solidFill>
                  <a:schemeClr val="tx1"/>
                </a:solidFill>
              </a:rPr>
              <a:t>:</a:t>
            </a:r>
          </a:p>
          <a:p>
            <a:pPr algn="l"/>
            <a:r>
              <a:rPr lang="en-US" sz="3800" u="sng" dirty="0" smtClean="0">
                <a:solidFill>
                  <a:schemeClr val="tx1"/>
                </a:solidFill>
              </a:rPr>
              <a:t>Programme management and implementation</a:t>
            </a:r>
            <a:r>
              <a:rPr lang="en-US" sz="3800" dirty="0" smtClean="0">
                <a:solidFill>
                  <a:schemeClr val="tx1"/>
                </a:solidFill>
              </a:rPr>
              <a:t> – grant per organization per month/higher grant for coordinator</a:t>
            </a:r>
            <a:r>
              <a:rPr lang="el-GR" sz="3800" dirty="0" smtClean="0">
                <a:solidFill>
                  <a:schemeClr val="tx1"/>
                </a:solidFill>
              </a:rPr>
              <a:t> </a:t>
            </a:r>
            <a:r>
              <a:rPr lang="en-US" sz="3800" dirty="0" smtClean="0">
                <a:solidFill>
                  <a:schemeClr val="tx1"/>
                </a:solidFill>
              </a:rPr>
              <a:t>(</a:t>
            </a:r>
            <a:r>
              <a:rPr lang="el-GR" sz="3800" dirty="0" smtClean="0">
                <a:solidFill>
                  <a:schemeClr val="tx1"/>
                </a:solidFill>
              </a:rPr>
              <a:t> από10</a:t>
            </a:r>
            <a:r>
              <a:rPr lang="en-US" sz="3800" dirty="0" smtClean="0">
                <a:solidFill>
                  <a:schemeClr val="tx1"/>
                </a:solidFill>
              </a:rPr>
              <a:t> </a:t>
            </a:r>
            <a:r>
              <a:rPr lang="el-GR" sz="3800" dirty="0" smtClean="0">
                <a:solidFill>
                  <a:schemeClr val="tx1"/>
                </a:solidFill>
              </a:rPr>
              <a:t>εταίρους και πάνω το ποσό δεν αυξάνεται)</a:t>
            </a:r>
          </a:p>
          <a:p>
            <a:pPr algn="l"/>
            <a:r>
              <a:rPr lang="en-US" sz="3800" u="sng" dirty="0" smtClean="0">
                <a:solidFill>
                  <a:schemeClr val="tx1"/>
                </a:solidFill>
              </a:rPr>
              <a:t>Transnational project meetings </a:t>
            </a:r>
            <a:r>
              <a:rPr lang="en-US" sz="3800" dirty="0" smtClean="0">
                <a:solidFill>
                  <a:schemeClr val="tx1"/>
                </a:solidFill>
              </a:rPr>
              <a:t>– grant per participant</a:t>
            </a:r>
            <a:r>
              <a:rPr lang="el-GR" sz="3800" dirty="0" smtClean="0">
                <a:solidFill>
                  <a:schemeClr val="tx1"/>
                </a:solidFill>
              </a:rPr>
              <a:t> </a:t>
            </a:r>
            <a:r>
              <a:rPr lang="en-US" sz="3800" dirty="0" smtClean="0">
                <a:solidFill>
                  <a:schemeClr val="tx1"/>
                </a:solidFill>
              </a:rPr>
              <a:t>per meeting (distance</a:t>
            </a:r>
            <a:r>
              <a:rPr lang="el-GR" sz="3800" dirty="0" smtClean="0">
                <a:solidFill>
                  <a:schemeClr val="tx1"/>
                </a:solidFill>
              </a:rPr>
              <a:t>, &gt; 100 χλμ</a:t>
            </a:r>
            <a:r>
              <a:rPr lang="en-US" sz="3800" dirty="0" smtClean="0">
                <a:solidFill>
                  <a:schemeClr val="tx1"/>
                </a:solidFill>
              </a:rPr>
              <a:t>)</a:t>
            </a:r>
          </a:p>
          <a:p>
            <a:pPr algn="l"/>
            <a:endParaRPr lang="en-US" dirty="0" smtClean="0">
              <a:solidFill>
                <a:schemeClr val="accent1">
                  <a:lumMod val="50000"/>
                </a:schemeClr>
              </a:solidFill>
            </a:endParaRPr>
          </a:p>
          <a:p>
            <a:endParaRPr lang="el-GR" dirty="0"/>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4"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5" cstate="print"/>
          <a:stretch>
            <a:fillRect/>
          </a:stretch>
        </p:blipFill>
        <p:spPr>
          <a:xfrm>
            <a:off x="0" y="188640"/>
            <a:ext cx="2677147" cy="764704"/>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1484785"/>
            <a:ext cx="7772400" cy="864096"/>
          </a:xfrm>
          <a:effectLst>
            <a:outerShdw blurRad="50800" dist="38100" dir="13500000" algn="br" rotWithShape="0">
              <a:prstClr val="black">
                <a:alpha val="40000"/>
              </a:prstClr>
            </a:outerShdw>
          </a:effectLst>
        </p:spPr>
        <p:txBody>
          <a:bodyPr>
            <a:noAutofit/>
          </a:bodyPr>
          <a:lstStyle/>
          <a:p>
            <a:r>
              <a:rPr lang="en-US" sz="2800" dirty="0" smtClean="0">
                <a:solidFill>
                  <a:prstClr val="black"/>
                </a:solidFill>
              </a:rPr>
              <a:t>KA2: Strategic Partnerships –</a:t>
            </a:r>
            <a:r>
              <a:rPr lang="el-GR" sz="2800" dirty="0" smtClean="0">
                <a:solidFill>
                  <a:prstClr val="black"/>
                </a:solidFill>
              </a:rPr>
              <a:t>                                       </a:t>
            </a:r>
            <a:r>
              <a:rPr lang="en-US" sz="2800" dirty="0" smtClean="0">
                <a:solidFill>
                  <a:prstClr val="black"/>
                </a:solidFill>
              </a:rPr>
              <a:t> </a:t>
            </a:r>
            <a:r>
              <a:rPr lang="el-GR" sz="2800" dirty="0" smtClean="0">
                <a:solidFill>
                  <a:prstClr val="black"/>
                </a:solidFill>
              </a:rPr>
              <a:t>τομέας Σχολικής Εκπαίδευσης (2)</a:t>
            </a:r>
            <a:endParaRPr lang="el-GR" sz="2800" dirty="0"/>
          </a:p>
        </p:txBody>
      </p:sp>
      <p:sp>
        <p:nvSpPr>
          <p:cNvPr id="3" name="2 - Υπότιτλος"/>
          <p:cNvSpPr>
            <a:spLocks noGrp="1"/>
          </p:cNvSpPr>
          <p:nvPr>
            <p:ph type="subTitle" idx="1"/>
          </p:nvPr>
        </p:nvSpPr>
        <p:spPr>
          <a:xfrm>
            <a:off x="395536" y="2492896"/>
            <a:ext cx="8424936" cy="4104456"/>
          </a:xfrm>
        </p:spPr>
        <p:txBody>
          <a:bodyPr>
            <a:normAutofit fontScale="85000" lnSpcReduction="20000"/>
          </a:bodyPr>
          <a:lstStyle/>
          <a:p>
            <a:pPr algn="l"/>
            <a:r>
              <a:rPr lang="en-US" sz="2600" u="sng" dirty="0" smtClean="0">
                <a:solidFill>
                  <a:schemeClr val="tx1"/>
                </a:solidFill>
              </a:rPr>
              <a:t>Intellectual outputs</a:t>
            </a:r>
            <a:r>
              <a:rPr lang="en-US" sz="2600" dirty="0" smtClean="0">
                <a:solidFill>
                  <a:schemeClr val="tx1"/>
                </a:solidFill>
              </a:rPr>
              <a:t> – grant for staff costs (manager, teacher, technician, administrative staff</a:t>
            </a:r>
            <a:r>
              <a:rPr lang="el-GR" sz="2600" dirty="0" smtClean="0">
                <a:solidFill>
                  <a:schemeClr val="tx1"/>
                </a:solidFill>
              </a:rPr>
              <a:t>)</a:t>
            </a:r>
            <a:endParaRPr lang="en-US" sz="2600" dirty="0" smtClean="0">
              <a:solidFill>
                <a:schemeClr val="tx1"/>
              </a:solidFill>
            </a:endParaRPr>
          </a:p>
          <a:p>
            <a:pPr algn="l"/>
            <a:r>
              <a:rPr lang="en-US" sz="2600" dirty="0" smtClean="0">
                <a:solidFill>
                  <a:schemeClr val="tx1"/>
                </a:solidFill>
              </a:rPr>
              <a:t>*</a:t>
            </a:r>
            <a:r>
              <a:rPr lang="el-GR" sz="2600" dirty="0" smtClean="0">
                <a:solidFill>
                  <a:schemeClr val="tx1"/>
                </a:solidFill>
              </a:rPr>
              <a:t>το κόστος ανάλογο του εύρους των αποτελεσμάτων</a:t>
            </a:r>
            <a:r>
              <a:rPr lang="en-US" sz="2600" dirty="0" smtClean="0">
                <a:solidFill>
                  <a:schemeClr val="tx1"/>
                </a:solidFill>
              </a:rPr>
              <a:t> </a:t>
            </a:r>
            <a:r>
              <a:rPr lang="en-US" sz="2600" b="1" dirty="0" smtClean="0">
                <a:solidFill>
                  <a:schemeClr val="tx1"/>
                </a:solidFill>
              </a:rPr>
              <a:t>(quality &amp; quantity)</a:t>
            </a:r>
            <a:endParaRPr lang="el-GR" sz="2600" b="1" dirty="0" smtClean="0">
              <a:solidFill>
                <a:schemeClr val="tx1"/>
              </a:solidFill>
            </a:endParaRPr>
          </a:p>
          <a:p>
            <a:pPr algn="l"/>
            <a:r>
              <a:rPr lang="en-US" sz="2600" u="sng" dirty="0" smtClean="0">
                <a:solidFill>
                  <a:schemeClr val="tx1"/>
                </a:solidFill>
              </a:rPr>
              <a:t>Multiplier events</a:t>
            </a:r>
            <a:r>
              <a:rPr lang="en-US" sz="2600" dirty="0" smtClean="0">
                <a:solidFill>
                  <a:schemeClr val="tx1"/>
                </a:solidFill>
              </a:rPr>
              <a:t> – grant per participant</a:t>
            </a:r>
            <a:r>
              <a:rPr lang="el-GR" sz="2600" dirty="0" smtClean="0">
                <a:solidFill>
                  <a:schemeClr val="tx1"/>
                </a:solidFill>
              </a:rPr>
              <a:t> </a:t>
            </a:r>
            <a:endParaRPr lang="en-US" sz="2600" dirty="0" smtClean="0">
              <a:solidFill>
                <a:schemeClr val="tx1"/>
              </a:solidFill>
            </a:endParaRPr>
          </a:p>
          <a:p>
            <a:pPr algn="l"/>
            <a:r>
              <a:rPr lang="en-US" sz="2600" dirty="0" smtClean="0">
                <a:solidFill>
                  <a:schemeClr val="tx1"/>
                </a:solidFill>
              </a:rPr>
              <a:t>*only for projects with intellectual products</a:t>
            </a:r>
          </a:p>
          <a:p>
            <a:pPr algn="l"/>
            <a:r>
              <a:rPr lang="en-US" sz="2600" dirty="0" smtClean="0">
                <a:solidFill>
                  <a:schemeClr val="tx1"/>
                </a:solidFill>
              </a:rPr>
              <a:t> Exceptional costs</a:t>
            </a:r>
            <a:r>
              <a:rPr lang="el-GR" sz="2600" dirty="0" smtClean="0">
                <a:solidFill>
                  <a:schemeClr val="tx1"/>
                </a:solidFill>
              </a:rPr>
              <a:t> (εξοπλισμός,</a:t>
            </a:r>
            <a:r>
              <a:rPr lang="en-US" sz="2600" dirty="0" smtClean="0">
                <a:solidFill>
                  <a:schemeClr val="tx1"/>
                </a:solidFill>
              </a:rPr>
              <a:t> </a:t>
            </a:r>
            <a:r>
              <a:rPr lang="el-GR" sz="2600" dirty="0" smtClean="0">
                <a:solidFill>
                  <a:schemeClr val="tx1"/>
                </a:solidFill>
              </a:rPr>
              <a:t>υπεργολαβίες)</a:t>
            </a:r>
            <a:r>
              <a:rPr lang="en-US" sz="2600" dirty="0" smtClean="0">
                <a:solidFill>
                  <a:schemeClr val="tx1"/>
                </a:solidFill>
              </a:rPr>
              <a:t>-75% of eligible costs / Special Needs support- 100% of eligible costs</a:t>
            </a:r>
          </a:p>
          <a:p>
            <a:pPr algn="l"/>
            <a:r>
              <a:rPr lang="en-US" sz="2600" u="sng" dirty="0" smtClean="0">
                <a:solidFill>
                  <a:schemeClr val="tx1"/>
                </a:solidFill>
              </a:rPr>
              <a:t>Learning, teaching and training </a:t>
            </a:r>
            <a:r>
              <a:rPr lang="en-US" sz="2600" dirty="0" smtClean="0">
                <a:solidFill>
                  <a:schemeClr val="tx1"/>
                </a:solidFill>
              </a:rPr>
              <a:t>– grant per distance band for travel, grant per day per participant for subsistence, grant for linguistic support</a:t>
            </a:r>
            <a:r>
              <a:rPr lang="el-GR" sz="2600" dirty="0" smtClean="0">
                <a:solidFill>
                  <a:schemeClr val="tx1"/>
                </a:solidFill>
              </a:rPr>
              <a:t> (</a:t>
            </a:r>
            <a:r>
              <a:rPr lang="en-US" sz="2600" dirty="0" smtClean="0">
                <a:solidFill>
                  <a:schemeClr val="tx1"/>
                </a:solidFill>
              </a:rPr>
              <a:t>long term mobilities)</a:t>
            </a:r>
          </a:p>
          <a:p>
            <a:pPr algn="l"/>
            <a:r>
              <a:rPr lang="el-GR" sz="2800" dirty="0" smtClean="0">
                <a:solidFill>
                  <a:schemeClr val="tx1"/>
                </a:solidFill>
              </a:rPr>
              <a:t>     </a:t>
            </a:r>
            <a:endParaRPr lang="en-US" sz="2800" dirty="0" smtClean="0">
              <a:solidFill>
                <a:schemeClr val="tx1"/>
              </a:solidFill>
            </a:endParaRPr>
          </a:p>
          <a:p>
            <a:endParaRPr lang="el-GR" dirty="0"/>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4"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5" cstate="print"/>
          <a:stretch>
            <a:fillRect/>
          </a:stretch>
        </p:blipFill>
        <p:spPr>
          <a:xfrm>
            <a:off x="0" y="188640"/>
            <a:ext cx="2677147" cy="764704"/>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1412776"/>
            <a:ext cx="7772400" cy="792088"/>
          </a:xfrm>
          <a:effectLst>
            <a:outerShdw blurRad="50800" dist="38100" dir="13500000" algn="br" rotWithShape="0">
              <a:prstClr val="black">
                <a:alpha val="40000"/>
              </a:prstClr>
            </a:outerShdw>
          </a:effectLst>
        </p:spPr>
        <p:txBody>
          <a:bodyPr>
            <a:normAutofit fontScale="90000"/>
          </a:bodyPr>
          <a:lstStyle/>
          <a:p>
            <a:r>
              <a:rPr lang="en-US" sz="2800" dirty="0" smtClean="0">
                <a:solidFill>
                  <a:prstClr val="black"/>
                </a:solidFill>
              </a:rPr>
              <a:t>KA2: Strategic Partnerships –</a:t>
            </a:r>
            <a:r>
              <a:rPr lang="el-GR" sz="2800" dirty="0" smtClean="0">
                <a:solidFill>
                  <a:prstClr val="black"/>
                </a:solidFill>
              </a:rPr>
              <a:t>                                         </a:t>
            </a:r>
            <a:r>
              <a:rPr lang="en-US" sz="2800" dirty="0" smtClean="0">
                <a:solidFill>
                  <a:prstClr val="black"/>
                </a:solidFill>
              </a:rPr>
              <a:t> </a:t>
            </a:r>
            <a:r>
              <a:rPr lang="el-GR" sz="2800" dirty="0" smtClean="0">
                <a:solidFill>
                  <a:prstClr val="black"/>
                </a:solidFill>
              </a:rPr>
              <a:t>τομέας Σχολικής Εκπαίδευσης </a:t>
            </a:r>
            <a:endParaRPr lang="el-GR" dirty="0"/>
          </a:p>
        </p:txBody>
      </p:sp>
      <p:sp>
        <p:nvSpPr>
          <p:cNvPr id="3" name="2 - Υπότιτλος"/>
          <p:cNvSpPr>
            <a:spLocks noGrp="1"/>
          </p:cNvSpPr>
          <p:nvPr>
            <p:ph type="subTitle" idx="1"/>
          </p:nvPr>
        </p:nvSpPr>
        <p:spPr>
          <a:xfrm>
            <a:off x="395536" y="2276872"/>
            <a:ext cx="8568952" cy="4581128"/>
          </a:xfrm>
        </p:spPr>
        <p:txBody>
          <a:bodyPr>
            <a:noAutofit/>
          </a:bodyPr>
          <a:lstStyle/>
          <a:p>
            <a:pPr algn="l">
              <a:buFont typeface="Wingdings" pitchFamily="2" charset="2"/>
              <a:buChar char="Ø"/>
            </a:pPr>
            <a:r>
              <a:rPr lang="el-GR" sz="2000" b="1" dirty="0" smtClean="0">
                <a:solidFill>
                  <a:schemeClr val="tx1"/>
                </a:solidFill>
              </a:rPr>
              <a:t>Σημαντικές πληροφορίες</a:t>
            </a:r>
            <a:r>
              <a:rPr lang="en-US" sz="2000" b="1" dirty="0" smtClean="0">
                <a:solidFill>
                  <a:schemeClr val="tx1"/>
                </a:solidFill>
              </a:rPr>
              <a:t>:</a:t>
            </a:r>
            <a:endParaRPr lang="el-GR" sz="2000" b="1" dirty="0" smtClean="0">
              <a:solidFill>
                <a:schemeClr val="tx1"/>
              </a:solidFill>
            </a:endParaRPr>
          </a:p>
          <a:p>
            <a:pPr algn="just">
              <a:buFont typeface="Wingdings" pitchFamily="2" charset="2"/>
              <a:buChar char="ü"/>
            </a:pPr>
            <a:r>
              <a:rPr lang="el-GR" sz="1600" dirty="0" smtClean="0">
                <a:solidFill>
                  <a:schemeClr val="tx1"/>
                </a:solidFill>
              </a:rPr>
              <a:t>Αίτηση μπορεί να υποβάλει οποιοσδήποτε φορέας εκ μέρους όλων των συμμετεχόντων φορέων</a:t>
            </a:r>
            <a:r>
              <a:rPr lang="en-US" sz="1600" dirty="0" smtClean="0">
                <a:solidFill>
                  <a:schemeClr val="tx1"/>
                </a:solidFill>
              </a:rPr>
              <a:t> (</a:t>
            </a:r>
            <a:r>
              <a:rPr lang="el-GR" sz="1600" dirty="0" smtClean="0">
                <a:solidFill>
                  <a:schemeClr val="tx1"/>
                </a:solidFill>
              </a:rPr>
              <a:t>συντονιστής)</a:t>
            </a:r>
          </a:p>
          <a:p>
            <a:pPr algn="just">
              <a:buFont typeface="Wingdings" pitchFamily="2" charset="2"/>
              <a:buChar char="ü"/>
            </a:pPr>
            <a:r>
              <a:rPr lang="el-GR" sz="1600" dirty="0" smtClean="0">
                <a:solidFill>
                  <a:schemeClr val="tx1"/>
                </a:solidFill>
              </a:rPr>
              <a:t>Η υποβολή γίνεται</a:t>
            </a:r>
            <a:r>
              <a:rPr lang="en-US" sz="1600" dirty="0" smtClean="0">
                <a:solidFill>
                  <a:schemeClr val="tx1"/>
                </a:solidFill>
              </a:rPr>
              <a:t> </a:t>
            </a:r>
            <a:r>
              <a:rPr lang="el-GR" sz="1600" dirty="0" smtClean="0">
                <a:solidFill>
                  <a:schemeClr val="tx1"/>
                </a:solidFill>
              </a:rPr>
              <a:t>μόνο ηλεκτρονικά από τη χώρα συντονίστρια</a:t>
            </a:r>
            <a:r>
              <a:rPr lang="en-US" sz="1600" dirty="0" smtClean="0">
                <a:solidFill>
                  <a:schemeClr val="tx1"/>
                </a:solidFill>
              </a:rPr>
              <a:t>, </a:t>
            </a:r>
            <a:r>
              <a:rPr lang="el-GR" sz="1600" dirty="0" smtClean="0">
                <a:solidFill>
                  <a:schemeClr val="tx1"/>
                </a:solidFill>
              </a:rPr>
              <a:t>αφού γίνει εγγραφή στο διαθέσιμο </a:t>
            </a:r>
            <a:r>
              <a:rPr lang="en-US" sz="1600" dirty="0" smtClean="0">
                <a:solidFill>
                  <a:schemeClr val="tx1"/>
                </a:solidFill>
              </a:rPr>
              <a:t>portal</a:t>
            </a:r>
            <a:r>
              <a:rPr lang="el-GR" sz="1600" dirty="0" smtClean="0">
                <a:solidFill>
                  <a:schemeClr val="tx1"/>
                </a:solidFill>
              </a:rPr>
              <a:t> </a:t>
            </a:r>
          </a:p>
          <a:p>
            <a:pPr algn="just">
              <a:buFont typeface="Wingdings" pitchFamily="2" charset="2"/>
              <a:buChar char="ü"/>
            </a:pPr>
            <a:r>
              <a:rPr lang="el-GR" sz="1600" dirty="0" smtClean="0">
                <a:solidFill>
                  <a:schemeClr val="tx1"/>
                </a:solidFill>
              </a:rPr>
              <a:t>Έλεγχος επιλεξιμότητας αίτησης και φορέα  καθώς και έλεγχος πολλαπλής υποβολής από τις ΕΜ όλων των εταίρων (επιτρέπεται μία αίτηση  για κάθε ομάδα εταίρων και σε μία ΕΜ)</a:t>
            </a:r>
          </a:p>
          <a:p>
            <a:pPr algn="just">
              <a:buFont typeface="Wingdings" pitchFamily="2" charset="2"/>
              <a:buChar char="ü"/>
            </a:pPr>
            <a:r>
              <a:rPr lang="el-GR" sz="1600" dirty="0" smtClean="0">
                <a:solidFill>
                  <a:schemeClr val="tx1"/>
                </a:solidFill>
              </a:rPr>
              <a:t>Η αξιολόγηση της αίτησης γίνεται στη χώρα συντονίστρια</a:t>
            </a:r>
          </a:p>
          <a:p>
            <a:pPr algn="just">
              <a:buFont typeface="Wingdings" pitchFamily="2" charset="2"/>
              <a:buChar char="ü"/>
            </a:pPr>
            <a:r>
              <a:rPr lang="el-GR" sz="1600" dirty="0" smtClean="0">
                <a:solidFill>
                  <a:schemeClr val="tx1"/>
                </a:solidFill>
              </a:rPr>
              <a:t>Τελική έκθεση υποβάλλει μόνο ο συντονιστής εκτός από τις </a:t>
            </a:r>
            <a:r>
              <a:rPr lang="en-US" sz="1600" dirty="0" smtClean="0">
                <a:solidFill>
                  <a:schemeClr val="tx1"/>
                </a:solidFill>
              </a:rPr>
              <a:t>StS </a:t>
            </a:r>
            <a:r>
              <a:rPr lang="el-GR" sz="1600" dirty="0" smtClean="0">
                <a:solidFill>
                  <a:schemeClr val="tx1"/>
                </a:solidFill>
              </a:rPr>
              <a:t>που υποβάλλουν όλοι οι εταίροι στις ΕΜ τους. Και σε αυτές όμως ο συντονιστής υποβάλλει μία απολογιστική έκθεση εκ μέρους όλων</a:t>
            </a:r>
            <a:endParaRPr lang="en-US" sz="1600" dirty="0" smtClean="0">
              <a:solidFill>
                <a:schemeClr val="tx1"/>
              </a:solidFill>
            </a:endParaRPr>
          </a:p>
          <a:p>
            <a:pPr algn="just">
              <a:buFont typeface="Wingdings" pitchFamily="2" charset="2"/>
              <a:buChar char="ü"/>
            </a:pPr>
            <a:r>
              <a:rPr lang="el-GR" sz="1600" dirty="0" smtClean="0">
                <a:solidFill>
                  <a:schemeClr val="tx1"/>
                </a:solidFill>
              </a:rPr>
              <a:t>Για την αξιολόγηση της τελικής αναφοράς λαμβάνονται υπόψη ο αριθμός ΚΑΙ η ποιότητα δραστηριοτήτων, αποτελεσμάτων και τελικών προϊόντων και σε περίπτωση έλλειψης ποιότητας μπορεί να προκύψει αναλογική μείωση της επιχορήγησης.  Λαμβάνεται υπόψη η πραγματοποίηση των δραστηριοτήτων και όχι οι πραγματικές δαπάνες</a:t>
            </a:r>
          </a:p>
          <a:p>
            <a:pPr algn="just">
              <a:buFont typeface="Wingdings" pitchFamily="2" charset="2"/>
              <a:buChar char="ü"/>
            </a:pPr>
            <a:r>
              <a:rPr lang="el-GR" sz="1600" dirty="0" smtClean="0">
                <a:solidFill>
                  <a:schemeClr val="tx1"/>
                </a:solidFill>
              </a:rPr>
              <a:t>Δημιουργία πλατφόρμας διάδοσης προϊόντων (</a:t>
            </a:r>
            <a:r>
              <a:rPr lang="en-US" sz="1600" dirty="0" smtClean="0">
                <a:solidFill>
                  <a:schemeClr val="tx1"/>
                </a:solidFill>
              </a:rPr>
              <a:t>Dissemination Platform)</a:t>
            </a:r>
            <a:endParaRPr lang="el-GR" sz="1600" dirty="0" smtClean="0">
              <a:solidFill>
                <a:schemeClr val="tx1"/>
              </a:solidFill>
            </a:endParaRPr>
          </a:p>
          <a:p>
            <a:pPr algn="just"/>
            <a:endParaRPr lang="el-GR" sz="1600" dirty="0" smtClean="0"/>
          </a:p>
          <a:p>
            <a:pPr algn="just"/>
            <a:endParaRPr lang="el-GR" sz="1600" dirty="0"/>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4"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5" cstate="print"/>
          <a:stretch>
            <a:fillRect/>
          </a:stretch>
        </p:blipFill>
        <p:spPr>
          <a:xfrm>
            <a:off x="0" y="188640"/>
            <a:ext cx="2677147" cy="764704"/>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55576" y="1412777"/>
            <a:ext cx="7772400" cy="792088"/>
          </a:xfrm>
          <a:effectLst>
            <a:outerShdw blurRad="50800" dist="38100" dir="13500000" algn="br" rotWithShape="0">
              <a:prstClr val="black">
                <a:alpha val="40000"/>
              </a:prstClr>
            </a:outerShdw>
          </a:effectLst>
        </p:spPr>
        <p:txBody>
          <a:bodyPr>
            <a:noAutofit/>
          </a:bodyPr>
          <a:lstStyle/>
          <a:p>
            <a:r>
              <a:rPr lang="en-US" sz="2800" dirty="0" smtClean="0">
                <a:solidFill>
                  <a:prstClr val="black"/>
                </a:solidFill>
              </a:rPr>
              <a:t>KA2: Strategic Partnerships –</a:t>
            </a:r>
            <a:r>
              <a:rPr lang="el-GR" sz="2800" dirty="0" smtClean="0">
                <a:solidFill>
                  <a:prstClr val="black"/>
                </a:solidFill>
              </a:rPr>
              <a:t>                                         </a:t>
            </a:r>
            <a:r>
              <a:rPr lang="en-US" sz="2800" dirty="0" smtClean="0">
                <a:solidFill>
                  <a:prstClr val="black"/>
                </a:solidFill>
              </a:rPr>
              <a:t> </a:t>
            </a:r>
            <a:r>
              <a:rPr lang="el-GR" sz="2800" dirty="0" smtClean="0">
                <a:solidFill>
                  <a:prstClr val="black"/>
                </a:solidFill>
              </a:rPr>
              <a:t>τομέας Σχολικής Εκπαίδευσης </a:t>
            </a:r>
            <a:endParaRPr lang="el-GR" sz="2800" dirty="0"/>
          </a:p>
        </p:txBody>
      </p:sp>
      <p:sp>
        <p:nvSpPr>
          <p:cNvPr id="3" name="2 - Υπότιτλος"/>
          <p:cNvSpPr>
            <a:spLocks noGrp="1"/>
          </p:cNvSpPr>
          <p:nvPr>
            <p:ph type="subTitle" idx="1"/>
          </p:nvPr>
        </p:nvSpPr>
        <p:spPr>
          <a:xfrm>
            <a:off x="323528" y="2348880"/>
            <a:ext cx="8424936" cy="4248472"/>
          </a:xfrm>
        </p:spPr>
        <p:txBody>
          <a:bodyPr>
            <a:normAutofit fontScale="85000" lnSpcReduction="20000"/>
          </a:bodyPr>
          <a:lstStyle/>
          <a:p>
            <a:pPr algn="just">
              <a:buFont typeface="Wingdings" pitchFamily="2" charset="2"/>
              <a:buChar char="Ø"/>
            </a:pPr>
            <a:r>
              <a:rPr lang="el-GR" b="1" dirty="0" smtClean="0">
                <a:solidFill>
                  <a:schemeClr val="tx1"/>
                </a:solidFill>
              </a:rPr>
              <a:t>Διαφορές στην διοικητική διαχείριση συμπράξεων </a:t>
            </a:r>
            <a:r>
              <a:rPr lang="en-US" b="1" dirty="0" smtClean="0">
                <a:solidFill>
                  <a:schemeClr val="tx1"/>
                </a:solidFill>
              </a:rPr>
              <a:t>School to School</a:t>
            </a:r>
            <a:r>
              <a:rPr lang="el-GR" b="1" dirty="0" smtClean="0">
                <a:solidFill>
                  <a:schemeClr val="tx1"/>
                </a:solidFill>
              </a:rPr>
              <a:t> σε σχέση με υπόλοιπες </a:t>
            </a:r>
            <a:r>
              <a:rPr lang="en-US" b="1" dirty="0" smtClean="0">
                <a:solidFill>
                  <a:schemeClr val="tx1"/>
                </a:solidFill>
              </a:rPr>
              <a:t>Strategic Partnerships:</a:t>
            </a:r>
            <a:endParaRPr lang="el-GR" b="1" dirty="0" smtClean="0">
              <a:solidFill>
                <a:schemeClr val="tx1"/>
              </a:solidFill>
            </a:endParaRPr>
          </a:p>
          <a:p>
            <a:pPr algn="just">
              <a:buFont typeface="Wingdings" pitchFamily="2" charset="2"/>
              <a:buChar char="ü"/>
            </a:pPr>
            <a:r>
              <a:rPr lang="el-GR" sz="2600" dirty="0" smtClean="0">
                <a:solidFill>
                  <a:schemeClr val="tx1"/>
                </a:solidFill>
              </a:rPr>
              <a:t>Σε όλες υπογράφεται σύμβαση ΜΟΝΟ μεταξύ του συντονιστή</a:t>
            </a:r>
            <a:r>
              <a:rPr lang="en-US" sz="2600" dirty="0" smtClean="0">
                <a:solidFill>
                  <a:schemeClr val="tx1"/>
                </a:solidFill>
              </a:rPr>
              <a:t> </a:t>
            </a:r>
            <a:r>
              <a:rPr lang="el-GR" sz="2600" dirty="0" smtClean="0">
                <a:solidFill>
                  <a:schemeClr val="tx1"/>
                </a:solidFill>
              </a:rPr>
              <a:t>και της Εθνικής  του Μονάδας (με την οποία όμως δεσμεύονται όλοι οι εταίροι) ενώ στις </a:t>
            </a:r>
            <a:r>
              <a:rPr lang="en-US" sz="2600" dirty="0" smtClean="0">
                <a:solidFill>
                  <a:schemeClr val="tx1"/>
                </a:solidFill>
              </a:rPr>
              <a:t>StS</a:t>
            </a:r>
            <a:r>
              <a:rPr lang="el-GR" sz="2600" dirty="0" smtClean="0">
                <a:solidFill>
                  <a:schemeClr val="tx1"/>
                </a:solidFill>
              </a:rPr>
              <a:t> κάθε σχολείο (συντονιστής ή εταίρος) υπογράφει σύμβαση με την Εθνική Μονάδα της χώρας του.</a:t>
            </a:r>
          </a:p>
          <a:p>
            <a:pPr algn="just">
              <a:buFont typeface="Wingdings" pitchFamily="2" charset="2"/>
              <a:buChar char="ü"/>
            </a:pPr>
            <a:r>
              <a:rPr lang="el-GR" sz="2600" dirty="0" smtClean="0">
                <a:solidFill>
                  <a:schemeClr val="tx1"/>
                </a:solidFill>
              </a:rPr>
              <a:t>Σε όλες, οι αναφορές γίνονται μόνο από τον συντονιστή στην Εθνική του Μονάδα, ενώ στις </a:t>
            </a:r>
            <a:r>
              <a:rPr lang="en-US" sz="2600" dirty="0" smtClean="0">
                <a:solidFill>
                  <a:schemeClr val="tx1"/>
                </a:solidFill>
              </a:rPr>
              <a:t>StS</a:t>
            </a:r>
            <a:r>
              <a:rPr lang="el-GR" sz="2600" dirty="0" smtClean="0">
                <a:solidFill>
                  <a:schemeClr val="tx1"/>
                </a:solidFill>
              </a:rPr>
              <a:t> ο κάθε εταίρος αναφέρεται στην Εθνική Μονάδα της χώρας του.</a:t>
            </a:r>
          </a:p>
          <a:p>
            <a:pPr algn="just">
              <a:buFont typeface="Wingdings" pitchFamily="2" charset="2"/>
              <a:buChar char="ü"/>
            </a:pPr>
            <a:r>
              <a:rPr lang="el-GR" sz="2600" dirty="0" smtClean="0">
                <a:solidFill>
                  <a:schemeClr val="tx1"/>
                </a:solidFill>
              </a:rPr>
              <a:t>Σε όλες ο συντονιστής διανέμει την επιχορήγηση στον κάθε εταίρο ενώ στις </a:t>
            </a:r>
            <a:r>
              <a:rPr lang="en-US" sz="2600" dirty="0" smtClean="0">
                <a:solidFill>
                  <a:schemeClr val="tx1"/>
                </a:solidFill>
              </a:rPr>
              <a:t>StS </a:t>
            </a:r>
            <a:r>
              <a:rPr lang="el-GR" sz="2600" dirty="0" smtClean="0">
                <a:solidFill>
                  <a:schemeClr val="tx1"/>
                </a:solidFill>
              </a:rPr>
              <a:t>ο κάθε εταίρος λαμβάνει το μερίδιο της επιχορήγησης από την Εθνική του Μονάδα (η οποία όμως επιχορήγηση προέρχεται και πάλι από την ΕΜ του συντονιστή).</a:t>
            </a:r>
          </a:p>
          <a:p>
            <a:endParaRPr lang="el-GR" dirty="0">
              <a:solidFill>
                <a:schemeClr val="tx1"/>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4"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5" cstate="print"/>
          <a:stretch>
            <a:fillRect/>
          </a:stretch>
        </p:blipFill>
        <p:spPr>
          <a:xfrm>
            <a:off x="0" y="188640"/>
            <a:ext cx="2677147" cy="764704"/>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55576" y="1412777"/>
            <a:ext cx="7772400" cy="936104"/>
          </a:xfrm>
          <a:effectLst>
            <a:outerShdw blurRad="50800" dist="38100" dir="13500000" algn="br" rotWithShape="0">
              <a:prstClr val="black">
                <a:alpha val="40000"/>
              </a:prstClr>
            </a:outerShdw>
          </a:effectLst>
        </p:spPr>
        <p:txBody>
          <a:bodyPr>
            <a:noAutofit/>
          </a:bodyPr>
          <a:lstStyle/>
          <a:p>
            <a:r>
              <a:rPr lang="en-US" sz="3200" dirty="0" smtClean="0">
                <a:solidFill>
                  <a:prstClr val="black"/>
                </a:solidFill>
              </a:rPr>
              <a:t>KA2: Strategic Partnerships –</a:t>
            </a:r>
            <a:r>
              <a:rPr lang="el-GR" sz="3200" dirty="0" smtClean="0">
                <a:solidFill>
                  <a:prstClr val="black"/>
                </a:solidFill>
              </a:rPr>
              <a:t>                                         </a:t>
            </a:r>
            <a:r>
              <a:rPr lang="en-US" sz="3200" dirty="0" smtClean="0">
                <a:solidFill>
                  <a:prstClr val="black"/>
                </a:solidFill>
              </a:rPr>
              <a:t> </a:t>
            </a:r>
            <a:r>
              <a:rPr lang="el-GR" sz="3200" dirty="0" smtClean="0">
                <a:solidFill>
                  <a:prstClr val="black"/>
                </a:solidFill>
              </a:rPr>
              <a:t>τομέας Σχολικής Εκπαίδευσης </a:t>
            </a:r>
            <a:endParaRPr lang="el-GR" sz="3200" dirty="0"/>
          </a:p>
        </p:txBody>
      </p:sp>
      <p:sp>
        <p:nvSpPr>
          <p:cNvPr id="3" name="2 - Υπότιτλος"/>
          <p:cNvSpPr>
            <a:spLocks noGrp="1"/>
          </p:cNvSpPr>
          <p:nvPr>
            <p:ph type="subTitle" idx="1"/>
          </p:nvPr>
        </p:nvSpPr>
        <p:spPr>
          <a:xfrm>
            <a:off x="467544" y="2924944"/>
            <a:ext cx="8064896" cy="3744416"/>
          </a:xfrm>
        </p:spPr>
        <p:txBody>
          <a:bodyPr/>
          <a:lstStyle/>
          <a:p>
            <a:pPr>
              <a:buFont typeface="Wingdings" pitchFamily="2" charset="2"/>
              <a:buChar char="Ø"/>
            </a:pPr>
            <a:r>
              <a:rPr lang="en-US" sz="3600" b="1" dirty="0" smtClean="0">
                <a:solidFill>
                  <a:schemeClr val="accent4">
                    <a:lumMod val="75000"/>
                  </a:schemeClr>
                </a:solidFill>
              </a:rPr>
              <a:t>E – twinning</a:t>
            </a:r>
            <a:r>
              <a:rPr lang="el-GR" sz="3600" b="1" dirty="0" smtClean="0">
                <a:solidFill>
                  <a:schemeClr val="accent4">
                    <a:lumMod val="75000"/>
                  </a:schemeClr>
                </a:solidFill>
              </a:rPr>
              <a:t> </a:t>
            </a:r>
            <a:r>
              <a:rPr lang="el-GR" sz="3600" b="1" dirty="0" smtClean="0">
                <a:solidFill>
                  <a:schemeClr val="accent4">
                    <a:lumMod val="75000"/>
                  </a:schemeClr>
                </a:solidFill>
                <a:sym typeface="Wingdings" pitchFamily="2" charset="2"/>
              </a:rPr>
              <a:t>(σχολικές συμπράξεις)</a:t>
            </a:r>
            <a:r>
              <a:rPr lang="en-US" sz="3600" b="1" dirty="0" smtClean="0">
                <a:solidFill>
                  <a:schemeClr val="accent4">
                    <a:lumMod val="75000"/>
                  </a:schemeClr>
                </a:solidFill>
                <a:sym typeface="Wingdings" pitchFamily="2" charset="2"/>
              </a:rPr>
              <a:t>:</a:t>
            </a:r>
            <a:endParaRPr lang="en-US" sz="3600" b="1" dirty="0" smtClean="0">
              <a:solidFill>
                <a:schemeClr val="accent4">
                  <a:lumMod val="75000"/>
                </a:schemeClr>
              </a:solidFill>
            </a:endParaRPr>
          </a:p>
          <a:p>
            <a:pPr algn="just">
              <a:buFont typeface="Wingdings" pitchFamily="2" charset="2"/>
              <a:buChar char="ü"/>
            </a:pPr>
            <a:r>
              <a:rPr lang="el-GR" sz="2800" dirty="0" smtClean="0">
                <a:solidFill>
                  <a:schemeClr val="accent1">
                    <a:lumMod val="50000"/>
                  </a:schemeClr>
                </a:solidFill>
              </a:rPr>
              <a:t>Ασφαλές ηλεκτρονικό περιβάλλον</a:t>
            </a:r>
          </a:p>
          <a:p>
            <a:pPr algn="just">
              <a:buFont typeface="Wingdings" pitchFamily="2" charset="2"/>
              <a:buChar char="ü"/>
            </a:pPr>
            <a:r>
              <a:rPr lang="el-GR" sz="2800" dirty="0" smtClean="0">
                <a:solidFill>
                  <a:schemeClr val="accent1">
                    <a:lumMod val="50000"/>
                  </a:schemeClr>
                </a:solidFill>
              </a:rPr>
              <a:t>Εύρεση εταίρων</a:t>
            </a:r>
          </a:p>
          <a:p>
            <a:pPr algn="just">
              <a:buFont typeface="Wingdings" pitchFamily="2" charset="2"/>
              <a:buChar char="ü"/>
            </a:pPr>
            <a:r>
              <a:rPr lang="el-GR" sz="2800" dirty="0" smtClean="0">
                <a:solidFill>
                  <a:schemeClr val="accent1">
                    <a:lumMod val="50000"/>
                  </a:schemeClr>
                </a:solidFill>
              </a:rPr>
              <a:t>Συνεργασία κατά τη διάρκεια της υλοποίησης</a:t>
            </a:r>
          </a:p>
          <a:p>
            <a:pPr algn="just"/>
            <a:r>
              <a:rPr lang="el-GR" sz="2800" dirty="0" smtClean="0">
                <a:solidFill>
                  <a:schemeClr val="accent1">
                    <a:lumMod val="50000"/>
                  </a:schemeClr>
                </a:solidFill>
              </a:rPr>
              <a:t>       </a:t>
            </a:r>
          </a:p>
          <a:p>
            <a:endParaRPr lang="el-GR" dirty="0"/>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4"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5" cstate="print"/>
          <a:stretch>
            <a:fillRect/>
          </a:stretch>
        </p:blipFill>
        <p:spPr>
          <a:xfrm>
            <a:off x="0" y="188640"/>
            <a:ext cx="2677147" cy="764704"/>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55576" y="1484785"/>
            <a:ext cx="7772400" cy="1008111"/>
          </a:xfrm>
          <a:effectLst>
            <a:outerShdw blurRad="50800" dist="38100" dir="13500000" algn="br" rotWithShape="0">
              <a:prstClr val="black">
                <a:alpha val="40000"/>
              </a:prstClr>
            </a:outerShdw>
          </a:effectLst>
        </p:spPr>
        <p:txBody>
          <a:bodyPr>
            <a:noAutofit/>
          </a:bodyPr>
          <a:lstStyle/>
          <a:p>
            <a:r>
              <a:rPr lang="en-US" sz="3200" dirty="0" smtClean="0">
                <a:solidFill>
                  <a:prstClr val="black"/>
                </a:solidFill>
              </a:rPr>
              <a:t>KA2: Strategic Partnerships –</a:t>
            </a:r>
            <a:r>
              <a:rPr lang="el-GR" sz="3200" dirty="0" smtClean="0">
                <a:solidFill>
                  <a:prstClr val="black"/>
                </a:solidFill>
              </a:rPr>
              <a:t>                                         </a:t>
            </a:r>
            <a:r>
              <a:rPr lang="en-US" sz="3200" dirty="0" smtClean="0">
                <a:solidFill>
                  <a:prstClr val="black"/>
                </a:solidFill>
              </a:rPr>
              <a:t> </a:t>
            </a:r>
            <a:r>
              <a:rPr lang="el-GR" sz="3200" dirty="0" smtClean="0">
                <a:solidFill>
                  <a:prstClr val="black"/>
                </a:solidFill>
              </a:rPr>
              <a:t>τομέας Σχολικής Εκπαίδευσης </a:t>
            </a:r>
            <a:endParaRPr lang="el-GR" sz="3200" dirty="0"/>
          </a:p>
        </p:txBody>
      </p:sp>
      <p:sp>
        <p:nvSpPr>
          <p:cNvPr id="3" name="2 - Υπότιτλος"/>
          <p:cNvSpPr>
            <a:spLocks noGrp="1"/>
          </p:cNvSpPr>
          <p:nvPr>
            <p:ph type="subTitle" idx="1"/>
          </p:nvPr>
        </p:nvSpPr>
        <p:spPr>
          <a:xfrm>
            <a:off x="827584" y="2708920"/>
            <a:ext cx="7848872" cy="3672408"/>
          </a:xfrm>
        </p:spPr>
        <p:txBody>
          <a:bodyPr/>
          <a:lstStyle/>
          <a:p>
            <a:r>
              <a:rPr lang="el-GR" dirty="0" smtClean="0"/>
              <a:t>Περισσότερες πληροφορίες</a:t>
            </a:r>
            <a:r>
              <a:rPr lang="en-US" dirty="0" smtClean="0"/>
              <a:t>:</a:t>
            </a:r>
          </a:p>
          <a:p>
            <a:pPr algn="l"/>
            <a:r>
              <a:rPr lang="en-US" dirty="0" smtClean="0">
                <a:hlinkClick r:id="rId4"/>
              </a:rPr>
              <a:t>http://ec.europa.eu/programmes/erasmus-plus/index_en.htm</a:t>
            </a:r>
            <a:endParaRPr lang="el-GR" dirty="0" smtClean="0"/>
          </a:p>
          <a:p>
            <a:pPr algn="l"/>
            <a:endParaRPr lang="en-US" dirty="0" smtClean="0"/>
          </a:p>
          <a:p>
            <a:pPr algn="l"/>
            <a:r>
              <a:rPr lang="en-US" dirty="0" smtClean="0">
                <a:hlinkClick r:id="rId5"/>
              </a:rPr>
              <a:t>http://www.iky.gr/europaika-programmata/erasmus-plus</a:t>
            </a:r>
            <a:endParaRPr lang="el-GR" dirty="0" smtClean="0"/>
          </a:p>
          <a:p>
            <a:endParaRPr lang="el-GR" dirty="0"/>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6"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7" cstate="print"/>
          <a:stretch>
            <a:fillRect/>
          </a:stretch>
        </p:blipFill>
        <p:spPr>
          <a:xfrm>
            <a:off x="0" y="188640"/>
            <a:ext cx="2677147" cy="764704"/>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27584" y="1916832"/>
            <a:ext cx="7772400" cy="1008111"/>
          </a:xfrm>
          <a:effectLst>
            <a:outerShdw blurRad="50800" dist="38100" dir="13500000" algn="br" rotWithShape="0">
              <a:prstClr val="black">
                <a:alpha val="40000"/>
              </a:prstClr>
            </a:outerShdw>
          </a:effectLst>
        </p:spPr>
        <p:txBody>
          <a:bodyPr>
            <a:noAutofit/>
          </a:bodyPr>
          <a:lstStyle/>
          <a:p>
            <a:r>
              <a:rPr lang="el-GR" sz="4000" dirty="0" smtClean="0">
                <a:solidFill>
                  <a:srgbClr val="7030A0"/>
                </a:solidFill>
              </a:rPr>
              <a:t>Ευχαριστούμε για την προσοχή σας. </a:t>
            </a:r>
            <a:endParaRPr lang="el-GR" sz="4000" dirty="0">
              <a:solidFill>
                <a:srgbClr val="7030A0"/>
              </a:solidFill>
            </a:endParaRPr>
          </a:p>
        </p:txBody>
      </p:sp>
      <p:sp>
        <p:nvSpPr>
          <p:cNvPr id="3" name="2 - Υπότιτλος"/>
          <p:cNvSpPr>
            <a:spLocks noGrp="1"/>
          </p:cNvSpPr>
          <p:nvPr>
            <p:ph type="subTitle" idx="1"/>
          </p:nvPr>
        </p:nvSpPr>
        <p:spPr>
          <a:xfrm>
            <a:off x="683568" y="3501008"/>
            <a:ext cx="7848872" cy="1728192"/>
          </a:xfrm>
        </p:spPr>
        <p:txBody>
          <a:bodyPr/>
          <a:lstStyle/>
          <a:p>
            <a:r>
              <a:rPr lang="el-GR" sz="4000" i="1" spc="100" dirty="0" smtClean="0">
                <a:solidFill>
                  <a:srgbClr val="7030A0"/>
                </a:solidFill>
              </a:rPr>
              <a:t>Ερωτήσεις</a:t>
            </a:r>
            <a:endParaRPr lang="el-GR" sz="4000" i="1" spc="100" dirty="0">
              <a:solidFill>
                <a:srgbClr val="7030A0"/>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4"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5" cstate="print"/>
          <a:stretch>
            <a:fillRect/>
          </a:stretch>
        </p:blipFill>
        <p:spPr>
          <a:xfrm>
            <a:off x="0" y="188640"/>
            <a:ext cx="2677147" cy="76470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11560" y="1556793"/>
            <a:ext cx="7772400" cy="936103"/>
          </a:xfrm>
          <a:effectLst>
            <a:outerShdw blurRad="50800" dist="38100" dir="13500000" algn="br" rotWithShape="0">
              <a:prstClr val="black">
                <a:alpha val="40000"/>
              </a:prstClr>
            </a:outerShdw>
          </a:effectLst>
        </p:spPr>
        <p:txBody>
          <a:bodyPr>
            <a:noAutofit/>
          </a:bodyPr>
          <a:lstStyle/>
          <a:p>
            <a:r>
              <a:rPr lang="en-US" sz="3600" dirty="0" smtClean="0"/>
              <a:t>KA2: Strategic Partnerships –</a:t>
            </a:r>
            <a:r>
              <a:rPr lang="el-GR" sz="3600" dirty="0" smtClean="0"/>
              <a:t>          </a:t>
            </a:r>
            <a:r>
              <a:rPr lang="en-US" sz="3600" dirty="0" smtClean="0"/>
              <a:t> </a:t>
            </a:r>
            <a:r>
              <a:rPr lang="el-GR" sz="3200" dirty="0" smtClean="0"/>
              <a:t>τομέας Σχολικής Εκπαίδευσης</a:t>
            </a:r>
            <a:endParaRPr lang="el-GR" sz="3600" dirty="0"/>
          </a:p>
        </p:txBody>
      </p:sp>
      <p:sp>
        <p:nvSpPr>
          <p:cNvPr id="3" name="2 - Υπότιτλος"/>
          <p:cNvSpPr>
            <a:spLocks noGrp="1"/>
          </p:cNvSpPr>
          <p:nvPr>
            <p:ph type="subTitle" idx="1"/>
          </p:nvPr>
        </p:nvSpPr>
        <p:spPr>
          <a:xfrm>
            <a:off x="755576" y="2636912"/>
            <a:ext cx="7848872" cy="4032448"/>
          </a:xfrm>
        </p:spPr>
        <p:txBody>
          <a:bodyPr>
            <a:normAutofit/>
          </a:bodyPr>
          <a:lstStyle/>
          <a:p>
            <a:pPr algn="just"/>
            <a:r>
              <a:rPr lang="el-GR" sz="2800" dirty="0" smtClean="0">
                <a:solidFill>
                  <a:schemeClr val="tx1"/>
                </a:solidFill>
              </a:rPr>
              <a:t>Συμπράξεις φορέων που δραστηριοποιούνται στο χώρο της εκπαίδευσης, της κατάρτισης και της νεολαίας ή σε άλλους κοινωνικούς και οικονομικούς τομείς, με σκοπό την καινοτομία και την εφαρμογή καλών πρακτικών στην </a:t>
            </a:r>
            <a:r>
              <a:rPr lang="el-GR" sz="2800" b="1" dirty="0" smtClean="0">
                <a:solidFill>
                  <a:schemeClr val="tx1"/>
                </a:solidFill>
              </a:rPr>
              <a:t>σχολική εκπαίδευση</a:t>
            </a:r>
            <a:r>
              <a:rPr lang="el-GR" dirty="0" smtClean="0">
                <a:solidFill>
                  <a:schemeClr val="tx1"/>
                </a:solidFill>
              </a:rPr>
              <a:t>.</a:t>
            </a:r>
          </a:p>
          <a:p>
            <a:endParaRPr lang="el-GR" dirty="0"/>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4"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5" cstate="print"/>
          <a:stretch>
            <a:fillRect/>
          </a:stretch>
        </p:blipFill>
        <p:spPr>
          <a:xfrm>
            <a:off x="0" y="188640"/>
            <a:ext cx="2677147" cy="76470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55576" y="1412776"/>
            <a:ext cx="7772400" cy="1296143"/>
          </a:xfrm>
          <a:effectLst>
            <a:outerShdw blurRad="50800" dist="38100" dir="13500000" algn="br" rotWithShape="0">
              <a:prstClr val="black">
                <a:alpha val="40000"/>
              </a:prstClr>
            </a:outerShdw>
          </a:effectLst>
        </p:spPr>
        <p:txBody>
          <a:bodyPr>
            <a:normAutofit/>
          </a:bodyPr>
          <a:lstStyle/>
          <a:p>
            <a:r>
              <a:rPr lang="en-US" sz="3600" dirty="0" smtClean="0"/>
              <a:t>KA2: Strategic Partnerships –</a:t>
            </a:r>
            <a:r>
              <a:rPr lang="el-GR" sz="3600" dirty="0" smtClean="0"/>
              <a:t>          </a:t>
            </a:r>
            <a:r>
              <a:rPr lang="en-US" sz="3600" dirty="0" smtClean="0"/>
              <a:t> </a:t>
            </a:r>
            <a:r>
              <a:rPr lang="el-GR" sz="3200" dirty="0" smtClean="0"/>
              <a:t>τομέας Σχολικής Εκπαίδευσης</a:t>
            </a:r>
            <a:endParaRPr lang="el-GR" sz="3200" dirty="0"/>
          </a:p>
        </p:txBody>
      </p:sp>
      <p:sp>
        <p:nvSpPr>
          <p:cNvPr id="3" name="2 - Υπότιτλος"/>
          <p:cNvSpPr>
            <a:spLocks noGrp="1"/>
          </p:cNvSpPr>
          <p:nvPr>
            <p:ph type="subTitle" idx="1"/>
          </p:nvPr>
        </p:nvSpPr>
        <p:spPr>
          <a:xfrm>
            <a:off x="827584" y="2708920"/>
            <a:ext cx="7632848" cy="3816424"/>
          </a:xfrm>
        </p:spPr>
        <p:txBody>
          <a:bodyPr>
            <a:normAutofit fontScale="77500" lnSpcReduction="20000"/>
          </a:bodyPr>
          <a:lstStyle/>
          <a:p>
            <a:pPr algn="l">
              <a:buFont typeface="Wingdings" pitchFamily="2" charset="2"/>
              <a:buChar char="Ø"/>
            </a:pPr>
            <a:r>
              <a:rPr lang="el-GR" sz="3600" b="1" dirty="0" smtClean="0">
                <a:solidFill>
                  <a:schemeClr val="tx1"/>
                </a:solidFill>
              </a:rPr>
              <a:t>Άλλοι στόχοι</a:t>
            </a:r>
            <a:r>
              <a:rPr lang="en-US" sz="3600" b="1" dirty="0" smtClean="0">
                <a:solidFill>
                  <a:schemeClr val="tx1"/>
                </a:solidFill>
              </a:rPr>
              <a:t>:</a:t>
            </a:r>
          </a:p>
          <a:p>
            <a:pPr algn="just">
              <a:buFont typeface="Wingdings" pitchFamily="2" charset="2"/>
              <a:buChar char="ü"/>
            </a:pPr>
            <a:r>
              <a:rPr lang="el-GR" sz="2900" dirty="0" smtClean="0">
                <a:solidFill>
                  <a:schemeClr val="tx1"/>
                </a:solidFill>
              </a:rPr>
              <a:t>Αποτροπή σχολικής διαρροής και ενσωμάτωση μαθητών από μειονεκτούσες κοινωνικές ομάδες,</a:t>
            </a:r>
            <a:r>
              <a:rPr lang="en-US" sz="2900" dirty="0" smtClean="0">
                <a:solidFill>
                  <a:schemeClr val="tx1"/>
                </a:solidFill>
              </a:rPr>
              <a:t> </a:t>
            </a:r>
            <a:r>
              <a:rPr lang="el-GR" sz="2900" dirty="0" smtClean="0">
                <a:solidFill>
                  <a:schemeClr val="tx1"/>
                </a:solidFill>
              </a:rPr>
              <a:t>ξεκινώντας από την πρώιμη παιδική ηλικία</a:t>
            </a:r>
          </a:p>
          <a:p>
            <a:pPr algn="just">
              <a:buFont typeface="Wingdings" pitchFamily="2" charset="2"/>
              <a:buChar char="ü"/>
            </a:pPr>
            <a:r>
              <a:rPr lang="el-GR" sz="2900" dirty="0" smtClean="0">
                <a:solidFill>
                  <a:schemeClr val="tx1"/>
                </a:solidFill>
              </a:rPr>
              <a:t>Ανάπτυξη βασικών και εγκάρσιων δεξιοτήτων των μαθητών </a:t>
            </a:r>
          </a:p>
          <a:p>
            <a:pPr algn="just">
              <a:buFont typeface="Wingdings" pitchFamily="2" charset="2"/>
              <a:buChar char="ü"/>
            </a:pPr>
            <a:r>
              <a:rPr lang="el-GR" sz="2900" dirty="0" smtClean="0">
                <a:solidFill>
                  <a:schemeClr val="tx1"/>
                </a:solidFill>
              </a:rPr>
              <a:t>Βελτίωση των επαγγελματικών προσόντων των εκπαιδευτικών</a:t>
            </a:r>
            <a:endParaRPr lang="en-US" sz="2900" dirty="0" smtClean="0">
              <a:solidFill>
                <a:schemeClr val="tx1"/>
              </a:solidFill>
            </a:endParaRPr>
          </a:p>
          <a:p>
            <a:pPr algn="just">
              <a:buFont typeface="Wingdings" pitchFamily="2" charset="2"/>
              <a:buChar char="ü"/>
            </a:pPr>
            <a:r>
              <a:rPr lang="el-GR" sz="2900" dirty="0" smtClean="0">
                <a:solidFill>
                  <a:schemeClr val="tx1"/>
                </a:solidFill>
              </a:rPr>
              <a:t>Διευρυμένη χρήση </a:t>
            </a:r>
            <a:r>
              <a:rPr lang="en-US" sz="2900" dirty="0" smtClean="0">
                <a:solidFill>
                  <a:schemeClr val="tx1"/>
                </a:solidFill>
              </a:rPr>
              <a:t>ICT </a:t>
            </a:r>
            <a:r>
              <a:rPr lang="el-GR" sz="2900" dirty="0" smtClean="0">
                <a:solidFill>
                  <a:schemeClr val="tx1"/>
                </a:solidFill>
              </a:rPr>
              <a:t>στην σχολική εκπαίδευση και δημιουργία διδακτικού και μαθησιακού υλικού που θα είναι προσβάσιμο σε όλους και σε όλες τις γλώσσες (</a:t>
            </a:r>
            <a:r>
              <a:rPr lang="en-US" sz="2900" dirty="0" smtClean="0">
                <a:solidFill>
                  <a:schemeClr val="tx1"/>
                </a:solidFill>
              </a:rPr>
              <a:t>Open Educational Resources)</a:t>
            </a:r>
            <a:r>
              <a:rPr lang="el-GR" sz="2900" dirty="0" smtClean="0">
                <a:solidFill>
                  <a:schemeClr val="tx1"/>
                </a:solidFill>
              </a:rPr>
              <a:t> </a:t>
            </a:r>
          </a:p>
          <a:p>
            <a:pPr algn="just">
              <a:buFont typeface="Wingdings" pitchFamily="2" charset="2"/>
              <a:buChar char="ü"/>
            </a:pPr>
            <a:r>
              <a:rPr lang="el-GR" sz="2900" dirty="0" smtClean="0">
                <a:solidFill>
                  <a:schemeClr val="tx1"/>
                </a:solidFill>
              </a:rPr>
              <a:t>Εκμάθηση γλωσσών</a:t>
            </a:r>
          </a:p>
          <a:p>
            <a:endParaRPr lang="el-GR" dirty="0"/>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4"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5" cstate="print"/>
          <a:stretch>
            <a:fillRect/>
          </a:stretch>
        </p:blipFill>
        <p:spPr>
          <a:xfrm>
            <a:off x="0" y="188640"/>
            <a:ext cx="2677147" cy="76470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1556793"/>
            <a:ext cx="7772400" cy="1224136"/>
          </a:xfrm>
          <a:effectLst>
            <a:outerShdw blurRad="50800" dist="38100" dir="13500000" algn="br" rotWithShape="0">
              <a:prstClr val="black">
                <a:alpha val="40000"/>
              </a:prstClr>
            </a:outerShdw>
          </a:effectLst>
        </p:spPr>
        <p:txBody>
          <a:bodyPr>
            <a:normAutofit/>
          </a:bodyPr>
          <a:lstStyle/>
          <a:p>
            <a:r>
              <a:rPr lang="en-US" sz="3600" dirty="0" smtClean="0"/>
              <a:t>KA2: Strategic Partnerships –</a:t>
            </a:r>
            <a:r>
              <a:rPr lang="el-GR" sz="3600" dirty="0" smtClean="0"/>
              <a:t>          </a:t>
            </a:r>
            <a:r>
              <a:rPr lang="en-US" sz="3600" dirty="0" smtClean="0"/>
              <a:t> </a:t>
            </a:r>
            <a:r>
              <a:rPr lang="el-GR" sz="3600" dirty="0" smtClean="0"/>
              <a:t>τομέας Σχολικής Εκπαίδευσης</a:t>
            </a:r>
            <a:endParaRPr lang="el-GR" sz="3600" dirty="0"/>
          </a:p>
        </p:txBody>
      </p:sp>
      <p:sp>
        <p:nvSpPr>
          <p:cNvPr id="3" name="2 - Υπότιτλος"/>
          <p:cNvSpPr>
            <a:spLocks noGrp="1"/>
          </p:cNvSpPr>
          <p:nvPr>
            <p:ph type="subTitle" idx="1"/>
          </p:nvPr>
        </p:nvSpPr>
        <p:spPr>
          <a:xfrm>
            <a:off x="323528" y="2852936"/>
            <a:ext cx="7448872" cy="3312368"/>
          </a:xfrm>
        </p:spPr>
        <p:txBody>
          <a:bodyPr>
            <a:normAutofit/>
          </a:bodyPr>
          <a:lstStyle/>
          <a:p>
            <a:pPr algn="l">
              <a:buFont typeface="Wingdings" pitchFamily="2" charset="2"/>
              <a:buChar char="Ø"/>
            </a:pPr>
            <a:r>
              <a:rPr lang="el-GR" u="sng" dirty="0" smtClean="0">
                <a:solidFill>
                  <a:schemeClr val="tx1"/>
                </a:solidFill>
              </a:rPr>
              <a:t>Στοιχεία από </a:t>
            </a:r>
            <a:r>
              <a:rPr lang="en-US" u="sng" dirty="0" smtClean="0">
                <a:solidFill>
                  <a:schemeClr val="tx1"/>
                </a:solidFill>
              </a:rPr>
              <a:t>LLP:</a:t>
            </a:r>
            <a:endParaRPr lang="el-GR" u="sng" dirty="0" smtClean="0">
              <a:solidFill>
                <a:schemeClr val="tx1"/>
              </a:solidFill>
            </a:endParaRPr>
          </a:p>
          <a:p>
            <a:pPr algn="l">
              <a:buFont typeface="Wingdings" pitchFamily="2" charset="2"/>
              <a:buChar char="ü"/>
            </a:pPr>
            <a:r>
              <a:rPr lang="el-GR" sz="2800" dirty="0" smtClean="0">
                <a:solidFill>
                  <a:schemeClr val="tx1"/>
                </a:solidFill>
              </a:rPr>
              <a:t>Συμπράξεις </a:t>
            </a:r>
            <a:r>
              <a:rPr lang="en-US" sz="2800" dirty="0" smtClean="0">
                <a:solidFill>
                  <a:schemeClr val="tx1"/>
                </a:solidFill>
              </a:rPr>
              <a:t>Regio</a:t>
            </a:r>
          </a:p>
          <a:p>
            <a:pPr algn="l">
              <a:buFont typeface="Wingdings" pitchFamily="2" charset="2"/>
              <a:buChar char="ü"/>
            </a:pPr>
            <a:r>
              <a:rPr lang="el-GR" sz="2800" dirty="0" smtClean="0">
                <a:solidFill>
                  <a:schemeClr val="tx1"/>
                </a:solidFill>
              </a:rPr>
              <a:t>Πολυμερή σχέδια και δίκτυα (κεντρικές δράσεις)</a:t>
            </a:r>
          </a:p>
          <a:p>
            <a:pPr algn="l">
              <a:buFont typeface="Wingdings" pitchFamily="2" charset="2"/>
              <a:buChar char="ü"/>
            </a:pPr>
            <a:r>
              <a:rPr lang="en-US" sz="2800" dirty="0" smtClean="0">
                <a:solidFill>
                  <a:schemeClr val="tx1"/>
                </a:solidFill>
              </a:rPr>
              <a:t>TOI (</a:t>
            </a:r>
            <a:r>
              <a:rPr lang="el-GR" sz="2800" dirty="0" smtClean="0">
                <a:solidFill>
                  <a:schemeClr val="tx1"/>
                </a:solidFill>
              </a:rPr>
              <a:t>μεταφορά καινοτομίας)</a:t>
            </a:r>
          </a:p>
          <a:p>
            <a:endParaRPr lang="el-GR" dirty="0"/>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4"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5" cstate="print"/>
          <a:stretch>
            <a:fillRect/>
          </a:stretch>
        </p:blipFill>
        <p:spPr>
          <a:xfrm>
            <a:off x="0" y="188640"/>
            <a:ext cx="2677147" cy="76470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67544" y="1412776"/>
            <a:ext cx="7772400" cy="936104"/>
          </a:xfrm>
          <a:effectLst>
            <a:outerShdw blurRad="50800" dist="38100" dir="13500000" algn="br" rotWithShape="0">
              <a:prstClr val="black">
                <a:alpha val="40000"/>
              </a:prstClr>
            </a:outerShdw>
          </a:effectLst>
        </p:spPr>
        <p:txBody>
          <a:bodyPr>
            <a:normAutofit fontScale="90000"/>
          </a:bodyPr>
          <a:lstStyle/>
          <a:p>
            <a:r>
              <a:rPr lang="en-US" sz="3200" dirty="0" smtClean="0"/>
              <a:t>KA2: Strategic Partnerships –</a:t>
            </a:r>
            <a:r>
              <a:rPr lang="el-GR" sz="3200" dirty="0" smtClean="0"/>
              <a:t>                             </a:t>
            </a:r>
            <a:r>
              <a:rPr lang="en-US" sz="3200" dirty="0" smtClean="0"/>
              <a:t> </a:t>
            </a:r>
            <a:r>
              <a:rPr lang="el-GR" sz="2800" dirty="0" smtClean="0"/>
              <a:t>τομέας Σχολικής Εκπαίδευσης</a:t>
            </a:r>
            <a:endParaRPr lang="el-GR" sz="2800" dirty="0"/>
          </a:p>
        </p:txBody>
      </p:sp>
      <p:sp>
        <p:nvSpPr>
          <p:cNvPr id="3" name="2 - Υπότιτλος"/>
          <p:cNvSpPr>
            <a:spLocks noGrp="1"/>
          </p:cNvSpPr>
          <p:nvPr>
            <p:ph type="subTitle" idx="1"/>
          </p:nvPr>
        </p:nvSpPr>
        <p:spPr>
          <a:xfrm>
            <a:off x="395536" y="2348880"/>
            <a:ext cx="8496944" cy="4509120"/>
          </a:xfrm>
        </p:spPr>
        <p:txBody>
          <a:bodyPr>
            <a:normAutofit fontScale="47500" lnSpcReduction="20000"/>
          </a:bodyPr>
          <a:lstStyle/>
          <a:p>
            <a:pPr algn="l">
              <a:buFont typeface="Wingdings" pitchFamily="2" charset="2"/>
              <a:buChar char="Ø"/>
            </a:pPr>
            <a:r>
              <a:rPr lang="el-GR" sz="4200" b="1" u="sng" dirty="0" smtClean="0">
                <a:solidFill>
                  <a:schemeClr val="tx1"/>
                </a:solidFill>
              </a:rPr>
              <a:t>Κατηγορίες</a:t>
            </a:r>
            <a:r>
              <a:rPr lang="en-US" sz="4200" b="1" u="sng" dirty="0" smtClean="0">
                <a:solidFill>
                  <a:schemeClr val="tx1"/>
                </a:solidFill>
              </a:rPr>
              <a:t>:</a:t>
            </a:r>
            <a:endParaRPr lang="el-GR" sz="4200" b="1" dirty="0" smtClean="0">
              <a:solidFill>
                <a:schemeClr val="tx1"/>
              </a:solidFill>
            </a:endParaRPr>
          </a:p>
          <a:p>
            <a:pPr algn="just">
              <a:buFont typeface="Wingdings" pitchFamily="2" charset="2"/>
              <a:buChar char="ü"/>
            </a:pPr>
            <a:r>
              <a:rPr lang="el-GR" sz="3800" u="sng" dirty="0" smtClean="0">
                <a:solidFill>
                  <a:schemeClr val="tx1"/>
                </a:solidFill>
              </a:rPr>
              <a:t>Διάφοροι φορείς (</a:t>
            </a:r>
            <a:r>
              <a:rPr lang="en-US" sz="3800" u="sng" dirty="0" smtClean="0">
                <a:solidFill>
                  <a:schemeClr val="tx1"/>
                </a:solidFill>
              </a:rPr>
              <a:t>Cross sectoral):</a:t>
            </a:r>
            <a:endParaRPr lang="el-GR" sz="3800" u="sng" dirty="0" smtClean="0">
              <a:solidFill>
                <a:schemeClr val="tx1"/>
              </a:solidFill>
            </a:endParaRPr>
          </a:p>
          <a:p>
            <a:pPr algn="just"/>
            <a:r>
              <a:rPr lang="el-GR" sz="3800" dirty="0" smtClean="0">
                <a:solidFill>
                  <a:schemeClr val="tx1"/>
                </a:solidFill>
              </a:rPr>
              <a:t> Συνεργασία σχολείων ή / και φορέων που εμπλέκονται στην εκπαίδευση οποιουδήποτε τύπου και βαθμίδας, με την προϋπόθεση ότι θα συνεισφέρουν με σαφή τρόπο στην επίτευξη των στόχων της σύμπραξης. Συμμετέχουν φορείς από τουλάχιστον τρεις χώρες.</a:t>
            </a:r>
          </a:p>
          <a:p>
            <a:pPr algn="just">
              <a:buFont typeface="Wingdings" pitchFamily="2" charset="2"/>
              <a:buChar char="ü"/>
            </a:pPr>
            <a:r>
              <a:rPr lang="el-GR" sz="3800" u="sng" dirty="0" smtClean="0">
                <a:solidFill>
                  <a:schemeClr val="tx1"/>
                </a:solidFill>
              </a:rPr>
              <a:t>Εκπαιδευτικές αρχές </a:t>
            </a:r>
          </a:p>
          <a:p>
            <a:pPr algn="just"/>
            <a:r>
              <a:rPr lang="el-GR" sz="3800" dirty="0" smtClean="0">
                <a:solidFill>
                  <a:schemeClr val="tx1"/>
                </a:solidFill>
              </a:rPr>
              <a:t> Συνεργασία ανάμεσα σε εκπαιδευτικές αρχές τουλάχιστον δύο χωρών και η κάθε μία έχει τουλάχιστον δύο τοπικούς εταίρους (ένα σχολείο και έναν φορέα από άλλα πεδία της εκπαίδευσης, κατάρτισης και νεολαίας ή από τον χώρο της εργασίας)</a:t>
            </a:r>
          </a:p>
          <a:p>
            <a:pPr algn="just">
              <a:buFont typeface="Wingdings" pitchFamily="2" charset="2"/>
              <a:buChar char="ü"/>
            </a:pPr>
            <a:r>
              <a:rPr lang="el-GR" sz="3800" u="sng" dirty="0" smtClean="0">
                <a:solidFill>
                  <a:schemeClr val="tx1"/>
                </a:solidFill>
              </a:rPr>
              <a:t>Σχολικές (</a:t>
            </a:r>
            <a:r>
              <a:rPr lang="en-US" sz="3800" u="sng" dirty="0" smtClean="0">
                <a:solidFill>
                  <a:schemeClr val="tx1"/>
                </a:solidFill>
              </a:rPr>
              <a:t>School to School):</a:t>
            </a:r>
          </a:p>
          <a:p>
            <a:pPr algn="just"/>
            <a:r>
              <a:rPr lang="el-GR" sz="3800" dirty="0" smtClean="0">
                <a:solidFill>
                  <a:schemeClr val="tx1"/>
                </a:solidFill>
              </a:rPr>
              <a:t> Συνεργασία μεταξύ τουλάχιστον δύο σχολείων</a:t>
            </a:r>
          </a:p>
          <a:p>
            <a:pPr algn="just"/>
            <a:endParaRPr lang="el-GR" sz="3800" dirty="0" smtClean="0">
              <a:solidFill>
                <a:schemeClr val="tx1"/>
              </a:solidFill>
            </a:endParaRPr>
          </a:p>
          <a:p>
            <a:pPr algn="just"/>
            <a:r>
              <a:rPr lang="el-GR" sz="3800" u="sng" dirty="0" smtClean="0">
                <a:solidFill>
                  <a:schemeClr val="tx1"/>
                </a:solidFill>
              </a:rPr>
              <a:t>Διάρκεια</a:t>
            </a:r>
            <a:r>
              <a:rPr lang="en-US" sz="3800" u="sng" dirty="0" smtClean="0">
                <a:solidFill>
                  <a:schemeClr val="tx1"/>
                </a:solidFill>
              </a:rPr>
              <a:t>:</a:t>
            </a:r>
            <a:endParaRPr lang="el-GR" sz="3800" u="sng" dirty="0" smtClean="0">
              <a:solidFill>
                <a:schemeClr val="tx1"/>
              </a:solidFill>
            </a:endParaRPr>
          </a:p>
          <a:p>
            <a:pPr algn="just"/>
            <a:r>
              <a:rPr lang="el-GR" sz="3800" dirty="0" smtClean="0">
                <a:solidFill>
                  <a:schemeClr val="tx1"/>
                </a:solidFill>
              </a:rPr>
              <a:t>2 ή 3 έτη (στόχοι – δραστηριότητες)</a:t>
            </a:r>
          </a:p>
          <a:p>
            <a:pPr algn="l"/>
            <a:endParaRPr lang="el-GR" sz="3800" dirty="0" smtClean="0">
              <a:solidFill>
                <a:schemeClr val="accent1">
                  <a:lumMod val="50000"/>
                </a:schemeClr>
              </a:solidFill>
            </a:endParaRPr>
          </a:p>
          <a:p>
            <a:pPr algn="l"/>
            <a:endParaRPr lang="el-GR" sz="3800" dirty="0" smtClean="0">
              <a:solidFill>
                <a:schemeClr val="accent1">
                  <a:lumMod val="50000"/>
                </a:schemeClr>
              </a:solidFill>
            </a:endParaRPr>
          </a:p>
          <a:p>
            <a:endParaRPr lang="el-GR" dirty="0"/>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4"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5" cstate="print"/>
          <a:stretch>
            <a:fillRect/>
          </a:stretch>
        </p:blipFill>
        <p:spPr>
          <a:xfrm>
            <a:off x="0" y="188640"/>
            <a:ext cx="2677147" cy="76470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55576" y="1412777"/>
            <a:ext cx="7772400" cy="1224135"/>
          </a:xfrm>
          <a:effectLst>
            <a:outerShdw blurRad="50800" dist="38100" dir="13500000" algn="br" rotWithShape="0">
              <a:prstClr val="black">
                <a:alpha val="40000"/>
              </a:prstClr>
            </a:outerShdw>
          </a:effectLst>
        </p:spPr>
        <p:txBody>
          <a:bodyPr>
            <a:normAutofit/>
          </a:bodyPr>
          <a:lstStyle/>
          <a:p>
            <a:r>
              <a:rPr lang="en-US" sz="3200" dirty="0" smtClean="0"/>
              <a:t>KA2: Strategic Partnerships –</a:t>
            </a:r>
            <a:r>
              <a:rPr lang="el-GR" sz="3200" dirty="0" smtClean="0"/>
              <a:t>                             </a:t>
            </a:r>
            <a:r>
              <a:rPr lang="en-US" sz="3200" dirty="0" smtClean="0"/>
              <a:t> </a:t>
            </a:r>
            <a:r>
              <a:rPr lang="el-GR" sz="3200" dirty="0" smtClean="0"/>
              <a:t>τομέας Σχολικής Εκπαίδευσης</a:t>
            </a:r>
            <a:endParaRPr lang="el-GR" sz="3200" dirty="0"/>
          </a:p>
        </p:txBody>
      </p:sp>
      <p:sp>
        <p:nvSpPr>
          <p:cNvPr id="3" name="2 - Υπότιτλος"/>
          <p:cNvSpPr>
            <a:spLocks noGrp="1"/>
          </p:cNvSpPr>
          <p:nvPr>
            <p:ph type="subTitle" idx="1"/>
          </p:nvPr>
        </p:nvSpPr>
        <p:spPr>
          <a:xfrm>
            <a:off x="539552" y="2636912"/>
            <a:ext cx="8208912" cy="4032448"/>
          </a:xfrm>
        </p:spPr>
        <p:txBody>
          <a:bodyPr>
            <a:normAutofit fontScale="77500" lnSpcReduction="20000"/>
          </a:bodyPr>
          <a:lstStyle/>
          <a:p>
            <a:pPr algn="just">
              <a:buFont typeface="Wingdings" pitchFamily="2" charset="2"/>
              <a:buChar char="Ø"/>
            </a:pPr>
            <a:r>
              <a:rPr lang="en-US" sz="3600" b="1" dirty="0" smtClean="0">
                <a:solidFill>
                  <a:schemeClr val="tx1"/>
                </a:solidFill>
              </a:rPr>
              <a:t>Cross sectoral:</a:t>
            </a:r>
            <a:endParaRPr lang="el-GR" sz="3600" b="1" dirty="0" smtClean="0">
              <a:solidFill>
                <a:schemeClr val="tx1"/>
              </a:solidFill>
            </a:endParaRPr>
          </a:p>
          <a:p>
            <a:pPr algn="just">
              <a:buFont typeface="Wingdings" pitchFamily="2" charset="2"/>
              <a:buChar char="ü"/>
            </a:pPr>
            <a:r>
              <a:rPr lang="el-GR" dirty="0" smtClean="0">
                <a:solidFill>
                  <a:schemeClr val="tx1"/>
                </a:solidFill>
              </a:rPr>
              <a:t>Η σύμπραξη στο χώρο της σχολικής εκπαίδευσης πρέπει πάντα να απευθύνεται στην σχολική εκπαίδευση. Μπορεί, όμως, επίσης να απευθύνεται και σε άλλους τομείς εκπαίδευσης, κατάρτισης και εργασίας (</a:t>
            </a:r>
            <a:r>
              <a:rPr lang="en-US" dirty="0" smtClean="0">
                <a:solidFill>
                  <a:schemeClr val="tx1"/>
                </a:solidFill>
              </a:rPr>
              <a:t>multi field).</a:t>
            </a:r>
            <a:endParaRPr lang="el-GR" dirty="0" smtClean="0">
              <a:solidFill>
                <a:schemeClr val="tx1"/>
              </a:solidFill>
            </a:endParaRPr>
          </a:p>
          <a:p>
            <a:pPr algn="just">
              <a:buFont typeface="Wingdings" pitchFamily="2" charset="2"/>
              <a:buChar char="ü"/>
            </a:pPr>
            <a:r>
              <a:rPr lang="el-GR" dirty="0" smtClean="0">
                <a:solidFill>
                  <a:schemeClr val="tx1"/>
                </a:solidFill>
              </a:rPr>
              <a:t>Η σύνθεση και οι δραστηριότητες μίας</a:t>
            </a:r>
            <a:r>
              <a:rPr lang="en-US" dirty="0" smtClean="0">
                <a:solidFill>
                  <a:schemeClr val="tx1"/>
                </a:solidFill>
              </a:rPr>
              <a:t> </a:t>
            </a:r>
            <a:r>
              <a:rPr lang="el-GR" dirty="0" smtClean="0">
                <a:solidFill>
                  <a:schemeClr val="tx1"/>
                </a:solidFill>
              </a:rPr>
              <a:t>τέτοιας σύμπραξης</a:t>
            </a:r>
            <a:r>
              <a:rPr lang="en-US" dirty="0" smtClean="0">
                <a:solidFill>
                  <a:schemeClr val="tx1"/>
                </a:solidFill>
              </a:rPr>
              <a:t> </a:t>
            </a:r>
            <a:r>
              <a:rPr lang="el-GR" dirty="0" smtClean="0">
                <a:solidFill>
                  <a:schemeClr val="tx1"/>
                </a:solidFill>
              </a:rPr>
              <a:t> πρέπει να σχετίζονται με τη βελτίωση της ποιότητας της σχολικής εκπαίδευσης και να φέρουν προστιθέμενη αξία που, σε διαφορετική περίπτωση, δεν θα μπορούσε να επιτευχθεί. Τέτοιες συμπράξεις δύναται να συμβάλουν στην αντιμετώπιση σύνθετων φαινομένων, π.χ. σχολική διαρροή.</a:t>
            </a:r>
          </a:p>
          <a:p>
            <a:pPr algn="just">
              <a:buFont typeface="Wingdings" pitchFamily="2" charset="2"/>
              <a:buChar char="ü"/>
            </a:pPr>
            <a:endParaRPr lang="el-GR" dirty="0" smtClean="0"/>
          </a:p>
          <a:p>
            <a:endParaRPr lang="el-GR" dirty="0"/>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4"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5" cstate="print"/>
          <a:stretch>
            <a:fillRect/>
          </a:stretch>
        </p:blipFill>
        <p:spPr>
          <a:xfrm>
            <a:off x="0" y="188640"/>
            <a:ext cx="2677147" cy="76470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1484785"/>
            <a:ext cx="7772400" cy="1224136"/>
          </a:xfrm>
          <a:effectLst>
            <a:outerShdw blurRad="50800" dist="38100" dir="13500000" algn="br" rotWithShape="0">
              <a:prstClr val="black">
                <a:alpha val="40000"/>
              </a:prstClr>
            </a:outerShdw>
          </a:effectLst>
        </p:spPr>
        <p:txBody>
          <a:bodyPr>
            <a:normAutofit/>
          </a:bodyPr>
          <a:lstStyle/>
          <a:p>
            <a:r>
              <a:rPr lang="en-US" sz="3200" dirty="0" smtClean="0">
                <a:solidFill>
                  <a:prstClr val="black"/>
                </a:solidFill>
              </a:rPr>
              <a:t>KA2: Strategic Partnerships –</a:t>
            </a:r>
            <a:r>
              <a:rPr lang="el-GR" sz="3200" dirty="0" smtClean="0">
                <a:solidFill>
                  <a:prstClr val="black"/>
                </a:solidFill>
              </a:rPr>
              <a:t>                             </a:t>
            </a:r>
            <a:r>
              <a:rPr lang="en-US" sz="3200" dirty="0" smtClean="0">
                <a:solidFill>
                  <a:prstClr val="black"/>
                </a:solidFill>
              </a:rPr>
              <a:t> </a:t>
            </a:r>
            <a:r>
              <a:rPr lang="el-GR" sz="3200" dirty="0" smtClean="0">
                <a:solidFill>
                  <a:prstClr val="black"/>
                </a:solidFill>
              </a:rPr>
              <a:t>τομέας Σχολικής Εκπαίδευσης (1)</a:t>
            </a:r>
            <a:endParaRPr lang="el-GR" dirty="0"/>
          </a:p>
        </p:txBody>
      </p:sp>
      <p:sp>
        <p:nvSpPr>
          <p:cNvPr id="3" name="2 - Υπότιτλος"/>
          <p:cNvSpPr>
            <a:spLocks noGrp="1"/>
          </p:cNvSpPr>
          <p:nvPr>
            <p:ph type="subTitle" idx="1"/>
          </p:nvPr>
        </p:nvSpPr>
        <p:spPr>
          <a:xfrm>
            <a:off x="683568" y="2714620"/>
            <a:ext cx="7920880" cy="3882732"/>
          </a:xfrm>
        </p:spPr>
        <p:txBody>
          <a:bodyPr>
            <a:normAutofit fontScale="85000" lnSpcReduction="20000"/>
          </a:bodyPr>
          <a:lstStyle/>
          <a:p>
            <a:pPr algn="l">
              <a:buFont typeface="Wingdings" pitchFamily="2" charset="2"/>
              <a:buChar char="Ø"/>
            </a:pPr>
            <a:r>
              <a:rPr lang="el-GR" sz="3600" u="sng" dirty="0" smtClean="0">
                <a:solidFill>
                  <a:schemeClr val="tx1"/>
                </a:solidFill>
              </a:rPr>
              <a:t>Δραστηριότητες</a:t>
            </a:r>
            <a:r>
              <a:rPr lang="en-US" dirty="0" smtClean="0">
                <a:solidFill>
                  <a:schemeClr val="tx1"/>
                </a:solidFill>
              </a:rPr>
              <a:t>:</a:t>
            </a:r>
            <a:endParaRPr lang="el-GR" dirty="0" smtClean="0">
              <a:solidFill>
                <a:schemeClr val="tx1"/>
              </a:solidFill>
            </a:endParaRPr>
          </a:p>
          <a:p>
            <a:pPr algn="l">
              <a:buFont typeface="Wingdings" pitchFamily="2" charset="2"/>
              <a:buChar char="ü"/>
            </a:pPr>
            <a:r>
              <a:rPr lang="el-GR" dirty="0" smtClean="0">
                <a:solidFill>
                  <a:schemeClr val="tx1"/>
                </a:solidFill>
              </a:rPr>
              <a:t>Επιλέγονται ανάλογα με τους στόχους που έχουν τεθεί. </a:t>
            </a:r>
          </a:p>
          <a:p>
            <a:pPr algn="l">
              <a:buFont typeface="Wingdings" pitchFamily="2" charset="2"/>
              <a:buChar char="§"/>
            </a:pPr>
            <a:r>
              <a:rPr lang="el-GR" dirty="0" smtClean="0">
                <a:solidFill>
                  <a:schemeClr val="tx1"/>
                </a:solidFill>
              </a:rPr>
              <a:t>Συνεργασία για ανάπτυξη, ανταλλαγή και υλοποίηση    </a:t>
            </a:r>
          </a:p>
          <a:p>
            <a:pPr algn="l"/>
            <a:r>
              <a:rPr lang="el-GR" dirty="0" smtClean="0">
                <a:solidFill>
                  <a:schemeClr val="tx1"/>
                </a:solidFill>
              </a:rPr>
              <a:t>καινοτόμων  πρακτικών</a:t>
            </a:r>
          </a:p>
          <a:p>
            <a:pPr algn="l">
              <a:buFont typeface="Wingdings" pitchFamily="2" charset="2"/>
              <a:buChar char="§"/>
            </a:pPr>
            <a:r>
              <a:rPr lang="el-GR" dirty="0" smtClean="0">
                <a:solidFill>
                  <a:schemeClr val="tx1"/>
                </a:solidFill>
              </a:rPr>
              <a:t>Διακρατικές κινητικότητες με σκοπό τον συντονισμό και οργάνωση των δραστηριοτήτων της σύμπραξης</a:t>
            </a:r>
            <a:r>
              <a:rPr lang="en-US" dirty="0" smtClean="0">
                <a:solidFill>
                  <a:schemeClr val="tx1"/>
                </a:solidFill>
              </a:rPr>
              <a:t> </a:t>
            </a:r>
            <a:r>
              <a:rPr lang="el-GR" dirty="0" smtClean="0">
                <a:solidFill>
                  <a:schemeClr val="tx1"/>
                </a:solidFill>
              </a:rPr>
              <a:t>(</a:t>
            </a:r>
            <a:r>
              <a:rPr lang="en-US" dirty="0" smtClean="0">
                <a:solidFill>
                  <a:schemeClr val="tx1"/>
                </a:solidFill>
              </a:rPr>
              <a:t>project meetings)</a:t>
            </a:r>
            <a:r>
              <a:rPr lang="el-GR" dirty="0" smtClean="0">
                <a:solidFill>
                  <a:schemeClr val="tx1"/>
                </a:solidFill>
              </a:rPr>
              <a:t> </a:t>
            </a:r>
          </a:p>
          <a:p>
            <a:pPr algn="l">
              <a:buFont typeface="Wingdings" pitchFamily="2" charset="2"/>
              <a:buChar char="§"/>
            </a:pPr>
            <a:r>
              <a:rPr lang="el-GR" dirty="0" smtClean="0">
                <a:solidFill>
                  <a:schemeClr val="tx1"/>
                </a:solidFill>
              </a:rPr>
              <a:t>Εκδηλώσεις διάδοσης </a:t>
            </a:r>
          </a:p>
          <a:p>
            <a:pPr algn="just"/>
            <a:endParaRPr lang="el-GR" sz="2800" dirty="0" smtClean="0"/>
          </a:p>
          <a:p>
            <a:endParaRPr lang="el-GR" dirty="0"/>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4"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5" cstate="print"/>
          <a:stretch>
            <a:fillRect/>
          </a:stretch>
        </p:blipFill>
        <p:spPr>
          <a:xfrm>
            <a:off x="0" y="188640"/>
            <a:ext cx="2677147" cy="76470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1556793"/>
            <a:ext cx="7772400" cy="864096"/>
          </a:xfrm>
          <a:effectLst>
            <a:outerShdw blurRad="50800" dist="38100" dir="13500000" algn="br" rotWithShape="0">
              <a:prstClr val="black">
                <a:alpha val="40000"/>
              </a:prstClr>
            </a:outerShdw>
          </a:effectLst>
        </p:spPr>
        <p:txBody>
          <a:bodyPr>
            <a:normAutofit fontScale="90000"/>
          </a:bodyPr>
          <a:lstStyle/>
          <a:p>
            <a:r>
              <a:rPr lang="en-US" sz="3200" dirty="0" smtClean="0">
                <a:solidFill>
                  <a:prstClr val="black"/>
                </a:solidFill>
              </a:rPr>
              <a:t>KA2: Strategic Partnerships –</a:t>
            </a:r>
            <a:r>
              <a:rPr lang="el-GR" sz="3200" dirty="0" smtClean="0">
                <a:solidFill>
                  <a:prstClr val="black"/>
                </a:solidFill>
              </a:rPr>
              <a:t>                             </a:t>
            </a:r>
            <a:r>
              <a:rPr lang="en-US" sz="3200" dirty="0" smtClean="0">
                <a:solidFill>
                  <a:prstClr val="black"/>
                </a:solidFill>
              </a:rPr>
              <a:t> </a:t>
            </a:r>
            <a:r>
              <a:rPr lang="el-GR" sz="3200" dirty="0" smtClean="0">
                <a:solidFill>
                  <a:prstClr val="black"/>
                </a:solidFill>
              </a:rPr>
              <a:t>τομέας Σχολικής Εκπαίδευσης (2)</a:t>
            </a:r>
            <a:endParaRPr lang="el-GR" dirty="0"/>
          </a:p>
        </p:txBody>
      </p:sp>
      <p:sp>
        <p:nvSpPr>
          <p:cNvPr id="3" name="2 - Υπότιτλος"/>
          <p:cNvSpPr>
            <a:spLocks noGrp="1"/>
          </p:cNvSpPr>
          <p:nvPr>
            <p:ph type="subTitle" idx="1"/>
          </p:nvPr>
        </p:nvSpPr>
        <p:spPr>
          <a:xfrm>
            <a:off x="539552" y="2564904"/>
            <a:ext cx="8208912" cy="4104456"/>
          </a:xfrm>
        </p:spPr>
        <p:txBody>
          <a:bodyPr>
            <a:normAutofit fontScale="62500" lnSpcReduction="20000"/>
          </a:bodyPr>
          <a:lstStyle/>
          <a:p>
            <a:pPr algn="l">
              <a:buFont typeface="Wingdings" pitchFamily="2" charset="2"/>
              <a:buChar char="§"/>
            </a:pPr>
            <a:r>
              <a:rPr lang="el-GR" sz="4300" dirty="0" smtClean="0">
                <a:solidFill>
                  <a:schemeClr val="tx1"/>
                </a:solidFill>
              </a:rPr>
              <a:t>Διακρατικές κινητικότητες </a:t>
            </a:r>
            <a:r>
              <a:rPr lang="el-GR" sz="4300" u="sng" dirty="0" smtClean="0">
                <a:solidFill>
                  <a:schemeClr val="tx1"/>
                </a:solidFill>
              </a:rPr>
              <a:t>με σκοπό διδακτικές και μαθησιακές δραστηριότητες </a:t>
            </a:r>
            <a:r>
              <a:rPr lang="el-GR" sz="4300" dirty="0" smtClean="0">
                <a:solidFill>
                  <a:schemeClr val="tx1"/>
                </a:solidFill>
              </a:rPr>
              <a:t>(</a:t>
            </a:r>
            <a:r>
              <a:rPr lang="en-US" sz="4300" dirty="0" smtClean="0">
                <a:solidFill>
                  <a:schemeClr val="tx1"/>
                </a:solidFill>
              </a:rPr>
              <a:t>T</a:t>
            </a:r>
            <a:r>
              <a:rPr lang="en-GB" sz="4300" i="1" dirty="0" smtClean="0">
                <a:solidFill>
                  <a:schemeClr val="tx1"/>
                </a:solidFill>
              </a:rPr>
              <a:t>raining, teaching or learning activities</a:t>
            </a:r>
            <a:r>
              <a:rPr lang="en-US" sz="4300" dirty="0" smtClean="0">
                <a:solidFill>
                  <a:schemeClr val="tx1"/>
                </a:solidFill>
              </a:rPr>
              <a:t>)</a:t>
            </a:r>
            <a:endParaRPr lang="el-GR" sz="4300" dirty="0" smtClean="0">
              <a:solidFill>
                <a:schemeClr val="tx1"/>
              </a:solidFill>
            </a:endParaRPr>
          </a:p>
          <a:p>
            <a:pPr algn="l">
              <a:buFont typeface="Wingdings" pitchFamily="2" charset="2"/>
              <a:buChar char="ü"/>
            </a:pPr>
            <a:r>
              <a:rPr lang="el-GR" i="1" dirty="0" smtClean="0">
                <a:solidFill>
                  <a:schemeClr val="tx1"/>
                </a:solidFill>
              </a:rPr>
              <a:t>Θα πρέπει να αποδεικνύεται στην αίτηση η αναγκαιότητα πραγματοποίησης συναντήσεων με μαθησιακό και διδακτικό σκοπό, καθώς και ο αριθμός αυτών των συναντήσεων και των συμμετεχόντων σε αυτές. </a:t>
            </a:r>
          </a:p>
          <a:p>
            <a:pPr algn="l"/>
            <a:endParaRPr lang="en-GB" i="1" dirty="0" smtClean="0">
              <a:solidFill>
                <a:schemeClr val="tx1"/>
              </a:solidFill>
            </a:endParaRPr>
          </a:p>
          <a:p>
            <a:pPr algn="l">
              <a:buFont typeface="Wingdings" pitchFamily="2" charset="2"/>
              <a:buChar char="ü"/>
            </a:pPr>
            <a:r>
              <a:rPr lang="el-GR" dirty="0" smtClean="0">
                <a:solidFill>
                  <a:schemeClr val="tx1"/>
                </a:solidFill>
              </a:rPr>
              <a:t>Στο πλαίσιο αυτής της δραστηριότητας μπορούν να γίνουν οι εξής  κινητικότητες</a:t>
            </a:r>
            <a:r>
              <a:rPr lang="en-US" dirty="0" smtClean="0">
                <a:solidFill>
                  <a:schemeClr val="tx1"/>
                </a:solidFill>
              </a:rPr>
              <a:t>:</a:t>
            </a:r>
            <a:r>
              <a:rPr lang="el-GR" dirty="0" smtClean="0">
                <a:solidFill>
                  <a:schemeClr val="tx1"/>
                </a:solidFill>
              </a:rPr>
              <a:t> </a:t>
            </a:r>
            <a:endParaRPr lang="en-US" dirty="0" smtClean="0">
              <a:solidFill>
                <a:schemeClr val="tx1"/>
              </a:solidFill>
            </a:endParaRPr>
          </a:p>
          <a:p>
            <a:pPr lvl="0" algn="l">
              <a:buFont typeface="Arial" pitchFamily="34" charset="0"/>
              <a:buChar char="•"/>
            </a:pPr>
            <a:r>
              <a:rPr lang="en-GB" dirty="0" smtClean="0">
                <a:solidFill>
                  <a:schemeClr val="tx1"/>
                </a:solidFill>
              </a:rPr>
              <a:t>Short term </a:t>
            </a:r>
            <a:r>
              <a:rPr lang="en-GB" dirty="0" smtClean="0">
                <a:solidFill>
                  <a:schemeClr val="tx1"/>
                </a:solidFill>
              </a:rPr>
              <a:t>pupils’ mobility </a:t>
            </a:r>
            <a:r>
              <a:rPr lang="en-GB" dirty="0" smtClean="0">
                <a:solidFill>
                  <a:schemeClr val="tx1"/>
                </a:solidFill>
              </a:rPr>
              <a:t>(5 days to 2 months)</a:t>
            </a:r>
          </a:p>
          <a:p>
            <a:pPr lvl="0" algn="l">
              <a:buFont typeface="Arial" pitchFamily="34" charset="0"/>
              <a:buChar char="•"/>
            </a:pPr>
            <a:r>
              <a:rPr lang="en-GB" dirty="0" smtClean="0">
                <a:solidFill>
                  <a:schemeClr val="tx1"/>
                </a:solidFill>
              </a:rPr>
              <a:t>Short-term joint staff training events (5 days to 2 months)</a:t>
            </a:r>
            <a:endParaRPr lang="el-GR" dirty="0" smtClean="0">
              <a:solidFill>
                <a:schemeClr val="tx1"/>
              </a:solidFill>
            </a:endParaRPr>
          </a:p>
          <a:p>
            <a:pPr lvl="0" algn="l">
              <a:buFont typeface="Arial" pitchFamily="34" charset="0"/>
              <a:buChar char="•"/>
            </a:pPr>
            <a:r>
              <a:rPr lang="en-GB" dirty="0" smtClean="0">
                <a:solidFill>
                  <a:schemeClr val="tx1"/>
                </a:solidFill>
              </a:rPr>
              <a:t>Long term </a:t>
            </a:r>
            <a:r>
              <a:rPr lang="en-GB" dirty="0" smtClean="0">
                <a:solidFill>
                  <a:schemeClr val="tx1"/>
                </a:solidFill>
              </a:rPr>
              <a:t>mobility </a:t>
            </a:r>
            <a:r>
              <a:rPr lang="en-GB" dirty="0" smtClean="0">
                <a:solidFill>
                  <a:schemeClr val="tx1"/>
                </a:solidFill>
              </a:rPr>
              <a:t>of pupils (2 to 12 months)</a:t>
            </a:r>
            <a:endParaRPr lang="el-GR" dirty="0" smtClean="0">
              <a:solidFill>
                <a:schemeClr val="tx1"/>
              </a:solidFill>
            </a:endParaRPr>
          </a:p>
          <a:p>
            <a:pPr lvl="0" algn="l">
              <a:buFont typeface="Arial" pitchFamily="34" charset="0"/>
              <a:buChar char="•"/>
            </a:pPr>
            <a:r>
              <a:rPr lang="en-GB" dirty="0" smtClean="0">
                <a:solidFill>
                  <a:schemeClr val="tx1"/>
                </a:solidFill>
              </a:rPr>
              <a:t>Long-term teaching or training assignments (2 to 12 months)</a:t>
            </a:r>
            <a:endParaRPr lang="el-GR" dirty="0" smtClean="0">
              <a:solidFill>
                <a:schemeClr val="tx1"/>
              </a:solidFill>
            </a:endParaRPr>
          </a:p>
          <a:p>
            <a:pPr lvl="0">
              <a:buFont typeface="Arial" pitchFamily="34" charset="0"/>
              <a:buChar char="•"/>
            </a:pPr>
            <a:endParaRPr lang="el-GR" sz="2800" dirty="0" smtClean="0"/>
          </a:p>
          <a:p>
            <a:pPr>
              <a:buFont typeface="Arial" pitchFamily="34" charset="0"/>
              <a:buChar char="•"/>
            </a:pPr>
            <a:endParaRPr lang="el-GR" dirty="0"/>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4"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5" cstate="print"/>
          <a:stretch>
            <a:fillRect/>
          </a:stretch>
        </p:blipFill>
        <p:spPr>
          <a:xfrm>
            <a:off x="0" y="188640"/>
            <a:ext cx="2677147" cy="764704"/>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11560" y="1340769"/>
            <a:ext cx="7772400" cy="1080120"/>
          </a:xfrm>
          <a:effectLst>
            <a:outerShdw blurRad="50800" dist="38100" dir="13500000" algn="br" rotWithShape="0">
              <a:prstClr val="black">
                <a:alpha val="40000"/>
              </a:prstClr>
            </a:outerShdw>
          </a:effectLst>
        </p:spPr>
        <p:txBody>
          <a:bodyPr/>
          <a:lstStyle/>
          <a:p>
            <a:r>
              <a:rPr lang="en-US" sz="2900" dirty="0" smtClean="0">
                <a:solidFill>
                  <a:prstClr val="black"/>
                </a:solidFill>
              </a:rPr>
              <a:t>KA2: Strategic Partnerships –</a:t>
            </a:r>
            <a:r>
              <a:rPr lang="el-GR" sz="2900" dirty="0" smtClean="0">
                <a:solidFill>
                  <a:prstClr val="black"/>
                </a:solidFill>
              </a:rPr>
              <a:t>                             </a:t>
            </a:r>
            <a:r>
              <a:rPr lang="en-US" sz="2900" dirty="0" smtClean="0">
                <a:solidFill>
                  <a:prstClr val="black"/>
                </a:solidFill>
              </a:rPr>
              <a:t> </a:t>
            </a:r>
            <a:r>
              <a:rPr lang="el-GR" sz="2900" dirty="0" smtClean="0">
                <a:solidFill>
                  <a:prstClr val="black"/>
                </a:solidFill>
              </a:rPr>
              <a:t>τομέας Σχολικής Εκπαίδευσης</a:t>
            </a:r>
            <a:endParaRPr lang="el-GR" dirty="0"/>
          </a:p>
        </p:txBody>
      </p:sp>
      <p:sp>
        <p:nvSpPr>
          <p:cNvPr id="3" name="2 - Υπότιτλος"/>
          <p:cNvSpPr>
            <a:spLocks noGrp="1"/>
          </p:cNvSpPr>
          <p:nvPr>
            <p:ph type="subTitle" idx="1"/>
          </p:nvPr>
        </p:nvSpPr>
        <p:spPr>
          <a:xfrm>
            <a:off x="467544" y="2420888"/>
            <a:ext cx="8280920" cy="4248472"/>
          </a:xfrm>
        </p:spPr>
        <p:txBody>
          <a:bodyPr>
            <a:normAutofit fontScale="62500" lnSpcReduction="20000"/>
          </a:bodyPr>
          <a:lstStyle/>
          <a:p>
            <a:pPr algn="l">
              <a:buFont typeface="Wingdings" pitchFamily="2" charset="2"/>
              <a:buChar char="Ø"/>
            </a:pPr>
            <a:r>
              <a:rPr lang="el-GR" sz="3800" u="sng" dirty="0" smtClean="0">
                <a:solidFill>
                  <a:schemeClr val="tx1"/>
                </a:solidFill>
              </a:rPr>
              <a:t>Κριτήρια αξιολόγησης</a:t>
            </a:r>
            <a:r>
              <a:rPr lang="en-US" sz="3800" u="sng" dirty="0" smtClean="0">
                <a:solidFill>
                  <a:schemeClr val="tx1"/>
                </a:solidFill>
              </a:rPr>
              <a:t>:</a:t>
            </a:r>
            <a:endParaRPr lang="el-GR" sz="3800" u="sng" dirty="0" smtClean="0">
              <a:solidFill>
                <a:schemeClr val="tx1"/>
              </a:solidFill>
            </a:endParaRPr>
          </a:p>
          <a:p>
            <a:pPr algn="l">
              <a:buFont typeface="Wingdings" pitchFamily="2" charset="2"/>
              <a:buChar char="§"/>
            </a:pPr>
            <a:r>
              <a:rPr lang="el-GR" dirty="0" smtClean="0">
                <a:solidFill>
                  <a:schemeClr val="tx1"/>
                </a:solidFill>
              </a:rPr>
              <a:t>Συνάφεια με στόχους προγράμματος</a:t>
            </a:r>
          </a:p>
          <a:p>
            <a:pPr algn="l">
              <a:buFont typeface="Wingdings" pitchFamily="2" charset="2"/>
              <a:buChar char="§"/>
            </a:pPr>
            <a:r>
              <a:rPr lang="el-GR" dirty="0" smtClean="0">
                <a:solidFill>
                  <a:schemeClr val="tx1"/>
                </a:solidFill>
              </a:rPr>
              <a:t>Επαρκής ανάλυση των αναγκών των συμμετεχόντων φορέων</a:t>
            </a:r>
          </a:p>
          <a:p>
            <a:pPr algn="l">
              <a:buFont typeface="Wingdings" pitchFamily="2" charset="2"/>
              <a:buChar char="§"/>
            </a:pPr>
            <a:r>
              <a:rPr lang="el-GR" dirty="0" smtClean="0">
                <a:solidFill>
                  <a:schemeClr val="tx1"/>
                </a:solidFill>
              </a:rPr>
              <a:t>Συνέργια με άλλους φορείς και καταλληλότητα αυτών</a:t>
            </a:r>
          </a:p>
          <a:p>
            <a:pPr algn="l">
              <a:buFont typeface="Wingdings" pitchFamily="2" charset="2"/>
              <a:buChar char="§"/>
            </a:pPr>
            <a:r>
              <a:rPr lang="el-GR" dirty="0" smtClean="0">
                <a:solidFill>
                  <a:schemeClr val="tx1"/>
                </a:solidFill>
              </a:rPr>
              <a:t>Ευρωπαϊκή προστιθέμενη αξία</a:t>
            </a:r>
          </a:p>
          <a:p>
            <a:pPr algn="l">
              <a:buFont typeface="Wingdings" pitchFamily="2" charset="2"/>
              <a:buChar char="§"/>
            </a:pPr>
            <a:r>
              <a:rPr lang="el-GR" dirty="0" smtClean="0">
                <a:solidFill>
                  <a:schemeClr val="tx1"/>
                </a:solidFill>
              </a:rPr>
              <a:t>Καταλληλότητα εταίρων</a:t>
            </a:r>
          </a:p>
          <a:p>
            <a:pPr algn="l">
              <a:buFont typeface="Wingdings" pitchFamily="2" charset="2"/>
              <a:buChar char="§"/>
            </a:pPr>
            <a:r>
              <a:rPr lang="el-GR" dirty="0" smtClean="0">
                <a:solidFill>
                  <a:schemeClr val="tx1"/>
                </a:solidFill>
              </a:rPr>
              <a:t>Κατανομή δραστηριοτήτων ανάμεσα σε εταίρους</a:t>
            </a:r>
          </a:p>
          <a:p>
            <a:pPr algn="l">
              <a:buFont typeface="Wingdings" pitchFamily="2" charset="2"/>
              <a:buChar char="§"/>
            </a:pPr>
            <a:r>
              <a:rPr lang="el-GR" dirty="0" smtClean="0">
                <a:solidFill>
                  <a:schemeClr val="tx1"/>
                </a:solidFill>
              </a:rPr>
              <a:t>Σαφές πρόγραμμα εργασίας </a:t>
            </a:r>
          </a:p>
          <a:p>
            <a:pPr algn="l">
              <a:buFont typeface="Wingdings" pitchFamily="2" charset="2"/>
              <a:buChar char="§"/>
            </a:pPr>
            <a:r>
              <a:rPr lang="el-GR" dirty="0" smtClean="0">
                <a:solidFill>
                  <a:schemeClr val="tx1"/>
                </a:solidFill>
              </a:rPr>
              <a:t>Συνάφεια δραστηριοτήτων με στόχους της σύμπραξης</a:t>
            </a:r>
          </a:p>
          <a:p>
            <a:pPr algn="l">
              <a:buFont typeface="Wingdings" pitchFamily="2" charset="2"/>
              <a:buChar char="§"/>
            </a:pPr>
            <a:r>
              <a:rPr lang="el-GR" dirty="0" smtClean="0">
                <a:solidFill>
                  <a:schemeClr val="tx1"/>
                </a:solidFill>
              </a:rPr>
              <a:t>Μέθοδοι αυτο-αξιολόγησης της υλοποίησης </a:t>
            </a:r>
          </a:p>
          <a:p>
            <a:pPr algn="l">
              <a:buFont typeface="Wingdings" pitchFamily="2" charset="2"/>
              <a:buChar char="§"/>
            </a:pPr>
            <a:r>
              <a:rPr lang="el-GR" dirty="0" smtClean="0">
                <a:solidFill>
                  <a:schemeClr val="tx1"/>
                </a:solidFill>
              </a:rPr>
              <a:t>Επαρκής επικοινωνία ανάμεσα στους εταίρους</a:t>
            </a:r>
          </a:p>
          <a:p>
            <a:pPr algn="l">
              <a:buFont typeface="Wingdings" pitchFamily="2" charset="2"/>
              <a:buChar char="§"/>
            </a:pPr>
            <a:r>
              <a:rPr lang="el-GR" dirty="0" smtClean="0">
                <a:solidFill>
                  <a:schemeClr val="tx1"/>
                </a:solidFill>
              </a:rPr>
              <a:t>Διάδοση – βιωσιμότητα αποτελεσμάτων</a:t>
            </a:r>
          </a:p>
          <a:p>
            <a:pPr algn="l">
              <a:buFont typeface="Wingdings" pitchFamily="2" charset="2"/>
              <a:buChar char="§"/>
            </a:pPr>
            <a:r>
              <a:rPr lang="el-GR" dirty="0" smtClean="0">
                <a:solidFill>
                  <a:schemeClr val="tx1"/>
                </a:solidFill>
              </a:rPr>
              <a:t>Επιρροή στους συμμετέχοντες</a:t>
            </a:r>
          </a:p>
          <a:p>
            <a:pPr>
              <a:buFont typeface="Wingdings" pitchFamily="2" charset="2"/>
              <a:buChar char="§"/>
            </a:pPr>
            <a:endParaRPr lang="el-GR" dirty="0" smtClean="0"/>
          </a:p>
          <a:p>
            <a:endParaRPr lang="el-GR" dirty="0"/>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4"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5" cstate="print"/>
          <a:stretch>
            <a:fillRect/>
          </a:stretch>
        </p:blipFill>
        <p:spPr>
          <a:xfrm>
            <a:off x="0" y="188640"/>
            <a:ext cx="2677147" cy="76470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TotalTime>
  <Words>2284</Words>
  <Application>Microsoft Office PowerPoint</Application>
  <PresentationFormat>Προβολή στην οθόνη (4:3)</PresentationFormat>
  <Paragraphs>177</Paragraphs>
  <Slides>18</Slides>
  <Notes>18</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Θέμα του Office</vt:lpstr>
      <vt:lpstr>Key Action 2: Cooperation for Innovation and the exchange of good practices Καινοτομία – Καλές Πρακτικές</vt:lpstr>
      <vt:lpstr>KA2: Strategic Partnerships –           τομέας Σχολικής Εκπαίδευσης</vt:lpstr>
      <vt:lpstr>KA2: Strategic Partnerships –           τομέας Σχολικής Εκπαίδευσης</vt:lpstr>
      <vt:lpstr>KA2: Strategic Partnerships –           τομέας Σχολικής Εκπαίδευσης</vt:lpstr>
      <vt:lpstr>KA2: Strategic Partnerships –                              τομέας Σχολικής Εκπαίδευσης</vt:lpstr>
      <vt:lpstr>KA2: Strategic Partnerships –                              τομέας Σχολικής Εκπαίδευσης</vt:lpstr>
      <vt:lpstr>KA2: Strategic Partnerships –                              τομέας Σχολικής Εκπαίδευσης (1)</vt:lpstr>
      <vt:lpstr>KA2: Strategic Partnerships –                              τομέας Σχολικής Εκπαίδευσης (2)</vt:lpstr>
      <vt:lpstr>KA2: Strategic Partnerships –                              τομέας Σχολικής Εκπαίδευσης</vt:lpstr>
      <vt:lpstr>KA2: Strategic Partnerships –                                        τομέας Σχολικής Εκπαίδευσης </vt:lpstr>
      <vt:lpstr>KA2: Strategic Partnerships –                                        τομέας Σχολικής Εκπαίδευσης  (1)</vt:lpstr>
      <vt:lpstr>KA2: Strategic Partnerships –                                        τομέας Σχολικής Εκπαίδευσης  (1)</vt:lpstr>
      <vt:lpstr>KA2: Strategic Partnerships –                                        τομέας Σχολικής Εκπαίδευσης (2)</vt:lpstr>
      <vt:lpstr>KA2: Strategic Partnerships –                                          τομέας Σχολικής Εκπαίδευσης </vt:lpstr>
      <vt:lpstr>KA2: Strategic Partnerships –                                          τομέας Σχολικής Εκπαίδευσης </vt:lpstr>
      <vt:lpstr>KA2: Strategic Partnerships –                                          τομέας Σχολικής Εκπαίδευσης </vt:lpstr>
      <vt:lpstr>KA2: Strategic Partnerships –                                          τομέας Σχολικής Εκπαίδευσης </vt:lpstr>
      <vt:lpstr>Ευχαριστούμε για την προσοχή σας.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maragos dimitris</dc:creator>
  <cp:lastModifiedBy>ΜΑΡΠΗ</cp:lastModifiedBy>
  <cp:revision>139</cp:revision>
  <dcterms:created xsi:type="dcterms:W3CDTF">2013-11-21T12:12:21Z</dcterms:created>
  <dcterms:modified xsi:type="dcterms:W3CDTF">2013-12-18T04:02:25Z</dcterms:modified>
</cp:coreProperties>
</file>