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73" r:id="rId13"/>
    <p:sldId id="274" r:id="rId14"/>
    <p:sldId id="276" r:id="rId15"/>
    <p:sldId id="275" r:id="rId16"/>
    <p:sldId id="268" r:id="rId17"/>
    <p:sldId id="270" r:id="rId18"/>
    <p:sldId id="271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6B0E8-077D-4004-A419-FD319D75814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3BF505E-E01D-4913-9007-DD44A2BC01F6}">
      <dgm:prSet phldrT="[Text]" custT="1"/>
      <dgm:spPr/>
      <dgm:t>
        <a:bodyPr/>
        <a:lstStyle/>
        <a:p>
          <a:endParaRPr lang="el-GR" sz="2800" dirty="0" smtClean="0"/>
        </a:p>
        <a:p>
          <a:r>
            <a:rPr lang="el-GR" sz="2800" dirty="0" smtClean="0"/>
            <a:t>Αίτηση από το συντονιστή φορέα με σαφή αναφορά  του πεδίου με το οποίο σχετίζεται το σχέδιο</a:t>
          </a:r>
        </a:p>
        <a:p>
          <a:endParaRPr lang="el-GR" sz="2800" dirty="0"/>
        </a:p>
      </dgm:t>
    </dgm:pt>
    <dgm:pt modelId="{1BFD8813-8670-4378-9940-AB3100A3DB1B}" type="parTrans" cxnId="{6BABE29A-AC3C-40D4-BECF-714B2E5CB123}">
      <dgm:prSet/>
      <dgm:spPr/>
      <dgm:t>
        <a:bodyPr/>
        <a:lstStyle/>
        <a:p>
          <a:endParaRPr lang="el-GR"/>
        </a:p>
      </dgm:t>
    </dgm:pt>
    <dgm:pt modelId="{6DDAB498-E4E1-40C7-8EAB-D0C37EE52695}" type="sibTrans" cxnId="{6BABE29A-AC3C-40D4-BECF-714B2E5CB123}">
      <dgm:prSet/>
      <dgm:spPr/>
      <dgm:t>
        <a:bodyPr/>
        <a:lstStyle/>
        <a:p>
          <a:endParaRPr lang="el-GR"/>
        </a:p>
      </dgm:t>
    </dgm:pt>
    <dgm:pt modelId="{040C3DD5-6D3C-436D-896B-41D89A73B150}">
      <dgm:prSet phldrT="[Text]"/>
      <dgm:spPr/>
      <dgm:t>
        <a:bodyPr/>
        <a:lstStyle/>
        <a:p>
          <a:r>
            <a:rPr lang="el-GR" dirty="0" smtClean="0"/>
            <a:t>Αξιολόγηση της ποιότητας της αίτησης από την ΕΜ</a:t>
          </a:r>
          <a:endParaRPr lang="el-GR" dirty="0"/>
        </a:p>
      </dgm:t>
    </dgm:pt>
    <dgm:pt modelId="{7BE27335-12BF-4012-BCAE-7914E200024B}" type="parTrans" cxnId="{CECB2E4C-4E28-41AE-A8EA-E7ADD51DA2CA}">
      <dgm:prSet/>
      <dgm:spPr/>
      <dgm:t>
        <a:bodyPr/>
        <a:lstStyle/>
        <a:p>
          <a:endParaRPr lang="el-GR"/>
        </a:p>
      </dgm:t>
    </dgm:pt>
    <dgm:pt modelId="{7CD2F720-7A3F-4B19-84F5-76D1955FA590}" type="sibTrans" cxnId="{CECB2E4C-4E28-41AE-A8EA-E7ADD51DA2CA}">
      <dgm:prSet/>
      <dgm:spPr/>
      <dgm:t>
        <a:bodyPr/>
        <a:lstStyle/>
        <a:p>
          <a:endParaRPr lang="el-GR"/>
        </a:p>
      </dgm:t>
    </dgm:pt>
    <dgm:pt modelId="{A82292EA-BB87-4283-BBAF-EE883BB8209B}">
      <dgm:prSet phldrT="[Text]" custT="1"/>
      <dgm:spPr/>
      <dgm:t>
        <a:bodyPr/>
        <a:lstStyle/>
        <a:p>
          <a:r>
            <a:rPr lang="el-GR" sz="2800" dirty="0" smtClean="0"/>
            <a:t>Έλεγχος των φορέων </a:t>
          </a:r>
          <a:endParaRPr lang="el-GR" sz="2800" dirty="0"/>
        </a:p>
      </dgm:t>
    </dgm:pt>
    <dgm:pt modelId="{7C087278-0CF7-4422-83E1-21E6773054FA}" type="parTrans" cxnId="{E5795EAD-D53C-4508-9B43-06DD57009E4D}">
      <dgm:prSet/>
      <dgm:spPr/>
      <dgm:t>
        <a:bodyPr/>
        <a:lstStyle/>
        <a:p>
          <a:endParaRPr lang="el-GR"/>
        </a:p>
      </dgm:t>
    </dgm:pt>
    <dgm:pt modelId="{6DC5430E-F645-44F5-8513-00161C4101B3}" type="sibTrans" cxnId="{E5795EAD-D53C-4508-9B43-06DD57009E4D}">
      <dgm:prSet/>
      <dgm:spPr/>
      <dgm:t>
        <a:bodyPr/>
        <a:lstStyle/>
        <a:p>
          <a:endParaRPr lang="el-GR"/>
        </a:p>
      </dgm:t>
    </dgm:pt>
    <dgm:pt modelId="{25D15FB0-A861-488B-BBF3-5D7A52EDF2C4}">
      <dgm:prSet phldrT="[Text]"/>
      <dgm:spPr/>
      <dgm:t>
        <a:bodyPr/>
        <a:lstStyle/>
        <a:p>
          <a:r>
            <a:rPr lang="el-GR" dirty="0" smtClean="0"/>
            <a:t>Έλεγχος για</a:t>
          </a:r>
          <a:r>
            <a:rPr lang="en-US" dirty="0" smtClean="0"/>
            <a:t> double funding</a:t>
          </a:r>
          <a:endParaRPr lang="el-GR" dirty="0"/>
        </a:p>
      </dgm:t>
    </dgm:pt>
    <dgm:pt modelId="{0B554466-0581-4008-B835-CE71E0F32A94}" type="parTrans" cxnId="{F989C695-6FBD-4624-A283-9C51BC11B2FF}">
      <dgm:prSet/>
      <dgm:spPr/>
      <dgm:t>
        <a:bodyPr/>
        <a:lstStyle/>
        <a:p>
          <a:endParaRPr lang="el-GR"/>
        </a:p>
      </dgm:t>
    </dgm:pt>
    <dgm:pt modelId="{4B3629E4-C115-4EBF-B1EC-B72184CF6794}" type="sibTrans" cxnId="{F989C695-6FBD-4624-A283-9C51BC11B2FF}">
      <dgm:prSet/>
      <dgm:spPr/>
      <dgm:t>
        <a:bodyPr/>
        <a:lstStyle/>
        <a:p>
          <a:endParaRPr lang="el-GR"/>
        </a:p>
      </dgm:t>
    </dgm:pt>
    <dgm:pt modelId="{C59383CC-0FE4-481C-92DD-D3E6F10A16B6}">
      <dgm:prSet phldrT="[Text]"/>
      <dgm:spPr/>
      <dgm:t>
        <a:bodyPr/>
        <a:lstStyle/>
        <a:p>
          <a:r>
            <a:rPr lang="el-GR" dirty="0" smtClean="0"/>
            <a:t>Επιλογή των αιτήσεων από την ΕΜ της χώρας του συντονιστή φορέα</a:t>
          </a:r>
          <a:endParaRPr lang="el-GR" dirty="0"/>
        </a:p>
      </dgm:t>
    </dgm:pt>
    <dgm:pt modelId="{56E63741-D262-4B88-BD36-3E52D1C73952}" type="parTrans" cxnId="{2C8AC8C7-3A1A-4551-820C-70B72AA38E09}">
      <dgm:prSet/>
      <dgm:spPr/>
      <dgm:t>
        <a:bodyPr/>
        <a:lstStyle/>
        <a:p>
          <a:endParaRPr lang="el-GR"/>
        </a:p>
      </dgm:t>
    </dgm:pt>
    <dgm:pt modelId="{833CBDCC-9BEF-49E5-A7F4-6AC87182337C}" type="sibTrans" cxnId="{2C8AC8C7-3A1A-4551-820C-70B72AA38E09}">
      <dgm:prSet/>
      <dgm:spPr/>
      <dgm:t>
        <a:bodyPr/>
        <a:lstStyle/>
        <a:p>
          <a:endParaRPr lang="el-GR"/>
        </a:p>
      </dgm:t>
    </dgm:pt>
    <dgm:pt modelId="{2F3E33C6-C9DF-4DF8-8E16-63C66EE4E1CA}">
      <dgm:prSet phldrT="[Text]"/>
      <dgm:spPr/>
      <dgm:t>
        <a:bodyPr/>
        <a:lstStyle/>
        <a:p>
          <a:r>
            <a:rPr lang="el-GR" dirty="0" smtClean="0"/>
            <a:t>Υπογραφή της σύμβασης ανάμεσα στο φορέα και την ΕΜ</a:t>
          </a:r>
          <a:endParaRPr lang="el-GR" dirty="0"/>
        </a:p>
      </dgm:t>
    </dgm:pt>
    <dgm:pt modelId="{D5FD24D5-C54F-474C-903D-A4B7287428E7}" type="sibTrans" cxnId="{126964F7-9AE8-4967-821C-8B5CD6CB250F}">
      <dgm:prSet/>
      <dgm:spPr/>
      <dgm:t>
        <a:bodyPr/>
        <a:lstStyle/>
        <a:p>
          <a:endParaRPr lang="el-GR"/>
        </a:p>
      </dgm:t>
    </dgm:pt>
    <dgm:pt modelId="{189BB077-07EE-417D-B7FE-240610DD6341}" type="parTrans" cxnId="{126964F7-9AE8-4967-821C-8B5CD6CB250F}">
      <dgm:prSet/>
      <dgm:spPr/>
      <dgm:t>
        <a:bodyPr/>
        <a:lstStyle/>
        <a:p>
          <a:endParaRPr lang="el-GR"/>
        </a:p>
      </dgm:t>
    </dgm:pt>
    <dgm:pt modelId="{2A852A43-2EBE-4E9A-BB23-E2EE190A5E42}" type="pres">
      <dgm:prSet presAssocID="{3A96B0E8-077D-4004-A419-FD319D758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F8BBF00-1A3B-4AE7-9591-C1C62A8B88AB}" type="pres">
      <dgm:prSet presAssocID="{C59383CC-0FE4-481C-92DD-D3E6F10A16B6}" presName="boxAndChildren" presStyleCnt="0"/>
      <dgm:spPr/>
    </dgm:pt>
    <dgm:pt modelId="{CDD81C62-4AE8-402B-A4D0-0902DD3103B2}" type="pres">
      <dgm:prSet presAssocID="{C59383CC-0FE4-481C-92DD-D3E6F10A16B6}" presName="parentTextBox" presStyleLbl="node1" presStyleIdx="0" presStyleCnt="3"/>
      <dgm:spPr/>
      <dgm:t>
        <a:bodyPr/>
        <a:lstStyle/>
        <a:p>
          <a:endParaRPr lang="el-GR"/>
        </a:p>
      </dgm:t>
    </dgm:pt>
    <dgm:pt modelId="{8B939283-6901-4EA2-91C1-F2DD2C0171F5}" type="pres">
      <dgm:prSet presAssocID="{C59383CC-0FE4-481C-92DD-D3E6F10A16B6}" presName="entireBox" presStyleLbl="node1" presStyleIdx="0" presStyleCnt="3"/>
      <dgm:spPr/>
      <dgm:t>
        <a:bodyPr/>
        <a:lstStyle/>
        <a:p>
          <a:endParaRPr lang="el-GR"/>
        </a:p>
      </dgm:t>
    </dgm:pt>
    <dgm:pt modelId="{FEB38587-3731-4288-A61A-91522C9F08E8}" type="pres">
      <dgm:prSet presAssocID="{C59383CC-0FE4-481C-92DD-D3E6F10A16B6}" presName="descendantBox" presStyleCnt="0"/>
      <dgm:spPr/>
    </dgm:pt>
    <dgm:pt modelId="{7EFE3286-C35C-4CD0-91B0-606D6996CA30}" type="pres">
      <dgm:prSet presAssocID="{2F3E33C6-C9DF-4DF8-8E16-63C66EE4E1CA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E5EFFF-AE56-4C90-AD9B-BBA7999CEE8D}" type="pres">
      <dgm:prSet presAssocID="{6DC5430E-F645-44F5-8513-00161C4101B3}" presName="sp" presStyleCnt="0"/>
      <dgm:spPr/>
    </dgm:pt>
    <dgm:pt modelId="{01CED5CF-4D9C-4585-8162-FB599E6F74C4}" type="pres">
      <dgm:prSet presAssocID="{A82292EA-BB87-4283-BBAF-EE883BB8209B}" presName="arrowAndChildren" presStyleCnt="0"/>
      <dgm:spPr/>
    </dgm:pt>
    <dgm:pt modelId="{66F90ECB-04CA-4A69-9157-476D6CE06A5F}" type="pres">
      <dgm:prSet presAssocID="{A82292EA-BB87-4283-BBAF-EE883BB8209B}" presName="parentTextArrow" presStyleLbl="node1" presStyleIdx="0" presStyleCnt="3"/>
      <dgm:spPr/>
      <dgm:t>
        <a:bodyPr/>
        <a:lstStyle/>
        <a:p>
          <a:endParaRPr lang="el-GR"/>
        </a:p>
      </dgm:t>
    </dgm:pt>
    <dgm:pt modelId="{251EAEA7-B0EF-4AFD-86CD-63BBEF13210E}" type="pres">
      <dgm:prSet presAssocID="{A82292EA-BB87-4283-BBAF-EE883BB8209B}" presName="arrow" presStyleLbl="node1" presStyleIdx="1" presStyleCnt="3"/>
      <dgm:spPr/>
      <dgm:t>
        <a:bodyPr/>
        <a:lstStyle/>
        <a:p>
          <a:endParaRPr lang="el-GR"/>
        </a:p>
      </dgm:t>
    </dgm:pt>
    <dgm:pt modelId="{4CFFC942-947A-4F53-AE79-3B8E005F24E6}" type="pres">
      <dgm:prSet presAssocID="{A82292EA-BB87-4283-BBAF-EE883BB8209B}" presName="descendantArrow" presStyleCnt="0"/>
      <dgm:spPr/>
    </dgm:pt>
    <dgm:pt modelId="{526409BF-1189-407F-8A45-D2AD72F6331A}" type="pres">
      <dgm:prSet presAssocID="{25D15FB0-A861-488B-BBF3-5D7A52EDF2C4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A591B3-6DC5-4B5B-A55C-2C9F7FE68218}" type="pres">
      <dgm:prSet presAssocID="{6DDAB498-E4E1-40C7-8EAB-D0C37EE52695}" presName="sp" presStyleCnt="0"/>
      <dgm:spPr/>
    </dgm:pt>
    <dgm:pt modelId="{36E30CC5-526C-40D1-80EF-2B2D63A6BA2A}" type="pres">
      <dgm:prSet presAssocID="{D3BF505E-E01D-4913-9007-DD44A2BC01F6}" presName="arrowAndChildren" presStyleCnt="0"/>
      <dgm:spPr/>
    </dgm:pt>
    <dgm:pt modelId="{FB3E22D2-1462-472F-866D-9147A778F731}" type="pres">
      <dgm:prSet presAssocID="{D3BF505E-E01D-4913-9007-DD44A2BC01F6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F956DFBC-713C-4CFD-B240-5D45E137B4BE}" type="pres">
      <dgm:prSet presAssocID="{D3BF505E-E01D-4913-9007-DD44A2BC01F6}" presName="arrow" presStyleLbl="node1" presStyleIdx="2" presStyleCnt="3" custLinFactNeighborX="-793" custLinFactNeighborY="-4920"/>
      <dgm:spPr/>
      <dgm:t>
        <a:bodyPr/>
        <a:lstStyle/>
        <a:p>
          <a:endParaRPr lang="el-GR"/>
        </a:p>
      </dgm:t>
    </dgm:pt>
    <dgm:pt modelId="{6E815258-7ADA-4FD9-B02B-2A855E40D7D1}" type="pres">
      <dgm:prSet presAssocID="{D3BF505E-E01D-4913-9007-DD44A2BC01F6}" presName="descendantArrow" presStyleCnt="0"/>
      <dgm:spPr/>
    </dgm:pt>
    <dgm:pt modelId="{73E22E32-E0ED-45E9-B52B-42E491E6EEA9}" type="pres">
      <dgm:prSet presAssocID="{040C3DD5-6D3C-436D-896B-41D89A73B150}" presName="childTextArrow" presStyleLbl="fgAccFollowNode1" presStyleIdx="2" presStyleCnt="3" custFlipHor="0" custScaleX="100000" custLinFactNeighborX="29126" custLinFactNeighborY="108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296F494-163B-4625-A2BD-36694B2B7695}" type="presOf" srcId="{2F3E33C6-C9DF-4DF8-8E16-63C66EE4E1CA}" destId="{7EFE3286-C35C-4CD0-91B0-606D6996CA30}" srcOrd="0" destOrd="0" presId="urn:microsoft.com/office/officeart/2005/8/layout/process4"/>
    <dgm:cxn modelId="{5B985398-ED44-4FAB-9FF1-B6896C496565}" type="presOf" srcId="{A82292EA-BB87-4283-BBAF-EE883BB8209B}" destId="{66F90ECB-04CA-4A69-9157-476D6CE06A5F}" srcOrd="0" destOrd="0" presId="urn:microsoft.com/office/officeart/2005/8/layout/process4"/>
    <dgm:cxn modelId="{F989C695-6FBD-4624-A283-9C51BC11B2FF}" srcId="{A82292EA-BB87-4283-BBAF-EE883BB8209B}" destId="{25D15FB0-A861-488B-BBF3-5D7A52EDF2C4}" srcOrd="0" destOrd="0" parTransId="{0B554466-0581-4008-B835-CE71E0F32A94}" sibTransId="{4B3629E4-C115-4EBF-B1EC-B72184CF6794}"/>
    <dgm:cxn modelId="{21B6E68D-B75F-42AD-B451-12C86DD57181}" type="presOf" srcId="{C59383CC-0FE4-481C-92DD-D3E6F10A16B6}" destId="{8B939283-6901-4EA2-91C1-F2DD2C0171F5}" srcOrd="1" destOrd="0" presId="urn:microsoft.com/office/officeart/2005/8/layout/process4"/>
    <dgm:cxn modelId="{9A789CE2-32CB-400D-A6B3-2DEC2C6DDD83}" type="presOf" srcId="{25D15FB0-A861-488B-BBF3-5D7A52EDF2C4}" destId="{526409BF-1189-407F-8A45-D2AD72F6331A}" srcOrd="0" destOrd="0" presId="urn:microsoft.com/office/officeart/2005/8/layout/process4"/>
    <dgm:cxn modelId="{87ED470E-FE15-496C-9F3A-3D3A09526779}" type="presOf" srcId="{A82292EA-BB87-4283-BBAF-EE883BB8209B}" destId="{251EAEA7-B0EF-4AFD-86CD-63BBEF13210E}" srcOrd="1" destOrd="0" presId="urn:microsoft.com/office/officeart/2005/8/layout/process4"/>
    <dgm:cxn modelId="{2C8AC8C7-3A1A-4551-820C-70B72AA38E09}" srcId="{3A96B0E8-077D-4004-A419-FD319D758147}" destId="{C59383CC-0FE4-481C-92DD-D3E6F10A16B6}" srcOrd="2" destOrd="0" parTransId="{56E63741-D262-4B88-BD36-3E52D1C73952}" sibTransId="{833CBDCC-9BEF-49E5-A7F4-6AC87182337C}"/>
    <dgm:cxn modelId="{82BA410B-7A84-48A8-8B05-701CC420C927}" type="presOf" srcId="{040C3DD5-6D3C-436D-896B-41D89A73B150}" destId="{73E22E32-E0ED-45E9-B52B-42E491E6EEA9}" srcOrd="0" destOrd="0" presId="urn:microsoft.com/office/officeart/2005/8/layout/process4"/>
    <dgm:cxn modelId="{126964F7-9AE8-4967-821C-8B5CD6CB250F}" srcId="{C59383CC-0FE4-481C-92DD-D3E6F10A16B6}" destId="{2F3E33C6-C9DF-4DF8-8E16-63C66EE4E1CA}" srcOrd="0" destOrd="0" parTransId="{189BB077-07EE-417D-B7FE-240610DD6341}" sibTransId="{D5FD24D5-C54F-474C-903D-A4B7287428E7}"/>
    <dgm:cxn modelId="{CECB2E4C-4E28-41AE-A8EA-E7ADD51DA2CA}" srcId="{D3BF505E-E01D-4913-9007-DD44A2BC01F6}" destId="{040C3DD5-6D3C-436D-896B-41D89A73B150}" srcOrd="0" destOrd="0" parTransId="{7BE27335-12BF-4012-BCAE-7914E200024B}" sibTransId="{7CD2F720-7A3F-4B19-84F5-76D1955FA590}"/>
    <dgm:cxn modelId="{012E34B2-A15B-4F39-8C4A-AAC92A32330C}" type="presOf" srcId="{3A96B0E8-077D-4004-A419-FD319D758147}" destId="{2A852A43-2EBE-4E9A-BB23-E2EE190A5E42}" srcOrd="0" destOrd="0" presId="urn:microsoft.com/office/officeart/2005/8/layout/process4"/>
    <dgm:cxn modelId="{E5795EAD-D53C-4508-9B43-06DD57009E4D}" srcId="{3A96B0E8-077D-4004-A419-FD319D758147}" destId="{A82292EA-BB87-4283-BBAF-EE883BB8209B}" srcOrd="1" destOrd="0" parTransId="{7C087278-0CF7-4422-83E1-21E6773054FA}" sibTransId="{6DC5430E-F645-44F5-8513-00161C4101B3}"/>
    <dgm:cxn modelId="{6BABE29A-AC3C-40D4-BECF-714B2E5CB123}" srcId="{3A96B0E8-077D-4004-A419-FD319D758147}" destId="{D3BF505E-E01D-4913-9007-DD44A2BC01F6}" srcOrd="0" destOrd="0" parTransId="{1BFD8813-8670-4378-9940-AB3100A3DB1B}" sibTransId="{6DDAB498-E4E1-40C7-8EAB-D0C37EE52695}"/>
    <dgm:cxn modelId="{D7B939ED-9E77-4FBE-A136-5CA5D341A25E}" type="presOf" srcId="{C59383CC-0FE4-481C-92DD-D3E6F10A16B6}" destId="{CDD81C62-4AE8-402B-A4D0-0902DD3103B2}" srcOrd="0" destOrd="0" presId="urn:microsoft.com/office/officeart/2005/8/layout/process4"/>
    <dgm:cxn modelId="{6C9CDEA9-8CE6-4BB2-8B82-F821CC2A64C4}" type="presOf" srcId="{D3BF505E-E01D-4913-9007-DD44A2BC01F6}" destId="{FB3E22D2-1462-472F-866D-9147A778F731}" srcOrd="0" destOrd="0" presId="urn:microsoft.com/office/officeart/2005/8/layout/process4"/>
    <dgm:cxn modelId="{6CDAC7BA-9329-4813-9C6B-94014128522E}" type="presOf" srcId="{D3BF505E-E01D-4913-9007-DD44A2BC01F6}" destId="{F956DFBC-713C-4CFD-B240-5D45E137B4BE}" srcOrd="1" destOrd="0" presId="urn:microsoft.com/office/officeart/2005/8/layout/process4"/>
    <dgm:cxn modelId="{88BA833F-6608-4AE2-9A3A-91907ED65EEB}" type="presParOf" srcId="{2A852A43-2EBE-4E9A-BB23-E2EE190A5E42}" destId="{8F8BBF00-1A3B-4AE7-9591-C1C62A8B88AB}" srcOrd="0" destOrd="0" presId="urn:microsoft.com/office/officeart/2005/8/layout/process4"/>
    <dgm:cxn modelId="{10603035-A91D-4264-9377-2B5BCE10FF71}" type="presParOf" srcId="{8F8BBF00-1A3B-4AE7-9591-C1C62A8B88AB}" destId="{CDD81C62-4AE8-402B-A4D0-0902DD3103B2}" srcOrd="0" destOrd="0" presId="urn:microsoft.com/office/officeart/2005/8/layout/process4"/>
    <dgm:cxn modelId="{362094B7-3DDE-45A2-BCD0-44A6B31E443E}" type="presParOf" srcId="{8F8BBF00-1A3B-4AE7-9591-C1C62A8B88AB}" destId="{8B939283-6901-4EA2-91C1-F2DD2C0171F5}" srcOrd="1" destOrd="0" presId="urn:microsoft.com/office/officeart/2005/8/layout/process4"/>
    <dgm:cxn modelId="{4AE62999-6A09-4A45-B6C7-1AC1C7A91E91}" type="presParOf" srcId="{8F8BBF00-1A3B-4AE7-9591-C1C62A8B88AB}" destId="{FEB38587-3731-4288-A61A-91522C9F08E8}" srcOrd="2" destOrd="0" presId="urn:microsoft.com/office/officeart/2005/8/layout/process4"/>
    <dgm:cxn modelId="{83888DAF-667A-4F40-8DB6-D0DFA932EF28}" type="presParOf" srcId="{FEB38587-3731-4288-A61A-91522C9F08E8}" destId="{7EFE3286-C35C-4CD0-91B0-606D6996CA30}" srcOrd="0" destOrd="0" presId="urn:microsoft.com/office/officeart/2005/8/layout/process4"/>
    <dgm:cxn modelId="{F258306F-5202-4C60-8AE1-03FF32AA41F9}" type="presParOf" srcId="{2A852A43-2EBE-4E9A-BB23-E2EE190A5E42}" destId="{94E5EFFF-AE56-4C90-AD9B-BBA7999CEE8D}" srcOrd="1" destOrd="0" presId="urn:microsoft.com/office/officeart/2005/8/layout/process4"/>
    <dgm:cxn modelId="{3A3DBE8F-9132-4F77-A515-C678BD626B48}" type="presParOf" srcId="{2A852A43-2EBE-4E9A-BB23-E2EE190A5E42}" destId="{01CED5CF-4D9C-4585-8162-FB599E6F74C4}" srcOrd="2" destOrd="0" presId="urn:microsoft.com/office/officeart/2005/8/layout/process4"/>
    <dgm:cxn modelId="{612855C9-BB6B-428D-8119-E973B7293E2A}" type="presParOf" srcId="{01CED5CF-4D9C-4585-8162-FB599E6F74C4}" destId="{66F90ECB-04CA-4A69-9157-476D6CE06A5F}" srcOrd="0" destOrd="0" presId="urn:microsoft.com/office/officeart/2005/8/layout/process4"/>
    <dgm:cxn modelId="{D8556913-1E07-4EC4-8984-64527E86B2D0}" type="presParOf" srcId="{01CED5CF-4D9C-4585-8162-FB599E6F74C4}" destId="{251EAEA7-B0EF-4AFD-86CD-63BBEF13210E}" srcOrd="1" destOrd="0" presId="urn:microsoft.com/office/officeart/2005/8/layout/process4"/>
    <dgm:cxn modelId="{FE3FBA5F-01AC-4113-971F-225F2D88C7C6}" type="presParOf" srcId="{01CED5CF-4D9C-4585-8162-FB599E6F74C4}" destId="{4CFFC942-947A-4F53-AE79-3B8E005F24E6}" srcOrd="2" destOrd="0" presId="urn:microsoft.com/office/officeart/2005/8/layout/process4"/>
    <dgm:cxn modelId="{F06B0890-2E2A-42FF-B95C-C07EAE823A77}" type="presParOf" srcId="{4CFFC942-947A-4F53-AE79-3B8E005F24E6}" destId="{526409BF-1189-407F-8A45-D2AD72F6331A}" srcOrd="0" destOrd="0" presId="urn:microsoft.com/office/officeart/2005/8/layout/process4"/>
    <dgm:cxn modelId="{A2B447AF-A635-42AB-998B-4CEEB6134089}" type="presParOf" srcId="{2A852A43-2EBE-4E9A-BB23-E2EE190A5E42}" destId="{4FA591B3-6DC5-4B5B-A55C-2C9F7FE68218}" srcOrd="3" destOrd="0" presId="urn:microsoft.com/office/officeart/2005/8/layout/process4"/>
    <dgm:cxn modelId="{4E27F5D1-092A-4EB7-BD08-C7E8D1709153}" type="presParOf" srcId="{2A852A43-2EBE-4E9A-BB23-E2EE190A5E42}" destId="{36E30CC5-526C-40D1-80EF-2B2D63A6BA2A}" srcOrd="4" destOrd="0" presId="urn:microsoft.com/office/officeart/2005/8/layout/process4"/>
    <dgm:cxn modelId="{6B9A1DB3-C5A1-4F4A-8FA3-AB41CDA6A4AB}" type="presParOf" srcId="{36E30CC5-526C-40D1-80EF-2B2D63A6BA2A}" destId="{FB3E22D2-1462-472F-866D-9147A778F731}" srcOrd="0" destOrd="0" presId="urn:microsoft.com/office/officeart/2005/8/layout/process4"/>
    <dgm:cxn modelId="{3ED28BBA-FC45-4A29-B973-A9C8A896CB3E}" type="presParOf" srcId="{36E30CC5-526C-40D1-80EF-2B2D63A6BA2A}" destId="{F956DFBC-713C-4CFD-B240-5D45E137B4BE}" srcOrd="1" destOrd="0" presId="urn:microsoft.com/office/officeart/2005/8/layout/process4"/>
    <dgm:cxn modelId="{9A74AB19-8988-4B42-9827-0A5D8A1F33D5}" type="presParOf" srcId="{36E30CC5-526C-40D1-80EF-2B2D63A6BA2A}" destId="{6E815258-7ADA-4FD9-B02B-2A855E40D7D1}" srcOrd="2" destOrd="0" presId="urn:microsoft.com/office/officeart/2005/8/layout/process4"/>
    <dgm:cxn modelId="{09578025-A4D0-4FC1-91FD-04A627BAAA82}" type="presParOf" srcId="{6E815258-7ADA-4FD9-B02B-2A855E40D7D1}" destId="{73E22E32-E0ED-45E9-B52B-42E491E6EEA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24402-CF70-41A1-B52B-B6667960C4A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AC645F1-A37B-42D2-9F8C-4D2E11EE28C0}">
      <dgm:prSet phldrT="[Text]"/>
      <dgm:spPr/>
      <dgm:t>
        <a:bodyPr/>
        <a:lstStyle/>
        <a:p>
          <a:r>
            <a:rPr lang="el-GR" dirty="0" smtClean="0"/>
            <a:t>Καταβολή της  επιχορήγησης  από την ΕΜ στο συντονιστή φορέα</a:t>
          </a:r>
          <a:endParaRPr lang="el-GR" dirty="0"/>
        </a:p>
      </dgm:t>
    </dgm:pt>
    <dgm:pt modelId="{50232AD0-CA4E-4130-AFA3-A278CA156708}" type="parTrans" cxnId="{92739435-0764-450A-A570-912929A7C869}">
      <dgm:prSet/>
      <dgm:spPr/>
      <dgm:t>
        <a:bodyPr/>
        <a:lstStyle/>
        <a:p>
          <a:endParaRPr lang="el-GR"/>
        </a:p>
      </dgm:t>
    </dgm:pt>
    <dgm:pt modelId="{2DE9A0C0-6C39-4787-987D-FF0F840B7E7C}" type="sibTrans" cxnId="{92739435-0764-450A-A570-912929A7C869}">
      <dgm:prSet/>
      <dgm:spPr/>
      <dgm:t>
        <a:bodyPr/>
        <a:lstStyle/>
        <a:p>
          <a:endParaRPr lang="el-GR"/>
        </a:p>
      </dgm:t>
    </dgm:pt>
    <dgm:pt modelId="{1806B860-48FD-49D0-9194-B4D792FE75FC}">
      <dgm:prSet phldrT="[Text]"/>
      <dgm:spPr/>
      <dgm:t>
        <a:bodyPr/>
        <a:lstStyle/>
        <a:p>
          <a:r>
            <a:rPr lang="el-GR" dirty="0" smtClean="0"/>
            <a:t>Επικοινωνία και παρακολούθηση του σχεδίου μόνο μέσα από το συντονιστή</a:t>
          </a:r>
          <a:endParaRPr lang="el-GR" dirty="0"/>
        </a:p>
      </dgm:t>
    </dgm:pt>
    <dgm:pt modelId="{010154C6-6BE3-499C-8511-56B70FC0565C}" type="parTrans" cxnId="{B5DB77C0-F9CD-49B5-B251-9306B32B16A5}">
      <dgm:prSet/>
      <dgm:spPr/>
      <dgm:t>
        <a:bodyPr/>
        <a:lstStyle/>
        <a:p>
          <a:endParaRPr lang="el-GR"/>
        </a:p>
      </dgm:t>
    </dgm:pt>
    <dgm:pt modelId="{706338C1-9718-481F-87E7-01AC7781C30D}" type="sibTrans" cxnId="{B5DB77C0-F9CD-49B5-B251-9306B32B16A5}">
      <dgm:prSet/>
      <dgm:spPr/>
      <dgm:t>
        <a:bodyPr/>
        <a:lstStyle/>
        <a:p>
          <a:endParaRPr lang="el-GR"/>
        </a:p>
      </dgm:t>
    </dgm:pt>
    <dgm:pt modelId="{204E7C08-4BFB-4320-B198-A398F64AB203}">
      <dgm:prSet/>
      <dgm:spPr/>
      <dgm:t>
        <a:bodyPr/>
        <a:lstStyle/>
        <a:p>
          <a:r>
            <a:rPr lang="el-GR" dirty="0" smtClean="0"/>
            <a:t>Μεταφορά  της  επιχορήγησης από το συντονιστή στους εταίρους</a:t>
          </a:r>
          <a:endParaRPr lang="el-GR" dirty="0"/>
        </a:p>
      </dgm:t>
    </dgm:pt>
    <dgm:pt modelId="{6F3E164C-ED64-41E8-B61B-47C9C0941CE6}" type="parTrans" cxnId="{2B744E1B-62CF-4B15-9C63-ACD7CFCBA487}">
      <dgm:prSet/>
      <dgm:spPr/>
      <dgm:t>
        <a:bodyPr/>
        <a:lstStyle/>
        <a:p>
          <a:endParaRPr lang="el-GR"/>
        </a:p>
      </dgm:t>
    </dgm:pt>
    <dgm:pt modelId="{24729C42-FB1C-46B7-A4A4-771C4B46F3E5}" type="sibTrans" cxnId="{2B744E1B-62CF-4B15-9C63-ACD7CFCBA487}">
      <dgm:prSet/>
      <dgm:spPr/>
      <dgm:t>
        <a:bodyPr/>
        <a:lstStyle/>
        <a:p>
          <a:endParaRPr lang="el-GR"/>
        </a:p>
      </dgm:t>
    </dgm:pt>
    <dgm:pt modelId="{02B21530-3053-44FA-AAB6-ECCA32A0E87B}" type="pres">
      <dgm:prSet presAssocID="{2C024402-CF70-41A1-B52B-B6667960C4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954C4A9-C590-4BFB-8004-71F66D926277}" type="pres">
      <dgm:prSet presAssocID="{1806B860-48FD-49D0-9194-B4D792FE75FC}" presName="boxAndChildren" presStyleCnt="0"/>
      <dgm:spPr/>
    </dgm:pt>
    <dgm:pt modelId="{937D9709-7125-493A-A3E6-E45C19F0FED8}" type="pres">
      <dgm:prSet presAssocID="{1806B860-48FD-49D0-9194-B4D792FE75FC}" presName="parentTextBox" presStyleLbl="node1" presStyleIdx="0" presStyleCnt="3"/>
      <dgm:spPr/>
      <dgm:t>
        <a:bodyPr/>
        <a:lstStyle/>
        <a:p>
          <a:endParaRPr lang="el-GR"/>
        </a:p>
      </dgm:t>
    </dgm:pt>
    <dgm:pt modelId="{F7A4210F-3EE8-469A-969A-1C2885E6AB7E}" type="pres">
      <dgm:prSet presAssocID="{24729C42-FB1C-46B7-A4A4-771C4B46F3E5}" presName="sp" presStyleCnt="0"/>
      <dgm:spPr/>
    </dgm:pt>
    <dgm:pt modelId="{25E5EBB4-46C5-4DA9-8BB9-8035115C4902}" type="pres">
      <dgm:prSet presAssocID="{204E7C08-4BFB-4320-B198-A398F64AB203}" presName="arrowAndChildren" presStyleCnt="0"/>
      <dgm:spPr/>
    </dgm:pt>
    <dgm:pt modelId="{4C37A1E0-0FD5-4324-A4D7-7DBA9B3E7C14}" type="pres">
      <dgm:prSet presAssocID="{204E7C08-4BFB-4320-B198-A398F64AB203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C83FB93E-5E1F-4D99-84BF-8A0E44C44C37}" type="pres">
      <dgm:prSet presAssocID="{2DE9A0C0-6C39-4787-987D-FF0F840B7E7C}" presName="sp" presStyleCnt="0"/>
      <dgm:spPr/>
    </dgm:pt>
    <dgm:pt modelId="{4E1ADF2D-54CB-40A7-80A2-9E2884145218}" type="pres">
      <dgm:prSet presAssocID="{CAC645F1-A37B-42D2-9F8C-4D2E11EE28C0}" presName="arrowAndChildren" presStyleCnt="0"/>
      <dgm:spPr/>
    </dgm:pt>
    <dgm:pt modelId="{836C73D3-3384-4099-95E5-AAAEC2B7D93B}" type="pres">
      <dgm:prSet presAssocID="{CAC645F1-A37B-42D2-9F8C-4D2E11EE28C0}" presName="parentTextArrow" presStyleLbl="node1" presStyleIdx="2" presStyleCnt="3"/>
      <dgm:spPr/>
      <dgm:t>
        <a:bodyPr/>
        <a:lstStyle/>
        <a:p>
          <a:endParaRPr lang="el-GR"/>
        </a:p>
      </dgm:t>
    </dgm:pt>
  </dgm:ptLst>
  <dgm:cxnLst>
    <dgm:cxn modelId="{92739435-0764-450A-A570-912929A7C869}" srcId="{2C024402-CF70-41A1-B52B-B6667960C4A0}" destId="{CAC645F1-A37B-42D2-9F8C-4D2E11EE28C0}" srcOrd="0" destOrd="0" parTransId="{50232AD0-CA4E-4130-AFA3-A278CA156708}" sibTransId="{2DE9A0C0-6C39-4787-987D-FF0F840B7E7C}"/>
    <dgm:cxn modelId="{B5DB77C0-F9CD-49B5-B251-9306B32B16A5}" srcId="{2C024402-CF70-41A1-B52B-B6667960C4A0}" destId="{1806B860-48FD-49D0-9194-B4D792FE75FC}" srcOrd="2" destOrd="0" parTransId="{010154C6-6BE3-499C-8511-56B70FC0565C}" sibTransId="{706338C1-9718-481F-87E7-01AC7781C30D}"/>
    <dgm:cxn modelId="{B39C90EC-FC51-4081-AA30-0D117AF928A2}" type="presOf" srcId="{1806B860-48FD-49D0-9194-B4D792FE75FC}" destId="{937D9709-7125-493A-A3E6-E45C19F0FED8}" srcOrd="0" destOrd="0" presId="urn:microsoft.com/office/officeart/2005/8/layout/process4"/>
    <dgm:cxn modelId="{2B744E1B-62CF-4B15-9C63-ACD7CFCBA487}" srcId="{2C024402-CF70-41A1-B52B-B6667960C4A0}" destId="{204E7C08-4BFB-4320-B198-A398F64AB203}" srcOrd="1" destOrd="0" parTransId="{6F3E164C-ED64-41E8-B61B-47C9C0941CE6}" sibTransId="{24729C42-FB1C-46B7-A4A4-771C4B46F3E5}"/>
    <dgm:cxn modelId="{DB8E916D-C1A9-4479-9685-9CB08D5F1084}" type="presOf" srcId="{CAC645F1-A37B-42D2-9F8C-4D2E11EE28C0}" destId="{836C73D3-3384-4099-95E5-AAAEC2B7D93B}" srcOrd="0" destOrd="0" presId="urn:microsoft.com/office/officeart/2005/8/layout/process4"/>
    <dgm:cxn modelId="{F981C842-8739-4DFB-8561-C5EE1956F388}" type="presOf" srcId="{204E7C08-4BFB-4320-B198-A398F64AB203}" destId="{4C37A1E0-0FD5-4324-A4D7-7DBA9B3E7C14}" srcOrd="0" destOrd="0" presId="urn:microsoft.com/office/officeart/2005/8/layout/process4"/>
    <dgm:cxn modelId="{5F34C113-8FDD-447F-AAA7-7B32962CAC62}" type="presOf" srcId="{2C024402-CF70-41A1-B52B-B6667960C4A0}" destId="{02B21530-3053-44FA-AAB6-ECCA32A0E87B}" srcOrd="0" destOrd="0" presId="urn:microsoft.com/office/officeart/2005/8/layout/process4"/>
    <dgm:cxn modelId="{56BC08E0-BA00-47E0-A69A-9EE016990762}" type="presParOf" srcId="{02B21530-3053-44FA-AAB6-ECCA32A0E87B}" destId="{3954C4A9-C590-4BFB-8004-71F66D926277}" srcOrd="0" destOrd="0" presId="urn:microsoft.com/office/officeart/2005/8/layout/process4"/>
    <dgm:cxn modelId="{35524F96-2EC5-41B6-9A69-8B77C6E7A505}" type="presParOf" srcId="{3954C4A9-C590-4BFB-8004-71F66D926277}" destId="{937D9709-7125-493A-A3E6-E45C19F0FED8}" srcOrd="0" destOrd="0" presId="urn:microsoft.com/office/officeart/2005/8/layout/process4"/>
    <dgm:cxn modelId="{40DB0688-3DC7-4EF3-A455-3452027B010F}" type="presParOf" srcId="{02B21530-3053-44FA-AAB6-ECCA32A0E87B}" destId="{F7A4210F-3EE8-469A-969A-1C2885E6AB7E}" srcOrd="1" destOrd="0" presId="urn:microsoft.com/office/officeart/2005/8/layout/process4"/>
    <dgm:cxn modelId="{4B638886-D714-4D02-83C7-B2E9DA81BEDB}" type="presParOf" srcId="{02B21530-3053-44FA-AAB6-ECCA32A0E87B}" destId="{25E5EBB4-46C5-4DA9-8BB9-8035115C4902}" srcOrd="2" destOrd="0" presId="urn:microsoft.com/office/officeart/2005/8/layout/process4"/>
    <dgm:cxn modelId="{A84B4FBF-CEB5-48B9-A460-59DB65623F98}" type="presParOf" srcId="{25E5EBB4-46C5-4DA9-8BB9-8035115C4902}" destId="{4C37A1E0-0FD5-4324-A4D7-7DBA9B3E7C14}" srcOrd="0" destOrd="0" presId="urn:microsoft.com/office/officeart/2005/8/layout/process4"/>
    <dgm:cxn modelId="{FB4FA375-2202-4F17-9D9F-A60F40EA99C9}" type="presParOf" srcId="{02B21530-3053-44FA-AAB6-ECCA32A0E87B}" destId="{C83FB93E-5E1F-4D99-84BF-8A0E44C44C37}" srcOrd="3" destOrd="0" presId="urn:microsoft.com/office/officeart/2005/8/layout/process4"/>
    <dgm:cxn modelId="{6ACF60C3-8AF1-4EAE-BA66-26648E179584}" type="presParOf" srcId="{02B21530-3053-44FA-AAB6-ECCA32A0E87B}" destId="{4E1ADF2D-54CB-40A7-80A2-9E2884145218}" srcOrd="4" destOrd="0" presId="urn:microsoft.com/office/officeart/2005/8/layout/process4"/>
    <dgm:cxn modelId="{49A91FEA-51FE-48D8-B89F-CF5FD674EB8D}" type="presParOf" srcId="{4E1ADF2D-54CB-40A7-80A2-9E2884145218}" destId="{836C73D3-3384-4099-95E5-AAAEC2B7D9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5BF-F915-43AA-9564-7D773B099095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A3DA-8B92-4CD2-9E5B-86E7565752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9EE-D51D-457B-A122-768EA27D0497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7E9E-56CB-4810-8A23-2E70A01604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9F2E-B674-46D7-B280-E858A4E92884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A1CC-1A56-4DFC-8336-A30B1861CC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5BF-F915-43AA-9564-7D773B09909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A3DA-8B92-4CD2-9E5B-86E75657528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82E8-5E91-4447-B194-80871A9A9B7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9AD5-1F8B-434B-B4CA-10B2EC6FD22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6003-FB30-4EC2-8F1E-9036F58B0C1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67A-3DDF-4007-8B83-96AC894DC8A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8943-0EF9-4CC3-89D2-908860D99A5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40F0-78F5-477D-A9A4-4D4C12D7B5B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34AB-438E-4C6D-888B-B8AF7886C8F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E185-93F7-4B6C-A1F9-AFE90CA06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3326-D58C-4F67-9A03-226DBC5DEC4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99C5-CF5D-4760-AB81-902B69B2980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543D-64F2-485D-ABFC-5DCBF54F972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613-4FB7-4AB6-AF14-B7557CAA139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86DD-60CD-48C3-B228-D2CD9481D2F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5AED-FDBA-419F-85BD-9BAC81FA4E8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82E8-5E91-4447-B194-80871A9A9B77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9AD5-1F8B-434B-B4CA-10B2EC6FD2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A32-3F63-4300-808D-69AF67351B5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E9A-5826-4D22-97CE-7F36AFAA0F5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9EE-D51D-457B-A122-768EA27D04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7E9E-56CB-4810-8A23-2E70A016040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9F2E-B674-46D7-B280-E858A4E9288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A1CC-1A56-4DFC-8336-A30B1861CCD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5BF-F915-43AA-9564-7D773B09909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A3DA-8B92-4CD2-9E5B-86E75657528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82E8-5E91-4447-B194-80871A9A9B7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9AD5-1F8B-434B-B4CA-10B2EC6FD22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6003-FB30-4EC2-8F1E-9036F58B0C1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67A-3DDF-4007-8B83-96AC894DC8A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8943-0EF9-4CC3-89D2-908860D99A5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40F0-78F5-477D-A9A4-4D4C12D7B5B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34AB-438E-4C6D-888B-B8AF7886C8F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E185-93F7-4B6C-A1F9-AFE90CA06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3326-D58C-4F67-9A03-226DBC5DEC4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99C5-CF5D-4760-AB81-902B69B2980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543D-64F2-485D-ABFC-5DCBF54F972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613-4FB7-4AB6-AF14-B7557CAA139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6003-FB30-4EC2-8F1E-9036F58B0C1A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67A-3DDF-4007-8B83-96AC894DC8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86DD-60CD-48C3-B228-D2CD9481D2F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5AED-FDBA-419F-85BD-9BAC81FA4E8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A32-3F63-4300-808D-69AF67351B5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E9A-5826-4D22-97CE-7F36AFAA0F5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9EE-D51D-457B-A122-768EA27D04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7E9E-56CB-4810-8A23-2E70A016040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9F2E-B674-46D7-B280-E858A4E9288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A1CC-1A56-4DFC-8336-A30B1861CCD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5BF-F915-43AA-9564-7D773B09909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A3DA-8B92-4CD2-9E5B-86E75657528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82E8-5E91-4447-B194-80871A9A9B7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E9AD5-1F8B-434B-B4CA-10B2EC6FD22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6003-FB30-4EC2-8F1E-9036F58B0C1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67A-3DDF-4007-8B83-96AC894DC8A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8943-0EF9-4CC3-89D2-908860D99A5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40F0-78F5-477D-A9A4-4D4C12D7B5B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34AB-438E-4C6D-888B-B8AF7886C8F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E185-93F7-4B6C-A1F9-AFE90CA06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3326-D58C-4F67-9A03-226DBC5DEC4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99C5-CF5D-4760-AB81-902B69B2980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8943-0EF9-4CC3-89D2-908860D99A5F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40F0-78F5-477D-A9A4-4D4C12D7B5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543D-64F2-485D-ABFC-5DCBF54F972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613-4FB7-4AB6-AF14-B7557CAA139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86DD-60CD-48C3-B228-D2CD9481D2F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5AED-FDBA-419F-85BD-9BAC81FA4E8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A32-3F63-4300-808D-69AF67351B5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E9A-5826-4D22-97CE-7F36AFAA0F5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89EE-D51D-457B-A122-768EA27D04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7E9E-56CB-4810-8A23-2E70A016040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9F2E-B674-46D7-B280-E858A4E9288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AA1CC-1A56-4DFC-8336-A30B1861CCD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34AB-438E-4C6D-888B-B8AF7886C8FA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E185-93F7-4B6C-A1F9-AFE90CA06C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3326-D58C-4F67-9A03-226DBC5DEC40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99C5-CF5D-4760-AB81-902B69B298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5543D-64F2-485D-ABFC-5DCBF54F972F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D613-4FB7-4AB6-AF14-B7557CAA13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86DD-60CD-48C3-B228-D2CD9481D2FE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5AED-FDBA-419F-85BD-9BAC81FA4E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A32-3F63-4300-808D-69AF67351B53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E9A-5826-4D22-97CE-7F36AFAA0F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B1763D-4CE4-4AA0-BB22-AFC2B5B14D23}" type="datetimeFigureOut">
              <a:rPr lang="el-GR"/>
              <a:pPr>
                <a:defRPr/>
              </a:pPr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73028-C76C-4EA6-ADC9-EDD8411210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B1763D-4CE4-4AA0-BB22-AFC2B5B14D2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73028-C76C-4EA6-ADC9-EDD8411210D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B1763D-4CE4-4AA0-BB22-AFC2B5B14D2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73028-C76C-4EA6-ADC9-EDD8411210D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B1763D-4CE4-4AA0-BB22-AFC2B5B14D2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19/12/2013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073028-C76C-4EA6-ADC9-EDD8411210D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dagre@iky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1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647700"/>
          </a:xfrm>
        </p:spPr>
        <p:txBody>
          <a:bodyPr/>
          <a:lstStyle/>
          <a:p>
            <a:r>
              <a:rPr lang="en-US" sz="2400" b="1" u="sng" smtClean="0">
                <a:solidFill>
                  <a:srgbClr val="FF3300"/>
                </a:solidFill>
              </a:rPr>
              <a:t>Key Action</a:t>
            </a:r>
            <a:r>
              <a:rPr lang="en-GB" sz="2400" b="1" u="sng" smtClean="0">
                <a:solidFill>
                  <a:srgbClr val="FF3300"/>
                </a:solidFill>
              </a:rPr>
              <a:t> 2:</a:t>
            </a:r>
            <a:r>
              <a:rPr lang="en-GB" sz="2400" b="1" u="sng" smtClean="0"/>
              <a:t> </a:t>
            </a:r>
            <a:br>
              <a:rPr lang="en-GB" sz="2400" b="1" u="sng" smtClean="0"/>
            </a:br>
            <a:r>
              <a:rPr lang="en-US" sz="2800" i="1" u="sng" smtClean="0">
                <a:solidFill>
                  <a:srgbClr val="FF3300"/>
                </a:solidFill>
              </a:rPr>
              <a:t>Co-operation for Innovation and Good Practices</a:t>
            </a:r>
            <a:r>
              <a:rPr lang="el-GR" sz="2400" i="1" u="sng" smtClean="0">
                <a:solidFill>
                  <a:srgbClr val="FF3300"/>
                </a:solidFill>
              </a:rPr>
              <a:t/>
            </a:r>
            <a:br>
              <a:rPr lang="el-GR" sz="2400" i="1" u="sng" smtClean="0">
                <a:solidFill>
                  <a:srgbClr val="FF3300"/>
                </a:solidFill>
              </a:rPr>
            </a:br>
            <a:endParaRPr lang="el-GR" sz="2400" i="1" u="sng" smtClean="0">
              <a:solidFill>
                <a:srgbClr val="FF33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4000" b="1" u="sng" dirty="0" smtClean="0">
                <a:solidFill>
                  <a:srgbClr val="FF3300"/>
                </a:solidFill>
              </a:rPr>
              <a:t>Συνεργασία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για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Καινοτομία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και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Καλές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Πρακτικές</a:t>
            </a:r>
            <a:r>
              <a:rPr lang="en-GB" sz="4000" b="1" u="sng" dirty="0" smtClean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l-GR" sz="2800" dirty="0" smtClean="0">
                <a:solidFill>
                  <a:srgbClr val="FF3300"/>
                </a:solidFill>
              </a:rPr>
              <a:t>4. KA2 - </a:t>
            </a:r>
            <a:r>
              <a:rPr lang="el-GR" sz="2800" dirty="0" err="1" smtClean="0">
                <a:solidFill>
                  <a:srgbClr val="FF3300"/>
                </a:solidFill>
              </a:rPr>
              <a:t>Strategic</a:t>
            </a:r>
            <a:r>
              <a:rPr lang="el-GR" sz="2800" dirty="0" smtClean="0">
                <a:solidFill>
                  <a:srgbClr val="FF3300"/>
                </a:solidFill>
              </a:rPr>
              <a:t> </a:t>
            </a:r>
            <a:r>
              <a:rPr lang="el-GR" sz="2800" dirty="0" err="1" smtClean="0">
                <a:solidFill>
                  <a:srgbClr val="FF3300"/>
                </a:solidFill>
              </a:rPr>
              <a:t>Partnerships</a:t>
            </a:r>
            <a:r>
              <a:rPr lang="el-GR" sz="2800" dirty="0" smtClean="0">
                <a:solidFill>
                  <a:srgbClr val="FF3300"/>
                </a:solidFill>
              </a:rPr>
              <a:t>/</a:t>
            </a:r>
          </a:p>
          <a:p>
            <a:pPr>
              <a:lnSpc>
                <a:spcPct val="90000"/>
              </a:lnSpc>
            </a:pPr>
            <a:r>
              <a:rPr lang="el-GR" sz="4000" b="1" u="sng" dirty="0" smtClean="0">
                <a:solidFill>
                  <a:srgbClr val="FF3300"/>
                </a:solidFill>
              </a:rPr>
              <a:t>Στρατηγικές</a:t>
            </a:r>
            <a:r>
              <a:rPr lang="el-GR" sz="4000" b="1" i="1" u="sng" dirty="0" smtClean="0">
                <a:solidFill>
                  <a:srgbClr val="FF3300"/>
                </a:solidFill>
              </a:rPr>
              <a:t> </a:t>
            </a:r>
            <a:r>
              <a:rPr lang="el-GR" sz="4000" b="1" u="sng" dirty="0" smtClean="0">
                <a:solidFill>
                  <a:srgbClr val="FF3300"/>
                </a:solidFill>
              </a:rPr>
              <a:t>Συμπράξεις</a:t>
            </a:r>
            <a:endParaRPr lang="en-US" sz="4000" b="1" i="1" u="sng" dirty="0" smtClean="0">
              <a:solidFill>
                <a:srgbClr val="FF3300"/>
              </a:solidFill>
            </a:endParaRPr>
          </a:p>
          <a:p>
            <a:pPr algn="l">
              <a:lnSpc>
                <a:spcPct val="90000"/>
              </a:lnSpc>
            </a:pPr>
            <a:endParaRPr lang="en-US" i="1" u="sng" dirty="0" smtClean="0">
              <a:solidFill>
                <a:srgbClr val="FF3300"/>
              </a:solidFill>
            </a:endParaRPr>
          </a:p>
          <a:p>
            <a:pPr algn="l">
              <a:lnSpc>
                <a:spcPct val="90000"/>
              </a:lnSpc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algn="l">
              <a:lnSpc>
                <a:spcPct val="90000"/>
              </a:lnSpc>
            </a:pPr>
            <a:r>
              <a:rPr lang="el-GR" sz="2000" b="1" dirty="0" smtClean="0">
                <a:solidFill>
                  <a:schemeClr val="hlink"/>
                </a:solidFill>
              </a:rPr>
              <a:t>Αθήνα,</a:t>
            </a:r>
          </a:p>
          <a:p>
            <a:pPr algn="l">
              <a:lnSpc>
                <a:spcPct val="90000"/>
              </a:lnSpc>
            </a:pPr>
            <a:r>
              <a:rPr lang="el-GR" sz="2000" b="1" dirty="0" smtClean="0">
                <a:solidFill>
                  <a:schemeClr val="hlink"/>
                </a:solidFill>
              </a:rPr>
              <a:t>18 Δεκεμβρίου 2013</a:t>
            </a:r>
            <a:endParaRPr lang="en-US" sz="2000" b="1" dirty="0" smtClean="0">
              <a:solidFill>
                <a:schemeClr val="hlink"/>
              </a:solidFill>
            </a:endParaRPr>
          </a:p>
          <a:p>
            <a:pPr algn="l">
              <a:lnSpc>
                <a:spcPct val="90000"/>
              </a:lnSpc>
            </a:pPr>
            <a:r>
              <a:rPr lang="el-GR" sz="2000" b="1" dirty="0" smtClean="0">
                <a:solidFill>
                  <a:schemeClr val="hlink"/>
                </a:solidFill>
              </a:rPr>
              <a:t>Τσίκλη Αγάπη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3317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647700"/>
          </a:xfrm>
        </p:spPr>
        <p:txBody>
          <a:bodyPr/>
          <a:lstStyle/>
          <a:p>
            <a:r>
              <a:rPr lang="el-GR" sz="4000" b="1" u="sng" dirty="0" smtClean="0">
                <a:solidFill>
                  <a:schemeClr val="hlink"/>
                </a:solidFill>
              </a:rPr>
              <a:t>Πού υποβάλω αίτηση;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683568" y="2276872"/>
            <a:ext cx="8065269" cy="4103688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l-GR" sz="2000" b="1" dirty="0" smtClean="0">
                <a:solidFill>
                  <a:schemeClr val="hlink"/>
                </a:solidFill>
              </a:rPr>
              <a:t> </a:t>
            </a:r>
            <a:r>
              <a:rPr lang="el-GR" dirty="0" smtClean="0">
                <a:solidFill>
                  <a:srgbClr val="FF3300"/>
                </a:solidFill>
              </a:rPr>
              <a:t>Στην Εθνική Μονάδα της χώρας που έχει ιδρυθεί και λειτουργεί ο φορέας.</a:t>
            </a: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2800" b="1" dirty="0" smtClean="0">
                <a:solidFill>
                  <a:srgbClr val="0070C0"/>
                </a:solidFill>
              </a:rPr>
              <a:t>Στα πλαίσια του </a:t>
            </a:r>
            <a:r>
              <a:rPr lang="en-US" sz="2800" b="1" dirty="0" smtClean="0">
                <a:solidFill>
                  <a:srgbClr val="0070C0"/>
                </a:solidFill>
              </a:rPr>
              <a:t>ERASMUS</a:t>
            </a:r>
            <a:r>
              <a:rPr lang="el-GR" sz="2800" b="1" dirty="0" smtClean="0">
                <a:solidFill>
                  <a:srgbClr val="0070C0"/>
                </a:solidFill>
              </a:rPr>
              <a:t>+ ένας οργανισμός θα ηγείται της σύμπραξης, και θα έχει το συντονισμό του σχεδίου. Οι υπόλοιποι οργανισμοί θα εμφανίζονται ως εταίροι. Διαφόρων μεγεθών στρατηγικές συμπράξεις θα είναι επιλέξιμες, ώστε να δοθεί η ευκαιρία και σε μικρότερους οργανισμούς να συμμετάσχουν στο πρόγραμμα. </a:t>
            </a:r>
          </a:p>
          <a:p>
            <a:pPr marL="0" indent="0">
              <a:lnSpc>
                <a:spcPct val="90000"/>
              </a:lnSpc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0421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51520" y="3645024"/>
            <a:ext cx="503238" cy="3603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412776"/>
            <a:ext cx="7772400" cy="792088"/>
          </a:xfrm>
        </p:spPr>
        <p:txBody>
          <a:bodyPr/>
          <a:lstStyle/>
          <a:p>
            <a:r>
              <a:rPr lang="el-GR" sz="3600" b="1" u="sng" dirty="0" smtClean="0">
                <a:solidFill>
                  <a:schemeClr val="hlink"/>
                </a:solidFill>
              </a:rPr>
              <a:t>Διάγραμμα διαδικασιών</a:t>
            </a:r>
            <a:br>
              <a:rPr lang="el-GR" sz="3600" b="1" u="sng" dirty="0" smtClean="0">
                <a:solidFill>
                  <a:schemeClr val="hlink"/>
                </a:solidFill>
              </a:rPr>
            </a:br>
            <a:endParaRPr lang="el-GR" sz="3600" b="1" u="sng" dirty="0" smtClean="0">
              <a:solidFill>
                <a:schemeClr val="hlink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528" y="2348880"/>
            <a:ext cx="8569325" cy="4103688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0421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323528" y="1916832"/>
          <a:ext cx="842493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647700"/>
          </a:xfrm>
        </p:spPr>
        <p:txBody>
          <a:bodyPr/>
          <a:lstStyle/>
          <a:p>
            <a:endParaRPr lang="el-GR" sz="4000" b="1" u="sng" dirty="0" smtClean="0">
              <a:solidFill>
                <a:schemeClr val="hlink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528" y="2276872"/>
            <a:ext cx="8569325" cy="4103688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0421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539552" y="1628800"/>
          <a:ext cx="80648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4213" y="1412875"/>
            <a:ext cx="7772400" cy="576263"/>
          </a:xfrm>
        </p:spPr>
        <p:txBody>
          <a:bodyPr/>
          <a:lstStyle/>
          <a:p>
            <a:r>
              <a:rPr lang="el-GR" sz="4000" b="1" u="sng" dirty="0" smtClean="0">
                <a:solidFill>
                  <a:schemeClr val="hlink"/>
                </a:solidFill>
              </a:rPr>
              <a:t>Χαρακτηριστικά</a:t>
            </a:r>
            <a:r>
              <a:rPr lang="el-GR" sz="2400" i="1" u="sng" dirty="0" smtClean="0">
                <a:solidFill>
                  <a:schemeClr val="hlink"/>
                </a:solidFill>
              </a:rPr>
              <a:t> </a:t>
            </a:r>
            <a:r>
              <a:rPr lang="el-GR" sz="4000" b="1" u="sng" dirty="0" smtClean="0">
                <a:solidFill>
                  <a:schemeClr val="hlink"/>
                </a:solidFill>
              </a:rPr>
              <a:t>Χρηματοδότησης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133600"/>
            <a:ext cx="8569325" cy="4319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l-GR" dirty="0" smtClean="0">
                <a:solidFill>
                  <a:srgbClr val="FF3300"/>
                </a:solidFill>
              </a:rPr>
              <a:t>Πρόκληση- </a:t>
            </a:r>
            <a:br>
              <a:rPr lang="el-GR" dirty="0" smtClean="0">
                <a:solidFill>
                  <a:srgbClr val="FF3300"/>
                </a:solidFill>
              </a:rPr>
            </a:br>
            <a:r>
              <a:rPr lang="el-GR" dirty="0" smtClean="0">
                <a:solidFill>
                  <a:srgbClr val="FF3300"/>
                </a:solidFill>
              </a:rPr>
              <a:t>η ποικιλία στα είδη των Στρατηγικών Συμπράξεων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Μικρά και μεγάλα σχέδια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Πολύπλοκα και απλά σχέδια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Έμπειροι αλλά και νέοι εταίροι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Char char="ü"/>
            </a:pPr>
            <a:r>
              <a:rPr lang="el-GR" dirty="0" smtClean="0">
                <a:solidFill>
                  <a:srgbClr val="FF3300"/>
                </a:solidFill>
              </a:rPr>
              <a:t> Απλοποίηση-</a:t>
            </a:r>
            <a:r>
              <a:rPr lang="el-GR" dirty="0" smtClean="0">
                <a:solidFill>
                  <a:schemeClr val="hlink"/>
                </a:solidFill>
              </a:rPr>
              <a:t> </a:t>
            </a:r>
            <a:r>
              <a:rPr lang="el-GR" dirty="0" smtClean="0">
                <a:solidFill>
                  <a:srgbClr val="FF3300"/>
                </a:solidFill>
              </a:rPr>
              <a:t>μονάδες κόστους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απόδειξη της δράσης και όχι της επιλεξιμότητας της δαπάνης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επικέντρωση στην ποιότητα των παραδοτέων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λιγότερος χρόνος  για τη διοικητική διαχείριση του σχεδίου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400" i="1" dirty="0" smtClean="0">
                <a:solidFill>
                  <a:schemeClr val="hlink"/>
                </a:solidFill>
              </a:rPr>
              <a:t>μείωση των ποσοστών λάθους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l-GR" sz="2400" i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l-GR" i="1" dirty="0" smtClean="0">
              <a:solidFill>
                <a:schemeClr val="hlink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8373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- Τίτλος"/>
          <p:cNvSpPr>
            <a:spLocks noGrp="1"/>
          </p:cNvSpPr>
          <p:nvPr>
            <p:ph type="ctrTitle" idx="4294967295"/>
          </p:nvPr>
        </p:nvSpPr>
        <p:spPr>
          <a:xfrm>
            <a:off x="323528" y="1268760"/>
            <a:ext cx="8352928" cy="1007715"/>
          </a:xfrm>
        </p:spPr>
        <p:txBody>
          <a:bodyPr/>
          <a:lstStyle/>
          <a:p>
            <a:r>
              <a:rPr lang="el-GR" sz="4000" b="1" u="sng" dirty="0" smtClean="0">
                <a:solidFill>
                  <a:schemeClr val="hlink"/>
                </a:solidFill>
              </a:rPr>
              <a:t>Χρηματοδότηση</a:t>
            </a:r>
            <a:r>
              <a:rPr lang="en-GB" sz="4000" b="1" u="sng" dirty="0" smtClean="0">
                <a:solidFill>
                  <a:schemeClr val="hlink"/>
                </a:solidFill>
              </a:rPr>
              <a:t>-</a:t>
            </a:r>
            <a:r>
              <a:rPr lang="el-GR" sz="4000" b="1" u="sng" dirty="0" smtClean="0">
                <a:solidFill>
                  <a:schemeClr val="hlink"/>
                </a:solidFill>
              </a:rPr>
              <a:t>Κατηγορίες δαπανών</a:t>
            </a:r>
            <a:br>
              <a:rPr lang="el-GR" sz="4000" b="1" u="sng" dirty="0" smtClean="0">
                <a:solidFill>
                  <a:schemeClr val="hlink"/>
                </a:solidFill>
              </a:rPr>
            </a:br>
            <a:r>
              <a:rPr lang="el-GR" sz="2400" dirty="0" smtClean="0">
                <a:solidFill>
                  <a:schemeClr val="hlink"/>
                </a:solidFill>
              </a:rPr>
              <a:t>Αρχή </a:t>
            </a:r>
            <a:r>
              <a:rPr lang="en-US" sz="2400" dirty="0" smtClean="0">
                <a:solidFill>
                  <a:schemeClr val="hlink"/>
                </a:solidFill>
              </a:rPr>
              <a:t>FR: </a:t>
            </a:r>
            <a:r>
              <a:rPr lang="el-GR" sz="2400" dirty="0" smtClean="0">
                <a:solidFill>
                  <a:schemeClr val="hlink"/>
                </a:solidFill>
              </a:rPr>
              <a:t>ίδιο ποσό χρηματοδότησης για την ίδια δράση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l-GR" sz="2000" b="1" u="sng" dirty="0" smtClean="0">
                <a:solidFill>
                  <a:srgbClr val="FF0000"/>
                </a:solidFill>
              </a:rPr>
              <a:t>ΜΟΝΑΔΑ ΚΟΣΤΟΥΣ/ </a:t>
            </a:r>
            <a:r>
              <a:rPr lang="en-US" sz="2000" b="1" u="sng" dirty="0" smtClean="0">
                <a:solidFill>
                  <a:srgbClr val="FF0000"/>
                </a:solidFill>
              </a:rPr>
              <a:t>UNIT COSTS </a:t>
            </a:r>
            <a:endParaRPr lang="el-GR" sz="2000" b="1" u="sng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Διαχείριση Σχεδίου και  Υλοποίηση: χρηματοδότηση ανά εταίρο ανά μήνα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Διακρατικές συναντήσεις της σύμπραξης: χρηματοδότηση ανά συμμετέχοντα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Παραδοτέα: δαπάνες προσωπικού</a:t>
            </a:r>
          </a:p>
          <a:p>
            <a:pPr marL="0" lv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Πολλαπλασιαστικές δράσεις</a:t>
            </a:r>
            <a:endParaRPr lang="en-US" sz="2000" i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 Κατάρτιση, εκπαίδευση, μάθηση: χρηματοδότηση για τη δαπάνη μετακίνησης ανάλογα με την απόσταση, χρηματοδότηση ανά ημέρα για τη διαβίωση, χρηματοδότηση για γλωσσική υποστήριξη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l-GR" sz="2000" b="1" u="sng" dirty="0" smtClean="0">
                <a:solidFill>
                  <a:srgbClr val="FF3300"/>
                </a:solidFill>
              </a:rPr>
              <a:t>ΠΡΑΓΜΑΤΙΚΑ ΚΟΣΤΗ/ </a:t>
            </a:r>
            <a:r>
              <a:rPr lang="en-US" sz="2000" b="1" u="sng" dirty="0" smtClean="0">
                <a:solidFill>
                  <a:srgbClr val="FF3300"/>
                </a:solidFill>
              </a:rPr>
              <a:t>REAL COSTS</a:t>
            </a:r>
            <a:endParaRPr lang="el-GR" sz="2000" b="1" u="sng" dirty="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Δαπάνες υπεργολαβίας, δαπάνες εξοπλισμού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i="1" dirty="0" smtClean="0">
                <a:solidFill>
                  <a:schemeClr val="hlink"/>
                </a:solidFill>
              </a:rPr>
              <a:t>Συμμετέχοντες άτομα με ειδικές ανάγκες (ΑΜΕΑ)</a:t>
            </a:r>
          </a:p>
          <a:p>
            <a:pPr marL="0" indent="0">
              <a:lnSpc>
                <a:spcPct val="90000"/>
              </a:lnSpc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2469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entrou\Desktop\gosudarstvennye-zakupki-tovarov-i-uslu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229200"/>
            <a:ext cx="2442864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Τίτλος"/>
          <p:cNvSpPr>
            <a:spLocks noGrp="1"/>
          </p:cNvSpPr>
          <p:nvPr>
            <p:ph type="ctrTitle" idx="4294967295"/>
          </p:nvPr>
        </p:nvSpPr>
        <p:spPr>
          <a:xfrm>
            <a:off x="323528" y="908720"/>
            <a:ext cx="8568952" cy="1152129"/>
          </a:xfrm>
        </p:spPr>
        <p:txBody>
          <a:bodyPr/>
          <a:lstStyle/>
          <a:p>
            <a:r>
              <a:rPr lang="el-GR" sz="2400" b="1" i="1" u="sng" dirty="0" smtClean="0">
                <a:solidFill>
                  <a:srgbClr val="FF0000"/>
                </a:solidFill>
              </a:rPr>
              <a:t/>
            </a:r>
            <a:br>
              <a:rPr lang="el-GR" sz="2400" b="1" i="1" u="sng" dirty="0" smtClean="0">
                <a:solidFill>
                  <a:srgbClr val="FF0000"/>
                </a:solidFill>
              </a:rPr>
            </a:br>
            <a:r>
              <a:rPr lang="el-GR" sz="2400" b="1" i="1" u="sng" dirty="0" smtClean="0">
                <a:solidFill>
                  <a:srgbClr val="FF0000"/>
                </a:solidFill>
              </a:rPr>
              <a:t>ΜΕΓΙΣΤΟ ΠΟΣΟ ΧΡΗΜΑΤΟΔΟΤΗΣΗΣ: 150.000 ΕΥΡΩ/ ΕΤΟΣ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u="sng" dirty="0" smtClean="0">
              <a:solidFill>
                <a:schemeClr val="hlink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4517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1" y="1931524"/>
          <a:ext cx="8568952" cy="452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119"/>
                <a:gridCol w="2107119"/>
                <a:gridCol w="2569516"/>
                <a:gridCol w="1785198"/>
              </a:tblGrid>
              <a:tr h="1374260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ΚΑΤΗΓΟΡΙΕΣ  ΔΑΠΑΝΩΝ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ΤΡΟΠΟΣ ΧΡΗΜΑΤΟΔΟΤΗΣΗΣ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ΠΟΣΟ ΓΙΑ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ΤΟ ΣΥΝΤΟΝΙΣΤΗ</a:t>
                      </a:r>
                      <a:r>
                        <a:rPr lang="el-GR" baseline="0" dirty="0" smtClean="0"/>
                        <a:t> ΦΟΡΕΑ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ΓΙΑ ΤΟΥΣ ΕΤΑΙΡΟΥΣ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ΜΕΓΙΣΤΟ</a:t>
                      </a:r>
                      <a:r>
                        <a:rPr lang="el-GR" baseline="0" dirty="0" smtClean="0"/>
                        <a:t> ΠΟΣΟ </a:t>
                      </a:r>
                      <a:endParaRPr lang="el-GR" dirty="0"/>
                    </a:p>
                  </a:txBody>
                  <a:tcPr/>
                </a:tc>
              </a:tr>
              <a:tr h="947345">
                <a:tc>
                  <a:txBody>
                    <a:bodyPr/>
                    <a:lstStyle/>
                    <a:p>
                      <a:r>
                        <a:rPr lang="el-GR" dirty="0" smtClean="0"/>
                        <a:t>Διαχείριση σχεδίων/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management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ΜΟΝΑΔΑ</a:t>
                      </a:r>
                      <a:r>
                        <a:rPr lang="el-GR" baseline="0" dirty="0" smtClean="0"/>
                        <a:t> ΚΟΣΤΟΥΣ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500 ευρώ/μήνα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250 ευρώ/μήνα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2.750</a:t>
                      </a:r>
                      <a:r>
                        <a:rPr lang="el-GR" baseline="0" dirty="0" smtClean="0"/>
                        <a:t> ευρώ/μήνα</a:t>
                      </a:r>
                      <a:endParaRPr lang="el-GR" dirty="0"/>
                    </a:p>
                  </a:txBody>
                  <a:tcPr/>
                </a:tc>
              </a:tr>
              <a:tr h="2200206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Διακρατικές</a:t>
                      </a:r>
                      <a:r>
                        <a:rPr lang="el-GR" baseline="0" dirty="0" smtClean="0"/>
                        <a:t> Συναντήσεις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ΜΟΝΑΔΑ</a:t>
                      </a:r>
                      <a:r>
                        <a:rPr lang="el-GR" baseline="0" dirty="0" smtClean="0"/>
                        <a:t> ΚΟΣΤΟΥΣ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Μέχρι 100 χλμ- δωρεάν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Από 100 έως 1999 χλμ 575ευρώ/συμμετέχοντα/</a:t>
                      </a:r>
                      <a:br>
                        <a:rPr lang="el-GR" dirty="0" smtClean="0"/>
                      </a:br>
                      <a:r>
                        <a:rPr lang="el-GR" dirty="0" smtClean="0"/>
                        <a:t>συνάντηση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Πάνω από 2000</a:t>
                      </a:r>
                      <a:r>
                        <a:rPr lang="el-GR" baseline="0" dirty="0" smtClean="0"/>
                        <a:t> χλμ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760ευρώ/συμμετέχοντα/</a:t>
                      </a:r>
                      <a:br>
                        <a:rPr lang="el-GR" dirty="0" smtClean="0"/>
                      </a:br>
                      <a:r>
                        <a:rPr lang="el-GR" dirty="0" smtClean="0"/>
                        <a:t>συνάντηση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23.000 ευρώ/ έτος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Τίτλος"/>
          <p:cNvSpPr>
            <a:spLocks noGrp="1"/>
          </p:cNvSpPr>
          <p:nvPr>
            <p:ph type="ctrTitle" idx="4294967295"/>
          </p:nvPr>
        </p:nvSpPr>
        <p:spPr>
          <a:xfrm>
            <a:off x="899592" y="2060847"/>
            <a:ext cx="7558608" cy="936105"/>
          </a:xfrm>
        </p:spPr>
        <p:txBody>
          <a:bodyPr/>
          <a:lstStyle/>
          <a:p>
            <a:endParaRPr lang="el-GR" sz="4800" i="1" u="sng" dirty="0" smtClean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u="sng" dirty="0" smtClean="0">
              <a:solidFill>
                <a:schemeClr val="hlink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4517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556793"/>
          <a:ext cx="8640959" cy="472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728192"/>
                <a:gridCol w="3168352"/>
                <a:gridCol w="1584175"/>
              </a:tblGrid>
              <a:tr h="1253863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ΚΑΤΗΓΟΡΙΕΣ  ΔΑΠΑΝΩΝ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ΤΡΟΠΟΣ ΧΡΗΜΑΤΟΔΟΤΗΣΗΣ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ΠΟΣΟ ΓΙΑ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ΤΟ ΣΥΝΤΟΝΙΣΤΗ</a:t>
                      </a:r>
                      <a:r>
                        <a:rPr lang="el-GR" baseline="0" dirty="0" smtClean="0"/>
                        <a:t> ΦΟΡΕΑ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ΓΙΑ ΤΟΥΣ ΕΤΑΙΡΟΥΣ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ΜΕΓΙΣΤΟ</a:t>
                      </a:r>
                      <a:r>
                        <a:rPr lang="el-GR" baseline="0" dirty="0" smtClean="0"/>
                        <a:t> ΠΟΣΟ </a:t>
                      </a:r>
                      <a:endParaRPr lang="el-GR" dirty="0"/>
                    </a:p>
                  </a:txBody>
                  <a:tcPr/>
                </a:tc>
              </a:tr>
              <a:tr h="1842480">
                <a:tc>
                  <a:txBody>
                    <a:bodyPr/>
                    <a:lstStyle/>
                    <a:p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Πνευματικά προϊόντα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ΜΟΝΑΔΑ</a:t>
                      </a:r>
                      <a:r>
                        <a:rPr lang="el-GR" baseline="0" dirty="0" smtClean="0"/>
                        <a:t> ΚΟΣΤΟΥΣ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(παράδειγμα Ελλάδα)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per manager per day: 164 €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 researcher/teacher/trainer per day 137€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 technician per day: 102 €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Per administrative per day:78 €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236688">
                <a:tc>
                  <a:txBody>
                    <a:bodyPr/>
                    <a:lstStyle/>
                    <a:p>
                      <a:r>
                        <a:rPr lang="el-GR" dirty="0" smtClean="0"/>
                        <a:t>Πολλαπλασιαστικές Δράσεις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ΜΟΝΑΔΑ</a:t>
                      </a:r>
                      <a:r>
                        <a:rPr lang="el-GR" baseline="0" dirty="0" smtClean="0"/>
                        <a:t> ΚΟΣΤΟΥΣ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100 ευρώ / συμμετέχοντα από</a:t>
                      </a:r>
                      <a:r>
                        <a:rPr lang="el-GR" baseline="0" dirty="0" smtClean="0"/>
                        <a:t> τη χώρα διεξαγωγής της δράσης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200 ανά συμμετέχοντα από άλλη χώρα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30.000 ευρώ/ σχέδιο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Τίτλος"/>
          <p:cNvSpPr>
            <a:spLocks noGrp="1"/>
          </p:cNvSpPr>
          <p:nvPr>
            <p:ph type="ctrTitle" idx="4294967295"/>
          </p:nvPr>
        </p:nvSpPr>
        <p:spPr>
          <a:xfrm flipV="1">
            <a:off x="899592" y="1772816"/>
            <a:ext cx="7558608" cy="288031"/>
          </a:xfrm>
        </p:spPr>
        <p:txBody>
          <a:bodyPr/>
          <a:lstStyle/>
          <a:p>
            <a:endParaRPr lang="el-GR" sz="4800" i="1" u="sng" dirty="0" smtClean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251520" y="2348880"/>
            <a:ext cx="8569325" cy="41036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u="sng" dirty="0" smtClean="0">
              <a:solidFill>
                <a:schemeClr val="hlink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4517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556793"/>
          <a:ext cx="8640959" cy="5108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448272"/>
                <a:gridCol w="2448272"/>
                <a:gridCol w="1584175"/>
              </a:tblGrid>
              <a:tr h="1253863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ΚΑΤΗΓΟΡΙΕΣ  ΔΑΠΑΝΩΝ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ΤΡΟΠΟΣ ΧΡΗΜΑΤΟΔΟΤΗΣΗΣ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ΠΟΣΟ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ΜΕΓΙΣΤΟ</a:t>
                      </a:r>
                      <a:r>
                        <a:rPr lang="el-GR" baseline="0" dirty="0" smtClean="0"/>
                        <a:t> ΠΟΣΟ </a:t>
                      </a:r>
                      <a:endParaRPr lang="el-GR" dirty="0"/>
                    </a:p>
                  </a:txBody>
                  <a:tcPr/>
                </a:tc>
              </a:tr>
              <a:tr h="184248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Ειδικές κατηγορίες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δαπανών: δαπάνες υπεργολαβίας, δαπάνες εξοπλισμού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Πραγματικά κόστη/ </a:t>
                      </a:r>
                      <a:r>
                        <a:rPr lang="en-US" dirty="0" smtClean="0"/>
                        <a:t>real costs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75% </a:t>
                      </a:r>
                      <a:r>
                        <a:rPr lang="el-GR" dirty="0" smtClean="0"/>
                        <a:t>των</a:t>
                      </a:r>
                      <a:r>
                        <a:rPr lang="el-GR" baseline="0" dirty="0" smtClean="0"/>
                        <a:t> επιλέξιμων δαπανών</a:t>
                      </a:r>
                      <a:endParaRPr lang="el-GR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50.000</a:t>
                      </a:r>
                      <a:r>
                        <a:rPr lang="el-GR" baseline="0" dirty="0" smtClean="0"/>
                        <a:t> ευρώ/σχέδιο</a:t>
                      </a:r>
                      <a:endParaRPr lang="el-GR" dirty="0"/>
                    </a:p>
                  </a:txBody>
                  <a:tcPr/>
                </a:tc>
              </a:tr>
              <a:tr h="1236688">
                <a:tc>
                  <a:txBody>
                    <a:bodyPr/>
                    <a:lstStyle/>
                    <a:p>
                      <a:r>
                        <a:rPr lang="el-GR" dirty="0" smtClean="0"/>
                        <a:t>Συμμετέχοντες:</a:t>
                      </a:r>
                      <a:r>
                        <a:rPr lang="el-GR" baseline="0" dirty="0" smtClean="0"/>
                        <a:t> άτομα με ειδικές ανάγκες (ΑΜΕΑ)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Πραγματικά κόστη/ </a:t>
                      </a:r>
                      <a:r>
                        <a:rPr lang="en-US" dirty="0" smtClean="0"/>
                        <a:t>real costs </a:t>
                      </a:r>
                      <a:endParaRPr lang="el-GR" dirty="0" smtClean="0"/>
                    </a:p>
                    <a:p>
                      <a:r>
                        <a:rPr lang="el-GR" dirty="0" smtClean="0"/>
                        <a:t>(επιπρόσθετα</a:t>
                      </a:r>
                      <a:r>
                        <a:rPr lang="el-GR" baseline="0" dirty="0" smtClean="0"/>
                        <a:t> κόστη που συνδέονται άμεσα με τις ανάγκες των συμμετεχόντων)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100% </a:t>
                      </a:r>
                      <a:r>
                        <a:rPr lang="el-GR" baseline="0" dirty="0" smtClean="0"/>
                        <a:t> των επιλέξιμων δαπανών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l-GR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*το αίτημα για αυτή τη δαπάνη πρέπει να δηλώνεται από την αίτηση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Τίτλος"/>
          <p:cNvSpPr>
            <a:spLocks noGrp="1"/>
          </p:cNvSpPr>
          <p:nvPr>
            <p:ph type="ctrTitle" idx="4294967295"/>
          </p:nvPr>
        </p:nvSpPr>
        <p:spPr>
          <a:xfrm>
            <a:off x="899592" y="2060847"/>
            <a:ext cx="7558608" cy="936105"/>
          </a:xfrm>
        </p:spPr>
        <p:txBody>
          <a:bodyPr/>
          <a:lstStyle/>
          <a:p>
            <a:r>
              <a:rPr lang="el-GR" sz="4800" i="1" u="sng" dirty="0" smtClean="0">
                <a:solidFill>
                  <a:srgbClr val="FF0000"/>
                </a:solidFill>
              </a:rPr>
              <a:t>Ευχαριστώ πολύ για την προσοχή σας!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u="sng" dirty="0" smtClean="0">
              <a:solidFill>
                <a:schemeClr val="hlink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2000" b="1" dirty="0" smtClean="0">
                <a:solidFill>
                  <a:schemeClr val="hlink"/>
                </a:solidFill>
              </a:rPr>
              <a:t>Πληροφορίες: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2000" b="1" dirty="0" err="1" smtClean="0">
                <a:solidFill>
                  <a:schemeClr val="hlink"/>
                </a:solidFill>
              </a:rPr>
              <a:t>Δαγρέ</a:t>
            </a:r>
            <a:r>
              <a:rPr lang="el-GR" sz="2000" b="1" dirty="0" smtClean="0">
                <a:solidFill>
                  <a:schemeClr val="hlink"/>
                </a:solidFill>
              </a:rPr>
              <a:t> Ελίνα, </a:t>
            </a:r>
            <a:r>
              <a:rPr lang="en-US" sz="2000" b="1" dirty="0" smtClean="0">
                <a:solidFill>
                  <a:schemeClr val="hlink"/>
                </a:solidFill>
                <a:hlinkClick r:id="rId3"/>
              </a:rPr>
              <a:t>edagre@iky.gr</a:t>
            </a:r>
            <a:endParaRPr lang="en-US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2000" b="1" dirty="0" smtClean="0">
                <a:solidFill>
                  <a:schemeClr val="hlink"/>
                </a:solidFill>
              </a:rPr>
              <a:t>Τσίκλη Αγάπη, </a:t>
            </a:r>
            <a:r>
              <a:rPr lang="en-US" sz="2000" b="1" dirty="0" smtClean="0">
                <a:solidFill>
                  <a:schemeClr val="hlink"/>
                </a:solidFill>
              </a:rPr>
              <a:t>atsikli@iky.gr</a:t>
            </a: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4517" name="4 - Εικόνα" descr="ik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entrou\Desktop\Entrepreneur-2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293096"/>
            <a:ext cx="360040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268413"/>
            <a:ext cx="7772400" cy="792162"/>
          </a:xfrm>
        </p:spPr>
        <p:txBody>
          <a:bodyPr/>
          <a:lstStyle/>
          <a:p>
            <a:r>
              <a:rPr lang="el-GR" sz="2800" smtClean="0">
                <a:solidFill>
                  <a:schemeClr val="hlink"/>
                </a:solidFill>
              </a:rPr>
              <a:t>Μια νέα δράση που στηρίζεται στο παρελθόν: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755650" y="1916113"/>
            <a:ext cx="7704138" cy="453707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600" b="1" smtClean="0">
                <a:solidFill>
                  <a:srgbClr val="FF3300"/>
                </a:solidFill>
              </a:rPr>
              <a:t>LLP:</a:t>
            </a:r>
            <a:endParaRPr lang="el-GR" sz="3600" b="1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Εταιρικές Σχέσεις (+ </a:t>
            </a:r>
            <a:r>
              <a:rPr lang="en-US" sz="3600" smtClean="0">
                <a:solidFill>
                  <a:srgbClr val="FF3300"/>
                </a:solidFill>
              </a:rPr>
              <a:t>Regio)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Πολυμερή Σχέδια και Δίκτυα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Μεταφορά/ Ανάπτυξη Καινοτομίας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600" b="1" smtClean="0">
                <a:solidFill>
                  <a:srgbClr val="FF3300"/>
                </a:solidFill>
              </a:rPr>
              <a:t>YiA</a:t>
            </a:r>
            <a:r>
              <a:rPr lang="en-US" sz="3600" smtClean="0">
                <a:solidFill>
                  <a:srgbClr val="FF33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smtClean="0">
                <a:solidFill>
                  <a:srgbClr val="FF3300"/>
                </a:solidFill>
              </a:rPr>
              <a:t>• 4.4</a:t>
            </a:r>
            <a:r>
              <a:rPr lang="el-GR" sz="3600" smtClean="0">
                <a:solidFill>
                  <a:srgbClr val="FF3300"/>
                </a:solidFill>
              </a:rPr>
              <a:t> Καινοτομία και ποιότητα</a:t>
            </a:r>
            <a:endParaRPr lang="en-US" sz="36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smtClean="0">
                <a:solidFill>
                  <a:srgbClr val="FF3300"/>
                </a:solidFill>
              </a:rPr>
              <a:t>• 4.5</a:t>
            </a:r>
            <a:r>
              <a:rPr lang="el-GR" sz="3600" smtClean="0">
                <a:solidFill>
                  <a:srgbClr val="FF3300"/>
                </a:solidFill>
              </a:rPr>
              <a:t> Πληροφορία</a:t>
            </a:r>
            <a:endParaRPr lang="en-US" sz="36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600" smtClean="0">
                <a:solidFill>
                  <a:srgbClr val="FF3300"/>
                </a:solidFill>
              </a:rPr>
              <a:t>• 1.2</a:t>
            </a:r>
            <a:r>
              <a:rPr lang="el-GR" sz="3600" smtClean="0">
                <a:solidFill>
                  <a:srgbClr val="FF3300"/>
                </a:solidFill>
              </a:rPr>
              <a:t> Πρωτοβουλίες νέων</a:t>
            </a:r>
            <a:endParaRPr lang="en-US" sz="36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n-US" sz="3600" smtClean="0">
              <a:solidFill>
                <a:srgbClr val="FF33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0485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268413"/>
            <a:ext cx="7772400" cy="865187"/>
          </a:xfrm>
        </p:spPr>
        <p:txBody>
          <a:bodyPr/>
          <a:lstStyle/>
          <a:p>
            <a:r>
              <a:rPr lang="el-GR" b="1" u="sng" smtClean="0">
                <a:solidFill>
                  <a:schemeClr val="hlink"/>
                </a:solidFill>
              </a:rPr>
              <a:t>Στόχοι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468313" y="2060575"/>
            <a:ext cx="8351837" cy="4392613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ποιότητα και καινοτομία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συνεργασία, δικτύωση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ανάπτυξη και επικύρωση ικανοτήτων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ένταξη των νέων 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ανάπτυξη ικανοτήτων των συμμετεχόντων οργανισμών</a:t>
            </a:r>
          </a:p>
          <a:p>
            <a:pPr marL="0" indent="0">
              <a:lnSpc>
                <a:spcPct val="90000"/>
              </a:lnSpc>
            </a:pPr>
            <a:endParaRPr lang="el-GR" sz="36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l-GR" sz="36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l-GR" sz="20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n-US" sz="2000" smtClean="0">
              <a:solidFill>
                <a:srgbClr val="FF33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2533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5229225"/>
            <a:ext cx="31813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412875"/>
            <a:ext cx="7847013" cy="1584325"/>
          </a:xfrm>
        </p:spPr>
        <p:txBody>
          <a:bodyPr/>
          <a:lstStyle/>
          <a:p>
            <a:pPr algn="l"/>
            <a:r>
              <a:rPr lang="el-GR" sz="4000" b="1" u="sng" smtClean="0">
                <a:solidFill>
                  <a:schemeClr val="hlink"/>
                </a:solidFill>
              </a:rPr>
              <a:t/>
            </a:r>
            <a:br>
              <a:rPr lang="el-GR" sz="4000" b="1" u="sng" smtClean="0">
                <a:solidFill>
                  <a:schemeClr val="hlink"/>
                </a:solidFill>
              </a:rPr>
            </a:br>
            <a:r>
              <a:rPr lang="el-GR" sz="4000" b="1" u="sng" smtClean="0">
                <a:solidFill>
                  <a:schemeClr val="hlink"/>
                </a:solidFill>
              </a:rPr>
              <a:t/>
            </a:r>
            <a:br>
              <a:rPr lang="el-GR" sz="4000" b="1" u="sng" smtClean="0">
                <a:solidFill>
                  <a:schemeClr val="hlink"/>
                </a:solidFill>
              </a:rPr>
            </a:br>
            <a:r>
              <a:rPr lang="el-GR" sz="4000" b="1" u="sng" smtClean="0">
                <a:solidFill>
                  <a:schemeClr val="hlink"/>
                </a:solidFill>
              </a:rPr>
              <a:t>Με ποιόν τρόπο;</a:t>
            </a:r>
            <a:r>
              <a:rPr lang="el-GR" sz="4000" b="1" smtClean="0">
                <a:solidFill>
                  <a:schemeClr val="hlink"/>
                </a:solidFill>
              </a:rPr>
              <a:t> </a:t>
            </a:r>
            <a:br>
              <a:rPr lang="el-GR" sz="4000" b="1" smtClean="0">
                <a:solidFill>
                  <a:schemeClr val="hlink"/>
                </a:solidFill>
              </a:rPr>
            </a:br>
            <a:r>
              <a:rPr lang="el-GR" sz="4000" b="1" smtClean="0">
                <a:solidFill>
                  <a:srgbClr val="FF3300"/>
                </a:solidFill>
              </a:rPr>
              <a:t/>
            </a:r>
            <a:br>
              <a:rPr lang="el-GR" sz="4000" b="1" smtClean="0">
                <a:solidFill>
                  <a:srgbClr val="FF3300"/>
                </a:solidFill>
              </a:rPr>
            </a:br>
            <a:endParaRPr lang="el-GR" sz="4000" b="1" smtClean="0">
              <a:solidFill>
                <a:srgbClr val="FF33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95288" y="2781300"/>
            <a:ext cx="7993062" cy="359886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4800" b="1" smtClean="0">
                <a:solidFill>
                  <a:srgbClr val="FF3300"/>
                </a:solidFill>
              </a:rPr>
              <a:t>Στρατηγικές Συμπράξεις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n-US" sz="4800" b="1" smtClean="0">
              <a:solidFill>
                <a:srgbClr val="FF33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6629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27088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55650" y="22050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26635" name="Picture 11" descr="cooperation_network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3789363"/>
            <a:ext cx="378142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557338"/>
            <a:ext cx="7772400" cy="431800"/>
          </a:xfrm>
        </p:spPr>
        <p:txBody>
          <a:bodyPr/>
          <a:lstStyle/>
          <a:p>
            <a:endParaRPr lang="el-GR" sz="4000" b="1" u="sng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9144000" cy="489585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προωθούν διμερείς και πολυμερείς συνεργασίες ανάλογα με τον τομέα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2800" smtClean="0">
                <a:solidFill>
                  <a:schemeClr val="hlink"/>
                </a:solidFill>
              </a:rPr>
              <a:t>(πχ. ανώτατη εκπαίδευση, Επαγγελματική Εκπαίδευση και Κατάρτιση </a:t>
            </a:r>
            <a:r>
              <a:rPr lang="en-US" sz="2800" smtClean="0">
                <a:solidFill>
                  <a:schemeClr val="hlink"/>
                </a:solidFill>
              </a:rPr>
              <a:t>(VET) </a:t>
            </a:r>
            <a:r>
              <a:rPr lang="el-GR" sz="2800" smtClean="0">
                <a:solidFill>
                  <a:schemeClr val="hlink"/>
                </a:solidFill>
              </a:rPr>
              <a:t>, εκπαίδευση ενηλίκων, νεολαία)</a:t>
            </a:r>
            <a:r>
              <a:rPr lang="el-GR" sz="3600" smtClean="0">
                <a:solidFill>
                  <a:srgbClr val="FF33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 προωθούν διατομεακές συνεργασίες σχετικές με περισσότερους από έναν τομείς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l-GR" sz="2800" smtClean="0">
                <a:solidFill>
                  <a:schemeClr val="hlink"/>
                </a:solidFill>
              </a:rPr>
              <a:t>(πχ. εκπαίδευση, κατάρτιση, νεολαία)</a:t>
            </a:r>
          </a:p>
          <a:p>
            <a:pPr marL="0" indent="0">
              <a:lnSpc>
                <a:spcPct val="90000"/>
              </a:lnSpc>
            </a:pPr>
            <a:r>
              <a:rPr lang="el-GR" sz="3600" smtClean="0">
                <a:solidFill>
                  <a:srgbClr val="FF3300"/>
                </a:solidFill>
              </a:rPr>
              <a:t>προωθούν συνεργασίες ανάμεσα σε διαφορετικούς τύπους φορέων</a:t>
            </a:r>
          </a:p>
          <a:p>
            <a:pPr marL="0" indent="0">
              <a:lnSpc>
                <a:spcPct val="90000"/>
              </a:lnSpc>
            </a:pPr>
            <a:r>
              <a:rPr lang="el-GR" sz="2800" smtClean="0">
                <a:solidFill>
                  <a:schemeClr val="hlink"/>
                </a:solidFill>
              </a:rPr>
              <a:t>(δημόσιος τομέας, αγορά εργασίας, κοινωνία των πολιτών)</a:t>
            </a:r>
          </a:p>
          <a:p>
            <a:pPr marL="0" indent="0">
              <a:lnSpc>
                <a:spcPct val="90000"/>
              </a:lnSpc>
            </a:pPr>
            <a:endParaRPr lang="en-US" sz="280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6869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4213" y="1052513"/>
            <a:ext cx="7772400" cy="792162"/>
          </a:xfrm>
        </p:spPr>
        <p:txBody>
          <a:bodyPr/>
          <a:lstStyle/>
          <a:p>
            <a:r>
              <a:rPr lang="el-GR" sz="4000" b="1" u="sng" smtClean="0">
                <a:solidFill>
                  <a:schemeClr val="hlink"/>
                </a:solidFill>
              </a:rPr>
              <a:t/>
            </a:r>
            <a:br>
              <a:rPr lang="el-GR" sz="4000" b="1" u="sng" smtClean="0">
                <a:solidFill>
                  <a:schemeClr val="hlink"/>
                </a:solidFill>
              </a:rPr>
            </a:br>
            <a:r>
              <a:rPr lang="el-GR" sz="4000" b="1" u="sng" smtClean="0">
                <a:solidFill>
                  <a:schemeClr val="hlink"/>
                </a:solidFill>
              </a:rPr>
              <a:t>Παραδείγματα Σχεδίων</a:t>
            </a:r>
            <a:r>
              <a:rPr lang="el-GR" sz="2400" i="1" u="sng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133600"/>
            <a:ext cx="8569325" cy="4724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smtClean="0">
                <a:solidFill>
                  <a:srgbClr val="FF3300"/>
                </a:solidFill>
              </a:rPr>
              <a:t>Συμπράξεις ανάμεσα σε πανεπιστήμια, φορείς ΕΕΚ, ΜΚΟ νεολαίας, βιομηχανίες στο χώρο του πολιτισμού, μικρομεσαίες επιχειρήσεις με σκοπό να ενισχυθεί η μετάβαση από την εκπαίδευση στην αγορά εργασίας για ελεύθερους επαγγελματίες  προωθώντας την καινοτομία και την επιχειρηματικότητα</a:t>
            </a:r>
            <a:r>
              <a:rPr lang="el-GR" sz="2800" smtClean="0">
                <a:solidFill>
                  <a:srgbClr val="FF33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8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8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8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800" smtClean="0">
              <a:solidFill>
                <a:srgbClr val="FF3300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800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l-GR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l-GR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</a:pPr>
            <a:endParaRPr lang="el-GR" smtClean="0">
              <a:solidFill>
                <a:srgbClr val="FF33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2229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4770438"/>
            <a:ext cx="3348037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647700"/>
          </a:xfrm>
        </p:spPr>
        <p:txBody>
          <a:bodyPr/>
          <a:lstStyle/>
          <a:p>
            <a:endParaRPr lang="el-GR" sz="2400" i="1" u="sng" smtClean="0">
              <a:solidFill>
                <a:srgbClr val="FF33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1628775"/>
            <a:ext cx="8569325" cy="4824413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smtClean="0">
                <a:solidFill>
                  <a:srgbClr val="FF3300"/>
                </a:solidFill>
              </a:rPr>
              <a:t>Συμπράξεις ανάμεσα σε φορείς τοπικής αυτοδιοίκησης, οργανισμούς αναγνώρισης τίτλων, επαγγελματικούς φορείς, εμπορικά επιμελητήρια, φορείς επαγγελματικού προσανατολισμού, για τη δημιουργία ενός σχεδίου για την προώθηση των προσόντων όσων αναζητούν εργασία 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mtClean="0">
              <a:solidFill>
                <a:srgbClr val="FF3300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4277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Entrepreneur-Econom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437063"/>
            <a:ext cx="3313113" cy="220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Τίτλος"/>
          <p:cNvSpPr>
            <a:spLocks noGrp="1"/>
          </p:cNvSpPr>
          <p:nvPr>
            <p:ph type="ctrTitle" idx="4294967295"/>
          </p:nvPr>
        </p:nvSpPr>
        <p:spPr>
          <a:xfrm>
            <a:off x="1187450" y="1700213"/>
            <a:ext cx="7270750" cy="360362"/>
          </a:xfrm>
        </p:spPr>
        <p:txBody>
          <a:bodyPr/>
          <a:lstStyle/>
          <a:p>
            <a:r>
              <a:rPr lang="el-GR" sz="4000" b="1" u="sng" dirty="0" smtClean="0">
                <a:solidFill>
                  <a:schemeClr val="hlink"/>
                </a:solidFill>
              </a:rPr>
              <a:t/>
            </a:r>
            <a:br>
              <a:rPr lang="el-GR" sz="4000" b="1" u="sng" dirty="0" smtClean="0">
                <a:solidFill>
                  <a:schemeClr val="hlink"/>
                </a:solidFill>
              </a:rPr>
            </a:br>
            <a:r>
              <a:rPr lang="el-GR" sz="4000" b="1" u="sng" dirty="0" smtClean="0">
                <a:solidFill>
                  <a:schemeClr val="hlink"/>
                </a:solidFill>
              </a:rPr>
              <a:t>Ποιός μπορεί να κάνει αίτηση;</a:t>
            </a:r>
            <a:br>
              <a:rPr lang="el-GR" sz="4000" b="1" u="sng" dirty="0" smtClean="0">
                <a:solidFill>
                  <a:schemeClr val="hlink"/>
                </a:solidFill>
              </a:rPr>
            </a:br>
            <a:r>
              <a:rPr lang="el-GR" sz="2400" dirty="0" smtClean="0">
                <a:solidFill>
                  <a:schemeClr val="hlink"/>
                </a:solidFill>
              </a:rPr>
              <a:t>Τουλάχιστον 3 φορείς από 3 διαφορετικές χώρες και όχι παραπάνω από 10 φορείς συνολικά</a:t>
            </a:r>
            <a:br>
              <a:rPr lang="el-GR" sz="2400" dirty="0" smtClean="0">
                <a:solidFill>
                  <a:schemeClr val="hlink"/>
                </a:solidFill>
              </a:rPr>
            </a:br>
            <a:endParaRPr lang="el-GR" sz="2400" dirty="0" smtClean="0">
              <a:solidFill>
                <a:schemeClr val="hlink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420938"/>
            <a:ext cx="8569325" cy="4437062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Πανεπιστήμια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Σχολεία, ινστιτούτα, κέντρα επαγγελματικής κατάρτισης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Μη κερδοσκοπικοί οργανισμοί, συνεταιρισμοί, ΜΚΟ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Δημόσιες, ιδιωτικές μικρομεσαίες επιχειρήσεις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Ένας δημόσιος φορέας τοπικής, περιφερειακής ή εθνικής κλίμακας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Επιμελητήρια, επαγγελματικές ενώσεις, επαγγελματικοί σύλλογοι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Βιβλιοθήκες, μουσεία, πολιτιστικοί οργανισμοί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Φορείς εκπαίδευσης ενηλίκων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Ερευνητικά κέντρα, Ιδρύματα</a:t>
            </a:r>
          </a:p>
          <a:p>
            <a:pPr marL="0" indent="0">
              <a:lnSpc>
                <a:spcPct val="90000"/>
              </a:lnSpc>
            </a:pPr>
            <a:r>
              <a:rPr lang="el-GR" sz="2400" dirty="0" smtClean="0">
                <a:solidFill>
                  <a:srgbClr val="FF3300"/>
                </a:solidFill>
              </a:rPr>
              <a:t>Άλλοι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6325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5405438"/>
            <a:ext cx="24495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755650" y="1989138"/>
            <a:ext cx="503238" cy="360362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Τίτλος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647700"/>
          </a:xfrm>
        </p:spPr>
        <p:txBody>
          <a:bodyPr/>
          <a:lstStyle/>
          <a:p>
            <a:r>
              <a:rPr lang="el-GR" sz="4000" b="1" u="sng" dirty="0" smtClean="0">
                <a:solidFill>
                  <a:schemeClr val="hlink"/>
                </a:solidFill>
              </a:rPr>
              <a:t>Διάρκεια των σχεδίων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323850" y="2349500"/>
            <a:ext cx="8569325" cy="4103688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l-GR" dirty="0" smtClean="0">
                <a:solidFill>
                  <a:srgbClr val="FF3300"/>
                </a:solidFill>
              </a:rPr>
              <a:t> 2 έως 3 χρόνια</a:t>
            </a:r>
          </a:p>
          <a:p>
            <a:pPr marL="0" indent="0">
              <a:lnSpc>
                <a:spcPct val="90000"/>
              </a:lnSpc>
            </a:pPr>
            <a:r>
              <a:rPr lang="el-GR" dirty="0" smtClean="0">
                <a:solidFill>
                  <a:srgbClr val="FF3300"/>
                </a:solidFill>
              </a:rPr>
              <a:t> η διάρκεια πρέπει να καθορίζεται από την πρόταση </a:t>
            </a:r>
          </a:p>
          <a:p>
            <a:pPr marL="0" indent="0">
              <a:lnSpc>
                <a:spcPct val="90000"/>
              </a:lnSpc>
            </a:pPr>
            <a:r>
              <a:rPr lang="el-GR" dirty="0" smtClean="0">
                <a:solidFill>
                  <a:srgbClr val="FF3300"/>
                </a:solidFill>
              </a:rPr>
              <a:t> η διάρκεια μπορεί να παραταθεί  έως 6 μήνες, χωρίς μεταβολή του συνολικού ποσού της χρηματοδότησης, μετά από αίτημα του δικαιούχου προς την ΕΜ και εφόσον ο συνολικός χρόνος δε ξεπερνά τα 3 χρόνια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l-GR" sz="2000" b="1" dirty="0" smtClean="0">
              <a:solidFill>
                <a:schemeClr val="hlink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pic>
        <p:nvPicPr>
          <p:cNvPr id="60421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767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Θέμα του Office</vt:lpstr>
      <vt:lpstr>1_Θέμα του Office</vt:lpstr>
      <vt:lpstr>2_Θέμα του Office</vt:lpstr>
      <vt:lpstr>3_Θέμα του Office</vt:lpstr>
      <vt:lpstr>Key Action 2:  Co-operation for Innovation and Good Practices </vt:lpstr>
      <vt:lpstr>Μια νέα δράση που στηρίζεται στο παρελθόν:</vt:lpstr>
      <vt:lpstr>Στόχοι</vt:lpstr>
      <vt:lpstr>  Με ποιόν τρόπο;   </vt:lpstr>
      <vt:lpstr>Slide 5</vt:lpstr>
      <vt:lpstr> Παραδείγματα Σχεδίων </vt:lpstr>
      <vt:lpstr>Slide 7</vt:lpstr>
      <vt:lpstr> Ποιός μπορεί να κάνει αίτηση; Τουλάχιστον 3 φορείς από 3 διαφορετικές χώρες και όχι παραπάνω από 10 φορείς συνολικά </vt:lpstr>
      <vt:lpstr>Διάρκεια των σχεδίων</vt:lpstr>
      <vt:lpstr>Πού υποβάλω αίτηση;</vt:lpstr>
      <vt:lpstr>Διάγραμμα διαδικασιών </vt:lpstr>
      <vt:lpstr>Slide 12</vt:lpstr>
      <vt:lpstr>Χαρακτηριστικά Χρηματοδότησης</vt:lpstr>
      <vt:lpstr>Χρηματοδότηση-Κατηγορίες δαπανών Αρχή FR: ίδιο ποσό χρηματοδότησης για την ίδια δράση</vt:lpstr>
      <vt:lpstr> ΜΕΓΙΣΤΟ ΠΟΣΟ ΧΡΗΜΑΤΟΔΟΤΗΣΗΣ: 150.000 ΕΥΡΩ/ ΕΤΟΣ</vt:lpstr>
      <vt:lpstr>Slide 16</vt:lpstr>
      <vt:lpstr>Slide 17</vt:lpstr>
      <vt:lpstr>Ευχαριστώ πολύ για την προσοχή σας!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NTROUTSA EIRHNH</cp:lastModifiedBy>
  <cp:revision>104</cp:revision>
  <dcterms:created xsi:type="dcterms:W3CDTF">2013-11-21T12:12:21Z</dcterms:created>
  <dcterms:modified xsi:type="dcterms:W3CDTF">2013-12-19T09:03:14Z</dcterms:modified>
</cp:coreProperties>
</file>