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F91FC-7A44-46BF-8D6A-14DC5F677962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60E0DEA6-14E3-44BF-83D1-0775229A8EFB}">
      <dgm:prSet phldrT="[Texte]" custT="1"/>
      <dgm:spPr/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fr-FR" sz="1800" b="1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Προώθηση, ανάπτυξη και πραγματοποίηση σχεδίων που περιλαμβάνουν εταιρικές σχέσεις μεταξύ επιχειρήσεων και του ακαδημαϊκού χώρου, με σκοπό την ενίσχυση της </a:t>
          </a:r>
          <a:r>
            <a:rPr lang="el-GR" sz="14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καινοτομίας και επιχειρηματικότητας και της αριστείας</a:t>
          </a:r>
          <a:endParaRPr lang="en-US" sz="1400" b="1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b="1" u="sng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Ενίσχυση αμφίδρομης ανταλλαγής γνώσεων </a:t>
          </a:r>
          <a:r>
            <a:rPr lang="el-GR" sz="1400" b="1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μεταξύ ιδρυμάτων, επιχειρήσεων  και ερευνητικών κέντρων</a:t>
          </a:r>
          <a:endParaRPr lang="en-US" sz="1400" b="1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6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από 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3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endParaRPr lang="el-GR" sz="14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2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ιδρύματα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και  2 επιχειρήσεις</a:t>
          </a:r>
          <a:endParaRPr lang="en-US" sz="14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Κεντρική Διαχείριση </a:t>
          </a:r>
          <a:r>
            <a:rPr lang="en-US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(EACEA)</a:t>
          </a:r>
        </a:p>
      </dgm:t>
    </dgm:pt>
    <dgm:pt modelId="{504A916F-B5C1-442E-BEF9-6A352FFF3D42}" type="parTrans" cxnId="{DCAD4161-6D0D-44F1-93CC-924D572E5244}">
      <dgm:prSet/>
      <dgm:spPr/>
      <dgm:t>
        <a:bodyPr/>
        <a:lstStyle/>
        <a:p>
          <a:endParaRPr lang="fr-FR"/>
        </a:p>
      </dgm:t>
    </dgm:pt>
    <dgm:pt modelId="{9A15ECE5-0A38-47A4-B5EC-EE548EB7FF3D}" type="sibTrans" cxnId="{DCAD4161-6D0D-44F1-93CC-924D572E5244}">
      <dgm:prSet/>
      <dgm:spPr/>
      <dgm:t>
        <a:bodyPr/>
        <a:lstStyle/>
        <a:p>
          <a:endParaRPr lang="fr-FR"/>
        </a:p>
      </dgm:t>
    </dgm:pt>
    <dgm:pt modelId="{E1224795-B772-4D41-BDE6-092CF876AD4C}">
      <dgm:prSet phldrT="[Texte]" custT="1"/>
      <dgm:spPr/>
      <dgm:t>
        <a:bodyPr/>
        <a:lstStyle/>
        <a:p>
          <a:pPr algn="just" defTabSz="10668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800" b="1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5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Ενίσχυση δομημένης και μακροπρόθεσμης συνεργασίας μεταξύ ιδρυμάτων και βασικών εμπλεκομένων φορέων με σκοπό τη </a:t>
          </a:r>
          <a:r>
            <a:rPr lang="el-GR" sz="15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συμβολή στην επίτευξη των στόχων της Ατζέντας Εκσυγχρονισμού της Ανώτατης Εκπαίδευσης.</a:t>
          </a:r>
          <a:endParaRPr lang="en-US" sz="1500" b="1" u="sng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 από </a:t>
          </a:r>
          <a:endParaRPr lang="en-US" sz="15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endParaRPr lang="en-US" sz="15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Αποκεντρωμένη διαχείριση </a:t>
          </a:r>
          <a:r>
            <a:rPr lang="en-US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(</a:t>
          </a:r>
          <a:r>
            <a:rPr lang="el-GR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ΕΜ)</a:t>
          </a:r>
          <a:endParaRPr lang="en-US" sz="15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16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fr-F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4EEC87-C52E-439B-A40C-6C001622D567}" type="parTrans" cxnId="{7A5C85A9-F177-4CF4-98F2-1345D8E0A07B}">
      <dgm:prSet/>
      <dgm:spPr/>
      <dgm:t>
        <a:bodyPr/>
        <a:lstStyle/>
        <a:p>
          <a:endParaRPr lang="fr-FR"/>
        </a:p>
      </dgm:t>
    </dgm:pt>
    <dgm:pt modelId="{5084C040-A55D-4447-A7DF-7E86FD9C7A67}" type="sibTrans" cxnId="{7A5C85A9-F177-4CF4-98F2-1345D8E0A07B}">
      <dgm:prSet/>
      <dgm:spPr/>
      <dgm:t>
        <a:bodyPr/>
        <a:lstStyle/>
        <a:p>
          <a:endParaRPr lang="fr-FR"/>
        </a:p>
      </dgm:t>
    </dgm:pt>
    <dgm:pt modelId="{222681EC-43F7-42CE-BE1E-073E51576413}" type="pres">
      <dgm:prSet presAssocID="{F82F91FC-7A44-46BF-8D6A-14DC5F677962}" presName="arrowDiagram" presStyleCnt="0">
        <dgm:presLayoutVars>
          <dgm:chMax val="5"/>
          <dgm:dir/>
          <dgm:resizeHandles val="exact"/>
        </dgm:presLayoutVars>
      </dgm:prSet>
      <dgm:spPr/>
    </dgm:pt>
    <dgm:pt modelId="{17928604-2DB7-4F98-AD53-13B97CABA641}" type="pres">
      <dgm:prSet presAssocID="{F82F91FC-7A44-46BF-8D6A-14DC5F677962}" presName="arrow" presStyleLbl="bgShp" presStyleIdx="0" presStyleCnt="1" custLinFactNeighborX="-1416" custLinFactNeighborY="63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ACE144D1-E3D1-4601-B08C-B4F4EC00948B}" type="pres">
      <dgm:prSet presAssocID="{F82F91FC-7A44-46BF-8D6A-14DC5F677962}" presName="arrowDiagram2" presStyleCnt="0"/>
      <dgm:spPr/>
    </dgm:pt>
    <dgm:pt modelId="{E7E392AB-D0B5-439D-829E-C7828CD6D9A3}" type="pres">
      <dgm:prSet presAssocID="{E1224795-B772-4D41-BDE6-092CF876AD4C}" presName="bullet2a" presStyleLbl="node1" presStyleIdx="0" presStyleCnt="2"/>
      <dgm:spPr/>
    </dgm:pt>
    <dgm:pt modelId="{39E86ADA-3D22-4067-90DE-7509CB1C1C5F}" type="pres">
      <dgm:prSet presAssocID="{E1224795-B772-4D41-BDE6-092CF876AD4C}" presName="textBox2a" presStyleLbl="revTx" presStyleIdx="0" presStyleCnt="2" custScaleX="171704" custScaleY="108727" custLinFactY="-11101" custLinFactNeighborX="-5362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35BC7-0D4C-46DF-B324-299E0B5139E7}" type="pres">
      <dgm:prSet presAssocID="{60E0DEA6-14E3-44BF-83D1-0775229A8EFB}" presName="bullet2b" presStyleLbl="node1" presStyleIdx="1" presStyleCnt="2" custLinFactX="16932" custLinFactNeighborX="100000" custLinFactNeighborY="-29091"/>
      <dgm:spPr/>
    </dgm:pt>
    <dgm:pt modelId="{0A2B262A-0DBE-4157-9DB4-7E02008686E1}" type="pres">
      <dgm:prSet presAssocID="{60E0DEA6-14E3-44BF-83D1-0775229A8EFB}" presName="textBox2b" presStyleLbl="revTx" presStyleIdx="1" presStyleCnt="2" custScaleX="172819" custScaleY="76696" custLinFactNeighborX="-283" custLinFactNeighborY="132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866B2B-1AAE-480A-8228-2213905BE2C9}" type="presOf" srcId="{E1224795-B772-4D41-BDE6-092CF876AD4C}" destId="{39E86ADA-3D22-4067-90DE-7509CB1C1C5F}" srcOrd="0" destOrd="0" presId="urn:microsoft.com/office/officeart/2005/8/layout/arrow2"/>
    <dgm:cxn modelId="{676C8803-9F86-450C-AC61-454C7C5F13C3}" type="presOf" srcId="{F82F91FC-7A44-46BF-8D6A-14DC5F677962}" destId="{222681EC-43F7-42CE-BE1E-073E51576413}" srcOrd="0" destOrd="0" presId="urn:microsoft.com/office/officeart/2005/8/layout/arrow2"/>
    <dgm:cxn modelId="{4CB40B67-1EA8-42DC-880C-31A35079C9B0}" type="presOf" srcId="{60E0DEA6-14E3-44BF-83D1-0775229A8EFB}" destId="{0A2B262A-0DBE-4157-9DB4-7E02008686E1}" srcOrd="0" destOrd="0" presId="urn:microsoft.com/office/officeart/2005/8/layout/arrow2"/>
    <dgm:cxn modelId="{DCAD4161-6D0D-44F1-93CC-924D572E5244}" srcId="{F82F91FC-7A44-46BF-8D6A-14DC5F677962}" destId="{60E0DEA6-14E3-44BF-83D1-0775229A8EFB}" srcOrd="1" destOrd="0" parTransId="{504A916F-B5C1-442E-BEF9-6A352FFF3D42}" sibTransId="{9A15ECE5-0A38-47A4-B5EC-EE548EB7FF3D}"/>
    <dgm:cxn modelId="{7A5C85A9-F177-4CF4-98F2-1345D8E0A07B}" srcId="{F82F91FC-7A44-46BF-8D6A-14DC5F677962}" destId="{E1224795-B772-4D41-BDE6-092CF876AD4C}" srcOrd="0" destOrd="0" parTransId="{C34EEC87-C52E-439B-A40C-6C001622D567}" sibTransId="{5084C040-A55D-4447-A7DF-7E86FD9C7A67}"/>
    <dgm:cxn modelId="{8B2FB80C-72A6-4D07-B52F-A4659E887A74}" type="presParOf" srcId="{222681EC-43F7-42CE-BE1E-073E51576413}" destId="{17928604-2DB7-4F98-AD53-13B97CABA641}" srcOrd="0" destOrd="0" presId="urn:microsoft.com/office/officeart/2005/8/layout/arrow2"/>
    <dgm:cxn modelId="{AD567409-8182-44CE-A64D-89BD4F4BD633}" type="presParOf" srcId="{222681EC-43F7-42CE-BE1E-073E51576413}" destId="{ACE144D1-E3D1-4601-B08C-B4F4EC00948B}" srcOrd="1" destOrd="0" presId="urn:microsoft.com/office/officeart/2005/8/layout/arrow2"/>
    <dgm:cxn modelId="{F3626F73-D958-466D-91AC-E120CE4A6833}" type="presParOf" srcId="{ACE144D1-E3D1-4601-B08C-B4F4EC00948B}" destId="{E7E392AB-D0B5-439D-829E-C7828CD6D9A3}" srcOrd="0" destOrd="0" presId="urn:microsoft.com/office/officeart/2005/8/layout/arrow2"/>
    <dgm:cxn modelId="{6FFE5D8F-434A-4327-A709-C7FBFEDD2FED}" type="presParOf" srcId="{ACE144D1-E3D1-4601-B08C-B4F4EC00948B}" destId="{39E86ADA-3D22-4067-90DE-7509CB1C1C5F}" srcOrd="1" destOrd="0" presId="urn:microsoft.com/office/officeart/2005/8/layout/arrow2"/>
    <dgm:cxn modelId="{831C7D79-2C29-4E91-9B60-4A67EB02F45F}" type="presParOf" srcId="{ACE144D1-E3D1-4601-B08C-B4F4EC00948B}" destId="{75A35BC7-0D4C-46DF-B324-299E0B5139E7}" srcOrd="2" destOrd="0" presId="urn:microsoft.com/office/officeart/2005/8/layout/arrow2"/>
    <dgm:cxn modelId="{F0D1955C-B8D0-43A5-8F4F-16F7984ACB2E}" type="presParOf" srcId="{ACE144D1-E3D1-4601-B08C-B4F4EC00948B}" destId="{0A2B262A-0DBE-4157-9DB4-7E02008686E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7104D-00F8-4353-975D-86FA4620296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091EE8-2137-4B72-B3F6-B4AFAB159EB3}">
      <dgm:prSet phldrT="[Text]"/>
      <dgm:spPr>
        <a:xfrm rot="5400000">
          <a:off x="-222646" y="223826"/>
          <a:ext cx="1484312" cy="10390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Δεκέμβριος</a:t>
          </a:r>
          <a:endParaRPr lang="es-ES" dirty="0" smtClean="0">
            <a:solidFill>
              <a:sysClr val="window" lastClr="FFFFFF"/>
            </a:solidFill>
            <a:latin typeface="Verdana Bold"/>
            <a:ea typeface="+mn-ea"/>
            <a:cs typeface="+mn-cs"/>
          </a:endParaRPr>
        </a:p>
        <a:p>
          <a:r>
            <a:rPr lang="es-ES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2013 </a:t>
          </a:r>
          <a:endParaRPr lang="en-GB" dirty="0">
            <a:solidFill>
              <a:sysClr val="window" lastClr="FFFFFF"/>
            </a:solidFill>
            <a:latin typeface="Verdana Bold"/>
            <a:ea typeface="+mn-ea"/>
            <a:cs typeface="+mn-cs"/>
          </a:endParaRPr>
        </a:p>
      </dgm:t>
    </dgm:pt>
    <dgm:pt modelId="{4459013F-4A27-40F7-8B46-AF14BDFE9178}" type="parTrans" cxnId="{D8299DD9-8D3D-4478-B9AC-CD8DCA487B12}">
      <dgm:prSet/>
      <dgm:spPr/>
      <dgm:t>
        <a:bodyPr/>
        <a:lstStyle/>
        <a:p>
          <a:endParaRPr lang="en-GB"/>
        </a:p>
      </dgm:t>
    </dgm:pt>
    <dgm:pt modelId="{6C9D497A-F1E7-4A9D-9D8A-15D794C5A947}" type="sibTrans" cxnId="{D8299DD9-8D3D-4478-B9AC-CD8DCA487B12}">
      <dgm:prSet/>
      <dgm:spPr/>
      <dgm:t>
        <a:bodyPr/>
        <a:lstStyle/>
        <a:p>
          <a:endParaRPr lang="en-GB"/>
        </a:p>
      </dgm:t>
    </dgm:pt>
    <dgm:pt modelId="{E68EA7CC-6342-4B68-B398-94D6CE2E8E60}">
      <dgm:prSet phldrT="[Text]" custT="1"/>
      <dgm:spPr>
        <a:xfrm rot="5400000">
          <a:off x="3085107" y="-2044909"/>
          <a:ext cx="964803" cy="50569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altLang="en-US" sz="2400" b="1" dirty="0" smtClean="0">
              <a:solidFill>
                <a:srgbClr val="00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Υιοθέτηση της νομικής βάσης για το </a:t>
          </a:r>
          <a:r>
            <a:rPr lang="en-GB" altLang="en-US" sz="2400" b="1" dirty="0" smtClean="0">
              <a:solidFill>
                <a:srgbClr val="00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Erasmus+</a:t>
          </a:r>
        </a:p>
        <a:p>
          <a:pPr marL="285750" indent="0" defTabSz="2667000">
            <a:spcBef>
              <a:spcPct val="0"/>
            </a:spcBef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 Bold"/>
            <a:ea typeface="+mn-ea"/>
            <a:cs typeface="+mn-cs"/>
          </a:endParaRPr>
        </a:p>
      </dgm:t>
    </dgm:pt>
    <dgm:pt modelId="{AF8973D9-01F1-4856-BAE9-42A40CD4CC76}" type="parTrans" cxnId="{166FC03F-01C9-4DD2-B10C-BC21FD28F13E}">
      <dgm:prSet/>
      <dgm:spPr/>
      <dgm:t>
        <a:bodyPr/>
        <a:lstStyle/>
        <a:p>
          <a:endParaRPr lang="en-GB"/>
        </a:p>
      </dgm:t>
    </dgm:pt>
    <dgm:pt modelId="{16093ACA-1D04-4886-8FAD-9AA889F5BCC7}" type="sibTrans" cxnId="{166FC03F-01C9-4DD2-B10C-BC21FD28F13E}">
      <dgm:prSet/>
      <dgm:spPr/>
      <dgm:t>
        <a:bodyPr/>
        <a:lstStyle/>
        <a:p>
          <a:endParaRPr lang="en-GB"/>
        </a:p>
      </dgm:t>
    </dgm:pt>
    <dgm:pt modelId="{73477CE3-AE99-4CDA-BF9A-1ABAB2D25DDA}">
      <dgm:prSet phldrT="[Text]"/>
      <dgm:spPr>
        <a:xfrm rot="5400000">
          <a:off x="-222646" y="1512490"/>
          <a:ext cx="1484312" cy="10390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Δεκέμβριος</a:t>
          </a:r>
          <a:r>
            <a:rPr lang="es-ES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 2013</a:t>
          </a:r>
          <a:endParaRPr lang="en-GB" dirty="0">
            <a:solidFill>
              <a:sysClr val="window" lastClr="FFFFFF"/>
            </a:solidFill>
            <a:latin typeface="Verdana Bold"/>
            <a:ea typeface="+mn-ea"/>
            <a:cs typeface="+mn-cs"/>
          </a:endParaRPr>
        </a:p>
      </dgm:t>
    </dgm:pt>
    <dgm:pt modelId="{3C7CC0EA-CC50-4428-87CC-B8D3525C0A85}" type="parTrans" cxnId="{DB872BFD-ED10-45BB-9708-7BB117347ED4}">
      <dgm:prSet/>
      <dgm:spPr/>
      <dgm:t>
        <a:bodyPr/>
        <a:lstStyle/>
        <a:p>
          <a:endParaRPr lang="en-GB"/>
        </a:p>
      </dgm:t>
    </dgm:pt>
    <dgm:pt modelId="{8414C4F4-4645-4E7A-A991-C280B23620AE}" type="sibTrans" cxnId="{DB872BFD-ED10-45BB-9708-7BB117347ED4}">
      <dgm:prSet/>
      <dgm:spPr/>
      <dgm:t>
        <a:bodyPr/>
        <a:lstStyle/>
        <a:p>
          <a:endParaRPr lang="en-GB"/>
        </a:p>
      </dgm:t>
    </dgm:pt>
    <dgm:pt modelId="{30318414-E184-4E8D-B4E1-EE47F4A27E49}">
      <dgm:prSet phldrT="[Text]" custT="1"/>
      <dgm:spPr>
        <a:xfrm rot="5400000">
          <a:off x="3085107" y="-756245"/>
          <a:ext cx="964803" cy="50569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l-GR" sz="2400" b="1" dirty="0" smtClean="0">
              <a:solidFill>
                <a:srgbClr val="00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Δημοσίευση των πρώτων προσκλήσεων ενδιαφέροντος</a:t>
          </a:r>
          <a:endParaRPr lang="en-GB" sz="2400" b="1" dirty="0">
            <a:solidFill>
              <a:srgbClr val="0033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983B9DC-8393-4347-B7DF-520B9CB676C2}" type="parTrans" cxnId="{2D317253-71D9-49B8-BF8F-F8817B92663C}">
      <dgm:prSet/>
      <dgm:spPr/>
      <dgm:t>
        <a:bodyPr/>
        <a:lstStyle/>
        <a:p>
          <a:endParaRPr lang="en-GB"/>
        </a:p>
      </dgm:t>
    </dgm:pt>
    <dgm:pt modelId="{CA7E987D-B674-4839-8ED4-2AEBBABD97D6}" type="sibTrans" cxnId="{2D317253-71D9-49B8-BF8F-F8817B92663C}">
      <dgm:prSet/>
      <dgm:spPr/>
      <dgm:t>
        <a:bodyPr/>
        <a:lstStyle/>
        <a:p>
          <a:endParaRPr lang="en-GB"/>
        </a:p>
      </dgm:t>
    </dgm:pt>
    <dgm:pt modelId="{430B43E2-6C4A-4E01-80AB-FE602EAF9B45}">
      <dgm:prSet phldrT="[Text]"/>
      <dgm:spPr>
        <a:xfrm rot="5400000">
          <a:off x="-222646" y="2801154"/>
          <a:ext cx="1484312" cy="103901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Καταληκτική ημερομηνία</a:t>
          </a:r>
          <a:r>
            <a:rPr lang="es-ES" dirty="0" smtClean="0">
              <a:solidFill>
                <a:sysClr val="window" lastClr="FFFFFF"/>
              </a:solidFill>
              <a:latin typeface="Verdana Bold"/>
              <a:ea typeface="+mn-ea"/>
              <a:cs typeface="+mn-cs"/>
            </a:rPr>
            <a:t>  </a:t>
          </a:r>
          <a:endParaRPr lang="en-GB" dirty="0">
            <a:solidFill>
              <a:sysClr val="window" lastClr="FFFFFF"/>
            </a:solidFill>
            <a:latin typeface="Verdana Bold"/>
            <a:ea typeface="+mn-ea"/>
            <a:cs typeface="+mn-cs"/>
          </a:endParaRPr>
        </a:p>
      </dgm:t>
    </dgm:pt>
    <dgm:pt modelId="{6A0ED2C7-9E6B-45E6-AC90-BC74A5D3A875}" type="parTrans" cxnId="{9BB98B89-0B82-46E6-9EFD-0D89B40F04C1}">
      <dgm:prSet/>
      <dgm:spPr/>
      <dgm:t>
        <a:bodyPr/>
        <a:lstStyle/>
        <a:p>
          <a:endParaRPr lang="en-GB"/>
        </a:p>
      </dgm:t>
    </dgm:pt>
    <dgm:pt modelId="{5C8B8533-9C50-4244-8F86-085536FD0077}" type="sibTrans" cxnId="{9BB98B89-0B82-46E6-9EFD-0D89B40F04C1}">
      <dgm:prSet/>
      <dgm:spPr/>
      <dgm:t>
        <a:bodyPr/>
        <a:lstStyle/>
        <a:p>
          <a:endParaRPr lang="en-GB"/>
        </a:p>
      </dgm:t>
    </dgm:pt>
    <dgm:pt modelId="{743DF84F-2C64-42BF-9421-2432C3FAA059}">
      <dgm:prSet phldrT="[Text]" custT="1"/>
      <dgm:spPr>
        <a:xfrm rot="5400000">
          <a:off x="3085107" y="502094"/>
          <a:ext cx="964803" cy="50569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2000" b="0" dirty="0" smtClean="0">
              <a:solidFill>
                <a:srgbClr val="1F497D"/>
              </a:solidFill>
              <a:latin typeface="Verdana" pitchFamily="34" charset="0"/>
              <a:ea typeface="+mn-ea"/>
              <a:cs typeface="Arial" pitchFamily="34" charset="0"/>
            </a:rPr>
            <a:t>  </a:t>
          </a:r>
          <a:r>
            <a:rPr lang="el-GR" altLang="en-US" sz="2400" b="1" dirty="0" smtClean="0">
              <a:solidFill>
                <a:srgbClr val="0033FF"/>
              </a:solidFill>
              <a:latin typeface="Calibri" pitchFamily="34" charset="0"/>
              <a:ea typeface="+mn-ea"/>
              <a:cs typeface="Arial" pitchFamily="34" charset="0"/>
            </a:rPr>
            <a:t>Τέλη Απριλίου</a:t>
          </a:r>
          <a:r>
            <a:rPr lang="en-GB" altLang="en-US" sz="2400" b="1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lang="en-GB" altLang="en-US" sz="2400" b="1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2014</a:t>
          </a:r>
          <a:endParaRPr lang="en-GB" sz="2400" b="1" dirty="0">
            <a:solidFill>
              <a:srgbClr val="F54123"/>
            </a:solidFill>
            <a:latin typeface="Verdana Bold"/>
            <a:ea typeface="+mn-ea"/>
            <a:cs typeface="+mn-cs"/>
          </a:endParaRPr>
        </a:p>
      </dgm:t>
    </dgm:pt>
    <dgm:pt modelId="{B2CD7CFF-1B54-4575-BA32-81C56179FA27}" type="parTrans" cxnId="{5E049BF0-AA6D-486F-B9C8-FBE79E9D53EB}">
      <dgm:prSet/>
      <dgm:spPr/>
      <dgm:t>
        <a:bodyPr/>
        <a:lstStyle/>
        <a:p>
          <a:endParaRPr lang="en-GB"/>
        </a:p>
      </dgm:t>
    </dgm:pt>
    <dgm:pt modelId="{55C841CB-6083-4AAF-9B79-2DCB15F01F6B}" type="sibTrans" cxnId="{5E049BF0-AA6D-486F-B9C8-FBE79E9D53EB}">
      <dgm:prSet/>
      <dgm:spPr/>
      <dgm:t>
        <a:bodyPr/>
        <a:lstStyle/>
        <a:p>
          <a:endParaRPr lang="en-GB"/>
        </a:p>
      </dgm:t>
    </dgm:pt>
    <dgm:pt modelId="{A3B66BB9-9EB6-4D76-99B9-7D4C6680FE92}" type="pres">
      <dgm:prSet presAssocID="{22F7104D-00F8-4353-975D-86FA462029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4936D6-46E4-46B7-B0FC-7D3A6213A0F0}" type="pres">
      <dgm:prSet presAssocID="{B1091EE8-2137-4B72-B3F6-B4AFAB159EB3}" presName="composite" presStyleCnt="0"/>
      <dgm:spPr/>
    </dgm:pt>
    <dgm:pt modelId="{FD84135D-5F9C-476E-9F39-C9B8F0CE1517}" type="pres">
      <dgm:prSet presAssocID="{B1091EE8-2137-4B72-B3F6-B4AFAB159EB3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FD621343-C345-4C86-A212-A49679E5312B}" type="pres">
      <dgm:prSet presAssocID="{B1091EE8-2137-4B72-B3F6-B4AFAB159EB3}" presName="descendantText" presStyleLbl="alignAcc1" presStyleIdx="0" presStyleCnt="3" custLinFactNeighborX="325" custLinFactNeighborY="-12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582E97CA-C74F-4FA8-8CCA-D4AC4F6D666C}" type="pres">
      <dgm:prSet presAssocID="{6C9D497A-F1E7-4A9D-9D8A-15D794C5A947}" presName="sp" presStyleCnt="0"/>
      <dgm:spPr/>
    </dgm:pt>
    <dgm:pt modelId="{7D323788-CC9E-471F-AB92-16387AD6FC26}" type="pres">
      <dgm:prSet presAssocID="{73477CE3-AE99-4CDA-BF9A-1ABAB2D25DDA}" presName="composite" presStyleCnt="0"/>
      <dgm:spPr/>
    </dgm:pt>
    <dgm:pt modelId="{CB532C58-6F3C-471A-A8A7-6037A7DA0423}" type="pres">
      <dgm:prSet presAssocID="{73477CE3-AE99-4CDA-BF9A-1ABAB2D25DDA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6D7CB630-9E1B-49FE-90A3-34C31140264E}" type="pres">
      <dgm:prSet presAssocID="{73477CE3-AE99-4CDA-BF9A-1ABAB2D25DDA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06481A23-CF5D-4BBB-BEC6-046EB8292099}" type="pres">
      <dgm:prSet presAssocID="{8414C4F4-4645-4E7A-A991-C280B23620AE}" presName="sp" presStyleCnt="0"/>
      <dgm:spPr/>
    </dgm:pt>
    <dgm:pt modelId="{45246534-82A0-43C5-ABE6-809612EB5F0F}" type="pres">
      <dgm:prSet presAssocID="{430B43E2-6C4A-4E01-80AB-FE602EAF9B45}" presName="composite" presStyleCnt="0"/>
      <dgm:spPr/>
    </dgm:pt>
    <dgm:pt modelId="{80B7CA26-4269-49FC-A4DD-E9B391E3A389}" type="pres">
      <dgm:prSet presAssocID="{430B43E2-6C4A-4E01-80AB-FE602EAF9B45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GB"/>
        </a:p>
      </dgm:t>
    </dgm:pt>
    <dgm:pt modelId="{10222B7D-A9FD-49F0-8833-2FE10BB1D4AA}" type="pres">
      <dgm:prSet presAssocID="{430B43E2-6C4A-4E01-80AB-FE602EAF9B45}" presName="descendantText" presStyleLbl="alignAcc1" presStyleIdx="2" presStyleCnt="3" custLinFactNeighborX="325" custLinFactNeighborY="142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GB"/>
        </a:p>
      </dgm:t>
    </dgm:pt>
  </dgm:ptLst>
  <dgm:cxnLst>
    <dgm:cxn modelId="{F824DAC0-1CD3-451A-8738-70010116294B}" type="presOf" srcId="{30318414-E184-4E8D-B4E1-EE47F4A27E49}" destId="{6D7CB630-9E1B-49FE-90A3-34C31140264E}" srcOrd="0" destOrd="0" presId="urn:microsoft.com/office/officeart/2005/8/layout/chevron2"/>
    <dgm:cxn modelId="{166FC03F-01C9-4DD2-B10C-BC21FD28F13E}" srcId="{B1091EE8-2137-4B72-B3F6-B4AFAB159EB3}" destId="{E68EA7CC-6342-4B68-B398-94D6CE2E8E60}" srcOrd="0" destOrd="0" parTransId="{AF8973D9-01F1-4856-BAE9-42A40CD4CC76}" sibTransId="{16093ACA-1D04-4886-8FAD-9AA889F5BCC7}"/>
    <dgm:cxn modelId="{AC83F787-65D6-4FF8-B68A-B8E5ED22D4DC}" type="presOf" srcId="{E68EA7CC-6342-4B68-B398-94D6CE2E8E60}" destId="{FD621343-C345-4C86-A212-A49679E5312B}" srcOrd="0" destOrd="0" presId="urn:microsoft.com/office/officeart/2005/8/layout/chevron2"/>
    <dgm:cxn modelId="{9BB98B89-0B82-46E6-9EFD-0D89B40F04C1}" srcId="{22F7104D-00F8-4353-975D-86FA4620296A}" destId="{430B43E2-6C4A-4E01-80AB-FE602EAF9B45}" srcOrd="2" destOrd="0" parTransId="{6A0ED2C7-9E6B-45E6-AC90-BC74A5D3A875}" sibTransId="{5C8B8533-9C50-4244-8F86-085536FD0077}"/>
    <dgm:cxn modelId="{6A37D6DC-75D0-4E16-91D5-3A9A8D7C6550}" type="presOf" srcId="{743DF84F-2C64-42BF-9421-2432C3FAA059}" destId="{10222B7D-A9FD-49F0-8833-2FE10BB1D4AA}" srcOrd="0" destOrd="0" presId="urn:microsoft.com/office/officeart/2005/8/layout/chevron2"/>
    <dgm:cxn modelId="{2D317253-71D9-49B8-BF8F-F8817B92663C}" srcId="{73477CE3-AE99-4CDA-BF9A-1ABAB2D25DDA}" destId="{30318414-E184-4E8D-B4E1-EE47F4A27E49}" srcOrd="0" destOrd="0" parTransId="{8983B9DC-8393-4347-B7DF-520B9CB676C2}" sibTransId="{CA7E987D-B674-4839-8ED4-2AEBBABD97D6}"/>
    <dgm:cxn modelId="{D8299DD9-8D3D-4478-B9AC-CD8DCA487B12}" srcId="{22F7104D-00F8-4353-975D-86FA4620296A}" destId="{B1091EE8-2137-4B72-B3F6-B4AFAB159EB3}" srcOrd="0" destOrd="0" parTransId="{4459013F-4A27-40F7-8B46-AF14BDFE9178}" sibTransId="{6C9D497A-F1E7-4A9D-9D8A-15D794C5A947}"/>
    <dgm:cxn modelId="{DB872BFD-ED10-45BB-9708-7BB117347ED4}" srcId="{22F7104D-00F8-4353-975D-86FA4620296A}" destId="{73477CE3-AE99-4CDA-BF9A-1ABAB2D25DDA}" srcOrd="1" destOrd="0" parTransId="{3C7CC0EA-CC50-4428-87CC-B8D3525C0A85}" sibTransId="{8414C4F4-4645-4E7A-A991-C280B23620AE}"/>
    <dgm:cxn modelId="{5E049BF0-AA6D-486F-B9C8-FBE79E9D53EB}" srcId="{430B43E2-6C4A-4E01-80AB-FE602EAF9B45}" destId="{743DF84F-2C64-42BF-9421-2432C3FAA059}" srcOrd="0" destOrd="0" parTransId="{B2CD7CFF-1B54-4575-BA32-81C56179FA27}" sibTransId="{55C841CB-6083-4AAF-9B79-2DCB15F01F6B}"/>
    <dgm:cxn modelId="{C918AAE9-421B-48D0-BE1F-6568C66F8C2C}" type="presOf" srcId="{22F7104D-00F8-4353-975D-86FA4620296A}" destId="{A3B66BB9-9EB6-4D76-99B9-7D4C6680FE92}" srcOrd="0" destOrd="0" presId="urn:microsoft.com/office/officeart/2005/8/layout/chevron2"/>
    <dgm:cxn modelId="{94EF0CE5-CBCD-4630-87B2-F4E98AF51046}" type="presOf" srcId="{73477CE3-AE99-4CDA-BF9A-1ABAB2D25DDA}" destId="{CB532C58-6F3C-471A-A8A7-6037A7DA0423}" srcOrd="0" destOrd="0" presId="urn:microsoft.com/office/officeart/2005/8/layout/chevron2"/>
    <dgm:cxn modelId="{0D9C578D-CA9B-4E4C-8A1E-D77CB547C67E}" type="presOf" srcId="{B1091EE8-2137-4B72-B3F6-B4AFAB159EB3}" destId="{FD84135D-5F9C-476E-9F39-C9B8F0CE1517}" srcOrd="0" destOrd="0" presId="urn:microsoft.com/office/officeart/2005/8/layout/chevron2"/>
    <dgm:cxn modelId="{03F57C34-475F-4D15-BBDF-B143F8BC2568}" type="presOf" srcId="{430B43E2-6C4A-4E01-80AB-FE602EAF9B45}" destId="{80B7CA26-4269-49FC-A4DD-E9B391E3A389}" srcOrd="0" destOrd="0" presId="urn:microsoft.com/office/officeart/2005/8/layout/chevron2"/>
    <dgm:cxn modelId="{8B3D98CD-F5EC-44E2-8EC3-662D19D57F03}" type="presParOf" srcId="{A3B66BB9-9EB6-4D76-99B9-7D4C6680FE92}" destId="{444936D6-46E4-46B7-B0FC-7D3A6213A0F0}" srcOrd="0" destOrd="0" presId="urn:microsoft.com/office/officeart/2005/8/layout/chevron2"/>
    <dgm:cxn modelId="{412D4C61-C4BD-4E7F-AD19-8E33BE12BD76}" type="presParOf" srcId="{444936D6-46E4-46B7-B0FC-7D3A6213A0F0}" destId="{FD84135D-5F9C-476E-9F39-C9B8F0CE1517}" srcOrd="0" destOrd="0" presId="urn:microsoft.com/office/officeart/2005/8/layout/chevron2"/>
    <dgm:cxn modelId="{4F341C90-B218-4FD8-9174-FC39DF0D433A}" type="presParOf" srcId="{444936D6-46E4-46B7-B0FC-7D3A6213A0F0}" destId="{FD621343-C345-4C86-A212-A49679E5312B}" srcOrd="1" destOrd="0" presId="urn:microsoft.com/office/officeart/2005/8/layout/chevron2"/>
    <dgm:cxn modelId="{E9166EF9-67A1-4C06-991A-55EC79DE496F}" type="presParOf" srcId="{A3B66BB9-9EB6-4D76-99B9-7D4C6680FE92}" destId="{582E97CA-C74F-4FA8-8CCA-D4AC4F6D666C}" srcOrd="1" destOrd="0" presId="urn:microsoft.com/office/officeart/2005/8/layout/chevron2"/>
    <dgm:cxn modelId="{D62EA4C8-5FDC-4BB6-A277-EFA926C24C1B}" type="presParOf" srcId="{A3B66BB9-9EB6-4D76-99B9-7D4C6680FE92}" destId="{7D323788-CC9E-471F-AB92-16387AD6FC26}" srcOrd="2" destOrd="0" presId="urn:microsoft.com/office/officeart/2005/8/layout/chevron2"/>
    <dgm:cxn modelId="{8DFC1130-3916-4E3C-83BD-FD7D61DA800B}" type="presParOf" srcId="{7D323788-CC9E-471F-AB92-16387AD6FC26}" destId="{CB532C58-6F3C-471A-A8A7-6037A7DA0423}" srcOrd="0" destOrd="0" presId="urn:microsoft.com/office/officeart/2005/8/layout/chevron2"/>
    <dgm:cxn modelId="{5051A519-2543-47F0-B99B-35C0C79AB505}" type="presParOf" srcId="{7D323788-CC9E-471F-AB92-16387AD6FC26}" destId="{6D7CB630-9E1B-49FE-90A3-34C31140264E}" srcOrd="1" destOrd="0" presId="urn:microsoft.com/office/officeart/2005/8/layout/chevron2"/>
    <dgm:cxn modelId="{D8EE9B34-532F-4E51-A193-E147DBDB0C44}" type="presParOf" srcId="{A3B66BB9-9EB6-4D76-99B9-7D4C6680FE92}" destId="{06481A23-CF5D-4BBB-BEC6-046EB8292099}" srcOrd="3" destOrd="0" presId="urn:microsoft.com/office/officeart/2005/8/layout/chevron2"/>
    <dgm:cxn modelId="{96777691-B8EB-4796-8878-A1F0EB8D1FF8}" type="presParOf" srcId="{A3B66BB9-9EB6-4D76-99B9-7D4C6680FE92}" destId="{45246534-82A0-43C5-ABE6-809612EB5F0F}" srcOrd="4" destOrd="0" presId="urn:microsoft.com/office/officeart/2005/8/layout/chevron2"/>
    <dgm:cxn modelId="{05DB7ED8-C485-47C0-BA94-E96F97DDDE56}" type="presParOf" srcId="{45246534-82A0-43C5-ABE6-809612EB5F0F}" destId="{80B7CA26-4269-49FC-A4DD-E9B391E3A389}" srcOrd="0" destOrd="0" presId="urn:microsoft.com/office/officeart/2005/8/layout/chevron2"/>
    <dgm:cxn modelId="{5C1A90D6-8BAC-4531-A577-413A18929B78}" type="presParOf" srcId="{45246534-82A0-43C5-ABE6-809612EB5F0F}" destId="{10222B7D-A9FD-49F0-8833-2FE10BB1D4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032B-ADC8-4664-B8DB-F675C8CC986D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08A1-100F-4798-8A32-2B88A9AF231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879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xfrm>
            <a:off x="450176" y="4438991"/>
            <a:ext cx="6029485" cy="4342523"/>
          </a:xfrm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1D8B48-1180-4E8C-87A1-1A6597A51521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09A96B-4B9B-45F3-BFBE-528E7C1282C0}" type="slidenum">
              <a:rPr lang="en-GB" altLang="en-US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4ED78-D8D6-4AA0-AC8A-AEECE53464DA}" type="slidenum">
              <a:rPr lang="en-GB" altLang="en-US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C32EBE-0A32-4C92-9A88-E6276CC45908}" type="slidenum">
              <a:rPr lang="en-GB" altLang="en-US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E66672-5701-459E-AC42-27249DE4BB25}" type="slidenum">
              <a:rPr lang="en-GB" altLang="en-US">
                <a:solidFill>
                  <a:srgbClr val="000000"/>
                </a:solidFill>
              </a:rPr>
              <a:pPr/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r>
              <a:rPr lang="en-GB" altLang="en-US" sz="800" b="1" smtClean="0">
                <a:solidFill>
                  <a:srgbClr val="002AD2"/>
                </a:solidFill>
                <a:latin typeface="Verdana" pitchFamily="34" charset="0"/>
              </a:rPr>
              <a:t>Relevance of the project</a:t>
            </a:r>
            <a:endParaRPr lang="en-GB" altLang="en-US" sz="700" b="1" smtClean="0">
              <a:solidFill>
                <a:srgbClr val="002AD2"/>
              </a:solidFill>
              <a:latin typeface="Verdana" pitchFamily="34" charset="0"/>
            </a:endParaRP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relevance of the proposal to HE Modernisation Agenda + the objectives of Action</a:t>
            </a:r>
            <a:endParaRPr lang="en-GB" altLang="en-US" sz="800" b="1" smtClean="0">
              <a:solidFill>
                <a:srgbClr val="002AD2"/>
              </a:solidFill>
              <a:latin typeface="Verdana" pitchFamily="34" charset="0"/>
            </a:endParaRP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extent to which the proposal is based on a genuine and adequate needs analysis + added value at EU level </a:t>
            </a:r>
            <a:endParaRPr lang="en-GB" altLang="en-US" sz="800" b="1" smtClean="0">
              <a:solidFill>
                <a:srgbClr val="002AD2"/>
              </a:solidFill>
              <a:latin typeface="Verdana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r>
              <a:rPr lang="en-GB" altLang="en-US" sz="800" b="1" smtClean="0">
                <a:solidFill>
                  <a:srgbClr val="002AD2"/>
                </a:solidFill>
                <a:latin typeface="Verdana" pitchFamily="34" charset="0"/>
              </a:rPr>
              <a:t>Quality of the project design and implementation</a:t>
            </a: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clarity, completeness and quality of WP (preparation, implementation, monitoring, evaluation and dissemination)</a:t>
            </a: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consistency between objectives, activities and budget</a:t>
            </a: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quality and feasibility of the methodology</a:t>
            </a: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existence and relevance of quality control measures</a:t>
            </a:r>
          </a:p>
          <a:p>
            <a:pPr marL="742950" lvl="1" indent="-285750"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cost-effectiveness</a:t>
            </a:r>
          </a:p>
          <a:p>
            <a:pPr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Verdana Bold" pitchFamily="34" charset="0"/>
              <a:buNone/>
            </a:pPr>
            <a:r>
              <a:rPr lang="en-GB" altLang="en-US" sz="700" b="1" smtClean="0">
                <a:solidFill>
                  <a:srgbClr val="002AD2"/>
                </a:solidFill>
                <a:latin typeface="Verdana" pitchFamily="34" charset="0"/>
              </a:rPr>
              <a:t>Quality of the project team and cooperation arrangements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The extent to which project involves an appropriate mix of complementary participating organisations + distribution of responsibilities and tasks + involvement of newcomers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effective mechanisms for coordination and communication between the participating organisations, and with other relevant stakeholders</a:t>
            </a:r>
            <a:endParaRPr lang="en-GB" altLang="en-US" sz="800" b="1" smtClean="0">
              <a:solidFill>
                <a:srgbClr val="002AD2"/>
              </a:solidFill>
              <a:latin typeface="Verdana" pitchFamily="34" charset="0"/>
            </a:endParaRPr>
          </a:p>
          <a:p>
            <a:pPr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Verdana Bold" pitchFamily="34" charset="0"/>
              <a:buNone/>
            </a:pPr>
            <a:r>
              <a:rPr lang="en-GB" altLang="en-US" sz="700" b="1" smtClean="0">
                <a:solidFill>
                  <a:srgbClr val="002AD2"/>
                </a:solidFill>
                <a:latin typeface="Verdana" pitchFamily="34" charset="0"/>
              </a:rPr>
              <a:t>Impact, dissemination and sustainability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quality of measures for evaluating the outcomes of the project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potential impact of the project on participants and participating organisations and outside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quality of the dissemination plan</a:t>
            </a:r>
          </a:p>
          <a:p>
            <a:pPr marL="742950" lvl="1" indent="-285750">
              <a:spcBef>
                <a:spcPct val="10000"/>
              </a:spcBef>
              <a:spcAft>
                <a:spcPct val="20000"/>
              </a:spcAft>
              <a:buClr>
                <a:srgbClr val="F79D43"/>
              </a:buClr>
              <a:buFont typeface="Wingdings" pitchFamily="2" charset="2"/>
              <a:buNone/>
            </a:pPr>
            <a:r>
              <a:rPr lang="en-GB" altLang="en-US" sz="800" smtClean="0">
                <a:solidFill>
                  <a:srgbClr val="002AD2"/>
                </a:solidFill>
                <a:latin typeface="Verdana" pitchFamily="34" charset="0"/>
              </a:rPr>
              <a:t>quality of the plans for ensuring the sustainability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17E488-24A3-4534-B087-C54D830182F6}" type="slidenum">
              <a:rPr lang="en-GB" altLang="en-US">
                <a:solidFill>
                  <a:srgbClr val="000000"/>
                </a:solidFill>
              </a:rPr>
              <a:pPr/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28BAF6-1649-4DE6-8B54-3DFE0C76B580}" type="slidenum">
              <a:rPr lang="en-GB" altLang="en-US">
                <a:solidFill>
                  <a:srgbClr val="000000"/>
                </a:solidFill>
              </a:rPr>
              <a:pPr/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BD3A6-E775-462D-9775-BC916C5DB5BB}" type="slidenum">
              <a:rPr lang="en-GB" altLang="en-US">
                <a:solidFill>
                  <a:srgbClr val="000000"/>
                </a:solidFill>
              </a:rPr>
              <a:pPr/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28A534-2CC9-4098-922E-FFEED7DB8926}" type="slidenum">
              <a:rPr lang="en-GB" altLang="en-US">
                <a:solidFill>
                  <a:srgbClr val="000000"/>
                </a:solidFill>
              </a:rPr>
              <a:pPr/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0224D-1AEE-4EA8-ADC9-7574940829B1}" type="slidenum">
              <a:rPr lang="en-GB" altLang="en-US">
                <a:solidFill>
                  <a:srgbClr val="000000"/>
                </a:solidFill>
              </a:rPr>
              <a:pPr/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348E309-F44E-4AFD-AE6C-0015DB5AE98F}" type="slidenum">
              <a:rPr lang="en-GB" altLang="en-US">
                <a:solidFill>
                  <a:srgbClr val="000000"/>
                </a:solidFill>
              </a:rPr>
              <a:pPr/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5561" y="8685046"/>
            <a:ext cx="29708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B40DBBBD-0512-4225-9BCF-0840898D0E63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7158" y="8685046"/>
            <a:ext cx="2969246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027A6F87-ABE7-4FFC-882E-B5C8382CDAAD}" type="slidenum">
              <a:rPr lang="de-DE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3</a:t>
            </a:fld>
            <a:endParaRPr lang="de-DE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3" y="4343985"/>
            <a:ext cx="5488316" cy="4114508"/>
          </a:xfrm>
          <a:noFill/>
        </p:spPr>
        <p:txBody>
          <a:bodyPr/>
          <a:lstStyle/>
          <a:p>
            <a:pPr defTabSz="762000"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CD53BC-9A1E-4940-945E-407212700A8B}" type="slidenum">
              <a:rPr lang="en-GB" altLang="en-US">
                <a:solidFill>
                  <a:srgbClr val="000000"/>
                </a:solidFill>
              </a:rPr>
              <a:pPr/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F7E3B9-8DB5-4F2E-859F-131F02B3147A}" type="slidenum">
              <a:rPr lang="en-GB" altLang="en-US">
                <a:solidFill>
                  <a:srgbClr val="000000"/>
                </a:solidFill>
              </a:rPr>
              <a:pPr/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C9771D-E5BF-49AD-B0D1-205E4AE4A7E7}" type="slidenum">
              <a:rPr lang="en-GB" altLang="en-US">
                <a:solidFill>
                  <a:srgbClr val="000000"/>
                </a:solidFill>
              </a:rPr>
              <a:pPr/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D0FC89C-7BC6-45CE-A3BC-70C77CF13F3D}" type="slidenum">
              <a:rPr lang="en-GB" altLang="en-US">
                <a:solidFill>
                  <a:srgbClr val="000000"/>
                </a:solidFill>
              </a:rPr>
              <a:pPr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xfrm>
            <a:off x="456561" y="4367371"/>
            <a:ext cx="5887408" cy="4297212"/>
          </a:xfrm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93544" y="8673353"/>
            <a:ext cx="2977227" cy="45749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A14D90-0CCA-47E2-9E23-7919717B4A81}" type="slidenum">
              <a:rPr lang="en-GB" altLang="en-US">
                <a:solidFill>
                  <a:srgbClr val="000000"/>
                </a:solidFill>
                <a:cs typeface="Helvetica" pitchFamily="34" charset="0"/>
                <a:sym typeface="Helvetica" pitchFamily="34" charset="0"/>
              </a:rPr>
              <a:pPr/>
              <a:t>29</a:t>
            </a:fld>
            <a:endParaRPr lang="en-GB" altLang="en-US">
              <a:solidFill>
                <a:srgbClr val="000000"/>
              </a:solidFill>
              <a:cs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CD012D-F8DB-4B3E-9FCE-FB9DB670A0F7}" type="slidenum">
              <a:rPr lang="en-GB" altLang="en-US">
                <a:solidFill>
                  <a:srgbClr val="000000"/>
                </a:solidFill>
              </a:rPr>
              <a:pPr/>
              <a:t>33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5561" y="8685046"/>
            <a:ext cx="29708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207F90FC-A575-4DE1-9B02-51F362E5C57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7158" y="8685046"/>
            <a:ext cx="2969246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D85609A3-A543-4887-92E8-6B70F35F699C}" type="slidenum">
              <a:rPr lang="de-DE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4</a:t>
            </a:fld>
            <a:endParaRPr lang="de-DE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3" y="4343985"/>
            <a:ext cx="5488316" cy="4114508"/>
          </a:xfrm>
          <a:noFill/>
        </p:spPr>
        <p:txBody>
          <a:bodyPr/>
          <a:lstStyle/>
          <a:p>
            <a:pPr defTabSz="762000"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5561" y="8685046"/>
            <a:ext cx="29708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154922CA-ABE6-437F-9274-D8B884B4AACD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7158" y="8685046"/>
            <a:ext cx="2969246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82B500E4-3D21-41BE-9411-474F61F5451A}" type="slidenum">
              <a:rPr lang="de-DE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8</a:t>
            </a:fld>
            <a:endParaRPr lang="de-DE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3" y="4343985"/>
            <a:ext cx="5488316" cy="4114508"/>
          </a:xfrm>
          <a:noFill/>
        </p:spPr>
        <p:txBody>
          <a:bodyPr/>
          <a:lstStyle/>
          <a:p>
            <a:pPr defTabSz="762000"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xfrm>
            <a:off x="242648" y="4240209"/>
            <a:ext cx="6227435" cy="4218284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800" smtClean="0">
              <a:latin typeface="Arial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D30AEA-EDB9-4123-9DEF-185125F600E2}" type="slidenum">
              <a:rPr lang="en-GB" altLang="en-US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CC80B6-BC11-434B-B41F-DBB0625406C7}" type="slidenum">
              <a:rPr lang="en-GB" altLang="en-US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5E15EF-8315-42D1-9C30-78500C052DAC}" type="slidenum">
              <a:rPr lang="en-GB" altLang="en-US">
                <a:solidFill>
                  <a:srgbClr val="000000"/>
                </a:solidFill>
              </a:rPr>
              <a:pPr/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0A75ED-6EFC-43F3-A84A-CBD319A18C0F}" type="slidenum">
              <a:rPr lang="en-GB" altLang="en-US">
                <a:solidFill>
                  <a:srgbClr val="000000"/>
                </a:solidFill>
              </a:rPr>
              <a:pPr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68497E-3C18-403B-A25A-86DD26F80EE1}" type="slidenum">
              <a:rPr lang="en-GB" altLang="en-US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11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007F064-F866-442B-8DF1-1A4841BBE688}" type="datetime1">
              <a:rPr lang="en-US" altLang="en-US"/>
              <a:pPr/>
              <a:t>12/19/2013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2DF433A-3D6D-4528-98E0-B888A4F3A572}" type="datetime1">
              <a:rPr lang="en-US" altLang="en-US"/>
              <a:pPr/>
              <a:t>12/19/2013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Wingdings" pitchFamily="2" charset="2"/>
              <a:buChar char="§"/>
              <a:defRPr sz="2200" i="0"/>
            </a:lvl1pPr>
            <a:lvl2pPr>
              <a:buClr>
                <a:srgbClr val="0F5494"/>
              </a:buClr>
              <a:buSzPct val="90000"/>
              <a:defRPr b="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19/12/2013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6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11" Type="http://schemas.openxmlformats.org/officeDocument/2006/relationships/image" Target="../media/image10.png"/><Relationship Id="rId5" Type="http://schemas.openxmlformats.org/officeDocument/2006/relationships/image" Target="../media/image31.png"/><Relationship Id="rId1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openxmlformats.org/officeDocument/2006/relationships/image" Target="../media/image12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ky.gr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Ανώτατη Εκπαίδευση</a:t>
            </a:r>
            <a:r>
              <a:rPr lang="fr-BE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fr-BE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l-GR" dirty="0" smtClean="0">
                <a:solidFill>
                  <a:schemeClr val="accent2"/>
                </a:solidFill>
                <a:latin typeface="+mn-lt"/>
                <a:cs typeface="Aharoni" pitchFamily="2" charset="-79"/>
              </a:rPr>
              <a:t>Στρατηγικές Συμπράξεις</a:t>
            </a:r>
            <a:endParaRPr lang="el-G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Αθήνα, 18.12.2013</a:t>
            </a:r>
          </a:p>
          <a:p>
            <a:pPr>
              <a:buFont typeface="Arial" charset="0"/>
              <a:buNone/>
            </a:pP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Ελίνα </a:t>
            </a:r>
            <a:r>
              <a:rPr lang="el-GR" alt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Μαυρογιώργου</a:t>
            </a:r>
            <a:r>
              <a:rPr lang="en-US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ΙΚΥ/ Ε</a:t>
            </a:r>
            <a:r>
              <a:rPr lang="en-US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RASMUS</a:t>
            </a:r>
            <a:endParaRPr lang="fr-BE" altLang="en-US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ZoneTexte 60"/>
          <p:cNvSpPr txBox="1">
            <a:spLocks noChangeArrowheads="1"/>
          </p:cNvSpPr>
          <p:nvPr/>
        </p:nvSpPr>
        <p:spPr bwMode="auto">
          <a:xfrm>
            <a:off x="0" y="785794"/>
            <a:ext cx="3779912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 αποτελεί σχέδιο Σύμπραξης για την Ανώτατη Εκπαίδευση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n-GB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GB" altLang="en-US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6" name="Content Placeholder 2"/>
          <p:cNvSpPr>
            <a:spLocks/>
          </p:cNvSpPr>
          <p:nvPr/>
        </p:nvSpPr>
        <p:spPr bwMode="auto">
          <a:xfrm>
            <a:off x="107950" y="1916113"/>
            <a:ext cx="864076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endParaRPr lang="en-GB" altLang="en-US" sz="200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7" name="Rectangle 1"/>
          <p:cNvSpPr>
            <a:spLocks noChangeArrowheads="1"/>
          </p:cNvSpPr>
          <p:nvPr/>
        </p:nvSpPr>
        <p:spPr bwMode="auto">
          <a:xfrm>
            <a:off x="107950" y="2060575"/>
            <a:ext cx="4892678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449263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2500" b="1" dirty="0" smtClean="0">
                <a:solidFill>
                  <a:srgbClr val="F54123"/>
                </a:solidFill>
                <a:latin typeface="Calibri" pitchFamily="34" charset="0"/>
              </a:rPr>
              <a:t>Διακρατικό σχέδι</a:t>
            </a:r>
            <a:r>
              <a:rPr lang="el-GR" sz="2500" b="1" dirty="0" smtClean="0">
                <a:solidFill>
                  <a:srgbClr val="FF0000"/>
                </a:solidFill>
                <a:latin typeface="Calibri" pitchFamily="34" charset="0"/>
              </a:rPr>
              <a:t>ο</a:t>
            </a:r>
            <a:r>
              <a:rPr lang="en-GB" sz="25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l-GR" sz="25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2500" b="1" dirty="0" err="1" smtClean="0">
                <a:solidFill>
                  <a:schemeClr val="tx2"/>
                </a:solidFill>
                <a:latin typeface="Calibri" pitchFamily="34" charset="0"/>
              </a:rPr>
              <a:t>κατ’ελάχιστον</a:t>
            </a:r>
            <a:r>
              <a:rPr lang="en-GB" altLang="en-US" sz="2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5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el-GR" altLang="en-US" sz="2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οργανισμοί από τρεις διαφορετικές, συμμετέχουσες στο Πρόγραμμα, χώρες</a:t>
            </a:r>
            <a:endParaRPr lang="en-GB" sz="2500" b="1" dirty="0">
              <a:solidFill>
                <a:schemeClr val="tx2"/>
              </a:solidFill>
              <a:latin typeface="Calibri" pitchFamily="34" charset="0"/>
            </a:endParaRP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Calibri" pitchFamily="34" charset="0"/>
              </a:rPr>
              <a:t>συνεργασία μεταξύ των ιδρυμάτων και </a:t>
            </a:r>
            <a:r>
              <a:rPr lang="el-GR" sz="1600" b="1" u="sng" dirty="0" smtClean="0">
                <a:solidFill>
                  <a:schemeClr val="tx2"/>
                </a:solidFill>
                <a:latin typeface="Calibri" pitchFamily="34" charset="0"/>
              </a:rPr>
              <a:t>βασικών εμπλεκομένων φορέων</a:t>
            </a:r>
            <a:r>
              <a:rPr lang="en-GB" sz="1600" b="1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1600" b="1" dirty="0" smtClean="0">
                <a:solidFill>
                  <a:srgbClr val="F54123"/>
                </a:solidFill>
                <a:latin typeface="Calibri" pitchFamily="34" charset="0"/>
              </a:rPr>
              <a:t>με σκοπό την ενίσχυση της ποιότητας και της καινοτομίας στα ιδρύματα</a:t>
            </a: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Calibri" pitchFamily="34" charset="0"/>
              </a:rPr>
              <a:t>συμβολή στην επίτευξη των στόχων της </a:t>
            </a:r>
            <a:r>
              <a:rPr lang="el-GR" sz="1600" b="1" dirty="0" smtClean="0">
                <a:solidFill>
                  <a:srgbClr val="F54123"/>
                </a:solidFill>
                <a:latin typeface="Calibri" pitchFamily="34" charset="0"/>
              </a:rPr>
              <a:t>Ατζέντας </a:t>
            </a:r>
            <a:r>
              <a:rPr lang="en-US" sz="1600" b="1" dirty="0" smtClean="0">
                <a:solidFill>
                  <a:srgbClr val="F54123"/>
                </a:solidFill>
                <a:latin typeface="Calibri" pitchFamily="34" charset="0"/>
              </a:rPr>
              <a:t>E</a:t>
            </a:r>
            <a:r>
              <a:rPr lang="el-GR" sz="1600" b="1" dirty="0" err="1" smtClean="0">
                <a:solidFill>
                  <a:srgbClr val="F54123"/>
                </a:solidFill>
                <a:latin typeface="Calibri" pitchFamily="34" charset="0"/>
              </a:rPr>
              <a:t>κσυγχρονισμού</a:t>
            </a:r>
            <a:r>
              <a:rPr lang="el-GR" sz="1600" b="1" dirty="0" smtClean="0">
                <a:solidFill>
                  <a:srgbClr val="F54123"/>
                </a:solidFill>
                <a:latin typeface="Calibri" pitchFamily="34" charset="0"/>
              </a:rPr>
              <a:t> των Ιδρυμάτων Ανώτατης Εκπαίδευσης</a:t>
            </a:r>
            <a:endParaRPr lang="en-GB" sz="1600" b="1" dirty="0">
              <a:solidFill>
                <a:srgbClr val="0033FF"/>
              </a:solidFill>
              <a:latin typeface="Calibri" pitchFamily="34" charset="0"/>
            </a:endParaRP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endParaRPr lang="en-GB" sz="2500" b="1" dirty="0">
              <a:solidFill>
                <a:srgbClr val="0033FF"/>
              </a:solidFill>
              <a:latin typeface="Calibri" pitchFamily="34" charset="0"/>
            </a:endParaRP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13138"/>
            <a:ext cx="3567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643306" y="214290"/>
            <a:ext cx="36433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7000892" y="847708"/>
            <a:ext cx="2143108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ZoneTexte 60"/>
          <p:cNvSpPr txBox="1">
            <a:spLocks noChangeArrowheads="1"/>
          </p:cNvSpPr>
          <p:nvPr/>
        </p:nvSpPr>
        <p:spPr bwMode="auto">
          <a:xfrm>
            <a:off x="0" y="857232"/>
            <a:ext cx="34290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ΤΟΜΕΙΣ ΣΥΝΕΡΓΑΣΙΑΣ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6500" name="Content Placeholder 2"/>
          <p:cNvSpPr>
            <a:spLocks/>
          </p:cNvSpPr>
          <p:nvPr/>
        </p:nvSpPr>
        <p:spPr bwMode="auto">
          <a:xfrm>
            <a:off x="107950" y="1989138"/>
            <a:ext cx="54721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Καινοτόμες διδακτικές/μαθησιακές προσεγγίσεις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σκοπό την ενίσχυση της ποιότητας διδασκαλίας και της προσφερόμενης μάθησης</a:t>
            </a:r>
            <a:endParaRPr lang="en-GB" alt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12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Διεύρυνση πρόσβαση</a:t>
            </a:r>
            <a:r>
              <a:rPr lang="el-GR" altLang="en-US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ς</a:t>
            </a:r>
            <a:r>
              <a:rPr lang="en-GB" altLang="en-US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νέες μορφές μάθησης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στρατηγική χρήση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ΤΠΕ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Ανοικτών Πηγών Εκπαίδευσης και εικονικής κινητικότητας. Δοκιμή και  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 προγραμμάτων φοίτησης εξ αποστάσεως, μερικής φοίτησης</a:t>
            </a:r>
            <a:endParaRPr lang="en-GB" altLang="en-US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12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μεταξύ επιχειρήσεων, φοιτητών και διδασκόντων στο ίδρυμα για τη </a:t>
            </a: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μελέτη πραγματικών περιπτώσεων-σύνδεση με αγορά εργασίας</a:t>
            </a:r>
          </a:p>
        </p:txBody>
      </p:sp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2420938"/>
            <a:ext cx="3373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572200" y="550459"/>
            <a:ext cx="2571800" cy="80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9188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ΤΟΜΕΙΣ ΣΥΝΕΡΓΑΣΙΑΣ </a:t>
            </a:r>
            <a:r>
              <a:rPr lang="en-GB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(II</a:t>
            </a:r>
            <a:r>
              <a:rPr lang="en-GB" alt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7524" name="Content Placeholder 2"/>
          <p:cNvSpPr>
            <a:spLocks/>
          </p:cNvSpPr>
          <p:nvPr/>
        </p:nvSpPr>
        <p:spPr bwMode="auto">
          <a:xfrm>
            <a:off x="0" y="1844675"/>
            <a:ext cx="56515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Συνεργασία/ανταλλαγή πρακτικών σχετικά με υπηρεσίες υποστήριξης, 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πρόληψης της σχολικής εγκατάλειψης/σπουδών, </a:t>
            </a: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συμμετοχής</a:t>
            </a:r>
            <a:r>
              <a:rPr lang="en-US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μη τυπικών εκπαιδευόμενων &amp; από μειονεκτούσες κοινωνικά ομάδες</a:t>
            </a:r>
            <a:endParaRPr lang="en-GB" altLang="en-US" sz="2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 μεταξύ Ιδρυμάτων, τοπικών και περιφερειακών και άλλων σχετικών κοινωνικών-οικονομικών φορέων, με σκοπό την 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προώθηση της περιφερειακής ανάπτυξης</a:t>
            </a:r>
            <a:endParaRPr lang="en-GB" altLang="en-US" sz="2000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Δια-τομεακή συνεργασία με σκοπό 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μεταφορά γνώσης μεταξύ διαφορετικών τομέων τυπικής και άτυπης μάθησης-κατάρτισης.</a:t>
            </a:r>
            <a:endParaRPr lang="en-GB" altLang="en-US" sz="2000" dirty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29000"/>
            <a:ext cx="33099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858016" y="642918"/>
            <a:ext cx="22764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91880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ΕΤΑΙΡΙΚΗ ΣΧΕΣΗ &amp; ΔΙΑΡΚΕΙΑ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4" name="Content Placeholder 2"/>
          <p:cNvSpPr>
            <a:spLocks/>
          </p:cNvSpPr>
          <p:nvPr/>
        </p:nvSpPr>
        <p:spPr bwMode="auto">
          <a:xfrm>
            <a:off x="250824" y="1844824"/>
            <a:ext cx="8569647" cy="46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Συνδυασμός διαφορετικής εμπειρίας, προφίλ, και γνώσεων</a:t>
            </a:r>
            <a:r>
              <a:rPr lang="en-GB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συνάφεια μεταξύ των εταίρων, ανάλογα με τη φύση και το μέγεθος των δραστηριοτήτων, κ.α. </a:t>
            </a:r>
            <a:endParaRPr lang="en-GB" sz="2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711200" lvl="5" indent="-261938" algn="just">
              <a:spcAft>
                <a:spcPts val="1200"/>
              </a:spcAft>
              <a:buClr>
                <a:srgbClr val="F79D43"/>
              </a:buClr>
              <a:buSzPct val="99000"/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rgbClr val="0033FF"/>
                </a:solidFill>
                <a:latin typeface="Calibri" pitchFamily="34" charset="0"/>
                <a:cs typeface="Calibri" pitchFamily="34" charset="0"/>
              </a:rPr>
              <a:t>Ιδρύματα Ανώτατης Εκπαίδευσης, Βιομηχανίες-μικρομεσαίες επιχειρήσεις, τοπικές/περιφερειακές Αρχές, ερευνητικά κέντρα, ΜΚΟ, κέντρα κατάρτισης, κέντρα επιμόρφωσης ενηλίκων, οργανισμοί νεολαίας, κέντρα εκπαίδευσης, Ευρωπαϊκά δίκτυα, κοινωνικοί εταίροι, εμπορικά επιμελητήρια, ιδρύματα, κ.α.</a:t>
            </a:r>
            <a:endParaRPr lang="en-GB" dirty="0">
              <a:solidFill>
                <a:srgbClr val="0033FF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Η σύμπραξη διαρκεί από δύο έως τρία χρόνια</a:t>
            </a:r>
            <a:endParaRPr lang="en-GB" sz="2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819150" lvl="1" indent="-361950" algn="just">
              <a:spcBef>
                <a:spcPts val="0"/>
              </a:spcBef>
              <a:spcAft>
                <a:spcPts val="6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dirty="0" smtClean="0">
                <a:solidFill>
                  <a:srgbClr val="0033FF"/>
                </a:solidFill>
                <a:latin typeface="Calibri" pitchFamily="34" charset="0"/>
              </a:rPr>
              <a:t>Η διάρκεια επιλέγεται στο στάδιο της αίτησης, βασιζόμενη στους στόχους του σχεδίου και στους τύπους των προγραμματιζόμενων δραστηριοτήτων</a:t>
            </a:r>
            <a:endParaRPr lang="en-GB" dirty="0">
              <a:solidFill>
                <a:srgbClr val="0033FF"/>
              </a:solidFill>
              <a:latin typeface="Calibri" pitchFamily="34" charset="0"/>
            </a:endParaRPr>
          </a:p>
          <a:p>
            <a:pPr marL="819150" lvl="1" indent="-361950" algn="just">
              <a:spcBef>
                <a:spcPts val="0"/>
              </a:spcBef>
              <a:spcAft>
                <a:spcPts val="6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Ευκαιρίες και για νεοεισερχόμενους στη δράση, αλλά και για φιλόδοξα σχέδια μεγάλου βεληνεκούς</a:t>
            </a:r>
            <a:endParaRPr lang="en-GB" dirty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15008" y="714356"/>
            <a:ext cx="34289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24" y="1357298"/>
            <a:ext cx="57864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ZoneTexte 60"/>
          <p:cNvSpPr txBox="1">
            <a:spLocks noChangeArrowheads="1"/>
          </p:cNvSpPr>
          <p:nvPr/>
        </p:nvSpPr>
        <p:spPr bwMode="auto">
          <a:xfrm>
            <a:off x="107950" y="836613"/>
            <a:ext cx="34290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ΔΡΑΣΤΗΡΙΟΤΗΤΕΣ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7524" name="Content Placeholder 2"/>
          <p:cNvSpPr>
            <a:spLocks/>
          </p:cNvSpPr>
          <p:nvPr/>
        </p:nvSpPr>
        <p:spPr bwMode="auto">
          <a:xfrm>
            <a:off x="142844" y="1785926"/>
            <a:ext cx="5472112" cy="50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defRPr/>
            </a:pPr>
            <a:r>
              <a:rPr lang="el-G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Μεγάλη ευελιξία, αρκεί οι δραστηριότητες να αποδεικνύονται ως οι πιο κατάλληλες για την επίτευξη των στόχων του σχεδίου</a:t>
            </a: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defRPr/>
            </a:pPr>
            <a:r>
              <a:rPr lang="el-GR" sz="1400" b="1" u="sng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Παραδείγματα</a:t>
            </a:r>
            <a:r>
              <a:rPr lang="en-GB" sz="1400" b="1" u="sng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400" b="1" u="sng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Κοινά προγράμματα σπουδών, κοινές ενότητες μαθημάτων, κοινά μαθήματα,</a:t>
            </a:r>
            <a:r>
              <a:rPr lang="en-US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Εντατικά Προγράμματα σπουδών</a:t>
            </a:r>
            <a:endParaRPr lang="en-GB" sz="1400" b="1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b="1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Διεθνική συνεργασία </a:t>
            </a: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επιχειρήσεις, βασιζόμενη στο προτεινόμενο σχέδιο και μελέτη πραγματικών περιπτώσεων</a:t>
            </a:r>
            <a:endParaRPr lang="en-GB" sz="1400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b="1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Νέες υποστηρικτικές υπηρεσίες </a:t>
            </a:r>
            <a:r>
              <a:rPr lang="en-GB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καθοδήγηση, συμβουλευτική, μέθοδοι και εργαλεία</a:t>
            </a:r>
            <a:r>
              <a:rPr lang="el-GR" sz="1400" dirty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400" dirty="0" smtClean="0">
                <a:solidFill>
                  <a:srgbClr val="0033FF"/>
                </a:solidFill>
                <a:latin typeface="Calibri" pitchFamily="34" charset="0"/>
                <a:cs typeface="Calibri" pitchFamily="34" charset="0"/>
              </a:rPr>
              <a:t>coaching)</a:t>
            </a:r>
            <a:endParaRPr lang="en-GB" altLang="en-US" sz="1400" dirty="0">
              <a:solidFill>
                <a:srgbClr val="0033FF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Εξερεύνηση των δυνατοτήτων  που προσφέρονται </a:t>
            </a:r>
            <a:r>
              <a:rPr lang="el-GR" sz="1400" b="1" dirty="0" smtClean="0">
                <a:solidFill>
                  <a:srgbClr val="0033FF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μέσω των Ανοικτών Πηγών Εκπαίδευσης, συνεργατική και εξατομικευμένη μάθηση</a:t>
            </a:r>
            <a:endParaRPr lang="en-GB" sz="1400" b="1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Ένταξη διαφορετικών τύπων εκπαίδευσης </a:t>
            </a:r>
            <a:r>
              <a:rPr lang="en-GB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400" dirty="0" err="1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εξ’αποστάσεως</a:t>
            </a:r>
            <a:r>
              <a:rPr lang="en-GB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μερικής φοίτησης</a:t>
            </a:r>
            <a:r>
              <a:rPr lang="en-GB" sz="12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200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716338"/>
            <a:ext cx="3352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357786" y="785794"/>
            <a:ext cx="37862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3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ZoneTexte 60"/>
          <p:cNvSpPr txBox="1">
            <a:spLocks noChangeArrowheads="1"/>
          </p:cNvSpPr>
          <p:nvPr/>
        </p:nvSpPr>
        <p:spPr bwMode="auto">
          <a:xfrm>
            <a:off x="0" y="857232"/>
            <a:ext cx="3714744" cy="5847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ΔΡΑΣΤΗΡΙΟΤΗΤΕΣ ΕΚΠΑΙΔΕΥΣΗΣ, ΜΑΘΗΣΗΣ ΚΑΙ ΚΑΤΑΡΤΙΣΗΣ</a:t>
            </a:r>
          </a:p>
        </p:txBody>
      </p:sp>
      <p:sp>
        <p:nvSpPr>
          <p:cNvPr id="110596" name="Content Placeholder 2"/>
          <p:cNvSpPr>
            <a:spLocks/>
          </p:cNvSpPr>
          <p:nvPr/>
        </p:nvSpPr>
        <p:spPr bwMode="auto">
          <a:xfrm>
            <a:off x="357158" y="2000240"/>
            <a:ext cx="8639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Symbol" pitchFamily="18" charset="2"/>
              <a:buChar char="®"/>
            </a:pPr>
            <a:r>
              <a:rPr lang="el-GR" altLang="en-US" sz="2600" b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εάν έχουν σημαντική προστιθέμενη αξία για τις ανάγκες επίτευξης των στόχων του σχεδίου</a:t>
            </a:r>
            <a:endParaRPr lang="en-GB" altLang="en-US" sz="2600" b="1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81000" indent="-381000" algn="just">
              <a:spcBef>
                <a:spcPts val="1200"/>
              </a:spcBef>
              <a:spcAft>
                <a:spcPts val="1200"/>
              </a:spcAft>
              <a:buClr>
                <a:srgbClr val="F79D43"/>
              </a:buClr>
              <a:buFont typeface="Symbol" pitchFamily="18" charset="2"/>
              <a:buNone/>
            </a:pPr>
            <a:r>
              <a:rPr lang="en-GB" altLang="en-US" sz="26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altLang="en-US" b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Τέτοιες δραστηριότητες μπορούν να περιλαμβάνουν </a:t>
            </a:r>
            <a:r>
              <a:rPr lang="en-GB" altLang="en-US" b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n-GB" altLang="en-US" b="1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Μικτού τύπου κινητικότητα για φοιτητές, η οποία συνδυάζει βραχύχρονη φυσική κινητικότητα (μέχρι δύο μήνες) με εικονική κινητικότητα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Μακράς διάρκειας κινητικότητα καθηγητών 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(2 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12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μήνες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Βραχείας διάρκειας κοινές δράσεις κατάρτισης προσωπικού 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(5 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ημέρες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μήνες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Εντατικά Προγράμματα Σπουδών 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ημέρες με 2 μήνες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714744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179388" y="1916113"/>
            <a:ext cx="5976937" cy="439261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 είδους οργανισμός από τις συμμετέχουσες και λοιπές χώρες μπορεί να λάβει μέρος σε Στρατηγικές Συμπράξεις.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ιδρύματα Ανώτατης Εκπαίδευσης από συμμετέχουσες χώρες πρέπει να είναι κάτοχοι του χάρτη </a:t>
            </a:r>
            <a:r>
              <a:rPr lang="en-US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60000"/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οργανισμοί από λοιπές χώρες μπορούν να μετέχουν, επιπλέον του ελάχιστου αριθμού επιλέξιμων εταίρων </a:t>
            </a:r>
            <a:r>
              <a:rPr lang="el-GR" sz="1800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όχι ως αιτούντες</a:t>
            </a: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αρκεί η συμμετοχή τους να έχει ξεκάθαρη προστιθέμενη αξία για το σχέδιο</a:t>
            </a:r>
            <a:endParaRPr lang="en-GB" sz="18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60000"/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 χάρτης </a:t>
            </a:r>
            <a:r>
              <a:rPr 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 </a:t>
            </a: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απαιτείται για τα συμμετέχοντα ιδρύματα από τις λοιπές χώρες, ωστόσο θα πρέπει να αποδέχονται τις αρχές του χάρτη αυτού (υπογραφή διμερών συμφωνιών)</a:t>
            </a:r>
            <a:endParaRPr lang="en-GB" altLang="en-US" sz="18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3668" name="ZoneTexte 60"/>
          <p:cNvSpPr txBox="1">
            <a:spLocks noChangeArrowheads="1"/>
          </p:cNvSpPr>
          <p:nvPr/>
        </p:nvSpPr>
        <p:spPr bwMode="auto">
          <a:xfrm>
            <a:off x="0" y="785794"/>
            <a:ext cx="338455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Συμμετέχοντες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οργανισμοί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88" y="1835158"/>
            <a:ext cx="2944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357554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5"/>
          <p:cNvSpPr>
            <a:spLocks noGrp="1"/>
          </p:cNvSpPr>
          <p:nvPr>
            <p:ph idx="1"/>
          </p:nvPr>
        </p:nvSpPr>
        <p:spPr>
          <a:xfrm>
            <a:off x="228600" y="1989138"/>
            <a:ext cx="8664575" cy="4137025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altLang="en-US" sz="2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περίπτωση Στρατηγικών Συμπράξεων που απευθύνονται </a:t>
            </a:r>
            <a:r>
              <a:rPr lang="el-GR" altLang="en-US" sz="2600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περισσότερους από έναν τομείς </a:t>
            </a:r>
            <a:r>
              <a:rPr lang="el-GR" altLang="en-US" sz="2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εκπαίδευσης, κατάρτισης και Νεολαίας</a:t>
            </a:r>
            <a:r>
              <a:rPr lang="en-US" altLang="en-US" sz="2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n-GB" altLang="en-US" sz="2600" b="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l-GR" altLang="en-US" sz="2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αιτούντες πρέπει να ορίζουν τον τομέα, στον οποίο επικεντρώνεται το σχέδιο, για το οποίο επιθυμούν να υποβάλουν αίτηση.</a:t>
            </a:r>
            <a:endParaRPr lang="en-GB" altLang="en-US" sz="2600" b="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l-GR" altLang="en-US" sz="2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Κοινή λίστα ανά τομέα, με βάση την αξιολόγηση ποιότητας.</a:t>
            </a:r>
            <a:endParaRPr lang="en-GB" altLang="en-US" sz="26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4692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28992" cy="107721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Δια-τομεακά σχέδια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5715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5"/>
          <p:cNvSpPr>
            <a:spLocks noGrp="1"/>
          </p:cNvSpPr>
          <p:nvPr>
            <p:ph idx="1"/>
          </p:nvPr>
        </p:nvSpPr>
        <p:spPr>
          <a:xfrm>
            <a:off x="142844" y="2000240"/>
            <a:ext cx="8642350" cy="421005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ορίζεται ελάχιστος επιλέξιμος αριθμός δραστηριοτήτων</a:t>
            </a:r>
            <a:r>
              <a:rPr lang="en-US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αίτηση θα πρέπει να αποδεικνύεται ότι οι προτεινόμενες δραστηριότητες είναι οι πιο κατάλληλες ως προς τη συνάφεια και τον αντίκτυπο, ώστε να επιτευχθούν τα αναμενόμενα αποτελέσματα. </a:t>
            </a:r>
            <a:endParaRPr lang="en-US" altLang="en-US" sz="1800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ιδρύματα μπορούν να υποβάλουν αίτηση για Εντατικό Πρόγραμμα </a:t>
            </a:r>
            <a:r>
              <a:rPr lang="el-GR" altLang="en-US" sz="1800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στο πλαίσιο μιας Στρατηγικής Σύμπραξης</a:t>
            </a: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ως μέσο πραγματοποίησης των συνολικών στόχων του σχεδίου</a:t>
            </a:r>
            <a:r>
              <a:rPr lang="en-GB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l-GR" altLang="en-US" sz="18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‘Ένα σχέδιο Στρατηγικής σύμπραξης δεν μπορεί να περιορίζεται σε </a:t>
            </a:r>
            <a:r>
              <a:rPr lang="el-GR" altLang="en-US" sz="1800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Εντατικό Πρόγραμμα</a:t>
            </a: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το οποίο μπορεί να είναι </a:t>
            </a:r>
            <a:r>
              <a:rPr lang="el-GR" altLang="en-US" sz="1800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επιλέξιμο μόνο σε συνδυασμό με άλλες δραστηριότητες. </a:t>
            </a:r>
            <a:endParaRPr lang="en-US" altLang="en-US" sz="1800" u="sng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FA170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καινοτόμος διάσταση είναι απαραίτητο γνώρισμα των δραστηριοτήτων που συμπεριλαμβάνονται στις Στρατηγικές Συμπράξεις.</a:t>
            </a:r>
            <a:endParaRPr lang="en-GB" altLang="en-US" sz="1800" u="sng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5716" name="ZoneTexte 60"/>
          <p:cNvSpPr txBox="1">
            <a:spLocks noChangeArrowheads="1"/>
          </p:cNvSpPr>
          <p:nvPr/>
        </p:nvSpPr>
        <p:spPr bwMode="auto">
          <a:xfrm>
            <a:off x="179388" y="765175"/>
            <a:ext cx="338455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Δραστηριότητες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Content Placeholder 2"/>
          <p:cNvSpPr>
            <a:spLocks/>
          </p:cNvSpPr>
          <p:nvPr/>
        </p:nvSpPr>
        <p:spPr bwMode="auto">
          <a:xfrm>
            <a:off x="250825" y="1989138"/>
            <a:ext cx="7993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F7C943"/>
              </a:buClr>
              <a:buFont typeface="Arial" charset="0"/>
              <a:buChar char="•"/>
            </a:pPr>
            <a:endParaRPr lang="fr-BE" altLang="en-US" sz="2000">
              <a:solidFill>
                <a:srgbClr val="0F5494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F7C943"/>
              </a:buClr>
              <a:buFont typeface="Arial" charset="0"/>
              <a:buChar char="•"/>
            </a:pPr>
            <a:endParaRPr lang="en-GB" altLang="en-US" sz="2400">
              <a:solidFill>
                <a:srgbClr val="0F5494"/>
              </a:solidFill>
              <a:latin typeface="Century Gothic" pitchFamily="34" charset="0"/>
            </a:endParaRPr>
          </a:p>
        </p:txBody>
      </p:sp>
      <p:sp>
        <p:nvSpPr>
          <p:cNvPr id="116741" name="ZoneTexte 60"/>
          <p:cNvSpPr txBox="1">
            <a:spLocks noChangeArrowheads="1"/>
          </p:cNvSpPr>
          <p:nvPr/>
        </p:nvSpPr>
        <p:spPr bwMode="auto">
          <a:xfrm>
            <a:off x="1258888" y="2214554"/>
            <a:ext cx="6985000" cy="3477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4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Παραδείγματα Στρατηγικών Συμπράξεων με σκοπό την υποστήριξη της Ατζέντας Εκσυγχρονισμού των Ιδρυμάτων</a:t>
            </a:r>
            <a:endParaRPr lang="en-GB" altLang="en-US" sz="4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-32" y="928670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643538" y="928670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oneTexte 60"/>
          <p:cNvSpPr txBox="1">
            <a:spLocks noChangeArrowheads="1"/>
          </p:cNvSpPr>
          <p:nvPr/>
        </p:nvSpPr>
        <p:spPr bwMode="auto">
          <a:xfrm>
            <a:off x="0" y="1071546"/>
            <a:ext cx="3500430" cy="954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Πλαίσιο πολιτικής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ΕΥΡΩΠΗ</a:t>
            </a:r>
            <a:r>
              <a:rPr lang="en-GB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altLang="en-US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2020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0" y="3500438"/>
            <a:ext cx="89296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algn="just">
              <a:spcBef>
                <a:spcPts val="1200"/>
              </a:spcBef>
              <a:spcAft>
                <a:spcPts val="1200"/>
              </a:spcAft>
              <a:buClr>
                <a:srgbClr val="F79D43"/>
              </a:buClr>
              <a:buSzPct val="80000"/>
              <a:buFont typeface="Wingdings" pitchFamily="2" charset="2"/>
              <a:buChar char="q"/>
            </a:pPr>
            <a:r>
              <a:rPr lang="en-GB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ΥΡΩΠΗ</a:t>
            </a:r>
            <a:r>
              <a:rPr lang="en-GB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000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2020 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–ΣΤΟΧΟΙ για την Εκπαίδευση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GB" altLang="en-US" sz="2000" b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GB" altLang="en-US" sz="2000" b="1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Πρόσβαση στην Ανώτατη Εκπαίδευση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GB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40%</a:t>
            </a:r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νέων να έχουν ολοκληρώσει με επιτυχία σπουδές Ανώτατης Εκπαίδευσης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Πρόωρη σχολική εγκατάλειψη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μείωση κατά</a:t>
            </a:r>
            <a:r>
              <a:rPr lang="en-US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10%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ατόμων 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18-24 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ετών με βασική εκπαίδευση ή και εκπαίδευση χαμηλότερου επιπέδου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Δυνατότητες απασχόλησης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82%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αποφοίτων</a:t>
            </a:r>
            <a:r>
              <a:rPr lang="en-US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20-34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ετών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να βρίσκουν απασχόληση το αργότερο σε τρία χρόνια από την αποφοίτησή τους</a:t>
            </a:r>
            <a:r>
              <a:rPr lang="en-US" altLang="en-US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983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1844675"/>
            <a:ext cx="32670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76700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97425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89588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3500430" y="214290"/>
            <a:ext cx="5643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4 - Εικόνα" descr="EU flag-Erasmus+_vect_P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1357298"/>
            <a:ext cx="1071570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6490605"/>
            <a:ext cx="1143008" cy="3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6 - Εικόνα" descr="ik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86225" y="6553200"/>
            <a:ext cx="990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altLang="en-US" i="0">
                <a:solidFill>
                  <a:schemeClr val="tx1"/>
                </a:solidFill>
              </a:rPr>
              <a:t>Education </a:t>
            </a:r>
            <a:br>
              <a:rPr lang="fr-BE" altLang="en-US" i="0">
                <a:solidFill>
                  <a:schemeClr val="tx1"/>
                </a:solidFill>
              </a:rPr>
            </a:br>
            <a:r>
              <a:rPr lang="fr-BE" altLang="en-US" i="0">
                <a:solidFill>
                  <a:schemeClr val="tx1"/>
                </a:solidFill>
              </a:rPr>
              <a:t>and Culture</a:t>
            </a:r>
            <a:endParaRPr lang="en-GB" altLang="en-US" i="0">
              <a:solidFill>
                <a:schemeClr val="tx1"/>
              </a:solidFill>
            </a:endParaRPr>
          </a:p>
        </p:txBody>
      </p:sp>
      <p:sp>
        <p:nvSpPr>
          <p:cNvPr id="117763" name="Content Placeholder 2"/>
          <p:cNvSpPr>
            <a:spLocks/>
          </p:cNvSpPr>
          <p:nvPr/>
        </p:nvSpPr>
        <p:spPr bwMode="auto">
          <a:xfrm>
            <a:off x="250825" y="2133600"/>
            <a:ext cx="85677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</a:pPr>
            <a:r>
              <a:rPr lang="en-GB" altLang="en-US">
                <a:solidFill>
                  <a:srgbClr val="0033FF"/>
                </a:solidFill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09738"/>
          <a:ext cx="9139238" cy="5148262"/>
        </p:xfrm>
        <a:graphic>
          <a:graphicData uri="http://schemas.openxmlformats.org/drawingml/2006/table">
            <a:tbl>
              <a:tblPr/>
              <a:tblGrid>
                <a:gridCol w="1177925"/>
                <a:gridCol w="7961313"/>
              </a:tblGrid>
              <a:tr h="397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ΣΚΟΠΟΣ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Ανάπτυξη, Δοκιμή και Υλοποίησης ενός κοινού κορμού μαθημάτων</a:t>
                      </a: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μεταξύ των συμμετεχόντων ιδρυμάτων- συνεργασία μεταξύ αντίστοιχων Σχολών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7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ΣΥΝΑΦΕΙΑ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31750" algn="l"/>
                        </a:tabLst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ΑΤΖΕΝΤΑ ΕΚΣΥΓΧΡΟΝΙΣΜΟΥ ΙΔΡΥΜΑΤΩΝ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βελτίωση της ποιότητας και της συνάφειας των διδασκόμενων αντικειμένων 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ΕΤΑΙΡΙΚΗ ΣΧΕΣΗ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4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Ιδρύματα με διαφορετική εμπειρία σε σχέδια συνεργασίας + επιχειρήσεις/οργανισμοί από τρεις διαφορετικές χώρες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A1706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Σταδιακή Ενσωμάτωση των λιγότερο έμπειρων εταίρων</a:t>
                      </a: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στο πακέτο εργασιών/δραστηριοτήτων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7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ΔΡΑΣΤΗΡΙΟΤΗΤΕΣ 2 ΕΤΩΝ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↓</a:t>
                      </a:r>
                      <a:endParaRPr kumimoji="0" lang="en-GB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Ανάπτυξη ιδέας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περιεχόμενο + βιώσιμο μοντέλο χρηματοδότησης - για τη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δημιουργία κοινού κορμού μαθημάτων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μεταξύ των συμμετεχόντων ιδρυμάτων, βασιζόμενου σε κατάλληλη ανάλυση αναγκών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διεθνικές συναντήσεις για τις ανάγκες του σχεδίου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σχεδιασμός κορμού μαθημάτων + συντονισμός, προετοιμασία και υλοποίηση των δραστηριοτήτων, συμπεριλαμβανομένης και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συμβουλευτικής ομάδας με σκοπό τη διασφάλιση της καταλληλότητας του κύκλου μαθημάτων με βάση τις καταγεγραμμένες ανάγκες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Πρώτη δοκιμαστική φάση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συμπεριλαμβάνει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μικτή περίοδο κινητικότητας φοιτητών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συνδυάζοντας 3 εβδομάδες κινητικότητας με 2 μήνες εικονικής κινητικότητας, πριν και μετά τη φυσική κινητικότητα (συμπεριλαμβάνεται και συνεργατικό εργαστήριο διάρκειας μίας εβδομάδας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σε μία επιχείρηση/οργανισμό εταίρο) + πλατφόρμα ηλεκτρονικής μάθησης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Δεύτερη δοκιμαστική φάση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συμπεριλαμβάνεται μικτή περίοδος κινητικότητας,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όπως και στην πρώτη φάση, με σκοπό την αναζήτηση  ανάγκης αλλαγών/βελτιώσεων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Ενσωμάτωση αλλαγών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και αποστολή παραδοτέου + μοντέλο χρηματοδότησης στα συμμετέχοντα ιδρύματα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Διάδοση αποτελεσμάτων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σε οργανισμούς εκτός εταιρικής σχέσης, μέσω διοργάνωσης διεθνικού  σεμιναρίου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ΔΡΑΣΤΗΡΙΟΤΗΤΕΣ ΚΙΝΗΤΙΚΟΤΗΤΑΣ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Εντατικό Πρόγραμμα Σπουδών + Μικτή περίοδος κινητικότητας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</a:t>
                      </a:r>
                      <a:r>
                        <a:rPr kumimoji="0" lang="el-GR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συμπληρωματικά της</a:t>
                      </a:r>
                      <a:r>
                        <a:rPr kumimoji="0" lang="en-GB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KA1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ΠΡΑΓΜΑΤΟΠΟΙΗΣΗ ΣΧΕΔΙΟΥ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→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Συνεχής έλεγχος της πραγματοποίησης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→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Αξιολόγηση δραστηριοτήτων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7787" name="ZoneTexte 60"/>
          <p:cNvSpPr txBox="1">
            <a:spLocks noChangeArrowheads="1"/>
          </p:cNvSpPr>
          <p:nvPr/>
        </p:nvSpPr>
        <p:spPr bwMode="auto">
          <a:xfrm>
            <a:off x="179388" y="765175"/>
            <a:ext cx="338455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</a:t>
            </a:r>
            <a:r>
              <a:rPr lang="el-GR" altLang="en-US" sz="3200" b="1" baseline="3000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</a:t>
            </a:r>
            <a:r>
              <a:rPr lang="el-GR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Παράδειγμα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643538" y="714356"/>
            <a:ext cx="35004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2133600"/>
            <a:ext cx="85677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</a:pPr>
            <a:r>
              <a:rPr lang="en-GB" altLang="en-US">
                <a:solidFill>
                  <a:srgbClr val="0033FF"/>
                </a:solidFill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8811" name="ZoneTexte 60"/>
          <p:cNvSpPr txBox="1">
            <a:spLocks noChangeArrowheads="1"/>
          </p:cNvSpPr>
          <p:nvPr/>
        </p:nvSpPr>
        <p:spPr bwMode="auto">
          <a:xfrm>
            <a:off x="179388" y="765175"/>
            <a:ext cx="338455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2o </a:t>
            </a:r>
            <a:r>
              <a:rPr lang="el-GR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/>
              <a:tblGrid>
                <a:gridCol w="1326726"/>
                <a:gridCol w="7817274"/>
              </a:tblGrid>
              <a:tr h="57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ΣΚΟΠΟΣ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  <a:tab pos="457200" algn="l"/>
                        </a:tabLst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ΑΝΑΠΤΥΞΗ, ΔΟΚΙΜΗ ΚΑΙ ΥΛΟΠΟΙΗΣΗ ΕΝΟΣ ΚΟΙΝΟΥ ΕΚΠΑΙΔΕΥΤΙΚΟΥ ΠΡΟΓΡΑΜΜΑΤΟΣ  ΣΠΟΥΔΩΝ ΠΡΟΠΤΥΧΙΑΚΟΥ ΕΠΙΠΕΔΟΥ ΓΙΑ ΤΗ ΒΙΩΣΙΜΗ ΤΟΠΙΚΗ ΑΝΑΠΤΥΞΗ, ΜΕ ΣΚΟΠΟ ΝΑ ΣΥΜΒΑΛΕΙ ΣΤΟΝ ΣΤΡΑΤΗΓΙΚΟ ΠΡΟΓΡΑΜΜΑΤΙΣΜΟ ΣΕ ΠΕΡΙΦΕΡΕΙΑΚΟ ΕΠΙΠΕΔΟ</a:t>
                      </a: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ΣΥΝΑΦΕΙΑ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ΑΤΖΕΝΤΑ ΕΚΣΥΓΧΡΟΝΙΣΜΟΥ ΤΩΝ ΙΔΡΥΜΑΤΩΝ ΑΝΩΤΑΤΗΣ ΕΚΠΑΙΔΕΥΣΗΣ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Συμμετοχή των ιδρυμάτων σε ενσωματωμένα σχέδια 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κοινωνικο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-οικονομικής περιφερειακής ανάπτυξης των περιοχών όπου εδρεύουν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7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ΕΤΑΙΡΙΚΗ ΣΧΕΣΗ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429125" algn="l"/>
                        </a:tabLst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ιδρύματα</a:t>
                      </a: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 + 5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 τοπικοί/περιφερειακοί δημόσιοι φορείς +  οικονομικοί παράγοντες σε 5 συμμετέχουσες στο Πρόγραμμα χώρες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A170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ΔΡΑΣΤΗΡΙΟΤΗΤΕΣ ΓΙΑ 3 ΧΡΟΝΙΑ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b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↓</a:t>
                      </a:r>
                      <a:endParaRPr kumimoji="0" lang="en-GB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Ανάπτυξη της έννοιας ενός νέου κοινού για όλα τα συμμετέχοντα ιδρύματα προγράμματος σπουδών, 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εστίαση στη </a:t>
                      </a:r>
                      <a:r>
                        <a:rPr kumimoji="0" 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διαθεματική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διεθνική προσέγγιση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Ανάπτυξη της έννοιας «ενσωματωμένη κινητικότητα»,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σύμφωνα με την οποία οι φοιτητές παρακολουθούν ένα κοινό πρόγραμμα, τμήματα του οποίου διδάσκονται από διαφορετικούς εταίρους σε διαφορετικές χώρες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6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διεθνικές συναντήσεις για το συντονισμό και την υλοποίηση του σχεδίου,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συμπεριλαμβανομένης και συμβουλευτικής ομάδας, η οποία θα διασφαλίζει τη συμμετοχή και την επίβλεψη από εμπλεκομένους  φορείς  που σχετίζονται με το θέμα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δοκιμαστική περίοδος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συμπεριλαμβάνεται μικτή περίοδος κινητικότητας φοιτητών, συνδυάζοντας δύο δεκαήμερα φυσικής κινητικότητας με δύο μήνες εικονικής κινητικότητας (για προετοιμασία και συνέχιση δραστηριοτήτων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δοκιμαστική περίοδος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ενσωματωμένη περίοδος κινητικότητας φοιτητών, συμπεριλαμβανομένης και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πρακτικής άσκησης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σε εταιρίες + ανάπτυξη πλατφόρμας συνεργασίας μεταξύ των φοιτητών, καθηγητών και εταιριών  που μετέχουν στο σχέδιο, με σκοπό την πιθανή συνέχιση της συνεργασίας και  μετά τον 3ο χρόνο + ενσωμάτωση πιθανών αλλαγών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Πραγματοποίηση των μαθημάτων, συμπεριλαμβάνεται μικτή περίοδος κινητικότητας φοιτητών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Ενσωμάτωση των μαθημάτων στο πρόγραμμα σπουδών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και παροχή διπλού τίτλου σπουδών ή αντίστοιχης βεβαίωσης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Διάδοση αποτελεσμάτων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πιθανές συστάσεις για τη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χάραξη περιφερειακού στρατηγικού σχεδιασμού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σε οργανώσεις εκτός εταιρικής σχέσης, μέσω διεθνικού σεμιναρίου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2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ΔΡΑΣΤΗΡΙΟΤΗΤΕΣ ΚΙΝΗΤΙΚΟΤΗΤΑΣ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Μικτή περίοδος κινητικότητας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Εντατικό Πρόγραμμα Σπουδών +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συμπληρωματική της χρηματοδότησης για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KA1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ΠΡΑΓΜΑΤΟΠΟΙΗΣΗ ΣΧΕΔΙΟΥ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→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Συνεχής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παρακολούθηση του σχεδίου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→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Αξιολόγηση δραστηριοτήτων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643538" y="857232"/>
            <a:ext cx="35004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8569325" cy="4537075"/>
          </a:xfrm>
        </p:spPr>
        <p:txBody>
          <a:bodyPr/>
          <a:lstStyle/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Επιλογή &amp; Διαχείριση από τις Εθνικές Μονάδες</a:t>
            </a:r>
            <a:endParaRPr lang="el-GR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Ώστε να ληφθεί υπόψη το </a:t>
            </a:r>
            <a:r>
              <a:rPr lang="el-GR" altLang="en-US" sz="1600" u="sng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εθνικό πλαίσιο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με σκοπό την ισχυρότερη συνάφεια και το μεγαλύτερο δυνατό αντίκτυπο των σχεδίων +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πιο κοντά στους δικαιούχους</a:t>
            </a:r>
            <a:endParaRPr lang="en-GB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              </a:t>
            </a:r>
            <a:r>
              <a:rPr lang="en-US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20.000 </a:t>
            </a:r>
            <a:r>
              <a:rPr lang="el-GR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Στρατηγικές συμπράξεις σε όλους τους τομείς, μέχρι το 2020</a:t>
            </a:r>
            <a:endParaRPr lang="en-US" sz="1600" b="0" dirty="0" smtClean="0">
              <a:solidFill>
                <a:srgbClr val="00B05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v"/>
            </a:pPr>
            <a:r>
              <a:rPr lang="el-GR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Οποιαδήποτε οργάνωση που εδρεύει σε συμμετέχουσα στο Πρόγραμμα χώρα, μπορεί να είναι ο αιτών, αποστέλλοντας αίτηση στην Εθνική Μονάδα της χώρας του εκ μέρους των οργανισμών που μετέχουν στο σχέδιο.</a:t>
            </a:r>
            <a:endParaRPr lang="en-GB" altLang="en-US" sz="1600" b="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v"/>
            </a:pP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Η σύμβαση υπογράφεται μεταξύ της Εθνικής Μονάδα και του Συντονιστή</a:t>
            </a:r>
            <a:endParaRPr lang="en-GB" altLang="en-US" sz="1600" b="0" dirty="0" smtClean="0">
              <a:solidFill>
                <a:srgbClr val="F54123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Η Εθνική Μονάδα μεταφέρει το σύνολο της επιχορήγησης στον Συντονιστή, ο οποίος διαχειρίζεται και έχει την ευθύνη υποβολής απολογισμού. </a:t>
            </a:r>
            <a:endParaRPr lang="en-GB" altLang="en-US" sz="1600" b="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GB" altLang="en-US" sz="1600" dirty="0" smtClean="0">
              <a:solidFill>
                <a:srgbClr val="E98517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20835" name="ZoneTexte 60"/>
          <p:cNvSpPr txBox="1">
            <a:spLocks noChangeArrowheads="1"/>
          </p:cNvSpPr>
          <p:nvPr/>
        </p:nvSpPr>
        <p:spPr bwMode="auto">
          <a:xfrm>
            <a:off x="-26995" y="714356"/>
            <a:ext cx="3527425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ΕΠΙΛΟΓΗ &amp; ΔΙΑΧΕΙΡΙΣΗ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04248" y="4725144"/>
            <a:ext cx="3603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  <p:pic>
        <p:nvPicPr>
          <p:cNvPr id="1208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7032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786414" y="714356"/>
            <a:ext cx="3357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396"/>
            <a:ext cx="91439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5"/>
          <p:cNvSpPr>
            <a:spLocks noGrp="1"/>
          </p:cNvSpPr>
          <p:nvPr>
            <p:ph idx="1"/>
          </p:nvPr>
        </p:nvSpPr>
        <p:spPr>
          <a:xfrm>
            <a:off x="250825" y="1916113"/>
            <a:ext cx="8593138" cy="44259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l-GR" altLang="en-US" sz="24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4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Ανώτατο ποσό χρηματοδότησης ανά σχέδιο</a:t>
            </a:r>
            <a:r>
              <a:rPr lang="en-GB" altLang="en-US" sz="24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l-GR" altLang="en-US" sz="24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</a:pPr>
            <a:endParaRPr lang="el-GR" altLang="en-US" sz="24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300.000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</a:t>
            </a: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διετή σχέδια</a:t>
            </a: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</a:pPr>
            <a:endParaRPr lang="en-GB" altLang="en-US" sz="2000" i="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450.000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τριετή σχέδια</a:t>
            </a:r>
            <a:endParaRPr lang="en-US" altLang="en-US" sz="2000" i="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908" name="ZoneTexte 60"/>
          <p:cNvSpPr txBox="1">
            <a:spLocks noChangeArrowheads="1"/>
          </p:cNvSpPr>
          <p:nvPr/>
        </p:nvSpPr>
        <p:spPr bwMode="auto">
          <a:xfrm>
            <a:off x="0" y="835010"/>
            <a:ext cx="3635375" cy="5222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ΧΡΗΜΑΤΟΔΟΤΗΣΗ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857232"/>
            <a:ext cx="33575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107950" y="1773238"/>
            <a:ext cx="8928100" cy="4319587"/>
          </a:xfrm>
        </p:spPr>
        <p:txBody>
          <a:bodyPr>
            <a:normAutofit lnSpcReduction="10000"/>
          </a:bodyPr>
          <a:lstStyle/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Διαχείριση και υλοποίηση του σχεδίου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–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προετοιμασία, συντονισμός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/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επικοινωνία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έξοδα προσωπικού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–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επιχορήγηση ανά οργανισμό</a:t>
            </a:r>
            <a:r>
              <a:rPr lang="en-US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Δίδεται υψηλότερο ποσό για τον συντονιστή. Το Ανώτατο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συνολικό επιλέξιμο ποσό, είναι αυτό που αντιστοιχεί σε 10 εταίρους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:  2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750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€ το μήνα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)</a:t>
            </a: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Διακρατικές συναντήσεις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–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πραγματοποίηση και συντονισμός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–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επιχορήγηση ανά συμμετέχοντα 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κόστος ταξιδίου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&amp;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διαμονή/διαβίωση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): 23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000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 το χρόνο, </a:t>
            </a:r>
            <a:r>
              <a:rPr lang="el-GR" altLang="en-US" sz="1600" b="0" i="1" dirty="0" err="1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κατ’ανώτατο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όριο.</a:t>
            </a:r>
            <a:endParaRPr lang="en-US" altLang="en-US" sz="1600" b="0" i="1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Πνευματικά προϊόντα 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απτά παραδοτέα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για επιπλέον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έξοδα προσωπικού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θα πρέπει να δικαιολογείται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με βάσει το κάθε προϊόν που θα υλοποιηθεί</a:t>
            </a:r>
            <a:endParaRPr lang="en-US" altLang="en-US" sz="1600" i="1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Εκδηλώσεις διάδοσης</a:t>
            </a:r>
            <a:r>
              <a:rPr lang="en-US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διάδοση αποτελεσμάτων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–</a:t>
            </a:r>
            <a:r>
              <a:rPr lang="en-US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βάσει του αριθμού των συμμετεχόντων-</a:t>
            </a:r>
            <a:r>
              <a:rPr lang="en-US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Μόνο στην περίπτωση που προβλέπονται πνευματικά προϊόντα, 30.000 € ανά σχέδιο </a:t>
            </a:r>
            <a:r>
              <a:rPr lang="el-GR" altLang="en-US" sz="1600" dirty="0" err="1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κατ’ανώτατο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όριο</a:t>
            </a:r>
            <a:endParaRPr lang="en-US" altLang="en-US" sz="1600" u="sng" dirty="0" smtClean="0">
              <a:solidFill>
                <a:srgbClr val="00B05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Δραστηριότητες μάθησης, διδασκαλίας και κατάρτισης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</a:t>
            </a:r>
            <a:r>
              <a:rPr lang="el-GR" altLang="en-US" sz="160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κόστους ταξιδίου,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βάσει της απόστασης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μικρές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μεγάλες αποστάσεις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ημερήσια αποζημίωση ανά συμμετέχοντα για κόστος διαμονής &amp; διαβίωσης, επιχορήγηση για γλωσσική προετοιμασία </a:t>
            </a:r>
            <a:r>
              <a:rPr lang="el-GR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(σε δικαιολογημένες περιπτώσεις</a:t>
            </a:r>
            <a:r>
              <a:rPr lang="en-US" altLang="en-US" sz="1600" b="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600" b="0" i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2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μήνες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κλίμακα μοναδιαίου κόστους ανά άτομο</a:t>
            </a:r>
            <a:r>
              <a:rPr lang="en-GB" altLang="en-US" sz="1600" b="0" i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altLang="en-US" sz="1600" b="0" i="1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186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527425" cy="1015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Κατηγορίες χρηματοδότη βάσει </a:t>
            </a:r>
            <a:endParaRPr lang="en-US" altLang="en-US" sz="2000" b="1" dirty="0" smtClean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αποκοπήν</a:t>
            </a:r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ποσών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857232"/>
            <a:ext cx="33575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3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179388" y="1857364"/>
            <a:ext cx="5616575" cy="4524386"/>
          </a:xfrm>
        </p:spPr>
        <p:txBody>
          <a:bodyPr>
            <a:normAutofit lnSpcReduction="10000"/>
          </a:bodyPr>
          <a:lstStyle/>
          <a:p>
            <a:pPr marL="447675" indent="-447675" algn="just" eaLnBrk="1" hangingPunct="1">
              <a:spcBef>
                <a:spcPts val="300"/>
              </a:spcBef>
              <a:spcAft>
                <a:spcPts val="6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Ειδικές κατηγορίες δαπανών</a:t>
            </a:r>
            <a:endParaRPr lang="en-US" altLang="en-US" sz="2300" dirty="0" smtClean="0">
              <a:solidFill>
                <a:srgbClr val="F54123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42925" lvl="1" indent="-276225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Κάλυψη δαπανών βάσει</a:t>
            </a: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πραγματικού κόστους που σχετίζονται με υπεργολαβίες ή αγορά προϊόντων/υπηρεσιών</a:t>
            </a:r>
            <a:endParaRPr lang="en-GB" altLang="en-US" sz="2000" b="1" i="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42925" lvl="1" indent="-276225" algn="just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100%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επιλέξιμων δαπανών</a:t>
            </a: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GB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000</a:t>
            </a: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 </a:t>
            </a:r>
            <a:r>
              <a:rPr lang="el-GR" altLang="en-US" sz="2000" i="0" dirty="0" err="1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κατ’ανώτατο</a:t>
            </a: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όριο, ανά σχέδιο</a:t>
            </a:r>
          </a:p>
          <a:p>
            <a:pPr marL="542925" lvl="1" indent="-276225" algn="just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καλύπτεται τυπικός εξοπλισμός γραφείου</a:t>
            </a:r>
            <a:endParaRPr lang="en-GB" altLang="en-US" sz="2000" i="0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42925" lvl="1" indent="-276225" algn="just">
              <a:buClr>
                <a:srgbClr val="0033FF"/>
              </a:buClr>
              <a:buSzPct val="60000"/>
            </a:pPr>
            <a:endParaRPr lang="en-GB" altLang="en-US" sz="2000" i="0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ct val="0"/>
              </a:spcBef>
              <a:spcAft>
                <a:spcPts val="600"/>
              </a:spcAft>
              <a:buClr>
                <a:srgbClr val="0033FF"/>
              </a:buClr>
            </a:pPr>
            <a:endParaRPr lang="en-US" altLang="en-US" sz="1000" u="sng" dirty="0" smtClean="0">
              <a:solidFill>
                <a:srgbClr val="E9851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ts val="600"/>
              </a:spcBef>
              <a:spcAft>
                <a:spcPts val="6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Άτομα με αναπηρίες</a:t>
            </a:r>
            <a:r>
              <a:rPr lang="en-US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en-US" sz="2300" dirty="0" smtClean="0">
              <a:solidFill>
                <a:srgbClr val="F54123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542925" lvl="1" indent="-276225" algn="just" eaLnBrk="1" hangingPunct="1">
              <a:spcBef>
                <a:spcPts val="300"/>
              </a:spcBef>
              <a:spcAft>
                <a:spcPts val="600"/>
              </a:spcAft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n-GB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100% </a:t>
            </a:r>
            <a:r>
              <a:rPr lang="el-GR" altLang="en-US" sz="2000" i="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χρηματοδότηση των επιπλέον δαπανών που σχετίζονται με τη συμμετοχή ατόμων με αναπηρίες στο σχέδιο</a:t>
            </a:r>
            <a:endParaRPr lang="en-US" altLang="en-US" sz="1800" b="1" i="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447675" indent="-447675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884" name="ZoneTexte 60"/>
          <p:cNvSpPr txBox="1">
            <a:spLocks noChangeArrowheads="1"/>
          </p:cNvSpPr>
          <p:nvPr/>
        </p:nvSpPr>
        <p:spPr bwMode="auto">
          <a:xfrm>
            <a:off x="0" y="714356"/>
            <a:ext cx="3500430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Χρηματοδότηση βάσει πραγματικού κόστους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13" y="1484313"/>
            <a:ext cx="3468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786414" y="571480"/>
            <a:ext cx="33575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527425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ΑΞΙΟΛΟΓΗΣΗ ΠΟΙΟΤΗΤΑΣ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1" name="Content Placeholder 5"/>
          <p:cNvSpPr>
            <a:spLocks noGrp="1"/>
          </p:cNvSpPr>
          <p:nvPr>
            <p:ph idx="1"/>
          </p:nvPr>
        </p:nvSpPr>
        <p:spPr>
          <a:xfrm>
            <a:off x="107950" y="1844675"/>
            <a:ext cx="8928100" cy="482441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Συνάφεια του σχεδίου</a:t>
            </a:r>
            <a:r>
              <a:rPr lang="en-GB" altLang="en-US" sz="1400" dirty="0" smtClean="0">
                <a:solidFill>
                  <a:srgbClr val="0033FF"/>
                </a:solidFill>
              </a:rPr>
              <a:t> </a:t>
            </a:r>
            <a:r>
              <a:rPr lang="en-GB" altLang="en-US" sz="1400" b="0" dirty="0" smtClean="0">
                <a:solidFill>
                  <a:srgbClr val="0033FF"/>
                </a:solidFill>
              </a:rPr>
              <a:t>(30%)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rgbClr val="0033FF"/>
                </a:solidFill>
              </a:rPr>
              <a:t>Ατζέντα εκσυγχρονισμού 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συνέργιες μεταξύ διαφορετικών τομέων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ξεκάθαροι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/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ρεαλιστικοί στόχοι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ανάλυση αναγκών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καινοτομία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 Ευρωπαϊκή προστιθέμενη αξία</a:t>
            </a:r>
            <a:endParaRPr lang="en-GB" altLang="en-US" sz="1400" i="0" dirty="0" smtClean="0">
              <a:solidFill>
                <a:srgbClr val="0033FF"/>
              </a:solidFill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Ποιότητα σχεδιασμού και πραγματοποίησης </a:t>
            </a:r>
            <a:r>
              <a:rPr lang="en-GB" altLang="en-US" sz="1400" b="0" dirty="0" smtClean="0">
                <a:solidFill>
                  <a:srgbClr val="0033FF"/>
                </a:solidFill>
              </a:rPr>
              <a:t>(20%)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rgbClr val="0033FF"/>
                </a:solidFill>
              </a:rPr>
              <a:t>Ποιότητα προγράμματος εργασίας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συνέπεια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ποιότητα μεθοδολογίας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μέτρα ελέγχου ποιότητας 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σχέση κόστους/ωφελείας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ενσωμάτωση περιόδων κινητικότητας, κατάλληλων για τους στόχους του σχεδίου </a:t>
            </a:r>
            <a:endParaRPr lang="en-GB" altLang="en-US" sz="1400" i="0" dirty="0" smtClean="0">
              <a:solidFill>
                <a:srgbClr val="0033FF"/>
              </a:solidFill>
            </a:endParaRPr>
          </a:p>
          <a:p>
            <a:pPr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Ποιότητα εταιρικής σχέσης</a:t>
            </a:r>
            <a:r>
              <a:rPr lang="en-GB" altLang="en-US" sz="1400" dirty="0" smtClean="0">
                <a:solidFill>
                  <a:srgbClr val="F54123"/>
                </a:solidFill>
              </a:rPr>
              <a:t> </a:t>
            </a:r>
            <a:r>
              <a:rPr lang="en-GB" altLang="en-US" sz="1400" dirty="0" smtClean="0">
                <a:solidFill>
                  <a:srgbClr val="0033FF"/>
                </a:solidFill>
              </a:rPr>
              <a:t>&amp; </a:t>
            </a:r>
            <a:r>
              <a:rPr lang="el-GR" altLang="en-US" sz="1400" dirty="0" smtClean="0">
                <a:solidFill>
                  <a:srgbClr val="0033FF"/>
                </a:solidFill>
              </a:rPr>
              <a:t>ρυθμίσεις όρων συνεργασίας</a:t>
            </a:r>
            <a:r>
              <a:rPr lang="en-GB" altLang="en-US" sz="1400" dirty="0" smtClean="0">
                <a:solidFill>
                  <a:srgbClr val="0033FF"/>
                </a:solidFill>
              </a:rPr>
              <a:t> </a:t>
            </a:r>
            <a:r>
              <a:rPr lang="en-GB" altLang="en-US" sz="1400" b="0" dirty="0" smtClean="0">
                <a:solidFill>
                  <a:srgbClr val="0033FF"/>
                </a:solidFill>
              </a:rPr>
              <a:t>(20%)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rgbClr val="0033FF"/>
                </a:solidFill>
              </a:rPr>
              <a:t>Κατάλληλο μείγμα συμμετεχόντων οργανισμών 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διανομή καθηκόντων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 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ενεργός συμμετοχή νέων εταίρων</a:t>
            </a:r>
            <a:r>
              <a:rPr lang="en-GB" altLang="en-US" sz="1400" i="0" dirty="0" smtClean="0">
                <a:solidFill>
                  <a:srgbClr val="0033FF"/>
                </a:solidFill>
              </a:rPr>
              <a:t> +</a:t>
            </a:r>
            <a:r>
              <a:rPr lang="el-GR" altLang="en-US" sz="1400" i="0" dirty="0" smtClean="0">
                <a:solidFill>
                  <a:srgbClr val="0033FF"/>
                </a:solidFill>
              </a:rPr>
              <a:t> μηχανισμός συντονισμού και επικοινωνίας</a:t>
            </a:r>
            <a:endParaRPr lang="en-GB" altLang="en-US" sz="1400" b="1" i="0" dirty="0" smtClean="0">
              <a:solidFill>
                <a:srgbClr val="0033FF"/>
              </a:solidFill>
            </a:endParaRPr>
          </a:p>
          <a:p>
            <a:pPr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Αντίκτυπος</a:t>
            </a:r>
            <a:r>
              <a:rPr lang="en-GB" altLang="en-US" sz="1400" dirty="0" smtClean="0">
                <a:solidFill>
                  <a:srgbClr val="F54123"/>
                </a:solidFill>
              </a:rPr>
              <a:t>, </a:t>
            </a:r>
            <a:r>
              <a:rPr lang="el-GR" altLang="en-US" sz="1400" dirty="0" smtClean="0">
                <a:solidFill>
                  <a:srgbClr val="F54123"/>
                </a:solidFill>
              </a:rPr>
              <a:t>διάδοση και βιωσιμότητα</a:t>
            </a:r>
            <a:r>
              <a:rPr lang="en-GB" altLang="en-US" sz="1400" dirty="0" smtClean="0">
                <a:solidFill>
                  <a:srgbClr val="0033FF"/>
                </a:solidFill>
              </a:rPr>
              <a:t> </a:t>
            </a:r>
            <a:r>
              <a:rPr lang="en-GB" altLang="en-US" sz="1400" b="0" dirty="0" smtClean="0">
                <a:solidFill>
                  <a:srgbClr val="0033FF"/>
                </a:solidFill>
              </a:rPr>
              <a:t>(30%</a:t>
            </a:r>
            <a:r>
              <a:rPr lang="en-GB" altLang="en-US" sz="1400" dirty="0" smtClean="0">
                <a:solidFill>
                  <a:srgbClr val="0033FF"/>
                </a:solidFill>
              </a:rPr>
              <a:t>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rgbClr val="0033FF"/>
                </a:solidFill>
              </a:rPr>
              <a:t>Ποιότητα των μέτρων αξιολόγησης των αποτελεσμάτων + αντίκτυπος, εντός και εκτός εταιρικής σχέσης + ποιότητα σχεδίου διάδοσης αποτελεσμάτων +μέτρα βιωσιμότητας</a:t>
            </a:r>
            <a:endParaRPr lang="en-GB" altLang="en-US" sz="1400" i="0" dirty="0" smtClean="0">
              <a:solidFill>
                <a:srgbClr val="0033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Παράδειγμα χρηματοδότησης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/>
          <a:lstStyle/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10 οργανισμοί, στην πλειοψηφία τους Ιδρύματα Ανώτατης Εκπαίδευσης, υποβάλλουν αίτηση για την ανάπτυξη ανοικτών εκπαιδευτικών πόρων για φοιτητές, υποψήφιους πολιτικούς μηχανικούς.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Διάρκεια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3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έτη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Χρηματοδότηση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Διαχείριση και υλοποίηση σχεδίου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Διεθνικές συναντήσεις (4 συναντήσεις/32 κινητικότητες)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Πνευματική εργασία για τη δημιουργία των ο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n-line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 μαθημάτων 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0 ημέρες εργασίας προσωπικού)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Σεμινάριο κατάρτισης προσωπικού 10 ημερών για 20 κινητικότητες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Εντατικό Πρόγραμμα Σπουδών διάρκειας 3 εβδομάδων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x 2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φορές για 60 φοιτητές κάθε φορά</a:t>
            </a:r>
          </a:p>
          <a:p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Διεθνική συνάντηση 1 ημέρας για 150 συμμετέχοντες από ιδρύματα Ανώτατης Εκπαίδευσης που δεν περιλαμβάνονται στην εταιρική σχέση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000108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9846"/>
            <a:ext cx="1714512" cy="9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79388" y="2549539"/>
            <a:ext cx="8713787" cy="387985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3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Κατ’ελάχιστον</a:t>
            </a:r>
            <a:r>
              <a:rPr lang="el-GR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 εξωτερικοί αξιολογητές ανά σχέδιο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l-GR" alt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 χρήσης και αξιολογητών από άλλες χώρες ή και την </a:t>
            </a:r>
            <a:r>
              <a:rPr lang="en-US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Commission</a:t>
            </a:r>
            <a:endParaRPr lang="el-GR" alt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5956" name="ZoneTexte 60"/>
          <p:cNvSpPr txBox="1">
            <a:spLocks noChangeArrowheads="1"/>
          </p:cNvSpPr>
          <p:nvPr/>
        </p:nvSpPr>
        <p:spPr bwMode="auto">
          <a:xfrm>
            <a:off x="0" y="720850"/>
            <a:ext cx="352742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ΑΞΙΟΛΟΓΗΣΗ από εξωτερικούς αξιολογητές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714356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795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428736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179512" y="1504479"/>
          <a:ext cx="8712968" cy="506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8004" name="ZoneTexte 60"/>
          <p:cNvSpPr txBox="1">
            <a:spLocks noChangeArrowheads="1"/>
          </p:cNvSpPr>
          <p:nvPr/>
        </p:nvSpPr>
        <p:spPr bwMode="auto">
          <a:xfrm>
            <a:off x="5000628" y="3429000"/>
            <a:ext cx="3090415" cy="50006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600" b="1" dirty="0" smtClean="0">
                <a:solidFill>
                  <a:srgbClr val="FFFFFF"/>
                </a:solidFill>
                <a:latin typeface="Calibri" pitchFamily="34" charset="0"/>
                <a:ea typeface="Helvetica" pitchFamily="34" charset="0"/>
                <a:cs typeface="Arial" charset="0"/>
                <a:sym typeface="Helvetica" pitchFamily="34" charset="0"/>
              </a:rPr>
              <a:t>Συμμαχίες Γνώσης</a:t>
            </a:r>
            <a:endParaRPr lang="fr-BE" altLang="en-US" sz="2600" b="1" dirty="0">
              <a:solidFill>
                <a:srgbClr val="FFFFFF"/>
              </a:solidFill>
              <a:latin typeface="Calibri" pitchFamily="34" charset="0"/>
              <a:ea typeface="Helvetica" pitchFamily="34" charset="0"/>
              <a:cs typeface="Arial" charset="0"/>
              <a:sym typeface="Helvetica" pitchFamily="34" charset="0"/>
            </a:endParaRPr>
          </a:p>
        </p:txBody>
      </p:sp>
      <p:sp>
        <p:nvSpPr>
          <p:cNvPr id="128005" name="ZoneTexte 60"/>
          <p:cNvSpPr txBox="1">
            <a:spLocks noChangeArrowheads="1"/>
          </p:cNvSpPr>
          <p:nvPr/>
        </p:nvSpPr>
        <p:spPr bwMode="auto">
          <a:xfrm>
            <a:off x="179512" y="714356"/>
            <a:ext cx="3362325" cy="8925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600" b="1" dirty="0" smtClean="0">
                <a:solidFill>
                  <a:srgbClr val="FFFFFF"/>
                </a:solidFill>
                <a:latin typeface="Calibri" pitchFamily="34" charset="0"/>
                <a:ea typeface="Helvetica" pitchFamily="34" charset="0"/>
                <a:cs typeface="Arial" charset="0"/>
                <a:sym typeface="Helvetica" pitchFamily="34" charset="0"/>
              </a:rPr>
              <a:t>Στρατηγικές Συνεργασίες</a:t>
            </a:r>
            <a:endParaRPr lang="fr-BE" altLang="en-US" sz="2600" b="1" dirty="0">
              <a:solidFill>
                <a:srgbClr val="FFFFFF"/>
              </a:solidFill>
              <a:latin typeface="Calibri" pitchFamily="34" charset="0"/>
              <a:ea typeface="Helvetica" pitchFamily="34" charset="0"/>
              <a:cs typeface="Arial" charset="0"/>
              <a:sym typeface="Helvetic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0042"/>
            <a:ext cx="5643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0"/>
            <a:ext cx="564360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3500430" y="1357298"/>
            <a:ext cx="335758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0" y="650083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8"/>
          <p:cNvSpPr>
            <a:spLocks noChangeArrowheads="1"/>
          </p:cNvSpPr>
          <p:nvPr/>
        </p:nvSpPr>
        <p:spPr bwMode="auto">
          <a:xfrm>
            <a:off x="-73025" y="6237288"/>
            <a:ext cx="9217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356" name="ZoneTexte 60"/>
          <p:cNvSpPr txBox="1">
            <a:spLocks noChangeArrowheads="1"/>
          </p:cNvSpPr>
          <p:nvPr/>
        </p:nvSpPr>
        <p:spPr bwMode="auto">
          <a:xfrm>
            <a:off x="0" y="765175"/>
            <a:ext cx="3708400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ΒΑΣΙΚΑ ΣΤΟΙΧΕΙΑ ΠΟΛΙΤΙΚΗΣ</a:t>
            </a:r>
            <a:endParaRPr lang="fr-BE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0357" name="Content Placeholder 1"/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4681537"/>
          </a:xfrm>
        </p:spPr>
        <p:txBody>
          <a:bodyPr/>
          <a:lstStyle/>
          <a:p>
            <a:pPr marL="447675" indent="-447675" algn="just" eaLnBrk="1" hangingPunct="1">
              <a:spcBef>
                <a:spcPts val="600"/>
              </a:spcBef>
              <a:spcAft>
                <a:spcPts val="200"/>
              </a:spcAft>
              <a:buClr>
                <a:srgbClr val="F54123"/>
              </a:buClr>
              <a:buFont typeface="Wingdings" pitchFamily="2" charset="2"/>
              <a:buChar char="v"/>
              <a:tabLst>
                <a:tab pos="447675" algn="l"/>
              </a:tabLst>
            </a:pPr>
            <a:r>
              <a:rPr lang="el-GR" altLang="en-US" sz="16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Ενίσχυση της πρόσβασης στην εκπαίδευση</a:t>
            </a:r>
            <a:endParaRPr lang="en-GB" altLang="en-US" sz="1600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34988" lvl="1" indent="-261938" algn="just"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Πρόσβαση σε ομάδες που δεν αντιπροσωπεύονται επαρκώς-αναγνώριση πρότερης μάθησης/εμπειρίας,  μείωση περιπτώσεων εγκατάλειψης σπουδών</a:t>
            </a:r>
            <a:endParaRPr lang="en-GB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ts val="1800"/>
              </a:spcBef>
              <a:spcAft>
                <a:spcPts val="200"/>
              </a:spcAft>
              <a:buClr>
                <a:srgbClr val="F54123"/>
              </a:buClr>
              <a:buFont typeface="Wingdings" pitchFamily="2" charset="2"/>
              <a:buChar char="v"/>
              <a:tabLst>
                <a:tab pos="447675" algn="l"/>
              </a:tabLst>
            </a:pPr>
            <a:r>
              <a:rPr lang="el-GR" altLang="en-US" sz="16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Βελτίωση ποιότητας της Ανώτατης Εκπαίδευσης</a:t>
            </a:r>
            <a:endParaRPr lang="en-GB" altLang="en-US" sz="1600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34988" lvl="1" indent="-261938" algn="just">
              <a:spcBef>
                <a:spcPct val="0"/>
              </a:spcBef>
              <a:buFont typeface="Wingdings" pitchFamily="2" charset="2"/>
              <a:buChar char="§"/>
              <a:tabLst>
                <a:tab pos="447675" algn="l"/>
              </a:tabLst>
            </a:pPr>
            <a:r>
              <a:rPr lang="el-GR" altLang="en-US" sz="1600" dirty="0" err="1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Απασχολησιμότητα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αποφοίτων, σύνδεση με τις ανάγκες τις αγοράς και τις νέες τάσεις, προσαρμογή σε διαφορετικές εκπαιδευτικές ανάγκες, επιβράβευση αριστείας στη διδασκαλία </a:t>
            </a:r>
            <a:endParaRPr lang="en-GB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ts val="1800"/>
              </a:spcBef>
              <a:spcAft>
                <a:spcPts val="200"/>
              </a:spcAft>
              <a:buClr>
                <a:srgbClr val="F54123"/>
              </a:buClr>
              <a:buFont typeface="Wingdings" pitchFamily="2" charset="2"/>
              <a:buChar char="v"/>
              <a:tabLst>
                <a:tab pos="447675" algn="l"/>
              </a:tabLst>
            </a:pPr>
            <a:r>
              <a:rPr lang="el-GR" altLang="en-US" sz="16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Ποιότητα μέσω της κινητικότητας και της διεθνούς συνεργασίας</a:t>
            </a:r>
            <a:endParaRPr lang="en-GB" altLang="en-US" sz="1600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534988" lvl="1" indent="-261938" algn="just">
              <a:spcBef>
                <a:spcPts val="600"/>
              </a:spcBef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«Παράθυρα κινητικότητας», αναγνώριση των σπουδών στο εξωτερικό, βελτίωση οργανωτικών δομών</a:t>
            </a:r>
            <a:endParaRPr lang="en-GB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447675" indent="-447675" algn="just" eaLnBrk="1" hangingPunct="1">
              <a:spcBef>
                <a:spcPts val="1200"/>
              </a:spcBef>
              <a:spcAft>
                <a:spcPts val="200"/>
              </a:spcAft>
              <a:buClr>
                <a:srgbClr val="F54123"/>
              </a:buClr>
              <a:buFont typeface="Wingdings" pitchFamily="2" charset="2"/>
              <a:buChar char="v"/>
              <a:tabLst>
                <a:tab pos="447675" algn="l"/>
              </a:tabLst>
            </a:pPr>
            <a:r>
              <a:rPr lang="el-GR" altLang="en-US" sz="16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Εκπαίδευση, έρευνα και καινοτομία με σκοπό την αριστεία και την περιφερειακή ανάπτυξη</a:t>
            </a:r>
            <a:endParaRPr lang="en-GB" altLang="en-US" sz="1600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534988" lvl="1" indent="-261938" algn="just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  <a:tabLst>
                <a:tab pos="447675" algn="l"/>
              </a:tabLst>
            </a:pP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Ενίσχυση δεξιοτήτων δημιουργικότητας και καινοτομίας. Συνεργασία με τον κόσμο της εργασίας, συμμετοχή των Ιδρυμάτων Ανώτατης Εκπαίδευσης σε περιφερειακά σχέδια ανάπτυξης </a:t>
            </a:r>
            <a:endParaRPr lang="en-GB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54292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643306" y="214290"/>
            <a:ext cx="5500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291"/>
            <a:ext cx="2166937" cy="209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6317112"/>
            <a:ext cx="128588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600" y="1700808"/>
            <a:ext cx="7920037" cy="4787115"/>
            <a:chOff x="566110" y="1512877"/>
            <a:chExt cx="8434544" cy="4787115"/>
          </a:xfrm>
        </p:grpSpPr>
        <p:pic>
          <p:nvPicPr>
            <p:cNvPr id="717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990270" y="1717664"/>
              <a:ext cx="4679950" cy="42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4454407" y="5468995"/>
              <a:ext cx="24844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Κόσμος της εργασίας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75" name="AutoShape 15"/>
            <p:cNvSpPr>
              <a:spLocks noChangeArrowheads="1"/>
            </p:cNvSpPr>
            <p:nvPr/>
          </p:nvSpPr>
          <p:spPr bwMode="auto">
            <a:xfrm rot="1500000">
              <a:off x="4214018" y="4980697"/>
              <a:ext cx="715963" cy="347662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6" name="AutoShape 16"/>
            <p:cNvSpPr>
              <a:spLocks noChangeArrowheads="1"/>
            </p:cNvSpPr>
            <p:nvPr/>
          </p:nvSpPr>
          <p:spPr bwMode="auto">
            <a:xfrm rot="9240000">
              <a:off x="1837076" y="3074017"/>
              <a:ext cx="715963" cy="347663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7" name="AutoShape 17"/>
            <p:cNvSpPr>
              <a:spLocks noChangeArrowheads="1"/>
            </p:cNvSpPr>
            <p:nvPr/>
          </p:nvSpPr>
          <p:spPr bwMode="auto">
            <a:xfrm rot="-2400000">
              <a:off x="6158234" y="2538317"/>
              <a:ext cx="715963" cy="347663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7178" name="Text Box 21"/>
            <p:cNvSpPr txBox="1">
              <a:spLocks noChangeArrowheads="1"/>
            </p:cNvSpPr>
            <p:nvPr/>
          </p:nvSpPr>
          <p:spPr bwMode="auto">
            <a:xfrm>
              <a:off x="6516216" y="1937716"/>
              <a:ext cx="24844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Ανώτατη Εκπαίδευση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79" name="Text Box 22"/>
            <p:cNvSpPr txBox="1">
              <a:spLocks noChangeArrowheads="1"/>
            </p:cNvSpPr>
            <p:nvPr/>
          </p:nvSpPr>
          <p:spPr bwMode="auto">
            <a:xfrm>
              <a:off x="566110" y="3561016"/>
              <a:ext cx="183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Έρευνα</a:t>
              </a:r>
              <a:r>
                <a:rPr lang="en-GB" sz="2400" dirty="0" smtClean="0">
                  <a:solidFill>
                    <a:schemeClr val="accent2"/>
                  </a:solidFill>
                  <a:latin typeface="Courier New" pitchFamily="49" charset="0"/>
                </a:rPr>
                <a:t> 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80" name="Line 9"/>
            <p:cNvSpPr>
              <a:spLocks noChangeShapeType="1"/>
            </p:cNvSpPr>
            <p:nvPr/>
          </p:nvSpPr>
          <p:spPr bwMode="auto">
            <a:xfrm flipV="1">
              <a:off x="4375025" y="3247849"/>
              <a:ext cx="647700" cy="936625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66713" y="1349375"/>
            <a:ext cx="6650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0F5494"/>
                </a:solidFill>
              </a:rPr>
              <a:t>Συμμαχίες</a:t>
            </a:r>
            <a:r>
              <a:rPr lang="fr-BE" sz="2400" dirty="0" smtClean="0">
                <a:solidFill>
                  <a:srgbClr val="0F5494"/>
                </a:solidFill>
              </a:rPr>
              <a:t>: </a:t>
            </a:r>
            <a:r>
              <a:rPr lang="el-GR" sz="2400" dirty="0" smtClean="0">
                <a:solidFill>
                  <a:srgbClr val="0F5494"/>
                </a:solidFill>
              </a:rPr>
              <a:t>Σχέδια συνεργασίας και καινοτομίας</a:t>
            </a:r>
            <a:endParaRPr lang="en-GB" sz="2400" b="0" dirty="0">
              <a:solidFill>
                <a:srgbClr val="0F5494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20" name="19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00010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95288" y="1620838"/>
            <a:ext cx="8147050" cy="4995862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rgbClr val="0070C0"/>
                </a:solidFill>
                <a:ea typeface="ＭＳ Ｐゴシック" charset="-128"/>
              </a:rPr>
              <a:t>Προϋπολογισμός</a:t>
            </a:r>
            <a:r>
              <a:rPr lang="fr-BE" sz="1800" b="1" dirty="0" smtClean="0">
                <a:solidFill>
                  <a:srgbClr val="0070C0"/>
                </a:solidFill>
                <a:ea typeface="ＭＳ Ｐゴシック" charset="-128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fr-BE" sz="1800" dirty="0" smtClean="0">
                <a:ea typeface="ＭＳ Ｐゴシック" charset="-128"/>
              </a:rPr>
              <a:t>175 </a:t>
            </a:r>
            <a:r>
              <a:rPr lang="el-GR" sz="1800" dirty="0" smtClean="0">
                <a:ea typeface="ＭＳ Ｐゴシック" charset="-128"/>
              </a:rPr>
              <a:t>εκ.</a:t>
            </a:r>
            <a:r>
              <a:rPr lang="fr-BE" sz="1800" dirty="0" smtClean="0">
                <a:ea typeface="ＭＳ Ｐゴシック" charset="-128"/>
              </a:rPr>
              <a:t> € (</a:t>
            </a:r>
            <a:r>
              <a:rPr lang="el-GR" sz="1800" dirty="0" smtClean="0">
                <a:ea typeface="ＭＳ Ｐゴシック" charset="-128"/>
              </a:rPr>
              <a:t>Πρόταση </a:t>
            </a:r>
            <a:r>
              <a:rPr lang="fr-BE" sz="1800" dirty="0" smtClean="0">
                <a:ea typeface="ＭＳ Ｐゴシック" charset="-128"/>
              </a:rPr>
              <a:t>Commission)</a:t>
            </a: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ea typeface="ＭＳ Ｐゴシック" charset="-128"/>
              </a:rPr>
              <a:t>Επιχορήγηση μεταξύ</a:t>
            </a:r>
            <a:r>
              <a:rPr lang="fr-BE" sz="1800" dirty="0" smtClean="0">
                <a:ea typeface="ＭＳ Ｐゴシック" charset="-128"/>
              </a:rPr>
              <a:t> 500</a:t>
            </a:r>
            <a:r>
              <a:rPr lang="el-GR" sz="1800" dirty="0" smtClean="0">
                <a:ea typeface="ＭＳ Ｐゴシック" charset="-128"/>
              </a:rPr>
              <a:t>.</a:t>
            </a:r>
            <a:r>
              <a:rPr lang="en-US" sz="1800" dirty="0" smtClean="0">
                <a:ea typeface="ＭＳ Ｐゴシック" charset="-128"/>
              </a:rPr>
              <a:t>000</a:t>
            </a:r>
            <a:r>
              <a:rPr lang="fr-BE" sz="1800" dirty="0" smtClean="0">
                <a:ea typeface="ＭＳ Ｐゴシック" charset="-128"/>
              </a:rPr>
              <a:t> – 1 </a:t>
            </a:r>
            <a:r>
              <a:rPr lang="el-GR" sz="1800" dirty="0" smtClean="0">
                <a:ea typeface="ＭＳ Ｐゴシック" charset="-128"/>
              </a:rPr>
              <a:t>εκ. </a:t>
            </a:r>
            <a:r>
              <a:rPr lang="fr-BE" sz="1800" dirty="0" smtClean="0">
                <a:ea typeface="ＭＳ Ｐゴシック" charset="-128"/>
              </a:rPr>
              <a:t>€ </a:t>
            </a: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ea typeface="ＭＳ Ｐゴシック" charset="-128"/>
              </a:rPr>
              <a:t>Διάρκεια </a:t>
            </a:r>
            <a:r>
              <a:rPr lang="en-US" sz="1800" dirty="0" smtClean="0">
                <a:ea typeface="ＭＳ Ｐゴシック" charset="-128"/>
              </a:rPr>
              <a:t>:</a:t>
            </a:r>
            <a:r>
              <a:rPr lang="fr-BE" sz="1800" dirty="0" smtClean="0">
                <a:ea typeface="ＭＳ Ｐゴシック" charset="-128"/>
              </a:rPr>
              <a:t>2 – 3 </a:t>
            </a:r>
            <a:r>
              <a:rPr lang="el-GR" sz="1800" dirty="0" smtClean="0">
                <a:ea typeface="ＭＳ Ｐゴシック" charset="-128"/>
              </a:rPr>
              <a:t>έτη</a:t>
            </a:r>
            <a:endParaRPr lang="fr-BE" sz="18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ea typeface="ＭＳ Ｐゴシック" charset="-128"/>
              </a:rPr>
              <a:t>Ανώτατο ποσό συγχρηματοδότησης επιλέξιμων δαπανών </a:t>
            </a:r>
            <a:r>
              <a:rPr lang="fr-BE" sz="1800" dirty="0" smtClean="0">
                <a:ea typeface="ＭＳ Ｐゴシック" charset="-128"/>
              </a:rPr>
              <a:t>75%</a:t>
            </a:r>
            <a:endParaRPr lang="el-GR" sz="18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ea typeface="ＭＳ Ｐゴシック" charset="-128"/>
              </a:rPr>
              <a:t>Εταίροι από τρίτες χώρες, μόνο εάν αποτελούν προστιθέμενη αξία για το σχέδιο</a:t>
            </a:r>
            <a:endParaRPr lang="fr-BE" sz="18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fr-BE" sz="1800" b="1" dirty="0" smtClean="0">
              <a:solidFill>
                <a:srgbClr val="0070C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BE" sz="1800" dirty="0" smtClean="0">
                <a:ea typeface="ＭＳ Ｐゴシック" charset="-128"/>
              </a:rPr>
              <a:t>		200 </a:t>
            </a:r>
            <a:r>
              <a:rPr lang="el-GR" sz="1800" dirty="0" smtClean="0">
                <a:ea typeface="ＭＳ Ｐゴシック" charset="-128"/>
              </a:rPr>
              <a:t>Συμμαχίες Γνώσης μέχρι </a:t>
            </a:r>
            <a:r>
              <a:rPr lang="fr-BE" sz="1800" dirty="0" smtClean="0">
                <a:ea typeface="ＭＳ Ｐゴシック" charset="-128"/>
              </a:rPr>
              <a:t>2020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fr-BE" sz="1800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BE" sz="1800" dirty="0" smtClean="0">
                <a:ea typeface="ＭＳ Ｐゴシック" charset="-128"/>
              </a:rPr>
              <a:t>		</a:t>
            </a:r>
            <a:r>
              <a:rPr lang="el-GR" sz="1800" dirty="0" smtClean="0">
                <a:ea typeface="ＭＳ Ｐゴシック" charset="-128"/>
              </a:rPr>
              <a:t>Συμμετοχή του </a:t>
            </a:r>
            <a:r>
              <a:rPr lang="fr-BE" sz="1800" dirty="0" smtClean="0">
                <a:ea typeface="ＭＳ Ｐゴシック" charset="-128"/>
              </a:rPr>
              <a:t>20 % </a:t>
            </a:r>
            <a:r>
              <a:rPr lang="el-GR" sz="1800" dirty="0" smtClean="0">
                <a:ea typeface="ＭＳ Ｐゴシック" charset="-128"/>
              </a:rPr>
              <a:t>όλων των Ευρωπαϊκών Ιδρυμάτων Ανώτατης Εκπαίδευσης σε σχέδια συνεργασίας με τον κόσμο της εργασίας</a:t>
            </a:r>
            <a:r>
              <a:rPr lang="fr-BE" sz="1800" dirty="0" smtClean="0">
                <a:ea typeface="ＭＳ Ｐゴシック" charset="-128"/>
              </a:rPr>
              <a:t>	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7778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7747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28736"/>
            <a:ext cx="2006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1000108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84163" y="1412875"/>
            <a:ext cx="8361362" cy="431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b="1" dirty="0" smtClean="0">
                <a:ea typeface="ＭＳ Ｐゴシック" charset="-128"/>
              </a:rPr>
              <a:t>Παράδειγμα </a:t>
            </a:r>
            <a:r>
              <a:rPr lang="fr-BE" b="1" dirty="0" smtClean="0">
                <a:ea typeface="ＭＳ Ｐゴシック" charset="-128"/>
              </a:rPr>
              <a:t>(</a:t>
            </a:r>
            <a:r>
              <a:rPr lang="el-GR" b="1" dirty="0" smtClean="0">
                <a:ea typeface="ＭＳ Ｐゴシック" charset="-128"/>
              </a:rPr>
              <a:t>πιλοτική πρόσκληση ενδιαφέροντος</a:t>
            </a:r>
            <a:r>
              <a:rPr lang="fr-BE" b="1" dirty="0" smtClean="0">
                <a:ea typeface="ＭＳ Ｐゴシック" charset="-128"/>
              </a:rPr>
              <a:t> 2011)</a:t>
            </a:r>
          </a:p>
          <a:p>
            <a:pPr algn="just">
              <a:spcAft>
                <a:spcPts val="1200"/>
              </a:spcAft>
              <a:defRPr/>
            </a:pPr>
            <a:endParaRPr lang="fr-BE" sz="2000" b="1" dirty="0" smtClean="0">
              <a:ea typeface="ＭＳ Ｐゴシック" charset="-128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13" y="1901825"/>
            <a:ext cx="2692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 rot="-3120000">
            <a:off x="479740" y="5407967"/>
            <a:ext cx="1169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0" dirty="0" smtClean="0">
                <a:solidFill>
                  <a:srgbClr val="0F5494"/>
                </a:solidFill>
              </a:rPr>
              <a:t>Εταίροι</a:t>
            </a:r>
            <a:endParaRPr lang="en-GB" sz="2400" b="0" dirty="0">
              <a:solidFill>
                <a:srgbClr val="0F5494"/>
              </a:solidFill>
            </a:endParaRPr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4" cstate="print"/>
          <a:srcRect t="15741" b="23882"/>
          <a:stretch>
            <a:fillRect/>
          </a:stretch>
        </p:blipFill>
        <p:spPr bwMode="auto">
          <a:xfrm>
            <a:off x="5689600" y="6116638"/>
            <a:ext cx="1371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5" y="3427413"/>
            <a:ext cx="14017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3013" y="4560888"/>
            <a:ext cx="177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/>
          <p:cNvPicPr>
            <a:picLocks noChangeAspect="1"/>
          </p:cNvPicPr>
          <p:nvPr/>
        </p:nvPicPr>
        <p:blipFill>
          <a:blip r:embed="rId7" cstate="print"/>
          <a:srcRect l="-2" r="-17"/>
          <a:stretch>
            <a:fillRect/>
          </a:stretch>
        </p:blipFill>
        <p:spPr bwMode="auto">
          <a:xfrm>
            <a:off x="2563813" y="5286375"/>
            <a:ext cx="1670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/>
          </p:cNvPicPr>
          <p:nvPr/>
        </p:nvPicPr>
        <p:blipFill>
          <a:blip r:embed="rId8" cstate="print"/>
          <a:srcRect t="27794" b="36102"/>
          <a:stretch>
            <a:fillRect/>
          </a:stretch>
        </p:blipFill>
        <p:spPr bwMode="auto">
          <a:xfrm>
            <a:off x="2735263" y="6116638"/>
            <a:ext cx="1327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5229225"/>
            <a:ext cx="1454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9600" y="4283075"/>
            <a:ext cx="876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2071670" y="3679825"/>
            <a:ext cx="6781151" cy="58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b="1" kern="0" dirty="0" smtClean="0">
                <a:solidFill>
                  <a:sysClr val="windowText" lastClr="000000"/>
                </a:solidFill>
              </a:rPr>
              <a:t>Πανεπιστήμιο Πατρών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,</a:t>
            </a:r>
            <a:r>
              <a:rPr lang="el-GR" sz="1600" b="1" kern="0" dirty="0" smtClean="0">
                <a:solidFill>
                  <a:sysClr val="windowText" lastClr="000000"/>
                </a:solidFill>
              </a:rPr>
              <a:t> Εργαστήριο Συστημάτων Παραγωγής και Αυτοματισμού</a:t>
            </a:r>
            <a:endParaRPr lang="en-GB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3433763" y="246697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800" b="0" dirty="0" err="1">
                <a:solidFill>
                  <a:srgbClr val="0F5494"/>
                </a:solidFill>
              </a:rPr>
              <a:t>Teaching</a:t>
            </a:r>
            <a:r>
              <a:rPr lang="fr-BE" sz="1800" b="0" dirty="0">
                <a:solidFill>
                  <a:srgbClr val="0F5494"/>
                </a:solidFill>
              </a:rPr>
              <a:t> </a:t>
            </a:r>
            <a:r>
              <a:rPr lang="fr-BE" sz="1800" b="0" dirty="0" err="1">
                <a:solidFill>
                  <a:srgbClr val="0F5494"/>
                </a:solidFill>
              </a:rPr>
              <a:t>Factory</a:t>
            </a:r>
            <a:r>
              <a:rPr lang="fr-BE" sz="1800" b="0" dirty="0">
                <a:solidFill>
                  <a:srgbClr val="0F5494"/>
                </a:solidFill>
              </a:rPr>
              <a:t> in </a:t>
            </a:r>
            <a:r>
              <a:rPr lang="fr-BE" sz="1800" b="0" dirty="0" err="1">
                <a:solidFill>
                  <a:srgbClr val="0F5494"/>
                </a:solidFill>
              </a:rPr>
              <a:t>Manufacturing</a:t>
            </a:r>
            <a:r>
              <a:rPr lang="fr-BE" sz="1800" b="0" dirty="0">
                <a:solidFill>
                  <a:srgbClr val="0F5494"/>
                </a:solidFill>
              </a:rPr>
              <a:t> Education</a:t>
            </a:r>
            <a:endParaRPr lang="en-GB" sz="1800" b="0" dirty="0">
              <a:solidFill>
                <a:srgbClr val="0F5494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4 - Εικόνα" descr="EU flag-Erasmus+_vect_PO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22" name="21 - Εικόνα" descr="ik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3372" y="1000108"/>
            <a:ext cx="7858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32352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00858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0" y="14285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0525" y="1556792"/>
            <a:ext cx="2403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1387914"/>
            <a:ext cx="1143008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3 - Εικόνα" descr="ik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7" name="4 - Εικόνα" descr="EU flag-Erasmus+_vect_PO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Περισσότερες πληροφορίες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ec.europa.eu/</a:t>
            </a:r>
            <a:r>
              <a:rPr lang="en-US" dirty="0" err="1" smtClean="0"/>
              <a:t>erasmus</a:t>
            </a:r>
            <a:r>
              <a:rPr lang="en-US" dirty="0" smtClean="0"/>
              <a:t>-plus</a:t>
            </a:r>
          </a:p>
          <a:p>
            <a:r>
              <a:rPr lang="en-US" dirty="0" smtClean="0">
                <a:hlinkClick r:id="rId2"/>
              </a:rPr>
              <a:t>www.iky.gr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0" y="14285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87914"/>
            <a:ext cx="1143008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1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6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6500858"/>
            <a:ext cx="135732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802063" y="3798888"/>
            <a:ext cx="592137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1192213" y="2420938"/>
            <a:ext cx="1076325" cy="1076325"/>
            <a:chOff x="0" y="0"/>
            <a:chExt cx="1075963" cy="1075963"/>
          </a:xfrm>
        </p:grpSpPr>
        <p:sp>
          <p:nvSpPr>
            <p:cNvPr id="6" name="Ellipse 5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20609" y="157109"/>
              <a:ext cx="874418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</a:t>
              </a:r>
            </a:p>
          </p:txBody>
        </p:sp>
      </p:grp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2268538" y="2808288"/>
            <a:ext cx="1074737" cy="1076325"/>
            <a:chOff x="0" y="0"/>
            <a:chExt cx="1075963" cy="1075963"/>
          </a:xfrm>
        </p:grpSpPr>
        <p:sp>
          <p:nvSpPr>
            <p:cNvPr id="9" name="Ellipse 8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71518" y="157109"/>
              <a:ext cx="918622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Grundtvig</a:t>
              </a:r>
            </a:p>
          </p:txBody>
        </p:sp>
      </p:grpSp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220663" y="2879725"/>
            <a:ext cx="1076325" cy="1076325"/>
            <a:chOff x="0" y="0"/>
            <a:chExt cx="1075963" cy="1075963"/>
          </a:xfrm>
        </p:grpSpPr>
        <p:sp>
          <p:nvSpPr>
            <p:cNvPr id="12" name="Ellipse 11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Leonardo</a:t>
              </a:r>
            </a:p>
          </p:txBody>
        </p:sp>
      </p:grpSp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1196975" y="3521075"/>
            <a:ext cx="1076325" cy="1076325"/>
            <a:chOff x="0" y="0"/>
            <a:chExt cx="1075963" cy="1075963"/>
          </a:xfrm>
        </p:grpSpPr>
        <p:sp>
          <p:nvSpPr>
            <p:cNvPr id="15" name="Ellipse 1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71414" y="157110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Comenius</a:t>
              </a:r>
            </a:p>
          </p:txBody>
        </p:sp>
      </p:grpSp>
      <p:grpSp>
        <p:nvGrpSpPr>
          <p:cNvPr id="11" name="Groupe 16"/>
          <p:cNvGrpSpPr>
            <a:grpSpLocks/>
          </p:cNvGrpSpPr>
          <p:nvPr/>
        </p:nvGrpSpPr>
        <p:grpSpPr bwMode="auto">
          <a:xfrm>
            <a:off x="171450" y="4059238"/>
            <a:ext cx="1076325" cy="1076325"/>
            <a:chOff x="0" y="0"/>
            <a:chExt cx="1075963" cy="1075963"/>
          </a:xfrm>
        </p:grpSpPr>
        <p:sp>
          <p:nvSpPr>
            <p:cNvPr id="18" name="Ellipse 1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1500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Νεολαία σε Δράση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4" name="Groupe 19"/>
          <p:cNvGrpSpPr>
            <a:grpSpLocks/>
          </p:cNvGrpSpPr>
          <p:nvPr/>
        </p:nvGrpSpPr>
        <p:grpSpPr bwMode="auto">
          <a:xfrm>
            <a:off x="2330450" y="3970338"/>
            <a:ext cx="1076325" cy="1074737"/>
            <a:chOff x="0" y="0"/>
            <a:chExt cx="1075963" cy="1075963"/>
          </a:xfrm>
        </p:grpSpPr>
        <p:sp>
          <p:nvSpPr>
            <p:cNvPr id="21" name="Ellipse 2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71414" y="157341"/>
              <a:ext cx="918853" cy="761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 Mundus</a:t>
              </a:r>
            </a:p>
          </p:txBody>
        </p:sp>
      </p:grpSp>
      <p:grpSp>
        <p:nvGrpSpPr>
          <p:cNvPr id="17" name="Groupe 22"/>
          <p:cNvGrpSpPr>
            <a:grpSpLocks/>
          </p:cNvGrpSpPr>
          <p:nvPr/>
        </p:nvGrpSpPr>
        <p:grpSpPr bwMode="auto">
          <a:xfrm>
            <a:off x="1212850" y="4700588"/>
            <a:ext cx="1074738" cy="1076325"/>
            <a:chOff x="0" y="0"/>
            <a:chExt cx="1075963" cy="1075963"/>
          </a:xfrm>
        </p:grpSpPr>
        <p:sp>
          <p:nvSpPr>
            <p:cNvPr id="25" name="Ellipse 2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71519" y="157109"/>
              <a:ext cx="918621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Tempus</a:t>
              </a:r>
            </a:p>
          </p:txBody>
        </p:sp>
      </p:grpSp>
      <p:grpSp>
        <p:nvGrpSpPr>
          <p:cNvPr id="20" name="Groupe 26"/>
          <p:cNvGrpSpPr>
            <a:grpSpLocks/>
          </p:cNvGrpSpPr>
          <p:nvPr/>
        </p:nvGrpSpPr>
        <p:grpSpPr bwMode="auto">
          <a:xfrm>
            <a:off x="2308225" y="5081588"/>
            <a:ext cx="1076325" cy="1076325"/>
            <a:chOff x="0" y="0"/>
            <a:chExt cx="1075963" cy="1075963"/>
          </a:xfrm>
        </p:grpSpPr>
        <p:sp>
          <p:nvSpPr>
            <p:cNvPr id="28" name="Ellipse 2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Alfa</a:t>
              </a:r>
            </a:p>
          </p:txBody>
        </p:sp>
      </p:grpSp>
      <p:grpSp>
        <p:nvGrpSpPr>
          <p:cNvPr id="23" name="Groupe 29"/>
          <p:cNvGrpSpPr>
            <a:grpSpLocks/>
          </p:cNvGrpSpPr>
          <p:nvPr/>
        </p:nvGrpSpPr>
        <p:grpSpPr bwMode="auto">
          <a:xfrm>
            <a:off x="214313" y="5194300"/>
            <a:ext cx="1076325" cy="1076325"/>
            <a:chOff x="0" y="0"/>
            <a:chExt cx="1075963" cy="1075963"/>
          </a:xfrm>
        </p:grpSpPr>
        <p:sp>
          <p:nvSpPr>
            <p:cNvPr id="31" name="Ellipse 3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 err="1">
                  <a:solidFill>
                    <a:prstClr val="white"/>
                  </a:solidFill>
                  <a:ea typeface="MS PGothic" panose="020B0600070205080204" pitchFamily="34" charset="-128"/>
                </a:rPr>
                <a:t>Edulink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33" name="Chevron 32"/>
          <p:cNvSpPr/>
          <p:nvPr/>
        </p:nvSpPr>
        <p:spPr>
          <a:xfrm>
            <a:off x="4257675" y="3792538"/>
            <a:ext cx="592138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389" name="ZoneTexte 1"/>
          <p:cNvSpPr txBox="1">
            <a:spLocks noChangeArrowheads="1"/>
          </p:cNvSpPr>
          <p:nvPr/>
        </p:nvSpPr>
        <p:spPr bwMode="auto">
          <a:xfrm>
            <a:off x="971550" y="1700213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2007-2013</a:t>
            </a:r>
          </a:p>
        </p:txBody>
      </p:sp>
      <p:sp>
        <p:nvSpPr>
          <p:cNvPr id="101390" name="ZoneTexte 34"/>
          <p:cNvSpPr txBox="1">
            <a:spLocks noChangeArrowheads="1"/>
          </p:cNvSpPr>
          <p:nvPr/>
        </p:nvSpPr>
        <p:spPr bwMode="auto">
          <a:xfrm>
            <a:off x="6610350" y="1733550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2014-2020</a:t>
            </a:r>
          </a:p>
        </p:txBody>
      </p:sp>
      <p:grpSp>
        <p:nvGrpSpPr>
          <p:cNvPr id="24" name="Groupe 35"/>
          <p:cNvGrpSpPr>
            <a:grpSpLocks/>
          </p:cNvGrpSpPr>
          <p:nvPr/>
        </p:nvGrpSpPr>
        <p:grpSpPr bwMode="auto">
          <a:xfrm>
            <a:off x="5003800" y="3517900"/>
            <a:ext cx="1881188" cy="1811338"/>
            <a:chOff x="-43513" y="0"/>
            <a:chExt cx="1136414" cy="1075963"/>
          </a:xfrm>
        </p:grpSpPr>
        <p:sp>
          <p:nvSpPr>
            <p:cNvPr id="37" name="Ellipse 36"/>
            <p:cNvSpPr/>
            <p:nvPr/>
          </p:nvSpPr>
          <p:spPr>
            <a:xfrm>
              <a:off x="-358" y="0"/>
              <a:ext cx="1075997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e 4"/>
            <p:cNvSpPr/>
            <p:nvPr/>
          </p:nvSpPr>
          <p:spPr>
            <a:xfrm>
              <a:off x="-43513" y="157481"/>
              <a:ext cx="1136414" cy="76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300" b="1" dirty="0">
                  <a:solidFill>
                    <a:prstClr val="white"/>
                  </a:solidFill>
                  <a:latin typeface="Calibri" pitchFamily="34" charset="0"/>
                  <a:ea typeface="MS PGothic" panose="020B0600070205080204" pitchFamily="34" charset="-128"/>
                </a:rPr>
                <a:t>Erasmus+</a:t>
              </a:r>
            </a:p>
          </p:txBody>
        </p:sp>
      </p:grpSp>
      <p:sp>
        <p:nvSpPr>
          <p:cNvPr id="43" name="Connecteur droit 3"/>
          <p:cNvSpPr/>
          <p:nvPr/>
        </p:nvSpPr>
        <p:spPr>
          <a:xfrm rot="19038400">
            <a:off x="6548438" y="348932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Connecteur droit 3"/>
          <p:cNvSpPr/>
          <p:nvPr/>
        </p:nvSpPr>
        <p:spPr>
          <a:xfrm>
            <a:off x="6951663" y="4433888"/>
            <a:ext cx="685800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Connecteur droit 3"/>
          <p:cNvSpPr/>
          <p:nvPr/>
        </p:nvSpPr>
        <p:spPr>
          <a:xfrm rot="2561600">
            <a:off x="6630988" y="519747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e 45"/>
          <p:cNvGrpSpPr>
            <a:grpSpLocks/>
          </p:cNvGrpSpPr>
          <p:nvPr/>
        </p:nvGrpSpPr>
        <p:grpSpPr bwMode="auto">
          <a:xfrm>
            <a:off x="7099300" y="2425700"/>
            <a:ext cx="1292225" cy="1252538"/>
            <a:chOff x="0" y="0"/>
            <a:chExt cx="1075963" cy="1075963"/>
          </a:xfrm>
        </p:grpSpPr>
        <p:sp>
          <p:nvSpPr>
            <p:cNvPr id="47" name="Ellipse 46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71378" y="158190"/>
              <a:ext cx="918667" cy="759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  <a:t>1 </a:t>
              </a:r>
              <a:b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200" b="1" dirty="0" smtClean="0">
                  <a:solidFill>
                    <a:srgbClr val="FFFFFF"/>
                  </a:solidFill>
                  <a:ea typeface="MS PGothic" pitchFamily="34" charset="-128"/>
                </a:rPr>
                <a:t>M</a:t>
              </a:r>
              <a:r>
                <a:rPr lang="el-G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αθησιακή  Κινητικότητα ατόμων</a:t>
              </a:r>
              <a:endParaRPr lang="en-GB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30" name="Groupe 48"/>
          <p:cNvGrpSpPr>
            <a:grpSpLocks/>
          </p:cNvGrpSpPr>
          <p:nvPr/>
        </p:nvGrpSpPr>
        <p:grpSpPr bwMode="auto">
          <a:xfrm>
            <a:off x="7572396" y="3861050"/>
            <a:ext cx="1571604" cy="1244351"/>
            <a:chOff x="338847" y="1261965"/>
            <a:chExt cx="1326195" cy="1099591"/>
          </a:xfrm>
        </p:grpSpPr>
        <p:sp>
          <p:nvSpPr>
            <p:cNvPr id="50" name="Ellipse 49"/>
            <p:cNvSpPr/>
            <p:nvPr/>
          </p:nvSpPr>
          <p:spPr>
            <a:xfrm>
              <a:off x="480829" y="1285593"/>
              <a:ext cx="1075707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lipse 4"/>
            <p:cNvSpPr/>
            <p:nvPr/>
          </p:nvSpPr>
          <p:spPr>
            <a:xfrm>
              <a:off x="338847" y="1261965"/>
              <a:ext cx="1326195" cy="107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2 </a:t>
              </a:r>
              <a:b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9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Συνεργασία για την Καινοτομία και για την ανταλλαγή καλών πρακτικών</a:t>
              </a:r>
              <a:endParaRPr lang="en-GB" sz="9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34" name="Groupe 51"/>
          <p:cNvGrpSpPr>
            <a:grpSpLocks/>
          </p:cNvGrpSpPr>
          <p:nvPr/>
        </p:nvGrpSpPr>
        <p:grpSpPr bwMode="auto">
          <a:xfrm>
            <a:off x="7099300" y="5241925"/>
            <a:ext cx="1303338" cy="1217613"/>
            <a:chOff x="480829" y="1285593"/>
            <a:chExt cx="1099820" cy="1075963"/>
          </a:xfrm>
        </p:grpSpPr>
        <p:sp>
          <p:nvSpPr>
            <p:cNvPr id="53" name="Ellipse 52"/>
            <p:cNvSpPr/>
            <p:nvPr/>
          </p:nvSpPr>
          <p:spPr>
            <a:xfrm>
              <a:off x="480829" y="1285593"/>
              <a:ext cx="1075707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llipse 4"/>
            <p:cNvSpPr/>
            <p:nvPr/>
          </p:nvSpPr>
          <p:spPr>
            <a:xfrm>
              <a:off x="488867" y="1375373"/>
              <a:ext cx="1091782" cy="760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3 </a:t>
              </a:r>
              <a:b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14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Ενίσχυση σε θέματα μεταρρύθμισης πολιτικής</a:t>
              </a:r>
              <a:endParaRPr lang="en-GB" sz="14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01399" name="ZoneTexte 55"/>
          <p:cNvSpPr txBox="1">
            <a:spLocks noChangeArrowheads="1"/>
          </p:cNvSpPr>
          <p:nvPr/>
        </p:nvSpPr>
        <p:spPr bwMode="auto">
          <a:xfrm>
            <a:off x="3995738" y="5661025"/>
            <a:ext cx="2089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200" b="1" u="sng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Ειδικές δραστηριότητε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(κεντρική δράση)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Jean Monnet</a:t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Sport</a:t>
            </a:r>
          </a:p>
        </p:txBody>
      </p:sp>
      <p:sp>
        <p:nvSpPr>
          <p:cNvPr id="10140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357554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Προς ένα ενιαίο Πρόγραμμα</a:t>
            </a:r>
            <a:endParaRPr lang="fr-BE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357554" y="214290"/>
            <a:ext cx="5786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50083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6" name="59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54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635896" y="210017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643710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1" name="10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87914"/>
            <a:ext cx="928694" cy="5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8462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643710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179512" y="1439069"/>
            <a:ext cx="3096344" cy="5158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b="1" u="sng" dirty="0" smtClean="0">
                <a:solidFill>
                  <a:schemeClr val="bg1"/>
                </a:solidFill>
              </a:rPr>
              <a:t>2</a:t>
            </a:r>
            <a:r>
              <a:rPr lang="el-GR" b="1" u="sng" baseline="30000" dirty="0" smtClean="0">
                <a:solidFill>
                  <a:schemeClr val="bg1"/>
                </a:solidFill>
              </a:rPr>
              <a:t>ος</a:t>
            </a:r>
            <a:r>
              <a:rPr lang="el-GR" b="1" u="sng" dirty="0" smtClean="0">
                <a:solidFill>
                  <a:schemeClr val="bg1"/>
                </a:solidFill>
              </a:rPr>
              <a:t>  πυλώνας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l-GR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dirty="0">
                <a:solidFill>
                  <a:srgbClr val="C00000"/>
                </a:solidFill>
              </a:rPr>
              <a:t>Συνεργασία  με σκοπό την καινοτομία </a:t>
            </a:r>
            <a:endParaRPr lang="en-US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l-GR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l-GR" sz="1400" dirty="0"/>
              <a:t>1.Στρατηγικές </a:t>
            </a:r>
            <a:r>
              <a:rPr lang="el-GR" sz="1400" dirty="0" smtClean="0"/>
              <a:t>Συμπράξεις </a:t>
            </a:r>
            <a:r>
              <a:rPr lang="en-US" sz="1400" i="1" dirty="0" smtClean="0"/>
              <a:t>ERASMUS-</a:t>
            </a:r>
            <a:r>
              <a:rPr lang="el-GR" sz="1400" dirty="0"/>
              <a:t>πιο εντατική συνεργασία μεταξύ ιδρυμάτων Ανώτατης Εκπαίδευσης (αποκεντρωμένη δράση)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 smtClean="0"/>
              <a:t>2.</a:t>
            </a:r>
            <a:r>
              <a:rPr lang="el-GR" sz="1400" i="1" dirty="0" smtClean="0"/>
              <a:t>Συμμαχίες </a:t>
            </a:r>
            <a:r>
              <a:rPr lang="el-GR" sz="1400" i="1" dirty="0"/>
              <a:t>γνώσης </a:t>
            </a:r>
            <a:r>
              <a:rPr lang="en-US" sz="1400" dirty="0"/>
              <a:t>:</a:t>
            </a:r>
          </a:p>
          <a:p>
            <a:pPr algn="ctr">
              <a:defRPr/>
            </a:pPr>
            <a:r>
              <a:rPr lang="el-GR" sz="1400" dirty="0" smtClean="0"/>
              <a:t>Συνεργασίες </a:t>
            </a:r>
            <a:r>
              <a:rPr lang="el-GR" sz="1400" dirty="0"/>
              <a:t>μεταξύ ιδρυμάτων Ανώτατης Εκπαίδευσης </a:t>
            </a:r>
            <a:r>
              <a:rPr lang="el-GR" sz="1400" dirty="0" smtClean="0"/>
              <a:t>, Ερευνητικών Κέντρων και </a:t>
            </a:r>
            <a:r>
              <a:rPr lang="el-GR" sz="1400" dirty="0"/>
              <a:t>επιχειρήσεων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 smtClean="0"/>
              <a:t>3. Διεθνής συνεργασία με τρίτες χώρες</a:t>
            </a:r>
            <a:endParaRPr lang="en-US" sz="1400" dirty="0" smtClean="0"/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851920" y="1412776"/>
            <a:ext cx="4679950" cy="92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ΣΤΡΑΤΗΓΙΚΕΣ </a:t>
            </a:r>
            <a:r>
              <a:rPr lang="el-GR" sz="1600" dirty="0" smtClean="0"/>
              <a:t>ΣΥΜΠΡΑΞΕΙΣ</a:t>
            </a:r>
            <a:endParaRPr lang="el-GR" sz="1600" dirty="0"/>
          </a:p>
          <a:p>
            <a:pPr algn="ctr">
              <a:defRPr/>
            </a:pPr>
            <a:r>
              <a:rPr lang="el-GR" sz="1600" dirty="0"/>
              <a:t>Εκσυγχρονισμός ιδρυμάτων Ανώτατης Εκπαίδευσης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846785" y="5425827"/>
            <a:ext cx="4685655" cy="1243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Συνεργασία με Ασία, Λατινική </a:t>
            </a:r>
            <a:r>
              <a:rPr lang="el-GR" sz="1600" dirty="0" smtClean="0"/>
              <a:t>Αμερική, Αφρική, κ.α.</a:t>
            </a:r>
            <a:endParaRPr lang="el-GR" sz="1600" dirty="0"/>
          </a:p>
          <a:p>
            <a:pPr algn="ctr">
              <a:defRPr/>
            </a:pPr>
            <a:r>
              <a:rPr lang="el-GR" sz="1600" dirty="0"/>
              <a:t>Κινητικότητα προσωπικού ιδρυμάτων Εκπαίδευσης με σκοπό τη δημιουργία σχεδίων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3851920" y="3573016"/>
            <a:ext cx="4680520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ΣΥΝΕΡΓΑΣΙΕΣ ΜΕ ΓΕΙΤΟΝΙΚΕΣ ΧΩΡΕΣ</a:t>
            </a:r>
          </a:p>
          <a:p>
            <a:pPr algn="ctr">
              <a:defRPr/>
            </a:pPr>
            <a:r>
              <a:rPr lang="el-GR" sz="1600" dirty="0"/>
              <a:t>Ανάπτυξη προγραμμάτων σπουδών, εκσυγχρονισμός μεθόδων διδασκαλίας, βελτίωση των υποδομών, βελτίωση της διοικητικής διαχείρισης, σύνδεση με την αγορά εργασίας</a:t>
            </a:r>
          </a:p>
          <a:p>
            <a:pPr algn="ctr">
              <a:defRPr/>
            </a:pPr>
            <a:r>
              <a:rPr lang="el-GR" sz="1600" dirty="0"/>
              <a:t>ΕΝΣΩΜΑΤΩΜΕΝΗ ΠΕΡΙΟΔΟΣ ΚΙΝΗΤΙΚΟΤΗΤΑΣ ΦΟΙΤΗΤΩΝ-ΠΡΟΣΩΠΙΚΟΥ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3846785" y="2473499"/>
            <a:ext cx="4679950" cy="928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 smtClean="0"/>
              <a:t>ΣΥΜΜΑΧΙΕΣ ΓΝΩΣΗΣ</a:t>
            </a:r>
            <a:endParaRPr lang="el-GR" sz="1600" dirty="0"/>
          </a:p>
          <a:p>
            <a:pPr algn="ctr">
              <a:defRPr/>
            </a:pPr>
            <a:r>
              <a:rPr lang="el-GR" sz="1600" dirty="0"/>
              <a:t>ενίσχυση της καινοτομίας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3643306" y="214290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07967"/>
            <a:ext cx="9144000" cy="2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179512" y="1772816"/>
            <a:ext cx="3240360" cy="49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sz="1600" b="1" u="sng" dirty="0" smtClean="0">
                <a:solidFill>
                  <a:schemeClr val="bg1"/>
                </a:solidFill>
              </a:rPr>
              <a:t>3</a:t>
            </a:r>
            <a:r>
              <a:rPr lang="el-GR" sz="1600" b="1" u="sng" baseline="30000" dirty="0" smtClean="0">
                <a:solidFill>
                  <a:schemeClr val="bg1"/>
                </a:solidFill>
              </a:rPr>
              <a:t>ος</a:t>
            </a:r>
            <a:r>
              <a:rPr lang="el-GR" sz="1600" b="1" u="sng" dirty="0" smtClean="0">
                <a:solidFill>
                  <a:schemeClr val="bg1"/>
                </a:solidFill>
              </a:rPr>
              <a:t> </a:t>
            </a:r>
            <a:r>
              <a:rPr lang="el-GR" sz="1600" b="1" u="sng" dirty="0">
                <a:solidFill>
                  <a:schemeClr val="bg1"/>
                </a:solidFill>
              </a:rPr>
              <a:t>πυλώνας</a:t>
            </a:r>
          </a:p>
          <a:p>
            <a:pPr algn="ctr">
              <a:defRPr/>
            </a:pPr>
            <a:endParaRPr lang="el-GR" sz="1600" dirty="0"/>
          </a:p>
          <a:p>
            <a:pPr algn="ctr">
              <a:defRPr/>
            </a:pPr>
            <a:r>
              <a:rPr lang="el-GR" sz="1600" dirty="0" smtClean="0">
                <a:solidFill>
                  <a:srgbClr val="C00000"/>
                </a:solidFill>
              </a:rPr>
              <a:t>Ενίσχυση σε θέματα Μεταρρύθμισης Πολιτικής για την εκπαίδευση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l-GR" sz="1600" dirty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1. </a:t>
            </a:r>
            <a:r>
              <a:rPr lang="el-GR" sz="1600" dirty="0" smtClean="0">
                <a:solidFill>
                  <a:schemeClr val="bg1"/>
                </a:solidFill>
              </a:rPr>
              <a:t>Υποστήριξη </a:t>
            </a:r>
            <a:r>
              <a:rPr lang="el-GR" sz="1600" dirty="0">
                <a:solidFill>
                  <a:schemeClr val="bg1"/>
                </a:solidFill>
              </a:rPr>
              <a:t>ανοικτής </a:t>
            </a:r>
            <a:r>
              <a:rPr lang="el-GR" sz="1600" dirty="0" smtClean="0">
                <a:solidFill>
                  <a:schemeClr val="bg1"/>
                </a:solidFill>
              </a:rPr>
              <a:t>μεθόδου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συντονισμού</a:t>
            </a:r>
            <a:r>
              <a:rPr lang="el-GR" sz="1600" dirty="0">
                <a:solidFill>
                  <a:schemeClr val="bg1"/>
                </a:solidFill>
              </a:rPr>
              <a:t>, Ατζέντα εκσυγχρονισμού Ιδρυμάτων Ανώτατης Εκπαίδευσης, Διαδικασία της </a:t>
            </a:r>
            <a:r>
              <a:rPr lang="en-US" sz="1600" dirty="0">
                <a:solidFill>
                  <a:schemeClr val="bg1"/>
                </a:solidFill>
              </a:rPr>
              <a:t>Bologna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2.</a:t>
            </a:r>
            <a:r>
              <a:rPr lang="el-GR" sz="1600" dirty="0">
                <a:solidFill>
                  <a:schemeClr val="bg1"/>
                </a:solidFill>
              </a:rPr>
              <a:t>Ενίσχυση ανάπτυξης και εφαρμογής εργαλείων  διαφάνειας και ευρύτερων δικτύων στην </a:t>
            </a:r>
            <a:r>
              <a:rPr lang="el-GR" sz="1600" dirty="0" smtClean="0">
                <a:solidFill>
                  <a:schemeClr val="bg1"/>
                </a:solidFill>
              </a:rPr>
              <a:t>ΕΕ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l-GR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schemeClr val="bg1"/>
                </a:solidFill>
              </a:rPr>
              <a:t>3.Υποστήριξη διαλόγου με τρίτες χώρες για θέματα  εκπαιδευτικής πολιτικής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464050" y="1772816"/>
            <a:ext cx="4572446" cy="4968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l-GR" dirty="0" smtClean="0"/>
              <a:t>Διάλογος </a:t>
            </a:r>
            <a:r>
              <a:rPr lang="el-GR" dirty="0"/>
              <a:t>για θέματα εκπαιδευτικής πολιτικής με επιλεγμένους παγκόσμιους εταίρους</a:t>
            </a:r>
            <a:r>
              <a:rPr lang="en-US" dirty="0" smtClean="0"/>
              <a:t>:</a:t>
            </a:r>
          </a:p>
          <a:p>
            <a:pPr algn="ctr"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-</a:t>
            </a:r>
            <a:r>
              <a:rPr lang="el-GR" dirty="0"/>
              <a:t>ενίσχυση ανταλλαγής απόψεων σε τομείς κοινού ενδιαφέροντος-σεμινάρια, </a:t>
            </a:r>
            <a:r>
              <a:rPr lang="el-GR" dirty="0" smtClean="0"/>
              <a:t>επισκέψεις</a:t>
            </a:r>
            <a:r>
              <a:rPr lang="en-US" dirty="0" smtClean="0"/>
              <a:t> </a:t>
            </a:r>
            <a:r>
              <a:rPr lang="el-GR" dirty="0" smtClean="0"/>
              <a:t>μελέτης</a:t>
            </a:r>
            <a:r>
              <a:rPr lang="el-GR" dirty="0"/>
              <a:t>, ανταλλαγές, </a:t>
            </a:r>
            <a:r>
              <a:rPr lang="el-GR" dirty="0" smtClean="0"/>
              <a:t>μελέτες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-προώθηση της ελκυστικότητας των σπουδών στην ΕΕ σε παγκόσμια </a:t>
            </a:r>
            <a:r>
              <a:rPr lang="el-GR" dirty="0" smtClean="0"/>
              <a:t>κλίμακα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-υποστήριξη ανάπτυξης και εκσυγχρονισμού στις </a:t>
            </a:r>
            <a:r>
              <a:rPr lang="el-GR" dirty="0" smtClean="0"/>
              <a:t>χώρες-εταίρους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-υποστήριξη ειδικών στις μεταρρυθμίσεις  και ατόμων ως σημεία επαφής</a:t>
            </a: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</p:txBody>
      </p:sp>
      <p:sp>
        <p:nvSpPr>
          <p:cNvPr id="15" name="14 - Δεξιό βέλος"/>
          <p:cNvSpPr/>
          <p:nvPr/>
        </p:nvSpPr>
        <p:spPr>
          <a:xfrm>
            <a:off x="3491880" y="414908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8"/>
          <p:cNvSpPr>
            <a:spLocks noChangeArrowheads="1"/>
          </p:cNvSpPr>
          <p:nvPr/>
        </p:nvSpPr>
        <p:spPr bwMode="auto">
          <a:xfrm>
            <a:off x="-73025" y="6237288"/>
            <a:ext cx="9217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20" name="Rectangle 7"/>
          <p:cNvSpPr>
            <a:spLocks noChangeArrowheads="1"/>
          </p:cNvSpPr>
          <p:nvPr/>
        </p:nvSpPr>
        <p:spPr bwMode="auto">
          <a:xfrm>
            <a:off x="214282" y="1643050"/>
            <a:ext cx="3816350" cy="2808312"/>
          </a:xfrm>
          <a:prstGeom prst="rect">
            <a:avLst/>
          </a:prstGeo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1100" b="1" dirty="0" smtClean="0">
                <a:solidFill>
                  <a:srgbClr val="2B65BB"/>
                </a:solidFill>
                <a:latin typeface="Tahoma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l-GR" sz="11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b="1" dirty="0" smtClean="0">
                <a:solidFill>
                  <a:srgbClr val="2B65BB"/>
                </a:solidFill>
                <a:latin typeface="Tahoma" pitchFamily="34" charset="0"/>
              </a:rPr>
              <a:t>LLP-KE</a:t>
            </a:r>
            <a:r>
              <a:rPr lang="el-GR" sz="1400" b="1" dirty="0" smtClean="0">
                <a:solidFill>
                  <a:srgbClr val="2B65BB"/>
                </a:solidFill>
                <a:latin typeface="Tahoma" pitchFamily="34" charset="0"/>
              </a:rPr>
              <a:t>ΝΤΡΙΚΕΣ ΔΡΑΣΕΙΣ </a:t>
            </a:r>
            <a:endParaRPr lang="fr-BE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BE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BE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Εταιρικές Σχέσεις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 (</a:t>
            </a: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και τα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 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Comenius </a:t>
            </a:r>
            <a:r>
              <a:rPr lang="en-GB" sz="1400" dirty="0" err="1" smtClean="0">
                <a:solidFill>
                  <a:srgbClr val="2B65BB"/>
                </a:solidFill>
                <a:latin typeface="Tahoma" pitchFamily="34" charset="0"/>
              </a:rPr>
              <a:t>Regio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Πολυμερή σχέδια και Δίκτυα 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ERASMUS</a:t>
            </a:r>
            <a:endParaRPr lang="el-GR" sz="1400" dirty="0" smtClean="0">
              <a:solidFill>
                <a:srgbClr val="2B65BB"/>
              </a:solidFill>
              <a:latin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Σχέδια μεταφοράς καινοτομίας  (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TOI </a:t>
            </a:r>
            <a:r>
              <a:rPr lang="en-US" sz="1400" dirty="0" err="1" smtClean="0">
                <a:solidFill>
                  <a:srgbClr val="2B65BB"/>
                </a:solidFill>
                <a:latin typeface="Tahoma" pitchFamily="34" charset="0"/>
              </a:rPr>
              <a:t>LdV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)</a:t>
            </a:r>
            <a:endParaRPr lang="en-GB" sz="1400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dirty="0" smtClean="0">
                <a:solidFill>
                  <a:srgbClr val="2B65BB"/>
                </a:solidFill>
                <a:latin typeface="Tahoma" pitchFamily="34" charset="0"/>
              </a:rPr>
              <a:t>	</a:t>
            </a:r>
            <a:endParaRPr lang="el-GR" sz="1400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b="1" dirty="0" err="1" smtClean="0">
                <a:solidFill>
                  <a:srgbClr val="2B65BB"/>
                </a:solidFill>
                <a:latin typeface="Tahoma" pitchFamily="34" charset="0"/>
              </a:rPr>
              <a:t>YiA</a:t>
            </a: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b="1" dirty="0" smtClean="0">
                <a:solidFill>
                  <a:srgbClr val="2B65BB"/>
                </a:solidFill>
                <a:latin typeface="Tahoma" pitchFamily="34" charset="0"/>
              </a:rPr>
              <a:t>	</a:t>
            </a:r>
            <a:endParaRPr lang="el-GR" sz="1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621" name="Rectangle 7"/>
          <p:cNvSpPr>
            <a:spLocks noGrp="1" noChangeArrowheads="1"/>
          </p:cNvSpPr>
          <p:nvPr>
            <p:ph idx="1"/>
          </p:nvPr>
        </p:nvSpPr>
        <p:spPr>
          <a:xfrm>
            <a:off x="4572000" y="1857364"/>
            <a:ext cx="4572000" cy="4357718"/>
          </a:xfr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/>
          <a:lstStyle/>
          <a:p>
            <a:pPr marL="88900" indent="-88900"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en-GB" altLang="en-US" sz="240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l-GR" altLang="en-US" sz="2600" u="sng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ΣΤΡΑΤΗΓΙΚΕΣ ΣΥΜΠΡΑΞΕΙΣ</a:t>
            </a:r>
            <a:endParaRPr lang="en-GB" altLang="en-US" sz="2600" u="sng" dirty="0" smtClean="0">
              <a:solidFill>
                <a:srgbClr val="0033FF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88900" indent="-88900">
              <a:spcBef>
                <a:spcPct val="0"/>
              </a:spcBef>
              <a:buClr>
                <a:schemeClr val="folHlink"/>
              </a:buClr>
              <a:buSzPct val="90000"/>
            </a:pPr>
            <a:endParaRPr lang="en-GB" altLang="en-US" sz="600" dirty="0" smtClean="0">
              <a:solidFill>
                <a:srgbClr val="0033FF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ΜΕΤΑΦΟΡΑ </a:t>
            </a:r>
            <a:r>
              <a:rPr lang="el-GR" altLang="en-US" sz="18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ΕΜΠΕΙΡΙΑΣ ΑΠΟ ΤΑ ΣΧΕΔΙΑ </a:t>
            </a:r>
            <a:r>
              <a:rPr lang="fr-FR" altLang="en-US" sz="18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LLP</a:t>
            </a:r>
            <a:r>
              <a:rPr lang="en-GB" altLang="en-US" sz="18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endParaRPr lang="el-GR" altLang="en-US" sz="1600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just"/>
            <a:r>
              <a:rPr lang="el-GR" sz="1100" dirty="0" smtClean="0"/>
              <a:t>-Ενίσχυση συνεργασίας με επιχειρήσεις, τοπικές </a:t>
            </a:r>
            <a:endParaRPr lang="fr-FR" sz="1100" dirty="0" smtClean="0"/>
          </a:p>
          <a:p>
            <a:pPr algn="just"/>
            <a:r>
              <a:rPr lang="el-GR" sz="1100" dirty="0" smtClean="0"/>
              <a:t>και περιφερειακές αρχές, κ.α.</a:t>
            </a:r>
          </a:p>
          <a:p>
            <a:pPr algn="just"/>
            <a:r>
              <a:rPr lang="el-GR" sz="1100" dirty="0" smtClean="0"/>
              <a:t>-Διεύρυνση πρόσβασης στην Ανώτατη Εκπαίδευση</a:t>
            </a:r>
          </a:p>
          <a:p>
            <a:pPr algn="just"/>
            <a:r>
              <a:rPr lang="el-GR" sz="1100" dirty="0" smtClean="0"/>
              <a:t>-Ανάπτυξη στρατηγικών ποιότητας με σκοπό τη βελτίωση</a:t>
            </a:r>
          </a:p>
          <a:p>
            <a:pPr algn="just"/>
            <a:r>
              <a:rPr lang="el-GR" sz="1100" dirty="0" smtClean="0"/>
              <a:t> των  μεθόδων διδασκαλίας/εκπαίδευσης</a:t>
            </a:r>
          </a:p>
          <a:p>
            <a:pPr algn="just"/>
            <a:r>
              <a:rPr lang="el-GR" sz="1100" dirty="0" smtClean="0"/>
              <a:t>-Ενίσχυση δια-τομεακής συνεργασίας</a:t>
            </a:r>
          </a:p>
          <a:p>
            <a:pPr algn="just"/>
            <a:r>
              <a:rPr lang="el-GR" sz="1100" dirty="0" smtClean="0"/>
              <a:t>Χρήση τεχνολογίας πολυμέσων &amp; </a:t>
            </a:r>
            <a:endParaRPr lang="fr-FR" sz="1100" dirty="0" smtClean="0"/>
          </a:p>
          <a:p>
            <a:pPr algn="just"/>
            <a:r>
              <a:rPr lang="el-GR" sz="1100" dirty="0" smtClean="0"/>
              <a:t>ανοιχτών πηγών εκπαίδευσης (</a:t>
            </a:r>
            <a:r>
              <a:rPr lang="en-US" sz="1100" dirty="0" smtClean="0"/>
              <a:t>ICT-OERS)</a:t>
            </a:r>
            <a:endParaRPr lang="el-GR" sz="1100" dirty="0" smtClean="0"/>
          </a:p>
          <a:p>
            <a:pPr marL="361950" lvl="1" indent="-276225" algn="just">
              <a:buClr>
                <a:schemeClr val="folHlink"/>
              </a:buClr>
              <a:buSzPct val="80000"/>
              <a:buFont typeface="Wingdings" pitchFamily="2" charset="2"/>
              <a:buChar char="q"/>
            </a:pPr>
            <a:endParaRPr lang="en-GB" altLang="en-US" sz="1800" i="0" dirty="0" smtClean="0">
              <a:solidFill>
                <a:srgbClr val="FA1706"/>
              </a:solidFill>
              <a:latin typeface="Calibri" pitchFamily="34" charset="0"/>
              <a:ea typeface="MS PGothic" pitchFamily="34" charset="-128"/>
            </a:endParaRPr>
          </a:p>
          <a:p>
            <a:pPr marL="361950" lvl="1" indent="-276225">
              <a:buClr>
                <a:schemeClr val="folHlink"/>
              </a:buClr>
              <a:buSzPct val="80000"/>
            </a:pPr>
            <a:r>
              <a:rPr lang="fr-BE" altLang="en-US" sz="16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</a:rPr>
              <a:t>EN</a:t>
            </a:r>
            <a:r>
              <a:rPr lang="en-US" altLang="en-US" sz="16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</a:rPr>
              <a:t>TATIKA </a:t>
            </a:r>
            <a:r>
              <a:rPr lang="el-GR" altLang="en-US" sz="1600" b="1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</a:rPr>
              <a:t>ΠΡΟΓΡΑΜΜΑΤΑ ΣΠΟΥΔΩΝ</a:t>
            </a:r>
            <a:r>
              <a:rPr lang="fr-BE" altLang="en-US" sz="1600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lang="fr-BE" altLang="en-US" sz="1600" i="0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</a:rPr>
            </a:br>
            <a:endParaRPr lang="en-GB" altLang="en-US" sz="1300" i="0" dirty="0" smtClean="0">
              <a:solidFill>
                <a:srgbClr val="FA1706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el-GR" sz="1200" dirty="0" smtClean="0"/>
              <a:t>Δεν μπορούν να ενταχθούν αυτόνομα!</a:t>
            </a:r>
          </a:p>
          <a:p>
            <a:r>
              <a:rPr lang="el-GR" sz="1200" dirty="0" smtClean="0"/>
              <a:t>Ενσωματωμένο «πακέτο εργασίας» με σκοπό</a:t>
            </a:r>
          </a:p>
          <a:p>
            <a:r>
              <a:rPr lang="el-GR" sz="1200" dirty="0" smtClean="0"/>
              <a:t> την ενίσχυση των σκοπών του σχεδίου</a:t>
            </a:r>
          </a:p>
          <a:p>
            <a:pPr marL="88900" indent="-88900">
              <a:buFont typeface="Wingdings" pitchFamily="2" charset="2"/>
              <a:buNone/>
            </a:pPr>
            <a:endParaRPr lang="en-GB" altLang="en-US" sz="2000" dirty="0" smtClean="0">
              <a:latin typeface="Calibri" pitchFamily="34" charset="0"/>
              <a:ea typeface="MS PGothic" pitchFamily="34" charset="-128"/>
            </a:endParaRPr>
          </a:p>
          <a:p>
            <a:pPr marL="88900" indent="-88900">
              <a:buFont typeface="Wingdings" pitchFamily="2" charset="2"/>
              <a:buNone/>
            </a:pPr>
            <a:endParaRPr lang="en-GB" altLang="en-US" sz="2000" dirty="0" smtClean="0">
              <a:latin typeface="Calibri" pitchFamily="34" charset="0"/>
              <a:ea typeface="MS PGothic" pitchFamily="34" charset="-128"/>
            </a:endParaRPr>
          </a:p>
          <a:p>
            <a:pPr marL="88900" indent="-88900"/>
            <a:endParaRPr lang="en-GB" altLang="en-US" sz="2000" dirty="0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1622" name="ZoneTexte 60"/>
          <p:cNvSpPr txBox="1">
            <a:spLocks noChangeArrowheads="1"/>
          </p:cNvSpPr>
          <p:nvPr/>
        </p:nvSpPr>
        <p:spPr bwMode="auto">
          <a:xfrm>
            <a:off x="0" y="1017574"/>
            <a:ext cx="3714744" cy="5540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BE" altLang="en-US" sz="3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 – LLP </a:t>
            </a:r>
          </a:p>
        </p:txBody>
      </p:sp>
      <p:sp>
        <p:nvSpPr>
          <p:cNvPr id="111624" name="Rectangle 7"/>
          <p:cNvSpPr>
            <a:spLocks noChangeArrowheads="1"/>
          </p:cNvSpPr>
          <p:nvPr/>
        </p:nvSpPr>
        <p:spPr bwMode="auto">
          <a:xfrm>
            <a:off x="323850" y="4508500"/>
            <a:ext cx="3384550" cy="1873250"/>
          </a:xfrm>
          <a:prstGeom prst="rect">
            <a:avLst/>
          </a:prstGeo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88900" indent="77788" algn="just">
              <a:buClr>
                <a:srgbClr val="800080"/>
              </a:buClr>
              <a:buSzPct val="90000"/>
              <a:buFont typeface="Wingdings" pitchFamily="2" charset="2"/>
              <a:buChar char="Ü"/>
            </a:pPr>
            <a:r>
              <a:rPr lang="en-GB" altLang="en-US" sz="2000" b="1" dirty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l-GR" altLang="en-US" sz="2100" b="1" dirty="0" smtClean="0">
                <a:solidFill>
                  <a:srgbClr val="0033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ΕΝΤΑΤΙΚΑ ΠΡΟΓΡΑΜΜΑΤΑ</a:t>
            </a:r>
            <a:endParaRPr lang="fr-BE" altLang="en-US" sz="2100" b="1" dirty="0">
              <a:solidFill>
                <a:srgbClr val="0033FF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Συνεργασία μεταξύ Ιδρυμάτων</a:t>
            </a: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Ακαδημαϊκή ποιότητα</a:t>
            </a:r>
            <a:endParaRPr lang="en-GB" altLang="en-US" sz="1500" dirty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Κινητικότητα</a:t>
            </a:r>
            <a:r>
              <a:rPr lang="en-GB" altLang="en-US" sz="15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endParaRPr lang="en-GB" altLang="en-US" sz="1400" b="1" dirty="0">
              <a:solidFill>
                <a:schemeClr val="tx2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51920" y="2708920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714744" y="214290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20002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643050"/>
            <a:ext cx="91847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8" name="17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285860"/>
            <a:ext cx="1428760" cy="6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60"/>
          <p:cNvSpPr txBox="1">
            <a:spLocks noChangeArrowheads="1"/>
          </p:cNvSpPr>
          <p:nvPr/>
        </p:nvSpPr>
        <p:spPr bwMode="auto">
          <a:xfrm>
            <a:off x="5429256" y="1196752"/>
            <a:ext cx="3714744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ERASMUS+ / </a:t>
            </a:r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Ανώτατη Εκπαίδευση</a:t>
            </a:r>
            <a:r>
              <a:rPr lang="fr-BE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fr-BE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857620" y="4429132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1714488"/>
            <a:ext cx="88201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800"/>
              </a:spcAft>
              <a:buClr>
                <a:srgbClr val="E98517"/>
              </a:buClr>
              <a:buSzPct val="80000"/>
              <a:buFont typeface="Wingdings" pitchFamily="2" charset="2"/>
              <a:buChar char="v"/>
            </a:pPr>
            <a:r>
              <a:rPr lang="el-GR" altLang="en-US" sz="2400" b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Υψηλού επιπέδου διδασκαλία και μάθηση, εκσυγχρονισμό των ιδρυμάτων και σύνδεση αυτών με την κοινωνία</a:t>
            </a:r>
            <a:endParaRPr lang="en-GB" altLang="en-US" sz="2400" b="1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47675" lvl="1" indent="-266700" algn="just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altLang="en-US" sz="2100" b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Πολιτικοί στόχοι, προκλήσεις και ανάγκες ανά τομέα </a:t>
            </a:r>
            <a:r>
              <a:rPr lang="en-GB" altLang="en-US" sz="2100" b="1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/>
            </a:r>
            <a:br>
              <a:rPr lang="en-GB" altLang="en-US" sz="2100" b="1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Ανώτατη Εκπαίδευση, κατάρτιση, σχολική εκπαίδευση,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εκπαίδευση ενηλίκων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νεολαία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) </a:t>
            </a:r>
            <a:endParaRPr lang="en-GB" altLang="en-US" sz="1600" dirty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03428" name="ZoneTexte 60"/>
          <p:cNvSpPr txBox="1">
            <a:spLocks noChangeArrowheads="1"/>
          </p:cNvSpPr>
          <p:nvPr/>
        </p:nvSpPr>
        <p:spPr bwMode="auto">
          <a:xfrm>
            <a:off x="323850" y="765175"/>
            <a:ext cx="2881313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Στρατηγικές Συμπράξεις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429" name="Picture 4"/>
          <p:cNvPicPr>
            <a:picLocks noChangeAspect="1"/>
          </p:cNvPicPr>
          <p:nvPr/>
        </p:nvPicPr>
        <p:blipFill>
          <a:blip r:embed="rId3" cstate="print"/>
          <a:srcRect l="9911" t="13292" r="15993" b="-1280"/>
          <a:stretch>
            <a:fillRect/>
          </a:stretch>
        </p:blipFill>
        <p:spPr bwMode="auto">
          <a:xfrm>
            <a:off x="5429256" y="4000504"/>
            <a:ext cx="341947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1"/>
          <p:cNvSpPr>
            <a:spLocks noChangeArrowheads="1"/>
          </p:cNvSpPr>
          <p:nvPr/>
        </p:nvSpPr>
        <p:spPr bwMode="auto">
          <a:xfrm>
            <a:off x="1" y="3933825"/>
            <a:ext cx="5214941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lvl="1" indent="-2667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altLang="en-US" sz="2100" b="1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Προώθηση δια-τομεακής συνεργασίας</a:t>
            </a:r>
            <a:endParaRPr lang="en-GB" altLang="en-US" sz="2100" b="1" dirty="0">
              <a:solidFill>
                <a:srgbClr val="F54123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714375" lvl="2" indent="-266700">
              <a:spcAft>
                <a:spcPts val="600"/>
              </a:spcAft>
              <a:buClr>
                <a:srgbClr val="F54123"/>
              </a:buClr>
              <a:buSzPct val="70000"/>
              <a:buFont typeface="Wingdings" pitchFamily="2" charset="2"/>
              <a:buChar char="q"/>
            </a:pPr>
            <a:r>
              <a:rPr lang="el-GR" i="1" u="sng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Εταιρική σχέση</a:t>
            </a:r>
            <a:r>
              <a:rPr lang="en-GB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:</a:t>
            </a:r>
            <a:r>
              <a:rPr lang="el-GR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συμμετοχή οργανισμών     από περισσότερους τομείς ή/και </a:t>
            </a:r>
            <a:r>
              <a:rPr lang="el-GR" dirty="0" err="1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κοινωνικο</a:t>
            </a:r>
            <a:r>
              <a:rPr lang="el-GR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-οικονομικούς φορείς</a:t>
            </a:r>
            <a:r>
              <a:rPr lang="en-GB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επιχειρήσεις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Δημόσιες αρχές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l-GR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κοινωνία των πολιτών</a:t>
            </a:r>
            <a:r>
              <a:rPr lang="en-GB" altLang="en-US" sz="1600" dirty="0" smtClean="0">
                <a:solidFill>
                  <a:srgbClr val="0033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) </a:t>
            </a:r>
            <a:endParaRPr lang="en-GB" altLang="en-US" sz="1600" dirty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714375" lvl="2" indent="-266700">
              <a:spcAft>
                <a:spcPts val="600"/>
              </a:spcAft>
              <a:buClr>
                <a:srgbClr val="F54123"/>
              </a:buClr>
              <a:buSzPct val="70000"/>
              <a:buFont typeface="Wingdings" pitchFamily="2" charset="2"/>
              <a:buChar char="q"/>
            </a:pPr>
            <a:r>
              <a:rPr lang="el-GR" i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Προβλεπόμενες δραστηριότητες</a:t>
            </a:r>
            <a:r>
              <a:rPr lang="en-GB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αποτελέσματα που έχουν εφαρμογή σε διάφορους τομείς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214678" y="214290"/>
            <a:ext cx="47149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387914"/>
            <a:ext cx="928694" cy="3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2787</Words>
  <Application>Microsoft Office PowerPoint</Application>
  <PresentationFormat>On-screen Show (4:3)</PresentationFormat>
  <Paragraphs>364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Θέμα του Office</vt:lpstr>
      <vt:lpstr>Ανώτατη Εκπαίδευση Στρατηγικές Συμπράξεις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Παράδειγμα χρηματοδότησης</vt:lpstr>
      <vt:lpstr>Slide 28</vt:lpstr>
      <vt:lpstr>Slide 29</vt:lpstr>
      <vt:lpstr>Slide 30</vt:lpstr>
      <vt:lpstr>Slide 31</vt:lpstr>
      <vt:lpstr>Slide 32</vt:lpstr>
      <vt:lpstr>Slide 33</vt:lpstr>
      <vt:lpstr>Περισσότερες πληροφορίες: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MARIA IOANNIDOU</cp:lastModifiedBy>
  <cp:revision>33</cp:revision>
  <dcterms:created xsi:type="dcterms:W3CDTF">2013-11-21T12:12:21Z</dcterms:created>
  <dcterms:modified xsi:type="dcterms:W3CDTF">2013-12-19T11:39:05Z</dcterms:modified>
</cp:coreProperties>
</file>