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59" r:id="rId3"/>
    <p:sldId id="260" r:id="rId4"/>
    <p:sldId id="305" r:id="rId5"/>
    <p:sldId id="263" r:id="rId6"/>
    <p:sldId id="264" r:id="rId7"/>
    <p:sldId id="265" r:id="rId8"/>
    <p:sldId id="266" r:id="rId9"/>
    <p:sldId id="267" r:id="rId10"/>
    <p:sldId id="268" r:id="rId11"/>
    <p:sldId id="285" r:id="rId12"/>
    <p:sldId id="293" r:id="rId13"/>
    <p:sldId id="298" r:id="rId14"/>
    <p:sldId id="301" r:id="rId15"/>
    <p:sldId id="299" r:id="rId16"/>
    <p:sldId id="300" r:id="rId17"/>
    <p:sldId id="294" r:id="rId18"/>
    <p:sldId id="297" r:id="rId19"/>
    <p:sldId id="270" r:id="rId20"/>
    <p:sldId id="286" r:id="rId21"/>
    <p:sldId id="292" r:id="rId22"/>
    <p:sldId id="271" r:id="rId23"/>
    <p:sldId id="272" r:id="rId24"/>
    <p:sldId id="273" r:id="rId25"/>
    <p:sldId id="274" r:id="rId26"/>
    <p:sldId id="275" r:id="rId27"/>
    <p:sldId id="280" r:id="rId28"/>
    <p:sldId id="276" r:id="rId29"/>
    <p:sldId id="281" r:id="rId30"/>
    <p:sldId id="282" r:id="rId31"/>
    <p:sldId id="302" r:id="rId32"/>
    <p:sldId id="296" r:id="rId33"/>
    <p:sldId id="283" r:id="rId34"/>
    <p:sldId id="289" r:id="rId35"/>
    <p:sldId id="290" r:id="rId36"/>
    <p:sldId id="295" r:id="rId37"/>
    <p:sldId id="306" r:id="rId38"/>
    <p:sldId id="291" r:id="rId39"/>
  </p:sldIdLst>
  <p:sldSz cx="9144000" cy="6858000" type="screen4x3"/>
  <p:notesSz cx="6743700" cy="9918700"/>
  <p:defaultTextStyle>
    <a:defPPr>
      <a:defRPr lang="el-GR"/>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90AFD4"/>
    <a:srgbClr val="C8D7EA"/>
    <a:srgbClr val="9B3937"/>
    <a:srgbClr val="EBC8C7"/>
    <a:srgbClr val="E5B6B5"/>
    <a:srgbClr val="FF3300"/>
    <a:srgbClr val="FFFF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94722" autoAdjust="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766" y="-108"/>
      </p:cViewPr>
      <p:guideLst>
        <p:guide orient="horz" pos="3124"/>
        <p:guide pos="21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A25B9-C248-4F0D-9B6E-FD6C611F8DC7}" type="doc">
      <dgm:prSet loTypeId="urn:microsoft.com/office/officeart/2005/8/layout/hProcess11" loCatId="process" qsTypeId="urn:microsoft.com/office/officeart/2005/8/quickstyle/simple1#1" qsCatId="simple" csTypeId="urn:microsoft.com/office/officeart/2005/8/colors/accent1_1" csCatId="accent1" phldr="1"/>
      <dgm:spPr/>
      <dgm:t>
        <a:bodyPr/>
        <a:lstStyle/>
        <a:p>
          <a:endParaRPr lang="el-GR"/>
        </a:p>
      </dgm:t>
    </dgm:pt>
    <dgm:pt modelId="{812A1A13-B307-4BD3-90B7-2BF469405414}">
      <dgm:prSet custT="1"/>
      <dgm:spPr/>
      <dgm:t>
        <a:bodyPr/>
        <a:lstStyle/>
        <a:p>
          <a:pPr rtl="0"/>
          <a:r>
            <a:rPr lang="el-GR" sz="1400" b="1" dirty="0" smtClean="0"/>
            <a:t>Εργαλείο Διασφάλισης ποιότητας</a:t>
          </a:r>
          <a:r>
            <a:rPr lang="en-GB" sz="1400" b="1" dirty="0" smtClean="0"/>
            <a:t>:</a:t>
          </a:r>
          <a:r>
            <a:rPr lang="el-GR" sz="1400" b="1" dirty="0" smtClean="0"/>
            <a:t> Δέσμευση των Ιδρυμάτων σε μια ευρύτερη Στρατηγική</a:t>
          </a:r>
          <a:r>
            <a:rPr lang="en-GB" sz="1400" b="1" dirty="0" smtClean="0"/>
            <a:t> </a:t>
          </a:r>
          <a:r>
            <a:rPr lang="el-GR" sz="1400" b="1" dirty="0" smtClean="0"/>
            <a:t> Διεθνοποίησης</a:t>
          </a:r>
          <a:endParaRPr lang="en-US" sz="1400" b="1" dirty="0" smtClean="0"/>
        </a:p>
        <a:p>
          <a:pPr rtl="0"/>
          <a:endParaRPr lang="el-GR" sz="1400" b="1" dirty="0" smtClean="0"/>
        </a:p>
        <a:p>
          <a:pPr rtl="0"/>
          <a:r>
            <a:rPr lang="el-GR" sz="1400" b="1" dirty="0" smtClean="0"/>
            <a:t>Εργαλείο αξιολόγησης του Ιδρύματος από την Εθνική Μονάδα-συστηματικοί έλεγχοι</a:t>
          </a:r>
          <a:endParaRPr lang="en-US" sz="1400" b="1" dirty="0" smtClean="0"/>
        </a:p>
        <a:p>
          <a:pPr rtl="0"/>
          <a:endParaRPr lang="el-GR" sz="2400" dirty="0" smtClean="0"/>
        </a:p>
        <a:p>
          <a:pPr rtl="0"/>
          <a:r>
            <a:rPr lang="el-GR" sz="2400" dirty="0" smtClean="0"/>
            <a:t> </a:t>
          </a:r>
          <a:endParaRPr lang="en-GB" sz="2400" dirty="0"/>
        </a:p>
      </dgm:t>
    </dgm:pt>
    <dgm:pt modelId="{CCF13F88-51A9-4623-A36D-9ACF5D1A62E9}" type="parTrans" cxnId="{B42AC264-0032-4626-A4A0-96A84080C51D}">
      <dgm:prSet/>
      <dgm:spPr/>
      <dgm:t>
        <a:bodyPr/>
        <a:lstStyle/>
        <a:p>
          <a:endParaRPr lang="el-GR"/>
        </a:p>
      </dgm:t>
    </dgm:pt>
    <dgm:pt modelId="{8C4CEAD9-1A6D-4A95-AE99-B1F7B13F545B}" type="sibTrans" cxnId="{B42AC264-0032-4626-A4A0-96A84080C51D}">
      <dgm:prSet/>
      <dgm:spPr/>
      <dgm:t>
        <a:bodyPr/>
        <a:lstStyle/>
        <a:p>
          <a:endParaRPr lang="el-GR"/>
        </a:p>
      </dgm:t>
    </dgm:pt>
    <dgm:pt modelId="{A9369C20-7DB4-4A9F-B8DD-8FE7196065E7}">
      <dgm:prSet custT="1"/>
      <dgm:spPr/>
      <dgm:t>
        <a:bodyPr/>
        <a:lstStyle/>
        <a:p>
          <a:pPr rtl="0"/>
          <a:r>
            <a:rPr lang="el-GR" sz="1400" b="1" dirty="0" smtClean="0"/>
            <a:t>Διαφορετική δομή</a:t>
          </a:r>
          <a:r>
            <a:rPr lang="en-US" sz="1400" b="1" dirty="0" smtClean="0"/>
            <a:t>: </a:t>
          </a:r>
          <a:r>
            <a:rPr lang="el-GR" sz="1400" b="1" dirty="0" smtClean="0"/>
            <a:t>πριν-κατά τη διάρκεια-μετά την περίοδο κινητικότητας</a:t>
          </a:r>
        </a:p>
        <a:p>
          <a:pPr rtl="0"/>
          <a:r>
            <a:rPr lang="el-GR" sz="1400" b="1" dirty="0" smtClean="0"/>
            <a:t>Αποτελέσματα</a:t>
          </a:r>
          <a:r>
            <a:rPr lang="en-US" sz="1400" b="1" dirty="0" smtClean="0"/>
            <a:t>: </a:t>
          </a:r>
          <a:r>
            <a:rPr lang="el-GR" sz="1400" b="1" dirty="0" smtClean="0"/>
            <a:t>Ανακοινώθηκαν στις 12 Δεκεμβρίου 2013</a:t>
          </a:r>
        </a:p>
        <a:p>
          <a:pPr rtl="0"/>
          <a:r>
            <a:rPr lang="el-GR" sz="1400" b="1" dirty="0" smtClean="0"/>
            <a:t>Ανάρτηση του Πανεπιστημιακού Χάρτη και της Δήλωσης πολιτικής στην ιστοσελίδα του</a:t>
          </a:r>
          <a:r>
            <a:rPr lang="en-US" sz="1400" b="1" dirty="0" smtClean="0"/>
            <a:t> </a:t>
          </a:r>
          <a:r>
            <a:rPr lang="el-GR" sz="1400" b="1" dirty="0" smtClean="0"/>
            <a:t>Ιδρύματος</a:t>
          </a:r>
        </a:p>
        <a:p>
          <a:pPr rtl="0"/>
          <a:r>
            <a:rPr lang="en-US" sz="1400" b="1" dirty="0" smtClean="0"/>
            <a:t>PIC CODE : </a:t>
          </a:r>
          <a:r>
            <a:rPr lang="el-GR" sz="1400" b="1" dirty="0" smtClean="0"/>
            <a:t>Εγγραφή στο </a:t>
          </a:r>
          <a:r>
            <a:rPr lang="en-US" sz="1400" b="1" dirty="0" smtClean="0"/>
            <a:t>URF</a:t>
          </a:r>
          <a:r>
            <a:rPr lang="el-GR" sz="1400" b="1" dirty="0" smtClean="0"/>
            <a:t> </a:t>
          </a:r>
        </a:p>
        <a:p>
          <a:pPr rtl="0"/>
          <a:endParaRPr lang="el-GR" sz="1600" dirty="0" smtClean="0"/>
        </a:p>
      </dgm:t>
    </dgm:pt>
    <dgm:pt modelId="{9A9A39E2-52CD-49B8-BE69-D65362E702F6}" type="parTrans" cxnId="{673DB1AF-AC53-47C0-89A2-FFB661E2CFFA}">
      <dgm:prSet/>
      <dgm:spPr/>
      <dgm:t>
        <a:bodyPr/>
        <a:lstStyle/>
        <a:p>
          <a:endParaRPr lang="el-GR"/>
        </a:p>
      </dgm:t>
    </dgm:pt>
    <dgm:pt modelId="{A38D36CB-7401-4FF1-BB81-1685EDEC483E}" type="sibTrans" cxnId="{673DB1AF-AC53-47C0-89A2-FFB661E2CFFA}">
      <dgm:prSet/>
      <dgm:spPr/>
      <dgm:t>
        <a:bodyPr/>
        <a:lstStyle/>
        <a:p>
          <a:endParaRPr lang="el-GR"/>
        </a:p>
      </dgm:t>
    </dgm:pt>
    <dgm:pt modelId="{57CA4CAE-6921-49A3-979E-C0A794CB1889}" type="pres">
      <dgm:prSet presAssocID="{034A25B9-C248-4F0D-9B6E-FD6C611F8DC7}" presName="Name0" presStyleCnt="0">
        <dgm:presLayoutVars>
          <dgm:dir/>
          <dgm:resizeHandles val="exact"/>
        </dgm:presLayoutVars>
      </dgm:prSet>
      <dgm:spPr/>
      <dgm:t>
        <a:bodyPr/>
        <a:lstStyle/>
        <a:p>
          <a:endParaRPr lang="el-GR"/>
        </a:p>
      </dgm:t>
    </dgm:pt>
    <dgm:pt modelId="{882D3079-2062-439A-B21A-4D3DE4E719A9}" type="pres">
      <dgm:prSet presAssocID="{034A25B9-C248-4F0D-9B6E-FD6C611F8DC7}" presName="arrow" presStyleLbl="bgShp" presStyleIdx="0" presStyleCnt="1"/>
      <dgm:spPr/>
      <dgm:t>
        <a:bodyPr/>
        <a:lstStyle/>
        <a:p>
          <a:endParaRPr lang="el-GR"/>
        </a:p>
      </dgm:t>
    </dgm:pt>
    <dgm:pt modelId="{D1B5DC5D-AD87-4F84-8606-70A248C1AA4B}" type="pres">
      <dgm:prSet presAssocID="{034A25B9-C248-4F0D-9B6E-FD6C611F8DC7}" presName="points" presStyleCnt="0"/>
      <dgm:spPr/>
    </dgm:pt>
    <dgm:pt modelId="{D1140C49-DD78-46A9-8550-9F4A8EC918D0}" type="pres">
      <dgm:prSet presAssocID="{812A1A13-B307-4BD3-90B7-2BF469405414}" presName="compositeA" presStyleCnt="0"/>
      <dgm:spPr/>
    </dgm:pt>
    <dgm:pt modelId="{ABDDFA0A-BE23-4229-9EF2-1D5FC6A1EB7D}" type="pres">
      <dgm:prSet presAssocID="{812A1A13-B307-4BD3-90B7-2BF469405414}" presName="textA" presStyleLbl="revTx" presStyleIdx="0" presStyleCnt="2" custScaleY="140399" custLinFactNeighborX="7242" custLinFactNeighborY="15840">
        <dgm:presLayoutVars>
          <dgm:bulletEnabled val="1"/>
        </dgm:presLayoutVars>
      </dgm:prSet>
      <dgm:spPr/>
      <dgm:t>
        <a:bodyPr/>
        <a:lstStyle/>
        <a:p>
          <a:endParaRPr lang="el-GR"/>
        </a:p>
      </dgm:t>
    </dgm:pt>
    <dgm:pt modelId="{AC4FBD9A-621D-4AAB-8488-6CC31FBFAE56}" type="pres">
      <dgm:prSet presAssocID="{812A1A13-B307-4BD3-90B7-2BF469405414}" presName="circleA" presStyleLbl="node1" presStyleIdx="0" presStyleCnt="2" custLinFactNeighborX="10870" custLinFactNeighborY="-41094"/>
      <dgm:spPr/>
    </dgm:pt>
    <dgm:pt modelId="{19E2C04E-D4B8-45DD-9C18-B004F05A4C79}" type="pres">
      <dgm:prSet presAssocID="{812A1A13-B307-4BD3-90B7-2BF469405414}" presName="spaceA" presStyleCnt="0"/>
      <dgm:spPr/>
    </dgm:pt>
    <dgm:pt modelId="{F5AA3B81-A6D5-4330-BDB5-B0AE671F7238}" type="pres">
      <dgm:prSet presAssocID="{8C4CEAD9-1A6D-4A95-AE99-B1F7B13F545B}" presName="space" presStyleCnt="0"/>
      <dgm:spPr/>
    </dgm:pt>
    <dgm:pt modelId="{377E6C8B-98F3-43BA-BD88-5D1596286BF7}" type="pres">
      <dgm:prSet presAssocID="{A9369C20-7DB4-4A9F-B8DD-8FE7196065E7}" presName="compositeB" presStyleCnt="0"/>
      <dgm:spPr/>
    </dgm:pt>
    <dgm:pt modelId="{B67194B2-E535-4780-88BE-56391D87DC5A}" type="pres">
      <dgm:prSet presAssocID="{A9369C20-7DB4-4A9F-B8DD-8FE7196065E7}" presName="textB" presStyleLbl="revTx" presStyleIdx="1" presStyleCnt="2" custScaleX="141186" custScaleY="112472">
        <dgm:presLayoutVars>
          <dgm:bulletEnabled val="1"/>
        </dgm:presLayoutVars>
      </dgm:prSet>
      <dgm:spPr/>
      <dgm:t>
        <a:bodyPr/>
        <a:lstStyle/>
        <a:p>
          <a:endParaRPr lang="el-GR"/>
        </a:p>
      </dgm:t>
    </dgm:pt>
    <dgm:pt modelId="{9807B55E-9AE5-4EE8-9A8D-9C73FA4D9D77}" type="pres">
      <dgm:prSet presAssocID="{A9369C20-7DB4-4A9F-B8DD-8FE7196065E7}" presName="circleB" presStyleLbl="node1" presStyleIdx="1" presStyleCnt="2"/>
      <dgm:spPr/>
    </dgm:pt>
    <dgm:pt modelId="{4AE272C1-D1D3-4656-88BE-9346D583D0FC}" type="pres">
      <dgm:prSet presAssocID="{A9369C20-7DB4-4A9F-B8DD-8FE7196065E7}" presName="spaceB" presStyleCnt="0"/>
      <dgm:spPr/>
    </dgm:pt>
  </dgm:ptLst>
  <dgm:cxnLst>
    <dgm:cxn modelId="{47B5098A-412C-4C09-8623-ABA844ED2E03}" type="presOf" srcId="{A9369C20-7DB4-4A9F-B8DD-8FE7196065E7}" destId="{B67194B2-E535-4780-88BE-56391D87DC5A}" srcOrd="0" destOrd="0" presId="urn:microsoft.com/office/officeart/2005/8/layout/hProcess11"/>
    <dgm:cxn modelId="{B42AC264-0032-4626-A4A0-96A84080C51D}" srcId="{034A25B9-C248-4F0D-9B6E-FD6C611F8DC7}" destId="{812A1A13-B307-4BD3-90B7-2BF469405414}" srcOrd="0" destOrd="0" parTransId="{CCF13F88-51A9-4623-A36D-9ACF5D1A62E9}" sibTransId="{8C4CEAD9-1A6D-4A95-AE99-B1F7B13F545B}"/>
    <dgm:cxn modelId="{673DB1AF-AC53-47C0-89A2-FFB661E2CFFA}" srcId="{034A25B9-C248-4F0D-9B6E-FD6C611F8DC7}" destId="{A9369C20-7DB4-4A9F-B8DD-8FE7196065E7}" srcOrd="1" destOrd="0" parTransId="{9A9A39E2-52CD-49B8-BE69-D65362E702F6}" sibTransId="{A38D36CB-7401-4FF1-BB81-1685EDEC483E}"/>
    <dgm:cxn modelId="{2B76B82D-101D-4884-AD5F-148080D195B7}" type="presOf" srcId="{034A25B9-C248-4F0D-9B6E-FD6C611F8DC7}" destId="{57CA4CAE-6921-49A3-979E-C0A794CB1889}" srcOrd="0" destOrd="0" presId="urn:microsoft.com/office/officeart/2005/8/layout/hProcess11"/>
    <dgm:cxn modelId="{F1E3B7A1-1242-49A8-B2D0-B08D35481246}" type="presOf" srcId="{812A1A13-B307-4BD3-90B7-2BF469405414}" destId="{ABDDFA0A-BE23-4229-9EF2-1D5FC6A1EB7D}" srcOrd="0" destOrd="0" presId="urn:microsoft.com/office/officeart/2005/8/layout/hProcess11"/>
    <dgm:cxn modelId="{A844647D-8AE2-4743-9C2E-4C3152BD16F5}" type="presParOf" srcId="{57CA4CAE-6921-49A3-979E-C0A794CB1889}" destId="{882D3079-2062-439A-B21A-4D3DE4E719A9}" srcOrd="0" destOrd="0" presId="urn:microsoft.com/office/officeart/2005/8/layout/hProcess11"/>
    <dgm:cxn modelId="{F537F487-7F0C-490C-A64A-B02352CA71B6}" type="presParOf" srcId="{57CA4CAE-6921-49A3-979E-C0A794CB1889}" destId="{D1B5DC5D-AD87-4F84-8606-70A248C1AA4B}" srcOrd="1" destOrd="0" presId="urn:microsoft.com/office/officeart/2005/8/layout/hProcess11"/>
    <dgm:cxn modelId="{BB39F52E-2F83-49F9-B151-A1705319CAF9}" type="presParOf" srcId="{D1B5DC5D-AD87-4F84-8606-70A248C1AA4B}" destId="{D1140C49-DD78-46A9-8550-9F4A8EC918D0}" srcOrd="0" destOrd="0" presId="urn:microsoft.com/office/officeart/2005/8/layout/hProcess11"/>
    <dgm:cxn modelId="{B42D2965-6412-44FB-A7A4-D76BD4DF6D12}" type="presParOf" srcId="{D1140C49-DD78-46A9-8550-9F4A8EC918D0}" destId="{ABDDFA0A-BE23-4229-9EF2-1D5FC6A1EB7D}" srcOrd="0" destOrd="0" presId="urn:microsoft.com/office/officeart/2005/8/layout/hProcess11"/>
    <dgm:cxn modelId="{817FDD68-BA0B-4616-AEF3-1691F49B9816}" type="presParOf" srcId="{D1140C49-DD78-46A9-8550-9F4A8EC918D0}" destId="{AC4FBD9A-621D-4AAB-8488-6CC31FBFAE56}" srcOrd="1" destOrd="0" presId="urn:microsoft.com/office/officeart/2005/8/layout/hProcess11"/>
    <dgm:cxn modelId="{550C7B78-E0E4-46BD-A656-E3EF7A6A43B0}" type="presParOf" srcId="{D1140C49-DD78-46A9-8550-9F4A8EC918D0}" destId="{19E2C04E-D4B8-45DD-9C18-B004F05A4C79}" srcOrd="2" destOrd="0" presId="urn:microsoft.com/office/officeart/2005/8/layout/hProcess11"/>
    <dgm:cxn modelId="{19A0C89D-C4E0-4325-9F33-FCEA56604F0F}" type="presParOf" srcId="{D1B5DC5D-AD87-4F84-8606-70A248C1AA4B}" destId="{F5AA3B81-A6D5-4330-BDB5-B0AE671F7238}" srcOrd="1" destOrd="0" presId="urn:microsoft.com/office/officeart/2005/8/layout/hProcess11"/>
    <dgm:cxn modelId="{8ECBEBA4-DAB0-4729-BCCC-C63CDF7E7B45}" type="presParOf" srcId="{D1B5DC5D-AD87-4F84-8606-70A248C1AA4B}" destId="{377E6C8B-98F3-43BA-BD88-5D1596286BF7}" srcOrd="2" destOrd="0" presId="urn:microsoft.com/office/officeart/2005/8/layout/hProcess11"/>
    <dgm:cxn modelId="{60C85F54-AFEB-475D-8B61-9ED2DDCB8B60}" type="presParOf" srcId="{377E6C8B-98F3-43BA-BD88-5D1596286BF7}" destId="{B67194B2-E535-4780-88BE-56391D87DC5A}" srcOrd="0" destOrd="0" presId="urn:microsoft.com/office/officeart/2005/8/layout/hProcess11"/>
    <dgm:cxn modelId="{90C01CBC-2466-482C-903C-3B3CD6C9309B}" type="presParOf" srcId="{377E6C8B-98F3-43BA-BD88-5D1596286BF7}" destId="{9807B55E-9AE5-4EE8-9A8D-9C73FA4D9D77}" srcOrd="1" destOrd="0" presId="urn:microsoft.com/office/officeart/2005/8/layout/hProcess11"/>
    <dgm:cxn modelId="{6E79D3CE-A381-4594-9639-079A31E4B396}" type="presParOf" srcId="{377E6C8B-98F3-43BA-BD88-5D1596286BF7}" destId="{4AE272C1-D1D3-4656-88BE-9346D583D0FC}"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2D3079-2062-439A-B21A-4D3DE4E719A9}">
      <dsp:nvSpPr>
        <dsp:cNvPr id="0" name=""/>
        <dsp:cNvSpPr/>
      </dsp:nvSpPr>
      <dsp:spPr>
        <a:xfrm>
          <a:off x="0" y="1057752"/>
          <a:ext cx="8820150" cy="141033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DDFA0A-BE23-4229-9EF2-1D5FC6A1EB7D}">
      <dsp:nvSpPr>
        <dsp:cNvPr id="0" name=""/>
        <dsp:cNvSpPr/>
      </dsp:nvSpPr>
      <dsp:spPr>
        <a:xfrm>
          <a:off x="241160" y="80956"/>
          <a:ext cx="3217845" cy="198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el-GR" sz="1400" b="1" kern="1200" dirty="0" smtClean="0"/>
            <a:t>Εργαλείο Διασφάλισης ποιότητας</a:t>
          </a:r>
          <a:r>
            <a:rPr lang="en-GB" sz="1400" b="1" kern="1200" dirty="0" smtClean="0"/>
            <a:t>:</a:t>
          </a:r>
          <a:r>
            <a:rPr lang="el-GR" sz="1400" b="1" kern="1200" dirty="0" smtClean="0"/>
            <a:t> Δέσμευση των Ιδρυμάτων σε μια ευρύτερη Στρατηγική</a:t>
          </a:r>
          <a:r>
            <a:rPr lang="en-GB" sz="1400" b="1" kern="1200" dirty="0" smtClean="0"/>
            <a:t> </a:t>
          </a:r>
          <a:r>
            <a:rPr lang="el-GR" sz="1400" b="1" kern="1200" dirty="0" smtClean="0"/>
            <a:t> Διεθνοποίησης</a:t>
          </a:r>
          <a:endParaRPr lang="en-US" sz="1400" b="1" kern="1200" dirty="0" smtClean="0"/>
        </a:p>
        <a:p>
          <a:pPr lvl="0" algn="ctr" defTabSz="622300" rtl="0">
            <a:lnSpc>
              <a:spcPct val="90000"/>
            </a:lnSpc>
            <a:spcBef>
              <a:spcPct val="0"/>
            </a:spcBef>
            <a:spcAft>
              <a:spcPct val="35000"/>
            </a:spcAft>
          </a:pPr>
          <a:endParaRPr lang="el-GR" sz="1400" b="1" kern="1200" dirty="0" smtClean="0"/>
        </a:p>
        <a:p>
          <a:pPr lvl="0" algn="ctr" defTabSz="622300" rtl="0">
            <a:lnSpc>
              <a:spcPct val="90000"/>
            </a:lnSpc>
            <a:spcBef>
              <a:spcPct val="0"/>
            </a:spcBef>
            <a:spcAft>
              <a:spcPct val="35000"/>
            </a:spcAft>
          </a:pPr>
          <a:r>
            <a:rPr lang="el-GR" sz="1400" b="1" kern="1200" dirty="0" smtClean="0"/>
            <a:t>Εργαλείο αξιολόγησης του Ιδρύματος από την Εθνική Μονάδα-συστηματικοί έλεγχοι</a:t>
          </a:r>
          <a:endParaRPr lang="en-US" sz="1400" b="1" kern="1200" dirty="0" smtClean="0"/>
        </a:p>
        <a:p>
          <a:pPr lvl="0" algn="ctr" defTabSz="622300" rtl="0">
            <a:lnSpc>
              <a:spcPct val="90000"/>
            </a:lnSpc>
            <a:spcBef>
              <a:spcPct val="0"/>
            </a:spcBef>
            <a:spcAft>
              <a:spcPct val="35000"/>
            </a:spcAft>
          </a:pPr>
          <a:endParaRPr lang="el-GR" sz="2400" kern="1200" dirty="0" smtClean="0"/>
        </a:p>
        <a:p>
          <a:pPr lvl="0" algn="ctr" defTabSz="622300" rtl="0">
            <a:lnSpc>
              <a:spcPct val="90000"/>
            </a:lnSpc>
            <a:spcBef>
              <a:spcPct val="0"/>
            </a:spcBef>
            <a:spcAft>
              <a:spcPct val="35000"/>
            </a:spcAft>
          </a:pPr>
          <a:r>
            <a:rPr lang="el-GR" sz="2400" kern="1200" dirty="0" smtClean="0"/>
            <a:t> </a:t>
          </a:r>
          <a:endParaRPr lang="en-GB" sz="2400" kern="1200" dirty="0"/>
        </a:p>
      </dsp:txBody>
      <dsp:txXfrm>
        <a:off x="241160" y="80956"/>
        <a:ext cx="3217845" cy="1980098"/>
      </dsp:txXfrm>
    </dsp:sp>
    <dsp:sp modelId="{AC4FBD9A-621D-4AAB-8488-6CC31FBFAE56}">
      <dsp:nvSpPr>
        <dsp:cNvPr id="0" name=""/>
        <dsp:cNvSpPr/>
      </dsp:nvSpPr>
      <dsp:spPr>
        <a:xfrm>
          <a:off x="1479081" y="1584177"/>
          <a:ext cx="352584" cy="352584"/>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7194B2-E535-4780-88BE-56391D87DC5A}">
      <dsp:nvSpPr>
        <dsp:cNvPr id="0" name=""/>
        <dsp:cNvSpPr/>
      </dsp:nvSpPr>
      <dsp:spPr>
        <a:xfrm>
          <a:off x="3386862" y="1983581"/>
          <a:ext cx="4543147" cy="1586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el-GR" sz="1400" b="1" kern="1200" dirty="0" smtClean="0"/>
            <a:t>Διαφορετική δομή</a:t>
          </a:r>
          <a:r>
            <a:rPr lang="en-US" sz="1400" b="1" kern="1200" dirty="0" smtClean="0"/>
            <a:t>: </a:t>
          </a:r>
          <a:r>
            <a:rPr lang="el-GR" sz="1400" b="1" kern="1200" dirty="0" smtClean="0"/>
            <a:t>πριν-κατά τη διάρκεια-μετά την περίοδο κινητικότητας</a:t>
          </a:r>
        </a:p>
        <a:p>
          <a:pPr lvl="0" algn="ctr" defTabSz="622300" rtl="0">
            <a:lnSpc>
              <a:spcPct val="90000"/>
            </a:lnSpc>
            <a:spcBef>
              <a:spcPct val="0"/>
            </a:spcBef>
            <a:spcAft>
              <a:spcPct val="35000"/>
            </a:spcAft>
          </a:pPr>
          <a:r>
            <a:rPr lang="el-GR" sz="1400" b="1" kern="1200" dirty="0" smtClean="0"/>
            <a:t>Αποτελέσματα</a:t>
          </a:r>
          <a:r>
            <a:rPr lang="en-US" sz="1400" b="1" kern="1200" dirty="0" smtClean="0"/>
            <a:t>: </a:t>
          </a:r>
          <a:r>
            <a:rPr lang="el-GR" sz="1400" b="1" kern="1200" dirty="0" smtClean="0"/>
            <a:t>Ανακοινώθηκαν στις 12 Δεκεμβρίου 2013</a:t>
          </a:r>
        </a:p>
        <a:p>
          <a:pPr lvl="0" algn="ctr" defTabSz="622300" rtl="0">
            <a:lnSpc>
              <a:spcPct val="90000"/>
            </a:lnSpc>
            <a:spcBef>
              <a:spcPct val="0"/>
            </a:spcBef>
            <a:spcAft>
              <a:spcPct val="35000"/>
            </a:spcAft>
          </a:pPr>
          <a:r>
            <a:rPr lang="el-GR" sz="1400" b="1" kern="1200" dirty="0" smtClean="0"/>
            <a:t>Ανάρτηση του Πανεπιστημιακού Χάρτη και της Δήλωσης πολιτικής στην ιστοσελίδα του</a:t>
          </a:r>
          <a:r>
            <a:rPr lang="en-US" sz="1400" b="1" kern="1200" dirty="0" smtClean="0"/>
            <a:t> </a:t>
          </a:r>
          <a:r>
            <a:rPr lang="el-GR" sz="1400" b="1" kern="1200" dirty="0" smtClean="0"/>
            <a:t>Ιδρύματος</a:t>
          </a:r>
        </a:p>
        <a:p>
          <a:pPr lvl="0" algn="ctr" defTabSz="622300" rtl="0">
            <a:lnSpc>
              <a:spcPct val="90000"/>
            </a:lnSpc>
            <a:spcBef>
              <a:spcPct val="0"/>
            </a:spcBef>
            <a:spcAft>
              <a:spcPct val="35000"/>
            </a:spcAft>
          </a:pPr>
          <a:r>
            <a:rPr lang="en-US" sz="1400" b="1" kern="1200" dirty="0" smtClean="0"/>
            <a:t>PIC CODE : </a:t>
          </a:r>
          <a:r>
            <a:rPr lang="el-GR" sz="1400" b="1" kern="1200" dirty="0" smtClean="0"/>
            <a:t>Εγγραφή στο </a:t>
          </a:r>
          <a:r>
            <a:rPr lang="en-US" sz="1400" b="1" kern="1200" dirty="0" smtClean="0"/>
            <a:t>URF</a:t>
          </a:r>
          <a:r>
            <a:rPr lang="el-GR" sz="1400" b="1" kern="1200" dirty="0" smtClean="0"/>
            <a:t> </a:t>
          </a:r>
        </a:p>
        <a:p>
          <a:pPr lvl="0" algn="ctr" defTabSz="622300" rtl="0">
            <a:lnSpc>
              <a:spcPct val="90000"/>
            </a:lnSpc>
            <a:spcBef>
              <a:spcPct val="0"/>
            </a:spcBef>
            <a:spcAft>
              <a:spcPct val="35000"/>
            </a:spcAft>
          </a:pPr>
          <a:endParaRPr lang="el-GR" sz="1600" kern="1200" dirty="0" smtClean="0"/>
        </a:p>
      </dsp:txBody>
      <dsp:txXfrm>
        <a:off x="3386862" y="1983581"/>
        <a:ext cx="4543147" cy="1586233"/>
      </dsp:txXfrm>
    </dsp:sp>
    <dsp:sp modelId="{9807B55E-9AE5-4EE8-9A8D-9C73FA4D9D77}">
      <dsp:nvSpPr>
        <dsp:cNvPr id="0" name=""/>
        <dsp:cNvSpPr/>
      </dsp:nvSpPr>
      <dsp:spPr>
        <a:xfrm>
          <a:off x="5482144" y="1542654"/>
          <a:ext cx="352584" cy="352584"/>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19525" y="0"/>
            <a:ext cx="2922588" cy="495300"/>
          </a:xfrm>
          <a:prstGeom prst="rect">
            <a:avLst/>
          </a:prstGeom>
        </p:spPr>
        <p:txBody>
          <a:bodyPr vert="horz" lIns="91440" tIns="45720" rIns="91440" bIns="45720" rtlCol="0"/>
          <a:lstStyle>
            <a:lvl1pPr algn="r">
              <a:defRPr sz="1200"/>
            </a:lvl1pPr>
          </a:lstStyle>
          <a:p>
            <a:pPr>
              <a:defRPr/>
            </a:pPr>
            <a:fld id="{B09DACAA-5BFF-422A-A0E2-DDD731FCFD45}" type="datetimeFigureOut">
              <a:rPr lang="en-US"/>
              <a:pPr>
                <a:defRPr/>
              </a:pPr>
              <a:t>2/21/2014</a:t>
            </a:fld>
            <a:endParaRPr lang="en-US"/>
          </a:p>
        </p:txBody>
      </p:sp>
      <p:sp>
        <p:nvSpPr>
          <p:cNvPr id="4" name="Footer Placeholder 3"/>
          <p:cNvSpPr>
            <a:spLocks noGrp="1"/>
          </p:cNvSpPr>
          <p:nvPr>
            <p:ph type="ftr" sz="quarter" idx="2"/>
          </p:nvPr>
        </p:nvSpPr>
        <p:spPr>
          <a:xfrm>
            <a:off x="0" y="9421813"/>
            <a:ext cx="2922588" cy="4953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19525" y="9421813"/>
            <a:ext cx="2922588" cy="495300"/>
          </a:xfrm>
          <a:prstGeom prst="rect">
            <a:avLst/>
          </a:prstGeom>
        </p:spPr>
        <p:txBody>
          <a:bodyPr vert="horz" lIns="91440" tIns="45720" rIns="91440" bIns="45720" rtlCol="0" anchor="b"/>
          <a:lstStyle>
            <a:lvl1pPr algn="r">
              <a:defRPr sz="1200"/>
            </a:lvl1pPr>
          </a:lstStyle>
          <a:p>
            <a:pPr>
              <a:defRPr/>
            </a:pPr>
            <a:fld id="{9ECD548E-B58F-41C2-9ADA-C939F5B256D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Calibri" pitchFamily="34" charset="0"/>
              </a:defRPr>
            </a:lvl1pPr>
          </a:lstStyle>
          <a:p>
            <a:pPr>
              <a:defRPr/>
            </a:pPr>
            <a:endParaRPr lang="el-GR"/>
          </a:p>
        </p:txBody>
      </p:sp>
      <p:sp>
        <p:nvSpPr>
          <p:cNvPr id="20483" name="Rectangle 3"/>
          <p:cNvSpPr>
            <a:spLocks noGrp="1" noChangeArrowheads="1"/>
          </p:cNvSpPr>
          <p:nvPr>
            <p:ph type="dt" idx="1"/>
          </p:nvPr>
        </p:nvSpPr>
        <p:spPr bwMode="auto">
          <a:xfrm>
            <a:off x="3819525"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Calibri" pitchFamily="34" charset="0"/>
              </a:defRPr>
            </a:lvl1pPr>
          </a:lstStyle>
          <a:p>
            <a:pPr>
              <a:defRPr/>
            </a:pPr>
            <a:fld id="{8A1B194B-5BE5-4BA5-86F0-A96CBB3BD099}" type="datetimeFigureOut">
              <a:rPr lang="el-GR"/>
              <a:pPr>
                <a:defRPr/>
              </a:pPr>
              <a:t>21/2/2014</a:t>
            </a:fld>
            <a:endParaRPr lang="el-GR"/>
          </a:p>
        </p:txBody>
      </p:sp>
      <p:sp>
        <p:nvSpPr>
          <p:cNvPr id="14340" name="Rectangle 4"/>
          <p:cNvSpPr>
            <a:spLocks noGrp="1" noRot="1" noChangeAspect="1" noChangeArrowheads="1" noTextEdit="1"/>
          </p:cNvSpPr>
          <p:nvPr>
            <p:ph type="sldImg" idx="2"/>
          </p:nvPr>
        </p:nvSpPr>
        <p:spPr bwMode="auto">
          <a:xfrm>
            <a:off x="892175" y="744538"/>
            <a:ext cx="4959350" cy="3719512"/>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4688" y="4711700"/>
            <a:ext cx="539432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20486" name="Rectangle 6"/>
          <p:cNvSpPr>
            <a:spLocks noGrp="1" noChangeArrowheads="1"/>
          </p:cNvSpPr>
          <p:nvPr>
            <p:ph type="ftr" sz="quarter" idx="4"/>
          </p:nvPr>
        </p:nvSpPr>
        <p:spPr bwMode="auto">
          <a:xfrm>
            <a:off x="0" y="9421813"/>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Calibri" pitchFamily="34" charset="0"/>
              </a:defRPr>
            </a:lvl1pPr>
          </a:lstStyle>
          <a:p>
            <a:pPr>
              <a:defRPr/>
            </a:pPr>
            <a:endParaRPr lang="el-GR"/>
          </a:p>
        </p:txBody>
      </p:sp>
      <p:sp>
        <p:nvSpPr>
          <p:cNvPr id="20487" name="Rectangle 7"/>
          <p:cNvSpPr>
            <a:spLocks noGrp="1" noChangeArrowheads="1"/>
          </p:cNvSpPr>
          <p:nvPr>
            <p:ph type="sldNum" sz="quarter" idx="5"/>
          </p:nvPr>
        </p:nvSpPr>
        <p:spPr bwMode="auto">
          <a:xfrm>
            <a:off x="3819525" y="9421813"/>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Calibri" pitchFamily="34" charset="0"/>
              </a:defRPr>
            </a:lvl1pPr>
          </a:lstStyle>
          <a:p>
            <a:pPr>
              <a:defRPr/>
            </a:pPr>
            <a:fld id="{819A0863-D0E4-4C49-A243-19166D217DB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271952E5-E331-4A71-8895-118E57B2A396}" type="slidenum">
              <a:rPr lang="el-GR" smtClean="0"/>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xfrm>
            <a:off x="893763" y="744538"/>
            <a:ext cx="4959350" cy="3719512"/>
          </a:xfrm>
          <a:ln/>
        </p:spPr>
      </p:sp>
      <p:sp>
        <p:nvSpPr>
          <p:cNvPr id="36866" name="Notes Placeholder 2"/>
          <p:cNvSpPr>
            <a:spLocks noGrp="1"/>
          </p:cNvSpPr>
          <p:nvPr>
            <p:ph type="body" idx="1"/>
          </p:nvPr>
        </p:nvSpPr>
        <p:spPr>
          <a:noFill/>
          <a:ln/>
        </p:spPr>
        <p:txBody>
          <a:bodyPr/>
          <a:lstStyle/>
          <a:p>
            <a:pPr eaLnBrk="1" hangingPunct="1"/>
            <a:endParaRPr lang="en-US" smtClean="0"/>
          </a:p>
        </p:txBody>
      </p:sp>
      <p:sp>
        <p:nvSpPr>
          <p:cNvPr id="36867" name="Slide Number Placeholder 3"/>
          <p:cNvSpPr txBox="1">
            <a:spLocks noGrp="1"/>
          </p:cNvSpPr>
          <p:nvPr/>
        </p:nvSpPr>
        <p:spPr bwMode="auto">
          <a:xfrm>
            <a:off x="3821113" y="9421813"/>
            <a:ext cx="2921000" cy="495300"/>
          </a:xfrm>
          <a:prstGeom prst="rect">
            <a:avLst/>
          </a:prstGeom>
          <a:noFill/>
          <a:ln w="9525">
            <a:noFill/>
            <a:miter lim="800000"/>
            <a:headEnd/>
            <a:tailEnd/>
          </a:ln>
        </p:spPr>
        <p:txBody>
          <a:bodyPr anchor="b"/>
          <a:lstStyle/>
          <a:p>
            <a:pPr algn="r"/>
            <a:fld id="{46E794F2-EADC-4A63-A6FB-D4E569BFE397}" type="slidenum">
              <a:rPr lang="de-DE" sz="1200"/>
              <a:pPr algn="r"/>
              <a:t>11</a:t>
            </a:fld>
            <a:endParaRPr lang="de-DE"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9D8713F0-0D31-4B6D-8EAB-86ABE6E53305}" type="slidenum">
              <a:rPr lang="en-GB" sz="1200" b="1"/>
              <a:pPr algn="r"/>
              <a:t>22</a:t>
            </a:fld>
            <a:endParaRPr lang="en-GB" sz="1200" b="1"/>
          </a:p>
        </p:txBody>
      </p:sp>
      <p:sp>
        <p:nvSpPr>
          <p:cNvPr id="49154"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97D76785-737B-4C05-9659-79CF81A24575}" type="slidenum">
              <a:rPr lang="de-DE" sz="1200" b="1"/>
              <a:pPr algn="r"/>
              <a:t>22</a:t>
            </a:fld>
            <a:endParaRPr lang="de-DE" sz="1200" b="1"/>
          </a:p>
        </p:txBody>
      </p:sp>
      <p:sp>
        <p:nvSpPr>
          <p:cNvPr id="49155" name="Rectangle 2"/>
          <p:cNvSpPr>
            <a:spLocks noGrp="1" noRot="1" noChangeAspect="1" noChangeArrowheads="1" noTextEdit="1"/>
          </p:cNvSpPr>
          <p:nvPr>
            <p:ph type="sldImg"/>
          </p:nvPr>
        </p:nvSpPr>
        <p:spPr>
          <a:xfrm>
            <a:off x="892175" y="744538"/>
            <a:ext cx="4960938" cy="3721100"/>
          </a:xfrm>
          <a:ln/>
        </p:spPr>
      </p:sp>
      <p:sp>
        <p:nvSpPr>
          <p:cNvPr id="49156"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r>
              <a:rPr lang="el-GR" smtClean="0"/>
              <a:t>η γλωσσική υποστήριξη </a:t>
            </a:r>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5452842D-F46B-4D7F-8B39-2E7C71D1B80C}" type="slidenum">
              <a:rPr lang="en-GB" sz="1200" b="1"/>
              <a:pPr algn="r"/>
              <a:t>23</a:t>
            </a:fld>
            <a:endParaRPr lang="en-GB" sz="1200" b="1"/>
          </a:p>
        </p:txBody>
      </p:sp>
      <p:sp>
        <p:nvSpPr>
          <p:cNvPr id="51202"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02D1DCA3-F7DF-409F-87C1-F8ADDAC7A1A8}" type="slidenum">
              <a:rPr lang="de-DE" sz="1200" b="1"/>
              <a:pPr algn="r"/>
              <a:t>23</a:t>
            </a:fld>
            <a:endParaRPr lang="de-DE" sz="1200" b="1"/>
          </a:p>
        </p:txBody>
      </p:sp>
      <p:sp>
        <p:nvSpPr>
          <p:cNvPr id="51203" name="Rectangle 2"/>
          <p:cNvSpPr>
            <a:spLocks noGrp="1" noRot="1" noChangeAspect="1" noChangeArrowheads="1" noTextEdit="1"/>
          </p:cNvSpPr>
          <p:nvPr>
            <p:ph type="sldImg"/>
          </p:nvPr>
        </p:nvSpPr>
        <p:spPr>
          <a:xfrm>
            <a:off x="892175" y="744538"/>
            <a:ext cx="4960938" cy="3721100"/>
          </a:xfrm>
          <a:ln/>
        </p:spPr>
      </p:sp>
      <p:sp>
        <p:nvSpPr>
          <p:cNvPr id="51204"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99C1C62E-024E-4934-B41B-EC64B086F0FF}" type="slidenum">
              <a:rPr lang="en-GB" sz="1200" b="1"/>
              <a:pPr algn="r"/>
              <a:t>24</a:t>
            </a:fld>
            <a:endParaRPr lang="en-GB" sz="1200" b="1"/>
          </a:p>
        </p:txBody>
      </p:sp>
      <p:sp>
        <p:nvSpPr>
          <p:cNvPr id="53250"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6E33E8F1-B21D-47B0-9CE8-64D5034A4A54}" type="slidenum">
              <a:rPr lang="de-DE" sz="1200" b="1"/>
              <a:pPr algn="r"/>
              <a:t>24</a:t>
            </a:fld>
            <a:endParaRPr lang="de-DE" sz="1200" b="1"/>
          </a:p>
        </p:txBody>
      </p:sp>
      <p:sp>
        <p:nvSpPr>
          <p:cNvPr id="53251" name="Rectangle 2"/>
          <p:cNvSpPr>
            <a:spLocks noGrp="1" noRot="1" noChangeAspect="1" noChangeArrowheads="1" noTextEdit="1"/>
          </p:cNvSpPr>
          <p:nvPr>
            <p:ph type="sldImg"/>
          </p:nvPr>
        </p:nvSpPr>
        <p:spPr>
          <a:xfrm>
            <a:off x="892175" y="744538"/>
            <a:ext cx="4960938" cy="3721100"/>
          </a:xfrm>
          <a:ln/>
        </p:spPr>
      </p:sp>
      <p:sp>
        <p:nvSpPr>
          <p:cNvPr id="53252"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ADCBA3F6-4870-4526-98D5-008B2CAFD0B4}" type="slidenum">
              <a:rPr lang="en-GB" sz="1200" b="1"/>
              <a:pPr algn="r"/>
              <a:t>25</a:t>
            </a:fld>
            <a:endParaRPr lang="en-GB" sz="1200" b="1"/>
          </a:p>
        </p:txBody>
      </p:sp>
      <p:sp>
        <p:nvSpPr>
          <p:cNvPr id="55298"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06552C8C-924B-4550-9C11-A8279BA48325}" type="slidenum">
              <a:rPr lang="de-DE" sz="1200" b="1"/>
              <a:pPr algn="r"/>
              <a:t>25</a:t>
            </a:fld>
            <a:endParaRPr lang="de-DE" sz="1200" b="1"/>
          </a:p>
        </p:txBody>
      </p:sp>
      <p:sp>
        <p:nvSpPr>
          <p:cNvPr id="55299" name="Rectangle 2"/>
          <p:cNvSpPr>
            <a:spLocks noGrp="1" noRot="1" noChangeAspect="1" noChangeArrowheads="1" noTextEdit="1"/>
          </p:cNvSpPr>
          <p:nvPr>
            <p:ph type="sldImg"/>
          </p:nvPr>
        </p:nvSpPr>
        <p:spPr>
          <a:xfrm>
            <a:off x="892175" y="744538"/>
            <a:ext cx="4960938" cy="3721100"/>
          </a:xfrm>
          <a:ln/>
        </p:spPr>
      </p:sp>
      <p:sp>
        <p:nvSpPr>
          <p:cNvPr id="55300"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51533D47-C34B-4779-8E95-6E1F6980169B}" type="slidenum">
              <a:rPr lang="en-GB" sz="1200" b="1"/>
              <a:pPr algn="r"/>
              <a:t>27</a:t>
            </a:fld>
            <a:endParaRPr lang="en-GB" sz="1200" b="1"/>
          </a:p>
        </p:txBody>
      </p:sp>
      <p:sp>
        <p:nvSpPr>
          <p:cNvPr id="58370"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A5F40A21-88BC-449C-8B51-735B1B27C642}" type="slidenum">
              <a:rPr lang="de-DE" sz="1200" b="1"/>
              <a:pPr algn="r"/>
              <a:t>27</a:t>
            </a:fld>
            <a:endParaRPr lang="de-DE" sz="1200" b="1"/>
          </a:p>
        </p:txBody>
      </p:sp>
      <p:sp>
        <p:nvSpPr>
          <p:cNvPr id="58371" name="Rectangle 2"/>
          <p:cNvSpPr>
            <a:spLocks noGrp="1" noRot="1" noChangeAspect="1" noChangeArrowheads="1" noTextEdit="1"/>
          </p:cNvSpPr>
          <p:nvPr>
            <p:ph type="sldImg"/>
          </p:nvPr>
        </p:nvSpPr>
        <p:spPr>
          <a:xfrm>
            <a:off x="892175" y="744538"/>
            <a:ext cx="4960938" cy="3721100"/>
          </a:xfrm>
          <a:ln/>
        </p:spPr>
      </p:sp>
      <p:sp>
        <p:nvSpPr>
          <p:cNvPr id="58372"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B9E3DE49-9CF8-4DA1-BED9-585D41A6451D}" type="slidenum">
              <a:rPr lang="en-GB" sz="1200" b="1"/>
              <a:pPr algn="r"/>
              <a:t>28</a:t>
            </a:fld>
            <a:endParaRPr lang="en-GB" sz="1200" b="1"/>
          </a:p>
        </p:txBody>
      </p:sp>
      <p:sp>
        <p:nvSpPr>
          <p:cNvPr id="60418"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0B428D7E-6D15-46D8-BCB0-1FC78D967458}" type="slidenum">
              <a:rPr lang="de-DE" sz="1200" b="1"/>
              <a:pPr algn="r"/>
              <a:t>28</a:t>
            </a:fld>
            <a:endParaRPr lang="de-DE" sz="1200" b="1"/>
          </a:p>
        </p:txBody>
      </p:sp>
      <p:sp>
        <p:nvSpPr>
          <p:cNvPr id="60419" name="Rectangle 2"/>
          <p:cNvSpPr>
            <a:spLocks noGrp="1" noRot="1" noChangeAspect="1" noChangeArrowheads="1" noTextEdit="1"/>
          </p:cNvSpPr>
          <p:nvPr>
            <p:ph type="sldImg"/>
          </p:nvPr>
        </p:nvSpPr>
        <p:spPr>
          <a:xfrm>
            <a:off x="892175" y="744538"/>
            <a:ext cx="4960938" cy="3721100"/>
          </a:xfrm>
          <a:ln/>
        </p:spPr>
      </p:sp>
      <p:sp>
        <p:nvSpPr>
          <p:cNvPr id="60420"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C29100C0-698A-4BBE-B537-36BB91C8ED75}" type="slidenum">
              <a:rPr lang="en-GB" sz="1200" b="1"/>
              <a:pPr algn="r"/>
              <a:t>29</a:t>
            </a:fld>
            <a:endParaRPr lang="en-GB" sz="1200" b="1"/>
          </a:p>
        </p:txBody>
      </p:sp>
      <p:sp>
        <p:nvSpPr>
          <p:cNvPr id="62466"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B9BCE846-4631-428B-AF25-2B6DC805BD1B}" type="slidenum">
              <a:rPr lang="de-DE" sz="1200" b="1"/>
              <a:pPr algn="r"/>
              <a:t>29</a:t>
            </a:fld>
            <a:endParaRPr lang="de-DE" sz="1200" b="1"/>
          </a:p>
        </p:txBody>
      </p:sp>
      <p:sp>
        <p:nvSpPr>
          <p:cNvPr id="62467" name="Rectangle 2"/>
          <p:cNvSpPr>
            <a:spLocks noGrp="1" noRot="1" noChangeAspect="1" noChangeArrowheads="1" noTextEdit="1"/>
          </p:cNvSpPr>
          <p:nvPr>
            <p:ph type="sldImg"/>
          </p:nvPr>
        </p:nvSpPr>
        <p:spPr>
          <a:xfrm>
            <a:off x="892175" y="744538"/>
            <a:ext cx="4960938" cy="3721100"/>
          </a:xfrm>
          <a:ln/>
        </p:spPr>
      </p:sp>
      <p:sp>
        <p:nvSpPr>
          <p:cNvPr id="62468"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C8FA81EC-7BF1-4D03-89FD-8E89A169B3ED}" type="slidenum">
              <a:rPr lang="en-GB" sz="1200" b="1"/>
              <a:pPr algn="r"/>
              <a:t>30</a:t>
            </a:fld>
            <a:endParaRPr lang="en-GB" sz="1200" b="1"/>
          </a:p>
        </p:txBody>
      </p:sp>
      <p:sp>
        <p:nvSpPr>
          <p:cNvPr id="64514"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B2452C4A-DD32-4326-890F-C7C2F25243F3}" type="slidenum">
              <a:rPr lang="de-DE" sz="1200" b="1"/>
              <a:pPr algn="r"/>
              <a:t>30</a:t>
            </a:fld>
            <a:endParaRPr lang="de-DE" sz="1200" b="1"/>
          </a:p>
        </p:txBody>
      </p:sp>
      <p:sp>
        <p:nvSpPr>
          <p:cNvPr id="64515" name="Rectangle 2"/>
          <p:cNvSpPr>
            <a:spLocks noGrp="1" noRot="1" noChangeAspect="1" noChangeArrowheads="1" noTextEdit="1"/>
          </p:cNvSpPr>
          <p:nvPr>
            <p:ph type="sldImg"/>
          </p:nvPr>
        </p:nvSpPr>
        <p:spPr>
          <a:xfrm>
            <a:off x="892175" y="744538"/>
            <a:ext cx="4960938" cy="3721100"/>
          </a:xfrm>
          <a:ln/>
        </p:spPr>
      </p:sp>
      <p:sp>
        <p:nvSpPr>
          <p:cNvPr id="64516"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17F5A841-B9E2-4E31-BADF-467A60277079}" type="slidenum">
              <a:rPr lang="en-GB" sz="1200" b="1"/>
              <a:pPr algn="r"/>
              <a:t>33</a:t>
            </a:fld>
            <a:endParaRPr lang="en-GB" sz="1200" b="1"/>
          </a:p>
        </p:txBody>
      </p:sp>
      <p:sp>
        <p:nvSpPr>
          <p:cNvPr id="68610"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BA27DEE2-1A75-466E-85DE-9A98BAFD81F0}" type="slidenum">
              <a:rPr lang="de-DE" sz="1200" b="1"/>
              <a:pPr algn="r"/>
              <a:t>33</a:t>
            </a:fld>
            <a:endParaRPr lang="de-DE" sz="1200" b="1"/>
          </a:p>
        </p:txBody>
      </p:sp>
      <p:sp>
        <p:nvSpPr>
          <p:cNvPr id="68611" name="Rectangle 2"/>
          <p:cNvSpPr>
            <a:spLocks noGrp="1" noRot="1" noChangeAspect="1" noChangeArrowheads="1" noTextEdit="1"/>
          </p:cNvSpPr>
          <p:nvPr>
            <p:ph type="sldImg"/>
          </p:nvPr>
        </p:nvSpPr>
        <p:spPr>
          <a:xfrm>
            <a:off x="892175" y="744538"/>
            <a:ext cx="4960938" cy="3721100"/>
          </a:xfrm>
          <a:ln/>
        </p:spPr>
      </p:sp>
      <p:sp>
        <p:nvSpPr>
          <p:cNvPr id="68612"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21113" y="9424988"/>
            <a:ext cx="2922587" cy="493712"/>
          </a:xfrm>
          <a:prstGeom prst="rect">
            <a:avLst/>
          </a:prstGeom>
          <a:noFill/>
          <a:ln w="9525">
            <a:noFill/>
            <a:miter lim="800000"/>
            <a:headEnd/>
            <a:tailEnd/>
          </a:ln>
        </p:spPr>
        <p:txBody>
          <a:bodyPr lIns="95557" tIns="47779" rIns="95557" bIns="47779" anchor="b"/>
          <a:lstStyle/>
          <a:p>
            <a:pPr algn="r" defTabSz="904875" eaLnBrk="0" hangingPunct="0"/>
            <a:fld id="{24718E8B-C77D-4C0B-97AF-771A9F345CD6}" type="slidenum">
              <a:rPr lang="en-GB" sz="1300">
                <a:ea typeface="MS PGothic" pitchFamily="34" charset="-128"/>
              </a:rPr>
              <a:pPr algn="r" defTabSz="904875" eaLnBrk="0" hangingPunct="0"/>
              <a:t>2</a:t>
            </a:fld>
            <a:endParaRPr lang="en-GB" sz="1300">
              <a:ea typeface="MS PGothic" pitchFamily="34" charset="-128"/>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898525" y="4711700"/>
            <a:ext cx="4946650" cy="4462463"/>
          </a:xfrm>
          <a:noFill/>
          <a:ln/>
        </p:spPr>
        <p:txBody>
          <a:bodyPr lIns="95557" tIns="47779" rIns="95557" bIns="47779"/>
          <a:lstStyle/>
          <a:p>
            <a:pPr marL="228600" indent="-228600" eaLnBrk="1" hangingPunct="1"/>
            <a:endParaRPr lang="fr-FR" b="1" smtClean="0">
              <a:solidFill>
                <a:srgbClr val="1C1E65"/>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r>
              <a:rPr lang="el-GR" smtClean="0"/>
              <a:t>Ανεξαρτήτως ποια είναι η διάρκεια της σύμβασης 16 24 μήνες, ο στόχος είναι να απορροφήσετε το μέγιστο ποσό του προϋπολογισμού κατά τη διάρκεια του ακαδημαϊκού έτους. Σύμβαση 24 μ.ηνες δίνει τη δυνατότητα μεγαλύτερης απορρόφησης του αδιάθετων κονδυλίων και τη δίνει ευελιξία στη διάρκεια κινητικότητας των φοιτητών δηλαδή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xfrm>
            <a:off x="893763" y="744538"/>
            <a:ext cx="4959350" cy="3719512"/>
          </a:xfrm>
          <a:ln/>
        </p:spPr>
      </p:sp>
      <p:sp>
        <p:nvSpPr>
          <p:cNvPr id="21506" name="Notes Placeholder 2"/>
          <p:cNvSpPr>
            <a:spLocks noGrp="1"/>
          </p:cNvSpPr>
          <p:nvPr>
            <p:ph type="body" idx="1"/>
          </p:nvPr>
        </p:nvSpPr>
        <p:spPr>
          <a:noFill/>
          <a:ln/>
        </p:spPr>
        <p:txBody>
          <a:bodyPr/>
          <a:lstStyle/>
          <a:p>
            <a:pPr eaLnBrk="1" hangingPunct="1"/>
            <a:endParaRPr lang="en-US" smtClean="0"/>
          </a:p>
        </p:txBody>
      </p:sp>
      <p:sp>
        <p:nvSpPr>
          <p:cNvPr id="21507" name="Slide Number Placeholder 3"/>
          <p:cNvSpPr txBox="1">
            <a:spLocks noGrp="1"/>
          </p:cNvSpPr>
          <p:nvPr/>
        </p:nvSpPr>
        <p:spPr bwMode="auto">
          <a:xfrm>
            <a:off x="3821113" y="9421813"/>
            <a:ext cx="2921000" cy="495300"/>
          </a:xfrm>
          <a:prstGeom prst="rect">
            <a:avLst/>
          </a:prstGeom>
          <a:noFill/>
          <a:ln w="9525">
            <a:noFill/>
            <a:miter lim="800000"/>
            <a:headEnd/>
            <a:tailEnd/>
          </a:ln>
        </p:spPr>
        <p:txBody>
          <a:bodyPr anchor="b"/>
          <a:lstStyle/>
          <a:p>
            <a:pPr algn="r"/>
            <a:fld id="{DE9D4873-333C-4DD8-B6AE-3071D61576FA}" type="slidenum">
              <a:rPr lang="de-DE" sz="1200"/>
              <a:pPr algn="r"/>
              <a:t>3</a:t>
            </a:fld>
            <a:endParaRPr lang="de-D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735388" y="9251950"/>
            <a:ext cx="2857500" cy="487363"/>
          </a:xfrm>
          <a:prstGeom prst="rect">
            <a:avLst/>
          </a:prstGeom>
          <a:noFill/>
          <a:ln w="9525">
            <a:noFill/>
            <a:miter lim="800000"/>
            <a:headEnd/>
            <a:tailEnd/>
          </a:ln>
        </p:spPr>
        <p:txBody>
          <a:bodyPr lIns="89849" tIns="44924" rIns="89849" bIns="44924" anchor="b"/>
          <a:lstStyle/>
          <a:p>
            <a:pPr algn="r"/>
            <a:fld id="{D164A7FA-1C0D-4591-9D46-B592BDA7ED5A}" type="slidenum">
              <a:rPr lang="en-GB" sz="1200" b="1"/>
              <a:pPr algn="r"/>
              <a:t>5</a:t>
            </a:fld>
            <a:endParaRPr lang="en-GB" sz="1200" b="1"/>
          </a:p>
        </p:txBody>
      </p:sp>
      <p:sp>
        <p:nvSpPr>
          <p:cNvPr id="24578" name="Rectangle 7"/>
          <p:cNvSpPr txBox="1">
            <a:spLocks noGrp="1" noChangeArrowheads="1"/>
          </p:cNvSpPr>
          <p:nvPr/>
        </p:nvSpPr>
        <p:spPr bwMode="auto">
          <a:xfrm>
            <a:off x="3736975" y="9251950"/>
            <a:ext cx="2855913" cy="487363"/>
          </a:xfrm>
          <a:prstGeom prst="rect">
            <a:avLst/>
          </a:prstGeom>
          <a:noFill/>
          <a:ln w="9525">
            <a:noFill/>
            <a:miter lim="800000"/>
            <a:headEnd/>
            <a:tailEnd/>
          </a:ln>
        </p:spPr>
        <p:txBody>
          <a:bodyPr lIns="89849" tIns="44924" rIns="89849" bIns="44924" anchor="b"/>
          <a:lstStyle/>
          <a:p>
            <a:pPr algn="r"/>
            <a:fld id="{1EADF8C0-0450-4AC9-B767-CC4CA46A6D3D}" type="slidenum">
              <a:rPr lang="de-DE" sz="1200" b="1"/>
              <a:pPr algn="r"/>
              <a:t>5</a:t>
            </a:fld>
            <a:endParaRPr lang="de-DE" sz="1200" b="1"/>
          </a:p>
        </p:txBody>
      </p:sp>
      <p:sp>
        <p:nvSpPr>
          <p:cNvPr id="24579" name="Rectangle 2"/>
          <p:cNvSpPr>
            <a:spLocks noGrp="1" noRot="1" noChangeAspect="1" noChangeArrowheads="1" noTextEdit="1"/>
          </p:cNvSpPr>
          <p:nvPr>
            <p:ph type="sldImg"/>
          </p:nvPr>
        </p:nvSpPr>
        <p:spPr>
          <a:xfrm>
            <a:off x="892175" y="744538"/>
            <a:ext cx="4960938" cy="3721100"/>
          </a:xfrm>
          <a:ln/>
        </p:spPr>
      </p:sp>
      <p:sp>
        <p:nvSpPr>
          <p:cNvPr id="24580" name="Rectangle 3"/>
          <p:cNvSpPr>
            <a:spLocks noGrp="1" noChangeArrowheads="1"/>
          </p:cNvSpPr>
          <p:nvPr>
            <p:ph type="body" idx="1"/>
          </p:nvPr>
        </p:nvSpPr>
        <p:spPr>
          <a:xfrm>
            <a:off x="658813" y="4629150"/>
            <a:ext cx="5276850" cy="4379913"/>
          </a:xfrm>
          <a:noFill/>
          <a:ln/>
        </p:spPr>
        <p:txBody>
          <a:bodyPr lIns="91579" tIns="45789" rIns="91579" bIns="45789"/>
          <a:lstStyle/>
          <a:p>
            <a:pPr defTabSz="747713"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735388" y="9251950"/>
            <a:ext cx="2857500" cy="487363"/>
          </a:xfrm>
          <a:prstGeom prst="rect">
            <a:avLst/>
          </a:prstGeom>
          <a:noFill/>
          <a:ln w="9525">
            <a:noFill/>
            <a:miter lim="800000"/>
            <a:headEnd/>
            <a:tailEnd/>
          </a:ln>
        </p:spPr>
        <p:txBody>
          <a:bodyPr lIns="89849" tIns="44924" rIns="89849" bIns="44924" anchor="b"/>
          <a:lstStyle/>
          <a:p>
            <a:pPr algn="r"/>
            <a:fld id="{761D71D1-55D6-44D6-92D1-150E296A2B9D}" type="slidenum">
              <a:rPr lang="en-GB" sz="1200" b="1"/>
              <a:pPr algn="r"/>
              <a:t>6</a:t>
            </a:fld>
            <a:endParaRPr lang="en-GB" sz="1200" b="1"/>
          </a:p>
        </p:txBody>
      </p:sp>
      <p:sp>
        <p:nvSpPr>
          <p:cNvPr id="26626" name="Rectangle 7"/>
          <p:cNvSpPr txBox="1">
            <a:spLocks noGrp="1" noChangeArrowheads="1"/>
          </p:cNvSpPr>
          <p:nvPr/>
        </p:nvSpPr>
        <p:spPr bwMode="auto">
          <a:xfrm>
            <a:off x="3736975" y="9251950"/>
            <a:ext cx="2855913" cy="487363"/>
          </a:xfrm>
          <a:prstGeom prst="rect">
            <a:avLst/>
          </a:prstGeom>
          <a:noFill/>
          <a:ln w="9525">
            <a:noFill/>
            <a:miter lim="800000"/>
            <a:headEnd/>
            <a:tailEnd/>
          </a:ln>
        </p:spPr>
        <p:txBody>
          <a:bodyPr lIns="89849" tIns="44924" rIns="89849" bIns="44924" anchor="b"/>
          <a:lstStyle/>
          <a:p>
            <a:pPr algn="r"/>
            <a:fld id="{0DE04E87-4635-468A-87F7-7D3D43CD17A6}" type="slidenum">
              <a:rPr lang="de-DE" sz="1200" b="1"/>
              <a:pPr algn="r"/>
              <a:t>6</a:t>
            </a:fld>
            <a:endParaRPr lang="de-DE" sz="1200" b="1"/>
          </a:p>
        </p:txBody>
      </p:sp>
      <p:sp>
        <p:nvSpPr>
          <p:cNvPr id="26627" name="Rectangle 2"/>
          <p:cNvSpPr>
            <a:spLocks noGrp="1" noRot="1" noChangeAspect="1" noChangeArrowheads="1" noTextEdit="1"/>
          </p:cNvSpPr>
          <p:nvPr>
            <p:ph type="sldImg"/>
          </p:nvPr>
        </p:nvSpPr>
        <p:spPr>
          <a:xfrm>
            <a:off x="892175" y="744538"/>
            <a:ext cx="4960938" cy="3721100"/>
          </a:xfrm>
          <a:ln/>
        </p:spPr>
      </p:sp>
      <p:sp>
        <p:nvSpPr>
          <p:cNvPr id="26628" name="Rectangle 3"/>
          <p:cNvSpPr>
            <a:spLocks noGrp="1" noChangeArrowheads="1"/>
          </p:cNvSpPr>
          <p:nvPr>
            <p:ph type="body" idx="1"/>
          </p:nvPr>
        </p:nvSpPr>
        <p:spPr>
          <a:xfrm>
            <a:off x="658813" y="4629150"/>
            <a:ext cx="5276850" cy="4379913"/>
          </a:xfrm>
          <a:noFill/>
          <a:ln/>
        </p:spPr>
        <p:txBody>
          <a:bodyPr lIns="91579" tIns="45789" rIns="91579" bIns="45789"/>
          <a:lstStyle/>
          <a:p>
            <a:pPr defTabSz="747713"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735388" y="9251950"/>
            <a:ext cx="2857500" cy="487363"/>
          </a:xfrm>
          <a:prstGeom prst="rect">
            <a:avLst/>
          </a:prstGeom>
          <a:noFill/>
          <a:ln w="9525">
            <a:noFill/>
            <a:miter lim="800000"/>
            <a:headEnd/>
            <a:tailEnd/>
          </a:ln>
        </p:spPr>
        <p:txBody>
          <a:bodyPr lIns="89849" tIns="44924" rIns="89849" bIns="44924" anchor="b"/>
          <a:lstStyle/>
          <a:p>
            <a:pPr algn="r"/>
            <a:fld id="{B8C9FB04-4FC6-43CE-B043-4BDB02F76465}" type="slidenum">
              <a:rPr lang="en-GB" sz="1200" b="1"/>
              <a:pPr algn="r"/>
              <a:t>7</a:t>
            </a:fld>
            <a:endParaRPr lang="en-GB" sz="1200" b="1"/>
          </a:p>
        </p:txBody>
      </p:sp>
      <p:sp>
        <p:nvSpPr>
          <p:cNvPr id="28674" name="Rectangle 7"/>
          <p:cNvSpPr txBox="1">
            <a:spLocks noGrp="1" noChangeArrowheads="1"/>
          </p:cNvSpPr>
          <p:nvPr/>
        </p:nvSpPr>
        <p:spPr bwMode="auto">
          <a:xfrm>
            <a:off x="3736975" y="9251950"/>
            <a:ext cx="2855913" cy="487363"/>
          </a:xfrm>
          <a:prstGeom prst="rect">
            <a:avLst/>
          </a:prstGeom>
          <a:noFill/>
          <a:ln w="9525">
            <a:noFill/>
            <a:miter lim="800000"/>
            <a:headEnd/>
            <a:tailEnd/>
          </a:ln>
        </p:spPr>
        <p:txBody>
          <a:bodyPr lIns="89849" tIns="44924" rIns="89849" bIns="44924" anchor="b"/>
          <a:lstStyle/>
          <a:p>
            <a:pPr algn="r"/>
            <a:fld id="{2DAB7503-50CB-4E33-864F-2635446F2603}" type="slidenum">
              <a:rPr lang="de-DE" sz="1200" b="1"/>
              <a:pPr algn="r"/>
              <a:t>7</a:t>
            </a:fld>
            <a:endParaRPr lang="de-DE" sz="1200" b="1"/>
          </a:p>
        </p:txBody>
      </p:sp>
      <p:sp>
        <p:nvSpPr>
          <p:cNvPr id="28675" name="Rectangle 2"/>
          <p:cNvSpPr>
            <a:spLocks noGrp="1" noRot="1" noChangeAspect="1" noChangeArrowheads="1" noTextEdit="1"/>
          </p:cNvSpPr>
          <p:nvPr>
            <p:ph type="sldImg"/>
          </p:nvPr>
        </p:nvSpPr>
        <p:spPr>
          <a:xfrm>
            <a:off x="892175" y="744538"/>
            <a:ext cx="4960938" cy="3721100"/>
          </a:xfrm>
          <a:ln/>
        </p:spPr>
      </p:sp>
      <p:sp>
        <p:nvSpPr>
          <p:cNvPr id="28676" name="Rectangle 3"/>
          <p:cNvSpPr>
            <a:spLocks noGrp="1" noChangeArrowheads="1"/>
          </p:cNvSpPr>
          <p:nvPr>
            <p:ph type="body" idx="1"/>
          </p:nvPr>
        </p:nvSpPr>
        <p:spPr>
          <a:xfrm>
            <a:off x="681038" y="4648200"/>
            <a:ext cx="5275262" cy="4379913"/>
          </a:xfrm>
          <a:noFill/>
          <a:ln/>
        </p:spPr>
        <p:txBody>
          <a:bodyPr lIns="91579" tIns="45789" rIns="91579" bIns="45789"/>
          <a:lstStyle/>
          <a:p>
            <a:pPr defTabSz="747713" eaLnBrk="1" hangingPunct="1"/>
            <a:endParaRPr lang="fr-FR" smtClean="0"/>
          </a:p>
          <a:p>
            <a:pPr defTabSz="747713"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735388" y="9251950"/>
            <a:ext cx="2857500" cy="487363"/>
          </a:xfrm>
          <a:prstGeom prst="rect">
            <a:avLst/>
          </a:prstGeom>
          <a:noFill/>
          <a:ln w="9525">
            <a:noFill/>
            <a:miter lim="800000"/>
            <a:headEnd/>
            <a:tailEnd/>
          </a:ln>
        </p:spPr>
        <p:txBody>
          <a:bodyPr lIns="89849" tIns="44924" rIns="89849" bIns="44924" anchor="b"/>
          <a:lstStyle/>
          <a:p>
            <a:pPr algn="r"/>
            <a:fld id="{71662809-A82A-4180-AE4E-09C6A8379E37}" type="slidenum">
              <a:rPr lang="en-GB" sz="1200" b="1"/>
              <a:pPr algn="r"/>
              <a:t>8</a:t>
            </a:fld>
            <a:endParaRPr lang="en-GB" sz="1200" b="1"/>
          </a:p>
        </p:txBody>
      </p:sp>
      <p:sp>
        <p:nvSpPr>
          <p:cNvPr id="30722" name="Rectangle 7"/>
          <p:cNvSpPr txBox="1">
            <a:spLocks noGrp="1" noChangeArrowheads="1"/>
          </p:cNvSpPr>
          <p:nvPr/>
        </p:nvSpPr>
        <p:spPr bwMode="auto">
          <a:xfrm>
            <a:off x="3736975" y="9251950"/>
            <a:ext cx="2855913" cy="487363"/>
          </a:xfrm>
          <a:prstGeom prst="rect">
            <a:avLst/>
          </a:prstGeom>
          <a:noFill/>
          <a:ln w="9525">
            <a:noFill/>
            <a:miter lim="800000"/>
            <a:headEnd/>
            <a:tailEnd/>
          </a:ln>
        </p:spPr>
        <p:txBody>
          <a:bodyPr lIns="89849" tIns="44924" rIns="89849" bIns="44924" anchor="b"/>
          <a:lstStyle/>
          <a:p>
            <a:pPr algn="r"/>
            <a:fld id="{D41B9DF7-29C5-407F-A9FA-3BDA7CB0B0BD}" type="slidenum">
              <a:rPr lang="de-DE" sz="1200" b="1"/>
              <a:pPr algn="r"/>
              <a:t>8</a:t>
            </a:fld>
            <a:endParaRPr lang="de-DE" sz="1200" b="1"/>
          </a:p>
        </p:txBody>
      </p:sp>
      <p:sp>
        <p:nvSpPr>
          <p:cNvPr id="30723" name="Rectangle 2"/>
          <p:cNvSpPr>
            <a:spLocks noGrp="1" noRot="1" noChangeAspect="1" noChangeArrowheads="1" noTextEdit="1"/>
          </p:cNvSpPr>
          <p:nvPr>
            <p:ph type="sldImg"/>
          </p:nvPr>
        </p:nvSpPr>
        <p:spPr>
          <a:xfrm>
            <a:off x="892175" y="744538"/>
            <a:ext cx="4960938" cy="3721100"/>
          </a:xfrm>
          <a:ln/>
        </p:spPr>
      </p:sp>
      <p:sp>
        <p:nvSpPr>
          <p:cNvPr id="30724" name="Rectangle 3"/>
          <p:cNvSpPr>
            <a:spLocks noGrp="1" noChangeArrowheads="1"/>
          </p:cNvSpPr>
          <p:nvPr>
            <p:ph type="body" idx="1"/>
          </p:nvPr>
        </p:nvSpPr>
        <p:spPr>
          <a:xfrm>
            <a:off x="658813" y="4629150"/>
            <a:ext cx="5276850" cy="4379913"/>
          </a:xfrm>
          <a:noFill/>
          <a:ln/>
        </p:spPr>
        <p:txBody>
          <a:bodyPr lIns="91579" tIns="45789" rIns="91579" bIns="45789"/>
          <a:lstStyle/>
          <a:p>
            <a:pPr defTabSz="747713"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735388" y="9251950"/>
            <a:ext cx="2857500" cy="487363"/>
          </a:xfrm>
          <a:prstGeom prst="rect">
            <a:avLst/>
          </a:prstGeom>
          <a:noFill/>
          <a:ln w="9525">
            <a:noFill/>
            <a:miter lim="800000"/>
            <a:headEnd/>
            <a:tailEnd/>
          </a:ln>
        </p:spPr>
        <p:txBody>
          <a:bodyPr lIns="89849" tIns="44924" rIns="89849" bIns="44924" anchor="b"/>
          <a:lstStyle/>
          <a:p>
            <a:pPr algn="r"/>
            <a:fld id="{2572BD52-1B2F-44B6-A1D5-EE29217451BE}" type="slidenum">
              <a:rPr lang="en-GB" sz="1200" b="1"/>
              <a:pPr algn="r"/>
              <a:t>9</a:t>
            </a:fld>
            <a:endParaRPr lang="en-GB" sz="1200" b="1"/>
          </a:p>
        </p:txBody>
      </p:sp>
      <p:sp>
        <p:nvSpPr>
          <p:cNvPr id="32770" name="Rectangle 7"/>
          <p:cNvSpPr txBox="1">
            <a:spLocks noGrp="1" noChangeArrowheads="1"/>
          </p:cNvSpPr>
          <p:nvPr/>
        </p:nvSpPr>
        <p:spPr bwMode="auto">
          <a:xfrm>
            <a:off x="3736975" y="9251950"/>
            <a:ext cx="2855913" cy="487363"/>
          </a:xfrm>
          <a:prstGeom prst="rect">
            <a:avLst/>
          </a:prstGeom>
          <a:noFill/>
          <a:ln w="9525">
            <a:noFill/>
            <a:miter lim="800000"/>
            <a:headEnd/>
            <a:tailEnd/>
          </a:ln>
        </p:spPr>
        <p:txBody>
          <a:bodyPr lIns="89849" tIns="44924" rIns="89849" bIns="44924" anchor="b"/>
          <a:lstStyle/>
          <a:p>
            <a:pPr algn="r"/>
            <a:fld id="{3673BE30-DAC0-4D4B-8E6A-2A15A70410C5}" type="slidenum">
              <a:rPr lang="de-DE" sz="1200" b="1"/>
              <a:pPr algn="r"/>
              <a:t>9</a:t>
            </a:fld>
            <a:endParaRPr lang="de-DE" sz="1200" b="1"/>
          </a:p>
        </p:txBody>
      </p:sp>
      <p:sp>
        <p:nvSpPr>
          <p:cNvPr id="32771" name="Rectangle 2"/>
          <p:cNvSpPr>
            <a:spLocks noGrp="1" noRot="1" noChangeAspect="1" noChangeArrowheads="1" noTextEdit="1"/>
          </p:cNvSpPr>
          <p:nvPr>
            <p:ph type="sldImg"/>
          </p:nvPr>
        </p:nvSpPr>
        <p:spPr>
          <a:xfrm>
            <a:off x="892175" y="744538"/>
            <a:ext cx="4960938" cy="3721100"/>
          </a:xfrm>
          <a:ln/>
        </p:spPr>
      </p:sp>
      <p:sp>
        <p:nvSpPr>
          <p:cNvPr id="32772" name="Rectangle 3"/>
          <p:cNvSpPr>
            <a:spLocks noGrp="1" noChangeArrowheads="1"/>
          </p:cNvSpPr>
          <p:nvPr>
            <p:ph type="body" idx="1"/>
          </p:nvPr>
        </p:nvSpPr>
        <p:spPr>
          <a:xfrm>
            <a:off x="658813" y="4629150"/>
            <a:ext cx="5276850" cy="4379913"/>
          </a:xfrm>
          <a:noFill/>
          <a:ln/>
        </p:spPr>
        <p:txBody>
          <a:bodyPr lIns="91579" tIns="45789" rIns="91579" bIns="45789"/>
          <a:lstStyle/>
          <a:p>
            <a:pPr defTabSz="747713"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21113" y="9421813"/>
            <a:ext cx="2921000" cy="495300"/>
          </a:xfrm>
          <a:prstGeom prst="rect">
            <a:avLst/>
          </a:prstGeom>
          <a:noFill/>
          <a:ln w="9525">
            <a:noFill/>
            <a:miter lim="800000"/>
            <a:headEnd/>
            <a:tailEnd/>
          </a:ln>
        </p:spPr>
        <p:txBody>
          <a:bodyPr lIns="91646" tIns="45822" rIns="91646" bIns="45822" anchor="b"/>
          <a:lstStyle/>
          <a:p>
            <a:pPr algn="r"/>
            <a:fld id="{6B794E76-8B2D-4ACA-8A7F-1B7F0E7550F7}" type="slidenum">
              <a:rPr lang="en-GB" sz="1200" b="1"/>
              <a:pPr algn="r"/>
              <a:t>10</a:t>
            </a:fld>
            <a:endParaRPr lang="en-GB" sz="1200" b="1"/>
          </a:p>
        </p:txBody>
      </p:sp>
      <p:sp>
        <p:nvSpPr>
          <p:cNvPr id="34818" name="Rectangle 7"/>
          <p:cNvSpPr txBox="1">
            <a:spLocks noGrp="1" noChangeArrowheads="1"/>
          </p:cNvSpPr>
          <p:nvPr/>
        </p:nvSpPr>
        <p:spPr bwMode="auto">
          <a:xfrm>
            <a:off x="3822700" y="9421813"/>
            <a:ext cx="2919413" cy="495300"/>
          </a:xfrm>
          <a:prstGeom prst="rect">
            <a:avLst/>
          </a:prstGeom>
          <a:noFill/>
          <a:ln w="9525">
            <a:noFill/>
            <a:miter lim="800000"/>
            <a:headEnd/>
            <a:tailEnd/>
          </a:ln>
        </p:spPr>
        <p:txBody>
          <a:bodyPr lIns="91646" tIns="45822" rIns="91646" bIns="45822" anchor="b"/>
          <a:lstStyle/>
          <a:p>
            <a:pPr algn="r"/>
            <a:fld id="{E9F67863-AC5C-4683-9846-856E148064D9}" type="slidenum">
              <a:rPr lang="de-DE" sz="1200" b="1"/>
              <a:pPr algn="r"/>
              <a:t>10</a:t>
            </a:fld>
            <a:endParaRPr lang="de-DE" sz="1200" b="1"/>
          </a:p>
        </p:txBody>
      </p:sp>
      <p:sp>
        <p:nvSpPr>
          <p:cNvPr id="34819" name="Rectangle 2"/>
          <p:cNvSpPr>
            <a:spLocks noGrp="1" noRot="1" noChangeAspect="1" noChangeArrowheads="1" noTextEdit="1"/>
          </p:cNvSpPr>
          <p:nvPr>
            <p:ph type="sldImg"/>
          </p:nvPr>
        </p:nvSpPr>
        <p:spPr>
          <a:xfrm>
            <a:off x="892175" y="744538"/>
            <a:ext cx="4960938" cy="3721100"/>
          </a:xfrm>
          <a:ln/>
        </p:spPr>
      </p:sp>
      <p:sp>
        <p:nvSpPr>
          <p:cNvPr id="34820" name="Rectangle 3"/>
          <p:cNvSpPr>
            <a:spLocks noGrp="1" noChangeArrowheads="1"/>
          </p:cNvSpPr>
          <p:nvPr>
            <p:ph type="body" idx="1"/>
          </p:nvPr>
        </p:nvSpPr>
        <p:spPr>
          <a:xfrm>
            <a:off x="673100" y="4713288"/>
            <a:ext cx="5397500" cy="4460875"/>
          </a:xfrm>
          <a:noFill/>
          <a:ln/>
        </p:spPr>
        <p:txBody>
          <a:bodyPr lIns="91579" tIns="45789" rIns="91579" bIns="45789"/>
          <a:lstStyle/>
          <a:p>
            <a:pPr defTabSz="762000"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81D82893-A544-421F-9C87-0F0EAEC588BE}" type="datetimeFigureOut">
              <a:rPr lang="el-GR"/>
              <a:pPr>
                <a:defRPr/>
              </a:pPr>
              <a:t>21/2/2014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0E70AC5-F6A3-472A-94A7-6F1630CBAF0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D03D50A-E172-4189-8982-FD641566918C}" type="datetimeFigureOut">
              <a:rPr lang="el-GR"/>
              <a:pPr>
                <a:defRPr/>
              </a:pPr>
              <a:t>21/2/2014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89CFEB9-34C8-4135-8996-268F43D900F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33ADC2E-4660-4477-B179-8C91A1DB579D}" type="datetimeFigureOut">
              <a:rPr lang="el-GR"/>
              <a:pPr>
                <a:defRPr/>
              </a:pPr>
              <a:t>21/2/2014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B3EB881-2F73-4DEE-A30C-A879F221476D}"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140200" y="6597650"/>
            <a:ext cx="863600"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defRPr/>
            </a:pPr>
            <a:endParaRPr lang="fr-FR" altLang="en-US" sz="1800">
              <a:solidFill>
                <a:srgbClr val="FFFFFF"/>
              </a:solidFill>
              <a:latin typeface="Verdana Bold" pitchFamily="34" charset="0"/>
            </a:endParaRPr>
          </a:p>
        </p:txBody>
      </p:sp>
      <p:sp>
        <p:nvSpPr>
          <p:cNvPr id="6" name="Date Placeholder 3"/>
          <p:cNvSpPr txBox="1">
            <a:spLocks/>
          </p:cNvSpPr>
          <p:nvPr userDrawn="1"/>
        </p:nvSpPr>
        <p:spPr>
          <a:xfrm>
            <a:off x="6659563" y="6381750"/>
            <a:ext cx="2133600"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sz="1800" dirty="0" smtClean="0">
                <a:latin typeface="+mn-lt"/>
              </a:rPr>
              <a:t>Date: in 12 pts</a:t>
            </a:r>
          </a:p>
        </p:txBody>
      </p:sp>
      <p:sp>
        <p:nvSpPr>
          <p:cNvPr id="7" name="Rectangle 11"/>
          <p:cNvSpPr/>
          <p:nvPr userDrawn="1"/>
        </p:nvSpPr>
        <p:spPr>
          <a:xfrm>
            <a:off x="0" y="0"/>
            <a:ext cx="914400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sz="1800">
              <a:solidFill>
                <a:srgbClr val="FFFFFF"/>
              </a:solidFill>
            </a:endParaRPr>
          </a:p>
        </p:txBody>
      </p:sp>
      <p:pic>
        <p:nvPicPr>
          <p:cNvPr id="8" name="Picture 10" descr="logo_ce-eac-neg-en"/>
          <p:cNvPicPr>
            <a:picLocks noChangeAspect="1" noChangeArrowheads="1"/>
          </p:cNvPicPr>
          <p:nvPr userDrawn="1"/>
        </p:nvPicPr>
        <p:blipFill>
          <a:blip r:embed="rId2" cstate="print"/>
          <a:srcRect/>
          <a:stretch>
            <a:fillRect/>
          </a:stretch>
        </p:blipFill>
        <p:spPr bwMode="auto">
          <a:xfrm>
            <a:off x="3727450" y="339725"/>
            <a:ext cx="2054225" cy="1425575"/>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noAutofit/>
          </a:bodyPr>
          <a:lstStyle>
            <a:lvl1pPr algn="l">
              <a:defRPr sz="7600" b="1" cap="all" baseline="0">
                <a:solidFill>
                  <a:srgbClr val="FFD624"/>
                </a:solidFill>
                <a:latin typeface="Verdan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000" b="1" i="0" baseline="0">
                <a:solidFill>
                  <a:srgbClr val="0F5494"/>
                </a:solidFill>
                <a:latin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Text Placeholder 22"/>
          <p:cNvSpPr>
            <a:spLocks noGrp="1"/>
          </p:cNvSpPr>
          <p:nvPr>
            <p:ph type="body" sz="quarter" idx="15"/>
          </p:nvPr>
        </p:nvSpPr>
        <p:spPr>
          <a:xfrm>
            <a:off x="7451725" y="6381328"/>
            <a:ext cx="1692275"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pPr>
              <a:defRPr/>
            </a:pPr>
            <a:fld id="{3007F064-F866-442B-8DF1-1A4841BBE688}" type="datetime1">
              <a:rPr lang="en-US" altLang="en-US"/>
              <a:pPr>
                <a:defRPr/>
              </a:pPr>
              <a:t>2/21/2014</a:t>
            </a:fld>
            <a:endParaRPr lang="en-US" altLang="en-US"/>
          </a:p>
        </p:txBody>
      </p:sp>
      <p:sp>
        <p:nvSpPr>
          <p:cNvPr id="11" name="Footer Placeholder 4"/>
          <p:cNvSpPr>
            <a:spLocks noGrp="1"/>
          </p:cNvSpPr>
          <p:nvPr>
            <p:ph type="ftr" sz="quarter" idx="17"/>
          </p:nvPr>
        </p:nvSpPr>
        <p:spPr>
          <a:extLst>
            <a:ext uri="{909E8E84-426E-40DD-AFC4-6F175D3DCCD1}"/>
            <a:ext uri="{91240B29-F687-4F45-9708-019B960494DF}"/>
          </a:extLst>
        </p:spPr>
        <p:txBody>
          <a:bodyPr/>
          <a:lstStyle>
            <a:lvl1pPr>
              <a:defRPr/>
            </a:lvl1pPr>
          </a:lstStyle>
          <a:p>
            <a:pPr>
              <a:defRPr/>
            </a:pPr>
            <a:r>
              <a:rPr lang="fr-BE" altLang="en-US"/>
              <a:t>Education </a:t>
            </a:r>
            <a:br>
              <a:rPr lang="fr-BE" altLang="en-US"/>
            </a:br>
            <a:r>
              <a:rPr lang="fr-BE" altLang="en-US"/>
              <a:t>and Culture</a:t>
            </a:r>
            <a:endParaRPr lang="en-GB"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AD1CD5-74B9-44E2-ABA4-211D5A9EF383}" type="datetimeFigureOut">
              <a:rPr lang="el-GR"/>
              <a:pPr>
                <a:defRPr/>
              </a:pPr>
              <a:t>21/2/2014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5B53C7E-5FA6-48A8-B361-73D715A2D62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EAD600E-D5FB-4C28-AFFB-F74143B68BFB}" type="datetimeFigureOut">
              <a:rPr lang="el-GR"/>
              <a:pPr>
                <a:defRPr/>
              </a:pPr>
              <a:t>21/2/2014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A5CBC81-3E44-453C-924C-0564578896C0}"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BCF9F478-C0C5-4569-878C-DF00D33E69FC}" type="datetimeFigureOut">
              <a:rPr lang="el-GR"/>
              <a:pPr>
                <a:defRPr/>
              </a:pPr>
              <a:t>21/2/2014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BC57004-9B1F-4DE0-9DD0-B78E7100E1F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0DF2408C-9877-4BF3-9C74-E01933AEEDE2}" type="datetimeFigureOut">
              <a:rPr lang="el-GR"/>
              <a:pPr>
                <a:defRPr/>
              </a:pPr>
              <a:t>21/2/2014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330D2048-85CC-4BC8-9698-F87D581B698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FD6DCE89-7A69-4321-A49B-92A07AB6FB25}" type="datetimeFigureOut">
              <a:rPr lang="el-GR"/>
              <a:pPr>
                <a:defRPr/>
              </a:pPr>
              <a:t>21/2/2014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78EF45E4-0199-4922-B723-3AE0D032D1B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4A1F168A-4A90-4EAB-80AC-774A72A44E1E}" type="datetimeFigureOut">
              <a:rPr lang="el-GR"/>
              <a:pPr>
                <a:defRPr/>
              </a:pPr>
              <a:t>21/2/2014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2437BE9E-89C0-4D32-9B84-08FDAF29965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9DC5C644-9C04-4CC3-8DE2-05F7B8EC4EB5}" type="datetimeFigureOut">
              <a:rPr lang="el-GR"/>
              <a:pPr>
                <a:defRPr/>
              </a:pPr>
              <a:t>21/2/2014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75B75B4-97A8-4D89-ACE0-C3B63675408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55AE11F-25AC-47A7-AE4B-3951C60D765A}" type="datetimeFigureOut">
              <a:rPr lang="el-GR"/>
              <a:pPr>
                <a:defRPr/>
              </a:pPr>
              <a:t>21/2/2014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99CE0ED-6F10-44E3-BB81-7EC3CE9F208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395288" y="15573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395288" y="2924175"/>
            <a:ext cx="8229600" cy="3097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68313" y="63817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effectLst/>
                <a:latin typeface="+mn-lt"/>
                <a:cs typeface="+mn-cs"/>
              </a:defRPr>
            </a:lvl1pPr>
          </a:lstStyle>
          <a:p>
            <a:pPr>
              <a:defRPr/>
            </a:pPr>
            <a:fld id="{CE30AF96-E4BA-4B0C-A988-83C6568C8B25}" type="datetimeFigureOut">
              <a:rPr lang="el-GR"/>
              <a:pPr>
                <a:defRPr/>
              </a:pPr>
              <a:t>21/2/2014</a:t>
            </a:fld>
            <a:endParaRPr lang="el-GR"/>
          </a:p>
        </p:txBody>
      </p:sp>
      <p:sp>
        <p:nvSpPr>
          <p:cNvPr id="5" name="4 - Θέση υποσέλιδου"/>
          <p:cNvSpPr>
            <a:spLocks noGrp="1"/>
          </p:cNvSpPr>
          <p:nvPr>
            <p:ph type="ftr" sz="quarter" idx="3"/>
          </p:nvPr>
        </p:nvSpPr>
        <p:spPr>
          <a:xfrm>
            <a:off x="3132138" y="630872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effectLst/>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88125" y="63817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effectLst/>
                <a:latin typeface="+mn-lt"/>
                <a:cs typeface="+mn-cs"/>
              </a:defRPr>
            </a:lvl1pPr>
          </a:lstStyle>
          <a:p>
            <a:pPr>
              <a:defRPr/>
            </a:pPr>
            <a:fld id="{9CAA4624-A67A-49B8-A8FD-C04556017B98}" type="slidenum">
              <a:rPr lang="el-GR"/>
              <a:pPr>
                <a:defRPr/>
              </a:pPr>
              <a:t>‹#›</a:t>
            </a:fld>
            <a:endParaRPr lang="el-GR"/>
          </a:p>
        </p:txBody>
      </p:sp>
      <p:sp>
        <p:nvSpPr>
          <p:cNvPr id="2" name="3 - Ορθογώνιο"/>
          <p:cNvSpPr/>
          <p:nvPr userDrawn="1"/>
        </p:nvSpPr>
        <p:spPr>
          <a:xfrm>
            <a:off x="0" y="0"/>
            <a:ext cx="9144000" cy="134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sz="1800"/>
          </a:p>
        </p:txBody>
      </p:sp>
      <p:pic>
        <p:nvPicPr>
          <p:cNvPr id="1032" name="4 - Εικόνα" descr="EU flag-Erasmus+_vect_POS.jpg"/>
          <p:cNvPicPr>
            <a:picLocks noChangeAspect="1"/>
          </p:cNvPicPr>
          <p:nvPr userDrawn="1"/>
        </p:nvPicPr>
        <p:blipFill>
          <a:blip r:embed="rId15" cstate="print"/>
          <a:srcRect/>
          <a:stretch>
            <a:fillRect/>
          </a:stretch>
        </p:blipFill>
        <p:spPr bwMode="auto">
          <a:xfrm>
            <a:off x="0" y="188913"/>
            <a:ext cx="2676525" cy="765175"/>
          </a:xfrm>
          <a:prstGeom prst="rect">
            <a:avLst/>
          </a:prstGeom>
          <a:noFill/>
          <a:ln w="9525">
            <a:noFill/>
            <a:miter lim="800000"/>
            <a:headEnd/>
            <a:tailEnd/>
          </a:ln>
        </p:spPr>
      </p:pic>
      <p:pic>
        <p:nvPicPr>
          <p:cNvPr id="1033" name="4 - Εικόνα" descr="iky.png"/>
          <p:cNvPicPr>
            <a:picLocks noChangeAspect="1"/>
          </p:cNvPicPr>
          <p:nvPr userDrawn="1"/>
        </p:nvPicPr>
        <p:blipFill>
          <a:blip r:embed="rId16" cstate="print"/>
          <a:srcRect/>
          <a:stretch>
            <a:fillRect/>
          </a:stretch>
        </p:blipFill>
        <p:spPr bwMode="auto">
          <a:xfrm>
            <a:off x="7954963" y="0"/>
            <a:ext cx="1189037" cy="1111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eaLnBrk="0" fontAlgn="base" hangingPunct="0">
        <a:spcBef>
          <a:spcPct val="0"/>
        </a:spcBef>
        <a:spcAft>
          <a:spcPct val="0"/>
        </a:spcAft>
        <a:defRPr sz="2000" b="1" kern="1200">
          <a:solidFill>
            <a:srgbClr val="0F5494"/>
          </a:solidFill>
          <a:latin typeface="Century Gothic" pitchFamily="34" charset="0"/>
          <a:ea typeface="+mj-ea"/>
          <a:cs typeface="Arial" charset="0"/>
        </a:defRPr>
      </a:lvl1pPr>
      <a:lvl2pPr algn="ctr" rtl="0" eaLnBrk="0" fontAlgn="base" hangingPunct="0">
        <a:spcBef>
          <a:spcPct val="0"/>
        </a:spcBef>
        <a:spcAft>
          <a:spcPct val="0"/>
        </a:spcAft>
        <a:defRPr sz="2000" b="1">
          <a:solidFill>
            <a:srgbClr val="0F5494"/>
          </a:solidFill>
          <a:latin typeface="Century Gothic" pitchFamily="34" charset="0"/>
          <a:cs typeface="Arial" charset="0"/>
        </a:defRPr>
      </a:lvl2pPr>
      <a:lvl3pPr algn="ctr" rtl="0" eaLnBrk="0" fontAlgn="base" hangingPunct="0">
        <a:spcBef>
          <a:spcPct val="0"/>
        </a:spcBef>
        <a:spcAft>
          <a:spcPct val="0"/>
        </a:spcAft>
        <a:defRPr sz="2000" b="1">
          <a:solidFill>
            <a:srgbClr val="0F5494"/>
          </a:solidFill>
          <a:latin typeface="Century Gothic" pitchFamily="34" charset="0"/>
          <a:cs typeface="Arial" charset="0"/>
        </a:defRPr>
      </a:lvl3pPr>
      <a:lvl4pPr algn="ctr" rtl="0" eaLnBrk="0" fontAlgn="base" hangingPunct="0">
        <a:spcBef>
          <a:spcPct val="0"/>
        </a:spcBef>
        <a:spcAft>
          <a:spcPct val="0"/>
        </a:spcAft>
        <a:defRPr sz="2000" b="1">
          <a:solidFill>
            <a:srgbClr val="0F5494"/>
          </a:solidFill>
          <a:latin typeface="Century Gothic" pitchFamily="34" charset="0"/>
          <a:cs typeface="Arial" charset="0"/>
        </a:defRPr>
      </a:lvl4pPr>
      <a:lvl5pPr algn="ctr" rtl="0" eaLnBrk="0" fontAlgn="base" hangingPunct="0">
        <a:spcBef>
          <a:spcPct val="0"/>
        </a:spcBef>
        <a:spcAft>
          <a:spcPct val="0"/>
        </a:spcAft>
        <a:defRPr sz="2000" b="1">
          <a:solidFill>
            <a:srgbClr val="0F5494"/>
          </a:solidFill>
          <a:latin typeface="Century Gothic" pitchFamily="34" charset="0"/>
          <a:cs typeface="Arial" charset="0"/>
        </a:defRPr>
      </a:lvl5pPr>
      <a:lvl6pPr marL="457200" algn="ctr" rtl="0" fontAlgn="base">
        <a:spcBef>
          <a:spcPct val="0"/>
        </a:spcBef>
        <a:spcAft>
          <a:spcPct val="0"/>
        </a:spcAft>
        <a:defRPr sz="2000" b="1">
          <a:solidFill>
            <a:srgbClr val="0F5494"/>
          </a:solidFill>
          <a:latin typeface="Century Gothic" pitchFamily="34" charset="0"/>
          <a:cs typeface="Arial" charset="0"/>
        </a:defRPr>
      </a:lvl6pPr>
      <a:lvl7pPr marL="914400" algn="ctr" rtl="0" fontAlgn="base">
        <a:spcBef>
          <a:spcPct val="0"/>
        </a:spcBef>
        <a:spcAft>
          <a:spcPct val="0"/>
        </a:spcAft>
        <a:defRPr sz="2000" b="1">
          <a:solidFill>
            <a:srgbClr val="0F5494"/>
          </a:solidFill>
          <a:latin typeface="Century Gothic" pitchFamily="34" charset="0"/>
          <a:cs typeface="Arial" charset="0"/>
        </a:defRPr>
      </a:lvl7pPr>
      <a:lvl8pPr marL="1371600" algn="ctr" rtl="0" fontAlgn="base">
        <a:spcBef>
          <a:spcPct val="0"/>
        </a:spcBef>
        <a:spcAft>
          <a:spcPct val="0"/>
        </a:spcAft>
        <a:defRPr sz="2000" b="1">
          <a:solidFill>
            <a:srgbClr val="0F5494"/>
          </a:solidFill>
          <a:latin typeface="Century Gothic" pitchFamily="34" charset="0"/>
          <a:cs typeface="Arial" charset="0"/>
        </a:defRPr>
      </a:lvl8pPr>
      <a:lvl9pPr marL="1828800" algn="ctr" rtl="0" fontAlgn="base">
        <a:spcBef>
          <a:spcPct val="0"/>
        </a:spcBef>
        <a:spcAft>
          <a:spcPct val="0"/>
        </a:spcAft>
        <a:defRPr sz="2000" b="1">
          <a:solidFill>
            <a:srgbClr val="0F5494"/>
          </a:solidFill>
          <a:latin typeface="Century Gothic" pitchFamily="34" charset="0"/>
          <a:cs typeface="Arial" charset="0"/>
        </a:defRPr>
      </a:lvl9pPr>
    </p:titleStyle>
    <p:bodyStyle>
      <a:lvl1pPr marL="342900" indent="-342900" algn="l" rtl="0" eaLnBrk="0" fontAlgn="base" hangingPunct="0">
        <a:spcBef>
          <a:spcPct val="20000"/>
        </a:spcBef>
        <a:spcAft>
          <a:spcPct val="0"/>
        </a:spcAft>
        <a:buFont typeface="Arial" charset="0"/>
        <a:buChar char="•"/>
        <a:defRPr sz="2000" b="1" kern="1200">
          <a:solidFill>
            <a:srgbClr val="0F5494"/>
          </a:solidFill>
          <a:latin typeface="Verdana" pitchFamily="34" charset="0"/>
          <a:ea typeface="+mn-ea"/>
          <a:cs typeface="Arial" charset="0"/>
        </a:defRPr>
      </a:lvl1pPr>
      <a:lvl2pPr marL="742950" indent="-285750" algn="l" rtl="0" eaLnBrk="0" fontAlgn="base" hangingPunct="0">
        <a:spcBef>
          <a:spcPct val="20000"/>
        </a:spcBef>
        <a:spcAft>
          <a:spcPct val="0"/>
        </a:spcAft>
        <a:buFont typeface="Arial" charset="0"/>
        <a:buChar char="–"/>
        <a:defRPr sz="2000" b="1" kern="1200">
          <a:solidFill>
            <a:srgbClr val="0F5494"/>
          </a:solidFill>
          <a:latin typeface="Verdana" pitchFamily="34" charset="0"/>
          <a:ea typeface="+mn-ea"/>
          <a:cs typeface="Arial" charset="0"/>
        </a:defRPr>
      </a:lvl2pPr>
      <a:lvl3pPr marL="1143000" indent="-228600" algn="l" rtl="0" eaLnBrk="0" fontAlgn="base" hangingPunct="0">
        <a:spcBef>
          <a:spcPct val="20000"/>
        </a:spcBef>
        <a:spcAft>
          <a:spcPct val="0"/>
        </a:spcAft>
        <a:buFont typeface="Arial" charset="0"/>
        <a:buChar char="•"/>
        <a:defRPr sz="2000" b="1" kern="1200">
          <a:solidFill>
            <a:srgbClr val="0F5494"/>
          </a:solidFill>
          <a:latin typeface="Verdana" pitchFamily="34" charset="0"/>
          <a:ea typeface="+mn-ea"/>
          <a:cs typeface="Arial" charset="0"/>
        </a:defRPr>
      </a:lvl3pPr>
      <a:lvl4pPr marL="1600200" indent="-228600" algn="l" rtl="0" eaLnBrk="0" fontAlgn="base" hangingPunct="0">
        <a:spcBef>
          <a:spcPct val="20000"/>
        </a:spcBef>
        <a:spcAft>
          <a:spcPct val="0"/>
        </a:spcAft>
        <a:buFont typeface="Arial" charset="0"/>
        <a:buChar char="–"/>
        <a:defRPr sz="2000" b="1" kern="1200">
          <a:solidFill>
            <a:srgbClr val="0F5494"/>
          </a:solidFill>
          <a:latin typeface="Verdana" pitchFamily="34" charset="0"/>
          <a:ea typeface="+mn-ea"/>
          <a:cs typeface="Arial" charset="0"/>
        </a:defRPr>
      </a:lvl4pPr>
      <a:lvl5pPr marL="2057400" indent="-228600" algn="l" rtl="0" eaLnBrk="0" fontAlgn="base" hangingPunct="0">
        <a:spcBef>
          <a:spcPct val="20000"/>
        </a:spcBef>
        <a:spcAft>
          <a:spcPct val="0"/>
        </a:spcAft>
        <a:buFont typeface="Arial" charset="0"/>
        <a:buChar char="»"/>
        <a:defRPr sz="2000" b="1" kern="1200">
          <a:solidFill>
            <a:srgbClr val="0F5494"/>
          </a:solidFill>
          <a:latin typeface="Verdana" pitchFamily="34" charset="0"/>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21.png"/><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1366838" y="2781300"/>
            <a:ext cx="7777162" cy="2305050"/>
          </a:xfrm>
        </p:spPr>
        <p:txBody>
          <a:bodyPr/>
          <a:lstStyle/>
          <a:p>
            <a:pPr eaLnBrk="1" hangingPunct="1">
              <a:defRPr/>
            </a:pPr>
            <a:r>
              <a:rPr lang="en-US" sz="3200" smtClean="0">
                <a:solidFill>
                  <a:schemeClr val="hlink"/>
                </a:solidFill>
                <a:effectLst>
                  <a:outerShdw blurRad="38100" dist="38100" dir="2700000" algn="tl">
                    <a:srgbClr val="C0C0C0"/>
                  </a:outerShdw>
                </a:effectLst>
              </a:rPr>
              <a:t/>
            </a:r>
            <a:br>
              <a:rPr lang="en-US" sz="3200" smtClean="0">
                <a:solidFill>
                  <a:schemeClr val="hlink"/>
                </a:solidFill>
                <a:effectLst>
                  <a:outerShdw blurRad="38100" dist="38100" dir="2700000" algn="tl">
                    <a:srgbClr val="C0C0C0"/>
                  </a:outerShdw>
                </a:effectLst>
              </a:rPr>
            </a:br>
            <a:r>
              <a:rPr lang="el-GR" sz="3200" smtClean="0">
                <a:solidFill>
                  <a:schemeClr val="hlink"/>
                </a:solidFill>
                <a:effectLst>
                  <a:outerShdw blurRad="38100" dist="38100" dir="2700000" algn="tl">
                    <a:srgbClr val="C0C0C0"/>
                  </a:outerShdw>
                </a:effectLst>
              </a:rPr>
              <a:t>ΗΜΕΡΙΔΑ ΕΝΗΜΕΡΩΣΗΣ </a:t>
            </a:r>
            <a:br>
              <a:rPr lang="el-GR" sz="3200" smtClean="0">
                <a:solidFill>
                  <a:schemeClr val="hlink"/>
                </a:solidFill>
                <a:effectLst>
                  <a:outerShdw blurRad="38100" dist="38100" dir="2700000" algn="tl">
                    <a:srgbClr val="C0C0C0"/>
                  </a:outerShdw>
                </a:effectLst>
              </a:rPr>
            </a:br>
            <a:r>
              <a:rPr lang="el-GR" sz="3200" smtClean="0">
                <a:solidFill>
                  <a:schemeClr val="hlink"/>
                </a:solidFill>
                <a:effectLst>
                  <a:outerShdw blurRad="38100" dist="38100" dir="2700000" algn="tl">
                    <a:srgbClr val="C0C0C0"/>
                  </a:outerShdw>
                </a:effectLst>
              </a:rPr>
              <a:t/>
            </a:r>
            <a:br>
              <a:rPr lang="el-GR" sz="3200" smtClean="0">
                <a:solidFill>
                  <a:schemeClr val="hlink"/>
                </a:solidFill>
                <a:effectLst>
                  <a:outerShdw blurRad="38100" dist="38100" dir="2700000" algn="tl">
                    <a:srgbClr val="C0C0C0"/>
                  </a:outerShdw>
                </a:effectLst>
              </a:rPr>
            </a:br>
            <a:r>
              <a:rPr lang="en-US" sz="3200" smtClean="0">
                <a:solidFill>
                  <a:schemeClr val="hlink"/>
                </a:solidFill>
                <a:effectLst>
                  <a:outerShdw blurRad="38100" dist="38100" dir="2700000" algn="tl">
                    <a:srgbClr val="C0C0C0"/>
                  </a:outerShdw>
                </a:effectLst>
              </a:rPr>
              <a:t>ERASMUS+: </a:t>
            </a:r>
            <a:r>
              <a:rPr lang="el-GR" sz="3200" smtClean="0">
                <a:solidFill>
                  <a:schemeClr val="hlink"/>
                </a:solidFill>
                <a:effectLst>
                  <a:outerShdw blurRad="38100" dist="38100" dir="2700000" algn="tl">
                    <a:srgbClr val="C0C0C0"/>
                  </a:outerShdw>
                </a:effectLst>
              </a:rPr>
              <a:t>Η κινητικότητα στην Ανώτατη Εκπαίδευση</a:t>
            </a:r>
          </a:p>
        </p:txBody>
      </p:sp>
      <p:sp>
        <p:nvSpPr>
          <p:cNvPr id="15362" name="Rectangle 3"/>
          <p:cNvSpPr>
            <a:spLocks noGrp="1"/>
          </p:cNvSpPr>
          <p:nvPr>
            <p:ph type="body" idx="1"/>
          </p:nvPr>
        </p:nvSpPr>
        <p:spPr>
          <a:xfrm>
            <a:off x="142875" y="5805488"/>
            <a:ext cx="8893175" cy="647700"/>
          </a:xfrm>
        </p:spPr>
        <p:txBody>
          <a:bodyPr/>
          <a:lstStyle/>
          <a:p>
            <a:pPr eaLnBrk="1" hangingPunct="1">
              <a:lnSpc>
                <a:spcPct val="80000"/>
              </a:lnSpc>
              <a:buFont typeface="Arial" charset="0"/>
              <a:buNone/>
              <a:defRPr/>
            </a:pPr>
            <a:r>
              <a:rPr lang="el-GR" i="1" smtClean="0">
                <a:solidFill>
                  <a:srgbClr val="9B3937"/>
                </a:solidFill>
                <a:effectLst>
                  <a:outerShdw blurRad="38100" dist="38100" dir="2700000" algn="tl">
                    <a:srgbClr val="C0C0C0"/>
                  </a:outerShdw>
                </a:effectLst>
                <a:latin typeface="Calibri" pitchFamily="34" charset="0"/>
              </a:rPr>
              <a:t>Θεσσαλονίκη</a:t>
            </a:r>
            <a:r>
              <a:rPr lang="el-GR" b="0" i="1" smtClean="0">
                <a:solidFill>
                  <a:schemeClr val="hlink"/>
                </a:solidFill>
                <a:latin typeface="Century Gothic" pitchFamily="34" charset="0"/>
              </a:rPr>
              <a:t>		                                 </a:t>
            </a:r>
            <a:r>
              <a:rPr lang="el-GR" sz="1800" b="0" i="1" smtClean="0">
                <a:solidFill>
                  <a:schemeClr val="hlink"/>
                </a:solidFill>
                <a:latin typeface="Century Gothic" pitchFamily="34" charset="0"/>
              </a:rPr>
              <a:t>     </a:t>
            </a:r>
            <a:r>
              <a:rPr lang="el-GR" sz="1800" i="1" smtClean="0">
                <a:solidFill>
                  <a:srgbClr val="B3423F"/>
                </a:solidFill>
                <a:effectLst>
                  <a:outerShdw blurRad="38100" dist="38100" dir="2700000" algn="tl">
                    <a:srgbClr val="C0C0C0"/>
                  </a:outerShdw>
                </a:effectLst>
                <a:latin typeface="Century Gothic" pitchFamily="34" charset="0"/>
              </a:rPr>
              <a:t>Ευφροσύνη Παπασταματίου</a:t>
            </a:r>
            <a:endParaRPr lang="el-GR" sz="1800" b="0" i="1" smtClean="0">
              <a:solidFill>
                <a:schemeClr val="hlink"/>
              </a:solidFill>
              <a:latin typeface="Century Gothic" pitchFamily="34" charset="0"/>
            </a:endParaRPr>
          </a:p>
          <a:p>
            <a:pPr eaLnBrk="1" hangingPunct="1">
              <a:lnSpc>
                <a:spcPct val="80000"/>
              </a:lnSpc>
              <a:buFont typeface="Arial" charset="0"/>
              <a:buNone/>
              <a:defRPr/>
            </a:pPr>
            <a:r>
              <a:rPr lang="el-GR" sz="1600" i="1" smtClean="0">
                <a:solidFill>
                  <a:schemeClr val="hlink"/>
                </a:solidFill>
                <a:latin typeface="Century Gothic" pitchFamily="34" charset="0"/>
              </a:rPr>
              <a:t>1</a:t>
            </a:r>
            <a:r>
              <a:rPr lang="en-US" sz="1600" i="1" smtClean="0">
                <a:solidFill>
                  <a:schemeClr val="hlink"/>
                </a:solidFill>
                <a:latin typeface="Century Gothic" pitchFamily="34" charset="0"/>
              </a:rPr>
              <a:t>7</a:t>
            </a:r>
            <a:r>
              <a:rPr lang="el-GR" sz="1600" i="1" smtClean="0">
                <a:solidFill>
                  <a:schemeClr val="hlink"/>
                </a:solidFill>
                <a:latin typeface="Century Gothic" pitchFamily="34" charset="0"/>
              </a:rPr>
              <a:t> Φεβρουαρίου </a:t>
            </a:r>
            <a:r>
              <a:rPr lang="en-GB" sz="1600" i="1" smtClean="0">
                <a:solidFill>
                  <a:schemeClr val="hlink"/>
                </a:solidFill>
                <a:latin typeface="Century Gothic" pitchFamily="34" charset="0"/>
              </a:rPr>
              <a:t>201</a:t>
            </a:r>
            <a:r>
              <a:rPr lang="el-GR" sz="1600" i="1" smtClean="0">
                <a:solidFill>
                  <a:schemeClr val="hlink"/>
                </a:solidFill>
                <a:latin typeface="Century Gothic" pitchFamily="34" charset="0"/>
              </a:rPr>
              <a:t>4</a:t>
            </a:r>
            <a:r>
              <a:rPr lang="en-GB" sz="1600" b="0" i="1" smtClean="0">
                <a:solidFill>
                  <a:schemeClr val="hlink"/>
                </a:solidFill>
                <a:latin typeface="Century Gothic" pitchFamily="34" charset="0"/>
              </a:rPr>
              <a:t>	</a:t>
            </a:r>
            <a:r>
              <a:rPr lang="el-GR" sz="1600" i="1" smtClean="0">
                <a:solidFill>
                  <a:schemeClr val="hlink"/>
                </a:solidFill>
                <a:latin typeface="Century Gothic" pitchFamily="34" charset="0"/>
              </a:rPr>
              <a:t>        </a:t>
            </a:r>
            <a:r>
              <a:rPr lang="en-US" sz="1600" i="1" smtClean="0">
                <a:solidFill>
                  <a:schemeClr val="hlink"/>
                </a:solidFill>
                <a:latin typeface="Century Gothic" pitchFamily="34" charset="0"/>
              </a:rPr>
              <a:t>                    </a:t>
            </a:r>
            <a:r>
              <a:rPr lang="el-GR" sz="1600" i="1" smtClean="0">
                <a:solidFill>
                  <a:schemeClr val="hlink"/>
                </a:solidFill>
                <a:latin typeface="Century Gothic" pitchFamily="34" charset="0"/>
              </a:rPr>
              <a:t>	Υπεύθυνη για την Ανώτατη Εκπαίδευση</a:t>
            </a:r>
          </a:p>
        </p:txBody>
      </p:sp>
      <p:pic>
        <p:nvPicPr>
          <p:cNvPr id="16387" name="Image 2"/>
          <p:cNvPicPr>
            <a:picLocks noChangeAspect="1"/>
          </p:cNvPicPr>
          <p:nvPr/>
        </p:nvPicPr>
        <p:blipFill>
          <a:blip r:embed="rId3" cstate="print"/>
          <a:srcRect/>
          <a:stretch>
            <a:fillRect/>
          </a:stretch>
        </p:blipFill>
        <p:spPr bwMode="auto">
          <a:xfrm>
            <a:off x="6732588" y="1773238"/>
            <a:ext cx="2017712" cy="1223962"/>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extLst>
          </a:blip>
          <a:stretch>
            <a:fillRect/>
          </a:stretch>
        </p:blipFill>
        <p:spPr>
          <a:xfrm>
            <a:off x="179512" y="1484784"/>
            <a:ext cx="2520280" cy="2016224"/>
          </a:xfrm>
          <a:prstGeom prst="rect">
            <a:avLst/>
          </a:prstGeom>
          <a:ln>
            <a:noFill/>
          </a:ln>
          <a:effectLst>
            <a:outerShdw blurRad="149987" dist="250190" dir="8460000" algn="ctr">
              <a:srgbClr val="000000">
                <a:alpha val="28000"/>
              </a:srgbClr>
            </a:outerShdw>
            <a:softEdge rad="112500"/>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33794" name="Rectangle 3"/>
          <p:cNvSpPr>
            <a:spLocks noChangeArrowheads="1"/>
          </p:cNvSpPr>
          <p:nvPr/>
        </p:nvSpPr>
        <p:spPr bwMode="auto">
          <a:xfrm>
            <a:off x="3276600" y="1412875"/>
            <a:ext cx="4248150" cy="749300"/>
          </a:xfrm>
          <a:prstGeom prst="rect">
            <a:avLst/>
          </a:prstGeom>
          <a:noFill/>
          <a:ln w="9525">
            <a:noFill/>
            <a:miter lim="800000"/>
            <a:headEnd/>
            <a:tailEnd/>
          </a:ln>
        </p:spPr>
        <p:txBody>
          <a:bodyPr/>
          <a:lstStyle/>
          <a:p>
            <a:pPr marL="342900" indent="-342900">
              <a:spcBef>
                <a:spcPct val="20000"/>
              </a:spcBef>
            </a:pPr>
            <a:endParaRPr lang="en-GB" sz="2400" b="1">
              <a:solidFill>
                <a:srgbClr val="0F5494"/>
              </a:solidFill>
              <a:latin typeface="Verdana Bold"/>
            </a:endParaRPr>
          </a:p>
        </p:txBody>
      </p:sp>
      <p:sp>
        <p:nvSpPr>
          <p:cNvPr id="29701" name="Content Placeholder 2"/>
          <p:cNvSpPr>
            <a:spLocks/>
          </p:cNvSpPr>
          <p:nvPr/>
        </p:nvSpPr>
        <p:spPr bwMode="auto">
          <a:xfrm>
            <a:off x="-276902" y="3333751"/>
            <a:ext cx="9216108" cy="352809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lstStyle/>
          <a:p>
            <a:pPr algn="just">
              <a:spcAft>
                <a:spcPct val="40000"/>
              </a:spcAft>
              <a:buClr>
                <a:schemeClr val="accent2"/>
              </a:buClr>
              <a:buFont typeface="Arial" charset="0"/>
              <a:buNone/>
              <a:defRPr/>
            </a:pPr>
            <a:r>
              <a:rPr lang="en-GB" b="1" dirty="0">
                <a:solidFill>
                  <a:srgbClr val="0F5494"/>
                </a:solidFill>
                <a:latin typeface="Century Gothic" pitchFamily="34" charset="0"/>
              </a:rPr>
              <a:t>	</a:t>
            </a:r>
            <a:endParaRPr lang="fr-BE" sz="200" b="1" u="sng" dirty="0">
              <a:solidFill>
                <a:srgbClr val="0F5494"/>
              </a:solidFill>
              <a:latin typeface="Century Gothic" pitchFamily="34" charset="0"/>
            </a:endParaRP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Πανεπιστημιακός Χάρτης </a:t>
            </a:r>
            <a:r>
              <a:rPr lang="en-US" sz="1600" b="1" dirty="0">
                <a:solidFill>
                  <a:srgbClr val="0F5494"/>
                </a:solidFill>
                <a:latin typeface="Century Gothic" pitchFamily="34" charset="0"/>
              </a:rPr>
              <a:t>Erasmus </a:t>
            </a:r>
            <a:r>
              <a:rPr lang="el-GR" sz="1600" b="1" dirty="0">
                <a:solidFill>
                  <a:srgbClr val="0F5494"/>
                </a:solidFill>
                <a:latin typeface="Century Gothic" pitchFamily="34" charset="0"/>
              </a:rPr>
              <a:t>Ανώτατης Εκπαίδευσης με νέες ισχυρές διατάξεις</a:t>
            </a: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Συμφωνία Ιδρυμάτων – Το νέο υπόδειγμα Συμφωνίας </a:t>
            </a:r>
            <a:r>
              <a:rPr lang="en-US" sz="1600" b="1" dirty="0">
                <a:solidFill>
                  <a:srgbClr val="0F5494"/>
                </a:solidFill>
                <a:latin typeface="Century Gothic" pitchFamily="34" charset="0"/>
              </a:rPr>
              <a:t>Erasmus+</a:t>
            </a:r>
            <a:r>
              <a:rPr lang="el-GR" sz="1600" b="1" dirty="0">
                <a:solidFill>
                  <a:srgbClr val="0F5494"/>
                </a:solidFill>
                <a:latin typeface="Century Gothic" pitchFamily="34" charset="0"/>
              </a:rPr>
              <a:t> ανακοινώθηκε τον Ιούλιο 2013</a:t>
            </a: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Συμφωνία Μάθησης/Συμφωνία Κινητικότητας</a:t>
            </a:r>
            <a:r>
              <a:rPr lang="en-US" sz="1600" b="1" dirty="0">
                <a:solidFill>
                  <a:srgbClr val="0F5494"/>
                </a:solidFill>
                <a:latin typeface="Century Gothic" pitchFamily="34" charset="0"/>
              </a:rPr>
              <a:t> </a:t>
            </a:r>
            <a:r>
              <a:rPr lang="el-GR" sz="1600" b="1" dirty="0">
                <a:solidFill>
                  <a:srgbClr val="0F5494"/>
                </a:solidFill>
                <a:latin typeface="Century Gothic" pitchFamily="34" charset="0"/>
              </a:rPr>
              <a:t>(</a:t>
            </a:r>
            <a:r>
              <a:rPr lang="en-US" sz="1600" b="1" dirty="0">
                <a:solidFill>
                  <a:srgbClr val="0F5494"/>
                </a:solidFill>
                <a:latin typeface="Century Gothic" pitchFamily="34" charset="0"/>
              </a:rPr>
              <a:t>Learning/mobility agreement)</a:t>
            </a:r>
            <a:r>
              <a:rPr lang="el-GR" sz="1600" b="1" dirty="0">
                <a:solidFill>
                  <a:srgbClr val="0F5494"/>
                </a:solidFill>
                <a:latin typeface="Century Gothic" pitchFamily="34" charset="0"/>
              </a:rPr>
              <a:t>, με την οποία εξασφαλίζεται η αναγνώριση </a:t>
            </a:r>
            <a:r>
              <a:rPr lang="en-GB" sz="1600" b="1" dirty="0">
                <a:solidFill>
                  <a:srgbClr val="0F5494"/>
                </a:solidFill>
                <a:latin typeface="Century Gothic" pitchFamily="34" charset="0"/>
              </a:rPr>
              <a:t>	</a:t>
            </a:r>
            <a:endParaRPr lang="en-GB" sz="1600" b="1" u="sng" dirty="0">
              <a:solidFill>
                <a:srgbClr val="0F5494"/>
              </a:solidFill>
              <a:latin typeface="Century Gothic" pitchFamily="34" charset="0"/>
            </a:endParaRP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Τρίτες χώρες</a:t>
            </a:r>
            <a:r>
              <a:rPr lang="fr-BE" sz="1600" b="1" dirty="0">
                <a:solidFill>
                  <a:srgbClr val="0F5494"/>
                </a:solidFill>
                <a:latin typeface="Century Gothic" pitchFamily="34" charset="0"/>
              </a:rPr>
              <a:t>: </a:t>
            </a:r>
            <a:r>
              <a:rPr lang="el-GR" sz="1600" b="1" dirty="0">
                <a:solidFill>
                  <a:srgbClr val="0F5494"/>
                </a:solidFill>
                <a:latin typeface="Century Gothic" pitchFamily="34" charset="0"/>
              </a:rPr>
              <a:t>Οι αρχές του Πανεπιστημιακού Χάρτη Ανώτατης Εκπαίδευσης </a:t>
            </a:r>
            <a:r>
              <a:rPr lang="fr-BE" sz="1600" b="1" dirty="0">
                <a:solidFill>
                  <a:srgbClr val="0F5494"/>
                </a:solidFill>
                <a:latin typeface="Century Gothic" pitchFamily="34" charset="0"/>
              </a:rPr>
              <a:t>ECHE </a:t>
            </a:r>
            <a:r>
              <a:rPr lang="el-GR" sz="1600" b="1" dirty="0">
                <a:solidFill>
                  <a:srgbClr val="0F5494"/>
                </a:solidFill>
                <a:latin typeface="Century Gothic" pitchFamily="34" charset="0"/>
              </a:rPr>
              <a:t>περιλαμβάνονται στη Συμφωνία Ιδρυμάτων</a:t>
            </a: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Γλωσσική υποστήριξη των μετακινούμενων</a:t>
            </a:r>
          </a:p>
          <a:p>
            <a:pPr marL="742950" lvl="1" indent="-285750" algn="just">
              <a:spcAft>
                <a:spcPct val="40000"/>
              </a:spcAft>
              <a:buClr>
                <a:schemeClr val="accent2"/>
              </a:buClr>
              <a:buFont typeface="Arial" charset="0"/>
              <a:buChar char="–"/>
              <a:defRPr/>
            </a:pPr>
            <a:r>
              <a:rPr lang="el-GR" sz="1600" b="1" dirty="0">
                <a:solidFill>
                  <a:srgbClr val="0F5494"/>
                </a:solidFill>
                <a:latin typeface="Century Gothic" pitchFamily="34" charset="0"/>
              </a:rPr>
              <a:t>Νέος φοιτητικός Χάρτης </a:t>
            </a:r>
            <a:r>
              <a:rPr lang="en-US" sz="1600" b="1" dirty="0">
                <a:solidFill>
                  <a:srgbClr val="0F5494"/>
                </a:solidFill>
                <a:latin typeface="Century Gothic" pitchFamily="34" charset="0"/>
              </a:rPr>
              <a:t>ERASMUS+</a:t>
            </a:r>
            <a:r>
              <a:rPr lang="el-GR" sz="1600" b="1" dirty="0">
                <a:solidFill>
                  <a:srgbClr val="0F5494"/>
                </a:solidFill>
                <a:latin typeface="Century Gothic" pitchFamily="34" charset="0"/>
              </a:rPr>
              <a:t> </a:t>
            </a:r>
            <a:endParaRPr lang="fr-BE" sz="1600" b="1" dirty="0">
              <a:solidFill>
                <a:srgbClr val="0F5494"/>
              </a:solidFill>
              <a:latin typeface="Century Gothic" pitchFamily="34" charset="0"/>
            </a:endParaRPr>
          </a:p>
          <a:p>
            <a:pPr marL="742950" lvl="1" indent="-285750" algn="just">
              <a:spcAft>
                <a:spcPct val="40000"/>
              </a:spcAft>
              <a:buClr>
                <a:schemeClr val="accent2"/>
              </a:buClr>
              <a:buFont typeface="Arial" charset="0"/>
              <a:buChar char="–"/>
              <a:defRPr/>
            </a:pPr>
            <a:endParaRPr lang="fr-BE" sz="1600" b="1" dirty="0">
              <a:solidFill>
                <a:srgbClr val="0F5494"/>
              </a:solidFill>
              <a:latin typeface="Century Gothic" pitchFamily="34" charset="0"/>
            </a:endParaRPr>
          </a:p>
        </p:txBody>
      </p:sp>
      <p:sp>
        <p:nvSpPr>
          <p:cNvPr id="33798" name="ZoneTexte 60"/>
          <p:cNvSpPr txBox="1">
            <a:spLocks noChangeArrowheads="1"/>
          </p:cNvSpPr>
          <p:nvPr/>
        </p:nvSpPr>
        <p:spPr bwMode="auto">
          <a:xfrm>
            <a:off x="250825" y="1557338"/>
            <a:ext cx="4319588" cy="396875"/>
          </a:xfrm>
          <a:prstGeom prst="rect">
            <a:avLst/>
          </a:prstGeom>
          <a:solidFill>
            <a:srgbClr val="F7C943"/>
          </a:solidFill>
          <a:ln w="9525">
            <a:noFill/>
            <a:miter lim="800000"/>
            <a:headEnd/>
            <a:tailEnd/>
          </a:ln>
        </p:spPr>
        <p:txBody>
          <a:bodyPr>
            <a:spAutoFit/>
          </a:bodyPr>
          <a:lstStyle/>
          <a:p>
            <a:r>
              <a:rPr lang="el-GR" b="1">
                <a:solidFill>
                  <a:schemeClr val="bg1"/>
                </a:solidFill>
                <a:cs typeface="Aharoni" pitchFamily="2" charset="-79"/>
              </a:rPr>
              <a:t>Καλύτερη ποιότητα κινητικότητας</a:t>
            </a:r>
            <a:endParaRPr lang="fr-BE" b="1">
              <a:solidFill>
                <a:schemeClr val="bg1"/>
              </a:solidFill>
              <a:latin typeface="Aharoni" pitchFamily="2" charset="-79"/>
              <a:cs typeface="Aharoni" pitchFamily="2" charset="-79"/>
            </a:endParaRPr>
          </a:p>
        </p:txBody>
      </p:sp>
      <p:pic>
        <p:nvPicPr>
          <p:cNvPr id="7" name="Image 6"/>
          <p:cNvPicPr>
            <a:picLocks noChangeAspect="1"/>
          </p:cNvPicPr>
          <p:nvPr/>
        </p:nvPicPr>
        <p:blipFill>
          <a:blip r:embed="rId3" cstate="print"/>
          <a:stretch>
            <a:fillRect/>
          </a:stretch>
        </p:blipFill>
        <p:spPr>
          <a:xfrm>
            <a:off x="323850" y="2133600"/>
            <a:ext cx="2368550" cy="1574800"/>
          </a:xfrm>
          <a:prstGeom prst="rect">
            <a:avLst/>
          </a:prstGeom>
          <a:ln>
            <a:noFill/>
          </a:ln>
          <a:effectLst>
            <a:outerShdw blurRad="292100" dist="139700" dir="2700000" algn="tl" rotWithShape="0">
              <a:srgbClr val="333333">
                <a:alpha val="65000"/>
              </a:srgbClr>
            </a:outerShdw>
          </a:effectLst>
        </p:spPr>
      </p:pic>
      <p:pic>
        <p:nvPicPr>
          <p:cNvPr id="33800" name="Image 1"/>
          <p:cNvPicPr>
            <a:picLocks noChangeAspect="1"/>
          </p:cNvPicPr>
          <p:nvPr/>
        </p:nvPicPr>
        <p:blipFill>
          <a:blip r:embed="rId4" cstate="print"/>
          <a:srcRect/>
          <a:stretch>
            <a:fillRect/>
          </a:stretch>
        </p:blipFill>
        <p:spPr bwMode="auto">
          <a:xfrm>
            <a:off x="2339975" y="2205038"/>
            <a:ext cx="1728788" cy="1752600"/>
          </a:xfrm>
          <a:prstGeom prst="rect">
            <a:avLst/>
          </a:prstGeom>
          <a:noFill/>
          <a:ln w="9525">
            <a:noFill/>
            <a:miter lim="800000"/>
            <a:headEnd/>
            <a:tailEnd/>
          </a:ln>
        </p:spPr>
      </p:pic>
      <p:sp>
        <p:nvSpPr>
          <p:cNvPr id="9" name="Content Placeholder 2"/>
          <p:cNvSpPr>
            <a:spLocks/>
          </p:cNvSpPr>
          <p:nvPr/>
        </p:nvSpPr>
        <p:spPr bwMode="auto">
          <a:xfrm>
            <a:off x="4115066" y="2029635"/>
            <a:ext cx="4578378" cy="136877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lstStyle/>
          <a:p>
            <a:pPr algn="ctr">
              <a:spcBef>
                <a:spcPct val="20000"/>
              </a:spcBef>
              <a:spcAft>
                <a:spcPts val="600"/>
              </a:spcAft>
              <a:buClr>
                <a:srgbClr val="F7C943"/>
              </a:buClr>
              <a:buFont typeface="Arial" charset="0"/>
              <a:buNone/>
              <a:defRPr/>
            </a:pPr>
            <a:r>
              <a:rPr lang="el-GR" sz="2800" b="1" dirty="0">
                <a:solidFill>
                  <a:srgbClr val="0F5494"/>
                </a:solidFill>
                <a:latin typeface="Century Gothic" pitchFamily="34" charset="0"/>
              </a:rPr>
              <a:t>Βελτίωση της ποιότητας στη κινητικότητα στο πλαίσιο του</a:t>
            </a:r>
            <a:r>
              <a:rPr lang="en-GB" sz="2800" b="1" dirty="0">
                <a:solidFill>
                  <a:srgbClr val="0F5494"/>
                </a:solidFill>
                <a:latin typeface="Century Gothic" pitchFamily="34" charset="0"/>
              </a:rPr>
              <a:t> Erasmus+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3798"/>
                                        </p:tgtEl>
                                        <p:attrNameLst>
                                          <p:attrName>style.visibility</p:attrName>
                                        </p:attrNameLst>
                                      </p:cBhvr>
                                      <p:to>
                                        <p:strVal val="visible"/>
                                      </p:to>
                                    </p:set>
                                    <p:anim from="(-#ppt_w/2)" to="(#ppt_x)" calcmode="lin" valueType="num">
                                      <p:cBhvr>
                                        <p:cTn id="7" dur="600" fill="hold">
                                          <p:stCondLst>
                                            <p:cond delay="0"/>
                                          </p:stCondLst>
                                        </p:cTn>
                                        <p:tgtEl>
                                          <p:spTgt spid="33798"/>
                                        </p:tgtEl>
                                        <p:attrNameLst>
                                          <p:attrName>ppt_x</p:attrName>
                                        </p:attrNameLst>
                                      </p:cBhvr>
                                    </p:anim>
                                    <p:anim from="0" to="-1.0" calcmode="lin" valueType="num">
                                      <p:cBhvr>
                                        <p:cTn id="8" dur="200" decel="50000" autoRev="1" fill="hold">
                                          <p:stCondLst>
                                            <p:cond delay="600"/>
                                          </p:stCondLst>
                                        </p:cTn>
                                        <p:tgtEl>
                                          <p:spTgt spid="33798"/>
                                        </p:tgtEl>
                                        <p:attrNameLst>
                                          <p:attrName>xshear</p:attrName>
                                        </p:attrNameLst>
                                      </p:cBhvr>
                                    </p:anim>
                                    <p:animScale>
                                      <p:cBhvr>
                                        <p:cTn id="9" dur="200" decel="100000" autoRev="1" fill="hold">
                                          <p:stCondLst>
                                            <p:cond delay="600"/>
                                          </p:stCondLst>
                                        </p:cTn>
                                        <p:tgtEl>
                                          <p:spTgt spid="33798"/>
                                        </p:tgtEl>
                                      </p:cBhvr>
                                      <p:from x="100000" y="100000"/>
                                      <p:to x="80000" y="100000"/>
                                    </p:animScale>
                                    <p:anim by="(#ppt_h/3+#ppt_w*0.1)" calcmode="lin" valueType="num">
                                      <p:cBhvr additive="sum">
                                        <p:cTn id="10" dur="200" decel="100000" autoRev="1" fill="hold">
                                          <p:stCondLst>
                                            <p:cond delay="600"/>
                                          </p:stCondLst>
                                        </p:cTn>
                                        <p:tgtEl>
                                          <p:spTgt spid="33798"/>
                                        </p:tgtEl>
                                        <p:attrNameLst>
                                          <p:attrName>ppt_x</p:attrName>
                                        </p:attrNameLst>
                                      </p:cBhvr>
                                    </p:anim>
                                  </p:childTnLst>
                                </p:cTn>
                              </p:par>
                            </p:childTnLst>
                          </p:cTn>
                        </p:par>
                        <p:par>
                          <p:cTn id="11" fill="hold">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par>
                          <p:cTn id="18" fill="hold">
                            <p:stCondLst>
                              <p:cond delay="2000"/>
                            </p:stCondLst>
                            <p:childTnLst>
                              <p:par>
                                <p:cTn id="19" presetID="52" presetClass="entr" presetSubtype="0" fill="hold" nodeType="afterEffect">
                                  <p:stCondLst>
                                    <p:cond delay="0"/>
                                  </p:stCondLst>
                                  <p:childTnLst>
                                    <p:set>
                                      <p:cBhvr>
                                        <p:cTn id="20" dur="1" fill="hold">
                                          <p:stCondLst>
                                            <p:cond delay="0"/>
                                          </p:stCondLst>
                                        </p:cTn>
                                        <p:tgtEl>
                                          <p:spTgt spid="29701"/>
                                        </p:tgtEl>
                                        <p:attrNameLst>
                                          <p:attrName>style.visibility</p:attrName>
                                        </p:attrNameLst>
                                      </p:cBhvr>
                                      <p:to>
                                        <p:strVal val="visible"/>
                                      </p:to>
                                    </p:set>
                                    <p:animScale>
                                      <p:cBhvr>
                                        <p:cTn id="21" dur="1000" decel="50000" fill="hold">
                                          <p:stCondLst>
                                            <p:cond delay="0"/>
                                          </p:stCondLst>
                                        </p:cTn>
                                        <p:tgtEl>
                                          <p:spTgt spid="297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9701"/>
                                        </p:tgtEl>
                                        <p:attrNameLst>
                                          <p:attrName>ppt_x</p:attrName>
                                          <p:attrName>ppt_y</p:attrName>
                                        </p:attrNameLst>
                                      </p:cBhvr>
                                    </p:animMotion>
                                    <p:animEffect transition="in" filter="fade">
                                      <p:cBhvr>
                                        <p:cTn id="23" dur="1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395288" y="1428750"/>
            <a:ext cx="8353425" cy="1136650"/>
          </a:xfrm>
        </p:spPr>
        <p:txBody>
          <a:bodyPr anchor="t"/>
          <a:lstStyle/>
          <a:p>
            <a:pPr eaLnBrk="1" hangingPunct="1"/>
            <a:r>
              <a:rPr lang="el-GR" sz="3200" smtClean="0">
                <a:solidFill>
                  <a:schemeClr val="folHlink"/>
                </a:solidFill>
              </a:rPr>
              <a:t>Πανεπιστημιακός Χάρτης Ανώτατης Εκπαίδευσης 2014-2020</a:t>
            </a:r>
            <a:endParaRPr lang="en-GB" sz="3200" u="sng" smtClean="0">
              <a:solidFill>
                <a:schemeClr val="folHlink"/>
              </a:solidFill>
            </a:endParaRPr>
          </a:p>
        </p:txBody>
      </p:sp>
      <p:graphicFrame>
        <p:nvGraphicFramePr>
          <p:cNvPr id="5" name="5 - Διάγραμμα"/>
          <p:cNvGraphicFramePr/>
          <p:nvPr/>
        </p:nvGraphicFramePr>
        <p:xfrm>
          <a:off x="6350" y="3086422"/>
          <a:ext cx="8820150" cy="3525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p:cNvPicPr>
            <a:picLocks noChangeAspect="1"/>
          </p:cNvPicPr>
          <p:nvPr/>
        </p:nvPicPr>
        <p:blipFill>
          <a:blip r:embed="rId8" cstate="print"/>
          <a:stretch>
            <a:fillRect/>
          </a:stretch>
        </p:blipFill>
        <p:spPr>
          <a:xfrm>
            <a:off x="5795963" y="2636838"/>
            <a:ext cx="1863725" cy="1238250"/>
          </a:xfrm>
          <a:prstGeom prst="rect">
            <a:avLst/>
          </a:prstGeom>
          <a:ln>
            <a:noFill/>
          </a:ln>
          <a:effectLst>
            <a:outerShdw blurRad="292100" dist="139700" dir="2700000" algn="tl" rotWithShape="0">
              <a:srgbClr val="333333">
                <a:alpha val="65000"/>
              </a:srgbClr>
            </a:outerShdw>
          </a:effectLst>
        </p:spPr>
      </p:pic>
      <p:pic>
        <p:nvPicPr>
          <p:cNvPr id="35844" name="Image 1"/>
          <p:cNvPicPr>
            <a:picLocks noChangeAspect="1"/>
          </p:cNvPicPr>
          <p:nvPr/>
        </p:nvPicPr>
        <p:blipFill>
          <a:blip r:embed="rId9" cstate="print"/>
          <a:srcRect/>
          <a:stretch>
            <a:fillRect/>
          </a:stretch>
        </p:blipFill>
        <p:spPr bwMode="auto">
          <a:xfrm>
            <a:off x="7092950" y="2565400"/>
            <a:ext cx="1776413"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5841"/>
                                        </p:tgtEl>
                                        <p:attrNameLst>
                                          <p:attrName>style.visibility</p:attrName>
                                        </p:attrNameLst>
                                      </p:cBhvr>
                                      <p:to>
                                        <p:strVal val="visible"/>
                                      </p:to>
                                    </p:set>
                                    <p:anim from="(-#ppt_w/2)" to="(#ppt_x)" calcmode="lin" valueType="num">
                                      <p:cBhvr>
                                        <p:cTn id="7" dur="600" fill="hold">
                                          <p:stCondLst>
                                            <p:cond delay="0"/>
                                          </p:stCondLst>
                                        </p:cTn>
                                        <p:tgtEl>
                                          <p:spTgt spid="35841"/>
                                        </p:tgtEl>
                                        <p:attrNameLst>
                                          <p:attrName>ppt_x</p:attrName>
                                        </p:attrNameLst>
                                      </p:cBhvr>
                                    </p:anim>
                                    <p:anim from="0" to="-1.0" calcmode="lin" valueType="num">
                                      <p:cBhvr>
                                        <p:cTn id="8" dur="200" decel="50000" autoRev="1" fill="hold">
                                          <p:stCondLst>
                                            <p:cond delay="600"/>
                                          </p:stCondLst>
                                        </p:cTn>
                                        <p:tgtEl>
                                          <p:spTgt spid="35841"/>
                                        </p:tgtEl>
                                        <p:attrNameLst>
                                          <p:attrName>xshear</p:attrName>
                                        </p:attrNameLst>
                                      </p:cBhvr>
                                    </p:anim>
                                    <p:animScale>
                                      <p:cBhvr>
                                        <p:cTn id="9" dur="200" decel="100000" autoRev="1" fill="hold">
                                          <p:stCondLst>
                                            <p:cond delay="600"/>
                                          </p:stCondLst>
                                        </p:cTn>
                                        <p:tgtEl>
                                          <p:spTgt spid="35841"/>
                                        </p:tgtEl>
                                      </p:cBhvr>
                                      <p:from x="100000" y="100000"/>
                                      <p:to x="80000" y="100000"/>
                                    </p:animScale>
                                    <p:anim by="(#ppt_h/3+#ppt_w*0.1)" calcmode="lin" valueType="num">
                                      <p:cBhvr additive="sum">
                                        <p:cTn id="10" dur="200" decel="100000" autoRev="1" fill="hold">
                                          <p:stCondLst>
                                            <p:cond delay="600"/>
                                          </p:stCondLst>
                                        </p:cTn>
                                        <p:tgtEl>
                                          <p:spTgt spid="35841"/>
                                        </p:tgtEl>
                                        <p:attrNameLst>
                                          <p:attrName>ppt_x</p:attrName>
                                        </p:attrNameLst>
                                      </p:cBhvr>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p:nvPr>
        </p:nvSpPr>
        <p:spPr>
          <a:xfrm>
            <a:off x="3635375" y="1700213"/>
            <a:ext cx="4824413" cy="1368425"/>
          </a:xfrm>
          <a:solidFill>
            <a:srgbClr val="FFFF99"/>
          </a:solidFill>
        </p:spPr>
        <p:txBody>
          <a:bodyPr/>
          <a:lstStyle/>
          <a:p>
            <a:r>
              <a:rPr lang="el-GR" sz="2400" smtClean="0">
                <a:solidFill>
                  <a:schemeClr val="tx2"/>
                </a:solidFill>
              </a:rPr>
              <a:t>Βασικές Αρχές </a:t>
            </a:r>
            <a:br>
              <a:rPr lang="el-GR" sz="2400" smtClean="0">
                <a:solidFill>
                  <a:schemeClr val="tx2"/>
                </a:solidFill>
              </a:rPr>
            </a:br>
            <a:r>
              <a:rPr lang="el-GR" sz="2400" smtClean="0">
                <a:solidFill>
                  <a:schemeClr val="tx2"/>
                </a:solidFill>
              </a:rPr>
              <a:t>του Πανεπιστημιακού Χάρτη </a:t>
            </a:r>
            <a:br>
              <a:rPr lang="el-GR" sz="2400" smtClean="0">
                <a:solidFill>
                  <a:schemeClr val="tx2"/>
                </a:solidFill>
              </a:rPr>
            </a:br>
            <a:r>
              <a:rPr lang="el-GR" sz="2400" smtClean="0">
                <a:solidFill>
                  <a:schemeClr val="tx2"/>
                </a:solidFill>
              </a:rPr>
              <a:t>Ανώτατης Εκπαίδευσης </a:t>
            </a:r>
          </a:p>
        </p:txBody>
      </p:sp>
      <p:sp>
        <p:nvSpPr>
          <p:cNvPr id="3" name="Subtitle 2"/>
          <p:cNvSpPr>
            <a:spLocks noGrp="1"/>
          </p:cNvSpPr>
          <p:nvPr>
            <p:ph type="subTitle" idx="1"/>
          </p:nvPr>
        </p:nvSpPr>
        <p:spPr>
          <a:xfrm>
            <a:off x="468313" y="3429000"/>
            <a:ext cx="8353425" cy="3168650"/>
          </a:xfrm>
        </p:spPr>
        <p:txBody>
          <a:bodyPr/>
          <a:lstStyle/>
          <a:p>
            <a:pPr algn="just">
              <a:buFont typeface="Arial" pitchFamily="34" charset="0"/>
              <a:buChar char="•"/>
              <a:defRPr/>
            </a:pPr>
            <a:r>
              <a:rPr lang="el-GR" sz="2400" dirty="0" smtClean="0">
                <a:solidFill>
                  <a:schemeClr val="accent1">
                    <a:lumMod val="75000"/>
                  </a:schemeClr>
                </a:solidFill>
                <a:latin typeface="Century Gothic" pitchFamily="34" charset="0"/>
              </a:rPr>
              <a:t>Ίση μεταχείριση και ίσες ευκαιρίες πρόσβασης στο     πρόγραμμα για όλους </a:t>
            </a:r>
          </a:p>
          <a:p>
            <a:pPr algn="just">
              <a:buFont typeface="Arial" pitchFamily="34" charset="0"/>
              <a:buChar char="•"/>
              <a:defRPr/>
            </a:pPr>
            <a:r>
              <a:rPr lang="el-GR" sz="2400" dirty="0" smtClean="0">
                <a:solidFill>
                  <a:schemeClr val="accent1">
                    <a:lumMod val="75000"/>
                  </a:schemeClr>
                </a:solidFill>
                <a:latin typeface="Century Gothic" pitchFamily="34" charset="0"/>
              </a:rPr>
              <a:t>Πλήρης αναγνώριση των σπουδών του φοιτητή στο   εξωτερικό, χρήση του </a:t>
            </a:r>
            <a:r>
              <a:rPr lang="en-US" sz="2400" dirty="0" smtClean="0">
                <a:solidFill>
                  <a:schemeClr val="accent1">
                    <a:lumMod val="75000"/>
                  </a:schemeClr>
                </a:solidFill>
                <a:latin typeface="Century Gothic" pitchFamily="34" charset="0"/>
              </a:rPr>
              <a:t>ECTS, </a:t>
            </a:r>
            <a:r>
              <a:rPr lang="el-GR" sz="2400" dirty="0" smtClean="0">
                <a:solidFill>
                  <a:schemeClr val="accent1">
                    <a:lumMod val="75000"/>
                  </a:schemeClr>
                </a:solidFill>
                <a:latin typeface="Century Gothic" pitchFamily="34" charset="0"/>
              </a:rPr>
              <a:t>αναγραφή των μαθημάτων στην αναλυτική βαθμολογία, χορήγηση Παράρτημα Διπλώματος</a:t>
            </a:r>
          </a:p>
          <a:p>
            <a:pPr algn="just">
              <a:buFont typeface="Arial" pitchFamily="34" charset="0"/>
              <a:buChar char="•"/>
              <a:defRPr/>
            </a:pPr>
            <a:r>
              <a:rPr lang="el-GR" sz="2400" dirty="0" smtClean="0">
                <a:solidFill>
                  <a:schemeClr val="accent1">
                    <a:lumMod val="75000"/>
                  </a:schemeClr>
                </a:solidFill>
                <a:latin typeface="Century Gothic" pitchFamily="34" charset="0"/>
              </a:rPr>
              <a:t>Χωρίς δίδακτρα</a:t>
            </a:r>
          </a:p>
          <a:p>
            <a:pPr>
              <a:buFont typeface="Arial" pitchFamily="34" charset="0"/>
              <a:buChar char="•"/>
              <a:defRPr/>
            </a:pPr>
            <a:endParaRPr lang="el-GR" dirty="0"/>
          </a:p>
        </p:txBody>
      </p:sp>
      <p:pic>
        <p:nvPicPr>
          <p:cNvPr id="4" name="Image 6"/>
          <p:cNvPicPr>
            <a:picLocks noChangeAspect="1"/>
          </p:cNvPicPr>
          <p:nvPr/>
        </p:nvPicPr>
        <p:blipFill>
          <a:blip r:embed="rId2" cstate="print"/>
          <a:stretch>
            <a:fillRect/>
          </a:stretch>
        </p:blipFill>
        <p:spPr>
          <a:xfrm>
            <a:off x="611188" y="1700213"/>
            <a:ext cx="2089150" cy="1238250"/>
          </a:xfrm>
          <a:prstGeom prst="rect">
            <a:avLst/>
          </a:prstGeom>
          <a:ln>
            <a:noFill/>
          </a:ln>
          <a:effectLst>
            <a:outerShdw blurRad="292100" dist="139700" dir="2700000" algn="tl" rotWithShape="0">
              <a:srgbClr val="333333">
                <a:alpha val="65000"/>
              </a:srgbClr>
            </a:outerShdw>
          </a:effectLst>
        </p:spPr>
      </p:pic>
      <p:pic>
        <p:nvPicPr>
          <p:cNvPr id="37892" name="Image 1"/>
          <p:cNvPicPr>
            <a:picLocks noChangeAspect="1"/>
          </p:cNvPicPr>
          <p:nvPr/>
        </p:nvPicPr>
        <p:blipFill>
          <a:blip r:embed="rId3" cstate="print"/>
          <a:srcRect/>
          <a:stretch>
            <a:fillRect/>
          </a:stretch>
        </p:blipFill>
        <p:spPr bwMode="auto">
          <a:xfrm>
            <a:off x="2124075" y="2060575"/>
            <a:ext cx="1079500" cy="1150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7889"/>
                                        </p:tgtEl>
                                        <p:attrNameLst>
                                          <p:attrName>style.visibility</p:attrName>
                                        </p:attrNameLst>
                                      </p:cBhvr>
                                      <p:to>
                                        <p:strVal val="visible"/>
                                      </p:to>
                                    </p:set>
                                    <p:anim from="(-#ppt_w/2)" to="(#ppt_x)" calcmode="lin" valueType="num">
                                      <p:cBhvr>
                                        <p:cTn id="7" dur="600" fill="hold">
                                          <p:stCondLst>
                                            <p:cond delay="0"/>
                                          </p:stCondLst>
                                        </p:cTn>
                                        <p:tgtEl>
                                          <p:spTgt spid="37889"/>
                                        </p:tgtEl>
                                        <p:attrNameLst>
                                          <p:attrName>ppt_x</p:attrName>
                                        </p:attrNameLst>
                                      </p:cBhvr>
                                    </p:anim>
                                    <p:anim from="0" to="-1.0" calcmode="lin" valueType="num">
                                      <p:cBhvr>
                                        <p:cTn id="8" dur="200" decel="50000" autoRev="1" fill="hold">
                                          <p:stCondLst>
                                            <p:cond delay="600"/>
                                          </p:stCondLst>
                                        </p:cTn>
                                        <p:tgtEl>
                                          <p:spTgt spid="37889"/>
                                        </p:tgtEl>
                                        <p:attrNameLst>
                                          <p:attrName>xshear</p:attrName>
                                        </p:attrNameLst>
                                      </p:cBhvr>
                                    </p:anim>
                                    <p:animScale>
                                      <p:cBhvr>
                                        <p:cTn id="9" dur="200" decel="100000" autoRev="1" fill="hold">
                                          <p:stCondLst>
                                            <p:cond delay="600"/>
                                          </p:stCondLst>
                                        </p:cTn>
                                        <p:tgtEl>
                                          <p:spTgt spid="37889"/>
                                        </p:tgtEl>
                                      </p:cBhvr>
                                      <p:from x="100000" y="100000"/>
                                      <p:to x="80000" y="100000"/>
                                    </p:animScale>
                                    <p:anim by="(#ppt_h/3+#ppt_w*0.1)" calcmode="lin" valueType="num">
                                      <p:cBhvr additive="sum">
                                        <p:cTn id="10" dur="200" decel="100000" autoRev="1" fill="hold">
                                          <p:stCondLst>
                                            <p:cond delay="600"/>
                                          </p:stCondLst>
                                        </p:cTn>
                                        <p:tgtEl>
                                          <p:spTgt spid="37889"/>
                                        </p:tgtEl>
                                        <p:attrNameLst>
                                          <p:attrName>ppt_x</p:attrName>
                                        </p:attrNameLst>
                                      </p:cBhvr>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395288" y="1557338"/>
            <a:ext cx="8229600" cy="792162"/>
          </a:xfrm>
        </p:spPr>
        <p:txBody>
          <a:bodyPr/>
          <a:lstStyle/>
          <a:p>
            <a:r>
              <a:rPr lang="el-GR" sz="3200" smtClean="0">
                <a:solidFill>
                  <a:srgbClr val="C00000"/>
                </a:solidFill>
              </a:rPr>
              <a:t>ΔΙΑΔΙΚΑΣΙΑ ΕΠΙΛΟΓΗΣ</a:t>
            </a:r>
            <a:r>
              <a:rPr lang="el-GR" sz="2400" smtClean="0">
                <a:solidFill>
                  <a:srgbClr val="C00000"/>
                </a:solidFill>
              </a:rPr>
              <a:t> (</a:t>
            </a:r>
            <a:r>
              <a:rPr lang="en-US" sz="2400" smtClean="0">
                <a:solidFill>
                  <a:srgbClr val="C00000"/>
                </a:solidFill>
              </a:rPr>
              <a:t>I)</a:t>
            </a:r>
            <a:endParaRPr lang="el-GR" sz="2400" smtClean="0">
              <a:solidFill>
                <a:srgbClr val="C00000"/>
              </a:solidFill>
            </a:endParaRPr>
          </a:p>
        </p:txBody>
      </p:sp>
      <p:sp>
        <p:nvSpPr>
          <p:cNvPr id="38914" name="Content Placeholder 2"/>
          <p:cNvSpPr>
            <a:spLocks noGrp="1"/>
          </p:cNvSpPr>
          <p:nvPr>
            <p:ph idx="1"/>
          </p:nvPr>
        </p:nvSpPr>
        <p:spPr>
          <a:xfrm>
            <a:off x="395288" y="2205038"/>
            <a:ext cx="8229600" cy="4248150"/>
          </a:xfrm>
        </p:spPr>
        <p:txBody>
          <a:bodyPr/>
          <a:lstStyle/>
          <a:p>
            <a:r>
              <a:rPr lang="el-GR" sz="2400" smtClean="0">
                <a:latin typeface="Calibri" pitchFamily="34" charset="0"/>
              </a:rPr>
              <a:t>Η διαδικασία επιλογής πρέπει να χαρακτηρίζεται από διαφάνεια, αμεροληψία, να είναι τεκμηριωμένη και να δημοσιοποιείται.</a:t>
            </a:r>
          </a:p>
          <a:p>
            <a:r>
              <a:rPr lang="el-GR" sz="2400" smtClean="0">
                <a:latin typeface="Calibri" pitchFamily="34" charset="0"/>
              </a:rPr>
              <a:t>Τα κριτήρια επιλογής (ακαδημαϊκή επίδοση του φοιτητή, η γνώση της γλώσσας της χώρας όπου θα μεταβεί, το κίνητρο κ.τ.λ) θα πρέπει να είναι γνωστά εκ των προτέρων στους μετακινούμενους  και να αναρτώνται στην ιστοσελίδα του ιδρύματος.</a:t>
            </a:r>
          </a:p>
          <a:p>
            <a:r>
              <a:rPr lang="el-GR" sz="2400" smtClean="0">
                <a:latin typeface="Calibri" pitchFamily="34" charset="0"/>
              </a:rPr>
              <a:t>Βασικό κριτήριο επιλογής είναι το απαιτούμενο επίπεδο γλωσσικής επάρκειας του φοιτητή, όπως καθορίζεται στη συμφωνία μεταξύ ιδρυμάτων.</a:t>
            </a:r>
          </a:p>
          <a:p>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fade">
                                      <p:cBhvr>
                                        <p:cTn id="7" dur="770" decel="100000"/>
                                        <p:tgtEl>
                                          <p:spTgt spid="38913"/>
                                        </p:tgtEl>
                                      </p:cBhvr>
                                    </p:animEffect>
                                    <p:animScale>
                                      <p:cBhvr>
                                        <p:cTn id="8" dur="770" decel="100000"/>
                                        <p:tgtEl>
                                          <p:spTgt spid="38913"/>
                                        </p:tgtEl>
                                      </p:cBhvr>
                                      <p:from x="10000" y="10000"/>
                                      <p:to x="200000" y="450000"/>
                                    </p:animScale>
                                    <p:animScale>
                                      <p:cBhvr>
                                        <p:cTn id="9" dur="1230" accel="100000" fill="hold">
                                          <p:stCondLst>
                                            <p:cond delay="770"/>
                                          </p:stCondLst>
                                        </p:cTn>
                                        <p:tgtEl>
                                          <p:spTgt spid="38913"/>
                                        </p:tgtEl>
                                      </p:cBhvr>
                                      <p:from x="200000" y="450000"/>
                                      <p:to x="100000" y="100000"/>
                                    </p:animScale>
                                    <p:set>
                                      <p:cBhvr>
                                        <p:cTn id="10" dur="770" fill="hold"/>
                                        <p:tgtEl>
                                          <p:spTgt spid="38913"/>
                                        </p:tgtEl>
                                        <p:attrNameLst>
                                          <p:attrName>ppt_x</p:attrName>
                                        </p:attrNameLst>
                                      </p:cBhvr>
                                      <p:to>
                                        <p:strVal val="(0.5)"/>
                                      </p:to>
                                    </p:set>
                                    <p:anim from="(0.5)" to="(#ppt_x)" calcmode="lin" valueType="num">
                                      <p:cBhvr>
                                        <p:cTn id="11" dur="1230" accel="100000" fill="hold">
                                          <p:stCondLst>
                                            <p:cond delay="770"/>
                                          </p:stCondLst>
                                        </p:cTn>
                                        <p:tgtEl>
                                          <p:spTgt spid="38913"/>
                                        </p:tgtEl>
                                        <p:attrNameLst>
                                          <p:attrName>ppt_x</p:attrName>
                                        </p:attrNameLst>
                                      </p:cBhvr>
                                    </p:anim>
                                    <p:set>
                                      <p:cBhvr>
                                        <p:cTn id="12" dur="770" fill="hold"/>
                                        <p:tgtEl>
                                          <p:spTgt spid="38913"/>
                                        </p:tgtEl>
                                        <p:attrNameLst>
                                          <p:attrName>ppt_y</p:attrName>
                                        </p:attrNameLst>
                                      </p:cBhvr>
                                      <p:to>
                                        <p:strVal val="(#ppt_y+0.4)"/>
                                      </p:to>
                                    </p:set>
                                    <p:anim from="(#ppt_y+0.4)" to="(#ppt_y)" calcmode="lin" valueType="num">
                                      <p:cBhvr>
                                        <p:cTn id="13" dur="1230" accel="100000" fill="hold">
                                          <p:stCondLst>
                                            <p:cond delay="770"/>
                                          </p:stCondLst>
                                        </p:cTn>
                                        <p:tgtEl>
                                          <p:spTgt spid="38913"/>
                                        </p:tgtEl>
                                        <p:attrNameLst>
                                          <p:attrName>ppt_y</p:attrName>
                                        </p:attrNameLst>
                                      </p:cBhvr>
                                    </p:anim>
                                  </p:childTnLst>
                                </p:cTn>
                              </p:par>
                            </p:childTnLst>
                          </p:cTn>
                        </p:par>
                        <p:par>
                          <p:cTn id="14" fill="hold">
                            <p:stCondLst>
                              <p:cond delay="2000"/>
                            </p:stCondLst>
                            <p:childTnLst>
                              <p:par>
                                <p:cTn id="15" presetID="2" presetClass="entr" presetSubtype="4" fill="hold" grpId="1" nodeType="afterEffect">
                                  <p:stCondLst>
                                    <p:cond delay="0"/>
                                  </p:stCondLst>
                                  <p:childTnLst>
                                    <p:set>
                                      <p:cBhvr>
                                        <p:cTn id="16" dur="1" fill="hold">
                                          <p:stCondLst>
                                            <p:cond delay="0"/>
                                          </p:stCondLst>
                                        </p:cTn>
                                        <p:tgtEl>
                                          <p:spTgt spid="38914"/>
                                        </p:tgtEl>
                                        <p:attrNameLst>
                                          <p:attrName>style.visibility</p:attrName>
                                        </p:attrNameLst>
                                      </p:cBhvr>
                                      <p:to>
                                        <p:strVal val="visible"/>
                                      </p:to>
                                    </p:set>
                                    <p:anim calcmode="lin" valueType="num">
                                      <p:cBhvr additive="base">
                                        <p:cTn id="17" dur="500" fill="hold"/>
                                        <p:tgtEl>
                                          <p:spTgt spid="38914"/>
                                        </p:tgtEl>
                                        <p:attrNameLst>
                                          <p:attrName>ppt_x</p:attrName>
                                        </p:attrNameLst>
                                      </p:cBhvr>
                                      <p:tavLst>
                                        <p:tav tm="0">
                                          <p:val>
                                            <p:strVal val="#ppt_x"/>
                                          </p:val>
                                        </p:tav>
                                        <p:tav tm="100000">
                                          <p:val>
                                            <p:strVal val="#ppt_x"/>
                                          </p:val>
                                        </p:tav>
                                      </p:tavLst>
                                    </p:anim>
                                    <p:anim calcmode="lin" valueType="num">
                                      <p:cBhvr additive="base">
                                        <p:cTn id="1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38914" grpId="1" rev="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23850" y="1628775"/>
            <a:ext cx="8229600" cy="711200"/>
          </a:xfrm>
        </p:spPr>
        <p:txBody>
          <a:bodyPr/>
          <a:lstStyle/>
          <a:p>
            <a:r>
              <a:rPr lang="el-GR" sz="3200" smtClean="0">
                <a:solidFill>
                  <a:srgbClr val="C00000"/>
                </a:solidFill>
              </a:rPr>
              <a:t>ΔΙΑΔΙΚΑΣΙΑ ΕΠΙΛΟΓΗΣ (</a:t>
            </a:r>
            <a:r>
              <a:rPr lang="en-US" sz="3200" smtClean="0">
                <a:solidFill>
                  <a:srgbClr val="C00000"/>
                </a:solidFill>
              </a:rPr>
              <a:t>II)</a:t>
            </a:r>
            <a:endParaRPr lang="el-GR" sz="3200" smtClean="0">
              <a:solidFill>
                <a:srgbClr val="C00000"/>
              </a:solidFill>
            </a:endParaRPr>
          </a:p>
        </p:txBody>
      </p:sp>
      <p:sp>
        <p:nvSpPr>
          <p:cNvPr id="39938" name="Content Placeholder 2"/>
          <p:cNvSpPr>
            <a:spLocks noGrp="1"/>
          </p:cNvSpPr>
          <p:nvPr>
            <p:ph idx="1"/>
          </p:nvPr>
        </p:nvSpPr>
        <p:spPr>
          <a:xfrm>
            <a:off x="468313" y="2349500"/>
            <a:ext cx="8229600" cy="3960813"/>
          </a:xfrm>
        </p:spPr>
        <p:txBody>
          <a:bodyPr/>
          <a:lstStyle/>
          <a:p>
            <a:r>
              <a:rPr lang="el-GR" sz="2400" smtClean="0">
                <a:latin typeface="Calibri" pitchFamily="34" charset="0"/>
              </a:rPr>
              <a:t>Συνιστάται να εφαρμόζεται μοριοδότηση /ιεράρχηση των κριτηρίων.</a:t>
            </a:r>
          </a:p>
          <a:p>
            <a:r>
              <a:rPr lang="el-GR" sz="2400" smtClean="0">
                <a:latin typeface="Calibri" pitchFamily="34" charset="0"/>
              </a:rPr>
              <a:t>Λίστα επιτυχόντων, επιλαχόντων και απορριφθέντων με τεκμηριωμένη αναφορά στους λόγους απόρριψης.</a:t>
            </a:r>
          </a:p>
          <a:p>
            <a:r>
              <a:rPr lang="el-GR" sz="2400" smtClean="0">
                <a:latin typeface="Calibri" pitchFamily="34" charset="0"/>
              </a:rPr>
              <a:t>Η επιλογή του προσωπικού πραγματοποιείται βάσει του σχεδίου προγράμματος κινητικότητας. Πριν την αναχώρηση το τελικό πρόγραμμα κινητικότητας θα συμφωνηθεί από το Ίδρυμα Υποδοχής και Αποστολής.</a:t>
            </a:r>
          </a:p>
          <a:p>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9937"/>
                                        </p:tgtEl>
                                        <p:attrNameLst>
                                          <p:attrName>style.visibility</p:attrName>
                                        </p:attrNameLst>
                                      </p:cBhvr>
                                      <p:to>
                                        <p:strVal val="visible"/>
                                      </p:to>
                                    </p:set>
                                    <p:animEffect transition="in" filter="fade">
                                      <p:cBhvr>
                                        <p:cTn id="7" dur="770" decel="100000"/>
                                        <p:tgtEl>
                                          <p:spTgt spid="39937"/>
                                        </p:tgtEl>
                                      </p:cBhvr>
                                    </p:animEffect>
                                    <p:animScale>
                                      <p:cBhvr>
                                        <p:cTn id="8" dur="770" decel="100000"/>
                                        <p:tgtEl>
                                          <p:spTgt spid="39937"/>
                                        </p:tgtEl>
                                      </p:cBhvr>
                                      <p:from x="10000" y="10000"/>
                                      <p:to x="200000" y="450000"/>
                                    </p:animScale>
                                    <p:animScale>
                                      <p:cBhvr>
                                        <p:cTn id="9" dur="1230" accel="100000" fill="hold">
                                          <p:stCondLst>
                                            <p:cond delay="770"/>
                                          </p:stCondLst>
                                        </p:cTn>
                                        <p:tgtEl>
                                          <p:spTgt spid="39937"/>
                                        </p:tgtEl>
                                      </p:cBhvr>
                                      <p:from x="200000" y="450000"/>
                                      <p:to x="100000" y="100000"/>
                                    </p:animScale>
                                    <p:set>
                                      <p:cBhvr>
                                        <p:cTn id="10" dur="770" fill="hold"/>
                                        <p:tgtEl>
                                          <p:spTgt spid="39937"/>
                                        </p:tgtEl>
                                        <p:attrNameLst>
                                          <p:attrName>ppt_x</p:attrName>
                                        </p:attrNameLst>
                                      </p:cBhvr>
                                      <p:to>
                                        <p:strVal val="(0.5)"/>
                                      </p:to>
                                    </p:set>
                                    <p:anim from="(0.5)" to="(#ppt_x)" calcmode="lin" valueType="num">
                                      <p:cBhvr>
                                        <p:cTn id="11" dur="1230" accel="100000" fill="hold">
                                          <p:stCondLst>
                                            <p:cond delay="770"/>
                                          </p:stCondLst>
                                        </p:cTn>
                                        <p:tgtEl>
                                          <p:spTgt spid="39937"/>
                                        </p:tgtEl>
                                        <p:attrNameLst>
                                          <p:attrName>ppt_x</p:attrName>
                                        </p:attrNameLst>
                                      </p:cBhvr>
                                    </p:anim>
                                    <p:set>
                                      <p:cBhvr>
                                        <p:cTn id="12" dur="770" fill="hold"/>
                                        <p:tgtEl>
                                          <p:spTgt spid="39937"/>
                                        </p:tgtEl>
                                        <p:attrNameLst>
                                          <p:attrName>ppt_y</p:attrName>
                                        </p:attrNameLst>
                                      </p:cBhvr>
                                      <p:to>
                                        <p:strVal val="(#ppt_y+0.4)"/>
                                      </p:to>
                                    </p:set>
                                    <p:anim from="(#ppt_y+0.4)" to="(#ppt_y)" calcmode="lin" valueType="num">
                                      <p:cBhvr>
                                        <p:cTn id="13" dur="1230" accel="100000" fill="hold">
                                          <p:stCondLst>
                                            <p:cond delay="770"/>
                                          </p:stCondLst>
                                        </p:cTn>
                                        <p:tgtEl>
                                          <p:spTgt spid="39937"/>
                                        </p:tgtEl>
                                        <p:attrNameLst>
                                          <p:attrName>ppt_y</p:attrName>
                                        </p:attrNameLst>
                                      </p:cBhvr>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938">
                                            <p:txEl>
                                              <p:pRg st="0" end="0"/>
                                            </p:txEl>
                                          </p:spTgt>
                                        </p:tgtEl>
                                        <p:attrNameLst>
                                          <p:attrName>style.visibility</p:attrName>
                                        </p:attrNameLst>
                                      </p:cBhvr>
                                      <p:to>
                                        <p:strVal val="visible"/>
                                      </p:to>
                                    </p:set>
                                    <p:anim calcmode="lin" valueType="num">
                                      <p:cBhvr additive="base">
                                        <p:cTn id="17" dur="500" fill="hold"/>
                                        <p:tgtEl>
                                          <p:spTgt spid="3993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993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39938">
                                            <p:txEl>
                                              <p:pRg st="1" end="1"/>
                                            </p:txEl>
                                          </p:spTgt>
                                        </p:tgtEl>
                                        <p:attrNameLst>
                                          <p:attrName>style.visibility</p:attrName>
                                        </p:attrNameLst>
                                      </p:cBhvr>
                                      <p:to>
                                        <p:strVal val="visible"/>
                                      </p:to>
                                    </p:set>
                                    <p:anim calcmode="lin" valueType="num">
                                      <p:cBhvr additive="base">
                                        <p:cTn id="22" dur="500" fill="hold"/>
                                        <p:tgtEl>
                                          <p:spTgt spid="39938">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993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39938">
                                            <p:txEl>
                                              <p:pRg st="2" end="2"/>
                                            </p:txEl>
                                          </p:spTgt>
                                        </p:tgtEl>
                                        <p:attrNameLst>
                                          <p:attrName>style.visibility</p:attrName>
                                        </p:attrNameLst>
                                      </p:cBhvr>
                                      <p:to>
                                        <p:strVal val="visible"/>
                                      </p:to>
                                    </p:set>
                                    <p:anim calcmode="lin" valueType="num">
                                      <p:cBhvr additive="base">
                                        <p:cTn id="27" dur="500" fill="hold"/>
                                        <p:tgtEl>
                                          <p:spTgt spid="3993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993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P spid="3993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395288" y="1341438"/>
            <a:ext cx="8229600" cy="574675"/>
          </a:xfrm>
        </p:spPr>
        <p:txBody>
          <a:bodyPr/>
          <a:lstStyle/>
          <a:p>
            <a:r>
              <a:rPr lang="el-GR" sz="2800" smtClean="0">
                <a:solidFill>
                  <a:srgbClr val="C00000"/>
                </a:solidFill>
              </a:rPr>
              <a:t>ΔΙΑΔΙΚΑΣΙΑ ΑΝΑΓΝΩΡΙΣΗΣ</a:t>
            </a:r>
            <a:r>
              <a:rPr lang="el-GR" sz="1800" smtClean="0">
                <a:solidFill>
                  <a:srgbClr val="C00000"/>
                </a:solidFill>
              </a:rPr>
              <a:t> (</a:t>
            </a:r>
            <a:r>
              <a:rPr lang="en-US" sz="1800" smtClean="0">
                <a:solidFill>
                  <a:srgbClr val="C00000"/>
                </a:solidFill>
              </a:rPr>
              <a:t>I)</a:t>
            </a:r>
            <a:endParaRPr lang="el-GR" sz="1800" smtClean="0">
              <a:solidFill>
                <a:srgbClr val="C00000"/>
              </a:solidFill>
            </a:endParaRPr>
          </a:p>
        </p:txBody>
      </p:sp>
      <p:sp>
        <p:nvSpPr>
          <p:cNvPr id="40962" name="Content Placeholder 2"/>
          <p:cNvSpPr>
            <a:spLocks noGrp="1"/>
          </p:cNvSpPr>
          <p:nvPr>
            <p:ph idx="1"/>
          </p:nvPr>
        </p:nvSpPr>
        <p:spPr>
          <a:xfrm>
            <a:off x="395288" y="1916113"/>
            <a:ext cx="8353425" cy="4681537"/>
          </a:xfrm>
        </p:spPr>
        <p:txBody>
          <a:bodyPr/>
          <a:lstStyle/>
          <a:p>
            <a:pPr algn="just"/>
            <a:r>
              <a:rPr lang="el-GR" sz="2400" smtClean="0">
                <a:latin typeface="Calibri" pitchFamily="34" charset="0"/>
              </a:rPr>
              <a:t>Ακαδημαϊκός υπεύθυνος ανά τμήμα</a:t>
            </a:r>
          </a:p>
          <a:p>
            <a:pPr algn="just"/>
            <a:r>
              <a:rPr lang="el-GR" sz="2400" smtClean="0">
                <a:latin typeface="Calibri" pitchFamily="34" charset="0"/>
              </a:rPr>
              <a:t>Εξουσιοδοτημένος να εγκρίνει συμφωνίες μάθησης/τροποποιήσεις</a:t>
            </a:r>
          </a:p>
          <a:p>
            <a:pPr algn="just"/>
            <a:r>
              <a:rPr lang="el-GR" sz="2400" smtClean="0">
                <a:latin typeface="Calibri" pitchFamily="34" charset="0"/>
              </a:rPr>
              <a:t>Εγγύηση πλήρους  αναγνώρισης </a:t>
            </a:r>
          </a:p>
          <a:p>
            <a:pPr algn="just"/>
            <a:r>
              <a:rPr lang="el-GR" sz="2400" smtClean="0">
                <a:solidFill>
                  <a:srgbClr val="FF0000"/>
                </a:solidFill>
                <a:latin typeface="Calibri" pitchFamily="34" charset="0"/>
              </a:rPr>
              <a:t>ΣΗΜΑΝΤΙΚΟ</a:t>
            </a:r>
            <a:r>
              <a:rPr lang="en-US" sz="2400" smtClean="0">
                <a:solidFill>
                  <a:srgbClr val="FF0000"/>
                </a:solidFill>
                <a:latin typeface="Calibri" pitchFamily="34" charset="0"/>
              </a:rPr>
              <a:t>: </a:t>
            </a:r>
            <a:r>
              <a:rPr lang="el-GR" sz="2400" smtClean="0">
                <a:solidFill>
                  <a:srgbClr val="FF0000"/>
                </a:solidFill>
                <a:latin typeface="Calibri" pitchFamily="34" charset="0"/>
              </a:rPr>
              <a:t>καθοδήγηση φοιτητών πριν από την μετακίνηση για τη συμπλήρωση συμφωνίας μάθησης για σπουδές/πρακτική άσκηση</a:t>
            </a:r>
          </a:p>
          <a:p>
            <a:pPr algn="just"/>
            <a:r>
              <a:rPr lang="el-GR" sz="2400" smtClean="0">
                <a:latin typeface="Calibri" pitchFamily="34" charset="0"/>
              </a:rPr>
              <a:t>Με την επιστροφή του φοιτητή, μεταφορά των πιστωτικών μονάδων που αποκτήθηκαν</a:t>
            </a:r>
          </a:p>
          <a:p>
            <a:pPr algn="just"/>
            <a:r>
              <a:rPr lang="el-GR" sz="2400" smtClean="0">
                <a:latin typeface="Calibri" pitchFamily="34" charset="0"/>
              </a:rPr>
              <a:t>Πιστοποιητικό αναλυτικής βαθμολογίας στον φάκελο του φοιτητή +αναγνώριση+ αναφορά στο παράρτημα διπλώματος</a:t>
            </a:r>
          </a:p>
          <a:p>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fade">
                                      <p:cBhvr>
                                        <p:cTn id="7" dur="770" decel="100000"/>
                                        <p:tgtEl>
                                          <p:spTgt spid="40961"/>
                                        </p:tgtEl>
                                      </p:cBhvr>
                                    </p:animEffect>
                                    <p:animScale>
                                      <p:cBhvr>
                                        <p:cTn id="8" dur="770" decel="100000"/>
                                        <p:tgtEl>
                                          <p:spTgt spid="40961"/>
                                        </p:tgtEl>
                                      </p:cBhvr>
                                      <p:from x="10000" y="10000"/>
                                      <p:to x="200000" y="450000"/>
                                    </p:animScale>
                                    <p:animScale>
                                      <p:cBhvr>
                                        <p:cTn id="9" dur="1230" accel="100000" fill="hold">
                                          <p:stCondLst>
                                            <p:cond delay="770"/>
                                          </p:stCondLst>
                                        </p:cTn>
                                        <p:tgtEl>
                                          <p:spTgt spid="40961"/>
                                        </p:tgtEl>
                                      </p:cBhvr>
                                      <p:from x="200000" y="450000"/>
                                      <p:to x="100000" y="100000"/>
                                    </p:animScale>
                                    <p:set>
                                      <p:cBhvr>
                                        <p:cTn id="10" dur="770" fill="hold"/>
                                        <p:tgtEl>
                                          <p:spTgt spid="40961"/>
                                        </p:tgtEl>
                                        <p:attrNameLst>
                                          <p:attrName>ppt_x</p:attrName>
                                        </p:attrNameLst>
                                      </p:cBhvr>
                                      <p:to>
                                        <p:strVal val="(0.5)"/>
                                      </p:to>
                                    </p:set>
                                    <p:anim from="(0.5)" to="(#ppt_x)" calcmode="lin" valueType="num">
                                      <p:cBhvr>
                                        <p:cTn id="11" dur="1230" accel="100000" fill="hold">
                                          <p:stCondLst>
                                            <p:cond delay="770"/>
                                          </p:stCondLst>
                                        </p:cTn>
                                        <p:tgtEl>
                                          <p:spTgt spid="40961"/>
                                        </p:tgtEl>
                                        <p:attrNameLst>
                                          <p:attrName>ppt_x</p:attrName>
                                        </p:attrNameLst>
                                      </p:cBhvr>
                                    </p:anim>
                                    <p:set>
                                      <p:cBhvr>
                                        <p:cTn id="12" dur="770" fill="hold"/>
                                        <p:tgtEl>
                                          <p:spTgt spid="40961"/>
                                        </p:tgtEl>
                                        <p:attrNameLst>
                                          <p:attrName>ppt_y</p:attrName>
                                        </p:attrNameLst>
                                      </p:cBhvr>
                                      <p:to>
                                        <p:strVal val="(#ppt_y+0.4)"/>
                                      </p:to>
                                    </p:set>
                                    <p:anim from="(#ppt_y+0.4)" to="(#ppt_y)" calcmode="lin" valueType="num">
                                      <p:cBhvr>
                                        <p:cTn id="13" dur="1230" accel="100000" fill="hold">
                                          <p:stCondLst>
                                            <p:cond delay="770"/>
                                          </p:stCondLst>
                                        </p:cTn>
                                        <p:tgtEl>
                                          <p:spTgt spid="40961"/>
                                        </p:tgtEl>
                                        <p:attrNameLst>
                                          <p:attrName>ppt_y</p:attrName>
                                        </p:attrNameLst>
                                      </p:cBhvr>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0962">
                                            <p:txEl>
                                              <p:pRg st="0" end="0"/>
                                            </p:txEl>
                                          </p:spTgt>
                                        </p:tgtEl>
                                        <p:attrNameLst>
                                          <p:attrName>style.visibility</p:attrName>
                                        </p:attrNameLst>
                                      </p:cBhvr>
                                      <p:to>
                                        <p:strVal val="visible"/>
                                      </p:to>
                                    </p:set>
                                    <p:anim calcmode="lin" valueType="num">
                                      <p:cBhvr additive="base">
                                        <p:cTn id="17" dur="5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2">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40962">
                                            <p:txEl>
                                              <p:pRg st="1" end="1"/>
                                            </p:txEl>
                                          </p:spTgt>
                                        </p:tgtEl>
                                        <p:attrNameLst>
                                          <p:attrName>style.visibility</p:attrName>
                                        </p:attrNameLst>
                                      </p:cBhvr>
                                      <p:to>
                                        <p:strVal val="visible"/>
                                      </p:to>
                                    </p:set>
                                    <p:anim calcmode="lin" valueType="num">
                                      <p:cBhvr additive="base">
                                        <p:cTn id="22" dur="500" fill="hold"/>
                                        <p:tgtEl>
                                          <p:spTgt spid="40962">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0962">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40962">
                                            <p:txEl>
                                              <p:pRg st="2" end="2"/>
                                            </p:txEl>
                                          </p:spTgt>
                                        </p:tgtEl>
                                        <p:attrNameLst>
                                          <p:attrName>style.visibility</p:attrName>
                                        </p:attrNameLst>
                                      </p:cBhvr>
                                      <p:to>
                                        <p:strVal val="visible"/>
                                      </p:to>
                                    </p:set>
                                    <p:anim calcmode="lin" valueType="num">
                                      <p:cBhvr additive="base">
                                        <p:cTn id="27" dur="500" fill="hold"/>
                                        <p:tgtEl>
                                          <p:spTgt spid="4096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62">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750"/>
                            </p:stCondLst>
                            <p:childTnLst>
                              <p:par>
                                <p:cTn id="30" presetID="2" presetClass="entr" presetSubtype="4" fill="hold" grpId="0" nodeType="afterEffect">
                                  <p:stCondLst>
                                    <p:cond delay="0"/>
                                  </p:stCondLst>
                                  <p:childTnLst>
                                    <p:set>
                                      <p:cBhvr>
                                        <p:cTn id="31" dur="1" fill="hold">
                                          <p:stCondLst>
                                            <p:cond delay="0"/>
                                          </p:stCondLst>
                                        </p:cTn>
                                        <p:tgtEl>
                                          <p:spTgt spid="40962">
                                            <p:txEl>
                                              <p:pRg st="4" end="4"/>
                                            </p:txEl>
                                          </p:spTgt>
                                        </p:tgtEl>
                                        <p:attrNameLst>
                                          <p:attrName>style.visibility</p:attrName>
                                        </p:attrNameLst>
                                      </p:cBhvr>
                                      <p:to>
                                        <p:strVal val="visible"/>
                                      </p:to>
                                    </p:set>
                                    <p:anim calcmode="lin" valueType="num">
                                      <p:cBhvr additive="base">
                                        <p:cTn id="32" dur="500" fill="hold"/>
                                        <p:tgtEl>
                                          <p:spTgt spid="4096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096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250"/>
                            </p:stCondLst>
                            <p:childTnLst>
                              <p:par>
                                <p:cTn id="35" presetID="2" presetClass="entr" presetSubtype="4" fill="hold" grpId="0" nodeType="afterEffect">
                                  <p:stCondLst>
                                    <p:cond delay="0"/>
                                  </p:stCondLst>
                                  <p:childTnLst>
                                    <p:set>
                                      <p:cBhvr>
                                        <p:cTn id="36" dur="1" fill="hold">
                                          <p:stCondLst>
                                            <p:cond delay="0"/>
                                          </p:stCondLst>
                                        </p:cTn>
                                        <p:tgtEl>
                                          <p:spTgt spid="40962">
                                            <p:txEl>
                                              <p:pRg st="5" end="5"/>
                                            </p:txEl>
                                          </p:spTgt>
                                        </p:tgtEl>
                                        <p:attrNameLst>
                                          <p:attrName>style.visibility</p:attrName>
                                        </p:attrNameLst>
                                      </p:cBhvr>
                                      <p:to>
                                        <p:strVal val="visible"/>
                                      </p:to>
                                    </p:set>
                                    <p:anim calcmode="lin" valueType="num">
                                      <p:cBhvr additive="base">
                                        <p:cTn id="37" dur="500" fill="hold"/>
                                        <p:tgtEl>
                                          <p:spTgt spid="409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62">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750"/>
                            </p:stCondLst>
                            <p:childTnLst>
                              <p:par>
                                <p:cTn id="40" presetID="2" presetClass="entr" presetSubtype="4" fill="hold" grpId="0" nodeType="afterEffect">
                                  <p:stCondLst>
                                    <p:cond delay="0"/>
                                  </p:stCondLst>
                                  <p:iterate type="wd">
                                    <p:tmPct val="10000"/>
                                  </p:iterate>
                                  <p:childTnLst>
                                    <p:set>
                                      <p:cBhvr>
                                        <p:cTn id="41" dur="1" fill="hold">
                                          <p:stCondLst>
                                            <p:cond delay="0"/>
                                          </p:stCondLst>
                                        </p:cTn>
                                        <p:tgtEl>
                                          <p:spTgt spid="40962">
                                            <p:txEl>
                                              <p:pRg st="3" end="3"/>
                                            </p:txEl>
                                          </p:spTgt>
                                        </p:tgtEl>
                                        <p:attrNameLst>
                                          <p:attrName>style.visibility</p:attrName>
                                        </p:attrNameLst>
                                      </p:cBhvr>
                                      <p:to>
                                        <p:strVal val="visible"/>
                                      </p:to>
                                    </p:set>
                                    <p:anim calcmode="lin" valueType="num">
                                      <p:cBhvr additive="base">
                                        <p:cTn id="42" dur="500" fill="hold"/>
                                        <p:tgtEl>
                                          <p:spTgt spid="40962">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09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l-GR" sz="3200" smtClean="0">
                <a:solidFill>
                  <a:srgbClr val="C00000"/>
                </a:solidFill>
              </a:rPr>
              <a:t>ΔΙΑΔΙΚΑΣΙΑ ΑΝΑΓΝΩΡΙΣΗΣ (</a:t>
            </a:r>
            <a:r>
              <a:rPr lang="en-US" sz="3200" smtClean="0">
                <a:solidFill>
                  <a:srgbClr val="C00000"/>
                </a:solidFill>
              </a:rPr>
              <a:t>II)</a:t>
            </a:r>
            <a:endParaRPr lang="el-GR" sz="3200" smtClean="0"/>
          </a:p>
        </p:txBody>
      </p:sp>
      <p:sp>
        <p:nvSpPr>
          <p:cNvPr id="41986" name="Content Placeholder 2"/>
          <p:cNvSpPr>
            <a:spLocks noGrp="1"/>
          </p:cNvSpPr>
          <p:nvPr>
            <p:ph idx="1"/>
          </p:nvPr>
        </p:nvSpPr>
        <p:spPr>
          <a:xfrm>
            <a:off x="323850" y="2636838"/>
            <a:ext cx="8229600" cy="2592387"/>
          </a:xfrm>
        </p:spPr>
        <p:txBody>
          <a:bodyPr/>
          <a:lstStyle/>
          <a:p>
            <a:pPr>
              <a:lnSpc>
                <a:spcPct val="150000"/>
              </a:lnSpc>
            </a:pPr>
            <a:r>
              <a:rPr lang="el-GR" sz="2400" smtClean="0">
                <a:latin typeface="Calibri" pitchFamily="34" charset="0"/>
              </a:rPr>
              <a:t>Χρήση </a:t>
            </a:r>
            <a:r>
              <a:rPr lang="en-US" sz="2400" smtClean="0">
                <a:latin typeface="Calibri" pitchFamily="34" charset="0"/>
              </a:rPr>
              <a:t>ECTS </a:t>
            </a:r>
            <a:r>
              <a:rPr lang="el-GR" sz="2400" smtClean="0">
                <a:latin typeface="Calibri" pitchFamily="34" charset="0"/>
              </a:rPr>
              <a:t>ή αντίστοιχου συστήματος </a:t>
            </a:r>
          </a:p>
          <a:p>
            <a:pPr>
              <a:lnSpc>
                <a:spcPct val="150000"/>
              </a:lnSpc>
            </a:pPr>
            <a:r>
              <a:rPr lang="el-GR" sz="2400" smtClean="0">
                <a:latin typeface="Calibri" pitchFamily="34" charset="0"/>
              </a:rPr>
              <a:t>Εφαρμογή οδηγού </a:t>
            </a:r>
            <a:r>
              <a:rPr lang="en-US" sz="2400" smtClean="0">
                <a:latin typeface="Calibri" pitchFamily="34" charset="0"/>
              </a:rPr>
              <a:t>ECTS </a:t>
            </a:r>
            <a:r>
              <a:rPr lang="el-GR" sz="2400" smtClean="0">
                <a:latin typeface="Calibri" pitchFamily="34" charset="0"/>
              </a:rPr>
              <a:t>(επικαιροποίηση το 2014)</a:t>
            </a:r>
          </a:p>
          <a:p>
            <a:pPr>
              <a:lnSpc>
                <a:spcPct val="150000"/>
              </a:lnSpc>
            </a:pPr>
            <a:r>
              <a:rPr lang="el-GR" sz="2400" smtClean="0">
                <a:latin typeface="Calibri" pitchFamily="34" charset="0"/>
              </a:rPr>
              <a:t>Ετήσιος οδηγός σπουδών-ιστοσελίδα ιδρύματος</a:t>
            </a:r>
          </a:p>
          <a:p>
            <a:pPr>
              <a:lnSpc>
                <a:spcPct val="150000"/>
              </a:lnSpc>
            </a:pPr>
            <a:r>
              <a:rPr lang="el-GR" sz="2400" smtClean="0">
                <a:latin typeface="Calibri" pitchFamily="34" charset="0"/>
              </a:rPr>
              <a:t>Συμφωνία Μάθησης-αναλυτική βαθμολογία</a:t>
            </a:r>
          </a:p>
          <a:p>
            <a:pPr>
              <a:lnSpc>
                <a:spcPct val="150000"/>
              </a:lnSpc>
            </a:pPr>
            <a:r>
              <a:rPr lang="el-GR" sz="2400" smtClean="0">
                <a:latin typeface="Calibri" pitchFamily="34" charset="0"/>
              </a:rPr>
              <a:t>Έκδοση Παραρτήματος Διπλώματος</a:t>
            </a:r>
          </a:p>
          <a:p>
            <a:pPr>
              <a:lnSpc>
                <a:spcPct val="150000"/>
              </a:lnSpc>
            </a:pP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fade">
                                      <p:cBhvr>
                                        <p:cTn id="7" dur="770" decel="100000"/>
                                        <p:tgtEl>
                                          <p:spTgt spid="41985"/>
                                        </p:tgtEl>
                                      </p:cBhvr>
                                    </p:animEffect>
                                    <p:animScale>
                                      <p:cBhvr>
                                        <p:cTn id="8" dur="770" decel="100000"/>
                                        <p:tgtEl>
                                          <p:spTgt spid="41985"/>
                                        </p:tgtEl>
                                      </p:cBhvr>
                                      <p:from x="10000" y="10000"/>
                                      <p:to x="200000" y="450000"/>
                                    </p:animScale>
                                    <p:animScale>
                                      <p:cBhvr>
                                        <p:cTn id="9" dur="1230" accel="100000" fill="hold">
                                          <p:stCondLst>
                                            <p:cond delay="770"/>
                                          </p:stCondLst>
                                        </p:cTn>
                                        <p:tgtEl>
                                          <p:spTgt spid="41985"/>
                                        </p:tgtEl>
                                      </p:cBhvr>
                                      <p:from x="200000" y="450000"/>
                                      <p:to x="100000" y="100000"/>
                                    </p:animScale>
                                    <p:set>
                                      <p:cBhvr>
                                        <p:cTn id="10" dur="770" fill="hold"/>
                                        <p:tgtEl>
                                          <p:spTgt spid="41985"/>
                                        </p:tgtEl>
                                        <p:attrNameLst>
                                          <p:attrName>ppt_x</p:attrName>
                                        </p:attrNameLst>
                                      </p:cBhvr>
                                      <p:to>
                                        <p:strVal val="(0.5)"/>
                                      </p:to>
                                    </p:set>
                                    <p:anim from="(0.5)" to="(#ppt_x)" calcmode="lin" valueType="num">
                                      <p:cBhvr>
                                        <p:cTn id="11" dur="1230" accel="100000" fill="hold">
                                          <p:stCondLst>
                                            <p:cond delay="770"/>
                                          </p:stCondLst>
                                        </p:cTn>
                                        <p:tgtEl>
                                          <p:spTgt spid="41985"/>
                                        </p:tgtEl>
                                        <p:attrNameLst>
                                          <p:attrName>ppt_x</p:attrName>
                                        </p:attrNameLst>
                                      </p:cBhvr>
                                    </p:anim>
                                    <p:set>
                                      <p:cBhvr>
                                        <p:cTn id="12" dur="770" fill="hold"/>
                                        <p:tgtEl>
                                          <p:spTgt spid="41985"/>
                                        </p:tgtEl>
                                        <p:attrNameLst>
                                          <p:attrName>ppt_y</p:attrName>
                                        </p:attrNameLst>
                                      </p:cBhvr>
                                      <p:to>
                                        <p:strVal val="(#ppt_y+0.4)"/>
                                      </p:to>
                                    </p:set>
                                    <p:anim from="(#ppt_y+0.4)" to="(#ppt_y)" calcmode="lin" valueType="num">
                                      <p:cBhvr>
                                        <p:cTn id="13" dur="1230" accel="100000" fill="hold">
                                          <p:stCondLst>
                                            <p:cond delay="770"/>
                                          </p:stCondLst>
                                        </p:cTn>
                                        <p:tgtEl>
                                          <p:spTgt spid="41985"/>
                                        </p:tgtEl>
                                        <p:attrNameLst>
                                          <p:attrName>ppt_y</p:attrName>
                                        </p:attrNameLst>
                                      </p:cBhvr>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1986">
                                            <p:txEl>
                                              <p:pRg st="0" end="0"/>
                                            </p:txEl>
                                          </p:spTgt>
                                        </p:tgtEl>
                                        <p:attrNameLst>
                                          <p:attrName>style.visibility</p:attrName>
                                        </p:attrNameLst>
                                      </p:cBhvr>
                                      <p:to>
                                        <p:strVal val="visible"/>
                                      </p:to>
                                    </p:set>
                                    <p:anim calcmode="lin" valueType="num">
                                      <p:cBhvr additive="base">
                                        <p:cTn id="17" dur="5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98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41986">
                                            <p:txEl>
                                              <p:pRg st="1" end="1"/>
                                            </p:txEl>
                                          </p:spTgt>
                                        </p:tgtEl>
                                        <p:attrNameLst>
                                          <p:attrName>style.visibility</p:attrName>
                                        </p:attrNameLst>
                                      </p:cBhvr>
                                      <p:to>
                                        <p:strVal val="visible"/>
                                      </p:to>
                                    </p:set>
                                    <p:anim calcmode="lin" valueType="num">
                                      <p:cBhvr additive="base">
                                        <p:cTn id="22" dur="500" fill="hold"/>
                                        <p:tgtEl>
                                          <p:spTgt spid="4198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198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41986">
                                            <p:txEl>
                                              <p:pRg st="2" end="2"/>
                                            </p:txEl>
                                          </p:spTgt>
                                        </p:tgtEl>
                                        <p:attrNameLst>
                                          <p:attrName>style.visibility</p:attrName>
                                        </p:attrNameLst>
                                      </p:cBhvr>
                                      <p:to>
                                        <p:strVal val="visible"/>
                                      </p:to>
                                    </p:set>
                                    <p:anim calcmode="lin" valueType="num">
                                      <p:cBhvr additive="base">
                                        <p:cTn id="27" dur="5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98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41986">
                                            <p:txEl>
                                              <p:pRg st="3" end="3"/>
                                            </p:txEl>
                                          </p:spTgt>
                                        </p:tgtEl>
                                        <p:attrNameLst>
                                          <p:attrName>style.visibility</p:attrName>
                                        </p:attrNameLst>
                                      </p:cBhvr>
                                      <p:to>
                                        <p:strVal val="visible"/>
                                      </p:to>
                                    </p:set>
                                    <p:anim calcmode="lin" valueType="num">
                                      <p:cBhvr additive="base">
                                        <p:cTn id="32" dur="500" fill="hold"/>
                                        <p:tgtEl>
                                          <p:spTgt spid="4198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198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 presetClass="entr" presetSubtype="4" fill="hold" grpId="0" nodeType="afterEffect">
                                  <p:stCondLst>
                                    <p:cond delay="0"/>
                                  </p:stCondLst>
                                  <p:childTnLst>
                                    <p:set>
                                      <p:cBhvr>
                                        <p:cTn id="36" dur="1" fill="hold">
                                          <p:stCondLst>
                                            <p:cond delay="0"/>
                                          </p:stCondLst>
                                        </p:cTn>
                                        <p:tgtEl>
                                          <p:spTgt spid="41986">
                                            <p:txEl>
                                              <p:pRg st="4" end="4"/>
                                            </p:txEl>
                                          </p:spTgt>
                                        </p:tgtEl>
                                        <p:attrNameLst>
                                          <p:attrName>style.visibility</p:attrName>
                                        </p:attrNameLst>
                                      </p:cBhvr>
                                      <p:to>
                                        <p:strVal val="visible"/>
                                      </p:to>
                                    </p:set>
                                    <p:anim calcmode="lin" valueType="num">
                                      <p:cBhvr additive="base">
                                        <p:cTn id="37" dur="500" fill="hold"/>
                                        <p:tgtEl>
                                          <p:spTgt spid="4198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98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4198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395288" y="3068638"/>
            <a:ext cx="8229600" cy="3097212"/>
          </a:xfrm>
        </p:spPr>
        <p:txBody>
          <a:bodyPr/>
          <a:lstStyle/>
          <a:p>
            <a:pPr algn="just"/>
            <a:r>
              <a:rPr lang="el-GR" sz="2400" smtClean="0">
                <a:solidFill>
                  <a:schemeClr val="tx2"/>
                </a:solidFill>
                <a:latin typeface="Century Gothic" pitchFamily="34" charset="0"/>
              </a:rPr>
              <a:t>Επικαιροποιημένα προγράμματα σπουδών και αναρτημένα στην ιστοσελίδα του Ιδρύματος</a:t>
            </a:r>
          </a:p>
          <a:p>
            <a:pPr algn="just"/>
            <a:endParaRPr lang="el-GR" sz="2400" smtClean="0">
              <a:solidFill>
                <a:schemeClr val="tx2"/>
              </a:solidFill>
              <a:latin typeface="Century Gothic" pitchFamily="34" charset="0"/>
            </a:endParaRPr>
          </a:p>
          <a:p>
            <a:pPr algn="just"/>
            <a:r>
              <a:rPr lang="el-GR" sz="2400" smtClean="0">
                <a:solidFill>
                  <a:schemeClr val="tx2"/>
                </a:solidFill>
                <a:latin typeface="Century Gothic" pitchFamily="34" charset="0"/>
              </a:rPr>
              <a:t>Αναγνώριση από τα Ιδρύματα της κινητικότητας των καθηγητών και του προσωπικού, προβολή των αποτελεσμάτων</a:t>
            </a:r>
          </a:p>
        </p:txBody>
      </p:sp>
      <p:pic>
        <p:nvPicPr>
          <p:cNvPr id="4" name="Image 6"/>
          <p:cNvPicPr>
            <a:picLocks noChangeAspect="1"/>
          </p:cNvPicPr>
          <p:nvPr/>
        </p:nvPicPr>
        <p:blipFill>
          <a:blip r:embed="rId2" cstate="print"/>
          <a:stretch>
            <a:fillRect/>
          </a:stretch>
        </p:blipFill>
        <p:spPr>
          <a:xfrm>
            <a:off x="323850" y="1484313"/>
            <a:ext cx="2087563" cy="1238250"/>
          </a:xfrm>
          <a:prstGeom prst="rect">
            <a:avLst/>
          </a:prstGeom>
          <a:ln>
            <a:noFill/>
          </a:ln>
          <a:effectLst>
            <a:outerShdw blurRad="292100" dist="139700" dir="2700000" algn="tl" rotWithShape="0">
              <a:srgbClr val="333333">
                <a:alpha val="65000"/>
              </a:srgbClr>
            </a:outerShdw>
          </a:effectLst>
        </p:spPr>
      </p:pic>
      <p:pic>
        <p:nvPicPr>
          <p:cNvPr id="43011" name="Image 1"/>
          <p:cNvPicPr>
            <a:picLocks noChangeAspect="1"/>
          </p:cNvPicPr>
          <p:nvPr/>
        </p:nvPicPr>
        <p:blipFill>
          <a:blip r:embed="rId3" cstate="print"/>
          <a:srcRect/>
          <a:stretch>
            <a:fillRect/>
          </a:stretch>
        </p:blipFill>
        <p:spPr bwMode="auto">
          <a:xfrm>
            <a:off x="7596188" y="1557338"/>
            <a:ext cx="1079500" cy="1150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3010">
                                            <p:txEl>
                                              <p:pRg st="2" end="2"/>
                                            </p:txEl>
                                          </p:spTgt>
                                        </p:tgtEl>
                                        <p:attrNameLst>
                                          <p:attrName>style.visibility</p:attrName>
                                        </p:attrNameLst>
                                      </p:cBhvr>
                                      <p:to>
                                        <p:strVal val="visible"/>
                                      </p:to>
                                    </p:set>
                                    <p:anim calcmode="lin" valueType="num">
                                      <p:cBhvr additive="base">
                                        <p:cTn id="12" dur="500" fill="hold"/>
                                        <p:tgtEl>
                                          <p:spTgt spid="43010">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30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288" y="1557338"/>
            <a:ext cx="5040312" cy="1143000"/>
          </a:xfrm>
        </p:spPr>
        <p:txBody>
          <a:bodyPr/>
          <a:lstStyle/>
          <a:p>
            <a:r>
              <a:rPr lang="el-GR" sz="3200" smtClean="0">
                <a:solidFill>
                  <a:srgbClr val="953735"/>
                </a:solidFill>
              </a:rPr>
              <a:t>Ζητήματα </a:t>
            </a:r>
            <a:r>
              <a:rPr lang="el-GR" sz="3600" smtClean="0">
                <a:solidFill>
                  <a:srgbClr val="953735"/>
                </a:solidFill>
              </a:rPr>
              <a:t>έκδοσης</a:t>
            </a:r>
            <a:r>
              <a:rPr lang="el-GR" sz="3200" smtClean="0">
                <a:solidFill>
                  <a:srgbClr val="953735"/>
                </a:solidFill>
              </a:rPr>
              <a:t> θεώρησης/ασφάλισης</a:t>
            </a:r>
          </a:p>
        </p:txBody>
      </p:sp>
      <p:sp>
        <p:nvSpPr>
          <p:cNvPr id="44034" name="Content Placeholder 4"/>
          <p:cNvSpPr>
            <a:spLocks noGrp="1"/>
          </p:cNvSpPr>
          <p:nvPr>
            <p:ph idx="1"/>
          </p:nvPr>
        </p:nvSpPr>
        <p:spPr/>
        <p:txBody>
          <a:bodyPr/>
          <a:lstStyle/>
          <a:p>
            <a:pPr algn="just"/>
            <a:r>
              <a:rPr lang="el-GR" sz="2400" smtClean="0">
                <a:latin typeface="Century Gothic" pitchFamily="34" charset="0"/>
              </a:rPr>
              <a:t>Παροχή βοήθειας σε όσους φοιτητές</a:t>
            </a:r>
            <a:r>
              <a:rPr lang="en-US" sz="2400" smtClean="0">
                <a:latin typeface="Century Gothic" pitchFamily="34" charset="0"/>
              </a:rPr>
              <a:t>/</a:t>
            </a:r>
            <a:r>
              <a:rPr lang="el-GR" sz="2400" smtClean="0">
                <a:latin typeface="Century Gothic" pitchFamily="34" charset="0"/>
              </a:rPr>
              <a:t>μέλη προσωπικού πρέπει να εκδώσουν </a:t>
            </a:r>
            <a:r>
              <a:rPr lang="en-US" sz="2400" smtClean="0">
                <a:latin typeface="Century Gothic" pitchFamily="34" charset="0"/>
              </a:rPr>
              <a:t>visa</a:t>
            </a:r>
            <a:endParaRPr lang="el-GR" sz="2400" smtClean="0">
              <a:latin typeface="Century Gothic" pitchFamily="34" charset="0"/>
            </a:endParaRPr>
          </a:p>
          <a:p>
            <a:pPr algn="just"/>
            <a:r>
              <a:rPr lang="el-GR" sz="2400" smtClean="0">
                <a:latin typeface="Century Gothic" pitchFamily="34" charset="0"/>
              </a:rPr>
              <a:t>Ιστοσελίδα ιδρύματος υποδοχής</a:t>
            </a:r>
            <a:r>
              <a:rPr lang="en-US" sz="2400" smtClean="0">
                <a:latin typeface="Century Gothic" pitchFamily="34" charset="0"/>
              </a:rPr>
              <a:t>: </a:t>
            </a:r>
            <a:r>
              <a:rPr lang="el-GR" sz="2400" smtClean="0">
                <a:latin typeface="Century Gothic" pitchFamily="34" charset="0"/>
              </a:rPr>
              <a:t>πληροφορίες για έκδοση θεώρησης</a:t>
            </a:r>
            <a:r>
              <a:rPr lang="en-US" sz="2400" smtClean="0">
                <a:latin typeface="Century Gothic" pitchFamily="34" charset="0"/>
              </a:rPr>
              <a:t>/visa</a:t>
            </a:r>
            <a:endParaRPr lang="el-GR" sz="2400" smtClean="0">
              <a:latin typeface="Century Gothic" pitchFamily="34" charset="0"/>
            </a:endParaRPr>
          </a:p>
          <a:p>
            <a:pPr algn="just"/>
            <a:r>
              <a:rPr lang="el-GR" sz="2400" smtClean="0">
                <a:latin typeface="Century Gothic" pitchFamily="34" charset="0"/>
              </a:rPr>
              <a:t>Έλεγχος από τα ιδρύματα αποστολής/αποδοχής ότι ο φοιτητής είναι επαρκώς ασφαλισμένος (αναφορά στη συμφωνία σπουδών/πρακτικής άσκησης) και παροχή σχετικής βοήθειας, ενημέρωσης</a:t>
            </a:r>
          </a:p>
          <a:p>
            <a:endParaRPr lang="el-GR" smtClean="0"/>
          </a:p>
        </p:txBody>
      </p:sp>
      <p:pic>
        <p:nvPicPr>
          <p:cNvPr id="6" name="Image 6"/>
          <p:cNvPicPr>
            <a:picLocks noChangeAspect="1"/>
          </p:cNvPicPr>
          <p:nvPr/>
        </p:nvPicPr>
        <p:blipFill>
          <a:blip r:embed="rId2" cstate="print"/>
          <a:stretch>
            <a:fillRect/>
          </a:stretch>
        </p:blipFill>
        <p:spPr>
          <a:xfrm>
            <a:off x="6443663" y="1484313"/>
            <a:ext cx="2089150" cy="1238250"/>
          </a:xfrm>
          <a:prstGeom prst="rect">
            <a:avLst/>
          </a:prstGeom>
          <a:ln>
            <a:noFill/>
          </a:ln>
          <a:effectLst>
            <a:outerShdw blurRad="292100" dist="139700" dir="2700000" algn="tl" rotWithShape="0">
              <a:srgbClr val="333333">
                <a:alpha val="65000"/>
              </a:srgbClr>
            </a:outerShdw>
          </a:effectLst>
        </p:spPr>
      </p:pic>
      <p:pic>
        <p:nvPicPr>
          <p:cNvPr id="44036" name="Image 1"/>
          <p:cNvPicPr>
            <a:picLocks noChangeAspect="1"/>
          </p:cNvPicPr>
          <p:nvPr/>
        </p:nvPicPr>
        <p:blipFill>
          <a:blip r:embed="rId3" cstate="print"/>
          <a:srcRect/>
          <a:stretch>
            <a:fillRect/>
          </a:stretch>
        </p:blipFill>
        <p:spPr bwMode="auto">
          <a:xfrm>
            <a:off x="5940425" y="1628775"/>
            <a:ext cx="1079500" cy="1150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2600"/>
                            </p:stCondLst>
                            <p:childTnLst>
                              <p:par>
                                <p:cTn id="12" presetID="2" presetClass="entr" presetSubtype="4" fill="hold" grpId="0" nodeType="afterEffect">
                                  <p:stCondLst>
                                    <p:cond delay="0"/>
                                  </p:stCondLst>
                                  <p:childTnLst>
                                    <p:set>
                                      <p:cBhvr>
                                        <p:cTn id="13" dur="1" fill="hold">
                                          <p:stCondLst>
                                            <p:cond delay="0"/>
                                          </p:stCondLst>
                                        </p:cTn>
                                        <p:tgtEl>
                                          <p:spTgt spid="44034">
                                            <p:txEl>
                                              <p:pRg st="0" end="0"/>
                                            </p:txEl>
                                          </p:spTgt>
                                        </p:tgtEl>
                                        <p:attrNameLst>
                                          <p:attrName>style.visibility</p:attrName>
                                        </p:attrNameLst>
                                      </p:cBhvr>
                                      <p:to>
                                        <p:strVal val="visible"/>
                                      </p:to>
                                    </p:set>
                                    <p:anim calcmode="lin" valueType="num">
                                      <p:cBhvr additive="base">
                                        <p:cTn id="14" dur="5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4034">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3100"/>
                            </p:stCondLst>
                            <p:childTnLst>
                              <p:par>
                                <p:cTn id="17" presetID="2" presetClass="entr" presetSubtype="4" fill="hold" grpId="0" nodeType="afterEffect">
                                  <p:stCondLst>
                                    <p:cond delay="0"/>
                                  </p:stCondLst>
                                  <p:childTnLst>
                                    <p:set>
                                      <p:cBhvr>
                                        <p:cTn id="18" dur="1" fill="hold">
                                          <p:stCondLst>
                                            <p:cond delay="0"/>
                                          </p:stCondLst>
                                        </p:cTn>
                                        <p:tgtEl>
                                          <p:spTgt spid="44034">
                                            <p:txEl>
                                              <p:pRg st="1" end="1"/>
                                            </p:txEl>
                                          </p:spTgt>
                                        </p:tgtEl>
                                        <p:attrNameLst>
                                          <p:attrName>style.visibility</p:attrName>
                                        </p:attrNameLst>
                                      </p:cBhvr>
                                      <p:to>
                                        <p:strVal val="visible"/>
                                      </p:to>
                                    </p:set>
                                    <p:anim calcmode="lin" valueType="num">
                                      <p:cBhvr additive="base">
                                        <p:cTn id="19" dur="5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4">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3600"/>
                            </p:stCondLst>
                            <p:childTnLst>
                              <p:par>
                                <p:cTn id="22" presetID="2" presetClass="entr" presetSubtype="4" fill="hold" grpId="0" nodeType="afterEffect">
                                  <p:stCondLst>
                                    <p:cond delay="0"/>
                                  </p:stCondLst>
                                  <p:childTnLst>
                                    <p:set>
                                      <p:cBhvr>
                                        <p:cTn id="23" dur="1" fill="hold">
                                          <p:stCondLst>
                                            <p:cond delay="0"/>
                                          </p:stCondLst>
                                        </p:cTn>
                                        <p:tgtEl>
                                          <p:spTgt spid="44034">
                                            <p:txEl>
                                              <p:pRg st="2" end="2"/>
                                            </p:txEl>
                                          </p:spTgt>
                                        </p:tgtEl>
                                        <p:attrNameLst>
                                          <p:attrName>style.visibility</p:attrName>
                                        </p:attrNameLst>
                                      </p:cBhvr>
                                      <p:to>
                                        <p:strVal val="visible"/>
                                      </p:to>
                                    </p:set>
                                    <p:anim calcmode="lin" valueType="num">
                                      <p:cBhvr additive="base">
                                        <p:cTn id="24" dur="5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403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403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4294967295"/>
          </p:nvPr>
        </p:nvSpPr>
        <p:spPr>
          <a:xfrm>
            <a:off x="250825" y="2708275"/>
            <a:ext cx="8640763" cy="3744913"/>
          </a:xfrm>
          <a:gradFill rotWithShape="1">
            <a:gsLst>
              <a:gs pos="0">
                <a:srgbClr val="95B3D7"/>
              </a:gs>
              <a:gs pos="50000">
                <a:schemeClr val="bg1"/>
              </a:gs>
              <a:gs pos="100000">
                <a:srgbClr val="95B3D7"/>
              </a:gs>
            </a:gsLst>
            <a:lin ang="18900000" scaled="1"/>
          </a:gradFill>
        </p:spPr>
        <p:txBody>
          <a:bodyPr/>
          <a:lstStyle/>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Συμφωνίες με γνώμονα τη ποιότητα</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Σύναψη ποιοτικών και  βιώσιμων Συμφωνιών, προϋποθέτει ύπαρξη καλής στρατηγικής</a:t>
            </a:r>
            <a:r>
              <a:rPr lang="en-US" sz="1600" dirty="0" smtClean="0">
                <a:latin typeface="Century Gothic" pitchFamily="34" charset="0"/>
              </a:rPr>
              <a:t>: </a:t>
            </a:r>
            <a:r>
              <a:rPr lang="el-GR" sz="1600" dirty="0" smtClean="0">
                <a:latin typeface="Century Gothic" pitchFamily="34" charset="0"/>
              </a:rPr>
              <a:t> Ρεαλιστικοί Στόχοι, Συνέπεια, με ποια Ιδρύματα, σε ποιες χώρες </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Σύναψη Συμφωνιών με τα Ιδρύματα-εταίρους  προϋποθέτει καλή γνώση των εταίρων σας</a:t>
            </a:r>
            <a:r>
              <a:rPr lang="en-US" sz="1600" dirty="0" smtClean="0">
                <a:latin typeface="Century Gothic" pitchFamily="34" charset="0"/>
              </a:rPr>
              <a:t>: </a:t>
            </a:r>
            <a:r>
              <a:rPr lang="el-GR" sz="1600" dirty="0" smtClean="0">
                <a:latin typeface="Century Gothic" pitchFamily="34" charset="0"/>
              </a:rPr>
              <a:t>Ανάλυση του Οδηγού σπουδών, συμβατότητα ακαδημαϊκού προφίλ ιδρυμάτων</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Κοινά ποιοτικά κριτήρια-κοινό απαιτούμενο επίπεδο γνώσης ξένης γλώσσας</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Το νέο υπόδειγμα Συμφωνίας είναι ιδιαίτερα απαιτητικό</a:t>
            </a:r>
            <a:r>
              <a:rPr lang="en-US" sz="1600" dirty="0" smtClean="0">
                <a:latin typeface="Century Gothic" pitchFamily="34" charset="0"/>
              </a:rPr>
              <a:t>:</a:t>
            </a:r>
            <a:r>
              <a:rPr lang="el-GR" sz="1600" dirty="0" smtClean="0">
                <a:latin typeface="Century Gothic" pitchFamily="34" charset="0"/>
              </a:rPr>
              <a:t> Ενεργή συμμετοχή των ακαδημαϊκών</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Επανέλεγχος των Συμφωνιών, ακύρωση των ανενεργών Συμφωνιών</a:t>
            </a:r>
          </a:p>
          <a:p>
            <a:pPr marL="273050" indent="-273050" eaLnBrk="1" hangingPunct="1">
              <a:lnSpc>
                <a:spcPct val="105000"/>
              </a:lnSpc>
              <a:spcBef>
                <a:spcPct val="0"/>
              </a:spcBef>
              <a:spcAft>
                <a:spcPct val="30000"/>
              </a:spcAft>
              <a:buClr>
                <a:schemeClr val="accent2"/>
              </a:buClr>
              <a:buFont typeface="Wingdings" pitchFamily="2" charset="2"/>
              <a:buChar char="Ø"/>
              <a:defRPr/>
            </a:pPr>
            <a:r>
              <a:rPr lang="el-GR" sz="1600" dirty="0" smtClean="0">
                <a:latin typeface="Century Gothic" pitchFamily="34" charset="0"/>
              </a:rPr>
              <a:t>Συνεχής έλεγχος, παρακολούθηση και αναθεώρηση των Συμφωνιών</a:t>
            </a:r>
            <a:r>
              <a:rPr lang="en-US" sz="1600" dirty="0" smtClean="0">
                <a:latin typeface="Century Gothic" pitchFamily="34" charset="0"/>
              </a:rPr>
              <a:t>: </a:t>
            </a:r>
            <a:r>
              <a:rPr lang="el-GR" sz="1600" dirty="0" smtClean="0">
                <a:latin typeface="Century Gothic" pitchFamily="34" charset="0"/>
              </a:rPr>
              <a:t>Συνιστάται η διοργάνωση συναντήσεων με τους εταίρους</a:t>
            </a:r>
          </a:p>
        </p:txBody>
      </p:sp>
      <p:sp>
        <p:nvSpPr>
          <p:cNvPr id="77827" name="Text Box 3"/>
          <p:cNvSpPr txBox="1">
            <a:spLocks noChangeArrowheads="1"/>
          </p:cNvSpPr>
          <p:nvPr/>
        </p:nvSpPr>
        <p:spPr bwMode="auto">
          <a:xfrm>
            <a:off x="250825" y="1628775"/>
            <a:ext cx="5184775" cy="641350"/>
          </a:xfrm>
          <a:prstGeom prst="rect">
            <a:avLst/>
          </a:prstGeom>
          <a:noFill/>
          <a:ln w="9525">
            <a:noFill/>
            <a:miter lim="800000"/>
            <a:headEnd/>
            <a:tailEnd/>
          </a:ln>
          <a:effectLst/>
        </p:spPr>
        <p:txBody>
          <a:bodyPr>
            <a:spAutoFit/>
          </a:bodyPr>
          <a:lstStyle/>
          <a:p>
            <a:pPr>
              <a:spcBef>
                <a:spcPct val="50000"/>
              </a:spcBef>
              <a:defRPr/>
            </a:pPr>
            <a:r>
              <a:rPr lang="el-GR" sz="3600" b="1">
                <a:solidFill>
                  <a:schemeClr val="accent2"/>
                </a:solidFill>
                <a:effectLst>
                  <a:outerShdw blurRad="38100" dist="38100" dir="2700000" algn="tl">
                    <a:srgbClr val="C0C0C0"/>
                  </a:outerShdw>
                </a:effectLst>
                <a:latin typeface="Century Gothic" pitchFamily="34" charset="0"/>
              </a:rPr>
              <a:t>Συμφωνία Ιδρυμάτων</a:t>
            </a:r>
          </a:p>
        </p:txBody>
      </p:sp>
      <p:pic>
        <p:nvPicPr>
          <p:cNvPr id="7" name="Image 6"/>
          <p:cNvPicPr>
            <a:picLocks noChangeAspect="1"/>
          </p:cNvPicPr>
          <p:nvPr/>
        </p:nvPicPr>
        <p:blipFill>
          <a:blip r:embed="rId2" cstate="print"/>
          <a:srcRect/>
          <a:stretch>
            <a:fillRect/>
          </a:stretch>
        </p:blipFill>
        <p:spPr bwMode="auto">
          <a:xfrm>
            <a:off x="6659563" y="1557338"/>
            <a:ext cx="2035175" cy="1352550"/>
          </a:xfrm>
          <a:prstGeom prst="rect">
            <a:avLst/>
          </a:prstGeom>
          <a:noFill/>
          <a:ln w="9525">
            <a:noFill/>
            <a:miter lim="800000"/>
            <a:headEnd/>
            <a:tailEnd/>
          </a:ln>
          <a:effectLst>
            <a:outerShdw dist="139700" dir="2700000" algn="tl" rotWithShape="0">
              <a:srgbClr val="333333">
                <a:alpha val="64999"/>
              </a:srgbClr>
            </a:outerShdw>
          </a:effectLst>
        </p:spPr>
      </p:pic>
      <p:pic>
        <p:nvPicPr>
          <p:cNvPr id="45060" name="Image 1"/>
          <p:cNvPicPr>
            <a:picLocks noChangeAspect="1"/>
          </p:cNvPicPr>
          <p:nvPr/>
        </p:nvPicPr>
        <p:blipFill>
          <a:blip r:embed="rId3" cstate="print"/>
          <a:srcRect/>
          <a:stretch>
            <a:fillRect/>
          </a:stretch>
        </p:blipFill>
        <p:spPr bwMode="auto">
          <a:xfrm>
            <a:off x="5940425" y="1557338"/>
            <a:ext cx="1135063" cy="11509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p:cTn id="7" dur="500" fill="hold"/>
                                        <p:tgtEl>
                                          <p:spTgt spid="77827"/>
                                        </p:tgtEl>
                                        <p:attrNameLst>
                                          <p:attrName>ppt_w</p:attrName>
                                        </p:attrNameLst>
                                      </p:cBhvr>
                                      <p:tavLst>
                                        <p:tav tm="0">
                                          <p:val>
                                            <p:fltVal val="0"/>
                                          </p:val>
                                        </p:tav>
                                        <p:tav tm="100000">
                                          <p:val>
                                            <p:strVal val="#ppt_w"/>
                                          </p:val>
                                        </p:tav>
                                      </p:tavLst>
                                    </p:anim>
                                    <p:anim calcmode="lin" valueType="num">
                                      <p:cBhvr>
                                        <p:cTn id="8" dur="500" fill="hold"/>
                                        <p:tgtEl>
                                          <p:spTgt spid="778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3011">
                                            <p:bg/>
                                          </p:spTgt>
                                        </p:tgtEl>
                                        <p:attrNameLst>
                                          <p:attrName>style.visibility</p:attrName>
                                        </p:attrNameLst>
                                      </p:cBhvr>
                                      <p:to>
                                        <p:strVal val="visible"/>
                                      </p:to>
                                    </p:set>
                                    <p:anim calcmode="lin" valueType="num">
                                      <p:cBhvr additive="base">
                                        <p:cTn id="12" dur="500" fill="hold"/>
                                        <p:tgtEl>
                                          <p:spTgt spid="43011">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3011">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3011">
                                            <p:txEl>
                                              <p:pRg st="0" end="0"/>
                                            </p:txEl>
                                          </p:spTgt>
                                        </p:tgtEl>
                                        <p:attrNameLst>
                                          <p:attrName>style.visibility</p:attrName>
                                        </p:attrNameLst>
                                      </p:cBhvr>
                                      <p:to>
                                        <p:strVal val="visible"/>
                                      </p:to>
                                    </p:set>
                                    <p:anim calcmode="lin" valueType="num">
                                      <p:cBhvr additive="base">
                                        <p:cTn id="1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3011">
                                            <p:txEl>
                                              <p:pRg st="1" end="1"/>
                                            </p:txEl>
                                          </p:spTgt>
                                        </p:tgtEl>
                                        <p:attrNameLst>
                                          <p:attrName>style.visibility</p:attrName>
                                        </p:attrNameLst>
                                      </p:cBhvr>
                                      <p:to>
                                        <p:strVal val="visible"/>
                                      </p:to>
                                    </p:set>
                                    <p:anim calcmode="lin" valueType="num">
                                      <p:cBhvr additive="base">
                                        <p:cTn id="22"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3011">
                                            <p:txEl>
                                              <p:pRg st="2" end="2"/>
                                            </p:txEl>
                                          </p:spTgt>
                                        </p:tgtEl>
                                        <p:attrNameLst>
                                          <p:attrName>style.visibility</p:attrName>
                                        </p:attrNameLst>
                                      </p:cBhvr>
                                      <p:to>
                                        <p:strVal val="visible"/>
                                      </p:to>
                                    </p:set>
                                    <p:anim calcmode="lin" valueType="num">
                                      <p:cBhvr additive="base">
                                        <p:cTn id="27"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3011">
                                            <p:txEl>
                                              <p:pRg st="3" end="3"/>
                                            </p:txEl>
                                          </p:spTgt>
                                        </p:tgtEl>
                                        <p:attrNameLst>
                                          <p:attrName>style.visibility</p:attrName>
                                        </p:attrNameLst>
                                      </p:cBhvr>
                                      <p:to>
                                        <p:strVal val="visible"/>
                                      </p:to>
                                    </p:set>
                                    <p:anim calcmode="lin" valueType="num">
                                      <p:cBhvr additive="base">
                                        <p:cTn id="32"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3011">
                                            <p:txEl>
                                              <p:pRg st="4" end="4"/>
                                            </p:txEl>
                                          </p:spTgt>
                                        </p:tgtEl>
                                        <p:attrNameLst>
                                          <p:attrName>style.visibility</p:attrName>
                                        </p:attrNameLst>
                                      </p:cBhvr>
                                      <p:to>
                                        <p:strVal val="visible"/>
                                      </p:to>
                                    </p:set>
                                    <p:anim calcmode="lin" valueType="num">
                                      <p:cBhvr additive="base">
                                        <p:cTn id="37"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43011">
                                            <p:txEl>
                                              <p:pRg st="5" end="5"/>
                                            </p:txEl>
                                          </p:spTgt>
                                        </p:tgtEl>
                                        <p:attrNameLst>
                                          <p:attrName>style.visibility</p:attrName>
                                        </p:attrNameLst>
                                      </p:cBhvr>
                                      <p:to>
                                        <p:strVal val="visible"/>
                                      </p:to>
                                    </p:set>
                                    <p:anim calcmode="lin" valueType="num">
                                      <p:cBhvr additive="base">
                                        <p:cTn id="42"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43011">
                                            <p:txEl>
                                              <p:pRg st="6" end="6"/>
                                            </p:txEl>
                                          </p:spTgt>
                                        </p:tgtEl>
                                        <p:attrNameLst>
                                          <p:attrName>style.visibility</p:attrName>
                                        </p:attrNameLst>
                                      </p:cBhvr>
                                      <p:to>
                                        <p:strVal val="visible"/>
                                      </p:to>
                                    </p:set>
                                    <p:anim calcmode="lin" valueType="num">
                                      <p:cBhvr additive="base">
                                        <p:cTn id="47"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nimBg="1"/>
      <p:bldP spid="778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8433" name="Group 23"/>
          <p:cNvGrpSpPr>
            <a:grpSpLocks/>
          </p:cNvGrpSpPr>
          <p:nvPr/>
        </p:nvGrpSpPr>
        <p:grpSpPr bwMode="auto">
          <a:xfrm>
            <a:off x="323850" y="2133600"/>
            <a:ext cx="3795713" cy="3960813"/>
            <a:chOff x="217" y="1389"/>
            <a:chExt cx="2391" cy="2495"/>
          </a:xfrm>
        </p:grpSpPr>
        <p:sp>
          <p:nvSpPr>
            <p:cNvPr id="18448" name="Oval 1027"/>
            <p:cNvSpPr>
              <a:spLocks noChangeArrowheads="1"/>
            </p:cNvSpPr>
            <p:nvPr/>
          </p:nvSpPr>
          <p:spPr bwMode="auto">
            <a:xfrm>
              <a:off x="1156" y="2840"/>
              <a:ext cx="1167" cy="1038"/>
            </a:xfrm>
            <a:prstGeom prst="ellipse">
              <a:avLst/>
            </a:prstGeom>
            <a:gradFill rotWithShape="1">
              <a:gsLst>
                <a:gs pos="0">
                  <a:srgbClr val="475E76"/>
                </a:gs>
                <a:gs pos="50000">
                  <a:srgbClr val="99CCFF"/>
                </a:gs>
                <a:gs pos="100000">
                  <a:srgbClr val="475E76"/>
                </a:gs>
              </a:gsLst>
              <a:lin ang="5400000" scaled="1"/>
            </a:gradFill>
            <a:ln w="9525">
              <a:solidFill>
                <a:schemeClr val="tx1"/>
              </a:solidFill>
              <a:round/>
              <a:headEnd/>
              <a:tailEnd/>
            </a:ln>
          </p:spPr>
          <p:txBody>
            <a:bodyPr wrap="none" anchor="ctr"/>
            <a:lstStyle/>
            <a:p>
              <a:pPr algn="ctr" eaLnBrk="0" hangingPunct="0"/>
              <a:r>
                <a:rPr lang="el-GR" sz="1500" b="1">
                  <a:latin typeface="Calibri" pitchFamily="34" charset="0"/>
                </a:rPr>
                <a:t>Πρόγραμμα </a:t>
              </a:r>
            </a:p>
            <a:p>
              <a:pPr algn="ctr" eaLnBrk="0" hangingPunct="0"/>
              <a:r>
                <a:rPr lang="el-GR" sz="1500" b="1">
                  <a:latin typeface="Calibri" pitchFamily="34" charset="0"/>
                </a:rPr>
                <a:t>Νεολαία σε Δράση</a:t>
              </a:r>
              <a:endParaRPr lang="en-GB" sz="1500" b="1">
                <a:latin typeface="Calibri" pitchFamily="34" charset="0"/>
              </a:endParaRPr>
            </a:p>
          </p:txBody>
        </p:sp>
        <p:sp>
          <p:nvSpPr>
            <p:cNvPr id="18449" name="Oval 1028"/>
            <p:cNvSpPr>
              <a:spLocks noChangeArrowheads="1"/>
            </p:cNvSpPr>
            <p:nvPr/>
          </p:nvSpPr>
          <p:spPr bwMode="auto">
            <a:xfrm>
              <a:off x="1111" y="1389"/>
              <a:ext cx="1497" cy="1678"/>
            </a:xfrm>
            <a:prstGeom prst="ellipse">
              <a:avLst/>
            </a:prstGeom>
            <a:gradFill rotWithShape="1">
              <a:gsLst>
                <a:gs pos="0">
                  <a:srgbClr val="651E07"/>
                </a:gs>
                <a:gs pos="50000">
                  <a:srgbClr val="DA4010"/>
                </a:gs>
                <a:gs pos="100000">
                  <a:srgbClr val="651E07"/>
                </a:gs>
              </a:gsLst>
              <a:lin ang="5400000" scaled="1"/>
            </a:gradFill>
            <a:ln w="9525">
              <a:solidFill>
                <a:schemeClr val="tx1"/>
              </a:solidFill>
              <a:round/>
              <a:headEnd/>
              <a:tailEnd/>
            </a:ln>
          </p:spPr>
          <p:txBody>
            <a:bodyPr wrap="none" anchor="ctr"/>
            <a:lstStyle/>
            <a:p>
              <a:pPr algn="ctr" eaLnBrk="0" hangingPunct="0">
                <a:lnSpc>
                  <a:spcPct val="90000"/>
                </a:lnSpc>
              </a:pPr>
              <a:r>
                <a:rPr lang="el-GR" sz="1400" b="1">
                  <a:solidFill>
                    <a:schemeClr val="bg1"/>
                  </a:solidFill>
                  <a:latin typeface="Calibri" pitchFamily="34" charset="0"/>
                </a:rPr>
                <a:t>Διεθνή Προγράμματα </a:t>
              </a:r>
            </a:p>
            <a:p>
              <a:pPr algn="ctr" eaLnBrk="0" hangingPunct="0">
                <a:lnSpc>
                  <a:spcPct val="90000"/>
                </a:lnSpc>
              </a:pPr>
              <a:r>
                <a:rPr lang="el-GR" sz="1400" b="1">
                  <a:solidFill>
                    <a:schemeClr val="bg1"/>
                  </a:solidFill>
                  <a:latin typeface="Calibri" pitchFamily="34" charset="0"/>
                </a:rPr>
                <a:t>Ανώτατης Εκπαίδευσης</a:t>
              </a:r>
              <a:endParaRPr lang="fr-BE" sz="1400" b="1">
                <a:solidFill>
                  <a:schemeClr val="bg1"/>
                </a:solidFill>
                <a:latin typeface="Calibri" pitchFamily="34" charset="0"/>
              </a:endParaRPr>
            </a:p>
            <a:p>
              <a:pPr algn="ctr" eaLnBrk="0" hangingPunct="0">
                <a:lnSpc>
                  <a:spcPct val="90000"/>
                </a:lnSpc>
              </a:pPr>
              <a:endParaRPr lang="en-GB" sz="1000" b="1">
                <a:solidFill>
                  <a:schemeClr val="bg1"/>
                </a:solidFill>
                <a:latin typeface="Calibri" pitchFamily="34" charset="0"/>
                <a:ea typeface="MS PGothic" pitchFamily="34" charset="-128"/>
              </a:endParaRPr>
            </a:p>
            <a:p>
              <a:pPr algn="ctr" eaLnBrk="0" hangingPunct="0">
                <a:lnSpc>
                  <a:spcPct val="90000"/>
                </a:lnSpc>
              </a:pPr>
              <a:r>
                <a:rPr lang="en-GB" sz="1400" b="1">
                  <a:solidFill>
                    <a:schemeClr val="bg1"/>
                  </a:solidFill>
                  <a:latin typeface="Calibri" pitchFamily="34" charset="0"/>
                  <a:ea typeface="MS PGothic" pitchFamily="34" charset="-128"/>
                </a:rPr>
                <a:t>Erasmus Mundus, </a:t>
              </a:r>
            </a:p>
            <a:p>
              <a:pPr algn="ctr" eaLnBrk="0" hangingPunct="0">
                <a:lnSpc>
                  <a:spcPct val="90000"/>
                </a:lnSpc>
              </a:pPr>
              <a:r>
                <a:rPr lang="en-GB" sz="1400" b="1">
                  <a:solidFill>
                    <a:schemeClr val="bg1"/>
                  </a:solidFill>
                  <a:latin typeface="Calibri" pitchFamily="34" charset="0"/>
                  <a:ea typeface="MS PGothic" pitchFamily="34" charset="-128"/>
                </a:rPr>
                <a:t>Tempus,</a:t>
              </a:r>
              <a:r>
                <a:rPr lang="el-GR" sz="1400" b="1">
                  <a:solidFill>
                    <a:schemeClr val="bg1"/>
                  </a:solidFill>
                  <a:latin typeface="Calibri" pitchFamily="34" charset="0"/>
                </a:rPr>
                <a:t> </a:t>
              </a:r>
              <a:r>
                <a:rPr lang="fr-BE" sz="1400" b="1">
                  <a:solidFill>
                    <a:schemeClr val="bg1"/>
                  </a:solidFill>
                  <a:latin typeface="Calibri" pitchFamily="34" charset="0"/>
                  <a:ea typeface="MS PGothic" pitchFamily="34" charset="-128"/>
                </a:rPr>
                <a:t>Alfa, Edulink</a:t>
              </a:r>
              <a:r>
                <a:rPr lang="el-GR" sz="1000" b="1">
                  <a:solidFill>
                    <a:schemeClr val="bg1"/>
                  </a:solidFill>
                  <a:latin typeface="Calibri" pitchFamily="34" charset="0"/>
                  <a:ea typeface="MS PGothic" pitchFamily="34" charset="-128"/>
                </a:rPr>
                <a:t> </a:t>
              </a:r>
              <a:endParaRPr lang="el-GR" sz="1000" b="1">
                <a:solidFill>
                  <a:schemeClr val="bg1"/>
                </a:solidFill>
                <a:latin typeface="Calibri" pitchFamily="34" charset="0"/>
              </a:endParaRPr>
            </a:p>
            <a:p>
              <a:pPr algn="ctr" eaLnBrk="0" hangingPunct="0">
                <a:lnSpc>
                  <a:spcPct val="90000"/>
                </a:lnSpc>
              </a:pPr>
              <a:endParaRPr lang="el-GR" sz="1000" b="1">
                <a:solidFill>
                  <a:schemeClr val="bg1"/>
                </a:solidFill>
                <a:latin typeface="Calibri" pitchFamily="34" charset="0"/>
              </a:endParaRPr>
            </a:p>
            <a:p>
              <a:pPr algn="ctr" eaLnBrk="0" hangingPunct="0">
                <a:lnSpc>
                  <a:spcPct val="90000"/>
                </a:lnSpc>
              </a:pPr>
              <a:r>
                <a:rPr lang="el-GR" sz="1400" b="1">
                  <a:solidFill>
                    <a:schemeClr val="bg1"/>
                  </a:solidFill>
                  <a:latin typeface="Arial Black" pitchFamily="34" charset="0"/>
                </a:rPr>
                <a:t>Διμερή Προγράμματα</a:t>
              </a:r>
            </a:p>
            <a:p>
              <a:pPr algn="ctr" eaLnBrk="0" hangingPunct="0">
                <a:lnSpc>
                  <a:spcPct val="90000"/>
                </a:lnSpc>
              </a:pPr>
              <a:r>
                <a:rPr lang="el-GR" sz="1400" b="1">
                  <a:solidFill>
                    <a:schemeClr val="bg1"/>
                  </a:solidFill>
                  <a:latin typeface="Arial Black" pitchFamily="34" charset="0"/>
                </a:rPr>
                <a:t>Συνεργασίας</a:t>
              </a:r>
              <a:endParaRPr lang="en-GB" sz="1400" b="1">
                <a:solidFill>
                  <a:schemeClr val="bg1"/>
                </a:solidFill>
                <a:latin typeface="Arial Black" pitchFamily="34" charset="0"/>
                <a:ea typeface="MS PGothic" pitchFamily="34" charset="-128"/>
              </a:endParaRPr>
            </a:p>
          </p:txBody>
        </p:sp>
        <p:sp>
          <p:nvSpPr>
            <p:cNvPr id="18450" name="Oval 1029"/>
            <p:cNvSpPr>
              <a:spLocks noChangeArrowheads="1"/>
            </p:cNvSpPr>
            <p:nvPr/>
          </p:nvSpPr>
          <p:spPr bwMode="auto">
            <a:xfrm>
              <a:off x="217" y="1480"/>
              <a:ext cx="997" cy="2404"/>
            </a:xfrm>
            <a:prstGeom prst="ellipse">
              <a:avLst/>
            </a:prstGeom>
            <a:gradFill rotWithShape="1">
              <a:gsLst>
                <a:gs pos="0">
                  <a:srgbClr val="007600"/>
                </a:gs>
                <a:gs pos="50000">
                  <a:srgbClr val="00FF00"/>
                </a:gs>
                <a:gs pos="100000">
                  <a:srgbClr val="007600"/>
                </a:gs>
              </a:gsLst>
              <a:lin ang="5400000" scaled="1"/>
            </a:gradFill>
            <a:ln w="9525">
              <a:solidFill>
                <a:schemeClr val="tx1"/>
              </a:solidFill>
              <a:round/>
              <a:headEnd/>
              <a:tailEnd/>
            </a:ln>
          </p:spPr>
          <p:txBody>
            <a:bodyPr wrap="none" anchor="ctr"/>
            <a:lstStyle/>
            <a:p>
              <a:pPr algn="ctr" eaLnBrk="0" hangingPunct="0"/>
              <a:endParaRPr lang="en-GB" sz="1200">
                <a:latin typeface="Calibri" pitchFamily="34" charset="0"/>
                <a:ea typeface="MS PGothic" pitchFamily="34" charset="-128"/>
              </a:endParaRPr>
            </a:p>
            <a:p>
              <a:pPr algn="ctr" eaLnBrk="0" hangingPunct="0"/>
              <a:endParaRPr lang="en-GB" sz="1200">
                <a:latin typeface="Calibri" pitchFamily="34" charset="0"/>
                <a:ea typeface="MS PGothic" pitchFamily="34" charset="-128"/>
              </a:endParaRPr>
            </a:p>
            <a:p>
              <a:pPr algn="ctr" eaLnBrk="0" hangingPunct="0"/>
              <a:endParaRPr lang="en-GB" sz="1200">
                <a:latin typeface="Calibri" pitchFamily="34" charset="0"/>
                <a:ea typeface="MS PGothic" pitchFamily="34" charset="-128"/>
              </a:endParaRPr>
            </a:p>
            <a:p>
              <a:pPr algn="ctr" eaLnBrk="0" hangingPunct="0"/>
              <a:endParaRPr lang="en-GB" sz="800">
                <a:latin typeface="Calibri" pitchFamily="34" charset="0"/>
                <a:ea typeface="MS PGothic" pitchFamily="34" charset="-128"/>
              </a:endParaRPr>
            </a:p>
            <a:p>
              <a:pPr algn="ctr" eaLnBrk="0" hangingPunct="0"/>
              <a:endParaRPr lang="el-GR" sz="1600" b="1">
                <a:latin typeface="Calibri" pitchFamily="34" charset="0"/>
              </a:endParaRPr>
            </a:p>
            <a:p>
              <a:pPr algn="ctr" eaLnBrk="0" hangingPunct="0"/>
              <a:endParaRPr lang="el-GR" sz="1600" b="1">
                <a:latin typeface="Calibri" pitchFamily="34" charset="0"/>
              </a:endParaRPr>
            </a:p>
            <a:p>
              <a:pPr algn="ctr" eaLnBrk="0" hangingPunct="0"/>
              <a:r>
                <a:rPr lang="en-GB" sz="1600" b="1">
                  <a:latin typeface="Calibri" pitchFamily="34" charset="0"/>
                  <a:ea typeface="MS PGothic" pitchFamily="34" charset="-128"/>
                </a:rPr>
                <a:t>Erasmus</a:t>
              </a:r>
              <a:endParaRPr lang="el-GR" sz="1600" b="1">
                <a:latin typeface="Calibri" pitchFamily="34" charset="0"/>
              </a:endParaRPr>
            </a:p>
            <a:p>
              <a:pPr algn="ctr" eaLnBrk="0" hangingPunct="0"/>
              <a:endParaRPr lang="en-GB" sz="900" b="1">
                <a:latin typeface="Calibri" pitchFamily="34" charset="0"/>
              </a:endParaRPr>
            </a:p>
            <a:p>
              <a:pPr algn="ctr" eaLnBrk="0" hangingPunct="0"/>
              <a:r>
                <a:rPr lang="en-GB" sz="1600" b="1">
                  <a:latin typeface="Calibri" pitchFamily="34" charset="0"/>
                  <a:ea typeface="MS PGothic" pitchFamily="34" charset="-128"/>
                </a:rPr>
                <a:t>Grundtvig</a:t>
              </a:r>
              <a:endParaRPr lang="el-GR" sz="1600" b="1">
                <a:latin typeface="Calibri" pitchFamily="34" charset="0"/>
              </a:endParaRPr>
            </a:p>
            <a:p>
              <a:pPr algn="ctr" eaLnBrk="0" hangingPunct="0"/>
              <a:endParaRPr lang="en-GB" sz="800" b="1">
                <a:latin typeface="Calibri" pitchFamily="34" charset="0"/>
                <a:ea typeface="MS PGothic" pitchFamily="34" charset="-128"/>
              </a:endParaRPr>
            </a:p>
            <a:p>
              <a:pPr algn="ctr" eaLnBrk="0" hangingPunct="0"/>
              <a:r>
                <a:rPr lang="en-GB" sz="1600" b="1">
                  <a:latin typeface="Calibri" pitchFamily="34" charset="0"/>
                  <a:ea typeface="MS PGothic" pitchFamily="34" charset="-128"/>
                </a:rPr>
                <a:t>Leonardo</a:t>
              </a:r>
            </a:p>
            <a:p>
              <a:pPr algn="ctr" eaLnBrk="0" hangingPunct="0"/>
              <a:endParaRPr lang="en-GB" sz="800" b="1">
                <a:latin typeface="Calibri" pitchFamily="34" charset="0"/>
                <a:ea typeface="MS PGothic" pitchFamily="34" charset="-128"/>
              </a:endParaRPr>
            </a:p>
            <a:p>
              <a:pPr algn="ctr" eaLnBrk="0" hangingPunct="0"/>
              <a:r>
                <a:rPr lang="en-GB" sz="1600" b="1">
                  <a:latin typeface="Calibri" pitchFamily="34" charset="0"/>
                  <a:ea typeface="MS PGothic" pitchFamily="34" charset="-128"/>
                </a:rPr>
                <a:t>Comenius</a:t>
              </a:r>
            </a:p>
          </p:txBody>
        </p:sp>
        <p:sp>
          <p:nvSpPr>
            <p:cNvPr id="18451" name="Text Box 1030"/>
            <p:cNvSpPr txBox="1">
              <a:spLocks noChangeArrowheads="1"/>
            </p:cNvSpPr>
            <p:nvPr/>
          </p:nvSpPr>
          <p:spPr bwMode="auto">
            <a:xfrm>
              <a:off x="295" y="1979"/>
              <a:ext cx="874" cy="448"/>
            </a:xfrm>
            <a:prstGeom prst="rect">
              <a:avLst/>
            </a:prstGeom>
            <a:noFill/>
            <a:ln w="9525">
              <a:noFill/>
              <a:miter lim="800000"/>
              <a:headEnd/>
              <a:tailEnd/>
            </a:ln>
          </p:spPr>
          <p:txBody>
            <a:bodyPr>
              <a:spAutoFit/>
            </a:bodyPr>
            <a:lstStyle/>
            <a:p>
              <a:pPr algn="ctr" eaLnBrk="0" hangingPunct="0">
                <a:lnSpc>
                  <a:spcPct val="60000"/>
                </a:lnSpc>
                <a:spcBef>
                  <a:spcPct val="50000"/>
                </a:spcBef>
              </a:pPr>
              <a:r>
                <a:rPr lang="el-GR" sz="1400" b="1">
                  <a:latin typeface="Calibri" pitchFamily="34" charset="0"/>
                </a:rPr>
                <a:t>Πρόγραμμα</a:t>
              </a:r>
            </a:p>
            <a:p>
              <a:pPr algn="ctr" eaLnBrk="0" hangingPunct="0">
                <a:lnSpc>
                  <a:spcPct val="60000"/>
                </a:lnSpc>
                <a:spcBef>
                  <a:spcPct val="50000"/>
                </a:spcBef>
              </a:pPr>
              <a:r>
                <a:rPr lang="el-GR" sz="1400" b="1">
                  <a:latin typeface="Calibri" pitchFamily="34" charset="0"/>
                </a:rPr>
                <a:t> Δια Βίου </a:t>
              </a:r>
            </a:p>
            <a:p>
              <a:pPr algn="ctr" eaLnBrk="0" hangingPunct="0">
                <a:lnSpc>
                  <a:spcPct val="60000"/>
                </a:lnSpc>
                <a:spcBef>
                  <a:spcPct val="50000"/>
                </a:spcBef>
              </a:pPr>
              <a:r>
                <a:rPr lang="el-GR" sz="1400" b="1">
                  <a:latin typeface="Calibri" pitchFamily="34" charset="0"/>
                </a:rPr>
                <a:t>Μάθηση</a:t>
              </a:r>
              <a:endParaRPr lang="en-GB" sz="1400" b="1">
                <a:latin typeface="Calibri" pitchFamily="34" charset="0"/>
              </a:endParaRPr>
            </a:p>
          </p:txBody>
        </p:sp>
        <p:sp>
          <p:nvSpPr>
            <p:cNvPr id="15380" name="Line 1031"/>
            <p:cNvSpPr>
              <a:spLocks noChangeShapeType="1"/>
            </p:cNvSpPr>
            <p:nvPr/>
          </p:nvSpPr>
          <p:spPr bwMode="auto">
            <a:xfrm>
              <a:off x="295" y="2523"/>
              <a:ext cx="816" cy="0"/>
            </a:xfrm>
            <a:prstGeom prst="line">
              <a:avLst/>
            </a:prstGeom>
            <a:noFill/>
            <a:ln w="9525">
              <a:solidFill>
                <a:schemeClr val="tx1"/>
              </a:solidFill>
              <a:round/>
              <a:headEnd/>
              <a:tailEnd/>
            </a:ln>
          </p:spPr>
          <p:txBody>
            <a:bodyPr/>
            <a:lstStyle/>
            <a:p>
              <a:pPr>
                <a:defRPr/>
              </a:pPr>
              <a:endParaRPr lang="el-GR" sz="1800">
                <a:effectLst>
                  <a:outerShdw blurRad="38100" dist="38100" dir="2700000" algn="tl">
                    <a:srgbClr val="000000">
                      <a:alpha val="43137"/>
                    </a:srgbClr>
                  </a:outerShdw>
                </a:effectLst>
              </a:endParaRPr>
            </a:p>
          </p:txBody>
        </p:sp>
      </p:grpSp>
      <p:sp>
        <p:nvSpPr>
          <p:cNvPr id="15362" name="AutoShape 1032"/>
          <p:cNvSpPr>
            <a:spLocks noChangeArrowheads="1"/>
          </p:cNvSpPr>
          <p:nvPr/>
        </p:nvSpPr>
        <p:spPr bwMode="auto">
          <a:xfrm>
            <a:off x="4211638" y="3068638"/>
            <a:ext cx="936625" cy="7207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3399FF">
                  <a:alpha val="70000"/>
                </a:srgbClr>
              </a:gs>
              <a:gs pos="100000">
                <a:srgbClr val="FFFF99"/>
              </a:gs>
            </a:gsLst>
            <a:lin ang="0" scaled="1"/>
          </a:gradFill>
          <a:ln w="22225">
            <a:solidFill>
              <a:schemeClr val="tx1"/>
            </a:solidFill>
            <a:miter lim="800000"/>
            <a:headEnd/>
            <a:tailEnd/>
          </a:ln>
        </p:spPr>
        <p:txBody>
          <a:bodyPr wrap="none" anchor="ctr"/>
          <a:lstStyle/>
          <a:p>
            <a:pPr>
              <a:defRPr/>
            </a:pPr>
            <a:endParaRPr lang="el-GR" sz="1800">
              <a:effectLst>
                <a:outerShdw blurRad="38100" dist="38100" dir="2700000" algn="tl">
                  <a:srgbClr val="000000">
                    <a:alpha val="43137"/>
                  </a:srgbClr>
                </a:outerShdw>
              </a:effectLst>
            </a:endParaRPr>
          </a:p>
        </p:txBody>
      </p:sp>
      <p:sp>
        <p:nvSpPr>
          <p:cNvPr id="18435" name="Text Box 1033"/>
          <p:cNvSpPr txBox="1">
            <a:spLocks noChangeArrowheads="1"/>
          </p:cNvSpPr>
          <p:nvPr/>
        </p:nvSpPr>
        <p:spPr bwMode="auto">
          <a:xfrm>
            <a:off x="5292725" y="1412875"/>
            <a:ext cx="3671888" cy="676275"/>
          </a:xfrm>
          <a:prstGeom prst="rect">
            <a:avLst/>
          </a:prstGeom>
          <a:gradFill rotWithShape="1">
            <a:gsLst>
              <a:gs pos="0">
                <a:srgbClr val="EBC8C7"/>
              </a:gs>
              <a:gs pos="50000">
                <a:srgbClr val="FFFF99"/>
              </a:gs>
              <a:gs pos="100000">
                <a:srgbClr val="EBC8C7"/>
              </a:gs>
            </a:gsLst>
            <a:lin ang="2700000" scaled="1"/>
          </a:gradFill>
          <a:ln w="9525" algn="ctr">
            <a:noFill/>
            <a:miter lim="800000"/>
            <a:headEnd/>
            <a:tailEnd/>
          </a:ln>
        </p:spPr>
        <p:txBody>
          <a:bodyPr>
            <a:spAutoFit/>
          </a:bodyPr>
          <a:lstStyle/>
          <a:p>
            <a:pPr algn="ctr" eaLnBrk="0" hangingPunct="0">
              <a:lnSpc>
                <a:spcPct val="80000"/>
              </a:lnSpc>
              <a:spcBef>
                <a:spcPct val="50000"/>
              </a:spcBef>
            </a:pPr>
            <a:r>
              <a:rPr lang="el-GR" sz="2400" b="1">
                <a:solidFill>
                  <a:srgbClr val="000099"/>
                </a:solidFill>
                <a:latin typeface="Tahoma" pitchFamily="34" charset="0"/>
              </a:rPr>
              <a:t>Ένα ενιαίο πρόγραμμα</a:t>
            </a:r>
            <a:r>
              <a:rPr lang="en-US" sz="2400" b="1">
                <a:solidFill>
                  <a:srgbClr val="000099"/>
                </a:solidFill>
                <a:latin typeface="Tahoma" pitchFamily="34" charset="0"/>
              </a:rPr>
              <a:t> ERASMUS+</a:t>
            </a:r>
            <a:endParaRPr lang="en-GB" sz="2400" b="1">
              <a:solidFill>
                <a:srgbClr val="000099"/>
              </a:solidFill>
              <a:latin typeface="Tahoma" pitchFamily="34" charset="0"/>
            </a:endParaRPr>
          </a:p>
        </p:txBody>
      </p:sp>
      <p:sp>
        <p:nvSpPr>
          <p:cNvPr id="7173" name="Text Box 1034"/>
          <p:cNvSpPr txBox="1">
            <a:spLocks noChangeArrowheads="1"/>
          </p:cNvSpPr>
          <p:nvPr/>
        </p:nvSpPr>
        <p:spPr bwMode="auto">
          <a:xfrm>
            <a:off x="611188" y="1412875"/>
            <a:ext cx="3313112" cy="676275"/>
          </a:xfrm>
          <a:prstGeom prst="rect">
            <a:avLst/>
          </a:prstGeom>
          <a:gradFill rotWithShape="1">
            <a:gsLst>
              <a:gs pos="0">
                <a:srgbClr val="E5B6B5"/>
              </a:gs>
              <a:gs pos="50000">
                <a:srgbClr val="FFFF99"/>
              </a:gs>
              <a:gs pos="100000">
                <a:srgbClr val="E5B6B5"/>
              </a:gs>
            </a:gsLst>
            <a:lin ang="2700000" scaled="1"/>
          </a:gradFill>
          <a:ln w="9525" algn="ctr">
            <a:noFill/>
            <a:miter lim="800000"/>
            <a:headEnd/>
            <a:tailEnd/>
          </a:ln>
        </p:spPr>
        <p:txBody>
          <a:bodyPr>
            <a:spAutoFit/>
          </a:bodyPr>
          <a:lstStyle/>
          <a:p>
            <a:pPr algn="ctr" eaLnBrk="0" hangingPunct="0">
              <a:lnSpc>
                <a:spcPct val="80000"/>
              </a:lnSpc>
              <a:spcBef>
                <a:spcPct val="50000"/>
              </a:spcBef>
              <a:defRPr/>
            </a:pPr>
            <a:r>
              <a:rPr lang="el-GR" sz="2400" b="1" i="1">
                <a:solidFill>
                  <a:srgbClr val="000099"/>
                </a:solidFill>
                <a:effectLst>
                  <a:outerShdw blurRad="38100" dist="38100" dir="2700000" algn="tl">
                    <a:srgbClr val="000000"/>
                  </a:outerShdw>
                </a:effectLst>
                <a:latin typeface="Calibri" pitchFamily="34" charset="0"/>
              </a:rPr>
              <a:t>ΥΠΑΡΧΟΝΤΑ ΠΡΟΓΡΑΜΜΑΤΑ</a:t>
            </a:r>
            <a:endParaRPr lang="en-GB" sz="2400" b="1" i="1">
              <a:solidFill>
                <a:srgbClr val="000099"/>
              </a:solidFill>
              <a:effectLst>
                <a:outerShdw blurRad="38100" dist="38100" dir="2700000" algn="tl">
                  <a:srgbClr val="000000"/>
                </a:outerShdw>
              </a:effectLst>
              <a:latin typeface="Calibri" pitchFamily="34" charset="0"/>
            </a:endParaRPr>
          </a:p>
        </p:txBody>
      </p:sp>
      <p:grpSp>
        <p:nvGrpSpPr>
          <p:cNvPr id="18437" name="Group 22"/>
          <p:cNvGrpSpPr>
            <a:grpSpLocks/>
          </p:cNvGrpSpPr>
          <p:nvPr/>
        </p:nvGrpSpPr>
        <p:grpSpPr bwMode="auto">
          <a:xfrm>
            <a:off x="5219700" y="2492375"/>
            <a:ext cx="3779838" cy="2014538"/>
            <a:chOff x="3379" y="1253"/>
            <a:chExt cx="2381" cy="1269"/>
          </a:xfrm>
        </p:grpSpPr>
        <p:sp>
          <p:nvSpPr>
            <p:cNvPr id="18440" name="Rectangle 1038"/>
            <p:cNvSpPr>
              <a:spLocks noChangeArrowheads="1"/>
            </p:cNvSpPr>
            <p:nvPr/>
          </p:nvSpPr>
          <p:spPr bwMode="auto">
            <a:xfrm>
              <a:off x="3424" y="1253"/>
              <a:ext cx="2336" cy="1179"/>
            </a:xfrm>
            <a:prstGeom prst="rect">
              <a:avLst/>
            </a:prstGeom>
            <a:gradFill rotWithShape="1">
              <a:gsLst>
                <a:gs pos="0">
                  <a:srgbClr val="5E4776"/>
                </a:gs>
                <a:gs pos="50000">
                  <a:srgbClr val="CC99FF"/>
                </a:gs>
                <a:gs pos="100000">
                  <a:srgbClr val="5E4776"/>
                </a:gs>
              </a:gsLst>
              <a:lin ang="5400000" scaled="1"/>
            </a:gradFill>
            <a:ln w="9525">
              <a:solidFill>
                <a:schemeClr val="tx1"/>
              </a:solidFill>
              <a:miter lim="800000"/>
              <a:headEnd/>
              <a:tailEnd/>
            </a:ln>
          </p:spPr>
          <p:txBody>
            <a:bodyPr wrap="none" anchor="ctr"/>
            <a:lstStyle/>
            <a:p>
              <a:endParaRPr lang="el-GR" sz="1800"/>
            </a:p>
          </p:txBody>
        </p:sp>
        <p:sp>
          <p:nvSpPr>
            <p:cNvPr id="18441" name="Text Box 1039"/>
            <p:cNvSpPr txBox="1">
              <a:spLocks noChangeArrowheads="1"/>
            </p:cNvSpPr>
            <p:nvPr/>
          </p:nvSpPr>
          <p:spPr bwMode="auto">
            <a:xfrm>
              <a:off x="3799" y="1426"/>
              <a:ext cx="1461" cy="128"/>
            </a:xfrm>
            <a:prstGeom prst="rect">
              <a:avLst/>
            </a:prstGeom>
            <a:gradFill rotWithShape="1">
              <a:gsLst>
                <a:gs pos="0">
                  <a:srgbClr val="5E4776"/>
                </a:gs>
                <a:gs pos="50000">
                  <a:srgbClr val="CC99FF"/>
                </a:gs>
                <a:gs pos="100000">
                  <a:srgbClr val="5E4776"/>
                </a:gs>
              </a:gsLst>
              <a:lin ang="5400000" scaled="1"/>
            </a:gradFill>
            <a:ln w="9525" algn="ctr">
              <a:noFill/>
              <a:miter lim="800000"/>
              <a:headEnd/>
              <a:tailEnd/>
            </a:ln>
          </p:spPr>
          <p:txBody>
            <a:bodyPr>
              <a:spAutoFit/>
            </a:bodyPr>
            <a:lstStyle/>
            <a:p>
              <a:pPr algn="ctr" eaLnBrk="0" hangingPunct="0">
                <a:lnSpc>
                  <a:spcPct val="40000"/>
                </a:lnSpc>
                <a:spcBef>
                  <a:spcPct val="50000"/>
                </a:spcBef>
              </a:pPr>
              <a:r>
                <a:rPr lang="el-GR" sz="1800" b="1">
                  <a:solidFill>
                    <a:schemeClr val="bg1"/>
                  </a:solidFill>
                  <a:latin typeface="Calibri" pitchFamily="34" charset="0"/>
                </a:rPr>
                <a:t>3 βασικές Δράσεις</a:t>
              </a:r>
              <a:endParaRPr lang="en-GB" sz="1800" b="1">
                <a:solidFill>
                  <a:schemeClr val="bg1"/>
                </a:solidFill>
                <a:latin typeface="Calibri" pitchFamily="34" charset="0"/>
              </a:endParaRPr>
            </a:p>
          </p:txBody>
        </p:sp>
        <p:sp>
          <p:nvSpPr>
            <p:cNvPr id="15370" name="Line 1040"/>
            <p:cNvSpPr>
              <a:spLocks noChangeShapeType="1"/>
            </p:cNvSpPr>
            <p:nvPr/>
          </p:nvSpPr>
          <p:spPr bwMode="auto">
            <a:xfrm>
              <a:off x="4234" y="1608"/>
              <a:ext cx="3" cy="639"/>
            </a:xfrm>
            <a:prstGeom prst="line">
              <a:avLst/>
            </a:prstGeom>
            <a:noFill/>
            <a:ln w="9525">
              <a:solidFill>
                <a:schemeClr val="tx1"/>
              </a:solidFill>
              <a:round/>
              <a:headEnd/>
              <a:tailEnd/>
            </a:ln>
          </p:spPr>
          <p:txBody>
            <a:bodyPr/>
            <a:lstStyle/>
            <a:p>
              <a:pPr>
                <a:defRPr/>
              </a:pPr>
              <a:endParaRPr lang="el-GR" sz="1800">
                <a:effectLst>
                  <a:outerShdw blurRad="38100" dist="38100" dir="2700000" algn="tl">
                    <a:srgbClr val="000000">
                      <a:alpha val="43137"/>
                    </a:srgbClr>
                  </a:outerShdw>
                </a:effectLst>
              </a:endParaRPr>
            </a:p>
          </p:txBody>
        </p:sp>
        <p:sp>
          <p:nvSpPr>
            <p:cNvPr id="15371" name="Line 1041"/>
            <p:cNvSpPr>
              <a:spLocks noChangeShapeType="1"/>
            </p:cNvSpPr>
            <p:nvPr/>
          </p:nvSpPr>
          <p:spPr bwMode="auto">
            <a:xfrm>
              <a:off x="4897" y="1625"/>
              <a:ext cx="2" cy="639"/>
            </a:xfrm>
            <a:prstGeom prst="line">
              <a:avLst/>
            </a:prstGeom>
            <a:noFill/>
            <a:ln w="9525">
              <a:solidFill>
                <a:schemeClr val="tx1"/>
              </a:solidFill>
              <a:round/>
              <a:headEnd/>
              <a:tailEnd/>
            </a:ln>
          </p:spPr>
          <p:txBody>
            <a:bodyPr/>
            <a:lstStyle/>
            <a:p>
              <a:pPr>
                <a:defRPr/>
              </a:pPr>
              <a:endParaRPr lang="el-GR" sz="1800">
                <a:effectLst>
                  <a:outerShdw blurRad="38100" dist="38100" dir="2700000" algn="tl">
                    <a:srgbClr val="000000">
                      <a:alpha val="43137"/>
                    </a:srgbClr>
                  </a:outerShdw>
                </a:effectLst>
              </a:endParaRPr>
            </a:p>
          </p:txBody>
        </p:sp>
        <p:sp>
          <p:nvSpPr>
            <p:cNvPr id="18444" name="Text Box 1042"/>
            <p:cNvSpPr txBox="1">
              <a:spLocks noChangeArrowheads="1"/>
            </p:cNvSpPr>
            <p:nvPr/>
          </p:nvSpPr>
          <p:spPr bwMode="auto">
            <a:xfrm>
              <a:off x="3379" y="1761"/>
              <a:ext cx="883" cy="490"/>
            </a:xfrm>
            <a:prstGeom prst="rect">
              <a:avLst/>
            </a:prstGeom>
            <a:gradFill rotWithShape="1">
              <a:gsLst>
                <a:gs pos="0">
                  <a:srgbClr val="5E4776"/>
                </a:gs>
                <a:gs pos="50000">
                  <a:srgbClr val="CC99FF"/>
                </a:gs>
                <a:gs pos="100000">
                  <a:srgbClr val="5E4776"/>
                </a:gs>
              </a:gsLst>
              <a:lin ang="5400000" scaled="1"/>
            </a:gradFill>
            <a:ln w="9525">
              <a:noFill/>
              <a:miter lim="800000"/>
              <a:headEnd/>
              <a:tailEnd/>
            </a:ln>
          </p:spPr>
          <p:txBody>
            <a:bodyPr>
              <a:spAutoFit/>
            </a:bodyPr>
            <a:lstStyle/>
            <a:p>
              <a:pPr algn="ctr" eaLnBrk="0" hangingPunct="0">
                <a:spcBef>
                  <a:spcPct val="50000"/>
                </a:spcBef>
              </a:pPr>
              <a:r>
                <a:rPr lang="el-GR" sz="1000" b="1">
                  <a:solidFill>
                    <a:schemeClr val="bg1"/>
                  </a:solidFill>
                  <a:latin typeface="Arial Black" pitchFamily="34" charset="0"/>
                </a:rPr>
                <a:t>1.</a:t>
              </a:r>
            </a:p>
            <a:p>
              <a:pPr algn="ctr" eaLnBrk="0" hangingPunct="0">
                <a:spcBef>
                  <a:spcPct val="50000"/>
                </a:spcBef>
              </a:pPr>
              <a:r>
                <a:rPr lang="el-GR" sz="1000" b="1">
                  <a:solidFill>
                    <a:schemeClr val="bg1"/>
                  </a:solidFill>
                  <a:latin typeface="Arial Black" pitchFamily="34" charset="0"/>
                </a:rPr>
                <a:t>Μαθησιακή Κινητικότητα ατόμων</a:t>
              </a:r>
              <a:endParaRPr lang="en-GB" sz="1000" b="1">
                <a:solidFill>
                  <a:schemeClr val="bg1"/>
                </a:solidFill>
                <a:latin typeface="Times New Roman" pitchFamily="18" charset="0"/>
                <a:ea typeface="MS PGothic" pitchFamily="34" charset="-128"/>
              </a:endParaRPr>
            </a:p>
          </p:txBody>
        </p:sp>
        <p:sp>
          <p:nvSpPr>
            <p:cNvPr id="18445" name="Text Box 1043"/>
            <p:cNvSpPr txBox="1">
              <a:spLocks noChangeArrowheads="1"/>
            </p:cNvSpPr>
            <p:nvPr/>
          </p:nvSpPr>
          <p:spPr bwMode="auto">
            <a:xfrm>
              <a:off x="4830" y="1761"/>
              <a:ext cx="840" cy="586"/>
            </a:xfrm>
            <a:prstGeom prst="rect">
              <a:avLst/>
            </a:prstGeom>
            <a:gradFill rotWithShape="1">
              <a:gsLst>
                <a:gs pos="0">
                  <a:srgbClr val="5E4776"/>
                </a:gs>
                <a:gs pos="50000">
                  <a:srgbClr val="CC99FF"/>
                </a:gs>
                <a:gs pos="100000">
                  <a:srgbClr val="5E4776"/>
                </a:gs>
              </a:gsLst>
              <a:lin ang="5400000" scaled="1"/>
            </a:gradFill>
            <a:ln w="9525" algn="ctr">
              <a:noFill/>
              <a:miter lim="800000"/>
              <a:headEnd/>
              <a:tailEnd/>
            </a:ln>
          </p:spPr>
          <p:txBody>
            <a:bodyPr>
              <a:spAutoFit/>
            </a:bodyPr>
            <a:lstStyle/>
            <a:p>
              <a:pPr algn="ctr" eaLnBrk="0" hangingPunct="0">
                <a:spcBef>
                  <a:spcPct val="50000"/>
                </a:spcBef>
              </a:pPr>
              <a:r>
                <a:rPr lang="en-GB" sz="1000" b="1">
                  <a:solidFill>
                    <a:schemeClr val="bg1"/>
                  </a:solidFill>
                  <a:latin typeface="Arial Black" pitchFamily="34" charset="0"/>
                  <a:ea typeface="MS PGothic" pitchFamily="34" charset="-128"/>
                </a:rPr>
                <a:t>3.</a:t>
              </a:r>
            </a:p>
            <a:p>
              <a:pPr algn="ctr" eaLnBrk="0" hangingPunct="0">
                <a:spcBef>
                  <a:spcPct val="50000"/>
                </a:spcBef>
              </a:pPr>
              <a:r>
                <a:rPr lang="el-GR" sz="1000" b="1">
                  <a:solidFill>
                    <a:schemeClr val="bg1"/>
                  </a:solidFill>
                  <a:latin typeface="Arial Black" pitchFamily="34" charset="0"/>
                </a:rPr>
                <a:t>Ενίσχυση σε θέματα μεταρρύθμισης πολιτικής</a:t>
              </a:r>
              <a:endParaRPr lang="en-GB" sz="1000" b="1">
                <a:solidFill>
                  <a:schemeClr val="bg1"/>
                </a:solidFill>
                <a:latin typeface="Arial Black" pitchFamily="34" charset="0"/>
              </a:endParaRPr>
            </a:p>
          </p:txBody>
        </p:sp>
        <p:sp>
          <p:nvSpPr>
            <p:cNvPr id="18446" name="Text Box 1044"/>
            <p:cNvSpPr txBox="1">
              <a:spLocks noChangeArrowheads="1"/>
            </p:cNvSpPr>
            <p:nvPr/>
          </p:nvSpPr>
          <p:spPr bwMode="auto">
            <a:xfrm>
              <a:off x="4126" y="1744"/>
              <a:ext cx="793" cy="778"/>
            </a:xfrm>
            <a:prstGeom prst="rect">
              <a:avLst/>
            </a:prstGeom>
            <a:gradFill rotWithShape="1">
              <a:gsLst>
                <a:gs pos="0">
                  <a:srgbClr val="5E4776"/>
                </a:gs>
                <a:gs pos="50000">
                  <a:srgbClr val="CC99FF"/>
                </a:gs>
                <a:gs pos="100000">
                  <a:srgbClr val="5E4776"/>
                </a:gs>
              </a:gsLst>
              <a:lin ang="5400000" scaled="1"/>
            </a:gradFill>
            <a:ln w="9525" algn="ctr">
              <a:noFill/>
              <a:miter lim="800000"/>
              <a:headEnd/>
              <a:tailEnd/>
            </a:ln>
          </p:spPr>
          <p:txBody>
            <a:bodyPr>
              <a:spAutoFit/>
            </a:bodyPr>
            <a:lstStyle/>
            <a:p>
              <a:pPr algn="ctr" eaLnBrk="0" hangingPunct="0">
                <a:spcBef>
                  <a:spcPct val="50000"/>
                </a:spcBef>
              </a:pPr>
              <a:r>
                <a:rPr lang="el-GR" sz="1000" b="1">
                  <a:solidFill>
                    <a:schemeClr val="bg1"/>
                  </a:solidFill>
                  <a:latin typeface="Arial Black" pitchFamily="34" charset="0"/>
                </a:rPr>
                <a:t>2. </a:t>
              </a:r>
            </a:p>
            <a:p>
              <a:pPr algn="ctr" eaLnBrk="0" hangingPunct="0">
                <a:spcBef>
                  <a:spcPct val="50000"/>
                </a:spcBef>
              </a:pPr>
              <a:r>
                <a:rPr lang="el-GR" sz="1000" b="1">
                  <a:solidFill>
                    <a:schemeClr val="bg1"/>
                  </a:solidFill>
                  <a:latin typeface="Arial Black" pitchFamily="34" charset="0"/>
                </a:rPr>
                <a:t>Συνεργασία για την Καινοτομία και για την ανταλλαγή καλών πρακτικών</a:t>
              </a:r>
              <a:r>
                <a:rPr lang="el-GR" sz="1000" b="1">
                  <a:solidFill>
                    <a:schemeClr val="bg1"/>
                  </a:solidFill>
                  <a:latin typeface="Arial Black" pitchFamily="34" charset="0"/>
                  <a:ea typeface="MS PGothic" pitchFamily="34" charset="-128"/>
                </a:rPr>
                <a:t> </a:t>
              </a:r>
            </a:p>
          </p:txBody>
        </p:sp>
        <p:sp>
          <p:nvSpPr>
            <p:cNvPr id="15375" name="Line 1045"/>
            <p:cNvSpPr>
              <a:spLocks noChangeShapeType="1"/>
            </p:cNvSpPr>
            <p:nvPr/>
          </p:nvSpPr>
          <p:spPr bwMode="auto">
            <a:xfrm>
              <a:off x="3672" y="1608"/>
              <a:ext cx="1723" cy="0"/>
            </a:xfrm>
            <a:prstGeom prst="line">
              <a:avLst/>
            </a:prstGeom>
            <a:noFill/>
            <a:ln w="9525">
              <a:solidFill>
                <a:schemeClr val="tx1"/>
              </a:solidFill>
              <a:round/>
              <a:headEnd/>
              <a:tailEnd/>
            </a:ln>
          </p:spPr>
          <p:txBody>
            <a:bodyPr/>
            <a:lstStyle/>
            <a:p>
              <a:pPr>
                <a:defRPr/>
              </a:pPr>
              <a:endParaRPr lang="el-GR" sz="1800">
                <a:effectLst>
                  <a:outerShdw blurRad="38100" dist="38100" dir="2700000" algn="tl">
                    <a:srgbClr val="000000">
                      <a:alpha val="43137"/>
                    </a:srgbClr>
                  </a:outerShdw>
                </a:effectLst>
              </a:endParaRPr>
            </a:p>
          </p:txBody>
        </p:sp>
      </p:grpSp>
      <p:sp>
        <p:nvSpPr>
          <p:cNvPr id="18438" name="Text Box 1050"/>
          <p:cNvSpPr txBox="1">
            <a:spLocks noChangeArrowheads="1"/>
          </p:cNvSpPr>
          <p:nvPr/>
        </p:nvSpPr>
        <p:spPr bwMode="auto">
          <a:xfrm>
            <a:off x="6300788" y="4005263"/>
            <a:ext cx="2087562" cy="709612"/>
          </a:xfrm>
          <a:prstGeom prst="rect">
            <a:avLst/>
          </a:prstGeom>
          <a:noFill/>
          <a:ln w="9525">
            <a:noFill/>
            <a:miter lim="800000"/>
            <a:headEnd/>
            <a:tailEnd/>
          </a:ln>
        </p:spPr>
        <p:txBody>
          <a:bodyPr/>
          <a:lstStyle/>
          <a:p>
            <a:pPr>
              <a:spcBef>
                <a:spcPct val="50000"/>
              </a:spcBef>
            </a:pPr>
            <a:r>
              <a:rPr lang="fr-BE" sz="1000" b="1" i="1"/>
              <a:t>    </a:t>
            </a:r>
            <a:endParaRPr lang="fr-BE" sz="1000" b="1"/>
          </a:p>
        </p:txBody>
      </p:sp>
      <p:sp>
        <p:nvSpPr>
          <p:cNvPr id="18439" name="Text Box 1052"/>
          <p:cNvSpPr txBox="1">
            <a:spLocks noChangeArrowheads="1"/>
          </p:cNvSpPr>
          <p:nvPr/>
        </p:nvSpPr>
        <p:spPr bwMode="auto">
          <a:xfrm>
            <a:off x="4284663" y="5084763"/>
            <a:ext cx="4608512" cy="1069975"/>
          </a:xfrm>
          <a:prstGeom prst="rect">
            <a:avLst/>
          </a:prstGeom>
          <a:noFill/>
          <a:ln w="9525">
            <a:noFill/>
            <a:miter lim="800000"/>
            <a:headEnd/>
            <a:tailEnd/>
          </a:ln>
        </p:spPr>
        <p:txBody>
          <a:bodyPr>
            <a:spAutoFit/>
          </a:bodyPr>
          <a:lstStyle/>
          <a:p>
            <a:pPr>
              <a:spcBef>
                <a:spcPct val="50000"/>
              </a:spcBef>
              <a:defRPr/>
            </a:pPr>
            <a:r>
              <a:rPr lang="el-GR" sz="1600" b="1">
                <a:effectLst>
                  <a:outerShdw blurRad="38100" dist="38100" dir="2700000" algn="tl">
                    <a:srgbClr val="C0C0C0"/>
                  </a:outerShdw>
                </a:effectLst>
                <a:latin typeface="Century Gothic" pitchFamily="34" charset="0"/>
              </a:rPr>
              <a:t>Προϋπολογισμός</a:t>
            </a:r>
            <a:r>
              <a:rPr lang="en-GB" sz="1600" b="1">
                <a:effectLst>
                  <a:outerShdw blurRad="38100" dist="38100" dir="2700000" algn="tl">
                    <a:srgbClr val="C0C0C0"/>
                  </a:outerShdw>
                </a:effectLst>
                <a:latin typeface="Century Gothic" pitchFamily="34" charset="0"/>
              </a:rPr>
              <a:t>: </a:t>
            </a:r>
            <a:r>
              <a:rPr lang="el-GR" sz="1600" b="1">
                <a:effectLst>
                  <a:outerShdw blurRad="38100" dist="38100" dir="2700000" algn="tl">
                    <a:srgbClr val="C0C0C0"/>
                  </a:outerShdw>
                </a:effectLst>
                <a:latin typeface="Century Gothic" pitchFamily="34" charset="0"/>
              </a:rPr>
              <a:t>1</a:t>
            </a:r>
            <a:r>
              <a:rPr lang="en-US" sz="1600" b="1">
                <a:effectLst>
                  <a:outerShdw blurRad="38100" dist="38100" dir="2700000" algn="tl">
                    <a:srgbClr val="C0C0C0"/>
                  </a:outerShdw>
                </a:effectLst>
                <a:latin typeface="Century Gothic" pitchFamily="34" charset="0"/>
              </a:rPr>
              <a:t>4,7</a:t>
            </a:r>
            <a:r>
              <a:rPr lang="el-GR" sz="1600" b="1">
                <a:effectLst>
                  <a:outerShdw blurRad="38100" dist="38100" dir="2700000" algn="tl">
                    <a:srgbClr val="C0C0C0"/>
                  </a:outerShdw>
                </a:effectLst>
                <a:latin typeface="Century Gothic" pitchFamily="34" charset="0"/>
              </a:rPr>
              <a:t> δις €</a:t>
            </a:r>
            <a:r>
              <a:rPr lang="en-GB" sz="1600" b="1">
                <a:effectLst>
                  <a:outerShdw blurRad="38100" dist="38100" dir="2700000" algn="tl">
                    <a:srgbClr val="C0C0C0"/>
                  </a:outerShdw>
                </a:effectLst>
                <a:latin typeface="Century Gothic" pitchFamily="34" charset="0"/>
              </a:rPr>
              <a:t> </a:t>
            </a:r>
            <a:r>
              <a:rPr lang="el-GR" sz="1600" b="1">
                <a:effectLst>
                  <a:outerShdw blurRad="38100" dist="38100" dir="2700000" algn="tl">
                    <a:srgbClr val="C0C0C0"/>
                  </a:outerShdw>
                </a:effectLst>
                <a:latin typeface="Century Gothic" pitchFamily="34" charset="0"/>
              </a:rPr>
              <a:t>για 7 χρόνια</a:t>
            </a:r>
            <a:r>
              <a:rPr lang="en-GB" sz="1600" b="1">
                <a:effectLst>
                  <a:outerShdw blurRad="38100" dist="38100" dir="2700000" algn="tl">
                    <a:srgbClr val="C0C0C0"/>
                  </a:outerShdw>
                </a:effectLst>
                <a:latin typeface="Century Gothic" pitchFamily="34" charset="0"/>
              </a:rPr>
              <a:t> </a:t>
            </a:r>
            <a:endParaRPr lang="el-GR" sz="1600" b="1">
              <a:effectLst>
                <a:outerShdw blurRad="38100" dist="38100" dir="2700000" algn="tl">
                  <a:srgbClr val="C0C0C0"/>
                </a:outerShdw>
              </a:effectLst>
              <a:latin typeface="Century Gothic" pitchFamily="34" charset="0"/>
            </a:endParaRPr>
          </a:p>
          <a:p>
            <a:pPr>
              <a:spcBef>
                <a:spcPct val="50000"/>
              </a:spcBef>
              <a:defRPr/>
            </a:pPr>
            <a:r>
              <a:rPr lang="el-GR" sz="1600" b="1">
                <a:effectLst>
                  <a:outerShdw blurRad="38100" dist="38100" dir="2700000" algn="tl">
                    <a:srgbClr val="C0C0C0"/>
                  </a:outerShdw>
                </a:effectLst>
                <a:latin typeface="Century Gothic" pitchFamily="34" charset="0"/>
              </a:rPr>
              <a:t>Ξεχωριστές δραστηριότητες</a:t>
            </a:r>
            <a:r>
              <a:rPr lang="en-US" sz="1600" b="1">
                <a:effectLst>
                  <a:outerShdw blurRad="38100" dist="38100" dir="2700000" algn="tl">
                    <a:srgbClr val="C0C0C0"/>
                  </a:outerShdw>
                </a:effectLst>
                <a:latin typeface="Century Gothic" pitchFamily="34" charset="0"/>
              </a:rPr>
              <a:t>:</a:t>
            </a:r>
          </a:p>
          <a:p>
            <a:pPr>
              <a:spcBef>
                <a:spcPct val="50000"/>
              </a:spcBef>
              <a:defRPr/>
            </a:pPr>
            <a:r>
              <a:rPr lang="en-US" sz="1600" b="1">
                <a:effectLst>
                  <a:outerShdw blurRad="38100" dist="38100" dir="2700000" algn="tl">
                    <a:srgbClr val="C0C0C0"/>
                  </a:outerShdw>
                </a:effectLst>
                <a:latin typeface="Century Gothic" pitchFamily="34" charset="0"/>
              </a:rPr>
              <a:t>Jean Monnet</a:t>
            </a:r>
            <a:r>
              <a:rPr lang="el-GR" sz="1600" b="1">
                <a:effectLst>
                  <a:outerShdw blurRad="38100" dist="38100" dir="2700000" algn="tl">
                    <a:srgbClr val="C0C0C0"/>
                  </a:outerShdw>
                </a:effectLst>
                <a:latin typeface="Century Gothic" pitchFamily="34" charset="0"/>
              </a:rPr>
              <a:t>   -  </a:t>
            </a:r>
            <a:r>
              <a:rPr lang="fr-FR" sz="1600" b="1">
                <a:effectLst>
                  <a:outerShdw blurRad="38100" dist="38100" dir="2700000" algn="tl">
                    <a:srgbClr val="C0C0C0"/>
                  </a:outerShdw>
                </a:effectLst>
                <a:latin typeface="Century Gothic" pitchFamily="34" charset="0"/>
              </a:rPr>
              <a:t>Sport</a:t>
            </a:r>
            <a:r>
              <a:rPr lang="el-GR" sz="1600" b="1">
                <a:effectLst>
                  <a:outerShdw blurRad="38100" dist="38100" dir="2700000" algn="tl">
                    <a:srgbClr val="C0C0C0"/>
                  </a:outerShdw>
                </a:effectLst>
                <a:latin typeface="Century Gothic" pitchFamily="34" charset="0"/>
              </a:rPr>
              <a:t>/</a:t>
            </a:r>
            <a:r>
              <a:rPr lang="en-US" sz="1600" b="1">
                <a:effectLst>
                  <a:outerShdw blurRad="38100" dist="38100" dir="2700000" algn="tl">
                    <a:srgbClr val="C0C0C0"/>
                  </a:outerShdw>
                </a:effectLst>
                <a:latin typeface="Century Gothic" pitchFamily="34" charset="0"/>
              </a:rPr>
              <a:t> </a:t>
            </a:r>
            <a:r>
              <a:rPr lang="el-GR" sz="1600" b="1">
                <a:effectLst>
                  <a:outerShdw blurRad="38100" dist="38100" dir="2700000" algn="tl">
                    <a:srgbClr val="C0C0C0"/>
                  </a:outerShdw>
                </a:effectLst>
                <a:latin typeface="Century Gothic" pitchFamily="34" charset="0"/>
              </a:rPr>
              <a:t>Άθληση</a:t>
            </a:r>
            <a:endParaRPr lang="en-GB" sz="1600" b="1">
              <a:effectLst>
                <a:outerShdw blurRad="38100" dist="38100" dir="2700000" algn="tl">
                  <a:srgbClr val="C0C0C0"/>
                </a:outerShdw>
              </a:effectLst>
              <a:latin typeface="Century Gothic"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7173"/>
                                        </p:tgtEl>
                                        <p:attrNameLst>
                                          <p:attrName>style.visibility</p:attrName>
                                        </p:attrNameLst>
                                      </p:cBhvr>
                                      <p:to>
                                        <p:strVal val="visible"/>
                                      </p:to>
                                    </p:set>
                                    <p:anim from="(-#ppt_w/2)" to="(#ppt_x)" calcmode="lin" valueType="num">
                                      <p:cBhvr>
                                        <p:cTn id="7" dur="600" fill="hold">
                                          <p:stCondLst>
                                            <p:cond delay="0"/>
                                          </p:stCondLst>
                                        </p:cTn>
                                        <p:tgtEl>
                                          <p:spTgt spid="7173"/>
                                        </p:tgtEl>
                                        <p:attrNameLst>
                                          <p:attrName>ppt_x</p:attrName>
                                        </p:attrNameLst>
                                      </p:cBhvr>
                                    </p:anim>
                                    <p:anim from="0" to="-1.0" calcmode="lin" valueType="num">
                                      <p:cBhvr>
                                        <p:cTn id="8" dur="200" decel="50000" autoRev="1" fill="hold">
                                          <p:stCondLst>
                                            <p:cond delay="600"/>
                                          </p:stCondLst>
                                        </p:cTn>
                                        <p:tgtEl>
                                          <p:spTgt spid="7173"/>
                                        </p:tgtEl>
                                        <p:attrNameLst>
                                          <p:attrName>xshear</p:attrName>
                                        </p:attrNameLst>
                                      </p:cBhvr>
                                    </p:anim>
                                    <p:animScale>
                                      <p:cBhvr>
                                        <p:cTn id="9" dur="200" decel="100000" autoRev="1" fill="hold">
                                          <p:stCondLst>
                                            <p:cond delay="600"/>
                                          </p:stCondLst>
                                        </p:cTn>
                                        <p:tgtEl>
                                          <p:spTgt spid="7173"/>
                                        </p:tgtEl>
                                      </p:cBhvr>
                                      <p:from x="100000" y="100000"/>
                                      <p:to x="80000" y="100000"/>
                                    </p:animScale>
                                    <p:anim by="(#ppt_h/3+#ppt_w*0.1)" calcmode="lin" valueType="num">
                                      <p:cBhvr additive="sum">
                                        <p:cTn id="10" dur="200" decel="100000" autoRev="1" fill="hold">
                                          <p:stCondLst>
                                            <p:cond delay="600"/>
                                          </p:stCondLst>
                                        </p:cTn>
                                        <p:tgtEl>
                                          <p:spTgt spid="7173"/>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18435"/>
                                        </p:tgtEl>
                                        <p:attrNameLst>
                                          <p:attrName>style.visibility</p:attrName>
                                        </p:attrNameLst>
                                      </p:cBhvr>
                                      <p:to>
                                        <p:strVal val="visible"/>
                                      </p:to>
                                    </p:set>
                                    <p:anim from="(-#ppt_w/2)" to="(#ppt_x)" calcmode="lin" valueType="num">
                                      <p:cBhvr>
                                        <p:cTn id="14" dur="600" fill="hold">
                                          <p:stCondLst>
                                            <p:cond delay="0"/>
                                          </p:stCondLst>
                                        </p:cTn>
                                        <p:tgtEl>
                                          <p:spTgt spid="18435"/>
                                        </p:tgtEl>
                                        <p:attrNameLst>
                                          <p:attrName>ppt_x</p:attrName>
                                        </p:attrNameLst>
                                      </p:cBhvr>
                                    </p:anim>
                                    <p:anim from="0" to="-1.0" calcmode="lin" valueType="num">
                                      <p:cBhvr>
                                        <p:cTn id="15" dur="200" decel="50000" autoRev="1" fill="hold">
                                          <p:stCondLst>
                                            <p:cond delay="600"/>
                                          </p:stCondLst>
                                        </p:cTn>
                                        <p:tgtEl>
                                          <p:spTgt spid="18435"/>
                                        </p:tgtEl>
                                        <p:attrNameLst>
                                          <p:attrName>xshear</p:attrName>
                                        </p:attrNameLst>
                                      </p:cBhvr>
                                    </p:anim>
                                    <p:animScale>
                                      <p:cBhvr>
                                        <p:cTn id="16" dur="200" decel="100000" autoRev="1" fill="hold">
                                          <p:stCondLst>
                                            <p:cond delay="600"/>
                                          </p:stCondLst>
                                        </p:cTn>
                                        <p:tgtEl>
                                          <p:spTgt spid="18435"/>
                                        </p:tgtEl>
                                      </p:cBhvr>
                                      <p:from x="100000" y="100000"/>
                                      <p:to x="80000" y="100000"/>
                                    </p:animScale>
                                    <p:anim by="(#ppt_h/3+#ppt_w*0.1)" calcmode="lin" valueType="num">
                                      <p:cBhvr additive="sum">
                                        <p:cTn id="17" dur="200" decel="100000" autoRev="1" fill="hold">
                                          <p:stCondLst>
                                            <p:cond delay="600"/>
                                          </p:stCondLst>
                                        </p:cTn>
                                        <p:tgtEl>
                                          <p:spTgt spid="18435"/>
                                        </p:tgtEl>
                                        <p:attrNameLst>
                                          <p:attrName>ppt_x</p:attrName>
                                        </p:attrNameLst>
                                      </p:cBhvr>
                                    </p:anim>
                                  </p:childTnLst>
                                </p:cTn>
                              </p:par>
                            </p:childTnLst>
                          </p:cTn>
                        </p:par>
                        <p:par>
                          <p:cTn id="18" fill="hold">
                            <p:stCondLst>
                              <p:cond delay="2000"/>
                            </p:stCondLst>
                            <p:childTnLst>
                              <p:par>
                                <p:cTn id="19" presetID="35" presetClass="entr" presetSubtype="0" fill="hold" nodeType="afterEffect">
                                  <p:stCondLst>
                                    <p:cond delay="0"/>
                                  </p:stCondLst>
                                  <p:childTnLst>
                                    <p:set>
                                      <p:cBhvr>
                                        <p:cTn id="20" dur="1" fill="hold">
                                          <p:stCondLst>
                                            <p:cond delay="0"/>
                                          </p:stCondLst>
                                        </p:cTn>
                                        <p:tgtEl>
                                          <p:spTgt spid="18433"/>
                                        </p:tgtEl>
                                        <p:attrNameLst>
                                          <p:attrName>style.visibility</p:attrName>
                                        </p:attrNameLst>
                                      </p:cBhvr>
                                      <p:to>
                                        <p:strVal val="visible"/>
                                      </p:to>
                                    </p:set>
                                    <p:animEffect transition="in" filter="fade">
                                      <p:cBhvr>
                                        <p:cTn id="21" dur="2000"/>
                                        <p:tgtEl>
                                          <p:spTgt spid="18433"/>
                                        </p:tgtEl>
                                      </p:cBhvr>
                                    </p:animEffect>
                                    <p:anim calcmode="lin" valueType="num">
                                      <p:cBhvr>
                                        <p:cTn id="22" dur="2000" fill="hold"/>
                                        <p:tgtEl>
                                          <p:spTgt spid="18433"/>
                                        </p:tgtEl>
                                        <p:attrNameLst>
                                          <p:attrName>style.rotation</p:attrName>
                                        </p:attrNameLst>
                                      </p:cBhvr>
                                      <p:tavLst>
                                        <p:tav tm="0">
                                          <p:val>
                                            <p:fltVal val="720"/>
                                          </p:val>
                                        </p:tav>
                                        <p:tav tm="100000">
                                          <p:val>
                                            <p:fltVal val="0"/>
                                          </p:val>
                                        </p:tav>
                                      </p:tavLst>
                                    </p:anim>
                                    <p:anim calcmode="lin" valueType="num">
                                      <p:cBhvr>
                                        <p:cTn id="23" dur="2000" fill="hold"/>
                                        <p:tgtEl>
                                          <p:spTgt spid="18433"/>
                                        </p:tgtEl>
                                        <p:attrNameLst>
                                          <p:attrName>ppt_h</p:attrName>
                                        </p:attrNameLst>
                                      </p:cBhvr>
                                      <p:tavLst>
                                        <p:tav tm="0">
                                          <p:val>
                                            <p:fltVal val="0"/>
                                          </p:val>
                                        </p:tav>
                                        <p:tav tm="100000">
                                          <p:val>
                                            <p:strVal val="#ppt_h"/>
                                          </p:val>
                                        </p:tav>
                                      </p:tavLst>
                                    </p:anim>
                                    <p:anim calcmode="lin" valueType="num">
                                      <p:cBhvr>
                                        <p:cTn id="24" dur="2000" fill="hold"/>
                                        <p:tgtEl>
                                          <p:spTgt spid="18433"/>
                                        </p:tgtEl>
                                        <p:attrNameLst>
                                          <p:attrName>ppt_w</p:attrName>
                                        </p:attrNameLst>
                                      </p:cBhvr>
                                      <p:tavLst>
                                        <p:tav tm="0">
                                          <p:val>
                                            <p:fltVal val="0"/>
                                          </p:val>
                                        </p:tav>
                                        <p:tav tm="100000">
                                          <p:val>
                                            <p:strVal val="#ppt_w"/>
                                          </p:val>
                                        </p:tav>
                                      </p:tavLst>
                                    </p:anim>
                                  </p:childTnLst>
                                </p:cTn>
                              </p:par>
                            </p:childTnLst>
                          </p:cTn>
                        </p:par>
                        <p:par>
                          <p:cTn id="25" fill="hold">
                            <p:stCondLst>
                              <p:cond delay="4000"/>
                            </p:stCondLst>
                            <p:childTnLst>
                              <p:par>
                                <p:cTn id="26" presetID="54" presetClass="entr" presetSubtype="0" accel="100000" fill="hold" nodeType="afterEffect">
                                  <p:stCondLst>
                                    <p:cond delay="0"/>
                                  </p:stCondLst>
                                  <p:childTnLst>
                                    <p:set>
                                      <p:cBhvr>
                                        <p:cTn id="27" dur="1" fill="hold">
                                          <p:stCondLst>
                                            <p:cond delay="0"/>
                                          </p:stCondLst>
                                        </p:cTn>
                                        <p:tgtEl>
                                          <p:spTgt spid="15362"/>
                                        </p:tgtEl>
                                        <p:attrNameLst>
                                          <p:attrName>style.visibility</p:attrName>
                                        </p:attrNameLst>
                                      </p:cBhvr>
                                      <p:to>
                                        <p:strVal val="visible"/>
                                      </p:to>
                                    </p:set>
                                    <p:anim calcmode="lin" valueType="num">
                                      <p:cBhvr>
                                        <p:cTn id="28" dur="500" fill="hold"/>
                                        <p:tgtEl>
                                          <p:spTgt spid="15362"/>
                                        </p:tgtEl>
                                        <p:attrNameLst>
                                          <p:attrName>ppt_w</p:attrName>
                                        </p:attrNameLst>
                                      </p:cBhvr>
                                      <p:tavLst>
                                        <p:tav tm="0">
                                          <p:val>
                                            <p:strVal val="#ppt_w*0.05"/>
                                          </p:val>
                                        </p:tav>
                                        <p:tav tm="100000">
                                          <p:val>
                                            <p:strVal val="#ppt_w"/>
                                          </p:val>
                                        </p:tav>
                                      </p:tavLst>
                                    </p:anim>
                                    <p:anim calcmode="lin" valueType="num">
                                      <p:cBhvr>
                                        <p:cTn id="29" dur="500" fill="hold"/>
                                        <p:tgtEl>
                                          <p:spTgt spid="15362"/>
                                        </p:tgtEl>
                                        <p:attrNameLst>
                                          <p:attrName>ppt_h</p:attrName>
                                        </p:attrNameLst>
                                      </p:cBhvr>
                                      <p:tavLst>
                                        <p:tav tm="0">
                                          <p:val>
                                            <p:strVal val="#ppt_h"/>
                                          </p:val>
                                        </p:tav>
                                        <p:tav tm="100000">
                                          <p:val>
                                            <p:strVal val="#ppt_h"/>
                                          </p:val>
                                        </p:tav>
                                      </p:tavLst>
                                    </p:anim>
                                    <p:anim calcmode="lin" valueType="num">
                                      <p:cBhvr>
                                        <p:cTn id="30" dur="500" fill="hold"/>
                                        <p:tgtEl>
                                          <p:spTgt spid="15362"/>
                                        </p:tgtEl>
                                        <p:attrNameLst>
                                          <p:attrName>ppt_x</p:attrName>
                                        </p:attrNameLst>
                                      </p:cBhvr>
                                      <p:tavLst>
                                        <p:tav tm="0">
                                          <p:val>
                                            <p:strVal val="#ppt_x-.2"/>
                                          </p:val>
                                        </p:tav>
                                        <p:tav tm="100000">
                                          <p:val>
                                            <p:strVal val="#ppt_x"/>
                                          </p:val>
                                        </p:tav>
                                      </p:tavLst>
                                    </p:anim>
                                    <p:anim calcmode="lin" valueType="num">
                                      <p:cBhvr>
                                        <p:cTn id="31" dur="500" fill="hold"/>
                                        <p:tgtEl>
                                          <p:spTgt spid="15362"/>
                                        </p:tgtEl>
                                        <p:attrNameLst>
                                          <p:attrName>ppt_y</p:attrName>
                                        </p:attrNameLst>
                                      </p:cBhvr>
                                      <p:tavLst>
                                        <p:tav tm="0">
                                          <p:val>
                                            <p:strVal val="#ppt_y"/>
                                          </p:val>
                                        </p:tav>
                                        <p:tav tm="100000">
                                          <p:val>
                                            <p:strVal val="#ppt_y"/>
                                          </p:val>
                                        </p:tav>
                                      </p:tavLst>
                                    </p:anim>
                                    <p:animEffect transition="in" filter="fade">
                                      <p:cBhvr>
                                        <p:cTn id="32" dur="500"/>
                                        <p:tgtEl>
                                          <p:spTgt spid="15362"/>
                                        </p:tgtEl>
                                      </p:cBhvr>
                                    </p:animEffect>
                                  </p:childTnLst>
                                </p:cTn>
                              </p:par>
                            </p:childTnLst>
                          </p:cTn>
                        </p:par>
                        <p:par>
                          <p:cTn id="33" fill="hold">
                            <p:stCondLst>
                              <p:cond delay="4500"/>
                            </p:stCondLst>
                            <p:childTnLst>
                              <p:par>
                                <p:cTn id="34" presetID="31" presetClass="entr" presetSubtype="0" fill="hold" nodeType="afterEffect">
                                  <p:stCondLst>
                                    <p:cond delay="0"/>
                                  </p:stCondLst>
                                  <p:iterate type="lt">
                                    <p:tmPct val="5000"/>
                                  </p:iterate>
                                  <p:childTnLst>
                                    <p:set>
                                      <p:cBhvr>
                                        <p:cTn id="35" dur="1" fill="hold">
                                          <p:stCondLst>
                                            <p:cond delay="0"/>
                                          </p:stCondLst>
                                        </p:cTn>
                                        <p:tgtEl>
                                          <p:spTgt spid="18437"/>
                                        </p:tgtEl>
                                        <p:attrNameLst>
                                          <p:attrName>style.visibility</p:attrName>
                                        </p:attrNameLst>
                                      </p:cBhvr>
                                      <p:to>
                                        <p:strVal val="visible"/>
                                      </p:to>
                                    </p:set>
                                    <p:anim calcmode="lin" valueType="num">
                                      <p:cBhvr>
                                        <p:cTn id="36" dur="1000" fill="hold"/>
                                        <p:tgtEl>
                                          <p:spTgt spid="18437"/>
                                        </p:tgtEl>
                                        <p:attrNameLst>
                                          <p:attrName>ppt_w</p:attrName>
                                        </p:attrNameLst>
                                      </p:cBhvr>
                                      <p:tavLst>
                                        <p:tav tm="0">
                                          <p:val>
                                            <p:fltVal val="0"/>
                                          </p:val>
                                        </p:tav>
                                        <p:tav tm="100000">
                                          <p:val>
                                            <p:strVal val="#ppt_w"/>
                                          </p:val>
                                        </p:tav>
                                      </p:tavLst>
                                    </p:anim>
                                    <p:anim calcmode="lin" valueType="num">
                                      <p:cBhvr>
                                        <p:cTn id="37" dur="1000" fill="hold"/>
                                        <p:tgtEl>
                                          <p:spTgt spid="18437"/>
                                        </p:tgtEl>
                                        <p:attrNameLst>
                                          <p:attrName>ppt_h</p:attrName>
                                        </p:attrNameLst>
                                      </p:cBhvr>
                                      <p:tavLst>
                                        <p:tav tm="0">
                                          <p:val>
                                            <p:fltVal val="0"/>
                                          </p:val>
                                        </p:tav>
                                        <p:tav tm="100000">
                                          <p:val>
                                            <p:strVal val="#ppt_h"/>
                                          </p:val>
                                        </p:tav>
                                      </p:tavLst>
                                    </p:anim>
                                    <p:anim calcmode="lin" valueType="num">
                                      <p:cBhvr>
                                        <p:cTn id="38" dur="1000" fill="hold"/>
                                        <p:tgtEl>
                                          <p:spTgt spid="18437"/>
                                        </p:tgtEl>
                                        <p:attrNameLst>
                                          <p:attrName>style.rotation</p:attrName>
                                        </p:attrNameLst>
                                      </p:cBhvr>
                                      <p:tavLst>
                                        <p:tav tm="0">
                                          <p:val>
                                            <p:fltVal val="90"/>
                                          </p:val>
                                        </p:tav>
                                        <p:tav tm="100000">
                                          <p:val>
                                            <p:fltVal val="0"/>
                                          </p:val>
                                        </p:tav>
                                      </p:tavLst>
                                    </p:anim>
                                    <p:animEffect transition="in" filter="fade">
                                      <p:cBhvr>
                                        <p:cTn id="39" dur="1000"/>
                                        <p:tgtEl>
                                          <p:spTgt spid="18437"/>
                                        </p:tgtEl>
                                      </p:cBhvr>
                                    </p:animEffect>
                                  </p:childTnLst>
                                </p:cTn>
                              </p:par>
                            </p:childTnLst>
                          </p:cTn>
                        </p:par>
                        <p:par>
                          <p:cTn id="40" fill="hold">
                            <p:stCondLst>
                              <p:cond delay="5500"/>
                            </p:stCondLst>
                            <p:childTnLst>
                              <p:par>
                                <p:cTn id="41" presetID="34" presetClass="entr" presetSubtype="0" fill="hold" grpId="0" nodeType="afterEffect">
                                  <p:stCondLst>
                                    <p:cond delay="0"/>
                                  </p:stCondLst>
                                  <p:childTnLst>
                                    <p:set>
                                      <p:cBhvr>
                                        <p:cTn id="42" dur="1" fill="hold">
                                          <p:stCondLst>
                                            <p:cond delay="0"/>
                                          </p:stCondLst>
                                        </p:cTn>
                                        <p:tgtEl>
                                          <p:spTgt spid="18439"/>
                                        </p:tgtEl>
                                        <p:attrNameLst>
                                          <p:attrName>style.visibility</p:attrName>
                                        </p:attrNameLst>
                                      </p:cBhvr>
                                      <p:to>
                                        <p:strVal val="visible"/>
                                      </p:to>
                                    </p:set>
                                    <p:anim from="(-#ppt_w/2)" to="(#ppt_x)" calcmode="lin" valueType="num">
                                      <p:cBhvr>
                                        <p:cTn id="43" dur="600" fill="hold">
                                          <p:stCondLst>
                                            <p:cond delay="0"/>
                                          </p:stCondLst>
                                        </p:cTn>
                                        <p:tgtEl>
                                          <p:spTgt spid="18439"/>
                                        </p:tgtEl>
                                        <p:attrNameLst>
                                          <p:attrName>ppt_x</p:attrName>
                                        </p:attrNameLst>
                                      </p:cBhvr>
                                    </p:anim>
                                    <p:anim from="0" to="-1.0" calcmode="lin" valueType="num">
                                      <p:cBhvr>
                                        <p:cTn id="44" dur="200" decel="50000" autoRev="1" fill="hold">
                                          <p:stCondLst>
                                            <p:cond delay="600"/>
                                          </p:stCondLst>
                                        </p:cTn>
                                        <p:tgtEl>
                                          <p:spTgt spid="18439"/>
                                        </p:tgtEl>
                                        <p:attrNameLst>
                                          <p:attrName>xshear</p:attrName>
                                        </p:attrNameLst>
                                      </p:cBhvr>
                                    </p:anim>
                                    <p:animScale>
                                      <p:cBhvr>
                                        <p:cTn id="45" dur="200" decel="100000" autoRev="1" fill="hold">
                                          <p:stCondLst>
                                            <p:cond delay="600"/>
                                          </p:stCondLst>
                                        </p:cTn>
                                        <p:tgtEl>
                                          <p:spTgt spid="18439"/>
                                        </p:tgtEl>
                                      </p:cBhvr>
                                      <p:from x="100000" y="100000"/>
                                      <p:to x="80000" y="100000"/>
                                    </p:animScale>
                                    <p:anim by="(#ppt_h/3+#ppt_w*0.1)" calcmode="lin" valueType="num">
                                      <p:cBhvr additive="sum">
                                        <p:cTn id="46" dur="200" decel="100000" autoRev="1" fill="hold">
                                          <p:stCondLst>
                                            <p:cond delay="600"/>
                                          </p:stCondLst>
                                        </p:cTn>
                                        <p:tgtEl>
                                          <p:spTgt spid="1843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7173" grpId="0" animBg="1"/>
      <p:bldP spid="1843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Τίτλος"/>
          <p:cNvSpPr>
            <a:spLocks noGrp="1"/>
          </p:cNvSpPr>
          <p:nvPr>
            <p:ph type="title" idx="4294967295"/>
          </p:nvPr>
        </p:nvSpPr>
        <p:spPr>
          <a:xfrm>
            <a:off x="179388" y="1700213"/>
            <a:ext cx="7893050" cy="873125"/>
          </a:xfrm>
        </p:spPr>
        <p:txBody>
          <a:bodyPr lIns="0" rIns="0" bIns="0" anchor="b"/>
          <a:lstStyle/>
          <a:p>
            <a:pPr eaLnBrk="1" hangingPunct="1">
              <a:defRPr/>
            </a:pPr>
            <a:r>
              <a:rPr lang="el-GR" sz="2800" smtClean="0">
                <a:solidFill>
                  <a:schemeClr val="accent2"/>
                </a:solidFill>
                <a:effectLst>
                  <a:outerShdw blurRad="38100" dist="38100" dir="2700000" algn="tl">
                    <a:srgbClr val="C0C0C0"/>
                  </a:outerShdw>
                </a:effectLst>
              </a:rPr>
              <a:t>Συμφωνία Μάθησης</a:t>
            </a:r>
            <a:r>
              <a:rPr lang="el-GR" sz="2400" smtClean="0">
                <a:solidFill>
                  <a:schemeClr val="accent2"/>
                </a:solidFill>
                <a:effectLst>
                  <a:outerShdw blurRad="38100" dist="38100" dir="2700000" algn="tl">
                    <a:srgbClr val="C0C0C0"/>
                  </a:outerShdw>
                </a:effectLst>
              </a:rPr>
              <a:t/>
            </a:r>
            <a:br>
              <a:rPr lang="el-GR" sz="2400" smtClean="0">
                <a:solidFill>
                  <a:schemeClr val="accent2"/>
                </a:solidFill>
                <a:effectLst>
                  <a:outerShdw blurRad="38100" dist="38100" dir="2700000" algn="tl">
                    <a:srgbClr val="C0C0C0"/>
                  </a:outerShdw>
                </a:effectLst>
              </a:rPr>
            </a:br>
            <a:r>
              <a:rPr lang="el-GR" sz="2400" smtClean="0">
                <a:solidFill>
                  <a:schemeClr val="accent2"/>
                </a:solidFill>
                <a:effectLst>
                  <a:outerShdw blurRad="38100" dist="38100" dir="2700000" algn="tl">
                    <a:srgbClr val="C0C0C0"/>
                  </a:outerShdw>
                </a:effectLst>
              </a:rPr>
              <a:t>Δομή</a:t>
            </a:r>
            <a:r>
              <a:rPr lang="en-US" sz="2400" smtClean="0">
                <a:solidFill>
                  <a:schemeClr val="accent2"/>
                </a:solidFill>
                <a:effectLst>
                  <a:outerShdw blurRad="38100" dist="38100" dir="2700000" algn="tl">
                    <a:srgbClr val="C0C0C0"/>
                  </a:outerShdw>
                </a:effectLst>
              </a:rPr>
              <a:t>:</a:t>
            </a:r>
            <a:r>
              <a:rPr lang="el-GR" sz="2400" smtClean="0">
                <a:solidFill>
                  <a:schemeClr val="accent2"/>
                </a:solidFill>
                <a:effectLst>
                  <a:outerShdw blurRad="38100" dist="38100" dir="2700000" algn="tl">
                    <a:srgbClr val="C0C0C0"/>
                  </a:outerShdw>
                </a:effectLst>
              </a:rPr>
              <a:t>  Πριν – Κατά την διάρκεια – Μετά την περίοδο κινητικότητας</a:t>
            </a:r>
            <a:r>
              <a:rPr lang="el-GR" smtClean="0">
                <a:solidFill>
                  <a:srgbClr val="000099"/>
                </a:solidFill>
              </a:rPr>
              <a:t> </a:t>
            </a:r>
          </a:p>
        </p:txBody>
      </p:sp>
      <p:sp>
        <p:nvSpPr>
          <p:cNvPr id="3" name="2 - Θέση περιεχομένου"/>
          <p:cNvSpPr>
            <a:spLocks noGrp="1"/>
          </p:cNvSpPr>
          <p:nvPr>
            <p:ph idx="4294967295"/>
          </p:nvPr>
        </p:nvSpPr>
        <p:spPr>
          <a:xfrm>
            <a:off x="214313" y="2643188"/>
            <a:ext cx="8750300" cy="3714750"/>
          </a:xfrm>
          <a:gradFill rotWithShape="1">
            <a:gsLst>
              <a:gs pos="0">
                <a:srgbClr val="95B3D7"/>
              </a:gs>
              <a:gs pos="50000">
                <a:schemeClr val="bg1"/>
              </a:gs>
              <a:gs pos="100000">
                <a:srgbClr val="95B3D7"/>
              </a:gs>
            </a:gsLst>
            <a:lin ang="18900000" scaled="1"/>
          </a:gradFill>
        </p:spPr>
        <p:txBody>
          <a:bodyPr/>
          <a:lstStyle/>
          <a:p>
            <a:pPr>
              <a:spcBef>
                <a:spcPct val="0"/>
              </a:spcBef>
              <a:spcAft>
                <a:spcPct val="40000"/>
              </a:spcAft>
              <a:buClr>
                <a:srgbClr val="DA4010"/>
              </a:buClr>
              <a:buFont typeface="Arial" charset="0"/>
              <a:buNone/>
              <a:defRPr/>
            </a:pPr>
            <a:r>
              <a:rPr lang="el-GR" sz="1600" u="sng" smtClean="0">
                <a:solidFill>
                  <a:srgbClr val="002060"/>
                </a:solidFill>
                <a:latin typeface="Century Gothic" pitchFamily="34" charset="0"/>
              </a:rPr>
              <a:t>Πριν την περίοδο </a:t>
            </a:r>
            <a:r>
              <a:rPr lang="el-GR" sz="1600" u="sng" dirty="0" smtClean="0">
                <a:solidFill>
                  <a:srgbClr val="002060"/>
                </a:solidFill>
                <a:latin typeface="Century Gothic" pitchFamily="34" charset="0"/>
              </a:rPr>
              <a:t>της κινητικότητας</a:t>
            </a:r>
            <a:r>
              <a:rPr lang="en-US" sz="1600" u="sng" dirty="0" smtClean="0">
                <a:latin typeface="Century Gothic" pitchFamily="34" charset="0"/>
              </a:rPr>
              <a:t>:</a:t>
            </a:r>
          </a:p>
          <a:p>
            <a:pPr>
              <a:spcBef>
                <a:spcPct val="0"/>
              </a:spcBef>
              <a:spcAft>
                <a:spcPct val="40000"/>
              </a:spcAft>
              <a:buClr>
                <a:srgbClr val="DA4010"/>
              </a:buClr>
              <a:buFont typeface="Wingdings" pitchFamily="2" charset="2"/>
              <a:buChar char="Ø"/>
              <a:defRPr/>
            </a:pPr>
            <a:r>
              <a:rPr lang="el-GR" sz="1600" dirty="0" smtClean="0">
                <a:latin typeface="Century Gothic" pitchFamily="34" charset="0"/>
              </a:rPr>
              <a:t>Σημαντικές αλλαγές στο νέο υπόδειγμα της Συμφωνίας Μάθησης (σπουδές και πρακτική άσκηση) με σκοπό την εξασφάλιση της αναγνώρισης των σπουδών</a:t>
            </a:r>
            <a:r>
              <a:rPr lang="en-US" sz="1600" dirty="0" smtClean="0">
                <a:latin typeface="Century Gothic" pitchFamily="34" charset="0"/>
              </a:rPr>
              <a:t>:</a:t>
            </a:r>
            <a:endParaRPr lang="el-GR" sz="1600" dirty="0" smtClean="0">
              <a:latin typeface="Century Gothic" pitchFamily="34" charset="0"/>
            </a:endParaRPr>
          </a:p>
          <a:p>
            <a:pPr lvl="1">
              <a:spcBef>
                <a:spcPct val="0"/>
              </a:spcBef>
              <a:spcAft>
                <a:spcPct val="40000"/>
              </a:spcAft>
              <a:buClr>
                <a:srgbClr val="DA4010"/>
              </a:buClr>
              <a:buFont typeface="Wingdings" pitchFamily="2" charset="2"/>
              <a:buChar char="§"/>
              <a:defRPr/>
            </a:pPr>
            <a:r>
              <a:rPr lang="el-GR" sz="1600" dirty="0" smtClean="0">
                <a:latin typeface="Century Gothic" pitchFamily="34" charset="0"/>
              </a:rPr>
              <a:t>Ο αριθμός των </a:t>
            </a:r>
            <a:r>
              <a:rPr lang="en-US" sz="1600" dirty="0" smtClean="0">
                <a:latin typeface="Century Gothic" pitchFamily="34" charset="0"/>
              </a:rPr>
              <a:t>ECTS </a:t>
            </a:r>
            <a:r>
              <a:rPr lang="el-GR" sz="1600" dirty="0" smtClean="0">
                <a:latin typeface="Century Gothic" pitchFamily="34" charset="0"/>
              </a:rPr>
              <a:t>που απονέμεται από το Ίδρυμα Υποδοχής στο φοιτητή ανά μάθημα καθώς και ο αριθμός των </a:t>
            </a:r>
            <a:r>
              <a:rPr lang="en-US" sz="1600" dirty="0" smtClean="0">
                <a:latin typeface="Century Gothic" pitchFamily="34" charset="0"/>
              </a:rPr>
              <a:t>ECTS </a:t>
            </a:r>
            <a:r>
              <a:rPr lang="el-GR" sz="1600" dirty="0" smtClean="0">
                <a:latin typeface="Century Gothic" pitchFamily="34" charset="0"/>
              </a:rPr>
              <a:t>που θα αναγνωριστεί από το Ίδρυμα αποστολής στον φοιτητή στη περίπτωση επιτυχής παρακολούθησης των μαθημάτων</a:t>
            </a:r>
          </a:p>
          <a:p>
            <a:pPr lvl="1">
              <a:spcBef>
                <a:spcPct val="0"/>
              </a:spcBef>
              <a:spcAft>
                <a:spcPct val="40000"/>
              </a:spcAft>
              <a:buClr>
                <a:srgbClr val="DA4010"/>
              </a:buClr>
              <a:buFont typeface="Wingdings" pitchFamily="2" charset="2"/>
              <a:buChar char="§"/>
              <a:defRPr/>
            </a:pPr>
            <a:r>
              <a:rPr lang="el-GR" sz="1600" dirty="0" smtClean="0">
                <a:latin typeface="Century Gothic" pitchFamily="34" charset="0"/>
              </a:rPr>
              <a:t>Το επίπεδο γλωσσικής επάρκειας του φοιτητή που απαιτείται για την παρακολούθηση των μαθημάτων</a:t>
            </a:r>
          </a:p>
          <a:p>
            <a:pPr>
              <a:spcBef>
                <a:spcPct val="0"/>
              </a:spcBef>
              <a:spcAft>
                <a:spcPct val="40000"/>
              </a:spcAft>
              <a:buClr>
                <a:srgbClr val="DA4010"/>
              </a:buClr>
              <a:buFont typeface="Wingdings" pitchFamily="2" charset="2"/>
              <a:buChar char="Ø"/>
              <a:defRPr/>
            </a:pPr>
            <a:r>
              <a:rPr lang="el-GR" sz="1600" dirty="0" smtClean="0">
                <a:latin typeface="Century Gothic" pitchFamily="34" charset="0"/>
              </a:rPr>
              <a:t>Ιδιαίτερα σημαντικός είναι ο ρόλος του Ακαδημαϊκού Συντονιστή </a:t>
            </a:r>
            <a:r>
              <a:rPr lang="en-US" sz="1600" dirty="0" smtClean="0">
                <a:latin typeface="Century Gothic" pitchFamily="34" charset="0"/>
              </a:rPr>
              <a:t>Erasmus</a:t>
            </a:r>
            <a:endParaRPr lang="el-GR" sz="1600" dirty="0" smtClean="0">
              <a:latin typeface="Century Gothic" pitchFamily="34" charset="0"/>
            </a:endParaRPr>
          </a:p>
          <a:p>
            <a:pPr>
              <a:spcBef>
                <a:spcPct val="0"/>
              </a:spcBef>
              <a:spcAft>
                <a:spcPct val="40000"/>
              </a:spcAft>
              <a:buClr>
                <a:srgbClr val="DA4010"/>
              </a:buClr>
              <a:buFont typeface="Wingdings" pitchFamily="2" charset="2"/>
              <a:buChar char="Ø"/>
              <a:defRPr/>
            </a:pPr>
            <a:r>
              <a:rPr lang="el-GR" sz="1600" dirty="0" smtClean="0">
                <a:latin typeface="Century Gothic" pitchFamily="34" charset="0"/>
              </a:rPr>
              <a:t>Τα προγράμματα σπουδών πρέπει να είναι επικαιροποιημένα και αναρτημένα στην ιστοσελίδα του Ιδρύματος</a:t>
            </a:r>
          </a:p>
        </p:txBody>
      </p:sp>
      <p:pic>
        <p:nvPicPr>
          <p:cNvPr id="46083" name="Image 1"/>
          <p:cNvPicPr>
            <a:picLocks noChangeAspect="1"/>
          </p:cNvPicPr>
          <p:nvPr/>
        </p:nvPicPr>
        <p:blipFill>
          <a:blip r:embed="rId2" cstate="print"/>
          <a:srcRect/>
          <a:stretch>
            <a:fillRect/>
          </a:stretch>
        </p:blipFill>
        <p:spPr bwMode="auto">
          <a:xfrm>
            <a:off x="7740650" y="1844675"/>
            <a:ext cx="1135063" cy="1150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500" fill="hold"/>
                                        <p:tgtEl>
                                          <p:spTgt spid="73730"/>
                                        </p:tgtEl>
                                        <p:attrNameLst>
                                          <p:attrName>ppt_w</p:attrName>
                                        </p:attrNameLst>
                                      </p:cBhvr>
                                      <p:tavLst>
                                        <p:tav tm="0">
                                          <p:val>
                                            <p:fltVal val="0"/>
                                          </p:val>
                                        </p:tav>
                                        <p:tav tm="100000">
                                          <p:val>
                                            <p:strVal val="#ppt_w"/>
                                          </p:val>
                                        </p:tav>
                                      </p:tavLst>
                                    </p:anim>
                                    <p:anim calcmode="lin" valueType="num">
                                      <p:cBhvr>
                                        <p:cTn id="8" dur="500" fill="hold"/>
                                        <p:tgtEl>
                                          <p:spTgt spid="737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3" grpId="0" build="p" bldLvl="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Τίτλος"/>
          <p:cNvSpPr>
            <a:spLocks noGrp="1"/>
          </p:cNvSpPr>
          <p:nvPr>
            <p:ph type="title" idx="4294967295"/>
          </p:nvPr>
        </p:nvSpPr>
        <p:spPr>
          <a:xfrm>
            <a:off x="323850" y="1484313"/>
            <a:ext cx="7748588" cy="1081087"/>
          </a:xfrm>
        </p:spPr>
        <p:txBody>
          <a:bodyPr lIns="0" rIns="0" bIns="0" anchor="b"/>
          <a:lstStyle/>
          <a:p>
            <a:pPr eaLnBrk="1" hangingPunct="1">
              <a:defRPr/>
            </a:pPr>
            <a:r>
              <a:rPr lang="el-GR" sz="2400" smtClean="0">
                <a:solidFill>
                  <a:schemeClr val="accent2"/>
                </a:solidFill>
                <a:effectLst>
                  <a:outerShdw blurRad="38100" dist="38100" dir="2700000" algn="tl">
                    <a:srgbClr val="C0C0C0"/>
                  </a:outerShdw>
                </a:effectLst>
              </a:rPr>
              <a:t>Συμφωνία Μάθησης</a:t>
            </a:r>
            <a:br>
              <a:rPr lang="el-GR" sz="2400" smtClean="0">
                <a:solidFill>
                  <a:schemeClr val="accent2"/>
                </a:solidFill>
                <a:effectLst>
                  <a:outerShdw blurRad="38100" dist="38100" dir="2700000" algn="tl">
                    <a:srgbClr val="C0C0C0"/>
                  </a:outerShdw>
                </a:effectLst>
              </a:rPr>
            </a:br>
            <a:r>
              <a:rPr lang="el-GR" sz="2400" smtClean="0">
                <a:solidFill>
                  <a:schemeClr val="accent2"/>
                </a:solidFill>
                <a:effectLst>
                  <a:outerShdw blurRad="38100" dist="38100" dir="2700000" algn="tl">
                    <a:srgbClr val="C0C0C0"/>
                  </a:outerShdw>
                </a:effectLst>
              </a:rPr>
              <a:t>Δομή</a:t>
            </a:r>
            <a:r>
              <a:rPr lang="en-US" sz="2400" smtClean="0">
                <a:solidFill>
                  <a:schemeClr val="accent2"/>
                </a:solidFill>
                <a:effectLst>
                  <a:outerShdw blurRad="38100" dist="38100" dir="2700000" algn="tl">
                    <a:srgbClr val="C0C0C0"/>
                  </a:outerShdw>
                </a:effectLst>
              </a:rPr>
              <a:t>:</a:t>
            </a:r>
            <a:r>
              <a:rPr lang="el-GR" sz="2400" smtClean="0">
                <a:solidFill>
                  <a:schemeClr val="accent2"/>
                </a:solidFill>
                <a:effectLst>
                  <a:outerShdw blurRad="38100" dist="38100" dir="2700000" algn="tl">
                    <a:srgbClr val="C0C0C0"/>
                  </a:outerShdw>
                </a:effectLst>
              </a:rPr>
              <a:t>  Πριν – Κατά την διάρκεια – Μετά την περίοδο κινητικότητας </a:t>
            </a:r>
          </a:p>
        </p:txBody>
      </p:sp>
      <p:sp>
        <p:nvSpPr>
          <p:cNvPr id="3" name="2 - Θέση περιεχομένου"/>
          <p:cNvSpPr>
            <a:spLocks noGrp="1"/>
          </p:cNvSpPr>
          <p:nvPr>
            <p:ph idx="4294967295"/>
          </p:nvPr>
        </p:nvSpPr>
        <p:spPr>
          <a:xfrm>
            <a:off x="179388" y="2781300"/>
            <a:ext cx="8750300" cy="3714750"/>
          </a:xfrm>
          <a:gradFill rotWithShape="1">
            <a:gsLst>
              <a:gs pos="0">
                <a:srgbClr val="95B3D7"/>
              </a:gs>
              <a:gs pos="50000">
                <a:schemeClr val="bg1"/>
              </a:gs>
              <a:gs pos="100000">
                <a:srgbClr val="95B3D7"/>
              </a:gs>
            </a:gsLst>
            <a:lin ang="18900000" scaled="1"/>
          </a:gradFill>
        </p:spPr>
        <p:txBody>
          <a:bodyPr/>
          <a:lstStyle/>
          <a:p>
            <a:pPr>
              <a:buFont typeface="Arial" charset="0"/>
              <a:buNone/>
              <a:defRPr/>
            </a:pPr>
            <a:r>
              <a:rPr lang="el-GR" sz="1600" u="sng" dirty="0" smtClean="0">
                <a:solidFill>
                  <a:srgbClr val="002060"/>
                </a:solidFill>
                <a:latin typeface="Century Gothic" pitchFamily="34" charset="0"/>
              </a:rPr>
              <a:t>Κατά την διάρκεια της κινητικότητας</a:t>
            </a:r>
            <a:r>
              <a:rPr lang="en-US" sz="1600" u="sng" dirty="0" smtClean="0">
                <a:latin typeface="Century Gothic" pitchFamily="34" charset="0"/>
              </a:rPr>
              <a:t>:</a:t>
            </a:r>
          </a:p>
          <a:p>
            <a:pPr>
              <a:buFont typeface="Arial" charset="0"/>
              <a:buNone/>
              <a:defRPr/>
            </a:pPr>
            <a:r>
              <a:rPr lang="el-GR" sz="1600" dirty="0" smtClean="0">
                <a:latin typeface="Century Gothic" pitchFamily="34" charset="0"/>
              </a:rPr>
              <a:t>	Αλλαγές στο προτεινόμενο συμφωνηθέν πρόγραμμα σπουδών πραγματοποιούνται μόνο σε εξαιρετικές περιπτώσεις, όπου θεωρούνται αναγκαίες </a:t>
            </a:r>
          </a:p>
          <a:p>
            <a:pPr>
              <a:defRPr/>
            </a:pPr>
            <a:endParaRPr lang="el-GR" sz="1600" u="sng" dirty="0" smtClean="0">
              <a:latin typeface="Century Gothic" pitchFamily="34" charset="0"/>
            </a:endParaRPr>
          </a:p>
          <a:p>
            <a:pPr>
              <a:buFont typeface="Arial" charset="0"/>
              <a:buNone/>
              <a:defRPr/>
            </a:pPr>
            <a:r>
              <a:rPr lang="el-GR" sz="1600" u="sng" dirty="0" smtClean="0">
                <a:solidFill>
                  <a:srgbClr val="002060"/>
                </a:solidFill>
                <a:latin typeface="Century Gothic" pitchFamily="34" charset="0"/>
              </a:rPr>
              <a:t>Μετά την περίοδο κινητικότητας</a:t>
            </a:r>
            <a:r>
              <a:rPr lang="en-US" sz="1600" u="sng" dirty="0" smtClean="0">
                <a:latin typeface="Century Gothic" pitchFamily="34" charset="0"/>
              </a:rPr>
              <a:t>:</a:t>
            </a:r>
            <a:endParaRPr lang="el-GR" sz="1600" u="sng" dirty="0" smtClean="0">
              <a:latin typeface="Century Gothic" pitchFamily="34" charset="0"/>
            </a:endParaRPr>
          </a:p>
          <a:p>
            <a:pPr>
              <a:defRPr/>
            </a:pPr>
            <a:r>
              <a:rPr lang="el-GR" sz="1600" u="sng" dirty="0" smtClean="0">
                <a:latin typeface="Century Gothic" pitchFamily="34" charset="0"/>
              </a:rPr>
              <a:t>Αναλυτική βαθμολογία</a:t>
            </a:r>
            <a:r>
              <a:rPr lang="en-US" sz="1600" u="sng" dirty="0" smtClean="0">
                <a:latin typeface="Century Gothic" pitchFamily="34" charset="0"/>
              </a:rPr>
              <a:t> (Transcript of Records): </a:t>
            </a:r>
            <a:r>
              <a:rPr lang="el-GR" sz="1600" dirty="0" smtClean="0">
                <a:latin typeface="Century Gothic" pitchFamily="34" charset="0"/>
              </a:rPr>
              <a:t>εξασφαλίζει αυτόματη αναγνώριση μαθημάτων τα οποία έχει επιτύχει ο Φοιτητής</a:t>
            </a:r>
          </a:p>
          <a:p>
            <a:pPr>
              <a:defRPr/>
            </a:pPr>
            <a:r>
              <a:rPr lang="el-GR" sz="1600" u="sng" dirty="0" smtClean="0">
                <a:latin typeface="Century Gothic" pitchFamily="34" charset="0"/>
              </a:rPr>
              <a:t>Πιστοποιητικό Αναγνώρισης </a:t>
            </a:r>
          </a:p>
          <a:p>
            <a:pPr>
              <a:defRPr/>
            </a:pPr>
            <a:r>
              <a:rPr lang="el-GR" sz="1600" u="sng" dirty="0" smtClean="0">
                <a:latin typeface="Century Gothic" pitchFamily="34" charset="0"/>
              </a:rPr>
              <a:t>Βεβαίωση πρακτικής άσκησης</a:t>
            </a:r>
            <a:r>
              <a:rPr lang="en-US" sz="1600" dirty="0" smtClean="0">
                <a:latin typeface="Century Gothic" pitchFamily="34" charset="0"/>
              </a:rPr>
              <a:t>: </a:t>
            </a:r>
            <a:r>
              <a:rPr lang="el-GR" sz="1600" dirty="0" smtClean="0">
                <a:latin typeface="Century Gothic" pitchFamily="34" charset="0"/>
              </a:rPr>
              <a:t>Περίοδος πρακτικής, τα μαθησιακά αποτελέσματα, αναλυτικό πρόγραμμα με τα καθήκοντα τα οποία είχε αναλάβει ο φοιτητής, αξιολόγηση από το φορέα /εκπαιδευτή </a:t>
            </a:r>
            <a:endParaRPr lang="el-GR" sz="1600" u="sng" dirty="0" smtClean="0">
              <a:latin typeface="Century Gothic" pitchFamily="34" charset="0"/>
            </a:endParaRPr>
          </a:p>
          <a:p>
            <a:pPr>
              <a:defRPr/>
            </a:pPr>
            <a:r>
              <a:rPr lang="el-GR" sz="1600" u="sng" dirty="0" smtClean="0">
                <a:latin typeface="Century Gothic" pitchFamily="34" charset="0"/>
              </a:rPr>
              <a:t>Εκθέσεις φοιτητών και προσωπικού</a:t>
            </a:r>
            <a:r>
              <a:rPr lang="el-GR" sz="1600" dirty="0" smtClean="0">
                <a:latin typeface="Century Gothic" pitchFamily="34" charset="0"/>
              </a:rPr>
              <a:t> ΜΕΣΩ </a:t>
            </a:r>
            <a:r>
              <a:rPr lang="en-US" sz="1600" dirty="0" smtClean="0">
                <a:latin typeface="Century Gothic" pitchFamily="34" charset="0"/>
              </a:rPr>
              <a:t>MOBILITY TOOL</a:t>
            </a:r>
            <a:endParaRPr lang="el-GR" sz="1600" dirty="0" smtClean="0">
              <a:latin typeface="Century Gothic" pitchFamily="34" charset="0"/>
            </a:endParaRPr>
          </a:p>
        </p:txBody>
      </p:sp>
      <p:pic>
        <p:nvPicPr>
          <p:cNvPr id="47107" name="Image 1"/>
          <p:cNvPicPr>
            <a:picLocks noChangeAspect="1"/>
          </p:cNvPicPr>
          <p:nvPr/>
        </p:nvPicPr>
        <p:blipFill>
          <a:blip r:embed="rId2" cstate="print"/>
          <a:srcRect/>
          <a:stretch>
            <a:fillRect/>
          </a:stretch>
        </p:blipFill>
        <p:spPr bwMode="auto">
          <a:xfrm>
            <a:off x="7740650" y="1989138"/>
            <a:ext cx="1135063" cy="1150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500" fill="hold"/>
                                        <p:tgtEl>
                                          <p:spTgt spid="73730"/>
                                        </p:tgtEl>
                                        <p:attrNameLst>
                                          <p:attrName>ppt_w</p:attrName>
                                        </p:attrNameLst>
                                      </p:cBhvr>
                                      <p:tavLst>
                                        <p:tav tm="0">
                                          <p:val>
                                            <p:fltVal val="0"/>
                                          </p:val>
                                        </p:tav>
                                        <p:tav tm="100000">
                                          <p:val>
                                            <p:strVal val="#ppt_w"/>
                                          </p:val>
                                        </p:tav>
                                      </p:tavLst>
                                    </p:anim>
                                    <p:anim calcmode="lin" valueType="num">
                                      <p:cBhvr>
                                        <p:cTn id="8" dur="500" fill="hold"/>
                                        <p:tgtEl>
                                          <p:spTgt spid="737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3" grpId="0" build="p" bldLvl="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ChangeArrowheads="1"/>
          </p:cNvSpPr>
          <p:nvPr/>
        </p:nvSpPr>
        <p:spPr bwMode="auto">
          <a:xfrm>
            <a:off x="0" y="981075"/>
            <a:ext cx="4248150" cy="749300"/>
          </a:xfrm>
          <a:prstGeom prst="rect">
            <a:avLst/>
          </a:prstGeom>
          <a:noFill/>
          <a:ln w="9525">
            <a:noFill/>
            <a:miter lim="800000"/>
            <a:headEnd/>
            <a:tailEnd/>
          </a:ln>
        </p:spPr>
        <p:txBody>
          <a:bodyPr/>
          <a:lstStyle/>
          <a:p>
            <a:pPr marL="342900" indent="-342900">
              <a:spcBef>
                <a:spcPct val="20000"/>
              </a:spcBef>
            </a:pPr>
            <a:endParaRPr lang="en-GB" sz="2400" b="1">
              <a:solidFill>
                <a:srgbClr val="0F5494"/>
              </a:solidFill>
              <a:latin typeface="Verdana Bold"/>
            </a:endParaRPr>
          </a:p>
        </p:txBody>
      </p:sp>
      <p:sp>
        <p:nvSpPr>
          <p:cNvPr id="48130" name="ZoneTexte 60"/>
          <p:cNvSpPr txBox="1">
            <a:spLocks noChangeArrowheads="1"/>
          </p:cNvSpPr>
          <p:nvPr/>
        </p:nvSpPr>
        <p:spPr bwMode="auto">
          <a:xfrm>
            <a:off x="468313" y="1484313"/>
            <a:ext cx="3598862" cy="830262"/>
          </a:xfrm>
          <a:prstGeom prst="rect">
            <a:avLst/>
          </a:prstGeom>
          <a:solidFill>
            <a:srgbClr val="F7C943"/>
          </a:solidFill>
          <a:ln w="9525">
            <a:noFill/>
            <a:miter lim="800000"/>
            <a:headEnd/>
            <a:tailEnd/>
          </a:ln>
        </p:spPr>
        <p:txBody>
          <a:bodyPr>
            <a:spAutoFit/>
          </a:bodyPr>
          <a:lstStyle/>
          <a:p>
            <a:r>
              <a:rPr lang="el-GR" sz="2400" b="1">
                <a:solidFill>
                  <a:schemeClr val="bg1"/>
                </a:solidFill>
                <a:cs typeface="Aharoni" pitchFamily="2" charset="-79"/>
              </a:rPr>
              <a:t>Καλύτερη ποιότητα κινητικότητας</a:t>
            </a:r>
            <a:endParaRPr lang="fr-BE" sz="2400" b="1">
              <a:solidFill>
                <a:schemeClr val="bg1"/>
              </a:solidFill>
              <a:latin typeface="Aharoni" pitchFamily="2" charset="-79"/>
              <a:cs typeface="Aharoni" pitchFamily="2" charset="-79"/>
            </a:endParaRPr>
          </a:p>
        </p:txBody>
      </p:sp>
      <p:pic>
        <p:nvPicPr>
          <p:cNvPr id="7" name="Image 6"/>
          <p:cNvPicPr>
            <a:picLocks noChangeAspect="1"/>
          </p:cNvPicPr>
          <p:nvPr/>
        </p:nvPicPr>
        <p:blipFill>
          <a:blip r:embed="rId3" cstate="print"/>
          <a:stretch>
            <a:fillRect/>
          </a:stretch>
        </p:blipFill>
        <p:spPr>
          <a:xfrm>
            <a:off x="827088" y="2420938"/>
            <a:ext cx="1982787" cy="1317625"/>
          </a:xfrm>
          <a:prstGeom prst="rect">
            <a:avLst/>
          </a:prstGeom>
          <a:ln>
            <a:noFill/>
          </a:ln>
          <a:effectLst>
            <a:outerShdw blurRad="292100" dist="139700" dir="2700000" algn="tl" rotWithShape="0">
              <a:srgbClr val="333333">
                <a:alpha val="65000"/>
              </a:srgbClr>
            </a:outerShdw>
          </a:effectLst>
        </p:spPr>
      </p:pic>
      <p:pic>
        <p:nvPicPr>
          <p:cNvPr id="48132" name="Image 1"/>
          <p:cNvPicPr>
            <a:picLocks noChangeAspect="1"/>
          </p:cNvPicPr>
          <p:nvPr/>
        </p:nvPicPr>
        <p:blipFill>
          <a:blip r:embed="rId4" cstate="print"/>
          <a:srcRect/>
          <a:stretch>
            <a:fillRect/>
          </a:stretch>
        </p:blipFill>
        <p:spPr bwMode="auto">
          <a:xfrm>
            <a:off x="2700338" y="2708275"/>
            <a:ext cx="1349375" cy="1368425"/>
          </a:xfrm>
          <a:prstGeom prst="rect">
            <a:avLst/>
          </a:prstGeom>
          <a:noFill/>
          <a:ln w="9525">
            <a:noFill/>
            <a:miter lim="800000"/>
            <a:headEnd/>
            <a:tailEnd/>
          </a:ln>
        </p:spPr>
      </p:pic>
      <p:sp>
        <p:nvSpPr>
          <p:cNvPr id="9" name="Content Placeholder 2"/>
          <p:cNvSpPr>
            <a:spLocks/>
          </p:cNvSpPr>
          <p:nvPr/>
        </p:nvSpPr>
        <p:spPr bwMode="auto">
          <a:xfrm>
            <a:off x="4277531" y="1863818"/>
            <a:ext cx="4500999" cy="153014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lstStyle/>
          <a:p>
            <a:pPr algn="ctr">
              <a:spcBef>
                <a:spcPct val="20000"/>
              </a:spcBef>
              <a:spcAft>
                <a:spcPts val="600"/>
              </a:spcAft>
              <a:buClr>
                <a:srgbClr val="F7C943"/>
              </a:buClr>
              <a:buFont typeface="Arial" charset="0"/>
              <a:buNone/>
              <a:defRPr/>
            </a:pPr>
            <a:r>
              <a:rPr lang="el-GR" sz="4400" b="1">
                <a:solidFill>
                  <a:schemeClr val="accent2"/>
                </a:solidFill>
                <a:latin typeface="Century Gothic" pitchFamily="34" charset="0"/>
              </a:rPr>
              <a:t>Γλωσσική υποστήριξη</a:t>
            </a:r>
            <a:endParaRPr lang="en-GB" sz="4400" b="1">
              <a:solidFill>
                <a:schemeClr val="accent2"/>
              </a:solidFill>
              <a:latin typeface="Century Gothic" pitchFamily="34" charset="0"/>
            </a:endParaRPr>
          </a:p>
        </p:txBody>
      </p:sp>
      <p:sp>
        <p:nvSpPr>
          <p:cNvPr id="10" name="Content Placeholder 2"/>
          <p:cNvSpPr>
            <a:spLocks/>
          </p:cNvSpPr>
          <p:nvPr/>
        </p:nvSpPr>
        <p:spPr bwMode="auto">
          <a:xfrm>
            <a:off x="20477" y="3777558"/>
            <a:ext cx="8860247" cy="3067222"/>
          </a:xfrm>
          <a:prstGeom prst="rect">
            <a:avLst/>
          </a:prstGeom>
          <a:noFill/>
          <a:ln>
            <a:noFill/>
          </a:ln>
          <a:effectLst/>
          <a:scene3d>
            <a:camera prst="orthographicFront">
              <a:rot lat="0" lon="0" rev="0"/>
            </a:camera>
            <a:lightRig rig="glow" dir="t">
              <a:rot lat="0" lon="0" rev="14100000"/>
            </a:lightRig>
          </a:scene3d>
          <a:sp3d prstMaterial="softEdge">
            <a:bevelT w="127000" prst="artDeco"/>
          </a:sp3d>
          <a:extLst>
            <a:ext uri="{909E8E84-426E-40DD-AFC4-6F175D3DCCD1}"/>
            <a:ext uri="{91240B29-F687-4F45-9708-019B960494DF}"/>
          </a:extLst>
        </p:spPr>
        <p:txBody>
          <a:bodyPr/>
          <a:lstStyle/>
          <a:p>
            <a:pPr marL="342900" indent="-342900" algn="just">
              <a:spcBef>
                <a:spcPct val="20000"/>
              </a:spcBef>
              <a:spcAft>
                <a:spcPts val="600"/>
              </a:spcAft>
              <a:buClr>
                <a:schemeClr val="accent2"/>
              </a:buClr>
              <a:buFont typeface="Arial" charset="0"/>
              <a:buNone/>
              <a:defRPr/>
            </a:pPr>
            <a:endParaRPr lang="en-GB" sz="200" b="1">
              <a:solidFill>
                <a:srgbClr val="0F5494"/>
              </a:solidFill>
              <a:latin typeface="Century Gothic" pitchFamily="34" charset="0"/>
            </a:endParaRPr>
          </a:p>
          <a:p>
            <a:pPr marL="742950" lvl="1" indent="-285750" algn="just">
              <a:spcBef>
                <a:spcPct val="20000"/>
              </a:spcBef>
              <a:spcAft>
                <a:spcPts val="600"/>
              </a:spcAft>
              <a:buClr>
                <a:schemeClr val="accent2"/>
              </a:buClr>
              <a:buFont typeface="Arial" charset="0"/>
              <a:buChar char="–"/>
              <a:defRPr/>
            </a:pPr>
            <a:r>
              <a:rPr lang="el-GR" sz="2100" b="1">
                <a:solidFill>
                  <a:srgbClr val="0F5494"/>
                </a:solidFill>
                <a:latin typeface="Century Gothic" pitchFamily="34" charset="0"/>
              </a:rPr>
              <a:t>Βελτίωση των γλωσσικών δεξιοτήτων των μετακινούμενων</a:t>
            </a:r>
          </a:p>
          <a:p>
            <a:pPr marL="742950" lvl="1" indent="-285750" algn="just">
              <a:spcBef>
                <a:spcPct val="20000"/>
              </a:spcBef>
              <a:spcAft>
                <a:spcPts val="600"/>
              </a:spcAft>
              <a:buClr>
                <a:schemeClr val="accent2"/>
              </a:buClr>
              <a:buFont typeface="Arial" charset="0"/>
              <a:buChar char="–"/>
              <a:defRPr/>
            </a:pPr>
            <a:r>
              <a:rPr lang="el-GR" sz="2100" b="1">
                <a:solidFill>
                  <a:srgbClr val="0F5494"/>
                </a:solidFill>
                <a:latin typeface="Century Gothic" pitchFamily="34" charset="0"/>
              </a:rPr>
              <a:t>Διασφάλιση της ποιότητας και της αποτελεσματικότητας της κινητικότητας</a:t>
            </a:r>
            <a:endParaRPr lang="fr-BE" sz="2100" b="1">
              <a:solidFill>
                <a:srgbClr val="0F5494"/>
              </a:solidFill>
              <a:latin typeface="Century Gothic" pitchFamily="34" charset="0"/>
            </a:endParaRPr>
          </a:p>
          <a:p>
            <a:pPr marL="742950" lvl="1" indent="-285750" algn="just">
              <a:spcBef>
                <a:spcPct val="20000"/>
              </a:spcBef>
              <a:spcAft>
                <a:spcPts val="600"/>
              </a:spcAft>
              <a:buClr>
                <a:schemeClr val="accent2"/>
              </a:buClr>
              <a:buFont typeface="Arial" charset="0"/>
              <a:buChar char="–"/>
              <a:defRPr/>
            </a:pPr>
            <a:r>
              <a:rPr lang="el-GR" sz="2100" b="1">
                <a:solidFill>
                  <a:srgbClr val="0F5494"/>
                </a:solidFill>
                <a:latin typeface="Century Gothic" pitchFamily="34" charset="0"/>
              </a:rPr>
              <a:t>Επιτυγχάνονται καλύτερα μαθησιακά αποτελέσματα </a:t>
            </a:r>
          </a:p>
          <a:p>
            <a:pPr marL="742950" lvl="1" indent="-285750" algn="just">
              <a:spcBef>
                <a:spcPct val="20000"/>
              </a:spcBef>
              <a:spcAft>
                <a:spcPts val="600"/>
              </a:spcAft>
              <a:buClr>
                <a:schemeClr val="accent2"/>
              </a:buClr>
              <a:buFont typeface="Arial" charset="0"/>
              <a:buChar char="–"/>
              <a:defRPr/>
            </a:pPr>
            <a:r>
              <a:rPr lang="el-GR" sz="2100" b="1">
                <a:solidFill>
                  <a:srgbClr val="0F5494"/>
                </a:solidFill>
                <a:latin typeface="Century Gothic" pitchFamily="34" charset="0"/>
              </a:rPr>
              <a:t>Γλώσσα διδασκαλίας /εργασίας </a:t>
            </a:r>
            <a:endParaRPr lang="fr-BE" sz="2100" b="1">
              <a:solidFill>
                <a:srgbClr val="0F5494"/>
              </a:solidFill>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8130"/>
                                        </p:tgtEl>
                                        <p:attrNameLst>
                                          <p:attrName>style.visibility</p:attrName>
                                        </p:attrNameLst>
                                      </p:cBhvr>
                                      <p:to>
                                        <p:strVal val="visible"/>
                                      </p:to>
                                    </p:set>
                                    <p:anim from="(-#ppt_w/2)" to="(#ppt_x)" calcmode="lin" valueType="num">
                                      <p:cBhvr>
                                        <p:cTn id="7" dur="600" fill="hold">
                                          <p:stCondLst>
                                            <p:cond delay="0"/>
                                          </p:stCondLst>
                                        </p:cTn>
                                        <p:tgtEl>
                                          <p:spTgt spid="48130"/>
                                        </p:tgtEl>
                                        <p:attrNameLst>
                                          <p:attrName>ppt_x</p:attrName>
                                        </p:attrNameLst>
                                      </p:cBhvr>
                                    </p:anim>
                                    <p:anim from="0" to="-1.0" calcmode="lin" valueType="num">
                                      <p:cBhvr>
                                        <p:cTn id="8" dur="200" decel="50000" autoRev="1" fill="hold">
                                          <p:stCondLst>
                                            <p:cond delay="600"/>
                                          </p:stCondLst>
                                        </p:cTn>
                                        <p:tgtEl>
                                          <p:spTgt spid="48130"/>
                                        </p:tgtEl>
                                        <p:attrNameLst>
                                          <p:attrName>xshear</p:attrName>
                                        </p:attrNameLst>
                                      </p:cBhvr>
                                    </p:anim>
                                    <p:animScale>
                                      <p:cBhvr>
                                        <p:cTn id="9" dur="200" decel="100000" autoRev="1" fill="hold">
                                          <p:stCondLst>
                                            <p:cond delay="600"/>
                                          </p:stCondLst>
                                        </p:cTn>
                                        <p:tgtEl>
                                          <p:spTgt spid="48130"/>
                                        </p:tgtEl>
                                      </p:cBhvr>
                                      <p:from x="100000" y="100000"/>
                                      <p:to x="80000" y="100000"/>
                                    </p:animScale>
                                    <p:anim by="(#ppt_h/3+#ppt_w*0.1)" calcmode="lin" valueType="num">
                                      <p:cBhvr additive="sum">
                                        <p:cTn id="10" dur="200" decel="100000" autoRev="1" fill="hold">
                                          <p:stCondLst>
                                            <p:cond delay="600"/>
                                          </p:stCondLst>
                                        </p:cTn>
                                        <p:tgtEl>
                                          <p:spTgt spid="48130"/>
                                        </p:tgtEl>
                                        <p:attrNameLst>
                                          <p:attrName>ppt_x</p:attrName>
                                        </p:attrNameLst>
                                      </p:cBhvr>
                                    </p:anim>
                                  </p:childTnLst>
                                </p:cTn>
                              </p:par>
                            </p:childTnLst>
                          </p:cTn>
                        </p:par>
                        <p:par>
                          <p:cTn id="11" fill="hold">
                            <p:stCondLst>
                              <p:cond delay="1000"/>
                            </p:stCondLst>
                            <p:childTnLst>
                              <p:par>
                                <p:cTn id="12" presetID="5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70" decel="100000"/>
                                        <p:tgtEl>
                                          <p:spTgt spid="9"/>
                                        </p:tgtEl>
                                      </p:cBhvr>
                                    </p:animEffect>
                                    <p:animScale>
                                      <p:cBhvr>
                                        <p:cTn id="15" dur="770" decel="100000"/>
                                        <p:tgtEl>
                                          <p:spTgt spid="9"/>
                                        </p:tgtEl>
                                      </p:cBhvr>
                                      <p:from x="10000" y="10000"/>
                                      <p:to x="200000" y="450000"/>
                                    </p:animScale>
                                    <p:animScale>
                                      <p:cBhvr>
                                        <p:cTn id="16" dur="1230" accel="100000" fill="hold">
                                          <p:stCondLst>
                                            <p:cond delay="770"/>
                                          </p:stCondLst>
                                        </p:cTn>
                                        <p:tgtEl>
                                          <p:spTgt spid="9"/>
                                        </p:tgtEl>
                                      </p:cBhvr>
                                      <p:from x="200000" y="450000"/>
                                      <p:to x="100000" y="100000"/>
                                    </p:animScale>
                                    <p:set>
                                      <p:cBhvr>
                                        <p:cTn id="17" dur="770" fill="hold"/>
                                        <p:tgtEl>
                                          <p:spTgt spid="9"/>
                                        </p:tgtEl>
                                        <p:attrNameLst>
                                          <p:attrName>ppt_x</p:attrName>
                                        </p:attrNameLst>
                                      </p:cBhvr>
                                      <p:to>
                                        <p:strVal val="(0.5)"/>
                                      </p:to>
                                    </p:set>
                                    <p:anim from="(0.5)" to="(#ppt_x)" calcmode="lin" valueType="num">
                                      <p:cBhvr>
                                        <p:cTn id="18" dur="1230" accel="100000" fill="hold">
                                          <p:stCondLst>
                                            <p:cond delay="770"/>
                                          </p:stCondLst>
                                        </p:cTn>
                                        <p:tgtEl>
                                          <p:spTgt spid="9"/>
                                        </p:tgtEl>
                                        <p:attrNameLst>
                                          <p:attrName>ppt_x</p:attrName>
                                        </p:attrNameLst>
                                      </p:cBhvr>
                                    </p:anim>
                                    <p:set>
                                      <p:cBhvr>
                                        <p:cTn id="19" dur="770" fill="hold"/>
                                        <p:tgtEl>
                                          <p:spTgt spid="9"/>
                                        </p:tgtEl>
                                        <p:attrNameLst>
                                          <p:attrName>ppt_y</p:attrName>
                                        </p:attrNameLst>
                                      </p:cBhvr>
                                      <p:to>
                                        <p:strVal val="(#ppt_y+0.4)"/>
                                      </p:to>
                                    </p:set>
                                    <p:anim from="(#ppt_y+0.4)" to="(#ppt_y)" calcmode="lin" valueType="num">
                                      <p:cBhvr>
                                        <p:cTn id="20" dur="1230" accel="100000" fill="hold">
                                          <p:stCondLst>
                                            <p:cond delay="770"/>
                                          </p:stCondLst>
                                        </p:cTn>
                                        <p:tgtEl>
                                          <p:spTgt spid="9"/>
                                        </p:tgtEl>
                                        <p:attrNameLst>
                                          <p:attrName>ppt_y</p:attrName>
                                        </p:attrNameLst>
                                      </p:cBhvr>
                                    </p:anim>
                                  </p:childTnLst>
                                </p:cTn>
                              </p:par>
                            </p:childTnLst>
                          </p:cTn>
                        </p:par>
                        <p:par>
                          <p:cTn id="21" fill="hold">
                            <p:stCondLst>
                              <p:cond delay="3000"/>
                            </p:stCondLst>
                            <p:childTnLst>
                              <p:par>
                                <p:cTn id="22" presetID="52"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Scale>
                                      <p:cBhvr>
                                        <p:cTn id="24"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0"/>
                                        </p:tgtEl>
                                        <p:attrNameLst>
                                          <p:attrName>ppt_x</p:attrName>
                                          <p:attrName>ppt_y</p:attrName>
                                        </p:attrNameLst>
                                      </p:cBhvr>
                                    </p:animMotion>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ChangeArrowheads="1"/>
          </p:cNvSpPr>
          <p:nvPr/>
        </p:nvSpPr>
        <p:spPr bwMode="auto">
          <a:xfrm>
            <a:off x="-36513" y="981075"/>
            <a:ext cx="4248151" cy="749300"/>
          </a:xfrm>
          <a:prstGeom prst="rect">
            <a:avLst/>
          </a:prstGeom>
          <a:noFill/>
          <a:ln w="9525">
            <a:noFill/>
            <a:miter lim="800000"/>
            <a:headEnd/>
            <a:tailEnd/>
          </a:ln>
        </p:spPr>
        <p:txBody>
          <a:bodyPr/>
          <a:lstStyle/>
          <a:p>
            <a:pPr marL="342900" indent="-342900">
              <a:spcBef>
                <a:spcPct val="20000"/>
              </a:spcBef>
            </a:pPr>
            <a:endParaRPr lang="en-GB" sz="2400" b="1">
              <a:solidFill>
                <a:srgbClr val="0F5494"/>
              </a:solidFill>
              <a:latin typeface="Verdana Bold"/>
            </a:endParaRPr>
          </a:p>
        </p:txBody>
      </p:sp>
      <p:sp>
        <p:nvSpPr>
          <p:cNvPr id="50178" name="ZoneTexte 60"/>
          <p:cNvSpPr txBox="1">
            <a:spLocks noChangeArrowheads="1"/>
          </p:cNvSpPr>
          <p:nvPr/>
        </p:nvSpPr>
        <p:spPr bwMode="auto">
          <a:xfrm>
            <a:off x="468313" y="1557338"/>
            <a:ext cx="3529012" cy="822325"/>
          </a:xfrm>
          <a:prstGeom prst="rect">
            <a:avLst/>
          </a:prstGeom>
          <a:solidFill>
            <a:srgbClr val="F7C943"/>
          </a:solidFill>
          <a:ln w="9525">
            <a:noFill/>
            <a:miter lim="800000"/>
            <a:headEnd/>
            <a:tailEnd/>
          </a:ln>
        </p:spPr>
        <p:txBody>
          <a:bodyPr>
            <a:spAutoFit/>
          </a:bodyPr>
          <a:lstStyle/>
          <a:p>
            <a:r>
              <a:rPr lang="el-GR" sz="2400" b="1">
                <a:solidFill>
                  <a:schemeClr val="bg1"/>
                </a:solidFill>
                <a:cs typeface="Aharoni" pitchFamily="2" charset="-79"/>
              </a:rPr>
              <a:t>Καλύτερη ποιότητα κινητικότητας</a:t>
            </a:r>
            <a:endParaRPr lang="fr-BE" sz="2400" b="1">
              <a:solidFill>
                <a:schemeClr val="bg1"/>
              </a:solidFill>
              <a:latin typeface="Aharoni" pitchFamily="2" charset="-79"/>
              <a:cs typeface="Aharoni" pitchFamily="2" charset="-79"/>
            </a:endParaRPr>
          </a:p>
        </p:txBody>
      </p:sp>
      <p:pic>
        <p:nvPicPr>
          <p:cNvPr id="7" name="Image 6"/>
          <p:cNvPicPr>
            <a:picLocks noChangeAspect="1"/>
          </p:cNvPicPr>
          <p:nvPr/>
        </p:nvPicPr>
        <p:blipFill>
          <a:blip r:embed="rId3" cstate="print"/>
          <a:stretch>
            <a:fillRect/>
          </a:stretch>
        </p:blipFill>
        <p:spPr>
          <a:xfrm>
            <a:off x="971550" y="2636838"/>
            <a:ext cx="2160588" cy="1436687"/>
          </a:xfrm>
          <a:prstGeom prst="rect">
            <a:avLst/>
          </a:prstGeom>
          <a:ln>
            <a:noFill/>
          </a:ln>
          <a:effectLst>
            <a:outerShdw blurRad="292100" dist="139700" dir="2700000" algn="tl" rotWithShape="0">
              <a:srgbClr val="333333">
                <a:alpha val="65000"/>
              </a:srgbClr>
            </a:outerShdw>
          </a:effectLst>
        </p:spPr>
      </p:pic>
      <p:pic>
        <p:nvPicPr>
          <p:cNvPr id="50180" name="Image 1"/>
          <p:cNvPicPr>
            <a:picLocks noChangeAspect="1"/>
          </p:cNvPicPr>
          <p:nvPr/>
        </p:nvPicPr>
        <p:blipFill>
          <a:blip r:embed="rId4" cstate="print"/>
          <a:srcRect/>
          <a:stretch>
            <a:fillRect/>
          </a:stretch>
        </p:blipFill>
        <p:spPr bwMode="auto">
          <a:xfrm>
            <a:off x="2843213" y="2636838"/>
            <a:ext cx="1349375" cy="1368425"/>
          </a:xfrm>
          <a:prstGeom prst="rect">
            <a:avLst/>
          </a:prstGeom>
          <a:noFill/>
          <a:ln w="9525">
            <a:noFill/>
            <a:miter lim="800000"/>
            <a:headEnd/>
            <a:tailEnd/>
          </a:ln>
        </p:spPr>
      </p:pic>
      <p:grpSp>
        <p:nvGrpSpPr>
          <p:cNvPr id="50181" name="Content Placeholder 2"/>
          <p:cNvGrpSpPr>
            <a:grpSpLocks/>
          </p:cNvGrpSpPr>
          <p:nvPr/>
        </p:nvGrpSpPr>
        <p:grpSpPr bwMode="auto">
          <a:xfrm>
            <a:off x="3779838" y="1844675"/>
            <a:ext cx="5364162" cy="1800225"/>
            <a:chOff x="2461" y="1148"/>
            <a:chExt cx="3176" cy="918"/>
          </a:xfrm>
        </p:grpSpPr>
        <p:pic>
          <p:nvPicPr>
            <p:cNvPr id="50185" name="Content Placeholder 2"/>
            <p:cNvPicPr>
              <a:picLocks noChangeArrowheads="1"/>
            </p:cNvPicPr>
            <p:nvPr/>
          </p:nvPicPr>
          <p:blipFill>
            <a:blip r:embed="rId5" cstate="print"/>
            <a:srcRect/>
            <a:stretch>
              <a:fillRect/>
            </a:stretch>
          </p:blipFill>
          <p:spPr bwMode="auto">
            <a:xfrm>
              <a:off x="2461" y="1148"/>
              <a:ext cx="3176" cy="918"/>
            </a:xfrm>
            <a:prstGeom prst="rect">
              <a:avLst/>
            </a:prstGeom>
            <a:noFill/>
            <a:ln w="9525" algn="ctr">
              <a:noFill/>
              <a:miter lim="800000"/>
              <a:headEnd/>
              <a:tailEnd/>
            </a:ln>
          </p:spPr>
        </p:pic>
        <p:sp>
          <p:nvSpPr>
            <p:cNvPr id="50186" name="Text Box 9"/>
            <p:cNvSpPr txBox="1">
              <a:spLocks noChangeArrowheads="1"/>
            </p:cNvSpPr>
            <p:nvPr/>
          </p:nvSpPr>
          <p:spPr bwMode="auto">
            <a:xfrm>
              <a:off x="2535" y="1207"/>
              <a:ext cx="2835" cy="630"/>
            </a:xfrm>
            <a:prstGeom prst="rect">
              <a:avLst/>
            </a:prstGeom>
            <a:noFill/>
            <a:ln w="9525" algn="ctr">
              <a:noFill/>
              <a:miter lim="800000"/>
              <a:headEnd/>
              <a:tailEnd/>
            </a:ln>
          </p:spPr>
          <p:txBody>
            <a:bodyPr/>
            <a:lstStyle/>
            <a:p>
              <a:pPr algn="ctr">
                <a:spcBef>
                  <a:spcPct val="20000"/>
                </a:spcBef>
                <a:spcAft>
                  <a:spcPts val="600"/>
                </a:spcAft>
                <a:buClr>
                  <a:srgbClr val="F7C943"/>
                </a:buClr>
                <a:buFont typeface="Arial" charset="0"/>
                <a:buNone/>
              </a:pPr>
              <a:r>
                <a:rPr lang="en-GB" sz="4000" b="1">
                  <a:solidFill>
                    <a:schemeClr val="accent2"/>
                  </a:solidFill>
                  <a:latin typeface="Century Gothic" pitchFamily="34" charset="0"/>
                </a:rPr>
                <a:t>On-line</a:t>
              </a:r>
              <a:r>
                <a:rPr lang="en-GB" sz="4400" b="1">
                  <a:solidFill>
                    <a:schemeClr val="accent2"/>
                  </a:solidFill>
                  <a:latin typeface="Century Gothic" pitchFamily="34" charset="0"/>
                </a:rPr>
                <a:t> </a:t>
              </a:r>
              <a:r>
                <a:rPr lang="el-GR" sz="3600" b="1">
                  <a:solidFill>
                    <a:schemeClr val="accent2"/>
                  </a:solidFill>
                  <a:latin typeface="Century Gothic" pitchFamily="34" charset="0"/>
                </a:rPr>
                <a:t>γλωσσική υποστήριξη</a:t>
              </a:r>
              <a:endParaRPr lang="en-GB" sz="3600" b="1">
                <a:solidFill>
                  <a:schemeClr val="accent2"/>
                </a:solidFill>
                <a:latin typeface="Century Gothic" pitchFamily="34" charset="0"/>
              </a:endParaRPr>
            </a:p>
          </p:txBody>
        </p:sp>
      </p:grpSp>
      <p:grpSp>
        <p:nvGrpSpPr>
          <p:cNvPr id="50182" name="Content Placeholder 2"/>
          <p:cNvGrpSpPr>
            <a:grpSpLocks/>
          </p:cNvGrpSpPr>
          <p:nvPr/>
        </p:nvGrpSpPr>
        <p:grpSpPr bwMode="auto">
          <a:xfrm>
            <a:off x="0" y="3835400"/>
            <a:ext cx="9064625" cy="3554413"/>
            <a:chOff x="-192" y="2104"/>
            <a:chExt cx="5710" cy="2239"/>
          </a:xfrm>
        </p:grpSpPr>
        <p:pic>
          <p:nvPicPr>
            <p:cNvPr id="50183" name="Content Placeholder 2"/>
            <p:cNvPicPr>
              <a:picLocks noChangeArrowheads="1"/>
            </p:cNvPicPr>
            <p:nvPr/>
          </p:nvPicPr>
          <p:blipFill>
            <a:blip r:embed="rId6" cstate="print"/>
            <a:srcRect/>
            <a:stretch>
              <a:fillRect/>
            </a:stretch>
          </p:blipFill>
          <p:spPr bwMode="auto">
            <a:xfrm>
              <a:off x="-192" y="2104"/>
              <a:ext cx="5710" cy="2239"/>
            </a:xfrm>
            <a:prstGeom prst="rect">
              <a:avLst/>
            </a:prstGeom>
            <a:noFill/>
            <a:ln w="9525" algn="ctr">
              <a:noFill/>
              <a:miter lim="800000"/>
              <a:headEnd/>
              <a:tailEnd/>
            </a:ln>
          </p:spPr>
        </p:pic>
        <p:sp>
          <p:nvSpPr>
            <p:cNvPr id="50184" name="Text Box 12"/>
            <p:cNvSpPr txBox="1">
              <a:spLocks noChangeArrowheads="1"/>
            </p:cNvSpPr>
            <p:nvPr/>
          </p:nvSpPr>
          <p:spPr bwMode="auto">
            <a:xfrm>
              <a:off x="-182" y="2115"/>
              <a:ext cx="5693" cy="2222"/>
            </a:xfrm>
            <a:prstGeom prst="rect">
              <a:avLst/>
            </a:prstGeom>
            <a:noFill/>
            <a:ln w="9525" algn="ctr">
              <a:noFill/>
              <a:miter lim="800000"/>
              <a:headEnd/>
              <a:tailEnd/>
            </a:ln>
          </p:spPr>
          <p:txBody>
            <a:bodyPr/>
            <a:lstStyle/>
            <a:p>
              <a:pPr marL="742950" lvl="1" indent="-285750">
                <a:spcBef>
                  <a:spcPct val="20000"/>
                </a:spcBef>
                <a:spcAft>
                  <a:spcPts val="600"/>
                </a:spcAft>
                <a:buClr>
                  <a:schemeClr val="accent2"/>
                </a:buClr>
                <a:buFont typeface="Arial" charset="0"/>
                <a:buChar char="–"/>
              </a:pPr>
              <a:endParaRPr lang="el-GR" sz="2100" b="1">
                <a:solidFill>
                  <a:srgbClr val="0F5494"/>
                </a:solidFill>
                <a:latin typeface="Century Gothic" pitchFamily="34" charset="0"/>
              </a:endParaRPr>
            </a:p>
            <a:p>
              <a:pPr marL="742950" lvl="1" indent="-285750">
                <a:spcBef>
                  <a:spcPct val="20000"/>
                </a:spcBef>
                <a:spcAft>
                  <a:spcPts val="600"/>
                </a:spcAft>
                <a:buClr>
                  <a:schemeClr val="accent2"/>
                </a:buClr>
                <a:buFont typeface="Arial" charset="0"/>
                <a:buChar char="–"/>
              </a:pPr>
              <a:r>
                <a:rPr lang="el-GR" sz="2100" b="1">
                  <a:solidFill>
                    <a:srgbClr val="0F5494"/>
                  </a:solidFill>
                  <a:latin typeface="Century Gothic" pitchFamily="34" charset="0"/>
                </a:rPr>
                <a:t>Προσφέρονται </a:t>
              </a:r>
              <a:r>
                <a:rPr lang="en-US" sz="2100" b="1">
                  <a:solidFill>
                    <a:srgbClr val="0F5494"/>
                  </a:solidFill>
                  <a:latin typeface="Century Gothic" pitchFamily="34" charset="0"/>
                </a:rPr>
                <a:t>on line </a:t>
              </a:r>
              <a:r>
                <a:rPr lang="el-GR" sz="2100" b="1">
                  <a:solidFill>
                    <a:srgbClr val="0F5494"/>
                  </a:solidFill>
                  <a:latin typeface="Century Gothic" pitchFamily="34" charset="0"/>
                </a:rPr>
                <a:t>μαθήματα σε πέντε βασικές γλώσσες (Αγγλικά, Γερμανικά, Ιταλικά, Γαλλικά, Ισπανικά) </a:t>
              </a:r>
              <a:endParaRPr lang="fr-BE" sz="2100" b="1">
                <a:solidFill>
                  <a:srgbClr val="0F5494"/>
                </a:solidFill>
                <a:latin typeface="Century Gothic" pitchFamily="34" charset="0"/>
              </a:endParaRPr>
            </a:p>
            <a:p>
              <a:pPr marL="742950" lvl="1" indent="-285750">
                <a:spcBef>
                  <a:spcPct val="20000"/>
                </a:spcBef>
                <a:spcAft>
                  <a:spcPts val="600"/>
                </a:spcAft>
                <a:buClr>
                  <a:schemeClr val="accent2"/>
                </a:buClr>
                <a:buFont typeface="Arial" charset="0"/>
                <a:buChar char="–"/>
              </a:pPr>
              <a:r>
                <a:rPr lang="el-GR" sz="2100" b="1">
                  <a:solidFill>
                    <a:srgbClr val="0F5494"/>
                  </a:solidFill>
                  <a:latin typeface="Century Gothic" pitchFamily="34" charset="0"/>
                </a:rPr>
                <a:t>Αξιολόγηση πριν και μετά το τέλος της κινητικότητας των μετακινούμενων</a:t>
              </a:r>
              <a:endParaRPr lang="fr-BE" sz="2100" b="1">
                <a:solidFill>
                  <a:srgbClr val="0F5494"/>
                </a:solidFill>
                <a:latin typeface="Century Gothic" pitchFamily="34" charset="0"/>
              </a:endParaRPr>
            </a:p>
            <a:p>
              <a:pPr marL="742950" lvl="1" indent="-285750">
                <a:spcBef>
                  <a:spcPct val="20000"/>
                </a:spcBef>
                <a:spcAft>
                  <a:spcPts val="600"/>
                </a:spcAft>
                <a:buClr>
                  <a:schemeClr val="accent2"/>
                </a:buClr>
                <a:buFont typeface="Arial" charset="0"/>
                <a:buChar char="–"/>
              </a:pPr>
              <a:r>
                <a:rPr lang="el-GR" sz="2100" b="1">
                  <a:solidFill>
                    <a:srgbClr val="0F5494"/>
                  </a:solidFill>
                  <a:latin typeface="Century Gothic" pitchFamily="34" charset="0"/>
                </a:rPr>
                <a:t>Συλλέγονται δεδομένα και παρακολουθείται η πρόοδος</a:t>
              </a:r>
              <a:endParaRPr lang="fr-BE" sz="2100" b="1">
                <a:solidFill>
                  <a:srgbClr val="0F5494"/>
                </a:solidFill>
                <a:latin typeface="Century Gothic"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from="(-#ppt_w/2)" to="(#ppt_x)" calcmode="lin" valueType="num">
                                      <p:cBhvr>
                                        <p:cTn id="7" dur="600" fill="hold">
                                          <p:stCondLst>
                                            <p:cond delay="0"/>
                                          </p:stCondLst>
                                        </p:cTn>
                                        <p:tgtEl>
                                          <p:spTgt spid="50178"/>
                                        </p:tgtEl>
                                        <p:attrNameLst>
                                          <p:attrName>ppt_x</p:attrName>
                                        </p:attrNameLst>
                                      </p:cBhvr>
                                    </p:anim>
                                    <p:anim from="0" to="-1.0" calcmode="lin" valueType="num">
                                      <p:cBhvr>
                                        <p:cTn id="8" dur="200" decel="50000" autoRev="1" fill="hold">
                                          <p:stCondLst>
                                            <p:cond delay="600"/>
                                          </p:stCondLst>
                                        </p:cTn>
                                        <p:tgtEl>
                                          <p:spTgt spid="50178"/>
                                        </p:tgtEl>
                                        <p:attrNameLst>
                                          <p:attrName>xshear</p:attrName>
                                        </p:attrNameLst>
                                      </p:cBhvr>
                                    </p:anim>
                                    <p:animScale>
                                      <p:cBhvr>
                                        <p:cTn id="9" dur="200" decel="100000" autoRev="1" fill="hold">
                                          <p:stCondLst>
                                            <p:cond delay="600"/>
                                          </p:stCondLst>
                                        </p:cTn>
                                        <p:tgtEl>
                                          <p:spTgt spid="50178"/>
                                        </p:tgtEl>
                                      </p:cBhvr>
                                      <p:from x="100000" y="100000"/>
                                      <p:to x="80000" y="100000"/>
                                    </p:animScale>
                                    <p:anim by="(#ppt_h/3+#ppt_w*0.1)" calcmode="lin" valueType="num">
                                      <p:cBhvr additive="sum">
                                        <p:cTn id="10" dur="200" decel="100000" autoRev="1" fill="hold">
                                          <p:stCondLst>
                                            <p:cond delay="600"/>
                                          </p:stCondLst>
                                        </p:cTn>
                                        <p:tgtEl>
                                          <p:spTgt spid="50178"/>
                                        </p:tgtEl>
                                        <p:attrNameLst>
                                          <p:attrName>ppt_x</p:attrName>
                                        </p:attrNameLst>
                                      </p:cBhvr>
                                    </p:anim>
                                  </p:childTnLst>
                                </p:cTn>
                              </p:par>
                            </p:childTnLst>
                          </p:cTn>
                        </p:par>
                        <p:par>
                          <p:cTn id="11" fill="hold">
                            <p:stCondLst>
                              <p:cond delay="1000"/>
                            </p:stCondLst>
                            <p:childTnLst>
                              <p:par>
                                <p:cTn id="12" presetID="51" presetClass="entr" presetSubtype="0" fill="hold" nodeType="afterEffect">
                                  <p:stCondLst>
                                    <p:cond delay="0"/>
                                  </p:stCondLst>
                                  <p:childTnLst>
                                    <p:set>
                                      <p:cBhvr>
                                        <p:cTn id="13" dur="1" fill="hold">
                                          <p:stCondLst>
                                            <p:cond delay="0"/>
                                          </p:stCondLst>
                                        </p:cTn>
                                        <p:tgtEl>
                                          <p:spTgt spid="50181"/>
                                        </p:tgtEl>
                                        <p:attrNameLst>
                                          <p:attrName>style.visibility</p:attrName>
                                        </p:attrNameLst>
                                      </p:cBhvr>
                                      <p:to>
                                        <p:strVal val="visible"/>
                                      </p:to>
                                    </p:set>
                                    <p:animEffect transition="in" filter="fade">
                                      <p:cBhvr>
                                        <p:cTn id="14" dur="770" decel="100000"/>
                                        <p:tgtEl>
                                          <p:spTgt spid="50181"/>
                                        </p:tgtEl>
                                      </p:cBhvr>
                                    </p:animEffect>
                                    <p:animScale>
                                      <p:cBhvr>
                                        <p:cTn id="15" dur="770" decel="100000"/>
                                        <p:tgtEl>
                                          <p:spTgt spid="50181"/>
                                        </p:tgtEl>
                                      </p:cBhvr>
                                      <p:from x="10000" y="10000"/>
                                      <p:to x="200000" y="450000"/>
                                    </p:animScale>
                                    <p:animScale>
                                      <p:cBhvr>
                                        <p:cTn id="16" dur="1230" accel="100000" fill="hold">
                                          <p:stCondLst>
                                            <p:cond delay="770"/>
                                          </p:stCondLst>
                                        </p:cTn>
                                        <p:tgtEl>
                                          <p:spTgt spid="50181"/>
                                        </p:tgtEl>
                                      </p:cBhvr>
                                      <p:from x="200000" y="450000"/>
                                      <p:to x="100000" y="100000"/>
                                    </p:animScale>
                                    <p:set>
                                      <p:cBhvr>
                                        <p:cTn id="17" dur="770" fill="hold"/>
                                        <p:tgtEl>
                                          <p:spTgt spid="50181"/>
                                        </p:tgtEl>
                                        <p:attrNameLst>
                                          <p:attrName>ppt_x</p:attrName>
                                        </p:attrNameLst>
                                      </p:cBhvr>
                                      <p:to>
                                        <p:strVal val="(0.5)"/>
                                      </p:to>
                                    </p:set>
                                    <p:anim from="(0.5)" to="(#ppt_x)" calcmode="lin" valueType="num">
                                      <p:cBhvr>
                                        <p:cTn id="18" dur="1230" accel="100000" fill="hold">
                                          <p:stCondLst>
                                            <p:cond delay="770"/>
                                          </p:stCondLst>
                                        </p:cTn>
                                        <p:tgtEl>
                                          <p:spTgt spid="50181"/>
                                        </p:tgtEl>
                                        <p:attrNameLst>
                                          <p:attrName>ppt_x</p:attrName>
                                        </p:attrNameLst>
                                      </p:cBhvr>
                                    </p:anim>
                                    <p:set>
                                      <p:cBhvr>
                                        <p:cTn id="19" dur="770" fill="hold"/>
                                        <p:tgtEl>
                                          <p:spTgt spid="50181"/>
                                        </p:tgtEl>
                                        <p:attrNameLst>
                                          <p:attrName>ppt_y</p:attrName>
                                        </p:attrNameLst>
                                      </p:cBhvr>
                                      <p:to>
                                        <p:strVal val="(#ppt_y+0.4)"/>
                                      </p:to>
                                    </p:set>
                                    <p:anim from="(#ppt_y+0.4)" to="(#ppt_y)" calcmode="lin" valueType="num">
                                      <p:cBhvr>
                                        <p:cTn id="20" dur="1230" accel="100000" fill="hold">
                                          <p:stCondLst>
                                            <p:cond delay="770"/>
                                          </p:stCondLst>
                                        </p:cTn>
                                        <p:tgtEl>
                                          <p:spTgt spid="50181"/>
                                        </p:tgtEl>
                                        <p:attrNameLst>
                                          <p:attrName>ppt_y</p:attrName>
                                        </p:attrNameLst>
                                      </p:cBhvr>
                                    </p:anim>
                                  </p:childTnLst>
                                </p:cTn>
                              </p:par>
                            </p:childTnLst>
                          </p:cTn>
                        </p:par>
                        <p:par>
                          <p:cTn id="21" fill="hold">
                            <p:stCondLst>
                              <p:cond delay="3000"/>
                            </p:stCondLst>
                            <p:childTnLst>
                              <p:par>
                                <p:cTn id="22" presetID="52" presetClass="entr" presetSubtype="0" fill="hold" nodeType="afterEffect">
                                  <p:stCondLst>
                                    <p:cond delay="0"/>
                                  </p:stCondLst>
                                  <p:childTnLst>
                                    <p:set>
                                      <p:cBhvr>
                                        <p:cTn id="23" dur="1" fill="hold">
                                          <p:stCondLst>
                                            <p:cond delay="0"/>
                                          </p:stCondLst>
                                        </p:cTn>
                                        <p:tgtEl>
                                          <p:spTgt spid="50182"/>
                                        </p:tgtEl>
                                        <p:attrNameLst>
                                          <p:attrName>style.visibility</p:attrName>
                                        </p:attrNameLst>
                                      </p:cBhvr>
                                      <p:to>
                                        <p:strVal val="visible"/>
                                      </p:to>
                                    </p:set>
                                    <p:animScale>
                                      <p:cBhvr>
                                        <p:cTn id="24" dur="1000" decel="50000" fill="hold">
                                          <p:stCondLst>
                                            <p:cond delay="0"/>
                                          </p:stCondLst>
                                        </p:cTn>
                                        <p:tgtEl>
                                          <p:spTgt spid="501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0182"/>
                                        </p:tgtEl>
                                        <p:attrNameLst>
                                          <p:attrName>ppt_x</p:attrName>
                                          <p:attrName>ppt_y</p:attrName>
                                        </p:attrNameLst>
                                      </p:cBhvr>
                                    </p:animMotion>
                                    <p:animEffect transition="in" filter="fade">
                                      <p:cBhvr>
                                        <p:cTn id="26" dur="1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ChangeArrowheads="1"/>
          </p:cNvSpPr>
          <p:nvPr/>
        </p:nvSpPr>
        <p:spPr bwMode="auto">
          <a:xfrm>
            <a:off x="-36513" y="981075"/>
            <a:ext cx="4248151" cy="749300"/>
          </a:xfrm>
          <a:prstGeom prst="rect">
            <a:avLst/>
          </a:prstGeom>
          <a:noFill/>
          <a:ln w="9525">
            <a:noFill/>
            <a:miter lim="800000"/>
            <a:headEnd/>
            <a:tailEnd/>
          </a:ln>
        </p:spPr>
        <p:txBody>
          <a:bodyPr/>
          <a:lstStyle/>
          <a:p>
            <a:pPr marL="342900" indent="-342900">
              <a:spcBef>
                <a:spcPct val="20000"/>
              </a:spcBef>
            </a:pPr>
            <a:endParaRPr lang="en-GB" sz="2400" b="1">
              <a:solidFill>
                <a:srgbClr val="0F5494"/>
              </a:solidFill>
              <a:latin typeface="Verdana Bold"/>
            </a:endParaRPr>
          </a:p>
        </p:txBody>
      </p:sp>
      <p:sp>
        <p:nvSpPr>
          <p:cNvPr id="52226" name="ZoneTexte 60"/>
          <p:cNvSpPr txBox="1">
            <a:spLocks noChangeArrowheads="1"/>
          </p:cNvSpPr>
          <p:nvPr/>
        </p:nvSpPr>
        <p:spPr bwMode="auto">
          <a:xfrm>
            <a:off x="468313" y="1484313"/>
            <a:ext cx="3311525" cy="822325"/>
          </a:xfrm>
          <a:prstGeom prst="rect">
            <a:avLst/>
          </a:prstGeom>
          <a:solidFill>
            <a:srgbClr val="F7C943"/>
          </a:solidFill>
          <a:ln w="9525">
            <a:noFill/>
            <a:miter lim="800000"/>
            <a:headEnd/>
            <a:tailEnd/>
          </a:ln>
        </p:spPr>
        <p:txBody>
          <a:bodyPr>
            <a:spAutoFit/>
          </a:bodyPr>
          <a:lstStyle/>
          <a:p>
            <a:r>
              <a:rPr lang="el-GR" sz="2400" b="1">
                <a:solidFill>
                  <a:schemeClr val="bg1"/>
                </a:solidFill>
                <a:cs typeface="Aharoni" pitchFamily="2" charset="-79"/>
              </a:rPr>
              <a:t>Καλύτερη ποιότητα στην κινητικότητα</a:t>
            </a:r>
            <a:endParaRPr lang="fr-BE" sz="2400" b="1">
              <a:solidFill>
                <a:schemeClr val="bg1"/>
              </a:solidFill>
              <a:latin typeface="Aharoni" pitchFamily="2" charset="-79"/>
              <a:cs typeface="Aharoni" pitchFamily="2" charset="-79"/>
            </a:endParaRPr>
          </a:p>
        </p:txBody>
      </p:sp>
      <p:pic>
        <p:nvPicPr>
          <p:cNvPr id="7" name="Image 6"/>
          <p:cNvPicPr>
            <a:picLocks noChangeAspect="1"/>
          </p:cNvPicPr>
          <p:nvPr/>
        </p:nvPicPr>
        <p:blipFill>
          <a:blip r:embed="rId3" cstate="print"/>
          <a:stretch>
            <a:fillRect/>
          </a:stretch>
        </p:blipFill>
        <p:spPr>
          <a:xfrm>
            <a:off x="755650" y="2492375"/>
            <a:ext cx="2162175" cy="1436688"/>
          </a:xfrm>
          <a:prstGeom prst="rect">
            <a:avLst/>
          </a:prstGeom>
          <a:ln>
            <a:noFill/>
          </a:ln>
          <a:effectLst>
            <a:outerShdw blurRad="292100" dist="139700" dir="2700000" algn="tl" rotWithShape="0">
              <a:srgbClr val="333333">
                <a:alpha val="65000"/>
              </a:srgbClr>
            </a:outerShdw>
          </a:effectLst>
        </p:spPr>
      </p:pic>
      <p:pic>
        <p:nvPicPr>
          <p:cNvPr id="52228" name="Image 1"/>
          <p:cNvPicPr>
            <a:picLocks noChangeAspect="1"/>
          </p:cNvPicPr>
          <p:nvPr/>
        </p:nvPicPr>
        <p:blipFill>
          <a:blip r:embed="rId4" cstate="print"/>
          <a:srcRect/>
          <a:stretch>
            <a:fillRect/>
          </a:stretch>
        </p:blipFill>
        <p:spPr bwMode="auto">
          <a:xfrm>
            <a:off x="2555875" y="2349500"/>
            <a:ext cx="1577975" cy="1598613"/>
          </a:xfrm>
          <a:prstGeom prst="rect">
            <a:avLst/>
          </a:prstGeom>
          <a:noFill/>
          <a:ln w="9525">
            <a:noFill/>
            <a:miter lim="800000"/>
            <a:headEnd/>
            <a:tailEnd/>
          </a:ln>
        </p:spPr>
      </p:pic>
      <p:grpSp>
        <p:nvGrpSpPr>
          <p:cNvPr id="52229" name="Content Placeholder 2"/>
          <p:cNvGrpSpPr>
            <a:grpSpLocks/>
          </p:cNvGrpSpPr>
          <p:nvPr/>
        </p:nvGrpSpPr>
        <p:grpSpPr bwMode="auto">
          <a:xfrm>
            <a:off x="4211638" y="1844675"/>
            <a:ext cx="4662487" cy="1457325"/>
            <a:chOff x="2504" y="1148"/>
            <a:chExt cx="3095" cy="918"/>
          </a:xfrm>
        </p:grpSpPr>
        <p:pic>
          <p:nvPicPr>
            <p:cNvPr id="52233" name="Content Placeholder 2"/>
            <p:cNvPicPr>
              <a:picLocks noChangeArrowheads="1"/>
            </p:cNvPicPr>
            <p:nvPr/>
          </p:nvPicPr>
          <p:blipFill>
            <a:blip r:embed="rId5" cstate="print"/>
            <a:srcRect/>
            <a:stretch>
              <a:fillRect/>
            </a:stretch>
          </p:blipFill>
          <p:spPr bwMode="auto">
            <a:xfrm>
              <a:off x="2504" y="1148"/>
              <a:ext cx="3095" cy="918"/>
            </a:xfrm>
            <a:prstGeom prst="rect">
              <a:avLst/>
            </a:prstGeom>
            <a:noFill/>
            <a:ln w="9525" algn="ctr">
              <a:noFill/>
              <a:miter lim="800000"/>
              <a:headEnd/>
              <a:tailEnd/>
            </a:ln>
          </p:spPr>
        </p:pic>
        <p:sp>
          <p:nvSpPr>
            <p:cNvPr id="52234" name="Text Box 9"/>
            <p:cNvSpPr txBox="1">
              <a:spLocks noChangeArrowheads="1"/>
            </p:cNvSpPr>
            <p:nvPr/>
          </p:nvSpPr>
          <p:spPr bwMode="auto">
            <a:xfrm>
              <a:off x="2535" y="1207"/>
              <a:ext cx="2835" cy="630"/>
            </a:xfrm>
            <a:prstGeom prst="rect">
              <a:avLst/>
            </a:prstGeom>
            <a:noFill/>
            <a:ln w="9525" algn="ctr">
              <a:noFill/>
              <a:miter lim="800000"/>
              <a:headEnd/>
              <a:tailEnd/>
            </a:ln>
          </p:spPr>
          <p:txBody>
            <a:bodyPr/>
            <a:lstStyle/>
            <a:p>
              <a:pPr algn="ctr">
                <a:spcBef>
                  <a:spcPct val="20000"/>
                </a:spcBef>
                <a:spcAft>
                  <a:spcPts val="600"/>
                </a:spcAft>
                <a:buClr>
                  <a:srgbClr val="F7C943"/>
                </a:buClr>
                <a:buFont typeface="Arial" charset="0"/>
                <a:buNone/>
              </a:pPr>
              <a:r>
                <a:rPr lang="el-GR" sz="4800" b="1">
                  <a:solidFill>
                    <a:schemeClr val="accent2"/>
                  </a:solidFill>
                  <a:latin typeface="Century Gothic" pitchFamily="34" charset="0"/>
                </a:rPr>
                <a:t>Γλωσσική υποστήριξη</a:t>
              </a:r>
              <a:endParaRPr lang="en-GB" sz="4800" b="1">
                <a:solidFill>
                  <a:schemeClr val="accent2"/>
                </a:solidFill>
                <a:latin typeface="Century Gothic" pitchFamily="34" charset="0"/>
              </a:endParaRPr>
            </a:p>
          </p:txBody>
        </p:sp>
      </p:grpSp>
      <p:grpSp>
        <p:nvGrpSpPr>
          <p:cNvPr id="52230" name="Content Placeholder 2"/>
          <p:cNvGrpSpPr>
            <a:grpSpLocks/>
          </p:cNvGrpSpPr>
          <p:nvPr/>
        </p:nvGrpSpPr>
        <p:grpSpPr bwMode="auto">
          <a:xfrm>
            <a:off x="250825" y="3933825"/>
            <a:ext cx="8677275" cy="2232025"/>
            <a:chOff x="-265" y="2150"/>
            <a:chExt cx="5783" cy="2239"/>
          </a:xfrm>
        </p:grpSpPr>
        <p:pic>
          <p:nvPicPr>
            <p:cNvPr id="52231" name="Content Placeholder 2"/>
            <p:cNvPicPr>
              <a:picLocks noChangeArrowheads="1"/>
            </p:cNvPicPr>
            <p:nvPr/>
          </p:nvPicPr>
          <p:blipFill>
            <a:blip r:embed="rId6" cstate="print"/>
            <a:srcRect/>
            <a:stretch>
              <a:fillRect/>
            </a:stretch>
          </p:blipFill>
          <p:spPr bwMode="auto">
            <a:xfrm>
              <a:off x="-192" y="2150"/>
              <a:ext cx="5710" cy="2239"/>
            </a:xfrm>
            <a:prstGeom prst="rect">
              <a:avLst/>
            </a:prstGeom>
            <a:noFill/>
            <a:ln w="9525" algn="ctr">
              <a:noFill/>
              <a:miter lim="800000"/>
              <a:headEnd/>
              <a:tailEnd/>
            </a:ln>
          </p:spPr>
        </p:pic>
        <p:sp>
          <p:nvSpPr>
            <p:cNvPr id="52232" name="Text Box 12"/>
            <p:cNvSpPr txBox="1">
              <a:spLocks noChangeArrowheads="1"/>
            </p:cNvSpPr>
            <p:nvPr/>
          </p:nvSpPr>
          <p:spPr bwMode="auto">
            <a:xfrm>
              <a:off x="-265" y="2360"/>
              <a:ext cx="5776" cy="2023"/>
            </a:xfrm>
            <a:prstGeom prst="rect">
              <a:avLst/>
            </a:prstGeom>
            <a:noFill/>
            <a:ln w="9525" algn="ctr">
              <a:noFill/>
              <a:miter lim="800000"/>
              <a:headEnd/>
              <a:tailEnd/>
            </a:ln>
          </p:spPr>
          <p:txBody>
            <a:bodyPr/>
            <a:lstStyle/>
            <a:p>
              <a:pPr marL="342900" indent="-342900">
                <a:spcBef>
                  <a:spcPct val="20000"/>
                </a:spcBef>
                <a:spcAft>
                  <a:spcPts val="600"/>
                </a:spcAft>
                <a:buClr>
                  <a:schemeClr val="accent2"/>
                </a:buClr>
                <a:buFont typeface="Arial" charset="0"/>
                <a:buNone/>
              </a:pPr>
              <a:endParaRPr lang="en-GB" sz="300" b="1">
                <a:solidFill>
                  <a:srgbClr val="0F5494"/>
                </a:solidFill>
                <a:latin typeface="Century Gothic" pitchFamily="34" charset="0"/>
              </a:endParaRPr>
            </a:p>
            <a:p>
              <a:pPr marL="342900" indent="-342900">
                <a:spcBef>
                  <a:spcPct val="20000"/>
                </a:spcBef>
                <a:spcAft>
                  <a:spcPts val="600"/>
                </a:spcAft>
                <a:buClr>
                  <a:schemeClr val="accent2"/>
                </a:buClr>
                <a:buFont typeface="Arial" charset="0"/>
                <a:buChar char="–"/>
              </a:pPr>
              <a:r>
                <a:rPr lang="el-GR" sz="1800" b="1">
                  <a:solidFill>
                    <a:srgbClr val="0F5494"/>
                  </a:solidFill>
                  <a:latin typeface="Century Gothic" pitchFamily="34" charset="0"/>
                </a:rPr>
                <a:t>Γλωσσική προετοιμασία μετακινούμενων </a:t>
              </a:r>
              <a:r>
                <a:rPr lang="el-GR" sz="1800" b="1">
                  <a:solidFill>
                    <a:srgbClr val="C00000"/>
                  </a:solidFill>
                  <a:latin typeface="Century Gothic" pitchFamily="34" charset="0"/>
                </a:rPr>
                <a:t>για τις υπόλοιπες γλώσσες</a:t>
              </a:r>
              <a:r>
                <a:rPr lang="el-GR" sz="1800" b="1">
                  <a:solidFill>
                    <a:srgbClr val="0F5494"/>
                  </a:solidFill>
                  <a:latin typeface="Century Gothic" pitchFamily="34" charset="0"/>
                </a:rPr>
                <a:t> θα καλύπτεται μέσω του κονδυλίου της οργανωτικής υποστήριξης.</a:t>
              </a:r>
              <a:endParaRPr lang="fr-BE" sz="1800" b="1">
                <a:solidFill>
                  <a:srgbClr val="0F5494"/>
                </a:solidFill>
                <a:latin typeface="Century Gothic" pitchFamily="34" charset="0"/>
              </a:endParaRPr>
            </a:p>
            <a:p>
              <a:pPr marL="342900" indent="-342900">
                <a:spcBef>
                  <a:spcPct val="20000"/>
                </a:spcBef>
                <a:spcAft>
                  <a:spcPts val="600"/>
                </a:spcAft>
                <a:buClr>
                  <a:schemeClr val="accent2"/>
                </a:buClr>
                <a:buFont typeface="Arial" charset="0"/>
                <a:buChar char="–"/>
              </a:pPr>
              <a:r>
                <a:rPr lang="el-GR" sz="1800" b="1">
                  <a:solidFill>
                    <a:srgbClr val="0F5494"/>
                  </a:solidFill>
                  <a:latin typeface="Century Gothic" pitchFamily="34" charset="0"/>
                </a:rPr>
                <a:t>Δέσμευση με τον Πανεπιστημιακό Χάρτη Ανώτατης Εκπαίδευσης ότι θα παρέχεται</a:t>
              </a:r>
              <a:r>
                <a:rPr lang="en-US" sz="1800" b="1">
                  <a:solidFill>
                    <a:srgbClr val="0F5494"/>
                  </a:solidFill>
                  <a:latin typeface="Century Gothic" pitchFamily="34" charset="0"/>
                </a:rPr>
                <a:t>:</a:t>
              </a:r>
              <a:r>
                <a:rPr lang="el-GR" sz="1800" b="1">
                  <a:solidFill>
                    <a:srgbClr val="0F5494"/>
                  </a:solidFill>
                  <a:latin typeface="Century Gothic" pitchFamily="34" charset="0"/>
                </a:rPr>
                <a:t>  Γλωσσική υποστήριξη στους εξερχόμενους και στους εισερχόμενους μετακινούμενους</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2226"/>
                                        </p:tgtEl>
                                        <p:attrNameLst>
                                          <p:attrName>style.visibility</p:attrName>
                                        </p:attrNameLst>
                                      </p:cBhvr>
                                      <p:to>
                                        <p:strVal val="visible"/>
                                      </p:to>
                                    </p:set>
                                    <p:anim from="(-#ppt_w/2)" to="(#ppt_x)" calcmode="lin" valueType="num">
                                      <p:cBhvr>
                                        <p:cTn id="7" dur="600" fill="hold">
                                          <p:stCondLst>
                                            <p:cond delay="0"/>
                                          </p:stCondLst>
                                        </p:cTn>
                                        <p:tgtEl>
                                          <p:spTgt spid="52226"/>
                                        </p:tgtEl>
                                        <p:attrNameLst>
                                          <p:attrName>ppt_x</p:attrName>
                                        </p:attrNameLst>
                                      </p:cBhvr>
                                    </p:anim>
                                    <p:anim from="0" to="-1.0" calcmode="lin" valueType="num">
                                      <p:cBhvr>
                                        <p:cTn id="8" dur="200" decel="50000" autoRev="1" fill="hold">
                                          <p:stCondLst>
                                            <p:cond delay="600"/>
                                          </p:stCondLst>
                                        </p:cTn>
                                        <p:tgtEl>
                                          <p:spTgt spid="52226"/>
                                        </p:tgtEl>
                                        <p:attrNameLst>
                                          <p:attrName>xshear</p:attrName>
                                        </p:attrNameLst>
                                      </p:cBhvr>
                                    </p:anim>
                                    <p:animScale>
                                      <p:cBhvr>
                                        <p:cTn id="9" dur="200" decel="100000" autoRev="1" fill="hold">
                                          <p:stCondLst>
                                            <p:cond delay="600"/>
                                          </p:stCondLst>
                                        </p:cTn>
                                        <p:tgtEl>
                                          <p:spTgt spid="52226"/>
                                        </p:tgtEl>
                                      </p:cBhvr>
                                      <p:from x="100000" y="100000"/>
                                      <p:to x="80000" y="100000"/>
                                    </p:animScale>
                                    <p:anim by="(#ppt_h/3+#ppt_w*0.1)" calcmode="lin" valueType="num">
                                      <p:cBhvr additive="sum">
                                        <p:cTn id="10" dur="200" decel="100000" autoRev="1" fill="hold">
                                          <p:stCondLst>
                                            <p:cond delay="600"/>
                                          </p:stCondLst>
                                        </p:cTn>
                                        <p:tgtEl>
                                          <p:spTgt spid="52226"/>
                                        </p:tgtEl>
                                        <p:attrNameLst>
                                          <p:attrName>ppt_x</p:attrName>
                                        </p:attrNameLst>
                                      </p:cBhvr>
                                    </p:anim>
                                  </p:childTnLst>
                                </p:cTn>
                              </p:par>
                            </p:childTnLst>
                          </p:cTn>
                        </p:par>
                        <p:par>
                          <p:cTn id="11" fill="hold">
                            <p:stCondLst>
                              <p:cond delay="1000"/>
                            </p:stCondLst>
                            <p:childTnLst>
                              <p:par>
                                <p:cTn id="12" presetID="51" presetClass="entr" presetSubtype="0" fill="hold" nodeType="afterEffect">
                                  <p:stCondLst>
                                    <p:cond delay="0"/>
                                  </p:stCondLst>
                                  <p:childTnLst>
                                    <p:set>
                                      <p:cBhvr>
                                        <p:cTn id="13" dur="1" fill="hold">
                                          <p:stCondLst>
                                            <p:cond delay="0"/>
                                          </p:stCondLst>
                                        </p:cTn>
                                        <p:tgtEl>
                                          <p:spTgt spid="52229"/>
                                        </p:tgtEl>
                                        <p:attrNameLst>
                                          <p:attrName>style.visibility</p:attrName>
                                        </p:attrNameLst>
                                      </p:cBhvr>
                                      <p:to>
                                        <p:strVal val="visible"/>
                                      </p:to>
                                    </p:set>
                                    <p:animEffect transition="in" filter="fade">
                                      <p:cBhvr>
                                        <p:cTn id="14" dur="770" decel="100000"/>
                                        <p:tgtEl>
                                          <p:spTgt spid="52229"/>
                                        </p:tgtEl>
                                      </p:cBhvr>
                                    </p:animEffect>
                                    <p:animScale>
                                      <p:cBhvr>
                                        <p:cTn id="15" dur="770" decel="100000"/>
                                        <p:tgtEl>
                                          <p:spTgt spid="52229"/>
                                        </p:tgtEl>
                                      </p:cBhvr>
                                      <p:from x="10000" y="10000"/>
                                      <p:to x="200000" y="450000"/>
                                    </p:animScale>
                                    <p:animScale>
                                      <p:cBhvr>
                                        <p:cTn id="16" dur="1230" accel="100000" fill="hold">
                                          <p:stCondLst>
                                            <p:cond delay="770"/>
                                          </p:stCondLst>
                                        </p:cTn>
                                        <p:tgtEl>
                                          <p:spTgt spid="52229"/>
                                        </p:tgtEl>
                                      </p:cBhvr>
                                      <p:from x="200000" y="450000"/>
                                      <p:to x="100000" y="100000"/>
                                    </p:animScale>
                                    <p:set>
                                      <p:cBhvr>
                                        <p:cTn id="17" dur="770" fill="hold"/>
                                        <p:tgtEl>
                                          <p:spTgt spid="52229"/>
                                        </p:tgtEl>
                                        <p:attrNameLst>
                                          <p:attrName>ppt_x</p:attrName>
                                        </p:attrNameLst>
                                      </p:cBhvr>
                                      <p:to>
                                        <p:strVal val="(0.5)"/>
                                      </p:to>
                                    </p:set>
                                    <p:anim from="(0.5)" to="(#ppt_x)" calcmode="lin" valueType="num">
                                      <p:cBhvr>
                                        <p:cTn id="18" dur="1230" accel="100000" fill="hold">
                                          <p:stCondLst>
                                            <p:cond delay="770"/>
                                          </p:stCondLst>
                                        </p:cTn>
                                        <p:tgtEl>
                                          <p:spTgt spid="52229"/>
                                        </p:tgtEl>
                                        <p:attrNameLst>
                                          <p:attrName>ppt_x</p:attrName>
                                        </p:attrNameLst>
                                      </p:cBhvr>
                                    </p:anim>
                                    <p:set>
                                      <p:cBhvr>
                                        <p:cTn id="19" dur="770" fill="hold"/>
                                        <p:tgtEl>
                                          <p:spTgt spid="52229"/>
                                        </p:tgtEl>
                                        <p:attrNameLst>
                                          <p:attrName>ppt_y</p:attrName>
                                        </p:attrNameLst>
                                      </p:cBhvr>
                                      <p:to>
                                        <p:strVal val="(#ppt_y+0.4)"/>
                                      </p:to>
                                    </p:set>
                                    <p:anim from="(#ppt_y+0.4)" to="(#ppt_y)" calcmode="lin" valueType="num">
                                      <p:cBhvr>
                                        <p:cTn id="20" dur="1230" accel="100000" fill="hold">
                                          <p:stCondLst>
                                            <p:cond delay="770"/>
                                          </p:stCondLst>
                                        </p:cTn>
                                        <p:tgtEl>
                                          <p:spTgt spid="52229"/>
                                        </p:tgtEl>
                                        <p:attrNameLst>
                                          <p:attrName>ppt_y</p:attrName>
                                        </p:attrNameLst>
                                      </p:cBhvr>
                                    </p:anim>
                                  </p:childTnLst>
                                </p:cTn>
                              </p:par>
                            </p:childTnLst>
                          </p:cTn>
                        </p:par>
                        <p:par>
                          <p:cTn id="21" fill="hold">
                            <p:stCondLst>
                              <p:cond delay="3000"/>
                            </p:stCondLst>
                            <p:childTnLst>
                              <p:par>
                                <p:cTn id="22" presetID="52" presetClass="entr" presetSubtype="0" fill="hold" nodeType="afterEffect">
                                  <p:stCondLst>
                                    <p:cond delay="0"/>
                                  </p:stCondLst>
                                  <p:childTnLst>
                                    <p:set>
                                      <p:cBhvr>
                                        <p:cTn id="23" dur="1" fill="hold">
                                          <p:stCondLst>
                                            <p:cond delay="0"/>
                                          </p:stCondLst>
                                        </p:cTn>
                                        <p:tgtEl>
                                          <p:spTgt spid="52230"/>
                                        </p:tgtEl>
                                        <p:attrNameLst>
                                          <p:attrName>style.visibility</p:attrName>
                                        </p:attrNameLst>
                                      </p:cBhvr>
                                      <p:to>
                                        <p:strVal val="visible"/>
                                      </p:to>
                                    </p:set>
                                    <p:animScale>
                                      <p:cBhvr>
                                        <p:cTn id="24" dur="1000" decel="50000" fill="hold">
                                          <p:stCondLst>
                                            <p:cond delay="0"/>
                                          </p:stCondLst>
                                        </p:cTn>
                                        <p:tgtEl>
                                          <p:spTgt spid="522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2230"/>
                                        </p:tgtEl>
                                        <p:attrNameLst>
                                          <p:attrName>ppt_x</p:attrName>
                                          <p:attrName>ppt_y</p:attrName>
                                        </p:attrNameLst>
                                      </p:cBhvr>
                                    </p:animMotion>
                                    <p:animEffect transition="in" filter="fade">
                                      <p:cBhvr>
                                        <p:cTn id="26" dur="10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ChangeArrowheads="1"/>
          </p:cNvSpPr>
          <p:nvPr/>
        </p:nvSpPr>
        <p:spPr bwMode="auto">
          <a:xfrm>
            <a:off x="-36513" y="981075"/>
            <a:ext cx="4248151" cy="749300"/>
          </a:xfrm>
          <a:prstGeom prst="rect">
            <a:avLst/>
          </a:prstGeom>
          <a:noFill/>
          <a:ln w="9525">
            <a:noFill/>
            <a:miter lim="800000"/>
            <a:headEnd/>
            <a:tailEnd/>
          </a:ln>
        </p:spPr>
        <p:txBody>
          <a:bodyPr/>
          <a:lstStyle/>
          <a:p>
            <a:pPr marL="342900" indent="-342900">
              <a:spcBef>
                <a:spcPct val="20000"/>
              </a:spcBef>
            </a:pPr>
            <a:endParaRPr lang="en-GB" sz="2400" b="1">
              <a:solidFill>
                <a:srgbClr val="0F5494"/>
              </a:solidFill>
              <a:latin typeface="Verdana Bold"/>
            </a:endParaRPr>
          </a:p>
        </p:txBody>
      </p:sp>
      <p:sp>
        <p:nvSpPr>
          <p:cNvPr id="7" name="Title 1"/>
          <p:cNvSpPr>
            <a:spLocks noGrp="1"/>
          </p:cNvSpPr>
          <p:nvPr>
            <p:ph type="title" idx="4294967295"/>
          </p:nvPr>
        </p:nvSpPr>
        <p:spPr>
          <a:xfrm>
            <a:off x="593841" y="2001415"/>
            <a:ext cx="4917932" cy="729629"/>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lstStyle/>
          <a:p>
            <a:pPr marL="358775" indent="-358775" algn="l">
              <a:defRPr/>
            </a:pPr>
            <a:r>
              <a:rPr lang="el-GR" sz="3000" smtClean="0">
                <a:solidFill>
                  <a:schemeClr val="accent2"/>
                </a:solidFill>
                <a:latin typeface="Verdana" pitchFamily="34" charset="0"/>
              </a:rPr>
              <a:t>Κινητικότητα φοιτητών </a:t>
            </a:r>
          </a:p>
          <a:p>
            <a:pPr marL="358775" indent="-358775" algn="l">
              <a:defRPr/>
            </a:pPr>
            <a:r>
              <a:rPr lang="el-GR" sz="3000" smtClean="0">
                <a:solidFill>
                  <a:schemeClr val="accent2"/>
                </a:solidFill>
                <a:latin typeface="Verdana" pitchFamily="34" charset="0"/>
              </a:rPr>
              <a:t>για σπουδές και </a:t>
            </a:r>
          </a:p>
          <a:p>
            <a:pPr marL="358775" indent="-358775" algn="l">
              <a:defRPr/>
            </a:pPr>
            <a:r>
              <a:rPr lang="el-GR" sz="3000" smtClean="0">
                <a:solidFill>
                  <a:schemeClr val="accent2"/>
                </a:solidFill>
                <a:latin typeface="Verdana" pitchFamily="34" charset="0"/>
              </a:rPr>
              <a:t>πρακτική άσκηση</a:t>
            </a:r>
            <a:r>
              <a:rPr lang="en-US" sz="3000" smtClean="0">
                <a:solidFill>
                  <a:schemeClr val="accent2"/>
                </a:solidFill>
                <a:latin typeface="Verdana" pitchFamily="34" charset="0"/>
              </a:rPr>
              <a:t> (I)</a:t>
            </a:r>
            <a:endParaRPr lang="en-GB" sz="3000" smtClean="0">
              <a:solidFill>
                <a:schemeClr val="accent2"/>
              </a:solidFill>
              <a:latin typeface="Verdana" pitchFamily="34" charset="0"/>
            </a:endParaRPr>
          </a:p>
        </p:txBody>
      </p:sp>
      <p:pic>
        <p:nvPicPr>
          <p:cNvPr id="54277" name="Picture 6" descr="H:\Claire\education mobility.jpg"/>
          <p:cNvPicPr>
            <a:picLocks noChangeAspect="1" noChangeArrowheads="1"/>
          </p:cNvPicPr>
          <p:nvPr/>
        </p:nvPicPr>
        <p:blipFill>
          <a:blip r:embed="rId3" cstate="print"/>
          <a:srcRect/>
          <a:stretch>
            <a:fillRect/>
          </a:stretch>
        </p:blipFill>
        <p:spPr bwMode="auto">
          <a:xfrm>
            <a:off x="6659563" y="1628775"/>
            <a:ext cx="2339975" cy="1617663"/>
          </a:xfrm>
          <a:prstGeom prst="rect">
            <a:avLst/>
          </a:prstGeom>
          <a:noFill/>
          <a:ln w="9525">
            <a:noFill/>
            <a:miter lim="800000"/>
            <a:headEnd/>
            <a:tailEnd/>
          </a:ln>
        </p:spPr>
      </p:pic>
      <p:sp>
        <p:nvSpPr>
          <p:cNvPr id="21512" name="Content Placeholder 2"/>
          <p:cNvSpPr>
            <a:spLocks noGrp="1"/>
          </p:cNvSpPr>
          <p:nvPr>
            <p:ph idx="4294967295"/>
          </p:nvPr>
        </p:nvSpPr>
        <p:spPr>
          <a:xfrm>
            <a:off x="0" y="3213100"/>
            <a:ext cx="8785225" cy="3311525"/>
          </a:xfrm>
        </p:spPr>
        <p:txBody>
          <a:bodyPr/>
          <a:lstStyle/>
          <a:p>
            <a:pPr algn="just" eaLnBrk="1" hangingPunct="1">
              <a:lnSpc>
                <a:spcPct val="110000"/>
              </a:lnSpc>
              <a:spcBef>
                <a:spcPct val="0"/>
              </a:spcBef>
              <a:buClr>
                <a:schemeClr val="accent2"/>
              </a:buClr>
              <a:buFont typeface="Wingdings" pitchFamily="2" charset="2"/>
              <a:buChar char="Ø"/>
              <a:defRPr/>
            </a:pPr>
            <a:r>
              <a:rPr lang="el-GR" smtClean="0">
                <a:latin typeface="Century Gothic" pitchFamily="34" charset="0"/>
              </a:rPr>
              <a:t>Σε όλους τους κύκλους Σπουδών της Ανώτατης Εκπαίδευσης</a:t>
            </a:r>
          </a:p>
          <a:p>
            <a:pPr algn="just" eaLnBrk="1" hangingPunct="1">
              <a:lnSpc>
                <a:spcPct val="110000"/>
              </a:lnSpc>
              <a:spcBef>
                <a:spcPct val="0"/>
              </a:spcBef>
              <a:buClr>
                <a:schemeClr val="accent2"/>
              </a:buClr>
              <a:buFont typeface="Arial" charset="0"/>
              <a:buNone/>
              <a:defRPr/>
            </a:pPr>
            <a:r>
              <a:rPr lang="fr-BE" smtClean="0">
                <a:latin typeface="Century Gothic" pitchFamily="34" charset="0"/>
              </a:rPr>
              <a:t> </a:t>
            </a:r>
            <a:r>
              <a:rPr lang="el-GR" smtClean="0">
                <a:latin typeface="Century Gothic" pitchFamily="34" charset="0"/>
              </a:rPr>
              <a:t>	</a:t>
            </a:r>
            <a:r>
              <a:rPr lang="fr-BE" smtClean="0">
                <a:latin typeface="Century Gothic" pitchFamily="34" charset="0"/>
              </a:rPr>
              <a:t>(</a:t>
            </a:r>
            <a:r>
              <a:rPr lang="el-GR" smtClean="0">
                <a:latin typeface="Century Gothic" pitchFamily="34" charset="0"/>
              </a:rPr>
              <a:t>Προπτυχιακό</a:t>
            </a:r>
            <a:r>
              <a:rPr lang="fr-BE" smtClean="0">
                <a:latin typeface="Century Gothic" pitchFamily="34" charset="0"/>
              </a:rPr>
              <a:t>, </a:t>
            </a:r>
            <a:r>
              <a:rPr lang="el-GR" smtClean="0">
                <a:latin typeface="Century Gothic" pitchFamily="34" charset="0"/>
              </a:rPr>
              <a:t>Μεταπτυχιακό και Διδακτορικό</a:t>
            </a:r>
            <a:r>
              <a:rPr lang="fr-BE" smtClean="0">
                <a:latin typeface="Century Gothic" pitchFamily="34" charset="0"/>
              </a:rPr>
              <a:t> </a:t>
            </a:r>
            <a:r>
              <a:rPr lang="el-GR" smtClean="0">
                <a:latin typeface="Century Gothic" pitchFamily="34" charset="0"/>
              </a:rPr>
              <a:t>επίπεδο</a:t>
            </a:r>
            <a:r>
              <a:rPr lang="fr-BE" smtClean="0">
                <a:latin typeface="Century Gothic" pitchFamily="34" charset="0"/>
              </a:rPr>
              <a:t>)</a:t>
            </a:r>
            <a:endParaRPr lang="el-GR" smtClean="0">
              <a:latin typeface="Century Gothic" pitchFamily="34" charset="0"/>
            </a:endParaRPr>
          </a:p>
          <a:p>
            <a:pPr algn="just" eaLnBrk="1" hangingPunct="1">
              <a:lnSpc>
                <a:spcPct val="110000"/>
              </a:lnSpc>
              <a:spcBef>
                <a:spcPct val="0"/>
              </a:spcBef>
              <a:buClr>
                <a:schemeClr val="accent2"/>
              </a:buClr>
              <a:buFont typeface="Arial" charset="0"/>
              <a:buNone/>
              <a:defRPr/>
            </a:pPr>
            <a:r>
              <a:rPr lang="el-GR" smtClean="0">
                <a:latin typeface="Century Gothic" pitchFamily="34" charset="0"/>
              </a:rPr>
              <a:t>     </a:t>
            </a:r>
            <a:r>
              <a:rPr lang="fr-BE" smtClean="0">
                <a:solidFill>
                  <a:schemeClr val="accent2"/>
                </a:solidFill>
                <a:latin typeface="Century Gothic" pitchFamily="34" charset="0"/>
              </a:rPr>
              <a:t>+</a:t>
            </a:r>
            <a:r>
              <a:rPr lang="el-GR" smtClean="0">
                <a:solidFill>
                  <a:schemeClr val="accent2"/>
                </a:solidFill>
                <a:latin typeface="Century Gothic" pitchFamily="34" charset="0"/>
              </a:rPr>
              <a:t> </a:t>
            </a:r>
            <a:r>
              <a:rPr lang="el-GR" smtClean="0">
                <a:latin typeface="Century Gothic" pitchFamily="34" charset="0"/>
              </a:rPr>
              <a:t>πρόσφατοι απόφοιτοι μπορούν να μετακινηθούν για πρακτική άσκηση στον πρώτο χρόνο της αποφοίτησής τους</a:t>
            </a:r>
            <a:endParaRPr lang="fr-BE" smtClean="0">
              <a:latin typeface="Century Gothic" pitchFamily="34" charset="0"/>
            </a:endParaRPr>
          </a:p>
          <a:p>
            <a:pPr algn="just" eaLnBrk="1" hangingPunct="1">
              <a:lnSpc>
                <a:spcPct val="110000"/>
              </a:lnSpc>
              <a:spcBef>
                <a:spcPct val="0"/>
              </a:spcBef>
              <a:buClr>
                <a:schemeClr val="accent2"/>
              </a:buClr>
              <a:buFont typeface="Wingdings" pitchFamily="2" charset="2"/>
              <a:buChar char="Ø"/>
              <a:defRPr/>
            </a:pPr>
            <a:r>
              <a:rPr lang="el-GR" smtClean="0">
                <a:latin typeface="Century Gothic" pitchFamily="34" charset="0"/>
              </a:rPr>
              <a:t>Για Σπουδές:  Από </a:t>
            </a:r>
            <a:r>
              <a:rPr lang="fr-BE" smtClean="0">
                <a:latin typeface="Century Gothic" pitchFamily="34" charset="0"/>
              </a:rPr>
              <a:t>3 </a:t>
            </a:r>
            <a:r>
              <a:rPr lang="el-GR" smtClean="0">
                <a:latin typeface="Century Gothic" pitchFamily="34" charset="0"/>
              </a:rPr>
              <a:t>μήνες μέχρι </a:t>
            </a:r>
            <a:r>
              <a:rPr lang="fr-BE" smtClean="0">
                <a:latin typeface="Century Gothic" pitchFamily="34" charset="0"/>
              </a:rPr>
              <a:t>12 </a:t>
            </a:r>
            <a:r>
              <a:rPr lang="el-GR" smtClean="0">
                <a:latin typeface="Century Gothic" pitchFamily="34" charset="0"/>
              </a:rPr>
              <a:t>μήνες </a:t>
            </a:r>
            <a:endParaRPr lang="fr-BE" smtClean="0">
              <a:latin typeface="Century Gothic" pitchFamily="34" charset="0"/>
            </a:endParaRPr>
          </a:p>
          <a:p>
            <a:pPr eaLnBrk="1" hangingPunct="1">
              <a:lnSpc>
                <a:spcPct val="110000"/>
              </a:lnSpc>
              <a:spcBef>
                <a:spcPct val="0"/>
              </a:spcBef>
              <a:buClr>
                <a:schemeClr val="accent2"/>
              </a:buClr>
              <a:buFont typeface="Wingdings" pitchFamily="2" charset="2"/>
              <a:buChar char="Ø"/>
              <a:defRPr/>
            </a:pPr>
            <a:r>
              <a:rPr lang="el-GR" smtClean="0">
                <a:latin typeface="Century Gothic" pitchFamily="34" charset="0"/>
              </a:rPr>
              <a:t>Για Πρακτική Άσκηση: Από </a:t>
            </a:r>
            <a:r>
              <a:rPr lang="fr-BE" smtClean="0">
                <a:latin typeface="Century Gothic" pitchFamily="34" charset="0"/>
              </a:rPr>
              <a:t>2</a:t>
            </a:r>
            <a:r>
              <a:rPr lang="el-GR" smtClean="0">
                <a:latin typeface="Century Gothic" pitchFamily="34" charset="0"/>
              </a:rPr>
              <a:t> μήνες μέχρι </a:t>
            </a:r>
            <a:r>
              <a:rPr lang="fr-BE" smtClean="0">
                <a:latin typeface="Century Gothic" pitchFamily="34" charset="0"/>
              </a:rPr>
              <a:t>12 </a:t>
            </a:r>
            <a:r>
              <a:rPr lang="el-GR" smtClean="0">
                <a:latin typeface="Century Gothic" pitchFamily="34" charset="0"/>
              </a:rPr>
              <a:t>μήνες</a:t>
            </a:r>
            <a:r>
              <a:rPr lang="fr-BE" smtClean="0">
                <a:latin typeface="Century Gothic" pitchFamily="34" charset="0"/>
              </a:rPr>
              <a:t> </a:t>
            </a:r>
            <a:br>
              <a:rPr lang="fr-BE" smtClean="0">
                <a:latin typeface="Century Gothic" pitchFamily="34" charset="0"/>
              </a:rPr>
            </a:br>
            <a:r>
              <a:rPr lang="en-GB" smtClean="0">
                <a:latin typeface="Century Gothic" pitchFamily="34" charset="0"/>
              </a:rPr>
              <a:t>(</a:t>
            </a:r>
            <a:r>
              <a:rPr lang="el-GR" smtClean="0">
                <a:latin typeface="Century Gothic" pitchFamily="34" charset="0"/>
              </a:rPr>
              <a:t>δεν θα μετακινούνται φοιτητές για πρακτική άσκηση προς τις Τρίτες χώρες για τα πρώτα δύο έτη</a:t>
            </a:r>
            <a:r>
              <a:rPr lang="en-GB" smtClean="0">
                <a:latin typeface="Century Gothic" pitchFamily="34" charset="0"/>
              </a:rPr>
              <a:t>)</a:t>
            </a:r>
            <a:endParaRPr lang="fr-BE" smtClean="0">
              <a:latin typeface="Century Gothic" pitchFamily="34" charset="0"/>
            </a:endParaRPr>
          </a:p>
          <a:p>
            <a:pPr algn="just" eaLnBrk="1" hangingPunct="1">
              <a:lnSpc>
                <a:spcPct val="110000"/>
              </a:lnSpc>
              <a:spcBef>
                <a:spcPct val="0"/>
              </a:spcBef>
              <a:buClr>
                <a:schemeClr val="accent2"/>
              </a:buClr>
              <a:buFont typeface="Arial" charset="0"/>
              <a:buNone/>
              <a:defRPr/>
            </a:pPr>
            <a:r>
              <a:rPr lang="el-GR" smtClean="0">
                <a:solidFill>
                  <a:schemeClr val="accent2"/>
                </a:solidFill>
                <a:effectLst>
                  <a:outerShdw blurRad="38100" dist="38100" dir="2700000" algn="tl">
                    <a:srgbClr val="C0C0C0"/>
                  </a:outerShdw>
                </a:effectLst>
                <a:latin typeface="Century Gothic" pitchFamily="34" charset="0"/>
              </a:rPr>
              <a:t>     </a:t>
            </a:r>
            <a:r>
              <a:rPr lang="el-GR" smtClean="0">
                <a:solidFill>
                  <a:srgbClr val="DA4010"/>
                </a:solidFill>
                <a:effectLst>
                  <a:outerShdw blurRad="38100" dist="38100" dir="2700000" algn="tl">
                    <a:srgbClr val="C0C0C0"/>
                  </a:outerShdw>
                </a:effectLst>
                <a:latin typeface="Century Gothic" pitchFamily="34" charset="0"/>
              </a:rPr>
              <a:t>Κάθε φοιτητής μπορεί να ωφεληθεί μέχρι 12 μήνες ανά κύκλο σπουδών</a:t>
            </a:r>
            <a:endParaRPr lang="en-GB" smtClean="0">
              <a:solidFill>
                <a:srgbClr val="DA4010"/>
              </a:solidFill>
              <a:effectLst>
                <a:outerShdw blurRad="38100" dist="38100" dir="2700000" algn="tl">
                  <a:srgbClr val="C0C0C0"/>
                </a:outerShdw>
              </a:effectLst>
              <a:latin typeface="Century Gothic" pitchFamily="34" charset="0"/>
            </a:endParaRPr>
          </a:p>
        </p:txBody>
      </p:sp>
      <p:pic>
        <p:nvPicPr>
          <p:cNvPr id="9" name="Image 8"/>
          <p:cNvPicPr>
            <a:picLocks noChangeAspect="1"/>
          </p:cNvPicPr>
          <p:nvPr/>
        </p:nvPicPr>
        <p:blipFill>
          <a:blip r:embed="rId4" cstate="print"/>
          <a:stretch>
            <a:fillRect/>
          </a:stretch>
        </p:blipFill>
        <p:spPr>
          <a:xfrm>
            <a:off x="6011863" y="1700213"/>
            <a:ext cx="1439862" cy="143986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nodeType="afterEffect">
                                  <p:stCondLst>
                                    <p:cond delay="0"/>
                                  </p:stCondLst>
                                  <p:iterate type="wd">
                                    <p:tmPct val="10000"/>
                                  </p:iterate>
                                  <p:childTnLst>
                                    <p:set>
                                      <p:cBhvr>
                                        <p:cTn id="11" dur="1" fill="hold">
                                          <p:stCondLst>
                                            <p:cond delay="0"/>
                                          </p:stCondLst>
                                        </p:cTn>
                                        <p:tgtEl>
                                          <p:spTgt spid="21512">
                                            <p:txEl>
                                              <p:pRg st="0" end="0"/>
                                            </p:txEl>
                                          </p:spTgt>
                                        </p:tgtEl>
                                        <p:attrNameLst>
                                          <p:attrName>style.visibility</p:attrName>
                                        </p:attrNameLst>
                                      </p:cBhvr>
                                      <p:to>
                                        <p:strVal val="visible"/>
                                      </p:to>
                                    </p:set>
                                    <p:anim calcmode="lin" valueType="num">
                                      <p:cBhvr additive="base">
                                        <p:cTn id="12" dur="500" fill="hold"/>
                                        <p:tgtEl>
                                          <p:spTgt spid="2151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151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350"/>
                            </p:stCondLst>
                            <p:childTnLst>
                              <p:par>
                                <p:cTn id="15" presetID="2" presetClass="entr" presetSubtype="4" fill="hold" nodeType="afterEffect">
                                  <p:stCondLst>
                                    <p:cond delay="0"/>
                                  </p:stCondLst>
                                  <p:iterate type="wd">
                                    <p:tmPct val="10000"/>
                                  </p:iterate>
                                  <p:childTnLst>
                                    <p:set>
                                      <p:cBhvr>
                                        <p:cTn id="16" dur="1" fill="hold">
                                          <p:stCondLst>
                                            <p:cond delay="0"/>
                                          </p:stCondLst>
                                        </p:cTn>
                                        <p:tgtEl>
                                          <p:spTgt spid="21512">
                                            <p:txEl>
                                              <p:pRg st="1" end="1"/>
                                            </p:txEl>
                                          </p:spTgt>
                                        </p:tgtEl>
                                        <p:attrNameLst>
                                          <p:attrName>style.visibility</p:attrName>
                                        </p:attrNameLst>
                                      </p:cBhvr>
                                      <p:to>
                                        <p:strVal val="visible"/>
                                      </p:to>
                                    </p:set>
                                    <p:anim calcmode="lin" valueType="num">
                                      <p:cBhvr additive="base">
                                        <p:cTn id="17" dur="500" fill="hold"/>
                                        <p:tgtEl>
                                          <p:spTgt spid="2151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1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00"/>
                            </p:stCondLst>
                            <p:childTnLst>
                              <p:par>
                                <p:cTn id="20" presetID="2" presetClass="entr" presetSubtype="4" fill="hold" nodeType="afterEffect">
                                  <p:stCondLst>
                                    <p:cond delay="0"/>
                                  </p:stCondLst>
                                  <p:iterate type="wd">
                                    <p:tmPct val="10000"/>
                                  </p:iterate>
                                  <p:childTnLst>
                                    <p:set>
                                      <p:cBhvr>
                                        <p:cTn id="21" dur="1" fill="hold">
                                          <p:stCondLst>
                                            <p:cond delay="0"/>
                                          </p:stCondLst>
                                        </p:cTn>
                                        <p:tgtEl>
                                          <p:spTgt spid="21512">
                                            <p:txEl>
                                              <p:pRg st="2" end="2"/>
                                            </p:txEl>
                                          </p:spTgt>
                                        </p:tgtEl>
                                        <p:attrNameLst>
                                          <p:attrName>style.visibility</p:attrName>
                                        </p:attrNameLst>
                                      </p:cBhvr>
                                      <p:to>
                                        <p:strVal val="visible"/>
                                      </p:to>
                                    </p:set>
                                    <p:anim calcmode="lin" valueType="num">
                                      <p:cBhvr additive="base">
                                        <p:cTn id="22" dur="500" fill="hold"/>
                                        <p:tgtEl>
                                          <p:spTgt spid="2151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151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400"/>
                            </p:stCondLst>
                            <p:childTnLst>
                              <p:par>
                                <p:cTn id="25" presetID="2" presetClass="entr" presetSubtype="4" fill="hold" nodeType="afterEffect">
                                  <p:stCondLst>
                                    <p:cond delay="0"/>
                                  </p:stCondLst>
                                  <p:iterate type="wd">
                                    <p:tmPct val="10000"/>
                                  </p:iterate>
                                  <p:childTnLst>
                                    <p:set>
                                      <p:cBhvr>
                                        <p:cTn id="26" dur="1" fill="hold">
                                          <p:stCondLst>
                                            <p:cond delay="0"/>
                                          </p:stCondLst>
                                        </p:cTn>
                                        <p:tgtEl>
                                          <p:spTgt spid="21512">
                                            <p:txEl>
                                              <p:pRg st="3" end="3"/>
                                            </p:txEl>
                                          </p:spTgt>
                                        </p:tgtEl>
                                        <p:attrNameLst>
                                          <p:attrName>style.visibility</p:attrName>
                                        </p:attrNameLst>
                                      </p:cBhvr>
                                      <p:to>
                                        <p:strVal val="visible"/>
                                      </p:to>
                                    </p:set>
                                    <p:anim calcmode="lin" valueType="num">
                                      <p:cBhvr additive="base">
                                        <p:cTn id="27" dur="500" fill="hold"/>
                                        <p:tgtEl>
                                          <p:spTgt spid="2151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512">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350"/>
                            </p:stCondLst>
                            <p:childTnLst>
                              <p:par>
                                <p:cTn id="30" presetID="2" presetClass="entr" presetSubtype="4" fill="hold" nodeType="afterEffect">
                                  <p:stCondLst>
                                    <p:cond delay="0"/>
                                  </p:stCondLst>
                                  <p:iterate type="wd">
                                    <p:tmPct val="10000"/>
                                  </p:iterate>
                                  <p:childTnLst>
                                    <p:set>
                                      <p:cBhvr>
                                        <p:cTn id="31" dur="1" fill="hold">
                                          <p:stCondLst>
                                            <p:cond delay="0"/>
                                          </p:stCondLst>
                                        </p:cTn>
                                        <p:tgtEl>
                                          <p:spTgt spid="21512">
                                            <p:txEl>
                                              <p:pRg st="4" end="4"/>
                                            </p:txEl>
                                          </p:spTgt>
                                        </p:tgtEl>
                                        <p:attrNameLst>
                                          <p:attrName>style.visibility</p:attrName>
                                        </p:attrNameLst>
                                      </p:cBhvr>
                                      <p:to>
                                        <p:strVal val="visible"/>
                                      </p:to>
                                    </p:set>
                                    <p:anim calcmode="lin" valueType="num">
                                      <p:cBhvr additive="base">
                                        <p:cTn id="32" dur="500" fill="hold"/>
                                        <p:tgtEl>
                                          <p:spTgt spid="2151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151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250"/>
                            </p:stCondLst>
                            <p:childTnLst>
                              <p:par>
                                <p:cTn id="35" presetID="38" presetClass="entr" presetSubtype="0" accel="50000" fill="hold" nodeType="afterEffect">
                                  <p:stCondLst>
                                    <p:cond delay="0"/>
                                  </p:stCondLst>
                                  <p:iterate type="wd">
                                    <p:tmPct val="50000"/>
                                  </p:iterate>
                                  <p:childTnLst>
                                    <p:set>
                                      <p:cBhvr>
                                        <p:cTn id="36" dur="1" fill="hold">
                                          <p:stCondLst>
                                            <p:cond delay="0"/>
                                          </p:stCondLst>
                                        </p:cTn>
                                        <p:tgtEl>
                                          <p:spTgt spid="21512">
                                            <p:txEl>
                                              <p:pRg st="5" end="5"/>
                                            </p:txEl>
                                          </p:spTgt>
                                        </p:tgtEl>
                                        <p:attrNameLst>
                                          <p:attrName>style.visibility</p:attrName>
                                        </p:attrNameLst>
                                      </p:cBhvr>
                                      <p:to>
                                        <p:strVal val="visible"/>
                                      </p:to>
                                    </p:set>
                                    <p:set>
                                      <p:cBhvr>
                                        <p:cTn id="37" dur="455" fill="hold">
                                          <p:stCondLst>
                                            <p:cond delay="0"/>
                                          </p:stCondLst>
                                        </p:cTn>
                                        <p:tgtEl>
                                          <p:spTgt spid="21512">
                                            <p:txEl>
                                              <p:pRg st="5" end="5"/>
                                            </p:txEl>
                                          </p:spTgt>
                                        </p:tgtEl>
                                        <p:attrNameLst>
                                          <p:attrName>style.rotation</p:attrName>
                                        </p:attrNameLst>
                                      </p:cBhvr>
                                      <p:to>
                                        <p:strVal val="-45.0"/>
                                      </p:to>
                                    </p:set>
                                    <p:anim calcmode="lin" valueType="num">
                                      <p:cBhvr>
                                        <p:cTn id="38" dur="455" fill="hold">
                                          <p:stCondLst>
                                            <p:cond delay="455"/>
                                          </p:stCondLst>
                                        </p:cTn>
                                        <p:tgtEl>
                                          <p:spTgt spid="21512">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21512">
                                            <p:txEl>
                                              <p:pRg st="5" end="5"/>
                                            </p:txEl>
                                          </p:spTgt>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21512">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21512">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68313" y="1628775"/>
            <a:ext cx="8229600" cy="1079500"/>
          </a:xfrm>
        </p:spPr>
        <p:txBody>
          <a:bodyPr anchor="t"/>
          <a:lstStyle/>
          <a:p>
            <a:pPr eaLnBrk="1" hangingPunct="1">
              <a:spcBef>
                <a:spcPct val="20000"/>
              </a:spcBef>
              <a:spcAft>
                <a:spcPts val="600"/>
              </a:spcAft>
              <a:buClr>
                <a:srgbClr val="F7C943"/>
              </a:buClr>
            </a:pPr>
            <a:r>
              <a:rPr lang="el-GR" sz="3600" smtClean="0">
                <a:solidFill>
                  <a:schemeClr val="accent2"/>
                </a:solidFill>
              </a:rPr>
              <a:t>Κινητικότητα φοιτητών για σπουδές και πρακτική άσκηση</a:t>
            </a:r>
            <a:r>
              <a:rPr lang="en-US" sz="3600" smtClean="0">
                <a:solidFill>
                  <a:schemeClr val="accent2"/>
                </a:solidFill>
              </a:rPr>
              <a:t> (II)</a:t>
            </a:r>
            <a:endParaRPr lang="el-GR" sz="3600" smtClean="0">
              <a:solidFill>
                <a:schemeClr val="accent2"/>
              </a:solidFill>
            </a:endParaRPr>
          </a:p>
        </p:txBody>
      </p:sp>
      <p:sp>
        <p:nvSpPr>
          <p:cNvPr id="56322" name="Content Placeholder 2"/>
          <p:cNvSpPr>
            <a:spLocks noGrp="1"/>
          </p:cNvSpPr>
          <p:nvPr>
            <p:ph idx="4294967295"/>
          </p:nvPr>
        </p:nvSpPr>
        <p:spPr>
          <a:xfrm>
            <a:off x="428625" y="3000375"/>
            <a:ext cx="8402638" cy="3597275"/>
          </a:xfrm>
        </p:spPr>
        <p:txBody>
          <a:bodyPr/>
          <a:lstStyle/>
          <a:p>
            <a:pPr eaLnBrk="1" hangingPunct="1">
              <a:spcAft>
                <a:spcPts val="600"/>
              </a:spcAft>
              <a:buClr>
                <a:schemeClr val="accent2"/>
              </a:buClr>
              <a:buFont typeface="Wingdings" pitchFamily="2" charset="2"/>
              <a:buChar char="Ø"/>
            </a:pPr>
            <a:r>
              <a:rPr lang="el-GR" sz="1600" smtClean="0">
                <a:latin typeface="Century Gothic" pitchFamily="34" charset="0"/>
              </a:rPr>
              <a:t>Οι φοιτητές που μετακινήθηκαν για σπουδές ή για πρακτική άσκηση κατά το </a:t>
            </a:r>
            <a:r>
              <a:rPr lang="en-US" sz="1600" smtClean="0">
                <a:latin typeface="Century Gothic" pitchFamily="34" charset="0"/>
              </a:rPr>
              <a:t>LLP </a:t>
            </a:r>
            <a:r>
              <a:rPr lang="el-GR" sz="1600" smtClean="0">
                <a:latin typeface="Century Gothic" pitchFamily="34" charset="0"/>
              </a:rPr>
              <a:t>μπορούν να μετακινηθούν στο </a:t>
            </a:r>
            <a:r>
              <a:rPr lang="en-US" sz="1600" smtClean="0">
                <a:latin typeface="Century Gothic" pitchFamily="34" charset="0"/>
              </a:rPr>
              <a:t>Erasmus+, </a:t>
            </a:r>
            <a:r>
              <a:rPr lang="el-GR" sz="1600" smtClean="0">
                <a:latin typeface="Century Gothic" pitchFamily="34" charset="0"/>
              </a:rPr>
              <a:t>μέχρι το ανώτατο όριο μηνών (12 μήνες) ανά κύκλο σπουδών. Το ίδιο ισχύει και για τους </a:t>
            </a:r>
            <a:r>
              <a:rPr lang="en-US" sz="1600" smtClean="0">
                <a:latin typeface="Century Gothic" pitchFamily="34" charset="0"/>
              </a:rPr>
              <a:t>zero</a:t>
            </a:r>
            <a:r>
              <a:rPr lang="el-GR" sz="1600" smtClean="0">
                <a:latin typeface="Century Gothic" pitchFamily="34" charset="0"/>
              </a:rPr>
              <a:t> </a:t>
            </a:r>
            <a:r>
              <a:rPr lang="en-US" sz="1600" smtClean="0">
                <a:latin typeface="Century Gothic" pitchFamily="34" charset="0"/>
              </a:rPr>
              <a:t>grant students</a:t>
            </a:r>
          </a:p>
          <a:p>
            <a:pPr eaLnBrk="1" hangingPunct="1">
              <a:spcAft>
                <a:spcPts val="600"/>
              </a:spcAft>
              <a:buClr>
                <a:schemeClr val="accent2"/>
              </a:buClr>
              <a:buFont typeface="Wingdings" pitchFamily="2" charset="2"/>
              <a:buChar char="Ø"/>
            </a:pPr>
            <a:r>
              <a:rPr lang="el-GR" sz="1600" smtClean="0">
                <a:latin typeface="Century Gothic" pitchFamily="34" charset="0"/>
              </a:rPr>
              <a:t>Πρόσφατοι απόφοιτοι μπορούν να μετακινηθούν για πρακτική άσκηση</a:t>
            </a:r>
            <a:r>
              <a:rPr lang="en-US" sz="1600" smtClean="0">
                <a:latin typeface="Century Gothic" pitchFamily="34" charset="0"/>
              </a:rPr>
              <a:t>: </a:t>
            </a:r>
            <a:endParaRPr lang="el-GR" sz="1600" smtClean="0">
              <a:latin typeface="Century Gothic" pitchFamily="34" charset="0"/>
            </a:endParaRPr>
          </a:p>
          <a:p>
            <a:pPr lvl="1" eaLnBrk="1" hangingPunct="1">
              <a:spcAft>
                <a:spcPts val="600"/>
              </a:spcAft>
              <a:buClr>
                <a:schemeClr val="accent2"/>
              </a:buClr>
              <a:buFont typeface="Wingdings" pitchFamily="2" charset="2"/>
              <a:buChar char="§"/>
            </a:pPr>
            <a:r>
              <a:rPr lang="el-GR" sz="1600" smtClean="0">
                <a:latin typeface="Century Gothic" pitchFamily="34" charset="0"/>
              </a:rPr>
              <a:t>Η επιλογή των αιτήσεων τους καθώς και η υπογραφή της Συμφωνίας Μάθησης πρέπει να έχει ολοκληρωθεί κατά το τελευταίο έτος της φοίτησης τους</a:t>
            </a:r>
          </a:p>
          <a:p>
            <a:pPr lvl="1" eaLnBrk="1" hangingPunct="1">
              <a:spcAft>
                <a:spcPts val="600"/>
              </a:spcAft>
              <a:buClr>
                <a:schemeClr val="accent2"/>
              </a:buClr>
              <a:buFont typeface="Wingdings" pitchFamily="2" charset="2"/>
              <a:buChar char="§"/>
            </a:pPr>
            <a:r>
              <a:rPr lang="el-GR" sz="1600" smtClean="0">
                <a:latin typeface="Century Gothic" pitchFamily="34" charset="0"/>
              </a:rPr>
              <a:t>Αναγνώριση της πρακτικής άσκησης των αποφοίτων</a:t>
            </a:r>
            <a:r>
              <a:rPr lang="en-US" sz="1600" smtClean="0">
                <a:latin typeface="Century Gothic" pitchFamily="34" charset="0"/>
              </a:rPr>
              <a:t>: </a:t>
            </a:r>
            <a:r>
              <a:rPr lang="el-GR" sz="1600" smtClean="0">
                <a:latin typeface="Century Gothic" pitchFamily="34" charset="0"/>
              </a:rPr>
              <a:t>Πιστοποιητικό / Βεβαίωση πρακτικής άσκησης από την Επιχείρηση, </a:t>
            </a:r>
            <a:r>
              <a:rPr lang="en-US" sz="1600" smtClean="0">
                <a:latin typeface="Century Gothic" pitchFamily="34" charset="0"/>
              </a:rPr>
              <a:t>Europass</a:t>
            </a:r>
          </a:p>
          <a:p>
            <a:pPr eaLnBrk="1" hangingPunct="1">
              <a:spcAft>
                <a:spcPts val="600"/>
              </a:spcAft>
              <a:buClr>
                <a:schemeClr val="accent2"/>
              </a:buClr>
              <a:buFont typeface="Wingdings" pitchFamily="2" charset="2"/>
              <a:buChar char="Ø"/>
            </a:pPr>
            <a:r>
              <a:rPr lang="el-GR" sz="1600" smtClean="0">
                <a:latin typeface="Century Gothic" pitchFamily="34" charset="0"/>
              </a:rPr>
              <a:t>Πρακτική άσκηση</a:t>
            </a:r>
            <a:r>
              <a:rPr lang="en-US" sz="1600" smtClean="0">
                <a:latin typeface="Century Gothic" pitchFamily="34" charset="0"/>
              </a:rPr>
              <a:t>: </a:t>
            </a:r>
            <a:r>
              <a:rPr lang="el-GR" sz="1600" smtClean="0">
                <a:latin typeface="Century Gothic" pitchFamily="34" charset="0"/>
              </a:rPr>
              <a:t>Οι Πρεσβείες θεωρούνται επιλέξιμοι οργανισμοί</a:t>
            </a:r>
          </a:p>
          <a:p>
            <a:pPr eaLnBrk="1" hangingPunct="1">
              <a:spcAft>
                <a:spcPts val="600"/>
              </a:spcAft>
              <a:buClr>
                <a:schemeClr val="accent2"/>
              </a:buClr>
              <a:buFont typeface="Wingdings" pitchFamily="2" charset="2"/>
              <a:buChar char="Ø"/>
            </a:pPr>
            <a:r>
              <a:rPr lang="el-GR" sz="1600" smtClean="0">
                <a:latin typeface="Century Gothic" pitchFamily="34" charset="0"/>
              </a:rPr>
              <a:t>Ενσωματώνονται οι </a:t>
            </a:r>
            <a:r>
              <a:rPr lang="en-US" sz="1600" smtClean="0">
                <a:latin typeface="Century Gothic" pitchFamily="34" charset="0"/>
              </a:rPr>
              <a:t>Comenius Assistants</a:t>
            </a:r>
            <a:r>
              <a:rPr lang="el-GR" sz="1600" smtClean="0">
                <a:latin typeface="Century Gothic" pitchFamily="34" charset="0"/>
              </a:rPr>
              <a:t>/Βοηθοί  Καθηγητές</a:t>
            </a:r>
            <a:r>
              <a:rPr lang="en-US" sz="1600" smtClean="0">
                <a:latin typeface="Century Gothic" pitchFamily="34" charset="0"/>
              </a:rPr>
              <a:t> </a:t>
            </a:r>
            <a:endParaRPr lang="el-GR" sz="1600" smtClean="0">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6321"/>
                                        </p:tgtEl>
                                        <p:attrNameLst>
                                          <p:attrName>style.visibility</p:attrName>
                                        </p:attrNameLst>
                                      </p:cBhvr>
                                      <p:to>
                                        <p:strVal val="visible"/>
                                      </p:to>
                                    </p:set>
                                    <p:anim calcmode="lin" valueType="num">
                                      <p:cBhvr>
                                        <p:cTn id="7" dur="500" fill="hold"/>
                                        <p:tgtEl>
                                          <p:spTgt spid="56321"/>
                                        </p:tgtEl>
                                        <p:attrNameLst>
                                          <p:attrName>ppt_w</p:attrName>
                                        </p:attrNameLst>
                                      </p:cBhvr>
                                      <p:tavLst>
                                        <p:tav tm="0">
                                          <p:val>
                                            <p:fltVal val="0"/>
                                          </p:val>
                                        </p:tav>
                                        <p:tav tm="100000">
                                          <p:val>
                                            <p:strVal val="#ppt_w"/>
                                          </p:val>
                                        </p:tav>
                                      </p:tavLst>
                                    </p:anim>
                                    <p:anim calcmode="lin" valueType="num">
                                      <p:cBhvr>
                                        <p:cTn id="8" dur="500" fill="hold"/>
                                        <p:tgtEl>
                                          <p:spTgt spid="563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6322">
                                            <p:txEl>
                                              <p:pRg st="0" end="0"/>
                                            </p:txEl>
                                          </p:spTgt>
                                        </p:tgtEl>
                                        <p:attrNameLst>
                                          <p:attrName>style.visibility</p:attrName>
                                        </p:attrNameLst>
                                      </p:cBhvr>
                                      <p:to>
                                        <p:strVal val="visible"/>
                                      </p:to>
                                    </p:set>
                                    <p:anim calcmode="lin" valueType="num">
                                      <p:cBhvr additive="base">
                                        <p:cTn id="12" dur="500" fill="hold"/>
                                        <p:tgtEl>
                                          <p:spTgt spid="5632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632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6322">
                                            <p:txEl>
                                              <p:pRg st="1" end="1"/>
                                            </p:txEl>
                                          </p:spTgt>
                                        </p:tgtEl>
                                        <p:attrNameLst>
                                          <p:attrName>style.visibility</p:attrName>
                                        </p:attrNameLst>
                                      </p:cBhvr>
                                      <p:to>
                                        <p:strVal val="visible"/>
                                      </p:to>
                                    </p:set>
                                    <p:anim calcmode="lin" valueType="num">
                                      <p:cBhvr additive="base">
                                        <p:cTn id="17" dur="500" fill="hold"/>
                                        <p:tgtEl>
                                          <p:spTgt spid="5632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632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6322">
                                            <p:txEl>
                                              <p:pRg st="2" end="2"/>
                                            </p:txEl>
                                          </p:spTgt>
                                        </p:tgtEl>
                                        <p:attrNameLst>
                                          <p:attrName>style.visibility</p:attrName>
                                        </p:attrNameLst>
                                      </p:cBhvr>
                                      <p:to>
                                        <p:strVal val="visible"/>
                                      </p:to>
                                    </p:set>
                                    <p:anim calcmode="lin" valueType="num">
                                      <p:cBhvr additive="base">
                                        <p:cTn id="22" dur="500" fill="hold"/>
                                        <p:tgtEl>
                                          <p:spTgt spid="5632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632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6322">
                                            <p:txEl>
                                              <p:pRg st="3" end="3"/>
                                            </p:txEl>
                                          </p:spTgt>
                                        </p:tgtEl>
                                        <p:attrNameLst>
                                          <p:attrName>style.visibility</p:attrName>
                                        </p:attrNameLst>
                                      </p:cBhvr>
                                      <p:to>
                                        <p:strVal val="visible"/>
                                      </p:to>
                                    </p:set>
                                    <p:anim calcmode="lin" valueType="num">
                                      <p:cBhvr additive="base">
                                        <p:cTn id="27" dur="500" fill="hold"/>
                                        <p:tgtEl>
                                          <p:spTgt spid="5632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6322">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6322">
                                            <p:txEl>
                                              <p:pRg st="4" end="4"/>
                                            </p:txEl>
                                          </p:spTgt>
                                        </p:tgtEl>
                                        <p:attrNameLst>
                                          <p:attrName>style.visibility</p:attrName>
                                        </p:attrNameLst>
                                      </p:cBhvr>
                                      <p:to>
                                        <p:strVal val="visible"/>
                                      </p:to>
                                    </p:set>
                                    <p:anim calcmode="lin" valueType="num">
                                      <p:cBhvr additive="base">
                                        <p:cTn id="32" dur="500" fill="hold"/>
                                        <p:tgtEl>
                                          <p:spTgt spid="5632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632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56322">
                                            <p:txEl>
                                              <p:pRg st="5" end="5"/>
                                            </p:txEl>
                                          </p:spTgt>
                                        </p:tgtEl>
                                        <p:attrNameLst>
                                          <p:attrName>style.visibility</p:attrName>
                                        </p:attrNameLst>
                                      </p:cBhvr>
                                      <p:to>
                                        <p:strVal val="visible"/>
                                      </p:to>
                                    </p:set>
                                    <p:anim calcmode="lin" valueType="num">
                                      <p:cBhvr additive="base">
                                        <p:cTn id="37" dur="500" fill="hold"/>
                                        <p:tgtEl>
                                          <p:spTgt spid="563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P spid="5632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57346" name="Rectangle 3"/>
          <p:cNvSpPr>
            <a:spLocks noChangeArrowheads="1"/>
          </p:cNvSpPr>
          <p:nvPr/>
        </p:nvSpPr>
        <p:spPr bwMode="auto">
          <a:xfrm>
            <a:off x="0" y="981075"/>
            <a:ext cx="4248150" cy="749300"/>
          </a:xfrm>
          <a:prstGeom prst="rect">
            <a:avLst/>
          </a:prstGeom>
          <a:noFill/>
          <a:ln w="9525">
            <a:noFill/>
            <a:miter lim="800000"/>
            <a:headEnd/>
            <a:tailEnd/>
          </a:ln>
        </p:spPr>
        <p:txBody>
          <a:bodyPr/>
          <a:lstStyle/>
          <a:p>
            <a:pPr marL="342900" indent="-342900" eaLnBrk="0" hangingPunct="0">
              <a:spcBef>
                <a:spcPct val="20000"/>
              </a:spcBef>
            </a:pPr>
            <a:endParaRPr lang="en-GB" sz="2400" b="1">
              <a:solidFill>
                <a:srgbClr val="0F5494"/>
              </a:solidFill>
              <a:latin typeface="Verdana Bold"/>
            </a:endParaRPr>
          </a:p>
        </p:txBody>
      </p:sp>
      <p:sp>
        <p:nvSpPr>
          <p:cNvPr id="57347" name="Content Placeholder 2"/>
          <p:cNvSpPr>
            <a:spLocks noGrp="1"/>
          </p:cNvSpPr>
          <p:nvPr>
            <p:ph idx="4294967295"/>
          </p:nvPr>
        </p:nvSpPr>
        <p:spPr>
          <a:xfrm>
            <a:off x="287338" y="2819400"/>
            <a:ext cx="8856662" cy="3201988"/>
          </a:xfrm>
        </p:spPr>
        <p:txBody>
          <a:bodyPr/>
          <a:lstStyle/>
          <a:p>
            <a:pPr eaLnBrk="1" hangingPunct="1">
              <a:lnSpc>
                <a:spcPct val="120000"/>
              </a:lnSpc>
              <a:spcBef>
                <a:spcPct val="0"/>
              </a:spcBef>
              <a:spcAft>
                <a:spcPct val="40000"/>
              </a:spcAft>
              <a:buClr>
                <a:srgbClr val="DA4010"/>
              </a:buClr>
              <a:buFont typeface="Wingdings" pitchFamily="2" charset="2"/>
              <a:buChar char="Ø"/>
            </a:pPr>
            <a:r>
              <a:rPr lang="el-GR" sz="1900" smtClean="0">
                <a:latin typeface="Century Gothic" pitchFamily="34" charset="0"/>
              </a:rPr>
              <a:t>Κινητικότητα προσωπικού για διδασκαλία ή για επιμόρφωση</a:t>
            </a:r>
            <a:endParaRPr lang="fr-BE" sz="1900" smtClean="0">
              <a:latin typeface="Century Gothic" pitchFamily="34" charset="0"/>
            </a:endParaRPr>
          </a:p>
          <a:p>
            <a:pPr eaLnBrk="1" hangingPunct="1">
              <a:lnSpc>
                <a:spcPct val="120000"/>
              </a:lnSpc>
              <a:spcBef>
                <a:spcPct val="0"/>
              </a:spcBef>
              <a:spcAft>
                <a:spcPct val="40000"/>
              </a:spcAft>
              <a:buClr>
                <a:srgbClr val="DA4010"/>
              </a:buClr>
              <a:buFont typeface="Wingdings" pitchFamily="2" charset="2"/>
              <a:buChar char="Ø"/>
            </a:pPr>
            <a:r>
              <a:rPr lang="el-GR" sz="1900" smtClean="0">
                <a:latin typeface="Century Gothic" pitchFamily="34" charset="0"/>
              </a:rPr>
              <a:t>Διάρκεια μετακίνησης προς τις Χώρες που συμμετέχουν στο πρόγραμμα</a:t>
            </a:r>
            <a:r>
              <a:rPr lang="fr-BE" sz="1900" smtClean="0">
                <a:latin typeface="Century Gothic" pitchFamily="34" charset="0"/>
              </a:rPr>
              <a:t>: </a:t>
            </a:r>
            <a:br>
              <a:rPr lang="fr-BE" sz="1900" smtClean="0">
                <a:latin typeface="Century Gothic" pitchFamily="34" charset="0"/>
              </a:rPr>
            </a:br>
            <a:r>
              <a:rPr lang="el-GR" sz="1900" smtClean="0">
                <a:latin typeface="Century Gothic" pitchFamily="34" charset="0"/>
              </a:rPr>
              <a:t>από</a:t>
            </a:r>
            <a:r>
              <a:rPr lang="fr-BE" sz="1900" smtClean="0">
                <a:latin typeface="Century Gothic" pitchFamily="34" charset="0"/>
              </a:rPr>
              <a:t> 2 </a:t>
            </a:r>
            <a:r>
              <a:rPr lang="el-GR" sz="1900" smtClean="0">
                <a:latin typeface="Century Gothic" pitchFamily="34" charset="0"/>
              </a:rPr>
              <a:t>ημέρες</a:t>
            </a:r>
            <a:r>
              <a:rPr lang="fr-BE" sz="1900" smtClean="0">
                <a:latin typeface="Century Gothic" pitchFamily="34" charset="0"/>
              </a:rPr>
              <a:t> </a:t>
            </a:r>
            <a:r>
              <a:rPr lang="el-GR" sz="1900" smtClean="0">
                <a:latin typeface="Century Gothic" pitchFamily="34" charset="0"/>
              </a:rPr>
              <a:t>έως</a:t>
            </a:r>
            <a:r>
              <a:rPr lang="fr-BE" sz="1900" smtClean="0">
                <a:latin typeface="Century Gothic" pitchFamily="34" charset="0"/>
              </a:rPr>
              <a:t> 2 </a:t>
            </a:r>
            <a:r>
              <a:rPr lang="el-GR" sz="1900" smtClean="0">
                <a:latin typeface="Century Gothic" pitchFamily="34" charset="0"/>
              </a:rPr>
              <a:t>μήνες</a:t>
            </a:r>
            <a:r>
              <a:rPr lang="fr-BE" sz="1900" smtClean="0">
                <a:latin typeface="Century Gothic" pitchFamily="34" charset="0"/>
              </a:rPr>
              <a:t> (</a:t>
            </a:r>
            <a:r>
              <a:rPr lang="el-GR" sz="1900" smtClean="0">
                <a:latin typeface="Century Gothic" pitchFamily="34" charset="0"/>
              </a:rPr>
              <a:t>δεν συμπεριλαμβάνονται οι ημέρες ταξιδίου</a:t>
            </a:r>
            <a:r>
              <a:rPr lang="fr-BE" sz="1900" smtClean="0">
                <a:latin typeface="Century Gothic" pitchFamily="34" charset="0"/>
              </a:rPr>
              <a:t>)</a:t>
            </a:r>
          </a:p>
          <a:p>
            <a:pPr eaLnBrk="1" hangingPunct="1">
              <a:lnSpc>
                <a:spcPct val="120000"/>
              </a:lnSpc>
              <a:spcBef>
                <a:spcPct val="0"/>
              </a:spcBef>
              <a:spcAft>
                <a:spcPct val="40000"/>
              </a:spcAft>
              <a:buClr>
                <a:srgbClr val="DA4010"/>
              </a:buClr>
              <a:buFont typeface="Wingdings" pitchFamily="2" charset="2"/>
              <a:buChar char="Ø"/>
            </a:pPr>
            <a:r>
              <a:rPr lang="el-GR" sz="1900" smtClean="0">
                <a:latin typeface="Century Gothic" pitchFamily="34" charset="0"/>
              </a:rPr>
              <a:t>Διάρκεια μετακίνησης ανάμεσα στις χώρες που συμμετέχουν στο πρόγραμμα και στις Τρίτες χώρες </a:t>
            </a:r>
            <a:r>
              <a:rPr lang="fr-BE" sz="1900" smtClean="0">
                <a:latin typeface="Century Gothic" pitchFamily="34" charset="0"/>
              </a:rPr>
              <a:t>:</a:t>
            </a:r>
            <a:r>
              <a:rPr lang="el-GR" sz="1900" smtClean="0">
                <a:latin typeface="Century Gothic" pitchFamily="34" charset="0"/>
              </a:rPr>
              <a:t> από </a:t>
            </a:r>
            <a:r>
              <a:rPr lang="fr-BE" sz="1900" smtClean="0">
                <a:latin typeface="Century Gothic" pitchFamily="34" charset="0"/>
              </a:rPr>
              <a:t>5 </a:t>
            </a:r>
            <a:r>
              <a:rPr lang="el-GR" sz="1900" smtClean="0">
                <a:latin typeface="Century Gothic" pitchFamily="34" charset="0"/>
              </a:rPr>
              <a:t>ημέρες έως</a:t>
            </a:r>
            <a:r>
              <a:rPr lang="fr-BE" sz="1900" smtClean="0">
                <a:latin typeface="Century Gothic" pitchFamily="34" charset="0"/>
              </a:rPr>
              <a:t> 2 </a:t>
            </a:r>
            <a:r>
              <a:rPr lang="el-GR" sz="1900" smtClean="0">
                <a:latin typeface="Century Gothic" pitchFamily="34" charset="0"/>
              </a:rPr>
              <a:t>μήνες</a:t>
            </a:r>
            <a:r>
              <a:rPr lang="fr-BE" sz="1900" smtClean="0">
                <a:latin typeface="Century Gothic" pitchFamily="34" charset="0"/>
              </a:rPr>
              <a:t> (</a:t>
            </a:r>
            <a:r>
              <a:rPr lang="el-GR" sz="1900" smtClean="0">
                <a:latin typeface="Century Gothic" pitchFamily="34" charset="0"/>
              </a:rPr>
              <a:t>δεν συμπεριλαμβάνονται οι ημέρες ταξιδίου </a:t>
            </a:r>
          </a:p>
          <a:p>
            <a:pPr eaLnBrk="1" hangingPunct="1">
              <a:lnSpc>
                <a:spcPct val="120000"/>
              </a:lnSpc>
              <a:spcBef>
                <a:spcPct val="0"/>
              </a:spcBef>
              <a:spcAft>
                <a:spcPct val="40000"/>
              </a:spcAft>
              <a:buClr>
                <a:srgbClr val="DA4010"/>
              </a:buClr>
              <a:buFont typeface="Wingdings" pitchFamily="2" charset="2"/>
              <a:buChar char="Ø"/>
            </a:pPr>
            <a:r>
              <a:rPr lang="el-GR" sz="1900" smtClean="0">
                <a:latin typeface="Century Gothic" pitchFamily="34" charset="0"/>
              </a:rPr>
              <a:t>Ελάχιστες </a:t>
            </a:r>
            <a:r>
              <a:rPr lang="fr-BE" sz="1900" smtClean="0">
                <a:latin typeface="Century Gothic" pitchFamily="34" charset="0"/>
              </a:rPr>
              <a:t>8 </a:t>
            </a:r>
            <a:r>
              <a:rPr lang="el-GR" sz="1900" smtClean="0">
                <a:latin typeface="Century Gothic" pitchFamily="34" charset="0"/>
              </a:rPr>
              <a:t>ώρες διδασκαλίας στο εξωτερικό </a:t>
            </a:r>
            <a:r>
              <a:rPr lang="el-GR" sz="1900" i="1" smtClean="0">
                <a:solidFill>
                  <a:srgbClr val="B3423F"/>
                </a:solidFill>
                <a:latin typeface="Century Gothic" pitchFamily="34" charset="0"/>
              </a:rPr>
              <a:t>ανά εβδομάδα</a:t>
            </a:r>
            <a:endParaRPr lang="fr-BE" sz="1900" i="1" smtClean="0">
              <a:solidFill>
                <a:srgbClr val="B3423F"/>
              </a:solidFill>
              <a:latin typeface="Century Gothic" pitchFamily="34" charset="0"/>
            </a:endParaRPr>
          </a:p>
          <a:p>
            <a:pPr eaLnBrk="1" hangingPunct="1">
              <a:lnSpc>
                <a:spcPct val="120000"/>
              </a:lnSpc>
              <a:spcBef>
                <a:spcPct val="0"/>
              </a:spcBef>
              <a:spcAft>
                <a:spcPct val="40000"/>
              </a:spcAft>
              <a:buClr>
                <a:srgbClr val="DA4010"/>
              </a:buClr>
              <a:buFont typeface="Wingdings" pitchFamily="2" charset="2"/>
              <a:buChar char="Ø"/>
            </a:pPr>
            <a:r>
              <a:rPr lang="el-GR" sz="1900" smtClean="0">
                <a:latin typeface="Century Gothic" pitchFamily="34" charset="0"/>
              </a:rPr>
              <a:t>Προσκεκλημένο προσωπικό από εταιρείες για διδασκαλία στα Ιδρύματα </a:t>
            </a:r>
            <a:endParaRPr lang="en-GB" sz="1900" smtClean="0">
              <a:latin typeface="Century Gothic" pitchFamily="34" charset="0"/>
            </a:endParaRPr>
          </a:p>
        </p:txBody>
      </p:sp>
      <p:pic>
        <p:nvPicPr>
          <p:cNvPr id="57348" name="Image 2"/>
          <p:cNvPicPr>
            <a:picLocks noChangeAspect="1"/>
          </p:cNvPicPr>
          <p:nvPr/>
        </p:nvPicPr>
        <p:blipFill>
          <a:blip r:embed="rId3" cstate="print"/>
          <a:srcRect/>
          <a:stretch>
            <a:fillRect/>
          </a:stretch>
        </p:blipFill>
        <p:spPr bwMode="auto">
          <a:xfrm>
            <a:off x="7019925" y="1484313"/>
            <a:ext cx="1871663" cy="1368425"/>
          </a:xfrm>
          <a:prstGeom prst="rect">
            <a:avLst/>
          </a:prstGeom>
          <a:noFill/>
          <a:ln w="9525">
            <a:noFill/>
            <a:miter lim="800000"/>
            <a:headEnd/>
            <a:tailEnd/>
          </a:ln>
        </p:spPr>
      </p:pic>
      <p:sp>
        <p:nvSpPr>
          <p:cNvPr id="61448" name="Titre 1"/>
          <p:cNvSpPr>
            <a:spLocks noGrp="1"/>
          </p:cNvSpPr>
          <p:nvPr>
            <p:ph type="title" idx="4294967295"/>
          </p:nvPr>
        </p:nvSpPr>
        <p:spPr>
          <a:xfrm>
            <a:off x="611188" y="1700213"/>
            <a:ext cx="5545137" cy="935037"/>
          </a:xfrm>
        </p:spPr>
        <p:txBody>
          <a:bodyPr/>
          <a:lstStyle/>
          <a:p>
            <a:pPr eaLnBrk="1" hangingPunct="1">
              <a:defRPr/>
            </a:pPr>
            <a:r>
              <a:rPr lang="el-GR" sz="3000" smtClean="0">
                <a:solidFill>
                  <a:srgbClr val="B3423F"/>
                </a:solidFill>
                <a:effectLst>
                  <a:outerShdw blurRad="38100" dist="38100" dir="2700000" algn="tl">
                    <a:srgbClr val="C0C0C0"/>
                  </a:outerShdw>
                </a:effectLst>
                <a:latin typeface="Verdana" pitchFamily="34" charset="0"/>
              </a:rPr>
              <a:t>Κινητικότητα προσωπικού στην Ανώτατη Εκπαίδευση</a:t>
            </a:r>
            <a:endParaRPr lang="fr-FR" sz="3000" smtClean="0">
              <a:solidFill>
                <a:srgbClr val="B3423F"/>
              </a:solidFill>
              <a:effectLst>
                <a:outerShdw blurRad="38100" dist="38100" dir="2700000" algn="tl">
                  <a:srgbClr val="C0C0C0"/>
                </a:outerShdw>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448"/>
                                        </p:tgtEl>
                                        <p:attrNameLst>
                                          <p:attrName>style.visibility</p:attrName>
                                        </p:attrNameLst>
                                      </p:cBhvr>
                                      <p:to>
                                        <p:strVal val="visible"/>
                                      </p:to>
                                    </p:set>
                                    <p:anim calcmode="lin" valueType="num">
                                      <p:cBhvr>
                                        <p:cTn id="7" dur="500" fill="hold"/>
                                        <p:tgtEl>
                                          <p:spTgt spid="61448"/>
                                        </p:tgtEl>
                                        <p:attrNameLst>
                                          <p:attrName>ppt_w</p:attrName>
                                        </p:attrNameLst>
                                      </p:cBhvr>
                                      <p:tavLst>
                                        <p:tav tm="0">
                                          <p:val>
                                            <p:fltVal val="0"/>
                                          </p:val>
                                        </p:tav>
                                        <p:tav tm="100000">
                                          <p:val>
                                            <p:strVal val="#ppt_w"/>
                                          </p:val>
                                        </p:tav>
                                      </p:tavLst>
                                    </p:anim>
                                    <p:anim calcmode="lin" valueType="num">
                                      <p:cBhvr>
                                        <p:cTn id="8" dur="500" fill="hold"/>
                                        <p:tgtEl>
                                          <p:spTgt spid="6144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 calcmode="lin" valueType="num">
                                      <p:cBhvr additive="base">
                                        <p:cTn id="12"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 calcmode="lin" valueType="num">
                                      <p:cBhvr additive="base">
                                        <p:cTn id="17"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7347">
                                            <p:txEl>
                                              <p:pRg st="2" end="2"/>
                                            </p:txEl>
                                          </p:spTgt>
                                        </p:tgtEl>
                                        <p:attrNameLst>
                                          <p:attrName>style.visibility</p:attrName>
                                        </p:attrNameLst>
                                      </p:cBhvr>
                                      <p:to>
                                        <p:strVal val="visible"/>
                                      </p:to>
                                    </p:set>
                                    <p:anim calcmode="lin" valueType="num">
                                      <p:cBhvr additive="base">
                                        <p:cTn id="22"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7347">
                                            <p:txEl>
                                              <p:pRg st="3" end="3"/>
                                            </p:txEl>
                                          </p:spTgt>
                                        </p:tgtEl>
                                        <p:attrNameLst>
                                          <p:attrName>style.visibility</p:attrName>
                                        </p:attrNameLst>
                                      </p:cBhvr>
                                      <p:to>
                                        <p:strVal val="visible"/>
                                      </p:to>
                                    </p:set>
                                    <p:anim calcmode="lin" valueType="num">
                                      <p:cBhvr additive="base">
                                        <p:cTn id="27"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7347">
                                            <p:txEl>
                                              <p:pRg st="4" end="4"/>
                                            </p:txEl>
                                          </p:spTgt>
                                        </p:tgtEl>
                                        <p:attrNameLst>
                                          <p:attrName>style.visibility</p:attrName>
                                        </p:attrNameLst>
                                      </p:cBhvr>
                                      <p:to>
                                        <p:strVal val="visible"/>
                                      </p:to>
                                    </p:set>
                                    <p:anim calcmode="lin" valueType="num">
                                      <p:cBhvr additive="base">
                                        <p:cTn id="32"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6144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59394" name="Rectangle 3"/>
          <p:cNvSpPr>
            <a:spLocks noChangeArrowheads="1"/>
          </p:cNvSpPr>
          <p:nvPr/>
        </p:nvSpPr>
        <p:spPr bwMode="auto">
          <a:xfrm>
            <a:off x="-36513" y="981075"/>
            <a:ext cx="4248151" cy="749300"/>
          </a:xfrm>
          <a:prstGeom prst="rect">
            <a:avLst/>
          </a:prstGeom>
          <a:noFill/>
          <a:ln w="9525">
            <a:noFill/>
            <a:miter lim="800000"/>
            <a:headEnd/>
            <a:tailEnd/>
          </a:ln>
        </p:spPr>
        <p:txBody>
          <a:bodyPr/>
          <a:lstStyle/>
          <a:p>
            <a:pPr marL="342900" indent="-342900" eaLnBrk="0" hangingPunct="0">
              <a:spcBef>
                <a:spcPct val="20000"/>
              </a:spcBef>
            </a:pPr>
            <a:endParaRPr lang="en-GB" sz="2400" b="1">
              <a:solidFill>
                <a:srgbClr val="0F5494"/>
              </a:solidFill>
              <a:latin typeface="Verdana Bold"/>
            </a:endParaRPr>
          </a:p>
        </p:txBody>
      </p:sp>
      <p:pic>
        <p:nvPicPr>
          <p:cNvPr id="59395" name="Picture 6" descr="H:\Claire\education mobility.jpg"/>
          <p:cNvPicPr>
            <a:picLocks noChangeAspect="1" noChangeArrowheads="1"/>
          </p:cNvPicPr>
          <p:nvPr/>
        </p:nvPicPr>
        <p:blipFill>
          <a:blip r:embed="rId3" cstate="print"/>
          <a:srcRect/>
          <a:stretch>
            <a:fillRect/>
          </a:stretch>
        </p:blipFill>
        <p:spPr bwMode="auto">
          <a:xfrm>
            <a:off x="6443663" y="1484313"/>
            <a:ext cx="2449512" cy="1539875"/>
          </a:xfrm>
          <a:prstGeom prst="rect">
            <a:avLst/>
          </a:prstGeom>
          <a:noFill/>
          <a:ln w="9525">
            <a:noFill/>
            <a:miter lim="800000"/>
            <a:headEnd/>
            <a:tailEnd/>
          </a:ln>
        </p:spPr>
      </p:pic>
      <p:sp>
        <p:nvSpPr>
          <p:cNvPr id="59396" name="Content Placeholder 2"/>
          <p:cNvSpPr>
            <a:spLocks noGrp="1"/>
          </p:cNvSpPr>
          <p:nvPr>
            <p:ph idx="4294967295"/>
          </p:nvPr>
        </p:nvSpPr>
        <p:spPr>
          <a:xfrm>
            <a:off x="-36513" y="3141663"/>
            <a:ext cx="8929688" cy="3167062"/>
          </a:xfrm>
        </p:spPr>
        <p:txBody>
          <a:bodyPr/>
          <a:lstStyle/>
          <a:p>
            <a:pPr lvl="1" eaLnBrk="1" hangingPunct="1">
              <a:spcAft>
                <a:spcPts val="600"/>
              </a:spcAft>
              <a:buClr>
                <a:schemeClr val="accent2"/>
              </a:buClr>
              <a:buFont typeface="Wingdings" pitchFamily="2" charset="2"/>
              <a:buChar char="Ø"/>
            </a:pPr>
            <a:r>
              <a:rPr lang="el-GR" smtClean="0">
                <a:latin typeface="Century Gothic" pitchFamily="34" charset="0"/>
              </a:rPr>
              <a:t>Εξερχόμενη Κινητικότητα φοιτητών και προσωπικού προς τις χώρες που συμμετέχουν στο πρόγραμμα</a:t>
            </a:r>
            <a:endParaRPr lang="fr-FR" smtClean="0">
              <a:latin typeface="Century Gothic" pitchFamily="34" charset="0"/>
            </a:endParaRPr>
          </a:p>
          <a:p>
            <a:pPr lvl="1" eaLnBrk="1" hangingPunct="1">
              <a:spcAft>
                <a:spcPts val="600"/>
              </a:spcAft>
              <a:buClr>
                <a:schemeClr val="accent2"/>
              </a:buClr>
              <a:buFont typeface="Wingdings" pitchFamily="2" charset="2"/>
              <a:buChar char="Ø"/>
            </a:pPr>
            <a:r>
              <a:rPr lang="el-GR" smtClean="0">
                <a:latin typeface="Century Gothic" pitchFamily="34" charset="0"/>
              </a:rPr>
              <a:t>Εξερχόμενη και εισερχόμενη κινητικότητα φοιτητών και προσωπικού από / προς τις Τρίτες  χώρες </a:t>
            </a:r>
            <a:r>
              <a:rPr lang="fr-FR" smtClean="0">
                <a:latin typeface="Century Gothic" pitchFamily="34" charset="0"/>
              </a:rPr>
              <a:t> </a:t>
            </a:r>
          </a:p>
          <a:p>
            <a:pPr lvl="1" eaLnBrk="1" hangingPunct="1">
              <a:spcAft>
                <a:spcPts val="600"/>
              </a:spcAft>
              <a:buClr>
                <a:schemeClr val="accent2"/>
              </a:buClr>
              <a:buFont typeface="Wingdings" pitchFamily="2" charset="2"/>
              <a:buChar char="Ø"/>
            </a:pPr>
            <a:r>
              <a:rPr lang="el-GR" smtClean="0">
                <a:latin typeface="Century Gothic" pitchFamily="34" charset="0"/>
              </a:rPr>
              <a:t>Μέσω ΟΜΙΛΟΥ</a:t>
            </a:r>
            <a:r>
              <a:rPr lang="fr-FR" smtClean="0">
                <a:latin typeface="Century Gothic" pitchFamily="34" charset="0"/>
              </a:rPr>
              <a:t> </a:t>
            </a:r>
            <a:r>
              <a:rPr lang="el-GR" smtClean="0">
                <a:latin typeface="Century Gothic" pitchFamily="34" charset="0"/>
              </a:rPr>
              <a:t>ως συντονιστής ή ως εταίρος για κινητικότητα </a:t>
            </a:r>
            <a:r>
              <a:rPr lang="fr-FR" smtClean="0">
                <a:latin typeface="Century Gothic" pitchFamily="34" charset="0"/>
              </a:rPr>
              <a:t>(</a:t>
            </a:r>
            <a:r>
              <a:rPr lang="el-GR" smtClean="0">
                <a:latin typeface="Century Gothic" pitchFamily="34" charset="0"/>
              </a:rPr>
              <a:t>επεκτείνεται σε όλους τους τύπους κινητικότητας</a:t>
            </a:r>
            <a:r>
              <a:rPr lang="fr-FR" smtClean="0">
                <a:latin typeface="Century Gothic" pitchFamily="34" charset="0"/>
              </a:rPr>
              <a:t>)</a:t>
            </a:r>
            <a:endParaRPr lang="el-GR" smtClean="0">
              <a:latin typeface="Century Gothic" pitchFamily="34" charset="0"/>
            </a:endParaRPr>
          </a:p>
          <a:p>
            <a:pPr lvl="1" eaLnBrk="1" hangingPunct="1">
              <a:spcAft>
                <a:spcPts val="600"/>
              </a:spcAft>
              <a:buClr>
                <a:schemeClr val="accent2"/>
              </a:buClr>
              <a:buFont typeface="Wingdings" pitchFamily="2" charset="2"/>
              <a:buChar char="Ø"/>
            </a:pPr>
            <a:r>
              <a:rPr lang="el-GR" smtClean="0">
                <a:latin typeface="Century Gothic" pitchFamily="34" charset="0"/>
              </a:rPr>
              <a:t>Καταληκτική ημερομηνία υποβολής αίτησης στην ΕΜ</a:t>
            </a:r>
            <a:r>
              <a:rPr lang="en-US" smtClean="0">
                <a:latin typeface="Century Gothic" pitchFamily="34" charset="0"/>
              </a:rPr>
              <a:t>:</a:t>
            </a:r>
            <a:r>
              <a:rPr lang="el-GR" smtClean="0">
                <a:latin typeface="Century Gothic" pitchFamily="34" charset="0"/>
              </a:rPr>
              <a:t>17/03/2014</a:t>
            </a:r>
            <a:endParaRPr lang="en-GB" smtClean="0">
              <a:latin typeface="Century Gothic" pitchFamily="34" charset="0"/>
            </a:endParaRPr>
          </a:p>
        </p:txBody>
      </p:sp>
      <p:pic>
        <p:nvPicPr>
          <p:cNvPr id="9" name="Image 8"/>
          <p:cNvPicPr>
            <a:picLocks noChangeAspect="1"/>
          </p:cNvPicPr>
          <p:nvPr/>
        </p:nvPicPr>
        <p:blipFill>
          <a:blip r:embed="rId4" cstate="print"/>
          <a:stretch>
            <a:fillRect/>
          </a:stretch>
        </p:blipFill>
        <p:spPr>
          <a:xfrm>
            <a:off x="5651500" y="1484313"/>
            <a:ext cx="1439863" cy="1439862"/>
          </a:xfrm>
          <a:prstGeom prst="rect">
            <a:avLst/>
          </a:prstGeom>
          <a:ln>
            <a:noFill/>
          </a:ln>
          <a:effectLst>
            <a:outerShdw blurRad="292100" dist="139700" dir="2700000" algn="tl" rotWithShape="0">
              <a:srgbClr val="333333">
                <a:alpha val="65000"/>
              </a:srgbClr>
            </a:outerShdw>
          </a:effectLst>
        </p:spPr>
      </p:pic>
      <p:sp>
        <p:nvSpPr>
          <p:cNvPr id="91146" name="Text Box 10"/>
          <p:cNvSpPr txBox="1">
            <a:spLocks noChangeArrowheads="1"/>
          </p:cNvSpPr>
          <p:nvPr/>
        </p:nvSpPr>
        <p:spPr bwMode="auto">
          <a:xfrm>
            <a:off x="755650" y="1557338"/>
            <a:ext cx="4824413" cy="1554162"/>
          </a:xfrm>
          <a:prstGeom prst="rect">
            <a:avLst/>
          </a:prstGeom>
          <a:noFill/>
          <a:ln w="9525">
            <a:noFill/>
            <a:miter lim="800000"/>
            <a:headEnd/>
            <a:tailEnd/>
          </a:ln>
          <a:effectLst/>
        </p:spPr>
        <p:txBody>
          <a:bodyPr>
            <a:spAutoFit/>
          </a:bodyPr>
          <a:lstStyle/>
          <a:p>
            <a:pPr>
              <a:spcBef>
                <a:spcPct val="20000"/>
              </a:spcBef>
              <a:spcAft>
                <a:spcPts val="600"/>
              </a:spcAft>
              <a:buClr>
                <a:schemeClr val="accent2"/>
              </a:buClr>
              <a:buFont typeface="Wingdings" pitchFamily="2" charset="2"/>
              <a:buNone/>
              <a:defRPr/>
            </a:pPr>
            <a:r>
              <a:rPr lang="el-GR" sz="3200" b="1">
                <a:solidFill>
                  <a:srgbClr val="DA4010"/>
                </a:solidFill>
                <a:effectLst>
                  <a:outerShdw blurRad="38100" dist="38100" dir="2700000" algn="tl">
                    <a:srgbClr val="C0C0C0"/>
                  </a:outerShdw>
                </a:effectLst>
              </a:rPr>
              <a:t>Τα Ιδρύματα Ανώτατης Εκπαίδευσης μπορούν να αιτηθούν για</a:t>
            </a:r>
            <a:r>
              <a:rPr lang="fr-FR" sz="3200" b="1">
                <a:solidFill>
                  <a:srgbClr val="DA4010"/>
                </a:solidFill>
                <a:effectLst>
                  <a:outerShdw blurRad="38100" dist="38100" dir="2700000" algn="tl">
                    <a:srgbClr val="C0C0C0"/>
                  </a:outerShdw>
                </a:effectLst>
              </a:rPr>
              <a:t>:</a:t>
            </a:r>
            <a:endParaRPr lang="el-GR"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1146"/>
                                        </p:tgtEl>
                                        <p:attrNameLst>
                                          <p:attrName>style.visibility</p:attrName>
                                        </p:attrNameLst>
                                      </p:cBhvr>
                                      <p:to>
                                        <p:strVal val="visible"/>
                                      </p:to>
                                    </p:set>
                                    <p:anim calcmode="lin" valueType="num">
                                      <p:cBhvr>
                                        <p:cTn id="7" dur="500" fill="hold"/>
                                        <p:tgtEl>
                                          <p:spTgt spid="91146"/>
                                        </p:tgtEl>
                                        <p:attrNameLst>
                                          <p:attrName>ppt_w</p:attrName>
                                        </p:attrNameLst>
                                      </p:cBhvr>
                                      <p:tavLst>
                                        <p:tav tm="0">
                                          <p:val>
                                            <p:fltVal val="0"/>
                                          </p:val>
                                        </p:tav>
                                        <p:tav tm="100000">
                                          <p:val>
                                            <p:strVal val="#ppt_w"/>
                                          </p:val>
                                        </p:tav>
                                      </p:tavLst>
                                    </p:anim>
                                    <p:anim calcmode="lin" valueType="num">
                                      <p:cBhvr>
                                        <p:cTn id="8" dur="500" fill="hold"/>
                                        <p:tgtEl>
                                          <p:spTgt spid="9114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9396">
                                            <p:txEl>
                                              <p:pRg st="0" end="0"/>
                                            </p:txEl>
                                          </p:spTgt>
                                        </p:tgtEl>
                                        <p:attrNameLst>
                                          <p:attrName>style.visibility</p:attrName>
                                        </p:attrNameLst>
                                      </p:cBhvr>
                                      <p:to>
                                        <p:strVal val="visible"/>
                                      </p:to>
                                    </p:set>
                                    <p:anim calcmode="lin" valueType="num">
                                      <p:cBhvr additive="base">
                                        <p:cTn id="12" dur="500" fill="hold"/>
                                        <p:tgtEl>
                                          <p:spTgt spid="5939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39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9396">
                                            <p:txEl>
                                              <p:pRg st="1" end="1"/>
                                            </p:txEl>
                                          </p:spTgt>
                                        </p:tgtEl>
                                        <p:attrNameLst>
                                          <p:attrName>style.visibility</p:attrName>
                                        </p:attrNameLst>
                                      </p:cBhvr>
                                      <p:to>
                                        <p:strVal val="visible"/>
                                      </p:to>
                                    </p:set>
                                    <p:anim calcmode="lin" valueType="num">
                                      <p:cBhvr additive="base">
                                        <p:cTn id="17" dur="500" fill="hold"/>
                                        <p:tgtEl>
                                          <p:spTgt spid="5939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396">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9396">
                                            <p:txEl>
                                              <p:pRg st="2" end="2"/>
                                            </p:txEl>
                                          </p:spTgt>
                                        </p:tgtEl>
                                        <p:attrNameLst>
                                          <p:attrName>style.visibility</p:attrName>
                                        </p:attrNameLst>
                                      </p:cBhvr>
                                      <p:to>
                                        <p:strVal val="visible"/>
                                      </p:to>
                                    </p:set>
                                    <p:anim calcmode="lin" valueType="num">
                                      <p:cBhvr additive="base">
                                        <p:cTn id="22" dur="500" fill="hold"/>
                                        <p:tgtEl>
                                          <p:spTgt spid="59396">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9396">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9396">
                                            <p:txEl>
                                              <p:pRg st="3" end="3"/>
                                            </p:txEl>
                                          </p:spTgt>
                                        </p:tgtEl>
                                        <p:attrNameLst>
                                          <p:attrName>style.visibility</p:attrName>
                                        </p:attrNameLst>
                                      </p:cBhvr>
                                      <p:to>
                                        <p:strVal val="visible"/>
                                      </p:to>
                                    </p:set>
                                    <p:anim calcmode="lin" valueType="num">
                                      <p:cBhvr additive="base">
                                        <p:cTn id="27" dur="500" fill="hold"/>
                                        <p:tgtEl>
                                          <p:spTgt spid="5939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939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bldLvl="2"/>
      <p:bldP spid="9114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63494" name="Content Placeholder 2"/>
          <p:cNvSpPr>
            <a:spLocks noGrp="1"/>
          </p:cNvSpPr>
          <p:nvPr>
            <p:ph idx="4294967295"/>
          </p:nvPr>
        </p:nvSpPr>
        <p:spPr>
          <a:xfrm>
            <a:off x="179388" y="2230438"/>
            <a:ext cx="8064500" cy="4367212"/>
          </a:xfrm>
        </p:spPr>
        <p:txBody>
          <a:bodyPr/>
          <a:lstStyle/>
          <a:p>
            <a:pPr lvl="1" eaLnBrk="1" hangingPunct="1">
              <a:buClr>
                <a:srgbClr val="DA4010"/>
              </a:buClr>
              <a:defRPr/>
            </a:pPr>
            <a:endParaRPr lang="el-GR" sz="2400" smtClean="0">
              <a:latin typeface="Century Gothic" pitchFamily="34" charset="0"/>
            </a:endParaRPr>
          </a:p>
          <a:p>
            <a:pPr lvl="1" eaLnBrk="1" hangingPunct="1">
              <a:buClr>
                <a:srgbClr val="DA4010"/>
              </a:buClr>
              <a:defRPr/>
            </a:pPr>
            <a:endParaRPr lang="fr-BE" sz="600" i="1" smtClean="0"/>
          </a:p>
          <a:p>
            <a:pPr eaLnBrk="1" hangingPunct="1">
              <a:buClr>
                <a:srgbClr val="0F5494"/>
              </a:buClr>
              <a:buFont typeface="Wingdings" pitchFamily="2" charset="2"/>
              <a:buChar char="ü"/>
              <a:defRPr/>
            </a:pPr>
            <a:r>
              <a:rPr lang="el-GR" sz="2600" smtClean="0">
                <a:solidFill>
                  <a:srgbClr val="B3423F"/>
                </a:solidFill>
                <a:effectLst>
                  <a:outerShdw blurRad="38100" dist="38100" dir="2700000" algn="tl">
                    <a:srgbClr val="C0C0C0"/>
                  </a:outerShdw>
                </a:effectLst>
                <a:latin typeface="Century Gothic" pitchFamily="34" charset="0"/>
              </a:rPr>
              <a:t>Οι ΟΜΙΛΟΙ</a:t>
            </a:r>
            <a:r>
              <a:rPr lang="fr-BE" sz="2600" smtClean="0">
                <a:solidFill>
                  <a:srgbClr val="B3423F"/>
                </a:solidFill>
                <a:effectLst>
                  <a:outerShdw blurRad="38100" dist="38100" dir="2700000" algn="tl">
                    <a:srgbClr val="C0C0C0"/>
                  </a:outerShdw>
                </a:effectLst>
                <a:latin typeface="Century Gothic" pitchFamily="34" charset="0"/>
              </a:rPr>
              <a:t> </a:t>
            </a:r>
            <a:r>
              <a:rPr lang="el-GR" sz="2600" smtClean="0">
                <a:solidFill>
                  <a:srgbClr val="B3423F"/>
                </a:solidFill>
                <a:effectLst>
                  <a:outerShdw blurRad="38100" dist="38100" dir="2700000" algn="tl">
                    <a:srgbClr val="C0C0C0"/>
                  </a:outerShdw>
                </a:effectLst>
                <a:latin typeface="Century Gothic" pitchFamily="34" charset="0"/>
              </a:rPr>
              <a:t>διευρύνονται σε όλους τους τύπους κινητικότητας και αποτελούνται</a:t>
            </a:r>
            <a:r>
              <a:rPr lang="en-US" sz="2600" smtClean="0">
                <a:solidFill>
                  <a:srgbClr val="B3423F"/>
                </a:solidFill>
                <a:effectLst>
                  <a:outerShdw blurRad="38100" dist="38100" dir="2700000" algn="tl">
                    <a:srgbClr val="C0C0C0"/>
                  </a:outerShdw>
                </a:effectLst>
                <a:latin typeface="Century Gothic" pitchFamily="34" charset="0"/>
              </a:rPr>
              <a:t>:</a:t>
            </a:r>
            <a:endParaRPr lang="el-GR" sz="2400" smtClean="0">
              <a:latin typeface="Century Gothic" pitchFamily="34" charset="0"/>
            </a:endParaRPr>
          </a:p>
          <a:p>
            <a:pPr lvl="1" eaLnBrk="1" hangingPunct="1">
              <a:lnSpc>
                <a:spcPct val="140000"/>
              </a:lnSpc>
              <a:buClr>
                <a:srgbClr val="DA4010"/>
              </a:buClr>
              <a:defRPr/>
            </a:pPr>
            <a:r>
              <a:rPr lang="el-GR" smtClean="0">
                <a:latin typeface="Century Gothic" pitchFamily="34" charset="0"/>
              </a:rPr>
              <a:t>Κατ΄ελάχιστο από τρεις οργανισμούς, εκ των οποίων οι δύο πρέπει να είναι Ιδρύματα Ανώτατης Εκπαίδευσης με Πανεπιστημιακό Χάρτη Ανώτατης Εκπαίδευσης</a:t>
            </a:r>
          </a:p>
          <a:p>
            <a:pPr lvl="1" eaLnBrk="1" hangingPunct="1">
              <a:lnSpc>
                <a:spcPct val="140000"/>
              </a:lnSpc>
              <a:buClr>
                <a:srgbClr val="DA4010"/>
              </a:buClr>
              <a:defRPr/>
            </a:pPr>
            <a:r>
              <a:rPr lang="el-GR" smtClean="0">
                <a:latin typeface="Century Gothic" pitchFamily="34" charset="0"/>
              </a:rPr>
              <a:t>Αιτούνται στην Εθνική Μονάδα, για να λάβουν Πιστοποιητικό Ομίλου κινητικότητας καθώς και για χρηματοδότηση</a:t>
            </a:r>
            <a:endParaRPr lang="en-GB" b="0" i="1" smtClean="0"/>
          </a:p>
        </p:txBody>
      </p:sp>
      <p:pic>
        <p:nvPicPr>
          <p:cNvPr id="61443" name="Image 2"/>
          <p:cNvPicPr>
            <a:picLocks noChangeAspect="1"/>
          </p:cNvPicPr>
          <p:nvPr/>
        </p:nvPicPr>
        <p:blipFill>
          <a:blip r:embed="rId3" cstate="print"/>
          <a:srcRect/>
          <a:stretch>
            <a:fillRect/>
          </a:stretch>
        </p:blipFill>
        <p:spPr bwMode="auto">
          <a:xfrm>
            <a:off x="6732588" y="1557338"/>
            <a:ext cx="2017712" cy="1223962"/>
          </a:xfrm>
          <a:prstGeom prst="rect">
            <a:avLst/>
          </a:prstGeom>
          <a:noFill/>
          <a:ln w="9525">
            <a:noFill/>
            <a:miter lim="800000"/>
            <a:headEnd/>
            <a:tailEnd/>
          </a:ln>
        </p:spPr>
      </p:pic>
      <p:sp>
        <p:nvSpPr>
          <p:cNvPr id="63496" name="Titre 1"/>
          <p:cNvSpPr>
            <a:spLocks noGrp="1"/>
          </p:cNvSpPr>
          <p:nvPr>
            <p:ph type="title" idx="4294967295"/>
          </p:nvPr>
        </p:nvSpPr>
        <p:spPr>
          <a:xfrm>
            <a:off x="900113" y="1700213"/>
            <a:ext cx="5184775" cy="865187"/>
          </a:xfrm>
        </p:spPr>
        <p:txBody>
          <a:bodyPr/>
          <a:lstStyle/>
          <a:p>
            <a:pPr algn="l" eaLnBrk="1" hangingPunct="1">
              <a:defRPr/>
            </a:pPr>
            <a:r>
              <a:rPr lang="el-GR" sz="3200" smtClean="0">
                <a:solidFill>
                  <a:srgbClr val="B3423F"/>
                </a:solidFill>
                <a:effectLst>
                  <a:outerShdw blurRad="38100" dist="38100" dir="2700000" algn="tl">
                    <a:srgbClr val="C0C0C0"/>
                  </a:outerShdw>
                </a:effectLst>
                <a:latin typeface="Verdana" pitchFamily="34" charset="0"/>
              </a:rPr>
              <a:t>ΟΜΙΛΟΙ ΚΙΝΗΤΙΚΟΤΗΤΑΣ</a:t>
            </a:r>
            <a:endParaRPr lang="fr-FR" sz="3200" smtClean="0">
              <a:solidFill>
                <a:srgbClr val="B3423F"/>
              </a:solidFill>
              <a:effectLst>
                <a:outerShdw blurRad="38100" dist="38100" dir="2700000" algn="tl">
                  <a:srgbClr val="C0C0C0"/>
                </a:outerShdw>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63496"/>
                                        </p:tgtEl>
                                        <p:attrNameLst>
                                          <p:attrName>style.visibility</p:attrName>
                                        </p:attrNameLst>
                                      </p:cBhvr>
                                      <p:to>
                                        <p:strVal val="visible"/>
                                      </p:to>
                                    </p:set>
                                    <p:animEffect transition="in" filter="fade">
                                      <p:cBhvr>
                                        <p:cTn id="7" dur="770" decel="100000"/>
                                        <p:tgtEl>
                                          <p:spTgt spid="63496"/>
                                        </p:tgtEl>
                                      </p:cBhvr>
                                    </p:animEffect>
                                    <p:animScale>
                                      <p:cBhvr>
                                        <p:cTn id="8" dur="770" decel="100000"/>
                                        <p:tgtEl>
                                          <p:spTgt spid="63496"/>
                                        </p:tgtEl>
                                      </p:cBhvr>
                                      <p:from x="10000" y="10000"/>
                                      <p:to x="200000" y="450000"/>
                                    </p:animScale>
                                    <p:animScale>
                                      <p:cBhvr>
                                        <p:cTn id="9" dur="1230" accel="100000" fill="hold">
                                          <p:stCondLst>
                                            <p:cond delay="770"/>
                                          </p:stCondLst>
                                        </p:cTn>
                                        <p:tgtEl>
                                          <p:spTgt spid="63496"/>
                                        </p:tgtEl>
                                      </p:cBhvr>
                                      <p:from x="200000" y="450000"/>
                                      <p:to x="100000" y="100000"/>
                                    </p:animScale>
                                    <p:set>
                                      <p:cBhvr>
                                        <p:cTn id="10" dur="770" fill="hold"/>
                                        <p:tgtEl>
                                          <p:spTgt spid="63496"/>
                                        </p:tgtEl>
                                        <p:attrNameLst>
                                          <p:attrName>ppt_x</p:attrName>
                                        </p:attrNameLst>
                                      </p:cBhvr>
                                      <p:to>
                                        <p:strVal val="(0.5)"/>
                                      </p:to>
                                    </p:set>
                                    <p:anim from="(0.5)" to="(#ppt_x)" calcmode="lin" valueType="num">
                                      <p:cBhvr>
                                        <p:cTn id="11" dur="1230" accel="100000" fill="hold">
                                          <p:stCondLst>
                                            <p:cond delay="770"/>
                                          </p:stCondLst>
                                        </p:cTn>
                                        <p:tgtEl>
                                          <p:spTgt spid="63496"/>
                                        </p:tgtEl>
                                        <p:attrNameLst>
                                          <p:attrName>ppt_x</p:attrName>
                                        </p:attrNameLst>
                                      </p:cBhvr>
                                    </p:anim>
                                    <p:set>
                                      <p:cBhvr>
                                        <p:cTn id="12" dur="770" fill="hold"/>
                                        <p:tgtEl>
                                          <p:spTgt spid="63496"/>
                                        </p:tgtEl>
                                        <p:attrNameLst>
                                          <p:attrName>ppt_y</p:attrName>
                                        </p:attrNameLst>
                                      </p:cBhvr>
                                      <p:to>
                                        <p:strVal val="(#ppt_y+0.4)"/>
                                      </p:to>
                                    </p:set>
                                    <p:anim from="(#ppt_y+0.4)" to="(#ppt_y)" calcmode="lin" valueType="num">
                                      <p:cBhvr>
                                        <p:cTn id="13" dur="1230" accel="100000" fill="hold">
                                          <p:stCondLst>
                                            <p:cond delay="770"/>
                                          </p:stCondLst>
                                        </p:cTn>
                                        <p:tgtEl>
                                          <p:spTgt spid="63496"/>
                                        </p:tgtEl>
                                        <p:attrNameLst>
                                          <p:attrName>ppt_y</p:attrName>
                                        </p:attrNameLst>
                                      </p:cBhvr>
                                    </p:anim>
                                  </p:childTnLst>
                                </p:cTn>
                              </p:par>
                            </p:childTnLst>
                          </p:cTn>
                        </p:par>
                        <p:par>
                          <p:cTn id="14" fill="hold">
                            <p:stCondLst>
                              <p:cond delay="2000"/>
                            </p:stCondLst>
                            <p:childTnLst>
                              <p:par>
                                <p:cTn id="15" presetID="23" presetClass="entr" presetSubtype="16" fill="hold" nodeType="afterEffect">
                                  <p:stCondLst>
                                    <p:cond delay="0"/>
                                  </p:stCondLst>
                                  <p:childTnLst>
                                    <p:set>
                                      <p:cBhvr>
                                        <p:cTn id="16" dur="1" fill="hold">
                                          <p:stCondLst>
                                            <p:cond delay="0"/>
                                          </p:stCondLst>
                                        </p:cTn>
                                        <p:tgtEl>
                                          <p:spTgt spid="63494">
                                            <p:txEl>
                                              <p:pRg st="2" end="2"/>
                                            </p:txEl>
                                          </p:spTgt>
                                        </p:tgtEl>
                                        <p:attrNameLst>
                                          <p:attrName>style.visibility</p:attrName>
                                        </p:attrNameLst>
                                      </p:cBhvr>
                                      <p:to>
                                        <p:strVal val="visible"/>
                                      </p:to>
                                    </p:set>
                                    <p:anim calcmode="lin" valueType="num">
                                      <p:cBhvr>
                                        <p:cTn id="17" dur="500" fill="hold"/>
                                        <p:tgtEl>
                                          <p:spTgt spid="6349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3494">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2500"/>
                            </p:stCondLst>
                            <p:childTnLst>
                              <p:par>
                                <p:cTn id="20" presetID="2" presetClass="entr" presetSubtype="4" fill="hold" nodeType="afterEffect">
                                  <p:stCondLst>
                                    <p:cond delay="0"/>
                                  </p:stCondLst>
                                  <p:iterate type="wd">
                                    <p:tmPct val="10000"/>
                                  </p:iterate>
                                  <p:childTnLst>
                                    <p:set>
                                      <p:cBhvr>
                                        <p:cTn id="21" dur="1" fill="hold">
                                          <p:stCondLst>
                                            <p:cond delay="0"/>
                                          </p:stCondLst>
                                        </p:cTn>
                                        <p:tgtEl>
                                          <p:spTgt spid="63494">
                                            <p:txEl>
                                              <p:pRg st="3" end="3"/>
                                            </p:txEl>
                                          </p:spTgt>
                                        </p:tgtEl>
                                        <p:attrNameLst>
                                          <p:attrName>style.visibility</p:attrName>
                                        </p:attrNameLst>
                                      </p:cBhvr>
                                      <p:to>
                                        <p:strVal val="visible"/>
                                      </p:to>
                                    </p:set>
                                    <p:anim calcmode="lin" valueType="num">
                                      <p:cBhvr additive="base">
                                        <p:cTn id="22" dur="500" fill="hold"/>
                                        <p:tgtEl>
                                          <p:spTgt spid="6349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349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100"/>
                            </p:stCondLst>
                            <p:childTnLst>
                              <p:par>
                                <p:cTn id="25" presetID="2" presetClass="entr" presetSubtype="4" fill="hold" nodeType="afterEffect">
                                  <p:stCondLst>
                                    <p:cond delay="0"/>
                                  </p:stCondLst>
                                  <p:iterate type="wd">
                                    <p:tmPct val="10000"/>
                                  </p:iterate>
                                  <p:childTnLst>
                                    <p:set>
                                      <p:cBhvr>
                                        <p:cTn id="26" dur="1" fill="hold">
                                          <p:stCondLst>
                                            <p:cond delay="0"/>
                                          </p:stCondLst>
                                        </p:cTn>
                                        <p:tgtEl>
                                          <p:spTgt spid="63494">
                                            <p:txEl>
                                              <p:pRg st="4" end="4"/>
                                            </p:txEl>
                                          </p:spTgt>
                                        </p:tgtEl>
                                        <p:attrNameLst>
                                          <p:attrName>style.visibility</p:attrName>
                                        </p:attrNameLst>
                                      </p:cBhvr>
                                      <p:to>
                                        <p:strVal val="visible"/>
                                      </p:to>
                                    </p:set>
                                    <p:anim calcmode="lin" valueType="num">
                                      <p:cBhvr additive="base">
                                        <p:cTn id="27" dur="500" fill="hold"/>
                                        <p:tgtEl>
                                          <p:spTgt spid="6349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179388" y="1412875"/>
            <a:ext cx="2952750" cy="5256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800" b="1" u="sng">
              <a:solidFill>
                <a:schemeClr val="bg1"/>
              </a:solidFill>
              <a:latin typeface="Constantia" pitchFamily="18" charset="0"/>
              <a:cs typeface="Arial" charset="0"/>
            </a:endParaRPr>
          </a:p>
          <a:p>
            <a:pPr algn="ctr">
              <a:defRPr/>
            </a:pPr>
            <a:r>
              <a:rPr lang="el-GR" sz="1800" b="1" u="sng">
                <a:solidFill>
                  <a:schemeClr val="bg1"/>
                </a:solidFill>
                <a:latin typeface="Century Gothic" pitchFamily="34" charset="0"/>
                <a:cs typeface="Arial" charset="0"/>
              </a:rPr>
              <a:t>1</a:t>
            </a:r>
            <a:r>
              <a:rPr lang="el-GR" sz="1800" b="1" u="sng" baseline="30000">
                <a:solidFill>
                  <a:schemeClr val="bg1"/>
                </a:solidFill>
                <a:latin typeface="Century Gothic" pitchFamily="34" charset="0"/>
                <a:cs typeface="Arial" charset="0"/>
              </a:rPr>
              <a:t>η</a:t>
            </a:r>
            <a:r>
              <a:rPr lang="el-GR" sz="1800" b="1" u="sng">
                <a:solidFill>
                  <a:schemeClr val="bg1"/>
                </a:solidFill>
                <a:latin typeface="Century Gothic" pitchFamily="34" charset="0"/>
                <a:cs typeface="Arial" charset="0"/>
              </a:rPr>
              <a:t> ΔΡΑΣΗ</a:t>
            </a:r>
            <a:endParaRPr lang="en-US" sz="1800" b="1" u="sng">
              <a:solidFill>
                <a:schemeClr val="bg1"/>
              </a:solidFill>
              <a:latin typeface="Century Gothic" pitchFamily="34" charset="0"/>
              <a:cs typeface="Arial" charset="0"/>
            </a:endParaRPr>
          </a:p>
          <a:p>
            <a:pPr algn="ctr">
              <a:defRPr/>
            </a:pPr>
            <a:endParaRPr lang="el-GR" sz="500" b="1" u="sng">
              <a:solidFill>
                <a:schemeClr val="bg1"/>
              </a:solidFill>
              <a:latin typeface="Century Gothic" pitchFamily="34" charset="0"/>
              <a:cs typeface="Arial" charset="0"/>
            </a:endParaRPr>
          </a:p>
          <a:p>
            <a:pPr algn="ctr">
              <a:defRPr/>
            </a:pPr>
            <a:r>
              <a:rPr lang="el-GR" sz="1800">
                <a:solidFill>
                  <a:srgbClr val="C00000"/>
                </a:solidFill>
                <a:latin typeface="Century Gothic" pitchFamily="34" charset="0"/>
                <a:cs typeface="Arial" charset="0"/>
              </a:rPr>
              <a:t> </a:t>
            </a:r>
            <a:r>
              <a:rPr lang="el-GR" sz="1800" b="1">
                <a:solidFill>
                  <a:srgbClr val="C00000"/>
                </a:solidFill>
                <a:latin typeface="Century Gothic" pitchFamily="34" charset="0"/>
                <a:cs typeface="Arial" charset="0"/>
              </a:rPr>
              <a:t>Κινητικότητα στη Ανώτατη Εκπαίδευση</a:t>
            </a:r>
          </a:p>
          <a:p>
            <a:pPr algn="ctr">
              <a:defRPr/>
            </a:pPr>
            <a:endParaRPr lang="el-GR" sz="1400">
              <a:solidFill>
                <a:srgbClr val="FFFFFF"/>
              </a:solidFill>
              <a:latin typeface="Century Gothic" pitchFamily="34" charset="0"/>
              <a:cs typeface="Arial" charset="0"/>
            </a:endParaRPr>
          </a:p>
          <a:p>
            <a:pPr algn="ctr">
              <a:defRPr/>
            </a:pPr>
            <a:r>
              <a:rPr lang="el-GR" sz="1400">
                <a:solidFill>
                  <a:srgbClr val="FFFFFF"/>
                </a:solidFill>
                <a:latin typeface="Century Gothic" pitchFamily="34" charset="0"/>
                <a:cs typeface="Arial" charset="0"/>
              </a:rPr>
              <a:t>1.</a:t>
            </a:r>
            <a:r>
              <a:rPr lang="en-US" sz="1400">
                <a:solidFill>
                  <a:srgbClr val="FFFFFF"/>
                </a:solidFill>
                <a:latin typeface="Century Gothic" pitchFamily="34" charset="0"/>
                <a:cs typeface="Arial" charset="0"/>
              </a:rPr>
              <a:t> </a:t>
            </a:r>
            <a:r>
              <a:rPr lang="el-GR" sz="1400">
                <a:solidFill>
                  <a:srgbClr val="FFFFFF"/>
                </a:solidFill>
                <a:latin typeface="Century Gothic" pitchFamily="34" charset="0"/>
                <a:cs typeface="Arial" charset="0"/>
              </a:rPr>
              <a:t>Περίοδος κινητικότητας </a:t>
            </a:r>
            <a:r>
              <a:rPr lang="en-US" sz="1400">
                <a:solidFill>
                  <a:srgbClr val="FFFFFF"/>
                </a:solidFill>
                <a:latin typeface="Century Gothic" pitchFamily="34" charset="0"/>
                <a:cs typeface="Arial" charset="0"/>
              </a:rPr>
              <a:t>ERASMUS</a:t>
            </a:r>
          </a:p>
          <a:p>
            <a:pPr algn="ctr">
              <a:defRPr/>
            </a:pPr>
            <a:r>
              <a:rPr lang="el-GR" sz="1400">
                <a:solidFill>
                  <a:srgbClr val="FFFFFF"/>
                </a:solidFill>
                <a:latin typeface="Century Gothic" pitchFamily="34" charset="0"/>
                <a:cs typeface="Arial" charset="0"/>
              </a:rPr>
              <a:t>Διεύρυνση κινητικότητας προς και από Τρίτες χώρες  (αποκεντρωμένη δράση)</a:t>
            </a:r>
          </a:p>
          <a:p>
            <a:pPr algn="ctr">
              <a:defRPr/>
            </a:pPr>
            <a:endParaRPr lang="el-GR" sz="1400">
              <a:solidFill>
                <a:srgbClr val="FFFFFF"/>
              </a:solidFill>
              <a:latin typeface="Century Gothic" pitchFamily="34" charset="0"/>
              <a:cs typeface="Arial" charset="0"/>
            </a:endParaRPr>
          </a:p>
          <a:p>
            <a:pPr algn="ctr">
              <a:defRPr/>
            </a:pPr>
            <a:r>
              <a:rPr lang="el-GR" sz="1400">
                <a:solidFill>
                  <a:srgbClr val="FFFFFF"/>
                </a:solidFill>
                <a:latin typeface="Century Gothic" pitchFamily="34" charset="0"/>
                <a:cs typeface="Arial" charset="0"/>
              </a:rPr>
              <a:t>2. Κινητικότητα με σκοπό την απόκτηση κοινού τίτλου σπουδών – συνεργασίες μεταξύ ιδρυμάτων της ΕΕ με ιδρύματα εκτός ΕΕ με σκοπό τη προσέλκυση υψηλού επιπέδου φοιτητών</a:t>
            </a:r>
          </a:p>
          <a:p>
            <a:pPr algn="ctr">
              <a:defRPr/>
            </a:pPr>
            <a:endParaRPr lang="el-GR" sz="1400">
              <a:solidFill>
                <a:srgbClr val="FFFFFF"/>
              </a:solidFill>
              <a:latin typeface="Century Gothic" pitchFamily="34" charset="0"/>
              <a:cs typeface="Arial" charset="0"/>
            </a:endParaRPr>
          </a:p>
          <a:p>
            <a:pPr algn="ctr">
              <a:defRPr/>
            </a:pPr>
            <a:r>
              <a:rPr lang="el-GR" sz="1400">
                <a:solidFill>
                  <a:srgbClr val="FFFFFF"/>
                </a:solidFill>
                <a:latin typeface="Century Gothic" pitchFamily="34" charset="0"/>
                <a:cs typeface="Arial" charset="0"/>
              </a:rPr>
              <a:t>3. Φοιτητικά δάνεια </a:t>
            </a:r>
          </a:p>
          <a:p>
            <a:pPr algn="ctr">
              <a:defRPr/>
            </a:pPr>
            <a:r>
              <a:rPr lang="el-GR" sz="1400">
                <a:solidFill>
                  <a:srgbClr val="FFFFFF"/>
                </a:solidFill>
                <a:latin typeface="Century Gothic" pitchFamily="34" charset="0"/>
                <a:cs typeface="Arial" charset="0"/>
              </a:rPr>
              <a:t>Για την ενίσχυση της κινητικότητας φοιτητών για σπουδές στην Ευρώπη</a:t>
            </a:r>
          </a:p>
          <a:p>
            <a:pPr algn="ctr">
              <a:defRPr/>
            </a:pPr>
            <a:endParaRPr lang="el-GR" sz="1800">
              <a:solidFill>
                <a:srgbClr val="FFFFFF"/>
              </a:solidFill>
              <a:latin typeface="Constantia" pitchFamily="18" charset="0"/>
              <a:cs typeface="Arial" charset="0"/>
            </a:endParaRPr>
          </a:p>
        </p:txBody>
      </p:sp>
      <p:sp>
        <p:nvSpPr>
          <p:cNvPr id="9" name="8 - Δεξιό βέλος"/>
          <p:cNvSpPr/>
          <p:nvPr/>
        </p:nvSpPr>
        <p:spPr>
          <a:xfrm>
            <a:off x="3132138" y="242093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800"/>
          </a:p>
        </p:txBody>
      </p:sp>
      <p:sp>
        <p:nvSpPr>
          <p:cNvPr id="10" name="9 - Δεξιό βέλος"/>
          <p:cNvSpPr/>
          <p:nvPr/>
        </p:nvSpPr>
        <p:spPr>
          <a:xfrm>
            <a:off x="3132138" y="41497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800"/>
          </a:p>
        </p:txBody>
      </p:sp>
      <p:sp>
        <p:nvSpPr>
          <p:cNvPr id="11" name="10 - Δεξιό βέλος"/>
          <p:cNvSpPr/>
          <p:nvPr/>
        </p:nvSpPr>
        <p:spPr>
          <a:xfrm>
            <a:off x="3132138" y="5516563"/>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800"/>
          </a:p>
        </p:txBody>
      </p:sp>
      <p:sp>
        <p:nvSpPr>
          <p:cNvPr id="20485" name="3 - Ορθογώνιο"/>
          <p:cNvSpPr>
            <a:spLocks noChangeArrowheads="1"/>
          </p:cNvSpPr>
          <p:nvPr/>
        </p:nvSpPr>
        <p:spPr bwMode="auto">
          <a:xfrm>
            <a:off x="4140200" y="1412875"/>
            <a:ext cx="4751388" cy="2087563"/>
          </a:xfrm>
          <a:prstGeom prst="rect">
            <a:avLst/>
          </a:prstGeom>
          <a:solidFill>
            <a:schemeClr val="bg2"/>
          </a:solidFill>
          <a:ln w="25400" algn="ctr">
            <a:solidFill>
              <a:srgbClr val="4BACC6"/>
            </a:solidFill>
            <a:miter lim="800000"/>
            <a:headEnd/>
            <a:tailEnd/>
          </a:ln>
        </p:spPr>
        <p:txBody>
          <a:bodyPr anchor="ctr"/>
          <a:lstStyle/>
          <a:p>
            <a:pPr algn="ctr"/>
            <a:r>
              <a:rPr lang="el-GR" sz="1400">
                <a:solidFill>
                  <a:srgbClr val="000000"/>
                </a:solidFill>
                <a:latin typeface="Century Gothic" pitchFamily="34" charset="0"/>
              </a:rPr>
              <a:t>Κινητικότητα φοιτητών για σπουδές και </a:t>
            </a:r>
          </a:p>
          <a:p>
            <a:pPr algn="ctr"/>
            <a:r>
              <a:rPr lang="el-GR" sz="1400">
                <a:solidFill>
                  <a:srgbClr val="000000"/>
                </a:solidFill>
                <a:latin typeface="Century Gothic" pitchFamily="34" charset="0"/>
              </a:rPr>
              <a:t>πρακτική άσκηση, </a:t>
            </a:r>
            <a:endParaRPr lang="en-US" sz="1400">
              <a:solidFill>
                <a:srgbClr val="000000"/>
              </a:solidFill>
              <a:latin typeface="Century Gothic" pitchFamily="34" charset="0"/>
            </a:endParaRPr>
          </a:p>
          <a:p>
            <a:pPr algn="ctr"/>
            <a:r>
              <a:rPr lang="el-GR" sz="1400">
                <a:solidFill>
                  <a:srgbClr val="000000"/>
                </a:solidFill>
                <a:latin typeface="Century Gothic" pitchFamily="34" charset="0"/>
              </a:rPr>
              <a:t>κινητικότητα προσωπικού για διδασκαλία/επιμόρφωση</a:t>
            </a:r>
          </a:p>
          <a:p>
            <a:pPr algn="ctr"/>
            <a:r>
              <a:rPr lang="el-GR" sz="1400">
                <a:solidFill>
                  <a:srgbClr val="000000"/>
                </a:solidFill>
                <a:latin typeface="Century Gothic" pitchFamily="34" charset="0"/>
              </a:rPr>
              <a:t>	Διεύρυνση κινητικότητας προς/από τις Τρίτες χώρες </a:t>
            </a:r>
          </a:p>
          <a:p>
            <a:pPr algn="ctr"/>
            <a:r>
              <a:rPr lang="el-GR" sz="1400">
                <a:solidFill>
                  <a:srgbClr val="000000"/>
                </a:solidFill>
                <a:latin typeface="Century Gothic" pitchFamily="34" charset="0"/>
              </a:rPr>
              <a:t>Ενσωμάτωση της πρώην δράσης 2 </a:t>
            </a:r>
          </a:p>
          <a:p>
            <a:pPr algn="ctr"/>
            <a:r>
              <a:rPr lang="el-GR" sz="1400">
                <a:solidFill>
                  <a:srgbClr val="000000"/>
                </a:solidFill>
                <a:latin typeface="Century Gothic" pitchFamily="34" charset="0"/>
              </a:rPr>
              <a:t>του </a:t>
            </a:r>
            <a:r>
              <a:rPr lang="en-US" sz="1400">
                <a:solidFill>
                  <a:srgbClr val="000000"/>
                </a:solidFill>
                <a:latin typeface="Century Gothic" pitchFamily="34" charset="0"/>
              </a:rPr>
              <a:t>ERASMUS MUNDUS</a:t>
            </a:r>
          </a:p>
          <a:p>
            <a:pPr algn="ctr"/>
            <a:endParaRPr lang="el-GR" sz="1400">
              <a:solidFill>
                <a:srgbClr val="000000"/>
              </a:solidFill>
              <a:latin typeface="Calibri" pitchFamily="34" charset="0"/>
            </a:endParaRPr>
          </a:p>
        </p:txBody>
      </p:sp>
      <p:sp>
        <p:nvSpPr>
          <p:cNvPr id="20486" name="5 - Ορθογώνιο"/>
          <p:cNvSpPr>
            <a:spLocks noChangeArrowheads="1"/>
          </p:cNvSpPr>
          <p:nvPr/>
        </p:nvSpPr>
        <p:spPr bwMode="auto">
          <a:xfrm>
            <a:off x="4140200" y="5229225"/>
            <a:ext cx="4681538" cy="1223963"/>
          </a:xfrm>
          <a:prstGeom prst="rect">
            <a:avLst/>
          </a:prstGeom>
          <a:solidFill>
            <a:schemeClr val="bg2"/>
          </a:solidFill>
          <a:ln w="25400" algn="ctr">
            <a:solidFill>
              <a:srgbClr val="4BACC6"/>
            </a:solidFill>
            <a:miter lim="800000"/>
            <a:headEnd/>
            <a:tailEnd/>
          </a:ln>
        </p:spPr>
        <p:txBody>
          <a:bodyPr anchor="ctr"/>
          <a:lstStyle/>
          <a:p>
            <a:pPr algn="ctr"/>
            <a:r>
              <a:rPr lang="el-GR" sz="1800">
                <a:solidFill>
                  <a:srgbClr val="000000"/>
                </a:solidFill>
                <a:latin typeface="Century Gothic" pitchFamily="34" charset="0"/>
              </a:rPr>
              <a:t>ΦΟΙΤΗΤΙΚΑ ΔΑΝΕΙΑ ΓΙΑ ΜΕΤΑΠΤΥΧΙΑΚΕΣ ΣΠΟΥΔΕΣ</a:t>
            </a:r>
          </a:p>
          <a:p>
            <a:pPr algn="ctr"/>
            <a:r>
              <a:rPr lang="el-GR" sz="1800">
                <a:solidFill>
                  <a:srgbClr val="000000"/>
                </a:solidFill>
                <a:latin typeface="Century Gothic" pitchFamily="34" charset="0"/>
              </a:rPr>
              <a:t>200.000 φοιτητές αναμένεται να επωφεληθούν</a:t>
            </a:r>
          </a:p>
        </p:txBody>
      </p:sp>
      <p:sp>
        <p:nvSpPr>
          <p:cNvPr id="7" name="6 - Ορθογώνιο"/>
          <p:cNvSpPr>
            <a:spLocks noChangeArrowheads="1"/>
          </p:cNvSpPr>
          <p:nvPr/>
        </p:nvSpPr>
        <p:spPr bwMode="auto">
          <a:xfrm>
            <a:off x="4211638" y="3716338"/>
            <a:ext cx="4681537" cy="1368425"/>
          </a:xfrm>
          <a:prstGeom prst="rect">
            <a:avLst/>
          </a:prstGeom>
          <a:solidFill>
            <a:schemeClr val="bg2"/>
          </a:solidFill>
          <a:ln w="25400" algn="ctr">
            <a:solidFill>
              <a:srgbClr val="4BACC6"/>
            </a:solidFill>
            <a:miter lim="800000"/>
            <a:headEnd/>
            <a:tailEnd/>
          </a:ln>
        </p:spPr>
        <p:txBody>
          <a:bodyPr anchor="ctr"/>
          <a:lstStyle/>
          <a:p>
            <a:pPr algn="ctr">
              <a:defRPr/>
            </a:pPr>
            <a:r>
              <a:rPr lang="el-GR" sz="1400" dirty="0">
                <a:solidFill>
                  <a:schemeClr val="dk1"/>
                </a:solidFill>
                <a:latin typeface="Century Gothic" pitchFamily="34" charset="0"/>
                <a:cs typeface="+mn-cs"/>
              </a:rPr>
              <a:t>ΥΠΟΤΡΟΦΙΕΣ ΓΙΑ ΚΟΙΝΑ ΜΕΤΑΠΤΥΧΙΑΚΑ ΠΡΟΓΡΑΜΜΑΤΑ</a:t>
            </a:r>
            <a:endParaRPr lang="en-US" sz="1400" dirty="0">
              <a:solidFill>
                <a:schemeClr val="dk1"/>
              </a:solidFill>
              <a:latin typeface="Century Gothic" pitchFamily="34" charset="0"/>
              <a:cs typeface="+mn-cs"/>
            </a:endParaRPr>
          </a:p>
          <a:p>
            <a:pPr algn="ctr">
              <a:defRPr/>
            </a:pPr>
            <a:r>
              <a:rPr lang="el-GR" sz="1400" dirty="0">
                <a:solidFill>
                  <a:schemeClr val="dk1"/>
                </a:solidFill>
                <a:latin typeface="Century Gothic" pitchFamily="34" charset="0"/>
                <a:cs typeface="+mn-cs"/>
              </a:rPr>
              <a:t>Διατηρείται η δράση 1 </a:t>
            </a:r>
            <a:r>
              <a:rPr lang="en-US" sz="1400" dirty="0">
                <a:solidFill>
                  <a:schemeClr val="dk1"/>
                </a:solidFill>
                <a:latin typeface="Century Gothic" pitchFamily="34" charset="0"/>
                <a:cs typeface="+mn-cs"/>
              </a:rPr>
              <a:t>ERASMUS MUNDUS</a:t>
            </a:r>
            <a:endParaRPr lang="el-GR" sz="1400" dirty="0">
              <a:solidFill>
                <a:schemeClr val="dk1"/>
              </a:solidFill>
              <a:latin typeface="Century Gothic" pitchFamily="34" charset="0"/>
              <a:cs typeface="+mn-cs"/>
            </a:endParaRPr>
          </a:p>
          <a:p>
            <a:pPr algn="ctr">
              <a:defRPr/>
            </a:pPr>
            <a:r>
              <a:rPr lang="el-GR" sz="1400" dirty="0">
                <a:solidFill>
                  <a:schemeClr val="dk1"/>
                </a:solidFill>
                <a:latin typeface="Century Gothic" pitchFamily="34" charset="0"/>
                <a:cs typeface="+mn-cs"/>
              </a:rPr>
              <a:t>Καταληκτική ημερομηνία υποβολής αιτήσεων 27 Μαρτίου 2014 στις Βρυξέλλες</a:t>
            </a:r>
          </a:p>
          <a:p>
            <a:pPr algn="ctr">
              <a:defRPr/>
            </a:pPr>
            <a:endParaRPr lang="el-GR" sz="1800" dirty="0">
              <a:solidFill>
                <a:schemeClr val="dk1"/>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strVal val="#ppt_w*0.05"/>
                                          </p:val>
                                        </p:tav>
                                        <p:tav tm="100000">
                                          <p:val>
                                            <p:strVal val="#ppt_w"/>
                                          </p:val>
                                        </p:tav>
                                      </p:tavLst>
                                    </p:anim>
                                    <p:anim calcmode="lin" valueType="num">
                                      <p:cBhvr>
                                        <p:cTn id="14" dur="500" fill="hold"/>
                                        <p:tgtEl>
                                          <p:spTgt spid="9"/>
                                        </p:tgtEl>
                                        <p:attrNameLst>
                                          <p:attrName>ppt_h</p:attrName>
                                        </p:attrNameLst>
                                      </p:cBhvr>
                                      <p:tavLst>
                                        <p:tav tm="0">
                                          <p:val>
                                            <p:strVal val="#ppt_h"/>
                                          </p:val>
                                        </p:tav>
                                        <p:tav tm="100000">
                                          <p:val>
                                            <p:strVal val="#ppt_h"/>
                                          </p:val>
                                        </p:tav>
                                      </p:tavLst>
                                    </p:anim>
                                    <p:anim calcmode="lin" valueType="num">
                                      <p:cBhvr>
                                        <p:cTn id="15" dur="500" fill="hold"/>
                                        <p:tgtEl>
                                          <p:spTgt spid="9"/>
                                        </p:tgtEl>
                                        <p:attrNameLst>
                                          <p:attrName>ppt_x</p:attrName>
                                        </p:attrNameLst>
                                      </p:cBhvr>
                                      <p:tavLst>
                                        <p:tav tm="0">
                                          <p:val>
                                            <p:strVal val="#ppt_x-.2"/>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animEffect transition="in" filter="fade">
                                      <p:cBhvr>
                                        <p:cTn id="17" dur="500"/>
                                        <p:tgtEl>
                                          <p:spTgt spid="9"/>
                                        </p:tgtEl>
                                      </p:cBhvr>
                                    </p:animEffect>
                                  </p:childTnLst>
                                </p:cTn>
                              </p:par>
                            </p:childTnLst>
                          </p:cTn>
                        </p:par>
                        <p:par>
                          <p:cTn id="18" fill="hold">
                            <p:stCondLst>
                              <p:cond delay="1500"/>
                            </p:stCondLst>
                            <p:childTnLst>
                              <p:par>
                                <p:cTn id="19" presetID="54" presetClass="entr" presetSubtype="0" accel="10000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strVal val="#ppt_w*0.05"/>
                                          </p:val>
                                        </p:tav>
                                        <p:tav tm="100000">
                                          <p:val>
                                            <p:strVal val="#ppt_w"/>
                                          </p:val>
                                        </p:tav>
                                      </p:tavLst>
                                    </p:anim>
                                    <p:anim calcmode="lin" valueType="num">
                                      <p:cBhvr>
                                        <p:cTn id="22" dur="500" fill="hold"/>
                                        <p:tgtEl>
                                          <p:spTgt spid="10"/>
                                        </p:tgtEl>
                                        <p:attrNameLst>
                                          <p:attrName>ppt_h</p:attrName>
                                        </p:attrNameLst>
                                      </p:cBhvr>
                                      <p:tavLst>
                                        <p:tav tm="0">
                                          <p:val>
                                            <p:strVal val="#ppt_h"/>
                                          </p:val>
                                        </p:tav>
                                        <p:tav tm="100000">
                                          <p:val>
                                            <p:strVal val="#ppt_h"/>
                                          </p:val>
                                        </p:tav>
                                      </p:tavLst>
                                    </p:anim>
                                    <p:anim calcmode="lin" valueType="num">
                                      <p:cBhvr>
                                        <p:cTn id="23" dur="500" fill="hold"/>
                                        <p:tgtEl>
                                          <p:spTgt spid="10"/>
                                        </p:tgtEl>
                                        <p:attrNameLst>
                                          <p:attrName>ppt_x</p:attrName>
                                        </p:attrNameLst>
                                      </p:cBhvr>
                                      <p:tavLst>
                                        <p:tav tm="0">
                                          <p:val>
                                            <p:strVal val="#ppt_x-.2"/>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Effect transition="in" filter="fade">
                                      <p:cBhvr>
                                        <p:cTn id="25" dur="500"/>
                                        <p:tgtEl>
                                          <p:spTgt spid="10"/>
                                        </p:tgtEl>
                                      </p:cBhvr>
                                    </p:animEffect>
                                  </p:childTnLst>
                                </p:cTn>
                              </p:par>
                            </p:childTnLst>
                          </p:cTn>
                        </p:par>
                        <p:par>
                          <p:cTn id="26" fill="hold">
                            <p:stCondLst>
                              <p:cond delay="2000"/>
                            </p:stCondLst>
                            <p:childTnLst>
                              <p:par>
                                <p:cTn id="27" presetID="54" presetClass="entr" presetSubtype="0" accel="10000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strVal val="#ppt_w*0.05"/>
                                          </p:val>
                                        </p:tav>
                                        <p:tav tm="100000">
                                          <p:val>
                                            <p:strVal val="#ppt_w"/>
                                          </p:val>
                                        </p:tav>
                                      </p:tavLst>
                                    </p:anim>
                                    <p:anim calcmode="lin" valueType="num">
                                      <p:cBhvr>
                                        <p:cTn id="30" dur="500" fill="hold"/>
                                        <p:tgtEl>
                                          <p:spTgt spid="11"/>
                                        </p:tgtEl>
                                        <p:attrNameLst>
                                          <p:attrName>ppt_h</p:attrName>
                                        </p:attrNameLst>
                                      </p:cBhvr>
                                      <p:tavLst>
                                        <p:tav tm="0">
                                          <p:val>
                                            <p:strVal val="#ppt_h"/>
                                          </p:val>
                                        </p:tav>
                                        <p:tav tm="100000">
                                          <p:val>
                                            <p:strVal val="#ppt_h"/>
                                          </p:val>
                                        </p:tav>
                                      </p:tavLst>
                                    </p:anim>
                                    <p:anim calcmode="lin" valueType="num">
                                      <p:cBhvr>
                                        <p:cTn id="31" dur="500" fill="hold"/>
                                        <p:tgtEl>
                                          <p:spTgt spid="11"/>
                                        </p:tgtEl>
                                        <p:attrNameLst>
                                          <p:attrName>ppt_x</p:attrName>
                                        </p:attrNameLst>
                                      </p:cBhvr>
                                      <p:tavLst>
                                        <p:tav tm="0">
                                          <p:val>
                                            <p:strVal val="#ppt_x-.2"/>
                                          </p:val>
                                        </p:tav>
                                        <p:tav tm="100000">
                                          <p:val>
                                            <p:strVal val="#ppt_x"/>
                                          </p:val>
                                        </p:tav>
                                      </p:tavLst>
                                    </p:anim>
                                    <p:anim calcmode="lin" valueType="num">
                                      <p:cBhvr>
                                        <p:cTn id="32" dur="500" fill="hold"/>
                                        <p:tgtEl>
                                          <p:spTgt spid="11"/>
                                        </p:tgtEl>
                                        <p:attrNameLst>
                                          <p:attrName>ppt_y</p:attrName>
                                        </p:attrNameLst>
                                      </p:cBhvr>
                                      <p:tavLst>
                                        <p:tav tm="0">
                                          <p:val>
                                            <p:strVal val="#ppt_y"/>
                                          </p:val>
                                        </p:tav>
                                        <p:tav tm="100000">
                                          <p:val>
                                            <p:strVal val="#ppt_y"/>
                                          </p:val>
                                        </p:tav>
                                      </p:tavLst>
                                    </p:anim>
                                    <p:animEffect transition="in" filter="fade">
                                      <p:cBhvr>
                                        <p:cTn id="33" dur="500"/>
                                        <p:tgtEl>
                                          <p:spTgt spid="11"/>
                                        </p:tgtEl>
                                      </p:cBhvr>
                                    </p:animEffect>
                                  </p:childTnLst>
                                </p:cTn>
                              </p:par>
                            </p:childTnLst>
                          </p:cTn>
                        </p:par>
                        <p:par>
                          <p:cTn id="34" fill="hold">
                            <p:stCondLst>
                              <p:cond delay="2500"/>
                            </p:stCondLst>
                            <p:childTnLst>
                              <p:par>
                                <p:cTn id="35" presetID="34" presetClass="entr" presetSubtype="0" fill="hold" grpId="0" nodeType="afterEffect">
                                  <p:stCondLst>
                                    <p:cond delay="0"/>
                                  </p:stCondLst>
                                  <p:childTnLst>
                                    <p:set>
                                      <p:cBhvr>
                                        <p:cTn id="36" dur="1" fill="hold">
                                          <p:stCondLst>
                                            <p:cond delay="0"/>
                                          </p:stCondLst>
                                        </p:cTn>
                                        <p:tgtEl>
                                          <p:spTgt spid="20485"/>
                                        </p:tgtEl>
                                        <p:attrNameLst>
                                          <p:attrName>style.visibility</p:attrName>
                                        </p:attrNameLst>
                                      </p:cBhvr>
                                      <p:to>
                                        <p:strVal val="visible"/>
                                      </p:to>
                                    </p:set>
                                    <p:anim from="(-#ppt_w/2)" to="(#ppt_x)" calcmode="lin" valueType="num">
                                      <p:cBhvr>
                                        <p:cTn id="37" dur="600" fill="hold">
                                          <p:stCondLst>
                                            <p:cond delay="0"/>
                                          </p:stCondLst>
                                        </p:cTn>
                                        <p:tgtEl>
                                          <p:spTgt spid="20485"/>
                                        </p:tgtEl>
                                        <p:attrNameLst>
                                          <p:attrName>ppt_x</p:attrName>
                                        </p:attrNameLst>
                                      </p:cBhvr>
                                    </p:anim>
                                    <p:anim from="0" to="-1.0" calcmode="lin" valueType="num">
                                      <p:cBhvr>
                                        <p:cTn id="38" dur="200" decel="50000" autoRev="1" fill="hold">
                                          <p:stCondLst>
                                            <p:cond delay="600"/>
                                          </p:stCondLst>
                                        </p:cTn>
                                        <p:tgtEl>
                                          <p:spTgt spid="20485"/>
                                        </p:tgtEl>
                                        <p:attrNameLst>
                                          <p:attrName>xshear</p:attrName>
                                        </p:attrNameLst>
                                      </p:cBhvr>
                                    </p:anim>
                                    <p:animScale>
                                      <p:cBhvr>
                                        <p:cTn id="39" dur="200" decel="100000" autoRev="1" fill="hold">
                                          <p:stCondLst>
                                            <p:cond delay="600"/>
                                          </p:stCondLst>
                                        </p:cTn>
                                        <p:tgtEl>
                                          <p:spTgt spid="20485"/>
                                        </p:tgtEl>
                                      </p:cBhvr>
                                      <p:from x="100000" y="100000"/>
                                      <p:to x="80000" y="100000"/>
                                    </p:animScale>
                                    <p:anim by="(#ppt_h/3+#ppt_w*0.1)" calcmode="lin" valueType="num">
                                      <p:cBhvr additive="sum">
                                        <p:cTn id="40" dur="200" decel="100000" autoRev="1" fill="hold">
                                          <p:stCondLst>
                                            <p:cond delay="600"/>
                                          </p:stCondLst>
                                        </p:cTn>
                                        <p:tgtEl>
                                          <p:spTgt spid="20485"/>
                                        </p:tgtEl>
                                        <p:attrNameLst>
                                          <p:attrName>ppt_x</p:attrName>
                                        </p:attrNameLst>
                                      </p:cBhvr>
                                    </p:anim>
                                  </p:childTnLst>
                                </p:cTn>
                              </p:par>
                            </p:childTnLst>
                          </p:cTn>
                        </p:par>
                        <p:par>
                          <p:cTn id="41" fill="hold">
                            <p:stCondLst>
                              <p:cond delay="3500"/>
                            </p:stCondLst>
                            <p:childTnLst>
                              <p:par>
                                <p:cTn id="42" presetID="34" presetClass="entr" presetSubtype="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 from="(-#ppt_w/2)" to="(#ppt_x)" calcmode="lin" valueType="num">
                                      <p:cBhvr>
                                        <p:cTn id="44" dur="600" fill="hold">
                                          <p:stCondLst>
                                            <p:cond delay="0"/>
                                          </p:stCondLst>
                                        </p:cTn>
                                        <p:tgtEl>
                                          <p:spTgt spid="7"/>
                                        </p:tgtEl>
                                        <p:attrNameLst>
                                          <p:attrName>ppt_x</p:attrName>
                                        </p:attrNameLst>
                                      </p:cBhvr>
                                    </p:anim>
                                    <p:anim from="0" to="-1.0" calcmode="lin" valueType="num">
                                      <p:cBhvr>
                                        <p:cTn id="45" dur="200" decel="50000" autoRev="1" fill="hold">
                                          <p:stCondLst>
                                            <p:cond delay="600"/>
                                          </p:stCondLst>
                                        </p:cTn>
                                        <p:tgtEl>
                                          <p:spTgt spid="7"/>
                                        </p:tgtEl>
                                        <p:attrNameLst>
                                          <p:attrName>xshear</p:attrName>
                                        </p:attrNameLst>
                                      </p:cBhvr>
                                    </p:anim>
                                    <p:animScale>
                                      <p:cBhvr>
                                        <p:cTn id="46" dur="200" decel="100000" autoRev="1" fill="hold">
                                          <p:stCondLst>
                                            <p:cond delay="600"/>
                                          </p:stCondLst>
                                        </p:cTn>
                                        <p:tgtEl>
                                          <p:spTgt spid="7"/>
                                        </p:tgtEl>
                                      </p:cBhvr>
                                      <p:from x="100000" y="100000"/>
                                      <p:to x="80000" y="100000"/>
                                    </p:animScale>
                                    <p:anim by="(#ppt_h/3+#ppt_w*0.1)" calcmode="lin" valueType="num">
                                      <p:cBhvr additive="sum">
                                        <p:cTn id="47" dur="200" decel="100000" autoRev="1" fill="hold">
                                          <p:stCondLst>
                                            <p:cond delay="600"/>
                                          </p:stCondLst>
                                        </p:cTn>
                                        <p:tgtEl>
                                          <p:spTgt spid="7"/>
                                        </p:tgtEl>
                                        <p:attrNameLst>
                                          <p:attrName>ppt_x</p:attrName>
                                        </p:attrNameLst>
                                      </p:cBhvr>
                                    </p:anim>
                                  </p:childTnLst>
                                </p:cTn>
                              </p:par>
                            </p:childTnLst>
                          </p:cTn>
                        </p:par>
                        <p:par>
                          <p:cTn id="48" fill="hold">
                            <p:stCondLst>
                              <p:cond delay="4500"/>
                            </p:stCondLst>
                            <p:childTnLst>
                              <p:par>
                                <p:cTn id="49" presetID="34" presetClass="entr" presetSubtype="0" fill="hold" grpId="0" nodeType="afterEffect">
                                  <p:stCondLst>
                                    <p:cond delay="0"/>
                                  </p:stCondLst>
                                  <p:childTnLst>
                                    <p:set>
                                      <p:cBhvr>
                                        <p:cTn id="50" dur="1" fill="hold">
                                          <p:stCondLst>
                                            <p:cond delay="0"/>
                                          </p:stCondLst>
                                        </p:cTn>
                                        <p:tgtEl>
                                          <p:spTgt spid="20486"/>
                                        </p:tgtEl>
                                        <p:attrNameLst>
                                          <p:attrName>style.visibility</p:attrName>
                                        </p:attrNameLst>
                                      </p:cBhvr>
                                      <p:to>
                                        <p:strVal val="visible"/>
                                      </p:to>
                                    </p:set>
                                    <p:anim from="(-#ppt_w/2)" to="(#ppt_x)" calcmode="lin" valueType="num">
                                      <p:cBhvr>
                                        <p:cTn id="51" dur="600" fill="hold">
                                          <p:stCondLst>
                                            <p:cond delay="0"/>
                                          </p:stCondLst>
                                        </p:cTn>
                                        <p:tgtEl>
                                          <p:spTgt spid="20486"/>
                                        </p:tgtEl>
                                        <p:attrNameLst>
                                          <p:attrName>ppt_x</p:attrName>
                                        </p:attrNameLst>
                                      </p:cBhvr>
                                    </p:anim>
                                    <p:anim from="0" to="-1.0" calcmode="lin" valueType="num">
                                      <p:cBhvr>
                                        <p:cTn id="52" dur="200" decel="50000" autoRev="1" fill="hold">
                                          <p:stCondLst>
                                            <p:cond delay="600"/>
                                          </p:stCondLst>
                                        </p:cTn>
                                        <p:tgtEl>
                                          <p:spTgt spid="20486"/>
                                        </p:tgtEl>
                                        <p:attrNameLst>
                                          <p:attrName>xshear</p:attrName>
                                        </p:attrNameLst>
                                      </p:cBhvr>
                                    </p:anim>
                                    <p:animScale>
                                      <p:cBhvr>
                                        <p:cTn id="53" dur="200" decel="100000" autoRev="1" fill="hold">
                                          <p:stCondLst>
                                            <p:cond delay="600"/>
                                          </p:stCondLst>
                                        </p:cTn>
                                        <p:tgtEl>
                                          <p:spTgt spid="20486"/>
                                        </p:tgtEl>
                                      </p:cBhvr>
                                      <p:from x="100000" y="100000"/>
                                      <p:to x="80000" y="100000"/>
                                    </p:animScale>
                                    <p:anim by="(#ppt_h/3+#ppt_w*0.1)" calcmode="lin" valueType="num">
                                      <p:cBhvr additive="sum">
                                        <p:cTn id="54" dur="200" decel="100000" autoRev="1" fill="hold">
                                          <p:stCondLst>
                                            <p:cond delay="600"/>
                                          </p:stCondLst>
                                        </p:cTn>
                                        <p:tgtEl>
                                          <p:spTgt spid="2048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0485" grpId="0" animBg="1"/>
      <p:bldP spid="2048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63490" name="Rectangle 3"/>
          <p:cNvSpPr>
            <a:spLocks noChangeArrowheads="1"/>
          </p:cNvSpPr>
          <p:nvPr/>
        </p:nvSpPr>
        <p:spPr bwMode="auto">
          <a:xfrm>
            <a:off x="-36513" y="981075"/>
            <a:ext cx="4248151" cy="749300"/>
          </a:xfrm>
          <a:prstGeom prst="rect">
            <a:avLst/>
          </a:prstGeom>
          <a:noFill/>
          <a:ln w="9525">
            <a:noFill/>
            <a:miter lim="800000"/>
            <a:headEnd/>
            <a:tailEnd/>
          </a:ln>
        </p:spPr>
        <p:txBody>
          <a:bodyPr/>
          <a:lstStyle/>
          <a:p>
            <a:pPr marL="342900" indent="-342900" eaLnBrk="0" hangingPunct="0">
              <a:spcBef>
                <a:spcPct val="20000"/>
              </a:spcBef>
            </a:pPr>
            <a:endParaRPr lang="en-GB" sz="2400" b="1">
              <a:solidFill>
                <a:srgbClr val="0F5494"/>
              </a:solidFill>
              <a:latin typeface="Verdana Bold"/>
            </a:endParaRPr>
          </a:p>
        </p:txBody>
      </p:sp>
      <p:sp>
        <p:nvSpPr>
          <p:cNvPr id="63491" name="ZoneTexte 60"/>
          <p:cNvSpPr txBox="1">
            <a:spLocks noChangeArrowheads="1"/>
          </p:cNvSpPr>
          <p:nvPr/>
        </p:nvSpPr>
        <p:spPr bwMode="auto">
          <a:xfrm>
            <a:off x="468313" y="1557338"/>
            <a:ext cx="3024187" cy="519112"/>
          </a:xfrm>
          <a:prstGeom prst="rect">
            <a:avLst/>
          </a:prstGeom>
          <a:solidFill>
            <a:srgbClr val="F7C943"/>
          </a:solidFill>
          <a:ln w="9525">
            <a:noFill/>
            <a:miter lim="800000"/>
            <a:headEnd/>
            <a:tailEnd/>
          </a:ln>
        </p:spPr>
        <p:txBody>
          <a:bodyPr>
            <a:spAutoFit/>
          </a:bodyPr>
          <a:lstStyle/>
          <a:p>
            <a:r>
              <a:rPr lang="el-GR" sz="2800" b="1">
                <a:solidFill>
                  <a:schemeClr val="bg1"/>
                </a:solidFill>
                <a:latin typeface="Aharoni" pitchFamily="2" charset="-79"/>
                <a:cs typeface="Aharoni" pitchFamily="2" charset="-79"/>
              </a:rPr>
              <a:t>Χρηματοδότηση</a:t>
            </a:r>
            <a:endParaRPr lang="fr-BE" sz="2800" b="1">
              <a:solidFill>
                <a:schemeClr val="bg1"/>
              </a:solidFill>
              <a:latin typeface="Aharoni" pitchFamily="2" charset="-79"/>
              <a:cs typeface="Aharoni" pitchFamily="2" charset="-79"/>
            </a:endParaRPr>
          </a:p>
        </p:txBody>
      </p:sp>
      <p:sp>
        <p:nvSpPr>
          <p:cNvPr id="63492" name="Content Placeholder 2"/>
          <p:cNvSpPr>
            <a:spLocks noGrp="1"/>
          </p:cNvSpPr>
          <p:nvPr>
            <p:ph idx="4294967295"/>
          </p:nvPr>
        </p:nvSpPr>
        <p:spPr>
          <a:xfrm>
            <a:off x="0" y="3071813"/>
            <a:ext cx="9144000" cy="3452812"/>
          </a:xfrm>
        </p:spPr>
        <p:txBody>
          <a:bodyPr/>
          <a:lstStyle/>
          <a:p>
            <a:pPr eaLnBrk="1" hangingPunct="1">
              <a:lnSpc>
                <a:spcPct val="110000"/>
              </a:lnSpc>
              <a:spcBef>
                <a:spcPct val="0"/>
              </a:spcBef>
              <a:spcAft>
                <a:spcPct val="40000"/>
              </a:spcAft>
              <a:buClr>
                <a:srgbClr val="DA4010"/>
              </a:buClr>
              <a:buFont typeface="Wingdings" pitchFamily="2" charset="2"/>
              <a:buChar char="Ø"/>
            </a:pPr>
            <a:r>
              <a:rPr lang="el-GR" sz="1800" smtClean="0">
                <a:latin typeface="Century Gothic" pitchFamily="34" charset="0"/>
              </a:rPr>
              <a:t>Μηνιαία επιχορήγηση του φοιτητή (1 μήνας = 30 ημέρες)</a:t>
            </a:r>
          </a:p>
          <a:p>
            <a:pPr eaLnBrk="1" hangingPunct="1">
              <a:lnSpc>
                <a:spcPct val="110000"/>
              </a:lnSpc>
              <a:spcBef>
                <a:spcPct val="0"/>
              </a:spcBef>
              <a:spcAft>
                <a:spcPct val="40000"/>
              </a:spcAft>
              <a:buClr>
                <a:srgbClr val="DA4010"/>
              </a:buClr>
              <a:buFont typeface="Wingdings" pitchFamily="2" charset="2"/>
              <a:buChar char="Ø"/>
            </a:pPr>
            <a:r>
              <a:rPr lang="el-GR" sz="1800" smtClean="0">
                <a:latin typeface="Century Gothic" pitchFamily="34" charset="0"/>
              </a:rPr>
              <a:t>Τρεις κατηγορίες χωρών που συμμετέχουν στο πρόγραμμα, ανάλογα με το κόστος ζωής</a:t>
            </a:r>
            <a:r>
              <a:rPr lang="en-US" sz="1800" smtClean="0">
                <a:latin typeface="Century Gothic" pitchFamily="34" charset="0"/>
              </a:rPr>
              <a:t>:</a:t>
            </a:r>
            <a:endParaRPr lang="el-GR" sz="1800" smtClean="0">
              <a:latin typeface="Century Gothic" pitchFamily="34" charset="0"/>
            </a:endParaRPr>
          </a:p>
          <a:p>
            <a:pPr lvl="1" eaLnBrk="1" hangingPunct="1">
              <a:lnSpc>
                <a:spcPct val="110000"/>
              </a:lnSpc>
              <a:spcBef>
                <a:spcPct val="0"/>
              </a:spcBef>
              <a:spcAft>
                <a:spcPct val="40000"/>
              </a:spcAft>
              <a:buClr>
                <a:srgbClr val="DA4010"/>
              </a:buClr>
              <a:buFont typeface="Wingdings" pitchFamily="2" charset="2"/>
              <a:buChar char="§"/>
            </a:pPr>
            <a:r>
              <a:rPr lang="el-GR" sz="1800" smtClean="0">
                <a:latin typeface="Century Gothic" pitchFamily="34" charset="0"/>
              </a:rPr>
              <a:t>1</a:t>
            </a:r>
            <a:r>
              <a:rPr lang="el-GR" sz="1800" baseline="30000" smtClean="0">
                <a:latin typeface="Century Gothic" pitchFamily="34" charset="0"/>
              </a:rPr>
              <a:t>η</a:t>
            </a:r>
            <a:r>
              <a:rPr lang="el-GR" sz="1800" smtClean="0">
                <a:latin typeface="Century Gothic" pitchFamily="34" charset="0"/>
              </a:rPr>
              <a:t> Κατηγορία- Υψηλό κόστος ζωής</a:t>
            </a:r>
            <a:r>
              <a:rPr lang="en-US" sz="1800" smtClean="0">
                <a:latin typeface="Century Gothic" pitchFamily="34" charset="0"/>
              </a:rPr>
              <a:t>: FR, IT,UK,AT,FI,SE,DK,IE,NO,LI,CH</a:t>
            </a:r>
            <a:r>
              <a:rPr lang="el-GR" sz="1800" smtClean="0">
                <a:latin typeface="Century Gothic" pitchFamily="34" charset="0"/>
              </a:rPr>
              <a:t>-  450 Ευρώ</a:t>
            </a:r>
            <a:endParaRPr lang="en-US" sz="1800" smtClean="0">
              <a:latin typeface="Century Gothic" pitchFamily="34" charset="0"/>
            </a:endParaRPr>
          </a:p>
          <a:p>
            <a:pPr lvl="1" eaLnBrk="1" hangingPunct="1">
              <a:lnSpc>
                <a:spcPct val="110000"/>
              </a:lnSpc>
              <a:spcBef>
                <a:spcPct val="0"/>
              </a:spcBef>
              <a:spcAft>
                <a:spcPct val="40000"/>
              </a:spcAft>
              <a:buClr>
                <a:srgbClr val="DA4010"/>
              </a:buClr>
              <a:buFont typeface="Wingdings" pitchFamily="2" charset="2"/>
              <a:buChar char="§"/>
            </a:pPr>
            <a:r>
              <a:rPr lang="en-US" sz="1800" smtClean="0">
                <a:latin typeface="Century Gothic" pitchFamily="34" charset="0"/>
              </a:rPr>
              <a:t>2</a:t>
            </a:r>
            <a:r>
              <a:rPr lang="el-GR" sz="1800" baseline="30000" smtClean="0">
                <a:latin typeface="Century Gothic" pitchFamily="34" charset="0"/>
              </a:rPr>
              <a:t>η</a:t>
            </a:r>
            <a:r>
              <a:rPr lang="el-GR" sz="1800" smtClean="0">
                <a:latin typeface="Century Gothic" pitchFamily="34" charset="0"/>
              </a:rPr>
              <a:t> Κατηγορία – Μεσαίο κόστος ζωής</a:t>
            </a:r>
            <a:r>
              <a:rPr lang="en-US" sz="1800" smtClean="0">
                <a:latin typeface="Century Gothic" pitchFamily="34" charset="0"/>
              </a:rPr>
              <a:t>: </a:t>
            </a:r>
            <a:r>
              <a:rPr lang="el-GR" sz="1800" smtClean="0">
                <a:latin typeface="Century Gothic" pitchFamily="34" charset="0"/>
              </a:rPr>
              <a:t> 400 Ευρώ </a:t>
            </a:r>
            <a:r>
              <a:rPr lang="en-US" sz="1800" smtClean="0">
                <a:latin typeface="Century Gothic" pitchFamily="34" charset="0"/>
              </a:rPr>
              <a:t>ES,DE,TR,NL,BE,CZ,PT,GR,SI,HR,LU,CY,IS</a:t>
            </a:r>
          </a:p>
          <a:p>
            <a:pPr lvl="1" eaLnBrk="1" hangingPunct="1">
              <a:lnSpc>
                <a:spcPct val="110000"/>
              </a:lnSpc>
              <a:spcBef>
                <a:spcPct val="0"/>
              </a:spcBef>
              <a:spcAft>
                <a:spcPct val="40000"/>
              </a:spcAft>
              <a:buClr>
                <a:srgbClr val="DA4010"/>
              </a:buClr>
              <a:buFont typeface="Wingdings" pitchFamily="2" charset="2"/>
              <a:buChar char="§"/>
            </a:pPr>
            <a:r>
              <a:rPr lang="en-US" sz="1800" smtClean="0">
                <a:latin typeface="Century Gothic" pitchFamily="34" charset="0"/>
              </a:rPr>
              <a:t>3</a:t>
            </a:r>
            <a:r>
              <a:rPr lang="el-GR" sz="1800" baseline="30000" smtClean="0">
                <a:latin typeface="Century Gothic" pitchFamily="34" charset="0"/>
              </a:rPr>
              <a:t>η</a:t>
            </a:r>
            <a:r>
              <a:rPr lang="el-GR" sz="1800" smtClean="0">
                <a:latin typeface="Century Gothic" pitchFamily="34" charset="0"/>
              </a:rPr>
              <a:t> Κατηγορία – Χαμηλό κόστος ζωής</a:t>
            </a:r>
            <a:r>
              <a:rPr lang="en-US" sz="1800" smtClean="0">
                <a:latin typeface="Century Gothic" pitchFamily="34" charset="0"/>
              </a:rPr>
              <a:t>: </a:t>
            </a:r>
            <a:r>
              <a:rPr lang="el-GR" sz="1800" smtClean="0">
                <a:latin typeface="Century Gothic" pitchFamily="34" charset="0"/>
              </a:rPr>
              <a:t> 350 Ευρώ </a:t>
            </a:r>
            <a:r>
              <a:rPr lang="en-US" sz="1800" smtClean="0">
                <a:latin typeface="Century Gothic" pitchFamily="34" charset="0"/>
              </a:rPr>
              <a:t>PL,RO,HU,LT,SK,BG,LV,EE,MT</a:t>
            </a:r>
            <a:endParaRPr lang="fr-FR" sz="1800" smtClean="0">
              <a:latin typeface="Century Gothic" pitchFamily="34" charset="0"/>
            </a:endParaRPr>
          </a:p>
          <a:p>
            <a:pPr eaLnBrk="1" hangingPunct="1">
              <a:lnSpc>
                <a:spcPct val="110000"/>
              </a:lnSpc>
              <a:spcAft>
                <a:spcPct val="40000"/>
              </a:spcAft>
              <a:buClr>
                <a:srgbClr val="0F5494"/>
              </a:buClr>
              <a:buFont typeface="Wingdings" pitchFamily="2" charset="2"/>
              <a:buChar char="ü"/>
            </a:pPr>
            <a:endParaRPr lang="fr-BE" sz="1000" i="1" smtClean="0">
              <a:solidFill>
                <a:schemeClr val="tx2"/>
              </a:solidFill>
            </a:endParaRPr>
          </a:p>
          <a:p>
            <a:pPr eaLnBrk="1" hangingPunct="1">
              <a:lnSpc>
                <a:spcPct val="110000"/>
              </a:lnSpc>
              <a:spcAft>
                <a:spcPct val="40000"/>
              </a:spcAft>
              <a:buClr>
                <a:srgbClr val="0F5494"/>
              </a:buClr>
              <a:buFont typeface="Wingdings" pitchFamily="2" charset="2"/>
              <a:buChar char="ü"/>
            </a:pPr>
            <a:endParaRPr lang="en-GB" sz="1000" b="0" i="1" smtClean="0"/>
          </a:p>
        </p:txBody>
      </p:sp>
      <p:sp>
        <p:nvSpPr>
          <p:cNvPr id="65543" name="Titre 1"/>
          <p:cNvSpPr>
            <a:spLocks noGrp="1"/>
          </p:cNvSpPr>
          <p:nvPr>
            <p:ph type="title" idx="4294967295"/>
          </p:nvPr>
        </p:nvSpPr>
        <p:spPr>
          <a:xfrm>
            <a:off x="323850" y="1989138"/>
            <a:ext cx="6119813" cy="935037"/>
          </a:xfrm>
        </p:spPr>
        <p:txBody>
          <a:bodyPr/>
          <a:lstStyle/>
          <a:p>
            <a:pPr algn="l" eaLnBrk="1" hangingPunct="1">
              <a:defRPr/>
            </a:pPr>
            <a:r>
              <a:rPr lang="el-GR" sz="2600" dirty="0" smtClean="0">
                <a:solidFill>
                  <a:srgbClr val="B3423F"/>
                </a:solidFill>
                <a:effectLst>
                  <a:outerShdw blurRad="38100" dist="38100" dir="2700000" algn="tl">
                    <a:srgbClr val="C0C0C0"/>
                  </a:outerShdw>
                </a:effectLst>
              </a:rPr>
              <a:t>Κινητικότητα φοιτητών για σπουδές και για πρακτική άσκηση</a:t>
            </a:r>
            <a:r>
              <a:rPr lang="el-GR" sz="1300" dirty="0" smtClean="0"/>
              <a:t> </a:t>
            </a:r>
            <a:endParaRPr lang="fr-FR" sz="1300" dirty="0" smtClean="0"/>
          </a:p>
        </p:txBody>
      </p:sp>
      <p:pic>
        <p:nvPicPr>
          <p:cNvPr id="9" name="Image 8"/>
          <p:cNvPicPr>
            <a:picLocks noChangeAspect="1"/>
          </p:cNvPicPr>
          <p:nvPr/>
        </p:nvPicPr>
        <p:blipFill>
          <a:blip r:embed="rId3" cstate="print">
            <a:extLst>
              <a:ext uri="{28A0092B-C50C-407E-A947-70E740481C1C}"/>
            </a:extLst>
          </a:blip>
          <a:stretch>
            <a:fillRect/>
          </a:stretch>
        </p:blipFill>
        <p:spPr>
          <a:xfrm>
            <a:off x="6786215" y="1759811"/>
            <a:ext cx="1841279" cy="1027709"/>
          </a:xfrm>
          <a:prstGeom prst="rect">
            <a:avLst/>
          </a:prstGeom>
          <a:ln>
            <a:noFill/>
          </a:ln>
          <a:effectLst>
            <a:outerShdw blurRad="292100" dist="139700" dir="2700000" algn="tl" rotWithShape="0">
              <a:srgbClr val="333333">
                <a:alpha val="65000"/>
              </a:srgbClr>
            </a:outerShdw>
            <a:reflection blurRad="6350" stA="50000" endA="300" endPos="55500" dist="50800" dir="5400000" sy="-100000" algn="bl" rotWithShape="0"/>
          </a:effectLst>
        </p:spPr>
      </p:pic>
      <p:sp>
        <p:nvSpPr>
          <p:cNvPr id="3" name="7-Point Star 1"/>
          <p:cNvSpPr/>
          <p:nvPr/>
        </p:nvSpPr>
        <p:spPr>
          <a:xfrm>
            <a:off x="7113216" y="5536280"/>
            <a:ext cx="1405337" cy="720081"/>
          </a:xfrm>
          <a:prstGeom prst="star7">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l-GR" sz="1800" dirty="0">
                <a:solidFill>
                  <a:srgbClr val="FFFFFF"/>
                </a:solidFill>
                <a:cs typeface="Arial" charset="0"/>
              </a:rPr>
              <a:t>ΝΕΟ</a:t>
            </a:r>
            <a:endParaRPr lang="en-GB" sz="1800" dirty="0">
              <a:solidFill>
                <a:srgbClr val="FFFFFF"/>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3491"/>
                                        </p:tgtEl>
                                        <p:attrNameLst>
                                          <p:attrName>style.visibility</p:attrName>
                                        </p:attrNameLst>
                                      </p:cBhvr>
                                      <p:to>
                                        <p:strVal val="visible"/>
                                      </p:to>
                                    </p:set>
                                    <p:anim from="(-#ppt_w/2)" to="(#ppt_x)" calcmode="lin" valueType="num">
                                      <p:cBhvr>
                                        <p:cTn id="7" dur="600" fill="hold">
                                          <p:stCondLst>
                                            <p:cond delay="0"/>
                                          </p:stCondLst>
                                        </p:cTn>
                                        <p:tgtEl>
                                          <p:spTgt spid="63491"/>
                                        </p:tgtEl>
                                        <p:attrNameLst>
                                          <p:attrName>ppt_x</p:attrName>
                                        </p:attrNameLst>
                                      </p:cBhvr>
                                    </p:anim>
                                    <p:anim from="0" to="-1.0" calcmode="lin" valueType="num">
                                      <p:cBhvr>
                                        <p:cTn id="8" dur="200" decel="50000" autoRev="1" fill="hold">
                                          <p:stCondLst>
                                            <p:cond delay="600"/>
                                          </p:stCondLst>
                                        </p:cTn>
                                        <p:tgtEl>
                                          <p:spTgt spid="63491"/>
                                        </p:tgtEl>
                                        <p:attrNameLst>
                                          <p:attrName>xshear</p:attrName>
                                        </p:attrNameLst>
                                      </p:cBhvr>
                                    </p:anim>
                                    <p:animScale>
                                      <p:cBhvr>
                                        <p:cTn id="9" dur="200" decel="100000" autoRev="1" fill="hold">
                                          <p:stCondLst>
                                            <p:cond delay="600"/>
                                          </p:stCondLst>
                                        </p:cTn>
                                        <p:tgtEl>
                                          <p:spTgt spid="63491"/>
                                        </p:tgtEl>
                                      </p:cBhvr>
                                      <p:from x="100000" y="100000"/>
                                      <p:to x="80000" y="100000"/>
                                    </p:animScale>
                                    <p:anim by="(#ppt_h/3+#ppt_w*0.1)" calcmode="lin" valueType="num">
                                      <p:cBhvr additive="sum">
                                        <p:cTn id="10" dur="200" decel="100000" autoRev="1" fill="hold">
                                          <p:stCondLst>
                                            <p:cond delay="600"/>
                                          </p:stCondLst>
                                        </p:cTn>
                                        <p:tgtEl>
                                          <p:spTgt spid="63491"/>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65543"/>
                                        </p:tgtEl>
                                        <p:attrNameLst>
                                          <p:attrName>style.visibility</p:attrName>
                                        </p:attrNameLst>
                                      </p:cBhvr>
                                      <p:to>
                                        <p:strVal val="visible"/>
                                      </p:to>
                                    </p:set>
                                    <p:anim calcmode="lin" valueType="num">
                                      <p:cBhvr>
                                        <p:cTn id="14" dur="500" fill="hold"/>
                                        <p:tgtEl>
                                          <p:spTgt spid="65543"/>
                                        </p:tgtEl>
                                        <p:attrNameLst>
                                          <p:attrName>ppt_w</p:attrName>
                                        </p:attrNameLst>
                                      </p:cBhvr>
                                      <p:tavLst>
                                        <p:tav tm="0">
                                          <p:val>
                                            <p:fltVal val="0"/>
                                          </p:val>
                                        </p:tav>
                                        <p:tav tm="100000">
                                          <p:val>
                                            <p:strVal val="#ppt_w"/>
                                          </p:val>
                                        </p:tav>
                                      </p:tavLst>
                                    </p:anim>
                                    <p:anim calcmode="lin" valueType="num">
                                      <p:cBhvr>
                                        <p:cTn id="15" dur="500" fill="hold"/>
                                        <p:tgtEl>
                                          <p:spTgt spid="65543"/>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63492">
                                            <p:txEl>
                                              <p:pRg st="0" end="0"/>
                                            </p:txEl>
                                          </p:spTgt>
                                        </p:tgtEl>
                                        <p:attrNameLst>
                                          <p:attrName>style.visibility</p:attrName>
                                        </p:attrNameLst>
                                      </p:cBhvr>
                                      <p:to>
                                        <p:strVal val="visible"/>
                                      </p:to>
                                    </p:set>
                                    <p:anim calcmode="lin" valueType="num">
                                      <p:cBhvr additive="base">
                                        <p:cTn id="19" dur="500" fill="hold"/>
                                        <p:tgtEl>
                                          <p:spTgt spid="6349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63492">
                                            <p:txEl>
                                              <p:pRg st="1" end="1"/>
                                            </p:txEl>
                                          </p:spTgt>
                                        </p:tgtEl>
                                        <p:attrNameLst>
                                          <p:attrName>style.visibility</p:attrName>
                                        </p:attrNameLst>
                                      </p:cBhvr>
                                      <p:to>
                                        <p:strVal val="visible"/>
                                      </p:to>
                                    </p:set>
                                    <p:anim calcmode="lin" valueType="num">
                                      <p:cBhvr additive="base">
                                        <p:cTn id="24" dur="500" fill="hold"/>
                                        <p:tgtEl>
                                          <p:spTgt spid="63492">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3492">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63492">
                                            <p:txEl>
                                              <p:pRg st="2" end="2"/>
                                            </p:txEl>
                                          </p:spTgt>
                                        </p:tgtEl>
                                        <p:attrNameLst>
                                          <p:attrName>style.visibility</p:attrName>
                                        </p:attrNameLst>
                                      </p:cBhvr>
                                      <p:to>
                                        <p:strVal val="visible"/>
                                      </p:to>
                                    </p:set>
                                    <p:anim calcmode="lin" valueType="num">
                                      <p:cBhvr additive="base">
                                        <p:cTn id="29" dur="500" fill="hold"/>
                                        <p:tgtEl>
                                          <p:spTgt spid="6349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3492">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63492">
                                            <p:txEl>
                                              <p:pRg st="3" end="3"/>
                                            </p:txEl>
                                          </p:spTgt>
                                        </p:tgtEl>
                                        <p:attrNameLst>
                                          <p:attrName>style.visibility</p:attrName>
                                        </p:attrNameLst>
                                      </p:cBhvr>
                                      <p:to>
                                        <p:strVal val="visible"/>
                                      </p:to>
                                    </p:set>
                                    <p:anim calcmode="lin" valueType="num">
                                      <p:cBhvr additive="base">
                                        <p:cTn id="34" dur="500" fill="hold"/>
                                        <p:tgtEl>
                                          <p:spTgt spid="63492">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3492">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63492">
                                            <p:txEl>
                                              <p:pRg st="4" end="4"/>
                                            </p:txEl>
                                          </p:spTgt>
                                        </p:tgtEl>
                                        <p:attrNameLst>
                                          <p:attrName>style.visibility</p:attrName>
                                        </p:attrNameLst>
                                      </p:cBhvr>
                                      <p:to>
                                        <p:strVal val="visible"/>
                                      </p:to>
                                    </p:set>
                                    <p:anim calcmode="lin" valueType="num">
                                      <p:cBhvr additive="base">
                                        <p:cTn id="39" dur="500" fill="hold"/>
                                        <p:tgtEl>
                                          <p:spTgt spid="6349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3492">
                                            <p:txEl>
                                              <p:pRg st="4" end="4"/>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35" presetClass="entr" presetSubtype="0"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2000"/>
                                        <p:tgtEl>
                                          <p:spTgt spid="3"/>
                                        </p:tgtEl>
                                      </p:cBhvr>
                                    </p:animEffect>
                                    <p:anim calcmode="lin" valueType="num">
                                      <p:cBhvr>
                                        <p:cTn id="45" dur="2000" fill="hold"/>
                                        <p:tgtEl>
                                          <p:spTgt spid="3"/>
                                        </p:tgtEl>
                                        <p:attrNameLst>
                                          <p:attrName>style.rotation</p:attrName>
                                        </p:attrNameLst>
                                      </p:cBhvr>
                                      <p:tavLst>
                                        <p:tav tm="0">
                                          <p:val>
                                            <p:fltVal val="720"/>
                                          </p:val>
                                        </p:tav>
                                        <p:tav tm="100000">
                                          <p:val>
                                            <p:fltVal val="0"/>
                                          </p:val>
                                        </p:tav>
                                      </p:tavLst>
                                    </p:anim>
                                    <p:anim calcmode="lin" valueType="num">
                                      <p:cBhvr>
                                        <p:cTn id="46" dur="2000" fill="hold"/>
                                        <p:tgtEl>
                                          <p:spTgt spid="3"/>
                                        </p:tgtEl>
                                        <p:attrNameLst>
                                          <p:attrName>ppt_h</p:attrName>
                                        </p:attrNameLst>
                                      </p:cBhvr>
                                      <p:tavLst>
                                        <p:tav tm="0">
                                          <p:val>
                                            <p:fltVal val="0"/>
                                          </p:val>
                                        </p:tav>
                                        <p:tav tm="100000">
                                          <p:val>
                                            <p:strVal val="#ppt_h"/>
                                          </p:val>
                                        </p:tav>
                                      </p:tavLst>
                                    </p:anim>
                                    <p:anim calcmode="lin" valueType="num">
                                      <p:cBhvr>
                                        <p:cTn id="47"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P spid="63492" grpId="0" build="p" bldLvl="2"/>
      <p:bldP spid="6554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l-GR" sz="2800" smtClean="0">
                <a:solidFill>
                  <a:srgbClr val="C00000"/>
                </a:solidFill>
              </a:rPr>
              <a:t>ΠΟΣΟ ΕΠΙΧΟΡΗΓΗΣΗΣ ΦΟΙΤΗΤΩΝ ΠΟΥ ΜΕΤΑΚΙΝΟΥΝΤΑΙ ΓΙΑ ΠΡΑΚΤΙΚΗ ΑΣΚΗΣΗ</a:t>
            </a:r>
          </a:p>
        </p:txBody>
      </p:sp>
      <p:sp>
        <p:nvSpPr>
          <p:cNvPr id="3" name="Content Placeholder 2"/>
          <p:cNvSpPr>
            <a:spLocks noGrp="1"/>
          </p:cNvSpPr>
          <p:nvPr>
            <p:ph idx="1"/>
          </p:nvPr>
        </p:nvSpPr>
        <p:spPr/>
        <p:txBody>
          <a:bodyPr/>
          <a:lstStyle/>
          <a:p>
            <a:pPr eaLnBrk="1" hangingPunct="1">
              <a:lnSpc>
                <a:spcPct val="110000"/>
              </a:lnSpc>
              <a:spcBef>
                <a:spcPct val="0"/>
              </a:spcBef>
              <a:spcAft>
                <a:spcPct val="40000"/>
              </a:spcAft>
              <a:buClr>
                <a:srgbClr val="DA4010"/>
              </a:buClr>
              <a:buFont typeface="Wingdings" pitchFamily="2" charset="2"/>
              <a:buChar char="Ø"/>
              <a:defRPr/>
            </a:pPr>
            <a:r>
              <a:rPr lang="el-GR" sz="1800" dirty="0" smtClean="0">
                <a:latin typeface="Century Gothic" pitchFamily="34" charset="0"/>
              </a:rPr>
              <a:t>Τρεις κατηγορίες χωρών που συμμετέχουν στο πρόγραμμα, ανάλογα με το κόστος ζωής</a:t>
            </a:r>
            <a:r>
              <a:rPr lang="en-US" sz="1800" dirty="0" smtClean="0">
                <a:latin typeface="Century Gothic" pitchFamily="34" charset="0"/>
              </a:rPr>
              <a:t>:</a:t>
            </a:r>
            <a:endParaRPr lang="el-GR" sz="1800" dirty="0" smtClean="0">
              <a:latin typeface="Century Gothic" pitchFamily="34" charset="0"/>
            </a:endParaRPr>
          </a:p>
          <a:p>
            <a:pPr lvl="1" eaLnBrk="1" hangingPunct="1">
              <a:lnSpc>
                <a:spcPct val="110000"/>
              </a:lnSpc>
              <a:spcBef>
                <a:spcPct val="0"/>
              </a:spcBef>
              <a:spcAft>
                <a:spcPct val="40000"/>
              </a:spcAft>
              <a:buClr>
                <a:srgbClr val="DA4010"/>
              </a:buClr>
              <a:buFont typeface="Wingdings" pitchFamily="2" charset="2"/>
              <a:buChar char="§"/>
              <a:defRPr/>
            </a:pPr>
            <a:r>
              <a:rPr lang="el-GR" sz="1800" dirty="0" smtClean="0">
                <a:latin typeface="Century Gothic" pitchFamily="34" charset="0"/>
              </a:rPr>
              <a:t>1</a:t>
            </a:r>
            <a:r>
              <a:rPr lang="el-GR" sz="1800" baseline="30000" dirty="0" smtClean="0">
                <a:latin typeface="Century Gothic" pitchFamily="34" charset="0"/>
              </a:rPr>
              <a:t>η</a:t>
            </a:r>
            <a:r>
              <a:rPr lang="el-GR" sz="1800" dirty="0" smtClean="0">
                <a:latin typeface="Century Gothic" pitchFamily="34" charset="0"/>
              </a:rPr>
              <a:t> Κατηγορία- Υψηλό κόστος ζωής</a:t>
            </a:r>
            <a:r>
              <a:rPr lang="en-US" sz="1800" dirty="0" smtClean="0">
                <a:latin typeface="Century Gothic" pitchFamily="34" charset="0"/>
              </a:rPr>
              <a:t>: FR, IT,UK,AT,FI,SE,DK,IE,NO,LI,CH</a:t>
            </a:r>
            <a:r>
              <a:rPr lang="el-GR" sz="1800" dirty="0" smtClean="0">
                <a:latin typeface="Century Gothic" pitchFamily="34" charset="0"/>
              </a:rPr>
              <a:t>-  580 Ευρώ</a:t>
            </a:r>
            <a:endParaRPr lang="en-US" sz="1800" dirty="0" smtClean="0">
              <a:latin typeface="Century Gothic" pitchFamily="34" charset="0"/>
            </a:endParaRPr>
          </a:p>
          <a:p>
            <a:pPr lvl="1" eaLnBrk="1" hangingPunct="1">
              <a:lnSpc>
                <a:spcPct val="110000"/>
              </a:lnSpc>
              <a:spcBef>
                <a:spcPct val="0"/>
              </a:spcBef>
              <a:spcAft>
                <a:spcPct val="40000"/>
              </a:spcAft>
              <a:buClr>
                <a:srgbClr val="DA4010"/>
              </a:buClr>
              <a:buFont typeface="Wingdings" pitchFamily="2" charset="2"/>
              <a:buChar char="§"/>
              <a:defRPr/>
            </a:pPr>
            <a:r>
              <a:rPr lang="en-US" sz="1800" dirty="0" smtClean="0">
                <a:latin typeface="Century Gothic" pitchFamily="34" charset="0"/>
              </a:rPr>
              <a:t>2</a:t>
            </a:r>
            <a:r>
              <a:rPr lang="el-GR" sz="1800" baseline="30000" dirty="0" smtClean="0">
                <a:latin typeface="Century Gothic" pitchFamily="34" charset="0"/>
              </a:rPr>
              <a:t>η</a:t>
            </a:r>
            <a:r>
              <a:rPr lang="el-GR" sz="1800" dirty="0" smtClean="0">
                <a:latin typeface="Century Gothic" pitchFamily="34" charset="0"/>
              </a:rPr>
              <a:t> Κατηγορία – Μεσαίο κόστος ζωής</a:t>
            </a:r>
            <a:r>
              <a:rPr lang="en-US" sz="1800" dirty="0" smtClean="0">
                <a:latin typeface="Century Gothic" pitchFamily="34" charset="0"/>
              </a:rPr>
              <a:t>: </a:t>
            </a:r>
            <a:r>
              <a:rPr lang="el-GR" sz="1800" dirty="0" smtClean="0">
                <a:latin typeface="Century Gothic" pitchFamily="34" charset="0"/>
              </a:rPr>
              <a:t> 530 Ευρώ </a:t>
            </a:r>
            <a:r>
              <a:rPr lang="en-US" sz="1800" dirty="0" smtClean="0">
                <a:latin typeface="Century Gothic" pitchFamily="34" charset="0"/>
              </a:rPr>
              <a:t>ES,DE,TR,NL,BE,CZ,PT,GR,SI,HR,LU,CY,IS</a:t>
            </a:r>
          </a:p>
          <a:p>
            <a:pPr lvl="1" eaLnBrk="1" hangingPunct="1">
              <a:lnSpc>
                <a:spcPct val="110000"/>
              </a:lnSpc>
              <a:spcBef>
                <a:spcPct val="0"/>
              </a:spcBef>
              <a:spcAft>
                <a:spcPct val="40000"/>
              </a:spcAft>
              <a:buClr>
                <a:srgbClr val="DA4010"/>
              </a:buClr>
              <a:buFont typeface="Wingdings" pitchFamily="2" charset="2"/>
              <a:buChar char="§"/>
              <a:defRPr/>
            </a:pPr>
            <a:r>
              <a:rPr lang="en-US" sz="1800" dirty="0" smtClean="0">
                <a:latin typeface="Century Gothic" pitchFamily="34" charset="0"/>
              </a:rPr>
              <a:t>3</a:t>
            </a:r>
            <a:r>
              <a:rPr lang="el-GR" sz="1800" baseline="30000" dirty="0" smtClean="0">
                <a:latin typeface="Century Gothic" pitchFamily="34" charset="0"/>
              </a:rPr>
              <a:t>η</a:t>
            </a:r>
            <a:r>
              <a:rPr lang="el-GR" sz="1800" dirty="0" smtClean="0">
                <a:latin typeface="Century Gothic" pitchFamily="34" charset="0"/>
              </a:rPr>
              <a:t> Κατηγορία – Χαμηλό κόστος ζωής</a:t>
            </a:r>
            <a:r>
              <a:rPr lang="en-US" sz="1800" dirty="0" smtClean="0">
                <a:latin typeface="Century Gothic" pitchFamily="34" charset="0"/>
              </a:rPr>
              <a:t>: </a:t>
            </a:r>
            <a:r>
              <a:rPr lang="el-GR" sz="1800" dirty="0" smtClean="0">
                <a:latin typeface="Century Gothic" pitchFamily="34" charset="0"/>
              </a:rPr>
              <a:t> 480 Ευρώ </a:t>
            </a:r>
            <a:r>
              <a:rPr lang="en-US" sz="1800" dirty="0" smtClean="0">
                <a:latin typeface="Century Gothic" pitchFamily="34" charset="0"/>
              </a:rPr>
              <a:t>PL,RO,HU,LT,SK,BG,LV,EE,MT</a:t>
            </a:r>
            <a:endParaRPr lang="fr-FR" sz="1800" dirty="0" smtClean="0">
              <a:latin typeface="Century Gothic" pitchFamily="34" charset="0"/>
            </a:endParaRPr>
          </a:p>
          <a:p>
            <a:pPr eaLnBrk="1" hangingPunct="1">
              <a:lnSpc>
                <a:spcPct val="110000"/>
              </a:lnSpc>
              <a:spcBef>
                <a:spcPct val="0"/>
              </a:spcBef>
              <a:spcAft>
                <a:spcPct val="40000"/>
              </a:spcAft>
              <a:buClr>
                <a:srgbClr val="DA4010"/>
              </a:buClr>
              <a:buFont typeface="Wingdings" pitchFamily="2" charset="2"/>
              <a:buChar char="Ø"/>
              <a:defRPr/>
            </a:pPr>
            <a:endParaRPr lang="fr-FR" dirty="0" smtClean="0">
              <a:latin typeface="Century Gothic" pitchFamily="34" charset="0"/>
            </a:endParaRPr>
          </a:p>
          <a:p>
            <a:pPr eaLnBrk="1" hangingPunct="1">
              <a:lnSpc>
                <a:spcPct val="110000"/>
              </a:lnSpc>
              <a:spcAft>
                <a:spcPct val="40000"/>
              </a:spcAft>
              <a:buClr>
                <a:srgbClr val="0F5494"/>
              </a:buClr>
              <a:buFont typeface="Arial" charset="0"/>
              <a:buNone/>
              <a:defRPr/>
            </a:pPr>
            <a:r>
              <a:rPr lang="fr-FR" sz="1050" b="0" i="1" dirty="0" smtClean="0"/>
              <a:t>    </a:t>
            </a:r>
            <a:endParaRPr lang="fr-FR" sz="1050" i="1" dirty="0" smtClean="0">
              <a:solidFill>
                <a:schemeClr val="tx2"/>
              </a:solidFill>
            </a:endParaRPr>
          </a:p>
          <a:p>
            <a:pPr>
              <a:defRPr/>
            </a:pPr>
            <a:endParaRPr lang="el-GR" dirty="0"/>
          </a:p>
        </p:txBody>
      </p:sp>
      <p:pic>
        <p:nvPicPr>
          <p:cNvPr id="4" name="Image 8"/>
          <p:cNvPicPr>
            <a:picLocks noChangeAspect="1"/>
          </p:cNvPicPr>
          <p:nvPr/>
        </p:nvPicPr>
        <p:blipFill>
          <a:blip r:embed="rId2" cstate="print">
            <a:extLst>
              <a:ext uri="{28A0092B-C50C-407E-A947-70E740481C1C}"/>
            </a:extLst>
          </a:blip>
          <a:stretch>
            <a:fillRect/>
          </a:stretch>
        </p:blipFill>
        <p:spPr>
          <a:xfrm>
            <a:off x="7020272" y="3717032"/>
            <a:ext cx="1841279" cy="1027709"/>
          </a:xfrm>
          <a:prstGeom prst="rect">
            <a:avLst/>
          </a:prstGeom>
          <a:ln>
            <a:noFill/>
          </a:ln>
          <a:effectLst>
            <a:outerShdw blurRad="292100" dist="139700" dir="2700000" algn="tl" rotWithShape="0">
              <a:srgbClr val="333333">
                <a:alpha val="65000"/>
              </a:srgbClr>
            </a:outerShdw>
            <a:reflection blurRad="6350" stA="50000" endA="300" endPos="55500" dist="508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5537"/>
                                        </p:tgtEl>
                                        <p:attrNameLst>
                                          <p:attrName>style.visibility</p:attrName>
                                        </p:attrNameLst>
                                      </p:cBhvr>
                                      <p:to>
                                        <p:strVal val="visible"/>
                                      </p:to>
                                    </p:set>
                                    <p:anim calcmode="lin" valueType="num">
                                      <p:cBhvr>
                                        <p:cTn id="7" dur="500" fill="hold"/>
                                        <p:tgtEl>
                                          <p:spTgt spid="65537"/>
                                        </p:tgtEl>
                                        <p:attrNameLst>
                                          <p:attrName>ppt_w</p:attrName>
                                        </p:attrNameLst>
                                      </p:cBhvr>
                                      <p:tavLst>
                                        <p:tav tm="0">
                                          <p:val>
                                            <p:fltVal val="0"/>
                                          </p:val>
                                        </p:tav>
                                        <p:tav tm="100000">
                                          <p:val>
                                            <p:strVal val="#ppt_w"/>
                                          </p:val>
                                        </p:tav>
                                      </p:tavLst>
                                    </p:anim>
                                    <p:anim calcmode="lin" valueType="num">
                                      <p:cBhvr>
                                        <p:cTn id="8" dur="500" fill="hold"/>
                                        <p:tgtEl>
                                          <p:spTgt spid="6553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Scale>
                                      <p:cBhvr>
                                        <p:cTn id="12"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gtEl>
                                        <p:attrNameLst>
                                          <p:attrName>ppt_x</p:attrName>
                                          <p:attrName>ppt_y</p:attrName>
                                        </p:attrNameLst>
                                      </p:cBhvr>
                                    </p:animMotion>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l-GR" dirty="0" smtClean="0">
                <a:solidFill>
                  <a:srgbClr val="B3423F"/>
                </a:solidFill>
                <a:effectLst>
                  <a:outerShdw blurRad="38100" dist="38100" dir="2700000" algn="tl">
                    <a:srgbClr val="C0C0C0"/>
                  </a:outerShdw>
                </a:effectLst>
                <a:latin typeface="Verdana" pitchFamily="34" charset="0"/>
              </a:rPr>
              <a:t/>
            </a:r>
            <a:br>
              <a:rPr lang="el-GR" dirty="0" smtClean="0">
                <a:solidFill>
                  <a:srgbClr val="B3423F"/>
                </a:solidFill>
                <a:effectLst>
                  <a:outerShdw blurRad="38100" dist="38100" dir="2700000" algn="tl">
                    <a:srgbClr val="C0C0C0"/>
                  </a:outerShdw>
                </a:effectLst>
                <a:latin typeface="Verdana" pitchFamily="34" charset="0"/>
              </a:rPr>
            </a:br>
            <a:r>
              <a:rPr lang="el-GR" sz="2400" dirty="0" smtClean="0">
                <a:solidFill>
                  <a:srgbClr val="B3423F"/>
                </a:solidFill>
                <a:effectLst>
                  <a:outerShdw blurRad="38100" dist="38100" dir="2700000" algn="tl">
                    <a:srgbClr val="C0C0C0"/>
                  </a:outerShdw>
                </a:effectLst>
              </a:rPr>
              <a:t>Κινητικότητα φοιτητών για σπουδές και για πρακτική άσκηση</a:t>
            </a:r>
            <a:r>
              <a:rPr lang="el-GR" sz="2400" dirty="0" smtClean="0"/>
              <a:t> </a:t>
            </a:r>
            <a:endParaRPr lang="el-GR" sz="2400" dirty="0"/>
          </a:p>
        </p:txBody>
      </p:sp>
      <p:sp>
        <p:nvSpPr>
          <p:cNvPr id="6" name="Content Placeholder 5"/>
          <p:cNvSpPr>
            <a:spLocks noGrp="1"/>
          </p:cNvSpPr>
          <p:nvPr>
            <p:ph idx="1"/>
          </p:nvPr>
        </p:nvSpPr>
        <p:spPr>
          <a:xfrm>
            <a:off x="395288" y="2708275"/>
            <a:ext cx="8229600" cy="3816350"/>
          </a:xfrm>
        </p:spPr>
        <p:txBody>
          <a:bodyPr/>
          <a:lstStyle/>
          <a:p>
            <a:pPr algn="just">
              <a:lnSpc>
                <a:spcPct val="150000"/>
              </a:lnSpc>
              <a:defRPr/>
            </a:pPr>
            <a:r>
              <a:rPr lang="el-GR" sz="1800" dirty="0" smtClean="0">
                <a:solidFill>
                  <a:schemeClr val="accent2">
                    <a:lumMod val="75000"/>
                  </a:schemeClr>
                </a:solidFill>
                <a:latin typeface="Century Gothic" pitchFamily="34" charset="0"/>
              </a:rPr>
              <a:t>Άτομα με αναπηρίες </a:t>
            </a:r>
            <a:r>
              <a:rPr lang="en-US" sz="1800" dirty="0" smtClean="0">
                <a:latin typeface="Century Gothic" pitchFamily="34" charset="0"/>
              </a:rPr>
              <a:t>: </a:t>
            </a:r>
            <a:r>
              <a:rPr lang="el-GR" sz="1800" dirty="0" smtClean="0">
                <a:latin typeface="Century Gothic" pitchFamily="34" charset="0"/>
              </a:rPr>
              <a:t>Τα Ιδρύματα αιτούνται στην Εθνική Μονάδα για επιπλέον χρηματοδότηση προκειμένου να μετακινήσουν άτομα με αναπηρίες. Η διαδικασία αίτησης των ατόμων με αναπηρίες θα πρέπει να είναι αναρτημένη στην ιστοσελίδα του Ιδρύματος</a:t>
            </a:r>
          </a:p>
          <a:p>
            <a:pPr>
              <a:lnSpc>
                <a:spcPct val="150000"/>
              </a:lnSpc>
              <a:defRPr/>
            </a:pPr>
            <a:r>
              <a:rPr lang="el-GR" sz="1800" dirty="0" smtClean="0">
                <a:solidFill>
                  <a:schemeClr val="accent2">
                    <a:lumMod val="75000"/>
                  </a:schemeClr>
                </a:solidFill>
                <a:latin typeface="Century Gothic" pitchFamily="34" charset="0"/>
              </a:rPr>
              <a:t>Άτομα που ανήκουν σε κοινωνικά ευπαθείς ομάδες </a:t>
            </a:r>
            <a:r>
              <a:rPr lang="en-US" sz="1800" dirty="0" smtClean="0">
                <a:solidFill>
                  <a:schemeClr val="accent2">
                    <a:lumMod val="75000"/>
                  </a:schemeClr>
                </a:solidFill>
                <a:latin typeface="Century Gothic" pitchFamily="34" charset="0"/>
              </a:rPr>
              <a:t>: </a:t>
            </a:r>
            <a:endParaRPr lang="el-GR" sz="1800" dirty="0" smtClean="0">
              <a:solidFill>
                <a:schemeClr val="accent2">
                  <a:lumMod val="75000"/>
                </a:schemeClr>
              </a:solidFill>
              <a:latin typeface="Century Gothic" pitchFamily="34" charset="0"/>
            </a:endParaRPr>
          </a:p>
          <a:p>
            <a:pPr>
              <a:lnSpc>
                <a:spcPct val="150000"/>
              </a:lnSpc>
              <a:buFont typeface="Wingdings" pitchFamily="2" charset="2"/>
              <a:buChar char="Ø"/>
              <a:defRPr/>
            </a:pPr>
            <a:r>
              <a:rPr lang="el-GR" sz="1800" dirty="0" smtClean="0">
                <a:latin typeface="Century Gothic" pitchFamily="34" charset="0"/>
              </a:rPr>
              <a:t>θα λαμβάνουν επιπλέον της μηνιαίας επιχορήγησης 100 € / μήνα.</a:t>
            </a:r>
          </a:p>
          <a:p>
            <a:pPr>
              <a:lnSpc>
                <a:spcPct val="150000"/>
              </a:lnSpc>
              <a:buFont typeface="Wingdings" pitchFamily="2" charset="2"/>
              <a:buChar char="Ø"/>
              <a:defRPr/>
            </a:pPr>
            <a:r>
              <a:rPr lang="el-GR" sz="1800" dirty="0" smtClean="0">
                <a:latin typeface="Century Gothic" pitchFamily="34" charset="0"/>
              </a:rPr>
              <a:t>Δεν θα ισχύει το ίδιο για τους φοιτητές που μετακινούνται για πρακτική άσκηση</a:t>
            </a:r>
            <a:endParaRPr lang="el-GR" sz="1800" dirty="0">
              <a:latin typeface="Century Gothic" pitchFamily="34" charset="0"/>
            </a:endParaRPr>
          </a:p>
        </p:txBody>
      </p:sp>
      <p:sp>
        <p:nvSpPr>
          <p:cNvPr id="66563" name="ZoneTexte 60"/>
          <p:cNvSpPr txBox="1">
            <a:spLocks noChangeArrowheads="1"/>
          </p:cNvSpPr>
          <p:nvPr/>
        </p:nvSpPr>
        <p:spPr bwMode="auto">
          <a:xfrm>
            <a:off x="323850" y="1412875"/>
            <a:ext cx="2736850" cy="457200"/>
          </a:xfrm>
          <a:prstGeom prst="rect">
            <a:avLst/>
          </a:prstGeom>
          <a:solidFill>
            <a:srgbClr val="F7C943"/>
          </a:solidFill>
          <a:ln w="9525">
            <a:noFill/>
            <a:miter lim="800000"/>
            <a:headEnd/>
            <a:tailEnd/>
          </a:ln>
        </p:spPr>
        <p:txBody>
          <a:bodyPr>
            <a:spAutoFit/>
          </a:bodyPr>
          <a:lstStyle/>
          <a:p>
            <a:r>
              <a:rPr lang="el-GR" sz="2400" b="1">
                <a:solidFill>
                  <a:schemeClr val="bg1"/>
                </a:solidFill>
                <a:latin typeface="Aharoni" pitchFamily="2" charset="-79"/>
                <a:cs typeface="Aharoni" pitchFamily="2" charset="-79"/>
              </a:rPr>
              <a:t>Χρηματοδότηση</a:t>
            </a:r>
            <a:endParaRPr lang="fr-BE" sz="2400" b="1">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6563"/>
                                        </p:tgtEl>
                                        <p:attrNameLst>
                                          <p:attrName>style.visibility</p:attrName>
                                        </p:attrNameLst>
                                      </p:cBhvr>
                                      <p:to>
                                        <p:strVal val="visible"/>
                                      </p:to>
                                    </p:set>
                                    <p:anim from="(-#ppt_w/2)" to="(#ppt_x)" calcmode="lin" valueType="num">
                                      <p:cBhvr>
                                        <p:cTn id="7" dur="600" fill="hold">
                                          <p:stCondLst>
                                            <p:cond delay="0"/>
                                          </p:stCondLst>
                                        </p:cTn>
                                        <p:tgtEl>
                                          <p:spTgt spid="66563"/>
                                        </p:tgtEl>
                                        <p:attrNameLst>
                                          <p:attrName>ppt_x</p:attrName>
                                        </p:attrNameLst>
                                      </p:cBhvr>
                                    </p:anim>
                                    <p:anim from="0" to="-1.0" calcmode="lin" valueType="num">
                                      <p:cBhvr>
                                        <p:cTn id="8" dur="200" decel="50000" autoRev="1" fill="hold">
                                          <p:stCondLst>
                                            <p:cond delay="600"/>
                                          </p:stCondLst>
                                        </p:cTn>
                                        <p:tgtEl>
                                          <p:spTgt spid="66563"/>
                                        </p:tgtEl>
                                        <p:attrNameLst>
                                          <p:attrName>xshear</p:attrName>
                                        </p:attrNameLst>
                                      </p:cBhvr>
                                    </p:anim>
                                    <p:animScale>
                                      <p:cBhvr>
                                        <p:cTn id="9" dur="200" decel="100000" autoRev="1" fill="hold">
                                          <p:stCondLst>
                                            <p:cond delay="600"/>
                                          </p:stCondLst>
                                        </p:cTn>
                                        <p:tgtEl>
                                          <p:spTgt spid="66563"/>
                                        </p:tgtEl>
                                      </p:cBhvr>
                                      <p:from x="100000" y="100000"/>
                                      <p:to x="80000" y="100000"/>
                                    </p:animScale>
                                    <p:anim by="(#ppt_h/3+#ppt_w*0.1)" calcmode="lin" valueType="num">
                                      <p:cBhvr additive="sum">
                                        <p:cTn id="10" dur="200" decel="100000" autoRev="1" fill="hold">
                                          <p:stCondLst>
                                            <p:cond delay="600"/>
                                          </p:stCondLst>
                                        </p:cTn>
                                        <p:tgtEl>
                                          <p:spTgt spid="66563"/>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52" presetClass="entr" presetSubtype="0" fill="hold"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Scale>
                                      <p:cBhvr>
                                        <p:cTn id="19"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xEl>
                                              <p:pRg st="0" end="0"/>
                                            </p:txEl>
                                          </p:spTgt>
                                        </p:tgtEl>
                                        <p:attrNameLst>
                                          <p:attrName>ppt_x</p:attrName>
                                          <p:attrName>ppt_y</p:attrName>
                                        </p:attrNameLst>
                                      </p:cBhvr>
                                    </p:animMotion>
                                    <p:animEffect transition="in" filter="fade">
                                      <p:cBhvr>
                                        <p:cTn id="21" dur="1000"/>
                                        <p:tgtEl>
                                          <p:spTgt spid="6">
                                            <p:txEl>
                                              <p:pRg st="0" end="0"/>
                                            </p:txEl>
                                          </p:spTgt>
                                        </p:tgtEl>
                                      </p:cBhvr>
                                    </p:animEffect>
                                  </p:childTnLst>
                                </p:cTn>
                              </p:par>
                            </p:childTnLst>
                          </p:cTn>
                        </p:par>
                        <p:par>
                          <p:cTn id="22" fill="hold">
                            <p:stCondLst>
                              <p:cond delay="2500"/>
                            </p:stCondLst>
                            <p:childTnLst>
                              <p:par>
                                <p:cTn id="23" presetID="52" presetClass="entr" presetSubtype="0" fill="hold" nodeType="after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Scale>
                                      <p:cBhvr>
                                        <p:cTn id="25" dur="1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xEl>
                                              <p:pRg st="1" end="1"/>
                                            </p:txEl>
                                          </p:spTgt>
                                        </p:tgtEl>
                                        <p:attrNameLst>
                                          <p:attrName>ppt_x</p:attrName>
                                          <p:attrName>ppt_y</p:attrName>
                                        </p:attrNameLst>
                                      </p:cBhvr>
                                    </p:animMotion>
                                    <p:animEffect transition="in" filter="fade">
                                      <p:cBhvr>
                                        <p:cTn id="27" dur="1000"/>
                                        <p:tgtEl>
                                          <p:spTgt spid="6">
                                            <p:txEl>
                                              <p:pRg st="1" end="1"/>
                                            </p:txEl>
                                          </p:spTgt>
                                        </p:tgtEl>
                                      </p:cBhvr>
                                    </p:animEffect>
                                  </p:childTnLst>
                                </p:cTn>
                              </p:par>
                            </p:childTnLst>
                          </p:cTn>
                        </p:par>
                        <p:par>
                          <p:cTn id="28" fill="hold">
                            <p:stCondLst>
                              <p:cond delay="3500"/>
                            </p:stCondLst>
                            <p:childTnLst>
                              <p:par>
                                <p:cTn id="29" presetID="52" presetClass="entr" presetSubtype="0" fill="hold" nodeType="after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Scale>
                                      <p:cBhvr>
                                        <p:cTn id="31"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
                                            <p:txEl>
                                              <p:pRg st="2" end="2"/>
                                            </p:txEl>
                                          </p:spTgt>
                                        </p:tgtEl>
                                        <p:attrNameLst>
                                          <p:attrName>ppt_x</p:attrName>
                                          <p:attrName>ppt_y</p:attrName>
                                        </p:attrNameLst>
                                      </p:cBhvr>
                                    </p:animMotion>
                                    <p:animEffect transition="in" filter="fade">
                                      <p:cBhvr>
                                        <p:cTn id="33" dur="1000"/>
                                        <p:tgtEl>
                                          <p:spTgt spid="6">
                                            <p:txEl>
                                              <p:pRg st="2" end="2"/>
                                            </p:txEl>
                                          </p:spTgt>
                                        </p:tgtEl>
                                      </p:cBhvr>
                                    </p:animEffect>
                                  </p:childTnLst>
                                </p:cTn>
                              </p:par>
                            </p:childTnLst>
                          </p:cTn>
                        </p:par>
                        <p:par>
                          <p:cTn id="34" fill="hold">
                            <p:stCondLst>
                              <p:cond delay="4500"/>
                            </p:stCondLst>
                            <p:childTnLst>
                              <p:par>
                                <p:cTn id="35" presetID="52" presetClass="entr" presetSubtype="0" fill="hold" nodeType="after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Scale>
                                      <p:cBhvr>
                                        <p:cTn id="37"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6">
                                            <p:txEl>
                                              <p:pRg st="3" end="3"/>
                                            </p:txEl>
                                          </p:spTgt>
                                        </p:tgtEl>
                                        <p:attrNameLst>
                                          <p:attrName>ppt_x</p:attrName>
                                          <p:attrName>ppt_y</p:attrName>
                                        </p:attrNameLst>
                                      </p:cBhvr>
                                    </p:animMotion>
                                    <p:animEffect transition="in" filter="fade">
                                      <p:cBhvr>
                                        <p:cTn id="39"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656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67586" name="Rectangle 3"/>
          <p:cNvSpPr>
            <a:spLocks noChangeArrowheads="1"/>
          </p:cNvSpPr>
          <p:nvPr/>
        </p:nvSpPr>
        <p:spPr bwMode="auto">
          <a:xfrm>
            <a:off x="0" y="981075"/>
            <a:ext cx="4248150" cy="749300"/>
          </a:xfrm>
          <a:prstGeom prst="rect">
            <a:avLst/>
          </a:prstGeom>
          <a:noFill/>
          <a:ln w="9525">
            <a:noFill/>
            <a:miter lim="800000"/>
            <a:headEnd/>
            <a:tailEnd/>
          </a:ln>
        </p:spPr>
        <p:txBody>
          <a:bodyPr/>
          <a:lstStyle/>
          <a:p>
            <a:pPr marL="342900" indent="-342900" eaLnBrk="0" hangingPunct="0">
              <a:spcBef>
                <a:spcPct val="20000"/>
              </a:spcBef>
            </a:pPr>
            <a:endParaRPr lang="en-GB" sz="2400" b="1">
              <a:solidFill>
                <a:srgbClr val="0F5494"/>
              </a:solidFill>
              <a:latin typeface="Verdana Bold"/>
            </a:endParaRPr>
          </a:p>
        </p:txBody>
      </p:sp>
      <p:sp>
        <p:nvSpPr>
          <p:cNvPr id="67587" name="ZoneTexte 60"/>
          <p:cNvSpPr txBox="1">
            <a:spLocks noChangeArrowheads="1"/>
          </p:cNvSpPr>
          <p:nvPr/>
        </p:nvSpPr>
        <p:spPr bwMode="auto">
          <a:xfrm>
            <a:off x="611188" y="1628775"/>
            <a:ext cx="3096716" cy="519113"/>
          </a:xfrm>
          <a:prstGeom prst="rect">
            <a:avLst/>
          </a:prstGeom>
          <a:solidFill>
            <a:srgbClr val="F7C943"/>
          </a:solidFill>
          <a:ln w="9525">
            <a:noFill/>
            <a:miter lim="800000"/>
            <a:headEnd/>
            <a:tailEnd/>
          </a:ln>
        </p:spPr>
        <p:txBody>
          <a:bodyPr wrap="square">
            <a:spAutoFit/>
          </a:bodyPr>
          <a:lstStyle/>
          <a:p>
            <a:r>
              <a:rPr lang="el-GR" sz="2800" b="1" dirty="0">
                <a:solidFill>
                  <a:schemeClr val="bg1"/>
                </a:solidFill>
                <a:cs typeface="Aharoni" pitchFamily="2" charset="-79"/>
              </a:rPr>
              <a:t>Χρηματοδότη</a:t>
            </a:r>
            <a:r>
              <a:rPr lang="el-GR" sz="2400" b="1" dirty="0">
                <a:solidFill>
                  <a:schemeClr val="bg1"/>
                </a:solidFill>
                <a:cs typeface="Aharoni" pitchFamily="2" charset="-79"/>
              </a:rPr>
              <a:t>ση</a:t>
            </a:r>
            <a:endParaRPr lang="fr-BE" sz="2400" b="1" dirty="0">
              <a:solidFill>
                <a:schemeClr val="bg1"/>
              </a:solidFill>
              <a:latin typeface="Aharoni" pitchFamily="2" charset="-79"/>
              <a:cs typeface="Aharoni" pitchFamily="2" charset="-79"/>
            </a:endParaRPr>
          </a:p>
        </p:txBody>
      </p:sp>
      <p:sp>
        <p:nvSpPr>
          <p:cNvPr id="67588" name="Content Placeholder 2"/>
          <p:cNvSpPr>
            <a:spLocks noGrp="1"/>
          </p:cNvSpPr>
          <p:nvPr>
            <p:ph idx="4294967295"/>
          </p:nvPr>
        </p:nvSpPr>
        <p:spPr>
          <a:xfrm>
            <a:off x="179388" y="2852738"/>
            <a:ext cx="8964612" cy="3240087"/>
          </a:xfrm>
        </p:spPr>
        <p:txBody>
          <a:bodyPr/>
          <a:lstStyle/>
          <a:p>
            <a:pPr marL="400050" eaLnBrk="1" hangingPunct="1">
              <a:lnSpc>
                <a:spcPct val="110000"/>
              </a:lnSpc>
              <a:spcBef>
                <a:spcPct val="0"/>
              </a:spcBef>
              <a:spcAft>
                <a:spcPct val="50000"/>
              </a:spcAft>
              <a:buClr>
                <a:srgbClr val="DA4010"/>
              </a:buClr>
              <a:buFont typeface="Wingdings" pitchFamily="2" charset="2"/>
              <a:buChar char="Ø"/>
            </a:pPr>
            <a:r>
              <a:rPr lang="el-GR" sz="1800" smtClean="0">
                <a:latin typeface="Century Gothic" pitchFamily="34" charset="0"/>
              </a:rPr>
              <a:t>Δαπάνες ταξιδίου</a:t>
            </a:r>
            <a:r>
              <a:rPr lang="en-US" sz="1800" smtClean="0">
                <a:latin typeface="Century Gothic" pitchFamily="34" charset="0"/>
              </a:rPr>
              <a:t>: </a:t>
            </a:r>
            <a:r>
              <a:rPr lang="el-GR" sz="1800" smtClean="0">
                <a:latin typeface="Century Gothic" pitchFamily="34" charset="0"/>
              </a:rPr>
              <a:t>Υπολογίζονται βάσει κατ’ αποκοπή ποσών ανά κατηγορία χιλιομετρικής απόστασης</a:t>
            </a:r>
            <a:r>
              <a:rPr lang="en-US" sz="1800" smtClean="0">
                <a:latin typeface="Century Gothic" pitchFamily="34" charset="0"/>
              </a:rPr>
              <a:t>: </a:t>
            </a:r>
            <a:r>
              <a:rPr lang="el-GR" sz="1800" smtClean="0">
                <a:latin typeface="Century Gothic" pitchFamily="34" charset="0"/>
              </a:rPr>
              <a:t>0 – 99 χλμ</a:t>
            </a:r>
            <a:r>
              <a:rPr lang="en-US" sz="1800" smtClean="0">
                <a:latin typeface="Century Gothic" pitchFamily="34" charset="0"/>
              </a:rPr>
              <a:t>: 0</a:t>
            </a:r>
            <a:r>
              <a:rPr lang="el-GR" sz="1800" smtClean="0">
                <a:latin typeface="Century Gothic" pitchFamily="34" charset="0"/>
              </a:rPr>
              <a:t> Ευρώ</a:t>
            </a:r>
            <a:r>
              <a:rPr lang="en-US" sz="1800" smtClean="0">
                <a:latin typeface="Century Gothic" pitchFamily="34" charset="0"/>
              </a:rPr>
              <a:t>, 100-499</a:t>
            </a:r>
            <a:r>
              <a:rPr lang="el-GR" sz="1800" smtClean="0">
                <a:latin typeface="Century Gothic" pitchFamily="34" charset="0"/>
              </a:rPr>
              <a:t> χλμ</a:t>
            </a:r>
            <a:r>
              <a:rPr lang="en-US" sz="1800" smtClean="0">
                <a:latin typeface="Century Gothic" pitchFamily="34" charset="0"/>
              </a:rPr>
              <a:t>:180 </a:t>
            </a:r>
            <a:r>
              <a:rPr lang="el-GR" sz="1800" smtClean="0">
                <a:latin typeface="Century Gothic" pitchFamily="34" charset="0"/>
              </a:rPr>
              <a:t>Ευρώ</a:t>
            </a:r>
            <a:r>
              <a:rPr lang="en-US" sz="1800" smtClean="0">
                <a:latin typeface="Century Gothic" pitchFamily="34" charset="0"/>
              </a:rPr>
              <a:t> </a:t>
            </a:r>
            <a:endParaRPr lang="el-GR" sz="1800" smtClean="0">
              <a:latin typeface="Century Gothic" pitchFamily="34" charset="0"/>
            </a:endParaRPr>
          </a:p>
          <a:p>
            <a:pPr marL="400050" eaLnBrk="1" hangingPunct="1">
              <a:lnSpc>
                <a:spcPct val="110000"/>
              </a:lnSpc>
              <a:spcBef>
                <a:spcPct val="0"/>
              </a:spcBef>
              <a:spcAft>
                <a:spcPct val="50000"/>
              </a:spcAft>
              <a:buClr>
                <a:srgbClr val="DA4010"/>
              </a:buClr>
              <a:buFont typeface="Wingdings" pitchFamily="2" charset="2"/>
              <a:buChar char="Ø"/>
            </a:pPr>
            <a:r>
              <a:rPr lang="el-GR" sz="1800" smtClean="0">
                <a:latin typeface="Century Gothic" pitchFamily="34" charset="0"/>
              </a:rPr>
              <a:t>Δαπάνες διαβίωσης</a:t>
            </a:r>
            <a:r>
              <a:rPr lang="fr-FR" sz="1800" i="1" smtClean="0"/>
              <a:t> </a:t>
            </a:r>
          </a:p>
          <a:p>
            <a:pPr marL="800100" lvl="1" indent="-342900" eaLnBrk="1" hangingPunct="1">
              <a:lnSpc>
                <a:spcPct val="110000"/>
              </a:lnSpc>
              <a:spcBef>
                <a:spcPct val="0"/>
              </a:spcBef>
              <a:spcAft>
                <a:spcPct val="50000"/>
              </a:spcAft>
              <a:buClr>
                <a:srgbClr val="DA4010"/>
              </a:buClr>
              <a:buFont typeface="Wingdings" pitchFamily="2" charset="2"/>
              <a:buChar char="q"/>
            </a:pPr>
            <a:r>
              <a:rPr lang="fr-FR" sz="1800" smtClean="0"/>
              <a:t>–</a:t>
            </a:r>
            <a:r>
              <a:rPr lang="fr-FR" sz="1800" smtClean="0">
                <a:latin typeface="Century Gothic" pitchFamily="34" charset="0"/>
              </a:rPr>
              <a:t> </a:t>
            </a:r>
            <a:r>
              <a:rPr lang="el-GR" sz="1800" smtClean="0">
                <a:latin typeface="Century Gothic" pitchFamily="34" charset="0"/>
              </a:rPr>
              <a:t>Υπολογίζονται βάσει κατ’ αποκοπή ποσών ανά ημέρα και ανά χώρα υποδοχής </a:t>
            </a:r>
            <a:endParaRPr lang="en-US" sz="1800" smtClean="0">
              <a:latin typeface="Century Gothic" pitchFamily="34" charset="0"/>
            </a:endParaRPr>
          </a:p>
          <a:p>
            <a:pPr marL="800100" lvl="1" indent="-342900" eaLnBrk="1" hangingPunct="1">
              <a:lnSpc>
                <a:spcPct val="110000"/>
              </a:lnSpc>
              <a:spcBef>
                <a:spcPct val="0"/>
              </a:spcBef>
              <a:spcAft>
                <a:spcPct val="50000"/>
              </a:spcAft>
              <a:buClr>
                <a:srgbClr val="DA4010"/>
              </a:buClr>
              <a:buFont typeface="Wingdings" pitchFamily="2" charset="2"/>
              <a:buChar char="q"/>
            </a:pPr>
            <a:r>
              <a:rPr lang="el-GR" sz="1800" smtClean="0">
                <a:latin typeface="Century Gothic" pitchFamily="34" charset="0"/>
              </a:rPr>
              <a:t>– Δύο κατηγορίες δαπανών διαβίωσης ανάλογα με τη διάρκεια της μετακίνησης ανά χώρα υποδοχής</a:t>
            </a:r>
            <a:r>
              <a:rPr lang="en-US" sz="1800" smtClean="0">
                <a:latin typeface="Century Gothic" pitchFamily="34" charset="0"/>
              </a:rPr>
              <a:t>:</a:t>
            </a:r>
            <a:r>
              <a:rPr lang="el-GR" sz="1800" smtClean="0">
                <a:latin typeface="Century Gothic" pitchFamily="34" charset="0"/>
              </a:rPr>
              <a:t> 1-14 ημέρες , 15-60 ημέρες                  (Η διάρκεια δεν περιλαμβάνει τις ημέρες ταξιδίου)</a:t>
            </a:r>
            <a:endParaRPr lang="fr-BE" sz="1800" smtClean="0">
              <a:latin typeface="Century Gothic" pitchFamily="34" charset="0"/>
            </a:endParaRPr>
          </a:p>
          <a:p>
            <a:pPr marL="400050" eaLnBrk="1" hangingPunct="1">
              <a:lnSpc>
                <a:spcPct val="110000"/>
              </a:lnSpc>
              <a:spcBef>
                <a:spcPct val="0"/>
              </a:spcBef>
              <a:spcAft>
                <a:spcPct val="50000"/>
              </a:spcAft>
              <a:buClr>
                <a:srgbClr val="0F5494"/>
              </a:buClr>
              <a:buFont typeface="Wingdings" pitchFamily="2" charset="2"/>
              <a:buChar char="ü"/>
            </a:pPr>
            <a:endParaRPr lang="en-GB" sz="1800" smtClean="0">
              <a:latin typeface="Century Gothic" pitchFamily="34" charset="0"/>
            </a:endParaRPr>
          </a:p>
        </p:txBody>
      </p:sp>
      <p:sp>
        <p:nvSpPr>
          <p:cNvPr id="67591" name="Titre 1"/>
          <p:cNvSpPr>
            <a:spLocks noGrp="1"/>
          </p:cNvSpPr>
          <p:nvPr>
            <p:ph type="title" idx="4294967295"/>
          </p:nvPr>
        </p:nvSpPr>
        <p:spPr>
          <a:xfrm>
            <a:off x="179388" y="2276475"/>
            <a:ext cx="5545137" cy="501650"/>
          </a:xfrm>
        </p:spPr>
        <p:txBody>
          <a:bodyPr/>
          <a:lstStyle/>
          <a:p>
            <a:pPr eaLnBrk="1" hangingPunct="1">
              <a:defRPr/>
            </a:pPr>
            <a:r>
              <a:rPr lang="el-GR" sz="2800" smtClean="0">
                <a:solidFill>
                  <a:srgbClr val="B3423F"/>
                </a:solidFill>
                <a:effectLst>
                  <a:outerShdw blurRad="38100" dist="38100" dir="2700000" algn="tl">
                    <a:srgbClr val="C0C0C0"/>
                  </a:outerShdw>
                </a:effectLst>
              </a:rPr>
              <a:t>Κινητικότητα προσωπικού</a:t>
            </a:r>
            <a:endParaRPr lang="fr-FR" sz="2800" smtClean="0">
              <a:solidFill>
                <a:srgbClr val="B3423F"/>
              </a:solidFill>
              <a:effectLst>
                <a:outerShdw blurRad="38100" dist="38100" dir="2700000" algn="tl">
                  <a:srgbClr val="C0C0C0"/>
                </a:outerShdw>
              </a:effectLst>
            </a:endParaRPr>
          </a:p>
        </p:txBody>
      </p:sp>
      <p:pic>
        <p:nvPicPr>
          <p:cNvPr id="9" name="Image 8"/>
          <p:cNvPicPr>
            <a:picLocks noChangeAspect="1"/>
          </p:cNvPicPr>
          <p:nvPr/>
        </p:nvPicPr>
        <p:blipFill>
          <a:blip r:embed="rId3" cstate="print">
            <a:extLst>
              <a:ext uri="{28A0092B-C50C-407E-A947-70E740481C1C}"/>
            </a:extLst>
          </a:blip>
          <a:stretch>
            <a:fillRect/>
          </a:stretch>
        </p:blipFill>
        <p:spPr>
          <a:xfrm>
            <a:off x="6500826" y="1643050"/>
            <a:ext cx="1775963" cy="1117457"/>
          </a:xfrm>
          <a:prstGeom prst="rect">
            <a:avLst/>
          </a:prstGeom>
          <a:ln>
            <a:noFill/>
          </a:ln>
          <a:effectLst>
            <a:outerShdw blurRad="292100" dist="139700" dir="2700000" algn="tl" rotWithShape="0">
              <a:srgbClr val="333333">
                <a:alpha val="65000"/>
              </a:srgbClr>
            </a:outerShdw>
            <a:reflection blurRad="6350" stA="50000" endA="300" endPos="55500" dist="50800" dir="5400000" sy="-100000" algn="bl" rotWithShape="0"/>
          </a:effectLst>
        </p:spPr>
      </p:pic>
      <p:sp>
        <p:nvSpPr>
          <p:cNvPr id="2" name="Rectangle 7"/>
          <p:cNvSpPr>
            <a:spLocks noChangeArrowheads="1"/>
          </p:cNvSpPr>
          <p:nvPr/>
        </p:nvSpPr>
        <p:spPr bwMode="auto">
          <a:xfrm>
            <a:off x="6516688" y="3357563"/>
            <a:ext cx="312737" cy="368300"/>
          </a:xfrm>
          <a:prstGeom prst="rect">
            <a:avLst/>
          </a:prstGeom>
          <a:noFill/>
          <a:ln w="9525">
            <a:noFill/>
            <a:miter lim="800000"/>
            <a:headEnd/>
            <a:tailEnd/>
          </a:ln>
        </p:spPr>
        <p:txBody>
          <a:bodyPr wrap="none">
            <a:spAutoFit/>
          </a:bodyPr>
          <a:lstStyle/>
          <a:p>
            <a:r>
              <a:rPr lang="el-GR" sz="18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7587"/>
                                        </p:tgtEl>
                                        <p:attrNameLst>
                                          <p:attrName>style.visibility</p:attrName>
                                        </p:attrNameLst>
                                      </p:cBhvr>
                                      <p:to>
                                        <p:strVal val="visible"/>
                                      </p:to>
                                    </p:set>
                                    <p:anim from="(-#ppt_w/2)" to="(#ppt_x)" calcmode="lin" valueType="num">
                                      <p:cBhvr>
                                        <p:cTn id="7" dur="600" fill="hold">
                                          <p:stCondLst>
                                            <p:cond delay="0"/>
                                          </p:stCondLst>
                                        </p:cTn>
                                        <p:tgtEl>
                                          <p:spTgt spid="67587"/>
                                        </p:tgtEl>
                                        <p:attrNameLst>
                                          <p:attrName>ppt_x</p:attrName>
                                        </p:attrNameLst>
                                      </p:cBhvr>
                                    </p:anim>
                                    <p:anim from="0" to="-1.0" calcmode="lin" valueType="num">
                                      <p:cBhvr>
                                        <p:cTn id="8" dur="200" decel="50000" autoRev="1" fill="hold">
                                          <p:stCondLst>
                                            <p:cond delay="600"/>
                                          </p:stCondLst>
                                        </p:cTn>
                                        <p:tgtEl>
                                          <p:spTgt spid="67587"/>
                                        </p:tgtEl>
                                        <p:attrNameLst>
                                          <p:attrName>xshear</p:attrName>
                                        </p:attrNameLst>
                                      </p:cBhvr>
                                    </p:anim>
                                    <p:animScale>
                                      <p:cBhvr>
                                        <p:cTn id="9" dur="200" decel="100000" autoRev="1" fill="hold">
                                          <p:stCondLst>
                                            <p:cond delay="600"/>
                                          </p:stCondLst>
                                        </p:cTn>
                                        <p:tgtEl>
                                          <p:spTgt spid="67587"/>
                                        </p:tgtEl>
                                      </p:cBhvr>
                                      <p:from x="100000" y="100000"/>
                                      <p:to x="80000" y="100000"/>
                                    </p:animScale>
                                    <p:anim by="(#ppt_h/3+#ppt_w*0.1)" calcmode="lin" valueType="num">
                                      <p:cBhvr additive="sum">
                                        <p:cTn id="10" dur="200" decel="100000" autoRev="1" fill="hold">
                                          <p:stCondLst>
                                            <p:cond delay="600"/>
                                          </p:stCondLst>
                                        </p:cTn>
                                        <p:tgtEl>
                                          <p:spTgt spid="67587"/>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67591"/>
                                        </p:tgtEl>
                                        <p:attrNameLst>
                                          <p:attrName>style.visibility</p:attrName>
                                        </p:attrNameLst>
                                      </p:cBhvr>
                                      <p:to>
                                        <p:strVal val="visible"/>
                                      </p:to>
                                    </p:set>
                                    <p:anim calcmode="lin" valueType="num">
                                      <p:cBhvr>
                                        <p:cTn id="14" dur="500" fill="hold"/>
                                        <p:tgtEl>
                                          <p:spTgt spid="67591"/>
                                        </p:tgtEl>
                                        <p:attrNameLst>
                                          <p:attrName>ppt_w</p:attrName>
                                        </p:attrNameLst>
                                      </p:cBhvr>
                                      <p:tavLst>
                                        <p:tav tm="0">
                                          <p:val>
                                            <p:fltVal val="0"/>
                                          </p:val>
                                        </p:tav>
                                        <p:tav tm="100000">
                                          <p:val>
                                            <p:strVal val="#ppt_w"/>
                                          </p:val>
                                        </p:tav>
                                      </p:tavLst>
                                    </p:anim>
                                    <p:anim calcmode="lin" valueType="num">
                                      <p:cBhvr>
                                        <p:cTn id="15" dur="500" fill="hold"/>
                                        <p:tgtEl>
                                          <p:spTgt spid="67591"/>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67588">
                                            <p:txEl>
                                              <p:pRg st="0" end="0"/>
                                            </p:txEl>
                                          </p:spTgt>
                                        </p:tgtEl>
                                        <p:attrNameLst>
                                          <p:attrName>style.visibility</p:attrName>
                                        </p:attrNameLst>
                                      </p:cBhvr>
                                      <p:to>
                                        <p:strVal val="visible"/>
                                      </p:to>
                                    </p:set>
                                    <p:anim calcmode="lin" valueType="num">
                                      <p:cBhvr additive="base">
                                        <p:cTn id="19" dur="500" fill="hold"/>
                                        <p:tgtEl>
                                          <p:spTgt spid="6758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8">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67588">
                                            <p:txEl>
                                              <p:pRg st="1" end="1"/>
                                            </p:txEl>
                                          </p:spTgt>
                                        </p:tgtEl>
                                        <p:attrNameLst>
                                          <p:attrName>style.visibility</p:attrName>
                                        </p:attrNameLst>
                                      </p:cBhvr>
                                      <p:to>
                                        <p:strVal val="visible"/>
                                      </p:to>
                                    </p:set>
                                    <p:anim calcmode="lin" valueType="num">
                                      <p:cBhvr additive="base">
                                        <p:cTn id="24" dur="500" fill="hold"/>
                                        <p:tgtEl>
                                          <p:spTgt spid="67588">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7588">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67588">
                                            <p:txEl>
                                              <p:pRg st="2" end="2"/>
                                            </p:txEl>
                                          </p:spTgt>
                                        </p:tgtEl>
                                        <p:attrNameLst>
                                          <p:attrName>style.visibility</p:attrName>
                                        </p:attrNameLst>
                                      </p:cBhvr>
                                      <p:to>
                                        <p:strVal val="visible"/>
                                      </p:to>
                                    </p:set>
                                    <p:anim calcmode="lin" valueType="num">
                                      <p:cBhvr additive="base">
                                        <p:cTn id="29" dur="500" fill="hold"/>
                                        <p:tgtEl>
                                          <p:spTgt spid="6758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7588">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67588">
                                            <p:txEl>
                                              <p:pRg st="3" end="3"/>
                                            </p:txEl>
                                          </p:spTgt>
                                        </p:tgtEl>
                                        <p:attrNameLst>
                                          <p:attrName>style.visibility</p:attrName>
                                        </p:attrNameLst>
                                      </p:cBhvr>
                                      <p:to>
                                        <p:strVal val="visible"/>
                                      </p:to>
                                    </p:set>
                                    <p:anim calcmode="lin" valueType="num">
                                      <p:cBhvr additive="base">
                                        <p:cTn id="34" dur="500" fill="hold"/>
                                        <p:tgtEl>
                                          <p:spTgt spid="67588">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758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88" grpId="0" build="p" bldLvl="2"/>
      <p:bldP spid="6759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p:cNvSpPr>
          <p:nvPr>
            <p:ph type="body" idx="1"/>
          </p:nvPr>
        </p:nvSpPr>
        <p:spPr/>
        <p:txBody>
          <a:bodyPr/>
          <a:lstStyle/>
          <a:p>
            <a:pPr>
              <a:spcBef>
                <a:spcPct val="0"/>
              </a:spcBef>
              <a:spcAft>
                <a:spcPct val="40000"/>
              </a:spcAft>
              <a:buClr>
                <a:srgbClr val="DA4010"/>
              </a:buClr>
              <a:buFont typeface="Wingdings" pitchFamily="2" charset="2"/>
              <a:buChar char="Ø"/>
            </a:pPr>
            <a:r>
              <a:rPr lang="el-GR" sz="1800" smtClean="0">
                <a:latin typeface="Century Gothic" pitchFamily="34" charset="0"/>
              </a:rPr>
              <a:t>Το κονδύλι της οργανωτικής υποστήριξης υπολογίζεται βάσει κατ’ αποκοπή ποσών ανά μετακινούμενο, ανά κλίμακα</a:t>
            </a:r>
          </a:p>
          <a:p>
            <a:pPr>
              <a:spcBef>
                <a:spcPct val="0"/>
              </a:spcBef>
              <a:spcAft>
                <a:spcPct val="40000"/>
              </a:spcAft>
              <a:buClr>
                <a:srgbClr val="DA4010"/>
              </a:buClr>
              <a:buFont typeface="Wingdings" pitchFamily="2" charset="2"/>
              <a:buChar char="Ø"/>
            </a:pPr>
            <a:r>
              <a:rPr lang="en-US" sz="1800" smtClean="0">
                <a:latin typeface="Century Gothic" pitchFamily="34" charset="0"/>
              </a:rPr>
              <a:t>ERASMUS+:</a:t>
            </a:r>
            <a:r>
              <a:rPr lang="el-GR" sz="1800" smtClean="0">
                <a:latin typeface="Century Gothic" pitchFamily="34" charset="0"/>
              </a:rPr>
              <a:t> Το ποσό ανά μετακινούμενο καθώς και οι κλίμακες, καθορίζονται από την Ευρωπαϊκή Επιτροπή</a:t>
            </a:r>
          </a:p>
          <a:p>
            <a:pPr>
              <a:spcBef>
                <a:spcPct val="0"/>
              </a:spcBef>
              <a:spcAft>
                <a:spcPct val="40000"/>
              </a:spcAft>
              <a:buClr>
                <a:srgbClr val="DA4010"/>
              </a:buClr>
              <a:buFont typeface="Wingdings" pitchFamily="2" charset="2"/>
              <a:buChar char="Ø"/>
            </a:pPr>
            <a:r>
              <a:rPr lang="el-GR" sz="1800" smtClean="0">
                <a:latin typeface="Century Gothic" pitchFamily="34" charset="0"/>
              </a:rPr>
              <a:t>1</a:t>
            </a:r>
            <a:r>
              <a:rPr lang="el-GR" sz="1800" baseline="30000" smtClean="0">
                <a:latin typeface="Century Gothic" pitchFamily="34" charset="0"/>
              </a:rPr>
              <a:t>η</a:t>
            </a:r>
            <a:r>
              <a:rPr lang="el-GR" sz="1800" smtClean="0">
                <a:latin typeface="Century Gothic" pitchFamily="34" charset="0"/>
              </a:rPr>
              <a:t> Κλίμακα</a:t>
            </a:r>
            <a:r>
              <a:rPr lang="en-US" sz="1800" smtClean="0">
                <a:latin typeface="Century Gothic" pitchFamily="34" charset="0"/>
              </a:rPr>
              <a:t>: 1-100 </a:t>
            </a:r>
            <a:r>
              <a:rPr lang="el-GR" sz="1800" smtClean="0">
                <a:latin typeface="Century Gothic" pitchFamily="34" charset="0"/>
              </a:rPr>
              <a:t>μετακινούμενοι – 350 € /ανά μετακινούμενο</a:t>
            </a:r>
          </a:p>
          <a:p>
            <a:pPr>
              <a:spcBef>
                <a:spcPct val="0"/>
              </a:spcBef>
              <a:spcAft>
                <a:spcPct val="40000"/>
              </a:spcAft>
              <a:buClr>
                <a:srgbClr val="DA4010"/>
              </a:buClr>
              <a:buFont typeface="Wingdings" pitchFamily="2" charset="2"/>
              <a:buChar char="Ø"/>
            </a:pPr>
            <a:r>
              <a:rPr lang="el-GR" sz="1800" smtClean="0">
                <a:latin typeface="Century Gothic" pitchFamily="34" charset="0"/>
              </a:rPr>
              <a:t>2</a:t>
            </a:r>
            <a:r>
              <a:rPr lang="el-GR" sz="1800" baseline="30000" smtClean="0">
                <a:latin typeface="Century Gothic" pitchFamily="34" charset="0"/>
              </a:rPr>
              <a:t>η</a:t>
            </a:r>
            <a:r>
              <a:rPr lang="el-GR" sz="1800" smtClean="0">
                <a:latin typeface="Century Gothic" pitchFamily="34" charset="0"/>
              </a:rPr>
              <a:t> Κλίμακα</a:t>
            </a:r>
            <a:r>
              <a:rPr lang="en-US" sz="1800" smtClean="0">
                <a:latin typeface="Century Gothic" pitchFamily="34" charset="0"/>
              </a:rPr>
              <a:t>: &gt;100 </a:t>
            </a:r>
            <a:r>
              <a:rPr lang="el-GR" sz="1800" smtClean="0">
                <a:latin typeface="Century Gothic" pitchFamily="34" charset="0"/>
              </a:rPr>
              <a:t>μετακινούμενοι – 200 €/ανά μετακινούμενο</a:t>
            </a:r>
          </a:p>
          <a:p>
            <a:pPr>
              <a:spcBef>
                <a:spcPct val="0"/>
              </a:spcBef>
              <a:spcAft>
                <a:spcPct val="40000"/>
              </a:spcAft>
            </a:pPr>
            <a:endParaRPr lang="el-GR" sz="1800" smtClean="0">
              <a:latin typeface="Century Gothic" pitchFamily="34" charset="0"/>
            </a:endParaRPr>
          </a:p>
          <a:p>
            <a:pPr>
              <a:spcBef>
                <a:spcPct val="0"/>
              </a:spcBef>
              <a:spcAft>
                <a:spcPct val="40000"/>
              </a:spcAft>
              <a:buClr>
                <a:srgbClr val="000099"/>
              </a:buClr>
              <a:buFont typeface="Wingdings" pitchFamily="2" charset="2"/>
              <a:buChar char="Ø"/>
            </a:pPr>
            <a:r>
              <a:rPr lang="el-GR" sz="1800" smtClean="0">
                <a:solidFill>
                  <a:srgbClr val="B3423F"/>
                </a:solidFill>
                <a:latin typeface="Century Gothic" pitchFamily="34" charset="0"/>
              </a:rPr>
              <a:t>Το κονδύλι της οργανωτικής υποστήριξης στο νέο πρόγραμμα </a:t>
            </a:r>
            <a:r>
              <a:rPr lang="en-US" sz="1800" smtClean="0">
                <a:solidFill>
                  <a:srgbClr val="B3423F"/>
                </a:solidFill>
                <a:latin typeface="Century Gothic" pitchFamily="34" charset="0"/>
              </a:rPr>
              <a:t>ERASMUS+</a:t>
            </a:r>
            <a:r>
              <a:rPr lang="el-GR" sz="1800" smtClean="0">
                <a:solidFill>
                  <a:srgbClr val="B3423F"/>
                </a:solidFill>
                <a:latin typeface="Century Gothic" pitchFamily="34" charset="0"/>
              </a:rPr>
              <a:t>  είναι ΔΙΠΛΑΣΙΟ από αυτό του </a:t>
            </a:r>
            <a:r>
              <a:rPr lang="en-US" sz="1800" smtClean="0">
                <a:solidFill>
                  <a:srgbClr val="B3423F"/>
                </a:solidFill>
                <a:latin typeface="Century Gothic" pitchFamily="34" charset="0"/>
              </a:rPr>
              <a:t>LLP</a:t>
            </a:r>
            <a:r>
              <a:rPr lang="el-GR" sz="1800" smtClean="0">
                <a:latin typeface="Century Gothic" pitchFamily="34" charset="0"/>
              </a:rPr>
              <a:t> </a:t>
            </a:r>
            <a:endParaRPr lang="en-US" sz="1800" smtClean="0">
              <a:latin typeface="Century Gothic" pitchFamily="34" charset="0"/>
            </a:endParaRPr>
          </a:p>
          <a:p>
            <a:pPr>
              <a:spcBef>
                <a:spcPct val="0"/>
              </a:spcBef>
              <a:spcAft>
                <a:spcPct val="40000"/>
              </a:spcAft>
            </a:pPr>
            <a:endParaRPr lang="el-GR" sz="2400" smtClean="0"/>
          </a:p>
        </p:txBody>
      </p:sp>
      <p:sp>
        <p:nvSpPr>
          <p:cNvPr id="110596" name="Rectangle 4"/>
          <p:cNvSpPr>
            <a:spLocks noChangeArrowheads="1"/>
          </p:cNvSpPr>
          <p:nvPr/>
        </p:nvSpPr>
        <p:spPr bwMode="auto">
          <a:xfrm>
            <a:off x="755650" y="2060575"/>
            <a:ext cx="7561263" cy="720725"/>
          </a:xfrm>
          <a:prstGeom prst="rect">
            <a:avLst/>
          </a:prstGeom>
          <a:noFill/>
          <a:ln w="9525">
            <a:noFill/>
            <a:miter lim="800000"/>
            <a:headEnd/>
            <a:tailEnd/>
          </a:ln>
          <a:effectLst/>
        </p:spPr>
        <p:txBody>
          <a:bodyPr wrap="none" anchor="ctr"/>
          <a:lstStyle/>
          <a:p>
            <a:pPr algn="ctr">
              <a:defRPr/>
            </a:pPr>
            <a:r>
              <a:rPr lang="el-GR" sz="3200" b="1">
                <a:solidFill>
                  <a:srgbClr val="B3423F"/>
                </a:solidFill>
                <a:effectLst>
                  <a:outerShdw blurRad="38100" dist="38100" dir="2700000" algn="tl">
                    <a:srgbClr val="C0C0C0"/>
                  </a:outerShdw>
                </a:effectLst>
                <a:latin typeface="Verdana" pitchFamily="34" charset="0"/>
              </a:rPr>
              <a:t>ΟΡΓΑΝΩΤΙΚΗ ΥΠΟΣΤΗΡΙΞΗ (</a:t>
            </a:r>
            <a:r>
              <a:rPr lang="en-US" sz="3200" b="1">
                <a:solidFill>
                  <a:srgbClr val="B3423F"/>
                </a:solidFill>
                <a:effectLst>
                  <a:outerShdw blurRad="38100" dist="38100" dir="2700000" algn="tl">
                    <a:srgbClr val="C0C0C0"/>
                  </a:outerShdw>
                </a:effectLst>
                <a:latin typeface="Verdana" pitchFamily="34" charset="0"/>
              </a:rPr>
              <a:t>I)</a:t>
            </a:r>
            <a:endParaRPr lang="el-GR" sz="3200" b="1">
              <a:solidFill>
                <a:srgbClr val="B3423F"/>
              </a:solidFill>
              <a:effectLst>
                <a:outerShdw blurRad="38100" dist="38100" dir="2700000" algn="tl">
                  <a:srgbClr val="C0C0C0"/>
                </a:outerShdw>
              </a:effectLst>
              <a:latin typeface="Verdana" pitchFamily="34" charset="0"/>
            </a:endParaRPr>
          </a:p>
        </p:txBody>
      </p:sp>
      <p:sp>
        <p:nvSpPr>
          <p:cNvPr id="69635" name="ZoneTexte 60"/>
          <p:cNvSpPr txBox="1">
            <a:spLocks noChangeArrowheads="1"/>
          </p:cNvSpPr>
          <p:nvPr/>
        </p:nvSpPr>
        <p:spPr bwMode="auto">
          <a:xfrm>
            <a:off x="323850" y="1557338"/>
            <a:ext cx="2736850" cy="457200"/>
          </a:xfrm>
          <a:prstGeom prst="rect">
            <a:avLst/>
          </a:prstGeom>
          <a:solidFill>
            <a:srgbClr val="F7C943"/>
          </a:solidFill>
          <a:ln w="9525">
            <a:noFill/>
            <a:miter lim="800000"/>
            <a:headEnd/>
            <a:tailEnd/>
          </a:ln>
        </p:spPr>
        <p:txBody>
          <a:bodyPr>
            <a:spAutoFit/>
          </a:bodyPr>
          <a:lstStyle/>
          <a:p>
            <a:r>
              <a:rPr lang="el-GR" sz="2400" b="1">
                <a:solidFill>
                  <a:schemeClr val="bg1"/>
                </a:solidFill>
                <a:cs typeface="Aharoni" pitchFamily="2" charset="-79"/>
              </a:rPr>
              <a:t>Χρηματοδότηση</a:t>
            </a:r>
            <a:endParaRPr lang="fr-BE" sz="2400" b="1">
              <a:solidFill>
                <a:schemeClr val="bg1"/>
              </a:solidFill>
              <a:latin typeface="Aharoni" pitchFamily="2" charset="-79"/>
              <a:cs typeface="Aharoni" pitchFamily="2" charset="-79"/>
            </a:endParaRPr>
          </a:p>
        </p:txBody>
      </p:sp>
      <p:sp>
        <p:nvSpPr>
          <p:cNvPr id="3" name="7-Point Star 1"/>
          <p:cNvSpPr/>
          <p:nvPr/>
        </p:nvSpPr>
        <p:spPr>
          <a:xfrm>
            <a:off x="7185329" y="5822016"/>
            <a:ext cx="1368151" cy="720082"/>
          </a:xfrm>
          <a:prstGeom prst="star7">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l-GR" sz="1800" dirty="0">
                <a:solidFill>
                  <a:srgbClr val="FFFFFF"/>
                </a:solidFill>
                <a:cs typeface="Arial" charset="0"/>
              </a:rPr>
              <a:t>ΝΕΟ</a:t>
            </a:r>
            <a:endParaRPr lang="en-GB" sz="1800" dirty="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9635"/>
                                        </p:tgtEl>
                                        <p:attrNameLst>
                                          <p:attrName>style.visibility</p:attrName>
                                        </p:attrNameLst>
                                      </p:cBhvr>
                                      <p:to>
                                        <p:strVal val="visible"/>
                                      </p:to>
                                    </p:set>
                                    <p:anim from="(-#ppt_w/2)" to="(#ppt_x)" calcmode="lin" valueType="num">
                                      <p:cBhvr>
                                        <p:cTn id="7" dur="600" fill="hold">
                                          <p:stCondLst>
                                            <p:cond delay="0"/>
                                          </p:stCondLst>
                                        </p:cTn>
                                        <p:tgtEl>
                                          <p:spTgt spid="69635"/>
                                        </p:tgtEl>
                                        <p:attrNameLst>
                                          <p:attrName>ppt_x</p:attrName>
                                        </p:attrNameLst>
                                      </p:cBhvr>
                                    </p:anim>
                                    <p:anim from="0" to="-1.0" calcmode="lin" valueType="num">
                                      <p:cBhvr>
                                        <p:cTn id="8" dur="200" decel="50000" autoRev="1" fill="hold">
                                          <p:stCondLst>
                                            <p:cond delay="600"/>
                                          </p:stCondLst>
                                        </p:cTn>
                                        <p:tgtEl>
                                          <p:spTgt spid="69635"/>
                                        </p:tgtEl>
                                        <p:attrNameLst>
                                          <p:attrName>xshear</p:attrName>
                                        </p:attrNameLst>
                                      </p:cBhvr>
                                    </p:anim>
                                    <p:animScale>
                                      <p:cBhvr>
                                        <p:cTn id="9" dur="200" decel="100000" autoRev="1" fill="hold">
                                          <p:stCondLst>
                                            <p:cond delay="600"/>
                                          </p:stCondLst>
                                        </p:cTn>
                                        <p:tgtEl>
                                          <p:spTgt spid="69635"/>
                                        </p:tgtEl>
                                      </p:cBhvr>
                                      <p:from x="100000" y="100000"/>
                                      <p:to x="80000" y="100000"/>
                                    </p:animScale>
                                    <p:anim by="(#ppt_h/3+#ppt_w*0.1)" calcmode="lin" valueType="num">
                                      <p:cBhvr additive="sum">
                                        <p:cTn id="10" dur="200" decel="100000" autoRev="1" fill="hold">
                                          <p:stCondLst>
                                            <p:cond delay="600"/>
                                          </p:stCondLst>
                                        </p:cTn>
                                        <p:tgtEl>
                                          <p:spTgt spid="69635"/>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110596"/>
                                        </p:tgtEl>
                                        <p:attrNameLst>
                                          <p:attrName>style.visibility</p:attrName>
                                        </p:attrNameLst>
                                      </p:cBhvr>
                                      <p:to>
                                        <p:strVal val="visible"/>
                                      </p:to>
                                    </p:set>
                                    <p:anim calcmode="lin" valueType="num">
                                      <p:cBhvr>
                                        <p:cTn id="14" dur="500" fill="hold"/>
                                        <p:tgtEl>
                                          <p:spTgt spid="110596"/>
                                        </p:tgtEl>
                                        <p:attrNameLst>
                                          <p:attrName>ppt_w</p:attrName>
                                        </p:attrNameLst>
                                      </p:cBhvr>
                                      <p:tavLst>
                                        <p:tav tm="0">
                                          <p:val>
                                            <p:fltVal val="0"/>
                                          </p:val>
                                        </p:tav>
                                        <p:tav tm="100000">
                                          <p:val>
                                            <p:strVal val="#ppt_w"/>
                                          </p:val>
                                        </p:tav>
                                      </p:tavLst>
                                    </p:anim>
                                    <p:anim calcmode="lin" valueType="num">
                                      <p:cBhvr>
                                        <p:cTn id="15" dur="500" fill="hold"/>
                                        <p:tgtEl>
                                          <p:spTgt spid="110596"/>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69633">
                                            <p:txEl>
                                              <p:pRg st="0" end="0"/>
                                            </p:txEl>
                                          </p:spTgt>
                                        </p:tgtEl>
                                        <p:attrNameLst>
                                          <p:attrName>style.visibility</p:attrName>
                                        </p:attrNameLst>
                                      </p:cBhvr>
                                      <p:to>
                                        <p:strVal val="visible"/>
                                      </p:to>
                                    </p:set>
                                    <p:anim calcmode="lin" valueType="num">
                                      <p:cBhvr additive="base">
                                        <p:cTn id="19" dur="500" fill="hold"/>
                                        <p:tgtEl>
                                          <p:spTgt spid="6963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69633">
                                            <p:txEl>
                                              <p:pRg st="1" end="1"/>
                                            </p:txEl>
                                          </p:spTgt>
                                        </p:tgtEl>
                                        <p:attrNameLst>
                                          <p:attrName>style.visibility</p:attrName>
                                        </p:attrNameLst>
                                      </p:cBhvr>
                                      <p:to>
                                        <p:strVal val="visible"/>
                                      </p:to>
                                    </p:set>
                                    <p:anim calcmode="lin" valueType="num">
                                      <p:cBhvr additive="base">
                                        <p:cTn id="24" dur="500" fill="hold"/>
                                        <p:tgtEl>
                                          <p:spTgt spid="6963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963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69633">
                                            <p:txEl>
                                              <p:pRg st="2" end="2"/>
                                            </p:txEl>
                                          </p:spTgt>
                                        </p:tgtEl>
                                        <p:attrNameLst>
                                          <p:attrName>style.visibility</p:attrName>
                                        </p:attrNameLst>
                                      </p:cBhvr>
                                      <p:to>
                                        <p:strVal val="visible"/>
                                      </p:to>
                                    </p:set>
                                    <p:anim calcmode="lin" valueType="num">
                                      <p:cBhvr additive="base">
                                        <p:cTn id="29" dur="500" fill="hold"/>
                                        <p:tgtEl>
                                          <p:spTgt spid="6963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69633">
                                            <p:txEl>
                                              <p:pRg st="3" end="3"/>
                                            </p:txEl>
                                          </p:spTgt>
                                        </p:tgtEl>
                                        <p:attrNameLst>
                                          <p:attrName>style.visibility</p:attrName>
                                        </p:attrNameLst>
                                      </p:cBhvr>
                                      <p:to>
                                        <p:strVal val="visible"/>
                                      </p:to>
                                    </p:set>
                                    <p:anim calcmode="lin" valueType="num">
                                      <p:cBhvr additive="base">
                                        <p:cTn id="34" dur="500" fill="hold"/>
                                        <p:tgtEl>
                                          <p:spTgt spid="6963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9633">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52" presetClass="entr" presetSubtype="0" fill="hold" nodeType="afterEffect">
                                  <p:stCondLst>
                                    <p:cond delay="0"/>
                                  </p:stCondLst>
                                  <p:childTnLst>
                                    <p:set>
                                      <p:cBhvr>
                                        <p:cTn id="38" dur="1" fill="hold">
                                          <p:stCondLst>
                                            <p:cond delay="0"/>
                                          </p:stCondLst>
                                        </p:cTn>
                                        <p:tgtEl>
                                          <p:spTgt spid="69633">
                                            <p:txEl>
                                              <p:pRg st="5" end="5"/>
                                            </p:txEl>
                                          </p:spTgt>
                                        </p:tgtEl>
                                        <p:attrNameLst>
                                          <p:attrName>style.visibility</p:attrName>
                                        </p:attrNameLst>
                                      </p:cBhvr>
                                      <p:to>
                                        <p:strVal val="visible"/>
                                      </p:to>
                                    </p:set>
                                    <p:animScale>
                                      <p:cBhvr>
                                        <p:cTn id="39" dur="1000" decel="50000" fill="hold">
                                          <p:stCondLst>
                                            <p:cond delay="0"/>
                                          </p:stCondLst>
                                        </p:cTn>
                                        <p:tgtEl>
                                          <p:spTgt spid="6963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69633">
                                            <p:txEl>
                                              <p:pRg st="5" end="5"/>
                                            </p:txEl>
                                          </p:spTgt>
                                        </p:tgtEl>
                                        <p:attrNameLst>
                                          <p:attrName>ppt_x</p:attrName>
                                          <p:attrName>ppt_y</p:attrName>
                                        </p:attrNameLst>
                                      </p:cBhvr>
                                    </p:animMotion>
                                    <p:animEffect transition="in" filter="fade">
                                      <p:cBhvr>
                                        <p:cTn id="41" dur="1000"/>
                                        <p:tgtEl>
                                          <p:spTgt spid="69633">
                                            <p:txEl>
                                              <p:pRg st="5" end="5"/>
                                            </p:txEl>
                                          </p:spTgt>
                                        </p:tgtEl>
                                      </p:cBhvr>
                                    </p:animEffect>
                                  </p:childTnLst>
                                </p:cTn>
                              </p:par>
                            </p:childTnLst>
                          </p:cTn>
                        </p:par>
                        <p:par>
                          <p:cTn id="42" fill="hold">
                            <p:stCondLst>
                              <p:cond delay="4500"/>
                            </p:stCondLst>
                            <p:childTnLst>
                              <p:par>
                                <p:cTn id="43" presetID="35" presetClass="entr" presetSubtype="0"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2000"/>
                                        <p:tgtEl>
                                          <p:spTgt spid="3"/>
                                        </p:tgtEl>
                                      </p:cBhvr>
                                    </p:animEffect>
                                    <p:anim calcmode="lin" valueType="num">
                                      <p:cBhvr>
                                        <p:cTn id="46" dur="2000" fill="hold"/>
                                        <p:tgtEl>
                                          <p:spTgt spid="3"/>
                                        </p:tgtEl>
                                        <p:attrNameLst>
                                          <p:attrName>style.rotation</p:attrName>
                                        </p:attrNameLst>
                                      </p:cBhvr>
                                      <p:tavLst>
                                        <p:tav tm="0">
                                          <p:val>
                                            <p:fltVal val="720"/>
                                          </p:val>
                                        </p:tav>
                                        <p:tav tm="100000">
                                          <p:val>
                                            <p:fltVal val="0"/>
                                          </p:val>
                                        </p:tav>
                                      </p:tavLst>
                                    </p:anim>
                                    <p:anim calcmode="lin" valueType="num">
                                      <p:cBhvr>
                                        <p:cTn id="47" dur="2000" fill="hold"/>
                                        <p:tgtEl>
                                          <p:spTgt spid="3"/>
                                        </p:tgtEl>
                                        <p:attrNameLst>
                                          <p:attrName>ppt_h</p:attrName>
                                        </p:attrNameLst>
                                      </p:cBhvr>
                                      <p:tavLst>
                                        <p:tav tm="0">
                                          <p:val>
                                            <p:fltVal val="0"/>
                                          </p:val>
                                        </p:tav>
                                        <p:tav tm="100000">
                                          <p:val>
                                            <p:strVal val="#ppt_h"/>
                                          </p:val>
                                        </p:tav>
                                      </p:tavLst>
                                    </p:anim>
                                    <p:anim calcmode="lin" valueType="num">
                                      <p:cBhvr>
                                        <p:cTn id="48"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6963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p:cNvSpPr>
          <p:nvPr>
            <p:ph type="body" idx="1"/>
          </p:nvPr>
        </p:nvSpPr>
        <p:spPr>
          <a:xfrm>
            <a:off x="395288" y="3068638"/>
            <a:ext cx="8229600" cy="3384550"/>
          </a:xfrm>
        </p:spPr>
        <p:txBody>
          <a:bodyPr/>
          <a:lstStyle/>
          <a:p>
            <a:pPr algn="just">
              <a:buClr>
                <a:srgbClr val="DA4010"/>
              </a:buClr>
              <a:buFont typeface="Wingdings" pitchFamily="2" charset="2"/>
              <a:buChar char="Ø"/>
            </a:pPr>
            <a:r>
              <a:rPr lang="el-GR" sz="2200" smtClean="0">
                <a:latin typeface="Century Gothic" pitchFamily="34" charset="0"/>
              </a:rPr>
              <a:t>Επιτρέπεται μεταφορά από το κονδύλι της Οργανωτικής Υποστήριξης προς τις υπόλοιπες δράσεις κινητικότητας το ανώτατο μέχρι 50% </a:t>
            </a:r>
          </a:p>
          <a:p>
            <a:pPr algn="just">
              <a:buClr>
                <a:srgbClr val="DA4010"/>
              </a:buClr>
              <a:buFont typeface="Wingdings" pitchFamily="2" charset="2"/>
              <a:buChar char="Ø"/>
            </a:pPr>
            <a:endParaRPr lang="en-US" sz="2200" smtClean="0">
              <a:latin typeface="Century Gothic" pitchFamily="34" charset="0"/>
            </a:endParaRPr>
          </a:p>
          <a:p>
            <a:pPr algn="just">
              <a:buClr>
                <a:srgbClr val="DA4010"/>
              </a:buClr>
              <a:buFont typeface="Wingdings" pitchFamily="2" charset="2"/>
              <a:buChar char="Ø"/>
            </a:pPr>
            <a:r>
              <a:rPr lang="el-GR" sz="2200" smtClean="0">
                <a:solidFill>
                  <a:srgbClr val="9B3937"/>
                </a:solidFill>
                <a:latin typeface="Century Gothic" pitchFamily="34" charset="0"/>
              </a:rPr>
              <a:t>ΑΠΑΡΑΙΤΗΤΗ ΠΡΟΫΠΟΘΕΣΗ</a:t>
            </a:r>
            <a:r>
              <a:rPr lang="en-US" sz="2200" smtClean="0">
                <a:latin typeface="Century Gothic" pitchFamily="34" charset="0"/>
              </a:rPr>
              <a:t>: </a:t>
            </a:r>
            <a:r>
              <a:rPr lang="el-GR" sz="2200" smtClean="0">
                <a:latin typeface="Century Gothic" pitchFamily="34" charset="0"/>
              </a:rPr>
              <a:t>Να εξασφαλίζεται η ποιότητα στη κινητικότητα των μετακινούμενων, η  διαχείριση του προγράμματος να υλοποιείται με το καλύτερο δυνατό τρόπο</a:t>
            </a:r>
          </a:p>
          <a:p>
            <a:pPr>
              <a:buClr>
                <a:srgbClr val="DA4010"/>
              </a:buClr>
              <a:buFont typeface="Wingdings" pitchFamily="2" charset="2"/>
              <a:buChar char="Ø"/>
            </a:pPr>
            <a:endParaRPr lang="el-GR" sz="2200" smtClean="0"/>
          </a:p>
        </p:txBody>
      </p:sp>
      <p:sp>
        <p:nvSpPr>
          <p:cNvPr id="2" name="7-Point Star 1"/>
          <p:cNvSpPr/>
          <p:nvPr/>
        </p:nvSpPr>
        <p:spPr>
          <a:xfrm>
            <a:off x="6896114" y="5679139"/>
            <a:ext cx="1368152" cy="720082"/>
          </a:xfrm>
          <a:prstGeom prst="star7">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l-GR" sz="1800" dirty="0">
                <a:solidFill>
                  <a:srgbClr val="FFFFFF"/>
                </a:solidFill>
                <a:cs typeface="Arial" charset="0"/>
              </a:rPr>
              <a:t>ΝΕΟ</a:t>
            </a:r>
            <a:endParaRPr lang="en-GB" sz="1800" dirty="0">
              <a:solidFill>
                <a:srgbClr val="FFFFFF"/>
              </a:solidFill>
              <a:cs typeface="Arial" charset="0"/>
            </a:endParaRPr>
          </a:p>
        </p:txBody>
      </p:sp>
      <p:sp>
        <p:nvSpPr>
          <p:cNvPr id="70661" name="ZoneTexte 60"/>
          <p:cNvSpPr txBox="1">
            <a:spLocks noChangeArrowheads="1"/>
          </p:cNvSpPr>
          <p:nvPr/>
        </p:nvSpPr>
        <p:spPr bwMode="auto">
          <a:xfrm>
            <a:off x="468312" y="1557338"/>
            <a:ext cx="3239591" cy="519112"/>
          </a:xfrm>
          <a:prstGeom prst="rect">
            <a:avLst/>
          </a:prstGeom>
          <a:solidFill>
            <a:srgbClr val="F7C943"/>
          </a:solidFill>
          <a:ln w="9525">
            <a:noFill/>
            <a:miter lim="800000"/>
            <a:headEnd/>
            <a:tailEnd/>
          </a:ln>
        </p:spPr>
        <p:txBody>
          <a:bodyPr wrap="square">
            <a:spAutoFit/>
          </a:bodyPr>
          <a:lstStyle/>
          <a:p>
            <a:r>
              <a:rPr lang="el-GR" sz="2800" b="1" dirty="0">
                <a:solidFill>
                  <a:schemeClr val="bg1"/>
                </a:solidFill>
                <a:cs typeface="Aharoni" pitchFamily="2" charset="-79"/>
              </a:rPr>
              <a:t>Χρηματοδότηση</a:t>
            </a:r>
            <a:endParaRPr lang="fr-BE" sz="2800" b="1" dirty="0">
              <a:solidFill>
                <a:schemeClr val="bg1"/>
              </a:solidFill>
              <a:latin typeface="Aharoni" pitchFamily="2" charset="-79"/>
              <a:cs typeface="Aharoni" pitchFamily="2" charset="-79"/>
            </a:endParaRPr>
          </a:p>
        </p:txBody>
      </p:sp>
      <p:sp>
        <p:nvSpPr>
          <p:cNvPr id="111626" name="Rectangle 10"/>
          <p:cNvSpPr>
            <a:spLocks noChangeArrowheads="1"/>
          </p:cNvSpPr>
          <p:nvPr/>
        </p:nvSpPr>
        <p:spPr bwMode="auto">
          <a:xfrm>
            <a:off x="755650" y="2203450"/>
            <a:ext cx="7561263" cy="720725"/>
          </a:xfrm>
          <a:prstGeom prst="rect">
            <a:avLst/>
          </a:prstGeom>
          <a:noFill/>
          <a:ln w="9525">
            <a:noFill/>
            <a:miter lim="800000"/>
            <a:headEnd/>
            <a:tailEnd/>
          </a:ln>
          <a:effectLst/>
        </p:spPr>
        <p:txBody>
          <a:bodyPr wrap="none" anchor="ctr"/>
          <a:lstStyle/>
          <a:p>
            <a:pPr algn="ctr">
              <a:defRPr/>
            </a:pPr>
            <a:r>
              <a:rPr lang="el-GR" sz="3400" b="1">
                <a:solidFill>
                  <a:srgbClr val="B3423F"/>
                </a:solidFill>
                <a:effectLst>
                  <a:outerShdw blurRad="38100" dist="38100" dir="2700000" algn="tl">
                    <a:srgbClr val="C0C0C0"/>
                  </a:outerShdw>
                </a:effectLst>
                <a:latin typeface="Verdana" pitchFamily="34" charset="0"/>
              </a:rPr>
              <a:t>ΟΡΓΑΝΩΤΙΚΗ ΥΠΟΣΤΗΡΙΞΗ (</a:t>
            </a:r>
            <a:r>
              <a:rPr lang="en-US" sz="3400" b="1">
                <a:solidFill>
                  <a:srgbClr val="B3423F"/>
                </a:solidFill>
                <a:effectLst>
                  <a:outerShdw blurRad="38100" dist="38100" dir="2700000" algn="tl">
                    <a:srgbClr val="C0C0C0"/>
                  </a:outerShdw>
                </a:effectLst>
                <a:latin typeface="Verdana" pitchFamily="34" charset="0"/>
              </a:rPr>
              <a:t>II)</a:t>
            </a:r>
            <a:endParaRPr lang="el-GR" sz="3400" b="1">
              <a:solidFill>
                <a:srgbClr val="B3423F"/>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70661"/>
                                        </p:tgtEl>
                                        <p:attrNameLst>
                                          <p:attrName>style.visibility</p:attrName>
                                        </p:attrNameLst>
                                      </p:cBhvr>
                                      <p:to>
                                        <p:strVal val="visible"/>
                                      </p:to>
                                    </p:set>
                                    <p:anim from="(-#ppt_w/2)" to="(#ppt_x)" calcmode="lin" valueType="num">
                                      <p:cBhvr>
                                        <p:cTn id="7" dur="600" fill="hold">
                                          <p:stCondLst>
                                            <p:cond delay="0"/>
                                          </p:stCondLst>
                                        </p:cTn>
                                        <p:tgtEl>
                                          <p:spTgt spid="70661"/>
                                        </p:tgtEl>
                                        <p:attrNameLst>
                                          <p:attrName>ppt_x</p:attrName>
                                        </p:attrNameLst>
                                      </p:cBhvr>
                                    </p:anim>
                                    <p:anim from="0" to="-1.0" calcmode="lin" valueType="num">
                                      <p:cBhvr>
                                        <p:cTn id="8" dur="200" decel="50000" autoRev="1" fill="hold">
                                          <p:stCondLst>
                                            <p:cond delay="600"/>
                                          </p:stCondLst>
                                        </p:cTn>
                                        <p:tgtEl>
                                          <p:spTgt spid="70661"/>
                                        </p:tgtEl>
                                        <p:attrNameLst>
                                          <p:attrName>xshear</p:attrName>
                                        </p:attrNameLst>
                                      </p:cBhvr>
                                    </p:anim>
                                    <p:animScale>
                                      <p:cBhvr>
                                        <p:cTn id="9" dur="200" decel="100000" autoRev="1" fill="hold">
                                          <p:stCondLst>
                                            <p:cond delay="600"/>
                                          </p:stCondLst>
                                        </p:cTn>
                                        <p:tgtEl>
                                          <p:spTgt spid="70661"/>
                                        </p:tgtEl>
                                      </p:cBhvr>
                                      <p:from x="100000" y="100000"/>
                                      <p:to x="80000" y="100000"/>
                                    </p:animScale>
                                    <p:anim by="(#ppt_h/3+#ppt_w*0.1)" calcmode="lin" valueType="num">
                                      <p:cBhvr additive="sum">
                                        <p:cTn id="10" dur="200" decel="100000" autoRev="1" fill="hold">
                                          <p:stCondLst>
                                            <p:cond delay="600"/>
                                          </p:stCondLst>
                                        </p:cTn>
                                        <p:tgtEl>
                                          <p:spTgt spid="70661"/>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111626"/>
                                        </p:tgtEl>
                                        <p:attrNameLst>
                                          <p:attrName>style.visibility</p:attrName>
                                        </p:attrNameLst>
                                      </p:cBhvr>
                                      <p:to>
                                        <p:strVal val="visible"/>
                                      </p:to>
                                    </p:set>
                                    <p:anim calcmode="lin" valueType="num">
                                      <p:cBhvr>
                                        <p:cTn id="14" dur="500" fill="hold"/>
                                        <p:tgtEl>
                                          <p:spTgt spid="111626"/>
                                        </p:tgtEl>
                                        <p:attrNameLst>
                                          <p:attrName>ppt_w</p:attrName>
                                        </p:attrNameLst>
                                      </p:cBhvr>
                                      <p:tavLst>
                                        <p:tav tm="0">
                                          <p:val>
                                            <p:fltVal val="0"/>
                                          </p:val>
                                        </p:tav>
                                        <p:tav tm="100000">
                                          <p:val>
                                            <p:strVal val="#ppt_w"/>
                                          </p:val>
                                        </p:tav>
                                      </p:tavLst>
                                    </p:anim>
                                    <p:anim calcmode="lin" valueType="num">
                                      <p:cBhvr>
                                        <p:cTn id="15" dur="500" fill="hold"/>
                                        <p:tgtEl>
                                          <p:spTgt spid="111626"/>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70657">
                                            <p:txEl>
                                              <p:pRg st="0" end="0"/>
                                            </p:txEl>
                                          </p:spTgt>
                                        </p:tgtEl>
                                        <p:attrNameLst>
                                          <p:attrName>style.visibility</p:attrName>
                                        </p:attrNameLst>
                                      </p:cBhvr>
                                      <p:to>
                                        <p:strVal val="visible"/>
                                      </p:to>
                                    </p:set>
                                    <p:anim calcmode="lin" valueType="num">
                                      <p:cBhvr additive="base">
                                        <p:cTn id="19" dur="500" fill="hold"/>
                                        <p:tgtEl>
                                          <p:spTgt spid="7065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57">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52" presetClass="entr" presetSubtype="0" fill="hold" nodeType="afterEffect">
                                  <p:stCondLst>
                                    <p:cond delay="0"/>
                                  </p:stCondLst>
                                  <p:childTnLst>
                                    <p:set>
                                      <p:cBhvr>
                                        <p:cTn id="23" dur="1" fill="hold">
                                          <p:stCondLst>
                                            <p:cond delay="0"/>
                                          </p:stCondLst>
                                        </p:cTn>
                                        <p:tgtEl>
                                          <p:spTgt spid="70657">
                                            <p:txEl>
                                              <p:pRg st="2" end="2"/>
                                            </p:txEl>
                                          </p:spTgt>
                                        </p:tgtEl>
                                        <p:attrNameLst>
                                          <p:attrName>style.visibility</p:attrName>
                                        </p:attrNameLst>
                                      </p:cBhvr>
                                      <p:to>
                                        <p:strVal val="visible"/>
                                      </p:to>
                                    </p:set>
                                    <p:animScale>
                                      <p:cBhvr>
                                        <p:cTn id="24" dur="1000" decel="50000" fill="hold">
                                          <p:stCondLst>
                                            <p:cond delay="0"/>
                                          </p:stCondLst>
                                        </p:cTn>
                                        <p:tgtEl>
                                          <p:spTgt spid="7065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70657">
                                            <p:txEl>
                                              <p:pRg st="2" end="2"/>
                                            </p:txEl>
                                          </p:spTgt>
                                        </p:tgtEl>
                                        <p:attrNameLst>
                                          <p:attrName>ppt_x</p:attrName>
                                          <p:attrName>ppt_y</p:attrName>
                                        </p:attrNameLst>
                                      </p:cBhvr>
                                    </p:animMotion>
                                    <p:animEffect transition="in" filter="fade">
                                      <p:cBhvr>
                                        <p:cTn id="26" dur="1000"/>
                                        <p:tgtEl>
                                          <p:spTgt spid="70657">
                                            <p:txEl>
                                              <p:pRg st="2" end="2"/>
                                            </p:txEl>
                                          </p:spTgt>
                                        </p:tgtEl>
                                      </p:cBhvr>
                                    </p:animEffect>
                                  </p:childTnLst>
                                </p:cTn>
                              </p:par>
                            </p:childTnLst>
                          </p:cTn>
                        </p:par>
                        <p:par>
                          <p:cTn id="27" fill="hold">
                            <p:stCondLst>
                              <p:cond delay="3000"/>
                            </p:stCondLst>
                            <p:childTnLst>
                              <p:par>
                                <p:cTn id="28" presetID="35"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2000"/>
                                        <p:tgtEl>
                                          <p:spTgt spid="2"/>
                                        </p:tgtEl>
                                      </p:cBhvr>
                                    </p:animEffect>
                                    <p:anim calcmode="lin" valueType="num">
                                      <p:cBhvr>
                                        <p:cTn id="31" dur="2000" fill="hold"/>
                                        <p:tgtEl>
                                          <p:spTgt spid="2"/>
                                        </p:tgtEl>
                                        <p:attrNameLst>
                                          <p:attrName>style.rotation</p:attrName>
                                        </p:attrNameLst>
                                      </p:cBhvr>
                                      <p:tavLst>
                                        <p:tav tm="0">
                                          <p:val>
                                            <p:fltVal val="720"/>
                                          </p:val>
                                        </p:tav>
                                        <p:tav tm="100000">
                                          <p:val>
                                            <p:fltVal val="0"/>
                                          </p:val>
                                        </p:tav>
                                      </p:tavLst>
                                    </p:anim>
                                    <p:anim calcmode="lin" valueType="num">
                                      <p:cBhvr>
                                        <p:cTn id="32" dur="2000" fill="hold"/>
                                        <p:tgtEl>
                                          <p:spTgt spid="2"/>
                                        </p:tgtEl>
                                        <p:attrNameLst>
                                          <p:attrName>ppt_h</p:attrName>
                                        </p:attrNameLst>
                                      </p:cBhvr>
                                      <p:tavLst>
                                        <p:tav tm="0">
                                          <p:val>
                                            <p:fltVal val="0"/>
                                          </p:val>
                                        </p:tav>
                                        <p:tav tm="100000">
                                          <p:val>
                                            <p:strVal val="#ppt_h"/>
                                          </p:val>
                                        </p:tav>
                                      </p:tavLst>
                                    </p:anim>
                                    <p:anim calcmode="lin" valueType="num">
                                      <p:cBhvr>
                                        <p:cTn id="33"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P spid="1116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smtClean="0">
                <a:solidFill>
                  <a:srgbClr val="953735"/>
                </a:solidFill>
              </a:rPr>
              <a:t>ΑΙΤΗΣΕΙΣ ΓΙΑ ΚΙΝΗΤΙΚΟΤΗΤΑ – ΠΕΡΙΟΔΟΣ ΕΠΙΛΕΞΙΜΗΣ ΠΕΡΙΟΔΟΥ</a:t>
            </a:r>
            <a:r>
              <a:rPr lang="el-GR" sz="2400" smtClean="0"/>
              <a:t> </a:t>
            </a:r>
          </a:p>
        </p:txBody>
      </p:sp>
      <p:sp>
        <p:nvSpPr>
          <p:cNvPr id="71682" name="Content Placeholder 2"/>
          <p:cNvSpPr>
            <a:spLocks noGrp="1"/>
          </p:cNvSpPr>
          <p:nvPr>
            <p:ph idx="1"/>
          </p:nvPr>
        </p:nvSpPr>
        <p:spPr>
          <a:xfrm>
            <a:off x="395288" y="2924175"/>
            <a:ext cx="8229600" cy="3168650"/>
          </a:xfrm>
        </p:spPr>
        <p:txBody>
          <a:bodyPr/>
          <a:lstStyle/>
          <a:p>
            <a:pPr algn="just">
              <a:lnSpc>
                <a:spcPct val="130000"/>
              </a:lnSpc>
            </a:pPr>
            <a:r>
              <a:rPr lang="el-GR" smtClean="0">
                <a:latin typeface="Century Gothic" pitchFamily="34" charset="0"/>
              </a:rPr>
              <a:t>Εγγραφή στο σύστημα </a:t>
            </a:r>
            <a:r>
              <a:rPr lang="en-US" smtClean="0">
                <a:latin typeface="Century Gothic" pitchFamily="34" charset="0"/>
              </a:rPr>
              <a:t>URF.</a:t>
            </a:r>
            <a:r>
              <a:rPr lang="el-GR" smtClean="0">
                <a:latin typeface="Century Gothic" pitchFamily="34" charset="0"/>
              </a:rPr>
              <a:t> Ιδιαίτερα σημαντικός </a:t>
            </a:r>
            <a:r>
              <a:rPr lang="en-US" smtClean="0">
                <a:latin typeface="Century Gothic" pitchFamily="34" charset="0"/>
              </a:rPr>
              <a:t>PIC code</a:t>
            </a:r>
            <a:endParaRPr lang="el-GR" smtClean="0">
              <a:latin typeface="Century Gothic" pitchFamily="34" charset="0"/>
            </a:endParaRPr>
          </a:p>
          <a:p>
            <a:pPr algn="just">
              <a:lnSpc>
                <a:spcPct val="130000"/>
              </a:lnSpc>
            </a:pPr>
            <a:r>
              <a:rPr lang="el-GR" smtClean="0">
                <a:latin typeface="Century Gothic" pitchFamily="34" charset="0"/>
              </a:rPr>
              <a:t>Αίτηση χρηματοδότησης προς την Εθνική Μονάδα για Κινητικότητα (</a:t>
            </a:r>
            <a:r>
              <a:rPr lang="en-US" smtClean="0">
                <a:latin typeface="Century Gothic" pitchFamily="34" charset="0"/>
              </a:rPr>
              <a:t>e-form)</a:t>
            </a:r>
            <a:r>
              <a:rPr lang="el-GR" smtClean="0">
                <a:latin typeface="Century Gothic" pitchFamily="34" charset="0"/>
              </a:rPr>
              <a:t> στις</a:t>
            </a:r>
            <a:r>
              <a:rPr lang="en-US" smtClean="0">
                <a:latin typeface="Century Gothic" pitchFamily="34" charset="0"/>
              </a:rPr>
              <a:t> 17/03/2014</a:t>
            </a:r>
            <a:r>
              <a:rPr lang="el-GR" smtClean="0">
                <a:latin typeface="Century Gothic" pitchFamily="34" charset="0"/>
              </a:rPr>
              <a:t>, για στρατηγικές συμπράξεις  30/04/2014</a:t>
            </a:r>
          </a:p>
          <a:p>
            <a:pPr algn="just">
              <a:lnSpc>
                <a:spcPct val="130000"/>
              </a:lnSpc>
            </a:pPr>
            <a:r>
              <a:rPr lang="el-GR" smtClean="0">
                <a:latin typeface="Century Gothic" pitchFamily="34" charset="0"/>
              </a:rPr>
              <a:t>Στην αίτηση για κινητικότητα </a:t>
            </a:r>
            <a:r>
              <a:rPr lang="en-US" smtClean="0">
                <a:latin typeface="Century Gothic" pitchFamily="34" charset="0"/>
              </a:rPr>
              <a:t>: </a:t>
            </a:r>
            <a:r>
              <a:rPr lang="el-GR" sz="1800" smtClean="0">
                <a:latin typeface="Century Gothic" pitchFamily="34" charset="0"/>
              </a:rPr>
              <a:t>Δυνατότητα επιλογής από τον αιτούντα της διάρκειας της επιλέξιμης περιόδου </a:t>
            </a:r>
            <a:r>
              <a:rPr lang="en-US" sz="1800" smtClean="0">
                <a:latin typeface="Century Gothic" pitchFamily="34" charset="0"/>
              </a:rPr>
              <a:t>: 16 </a:t>
            </a:r>
            <a:r>
              <a:rPr lang="el-GR" sz="1800" smtClean="0">
                <a:latin typeface="Century Gothic" pitchFamily="34" charset="0"/>
              </a:rPr>
              <a:t>μήνες ή 24 μήνες</a:t>
            </a:r>
          </a:p>
          <a:p>
            <a:pPr algn="just">
              <a:lnSpc>
                <a:spcPct val="130000"/>
              </a:lnSpc>
            </a:pPr>
            <a:r>
              <a:rPr lang="el-GR" smtClean="0">
                <a:latin typeface="Century Gothic" pitchFamily="34" charset="0"/>
              </a:rPr>
              <a:t>Έναρξη της επιλέξιμης περιόδου κινητικότητας 1 Ιουλίου 2014</a:t>
            </a:r>
          </a:p>
        </p:txBody>
      </p:sp>
      <p:sp>
        <p:nvSpPr>
          <p:cNvPr id="71683" name="ZoneTexte 60"/>
          <p:cNvSpPr txBox="1">
            <a:spLocks noChangeArrowheads="1"/>
          </p:cNvSpPr>
          <p:nvPr/>
        </p:nvSpPr>
        <p:spPr bwMode="auto">
          <a:xfrm>
            <a:off x="395288" y="1412875"/>
            <a:ext cx="2736850" cy="519113"/>
          </a:xfrm>
          <a:prstGeom prst="rect">
            <a:avLst/>
          </a:prstGeom>
          <a:solidFill>
            <a:srgbClr val="F7C943"/>
          </a:solidFill>
          <a:ln w="9525">
            <a:noFill/>
            <a:miter lim="800000"/>
            <a:headEnd/>
            <a:tailEnd/>
          </a:ln>
        </p:spPr>
        <p:txBody>
          <a:bodyPr>
            <a:spAutoFit/>
          </a:bodyPr>
          <a:lstStyle/>
          <a:p>
            <a:r>
              <a:rPr lang="el-GR" sz="2800" b="1">
                <a:solidFill>
                  <a:schemeClr val="bg1"/>
                </a:solidFill>
                <a:latin typeface="Aharoni" pitchFamily="2" charset="-79"/>
                <a:cs typeface="Aharoni" pitchFamily="2" charset="-79"/>
              </a:rPr>
              <a:t>      ΑΙΤΗΣΕΙΣ</a:t>
            </a:r>
            <a:endParaRPr lang="fr-BE" sz="2800" b="1">
              <a:solidFill>
                <a:schemeClr val="bg1"/>
              </a:solidFill>
              <a:latin typeface="Aharoni" pitchFamily="2" charset="-79"/>
              <a:cs typeface="Aharoni" pitchFamily="2" charset="-79"/>
            </a:endParaRPr>
          </a:p>
        </p:txBody>
      </p:sp>
      <p:sp>
        <p:nvSpPr>
          <p:cNvPr id="5" name="7-Point Star 4"/>
          <p:cNvSpPr/>
          <p:nvPr/>
        </p:nvSpPr>
        <p:spPr>
          <a:xfrm>
            <a:off x="7111206" y="5896074"/>
            <a:ext cx="1368152" cy="720081"/>
          </a:xfrm>
          <a:prstGeom prst="star7">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l-GR" sz="1800" dirty="0">
                <a:solidFill>
                  <a:srgbClr val="FFFFFF"/>
                </a:solidFill>
                <a:cs typeface="Arial" charset="0"/>
              </a:rPr>
              <a:t>ΝΕΟ</a:t>
            </a:r>
            <a:endParaRPr lang="en-GB" sz="1800" dirty="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71683"/>
                                        </p:tgtEl>
                                        <p:attrNameLst>
                                          <p:attrName>style.visibility</p:attrName>
                                        </p:attrNameLst>
                                      </p:cBhvr>
                                      <p:to>
                                        <p:strVal val="visible"/>
                                      </p:to>
                                    </p:set>
                                    <p:anim from="(-#ppt_w/2)" to="(#ppt_x)" calcmode="lin" valueType="num">
                                      <p:cBhvr>
                                        <p:cTn id="7" dur="600" fill="hold">
                                          <p:stCondLst>
                                            <p:cond delay="0"/>
                                          </p:stCondLst>
                                        </p:cTn>
                                        <p:tgtEl>
                                          <p:spTgt spid="71683"/>
                                        </p:tgtEl>
                                        <p:attrNameLst>
                                          <p:attrName>ppt_x</p:attrName>
                                        </p:attrNameLst>
                                      </p:cBhvr>
                                    </p:anim>
                                    <p:anim from="0" to="-1.0" calcmode="lin" valueType="num">
                                      <p:cBhvr>
                                        <p:cTn id="8" dur="200" decel="50000" autoRev="1" fill="hold">
                                          <p:stCondLst>
                                            <p:cond delay="600"/>
                                          </p:stCondLst>
                                        </p:cTn>
                                        <p:tgtEl>
                                          <p:spTgt spid="71683"/>
                                        </p:tgtEl>
                                        <p:attrNameLst>
                                          <p:attrName>xshear</p:attrName>
                                        </p:attrNameLst>
                                      </p:cBhvr>
                                    </p:anim>
                                    <p:animScale>
                                      <p:cBhvr>
                                        <p:cTn id="9" dur="200" decel="100000" autoRev="1" fill="hold">
                                          <p:stCondLst>
                                            <p:cond delay="600"/>
                                          </p:stCondLst>
                                        </p:cTn>
                                        <p:tgtEl>
                                          <p:spTgt spid="71683"/>
                                        </p:tgtEl>
                                      </p:cBhvr>
                                      <p:from x="100000" y="100000"/>
                                      <p:to x="80000" y="100000"/>
                                    </p:animScale>
                                    <p:anim by="(#ppt_h/3+#ppt_w*0.1)" calcmode="lin" valueType="num">
                                      <p:cBhvr additive="sum">
                                        <p:cTn id="10" dur="200" decel="100000" autoRev="1" fill="hold">
                                          <p:stCondLst>
                                            <p:cond delay="600"/>
                                          </p:stCondLst>
                                        </p:cTn>
                                        <p:tgtEl>
                                          <p:spTgt spid="71683"/>
                                        </p:tgtEl>
                                        <p:attrNameLst>
                                          <p:attrName>ppt_x</p:attrName>
                                        </p:attrNameLst>
                                      </p:cBhvr>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71682">
                                            <p:txEl>
                                              <p:pRg st="0" end="0"/>
                                            </p:txEl>
                                          </p:spTgt>
                                        </p:tgtEl>
                                        <p:attrNameLst>
                                          <p:attrName>style.visibility</p:attrName>
                                        </p:attrNameLst>
                                      </p:cBhvr>
                                      <p:to>
                                        <p:strVal val="visible"/>
                                      </p:to>
                                    </p:set>
                                    <p:anim calcmode="lin" valueType="num">
                                      <p:cBhvr additive="base">
                                        <p:cTn id="19" dur="500" fill="hold"/>
                                        <p:tgtEl>
                                          <p:spTgt spid="7168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71682">
                                            <p:txEl>
                                              <p:pRg st="1" end="1"/>
                                            </p:txEl>
                                          </p:spTgt>
                                        </p:tgtEl>
                                        <p:attrNameLst>
                                          <p:attrName>style.visibility</p:attrName>
                                        </p:attrNameLst>
                                      </p:cBhvr>
                                      <p:to>
                                        <p:strVal val="visible"/>
                                      </p:to>
                                    </p:set>
                                    <p:anim calcmode="lin" valueType="num">
                                      <p:cBhvr additive="base">
                                        <p:cTn id="24" dur="500" fill="hold"/>
                                        <p:tgtEl>
                                          <p:spTgt spid="71682">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682">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71682">
                                            <p:txEl>
                                              <p:pRg st="2" end="2"/>
                                            </p:txEl>
                                          </p:spTgt>
                                        </p:tgtEl>
                                        <p:attrNameLst>
                                          <p:attrName>style.visibility</p:attrName>
                                        </p:attrNameLst>
                                      </p:cBhvr>
                                      <p:to>
                                        <p:strVal val="visible"/>
                                      </p:to>
                                    </p:set>
                                    <p:anim calcmode="lin" valueType="num">
                                      <p:cBhvr additive="base">
                                        <p:cTn id="29" dur="500" fill="hold"/>
                                        <p:tgtEl>
                                          <p:spTgt spid="7168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682">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71682">
                                            <p:txEl>
                                              <p:pRg st="3" end="3"/>
                                            </p:txEl>
                                          </p:spTgt>
                                        </p:tgtEl>
                                        <p:attrNameLst>
                                          <p:attrName>style.visibility</p:attrName>
                                        </p:attrNameLst>
                                      </p:cBhvr>
                                      <p:to>
                                        <p:strVal val="visible"/>
                                      </p:to>
                                    </p:set>
                                    <p:anim calcmode="lin" valueType="num">
                                      <p:cBhvr additive="base">
                                        <p:cTn id="34" dur="500" fill="hold"/>
                                        <p:tgtEl>
                                          <p:spTgt spid="71682">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1682">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35" presetClass="entr" presetSubtype="0"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anim calcmode="lin" valueType="num">
                                      <p:cBhvr>
                                        <p:cTn id="40" dur="2000" fill="hold"/>
                                        <p:tgtEl>
                                          <p:spTgt spid="5"/>
                                        </p:tgtEl>
                                        <p:attrNameLst>
                                          <p:attrName>style.rotation</p:attrName>
                                        </p:attrNameLst>
                                      </p:cBhvr>
                                      <p:tavLst>
                                        <p:tav tm="0">
                                          <p:val>
                                            <p:fltVal val="720"/>
                                          </p:val>
                                        </p:tav>
                                        <p:tav tm="100000">
                                          <p:val>
                                            <p:fltVal val="0"/>
                                          </p:val>
                                        </p:tav>
                                      </p:tavLst>
                                    </p:anim>
                                    <p:anim calcmode="lin" valueType="num">
                                      <p:cBhvr>
                                        <p:cTn id="41" dur="2000" fill="hold"/>
                                        <p:tgtEl>
                                          <p:spTgt spid="5"/>
                                        </p:tgtEl>
                                        <p:attrNameLst>
                                          <p:attrName>ppt_h</p:attrName>
                                        </p:attrNameLst>
                                      </p:cBhvr>
                                      <p:tavLst>
                                        <p:tav tm="0">
                                          <p:val>
                                            <p:fltVal val="0"/>
                                          </p:val>
                                        </p:tav>
                                        <p:tav tm="100000">
                                          <p:val>
                                            <p:strVal val="#ppt_h"/>
                                          </p:val>
                                        </p:tav>
                                      </p:tavLst>
                                    </p:anim>
                                    <p:anim calcmode="lin" valueType="num">
                                      <p:cBhvr>
                                        <p:cTn id="42"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1682" grpId="0" build="p" bldLvl="2"/>
      <p:bldP spid="7168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p:cNvSpPr>
          <p:nvPr>
            <p:ph type="body" idx="1"/>
          </p:nvPr>
        </p:nvSpPr>
        <p:spPr>
          <a:xfrm>
            <a:off x="468313" y="1989138"/>
            <a:ext cx="8280400" cy="4032250"/>
          </a:xfrm>
        </p:spPr>
        <p:txBody>
          <a:bodyPr/>
          <a:lstStyle/>
          <a:p>
            <a:r>
              <a:rPr lang="el-GR" sz="2800" smtClean="0">
                <a:solidFill>
                  <a:srgbClr val="FF3300"/>
                </a:solidFill>
              </a:rPr>
              <a:t>Σύμβαση 16 ή 24 μήνες </a:t>
            </a:r>
            <a:r>
              <a:rPr lang="en-US" sz="2800" smtClean="0">
                <a:solidFill>
                  <a:srgbClr val="FF3300"/>
                </a:solidFill>
              </a:rPr>
              <a:t>:</a:t>
            </a:r>
            <a:endParaRPr lang="el-GR" sz="2800" smtClean="0">
              <a:solidFill>
                <a:srgbClr val="FF3300"/>
              </a:solidFill>
            </a:endParaRPr>
          </a:p>
          <a:p>
            <a:pPr>
              <a:buFont typeface="Arial" charset="0"/>
              <a:buNone/>
            </a:pPr>
            <a:r>
              <a:rPr lang="el-GR" sz="2800" smtClean="0"/>
              <a:t>  </a:t>
            </a:r>
            <a:r>
              <a:rPr lang="en-US" sz="2800" smtClean="0"/>
              <a:t> </a:t>
            </a:r>
            <a:r>
              <a:rPr lang="el-GR" sz="2800" smtClean="0"/>
              <a:t>Στόχος είναι η μέγιστη  απορρόφηση του προϋπολογισμού.</a:t>
            </a:r>
          </a:p>
          <a:p>
            <a:endParaRPr lang="el-GR" sz="2800" smtClean="0"/>
          </a:p>
          <a:p>
            <a:r>
              <a:rPr lang="el-GR" sz="2800" smtClean="0">
                <a:solidFill>
                  <a:srgbClr val="FF3300"/>
                </a:solidFill>
              </a:rPr>
              <a:t>Σύμβαση 24 μηνών </a:t>
            </a:r>
            <a:r>
              <a:rPr lang="en-US" sz="2800" smtClean="0">
                <a:solidFill>
                  <a:srgbClr val="FF3300"/>
                </a:solidFill>
              </a:rPr>
              <a:t>: </a:t>
            </a:r>
            <a:endParaRPr lang="el-GR" sz="2800" smtClean="0">
              <a:solidFill>
                <a:srgbClr val="FF3300"/>
              </a:solidFill>
            </a:endParaRPr>
          </a:p>
          <a:p>
            <a:pPr>
              <a:buFont typeface="Arial" charset="0"/>
              <a:buNone/>
            </a:pPr>
            <a:r>
              <a:rPr lang="el-GR" sz="2800" smtClean="0"/>
              <a:t>   Για παράδειγμα καλύπτει τη κινητικότητα φοιτητών για πρακτική άσκηση από Ιανουάριο – σε Δεκέμβριο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 calcmode="lin" valueType="num">
                                      <p:cBhvr>
                                        <p:cTn id="7" dur="500" fill="hold"/>
                                        <p:tgtEl>
                                          <p:spTgt spid="7270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2706">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2" presetClass="entr" presetSubtype="0" fill="hold" nodeType="afterEffect">
                                  <p:stCondLst>
                                    <p:cond delay="0"/>
                                  </p:stCondLst>
                                  <p:childTnLst>
                                    <p:set>
                                      <p:cBhvr>
                                        <p:cTn id="11" dur="1" fill="hold">
                                          <p:stCondLst>
                                            <p:cond delay="0"/>
                                          </p:stCondLst>
                                        </p:cTn>
                                        <p:tgtEl>
                                          <p:spTgt spid="72706">
                                            <p:txEl>
                                              <p:pRg st="1" end="1"/>
                                            </p:txEl>
                                          </p:spTgt>
                                        </p:tgtEl>
                                        <p:attrNameLst>
                                          <p:attrName>style.visibility</p:attrName>
                                        </p:attrNameLst>
                                      </p:cBhvr>
                                      <p:to>
                                        <p:strVal val="visible"/>
                                      </p:to>
                                    </p:set>
                                    <p:animScale>
                                      <p:cBhvr>
                                        <p:cTn id="12" dur="1000" decel="50000" fill="hold">
                                          <p:stCondLst>
                                            <p:cond delay="0"/>
                                          </p:stCondLst>
                                        </p:cTn>
                                        <p:tgtEl>
                                          <p:spTgt spid="7270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2706">
                                            <p:txEl>
                                              <p:pRg st="1" end="1"/>
                                            </p:txEl>
                                          </p:spTgt>
                                        </p:tgtEl>
                                        <p:attrNameLst>
                                          <p:attrName>ppt_x</p:attrName>
                                          <p:attrName>ppt_y</p:attrName>
                                        </p:attrNameLst>
                                      </p:cBhvr>
                                    </p:animMotion>
                                    <p:animEffect transition="in" filter="fade">
                                      <p:cBhvr>
                                        <p:cTn id="14" dur="1000"/>
                                        <p:tgtEl>
                                          <p:spTgt spid="72706">
                                            <p:txEl>
                                              <p:pRg st="1" end="1"/>
                                            </p:txEl>
                                          </p:spTgt>
                                        </p:tgtEl>
                                      </p:cBhvr>
                                    </p:animEffect>
                                  </p:childTnLst>
                                </p:cTn>
                              </p:par>
                            </p:childTnLst>
                          </p:cTn>
                        </p:par>
                        <p:par>
                          <p:cTn id="15" fill="hold">
                            <p:stCondLst>
                              <p:cond delay="1500"/>
                            </p:stCondLst>
                            <p:childTnLst>
                              <p:par>
                                <p:cTn id="16" presetID="23" presetClass="entr" presetSubtype="16" fill="hold" nodeType="afterEffect">
                                  <p:stCondLst>
                                    <p:cond delay="0"/>
                                  </p:stCondLst>
                                  <p:childTnLst>
                                    <p:set>
                                      <p:cBhvr>
                                        <p:cTn id="17" dur="1" fill="hold">
                                          <p:stCondLst>
                                            <p:cond delay="0"/>
                                          </p:stCondLst>
                                        </p:cTn>
                                        <p:tgtEl>
                                          <p:spTgt spid="72706">
                                            <p:txEl>
                                              <p:pRg st="3" end="3"/>
                                            </p:txEl>
                                          </p:spTgt>
                                        </p:tgtEl>
                                        <p:attrNameLst>
                                          <p:attrName>style.visibility</p:attrName>
                                        </p:attrNameLst>
                                      </p:cBhvr>
                                      <p:to>
                                        <p:strVal val="visible"/>
                                      </p:to>
                                    </p:set>
                                    <p:anim calcmode="lin" valueType="num">
                                      <p:cBhvr>
                                        <p:cTn id="18" dur="500" fill="hold"/>
                                        <p:tgtEl>
                                          <p:spTgt spid="72706">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72706">
                                            <p:txEl>
                                              <p:pRg st="3" end="3"/>
                                            </p:txEl>
                                          </p:spTgt>
                                        </p:tgtEl>
                                        <p:attrNameLst>
                                          <p:attrName>ppt_h</p:attrName>
                                        </p:attrNameLst>
                                      </p:cBhvr>
                                      <p:tavLst>
                                        <p:tav tm="0">
                                          <p:val>
                                            <p:fltVal val="0"/>
                                          </p:val>
                                        </p:tav>
                                        <p:tav tm="100000">
                                          <p:val>
                                            <p:strVal val="#ppt_h"/>
                                          </p:val>
                                        </p:tav>
                                      </p:tavLst>
                                    </p:anim>
                                  </p:childTnLst>
                                </p:cTn>
                              </p:par>
                            </p:childTnLst>
                          </p:cTn>
                        </p:par>
                        <p:par>
                          <p:cTn id="20" fill="hold">
                            <p:stCondLst>
                              <p:cond delay="2000"/>
                            </p:stCondLst>
                            <p:childTnLst>
                              <p:par>
                                <p:cTn id="21" presetID="52" presetClass="entr" presetSubtype="0" fill="hold" nodeType="afterEffect">
                                  <p:stCondLst>
                                    <p:cond delay="0"/>
                                  </p:stCondLst>
                                  <p:childTnLst>
                                    <p:set>
                                      <p:cBhvr>
                                        <p:cTn id="22" dur="1" fill="hold">
                                          <p:stCondLst>
                                            <p:cond delay="0"/>
                                          </p:stCondLst>
                                        </p:cTn>
                                        <p:tgtEl>
                                          <p:spTgt spid="72706">
                                            <p:txEl>
                                              <p:pRg st="4" end="4"/>
                                            </p:txEl>
                                          </p:spTgt>
                                        </p:tgtEl>
                                        <p:attrNameLst>
                                          <p:attrName>style.visibility</p:attrName>
                                        </p:attrNameLst>
                                      </p:cBhvr>
                                      <p:to>
                                        <p:strVal val="visible"/>
                                      </p:to>
                                    </p:set>
                                    <p:animScale>
                                      <p:cBhvr>
                                        <p:cTn id="23" dur="1000" decel="50000" fill="hold">
                                          <p:stCondLst>
                                            <p:cond delay="0"/>
                                          </p:stCondLst>
                                        </p:cTn>
                                        <p:tgtEl>
                                          <p:spTgt spid="72706">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72706">
                                            <p:txEl>
                                              <p:pRg st="4" end="4"/>
                                            </p:txEl>
                                          </p:spTgt>
                                        </p:tgtEl>
                                        <p:attrNameLst>
                                          <p:attrName>ppt_x</p:attrName>
                                          <p:attrName>ppt_y</p:attrName>
                                        </p:attrNameLst>
                                      </p:cBhvr>
                                    </p:animMotion>
                                    <p:animEffect transition="in" filter="fade">
                                      <p:cBhvr>
                                        <p:cTn id="25" dur="1000"/>
                                        <p:tgtEl>
                                          <p:spTgt spid="727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p:cNvSpPr>
          <p:nvPr/>
        </p:nvSpPr>
        <p:spPr bwMode="auto">
          <a:xfrm>
            <a:off x="142875" y="5805488"/>
            <a:ext cx="8893175" cy="647700"/>
          </a:xfrm>
          <a:prstGeom prst="rect">
            <a:avLst/>
          </a:prstGeom>
          <a:noFill/>
          <a:ln w="9525">
            <a:noFill/>
            <a:miter lim="800000"/>
            <a:headEnd/>
            <a:tailEnd/>
          </a:ln>
        </p:spPr>
        <p:txBody>
          <a:bodyPr/>
          <a:lstStyle/>
          <a:p>
            <a:pPr marL="342900" indent="-342900">
              <a:lnSpc>
                <a:spcPct val="80000"/>
              </a:lnSpc>
              <a:spcBef>
                <a:spcPct val="20000"/>
              </a:spcBef>
              <a:buFont typeface="Arial" charset="0"/>
              <a:buNone/>
              <a:defRPr/>
            </a:pPr>
            <a:r>
              <a:rPr lang="el-GR" sz="1800" i="1" dirty="0">
                <a:solidFill>
                  <a:schemeClr val="hlink"/>
                </a:solidFill>
                <a:latin typeface="Verdana" pitchFamily="34" charset="0"/>
              </a:rPr>
              <a:t>			                         </a:t>
            </a:r>
            <a:r>
              <a:rPr lang="el-GR" b="1" i="1" dirty="0" smtClean="0">
                <a:solidFill>
                  <a:srgbClr val="B3423F"/>
                </a:solidFill>
                <a:effectLst>
                  <a:outerShdw blurRad="38100" dist="38100" dir="2700000" algn="tl">
                    <a:srgbClr val="C0C0C0"/>
                  </a:outerShdw>
                </a:effectLst>
                <a:latin typeface="Arial Black" pitchFamily="34" charset="0"/>
              </a:rPr>
              <a:t>Ευφροσύνη</a:t>
            </a:r>
            <a:r>
              <a:rPr lang="en-US" i="1" dirty="0" smtClean="0">
                <a:solidFill>
                  <a:schemeClr val="hlink"/>
                </a:solidFill>
                <a:latin typeface="Verdana" pitchFamily="34" charset="0"/>
              </a:rPr>
              <a:t> </a:t>
            </a:r>
            <a:r>
              <a:rPr lang="el-GR" b="1" i="1" dirty="0" err="1">
                <a:solidFill>
                  <a:srgbClr val="B3423F"/>
                </a:solidFill>
                <a:effectLst>
                  <a:outerShdw blurRad="38100" dist="38100" dir="2700000" algn="tl">
                    <a:srgbClr val="C0C0C0"/>
                  </a:outerShdw>
                </a:effectLst>
                <a:latin typeface="Arial Black" pitchFamily="34" charset="0"/>
              </a:rPr>
              <a:t>Παπασταματίου</a:t>
            </a:r>
            <a:endParaRPr lang="el-GR" i="1" dirty="0">
              <a:solidFill>
                <a:schemeClr val="hlink"/>
              </a:solidFill>
              <a:latin typeface="Verdana" pitchFamily="34" charset="0"/>
            </a:endParaRPr>
          </a:p>
          <a:p>
            <a:pPr marL="342900" indent="-342900">
              <a:lnSpc>
                <a:spcPct val="80000"/>
              </a:lnSpc>
              <a:spcBef>
                <a:spcPct val="20000"/>
              </a:spcBef>
              <a:buFont typeface="Arial" charset="0"/>
              <a:buNone/>
              <a:defRPr/>
            </a:pPr>
            <a:r>
              <a:rPr lang="el-GR" sz="1800" b="1" i="1" dirty="0">
                <a:solidFill>
                  <a:schemeClr val="hlink"/>
                </a:solidFill>
                <a:latin typeface="Verdana" pitchFamily="34" charset="0"/>
              </a:rPr>
              <a:t>1</a:t>
            </a:r>
            <a:r>
              <a:rPr lang="en-US" sz="1800" b="1" i="1" dirty="0">
                <a:solidFill>
                  <a:schemeClr val="hlink"/>
                </a:solidFill>
                <a:latin typeface="Verdana" pitchFamily="34" charset="0"/>
              </a:rPr>
              <a:t>7</a:t>
            </a:r>
            <a:r>
              <a:rPr lang="el-GR" sz="1800" b="1" i="1" dirty="0">
                <a:solidFill>
                  <a:schemeClr val="hlink"/>
                </a:solidFill>
                <a:latin typeface="Verdana" pitchFamily="34" charset="0"/>
              </a:rPr>
              <a:t> Φεβρουαρίου </a:t>
            </a:r>
            <a:r>
              <a:rPr lang="en-GB" sz="1800" b="1" i="1" dirty="0">
                <a:solidFill>
                  <a:schemeClr val="hlink"/>
                </a:solidFill>
                <a:latin typeface="Verdana" pitchFamily="34" charset="0"/>
              </a:rPr>
              <a:t>201</a:t>
            </a:r>
            <a:r>
              <a:rPr lang="el-GR" sz="1800" b="1" i="1" dirty="0">
                <a:solidFill>
                  <a:schemeClr val="hlink"/>
                </a:solidFill>
                <a:latin typeface="Verdana" pitchFamily="34" charset="0"/>
              </a:rPr>
              <a:t>4</a:t>
            </a:r>
            <a:r>
              <a:rPr lang="en-GB" sz="1400" i="1" dirty="0">
                <a:solidFill>
                  <a:schemeClr val="hlink"/>
                </a:solidFill>
                <a:latin typeface="Verdana" pitchFamily="34" charset="0"/>
              </a:rPr>
              <a:t>	</a:t>
            </a:r>
            <a:r>
              <a:rPr lang="el-GR" sz="1800" b="1" i="1" smtClean="0">
                <a:solidFill>
                  <a:schemeClr val="hlink"/>
                </a:solidFill>
                <a:latin typeface="Verdana" pitchFamily="34" charset="0"/>
              </a:rPr>
              <a:t>Υπεύθυνη Ανώτατης Εκπαίδευσης</a:t>
            </a:r>
            <a:endParaRPr lang="el-GR" sz="1800" b="1" i="1" dirty="0">
              <a:solidFill>
                <a:schemeClr val="hlink"/>
              </a:solidFill>
              <a:latin typeface="Verdana" pitchFamily="34" charset="0"/>
            </a:endParaRPr>
          </a:p>
        </p:txBody>
      </p:sp>
      <p:sp>
        <p:nvSpPr>
          <p:cNvPr id="6" name="Oval 6"/>
          <p:cNvSpPr>
            <a:spLocks noChangeArrowheads="1"/>
          </p:cNvSpPr>
          <p:nvPr/>
        </p:nvSpPr>
        <p:spPr bwMode="auto">
          <a:xfrm>
            <a:off x="1258888" y="1557338"/>
            <a:ext cx="6840537" cy="3887787"/>
          </a:xfrm>
          <a:prstGeom prst="ellipse">
            <a:avLst/>
          </a:prstGeom>
          <a:gradFill rotWithShape="1">
            <a:gsLst>
              <a:gs pos="0">
                <a:srgbClr val="FFFFFF"/>
              </a:gs>
              <a:gs pos="50000">
                <a:schemeClr val="accent1"/>
              </a:gs>
              <a:gs pos="100000">
                <a:srgbClr val="FFFFFF"/>
              </a:gs>
            </a:gsLst>
            <a:lin ang="2700000" scaled="1"/>
          </a:gradFill>
          <a:ln w="9525" algn="ctr">
            <a:solidFill>
              <a:schemeClr val="tx2"/>
            </a:solidFill>
            <a:round/>
            <a:headEnd/>
            <a:tailEnd/>
          </a:ln>
        </p:spPr>
        <p:txBody>
          <a:bodyPr wrap="none" anchor="ctr"/>
          <a:lstStyle/>
          <a:p>
            <a:pPr algn="ctr">
              <a:defRPr/>
            </a:pPr>
            <a:r>
              <a:rPr lang="el-GR" sz="4400" dirty="0">
                <a:solidFill>
                  <a:srgbClr val="9B3937"/>
                </a:solidFill>
                <a:effectLst>
                  <a:outerShdw blurRad="38100" dist="38100" dir="2700000" algn="tl">
                    <a:srgbClr val="FFFFFF"/>
                  </a:outerShdw>
                </a:effectLst>
                <a:latin typeface="Century Gothic" pitchFamily="34" charset="0"/>
              </a:rPr>
              <a:t>Σας </a:t>
            </a:r>
          </a:p>
          <a:p>
            <a:pPr algn="ctr">
              <a:defRPr/>
            </a:pPr>
            <a:r>
              <a:rPr lang="el-GR" sz="4400" dirty="0">
                <a:solidFill>
                  <a:srgbClr val="9B3937"/>
                </a:solidFill>
                <a:effectLst>
                  <a:outerShdw blurRad="38100" dist="38100" dir="2700000" algn="tl">
                    <a:srgbClr val="FFFFFF"/>
                  </a:outerShdw>
                </a:effectLst>
                <a:latin typeface="Century Gothic" pitchFamily="34" charset="0"/>
              </a:rPr>
              <a:t>ευχαριστώ πολύ</a:t>
            </a:r>
          </a:p>
          <a:p>
            <a:pPr algn="ctr">
              <a:defRPr/>
            </a:pPr>
            <a:r>
              <a:rPr lang="el-GR" sz="4400" dirty="0">
                <a:solidFill>
                  <a:srgbClr val="9B3937"/>
                </a:solidFill>
                <a:effectLst>
                  <a:outerShdw blurRad="38100" dist="38100" dir="2700000" algn="tl">
                    <a:srgbClr val="FFFFFF"/>
                  </a:outerShdw>
                </a:effectLst>
                <a:latin typeface="Century Gothic" pitchFamily="34" charset="0"/>
              </a:rPr>
              <a:t>για την</a:t>
            </a:r>
          </a:p>
          <a:p>
            <a:pPr algn="ctr">
              <a:defRPr/>
            </a:pPr>
            <a:r>
              <a:rPr lang="el-GR" sz="4400" dirty="0">
                <a:solidFill>
                  <a:srgbClr val="9B3937"/>
                </a:solidFill>
                <a:effectLst>
                  <a:outerShdw blurRad="38100" dist="38100" dir="2700000" algn="tl">
                    <a:srgbClr val="FFFFFF"/>
                  </a:outerShdw>
                </a:effectLst>
                <a:latin typeface="Century Gothic" pitchFamily="34" charset="0"/>
              </a:rPr>
              <a:t> προσοχή σας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1"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par>
                          <p:cTn id="11" fill="hold">
                            <p:stCondLst>
                              <p:cond delay="4100"/>
                            </p:stCondLst>
                            <p:childTnLst>
                              <p:par>
                                <p:cTn id="12" presetID="23" presetClass="entr" presetSubtype="16" fill="hold" nodeType="afterEffect">
                                  <p:stCondLst>
                                    <p:cond delay="0"/>
                                  </p:stCondLst>
                                  <p:childTnLst>
                                    <p:set>
                                      <p:cBhvr>
                                        <p:cTn id="13" dur="1" fill="hold">
                                          <p:stCondLst>
                                            <p:cond delay="0"/>
                                          </p:stCondLst>
                                        </p:cTn>
                                        <p:tgtEl>
                                          <p:spTgt spid="15362">
                                            <p:txEl>
                                              <p:pRg st="0" end="0"/>
                                            </p:txEl>
                                          </p:spTgt>
                                        </p:tgtEl>
                                        <p:attrNameLst>
                                          <p:attrName>style.visibility</p:attrName>
                                        </p:attrNameLst>
                                      </p:cBhvr>
                                      <p:to>
                                        <p:strVal val="visible"/>
                                      </p:to>
                                    </p:set>
                                    <p:anim calcmode="lin" valueType="num">
                                      <p:cBhvr>
                                        <p:cTn id="14" dur="500" fill="hold"/>
                                        <p:tgtEl>
                                          <p:spTgt spid="1536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362">
                                            <p:txEl>
                                              <p:pRg st="0" end="0"/>
                                            </p:txEl>
                                          </p:spTgt>
                                        </p:tgtEl>
                                        <p:attrNameLst>
                                          <p:attrName>ppt_h</p:attrName>
                                        </p:attrNameLst>
                                      </p:cBhvr>
                                      <p:tavLst>
                                        <p:tav tm="0">
                                          <p:val>
                                            <p:fltVal val="0"/>
                                          </p:val>
                                        </p:tav>
                                        <p:tav tm="100000">
                                          <p:val>
                                            <p:strVal val="#ppt_h"/>
                                          </p:val>
                                        </p:tav>
                                      </p:tavLst>
                                    </p:anim>
                                  </p:childTnLst>
                                </p:cTn>
                              </p:par>
                            </p:childTnLst>
                          </p:cTn>
                        </p:par>
                        <p:par>
                          <p:cTn id="16" fill="hold">
                            <p:stCondLst>
                              <p:cond delay="4600"/>
                            </p:stCondLst>
                            <p:childTnLst>
                              <p:par>
                                <p:cTn id="17" presetID="52" presetClass="entr" presetSubtype="0" fill="hold" nodeType="afterEffect">
                                  <p:stCondLst>
                                    <p:cond delay="0"/>
                                  </p:stCondLst>
                                  <p:childTnLst>
                                    <p:set>
                                      <p:cBhvr>
                                        <p:cTn id="18" dur="1" fill="hold">
                                          <p:stCondLst>
                                            <p:cond delay="0"/>
                                          </p:stCondLst>
                                        </p:cTn>
                                        <p:tgtEl>
                                          <p:spTgt spid="15362">
                                            <p:txEl>
                                              <p:pRg st="1" end="1"/>
                                            </p:txEl>
                                          </p:spTgt>
                                        </p:tgtEl>
                                        <p:attrNameLst>
                                          <p:attrName>style.visibility</p:attrName>
                                        </p:attrNameLst>
                                      </p:cBhvr>
                                      <p:to>
                                        <p:strVal val="visible"/>
                                      </p:to>
                                    </p:set>
                                    <p:animScale>
                                      <p:cBhvr>
                                        <p:cTn id="19" dur="1000" decel="50000" fill="hold">
                                          <p:stCondLst>
                                            <p:cond delay="0"/>
                                          </p:stCondLst>
                                        </p:cTn>
                                        <p:tgtEl>
                                          <p:spTgt spid="1536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5362">
                                            <p:txEl>
                                              <p:pRg st="1" end="1"/>
                                            </p:txEl>
                                          </p:spTgt>
                                        </p:tgtEl>
                                        <p:attrNameLst>
                                          <p:attrName>ppt_x</p:attrName>
                                          <p:attrName>ppt_y</p:attrName>
                                        </p:attrNameLst>
                                      </p:cBhvr>
                                    </p:animMotion>
                                    <p:animEffect transition="in" filter="fade">
                                      <p:cBhvr>
                                        <p:cTn id="21" dur="1000"/>
                                        <p:tgtEl>
                                          <p:spTgt spid="153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cstate="print"/>
          <a:srcRect b="5882"/>
          <a:stretch>
            <a:fillRect/>
          </a:stretch>
        </p:blipFill>
        <p:spPr bwMode="auto">
          <a:xfrm>
            <a:off x="0" y="0"/>
            <a:ext cx="9144000" cy="1357313"/>
          </a:xfrm>
          <a:prstGeom prst="rect">
            <a:avLst/>
          </a:prstGeom>
          <a:noFill/>
          <a:ln w="9525">
            <a:noFill/>
            <a:miter lim="800000"/>
            <a:headEnd/>
            <a:tailEnd/>
          </a:ln>
        </p:spPr>
      </p:pic>
      <p:pic>
        <p:nvPicPr>
          <p:cNvPr id="22530" name="Picture 3"/>
          <p:cNvPicPr>
            <a:picLocks noChangeAspect="1" noChangeArrowheads="1"/>
          </p:cNvPicPr>
          <p:nvPr/>
        </p:nvPicPr>
        <p:blipFill>
          <a:blip r:embed="rId3" cstate="print"/>
          <a:srcRect/>
          <a:stretch>
            <a:fillRect/>
          </a:stretch>
        </p:blipFill>
        <p:spPr bwMode="auto">
          <a:xfrm>
            <a:off x="0" y="1198563"/>
            <a:ext cx="9144000" cy="214312"/>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0" y="6643688"/>
            <a:ext cx="9144000" cy="285750"/>
          </a:xfrm>
          <a:prstGeom prst="rect">
            <a:avLst/>
          </a:prstGeom>
          <a:noFill/>
          <a:ln w="9525">
            <a:noFill/>
            <a:miter lim="800000"/>
            <a:headEnd/>
            <a:tailEnd/>
          </a:ln>
        </p:spPr>
      </p:pic>
      <p:pic>
        <p:nvPicPr>
          <p:cNvPr id="22532" name="4 - Εικόνα" descr="EU flag-Erasmus+_vect_POS.jpg"/>
          <p:cNvPicPr>
            <a:picLocks noChangeAspect="1"/>
          </p:cNvPicPr>
          <p:nvPr/>
        </p:nvPicPr>
        <p:blipFill>
          <a:blip r:embed="rId4" cstate="print"/>
          <a:srcRect/>
          <a:stretch>
            <a:fillRect/>
          </a:stretch>
        </p:blipFill>
        <p:spPr bwMode="auto">
          <a:xfrm>
            <a:off x="0" y="0"/>
            <a:ext cx="2676525" cy="765175"/>
          </a:xfrm>
          <a:prstGeom prst="rect">
            <a:avLst/>
          </a:prstGeom>
          <a:noFill/>
          <a:ln w="9525">
            <a:noFill/>
            <a:miter lim="800000"/>
            <a:headEnd/>
            <a:tailEnd/>
          </a:ln>
        </p:spPr>
      </p:pic>
      <p:pic>
        <p:nvPicPr>
          <p:cNvPr id="22533" name="11 - Εικόνα" descr="iky.png"/>
          <p:cNvPicPr>
            <a:picLocks noChangeAspect="1"/>
          </p:cNvPicPr>
          <p:nvPr/>
        </p:nvPicPr>
        <p:blipFill>
          <a:blip r:embed="rId5" cstate="print"/>
          <a:srcRect/>
          <a:stretch>
            <a:fillRect/>
          </a:stretch>
        </p:blipFill>
        <p:spPr bwMode="auto">
          <a:xfrm>
            <a:off x="7953375" y="0"/>
            <a:ext cx="1190625" cy="1109663"/>
          </a:xfrm>
          <a:prstGeom prst="rect">
            <a:avLst/>
          </a:prstGeom>
          <a:noFill/>
          <a:ln w="9525">
            <a:noFill/>
            <a:miter lim="800000"/>
            <a:headEnd/>
            <a:tailEnd/>
          </a:ln>
        </p:spPr>
      </p:pic>
      <p:sp>
        <p:nvSpPr>
          <p:cNvPr id="13" name="12 - Ορθογώνιο"/>
          <p:cNvSpPr/>
          <p:nvPr/>
        </p:nvSpPr>
        <p:spPr>
          <a:xfrm>
            <a:off x="179388" y="1439863"/>
            <a:ext cx="3097212" cy="5157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400" dirty="0"/>
          </a:p>
          <a:p>
            <a:pPr algn="ctr">
              <a:defRPr/>
            </a:pPr>
            <a:endParaRPr lang="el-GR" sz="1400" dirty="0"/>
          </a:p>
          <a:p>
            <a:pPr algn="ctr">
              <a:defRPr/>
            </a:pPr>
            <a:endParaRPr lang="el-GR" sz="1800" dirty="0"/>
          </a:p>
          <a:p>
            <a:pPr algn="ctr">
              <a:defRPr/>
            </a:pPr>
            <a:endParaRPr lang="en-US" sz="1800" b="1" u="sng" dirty="0">
              <a:solidFill>
                <a:schemeClr val="bg1"/>
              </a:solidFill>
            </a:endParaRPr>
          </a:p>
          <a:p>
            <a:pPr algn="ctr">
              <a:defRPr/>
            </a:pPr>
            <a:endParaRPr lang="en-US" sz="1800" b="1" u="sng" dirty="0">
              <a:solidFill>
                <a:schemeClr val="bg1"/>
              </a:solidFill>
            </a:endParaRPr>
          </a:p>
          <a:p>
            <a:pPr algn="ctr">
              <a:defRPr/>
            </a:pPr>
            <a:r>
              <a:rPr lang="el-GR" sz="1800" b="1" u="sng" dirty="0">
                <a:solidFill>
                  <a:schemeClr val="bg1"/>
                </a:solidFill>
              </a:rPr>
              <a:t>2</a:t>
            </a:r>
            <a:r>
              <a:rPr lang="el-GR" sz="1800" b="1" u="sng" baseline="30000" dirty="0">
                <a:solidFill>
                  <a:schemeClr val="bg1"/>
                </a:solidFill>
              </a:rPr>
              <a:t>η</a:t>
            </a:r>
            <a:r>
              <a:rPr lang="el-GR" sz="1800" b="1" u="sng" dirty="0">
                <a:solidFill>
                  <a:schemeClr val="bg1"/>
                </a:solidFill>
              </a:rPr>
              <a:t> ΔΡΑΣΗ</a:t>
            </a:r>
            <a:endParaRPr lang="en-US" sz="1800" b="1" u="sng" dirty="0">
              <a:solidFill>
                <a:schemeClr val="bg1"/>
              </a:solidFill>
            </a:endParaRPr>
          </a:p>
          <a:p>
            <a:pPr algn="ctr">
              <a:defRPr/>
            </a:pPr>
            <a:endParaRPr lang="el-GR" sz="1800" b="1" u="sng" dirty="0">
              <a:solidFill>
                <a:schemeClr val="bg1"/>
              </a:solidFill>
            </a:endParaRPr>
          </a:p>
          <a:p>
            <a:pPr algn="ctr">
              <a:defRPr/>
            </a:pPr>
            <a:r>
              <a:rPr lang="el-GR" sz="1800" dirty="0">
                <a:solidFill>
                  <a:srgbClr val="C00000"/>
                </a:solidFill>
              </a:rPr>
              <a:t>Συνεργασία  με σκοπό την καινοτομία </a:t>
            </a:r>
            <a:endParaRPr lang="en-US" sz="1800" dirty="0">
              <a:solidFill>
                <a:srgbClr val="C00000"/>
              </a:solidFill>
            </a:endParaRPr>
          </a:p>
          <a:p>
            <a:pPr algn="ctr">
              <a:defRPr/>
            </a:pPr>
            <a:endParaRPr lang="el-GR" sz="1800" dirty="0">
              <a:solidFill>
                <a:srgbClr val="C00000"/>
              </a:solidFill>
            </a:endParaRPr>
          </a:p>
          <a:p>
            <a:pPr algn="ctr">
              <a:defRPr/>
            </a:pPr>
            <a:r>
              <a:rPr lang="el-GR" sz="1400" dirty="0"/>
              <a:t>1.Στρατηγικές Συμπράξεις </a:t>
            </a:r>
            <a:r>
              <a:rPr lang="en-US" sz="1400" i="1" dirty="0"/>
              <a:t>ERASMUS-</a:t>
            </a:r>
            <a:r>
              <a:rPr lang="el-GR" sz="1400" dirty="0"/>
              <a:t>πιο εντατική συνεργασία μεταξύ ιδρυμάτων Ανώτατης Εκπαίδευσης (αποκεντρωμένη δράση)</a:t>
            </a:r>
          </a:p>
          <a:p>
            <a:pPr algn="ctr">
              <a:defRPr/>
            </a:pPr>
            <a:endParaRPr lang="el-GR" sz="1400" dirty="0"/>
          </a:p>
          <a:p>
            <a:pPr algn="ctr">
              <a:defRPr/>
            </a:pPr>
            <a:r>
              <a:rPr lang="el-GR" sz="1400" dirty="0"/>
              <a:t>2.</a:t>
            </a:r>
            <a:r>
              <a:rPr lang="el-GR" sz="1400" i="1" dirty="0"/>
              <a:t>Συμμαχίες γνώσης </a:t>
            </a:r>
            <a:r>
              <a:rPr lang="en-US" sz="1400" dirty="0"/>
              <a:t>:</a:t>
            </a:r>
          </a:p>
          <a:p>
            <a:pPr algn="ctr">
              <a:defRPr/>
            </a:pPr>
            <a:r>
              <a:rPr lang="el-GR" sz="1400" dirty="0"/>
              <a:t>Συνεργασίες μεταξύ ιδρυμάτων Ανώτατης Εκπαίδευσης , Ερευνητικών Κέντρων και επιχειρήσεων</a:t>
            </a:r>
          </a:p>
          <a:p>
            <a:pPr algn="ctr">
              <a:defRPr/>
            </a:pPr>
            <a:endParaRPr lang="el-GR" sz="1400" dirty="0"/>
          </a:p>
          <a:p>
            <a:pPr algn="ctr">
              <a:defRPr/>
            </a:pPr>
            <a:r>
              <a:rPr lang="el-GR" sz="1400" dirty="0"/>
              <a:t>3. Διεθνής συνεργασία με τρίτες χώρες</a:t>
            </a:r>
            <a:endParaRPr lang="en-US" sz="1400" dirty="0"/>
          </a:p>
          <a:p>
            <a:pPr algn="ctr">
              <a:defRPr/>
            </a:pPr>
            <a:endParaRPr lang="el-GR" sz="1400" dirty="0"/>
          </a:p>
          <a:p>
            <a:pPr algn="ctr">
              <a:defRPr/>
            </a:pPr>
            <a:endParaRPr lang="el-GR" sz="1800" dirty="0"/>
          </a:p>
          <a:p>
            <a:pPr algn="ctr">
              <a:defRPr/>
            </a:pPr>
            <a:endParaRPr lang="el-GR" sz="1800" dirty="0"/>
          </a:p>
          <a:p>
            <a:pPr algn="ctr">
              <a:defRPr/>
            </a:pPr>
            <a:endParaRPr lang="el-GR" sz="1800" dirty="0"/>
          </a:p>
          <a:p>
            <a:pPr algn="ctr">
              <a:defRPr/>
            </a:pPr>
            <a:endParaRPr lang="el-GR" sz="1800" dirty="0"/>
          </a:p>
        </p:txBody>
      </p:sp>
      <p:sp>
        <p:nvSpPr>
          <p:cNvPr id="14" name="13 - Ορθογώνιο"/>
          <p:cNvSpPr/>
          <p:nvPr/>
        </p:nvSpPr>
        <p:spPr>
          <a:xfrm>
            <a:off x="3851275" y="1412875"/>
            <a:ext cx="4679950" cy="9286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sz="1600" dirty="0"/>
              <a:t>ΣΤΡΑΤΗΓΙΚΕΣ ΣΥΜΠΡΑΞΕΙΣ</a:t>
            </a:r>
          </a:p>
          <a:p>
            <a:pPr algn="ctr">
              <a:defRPr/>
            </a:pPr>
            <a:r>
              <a:rPr lang="el-GR" sz="1600" dirty="0"/>
              <a:t>Εκσυγχρονισμός ιδρυμάτων Ανώτατης Εκπαίδευσης</a:t>
            </a:r>
          </a:p>
        </p:txBody>
      </p:sp>
      <p:sp>
        <p:nvSpPr>
          <p:cNvPr id="15" name="14 - Ορθογώνιο"/>
          <p:cNvSpPr/>
          <p:nvPr/>
        </p:nvSpPr>
        <p:spPr>
          <a:xfrm>
            <a:off x="3846513" y="5426075"/>
            <a:ext cx="4686300" cy="12430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sz="1600" dirty="0"/>
              <a:t>Συνεργασία με Ασία, Λατινική Αμερική, Αφρική, κ.α.</a:t>
            </a:r>
          </a:p>
          <a:p>
            <a:pPr algn="ctr">
              <a:defRPr/>
            </a:pPr>
            <a:r>
              <a:rPr lang="el-GR" sz="1600" dirty="0"/>
              <a:t>Κινητικότητα προσωπικού ιδρυμάτων Εκπαίδευσης με σκοπό τη δημιουργία σχεδίων</a:t>
            </a:r>
          </a:p>
        </p:txBody>
      </p:sp>
      <p:sp>
        <p:nvSpPr>
          <p:cNvPr id="16" name="15 - Ορθογώνιο"/>
          <p:cNvSpPr/>
          <p:nvPr/>
        </p:nvSpPr>
        <p:spPr>
          <a:xfrm>
            <a:off x="3851275" y="3573463"/>
            <a:ext cx="4681538" cy="16557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sz="1600" dirty="0"/>
              <a:t>ΣΥΝΕΡΓΑΣΙΕΣ ΜΕ ΓΕΙΤΟΝΙΚΕΣ ΧΩΡΕΣ</a:t>
            </a:r>
          </a:p>
          <a:p>
            <a:pPr algn="ctr">
              <a:defRPr/>
            </a:pPr>
            <a:r>
              <a:rPr lang="el-GR" sz="1600" dirty="0"/>
              <a:t>Ανάπτυξη προγραμμάτων σπουδών, εκσυγχρονισμός μεθόδων διδασκαλίας, βελτίωση των υποδομών, βελτίωση της διοικητικής διαχείρισης, σύνδεση με την αγορά εργασίας</a:t>
            </a:r>
          </a:p>
          <a:p>
            <a:pPr algn="ctr">
              <a:defRPr/>
            </a:pPr>
            <a:r>
              <a:rPr lang="el-GR" sz="1600" dirty="0"/>
              <a:t>ΕΝΣΩΜΑΤΩΜΕΝΗ ΠΕΡΙΟΔΟΣ ΚΙΝΗΤΙΚΟΤΗΤΑΣ ΦΟΙΤΗΤΩΝ-ΠΡΟΣΩΠΙΚΟΥ</a:t>
            </a:r>
          </a:p>
        </p:txBody>
      </p:sp>
      <p:sp>
        <p:nvSpPr>
          <p:cNvPr id="17" name="16 - Ορθογώνιο"/>
          <p:cNvSpPr/>
          <p:nvPr/>
        </p:nvSpPr>
        <p:spPr>
          <a:xfrm>
            <a:off x="3846513" y="2473325"/>
            <a:ext cx="4679950" cy="9286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sz="1600" dirty="0"/>
              <a:t>ΣΥΜΜΑΧΙΕΣ ΓΝΩΣΗΣ</a:t>
            </a:r>
          </a:p>
          <a:p>
            <a:pPr algn="ctr">
              <a:defRPr/>
            </a:pPr>
            <a:r>
              <a:rPr lang="el-GR" sz="1600" dirty="0"/>
              <a:t>ενίσχυση της καινοτομίας</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xEl>
                                              <p:pRg st="5" end="5"/>
                                            </p:txEl>
                                          </p:spTgt>
                                        </p:tgtEl>
                                        <p:attrNameLst>
                                          <p:attrName>style.visibility</p:attrName>
                                        </p:attrNameLst>
                                      </p:cBhvr>
                                      <p:to>
                                        <p:strVal val="visible"/>
                                      </p:to>
                                    </p:set>
                                    <p:anim calcmode="lin" valueType="num">
                                      <p:cBhvr additive="base">
                                        <p:cTn id="7"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13">
                                            <p:txEl>
                                              <p:pRg st="7" end="7"/>
                                            </p:txEl>
                                          </p:spTgt>
                                        </p:tgtEl>
                                        <p:attrNameLst>
                                          <p:attrName>style.visibility</p:attrName>
                                        </p:attrNameLst>
                                      </p:cBhvr>
                                      <p:to>
                                        <p:strVal val="visible"/>
                                      </p:to>
                                    </p:set>
                                    <p:animEffect transition="in" filter="strips(downLeft)">
                                      <p:cBhvr>
                                        <p:cTn id="12" dur="500"/>
                                        <p:tgtEl>
                                          <p:spTgt spid="13">
                                            <p:txEl>
                                              <p:pRg st="7" end="7"/>
                                            </p:txEl>
                                          </p:spTgt>
                                        </p:tgtEl>
                                      </p:cBhvr>
                                    </p:animEffect>
                                  </p:childTnLst>
                                </p:cTn>
                              </p:par>
                            </p:childTnLst>
                          </p:cTn>
                        </p:par>
                        <p:par>
                          <p:cTn id="13" fill="hold">
                            <p:stCondLst>
                              <p:cond delay="1000"/>
                            </p:stCondLst>
                            <p:childTnLst>
                              <p:par>
                                <p:cTn id="14" presetID="8" presetClass="entr" presetSubtype="16" fill="hold" nodeType="afterEffect">
                                  <p:stCondLst>
                                    <p:cond delay="0"/>
                                  </p:stCondLst>
                                  <p:childTnLst>
                                    <p:set>
                                      <p:cBhvr>
                                        <p:cTn id="15" dur="1" fill="hold">
                                          <p:stCondLst>
                                            <p:cond delay="0"/>
                                          </p:stCondLst>
                                        </p:cTn>
                                        <p:tgtEl>
                                          <p:spTgt spid="13">
                                            <p:txEl>
                                              <p:pRg st="9" end="9"/>
                                            </p:txEl>
                                          </p:spTgt>
                                        </p:tgtEl>
                                        <p:attrNameLst>
                                          <p:attrName>style.visibility</p:attrName>
                                        </p:attrNameLst>
                                      </p:cBhvr>
                                      <p:to>
                                        <p:strVal val="visible"/>
                                      </p:to>
                                    </p:set>
                                    <p:animEffect transition="in" filter="diamond(in)">
                                      <p:cBhvr>
                                        <p:cTn id="16" dur="2000"/>
                                        <p:tgtEl>
                                          <p:spTgt spid="13">
                                            <p:txEl>
                                              <p:pRg st="9" end="9"/>
                                            </p:txEl>
                                          </p:spTgt>
                                        </p:tgtEl>
                                      </p:cBhvr>
                                    </p:animEffect>
                                  </p:childTnLst>
                                </p:cTn>
                              </p:par>
                            </p:childTnLst>
                          </p:cTn>
                        </p:par>
                        <p:par>
                          <p:cTn id="17" fill="hold">
                            <p:stCondLst>
                              <p:cond delay="3000"/>
                            </p:stCondLst>
                            <p:childTnLst>
                              <p:par>
                                <p:cTn id="18" presetID="6" presetClass="entr" presetSubtype="16" fill="hold" nodeType="afterEffect">
                                  <p:stCondLst>
                                    <p:cond delay="0"/>
                                  </p:stCondLst>
                                  <p:childTnLst>
                                    <p:set>
                                      <p:cBhvr>
                                        <p:cTn id="19" dur="1" fill="hold">
                                          <p:stCondLst>
                                            <p:cond delay="0"/>
                                          </p:stCondLst>
                                        </p:cTn>
                                        <p:tgtEl>
                                          <p:spTgt spid="13">
                                            <p:txEl>
                                              <p:pRg st="11" end="11"/>
                                            </p:txEl>
                                          </p:spTgt>
                                        </p:tgtEl>
                                        <p:attrNameLst>
                                          <p:attrName>style.visibility</p:attrName>
                                        </p:attrNameLst>
                                      </p:cBhvr>
                                      <p:to>
                                        <p:strVal val="visible"/>
                                      </p:to>
                                    </p:set>
                                    <p:animEffect transition="in" filter="circle(in)">
                                      <p:cBhvr>
                                        <p:cTn id="20" dur="2000"/>
                                        <p:tgtEl>
                                          <p:spTgt spid="13">
                                            <p:txEl>
                                              <p:pRg st="11" end="11"/>
                                            </p:txEl>
                                          </p:spTgt>
                                        </p:tgtEl>
                                      </p:cBhvr>
                                    </p:animEffect>
                                  </p:childTnLst>
                                </p:cTn>
                              </p:par>
                            </p:childTnLst>
                          </p:cTn>
                        </p:par>
                        <p:par>
                          <p:cTn id="21" fill="hold">
                            <p:stCondLst>
                              <p:cond delay="5000"/>
                            </p:stCondLst>
                            <p:childTnLst>
                              <p:par>
                                <p:cTn id="22" presetID="6" presetClass="entr" presetSubtype="16" fill="hold" nodeType="afterEffect">
                                  <p:stCondLst>
                                    <p:cond delay="0"/>
                                  </p:stCondLst>
                                  <p:childTnLst>
                                    <p:set>
                                      <p:cBhvr>
                                        <p:cTn id="23" dur="1" fill="hold">
                                          <p:stCondLst>
                                            <p:cond delay="0"/>
                                          </p:stCondLst>
                                        </p:cTn>
                                        <p:tgtEl>
                                          <p:spTgt spid="13">
                                            <p:txEl>
                                              <p:pRg st="12" end="12"/>
                                            </p:txEl>
                                          </p:spTgt>
                                        </p:tgtEl>
                                        <p:attrNameLst>
                                          <p:attrName>style.visibility</p:attrName>
                                        </p:attrNameLst>
                                      </p:cBhvr>
                                      <p:to>
                                        <p:strVal val="visible"/>
                                      </p:to>
                                    </p:set>
                                    <p:animEffect transition="in" filter="circle(in)">
                                      <p:cBhvr>
                                        <p:cTn id="24" dur="2000"/>
                                        <p:tgtEl>
                                          <p:spTgt spid="13">
                                            <p:txEl>
                                              <p:pRg st="12" end="12"/>
                                            </p:txEl>
                                          </p:spTgt>
                                        </p:tgtEl>
                                      </p:cBhvr>
                                    </p:animEffect>
                                  </p:childTnLst>
                                </p:cTn>
                              </p:par>
                            </p:childTnLst>
                          </p:cTn>
                        </p:par>
                        <p:par>
                          <p:cTn id="25" fill="hold">
                            <p:stCondLst>
                              <p:cond delay="7000"/>
                            </p:stCondLst>
                            <p:childTnLst>
                              <p:par>
                                <p:cTn id="26" presetID="2" presetClass="entr" presetSubtype="4" fill="hold" nodeType="afterEffect">
                                  <p:stCondLst>
                                    <p:cond delay="0"/>
                                  </p:stCondLst>
                                  <p:childTnLst>
                                    <p:set>
                                      <p:cBhvr>
                                        <p:cTn id="27" dur="1" fill="hold">
                                          <p:stCondLst>
                                            <p:cond delay="0"/>
                                          </p:stCondLst>
                                        </p:cTn>
                                        <p:tgtEl>
                                          <p:spTgt spid="13">
                                            <p:txEl>
                                              <p:pRg st="14" end="14"/>
                                            </p:txEl>
                                          </p:spTgt>
                                        </p:tgtEl>
                                        <p:attrNameLst>
                                          <p:attrName>style.visibility</p:attrName>
                                        </p:attrNameLst>
                                      </p:cBhvr>
                                      <p:to>
                                        <p:strVal val="visible"/>
                                      </p:to>
                                    </p:set>
                                    <p:anim calcmode="lin" valueType="num">
                                      <p:cBhvr additive="base">
                                        <p:cTn id="28" dur="500" fill="hold"/>
                                        <p:tgtEl>
                                          <p:spTgt spid="13">
                                            <p:txEl>
                                              <p:pRg st="14" end="1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txEl>
                                              <p:pRg st="14" end="1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7500"/>
                            </p:stCondLst>
                            <p:childTnLst>
                              <p:par>
                                <p:cTn id="31" presetID="18" presetClass="entr" presetSubtype="12"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trips(downLeft)">
                                      <p:cBhvr>
                                        <p:cTn id="33" dur="500"/>
                                        <p:tgtEl>
                                          <p:spTgt spid="14"/>
                                        </p:tgtEl>
                                      </p:cBhvr>
                                    </p:animEffect>
                                  </p:childTnLst>
                                </p:cTn>
                              </p:par>
                            </p:childTnLst>
                          </p:cTn>
                        </p:par>
                        <p:par>
                          <p:cTn id="34" fill="hold">
                            <p:stCondLst>
                              <p:cond delay="8000"/>
                            </p:stCondLst>
                            <p:childTnLst>
                              <p:par>
                                <p:cTn id="35" presetID="6"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circle(in)">
                                      <p:cBhvr>
                                        <p:cTn id="37" dur="2000"/>
                                        <p:tgtEl>
                                          <p:spTgt spid="17"/>
                                        </p:tgtEl>
                                      </p:cBhvr>
                                    </p:animEffect>
                                  </p:childTnLst>
                                </p:cTn>
                              </p:par>
                            </p:childTnLst>
                          </p:cTn>
                        </p:par>
                        <p:par>
                          <p:cTn id="38" fill="hold">
                            <p:stCondLst>
                              <p:cond delay="10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10500"/>
                            </p:stCondLst>
                            <p:childTnLst>
                              <p:par>
                                <p:cTn id="44" presetID="14" presetClass="entr" presetSubtype="1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23554" name="ZoneTexte 60"/>
          <p:cNvSpPr txBox="1">
            <a:spLocks noChangeArrowheads="1"/>
          </p:cNvSpPr>
          <p:nvPr/>
        </p:nvSpPr>
        <p:spPr bwMode="auto">
          <a:xfrm>
            <a:off x="4427538" y="1484313"/>
            <a:ext cx="4248150" cy="646112"/>
          </a:xfrm>
          <a:prstGeom prst="rect">
            <a:avLst/>
          </a:prstGeom>
          <a:solidFill>
            <a:srgbClr val="F7C943"/>
          </a:solidFill>
          <a:ln w="9525">
            <a:noFill/>
            <a:miter lim="800000"/>
            <a:headEnd/>
            <a:tailEnd/>
          </a:ln>
        </p:spPr>
        <p:txBody>
          <a:bodyPr>
            <a:spAutoFit/>
          </a:bodyPr>
          <a:lstStyle/>
          <a:p>
            <a:pPr algn="ctr"/>
            <a:r>
              <a:rPr lang="el-GR" sz="1800" b="1">
                <a:solidFill>
                  <a:schemeClr val="bg1"/>
                </a:solidFill>
                <a:latin typeface="Century Gothic" pitchFamily="34" charset="0"/>
                <a:cs typeface="Aharoni" pitchFamily="2" charset="-79"/>
              </a:rPr>
              <a:t>Γιατί είναι σημαντική η κινητικότητα για τους φοιτητές</a:t>
            </a:r>
            <a:r>
              <a:rPr lang="en-US" sz="1800" b="1">
                <a:solidFill>
                  <a:schemeClr val="bg1"/>
                </a:solidFill>
                <a:latin typeface="Century Gothic" pitchFamily="34" charset="0"/>
                <a:cs typeface="Aharoni" pitchFamily="2" charset="-79"/>
              </a:rPr>
              <a:t>;</a:t>
            </a:r>
            <a:endParaRPr lang="fr-BE" sz="1800" b="1">
              <a:solidFill>
                <a:schemeClr val="bg1"/>
              </a:solidFill>
              <a:latin typeface="Century Gothic" pitchFamily="34" charset="0"/>
              <a:cs typeface="Aharoni" pitchFamily="2" charset="-79"/>
            </a:endParaRPr>
          </a:p>
        </p:txBody>
      </p:sp>
      <p:pic>
        <p:nvPicPr>
          <p:cNvPr id="6" name="Image 5"/>
          <p:cNvPicPr>
            <a:picLocks noChangeAspect="1"/>
          </p:cNvPicPr>
          <p:nvPr/>
        </p:nvPicPr>
        <p:blipFill>
          <a:blip r:embed="rId3" cstate="print">
            <a:extLst>
              <a:ext uri="{28A0092B-C50C-407E-A947-70E740481C1C}"/>
            </a:extLst>
          </a:blip>
          <a:stretch>
            <a:fillRect/>
          </a:stretch>
        </p:blipFill>
        <p:spPr>
          <a:xfrm>
            <a:off x="4360576" y="4157868"/>
            <a:ext cx="4493357" cy="2696014"/>
          </a:xfrm>
          <a:prstGeom prst="ellipse">
            <a:avLst/>
          </a:prstGeom>
          <a:ln>
            <a:noFill/>
          </a:ln>
          <a:effectLst>
            <a:softEdge rad="112500"/>
          </a:effectLst>
        </p:spPr>
      </p:pic>
      <p:pic>
        <p:nvPicPr>
          <p:cNvPr id="4" name="Image 3"/>
          <p:cNvPicPr>
            <a:picLocks noChangeAspect="1"/>
          </p:cNvPicPr>
          <p:nvPr/>
        </p:nvPicPr>
        <p:blipFill>
          <a:blip r:embed="rId4" cstate="print"/>
          <a:stretch>
            <a:fillRect/>
          </a:stretch>
        </p:blipFill>
        <p:spPr>
          <a:xfrm>
            <a:off x="2627313" y="4437063"/>
            <a:ext cx="2016125" cy="1357312"/>
          </a:xfrm>
          <a:prstGeom prst="rect">
            <a:avLst/>
          </a:prstGeom>
          <a:ln>
            <a:noFill/>
          </a:ln>
          <a:effectLst>
            <a:outerShdw blurRad="292100" dist="139700" dir="2700000" algn="tl" rotWithShape="0">
              <a:srgbClr val="333333">
                <a:alpha val="65000"/>
              </a:srgbClr>
            </a:outerShdw>
          </a:effectLst>
        </p:spPr>
      </p:pic>
      <p:pic>
        <p:nvPicPr>
          <p:cNvPr id="7" name="Image 6"/>
          <p:cNvPicPr>
            <a:picLocks noChangeAspect="1"/>
          </p:cNvPicPr>
          <p:nvPr/>
        </p:nvPicPr>
        <p:blipFill>
          <a:blip r:embed="rId5" cstate="print">
            <a:extLst>
              <a:ext uri="{28A0092B-C50C-407E-A947-70E740481C1C}"/>
            </a:extLst>
          </a:blip>
          <a:stretch>
            <a:fillRect/>
          </a:stretch>
        </p:blipFill>
        <p:spPr>
          <a:xfrm>
            <a:off x="6663407" y="3793517"/>
            <a:ext cx="2283532" cy="1710444"/>
          </a:xfrm>
          <a:prstGeom prst="ellipse">
            <a:avLst/>
          </a:prstGeom>
          <a:ln>
            <a:noFill/>
          </a:ln>
          <a:effectLst>
            <a:softEdge rad="112500"/>
          </a:effectLst>
        </p:spPr>
      </p:pic>
      <p:pic>
        <p:nvPicPr>
          <p:cNvPr id="23558" name="Image 7"/>
          <p:cNvPicPr>
            <a:picLocks noChangeAspect="1"/>
          </p:cNvPicPr>
          <p:nvPr/>
        </p:nvPicPr>
        <p:blipFill>
          <a:blip r:embed="rId6" cstate="print"/>
          <a:srcRect/>
          <a:stretch>
            <a:fillRect/>
          </a:stretch>
        </p:blipFill>
        <p:spPr bwMode="auto">
          <a:xfrm>
            <a:off x="323850" y="4365625"/>
            <a:ext cx="2181225" cy="2259013"/>
          </a:xfrm>
          <a:prstGeom prst="rect">
            <a:avLst/>
          </a:prstGeom>
          <a:noFill/>
          <a:ln w="9525">
            <a:noFill/>
            <a:miter lim="800000"/>
            <a:headEnd/>
            <a:tailEnd/>
          </a:ln>
        </p:spPr>
      </p:pic>
      <p:sp>
        <p:nvSpPr>
          <p:cNvPr id="23559" name="Footer Placeholder 4"/>
          <p:cNvSpPr txBox="1">
            <a:spLocks noGrp="1"/>
          </p:cNvSpPr>
          <p:nvPr/>
        </p:nvSpPr>
        <p:spPr bwMode="auto">
          <a:xfrm>
            <a:off x="3124200" y="6553200"/>
            <a:ext cx="2895600" cy="476250"/>
          </a:xfrm>
          <a:prstGeom prst="rect">
            <a:avLst/>
          </a:prstGeom>
          <a:noFill/>
          <a:ln w="9525">
            <a:noFill/>
            <a:miter lim="800000"/>
            <a:headEnd/>
            <a:tailEnd/>
          </a:ln>
        </p:spPr>
        <p:txBody>
          <a:bodyPr/>
          <a:lstStyle/>
          <a:p>
            <a:pPr algn="ctr"/>
            <a:endParaRPr lang="en-GB" sz="800">
              <a:latin typeface="Verdana Bold"/>
            </a:endParaRPr>
          </a:p>
        </p:txBody>
      </p:sp>
      <p:sp>
        <p:nvSpPr>
          <p:cNvPr id="23560" name="Text Box 11"/>
          <p:cNvSpPr txBox="1">
            <a:spLocks noChangeArrowheads="1"/>
          </p:cNvSpPr>
          <p:nvPr/>
        </p:nvSpPr>
        <p:spPr bwMode="auto">
          <a:xfrm>
            <a:off x="323850" y="1844675"/>
            <a:ext cx="7812088" cy="2197100"/>
          </a:xfrm>
          <a:prstGeom prst="rect">
            <a:avLst/>
          </a:prstGeom>
          <a:noFill/>
          <a:ln w="9525">
            <a:noFill/>
            <a:miter lim="800000"/>
            <a:headEnd/>
            <a:tailEnd/>
          </a:ln>
        </p:spPr>
        <p:txBody>
          <a:bodyPr>
            <a:spAutoFit/>
          </a:bodyPr>
          <a:lstStyle/>
          <a:p>
            <a:pPr>
              <a:spcBef>
                <a:spcPct val="50000"/>
              </a:spcBef>
              <a:buClr>
                <a:srgbClr val="B3423F"/>
              </a:buClr>
              <a:buFont typeface="Wingdings" pitchFamily="2" charset="2"/>
              <a:buChar char="Ø"/>
            </a:pPr>
            <a:r>
              <a:rPr lang="el-GR" sz="1800">
                <a:solidFill>
                  <a:srgbClr val="0F5494"/>
                </a:solidFill>
              </a:rPr>
              <a:t>Ανάπτυξη  οριζόντιων δεξιοτήτων</a:t>
            </a:r>
            <a:r>
              <a:rPr lang="en-US" sz="1800">
                <a:solidFill>
                  <a:srgbClr val="0F5494"/>
                </a:solidFill>
              </a:rPr>
              <a:t>: </a:t>
            </a:r>
            <a:endParaRPr lang="el-GR" sz="1800">
              <a:solidFill>
                <a:srgbClr val="0F5494"/>
              </a:solidFill>
            </a:endParaRPr>
          </a:p>
          <a:p>
            <a:pPr lvl="1">
              <a:spcAft>
                <a:spcPct val="40000"/>
              </a:spcAft>
              <a:buClr>
                <a:srgbClr val="B3423F"/>
              </a:buClr>
              <a:buFont typeface="Wingdings" pitchFamily="2" charset="2"/>
              <a:buChar char="§"/>
            </a:pPr>
            <a:r>
              <a:rPr lang="el-GR" sz="1800">
                <a:solidFill>
                  <a:srgbClr val="0F5494"/>
                </a:solidFill>
              </a:rPr>
              <a:t>  Βελτιώνονται οι γλωσσικές δεξιότητες τους</a:t>
            </a:r>
          </a:p>
          <a:p>
            <a:pPr lvl="1">
              <a:spcAft>
                <a:spcPct val="40000"/>
              </a:spcAft>
              <a:buClr>
                <a:srgbClr val="B3423F"/>
              </a:buClr>
              <a:buFont typeface="Wingdings" pitchFamily="2" charset="2"/>
              <a:buChar char="§"/>
            </a:pPr>
            <a:r>
              <a:rPr lang="el-GR" sz="1800">
                <a:solidFill>
                  <a:srgbClr val="0F5494"/>
                </a:solidFill>
              </a:rPr>
              <a:t>  Μαθαίνουν να ανταπεξέρχονται σε δυσκολίες</a:t>
            </a:r>
          </a:p>
          <a:p>
            <a:pPr lvl="1">
              <a:spcAft>
                <a:spcPct val="40000"/>
              </a:spcAft>
              <a:buClr>
                <a:srgbClr val="B3423F"/>
              </a:buClr>
              <a:buFont typeface="Wingdings" pitchFamily="2" charset="2"/>
              <a:buChar char="§"/>
            </a:pPr>
            <a:r>
              <a:rPr lang="el-GR" sz="1800">
                <a:solidFill>
                  <a:srgbClr val="0F5494"/>
                </a:solidFill>
              </a:rPr>
              <a:t>  Απόκτηση διαπολιτισμικών γνώσεων</a:t>
            </a:r>
          </a:p>
          <a:p>
            <a:pPr lvl="1">
              <a:spcAft>
                <a:spcPct val="40000"/>
              </a:spcAft>
              <a:buClr>
                <a:srgbClr val="B3423F"/>
              </a:buClr>
              <a:buFont typeface="Wingdings" pitchFamily="2" charset="2"/>
              <a:buChar char="§"/>
            </a:pPr>
            <a:r>
              <a:rPr lang="el-GR" sz="1800">
                <a:solidFill>
                  <a:srgbClr val="0F5494"/>
                </a:solidFill>
              </a:rPr>
              <a:t>  Ανοίγουν οι ορίζοντες των φοιτητών-επαγγελματικοί και προσωπικοί</a:t>
            </a:r>
            <a:endParaRPr lang="en-US" sz="1800">
              <a:solidFill>
                <a:srgbClr val="0F5494"/>
              </a:solidFill>
            </a:endParaRPr>
          </a:p>
          <a:p>
            <a:pPr>
              <a:spcAft>
                <a:spcPct val="40000"/>
              </a:spcAft>
              <a:buClr>
                <a:srgbClr val="B3423F"/>
              </a:buClr>
              <a:buFont typeface="Wingdings" pitchFamily="2" charset="2"/>
              <a:buChar char="Ø"/>
            </a:pPr>
            <a:r>
              <a:rPr lang="el-GR" sz="1800">
                <a:solidFill>
                  <a:srgbClr val="0F5494"/>
                </a:solidFill>
              </a:rPr>
              <a:t>Ενισχύεται η απασχολησιμότητα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from="(-#ppt_w/2)" to="(#ppt_x)" calcmode="lin" valueType="num">
                                      <p:cBhvr>
                                        <p:cTn id="7" dur="600" fill="hold">
                                          <p:stCondLst>
                                            <p:cond delay="0"/>
                                          </p:stCondLst>
                                        </p:cTn>
                                        <p:tgtEl>
                                          <p:spTgt spid="23554"/>
                                        </p:tgtEl>
                                        <p:attrNameLst>
                                          <p:attrName>ppt_x</p:attrName>
                                        </p:attrNameLst>
                                      </p:cBhvr>
                                    </p:anim>
                                    <p:anim from="0" to="-1.0" calcmode="lin" valueType="num">
                                      <p:cBhvr>
                                        <p:cTn id="8" dur="200" decel="50000" autoRev="1" fill="hold">
                                          <p:stCondLst>
                                            <p:cond delay="600"/>
                                          </p:stCondLst>
                                        </p:cTn>
                                        <p:tgtEl>
                                          <p:spTgt spid="23554"/>
                                        </p:tgtEl>
                                        <p:attrNameLst>
                                          <p:attrName>xshear</p:attrName>
                                        </p:attrNameLst>
                                      </p:cBhvr>
                                    </p:anim>
                                    <p:animScale>
                                      <p:cBhvr>
                                        <p:cTn id="9" dur="200" decel="100000" autoRev="1" fill="hold">
                                          <p:stCondLst>
                                            <p:cond delay="600"/>
                                          </p:stCondLst>
                                        </p:cTn>
                                        <p:tgtEl>
                                          <p:spTgt spid="23554"/>
                                        </p:tgtEl>
                                      </p:cBhvr>
                                      <p:from x="100000" y="100000"/>
                                      <p:to x="80000" y="100000"/>
                                    </p:animScale>
                                    <p:anim by="(#ppt_h/3+#ppt_w*0.1)" calcmode="lin" valueType="num">
                                      <p:cBhvr additive="sum">
                                        <p:cTn id="10" dur="200" decel="100000" autoRev="1" fill="hold">
                                          <p:stCondLst>
                                            <p:cond delay="600"/>
                                          </p:stCondLst>
                                        </p:cTn>
                                        <p:tgtEl>
                                          <p:spTgt spid="23554"/>
                                        </p:tgtEl>
                                        <p:attrNameLst>
                                          <p:attrName>ppt_x</p:attrName>
                                        </p:attrNameLst>
                                      </p:cBhvr>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23560"/>
                                        </p:tgtEl>
                                        <p:attrNameLst>
                                          <p:attrName>style.visibility</p:attrName>
                                        </p:attrNameLst>
                                      </p:cBhvr>
                                      <p:to>
                                        <p:strVal val="visible"/>
                                      </p:to>
                                    </p:set>
                                    <p:anim calcmode="lin" valueType="num">
                                      <p:cBhvr additive="base">
                                        <p:cTn id="14" dur="500" fill="hold"/>
                                        <p:tgtEl>
                                          <p:spTgt spid="23560"/>
                                        </p:tgtEl>
                                        <p:attrNameLst>
                                          <p:attrName>ppt_x</p:attrName>
                                        </p:attrNameLst>
                                      </p:cBhvr>
                                      <p:tavLst>
                                        <p:tav tm="0">
                                          <p:val>
                                            <p:strVal val="#ppt_x"/>
                                          </p:val>
                                        </p:tav>
                                        <p:tav tm="100000">
                                          <p:val>
                                            <p:strVal val="#ppt_x"/>
                                          </p:val>
                                        </p:tav>
                                      </p:tavLst>
                                    </p:anim>
                                    <p:anim calcmode="lin" valueType="num">
                                      <p:cBhvr additive="base">
                                        <p:cTn id="15" dur="500" fill="hold"/>
                                        <p:tgtEl>
                                          <p:spTgt spid="235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25602" name="ZoneTexte 60"/>
          <p:cNvSpPr txBox="1">
            <a:spLocks noChangeArrowheads="1"/>
          </p:cNvSpPr>
          <p:nvPr/>
        </p:nvSpPr>
        <p:spPr bwMode="auto">
          <a:xfrm>
            <a:off x="539750" y="1700213"/>
            <a:ext cx="6769100" cy="400050"/>
          </a:xfrm>
          <a:prstGeom prst="rect">
            <a:avLst/>
          </a:prstGeom>
          <a:solidFill>
            <a:srgbClr val="F7C943"/>
          </a:solidFill>
          <a:ln w="9525">
            <a:noFill/>
            <a:miter lim="800000"/>
            <a:headEnd/>
            <a:tailEnd/>
          </a:ln>
        </p:spPr>
        <p:txBody>
          <a:bodyPr>
            <a:spAutoFit/>
          </a:bodyPr>
          <a:lstStyle/>
          <a:p>
            <a:r>
              <a:rPr lang="el-GR" b="1">
                <a:solidFill>
                  <a:schemeClr val="bg1"/>
                </a:solidFill>
                <a:latin typeface="Century Gothic" pitchFamily="34" charset="0"/>
                <a:cs typeface="Aharoni" pitchFamily="2" charset="-79"/>
              </a:rPr>
              <a:t>Γιατί είναι σημαντική η κινητικότητα στο προσωπικό</a:t>
            </a:r>
            <a:r>
              <a:rPr lang="fr-BE" b="1">
                <a:solidFill>
                  <a:schemeClr val="bg1"/>
                </a:solidFill>
                <a:latin typeface="Century Gothic" pitchFamily="34" charset="0"/>
                <a:cs typeface="Aharoni" pitchFamily="2" charset="-79"/>
              </a:rPr>
              <a:t>;</a:t>
            </a:r>
          </a:p>
        </p:txBody>
      </p:sp>
      <p:sp>
        <p:nvSpPr>
          <p:cNvPr id="10" name="Text Box 5"/>
          <p:cNvSpPr txBox="1">
            <a:spLocks noChangeArrowheads="1"/>
          </p:cNvSpPr>
          <p:nvPr/>
        </p:nvSpPr>
        <p:spPr bwMode="auto">
          <a:xfrm>
            <a:off x="-111608" y="2472320"/>
            <a:ext cx="8887607" cy="449353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spAutoFit/>
          </a:bodyPr>
          <a:lstStyle/>
          <a:p>
            <a:pPr marL="803275" indent="-354013">
              <a:lnSpc>
                <a:spcPct val="150000"/>
              </a:lnSpc>
              <a:spcAft>
                <a:spcPct val="50000"/>
              </a:spcAft>
              <a:buClr>
                <a:srgbClr val="DA4010"/>
              </a:buClr>
              <a:buFont typeface="Wingdings" pitchFamily="2" charset="2"/>
              <a:buChar char="Ø"/>
              <a:defRPr/>
            </a:pPr>
            <a:r>
              <a:rPr lang="el-GR" sz="1800" b="1" dirty="0">
                <a:solidFill>
                  <a:srgbClr val="0F5494"/>
                </a:solidFill>
                <a:latin typeface="Verdana" pitchFamily="34" charset="0"/>
              </a:rPr>
              <a:t>Δημιουργούνται νέες επαφές-ευκαιρίες συνεργασίας σε ακαδημαϊκό επίπεδο</a:t>
            </a:r>
            <a:endParaRPr lang="en-US" sz="1800" b="1" dirty="0">
              <a:solidFill>
                <a:srgbClr val="0F5494"/>
              </a:solidFill>
              <a:latin typeface="Verdana" pitchFamily="34" charset="0"/>
            </a:endParaRPr>
          </a:p>
          <a:p>
            <a:pPr marL="803275" indent="-354013">
              <a:lnSpc>
                <a:spcPct val="150000"/>
              </a:lnSpc>
              <a:spcAft>
                <a:spcPct val="50000"/>
              </a:spcAft>
              <a:buClr>
                <a:srgbClr val="DA4010"/>
              </a:buClr>
              <a:buFont typeface="Wingdings" pitchFamily="2" charset="2"/>
              <a:buChar char="Ø"/>
              <a:defRPr/>
            </a:pPr>
            <a:r>
              <a:rPr lang="el-GR" sz="1800" b="1" dirty="0">
                <a:solidFill>
                  <a:srgbClr val="0F5494"/>
                </a:solidFill>
                <a:latin typeface="Verdana" pitchFamily="34" charset="0"/>
              </a:rPr>
              <a:t>Βελτιώνεται η ποιότητα της διδασκαλίας και της μάθησης μέσω της ανταλλαγής εμπειριών, καλών πρακτικών και μεθόδων διδασκαλίας</a:t>
            </a:r>
          </a:p>
          <a:p>
            <a:pPr marL="803275" indent="-354013">
              <a:lnSpc>
                <a:spcPct val="150000"/>
              </a:lnSpc>
              <a:spcAft>
                <a:spcPct val="50000"/>
              </a:spcAft>
              <a:buClr>
                <a:srgbClr val="DA4010"/>
              </a:buClr>
              <a:buFont typeface="Wingdings" pitchFamily="2" charset="2"/>
              <a:buChar char="Ø"/>
              <a:defRPr/>
            </a:pPr>
            <a:r>
              <a:rPr lang="el-GR" sz="1800" b="1" dirty="0">
                <a:solidFill>
                  <a:srgbClr val="0F5494"/>
                </a:solidFill>
                <a:latin typeface="Verdana" pitchFamily="34" charset="0"/>
              </a:rPr>
              <a:t>Ενισχύεται η διεθνοποίηση και ο εκσυγχρονισμός του Ιδρύματος</a:t>
            </a:r>
            <a:endParaRPr lang="en-US" sz="1800" b="1" dirty="0">
              <a:solidFill>
                <a:srgbClr val="0F5494"/>
              </a:solidFill>
              <a:latin typeface="Verdana" pitchFamily="34" charset="0"/>
            </a:endParaRPr>
          </a:p>
          <a:p>
            <a:pPr marL="803275" indent="-354013">
              <a:lnSpc>
                <a:spcPct val="150000"/>
              </a:lnSpc>
              <a:spcAft>
                <a:spcPct val="50000"/>
              </a:spcAft>
              <a:buClr>
                <a:srgbClr val="DA4010"/>
              </a:buClr>
              <a:buFont typeface="Wingdings" pitchFamily="2" charset="2"/>
              <a:buChar char="Ø"/>
              <a:defRPr/>
            </a:pPr>
            <a:r>
              <a:rPr lang="el-GR" sz="1800" b="1" dirty="0">
                <a:solidFill>
                  <a:srgbClr val="0F5494"/>
                </a:solidFill>
                <a:latin typeface="Verdana" pitchFamily="34" charset="0"/>
              </a:rPr>
              <a:t>Προωθείται η κινητικότητα των φοιτητών</a:t>
            </a:r>
            <a:endParaRPr lang="en-US" b="1" dirty="0">
              <a:solidFill>
                <a:srgbClr val="0F5494"/>
              </a:solidFill>
              <a:latin typeface="Verdana" pitchFamily="34" charset="0"/>
            </a:endParaRPr>
          </a:p>
          <a:p>
            <a:pPr marL="803275" indent="-354013">
              <a:lnSpc>
                <a:spcPct val="150000"/>
              </a:lnSpc>
              <a:spcAft>
                <a:spcPct val="50000"/>
              </a:spcAft>
              <a:buClr>
                <a:srgbClr val="DA4010"/>
              </a:buClr>
              <a:buFont typeface="Wingdings" pitchFamily="2" charset="2"/>
              <a:buChar char="Ø"/>
              <a:defRPr/>
            </a:pPr>
            <a:endParaRPr lang="en-US" b="1" dirty="0">
              <a:solidFill>
                <a:srgbClr val="0F5494"/>
              </a:solidFill>
              <a:latin typeface="Verdana" pitchFamily="34" charset="0"/>
            </a:endParaRPr>
          </a:p>
        </p:txBody>
      </p:sp>
      <p:pic>
        <p:nvPicPr>
          <p:cNvPr id="25606" name="Image 2"/>
          <p:cNvPicPr>
            <a:picLocks noChangeAspect="1"/>
          </p:cNvPicPr>
          <p:nvPr/>
        </p:nvPicPr>
        <p:blipFill>
          <a:blip r:embed="rId3" cstate="print"/>
          <a:srcRect/>
          <a:stretch>
            <a:fillRect/>
          </a:stretch>
        </p:blipFill>
        <p:spPr bwMode="auto">
          <a:xfrm>
            <a:off x="3786188" y="214313"/>
            <a:ext cx="2011362" cy="1223962"/>
          </a:xfrm>
          <a:prstGeom prst="rect">
            <a:avLst/>
          </a:prstGeom>
          <a:noFill/>
          <a:ln w="9525">
            <a:noFill/>
            <a:miter lim="800000"/>
            <a:headEnd/>
            <a:tailEnd/>
          </a:ln>
        </p:spPr>
      </p:pic>
      <p:sp>
        <p:nvSpPr>
          <p:cNvPr id="25607" name="Footer Placeholder 4"/>
          <p:cNvSpPr txBox="1">
            <a:spLocks noGrp="1"/>
          </p:cNvSpPr>
          <p:nvPr/>
        </p:nvSpPr>
        <p:spPr bwMode="auto">
          <a:xfrm>
            <a:off x="3124200" y="6553200"/>
            <a:ext cx="2895600" cy="476250"/>
          </a:xfrm>
          <a:prstGeom prst="rect">
            <a:avLst/>
          </a:prstGeom>
          <a:noFill/>
          <a:ln w="9525">
            <a:noFill/>
            <a:miter lim="800000"/>
            <a:headEnd/>
            <a:tailEnd/>
          </a:ln>
        </p:spPr>
        <p:txBody>
          <a:bodyPr/>
          <a:lstStyle/>
          <a:p>
            <a:pPr algn="ctr"/>
            <a:endParaRPr lang="en-GB" sz="800">
              <a:latin typeface="Verdana Bold"/>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from="(-#ppt_w/2)" to="(#ppt_x)" calcmode="lin" valueType="num">
                                      <p:cBhvr>
                                        <p:cTn id="7" dur="600" fill="hold">
                                          <p:stCondLst>
                                            <p:cond delay="0"/>
                                          </p:stCondLst>
                                        </p:cTn>
                                        <p:tgtEl>
                                          <p:spTgt spid="25602"/>
                                        </p:tgtEl>
                                        <p:attrNameLst>
                                          <p:attrName>ppt_x</p:attrName>
                                        </p:attrNameLst>
                                      </p:cBhvr>
                                    </p:anim>
                                    <p:anim from="0" to="-1.0" calcmode="lin" valueType="num">
                                      <p:cBhvr>
                                        <p:cTn id="8" dur="200" decel="50000" autoRev="1" fill="hold">
                                          <p:stCondLst>
                                            <p:cond delay="600"/>
                                          </p:stCondLst>
                                        </p:cTn>
                                        <p:tgtEl>
                                          <p:spTgt spid="25602"/>
                                        </p:tgtEl>
                                        <p:attrNameLst>
                                          <p:attrName>xshear</p:attrName>
                                        </p:attrNameLst>
                                      </p:cBhvr>
                                    </p:anim>
                                    <p:animScale>
                                      <p:cBhvr>
                                        <p:cTn id="9" dur="200" decel="100000" autoRev="1" fill="hold">
                                          <p:stCondLst>
                                            <p:cond delay="600"/>
                                          </p:stCondLst>
                                        </p:cTn>
                                        <p:tgtEl>
                                          <p:spTgt spid="25602"/>
                                        </p:tgtEl>
                                      </p:cBhvr>
                                      <p:from x="100000" y="100000"/>
                                      <p:to x="80000" y="100000"/>
                                    </p:animScale>
                                    <p:anim by="(#ppt_h/3+#ppt_w*0.1)" calcmode="lin" valueType="num">
                                      <p:cBhvr additive="sum">
                                        <p:cTn id="10" dur="200" decel="100000" autoRev="1" fill="hold">
                                          <p:stCondLst>
                                            <p:cond delay="600"/>
                                          </p:stCondLst>
                                        </p:cTn>
                                        <p:tgtEl>
                                          <p:spTgt spid="25602"/>
                                        </p:tgtEl>
                                        <p:attrNameLst>
                                          <p:attrName>ppt_x</p:attrName>
                                        </p:attrNameLst>
                                      </p:cBhvr>
                                    </p:anim>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27650" name="ZoneTexte 60"/>
          <p:cNvSpPr txBox="1">
            <a:spLocks noChangeArrowheads="1"/>
          </p:cNvSpPr>
          <p:nvPr/>
        </p:nvSpPr>
        <p:spPr bwMode="auto">
          <a:xfrm>
            <a:off x="179388" y="1700213"/>
            <a:ext cx="3600450" cy="400050"/>
          </a:xfrm>
          <a:prstGeom prst="rect">
            <a:avLst/>
          </a:prstGeom>
          <a:solidFill>
            <a:srgbClr val="F7C943"/>
          </a:solidFill>
          <a:ln w="9525">
            <a:noFill/>
            <a:miter lim="800000"/>
            <a:headEnd/>
            <a:tailEnd/>
          </a:ln>
        </p:spPr>
        <p:txBody>
          <a:bodyPr>
            <a:spAutoFit/>
          </a:bodyPr>
          <a:lstStyle/>
          <a:p>
            <a:r>
              <a:rPr lang="el-GR" b="1">
                <a:solidFill>
                  <a:schemeClr val="bg1"/>
                </a:solidFill>
                <a:cs typeface="Aharoni" pitchFamily="2" charset="-79"/>
              </a:rPr>
              <a:t>Αύξηση κινητικότητας</a:t>
            </a:r>
            <a:endParaRPr lang="fr-BE" b="1">
              <a:solidFill>
                <a:schemeClr val="bg1"/>
              </a:solidFill>
              <a:cs typeface="Aharoni" pitchFamily="2" charset="-79"/>
            </a:endParaRPr>
          </a:p>
        </p:txBody>
      </p:sp>
      <p:pic>
        <p:nvPicPr>
          <p:cNvPr id="4" name="Image 3"/>
          <p:cNvPicPr>
            <a:picLocks noChangeAspect="1"/>
          </p:cNvPicPr>
          <p:nvPr/>
        </p:nvPicPr>
        <p:blipFill>
          <a:blip r:embed="rId3" cstate="print"/>
          <a:stretch>
            <a:fillRect/>
          </a:stretch>
        </p:blipFill>
        <p:spPr>
          <a:xfrm>
            <a:off x="1979613" y="3141663"/>
            <a:ext cx="2833687" cy="1884362"/>
          </a:xfrm>
          <a:prstGeom prst="rect">
            <a:avLst/>
          </a:prstGeom>
          <a:ln>
            <a:noFill/>
          </a:ln>
          <a:effectLst>
            <a:outerShdw blurRad="292100" dist="139700" dir="2700000" algn="tl" rotWithShape="0">
              <a:srgbClr val="333333">
                <a:alpha val="65000"/>
              </a:srgbClr>
            </a:outerShdw>
          </a:effectLst>
        </p:spPr>
      </p:pic>
      <p:pic>
        <p:nvPicPr>
          <p:cNvPr id="3" name="Image 2"/>
          <p:cNvPicPr>
            <a:picLocks noChangeAspect="1"/>
          </p:cNvPicPr>
          <p:nvPr/>
        </p:nvPicPr>
        <p:blipFill>
          <a:blip r:embed="rId4" cstate="print">
            <a:extLst>
              <a:ext uri="{28A0092B-C50C-407E-A947-70E740481C1C}"/>
            </a:extLst>
          </a:blip>
          <a:stretch>
            <a:fillRect/>
          </a:stretch>
        </p:blipFill>
        <p:spPr>
          <a:xfrm>
            <a:off x="323528" y="2780928"/>
            <a:ext cx="1637904" cy="1268119"/>
          </a:xfrm>
          <a:prstGeom prst="rect">
            <a:avLst/>
          </a:prstGeom>
          <a:ln>
            <a:noFill/>
          </a:ln>
          <a:effectLst>
            <a:outerShdw blurRad="292100" dist="139700" dir="2700000" algn="tl" rotWithShape="0">
              <a:srgbClr val="333333">
                <a:alpha val="65000"/>
              </a:srgbClr>
            </a:outerShdw>
            <a:reflection blurRad="6350" stA="50000" endA="300" endPos="55500" dist="50800" dir="5400000" sy="-100000" algn="bl" rotWithShape="0"/>
          </a:effectLst>
        </p:spPr>
      </p:pic>
      <p:sp>
        <p:nvSpPr>
          <p:cNvPr id="27653" name="Rectangle 3"/>
          <p:cNvSpPr>
            <a:spLocks noGrp="1" noChangeArrowheads="1"/>
          </p:cNvSpPr>
          <p:nvPr>
            <p:ph type="body" idx="4294967295"/>
          </p:nvPr>
        </p:nvSpPr>
        <p:spPr>
          <a:xfrm>
            <a:off x="323850" y="5661025"/>
            <a:ext cx="8640763" cy="647700"/>
          </a:xfrm>
          <a:solidFill>
            <a:srgbClr val="FFCC00"/>
          </a:solidFill>
        </p:spPr>
        <p:txBody>
          <a:bodyPr/>
          <a:lstStyle/>
          <a:p>
            <a:pPr marL="0" indent="0" algn="ctr" eaLnBrk="1" hangingPunct="1">
              <a:lnSpc>
                <a:spcPct val="110000"/>
              </a:lnSpc>
              <a:spcBef>
                <a:spcPct val="60000"/>
              </a:spcBef>
              <a:buClr>
                <a:srgbClr val="FF9933"/>
              </a:buClr>
              <a:buFont typeface="Arial" charset="0"/>
              <a:buNone/>
            </a:pPr>
            <a:r>
              <a:rPr lang="en-US" sz="1600" i="1" smtClean="0"/>
              <a:t>2 </a:t>
            </a:r>
            <a:r>
              <a:rPr lang="el-GR" sz="1600" i="1" smtClean="0"/>
              <a:t>εκατομμύρια φοιτητές της Ανώτατης Εκπαίδευσης θα μετακινηθούν και θα λάβουν επιχορήγηση</a:t>
            </a:r>
            <a:endParaRPr lang="en-GB" sz="1600" i="1" smtClean="0"/>
          </a:p>
        </p:txBody>
      </p:sp>
      <p:sp>
        <p:nvSpPr>
          <p:cNvPr id="27654" name="Footer Placeholder 4"/>
          <p:cNvSpPr txBox="1">
            <a:spLocks noGrp="1"/>
          </p:cNvSpPr>
          <p:nvPr/>
        </p:nvSpPr>
        <p:spPr bwMode="auto">
          <a:xfrm>
            <a:off x="3124200" y="6553200"/>
            <a:ext cx="2895600" cy="476250"/>
          </a:xfrm>
          <a:prstGeom prst="rect">
            <a:avLst/>
          </a:prstGeom>
          <a:noFill/>
          <a:ln w="9525">
            <a:noFill/>
            <a:miter lim="800000"/>
            <a:headEnd/>
            <a:tailEnd/>
          </a:ln>
        </p:spPr>
        <p:txBody>
          <a:bodyPr/>
          <a:lstStyle/>
          <a:p>
            <a:pPr algn="ctr"/>
            <a:endParaRPr lang="en-GB" sz="800">
              <a:latin typeface="Verdana Bold"/>
            </a:endParaRPr>
          </a:p>
        </p:txBody>
      </p:sp>
      <p:sp>
        <p:nvSpPr>
          <p:cNvPr id="23559" name="Rectangle 10"/>
          <p:cNvSpPr>
            <a:spLocks noChangeArrowheads="1"/>
          </p:cNvSpPr>
          <p:nvPr/>
        </p:nvSpPr>
        <p:spPr bwMode="auto">
          <a:xfrm>
            <a:off x="1979613" y="2276475"/>
            <a:ext cx="4608512" cy="628650"/>
          </a:xfrm>
          <a:prstGeom prst="rect">
            <a:avLst/>
          </a:prstGeom>
          <a:solidFill>
            <a:srgbClr val="F7C943"/>
          </a:solidFill>
          <a:ln w="25400" algn="ctr">
            <a:solidFill>
              <a:srgbClr val="FFC000"/>
            </a:solidFill>
            <a:miter lim="800000"/>
            <a:headEnd/>
            <a:tailEnd/>
          </a:ln>
        </p:spPr>
        <p:txBody>
          <a:bodyPr anchor="ctr"/>
          <a:lstStyle/>
          <a:p>
            <a:pPr algn="ctr">
              <a:defRPr/>
            </a:pPr>
            <a:r>
              <a:rPr lang="el-GR" b="1" i="1" dirty="0">
                <a:solidFill>
                  <a:schemeClr val="accent5">
                    <a:lumMod val="50000"/>
                  </a:schemeClr>
                </a:solidFill>
                <a:latin typeface="Verdana Bold"/>
              </a:rPr>
              <a:t>Προϋπολογισμός της κινητικότητας στην Ανώτατη Εκπαίδευση</a:t>
            </a:r>
            <a:r>
              <a:rPr lang="fr-FR" b="1" i="1" dirty="0">
                <a:solidFill>
                  <a:schemeClr val="accent5">
                    <a:lumMod val="50000"/>
                  </a:schemeClr>
                </a:solidFill>
                <a:latin typeface="Verdana Bold"/>
              </a:rPr>
              <a:t>: +40%</a:t>
            </a:r>
          </a:p>
        </p:txBody>
      </p:sp>
      <p:sp>
        <p:nvSpPr>
          <p:cNvPr id="23560" name="Rectangle 11"/>
          <p:cNvSpPr>
            <a:spLocks noChangeArrowheads="1"/>
          </p:cNvSpPr>
          <p:nvPr/>
        </p:nvSpPr>
        <p:spPr bwMode="auto">
          <a:xfrm>
            <a:off x="5003800" y="3500438"/>
            <a:ext cx="3960813" cy="1728787"/>
          </a:xfrm>
          <a:prstGeom prst="rect">
            <a:avLst/>
          </a:prstGeom>
          <a:solidFill>
            <a:srgbClr val="F7C943"/>
          </a:solidFill>
          <a:ln w="25400" algn="ctr">
            <a:solidFill>
              <a:srgbClr val="FFC000"/>
            </a:solidFill>
            <a:miter lim="800000"/>
            <a:headEnd/>
            <a:tailEnd/>
          </a:ln>
        </p:spPr>
        <p:txBody>
          <a:bodyPr anchor="ctr"/>
          <a:lstStyle/>
          <a:p>
            <a:pPr>
              <a:defRPr/>
            </a:pPr>
            <a:r>
              <a:rPr lang="fr-FR" b="1" i="1" dirty="0">
                <a:solidFill>
                  <a:schemeClr val="accent5">
                    <a:lumMod val="50000"/>
                  </a:schemeClr>
                </a:solidFill>
                <a:latin typeface="Century Gothic" pitchFamily="34" charset="0"/>
              </a:rPr>
              <a:t>63% </a:t>
            </a:r>
            <a:r>
              <a:rPr lang="el-GR" b="1" i="1" dirty="0">
                <a:solidFill>
                  <a:schemeClr val="accent5">
                    <a:lumMod val="50000"/>
                  </a:schemeClr>
                </a:solidFill>
                <a:latin typeface="Century Gothic" pitchFamily="34" charset="0"/>
              </a:rPr>
              <a:t>του συνολικού προϋπολογισμού του προγράμματος </a:t>
            </a:r>
            <a:r>
              <a:rPr lang="en-US" b="1" i="1" dirty="0">
                <a:solidFill>
                  <a:schemeClr val="accent5">
                    <a:lumMod val="50000"/>
                  </a:schemeClr>
                </a:solidFill>
                <a:latin typeface="Century Gothic" pitchFamily="34" charset="0"/>
              </a:rPr>
              <a:t>ERASMUS+ </a:t>
            </a:r>
            <a:endParaRPr lang="el-GR" b="1" i="1" dirty="0">
              <a:solidFill>
                <a:schemeClr val="accent5">
                  <a:lumMod val="50000"/>
                </a:schemeClr>
              </a:solidFill>
              <a:latin typeface="Century Gothic" pitchFamily="34" charset="0"/>
            </a:endParaRPr>
          </a:p>
          <a:p>
            <a:pPr>
              <a:defRPr/>
            </a:pPr>
            <a:r>
              <a:rPr lang="el-GR" b="1" i="1" dirty="0">
                <a:solidFill>
                  <a:schemeClr val="accent5">
                    <a:lumMod val="50000"/>
                  </a:schemeClr>
                </a:solidFill>
                <a:latin typeface="Century Gothic" pitchFamily="34" charset="0"/>
              </a:rPr>
              <a:t>θα διατεθεί στη κινητικότητα</a:t>
            </a:r>
            <a:endParaRPr lang="fr-FR" b="1" i="1" dirty="0">
              <a:solidFill>
                <a:schemeClr val="accent5">
                  <a:lumMod val="50000"/>
                </a:schemeClr>
              </a:solidFill>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7650">
                                            <p:txEl>
                                              <p:pRg st="0" end="0"/>
                                            </p:txEl>
                                          </p:spTgt>
                                        </p:tgtEl>
                                        <p:attrNameLst>
                                          <p:attrName>ppt_x</p:attrName>
                                        </p:attrNameLst>
                                      </p:cBhvr>
                                    </p:anim>
                                    <p:anim from="0" to="-1.0" calcmode="lin" valueType="num">
                                      <p:cBhvr>
                                        <p:cTn id="8" dur="200" decel="50000" autoRev="1" fill="hold">
                                          <p:stCondLst>
                                            <p:cond delay="600"/>
                                          </p:stCondLst>
                                        </p:cTn>
                                        <p:tgtEl>
                                          <p:spTgt spid="27650">
                                            <p:txEl>
                                              <p:pRg st="0" end="0"/>
                                            </p:txEl>
                                          </p:spTgt>
                                        </p:tgtEl>
                                        <p:attrNameLst>
                                          <p:attrName>xshear</p:attrName>
                                        </p:attrNameLst>
                                      </p:cBhvr>
                                    </p:anim>
                                    <p:animScale>
                                      <p:cBhvr>
                                        <p:cTn id="9" dur="200" decel="100000" autoRev="1" fill="hold">
                                          <p:stCondLst>
                                            <p:cond delay="600"/>
                                          </p:stCondLst>
                                        </p:cTn>
                                        <p:tgtEl>
                                          <p:spTgt spid="27650">
                                            <p:txEl>
                                              <p:pRg st="0" end="0"/>
                                            </p:txEl>
                                          </p:spTgt>
                                        </p:tgtEl>
                                      </p:cBhvr>
                                      <p:from x="100000" y="100000"/>
                                      <p:to x="80000" y="100000"/>
                                    </p:animScale>
                                    <p:anim by="(#ppt_h/3+#ppt_w*0.1)" calcmode="lin" valueType="num">
                                      <p:cBhvr additive="sum">
                                        <p:cTn id="10" dur="200" decel="100000" autoRev="1" fill="hold">
                                          <p:stCondLst>
                                            <p:cond delay="600"/>
                                          </p:stCondLst>
                                        </p:cTn>
                                        <p:tgtEl>
                                          <p:spTgt spid="27650">
                                            <p:txEl>
                                              <p:pRg st="0" end="0"/>
                                            </p:txEl>
                                          </p:spTgt>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23559">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23559">
                                            <p:txEl>
                                              <p:pRg st="0" end="0"/>
                                            </p:txEl>
                                          </p:spTgt>
                                        </p:tgtEl>
                                        <p:attrNameLst>
                                          <p:attrName>ppt_x</p:attrName>
                                        </p:attrNameLst>
                                      </p:cBhvr>
                                    </p:anim>
                                    <p:anim from="0" to="-1.0" calcmode="lin" valueType="num">
                                      <p:cBhvr>
                                        <p:cTn id="15" dur="200" decel="50000" autoRev="1" fill="hold">
                                          <p:stCondLst>
                                            <p:cond delay="600"/>
                                          </p:stCondLst>
                                        </p:cTn>
                                        <p:tgtEl>
                                          <p:spTgt spid="23559">
                                            <p:txEl>
                                              <p:pRg st="0" end="0"/>
                                            </p:txEl>
                                          </p:spTgt>
                                        </p:tgtEl>
                                        <p:attrNameLst>
                                          <p:attrName>xshear</p:attrName>
                                        </p:attrNameLst>
                                      </p:cBhvr>
                                    </p:anim>
                                    <p:animScale>
                                      <p:cBhvr>
                                        <p:cTn id="16" dur="200" decel="100000" autoRev="1" fill="hold">
                                          <p:stCondLst>
                                            <p:cond delay="600"/>
                                          </p:stCondLst>
                                        </p:cTn>
                                        <p:tgtEl>
                                          <p:spTgt spid="23559">
                                            <p:txEl>
                                              <p:pRg st="0" end="0"/>
                                            </p:txEl>
                                          </p:spTgt>
                                        </p:tgtEl>
                                      </p:cBhvr>
                                      <p:from x="100000" y="100000"/>
                                      <p:to x="80000" y="100000"/>
                                    </p:animScale>
                                    <p:anim by="(#ppt_h/3+#ppt_w*0.1)" calcmode="lin" valueType="num">
                                      <p:cBhvr additive="sum">
                                        <p:cTn id="17" dur="200" decel="100000" autoRev="1" fill="hold">
                                          <p:stCondLst>
                                            <p:cond delay="600"/>
                                          </p:stCondLst>
                                        </p:cTn>
                                        <p:tgtEl>
                                          <p:spTgt spid="23559">
                                            <p:txEl>
                                              <p:pRg st="0" end="0"/>
                                            </p:txEl>
                                          </p:spTgt>
                                        </p:tgtEl>
                                        <p:attrNameLst>
                                          <p:attrName>ppt_x</p:attrName>
                                        </p:attrNameLst>
                                      </p:cBhvr>
                                    </p:anim>
                                  </p:childTnLst>
                                </p:cTn>
                              </p:par>
                            </p:childTnLst>
                          </p:cTn>
                        </p:par>
                        <p:par>
                          <p:cTn id="18" fill="hold">
                            <p:stCondLst>
                              <p:cond delay="2000"/>
                            </p:stCondLst>
                            <p:childTnLst>
                              <p:par>
                                <p:cTn id="19" presetID="34" presetClass="entr" presetSubtype="0" fill="hold" nodeType="afterEffect">
                                  <p:stCondLst>
                                    <p:cond delay="0"/>
                                  </p:stCondLst>
                                  <p:childTnLst>
                                    <p:set>
                                      <p:cBhvr>
                                        <p:cTn id="20" dur="1" fill="hold">
                                          <p:stCondLst>
                                            <p:cond delay="0"/>
                                          </p:stCondLst>
                                        </p:cTn>
                                        <p:tgtEl>
                                          <p:spTgt spid="23560">
                                            <p:txEl>
                                              <p:pRg st="0" end="0"/>
                                            </p:txEl>
                                          </p:spTgt>
                                        </p:tgtEl>
                                        <p:attrNameLst>
                                          <p:attrName>style.visibility</p:attrName>
                                        </p:attrNameLst>
                                      </p:cBhvr>
                                      <p:to>
                                        <p:strVal val="visible"/>
                                      </p:to>
                                    </p:set>
                                    <p:anim from="(-#ppt_w/2)" to="(#ppt_x)" calcmode="lin" valueType="num">
                                      <p:cBhvr>
                                        <p:cTn id="21" dur="600" fill="hold">
                                          <p:stCondLst>
                                            <p:cond delay="0"/>
                                          </p:stCondLst>
                                        </p:cTn>
                                        <p:tgtEl>
                                          <p:spTgt spid="23560">
                                            <p:txEl>
                                              <p:pRg st="0" end="0"/>
                                            </p:txEl>
                                          </p:spTgt>
                                        </p:tgtEl>
                                        <p:attrNameLst>
                                          <p:attrName>ppt_x</p:attrName>
                                        </p:attrNameLst>
                                      </p:cBhvr>
                                    </p:anim>
                                    <p:anim from="0" to="-1.0" calcmode="lin" valueType="num">
                                      <p:cBhvr>
                                        <p:cTn id="22" dur="200" decel="50000" autoRev="1" fill="hold">
                                          <p:stCondLst>
                                            <p:cond delay="600"/>
                                          </p:stCondLst>
                                        </p:cTn>
                                        <p:tgtEl>
                                          <p:spTgt spid="23560">
                                            <p:txEl>
                                              <p:pRg st="0" end="0"/>
                                            </p:txEl>
                                          </p:spTgt>
                                        </p:tgtEl>
                                        <p:attrNameLst>
                                          <p:attrName>xshear</p:attrName>
                                        </p:attrNameLst>
                                      </p:cBhvr>
                                    </p:anim>
                                    <p:animScale>
                                      <p:cBhvr>
                                        <p:cTn id="23" dur="200" decel="100000" autoRev="1" fill="hold">
                                          <p:stCondLst>
                                            <p:cond delay="600"/>
                                          </p:stCondLst>
                                        </p:cTn>
                                        <p:tgtEl>
                                          <p:spTgt spid="23560">
                                            <p:txEl>
                                              <p:pRg st="0" end="0"/>
                                            </p:txEl>
                                          </p:spTgt>
                                        </p:tgtEl>
                                      </p:cBhvr>
                                      <p:from x="100000" y="100000"/>
                                      <p:to x="80000" y="100000"/>
                                    </p:animScale>
                                    <p:anim by="(#ppt_h/3+#ppt_w*0.1)" calcmode="lin" valueType="num">
                                      <p:cBhvr additive="sum">
                                        <p:cTn id="24" dur="200" decel="100000" autoRev="1" fill="hold">
                                          <p:stCondLst>
                                            <p:cond delay="600"/>
                                          </p:stCondLst>
                                        </p:cTn>
                                        <p:tgtEl>
                                          <p:spTgt spid="23560">
                                            <p:txEl>
                                              <p:pRg st="0" end="0"/>
                                            </p:txEl>
                                          </p:spTgt>
                                        </p:tgtEl>
                                        <p:attrNameLst>
                                          <p:attrName>ppt_x</p:attrName>
                                        </p:attrNameLst>
                                      </p:cBhvr>
                                    </p:anim>
                                  </p:childTnLst>
                                </p:cTn>
                              </p:par>
                            </p:childTnLst>
                          </p:cTn>
                        </p:par>
                        <p:par>
                          <p:cTn id="25" fill="hold">
                            <p:stCondLst>
                              <p:cond delay="3000"/>
                            </p:stCondLst>
                            <p:childTnLst>
                              <p:par>
                                <p:cTn id="26" presetID="34" presetClass="entr" presetSubtype="0" fill="hold" nodeType="afterEffect">
                                  <p:stCondLst>
                                    <p:cond delay="0"/>
                                  </p:stCondLst>
                                  <p:childTnLst>
                                    <p:set>
                                      <p:cBhvr>
                                        <p:cTn id="27" dur="1" fill="hold">
                                          <p:stCondLst>
                                            <p:cond delay="0"/>
                                          </p:stCondLst>
                                        </p:cTn>
                                        <p:tgtEl>
                                          <p:spTgt spid="23560">
                                            <p:txEl>
                                              <p:pRg st="1" end="1"/>
                                            </p:txEl>
                                          </p:spTgt>
                                        </p:tgtEl>
                                        <p:attrNameLst>
                                          <p:attrName>style.visibility</p:attrName>
                                        </p:attrNameLst>
                                      </p:cBhvr>
                                      <p:to>
                                        <p:strVal val="visible"/>
                                      </p:to>
                                    </p:set>
                                    <p:anim from="(-#ppt_w/2)" to="(#ppt_x)" calcmode="lin" valueType="num">
                                      <p:cBhvr>
                                        <p:cTn id="28" dur="600" fill="hold">
                                          <p:stCondLst>
                                            <p:cond delay="0"/>
                                          </p:stCondLst>
                                        </p:cTn>
                                        <p:tgtEl>
                                          <p:spTgt spid="23560">
                                            <p:txEl>
                                              <p:pRg st="1" end="1"/>
                                            </p:txEl>
                                          </p:spTgt>
                                        </p:tgtEl>
                                        <p:attrNameLst>
                                          <p:attrName>ppt_x</p:attrName>
                                        </p:attrNameLst>
                                      </p:cBhvr>
                                    </p:anim>
                                    <p:anim from="0" to="-1.0" calcmode="lin" valueType="num">
                                      <p:cBhvr>
                                        <p:cTn id="29" dur="200" decel="50000" autoRev="1" fill="hold">
                                          <p:stCondLst>
                                            <p:cond delay="600"/>
                                          </p:stCondLst>
                                        </p:cTn>
                                        <p:tgtEl>
                                          <p:spTgt spid="23560">
                                            <p:txEl>
                                              <p:pRg st="1" end="1"/>
                                            </p:txEl>
                                          </p:spTgt>
                                        </p:tgtEl>
                                        <p:attrNameLst>
                                          <p:attrName>xshear</p:attrName>
                                        </p:attrNameLst>
                                      </p:cBhvr>
                                    </p:anim>
                                    <p:animScale>
                                      <p:cBhvr>
                                        <p:cTn id="30" dur="200" decel="100000" autoRev="1" fill="hold">
                                          <p:stCondLst>
                                            <p:cond delay="600"/>
                                          </p:stCondLst>
                                        </p:cTn>
                                        <p:tgtEl>
                                          <p:spTgt spid="23560">
                                            <p:txEl>
                                              <p:pRg st="1" end="1"/>
                                            </p:txEl>
                                          </p:spTgt>
                                        </p:tgtEl>
                                      </p:cBhvr>
                                      <p:from x="100000" y="100000"/>
                                      <p:to x="80000" y="100000"/>
                                    </p:animScale>
                                    <p:anim by="(#ppt_h/3+#ppt_w*0.1)" calcmode="lin" valueType="num">
                                      <p:cBhvr additive="sum">
                                        <p:cTn id="31" dur="200" decel="100000" autoRev="1" fill="hold">
                                          <p:stCondLst>
                                            <p:cond delay="600"/>
                                          </p:stCondLst>
                                        </p:cTn>
                                        <p:tgtEl>
                                          <p:spTgt spid="23560">
                                            <p:txEl>
                                              <p:pRg st="1" end="1"/>
                                            </p:txEl>
                                          </p:spTgt>
                                        </p:tgtEl>
                                        <p:attrNameLst>
                                          <p:attrName>ppt_x</p:attrName>
                                        </p:attrNameLst>
                                      </p:cBhvr>
                                    </p:anim>
                                  </p:childTnLst>
                                </p:cTn>
                              </p:par>
                            </p:childTnLst>
                          </p:cTn>
                        </p:par>
                        <p:par>
                          <p:cTn id="32" fill="hold">
                            <p:stCondLst>
                              <p:cond delay="4000"/>
                            </p:stCondLst>
                            <p:childTnLst>
                              <p:par>
                                <p:cTn id="33" presetID="34" presetClass="entr" presetSubtype="0" fill="hold" nodeType="afterEffect">
                                  <p:stCondLst>
                                    <p:cond delay="0"/>
                                  </p:stCondLst>
                                  <p:childTnLst>
                                    <p:set>
                                      <p:cBhvr>
                                        <p:cTn id="34" dur="1" fill="hold">
                                          <p:stCondLst>
                                            <p:cond delay="0"/>
                                          </p:stCondLst>
                                        </p:cTn>
                                        <p:tgtEl>
                                          <p:spTgt spid="27653">
                                            <p:txEl>
                                              <p:pRg st="0" end="0"/>
                                            </p:txEl>
                                          </p:spTgt>
                                        </p:tgtEl>
                                        <p:attrNameLst>
                                          <p:attrName>style.visibility</p:attrName>
                                        </p:attrNameLst>
                                      </p:cBhvr>
                                      <p:to>
                                        <p:strVal val="visible"/>
                                      </p:to>
                                    </p:set>
                                    <p:anim from="(-#ppt_w/2)" to="(#ppt_x)" calcmode="lin" valueType="num">
                                      <p:cBhvr>
                                        <p:cTn id="35" dur="600" fill="hold">
                                          <p:stCondLst>
                                            <p:cond delay="0"/>
                                          </p:stCondLst>
                                        </p:cTn>
                                        <p:tgtEl>
                                          <p:spTgt spid="27653">
                                            <p:txEl>
                                              <p:pRg st="0" end="0"/>
                                            </p:txEl>
                                          </p:spTgt>
                                        </p:tgtEl>
                                        <p:attrNameLst>
                                          <p:attrName>ppt_x</p:attrName>
                                        </p:attrNameLst>
                                      </p:cBhvr>
                                    </p:anim>
                                    <p:anim from="0" to="-1.0" calcmode="lin" valueType="num">
                                      <p:cBhvr>
                                        <p:cTn id="36" dur="200" decel="50000" autoRev="1" fill="hold">
                                          <p:stCondLst>
                                            <p:cond delay="600"/>
                                          </p:stCondLst>
                                        </p:cTn>
                                        <p:tgtEl>
                                          <p:spTgt spid="27653">
                                            <p:txEl>
                                              <p:pRg st="0" end="0"/>
                                            </p:txEl>
                                          </p:spTgt>
                                        </p:tgtEl>
                                        <p:attrNameLst>
                                          <p:attrName>xshear</p:attrName>
                                        </p:attrNameLst>
                                      </p:cBhvr>
                                    </p:anim>
                                    <p:animScale>
                                      <p:cBhvr>
                                        <p:cTn id="37" dur="200" decel="100000" autoRev="1" fill="hold">
                                          <p:stCondLst>
                                            <p:cond delay="600"/>
                                          </p:stCondLst>
                                        </p:cTn>
                                        <p:tgtEl>
                                          <p:spTgt spid="27653">
                                            <p:txEl>
                                              <p:pRg st="0" end="0"/>
                                            </p:txEl>
                                          </p:spTgt>
                                        </p:tgtEl>
                                      </p:cBhvr>
                                      <p:from x="100000" y="100000"/>
                                      <p:to x="80000" y="100000"/>
                                    </p:animScale>
                                    <p:anim by="(#ppt_h/3+#ppt_w*0.1)" calcmode="lin" valueType="num">
                                      <p:cBhvr additive="sum">
                                        <p:cTn id="38" dur="200" decel="100000" autoRev="1" fill="hold">
                                          <p:stCondLst>
                                            <p:cond delay="600"/>
                                          </p:stCondLst>
                                        </p:cTn>
                                        <p:tgtEl>
                                          <p:spTgt spid="2765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ZoneTexte 60"/>
          <p:cNvSpPr txBox="1">
            <a:spLocks noChangeArrowheads="1"/>
          </p:cNvSpPr>
          <p:nvPr/>
        </p:nvSpPr>
        <p:spPr bwMode="auto">
          <a:xfrm>
            <a:off x="323850" y="1557338"/>
            <a:ext cx="3960813" cy="400050"/>
          </a:xfrm>
          <a:prstGeom prst="rect">
            <a:avLst/>
          </a:prstGeom>
          <a:solidFill>
            <a:srgbClr val="F7C943"/>
          </a:solidFill>
          <a:ln w="9525">
            <a:noFill/>
            <a:miter lim="800000"/>
            <a:headEnd/>
            <a:tailEnd/>
          </a:ln>
        </p:spPr>
        <p:txBody>
          <a:bodyPr>
            <a:spAutoFit/>
          </a:bodyPr>
          <a:lstStyle/>
          <a:p>
            <a:r>
              <a:rPr lang="el-GR" b="1">
                <a:solidFill>
                  <a:schemeClr val="bg1"/>
                </a:solidFill>
                <a:cs typeface="Aharoni" pitchFamily="2" charset="-79"/>
              </a:rPr>
              <a:t>Αύξηση κινητικότητας</a:t>
            </a:r>
            <a:endParaRPr lang="fr-BE" b="1">
              <a:solidFill>
                <a:schemeClr val="bg1"/>
              </a:solidFill>
              <a:cs typeface="Aharoni" pitchFamily="2" charset="-79"/>
            </a:endParaRPr>
          </a:p>
        </p:txBody>
      </p:sp>
      <p:pic>
        <p:nvPicPr>
          <p:cNvPr id="4" name="Image 3"/>
          <p:cNvPicPr>
            <a:picLocks noChangeAspect="1"/>
          </p:cNvPicPr>
          <p:nvPr/>
        </p:nvPicPr>
        <p:blipFill>
          <a:blip r:embed="rId3" cstate="print"/>
          <a:stretch>
            <a:fillRect/>
          </a:stretch>
        </p:blipFill>
        <p:spPr>
          <a:xfrm>
            <a:off x="6372225" y="1773238"/>
            <a:ext cx="2498725" cy="1660525"/>
          </a:xfrm>
          <a:prstGeom prst="rect">
            <a:avLst/>
          </a:prstGeom>
          <a:ln>
            <a:noFill/>
          </a:ln>
          <a:effectLst>
            <a:outerShdw blurRad="292100" dist="139700" dir="2700000" algn="tl" rotWithShape="0">
              <a:srgbClr val="333333">
                <a:alpha val="65000"/>
              </a:srgbClr>
            </a:outerShdw>
          </a:effectLst>
        </p:spPr>
      </p:pic>
      <p:pic>
        <p:nvPicPr>
          <p:cNvPr id="8" name="Image 7"/>
          <p:cNvPicPr>
            <a:picLocks noChangeAspect="1"/>
          </p:cNvPicPr>
          <p:nvPr/>
        </p:nvPicPr>
        <p:blipFill>
          <a:blip r:embed="rId4" cstate="print"/>
          <a:stretch>
            <a:fillRect/>
          </a:stretch>
        </p:blipFill>
        <p:spPr>
          <a:xfrm>
            <a:off x="395288" y="1916113"/>
            <a:ext cx="1905000" cy="1905000"/>
          </a:xfrm>
          <a:prstGeom prst="rect">
            <a:avLst/>
          </a:prstGeom>
          <a:ln>
            <a:noFill/>
          </a:ln>
          <a:effectLst>
            <a:outerShdw blurRad="292100" dist="139700" dir="2700000" algn="tl" rotWithShape="0">
              <a:srgbClr val="333333">
                <a:alpha val="65000"/>
              </a:srgbClr>
            </a:outerShdw>
          </a:effectLst>
        </p:spPr>
      </p:pic>
      <p:sp>
        <p:nvSpPr>
          <p:cNvPr id="12294" name="Rectangle 3"/>
          <p:cNvSpPr>
            <a:spLocks noGrp="1" noChangeArrowheads="1"/>
          </p:cNvSpPr>
          <p:nvPr>
            <p:ph type="body" idx="4294967295"/>
          </p:nvPr>
        </p:nvSpPr>
        <p:spPr>
          <a:xfrm>
            <a:off x="142875" y="3716338"/>
            <a:ext cx="8856663" cy="3141662"/>
          </a:xfrm>
        </p:spPr>
        <p:txBody>
          <a:bodyPr/>
          <a:lstStyle/>
          <a:p>
            <a:pPr eaLnBrk="1" hangingPunct="1">
              <a:spcBef>
                <a:spcPct val="0"/>
              </a:spcBef>
              <a:spcAft>
                <a:spcPct val="40000"/>
              </a:spcAft>
              <a:buClr>
                <a:srgbClr val="DA4010"/>
              </a:buClr>
              <a:buFont typeface="Wingdings" pitchFamily="2" charset="2"/>
              <a:buChar char="Ø"/>
              <a:defRPr/>
            </a:pPr>
            <a:r>
              <a:rPr lang="en-US" sz="1400" i="1" dirty="0" smtClean="0"/>
              <a:t>~ 135.000 </a:t>
            </a:r>
            <a:r>
              <a:rPr lang="el-GR" sz="1400" i="1" dirty="0" smtClean="0"/>
              <a:t>φοιτητές και προσωπικό αναμένεται να μετακινηθεί από /προς τις Τρίτες χώρες</a:t>
            </a:r>
          </a:p>
          <a:p>
            <a:pPr eaLnBrk="1" hangingPunct="1">
              <a:spcBef>
                <a:spcPct val="0"/>
              </a:spcBef>
              <a:spcAft>
                <a:spcPct val="40000"/>
              </a:spcAft>
              <a:buClr>
                <a:srgbClr val="DA4010"/>
              </a:buClr>
              <a:buFont typeface="Wingdings" pitchFamily="2" charset="2"/>
              <a:buChar char="Ø"/>
              <a:defRPr/>
            </a:pPr>
            <a:r>
              <a:rPr lang="el-GR" sz="1400" i="1" dirty="0" smtClean="0"/>
              <a:t>Δεν υπάρχουν διαφοροποιήσεις στους κανόνες του προγράμματος  στην κινητικότητα όπως πραγματοποιείται στις χώρες του προγράμματος και στην κινητικότητα  από/προς τις Τρίτες χώρες</a:t>
            </a:r>
            <a:endParaRPr lang="en-US" sz="1400" i="1" dirty="0" smtClean="0"/>
          </a:p>
          <a:p>
            <a:pPr eaLnBrk="1" hangingPunct="1">
              <a:spcBef>
                <a:spcPct val="0"/>
              </a:spcBef>
              <a:spcAft>
                <a:spcPct val="40000"/>
              </a:spcAft>
              <a:buClr>
                <a:srgbClr val="DA4010"/>
              </a:buClr>
              <a:buFont typeface="Wingdings" pitchFamily="2" charset="2"/>
              <a:buChar char="Ø"/>
              <a:defRPr/>
            </a:pPr>
            <a:r>
              <a:rPr lang="el-GR" sz="1400" i="1" dirty="0" smtClean="0"/>
              <a:t>Τα ποσά  επιχορήγησης των φοιτητών και του προσωπικού θα προσαρμοστούν για να καλυφθούν οι επιπλέον δαπάνες ταξιδίου και διαβίωσης</a:t>
            </a:r>
          </a:p>
          <a:p>
            <a:pPr eaLnBrk="1" hangingPunct="1">
              <a:spcBef>
                <a:spcPct val="0"/>
              </a:spcBef>
              <a:spcAft>
                <a:spcPct val="40000"/>
              </a:spcAft>
              <a:buClr>
                <a:srgbClr val="DA4010"/>
              </a:buClr>
              <a:buFont typeface="Wingdings" pitchFamily="2" charset="2"/>
              <a:buChar char="Ø"/>
              <a:defRPr/>
            </a:pPr>
            <a:r>
              <a:rPr lang="el-GR" sz="1400" i="1" dirty="0" smtClean="0"/>
              <a:t>Η ποιότητα της κινητικότητας</a:t>
            </a:r>
            <a:r>
              <a:rPr lang="en-US" sz="1400" i="1" dirty="0" smtClean="0"/>
              <a:t>: </a:t>
            </a:r>
            <a:r>
              <a:rPr lang="el-GR" sz="1400" i="1" dirty="0" smtClean="0"/>
              <a:t>Η Συμφωνία Ιδρυμάτων με τις Τρίτες χώρες θα εμπεριέχει τις αρχές του Πανεπιστημιακού Χάρτη Ανώτατης Εκπαίδευσης</a:t>
            </a:r>
            <a:r>
              <a:rPr lang="el-GR" sz="1400" b="0" i="1" dirty="0" smtClean="0">
                <a:effectLst>
                  <a:outerShdw blurRad="38100" dist="38100" dir="2700000" algn="tl">
                    <a:srgbClr val="C0C0C0"/>
                  </a:outerShdw>
                </a:effectLst>
              </a:rPr>
              <a:t> </a:t>
            </a:r>
            <a:endParaRPr lang="en-US" sz="1400" i="1" dirty="0" smtClean="0"/>
          </a:p>
          <a:p>
            <a:pPr eaLnBrk="1" hangingPunct="1">
              <a:spcBef>
                <a:spcPct val="0"/>
              </a:spcBef>
              <a:spcAft>
                <a:spcPct val="40000"/>
              </a:spcAft>
              <a:buClr>
                <a:srgbClr val="DA4010"/>
              </a:buClr>
              <a:buFont typeface="Wingdings" pitchFamily="2" charset="2"/>
              <a:buChar char="Ø"/>
              <a:defRPr/>
            </a:pPr>
            <a:r>
              <a:rPr lang="el-GR" sz="1400" i="1" dirty="0" smtClean="0"/>
              <a:t>Για το 2014, η κινητικότητα από /προς τις Τρίτες χώρες αναμένεται να ξεκινήσει αργότερα</a:t>
            </a:r>
            <a:endParaRPr lang="en-US" sz="1400" i="1" dirty="0" smtClean="0"/>
          </a:p>
          <a:p>
            <a:pPr eaLnBrk="1" hangingPunct="1">
              <a:spcBef>
                <a:spcPct val="0"/>
              </a:spcBef>
              <a:spcAft>
                <a:spcPct val="40000"/>
              </a:spcAft>
              <a:buClr>
                <a:srgbClr val="DA4010"/>
              </a:buClr>
              <a:buFont typeface="Wingdings" pitchFamily="2" charset="2"/>
              <a:buChar char="Ø"/>
              <a:defRPr/>
            </a:pPr>
            <a:r>
              <a:rPr lang="el-GR" sz="1400" i="1" dirty="0" smtClean="0"/>
              <a:t>Ξεχωριστός προϋπολογισμός</a:t>
            </a:r>
            <a:endParaRPr lang="en-US" sz="1400" i="1" dirty="0" smtClean="0"/>
          </a:p>
          <a:p>
            <a:pPr eaLnBrk="1" hangingPunct="1">
              <a:spcBef>
                <a:spcPct val="0"/>
              </a:spcBef>
              <a:spcAft>
                <a:spcPct val="40000"/>
              </a:spcAft>
              <a:buClr>
                <a:srgbClr val="DA4010"/>
              </a:buClr>
              <a:buFont typeface="Wingdings" pitchFamily="2" charset="2"/>
              <a:buChar char="Ø"/>
              <a:defRPr/>
            </a:pPr>
            <a:endParaRPr lang="en-GB" sz="1400" b="0" i="1" dirty="0" smtClean="0"/>
          </a:p>
        </p:txBody>
      </p:sp>
      <p:sp>
        <p:nvSpPr>
          <p:cNvPr id="29701" name="Rectangle 9"/>
          <p:cNvSpPr>
            <a:spLocks noChangeArrowheads="1"/>
          </p:cNvSpPr>
          <p:nvPr/>
        </p:nvSpPr>
        <p:spPr bwMode="auto">
          <a:xfrm>
            <a:off x="2268538" y="2276475"/>
            <a:ext cx="4032250" cy="1079500"/>
          </a:xfrm>
          <a:prstGeom prst="rect">
            <a:avLst/>
          </a:prstGeom>
          <a:solidFill>
            <a:srgbClr val="F7C943"/>
          </a:solidFill>
          <a:ln w="25400" algn="ctr">
            <a:solidFill>
              <a:srgbClr val="FFC000"/>
            </a:solidFill>
            <a:miter lim="800000"/>
            <a:headEnd/>
            <a:tailEnd/>
          </a:ln>
        </p:spPr>
        <p:txBody>
          <a:bodyPr anchor="ctr"/>
          <a:lstStyle/>
          <a:p>
            <a:pPr algn="ctr"/>
            <a:r>
              <a:rPr lang="el-GR" sz="1800" b="1" i="1">
                <a:solidFill>
                  <a:schemeClr val="tx2"/>
                </a:solidFill>
                <a:latin typeface="Verdana Bold"/>
              </a:rPr>
              <a:t>Διεύρυνση της κινητικότητας </a:t>
            </a:r>
          </a:p>
          <a:p>
            <a:pPr algn="ctr"/>
            <a:r>
              <a:rPr lang="el-GR" sz="1800" b="1" i="1">
                <a:solidFill>
                  <a:schemeClr val="tx2"/>
                </a:solidFill>
                <a:latin typeface="Verdana Bold"/>
              </a:rPr>
              <a:t>από / προς τις Τρίτες Χώρες </a:t>
            </a:r>
          </a:p>
          <a:p>
            <a:pPr algn="ctr"/>
            <a:r>
              <a:rPr lang="el-GR" sz="1800" b="1" i="1">
                <a:solidFill>
                  <a:schemeClr val="tx2"/>
                </a:solidFill>
                <a:latin typeface="Verdana Bold"/>
              </a:rPr>
              <a:t>στο πλαίσιο της Ανώτατης Εκπαίδευσης</a:t>
            </a:r>
            <a:r>
              <a:rPr lang="fr-FR" sz="1800" b="1" i="1">
                <a:solidFill>
                  <a:schemeClr val="tx2"/>
                </a:solidFill>
                <a:latin typeface="Verdana Bold"/>
              </a:rPr>
              <a:t> </a:t>
            </a:r>
          </a:p>
        </p:txBody>
      </p:sp>
      <p:sp>
        <p:nvSpPr>
          <p:cNvPr id="9" name="7-Point Star 8"/>
          <p:cNvSpPr/>
          <p:nvPr/>
        </p:nvSpPr>
        <p:spPr>
          <a:xfrm>
            <a:off x="4737101" y="1434148"/>
            <a:ext cx="1368151" cy="720080"/>
          </a:xfrm>
          <a:prstGeom prst="star7">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l-GR" sz="1800" dirty="0">
                <a:solidFill>
                  <a:srgbClr val="FFFFFF"/>
                </a:solidFill>
                <a:cs typeface="Arial" charset="0"/>
              </a:rPr>
              <a:t>ΝΕΟ</a:t>
            </a:r>
            <a:endParaRPr lang="en-GB" sz="1800" dirty="0">
              <a:solidFill>
                <a:srgbClr val="FFFFFF"/>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9697"/>
                                        </p:tgtEl>
                                        <p:attrNameLst>
                                          <p:attrName>style.visibility</p:attrName>
                                        </p:attrNameLst>
                                      </p:cBhvr>
                                      <p:to>
                                        <p:strVal val="visible"/>
                                      </p:to>
                                    </p:set>
                                    <p:anim from="(-#ppt_w/2)" to="(#ppt_x)" calcmode="lin" valueType="num">
                                      <p:cBhvr>
                                        <p:cTn id="7" dur="600" fill="hold">
                                          <p:stCondLst>
                                            <p:cond delay="0"/>
                                          </p:stCondLst>
                                        </p:cTn>
                                        <p:tgtEl>
                                          <p:spTgt spid="29697"/>
                                        </p:tgtEl>
                                        <p:attrNameLst>
                                          <p:attrName>ppt_x</p:attrName>
                                        </p:attrNameLst>
                                      </p:cBhvr>
                                    </p:anim>
                                    <p:anim from="0" to="-1.0" calcmode="lin" valueType="num">
                                      <p:cBhvr>
                                        <p:cTn id="8" dur="200" decel="50000" autoRev="1" fill="hold">
                                          <p:stCondLst>
                                            <p:cond delay="600"/>
                                          </p:stCondLst>
                                        </p:cTn>
                                        <p:tgtEl>
                                          <p:spTgt spid="29697"/>
                                        </p:tgtEl>
                                        <p:attrNameLst>
                                          <p:attrName>xshear</p:attrName>
                                        </p:attrNameLst>
                                      </p:cBhvr>
                                    </p:anim>
                                    <p:animScale>
                                      <p:cBhvr>
                                        <p:cTn id="9" dur="200" decel="100000" autoRev="1" fill="hold">
                                          <p:stCondLst>
                                            <p:cond delay="600"/>
                                          </p:stCondLst>
                                        </p:cTn>
                                        <p:tgtEl>
                                          <p:spTgt spid="29697"/>
                                        </p:tgtEl>
                                      </p:cBhvr>
                                      <p:from x="100000" y="100000"/>
                                      <p:to x="80000" y="100000"/>
                                    </p:animScale>
                                    <p:anim by="(#ppt_h/3+#ppt_w*0.1)" calcmode="lin" valueType="num">
                                      <p:cBhvr additive="sum">
                                        <p:cTn id="10" dur="200" decel="100000" autoRev="1" fill="hold">
                                          <p:stCondLst>
                                            <p:cond delay="600"/>
                                          </p:stCondLst>
                                        </p:cTn>
                                        <p:tgtEl>
                                          <p:spTgt spid="29697"/>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29701"/>
                                        </p:tgtEl>
                                        <p:attrNameLst>
                                          <p:attrName>style.visibility</p:attrName>
                                        </p:attrNameLst>
                                      </p:cBhvr>
                                      <p:to>
                                        <p:strVal val="visible"/>
                                      </p:to>
                                    </p:set>
                                    <p:anim from="(-#ppt_w/2)" to="(#ppt_x)" calcmode="lin" valueType="num">
                                      <p:cBhvr>
                                        <p:cTn id="14" dur="600" fill="hold">
                                          <p:stCondLst>
                                            <p:cond delay="0"/>
                                          </p:stCondLst>
                                        </p:cTn>
                                        <p:tgtEl>
                                          <p:spTgt spid="29701"/>
                                        </p:tgtEl>
                                        <p:attrNameLst>
                                          <p:attrName>ppt_x</p:attrName>
                                        </p:attrNameLst>
                                      </p:cBhvr>
                                    </p:anim>
                                    <p:anim from="0" to="-1.0" calcmode="lin" valueType="num">
                                      <p:cBhvr>
                                        <p:cTn id="15" dur="200" decel="50000" autoRev="1" fill="hold">
                                          <p:stCondLst>
                                            <p:cond delay="600"/>
                                          </p:stCondLst>
                                        </p:cTn>
                                        <p:tgtEl>
                                          <p:spTgt spid="29701"/>
                                        </p:tgtEl>
                                        <p:attrNameLst>
                                          <p:attrName>xshear</p:attrName>
                                        </p:attrNameLst>
                                      </p:cBhvr>
                                    </p:anim>
                                    <p:animScale>
                                      <p:cBhvr>
                                        <p:cTn id="16" dur="200" decel="100000" autoRev="1" fill="hold">
                                          <p:stCondLst>
                                            <p:cond delay="600"/>
                                          </p:stCondLst>
                                        </p:cTn>
                                        <p:tgtEl>
                                          <p:spTgt spid="29701"/>
                                        </p:tgtEl>
                                      </p:cBhvr>
                                      <p:from x="100000" y="100000"/>
                                      <p:to x="80000" y="100000"/>
                                    </p:animScale>
                                    <p:anim by="(#ppt_h/3+#ppt_w*0.1)" calcmode="lin" valueType="num">
                                      <p:cBhvr additive="sum">
                                        <p:cTn id="17" dur="200" decel="100000" autoRev="1" fill="hold">
                                          <p:stCondLst>
                                            <p:cond delay="600"/>
                                          </p:stCondLst>
                                        </p:cTn>
                                        <p:tgtEl>
                                          <p:spTgt spid="29701"/>
                                        </p:tgtEl>
                                        <p:attrNameLst>
                                          <p:attrName>ppt_x</p:attrName>
                                        </p:attrNameLst>
                                      </p:cBhvr>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2294">
                                            <p:txEl>
                                              <p:pRg st="0" end="0"/>
                                            </p:txEl>
                                          </p:spTgt>
                                        </p:tgtEl>
                                        <p:attrNameLst>
                                          <p:attrName>style.visibility</p:attrName>
                                        </p:attrNameLst>
                                      </p:cBhvr>
                                      <p:to>
                                        <p:strVal val="visible"/>
                                      </p:to>
                                    </p:set>
                                    <p:anim calcmode="lin" valueType="num">
                                      <p:cBhvr additive="base">
                                        <p:cTn id="21" dur="5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4">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12294">
                                            <p:txEl>
                                              <p:pRg st="1" end="1"/>
                                            </p:txEl>
                                          </p:spTgt>
                                        </p:tgtEl>
                                        <p:attrNameLst>
                                          <p:attrName>style.visibility</p:attrName>
                                        </p:attrNameLst>
                                      </p:cBhvr>
                                      <p:to>
                                        <p:strVal val="visible"/>
                                      </p:to>
                                    </p:set>
                                    <p:anim calcmode="lin" valueType="num">
                                      <p:cBhvr additive="base">
                                        <p:cTn id="26" dur="500" fill="hold"/>
                                        <p:tgtEl>
                                          <p:spTgt spid="1229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2294">
                                            <p:txEl>
                                              <p:pRg st="1" end="1"/>
                                            </p:txEl>
                                          </p:spTgt>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2294">
                                            <p:txEl>
                                              <p:pRg st="2" end="2"/>
                                            </p:txEl>
                                          </p:spTgt>
                                        </p:tgtEl>
                                        <p:attrNameLst>
                                          <p:attrName>style.visibility</p:attrName>
                                        </p:attrNameLst>
                                      </p:cBhvr>
                                      <p:to>
                                        <p:strVal val="visible"/>
                                      </p:to>
                                    </p:set>
                                    <p:anim calcmode="lin" valueType="num">
                                      <p:cBhvr additive="base">
                                        <p:cTn id="31" dur="500" fill="hold"/>
                                        <p:tgtEl>
                                          <p:spTgt spid="1229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4">
                                            <p:txEl>
                                              <p:pRg st="2" end="2"/>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294">
                                            <p:txEl>
                                              <p:pRg st="3" end="3"/>
                                            </p:txEl>
                                          </p:spTgt>
                                        </p:tgtEl>
                                        <p:attrNameLst>
                                          <p:attrName>style.visibility</p:attrName>
                                        </p:attrNameLst>
                                      </p:cBhvr>
                                      <p:to>
                                        <p:strVal val="visible"/>
                                      </p:to>
                                    </p:set>
                                    <p:anim calcmode="lin" valueType="num">
                                      <p:cBhvr additive="base">
                                        <p:cTn id="36" dur="500" fill="hold"/>
                                        <p:tgtEl>
                                          <p:spTgt spid="1229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294">
                                            <p:txEl>
                                              <p:pRg st="3" end="3"/>
                                            </p:txEl>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2294">
                                            <p:txEl>
                                              <p:pRg st="4" end="4"/>
                                            </p:txEl>
                                          </p:spTgt>
                                        </p:tgtEl>
                                        <p:attrNameLst>
                                          <p:attrName>style.visibility</p:attrName>
                                        </p:attrNameLst>
                                      </p:cBhvr>
                                      <p:to>
                                        <p:strVal val="visible"/>
                                      </p:to>
                                    </p:set>
                                    <p:anim calcmode="lin" valueType="num">
                                      <p:cBhvr additive="base">
                                        <p:cTn id="41" dur="500" fill="hold"/>
                                        <p:tgtEl>
                                          <p:spTgt spid="1229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294">
                                            <p:txEl>
                                              <p:pRg st="4" end="4"/>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12294">
                                            <p:txEl>
                                              <p:pRg st="5" end="5"/>
                                            </p:txEl>
                                          </p:spTgt>
                                        </p:tgtEl>
                                        <p:attrNameLst>
                                          <p:attrName>style.visibility</p:attrName>
                                        </p:attrNameLst>
                                      </p:cBhvr>
                                      <p:to>
                                        <p:strVal val="visible"/>
                                      </p:to>
                                    </p:set>
                                    <p:anim calcmode="lin" valueType="num">
                                      <p:cBhvr additive="base">
                                        <p:cTn id="46" dur="500" fill="hold"/>
                                        <p:tgtEl>
                                          <p:spTgt spid="12294">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2294">
                                            <p:txEl>
                                              <p:pRg st="5" end="5"/>
                                            </p:txEl>
                                          </p:spTgt>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35" presetClass="entr" presetSubtype="0"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2000"/>
                                        <p:tgtEl>
                                          <p:spTgt spid="9"/>
                                        </p:tgtEl>
                                      </p:cBhvr>
                                    </p:animEffect>
                                    <p:anim calcmode="lin" valueType="num">
                                      <p:cBhvr>
                                        <p:cTn id="52" dur="2000" fill="hold"/>
                                        <p:tgtEl>
                                          <p:spTgt spid="9"/>
                                        </p:tgtEl>
                                        <p:attrNameLst>
                                          <p:attrName>style.rotation</p:attrName>
                                        </p:attrNameLst>
                                      </p:cBhvr>
                                      <p:tavLst>
                                        <p:tav tm="0">
                                          <p:val>
                                            <p:fltVal val="720"/>
                                          </p:val>
                                        </p:tav>
                                        <p:tav tm="100000">
                                          <p:val>
                                            <p:fltVal val="0"/>
                                          </p:val>
                                        </p:tav>
                                      </p:tavLst>
                                    </p:anim>
                                    <p:anim calcmode="lin" valueType="num">
                                      <p:cBhvr>
                                        <p:cTn id="53" dur="2000" fill="hold"/>
                                        <p:tgtEl>
                                          <p:spTgt spid="9"/>
                                        </p:tgtEl>
                                        <p:attrNameLst>
                                          <p:attrName>ppt_h</p:attrName>
                                        </p:attrNameLst>
                                      </p:cBhvr>
                                      <p:tavLst>
                                        <p:tav tm="0">
                                          <p:val>
                                            <p:fltVal val="0"/>
                                          </p:val>
                                        </p:tav>
                                        <p:tav tm="100000">
                                          <p:val>
                                            <p:strVal val="#ppt_h"/>
                                          </p:val>
                                        </p:tav>
                                      </p:tavLst>
                                    </p:anim>
                                    <p:anim calcmode="lin" valueType="num">
                                      <p:cBhvr>
                                        <p:cTn id="54"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animBg="1"/>
      <p:bldP spid="12294" grpId="0" build="p"/>
      <p:bldP spid="2970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8"/>
          <p:cNvSpPr>
            <a:spLocks noChangeArrowheads="1"/>
          </p:cNvSpPr>
          <p:nvPr/>
        </p:nvSpPr>
        <p:spPr bwMode="auto">
          <a:xfrm>
            <a:off x="-73025" y="6237288"/>
            <a:ext cx="9217025" cy="257175"/>
          </a:xfrm>
          <a:prstGeom prst="rect">
            <a:avLst/>
          </a:prstGeom>
          <a:noFill/>
          <a:ln w="9525">
            <a:noFill/>
            <a:miter lim="800000"/>
            <a:headEnd/>
            <a:tailEnd/>
          </a:ln>
        </p:spPr>
        <p:txBody>
          <a:bodyPr>
            <a:spAutoFit/>
          </a:bodyPr>
          <a:lstStyle/>
          <a:p>
            <a:pPr algn="ctr">
              <a:lnSpc>
                <a:spcPct val="90000"/>
              </a:lnSpc>
              <a:spcBef>
                <a:spcPct val="20000"/>
              </a:spcBef>
            </a:pPr>
            <a:endParaRPr lang="fr-FR" sz="1200" b="1"/>
          </a:p>
        </p:txBody>
      </p:sp>
      <p:sp>
        <p:nvSpPr>
          <p:cNvPr id="31746" name="ZoneTexte 60"/>
          <p:cNvSpPr txBox="1">
            <a:spLocks noChangeArrowheads="1"/>
          </p:cNvSpPr>
          <p:nvPr/>
        </p:nvSpPr>
        <p:spPr bwMode="auto">
          <a:xfrm>
            <a:off x="684213" y="2060575"/>
            <a:ext cx="4824412" cy="579438"/>
          </a:xfrm>
          <a:prstGeom prst="rect">
            <a:avLst/>
          </a:prstGeom>
          <a:solidFill>
            <a:srgbClr val="F7C943"/>
          </a:solidFill>
          <a:ln w="9525">
            <a:noFill/>
            <a:miter lim="800000"/>
            <a:headEnd/>
            <a:tailEnd/>
          </a:ln>
        </p:spPr>
        <p:txBody>
          <a:bodyPr>
            <a:spAutoFit/>
          </a:bodyPr>
          <a:lstStyle/>
          <a:p>
            <a:r>
              <a:rPr lang="el-GR" sz="3200" b="1">
                <a:solidFill>
                  <a:schemeClr val="bg1"/>
                </a:solidFill>
                <a:cs typeface="Aharoni" pitchFamily="2" charset="-79"/>
              </a:rPr>
              <a:t>Αύξηση κινητικότητας</a:t>
            </a:r>
            <a:endParaRPr lang="fr-BE" sz="3200" b="1">
              <a:solidFill>
                <a:schemeClr val="bg1"/>
              </a:solidFill>
              <a:latin typeface="Aharoni" pitchFamily="2" charset="-79"/>
              <a:cs typeface="Aharoni" pitchFamily="2" charset="-79"/>
            </a:endParaRPr>
          </a:p>
        </p:txBody>
      </p:sp>
      <p:pic>
        <p:nvPicPr>
          <p:cNvPr id="4" name="Image 3"/>
          <p:cNvPicPr>
            <a:picLocks noChangeAspect="1"/>
          </p:cNvPicPr>
          <p:nvPr/>
        </p:nvPicPr>
        <p:blipFill>
          <a:blip r:embed="rId3" cstate="print"/>
          <a:stretch>
            <a:fillRect/>
          </a:stretch>
        </p:blipFill>
        <p:spPr>
          <a:xfrm>
            <a:off x="6443663" y="1484313"/>
            <a:ext cx="2447925" cy="1627187"/>
          </a:xfrm>
          <a:prstGeom prst="rect">
            <a:avLst/>
          </a:prstGeom>
          <a:ln>
            <a:noFill/>
          </a:ln>
          <a:effectLst>
            <a:outerShdw blurRad="292100" dist="139700" dir="2700000" algn="tl" rotWithShape="0">
              <a:srgbClr val="333333">
                <a:alpha val="65000"/>
              </a:srgbClr>
            </a:outerShdw>
          </a:effectLst>
        </p:spPr>
      </p:pic>
      <p:sp>
        <p:nvSpPr>
          <p:cNvPr id="9" name="Text Box 5"/>
          <p:cNvSpPr txBox="1">
            <a:spLocks noChangeArrowheads="1"/>
          </p:cNvSpPr>
          <p:nvPr/>
        </p:nvSpPr>
        <p:spPr bwMode="auto">
          <a:xfrm>
            <a:off x="47571" y="3265648"/>
            <a:ext cx="8790565" cy="240065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ext uri="{91240B29-F687-4F45-9708-019B960494DF}"/>
          </a:extLst>
        </p:spPr>
        <p:txBody>
          <a:bodyPr>
            <a:spAutoFit/>
          </a:bodyPr>
          <a:lstStyle/>
          <a:p>
            <a:pPr marL="803275" indent="-354013">
              <a:lnSpc>
                <a:spcPct val="120000"/>
              </a:lnSpc>
              <a:spcAft>
                <a:spcPct val="50000"/>
              </a:spcAft>
              <a:buClr>
                <a:schemeClr val="accent2"/>
              </a:buClr>
              <a:buFont typeface="Wingdings" pitchFamily="2" charset="2"/>
              <a:buChar char="Ø"/>
              <a:defRPr/>
            </a:pPr>
            <a:r>
              <a:rPr lang="el-GR" b="1" dirty="0">
                <a:solidFill>
                  <a:srgbClr val="0F5494"/>
                </a:solidFill>
                <a:latin typeface="Verdana" pitchFamily="34" charset="0"/>
              </a:rPr>
              <a:t>Καλύτερη γλωσσική υποστήριξη των μετακινούμενων</a:t>
            </a:r>
          </a:p>
          <a:p>
            <a:pPr marL="803275" indent="-354013">
              <a:lnSpc>
                <a:spcPct val="120000"/>
              </a:lnSpc>
              <a:spcAft>
                <a:spcPct val="50000"/>
              </a:spcAft>
              <a:buClr>
                <a:schemeClr val="accent2"/>
              </a:buClr>
              <a:buFont typeface="Wingdings" pitchFamily="2" charset="2"/>
              <a:buChar char="Ø"/>
              <a:defRPr/>
            </a:pPr>
            <a:r>
              <a:rPr lang="el-GR" b="1" dirty="0">
                <a:solidFill>
                  <a:srgbClr val="0F5494"/>
                </a:solidFill>
                <a:latin typeface="Verdana" pitchFamily="34" charset="0"/>
              </a:rPr>
              <a:t>Εξειδικευμένη υποστήριξη των ατόμων με αναπηρίες </a:t>
            </a:r>
            <a:endParaRPr lang="en-US" b="1" dirty="0">
              <a:solidFill>
                <a:srgbClr val="0F5494"/>
              </a:solidFill>
              <a:latin typeface="Verdana" pitchFamily="34" charset="0"/>
            </a:endParaRPr>
          </a:p>
          <a:p>
            <a:pPr marL="803275" indent="-354013">
              <a:lnSpc>
                <a:spcPct val="120000"/>
              </a:lnSpc>
              <a:spcAft>
                <a:spcPct val="50000"/>
              </a:spcAft>
              <a:buClr>
                <a:schemeClr val="accent2"/>
              </a:buClr>
              <a:buFont typeface="Wingdings" pitchFamily="2" charset="2"/>
              <a:buChar char="Ø"/>
              <a:defRPr/>
            </a:pPr>
            <a:r>
              <a:rPr lang="el-GR" b="1" dirty="0">
                <a:solidFill>
                  <a:srgbClr val="0F5494"/>
                </a:solidFill>
                <a:latin typeface="Verdana" pitchFamily="34" charset="0"/>
              </a:rPr>
              <a:t>Ενθάρρυνση και υποστήριξη των συμμετεχόντων που προέρχονται από κοινωνικά ευπαθείς ομάδες</a:t>
            </a:r>
            <a:endParaRPr lang="en-US" b="1" dirty="0">
              <a:solidFill>
                <a:srgbClr val="0F5494"/>
              </a:solidFill>
              <a:latin typeface="Verdana" pitchFamily="34" charset="0"/>
            </a:endParaRPr>
          </a:p>
          <a:p>
            <a:pPr marL="803275" indent="-354013">
              <a:lnSpc>
                <a:spcPct val="120000"/>
              </a:lnSpc>
              <a:spcAft>
                <a:spcPct val="50000"/>
              </a:spcAft>
              <a:buClr>
                <a:schemeClr val="accent2"/>
              </a:buClr>
              <a:buFont typeface="Wingdings" pitchFamily="2" charset="2"/>
              <a:buChar char="Ø"/>
              <a:defRPr/>
            </a:pPr>
            <a:r>
              <a:rPr lang="el-GR" b="1" dirty="0">
                <a:solidFill>
                  <a:srgbClr val="0F5494"/>
                </a:solidFill>
                <a:latin typeface="Verdana" pitchFamily="34" charset="0"/>
              </a:rPr>
              <a:t>Φοιτητικά δάνεια</a:t>
            </a:r>
            <a:endParaRPr lang="en-US" b="1" dirty="0">
              <a:solidFill>
                <a:srgbClr val="0F5494"/>
              </a:solidFill>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from="(-#ppt_w/2)" to="(#ppt_x)" calcmode="lin" valueType="num">
                                      <p:cBhvr>
                                        <p:cTn id="7" dur="600" fill="hold">
                                          <p:stCondLst>
                                            <p:cond delay="0"/>
                                          </p:stCondLst>
                                        </p:cTn>
                                        <p:tgtEl>
                                          <p:spTgt spid="31746"/>
                                        </p:tgtEl>
                                        <p:attrNameLst>
                                          <p:attrName>ppt_x</p:attrName>
                                        </p:attrNameLst>
                                      </p:cBhvr>
                                    </p:anim>
                                    <p:anim from="0" to="-1.0" calcmode="lin" valueType="num">
                                      <p:cBhvr>
                                        <p:cTn id="8" dur="200" decel="50000" autoRev="1" fill="hold">
                                          <p:stCondLst>
                                            <p:cond delay="600"/>
                                          </p:stCondLst>
                                        </p:cTn>
                                        <p:tgtEl>
                                          <p:spTgt spid="31746"/>
                                        </p:tgtEl>
                                        <p:attrNameLst>
                                          <p:attrName>xshear</p:attrName>
                                        </p:attrNameLst>
                                      </p:cBhvr>
                                    </p:anim>
                                    <p:animScale>
                                      <p:cBhvr>
                                        <p:cTn id="9" dur="200" decel="100000" autoRev="1" fill="hold">
                                          <p:stCondLst>
                                            <p:cond delay="600"/>
                                          </p:stCondLst>
                                        </p:cTn>
                                        <p:tgtEl>
                                          <p:spTgt spid="31746"/>
                                        </p:tgtEl>
                                      </p:cBhvr>
                                      <p:from x="100000" y="100000"/>
                                      <p:to x="80000" y="100000"/>
                                    </p:animScale>
                                    <p:anim by="(#ppt_h/3+#ppt_w*0.1)" calcmode="lin" valueType="num">
                                      <p:cBhvr additive="sum">
                                        <p:cTn id="10" dur="200" decel="100000" autoRev="1" fill="hold">
                                          <p:stCondLst>
                                            <p:cond delay="600"/>
                                          </p:stCondLst>
                                        </p:cTn>
                                        <p:tgtEl>
                                          <p:spTgt spid="31746"/>
                                        </p:tgtEl>
                                        <p:attrNameLst>
                                          <p:attrName>ppt_x</p:attrName>
                                        </p:attrNameLst>
                                      </p:cBhvr>
                                    </p:anim>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3362</TotalTime>
  <Words>2124</Words>
  <Application>Microsoft Office PowerPoint</Application>
  <PresentationFormat>On-screen Show (4:3)</PresentationFormat>
  <Paragraphs>348</Paragraphs>
  <Slides>38</Slides>
  <Notes>20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Θέμα του Office</vt:lpstr>
      <vt:lpstr> ΗΜΕΡΙΔΑ ΕΝΗΜΕΡΩΣΗΣ   ERASMUS+: Η κινητικότητα στην Ανώτατη Εκπαίδευση</vt:lpstr>
      <vt:lpstr>Slide 2</vt:lpstr>
      <vt:lpstr>Slide 3</vt:lpstr>
      <vt:lpstr>Slide 4</vt:lpstr>
      <vt:lpstr>Slide 5</vt:lpstr>
      <vt:lpstr>Slide 6</vt:lpstr>
      <vt:lpstr>Slide 7</vt:lpstr>
      <vt:lpstr>Slide 8</vt:lpstr>
      <vt:lpstr>Slide 9</vt:lpstr>
      <vt:lpstr>Slide 10</vt:lpstr>
      <vt:lpstr>Πανεπιστημιακός Χάρτης Ανώτατης Εκπαίδευσης 2014-2020</vt:lpstr>
      <vt:lpstr>Βασικές Αρχές  του Πανεπιστημιακού Χάρτη  Ανώτατης Εκπαίδευσης </vt:lpstr>
      <vt:lpstr>ΔΙΑΔΙΚΑΣΙΑ ΕΠΙΛΟΓΗΣ (I)</vt:lpstr>
      <vt:lpstr>ΔΙΑΔΙΚΑΣΙΑ ΕΠΙΛΟΓΗΣ (II)</vt:lpstr>
      <vt:lpstr>ΔΙΑΔΙΚΑΣΙΑ ΑΝΑΓΝΩΡΙΣΗΣ (I)</vt:lpstr>
      <vt:lpstr>ΔΙΑΔΙΚΑΣΙΑ ΑΝΑΓΝΩΡΙΣΗΣ (II)</vt:lpstr>
      <vt:lpstr>Slide 17</vt:lpstr>
      <vt:lpstr>Ζητήματα έκδοσης θεώρησης/ασφάλισης</vt:lpstr>
      <vt:lpstr>Slide 19</vt:lpstr>
      <vt:lpstr>Συμφωνία Μάθησης Δομή:  Πριν – Κατά την διάρκεια – Μετά την περίοδο κινητικότητας </vt:lpstr>
      <vt:lpstr>Συμφωνία Μάθησης Δομή:  Πριν – Κατά την διάρκεια – Μετά την περίοδο κινητικότητας </vt:lpstr>
      <vt:lpstr>Slide 22</vt:lpstr>
      <vt:lpstr>Slide 23</vt:lpstr>
      <vt:lpstr>Slide 24</vt:lpstr>
      <vt:lpstr>Κινητικότητα φοιτητών  για σπουδές και  πρακτική άσκηση (I)</vt:lpstr>
      <vt:lpstr>Κινητικότητα φοιτητών για σπουδές και πρακτική άσκηση (II)</vt:lpstr>
      <vt:lpstr>Κινητικότητα προσωπικού στην Ανώτατη Εκπαίδευση</vt:lpstr>
      <vt:lpstr>Slide 28</vt:lpstr>
      <vt:lpstr>ΟΜΙΛΟΙ ΚΙΝΗΤΙΚΟΤΗΤΑΣ</vt:lpstr>
      <vt:lpstr>Κινητικότητα φοιτητών για σπουδές και για πρακτική άσκηση </vt:lpstr>
      <vt:lpstr>ΠΟΣΟ ΕΠΙΧΟΡΗΓΗΣΗΣ ΦΟΙΤΗΤΩΝ ΠΟΥ ΜΕΤΑΚΙΝΟΥΝΤΑΙ ΓΙΑ ΠΡΑΚΤΙΚΗ ΑΣΚΗΣΗ</vt:lpstr>
      <vt:lpstr> Κινητικότητα φοιτητών για σπουδές και για πρακτική άσκηση </vt:lpstr>
      <vt:lpstr>Κινητικότητα προσωπικού</vt:lpstr>
      <vt:lpstr>Slide 34</vt:lpstr>
      <vt:lpstr>Slide 35</vt:lpstr>
      <vt:lpstr>ΑΙΤΗΣΕΙΣ ΓΙΑ ΚΙΝΗΤΙΚΟΤΗΤΑ – ΠΕΡΙΟΔΟΣ ΕΠΙΛΕΞΙΜΗΣ ΠΕΡΙΟΔΟΥ </vt:lpstr>
      <vt:lpstr>Slide 37</vt:lpstr>
      <vt:lpstr>Slide 38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eprasou</cp:lastModifiedBy>
  <cp:revision>202</cp:revision>
  <dcterms:created xsi:type="dcterms:W3CDTF">2013-11-21T12:12:21Z</dcterms:created>
  <dcterms:modified xsi:type="dcterms:W3CDTF">2014-02-21T09:08:33Z</dcterms:modified>
</cp:coreProperties>
</file>