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0" r:id="rId3"/>
    <p:sldId id="316" r:id="rId4"/>
    <p:sldId id="300" r:id="rId5"/>
    <p:sldId id="258" r:id="rId6"/>
    <p:sldId id="265" r:id="rId7"/>
    <p:sldId id="303" r:id="rId8"/>
    <p:sldId id="266" r:id="rId9"/>
    <p:sldId id="267" r:id="rId10"/>
    <p:sldId id="275" r:id="rId11"/>
    <p:sldId id="269" r:id="rId12"/>
    <p:sldId id="270" r:id="rId13"/>
    <p:sldId id="273" r:id="rId14"/>
    <p:sldId id="268" r:id="rId15"/>
    <p:sldId id="274" r:id="rId16"/>
    <p:sldId id="285" r:id="rId17"/>
    <p:sldId id="283" r:id="rId18"/>
    <p:sldId id="319" r:id="rId19"/>
    <p:sldId id="320" r:id="rId20"/>
    <p:sldId id="321" r:id="rId21"/>
    <p:sldId id="318" r:id="rId22"/>
    <p:sldId id="322" r:id="rId23"/>
    <p:sldId id="323" r:id="rId24"/>
    <p:sldId id="278" r:id="rId25"/>
    <p:sldId id="279" r:id="rId26"/>
    <p:sldId id="281" r:id="rId27"/>
    <p:sldId id="280" r:id="rId28"/>
    <p:sldId id="282" r:id="rId29"/>
    <p:sldId id="315" r:id="rId30"/>
    <p:sldId id="286" r:id="rId31"/>
    <p:sldId id="287" r:id="rId32"/>
    <p:sldId id="288" r:id="rId33"/>
    <p:sldId id="289" r:id="rId34"/>
    <p:sldId id="297" r:id="rId35"/>
    <p:sldId id="291" r:id="rId36"/>
    <p:sldId id="317" r:id="rId37"/>
    <p:sldId id="309" r:id="rId38"/>
    <p:sldId id="306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947" autoAdjust="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F91FC-7A44-46BF-8D6A-14DC5F677962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</dgm:pt>
    <dgm:pt modelId="{E1224795-B772-4D41-BDE6-092CF876AD4C}">
      <dgm:prSet phldrT="[Texte]" custT="1"/>
      <dgm:spPr/>
      <dgm:t>
        <a:bodyPr/>
        <a:lstStyle/>
        <a:p>
          <a:pPr algn="just" defTabSz="106680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sz="1800" b="1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el-GR" sz="15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Ενίσχυση μακροπρόθεσμης συνεργασίας μεταξύ ιδρυμάτων και λοιπών φορέων με σκοπό τη </a:t>
          </a:r>
          <a:r>
            <a:rPr lang="el-GR" sz="1500" b="1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συμβολή στην επίτευξη των στόχων της Ατζέντας Εκσυγχρονισμού της Ανώτατης Εκπαίδευσης.</a:t>
          </a:r>
          <a:endParaRPr lang="en-US" sz="1500" b="1" u="sng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5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Τουλάχιστον </a:t>
          </a:r>
          <a:r>
            <a:rPr lang="en-US" sz="15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3 </a:t>
          </a:r>
          <a:r>
            <a:rPr lang="el-GR" sz="15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οργανισμοί από </a:t>
          </a:r>
          <a:endParaRPr lang="en-US" sz="1500" b="1" dirty="0" smtClean="0">
            <a:solidFill>
              <a:srgbClr val="E98517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5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3 </a:t>
          </a:r>
          <a:r>
            <a:rPr lang="el-GR" sz="15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διαφορετικές χώρες</a:t>
          </a:r>
          <a:endParaRPr lang="en-US" sz="1500" b="1" dirty="0" smtClean="0">
            <a:solidFill>
              <a:srgbClr val="E98517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5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Αποκεντρωμένη διαχείριση </a:t>
          </a:r>
          <a:r>
            <a:rPr lang="en-US" sz="15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(</a:t>
          </a:r>
          <a:r>
            <a:rPr lang="el-GR" sz="15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ΕΜ)</a:t>
          </a:r>
          <a:endParaRPr lang="en-US" sz="1500" dirty="0" smtClean="0">
            <a:solidFill>
              <a:srgbClr val="E98517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en-US" sz="1600" dirty="0" smtClean="0">
            <a:solidFill>
              <a:srgbClr val="E98517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fr-F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fr-F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fr-FR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4EEC87-C52E-439B-A40C-6C001622D567}" type="parTrans" cxnId="{7A5C85A9-F177-4CF4-98F2-1345D8E0A07B}">
      <dgm:prSet/>
      <dgm:spPr/>
      <dgm:t>
        <a:bodyPr/>
        <a:lstStyle/>
        <a:p>
          <a:endParaRPr lang="fr-FR"/>
        </a:p>
      </dgm:t>
    </dgm:pt>
    <dgm:pt modelId="{5084C040-A55D-4447-A7DF-7E86FD9C7A67}" type="sibTrans" cxnId="{7A5C85A9-F177-4CF4-98F2-1345D8E0A07B}">
      <dgm:prSet/>
      <dgm:spPr/>
      <dgm:t>
        <a:bodyPr/>
        <a:lstStyle/>
        <a:p>
          <a:endParaRPr lang="fr-FR"/>
        </a:p>
      </dgm:t>
    </dgm:pt>
    <dgm:pt modelId="{60E0DEA6-14E3-44BF-83D1-0775229A8EFB}">
      <dgm:prSet phldrT="[Texte]" custT="1"/>
      <dgm:spPr/>
      <dgm:t>
        <a:bodyPr/>
        <a:lstStyle/>
        <a:p>
          <a:pPr algn="just">
            <a:lnSpc>
              <a:spcPct val="90000"/>
            </a:lnSpc>
            <a:spcAft>
              <a:spcPct val="35000"/>
            </a:spcAft>
          </a:pPr>
          <a:r>
            <a:rPr lang="fr-FR" sz="1800" b="1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el-GR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Προώθηση, ανάπτυξη και πραγματοποίηση σχεδίων που περιλαμβάνουν εταιρικές σχέσεις μεταξύ επιχειρήσεων και του ακαδημαϊκού χώρου, με σκοπό την ενίσχυση της </a:t>
          </a:r>
          <a:r>
            <a:rPr lang="el-GR" sz="1400" b="1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καινοτομίας και επιχειρηματικότητας και της αριστείας</a:t>
          </a:r>
          <a:endParaRPr lang="en-US" sz="1400" b="1" dirty="0" smtClean="0">
            <a:solidFill>
              <a:schemeClr val="bg1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algn="just">
            <a:lnSpc>
              <a:spcPct val="100000"/>
            </a:lnSpc>
            <a:spcAft>
              <a:spcPts val="600"/>
            </a:spcAft>
          </a:pPr>
          <a:r>
            <a:rPr lang="el-GR" sz="1400" b="1" u="sng" dirty="0" smtClean="0">
              <a:solidFill>
                <a:schemeClr val="bg1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Ενίσχυση αμφίδρομης ανταλλαγής γνώσεων </a:t>
          </a:r>
          <a:r>
            <a:rPr lang="el-GR" sz="1400" b="1" dirty="0" smtClean="0">
              <a:solidFill>
                <a:schemeClr val="bg1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μεταξύ ιδρυμάτων, επιχειρήσεων  και ερευνητικών κέντρων</a:t>
          </a:r>
          <a:endParaRPr lang="en-US" sz="1400" b="1" dirty="0" smtClean="0">
            <a:solidFill>
              <a:schemeClr val="bg1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algn="just">
            <a:lnSpc>
              <a:spcPct val="100000"/>
            </a:lnSpc>
            <a:spcAft>
              <a:spcPts val="600"/>
            </a:spcAft>
          </a:pPr>
          <a:r>
            <a:rPr lang="el-GR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Τουλάχιστον</a:t>
          </a:r>
          <a:r>
            <a:rPr lang="en-US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6 </a:t>
          </a:r>
          <a:r>
            <a:rPr lang="el-GR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οργανισμοί</a:t>
          </a:r>
          <a:r>
            <a:rPr lang="en-US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</a:t>
          </a:r>
          <a:r>
            <a:rPr lang="el-GR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από </a:t>
          </a:r>
          <a:r>
            <a:rPr lang="en-US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3 </a:t>
          </a:r>
          <a:r>
            <a:rPr lang="el-GR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διαφορετικές χώρες</a:t>
          </a:r>
          <a:r>
            <a:rPr lang="en-US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</a:t>
          </a:r>
          <a:endParaRPr lang="el-GR" sz="1400" b="1" dirty="0" smtClean="0">
            <a:solidFill>
              <a:srgbClr val="E98517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algn="ctr">
            <a:lnSpc>
              <a:spcPct val="100000"/>
            </a:lnSpc>
            <a:spcAft>
              <a:spcPts val="600"/>
            </a:spcAft>
          </a:pPr>
          <a:r>
            <a:rPr lang="el-GR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Τουλάχιστον </a:t>
          </a:r>
          <a:r>
            <a:rPr lang="en-US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2 </a:t>
          </a:r>
          <a:r>
            <a:rPr lang="el-GR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ιδρύματα</a:t>
          </a:r>
          <a:r>
            <a:rPr lang="en-US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</a:t>
          </a:r>
          <a:r>
            <a:rPr lang="el-GR" sz="1400" b="1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και  2 επιχειρήσεις</a:t>
          </a:r>
          <a:endParaRPr lang="en-US" sz="1400" b="1" dirty="0" smtClean="0">
            <a:solidFill>
              <a:srgbClr val="E98517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algn="ctr">
            <a:lnSpc>
              <a:spcPct val="100000"/>
            </a:lnSpc>
            <a:spcAft>
              <a:spcPts val="600"/>
            </a:spcAft>
          </a:pPr>
          <a:r>
            <a:rPr lang="el-GR" sz="14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Κεντρική Διαχείριση</a:t>
          </a:r>
          <a:r>
            <a:rPr lang="en-US" sz="14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:</a:t>
          </a:r>
          <a:r>
            <a:rPr lang="el-GR" sz="14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</a:t>
          </a:r>
          <a:r>
            <a:rPr lang="en-US" sz="14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EACEA</a:t>
          </a:r>
          <a:r>
            <a:rPr lang="el-GR" sz="14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 </a:t>
          </a:r>
          <a:r>
            <a:rPr lang="en-US" sz="1400" dirty="0" smtClean="0">
              <a:solidFill>
                <a:srgbClr val="E98517"/>
              </a:solidFill>
              <a:latin typeface="Calibri" pitchFamily="34" charset="0"/>
            </a:rPr>
            <a:t>http://eacea.ec.europa.eu/index_en.php</a:t>
          </a:r>
          <a:endParaRPr lang="en-US" sz="1400" dirty="0" smtClean="0">
            <a:solidFill>
              <a:srgbClr val="E98517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</dgm:t>
    </dgm:pt>
    <dgm:pt modelId="{9A15ECE5-0A38-47A4-B5EC-EE548EB7FF3D}" type="sibTrans" cxnId="{DCAD4161-6D0D-44F1-93CC-924D572E5244}">
      <dgm:prSet/>
      <dgm:spPr/>
      <dgm:t>
        <a:bodyPr/>
        <a:lstStyle/>
        <a:p>
          <a:endParaRPr lang="fr-FR"/>
        </a:p>
      </dgm:t>
    </dgm:pt>
    <dgm:pt modelId="{504A916F-B5C1-442E-BEF9-6A352FFF3D42}" type="parTrans" cxnId="{DCAD4161-6D0D-44F1-93CC-924D572E5244}">
      <dgm:prSet/>
      <dgm:spPr/>
      <dgm:t>
        <a:bodyPr/>
        <a:lstStyle/>
        <a:p>
          <a:endParaRPr lang="fr-FR"/>
        </a:p>
      </dgm:t>
    </dgm:pt>
    <dgm:pt modelId="{222681EC-43F7-42CE-BE1E-073E51576413}" type="pres">
      <dgm:prSet presAssocID="{F82F91FC-7A44-46BF-8D6A-14DC5F677962}" presName="arrowDiagram" presStyleCnt="0">
        <dgm:presLayoutVars>
          <dgm:chMax val="5"/>
          <dgm:dir/>
          <dgm:resizeHandles val="exact"/>
        </dgm:presLayoutVars>
      </dgm:prSet>
      <dgm:spPr/>
    </dgm:pt>
    <dgm:pt modelId="{17928604-2DB7-4F98-AD53-13B97CABA641}" type="pres">
      <dgm:prSet presAssocID="{F82F91FC-7A44-46BF-8D6A-14DC5F677962}" presName="arrow" presStyleLbl="bgShp" presStyleIdx="0" presStyleCnt="1" custLinFactNeighborX="-1416" custLinFactNeighborY="634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ACE144D1-E3D1-4601-B08C-B4F4EC00948B}" type="pres">
      <dgm:prSet presAssocID="{F82F91FC-7A44-46BF-8D6A-14DC5F677962}" presName="arrowDiagram2" presStyleCnt="0"/>
      <dgm:spPr/>
    </dgm:pt>
    <dgm:pt modelId="{E7E392AB-D0B5-439D-829E-C7828CD6D9A3}" type="pres">
      <dgm:prSet presAssocID="{E1224795-B772-4D41-BDE6-092CF876AD4C}" presName="bullet2a" presStyleLbl="node1" presStyleIdx="0" presStyleCnt="2"/>
      <dgm:spPr/>
    </dgm:pt>
    <dgm:pt modelId="{39E86ADA-3D22-4067-90DE-7509CB1C1C5F}" type="pres">
      <dgm:prSet presAssocID="{E1224795-B772-4D41-BDE6-092CF876AD4C}" presName="textBox2a" presStyleLbl="revTx" presStyleIdx="0" presStyleCnt="2" custScaleX="171704" custScaleY="108727" custLinFactY="-11101" custLinFactNeighborX="-53626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A35BC7-0D4C-46DF-B324-299E0B5139E7}" type="pres">
      <dgm:prSet presAssocID="{60E0DEA6-14E3-44BF-83D1-0775229A8EFB}" presName="bullet2b" presStyleLbl="node1" presStyleIdx="1" presStyleCnt="2" custLinFactX="16932" custLinFactNeighborX="100000" custLinFactNeighborY="-29091"/>
      <dgm:spPr/>
    </dgm:pt>
    <dgm:pt modelId="{0A2B262A-0DBE-4157-9DB4-7E02008686E1}" type="pres">
      <dgm:prSet presAssocID="{60E0DEA6-14E3-44BF-83D1-0775229A8EFB}" presName="textBox2b" presStyleLbl="revTx" presStyleIdx="1" presStyleCnt="2" custScaleX="172819" custScaleY="76696" custLinFactNeighborX="-283" custLinFactNeighborY="132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3866B2B-1AAE-480A-8228-2213905BE2C9}" type="presOf" srcId="{E1224795-B772-4D41-BDE6-092CF876AD4C}" destId="{39E86ADA-3D22-4067-90DE-7509CB1C1C5F}" srcOrd="0" destOrd="0" presId="urn:microsoft.com/office/officeart/2005/8/layout/arrow2"/>
    <dgm:cxn modelId="{676C8803-9F86-450C-AC61-454C7C5F13C3}" type="presOf" srcId="{F82F91FC-7A44-46BF-8D6A-14DC5F677962}" destId="{222681EC-43F7-42CE-BE1E-073E51576413}" srcOrd="0" destOrd="0" presId="urn:microsoft.com/office/officeart/2005/8/layout/arrow2"/>
    <dgm:cxn modelId="{4CB40B67-1EA8-42DC-880C-31A35079C9B0}" type="presOf" srcId="{60E0DEA6-14E3-44BF-83D1-0775229A8EFB}" destId="{0A2B262A-0DBE-4157-9DB4-7E02008686E1}" srcOrd="0" destOrd="0" presId="urn:microsoft.com/office/officeart/2005/8/layout/arrow2"/>
    <dgm:cxn modelId="{DCAD4161-6D0D-44F1-93CC-924D572E5244}" srcId="{F82F91FC-7A44-46BF-8D6A-14DC5F677962}" destId="{60E0DEA6-14E3-44BF-83D1-0775229A8EFB}" srcOrd="1" destOrd="0" parTransId="{504A916F-B5C1-442E-BEF9-6A352FFF3D42}" sibTransId="{9A15ECE5-0A38-47A4-B5EC-EE548EB7FF3D}"/>
    <dgm:cxn modelId="{7A5C85A9-F177-4CF4-98F2-1345D8E0A07B}" srcId="{F82F91FC-7A44-46BF-8D6A-14DC5F677962}" destId="{E1224795-B772-4D41-BDE6-092CF876AD4C}" srcOrd="0" destOrd="0" parTransId="{C34EEC87-C52E-439B-A40C-6C001622D567}" sibTransId="{5084C040-A55D-4447-A7DF-7E86FD9C7A67}"/>
    <dgm:cxn modelId="{8B2FB80C-72A6-4D07-B52F-A4659E887A74}" type="presParOf" srcId="{222681EC-43F7-42CE-BE1E-073E51576413}" destId="{17928604-2DB7-4F98-AD53-13B97CABA641}" srcOrd="0" destOrd="0" presId="urn:microsoft.com/office/officeart/2005/8/layout/arrow2"/>
    <dgm:cxn modelId="{AD567409-8182-44CE-A64D-89BD4F4BD633}" type="presParOf" srcId="{222681EC-43F7-42CE-BE1E-073E51576413}" destId="{ACE144D1-E3D1-4601-B08C-B4F4EC00948B}" srcOrd="1" destOrd="0" presId="urn:microsoft.com/office/officeart/2005/8/layout/arrow2"/>
    <dgm:cxn modelId="{F3626F73-D958-466D-91AC-E120CE4A6833}" type="presParOf" srcId="{ACE144D1-E3D1-4601-B08C-B4F4EC00948B}" destId="{E7E392AB-D0B5-439D-829E-C7828CD6D9A3}" srcOrd="0" destOrd="0" presId="urn:microsoft.com/office/officeart/2005/8/layout/arrow2"/>
    <dgm:cxn modelId="{6FFE5D8F-434A-4327-A709-C7FBFEDD2FED}" type="presParOf" srcId="{ACE144D1-E3D1-4601-B08C-B4F4EC00948B}" destId="{39E86ADA-3D22-4067-90DE-7509CB1C1C5F}" srcOrd="1" destOrd="0" presId="urn:microsoft.com/office/officeart/2005/8/layout/arrow2"/>
    <dgm:cxn modelId="{831C7D79-2C29-4E91-9B60-4A67EB02F45F}" type="presParOf" srcId="{ACE144D1-E3D1-4601-B08C-B4F4EC00948B}" destId="{75A35BC7-0D4C-46DF-B324-299E0B5139E7}" srcOrd="2" destOrd="0" presId="urn:microsoft.com/office/officeart/2005/8/layout/arrow2"/>
    <dgm:cxn modelId="{F0D1955C-B8D0-43A5-8F4F-16F7984ACB2E}" type="presParOf" srcId="{ACE144D1-E3D1-4601-B08C-B4F4EC00948B}" destId="{0A2B262A-0DBE-4157-9DB4-7E02008686E1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928604-2DB7-4F98-AD53-13B97CABA641}">
      <dsp:nvSpPr>
        <dsp:cNvPr id="0" name=""/>
        <dsp:cNvSpPr/>
      </dsp:nvSpPr>
      <dsp:spPr>
        <a:xfrm>
          <a:off x="72047" y="-15083"/>
          <a:ext cx="8109465" cy="5068416"/>
        </a:xfrm>
        <a:prstGeom prst="swooshArrow">
          <a:avLst>
            <a:gd name="adj1" fmla="val 25000"/>
            <a:gd name="adj2" fmla="val 2500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E392AB-D0B5-439D-829E-C7828CD6D9A3}">
      <dsp:nvSpPr>
        <dsp:cNvPr id="0" name=""/>
        <dsp:cNvSpPr/>
      </dsp:nvSpPr>
      <dsp:spPr>
        <a:xfrm>
          <a:off x="2072327" y="2715068"/>
          <a:ext cx="283831" cy="2838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E86ADA-3D22-4067-90DE-7509CB1C1C5F}">
      <dsp:nvSpPr>
        <dsp:cNvPr id="0" name=""/>
        <dsp:cNvSpPr/>
      </dsp:nvSpPr>
      <dsp:spPr>
        <a:xfrm>
          <a:off x="0" y="358086"/>
          <a:ext cx="4525389" cy="235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96" tIns="0" rIns="0" bIns="0" numCol="1" spcCol="1270" anchor="t" anchorCtr="0">
          <a:noAutofit/>
        </a:bodyPr>
        <a:lstStyle/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800" b="1" kern="120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el-GR" sz="15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Ενίσχυση μακροπρόθεσμης συνεργασίας μεταξύ ιδρυμάτων και λοιπών φορέων με σκοπό τη </a:t>
          </a:r>
          <a:r>
            <a:rPr lang="el-GR" sz="1500" b="1" u="sng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συμβολή στην επίτευξη των στόχων της Ατζέντας Εκσυγχρονισμού της Ανώτατης Εκπαίδευσης.</a:t>
          </a:r>
          <a:endParaRPr lang="en-US" sz="1500" b="1" u="sng" kern="120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500" b="1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Τουλάχιστον </a:t>
          </a:r>
          <a:r>
            <a:rPr lang="en-US" sz="1500" b="1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3 </a:t>
          </a:r>
          <a:r>
            <a:rPr lang="el-GR" sz="1500" b="1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οργανισμοί από </a:t>
          </a:r>
          <a:endParaRPr lang="en-US" sz="1500" b="1" kern="1200" dirty="0" smtClean="0">
            <a:solidFill>
              <a:srgbClr val="E98517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US" sz="1500" b="1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3 </a:t>
          </a:r>
          <a:r>
            <a:rPr lang="el-GR" sz="1500" b="1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διαφορετικές χώρες</a:t>
          </a:r>
          <a:endParaRPr lang="en-US" sz="1500" b="1" kern="1200" dirty="0" smtClean="0">
            <a:solidFill>
              <a:srgbClr val="E98517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500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Αποκεντρωμένη διαχείριση </a:t>
          </a:r>
          <a:r>
            <a:rPr lang="en-US" sz="1500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(</a:t>
          </a:r>
          <a:r>
            <a:rPr lang="el-GR" sz="1500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ΕΜ)</a:t>
          </a:r>
          <a:endParaRPr lang="en-US" sz="1500" kern="1200" dirty="0" smtClean="0">
            <a:solidFill>
              <a:srgbClr val="E98517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en-US" sz="1600" kern="1200" dirty="0" smtClean="0">
            <a:solidFill>
              <a:srgbClr val="E98517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fr-F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fr-FR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fr-FR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58086"/>
        <a:ext cx="4525389" cy="2353084"/>
      </dsp:txXfrm>
    </dsp:sp>
    <dsp:sp modelId="{75A35BC7-0D4C-46DF-B324-299E0B5139E7}">
      <dsp:nvSpPr>
        <dsp:cNvPr id="0" name=""/>
        <dsp:cNvSpPr/>
      </dsp:nvSpPr>
      <dsp:spPr>
        <a:xfrm>
          <a:off x="5256584" y="1281075"/>
          <a:ext cx="486567" cy="4865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2B262A-0DBE-4157-9DB4-7E02008686E1}">
      <dsp:nvSpPr>
        <dsp:cNvPr id="0" name=""/>
        <dsp:cNvSpPr/>
      </dsp:nvSpPr>
      <dsp:spPr>
        <a:xfrm>
          <a:off x="3963855" y="2495041"/>
          <a:ext cx="4554776" cy="257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822" tIns="0" rIns="0" bIns="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el-GR" sz="14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Προώθηση, ανάπτυξη και πραγματοποίηση σχεδίων που περιλαμβάνουν εταιρικές σχέσεις μεταξύ επιχειρήσεων και του ακαδημαϊκού χώρου, με σκοπό την ενίσχυση της </a:t>
          </a:r>
          <a:r>
            <a:rPr lang="el-GR" sz="1400" b="1" u="sng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καινοτομίας και επιχειρηματικότητας και της αριστείας</a:t>
          </a:r>
          <a:endParaRPr lang="en-US" sz="1400" b="1" kern="1200" dirty="0" smtClean="0">
            <a:solidFill>
              <a:schemeClr val="bg1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l-GR" sz="1400" b="1" u="sng" kern="1200" dirty="0" smtClean="0">
              <a:solidFill>
                <a:schemeClr val="bg1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Ενίσχυση αμφίδρομης ανταλλαγής γνώσεων </a:t>
          </a:r>
          <a:r>
            <a:rPr lang="el-GR" sz="1400" b="1" kern="1200" dirty="0" smtClean="0">
              <a:solidFill>
                <a:schemeClr val="bg1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μεταξύ ιδρυμάτων, επιχειρήσεων  και ερευνητικών κέντρων</a:t>
          </a:r>
          <a:endParaRPr lang="en-US" sz="1400" b="1" kern="1200" dirty="0" smtClean="0">
            <a:solidFill>
              <a:schemeClr val="bg1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l-GR" sz="1400" b="1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Τουλάχιστον</a:t>
          </a:r>
          <a:r>
            <a:rPr lang="en-US" sz="1400" b="1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6 </a:t>
          </a:r>
          <a:r>
            <a:rPr lang="el-GR" sz="1400" b="1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οργανισμοί</a:t>
          </a:r>
          <a:r>
            <a:rPr lang="en-US" sz="1400" b="1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</a:t>
          </a:r>
          <a:r>
            <a:rPr lang="el-GR" sz="1400" b="1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από </a:t>
          </a:r>
          <a:r>
            <a:rPr lang="en-US" sz="1400" b="1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3 </a:t>
          </a:r>
          <a:r>
            <a:rPr lang="el-GR" sz="1400" b="1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διαφορετικές χώρες</a:t>
          </a:r>
          <a:r>
            <a:rPr lang="en-US" sz="1400" b="1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</a:t>
          </a:r>
          <a:endParaRPr lang="el-GR" sz="1400" b="1" kern="1200" dirty="0" smtClean="0">
            <a:solidFill>
              <a:srgbClr val="E98517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l-GR" sz="1400" b="1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Τουλάχιστον </a:t>
          </a:r>
          <a:r>
            <a:rPr lang="en-US" sz="1400" b="1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2 </a:t>
          </a:r>
          <a:r>
            <a:rPr lang="el-GR" sz="1400" b="1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ιδρύματα</a:t>
          </a:r>
          <a:r>
            <a:rPr lang="en-US" sz="1400" b="1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</a:t>
          </a:r>
          <a:r>
            <a:rPr lang="el-GR" sz="1400" b="1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και  2 επιχειρήσεις</a:t>
          </a:r>
          <a:endParaRPr lang="en-US" sz="1400" b="1" kern="1200" dirty="0" smtClean="0">
            <a:solidFill>
              <a:srgbClr val="E98517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l-GR" sz="1400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Κεντρική Διαχείριση</a:t>
          </a:r>
          <a:r>
            <a:rPr lang="en-US" sz="1400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:</a:t>
          </a:r>
          <a:r>
            <a:rPr lang="el-GR" sz="1400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</a:t>
          </a:r>
          <a:r>
            <a:rPr lang="en-US" sz="1400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EACEA</a:t>
          </a:r>
          <a:r>
            <a:rPr lang="el-GR" sz="1400" kern="1200" dirty="0" smtClean="0">
              <a:solidFill>
                <a:srgbClr val="E98517"/>
              </a:solidFill>
              <a:latin typeface="Calibri" pitchFamily="34" charset="0"/>
              <a:ea typeface="Verdana" pitchFamily="1" charset="0"/>
              <a:cs typeface="Calibri" pitchFamily="34" charset="0"/>
            </a:rPr>
            <a:t>  </a:t>
          </a:r>
          <a:r>
            <a:rPr lang="en-US" sz="1400" kern="1200" dirty="0" smtClean="0">
              <a:solidFill>
                <a:srgbClr val="E98517"/>
              </a:solidFill>
              <a:latin typeface="Calibri" pitchFamily="34" charset="0"/>
            </a:rPr>
            <a:t>http://eacea.ec.europa.eu/index_en.php</a:t>
          </a:r>
          <a:endParaRPr lang="en-US" sz="1400" kern="1200" dirty="0" smtClean="0">
            <a:solidFill>
              <a:srgbClr val="E98517"/>
            </a:solidFill>
            <a:latin typeface="Calibri" pitchFamily="34" charset="0"/>
            <a:ea typeface="Verdana" pitchFamily="1" charset="0"/>
            <a:cs typeface="Calibri" pitchFamily="34" charset="0"/>
          </a:endParaRPr>
        </a:p>
      </dsp:txBody>
      <dsp:txXfrm>
        <a:off x="3963855" y="2495041"/>
        <a:ext cx="4554776" cy="2573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030BA-6E8C-4C77-9E2C-BA497799E965}" type="datetimeFigureOut">
              <a:rPr lang="el-GR" smtClean="0"/>
              <a:pPr/>
              <a:t>21/2/2014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454D6-B69E-4D52-9F58-92EDB334055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1032B-ADC8-4664-B8DB-F675C8CC986D}" type="datetimeFigureOut">
              <a:rPr lang="el-GR" smtClean="0"/>
              <a:pPr/>
              <a:t>21/2/2014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808A1-100F-4798-8A32-2B88A9AF231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5879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5561" y="8685046"/>
            <a:ext cx="2970843" cy="4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6" tIns="45822" rIns="91646" bIns="45822" anchor="b"/>
          <a:lstStyle/>
          <a:p>
            <a:pPr algn="r" eaLnBrk="1" hangingPunct="1"/>
            <a:fld id="{207F90FC-A575-4DE1-9B02-51F362E5C57F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36195" name="Rectangle 7"/>
          <p:cNvSpPr txBox="1">
            <a:spLocks noGrp="1" noChangeArrowheads="1"/>
          </p:cNvSpPr>
          <p:nvPr/>
        </p:nvSpPr>
        <p:spPr bwMode="auto">
          <a:xfrm>
            <a:off x="3887158" y="8685046"/>
            <a:ext cx="2969246" cy="4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6" tIns="45822" rIns="91646" bIns="45822" anchor="b"/>
          <a:lstStyle/>
          <a:p>
            <a:pPr algn="r" eaLnBrk="1" hangingPunct="1"/>
            <a:fld id="{D85609A3-A543-4887-92E8-6B70F35F699C}" type="slidenum">
              <a:rPr lang="de-DE" altLang="en-US" sz="1200">
                <a:solidFill>
                  <a:srgbClr val="000000"/>
                </a:solidFill>
                <a:cs typeface="Arial" charset="0"/>
              </a:rPr>
              <a:pPr algn="r" eaLnBrk="1" hangingPunct="1"/>
              <a:t>2</a:t>
            </a:fld>
            <a:endParaRPr lang="de-DE" alt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43" y="4343985"/>
            <a:ext cx="5488316" cy="4114508"/>
          </a:xfrm>
          <a:noFill/>
        </p:spPr>
        <p:txBody>
          <a:bodyPr/>
          <a:lstStyle/>
          <a:p>
            <a:pPr defTabSz="762000" eaLnBrk="1" hangingPunct="1"/>
            <a:endParaRPr lang="fr-FR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xfrm>
            <a:off x="316081" y="4342524"/>
            <a:ext cx="6082165" cy="4538382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sz="1000" smtClean="0">
                <a:latin typeface="Arial" charset="0"/>
              </a:rPr>
              <a:t> </a:t>
            </a: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68497E-3C18-403B-A25A-86DD26F80EE1}" type="slidenum">
              <a:rPr lang="en-GB" altLang="en-US">
                <a:solidFill>
                  <a:srgbClr val="000000"/>
                </a:solidFill>
              </a:rPr>
              <a:pPr/>
              <a:t>14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60400"/>
            <a:ext cx="4572000" cy="34290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xfrm>
            <a:off x="306503" y="4305982"/>
            <a:ext cx="6380686" cy="4509150"/>
          </a:xfrm>
          <a:noFill/>
        </p:spPr>
        <p:txBody>
          <a:bodyPr/>
          <a:lstStyle/>
          <a:p>
            <a:pPr>
              <a:spcBef>
                <a:spcPct val="5000"/>
              </a:spcBef>
              <a:spcAft>
                <a:spcPct val="25000"/>
              </a:spcAft>
              <a:buClr>
                <a:srgbClr val="F79D43"/>
              </a:buClr>
              <a:buFont typeface="Verdana Bold" pitchFamily="34" charset="0"/>
              <a:buNone/>
            </a:pPr>
            <a:endParaRPr lang="en-GB" altLang="en-US" sz="800" dirty="0" smtClean="0">
              <a:solidFill>
                <a:srgbClr val="002AD2"/>
              </a:solidFill>
              <a:latin typeface="Verdana" pitchFamily="34" charset="0"/>
            </a:endParaRP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239282" y="8686508"/>
            <a:ext cx="1617122" cy="456031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5E66672-5701-459E-AC42-27249DE4BB25}" type="slidenum">
              <a:rPr lang="en-GB" altLang="en-US">
                <a:solidFill>
                  <a:srgbClr val="000000"/>
                </a:solidFill>
              </a:rPr>
              <a:pPr/>
              <a:t>15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60400"/>
            <a:ext cx="4572000" cy="3429000"/>
          </a:xfrm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xfrm>
            <a:off x="306503" y="4305982"/>
            <a:ext cx="6380686" cy="4509150"/>
          </a:xfrm>
          <a:noFill/>
        </p:spPr>
        <p:txBody>
          <a:bodyPr/>
          <a:lstStyle/>
          <a:p>
            <a:pPr>
              <a:spcBef>
                <a:spcPct val="5000"/>
              </a:spcBef>
              <a:spcAft>
                <a:spcPct val="25000"/>
              </a:spcAft>
              <a:buClr>
                <a:srgbClr val="F79D43"/>
              </a:buClr>
              <a:buFont typeface="Verdana Bold" pitchFamily="34" charset="0"/>
              <a:buNone/>
            </a:pPr>
            <a:endParaRPr lang="en-GB" altLang="en-US" sz="800" dirty="0" smtClean="0">
              <a:solidFill>
                <a:srgbClr val="002AD2"/>
              </a:solidFill>
              <a:latin typeface="Verdana" pitchFamily="34" charset="0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239282" y="8686508"/>
            <a:ext cx="1617122" cy="456031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D0FC89C-7BC6-45CE-A3BC-70C77CF13F3D}" type="slidenum">
              <a:rPr lang="en-GB" altLang="en-US">
                <a:solidFill>
                  <a:srgbClr val="000000"/>
                </a:solidFill>
              </a:rPr>
              <a:pPr/>
              <a:t>16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60400"/>
            <a:ext cx="4572000" cy="3429000"/>
          </a:xfrm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xfrm>
            <a:off x="306503" y="4305982"/>
            <a:ext cx="6380686" cy="4509150"/>
          </a:xfrm>
          <a:noFill/>
        </p:spPr>
        <p:txBody>
          <a:bodyPr/>
          <a:lstStyle/>
          <a:p>
            <a:pPr>
              <a:spcBef>
                <a:spcPct val="5000"/>
              </a:spcBef>
              <a:spcAft>
                <a:spcPct val="25000"/>
              </a:spcAft>
              <a:buClr>
                <a:srgbClr val="F79D43"/>
              </a:buClr>
              <a:buFont typeface="Verdana Bold" pitchFamily="34" charset="0"/>
              <a:buNone/>
            </a:pPr>
            <a:endParaRPr lang="fr-FR" altLang="en-US" sz="800" baseline="0" dirty="0" smtClean="0">
              <a:solidFill>
                <a:srgbClr val="002AD2"/>
              </a:solidFill>
              <a:latin typeface="Verdana" pitchFamily="34" charset="0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239282" y="8686508"/>
            <a:ext cx="1617122" cy="456031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DC9771D-E5BF-49AD-B0D1-205E4AE4A7E7}" type="slidenum">
              <a:rPr lang="en-GB" altLang="en-US">
                <a:solidFill>
                  <a:srgbClr val="000000"/>
                </a:solidFill>
              </a:rPr>
              <a:pPr/>
              <a:t>17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xfrm>
            <a:off x="316081" y="4342524"/>
            <a:ext cx="6082165" cy="4538382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sz="1000" smtClean="0">
                <a:latin typeface="Arial" charset="0"/>
              </a:rPr>
              <a:t> </a:t>
            </a: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28A534-2CC9-4098-922E-FFEED7DB8926}" type="slidenum">
              <a:rPr lang="en-GB" altLang="en-US">
                <a:solidFill>
                  <a:srgbClr val="000000"/>
                </a:solidFill>
              </a:rPr>
              <a:pPr/>
              <a:t>24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xfrm>
            <a:off x="306503" y="4305982"/>
            <a:ext cx="6244994" cy="4311829"/>
          </a:xfrm>
          <a:noFill/>
        </p:spPr>
        <p:txBody>
          <a:bodyPr/>
          <a:lstStyle/>
          <a:p>
            <a:pPr marL="182563" indent="-182563"/>
            <a:endParaRPr lang="en-GB" altLang="en-US" sz="1800" b="1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40224D-1AEE-4EA8-ADC9-7574940829B1}" type="slidenum">
              <a:rPr lang="en-GB" altLang="en-US">
                <a:solidFill>
                  <a:srgbClr val="000000"/>
                </a:solidFill>
              </a:rPr>
              <a:pPr/>
              <a:t>25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xfrm>
            <a:off x="306503" y="4305982"/>
            <a:ext cx="6244994" cy="4311829"/>
          </a:xfrm>
          <a:noFill/>
        </p:spPr>
        <p:txBody>
          <a:bodyPr/>
          <a:lstStyle/>
          <a:p>
            <a:pPr marL="182563" indent="-182563"/>
            <a:endParaRPr lang="en-GB" altLang="en-US" sz="1800" b="1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CD53BC-9A1E-4940-945E-407212700A8B}" type="slidenum">
              <a:rPr lang="en-GB" altLang="en-US">
                <a:solidFill>
                  <a:srgbClr val="000000"/>
                </a:solidFill>
              </a:rPr>
              <a:pPr/>
              <a:t>26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60400"/>
            <a:ext cx="4572000" cy="3429000"/>
          </a:xfrm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xfrm>
            <a:off x="306503" y="4305982"/>
            <a:ext cx="6380686" cy="4509150"/>
          </a:xfrm>
          <a:noFill/>
        </p:spPr>
        <p:txBody>
          <a:bodyPr/>
          <a:lstStyle/>
          <a:p>
            <a:pPr>
              <a:spcBef>
                <a:spcPct val="5000"/>
              </a:spcBef>
              <a:spcAft>
                <a:spcPct val="25000"/>
              </a:spcAft>
              <a:buClr>
                <a:srgbClr val="F79D43"/>
              </a:buClr>
              <a:buFont typeface="Verdana Bold" pitchFamily="34" charset="0"/>
              <a:buNone/>
            </a:pPr>
            <a:endParaRPr lang="en-GB" altLang="en-US" sz="800" dirty="0" smtClean="0">
              <a:solidFill>
                <a:srgbClr val="002AD2"/>
              </a:solidFill>
              <a:latin typeface="Verdana" pitchFamily="34" charset="0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239282" y="8686508"/>
            <a:ext cx="1617122" cy="456031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348E309-F44E-4AFD-AE6C-0015DB5AE98F}" type="slidenum">
              <a:rPr lang="en-GB" altLang="en-US">
                <a:solidFill>
                  <a:srgbClr val="000000"/>
                </a:solidFill>
              </a:rPr>
              <a:pPr/>
              <a:t>27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xfrm>
            <a:off x="306503" y="4305982"/>
            <a:ext cx="6244994" cy="4311829"/>
          </a:xfrm>
          <a:noFill/>
        </p:spPr>
        <p:txBody>
          <a:bodyPr/>
          <a:lstStyle/>
          <a:p>
            <a:pPr marL="182563" indent="-182563"/>
            <a:endParaRPr lang="en-GB" altLang="en-US" sz="1800" b="1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F7E3B9-8DB5-4F2E-859F-131F02B3147A}" type="slidenum">
              <a:rPr lang="en-GB" altLang="en-US">
                <a:solidFill>
                  <a:srgbClr val="000000"/>
                </a:solidFill>
              </a:rPr>
              <a:pPr/>
              <a:t>28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xfrm>
            <a:off x="456561" y="4367371"/>
            <a:ext cx="5887408" cy="4297212"/>
          </a:xfrm>
          <a:noFill/>
        </p:spPr>
        <p:txBody>
          <a:bodyPr/>
          <a:lstStyle/>
          <a:p>
            <a:endParaRPr lang="en-GB" alt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93544" y="8673353"/>
            <a:ext cx="2977227" cy="45749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6A14D90-0CCA-47E2-9E23-7919717B4A81}" type="slidenum">
              <a:rPr lang="en-GB" altLang="en-US">
                <a:solidFill>
                  <a:srgbClr val="000000"/>
                </a:solidFill>
                <a:cs typeface="Helvetica" pitchFamily="34" charset="0"/>
                <a:sym typeface="Helvetica" pitchFamily="34" charset="0"/>
              </a:rPr>
              <a:pPr/>
              <a:t>30</a:t>
            </a:fld>
            <a:endParaRPr lang="en-GB" altLang="en-US">
              <a:solidFill>
                <a:srgbClr val="000000"/>
              </a:solidFill>
              <a:cs typeface="Helvetica" pitchFamily="34" charset="0"/>
              <a:sym typeface="Helvetic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xfrm>
            <a:off x="450176" y="4438991"/>
            <a:ext cx="6029485" cy="4342523"/>
          </a:xfrm>
          <a:noFill/>
        </p:spPr>
        <p:txBody>
          <a:bodyPr/>
          <a:lstStyle/>
          <a:p>
            <a:endParaRPr lang="en-GB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1D8B48-1180-4E8C-87A1-1A6597A51521}" type="slidenum">
              <a:rPr lang="en-GB" altLang="en-US">
                <a:solidFill>
                  <a:srgbClr val="000000"/>
                </a:solidFill>
              </a:rPr>
              <a:pPr/>
              <a:t>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1"/>
          <p:cNvSpPr>
            <a:spLocks noGrp="1"/>
          </p:cNvSpPr>
          <p:nvPr/>
        </p:nvSpPr>
        <p:spPr bwMode="auto">
          <a:xfrm>
            <a:off x="684843" y="4342524"/>
            <a:ext cx="5488316" cy="411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9" tIns="45789" rIns="91579" bIns="45789"/>
          <a:lstStyle/>
          <a:p>
            <a:pPr eaLnBrk="0" hangingPunct="0">
              <a:spcBef>
                <a:spcPct val="30000"/>
              </a:spcBef>
            </a:pPr>
            <a:endParaRPr lang="en-US" sz="10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1"/>
          <p:cNvSpPr>
            <a:spLocks noGrp="1"/>
          </p:cNvSpPr>
          <p:nvPr/>
        </p:nvSpPr>
        <p:spPr bwMode="auto">
          <a:xfrm>
            <a:off x="684843" y="4342524"/>
            <a:ext cx="5488316" cy="411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9" tIns="45789" rIns="91579" bIns="45789"/>
          <a:lstStyle/>
          <a:p>
            <a:pPr eaLnBrk="0" hangingPunct="0">
              <a:spcBef>
                <a:spcPct val="30000"/>
              </a:spcBef>
            </a:pPr>
            <a:endParaRPr lang="en-US" sz="10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1"/>
          <p:cNvSpPr>
            <a:spLocks noGrp="1"/>
          </p:cNvSpPr>
          <p:nvPr/>
        </p:nvSpPr>
        <p:spPr bwMode="auto">
          <a:xfrm>
            <a:off x="684843" y="4342524"/>
            <a:ext cx="5488316" cy="411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9" tIns="45789" rIns="91579" bIns="45789"/>
          <a:lstStyle/>
          <a:p>
            <a:pPr eaLnBrk="0" hangingPunct="0">
              <a:spcBef>
                <a:spcPct val="30000"/>
              </a:spcBef>
            </a:pPr>
            <a:endParaRPr lang="en-US" sz="10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xfrm>
            <a:off x="170813" y="4240209"/>
            <a:ext cx="6516377" cy="4376141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z="1400" b="1" smtClean="0">
              <a:latin typeface="Arial" charset="0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CC80B6-BC11-434B-B41F-DBB0625406C7}" type="slidenum">
              <a:rPr lang="en-GB" altLang="en-US">
                <a:solidFill>
                  <a:srgbClr val="000000"/>
                </a:solidFill>
              </a:rPr>
              <a:pPr/>
              <a:t>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xfrm>
            <a:off x="170813" y="4240209"/>
            <a:ext cx="6516377" cy="4376141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z="1400" b="1" smtClean="0">
              <a:latin typeface="Arial" charset="0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5E15EF-8315-42D1-9C30-78500C052DAC}" type="slidenum">
              <a:rPr lang="en-GB" altLang="en-US">
                <a:solidFill>
                  <a:srgbClr val="000000"/>
                </a:solidFill>
              </a:rPr>
              <a:pPr/>
              <a:t>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xfrm>
            <a:off x="170813" y="4240209"/>
            <a:ext cx="6516377" cy="4376141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z="1400" b="1" smtClean="0">
              <a:latin typeface="Arial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0A75ED-6EFC-43F3-A84A-CBD319A18C0F}" type="slidenum">
              <a:rPr lang="en-GB" altLang="en-US">
                <a:solidFill>
                  <a:srgbClr val="000000"/>
                </a:solidFill>
              </a:rPr>
              <a:pPr/>
              <a:t>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60400"/>
            <a:ext cx="4572000" cy="3429000"/>
          </a:xfrm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xfrm>
            <a:off x="306503" y="4305982"/>
            <a:ext cx="6380686" cy="4509150"/>
          </a:xfrm>
          <a:noFill/>
        </p:spPr>
        <p:txBody>
          <a:bodyPr/>
          <a:lstStyle/>
          <a:p>
            <a:pPr>
              <a:spcBef>
                <a:spcPct val="5000"/>
              </a:spcBef>
              <a:spcAft>
                <a:spcPct val="25000"/>
              </a:spcAft>
              <a:buClr>
                <a:srgbClr val="F79D43"/>
              </a:buClr>
              <a:buFont typeface="Verdana Bold" pitchFamily="34" charset="0"/>
              <a:buNone/>
            </a:pPr>
            <a:endParaRPr lang="en-GB" altLang="en-US" sz="800" dirty="0" smtClean="0">
              <a:solidFill>
                <a:srgbClr val="002AD2"/>
              </a:solidFill>
              <a:latin typeface="Verdana" pitchFamily="34" charset="0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239282" y="8686508"/>
            <a:ext cx="1617122" cy="456031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B17E488-24A3-4534-B087-C54D830182F6}" type="slidenum">
              <a:rPr lang="en-GB" altLang="en-US">
                <a:solidFill>
                  <a:srgbClr val="000000"/>
                </a:solidFill>
              </a:rPr>
              <a:pPr/>
              <a:t>10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xfrm>
            <a:off x="170813" y="4240209"/>
            <a:ext cx="6516377" cy="4376141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z="1400" b="1" smtClean="0">
              <a:latin typeface="Arial" charset="0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09A96B-4B9B-45F3-BFBE-528E7C1282C0}" type="slidenum">
              <a:rPr lang="en-GB" altLang="en-US">
                <a:solidFill>
                  <a:srgbClr val="000000"/>
                </a:solidFill>
              </a:rPr>
              <a:pPr/>
              <a:t>11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xfrm>
            <a:off x="316081" y="4342524"/>
            <a:ext cx="6082165" cy="4538382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sz="1000" smtClean="0">
                <a:latin typeface="Arial" charset="0"/>
              </a:rPr>
              <a:t> </a:t>
            </a: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84ED78-D8D6-4AA0-AC8A-AEECE53464DA}" type="slidenum">
              <a:rPr lang="en-GB" altLang="en-US">
                <a:solidFill>
                  <a:srgbClr val="000000"/>
                </a:solidFill>
              </a:rPr>
              <a:pPr/>
              <a:t>12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60400"/>
            <a:ext cx="4572000" cy="3429000"/>
          </a:xfrm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xfrm>
            <a:off x="306503" y="4305982"/>
            <a:ext cx="6380686" cy="4509150"/>
          </a:xfrm>
          <a:noFill/>
        </p:spPr>
        <p:txBody>
          <a:bodyPr/>
          <a:lstStyle/>
          <a:p>
            <a:pPr>
              <a:spcBef>
                <a:spcPct val="5000"/>
              </a:spcBef>
              <a:spcAft>
                <a:spcPct val="25000"/>
              </a:spcAft>
              <a:buClr>
                <a:srgbClr val="F79D43"/>
              </a:buClr>
              <a:buFont typeface="Verdana Bold" pitchFamily="34" charset="0"/>
              <a:buNone/>
            </a:pPr>
            <a:endParaRPr lang="en-GB" altLang="en-US" sz="800" dirty="0" smtClean="0">
              <a:solidFill>
                <a:srgbClr val="002AD2"/>
              </a:solidFill>
              <a:latin typeface="Verdana" pitchFamily="34" charset="0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239282" y="8686508"/>
            <a:ext cx="1617122" cy="456031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5C32EBE-0A32-4C92-9A88-E6276CC45908}" type="slidenum">
              <a:rPr lang="en-GB" altLang="en-US">
                <a:solidFill>
                  <a:srgbClr val="000000"/>
                </a:solidFill>
              </a:rPr>
              <a:pPr/>
              <a:t>13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21/2/2014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21/2/2014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21/2/2014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8" name="Rectangle 14"/>
          <p:cNvSpPr/>
          <p:nvPr userDrawn="1"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 altLang="en-US">
              <a:solidFill>
                <a:srgbClr val="FFFFFF"/>
              </a:solidFill>
              <a:latin typeface="Verdana Bold" pitchFamily="34" charset="0"/>
            </a:endParaRPr>
          </a:p>
        </p:txBody>
      </p:sp>
      <p:pic>
        <p:nvPicPr>
          <p:cNvPr id="10" name="Picture 10" descr="logo_ce-eac_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3163" y="330200"/>
            <a:ext cx="20542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448" y="2420888"/>
            <a:ext cx="4932040" cy="147002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208912" cy="1224136"/>
          </a:xfrm>
        </p:spPr>
        <p:txBody>
          <a:bodyPr>
            <a:noAutofit/>
          </a:bodyPr>
          <a:lstStyle>
            <a:lvl1pPr marL="0" indent="0" algn="l">
              <a:buNone/>
              <a:defRPr sz="7600" baseline="0">
                <a:solidFill>
                  <a:srgbClr val="FFD6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308304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32200" y="5301208"/>
            <a:ext cx="4932288" cy="864096"/>
          </a:xfrm>
        </p:spPr>
        <p:txBody>
          <a:bodyPr>
            <a:noAutofit/>
          </a:bodyPr>
          <a:lstStyle>
            <a:lvl1pPr marL="0">
              <a:buNone/>
              <a:defRPr sz="24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fr-BE" altLang="en-US"/>
              <a:t>Education </a:t>
            </a:r>
            <a:br>
              <a:rPr lang="fr-BE" altLang="en-US"/>
            </a:br>
            <a:r>
              <a:rPr lang="fr-BE" altLang="en-US"/>
              <a:t>and Culture</a:t>
            </a:r>
            <a:endParaRPr lang="en-GB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 altLang="en-US">
              <a:solidFill>
                <a:srgbClr val="FFFFFF"/>
              </a:solidFill>
              <a:latin typeface="Verdana Bold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7" name="Rectangle 11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7600" b="1" cap="all" baseline="0">
                <a:solidFill>
                  <a:srgbClr val="FFD62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3007F064-F866-442B-8DF1-1A4841BBE688}" type="datetime1">
              <a:rPr lang="en-US" altLang="en-US"/>
              <a:pPr/>
              <a:t>2/21/2014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fr-BE" altLang="en-US"/>
              <a:t>Education </a:t>
            </a:r>
            <a:br>
              <a:rPr lang="fr-BE" altLang="en-US"/>
            </a:br>
            <a:r>
              <a:rPr lang="fr-BE" altLang="en-US"/>
              <a:t>and Culture</a:t>
            </a:r>
            <a:endParaRPr lang="en-GB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 altLang="en-US">
              <a:solidFill>
                <a:srgbClr val="FFFFFF"/>
              </a:solidFill>
              <a:latin typeface="Verdana Bold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02DF433A-3D6D-4528-98E0-B888A4F3A572}" type="datetime1">
              <a:rPr lang="en-US" altLang="en-US"/>
              <a:pPr/>
              <a:t>2/21/2014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fr-BE" altLang="en-US"/>
              <a:t>Education </a:t>
            </a:r>
            <a:br>
              <a:rPr lang="fr-BE" altLang="en-US"/>
            </a:br>
            <a:r>
              <a:rPr lang="fr-BE" altLang="en-US"/>
              <a:t>and Culture</a:t>
            </a:r>
            <a:endParaRPr lang="en-GB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b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Wingdings" pitchFamily="2" charset="2"/>
              <a:buChar char="§"/>
              <a:defRPr sz="2200" i="0"/>
            </a:lvl1pPr>
            <a:lvl2pPr>
              <a:buClr>
                <a:srgbClr val="0F5494"/>
              </a:buClr>
              <a:buSzPct val="90000"/>
              <a:defRPr b="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21/2/2014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21/2/2014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21/2/2014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21/2/2014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21/2/2014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21/2/2014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21/2/2014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21/2/2014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3F48-595A-4CF3-8EA4-849FC46DCFFB}" type="datetimeFigureOut">
              <a:rPr lang="el-GR" smtClean="0"/>
              <a:pPr/>
              <a:t>21/2/2014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6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11" Type="http://schemas.openxmlformats.org/officeDocument/2006/relationships/image" Target="../media/image7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.europa.eu/erasmus-plus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iky.gr/europaika-programmata/erasmus-plus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ec.europa.eu/europe2020/targets/eu-targets/" TargetMode="External"/><Relationship Id="rId7" Type="http://schemas.openxmlformats.org/officeDocument/2006/relationships/hyperlink" Target="http://eur-lex.europa.eu/LexUriServ/LexUriServ.do?uri=COM:2011:0567:FIN:EN:PDF" TargetMode="External"/><Relationship Id="rId2" Type="http://schemas.openxmlformats.org/officeDocument/2006/relationships/hyperlink" Target="http://ec.europa.eu/europe2020/index_e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r-lex.europa.eu/LexUriServ/LexUriServ.do?uri=CELEX:52012DC0669:EN:NOT" TargetMode="External"/><Relationship Id="rId5" Type="http://schemas.openxmlformats.org/officeDocument/2006/relationships/hyperlink" Target="http://ec.europa.eu/education/policy/strategic-framework/index_en.htm" TargetMode="External"/><Relationship Id="rId4" Type="http://schemas.openxmlformats.org/officeDocument/2006/relationships/hyperlink" Target="http://ec.europa.eu/europe2020/making-it-happen/country-specific-recommendations/index_en.htm" TargetMode="External"/><Relationship Id="rId9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2071678"/>
            <a:ext cx="7772400" cy="2714644"/>
          </a:xfrm>
        </p:spPr>
        <p:txBody>
          <a:bodyPr>
            <a:normAutofit fontScale="90000"/>
          </a:bodyPr>
          <a:lstStyle/>
          <a:p>
            <a:r>
              <a:rPr lang="fr-FR" sz="5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>ER</a:t>
            </a:r>
            <a:r>
              <a:rPr lang="en-US" sz="5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>ASMUS +/</a:t>
            </a:r>
            <a:r>
              <a:rPr lang="el-GR" sz="5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>Ανώτατη Εκπαίδευση</a:t>
            </a:r>
            <a:r>
              <a:rPr lang="en-US" sz="5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5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fr-BE" sz="5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fr-BE" sz="5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l-GR" dirty="0" smtClean="0">
                <a:solidFill>
                  <a:schemeClr val="accent2"/>
                </a:solidFill>
                <a:latin typeface="+mn-lt"/>
                <a:cs typeface="Aharoni" pitchFamily="2" charset="-79"/>
              </a:rPr>
              <a:t>Στρατηγικές Συμπράξεις</a:t>
            </a:r>
            <a:r>
              <a:rPr lang="en-US" dirty="0" smtClean="0">
                <a:solidFill>
                  <a:schemeClr val="accent2"/>
                </a:solidFill>
                <a:latin typeface="+mn-lt"/>
                <a:cs typeface="Aharoni" pitchFamily="2" charset="-79"/>
              </a:rPr>
              <a:t> </a:t>
            </a:r>
            <a:endParaRPr lang="el-GR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l-GR" alt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Θεσσαλονίκη, 17.02.2014</a:t>
            </a:r>
          </a:p>
          <a:p>
            <a:pPr>
              <a:buFont typeface="Arial" charset="0"/>
              <a:buNone/>
            </a:pPr>
            <a:r>
              <a:rPr lang="el-GR" alt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Ελίνα </a:t>
            </a:r>
            <a:r>
              <a:rPr lang="el-GR" altLang="en-US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Μαυρογιώργου</a:t>
            </a:r>
            <a:r>
              <a:rPr lang="en-US" alt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alt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ΙΚΥ/ Ε</a:t>
            </a:r>
            <a:r>
              <a:rPr lang="en-US" alt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RASMUS</a:t>
            </a:r>
            <a:endParaRPr lang="fr-BE" altLang="en-US" b="1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Content Placeholder 5"/>
          <p:cNvSpPr>
            <a:spLocks noGrp="1"/>
          </p:cNvSpPr>
          <p:nvPr>
            <p:ph idx="1"/>
          </p:nvPr>
        </p:nvSpPr>
        <p:spPr>
          <a:xfrm>
            <a:off x="142844" y="2000240"/>
            <a:ext cx="8642350" cy="421005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l-GR" altLang="en-US" sz="1800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Δεν ορίζεται ελάχιστος επιλέξιμος αριθμός δραστηριοτήτω</a:t>
            </a:r>
            <a:r>
              <a:rPr lang="el-GR" altLang="en-US" sz="18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l-GR" altLang="en-US" sz="18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στην αίτηση θα πρέπει να αποδεικνύεται ότι οι προτεινόμενες δραστηριότητες είναι οι πιο </a:t>
            </a:r>
            <a:r>
              <a:rPr lang="el-GR" altLang="en-US" sz="18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κατάλληλες, </a:t>
            </a:r>
            <a:r>
              <a:rPr lang="el-GR" altLang="en-US" sz="18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ώστε να επιτευχθούν τα αναμενόμενα αποτελέσματα. </a:t>
            </a:r>
            <a:endParaRPr lang="en-US" altLang="en-US" sz="180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l-GR" altLang="en-US" sz="18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Τα </a:t>
            </a:r>
            <a:r>
              <a:rPr lang="el-GR" altLang="en-US" sz="18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Εντατικά Προγράμματα Σπουδών μπορούν  να χρηματοδοτηθούν </a:t>
            </a:r>
            <a:r>
              <a:rPr lang="el-GR" altLang="en-US" sz="1800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μόνο στο πλαίσιο μιας Στρατηγικής Σύμπραξης</a:t>
            </a:r>
            <a:r>
              <a:rPr lang="el-GR" altLang="en-US" sz="18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altLang="en-US" sz="18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18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ως μέσο πραγματοποίησης των συνολικών στόχων του σχεδίου</a:t>
            </a:r>
            <a:r>
              <a:rPr lang="en-GB" altLang="en-US" sz="18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endParaRPr lang="el-GR" altLang="en-US" sz="180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l-GR" altLang="en-US" sz="18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‘Ένα σχέδιο Στρατηγικής σύμπραξης </a:t>
            </a:r>
            <a:r>
              <a:rPr lang="el-GR" altLang="en-US" sz="1800" u="sng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δεν μπορεί να περιορίζεται σε ένα ή περισσότερα Εντατικά </a:t>
            </a:r>
            <a:r>
              <a:rPr lang="el-GR" altLang="en-US" sz="1800" u="sng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Πρόγραμματα</a:t>
            </a:r>
            <a:r>
              <a:rPr lang="en-US" altLang="en-US" sz="1800" u="sng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1800" u="sng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Σπουδών.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l-GR" altLang="en-US" sz="18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Ένα Ι</a:t>
            </a:r>
            <a:r>
              <a:rPr lang="en-US" altLang="en-US" sz="18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r>
              <a:rPr lang="el-GR" altLang="en-US" sz="18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Ρ μπορεί να είναι </a:t>
            </a:r>
            <a:r>
              <a:rPr lang="el-GR" altLang="en-US" sz="1800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επιλέξιμο μόνο σε συνδυασμό με άλλες δραστηριότητες. </a:t>
            </a:r>
            <a:endParaRPr lang="en-US" altLang="en-US" sz="1800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l-GR" altLang="en-US" sz="1800" dirty="0" smtClean="0">
                <a:solidFill>
                  <a:srgbClr val="FA170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Η καινοτόμος διάσταση είναι απαραίτητο γνώρισμα των δραστηριοτήτων που συμπεριλαμβάνονται στις Στρατηγικές Συμπράξεις.</a:t>
            </a:r>
            <a:endParaRPr lang="en-GB" altLang="en-US" sz="1800" u="sng" dirty="0" smtClean="0">
              <a:solidFill>
                <a:srgbClr val="F5412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5716" name="ZoneTexte 60"/>
          <p:cNvSpPr txBox="1">
            <a:spLocks noChangeArrowheads="1"/>
          </p:cNvSpPr>
          <p:nvPr/>
        </p:nvSpPr>
        <p:spPr bwMode="auto">
          <a:xfrm>
            <a:off x="179388" y="765175"/>
            <a:ext cx="3384550" cy="584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3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ΔΡΑΣΤΗΡΙΟΤΗΤΕΣ</a:t>
            </a:r>
            <a:endParaRPr lang="en-GB" altLang="en-US" sz="32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428992" y="214290"/>
            <a:ext cx="35004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285860"/>
            <a:ext cx="57150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2" name="11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ZoneTexte 60"/>
          <p:cNvSpPr txBox="1">
            <a:spLocks noChangeArrowheads="1"/>
          </p:cNvSpPr>
          <p:nvPr/>
        </p:nvSpPr>
        <p:spPr bwMode="auto">
          <a:xfrm>
            <a:off x="107950" y="836613"/>
            <a:ext cx="3429000" cy="523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28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ΔΡΑΣΤΗΡΙΟΤΗΤΕΣ</a:t>
            </a:r>
            <a:endParaRPr lang="en-GB" altLang="en-US" sz="28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7524" name="Content Placeholder 2"/>
          <p:cNvSpPr>
            <a:spLocks/>
          </p:cNvSpPr>
          <p:nvPr/>
        </p:nvSpPr>
        <p:spPr bwMode="auto">
          <a:xfrm>
            <a:off x="0" y="1500174"/>
            <a:ext cx="5472112" cy="507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defRPr/>
            </a:pPr>
            <a:r>
              <a:rPr lang="el-GR" sz="1400" b="1" u="sng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Παραδείγματα</a:t>
            </a:r>
            <a:r>
              <a:rPr lang="en-GB" sz="1400" b="1" u="sng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1400" b="1" u="sng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algn="just" fontAlgn="auto">
              <a:spcBef>
                <a:spcPts val="3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l-GR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Κοινά προγράμματα σπουδών, κοινές ενότητες μαθημάτων, κοινά μαθήματα,</a:t>
            </a:r>
            <a:r>
              <a:rPr lang="en-US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συνάφεια με τις ανάγκες της αγοράς</a:t>
            </a:r>
            <a:endParaRPr lang="en-GB" sz="1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algn="just" fontAlgn="auto">
              <a:spcBef>
                <a:spcPts val="3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l-GR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Διεθνική συνεργασία </a:t>
            </a:r>
            <a:r>
              <a:rPr lang="el-GR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 επιχειρήσεις και </a:t>
            </a:r>
            <a:r>
              <a:rPr lang="el-GR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μελέτη πραγματικών περιπτώσεων</a:t>
            </a:r>
            <a:endParaRPr lang="en-GB" sz="1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algn="just" fontAlgn="auto">
              <a:spcBef>
                <a:spcPts val="3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l-GR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Νέες υποστηρικτικές υπηρεσίες </a:t>
            </a:r>
            <a:r>
              <a:rPr lang="en-GB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καθοδήγηση-συμβουλευτική σε θέματα επαγγελματικού προσανατολισμού, μέθοδοι και εργαλεία</a:t>
            </a:r>
            <a:r>
              <a:rPr lang="el-GR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1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coaching)</a:t>
            </a:r>
            <a:endParaRPr lang="en-GB" altLang="en-US" sz="1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266700" indent="-266700" algn="just" fontAlgn="auto">
              <a:spcBef>
                <a:spcPts val="3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l-GR" sz="1400" b="1" dirty="0" smtClean="0">
                <a:solidFill>
                  <a:schemeClr val="accent2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Ανοικτοί Εκπαιδευτικοί πόροι (</a:t>
            </a:r>
            <a:r>
              <a:rPr lang="en-US" sz="1400" b="1" dirty="0" smtClean="0">
                <a:solidFill>
                  <a:schemeClr val="accent2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MOOCs),</a:t>
            </a:r>
            <a:r>
              <a:rPr lang="el-GR" sz="1400" b="1" dirty="0" smtClean="0">
                <a:solidFill>
                  <a:schemeClr val="accent2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συνεργατική και εξατομικευμένη μάθηση</a:t>
            </a:r>
            <a:endParaRPr lang="en-GB" sz="1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algn="just" fontAlgn="auto">
              <a:spcBef>
                <a:spcPts val="3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l-GR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Ένταξη </a:t>
            </a:r>
            <a:r>
              <a:rPr lang="el-GR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διαφορετικών τύπων εκπαίδευσης </a:t>
            </a:r>
            <a:r>
              <a:rPr lang="en-GB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εξ’ αποστάσεως</a:t>
            </a:r>
            <a:r>
              <a:rPr lang="en-GB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μερικής φοίτησης</a:t>
            </a:r>
            <a:r>
              <a:rPr lang="en-GB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14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algn="just" fontAlgn="auto">
              <a:spcBef>
                <a:spcPts val="3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l-GR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εκμάθηση και διδασκαλία</a:t>
            </a:r>
            <a:r>
              <a:rPr lang="en-US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ξένων γλωσσών</a:t>
            </a:r>
            <a:r>
              <a:rPr lang="en-US" sz="1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(ανάπτυξη παιδαγωγικού υλικού, </a:t>
            </a:r>
            <a:r>
              <a:rPr lang="en-US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on-line </a:t>
            </a:r>
            <a:r>
              <a:rPr lang="el-GR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εργαλεία εκμάθησης, ξένες γλώσσες &amp; επιχειρήσεις</a:t>
            </a:r>
            <a:r>
              <a:rPr lang="el-GR" sz="1400" dirty="0" smtClean="0">
                <a:solidFill>
                  <a:srgbClr val="00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400" dirty="0">
              <a:solidFill>
                <a:srgbClr val="00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716338"/>
            <a:ext cx="3352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3428992" y="214290"/>
            <a:ext cx="378621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5357786" y="785794"/>
            <a:ext cx="378621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24" y="1357298"/>
            <a:ext cx="57149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4" name="13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ZoneTexte 60"/>
          <p:cNvSpPr txBox="1">
            <a:spLocks noChangeArrowheads="1"/>
          </p:cNvSpPr>
          <p:nvPr/>
        </p:nvSpPr>
        <p:spPr bwMode="auto">
          <a:xfrm>
            <a:off x="0" y="857232"/>
            <a:ext cx="3714744" cy="5847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16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ΔΡΑΣΤΗΡΙΟΤΗΤΕΣ ΕΚΠΑΙΔΕΥΣΗΣ, ΜΑΘΗΣΗΣ ΚΑΙ ΚΑΤΑΡΤΙΣΗΣ</a:t>
            </a:r>
          </a:p>
        </p:txBody>
      </p:sp>
      <p:sp>
        <p:nvSpPr>
          <p:cNvPr id="110596" name="Content Placeholder 2"/>
          <p:cNvSpPr>
            <a:spLocks/>
          </p:cNvSpPr>
          <p:nvPr/>
        </p:nvSpPr>
        <p:spPr bwMode="auto">
          <a:xfrm>
            <a:off x="357158" y="2000240"/>
            <a:ext cx="86391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Font typeface="Symbol" pitchFamily="18" charset="2"/>
              <a:buChar char="®"/>
            </a:pPr>
            <a:r>
              <a:rPr lang="el-GR" altLang="en-US" sz="2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Μόνο εάν έχουν σημαντική προστιθέμενη αξία για τις ανάγκες επίτευξης των στόχων του σχεδίου</a:t>
            </a:r>
            <a:endParaRPr lang="en-GB" altLang="en-US" sz="26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81000" indent="-381000" algn="just">
              <a:spcBef>
                <a:spcPts val="1200"/>
              </a:spcBef>
              <a:spcAft>
                <a:spcPts val="1200"/>
              </a:spcAft>
              <a:buClr>
                <a:srgbClr val="F79D43"/>
              </a:buClr>
              <a:buFont typeface="Symbol" pitchFamily="18" charset="2"/>
              <a:buNone/>
            </a:pPr>
            <a:r>
              <a:rPr lang="en-GB" altLang="en-US" sz="2600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altLang="en-US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Τέτοιες δραστηριότητες μπορούν να περιλαμβάνουν </a:t>
            </a:r>
            <a:r>
              <a:rPr lang="en-GB" altLang="en-US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en-GB" altLang="en-US" b="1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23900" lvl="1" indent="-36830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Font typeface="Wingdings" pitchFamily="2" charset="2"/>
              <a:buChar char="§"/>
            </a:pPr>
            <a:r>
              <a:rPr lang="el-GR" alt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Μικτού τύπου κινητικότητα </a:t>
            </a:r>
            <a:r>
              <a:rPr lang="el-GR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για φοιτητές, η οποία συνδυάζει βραχύχρονη φυσική κινητικότητα (μέχρι δύο μήνες) με εικονική κινητικότητα</a:t>
            </a:r>
            <a:endParaRPr lang="en-GB" altLang="en-US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23900" lvl="1" indent="-36830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Font typeface="Wingdings" pitchFamily="2" charset="2"/>
              <a:buChar char="§"/>
            </a:pPr>
            <a:r>
              <a:rPr lang="el-GR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Μεγαλύτερης διάρκειας κινητικότητα καθηγητών για </a:t>
            </a:r>
            <a:r>
              <a:rPr lang="el-GR" alt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διδασκαλία</a:t>
            </a:r>
            <a:r>
              <a:rPr lang="el-GR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(2 </a:t>
            </a:r>
            <a:r>
              <a:rPr lang="el-GR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</a:t>
            </a:r>
            <a:r>
              <a:rPr lang="en-GB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12</a:t>
            </a:r>
            <a:r>
              <a:rPr lang="el-GR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μήνες</a:t>
            </a:r>
            <a:r>
              <a:rPr lang="en-GB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  <a:endParaRPr lang="en-GB" altLang="en-US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23900" lvl="1" indent="-36830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Font typeface="Wingdings" pitchFamily="2" charset="2"/>
              <a:buChar char="§"/>
            </a:pPr>
            <a:r>
              <a:rPr lang="el-GR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Μικρής διάρκειας </a:t>
            </a:r>
            <a:r>
              <a:rPr lang="el-GR" alt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κοινές δράσεις κατάρτισης προσωπικού </a:t>
            </a:r>
            <a:r>
              <a:rPr lang="en-GB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(5 </a:t>
            </a:r>
            <a:r>
              <a:rPr lang="el-GR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ημέρες</a:t>
            </a:r>
            <a:r>
              <a:rPr lang="en-GB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 </a:t>
            </a:r>
            <a:r>
              <a:rPr lang="en-GB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 </a:t>
            </a:r>
            <a:r>
              <a:rPr lang="el-GR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μήνες</a:t>
            </a:r>
            <a:r>
              <a:rPr lang="en-GB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n-GB" altLang="en-US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23900" lvl="1" indent="-36830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Font typeface="Wingdings" pitchFamily="2" charset="2"/>
              <a:buChar char="§"/>
            </a:pPr>
            <a:r>
              <a:rPr lang="el-GR" alt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Εντατικά Προγράμματα Σπουδών </a:t>
            </a:r>
            <a:r>
              <a:rPr lang="en-GB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 ημέρες με 2 μήνες</a:t>
            </a:r>
            <a:r>
              <a:rPr lang="en-GB" alt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n-GB" altLang="en-US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714744" y="214290"/>
            <a:ext cx="35004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285860"/>
            <a:ext cx="54292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2" name="11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Content Placeholder 5"/>
          <p:cNvSpPr>
            <a:spLocks noGrp="1"/>
          </p:cNvSpPr>
          <p:nvPr>
            <p:ph idx="1"/>
          </p:nvPr>
        </p:nvSpPr>
        <p:spPr>
          <a:xfrm>
            <a:off x="179388" y="1916113"/>
            <a:ext cx="5976937" cy="4392612"/>
          </a:xfrm>
        </p:spPr>
        <p:txBody>
          <a:bodyPr>
            <a:normAutofit fontScale="92500"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l-GR" altLang="en-US" sz="18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Κάθε είδους οργανισμός </a:t>
            </a:r>
            <a:r>
              <a:rPr lang="el-GR" altLang="en-US" sz="18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από τις συμμετέχουσες και λοιπές χώρες μπορεί να λάβει μέρος σε Στρατηγικές Συμπράξεις.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l-GR" altLang="en-US" sz="18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Τα </a:t>
            </a:r>
            <a:r>
              <a:rPr lang="el-GR" altLang="en-US" sz="18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ιδρύματα Ανώτατης Εκπαίδευσης </a:t>
            </a:r>
            <a:r>
              <a:rPr lang="el-GR" altLang="en-US" sz="18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από συμμετέχουσες χώρες πρέπει να είναι </a:t>
            </a:r>
            <a:r>
              <a:rPr lang="el-GR" altLang="en-US" sz="18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κάτοχοι του χάρτη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ERASMUS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54123"/>
              </a:buClr>
              <a:buSzPct val="60000"/>
              <a:buFont typeface="Wingdings" pitchFamily="2" charset="2"/>
              <a:buChar char="q"/>
            </a:pPr>
            <a:r>
              <a:rPr lang="el-GR" sz="18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Οι</a:t>
            </a:r>
            <a:r>
              <a:rPr lang="el-GR" sz="18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οργανισμοί από λοιπές χώρες </a:t>
            </a:r>
            <a:r>
              <a:rPr lang="el-GR" sz="18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μπορούν να μετέχουν, επιπλέον του ελάχιστου αριθμού επιλέξιμων εταίρων </a:t>
            </a:r>
            <a:r>
              <a:rPr lang="el-GR" sz="1800" u="sng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 όχι ως αιτούντες</a:t>
            </a:r>
            <a:r>
              <a:rPr lang="el-GR" sz="18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αρκεί η συμμετοχή τους να έχει</a:t>
            </a:r>
            <a:r>
              <a:rPr lang="el-GR" sz="18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ξεκάθαρη προστιθέμενη αξία για το σχέδιο</a:t>
            </a:r>
            <a:r>
              <a:rPr lang="el-GR" sz="1800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sz="18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διαφορετικά απορρίπτεται όλο το σχέδιο</a:t>
            </a:r>
            <a:endParaRPr lang="en-GB" sz="180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54123"/>
              </a:buClr>
              <a:buSzPct val="60000"/>
              <a:buFont typeface="Wingdings" pitchFamily="2" charset="2"/>
              <a:buChar char="q"/>
            </a:pPr>
            <a:r>
              <a:rPr lang="el-GR" sz="18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 χάρτης 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ERASMUS </a:t>
            </a:r>
            <a:r>
              <a:rPr lang="el-GR" sz="18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δεν απαιτείται για τα συμμετέχοντα ιδρύματα από τις λοιπές χώρες, ωστόσο θα πρέπει να αποδέχονται τις αρχές του χάρτη αυτού (υπογραφή διμερών συμφωνιών)</a:t>
            </a:r>
            <a:endParaRPr lang="en-GB" altLang="en-US" sz="180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3668" name="ZoneTexte 60"/>
          <p:cNvSpPr txBox="1">
            <a:spLocks noChangeArrowheads="1"/>
          </p:cNvSpPr>
          <p:nvPr/>
        </p:nvSpPr>
        <p:spPr bwMode="auto">
          <a:xfrm>
            <a:off x="0" y="785794"/>
            <a:ext cx="3384550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Συμμετέχοντες</a:t>
            </a:r>
            <a:r>
              <a:rPr lang="en-US" altLang="en-U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οργανισμοί</a:t>
            </a:r>
            <a:endParaRPr lang="en-GB" altLang="en-US" sz="20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9188" y="1835158"/>
            <a:ext cx="29448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3357554" y="214290"/>
            <a:ext cx="35004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85860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3" name="12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ZoneTexte 60"/>
          <p:cNvSpPr txBox="1">
            <a:spLocks noChangeArrowheads="1"/>
          </p:cNvSpPr>
          <p:nvPr/>
        </p:nvSpPr>
        <p:spPr bwMode="auto">
          <a:xfrm>
            <a:off x="0" y="714356"/>
            <a:ext cx="3491880" cy="83099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2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ΕΤΑΙΡΙΚΗ ΣΧΕΣΗ &amp; ΔΙΑΡΚΕΙΑ</a:t>
            </a:r>
            <a:endParaRPr lang="en-GB" altLang="en-US" sz="24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04" name="Content Placeholder 2"/>
          <p:cNvSpPr>
            <a:spLocks/>
          </p:cNvSpPr>
          <p:nvPr/>
        </p:nvSpPr>
        <p:spPr bwMode="auto">
          <a:xfrm>
            <a:off x="250824" y="1844824"/>
            <a:ext cx="8569647" cy="460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SzPct val="82000"/>
              <a:buFont typeface="Wingdings" pitchFamily="1" charset="2"/>
              <a:buChar char="q"/>
              <a:defRPr/>
            </a:pPr>
            <a:r>
              <a:rPr lang="el-GR" sz="24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Συνδυασμός διαφορετικής εμπειρίας, προφίλ, και γνώσεων</a:t>
            </a:r>
            <a:r>
              <a:rPr lang="en-GB" sz="24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</a:t>
            </a:r>
            <a:r>
              <a:rPr lang="el-GR" sz="24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συνάφεια μεταξύ των εταίρων, ανάλογα με τη φύση και το μέγεθος των δραστηριοτήτων, κ.α. </a:t>
            </a:r>
            <a:endParaRPr lang="en-GB" sz="24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711200" lvl="5" indent="-261938" algn="just">
              <a:spcAft>
                <a:spcPts val="1200"/>
              </a:spcAft>
              <a:buClr>
                <a:srgbClr val="F79D43"/>
              </a:buClr>
              <a:buSzPct val="99000"/>
              <a:buFont typeface="Wingdings" pitchFamily="2" charset="2"/>
              <a:buChar char="ü"/>
              <a:defRPr/>
            </a:pPr>
            <a:r>
              <a:rPr lang="el-GR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Ιδρύματα Ανώτατης Εκπαίδευσης, ερευνητικά κέντρα, βιομηχανίες-μικρομεσαίες επιχειρήσεις, εμπορικά επιμελητήρια, τοπικές/περιφερειακές Αρχές,  ΜΚΟ, κέντρα κατάρτισης, κέντρα επιμόρφωσης ενηλίκων, οργανισμοί νεολαίας, Ευρωπαϊκά δίκτυα, κοινωνικοί εταίροι κ.α.</a:t>
            </a:r>
            <a:endParaRPr lang="en-GB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SzPct val="82000"/>
              <a:buFont typeface="Wingdings" pitchFamily="1" charset="2"/>
              <a:buChar char="q"/>
              <a:defRPr/>
            </a:pPr>
            <a:r>
              <a:rPr lang="el-GR" sz="24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Η σύμπραξη διαρκεί από δύο έως τρία χρόνια</a:t>
            </a:r>
            <a:endParaRPr lang="en-GB" sz="24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819150" lvl="1" indent="-361950" algn="just">
              <a:spcBef>
                <a:spcPts val="0"/>
              </a:spcBef>
              <a:spcAft>
                <a:spcPts val="600"/>
              </a:spcAft>
              <a:buClr>
                <a:srgbClr val="F79D43"/>
              </a:buClr>
              <a:buSzPct val="82000"/>
              <a:buFont typeface="Wingdings" pitchFamily="1" charset="2"/>
              <a:buChar char="q"/>
              <a:defRPr/>
            </a:pP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Η διάρκεια επιλέγεται στο στάδιο της αίτησης, βασιζόμενη στους στόχους του σχεδίου και στους τύπους των προγραμματιζόμενων δραστηριοτήτων</a:t>
            </a:r>
            <a:endParaRPr lang="en-GB" dirty="0">
              <a:solidFill>
                <a:schemeClr val="tx2"/>
              </a:solidFill>
              <a:latin typeface="Calibri" pitchFamily="34" charset="0"/>
            </a:endParaRPr>
          </a:p>
          <a:p>
            <a:pPr marL="819150" lvl="1" indent="-361950" algn="just">
              <a:spcBef>
                <a:spcPts val="0"/>
              </a:spcBef>
              <a:spcAft>
                <a:spcPts val="600"/>
              </a:spcAft>
              <a:buClr>
                <a:srgbClr val="F79D43"/>
              </a:buClr>
              <a:buSzPct val="82000"/>
              <a:buFont typeface="Wingdings" pitchFamily="1" charset="2"/>
              <a:buChar char="q"/>
              <a:defRPr/>
            </a:pPr>
            <a:r>
              <a:rPr lang="el-GR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Ευκαιρίες και για νεοεισερχόμενους στη δράση, αλλά και για φιλόδοξα σχέδια μεγάλου βεληνεκούς</a:t>
            </a:r>
            <a:endParaRPr lang="en-GB" dirty="0">
              <a:solidFill>
                <a:schemeClr val="tx2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428992" y="214290"/>
            <a:ext cx="378621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5715008" y="714356"/>
            <a:ext cx="342899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24" y="1357298"/>
            <a:ext cx="578644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3" name="12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ontent Placeholder 5"/>
          <p:cNvSpPr>
            <a:spLocks noGrp="1"/>
          </p:cNvSpPr>
          <p:nvPr>
            <p:ph idx="1"/>
          </p:nvPr>
        </p:nvSpPr>
        <p:spPr>
          <a:xfrm>
            <a:off x="228600" y="1989138"/>
            <a:ext cx="8664575" cy="4137025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l-GR" altLang="en-US" sz="26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Στην περίπτωση Στρατηγικών Συμπράξεων που απευθύνονται </a:t>
            </a:r>
            <a:r>
              <a:rPr lang="el-GR" altLang="en-US" sz="2600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σε περισσότερους από έναν τομείς </a:t>
            </a:r>
            <a:r>
              <a:rPr lang="el-GR" altLang="en-US" sz="26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εκπαίδευσης, κατάρτισης και Νεολαίας</a:t>
            </a:r>
            <a:r>
              <a:rPr lang="en-US" altLang="en-US" sz="26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en-GB" altLang="en-US" sz="2600" b="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l-GR" altLang="en-US" sz="26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Οι αιτούντες πρέπει </a:t>
            </a:r>
            <a:r>
              <a:rPr lang="el-GR" altLang="en-US" sz="26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να ορίζουν τον τομέα, </a:t>
            </a:r>
            <a:r>
              <a:rPr lang="el-GR" altLang="en-US" sz="26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στον οποίο </a:t>
            </a:r>
            <a:r>
              <a:rPr lang="el-GR" altLang="en-US" sz="2600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επικεντρώνεται </a:t>
            </a:r>
            <a:r>
              <a:rPr lang="el-GR" altLang="en-US" sz="26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το σχέδιο, για το οποίο επιθυμούν να υποβάλουν αίτηση.</a:t>
            </a:r>
            <a:endParaRPr lang="en-GB" altLang="en-US" sz="2600" b="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l-GR" altLang="en-US" sz="26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Κοινή λίστα ανά τομέα, με βάση την αξιολόγηση ποιότητας.</a:t>
            </a:r>
            <a:endParaRPr lang="en-GB" altLang="en-US" sz="260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4692" name="ZoneTexte 60"/>
          <p:cNvSpPr txBox="1">
            <a:spLocks noChangeArrowheads="1"/>
          </p:cNvSpPr>
          <p:nvPr/>
        </p:nvSpPr>
        <p:spPr bwMode="auto">
          <a:xfrm>
            <a:off x="0" y="714356"/>
            <a:ext cx="3428992" cy="70788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Δια-τομεακά σχέδια </a:t>
            </a:r>
            <a:endParaRPr lang="en-US" altLang="en-US" sz="2000" b="1" dirty="0" smtClean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l-GR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cross </a:t>
            </a:r>
            <a:r>
              <a:rPr lang="en-US" altLang="en-US" sz="2000" b="1" dirty="0" err="1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sectoral</a:t>
            </a:r>
            <a:r>
              <a:rPr lang="en-US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n-GB" altLang="en-US" sz="20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428992" y="214290"/>
            <a:ext cx="35004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285860"/>
            <a:ext cx="57150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2" name="11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179388" y="2549539"/>
            <a:ext cx="8713787" cy="3879857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l-GR" altLang="en-US" sz="230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Κατ’ελάχιστον</a:t>
            </a:r>
            <a:r>
              <a:rPr lang="el-GR" alt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2 εξωτερικοί αξιολογητές ανά σχέδιο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endParaRPr lang="el-GR" alt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l-GR" alt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Δυνατότητα χρήσης και αξιολογητών από άλλες χώρες ή και την </a:t>
            </a:r>
            <a:r>
              <a:rPr lang="en-US" alt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Commission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n-US" alt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lang="el-GR" alt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 κριτήρια αξιολόγησης </a:t>
            </a:r>
            <a:r>
              <a:rPr lang="en-US" alt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el-GR" alt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</a:pPr>
            <a:r>
              <a:rPr lang="en-US" altLang="en-US" sz="23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http://www.iky.gr/erasmus-plus-evrwpaiki-prosklisi/odigos-programmatos-erusmus-plus</a:t>
            </a:r>
            <a:endParaRPr lang="el-GR" altLang="en-US" sz="23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5956" name="ZoneTexte 60"/>
          <p:cNvSpPr txBox="1">
            <a:spLocks noChangeArrowheads="1"/>
          </p:cNvSpPr>
          <p:nvPr/>
        </p:nvSpPr>
        <p:spPr bwMode="auto">
          <a:xfrm>
            <a:off x="0" y="720850"/>
            <a:ext cx="3527425" cy="70788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ΑΞΙΟΛΟΓΗΣΗ από εξωτερικούς αξιολογητές</a:t>
            </a:r>
            <a:endParaRPr lang="en-GB" altLang="en-US" sz="20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500430" y="214290"/>
            <a:ext cx="335758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5786414" y="714356"/>
            <a:ext cx="33575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57958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4" name="13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oneTexte 60"/>
          <p:cNvSpPr txBox="1">
            <a:spLocks noChangeArrowheads="1"/>
          </p:cNvSpPr>
          <p:nvPr/>
        </p:nvSpPr>
        <p:spPr bwMode="auto">
          <a:xfrm>
            <a:off x="0" y="785794"/>
            <a:ext cx="3527425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2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ΑΞΙΟΛΟΓΗΣΗ ΠΟΙΟΤΗΤΑΣ</a:t>
            </a:r>
            <a:endParaRPr lang="en-GB" altLang="en-US" sz="24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4931" name="Content Placeholder 5"/>
          <p:cNvSpPr>
            <a:spLocks noGrp="1"/>
          </p:cNvSpPr>
          <p:nvPr>
            <p:ph idx="1"/>
          </p:nvPr>
        </p:nvSpPr>
        <p:spPr>
          <a:xfrm>
            <a:off x="107950" y="1844675"/>
            <a:ext cx="8928100" cy="4824413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1500"/>
              </a:spcAft>
              <a:buClr>
                <a:srgbClr val="F79D43"/>
              </a:buClr>
              <a:buFont typeface="Wingdings" pitchFamily="2" charset="2"/>
              <a:buChar char="v"/>
            </a:pPr>
            <a:r>
              <a:rPr lang="el-GR" altLang="en-US" sz="1400" dirty="0" smtClean="0">
                <a:solidFill>
                  <a:srgbClr val="F54123"/>
                </a:solidFill>
              </a:rPr>
              <a:t>Συνάφεια του σχεδίου</a:t>
            </a:r>
            <a:r>
              <a:rPr lang="en-GB" altLang="en-US" sz="1400" dirty="0" smtClean="0">
                <a:solidFill>
                  <a:srgbClr val="0033FF"/>
                </a:solidFill>
              </a:rPr>
              <a:t> </a:t>
            </a:r>
            <a:r>
              <a:rPr lang="en-GB" altLang="en-US" sz="1400" b="0" dirty="0" smtClean="0">
                <a:solidFill>
                  <a:schemeClr val="tx2"/>
                </a:solidFill>
              </a:rPr>
              <a:t>(30%)</a:t>
            </a:r>
          </a:p>
          <a:p>
            <a:pPr marL="533400" lvl="1" indent="-355600" algn="just">
              <a:spcBef>
                <a:spcPct val="0"/>
              </a:spcBef>
              <a:spcAft>
                <a:spcPts val="1500"/>
              </a:spcAft>
              <a:buClr>
                <a:srgbClr val="F54123"/>
              </a:buClr>
              <a:buFont typeface="Wingdings" pitchFamily="2" charset="2"/>
              <a:buChar char="ü"/>
            </a:pPr>
            <a:r>
              <a:rPr lang="el-GR" altLang="en-US" sz="1400" i="0" dirty="0" smtClean="0">
                <a:solidFill>
                  <a:schemeClr val="tx2"/>
                </a:solidFill>
              </a:rPr>
              <a:t>Ατζέντα Εκσυγχρονισμού Ανώτατης Εκπαίδευσης </a:t>
            </a:r>
            <a:r>
              <a:rPr lang="en-GB" altLang="en-US" sz="1400" i="0" dirty="0" smtClean="0">
                <a:solidFill>
                  <a:schemeClr val="tx2"/>
                </a:solidFill>
              </a:rPr>
              <a:t>+ </a:t>
            </a:r>
            <a:r>
              <a:rPr lang="el-GR" altLang="en-US" sz="1400" i="0" dirty="0" smtClean="0">
                <a:solidFill>
                  <a:schemeClr val="tx2"/>
                </a:solidFill>
              </a:rPr>
              <a:t>συνέργειες μεταξύ διαφορετικών τομέων</a:t>
            </a:r>
            <a:r>
              <a:rPr lang="en-GB" altLang="en-US" sz="1400" i="0" dirty="0" smtClean="0">
                <a:solidFill>
                  <a:schemeClr val="tx2"/>
                </a:solidFill>
              </a:rPr>
              <a:t> + </a:t>
            </a:r>
            <a:r>
              <a:rPr lang="el-GR" altLang="en-US" sz="1400" i="0" dirty="0" smtClean="0">
                <a:solidFill>
                  <a:schemeClr val="tx2"/>
                </a:solidFill>
              </a:rPr>
              <a:t>ξεκάθαροι</a:t>
            </a:r>
            <a:r>
              <a:rPr lang="en-GB" altLang="en-US" sz="1400" i="0" dirty="0" smtClean="0">
                <a:solidFill>
                  <a:schemeClr val="tx2"/>
                </a:solidFill>
              </a:rPr>
              <a:t>/</a:t>
            </a:r>
            <a:r>
              <a:rPr lang="el-GR" altLang="en-US" sz="1400" i="0" dirty="0" smtClean="0">
                <a:solidFill>
                  <a:schemeClr val="tx2"/>
                </a:solidFill>
              </a:rPr>
              <a:t>ρεαλιστικοί στόχοι</a:t>
            </a:r>
            <a:r>
              <a:rPr lang="en-GB" altLang="en-US" sz="1400" i="0" dirty="0" smtClean="0">
                <a:solidFill>
                  <a:schemeClr val="tx2"/>
                </a:solidFill>
              </a:rPr>
              <a:t>+ </a:t>
            </a:r>
            <a:r>
              <a:rPr lang="el-GR" altLang="en-US" sz="1400" i="0" dirty="0" smtClean="0">
                <a:solidFill>
                  <a:schemeClr val="tx2"/>
                </a:solidFill>
              </a:rPr>
              <a:t>βασίζεται σε ανάλυση αναγκών</a:t>
            </a:r>
            <a:r>
              <a:rPr lang="en-GB" altLang="en-US" sz="1400" i="0" dirty="0" smtClean="0">
                <a:solidFill>
                  <a:schemeClr val="tx2"/>
                </a:solidFill>
              </a:rPr>
              <a:t> + </a:t>
            </a:r>
            <a:r>
              <a:rPr lang="el-GR" altLang="en-US" sz="1400" i="0" dirty="0" smtClean="0">
                <a:solidFill>
                  <a:schemeClr val="tx2"/>
                </a:solidFill>
              </a:rPr>
              <a:t>καινοτομία</a:t>
            </a:r>
            <a:r>
              <a:rPr lang="en-GB" altLang="en-US" sz="1400" i="0" dirty="0" smtClean="0">
                <a:solidFill>
                  <a:schemeClr val="tx2"/>
                </a:solidFill>
              </a:rPr>
              <a:t> +</a:t>
            </a:r>
            <a:r>
              <a:rPr lang="el-GR" altLang="en-US" sz="1400" i="0" dirty="0" smtClean="0">
                <a:solidFill>
                  <a:schemeClr val="tx2"/>
                </a:solidFill>
              </a:rPr>
              <a:t> Ευρωπαϊκή προστιθέμενη αξία</a:t>
            </a:r>
            <a:endParaRPr lang="en-GB" altLang="en-US" sz="1400" i="0" dirty="0" smtClean="0">
              <a:solidFill>
                <a:schemeClr val="tx2"/>
              </a:solidFill>
            </a:endParaRPr>
          </a:p>
          <a:p>
            <a:pPr algn="just">
              <a:spcBef>
                <a:spcPts val="600"/>
              </a:spcBef>
              <a:spcAft>
                <a:spcPts val="1500"/>
              </a:spcAft>
              <a:buClr>
                <a:srgbClr val="F79D43"/>
              </a:buClr>
              <a:buFont typeface="Wingdings" pitchFamily="2" charset="2"/>
              <a:buChar char="v"/>
            </a:pPr>
            <a:r>
              <a:rPr lang="el-GR" altLang="en-US" sz="1400" dirty="0" smtClean="0">
                <a:solidFill>
                  <a:srgbClr val="F54123"/>
                </a:solidFill>
              </a:rPr>
              <a:t>Ποιότητα σχεδιασμού και πραγματοποίησης </a:t>
            </a:r>
            <a:r>
              <a:rPr lang="en-GB" altLang="en-US" sz="1400" b="0" dirty="0" smtClean="0">
                <a:solidFill>
                  <a:schemeClr val="tx2"/>
                </a:solidFill>
              </a:rPr>
              <a:t>(20%)</a:t>
            </a:r>
          </a:p>
          <a:p>
            <a:pPr marL="533400" lvl="1" indent="-355600" algn="just">
              <a:spcBef>
                <a:spcPct val="0"/>
              </a:spcBef>
              <a:spcAft>
                <a:spcPts val="1500"/>
              </a:spcAft>
              <a:buClr>
                <a:srgbClr val="F54123"/>
              </a:buClr>
              <a:buFont typeface="Wingdings" pitchFamily="2" charset="2"/>
              <a:buChar char="ü"/>
            </a:pPr>
            <a:r>
              <a:rPr lang="el-GR" altLang="en-US" sz="1400" i="0" dirty="0" smtClean="0">
                <a:solidFill>
                  <a:schemeClr val="tx2"/>
                </a:solidFill>
              </a:rPr>
              <a:t>Αναλυτικό πρόγραμμα εργασίας</a:t>
            </a:r>
            <a:r>
              <a:rPr lang="en-GB" altLang="en-US" sz="1400" i="0" dirty="0" smtClean="0">
                <a:solidFill>
                  <a:schemeClr val="tx2"/>
                </a:solidFill>
              </a:rPr>
              <a:t> + </a:t>
            </a:r>
            <a:r>
              <a:rPr lang="el-GR" altLang="en-US" sz="1400" i="0" dirty="0" smtClean="0">
                <a:solidFill>
                  <a:schemeClr val="tx2"/>
                </a:solidFill>
              </a:rPr>
              <a:t>συνάφεια</a:t>
            </a:r>
            <a:r>
              <a:rPr lang="en-GB" altLang="en-US" sz="1400" i="0" dirty="0" smtClean="0">
                <a:solidFill>
                  <a:schemeClr val="tx2"/>
                </a:solidFill>
              </a:rPr>
              <a:t> </a:t>
            </a:r>
            <a:r>
              <a:rPr lang="el-GR" altLang="en-US" sz="1400" i="0" dirty="0" smtClean="0">
                <a:solidFill>
                  <a:schemeClr val="tx2"/>
                </a:solidFill>
              </a:rPr>
              <a:t>δραστηριοτήτων+ μεθοδολογίας</a:t>
            </a:r>
            <a:r>
              <a:rPr lang="en-GB" altLang="en-US" sz="1400" i="0" dirty="0" smtClean="0">
                <a:solidFill>
                  <a:schemeClr val="tx2"/>
                </a:solidFill>
              </a:rPr>
              <a:t> + </a:t>
            </a:r>
            <a:r>
              <a:rPr lang="el-GR" altLang="en-US" sz="1400" i="0" dirty="0" smtClean="0">
                <a:solidFill>
                  <a:schemeClr val="tx2"/>
                </a:solidFill>
              </a:rPr>
              <a:t>μέτρα ελέγχου ποιότητας </a:t>
            </a:r>
            <a:r>
              <a:rPr lang="en-GB" altLang="en-US" sz="1400" i="0" dirty="0" smtClean="0">
                <a:solidFill>
                  <a:schemeClr val="tx2"/>
                </a:solidFill>
              </a:rPr>
              <a:t>+ </a:t>
            </a:r>
            <a:r>
              <a:rPr lang="el-GR" altLang="en-US" sz="1400" i="0" dirty="0" smtClean="0">
                <a:solidFill>
                  <a:schemeClr val="tx2"/>
                </a:solidFill>
              </a:rPr>
              <a:t>σχέση κόστους/ωφελείας</a:t>
            </a:r>
            <a:r>
              <a:rPr lang="en-GB" altLang="en-US" sz="1400" i="0" dirty="0" smtClean="0">
                <a:solidFill>
                  <a:schemeClr val="tx2"/>
                </a:solidFill>
              </a:rPr>
              <a:t> + </a:t>
            </a:r>
            <a:r>
              <a:rPr lang="el-GR" altLang="en-US" sz="1400" i="0" dirty="0" smtClean="0">
                <a:solidFill>
                  <a:schemeClr val="tx2"/>
                </a:solidFill>
              </a:rPr>
              <a:t>ενσωμάτωση περιόδων κινητικότητας, κατάλληλες για τους στόχους του σχεδίου </a:t>
            </a:r>
            <a:endParaRPr lang="en-GB" altLang="en-US" sz="1400" i="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1500"/>
              </a:spcAft>
              <a:buClr>
                <a:srgbClr val="F79D43"/>
              </a:buClr>
              <a:buFont typeface="Wingdings" pitchFamily="2" charset="2"/>
              <a:buChar char="v"/>
            </a:pPr>
            <a:r>
              <a:rPr lang="el-GR" altLang="en-US" sz="1400" dirty="0" smtClean="0">
                <a:solidFill>
                  <a:srgbClr val="F54123"/>
                </a:solidFill>
              </a:rPr>
              <a:t>Ποιότητα εταιρικής σχέσης</a:t>
            </a:r>
            <a:r>
              <a:rPr lang="en-GB" altLang="en-US" sz="1400" dirty="0" smtClean="0">
                <a:solidFill>
                  <a:srgbClr val="F54123"/>
                </a:solidFill>
              </a:rPr>
              <a:t> </a:t>
            </a:r>
            <a:r>
              <a:rPr lang="en-GB" altLang="en-US" sz="1400" dirty="0" smtClean="0">
                <a:solidFill>
                  <a:srgbClr val="FF0000"/>
                </a:solidFill>
              </a:rPr>
              <a:t>&amp; </a:t>
            </a:r>
            <a:r>
              <a:rPr lang="el-GR" altLang="en-US" sz="1400" dirty="0" smtClean="0">
                <a:solidFill>
                  <a:srgbClr val="FF0000"/>
                </a:solidFill>
              </a:rPr>
              <a:t>ρυθμίσεις όρων συνεργασίας</a:t>
            </a:r>
            <a:r>
              <a:rPr lang="en-GB" altLang="en-US" sz="1400" dirty="0" smtClean="0">
                <a:solidFill>
                  <a:srgbClr val="FF0000"/>
                </a:solidFill>
              </a:rPr>
              <a:t> </a:t>
            </a:r>
            <a:r>
              <a:rPr lang="en-GB" altLang="en-US" sz="1400" b="0" dirty="0" smtClean="0">
                <a:solidFill>
                  <a:schemeClr val="tx2"/>
                </a:solidFill>
              </a:rPr>
              <a:t>(20%)</a:t>
            </a:r>
          </a:p>
          <a:p>
            <a:pPr marL="533400" lvl="1" indent="-355600" algn="just">
              <a:spcBef>
                <a:spcPct val="0"/>
              </a:spcBef>
              <a:spcAft>
                <a:spcPts val="1500"/>
              </a:spcAft>
              <a:buClr>
                <a:srgbClr val="F54123"/>
              </a:buClr>
              <a:buFont typeface="Wingdings" pitchFamily="2" charset="2"/>
              <a:buChar char="ü"/>
            </a:pPr>
            <a:r>
              <a:rPr lang="el-GR" altLang="en-US" sz="1400" i="0" dirty="0" smtClean="0">
                <a:solidFill>
                  <a:schemeClr val="tx2"/>
                </a:solidFill>
              </a:rPr>
              <a:t>Κατάλληλος συνδυασμός συμμετεχόντων οργανισμών </a:t>
            </a:r>
            <a:r>
              <a:rPr lang="en-GB" altLang="en-US" sz="1400" i="0" dirty="0" smtClean="0">
                <a:solidFill>
                  <a:schemeClr val="tx2"/>
                </a:solidFill>
              </a:rPr>
              <a:t>+ </a:t>
            </a:r>
            <a:r>
              <a:rPr lang="el-GR" altLang="en-US" sz="1400" i="0" dirty="0" smtClean="0">
                <a:solidFill>
                  <a:schemeClr val="tx2"/>
                </a:solidFill>
              </a:rPr>
              <a:t>κατανομή καθηκόντων</a:t>
            </a:r>
            <a:r>
              <a:rPr lang="en-GB" altLang="en-US" sz="1400" i="0" dirty="0" smtClean="0">
                <a:solidFill>
                  <a:schemeClr val="tx2"/>
                </a:solidFill>
              </a:rPr>
              <a:t> + </a:t>
            </a:r>
            <a:r>
              <a:rPr lang="el-GR" altLang="en-US" sz="1400" i="0" dirty="0" smtClean="0">
                <a:solidFill>
                  <a:schemeClr val="tx2"/>
                </a:solidFill>
              </a:rPr>
              <a:t>ενεργός συμμετοχή νέων εταίρων</a:t>
            </a:r>
            <a:r>
              <a:rPr lang="en-GB" altLang="en-US" sz="1400" i="0" dirty="0" smtClean="0">
                <a:solidFill>
                  <a:schemeClr val="tx2"/>
                </a:solidFill>
              </a:rPr>
              <a:t> +</a:t>
            </a:r>
            <a:r>
              <a:rPr lang="el-GR" altLang="en-US" sz="1400" i="0" dirty="0" smtClean="0">
                <a:solidFill>
                  <a:schemeClr val="tx2"/>
                </a:solidFill>
              </a:rPr>
              <a:t> μηχανισμός συντονισμού και επικοινωνίας</a:t>
            </a:r>
            <a:endParaRPr lang="en-GB" altLang="en-US" sz="1400" b="1" i="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1500"/>
              </a:spcAft>
              <a:buClr>
                <a:srgbClr val="F79D43"/>
              </a:buClr>
              <a:buFont typeface="Wingdings" pitchFamily="2" charset="2"/>
              <a:buChar char="v"/>
            </a:pPr>
            <a:r>
              <a:rPr lang="el-GR" altLang="en-US" sz="1400" dirty="0" smtClean="0">
                <a:solidFill>
                  <a:srgbClr val="F54123"/>
                </a:solidFill>
              </a:rPr>
              <a:t>Αντίκτυπος</a:t>
            </a:r>
            <a:r>
              <a:rPr lang="en-GB" altLang="en-US" sz="1400" dirty="0" smtClean="0">
                <a:solidFill>
                  <a:srgbClr val="F54123"/>
                </a:solidFill>
              </a:rPr>
              <a:t>, </a:t>
            </a:r>
            <a:r>
              <a:rPr lang="el-GR" altLang="en-US" sz="1400" dirty="0" smtClean="0">
                <a:solidFill>
                  <a:srgbClr val="F54123"/>
                </a:solidFill>
              </a:rPr>
              <a:t>διάδοση και βιωσιμότητα</a:t>
            </a:r>
            <a:r>
              <a:rPr lang="en-GB" altLang="en-US" sz="1400" dirty="0" smtClean="0">
                <a:solidFill>
                  <a:srgbClr val="0033FF"/>
                </a:solidFill>
              </a:rPr>
              <a:t> </a:t>
            </a:r>
            <a:r>
              <a:rPr lang="el-GR" altLang="en-US" sz="1400" dirty="0" smtClean="0">
                <a:solidFill>
                  <a:srgbClr val="FF0000"/>
                </a:solidFill>
              </a:rPr>
              <a:t>του σχεδίου </a:t>
            </a:r>
            <a:r>
              <a:rPr lang="en-GB" altLang="en-US" sz="1400" b="0" dirty="0" smtClean="0">
                <a:solidFill>
                  <a:schemeClr val="tx2"/>
                </a:solidFill>
              </a:rPr>
              <a:t>(30%</a:t>
            </a:r>
            <a:r>
              <a:rPr lang="en-GB" altLang="en-US" sz="1400" dirty="0" smtClean="0">
                <a:solidFill>
                  <a:schemeClr val="tx2"/>
                </a:solidFill>
              </a:rPr>
              <a:t>)</a:t>
            </a:r>
          </a:p>
          <a:p>
            <a:pPr marL="533400" lvl="1" indent="-355600" algn="just">
              <a:spcBef>
                <a:spcPct val="0"/>
              </a:spcBef>
              <a:spcAft>
                <a:spcPts val="1500"/>
              </a:spcAft>
              <a:buClr>
                <a:srgbClr val="F54123"/>
              </a:buClr>
              <a:buFont typeface="Wingdings" pitchFamily="2" charset="2"/>
              <a:buChar char="ü"/>
            </a:pPr>
            <a:r>
              <a:rPr lang="el-GR" altLang="en-US" sz="1400" i="0" smtClean="0">
                <a:solidFill>
                  <a:schemeClr val="tx2"/>
                </a:solidFill>
              </a:rPr>
              <a:t>Μέτρα </a:t>
            </a:r>
            <a:r>
              <a:rPr lang="el-GR" altLang="en-US" sz="1400" i="0" dirty="0" smtClean="0">
                <a:solidFill>
                  <a:schemeClr val="tx2"/>
                </a:solidFill>
              </a:rPr>
              <a:t>αξιολόγησης των αποτελεσμάτων + αντίκτυπος, εντός και εκτός εταιρικής σχέσης + ποιότητα σχεδίου διάδοσης αποτελεσμάτων +μέτρα βιωσιμότητας</a:t>
            </a:r>
            <a:endParaRPr lang="en-GB" altLang="en-US" sz="1400" i="0" dirty="0" smtClean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500430" y="214290"/>
            <a:ext cx="33575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60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2272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2" name="11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Συνάφεια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-</a:t>
            </a:r>
            <a:r>
              <a:rPr lang="en-US" dirty="0" smtClean="0">
                <a:solidFill>
                  <a:schemeClr val="tx2"/>
                </a:solidFill>
              </a:rPr>
              <a:t>E</a:t>
            </a:r>
            <a:r>
              <a:rPr lang="el-GR" dirty="0" err="1" smtClean="0">
                <a:solidFill>
                  <a:schemeClr val="tx2"/>
                </a:solidFill>
              </a:rPr>
              <a:t>ίναι</a:t>
            </a:r>
            <a:r>
              <a:rPr lang="el-GR" dirty="0" smtClean="0">
                <a:solidFill>
                  <a:schemeClr val="tx2"/>
                </a:solidFill>
              </a:rPr>
              <a:t> ξεκάθαρο το</a:t>
            </a:r>
            <a:r>
              <a:rPr lang="el-GR" dirty="0" smtClean="0">
                <a:solidFill>
                  <a:schemeClr val="accent2"/>
                </a:solidFill>
              </a:rPr>
              <a:t> σκεπτικό </a:t>
            </a:r>
            <a:r>
              <a:rPr lang="el-GR" dirty="0" smtClean="0">
                <a:solidFill>
                  <a:schemeClr val="tx2"/>
                </a:solidFill>
              </a:rPr>
              <a:t>της πρότασης;  Σε ποιους τομείς εκπαίδευσης και κατάρτισης απευθύνεται (για </a:t>
            </a:r>
            <a:r>
              <a:rPr lang="en-US" dirty="0" smtClean="0">
                <a:solidFill>
                  <a:schemeClr val="tx2"/>
                </a:solidFill>
              </a:rPr>
              <a:t>Cross </a:t>
            </a:r>
            <a:r>
              <a:rPr lang="en-US" dirty="0" err="1" smtClean="0">
                <a:solidFill>
                  <a:schemeClr val="tx2"/>
                </a:solidFill>
              </a:rPr>
              <a:t>sectoral</a:t>
            </a:r>
            <a:r>
              <a:rPr lang="el-GR" dirty="0" smtClean="0">
                <a:solidFill>
                  <a:schemeClr val="tx2"/>
                </a:solidFill>
              </a:rPr>
              <a:t>); 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- Σε ποιες </a:t>
            </a:r>
            <a:r>
              <a:rPr lang="el-GR" dirty="0" smtClean="0">
                <a:solidFill>
                  <a:schemeClr val="accent2"/>
                </a:solidFill>
              </a:rPr>
              <a:t>ομάδες </a:t>
            </a:r>
            <a:r>
              <a:rPr lang="el-GR" dirty="0" err="1" smtClean="0">
                <a:solidFill>
                  <a:schemeClr val="tx2"/>
                </a:solidFill>
              </a:rPr>
              <a:t>στοχεύ</a:t>
            </a:r>
            <a:r>
              <a:rPr lang="en-US" dirty="0" smtClean="0">
                <a:solidFill>
                  <a:schemeClr val="tx2"/>
                </a:solidFill>
              </a:rPr>
              <a:t>o</a:t>
            </a:r>
            <a:r>
              <a:rPr lang="el-GR" dirty="0" smtClean="0">
                <a:solidFill>
                  <a:schemeClr val="tx2"/>
                </a:solidFill>
              </a:rPr>
              <a:t>υν τα παραδοτέα/ το σχέδιο διάδοσης αποτελεσμάτων; 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-Έχει προηγηθεί </a:t>
            </a:r>
            <a:r>
              <a:rPr lang="el-GR" dirty="0" smtClean="0">
                <a:solidFill>
                  <a:schemeClr val="accent2"/>
                </a:solidFill>
              </a:rPr>
              <a:t>ανάλυση αναγκών; 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-Οι </a:t>
            </a:r>
            <a:r>
              <a:rPr lang="el-GR" dirty="0" smtClean="0">
                <a:solidFill>
                  <a:schemeClr val="accent2"/>
                </a:solidFill>
              </a:rPr>
              <a:t>στόχοι</a:t>
            </a:r>
            <a:r>
              <a:rPr lang="el-GR" dirty="0" smtClean="0">
                <a:solidFill>
                  <a:schemeClr val="tx2"/>
                </a:solidFill>
              </a:rPr>
              <a:t> είναι </a:t>
            </a:r>
            <a:r>
              <a:rPr lang="el-GR" dirty="0" smtClean="0">
                <a:solidFill>
                  <a:schemeClr val="accent2"/>
                </a:solidFill>
              </a:rPr>
              <a:t>ξεκάθαροι</a:t>
            </a:r>
            <a:r>
              <a:rPr lang="el-GR" dirty="0" smtClean="0">
                <a:solidFill>
                  <a:schemeClr val="tx2"/>
                </a:solidFill>
              </a:rPr>
              <a:t> και ρεαλιστικοί;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-Τα </a:t>
            </a:r>
            <a:r>
              <a:rPr lang="el-GR" dirty="0" smtClean="0">
                <a:solidFill>
                  <a:schemeClr val="accent2"/>
                </a:solidFill>
              </a:rPr>
              <a:t>αποτελέσματα</a:t>
            </a:r>
            <a:r>
              <a:rPr lang="el-GR" dirty="0" smtClean="0">
                <a:solidFill>
                  <a:schemeClr val="tx2"/>
                </a:solidFill>
              </a:rPr>
              <a:t> μπορούν να επιτευχθούν;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-Προτείνεται κάτι </a:t>
            </a:r>
            <a:r>
              <a:rPr lang="el-GR" dirty="0" smtClean="0">
                <a:solidFill>
                  <a:schemeClr val="accent2"/>
                </a:solidFill>
              </a:rPr>
              <a:t>καινοτόμο;</a:t>
            </a:r>
            <a:r>
              <a:rPr lang="el-GR" dirty="0" smtClean="0">
                <a:solidFill>
                  <a:schemeClr val="tx2"/>
                </a:solidFill>
              </a:rPr>
              <a:t> (γενικότερα, αλλά και για εταίρους)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-Ποιες είναι οι </a:t>
            </a:r>
            <a:r>
              <a:rPr lang="el-GR" dirty="0" smtClean="0">
                <a:solidFill>
                  <a:schemeClr val="accent2"/>
                </a:solidFill>
              </a:rPr>
              <a:t>μέθοδοι διδασκαλίας </a:t>
            </a:r>
            <a:r>
              <a:rPr lang="el-GR" dirty="0" smtClean="0">
                <a:solidFill>
                  <a:schemeClr val="tx2"/>
                </a:solidFill>
              </a:rPr>
              <a:t>που προτείνονται;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-Προτείνονται </a:t>
            </a:r>
            <a:r>
              <a:rPr lang="el-GR" dirty="0" smtClean="0">
                <a:solidFill>
                  <a:schemeClr val="accent2"/>
                </a:solidFill>
              </a:rPr>
              <a:t>συνέργειες </a:t>
            </a:r>
            <a:r>
              <a:rPr lang="el-GR" dirty="0" smtClean="0">
                <a:solidFill>
                  <a:schemeClr val="tx2"/>
                </a:solidFill>
              </a:rPr>
              <a:t>με άλλους τομείς της εκπαίδευσης και κατάρτισης, αν ναι ποιες;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-Ποια είναι η </a:t>
            </a:r>
            <a:r>
              <a:rPr lang="el-GR" dirty="0" smtClean="0">
                <a:solidFill>
                  <a:schemeClr val="accent2"/>
                </a:solidFill>
              </a:rPr>
              <a:t>προστιθέμενη αξία </a:t>
            </a:r>
            <a:r>
              <a:rPr lang="el-GR" dirty="0" smtClean="0">
                <a:solidFill>
                  <a:schemeClr val="tx2"/>
                </a:solidFill>
              </a:rPr>
              <a:t>του σχεδίου σε ευρωπαϊκό επίπεδο; 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-Υπάρχει σύνδεση με </a:t>
            </a:r>
            <a:r>
              <a:rPr lang="el-GR" dirty="0" smtClean="0">
                <a:solidFill>
                  <a:schemeClr val="accent2"/>
                </a:solidFill>
              </a:rPr>
              <a:t>πολιτικές περιφερειακής ανάπτυξης;</a:t>
            </a:r>
          </a:p>
          <a:p>
            <a:endParaRPr lang="el-GR" dirty="0"/>
          </a:p>
        </p:txBody>
      </p:sp>
      <p:pic>
        <p:nvPicPr>
          <p:cNvPr id="4" name="4 - Εικόνα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l-GR" b="1" dirty="0" smtClean="0">
                <a:solidFill>
                  <a:schemeClr val="accent2"/>
                </a:solidFill>
              </a:rPr>
              <a:t>Συνάφεια</a:t>
            </a:r>
            <a:endParaRPr lang="el-GR" b="1" dirty="0">
              <a:solidFill>
                <a:schemeClr val="accent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983179"/>
          </a:xfrm>
        </p:spPr>
        <p:txBody>
          <a:bodyPr>
            <a:normAutofit fontScale="47500" lnSpcReduction="20000"/>
          </a:bodyPr>
          <a:lstStyle/>
          <a:p>
            <a:r>
              <a:rPr lang="en-US" sz="5200" dirty="0" smtClean="0">
                <a:solidFill>
                  <a:schemeClr val="tx2"/>
                </a:solidFill>
              </a:rPr>
              <a:t>A</a:t>
            </a:r>
            <a:r>
              <a:rPr lang="el-GR" sz="5200" dirty="0" err="1" smtClean="0">
                <a:solidFill>
                  <a:schemeClr val="tx2"/>
                </a:solidFill>
              </a:rPr>
              <a:t>νταποκρίνεται</a:t>
            </a:r>
            <a:r>
              <a:rPr lang="el-GR" sz="5200" dirty="0" smtClean="0">
                <a:solidFill>
                  <a:schemeClr val="tx2"/>
                </a:solidFill>
              </a:rPr>
              <a:t> στις ευρωπαϊκές πολιτικές και στις προτεραιότητες της δράσης; </a:t>
            </a:r>
          </a:p>
          <a:p>
            <a:r>
              <a:rPr lang="el-GR" sz="5200" dirty="0" smtClean="0">
                <a:solidFill>
                  <a:schemeClr val="tx2"/>
                </a:solidFill>
              </a:rPr>
              <a:t>Καλλιεργεί </a:t>
            </a:r>
            <a:r>
              <a:rPr lang="el-GR" sz="5200" dirty="0" smtClean="0">
                <a:solidFill>
                  <a:schemeClr val="accent2"/>
                </a:solidFill>
              </a:rPr>
              <a:t>βασικές δεξιότητες </a:t>
            </a:r>
            <a:r>
              <a:rPr lang="el-GR" sz="5200" dirty="0" smtClean="0">
                <a:solidFill>
                  <a:schemeClr val="tx2"/>
                </a:solidFill>
              </a:rPr>
              <a:t>(επιχειρηματικό πνεύμα, γλωσσομάθεια, χρήση ΤΠΕ);</a:t>
            </a:r>
          </a:p>
          <a:p>
            <a:r>
              <a:rPr lang="el-GR" sz="5200" dirty="0" smtClean="0">
                <a:solidFill>
                  <a:schemeClr val="tx2"/>
                </a:solidFill>
              </a:rPr>
              <a:t> Συντελεί στη </a:t>
            </a:r>
            <a:r>
              <a:rPr lang="el-GR" sz="5200" dirty="0" smtClean="0">
                <a:solidFill>
                  <a:schemeClr val="accent2"/>
                </a:solidFill>
              </a:rPr>
              <a:t>μείωση της εγκατάλειψης σπουδών</a:t>
            </a:r>
            <a:r>
              <a:rPr lang="el-GR" sz="5200" dirty="0" smtClean="0">
                <a:solidFill>
                  <a:schemeClr val="tx2"/>
                </a:solidFill>
              </a:rPr>
              <a:t>, λαμβάνει μέτρα για συμμετοχή ατόμων από κοινωνικές ομάδες που δεν αντιπροσωπεύονται επαρκώς στην Ανώτατη Εκπαίδευση; </a:t>
            </a:r>
          </a:p>
          <a:p>
            <a:r>
              <a:rPr lang="el-GR" sz="5200" dirty="0" smtClean="0">
                <a:solidFill>
                  <a:schemeClr val="accent2"/>
                </a:solidFill>
              </a:rPr>
              <a:t>Προωθεί τη χρήση εργαλείων ΤΠΕ</a:t>
            </a:r>
            <a:r>
              <a:rPr lang="el-GR" sz="5200" dirty="0" smtClean="0">
                <a:solidFill>
                  <a:schemeClr val="tx2"/>
                </a:solidFill>
              </a:rPr>
              <a:t>, εργαλείων αναγνώρισης δεξιοτήτων , αποτελεί μια βιώσιμη επένδυση; </a:t>
            </a:r>
          </a:p>
          <a:p>
            <a:r>
              <a:rPr lang="el-GR" sz="5200" dirty="0" smtClean="0">
                <a:solidFill>
                  <a:schemeClr val="tx2"/>
                </a:solidFill>
              </a:rPr>
              <a:t>Προωθεί </a:t>
            </a:r>
            <a:r>
              <a:rPr lang="el-GR" sz="5200" dirty="0" smtClean="0">
                <a:solidFill>
                  <a:schemeClr val="accent2"/>
                </a:solidFill>
              </a:rPr>
              <a:t>την επαγγελματική εξέλιξη του προσωπικού </a:t>
            </a:r>
            <a:r>
              <a:rPr lang="el-GR" sz="5200" dirty="0" smtClean="0">
                <a:solidFill>
                  <a:schemeClr val="tx2"/>
                </a:solidFill>
              </a:rPr>
              <a:t>για διδασκαλία με χρήση ΤΠΕ; </a:t>
            </a:r>
          </a:p>
          <a:p>
            <a:endParaRPr lang="el-GR" sz="5200" dirty="0"/>
          </a:p>
        </p:txBody>
      </p:sp>
      <p:pic>
        <p:nvPicPr>
          <p:cNvPr id="4" name="4 - Εικόνα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802063" y="3798888"/>
            <a:ext cx="592137" cy="1130300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e 4"/>
          <p:cNvGrpSpPr>
            <a:grpSpLocks/>
          </p:cNvGrpSpPr>
          <p:nvPr/>
        </p:nvGrpSpPr>
        <p:grpSpPr bwMode="auto">
          <a:xfrm>
            <a:off x="1192213" y="2420938"/>
            <a:ext cx="1076325" cy="1076325"/>
            <a:chOff x="0" y="0"/>
            <a:chExt cx="1075963" cy="1075963"/>
          </a:xfrm>
        </p:grpSpPr>
        <p:sp>
          <p:nvSpPr>
            <p:cNvPr id="6" name="Ellipse 5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4"/>
            <p:cNvSpPr/>
            <p:nvPr/>
          </p:nvSpPr>
          <p:spPr>
            <a:xfrm>
              <a:off x="120609" y="157109"/>
              <a:ext cx="874418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3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Erasmus</a:t>
              </a:r>
            </a:p>
          </p:txBody>
        </p:sp>
      </p:grpSp>
      <p:grpSp>
        <p:nvGrpSpPr>
          <p:cNvPr id="3" name="Groupe 7"/>
          <p:cNvGrpSpPr>
            <a:grpSpLocks/>
          </p:cNvGrpSpPr>
          <p:nvPr/>
        </p:nvGrpSpPr>
        <p:grpSpPr bwMode="auto">
          <a:xfrm>
            <a:off x="2268538" y="2808288"/>
            <a:ext cx="1074737" cy="1076325"/>
            <a:chOff x="0" y="0"/>
            <a:chExt cx="1075963" cy="1075963"/>
          </a:xfrm>
        </p:grpSpPr>
        <p:sp>
          <p:nvSpPr>
            <p:cNvPr id="9" name="Ellipse 8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lipse 4"/>
            <p:cNvSpPr/>
            <p:nvPr/>
          </p:nvSpPr>
          <p:spPr>
            <a:xfrm>
              <a:off x="71518" y="157109"/>
              <a:ext cx="918622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Grundtvig</a:t>
              </a:r>
            </a:p>
          </p:txBody>
        </p:sp>
      </p:grpSp>
      <p:grpSp>
        <p:nvGrpSpPr>
          <p:cNvPr id="5" name="Groupe 10"/>
          <p:cNvGrpSpPr>
            <a:grpSpLocks/>
          </p:cNvGrpSpPr>
          <p:nvPr/>
        </p:nvGrpSpPr>
        <p:grpSpPr bwMode="auto">
          <a:xfrm>
            <a:off x="220663" y="2879725"/>
            <a:ext cx="1076325" cy="1076325"/>
            <a:chOff x="0" y="0"/>
            <a:chExt cx="1075963" cy="1075963"/>
          </a:xfrm>
        </p:grpSpPr>
        <p:sp>
          <p:nvSpPr>
            <p:cNvPr id="12" name="Ellipse 11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lipse 4"/>
            <p:cNvSpPr/>
            <p:nvPr/>
          </p:nvSpPr>
          <p:spPr>
            <a:xfrm>
              <a:off x="71413" y="157110"/>
              <a:ext cx="918854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3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Leonardo</a:t>
              </a:r>
            </a:p>
          </p:txBody>
        </p:sp>
      </p:grpSp>
      <p:grpSp>
        <p:nvGrpSpPr>
          <p:cNvPr id="8" name="Groupe 13"/>
          <p:cNvGrpSpPr>
            <a:grpSpLocks/>
          </p:cNvGrpSpPr>
          <p:nvPr/>
        </p:nvGrpSpPr>
        <p:grpSpPr bwMode="auto">
          <a:xfrm>
            <a:off x="1196975" y="3521075"/>
            <a:ext cx="1076325" cy="1076325"/>
            <a:chOff x="0" y="0"/>
            <a:chExt cx="1075963" cy="1075963"/>
          </a:xfrm>
        </p:grpSpPr>
        <p:sp>
          <p:nvSpPr>
            <p:cNvPr id="15" name="Ellipse 14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lipse 4"/>
            <p:cNvSpPr/>
            <p:nvPr/>
          </p:nvSpPr>
          <p:spPr>
            <a:xfrm>
              <a:off x="71414" y="157110"/>
              <a:ext cx="918853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3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Comenius</a:t>
              </a:r>
            </a:p>
          </p:txBody>
        </p:sp>
      </p:grpSp>
      <p:grpSp>
        <p:nvGrpSpPr>
          <p:cNvPr id="11" name="Groupe 16"/>
          <p:cNvGrpSpPr>
            <a:grpSpLocks/>
          </p:cNvGrpSpPr>
          <p:nvPr/>
        </p:nvGrpSpPr>
        <p:grpSpPr bwMode="auto">
          <a:xfrm>
            <a:off x="171450" y="4059238"/>
            <a:ext cx="1076325" cy="1076325"/>
            <a:chOff x="0" y="0"/>
            <a:chExt cx="1075963" cy="1075963"/>
          </a:xfrm>
        </p:grpSpPr>
        <p:sp>
          <p:nvSpPr>
            <p:cNvPr id="18" name="Ellipse 17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lipse 4"/>
            <p:cNvSpPr/>
            <p:nvPr/>
          </p:nvSpPr>
          <p:spPr>
            <a:xfrm>
              <a:off x="71414" y="157109"/>
              <a:ext cx="918853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l-GR" sz="1500" dirty="0" smtClean="0">
                  <a:solidFill>
                    <a:prstClr val="white"/>
                  </a:solidFill>
                  <a:ea typeface="MS PGothic" panose="020B0600070205080204" pitchFamily="34" charset="-128"/>
                </a:rPr>
                <a:t>Νεολαία σε Δράση</a:t>
              </a:r>
              <a:endParaRPr lang="en-GB" sz="1500" dirty="0">
                <a:solidFill>
                  <a:prstClr val="white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4" name="Groupe 19"/>
          <p:cNvGrpSpPr>
            <a:grpSpLocks/>
          </p:cNvGrpSpPr>
          <p:nvPr/>
        </p:nvGrpSpPr>
        <p:grpSpPr bwMode="auto">
          <a:xfrm>
            <a:off x="2330450" y="3970338"/>
            <a:ext cx="1076325" cy="1074737"/>
            <a:chOff x="0" y="0"/>
            <a:chExt cx="1075963" cy="1075963"/>
          </a:xfrm>
        </p:grpSpPr>
        <p:sp>
          <p:nvSpPr>
            <p:cNvPr id="21" name="Ellipse 20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lipse 4"/>
            <p:cNvSpPr/>
            <p:nvPr/>
          </p:nvSpPr>
          <p:spPr>
            <a:xfrm>
              <a:off x="71414" y="157341"/>
              <a:ext cx="918853" cy="761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Erasmus Mundus</a:t>
              </a:r>
            </a:p>
          </p:txBody>
        </p:sp>
      </p:grpSp>
      <p:grpSp>
        <p:nvGrpSpPr>
          <p:cNvPr id="17" name="Groupe 22"/>
          <p:cNvGrpSpPr>
            <a:grpSpLocks/>
          </p:cNvGrpSpPr>
          <p:nvPr/>
        </p:nvGrpSpPr>
        <p:grpSpPr bwMode="auto">
          <a:xfrm>
            <a:off x="1212850" y="4700588"/>
            <a:ext cx="1074738" cy="1076325"/>
            <a:chOff x="0" y="0"/>
            <a:chExt cx="1075963" cy="1075963"/>
          </a:xfrm>
        </p:grpSpPr>
        <p:sp>
          <p:nvSpPr>
            <p:cNvPr id="25" name="Ellipse 24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Ellipse 4"/>
            <p:cNvSpPr/>
            <p:nvPr/>
          </p:nvSpPr>
          <p:spPr>
            <a:xfrm>
              <a:off x="71519" y="157109"/>
              <a:ext cx="918621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Tempus</a:t>
              </a:r>
            </a:p>
          </p:txBody>
        </p:sp>
      </p:grpSp>
      <p:grpSp>
        <p:nvGrpSpPr>
          <p:cNvPr id="20" name="Groupe 26"/>
          <p:cNvGrpSpPr>
            <a:grpSpLocks/>
          </p:cNvGrpSpPr>
          <p:nvPr/>
        </p:nvGrpSpPr>
        <p:grpSpPr bwMode="auto">
          <a:xfrm>
            <a:off x="2308225" y="5081588"/>
            <a:ext cx="1076325" cy="1076325"/>
            <a:chOff x="0" y="0"/>
            <a:chExt cx="1075963" cy="1075963"/>
          </a:xfrm>
        </p:grpSpPr>
        <p:sp>
          <p:nvSpPr>
            <p:cNvPr id="28" name="Ellipse 27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Ellipse 4"/>
            <p:cNvSpPr/>
            <p:nvPr/>
          </p:nvSpPr>
          <p:spPr>
            <a:xfrm>
              <a:off x="71414" y="157109"/>
              <a:ext cx="918853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Alfa</a:t>
              </a:r>
            </a:p>
          </p:txBody>
        </p:sp>
      </p:grpSp>
      <p:grpSp>
        <p:nvGrpSpPr>
          <p:cNvPr id="23" name="Groupe 29"/>
          <p:cNvGrpSpPr>
            <a:grpSpLocks/>
          </p:cNvGrpSpPr>
          <p:nvPr/>
        </p:nvGrpSpPr>
        <p:grpSpPr bwMode="auto">
          <a:xfrm>
            <a:off x="214313" y="5194300"/>
            <a:ext cx="1076325" cy="1076325"/>
            <a:chOff x="0" y="0"/>
            <a:chExt cx="1075963" cy="1075963"/>
          </a:xfrm>
        </p:grpSpPr>
        <p:sp>
          <p:nvSpPr>
            <p:cNvPr id="31" name="Ellipse 30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Ellipse 4"/>
            <p:cNvSpPr/>
            <p:nvPr/>
          </p:nvSpPr>
          <p:spPr>
            <a:xfrm>
              <a:off x="71413" y="157110"/>
              <a:ext cx="918854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dirty="0" err="1">
                  <a:solidFill>
                    <a:prstClr val="white"/>
                  </a:solidFill>
                  <a:ea typeface="MS PGothic" panose="020B0600070205080204" pitchFamily="34" charset="-128"/>
                </a:rPr>
                <a:t>Edulink</a:t>
              </a:r>
              <a:endParaRPr lang="en-GB" sz="1500" dirty="0">
                <a:solidFill>
                  <a:prstClr val="white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33" name="Chevron 32"/>
          <p:cNvSpPr/>
          <p:nvPr/>
        </p:nvSpPr>
        <p:spPr>
          <a:xfrm>
            <a:off x="4257675" y="3792538"/>
            <a:ext cx="592138" cy="1130300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1389" name="ZoneTexte 1"/>
          <p:cNvSpPr txBox="1">
            <a:spLocks noChangeArrowheads="1"/>
          </p:cNvSpPr>
          <p:nvPr/>
        </p:nvSpPr>
        <p:spPr bwMode="auto">
          <a:xfrm>
            <a:off x="971550" y="1700213"/>
            <a:ext cx="1606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2400" b="1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2007-2013</a:t>
            </a:r>
          </a:p>
        </p:txBody>
      </p:sp>
      <p:sp>
        <p:nvSpPr>
          <p:cNvPr id="101390" name="ZoneTexte 34"/>
          <p:cNvSpPr txBox="1">
            <a:spLocks noChangeArrowheads="1"/>
          </p:cNvSpPr>
          <p:nvPr/>
        </p:nvSpPr>
        <p:spPr bwMode="auto">
          <a:xfrm>
            <a:off x="6610350" y="1733550"/>
            <a:ext cx="176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2400" b="1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2014-2020</a:t>
            </a:r>
          </a:p>
        </p:txBody>
      </p:sp>
      <p:grpSp>
        <p:nvGrpSpPr>
          <p:cNvPr id="24" name="Groupe 35"/>
          <p:cNvGrpSpPr>
            <a:grpSpLocks/>
          </p:cNvGrpSpPr>
          <p:nvPr/>
        </p:nvGrpSpPr>
        <p:grpSpPr bwMode="auto">
          <a:xfrm>
            <a:off x="5003800" y="3517900"/>
            <a:ext cx="1881188" cy="1811338"/>
            <a:chOff x="-43513" y="0"/>
            <a:chExt cx="1136414" cy="1075963"/>
          </a:xfrm>
        </p:grpSpPr>
        <p:sp>
          <p:nvSpPr>
            <p:cNvPr id="37" name="Ellipse 36"/>
            <p:cNvSpPr/>
            <p:nvPr/>
          </p:nvSpPr>
          <p:spPr>
            <a:xfrm>
              <a:off x="-358" y="0"/>
              <a:ext cx="1075997" cy="10759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Ellipse 4"/>
            <p:cNvSpPr/>
            <p:nvPr/>
          </p:nvSpPr>
          <p:spPr>
            <a:xfrm>
              <a:off x="-43513" y="157481"/>
              <a:ext cx="1136414" cy="761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300" b="1" dirty="0">
                  <a:solidFill>
                    <a:prstClr val="white"/>
                  </a:solidFill>
                  <a:latin typeface="Calibri" pitchFamily="34" charset="0"/>
                  <a:ea typeface="MS PGothic" panose="020B0600070205080204" pitchFamily="34" charset="-128"/>
                </a:rPr>
                <a:t>Erasmus+</a:t>
              </a:r>
            </a:p>
          </p:txBody>
        </p:sp>
      </p:grpSp>
      <p:sp>
        <p:nvSpPr>
          <p:cNvPr id="43" name="Connecteur droit 3"/>
          <p:cNvSpPr/>
          <p:nvPr/>
        </p:nvSpPr>
        <p:spPr>
          <a:xfrm rot="19038400">
            <a:off x="6548438" y="3489325"/>
            <a:ext cx="617537" cy="571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17111" y="2882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Connecteur droit 3"/>
          <p:cNvSpPr/>
          <p:nvPr/>
        </p:nvSpPr>
        <p:spPr>
          <a:xfrm>
            <a:off x="6951663" y="4433888"/>
            <a:ext cx="685800" cy="571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85829" y="2882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Connecteur droit 3"/>
          <p:cNvSpPr/>
          <p:nvPr/>
        </p:nvSpPr>
        <p:spPr>
          <a:xfrm rot="2561600">
            <a:off x="6630988" y="5197475"/>
            <a:ext cx="617537" cy="571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17111" y="2882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oupe 45"/>
          <p:cNvGrpSpPr>
            <a:grpSpLocks/>
          </p:cNvGrpSpPr>
          <p:nvPr/>
        </p:nvGrpSpPr>
        <p:grpSpPr bwMode="auto">
          <a:xfrm>
            <a:off x="7099300" y="2425700"/>
            <a:ext cx="1292225" cy="1252538"/>
            <a:chOff x="0" y="0"/>
            <a:chExt cx="1075963" cy="1075963"/>
          </a:xfrm>
        </p:grpSpPr>
        <p:sp>
          <p:nvSpPr>
            <p:cNvPr id="47" name="Ellipse 46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Ellipse 4"/>
            <p:cNvSpPr/>
            <p:nvPr/>
          </p:nvSpPr>
          <p:spPr>
            <a:xfrm>
              <a:off x="71378" y="158190"/>
              <a:ext cx="918667" cy="759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b="1" dirty="0">
                  <a:solidFill>
                    <a:srgbClr val="FFFFFF"/>
                  </a:solidFill>
                  <a:ea typeface="MS PGothic" pitchFamily="34" charset="-128"/>
                </a:rPr>
                <a:t>1 </a:t>
              </a:r>
              <a:br>
                <a:rPr lang="en-GB" sz="1500" b="1" dirty="0">
                  <a:solidFill>
                    <a:srgbClr val="FFFFFF"/>
                  </a:solidFill>
                  <a:ea typeface="MS PGothic" pitchFamily="34" charset="-128"/>
                </a:rPr>
              </a:br>
              <a:r>
                <a:rPr lang="en-US" sz="1200" b="1" dirty="0" smtClean="0">
                  <a:solidFill>
                    <a:srgbClr val="FFFFFF"/>
                  </a:solidFill>
                  <a:ea typeface="MS PGothic" pitchFamily="34" charset="-128"/>
                </a:rPr>
                <a:t>M</a:t>
              </a:r>
              <a:r>
                <a:rPr lang="el-GR" sz="1200" b="1" dirty="0" smtClean="0">
                  <a:solidFill>
                    <a:srgbClr val="FFFFFF"/>
                  </a:solidFill>
                  <a:ea typeface="MS PGothic" pitchFamily="34" charset="-128"/>
                </a:rPr>
                <a:t>αθησιακή  Κινητικότητα ατόμων</a:t>
              </a:r>
              <a:endParaRPr lang="en-GB" sz="1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30" name="Groupe 48"/>
          <p:cNvGrpSpPr>
            <a:grpSpLocks/>
          </p:cNvGrpSpPr>
          <p:nvPr/>
        </p:nvGrpSpPr>
        <p:grpSpPr bwMode="auto">
          <a:xfrm>
            <a:off x="7092280" y="3645024"/>
            <a:ext cx="2051720" cy="1430215"/>
            <a:chOff x="115993" y="1132686"/>
            <a:chExt cx="1549049" cy="1202218"/>
          </a:xfrm>
        </p:grpSpPr>
        <p:sp>
          <p:nvSpPr>
            <p:cNvPr id="50" name="Ellipse 49"/>
            <p:cNvSpPr/>
            <p:nvPr/>
          </p:nvSpPr>
          <p:spPr>
            <a:xfrm>
              <a:off x="278564" y="1132686"/>
              <a:ext cx="1386478" cy="120221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Ellipse 4"/>
            <p:cNvSpPr/>
            <p:nvPr/>
          </p:nvSpPr>
          <p:spPr>
            <a:xfrm>
              <a:off x="115993" y="1132687"/>
              <a:ext cx="1428483" cy="1070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b="1" dirty="0">
                  <a:solidFill>
                    <a:prstClr val="white"/>
                  </a:solidFill>
                  <a:ea typeface="MS PGothic" panose="020B0600070205080204" pitchFamily="34" charset="-128"/>
                </a:rPr>
                <a:t>2 </a:t>
              </a:r>
              <a:br>
                <a:rPr lang="en-GB" sz="1500" b="1" dirty="0">
                  <a:solidFill>
                    <a:prstClr val="white"/>
                  </a:solidFill>
                  <a:ea typeface="MS PGothic" panose="020B0600070205080204" pitchFamily="34" charset="-128"/>
                </a:rPr>
              </a:br>
              <a:r>
                <a:rPr lang="el-GR" sz="900" b="1" dirty="0" smtClean="0">
                  <a:solidFill>
                    <a:prstClr val="white"/>
                  </a:solidFill>
                  <a:ea typeface="MS PGothic" panose="020B0600070205080204" pitchFamily="34" charset="-128"/>
                </a:rPr>
                <a:t>Συνεργασία  Για την Καινοτομία 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l-GR" sz="900" b="1" dirty="0" smtClean="0">
                  <a:solidFill>
                    <a:prstClr val="white"/>
                  </a:solidFill>
                  <a:ea typeface="MS PGothic" panose="020B0600070205080204" pitchFamily="34" charset="-128"/>
                </a:rPr>
                <a:t>Κα για την ανταλλαγή καλών πρακτικών</a:t>
              </a:r>
              <a:endParaRPr lang="en-GB" sz="900" b="1" dirty="0">
                <a:solidFill>
                  <a:prstClr val="white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34" name="Groupe 51"/>
          <p:cNvGrpSpPr>
            <a:grpSpLocks/>
          </p:cNvGrpSpPr>
          <p:nvPr/>
        </p:nvGrpSpPr>
        <p:grpSpPr bwMode="auto">
          <a:xfrm>
            <a:off x="7099300" y="5241925"/>
            <a:ext cx="1303338" cy="1217613"/>
            <a:chOff x="480829" y="1285593"/>
            <a:chExt cx="1099820" cy="1075963"/>
          </a:xfrm>
        </p:grpSpPr>
        <p:sp>
          <p:nvSpPr>
            <p:cNvPr id="53" name="Ellipse 52"/>
            <p:cNvSpPr/>
            <p:nvPr/>
          </p:nvSpPr>
          <p:spPr>
            <a:xfrm>
              <a:off x="480829" y="1285593"/>
              <a:ext cx="1075707" cy="107596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Ellipse 4"/>
            <p:cNvSpPr/>
            <p:nvPr/>
          </p:nvSpPr>
          <p:spPr>
            <a:xfrm>
              <a:off x="488867" y="1375373"/>
              <a:ext cx="1091782" cy="760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b="1" dirty="0">
                  <a:solidFill>
                    <a:prstClr val="white"/>
                  </a:solidFill>
                  <a:ea typeface="MS PGothic" panose="020B0600070205080204" pitchFamily="34" charset="-128"/>
                </a:rPr>
                <a:t>3 </a:t>
              </a:r>
              <a:br>
                <a:rPr lang="en-GB" sz="1500" b="1" dirty="0">
                  <a:solidFill>
                    <a:prstClr val="white"/>
                  </a:solidFill>
                  <a:ea typeface="MS PGothic" panose="020B0600070205080204" pitchFamily="34" charset="-128"/>
                </a:rPr>
              </a:br>
              <a:r>
                <a:rPr lang="el-GR" sz="1400" b="1" dirty="0" smtClean="0">
                  <a:solidFill>
                    <a:prstClr val="white"/>
                  </a:solidFill>
                  <a:ea typeface="MS PGothic" panose="020B0600070205080204" pitchFamily="34" charset="-128"/>
                </a:rPr>
                <a:t> θέματα μεταρρύθμισης πολιτικών για την εκπαίδευση</a:t>
              </a:r>
              <a:endParaRPr lang="en-GB" sz="1400" b="1" dirty="0">
                <a:solidFill>
                  <a:prstClr val="white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101399" name="ZoneTexte 55"/>
          <p:cNvSpPr txBox="1">
            <a:spLocks noChangeArrowheads="1"/>
          </p:cNvSpPr>
          <p:nvPr/>
        </p:nvSpPr>
        <p:spPr bwMode="auto">
          <a:xfrm>
            <a:off x="3995738" y="5661025"/>
            <a:ext cx="2089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1200" b="1" u="sng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+ </a:t>
            </a:r>
            <a:r>
              <a:rPr lang="el-GR" altLang="en-US" sz="1200" b="1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Ειδικές δραστηριότητε</a:t>
            </a:r>
            <a:r>
              <a:rPr lang="fr-FR" altLang="en-US" sz="1200" b="1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r>
              <a:rPr lang="el-GR" altLang="en-US" sz="1200" b="1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(κεντρική δράση)</a:t>
            </a:r>
            <a:r>
              <a:rPr lang="fr-FR" altLang="en-US" sz="1200" b="1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fr-FR" altLang="en-US" sz="1200" b="1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fr-FR" altLang="en-US" sz="1200" b="1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fr-FR" altLang="en-US" sz="1200" b="1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Jean Monnet</a:t>
            </a:r>
            <a:br>
              <a:rPr lang="fr-FR" altLang="en-US" sz="1200" b="1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fr-FR" altLang="en-US" sz="1200" b="1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Sport</a:t>
            </a:r>
          </a:p>
        </p:txBody>
      </p:sp>
      <p:sp>
        <p:nvSpPr>
          <p:cNvPr id="101400" name="ZoneTexte 60"/>
          <p:cNvSpPr txBox="1">
            <a:spLocks noChangeArrowheads="1"/>
          </p:cNvSpPr>
          <p:nvPr/>
        </p:nvSpPr>
        <p:spPr bwMode="auto">
          <a:xfrm>
            <a:off x="0" y="785794"/>
            <a:ext cx="3357554" cy="95410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28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Ένα ενιαίο Πρόγραμμα</a:t>
            </a:r>
            <a:endParaRPr lang="fr-BE" altLang="en-US" sz="28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643306" y="214290"/>
            <a:ext cx="235745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285860"/>
            <a:ext cx="57864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6500834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60" name="59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>
                <a:solidFill>
                  <a:schemeClr val="accent2"/>
                </a:solidFill>
              </a:rPr>
              <a:t>Ποιότητα σχεδιασμού και πραγματοποίησης</a:t>
            </a:r>
            <a:r>
              <a:rPr lang="el-GR" sz="3200" dirty="0" smtClean="0"/>
              <a:t/>
            </a:r>
            <a:br>
              <a:rPr lang="el-GR" sz="3200" dirty="0" smtClean="0"/>
            </a:b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Προσέγγιση βασισμένη σε </a:t>
            </a:r>
            <a:r>
              <a:rPr lang="el-GR" dirty="0" smtClean="0">
                <a:solidFill>
                  <a:schemeClr val="accent2"/>
                </a:solidFill>
              </a:rPr>
              <a:t>παραδοτέα</a:t>
            </a:r>
            <a:r>
              <a:rPr lang="el-GR" dirty="0" smtClean="0">
                <a:solidFill>
                  <a:schemeClr val="tx2"/>
                </a:solidFill>
              </a:rPr>
              <a:t> και όχι σε πακέτα εργασίας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To </a:t>
            </a:r>
            <a:r>
              <a:rPr lang="el-GR" dirty="0" smtClean="0">
                <a:solidFill>
                  <a:schemeClr val="accent2"/>
                </a:solidFill>
              </a:rPr>
              <a:t>πρόγραμμα εργασίας </a:t>
            </a:r>
            <a:r>
              <a:rPr lang="el-GR" dirty="0" smtClean="0">
                <a:solidFill>
                  <a:schemeClr val="tx2"/>
                </a:solidFill>
              </a:rPr>
              <a:t>είναι λεπτομερές και σαφές; (ποιος κάνει, τι και πότε;) Εάν βασίζεται σε παλαιότερο σχέδιο, τι διαφορετικό έχει να προσφέρει;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 </a:t>
            </a:r>
            <a:r>
              <a:rPr lang="el-GR" dirty="0" smtClean="0">
                <a:solidFill>
                  <a:schemeClr val="accent2"/>
                </a:solidFill>
              </a:rPr>
              <a:t>μεθοδολογία οργάνωσης </a:t>
            </a:r>
            <a:r>
              <a:rPr lang="el-GR" dirty="0" smtClean="0">
                <a:solidFill>
                  <a:schemeClr val="tx2"/>
                </a:solidFill>
              </a:rPr>
              <a:t>προβλέπει τις απαραίτητες φάσεις; (δοκιμαστική περίοδος, μικτή κινητικότητα, συμβουλευτική ομάδα) 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Πώς διασφαλίζεται η </a:t>
            </a:r>
            <a:r>
              <a:rPr lang="el-GR" dirty="0" smtClean="0">
                <a:solidFill>
                  <a:schemeClr val="accent2"/>
                </a:solidFill>
              </a:rPr>
              <a:t>ποιότητα</a:t>
            </a:r>
            <a:r>
              <a:rPr lang="el-GR" dirty="0" smtClean="0">
                <a:solidFill>
                  <a:schemeClr val="tx2"/>
                </a:solidFill>
              </a:rPr>
              <a:t> των παραδοτέων; Ποιοι είναι οι </a:t>
            </a:r>
            <a:r>
              <a:rPr lang="el-GR" dirty="0" smtClean="0">
                <a:solidFill>
                  <a:schemeClr val="accent2"/>
                </a:solidFill>
              </a:rPr>
              <a:t>δείκτες</a:t>
            </a:r>
            <a:r>
              <a:rPr lang="el-GR" dirty="0" smtClean="0">
                <a:solidFill>
                  <a:schemeClr val="tx2"/>
                </a:solidFill>
              </a:rPr>
              <a:t> ποιότητας; Πώς θα γίνει η </a:t>
            </a:r>
            <a:r>
              <a:rPr lang="el-GR" dirty="0" smtClean="0">
                <a:solidFill>
                  <a:schemeClr val="accent2"/>
                </a:solidFill>
              </a:rPr>
              <a:t>αναγνώριση</a:t>
            </a:r>
            <a:r>
              <a:rPr lang="el-GR" dirty="0" smtClean="0">
                <a:solidFill>
                  <a:schemeClr val="tx2"/>
                </a:solidFill>
              </a:rPr>
              <a:t> των μαθησιακών αποτελεσμάτων</a:t>
            </a:r>
            <a:r>
              <a:rPr lang="en-US" dirty="0" smtClean="0">
                <a:solidFill>
                  <a:schemeClr val="tx2"/>
                </a:solidFill>
              </a:rPr>
              <a:t> (</a:t>
            </a:r>
            <a:r>
              <a:rPr lang="fr-FR" dirty="0" smtClean="0">
                <a:solidFill>
                  <a:schemeClr val="tx2"/>
                </a:solidFill>
              </a:rPr>
              <a:t>ECTS</a:t>
            </a:r>
            <a:r>
              <a:rPr lang="en-US" dirty="0" smtClean="0">
                <a:solidFill>
                  <a:schemeClr val="tx2"/>
                </a:solidFill>
              </a:rPr>
              <a:t>);</a:t>
            </a: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Ποια είναι η </a:t>
            </a:r>
            <a:r>
              <a:rPr lang="el-GR" dirty="0" smtClean="0">
                <a:solidFill>
                  <a:schemeClr val="accent2"/>
                </a:solidFill>
              </a:rPr>
              <a:t>σχέση κόστους-ωφελείας </a:t>
            </a:r>
            <a:r>
              <a:rPr lang="el-GR" dirty="0" smtClean="0">
                <a:solidFill>
                  <a:schemeClr val="tx2"/>
                </a:solidFill>
              </a:rPr>
              <a:t>μεταξύ των παραδοτέων και της αιτούμενης χρηματοδότησης; Προσοχή! Ένα απλό </a:t>
            </a:r>
            <a:r>
              <a:rPr lang="en-US" dirty="0" smtClean="0">
                <a:solidFill>
                  <a:schemeClr val="tx2"/>
                </a:solidFill>
              </a:rPr>
              <a:t>website </a:t>
            </a:r>
            <a:r>
              <a:rPr lang="el-GR" dirty="0" smtClean="0">
                <a:solidFill>
                  <a:schemeClr val="tx2"/>
                </a:solidFill>
              </a:rPr>
              <a:t>δεν θεωρείται </a:t>
            </a:r>
            <a:r>
              <a:rPr lang="en-US" dirty="0" smtClean="0">
                <a:solidFill>
                  <a:schemeClr val="tx2"/>
                </a:solidFill>
              </a:rPr>
              <a:t>intellectual output </a:t>
            </a:r>
            <a:endParaRPr lang="el-GR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E</a:t>
            </a:r>
            <a:r>
              <a:rPr lang="el-GR" dirty="0" err="1" smtClean="0">
                <a:solidFill>
                  <a:schemeClr val="tx2"/>
                </a:solidFill>
              </a:rPr>
              <a:t>άν</a:t>
            </a:r>
            <a:r>
              <a:rPr lang="el-GR" dirty="0" smtClean="0">
                <a:solidFill>
                  <a:schemeClr val="tx2"/>
                </a:solidFill>
              </a:rPr>
              <a:t> προτείνονται </a:t>
            </a:r>
            <a:r>
              <a:rPr lang="el-GR" dirty="0" smtClean="0">
                <a:solidFill>
                  <a:schemeClr val="accent2"/>
                </a:solidFill>
              </a:rPr>
              <a:t>περίοδοι κινητικότητας,</a:t>
            </a:r>
            <a:r>
              <a:rPr lang="el-GR" dirty="0" smtClean="0">
                <a:solidFill>
                  <a:schemeClr val="tx2"/>
                </a:solidFill>
              </a:rPr>
              <a:t> ποια είναι η προστιθέμενη αξία τους; Πώς εντάσσονται στο σχέδιο;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Πώς συμβάλουν στην επίτευξη των αποτελεσμάτων;</a:t>
            </a:r>
          </a:p>
          <a:p>
            <a:endParaRPr lang="el-GR" dirty="0"/>
          </a:p>
        </p:txBody>
      </p:sp>
      <p:pic>
        <p:nvPicPr>
          <p:cNvPr id="4" name="4 - Εικόνα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714380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accent2"/>
                </a:solidFill>
              </a:rPr>
              <a:t>Ποιότητα εταιρικής σχέσης</a:t>
            </a:r>
            <a:br>
              <a:rPr lang="el-GR" sz="3600" dirty="0" smtClean="0">
                <a:solidFill>
                  <a:schemeClr val="accent2"/>
                </a:solidFill>
              </a:rPr>
            </a:br>
            <a:endParaRPr lang="el-GR" sz="3600" dirty="0">
              <a:solidFill>
                <a:schemeClr val="accent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197493"/>
          </a:xfrm>
        </p:spPr>
        <p:txBody>
          <a:bodyPr>
            <a:normAutofit fontScale="70000" lnSpcReduction="20000"/>
          </a:bodyPr>
          <a:lstStyle/>
          <a:p>
            <a:r>
              <a:rPr lang="el-GR" sz="3100" dirty="0" smtClean="0">
                <a:solidFill>
                  <a:schemeClr val="tx2"/>
                </a:solidFill>
              </a:rPr>
              <a:t>Τι </a:t>
            </a:r>
            <a:r>
              <a:rPr lang="el-GR" sz="3100" dirty="0" smtClean="0">
                <a:solidFill>
                  <a:schemeClr val="accent2"/>
                </a:solidFill>
              </a:rPr>
              <a:t>δεξιότητες, εμπειρία και ειδίκευση </a:t>
            </a:r>
            <a:r>
              <a:rPr lang="el-GR" sz="3100" dirty="0" smtClean="0">
                <a:solidFill>
                  <a:schemeClr val="tx2"/>
                </a:solidFill>
              </a:rPr>
              <a:t>έχουν οι εταίροι; </a:t>
            </a:r>
          </a:p>
          <a:p>
            <a:r>
              <a:rPr lang="el-GR" sz="3100" dirty="0" smtClean="0">
                <a:solidFill>
                  <a:schemeClr val="tx2"/>
                </a:solidFill>
              </a:rPr>
              <a:t>Πώς αποδεικνύεται ότι πρόκειται για </a:t>
            </a:r>
            <a:r>
              <a:rPr lang="el-GR" sz="3100" dirty="0" smtClean="0">
                <a:solidFill>
                  <a:schemeClr val="accent2"/>
                </a:solidFill>
              </a:rPr>
              <a:t>κατάλληλο συνδυασμό;</a:t>
            </a:r>
            <a:r>
              <a:rPr lang="el-GR" sz="31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l-GR" sz="3100" dirty="0" smtClean="0">
                <a:solidFill>
                  <a:schemeClr val="tx2"/>
                </a:solidFill>
              </a:rPr>
              <a:t>Δρουν </a:t>
            </a:r>
            <a:r>
              <a:rPr lang="el-GR" sz="3100" dirty="0" smtClean="0">
                <a:solidFill>
                  <a:schemeClr val="accent2"/>
                </a:solidFill>
              </a:rPr>
              <a:t>συμπληρωματικά; </a:t>
            </a:r>
          </a:p>
          <a:p>
            <a:r>
              <a:rPr lang="en-US" sz="3100" dirty="0" smtClean="0">
                <a:solidFill>
                  <a:schemeClr val="accent2"/>
                </a:solidFill>
              </a:rPr>
              <a:t>T</a:t>
            </a:r>
            <a:r>
              <a:rPr lang="el-GR" sz="3100" dirty="0" smtClean="0">
                <a:solidFill>
                  <a:schemeClr val="accent2"/>
                </a:solidFill>
              </a:rPr>
              <a:t>ι ρόλο </a:t>
            </a:r>
            <a:r>
              <a:rPr lang="el-GR" sz="3100" dirty="0" smtClean="0">
                <a:solidFill>
                  <a:schemeClr val="tx2"/>
                </a:solidFill>
              </a:rPr>
              <a:t>αναμένεται να έχουν στο σχέδιο; Είναι ενεργός; </a:t>
            </a:r>
          </a:p>
          <a:p>
            <a:r>
              <a:rPr lang="el-GR" sz="3100" dirty="0" smtClean="0">
                <a:solidFill>
                  <a:schemeClr val="tx2"/>
                </a:solidFill>
              </a:rPr>
              <a:t>Ο συντονιστής έχει αναθέσει </a:t>
            </a:r>
            <a:r>
              <a:rPr lang="el-GR" sz="3100" dirty="0" smtClean="0">
                <a:solidFill>
                  <a:schemeClr val="accent2"/>
                </a:solidFill>
              </a:rPr>
              <a:t>καθήκοντα</a:t>
            </a:r>
            <a:r>
              <a:rPr lang="el-GR" sz="3100" dirty="0" smtClean="0">
                <a:solidFill>
                  <a:schemeClr val="tx2"/>
                </a:solidFill>
              </a:rPr>
              <a:t> στους εταίρους ανάλογα με την εμπειρία τους, τις δεξιότητες των μελών τους;</a:t>
            </a:r>
          </a:p>
          <a:p>
            <a:r>
              <a:rPr lang="el-GR" sz="3100" dirty="0" smtClean="0">
                <a:solidFill>
                  <a:schemeClr val="tx2"/>
                </a:solidFill>
              </a:rPr>
              <a:t> </a:t>
            </a:r>
            <a:r>
              <a:rPr lang="en-US" sz="3100" dirty="0" smtClean="0">
                <a:solidFill>
                  <a:schemeClr val="tx2"/>
                </a:solidFill>
              </a:rPr>
              <a:t>E</a:t>
            </a:r>
            <a:r>
              <a:rPr lang="el-GR" sz="3100" dirty="0" err="1" smtClean="0">
                <a:solidFill>
                  <a:schemeClr val="tx2"/>
                </a:solidFill>
              </a:rPr>
              <a:t>ίναι</a:t>
            </a:r>
            <a:r>
              <a:rPr lang="el-GR" sz="3100" dirty="0" smtClean="0">
                <a:solidFill>
                  <a:schemeClr val="tx2"/>
                </a:solidFill>
              </a:rPr>
              <a:t> ξεκάθαρο τι θα κάνει ο κάθε εταίρος; Δεν αρκεί να εξηγούμε ποιος θα είναι ο συντονιστής, αλλά και </a:t>
            </a:r>
            <a:r>
              <a:rPr lang="el-GR" sz="3100" dirty="0" smtClean="0">
                <a:solidFill>
                  <a:schemeClr val="accent2"/>
                </a:solidFill>
              </a:rPr>
              <a:t>πώς θα γίνει ο συντονισμός!</a:t>
            </a:r>
          </a:p>
          <a:p>
            <a:r>
              <a:rPr lang="el-GR" sz="3100" dirty="0" smtClean="0">
                <a:solidFill>
                  <a:schemeClr val="tx2"/>
                </a:solidFill>
              </a:rPr>
              <a:t> </a:t>
            </a:r>
            <a:r>
              <a:rPr lang="en-US" sz="3100" dirty="0" smtClean="0">
                <a:solidFill>
                  <a:schemeClr val="tx2"/>
                </a:solidFill>
              </a:rPr>
              <a:t>E</a:t>
            </a:r>
            <a:r>
              <a:rPr lang="el-GR" sz="3100" dirty="0" err="1" smtClean="0">
                <a:solidFill>
                  <a:schemeClr val="tx2"/>
                </a:solidFill>
              </a:rPr>
              <a:t>ίναι</a:t>
            </a:r>
            <a:r>
              <a:rPr lang="el-GR" sz="3100" dirty="0" smtClean="0">
                <a:solidFill>
                  <a:schemeClr val="tx2"/>
                </a:solidFill>
              </a:rPr>
              <a:t> ξεκάθαρο το </a:t>
            </a:r>
            <a:r>
              <a:rPr lang="el-GR" sz="3100" dirty="0" smtClean="0">
                <a:solidFill>
                  <a:schemeClr val="accent2"/>
                </a:solidFill>
              </a:rPr>
              <a:t>πώς θα επικοινωνούν,</a:t>
            </a:r>
            <a:r>
              <a:rPr lang="el-GR" sz="3100" dirty="0" smtClean="0">
                <a:solidFill>
                  <a:schemeClr val="tx2"/>
                </a:solidFill>
              </a:rPr>
              <a:t> ποιος θα συντονίζει και τι και πότε;</a:t>
            </a:r>
          </a:p>
          <a:p>
            <a:r>
              <a:rPr lang="el-GR" sz="3100" dirty="0" smtClean="0">
                <a:solidFill>
                  <a:schemeClr val="tx2"/>
                </a:solidFill>
              </a:rPr>
              <a:t>Περιλαμβάνονται </a:t>
            </a:r>
            <a:r>
              <a:rPr lang="el-GR" sz="3100" dirty="0" smtClean="0">
                <a:solidFill>
                  <a:schemeClr val="accent2"/>
                </a:solidFill>
              </a:rPr>
              <a:t>εταίροι που δεν έχουν εμπειρία συμμετοχής </a:t>
            </a:r>
            <a:r>
              <a:rPr lang="el-GR" sz="3100" dirty="0" smtClean="0">
                <a:solidFill>
                  <a:schemeClr val="tx2"/>
                </a:solidFill>
              </a:rPr>
              <a:t>σε ευρωπαϊκά προγράμματα;  Για ποιο λόγο; </a:t>
            </a:r>
            <a:r>
              <a:rPr lang="el-GR" sz="3100" dirty="0" smtClean="0">
                <a:solidFill>
                  <a:schemeClr val="accent2"/>
                </a:solidFill>
              </a:rPr>
              <a:t>Ποιος είναι ο αντίκτυπος σε αυτούς;</a:t>
            </a:r>
          </a:p>
          <a:p>
            <a:r>
              <a:rPr lang="el-GR" sz="3100" dirty="0" smtClean="0">
                <a:solidFill>
                  <a:schemeClr val="tx2"/>
                </a:solidFill>
              </a:rPr>
              <a:t>Συμπεριλαμβάνονται </a:t>
            </a:r>
            <a:r>
              <a:rPr lang="el-GR" sz="3100" dirty="0" smtClean="0">
                <a:solidFill>
                  <a:schemeClr val="accent2"/>
                </a:solidFill>
              </a:rPr>
              <a:t>εταίροι από τρίτες χώρες</a:t>
            </a:r>
            <a:r>
              <a:rPr lang="el-GR" sz="3100" dirty="0" smtClean="0">
                <a:solidFill>
                  <a:schemeClr val="tx2"/>
                </a:solidFill>
              </a:rPr>
              <a:t>; Υπάρχει ισχυρή δικαιολόγηση για αυτό;  </a:t>
            </a:r>
            <a:r>
              <a:rPr lang="el-GR" sz="3100" dirty="0" smtClean="0">
                <a:solidFill>
                  <a:schemeClr val="accent2"/>
                </a:solidFill>
              </a:rPr>
              <a:t>Προσοχή! Διαφορετικά, όλο το σχέδιο απορρίπτεται !!</a:t>
            </a:r>
          </a:p>
          <a:p>
            <a:endParaRPr lang="el-GR" dirty="0"/>
          </a:p>
        </p:txBody>
      </p:sp>
      <p:pic>
        <p:nvPicPr>
          <p:cNvPr id="4" name="4 - Εικόνα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l-GR" dirty="0" err="1" smtClean="0">
                <a:solidFill>
                  <a:srgbClr val="FF0000"/>
                </a:solidFill>
              </a:rPr>
              <a:t>ντίκτυπος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357850"/>
          </a:xfrm>
        </p:spPr>
        <p:txBody>
          <a:bodyPr>
            <a:normAutofit fontScale="25000" lnSpcReduction="20000"/>
          </a:bodyPr>
          <a:lstStyle/>
          <a:p>
            <a:r>
              <a:rPr lang="el-GR" sz="6400" dirty="0" smtClean="0">
                <a:solidFill>
                  <a:schemeClr val="tx2"/>
                </a:solidFill>
              </a:rPr>
              <a:t>Πώς διασφαλίζεται ότι όντως θα παραχθούν τα προτεινόμενα προϊόντα;</a:t>
            </a:r>
          </a:p>
          <a:p>
            <a:r>
              <a:rPr lang="el-GR" sz="6400" dirty="0" smtClean="0">
                <a:solidFill>
                  <a:schemeClr val="tx2"/>
                </a:solidFill>
              </a:rPr>
              <a:t>Ποιος είναι ο </a:t>
            </a:r>
            <a:r>
              <a:rPr lang="el-GR" sz="6400" dirty="0" smtClean="0">
                <a:solidFill>
                  <a:schemeClr val="accent2"/>
                </a:solidFill>
              </a:rPr>
              <a:t>αντίκτυπος του σχεδίου </a:t>
            </a:r>
            <a:r>
              <a:rPr lang="el-GR" sz="6400" dirty="0" smtClean="0">
                <a:solidFill>
                  <a:schemeClr val="tx2"/>
                </a:solidFill>
              </a:rPr>
              <a:t>(ατομικός, ιδρυματικός, </a:t>
            </a:r>
            <a:r>
              <a:rPr lang="el-GR" sz="6400" dirty="0" err="1" smtClean="0">
                <a:solidFill>
                  <a:schemeClr val="tx2"/>
                </a:solidFill>
              </a:rPr>
              <a:t>συστημικός</a:t>
            </a:r>
            <a:r>
              <a:rPr lang="el-GR" sz="6400" dirty="0" smtClean="0">
                <a:solidFill>
                  <a:schemeClr val="tx2"/>
                </a:solidFill>
              </a:rPr>
              <a:t>); </a:t>
            </a:r>
          </a:p>
          <a:p>
            <a:r>
              <a:rPr lang="en-US" sz="6400" dirty="0" smtClean="0">
                <a:solidFill>
                  <a:schemeClr val="tx2"/>
                </a:solidFill>
              </a:rPr>
              <a:t>E</a:t>
            </a:r>
            <a:r>
              <a:rPr lang="el-GR" sz="6400" dirty="0" err="1" smtClean="0">
                <a:solidFill>
                  <a:schemeClr val="tx2"/>
                </a:solidFill>
              </a:rPr>
              <a:t>ίναι</a:t>
            </a:r>
            <a:r>
              <a:rPr lang="el-GR" sz="6400" dirty="0" smtClean="0">
                <a:solidFill>
                  <a:schemeClr val="tx2"/>
                </a:solidFill>
              </a:rPr>
              <a:t> κατάλληλος και αποτελεσματικός για τις ομάδες στόχους;</a:t>
            </a:r>
          </a:p>
          <a:p>
            <a:r>
              <a:rPr lang="el-GR" sz="6400" dirty="0" smtClean="0">
                <a:solidFill>
                  <a:schemeClr val="tx2"/>
                </a:solidFill>
              </a:rPr>
              <a:t>Ο αντίκτυπος </a:t>
            </a:r>
            <a:r>
              <a:rPr lang="el-GR" sz="6400" dirty="0" smtClean="0">
                <a:solidFill>
                  <a:schemeClr val="accent2"/>
                </a:solidFill>
              </a:rPr>
              <a:t>είναι μετρήσιμος</a:t>
            </a:r>
            <a:r>
              <a:rPr lang="el-GR" sz="6400" dirty="0" smtClean="0">
                <a:solidFill>
                  <a:schemeClr val="tx2"/>
                </a:solidFill>
              </a:rPr>
              <a:t>; Ποιοι είναι οι </a:t>
            </a:r>
            <a:r>
              <a:rPr lang="el-GR" sz="6400" dirty="0" smtClean="0">
                <a:solidFill>
                  <a:schemeClr val="accent2"/>
                </a:solidFill>
              </a:rPr>
              <a:t>δείκτες </a:t>
            </a:r>
            <a:r>
              <a:rPr lang="el-GR" sz="6400" dirty="0" smtClean="0">
                <a:solidFill>
                  <a:schemeClr val="tx2"/>
                </a:solidFill>
              </a:rPr>
              <a:t>που έχετε θέσει; </a:t>
            </a:r>
          </a:p>
          <a:p>
            <a:pPr>
              <a:buNone/>
            </a:pPr>
            <a:endParaRPr lang="el-GR" sz="6400" dirty="0" smtClean="0">
              <a:solidFill>
                <a:schemeClr val="accent2"/>
              </a:solidFill>
            </a:endParaRPr>
          </a:p>
          <a:p>
            <a:r>
              <a:rPr lang="el-GR" sz="6400" dirty="0" smtClean="0">
                <a:solidFill>
                  <a:schemeClr val="accent2"/>
                </a:solidFill>
              </a:rPr>
              <a:t>Ατομικό επίπεδο</a:t>
            </a:r>
            <a:r>
              <a:rPr lang="en-US" sz="6400" dirty="0" smtClean="0">
                <a:solidFill>
                  <a:schemeClr val="accent2"/>
                </a:solidFill>
              </a:rPr>
              <a:t>:</a:t>
            </a:r>
            <a:endParaRPr lang="el-GR" sz="6400" dirty="0" smtClean="0">
              <a:solidFill>
                <a:schemeClr val="accent2"/>
              </a:solidFill>
            </a:endParaRPr>
          </a:p>
          <a:p>
            <a:r>
              <a:rPr lang="el-GR" sz="6400" dirty="0" smtClean="0">
                <a:solidFill>
                  <a:schemeClr val="tx2"/>
                </a:solidFill>
              </a:rPr>
              <a:t>Πρωτοβουλία-επιχειρηματικό πνεύμα</a:t>
            </a:r>
          </a:p>
          <a:p>
            <a:r>
              <a:rPr lang="el-GR" sz="6400" dirty="0" smtClean="0">
                <a:solidFill>
                  <a:schemeClr val="tx2"/>
                </a:solidFill>
              </a:rPr>
              <a:t>Γλωσσικές δεξιότητες</a:t>
            </a:r>
          </a:p>
          <a:p>
            <a:r>
              <a:rPr lang="el-GR" sz="6400" dirty="0" smtClean="0">
                <a:solidFill>
                  <a:schemeClr val="tx2"/>
                </a:solidFill>
              </a:rPr>
              <a:t>Κατανόηση και ανταπόκριση στη διαφορετικότητα</a:t>
            </a:r>
          </a:p>
          <a:p>
            <a:r>
              <a:rPr lang="el-GR" sz="6400" dirty="0" smtClean="0">
                <a:solidFill>
                  <a:schemeClr val="tx2"/>
                </a:solidFill>
              </a:rPr>
              <a:t>Κατανόηση των συνδέσεων μεταξύ τυπικής, μη τυπικής, άτυπης μάθησης και αγοράς εργασίας</a:t>
            </a:r>
          </a:p>
          <a:p>
            <a:r>
              <a:rPr lang="el-GR" sz="6400" dirty="0" err="1" smtClean="0">
                <a:solidFill>
                  <a:schemeClr val="tx2"/>
                </a:solidFill>
              </a:rPr>
              <a:t>Απασχολησιμότητα</a:t>
            </a:r>
            <a:r>
              <a:rPr lang="el-GR" sz="6400" dirty="0" smtClean="0">
                <a:solidFill>
                  <a:schemeClr val="tx2"/>
                </a:solidFill>
              </a:rPr>
              <a:t>-δημιουργία νέων επιχειρήσεων</a:t>
            </a:r>
          </a:p>
          <a:p>
            <a:r>
              <a:rPr lang="el-GR" sz="6400" dirty="0" smtClean="0">
                <a:solidFill>
                  <a:schemeClr val="tx2"/>
                </a:solidFill>
              </a:rPr>
              <a:t>Θετική άποψη για την Ευρώπη</a:t>
            </a:r>
          </a:p>
          <a:p>
            <a:r>
              <a:rPr lang="el-GR" sz="6400" dirty="0" smtClean="0">
                <a:solidFill>
                  <a:schemeClr val="tx2"/>
                </a:solidFill>
              </a:rPr>
              <a:t>Βελτίωση δεξιοτήτων που σχετίζονται με τον τομέα σπουδών/με το επάγγελμά τους</a:t>
            </a:r>
          </a:p>
          <a:p>
            <a:r>
              <a:rPr lang="el-GR" sz="6400" dirty="0" smtClean="0">
                <a:solidFill>
                  <a:schemeClr val="tx2"/>
                </a:solidFill>
              </a:rPr>
              <a:t>Ευκαιρία επαγγελματικής ανάπτυξης</a:t>
            </a:r>
          </a:p>
          <a:p>
            <a:r>
              <a:rPr lang="el-GR" sz="6400" dirty="0" smtClean="0">
                <a:solidFill>
                  <a:schemeClr val="tx2"/>
                </a:solidFill>
              </a:rPr>
              <a:t>Επαγγελματικός προσανατολισμός-συμβουλευτική</a:t>
            </a:r>
          </a:p>
          <a:p>
            <a:endParaRPr lang="el-GR" sz="6400" dirty="0" smtClean="0">
              <a:solidFill>
                <a:schemeClr val="tx2"/>
              </a:solidFill>
            </a:endParaRPr>
          </a:p>
          <a:p>
            <a:r>
              <a:rPr lang="el-GR" sz="6400" dirty="0" err="1" smtClean="0">
                <a:solidFill>
                  <a:schemeClr val="accent2"/>
                </a:solidFill>
              </a:rPr>
              <a:t>Συστημικό</a:t>
            </a:r>
            <a:r>
              <a:rPr lang="el-GR" sz="6400" dirty="0" smtClean="0">
                <a:solidFill>
                  <a:schemeClr val="accent2"/>
                </a:solidFill>
              </a:rPr>
              <a:t> επίπεδο</a:t>
            </a:r>
            <a:r>
              <a:rPr lang="en-US" sz="6400" dirty="0" smtClean="0">
                <a:solidFill>
                  <a:schemeClr val="accent2"/>
                </a:solidFill>
              </a:rPr>
              <a:t>:</a:t>
            </a:r>
            <a:endParaRPr lang="el-GR" sz="6400" dirty="0" smtClean="0">
              <a:solidFill>
                <a:schemeClr val="accent2"/>
              </a:solidFill>
            </a:endParaRPr>
          </a:p>
          <a:p>
            <a:r>
              <a:rPr lang="el-GR" sz="6400" dirty="0" smtClean="0">
                <a:solidFill>
                  <a:schemeClr val="tx2"/>
                </a:solidFill>
              </a:rPr>
              <a:t>Στρατηγικός σχεδιασμός ιδρύματος</a:t>
            </a:r>
          </a:p>
          <a:p>
            <a:r>
              <a:rPr lang="en-US" sz="6400" dirty="0" smtClean="0">
                <a:solidFill>
                  <a:schemeClr val="tx2"/>
                </a:solidFill>
              </a:rPr>
              <a:t>management-</a:t>
            </a:r>
            <a:r>
              <a:rPr lang="el-GR" sz="6400" dirty="0" smtClean="0">
                <a:solidFill>
                  <a:schemeClr val="tx2"/>
                </a:solidFill>
              </a:rPr>
              <a:t>ηγεσία</a:t>
            </a:r>
          </a:p>
          <a:p>
            <a:r>
              <a:rPr lang="el-GR" sz="6400" dirty="0" smtClean="0">
                <a:solidFill>
                  <a:schemeClr val="tx2"/>
                </a:solidFill>
              </a:rPr>
              <a:t>Ποιότητα προσφερόμενης εκπαίδευσης</a:t>
            </a:r>
          </a:p>
          <a:p>
            <a:r>
              <a:rPr lang="el-GR" sz="6400" dirty="0" smtClean="0">
                <a:solidFill>
                  <a:schemeClr val="tx2"/>
                </a:solidFill>
              </a:rPr>
              <a:t>Διεθνοποίηση ιδρύματος</a:t>
            </a:r>
          </a:p>
          <a:p>
            <a:endParaRPr lang="el-GR" sz="64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l-GR" dirty="0" smtClean="0">
              <a:solidFill>
                <a:schemeClr val="tx2"/>
              </a:solidFill>
            </a:endParaRPr>
          </a:p>
          <a:p>
            <a:endParaRPr lang="el-GR" dirty="0"/>
          </a:p>
        </p:txBody>
      </p:sp>
      <p:pic>
        <p:nvPicPr>
          <p:cNvPr id="4" name="4 - Εικόνα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accent2"/>
                </a:solidFill>
              </a:rPr>
              <a:t>Διάδοση των αποτελεσμάτων και βιωσιμότητα</a:t>
            </a:r>
            <a:br>
              <a:rPr lang="el-GR" sz="2800" b="1" dirty="0" smtClean="0">
                <a:solidFill>
                  <a:schemeClr val="accent2"/>
                </a:solidFill>
              </a:rPr>
            </a:br>
            <a:r>
              <a:rPr lang="el-GR" sz="2800" b="1" dirty="0" smtClean="0">
                <a:solidFill>
                  <a:schemeClr val="accent2"/>
                </a:solidFill>
              </a:rPr>
              <a:t>του σχεδίου </a:t>
            </a:r>
            <a:endParaRPr lang="el-GR" sz="2800" b="1" dirty="0">
              <a:solidFill>
                <a:schemeClr val="accent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l-GR" u="sng" dirty="0" smtClean="0">
              <a:solidFill>
                <a:schemeClr val="accent2"/>
              </a:solidFill>
            </a:endParaRPr>
          </a:p>
          <a:p>
            <a:r>
              <a:rPr lang="el-GR" u="sng" dirty="0" smtClean="0">
                <a:solidFill>
                  <a:schemeClr val="accent2"/>
                </a:solidFill>
              </a:rPr>
              <a:t>Διάδοση </a:t>
            </a:r>
          </a:p>
          <a:p>
            <a:endParaRPr lang="el-GR" dirty="0" smtClean="0">
              <a:solidFill>
                <a:schemeClr val="accent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Ποιες είναι οι δραστηριότητες διάδοσης; Πώς διασφαλίζουν την καλύτερη </a:t>
            </a:r>
            <a:r>
              <a:rPr lang="el-GR" dirty="0" smtClean="0">
                <a:solidFill>
                  <a:schemeClr val="accent2"/>
                </a:solidFill>
              </a:rPr>
              <a:t>χρήση των αποτελεσμάτων </a:t>
            </a:r>
            <a:r>
              <a:rPr lang="el-GR" dirty="0" smtClean="0">
                <a:solidFill>
                  <a:schemeClr val="tx2"/>
                </a:solidFill>
              </a:rPr>
              <a:t>από όσο δυνατόν περισσότερες ομάδες ανθρώπων, σε τοπικό, εθνικό, διεθνές επίπεδο;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</a:t>
            </a:r>
            <a:r>
              <a:rPr lang="el-GR" dirty="0" err="1" smtClean="0">
                <a:solidFill>
                  <a:schemeClr val="tx2"/>
                </a:solidFill>
              </a:rPr>
              <a:t>ίναι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ελεύθερη πρόσβαση </a:t>
            </a:r>
            <a:r>
              <a:rPr lang="el-GR" dirty="0" smtClean="0">
                <a:solidFill>
                  <a:schemeClr val="tx2"/>
                </a:solidFill>
              </a:rPr>
              <a:t>στο εκπαιδευτικό υλικό που θα </a:t>
            </a:r>
            <a:r>
              <a:rPr lang="el-GR" dirty="0" err="1" smtClean="0">
                <a:solidFill>
                  <a:schemeClr val="tx2"/>
                </a:solidFill>
              </a:rPr>
              <a:t>παράξετε</a:t>
            </a:r>
            <a:r>
              <a:rPr lang="el-GR" dirty="0" smtClean="0">
                <a:solidFill>
                  <a:schemeClr val="tx2"/>
                </a:solidFill>
              </a:rPr>
              <a:t>; (ισχύουν κανόνες πνευματικής ιδιοκτησίας)</a:t>
            </a:r>
          </a:p>
          <a:p>
            <a:endParaRPr lang="el-GR" dirty="0" smtClean="0">
              <a:solidFill>
                <a:schemeClr val="tx2"/>
              </a:solidFill>
            </a:endParaRPr>
          </a:p>
          <a:p>
            <a:r>
              <a:rPr lang="en-US" u="sng" dirty="0" smtClean="0">
                <a:solidFill>
                  <a:schemeClr val="accent2"/>
                </a:solidFill>
              </a:rPr>
              <a:t>B</a:t>
            </a:r>
            <a:r>
              <a:rPr lang="el-GR" u="sng" dirty="0" err="1" smtClean="0">
                <a:solidFill>
                  <a:schemeClr val="accent2"/>
                </a:solidFill>
              </a:rPr>
              <a:t>ιωσιμότητα</a:t>
            </a:r>
            <a:r>
              <a:rPr lang="el-GR" u="sng" dirty="0" smtClean="0">
                <a:solidFill>
                  <a:schemeClr val="accent2"/>
                </a:solidFill>
              </a:rPr>
              <a:t> </a:t>
            </a:r>
          </a:p>
          <a:p>
            <a:endParaRPr lang="el-GR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To </a:t>
            </a:r>
            <a:r>
              <a:rPr lang="el-GR" dirty="0" smtClean="0">
                <a:solidFill>
                  <a:schemeClr val="tx2"/>
                </a:solidFill>
              </a:rPr>
              <a:t>σχέδιο </a:t>
            </a:r>
            <a:r>
              <a:rPr lang="el-GR" dirty="0" smtClean="0">
                <a:solidFill>
                  <a:schemeClr val="accent2"/>
                </a:solidFill>
              </a:rPr>
              <a:t>μπορεί να συνεχιστεί </a:t>
            </a:r>
            <a:r>
              <a:rPr lang="el-GR" dirty="0" smtClean="0">
                <a:solidFill>
                  <a:schemeClr val="tx2"/>
                </a:solidFill>
              </a:rPr>
              <a:t>μετά το πέρας της ευρωπαϊκής χρηματοδότησης;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</a:t>
            </a:r>
            <a:r>
              <a:rPr lang="el-GR" dirty="0" smtClean="0">
                <a:solidFill>
                  <a:schemeClr val="tx2"/>
                </a:solidFill>
              </a:rPr>
              <a:t>ι </a:t>
            </a:r>
            <a:r>
              <a:rPr lang="el-GR" dirty="0" smtClean="0">
                <a:solidFill>
                  <a:schemeClr val="accent2"/>
                </a:solidFill>
              </a:rPr>
              <a:t>προοπτικές </a:t>
            </a:r>
            <a:r>
              <a:rPr lang="el-GR" dirty="0" smtClean="0">
                <a:solidFill>
                  <a:schemeClr val="tx2"/>
                </a:solidFill>
              </a:rPr>
              <a:t>ανοίγονται;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Πώς μπορούν </a:t>
            </a:r>
            <a:r>
              <a:rPr lang="el-GR" dirty="0" smtClean="0">
                <a:solidFill>
                  <a:schemeClr val="accent2"/>
                </a:solidFill>
              </a:rPr>
              <a:t>να ενταχθούν τα αποτελέσματα </a:t>
            </a:r>
            <a:r>
              <a:rPr lang="el-GR" dirty="0" smtClean="0">
                <a:solidFill>
                  <a:schemeClr val="tx2"/>
                </a:solidFill>
              </a:rPr>
              <a:t>του σχεδίου στην διοικητική ή/και εκπαιδευτική δομή των εταίρων;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Άλλες </a:t>
            </a:r>
            <a:r>
              <a:rPr lang="el-GR" dirty="0" smtClean="0">
                <a:solidFill>
                  <a:schemeClr val="accent2"/>
                </a:solidFill>
              </a:rPr>
              <a:t>πηγές χρηματοδότησης</a:t>
            </a:r>
            <a:r>
              <a:rPr lang="en-US" dirty="0" smtClean="0">
                <a:solidFill>
                  <a:schemeClr val="accent2"/>
                </a:solidFill>
              </a:rPr>
              <a:t>;</a:t>
            </a:r>
            <a:endParaRPr lang="el-GR" dirty="0" smtClean="0">
              <a:solidFill>
                <a:schemeClr val="accent2"/>
              </a:solidFill>
            </a:endParaRPr>
          </a:p>
          <a:p>
            <a:endParaRPr lang="el-GR" dirty="0"/>
          </a:p>
        </p:txBody>
      </p:sp>
      <p:pic>
        <p:nvPicPr>
          <p:cNvPr id="4" name="4 - Εικόνα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250825" y="2133600"/>
            <a:ext cx="856773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</a:pPr>
            <a:r>
              <a:rPr lang="en-GB" altLang="en-US">
                <a:solidFill>
                  <a:srgbClr val="0033FF"/>
                </a:solidFill>
                <a:latin typeface="Verdana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18811" name="ZoneTexte 60"/>
          <p:cNvSpPr txBox="1">
            <a:spLocks noChangeArrowheads="1"/>
          </p:cNvSpPr>
          <p:nvPr/>
        </p:nvSpPr>
        <p:spPr bwMode="auto">
          <a:xfrm>
            <a:off x="179388" y="765175"/>
            <a:ext cx="3384550" cy="584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32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32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παράδειγμα</a:t>
            </a:r>
            <a:endParaRPr lang="en-GB" altLang="en-US" sz="32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428992" y="214290"/>
            <a:ext cx="35004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357298"/>
          <a:ext cx="9144000" cy="5549903"/>
        </p:xfrm>
        <a:graphic>
          <a:graphicData uri="http://schemas.openxmlformats.org/drawingml/2006/table">
            <a:tbl>
              <a:tblPr/>
              <a:tblGrid>
                <a:gridCol w="1326726"/>
                <a:gridCol w="7817274"/>
              </a:tblGrid>
              <a:tr h="5774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ΣΚΟΠΟΣ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304800" algn="l"/>
                          <a:tab pos="457200" algn="l"/>
                        </a:tabLst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ΑΝΑΠΤΥΞΗ, ΔΟΚΙΜΗ ΚΑΙ ΥΛΟΠΟΙΗΣΗ ΕΝΟΣ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ΚΟΙΝΟΥ ΕΚΠΑΙΔΕΥΤΙΚΟΥ ΠΡΟΓΡΑΜΜΑΤΟΣ  ΣΠΟΥΔΩΝ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ΠΡΟΠΤΥΧΙΑΚΟΥ ΕΠΙΠΕΔΟΥ ΓΙΑ ΤΗ 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ΒΙΩΣΙΜΗ ΤΟΠΙΚΗ ΑΝΑΠΤΥΞΗ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, ΜΕ ΣΚΟΠΟ ΝΑ ΣΥΜΒΑΛΕΙ ΣΤΟΝ ΣΤΡΑΤΗΓΙΚΟ ΠΡΟΓΡΑΜΜΑΤΙΣΜΟ ΣΕ ΠΕΡΙΦΕΡΕΙΑΚΟ ΕΠΙΠΕΔΟ</a:t>
                      </a: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4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ΣΥΝΑΦΕΙΑ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ΑΤΖΕΝΤΑ ΕΚΣΥΓΧΡΟΝΙΣΜΟΥ ΤΩΝ ΙΔΡΥΜΑΤΩΝ ΑΝΩΤΑΤΗΣ ΕΚΠΑΙΔΕΥΣΗΣ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: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Συμμετοχή των ιδρυμάτων σε σχέδια </a:t>
                      </a: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κοινωνικο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-οικονομικής περιφερειακής ανάπτυξης των περιοχών, όπου εδρεύουν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6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ΕΤΑΙΡΙΚΗ ΣΧΕΣΗ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4429125" algn="l"/>
                        </a:tabLst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A1706"/>
                          </a:solidFill>
                          <a:effectLst/>
                          <a:latin typeface="Calibri" pitchFamily="34" charset="0"/>
                        </a:rPr>
                        <a:t>5 </a:t>
                      </a: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A1706"/>
                          </a:solidFill>
                          <a:effectLst/>
                          <a:latin typeface="Calibri" pitchFamily="34" charset="0"/>
                        </a:rPr>
                        <a:t>ιδρύματα</a:t>
                      </a: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A1706"/>
                          </a:solidFill>
                          <a:effectLst/>
                          <a:latin typeface="Calibri" pitchFamily="34" charset="0"/>
                        </a:rPr>
                        <a:t> + 5 </a:t>
                      </a: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A1706"/>
                          </a:solidFill>
                          <a:effectLst/>
                          <a:latin typeface="Calibri" pitchFamily="34" charset="0"/>
                        </a:rPr>
                        <a:t> τοπικοί/περιφερειακοί δημόσιοι φορείς +  οικονομικοί παράγοντες σε 5 συμμετέχουσες στο Πρόγραμμα χώρες</a:t>
                      </a:r>
                      <a:endParaRPr kumimoji="0" lang="en-GB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A170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4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ΔΡΑΣΤΗΡΙΟΤΗΤΕΣ ΓΙΑ 3 ΧΡΟΝΙΑ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b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</a:b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↓</a:t>
                      </a:r>
                      <a:endParaRPr kumimoji="0" lang="en-GB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  <a:tab pos="228600" algn="l"/>
                        </a:tabLst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Ανάπτυξη  ενός νέου κοινού για όλα τα συμμετέχοντα ιδρύματα προγράμματος σπουδών, 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με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εστίαση στη </a:t>
                      </a:r>
                      <a:r>
                        <a:rPr kumimoji="0" lang="el-G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διαθεματική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,διεθνική προσέγγιση του θέματος  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  <a:tab pos="228600" algn="l"/>
                        </a:tabLst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Δημιουργία περιόδου «ενσωματωμένης κινητικότητας»,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σύμφωνα με την οποία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οι φοιτητές παρακολουθούν ένα κοινό πρόγραμμα, τμήματα του οποίου διδάσκονται από διαφορετικούς εταίρους σε διαφορετικές χώρες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  <a:tab pos="228600" algn="l"/>
                        </a:tabLst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με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6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διεθνικές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συναντήσεις για το συντονισμό και την υλοποίηση του σχεδίου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συμπεριλαμβανομένης και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συμβουλευτικής ομάδας, η οποία θα διασφαλίζει την  ποιότητα του σχεδίου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/επίβλεψη από εμπλεκομένους  φορείς  που σχετίζονται με το θέμα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  <a:tab pos="228600" algn="l"/>
                        </a:tabLst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en-GB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δοκιμαστική περίοδος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συμπεριλαμβάνεται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μικτή περίοδος κινητικότητας φοιτητών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συνδυάζοντας δύο δεκαήμερα φυσικής κινητικότητας  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ISP)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με δύο μήνες εικονικής κινητικότητας (για προετοιμασία και συνέχιση δραστηριοτήτων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  <a:tab pos="228600" algn="l"/>
                        </a:tabLst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GB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nd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δοκιμαστική περίοδος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 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ενσωματωμένη στο πρόγραμμα σπουδών περίοδος κινητικότητας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φοιτητών, συμπεριλαμβανομένης και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πρακτικής άσκησης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σε εταιρίες +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ανάπτυξη πλατφόρμας συνεργασίας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μεταξύ των φοιτητών, καθηγητών και εταιριών  που μετέχουν στο σχέδιο, με σκοπό την πιθανή συνέχιση της συνεργασίας και  μετά τον 3ο χρόνο +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ενσωμάτωση πιθανών αλλαγών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  <a:tab pos="228600" algn="l"/>
                        </a:tabLst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Πραγματοποίηση των μαθημάτων, συμπεριλαμβάνεται μικτή περίοδος κινητικότητας φοιτητών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  <a:tab pos="228600" algn="l"/>
                        </a:tabLst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Ενσωμάτωση των μαθημάτων στο πρόγραμμα σπουδών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και παροχή διπλού τίτλου σπουδών ή αντίστοιχης βεβαίωσης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  <a:tab pos="228600" algn="l"/>
                        </a:tabLst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Διάδοση αποτελεσμάτων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συνεργασία για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χάραξη περιφερειακού στρατηγικού σχεδιασμού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με οργανισμούς εκτός εταιρικής σχέσης</a:t>
                      </a:r>
                    </a:p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  <a:tab pos="228600" algn="l"/>
                        </a:tabLst>
                      </a:pP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Πραγματοποίηση διεθνικού σεμιναρίου για τη διάδοση των αποτελεσμάτων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2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ΔΡΑΣΤΗΡΙΟΤΗΤΕΣ ΚΙΝΗΤΙΚΟΤΗΤΑΣ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Μικτή περίοδος κινητικότητας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Εντατικό Πρόγραμμα Σπουδών (Ι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SP)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+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συμπληρωματική της χρηματοδότησης για 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KA1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4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ΠΡΑΓΜΑΤΟΠΟΙΗΣΗ ΣΧΕΔΙΟΥ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→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Συνεχής 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παρακολούθηση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→ 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Αξιολόγηση δραστηριοτήτων σε όλες τις φάσεις του σχεδίου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198" marR="5919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5643538" y="857232"/>
            <a:ext cx="350046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3" name="12 - Εικόνα" descr="ik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250825" y="1916113"/>
            <a:ext cx="8569325" cy="4537075"/>
          </a:xfrm>
        </p:spPr>
        <p:txBody>
          <a:bodyPr/>
          <a:lstStyle/>
          <a:p>
            <a:pPr marL="0" indent="0" algn="just">
              <a:spcBef>
                <a:spcPts val="1500"/>
              </a:spcBef>
              <a:spcAft>
                <a:spcPts val="1200"/>
              </a:spcAft>
              <a:buClr>
                <a:srgbClr val="F79D43"/>
              </a:buClr>
              <a:buSzPct val="74000"/>
            </a:pPr>
            <a:r>
              <a:rPr lang="el-GR" altLang="en-US" sz="1600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Επιλογή &amp; Διαχείριση από τις Εθνικές Μονάδες</a:t>
            </a:r>
            <a:endParaRPr lang="el-GR" altLang="en-US" sz="1600" dirty="0" smtClean="0">
              <a:solidFill>
                <a:srgbClr val="0033FF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0" indent="0" algn="just">
              <a:spcBef>
                <a:spcPts val="1500"/>
              </a:spcBef>
              <a:spcAft>
                <a:spcPts val="1200"/>
              </a:spcAft>
              <a:buClr>
                <a:srgbClr val="F79D43"/>
              </a:buClr>
              <a:buSzPct val="74000"/>
            </a:pPr>
            <a:r>
              <a:rPr lang="el-GR" altLang="en-US" sz="16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Ώστε να ληφθεί υπόψη το </a:t>
            </a:r>
            <a:r>
              <a:rPr lang="el-GR" altLang="en-US" sz="1600" u="sng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εθνικό πλαίσιο</a:t>
            </a:r>
            <a:r>
              <a:rPr lang="el-GR" altLang="en-US" sz="16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, με σκοπό την ισχυρότερη συνάφεια και το μεγαλύτερο δυνατό αντίκτυπο των σχεδίων +</a:t>
            </a:r>
            <a:r>
              <a:rPr lang="en-GB" altLang="en-US" sz="16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l-GR" altLang="en-US" sz="16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πιο κοντά στους δικαιούχους</a:t>
            </a:r>
            <a:endParaRPr lang="en-GB" altLang="en-US" sz="1600" dirty="0" smtClean="0">
              <a:solidFill>
                <a:schemeClr val="tx2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SzPct val="74000"/>
            </a:pPr>
            <a:r>
              <a:rPr lang="el-GR" sz="1600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              </a:t>
            </a:r>
            <a:r>
              <a:rPr lang="en-US" sz="1600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20.000 </a:t>
            </a:r>
            <a:r>
              <a:rPr lang="el-GR" sz="1600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Στρατηγικές συμπράξεις σε όλους τους τομείς, μέχρι το 2020</a:t>
            </a:r>
            <a:endParaRPr lang="en-US" sz="1600" b="0" dirty="0" smtClean="0">
              <a:solidFill>
                <a:srgbClr val="00B050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SzPct val="74000"/>
              <a:buFont typeface="Wingdings" pitchFamily="2" charset="2"/>
              <a:buChar char="v"/>
            </a:pPr>
            <a:r>
              <a:rPr lang="el-GR" sz="1600" b="0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Οποιοσδήποτε Οργανισμός που εδρεύει σε συμμετέχουσα στο Πρόγραμμα χώρα, μπορεί να είναι ο αιτών, αποστέλλοντας αίτηση στην Εθνική Μονάδα της χώρας του εκ μέρους των οργανισμών που μετέχουν στο σχέδιο.</a:t>
            </a:r>
            <a:endParaRPr lang="en-GB" altLang="en-US" sz="1600" b="0" dirty="0" smtClean="0">
              <a:solidFill>
                <a:srgbClr val="0033FF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SzPct val="74000"/>
              <a:buFont typeface="Wingdings" pitchFamily="2" charset="2"/>
              <a:buChar char="v"/>
            </a:pPr>
            <a:r>
              <a:rPr lang="el-GR" altLang="en-US" sz="1600" b="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Η σύμβαση υπογράφεται μεταξύ της Εθνικής Μονάδα και του Συντονιστή</a:t>
            </a:r>
            <a:endParaRPr lang="en-GB" altLang="en-US" sz="1600" b="0" dirty="0" smtClean="0">
              <a:solidFill>
                <a:schemeClr val="tx2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SzPct val="74000"/>
            </a:pPr>
            <a:r>
              <a:rPr lang="el-GR" altLang="en-US" sz="1600" b="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Η Εθνική Μονάδα μεταφέρει το σύνολο της επιχορήγησης στον Συντονιστή, ο οποίος διαχειρίζεται και έχει την ευθύνη υποβολής απολογισμού. </a:t>
            </a:r>
            <a:endParaRPr lang="en-GB" altLang="en-US" sz="1600" b="0" dirty="0" smtClean="0">
              <a:solidFill>
                <a:schemeClr val="tx2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0" indent="0" algn="just">
              <a:spcBef>
                <a:spcPts val="1500"/>
              </a:spcBef>
              <a:spcAft>
                <a:spcPts val="1200"/>
              </a:spcAft>
              <a:buClr>
                <a:srgbClr val="F79D43"/>
              </a:buClr>
              <a:buSzPct val="74000"/>
              <a:buFont typeface="Wingdings" pitchFamily="2" charset="2"/>
              <a:buChar char="q"/>
            </a:pPr>
            <a:endParaRPr lang="en-GB" altLang="en-US" sz="1600" dirty="0" smtClean="0">
              <a:solidFill>
                <a:srgbClr val="E98517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120835" name="ZoneTexte 60"/>
          <p:cNvSpPr txBox="1">
            <a:spLocks noChangeArrowheads="1"/>
          </p:cNvSpPr>
          <p:nvPr/>
        </p:nvSpPr>
        <p:spPr bwMode="auto">
          <a:xfrm>
            <a:off x="-26995" y="714356"/>
            <a:ext cx="3527425" cy="95410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28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ΕΠΙΛΟΓΗ &amp; ΔΙΑΧΕΙΡΙΣΗ</a:t>
            </a:r>
            <a:endParaRPr lang="en-GB" altLang="en-US" sz="28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804248" y="4725144"/>
            <a:ext cx="360363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altLang="en-US" sz="1600">
              <a:solidFill>
                <a:srgbClr val="FFFFFF"/>
              </a:solidFill>
            </a:endParaRPr>
          </a:p>
        </p:txBody>
      </p:sp>
      <p:pic>
        <p:nvPicPr>
          <p:cNvPr id="1208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70326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3500430" y="214290"/>
            <a:ext cx="33575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5786414" y="714356"/>
            <a:ext cx="335758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357298"/>
            <a:ext cx="564357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29396"/>
            <a:ext cx="91439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5" name="1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Content Placeholder 2"/>
          <p:cNvSpPr>
            <a:spLocks noGrp="1"/>
          </p:cNvSpPr>
          <p:nvPr>
            <p:ph idx="1"/>
          </p:nvPr>
        </p:nvSpPr>
        <p:spPr>
          <a:xfrm>
            <a:off x="107950" y="1773238"/>
            <a:ext cx="8928100" cy="4319587"/>
          </a:xfrm>
        </p:spPr>
        <p:txBody>
          <a:bodyPr>
            <a:normAutofit fontScale="92500"/>
          </a:bodyPr>
          <a:lstStyle/>
          <a:p>
            <a:pPr marL="358775" indent="-358775" algn="just" eaLnBrk="1" hangingPunct="1">
              <a:spcBef>
                <a:spcPts val="600"/>
              </a:spcBef>
              <a:spcAft>
                <a:spcPts val="1200"/>
              </a:spcAft>
              <a:buClr>
                <a:srgbClr val="0033FF"/>
              </a:buClr>
              <a:buFont typeface="Wingdings" pitchFamily="2" charset="2"/>
              <a:buChar char="ü"/>
            </a:pPr>
            <a:r>
              <a:rPr lang="el-GR" altLang="en-US" sz="1600" u="sng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Διαχείριση και υλοποίηση του σχεδίου</a:t>
            </a:r>
            <a:r>
              <a:rPr lang="en-US" altLang="en-US" sz="1600" b="0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altLang="en-US" sz="1600" b="0" i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– </a:t>
            </a:r>
            <a:r>
              <a:rPr lang="el-GR" altLang="en-US" sz="1600" b="0" i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προετοιμασία, συντονισμός</a:t>
            </a:r>
            <a:r>
              <a:rPr lang="en-US" altLang="en-US" sz="1600" b="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/ </a:t>
            </a:r>
            <a:r>
              <a:rPr lang="el-GR" altLang="en-US" sz="1600" b="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επικοινωνία</a:t>
            </a:r>
            <a:r>
              <a:rPr lang="en-US" altLang="en-US" sz="1600" b="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, </a:t>
            </a:r>
            <a:r>
              <a:rPr lang="el-GR" altLang="en-US" sz="1600" b="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έξοδα προσωπικού</a:t>
            </a:r>
            <a:r>
              <a:rPr lang="en-US" altLang="en-US" sz="1600" b="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– </a:t>
            </a:r>
            <a:r>
              <a:rPr lang="el-GR" altLang="en-US" sz="16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επιχορήγηση ανά οργανισμό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altLang="en-US" sz="1600" b="0" i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(</a:t>
            </a:r>
            <a:r>
              <a:rPr lang="el-GR" altLang="en-US" sz="1600" b="0" i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Δίδεται υψηλότερο ποσό για τον συντονιστή. Το Ανώτατο</a:t>
            </a:r>
            <a:r>
              <a:rPr lang="en-US" altLang="en-US" sz="1600" b="0" i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l-GR" altLang="en-US" sz="1600" b="0" i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συνολικό επιλέξιμο ποσό, είναι αυτό που αντιστοιχεί σε 10 εταίρους</a:t>
            </a:r>
            <a:r>
              <a:rPr lang="en-US" altLang="en-US" sz="1600" b="0" i="1" u="sng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:  </a:t>
            </a:r>
            <a:r>
              <a:rPr lang="en-US" altLang="en-US" sz="1600" i="1" u="sng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2</a:t>
            </a:r>
            <a:r>
              <a:rPr lang="el-GR" altLang="en-US" sz="1600" i="1" u="sng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.</a:t>
            </a:r>
            <a:r>
              <a:rPr lang="en-US" altLang="en-US" sz="1600" i="1" u="sng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750 </a:t>
            </a:r>
            <a:r>
              <a:rPr lang="el-GR" altLang="en-US" sz="1600" i="1" u="sng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€ το μήνα  </a:t>
            </a:r>
            <a:r>
              <a:rPr lang="el-GR" altLang="en-US" sz="1600" u="sng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ανά σχέδιο</a:t>
            </a:r>
            <a:endParaRPr lang="en-US" altLang="en-US" sz="1600" b="0" i="1" u="sng" dirty="0" smtClean="0">
              <a:solidFill>
                <a:schemeClr val="tx2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358775" indent="-358775" algn="just" eaLnBrk="1" hangingPunct="1">
              <a:spcBef>
                <a:spcPts val="600"/>
              </a:spcBef>
              <a:spcAft>
                <a:spcPts val="1200"/>
              </a:spcAft>
              <a:buClr>
                <a:srgbClr val="0033FF"/>
              </a:buClr>
              <a:buFont typeface="Wingdings" pitchFamily="2" charset="2"/>
              <a:buChar char="ü"/>
            </a:pPr>
            <a:r>
              <a:rPr lang="el-GR" altLang="en-US" sz="1600" u="sng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Διεθνικές συναντήσεις</a:t>
            </a:r>
            <a:r>
              <a:rPr lang="en-US" altLang="en-US" sz="1600" b="0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altLang="en-US" sz="1600" b="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– </a:t>
            </a:r>
            <a:r>
              <a:rPr lang="el-GR" altLang="en-US" sz="1600" b="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πραγματοποίηση και συντονισμός</a:t>
            </a:r>
            <a:r>
              <a:rPr lang="en-US" altLang="en-US" sz="1600" b="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– </a:t>
            </a:r>
            <a:r>
              <a:rPr lang="el-GR" altLang="en-US" sz="16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επιχορήγηση ανά συμμετέχοντα </a:t>
            </a:r>
            <a:r>
              <a:rPr lang="en-US" altLang="en-US" sz="1600" b="0" i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(</a:t>
            </a:r>
            <a:r>
              <a:rPr lang="el-GR" altLang="en-US" sz="1600" b="0" i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κόστος ταξιδίου</a:t>
            </a:r>
            <a:r>
              <a:rPr lang="en-US" altLang="en-US" sz="1600" b="0" i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&amp; </a:t>
            </a:r>
            <a:r>
              <a:rPr lang="el-GR" altLang="en-US" sz="1600" b="0" i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διαμονή/διαβίωση</a:t>
            </a:r>
            <a:r>
              <a:rPr lang="en-GB" altLang="en-US" sz="1600" b="0" i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): </a:t>
            </a:r>
            <a:r>
              <a:rPr lang="en-GB" altLang="en-US" sz="1600" i="1" u="sng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23</a:t>
            </a:r>
            <a:r>
              <a:rPr lang="el-GR" altLang="en-US" sz="1600" i="1" u="sng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GB" altLang="en-US" sz="1600" i="1" u="sng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000 </a:t>
            </a:r>
            <a:r>
              <a:rPr lang="el-GR" altLang="en-US" sz="1600" i="1" u="sng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€ το χρόνο</a:t>
            </a:r>
            <a:r>
              <a:rPr lang="el-GR" altLang="en-US" sz="1600" b="0" i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altLang="en-US" sz="1600" b="0" i="1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κατ’ανώτατο</a:t>
            </a:r>
            <a:r>
              <a:rPr lang="el-GR" altLang="en-US" sz="1600" b="0" i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όριο.</a:t>
            </a:r>
            <a:endParaRPr lang="en-US" altLang="en-US" sz="1600" b="0" i="1" dirty="0" smtClean="0">
              <a:solidFill>
                <a:schemeClr val="tx2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358775" indent="-358775" algn="just" eaLnBrk="1" hangingPunct="1">
              <a:spcBef>
                <a:spcPts val="600"/>
              </a:spcBef>
              <a:spcAft>
                <a:spcPts val="1200"/>
              </a:spcAft>
              <a:buClr>
                <a:srgbClr val="0033FF"/>
              </a:buClr>
              <a:buFont typeface="Wingdings" pitchFamily="2" charset="2"/>
              <a:buChar char="ü"/>
            </a:pPr>
            <a:r>
              <a:rPr lang="el-GR" altLang="en-US" sz="1600" u="sng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Πνευματικά προϊόντα </a:t>
            </a:r>
            <a:r>
              <a:rPr lang="en-US" altLang="en-US" sz="1600" b="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el-GR" altLang="en-US" sz="1600" b="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απτά παραδοτέα</a:t>
            </a:r>
            <a:r>
              <a:rPr lang="en-US" altLang="en-US" sz="1600" b="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el-GR" altLang="en-US" sz="1600" b="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επιχορήγηση για επιπλέον </a:t>
            </a:r>
            <a:r>
              <a:rPr lang="el-GR" altLang="en-US" sz="16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έξοδα προσωπικού </a:t>
            </a:r>
            <a:r>
              <a:rPr lang="el-GR" altLang="en-US" sz="1600" b="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θα πρέπει να δικαιολογείται </a:t>
            </a:r>
            <a:r>
              <a:rPr lang="el-GR" altLang="en-US" sz="16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με βάσει το κάθε προϊόν που θα υλοποιηθεί</a:t>
            </a:r>
            <a:endParaRPr lang="en-US" altLang="en-US" sz="1600" i="1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58775" indent="-358775" algn="just" eaLnBrk="1" hangingPunct="1">
              <a:spcBef>
                <a:spcPts val="600"/>
              </a:spcBef>
              <a:spcAft>
                <a:spcPts val="1200"/>
              </a:spcAft>
              <a:buClr>
                <a:srgbClr val="0033FF"/>
              </a:buClr>
              <a:buFont typeface="Wingdings" pitchFamily="2" charset="2"/>
              <a:buChar char="ü"/>
            </a:pPr>
            <a:r>
              <a:rPr lang="el-GR" altLang="en-US" sz="1600" u="sng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Εκδηλώσεις διάδοσης</a:t>
            </a:r>
            <a:r>
              <a:rPr lang="en-US" altLang="en-US" sz="1600" u="sng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en-US" altLang="en-US" sz="1600" b="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altLang="en-US" sz="1600" b="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διάδοση αποτελεσμάτων</a:t>
            </a:r>
            <a:r>
              <a:rPr lang="en-US" altLang="en-US" sz="1600" b="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–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altLang="en-US" sz="16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επιχορήγηση βάσει του αριθμού των συμμετεχόντων-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l-GR" altLang="en-US" sz="16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Μόνο στην περίπτωση που προβλέπονται πνευματικά προϊόντα</a:t>
            </a:r>
            <a:r>
              <a:rPr lang="el-GR" altLang="en-US" sz="1600" u="sng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, 30.000 € ανά σχέδιο</a:t>
            </a:r>
            <a:r>
              <a:rPr lang="el-GR" altLang="en-US" sz="16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altLang="en-US" sz="1600" dirty="0" err="1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κατ’ανώτατο</a:t>
            </a:r>
            <a:r>
              <a:rPr lang="el-GR" altLang="en-US" sz="16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όριο</a:t>
            </a:r>
            <a:endParaRPr lang="en-US" altLang="en-US" sz="1600" u="sng" dirty="0" smtClean="0">
              <a:solidFill>
                <a:schemeClr val="tx2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358775" indent="-358775" algn="just" eaLnBrk="1" hangingPunct="1">
              <a:spcBef>
                <a:spcPts val="600"/>
              </a:spcBef>
              <a:spcAft>
                <a:spcPts val="1200"/>
              </a:spcAft>
              <a:buClr>
                <a:srgbClr val="0033FF"/>
              </a:buClr>
              <a:buFont typeface="Wingdings" pitchFamily="2" charset="2"/>
              <a:buChar char="ü"/>
            </a:pPr>
            <a:r>
              <a:rPr lang="el-GR" altLang="en-US" sz="1600" u="sng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Δραστηριότητες μάθησης, διδασκαλίας και κατάρτισης</a:t>
            </a:r>
            <a:r>
              <a:rPr lang="en-US" altLang="en-US" sz="1600" b="0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sz="1600" b="0" i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el-GR" altLang="en-US" sz="1600" b="0" i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επιχορήγηση </a:t>
            </a:r>
            <a:r>
              <a:rPr lang="el-GR" altLang="en-US" sz="1600" i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κόστους ταξιδίου, </a:t>
            </a:r>
            <a:r>
              <a:rPr lang="el-GR" altLang="en-US" sz="1600" b="0" i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βάσει της απόστασης</a:t>
            </a:r>
            <a:r>
              <a:rPr lang="en-US" altLang="en-US" sz="1600" b="0" i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l-GR" altLang="en-US" sz="1600" b="0" i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μικρές</a:t>
            </a:r>
            <a:r>
              <a:rPr lang="en-GB" altLang="en-US" sz="1600" b="0" i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/</a:t>
            </a:r>
            <a:r>
              <a:rPr lang="el-GR" altLang="en-US" sz="1600" b="0" i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μεγάλες αποστάσεις</a:t>
            </a:r>
            <a:r>
              <a:rPr lang="en-US" altLang="en-US" sz="1600" b="0" i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l-GR" altLang="en-US" sz="16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ημερήσια αποζημίωση ανά συμμετέχοντα για κόστος διαμονής &amp; διαβίωσης, επιχορήγηση για γλωσσική προετοιμασία </a:t>
            </a:r>
            <a:r>
              <a:rPr lang="el-GR" altLang="en-US" sz="1600" b="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(σε δικαιολογημένες περιπτώσεις</a:t>
            </a:r>
            <a:r>
              <a:rPr lang="en-US" altLang="en-US" sz="1600" b="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sz="1600" b="0" i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GB" altLang="en-US" sz="1600" b="0" i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&gt; 2 </a:t>
            </a:r>
            <a:r>
              <a:rPr lang="el-GR" altLang="en-US" sz="1600" b="0" i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μήνες</a:t>
            </a:r>
            <a:r>
              <a:rPr lang="en-GB" altLang="en-US" sz="1600" b="0" i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l-GR" altLang="en-US" sz="1600" b="0" i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κλίμακα μοναδιαίου κόστους ανά άτομο</a:t>
            </a:r>
            <a:r>
              <a:rPr lang="en-GB" altLang="en-US" sz="1600" b="0" i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n-US" altLang="en-US" sz="1600" b="0" i="1" dirty="0" smtClean="0">
              <a:solidFill>
                <a:schemeClr val="tx2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358775" indent="-358775" algn="just">
              <a:spcBef>
                <a:spcPts val="1500"/>
              </a:spcBef>
              <a:spcAft>
                <a:spcPts val="1200"/>
              </a:spcAft>
              <a:buClr>
                <a:srgbClr val="F79D43"/>
              </a:buClr>
              <a:buSzPct val="74000"/>
              <a:buFont typeface="Wingdings" pitchFamily="2" charset="2"/>
              <a:buChar char="q"/>
            </a:pPr>
            <a:endParaRPr lang="en-US" altLang="en-US" sz="2100" dirty="0" smtClean="0">
              <a:solidFill>
                <a:srgbClr val="0033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1860" name="ZoneTexte 60"/>
          <p:cNvSpPr txBox="1">
            <a:spLocks noChangeArrowheads="1"/>
          </p:cNvSpPr>
          <p:nvPr/>
        </p:nvSpPr>
        <p:spPr bwMode="auto">
          <a:xfrm>
            <a:off x="0" y="785794"/>
            <a:ext cx="3527425" cy="10156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Κατηγορίες χρηματοδότη βάσει </a:t>
            </a:r>
            <a:endParaRPr lang="en-US" altLang="en-US" sz="2000" b="1" dirty="0" smtClean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l-GR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κατ’</a:t>
            </a:r>
            <a:r>
              <a:rPr lang="en-US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2000" b="1" dirty="0" err="1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αποκοπήν</a:t>
            </a:r>
            <a:r>
              <a:rPr lang="el-GR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ποσών</a:t>
            </a:r>
            <a:endParaRPr lang="en-GB" altLang="en-US" sz="20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500430" y="214290"/>
            <a:ext cx="33575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5786414" y="857232"/>
            <a:ext cx="335758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357298"/>
            <a:ext cx="564357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3" name="12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Content Placeholder 5"/>
          <p:cNvSpPr>
            <a:spLocks noGrp="1"/>
          </p:cNvSpPr>
          <p:nvPr>
            <p:ph idx="1"/>
          </p:nvPr>
        </p:nvSpPr>
        <p:spPr>
          <a:xfrm>
            <a:off x="250825" y="1916113"/>
            <a:ext cx="8593138" cy="442595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endParaRPr lang="el-GR" altLang="en-US" sz="2400" dirty="0" smtClean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l-GR" altLang="en-US" sz="2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Ανώτατο ποσό χρηματοδότησης ανά σχέδιο</a:t>
            </a:r>
            <a:r>
              <a:rPr lang="en-GB" altLang="en-US" sz="2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el-GR" altLang="en-US" sz="240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</a:pPr>
            <a:endParaRPr lang="el-GR" altLang="en-US" sz="240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85800" lvl="1"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n-GB" altLang="en-US" sz="2000" i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300.000 </a:t>
            </a:r>
            <a:r>
              <a:rPr lang="el-GR" altLang="en-US" sz="2000" i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€</a:t>
            </a:r>
            <a:r>
              <a:rPr lang="en-GB" altLang="en-US" sz="2000" i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2000" i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για</a:t>
            </a:r>
            <a:r>
              <a:rPr lang="en-GB" altLang="en-US" sz="2000" i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2000" i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διετή σχέδια</a:t>
            </a:r>
          </a:p>
          <a:p>
            <a:pPr marL="685800" lvl="1"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</a:pPr>
            <a:endParaRPr lang="en-GB" altLang="en-US" sz="2000" i="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85800" lvl="1"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r>
              <a:rPr lang="en-GB" altLang="en-US" sz="2000" i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450.000 </a:t>
            </a:r>
            <a:r>
              <a:rPr lang="el-GR" altLang="en-US" sz="2000" i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€</a:t>
            </a:r>
            <a:r>
              <a:rPr lang="en-GB" altLang="en-US" sz="2000" i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2000" i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για τριετή σχέδια</a:t>
            </a:r>
            <a:endParaRPr lang="en-US" altLang="en-US" sz="2000" i="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</a:pPr>
            <a:endParaRPr lang="en-US" altLang="en-US" sz="2100" dirty="0" smtClean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908" name="ZoneTexte 60"/>
          <p:cNvSpPr txBox="1">
            <a:spLocks noChangeArrowheads="1"/>
          </p:cNvSpPr>
          <p:nvPr/>
        </p:nvSpPr>
        <p:spPr bwMode="auto">
          <a:xfrm>
            <a:off x="0" y="835010"/>
            <a:ext cx="3635375" cy="5222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28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ΧΡΗΜΑΤΟΔΟΤΗΣΗ</a:t>
            </a:r>
            <a:endParaRPr lang="en-GB" altLang="en-US" sz="28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500430" y="214290"/>
            <a:ext cx="33575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5786414" y="857232"/>
            <a:ext cx="335758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3" name="12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Content Placeholder 2"/>
          <p:cNvSpPr>
            <a:spLocks noGrp="1"/>
          </p:cNvSpPr>
          <p:nvPr>
            <p:ph idx="1"/>
          </p:nvPr>
        </p:nvSpPr>
        <p:spPr>
          <a:xfrm>
            <a:off x="179388" y="1773238"/>
            <a:ext cx="5616575" cy="4608512"/>
          </a:xfrm>
        </p:spPr>
        <p:txBody>
          <a:bodyPr>
            <a:normAutofit lnSpcReduction="10000"/>
          </a:bodyPr>
          <a:lstStyle/>
          <a:p>
            <a:pPr marL="447675" indent="-447675" algn="just" eaLnBrk="1" hangingPunct="1">
              <a:spcBef>
                <a:spcPts val="300"/>
              </a:spcBef>
              <a:spcAft>
                <a:spcPts val="600"/>
              </a:spcAft>
              <a:buClr>
                <a:srgbClr val="0033FF"/>
              </a:buClr>
              <a:buFont typeface="Wingdings" pitchFamily="2" charset="2"/>
              <a:buChar char="ü"/>
            </a:pPr>
            <a:r>
              <a:rPr lang="el-GR" altLang="en-US" sz="2300" u="sng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Ειδικές κατηγορίες </a:t>
            </a:r>
            <a:r>
              <a:rPr lang="el-GR" altLang="en-US" sz="2300" u="sng" dirty="0" err="1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κατ’εξαίρεση</a:t>
            </a:r>
            <a:r>
              <a:rPr lang="el-GR" altLang="en-US" sz="2300" u="sng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δαπανών</a:t>
            </a:r>
            <a:endParaRPr lang="en-US" altLang="en-US" sz="2300" dirty="0" smtClean="0">
              <a:solidFill>
                <a:srgbClr val="F54123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542925" lvl="1" indent="-276225">
              <a:buClr>
                <a:srgbClr val="0033FF"/>
              </a:buClr>
              <a:buSzPct val="60000"/>
              <a:buFont typeface="Wingdings" pitchFamily="2" charset="2"/>
              <a:buChar char="q"/>
            </a:pPr>
            <a:r>
              <a:rPr lang="el-GR" altLang="en-US" sz="2000" i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Κάλυψη δαπανών βάσει</a:t>
            </a:r>
            <a:r>
              <a:rPr lang="en-GB" altLang="en-US" sz="2000" i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2000" i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πραγματικού κόστους που σχετίζονται με υπεργολαβίες ή αγορά προϊόντων/υπηρεσιών</a:t>
            </a:r>
            <a:endParaRPr lang="en-GB" altLang="en-US" sz="2000" b="1" i="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42925" lvl="1" indent="-276225" algn="just">
              <a:buClr>
                <a:srgbClr val="0033FF"/>
              </a:buClr>
              <a:buSzPct val="60000"/>
              <a:buFont typeface="Wingdings" pitchFamily="2" charset="2"/>
              <a:buChar char="q"/>
            </a:pPr>
            <a:r>
              <a:rPr lang="el-GR" altLang="en-US" sz="2000" i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75</a:t>
            </a:r>
            <a:r>
              <a:rPr lang="en-GB" altLang="en-US" sz="2000" i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 </a:t>
            </a:r>
            <a:r>
              <a:rPr lang="el-GR" altLang="en-US" sz="2000" i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επιλέξιμων δαπανών</a:t>
            </a:r>
            <a:r>
              <a:rPr lang="en-GB" altLang="en-US" sz="2000" i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el-GR" altLang="en-US" sz="2000" i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en-US" sz="2000" i="0" u="sng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50</a:t>
            </a:r>
            <a:r>
              <a:rPr lang="el-GR" altLang="en-US" sz="2000" i="0" u="sng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GB" altLang="en-US" sz="2000" i="0" u="sng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000</a:t>
            </a:r>
            <a:r>
              <a:rPr lang="el-GR" altLang="en-US" sz="2000" i="0" u="sng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€ </a:t>
            </a:r>
            <a:r>
              <a:rPr lang="el-GR" altLang="en-US" sz="2000" i="0" dirty="0" err="1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κατ’ανώτατο</a:t>
            </a:r>
            <a:r>
              <a:rPr lang="el-GR" altLang="en-US" sz="2000" i="0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όριο, ανά σχέδιο</a:t>
            </a:r>
          </a:p>
          <a:p>
            <a:pPr marL="542925" lvl="1" indent="-276225" algn="just">
              <a:buClr>
                <a:srgbClr val="0033FF"/>
              </a:buClr>
              <a:buSzPct val="60000"/>
              <a:buFont typeface="Wingdings" pitchFamily="2" charset="2"/>
              <a:buChar char="q"/>
            </a:pPr>
            <a:r>
              <a:rPr lang="el-GR" altLang="en-US" sz="2000" i="0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Δεν καλύπτεται τυπικός εξοπλισμός γραφείου</a:t>
            </a:r>
            <a:endParaRPr lang="en-GB" altLang="en-US" sz="2000" i="0" dirty="0" smtClean="0">
              <a:solidFill>
                <a:srgbClr val="F5412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42925" lvl="1" indent="-276225" algn="just">
              <a:buClr>
                <a:srgbClr val="0033FF"/>
              </a:buClr>
              <a:buSzPct val="60000"/>
            </a:pPr>
            <a:endParaRPr lang="en-GB" altLang="en-US" sz="2000" i="0" dirty="0" smtClean="0">
              <a:solidFill>
                <a:srgbClr val="F5412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47675" indent="-447675" algn="just" eaLnBrk="1" hangingPunct="1">
              <a:spcBef>
                <a:spcPct val="0"/>
              </a:spcBef>
              <a:spcAft>
                <a:spcPts val="600"/>
              </a:spcAft>
              <a:buClr>
                <a:srgbClr val="0033FF"/>
              </a:buClr>
            </a:pPr>
            <a:endParaRPr lang="en-US" altLang="en-US" sz="1000" u="sng" dirty="0" smtClean="0">
              <a:solidFill>
                <a:srgbClr val="E98517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47675" indent="-447675" algn="just" eaLnBrk="1" hangingPunct="1">
              <a:spcBef>
                <a:spcPts val="600"/>
              </a:spcBef>
              <a:spcAft>
                <a:spcPts val="600"/>
              </a:spcAft>
              <a:buClr>
                <a:srgbClr val="0033FF"/>
              </a:buClr>
              <a:buFont typeface="Wingdings" pitchFamily="2" charset="2"/>
              <a:buChar char="ü"/>
            </a:pPr>
            <a:r>
              <a:rPr lang="el-GR" altLang="en-US" sz="2300" u="sng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Άτομα με αναπηρίες</a:t>
            </a:r>
            <a:r>
              <a:rPr lang="en-US" altLang="en-US" sz="2300" u="sng" dirty="0" smtClean="0">
                <a:solidFill>
                  <a:srgbClr val="F54123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altLang="en-US" sz="2300" dirty="0" smtClean="0">
              <a:solidFill>
                <a:srgbClr val="F54123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542925" lvl="1" indent="-276225" algn="just" eaLnBrk="1" hangingPunct="1">
              <a:spcBef>
                <a:spcPts val="300"/>
              </a:spcBef>
              <a:spcAft>
                <a:spcPts val="600"/>
              </a:spcAft>
              <a:buClr>
                <a:srgbClr val="0033FF"/>
              </a:buClr>
              <a:buSzPct val="60000"/>
              <a:buFont typeface="Wingdings" pitchFamily="2" charset="2"/>
              <a:buChar char="q"/>
            </a:pPr>
            <a:r>
              <a:rPr lang="en-GB" altLang="en-US" sz="2000" i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100% </a:t>
            </a:r>
            <a:r>
              <a:rPr lang="el-GR" altLang="en-US" sz="2000" i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χρηματοδότηση των επιπλέον δαπανών που σχετίζονται με τη συμμετοχή ατόμων με αναπηρίες στο σχέδιο</a:t>
            </a:r>
            <a:endParaRPr lang="en-US" altLang="en-US" sz="1800" b="1" i="0" dirty="0" smtClean="0">
              <a:solidFill>
                <a:schemeClr val="tx2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447675" indent="-447675" algn="just">
              <a:spcBef>
                <a:spcPts val="1500"/>
              </a:spcBef>
              <a:spcAft>
                <a:spcPts val="1200"/>
              </a:spcAft>
              <a:buClr>
                <a:srgbClr val="F79D43"/>
              </a:buClr>
              <a:buSzPct val="74000"/>
              <a:buFont typeface="Wingdings" pitchFamily="2" charset="2"/>
              <a:buChar char="q"/>
            </a:pPr>
            <a:endParaRPr lang="en-US" altLang="en-US" sz="2100" dirty="0" smtClean="0">
              <a:solidFill>
                <a:srgbClr val="0033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884" name="ZoneTexte 60"/>
          <p:cNvSpPr txBox="1">
            <a:spLocks noChangeArrowheads="1"/>
          </p:cNvSpPr>
          <p:nvPr/>
        </p:nvSpPr>
        <p:spPr bwMode="auto">
          <a:xfrm>
            <a:off x="0" y="714356"/>
            <a:ext cx="3500430" cy="83099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2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Χρηματοδότηση βάσει πραγματικού κόστους</a:t>
            </a:r>
            <a:endParaRPr lang="en-GB" altLang="en-US" sz="24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5313" y="1484313"/>
            <a:ext cx="34686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3500430" y="214290"/>
            <a:ext cx="33575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5786414" y="571480"/>
            <a:ext cx="33575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357298"/>
            <a:ext cx="564357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633526"/>
            <a:ext cx="2407906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2272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5" name="1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2"/>
                </a:solidFill>
              </a:rPr>
              <a:t>Παράδειγμα χρηματοδότησης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>
                <a:solidFill>
                  <a:schemeClr val="accent2"/>
                </a:solidFill>
              </a:rPr>
              <a:t>Εταιρική σχέση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10 οργανισμοί, στην πλειοψηφία τους Ιδρύματα Ανώτατης Εκπαίδευσης, υποβάλλουν αίτηση για την ανάπτυξη ανοικτών εκπαιδευτικών πόρων για φοιτητές, υποψήφιους πολιτικούς μηχανικούς.</a:t>
            </a:r>
          </a:p>
          <a:p>
            <a:r>
              <a:rPr lang="el-GR" dirty="0" smtClean="0">
                <a:solidFill>
                  <a:schemeClr val="accent2"/>
                </a:solidFill>
              </a:rPr>
              <a:t>Διάρκεια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έτη</a:t>
            </a:r>
          </a:p>
          <a:p>
            <a:pPr algn="ctr">
              <a:buNone/>
            </a:pPr>
            <a:r>
              <a:rPr lang="el-GR" b="1" dirty="0" smtClean="0">
                <a:solidFill>
                  <a:schemeClr val="accent2"/>
                </a:solidFill>
              </a:rPr>
              <a:t>Χρηματοδότηση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l-GR" dirty="0" smtClean="0">
                <a:solidFill>
                  <a:schemeClr val="accent2"/>
                </a:solidFill>
              </a:rPr>
              <a:t>Διαχείριση και υλοποίηση σχεδίου</a:t>
            </a:r>
          </a:p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Διεθνικές </a:t>
            </a:r>
            <a:r>
              <a:rPr lang="el-GR" dirty="0" smtClean="0">
                <a:solidFill>
                  <a:schemeClr val="accent2"/>
                </a:solidFill>
              </a:rPr>
              <a:t>συναντήσεις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 για την προετοιμασία(4 συναντήσεις/32 κινητικότητες)</a:t>
            </a:r>
          </a:p>
          <a:p>
            <a:r>
              <a:rPr lang="el-GR" dirty="0" smtClean="0">
                <a:solidFill>
                  <a:schemeClr val="accent2"/>
                </a:solidFill>
              </a:rPr>
              <a:t>Πνευματική εργασία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για τη δημιουργία των ο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n-line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μαθημάτων (30 ημέρες εργασίας προσωπικού)</a:t>
            </a:r>
          </a:p>
          <a:p>
            <a:r>
              <a:rPr lang="el-GR" dirty="0" smtClean="0">
                <a:solidFill>
                  <a:schemeClr val="accent2"/>
                </a:solidFill>
              </a:rPr>
              <a:t>Σεμινάριο κατάρτισης προσωπικού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10 ημερών για 20 κινητικότητες</a:t>
            </a:r>
          </a:p>
          <a:p>
            <a:r>
              <a:rPr lang="el-GR" dirty="0" smtClean="0">
                <a:solidFill>
                  <a:schemeClr val="accent2"/>
                </a:solidFill>
              </a:rPr>
              <a:t>Εντατικό Πρόγραμμα Σπουδών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διάρκειας 3 εβδομάδων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x 2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φορές για 60 φοιτητές κάθε φορά</a:t>
            </a:r>
          </a:p>
          <a:p>
            <a:r>
              <a:rPr lang="el-GR" dirty="0" smtClean="0">
                <a:solidFill>
                  <a:schemeClr val="accent2"/>
                </a:solidFill>
              </a:rPr>
              <a:t>Διεθνικό σεμινάριο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1 ημέρας για 150 συμμετέχοντες από ιδρύματα Ανώτατης Εκπαίδευσης που </a:t>
            </a:r>
            <a:r>
              <a:rPr lang="el-GR" dirty="0" smtClean="0">
                <a:solidFill>
                  <a:srgbClr val="C00000"/>
                </a:solidFill>
              </a:rPr>
              <a:t>δεν περιλαμβάνονται στην εταιρική σχέση</a:t>
            </a:r>
          </a:p>
          <a:p>
            <a:endParaRPr lang="el-GR" dirty="0"/>
          </a:p>
        </p:txBody>
      </p:sp>
      <p:pic>
        <p:nvPicPr>
          <p:cNvPr id="4" name="3 - Εικόνα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51520" y="1844824"/>
            <a:ext cx="3816350" cy="2808312"/>
          </a:xfrm>
          <a:prstGeom prst="rect">
            <a:avLst/>
          </a:prstGeom>
          <a:gradFill rotWithShape="1">
            <a:gsLst>
              <a:gs pos="0">
                <a:srgbClr val="FFFFFF">
                  <a:alpha val="81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indent="0">
              <a:buFont typeface="Wingdings" pitchFamily="2" charset="2"/>
              <a:buNone/>
              <a:defRPr/>
            </a:pPr>
            <a:r>
              <a:rPr lang="el-GR" sz="1100" b="1" dirty="0" smtClean="0">
                <a:solidFill>
                  <a:srgbClr val="2B65BB"/>
                </a:solidFill>
                <a:latin typeface="Tahoma" pitchFamily="34" charset="0"/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l-GR" sz="1100" b="1" dirty="0" smtClean="0">
              <a:solidFill>
                <a:srgbClr val="2B65BB"/>
              </a:solidFill>
              <a:latin typeface="Tahoma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fr-BE" sz="1400" b="1" dirty="0" smtClean="0">
                <a:solidFill>
                  <a:schemeClr val="accent2"/>
                </a:solidFill>
                <a:latin typeface="Tahoma" pitchFamily="34" charset="0"/>
              </a:rPr>
              <a:t>LLP-KE</a:t>
            </a:r>
            <a:r>
              <a:rPr lang="el-GR" sz="1400" b="1" dirty="0" smtClean="0">
                <a:solidFill>
                  <a:schemeClr val="accent2"/>
                </a:solidFill>
                <a:latin typeface="Tahoma" pitchFamily="34" charset="0"/>
              </a:rPr>
              <a:t>ΝΤΡΙΚΕΣ ΔΡΑΣΕΙΣ </a:t>
            </a:r>
            <a:endParaRPr lang="fr-BE" sz="1400" b="1" dirty="0" smtClean="0">
              <a:solidFill>
                <a:schemeClr val="accent2"/>
              </a:solidFill>
              <a:latin typeface="Tahoma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BE" sz="1400" b="1" dirty="0" smtClean="0">
              <a:solidFill>
                <a:srgbClr val="2B65BB"/>
              </a:solidFill>
              <a:latin typeface="Tahoma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BE" sz="1400" b="1" dirty="0" smtClean="0">
              <a:solidFill>
                <a:srgbClr val="2B65BB"/>
              </a:solidFill>
              <a:latin typeface="Tahoma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sz="1400" b="1" dirty="0" smtClean="0">
              <a:solidFill>
                <a:srgbClr val="2B65BB"/>
              </a:solidFill>
              <a:latin typeface="Tahoma" pitchFamily="34" charset="0"/>
            </a:endParaRPr>
          </a:p>
          <a:p>
            <a:pPr>
              <a:buFontTx/>
              <a:buChar char="•"/>
              <a:defRPr/>
            </a:pPr>
            <a:r>
              <a:rPr lang="el-GR" sz="1400" dirty="0" smtClean="0">
                <a:solidFill>
                  <a:srgbClr val="2B65BB"/>
                </a:solidFill>
                <a:latin typeface="Tahoma" pitchFamily="34" charset="0"/>
              </a:rPr>
              <a:t>Εταιρικές Σχέσεις</a:t>
            </a:r>
            <a:r>
              <a:rPr lang="en-GB" sz="1400" dirty="0" smtClean="0">
                <a:solidFill>
                  <a:srgbClr val="2B65BB"/>
                </a:solidFill>
                <a:latin typeface="Tahoma" pitchFamily="34" charset="0"/>
              </a:rPr>
              <a:t> (</a:t>
            </a:r>
            <a:r>
              <a:rPr lang="el-GR" sz="1400" dirty="0" smtClean="0">
                <a:solidFill>
                  <a:srgbClr val="2B65BB"/>
                </a:solidFill>
                <a:latin typeface="Tahoma" pitchFamily="34" charset="0"/>
              </a:rPr>
              <a:t>και τα</a:t>
            </a:r>
            <a:r>
              <a:rPr lang="en-GB" sz="1400" dirty="0" smtClean="0">
                <a:solidFill>
                  <a:srgbClr val="2B65BB"/>
                </a:solidFill>
                <a:latin typeface="Tahoma" pitchFamily="34" charset="0"/>
              </a:rPr>
              <a:t> </a:t>
            </a:r>
            <a:r>
              <a:rPr lang="en-US" sz="1400" dirty="0" smtClean="0">
                <a:solidFill>
                  <a:srgbClr val="2B65BB"/>
                </a:solidFill>
                <a:latin typeface="Tahoma" pitchFamily="34" charset="0"/>
              </a:rPr>
              <a:t>Comenius </a:t>
            </a:r>
            <a:r>
              <a:rPr lang="en-GB" sz="1400" dirty="0" err="1" smtClean="0">
                <a:solidFill>
                  <a:srgbClr val="2B65BB"/>
                </a:solidFill>
                <a:latin typeface="Tahoma" pitchFamily="34" charset="0"/>
              </a:rPr>
              <a:t>Regio</a:t>
            </a:r>
            <a:r>
              <a:rPr lang="en-GB" sz="1400" dirty="0" smtClean="0">
                <a:solidFill>
                  <a:srgbClr val="2B65BB"/>
                </a:solidFill>
                <a:latin typeface="Tahoma" pitchFamily="34" charset="0"/>
              </a:rPr>
              <a:t>)</a:t>
            </a:r>
          </a:p>
          <a:p>
            <a:pPr>
              <a:buFontTx/>
              <a:buChar char="•"/>
              <a:defRPr/>
            </a:pPr>
            <a:r>
              <a:rPr lang="el-GR" sz="1400" dirty="0" smtClean="0">
                <a:solidFill>
                  <a:srgbClr val="2B65BB"/>
                </a:solidFill>
                <a:latin typeface="Tahoma" pitchFamily="34" charset="0"/>
              </a:rPr>
              <a:t>Πολυμερή σχέδια και Δίκτυα </a:t>
            </a:r>
            <a:r>
              <a:rPr lang="en-US" sz="1400" dirty="0" smtClean="0">
                <a:solidFill>
                  <a:srgbClr val="2B65BB"/>
                </a:solidFill>
                <a:latin typeface="Tahoma" pitchFamily="34" charset="0"/>
              </a:rPr>
              <a:t>ERASMUS</a:t>
            </a:r>
            <a:endParaRPr lang="el-GR" sz="1400" dirty="0" smtClean="0">
              <a:solidFill>
                <a:srgbClr val="2B65BB"/>
              </a:solidFill>
              <a:latin typeface="Tahoma" pitchFamily="34" charset="0"/>
            </a:endParaRPr>
          </a:p>
          <a:p>
            <a:pPr>
              <a:buFontTx/>
              <a:buChar char="•"/>
              <a:defRPr/>
            </a:pPr>
            <a:r>
              <a:rPr lang="el-GR" sz="1400" dirty="0" smtClean="0">
                <a:solidFill>
                  <a:srgbClr val="2B65BB"/>
                </a:solidFill>
                <a:latin typeface="Tahoma" pitchFamily="34" charset="0"/>
              </a:rPr>
              <a:t>Σχέδια μεταφοράς καινοτομίας  (</a:t>
            </a:r>
            <a:r>
              <a:rPr lang="en-US" sz="1400" dirty="0" smtClean="0">
                <a:solidFill>
                  <a:srgbClr val="2B65BB"/>
                </a:solidFill>
                <a:latin typeface="Tahoma" pitchFamily="34" charset="0"/>
              </a:rPr>
              <a:t>TOI </a:t>
            </a:r>
            <a:r>
              <a:rPr lang="en-US" sz="1400" dirty="0" err="1" smtClean="0">
                <a:solidFill>
                  <a:srgbClr val="2B65BB"/>
                </a:solidFill>
                <a:latin typeface="Tahoma" pitchFamily="34" charset="0"/>
              </a:rPr>
              <a:t>LdV</a:t>
            </a:r>
            <a:r>
              <a:rPr lang="en-US" sz="1400" dirty="0" smtClean="0">
                <a:solidFill>
                  <a:srgbClr val="2B65BB"/>
                </a:solidFill>
                <a:latin typeface="Tahoma" pitchFamily="34" charset="0"/>
              </a:rPr>
              <a:t>)</a:t>
            </a:r>
            <a:endParaRPr lang="en-GB" sz="1400" dirty="0" smtClean="0">
              <a:solidFill>
                <a:srgbClr val="2B65BB"/>
              </a:solidFill>
              <a:latin typeface="Tahoma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l-GR" sz="1400" b="1" dirty="0" smtClean="0">
              <a:solidFill>
                <a:srgbClr val="2B65BB"/>
              </a:solidFill>
              <a:latin typeface="Tahoma" pitchFamily="34" charset="0"/>
            </a:endParaRPr>
          </a:p>
          <a:p>
            <a:pPr marL="0" indent="0">
              <a:buFont typeface="Arial" pitchFamily="34" charset="0"/>
              <a:buChar char="•"/>
              <a:defRPr/>
            </a:pPr>
            <a:r>
              <a:rPr lang="fr-BE" sz="1400" b="1" dirty="0" err="1" smtClean="0">
                <a:solidFill>
                  <a:srgbClr val="2B65BB"/>
                </a:solidFill>
                <a:latin typeface="Tahoma" pitchFamily="34" charset="0"/>
              </a:rPr>
              <a:t>YiA</a:t>
            </a:r>
            <a:endParaRPr lang="el-GR" sz="1400" b="1" dirty="0" smtClean="0">
              <a:solidFill>
                <a:srgbClr val="2B65BB"/>
              </a:solidFill>
              <a:latin typeface="Tahoma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l-GR" sz="1400" b="1" dirty="0" smtClean="0">
              <a:solidFill>
                <a:srgbClr val="2B65BB"/>
              </a:solidFill>
              <a:latin typeface="Tahoma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fr-BE" sz="1400" b="1" dirty="0" smtClean="0">
                <a:solidFill>
                  <a:srgbClr val="2B65BB"/>
                </a:solidFill>
                <a:latin typeface="Tahoma" pitchFamily="34" charset="0"/>
              </a:rPr>
              <a:t>	</a:t>
            </a:r>
            <a:endParaRPr lang="el-GR" sz="14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51520" y="4797152"/>
            <a:ext cx="3857652" cy="1873250"/>
          </a:xfrm>
          <a:prstGeom prst="rect">
            <a:avLst/>
          </a:prstGeom>
          <a:gradFill rotWithShape="1">
            <a:gsLst>
              <a:gs pos="0">
                <a:srgbClr val="FFFFFF">
                  <a:alpha val="81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88900" indent="77788" algn="just">
              <a:buClr>
                <a:srgbClr val="800080"/>
              </a:buClr>
              <a:buSzPct val="90000"/>
            </a:pPr>
            <a:r>
              <a:rPr lang="el-GR" altLang="en-US" sz="2100" b="1" dirty="0" smtClean="0">
                <a:solidFill>
                  <a:schemeClr val="accent2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ΕΝΤΑΤΙΚΑ ΠΡΟΓΡΑΜΜΑΤΑ</a:t>
            </a:r>
            <a:r>
              <a:rPr lang="en-US" altLang="en-US" sz="2100" b="1" dirty="0" smtClean="0">
                <a:solidFill>
                  <a:schemeClr val="accent2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(IP)</a:t>
            </a:r>
            <a:endParaRPr lang="fr-BE" altLang="en-US" sz="2100" b="1" dirty="0">
              <a:solidFill>
                <a:schemeClr val="accent2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542925" lvl="1" indent="-276225" algn="just">
              <a:spcAft>
                <a:spcPts val="600"/>
              </a:spcAft>
              <a:buClr>
                <a:srgbClr val="0033FF"/>
              </a:buClr>
              <a:buSzPct val="80000"/>
              <a:buFont typeface="Wingdings" pitchFamily="2" charset="2"/>
              <a:buChar char="q"/>
            </a:pPr>
            <a:r>
              <a:rPr lang="el-GR" altLang="en-US" sz="1500" dirty="0" smtClean="0">
                <a:solidFill>
                  <a:schemeClr val="accent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Διεθνική συνεργασία μεταξύ Ιδρυμάτων</a:t>
            </a:r>
          </a:p>
          <a:p>
            <a:pPr marL="542925" lvl="1" indent="-276225" algn="just">
              <a:spcAft>
                <a:spcPts val="600"/>
              </a:spcAft>
              <a:buClr>
                <a:srgbClr val="0033FF"/>
              </a:buClr>
              <a:buSzPct val="80000"/>
              <a:buFont typeface="Wingdings" pitchFamily="2" charset="2"/>
              <a:buChar char="q"/>
            </a:pPr>
            <a:r>
              <a:rPr lang="el-GR" altLang="en-US" sz="1500" dirty="0" err="1" smtClean="0">
                <a:solidFill>
                  <a:schemeClr val="accent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Διαθεματική</a:t>
            </a:r>
            <a:r>
              <a:rPr lang="el-GR" altLang="en-US" sz="1500" dirty="0" smtClean="0">
                <a:solidFill>
                  <a:schemeClr val="accent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προσέγγιση διδασκόμενου</a:t>
            </a:r>
          </a:p>
          <a:p>
            <a:pPr marL="542925" lvl="1" indent="-276225" algn="just">
              <a:spcAft>
                <a:spcPts val="600"/>
              </a:spcAft>
              <a:buClr>
                <a:srgbClr val="0033FF"/>
              </a:buClr>
              <a:buSzPct val="80000"/>
            </a:pPr>
            <a:r>
              <a:rPr lang="el-GR" altLang="en-US" sz="1500" dirty="0" smtClean="0">
                <a:solidFill>
                  <a:schemeClr val="accent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αντικειμένου</a:t>
            </a:r>
            <a:endParaRPr lang="en-GB" altLang="en-US" sz="1500" dirty="0">
              <a:solidFill>
                <a:schemeClr val="accent1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542925" lvl="1" indent="-276225" algn="just">
              <a:spcAft>
                <a:spcPts val="600"/>
              </a:spcAft>
              <a:buClr>
                <a:srgbClr val="0033FF"/>
              </a:buClr>
              <a:buSzPct val="80000"/>
              <a:buFont typeface="Wingdings" pitchFamily="2" charset="2"/>
              <a:buChar char="q"/>
            </a:pPr>
            <a:r>
              <a:rPr lang="el-GR" altLang="en-US" sz="1500" dirty="0" smtClean="0">
                <a:solidFill>
                  <a:schemeClr val="accent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Κινητικότητα</a:t>
            </a:r>
            <a:r>
              <a:rPr lang="en-GB" altLang="en-US" sz="1500" dirty="0" smtClean="0">
                <a:solidFill>
                  <a:schemeClr val="accent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 </a:t>
            </a:r>
            <a:r>
              <a:rPr lang="el-GR" altLang="en-US" sz="1500" dirty="0" smtClean="0">
                <a:solidFill>
                  <a:schemeClr val="accent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βραχύχρονης διάρκειας</a:t>
            </a:r>
            <a:endParaRPr lang="en-GB" altLang="en-US" sz="1400" b="1" dirty="0">
              <a:solidFill>
                <a:schemeClr val="accent1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4572000" y="1857364"/>
            <a:ext cx="4572000" cy="4357718"/>
          </a:xfrm>
          <a:prstGeom prst="rect">
            <a:avLst/>
          </a:prstGeom>
          <a:gradFill rotWithShape="1">
            <a:gsLst>
              <a:gs pos="0">
                <a:srgbClr val="FFFFFF">
                  <a:alpha val="81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none"/>
          <a:lstStyle/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Arial" pitchFamily="34" charset="0"/>
              <a:buChar char="•"/>
              <a:tabLst/>
              <a:defRPr/>
            </a:pPr>
            <a:endParaRPr kumimoji="0" lang="el-G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FF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tabLst/>
              <a:defRPr/>
            </a:pPr>
            <a:r>
              <a:rPr kumimoji="0" lang="el-GR" altLang="en-US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itchFamily="34" charset="0"/>
              </a:rPr>
              <a:t>ΣΤΡΑΤΗΓΙΚΕΣ ΣΥΜΠΡΑΞΕΙΣ</a:t>
            </a:r>
            <a:endParaRPr kumimoji="0" lang="en-GB" altLang="en-US" sz="2600" b="0" i="0" u="sng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Arial" pitchFamily="34" charset="0"/>
              <a:buChar char="•"/>
              <a:tabLst/>
              <a:defRPr/>
            </a:pPr>
            <a:endParaRPr kumimoji="0" lang="en-GB" altLang="en-US" sz="600" b="0" i="0" u="none" strike="noStrike" kern="1200" cap="none" spc="0" normalizeH="0" baseline="0" noProof="0" dirty="0" smtClean="0">
              <a:ln>
                <a:noFill/>
              </a:ln>
              <a:solidFill>
                <a:srgbClr val="0033FF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FF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361950" marR="0" lvl="1" indent="-2762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Arial" pitchFamily="34" charset="0"/>
              <a:buChar char="–"/>
              <a:tabLst/>
              <a:defRPr/>
            </a:pPr>
            <a:endParaRPr kumimoji="0" lang="el-GR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3FF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361950" marR="0" lvl="1" indent="-2762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Arial" pitchFamily="34" charset="0"/>
              <a:buChar char="–"/>
              <a:tabLst/>
              <a:defRPr/>
            </a:pPr>
            <a:endParaRPr kumimoji="0" lang="el-GR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3FF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361950" marR="0" lvl="1" indent="-2762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Arial" pitchFamily="34" charset="0"/>
              <a:buChar char="–"/>
              <a:tabLst/>
              <a:defRPr/>
            </a:pPr>
            <a:endParaRPr kumimoji="0" lang="el-GR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3FF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361950" marR="0" lvl="1" indent="-2762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Arial" pitchFamily="34" charset="0"/>
              <a:buChar char="–"/>
              <a:tabLst/>
              <a:defRPr/>
            </a:pPr>
            <a:endParaRPr kumimoji="0" lang="el-GR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3FF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361950" marR="0" lvl="1" indent="-2762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Arial" pitchFamily="34" charset="0"/>
              <a:buChar char="–"/>
              <a:tabLst/>
              <a:defRPr/>
            </a:pPr>
            <a:endParaRPr kumimoji="0" lang="el-GR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3FF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361950" marR="0" lvl="1" indent="-2762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80000"/>
              <a:tabLst/>
              <a:defRPr/>
            </a:pPr>
            <a:r>
              <a:rPr kumimoji="0" lang="fr-BE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EN</a:t>
            </a:r>
            <a:r>
              <a:rPr kumimoji="0" lang="en-US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TATIKA </a:t>
            </a:r>
            <a:r>
              <a:rPr kumimoji="0" lang="el-GR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ΠΡΟΓΡΑΜΜΑΤΑ ΣΠΟΥΔΩΝ </a:t>
            </a:r>
            <a:r>
              <a:rPr kumimoji="0" lang="en-US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(ISP)</a:t>
            </a:r>
            <a:r>
              <a:rPr kumimoji="0" lang="fr-BE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/>
            </a:r>
            <a:br>
              <a:rPr kumimoji="0" lang="fr-BE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</a:br>
            <a:endParaRPr kumimoji="0" lang="en-GB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A1706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Δεν μπορούν να </a:t>
            </a:r>
            <a:r>
              <a:rPr lang="el-GR" sz="1400" dirty="0" smtClean="0">
                <a:solidFill>
                  <a:schemeClr val="accent1"/>
                </a:solidFill>
              </a:rPr>
              <a:t>χρηματοδοτηθούν αυτόνομα!</a:t>
            </a:r>
            <a:endParaRPr kumimoji="0" lang="el-G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Ενσωματωμένο «πακέτο εργασίας» για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την ενίσχυση των σκοπών του σχεδίου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ZoneTexte 60"/>
          <p:cNvSpPr txBox="1">
            <a:spLocks noChangeArrowheads="1"/>
          </p:cNvSpPr>
          <p:nvPr/>
        </p:nvSpPr>
        <p:spPr bwMode="auto">
          <a:xfrm>
            <a:off x="323528" y="1124744"/>
            <a:ext cx="3708400" cy="5540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BE" altLang="en-US" sz="3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fr-BE" alt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LLP </a:t>
            </a:r>
          </a:p>
        </p:txBody>
      </p:sp>
      <p:sp>
        <p:nvSpPr>
          <p:cNvPr id="6" name="ZoneTexte 60"/>
          <p:cNvSpPr txBox="1">
            <a:spLocks noChangeArrowheads="1"/>
          </p:cNvSpPr>
          <p:nvPr/>
        </p:nvSpPr>
        <p:spPr bwMode="auto">
          <a:xfrm>
            <a:off x="4572000" y="1052736"/>
            <a:ext cx="3500430" cy="70788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ERASMUS+ / </a:t>
            </a:r>
            <a:r>
              <a:rPr lang="el-GR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Ανώτατη Εκπαίδευση</a:t>
            </a:r>
            <a:r>
              <a:rPr lang="fr-BE" altLang="en-US" sz="20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fr-BE" altLang="en-US" sz="20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7" name="4 - Εικόνα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8" name="7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  <p:sp>
        <p:nvSpPr>
          <p:cNvPr id="9" name="Right Arrow 1"/>
          <p:cNvSpPr/>
          <p:nvPr/>
        </p:nvSpPr>
        <p:spPr>
          <a:xfrm>
            <a:off x="3929058" y="2357430"/>
            <a:ext cx="7207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altLang="en-US" sz="1600">
              <a:solidFill>
                <a:srgbClr val="FFFFFF"/>
              </a:solidFill>
            </a:endParaRPr>
          </a:p>
        </p:txBody>
      </p:sp>
      <p:sp>
        <p:nvSpPr>
          <p:cNvPr id="10" name="Right Arrow 19"/>
          <p:cNvSpPr/>
          <p:nvPr/>
        </p:nvSpPr>
        <p:spPr>
          <a:xfrm>
            <a:off x="4139952" y="4725144"/>
            <a:ext cx="649287" cy="555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11" name="Right Arrow 1"/>
          <p:cNvSpPr/>
          <p:nvPr/>
        </p:nvSpPr>
        <p:spPr>
          <a:xfrm rot="16200000">
            <a:off x="6588224" y="3789040"/>
            <a:ext cx="7207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altLang="en-US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/>
        </p:nvGraphicFramePr>
        <p:xfrm>
          <a:off x="179512" y="1504479"/>
          <a:ext cx="8712968" cy="5068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8004" name="ZoneTexte 60"/>
          <p:cNvSpPr txBox="1">
            <a:spLocks noChangeArrowheads="1"/>
          </p:cNvSpPr>
          <p:nvPr/>
        </p:nvSpPr>
        <p:spPr bwMode="auto">
          <a:xfrm>
            <a:off x="5000628" y="3500438"/>
            <a:ext cx="3090415" cy="50006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2600" b="1" dirty="0" smtClean="0">
                <a:solidFill>
                  <a:srgbClr val="FFFFFF"/>
                </a:solidFill>
                <a:latin typeface="Calibri" pitchFamily="34" charset="0"/>
                <a:ea typeface="Helvetica" pitchFamily="34" charset="0"/>
                <a:cs typeface="Arial" charset="0"/>
                <a:sym typeface="Helvetica" pitchFamily="34" charset="0"/>
              </a:rPr>
              <a:t>Συμμαχίες Γνώσης</a:t>
            </a:r>
            <a:endParaRPr lang="fr-BE" altLang="en-US" sz="2600" b="1" dirty="0">
              <a:solidFill>
                <a:srgbClr val="FFFFFF"/>
              </a:solidFill>
              <a:latin typeface="Calibri" pitchFamily="34" charset="0"/>
              <a:ea typeface="Helvetica" pitchFamily="34" charset="0"/>
              <a:cs typeface="Arial" charset="0"/>
              <a:sym typeface="Helvetica" pitchFamily="34" charset="0"/>
            </a:endParaRPr>
          </a:p>
        </p:txBody>
      </p:sp>
      <p:sp>
        <p:nvSpPr>
          <p:cNvPr id="128005" name="ZoneTexte 60"/>
          <p:cNvSpPr txBox="1">
            <a:spLocks noChangeArrowheads="1"/>
          </p:cNvSpPr>
          <p:nvPr/>
        </p:nvSpPr>
        <p:spPr bwMode="auto">
          <a:xfrm>
            <a:off x="179512" y="714356"/>
            <a:ext cx="3362325" cy="89255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2600" b="1" dirty="0" smtClean="0">
                <a:solidFill>
                  <a:srgbClr val="FFFFFF"/>
                </a:solidFill>
                <a:latin typeface="Calibri" pitchFamily="34" charset="0"/>
                <a:ea typeface="Helvetica" pitchFamily="34" charset="0"/>
                <a:cs typeface="Arial" charset="0"/>
                <a:sym typeface="Helvetica" pitchFamily="34" charset="0"/>
              </a:rPr>
              <a:t>Στρατηγικές Συμπράξεις</a:t>
            </a:r>
            <a:endParaRPr lang="fr-BE" altLang="en-US" sz="2600" b="1" dirty="0">
              <a:solidFill>
                <a:srgbClr val="FFFFFF"/>
              </a:solidFill>
              <a:latin typeface="Calibri" pitchFamily="34" charset="0"/>
              <a:ea typeface="Helvetica" pitchFamily="34" charset="0"/>
              <a:cs typeface="Arial" charset="0"/>
              <a:sym typeface="Helvetica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500042"/>
            <a:ext cx="56435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0"/>
            <a:ext cx="564360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 b="5882"/>
          <a:stretch>
            <a:fillRect/>
          </a:stretch>
        </p:blipFill>
        <p:spPr bwMode="auto">
          <a:xfrm>
            <a:off x="3500430" y="1357298"/>
            <a:ext cx="335758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 b="5882"/>
          <a:stretch>
            <a:fillRect/>
          </a:stretch>
        </p:blipFill>
        <p:spPr bwMode="auto">
          <a:xfrm>
            <a:off x="0" y="6500834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4 - Εικόνα" descr="EU flag-Erasmus+_vect_PO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4" name="13 - Εικόνα" descr="ik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1600" y="1700808"/>
            <a:ext cx="7920037" cy="4787115"/>
            <a:chOff x="566110" y="1512877"/>
            <a:chExt cx="8434544" cy="4787115"/>
          </a:xfrm>
        </p:grpSpPr>
        <p:pic>
          <p:nvPicPr>
            <p:cNvPr id="717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1990270" y="1717664"/>
              <a:ext cx="4679950" cy="427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4" name="Text Box 7"/>
            <p:cNvSpPr txBox="1">
              <a:spLocks noChangeArrowheads="1"/>
            </p:cNvSpPr>
            <p:nvPr/>
          </p:nvSpPr>
          <p:spPr bwMode="auto">
            <a:xfrm>
              <a:off x="4454407" y="5468995"/>
              <a:ext cx="248443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2400" dirty="0" smtClean="0">
                  <a:solidFill>
                    <a:schemeClr val="accent2"/>
                  </a:solidFill>
                  <a:latin typeface="Courier New" pitchFamily="49" charset="0"/>
                </a:rPr>
                <a:t>Κόσμος της εργασίας</a:t>
              </a:r>
              <a:endParaRPr lang="en-GB" sz="2400" dirty="0">
                <a:solidFill>
                  <a:schemeClr val="accent2"/>
                </a:solidFill>
                <a:latin typeface="Courier New" pitchFamily="49" charset="0"/>
              </a:endParaRPr>
            </a:p>
          </p:txBody>
        </p:sp>
        <p:sp>
          <p:nvSpPr>
            <p:cNvPr id="7175" name="AutoShape 15"/>
            <p:cNvSpPr>
              <a:spLocks noChangeArrowheads="1"/>
            </p:cNvSpPr>
            <p:nvPr/>
          </p:nvSpPr>
          <p:spPr bwMode="auto">
            <a:xfrm rot="1500000">
              <a:off x="4214018" y="4980697"/>
              <a:ext cx="715963" cy="347662"/>
            </a:xfrm>
            <a:prstGeom prst="leftArrow">
              <a:avLst>
                <a:gd name="adj1" fmla="val 50000"/>
                <a:gd name="adj2" fmla="val 51484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76" name="AutoShape 16"/>
            <p:cNvSpPr>
              <a:spLocks noChangeArrowheads="1"/>
            </p:cNvSpPr>
            <p:nvPr/>
          </p:nvSpPr>
          <p:spPr bwMode="auto">
            <a:xfrm rot="9240000">
              <a:off x="1837076" y="3074017"/>
              <a:ext cx="715963" cy="347663"/>
            </a:xfrm>
            <a:prstGeom prst="leftArrow">
              <a:avLst>
                <a:gd name="adj1" fmla="val 50000"/>
                <a:gd name="adj2" fmla="val 51484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77" name="AutoShape 17"/>
            <p:cNvSpPr>
              <a:spLocks noChangeArrowheads="1"/>
            </p:cNvSpPr>
            <p:nvPr/>
          </p:nvSpPr>
          <p:spPr bwMode="auto">
            <a:xfrm rot="-2400000">
              <a:off x="6158234" y="2538317"/>
              <a:ext cx="715963" cy="347663"/>
            </a:xfrm>
            <a:prstGeom prst="leftArrow">
              <a:avLst>
                <a:gd name="adj1" fmla="val 50000"/>
                <a:gd name="adj2" fmla="val 51484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7178" name="Text Box 21"/>
            <p:cNvSpPr txBox="1">
              <a:spLocks noChangeArrowheads="1"/>
            </p:cNvSpPr>
            <p:nvPr/>
          </p:nvSpPr>
          <p:spPr bwMode="auto">
            <a:xfrm>
              <a:off x="6516216" y="1937716"/>
              <a:ext cx="248443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2400" dirty="0" smtClean="0">
                  <a:solidFill>
                    <a:schemeClr val="accent2"/>
                  </a:solidFill>
                  <a:latin typeface="Courier New" pitchFamily="49" charset="0"/>
                </a:rPr>
                <a:t>Ανώτατη Εκπαίδευση</a:t>
              </a:r>
              <a:endParaRPr lang="en-GB" sz="2400" dirty="0">
                <a:solidFill>
                  <a:schemeClr val="accent2"/>
                </a:solidFill>
                <a:latin typeface="Courier New" pitchFamily="49" charset="0"/>
              </a:endParaRPr>
            </a:p>
          </p:txBody>
        </p:sp>
        <p:sp>
          <p:nvSpPr>
            <p:cNvPr id="7179" name="Text Box 22"/>
            <p:cNvSpPr txBox="1">
              <a:spLocks noChangeArrowheads="1"/>
            </p:cNvSpPr>
            <p:nvPr/>
          </p:nvSpPr>
          <p:spPr bwMode="auto">
            <a:xfrm>
              <a:off x="566110" y="3561016"/>
              <a:ext cx="1835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2400" dirty="0" smtClean="0">
                  <a:solidFill>
                    <a:schemeClr val="accent2"/>
                  </a:solidFill>
                  <a:latin typeface="Courier New" pitchFamily="49" charset="0"/>
                </a:rPr>
                <a:t>Έρευνα</a:t>
              </a:r>
              <a:r>
                <a:rPr lang="en-GB" sz="2400" dirty="0" smtClean="0">
                  <a:solidFill>
                    <a:schemeClr val="accent2"/>
                  </a:solidFill>
                  <a:latin typeface="Courier New" pitchFamily="49" charset="0"/>
                </a:rPr>
                <a:t> </a:t>
              </a:r>
              <a:endParaRPr lang="en-GB" sz="2400" dirty="0">
                <a:solidFill>
                  <a:schemeClr val="accent2"/>
                </a:solidFill>
                <a:latin typeface="Courier New" pitchFamily="49" charset="0"/>
              </a:endParaRPr>
            </a:p>
          </p:txBody>
        </p:sp>
        <p:sp>
          <p:nvSpPr>
            <p:cNvPr id="7180" name="Line 9"/>
            <p:cNvSpPr>
              <a:spLocks noChangeShapeType="1"/>
            </p:cNvSpPr>
            <p:nvPr/>
          </p:nvSpPr>
          <p:spPr bwMode="auto">
            <a:xfrm flipV="1">
              <a:off x="4375025" y="3247849"/>
              <a:ext cx="647700" cy="936625"/>
            </a:xfrm>
            <a:prstGeom prst="line">
              <a:avLst/>
            </a:prstGeom>
            <a:noFill/>
            <a:ln w="762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642910" y="1142984"/>
            <a:ext cx="6202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chemeClr val="accent2"/>
                </a:solidFill>
              </a:rPr>
              <a:t>Συμμαχίες</a:t>
            </a:r>
            <a:r>
              <a:rPr lang="fr-BE" sz="2400" dirty="0" smtClean="0">
                <a:solidFill>
                  <a:schemeClr val="accent2"/>
                </a:solidFill>
              </a:rPr>
              <a:t>: </a:t>
            </a:r>
            <a:r>
              <a:rPr lang="el-GR" sz="2400" dirty="0" smtClean="0">
                <a:solidFill>
                  <a:schemeClr val="accent2"/>
                </a:solidFill>
              </a:rPr>
              <a:t>Σχέδια συνεργασίας και καινοτομίας</a:t>
            </a:r>
            <a:endParaRPr lang="en-GB" sz="2400" b="0" dirty="0">
              <a:solidFill>
                <a:schemeClr val="accent2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3500430" y="285728"/>
            <a:ext cx="33575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00108"/>
            <a:ext cx="91440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2272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20" name="19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395288" y="1620838"/>
            <a:ext cx="8147050" cy="4995862"/>
          </a:xfrm>
        </p:spPr>
        <p:txBody>
          <a:bodyPr/>
          <a:lstStyle/>
          <a:p>
            <a:pPr marL="0" indent="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l-GR" sz="1800" b="1" dirty="0" smtClean="0">
                <a:solidFill>
                  <a:schemeClr val="accent2"/>
                </a:solidFill>
                <a:ea typeface="ＭＳ Ｐゴシック" charset="-128"/>
              </a:rPr>
              <a:t>Προϋπολογισμός</a:t>
            </a:r>
            <a:r>
              <a:rPr lang="fr-BE" sz="1800" b="1" dirty="0" smtClean="0">
                <a:solidFill>
                  <a:schemeClr val="accent2"/>
                </a:solidFill>
                <a:ea typeface="ＭＳ Ｐゴシック" charset="-128"/>
              </a:rPr>
              <a:t>:</a:t>
            </a:r>
          </a:p>
          <a:p>
            <a:pPr>
              <a:lnSpc>
                <a:spcPct val="120000"/>
              </a:lnSpc>
              <a:defRPr/>
            </a:pPr>
            <a:r>
              <a:rPr lang="fr-BE" sz="1800" dirty="0" smtClean="0">
                <a:solidFill>
                  <a:schemeClr val="tx2"/>
                </a:solidFill>
                <a:ea typeface="ＭＳ Ｐゴシック" charset="-128"/>
              </a:rPr>
              <a:t>175 </a:t>
            </a:r>
            <a:r>
              <a:rPr lang="el-GR" sz="1800" dirty="0" smtClean="0">
                <a:solidFill>
                  <a:schemeClr val="tx2"/>
                </a:solidFill>
                <a:ea typeface="ＭＳ Ｐゴシック" charset="-128"/>
              </a:rPr>
              <a:t>εκ.</a:t>
            </a:r>
            <a:r>
              <a:rPr lang="fr-BE" sz="1800" dirty="0" smtClean="0">
                <a:solidFill>
                  <a:schemeClr val="tx2"/>
                </a:solidFill>
                <a:ea typeface="ＭＳ Ｐゴシック" charset="-128"/>
              </a:rPr>
              <a:t> € (</a:t>
            </a:r>
            <a:r>
              <a:rPr lang="el-GR" sz="1800" dirty="0" smtClean="0">
                <a:solidFill>
                  <a:schemeClr val="tx2"/>
                </a:solidFill>
                <a:ea typeface="ＭＳ Ｐゴシック" charset="-128"/>
              </a:rPr>
              <a:t>Πρόταση </a:t>
            </a:r>
            <a:r>
              <a:rPr lang="fr-BE" sz="1800" dirty="0" smtClean="0">
                <a:solidFill>
                  <a:schemeClr val="tx2"/>
                </a:solidFill>
                <a:ea typeface="ＭＳ Ｐゴシック" charset="-128"/>
              </a:rPr>
              <a:t>Commission)</a:t>
            </a:r>
          </a:p>
          <a:p>
            <a:pPr>
              <a:lnSpc>
                <a:spcPct val="120000"/>
              </a:lnSpc>
              <a:defRPr/>
            </a:pPr>
            <a:r>
              <a:rPr lang="el-GR" sz="1800" dirty="0" smtClean="0">
                <a:solidFill>
                  <a:schemeClr val="tx2"/>
                </a:solidFill>
                <a:ea typeface="ＭＳ Ｐゴシック" charset="-128"/>
              </a:rPr>
              <a:t>Επιχορήγηση μεταξύ</a:t>
            </a:r>
            <a:r>
              <a:rPr lang="fr-BE" sz="1800" dirty="0" smtClean="0">
                <a:solidFill>
                  <a:schemeClr val="tx2"/>
                </a:solidFill>
                <a:ea typeface="ＭＳ Ｐゴシック" charset="-128"/>
              </a:rPr>
              <a:t> 500</a:t>
            </a:r>
            <a:r>
              <a:rPr lang="el-GR" sz="1800" dirty="0" smtClean="0">
                <a:solidFill>
                  <a:schemeClr val="tx2"/>
                </a:solidFill>
                <a:ea typeface="ＭＳ Ｐゴシック" charset="-128"/>
              </a:rPr>
              <a:t>.</a:t>
            </a:r>
            <a:r>
              <a:rPr lang="en-US" sz="1800" dirty="0" smtClean="0">
                <a:solidFill>
                  <a:schemeClr val="tx2"/>
                </a:solidFill>
                <a:ea typeface="ＭＳ Ｐゴシック" charset="-128"/>
              </a:rPr>
              <a:t>000</a:t>
            </a:r>
            <a:r>
              <a:rPr lang="fr-BE" sz="1800" dirty="0" smtClean="0">
                <a:solidFill>
                  <a:schemeClr val="tx2"/>
                </a:solidFill>
                <a:ea typeface="ＭＳ Ｐゴシック" charset="-128"/>
              </a:rPr>
              <a:t> – 1 </a:t>
            </a:r>
            <a:r>
              <a:rPr lang="el-GR" sz="1800" dirty="0" smtClean="0">
                <a:solidFill>
                  <a:schemeClr val="tx2"/>
                </a:solidFill>
                <a:ea typeface="ＭＳ Ｐゴシック" charset="-128"/>
              </a:rPr>
              <a:t>εκ. </a:t>
            </a:r>
            <a:r>
              <a:rPr lang="fr-BE" sz="1800" dirty="0" smtClean="0">
                <a:solidFill>
                  <a:schemeClr val="tx2"/>
                </a:solidFill>
                <a:ea typeface="ＭＳ Ｐゴシック" charset="-128"/>
              </a:rPr>
              <a:t>€ </a:t>
            </a:r>
          </a:p>
          <a:p>
            <a:pPr>
              <a:lnSpc>
                <a:spcPct val="120000"/>
              </a:lnSpc>
              <a:defRPr/>
            </a:pPr>
            <a:r>
              <a:rPr lang="el-GR" sz="1800" dirty="0" smtClean="0">
                <a:solidFill>
                  <a:schemeClr val="tx2"/>
                </a:solidFill>
                <a:ea typeface="ＭＳ Ｐゴシック" charset="-128"/>
              </a:rPr>
              <a:t>Διάρκεια </a:t>
            </a:r>
            <a:r>
              <a:rPr lang="en-US" sz="1800" dirty="0" smtClean="0">
                <a:solidFill>
                  <a:schemeClr val="tx2"/>
                </a:solidFill>
                <a:ea typeface="ＭＳ Ｐゴシック" charset="-128"/>
              </a:rPr>
              <a:t>:</a:t>
            </a:r>
            <a:r>
              <a:rPr lang="fr-BE" sz="1800" dirty="0" smtClean="0">
                <a:solidFill>
                  <a:schemeClr val="tx2"/>
                </a:solidFill>
                <a:ea typeface="ＭＳ Ｐゴシック" charset="-128"/>
              </a:rPr>
              <a:t>2 – 3 </a:t>
            </a:r>
            <a:r>
              <a:rPr lang="el-GR" sz="1800" dirty="0" smtClean="0">
                <a:solidFill>
                  <a:schemeClr val="tx2"/>
                </a:solidFill>
                <a:ea typeface="ＭＳ Ｐゴシック" charset="-128"/>
              </a:rPr>
              <a:t>έτη</a:t>
            </a:r>
            <a:endParaRPr lang="fr-BE" sz="1800" dirty="0" smtClean="0">
              <a:solidFill>
                <a:schemeClr val="tx2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l-GR" sz="1800" dirty="0" smtClean="0">
                <a:solidFill>
                  <a:schemeClr val="tx2"/>
                </a:solidFill>
                <a:ea typeface="ＭＳ Ｐゴシック" charset="-128"/>
              </a:rPr>
              <a:t>Ανώτατο ποσό συγχρηματοδότησης επιλέξιμων δαπανών </a:t>
            </a:r>
            <a:r>
              <a:rPr lang="fr-BE" sz="1800" dirty="0" smtClean="0">
                <a:solidFill>
                  <a:schemeClr val="tx2"/>
                </a:solidFill>
                <a:ea typeface="ＭＳ Ｐゴシック" charset="-128"/>
              </a:rPr>
              <a:t>75%</a:t>
            </a:r>
            <a:endParaRPr lang="el-GR" sz="1800" dirty="0" smtClean="0">
              <a:solidFill>
                <a:schemeClr val="tx2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l-GR" sz="1800" dirty="0" smtClean="0">
                <a:solidFill>
                  <a:schemeClr val="tx2"/>
                </a:solidFill>
                <a:ea typeface="ＭＳ Ｐゴシック" charset="-128"/>
              </a:rPr>
              <a:t>Εταίροι από τρίτες χώρες, μόνο εάν αποτελούν προστιθέμενη αξία για το σχέδιο</a:t>
            </a:r>
            <a:endParaRPr lang="fr-BE" sz="1800" dirty="0" smtClean="0">
              <a:solidFill>
                <a:schemeClr val="tx2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endParaRPr lang="fr-BE" sz="1800" b="1" dirty="0" smtClean="0">
              <a:solidFill>
                <a:srgbClr val="0070C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fr-BE" sz="1800" dirty="0" smtClean="0">
                <a:ea typeface="ＭＳ Ｐゴシック" charset="-128"/>
              </a:rPr>
              <a:t>		</a:t>
            </a:r>
            <a:r>
              <a:rPr lang="fr-BE" sz="1800" dirty="0" smtClean="0">
                <a:solidFill>
                  <a:schemeClr val="accent2"/>
                </a:solidFill>
                <a:ea typeface="ＭＳ Ｐゴシック" charset="-128"/>
              </a:rPr>
              <a:t>200 </a:t>
            </a:r>
            <a:r>
              <a:rPr lang="el-GR" sz="1800" dirty="0" smtClean="0">
                <a:solidFill>
                  <a:schemeClr val="accent2"/>
                </a:solidFill>
                <a:ea typeface="ＭＳ Ｐゴシック" charset="-128"/>
              </a:rPr>
              <a:t>Συμμαχίες Γνώσης μέχρι </a:t>
            </a:r>
            <a:r>
              <a:rPr lang="fr-BE" sz="1800" dirty="0" smtClean="0">
                <a:solidFill>
                  <a:schemeClr val="accent2"/>
                </a:solidFill>
                <a:ea typeface="ＭＳ Ｐゴシック" charset="-128"/>
              </a:rPr>
              <a:t>2020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endParaRPr lang="fr-BE" sz="1800" dirty="0" smtClean="0">
              <a:solidFill>
                <a:schemeClr val="tx2"/>
              </a:solidFill>
              <a:ea typeface="ＭＳ Ｐゴシック" charset="-128"/>
            </a:endParaRPr>
          </a:p>
          <a:p>
            <a:pPr algn="ctr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fr-BE" sz="1800" dirty="0" smtClean="0">
                <a:solidFill>
                  <a:schemeClr val="tx2"/>
                </a:solidFill>
                <a:ea typeface="ＭＳ Ｐゴシック" charset="-128"/>
              </a:rPr>
              <a:t>		</a:t>
            </a:r>
            <a:r>
              <a:rPr lang="el-GR" sz="1800" dirty="0" smtClean="0">
                <a:solidFill>
                  <a:schemeClr val="tx2"/>
                </a:solidFill>
                <a:ea typeface="ＭＳ Ｐゴシック" charset="-128"/>
              </a:rPr>
              <a:t>Συμμετοχή του </a:t>
            </a:r>
            <a:r>
              <a:rPr lang="fr-BE" sz="1800" dirty="0" smtClean="0">
                <a:solidFill>
                  <a:schemeClr val="tx2"/>
                </a:solidFill>
                <a:ea typeface="ＭＳ Ｐゴシック" charset="-128"/>
              </a:rPr>
              <a:t>20 % </a:t>
            </a:r>
            <a:r>
              <a:rPr lang="el-GR" sz="1800" dirty="0" smtClean="0">
                <a:solidFill>
                  <a:schemeClr val="tx2"/>
                </a:solidFill>
                <a:ea typeface="ＭＳ Ｐゴシック" charset="-128"/>
              </a:rPr>
              <a:t>όλων των Ευρωπαϊκών Ιδρυμάτων Ανώτατης         Εκπαίδευσης σε σχέδια συνεργασίας με τον κόσμο της εργασίας</a:t>
            </a:r>
            <a:r>
              <a:rPr lang="fr-BE" sz="1800" dirty="0" smtClean="0">
                <a:ea typeface="ＭＳ Ｐゴシック" charset="-128"/>
              </a:rPr>
              <a:t>	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00570"/>
            <a:ext cx="7778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428736"/>
            <a:ext cx="200660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2272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00108"/>
            <a:ext cx="91440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b="5882"/>
          <a:stretch>
            <a:fillRect/>
          </a:stretch>
        </p:blipFill>
        <p:spPr bwMode="auto">
          <a:xfrm>
            <a:off x="3500430" y="285728"/>
            <a:ext cx="33575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4 - Εικόνα" descr="EU flag-Erasmus+_vect_PO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4" name="13 - Εικόνα" descr="ik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284163" y="1412875"/>
            <a:ext cx="8361362" cy="4318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l-GR" b="1" dirty="0" smtClean="0">
                <a:solidFill>
                  <a:schemeClr val="tx2"/>
                </a:solidFill>
                <a:ea typeface="ＭＳ Ｐゴシック" charset="-128"/>
              </a:rPr>
              <a:t>Παράδειγμα </a:t>
            </a:r>
            <a:r>
              <a:rPr lang="fr-BE" b="1" dirty="0" smtClean="0">
                <a:solidFill>
                  <a:schemeClr val="tx2"/>
                </a:solidFill>
                <a:ea typeface="ＭＳ Ｐゴシック" charset="-128"/>
              </a:rPr>
              <a:t>(</a:t>
            </a:r>
            <a:r>
              <a:rPr lang="el-GR" b="1" dirty="0" smtClean="0">
                <a:solidFill>
                  <a:schemeClr val="tx2"/>
                </a:solidFill>
                <a:ea typeface="ＭＳ Ｐゴシック" charset="-128"/>
              </a:rPr>
              <a:t>πιλοτική πρόσκληση ενδιαφέροντος</a:t>
            </a:r>
            <a:r>
              <a:rPr lang="fr-BE" b="1" dirty="0" smtClean="0">
                <a:solidFill>
                  <a:schemeClr val="tx2"/>
                </a:solidFill>
                <a:ea typeface="ＭＳ Ｐゴシック" charset="-128"/>
              </a:rPr>
              <a:t> 2011)</a:t>
            </a:r>
          </a:p>
          <a:p>
            <a:pPr algn="just">
              <a:spcAft>
                <a:spcPts val="1200"/>
              </a:spcAft>
              <a:defRPr/>
            </a:pPr>
            <a:endParaRPr lang="fr-BE" sz="2000" b="1" dirty="0" smtClean="0">
              <a:ea typeface="ＭＳ Ｐゴシック" charset="-128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913" y="1901825"/>
            <a:ext cx="2692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 rot="-3120000">
            <a:off x="479740" y="5407967"/>
            <a:ext cx="1169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0" dirty="0" smtClean="0">
                <a:solidFill>
                  <a:srgbClr val="0F5494"/>
                </a:solidFill>
              </a:rPr>
              <a:t>Εταίροι</a:t>
            </a:r>
            <a:endParaRPr lang="en-GB" sz="2400" b="0" dirty="0">
              <a:solidFill>
                <a:srgbClr val="0F5494"/>
              </a:solidFill>
            </a:endParaRPr>
          </a:p>
        </p:txBody>
      </p:sp>
      <p:pic>
        <p:nvPicPr>
          <p:cNvPr id="15366" name="Picture 15"/>
          <p:cNvPicPr>
            <a:picLocks noChangeAspect="1" noChangeArrowheads="1"/>
          </p:cNvPicPr>
          <p:nvPr/>
        </p:nvPicPr>
        <p:blipFill>
          <a:blip r:embed="rId4" cstate="print"/>
          <a:srcRect t="15741" b="23882"/>
          <a:stretch>
            <a:fillRect/>
          </a:stretch>
        </p:blipFill>
        <p:spPr bwMode="auto">
          <a:xfrm>
            <a:off x="5689600" y="6116638"/>
            <a:ext cx="1371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75" y="3427413"/>
            <a:ext cx="140176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3013" y="4560888"/>
            <a:ext cx="1771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"/>
          <p:cNvPicPr>
            <a:picLocks noChangeAspect="1"/>
          </p:cNvPicPr>
          <p:nvPr/>
        </p:nvPicPr>
        <p:blipFill>
          <a:blip r:embed="rId7" cstate="print"/>
          <a:srcRect l="-2" r="-17"/>
          <a:stretch>
            <a:fillRect/>
          </a:stretch>
        </p:blipFill>
        <p:spPr bwMode="auto">
          <a:xfrm>
            <a:off x="2563813" y="5286375"/>
            <a:ext cx="16700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3"/>
          <p:cNvPicPr>
            <a:picLocks noChangeAspect="1"/>
          </p:cNvPicPr>
          <p:nvPr/>
        </p:nvPicPr>
        <p:blipFill>
          <a:blip r:embed="rId8" cstate="print"/>
          <a:srcRect t="27794" b="36102"/>
          <a:stretch>
            <a:fillRect/>
          </a:stretch>
        </p:blipFill>
        <p:spPr bwMode="auto">
          <a:xfrm>
            <a:off x="2735263" y="6116638"/>
            <a:ext cx="13271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063" y="5229225"/>
            <a:ext cx="1454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89600" y="4283075"/>
            <a:ext cx="876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2071670" y="3679825"/>
            <a:ext cx="6781151" cy="5854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2075" tIns="46038" rIns="92075" bIns="46038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1600" b="1" kern="0" dirty="0" smtClean="0">
                <a:solidFill>
                  <a:schemeClr val="accent2"/>
                </a:solidFill>
              </a:rPr>
              <a:t>Πανεπιστήμιο Πατρών</a:t>
            </a:r>
            <a:r>
              <a:rPr lang="en-GB" sz="1600" b="1" kern="0" dirty="0" smtClean="0">
                <a:solidFill>
                  <a:schemeClr val="accent2"/>
                </a:solidFill>
              </a:rPr>
              <a:t>,</a:t>
            </a:r>
            <a:r>
              <a:rPr lang="el-GR" sz="1600" b="1" kern="0" dirty="0" smtClean="0">
                <a:solidFill>
                  <a:schemeClr val="accent2"/>
                </a:solidFill>
              </a:rPr>
              <a:t> Εργαστήριο Συστημάτων Παραγωγής και Αυτοματισμού, </a:t>
            </a:r>
            <a:r>
              <a:rPr lang="en-US" sz="1600" b="1" kern="0" dirty="0" smtClean="0">
                <a:solidFill>
                  <a:schemeClr val="accent2"/>
                </a:solidFill>
              </a:rPr>
              <a:t>http://www.mead.upatras.gr/lang_el/</a:t>
            </a:r>
            <a:endParaRPr lang="en-GB" sz="1600" b="1" kern="0" dirty="0">
              <a:solidFill>
                <a:schemeClr val="accent2"/>
              </a:solidFill>
            </a:endParaRPr>
          </a:p>
        </p:txBody>
      </p:sp>
      <p:sp>
        <p:nvSpPr>
          <p:cNvPr id="15374" name="TextBox 7"/>
          <p:cNvSpPr txBox="1">
            <a:spLocks noChangeArrowheads="1"/>
          </p:cNvSpPr>
          <p:nvPr/>
        </p:nvSpPr>
        <p:spPr bwMode="auto">
          <a:xfrm>
            <a:off x="3433763" y="2466975"/>
            <a:ext cx="4608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800" b="0">
                <a:solidFill>
                  <a:srgbClr val="0F5494"/>
                </a:solidFill>
              </a:rPr>
              <a:t>Teaching Factory in Manufacturing Education</a:t>
            </a:r>
            <a:endParaRPr lang="en-GB" sz="1800" b="0">
              <a:solidFill>
                <a:srgbClr val="0F5494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/>
          <a:srcRect b="5882"/>
          <a:stretch>
            <a:fillRect/>
          </a:stretch>
        </p:blipFill>
        <p:spPr bwMode="auto">
          <a:xfrm>
            <a:off x="3500430" y="285728"/>
            <a:ext cx="33575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000108"/>
            <a:ext cx="91440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572272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4 - Εικόνα" descr="EU flag-Erasmus+_vect_PO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22" name="21 - Εικόνα" descr="ik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On-line </a:t>
            </a:r>
            <a:r>
              <a:rPr lang="el-GR" dirty="0" smtClean="0">
                <a:solidFill>
                  <a:schemeClr val="accent2"/>
                </a:solidFill>
              </a:rPr>
              <a:t>αίτηση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PIC</a:t>
            </a:r>
            <a:r>
              <a:rPr lang="en-US" sz="2800" dirty="0" smtClean="0">
                <a:solidFill>
                  <a:schemeClr val="tx2"/>
                </a:solidFill>
              </a:rPr>
              <a:t> (Personal Identification Code </a:t>
            </a:r>
            <a:r>
              <a:rPr lang="el-GR" sz="2800" u="sng" dirty="0" smtClean="0">
                <a:solidFill>
                  <a:schemeClr val="tx2"/>
                </a:solidFill>
              </a:rPr>
              <a:t>ανά φορέα</a:t>
            </a:r>
            <a:r>
              <a:rPr lang="el-GR" sz="2800" dirty="0" smtClean="0">
                <a:solidFill>
                  <a:schemeClr val="tx2"/>
                </a:solidFill>
              </a:rPr>
              <a:t>)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     </a:t>
            </a:r>
            <a:r>
              <a:rPr lang="el-GR" sz="2800" dirty="0" smtClean="0">
                <a:solidFill>
                  <a:schemeClr val="tx2"/>
                </a:solidFill>
              </a:rPr>
              <a:t>Και ο Συντονιστής και οι Εταίροι θα πρέπει αν έχουν </a:t>
            </a:r>
            <a:r>
              <a:rPr lang="en-US" sz="2800" b="1" dirty="0" smtClean="0">
                <a:solidFill>
                  <a:schemeClr val="tx2"/>
                </a:solidFill>
              </a:rPr>
              <a:t>PIC</a:t>
            </a:r>
          </a:p>
          <a:p>
            <a:r>
              <a:rPr lang="el-GR" sz="2800" b="1" dirty="0" smtClean="0">
                <a:solidFill>
                  <a:schemeClr val="tx2"/>
                </a:solidFill>
              </a:rPr>
              <a:t>Ο</a:t>
            </a:r>
            <a:r>
              <a:rPr lang="en-US" sz="2800" b="1" dirty="0" smtClean="0">
                <a:solidFill>
                  <a:schemeClr val="tx2"/>
                </a:solidFill>
              </a:rPr>
              <a:t>n-line </a:t>
            </a:r>
            <a:r>
              <a:rPr lang="el-GR" sz="2800" b="1" dirty="0" smtClean="0">
                <a:solidFill>
                  <a:schemeClr val="tx2"/>
                </a:solidFill>
              </a:rPr>
              <a:t>πλατφόρμα </a:t>
            </a:r>
            <a:r>
              <a:rPr lang="el-GR" sz="2800" dirty="0" smtClean="0">
                <a:solidFill>
                  <a:schemeClr val="tx2"/>
                </a:solidFill>
              </a:rPr>
              <a:t>αιτήσεων (το </a:t>
            </a:r>
            <a:r>
              <a:rPr lang="en-US" sz="2800" dirty="0" smtClean="0">
                <a:solidFill>
                  <a:schemeClr val="tx2"/>
                </a:solidFill>
              </a:rPr>
              <a:t>link</a:t>
            </a:r>
            <a:r>
              <a:rPr lang="fr-FR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θα αναρτηθεί στην ιστοσελίδα του ΙΚΥ)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Draft </a:t>
            </a:r>
            <a:r>
              <a:rPr lang="el-GR" sz="2800" b="1" dirty="0" smtClean="0">
                <a:solidFill>
                  <a:schemeClr val="tx2"/>
                </a:solidFill>
              </a:rPr>
              <a:t>μορφή αιτήσεων</a:t>
            </a:r>
            <a:r>
              <a:rPr lang="en-US" sz="2800" dirty="0" smtClean="0">
                <a:solidFill>
                  <a:schemeClr val="tx2"/>
                </a:solidFill>
              </a:rPr>
              <a:t>:http://www.iky.gr/erasmus-plus-ilektroniki-vivliothiki/item/1310-co-operation-for-innovation-and-good-practices-erasmusplus</a:t>
            </a:r>
            <a:endParaRPr lang="el-GR" sz="2800" dirty="0" smtClean="0">
              <a:solidFill>
                <a:schemeClr val="tx2"/>
              </a:solidFill>
            </a:endParaRPr>
          </a:p>
          <a:p>
            <a:r>
              <a:rPr lang="el-GR" sz="2800" dirty="0" smtClean="0">
                <a:solidFill>
                  <a:schemeClr val="tx2"/>
                </a:solidFill>
              </a:rPr>
              <a:t>Απαραίτητη η υπογραφή εξουσιοδότησης </a:t>
            </a:r>
            <a:r>
              <a:rPr lang="el-GR" sz="2800" b="1" dirty="0" smtClean="0">
                <a:solidFill>
                  <a:schemeClr val="tx2"/>
                </a:solidFill>
              </a:rPr>
              <a:t>(</a:t>
            </a:r>
            <a:r>
              <a:rPr lang="en-US" sz="2800" b="1" dirty="0" smtClean="0">
                <a:solidFill>
                  <a:schemeClr val="tx2"/>
                </a:solidFill>
              </a:rPr>
              <a:t>mandate) </a:t>
            </a:r>
            <a:r>
              <a:rPr lang="el-GR" sz="2800" dirty="0" smtClean="0">
                <a:solidFill>
                  <a:schemeClr val="tx2"/>
                </a:solidFill>
              </a:rPr>
              <a:t>μεταξύ των εταίρων, η οποία είναι δεσμευτική</a:t>
            </a:r>
          </a:p>
          <a:p>
            <a:r>
              <a:rPr lang="el-GR" sz="2800" dirty="0" smtClean="0">
                <a:solidFill>
                  <a:schemeClr val="tx2"/>
                </a:solidFill>
              </a:rPr>
              <a:t>Εάν οργανισμός εταίρος δεν χρηματοδοτείται από το Δημόσιο τουλάχιστον κατά 50%, απαιτούνται αποδεικτικά επιχειρησιακής και χρηματοοικονομικής επάρκειας</a:t>
            </a:r>
            <a:endParaRPr lang="el-GR" u="sng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l-GR" u="sng" dirty="0" smtClean="0">
                <a:solidFill>
                  <a:schemeClr val="accent2"/>
                </a:solidFill>
              </a:rPr>
              <a:t>Καταληκτική ημερομηνία υποβολής αιτήσεων</a:t>
            </a:r>
            <a:r>
              <a:rPr lang="en-US" u="sng" dirty="0" smtClean="0">
                <a:solidFill>
                  <a:schemeClr val="accent2"/>
                </a:solidFill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30 A</a:t>
            </a:r>
            <a:r>
              <a:rPr lang="el-GR" b="1" dirty="0" err="1" smtClean="0">
                <a:solidFill>
                  <a:schemeClr val="accent2"/>
                </a:solidFill>
              </a:rPr>
              <a:t>πριλίου</a:t>
            </a:r>
            <a:r>
              <a:rPr lang="el-GR" b="1" dirty="0" smtClean="0">
                <a:solidFill>
                  <a:schemeClr val="accent2"/>
                </a:solidFill>
              </a:rPr>
              <a:t> 2014</a:t>
            </a:r>
            <a:r>
              <a:rPr lang="el-GR" dirty="0" smtClean="0">
                <a:solidFill>
                  <a:schemeClr val="accent2"/>
                </a:solidFill>
              </a:rPr>
              <a:t>, 12 </a:t>
            </a:r>
            <a:r>
              <a:rPr lang="el-GR" dirty="0" err="1" smtClean="0">
                <a:solidFill>
                  <a:schemeClr val="accent2"/>
                </a:solidFill>
              </a:rPr>
              <a:t>π.μ</a:t>
            </a:r>
            <a:r>
              <a:rPr lang="el-GR" dirty="0" smtClean="0">
                <a:solidFill>
                  <a:schemeClr val="accent2"/>
                </a:solidFill>
              </a:rPr>
              <a:t>. (τοπική ώρα Βρυξελλών)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l-GR" dirty="0"/>
          </a:p>
        </p:txBody>
      </p:sp>
      <p:pic>
        <p:nvPicPr>
          <p:cNvPr id="4" name="4 - Εικόνα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/>
                </a:solidFill>
              </a:rPr>
              <a:t>Περισσότερες πληροφορίες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http://www.iky.gr/europaika-programmata/erasmus-plus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www.ec.europa.eu/erasmus-plus</a:t>
            </a:r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2857488" y="142852"/>
            <a:ext cx="378621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85860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2" name="11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2"/>
                </a:solidFill>
              </a:rPr>
              <a:t/>
            </a:r>
            <a:br>
              <a:rPr lang="el-GR" dirty="0" smtClean="0">
                <a:solidFill>
                  <a:schemeClr val="accent2"/>
                </a:solidFill>
              </a:rPr>
            </a:br>
            <a:r>
              <a:rPr lang="el-GR" sz="4000" dirty="0" smtClean="0">
                <a:solidFill>
                  <a:schemeClr val="accent2"/>
                </a:solidFill>
              </a:rPr>
              <a:t>Ευρωπαϊκές πολιτικές για την εκπαίδευση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lvl="0"/>
            <a:endParaRPr lang="el-GR" dirty="0" smtClean="0">
              <a:solidFill>
                <a:schemeClr val="accent1"/>
              </a:solidFill>
            </a:endParaRPr>
          </a:p>
          <a:p>
            <a:pPr lvl="0"/>
            <a:r>
              <a:rPr lang="fr-BE" sz="3400" dirty="0" smtClean="0">
                <a:solidFill>
                  <a:schemeClr val="accent2"/>
                </a:solidFill>
              </a:rPr>
              <a:t>Europe 2020 </a:t>
            </a:r>
            <a:r>
              <a:rPr lang="fr-BE" sz="3400" dirty="0" smtClean="0">
                <a:solidFill>
                  <a:schemeClr val="accent1"/>
                </a:solidFill>
              </a:rPr>
              <a:t>: </a:t>
            </a:r>
            <a:r>
              <a:rPr lang="fr-BE" sz="3400" u="sng" dirty="0" smtClean="0">
                <a:solidFill>
                  <a:schemeClr val="accent1"/>
                </a:solidFill>
                <a:hlinkClick r:id="rId2"/>
              </a:rPr>
              <a:t>http://ec.europa.eu/europe2020/index_en.htm</a:t>
            </a:r>
            <a:endParaRPr lang="el-GR" sz="3400" u="sng" dirty="0" smtClean="0">
              <a:solidFill>
                <a:schemeClr val="accent1"/>
              </a:solidFill>
            </a:endParaRPr>
          </a:p>
          <a:p>
            <a:pPr lvl="0"/>
            <a:endParaRPr lang="el-GR" sz="3400" dirty="0" smtClean="0">
              <a:solidFill>
                <a:schemeClr val="accent1"/>
              </a:solidFill>
            </a:endParaRPr>
          </a:p>
          <a:p>
            <a:pPr lvl="0"/>
            <a:r>
              <a:rPr lang="fr-BE" sz="3400" dirty="0" smtClean="0">
                <a:solidFill>
                  <a:schemeClr val="accent2"/>
                </a:solidFill>
              </a:rPr>
              <a:t>Europe 2020 </a:t>
            </a:r>
            <a:r>
              <a:rPr lang="fr-BE" sz="3400" dirty="0" err="1" smtClean="0">
                <a:solidFill>
                  <a:schemeClr val="accent2"/>
                </a:solidFill>
              </a:rPr>
              <a:t>targets</a:t>
            </a:r>
            <a:r>
              <a:rPr lang="fr-BE" sz="3400" dirty="0" smtClean="0">
                <a:solidFill>
                  <a:schemeClr val="accent2"/>
                </a:solidFill>
              </a:rPr>
              <a:t>: </a:t>
            </a:r>
            <a:r>
              <a:rPr lang="fr-BE" sz="3400" u="sng" dirty="0" smtClean="0">
                <a:solidFill>
                  <a:schemeClr val="accent1"/>
                </a:solidFill>
                <a:hlinkClick r:id="rId3"/>
              </a:rPr>
              <a:t>http://ec.europa.eu/europe2020/targets/eu-targets/</a:t>
            </a:r>
            <a:endParaRPr lang="el-GR" sz="3400" u="sng" dirty="0" smtClean="0">
              <a:solidFill>
                <a:schemeClr val="accent1"/>
              </a:solidFill>
            </a:endParaRPr>
          </a:p>
          <a:p>
            <a:pPr lvl="0"/>
            <a:endParaRPr lang="el-GR" sz="3400" dirty="0" smtClean="0">
              <a:solidFill>
                <a:schemeClr val="accent1"/>
              </a:solidFill>
            </a:endParaRPr>
          </a:p>
          <a:p>
            <a:pPr lvl="0"/>
            <a:r>
              <a:rPr lang="en-GB" sz="3400" dirty="0" smtClean="0">
                <a:solidFill>
                  <a:schemeClr val="accent2"/>
                </a:solidFill>
              </a:rPr>
              <a:t>Country-specific recommendations 2013: </a:t>
            </a:r>
            <a:r>
              <a:rPr lang="en-GB" sz="3400" u="sng" dirty="0" smtClean="0">
                <a:solidFill>
                  <a:schemeClr val="accent1"/>
                </a:solidFill>
                <a:hlinkClick r:id="rId4"/>
              </a:rPr>
              <a:t>http://ec.europa.eu/europe2020/making-it-happen/country-specific-recommendations/index_en.htm</a:t>
            </a:r>
            <a:endParaRPr lang="el-GR" sz="3400" u="sng" dirty="0" smtClean="0">
              <a:solidFill>
                <a:schemeClr val="accent1"/>
              </a:solidFill>
            </a:endParaRPr>
          </a:p>
          <a:p>
            <a:pPr lvl="0"/>
            <a:endParaRPr lang="el-GR" sz="3400" dirty="0" smtClean="0">
              <a:solidFill>
                <a:schemeClr val="accent1"/>
              </a:solidFill>
            </a:endParaRPr>
          </a:p>
          <a:p>
            <a:pPr lvl="0"/>
            <a:r>
              <a:rPr lang="en-GB" sz="3400" dirty="0" smtClean="0">
                <a:solidFill>
                  <a:schemeClr val="accent2"/>
                </a:solidFill>
              </a:rPr>
              <a:t>Education and Training 2020 (ET2020): </a:t>
            </a:r>
            <a:r>
              <a:rPr lang="en-GB" sz="3400" u="sng" dirty="0" smtClean="0">
                <a:solidFill>
                  <a:schemeClr val="accent1"/>
                </a:solidFill>
                <a:hlinkClick r:id="rId5"/>
              </a:rPr>
              <a:t>http://ec.europa.eu/education/policy/strategic-framework/index_en.htm</a:t>
            </a:r>
            <a:endParaRPr lang="el-GR" sz="3400" u="sng" dirty="0" smtClean="0">
              <a:solidFill>
                <a:schemeClr val="accent1"/>
              </a:solidFill>
            </a:endParaRPr>
          </a:p>
          <a:p>
            <a:pPr lvl="0"/>
            <a:endParaRPr lang="el-GR" sz="3400" dirty="0" smtClean="0">
              <a:solidFill>
                <a:schemeClr val="accent1"/>
              </a:solidFill>
            </a:endParaRPr>
          </a:p>
          <a:p>
            <a:pPr lvl="0"/>
            <a:r>
              <a:rPr lang="en-GB" sz="3400" dirty="0" smtClean="0">
                <a:solidFill>
                  <a:schemeClr val="accent2"/>
                </a:solidFill>
              </a:rPr>
              <a:t>Rethinking Education: Investing in skills for better socio-economic outcome</a:t>
            </a:r>
            <a:r>
              <a:rPr lang="en-US" sz="3400" dirty="0" smtClean="0">
                <a:solidFill>
                  <a:schemeClr val="accent2"/>
                </a:solidFill>
              </a:rPr>
              <a:t>s</a:t>
            </a:r>
            <a:endParaRPr lang="el-GR" sz="3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GB" sz="3400" i="1" dirty="0" smtClean="0">
                <a:solidFill>
                  <a:schemeClr val="accent1"/>
                </a:solidFill>
                <a:hlinkClick r:id="rId6"/>
              </a:rPr>
              <a:t>http://eur-lex.europa.eu/LexUriServ/LexUriServ.do?uri=CELEX:52012DC0669:EN:NOT</a:t>
            </a:r>
            <a:endParaRPr lang="en-GB" sz="3400" i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GB" sz="3400" i="1" dirty="0" smtClean="0">
                <a:solidFill>
                  <a:schemeClr val="accent1"/>
                </a:solidFill>
              </a:rPr>
              <a:t> </a:t>
            </a:r>
          </a:p>
          <a:p>
            <a:pPr>
              <a:buNone/>
            </a:pPr>
            <a:r>
              <a:rPr lang="en-US" sz="3400" i="1" dirty="0" smtClean="0">
                <a:solidFill>
                  <a:schemeClr val="accent2"/>
                </a:solidFill>
              </a:rPr>
              <a:t>Agenda for the modernization of  Europe’s Higher Education Systems</a:t>
            </a:r>
            <a:endParaRPr lang="en-GB" sz="3400" i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sz="3400" dirty="0" smtClean="0">
                <a:solidFill>
                  <a:schemeClr val="accent1"/>
                </a:solidFill>
                <a:hlinkClick r:id="rId7"/>
              </a:rPr>
              <a:t>http://eur-lex.europa.eu/LexUriServ/LexUriServ.do?uri=COM:2011:0567:FIN:EN:PDF</a:t>
            </a:r>
            <a:endParaRPr lang="en-US" sz="34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sz="3400" dirty="0" smtClean="0">
              <a:solidFill>
                <a:schemeClr val="accent1"/>
              </a:solidFill>
            </a:endParaRPr>
          </a:p>
          <a:p>
            <a:endParaRPr lang="el-GR" sz="3400" dirty="0"/>
          </a:p>
        </p:txBody>
      </p:sp>
      <p:pic>
        <p:nvPicPr>
          <p:cNvPr id="4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2"/>
                </a:solidFill>
              </a:rPr>
              <a:t>Βασικά χαρακτηριστικά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/>
          </a:bodyPr>
          <a:lstStyle/>
          <a:p>
            <a:pPr marL="342900" lvl="1" indent="-342900"/>
            <a:r>
              <a:rPr lang="el-GR" dirty="0" smtClean="0">
                <a:solidFill>
                  <a:schemeClr val="accent2"/>
                </a:solidFill>
                <a:latin typeface="Tahoma" pitchFamily="34" charset="0"/>
              </a:rPr>
              <a:t>Ευέλικτα σχέδια </a:t>
            </a:r>
            <a:r>
              <a:rPr lang="el-GR" dirty="0" smtClean="0">
                <a:solidFill>
                  <a:schemeClr val="tx2"/>
                </a:solidFill>
                <a:latin typeface="Tahoma" pitchFamily="34" charset="0"/>
              </a:rPr>
              <a:t>(σύνδεση με τις πολιτικές προτεραιότητες και τους στόχους του Προγράμματος)</a:t>
            </a:r>
            <a:endParaRPr lang="en-GB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342900" lvl="1" indent="-342900"/>
            <a:r>
              <a:rPr lang="el-GR" dirty="0" smtClean="0">
                <a:solidFill>
                  <a:schemeClr val="tx2"/>
                </a:solidFill>
                <a:latin typeface="Tahoma" pitchFamily="34" charset="0"/>
              </a:rPr>
              <a:t>Εργαλείο για την </a:t>
            </a:r>
            <a:r>
              <a:rPr lang="el-GR" dirty="0" smtClean="0">
                <a:solidFill>
                  <a:schemeClr val="accent2"/>
                </a:solidFill>
                <a:latin typeface="Tahoma" pitchFamily="34" charset="0"/>
              </a:rPr>
              <a:t>υποστήριξη πραγματικών αναγκών </a:t>
            </a:r>
            <a:r>
              <a:rPr lang="el-GR" dirty="0" smtClean="0">
                <a:solidFill>
                  <a:schemeClr val="tx2"/>
                </a:solidFill>
                <a:latin typeface="Tahoma" pitchFamily="34" charset="0"/>
              </a:rPr>
              <a:t>της κοινωνίας μας</a:t>
            </a:r>
            <a:endParaRPr lang="en-GB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342900" lvl="1" indent="-342900"/>
            <a:r>
              <a:rPr lang="el-GR" dirty="0" smtClean="0">
                <a:solidFill>
                  <a:schemeClr val="accent2"/>
                </a:solidFill>
                <a:latin typeface="Tahoma" pitchFamily="34" charset="0"/>
              </a:rPr>
              <a:t>Βελτίωση</a:t>
            </a:r>
            <a:r>
              <a:rPr lang="el-GR" dirty="0" smtClean="0">
                <a:solidFill>
                  <a:schemeClr val="tx2"/>
                </a:solidFill>
                <a:latin typeface="Tahoma" pitchFamily="34" charset="0"/>
              </a:rPr>
              <a:t> της παρεχόμενης εκπαίδευσης και των διοικητικών πρακτικών </a:t>
            </a:r>
          </a:p>
          <a:p>
            <a:pPr marL="342900" lvl="1" indent="-342900"/>
            <a:r>
              <a:rPr lang="el-GR" dirty="0" smtClean="0">
                <a:solidFill>
                  <a:schemeClr val="accent2"/>
                </a:solidFill>
                <a:latin typeface="Tahoma" pitchFamily="34" charset="0"/>
              </a:rPr>
              <a:t>Αλλαγή κουλτούρας </a:t>
            </a:r>
            <a:r>
              <a:rPr lang="el-GR" dirty="0" smtClean="0">
                <a:solidFill>
                  <a:schemeClr val="tx2"/>
                </a:solidFill>
                <a:latin typeface="Tahoma" pitchFamily="34" charset="0"/>
              </a:rPr>
              <a:t>συνεργασίας εντός των ιδρυμάτων και εκτός αυτών</a:t>
            </a:r>
            <a:endParaRPr lang="en-US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342900" lvl="1" indent="-342900">
              <a:buNone/>
            </a:pPr>
            <a:endParaRPr lang="el-GR" dirty="0" smtClean="0">
              <a:solidFill>
                <a:schemeClr val="tx2"/>
              </a:solidFill>
              <a:latin typeface="Tahoma" pitchFamily="34" charset="0"/>
            </a:endParaRPr>
          </a:p>
          <a:p>
            <a:endParaRPr lang="el-GR" dirty="0"/>
          </a:p>
        </p:txBody>
      </p:sp>
      <p:pic>
        <p:nvPicPr>
          <p:cNvPr id="4" name="4 - Εικόνα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pPr algn="ctr">
              <a:buNone/>
            </a:pPr>
            <a:endParaRPr lang="en-US" sz="40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l-GR" sz="4000" b="1" i="1" dirty="0" smtClean="0">
                <a:solidFill>
                  <a:srgbClr val="FF0000"/>
                </a:solidFill>
              </a:rPr>
              <a:t>ΕΥΧΑΡΙΣΤΩ ΓΙΑ ΤΗΝ ΠΡΟΣΟΧΗ ΣΑΣ!</a:t>
            </a:r>
            <a:endParaRPr lang="el-GR" sz="4000" b="1" i="1" dirty="0">
              <a:solidFill>
                <a:srgbClr val="FF0000"/>
              </a:solidFill>
            </a:endParaRPr>
          </a:p>
        </p:txBody>
      </p:sp>
      <p:pic>
        <p:nvPicPr>
          <p:cNvPr id="4" name="4 - Εικόνα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chemeClr val="accent2"/>
                </a:solidFill>
              </a:rPr>
              <a:t>ΣΤΡΑΤΗΓΙΚΗ ΓΙΑ ΤΗΝ ΕΥΡΩΠΗ 2020</a:t>
            </a:r>
            <a:endParaRPr lang="el-GR" sz="4000" dirty="0">
              <a:solidFill>
                <a:schemeClr val="accent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l-GR" sz="4600" dirty="0" smtClean="0">
                <a:solidFill>
                  <a:srgbClr val="FF0000"/>
                </a:solidFill>
              </a:rPr>
              <a:t>ΑΝΑΠΤΥΞΗ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>
                <a:solidFill>
                  <a:schemeClr val="tx2"/>
                </a:solidFill>
              </a:rPr>
              <a:t>ΕΞΥΠΝΗ                   ΒΙΩΣΙΜΗ              ΣΥΜΜΕΤΟΧΙΚΗ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			</a:t>
            </a:r>
            <a:r>
              <a:rPr lang="el-GR" dirty="0" smtClean="0">
                <a:solidFill>
                  <a:srgbClr val="FF0000"/>
                </a:solidFill>
              </a:rPr>
              <a:t>     ΟΙΚΟΝΟΜΙΑ</a:t>
            </a:r>
          </a:p>
          <a:p>
            <a:pPr>
              <a:buNone/>
            </a:pPr>
            <a:endParaRPr lang="el-GR" dirty="0" smtClean="0">
              <a:solidFill>
                <a:srgbClr val="FF0000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ΒΑΣΙΣΜΕΝΗ ΣΤΗ ΓΝΩΣΗ ΚΑΙ ΤΗΝ ΚΑΙΝΟΤΟΜΙΑ</a:t>
            </a:r>
          </a:p>
          <a:p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ΦΙΛΙΚΗ ΠΡΟΣ ΤΟ ΠΕΡΙΒΑΛΛΟΝ</a:t>
            </a:r>
          </a:p>
          <a:p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ΚΟΙΝΩΝΙΚΗ ΕΝΣΩΜΑΤΩΣΗ-ΚΑΤΑΠΟΛΕΜΗΣΗ ΑΝΕΡΓΙΑΣ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  <p:sp>
        <p:nvSpPr>
          <p:cNvPr id="7" name="6 - Βέλος προς τα κάτω"/>
          <p:cNvSpPr/>
          <p:nvPr/>
        </p:nvSpPr>
        <p:spPr>
          <a:xfrm rot="3041652">
            <a:off x="1223062" y="2073888"/>
            <a:ext cx="484632" cy="621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Βέλος προς τα κάτω"/>
          <p:cNvSpPr/>
          <p:nvPr/>
        </p:nvSpPr>
        <p:spPr>
          <a:xfrm rot="18486776">
            <a:off x="5009383" y="2071996"/>
            <a:ext cx="484632" cy="621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Βέλος προς τα κάτω"/>
          <p:cNvSpPr/>
          <p:nvPr/>
        </p:nvSpPr>
        <p:spPr>
          <a:xfrm rot="1245925">
            <a:off x="3355792" y="2141939"/>
            <a:ext cx="484632" cy="481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" name="4 - Εικόνα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21" name="20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ZoneTexte 60"/>
          <p:cNvSpPr txBox="1">
            <a:spLocks noChangeArrowheads="1"/>
          </p:cNvSpPr>
          <p:nvPr/>
        </p:nvSpPr>
        <p:spPr bwMode="auto">
          <a:xfrm>
            <a:off x="0" y="1071546"/>
            <a:ext cx="3500430" cy="9540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2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Πλαίσιο πολιτικής</a:t>
            </a:r>
            <a:endParaRPr lang="en-GB" altLang="en-US" sz="28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eaLnBrk="1" hangingPunct="1"/>
            <a:r>
              <a:rPr lang="el-GR" altLang="en-US" sz="2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ΕΥΡΩΠΗ</a:t>
            </a:r>
            <a:r>
              <a:rPr lang="en-GB" altLang="en-US" sz="2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altLang="en-US" sz="28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2020</a:t>
            </a:r>
          </a:p>
        </p:txBody>
      </p:sp>
      <p:sp>
        <p:nvSpPr>
          <p:cNvPr id="98308" name="Rectangle 2"/>
          <p:cNvSpPr>
            <a:spLocks noChangeArrowheads="1"/>
          </p:cNvSpPr>
          <p:nvPr/>
        </p:nvSpPr>
        <p:spPr bwMode="auto">
          <a:xfrm>
            <a:off x="0" y="2571744"/>
            <a:ext cx="8929688" cy="36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447675" algn="just">
              <a:spcBef>
                <a:spcPts val="1200"/>
              </a:spcBef>
              <a:spcAft>
                <a:spcPts val="1200"/>
              </a:spcAft>
              <a:buClr>
                <a:srgbClr val="F79D43"/>
              </a:buClr>
              <a:buSzPct val="80000"/>
              <a:buFont typeface="Wingdings" pitchFamily="2" charset="2"/>
              <a:buChar char="q"/>
            </a:pPr>
            <a:r>
              <a:rPr lang="en-GB" altLang="en-US" sz="2000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</a:t>
            </a:r>
            <a:r>
              <a:rPr lang="el-GR" altLang="en-US" sz="2000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ΥΡΩΠΗ</a:t>
            </a:r>
            <a:r>
              <a:rPr lang="en-GB" altLang="en-US" sz="2000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en-US" sz="2000" b="1" dirty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2020 </a:t>
            </a:r>
            <a:r>
              <a:rPr lang="el-GR" altLang="en-US" sz="2000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–ΣΤΟΧΟΙ για την Εκπαίδευση</a:t>
            </a:r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en-GB" altLang="en-US" sz="2000" b="1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l-GR" altLang="en-US" sz="2000" b="1" dirty="0" smtClean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47675" indent="-447675" algn="just">
              <a:spcBef>
                <a:spcPts val="1200"/>
              </a:spcBef>
              <a:spcAft>
                <a:spcPts val="1200"/>
              </a:spcAft>
              <a:buClr>
                <a:srgbClr val="F79D43"/>
              </a:buClr>
              <a:buSzPct val="80000"/>
              <a:buFont typeface="Wingdings" pitchFamily="2" charset="2"/>
              <a:buChar char="q"/>
            </a:pPr>
            <a:r>
              <a:rPr lang="el-GR" altLang="en-US" sz="2000" b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Ανάπτυξη-μείωση ανεργίας</a:t>
            </a:r>
            <a:r>
              <a:rPr lang="en-US" altLang="en-US" sz="2000" b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2000" b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μέσω της σύνδεσης της εκπαίδευσης με την αγορά εργασίας και την κινητικότητα</a:t>
            </a:r>
            <a:endParaRPr lang="en-GB" altLang="en-US" sz="2000" b="1" dirty="0">
              <a:solidFill>
                <a:schemeClr val="accent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12800" lvl="1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SzPct val="90000"/>
            </a:pPr>
            <a:r>
              <a:rPr lang="el-GR" altLang="en-US" u="sng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Πρόσβαση στην Ανώτατη Εκπαίδευση</a:t>
            </a:r>
            <a:r>
              <a:rPr lang="en-GB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GB" altLang="en-US" b="1" dirty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40%</a:t>
            </a:r>
            <a:r>
              <a:rPr lang="en-GB" altLang="en-US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των νέων να έχουν ολοκληρώσει με επιτυχία σπουδές  Ανώτατης  Εκπαίδευσης</a:t>
            </a:r>
            <a:endParaRPr lang="en-GB" altLang="en-US" dirty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12800" lvl="1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SzPct val="90000"/>
            </a:pPr>
            <a:r>
              <a:rPr lang="el-GR" altLang="en-US" u="sng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Πρόωρη</a:t>
            </a:r>
            <a:r>
              <a:rPr lang="en-US" altLang="en-US" u="sng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u="sng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εγκατάλειψη σπουδών</a:t>
            </a:r>
            <a:r>
              <a:rPr lang="en-US" altLang="en-US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en-US" altLang="en-US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μείωση κατά</a:t>
            </a:r>
            <a:r>
              <a:rPr lang="en-US" altLang="en-US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b="1" dirty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10% </a:t>
            </a:r>
            <a:r>
              <a:rPr lang="el-GR" altLang="en-US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των ατόμων </a:t>
            </a:r>
            <a:r>
              <a:rPr lang="en-US" altLang="en-US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18-24 </a:t>
            </a:r>
            <a:r>
              <a:rPr lang="el-GR" altLang="en-US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ετών με βασική εκπαίδευση ή και εκπαίδευση χαμηλότερου επιπέδου</a:t>
            </a:r>
            <a:endParaRPr lang="en-GB" altLang="en-US" dirty="0">
              <a:solidFill>
                <a:schemeClr val="accent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12800" lvl="1" algn="just">
              <a:spcBef>
                <a:spcPts val="600"/>
              </a:spcBef>
              <a:spcAft>
                <a:spcPts val="1200"/>
              </a:spcAft>
              <a:buClr>
                <a:srgbClr val="F79D43"/>
              </a:buClr>
              <a:buSzPct val="90000"/>
            </a:pPr>
            <a:r>
              <a:rPr lang="el-GR" altLang="en-US" u="sng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Δυνατότητες απασχόλησης</a:t>
            </a:r>
            <a:r>
              <a:rPr lang="en-US" altLang="en-US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altLang="en-US" b="1" dirty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82% </a:t>
            </a:r>
            <a:r>
              <a:rPr lang="el-GR" altLang="en-US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των αποφοίτων</a:t>
            </a:r>
            <a:r>
              <a:rPr lang="en-US" altLang="en-US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altLang="en-US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20-34</a:t>
            </a:r>
            <a:r>
              <a:rPr lang="el-GR" altLang="en-US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ετών</a:t>
            </a:r>
            <a:r>
              <a:rPr lang="en-US" altLang="en-US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el-GR" altLang="en-US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να βρίσκουν απασχόληση το αργότερο σε τρία χρόνια από την αποφοίτησή τους</a:t>
            </a:r>
            <a:r>
              <a:rPr lang="en-US" altLang="en-US" dirty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</a:p>
        </p:txBody>
      </p:sp>
      <p:pic>
        <p:nvPicPr>
          <p:cNvPr id="98309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6925" y="928670"/>
            <a:ext cx="32670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076700"/>
            <a:ext cx="508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797425"/>
            <a:ext cx="504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589588"/>
            <a:ext cx="508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b="5882"/>
          <a:stretch>
            <a:fillRect/>
          </a:stretch>
        </p:blipFill>
        <p:spPr bwMode="auto">
          <a:xfrm>
            <a:off x="3643306" y="214290"/>
            <a:ext cx="235745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1285860"/>
            <a:ext cx="564357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7" name="16 - Εικόνα" descr="ik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ZoneTexte 60"/>
          <p:cNvSpPr txBox="1">
            <a:spLocks noChangeArrowheads="1"/>
          </p:cNvSpPr>
          <p:nvPr/>
        </p:nvSpPr>
        <p:spPr bwMode="auto">
          <a:xfrm>
            <a:off x="0" y="785794"/>
            <a:ext cx="3779912" cy="64633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Τι αποτελεί  Στρατηγική Σύμπραξη για την Ανώτατη Εκπαίδευση</a:t>
            </a:r>
            <a:r>
              <a:rPr lang="en-US" altLang="en-US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r>
              <a:rPr lang="en-GB" altLang="en-US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GB" altLang="en-US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5476" name="Content Placeholder 2"/>
          <p:cNvSpPr>
            <a:spLocks/>
          </p:cNvSpPr>
          <p:nvPr/>
        </p:nvSpPr>
        <p:spPr bwMode="auto">
          <a:xfrm>
            <a:off x="107950" y="1916113"/>
            <a:ext cx="8640763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just">
              <a:spcBef>
                <a:spcPts val="600"/>
              </a:spcBef>
              <a:spcAft>
                <a:spcPts val="1200"/>
              </a:spcAft>
              <a:buClr>
                <a:srgbClr val="F54123"/>
              </a:buClr>
              <a:buSzPct val="81000"/>
              <a:buFont typeface="Wingdings" pitchFamily="2" charset="2"/>
              <a:buChar char="v"/>
            </a:pPr>
            <a:endParaRPr lang="en-GB" altLang="en-US" sz="200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5477" name="Rectangle 1"/>
          <p:cNvSpPr>
            <a:spLocks noChangeArrowheads="1"/>
          </p:cNvSpPr>
          <p:nvPr/>
        </p:nvSpPr>
        <p:spPr bwMode="auto">
          <a:xfrm>
            <a:off x="357158" y="1785926"/>
            <a:ext cx="489267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9263" indent="-449263">
              <a:spcBef>
                <a:spcPts val="1200"/>
              </a:spcBef>
              <a:spcAft>
                <a:spcPts val="12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  <a:tabLst>
                <a:tab pos="449263" algn="l"/>
              </a:tabLst>
            </a:pPr>
            <a:r>
              <a:rPr lang="el-GR" sz="2500" b="1" dirty="0" smtClean="0">
                <a:solidFill>
                  <a:srgbClr val="F54123"/>
                </a:solidFill>
                <a:latin typeface="Calibri" pitchFamily="34" charset="0"/>
              </a:rPr>
              <a:t>Διεθνικό σχέδι</a:t>
            </a:r>
            <a:r>
              <a:rPr lang="el-GR" sz="2500" b="1" dirty="0" smtClean="0">
                <a:solidFill>
                  <a:srgbClr val="FF0000"/>
                </a:solidFill>
                <a:latin typeface="Calibri" pitchFamily="34" charset="0"/>
              </a:rPr>
              <a:t>ο</a:t>
            </a:r>
            <a:r>
              <a:rPr lang="en-GB" sz="25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r>
              <a:rPr lang="el-GR" sz="25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l-GR" sz="2500" b="1" dirty="0" err="1" smtClean="0">
                <a:solidFill>
                  <a:schemeClr val="tx2"/>
                </a:solidFill>
                <a:latin typeface="Calibri" pitchFamily="34" charset="0"/>
              </a:rPr>
              <a:t>κατ’ελάχιστον</a:t>
            </a:r>
            <a:r>
              <a:rPr lang="en-GB" altLang="en-US" sz="25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en-US" sz="2500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 </a:t>
            </a:r>
            <a:r>
              <a:rPr lang="el-GR" altLang="en-US" sz="25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οργανισμοί από τρεις διαφορετικές συμμετέχουσες στο Πρόγραμμα, χώρες</a:t>
            </a:r>
            <a:endParaRPr lang="en-GB" sz="2500" b="1" dirty="0">
              <a:solidFill>
                <a:schemeClr val="tx2"/>
              </a:solidFill>
              <a:latin typeface="Calibri" pitchFamily="34" charset="0"/>
            </a:endParaRPr>
          </a:p>
          <a:p>
            <a:pPr marL="449263" indent="-449263" algn="just">
              <a:spcBef>
                <a:spcPts val="1200"/>
              </a:spcBef>
              <a:spcAft>
                <a:spcPts val="12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  <a:tabLst>
                <a:tab pos="449263" algn="l"/>
              </a:tabLst>
            </a:pPr>
            <a:r>
              <a:rPr lang="el-GR" sz="1600" b="1" dirty="0" smtClean="0">
                <a:solidFill>
                  <a:schemeClr val="tx2"/>
                </a:solidFill>
                <a:latin typeface="Calibri" pitchFamily="34" charset="0"/>
              </a:rPr>
              <a:t>συνεργασία μεταξύ των ιδρυμάτων Ανώτατης Εκπαίδευσης </a:t>
            </a:r>
            <a:r>
              <a:rPr lang="el-GR" sz="1600" b="1" u="sng" dirty="0" smtClean="0">
                <a:solidFill>
                  <a:srgbClr val="FF0000"/>
                </a:solidFill>
                <a:latin typeface="Calibri" pitchFamily="34" charset="0"/>
              </a:rPr>
              <a:t>και άλλων φορέων </a:t>
            </a:r>
          </a:p>
          <a:p>
            <a:pPr marL="449263" indent="-449263" algn="just">
              <a:spcBef>
                <a:spcPts val="1200"/>
              </a:spcBef>
              <a:spcAft>
                <a:spcPts val="12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  <a:tabLst>
                <a:tab pos="449263" algn="l"/>
              </a:tabLst>
            </a:pPr>
            <a:r>
              <a:rPr lang="el-GR" sz="1600" b="1" dirty="0" smtClean="0">
                <a:solidFill>
                  <a:srgbClr val="FF0000"/>
                </a:solidFill>
                <a:latin typeface="Calibri" pitchFamily="34" charset="0"/>
              </a:rPr>
              <a:t>Χάραξη στρατηγικής σε επίπεδο ιδρύματος</a:t>
            </a:r>
          </a:p>
          <a:p>
            <a:pPr marL="449263" indent="-449263" algn="just">
              <a:spcBef>
                <a:spcPts val="1200"/>
              </a:spcBef>
              <a:spcAft>
                <a:spcPts val="12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  <a:tabLst>
                <a:tab pos="449263" algn="l"/>
              </a:tabLst>
            </a:pPr>
            <a:r>
              <a:rPr lang="el-GR" sz="1600" b="1" dirty="0" smtClean="0">
                <a:solidFill>
                  <a:schemeClr val="tx2"/>
                </a:solidFill>
                <a:latin typeface="Calibri" pitchFamily="34" charset="0"/>
              </a:rPr>
              <a:t>συμβολή στην επίτευξη των στόχων της </a:t>
            </a:r>
            <a:r>
              <a:rPr lang="el-GR" sz="1600" b="1" dirty="0" smtClean="0">
                <a:solidFill>
                  <a:srgbClr val="F54123"/>
                </a:solidFill>
                <a:latin typeface="Calibri" pitchFamily="34" charset="0"/>
              </a:rPr>
              <a:t>Ατζέντας </a:t>
            </a:r>
            <a:r>
              <a:rPr lang="en-US" sz="1600" b="1" dirty="0" smtClean="0">
                <a:solidFill>
                  <a:srgbClr val="F54123"/>
                </a:solidFill>
                <a:latin typeface="Calibri" pitchFamily="34" charset="0"/>
              </a:rPr>
              <a:t>E</a:t>
            </a:r>
            <a:r>
              <a:rPr lang="el-GR" sz="1600" b="1" dirty="0" err="1" smtClean="0">
                <a:solidFill>
                  <a:srgbClr val="F54123"/>
                </a:solidFill>
                <a:latin typeface="Calibri" pitchFamily="34" charset="0"/>
              </a:rPr>
              <a:t>κσυγχρονισμού</a:t>
            </a:r>
            <a:r>
              <a:rPr lang="el-GR" sz="1600" b="1" dirty="0" smtClean="0">
                <a:solidFill>
                  <a:srgbClr val="F54123"/>
                </a:solidFill>
                <a:latin typeface="Calibri" pitchFamily="34" charset="0"/>
              </a:rPr>
              <a:t> των Ιδρυμάτων Ανώτατης Εκπαίδευσης</a:t>
            </a:r>
            <a:endParaRPr lang="en-GB" sz="1600" b="1" dirty="0">
              <a:solidFill>
                <a:srgbClr val="0033FF"/>
              </a:solidFill>
              <a:latin typeface="Calibri" pitchFamily="34" charset="0"/>
            </a:endParaRPr>
          </a:p>
          <a:p>
            <a:pPr marL="449263" indent="-449263" algn="just">
              <a:spcBef>
                <a:spcPts val="600"/>
              </a:spcBef>
              <a:spcAft>
                <a:spcPts val="600"/>
              </a:spcAft>
              <a:buClr>
                <a:srgbClr val="F54123"/>
              </a:buClr>
              <a:buSzPct val="80000"/>
              <a:buFont typeface="Wingdings" pitchFamily="2" charset="2"/>
              <a:buChar char="v"/>
              <a:tabLst>
                <a:tab pos="449263" algn="l"/>
              </a:tabLst>
            </a:pPr>
            <a:endParaRPr lang="en-GB" sz="2500" b="1" dirty="0">
              <a:solidFill>
                <a:srgbClr val="0033FF"/>
              </a:solidFill>
              <a:latin typeface="Calibri" pitchFamily="34" charset="0"/>
            </a:endParaRPr>
          </a:p>
        </p:txBody>
      </p:sp>
      <p:pic>
        <p:nvPicPr>
          <p:cNvPr id="10547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6888" y="3357562"/>
            <a:ext cx="35671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3643306" y="214290"/>
            <a:ext cx="364333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57298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7000892" y="847708"/>
            <a:ext cx="2143108" cy="50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5" name="1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143536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Το σχέδιο πρέπει βασίζεται σε </a:t>
            </a:r>
            <a:r>
              <a:rPr lang="el-GR" u="sng" dirty="0" smtClean="0">
                <a:solidFill>
                  <a:schemeClr val="accent2"/>
                </a:solidFill>
              </a:rPr>
              <a:t>ανάλυση αναγκών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Οι </a:t>
            </a:r>
            <a:r>
              <a:rPr lang="el-GR" dirty="0" smtClean="0">
                <a:solidFill>
                  <a:schemeClr val="accent2"/>
                </a:solidFill>
              </a:rPr>
              <a:t>ανάγκες </a:t>
            </a:r>
            <a:r>
              <a:rPr lang="el-GR" dirty="0" smtClean="0">
                <a:solidFill>
                  <a:schemeClr val="tx2"/>
                </a:solidFill>
              </a:rPr>
              <a:t>που εντοπίζονται να είναι συγκεκριμένες και </a:t>
            </a:r>
            <a:r>
              <a:rPr lang="el-GR" u="sng" dirty="0" smtClean="0">
                <a:solidFill>
                  <a:schemeClr val="accent2"/>
                </a:solidFill>
              </a:rPr>
              <a:t>συναφείς</a:t>
            </a:r>
            <a:r>
              <a:rPr lang="el-GR" dirty="0" smtClean="0">
                <a:solidFill>
                  <a:schemeClr val="accent2"/>
                </a:solidFill>
              </a:rPr>
              <a:t> προς τον επιλεγμένο τομέα της εκπαίδευσης και κατάρτισης</a:t>
            </a:r>
          </a:p>
          <a:p>
            <a:r>
              <a:rPr lang="el-GR" dirty="0" smtClean="0">
                <a:solidFill>
                  <a:schemeClr val="accent2"/>
                </a:solidFill>
              </a:rPr>
              <a:t>Οι </a:t>
            </a:r>
            <a:r>
              <a:rPr lang="el-GR" u="sng" dirty="0" smtClean="0">
                <a:solidFill>
                  <a:schemeClr val="accent2"/>
                </a:solidFill>
              </a:rPr>
              <a:t>στόχοι</a:t>
            </a:r>
            <a:r>
              <a:rPr lang="el-GR" dirty="0" smtClean="0">
                <a:solidFill>
                  <a:schemeClr val="accent2"/>
                </a:solidFill>
              </a:rPr>
              <a:t> να είναι </a:t>
            </a:r>
            <a:r>
              <a:rPr lang="el-GR" u="sng" dirty="0" smtClean="0">
                <a:solidFill>
                  <a:schemeClr val="accent2"/>
                </a:solidFill>
              </a:rPr>
              <a:t>σαφείς και ρεαλιστικοί</a:t>
            </a:r>
            <a:r>
              <a:rPr lang="el-GR" dirty="0" smtClean="0">
                <a:solidFill>
                  <a:schemeClr val="accent2"/>
                </a:solidFill>
              </a:rPr>
              <a:t>,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  <a:r>
              <a:rPr lang="el-GR" dirty="0" smtClean="0">
                <a:solidFill>
                  <a:schemeClr val="accent2"/>
                </a:solidFill>
              </a:rPr>
              <a:t>να αφορούν συγκεκριμένες ανάγκες της ομάδας στόχου </a:t>
            </a:r>
            <a:r>
              <a:rPr lang="el-GR" dirty="0" smtClean="0">
                <a:solidFill>
                  <a:schemeClr val="tx2"/>
                </a:solidFill>
              </a:rPr>
              <a:t>και να μπορούν να επιτευχθούν μέσω της προτεινόμενης εταιρικής σχέσης </a:t>
            </a:r>
          </a:p>
        </p:txBody>
      </p:sp>
      <p:pic>
        <p:nvPicPr>
          <p:cNvPr id="4" name="4 - Εικόνα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ZoneTexte 60"/>
          <p:cNvSpPr txBox="1">
            <a:spLocks noChangeArrowheads="1"/>
          </p:cNvSpPr>
          <p:nvPr/>
        </p:nvSpPr>
        <p:spPr bwMode="auto">
          <a:xfrm>
            <a:off x="0" y="857232"/>
            <a:ext cx="3429000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28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Στόχοι</a:t>
            </a:r>
            <a:endParaRPr lang="en-GB" altLang="en-US" sz="28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6500" name="Content Placeholder 2"/>
          <p:cNvSpPr>
            <a:spLocks/>
          </p:cNvSpPr>
          <p:nvPr/>
        </p:nvSpPr>
        <p:spPr bwMode="auto">
          <a:xfrm>
            <a:off x="107950" y="1928802"/>
            <a:ext cx="5472113" cy="466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 algn="just">
              <a:spcBef>
                <a:spcPts val="600"/>
              </a:spcBef>
              <a:spcAft>
                <a:spcPts val="1000"/>
              </a:spcAft>
              <a:buClr>
                <a:srgbClr val="F54123"/>
              </a:buClr>
              <a:buSzPct val="81000"/>
              <a:buFont typeface="Wingdings" pitchFamily="2" charset="2"/>
              <a:buChar char="v"/>
            </a:pPr>
            <a:r>
              <a:rPr lang="el-GR" altLang="en-US" sz="15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Καινοτόμες διδακτικές/μαθησιακές προσεγγίσεις-</a:t>
            </a:r>
            <a:r>
              <a:rPr lang="el-GR" altLang="en-US" sz="1500" b="1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μαθητοκεντρικές</a:t>
            </a:r>
            <a:r>
              <a:rPr lang="el-GR" altLang="en-US" sz="15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παιδαγωγικές μέθοδοι </a:t>
            </a:r>
            <a:r>
              <a:rPr lang="el-GR" altLang="en-US" sz="15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 σκοπό τη </a:t>
            </a:r>
            <a:r>
              <a:rPr lang="el-GR" altLang="en-US" sz="1500" b="1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βελτίωση της ποιότητας διδασκαλίας </a:t>
            </a:r>
            <a:r>
              <a:rPr lang="el-GR" altLang="en-US" sz="15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 της προσφερόμενης μάθησης, με βάση διαφορετικές εκπαιδευτικές ανάγκες, προάγουν την αριστεία της διδασκαλίας</a:t>
            </a:r>
            <a:endParaRPr lang="en-GB" altLang="en-US" sz="1500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lvl="1" indent="-342900" algn="just">
              <a:spcBef>
                <a:spcPts val="1200"/>
              </a:spcBef>
              <a:spcAft>
                <a:spcPts val="1000"/>
              </a:spcAft>
              <a:buClr>
                <a:srgbClr val="F54123"/>
              </a:buClr>
              <a:buSzPct val="81000"/>
              <a:buFont typeface="Wingdings" pitchFamily="2" charset="2"/>
              <a:buChar char="v"/>
            </a:pPr>
            <a:r>
              <a:rPr lang="el-GR" altLang="en-US" sz="1500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Διεύρυνση </a:t>
            </a:r>
            <a:r>
              <a:rPr lang="el-GR" altLang="en-US" sz="15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πρόσβασης</a:t>
            </a:r>
            <a:r>
              <a:rPr lang="en-GB" altLang="en-US" sz="15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l-GR" altLang="en-US" sz="15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νέες μορφές μάθησης</a:t>
            </a:r>
            <a:r>
              <a:rPr lang="en-GB" altLang="en-US" sz="15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en-US" sz="15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+ </a:t>
            </a:r>
            <a:r>
              <a:rPr lang="el-GR" altLang="en-US" sz="15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στρατηγική χρήση</a:t>
            </a:r>
            <a:r>
              <a:rPr lang="en-GB" altLang="en-US" sz="15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15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ΤΠΕ</a:t>
            </a:r>
            <a:r>
              <a:rPr lang="en-GB" altLang="en-US" sz="15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l-GR" altLang="en-US" sz="15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15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Ανοικτών Εκπαιδευτικών Πόρων και εικονικής κινητικότητας με ελεύθερη πρόσβαση. Δοκιμή και  </a:t>
            </a:r>
            <a:r>
              <a:rPr lang="en-GB" altLang="en-US" sz="15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15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υλοποίηση προγραμμάτων φοίτησης εξ αποστάσεως, μερικής φοίτησης</a:t>
            </a:r>
            <a:endParaRPr lang="el-GR" altLang="en-US" sz="15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1000"/>
              </a:spcAft>
              <a:buClr>
                <a:srgbClr val="F54123"/>
              </a:buClr>
              <a:buSzPct val="81000"/>
              <a:buFont typeface="Wingdings" pitchFamily="2" charset="2"/>
              <a:buChar char="v"/>
            </a:pPr>
            <a:r>
              <a:rPr lang="el-GR" altLang="en-US" sz="15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Συνεργασία/ανταλλαγή πρακτικών σχετικά με υπηρεσίες υποστήριξης, </a:t>
            </a:r>
            <a:r>
              <a:rPr lang="el-GR" altLang="en-US" sz="1500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πρόληψης της εγκατάλειψης σπουδών, </a:t>
            </a:r>
            <a:r>
              <a:rPr lang="el-GR" altLang="en-US" sz="15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συμμετοχής</a:t>
            </a:r>
            <a:r>
              <a:rPr lang="en-US" altLang="en-US" sz="15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15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στην εκπαίδευση μη τυπικών εκπαιδευόμενων </a:t>
            </a:r>
          </a:p>
          <a:p>
            <a:pPr marL="342900" lvl="1" indent="-342900" algn="just">
              <a:spcBef>
                <a:spcPts val="600"/>
              </a:spcBef>
              <a:spcAft>
                <a:spcPts val="1000"/>
              </a:spcAft>
              <a:buClr>
                <a:srgbClr val="F54123"/>
              </a:buClr>
              <a:buSzPct val="81000"/>
              <a:buFont typeface="Wingdings" pitchFamily="2" charset="2"/>
              <a:buChar char="v"/>
            </a:pPr>
            <a:r>
              <a:rPr lang="el-GR" altLang="en-US" sz="15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Δια-τομεακή </a:t>
            </a:r>
            <a:r>
              <a:rPr lang="el-GR" altLang="en-US" sz="15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συνεργασία</a:t>
            </a:r>
            <a:r>
              <a:rPr lang="el-GR" altLang="en-US" sz="15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με σκοπό την κινητικότητα</a:t>
            </a:r>
            <a:r>
              <a:rPr lang="el-GR" altLang="en-US" sz="1500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μεταξύ διαφορετικών τομέων τυπικής, άτυπης μάθησης</a:t>
            </a:r>
            <a:r>
              <a:rPr lang="en-US" altLang="en-US" sz="1500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&amp; </a:t>
            </a:r>
            <a:r>
              <a:rPr lang="el-GR" altLang="en-US" sz="1500" b="1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κατάρτισης</a:t>
            </a:r>
            <a:r>
              <a:rPr lang="el-GR" altLang="en-US" sz="15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l-GR" altLang="en-US" sz="15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αναγνώριση και πιστοποίηση μη τυπικής/άτυπης μάθησης</a:t>
            </a:r>
            <a:endParaRPr lang="el-GR" altLang="en-US" sz="1500" b="1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lvl="1" indent="-342900" algn="just">
              <a:spcBef>
                <a:spcPts val="1200"/>
              </a:spcBef>
              <a:spcAft>
                <a:spcPts val="1000"/>
              </a:spcAft>
              <a:buClr>
                <a:srgbClr val="F54123"/>
              </a:buClr>
              <a:buSzPct val="81000"/>
              <a:buFont typeface="Wingdings" pitchFamily="2" charset="2"/>
              <a:buChar char="v"/>
            </a:pPr>
            <a:endParaRPr lang="en-GB" altLang="en-US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65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00" y="2420938"/>
            <a:ext cx="33734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3428992" y="214290"/>
            <a:ext cx="378621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6572200" y="550459"/>
            <a:ext cx="2571800" cy="80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57298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4" name="13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ZoneTexte 60"/>
          <p:cNvSpPr txBox="1">
            <a:spLocks noChangeArrowheads="1"/>
          </p:cNvSpPr>
          <p:nvPr/>
        </p:nvSpPr>
        <p:spPr bwMode="auto">
          <a:xfrm>
            <a:off x="0" y="714356"/>
            <a:ext cx="3491880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2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Στόχοι </a:t>
            </a:r>
            <a:r>
              <a:rPr lang="en-GB" altLang="en-US" sz="2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(II</a:t>
            </a:r>
            <a:r>
              <a:rPr lang="en-GB" alt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07524" name="Content Placeholder 2"/>
          <p:cNvSpPr>
            <a:spLocks/>
          </p:cNvSpPr>
          <p:nvPr/>
        </p:nvSpPr>
        <p:spPr bwMode="auto">
          <a:xfrm>
            <a:off x="0" y="1785926"/>
            <a:ext cx="565150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 algn="just">
              <a:spcBef>
                <a:spcPts val="600"/>
              </a:spcBef>
              <a:spcAft>
                <a:spcPts val="1000"/>
              </a:spcAft>
              <a:buClr>
                <a:srgbClr val="F54123"/>
              </a:buClr>
              <a:buSzPct val="81000"/>
              <a:buFont typeface="Wingdings" pitchFamily="2" charset="2"/>
              <a:buChar char="v"/>
            </a:pPr>
            <a:r>
              <a:rPr lang="el-GR" altLang="en-US" sz="20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Συμμετοχή ατόμων από </a:t>
            </a:r>
            <a:r>
              <a:rPr lang="el-GR" altLang="en-US" sz="2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μειονεκτούσες κοινωνικά ομάδες, παροχή ίσων ευκαιριών</a:t>
            </a:r>
          </a:p>
          <a:p>
            <a:pPr marL="342900" lvl="1" indent="-342900" algn="just">
              <a:spcBef>
                <a:spcPts val="600"/>
              </a:spcBef>
              <a:spcAft>
                <a:spcPts val="1000"/>
              </a:spcAft>
              <a:buClr>
                <a:srgbClr val="F54123"/>
              </a:buClr>
              <a:buSzPct val="81000"/>
              <a:buFont typeface="Wingdings" pitchFamily="2" charset="2"/>
              <a:buChar char="v"/>
            </a:pPr>
            <a:r>
              <a:rPr lang="el-GR" altLang="en-US" sz="2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Ανάπτυξη βασικών δεξιοτήτων </a:t>
            </a:r>
            <a:r>
              <a:rPr lang="el-GR" altLang="en-US" sz="2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(επιχειρηματικό πνεύμα, γλωσσικές δεξιότητες, χρήση ΤΠΕ)</a:t>
            </a:r>
          </a:p>
          <a:p>
            <a:pPr marL="342900" lvl="1" indent="-342900" algn="just">
              <a:spcBef>
                <a:spcPts val="600"/>
              </a:spcBef>
              <a:spcAft>
                <a:spcPts val="1000"/>
              </a:spcAft>
              <a:buClr>
                <a:srgbClr val="F54123"/>
              </a:buClr>
              <a:buSzPct val="81000"/>
              <a:buFont typeface="Wingdings" pitchFamily="2" charset="2"/>
              <a:buChar char="v"/>
            </a:pPr>
            <a:r>
              <a:rPr lang="el-GR" altLang="en-US" sz="2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Συνεργασία</a:t>
            </a:r>
            <a:r>
              <a:rPr lang="el-GR" altLang="en-US" sz="2000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2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μεταξύ επιχειρήσεων, και διδασκόντων/ φοιτητών  στο ίδρυμα με σκοπό τη </a:t>
            </a:r>
            <a:r>
              <a:rPr lang="el-GR" altLang="en-US" sz="2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μελέτη πραγματικών περιπτώσεων-σύνδεση με αγορά εργασίας- </a:t>
            </a:r>
            <a:r>
              <a:rPr lang="el-GR" altLang="en-US" sz="2000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απασχολησιμότητα</a:t>
            </a:r>
            <a:endParaRPr lang="en-GB" altLang="en-US" sz="200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1000"/>
              </a:spcAft>
              <a:buClr>
                <a:srgbClr val="F54123"/>
              </a:buClr>
              <a:buSzPct val="81000"/>
              <a:buFont typeface="Wingdings" pitchFamily="2" charset="2"/>
              <a:buChar char="v"/>
            </a:pPr>
            <a:r>
              <a:rPr lang="el-GR" altLang="en-US" sz="20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Συνεργασία μεταξύ Ιδρυμάτων, ερευνητικών κέντρων, επιχειρήσεων, τοπικών και περιφερειακών αρχών και άλλων σχετικών κοινωνικών-οικονομικών φορέων, με σκοπό την </a:t>
            </a:r>
            <a:r>
              <a:rPr lang="el-GR" altLang="en-US" sz="2000" dirty="0" smtClean="0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προώθηση της περιφερειακής ανάπτυξης</a:t>
            </a:r>
            <a:endParaRPr lang="en-GB" altLang="en-US" sz="2000" dirty="0">
              <a:solidFill>
                <a:srgbClr val="0033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75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429000"/>
            <a:ext cx="3309938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3428992" y="214290"/>
            <a:ext cx="378621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6858016" y="642918"/>
            <a:ext cx="227649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357298"/>
            <a:ext cx="57150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6429396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14" name="13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2906</Words>
  <Application>Microsoft Office PowerPoint</Application>
  <PresentationFormat>Προβολή στην οθόνη (4:3)</PresentationFormat>
  <Paragraphs>373</Paragraphs>
  <Slides>38</Slides>
  <Notes>22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Θέμα του Office</vt:lpstr>
      <vt:lpstr>ERASMUS +/Ανώτατη Εκπαίδευση  Στρατηγικές Συμπράξεις </vt:lpstr>
      <vt:lpstr>Διαφάνεια 2</vt:lpstr>
      <vt:lpstr>Διαφάνεια 3</vt:lpstr>
      <vt:lpstr>ΣΤΡΑΤΗΓΙΚΗ ΓΙΑ ΤΗΝ ΕΥΡΩΠΗ 2020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Συνάφεια</vt:lpstr>
      <vt:lpstr>Συνάφεια</vt:lpstr>
      <vt:lpstr>Ποιότητα σχεδιασμού και πραγματοποίησης </vt:lpstr>
      <vt:lpstr>Ποιότητα εταιρικής σχέσης </vt:lpstr>
      <vt:lpstr>Aντίκτυπος</vt:lpstr>
      <vt:lpstr>Διάδοση των αποτελεσμάτων και βιωσιμότητα του σχεδίου </vt:lpstr>
      <vt:lpstr>Διαφάνεια 24</vt:lpstr>
      <vt:lpstr>Διαφάνεια 25</vt:lpstr>
      <vt:lpstr>Διαφάνεια 26</vt:lpstr>
      <vt:lpstr>Διαφάνεια 27</vt:lpstr>
      <vt:lpstr>Διαφάνεια 28</vt:lpstr>
      <vt:lpstr>Παράδειγμα χρηματοδότησης</vt:lpstr>
      <vt:lpstr>Διαφάνεια 30</vt:lpstr>
      <vt:lpstr>Διαφάνεια 31</vt:lpstr>
      <vt:lpstr>Διαφάνεια 32</vt:lpstr>
      <vt:lpstr>Διαφάνεια 33</vt:lpstr>
      <vt:lpstr>On-line αίτηση</vt:lpstr>
      <vt:lpstr>Περισσότερες πληροφορίες:</vt:lpstr>
      <vt:lpstr> Ευρωπαϊκές πολιτικές για την εκπαίδευση </vt:lpstr>
      <vt:lpstr>Βασικά χαρακτηριστικά </vt:lpstr>
      <vt:lpstr>Διαφάνεια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maragos dimitris</dc:creator>
  <cp:lastModifiedBy>MAYROGIORGOU ELENH</cp:lastModifiedBy>
  <cp:revision>280</cp:revision>
  <dcterms:created xsi:type="dcterms:W3CDTF">2013-11-21T12:12:21Z</dcterms:created>
  <dcterms:modified xsi:type="dcterms:W3CDTF">2014-02-21T12:51:08Z</dcterms:modified>
</cp:coreProperties>
</file>