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slideshow.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6"/>
  </p:notesMasterIdLst>
  <p:handoutMasterIdLst>
    <p:handoutMasterId r:id="rId27"/>
  </p:handoutMasterIdLst>
  <p:sldIdLst>
    <p:sldId id="256" r:id="rId2"/>
    <p:sldId id="278" r:id="rId3"/>
    <p:sldId id="279" r:id="rId4"/>
    <p:sldId id="280" r:id="rId5"/>
    <p:sldId id="275" r:id="rId6"/>
    <p:sldId id="281" r:id="rId7"/>
    <p:sldId id="259" r:id="rId8"/>
    <p:sldId id="268" r:id="rId9"/>
    <p:sldId id="265" r:id="rId10"/>
    <p:sldId id="257" r:id="rId11"/>
    <p:sldId id="269" r:id="rId12"/>
    <p:sldId id="270" r:id="rId13"/>
    <p:sldId id="258" r:id="rId14"/>
    <p:sldId id="271" r:id="rId15"/>
    <p:sldId id="260" r:id="rId16"/>
    <p:sldId id="282" r:id="rId17"/>
    <p:sldId id="283" r:id="rId18"/>
    <p:sldId id="284" r:id="rId19"/>
    <p:sldId id="285" r:id="rId20"/>
    <p:sldId id="272" r:id="rId21"/>
    <p:sldId id="273" r:id="rId22"/>
    <p:sldId id="286" r:id="rId23"/>
    <p:sldId id="274" r:id="rId24"/>
    <p:sldId id="266" r:id="rId25"/>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9" autoAdjust="0"/>
  </p:normalViewPr>
  <p:slideViewPr>
    <p:cSldViewPr>
      <p:cViewPr varScale="1">
        <p:scale>
          <a:sx n="66" d="100"/>
          <a:sy n="66" d="100"/>
        </p:scale>
        <p:origin x="-552" y="-108"/>
      </p:cViewPr>
      <p:guideLst>
        <p:guide orient="horz" pos="2160"/>
        <p:guide pos="2880"/>
      </p:guideLst>
    </p:cSldViewPr>
  </p:slideViewPr>
  <p:outlineViewPr>
    <p:cViewPr>
      <p:scale>
        <a:sx n="33" d="100"/>
        <a:sy n="33" d="100"/>
      </p:scale>
      <p:origin x="0" y="181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179A83-D760-4EEC-9E4D-9E6964917840}" type="doc">
      <dgm:prSet loTypeId="urn:microsoft.com/office/officeart/2005/8/layout/cycle8" loCatId="cycle" qsTypeId="urn:microsoft.com/office/officeart/2005/8/quickstyle/simple1" qsCatId="simple" csTypeId="urn:microsoft.com/office/officeart/2005/8/colors/accent1_2" csCatId="accent1" phldr="1"/>
      <dgm:spPr/>
    </dgm:pt>
    <dgm:pt modelId="{C36780E8-7534-4E2F-95AC-85CD6D6EF7DE}">
      <dgm:prSet phldrT="[Text]" custT="1"/>
      <dgm:spPr/>
      <dgm:t>
        <a:bodyPr/>
        <a:lstStyle/>
        <a:p>
          <a:r>
            <a:rPr lang="en-US" sz="2000" dirty="0" smtClean="0"/>
            <a:t>Y</a:t>
          </a:r>
          <a:r>
            <a:rPr lang="el-GR" sz="2000" dirty="0" err="1" smtClean="0"/>
            <a:t>λοποίηση</a:t>
          </a:r>
          <a:r>
            <a:rPr lang="el-GR" sz="2000" dirty="0" smtClean="0"/>
            <a:t> των δραστηριοτήτων κινητικότητας</a:t>
          </a:r>
          <a:endParaRPr lang="el-GR" sz="2000" dirty="0"/>
        </a:p>
      </dgm:t>
    </dgm:pt>
    <dgm:pt modelId="{63C0C0F7-27BB-4CF8-9703-8489CAFF5759}" type="parTrans" cxnId="{793BBE3B-EA80-4769-BD4C-206F3867DAF6}">
      <dgm:prSet/>
      <dgm:spPr/>
      <dgm:t>
        <a:bodyPr/>
        <a:lstStyle/>
        <a:p>
          <a:endParaRPr lang="el-GR"/>
        </a:p>
      </dgm:t>
    </dgm:pt>
    <dgm:pt modelId="{5A7E28F8-98D1-4A7C-8752-1C8D47268D2E}" type="sibTrans" cxnId="{793BBE3B-EA80-4769-BD4C-206F3867DAF6}">
      <dgm:prSet/>
      <dgm:spPr/>
      <dgm:t>
        <a:bodyPr/>
        <a:lstStyle/>
        <a:p>
          <a:endParaRPr lang="el-GR"/>
        </a:p>
      </dgm:t>
    </dgm:pt>
    <dgm:pt modelId="{0CB29021-7D0B-43FC-95BF-7277C40FEE4E}">
      <dgm:prSet phldrT="[Text]" custT="1"/>
      <dgm:spPr/>
      <dgm:t>
        <a:bodyPr/>
        <a:lstStyle/>
        <a:p>
          <a:r>
            <a:rPr lang="en-US" sz="2400" dirty="0" smtClean="0"/>
            <a:t>Follow-up</a:t>
          </a:r>
          <a:endParaRPr lang="el-GR" sz="2400" dirty="0" smtClean="0"/>
        </a:p>
      </dgm:t>
    </dgm:pt>
    <dgm:pt modelId="{0CB05C53-29ED-4DD1-990F-676ABBB60CFF}" type="parTrans" cxnId="{3A9FDB09-DB4A-4F8A-8348-5B598E1FE07B}">
      <dgm:prSet/>
      <dgm:spPr/>
      <dgm:t>
        <a:bodyPr/>
        <a:lstStyle/>
        <a:p>
          <a:endParaRPr lang="el-GR"/>
        </a:p>
      </dgm:t>
    </dgm:pt>
    <dgm:pt modelId="{20C23799-E1F8-4579-8950-CDD1CF4105E5}" type="sibTrans" cxnId="{3A9FDB09-DB4A-4F8A-8348-5B598E1FE07B}">
      <dgm:prSet/>
      <dgm:spPr/>
      <dgm:t>
        <a:bodyPr/>
        <a:lstStyle/>
        <a:p>
          <a:endParaRPr lang="el-GR"/>
        </a:p>
      </dgm:t>
    </dgm:pt>
    <dgm:pt modelId="{63F0AEB7-6E6B-423D-A104-37D06148DACA}">
      <dgm:prSet phldrT="[Text]" custT="1"/>
      <dgm:spPr/>
      <dgm:t>
        <a:bodyPr/>
        <a:lstStyle/>
        <a:p>
          <a:r>
            <a:rPr lang="el-GR" sz="2000" dirty="0" smtClean="0"/>
            <a:t>Προετοιμασία</a:t>
          </a:r>
          <a:endParaRPr lang="el-GR" sz="2000" dirty="0"/>
        </a:p>
      </dgm:t>
    </dgm:pt>
    <dgm:pt modelId="{68E35341-5685-4F6B-887A-8BA2A54DB74C}" type="parTrans" cxnId="{6FBE0FA8-ADC4-4796-8A90-F22AF8728B3B}">
      <dgm:prSet/>
      <dgm:spPr/>
      <dgm:t>
        <a:bodyPr/>
        <a:lstStyle/>
        <a:p>
          <a:endParaRPr lang="el-GR"/>
        </a:p>
      </dgm:t>
    </dgm:pt>
    <dgm:pt modelId="{894D5919-A84B-4FDA-9986-1D627041F34C}" type="sibTrans" cxnId="{6FBE0FA8-ADC4-4796-8A90-F22AF8728B3B}">
      <dgm:prSet/>
      <dgm:spPr/>
      <dgm:t>
        <a:bodyPr/>
        <a:lstStyle/>
        <a:p>
          <a:endParaRPr lang="el-GR"/>
        </a:p>
      </dgm:t>
    </dgm:pt>
    <dgm:pt modelId="{4E7F8131-DDAD-42B0-A6FB-8358D3B5C361}" type="pres">
      <dgm:prSet presAssocID="{BF179A83-D760-4EEC-9E4D-9E6964917840}" presName="compositeShape" presStyleCnt="0">
        <dgm:presLayoutVars>
          <dgm:chMax val="7"/>
          <dgm:dir/>
          <dgm:resizeHandles val="exact"/>
        </dgm:presLayoutVars>
      </dgm:prSet>
      <dgm:spPr/>
    </dgm:pt>
    <dgm:pt modelId="{7ECF8D1A-8EB1-4154-B9DE-E841249A6EBF}" type="pres">
      <dgm:prSet presAssocID="{BF179A83-D760-4EEC-9E4D-9E6964917840}" presName="wedge1" presStyleLbl="node1" presStyleIdx="0" presStyleCnt="3" custScaleX="103536"/>
      <dgm:spPr/>
      <dgm:t>
        <a:bodyPr/>
        <a:lstStyle/>
        <a:p>
          <a:endParaRPr lang="el-GR"/>
        </a:p>
      </dgm:t>
    </dgm:pt>
    <dgm:pt modelId="{F1517FEF-D433-4463-A92A-444FB5918BCF}" type="pres">
      <dgm:prSet presAssocID="{BF179A83-D760-4EEC-9E4D-9E6964917840}" presName="dummy1a" presStyleCnt="0"/>
      <dgm:spPr/>
    </dgm:pt>
    <dgm:pt modelId="{FD2E0C52-0DB2-43AD-A35F-80E8A5061E79}" type="pres">
      <dgm:prSet presAssocID="{BF179A83-D760-4EEC-9E4D-9E6964917840}" presName="dummy1b" presStyleCnt="0"/>
      <dgm:spPr/>
    </dgm:pt>
    <dgm:pt modelId="{3FE845C3-F710-43DE-BA7D-5C04C8CFF60D}" type="pres">
      <dgm:prSet presAssocID="{BF179A83-D760-4EEC-9E4D-9E6964917840}" presName="wedge1Tx" presStyleLbl="node1" presStyleIdx="0" presStyleCnt="3">
        <dgm:presLayoutVars>
          <dgm:chMax val="0"/>
          <dgm:chPref val="0"/>
          <dgm:bulletEnabled val="1"/>
        </dgm:presLayoutVars>
      </dgm:prSet>
      <dgm:spPr/>
      <dgm:t>
        <a:bodyPr/>
        <a:lstStyle/>
        <a:p>
          <a:endParaRPr lang="el-GR"/>
        </a:p>
      </dgm:t>
    </dgm:pt>
    <dgm:pt modelId="{5285C7AD-78C3-4311-A297-26146467C6F4}" type="pres">
      <dgm:prSet presAssocID="{BF179A83-D760-4EEC-9E4D-9E6964917840}" presName="wedge2" presStyleLbl="node1" presStyleIdx="1" presStyleCnt="3"/>
      <dgm:spPr/>
      <dgm:t>
        <a:bodyPr/>
        <a:lstStyle/>
        <a:p>
          <a:endParaRPr lang="el-GR"/>
        </a:p>
      </dgm:t>
    </dgm:pt>
    <dgm:pt modelId="{7B6A0EC3-8361-4A8A-A084-8EC93A83F4F2}" type="pres">
      <dgm:prSet presAssocID="{BF179A83-D760-4EEC-9E4D-9E6964917840}" presName="dummy2a" presStyleCnt="0"/>
      <dgm:spPr/>
    </dgm:pt>
    <dgm:pt modelId="{3D4F4966-7F8B-4EDA-89F2-9AAA9005B8BF}" type="pres">
      <dgm:prSet presAssocID="{BF179A83-D760-4EEC-9E4D-9E6964917840}" presName="dummy2b" presStyleCnt="0"/>
      <dgm:spPr/>
    </dgm:pt>
    <dgm:pt modelId="{440F66AA-880A-40D5-AA8A-A56F6D2281C5}" type="pres">
      <dgm:prSet presAssocID="{BF179A83-D760-4EEC-9E4D-9E6964917840}" presName="wedge2Tx" presStyleLbl="node1" presStyleIdx="1" presStyleCnt="3">
        <dgm:presLayoutVars>
          <dgm:chMax val="0"/>
          <dgm:chPref val="0"/>
          <dgm:bulletEnabled val="1"/>
        </dgm:presLayoutVars>
      </dgm:prSet>
      <dgm:spPr/>
      <dgm:t>
        <a:bodyPr/>
        <a:lstStyle/>
        <a:p>
          <a:endParaRPr lang="el-GR"/>
        </a:p>
      </dgm:t>
    </dgm:pt>
    <dgm:pt modelId="{96780EE4-E8C4-4BA9-983F-7CAC93AF4CC7}" type="pres">
      <dgm:prSet presAssocID="{BF179A83-D760-4EEC-9E4D-9E6964917840}" presName="wedge3" presStyleLbl="node1" presStyleIdx="2" presStyleCnt="3"/>
      <dgm:spPr/>
      <dgm:t>
        <a:bodyPr/>
        <a:lstStyle/>
        <a:p>
          <a:endParaRPr lang="el-GR"/>
        </a:p>
      </dgm:t>
    </dgm:pt>
    <dgm:pt modelId="{094DED87-9271-4CFE-BCC3-DAF9BD3AD900}" type="pres">
      <dgm:prSet presAssocID="{BF179A83-D760-4EEC-9E4D-9E6964917840}" presName="dummy3a" presStyleCnt="0"/>
      <dgm:spPr/>
    </dgm:pt>
    <dgm:pt modelId="{DA838BA2-EBF2-42C8-B8EC-FC78FF8F61F3}" type="pres">
      <dgm:prSet presAssocID="{BF179A83-D760-4EEC-9E4D-9E6964917840}" presName="dummy3b" presStyleCnt="0"/>
      <dgm:spPr/>
    </dgm:pt>
    <dgm:pt modelId="{A3EC9919-58CA-434B-8879-416E8EA80FEC}" type="pres">
      <dgm:prSet presAssocID="{BF179A83-D760-4EEC-9E4D-9E6964917840}" presName="wedge3Tx" presStyleLbl="node1" presStyleIdx="2" presStyleCnt="3">
        <dgm:presLayoutVars>
          <dgm:chMax val="0"/>
          <dgm:chPref val="0"/>
          <dgm:bulletEnabled val="1"/>
        </dgm:presLayoutVars>
      </dgm:prSet>
      <dgm:spPr/>
      <dgm:t>
        <a:bodyPr/>
        <a:lstStyle/>
        <a:p>
          <a:endParaRPr lang="el-GR"/>
        </a:p>
      </dgm:t>
    </dgm:pt>
    <dgm:pt modelId="{52715735-2141-4832-BA72-A0435C7A5457}" type="pres">
      <dgm:prSet presAssocID="{5A7E28F8-98D1-4A7C-8752-1C8D47268D2E}" presName="arrowWedge1" presStyleLbl="fgSibTrans2D1" presStyleIdx="0" presStyleCnt="3"/>
      <dgm:spPr/>
    </dgm:pt>
    <dgm:pt modelId="{D3F51439-9761-4211-B380-20E967303DDB}" type="pres">
      <dgm:prSet presAssocID="{20C23799-E1F8-4579-8950-CDD1CF4105E5}" presName="arrowWedge2" presStyleLbl="fgSibTrans2D1" presStyleIdx="1" presStyleCnt="3"/>
      <dgm:spPr/>
    </dgm:pt>
    <dgm:pt modelId="{D4365FF6-C8D4-475A-98E7-F1EE9E979CDF}" type="pres">
      <dgm:prSet presAssocID="{894D5919-A84B-4FDA-9986-1D627041F34C}" presName="arrowWedge3" presStyleLbl="fgSibTrans2D1" presStyleIdx="2" presStyleCnt="3"/>
      <dgm:spPr/>
    </dgm:pt>
  </dgm:ptLst>
  <dgm:cxnLst>
    <dgm:cxn modelId="{B34755AF-EDCC-448B-82EE-7B20B365901E}" type="presOf" srcId="{63F0AEB7-6E6B-423D-A104-37D06148DACA}" destId="{A3EC9919-58CA-434B-8879-416E8EA80FEC}" srcOrd="1" destOrd="0" presId="urn:microsoft.com/office/officeart/2005/8/layout/cycle8"/>
    <dgm:cxn modelId="{3A9FDB09-DB4A-4F8A-8348-5B598E1FE07B}" srcId="{BF179A83-D760-4EEC-9E4D-9E6964917840}" destId="{0CB29021-7D0B-43FC-95BF-7277C40FEE4E}" srcOrd="1" destOrd="0" parTransId="{0CB05C53-29ED-4DD1-990F-676ABBB60CFF}" sibTransId="{20C23799-E1F8-4579-8950-CDD1CF4105E5}"/>
    <dgm:cxn modelId="{5A75E8A4-DF6D-4DC9-9AB9-DBBC96DB638D}" type="presOf" srcId="{0CB29021-7D0B-43FC-95BF-7277C40FEE4E}" destId="{440F66AA-880A-40D5-AA8A-A56F6D2281C5}" srcOrd="1" destOrd="0" presId="urn:microsoft.com/office/officeart/2005/8/layout/cycle8"/>
    <dgm:cxn modelId="{6FBE0FA8-ADC4-4796-8A90-F22AF8728B3B}" srcId="{BF179A83-D760-4EEC-9E4D-9E6964917840}" destId="{63F0AEB7-6E6B-423D-A104-37D06148DACA}" srcOrd="2" destOrd="0" parTransId="{68E35341-5685-4F6B-887A-8BA2A54DB74C}" sibTransId="{894D5919-A84B-4FDA-9986-1D627041F34C}"/>
    <dgm:cxn modelId="{6AEDB7E1-3F20-4CE0-8325-CB112AA3C673}" type="presOf" srcId="{0CB29021-7D0B-43FC-95BF-7277C40FEE4E}" destId="{5285C7AD-78C3-4311-A297-26146467C6F4}" srcOrd="0" destOrd="0" presId="urn:microsoft.com/office/officeart/2005/8/layout/cycle8"/>
    <dgm:cxn modelId="{6D9846DD-A197-444F-BE8D-CC3B223E7348}" type="presOf" srcId="{63F0AEB7-6E6B-423D-A104-37D06148DACA}" destId="{96780EE4-E8C4-4BA9-983F-7CAC93AF4CC7}" srcOrd="0" destOrd="0" presId="urn:microsoft.com/office/officeart/2005/8/layout/cycle8"/>
    <dgm:cxn modelId="{F82EDE1A-1920-41FA-90B2-02A74969B56D}" type="presOf" srcId="{C36780E8-7534-4E2F-95AC-85CD6D6EF7DE}" destId="{7ECF8D1A-8EB1-4154-B9DE-E841249A6EBF}" srcOrd="0" destOrd="0" presId="urn:microsoft.com/office/officeart/2005/8/layout/cycle8"/>
    <dgm:cxn modelId="{DF9392BC-419E-459D-A5F6-538245D596B5}" type="presOf" srcId="{C36780E8-7534-4E2F-95AC-85CD6D6EF7DE}" destId="{3FE845C3-F710-43DE-BA7D-5C04C8CFF60D}" srcOrd="1" destOrd="0" presId="urn:microsoft.com/office/officeart/2005/8/layout/cycle8"/>
    <dgm:cxn modelId="{793BBE3B-EA80-4769-BD4C-206F3867DAF6}" srcId="{BF179A83-D760-4EEC-9E4D-9E6964917840}" destId="{C36780E8-7534-4E2F-95AC-85CD6D6EF7DE}" srcOrd="0" destOrd="0" parTransId="{63C0C0F7-27BB-4CF8-9703-8489CAFF5759}" sibTransId="{5A7E28F8-98D1-4A7C-8752-1C8D47268D2E}"/>
    <dgm:cxn modelId="{BF4DB81C-52D2-4307-847A-299B8DFCB632}" type="presOf" srcId="{BF179A83-D760-4EEC-9E4D-9E6964917840}" destId="{4E7F8131-DDAD-42B0-A6FB-8358D3B5C361}" srcOrd="0" destOrd="0" presId="urn:microsoft.com/office/officeart/2005/8/layout/cycle8"/>
    <dgm:cxn modelId="{F1A59F22-2963-43D2-8B8A-93479E59ED41}" type="presParOf" srcId="{4E7F8131-DDAD-42B0-A6FB-8358D3B5C361}" destId="{7ECF8D1A-8EB1-4154-B9DE-E841249A6EBF}" srcOrd="0" destOrd="0" presId="urn:microsoft.com/office/officeart/2005/8/layout/cycle8"/>
    <dgm:cxn modelId="{772292E0-C40A-4C03-98F4-8135DCE82CE0}" type="presParOf" srcId="{4E7F8131-DDAD-42B0-A6FB-8358D3B5C361}" destId="{F1517FEF-D433-4463-A92A-444FB5918BCF}" srcOrd="1" destOrd="0" presId="urn:microsoft.com/office/officeart/2005/8/layout/cycle8"/>
    <dgm:cxn modelId="{02C5420B-011D-4586-9AA0-8C16C5E1A8D6}" type="presParOf" srcId="{4E7F8131-DDAD-42B0-A6FB-8358D3B5C361}" destId="{FD2E0C52-0DB2-43AD-A35F-80E8A5061E79}" srcOrd="2" destOrd="0" presId="urn:microsoft.com/office/officeart/2005/8/layout/cycle8"/>
    <dgm:cxn modelId="{F622C292-C431-4B0E-872B-99EC30041CBE}" type="presParOf" srcId="{4E7F8131-DDAD-42B0-A6FB-8358D3B5C361}" destId="{3FE845C3-F710-43DE-BA7D-5C04C8CFF60D}" srcOrd="3" destOrd="0" presId="urn:microsoft.com/office/officeart/2005/8/layout/cycle8"/>
    <dgm:cxn modelId="{E9557895-3D6C-467B-9A8B-7228E195642A}" type="presParOf" srcId="{4E7F8131-DDAD-42B0-A6FB-8358D3B5C361}" destId="{5285C7AD-78C3-4311-A297-26146467C6F4}" srcOrd="4" destOrd="0" presId="urn:microsoft.com/office/officeart/2005/8/layout/cycle8"/>
    <dgm:cxn modelId="{F6C23069-57CB-41E7-A67E-F0146BBF2FB5}" type="presParOf" srcId="{4E7F8131-DDAD-42B0-A6FB-8358D3B5C361}" destId="{7B6A0EC3-8361-4A8A-A084-8EC93A83F4F2}" srcOrd="5" destOrd="0" presId="urn:microsoft.com/office/officeart/2005/8/layout/cycle8"/>
    <dgm:cxn modelId="{A392D3CA-55BE-4A64-B3F2-7170E69DA460}" type="presParOf" srcId="{4E7F8131-DDAD-42B0-A6FB-8358D3B5C361}" destId="{3D4F4966-7F8B-4EDA-89F2-9AAA9005B8BF}" srcOrd="6" destOrd="0" presId="urn:microsoft.com/office/officeart/2005/8/layout/cycle8"/>
    <dgm:cxn modelId="{F67144CD-8C38-49C2-8F53-4A481CB7111B}" type="presParOf" srcId="{4E7F8131-DDAD-42B0-A6FB-8358D3B5C361}" destId="{440F66AA-880A-40D5-AA8A-A56F6D2281C5}" srcOrd="7" destOrd="0" presId="urn:microsoft.com/office/officeart/2005/8/layout/cycle8"/>
    <dgm:cxn modelId="{961A51A2-1D7F-484B-9B8C-DAF9726C1824}" type="presParOf" srcId="{4E7F8131-DDAD-42B0-A6FB-8358D3B5C361}" destId="{96780EE4-E8C4-4BA9-983F-7CAC93AF4CC7}" srcOrd="8" destOrd="0" presId="urn:microsoft.com/office/officeart/2005/8/layout/cycle8"/>
    <dgm:cxn modelId="{AD440B3F-0052-4FEB-ADCA-D366AD643E92}" type="presParOf" srcId="{4E7F8131-DDAD-42B0-A6FB-8358D3B5C361}" destId="{094DED87-9271-4CFE-BCC3-DAF9BD3AD900}" srcOrd="9" destOrd="0" presId="urn:microsoft.com/office/officeart/2005/8/layout/cycle8"/>
    <dgm:cxn modelId="{C47538C1-7BD1-46AA-8767-4142C93C27A4}" type="presParOf" srcId="{4E7F8131-DDAD-42B0-A6FB-8358D3B5C361}" destId="{DA838BA2-EBF2-42C8-B8EC-FC78FF8F61F3}" srcOrd="10" destOrd="0" presId="urn:microsoft.com/office/officeart/2005/8/layout/cycle8"/>
    <dgm:cxn modelId="{DDB2827F-591C-4FC6-9A66-C50A84B5E2F3}" type="presParOf" srcId="{4E7F8131-DDAD-42B0-A6FB-8358D3B5C361}" destId="{A3EC9919-58CA-434B-8879-416E8EA80FEC}" srcOrd="11" destOrd="0" presId="urn:microsoft.com/office/officeart/2005/8/layout/cycle8"/>
    <dgm:cxn modelId="{2F1DF7C8-B7AC-47A6-BFD8-F3FC5B765AA2}" type="presParOf" srcId="{4E7F8131-DDAD-42B0-A6FB-8358D3B5C361}" destId="{52715735-2141-4832-BA72-A0435C7A5457}" srcOrd="12" destOrd="0" presId="urn:microsoft.com/office/officeart/2005/8/layout/cycle8"/>
    <dgm:cxn modelId="{C6DD885D-723B-4961-8571-B0032AB0509D}" type="presParOf" srcId="{4E7F8131-DDAD-42B0-A6FB-8358D3B5C361}" destId="{D3F51439-9761-4211-B380-20E967303DDB}" srcOrd="13" destOrd="0" presId="urn:microsoft.com/office/officeart/2005/8/layout/cycle8"/>
    <dgm:cxn modelId="{871E9D47-A252-4DFE-8F89-9A13C0ED3CF8}" type="presParOf" srcId="{4E7F8131-DDAD-42B0-A6FB-8358D3B5C361}" destId="{D4365FF6-C8D4-475A-98E7-F1EE9E979CDF}" srcOrd="14" destOrd="0" presId="urn:microsoft.com/office/officeart/2005/8/layout/cycle8"/>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0CC5E1-3036-442D-8F7A-F0148AD667A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l-GR"/>
        </a:p>
      </dgm:t>
    </dgm:pt>
    <dgm:pt modelId="{1219B65F-37B2-4B28-B117-12E7D58F25BE}">
      <dgm:prSet phldrT="[Text]" custT="1"/>
      <dgm:spPr>
        <a:solidFill>
          <a:schemeClr val="accent1">
            <a:lumMod val="60000"/>
            <a:lumOff val="40000"/>
          </a:schemeClr>
        </a:solidFill>
      </dgm:spPr>
      <dgm:t>
        <a:bodyPr/>
        <a:lstStyle/>
        <a:p>
          <a:r>
            <a:rPr lang="el-GR" sz="2400" dirty="0" smtClean="0"/>
            <a:t>Ταξίδια</a:t>
          </a:r>
          <a:endParaRPr lang="el-GR" sz="2400" dirty="0"/>
        </a:p>
      </dgm:t>
    </dgm:pt>
    <dgm:pt modelId="{39F2C816-18B8-4DE4-8265-9E16BFFF3CEE}" type="parTrans" cxnId="{B9C19585-8528-4EFB-8677-3C0CD5C99BB9}">
      <dgm:prSet/>
      <dgm:spPr/>
      <dgm:t>
        <a:bodyPr/>
        <a:lstStyle/>
        <a:p>
          <a:endParaRPr lang="el-GR"/>
        </a:p>
      </dgm:t>
    </dgm:pt>
    <dgm:pt modelId="{D249BFD0-8576-47A0-B27D-D848E53774C9}" type="sibTrans" cxnId="{B9C19585-8528-4EFB-8677-3C0CD5C99BB9}">
      <dgm:prSet/>
      <dgm:spPr/>
      <dgm:t>
        <a:bodyPr/>
        <a:lstStyle/>
        <a:p>
          <a:endParaRPr lang="el-GR"/>
        </a:p>
      </dgm:t>
    </dgm:pt>
    <dgm:pt modelId="{19505542-4998-4D59-BDEE-F57397E18CEF}">
      <dgm:prSet phldrT="[Text]" custT="1"/>
      <dgm:spPr>
        <a:solidFill>
          <a:schemeClr val="accent1">
            <a:lumMod val="60000"/>
            <a:lumOff val="40000"/>
          </a:schemeClr>
        </a:solidFill>
      </dgm:spPr>
      <dgm:t>
        <a:bodyPr/>
        <a:lstStyle/>
        <a:p>
          <a:r>
            <a:rPr lang="el-GR" sz="2400" dirty="0" smtClean="0"/>
            <a:t>Οργανωτική Υποστήριξη</a:t>
          </a:r>
          <a:endParaRPr lang="el-GR" sz="2400" dirty="0"/>
        </a:p>
      </dgm:t>
    </dgm:pt>
    <dgm:pt modelId="{C9051D96-4A34-4417-9D38-F29EB449157C}" type="parTrans" cxnId="{6EE6EEAA-C290-4723-AE48-E9334A3EB5CB}">
      <dgm:prSet/>
      <dgm:spPr/>
      <dgm:t>
        <a:bodyPr/>
        <a:lstStyle/>
        <a:p>
          <a:endParaRPr lang="el-GR"/>
        </a:p>
      </dgm:t>
    </dgm:pt>
    <dgm:pt modelId="{B0FC5C0C-A443-4A89-B0A5-6CA9A8AAA3DC}" type="sibTrans" cxnId="{6EE6EEAA-C290-4723-AE48-E9334A3EB5CB}">
      <dgm:prSet/>
      <dgm:spPr/>
      <dgm:t>
        <a:bodyPr/>
        <a:lstStyle/>
        <a:p>
          <a:endParaRPr lang="el-GR"/>
        </a:p>
      </dgm:t>
    </dgm:pt>
    <dgm:pt modelId="{191946FF-B220-4CA9-853A-BDC0354282A2}">
      <dgm:prSet phldrT="[Text]" custT="1"/>
      <dgm:spPr>
        <a:solidFill>
          <a:schemeClr val="accent1">
            <a:lumMod val="60000"/>
            <a:lumOff val="40000"/>
          </a:schemeClr>
        </a:solidFill>
      </dgm:spPr>
      <dgm:t>
        <a:bodyPr/>
        <a:lstStyle/>
        <a:p>
          <a:r>
            <a:rPr lang="el-GR" sz="2400" dirty="0" smtClean="0"/>
            <a:t>Υποστήριξη για άτομα με ειδικές ανάγκες</a:t>
          </a:r>
          <a:endParaRPr lang="el-GR" sz="2400" dirty="0"/>
        </a:p>
      </dgm:t>
    </dgm:pt>
    <dgm:pt modelId="{BD1E490D-BEE7-4E68-86CB-D8E298194257}" type="parTrans" cxnId="{6F0F887A-C3EA-4B4A-B220-B81A94149503}">
      <dgm:prSet/>
      <dgm:spPr/>
      <dgm:t>
        <a:bodyPr/>
        <a:lstStyle/>
        <a:p>
          <a:endParaRPr lang="el-GR"/>
        </a:p>
      </dgm:t>
    </dgm:pt>
    <dgm:pt modelId="{86969591-7A30-4700-BD88-D42CE52FC2B2}" type="sibTrans" cxnId="{6F0F887A-C3EA-4B4A-B220-B81A94149503}">
      <dgm:prSet/>
      <dgm:spPr/>
      <dgm:t>
        <a:bodyPr/>
        <a:lstStyle/>
        <a:p>
          <a:endParaRPr lang="el-GR"/>
        </a:p>
      </dgm:t>
    </dgm:pt>
    <dgm:pt modelId="{DD776220-8736-4668-AC31-5487BDA9789F}">
      <dgm:prSet phldrT="[Text]" custT="1"/>
      <dgm:spPr>
        <a:solidFill>
          <a:schemeClr val="accent1">
            <a:lumMod val="60000"/>
            <a:lumOff val="40000"/>
          </a:schemeClr>
        </a:solidFill>
      </dgm:spPr>
      <dgm:t>
        <a:bodyPr/>
        <a:lstStyle/>
        <a:p>
          <a:r>
            <a:rPr lang="el-GR" sz="2400" dirty="0" smtClean="0"/>
            <a:t>Ατομική Υποστήριξη</a:t>
          </a:r>
          <a:endParaRPr lang="el-GR" sz="2400" dirty="0"/>
        </a:p>
      </dgm:t>
    </dgm:pt>
    <dgm:pt modelId="{EB1FE93F-C4CF-4DA1-9816-E0B468AFEA9C}" type="parTrans" cxnId="{54988EDA-1C39-4003-817C-CA7AE0807934}">
      <dgm:prSet/>
      <dgm:spPr/>
      <dgm:t>
        <a:bodyPr/>
        <a:lstStyle/>
        <a:p>
          <a:endParaRPr lang="el-GR"/>
        </a:p>
      </dgm:t>
    </dgm:pt>
    <dgm:pt modelId="{42B62F7F-6CEA-4BDA-8B1B-67D2EA0A18EB}" type="sibTrans" cxnId="{54988EDA-1C39-4003-817C-CA7AE0807934}">
      <dgm:prSet/>
      <dgm:spPr/>
      <dgm:t>
        <a:bodyPr/>
        <a:lstStyle/>
        <a:p>
          <a:endParaRPr lang="el-GR"/>
        </a:p>
      </dgm:t>
    </dgm:pt>
    <dgm:pt modelId="{B06BC86F-DDBC-44A4-B69D-4B4CFD26A81C}">
      <dgm:prSet phldrT="[Text]" custT="1"/>
      <dgm:spPr>
        <a:solidFill>
          <a:schemeClr val="accent1">
            <a:lumMod val="60000"/>
            <a:lumOff val="40000"/>
          </a:schemeClr>
        </a:solidFill>
      </dgm:spPr>
      <dgm:t>
        <a:bodyPr/>
        <a:lstStyle/>
        <a:p>
          <a:r>
            <a:rPr lang="el-GR" sz="2400" dirty="0" smtClean="0"/>
            <a:t>Γλωσσική Υποστήριξη</a:t>
          </a:r>
          <a:endParaRPr lang="el-GR" sz="2400" dirty="0"/>
        </a:p>
      </dgm:t>
    </dgm:pt>
    <dgm:pt modelId="{2CD1BD66-CE62-4D6A-9C21-1DF064B21F2E}" type="parTrans" cxnId="{6FF1052B-1C46-4B6C-A2A6-44A025B960F5}">
      <dgm:prSet/>
      <dgm:spPr/>
      <dgm:t>
        <a:bodyPr/>
        <a:lstStyle/>
        <a:p>
          <a:endParaRPr lang="el-GR"/>
        </a:p>
      </dgm:t>
    </dgm:pt>
    <dgm:pt modelId="{815D1A68-354F-4D46-AD18-DB7FFB8CEB55}" type="sibTrans" cxnId="{6FF1052B-1C46-4B6C-A2A6-44A025B960F5}">
      <dgm:prSet/>
      <dgm:spPr/>
      <dgm:t>
        <a:bodyPr/>
        <a:lstStyle/>
        <a:p>
          <a:endParaRPr lang="el-GR"/>
        </a:p>
      </dgm:t>
    </dgm:pt>
    <dgm:pt modelId="{E9EB873F-8E38-47DB-9307-9C93D03594A0}">
      <dgm:prSet phldrT="[Text]" custT="1"/>
      <dgm:spPr>
        <a:solidFill>
          <a:schemeClr val="accent1">
            <a:lumMod val="60000"/>
            <a:lumOff val="40000"/>
          </a:schemeClr>
        </a:solidFill>
      </dgm:spPr>
      <dgm:t>
        <a:bodyPr/>
        <a:lstStyle/>
        <a:p>
          <a:r>
            <a:rPr lang="el-GR" sz="2400" dirty="0" smtClean="0"/>
            <a:t>Κατ’ εξαίρεση κόστη</a:t>
          </a:r>
          <a:endParaRPr lang="el-GR" sz="2400" dirty="0"/>
        </a:p>
      </dgm:t>
    </dgm:pt>
    <dgm:pt modelId="{ECB32DDE-9913-4DE5-AC3E-1FD9E09E4BF4}" type="parTrans" cxnId="{05D50426-C240-431D-9B49-E3358A5405A4}">
      <dgm:prSet/>
      <dgm:spPr/>
      <dgm:t>
        <a:bodyPr/>
        <a:lstStyle/>
        <a:p>
          <a:endParaRPr lang="el-GR"/>
        </a:p>
      </dgm:t>
    </dgm:pt>
    <dgm:pt modelId="{F805EB93-D218-4478-B76D-D5B650589EB5}" type="sibTrans" cxnId="{05D50426-C240-431D-9B49-E3358A5405A4}">
      <dgm:prSet/>
      <dgm:spPr/>
      <dgm:t>
        <a:bodyPr/>
        <a:lstStyle/>
        <a:p>
          <a:endParaRPr lang="el-GR"/>
        </a:p>
      </dgm:t>
    </dgm:pt>
    <dgm:pt modelId="{5C02C8BA-EF00-4F0E-89C1-9896C002E287}" type="pres">
      <dgm:prSet presAssocID="{570CC5E1-3036-442D-8F7A-F0148AD667A1}" presName="diagram" presStyleCnt="0">
        <dgm:presLayoutVars>
          <dgm:dir/>
          <dgm:resizeHandles val="exact"/>
        </dgm:presLayoutVars>
      </dgm:prSet>
      <dgm:spPr/>
      <dgm:t>
        <a:bodyPr/>
        <a:lstStyle/>
        <a:p>
          <a:endParaRPr lang="el-GR"/>
        </a:p>
      </dgm:t>
    </dgm:pt>
    <dgm:pt modelId="{CF9F0148-C3E1-44D9-B9C4-8F66D9866A83}" type="pres">
      <dgm:prSet presAssocID="{1219B65F-37B2-4B28-B117-12E7D58F25BE}" presName="node" presStyleLbl="node1" presStyleIdx="0" presStyleCnt="6">
        <dgm:presLayoutVars>
          <dgm:bulletEnabled val="1"/>
        </dgm:presLayoutVars>
      </dgm:prSet>
      <dgm:spPr/>
      <dgm:t>
        <a:bodyPr/>
        <a:lstStyle/>
        <a:p>
          <a:endParaRPr lang="el-GR"/>
        </a:p>
      </dgm:t>
    </dgm:pt>
    <dgm:pt modelId="{99AB6361-80FF-47BA-9549-B288F29B6974}" type="pres">
      <dgm:prSet presAssocID="{D249BFD0-8576-47A0-B27D-D848E53774C9}" presName="sibTrans" presStyleCnt="0"/>
      <dgm:spPr/>
    </dgm:pt>
    <dgm:pt modelId="{7041DACC-A13E-45E3-B638-53D260FFEE4C}" type="pres">
      <dgm:prSet presAssocID="{19505542-4998-4D59-BDEE-F57397E18CEF}" presName="node" presStyleLbl="node1" presStyleIdx="1" presStyleCnt="6">
        <dgm:presLayoutVars>
          <dgm:bulletEnabled val="1"/>
        </dgm:presLayoutVars>
      </dgm:prSet>
      <dgm:spPr/>
      <dgm:t>
        <a:bodyPr/>
        <a:lstStyle/>
        <a:p>
          <a:endParaRPr lang="el-GR"/>
        </a:p>
      </dgm:t>
    </dgm:pt>
    <dgm:pt modelId="{63D8B554-067C-4DE0-A19C-91A766AB76FD}" type="pres">
      <dgm:prSet presAssocID="{B0FC5C0C-A443-4A89-B0A5-6CA9A8AAA3DC}" presName="sibTrans" presStyleCnt="0"/>
      <dgm:spPr/>
    </dgm:pt>
    <dgm:pt modelId="{E5C521AF-D43C-47CE-97E6-1BFA902DF9CF}" type="pres">
      <dgm:prSet presAssocID="{191946FF-B220-4CA9-853A-BDC0354282A2}" presName="node" presStyleLbl="node1" presStyleIdx="2" presStyleCnt="6" custScaleY="95955">
        <dgm:presLayoutVars>
          <dgm:bulletEnabled val="1"/>
        </dgm:presLayoutVars>
      </dgm:prSet>
      <dgm:spPr/>
      <dgm:t>
        <a:bodyPr/>
        <a:lstStyle/>
        <a:p>
          <a:endParaRPr lang="el-GR"/>
        </a:p>
      </dgm:t>
    </dgm:pt>
    <dgm:pt modelId="{4A4AB0B4-0842-49A7-86BA-5A0E58460580}" type="pres">
      <dgm:prSet presAssocID="{86969591-7A30-4700-BD88-D42CE52FC2B2}" presName="sibTrans" presStyleCnt="0"/>
      <dgm:spPr/>
    </dgm:pt>
    <dgm:pt modelId="{0B0B68BD-214E-4750-8DFA-03882D06E25C}" type="pres">
      <dgm:prSet presAssocID="{DD776220-8736-4668-AC31-5487BDA9789F}" presName="node" presStyleLbl="node1" presStyleIdx="3" presStyleCnt="6" custLinFactNeighborX="-45680" custLinFactNeighborY="890">
        <dgm:presLayoutVars>
          <dgm:bulletEnabled val="1"/>
        </dgm:presLayoutVars>
      </dgm:prSet>
      <dgm:spPr/>
      <dgm:t>
        <a:bodyPr/>
        <a:lstStyle/>
        <a:p>
          <a:endParaRPr lang="el-GR"/>
        </a:p>
      </dgm:t>
    </dgm:pt>
    <dgm:pt modelId="{D4961739-79E7-4CFE-B414-402ACCDA52A5}" type="pres">
      <dgm:prSet presAssocID="{42B62F7F-6CEA-4BDA-8B1B-67D2EA0A18EB}" presName="sibTrans" presStyleCnt="0"/>
      <dgm:spPr/>
    </dgm:pt>
    <dgm:pt modelId="{57E997A1-FEB1-41A8-A24A-166059496FCA}" type="pres">
      <dgm:prSet presAssocID="{B06BC86F-DDBC-44A4-B69D-4B4CFD26A81C}" presName="node" presStyleLbl="node1" presStyleIdx="4" presStyleCnt="6" custLinFactNeighborX="-1262" custLinFactNeighborY="2023">
        <dgm:presLayoutVars>
          <dgm:bulletEnabled val="1"/>
        </dgm:presLayoutVars>
      </dgm:prSet>
      <dgm:spPr/>
      <dgm:t>
        <a:bodyPr/>
        <a:lstStyle/>
        <a:p>
          <a:endParaRPr lang="el-GR"/>
        </a:p>
      </dgm:t>
    </dgm:pt>
    <dgm:pt modelId="{E744A2FC-307B-4E43-A83D-04AD1B0DAF3E}" type="pres">
      <dgm:prSet presAssocID="{815D1A68-354F-4D46-AD18-DB7FFB8CEB55}" presName="sibTrans" presStyleCnt="0"/>
      <dgm:spPr/>
    </dgm:pt>
    <dgm:pt modelId="{CDC0A3DB-D34A-480A-A5A1-607FB6C3C599}" type="pres">
      <dgm:prSet presAssocID="{E9EB873F-8E38-47DB-9307-9C93D03594A0}" presName="node" presStyleLbl="node1" presStyleIdx="5" presStyleCnt="6" custLinFactNeighborX="-5631" custLinFactNeighborY="2023">
        <dgm:presLayoutVars>
          <dgm:bulletEnabled val="1"/>
        </dgm:presLayoutVars>
      </dgm:prSet>
      <dgm:spPr/>
      <dgm:t>
        <a:bodyPr/>
        <a:lstStyle/>
        <a:p>
          <a:endParaRPr lang="el-GR"/>
        </a:p>
      </dgm:t>
    </dgm:pt>
  </dgm:ptLst>
  <dgm:cxnLst>
    <dgm:cxn modelId="{54988EDA-1C39-4003-817C-CA7AE0807934}" srcId="{570CC5E1-3036-442D-8F7A-F0148AD667A1}" destId="{DD776220-8736-4668-AC31-5487BDA9789F}" srcOrd="3" destOrd="0" parTransId="{EB1FE93F-C4CF-4DA1-9816-E0B468AFEA9C}" sibTransId="{42B62F7F-6CEA-4BDA-8B1B-67D2EA0A18EB}"/>
    <dgm:cxn modelId="{6FF1052B-1C46-4B6C-A2A6-44A025B960F5}" srcId="{570CC5E1-3036-442D-8F7A-F0148AD667A1}" destId="{B06BC86F-DDBC-44A4-B69D-4B4CFD26A81C}" srcOrd="4" destOrd="0" parTransId="{2CD1BD66-CE62-4D6A-9C21-1DF064B21F2E}" sibTransId="{815D1A68-354F-4D46-AD18-DB7FFB8CEB55}"/>
    <dgm:cxn modelId="{6F0F887A-C3EA-4B4A-B220-B81A94149503}" srcId="{570CC5E1-3036-442D-8F7A-F0148AD667A1}" destId="{191946FF-B220-4CA9-853A-BDC0354282A2}" srcOrd="2" destOrd="0" parTransId="{BD1E490D-BEE7-4E68-86CB-D8E298194257}" sibTransId="{86969591-7A30-4700-BD88-D42CE52FC2B2}"/>
    <dgm:cxn modelId="{952D259F-FAA5-4044-9124-E8FAC87ED7D4}" type="presOf" srcId="{DD776220-8736-4668-AC31-5487BDA9789F}" destId="{0B0B68BD-214E-4750-8DFA-03882D06E25C}" srcOrd="0" destOrd="0" presId="urn:microsoft.com/office/officeart/2005/8/layout/default"/>
    <dgm:cxn modelId="{E387A0D2-BD2C-4DB7-B83E-59F4A7D1CF55}" type="presOf" srcId="{B06BC86F-DDBC-44A4-B69D-4B4CFD26A81C}" destId="{57E997A1-FEB1-41A8-A24A-166059496FCA}" srcOrd="0" destOrd="0" presId="urn:microsoft.com/office/officeart/2005/8/layout/default"/>
    <dgm:cxn modelId="{F74DA374-F32D-46AA-B3DB-2FA8117E26E5}" type="presOf" srcId="{191946FF-B220-4CA9-853A-BDC0354282A2}" destId="{E5C521AF-D43C-47CE-97E6-1BFA902DF9CF}" srcOrd="0" destOrd="0" presId="urn:microsoft.com/office/officeart/2005/8/layout/default"/>
    <dgm:cxn modelId="{05D50426-C240-431D-9B49-E3358A5405A4}" srcId="{570CC5E1-3036-442D-8F7A-F0148AD667A1}" destId="{E9EB873F-8E38-47DB-9307-9C93D03594A0}" srcOrd="5" destOrd="0" parTransId="{ECB32DDE-9913-4DE5-AC3E-1FD9E09E4BF4}" sibTransId="{F805EB93-D218-4478-B76D-D5B650589EB5}"/>
    <dgm:cxn modelId="{02308671-897D-45D2-82EA-BBAE3FCEBD5F}" type="presOf" srcId="{19505542-4998-4D59-BDEE-F57397E18CEF}" destId="{7041DACC-A13E-45E3-B638-53D260FFEE4C}" srcOrd="0" destOrd="0" presId="urn:microsoft.com/office/officeart/2005/8/layout/default"/>
    <dgm:cxn modelId="{6EE6EEAA-C290-4723-AE48-E9334A3EB5CB}" srcId="{570CC5E1-3036-442D-8F7A-F0148AD667A1}" destId="{19505542-4998-4D59-BDEE-F57397E18CEF}" srcOrd="1" destOrd="0" parTransId="{C9051D96-4A34-4417-9D38-F29EB449157C}" sibTransId="{B0FC5C0C-A443-4A89-B0A5-6CA9A8AAA3DC}"/>
    <dgm:cxn modelId="{22E2AAD3-EDAB-4E6C-A03D-4781FE315AC4}" type="presOf" srcId="{1219B65F-37B2-4B28-B117-12E7D58F25BE}" destId="{CF9F0148-C3E1-44D9-B9C4-8F66D9866A83}" srcOrd="0" destOrd="0" presId="urn:microsoft.com/office/officeart/2005/8/layout/default"/>
    <dgm:cxn modelId="{8C12876E-F9BE-49C2-9A89-F48B12B5F90A}" type="presOf" srcId="{E9EB873F-8E38-47DB-9307-9C93D03594A0}" destId="{CDC0A3DB-D34A-480A-A5A1-607FB6C3C599}" srcOrd="0" destOrd="0" presId="urn:microsoft.com/office/officeart/2005/8/layout/default"/>
    <dgm:cxn modelId="{B9C19585-8528-4EFB-8677-3C0CD5C99BB9}" srcId="{570CC5E1-3036-442D-8F7A-F0148AD667A1}" destId="{1219B65F-37B2-4B28-B117-12E7D58F25BE}" srcOrd="0" destOrd="0" parTransId="{39F2C816-18B8-4DE4-8265-9E16BFFF3CEE}" sibTransId="{D249BFD0-8576-47A0-B27D-D848E53774C9}"/>
    <dgm:cxn modelId="{CB49C284-8972-4F7D-8134-6935B8D154C0}" type="presOf" srcId="{570CC5E1-3036-442D-8F7A-F0148AD667A1}" destId="{5C02C8BA-EF00-4F0E-89C1-9896C002E287}" srcOrd="0" destOrd="0" presId="urn:microsoft.com/office/officeart/2005/8/layout/default"/>
    <dgm:cxn modelId="{080944EF-CC1B-408E-81C4-2AF8299D2B5E}" type="presParOf" srcId="{5C02C8BA-EF00-4F0E-89C1-9896C002E287}" destId="{CF9F0148-C3E1-44D9-B9C4-8F66D9866A83}" srcOrd="0" destOrd="0" presId="urn:microsoft.com/office/officeart/2005/8/layout/default"/>
    <dgm:cxn modelId="{831FD58E-395A-4054-AF02-B16BCD1DC45C}" type="presParOf" srcId="{5C02C8BA-EF00-4F0E-89C1-9896C002E287}" destId="{99AB6361-80FF-47BA-9549-B288F29B6974}" srcOrd="1" destOrd="0" presId="urn:microsoft.com/office/officeart/2005/8/layout/default"/>
    <dgm:cxn modelId="{E6803E45-4F5F-472A-9266-EACC73509253}" type="presParOf" srcId="{5C02C8BA-EF00-4F0E-89C1-9896C002E287}" destId="{7041DACC-A13E-45E3-B638-53D260FFEE4C}" srcOrd="2" destOrd="0" presId="urn:microsoft.com/office/officeart/2005/8/layout/default"/>
    <dgm:cxn modelId="{326DA9DA-665B-47A3-B28B-33EFE081636F}" type="presParOf" srcId="{5C02C8BA-EF00-4F0E-89C1-9896C002E287}" destId="{63D8B554-067C-4DE0-A19C-91A766AB76FD}" srcOrd="3" destOrd="0" presId="urn:microsoft.com/office/officeart/2005/8/layout/default"/>
    <dgm:cxn modelId="{A99CC3A5-FC68-4F42-9CB9-943AA2C72D2D}" type="presParOf" srcId="{5C02C8BA-EF00-4F0E-89C1-9896C002E287}" destId="{E5C521AF-D43C-47CE-97E6-1BFA902DF9CF}" srcOrd="4" destOrd="0" presId="urn:microsoft.com/office/officeart/2005/8/layout/default"/>
    <dgm:cxn modelId="{445019A9-B929-4750-85EB-8953190A62C0}" type="presParOf" srcId="{5C02C8BA-EF00-4F0E-89C1-9896C002E287}" destId="{4A4AB0B4-0842-49A7-86BA-5A0E58460580}" srcOrd="5" destOrd="0" presId="urn:microsoft.com/office/officeart/2005/8/layout/default"/>
    <dgm:cxn modelId="{63F48ADF-FB93-4D86-86AB-6756F7647328}" type="presParOf" srcId="{5C02C8BA-EF00-4F0E-89C1-9896C002E287}" destId="{0B0B68BD-214E-4750-8DFA-03882D06E25C}" srcOrd="6" destOrd="0" presId="urn:microsoft.com/office/officeart/2005/8/layout/default"/>
    <dgm:cxn modelId="{958047A5-347E-4DFF-AC89-77349B0AC12C}" type="presParOf" srcId="{5C02C8BA-EF00-4F0E-89C1-9896C002E287}" destId="{D4961739-79E7-4CFE-B414-402ACCDA52A5}" srcOrd="7" destOrd="0" presId="urn:microsoft.com/office/officeart/2005/8/layout/default"/>
    <dgm:cxn modelId="{AE87355F-6128-4B89-B25F-FC7088859F01}" type="presParOf" srcId="{5C02C8BA-EF00-4F0E-89C1-9896C002E287}" destId="{57E997A1-FEB1-41A8-A24A-166059496FCA}" srcOrd="8" destOrd="0" presId="urn:microsoft.com/office/officeart/2005/8/layout/default"/>
    <dgm:cxn modelId="{87BE6E2D-D631-4CDB-9695-5A6AAC744383}" type="presParOf" srcId="{5C02C8BA-EF00-4F0E-89C1-9896C002E287}" destId="{E744A2FC-307B-4E43-A83D-04AD1B0DAF3E}" srcOrd="9" destOrd="0" presId="urn:microsoft.com/office/officeart/2005/8/layout/default"/>
    <dgm:cxn modelId="{3C7E83DC-898C-493E-88F2-44F0556C8AA8}" type="presParOf" srcId="{5C02C8BA-EF00-4F0E-89C1-9896C002E287}" destId="{CDC0A3DB-D34A-480A-A5A1-607FB6C3C599}" srcOrd="10"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70CC5E1-3036-442D-8F7A-F0148AD667A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l-GR"/>
        </a:p>
      </dgm:t>
    </dgm:pt>
    <dgm:pt modelId="{1219B65F-37B2-4B28-B117-12E7D58F25BE}">
      <dgm:prSet phldrT="[Text]" custT="1"/>
      <dgm:spPr>
        <a:solidFill>
          <a:schemeClr val="accent1">
            <a:lumMod val="60000"/>
            <a:lumOff val="40000"/>
          </a:schemeClr>
        </a:solidFill>
      </dgm:spPr>
      <dgm:t>
        <a:bodyPr/>
        <a:lstStyle/>
        <a:p>
          <a:r>
            <a:rPr lang="el-GR" sz="2400" dirty="0" smtClean="0"/>
            <a:t>Ταξίδια</a:t>
          </a:r>
          <a:endParaRPr lang="el-GR" sz="2400" dirty="0"/>
        </a:p>
      </dgm:t>
    </dgm:pt>
    <dgm:pt modelId="{39F2C816-18B8-4DE4-8265-9E16BFFF3CEE}" type="parTrans" cxnId="{B9C19585-8528-4EFB-8677-3C0CD5C99BB9}">
      <dgm:prSet/>
      <dgm:spPr/>
      <dgm:t>
        <a:bodyPr/>
        <a:lstStyle/>
        <a:p>
          <a:endParaRPr lang="el-GR"/>
        </a:p>
      </dgm:t>
    </dgm:pt>
    <dgm:pt modelId="{D249BFD0-8576-47A0-B27D-D848E53774C9}" type="sibTrans" cxnId="{B9C19585-8528-4EFB-8677-3C0CD5C99BB9}">
      <dgm:prSet/>
      <dgm:spPr/>
      <dgm:t>
        <a:bodyPr/>
        <a:lstStyle/>
        <a:p>
          <a:endParaRPr lang="el-GR"/>
        </a:p>
      </dgm:t>
    </dgm:pt>
    <dgm:pt modelId="{19505542-4998-4D59-BDEE-F57397E18CEF}">
      <dgm:prSet phldrT="[Text]" custT="1"/>
      <dgm:spPr>
        <a:solidFill>
          <a:schemeClr val="accent1">
            <a:lumMod val="60000"/>
            <a:lumOff val="40000"/>
          </a:schemeClr>
        </a:solidFill>
      </dgm:spPr>
      <dgm:t>
        <a:bodyPr/>
        <a:lstStyle/>
        <a:p>
          <a:r>
            <a:rPr lang="el-GR" sz="2400" dirty="0" smtClean="0"/>
            <a:t>Οργανωτική Υποστήριξη</a:t>
          </a:r>
          <a:endParaRPr lang="el-GR" sz="2400" dirty="0"/>
        </a:p>
      </dgm:t>
    </dgm:pt>
    <dgm:pt modelId="{C9051D96-4A34-4417-9D38-F29EB449157C}" type="parTrans" cxnId="{6EE6EEAA-C290-4723-AE48-E9334A3EB5CB}">
      <dgm:prSet/>
      <dgm:spPr/>
      <dgm:t>
        <a:bodyPr/>
        <a:lstStyle/>
        <a:p>
          <a:endParaRPr lang="el-GR"/>
        </a:p>
      </dgm:t>
    </dgm:pt>
    <dgm:pt modelId="{B0FC5C0C-A443-4A89-B0A5-6CA9A8AAA3DC}" type="sibTrans" cxnId="{6EE6EEAA-C290-4723-AE48-E9334A3EB5CB}">
      <dgm:prSet/>
      <dgm:spPr/>
      <dgm:t>
        <a:bodyPr/>
        <a:lstStyle/>
        <a:p>
          <a:endParaRPr lang="el-GR"/>
        </a:p>
      </dgm:t>
    </dgm:pt>
    <dgm:pt modelId="{191946FF-B220-4CA9-853A-BDC0354282A2}">
      <dgm:prSet phldrT="[Text]" custT="1"/>
      <dgm:spPr>
        <a:solidFill>
          <a:schemeClr val="accent1">
            <a:lumMod val="60000"/>
            <a:lumOff val="40000"/>
          </a:schemeClr>
        </a:solidFill>
      </dgm:spPr>
      <dgm:t>
        <a:bodyPr/>
        <a:lstStyle/>
        <a:p>
          <a:r>
            <a:rPr lang="el-GR" sz="2400" dirty="0" smtClean="0"/>
            <a:t>Υποστήριξη για άτομα με ειδικές ανάγκες</a:t>
          </a:r>
          <a:endParaRPr lang="el-GR" sz="2400" dirty="0"/>
        </a:p>
      </dgm:t>
    </dgm:pt>
    <dgm:pt modelId="{BD1E490D-BEE7-4E68-86CB-D8E298194257}" type="parTrans" cxnId="{6F0F887A-C3EA-4B4A-B220-B81A94149503}">
      <dgm:prSet/>
      <dgm:spPr/>
      <dgm:t>
        <a:bodyPr/>
        <a:lstStyle/>
        <a:p>
          <a:endParaRPr lang="el-GR"/>
        </a:p>
      </dgm:t>
    </dgm:pt>
    <dgm:pt modelId="{86969591-7A30-4700-BD88-D42CE52FC2B2}" type="sibTrans" cxnId="{6F0F887A-C3EA-4B4A-B220-B81A94149503}">
      <dgm:prSet/>
      <dgm:spPr/>
      <dgm:t>
        <a:bodyPr/>
        <a:lstStyle/>
        <a:p>
          <a:endParaRPr lang="el-GR"/>
        </a:p>
      </dgm:t>
    </dgm:pt>
    <dgm:pt modelId="{DD776220-8736-4668-AC31-5487BDA9789F}">
      <dgm:prSet phldrT="[Text]" custT="1"/>
      <dgm:spPr>
        <a:solidFill>
          <a:schemeClr val="accent1">
            <a:lumMod val="60000"/>
            <a:lumOff val="40000"/>
          </a:schemeClr>
        </a:solidFill>
      </dgm:spPr>
      <dgm:t>
        <a:bodyPr/>
        <a:lstStyle/>
        <a:p>
          <a:r>
            <a:rPr lang="el-GR" sz="2400" dirty="0" smtClean="0"/>
            <a:t>Ατομική Υποστήριξη</a:t>
          </a:r>
          <a:endParaRPr lang="el-GR" sz="2400" dirty="0"/>
        </a:p>
      </dgm:t>
    </dgm:pt>
    <dgm:pt modelId="{EB1FE93F-C4CF-4DA1-9816-E0B468AFEA9C}" type="parTrans" cxnId="{54988EDA-1C39-4003-817C-CA7AE0807934}">
      <dgm:prSet/>
      <dgm:spPr/>
      <dgm:t>
        <a:bodyPr/>
        <a:lstStyle/>
        <a:p>
          <a:endParaRPr lang="el-GR"/>
        </a:p>
      </dgm:t>
    </dgm:pt>
    <dgm:pt modelId="{42B62F7F-6CEA-4BDA-8B1B-67D2EA0A18EB}" type="sibTrans" cxnId="{54988EDA-1C39-4003-817C-CA7AE0807934}">
      <dgm:prSet/>
      <dgm:spPr/>
      <dgm:t>
        <a:bodyPr/>
        <a:lstStyle/>
        <a:p>
          <a:endParaRPr lang="el-GR"/>
        </a:p>
      </dgm:t>
    </dgm:pt>
    <dgm:pt modelId="{5C02C8BA-EF00-4F0E-89C1-9896C002E287}" type="pres">
      <dgm:prSet presAssocID="{570CC5E1-3036-442D-8F7A-F0148AD667A1}" presName="diagram" presStyleCnt="0">
        <dgm:presLayoutVars>
          <dgm:dir/>
          <dgm:resizeHandles val="exact"/>
        </dgm:presLayoutVars>
      </dgm:prSet>
      <dgm:spPr/>
      <dgm:t>
        <a:bodyPr/>
        <a:lstStyle/>
        <a:p>
          <a:endParaRPr lang="el-GR"/>
        </a:p>
      </dgm:t>
    </dgm:pt>
    <dgm:pt modelId="{CF9F0148-C3E1-44D9-B9C4-8F66D9866A83}" type="pres">
      <dgm:prSet presAssocID="{1219B65F-37B2-4B28-B117-12E7D58F25BE}" presName="node" presStyleLbl="node1" presStyleIdx="0" presStyleCnt="4" custScaleX="74823" custScaleY="62285">
        <dgm:presLayoutVars>
          <dgm:bulletEnabled val="1"/>
        </dgm:presLayoutVars>
      </dgm:prSet>
      <dgm:spPr/>
      <dgm:t>
        <a:bodyPr/>
        <a:lstStyle/>
        <a:p>
          <a:endParaRPr lang="el-GR"/>
        </a:p>
      </dgm:t>
    </dgm:pt>
    <dgm:pt modelId="{99AB6361-80FF-47BA-9549-B288F29B6974}" type="pres">
      <dgm:prSet presAssocID="{D249BFD0-8576-47A0-B27D-D848E53774C9}" presName="sibTrans" presStyleCnt="0"/>
      <dgm:spPr/>
    </dgm:pt>
    <dgm:pt modelId="{7041DACC-A13E-45E3-B638-53D260FFEE4C}" type="pres">
      <dgm:prSet presAssocID="{19505542-4998-4D59-BDEE-F57397E18CEF}" presName="node" presStyleLbl="node1" presStyleIdx="1" presStyleCnt="4" custScaleX="72770" custScaleY="62284" custLinFactNeighborX="-3663" custLinFactNeighborY="1323">
        <dgm:presLayoutVars>
          <dgm:bulletEnabled val="1"/>
        </dgm:presLayoutVars>
      </dgm:prSet>
      <dgm:spPr/>
      <dgm:t>
        <a:bodyPr/>
        <a:lstStyle/>
        <a:p>
          <a:endParaRPr lang="el-GR"/>
        </a:p>
      </dgm:t>
    </dgm:pt>
    <dgm:pt modelId="{63D8B554-067C-4DE0-A19C-91A766AB76FD}" type="pres">
      <dgm:prSet presAssocID="{B0FC5C0C-A443-4A89-B0A5-6CA9A8AAA3DC}" presName="sibTrans" presStyleCnt="0"/>
      <dgm:spPr/>
    </dgm:pt>
    <dgm:pt modelId="{E5C521AF-D43C-47CE-97E6-1BFA902DF9CF}" type="pres">
      <dgm:prSet presAssocID="{191946FF-B220-4CA9-853A-BDC0354282A2}" presName="node" presStyleLbl="node1" presStyleIdx="2" presStyleCnt="4" custScaleX="75826" custScaleY="60244" custLinFactNeighborX="-3552" custLinFactNeighborY="-4000">
        <dgm:presLayoutVars>
          <dgm:bulletEnabled val="1"/>
        </dgm:presLayoutVars>
      </dgm:prSet>
      <dgm:spPr/>
      <dgm:t>
        <a:bodyPr/>
        <a:lstStyle/>
        <a:p>
          <a:endParaRPr lang="el-GR"/>
        </a:p>
      </dgm:t>
    </dgm:pt>
    <dgm:pt modelId="{4A4AB0B4-0842-49A7-86BA-5A0E58460580}" type="pres">
      <dgm:prSet presAssocID="{86969591-7A30-4700-BD88-D42CE52FC2B2}" presName="sibTrans" presStyleCnt="0"/>
      <dgm:spPr/>
    </dgm:pt>
    <dgm:pt modelId="{0B0B68BD-214E-4750-8DFA-03882D06E25C}" type="pres">
      <dgm:prSet presAssocID="{DD776220-8736-4668-AC31-5487BDA9789F}" presName="node" presStyleLbl="node1" presStyleIdx="3" presStyleCnt="4" custScaleX="76390" custScaleY="60242" custLinFactNeighborX="-2355" custLinFactNeighborY="-4103">
        <dgm:presLayoutVars>
          <dgm:bulletEnabled val="1"/>
        </dgm:presLayoutVars>
      </dgm:prSet>
      <dgm:spPr/>
      <dgm:t>
        <a:bodyPr/>
        <a:lstStyle/>
        <a:p>
          <a:endParaRPr lang="el-GR"/>
        </a:p>
      </dgm:t>
    </dgm:pt>
  </dgm:ptLst>
  <dgm:cxnLst>
    <dgm:cxn modelId="{4AD4679B-AC95-4F02-8B50-EC889411295E}" type="presOf" srcId="{DD776220-8736-4668-AC31-5487BDA9789F}" destId="{0B0B68BD-214E-4750-8DFA-03882D06E25C}" srcOrd="0" destOrd="0" presId="urn:microsoft.com/office/officeart/2005/8/layout/default"/>
    <dgm:cxn modelId="{54988EDA-1C39-4003-817C-CA7AE0807934}" srcId="{570CC5E1-3036-442D-8F7A-F0148AD667A1}" destId="{DD776220-8736-4668-AC31-5487BDA9789F}" srcOrd="3" destOrd="0" parTransId="{EB1FE93F-C4CF-4DA1-9816-E0B468AFEA9C}" sibTransId="{42B62F7F-6CEA-4BDA-8B1B-67D2EA0A18EB}"/>
    <dgm:cxn modelId="{0452C95F-B7EC-41CE-98B9-849A3BEB2E52}" type="presOf" srcId="{570CC5E1-3036-442D-8F7A-F0148AD667A1}" destId="{5C02C8BA-EF00-4F0E-89C1-9896C002E287}" srcOrd="0" destOrd="0" presId="urn:microsoft.com/office/officeart/2005/8/layout/default"/>
    <dgm:cxn modelId="{D8226B65-3BFB-4C9C-BCBA-B88B19D26B20}" type="presOf" srcId="{19505542-4998-4D59-BDEE-F57397E18CEF}" destId="{7041DACC-A13E-45E3-B638-53D260FFEE4C}" srcOrd="0" destOrd="0" presId="urn:microsoft.com/office/officeart/2005/8/layout/default"/>
    <dgm:cxn modelId="{6F0F887A-C3EA-4B4A-B220-B81A94149503}" srcId="{570CC5E1-3036-442D-8F7A-F0148AD667A1}" destId="{191946FF-B220-4CA9-853A-BDC0354282A2}" srcOrd="2" destOrd="0" parTransId="{BD1E490D-BEE7-4E68-86CB-D8E298194257}" sibTransId="{86969591-7A30-4700-BD88-D42CE52FC2B2}"/>
    <dgm:cxn modelId="{50074806-4926-446E-BB93-A6DEB1815B65}" type="presOf" srcId="{1219B65F-37B2-4B28-B117-12E7D58F25BE}" destId="{CF9F0148-C3E1-44D9-B9C4-8F66D9866A83}" srcOrd="0" destOrd="0" presId="urn:microsoft.com/office/officeart/2005/8/layout/default"/>
    <dgm:cxn modelId="{07C6F809-2C84-48E2-B81F-15764FE7E851}" type="presOf" srcId="{191946FF-B220-4CA9-853A-BDC0354282A2}" destId="{E5C521AF-D43C-47CE-97E6-1BFA902DF9CF}" srcOrd="0" destOrd="0" presId="urn:microsoft.com/office/officeart/2005/8/layout/default"/>
    <dgm:cxn modelId="{6EE6EEAA-C290-4723-AE48-E9334A3EB5CB}" srcId="{570CC5E1-3036-442D-8F7A-F0148AD667A1}" destId="{19505542-4998-4D59-BDEE-F57397E18CEF}" srcOrd="1" destOrd="0" parTransId="{C9051D96-4A34-4417-9D38-F29EB449157C}" sibTransId="{B0FC5C0C-A443-4A89-B0A5-6CA9A8AAA3DC}"/>
    <dgm:cxn modelId="{B9C19585-8528-4EFB-8677-3C0CD5C99BB9}" srcId="{570CC5E1-3036-442D-8F7A-F0148AD667A1}" destId="{1219B65F-37B2-4B28-B117-12E7D58F25BE}" srcOrd="0" destOrd="0" parTransId="{39F2C816-18B8-4DE4-8265-9E16BFFF3CEE}" sibTransId="{D249BFD0-8576-47A0-B27D-D848E53774C9}"/>
    <dgm:cxn modelId="{BC9C59FD-256A-4643-BE7A-9D38ABD4B6C5}" type="presParOf" srcId="{5C02C8BA-EF00-4F0E-89C1-9896C002E287}" destId="{CF9F0148-C3E1-44D9-B9C4-8F66D9866A83}" srcOrd="0" destOrd="0" presId="urn:microsoft.com/office/officeart/2005/8/layout/default"/>
    <dgm:cxn modelId="{DA28D7E2-21CE-4FF9-A1E8-8280418ACDD5}" type="presParOf" srcId="{5C02C8BA-EF00-4F0E-89C1-9896C002E287}" destId="{99AB6361-80FF-47BA-9549-B288F29B6974}" srcOrd="1" destOrd="0" presId="urn:microsoft.com/office/officeart/2005/8/layout/default"/>
    <dgm:cxn modelId="{CD7229EA-5764-4B9C-913B-389EE7F94F42}" type="presParOf" srcId="{5C02C8BA-EF00-4F0E-89C1-9896C002E287}" destId="{7041DACC-A13E-45E3-B638-53D260FFEE4C}" srcOrd="2" destOrd="0" presId="urn:microsoft.com/office/officeart/2005/8/layout/default"/>
    <dgm:cxn modelId="{D40172C6-C633-45B1-A515-4695A4D0B28D}" type="presParOf" srcId="{5C02C8BA-EF00-4F0E-89C1-9896C002E287}" destId="{63D8B554-067C-4DE0-A19C-91A766AB76FD}" srcOrd="3" destOrd="0" presId="urn:microsoft.com/office/officeart/2005/8/layout/default"/>
    <dgm:cxn modelId="{B7E7488F-DD97-44DD-B08C-6FC1FB4EA2D2}" type="presParOf" srcId="{5C02C8BA-EF00-4F0E-89C1-9896C002E287}" destId="{E5C521AF-D43C-47CE-97E6-1BFA902DF9CF}" srcOrd="4" destOrd="0" presId="urn:microsoft.com/office/officeart/2005/8/layout/default"/>
    <dgm:cxn modelId="{251E632C-1BE5-465F-B736-32E7E3C4EB8B}" type="presParOf" srcId="{5C02C8BA-EF00-4F0E-89C1-9896C002E287}" destId="{4A4AB0B4-0842-49A7-86BA-5A0E58460580}" srcOrd="5" destOrd="0" presId="urn:microsoft.com/office/officeart/2005/8/layout/default"/>
    <dgm:cxn modelId="{20545786-6BCE-44AF-A10E-8F5E8D7681D8}" type="presParOf" srcId="{5C02C8BA-EF00-4F0E-89C1-9896C002E287}" destId="{0B0B68BD-214E-4750-8DFA-03882D06E25C}" srcOrd="6"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6E3B58B-ED6B-4DCB-8EF4-D4F54F797C3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F0E26D22-6F19-4F9F-AD3E-66602E377BAD}">
      <dgm:prSet custT="1"/>
      <dgm:spPr>
        <a:solidFill>
          <a:schemeClr val="accent1">
            <a:lumMod val="60000"/>
            <a:lumOff val="40000"/>
          </a:schemeClr>
        </a:solidFill>
      </dgm:spPr>
      <dgm:t>
        <a:bodyPr/>
        <a:lstStyle/>
        <a:p>
          <a:pPr rtl="0"/>
          <a:r>
            <a:rPr lang="el-GR" sz="2000" dirty="0" smtClean="0"/>
            <a:t>Μόνο οι καταρτιζόμενοι  που η περίοδος κινητικότητάς τους είναι από </a:t>
          </a:r>
          <a:r>
            <a:rPr lang="el-GR" sz="2000" b="1" dirty="0" smtClean="0"/>
            <a:t>1 μήνα και πάνω </a:t>
          </a:r>
          <a:r>
            <a:rPr lang="el-GR" sz="2000" dirty="0" smtClean="0"/>
            <a:t>είναι επιλέξιμοι να  κάνουν χρήση της γλωσσικής υποστήριξης μέσω της πλατφόρμας</a:t>
          </a:r>
          <a:endParaRPr lang="el-GR" sz="2000" dirty="0"/>
        </a:p>
      </dgm:t>
    </dgm:pt>
    <dgm:pt modelId="{7E788FB9-2B01-4331-B90C-7F53819BFE3D}" type="parTrans" cxnId="{9A33AF6F-A28E-4A66-BE48-0672BCED2208}">
      <dgm:prSet/>
      <dgm:spPr/>
      <dgm:t>
        <a:bodyPr/>
        <a:lstStyle/>
        <a:p>
          <a:endParaRPr lang="el-GR"/>
        </a:p>
      </dgm:t>
    </dgm:pt>
    <dgm:pt modelId="{54B65562-6FEB-4DEF-A7F9-98B7AC993286}" type="sibTrans" cxnId="{9A33AF6F-A28E-4A66-BE48-0672BCED2208}">
      <dgm:prSet/>
      <dgm:spPr/>
      <dgm:t>
        <a:bodyPr/>
        <a:lstStyle/>
        <a:p>
          <a:endParaRPr lang="el-GR"/>
        </a:p>
      </dgm:t>
    </dgm:pt>
    <dgm:pt modelId="{D1FA9CAA-F388-4C57-A03B-96E9AB8C9E65}">
      <dgm:prSet custT="1"/>
      <dgm:spPr>
        <a:solidFill>
          <a:schemeClr val="accent1">
            <a:lumMod val="60000"/>
            <a:lumOff val="40000"/>
          </a:schemeClr>
        </a:solidFill>
      </dgm:spPr>
      <dgm:t>
        <a:bodyPr/>
        <a:lstStyle/>
        <a:p>
          <a:pPr rtl="0"/>
          <a:r>
            <a:rPr lang="el-GR" sz="2000" dirty="0" smtClean="0"/>
            <a:t>Οι δεξιότητες και οι γνώσεις των συμμετεχόντων σε γλωσσικό επίπεδο θα αξιολογούνται πριν την έναρξη  και μετά τη λήξη της κινητικότητας μέσω </a:t>
          </a:r>
          <a:r>
            <a:rPr lang="en-US" sz="2000" dirty="0" smtClean="0"/>
            <a:t>“on line tests”  </a:t>
          </a:r>
          <a:r>
            <a:rPr lang="el-GR" sz="2000" dirty="0" smtClean="0"/>
            <a:t>που θα διενεργούνται σε πλατφόρμα της Κομισιόν. Υποστηρίζει τις γλώσσες: αγγλικά, γαλλικά, γερμανικά, ισπανικά , ιταλικά</a:t>
          </a:r>
          <a:endParaRPr lang="el-GR" sz="2000" dirty="0"/>
        </a:p>
      </dgm:t>
    </dgm:pt>
    <dgm:pt modelId="{7BBB2C7F-1010-4E84-8348-537A12667D89}" type="parTrans" cxnId="{CAC10FC1-A229-44CA-8515-26654781327D}">
      <dgm:prSet/>
      <dgm:spPr/>
      <dgm:t>
        <a:bodyPr/>
        <a:lstStyle/>
        <a:p>
          <a:endParaRPr lang="el-GR"/>
        </a:p>
      </dgm:t>
    </dgm:pt>
    <dgm:pt modelId="{EFFDCC04-5A32-403D-8E79-A979760C15F6}" type="sibTrans" cxnId="{CAC10FC1-A229-44CA-8515-26654781327D}">
      <dgm:prSet/>
      <dgm:spPr/>
      <dgm:t>
        <a:bodyPr/>
        <a:lstStyle/>
        <a:p>
          <a:endParaRPr lang="el-GR"/>
        </a:p>
      </dgm:t>
    </dgm:pt>
    <dgm:pt modelId="{5455FF49-107D-44DD-A2B5-485816988FAC}">
      <dgm:prSet custT="1"/>
      <dgm:spPr>
        <a:solidFill>
          <a:schemeClr val="accent1">
            <a:lumMod val="60000"/>
            <a:lumOff val="40000"/>
          </a:schemeClr>
        </a:solidFill>
      </dgm:spPr>
      <dgm:t>
        <a:bodyPr/>
        <a:lstStyle/>
        <a:p>
          <a:pPr rtl="0"/>
          <a:r>
            <a:rPr lang="el-GR" sz="2000" dirty="0" smtClean="0"/>
            <a:t>Για γλώσσες που δεν θα καλύπτει η πλατφόρμα , επιχορήγηση θα δοθεί στους δικαιούχους της τάξεως των 150 ευρώ ανά άτομο</a:t>
          </a:r>
          <a:endParaRPr lang="el-GR" sz="2000" dirty="0"/>
        </a:p>
      </dgm:t>
    </dgm:pt>
    <dgm:pt modelId="{CBBFE983-B012-4104-9316-601A3D60E9C8}" type="parTrans" cxnId="{7367A3BF-CA87-4B00-9AEE-C2E5C38E2107}">
      <dgm:prSet/>
      <dgm:spPr/>
      <dgm:t>
        <a:bodyPr/>
        <a:lstStyle/>
        <a:p>
          <a:endParaRPr lang="el-GR"/>
        </a:p>
      </dgm:t>
    </dgm:pt>
    <dgm:pt modelId="{ED69211C-890C-43E0-93F0-5D87D5E756AF}" type="sibTrans" cxnId="{7367A3BF-CA87-4B00-9AEE-C2E5C38E2107}">
      <dgm:prSet/>
      <dgm:spPr/>
      <dgm:t>
        <a:bodyPr/>
        <a:lstStyle/>
        <a:p>
          <a:endParaRPr lang="el-GR"/>
        </a:p>
      </dgm:t>
    </dgm:pt>
    <dgm:pt modelId="{8B3C10EC-2B0E-49F7-BA41-36A0D61D0C9A}" type="pres">
      <dgm:prSet presAssocID="{E6E3B58B-ED6B-4DCB-8EF4-D4F54F797C31}" presName="linear" presStyleCnt="0">
        <dgm:presLayoutVars>
          <dgm:animLvl val="lvl"/>
          <dgm:resizeHandles val="exact"/>
        </dgm:presLayoutVars>
      </dgm:prSet>
      <dgm:spPr/>
      <dgm:t>
        <a:bodyPr/>
        <a:lstStyle/>
        <a:p>
          <a:endParaRPr lang="el-GR"/>
        </a:p>
      </dgm:t>
    </dgm:pt>
    <dgm:pt modelId="{33579D58-11AD-4124-9E4B-872B3C7A4D83}" type="pres">
      <dgm:prSet presAssocID="{F0E26D22-6F19-4F9F-AD3E-66602E377BAD}" presName="parentText" presStyleLbl="node1" presStyleIdx="0" presStyleCnt="3" custLinFactY="18491" custLinFactNeighborY="100000">
        <dgm:presLayoutVars>
          <dgm:chMax val="0"/>
          <dgm:bulletEnabled val="1"/>
        </dgm:presLayoutVars>
      </dgm:prSet>
      <dgm:spPr/>
      <dgm:t>
        <a:bodyPr/>
        <a:lstStyle/>
        <a:p>
          <a:endParaRPr lang="el-GR"/>
        </a:p>
      </dgm:t>
    </dgm:pt>
    <dgm:pt modelId="{87C93D2E-6144-443D-BB83-0B73189C4FBC}" type="pres">
      <dgm:prSet presAssocID="{54B65562-6FEB-4DEF-A7F9-98B7AC993286}" presName="spacer" presStyleCnt="0"/>
      <dgm:spPr/>
    </dgm:pt>
    <dgm:pt modelId="{7B32A1DD-CDDC-4E9C-84FC-AEDD099D7DF6}" type="pres">
      <dgm:prSet presAssocID="{D1FA9CAA-F388-4C57-A03B-96E9AB8C9E65}" presName="parentText" presStyleLbl="node1" presStyleIdx="1" presStyleCnt="3" custLinFactY="9566" custLinFactNeighborY="100000">
        <dgm:presLayoutVars>
          <dgm:chMax val="0"/>
          <dgm:bulletEnabled val="1"/>
        </dgm:presLayoutVars>
      </dgm:prSet>
      <dgm:spPr/>
      <dgm:t>
        <a:bodyPr/>
        <a:lstStyle/>
        <a:p>
          <a:endParaRPr lang="el-GR"/>
        </a:p>
      </dgm:t>
    </dgm:pt>
    <dgm:pt modelId="{04592B7A-4534-4244-9040-84EE634C5356}" type="pres">
      <dgm:prSet presAssocID="{EFFDCC04-5A32-403D-8E79-A979760C15F6}" presName="spacer" presStyleCnt="0"/>
      <dgm:spPr/>
    </dgm:pt>
    <dgm:pt modelId="{5BF99DAF-5610-4393-9E5F-261731784BBF}" type="pres">
      <dgm:prSet presAssocID="{5455FF49-107D-44DD-A2B5-485816988FAC}" presName="parentText" presStyleLbl="node1" presStyleIdx="2" presStyleCnt="3" custScaleY="79163" custLinFactY="13166" custLinFactNeighborY="100000">
        <dgm:presLayoutVars>
          <dgm:chMax val="0"/>
          <dgm:bulletEnabled val="1"/>
        </dgm:presLayoutVars>
      </dgm:prSet>
      <dgm:spPr/>
      <dgm:t>
        <a:bodyPr/>
        <a:lstStyle/>
        <a:p>
          <a:endParaRPr lang="el-GR"/>
        </a:p>
      </dgm:t>
    </dgm:pt>
  </dgm:ptLst>
  <dgm:cxnLst>
    <dgm:cxn modelId="{CAC10FC1-A229-44CA-8515-26654781327D}" srcId="{E6E3B58B-ED6B-4DCB-8EF4-D4F54F797C31}" destId="{D1FA9CAA-F388-4C57-A03B-96E9AB8C9E65}" srcOrd="1" destOrd="0" parTransId="{7BBB2C7F-1010-4E84-8348-537A12667D89}" sibTransId="{EFFDCC04-5A32-403D-8E79-A979760C15F6}"/>
    <dgm:cxn modelId="{4B93D680-CC3A-4F04-9BD0-16181841417A}" type="presOf" srcId="{F0E26D22-6F19-4F9F-AD3E-66602E377BAD}" destId="{33579D58-11AD-4124-9E4B-872B3C7A4D83}" srcOrd="0" destOrd="0" presId="urn:microsoft.com/office/officeart/2005/8/layout/vList2"/>
    <dgm:cxn modelId="{947DFC82-6BB0-4E19-BCBD-8C2C451724C6}" type="presOf" srcId="{E6E3B58B-ED6B-4DCB-8EF4-D4F54F797C31}" destId="{8B3C10EC-2B0E-49F7-BA41-36A0D61D0C9A}" srcOrd="0" destOrd="0" presId="urn:microsoft.com/office/officeart/2005/8/layout/vList2"/>
    <dgm:cxn modelId="{9A33AF6F-A28E-4A66-BE48-0672BCED2208}" srcId="{E6E3B58B-ED6B-4DCB-8EF4-D4F54F797C31}" destId="{F0E26D22-6F19-4F9F-AD3E-66602E377BAD}" srcOrd="0" destOrd="0" parTransId="{7E788FB9-2B01-4331-B90C-7F53819BFE3D}" sibTransId="{54B65562-6FEB-4DEF-A7F9-98B7AC993286}"/>
    <dgm:cxn modelId="{77B4E006-7301-4509-B9F2-51CEFC782415}" type="presOf" srcId="{D1FA9CAA-F388-4C57-A03B-96E9AB8C9E65}" destId="{7B32A1DD-CDDC-4E9C-84FC-AEDD099D7DF6}" srcOrd="0" destOrd="0" presId="urn:microsoft.com/office/officeart/2005/8/layout/vList2"/>
    <dgm:cxn modelId="{3D4ED0AA-2227-4C0F-AAC2-79CA10819AFE}" type="presOf" srcId="{5455FF49-107D-44DD-A2B5-485816988FAC}" destId="{5BF99DAF-5610-4393-9E5F-261731784BBF}" srcOrd="0" destOrd="0" presId="urn:microsoft.com/office/officeart/2005/8/layout/vList2"/>
    <dgm:cxn modelId="{7367A3BF-CA87-4B00-9AEE-C2E5C38E2107}" srcId="{E6E3B58B-ED6B-4DCB-8EF4-D4F54F797C31}" destId="{5455FF49-107D-44DD-A2B5-485816988FAC}" srcOrd="2" destOrd="0" parTransId="{CBBFE983-B012-4104-9316-601A3D60E9C8}" sibTransId="{ED69211C-890C-43E0-93F0-5D87D5E756AF}"/>
    <dgm:cxn modelId="{2E191633-C707-4941-B43E-6A169D693FA4}" type="presParOf" srcId="{8B3C10EC-2B0E-49F7-BA41-36A0D61D0C9A}" destId="{33579D58-11AD-4124-9E4B-872B3C7A4D83}" srcOrd="0" destOrd="0" presId="urn:microsoft.com/office/officeart/2005/8/layout/vList2"/>
    <dgm:cxn modelId="{98D75E9A-B14E-46CB-B11B-BEADC5957DFA}" type="presParOf" srcId="{8B3C10EC-2B0E-49F7-BA41-36A0D61D0C9A}" destId="{87C93D2E-6144-443D-BB83-0B73189C4FBC}" srcOrd="1" destOrd="0" presId="urn:microsoft.com/office/officeart/2005/8/layout/vList2"/>
    <dgm:cxn modelId="{8BCD8DE6-5229-436B-A0FA-91755D69115F}" type="presParOf" srcId="{8B3C10EC-2B0E-49F7-BA41-36A0D61D0C9A}" destId="{7B32A1DD-CDDC-4E9C-84FC-AEDD099D7DF6}" srcOrd="2" destOrd="0" presId="urn:microsoft.com/office/officeart/2005/8/layout/vList2"/>
    <dgm:cxn modelId="{FE341F47-8966-4D37-B930-CFA0F0E6EE6C}" type="presParOf" srcId="{8B3C10EC-2B0E-49F7-BA41-36A0D61D0C9A}" destId="{04592B7A-4534-4244-9040-84EE634C5356}" srcOrd="3" destOrd="0" presId="urn:microsoft.com/office/officeart/2005/8/layout/vList2"/>
    <dgm:cxn modelId="{8176B166-3560-4B08-8ABE-16E4512EF812}" type="presParOf" srcId="{8B3C10EC-2B0E-49F7-BA41-36A0D61D0C9A}" destId="{5BF99DAF-5610-4393-9E5F-261731784BBF}"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E075B6D-E950-477F-A061-7B5D3B765709}" type="doc">
      <dgm:prSet loTypeId="urn:microsoft.com/office/officeart/2005/8/layout/gear1" loCatId="relationship" qsTypeId="urn:microsoft.com/office/officeart/2005/8/quickstyle/simple1" qsCatId="simple" csTypeId="urn:microsoft.com/office/officeart/2005/8/colors/accent1_2" csCatId="accent1" phldr="1"/>
      <dgm:spPr/>
    </dgm:pt>
    <dgm:pt modelId="{1F0EEE92-7EC4-4F60-8292-36590F994223}">
      <dgm:prSet phldrT="[Text]" custT="1"/>
      <dgm:spPr>
        <a:solidFill>
          <a:schemeClr val="accent1">
            <a:lumMod val="60000"/>
            <a:lumOff val="40000"/>
          </a:schemeClr>
        </a:solidFill>
      </dgm:spPr>
      <dgm:t>
        <a:bodyPr/>
        <a:lstStyle/>
        <a:p>
          <a:r>
            <a:rPr lang="el-GR" sz="1800" dirty="0" smtClean="0"/>
            <a:t>Αμοιβαία Εμπιστοσύνη</a:t>
          </a:r>
          <a:endParaRPr lang="el-GR" sz="1800" dirty="0"/>
        </a:p>
      </dgm:t>
    </dgm:pt>
    <dgm:pt modelId="{BD81412C-ABC0-4C32-9F87-679D85A5BA00}" type="parTrans" cxnId="{5C3CB5F8-8F66-46D0-9956-D34552DA9F9A}">
      <dgm:prSet/>
      <dgm:spPr/>
      <dgm:t>
        <a:bodyPr/>
        <a:lstStyle/>
        <a:p>
          <a:endParaRPr lang="el-GR"/>
        </a:p>
      </dgm:t>
    </dgm:pt>
    <dgm:pt modelId="{8C1301C0-AFF0-4B33-9537-4987BA98184A}" type="sibTrans" cxnId="{5C3CB5F8-8F66-46D0-9956-D34552DA9F9A}">
      <dgm:prSet/>
      <dgm:spPr/>
      <dgm:t>
        <a:bodyPr/>
        <a:lstStyle/>
        <a:p>
          <a:endParaRPr lang="el-GR"/>
        </a:p>
      </dgm:t>
    </dgm:pt>
    <dgm:pt modelId="{D61C53A7-4F96-44B0-B3C4-1BD09E8F43AE}">
      <dgm:prSet phldrT="[Text]" custT="1"/>
      <dgm:spPr>
        <a:solidFill>
          <a:schemeClr val="accent1">
            <a:lumMod val="60000"/>
            <a:lumOff val="40000"/>
          </a:schemeClr>
        </a:solidFill>
      </dgm:spPr>
      <dgm:t>
        <a:bodyPr/>
        <a:lstStyle/>
        <a:p>
          <a:r>
            <a:rPr lang="el-GR" sz="1800" dirty="0" smtClean="0"/>
            <a:t>Αμοιβαία Εμπιστοσύνη</a:t>
          </a:r>
          <a:endParaRPr lang="el-GR" sz="1800" dirty="0"/>
        </a:p>
      </dgm:t>
    </dgm:pt>
    <dgm:pt modelId="{C8B6968B-2490-4B1C-9940-4D136FCFC86F}" type="parTrans" cxnId="{640A9000-03ED-49D6-A513-1DA96058920E}">
      <dgm:prSet/>
      <dgm:spPr/>
      <dgm:t>
        <a:bodyPr/>
        <a:lstStyle/>
        <a:p>
          <a:endParaRPr lang="el-GR"/>
        </a:p>
      </dgm:t>
    </dgm:pt>
    <dgm:pt modelId="{465E538B-C710-461C-B6BE-0159F2458B53}" type="sibTrans" cxnId="{640A9000-03ED-49D6-A513-1DA96058920E}">
      <dgm:prSet/>
      <dgm:spPr/>
      <dgm:t>
        <a:bodyPr/>
        <a:lstStyle/>
        <a:p>
          <a:endParaRPr lang="el-GR"/>
        </a:p>
      </dgm:t>
    </dgm:pt>
    <dgm:pt modelId="{BF5F1F2F-37D9-499F-BFD1-B692642F4A73}">
      <dgm:prSet phldrT="[Text]" custT="1"/>
      <dgm:spPr>
        <a:solidFill>
          <a:schemeClr val="accent1">
            <a:lumMod val="60000"/>
            <a:lumOff val="40000"/>
          </a:schemeClr>
        </a:solidFill>
      </dgm:spPr>
      <dgm:t>
        <a:bodyPr/>
        <a:lstStyle/>
        <a:p>
          <a:r>
            <a:rPr lang="el-GR" sz="1800" dirty="0" smtClean="0"/>
            <a:t>Αμοιβαία Εμπιστοσύνη</a:t>
          </a:r>
          <a:endParaRPr lang="el-GR" sz="1800" dirty="0"/>
        </a:p>
      </dgm:t>
    </dgm:pt>
    <dgm:pt modelId="{386A78B6-BB84-41A2-ABF0-EB7828F804B2}" type="parTrans" cxnId="{43F7E346-92C3-4A2A-B673-10E599E99B1B}">
      <dgm:prSet/>
      <dgm:spPr/>
      <dgm:t>
        <a:bodyPr/>
        <a:lstStyle/>
        <a:p>
          <a:endParaRPr lang="el-GR"/>
        </a:p>
      </dgm:t>
    </dgm:pt>
    <dgm:pt modelId="{0D61EC09-F47E-429E-B5D9-08680C94E876}" type="sibTrans" cxnId="{43F7E346-92C3-4A2A-B673-10E599E99B1B}">
      <dgm:prSet/>
      <dgm:spPr/>
      <dgm:t>
        <a:bodyPr/>
        <a:lstStyle/>
        <a:p>
          <a:endParaRPr lang="el-GR"/>
        </a:p>
      </dgm:t>
    </dgm:pt>
    <dgm:pt modelId="{0BE3D120-A356-47B0-BA25-29F4BF131C77}" type="pres">
      <dgm:prSet presAssocID="{CE075B6D-E950-477F-A061-7B5D3B765709}" presName="composite" presStyleCnt="0">
        <dgm:presLayoutVars>
          <dgm:chMax val="3"/>
          <dgm:animLvl val="lvl"/>
          <dgm:resizeHandles val="exact"/>
        </dgm:presLayoutVars>
      </dgm:prSet>
      <dgm:spPr/>
    </dgm:pt>
    <dgm:pt modelId="{3C403A0C-E1FA-430A-BBA8-1677C8BB30E4}" type="pres">
      <dgm:prSet presAssocID="{1F0EEE92-7EC4-4F60-8292-36590F994223}" presName="gear1" presStyleLbl="node1" presStyleIdx="0" presStyleCnt="3" custScaleX="109091" custScaleY="81156">
        <dgm:presLayoutVars>
          <dgm:chMax val="1"/>
          <dgm:bulletEnabled val="1"/>
        </dgm:presLayoutVars>
      </dgm:prSet>
      <dgm:spPr/>
      <dgm:t>
        <a:bodyPr/>
        <a:lstStyle/>
        <a:p>
          <a:endParaRPr lang="el-GR"/>
        </a:p>
      </dgm:t>
    </dgm:pt>
    <dgm:pt modelId="{5BF2DB53-608E-4D9D-9FA7-BB1104870788}" type="pres">
      <dgm:prSet presAssocID="{1F0EEE92-7EC4-4F60-8292-36590F994223}" presName="gear1srcNode" presStyleLbl="node1" presStyleIdx="0" presStyleCnt="3"/>
      <dgm:spPr/>
      <dgm:t>
        <a:bodyPr/>
        <a:lstStyle/>
        <a:p>
          <a:endParaRPr lang="el-GR"/>
        </a:p>
      </dgm:t>
    </dgm:pt>
    <dgm:pt modelId="{D36215C7-A3FD-4540-9E62-E2D4D4E8E69E}" type="pres">
      <dgm:prSet presAssocID="{1F0EEE92-7EC4-4F60-8292-36590F994223}" presName="gear1dstNode" presStyleLbl="node1" presStyleIdx="0" presStyleCnt="3"/>
      <dgm:spPr/>
      <dgm:t>
        <a:bodyPr/>
        <a:lstStyle/>
        <a:p>
          <a:endParaRPr lang="el-GR"/>
        </a:p>
      </dgm:t>
    </dgm:pt>
    <dgm:pt modelId="{6F41C2D4-EEA4-4A02-8F8C-0B6869947C04}" type="pres">
      <dgm:prSet presAssocID="{D61C53A7-4F96-44B0-B3C4-1BD09E8F43AE}" presName="gear2" presStyleLbl="node1" presStyleIdx="1" presStyleCnt="3" custScaleX="133750" custLinFactNeighborX="0" custLinFactNeighborY="34196">
        <dgm:presLayoutVars>
          <dgm:chMax val="1"/>
          <dgm:bulletEnabled val="1"/>
        </dgm:presLayoutVars>
      </dgm:prSet>
      <dgm:spPr/>
      <dgm:t>
        <a:bodyPr/>
        <a:lstStyle/>
        <a:p>
          <a:endParaRPr lang="el-GR"/>
        </a:p>
      </dgm:t>
    </dgm:pt>
    <dgm:pt modelId="{E8C73CD2-2BE5-472E-8625-CAA0397F3E07}" type="pres">
      <dgm:prSet presAssocID="{D61C53A7-4F96-44B0-B3C4-1BD09E8F43AE}" presName="gear2srcNode" presStyleLbl="node1" presStyleIdx="1" presStyleCnt="3"/>
      <dgm:spPr/>
      <dgm:t>
        <a:bodyPr/>
        <a:lstStyle/>
        <a:p>
          <a:endParaRPr lang="el-GR"/>
        </a:p>
      </dgm:t>
    </dgm:pt>
    <dgm:pt modelId="{D8E3CFBB-C918-401A-8EFB-3BFE7D9253EC}" type="pres">
      <dgm:prSet presAssocID="{D61C53A7-4F96-44B0-B3C4-1BD09E8F43AE}" presName="gear2dstNode" presStyleLbl="node1" presStyleIdx="1" presStyleCnt="3"/>
      <dgm:spPr/>
      <dgm:t>
        <a:bodyPr/>
        <a:lstStyle/>
        <a:p>
          <a:endParaRPr lang="el-GR"/>
        </a:p>
      </dgm:t>
    </dgm:pt>
    <dgm:pt modelId="{43D4CFD5-E592-45C9-BA32-B5CF2B207D86}" type="pres">
      <dgm:prSet presAssocID="{BF5F1F2F-37D9-499F-BFD1-B692642F4A73}" presName="gear3" presStyleLbl="node1" presStyleIdx="2" presStyleCnt="3" custScaleX="122167" custScaleY="118872" custLinFactNeighborX="6396" custLinFactNeighborY="34287"/>
      <dgm:spPr/>
      <dgm:t>
        <a:bodyPr/>
        <a:lstStyle/>
        <a:p>
          <a:endParaRPr lang="el-GR"/>
        </a:p>
      </dgm:t>
    </dgm:pt>
    <dgm:pt modelId="{7E0D357A-9A69-4551-A23A-1C140C38E8BF}" type="pres">
      <dgm:prSet presAssocID="{BF5F1F2F-37D9-499F-BFD1-B692642F4A73}" presName="gear3tx" presStyleLbl="node1" presStyleIdx="2" presStyleCnt="3">
        <dgm:presLayoutVars>
          <dgm:chMax val="1"/>
          <dgm:bulletEnabled val="1"/>
        </dgm:presLayoutVars>
      </dgm:prSet>
      <dgm:spPr/>
      <dgm:t>
        <a:bodyPr/>
        <a:lstStyle/>
        <a:p>
          <a:endParaRPr lang="el-GR"/>
        </a:p>
      </dgm:t>
    </dgm:pt>
    <dgm:pt modelId="{4FD42FC3-4747-43E9-835E-E1D2851EBF3A}" type="pres">
      <dgm:prSet presAssocID="{BF5F1F2F-37D9-499F-BFD1-B692642F4A73}" presName="gear3srcNode" presStyleLbl="node1" presStyleIdx="2" presStyleCnt="3"/>
      <dgm:spPr/>
      <dgm:t>
        <a:bodyPr/>
        <a:lstStyle/>
        <a:p>
          <a:endParaRPr lang="el-GR"/>
        </a:p>
      </dgm:t>
    </dgm:pt>
    <dgm:pt modelId="{73BE8625-5CA7-4239-931B-E81F17D99EE0}" type="pres">
      <dgm:prSet presAssocID="{BF5F1F2F-37D9-499F-BFD1-B692642F4A73}" presName="gear3dstNode" presStyleLbl="node1" presStyleIdx="2" presStyleCnt="3"/>
      <dgm:spPr/>
      <dgm:t>
        <a:bodyPr/>
        <a:lstStyle/>
        <a:p>
          <a:endParaRPr lang="el-GR"/>
        </a:p>
      </dgm:t>
    </dgm:pt>
    <dgm:pt modelId="{37AB6EC5-9E3A-4778-B320-45C8C22DC183}" type="pres">
      <dgm:prSet presAssocID="{8C1301C0-AFF0-4B33-9537-4987BA98184A}" presName="connector1" presStyleLbl="sibTrans2D1" presStyleIdx="0" presStyleCnt="3"/>
      <dgm:spPr/>
      <dgm:t>
        <a:bodyPr/>
        <a:lstStyle/>
        <a:p>
          <a:endParaRPr lang="el-GR"/>
        </a:p>
      </dgm:t>
    </dgm:pt>
    <dgm:pt modelId="{4731AFF3-090F-406D-A4C7-FEE095A09F20}" type="pres">
      <dgm:prSet presAssocID="{465E538B-C710-461C-B6BE-0159F2458B53}" presName="connector2" presStyleLbl="sibTrans2D1" presStyleIdx="1" presStyleCnt="3"/>
      <dgm:spPr/>
      <dgm:t>
        <a:bodyPr/>
        <a:lstStyle/>
        <a:p>
          <a:endParaRPr lang="el-GR"/>
        </a:p>
      </dgm:t>
    </dgm:pt>
    <dgm:pt modelId="{9B0ADA24-1512-440C-8DAD-3710797ED43D}" type="pres">
      <dgm:prSet presAssocID="{0D61EC09-F47E-429E-B5D9-08680C94E876}" presName="connector3" presStyleLbl="sibTrans2D1" presStyleIdx="2" presStyleCnt="3" custLinFactNeighborX="14572" custLinFactNeighborY="18984"/>
      <dgm:spPr/>
      <dgm:t>
        <a:bodyPr/>
        <a:lstStyle/>
        <a:p>
          <a:endParaRPr lang="el-GR"/>
        </a:p>
      </dgm:t>
    </dgm:pt>
  </dgm:ptLst>
  <dgm:cxnLst>
    <dgm:cxn modelId="{D850291C-7E47-4FA8-8BD2-BD4FC0BBCA58}" type="presOf" srcId="{0D61EC09-F47E-429E-B5D9-08680C94E876}" destId="{9B0ADA24-1512-440C-8DAD-3710797ED43D}" srcOrd="0" destOrd="0" presId="urn:microsoft.com/office/officeart/2005/8/layout/gear1"/>
    <dgm:cxn modelId="{8C07988F-7226-4659-8F92-76A383F6A305}" type="presOf" srcId="{465E538B-C710-461C-B6BE-0159F2458B53}" destId="{4731AFF3-090F-406D-A4C7-FEE095A09F20}" srcOrd="0" destOrd="0" presId="urn:microsoft.com/office/officeart/2005/8/layout/gear1"/>
    <dgm:cxn modelId="{1BF12FE1-DF9C-4413-882D-53B727A60CB3}" type="presOf" srcId="{1F0EEE92-7EC4-4F60-8292-36590F994223}" destId="{D36215C7-A3FD-4540-9E62-E2D4D4E8E69E}" srcOrd="2" destOrd="0" presId="urn:microsoft.com/office/officeart/2005/8/layout/gear1"/>
    <dgm:cxn modelId="{FD79C912-1FC1-48DF-A83B-FFAA4F5920C7}" type="presOf" srcId="{D61C53A7-4F96-44B0-B3C4-1BD09E8F43AE}" destId="{E8C73CD2-2BE5-472E-8625-CAA0397F3E07}" srcOrd="1" destOrd="0" presId="urn:microsoft.com/office/officeart/2005/8/layout/gear1"/>
    <dgm:cxn modelId="{5C3CB5F8-8F66-46D0-9956-D34552DA9F9A}" srcId="{CE075B6D-E950-477F-A061-7B5D3B765709}" destId="{1F0EEE92-7EC4-4F60-8292-36590F994223}" srcOrd="0" destOrd="0" parTransId="{BD81412C-ABC0-4C32-9F87-679D85A5BA00}" sibTransId="{8C1301C0-AFF0-4B33-9537-4987BA98184A}"/>
    <dgm:cxn modelId="{7AA2B04C-6BD4-419F-913A-AE5A0D4C5782}" type="presOf" srcId="{BF5F1F2F-37D9-499F-BFD1-B692642F4A73}" destId="{73BE8625-5CA7-4239-931B-E81F17D99EE0}" srcOrd="3" destOrd="0" presId="urn:microsoft.com/office/officeart/2005/8/layout/gear1"/>
    <dgm:cxn modelId="{640A9000-03ED-49D6-A513-1DA96058920E}" srcId="{CE075B6D-E950-477F-A061-7B5D3B765709}" destId="{D61C53A7-4F96-44B0-B3C4-1BD09E8F43AE}" srcOrd="1" destOrd="0" parTransId="{C8B6968B-2490-4B1C-9940-4D136FCFC86F}" sibTransId="{465E538B-C710-461C-B6BE-0159F2458B53}"/>
    <dgm:cxn modelId="{DE0C30A3-3035-4F08-B363-8D24FCA20563}" type="presOf" srcId="{BF5F1F2F-37D9-499F-BFD1-B692642F4A73}" destId="{43D4CFD5-E592-45C9-BA32-B5CF2B207D86}" srcOrd="0" destOrd="0" presId="urn:microsoft.com/office/officeart/2005/8/layout/gear1"/>
    <dgm:cxn modelId="{6300543E-9A98-4D62-83D6-D53911A8DD67}" type="presOf" srcId="{8C1301C0-AFF0-4B33-9537-4987BA98184A}" destId="{37AB6EC5-9E3A-4778-B320-45C8C22DC183}" srcOrd="0" destOrd="0" presId="urn:microsoft.com/office/officeart/2005/8/layout/gear1"/>
    <dgm:cxn modelId="{43F7E346-92C3-4A2A-B673-10E599E99B1B}" srcId="{CE075B6D-E950-477F-A061-7B5D3B765709}" destId="{BF5F1F2F-37D9-499F-BFD1-B692642F4A73}" srcOrd="2" destOrd="0" parTransId="{386A78B6-BB84-41A2-ABF0-EB7828F804B2}" sibTransId="{0D61EC09-F47E-429E-B5D9-08680C94E876}"/>
    <dgm:cxn modelId="{A81542EE-5F72-466E-B784-5A0A82B2BDF7}" type="presOf" srcId="{1F0EEE92-7EC4-4F60-8292-36590F994223}" destId="{3C403A0C-E1FA-430A-BBA8-1677C8BB30E4}" srcOrd="0" destOrd="0" presId="urn:microsoft.com/office/officeart/2005/8/layout/gear1"/>
    <dgm:cxn modelId="{5B5A3695-5BEC-4C03-AF6F-D12763106B8A}" type="presOf" srcId="{BF5F1F2F-37D9-499F-BFD1-B692642F4A73}" destId="{4FD42FC3-4747-43E9-835E-E1D2851EBF3A}" srcOrd="2" destOrd="0" presId="urn:microsoft.com/office/officeart/2005/8/layout/gear1"/>
    <dgm:cxn modelId="{375BE4F0-9AF9-4FC7-8570-233939233F86}" type="presOf" srcId="{CE075B6D-E950-477F-A061-7B5D3B765709}" destId="{0BE3D120-A356-47B0-BA25-29F4BF131C77}" srcOrd="0" destOrd="0" presId="urn:microsoft.com/office/officeart/2005/8/layout/gear1"/>
    <dgm:cxn modelId="{2A3BFB39-F04A-4F45-8DB6-22E8718529DD}" type="presOf" srcId="{D61C53A7-4F96-44B0-B3C4-1BD09E8F43AE}" destId="{6F41C2D4-EEA4-4A02-8F8C-0B6869947C04}" srcOrd="0" destOrd="0" presId="urn:microsoft.com/office/officeart/2005/8/layout/gear1"/>
    <dgm:cxn modelId="{F7992A2E-C714-4670-B3EF-C387CEE23CFA}" type="presOf" srcId="{D61C53A7-4F96-44B0-B3C4-1BD09E8F43AE}" destId="{D8E3CFBB-C918-401A-8EFB-3BFE7D9253EC}" srcOrd="2" destOrd="0" presId="urn:microsoft.com/office/officeart/2005/8/layout/gear1"/>
    <dgm:cxn modelId="{2607B480-B084-40B6-9351-92B53AA0A6DB}" type="presOf" srcId="{1F0EEE92-7EC4-4F60-8292-36590F994223}" destId="{5BF2DB53-608E-4D9D-9FA7-BB1104870788}" srcOrd="1" destOrd="0" presId="urn:microsoft.com/office/officeart/2005/8/layout/gear1"/>
    <dgm:cxn modelId="{DDA9AF22-B752-49BF-A47C-4842E62DC690}" type="presOf" srcId="{BF5F1F2F-37D9-499F-BFD1-B692642F4A73}" destId="{7E0D357A-9A69-4551-A23A-1C140C38E8BF}" srcOrd="1" destOrd="0" presId="urn:microsoft.com/office/officeart/2005/8/layout/gear1"/>
    <dgm:cxn modelId="{39B18F06-3ED7-4750-BB5B-8C5C578DA34D}" type="presParOf" srcId="{0BE3D120-A356-47B0-BA25-29F4BF131C77}" destId="{3C403A0C-E1FA-430A-BBA8-1677C8BB30E4}" srcOrd="0" destOrd="0" presId="urn:microsoft.com/office/officeart/2005/8/layout/gear1"/>
    <dgm:cxn modelId="{EB2D9669-6C7B-4243-8931-83A212E1A140}" type="presParOf" srcId="{0BE3D120-A356-47B0-BA25-29F4BF131C77}" destId="{5BF2DB53-608E-4D9D-9FA7-BB1104870788}" srcOrd="1" destOrd="0" presId="urn:microsoft.com/office/officeart/2005/8/layout/gear1"/>
    <dgm:cxn modelId="{0B171D1B-4E38-4B9A-9965-D50C0521F0BA}" type="presParOf" srcId="{0BE3D120-A356-47B0-BA25-29F4BF131C77}" destId="{D36215C7-A3FD-4540-9E62-E2D4D4E8E69E}" srcOrd="2" destOrd="0" presId="urn:microsoft.com/office/officeart/2005/8/layout/gear1"/>
    <dgm:cxn modelId="{A03B20AA-4575-4FB7-8D92-849C7110D1B5}" type="presParOf" srcId="{0BE3D120-A356-47B0-BA25-29F4BF131C77}" destId="{6F41C2D4-EEA4-4A02-8F8C-0B6869947C04}" srcOrd="3" destOrd="0" presId="urn:microsoft.com/office/officeart/2005/8/layout/gear1"/>
    <dgm:cxn modelId="{7BFEB4DC-87D5-49C2-8CF9-89EEE63D1E89}" type="presParOf" srcId="{0BE3D120-A356-47B0-BA25-29F4BF131C77}" destId="{E8C73CD2-2BE5-472E-8625-CAA0397F3E07}" srcOrd="4" destOrd="0" presId="urn:microsoft.com/office/officeart/2005/8/layout/gear1"/>
    <dgm:cxn modelId="{5C575C25-39FD-4F18-BF64-674756C56A02}" type="presParOf" srcId="{0BE3D120-A356-47B0-BA25-29F4BF131C77}" destId="{D8E3CFBB-C918-401A-8EFB-3BFE7D9253EC}" srcOrd="5" destOrd="0" presId="urn:microsoft.com/office/officeart/2005/8/layout/gear1"/>
    <dgm:cxn modelId="{FE94685D-73D1-4A7B-8516-3170B4D7F18A}" type="presParOf" srcId="{0BE3D120-A356-47B0-BA25-29F4BF131C77}" destId="{43D4CFD5-E592-45C9-BA32-B5CF2B207D86}" srcOrd="6" destOrd="0" presId="urn:microsoft.com/office/officeart/2005/8/layout/gear1"/>
    <dgm:cxn modelId="{D9BAE662-8100-418D-AAFA-5B552CF26719}" type="presParOf" srcId="{0BE3D120-A356-47B0-BA25-29F4BF131C77}" destId="{7E0D357A-9A69-4551-A23A-1C140C38E8BF}" srcOrd="7" destOrd="0" presId="urn:microsoft.com/office/officeart/2005/8/layout/gear1"/>
    <dgm:cxn modelId="{26A38AAF-AFB2-41FD-8C45-439A0D933B9B}" type="presParOf" srcId="{0BE3D120-A356-47B0-BA25-29F4BF131C77}" destId="{4FD42FC3-4747-43E9-835E-E1D2851EBF3A}" srcOrd="8" destOrd="0" presId="urn:microsoft.com/office/officeart/2005/8/layout/gear1"/>
    <dgm:cxn modelId="{5E997E56-42F7-4D7C-9DCB-8278413EBB22}" type="presParOf" srcId="{0BE3D120-A356-47B0-BA25-29F4BF131C77}" destId="{73BE8625-5CA7-4239-931B-E81F17D99EE0}" srcOrd="9" destOrd="0" presId="urn:microsoft.com/office/officeart/2005/8/layout/gear1"/>
    <dgm:cxn modelId="{03AC6F09-E585-4214-949D-31CA7D464C63}" type="presParOf" srcId="{0BE3D120-A356-47B0-BA25-29F4BF131C77}" destId="{37AB6EC5-9E3A-4778-B320-45C8C22DC183}" srcOrd="10" destOrd="0" presId="urn:microsoft.com/office/officeart/2005/8/layout/gear1"/>
    <dgm:cxn modelId="{375278B0-6DDB-49CB-BE1C-804FA212004E}" type="presParOf" srcId="{0BE3D120-A356-47B0-BA25-29F4BF131C77}" destId="{4731AFF3-090F-406D-A4C7-FEE095A09F20}" srcOrd="11" destOrd="0" presId="urn:microsoft.com/office/officeart/2005/8/layout/gear1"/>
    <dgm:cxn modelId="{BF8F600E-F82D-455E-B650-989F3911215D}" type="presParOf" srcId="{0BE3D120-A356-47B0-BA25-29F4BF131C77}" destId="{9B0ADA24-1512-440C-8DAD-3710797ED43D}" srcOrd="12" destOrd="0" presId="urn:microsoft.com/office/officeart/2005/8/layout/gear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ECF8D1A-8EB1-4154-B9DE-E841249A6EBF}">
      <dsp:nvSpPr>
        <dsp:cNvPr id="0" name=""/>
        <dsp:cNvSpPr/>
      </dsp:nvSpPr>
      <dsp:spPr>
        <a:xfrm>
          <a:off x="1820668" y="345058"/>
          <a:ext cx="4616902" cy="4459224"/>
        </a:xfrm>
        <a:prstGeom prst="pie">
          <a:avLst>
            <a:gd name="adj1" fmla="val 16200000"/>
            <a:gd name="adj2" fmla="val 18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Y</a:t>
          </a:r>
          <a:r>
            <a:rPr lang="el-GR" sz="2000" kern="1200" dirty="0" err="1" smtClean="0"/>
            <a:t>λοποίηση</a:t>
          </a:r>
          <a:r>
            <a:rPr lang="el-GR" sz="2000" kern="1200" dirty="0" smtClean="0"/>
            <a:t> των δραστηριοτήτων κινητικότητας</a:t>
          </a:r>
          <a:endParaRPr lang="el-GR" sz="2000" kern="1200" dirty="0"/>
        </a:p>
      </dsp:txBody>
      <dsp:txXfrm>
        <a:off x="4253885" y="1289989"/>
        <a:ext cx="1648893" cy="1327150"/>
      </dsp:txXfrm>
    </dsp:sp>
    <dsp:sp modelId="{5285C7AD-78C3-4311-A297-26146467C6F4}">
      <dsp:nvSpPr>
        <dsp:cNvPr id="0" name=""/>
        <dsp:cNvSpPr/>
      </dsp:nvSpPr>
      <dsp:spPr>
        <a:xfrm>
          <a:off x="1807668" y="504316"/>
          <a:ext cx="4459224" cy="4459224"/>
        </a:xfrm>
        <a:prstGeom prst="pie">
          <a:avLst>
            <a:gd name="adj1" fmla="val 1800000"/>
            <a:gd name="adj2" fmla="val 90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Follow-up</a:t>
          </a:r>
          <a:endParaRPr lang="el-GR" sz="2400" kern="1200" dirty="0" smtClean="0"/>
        </a:p>
      </dsp:txBody>
      <dsp:txXfrm>
        <a:off x="2869388" y="3397504"/>
        <a:ext cx="2388870" cy="1167892"/>
      </dsp:txXfrm>
    </dsp:sp>
    <dsp:sp modelId="{96780EE4-E8C4-4BA9-983F-7CAC93AF4CC7}">
      <dsp:nvSpPr>
        <dsp:cNvPr id="0" name=""/>
        <dsp:cNvSpPr/>
      </dsp:nvSpPr>
      <dsp:spPr>
        <a:xfrm>
          <a:off x="1715829" y="345058"/>
          <a:ext cx="4459224" cy="4459224"/>
        </a:xfrm>
        <a:prstGeom prst="pie">
          <a:avLst>
            <a:gd name="adj1" fmla="val 90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l-GR" sz="2000" kern="1200" dirty="0" smtClean="0"/>
            <a:t>Προετοιμασία</a:t>
          </a:r>
          <a:endParaRPr lang="el-GR" sz="2000" kern="1200" dirty="0"/>
        </a:p>
      </dsp:txBody>
      <dsp:txXfrm>
        <a:off x="2232356" y="1289989"/>
        <a:ext cx="1592580" cy="1327150"/>
      </dsp:txXfrm>
    </dsp:sp>
    <dsp:sp modelId="{52715735-2141-4832-BA72-A0435C7A5457}">
      <dsp:nvSpPr>
        <dsp:cNvPr id="0" name=""/>
        <dsp:cNvSpPr/>
      </dsp:nvSpPr>
      <dsp:spPr>
        <a:xfrm>
          <a:off x="1623169" y="69011"/>
          <a:ext cx="5011318" cy="5011318"/>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3F51439-9761-4211-B380-20E967303DDB}">
      <dsp:nvSpPr>
        <dsp:cNvPr id="0" name=""/>
        <dsp:cNvSpPr/>
      </dsp:nvSpPr>
      <dsp:spPr>
        <a:xfrm>
          <a:off x="1531621" y="227987"/>
          <a:ext cx="5011318" cy="5011318"/>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4365FF6-C8D4-475A-98E7-F1EE9E979CDF}">
      <dsp:nvSpPr>
        <dsp:cNvPr id="0" name=""/>
        <dsp:cNvSpPr/>
      </dsp:nvSpPr>
      <dsp:spPr>
        <a:xfrm>
          <a:off x="1439414" y="69011"/>
          <a:ext cx="5011318" cy="5011318"/>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F9F0148-C3E1-44D9-B9C4-8F66D9866A83}">
      <dsp:nvSpPr>
        <dsp:cNvPr id="0" name=""/>
        <dsp:cNvSpPr/>
      </dsp:nvSpPr>
      <dsp:spPr>
        <a:xfrm>
          <a:off x="0" y="691753"/>
          <a:ext cx="2452687" cy="1471612"/>
        </a:xfrm>
        <a:prstGeom prst="rect">
          <a:avLst/>
        </a:prstGeom>
        <a:solidFill>
          <a:schemeClr val="accent1">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l-GR" sz="2400" kern="1200" dirty="0" smtClean="0"/>
            <a:t>Ταξίδια</a:t>
          </a:r>
          <a:endParaRPr lang="el-GR" sz="2400" kern="1200" dirty="0"/>
        </a:p>
      </dsp:txBody>
      <dsp:txXfrm>
        <a:off x="0" y="691753"/>
        <a:ext cx="2452687" cy="1471612"/>
      </dsp:txXfrm>
    </dsp:sp>
    <dsp:sp modelId="{7041DACC-A13E-45E3-B638-53D260FFEE4C}">
      <dsp:nvSpPr>
        <dsp:cNvPr id="0" name=""/>
        <dsp:cNvSpPr/>
      </dsp:nvSpPr>
      <dsp:spPr>
        <a:xfrm>
          <a:off x="2697956" y="691753"/>
          <a:ext cx="2452687" cy="1471612"/>
        </a:xfrm>
        <a:prstGeom prst="rect">
          <a:avLst/>
        </a:prstGeom>
        <a:solidFill>
          <a:schemeClr val="accent1">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l-GR" sz="2400" kern="1200" dirty="0" smtClean="0"/>
            <a:t>Οργανωτική Υποστήριξη</a:t>
          </a:r>
          <a:endParaRPr lang="el-GR" sz="2400" kern="1200" dirty="0"/>
        </a:p>
      </dsp:txBody>
      <dsp:txXfrm>
        <a:off x="2697956" y="691753"/>
        <a:ext cx="2452687" cy="1471612"/>
      </dsp:txXfrm>
    </dsp:sp>
    <dsp:sp modelId="{E5C521AF-D43C-47CE-97E6-1BFA902DF9CF}">
      <dsp:nvSpPr>
        <dsp:cNvPr id="0" name=""/>
        <dsp:cNvSpPr/>
      </dsp:nvSpPr>
      <dsp:spPr>
        <a:xfrm>
          <a:off x="5395912" y="721516"/>
          <a:ext cx="2452687" cy="1412085"/>
        </a:xfrm>
        <a:prstGeom prst="rect">
          <a:avLst/>
        </a:prstGeom>
        <a:solidFill>
          <a:schemeClr val="accent1">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l-GR" sz="2400" kern="1200" dirty="0" smtClean="0"/>
            <a:t>Υποστήριξη για άτομα με ειδικές ανάγκες</a:t>
          </a:r>
          <a:endParaRPr lang="el-GR" sz="2400" kern="1200" dirty="0"/>
        </a:p>
      </dsp:txBody>
      <dsp:txXfrm>
        <a:off x="5395912" y="721516"/>
        <a:ext cx="2452687" cy="1412085"/>
      </dsp:txXfrm>
    </dsp:sp>
    <dsp:sp modelId="{0B0B68BD-214E-4750-8DFA-03882D06E25C}">
      <dsp:nvSpPr>
        <dsp:cNvPr id="0" name=""/>
        <dsp:cNvSpPr/>
      </dsp:nvSpPr>
      <dsp:spPr>
        <a:xfrm>
          <a:off x="0" y="2421731"/>
          <a:ext cx="2452687" cy="1471612"/>
        </a:xfrm>
        <a:prstGeom prst="rect">
          <a:avLst/>
        </a:prstGeom>
        <a:solidFill>
          <a:schemeClr val="accent1">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l-GR" sz="2400" kern="1200" dirty="0" smtClean="0"/>
            <a:t>Ατομική Υποστήριξη</a:t>
          </a:r>
          <a:endParaRPr lang="el-GR" sz="2400" kern="1200" dirty="0"/>
        </a:p>
      </dsp:txBody>
      <dsp:txXfrm>
        <a:off x="0" y="2421731"/>
        <a:ext cx="2452687" cy="1471612"/>
      </dsp:txXfrm>
    </dsp:sp>
    <dsp:sp modelId="{57E997A1-FEB1-41A8-A24A-166059496FCA}">
      <dsp:nvSpPr>
        <dsp:cNvPr id="0" name=""/>
        <dsp:cNvSpPr/>
      </dsp:nvSpPr>
      <dsp:spPr>
        <a:xfrm>
          <a:off x="2667003" y="2438405"/>
          <a:ext cx="2452687" cy="1471612"/>
        </a:xfrm>
        <a:prstGeom prst="rect">
          <a:avLst/>
        </a:prstGeom>
        <a:solidFill>
          <a:schemeClr val="accent1">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l-GR" sz="2400" kern="1200" dirty="0" smtClean="0"/>
            <a:t>Γλωσσική Υποστήριξη</a:t>
          </a:r>
          <a:endParaRPr lang="el-GR" sz="2400" kern="1200" dirty="0"/>
        </a:p>
      </dsp:txBody>
      <dsp:txXfrm>
        <a:off x="2667003" y="2438405"/>
        <a:ext cx="2452687" cy="1471612"/>
      </dsp:txXfrm>
    </dsp:sp>
    <dsp:sp modelId="{CDC0A3DB-D34A-480A-A5A1-607FB6C3C599}">
      <dsp:nvSpPr>
        <dsp:cNvPr id="0" name=""/>
        <dsp:cNvSpPr/>
      </dsp:nvSpPr>
      <dsp:spPr>
        <a:xfrm>
          <a:off x="5257801" y="2438405"/>
          <a:ext cx="2452687" cy="1471612"/>
        </a:xfrm>
        <a:prstGeom prst="rect">
          <a:avLst/>
        </a:prstGeom>
        <a:solidFill>
          <a:schemeClr val="accent1">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l-GR" sz="2400" kern="1200" dirty="0" smtClean="0"/>
            <a:t>Κατ’ εξαίρεση κόστη</a:t>
          </a:r>
          <a:endParaRPr lang="el-GR" sz="2400" kern="1200" dirty="0"/>
        </a:p>
      </dsp:txBody>
      <dsp:txXfrm>
        <a:off x="5257801" y="2438405"/>
        <a:ext cx="2452687" cy="147161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3DC1CD1-4782-4EDB-8A4D-658CBC039832}" type="datetimeFigureOut">
              <a:rPr lang="el-GR" smtClean="0"/>
              <a:pPr/>
              <a:t>19/12/2013</a:t>
            </a:fld>
            <a:endParaRPr lang="el-GR"/>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l-GR"/>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D7745D2-7BC8-42A7-BD7C-C81EB003A0CB}" type="slidenum">
              <a:rPr lang="el-GR" smtClean="0"/>
              <a:pPr/>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5FD9E7E9-FF57-45FD-A75E-E16331EF6950}" type="datetimeFigureOut">
              <a:rPr lang="el-GR" smtClean="0"/>
              <a:pPr/>
              <a:t>19/12/2013</a:t>
            </a:fld>
            <a:endParaRPr lang="el-GR"/>
          </a:p>
        </p:txBody>
      </p:sp>
      <p:sp>
        <p:nvSpPr>
          <p:cNvPr id="4" name="3 - Θέση εικόνας διαφάνειας"/>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4652E728-6898-47C1-87E1-D1A844ECD3E6}"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12/19/2013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12/19/2013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12/19/2013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12/19/2013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12/19/2013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Layout" Target="../diagrams/layout2.xml"/><Relationship Id="rId7" Type="http://schemas.openxmlformats.org/officeDocument/2006/relationships/image" Target="../media/image5.png"/><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Layout" Target="../diagrams/layout3.xml"/><Relationship Id="rId7" Type="http://schemas.openxmlformats.org/officeDocument/2006/relationships/image" Target="../media/image5.png"/><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 Id="rId9"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4.xml"/><Relationship Id="rId7" Type="http://schemas.openxmlformats.org/officeDocument/2006/relationships/image" Target="../media/image3.jpeg"/><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iky.gr/ecvet" TargetMode="Externa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5.xml"/><Relationship Id="rId7" Type="http://schemas.openxmlformats.org/officeDocument/2006/relationships/image" Target="../media/image3.jpeg"/><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 Id="rId5" Type="http://schemas.openxmlformats.org/officeDocument/2006/relationships/hyperlink" Target="mailto:thdimitraka@iky.gr" TargetMode="External"/><Relationship Id="rId4" Type="http://schemas.openxmlformats.org/officeDocument/2006/relationships/hyperlink" Target="mailto:abaka@iky.gr"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image" Target="../media/image3.jpeg"/><Relationship Id="rId1" Type="http://schemas.openxmlformats.org/officeDocument/2006/relationships/slideLayout" Target="../slideLayouts/slideLayout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normAutofit/>
          </a:bodyPr>
          <a:lstStyle/>
          <a:p>
            <a:pPr marR="0" fontAlgn="auto">
              <a:lnSpc>
                <a:spcPct val="80000"/>
              </a:lnSpc>
              <a:spcAft>
                <a:spcPts val="0"/>
              </a:spcAft>
              <a:defRPr/>
            </a:pPr>
            <a:r>
              <a:rPr lang="el-GR" b="1" dirty="0" smtClean="0">
                <a:latin typeface="Arial" charset="0"/>
              </a:rPr>
              <a:t/>
            </a:r>
            <a:br>
              <a:rPr lang="el-GR" b="1" dirty="0" smtClean="0">
                <a:latin typeface="Arial" charset="0"/>
              </a:rPr>
            </a:br>
            <a:endParaRPr lang="el-GR" dirty="0"/>
          </a:p>
        </p:txBody>
      </p:sp>
      <p:sp>
        <p:nvSpPr>
          <p:cNvPr id="3" name="Subtitle 2"/>
          <p:cNvSpPr>
            <a:spLocks noGrp="1"/>
          </p:cNvSpPr>
          <p:nvPr>
            <p:ph type="subTitle" idx="4294967295"/>
          </p:nvPr>
        </p:nvSpPr>
        <p:spPr>
          <a:xfrm>
            <a:off x="1143000" y="4876800"/>
            <a:ext cx="8001000" cy="1447800"/>
          </a:xfrm>
        </p:spPr>
        <p:txBody>
          <a:bodyPr>
            <a:normAutofit lnSpcReduction="10000"/>
          </a:bodyPr>
          <a:lstStyle/>
          <a:p>
            <a:pPr>
              <a:lnSpc>
                <a:spcPct val="80000"/>
              </a:lnSpc>
              <a:spcBef>
                <a:spcPct val="50000"/>
              </a:spcBef>
              <a:buClr>
                <a:schemeClr val="accent3"/>
              </a:buClr>
              <a:buNone/>
              <a:defRPr/>
            </a:pPr>
            <a:endParaRPr lang="el-GR" sz="2400" b="1" dirty="0" smtClean="0">
              <a:solidFill>
                <a:schemeClr val="accent1">
                  <a:lumMod val="75000"/>
                </a:schemeClr>
              </a:solidFill>
              <a:effectLst>
                <a:outerShdw blurRad="38100" dist="38100" dir="2700000" algn="tl">
                  <a:srgbClr val="C0C0C0"/>
                </a:outerShdw>
              </a:effectLst>
              <a:latin typeface="Palatino Linotype" pitchFamily="18" charset="0"/>
            </a:endParaRPr>
          </a:p>
          <a:p>
            <a:pPr>
              <a:lnSpc>
                <a:spcPct val="80000"/>
              </a:lnSpc>
              <a:spcBef>
                <a:spcPct val="50000"/>
              </a:spcBef>
              <a:buClr>
                <a:schemeClr val="accent3"/>
              </a:buClr>
              <a:buNone/>
              <a:defRPr/>
            </a:pPr>
            <a:endParaRPr lang="en-US" sz="1800" b="1" dirty="0" smtClean="0">
              <a:solidFill>
                <a:srgbClr val="0070C0"/>
              </a:solidFill>
              <a:effectLst>
                <a:outerShdw blurRad="38100" dist="38100" dir="2700000" algn="tl">
                  <a:srgbClr val="C0C0C0"/>
                </a:outerShdw>
              </a:effectLst>
              <a:latin typeface="Palatino Linotype" pitchFamily="18" charset="0"/>
            </a:endParaRPr>
          </a:p>
          <a:p>
            <a:pPr>
              <a:lnSpc>
                <a:spcPct val="80000"/>
              </a:lnSpc>
              <a:spcBef>
                <a:spcPct val="50000"/>
              </a:spcBef>
              <a:buClr>
                <a:schemeClr val="accent3"/>
              </a:buClr>
              <a:buNone/>
              <a:defRPr/>
            </a:pPr>
            <a:r>
              <a:rPr lang="el-GR" sz="1800" b="1" dirty="0" smtClean="0">
                <a:solidFill>
                  <a:srgbClr val="0070C0"/>
                </a:solidFill>
                <a:effectLst>
                  <a:outerShdw blurRad="38100" dist="38100" dir="2700000" algn="tl">
                    <a:srgbClr val="C0C0C0"/>
                  </a:outerShdw>
                </a:effectLst>
                <a:latin typeface="Palatino Linotype" pitchFamily="18" charset="0"/>
              </a:rPr>
              <a:t>Τετάρτη, </a:t>
            </a:r>
            <a:r>
              <a:rPr lang="en-US" sz="1800" b="1" dirty="0" smtClean="0">
                <a:solidFill>
                  <a:srgbClr val="0070C0"/>
                </a:solidFill>
                <a:effectLst>
                  <a:outerShdw blurRad="38100" dist="38100" dir="2700000" algn="tl">
                    <a:srgbClr val="C0C0C0"/>
                  </a:outerShdw>
                </a:effectLst>
                <a:latin typeface="Palatino Linotype" pitchFamily="18" charset="0"/>
              </a:rPr>
              <a:t>1</a:t>
            </a:r>
            <a:r>
              <a:rPr lang="el-GR" sz="1800" b="1" dirty="0" smtClean="0">
                <a:solidFill>
                  <a:srgbClr val="0070C0"/>
                </a:solidFill>
                <a:effectLst>
                  <a:outerShdw blurRad="38100" dist="38100" dir="2700000" algn="tl">
                    <a:srgbClr val="C0C0C0"/>
                  </a:outerShdw>
                </a:effectLst>
                <a:latin typeface="Palatino Linotype" pitchFamily="18" charset="0"/>
              </a:rPr>
              <a:t>8 Δεκεμβρίου 2013</a:t>
            </a:r>
          </a:p>
          <a:p>
            <a:pPr>
              <a:lnSpc>
                <a:spcPct val="80000"/>
              </a:lnSpc>
              <a:spcBef>
                <a:spcPct val="50000"/>
              </a:spcBef>
              <a:buClr>
                <a:schemeClr val="accent3"/>
              </a:buClr>
              <a:buNone/>
              <a:defRPr/>
            </a:pPr>
            <a:r>
              <a:rPr lang="el-GR" sz="1800" b="1" dirty="0" smtClean="0">
                <a:solidFill>
                  <a:srgbClr val="0070C0"/>
                </a:solidFill>
                <a:effectLst>
                  <a:outerShdw blurRad="38100" dist="38100" dir="2700000" algn="tl">
                    <a:srgbClr val="C0C0C0"/>
                  </a:outerShdw>
                </a:effectLst>
                <a:latin typeface="Palatino Linotype" pitchFamily="18" charset="0"/>
              </a:rPr>
              <a:t>Αθήνα, </a:t>
            </a:r>
            <a:r>
              <a:rPr lang="en-US" sz="1800" b="1" dirty="0" smtClean="0">
                <a:solidFill>
                  <a:srgbClr val="0070C0"/>
                </a:solidFill>
                <a:effectLst>
                  <a:outerShdw blurRad="38100" dist="38100" dir="2700000" algn="tl">
                    <a:srgbClr val="C0C0C0"/>
                  </a:outerShdw>
                </a:effectLst>
                <a:latin typeface="Palatino Linotype" pitchFamily="18" charset="0"/>
              </a:rPr>
              <a:t>ROYAL OLYMPIC HOTEL</a:t>
            </a:r>
            <a:endParaRPr lang="el-GR" sz="1800" b="1" dirty="0" smtClean="0">
              <a:solidFill>
                <a:srgbClr val="0070C0"/>
              </a:solidFill>
              <a:effectLst>
                <a:outerShdw blurRad="38100" dist="38100" dir="2700000" algn="tl">
                  <a:srgbClr val="C0C0C0"/>
                </a:outerShdw>
              </a:effectLst>
              <a:latin typeface="Palatino Linotype" pitchFamily="18" charset="0"/>
            </a:endParaRPr>
          </a:p>
          <a:p>
            <a:endParaRPr lang="el-GR" dirty="0">
              <a:solidFill>
                <a:srgbClr val="0070C0"/>
              </a:solidFill>
            </a:endParaRPr>
          </a:p>
        </p:txBody>
      </p:sp>
      <p:sp>
        <p:nvSpPr>
          <p:cNvPr id="5" name="TextBox 4"/>
          <p:cNvSpPr txBox="1"/>
          <p:nvPr/>
        </p:nvSpPr>
        <p:spPr>
          <a:xfrm>
            <a:off x="4191000" y="5943600"/>
            <a:ext cx="4724400" cy="707886"/>
          </a:xfrm>
          <a:prstGeom prst="rect">
            <a:avLst/>
          </a:prstGeom>
          <a:noFill/>
        </p:spPr>
        <p:txBody>
          <a:bodyPr wrap="square" rtlCol="0">
            <a:spAutoFit/>
          </a:bodyPr>
          <a:lstStyle/>
          <a:p>
            <a:pPr algn="r">
              <a:spcBef>
                <a:spcPct val="50000"/>
              </a:spcBef>
              <a:defRPr/>
            </a:pPr>
            <a:r>
              <a:rPr lang="el-GR" sz="1600" b="1" i="1" dirty="0" smtClean="0">
                <a:solidFill>
                  <a:srgbClr val="0070C0"/>
                </a:solidFill>
                <a:effectLst>
                  <a:outerShdw blurRad="38100" dist="38100" dir="2700000" algn="tl">
                    <a:srgbClr val="C0C0C0"/>
                  </a:outerShdw>
                </a:effectLst>
                <a:latin typeface="Palatino Linotype" pitchFamily="18" charset="0"/>
              </a:rPr>
              <a:t>Αλεξάνδρα Μπάκα</a:t>
            </a:r>
          </a:p>
          <a:p>
            <a:pPr algn="r">
              <a:spcBef>
                <a:spcPct val="50000"/>
              </a:spcBef>
              <a:defRPr/>
            </a:pPr>
            <a:r>
              <a:rPr lang="el-GR" sz="1600" b="1" i="1" dirty="0" smtClean="0">
                <a:solidFill>
                  <a:srgbClr val="0070C0"/>
                </a:solidFill>
                <a:effectLst>
                  <a:outerShdw blurRad="38100" dist="38100" dir="2700000" algn="tl">
                    <a:srgbClr val="C0C0C0"/>
                  </a:outerShdw>
                </a:effectLst>
                <a:latin typeface="Palatino Linotype" pitchFamily="18" charset="0"/>
              </a:rPr>
              <a:t>Υπεύθυνη Κινητικότητας </a:t>
            </a:r>
            <a:r>
              <a:rPr lang="en-GB" sz="1600" b="1" i="1" dirty="0" smtClean="0">
                <a:solidFill>
                  <a:srgbClr val="0070C0"/>
                </a:solidFill>
                <a:effectLst>
                  <a:outerShdw blurRad="38100" dist="38100" dir="2700000" algn="tl">
                    <a:srgbClr val="C0C0C0"/>
                  </a:outerShdw>
                </a:effectLst>
                <a:latin typeface="Palatino Linotype" pitchFamily="18" charset="0"/>
              </a:rPr>
              <a:t>VET</a:t>
            </a:r>
            <a:endParaRPr lang="en-GB" sz="1600" b="1" i="1" dirty="0">
              <a:solidFill>
                <a:srgbClr val="0070C0"/>
              </a:solidFill>
              <a:effectLst>
                <a:outerShdw blurRad="38100" dist="38100" dir="2700000" algn="tl">
                  <a:srgbClr val="C0C0C0"/>
                </a:outerShdw>
              </a:effectLst>
              <a:latin typeface="Palatino Linotype" pitchFamily="18" charset="0"/>
            </a:endParaRPr>
          </a:p>
        </p:txBody>
      </p:sp>
      <p:pic>
        <p:nvPicPr>
          <p:cNvPr id="8" name="Picture 2"/>
          <p:cNvPicPr>
            <a:picLocks noChangeAspect="1" noChangeArrowheads="1"/>
          </p:cNvPicPr>
          <p:nvPr/>
        </p:nvPicPr>
        <p:blipFill>
          <a:blip r:embed="rId2" cstate="print"/>
          <a:srcRect/>
          <a:stretch>
            <a:fillRect/>
          </a:stretch>
        </p:blipFill>
        <p:spPr bwMode="auto">
          <a:xfrm>
            <a:off x="2971800" y="1143000"/>
            <a:ext cx="3019425" cy="3219450"/>
          </a:xfrm>
          <a:prstGeom prst="rect">
            <a:avLst/>
          </a:prstGeom>
          <a:noFill/>
          <a:ln w="9525">
            <a:noFill/>
            <a:miter lim="800000"/>
            <a:headEnd/>
            <a:tailEnd/>
          </a:ln>
          <a:effectLst/>
        </p:spPr>
      </p:pic>
      <p:sp>
        <p:nvSpPr>
          <p:cNvPr id="10" name="TextBox 9"/>
          <p:cNvSpPr txBox="1"/>
          <p:nvPr/>
        </p:nvSpPr>
        <p:spPr>
          <a:xfrm>
            <a:off x="3048000" y="4419600"/>
            <a:ext cx="2895600" cy="954107"/>
          </a:xfrm>
          <a:prstGeom prst="rect">
            <a:avLst/>
          </a:prstGeom>
          <a:noFill/>
        </p:spPr>
        <p:txBody>
          <a:bodyPr wrap="square" rtlCol="0">
            <a:spAutoFit/>
          </a:bodyPr>
          <a:lstStyle/>
          <a:p>
            <a:r>
              <a:rPr lang="en-US" sz="3200" dirty="0" smtClean="0">
                <a:solidFill>
                  <a:srgbClr val="0070C0"/>
                </a:solidFill>
              </a:rPr>
              <a:t>       </a:t>
            </a:r>
            <a:r>
              <a:rPr lang="en-US" sz="2400" dirty="0" smtClean="0">
                <a:solidFill>
                  <a:srgbClr val="0070C0"/>
                </a:solidFill>
              </a:rPr>
              <a:t>ERASMUS +</a:t>
            </a:r>
          </a:p>
          <a:p>
            <a:r>
              <a:rPr lang="en-US" sz="2400" dirty="0" smtClean="0">
                <a:solidFill>
                  <a:srgbClr val="0070C0"/>
                </a:solidFill>
              </a:rPr>
              <a:t>        KEY ACTION 1</a:t>
            </a:r>
            <a:endParaRPr lang="el-GR" sz="2400" dirty="0">
              <a:solidFill>
                <a:srgbClr val="0070C0"/>
              </a:solidFill>
            </a:endParaRPr>
          </a:p>
        </p:txBody>
      </p:sp>
      <p:pic>
        <p:nvPicPr>
          <p:cNvPr id="11" name="4 - Εικόνα" descr="EU flag-Erasmus+_vect_POS.jpg"/>
          <p:cNvPicPr>
            <a:picLocks noChangeAspect="1"/>
          </p:cNvPicPr>
          <p:nvPr/>
        </p:nvPicPr>
        <p:blipFill>
          <a:blip r:embed="rId3" cstate="print"/>
          <a:stretch>
            <a:fillRect/>
          </a:stretch>
        </p:blipFill>
        <p:spPr>
          <a:xfrm>
            <a:off x="0" y="0"/>
            <a:ext cx="2677147" cy="764704"/>
          </a:xfrm>
          <a:prstGeom prst="rect">
            <a:avLst/>
          </a:prstGeom>
        </p:spPr>
      </p:pic>
      <p:pic>
        <p:nvPicPr>
          <p:cNvPr id="12" name="4 - Εικόνα" descr="iky.png"/>
          <p:cNvPicPr>
            <a:picLocks noChangeAspect="1"/>
          </p:cNvPicPr>
          <p:nvPr/>
        </p:nvPicPr>
        <p:blipFill>
          <a:blip r:embed="rId4" cstate="print"/>
          <a:stretch>
            <a:fillRect/>
          </a:stretch>
        </p:blipFill>
        <p:spPr>
          <a:xfrm>
            <a:off x="7953921" y="0"/>
            <a:ext cx="1190079" cy="111004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143000"/>
          </a:xfrm>
        </p:spPr>
        <p:txBody>
          <a:bodyPr>
            <a:normAutofit/>
          </a:bodyPr>
          <a:lstStyle/>
          <a:p>
            <a:pPr algn="ctr"/>
            <a:r>
              <a:rPr lang="el-GR" sz="3200" u="sng" dirty="0" smtClean="0">
                <a:solidFill>
                  <a:schemeClr val="tx1"/>
                </a:solidFill>
                <a:latin typeface="+mn-lt"/>
                <a:ea typeface="+mn-ea"/>
                <a:cs typeface="+mn-cs"/>
              </a:rPr>
              <a:t>Κατηγορίες Δαπανών-</a:t>
            </a:r>
            <a:r>
              <a:rPr lang="en-US" sz="3200" u="sng" dirty="0" smtClean="0">
                <a:solidFill>
                  <a:schemeClr val="tx1"/>
                </a:solidFill>
                <a:latin typeface="+mn-lt"/>
                <a:ea typeface="+mn-ea"/>
                <a:cs typeface="+mn-cs"/>
              </a:rPr>
              <a:t>VET Learners</a:t>
            </a:r>
            <a:endParaRPr lang="el-GR" sz="3200" u="sng" dirty="0">
              <a:solidFill>
                <a:schemeClr val="tx1"/>
              </a:solidFill>
              <a:latin typeface="+mn-lt"/>
              <a:ea typeface="+mn-ea"/>
              <a:cs typeface="+mn-cs"/>
            </a:endParaRPr>
          </a:p>
        </p:txBody>
      </p:sp>
      <p:graphicFrame>
        <p:nvGraphicFramePr>
          <p:cNvPr id="7" name="Diagram 6"/>
          <p:cNvGraphicFramePr/>
          <p:nvPr/>
        </p:nvGraphicFramePr>
        <p:xfrm>
          <a:off x="685800" y="1447800"/>
          <a:ext cx="7848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1" name="Picture 3"/>
          <p:cNvPicPr>
            <a:picLocks noChangeAspect="1" noChangeArrowheads="1"/>
          </p:cNvPicPr>
          <p:nvPr/>
        </p:nvPicPr>
        <p:blipFill>
          <a:blip r:embed="rId7" cstate="print"/>
          <a:srcRect/>
          <a:stretch>
            <a:fillRect/>
          </a:stretch>
        </p:blipFill>
        <p:spPr bwMode="auto">
          <a:xfrm>
            <a:off x="2438400" y="5715000"/>
            <a:ext cx="4267200" cy="1143000"/>
          </a:xfrm>
          <a:prstGeom prst="rect">
            <a:avLst/>
          </a:prstGeom>
          <a:noFill/>
          <a:ln w="9525">
            <a:noFill/>
            <a:miter lim="800000"/>
            <a:headEnd/>
            <a:tailEnd/>
          </a:ln>
        </p:spPr>
      </p:pic>
      <p:pic>
        <p:nvPicPr>
          <p:cNvPr id="8" name="4 - Εικόνα" descr="EU flag-Erasmus+_vect_POS.jpg"/>
          <p:cNvPicPr>
            <a:picLocks noChangeAspect="1"/>
          </p:cNvPicPr>
          <p:nvPr/>
        </p:nvPicPr>
        <p:blipFill>
          <a:blip r:embed="rId8" cstate="print"/>
          <a:stretch>
            <a:fillRect/>
          </a:stretch>
        </p:blipFill>
        <p:spPr>
          <a:xfrm>
            <a:off x="0" y="0"/>
            <a:ext cx="2677147" cy="764704"/>
          </a:xfrm>
          <a:prstGeom prst="rect">
            <a:avLst/>
          </a:prstGeom>
        </p:spPr>
      </p:pic>
      <p:pic>
        <p:nvPicPr>
          <p:cNvPr id="9" name="4 - Εικόνα" descr="iky.png"/>
          <p:cNvPicPr>
            <a:picLocks noChangeAspect="1"/>
          </p:cNvPicPr>
          <p:nvPr/>
        </p:nvPicPr>
        <p:blipFill>
          <a:blip r:embed="rId9" cstate="print"/>
          <a:stretch>
            <a:fillRect/>
          </a:stretch>
        </p:blipFill>
        <p:spPr>
          <a:xfrm>
            <a:off x="7953921" y="0"/>
            <a:ext cx="1190079" cy="1110045"/>
          </a:xfrm>
          <a:prstGeom prst="rect">
            <a:avLst/>
          </a:prstGeom>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1219200"/>
            <a:ext cx="7848600" cy="7463582"/>
          </a:xfrm>
          <a:prstGeom prst="rect">
            <a:avLst/>
          </a:prstGeom>
          <a:noFill/>
        </p:spPr>
        <p:txBody>
          <a:bodyPr wrap="square" rtlCol="0">
            <a:spAutoFit/>
          </a:bodyPr>
          <a:lstStyle/>
          <a:p>
            <a:pPr algn="ctr"/>
            <a:r>
              <a:rPr lang="el-GR" sz="2800" u="sng" dirty="0" smtClean="0"/>
              <a:t>ΚΑΤΗΓΟΡΙΕΣ ΔΑΠΑΝΩΝ (</a:t>
            </a:r>
            <a:r>
              <a:rPr lang="en-US" sz="2800" u="sng" dirty="0" smtClean="0"/>
              <a:t>VET Learners)</a:t>
            </a:r>
            <a:r>
              <a:rPr lang="el-GR" sz="2800" u="sng" dirty="0" smtClean="0"/>
              <a:t>  (1)</a:t>
            </a:r>
          </a:p>
          <a:p>
            <a:pPr algn="just">
              <a:buFont typeface="Wingdings" pitchFamily="2" charset="2"/>
              <a:buChar char="q"/>
            </a:pPr>
            <a:r>
              <a:rPr lang="el-GR" sz="2000" u="sng" dirty="0" smtClean="0"/>
              <a:t>Ταξίδια: </a:t>
            </a:r>
          </a:p>
          <a:p>
            <a:pPr algn="just"/>
            <a:r>
              <a:rPr lang="el-GR" sz="2000" dirty="0" smtClean="0"/>
              <a:t>Κόστος μετακίνησης συμμετεχόντων και συνοδών (όπου ισχύει) από το σημείο αναχώρησης στο τόπο του φορέα υποδοχής και επιστροφή (κλίμακα μοναδιαίου κόστους μέσω χιλιομετρικής απόστασης, π.χ.  Από 100 - 499 </a:t>
            </a:r>
            <a:r>
              <a:rPr lang="el-GR" sz="2000" dirty="0" err="1" smtClean="0"/>
              <a:t>χλ.μ</a:t>
            </a:r>
            <a:r>
              <a:rPr lang="el-GR" sz="2000" dirty="0" smtClean="0"/>
              <a:t> = 180€ ανά συμμετέχοντα)</a:t>
            </a:r>
            <a:endParaRPr lang="en-US" sz="2000" dirty="0" smtClean="0"/>
          </a:p>
          <a:p>
            <a:pPr algn="just">
              <a:buFont typeface="Wingdings" pitchFamily="2" charset="2"/>
              <a:buChar char="q"/>
            </a:pPr>
            <a:r>
              <a:rPr lang="el-GR" sz="2000" dirty="0" smtClean="0"/>
              <a:t>Οργανωτική Υποστήριξη: κάθε δαπάνη που συνδέεται άμεσα με την υλοποίηση των δραστηριοτήτων κινητικότητας </a:t>
            </a:r>
            <a:r>
              <a:rPr lang="el-GR" sz="2000" dirty="0" smtClean="0">
                <a:solidFill>
                  <a:srgbClr val="FF0000"/>
                </a:solidFill>
              </a:rPr>
              <a:t>(εκτός της διαβίωσης των συμμετεχόντων)</a:t>
            </a:r>
            <a:r>
              <a:rPr lang="el-GR" sz="2000" dirty="0" smtClean="0"/>
              <a:t>, </a:t>
            </a:r>
            <a:r>
              <a:rPr lang="el-GR" sz="2000" u="sng" dirty="0" smtClean="0"/>
              <a:t>συμπεριλαμβανομένη</a:t>
            </a:r>
            <a:r>
              <a:rPr lang="el-GR" sz="2000" dirty="0" smtClean="0"/>
              <a:t>ς της προετοιμασίας (παιδαγωγική, διαπολιτισμική, γλωσσική) όπου απαιτείται, την παρακολούθηση και την υποστήριξη των συμμετεχόντων </a:t>
            </a:r>
            <a:r>
              <a:rPr lang="el-GR" sz="2000" u="sng" dirty="0" smtClean="0"/>
              <a:t>κατά τη διάρκεια της κινητικότητας,</a:t>
            </a:r>
            <a:r>
              <a:rPr lang="el-GR" sz="2000" dirty="0" smtClean="0"/>
              <a:t> την επικύρωση των μαθησιακών αποτελεσμάτων (κλίμακα μοναδιαίου κόστους βάσει του αριθμού των </a:t>
            </a:r>
            <a:r>
              <a:rPr lang="el-GR" sz="2000" dirty="0" err="1" smtClean="0"/>
              <a:t>συμ</a:t>
            </a:r>
            <a:r>
              <a:rPr lang="el-GR" sz="2000" dirty="0" smtClean="0"/>
              <a:t>/</a:t>
            </a:r>
            <a:r>
              <a:rPr lang="el-GR" sz="2000" dirty="0" err="1" smtClean="0"/>
              <a:t>ντων</a:t>
            </a:r>
            <a:r>
              <a:rPr lang="el-GR" sz="2000" dirty="0" smtClean="0"/>
              <a:t>)</a:t>
            </a:r>
          </a:p>
          <a:p>
            <a:pPr algn="just">
              <a:buFont typeface="Wingdings" pitchFamily="2" charset="2"/>
              <a:buChar char="q"/>
            </a:pPr>
            <a:r>
              <a:rPr lang="el-GR" sz="2000" dirty="0" smtClean="0"/>
              <a:t> Υποστήριξη για ΑΜΕΑ:</a:t>
            </a:r>
            <a:r>
              <a:rPr lang="en-US" sz="2000" dirty="0" smtClean="0"/>
              <a:t> </a:t>
            </a:r>
            <a:r>
              <a:rPr lang="el-GR" sz="2000" u="sng" dirty="0" smtClean="0"/>
              <a:t>μόνο</a:t>
            </a:r>
            <a:r>
              <a:rPr lang="el-GR" sz="2000" dirty="0" smtClean="0"/>
              <a:t> για δαπάνες που πραγματοποιούνται για συμμετέχοντες ΑΜΕΑ (αν ισχύει)</a:t>
            </a:r>
          </a:p>
          <a:p>
            <a:pPr algn="just"/>
            <a:endParaRPr lang="en-US" sz="2000" dirty="0" smtClean="0"/>
          </a:p>
          <a:p>
            <a:pPr algn="just"/>
            <a:endParaRPr lang="el-GR" sz="2000" dirty="0" smtClean="0"/>
          </a:p>
          <a:p>
            <a:pPr algn="just"/>
            <a:endParaRPr lang="el-GR" sz="2000" dirty="0" smtClean="0"/>
          </a:p>
          <a:p>
            <a:endParaRPr lang="en-US" sz="2300" dirty="0" smtClean="0"/>
          </a:p>
          <a:p>
            <a:pPr algn="ctr"/>
            <a:endParaRPr lang="el-GR" sz="2800" u="sng" dirty="0" smtClean="0"/>
          </a:p>
          <a:p>
            <a:pPr algn="just"/>
            <a:endParaRPr lang="el-GR" sz="2000" dirty="0" smtClean="0"/>
          </a:p>
          <a:p>
            <a:pPr algn="just"/>
            <a:endParaRPr lang="el-GR" sz="2000" dirty="0" smtClean="0"/>
          </a:p>
        </p:txBody>
      </p:sp>
      <p:pic>
        <p:nvPicPr>
          <p:cNvPr id="5"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7"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219200"/>
            <a:ext cx="7848600" cy="7586692"/>
          </a:xfrm>
          <a:prstGeom prst="rect">
            <a:avLst/>
          </a:prstGeom>
          <a:noFill/>
        </p:spPr>
        <p:txBody>
          <a:bodyPr wrap="square" rtlCol="0">
            <a:spAutoFit/>
          </a:bodyPr>
          <a:lstStyle/>
          <a:p>
            <a:pPr algn="ctr"/>
            <a:r>
              <a:rPr lang="el-GR" sz="2800" u="sng" dirty="0" smtClean="0"/>
              <a:t>ΚΑΤΗΓΟΡΙΕΣ ΔΑΠΑΝΩΝ (</a:t>
            </a:r>
            <a:r>
              <a:rPr lang="en-US" sz="2800" u="sng" dirty="0" smtClean="0"/>
              <a:t>VET Learners)</a:t>
            </a:r>
            <a:r>
              <a:rPr lang="el-GR" sz="2800" u="sng" dirty="0" smtClean="0"/>
              <a:t>  (2)</a:t>
            </a:r>
          </a:p>
          <a:p>
            <a:pPr algn="ctr"/>
            <a:endParaRPr lang="el-GR" sz="2800" u="sng" dirty="0" smtClean="0"/>
          </a:p>
          <a:p>
            <a:pPr algn="just">
              <a:buFont typeface="Wingdings" pitchFamily="2" charset="2"/>
              <a:buChar char="q"/>
            </a:pPr>
            <a:r>
              <a:rPr lang="el-GR" sz="2000" dirty="0" smtClean="0"/>
              <a:t>Ατομική Υποστήριξη: κόστη που συνδέονται άμεσα με την διαβίωση των συμμετεχόντων και των συνοδών  (όπου ισχύει) κατά τη διάρκεια της περιόδου κατάρτισης (κλίμακα μοναδιαίου κόστους βάσει διάρκειας παραμονής, π.χ. μέχρι 14 ημέρες, από τη 15</a:t>
            </a:r>
            <a:r>
              <a:rPr lang="el-GR" sz="2000" baseline="30000" dirty="0" smtClean="0"/>
              <a:t>η</a:t>
            </a:r>
            <a:r>
              <a:rPr lang="el-GR" sz="2000" dirty="0" smtClean="0"/>
              <a:t> μέχρι τη 60</a:t>
            </a:r>
            <a:r>
              <a:rPr lang="el-GR" sz="2000" baseline="30000" dirty="0" smtClean="0"/>
              <a:t>η</a:t>
            </a:r>
            <a:r>
              <a:rPr lang="el-GR" sz="2000" dirty="0" smtClean="0"/>
              <a:t> ημέρα </a:t>
            </a:r>
            <a:r>
              <a:rPr lang="el-GR" sz="2000" dirty="0" err="1" smtClean="0"/>
              <a:t>κ.ο.κ</a:t>
            </a:r>
            <a:r>
              <a:rPr lang="el-GR" sz="2000" dirty="0" smtClean="0"/>
              <a:t> )</a:t>
            </a:r>
          </a:p>
          <a:p>
            <a:pPr algn="just">
              <a:buFont typeface="Wingdings" pitchFamily="2" charset="2"/>
              <a:buChar char="q"/>
            </a:pPr>
            <a:r>
              <a:rPr lang="el-GR" sz="2000" dirty="0" smtClean="0"/>
              <a:t>Γλωσσική Υποστήριξη: κόστη που συνδέονται  με την υποστήριξη που παρέχεται στους συμμετέχοντες πριν την αναχώρηση ή κατά τη διάρκεια της κινητικότητας  με σκοπό τη βελτίωση της γλώσσας που θα χρησιμοποιήσουν κατά τη διάρκεια της δραστηριότητας όπου θα έχουν τη κατάρτιση (μόνο για διάρκεια δραστηριοτήτων από 1-12 μήνες)</a:t>
            </a:r>
          </a:p>
          <a:p>
            <a:pPr algn="just">
              <a:buFont typeface="Wingdings" pitchFamily="2" charset="2"/>
              <a:buChar char="q"/>
            </a:pPr>
            <a:r>
              <a:rPr lang="el-GR" sz="2000" dirty="0" smtClean="0"/>
              <a:t>Κατ’ εξαίρεση κόστη : κόστη που έχουν να κάνουν με έκδοση βίζας, ειδικής άδειας παραμονής κλπ. </a:t>
            </a:r>
            <a:r>
              <a:rPr lang="el-GR" sz="2000" dirty="0" smtClean="0">
                <a:solidFill>
                  <a:srgbClr val="FF0000"/>
                </a:solidFill>
              </a:rPr>
              <a:t>Προσοχή</a:t>
            </a:r>
            <a:r>
              <a:rPr lang="el-GR" sz="2000" dirty="0" smtClean="0"/>
              <a:t> είναι μια κατηγορία δαπάνης στην οποία απαιτείται πολύ καλή τεκμηρίωση στην αίτηση</a:t>
            </a:r>
          </a:p>
          <a:p>
            <a:pPr algn="just">
              <a:buFont typeface="Wingdings" pitchFamily="2" charset="2"/>
              <a:buChar char="q"/>
            </a:pPr>
            <a:endParaRPr lang="en-US" sz="2000" dirty="0" smtClean="0"/>
          </a:p>
          <a:p>
            <a:pPr algn="just"/>
            <a:endParaRPr lang="el-GR" sz="2000" dirty="0" smtClean="0"/>
          </a:p>
          <a:p>
            <a:pPr algn="just"/>
            <a:endParaRPr lang="el-GR" sz="2000" dirty="0" smtClean="0"/>
          </a:p>
          <a:p>
            <a:endParaRPr lang="en-US" sz="2300" dirty="0" smtClean="0"/>
          </a:p>
          <a:p>
            <a:pPr algn="ctr"/>
            <a:endParaRPr lang="el-GR" sz="2800" u="sng" dirty="0" smtClean="0"/>
          </a:p>
          <a:p>
            <a:pPr algn="just"/>
            <a:endParaRPr lang="el-GR" sz="2000" dirty="0" smtClean="0"/>
          </a:p>
          <a:p>
            <a:pPr algn="just"/>
            <a:endParaRPr lang="el-GR" sz="2000" dirty="0" smtClean="0"/>
          </a:p>
        </p:txBody>
      </p:sp>
      <p:pic>
        <p:nvPicPr>
          <p:cNvPr id="6"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7"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0" y="1748909"/>
            <a:ext cx="7924800" cy="2031325"/>
          </a:xfrm>
          <a:prstGeom prst="rect">
            <a:avLst/>
          </a:prstGeom>
          <a:noFill/>
        </p:spPr>
        <p:txBody>
          <a:bodyPr wrap="square" rtlCol="0">
            <a:spAutoFit/>
          </a:bodyPr>
          <a:lstStyle/>
          <a:p>
            <a:pPr marL="342900" indent="-342900"/>
            <a:endParaRPr lang="el-GR" dirty="0" smtClean="0"/>
          </a:p>
          <a:p>
            <a:pPr indent="-342900">
              <a:buFontTx/>
              <a:buAutoNum type="arabicPeriod"/>
            </a:pPr>
            <a:endParaRPr lang="el-GR" dirty="0" smtClean="0"/>
          </a:p>
          <a:p>
            <a:pPr indent="-342900">
              <a:buFontTx/>
              <a:buAutoNum type="arabicPeriod"/>
            </a:pPr>
            <a:endParaRPr lang="el-GR" dirty="0" smtClean="0"/>
          </a:p>
          <a:p>
            <a:pPr indent="-342900">
              <a:buFontTx/>
              <a:buAutoNum type="arabicPeriod"/>
            </a:pPr>
            <a:endParaRPr lang="el-GR" dirty="0" smtClean="0"/>
          </a:p>
          <a:p>
            <a:pPr indent="-342900">
              <a:buFontTx/>
              <a:buAutoNum type="arabicPeriod"/>
            </a:pPr>
            <a:endParaRPr lang="el-GR" dirty="0" smtClean="0"/>
          </a:p>
          <a:p>
            <a:pPr indent="-342900">
              <a:buFontTx/>
              <a:buAutoNum type="arabicPeriod"/>
            </a:pPr>
            <a:endParaRPr lang="el-GR" dirty="0" smtClean="0"/>
          </a:p>
          <a:p>
            <a:pPr indent="-342900">
              <a:buAutoNum type="arabicPeriod"/>
            </a:pPr>
            <a:endParaRPr lang="el-GR" dirty="0" smtClean="0"/>
          </a:p>
        </p:txBody>
      </p:sp>
      <p:sp>
        <p:nvSpPr>
          <p:cNvPr id="6" name="Title 1"/>
          <p:cNvSpPr>
            <a:spLocks noGrp="1"/>
          </p:cNvSpPr>
          <p:nvPr>
            <p:ph type="title"/>
          </p:nvPr>
        </p:nvSpPr>
        <p:spPr>
          <a:xfrm>
            <a:off x="685800" y="533400"/>
            <a:ext cx="7772400" cy="1143000"/>
          </a:xfrm>
        </p:spPr>
        <p:txBody>
          <a:bodyPr>
            <a:normAutofit/>
          </a:bodyPr>
          <a:lstStyle/>
          <a:p>
            <a:pPr algn="ctr"/>
            <a:r>
              <a:rPr lang="el-GR" sz="3200" u="sng" dirty="0" smtClean="0">
                <a:solidFill>
                  <a:schemeClr val="tx1"/>
                </a:solidFill>
                <a:latin typeface="+mn-lt"/>
                <a:ea typeface="+mn-ea"/>
                <a:cs typeface="+mn-cs"/>
              </a:rPr>
              <a:t>Κατηγορίες Δαπανών-</a:t>
            </a:r>
            <a:r>
              <a:rPr lang="en-US" sz="3200" u="sng" dirty="0" smtClean="0">
                <a:solidFill>
                  <a:schemeClr val="tx1"/>
                </a:solidFill>
                <a:latin typeface="+mn-lt"/>
                <a:ea typeface="+mn-ea"/>
                <a:cs typeface="+mn-cs"/>
              </a:rPr>
              <a:t>VET Staff</a:t>
            </a:r>
            <a:endParaRPr lang="el-GR" sz="3200" u="sng" dirty="0">
              <a:solidFill>
                <a:schemeClr val="tx1"/>
              </a:solidFill>
              <a:latin typeface="+mn-lt"/>
              <a:ea typeface="+mn-ea"/>
              <a:cs typeface="+mn-cs"/>
            </a:endParaRPr>
          </a:p>
        </p:txBody>
      </p:sp>
      <p:graphicFrame>
        <p:nvGraphicFramePr>
          <p:cNvPr id="9" name="Diagram 8"/>
          <p:cNvGraphicFramePr/>
          <p:nvPr/>
        </p:nvGraphicFramePr>
        <p:xfrm>
          <a:off x="685800" y="1447800"/>
          <a:ext cx="7848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3"/>
          <p:cNvPicPr>
            <a:picLocks noChangeAspect="1" noChangeArrowheads="1"/>
          </p:cNvPicPr>
          <p:nvPr/>
        </p:nvPicPr>
        <p:blipFill>
          <a:blip r:embed="rId7" cstate="print"/>
          <a:srcRect/>
          <a:stretch>
            <a:fillRect/>
          </a:stretch>
        </p:blipFill>
        <p:spPr bwMode="auto">
          <a:xfrm>
            <a:off x="2438400" y="5715000"/>
            <a:ext cx="4267200" cy="1143000"/>
          </a:xfrm>
          <a:prstGeom prst="rect">
            <a:avLst/>
          </a:prstGeom>
          <a:noFill/>
          <a:ln w="9525">
            <a:noFill/>
            <a:miter lim="800000"/>
            <a:headEnd/>
            <a:tailEnd/>
          </a:ln>
        </p:spPr>
      </p:pic>
      <p:pic>
        <p:nvPicPr>
          <p:cNvPr id="11" name="4 - Εικόνα" descr="EU flag-Erasmus+_vect_POS.jpg"/>
          <p:cNvPicPr>
            <a:picLocks noChangeAspect="1"/>
          </p:cNvPicPr>
          <p:nvPr/>
        </p:nvPicPr>
        <p:blipFill>
          <a:blip r:embed="rId8" cstate="print"/>
          <a:stretch>
            <a:fillRect/>
          </a:stretch>
        </p:blipFill>
        <p:spPr>
          <a:xfrm>
            <a:off x="0" y="0"/>
            <a:ext cx="2677147" cy="764704"/>
          </a:xfrm>
          <a:prstGeom prst="rect">
            <a:avLst/>
          </a:prstGeom>
        </p:spPr>
      </p:pic>
      <p:pic>
        <p:nvPicPr>
          <p:cNvPr id="12" name="4 - Εικόνα" descr="iky.png"/>
          <p:cNvPicPr>
            <a:picLocks noChangeAspect="1"/>
          </p:cNvPicPr>
          <p:nvPr/>
        </p:nvPicPr>
        <p:blipFill>
          <a:blip r:embed="rId9" cstate="print"/>
          <a:stretch>
            <a:fillRect/>
          </a:stretch>
        </p:blipFill>
        <p:spPr>
          <a:xfrm>
            <a:off x="7953921" y="0"/>
            <a:ext cx="1190079" cy="1110045"/>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219200"/>
            <a:ext cx="7848600" cy="4816703"/>
          </a:xfrm>
          <a:prstGeom prst="rect">
            <a:avLst/>
          </a:prstGeom>
          <a:noFill/>
        </p:spPr>
        <p:txBody>
          <a:bodyPr wrap="square" rtlCol="0">
            <a:spAutoFit/>
          </a:bodyPr>
          <a:lstStyle/>
          <a:p>
            <a:pPr algn="ctr"/>
            <a:r>
              <a:rPr lang="el-GR" sz="2800" u="sng" dirty="0" smtClean="0"/>
              <a:t>ΚΑΤΗΓΟΡΙΕΣ ΔΑΠΑΝΩΝ (</a:t>
            </a:r>
            <a:r>
              <a:rPr lang="en-US" sz="2800" u="sng" dirty="0" smtClean="0"/>
              <a:t>VET</a:t>
            </a:r>
            <a:r>
              <a:rPr lang="el-GR" sz="2800" u="sng" dirty="0" smtClean="0"/>
              <a:t> </a:t>
            </a:r>
            <a:r>
              <a:rPr lang="en-US" sz="2800" u="sng" dirty="0" smtClean="0"/>
              <a:t>Staff)</a:t>
            </a:r>
            <a:r>
              <a:rPr lang="el-GR" sz="2800" u="sng" dirty="0" smtClean="0"/>
              <a:t> </a:t>
            </a:r>
          </a:p>
          <a:p>
            <a:pPr algn="ctr"/>
            <a:endParaRPr lang="el-GR" sz="2800" u="sng" dirty="0" smtClean="0"/>
          </a:p>
          <a:p>
            <a:pPr algn="just"/>
            <a:endParaRPr lang="el-GR" sz="2000" dirty="0" smtClean="0"/>
          </a:p>
          <a:p>
            <a:pPr algn="just"/>
            <a:endParaRPr lang="el-GR" sz="2000" dirty="0" smtClean="0"/>
          </a:p>
          <a:p>
            <a:pPr algn="just"/>
            <a:endParaRPr lang="el-GR" sz="2000" dirty="0" smtClean="0"/>
          </a:p>
          <a:p>
            <a:pPr algn="just"/>
            <a:r>
              <a:rPr lang="el-GR" sz="2000" dirty="0" smtClean="0"/>
              <a:t>Στην κατηγορία αυτή ισχύουν οι ίδιες κατηγορίες δαπανών όπως στη κατηγορία </a:t>
            </a:r>
            <a:r>
              <a:rPr lang="en-US" sz="2000" dirty="0" smtClean="0"/>
              <a:t>VET Learners, </a:t>
            </a:r>
            <a:r>
              <a:rPr lang="el-GR" sz="2000" u="sng" dirty="0" smtClean="0"/>
              <a:t>εκτός από τη γλωσσική υποστήριξη και τα  κατ’ εξαίρεση κόστη.</a:t>
            </a:r>
            <a:endParaRPr lang="en-US" sz="2000" u="sng" dirty="0" smtClean="0"/>
          </a:p>
          <a:p>
            <a:pPr algn="just"/>
            <a:endParaRPr lang="el-GR" sz="2000" dirty="0" smtClean="0"/>
          </a:p>
          <a:p>
            <a:pPr algn="just"/>
            <a:endParaRPr lang="el-GR" sz="2000" dirty="0" smtClean="0"/>
          </a:p>
          <a:p>
            <a:endParaRPr lang="en-US" sz="2300" dirty="0" smtClean="0"/>
          </a:p>
          <a:p>
            <a:pPr algn="ctr"/>
            <a:endParaRPr lang="el-GR" sz="2800" u="sng" dirty="0" smtClean="0"/>
          </a:p>
          <a:p>
            <a:pPr algn="just"/>
            <a:endParaRPr lang="el-GR" sz="2000" dirty="0" smtClean="0"/>
          </a:p>
          <a:p>
            <a:pPr algn="just"/>
            <a:endParaRPr lang="el-GR" sz="2000" dirty="0" smtClean="0"/>
          </a:p>
        </p:txBody>
      </p:sp>
      <p:pic>
        <p:nvPicPr>
          <p:cNvPr id="6"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7"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14400"/>
            <a:ext cx="7772400" cy="1143000"/>
          </a:xfrm>
        </p:spPr>
        <p:txBody>
          <a:bodyPr>
            <a:normAutofit/>
          </a:bodyPr>
          <a:lstStyle/>
          <a:p>
            <a:pPr algn="ctr"/>
            <a:r>
              <a:rPr lang="el-GR" sz="3200" u="sng" dirty="0" smtClean="0">
                <a:solidFill>
                  <a:schemeClr val="tx1"/>
                </a:solidFill>
                <a:latin typeface="+mn-lt"/>
                <a:ea typeface="+mn-ea"/>
                <a:cs typeface="+mn-cs"/>
              </a:rPr>
              <a:t>Επισήμανση για την κατηγορία της γλωσσικής υποστήριξης</a:t>
            </a:r>
            <a:endParaRPr lang="el-GR" sz="3200" u="sng" dirty="0">
              <a:solidFill>
                <a:schemeClr val="tx1"/>
              </a:solidFill>
              <a:latin typeface="+mn-lt"/>
              <a:ea typeface="+mn-ea"/>
              <a:cs typeface="+mn-cs"/>
            </a:endParaRPr>
          </a:p>
        </p:txBody>
      </p:sp>
      <p:graphicFrame>
        <p:nvGraphicFramePr>
          <p:cNvPr id="6" name="Content Placeholder 5"/>
          <p:cNvGraphicFramePr>
            <a:graphicFrameLocks noGrp="1"/>
          </p:cNvGraphicFramePr>
          <p:nvPr>
            <p:ph idx="4294967295"/>
          </p:nvPr>
        </p:nvGraphicFramePr>
        <p:xfrm>
          <a:off x="3048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8077201" y="6248400"/>
            <a:ext cx="1066799" cy="369332"/>
          </a:xfrm>
          <a:prstGeom prst="rect">
            <a:avLst/>
          </a:prstGeom>
          <a:noFill/>
        </p:spPr>
        <p:txBody>
          <a:bodyPr wrap="square" rtlCol="0">
            <a:spAutoFit/>
          </a:bodyPr>
          <a:lstStyle/>
          <a:p>
            <a:r>
              <a:rPr lang="el-GR" dirty="0" smtClean="0"/>
              <a:t>1/2</a:t>
            </a:r>
            <a:endParaRPr lang="el-GR" dirty="0"/>
          </a:p>
        </p:txBody>
      </p:sp>
      <p:pic>
        <p:nvPicPr>
          <p:cNvPr id="7" name="4 - Εικόνα" descr="EU flag-Erasmus+_vect_POS.jpg"/>
          <p:cNvPicPr>
            <a:picLocks noChangeAspect="1"/>
          </p:cNvPicPr>
          <p:nvPr/>
        </p:nvPicPr>
        <p:blipFill>
          <a:blip r:embed="rId7" cstate="print"/>
          <a:stretch>
            <a:fillRect/>
          </a:stretch>
        </p:blipFill>
        <p:spPr>
          <a:xfrm>
            <a:off x="0" y="0"/>
            <a:ext cx="2677147" cy="764704"/>
          </a:xfrm>
          <a:prstGeom prst="rect">
            <a:avLst/>
          </a:prstGeom>
        </p:spPr>
      </p:pic>
      <p:pic>
        <p:nvPicPr>
          <p:cNvPr id="8" name="4 - Εικόνα" descr="iky.png"/>
          <p:cNvPicPr>
            <a:picLocks noChangeAspect="1"/>
          </p:cNvPicPr>
          <p:nvPr/>
        </p:nvPicPr>
        <p:blipFill>
          <a:blip r:embed="rId8" cstate="print"/>
          <a:stretch>
            <a:fillRect/>
          </a:stretch>
        </p:blipFill>
        <p:spPr>
          <a:xfrm>
            <a:off x="7953921" y="0"/>
            <a:ext cx="1190079" cy="1110045"/>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772400" cy="1143000"/>
          </a:xfrm>
        </p:spPr>
        <p:txBody>
          <a:bodyPr>
            <a:normAutofit/>
          </a:bodyPr>
          <a:lstStyle/>
          <a:p>
            <a:pPr algn="ctr"/>
            <a:r>
              <a:rPr lang="el-GR" sz="2800" dirty="0" smtClean="0"/>
              <a:t>Πίνακας με ανώτατα ποσά διαβίωσης</a:t>
            </a:r>
            <a:endParaRPr lang="el-GR" sz="2800" dirty="0"/>
          </a:p>
        </p:txBody>
      </p:sp>
      <p:pic>
        <p:nvPicPr>
          <p:cNvPr id="3" name="4 - Εικόνα" descr="EU flag-Erasmus+_vect_POS.jpg"/>
          <p:cNvPicPr>
            <a:picLocks noChangeAspect="1"/>
          </p:cNvPicPr>
          <p:nvPr/>
        </p:nvPicPr>
        <p:blipFill>
          <a:blip r:embed="rId2" cstate="print"/>
          <a:stretch>
            <a:fillRect/>
          </a:stretch>
        </p:blipFill>
        <p:spPr>
          <a:xfrm>
            <a:off x="1" y="0"/>
            <a:ext cx="2514599" cy="764704"/>
          </a:xfrm>
          <a:prstGeom prst="rect">
            <a:avLst/>
          </a:prstGeom>
        </p:spPr>
      </p:pic>
      <p:pic>
        <p:nvPicPr>
          <p:cNvPr id="4" name="4 - Εικόνα" descr="iky.png"/>
          <p:cNvPicPr>
            <a:picLocks noChangeAspect="1"/>
          </p:cNvPicPr>
          <p:nvPr/>
        </p:nvPicPr>
        <p:blipFill>
          <a:blip r:embed="rId3" cstate="print"/>
          <a:stretch>
            <a:fillRect/>
          </a:stretch>
        </p:blipFill>
        <p:spPr>
          <a:xfrm>
            <a:off x="8001000" y="0"/>
            <a:ext cx="1143000" cy="1110045"/>
          </a:xfrm>
          <a:prstGeom prst="rect">
            <a:avLst/>
          </a:prstGeom>
        </p:spPr>
      </p:pic>
      <p:graphicFrame>
        <p:nvGraphicFramePr>
          <p:cNvPr id="5" name="Table 4"/>
          <p:cNvGraphicFramePr>
            <a:graphicFrameLocks noGrp="1"/>
          </p:cNvGraphicFramePr>
          <p:nvPr/>
        </p:nvGraphicFramePr>
        <p:xfrm>
          <a:off x="533400" y="1066810"/>
          <a:ext cx="8001001" cy="5589977"/>
        </p:xfrm>
        <a:graphic>
          <a:graphicData uri="http://schemas.openxmlformats.org/drawingml/2006/table">
            <a:tbl>
              <a:tblPr/>
              <a:tblGrid>
                <a:gridCol w="353460"/>
                <a:gridCol w="2233211"/>
                <a:gridCol w="1144722"/>
                <a:gridCol w="1096522"/>
                <a:gridCol w="1096522"/>
                <a:gridCol w="980042"/>
                <a:gridCol w="1096522"/>
              </a:tblGrid>
              <a:tr h="132449">
                <a:tc gridSpan="2">
                  <a:txBody>
                    <a:bodyPr/>
                    <a:lstStyle/>
                    <a:p>
                      <a:pPr algn="ctr" fontAlgn="ctr"/>
                      <a:r>
                        <a:rPr lang="en-US" sz="1000" b="1" i="0" u="none" strike="noStrike" dirty="0">
                          <a:solidFill>
                            <a:srgbClr val="FFFFFF"/>
                          </a:solidFill>
                          <a:latin typeface="Calibri"/>
                        </a:rPr>
                        <a:t>NA Country</a:t>
                      </a:r>
                    </a:p>
                  </a:txBody>
                  <a:tcPr marL="4738" marR="4738" marT="4738" marB="0" anchor="ctr">
                    <a:lnL>
                      <a:noFill/>
                    </a:lnL>
                    <a:lnR w="12700" cap="flat" cmpd="sng" algn="ctr">
                      <a:solidFill>
                        <a:srgbClr val="000000"/>
                      </a:solidFill>
                      <a:prstDash val="solid"/>
                      <a:round/>
                      <a:headEnd type="none" w="med" len="med"/>
                      <a:tailEnd type="none" w="med" len="med"/>
                    </a:lnR>
                    <a:lnT>
                      <a:noFill/>
                    </a:lnT>
                    <a:lnB>
                      <a:noFill/>
                    </a:lnB>
                    <a:solidFill>
                      <a:srgbClr val="4F81BD"/>
                    </a:solidFill>
                  </a:tcPr>
                </a:tc>
                <a:tc hMerge="1">
                  <a:txBody>
                    <a:bodyPr/>
                    <a:lstStyle/>
                    <a:p>
                      <a:endParaRPr lang="el-GR"/>
                    </a:p>
                  </a:txBody>
                  <a:tcPr/>
                </a:tc>
                <a:tc gridSpan="5">
                  <a:txBody>
                    <a:bodyPr/>
                    <a:lstStyle/>
                    <a:p>
                      <a:pPr algn="ctr" fontAlgn="b"/>
                      <a:r>
                        <a:rPr lang="el-GR" sz="400" b="0" i="0" u="none" strike="noStrike">
                          <a:solidFill>
                            <a:srgbClr val="000000"/>
                          </a:solidFill>
                          <a:latin typeface="Calibri"/>
                        </a:rPr>
                        <a:t> </a:t>
                      </a:r>
                    </a:p>
                  </a:txBody>
                  <a:tcPr marL="4738" marR="4738" marT="4738"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187950">
                <a:tc gridSpan="2">
                  <a:txBody>
                    <a:bodyPr/>
                    <a:lstStyle/>
                    <a:p>
                      <a:pPr algn="ctr" fontAlgn="ctr"/>
                      <a:r>
                        <a:rPr lang="en-US" sz="1000" b="1" i="0" u="none" strike="noStrike" dirty="0">
                          <a:solidFill>
                            <a:srgbClr val="000000"/>
                          </a:solidFill>
                          <a:latin typeface="Calibri"/>
                        </a:rPr>
                        <a:t>EL - Greece</a:t>
                      </a:r>
                    </a:p>
                  </a:txBody>
                  <a:tcPr marL="4738" marR="4738" marT="4738"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l-GR"/>
                    </a:p>
                  </a:txBody>
                  <a:tcPr/>
                </a:tc>
                <a:tc gridSpan="5">
                  <a:txBody>
                    <a:bodyPr/>
                    <a:lstStyle/>
                    <a:p>
                      <a:pPr algn="ctr" fontAlgn="ctr"/>
                      <a:r>
                        <a:rPr lang="en-US" sz="1000" b="0" i="0" u="none" strike="noStrike" dirty="0">
                          <a:solidFill>
                            <a:srgbClr val="FFFFFF"/>
                          </a:solidFill>
                          <a:latin typeface="Calibri"/>
                        </a:rPr>
                        <a:t>VET learner and staff mobility</a:t>
                      </a:r>
                      <a:br>
                        <a:rPr lang="en-US" sz="1000" b="0" i="0" u="none" strike="noStrike" dirty="0">
                          <a:solidFill>
                            <a:srgbClr val="FFFFFF"/>
                          </a:solidFill>
                          <a:latin typeface="Calibri"/>
                        </a:rPr>
                      </a:br>
                      <a:r>
                        <a:rPr lang="en-US" sz="1000" b="0" i="0" u="none" strike="noStrike" dirty="0">
                          <a:solidFill>
                            <a:srgbClr val="FFFFFF"/>
                          </a:solidFill>
                          <a:latin typeface="Calibri"/>
                        </a:rPr>
                        <a:t>(</a:t>
                      </a:r>
                      <a:r>
                        <a:rPr lang="en-US" sz="1000" b="0" i="0" u="none" strike="noStrike" dirty="0" smtClean="0">
                          <a:solidFill>
                            <a:srgbClr val="FFFFFF"/>
                          </a:solidFill>
                          <a:latin typeface="Calibri"/>
                        </a:rPr>
                        <a:t>KA1)</a:t>
                      </a:r>
                      <a:endParaRPr lang="en-US" sz="1000" b="0" i="0" u="none" strike="noStrike" dirty="0">
                        <a:solidFill>
                          <a:srgbClr val="FFFFFF"/>
                        </a:solidFill>
                        <a:latin typeface="Calibri"/>
                      </a:endParaRPr>
                    </a:p>
                  </a:txBody>
                  <a:tcPr marL="4738" marR="4738" marT="47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163983">
                <a:tc gridSpan="2">
                  <a:txBody>
                    <a:bodyPr/>
                    <a:lstStyle/>
                    <a:p>
                      <a:pPr algn="ctr" fontAlgn="ctr"/>
                      <a:r>
                        <a:rPr lang="en-US" sz="1000" b="1" i="0" u="none" strike="noStrike" dirty="0">
                          <a:solidFill>
                            <a:srgbClr val="1F497D"/>
                          </a:solidFill>
                          <a:latin typeface="Calibri"/>
                        </a:rPr>
                        <a:t>Staff and learners by Action Type </a:t>
                      </a:r>
                    </a:p>
                  </a:txBody>
                  <a:tcPr marL="4738" marR="4738" marT="47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504D"/>
                    </a:solidFill>
                  </a:tcPr>
                </a:tc>
                <a:tc hMerge="1">
                  <a:txBody>
                    <a:bodyPr/>
                    <a:lstStyle/>
                    <a:p>
                      <a:endParaRPr lang="el-GR"/>
                    </a:p>
                  </a:txBody>
                  <a:tcPr/>
                </a:tc>
                <a:tc gridSpan="3">
                  <a:txBody>
                    <a:bodyPr/>
                    <a:lstStyle/>
                    <a:p>
                      <a:pPr algn="ctr" fontAlgn="ctr"/>
                      <a:r>
                        <a:rPr lang="en-US" sz="1000" b="0" i="0" u="none" strike="noStrike" dirty="0">
                          <a:solidFill>
                            <a:srgbClr val="FFFFFF"/>
                          </a:solidFill>
                          <a:latin typeface="Calibri"/>
                        </a:rPr>
                        <a:t>Learners</a:t>
                      </a:r>
                    </a:p>
                  </a:txBody>
                  <a:tcPr marL="4738" marR="4738" marT="47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hMerge="1">
                  <a:txBody>
                    <a:bodyPr/>
                    <a:lstStyle/>
                    <a:p>
                      <a:endParaRPr lang="el-GR"/>
                    </a:p>
                  </a:txBody>
                  <a:tcPr/>
                </a:tc>
                <a:tc hMerge="1">
                  <a:txBody>
                    <a:bodyPr/>
                    <a:lstStyle/>
                    <a:p>
                      <a:endParaRPr lang="el-GR"/>
                    </a:p>
                  </a:txBody>
                  <a:tcPr/>
                </a:tc>
                <a:tc gridSpan="2">
                  <a:txBody>
                    <a:bodyPr/>
                    <a:lstStyle/>
                    <a:p>
                      <a:pPr algn="ctr" fontAlgn="ctr"/>
                      <a:r>
                        <a:rPr lang="en-US" sz="1000" b="0" i="0" u="none" strike="noStrike" dirty="0">
                          <a:solidFill>
                            <a:srgbClr val="FFFFFF"/>
                          </a:solidFill>
                          <a:latin typeface="Calibri"/>
                        </a:rPr>
                        <a:t>Staff</a:t>
                      </a:r>
                    </a:p>
                  </a:txBody>
                  <a:tcPr marL="4738" marR="4738" marT="4738" marB="0" anchor="ctr">
                    <a:lnL w="12700" cap="flat" cmpd="sng" algn="ctr">
                      <a:solidFill>
                        <a:srgbClr val="000000"/>
                      </a:solidFill>
                      <a:prstDash val="solid"/>
                      <a:round/>
                      <a:headEnd type="none" w="med" len="med"/>
                      <a:tailEnd type="none" w="med" len="med"/>
                    </a:lnL>
                    <a:lnR w="635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hMerge="1">
                  <a:txBody>
                    <a:bodyPr/>
                    <a:lstStyle/>
                    <a:p>
                      <a:endParaRPr lang="el-GR"/>
                    </a:p>
                  </a:txBody>
                  <a:tcPr/>
                </a:tc>
              </a:tr>
              <a:tr h="296432">
                <a:tc gridSpan="2">
                  <a:txBody>
                    <a:bodyPr/>
                    <a:lstStyle/>
                    <a:p>
                      <a:pPr algn="ctr" fontAlgn="ctr"/>
                      <a:r>
                        <a:rPr lang="en-US" sz="1000" b="1" i="0" u="none" strike="noStrike" dirty="0">
                          <a:solidFill>
                            <a:srgbClr val="1F497D"/>
                          </a:solidFill>
                          <a:latin typeface="Calibri"/>
                        </a:rPr>
                        <a:t>for technical implementation of rates</a:t>
                      </a:r>
                    </a:p>
                  </a:txBody>
                  <a:tcPr marL="4738" marR="4738" marT="47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504D"/>
                    </a:solidFill>
                  </a:tcPr>
                </a:tc>
                <a:tc hMerge="1">
                  <a:txBody>
                    <a:bodyPr/>
                    <a:lstStyle/>
                    <a:p>
                      <a:endParaRPr lang="el-GR"/>
                    </a:p>
                  </a:txBody>
                  <a:tcPr/>
                </a:tc>
                <a:tc>
                  <a:txBody>
                    <a:bodyPr/>
                    <a:lstStyle/>
                    <a:p>
                      <a:pPr algn="ctr" fontAlgn="ctr"/>
                      <a:r>
                        <a:rPr lang="en-US" sz="1000" b="0" i="0" u="none" strike="noStrike">
                          <a:solidFill>
                            <a:srgbClr val="FFFFFF"/>
                          </a:solidFill>
                          <a:latin typeface="Calibri"/>
                        </a:rPr>
                        <a:t>days 1 - 14</a:t>
                      </a:r>
                    </a:p>
                  </a:txBody>
                  <a:tcPr marL="4738" marR="4738" marT="473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gn="ctr" fontAlgn="ctr"/>
                      <a:r>
                        <a:rPr lang="en-US" sz="1000" b="0" i="0" u="none" strike="noStrike">
                          <a:solidFill>
                            <a:srgbClr val="FFFFFF"/>
                          </a:solidFill>
                          <a:latin typeface="Calibri"/>
                        </a:rPr>
                        <a:t>days 15 - 60</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gn="ctr" fontAlgn="ctr"/>
                      <a:r>
                        <a:rPr lang="en-US" sz="1000" b="0" i="0" u="none" strike="noStrike">
                          <a:solidFill>
                            <a:srgbClr val="FFFFFF"/>
                          </a:solidFill>
                          <a:latin typeface="Calibri"/>
                        </a:rPr>
                        <a:t>days 61 - 360</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gn="ctr" fontAlgn="ctr"/>
                      <a:r>
                        <a:rPr lang="en-US" sz="1000" b="0" i="0" u="none" strike="noStrike" dirty="0">
                          <a:solidFill>
                            <a:srgbClr val="FFFFFF"/>
                          </a:solidFill>
                          <a:latin typeface="Calibri"/>
                        </a:rPr>
                        <a:t>days 1 - 14</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gn="ctr" fontAlgn="ctr"/>
                      <a:r>
                        <a:rPr lang="en-US" sz="400" b="0" i="0" u="none" strike="noStrike">
                          <a:solidFill>
                            <a:srgbClr val="FFFFFF"/>
                          </a:solidFill>
                          <a:latin typeface="Calibri"/>
                        </a:rPr>
                        <a:t>days 15 - 60</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r>
              <a:tr h="126141">
                <a:tc gridSpan="2">
                  <a:txBody>
                    <a:bodyPr/>
                    <a:lstStyle/>
                    <a:p>
                      <a:pPr algn="ctr" fontAlgn="ctr"/>
                      <a:r>
                        <a:rPr lang="el-GR" sz="400" b="0" i="0" u="none" strike="noStrike">
                          <a:solidFill>
                            <a:srgbClr val="FFFFFF"/>
                          </a:solidFill>
                          <a:latin typeface="Calibri"/>
                        </a:rPr>
                        <a:t> </a:t>
                      </a:r>
                    </a:p>
                  </a:txBody>
                  <a:tcPr marL="4738" marR="4738" marT="4738"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hMerge="1">
                  <a:txBody>
                    <a:bodyPr/>
                    <a:lstStyle/>
                    <a:p>
                      <a:endParaRPr lang="el-GR"/>
                    </a:p>
                  </a:txBody>
                  <a:tcPr/>
                </a:tc>
                <a:tc rowSpan="2" gridSpan="5">
                  <a:txBody>
                    <a:bodyPr/>
                    <a:lstStyle/>
                    <a:p>
                      <a:pPr algn="ctr" fontAlgn="b"/>
                      <a:r>
                        <a:rPr lang="el-GR" sz="1000" b="0" i="0" u="none" strike="noStrike" dirty="0">
                          <a:solidFill>
                            <a:srgbClr val="000000"/>
                          </a:solidFill>
                          <a:latin typeface="Calibri"/>
                        </a:rPr>
                        <a:t>ΑΝΩΤΑΤΑ ΠΟΣΑ ΔΙΑΒΙΩΣΗ</a:t>
                      </a:r>
                    </a:p>
                  </a:txBody>
                  <a:tcPr marL="4738" marR="4738" marT="47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hMerge="1">
                  <a:txBody>
                    <a:bodyPr/>
                    <a:lstStyle/>
                    <a:p>
                      <a:endParaRPr lang="el-GR"/>
                    </a:p>
                  </a:txBody>
                  <a:tcPr/>
                </a:tc>
                <a:tc rowSpan="2" hMerge="1">
                  <a:txBody>
                    <a:bodyPr/>
                    <a:lstStyle/>
                    <a:p>
                      <a:endParaRPr lang="el-GR"/>
                    </a:p>
                  </a:txBody>
                  <a:tcPr/>
                </a:tc>
                <a:tc rowSpan="2" hMerge="1">
                  <a:txBody>
                    <a:bodyPr/>
                    <a:lstStyle/>
                    <a:p>
                      <a:endParaRPr lang="el-GR"/>
                    </a:p>
                  </a:txBody>
                  <a:tcPr/>
                </a:tc>
                <a:tc rowSpan="2" hMerge="1">
                  <a:txBody>
                    <a:bodyPr/>
                    <a:lstStyle/>
                    <a:p>
                      <a:endParaRPr lang="el-GR"/>
                    </a:p>
                  </a:txBody>
                  <a:tcPr/>
                </a:tc>
              </a:tr>
              <a:tr h="165958">
                <a:tc gridSpan="2">
                  <a:txBody>
                    <a:bodyPr/>
                    <a:lstStyle/>
                    <a:p>
                      <a:pPr algn="ctr" fontAlgn="ctr"/>
                      <a:r>
                        <a:rPr lang="el-GR" sz="400" b="0" i="0" u="none" strike="noStrike">
                          <a:solidFill>
                            <a:srgbClr val="FFFFFF"/>
                          </a:solidFill>
                          <a:latin typeface="Calibri"/>
                        </a:rPr>
                        <a:t>ΧΩΡΑ ΠΡΟΟΡΙΣΜΟΥ</a:t>
                      </a:r>
                    </a:p>
                  </a:txBody>
                  <a:tcPr marL="4738" marR="4738" marT="4738"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504D"/>
                    </a:solidFill>
                  </a:tcPr>
                </a:tc>
                <a:tc hMerge="1">
                  <a:txBody>
                    <a:bodyPr/>
                    <a:lstStyle/>
                    <a:p>
                      <a:endParaRPr lang="el-GR"/>
                    </a:p>
                  </a:txBody>
                  <a:tcPr/>
                </a:tc>
                <a:tc gridSpan="5" vMerge="1">
                  <a:txBody>
                    <a:bodyPr/>
                    <a:lstStyle/>
                    <a:p>
                      <a:endParaRPr lang="el-GR"/>
                    </a:p>
                  </a:txBody>
                  <a:tcPr/>
                </a:tc>
                <a:tc hMerge="1" vMerge="1">
                  <a:txBody>
                    <a:bodyPr/>
                    <a:lstStyle/>
                    <a:p>
                      <a:endParaRPr lang="el-GR"/>
                    </a:p>
                  </a:txBody>
                  <a:tcPr/>
                </a:tc>
                <a:tc hMerge="1" vMerge="1">
                  <a:txBody>
                    <a:bodyPr/>
                    <a:lstStyle/>
                    <a:p>
                      <a:endParaRPr lang="el-GR"/>
                    </a:p>
                  </a:txBody>
                  <a:tcPr/>
                </a:tc>
                <a:tc hMerge="1" vMerge="1">
                  <a:txBody>
                    <a:bodyPr/>
                    <a:lstStyle/>
                    <a:p>
                      <a:endParaRPr lang="el-GR"/>
                    </a:p>
                  </a:txBody>
                  <a:tcPr/>
                </a:tc>
                <a:tc hMerge="1" vMerge="1">
                  <a:txBody>
                    <a:bodyPr/>
                    <a:lstStyle/>
                    <a:p>
                      <a:endParaRPr lang="el-GR"/>
                    </a:p>
                  </a:txBody>
                  <a:tcPr/>
                </a:tc>
              </a:tr>
              <a:tr h="126141">
                <a:tc>
                  <a:txBody>
                    <a:bodyPr/>
                    <a:lstStyle/>
                    <a:p>
                      <a:pPr algn="ctr" fontAlgn="ctr"/>
                      <a:r>
                        <a:rPr lang="en-US" sz="400" b="1" i="0" u="none" strike="noStrike">
                          <a:solidFill>
                            <a:srgbClr val="000000"/>
                          </a:solidFill>
                          <a:latin typeface="Calibri"/>
                        </a:rPr>
                        <a:t>AT</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Austria</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92</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64</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46</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112</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78</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BE</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Belgium</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92</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64</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46</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112</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78</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BG</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Bulgaria</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92</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64</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46</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112</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78</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CH</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Switzerland</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88</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62</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44</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112</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78</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CY</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Cyprus</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96</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67</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48</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112</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78</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CZ</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Czech Republic</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92</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64</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46</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112</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78</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DE</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Germany</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84</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59</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42</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96</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67</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DK</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Denmark</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108</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76</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54</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128</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90</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EE</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Estonia</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72</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50</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36</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80</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56</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EL</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Greece</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88</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62</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44</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112</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78</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ES</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Spain</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84</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59</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42</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96</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67</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FI</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Finland</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96</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67</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48</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112</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78</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b"/>
                      <a:r>
                        <a:rPr lang="en-US" sz="400" b="1" i="0" u="none" strike="noStrike">
                          <a:solidFill>
                            <a:srgbClr val="000000"/>
                          </a:solidFill>
                          <a:latin typeface="Calibri"/>
                        </a:rPr>
                        <a:t>FR</a:t>
                      </a:r>
                    </a:p>
                  </a:txBody>
                  <a:tcPr marL="4738" marR="4738" marT="4738"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France</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100</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70</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50</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112</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78</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HR</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Croatia</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72</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50</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36</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80</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56</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HU</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Hungary</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88</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62</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44</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112</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78</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IE</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Ireland</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100</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70</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50</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128</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90</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IS</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Iceland</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100</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70</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50</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112</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78</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IT</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Italy</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92</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64</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46</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112</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78</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LI</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Liechtenstein</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88</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62</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44</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112</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78</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LT</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Lithuania</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72</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50</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36</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80</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56</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LU</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Luxembourg</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96</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67</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48</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112</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78</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LV</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Latvia</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84</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59</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42</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96</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67</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201826">
                <a:tc>
                  <a:txBody>
                    <a:bodyPr/>
                    <a:lstStyle/>
                    <a:p>
                      <a:pPr algn="ctr" fontAlgn="ctr"/>
                      <a:r>
                        <a:rPr lang="en-US" sz="400" b="1" i="0" u="none" strike="noStrike">
                          <a:solidFill>
                            <a:srgbClr val="000000"/>
                          </a:solidFill>
                          <a:latin typeface="Calibri"/>
                        </a:rPr>
                        <a:t>MK</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Former Yugoslav Republic of Macedonia</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84</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59</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42</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96</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67</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MT</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Malta</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84</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59</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42</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96</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67</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NL</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Netherlands</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104</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73</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52</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128</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90</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NO</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Norway</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88</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62</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44</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112</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78</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PL</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Poland</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88</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62</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44</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112</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78</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PT</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Portugal</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80</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56</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40</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96</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67</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RO</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Romania</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88</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62</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44</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112</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78</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t"/>
                      <a:r>
                        <a:rPr lang="en-US" sz="400" b="1" i="0" u="none" strike="noStrike">
                          <a:solidFill>
                            <a:srgbClr val="000000"/>
                          </a:solidFill>
                          <a:latin typeface="Calibri"/>
                        </a:rPr>
                        <a:t>SE</a:t>
                      </a:r>
                    </a:p>
                  </a:txBody>
                  <a:tcPr marL="4738" marR="4738" marT="4738"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Sweden</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104</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73</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52</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128</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90</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t"/>
                      <a:r>
                        <a:rPr lang="en-US" sz="400" b="1" i="0" u="none" strike="noStrike">
                          <a:solidFill>
                            <a:srgbClr val="000000"/>
                          </a:solidFill>
                          <a:latin typeface="Calibri"/>
                        </a:rPr>
                        <a:t>SI</a:t>
                      </a:r>
                    </a:p>
                  </a:txBody>
                  <a:tcPr marL="4738" marR="4738" marT="4738"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Slovenia</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72</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50</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36</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80</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56</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t"/>
                      <a:r>
                        <a:rPr lang="en-US" sz="400" b="1" i="0" u="none" strike="noStrike">
                          <a:solidFill>
                            <a:srgbClr val="000000"/>
                          </a:solidFill>
                          <a:latin typeface="Calibri"/>
                        </a:rPr>
                        <a:t>SK</a:t>
                      </a:r>
                    </a:p>
                  </a:txBody>
                  <a:tcPr marL="4738" marR="4738" marT="4738"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Slovakia</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84</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59</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42</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96</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67</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t"/>
                      <a:r>
                        <a:rPr lang="en-US" sz="400" b="1" i="0" u="none" strike="noStrike">
                          <a:solidFill>
                            <a:srgbClr val="000000"/>
                          </a:solidFill>
                          <a:latin typeface="Calibri"/>
                        </a:rPr>
                        <a:t>TR</a:t>
                      </a:r>
                    </a:p>
                  </a:txBody>
                  <a:tcPr marL="4738" marR="4738" marT="4738"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Turkey</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88</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62</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44</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112</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78</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32449">
                <a:tc>
                  <a:txBody>
                    <a:bodyPr/>
                    <a:lstStyle/>
                    <a:p>
                      <a:pPr algn="ctr" fontAlgn="t"/>
                      <a:r>
                        <a:rPr lang="en-US" sz="400" b="1" i="0" u="none" strike="noStrike">
                          <a:solidFill>
                            <a:srgbClr val="000000"/>
                          </a:solidFill>
                          <a:latin typeface="Calibri"/>
                        </a:rPr>
                        <a:t>UK</a:t>
                      </a:r>
                    </a:p>
                  </a:txBody>
                  <a:tcPr marL="4738" marR="4738" marT="4738"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dirty="0">
                          <a:solidFill>
                            <a:srgbClr val="000000"/>
                          </a:solidFill>
                          <a:latin typeface="Calibri"/>
                        </a:rPr>
                        <a:t>United Kingdom</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dirty="0">
                          <a:solidFill>
                            <a:srgbClr val="000000"/>
                          </a:solidFill>
                          <a:latin typeface="Calibri"/>
                        </a:rPr>
                        <a:t>112</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dirty="0">
                          <a:solidFill>
                            <a:srgbClr val="000000"/>
                          </a:solidFill>
                          <a:latin typeface="Calibri"/>
                        </a:rPr>
                        <a:t>78</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56</a:t>
                      </a:r>
                    </a:p>
                  </a:txBody>
                  <a:tcPr marL="4738" marR="4738" marT="473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128</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dirty="0">
                          <a:solidFill>
                            <a:srgbClr val="000000"/>
                          </a:solidFill>
                          <a:latin typeface="Calibri"/>
                        </a:rPr>
                        <a:t>90</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normAutofit/>
          </a:bodyPr>
          <a:lstStyle/>
          <a:p>
            <a:pPr algn="ctr"/>
            <a:r>
              <a:rPr lang="el-GR" sz="3200" dirty="0" smtClean="0"/>
              <a:t>Παραδείγματα με ποσά διαβίωσης</a:t>
            </a:r>
            <a:endParaRPr lang="el-GR" sz="3200" dirty="0"/>
          </a:p>
        </p:txBody>
      </p:sp>
      <p:pic>
        <p:nvPicPr>
          <p:cNvPr id="3"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4"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
        <p:nvSpPr>
          <p:cNvPr id="6" name="TextBox 5"/>
          <p:cNvSpPr txBox="1"/>
          <p:nvPr/>
        </p:nvSpPr>
        <p:spPr>
          <a:xfrm>
            <a:off x="381000" y="1371600"/>
            <a:ext cx="7696200" cy="5293757"/>
          </a:xfrm>
          <a:prstGeom prst="rect">
            <a:avLst/>
          </a:prstGeom>
          <a:noFill/>
        </p:spPr>
        <p:txBody>
          <a:bodyPr wrap="square" rtlCol="0">
            <a:spAutoFit/>
          </a:bodyPr>
          <a:lstStyle/>
          <a:p>
            <a:r>
              <a:rPr lang="el-GR" sz="2000" b="1" dirty="0" smtClean="0"/>
              <a:t>Παράδειγμα 1</a:t>
            </a:r>
          </a:p>
          <a:p>
            <a:r>
              <a:rPr lang="el-GR" sz="2000" dirty="0" smtClean="0"/>
              <a:t>Διάρκεια Κινητικότητας για </a:t>
            </a:r>
            <a:r>
              <a:rPr lang="en-US" sz="2000" dirty="0" smtClean="0"/>
              <a:t>VET LEARNERS </a:t>
            </a:r>
            <a:r>
              <a:rPr lang="el-GR" sz="2000" u="sng" dirty="0" smtClean="0"/>
              <a:t>2 εβδομάδων </a:t>
            </a:r>
            <a:r>
              <a:rPr lang="el-GR" sz="2000" dirty="0" smtClean="0"/>
              <a:t>στην Αυστρία</a:t>
            </a:r>
          </a:p>
          <a:p>
            <a:r>
              <a:rPr lang="el-GR" sz="2000" dirty="0" smtClean="0"/>
              <a:t>ΑΤ :  92 Χ 14 ημέρες = </a:t>
            </a:r>
            <a:r>
              <a:rPr lang="el-GR" sz="2000" b="1" dirty="0" smtClean="0"/>
              <a:t>1.288€ ανά συμμετέχοντα</a:t>
            </a:r>
          </a:p>
          <a:p>
            <a:endParaRPr lang="el-GR" sz="2000" dirty="0" smtClean="0"/>
          </a:p>
          <a:p>
            <a:r>
              <a:rPr lang="el-GR" sz="2000" b="1" dirty="0" smtClean="0"/>
              <a:t>Παράδειγμα 2</a:t>
            </a:r>
          </a:p>
          <a:p>
            <a:r>
              <a:rPr lang="el-GR" sz="2000" dirty="0" smtClean="0"/>
              <a:t>Διάρκεια Κινητικότητας για </a:t>
            </a:r>
            <a:r>
              <a:rPr lang="en-US" sz="2000" dirty="0" smtClean="0"/>
              <a:t>VET LEARNERS </a:t>
            </a:r>
            <a:r>
              <a:rPr lang="el-GR" sz="2000" u="sng" dirty="0" smtClean="0"/>
              <a:t>17 ημερών </a:t>
            </a:r>
            <a:r>
              <a:rPr lang="el-GR" sz="2000" dirty="0" smtClean="0"/>
              <a:t>στην Αυστρία</a:t>
            </a:r>
          </a:p>
          <a:p>
            <a:r>
              <a:rPr lang="el-GR" sz="2000" dirty="0" smtClean="0"/>
              <a:t>ΑΤ: 92 Χ 14 ημέρες  + 64 Χ 3 ημέρες = </a:t>
            </a:r>
            <a:r>
              <a:rPr lang="el-GR" sz="2000" b="1" dirty="0" smtClean="0"/>
              <a:t>1.480€ ανά συμμετέχοντα</a:t>
            </a:r>
          </a:p>
          <a:p>
            <a:endParaRPr lang="el-GR" sz="2000" dirty="0" smtClean="0"/>
          </a:p>
          <a:p>
            <a:r>
              <a:rPr lang="el-GR" sz="2000" b="1" dirty="0" smtClean="0"/>
              <a:t>Παράδειγμα 3</a:t>
            </a:r>
          </a:p>
          <a:p>
            <a:r>
              <a:rPr lang="el-GR" sz="2000" dirty="0" smtClean="0"/>
              <a:t>Διάρκεια Κινητικότητας για </a:t>
            </a:r>
            <a:r>
              <a:rPr lang="en-US" sz="2000" dirty="0" smtClean="0"/>
              <a:t>VET STAFF</a:t>
            </a:r>
            <a:r>
              <a:rPr lang="el-GR" sz="2000" u="sng" dirty="0" smtClean="0"/>
              <a:t> 1 εβδομάδας </a:t>
            </a:r>
            <a:r>
              <a:rPr lang="el-GR" sz="2000" dirty="0" smtClean="0"/>
              <a:t>στην Εσθονία</a:t>
            </a:r>
          </a:p>
          <a:p>
            <a:r>
              <a:rPr lang="el-GR" sz="2000" dirty="0" smtClean="0"/>
              <a:t>ΕΕ: 80 Χ 7 ημέρες = </a:t>
            </a:r>
            <a:r>
              <a:rPr lang="el-GR" sz="2000" b="1" dirty="0" smtClean="0"/>
              <a:t>560€ ανά συμμετέχοντα</a:t>
            </a:r>
          </a:p>
          <a:p>
            <a:endParaRPr lang="el-GR" sz="2000" dirty="0" smtClean="0"/>
          </a:p>
          <a:p>
            <a:r>
              <a:rPr lang="el-GR" sz="2000" b="1" dirty="0" smtClean="0"/>
              <a:t>Παράδειγμα 4</a:t>
            </a:r>
          </a:p>
          <a:p>
            <a:r>
              <a:rPr lang="el-GR" sz="2000" dirty="0" smtClean="0"/>
              <a:t>Διάρκεια Κινητικότητας για </a:t>
            </a:r>
            <a:r>
              <a:rPr lang="en-US" sz="2000" dirty="0" smtClean="0"/>
              <a:t>VET STAFF</a:t>
            </a:r>
            <a:r>
              <a:rPr lang="el-GR" sz="2000" dirty="0" smtClean="0"/>
              <a:t> </a:t>
            </a:r>
            <a:r>
              <a:rPr lang="el-GR" sz="2000" u="sng" dirty="0" smtClean="0"/>
              <a:t>20 ημερών </a:t>
            </a:r>
            <a:r>
              <a:rPr lang="el-GR" sz="2000" dirty="0" smtClean="0"/>
              <a:t>στην Εσθονία</a:t>
            </a:r>
          </a:p>
          <a:p>
            <a:r>
              <a:rPr lang="el-GR" sz="2000" dirty="0" smtClean="0"/>
              <a:t>ΕΕ:  80 Χ 14 ημέρες + 56 Χ 6 ημέρες = </a:t>
            </a:r>
            <a:r>
              <a:rPr lang="el-GR" sz="2000" b="1" dirty="0" smtClean="0"/>
              <a:t>1.456€ ανά συμμετέχοντα</a:t>
            </a:r>
          </a:p>
          <a:p>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772400" cy="1143000"/>
          </a:xfrm>
        </p:spPr>
        <p:txBody>
          <a:bodyPr>
            <a:normAutofit/>
          </a:bodyPr>
          <a:lstStyle/>
          <a:p>
            <a:pPr algn="ctr"/>
            <a:r>
              <a:rPr lang="el-GR" sz="3200" dirty="0" smtClean="0"/>
              <a:t>Παράδειγμα προϋπολογισμού/</a:t>
            </a:r>
            <a:r>
              <a:rPr lang="en-US" sz="3200" dirty="0" smtClean="0"/>
              <a:t>VET LEARNERS</a:t>
            </a:r>
            <a:endParaRPr lang="el-GR" sz="3200" dirty="0"/>
          </a:p>
        </p:txBody>
      </p:sp>
      <p:pic>
        <p:nvPicPr>
          <p:cNvPr id="3"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4"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
        <p:nvSpPr>
          <p:cNvPr id="5" name="TextBox 4"/>
          <p:cNvSpPr txBox="1"/>
          <p:nvPr/>
        </p:nvSpPr>
        <p:spPr>
          <a:xfrm>
            <a:off x="457200" y="1676400"/>
            <a:ext cx="8153400" cy="4708981"/>
          </a:xfrm>
          <a:prstGeom prst="rect">
            <a:avLst/>
          </a:prstGeom>
          <a:noFill/>
        </p:spPr>
        <p:txBody>
          <a:bodyPr wrap="square" rtlCol="0">
            <a:spAutoFit/>
          </a:bodyPr>
          <a:lstStyle/>
          <a:p>
            <a:pPr>
              <a:buFont typeface="Arial" pitchFamily="34" charset="0"/>
              <a:buChar char="•"/>
            </a:pPr>
            <a:r>
              <a:rPr lang="el-GR" sz="2000" b="1" dirty="0" smtClean="0"/>
              <a:t>Παράδειγμα 1</a:t>
            </a:r>
          </a:p>
          <a:p>
            <a:r>
              <a:rPr lang="el-GR" sz="2000" dirty="0" smtClean="0"/>
              <a:t>ΕΠΑΛ Κοζάνης, 15 μαθητές + 2 συνοδοί, </a:t>
            </a:r>
            <a:r>
              <a:rPr lang="el-GR" sz="2000" u="sng" dirty="0" smtClean="0"/>
              <a:t>διάρκειας 21 ημερών</a:t>
            </a:r>
            <a:r>
              <a:rPr lang="el-GR" sz="2000" dirty="0" smtClean="0"/>
              <a:t>,  Γαλλία</a:t>
            </a:r>
          </a:p>
          <a:p>
            <a:r>
              <a:rPr lang="el-GR" sz="2000" u="sng" dirty="0" smtClean="0"/>
              <a:t>Προϋπολογισμός</a:t>
            </a:r>
          </a:p>
          <a:p>
            <a:pPr>
              <a:buFont typeface="Wingdings" pitchFamily="2" charset="2"/>
              <a:buChar char="Ø"/>
            </a:pPr>
            <a:r>
              <a:rPr lang="el-GR" sz="2000" dirty="0" smtClean="0"/>
              <a:t>Ταξίδια: </a:t>
            </a:r>
            <a:r>
              <a:rPr lang="el-GR" sz="2000" b="1" dirty="0" smtClean="0"/>
              <a:t>(17 άτομα)  </a:t>
            </a:r>
            <a:r>
              <a:rPr lang="el-GR" sz="2000" dirty="0" smtClean="0"/>
              <a:t>βάσει χιλιομετρικής απόστασης (</a:t>
            </a:r>
            <a:r>
              <a:rPr lang="en-US" sz="2000" dirty="0" smtClean="0"/>
              <a:t>distance calculator)</a:t>
            </a:r>
            <a:endParaRPr lang="el-GR" sz="2000" dirty="0" smtClean="0"/>
          </a:p>
          <a:p>
            <a:r>
              <a:rPr lang="el-GR" sz="2000" dirty="0" smtClean="0"/>
              <a:t>  </a:t>
            </a:r>
            <a:endParaRPr lang="en-US" sz="2000" dirty="0" smtClean="0"/>
          </a:p>
          <a:p>
            <a:pPr>
              <a:buFont typeface="Wingdings" pitchFamily="2" charset="2"/>
              <a:buChar char="Ø"/>
            </a:pPr>
            <a:r>
              <a:rPr lang="el-GR" sz="2000" dirty="0" smtClean="0"/>
              <a:t>Οργανωτική Υποστήριξη: μέχρι τον 100</a:t>
            </a:r>
            <a:r>
              <a:rPr lang="el-GR" sz="2000" baseline="30000" dirty="0" smtClean="0"/>
              <a:t>ο</a:t>
            </a:r>
            <a:r>
              <a:rPr lang="el-GR" sz="2000" dirty="0" smtClean="0"/>
              <a:t> </a:t>
            </a:r>
            <a:r>
              <a:rPr lang="el-GR" sz="2000" dirty="0" err="1" smtClean="0"/>
              <a:t>συμ</a:t>
            </a:r>
            <a:r>
              <a:rPr lang="el-GR" sz="2000" dirty="0" smtClean="0"/>
              <a:t>/ντα – 350€/άτομο, από τον 101</a:t>
            </a:r>
            <a:r>
              <a:rPr lang="el-GR" sz="2000" baseline="30000" dirty="0" smtClean="0"/>
              <a:t>ο</a:t>
            </a:r>
            <a:r>
              <a:rPr lang="el-GR" sz="2000" dirty="0" smtClean="0"/>
              <a:t> </a:t>
            </a:r>
            <a:r>
              <a:rPr lang="el-GR" sz="2000" dirty="0" err="1" smtClean="0"/>
              <a:t>συμ</a:t>
            </a:r>
            <a:r>
              <a:rPr lang="el-GR" sz="2000" dirty="0" smtClean="0"/>
              <a:t>/ντα και πάνω- 200€ για κάθε επιπρόσθετο άτομο, </a:t>
            </a:r>
          </a:p>
          <a:p>
            <a:pPr algn="ctr"/>
            <a:endParaRPr lang="el-GR" sz="2000" b="1" dirty="0" smtClean="0"/>
          </a:p>
          <a:p>
            <a:pPr algn="ctr"/>
            <a:r>
              <a:rPr lang="el-GR" sz="2000" b="1" dirty="0" smtClean="0"/>
              <a:t>άρα 15 μαθητές  Χ 350€ =5.250€ (συμπεριλαμβάνεται και  η προετοιμασία όπου απαιτείται)</a:t>
            </a:r>
          </a:p>
          <a:p>
            <a:pPr algn="ctr"/>
            <a:endParaRPr lang="el-GR" sz="2000" b="1" dirty="0" smtClean="0"/>
          </a:p>
          <a:p>
            <a:pPr>
              <a:buFont typeface="Wingdings" pitchFamily="2" charset="2"/>
              <a:buChar char="Ø"/>
            </a:pPr>
            <a:r>
              <a:rPr lang="el-GR" sz="2000" dirty="0" smtClean="0"/>
              <a:t>Ατομική Υποστήριξη: </a:t>
            </a:r>
            <a:r>
              <a:rPr lang="el-GR" sz="2000" b="1" dirty="0" smtClean="0"/>
              <a:t>(17 άτομα)  Χ </a:t>
            </a:r>
            <a:r>
              <a:rPr lang="el-GR" sz="2000" dirty="0" smtClean="0"/>
              <a:t>(100 Χ 14 ημέρες + 70 Χ 7 ημέρες) = </a:t>
            </a:r>
            <a:r>
              <a:rPr lang="el-GR" sz="2000" b="1" dirty="0" smtClean="0"/>
              <a:t>17 άτομα  Χ 1.890€ = 32.130€</a:t>
            </a:r>
          </a:p>
          <a:p>
            <a:endParaRPr lang="el-GR" sz="2000" b="1" dirty="0" smtClean="0"/>
          </a:p>
          <a:p>
            <a:pPr>
              <a:buFont typeface="Wingdings" pitchFamily="2" charset="2"/>
              <a:buChar char="Ø"/>
            </a:pPr>
            <a:r>
              <a:rPr lang="el-GR" sz="2000" dirty="0" smtClean="0"/>
              <a:t>Άτομα με Ειδικές Ανάγκες και Κατ’ εξαίρεση κόστη (αν ισχύει)</a:t>
            </a:r>
            <a:endParaRPr lang="el-GR"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7772400" cy="1143000"/>
          </a:xfrm>
        </p:spPr>
        <p:txBody>
          <a:bodyPr>
            <a:normAutofit/>
          </a:bodyPr>
          <a:lstStyle/>
          <a:p>
            <a:pPr algn="ctr"/>
            <a:r>
              <a:rPr lang="el-GR" sz="3200" dirty="0" smtClean="0"/>
              <a:t>Παράδειγμα προϋπολογισμού/</a:t>
            </a:r>
            <a:r>
              <a:rPr lang="en-US" sz="3200" dirty="0" smtClean="0"/>
              <a:t>VET LEARNERS</a:t>
            </a:r>
            <a:endParaRPr lang="el-GR" sz="3200" dirty="0"/>
          </a:p>
        </p:txBody>
      </p:sp>
      <p:pic>
        <p:nvPicPr>
          <p:cNvPr id="3"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4"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
        <p:nvSpPr>
          <p:cNvPr id="7" name="TextBox 6"/>
          <p:cNvSpPr txBox="1"/>
          <p:nvPr/>
        </p:nvSpPr>
        <p:spPr>
          <a:xfrm>
            <a:off x="381000" y="1600200"/>
            <a:ext cx="8153400" cy="8710077"/>
          </a:xfrm>
          <a:prstGeom prst="rect">
            <a:avLst/>
          </a:prstGeom>
          <a:noFill/>
        </p:spPr>
        <p:txBody>
          <a:bodyPr wrap="square" rtlCol="0">
            <a:spAutoFit/>
          </a:bodyPr>
          <a:lstStyle/>
          <a:p>
            <a:pPr>
              <a:buFont typeface="Arial" pitchFamily="34" charset="0"/>
              <a:buChar char="•"/>
            </a:pPr>
            <a:r>
              <a:rPr lang="el-GR" sz="2000" b="1" dirty="0" smtClean="0"/>
              <a:t>Παράδειγμα 2</a:t>
            </a:r>
          </a:p>
          <a:p>
            <a:r>
              <a:rPr lang="el-GR" sz="2000" dirty="0" smtClean="0"/>
              <a:t>ΕΠΑΛ Καστοριάς, 15 μαθητές και 2 συνοδοί, </a:t>
            </a:r>
            <a:r>
              <a:rPr lang="el-GR" sz="2000" u="sng" dirty="0" smtClean="0"/>
              <a:t>διάρκειας 30 ημερών</a:t>
            </a:r>
            <a:r>
              <a:rPr lang="el-GR" sz="2000" dirty="0" smtClean="0"/>
              <a:t>, Ιταλία</a:t>
            </a:r>
          </a:p>
          <a:p>
            <a:r>
              <a:rPr lang="el-GR" sz="2000" u="sng" dirty="0" smtClean="0"/>
              <a:t>Προϋπολογισμός</a:t>
            </a:r>
          </a:p>
          <a:p>
            <a:pPr>
              <a:buFont typeface="Wingdings" pitchFamily="2" charset="2"/>
              <a:buChar char="Ø"/>
            </a:pPr>
            <a:r>
              <a:rPr lang="el-GR" sz="2000" dirty="0" smtClean="0"/>
              <a:t>Ταξίδια: </a:t>
            </a:r>
            <a:r>
              <a:rPr lang="el-GR" sz="2000" b="1" dirty="0" smtClean="0"/>
              <a:t>(17 άτομα)  </a:t>
            </a:r>
            <a:r>
              <a:rPr lang="el-GR" sz="2000" dirty="0" smtClean="0"/>
              <a:t>βάσει χιλιομετρικής απόστασης (</a:t>
            </a:r>
            <a:r>
              <a:rPr lang="en-US" sz="2000" dirty="0" smtClean="0"/>
              <a:t>distance calculator)</a:t>
            </a:r>
            <a:endParaRPr lang="el-GR" sz="2000" dirty="0" smtClean="0"/>
          </a:p>
          <a:p>
            <a:pPr>
              <a:buFont typeface="Wingdings" pitchFamily="2" charset="2"/>
              <a:buChar char="Ø"/>
            </a:pPr>
            <a:endParaRPr lang="el-GR" sz="2000" dirty="0" smtClean="0"/>
          </a:p>
          <a:p>
            <a:pPr>
              <a:buFont typeface="Wingdings" pitchFamily="2" charset="2"/>
              <a:buChar char="Ø"/>
            </a:pPr>
            <a:r>
              <a:rPr lang="el-GR" sz="2000" dirty="0" smtClean="0"/>
              <a:t>Οργανωτική Υποστήριξη: 15 μαθητές  Χ 350 € = 5.250€ (δεν συμπεριλαμβάνεται η προετοιμασία)</a:t>
            </a:r>
          </a:p>
          <a:p>
            <a:endParaRPr lang="el-GR" sz="2000" dirty="0" smtClean="0"/>
          </a:p>
          <a:p>
            <a:pPr>
              <a:buFont typeface="Wingdings" pitchFamily="2" charset="2"/>
              <a:buChar char="Ø"/>
            </a:pPr>
            <a:r>
              <a:rPr lang="el-GR" sz="2000" dirty="0" smtClean="0"/>
              <a:t>Γλωσσική Υποστήριξη:</a:t>
            </a:r>
          </a:p>
          <a:p>
            <a:r>
              <a:rPr lang="el-GR" sz="2000" dirty="0" smtClean="0"/>
              <a:t>- </a:t>
            </a:r>
            <a:r>
              <a:rPr lang="en-US" sz="2000" dirty="0" smtClean="0"/>
              <a:t>“On line tests”</a:t>
            </a:r>
            <a:r>
              <a:rPr lang="el-GR" sz="2000" dirty="0" smtClean="0"/>
              <a:t> μέσω πλατφόρμας για τη γλώσσα</a:t>
            </a:r>
          </a:p>
          <a:p>
            <a:pPr>
              <a:buFontTx/>
              <a:buChar char="-"/>
            </a:pPr>
            <a:r>
              <a:rPr lang="en-US" sz="2000" dirty="0" smtClean="0"/>
              <a:t> </a:t>
            </a:r>
            <a:r>
              <a:rPr lang="el-GR" sz="2000" dirty="0" smtClean="0"/>
              <a:t>Αν δεν υποστηρίζει  η πλατφόρμα τη γλώσσα εργασίας στο φορέα υποδοχής, τότε 150€ το άτομο μόνο για γλώσσα (15 Χ 150€)</a:t>
            </a:r>
          </a:p>
          <a:p>
            <a:pPr>
              <a:buFontTx/>
              <a:buChar char="-"/>
            </a:pPr>
            <a:endParaRPr lang="el-GR" sz="2000" dirty="0" smtClean="0"/>
          </a:p>
          <a:p>
            <a:pPr>
              <a:buFont typeface="Wingdings" pitchFamily="2" charset="2"/>
              <a:buChar char="Ø"/>
            </a:pPr>
            <a:r>
              <a:rPr lang="el-GR" sz="2000" dirty="0" smtClean="0"/>
              <a:t>Ατομική Υποστήριξη: </a:t>
            </a:r>
            <a:r>
              <a:rPr lang="el-GR" sz="2000" b="1" dirty="0" smtClean="0"/>
              <a:t>17 άτομα Χ  </a:t>
            </a:r>
            <a:r>
              <a:rPr lang="el-GR" sz="2000" dirty="0" smtClean="0"/>
              <a:t>(92 Χ 14 ημέρες +64 Χ 16 ημέρες)= </a:t>
            </a:r>
            <a:r>
              <a:rPr lang="el-GR" sz="2000" b="1" dirty="0" smtClean="0"/>
              <a:t>2.312€</a:t>
            </a:r>
          </a:p>
          <a:p>
            <a:pPr>
              <a:buFont typeface="Wingdings" pitchFamily="2" charset="2"/>
              <a:buChar char="Ø"/>
            </a:pPr>
            <a:endParaRPr lang="el-GR" sz="2000" dirty="0" smtClean="0"/>
          </a:p>
          <a:p>
            <a:pPr>
              <a:buFont typeface="Wingdings" pitchFamily="2" charset="2"/>
              <a:buChar char="Ø"/>
            </a:pPr>
            <a:r>
              <a:rPr lang="el-GR" sz="2000" dirty="0" smtClean="0"/>
              <a:t>Άτομα με Ειδικές Ανάγκες και Κατ’ εξαίρεση κόστη (αν ισχύει)</a:t>
            </a:r>
          </a:p>
          <a:p>
            <a:pPr>
              <a:buFont typeface="Wingdings" pitchFamily="2" charset="2"/>
              <a:buChar char="Ø"/>
            </a:pPr>
            <a:endParaRPr lang="el-GR" sz="2000" b="1" dirty="0" smtClean="0"/>
          </a:p>
          <a:p>
            <a:pPr>
              <a:buFont typeface="Wingdings" pitchFamily="2" charset="2"/>
              <a:buChar char="Ø"/>
            </a:pPr>
            <a:endParaRPr lang="el-GR" sz="2000" b="1" dirty="0" smtClean="0"/>
          </a:p>
          <a:p>
            <a:pPr>
              <a:buFont typeface="Wingdings" pitchFamily="2" charset="2"/>
              <a:buChar char="Ø"/>
            </a:pPr>
            <a:endParaRPr lang="el-GR" sz="2000" b="1" dirty="0" smtClean="0"/>
          </a:p>
          <a:p>
            <a:endParaRPr lang="el-GR" sz="2000" dirty="0" smtClean="0"/>
          </a:p>
          <a:p>
            <a:pPr>
              <a:buFont typeface="Wingdings" pitchFamily="2" charset="2"/>
              <a:buChar char="Ø"/>
            </a:pPr>
            <a:endParaRPr lang="el-GR" sz="2000" dirty="0" smtClean="0"/>
          </a:p>
          <a:p>
            <a:pPr>
              <a:buFont typeface="Wingdings" pitchFamily="2" charset="2"/>
              <a:buChar char="Ø"/>
            </a:pPr>
            <a:endParaRPr lang="el-GR" sz="2000" dirty="0" smtClean="0"/>
          </a:p>
          <a:p>
            <a:endParaRPr lang="el-GR" sz="2000" dirty="0" smtClean="0"/>
          </a:p>
          <a:p>
            <a:endParaRPr lang="el-GR" sz="2000" u="sng" dirty="0" smtClean="0"/>
          </a:p>
          <a:p>
            <a:endParaRPr lang="el-GR" sz="2000" u="sng" dirty="0" smtClean="0"/>
          </a:p>
          <a:p>
            <a:endParaRPr lang="el-GR" sz="2000" dirty="0" smtClean="0"/>
          </a:p>
          <a:p>
            <a:endParaRPr lang="el-GR"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normAutofit/>
          </a:bodyPr>
          <a:lstStyle/>
          <a:p>
            <a:pPr algn="ctr"/>
            <a:r>
              <a:rPr lang="el-GR" sz="3200" dirty="0" smtClean="0"/>
              <a:t>Σχέδια Κινητικότητας στο τομέα της εκπαίδευσης, κατάρτισης και νεολαίας(1)</a:t>
            </a:r>
            <a:endParaRPr lang="el-GR" sz="3200" dirty="0"/>
          </a:p>
        </p:txBody>
      </p:sp>
      <p:pic>
        <p:nvPicPr>
          <p:cNvPr id="3"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4"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
        <p:nvSpPr>
          <p:cNvPr id="5" name="TextBox 4"/>
          <p:cNvSpPr txBox="1"/>
          <p:nvPr/>
        </p:nvSpPr>
        <p:spPr>
          <a:xfrm>
            <a:off x="762000" y="1600200"/>
            <a:ext cx="7848600" cy="6247864"/>
          </a:xfrm>
          <a:prstGeom prst="rect">
            <a:avLst/>
          </a:prstGeom>
          <a:noFill/>
        </p:spPr>
        <p:txBody>
          <a:bodyPr wrap="square" rtlCol="0">
            <a:spAutoFit/>
          </a:bodyPr>
          <a:lstStyle/>
          <a:p>
            <a:r>
              <a:rPr lang="el-GR" sz="2000" b="1" dirty="0" smtClean="0"/>
              <a:t>Γενικό πλαίσιο</a:t>
            </a:r>
          </a:p>
          <a:p>
            <a:r>
              <a:rPr lang="el-GR" sz="2000" dirty="0" smtClean="0"/>
              <a:t>Τα σχέδια σε αυτή τη δράση στοχεύουν στην προώθηση διακρατικών κινητικοτήτων με ομάδα στόχου τους </a:t>
            </a:r>
            <a:r>
              <a:rPr lang="el-GR" sz="2000" u="sng" dirty="0" smtClean="0"/>
              <a:t>μαθητευόμενους</a:t>
            </a:r>
            <a:r>
              <a:rPr lang="el-GR" sz="2000" dirty="0" smtClean="0"/>
              <a:t> (μαθητές, καταρτιζόμενοι, νέοι άνθρωποι, εθελοντές)  και </a:t>
            </a:r>
            <a:r>
              <a:rPr lang="el-GR" sz="2000" u="sng" dirty="0" smtClean="0"/>
              <a:t>προσωπικό </a:t>
            </a:r>
            <a:r>
              <a:rPr lang="el-GR" sz="2000" dirty="0" smtClean="0"/>
              <a:t>(καθηγητές, δάσκαλοι, εκπαιδευτές, νέοι εργαζόμενοι) καθώς και ατόμων που δουλεύουν σε οργανισμούς που δραστηριοποιούνται στην εκπαίδευση, κατάρτιση και τομείς νεολαίας και στοχεύουν:</a:t>
            </a:r>
          </a:p>
          <a:p>
            <a:endParaRPr lang="el-GR" sz="2000" dirty="0" smtClean="0"/>
          </a:p>
          <a:p>
            <a:pPr marL="457200" indent="-457200">
              <a:buFont typeface="Wingdings" pitchFamily="2" charset="2"/>
              <a:buChar char="ü"/>
            </a:pPr>
            <a:r>
              <a:rPr lang="el-GR" sz="2000" dirty="0" smtClean="0"/>
              <a:t>Στην απόκτηση γνώσεων και δεξιοτήτων με σκοπό τη βελτίωση της προσωπικής τους ανάπτυξης και της απασχόλησης στην ευρωπαϊκή αγορά εργασίας</a:t>
            </a:r>
          </a:p>
          <a:p>
            <a:pPr marL="457200" indent="-457200"/>
            <a:endParaRPr lang="el-GR" sz="2000" dirty="0" smtClean="0"/>
          </a:p>
          <a:p>
            <a:pPr marL="457200" indent="-457200">
              <a:buFont typeface="Wingdings" pitchFamily="2" charset="2"/>
              <a:buChar char="ü"/>
            </a:pPr>
            <a:r>
              <a:rPr lang="el-GR" sz="2000" dirty="0" smtClean="0"/>
              <a:t>Στην υποστήριξη της επαγγελματικής κατάρτισης των ατόμων που εργάζονται στον τομέα της εκπαίδευσης, κατάρτισης και τομέων νεολαίας με σκοπό την καινοτομία και τη βελτίωση της ποιότητας της διδασκαλίας, της κατάρτισης και της εργασίας των νέων σε όλη την Ευρώπη</a:t>
            </a:r>
          </a:p>
          <a:p>
            <a:pPr marL="457200" indent="-457200">
              <a:buAutoNum type="arabicPeriod"/>
            </a:pPr>
            <a:endParaRPr lang="el-GR" sz="2000" dirty="0" smtClean="0"/>
          </a:p>
          <a:p>
            <a:pPr marL="457200" indent="-457200">
              <a:buAutoNum type="arabicPeriod"/>
            </a:pPr>
            <a:endParaRPr lang="el-GR" sz="2000" dirty="0" smtClean="0"/>
          </a:p>
          <a:p>
            <a:endParaRPr lang="el-GR" sz="2000" dirty="0"/>
          </a:p>
        </p:txBody>
      </p:sp>
      <p:sp>
        <p:nvSpPr>
          <p:cNvPr id="6" name="Right Arrow 5"/>
          <p:cNvSpPr/>
          <p:nvPr/>
        </p:nvSpPr>
        <p:spPr>
          <a:xfrm>
            <a:off x="228600" y="1676400"/>
            <a:ext cx="5334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8200"/>
            <a:ext cx="7772400" cy="1362075"/>
          </a:xfrm>
        </p:spPr>
        <p:txBody>
          <a:bodyPr>
            <a:normAutofit/>
          </a:bodyPr>
          <a:lstStyle/>
          <a:p>
            <a:pPr algn="ctr"/>
            <a:r>
              <a:rPr lang="el-GR" sz="3200" dirty="0" smtClean="0">
                <a:latin typeface="+mn-lt"/>
              </a:rPr>
              <a:t>Πεδία αίτησης για </a:t>
            </a:r>
            <a:r>
              <a:rPr lang="en-US" sz="3200" dirty="0" smtClean="0">
                <a:latin typeface="+mn-lt"/>
              </a:rPr>
              <a:t>VET Mobility</a:t>
            </a:r>
            <a:r>
              <a:rPr lang="el-GR" sz="3200" dirty="0" smtClean="0">
                <a:latin typeface="+mn-lt"/>
              </a:rPr>
              <a:t> (1)</a:t>
            </a:r>
            <a:endParaRPr lang="el-GR" sz="3200" dirty="0">
              <a:latin typeface="+mn-lt"/>
            </a:endParaRPr>
          </a:p>
        </p:txBody>
      </p:sp>
      <p:sp>
        <p:nvSpPr>
          <p:cNvPr id="3" name="Text Placeholder 2"/>
          <p:cNvSpPr>
            <a:spLocks noGrp="1"/>
          </p:cNvSpPr>
          <p:nvPr>
            <p:ph type="body" idx="1"/>
          </p:nvPr>
        </p:nvSpPr>
        <p:spPr>
          <a:xfrm>
            <a:off x="722313" y="2547938"/>
            <a:ext cx="7772400" cy="3471862"/>
          </a:xfrm>
        </p:spPr>
        <p:txBody>
          <a:bodyPr>
            <a:normAutofit fontScale="92500" lnSpcReduction="20000"/>
          </a:bodyPr>
          <a:lstStyle/>
          <a:p>
            <a:pPr marL="457200" indent="-457200">
              <a:buAutoNum type="arabicPeriod"/>
            </a:pPr>
            <a:r>
              <a:rPr lang="el-GR" sz="2200" dirty="0" smtClean="0"/>
              <a:t>Γενικές πληροφορίες</a:t>
            </a:r>
          </a:p>
          <a:p>
            <a:pPr marL="457200" indent="-457200">
              <a:buAutoNum type="arabicPeriod"/>
            </a:pPr>
            <a:r>
              <a:rPr lang="el-GR" sz="2200" dirty="0" smtClean="0"/>
              <a:t>Γενικό Πλαίσιο (ταυτότητα/στοιχεία του σχεδίου και της Εθνικής Μονάδας</a:t>
            </a:r>
          </a:p>
          <a:p>
            <a:pPr marL="457200" indent="-457200">
              <a:buAutoNum type="arabicPeriod"/>
            </a:pPr>
            <a:r>
              <a:rPr lang="el-GR" sz="2200" dirty="0" smtClean="0"/>
              <a:t>Συμμετέχοντες Οργανισμοί (στοιχεία αιτούντος και φορέα/φορέων υποδοχής</a:t>
            </a:r>
          </a:p>
          <a:p>
            <a:pPr marL="457200" indent="-457200">
              <a:buAutoNum type="arabicPeriod"/>
            </a:pPr>
            <a:r>
              <a:rPr lang="el-GR" sz="2200" dirty="0" smtClean="0"/>
              <a:t>Περιγραφή σχεδίου- ποιοι οι στόχοι</a:t>
            </a:r>
          </a:p>
          <a:p>
            <a:pPr marL="457200" indent="-457200">
              <a:buAutoNum type="arabicPeriod"/>
            </a:pPr>
            <a:r>
              <a:rPr lang="el-GR" sz="2200" dirty="0" smtClean="0"/>
              <a:t>Προφίλ συμμετεχόντων ( + ποια τα μαθησιακά αποτελέσματα (γνώσεις, ικανότητες &amp; δεξιότητες)</a:t>
            </a:r>
          </a:p>
          <a:p>
            <a:pPr marL="457200" indent="-457200">
              <a:buAutoNum type="arabicPeriod"/>
            </a:pPr>
            <a:r>
              <a:rPr lang="el-GR" sz="2200" dirty="0" smtClean="0"/>
              <a:t>Προετοιμασία (οργάνωση πρακτικών ζητημάτων διαμονής, ταξιδίου, ασφάλισης, εποπτείας και προετοιμασίας συμμετεχόντων γλωσσικά και πολιτιστικά)</a:t>
            </a:r>
          </a:p>
          <a:p>
            <a:pPr marL="457200" indent="-457200">
              <a:buAutoNum type="arabicPeriod"/>
            </a:pPr>
            <a:endParaRPr lang="el-GR" sz="2000" dirty="0" smtClean="0"/>
          </a:p>
          <a:p>
            <a:pPr marL="457200" indent="-457200">
              <a:buAutoNum type="arabicPeriod"/>
            </a:pPr>
            <a:endParaRPr lang="el-GR" dirty="0"/>
          </a:p>
        </p:txBody>
      </p:sp>
      <p:pic>
        <p:nvPicPr>
          <p:cNvPr id="6"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7"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200" dirty="0" smtClean="0">
                <a:latin typeface="+mn-lt"/>
              </a:rPr>
              <a:t>Πεδία αίτησης για </a:t>
            </a:r>
            <a:r>
              <a:rPr lang="en-US" sz="3200" dirty="0" smtClean="0">
                <a:latin typeface="+mn-lt"/>
              </a:rPr>
              <a:t>VET Mobility</a:t>
            </a:r>
            <a:r>
              <a:rPr lang="el-GR" sz="3200" dirty="0" smtClean="0">
                <a:latin typeface="+mn-lt"/>
              </a:rPr>
              <a:t> (2)</a:t>
            </a:r>
            <a:endParaRPr lang="el-GR" sz="3200" dirty="0">
              <a:latin typeface="+mn-lt"/>
            </a:endParaRPr>
          </a:p>
        </p:txBody>
      </p:sp>
      <p:sp>
        <p:nvSpPr>
          <p:cNvPr id="3" name="Text Placeholder 2"/>
          <p:cNvSpPr>
            <a:spLocks noGrp="1"/>
          </p:cNvSpPr>
          <p:nvPr>
            <p:ph type="body" idx="1"/>
          </p:nvPr>
        </p:nvSpPr>
        <p:spPr>
          <a:xfrm>
            <a:off x="762000" y="2590800"/>
            <a:ext cx="7772400" cy="4038600"/>
          </a:xfrm>
        </p:spPr>
        <p:txBody>
          <a:bodyPr>
            <a:normAutofit lnSpcReduction="10000"/>
          </a:bodyPr>
          <a:lstStyle/>
          <a:p>
            <a:pPr marL="457200" indent="-457200">
              <a:buFont typeface="Wingdings 2"/>
              <a:buAutoNum type="arabicPeriod" startAt="8"/>
            </a:pPr>
            <a:r>
              <a:rPr lang="el-GR" sz="2200" dirty="0" smtClean="0"/>
              <a:t>Περιγραφή Δραστηριοτήτων σχεδίου (λεπτομέρειες δραστηριοτήτων μέσω πίνακα)</a:t>
            </a:r>
          </a:p>
          <a:p>
            <a:pPr marL="457200" indent="-457200">
              <a:buFont typeface="Wingdings 2"/>
              <a:buAutoNum type="arabicPeriod" startAt="8"/>
            </a:pPr>
            <a:r>
              <a:rPr lang="en-US" sz="2200" dirty="0" smtClean="0"/>
              <a:t>Follow-up </a:t>
            </a:r>
            <a:r>
              <a:rPr lang="el-GR" sz="2200" dirty="0" smtClean="0"/>
              <a:t>σχεδίου (αντίκτυπος - διάδοση των αποτελεσμάτων- αξιολόγηση αποτελεσμάτων)</a:t>
            </a:r>
          </a:p>
          <a:p>
            <a:pPr marL="457200" indent="-457200">
              <a:buAutoNum type="arabicPeriod" startAt="8"/>
            </a:pPr>
            <a:r>
              <a:rPr lang="el-GR" sz="2200" dirty="0" smtClean="0"/>
              <a:t>Προϋπολογισμός (κατηγορίες δαπανών)</a:t>
            </a:r>
          </a:p>
          <a:p>
            <a:pPr marL="457200" indent="-457200">
              <a:buAutoNum type="arabicPeriod" startAt="8"/>
            </a:pPr>
            <a:r>
              <a:rPr lang="el-GR" sz="2200" dirty="0" smtClean="0"/>
              <a:t>Περίληψη σχεδίου (περίληψη </a:t>
            </a:r>
            <a:r>
              <a:rPr lang="el-GR" sz="2200" dirty="0" err="1" smtClean="0"/>
              <a:t>συμ</a:t>
            </a:r>
            <a:r>
              <a:rPr lang="el-GR" sz="2200" dirty="0" smtClean="0"/>
              <a:t>/</a:t>
            </a:r>
            <a:r>
              <a:rPr lang="el-GR" sz="2200" dirty="0" err="1" smtClean="0"/>
              <a:t>ντων</a:t>
            </a:r>
            <a:r>
              <a:rPr lang="el-GR" sz="2200" dirty="0" smtClean="0"/>
              <a:t> οργανισμών-περίληψη προϋπολογισμού)</a:t>
            </a:r>
          </a:p>
          <a:p>
            <a:pPr marL="457200" indent="-457200">
              <a:buAutoNum type="arabicPeriod" startAt="8"/>
            </a:pPr>
            <a:r>
              <a:rPr lang="en-US" sz="2200" dirty="0" smtClean="0"/>
              <a:t>Checklist</a:t>
            </a:r>
            <a:r>
              <a:rPr lang="el-GR" sz="2200" dirty="0" smtClean="0"/>
              <a:t> , Υπεύθυνη Δήλωση, Παραρτήματα</a:t>
            </a:r>
          </a:p>
          <a:p>
            <a:pPr marL="457200" indent="-457200">
              <a:buAutoNum type="arabicPeriod" startAt="8"/>
            </a:pPr>
            <a:r>
              <a:rPr lang="el-GR" sz="2200" dirty="0" smtClean="0"/>
              <a:t>Υποβολή (Επικύρωση δεδομένων αίτησης, Ηλεκτρονική υποβολή, περίληψη υποβολής, εκτύπωση της αίτησης)</a:t>
            </a:r>
          </a:p>
          <a:p>
            <a:r>
              <a:rPr lang="el-GR" dirty="0" smtClean="0"/>
              <a:t> </a:t>
            </a:r>
            <a:endParaRPr lang="el-GR" dirty="0"/>
          </a:p>
        </p:txBody>
      </p:sp>
      <p:pic>
        <p:nvPicPr>
          <p:cNvPr id="6"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7"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1362075"/>
          </a:xfrm>
        </p:spPr>
        <p:txBody>
          <a:bodyPr/>
          <a:lstStyle/>
          <a:p>
            <a:pPr algn="ctr"/>
            <a:r>
              <a:rPr lang="en-US" dirty="0" smtClean="0"/>
              <a:t>VET Mobility</a:t>
            </a:r>
            <a:endParaRPr lang="el-GR" dirty="0"/>
          </a:p>
        </p:txBody>
      </p:sp>
      <p:sp>
        <p:nvSpPr>
          <p:cNvPr id="3" name="Text Placeholder 2"/>
          <p:cNvSpPr>
            <a:spLocks noGrp="1"/>
          </p:cNvSpPr>
          <p:nvPr>
            <p:ph type="body" idx="1"/>
          </p:nvPr>
        </p:nvSpPr>
        <p:spPr>
          <a:xfrm>
            <a:off x="722313" y="2547938"/>
            <a:ext cx="7772400" cy="2709862"/>
          </a:xfrm>
        </p:spPr>
        <p:txBody>
          <a:bodyPr>
            <a:normAutofit/>
          </a:bodyPr>
          <a:lstStyle/>
          <a:p>
            <a:pPr>
              <a:buFont typeface="Wingdings" pitchFamily="2" charset="2"/>
              <a:buChar char="v"/>
            </a:pPr>
            <a:r>
              <a:rPr lang="el-GR" sz="2000" dirty="0" smtClean="0"/>
              <a:t>Προσοχή ένας φορέας μπορεί να αιτηθεί μέσα στην ίδια αίτηση και κινητικότητα</a:t>
            </a:r>
            <a:r>
              <a:rPr lang="en-US" sz="2000" dirty="0" smtClean="0"/>
              <a:t> </a:t>
            </a:r>
            <a:r>
              <a:rPr lang="el-GR" sz="2000" dirty="0" smtClean="0"/>
              <a:t>για </a:t>
            </a:r>
            <a:r>
              <a:rPr lang="en-US" sz="2000" dirty="0" smtClean="0"/>
              <a:t> “learners” </a:t>
            </a:r>
            <a:r>
              <a:rPr lang="el-GR" sz="2000" dirty="0" smtClean="0"/>
              <a:t>και </a:t>
            </a:r>
            <a:r>
              <a:rPr lang="en-US" sz="2000" dirty="0" smtClean="0"/>
              <a:t>“staff”</a:t>
            </a:r>
            <a:r>
              <a:rPr lang="el-GR" sz="2000" dirty="0" smtClean="0"/>
              <a:t>. Δεν υπάρχουν δυο αιτήσεις , η αίτηση είναι</a:t>
            </a:r>
            <a:r>
              <a:rPr lang="el-GR" sz="2000" b="1" dirty="0" smtClean="0"/>
              <a:t> μία.</a:t>
            </a:r>
          </a:p>
          <a:p>
            <a:endParaRPr lang="el-GR" sz="2000" b="1" dirty="0" smtClean="0"/>
          </a:p>
          <a:p>
            <a:pPr>
              <a:buFont typeface="Wingdings" pitchFamily="2" charset="2"/>
              <a:buChar char="v"/>
            </a:pPr>
            <a:r>
              <a:rPr lang="el-GR" sz="2000" dirty="0" smtClean="0"/>
              <a:t> Για περαιτέρω εξοικείωση  με το </a:t>
            </a:r>
            <a:r>
              <a:rPr lang="en-US" sz="2000" dirty="0" smtClean="0"/>
              <a:t>ECVET</a:t>
            </a:r>
            <a:r>
              <a:rPr lang="el-GR" sz="2000" dirty="0" smtClean="0"/>
              <a:t>, παρακαλώ επισκεφτείτε το </a:t>
            </a:r>
            <a:r>
              <a:rPr lang="en-US" sz="2000" dirty="0" smtClean="0"/>
              <a:t>link</a:t>
            </a:r>
            <a:r>
              <a:rPr lang="el-GR" sz="2000" dirty="0" smtClean="0"/>
              <a:t> </a:t>
            </a:r>
            <a:r>
              <a:rPr lang="en-US" sz="2000" dirty="0" smtClean="0"/>
              <a:t> </a:t>
            </a:r>
            <a:r>
              <a:rPr lang="en-US" sz="2000" dirty="0" smtClean="0">
                <a:hlinkClick r:id="rId2"/>
              </a:rPr>
              <a:t>http://www.iky.gr/ecvet</a:t>
            </a:r>
            <a:r>
              <a:rPr lang="en-US" sz="2000" dirty="0" smtClean="0"/>
              <a:t>  </a:t>
            </a:r>
            <a:r>
              <a:rPr lang="el-GR" sz="2000" dirty="0" smtClean="0"/>
              <a:t>στην ιστοσελίδα μας για τη δράση </a:t>
            </a:r>
            <a:r>
              <a:rPr lang="en-US" sz="2000" dirty="0" smtClean="0"/>
              <a:t>“National Team of ECVET Experts”</a:t>
            </a:r>
            <a:endParaRPr lang="el-GR" sz="2000" dirty="0"/>
          </a:p>
        </p:txBody>
      </p:sp>
      <p:pic>
        <p:nvPicPr>
          <p:cNvPr id="4" name="4 - Εικόνα" descr="EU flag-Erasmus+_vect_POS.jpg"/>
          <p:cNvPicPr>
            <a:picLocks noChangeAspect="1"/>
          </p:cNvPicPr>
          <p:nvPr/>
        </p:nvPicPr>
        <p:blipFill>
          <a:blip r:embed="rId3" cstate="print"/>
          <a:stretch>
            <a:fillRect/>
          </a:stretch>
        </p:blipFill>
        <p:spPr>
          <a:xfrm>
            <a:off x="0" y="0"/>
            <a:ext cx="2677147" cy="764704"/>
          </a:xfrm>
          <a:prstGeom prst="rect">
            <a:avLst/>
          </a:prstGeom>
        </p:spPr>
      </p:pic>
      <p:pic>
        <p:nvPicPr>
          <p:cNvPr id="5" name="4 - Εικόνα" descr="iky.png"/>
          <p:cNvPicPr>
            <a:picLocks noChangeAspect="1"/>
          </p:cNvPicPr>
          <p:nvPr/>
        </p:nvPicPr>
        <p:blipFill>
          <a:blip r:embed="rId4" cstate="print"/>
          <a:stretch>
            <a:fillRect/>
          </a:stretch>
        </p:blipFill>
        <p:spPr>
          <a:xfrm>
            <a:off x="7953921" y="0"/>
            <a:ext cx="1190079" cy="1110045"/>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90600"/>
            <a:ext cx="7772400" cy="1143000"/>
          </a:xfrm>
        </p:spPr>
        <p:txBody>
          <a:bodyPr>
            <a:normAutofit/>
          </a:bodyPr>
          <a:lstStyle/>
          <a:p>
            <a:pPr algn="ctr"/>
            <a:r>
              <a:rPr lang="el-GR" sz="3200" dirty="0" smtClean="0"/>
              <a:t>Μυστικό της επιτυχίας</a:t>
            </a:r>
            <a:endParaRPr lang="el-GR" sz="3200" dirty="0"/>
          </a:p>
        </p:txBody>
      </p:sp>
      <p:graphicFrame>
        <p:nvGraphicFramePr>
          <p:cNvPr id="6" name="Diagram 5"/>
          <p:cNvGraphicFramePr/>
          <p:nvPr/>
        </p:nvGraphicFramePr>
        <p:xfrm>
          <a:off x="1295400" y="12192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1295400" y="5486400"/>
            <a:ext cx="6858000" cy="954107"/>
          </a:xfrm>
          <a:prstGeom prst="rect">
            <a:avLst/>
          </a:prstGeom>
          <a:noFill/>
        </p:spPr>
        <p:txBody>
          <a:bodyPr wrap="square" rtlCol="0">
            <a:spAutoFit/>
          </a:bodyPr>
          <a:lstStyle/>
          <a:p>
            <a:pPr algn="ctr"/>
            <a:r>
              <a:rPr lang="en-US" sz="2800" dirty="0" smtClean="0"/>
              <a:t>No successful mobility experience is the work of one-man army!</a:t>
            </a:r>
            <a:endParaRPr lang="el-GR" sz="2800" dirty="0"/>
          </a:p>
        </p:txBody>
      </p:sp>
      <p:pic>
        <p:nvPicPr>
          <p:cNvPr id="7" name="4 - Εικόνα" descr="EU flag-Erasmus+_vect_POS.jpg"/>
          <p:cNvPicPr>
            <a:picLocks noChangeAspect="1"/>
          </p:cNvPicPr>
          <p:nvPr/>
        </p:nvPicPr>
        <p:blipFill>
          <a:blip r:embed="rId7" cstate="print"/>
          <a:stretch>
            <a:fillRect/>
          </a:stretch>
        </p:blipFill>
        <p:spPr>
          <a:xfrm>
            <a:off x="0" y="0"/>
            <a:ext cx="2677147" cy="764704"/>
          </a:xfrm>
          <a:prstGeom prst="rect">
            <a:avLst/>
          </a:prstGeom>
        </p:spPr>
      </p:pic>
      <p:pic>
        <p:nvPicPr>
          <p:cNvPr id="9" name="4 - Εικόνα" descr="iky.png"/>
          <p:cNvPicPr>
            <a:picLocks noChangeAspect="1"/>
          </p:cNvPicPr>
          <p:nvPr/>
        </p:nvPicPr>
        <p:blipFill>
          <a:blip r:embed="rId8" cstate="print"/>
          <a:stretch>
            <a:fillRect/>
          </a:stretch>
        </p:blipFill>
        <p:spPr>
          <a:xfrm>
            <a:off x="7953921" y="0"/>
            <a:ext cx="1190079" cy="1110045"/>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Wave 5"/>
          <p:cNvSpPr/>
          <p:nvPr/>
        </p:nvSpPr>
        <p:spPr>
          <a:xfrm>
            <a:off x="1676400" y="1905000"/>
            <a:ext cx="5867400" cy="2209800"/>
          </a:xfrm>
          <a:prstGeom prst="wav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dirty="0" smtClean="0"/>
              <a:t>Ευχαριστώ πολύ για την προσοχή σας!</a:t>
            </a:r>
          </a:p>
          <a:p>
            <a:pPr algn="ctr"/>
            <a:r>
              <a:rPr lang="el-GR" sz="2800" dirty="0" smtClean="0"/>
              <a:t>Καλή επιτυχία!!</a:t>
            </a:r>
            <a:endParaRPr lang="el-GR" sz="2800" dirty="0"/>
          </a:p>
        </p:txBody>
      </p:sp>
      <p:pic>
        <p:nvPicPr>
          <p:cNvPr id="5"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7"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
        <p:nvSpPr>
          <p:cNvPr id="8" name="TextBox 7"/>
          <p:cNvSpPr txBox="1"/>
          <p:nvPr/>
        </p:nvSpPr>
        <p:spPr>
          <a:xfrm>
            <a:off x="1828800" y="4191000"/>
            <a:ext cx="5257800" cy="1785104"/>
          </a:xfrm>
          <a:prstGeom prst="rect">
            <a:avLst/>
          </a:prstGeom>
          <a:noFill/>
        </p:spPr>
        <p:txBody>
          <a:bodyPr wrap="square" rtlCol="0">
            <a:spAutoFit/>
          </a:bodyPr>
          <a:lstStyle/>
          <a:p>
            <a:pPr algn="ctr"/>
            <a:r>
              <a:rPr lang="el-GR" sz="2000" dirty="0" smtClean="0">
                <a:solidFill>
                  <a:schemeClr val="tx2"/>
                </a:solidFill>
                <a:latin typeface="+mj-lt"/>
                <a:ea typeface="+mj-ea"/>
                <a:cs typeface="+mj-cs"/>
              </a:rPr>
              <a:t>Ομάδα Κινητικότητας</a:t>
            </a:r>
          </a:p>
          <a:p>
            <a:pPr algn="ctr"/>
            <a:r>
              <a:rPr lang="el-GR" dirty="0" smtClean="0">
                <a:solidFill>
                  <a:schemeClr val="tx2"/>
                </a:solidFill>
                <a:latin typeface="+mj-lt"/>
                <a:ea typeface="+mj-ea"/>
                <a:cs typeface="+mj-cs"/>
              </a:rPr>
              <a:t>Αλεξάνδρα Μπάκα , 210-3726339</a:t>
            </a:r>
          </a:p>
          <a:p>
            <a:pPr algn="ctr"/>
            <a:r>
              <a:rPr lang="en-US" dirty="0" smtClean="0">
                <a:solidFill>
                  <a:schemeClr val="tx2"/>
                </a:solidFill>
                <a:latin typeface="+mj-lt"/>
                <a:ea typeface="+mj-ea"/>
                <a:cs typeface="+mj-cs"/>
              </a:rPr>
              <a:t>Email</a:t>
            </a:r>
            <a:r>
              <a:rPr lang="el-GR" dirty="0" smtClean="0">
                <a:solidFill>
                  <a:schemeClr val="tx2"/>
                </a:solidFill>
                <a:latin typeface="+mj-lt"/>
                <a:ea typeface="+mj-ea"/>
                <a:cs typeface="+mj-cs"/>
              </a:rPr>
              <a:t>: </a:t>
            </a:r>
            <a:r>
              <a:rPr lang="en-US" dirty="0" smtClean="0">
                <a:solidFill>
                  <a:schemeClr val="tx2"/>
                </a:solidFill>
                <a:latin typeface="+mj-lt"/>
                <a:ea typeface="+mj-ea"/>
                <a:cs typeface="+mj-cs"/>
                <a:hlinkClick r:id="rId4"/>
              </a:rPr>
              <a:t>abaka@iky.gr</a:t>
            </a:r>
            <a:endParaRPr lang="en-US" dirty="0" smtClean="0">
              <a:solidFill>
                <a:schemeClr val="tx2"/>
              </a:solidFill>
              <a:latin typeface="+mj-lt"/>
              <a:ea typeface="+mj-ea"/>
              <a:cs typeface="+mj-cs"/>
            </a:endParaRPr>
          </a:p>
          <a:p>
            <a:pPr algn="ctr"/>
            <a:r>
              <a:rPr lang="el-GR" dirty="0" smtClean="0">
                <a:solidFill>
                  <a:schemeClr val="tx2"/>
                </a:solidFill>
                <a:latin typeface="+mj-lt"/>
                <a:ea typeface="+mj-ea"/>
                <a:cs typeface="+mj-cs"/>
              </a:rPr>
              <a:t>Θάλεια Δημητρακά, 210-3726340</a:t>
            </a:r>
          </a:p>
          <a:p>
            <a:pPr algn="ctr"/>
            <a:r>
              <a:rPr lang="en-US" dirty="0" smtClean="0">
                <a:solidFill>
                  <a:schemeClr val="tx2"/>
                </a:solidFill>
                <a:latin typeface="+mj-lt"/>
                <a:ea typeface="+mj-ea"/>
                <a:cs typeface="+mj-cs"/>
              </a:rPr>
              <a:t>Email</a:t>
            </a:r>
            <a:r>
              <a:rPr lang="el-GR" dirty="0" smtClean="0">
                <a:solidFill>
                  <a:schemeClr val="tx2"/>
                </a:solidFill>
                <a:latin typeface="+mj-lt"/>
                <a:ea typeface="+mj-ea"/>
                <a:cs typeface="+mj-cs"/>
              </a:rPr>
              <a:t>: </a:t>
            </a:r>
            <a:r>
              <a:rPr lang="en-US" dirty="0" smtClean="0">
                <a:solidFill>
                  <a:schemeClr val="tx2"/>
                </a:solidFill>
                <a:latin typeface="+mj-lt"/>
                <a:ea typeface="+mj-ea"/>
                <a:cs typeface="+mj-cs"/>
                <a:hlinkClick r:id="rId5"/>
              </a:rPr>
              <a:t>thdimitraka@iky.gr</a:t>
            </a:r>
            <a:endParaRPr lang="en-US" dirty="0" smtClean="0">
              <a:solidFill>
                <a:schemeClr val="tx2"/>
              </a:solidFill>
              <a:latin typeface="+mj-lt"/>
              <a:ea typeface="+mj-ea"/>
              <a:cs typeface="+mj-cs"/>
            </a:endParaRPr>
          </a:p>
          <a:p>
            <a:pPr algn="ctr"/>
            <a:endParaRPr lang="en-US" dirty="0" smtClean="0">
              <a:solidFill>
                <a:schemeClr val="tx2"/>
              </a:solidFill>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4"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
        <p:nvSpPr>
          <p:cNvPr id="5" name="Title 1"/>
          <p:cNvSpPr>
            <a:spLocks noGrp="1"/>
          </p:cNvSpPr>
          <p:nvPr>
            <p:ph type="title"/>
          </p:nvPr>
        </p:nvSpPr>
        <p:spPr>
          <a:xfrm>
            <a:off x="685800" y="762000"/>
            <a:ext cx="7772400" cy="1143000"/>
          </a:xfrm>
        </p:spPr>
        <p:txBody>
          <a:bodyPr>
            <a:normAutofit/>
          </a:bodyPr>
          <a:lstStyle/>
          <a:p>
            <a:pPr algn="ctr"/>
            <a:r>
              <a:rPr lang="el-GR" sz="3200" dirty="0" smtClean="0"/>
              <a:t>Σχέδια Κινητικότητας στο τομέα της εκπαίδευσης, κατάρτισης και νεολαίας (2)</a:t>
            </a:r>
            <a:endParaRPr lang="el-GR" sz="3200" dirty="0"/>
          </a:p>
        </p:txBody>
      </p:sp>
      <p:sp>
        <p:nvSpPr>
          <p:cNvPr id="6" name="TextBox 5"/>
          <p:cNvSpPr txBox="1"/>
          <p:nvPr/>
        </p:nvSpPr>
        <p:spPr>
          <a:xfrm>
            <a:off x="533400" y="1905000"/>
            <a:ext cx="8229600" cy="5601533"/>
          </a:xfrm>
          <a:prstGeom prst="rect">
            <a:avLst/>
          </a:prstGeom>
          <a:noFill/>
        </p:spPr>
        <p:txBody>
          <a:bodyPr wrap="square" rtlCol="0">
            <a:spAutoFit/>
          </a:bodyPr>
          <a:lstStyle/>
          <a:p>
            <a:pPr marL="457200" indent="-457200">
              <a:buFont typeface="Wingdings" pitchFamily="2" charset="2"/>
              <a:buChar char="ü"/>
            </a:pPr>
            <a:r>
              <a:rPr lang="el-GR" sz="2000" dirty="0" smtClean="0"/>
              <a:t>Στην ενίσχυση κυρίως της γνώσης ξένων γλωσσών των συμμετεχόντων στη κινητικότητα</a:t>
            </a:r>
          </a:p>
          <a:p>
            <a:pPr marL="457200" indent="-457200">
              <a:buFont typeface="Wingdings" pitchFamily="2" charset="2"/>
              <a:buChar char="ü"/>
            </a:pPr>
            <a:endParaRPr lang="el-GR" sz="2000" dirty="0" smtClean="0"/>
          </a:p>
          <a:p>
            <a:pPr marL="457200" indent="-457200">
              <a:buFont typeface="Wingdings" pitchFamily="2" charset="2"/>
              <a:buChar char="ü"/>
            </a:pPr>
            <a:r>
              <a:rPr lang="el-GR" sz="2000" dirty="0" smtClean="0"/>
              <a:t>Στην  ευαισθητοποίηση του συμμετέχοντα και κατανόηση των άλλων πολιτισμών και χωρών, προσφέροντάς τους την ευκαιρία για δημιουργία δικτύων μέσω των διεθνών επαφών καθώς και ανάπτυξης του αισθήματος της ευρωπαϊκής ιθαγένειας και ταυτότητας</a:t>
            </a:r>
          </a:p>
          <a:p>
            <a:pPr marL="457200" indent="-457200">
              <a:buFont typeface="Wingdings" pitchFamily="2" charset="2"/>
              <a:buChar char="ü"/>
            </a:pPr>
            <a:endParaRPr lang="el-GR" sz="2000" dirty="0" smtClean="0"/>
          </a:p>
          <a:p>
            <a:pPr marL="457200" indent="-457200">
              <a:buFont typeface="Wingdings" pitchFamily="2" charset="2"/>
              <a:buChar char="ü"/>
            </a:pPr>
            <a:r>
              <a:rPr lang="el-GR" sz="2000" dirty="0" smtClean="0"/>
              <a:t>Στην αύξηση της δυναμικότητας, της ελκυστικότητας και της διεθνούς διάστασης των οργανισμών που δραστηριοποιούνται στον τομέα της εκπαίδευσης, κατάρτισης και τομέων νεολαίας, έτσι ώστε να είναι σε θέση να προσφέρουν δραστηριότητες και προγράμματα που ανταποκρίνονται καλύτερα στις ανάγκες των ατόμων εντός και εκτός Ευρώπης</a:t>
            </a:r>
          </a:p>
          <a:p>
            <a:endParaRPr lang="el-GR" sz="2000" dirty="0" smtClean="0"/>
          </a:p>
          <a:p>
            <a:endParaRPr lang="el-GR" sz="2000" dirty="0" smtClean="0"/>
          </a:p>
          <a:p>
            <a:r>
              <a:rPr lang="el-GR" dirty="0" smtClean="0"/>
              <a:t> </a:t>
            </a: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90600"/>
            <a:ext cx="7772400" cy="1143000"/>
          </a:xfrm>
        </p:spPr>
        <p:txBody>
          <a:bodyPr>
            <a:normAutofit/>
          </a:bodyPr>
          <a:lstStyle/>
          <a:p>
            <a:pPr algn="ctr"/>
            <a:r>
              <a:rPr lang="el-GR" sz="3200" dirty="0" smtClean="0"/>
              <a:t>Σχέδια Κινητικότητας στο τομέα της εκπαίδευσης, κατάρτισης και νεολαίας(3)</a:t>
            </a:r>
            <a:endParaRPr lang="el-GR" sz="3200" dirty="0"/>
          </a:p>
        </p:txBody>
      </p:sp>
      <p:pic>
        <p:nvPicPr>
          <p:cNvPr id="3"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4"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
        <p:nvSpPr>
          <p:cNvPr id="6" name="TextBox 5"/>
          <p:cNvSpPr txBox="1"/>
          <p:nvPr/>
        </p:nvSpPr>
        <p:spPr>
          <a:xfrm>
            <a:off x="457200" y="2438400"/>
            <a:ext cx="7772400" cy="2554545"/>
          </a:xfrm>
          <a:prstGeom prst="rect">
            <a:avLst/>
          </a:prstGeom>
          <a:noFill/>
        </p:spPr>
        <p:txBody>
          <a:bodyPr wrap="square" rtlCol="0">
            <a:spAutoFit/>
          </a:bodyPr>
          <a:lstStyle/>
          <a:p>
            <a:pPr marL="457200" indent="-457200">
              <a:buFont typeface="Wingdings" pitchFamily="2" charset="2"/>
              <a:buChar char="ü"/>
            </a:pPr>
            <a:r>
              <a:rPr lang="el-GR" sz="2000" dirty="0" smtClean="0"/>
              <a:t>Στην ενίσχυση των  συνεργειών μεταξύ της τυπικής, μη - τυπικής εκπαίδευσης, της επαγγελματικής κατάρτισης, της απασχόλησης και της επιχειρηματικότητας</a:t>
            </a:r>
          </a:p>
          <a:p>
            <a:pPr marL="457200" indent="-457200"/>
            <a:endParaRPr lang="el-GR" sz="2000" dirty="0" smtClean="0"/>
          </a:p>
          <a:p>
            <a:pPr marL="457200" indent="-457200">
              <a:buFont typeface="Wingdings" pitchFamily="2" charset="2"/>
              <a:buChar char="ü"/>
            </a:pPr>
            <a:r>
              <a:rPr lang="el-GR" sz="2000" dirty="0" smtClean="0"/>
              <a:t>Στην διασφάλιση καλύτερης αναγνώρισης των δεξιοτήτων που αποκτήθηκαν μέσω των περιόδων εκμάθησης στο εξωτερικό</a:t>
            </a:r>
          </a:p>
          <a:p>
            <a:pPr marL="457200" indent="-457200">
              <a:buFont typeface="Wingdings" pitchFamily="2" charset="2"/>
              <a:buChar char="ü"/>
            </a:pPr>
            <a:endParaRPr lang="el-GR" sz="2000" dirty="0" smtClean="0"/>
          </a:p>
          <a:p>
            <a:pPr marL="457200" indent="-457200"/>
            <a:endParaRPr lang="el-GR"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normAutofit/>
          </a:bodyPr>
          <a:lstStyle/>
          <a:p>
            <a:pPr algn="ctr"/>
            <a:r>
              <a:rPr lang="en-US" sz="3200" dirty="0" smtClean="0"/>
              <a:t>VET Mobility / aims</a:t>
            </a:r>
            <a:endParaRPr lang="el-GR" sz="3200" dirty="0"/>
          </a:p>
        </p:txBody>
      </p:sp>
      <p:pic>
        <p:nvPicPr>
          <p:cNvPr id="3"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4"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
        <p:nvSpPr>
          <p:cNvPr id="5" name="Content Placeholder 2"/>
          <p:cNvSpPr txBox="1">
            <a:spLocks/>
          </p:cNvSpPr>
          <p:nvPr/>
        </p:nvSpPr>
        <p:spPr>
          <a:xfrm>
            <a:off x="381000" y="1371600"/>
            <a:ext cx="8229600" cy="5791200"/>
          </a:xfrm>
          <a:prstGeom prst="rect">
            <a:avLst/>
          </a:prstGeom>
        </p:spPr>
        <p:txBody>
          <a:bodyPr>
            <a:normAutofit/>
          </a:bodyPr>
          <a:lstStyle/>
          <a:p>
            <a:pPr marL="274320" marR="0" lvl="0" indent="-34290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l-GR"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sng" strike="noStrike" kern="1200" cap="none" spc="0" normalizeH="0" baseline="0" noProof="0" dirty="0" smtClean="0">
                <a:ln>
                  <a:noFill/>
                </a:ln>
                <a:solidFill>
                  <a:schemeClr val="tx1"/>
                </a:solidFill>
                <a:effectLst/>
                <a:uLnTx/>
                <a:uFillTx/>
                <a:latin typeface="+mn-lt"/>
                <a:ea typeface="+mn-ea"/>
                <a:cs typeface="+mn-cs"/>
              </a:rPr>
              <a:t>Mobility for VET Learners</a:t>
            </a:r>
          </a:p>
          <a:p>
            <a:pPr marL="274320" indent="-342900">
              <a:spcBef>
                <a:spcPts val="580"/>
              </a:spcBef>
              <a:buClr>
                <a:schemeClr val="accent1"/>
              </a:buClr>
              <a:buSzPct val="85000"/>
              <a:buFont typeface="Wingdings" pitchFamily="2" charset="2"/>
              <a:buChar char="Ø"/>
            </a:pPr>
            <a:r>
              <a:rPr lang="el-GR" sz="2000" dirty="0" smtClean="0"/>
              <a:t>Στόχος είναι η αύξηση των  ευκαιριών κατάρτισης στο εξωτερικό των εκπαιδευομένων της ΕΕΚ και παροχή δεξιοτήτων που απαιτούνται για τη μετάβαση από την εκπαίδευση και κατάρτιση στην</a:t>
            </a:r>
            <a:r>
              <a:rPr lang="el-GR" sz="2000" b="1" dirty="0" smtClean="0"/>
              <a:t> </a:t>
            </a:r>
            <a:r>
              <a:rPr lang="el-GR" sz="2000" dirty="0" smtClean="0"/>
              <a:t>εργασία</a:t>
            </a:r>
          </a:p>
          <a:p>
            <a:pPr marL="274320" indent="-342900">
              <a:spcBef>
                <a:spcPts val="580"/>
              </a:spcBef>
              <a:buClr>
                <a:schemeClr val="accent1"/>
              </a:buClr>
              <a:buSzPct val="85000"/>
            </a:pPr>
            <a:endParaRPr lang="el-GR" sz="2000" b="1" dirty="0" smtClean="0"/>
          </a:p>
          <a:p>
            <a:pPr marL="274320" indent="-342900">
              <a:spcBef>
                <a:spcPts val="580"/>
              </a:spcBef>
              <a:buClr>
                <a:schemeClr val="accent1"/>
              </a:buClr>
              <a:buSzPct val="85000"/>
            </a:pPr>
            <a:endParaRPr lang="el-GR" sz="2000" b="1" dirty="0" smtClean="0"/>
          </a:p>
          <a:p>
            <a:pPr marL="274320" indent="-342900">
              <a:spcBef>
                <a:spcPts val="580"/>
              </a:spcBef>
              <a:buClr>
                <a:schemeClr val="accent1"/>
              </a:buClr>
              <a:buSzPct val="85000"/>
            </a:pPr>
            <a:r>
              <a:rPr lang="en-US" sz="2800" dirty="0" smtClean="0"/>
              <a:t>    </a:t>
            </a:r>
            <a:r>
              <a:rPr lang="en-US" sz="2800" u="sng" dirty="0" smtClean="0"/>
              <a:t>Mobility For VET  Staff</a:t>
            </a:r>
          </a:p>
          <a:p>
            <a:pPr marL="274320" indent="-342900">
              <a:spcBef>
                <a:spcPts val="580"/>
              </a:spcBef>
              <a:buClr>
                <a:schemeClr val="accent1"/>
              </a:buClr>
              <a:buSzPct val="85000"/>
              <a:buFont typeface="Wingdings" pitchFamily="2" charset="2"/>
              <a:buChar char="Ø"/>
            </a:pPr>
            <a:r>
              <a:rPr lang="el-GR" sz="2000" dirty="0" smtClean="0"/>
              <a:t>Στόχος είναι η αναβάθμιση και απόκτηση γνώσεων και πρακτικών καθώς και /ή ανανέωση των παιδαγωγικών δεξιοτήτων των επαγγελματιών του τομέα της ΕΕΚ</a:t>
            </a:r>
          </a:p>
          <a:p>
            <a:pPr marL="274320" indent="-342900">
              <a:spcBef>
                <a:spcPts val="580"/>
              </a:spcBef>
              <a:buClr>
                <a:schemeClr val="accent1"/>
              </a:buClr>
              <a:buSzPct val="85000"/>
              <a:buFont typeface="Wingdings" pitchFamily="2" charset="2"/>
              <a:buChar char="Ø"/>
            </a:pPr>
            <a:endParaRPr lang="el-GR" sz="2000" dirty="0" smtClean="0"/>
          </a:p>
          <a:p>
            <a:pPr marL="274320" indent="-342900">
              <a:spcBef>
                <a:spcPts val="580"/>
              </a:spcBef>
              <a:buClr>
                <a:schemeClr val="accent1"/>
              </a:buClr>
              <a:buSzPct val="85000"/>
            </a:pPr>
            <a:endParaRPr lang="el-GR" sz="2000" b="1" dirty="0" smtClean="0"/>
          </a:p>
          <a:p>
            <a:pPr marL="274320" indent="-342900">
              <a:spcBef>
                <a:spcPts val="580"/>
              </a:spcBef>
              <a:buClr>
                <a:schemeClr val="accent1"/>
              </a:buClr>
              <a:buSzPct val="85000"/>
              <a:buFont typeface="Wingdings" pitchFamily="2" charset="2"/>
              <a:buChar char="Ø"/>
            </a:pPr>
            <a:endParaRPr lang="el-GR" sz="2000" b="1" dirty="0" smtClean="0"/>
          </a:p>
          <a:p>
            <a:pPr marL="274320" indent="-342900">
              <a:spcBef>
                <a:spcPts val="580"/>
              </a:spcBef>
              <a:buClr>
                <a:schemeClr val="accent1"/>
              </a:buClr>
              <a:buSzPct val="85000"/>
            </a:pPr>
            <a:endParaRPr lang="el-GR" sz="2000" b="1" dirty="0" smtClean="0"/>
          </a:p>
          <a:p>
            <a:pPr marL="274320" indent="-342900">
              <a:spcBef>
                <a:spcPts val="580"/>
              </a:spcBef>
              <a:buClr>
                <a:schemeClr val="accent1"/>
              </a:buClr>
              <a:buSzPct val="85000"/>
            </a:pPr>
            <a:endParaRPr lang="el-GR" sz="2000" b="1" dirty="0" smtClean="0"/>
          </a:p>
          <a:p>
            <a:pPr marL="274320" marR="0" lvl="0" indent="-34290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el-GR" sz="2000" b="0" i="0"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7772400" cy="1143000"/>
          </a:xfrm>
        </p:spPr>
        <p:txBody>
          <a:bodyPr>
            <a:normAutofit/>
          </a:bodyPr>
          <a:lstStyle/>
          <a:p>
            <a:pPr algn="ctr"/>
            <a:r>
              <a:rPr lang="el-GR" sz="3200" dirty="0" smtClean="0"/>
              <a:t>Τι είναι ένα σχέδιο Κινητικότητας στο πρόγραμμα </a:t>
            </a:r>
            <a:r>
              <a:rPr lang="en-US" sz="3200" dirty="0" smtClean="0"/>
              <a:t>Erasmus+</a:t>
            </a:r>
            <a:r>
              <a:rPr lang="el-GR" sz="3200" dirty="0" smtClean="0"/>
              <a:t>;</a:t>
            </a:r>
            <a:endParaRPr lang="el-GR" sz="3200" dirty="0"/>
          </a:p>
        </p:txBody>
      </p:sp>
      <p:pic>
        <p:nvPicPr>
          <p:cNvPr id="3"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4" name="4 - Εικόνα" descr="iky.png"/>
          <p:cNvPicPr>
            <a:picLocks noChangeAspect="1"/>
          </p:cNvPicPr>
          <p:nvPr/>
        </p:nvPicPr>
        <p:blipFill>
          <a:blip r:embed="rId3" cstate="print"/>
          <a:stretch>
            <a:fillRect/>
          </a:stretch>
        </p:blipFill>
        <p:spPr>
          <a:xfrm>
            <a:off x="7953921" y="0"/>
            <a:ext cx="1190079" cy="1110045"/>
          </a:xfrm>
          <a:prstGeom prst="rect">
            <a:avLst/>
          </a:prstGeom>
        </p:spPr>
      </p:pic>
      <p:graphicFrame>
        <p:nvGraphicFramePr>
          <p:cNvPr id="5" name="Diagram 4"/>
          <p:cNvGraphicFramePr/>
          <p:nvPr/>
        </p:nvGraphicFramePr>
        <p:xfrm>
          <a:off x="381000" y="1549400"/>
          <a:ext cx="8153400" cy="5308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066800"/>
            <a:ext cx="8229600" cy="5791200"/>
          </a:xfrm>
        </p:spPr>
        <p:txBody>
          <a:bodyPr>
            <a:normAutofit lnSpcReduction="10000"/>
          </a:bodyPr>
          <a:lstStyle/>
          <a:p>
            <a:pPr indent="-342900">
              <a:buNone/>
            </a:pPr>
            <a:r>
              <a:rPr lang="el-GR" sz="4100" dirty="0" smtClean="0"/>
              <a:t>    </a:t>
            </a:r>
            <a:r>
              <a:rPr lang="en-US" sz="3200" u="sng" dirty="0" smtClean="0"/>
              <a:t>Mobility for VET Learners and Staff</a:t>
            </a:r>
            <a:endParaRPr lang="el-GR" sz="3200" u="sng" dirty="0" smtClean="0"/>
          </a:p>
          <a:p>
            <a:pPr indent="-342900">
              <a:buFont typeface="Wingdings" pitchFamily="2" charset="2"/>
              <a:buChar char="§"/>
            </a:pPr>
            <a:r>
              <a:rPr lang="en-US" sz="2800" b="1" dirty="0" smtClean="0"/>
              <a:t>Learner’s mobility</a:t>
            </a:r>
          </a:p>
          <a:p>
            <a:pPr indent="-342900">
              <a:buNone/>
            </a:pPr>
            <a:r>
              <a:rPr lang="el-GR" sz="2000" dirty="0" smtClean="0"/>
              <a:t>-    </a:t>
            </a:r>
            <a:r>
              <a:rPr lang="en-US" sz="2000" dirty="0" smtClean="0"/>
              <a:t>M</a:t>
            </a:r>
            <a:r>
              <a:rPr lang="el-GR" sz="2000" dirty="0" smtClean="0"/>
              <a:t>ία πρακτική άσκηση στο εξωτερικό για επαγγελματική εκπαίδευση  και κατάρτιση μπορεί να έχει διάρκεια από </a:t>
            </a:r>
            <a:r>
              <a:rPr lang="el-GR" sz="2000" u="sng" dirty="0" smtClean="0"/>
              <a:t>2 εβδομάδες μέχρι και 12 μήνες</a:t>
            </a:r>
          </a:p>
          <a:p>
            <a:pPr indent="-342900">
              <a:buNone/>
            </a:pPr>
            <a:r>
              <a:rPr lang="el-GR" sz="2000" dirty="0" smtClean="0"/>
              <a:t>-    Ποιοι μπορούν να συμμετέχουν; Μαθητευόμενοι, μαθητές επαγγελματικών σχολείων (σε αρχική επαγγελματική κατάρτιση)</a:t>
            </a:r>
            <a:endParaRPr lang="el-GR" sz="2400" dirty="0" smtClean="0"/>
          </a:p>
          <a:p>
            <a:pPr indent="-342900">
              <a:buNone/>
            </a:pPr>
            <a:r>
              <a:rPr lang="el-GR" sz="2000" dirty="0" smtClean="0"/>
              <a:t>-    Το εταιρικό σχήμα περιλαμβάνει κατ’ ελάχιστο 2 συμμετέχοντες</a:t>
            </a:r>
            <a:r>
              <a:rPr lang="en-US" sz="2000" dirty="0" smtClean="0"/>
              <a:t> </a:t>
            </a:r>
            <a:r>
              <a:rPr lang="el-GR" sz="2000" dirty="0" smtClean="0"/>
              <a:t>οργανισμούς (τουλάχιστον έναν φ. αποστολής, έναν φ. υποδοχής) από διαφορετικές χώρες)</a:t>
            </a:r>
          </a:p>
          <a:p>
            <a:pPr indent="-342900">
              <a:buFontTx/>
              <a:buChar char="-"/>
            </a:pPr>
            <a:r>
              <a:rPr lang="el-GR" sz="2000" dirty="0" smtClean="0"/>
              <a:t>Η τοποθέτηση μπορεί να γίνει σε  επιχείρηση ή άλλο σχετικό οργανισμό ή σε  επαγγελματικό σχολείο</a:t>
            </a:r>
          </a:p>
          <a:p>
            <a:pPr indent="-342900">
              <a:buFontTx/>
              <a:buChar char="-"/>
            </a:pPr>
            <a:r>
              <a:rPr lang="el-GR" sz="2000" dirty="0" smtClean="0"/>
              <a:t>Για την ενίσχυση της </a:t>
            </a:r>
            <a:r>
              <a:rPr lang="el-GR" sz="2000" dirty="0" err="1" smtClean="0"/>
              <a:t>απασχολησιμότητας</a:t>
            </a:r>
            <a:r>
              <a:rPr lang="el-GR" sz="2000" dirty="0" smtClean="0"/>
              <a:t> και διευκόλυνση των νέων ανθρώπων στην ομαλή μετάβαση τους στην αγορά εργασίας, οι πρόσφατα απόφοιτοι από τα επαγγελματικά σχολεία μπορούν να συμμετέχουν στην κατηγορία αυτή</a:t>
            </a:r>
          </a:p>
        </p:txBody>
      </p:sp>
      <p:pic>
        <p:nvPicPr>
          <p:cNvPr id="5"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6"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0" y="1066800"/>
            <a:ext cx="8229600" cy="5791200"/>
          </a:xfrm>
          <a:prstGeom prst="rect">
            <a:avLst/>
          </a:prstGeom>
        </p:spPr>
        <p:txBody>
          <a:bodyPr>
            <a:normAutofit/>
          </a:bodyPr>
          <a:lstStyle/>
          <a:p>
            <a:pPr marL="274320" marR="0" lvl="0" indent="-34290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l-GR" sz="41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sng" strike="noStrike" kern="1200" cap="none" spc="0" normalizeH="0" baseline="0" noProof="0" dirty="0" smtClean="0">
                <a:ln>
                  <a:noFill/>
                </a:ln>
                <a:solidFill>
                  <a:schemeClr val="tx1"/>
                </a:solidFill>
                <a:effectLst/>
                <a:uLnTx/>
                <a:uFillTx/>
                <a:latin typeface="+mn-lt"/>
                <a:ea typeface="+mn-ea"/>
                <a:cs typeface="+mn-cs"/>
              </a:rPr>
              <a:t>Mobility for VET Learners and Staff</a:t>
            </a:r>
            <a:endParaRPr kumimoji="0" lang="el-GR" sz="3200" b="0" i="0" u="sng" strike="noStrike" kern="1200" cap="none" spc="0" normalizeH="0" baseline="0" noProof="0" dirty="0" smtClean="0">
              <a:ln>
                <a:noFill/>
              </a:ln>
              <a:solidFill>
                <a:schemeClr val="tx1"/>
              </a:solidFill>
              <a:effectLst/>
              <a:uLnTx/>
              <a:uFillTx/>
              <a:latin typeface="+mn-lt"/>
              <a:ea typeface="+mn-ea"/>
              <a:cs typeface="+mn-cs"/>
            </a:endParaRPr>
          </a:p>
          <a:p>
            <a:pPr marL="274320" marR="0" lvl="0" indent="-342900" algn="l" defTabSz="914400" rtl="0" eaLnBrk="1" fontAlgn="auto" latinLnBrk="0" hangingPunct="1">
              <a:lnSpc>
                <a:spcPct val="100000"/>
              </a:lnSpc>
              <a:spcBef>
                <a:spcPts val="580"/>
              </a:spcBef>
              <a:spcAft>
                <a:spcPts val="0"/>
              </a:spcAft>
              <a:buClr>
                <a:schemeClr val="accent1"/>
              </a:buClr>
              <a:buSzPct val="85000"/>
              <a:buFont typeface="Wingdings" pitchFamily="2" charset="2"/>
              <a:buChar char="§"/>
              <a:tabLst/>
              <a:defRPr/>
            </a:pPr>
            <a:r>
              <a:rPr lang="en-US" sz="2800" b="1" dirty="0" smtClean="0"/>
              <a:t>Staff</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mobil</a:t>
            </a:r>
            <a:r>
              <a:rPr lang="en-US" sz="2800" b="1" dirty="0" err="1" smtClean="0"/>
              <a:t>ity</a:t>
            </a:r>
            <a:endParaRPr kumimoji="0" lang="en-US" sz="2800" b="1"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342900" algn="l" defTabSz="914400" rtl="0" eaLnBrk="1" fontAlgn="auto" latinLnBrk="0" hangingPunct="1">
              <a:lnSpc>
                <a:spcPct val="100000"/>
              </a:lnSpc>
              <a:spcBef>
                <a:spcPts val="580"/>
              </a:spcBef>
              <a:spcAft>
                <a:spcPts val="0"/>
              </a:spcAft>
              <a:buClr>
                <a:schemeClr val="accent1"/>
              </a:buClr>
              <a:buSzPct val="85000"/>
              <a:tabLst/>
              <a:defRPr/>
            </a:pPr>
            <a:r>
              <a:rPr lang="el-GR" sz="2000" dirty="0" smtClean="0"/>
              <a:t>-    Παροχή διδασκαλίας κατάρτισης (</a:t>
            </a:r>
            <a:r>
              <a:rPr lang="en-US" sz="2400" dirty="0" smtClean="0"/>
              <a:t>teaching /training assignment)</a:t>
            </a:r>
            <a:r>
              <a:rPr lang="el-GR" sz="2000" dirty="0" smtClean="0"/>
              <a:t>: </a:t>
            </a:r>
            <a:endParaRPr lang="en-US" sz="2000" dirty="0" smtClean="0"/>
          </a:p>
          <a:p>
            <a:pPr marL="274320" marR="0" lvl="0" indent="-342900" algn="l" defTabSz="914400" rtl="0" eaLnBrk="1" fontAlgn="auto" latinLnBrk="0" hangingPunct="1">
              <a:lnSpc>
                <a:spcPct val="100000"/>
              </a:lnSpc>
              <a:spcBef>
                <a:spcPts val="580"/>
              </a:spcBef>
              <a:spcAft>
                <a:spcPts val="0"/>
              </a:spcAft>
              <a:buClr>
                <a:schemeClr val="accent1"/>
              </a:buClr>
              <a:buSzPct val="85000"/>
              <a:tabLst/>
              <a:defRPr/>
            </a:pPr>
            <a:r>
              <a:rPr lang="en-US" sz="2000" dirty="0" smtClean="0"/>
              <a:t>     1. </a:t>
            </a:r>
            <a:r>
              <a:rPr lang="el-GR" sz="2000" dirty="0" smtClean="0"/>
              <a:t>το προσωπικό  των επαγγελματικών σχολείων μπορεί να διδάξει  σε ένα άλλο σχολείο επαγγελματικής εκπαίδευσης και κατάρτισης (</a:t>
            </a:r>
            <a:r>
              <a:rPr lang="en-US" sz="2400" dirty="0" smtClean="0"/>
              <a:t>partner</a:t>
            </a:r>
            <a:r>
              <a:rPr lang="en-US" sz="2000" dirty="0" smtClean="0"/>
              <a:t>)</a:t>
            </a:r>
            <a:r>
              <a:rPr lang="el-GR" sz="2000" dirty="0" smtClean="0"/>
              <a:t>.</a:t>
            </a:r>
          </a:p>
          <a:p>
            <a:pPr marL="274320" marR="0" lvl="0" indent="-342900" algn="l" defTabSz="914400" rtl="0" eaLnBrk="1" fontAlgn="auto" latinLnBrk="0" hangingPunct="1">
              <a:lnSpc>
                <a:spcPct val="100000"/>
              </a:lnSpc>
              <a:spcBef>
                <a:spcPts val="580"/>
              </a:spcBef>
              <a:spcAft>
                <a:spcPts val="0"/>
              </a:spcAft>
              <a:buClr>
                <a:schemeClr val="accent1"/>
              </a:buClr>
              <a:buSzPct val="85000"/>
              <a:tabLst/>
              <a:defRPr/>
            </a:pPr>
            <a:r>
              <a:rPr kumimoji="0" lang="el-GR" sz="2000" b="0" i="0" u="none" strike="noStrike" kern="1200" cap="none" spc="0" normalizeH="0" baseline="0" noProof="0" dirty="0" smtClean="0">
                <a:ln>
                  <a:noFill/>
                </a:ln>
                <a:solidFill>
                  <a:schemeClr val="tx1"/>
                </a:solidFill>
                <a:effectLst/>
                <a:uLnTx/>
                <a:uFillTx/>
                <a:latin typeface="+mn-lt"/>
                <a:ea typeface="+mn-ea"/>
                <a:cs typeface="+mn-cs"/>
              </a:rPr>
              <a:t>     2. το προσωπικό των εταιρειών/επιχειρήσεων</a:t>
            </a:r>
            <a:r>
              <a:rPr kumimoji="0" lang="el-GR" sz="2000" b="0" i="0" u="none" strike="noStrike" kern="1200" cap="none" spc="0" normalizeH="0" noProof="0" dirty="0" smtClean="0">
                <a:ln>
                  <a:noFill/>
                </a:ln>
                <a:solidFill>
                  <a:schemeClr val="tx1"/>
                </a:solidFill>
                <a:effectLst/>
                <a:uLnTx/>
                <a:uFillTx/>
                <a:latin typeface="+mn-lt"/>
                <a:ea typeface="+mn-ea"/>
                <a:cs typeface="+mn-cs"/>
              </a:rPr>
              <a:t> </a:t>
            </a:r>
            <a:r>
              <a:rPr lang="el-GR" sz="2000" noProof="0" dirty="0" smtClean="0"/>
              <a:t> μ</a:t>
            </a:r>
            <a:r>
              <a:rPr kumimoji="0" lang="el-GR" sz="2000" b="0" i="0" u="none" strike="noStrike" kern="1200" cap="none" spc="0" normalizeH="0" noProof="0" dirty="0" smtClean="0">
                <a:ln>
                  <a:noFill/>
                </a:ln>
                <a:solidFill>
                  <a:schemeClr val="tx1"/>
                </a:solidFill>
                <a:effectLst/>
                <a:uLnTx/>
                <a:uFillTx/>
                <a:latin typeface="+mn-lt"/>
                <a:ea typeface="+mn-ea"/>
                <a:cs typeface="+mn-cs"/>
              </a:rPr>
              <a:t>πορεί </a:t>
            </a:r>
            <a:r>
              <a:rPr lang="el-GR" sz="2000" dirty="0" smtClean="0"/>
              <a:t>να παρέχει κατάρτιση σε έναν άλλον οργανισμό ΕΕΚ στο εξωτερικό.</a:t>
            </a:r>
          </a:p>
          <a:p>
            <a:pPr marL="274320" marR="0" lvl="0" indent="-342900" algn="l" defTabSz="914400" rtl="0" eaLnBrk="1" fontAlgn="auto" latinLnBrk="0" hangingPunct="1">
              <a:lnSpc>
                <a:spcPct val="100000"/>
              </a:lnSpc>
              <a:spcBef>
                <a:spcPts val="580"/>
              </a:spcBef>
              <a:spcAft>
                <a:spcPts val="0"/>
              </a:spcAft>
              <a:buClr>
                <a:schemeClr val="accent1"/>
              </a:buClr>
              <a:buSzPct val="85000"/>
              <a:tabLst/>
              <a:defRPr/>
            </a:pPr>
            <a:endParaRPr kumimoji="0" lang="el-GR" sz="2000" b="0" i="0" u="none" strike="noStrike" kern="1200" cap="none" spc="0" normalizeH="0" baseline="0" noProof="0" dirty="0" smtClean="0">
              <a:ln>
                <a:noFill/>
              </a:ln>
              <a:solidFill>
                <a:schemeClr val="tx1"/>
              </a:solidFill>
              <a:effectLst/>
              <a:uLnTx/>
              <a:uFillTx/>
              <a:latin typeface="+mn-lt"/>
              <a:ea typeface="+mn-ea"/>
              <a:cs typeface="+mn-cs"/>
            </a:endParaRPr>
          </a:p>
          <a:p>
            <a:pPr marL="274320" indent="-342900">
              <a:spcBef>
                <a:spcPts val="580"/>
              </a:spcBef>
              <a:buClr>
                <a:schemeClr val="accent1"/>
              </a:buClr>
              <a:buSzPct val="85000"/>
            </a:pPr>
            <a:r>
              <a:rPr lang="el-GR" sz="2000" dirty="0" smtClean="0"/>
              <a:t>-    Κατάρτιση προσωπικού (</a:t>
            </a:r>
            <a:r>
              <a:rPr lang="en-US" sz="2400" dirty="0" smtClean="0"/>
              <a:t>staff training) </a:t>
            </a:r>
            <a:r>
              <a:rPr lang="el-GR" sz="2000" dirty="0" smtClean="0"/>
              <a:t>: υποστήριξη της επαγγελματικής ανάπτυξης του προσωπικού ΕΕΚ με την μορφή πρακτικής άσκησης ή μιας περιόδου παρακολούθησης εργασίας στο εξωτερικό σε μια επιχείρηση ή  άλλον οργανισμό ΕΕΚ.</a:t>
            </a:r>
          </a:p>
          <a:p>
            <a:pPr marL="274320" marR="0" lvl="0" indent="-342900" algn="l" defTabSz="914400" rtl="0" eaLnBrk="1" fontAlgn="auto" latinLnBrk="0" hangingPunct="1">
              <a:lnSpc>
                <a:spcPct val="100000"/>
              </a:lnSpc>
              <a:spcBef>
                <a:spcPts val="580"/>
              </a:spcBef>
              <a:spcAft>
                <a:spcPts val="0"/>
              </a:spcAft>
              <a:buClr>
                <a:schemeClr val="accent1"/>
              </a:buClr>
              <a:buSzPct val="85000"/>
              <a:tabLst/>
              <a:defRPr/>
            </a:pPr>
            <a:endParaRPr kumimoji="0" lang="el-GR" sz="20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6"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7"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219200"/>
            <a:ext cx="7848600" cy="5493812"/>
          </a:xfrm>
          <a:prstGeom prst="rect">
            <a:avLst/>
          </a:prstGeom>
          <a:noFill/>
        </p:spPr>
        <p:txBody>
          <a:bodyPr wrap="square" rtlCol="0">
            <a:spAutoFit/>
          </a:bodyPr>
          <a:lstStyle/>
          <a:p>
            <a:pPr algn="ctr"/>
            <a:r>
              <a:rPr lang="el-GR" sz="2800" u="sng" dirty="0" smtClean="0"/>
              <a:t>Διάρκεια κατάρτισης</a:t>
            </a:r>
          </a:p>
          <a:p>
            <a:endParaRPr lang="en-US" sz="2300" dirty="0" smtClean="0"/>
          </a:p>
          <a:p>
            <a:pPr>
              <a:buFontTx/>
              <a:buChar char="-"/>
            </a:pPr>
            <a:r>
              <a:rPr lang="en-US" sz="2400" dirty="0" smtClean="0"/>
              <a:t>Learner’s Mobility</a:t>
            </a:r>
            <a:r>
              <a:rPr lang="el-GR" sz="2000" dirty="0" smtClean="0"/>
              <a:t>: από 2 εβδομάδες μέχρι 12 μήνες</a:t>
            </a:r>
          </a:p>
          <a:p>
            <a:pPr>
              <a:buFontTx/>
              <a:buChar char="-"/>
            </a:pPr>
            <a:r>
              <a:rPr lang="en-US" sz="2400" dirty="0" smtClean="0"/>
              <a:t>Staff Mobility</a:t>
            </a:r>
            <a:r>
              <a:rPr lang="el-GR" sz="2000" dirty="0" smtClean="0"/>
              <a:t>: από 2 ημέρες μέχρι 2 μήνες, εκτός του χρόνου που απαιτείται για το ταξίδι (αναχώρηση και επιστροφή)</a:t>
            </a:r>
          </a:p>
          <a:p>
            <a:pPr algn="ctr">
              <a:buFontTx/>
              <a:buChar char="-"/>
            </a:pPr>
            <a:endParaRPr lang="el-GR" sz="2800" u="sng" dirty="0" smtClean="0"/>
          </a:p>
          <a:p>
            <a:pPr algn="ctr"/>
            <a:r>
              <a:rPr lang="el-GR" sz="2800" u="sng" dirty="0" smtClean="0"/>
              <a:t>Επιλέξιμοι συμμετέχοντες </a:t>
            </a:r>
          </a:p>
          <a:p>
            <a:pPr algn="ctr"/>
            <a:endParaRPr lang="el-GR" sz="2800" u="sng" dirty="0" smtClean="0"/>
          </a:p>
          <a:p>
            <a:pPr algn="just"/>
            <a:r>
              <a:rPr lang="el-GR" sz="2000" dirty="0" smtClean="0"/>
              <a:t>-</a:t>
            </a:r>
            <a:r>
              <a:rPr lang="en-US" sz="2400" dirty="0" smtClean="0"/>
              <a:t>Learner’s mobility</a:t>
            </a:r>
            <a:r>
              <a:rPr lang="el-GR" sz="2000" dirty="0" smtClean="0"/>
              <a:t>: μαθητευόμενοι και μαθητές ΕΕΚ</a:t>
            </a:r>
          </a:p>
          <a:p>
            <a:pPr algn="just"/>
            <a:r>
              <a:rPr lang="el-GR" sz="2000" dirty="0" smtClean="0"/>
              <a:t>- </a:t>
            </a:r>
            <a:r>
              <a:rPr lang="en-US" sz="2400" dirty="0" smtClean="0"/>
              <a:t>Staff mobility</a:t>
            </a:r>
            <a:r>
              <a:rPr lang="el-GR" sz="2000" dirty="0" smtClean="0"/>
              <a:t>: οποιοδήποτε άτομο που δουλεύει ενεργά στο χώρο της ΕΕΚ και είναι υπεύθυνος θέματα ΕΕΚ. Στην περίπτωση παροχής της διδασκαλίας κατάρτισης η δράση είναι ανοιχτή σε άτομα από επιχειρήσεις και δημόσιους οργανισμούς</a:t>
            </a:r>
          </a:p>
          <a:p>
            <a:pPr algn="just"/>
            <a:endParaRPr lang="el-GR" sz="2000" dirty="0" smtClean="0"/>
          </a:p>
          <a:p>
            <a:pPr algn="just"/>
            <a:endParaRPr lang="el-GR" sz="2000" dirty="0" smtClean="0"/>
          </a:p>
        </p:txBody>
      </p:sp>
      <p:pic>
        <p:nvPicPr>
          <p:cNvPr id="6"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7"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1819</TotalTime>
  <Words>2007</Words>
  <Application>Microsoft Office PowerPoint</Application>
  <PresentationFormat>On-screen Show (4:3)</PresentationFormat>
  <Paragraphs>459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Equity</vt:lpstr>
      <vt:lpstr> </vt:lpstr>
      <vt:lpstr>Σχέδια Κινητικότητας στο τομέα της εκπαίδευσης, κατάρτισης και νεολαίας(1)</vt:lpstr>
      <vt:lpstr>Σχέδια Κινητικότητας στο τομέα της εκπαίδευσης, κατάρτισης και νεολαίας (2)</vt:lpstr>
      <vt:lpstr>Σχέδια Κινητικότητας στο τομέα της εκπαίδευσης, κατάρτισης και νεολαίας(3)</vt:lpstr>
      <vt:lpstr>VET Mobility / aims</vt:lpstr>
      <vt:lpstr>Τι είναι ένα σχέδιο Κινητικότητας στο πρόγραμμα Erasmus+;</vt:lpstr>
      <vt:lpstr>Slide 7</vt:lpstr>
      <vt:lpstr>Slide 8</vt:lpstr>
      <vt:lpstr>Slide 9</vt:lpstr>
      <vt:lpstr>Κατηγορίες Δαπανών-VET Learners</vt:lpstr>
      <vt:lpstr>Slide 11</vt:lpstr>
      <vt:lpstr>Slide 12</vt:lpstr>
      <vt:lpstr>Κατηγορίες Δαπανών-VET Staff</vt:lpstr>
      <vt:lpstr>Slide 14</vt:lpstr>
      <vt:lpstr>Επισήμανση για την κατηγορία της γλωσσικής υποστήριξης</vt:lpstr>
      <vt:lpstr>Πίνακας με ανώτατα ποσά διαβίωσης</vt:lpstr>
      <vt:lpstr>Παραδείγματα με ποσά διαβίωσης</vt:lpstr>
      <vt:lpstr>Παράδειγμα προϋπολογισμού/VET LEARNERS</vt:lpstr>
      <vt:lpstr>Παράδειγμα προϋπολογισμού/VET LEARNERS</vt:lpstr>
      <vt:lpstr>Πεδία αίτησης για VET Mobility (1)</vt:lpstr>
      <vt:lpstr>Πεδία αίτησης για VET Mobility (2)</vt:lpstr>
      <vt:lpstr>VET Mobility</vt:lpstr>
      <vt:lpstr>Μυστικό της επιτυχίας</vt:lpstr>
      <vt:lpstr>Slide 24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Leonardo da Vinci Mobility Application </dc:title>
  <dc:creator/>
  <cp:lastModifiedBy>NTROUTSA EIRHNH</cp:lastModifiedBy>
  <cp:revision>179</cp:revision>
  <dcterms:created xsi:type="dcterms:W3CDTF">2006-08-16T00:00:00Z</dcterms:created>
  <dcterms:modified xsi:type="dcterms:W3CDTF">2013-12-19T09:06:07Z</dcterms:modified>
</cp:coreProperties>
</file>