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diagrams/layout11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9" r:id="rId3"/>
    <p:sldId id="274" r:id="rId4"/>
    <p:sldId id="275" r:id="rId5"/>
    <p:sldId id="276" r:id="rId6"/>
    <p:sldId id="287" r:id="rId7"/>
    <p:sldId id="278" r:id="rId8"/>
    <p:sldId id="279" r:id="rId9"/>
    <p:sldId id="280" r:id="rId10"/>
    <p:sldId id="288" r:id="rId11"/>
    <p:sldId id="282" r:id="rId12"/>
    <p:sldId id="283" r:id="rId13"/>
    <p:sldId id="284" r:id="rId14"/>
    <p:sldId id="285" r:id="rId15"/>
    <p:sldId id="257" r:id="rId16"/>
    <p:sldId id="258" r:id="rId17"/>
    <p:sldId id="259" r:id="rId18"/>
    <p:sldId id="260" r:id="rId19"/>
    <p:sldId id="261" r:id="rId20"/>
    <p:sldId id="262" r:id="rId21"/>
    <p:sldId id="286" r:id="rId22"/>
    <p:sldId id="264" r:id="rId23"/>
    <p:sldId id="265" r:id="rId24"/>
    <p:sldId id="266" r:id="rId25"/>
    <p:sldId id="267" r:id="rId26"/>
    <p:sldId id="268" r:id="rId27"/>
    <p:sldId id="269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03DB8FE8-646B-BD48-8C02-78DB56588A19}">
          <p14:sldIdLst>
            <p14:sldId id="256"/>
            <p14:sldId id="274"/>
            <p14:sldId id="275"/>
            <p14:sldId id="276"/>
            <p14:sldId id="28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</p14:sldIdLst>
        </p14:section>
        <p14:section name="Untitled Section" id="{D225EAB5-C406-BA45-9F8A-B59305B82CAF}">
          <p14:sldIdLst>
            <p14:sldId id="257"/>
            <p14:sldId id="258"/>
            <p14:sldId id="259"/>
            <p14:sldId id="260"/>
            <p14:sldId id="261"/>
            <p14:sldId id="262"/>
            <p14:sldId id="286"/>
            <p14:sldId id="264"/>
            <p14:sldId id="265"/>
            <p14:sldId id="266"/>
            <p14:sldId id="267"/>
            <p14:sldId id="268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____Microsoft_Office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44020751413471593"/>
          <c:y val="9.5153034442123308E-2"/>
          <c:w val="0.492499004825383"/>
          <c:h val="0.81513610798650071"/>
        </c:manualLayout>
      </c:layout>
      <c:pieChart>
        <c:varyColors val="1"/>
        <c:ser>
          <c:idx val="0"/>
          <c:order val="0"/>
          <c:dLbls>
            <c:dLblPos val="outEnd"/>
            <c:showVal val="1"/>
          </c:dLbls>
          <c:cat>
            <c:strRef>
              <c:f>Sheet1!$A$1:$A$7</c:f>
              <c:strCache>
                <c:ptCount val="7"/>
                <c:pt idx="0">
                  <c:v>Education and training (77.5%)</c:v>
                </c:pt>
                <c:pt idx="1">
                  <c:v>Youth (10%)</c:v>
                </c:pt>
                <c:pt idx="2">
                  <c:v>Student loan facility (3.5%)</c:v>
                </c:pt>
                <c:pt idx="3">
                  <c:v>National agencies (3.4%)</c:v>
                </c:pt>
                <c:pt idx="4">
                  <c:v>Administrative costs (1.9%)</c:v>
                </c:pt>
                <c:pt idx="5">
                  <c:v>Jean Monnet (1.9%)</c:v>
                </c:pt>
                <c:pt idx="6">
                  <c:v>Sport (1.8%)</c:v>
                </c:pt>
              </c:strCache>
            </c:strRef>
          </c:cat>
          <c:val>
            <c:numRef>
              <c:f>Sheet1!$B$1:$B$7</c:f>
              <c:numCache>
                <c:formatCode>0.0%</c:formatCode>
                <c:ptCount val="7"/>
                <c:pt idx="0">
                  <c:v>0.77500000000000024</c:v>
                </c:pt>
                <c:pt idx="1">
                  <c:v>0.1</c:v>
                </c:pt>
                <c:pt idx="2">
                  <c:v>3.500000000000001E-2</c:v>
                </c:pt>
                <c:pt idx="3">
                  <c:v>3.4000000000000002E-2</c:v>
                </c:pt>
                <c:pt idx="4">
                  <c:v>1.900000000000001E-2</c:v>
                </c:pt>
                <c:pt idx="5">
                  <c:v>1.900000000000001E-2</c:v>
                </c:pt>
                <c:pt idx="6">
                  <c:v>1.8000000000000009E-2</c:v>
                </c:pt>
              </c:numCache>
            </c:numRef>
          </c:val>
        </c:ser>
        <c:firstSliceAng val="12"/>
      </c:pieChart>
    </c:plotArea>
    <c:legend>
      <c:legendPos val="l"/>
      <c:layout>
        <c:manualLayout>
          <c:xMode val="edge"/>
          <c:yMode val="edge"/>
          <c:x val="1.9214410775718404E-2"/>
          <c:y val="0.12370003749531304"/>
          <c:w val="0.41649303701402302"/>
          <c:h val="0.70362011891370835"/>
        </c:manualLayout>
      </c:layout>
      <c:spPr>
        <a:ln w="3175"/>
      </c:spPr>
      <c:txPr>
        <a:bodyPr/>
        <a:lstStyle/>
        <a:p>
          <a:pPr>
            <a:defRPr sz="1800"/>
          </a:pPr>
          <a:endParaRPr lang="el-GR"/>
        </a:p>
      </c:txPr>
    </c:legend>
    <c:plotVisOnly val="1"/>
    <c:dispBlanksAs val="zero"/>
  </c:chart>
  <c:externalData r:id="rId2"/>
</c:chartSpace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68ECF5-3C48-417E-90A8-D022F0CC2A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l-GR"/>
        </a:p>
      </dgm:t>
    </dgm:pt>
    <dgm:pt modelId="{332B53FF-0A2E-414B-B203-D7F3F2BD71BC}">
      <dgm:prSet custT="1"/>
      <dgm:spPr/>
      <dgm:t>
        <a:bodyPr/>
        <a:lstStyle/>
        <a:p>
          <a:pPr algn="ctr" rtl="0"/>
          <a:r>
            <a:rPr lang="el-GR" sz="1800" b="1" dirty="0" smtClean="0">
              <a:solidFill>
                <a:schemeClr val="tx1"/>
              </a:solidFill>
            </a:rPr>
            <a:t>Σύγχρονες πραγματικότητες:</a:t>
          </a:r>
          <a:endParaRPr lang="en-GB" sz="1800" b="1" dirty="0">
            <a:solidFill>
              <a:schemeClr val="tx1"/>
            </a:solidFill>
          </a:endParaRPr>
        </a:p>
      </dgm:t>
    </dgm:pt>
    <dgm:pt modelId="{5457D24C-62B0-42CA-9E1F-5023241ADC9C}" type="parTrans" cxnId="{441506BE-C04C-4191-8301-D87CF6834A43}">
      <dgm:prSet/>
      <dgm:spPr/>
      <dgm:t>
        <a:bodyPr/>
        <a:lstStyle/>
        <a:p>
          <a:endParaRPr lang="el-GR"/>
        </a:p>
      </dgm:t>
    </dgm:pt>
    <dgm:pt modelId="{9B734ADE-662A-4841-B034-84844E23DA08}" type="sibTrans" cxnId="{441506BE-C04C-4191-8301-D87CF6834A43}">
      <dgm:prSet/>
      <dgm:spPr/>
      <dgm:t>
        <a:bodyPr/>
        <a:lstStyle/>
        <a:p>
          <a:endParaRPr lang="el-GR"/>
        </a:p>
      </dgm:t>
    </dgm:pt>
    <dgm:pt modelId="{8D125373-2AB6-4209-B58E-709CF397190F}">
      <dgm:prSet/>
      <dgm:spPr/>
      <dgm:t>
        <a:bodyPr/>
        <a:lstStyle/>
        <a:p>
          <a:pPr rtl="0"/>
          <a:r>
            <a:rPr lang="el-GR" dirty="0" smtClean="0"/>
            <a:t>Η οικονομική κρίση και το ψηλό ποσοστό ανεργίας μεταξύ των νέων</a:t>
          </a:r>
          <a:endParaRPr lang="en-GB" dirty="0"/>
        </a:p>
      </dgm:t>
    </dgm:pt>
    <dgm:pt modelId="{E8AFF0FC-09A7-438F-B2BD-71C1755283A7}" type="parTrans" cxnId="{2284164A-0EB5-48A8-A2E9-9E336A029C36}">
      <dgm:prSet/>
      <dgm:spPr/>
      <dgm:t>
        <a:bodyPr/>
        <a:lstStyle/>
        <a:p>
          <a:endParaRPr lang="el-GR"/>
        </a:p>
      </dgm:t>
    </dgm:pt>
    <dgm:pt modelId="{71394213-CF5D-4EFF-AFAB-18B5BB540067}" type="sibTrans" cxnId="{2284164A-0EB5-48A8-A2E9-9E336A029C36}">
      <dgm:prSet/>
      <dgm:spPr/>
      <dgm:t>
        <a:bodyPr/>
        <a:lstStyle/>
        <a:p>
          <a:endParaRPr lang="el-GR"/>
        </a:p>
      </dgm:t>
    </dgm:pt>
    <dgm:pt modelId="{1AEB05A0-8E4D-4551-B8EC-89E3D9A78985}">
      <dgm:prSet/>
      <dgm:spPr/>
      <dgm:t>
        <a:bodyPr/>
        <a:lstStyle/>
        <a:p>
          <a:pPr rtl="0"/>
          <a:r>
            <a:rPr lang="el-GR" dirty="0" smtClean="0"/>
            <a:t>Η αυξανόμενη ζήτηση θέσεων εργασίας για άτομα με υψηλές δεξιότητες – η αναντιστοιχία δεξιοτήτων</a:t>
          </a:r>
          <a:endParaRPr lang="el-GR" dirty="0"/>
        </a:p>
      </dgm:t>
    </dgm:pt>
    <dgm:pt modelId="{1306A86F-3BFF-445E-B7A8-203AFAD51A14}" type="parTrans" cxnId="{30BF2FD3-6D56-4362-8880-052D676D07ED}">
      <dgm:prSet/>
      <dgm:spPr/>
      <dgm:t>
        <a:bodyPr/>
        <a:lstStyle/>
        <a:p>
          <a:endParaRPr lang="el-GR"/>
        </a:p>
      </dgm:t>
    </dgm:pt>
    <dgm:pt modelId="{4267B877-3478-4C72-BB4F-F9428DC44F36}" type="sibTrans" cxnId="{30BF2FD3-6D56-4362-8880-052D676D07ED}">
      <dgm:prSet/>
      <dgm:spPr/>
      <dgm:t>
        <a:bodyPr/>
        <a:lstStyle/>
        <a:p>
          <a:endParaRPr lang="el-GR"/>
        </a:p>
      </dgm:t>
    </dgm:pt>
    <dgm:pt modelId="{3E943A5B-1F49-48A7-A5E2-8F9CFCCD313E}">
      <dgm:prSet/>
      <dgm:spPr/>
      <dgm:t>
        <a:bodyPr/>
        <a:lstStyle/>
        <a:p>
          <a:pPr rtl="0"/>
          <a:r>
            <a:rPr lang="el-GR" dirty="0" smtClean="0"/>
            <a:t>Η εκτεταμένη προσφορά ευκαιριών μάθησης μέσω της χρήσης των τεχνολογιών της πληροφορίας και της επικοινωνίας</a:t>
          </a:r>
          <a:endParaRPr lang="en-GB" dirty="0"/>
        </a:p>
      </dgm:t>
    </dgm:pt>
    <dgm:pt modelId="{611E541F-C29D-46DA-9849-E95712C1FE59}" type="parTrans" cxnId="{7E131154-3FCC-4E20-8FA0-C818E112AF77}">
      <dgm:prSet/>
      <dgm:spPr/>
      <dgm:t>
        <a:bodyPr/>
        <a:lstStyle/>
        <a:p>
          <a:endParaRPr lang="el-GR"/>
        </a:p>
      </dgm:t>
    </dgm:pt>
    <dgm:pt modelId="{13B8B6AD-64DD-404B-A5D4-EFCA12B02C17}" type="sibTrans" cxnId="{7E131154-3FCC-4E20-8FA0-C818E112AF77}">
      <dgm:prSet/>
      <dgm:spPr/>
      <dgm:t>
        <a:bodyPr/>
        <a:lstStyle/>
        <a:p>
          <a:endParaRPr lang="el-GR"/>
        </a:p>
      </dgm:t>
    </dgm:pt>
    <dgm:pt modelId="{DB87CA71-4143-4EFA-B426-7F7129280690}">
      <dgm:prSet/>
      <dgm:spPr/>
      <dgm:t>
        <a:bodyPr/>
        <a:lstStyle/>
        <a:p>
          <a:pPr rtl="0"/>
          <a:r>
            <a:rPr lang="el-GR" dirty="0" smtClean="0"/>
            <a:t>Η συμπληρωματικότητα μεταξύ τυπικής, μη τυπικής και άτυπης μάθησης </a:t>
          </a:r>
          <a:endParaRPr lang="en-GB" dirty="0"/>
        </a:p>
      </dgm:t>
    </dgm:pt>
    <dgm:pt modelId="{393E2146-F3F1-4728-BF08-BC63185DF3F9}" type="parTrans" cxnId="{F41A0DCF-D5F4-47A1-8F3C-FEE1C35848AD}">
      <dgm:prSet/>
      <dgm:spPr/>
      <dgm:t>
        <a:bodyPr/>
        <a:lstStyle/>
        <a:p>
          <a:endParaRPr lang="el-GR"/>
        </a:p>
      </dgm:t>
    </dgm:pt>
    <dgm:pt modelId="{E39239D6-D4EA-4626-9B48-97F134AA8F6E}" type="sibTrans" cxnId="{F41A0DCF-D5F4-47A1-8F3C-FEE1C35848AD}">
      <dgm:prSet/>
      <dgm:spPr/>
      <dgm:t>
        <a:bodyPr/>
        <a:lstStyle/>
        <a:p>
          <a:endParaRPr lang="el-GR"/>
        </a:p>
      </dgm:t>
    </dgm:pt>
    <dgm:pt modelId="{F2DEA9BB-9F28-4A6A-8FDD-998C03D078D0}">
      <dgm:prSet/>
      <dgm:spPr/>
      <dgm:t>
        <a:bodyPr/>
        <a:lstStyle/>
        <a:p>
          <a:pPr rtl="0"/>
          <a:r>
            <a:rPr lang="el-GR" dirty="0" smtClean="0"/>
            <a:t>Η ανάγκη για δημιουργία στενότερων δεσμών μεταξύ της εκπαίδευσης και της αγοράς εργασίας</a:t>
          </a:r>
          <a:endParaRPr lang="en-GB" dirty="0"/>
        </a:p>
      </dgm:t>
    </dgm:pt>
    <dgm:pt modelId="{491F5ADF-E2B9-439F-AC9F-DAF5D10A2503}" type="parTrans" cxnId="{06A67A6D-787F-493E-A30E-70823A3C73C3}">
      <dgm:prSet/>
      <dgm:spPr/>
      <dgm:t>
        <a:bodyPr/>
        <a:lstStyle/>
        <a:p>
          <a:endParaRPr lang="el-GR"/>
        </a:p>
      </dgm:t>
    </dgm:pt>
    <dgm:pt modelId="{FC6DD15F-1589-48E7-9FFB-B6D87A791465}" type="sibTrans" cxnId="{06A67A6D-787F-493E-A30E-70823A3C73C3}">
      <dgm:prSet/>
      <dgm:spPr/>
      <dgm:t>
        <a:bodyPr/>
        <a:lstStyle/>
        <a:p>
          <a:endParaRPr lang="el-GR"/>
        </a:p>
      </dgm:t>
    </dgm:pt>
    <dgm:pt modelId="{2FCC84BA-98A2-4F12-9495-E69AC84B6ACC}">
      <dgm:prSet/>
      <dgm:spPr/>
      <dgm:t>
        <a:bodyPr/>
        <a:lstStyle/>
        <a:p>
          <a:pPr rtl="0"/>
          <a:r>
            <a:rPr lang="el-GR" dirty="0" smtClean="0"/>
            <a:t>Ο διεθνής ανταγωνισμός για ταλέντα: Η διεθνοποίηση της εκπαίδευσης</a:t>
          </a:r>
          <a:endParaRPr lang="en-GB" dirty="0"/>
        </a:p>
      </dgm:t>
    </dgm:pt>
    <dgm:pt modelId="{FA3C1578-B62D-44C8-8180-DA4E9B6388C9}" type="parTrans" cxnId="{5E02E096-38C1-40E8-B7CB-BC06A1AAB9A3}">
      <dgm:prSet/>
      <dgm:spPr/>
      <dgm:t>
        <a:bodyPr/>
        <a:lstStyle/>
        <a:p>
          <a:endParaRPr lang="el-GR"/>
        </a:p>
      </dgm:t>
    </dgm:pt>
    <dgm:pt modelId="{C1DAB7BA-B607-4021-A119-4AD1ACB51729}" type="sibTrans" cxnId="{5E02E096-38C1-40E8-B7CB-BC06A1AAB9A3}">
      <dgm:prSet/>
      <dgm:spPr/>
      <dgm:t>
        <a:bodyPr/>
        <a:lstStyle/>
        <a:p>
          <a:endParaRPr lang="el-GR"/>
        </a:p>
      </dgm:t>
    </dgm:pt>
    <dgm:pt modelId="{C06E871E-8846-4029-9DAA-E137D25C0A0F}">
      <dgm:prSet/>
      <dgm:spPr/>
      <dgm:t>
        <a:bodyPr/>
        <a:lstStyle/>
        <a:p>
          <a:pPr rtl="0"/>
          <a:endParaRPr lang="en-GB" dirty="0"/>
        </a:p>
      </dgm:t>
    </dgm:pt>
    <dgm:pt modelId="{1AE1E189-9CDD-4637-BD7B-1D0BC24AC075}" type="parTrans" cxnId="{F82E24CC-7634-434D-8311-2CFADF50C9AE}">
      <dgm:prSet/>
      <dgm:spPr/>
      <dgm:t>
        <a:bodyPr/>
        <a:lstStyle/>
        <a:p>
          <a:endParaRPr lang="el-GR"/>
        </a:p>
      </dgm:t>
    </dgm:pt>
    <dgm:pt modelId="{F2B1FE24-EA2A-4165-9350-038B216819D7}" type="sibTrans" cxnId="{F82E24CC-7634-434D-8311-2CFADF50C9AE}">
      <dgm:prSet/>
      <dgm:spPr/>
      <dgm:t>
        <a:bodyPr/>
        <a:lstStyle/>
        <a:p>
          <a:endParaRPr lang="el-GR"/>
        </a:p>
      </dgm:t>
    </dgm:pt>
    <dgm:pt modelId="{5F97393E-0D45-450F-8CBC-180652670F92}" type="pres">
      <dgm:prSet presAssocID="{A368ECF5-3C48-417E-90A8-D022F0CC2A59}" presName="linear" presStyleCnt="0">
        <dgm:presLayoutVars>
          <dgm:animLvl val="lvl"/>
          <dgm:resizeHandles val="exact"/>
        </dgm:presLayoutVars>
      </dgm:prSet>
      <dgm:spPr/>
    </dgm:pt>
    <dgm:pt modelId="{298A89E1-0048-4069-A2B7-8796260300DC}" type="pres">
      <dgm:prSet presAssocID="{332B53FF-0A2E-414B-B203-D7F3F2BD71BC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E85B230B-A25F-4C91-B2F6-CC9B3ADC276C}" type="pres">
      <dgm:prSet presAssocID="{9B734ADE-662A-4841-B034-84844E23DA08}" presName="spacer" presStyleCnt="0"/>
      <dgm:spPr/>
    </dgm:pt>
    <dgm:pt modelId="{78BCB50F-D613-487D-9337-6B49855B0714}" type="pres">
      <dgm:prSet presAssocID="{8D125373-2AB6-4209-B58E-709CF397190F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748DB9D4-1A22-470D-ADF0-FC56C31CD25A}" type="pres">
      <dgm:prSet presAssocID="{71394213-CF5D-4EFF-AFAB-18B5BB540067}" presName="spacer" presStyleCnt="0"/>
      <dgm:spPr/>
    </dgm:pt>
    <dgm:pt modelId="{E17BC216-5154-4A95-9EAD-7046471C8991}" type="pres">
      <dgm:prSet presAssocID="{1AEB05A0-8E4D-4551-B8EC-89E3D9A78985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AC98B104-0A4A-437A-8E9A-A305767E92ED}" type="pres">
      <dgm:prSet presAssocID="{4267B877-3478-4C72-BB4F-F9428DC44F36}" presName="spacer" presStyleCnt="0"/>
      <dgm:spPr/>
    </dgm:pt>
    <dgm:pt modelId="{F12314D7-33CB-478D-B587-42C7919A02B2}" type="pres">
      <dgm:prSet presAssocID="{3E943A5B-1F49-48A7-A5E2-8F9CFCCD313E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3FCCCB31-B8C2-4934-B956-1DC78E4F866E}" type="pres">
      <dgm:prSet presAssocID="{13B8B6AD-64DD-404B-A5D4-EFCA12B02C17}" presName="spacer" presStyleCnt="0"/>
      <dgm:spPr/>
    </dgm:pt>
    <dgm:pt modelId="{A2A4DF5B-2C52-4AB5-8D9E-392EBA4B92AA}" type="pres">
      <dgm:prSet presAssocID="{DB87CA71-4143-4EFA-B426-7F7129280690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EFCAFE59-31F0-4EA3-9A75-FBDA3ECC7E00}" type="pres">
      <dgm:prSet presAssocID="{E39239D6-D4EA-4626-9B48-97F134AA8F6E}" presName="spacer" presStyleCnt="0"/>
      <dgm:spPr/>
    </dgm:pt>
    <dgm:pt modelId="{611E96D3-B175-4F92-BF18-23D24E5B32F9}" type="pres">
      <dgm:prSet presAssocID="{F2DEA9BB-9F28-4A6A-8FDD-998C03D078D0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F7C8C90C-F828-4654-B4B5-8FBAD5675D00}" type="pres">
      <dgm:prSet presAssocID="{FC6DD15F-1589-48E7-9FFB-B6D87A791465}" presName="spacer" presStyleCnt="0"/>
      <dgm:spPr/>
    </dgm:pt>
    <dgm:pt modelId="{D34DB595-CE3F-4B81-AB84-846E1E344C06}" type="pres">
      <dgm:prSet presAssocID="{2FCC84BA-98A2-4F12-9495-E69AC84B6ACC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F581F63A-34CB-4024-8C55-E3FA156CF67D}" type="pres">
      <dgm:prSet presAssocID="{C1DAB7BA-B607-4021-A119-4AD1ACB51729}" presName="spacer" presStyleCnt="0"/>
      <dgm:spPr/>
    </dgm:pt>
    <dgm:pt modelId="{C1A5DE4C-5C98-4847-B06B-26F9D828DFCF}" type="pres">
      <dgm:prSet presAssocID="{C06E871E-8846-4029-9DAA-E137D25C0A0F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9F13232C-CD0F-41E8-B194-54E3E7F52970}" type="presOf" srcId="{2FCC84BA-98A2-4F12-9495-E69AC84B6ACC}" destId="{D34DB595-CE3F-4B81-AB84-846E1E344C06}" srcOrd="0" destOrd="0" presId="urn:microsoft.com/office/officeart/2005/8/layout/vList2"/>
    <dgm:cxn modelId="{30BF2FD3-6D56-4362-8880-052D676D07ED}" srcId="{A368ECF5-3C48-417E-90A8-D022F0CC2A59}" destId="{1AEB05A0-8E4D-4551-B8EC-89E3D9A78985}" srcOrd="2" destOrd="0" parTransId="{1306A86F-3BFF-445E-B7A8-203AFAD51A14}" sibTransId="{4267B877-3478-4C72-BB4F-F9428DC44F36}"/>
    <dgm:cxn modelId="{61F347B8-1BB3-4F7C-8CED-1D8432F08EF5}" type="presOf" srcId="{332B53FF-0A2E-414B-B203-D7F3F2BD71BC}" destId="{298A89E1-0048-4069-A2B7-8796260300DC}" srcOrd="0" destOrd="0" presId="urn:microsoft.com/office/officeart/2005/8/layout/vList2"/>
    <dgm:cxn modelId="{2284164A-0EB5-48A8-A2E9-9E336A029C36}" srcId="{A368ECF5-3C48-417E-90A8-D022F0CC2A59}" destId="{8D125373-2AB6-4209-B58E-709CF397190F}" srcOrd="1" destOrd="0" parTransId="{E8AFF0FC-09A7-438F-B2BD-71C1755283A7}" sibTransId="{71394213-CF5D-4EFF-AFAB-18B5BB540067}"/>
    <dgm:cxn modelId="{BAB0101C-69AA-42AA-9BF1-9B22A061766F}" type="presOf" srcId="{1AEB05A0-8E4D-4551-B8EC-89E3D9A78985}" destId="{E17BC216-5154-4A95-9EAD-7046471C8991}" srcOrd="0" destOrd="0" presId="urn:microsoft.com/office/officeart/2005/8/layout/vList2"/>
    <dgm:cxn modelId="{EB9E3C24-28B8-4717-8A3D-8B9033277335}" type="presOf" srcId="{C06E871E-8846-4029-9DAA-E137D25C0A0F}" destId="{C1A5DE4C-5C98-4847-B06B-26F9D828DFCF}" srcOrd="0" destOrd="0" presId="urn:microsoft.com/office/officeart/2005/8/layout/vList2"/>
    <dgm:cxn modelId="{3919C34B-5882-4149-98EB-F09F7E21B156}" type="presOf" srcId="{3E943A5B-1F49-48A7-A5E2-8F9CFCCD313E}" destId="{F12314D7-33CB-478D-B587-42C7919A02B2}" srcOrd="0" destOrd="0" presId="urn:microsoft.com/office/officeart/2005/8/layout/vList2"/>
    <dgm:cxn modelId="{06A67A6D-787F-493E-A30E-70823A3C73C3}" srcId="{A368ECF5-3C48-417E-90A8-D022F0CC2A59}" destId="{F2DEA9BB-9F28-4A6A-8FDD-998C03D078D0}" srcOrd="5" destOrd="0" parTransId="{491F5ADF-E2B9-439F-AC9F-DAF5D10A2503}" sibTransId="{FC6DD15F-1589-48E7-9FFB-B6D87A791465}"/>
    <dgm:cxn modelId="{05E2BE06-3C9D-49C1-A76B-E4E5CBBAB577}" type="presOf" srcId="{F2DEA9BB-9F28-4A6A-8FDD-998C03D078D0}" destId="{611E96D3-B175-4F92-BF18-23D24E5B32F9}" srcOrd="0" destOrd="0" presId="urn:microsoft.com/office/officeart/2005/8/layout/vList2"/>
    <dgm:cxn modelId="{7E131154-3FCC-4E20-8FA0-C818E112AF77}" srcId="{A368ECF5-3C48-417E-90A8-D022F0CC2A59}" destId="{3E943A5B-1F49-48A7-A5E2-8F9CFCCD313E}" srcOrd="3" destOrd="0" parTransId="{611E541F-C29D-46DA-9849-E95712C1FE59}" sibTransId="{13B8B6AD-64DD-404B-A5D4-EFCA12B02C17}"/>
    <dgm:cxn modelId="{F82E24CC-7634-434D-8311-2CFADF50C9AE}" srcId="{A368ECF5-3C48-417E-90A8-D022F0CC2A59}" destId="{C06E871E-8846-4029-9DAA-E137D25C0A0F}" srcOrd="7" destOrd="0" parTransId="{1AE1E189-9CDD-4637-BD7B-1D0BC24AC075}" sibTransId="{F2B1FE24-EA2A-4165-9350-038B216819D7}"/>
    <dgm:cxn modelId="{397AAF89-0D51-4899-9125-1E578256117E}" type="presOf" srcId="{A368ECF5-3C48-417E-90A8-D022F0CC2A59}" destId="{5F97393E-0D45-450F-8CBC-180652670F92}" srcOrd="0" destOrd="0" presId="urn:microsoft.com/office/officeart/2005/8/layout/vList2"/>
    <dgm:cxn modelId="{441506BE-C04C-4191-8301-D87CF6834A43}" srcId="{A368ECF5-3C48-417E-90A8-D022F0CC2A59}" destId="{332B53FF-0A2E-414B-B203-D7F3F2BD71BC}" srcOrd="0" destOrd="0" parTransId="{5457D24C-62B0-42CA-9E1F-5023241ADC9C}" sibTransId="{9B734ADE-662A-4841-B034-84844E23DA08}"/>
    <dgm:cxn modelId="{5E02E096-38C1-40E8-B7CB-BC06A1AAB9A3}" srcId="{A368ECF5-3C48-417E-90A8-D022F0CC2A59}" destId="{2FCC84BA-98A2-4F12-9495-E69AC84B6ACC}" srcOrd="6" destOrd="0" parTransId="{FA3C1578-B62D-44C8-8180-DA4E9B6388C9}" sibTransId="{C1DAB7BA-B607-4021-A119-4AD1ACB51729}"/>
    <dgm:cxn modelId="{375035B2-7721-489D-9407-536EFF2266FA}" type="presOf" srcId="{8D125373-2AB6-4209-B58E-709CF397190F}" destId="{78BCB50F-D613-487D-9337-6B49855B0714}" srcOrd="0" destOrd="0" presId="urn:microsoft.com/office/officeart/2005/8/layout/vList2"/>
    <dgm:cxn modelId="{F41A0DCF-D5F4-47A1-8F3C-FEE1C35848AD}" srcId="{A368ECF5-3C48-417E-90A8-D022F0CC2A59}" destId="{DB87CA71-4143-4EFA-B426-7F7129280690}" srcOrd="4" destOrd="0" parTransId="{393E2146-F3F1-4728-BF08-BC63185DF3F9}" sibTransId="{E39239D6-D4EA-4626-9B48-97F134AA8F6E}"/>
    <dgm:cxn modelId="{2E054529-A66F-4B47-9A7F-73443E8B3B6E}" type="presOf" srcId="{DB87CA71-4143-4EFA-B426-7F7129280690}" destId="{A2A4DF5B-2C52-4AB5-8D9E-392EBA4B92AA}" srcOrd="0" destOrd="0" presId="urn:microsoft.com/office/officeart/2005/8/layout/vList2"/>
    <dgm:cxn modelId="{F0578EA0-F25F-4717-9773-7AFCD4B12861}" type="presParOf" srcId="{5F97393E-0D45-450F-8CBC-180652670F92}" destId="{298A89E1-0048-4069-A2B7-8796260300DC}" srcOrd="0" destOrd="0" presId="urn:microsoft.com/office/officeart/2005/8/layout/vList2"/>
    <dgm:cxn modelId="{60F71D99-7518-4746-893D-D92AE9CF19B3}" type="presParOf" srcId="{5F97393E-0D45-450F-8CBC-180652670F92}" destId="{E85B230B-A25F-4C91-B2F6-CC9B3ADC276C}" srcOrd="1" destOrd="0" presId="urn:microsoft.com/office/officeart/2005/8/layout/vList2"/>
    <dgm:cxn modelId="{942B2CBF-BBB3-4E0D-8995-24D15E0492D9}" type="presParOf" srcId="{5F97393E-0D45-450F-8CBC-180652670F92}" destId="{78BCB50F-D613-487D-9337-6B49855B0714}" srcOrd="2" destOrd="0" presId="urn:microsoft.com/office/officeart/2005/8/layout/vList2"/>
    <dgm:cxn modelId="{F13BBB64-4D55-4735-8AC4-39EF422FA5D3}" type="presParOf" srcId="{5F97393E-0D45-450F-8CBC-180652670F92}" destId="{748DB9D4-1A22-470D-ADF0-FC56C31CD25A}" srcOrd="3" destOrd="0" presId="urn:microsoft.com/office/officeart/2005/8/layout/vList2"/>
    <dgm:cxn modelId="{BA7CEBB6-3D06-4835-A52C-BBF6B31A7878}" type="presParOf" srcId="{5F97393E-0D45-450F-8CBC-180652670F92}" destId="{E17BC216-5154-4A95-9EAD-7046471C8991}" srcOrd="4" destOrd="0" presId="urn:microsoft.com/office/officeart/2005/8/layout/vList2"/>
    <dgm:cxn modelId="{4B656F4D-0725-42C1-B54A-A8A3AAE626D8}" type="presParOf" srcId="{5F97393E-0D45-450F-8CBC-180652670F92}" destId="{AC98B104-0A4A-437A-8E9A-A305767E92ED}" srcOrd="5" destOrd="0" presId="urn:microsoft.com/office/officeart/2005/8/layout/vList2"/>
    <dgm:cxn modelId="{E83352E1-BAAC-4482-BB7C-B8B5217A4FD4}" type="presParOf" srcId="{5F97393E-0D45-450F-8CBC-180652670F92}" destId="{F12314D7-33CB-478D-B587-42C7919A02B2}" srcOrd="6" destOrd="0" presId="urn:microsoft.com/office/officeart/2005/8/layout/vList2"/>
    <dgm:cxn modelId="{FC353B93-C989-46A0-8CD7-53C0B5B87CEA}" type="presParOf" srcId="{5F97393E-0D45-450F-8CBC-180652670F92}" destId="{3FCCCB31-B8C2-4934-B956-1DC78E4F866E}" srcOrd="7" destOrd="0" presId="urn:microsoft.com/office/officeart/2005/8/layout/vList2"/>
    <dgm:cxn modelId="{C7235A91-DBFD-4E03-A8BD-BA6E697E0D7A}" type="presParOf" srcId="{5F97393E-0D45-450F-8CBC-180652670F92}" destId="{A2A4DF5B-2C52-4AB5-8D9E-392EBA4B92AA}" srcOrd="8" destOrd="0" presId="urn:microsoft.com/office/officeart/2005/8/layout/vList2"/>
    <dgm:cxn modelId="{EBEEB582-7B5F-486E-9CD0-810EA83A77AA}" type="presParOf" srcId="{5F97393E-0D45-450F-8CBC-180652670F92}" destId="{EFCAFE59-31F0-4EA3-9A75-FBDA3ECC7E00}" srcOrd="9" destOrd="0" presId="urn:microsoft.com/office/officeart/2005/8/layout/vList2"/>
    <dgm:cxn modelId="{7F00B6CD-6595-49D1-AF17-44E4F0A97203}" type="presParOf" srcId="{5F97393E-0D45-450F-8CBC-180652670F92}" destId="{611E96D3-B175-4F92-BF18-23D24E5B32F9}" srcOrd="10" destOrd="0" presId="urn:microsoft.com/office/officeart/2005/8/layout/vList2"/>
    <dgm:cxn modelId="{77D535D7-C269-433C-B06F-E206B893B9EE}" type="presParOf" srcId="{5F97393E-0D45-450F-8CBC-180652670F92}" destId="{F7C8C90C-F828-4654-B4B5-8FBAD5675D00}" srcOrd="11" destOrd="0" presId="urn:microsoft.com/office/officeart/2005/8/layout/vList2"/>
    <dgm:cxn modelId="{0A9526CC-3F53-4146-B4F3-3F15915C52EE}" type="presParOf" srcId="{5F97393E-0D45-450F-8CBC-180652670F92}" destId="{D34DB595-CE3F-4B81-AB84-846E1E344C06}" srcOrd="12" destOrd="0" presId="urn:microsoft.com/office/officeart/2005/8/layout/vList2"/>
    <dgm:cxn modelId="{579BAC3A-5B73-4F28-A608-D73D9309F271}" type="presParOf" srcId="{5F97393E-0D45-450F-8CBC-180652670F92}" destId="{F581F63A-34CB-4024-8C55-E3FA156CF67D}" srcOrd="13" destOrd="0" presId="urn:microsoft.com/office/officeart/2005/8/layout/vList2"/>
    <dgm:cxn modelId="{D7348317-5CA5-43A9-B8C8-F17706C55A72}" type="presParOf" srcId="{5F97393E-0D45-450F-8CBC-180652670F92}" destId="{C1A5DE4C-5C98-4847-B06B-26F9D828DFCF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5A3EBF4-3E0A-45FD-89B5-4274A5288F9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l-GR"/>
        </a:p>
      </dgm:t>
    </dgm:pt>
    <dgm:pt modelId="{8A89DDFC-68D1-46E6-ACBA-8038BD99B172}">
      <dgm:prSet/>
      <dgm:spPr/>
      <dgm:t>
        <a:bodyPr/>
        <a:lstStyle/>
        <a:p>
          <a:pPr rtl="0"/>
          <a:r>
            <a:rPr lang="el-GR" dirty="0" smtClean="0"/>
            <a:t>Προώθηση της κοινωνικής ένταξης των νέων (ανεργία) </a:t>
          </a:r>
          <a:endParaRPr lang="el-GR" dirty="0"/>
        </a:p>
      </dgm:t>
    </dgm:pt>
    <dgm:pt modelId="{0F4B652B-6BB0-4335-AE0C-8B1AFCB10892}" type="parTrans" cxnId="{9D16BD93-5E5E-4141-859E-F1A87D46FE80}">
      <dgm:prSet/>
      <dgm:spPr/>
      <dgm:t>
        <a:bodyPr/>
        <a:lstStyle/>
        <a:p>
          <a:endParaRPr lang="el-GR"/>
        </a:p>
      </dgm:t>
    </dgm:pt>
    <dgm:pt modelId="{97743A81-F2FC-4DC5-90D2-0F15C781E3FE}" type="sibTrans" cxnId="{9D16BD93-5E5E-4141-859E-F1A87D46FE80}">
      <dgm:prSet/>
      <dgm:spPr/>
      <dgm:t>
        <a:bodyPr/>
        <a:lstStyle/>
        <a:p>
          <a:endParaRPr lang="el-GR"/>
        </a:p>
      </dgm:t>
    </dgm:pt>
    <dgm:pt modelId="{2F6473F4-8950-4F5D-90AE-27C81C2903F8}">
      <dgm:prSet/>
      <dgm:spPr/>
      <dgm:t>
        <a:bodyPr/>
        <a:lstStyle/>
        <a:p>
          <a:pPr rtl="0"/>
          <a:r>
            <a:rPr lang="el-GR" dirty="0" smtClean="0"/>
            <a:t>Προώθηση υγιών συμπεριφορών (δραστηριότητες στην ύπαιθρο-μαζικός αθλητισμός) </a:t>
          </a:r>
          <a:endParaRPr lang="el-GR" dirty="0"/>
        </a:p>
      </dgm:t>
    </dgm:pt>
    <dgm:pt modelId="{167F33D0-7CD2-4ECD-9EB1-B08EE7CF04E2}" type="parTrans" cxnId="{7F1DE1D8-009E-4BF2-9543-03E1B339E636}">
      <dgm:prSet/>
      <dgm:spPr/>
      <dgm:t>
        <a:bodyPr/>
        <a:lstStyle/>
        <a:p>
          <a:endParaRPr lang="el-GR"/>
        </a:p>
      </dgm:t>
    </dgm:pt>
    <dgm:pt modelId="{7C8F6E54-FD50-44A0-86FE-70F0A3A2C3C7}" type="sibTrans" cxnId="{7F1DE1D8-009E-4BF2-9543-03E1B339E636}">
      <dgm:prSet/>
      <dgm:spPr/>
      <dgm:t>
        <a:bodyPr/>
        <a:lstStyle/>
        <a:p>
          <a:endParaRPr lang="el-GR"/>
        </a:p>
      </dgm:t>
    </dgm:pt>
    <dgm:pt modelId="{1EBCCC0C-2C39-49E1-AF77-C938E6CFF02C}">
      <dgm:prSet/>
      <dgm:spPr/>
      <dgm:t>
        <a:bodyPr/>
        <a:lstStyle/>
        <a:p>
          <a:pPr rtl="0"/>
          <a:r>
            <a:rPr lang="el-GR" dirty="0" smtClean="0"/>
            <a:t>Αύξηση επίγνωσης της ιδιότητας Ευρωπαίου πολίτη- αύξηση ενεργούς συμμετοχής νέων στη λήψη αποφάσεων- ευρωπαϊκές εκλογές </a:t>
          </a:r>
          <a:endParaRPr lang="el-GR" dirty="0"/>
        </a:p>
      </dgm:t>
    </dgm:pt>
    <dgm:pt modelId="{8FBB2D61-3F60-41A6-9569-0B803B7FBB67}" type="parTrans" cxnId="{0A92B289-A5F2-4C10-BB11-5C3AF57FB977}">
      <dgm:prSet/>
      <dgm:spPr/>
      <dgm:t>
        <a:bodyPr/>
        <a:lstStyle/>
        <a:p>
          <a:endParaRPr lang="el-GR"/>
        </a:p>
      </dgm:t>
    </dgm:pt>
    <dgm:pt modelId="{A3EF33E9-C1E1-4BBF-9109-DEDFDB0BD5F3}" type="sibTrans" cxnId="{0A92B289-A5F2-4C10-BB11-5C3AF57FB977}">
      <dgm:prSet/>
      <dgm:spPr/>
      <dgm:t>
        <a:bodyPr/>
        <a:lstStyle/>
        <a:p>
          <a:endParaRPr lang="el-GR"/>
        </a:p>
      </dgm:t>
    </dgm:pt>
    <dgm:pt modelId="{71B50D19-670E-4A2D-8EBD-BE0EDDB9EA29}">
      <dgm:prSet/>
      <dgm:spPr/>
      <dgm:t>
        <a:bodyPr/>
        <a:lstStyle/>
        <a:p>
          <a:pPr rtl="0"/>
          <a:r>
            <a:rPr lang="el-GR" dirty="0" smtClean="0"/>
            <a:t>Ανάπτυξη βασικών και οριζόντιων δεξιοτήτων (επιχειρηματικότητα, </a:t>
          </a:r>
          <a:r>
            <a:rPr lang="el-GR" dirty="0" err="1" smtClean="0"/>
            <a:t>πολυγλωσία</a:t>
          </a:r>
          <a:r>
            <a:rPr lang="el-GR" dirty="0" smtClean="0"/>
            <a:t>, </a:t>
          </a:r>
          <a:r>
            <a:rPr lang="el-GR" dirty="0" err="1" smtClean="0"/>
            <a:t>κ.λ.π</a:t>
          </a:r>
          <a:r>
            <a:rPr lang="el-GR" dirty="0" smtClean="0"/>
            <a:t>.) </a:t>
          </a:r>
          <a:endParaRPr lang="el-GR" dirty="0"/>
        </a:p>
      </dgm:t>
    </dgm:pt>
    <dgm:pt modelId="{BD019D3B-8ADE-45A1-B264-346916E4F353}" type="parTrans" cxnId="{A4773562-3803-441A-A7E1-1036BA3726BA}">
      <dgm:prSet/>
      <dgm:spPr/>
      <dgm:t>
        <a:bodyPr/>
        <a:lstStyle/>
        <a:p>
          <a:endParaRPr lang="el-GR"/>
        </a:p>
      </dgm:t>
    </dgm:pt>
    <dgm:pt modelId="{EC2122D5-726B-4B28-930D-C341F45C3100}" type="sibTrans" cxnId="{A4773562-3803-441A-A7E1-1036BA3726BA}">
      <dgm:prSet/>
      <dgm:spPr/>
      <dgm:t>
        <a:bodyPr/>
        <a:lstStyle/>
        <a:p>
          <a:endParaRPr lang="el-GR"/>
        </a:p>
      </dgm:t>
    </dgm:pt>
    <dgm:pt modelId="{599129E5-D54D-4CD5-B61C-1BD268C798A8}">
      <dgm:prSet/>
      <dgm:spPr/>
      <dgm:t>
        <a:bodyPr/>
        <a:lstStyle/>
        <a:p>
          <a:pPr rtl="0"/>
          <a:r>
            <a:rPr lang="el-GR" dirty="0" smtClean="0"/>
            <a:t>Προώθηση </a:t>
          </a:r>
          <a:r>
            <a:rPr lang="en-US" dirty="0" smtClean="0"/>
            <a:t>ICT</a:t>
          </a:r>
          <a:r>
            <a:rPr lang="el-GR" dirty="0" smtClean="0"/>
            <a:t> στην εργασία με νέους και την μη τυπική μάθηση</a:t>
          </a:r>
          <a:r>
            <a:rPr lang="en-US" dirty="0" smtClean="0"/>
            <a:t> (OER) </a:t>
          </a:r>
          <a:endParaRPr lang="el-GR" dirty="0"/>
        </a:p>
      </dgm:t>
    </dgm:pt>
    <dgm:pt modelId="{A1069D38-D48F-4660-A7BF-D12B1C24A4B2}" type="parTrans" cxnId="{4EA46058-7437-4754-9AA5-9A729B4DD9B8}">
      <dgm:prSet/>
      <dgm:spPr/>
      <dgm:t>
        <a:bodyPr/>
        <a:lstStyle/>
        <a:p>
          <a:endParaRPr lang="el-GR"/>
        </a:p>
      </dgm:t>
    </dgm:pt>
    <dgm:pt modelId="{D005A690-2058-4102-A5D6-5EB1CA2DFD32}" type="sibTrans" cxnId="{4EA46058-7437-4754-9AA5-9A729B4DD9B8}">
      <dgm:prSet/>
      <dgm:spPr/>
      <dgm:t>
        <a:bodyPr/>
        <a:lstStyle/>
        <a:p>
          <a:endParaRPr lang="el-GR"/>
        </a:p>
      </dgm:t>
    </dgm:pt>
    <dgm:pt modelId="{87237439-D2BB-4A49-9D8A-FAEC849BF8CF}">
      <dgm:prSet/>
      <dgm:spPr/>
      <dgm:t>
        <a:bodyPr/>
        <a:lstStyle/>
        <a:p>
          <a:pPr rtl="0"/>
          <a:r>
            <a:rPr lang="el-GR" dirty="0" smtClean="0"/>
            <a:t>Προώθηση συνεκτικότητας μεταξύ των εθνικών και ευρωπαϊκών εργαλείων διαφάνειας και αναγνώρισης</a:t>
          </a:r>
          <a:endParaRPr lang="en-US" dirty="0"/>
        </a:p>
      </dgm:t>
    </dgm:pt>
    <dgm:pt modelId="{BFD830E2-3520-4A97-8091-355225260D0D}" type="parTrans" cxnId="{B238DFE6-165B-4BAE-AE64-57EC0AAC4FC2}">
      <dgm:prSet/>
      <dgm:spPr/>
      <dgm:t>
        <a:bodyPr/>
        <a:lstStyle/>
        <a:p>
          <a:endParaRPr lang="el-GR"/>
        </a:p>
      </dgm:t>
    </dgm:pt>
    <dgm:pt modelId="{1A57F723-F976-471F-99A8-693EDD618FA6}" type="sibTrans" cxnId="{B238DFE6-165B-4BAE-AE64-57EC0AAC4FC2}">
      <dgm:prSet/>
      <dgm:spPr/>
      <dgm:t>
        <a:bodyPr/>
        <a:lstStyle/>
        <a:p>
          <a:endParaRPr lang="el-GR"/>
        </a:p>
      </dgm:t>
    </dgm:pt>
    <dgm:pt modelId="{02E16331-4B41-4682-9416-EFD5408B3521}" type="pres">
      <dgm:prSet presAssocID="{C5A3EBF4-3E0A-45FD-89B5-4274A5288F9B}" presName="compositeShape" presStyleCnt="0">
        <dgm:presLayoutVars>
          <dgm:chMax val="7"/>
          <dgm:dir/>
          <dgm:resizeHandles val="exact"/>
        </dgm:presLayoutVars>
      </dgm:prSet>
      <dgm:spPr/>
    </dgm:pt>
    <dgm:pt modelId="{498DB6E1-908D-4332-AAE7-5EFDF9A33B23}" type="pres">
      <dgm:prSet presAssocID="{8A89DDFC-68D1-46E6-ACBA-8038BD99B172}" presName="circ1" presStyleLbl="vennNode1" presStyleIdx="0" presStyleCnt="6"/>
      <dgm:spPr/>
    </dgm:pt>
    <dgm:pt modelId="{FFF07D31-9D68-4E96-BC25-B0B25457E4D6}" type="pres">
      <dgm:prSet presAssocID="{8A89DDFC-68D1-46E6-ACBA-8038BD99B17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C142B96-336A-4966-8EE9-0BDF3931C7AA}" type="pres">
      <dgm:prSet presAssocID="{2F6473F4-8950-4F5D-90AE-27C81C2903F8}" presName="circ2" presStyleLbl="vennNode1" presStyleIdx="1" presStyleCnt="6"/>
      <dgm:spPr/>
    </dgm:pt>
    <dgm:pt modelId="{19094A60-125C-404C-8F0B-CEA1E862E175}" type="pres">
      <dgm:prSet presAssocID="{2F6473F4-8950-4F5D-90AE-27C81C2903F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FB860B9-EDD2-45F2-8EC9-D128D31F1ED7}" type="pres">
      <dgm:prSet presAssocID="{1EBCCC0C-2C39-49E1-AF77-C938E6CFF02C}" presName="circ3" presStyleLbl="vennNode1" presStyleIdx="2" presStyleCnt="6"/>
      <dgm:spPr/>
    </dgm:pt>
    <dgm:pt modelId="{57026B52-D6C9-4DAA-A778-745EA804AFC6}" type="pres">
      <dgm:prSet presAssocID="{1EBCCC0C-2C39-49E1-AF77-C938E6CFF02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014737D-CD79-4D6E-B5F6-8D6F47A99A1D}" type="pres">
      <dgm:prSet presAssocID="{71B50D19-670E-4A2D-8EBD-BE0EDDB9EA29}" presName="circ4" presStyleLbl="vennNode1" presStyleIdx="3" presStyleCnt="6"/>
      <dgm:spPr/>
    </dgm:pt>
    <dgm:pt modelId="{C65F71A3-DB10-426E-99DF-D66FE7CEF68D}" type="pres">
      <dgm:prSet presAssocID="{71B50D19-670E-4A2D-8EBD-BE0EDDB9EA29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1E25E3B-6DC9-4216-B278-5E082D165E61}" type="pres">
      <dgm:prSet presAssocID="{599129E5-D54D-4CD5-B61C-1BD268C798A8}" presName="circ5" presStyleLbl="vennNode1" presStyleIdx="4" presStyleCnt="6"/>
      <dgm:spPr/>
    </dgm:pt>
    <dgm:pt modelId="{C7D21086-6A5B-4058-BEAC-75737666954D}" type="pres">
      <dgm:prSet presAssocID="{599129E5-D54D-4CD5-B61C-1BD268C798A8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79948A4-5E32-4A50-9383-927F1394EF0A}" type="pres">
      <dgm:prSet presAssocID="{87237439-D2BB-4A49-9D8A-FAEC849BF8CF}" presName="circ6" presStyleLbl="vennNode1" presStyleIdx="5" presStyleCnt="6"/>
      <dgm:spPr/>
    </dgm:pt>
    <dgm:pt modelId="{DACCF372-0171-4AEF-BF48-74D5602D1A0B}" type="pres">
      <dgm:prSet presAssocID="{87237439-D2BB-4A49-9D8A-FAEC849BF8CF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4EA46058-7437-4754-9AA5-9A729B4DD9B8}" srcId="{C5A3EBF4-3E0A-45FD-89B5-4274A5288F9B}" destId="{599129E5-D54D-4CD5-B61C-1BD268C798A8}" srcOrd="4" destOrd="0" parTransId="{A1069D38-D48F-4660-A7BF-D12B1C24A4B2}" sibTransId="{D005A690-2058-4102-A5D6-5EB1CA2DFD32}"/>
    <dgm:cxn modelId="{B238DFE6-165B-4BAE-AE64-57EC0AAC4FC2}" srcId="{C5A3EBF4-3E0A-45FD-89B5-4274A5288F9B}" destId="{87237439-D2BB-4A49-9D8A-FAEC849BF8CF}" srcOrd="5" destOrd="0" parTransId="{BFD830E2-3520-4A97-8091-355225260D0D}" sibTransId="{1A57F723-F976-471F-99A8-693EDD618FA6}"/>
    <dgm:cxn modelId="{B9A72D42-377C-48C0-9FFE-12103AC01A5E}" type="presOf" srcId="{2F6473F4-8950-4F5D-90AE-27C81C2903F8}" destId="{19094A60-125C-404C-8F0B-CEA1E862E175}" srcOrd="0" destOrd="0" presId="urn:microsoft.com/office/officeart/2005/8/layout/venn1"/>
    <dgm:cxn modelId="{F6975D58-4762-474C-99D3-BF3A00BF831B}" type="presOf" srcId="{71B50D19-670E-4A2D-8EBD-BE0EDDB9EA29}" destId="{C65F71A3-DB10-426E-99DF-D66FE7CEF68D}" srcOrd="0" destOrd="0" presId="urn:microsoft.com/office/officeart/2005/8/layout/venn1"/>
    <dgm:cxn modelId="{7F1DE1D8-009E-4BF2-9543-03E1B339E636}" srcId="{C5A3EBF4-3E0A-45FD-89B5-4274A5288F9B}" destId="{2F6473F4-8950-4F5D-90AE-27C81C2903F8}" srcOrd="1" destOrd="0" parTransId="{167F33D0-7CD2-4ECD-9EB1-B08EE7CF04E2}" sibTransId="{7C8F6E54-FD50-44A0-86FE-70F0A3A2C3C7}"/>
    <dgm:cxn modelId="{116FEC42-BD41-467B-A749-9B20E6057DFC}" type="presOf" srcId="{8A89DDFC-68D1-46E6-ACBA-8038BD99B172}" destId="{FFF07D31-9D68-4E96-BC25-B0B25457E4D6}" srcOrd="0" destOrd="0" presId="urn:microsoft.com/office/officeart/2005/8/layout/venn1"/>
    <dgm:cxn modelId="{875C0E54-7266-458D-9AEB-ABE753FFE185}" type="presOf" srcId="{87237439-D2BB-4A49-9D8A-FAEC849BF8CF}" destId="{DACCF372-0171-4AEF-BF48-74D5602D1A0B}" srcOrd="0" destOrd="0" presId="urn:microsoft.com/office/officeart/2005/8/layout/venn1"/>
    <dgm:cxn modelId="{A4773562-3803-441A-A7E1-1036BA3726BA}" srcId="{C5A3EBF4-3E0A-45FD-89B5-4274A5288F9B}" destId="{71B50D19-670E-4A2D-8EBD-BE0EDDB9EA29}" srcOrd="3" destOrd="0" parTransId="{BD019D3B-8ADE-45A1-B264-346916E4F353}" sibTransId="{EC2122D5-726B-4B28-930D-C341F45C3100}"/>
    <dgm:cxn modelId="{9D16BD93-5E5E-4141-859E-F1A87D46FE80}" srcId="{C5A3EBF4-3E0A-45FD-89B5-4274A5288F9B}" destId="{8A89DDFC-68D1-46E6-ACBA-8038BD99B172}" srcOrd="0" destOrd="0" parTransId="{0F4B652B-6BB0-4335-AE0C-8B1AFCB10892}" sibTransId="{97743A81-F2FC-4DC5-90D2-0F15C781E3FE}"/>
    <dgm:cxn modelId="{0A92B289-A5F2-4C10-BB11-5C3AF57FB977}" srcId="{C5A3EBF4-3E0A-45FD-89B5-4274A5288F9B}" destId="{1EBCCC0C-2C39-49E1-AF77-C938E6CFF02C}" srcOrd="2" destOrd="0" parTransId="{8FBB2D61-3F60-41A6-9569-0B803B7FBB67}" sibTransId="{A3EF33E9-C1E1-4BBF-9109-DEDFDB0BD5F3}"/>
    <dgm:cxn modelId="{81713C07-1476-45AD-8866-F56F41C1D37D}" type="presOf" srcId="{1EBCCC0C-2C39-49E1-AF77-C938E6CFF02C}" destId="{57026B52-D6C9-4DAA-A778-745EA804AFC6}" srcOrd="0" destOrd="0" presId="urn:microsoft.com/office/officeart/2005/8/layout/venn1"/>
    <dgm:cxn modelId="{6BA90708-7F8E-4898-B048-B2430FA8F97E}" type="presOf" srcId="{599129E5-D54D-4CD5-B61C-1BD268C798A8}" destId="{C7D21086-6A5B-4058-BEAC-75737666954D}" srcOrd="0" destOrd="0" presId="urn:microsoft.com/office/officeart/2005/8/layout/venn1"/>
    <dgm:cxn modelId="{275E01D6-5F31-4C8F-AFDF-9AEF50534BD8}" type="presOf" srcId="{C5A3EBF4-3E0A-45FD-89B5-4274A5288F9B}" destId="{02E16331-4B41-4682-9416-EFD5408B3521}" srcOrd="0" destOrd="0" presId="urn:microsoft.com/office/officeart/2005/8/layout/venn1"/>
    <dgm:cxn modelId="{DAFD03AF-7504-49FE-927A-18F12822473C}" type="presParOf" srcId="{02E16331-4B41-4682-9416-EFD5408B3521}" destId="{498DB6E1-908D-4332-AAE7-5EFDF9A33B23}" srcOrd="0" destOrd="0" presId="urn:microsoft.com/office/officeart/2005/8/layout/venn1"/>
    <dgm:cxn modelId="{74FFCFF6-9076-4DFB-A4DF-F814ECF3577D}" type="presParOf" srcId="{02E16331-4B41-4682-9416-EFD5408B3521}" destId="{FFF07D31-9D68-4E96-BC25-B0B25457E4D6}" srcOrd="1" destOrd="0" presId="urn:microsoft.com/office/officeart/2005/8/layout/venn1"/>
    <dgm:cxn modelId="{57AC9959-3634-46FB-9E7D-B51D1706A2BD}" type="presParOf" srcId="{02E16331-4B41-4682-9416-EFD5408B3521}" destId="{7C142B96-336A-4966-8EE9-0BDF3931C7AA}" srcOrd="2" destOrd="0" presId="urn:microsoft.com/office/officeart/2005/8/layout/venn1"/>
    <dgm:cxn modelId="{F90075C6-A993-48BA-8C9C-305B64C08243}" type="presParOf" srcId="{02E16331-4B41-4682-9416-EFD5408B3521}" destId="{19094A60-125C-404C-8F0B-CEA1E862E175}" srcOrd="3" destOrd="0" presId="urn:microsoft.com/office/officeart/2005/8/layout/venn1"/>
    <dgm:cxn modelId="{0DF7B618-B0B3-4CDE-89F8-92C1F4ABEA4C}" type="presParOf" srcId="{02E16331-4B41-4682-9416-EFD5408B3521}" destId="{9FB860B9-EDD2-45F2-8EC9-D128D31F1ED7}" srcOrd="4" destOrd="0" presId="urn:microsoft.com/office/officeart/2005/8/layout/venn1"/>
    <dgm:cxn modelId="{A2EE7A89-D37D-4B97-B4EF-D2341470FD23}" type="presParOf" srcId="{02E16331-4B41-4682-9416-EFD5408B3521}" destId="{57026B52-D6C9-4DAA-A778-745EA804AFC6}" srcOrd="5" destOrd="0" presId="urn:microsoft.com/office/officeart/2005/8/layout/venn1"/>
    <dgm:cxn modelId="{88284DA5-A56D-442C-857F-5926B3E68048}" type="presParOf" srcId="{02E16331-4B41-4682-9416-EFD5408B3521}" destId="{7014737D-CD79-4D6E-B5F6-8D6F47A99A1D}" srcOrd="6" destOrd="0" presId="urn:microsoft.com/office/officeart/2005/8/layout/venn1"/>
    <dgm:cxn modelId="{7E5F2A8B-67FD-4AA9-89E7-19A8E918332F}" type="presParOf" srcId="{02E16331-4B41-4682-9416-EFD5408B3521}" destId="{C65F71A3-DB10-426E-99DF-D66FE7CEF68D}" srcOrd="7" destOrd="0" presId="urn:microsoft.com/office/officeart/2005/8/layout/venn1"/>
    <dgm:cxn modelId="{844DE62A-1CDE-4708-92B4-9525C17DEA47}" type="presParOf" srcId="{02E16331-4B41-4682-9416-EFD5408B3521}" destId="{01E25E3B-6DC9-4216-B278-5E082D165E61}" srcOrd="8" destOrd="0" presId="urn:microsoft.com/office/officeart/2005/8/layout/venn1"/>
    <dgm:cxn modelId="{4931E234-1969-44F3-BE2D-775B577EDBFD}" type="presParOf" srcId="{02E16331-4B41-4682-9416-EFD5408B3521}" destId="{C7D21086-6A5B-4058-BEAC-75737666954D}" srcOrd="9" destOrd="0" presId="urn:microsoft.com/office/officeart/2005/8/layout/venn1"/>
    <dgm:cxn modelId="{453DC06D-3D18-46F8-995B-045F81EED2AF}" type="presParOf" srcId="{02E16331-4B41-4682-9416-EFD5408B3521}" destId="{B79948A4-5E32-4A50-9383-927F1394EF0A}" srcOrd="10" destOrd="0" presId="urn:microsoft.com/office/officeart/2005/8/layout/venn1"/>
    <dgm:cxn modelId="{3F047BFB-DC67-4A31-94D3-12549EC6DED2}" type="presParOf" srcId="{02E16331-4B41-4682-9416-EFD5408B3521}" destId="{DACCF372-0171-4AEF-BF48-74D5602D1A0B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B7E9C8B-2932-4AD4-967C-D2D6C5499B5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D41370C7-B464-4214-8DC8-7060C3FF7F15}">
      <dgm:prSet/>
      <dgm:spPr/>
      <dgm:t>
        <a:bodyPr/>
        <a:lstStyle/>
        <a:p>
          <a:pPr rtl="0"/>
          <a:r>
            <a:rPr lang="el-GR" dirty="0" smtClean="0"/>
            <a:t>Ειδικές οδηγίες στο Παράρτημα ΙΙ του Οδηγού</a:t>
          </a:r>
          <a:endParaRPr lang="el-GR" dirty="0"/>
        </a:p>
      </dgm:t>
    </dgm:pt>
    <dgm:pt modelId="{AB3F5711-41B9-4E78-AFD7-DA91A2F876E0}" type="parTrans" cxnId="{74B59140-97B6-4DC1-A0AD-8AA527FB2DFE}">
      <dgm:prSet/>
      <dgm:spPr/>
      <dgm:t>
        <a:bodyPr/>
        <a:lstStyle/>
        <a:p>
          <a:endParaRPr lang="el-GR"/>
        </a:p>
      </dgm:t>
    </dgm:pt>
    <dgm:pt modelId="{7C65CA74-CCF8-4405-BC22-99211778E2C2}" type="sibTrans" cxnId="{74B59140-97B6-4DC1-A0AD-8AA527FB2DFE}">
      <dgm:prSet/>
      <dgm:spPr/>
      <dgm:t>
        <a:bodyPr/>
        <a:lstStyle/>
        <a:p>
          <a:endParaRPr lang="el-GR"/>
        </a:p>
      </dgm:t>
    </dgm:pt>
    <dgm:pt modelId="{6B7BBD8F-9D8B-4BCD-9CED-86F128965345}">
      <dgm:prSet/>
      <dgm:spPr/>
      <dgm:t>
        <a:bodyPr/>
        <a:lstStyle/>
        <a:p>
          <a:pPr rtl="0"/>
          <a:r>
            <a:rPr lang="el-GR" dirty="0" smtClean="0"/>
            <a:t>Αυστηρότερα για τα σχέδια συνεργασίας: απαιτείται σχέδιο διάδοσης ως μέρος του προγράμματος εργασίας-στόχοι, χρονοδιάγραμμα, πόροι</a:t>
          </a:r>
          <a:endParaRPr lang="el-GR" dirty="0"/>
        </a:p>
      </dgm:t>
    </dgm:pt>
    <dgm:pt modelId="{ADBA3049-E0B7-4217-A53D-9E1BEA2791E4}" type="parTrans" cxnId="{E6D6267B-AEA4-4674-A644-C0748D2762E8}">
      <dgm:prSet/>
      <dgm:spPr/>
      <dgm:t>
        <a:bodyPr/>
        <a:lstStyle/>
        <a:p>
          <a:endParaRPr lang="el-GR"/>
        </a:p>
      </dgm:t>
    </dgm:pt>
    <dgm:pt modelId="{99531013-D46E-46DE-ABD1-F9A0313B9E38}" type="sibTrans" cxnId="{E6D6267B-AEA4-4674-A644-C0748D2762E8}">
      <dgm:prSet/>
      <dgm:spPr/>
      <dgm:t>
        <a:bodyPr/>
        <a:lstStyle/>
        <a:p>
          <a:endParaRPr lang="el-GR"/>
        </a:p>
      </dgm:t>
    </dgm:pt>
    <dgm:pt modelId="{FF79497B-2778-4F37-8F7A-2D00C4D4F551}">
      <dgm:prSet/>
      <dgm:spPr/>
      <dgm:t>
        <a:bodyPr/>
        <a:lstStyle/>
        <a:p>
          <a:pPr rtl="0"/>
          <a:r>
            <a:rPr lang="el-GR" dirty="0" smtClean="0"/>
            <a:t>Όμως και τα σχέδια κινητικότητας πρέπει να προχωρούν σε δραστηριότητες διάδοσης, ιδίως των μαθησιακών αποτελεσμάτων και των εμπειριών των ατόμων</a:t>
          </a:r>
          <a:endParaRPr lang="el-GR" dirty="0"/>
        </a:p>
      </dgm:t>
    </dgm:pt>
    <dgm:pt modelId="{4B9945B2-9FAB-4FCA-89BF-86F58AE88105}" type="parTrans" cxnId="{0DDCB631-1BE9-4B49-909E-7EE6AEE8625F}">
      <dgm:prSet/>
      <dgm:spPr/>
      <dgm:t>
        <a:bodyPr/>
        <a:lstStyle/>
        <a:p>
          <a:endParaRPr lang="el-GR"/>
        </a:p>
      </dgm:t>
    </dgm:pt>
    <dgm:pt modelId="{F3F2C040-D4C5-45FD-8F50-0098E0640470}" type="sibTrans" cxnId="{0DDCB631-1BE9-4B49-909E-7EE6AEE8625F}">
      <dgm:prSet/>
      <dgm:spPr/>
      <dgm:t>
        <a:bodyPr/>
        <a:lstStyle/>
        <a:p>
          <a:endParaRPr lang="el-GR"/>
        </a:p>
      </dgm:t>
    </dgm:pt>
    <dgm:pt modelId="{8B7F9E43-A34A-406D-9987-01B2D0A7EF46}">
      <dgm:prSet/>
      <dgm:spPr/>
      <dgm:t>
        <a:bodyPr/>
        <a:lstStyle/>
        <a:p>
          <a:pPr rtl="0"/>
          <a:r>
            <a:rPr lang="el-GR" dirty="0" smtClean="0"/>
            <a:t>Η ΕΜ θα επιλέγει ετησίως 19 Καλές Πρακτικές που θα λαμβάνουν μεγάλη δημοσιότητα</a:t>
          </a:r>
          <a:endParaRPr lang="el-GR" dirty="0"/>
        </a:p>
      </dgm:t>
    </dgm:pt>
    <dgm:pt modelId="{BDCC0134-97E8-488B-A3B7-0D97594E9E97}" type="parTrans" cxnId="{A29BEA37-F6D7-43DD-A0A3-2C0FC46967AF}">
      <dgm:prSet/>
      <dgm:spPr/>
      <dgm:t>
        <a:bodyPr/>
        <a:lstStyle/>
        <a:p>
          <a:endParaRPr lang="el-GR"/>
        </a:p>
      </dgm:t>
    </dgm:pt>
    <dgm:pt modelId="{54CA2BEA-E4B1-4A05-8217-63E5D823CB82}" type="sibTrans" cxnId="{A29BEA37-F6D7-43DD-A0A3-2C0FC46967AF}">
      <dgm:prSet/>
      <dgm:spPr/>
      <dgm:t>
        <a:bodyPr/>
        <a:lstStyle/>
        <a:p>
          <a:endParaRPr lang="el-GR"/>
        </a:p>
      </dgm:t>
    </dgm:pt>
    <dgm:pt modelId="{E6FE8F83-A72F-4C6D-A54E-1BEF165931E5}" type="pres">
      <dgm:prSet presAssocID="{2B7E9C8B-2932-4AD4-967C-D2D6C5499B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E8BC78B-43C0-434A-A10B-EB03CC4D1DA9}" type="pres">
      <dgm:prSet presAssocID="{D41370C7-B464-4214-8DC8-7060C3FF7F1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23C61A6-FAD5-4831-9639-7EA8A44C4C1B}" type="pres">
      <dgm:prSet presAssocID="{7C65CA74-CCF8-4405-BC22-99211778E2C2}" presName="spacer" presStyleCnt="0"/>
      <dgm:spPr/>
    </dgm:pt>
    <dgm:pt modelId="{7B664EF8-A186-41C5-828D-3D8377C9461B}" type="pres">
      <dgm:prSet presAssocID="{6B7BBD8F-9D8B-4BCD-9CED-86F12896534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B217121-A175-4075-8446-705DDA94D490}" type="pres">
      <dgm:prSet presAssocID="{99531013-D46E-46DE-ABD1-F9A0313B9E38}" presName="spacer" presStyleCnt="0"/>
      <dgm:spPr/>
    </dgm:pt>
    <dgm:pt modelId="{B01C9841-0E4F-49A4-AF14-5A1C61787B72}" type="pres">
      <dgm:prSet presAssocID="{FF79497B-2778-4F37-8F7A-2D00C4D4F55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4B22104-A4BB-4D72-B504-1A179BFA5685}" type="pres">
      <dgm:prSet presAssocID="{F3F2C040-D4C5-45FD-8F50-0098E0640470}" presName="spacer" presStyleCnt="0"/>
      <dgm:spPr/>
    </dgm:pt>
    <dgm:pt modelId="{DE70A428-593B-4632-BF63-33ACACB7AEEC}" type="pres">
      <dgm:prSet presAssocID="{8B7F9E43-A34A-406D-9987-01B2D0A7EF4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6D6267B-AEA4-4674-A644-C0748D2762E8}" srcId="{2B7E9C8B-2932-4AD4-967C-D2D6C5499B5A}" destId="{6B7BBD8F-9D8B-4BCD-9CED-86F128965345}" srcOrd="1" destOrd="0" parTransId="{ADBA3049-E0B7-4217-A53D-9E1BEA2791E4}" sibTransId="{99531013-D46E-46DE-ABD1-F9A0313B9E38}"/>
    <dgm:cxn modelId="{5F661614-3D16-4B0A-B911-EED8F1366C88}" type="presOf" srcId="{6B7BBD8F-9D8B-4BCD-9CED-86F128965345}" destId="{7B664EF8-A186-41C5-828D-3D8377C9461B}" srcOrd="0" destOrd="0" presId="urn:microsoft.com/office/officeart/2005/8/layout/vList2"/>
    <dgm:cxn modelId="{5555794D-6976-4482-A041-09FA9C21E862}" type="presOf" srcId="{8B7F9E43-A34A-406D-9987-01B2D0A7EF46}" destId="{DE70A428-593B-4632-BF63-33ACACB7AEEC}" srcOrd="0" destOrd="0" presId="urn:microsoft.com/office/officeart/2005/8/layout/vList2"/>
    <dgm:cxn modelId="{0DDCB631-1BE9-4B49-909E-7EE6AEE8625F}" srcId="{2B7E9C8B-2932-4AD4-967C-D2D6C5499B5A}" destId="{FF79497B-2778-4F37-8F7A-2D00C4D4F551}" srcOrd="2" destOrd="0" parTransId="{4B9945B2-9FAB-4FCA-89BF-86F58AE88105}" sibTransId="{F3F2C040-D4C5-45FD-8F50-0098E0640470}"/>
    <dgm:cxn modelId="{59C81E0E-B2C9-4CF8-A84B-8C7F774BB97A}" type="presOf" srcId="{FF79497B-2778-4F37-8F7A-2D00C4D4F551}" destId="{B01C9841-0E4F-49A4-AF14-5A1C61787B72}" srcOrd="0" destOrd="0" presId="urn:microsoft.com/office/officeart/2005/8/layout/vList2"/>
    <dgm:cxn modelId="{A051E207-C677-4207-9F85-D46FF946A384}" type="presOf" srcId="{2B7E9C8B-2932-4AD4-967C-D2D6C5499B5A}" destId="{E6FE8F83-A72F-4C6D-A54E-1BEF165931E5}" srcOrd="0" destOrd="0" presId="urn:microsoft.com/office/officeart/2005/8/layout/vList2"/>
    <dgm:cxn modelId="{74B59140-97B6-4DC1-A0AD-8AA527FB2DFE}" srcId="{2B7E9C8B-2932-4AD4-967C-D2D6C5499B5A}" destId="{D41370C7-B464-4214-8DC8-7060C3FF7F15}" srcOrd="0" destOrd="0" parTransId="{AB3F5711-41B9-4E78-AFD7-DA91A2F876E0}" sibTransId="{7C65CA74-CCF8-4405-BC22-99211778E2C2}"/>
    <dgm:cxn modelId="{A29BEA37-F6D7-43DD-A0A3-2C0FC46967AF}" srcId="{2B7E9C8B-2932-4AD4-967C-D2D6C5499B5A}" destId="{8B7F9E43-A34A-406D-9987-01B2D0A7EF46}" srcOrd="3" destOrd="0" parTransId="{BDCC0134-97E8-488B-A3B7-0D97594E9E97}" sibTransId="{54CA2BEA-E4B1-4A05-8217-63E5D823CB82}"/>
    <dgm:cxn modelId="{C83098AC-58DC-461B-B082-877B34D42D8A}" type="presOf" srcId="{D41370C7-B464-4214-8DC8-7060C3FF7F15}" destId="{BE8BC78B-43C0-434A-A10B-EB03CC4D1DA9}" srcOrd="0" destOrd="0" presId="urn:microsoft.com/office/officeart/2005/8/layout/vList2"/>
    <dgm:cxn modelId="{C47DB1DA-DA64-4A4A-9B95-C0F58575ABEF}" type="presParOf" srcId="{E6FE8F83-A72F-4C6D-A54E-1BEF165931E5}" destId="{BE8BC78B-43C0-434A-A10B-EB03CC4D1DA9}" srcOrd="0" destOrd="0" presId="urn:microsoft.com/office/officeart/2005/8/layout/vList2"/>
    <dgm:cxn modelId="{11E5910A-0ED6-420E-B745-3BD31B4F28E7}" type="presParOf" srcId="{E6FE8F83-A72F-4C6D-A54E-1BEF165931E5}" destId="{423C61A6-FAD5-4831-9639-7EA8A44C4C1B}" srcOrd="1" destOrd="0" presId="urn:microsoft.com/office/officeart/2005/8/layout/vList2"/>
    <dgm:cxn modelId="{A782709D-AAF9-478A-A290-28F65720FB7B}" type="presParOf" srcId="{E6FE8F83-A72F-4C6D-A54E-1BEF165931E5}" destId="{7B664EF8-A186-41C5-828D-3D8377C9461B}" srcOrd="2" destOrd="0" presId="urn:microsoft.com/office/officeart/2005/8/layout/vList2"/>
    <dgm:cxn modelId="{181FF9CD-85CE-4186-BDD6-9BAB24270DE3}" type="presParOf" srcId="{E6FE8F83-A72F-4C6D-A54E-1BEF165931E5}" destId="{BB217121-A175-4075-8446-705DDA94D490}" srcOrd="3" destOrd="0" presId="urn:microsoft.com/office/officeart/2005/8/layout/vList2"/>
    <dgm:cxn modelId="{CF91FFF6-8F2D-42E0-8B8F-26A6CD33C0E8}" type="presParOf" srcId="{E6FE8F83-A72F-4C6D-A54E-1BEF165931E5}" destId="{B01C9841-0E4F-49A4-AF14-5A1C61787B72}" srcOrd="4" destOrd="0" presId="urn:microsoft.com/office/officeart/2005/8/layout/vList2"/>
    <dgm:cxn modelId="{9876EDD4-FE51-4BC9-BAD8-ABB333DB41B3}" type="presParOf" srcId="{E6FE8F83-A72F-4C6D-A54E-1BEF165931E5}" destId="{A4B22104-A4BB-4D72-B504-1A179BFA5685}" srcOrd="5" destOrd="0" presId="urn:microsoft.com/office/officeart/2005/8/layout/vList2"/>
    <dgm:cxn modelId="{3F63247E-BA34-4F84-A33A-61900874B440}" type="presParOf" srcId="{E6FE8F83-A72F-4C6D-A54E-1BEF165931E5}" destId="{DE70A428-593B-4632-BF63-33ACACB7AEE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9B50F1F-2D4C-4EE2-A26E-734D566EE8F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C020458-F880-45CE-BC73-25ED31210BE8}">
      <dgm:prSet/>
      <dgm:spPr/>
      <dgm:t>
        <a:bodyPr/>
        <a:lstStyle/>
        <a:p>
          <a:pPr rtl="0"/>
          <a:r>
            <a:rPr lang="el-GR" dirty="0" smtClean="0"/>
            <a:t>η Ευρωπαϊκή Πλατφόρμα διάδοσης (προσοχή περίληψη)</a:t>
          </a:r>
          <a:endParaRPr lang="en-US" dirty="0"/>
        </a:p>
      </dgm:t>
    </dgm:pt>
    <dgm:pt modelId="{D64D214A-834C-4575-934C-609400755541}" type="parTrans" cxnId="{1C885DD0-D186-4A23-B6B5-64F76FCFE27D}">
      <dgm:prSet/>
      <dgm:spPr/>
      <dgm:t>
        <a:bodyPr/>
        <a:lstStyle/>
        <a:p>
          <a:endParaRPr lang="el-GR"/>
        </a:p>
      </dgm:t>
    </dgm:pt>
    <dgm:pt modelId="{E27818BC-620A-4C0C-8D46-155DF065A434}" type="sibTrans" cxnId="{1C885DD0-D186-4A23-B6B5-64F76FCFE27D}">
      <dgm:prSet/>
      <dgm:spPr/>
      <dgm:t>
        <a:bodyPr/>
        <a:lstStyle/>
        <a:p>
          <a:endParaRPr lang="el-GR"/>
        </a:p>
      </dgm:t>
    </dgm:pt>
    <dgm:pt modelId="{9C1C55D9-AD78-48C4-8D51-46573D4EB864}">
      <dgm:prSet/>
      <dgm:spPr/>
      <dgm:t>
        <a:bodyPr/>
        <a:lstStyle/>
        <a:p>
          <a:pPr rtl="0"/>
          <a:r>
            <a:rPr lang="el-GR" dirty="0" smtClean="0"/>
            <a:t>τα </a:t>
          </a:r>
          <a:r>
            <a:rPr lang="en-US" dirty="0" smtClean="0"/>
            <a:t>websites </a:t>
          </a:r>
          <a:endParaRPr lang="en-US" dirty="0"/>
        </a:p>
      </dgm:t>
    </dgm:pt>
    <dgm:pt modelId="{509759BB-726A-4D32-B834-8C6E4C0E9951}" type="parTrans" cxnId="{2D72EFED-FC27-4035-BFCB-121E07FAD9CD}">
      <dgm:prSet/>
      <dgm:spPr/>
      <dgm:t>
        <a:bodyPr/>
        <a:lstStyle/>
        <a:p>
          <a:endParaRPr lang="el-GR"/>
        </a:p>
      </dgm:t>
    </dgm:pt>
    <dgm:pt modelId="{CD517CD2-2657-4E20-A4C3-A93F1BB1A1B1}" type="sibTrans" cxnId="{2D72EFED-FC27-4035-BFCB-121E07FAD9CD}">
      <dgm:prSet/>
      <dgm:spPr/>
      <dgm:t>
        <a:bodyPr/>
        <a:lstStyle/>
        <a:p>
          <a:endParaRPr lang="el-GR"/>
        </a:p>
      </dgm:t>
    </dgm:pt>
    <dgm:pt modelId="{0F6F89B7-C099-4359-A282-EB0AB9608936}">
      <dgm:prSet/>
      <dgm:spPr/>
      <dgm:t>
        <a:bodyPr/>
        <a:lstStyle/>
        <a:p>
          <a:pPr rtl="0"/>
          <a:r>
            <a:rPr lang="el-GR" dirty="0" smtClean="0"/>
            <a:t>συναντήσεις και επισκέψεις στους κύριους εμπλεκόμενους</a:t>
          </a:r>
          <a:endParaRPr lang="en-US" dirty="0"/>
        </a:p>
      </dgm:t>
    </dgm:pt>
    <dgm:pt modelId="{916C1E23-50AD-454A-9BB5-95D4DE7269E4}" type="parTrans" cxnId="{B96DDBA6-2C04-4986-95BE-9CC8B042CFFF}">
      <dgm:prSet/>
      <dgm:spPr/>
      <dgm:t>
        <a:bodyPr/>
        <a:lstStyle/>
        <a:p>
          <a:endParaRPr lang="el-GR"/>
        </a:p>
      </dgm:t>
    </dgm:pt>
    <dgm:pt modelId="{9141EAEA-59CF-4ECC-A77F-AE201502308D}" type="sibTrans" cxnId="{B96DDBA6-2C04-4986-95BE-9CC8B042CFFF}">
      <dgm:prSet/>
      <dgm:spPr/>
      <dgm:t>
        <a:bodyPr/>
        <a:lstStyle/>
        <a:p>
          <a:endParaRPr lang="el-GR"/>
        </a:p>
      </dgm:t>
    </dgm:pt>
    <dgm:pt modelId="{DDE68535-00DA-40AE-AB9F-83C9CB579699}">
      <dgm:prSet/>
      <dgm:spPr/>
      <dgm:t>
        <a:bodyPr/>
        <a:lstStyle/>
        <a:p>
          <a:pPr rtl="0"/>
          <a:r>
            <a:rPr lang="el-GR" dirty="0" smtClean="0"/>
            <a:t>εκδηλώσεις όπως</a:t>
          </a:r>
          <a:r>
            <a:rPr lang="en-US" dirty="0" smtClean="0"/>
            <a:t> workshops, </a:t>
          </a:r>
          <a:r>
            <a:rPr lang="el-GR" dirty="0" smtClean="0"/>
            <a:t>σεμινάρια, επιμορφωτικά μαθήματα</a:t>
          </a:r>
          <a:r>
            <a:rPr lang="en-US" dirty="0" smtClean="0"/>
            <a:t> </a:t>
          </a:r>
          <a:endParaRPr lang="en-US" dirty="0"/>
        </a:p>
      </dgm:t>
    </dgm:pt>
    <dgm:pt modelId="{D01823DE-373D-47BE-874D-E35E84AF5182}" type="parTrans" cxnId="{6D404C10-E9EF-41AA-91BA-43DC43053DD5}">
      <dgm:prSet/>
      <dgm:spPr/>
      <dgm:t>
        <a:bodyPr/>
        <a:lstStyle/>
        <a:p>
          <a:endParaRPr lang="el-GR"/>
        </a:p>
      </dgm:t>
    </dgm:pt>
    <dgm:pt modelId="{2D2C3B2E-700D-428D-AC75-A86593635545}" type="sibTrans" cxnId="{6D404C10-E9EF-41AA-91BA-43DC43053DD5}">
      <dgm:prSet/>
      <dgm:spPr/>
      <dgm:t>
        <a:bodyPr/>
        <a:lstStyle/>
        <a:p>
          <a:endParaRPr lang="el-GR"/>
        </a:p>
      </dgm:t>
    </dgm:pt>
    <dgm:pt modelId="{A4055D53-F282-4187-8CFA-BC4067646E47}">
      <dgm:prSet/>
      <dgm:spPr/>
      <dgm:t>
        <a:bodyPr/>
        <a:lstStyle/>
        <a:p>
          <a:pPr rtl="0"/>
          <a:r>
            <a:rPr lang="el-GR" dirty="0" err="1" smtClean="0"/>
            <a:t>Στοχευμένο</a:t>
          </a:r>
          <a:r>
            <a:rPr lang="el-GR" dirty="0" smtClean="0"/>
            <a:t> γραπτό υλικό όπως αναφορές, άρθρα σε εξειδικευμένο τύπο, δελτία τύπου, φυλλάδια</a:t>
          </a:r>
          <a:endParaRPr lang="en-US" dirty="0"/>
        </a:p>
      </dgm:t>
    </dgm:pt>
    <dgm:pt modelId="{6F063765-D1B7-4522-A34D-8C6FC974A743}" type="parTrans" cxnId="{C22BC557-B7F6-4636-BE1A-9C25229E8D08}">
      <dgm:prSet/>
      <dgm:spPr/>
      <dgm:t>
        <a:bodyPr/>
        <a:lstStyle/>
        <a:p>
          <a:endParaRPr lang="el-GR"/>
        </a:p>
      </dgm:t>
    </dgm:pt>
    <dgm:pt modelId="{17DE3AA8-108D-4591-A8C4-82D80558188D}" type="sibTrans" cxnId="{C22BC557-B7F6-4636-BE1A-9C25229E8D08}">
      <dgm:prSet/>
      <dgm:spPr/>
      <dgm:t>
        <a:bodyPr/>
        <a:lstStyle/>
        <a:p>
          <a:endParaRPr lang="el-GR"/>
        </a:p>
      </dgm:t>
    </dgm:pt>
    <dgm:pt modelId="{4174E577-387D-43ED-85C0-D66FBA778C95}">
      <dgm:prSet/>
      <dgm:spPr/>
      <dgm:t>
        <a:bodyPr/>
        <a:lstStyle/>
        <a:p>
          <a:pPr rtl="0"/>
          <a:r>
            <a:rPr lang="el-GR" dirty="0" smtClean="0"/>
            <a:t>οπτικοακουστικό υλικό (τηλεόραση/</a:t>
          </a:r>
          <a:r>
            <a:rPr lang="el-GR" dirty="0" err="1" smtClean="0"/>
            <a:t>ραδιόφων</a:t>
          </a:r>
          <a:r>
            <a:rPr lang="el-GR" dirty="0" smtClean="0"/>
            <a:t>ο, </a:t>
          </a:r>
          <a:r>
            <a:rPr lang="en-US" dirty="0" err="1" smtClean="0"/>
            <a:t>YouTube,Flickr,videoclips,podcasts</a:t>
          </a:r>
          <a:r>
            <a:rPr lang="el-GR" dirty="0" smtClean="0"/>
            <a:t> ή</a:t>
          </a:r>
          <a:r>
            <a:rPr lang="en-US" dirty="0" smtClean="0"/>
            <a:t>apps; </a:t>
          </a:r>
          <a:endParaRPr lang="el-GR" dirty="0"/>
        </a:p>
      </dgm:t>
    </dgm:pt>
    <dgm:pt modelId="{99B8E48C-D802-4A1F-BBA2-7D32698F034B}" type="parTrans" cxnId="{A46B2EC2-EAA4-4645-872C-03B7F9B9118B}">
      <dgm:prSet/>
      <dgm:spPr/>
      <dgm:t>
        <a:bodyPr/>
        <a:lstStyle/>
        <a:p>
          <a:endParaRPr lang="el-GR"/>
        </a:p>
      </dgm:t>
    </dgm:pt>
    <dgm:pt modelId="{FD5EA11E-FF5B-4297-A8A5-89D7182F8B0D}" type="sibTrans" cxnId="{A46B2EC2-EAA4-4645-872C-03B7F9B9118B}">
      <dgm:prSet/>
      <dgm:spPr/>
      <dgm:t>
        <a:bodyPr/>
        <a:lstStyle/>
        <a:p>
          <a:endParaRPr lang="el-GR"/>
        </a:p>
      </dgm:t>
    </dgm:pt>
    <dgm:pt modelId="{D2434789-B58B-4F8D-9E5D-0DD57F8DA8BC}">
      <dgm:prSet/>
      <dgm:spPr/>
      <dgm:t>
        <a:bodyPr/>
        <a:lstStyle/>
        <a:p>
          <a:pPr rtl="0"/>
          <a:r>
            <a:rPr lang="el-GR" dirty="0" smtClean="0"/>
            <a:t>μέσα κοινωνικής δικτύωσης</a:t>
          </a:r>
          <a:r>
            <a:rPr lang="en-US" dirty="0" smtClean="0"/>
            <a:t>; </a:t>
          </a:r>
          <a:endParaRPr lang="en-US" dirty="0"/>
        </a:p>
      </dgm:t>
    </dgm:pt>
    <dgm:pt modelId="{0A1A1F02-3DB0-451E-8A35-C51E48859971}" type="parTrans" cxnId="{FA5C08C8-5FF2-4D5E-9A58-9D26BBFFB314}">
      <dgm:prSet/>
      <dgm:spPr/>
      <dgm:t>
        <a:bodyPr/>
        <a:lstStyle/>
        <a:p>
          <a:endParaRPr lang="el-GR"/>
        </a:p>
      </dgm:t>
    </dgm:pt>
    <dgm:pt modelId="{4EA0E3CF-72A9-4197-9A97-0E1FAEEB849D}" type="sibTrans" cxnId="{FA5C08C8-5FF2-4D5E-9A58-9D26BBFFB314}">
      <dgm:prSet/>
      <dgm:spPr/>
      <dgm:t>
        <a:bodyPr/>
        <a:lstStyle/>
        <a:p>
          <a:endParaRPr lang="el-GR"/>
        </a:p>
      </dgm:t>
    </dgm:pt>
    <dgm:pt modelId="{6F84FD54-B7B8-4866-9A31-8A136ECC4EB0}">
      <dgm:prSet/>
      <dgm:spPr/>
      <dgm:t>
        <a:bodyPr/>
        <a:lstStyle/>
        <a:p>
          <a:pPr rtl="0"/>
          <a:r>
            <a:rPr lang="el-GR" dirty="0" smtClean="0"/>
            <a:t>το </a:t>
          </a:r>
          <a:r>
            <a:rPr lang="en-US" dirty="0" smtClean="0"/>
            <a:t>branding</a:t>
          </a:r>
          <a:r>
            <a:rPr lang="el-GR" dirty="0" smtClean="0"/>
            <a:t> του σχεδίου και τα </a:t>
          </a:r>
          <a:r>
            <a:rPr lang="en-US" dirty="0" smtClean="0"/>
            <a:t>logos; </a:t>
          </a:r>
          <a:endParaRPr lang="el-GR" dirty="0"/>
        </a:p>
      </dgm:t>
    </dgm:pt>
    <dgm:pt modelId="{B9B2C556-B545-4F0B-ADDF-89DCC1214917}" type="parTrans" cxnId="{1734F299-B551-40C3-8B75-E65353B4234C}">
      <dgm:prSet/>
      <dgm:spPr/>
      <dgm:t>
        <a:bodyPr/>
        <a:lstStyle/>
        <a:p>
          <a:endParaRPr lang="el-GR"/>
        </a:p>
      </dgm:t>
    </dgm:pt>
    <dgm:pt modelId="{323837CD-6A94-4A8C-9C5E-AF36CA848140}" type="sibTrans" cxnId="{1734F299-B551-40C3-8B75-E65353B4234C}">
      <dgm:prSet/>
      <dgm:spPr/>
      <dgm:t>
        <a:bodyPr/>
        <a:lstStyle/>
        <a:p>
          <a:endParaRPr lang="el-GR"/>
        </a:p>
      </dgm:t>
    </dgm:pt>
    <dgm:pt modelId="{A1FB8483-EC7B-442C-B94A-1FB2A3496429}">
      <dgm:prSet/>
      <dgm:spPr/>
      <dgm:t>
        <a:bodyPr/>
        <a:lstStyle/>
        <a:p>
          <a:pPr rtl="0"/>
          <a:r>
            <a:rPr lang="el-GR" dirty="0" smtClean="0"/>
            <a:t>υπάρχουσες επαφές και δίκτυα</a:t>
          </a:r>
          <a:endParaRPr lang="en-US" dirty="0"/>
        </a:p>
      </dgm:t>
    </dgm:pt>
    <dgm:pt modelId="{40B4FB3F-3806-4BBB-B75B-3F7070B4A019}" type="parTrans" cxnId="{B9D84E6E-FDA6-4C81-9950-615320ACE347}">
      <dgm:prSet/>
      <dgm:spPr/>
      <dgm:t>
        <a:bodyPr/>
        <a:lstStyle/>
        <a:p>
          <a:endParaRPr lang="el-GR"/>
        </a:p>
      </dgm:t>
    </dgm:pt>
    <dgm:pt modelId="{76738537-D7B8-4528-811F-A8EEF4EE1F37}" type="sibTrans" cxnId="{B9D84E6E-FDA6-4C81-9950-615320ACE347}">
      <dgm:prSet/>
      <dgm:spPr/>
      <dgm:t>
        <a:bodyPr/>
        <a:lstStyle/>
        <a:p>
          <a:endParaRPr lang="el-GR"/>
        </a:p>
      </dgm:t>
    </dgm:pt>
    <dgm:pt modelId="{2626E71A-05BC-4573-8E9D-56E25A623274}" type="pres">
      <dgm:prSet presAssocID="{79B50F1F-2D4C-4EE2-A26E-734D566EE8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4891435-AAA8-40A4-A3EF-2D810C28E5C0}" type="pres">
      <dgm:prSet presAssocID="{0C020458-F880-45CE-BC73-25ED31210BE8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3C43C24-D14F-490A-A463-5F53AB5D10E3}" type="pres">
      <dgm:prSet presAssocID="{E27818BC-620A-4C0C-8D46-155DF065A434}" presName="spacer" presStyleCnt="0"/>
      <dgm:spPr/>
    </dgm:pt>
    <dgm:pt modelId="{9B8D2869-8262-4C02-99B1-FBF2A02D4F4C}" type="pres">
      <dgm:prSet presAssocID="{9C1C55D9-AD78-48C4-8D51-46573D4EB864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936D1FC-5D3D-4314-B382-5BE27D4F8D83}" type="pres">
      <dgm:prSet presAssocID="{CD517CD2-2657-4E20-A4C3-A93F1BB1A1B1}" presName="spacer" presStyleCnt="0"/>
      <dgm:spPr/>
    </dgm:pt>
    <dgm:pt modelId="{F82C47C1-28C0-47A1-952C-4A1A8721CAA9}" type="pres">
      <dgm:prSet presAssocID="{0F6F89B7-C099-4359-A282-EB0AB9608936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7A8523A-C461-45DC-A39F-6670F16B6457}" type="pres">
      <dgm:prSet presAssocID="{9141EAEA-59CF-4ECC-A77F-AE201502308D}" presName="spacer" presStyleCnt="0"/>
      <dgm:spPr/>
    </dgm:pt>
    <dgm:pt modelId="{75E4E938-FF3A-44B1-BE16-E16ABE392E6A}" type="pres">
      <dgm:prSet presAssocID="{DDE68535-00DA-40AE-AB9F-83C9CB579699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269CBA3-B74D-4903-8D11-37F0B6388E19}" type="pres">
      <dgm:prSet presAssocID="{2D2C3B2E-700D-428D-AC75-A86593635545}" presName="spacer" presStyleCnt="0"/>
      <dgm:spPr/>
    </dgm:pt>
    <dgm:pt modelId="{944546C4-F105-420C-97FE-A67C1BF14641}" type="pres">
      <dgm:prSet presAssocID="{A4055D53-F282-4187-8CFA-BC4067646E47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3786916-1DA3-4601-A045-7F90C199C9F9}" type="pres">
      <dgm:prSet presAssocID="{17DE3AA8-108D-4591-A8C4-82D80558188D}" presName="spacer" presStyleCnt="0"/>
      <dgm:spPr/>
    </dgm:pt>
    <dgm:pt modelId="{31B23B5E-6E4F-4537-B06B-C2EF6068EEC3}" type="pres">
      <dgm:prSet presAssocID="{4174E577-387D-43ED-85C0-D66FBA778C95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55384F0-FB98-4579-8009-308AB45E9145}" type="pres">
      <dgm:prSet presAssocID="{FD5EA11E-FF5B-4297-A8A5-89D7182F8B0D}" presName="spacer" presStyleCnt="0"/>
      <dgm:spPr/>
    </dgm:pt>
    <dgm:pt modelId="{18F6E214-B04B-4C84-AF48-30F6743E2C9C}" type="pres">
      <dgm:prSet presAssocID="{D2434789-B58B-4F8D-9E5D-0DD57F8DA8BC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608DD0C-4C6D-4F8F-BF4A-708D97E860C4}" type="pres">
      <dgm:prSet presAssocID="{4EA0E3CF-72A9-4197-9A97-0E1FAEEB849D}" presName="spacer" presStyleCnt="0"/>
      <dgm:spPr/>
    </dgm:pt>
    <dgm:pt modelId="{FC42F780-1B04-4D2B-ACC2-67B3BAC7A62B}" type="pres">
      <dgm:prSet presAssocID="{6F84FD54-B7B8-4866-9A31-8A136ECC4EB0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EF67259-8BCE-4079-B78F-958A771E34B7}" type="pres">
      <dgm:prSet presAssocID="{323837CD-6A94-4A8C-9C5E-AF36CA848140}" presName="spacer" presStyleCnt="0"/>
      <dgm:spPr/>
    </dgm:pt>
    <dgm:pt modelId="{2CBFFC5C-FACE-4434-B5C7-D1704AD1250C}" type="pres">
      <dgm:prSet presAssocID="{A1FB8483-EC7B-442C-B94A-1FB2A3496429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718DDD3-067E-40AA-ACA7-E490FA85227A}" type="presOf" srcId="{A1FB8483-EC7B-442C-B94A-1FB2A3496429}" destId="{2CBFFC5C-FACE-4434-B5C7-D1704AD1250C}" srcOrd="0" destOrd="0" presId="urn:microsoft.com/office/officeart/2005/8/layout/vList2"/>
    <dgm:cxn modelId="{DD07EA6B-BD3D-47F3-AF38-FDF7C07F41A2}" type="presOf" srcId="{D2434789-B58B-4F8D-9E5D-0DD57F8DA8BC}" destId="{18F6E214-B04B-4C84-AF48-30F6743E2C9C}" srcOrd="0" destOrd="0" presId="urn:microsoft.com/office/officeart/2005/8/layout/vList2"/>
    <dgm:cxn modelId="{CDEB5E54-7BF3-4D0D-993C-D927CE73C3DD}" type="presOf" srcId="{0F6F89B7-C099-4359-A282-EB0AB9608936}" destId="{F82C47C1-28C0-47A1-952C-4A1A8721CAA9}" srcOrd="0" destOrd="0" presId="urn:microsoft.com/office/officeart/2005/8/layout/vList2"/>
    <dgm:cxn modelId="{FA0D39CC-FD80-4B5E-9B87-2CC5EDFE4D42}" type="presOf" srcId="{4174E577-387D-43ED-85C0-D66FBA778C95}" destId="{31B23B5E-6E4F-4537-B06B-C2EF6068EEC3}" srcOrd="0" destOrd="0" presId="urn:microsoft.com/office/officeart/2005/8/layout/vList2"/>
    <dgm:cxn modelId="{1C885DD0-D186-4A23-B6B5-64F76FCFE27D}" srcId="{79B50F1F-2D4C-4EE2-A26E-734D566EE8F7}" destId="{0C020458-F880-45CE-BC73-25ED31210BE8}" srcOrd="0" destOrd="0" parTransId="{D64D214A-834C-4575-934C-609400755541}" sibTransId="{E27818BC-620A-4C0C-8D46-155DF065A434}"/>
    <dgm:cxn modelId="{7B359C80-21E2-4D93-9739-10B684AFC8F2}" type="presOf" srcId="{6F84FD54-B7B8-4866-9A31-8A136ECC4EB0}" destId="{FC42F780-1B04-4D2B-ACC2-67B3BAC7A62B}" srcOrd="0" destOrd="0" presId="urn:microsoft.com/office/officeart/2005/8/layout/vList2"/>
    <dgm:cxn modelId="{50EE0C9E-CB01-47BA-A18E-7616226E71D1}" type="presOf" srcId="{9C1C55D9-AD78-48C4-8D51-46573D4EB864}" destId="{9B8D2869-8262-4C02-99B1-FBF2A02D4F4C}" srcOrd="0" destOrd="0" presId="urn:microsoft.com/office/officeart/2005/8/layout/vList2"/>
    <dgm:cxn modelId="{B96DDBA6-2C04-4986-95BE-9CC8B042CFFF}" srcId="{79B50F1F-2D4C-4EE2-A26E-734D566EE8F7}" destId="{0F6F89B7-C099-4359-A282-EB0AB9608936}" srcOrd="2" destOrd="0" parTransId="{916C1E23-50AD-454A-9BB5-95D4DE7269E4}" sibTransId="{9141EAEA-59CF-4ECC-A77F-AE201502308D}"/>
    <dgm:cxn modelId="{6D404C10-E9EF-41AA-91BA-43DC43053DD5}" srcId="{79B50F1F-2D4C-4EE2-A26E-734D566EE8F7}" destId="{DDE68535-00DA-40AE-AB9F-83C9CB579699}" srcOrd="3" destOrd="0" parTransId="{D01823DE-373D-47BE-874D-E35E84AF5182}" sibTransId="{2D2C3B2E-700D-428D-AC75-A86593635545}"/>
    <dgm:cxn modelId="{1734F299-B551-40C3-8B75-E65353B4234C}" srcId="{79B50F1F-2D4C-4EE2-A26E-734D566EE8F7}" destId="{6F84FD54-B7B8-4866-9A31-8A136ECC4EB0}" srcOrd="7" destOrd="0" parTransId="{B9B2C556-B545-4F0B-ADDF-89DCC1214917}" sibTransId="{323837CD-6A94-4A8C-9C5E-AF36CA848140}"/>
    <dgm:cxn modelId="{B258A1FF-B6A6-4753-AB41-2E4447EEDD3A}" type="presOf" srcId="{0C020458-F880-45CE-BC73-25ED31210BE8}" destId="{34891435-AAA8-40A4-A3EF-2D810C28E5C0}" srcOrd="0" destOrd="0" presId="urn:microsoft.com/office/officeart/2005/8/layout/vList2"/>
    <dgm:cxn modelId="{2D72EFED-FC27-4035-BFCB-121E07FAD9CD}" srcId="{79B50F1F-2D4C-4EE2-A26E-734D566EE8F7}" destId="{9C1C55D9-AD78-48C4-8D51-46573D4EB864}" srcOrd="1" destOrd="0" parTransId="{509759BB-726A-4D32-B834-8C6E4C0E9951}" sibTransId="{CD517CD2-2657-4E20-A4C3-A93F1BB1A1B1}"/>
    <dgm:cxn modelId="{4213831B-21B6-4656-BE3E-E509EFBDFF95}" type="presOf" srcId="{A4055D53-F282-4187-8CFA-BC4067646E47}" destId="{944546C4-F105-420C-97FE-A67C1BF14641}" srcOrd="0" destOrd="0" presId="urn:microsoft.com/office/officeart/2005/8/layout/vList2"/>
    <dgm:cxn modelId="{B9D84E6E-FDA6-4C81-9950-615320ACE347}" srcId="{79B50F1F-2D4C-4EE2-A26E-734D566EE8F7}" destId="{A1FB8483-EC7B-442C-B94A-1FB2A3496429}" srcOrd="8" destOrd="0" parTransId="{40B4FB3F-3806-4BBB-B75B-3F7070B4A019}" sibTransId="{76738537-D7B8-4528-811F-A8EEF4EE1F37}"/>
    <dgm:cxn modelId="{C22BC557-B7F6-4636-BE1A-9C25229E8D08}" srcId="{79B50F1F-2D4C-4EE2-A26E-734D566EE8F7}" destId="{A4055D53-F282-4187-8CFA-BC4067646E47}" srcOrd="4" destOrd="0" parTransId="{6F063765-D1B7-4522-A34D-8C6FC974A743}" sibTransId="{17DE3AA8-108D-4591-A8C4-82D80558188D}"/>
    <dgm:cxn modelId="{B4B11B5C-81A4-46B2-AAD4-731952106F16}" type="presOf" srcId="{79B50F1F-2D4C-4EE2-A26E-734D566EE8F7}" destId="{2626E71A-05BC-4573-8E9D-56E25A623274}" srcOrd="0" destOrd="0" presId="urn:microsoft.com/office/officeart/2005/8/layout/vList2"/>
    <dgm:cxn modelId="{FA5C08C8-5FF2-4D5E-9A58-9D26BBFFB314}" srcId="{79B50F1F-2D4C-4EE2-A26E-734D566EE8F7}" destId="{D2434789-B58B-4F8D-9E5D-0DD57F8DA8BC}" srcOrd="6" destOrd="0" parTransId="{0A1A1F02-3DB0-451E-8A35-C51E48859971}" sibTransId="{4EA0E3CF-72A9-4197-9A97-0E1FAEEB849D}"/>
    <dgm:cxn modelId="{F4CD6C86-ED1B-4DA2-9C2A-CF38C776A12A}" type="presOf" srcId="{DDE68535-00DA-40AE-AB9F-83C9CB579699}" destId="{75E4E938-FF3A-44B1-BE16-E16ABE392E6A}" srcOrd="0" destOrd="0" presId="urn:microsoft.com/office/officeart/2005/8/layout/vList2"/>
    <dgm:cxn modelId="{A46B2EC2-EAA4-4645-872C-03B7F9B9118B}" srcId="{79B50F1F-2D4C-4EE2-A26E-734D566EE8F7}" destId="{4174E577-387D-43ED-85C0-D66FBA778C95}" srcOrd="5" destOrd="0" parTransId="{99B8E48C-D802-4A1F-BBA2-7D32698F034B}" sibTransId="{FD5EA11E-FF5B-4297-A8A5-89D7182F8B0D}"/>
    <dgm:cxn modelId="{E725F12F-4679-4398-A451-94A758B5C9D4}" type="presParOf" srcId="{2626E71A-05BC-4573-8E9D-56E25A623274}" destId="{34891435-AAA8-40A4-A3EF-2D810C28E5C0}" srcOrd="0" destOrd="0" presId="urn:microsoft.com/office/officeart/2005/8/layout/vList2"/>
    <dgm:cxn modelId="{F2DD6FCE-8933-4D37-91CF-9C43683DBA4B}" type="presParOf" srcId="{2626E71A-05BC-4573-8E9D-56E25A623274}" destId="{23C43C24-D14F-490A-A463-5F53AB5D10E3}" srcOrd="1" destOrd="0" presId="urn:microsoft.com/office/officeart/2005/8/layout/vList2"/>
    <dgm:cxn modelId="{0C11FC93-1C49-4742-BF2E-D313F990C875}" type="presParOf" srcId="{2626E71A-05BC-4573-8E9D-56E25A623274}" destId="{9B8D2869-8262-4C02-99B1-FBF2A02D4F4C}" srcOrd="2" destOrd="0" presId="urn:microsoft.com/office/officeart/2005/8/layout/vList2"/>
    <dgm:cxn modelId="{335702EB-90CF-4FE6-89A5-A62CA5E86C90}" type="presParOf" srcId="{2626E71A-05BC-4573-8E9D-56E25A623274}" destId="{9936D1FC-5D3D-4314-B382-5BE27D4F8D83}" srcOrd="3" destOrd="0" presId="urn:microsoft.com/office/officeart/2005/8/layout/vList2"/>
    <dgm:cxn modelId="{9FE0E329-B864-4EE8-9CCD-7F7F86F58E96}" type="presParOf" srcId="{2626E71A-05BC-4573-8E9D-56E25A623274}" destId="{F82C47C1-28C0-47A1-952C-4A1A8721CAA9}" srcOrd="4" destOrd="0" presId="urn:microsoft.com/office/officeart/2005/8/layout/vList2"/>
    <dgm:cxn modelId="{43B922AD-CA3F-4633-BFB7-55D159FB2876}" type="presParOf" srcId="{2626E71A-05BC-4573-8E9D-56E25A623274}" destId="{07A8523A-C461-45DC-A39F-6670F16B6457}" srcOrd="5" destOrd="0" presId="urn:microsoft.com/office/officeart/2005/8/layout/vList2"/>
    <dgm:cxn modelId="{A130BF38-7C40-4086-8795-DB2F368B23B9}" type="presParOf" srcId="{2626E71A-05BC-4573-8E9D-56E25A623274}" destId="{75E4E938-FF3A-44B1-BE16-E16ABE392E6A}" srcOrd="6" destOrd="0" presId="urn:microsoft.com/office/officeart/2005/8/layout/vList2"/>
    <dgm:cxn modelId="{D1247EFD-FAA4-4520-9B75-7034733C3516}" type="presParOf" srcId="{2626E71A-05BC-4573-8E9D-56E25A623274}" destId="{6269CBA3-B74D-4903-8D11-37F0B6388E19}" srcOrd="7" destOrd="0" presId="urn:microsoft.com/office/officeart/2005/8/layout/vList2"/>
    <dgm:cxn modelId="{17F75A81-0FA4-4A68-99D7-6E1E3B95A774}" type="presParOf" srcId="{2626E71A-05BC-4573-8E9D-56E25A623274}" destId="{944546C4-F105-420C-97FE-A67C1BF14641}" srcOrd="8" destOrd="0" presId="urn:microsoft.com/office/officeart/2005/8/layout/vList2"/>
    <dgm:cxn modelId="{D8356774-C5BA-489F-8413-80767D8241C3}" type="presParOf" srcId="{2626E71A-05BC-4573-8E9D-56E25A623274}" destId="{63786916-1DA3-4601-A045-7F90C199C9F9}" srcOrd="9" destOrd="0" presId="urn:microsoft.com/office/officeart/2005/8/layout/vList2"/>
    <dgm:cxn modelId="{F1FE5893-6575-4774-A2CD-07E0289D309B}" type="presParOf" srcId="{2626E71A-05BC-4573-8E9D-56E25A623274}" destId="{31B23B5E-6E4F-4537-B06B-C2EF6068EEC3}" srcOrd="10" destOrd="0" presId="urn:microsoft.com/office/officeart/2005/8/layout/vList2"/>
    <dgm:cxn modelId="{AADED242-B3EC-48FD-9FE8-13929CC79AE0}" type="presParOf" srcId="{2626E71A-05BC-4573-8E9D-56E25A623274}" destId="{655384F0-FB98-4579-8009-308AB45E9145}" srcOrd="11" destOrd="0" presId="urn:microsoft.com/office/officeart/2005/8/layout/vList2"/>
    <dgm:cxn modelId="{12FB8B7C-B1AF-4870-8E95-3854E80EFA31}" type="presParOf" srcId="{2626E71A-05BC-4573-8E9D-56E25A623274}" destId="{18F6E214-B04B-4C84-AF48-30F6743E2C9C}" srcOrd="12" destOrd="0" presId="urn:microsoft.com/office/officeart/2005/8/layout/vList2"/>
    <dgm:cxn modelId="{DC7265BE-8ABD-4FA3-8894-03E23CAAFE17}" type="presParOf" srcId="{2626E71A-05BC-4573-8E9D-56E25A623274}" destId="{6608DD0C-4C6D-4F8F-BF4A-708D97E860C4}" srcOrd="13" destOrd="0" presId="urn:microsoft.com/office/officeart/2005/8/layout/vList2"/>
    <dgm:cxn modelId="{A644C1C1-A1E2-4C0F-9675-E90B8DE57FD9}" type="presParOf" srcId="{2626E71A-05BC-4573-8E9D-56E25A623274}" destId="{FC42F780-1B04-4D2B-ACC2-67B3BAC7A62B}" srcOrd="14" destOrd="0" presId="urn:microsoft.com/office/officeart/2005/8/layout/vList2"/>
    <dgm:cxn modelId="{5C212291-4711-4F12-A02F-FB936D27E551}" type="presParOf" srcId="{2626E71A-05BC-4573-8E9D-56E25A623274}" destId="{4EF67259-8BCE-4079-B78F-958A771E34B7}" srcOrd="15" destOrd="0" presId="urn:microsoft.com/office/officeart/2005/8/layout/vList2"/>
    <dgm:cxn modelId="{3B40246C-BE5B-4011-9AEB-AEF1782090EE}" type="presParOf" srcId="{2626E71A-05BC-4573-8E9D-56E25A623274}" destId="{2CBFFC5C-FACE-4434-B5C7-D1704AD1250C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94BA90B-41B0-4DB8-8406-B38F5D49690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l-GR"/>
        </a:p>
      </dgm:t>
    </dgm:pt>
    <dgm:pt modelId="{FC0F7055-216A-4BDD-A211-A4E696465745}">
      <dgm:prSet/>
      <dgm:spPr/>
      <dgm:t>
        <a:bodyPr/>
        <a:lstStyle/>
        <a:p>
          <a:pPr rtl="0"/>
          <a:r>
            <a:rPr lang="el-GR" b="1" dirty="0" smtClean="0"/>
            <a:t>Ευχαριστώ πολύ για την προσοχή σας!</a:t>
          </a:r>
          <a:endParaRPr lang="en-US" b="1" dirty="0"/>
        </a:p>
      </dgm:t>
    </dgm:pt>
    <dgm:pt modelId="{8BD0D26C-4E62-42DE-BD8B-11E9CA567B7C}" type="parTrans" cxnId="{B0364CF4-F0D3-45B1-B3EA-5623842A37F6}">
      <dgm:prSet/>
      <dgm:spPr/>
      <dgm:t>
        <a:bodyPr/>
        <a:lstStyle/>
        <a:p>
          <a:endParaRPr lang="el-GR"/>
        </a:p>
      </dgm:t>
    </dgm:pt>
    <dgm:pt modelId="{57676A01-D160-4986-8E3F-7D38F27DCE4B}" type="sibTrans" cxnId="{B0364CF4-F0D3-45B1-B3EA-5623842A37F6}">
      <dgm:prSet/>
      <dgm:spPr/>
      <dgm:t>
        <a:bodyPr/>
        <a:lstStyle/>
        <a:p>
          <a:endParaRPr lang="el-GR"/>
        </a:p>
      </dgm:t>
    </dgm:pt>
    <dgm:pt modelId="{A174D6FD-D8DE-4F97-91D0-9BC86C1A3641}" type="pres">
      <dgm:prSet presAssocID="{C94BA90B-41B0-4DB8-8406-B38F5D496909}" presName="compositeShape" presStyleCnt="0">
        <dgm:presLayoutVars>
          <dgm:chMax val="7"/>
          <dgm:dir/>
          <dgm:resizeHandles val="exact"/>
        </dgm:presLayoutVars>
      </dgm:prSet>
      <dgm:spPr/>
    </dgm:pt>
    <dgm:pt modelId="{19B5D7E4-D2DC-4768-8CEF-E36B3CE10CBC}" type="pres">
      <dgm:prSet presAssocID="{FC0F7055-216A-4BDD-A211-A4E696465745}" presName="circ1TxSh" presStyleLbl="vennNode1" presStyleIdx="0" presStyleCnt="1"/>
      <dgm:spPr/>
    </dgm:pt>
  </dgm:ptLst>
  <dgm:cxnLst>
    <dgm:cxn modelId="{EDD486B9-0EDF-43D2-BF9E-DD213D48B7B2}" type="presOf" srcId="{FC0F7055-216A-4BDD-A211-A4E696465745}" destId="{19B5D7E4-D2DC-4768-8CEF-E36B3CE10CBC}" srcOrd="0" destOrd="0" presId="urn:microsoft.com/office/officeart/2005/8/layout/venn1"/>
    <dgm:cxn modelId="{B2B38FBF-15E9-4468-BE01-3D5B7DBF88D4}" type="presOf" srcId="{C94BA90B-41B0-4DB8-8406-B38F5D496909}" destId="{A174D6FD-D8DE-4F97-91D0-9BC86C1A3641}" srcOrd="0" destOrd="0" presId="urn:microsoft.com/office/officeart/2005/8/layout/venn1"/>
    <dgm:cxn modelId="{B0364CF4-F0D3-45B1-B3EA-5623842A37F6}" srcId="{C94BA90B-41B0-4DB8-8406-B38F5D496909}" destId="{FC0F7055-216A-4BDD-A211-A4E696465745}" srcOrd="0" destOrd="0" parTransId="{8BD0D26C-4E62-42DE-BD8B-11E9CA567B7C}" sibTransId="{57676A01-D160-4986-8E3F-7D38F27DCE4B}"/>
    <dgm:cxn modelId="{344AB231-E331-4B34-BC50-988DE5A631C7}" type="presParOf" srcId="{A174D6FD-D8DE-4F97-91D0-9BC86C1A3641}" destId="{19B5D7E4-D2DC-4768-8CEF-E36B3CE10CBC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9055B6-C9C4-42B8-B4DD-6A363137CA3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D2ECDE22-D548-4C1B-81E4-DBC953A74273}">
      <dgm:prSet custT="1"/>
      <dgm:spPr/>
      <dgm:t>
        <a:bodyPr/>
        <a:lstStyle/>
        <a:p>
          <a:pPr rtl="0"/>
          <a:r>
            <a:rPr lang="el-GR" sz="1400" dirty="0" smtClean="0"/>
            <a:t>Μεγαλύτερη Ευρωπαϊκή προστιθέμενη αξία</a:t>
          </a:r>
          <a:endParaRPr lang="el-GR" sz="1400" dirty="0"/>
        </a:p>
      </dgm:t>
    </dgm:pt>
    <dgm:pt modelId="{1FB1DCF6-DD9B-4AAD-A963-C2ADF776CA8B}" type="parTrans" cxnId="{676BA3B0-E7C8-4689-89C9-CEC056FCDF74}">
      <dgm:prSet/>
      <dgm:spPr/>
      <dgm:t>
        <a:bodyPr/>
        <a:lstStyle/>
        <a:p>
          <a:endParaRPr lang="el-GR" sz="1400"/>
        </a:p>
      </dgm:t>
    </dgm:pt>
    <dgm:pt modelId="{A61A89AF-BBF1-4AE0-8470-496ED35062D3}" type="sibTrans" cxnId="{676BA3B0-E7C8-4689-89C9-CEC056FCDF74}">
      <dgm:prSet custT="1"/>
      <dgm:spPr/>
      <dgm:t>
        <a:bodyPr/>
        <a:lstStyle/>
        <a:p>
          <a:endParaRPr lang="el-GR" sz="1400"/>
        </a:p>
      </dgm:t>
    </dgm:pt>
    <dgm:pt modelId="{A4970A98-E4C6-4374-BD8F-46998701A6D6}">
      <dgm:prSet custT="1"/>
      <dgm:spPr/>
      <dgm:t>
        <a:bodyPr/>
        <a:lstStyle/>
        <a:p>
          <a:pPr rtl="0"/>
          <a:r>
            <a:rPr lang="el-GR" sz="1400" dirty="0" smtClean="0"/>
            <a:t>Μεγαλύτερη επίδραση στους συμμετέχοντες, άτομα, οργανισμούς, συστήματα</a:t>
          </a:r>
          <a:endParaRPr lang="el-GR" sz="1400" dirty="0"/>
        </a:p>
      </dgm:t>
    </dgm:pt>
    <dgm:pt modelId="{B97EF434-BB8B-4586-80CF-53AFB847D99D}" type="parTrans" cxnId="{A9BE9809-D8C0-4DD8-BC6C-503E3F88EF3E}">
      <dgm:prSet/>
      <dgm:spPr/>
      <dgm:t>
        <a:bodyPr/>
        <a:lstStyle/>
        <a:p>
          <a:endParaRPr lang="el-GR" sz="1400"/>
        </a:p>
      </dgm:t>
    </dgm:pt>
    <dgm:pt modelId="{3746EF37-E36E-4C38-8625-3D3E2EF1E8D6}" type="sibTrans" cxnId="{A9BE9809-D8C0-4DD8-BC6C-503E3F88EF3E}">
      <dgm:prSet custT="1"/>
      <dgm:spPr/>
      <dgm:t>
        <a:bodyPr/>
        <a:lstStyle/>
        <a:p>
          <a:endParaRPr lang="el-GR" sz="1400"/>
        </a:p>
      </dgm:t>
    </dgm:pt>
    <dgm:pt modelId="{F7E11CF6-C4A4-4F7C-9881-E73BFA54470B}">
      <dgm:prSet custT="1"/>
      <dgm:spPr/>
      <dgm:t>
        <a:bodyPr/>
        <a:lstStyle/>
        <a:p>
          <a:pPr rtl="0"/>
          <a:r>
            <a:rPr lang="el-GR" sz="1400" dirty="0" smtClean="0"/>
            <a:t>Απλοποίηση των διαδικασιών για τους δικαιούχους – λιγότερες προσκλήσεις για υποβολή προτάσεων, πιο φιλικό για τους χρήστες πρόγραμμα, απλοποιημένη οικονομική διαχείριση  </a:t>
          </a:r>
          <a:endParaRPr lang="el-GR" sz="1400" dirty="0"/>
        </a:p>
      </dgm:t>
    </dgm:pt>
    <dgm:pt modelId="{83EB8EBD-D1DF-4DD0-9070-8F61E20DFB53}" type="parTrans" cxnId="{F92AEBA2-8F40-4F5A-A60E-E51DC1269CC1}">
      <dgm:prSet/>
      <dgm:spPr/>
      <dgm:t>
        <a:bodyPr/>
        <a:lstStyle/>
        <a:p>
          <a:endParaRPr lang="el-GR" sz="1400"/>
        </a:p>
      </dgm:t>
    </dgm:pt>
    <dgm:pt modelId="{E073783E-7A1A-41B5-BF8D-213F913CF6A4}" type="sibTrans" cxnId="{F92AEBA2-8F40-4F5A-A60E-E51DC1269CC1}">
      <dgm:prSet custT="1"/>
      <dgm:spPr/>
      <dgm:t>
        <a:bodyPr/>
        <a:lstStyle/>
        <a:p>
          <a:endParaRPr lang="el-GR" sz="1400"/>
        </a:p>
      </dgm:t>
    </dgm:pt>
    <dgm:pt modelId="{FDA873C3-4CAB-473E-8304-2118A364A045}">
      <dgm:prSet custT="1"/>
      <dgm:spPr/>
      <dgm:t>
        <a:bodyPr/>
        <a:lstStyle/>
        <a:p>
          <a:pPr rtl="0"/>
          <a:r>
            <a:rPr lang="el-GR" sz="1400" dirty="0" smtClean="0"/>
            <a:t>Συνεργασία μεταξύ των διαφόρων τομέων εκπαίδευσης/ κατάρτισης/Νεολαίας</a:t>
          </a:r>
          <a:endParaRPr lang="el-GR" sz="1400" dirty="0"/>
        </a:p>
      </dgm:t>
    </dgm:pt>
    <dgm:pt modelId="{ECB9BEEE-6CA2-4659-A93B-60431166DBBB}" type="parTrans" cxnId="{33075841-CCCD-4EA3-9EA3-521A2CEEFE4C}">
      <dgm:prSet/>
      <dgm:spPr/>
      <dgm:t>
        <a:bodyPr/>
        <a:lstStyle/>
        <a:p>
          <a:endParaRPr lang="el-GR" sz="1400"/>
        </a:p>
      </dgm:t>
    </dgm:pt>
    <dgm:pt modelId="{B5286662-6297-471C-B3A5-76FCF8380CA1}" type="sibTrans" cxnId="{33075841-CCCD-4EA3-9EA3-521A2CEEFE4C}">
      <dgm:prSet custT="1"/>
      <dgm:spPr/>
      <dgm:t>
        <a:bodyPr/>
        <a:lstStyle/>
        <a:p>
          <a:endParaRPr lang="el-GR" sz="1400"/>
        </a:p>
      </dgm:t>
    </dgm:pt>
    <dgm:pt modelId="{4DA32504-8602-4465-8208-9CAAACF4CDFE}">
      <dgm:prSet custT="1"/>
      <dgm:spPr/>
      <dgm:t>
        <a:bodyPr/>
        <a:lstStyle/>
        <a:p>
          <a:pPr rtl="0"/>
          <a:r>
            <a:rPr lang="el-GR" sz="1400" dirty="0" smtClean="0"/>
            <a:t>Αποφυγή των υπερκαλύψεων μεταξύ των διαφόρων προγραμμάτων</a:t>
          </a:r>
          <a:endParaRPr lang="el-GR" sz="1400" dirty="0"/>
        </a:p>
      </dgm:t>
    </dgm:pt>
    <dgm:pt modelId="{840B1043-7F75-47CC-978A-052CA832905B}" type="parTrans" cxnId="{C96D7516-4363-4C3A-8A1C-8632050F17A5}">
      <dgm:prSet/>
      <dgm:spPr/>
      <dgm:t>
        <a:bodyPr/>
        <a:lstStyle/>
        <a:p>
          <a:endParaRPr lang="el-GR" sz="1400"/>
        </a:p>
      </dgm:t>
    </dgm:pt>
    <dgm:pt modelId="{474705BC-F1C1-46C1-BE9C-8BFB9B2178C3}" type="sibTrans" cxnId="{C96D7516-4363-4C3A-8A1C-8632050F17A5}">
      <dgm:prSet/>
      <dgm:spPr/>
      <dgm:t>
        <a:bodyPr/>
        <a:lstStyle/>
        <a:p>
          <a:endParaRPr lang="el-GR" sz="1400"/>
        </a:p>
      </dgm:t>
    </dgm:pt>
    <dgm:pt modelId="{C091C6A5-3F58-4C62-BF9B-A28A3BCDFB9D}" type="pres">
      <dgm:prSet presAssocID="{B59055B6-C9C4-42B8-B4DD-6A363137CA33}" presName="outerComposite" presStyleCnt="0">
        <dgm:presLayoutVars>
          <dgm:chMax val="5"/>
          <dgm:dir/>
          <dgm:resizeHandles val="exact"/>
        </dgm:presLayoutVars>
      </dgm:prSet>
      <dgm:spPr/>
    </dgm:pt>
    <dgm:pt modelId="{5911054A-EEC9-455B-9D22-F74A4D690B34}" type="pres">
      <dgm:prSet presAssocID="{B59055B6-C9C4-42B8-B4DD-6A363137CA33}" presName="dummyMaxCanvas" presStyleCnt="0">
        <dgm:presLayoutVars/>
      </dgm:prSet>
      <dgm:spPr/>
    </dgm:pt>
    <dgm:pt modelId="{6BDA1593-CB38-492C-8167-72F13FE1F4CD}" type="pres">
      <dgm:prSet presAssocID="{B59055B6-C9C4-42B8-B4DD-6A363137CA33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41143C2-D894-4E4B-99B8-403B8A9BA6ED}" type="pres">
      <dgm:prSet presAssocID="{B59055B6-C9C4-42B8-B4DD-6A363137CA33}" presName="FiveNodes_2" presStyleLbl="node1" presStyleIdx="1" presStyleCnt="5">
        <dgm:presLayoutVars>
          <dgm:bulletEnabled val="1"/>
        </dgm:presLayoutVars>
      </dgm:prSet>
      <dgm:spPr/>
    </dgm:pt>
    <dgm:pt modelId="{2B642FAF-10A4-4031-8268-C4463127910D}" type="pres">
      <dgm:prSet presAssocID="{B59055B6-C9C4-42B8-B4DD-6A363137CA33}" presName="FiveNodes_3" presStyleLbl="node1" presStyleIdx="2" presStyleCnt="5">
        <dgm:presLayoutVars>
          <dgm:bulletEnabled val="1"/>
        </dgm:presLayoutVars>
      </dgm:prSet>
      <dgm:spPr/>
    </dgm:pt>
    <dgm:pt modelId="{9AC76AA6-AEBE-455C-9EDD-523C3AD1B0C7}" type="pres">
      <dgm:prSet presAssocID="{B59055B6-C9C4-42B8-B4DD-6A363137CA33}" presName="FiveNodes_4" presStyleLbl="node1" presStyleIdx="3" presStyleCnt="5">
        <dgm:presLayoutVars>
          <dgm:bulletEnabled val="1"/>
        </dgm:presLayoutVars>
      </dgm:prSet>
      <dgm:spPr/>
    </dgm:pt>
    <dgm:pt modelId="{FE65E900-03D8-4F22-827C-90B80DCAEEAF}" type="pres">
      <dgm:prSet presAssocID="{B59055B6-C9C4-42B8-B4DD-6A363137CA33}" presName="FiveNodes_5" presStyleLbl="node1" presStyleIdx="4" presStyleCnt="5">
        <dgm:presLayoutVars>
          <dgm:bulletEnabled val="1"/>
        </dgm:presLayoutVars>
      </dgm:prSet>
      <dgm:spPr/>
    </dgm:pt>
    <dgm:pt modelId="{49F3DC5C-83E2-4DB5-99DD-3E52572BB79F}" type="pres">
      <dgm:prSet presAssocID="{B59055B6-C9C4-42B8-B4DD-6A363137CA33}" presName="FiveConn_1-2" presStyleLbl="fgAccFollowNode1" presStyleIdx="0" presStyleCnt="4">
        <dgm:presLayoutVars>
          <dgm:bulletEnabled val="1"/>
        </dgm:presLayoutVars>
      </dgm:prSet>
      <dgm:spPr/>
    </dgm:pt>
    <dgm:pt modelId="{BA23D8FF-ED85-4963-B9F1-A7E79DBAD815}" type="pres">
      <dgm:prSet presAssocID="{B59055B6-C9C4-42B8-B4DD-6A363137CA33}" presName="FiveConn_2-3" presStyleLbl="fgAccFollowNode1" presStyleIdx="1" presStyleCnt="4">
        <dgm:presLayoutVars>
          <dgm:bulletEnabled val="1"/>
        </dgm:presLayoutVars>
      </dgm:prSet>
      <dgm:spPr/>
    </dgm:pt>
    <dgm:pt modelId="{CF167D33-571C-44C4-A700-56EFAFC375B7}" type="pres">
      <dgm:prSet presAssocID="{B59055B6-C9C4-42B8-B4DD-6A363137CA33}" presName="FiveConn_3-4" presStyleLbl="fgAccFollowNode1" presStyleIdx="2" presStyleCnt="4">
        <dgm:presLayoutVars>
          <dgm:bulletEnabled val="1"/>
        </dgm:presLayoutVars>
      </dgm:prSet>
      <dgm:spPr/>
    </dgm:pt>
    <dgm:pt modelId="{1D5C7A8E-13E4-44DB-8828-CCF3E54BA807}" type="pres">
      <dgm:prSet presAssocID="{B59055B6-C9C4-42B8-B4DD-6A363137CA33}" presName="FiveConn_4-5" presStyleLbl="fgAccFollowNode1" presStyleIdx="3" presStyleCnt="4">
        <dgm:presLayoutVars>
          <dgm:bulletEnabled val="1"/>
        </dgm:presLayoutVars>
      </dgm:prSet>
      <dgm:spPr/>
    </dgm:pt>
    <dgm:pt modelId="{907AB0C2-CB91-43D5-BB2D-1D07CD0A7A35}" type="pres">
      <dgm:prSet presAssocID="{B59055B6-C9C4-42B8-B4DD-6A363137CA3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FE83D75-0509-4B1B-B9AC-4273C2E2225F}" type="pres">
      <dgm:prSet presAssocID="{B59055B6-C9C4-42B8-B4DD-6A363137CA33}" presName="FiveNodes_2_text" presStyleLbl="node1" presStyleIdx="4" presStyleCnt="5">
        <dgm:presLayoutVars>
          <dgm:bulletEnabled val="1"/>
        </dgm:presLayoutVars>
      </dgm:prSet>
      <dgm:spPr/>
    </dgm:pt>
    <dgm:pt modelId="{92ADD466-341E-4DD9-9979-017F15E94A0B}" type="pres">
      <dgm:prSet presAssocID="{B59055B6-C9C4-42B8-B4DD-6A363137CA33}" presName="FiveNodes_3_text" presStyleLbl="node1" presStyleIdx="4" presStyleCnt="5">
        <dgm:presLayoutVars>
          <dgm:bulletEnabled val="1"/>
        </dgm:presLayoutVars>
      </dgm:prSet>
      <dgm:spPr/>
    </dgm:pt>
    <dgm:pt modelId="{BC9FC2C6-06C9-4E2C-8D22-E4933E9BFEED}" type="pres">
      <dgm:prSet presAssocID="{B59055B6-C9C4-42B8-B4DD-6A363137CA33}" presName="FiveNodes_4_text" presStyleLbl="node1" presStyleIdx="4" presStyleCnt="5">
        <dgm:presLayoutVars>
          <dgm:bulletEnabled val="1"/>
        </dgm:presLayoutVars>
      </dgm:prSet>
      <dgm:spPr/>
    </dgm:pt>
    <dgm:pt modelId="{05F875DB-0B95-4884-95CB-F1A28BBD0588}" type="pres">
      <dgm:prSet presAssocID="{B59055B6-C9C4-42B8-B4DD-6A363137CA33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5D65E160-2EB8-4CFB-B173-F6EF1ED295CF}" type="presOf" srcId="{4DA32504-8602-4465-8208-9CAAACF4CDFE}" destId="{05F875DB-0B95-4884-95CB-F1A28BBD0588}" srcOrd="1" destOrd="0" presId="urn:microsoft.com/office/officeart/2005/8/layout/vProcess5"/>
    <dgm:cxn modelId="{3A314E8C-EEC5-47B6-BF19-AB9623D4720F}" type="presOf" srcId="{A4970A98-E4C6-4374-BD8F-46998701A6D6}" destId="{841143C2-D894-4E4B-99B8-403B8A9BA6ED}" srcOrd="0" destOrd="0" presId="urn:microsoft.com/office/officeart/2005/8/layout/vProcess5"/>
    <dgm:cxn modelId="{33075841-CCCD-4EA3-9EA3-521A2CEEFE4C}" srcId="{B59055B6-C9C4-42B8-B4DD-6A363137CA33}" destId="{FDA873C3-4CAB-473E-8304-2118A364A045}" srcOrd="3" destOrd="0" parTransId="{ECB9BEEE-6CA2-4659-A93B-60431166DBBB}" sibTransId="{B5286662-6297-471C-B3A5-76FCF8380CA1}"/>
    <dgm:cxn modelId="{2A3C9D22-D66A-4A05-8361-D21C756DCF53}" type="presOf" srcId="{D2ECDE22-D548-4C1B-81E4-DBC953A74273}" destId="{907AB0C2-CB91-43D5-BB2D-1D07CD0A7A35}" srcOrd="1" destOrd="0" presId="urn:microsoft.com/office/officeart/2005/8/layout/vProcess5"/>
    <dgm:cxn modelId="{564AE4CA-3F6D-4511-BE03-53F3AF411642}" type="presOf" srcId="{3746EF37-E36E-4C38-8625-3D3E2EF1E8D6}" destId="{BA23D8FF-ED85-4963-B9F1-A7E79DBAD815}" srcOrd="0" destOrd="0" presId="urn:microsoft.com/office/officeart/2005/8/layout/vProcess5"/>
    <dgm:cxn modelId="{3BDD65AF-827F-4259-AE37-D95A9A15486B}" type="presOf" srcId="{B5286662-6297-471C-B3A5-76FCF8380CA1}" destId="{1D5C7A8E-13E4-44DB-8828-CCF3E54BA807}" srcOrd="0" destOrd="0" presId="urn:microsoft.com/office/officeart/2005/8/layout/vProcess5"/>
    <dgm:cxn modelId="{87E14EEC-CBEE-4282-856F-29326DABB6EA}" type="presOf" srcId="{A4970A98-E4C6-4374-BD8F-46998701A6D6}" destId="{1FE83D75-0509-4B1B-B9AC-4273C2E2225F}" srcOrd="1" destOrd="0" presId="urn:microsoft.com/office/officeart/2005/8/layout/vProcess5"/>
    <dgm:cxn modelId="{C3B9A244-D4BC-43FF-8EB4-5163344B85F0}" type="presOf" srcId="{F7E11CF6-C4A4-4F7C-9881-E73BFA54470B}" destId="{2B642FAF-10A4-4031-8268-C4463127910D}" srcOrd="0" destOrd="0" presId="urn:microsoft.com/office/officeart/2005/8/layout/vProcess5"/>
    <dgm:cxn modelId="{676BA3B0-E7C8-4689-89C9-CEC056FCDF74}" srcId="{B59055B6-C9C4-42B8-B4DD-6A363137CA33}" destId="{D2ECDE22-D548-4C1B-81E4-DBC953A74273}" srcOrd="0" destOrd="0" parTransId="{1FB1DCF6-DD9B-4AAD-A963-C2ADF776CA8B}" sibTransId="{A61A89AF-BBF1-4AE0-8470-496ED35062D3}"/>
    <dgm:cxn modelId="{FC982171-559E-49F8-9CA3-2149B0F4C0A9}" type="presOf" srcId="{B59055B6-C9C4-42B8-B4DD-6A363137CA33}" destId="{C091C6A5-3F58-4C62-BF9B-A28A3BCDFB9D}" srcOrd="0" destOrd="0" presId="urn:microsoft.com/office/officeart/2005/8/layout/vProcess5"/>
    <dgm:cxn modelId="{889D754B-3FF2-4F7A-9055-FEE443EAA8E1}" type="presOf" srcId="{A61A89AF-BBF1-4AE0-8470-496ED35062D3}" destId="{49F3DC5C-83E2-4DB5-99DD-3E52572BB79F}" srcOrd="0" destOrd="0" presId="urn:microsoft.com/office/officeart/2005/8/layout/vProcess5"/>
    <dgm:cxn modelId="{934F4247-B7DD-4AB0-AFC4-BCDCAFF4275D}" type="presOf" srcId="{FDA873C3-4CAB-473E-8304-2118A364A045}" destId="{9AC76AA6-AEBE-455C-9EDD-523C3AD1B0C7}" srcOrd="0" destOrd="0" presId="urn:microsoft.com/office/officeart/2005/8/layout/vProcess5"/>
    <dgm:cxn modelId="{9A8399C9-2E5F-445F-A414-5564A41381F6}" type="presOf" srcId="{4DA32504-8602-4465-8208-9CAAACF4CDFE}" destId="{FE65E900-03D8-4F22-827C-90B80DCAEEAF}" srcOrd="0" destOrd="0" presId="urn:microsoft.com/office/officeart/2005/8/layout/vProcess5"/>
    <dgm:cxn modelId="{6CD07C20-B09A-4DB6-92BE-4D3771FE4AB4}" type="presOf" srcId="{E073783E-7A1A-41B5-BF8D-213F913CF6A4}" destId="{CF167D33-571C-44C4-A700-56EFAFC375B7}" srcOrd="0" destOrd="0" presId="urn:microsoft.com/office/officeart/2005/8/layout/vProcess5"/>
    <dgm:cxn modelId="{DFE64D8C-0630-45C3-A399-8610FE6D87C8}" type="presOf" srcId="{FDA873C3-4CAB-473E-8304-2118A364A045}" destId="{BC9FC2C6-06C9-4E2C-8D22-E4933E9BFEED}" srcOrd="1" destOrd="0" presId="urn:microsoft.com/office/officeart/2005/8/layout/vProcess5"/>
    <dgm:cxn modelId="{DC9B53C6-8043-418D-B05C-8FBD362D1556}" type="presOf" srcId="{F7E11CF6-C4A4-4F7C-9881-E73BFA54470B}" destId="{92ADD466-341E-4DD9-9979-017F15E94A0B}" srcOrd="1" destOrd="0" presId="urn:microsoft.com/office/officeart/2005/8/layout/vProcess5"/>
    <dgm:cxn modelId="{73411947-EF36-44C1-A8BC-D3D2E99742B6}" type="presOf" srcId="{D2ECDE22-D548-4C1B-81E4-DBC953A74273}" destId="{6BDA1593-CB38-492C-8167-72F13FE1F4CD}" srcOrd="0" destOrd="0" presId="urn:microsoft.com/office/officeart/2005/8/layout/vProcess5"/>
    <dgm:cxn modelId="{A9BE9809-D8C0-4DD8-BC6C-503E3F88EF3E}" srcId="{B59055B6-C9C4-42B8-B4DD-6A363137CA33}" destId="{A4970A98-E4C6-4374-BD8F-46998701A6D6}" srcOrd="1" destOrd="0" parTransId="{B97EF434-BB8B-4586-80CF-53AFB847D99D}" sibTransId="{3746EF37-E36E-4C38-8625-3D3E2EF1E8D6}"/>
    <dgm:cxn modelId="{F92AEBA2-8F40-4F5A-A60E-E51DC1269CC1}" srcId="{B59055B6-C9C4-42B8-B4DD-6A363137CA33}" destId="{F7E11CF6-C4A4-4F7C-9881-E73BFA54470B}" srcOrd="2" destOrd="0" parTransId="{83EB8EBD-D1DF-4DD0-9070-8F61E20DFB53}" sibTransId="{E073783E-7A1A-41B5-BF8D-213F913CF6A4}"/>
    <dgm:cxn modelId="{C96D7516-4363-4C3A-8A1C-8632050F17A5}" srcId="{B59055B6-C9C4-42B8-B4DD-6A363137CA33}" destId="{4DA32504-8602-4465-8208-9CAAACF4CDFE}" srcOrd="4" destOrd="0" parTransId="{840B1043-7F75-47CC-978A-052CA832905B}" sibTransId="{474705BC-F1C1-46C1-BE9C-8BFB9B2178C3}"/>
    <dgm:cxn modelId="{54B8786B-B824-44A2-B88C-1F5B809DD563}" type="presParOf" srcId="{C091C6A5-3F58-4C62-BF9B-A28A3BCDFB9D}" destId="{5911054A-EEC9-455B-9D22-F74A4D690B34}" srcOrd="0" destOrd="0" presId="urn:microsoft.com/office/officeart/2005/8/layout/vProcess5"/>
    <dgm:cxn modelId="{B486C11C-27DD-4C37-8EE7-E021CB7DC2BF}" type="presParOf" srcId="{C091C6A5-3F58-4C62-BF9B-A28A3BCDFB9D}" destId="{6BDA1593-CB38-492C-8167-72F13FE1F4CD}" srcOrd="1" destOrd="0" presId="urn:microsoft.com/office/officeart/2005/8/layout/vProcess5"/>
    <dgm:cxn modelId="{E1DE78AF-3F34-45C1-8DE3-E42776A98D46}" type="presParOf" srcId="{C091C6A5-3F58-4C62-BF9B-A28A3BCDFB9D}" destId="{841143C2-D894-4E4B-99B8-403B8A9BA6ED}" srcOrd="2" destOrd="0" presId="urn:microsoft.com/office/officeart/2005/8/layout/vProcess5"/>
    <dgm:cxn modelId="{27A4DFCE-9F56-4A30-9A87-5973CEB3ABA0}" type="presParOf" srcId="{C091C6A5-3F58-4C62-BF9B-A28A3BCDFB9D}" destId="{2B642FAF-10A4-4031-8268-C4463127910D}" srcOrd="3" destOrd="0" presId="urn:microsoft.com/office/officeart/2005/8/layout/vProcess5"/>
    <dgm:cxn modelId="{62A3DEA7-DF2B-4154-8C94-6869B83ACC40}" type="presParOf" srcId="{C091C6A5-3F58-4C62-BF9B-A28A3BCDFB9D}" destId="{9AC76AA6-AEBE-455C-9EDD-523C3AD1B0C7}" srcOrd="4" destOrd="0" presId="urn:microsoft.com/office/officeart/2005/8/layout/vProcess5"/>
    <dgm:cxn modelId="{4C2565CA-A505-4294-90B3-629DAED2004E}" type="presParOf" srcId="{C091C6A5-3F58-4C62-BF9B-A28A3BCDFB9D}" destId="{FE65E900-03D8-4F22-827C-90B80DCAEEAF}" srcOrd="5" destOrd="0" presId="urn:microsoft.com/office/officeart/2005/8/layout/vProcess5"/>
    <dgm:cxn modelId="{C4A289B9-D613-4EC2-B892-2FD786E91E63}" type="presParOf" srcId="{C091C6A5-3F58-4C62-BF9B-A28A3BCDFB9D}" destId="{49F3DC5C-83E2-4DB5-99DD-3E52572BB79F}" srcOrd="6" destOrd="0" presId="urn:microsoft.com/office/officeart/2005/8/layout/vProcess5"/>
    <dgm:cxn modelId="{9BDD3A7A-FADD-45F1-B3CF-B97D0AAC284D}" type="presParOf" srcId="{C091C6A5-3F58-4C62-BF9B-A28A3BCDFB9D}" destId="{BA23D8FF-ED85-4963-B9F1-A7E79DBAD815}" srcOrd="7" destOrd="0" presId="urn:microsoft.com/office/officeart/2005/8/layout/vProcess5"/>
    <dgm:cxn modelId="{7843B43E-02BE-4146-8EDE-B72AE24215D7}" type="presParOf" srcId="{C091C6A5-3F58-4C62-BF9B-A28A3BCDFB9D}" destId="{CF167D33-571C-44C4-A700-56EFAFC375B7}" srcOrd="8" destOrd="0" presId="urn:microsoft.com/office/officeart/2005/8/layout/vProcess5"/>
    <dgm:cxn modelId="{B3C0792A-1CE5-4E2D-A9AE-71CF6EEA2666}" type="presParOf" srcId="{C091C6A5-3F58-4C62-BF9B-A28A3BCDFB9D}" destId="{1D5C7A8E-13E4-44DB-8828-CCF3E54BA807}" srcOrd="9" destOrd="0" presId="urn:microsoft.com/office/officeart/2005/8/layout/vProcess5"/>
    <dgm:cxn modelId="{EAE6C033-6C5C-4BE8-95BC-149948C18B29}" type="presParOf" srcId="{C091C6A5-3F58-4C62-BF9B-A28A3BCDFB9D}" destId="{907AB0C2-CB91-43D5-BB2D-1D07CD0A7A35}" srcOrd="10" destOrd="0" presId="urn:microsoft.com/office/officeart/2005/8/layout/vProcess5"/>
    <dgm:cxn modelId="{758EDE1D-EB45-4256-A73E-8CFBE12C4D24}" type="presParOf" srcId="{C091C6A5-3F58-4C62-BF9B-A28A3BCDFB9D}" destId="{1FE83D75-0509-4B1B-B9AC-4273C2E2225F}" srcOrd="11" destOrd="0" presId="urn:microsoft.com/office/officeart/2005/8/layout/vProcess5"/>
    <dgm:cxn modelId="{DE3ACC37-16B7-4143-BFD1-5E2D50BCAFC3}" type="presParOf" srcId="{C091C6A5-3F58-4C62-BF9B-A28A3BCDFB9D}" destId="{92ADD466-341E-4DD9-9979-017F15E94A0B}" srcOrd="12" destOrd="0" presId="urn:microsoft.com/office/officeart/2005/8/layout/vProcess5"/>
    <dgm:cxn modelId="{EAAC87B9-2209-4E53-ADE7-BD829EE446F5}" type="presParOf" srcId="{C091C6A5-3F58-4C62-BF9B-A28A3BCDFB9D}" destId="{BC9FC2C6-06C9-4E2C-8D22-E4933E9BFEED}" srcOrd="13" destOrd="0" presId="urn:microsoft.com/office/officeart/2005/8/layout/vProcess5"/>
    <dgm:cxn modelId="{744436BD-7A5E-468D-999D-3B386FECB246}" type="presParOf" srcId="{C091C6A5-3F58-4C62-BF9B-A28A3BCDFB9D}" destId="{05F875DB-0B95-4884-95CB-F1A28BBD058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6C1144-3314-42B4-99EF-12E6B95541BD}" type="doc">
      <dgm:prSet loTypeId="urn:microsoft.com/office/officeart/2005/8/layout/venn3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A2DD3498-4D47-499F-913F-43EE062BE223}">
      <dgm:prSet custT="1"/>
      <dgm:spPr/>
      <dgm:t>
        <a:bodyPr/>
        <a:lstStyle/>
        <a:p>
          <a:pPr rtl="0"/>
          <a:r>
            <a:rPr lang="el-GR" sz="1200" dirty="0" smtClean="0"/>
            <a:t>Στενότερη διασύνδεση προγράμματος-στόχων πολιτικής </a:t>
          </a:r>
          <a:endParaRPr lang="el-GR" sz="1200" dirty="0"/>
        </a:p>
      </dgm:t>
    </dgm:pt>
    <dgm:pt modelId="{7E6103FF-796C-444A-BD61-122D4C22F5E1}" type="parTrans" cxnId="{E929ACD4-0716-4C3D-A49E-4AE50430381E}">
      <dgm:prSet/>
      <dgm:spPr/>
      <dgm:t>
        <a:bodyPr/>
        <a:lstStyle/>
        <a:p>
          <a:endParaRPr lang="el-GR" sz="1200"/>
        </a:p>
      </dgm:t>
    </dgm:pt>
    <dgm:pt modelId="{73743166-27C7-418C-8B4C-8DECD77560CB}" type="sibTrans" cxnId="{E929ACD4-0716-4C3D-A49E-4AE50430381E}">
      <dgm:prSet/>
      <dgm:spPr/>
      <dgm:t>
        <a:bodyPr/>
        <a:lstStyle/>
        <a:p>
          <a:endParaRPr lang="el-GR" sz="1200"/>
        </a:p>
      </dgm:t>
    </dgm:pt>
    <dgm:pt modelId="{C8F8B091-E0E0-44DA-B8FF-EAD54918B79D}">
      <dgm:prSet custT="1"/>
      <dgm:spPr/>
      <dgm:t>
        <a:bodyPr/>
        <a:lstStyle/>
        <a:p>
          <a:pPr rtl="0"/>
          <a:r>
            <a:rPr lang="el-GR" sz="1200" b="0" dirty="0" smtClean="0"/>
            <a:t>Περισσότερες συνέργειες και </a:t>
          </a:r>
          <a:r>
            <a:rPr lang="el-GR" sz="1200" b="0" dirty="0" err="1" smtClean="0"/>
            <a:t>διάδραση</a:t>
          </a:r>
          <a:r>
            <a:rPr lang="el-GR" sz="1200" b="0" dirty="0" smtClean="0"/>
            <a:t> μεταξύ της τυπικής, άτυπης και μη τυπικής μάθησης </a:t>
          </a:r>
          <a:endParaRPr lang="el-GR" sz="1200" dirty="0"/>
        </a:p>
      </dgm:t>
    </dgm:pt>
    <dgm:pt modelId="{8EC6F4EB-C878-462F-8618-F1F367EC525C}" type="parTrans" cxnId="{0955CF55-EB83-46CF-8B76-CCDB08E10792}">
      <dgm:prSet/>
      <dgm:spPr/>
      <dgm:t>
        <a:bodyPr/>
        <a:lstStyle/>
        <a:p>
          <a:endParaRPr lang="el-GR" sz="1200"/>
        </a:p>
      </dgm:t>
    </dgm:pt>
    <dgm:pt modelId="{F02442D2-FB05-4CB3-A303-6E98B75FF064}" type="sibTrans" cxnId="{0955CF55-EB83-46CF-8B76-CCDB08E10792}">
      <dgm:prSet/>
      <dgm:spPr/>
      <dgm:t>
        <a:bodyPr/>
        <a:lstStyle/>
        <a:p>
          <a:endParaRPr lang="el-GR" sz="1200"/>
        </a:p>
      </dgm:t>
    </dgm:pt>
    <dgm:pt modelId="{63CBD156-5486-4803-9BD1-7C3729057091}">
      <dgm:prSet custT="1"/>
      <dgm:spPr/>
      <dgm:t>
        <a:bodyPr/>
        <a:lstStyle/>
        <a:p>
          <a:pPr rtl="0"/>
          <a:r>
            <a:rPr lang="el-GR" sz="1200" dirty="0" smtClean="0"/>
            <a:t>Περισσότερες </a:t>
          </a:r>
          <a:r>
            <a:rPr lang="el-GR" sz="1200" dirty="0" err="1" smtClean="0"/>
            <a:t>διατομεακές</a:t>
          </a:r>
          <a:r>
            <a:rPr lang="el-GR" sz="1200" dirty="0" smtClean="0"/>
            <a:t> συμπράξεις με τον κόσμο της εργασίας </a:t>
          </a:r>
          <a:endParaRPr lang="el-GR" sz="1200" dirty="0"/>
        </a:p>
      </dgm:t>
    </dgm:pt>
    <dgm:pt modelId="{FCE18899-F101-45A1-BA33-4BC6DBDAB3FF}" type="parTrans" cxnId="{CE3F1B72-7A40-4A45-AB35-0479ED95D640}">
      <dgm:prSet/>
      <dgm:spPr/>
      <dgm:t>
        <a:bodyPr/>
        <a:lstStyle/>
        <a:p>
          <a:endParaRPr lang="el-GR" sz="1200"/>
        </a:p>
      </dgm:t>
    </dgm:pt>
    <dgm:pt modelId="{0FB5DC27-C161-4C44-95CC-8D7B8EAE1321}" type="sibTrans" cxnId="{CE3F1B72-7A40-4A45-AB35-0479ED95D640}">
      <dgm:prSet/>
      <dgm:spPr/>
      <dgm:t>
        <a:bodyPr/>
        <a:lstStyle/>
        <a:p>
          <a:endParaRPr lang="el-GR" sz="1200"/>
        </a:p>
      </dgm:t>
    </dgm:pt>
    <dgm:pt modelId="{5440008A-7652-40A9-A2A2-AF7539C7CA34}">
      <dgm:prSet custT="1"/>
      <dgm:spPr/>
      <dgm:t>
        <a:bodyPr/>
        <a:lstStyle/>
        <a:p>
          <a:pPr rtl="0"/>
          <a:r>
            <a:rPr lang="el-GR" sz="1200" b="0" dirty="0" smtClean="0"/>
            <a:t>Αποτελεσματικότερη και απλούστερη αρχιτεκτονική </a:t>
          </a:r>
          <a:endParaRPr lang="el-GR" sz="1200" dirty="0"/>
        </a:p>
      </dgm:t>
    </dgm:pt>
    <dgm:pt modelId="{70BA76BC-D971-4986-863D-1377BADDC2D3}" type="parTrans" cxnId="{EE2BCFED-59F8-487B-956A-DA1A86ED18D9}">
      <dgm:prSet/>
      <dgm:spPr/>
      <dgm:t>
        <a:bodyPr/>
        <a:lstStyle/>
        <a:p>
          <a:endParaRPr lang="el-GR" sz="1200"/>
        </a:p>
      </dgm:t>
    </dgm:pt>
    <dgm:pt modelId="{FFB33104-FFF5-464C-82C2-7ED61ED7258A}" type="sibTrans" cxnId="{EE2BCFED-59F8-487B-956A-DA1A86ED18D9}">
      <dgm:prSet/>
      <dgm:spPr/>
      <dgm:t>
        <a:bodyPr/>
        <a:lstStyle/>
        <a:p>
          <a:endParaRPr lang="el-GR" sz="1200"/>
        </a:p>
      </dgm:t>
    </dgm:pt>
    <dgm:pt modelId="{127A5993-129D-4A39-AB74-A42373B09C06}">
      <dgm:prSet custT="1"/>
      <dgm:spPr/>
      <dgm:t>
        <a:bodyPr/>
        <a:lstStyle/>
        <a:p>
          <a:pPr rtl="0"/>
          <a:r>
            <a:rPr lang="el-GR" sz="1200" dirty="0" smtClean="0"/>
            <a:t>Μεγαλύτερη έμφαση στην ευρωπαϊκή προστιθέμενη αξία</a:t>
          </a:r>
          <a:endParaRPr lang="fr-BE" sz="1200" i="0" dirty="0"/>
        </a:p>
      </dgm:t>
    </dgm:pt>
    <dgm:pt modelId="{BA658EEC-D028-4C4B-935D-113FAE7EC034}" type="parTrans" cxnId="{2197B21B-3FC3-49CF-9294-8A045799329D}">
      <dgm:prSet/>
      <dgm:spPr/>
      <dgm:t>
        <a:bodyPr/>
        <a:lstStyle/>
        <a:p>
          <a:endParaRPr lang="el-GR" sz="1200"/>
        </a:p>
      </dgm:t>
    </dgm:pt>
    <dgm:pt modelId="{9083898A-384E-4904-BA4F-26E1421D7581}" type="sibTrans" cxnId="{2197B21B-3FC3-49CF-9294-8A045799329D}">
      <dgm:prSet/>
      <dgm:spPr/>
      <dgm:t>
        <a:bodyPr/>
        <a:lstStyle/>
        <a:p>
          <a:endParaRPr lang="el-GR" sz="1200"/>
        </a:p>
      </dgm:t>
    </dgm:pt>
    <dgm:pt modelId="{35BC62E0-44C9-4A14-AAFD-B7AC6FD2EAC6}" type="pres">
      <dgm:prSet presAssocID="{0C6C1144-3314-42B4-99EF-12E6B95541BD}" presName="Name0" presStyleCnt="0">
        <dgm:presLayoutVars>
          <dgm:dir/>
          <dgm:resizeHandles val="exact"/>
        </dgm:presLayoutVars>
      </dgm:prSet>
      <dgm:spPr/>
    </dgm:pt>
    <dgm:pt modelId="{48C6DBA3-3B4A-4EDA-861F-A808BEE8E7BA}" type="pres">
      <dgm:prSet presAssocID="{A2DD3498-4D47-499F-913F-43EE062BE223}" presName="Name5" presStyleLbl="vennNode1" presStyleIdx="0" presStyleCnt="5">
        <dgm:presLayoutVars>
          <dgm:bulletEnabled val="1"/>
        </dgm:presLayoutVars>
      </dgm:prSet>
      <dgm:spPr/>
    </dgm:pt>
    <dgm:pt modelId="{B69AF153-839E-4366-A3D0-6BC5D39FDE89}" type="pres">
      <dgm:prSet presAssocID="{73743166-27C7-418C-8B4C-8DECD77560CB}" presName="space" presStyleCnt="0"/>
      <dgm:spPr/>
    </dgm:pt>
    <dgm:pt modelId="{465D9D23-D793-49C1-9A1A-6D0600A9524D}" type="pres">
      <dgm:prSet presAssocID="{C8F8B091-E0E0-44DA-B8FF-EAD54918B79D}" presName="Name5" presStyleLbl="vennNode1" presStyleIdx="1" presStyleCnt="5">
        <dgm:presLayoutVars>
          <dgm:bulletEnabled val="1"/>
        </dgm:presLayoutVars>
      </dgm:prSet>
      <dgm:spPr/>
    </dgm:pt>
    <dgm:pt modelId="{A3B47893-A842-46F0-8ACD-8674BC603CD9}" type="pres">
      <dgm:prSet presAssocID="{F02442D2-FB05-4CB3-A303-6E98B75FF064}" presName="space" presStyleCnt="0"/>
      <dgm:spPr/>
    </dgm:pt>
    <dgm:pt modelId="{03EBA786-8C66-4916-AB62-AA4CE1F95E74}" type="pres">
      <dgm:prSet presAssocID="{63CBD156-5486-4803-9BD1-7C3729057091}" presName="Name5" presStyleLbl="vennNode1" presStyleIdx="2" presStyleCnt="5">
        <dgm:presLayoutVars>
          <dgm:bulletEnabled val="1"/>
        </dgm:presLayoutVars>
      </dgm:prSet>
      <dgm:spPr/>
    </dgm:pt>
    <dgm:pt modelId="{5C4947E5-9B7F-4758-86CF-227C1606D7A6}" type="pres">
      <dgm:prSet presAssocID="{0FB5DC27-C161-4C44-95CC-8D7B8EAE1321}" presName="space" presStyleCnt="0"/>
      <dgm:spPr/>
    </dgm:pt>
    <dgm:pt modelId="{1846555E-F44B-4336-94C4-5E7F547E9041}" type="pres">
      <dgm:prSet presAssocID="{5440008A-7652-40A9-A2A2-AF7539C7CA34}" presName="Name5" presStyleLbl="vennNode1" presStyleIdx="3" presStyleCnt="5">
        <dgm:presLayoutVars>
          <dgm:bulletEnabled val="1"/>
        </dgm:presLayoutVars>
      </dgm:prSet>
      <dgm:spPr/>
    </dgm:pt>
    <dgm:pt modelId="{564D29B2-A7FC-4A91-B417-73C2BDE7C4F7}" type="pres">
      <dgm:prSet presAssocID="{FFB33104-FFF5-464C-82C2-7ED61ED7258A}" presName="space" presStyleCnt="0"/>
      <dgm:spPr/>
    </dgm:pt>
    <dgm:pt modelId="{854226A8-040A-4050-97AA-57C664802BD7}" type="pres">
      <dgm:prSet presAssocID="{127A5993-129D-4A39-AB74-A42373B09C06}" presName="Name5" presStyleLbl="vennNode1" presStyleIdx="4" presStyleCnt="5">
        <dgm:presLayoutVars>
          <dgm:bulletEnabled val="1"/>
        </dgm:presLayoutVars>
      </dgm:prSet>
      <dgm:spPr/>
    </dgm:pt>
  </dgm:ptLst>
  <dgm:cxnLst>
    <dgm:cxn modelId="{E7096A7A-AB99-4C89-B181-E45698F7E6F4}" type="presOf" srcId="{5440008A-7652-40A9-A2A2-AF7539C7CA34}" destId="{1846555E-F44B-4336-94C4-5E7F547E9041}" srcOrd="0" destOrd="0" presId="urn:microsoft.com/office/officeart/2005/8/layout/venn3"/>
    <dgm:cxn modelId="{2197B21B-3FC3-49CF-9294-8A045799329D}" srcId="{0C6C1144-3314-42B4-99EF-12E6B95541BD}" destId="{127A5993-129D-4A39-AB74-A42373B09C06}" srcOrd="4" destOrd="0" parTransId="{BA658EEC-D028-4C4B-935D-113FAE7EC034}" sibTransId="{9083898A-384E-4904-BA4F-26E1421D7581}"/>
    <dgm:cxn modelId="{FBD53F44-72E1-4A68-83D8-71F24271C308}" type="presOf" srcId="{A2DD3498-4D47-499F-913F-43EE062BE223}" destId="{48C6DBA3-3B4A-4EDA-861F-A808BEE8E7BA}" srcOrd="0" destOrd="0" presId="urn:microsoft.com/office/officeart/2005/8/layout/venn3"/>
    <dgm:cxn modelId="{5786C1B2-C2F2-45A2-8A67-136B9D031331}" type="presOf" srcId="{127A5993-129D-4A39-AB74-A42373B09C06}" destId="{854226A8-040A-4050-97AA-57C664802BD7}" srcOrd="0" destOrd="0" presId="urn:microsoft.com/office/officeart/2005/8/layout/venn3"/>
    <dgm:cxn modelId="{655DC5BE-8DB8-465B-A641-CCD236B73F6D}" type="presOf" srcId="{63CBD156-5486-4803-9BD1-7C3729057091}" destId="{03EBA786-8C66-4916-AB62-AA4CE1F95E74}" srcOrd="0" destOrd="0" presId="urn:microsoft.com/office/officeart/2005/8/layout/venn3"/>
    <dgm:cxn modelId="{E467F809-2424-4ECF-8338-98DD454209FA}" type="presOf" srcId="{C8F8B091-E0E0-44DA-B8FF-EAD54918B79D}" destId="{465D9D23-D793-49C1-9A1A-6D0600A9524D}" srcOrd="0" destOrd="0" presId="urn:microsoft.com/office/officeart/2005/8/layout/venn3"/>
    <dgm:cxn modelId="{CE3F1B72-7A40-4A45-AB35-0479ED95D640}" srcId="{0C6C1144-3314-42B4-99EF-12E6B95541BD}" destId="{63CBD156-5486-4803-9BD1-7C3729057091}" srcOrd="2" destOrd="0" parTransId="{FCE18899-F101-45A1-BA33-4BC6DBDAB3FF}" sibTransId="{0FB5DC27-C161-4C44-95CC-8D7B8EAE1321}"/>
    <dgm:cxn modelId="{EE2BCFED-59F8-487B-956A-DA1A86ED18D9}" srcId="{0C6C1144-3314-42B4-99EF-12E6B95541BD}" destId="{5440008A-7652-40A9-A2A2-AF7539C7CA34}" srcOrd="3" destOrd="0" parTransId="{70BA76BC-D971-4986-863D-1377BADDC2D3}" sibTransId="{FFB33104-FFF5-464C-82C2-7ED61ED7258A}"/>
    <dgm:cxn modelId="{E929ACD4-0716-4C3D-A49E-4AE50430381E}" srcId="{0C6C1144-3314-42B4-99EF-12E6B95541BD}" destId="{A2DD3498-4D47-499F-913F-43EE062BE223}" srcOrd="0" destOrd="0" parTransId="{7E6103FF-796C-444A-BD61-122D4C22F5E1}" sibTransId="{73743166-27C7-418C-8B4C-8DECD77560CB}"/>
    <dgm:cxn modelId="{8A517CB1-B181-4527-84B7-DC0492AA2D2E}" type="presOf" srcId="{0C6C1144-3314-42B4-99EF-12E6B95541BD}" destId="{35BC62E0-44C9-4A14-AAFD-B7AC6FD2EAC6}" srcOrd="0" destOrd="0" presId="urn:microsoft.com/office/officeart/2005/8/layout/venn3"/>
    <dgm:cxn modelId="{0955CF55-EB83-46CF-8B76-CCDB08E10792}" srcId="{0C6C1144-3314-42B4-99EF-12E6B95541BD}" destId="{C8F8B091-E0E0-44DA-B8FF-EAD54918B79D}" srcOrd="1" destOrd="0" parTransId="{8EC6F4EB-C878-462F-8618-F1F367EC525C}" sibTransId="{F02442D2-FB05-4CB3-A303-6E98B75FF064}"/>
    <dgm:cxn modelId="{A1572645-0CE1-444F-B8DC-CEBE9698D66C}" type="presParOf" srcId="{35BC62E0-44C9-4A14-AAFD-B7AC6FD2EAC6}" destId="{48C6DBA3-3B4A-4EDA-861F-A808BEE8E7BA}" srcOrd="0" destOrd="0" presId="urn:microsoft.com/office/officeart/2005/8/layout/venn3"/>
    <dgm:cxn modelId="{80BE5663-7084-4F80-AD70-5DDBEBBAF670}" type="presParOf" srcId="{35BC62E0-44C9-4A14-AAFD-B7AC6FD2EAC6}" destId="{B69AF153-839E-4366-A3D0-6BC5D39FDE89}" srcOrd="1" destOrd="0" presId="urn:microsoft.com/office/officeart/2005/8/layout/venn3"/>
    <dgm:cxn modelId="{AE30D82F-39A6-4F67-8B07-8CE9ABFC818D}" type="presParOf" srcId="{35BC62E0-44C9-4A14-AAFD-B7AC6FD2EAC6}" destId="{465D9D23-D793-49C1-9A1A-6D0600A9524D}" srcOrd="2" destOrd="0" presId="urn:microsoft.com/office/officeart/2005/8/layout/venn3"/>
    <dgm:cxn modelId="{8B5666A7-0196-4848-9C73-E99550E65F0B}" type="presParOf" srcId="{35BC62E0-44C9-4A14-AAFD-B7AC6FD2EAC6}" destId="{A3B47893-A842-46F0-8ACD-8674BC603CD9}" srcOrd="3" destOrd="0" presId="urn:microsoft.com/office/officeart/2005/8/layout/venn3"/>
    <dgm:cxn modelId="{53FADC25-A686-4572-9D00-F88C833E18C5}" type="presParOf" srcId="{35BC62E0-44C9-4A14-AAFD-B7AC6FD2EAC6}" destId="{03EBA786-8C66-4916-AB62-AA4CE1F95E74}" srcOrd="4" destOrd="0" presId="urn:microsoft.com/office/officeart/2005/8/layout/venn3"/>
    <dgm:cxn modelId="{8C230807-B51A-4129-82E2-FD1ADEA988DE}" type="presParOf" srcId="{35BC62E0-44C9-4A14-AAFD-B7AC6FD2EAC6}" destId="{5C4947E5-9B7F-4758-86CF-227C1606D7A6}" srcOrd="5" destOrd="0" presId="urn:microsoft.com/office/officeart/2005/8/layout/venn3"/>
    <dgm:cxn modelId="{8AF4F124-E6A4-46D8-9C6E-7BB32D2883FD}" type="presParOf" srcId="{35BC62E0-44C9-4A14-AAFD-B7AC6FD2EAC6}" destId="{1846555E-F44B-4336-94C4-5E7F547E9041}" srcOrd="6" destOrd="0" presId="urn:microsoft.com/office/officeart/2005/8/layout/venn3"/>
    <dgm:cxn modelId="{4F312F99-2A7F-4E37-BDFE-0B2B820F1008}" type="presParOf" srcId="{35BC62E0-44C9-4A14-AAFD-B7AC6FD2EAC6}" destId="{564D29B2-A7FC-4A91-B417-73C2BDE7C4F7}" srcOrd="7" destOrd="0" presId="urn:microsoft.com/office/officeart/2005/8/layout/venn3"/>
    <dgm:cxn modelId="{1C8C771A-3B70-469F-B894-870D48AD4E66}" type="presParOf" srcId="{35BC62E0-44C9-4A14-AAFD-B7AC6FD2EAC6}" destId="{854226A8-040A-4050-97AA-57C664802BD7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AC42D3-B2C3-4DE1-AC29-F1E06B4FCEBB}" type="doc">
      <dgm:prSet loTypeId="urn:microsoft.com/office/officeart/2005/8/layout/arrow6" loCatId="process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l-GR"/>
        </a:p>
      </dgm:t>
    </dgm:pt>
    <dgm:pt modelId="{ABE7F9A6-4979-40EF-A8AC-09EC61459FCA}">
      <dgm:prSet/>
      <dgm:spPr/>
      <dgm:t>
        <a:bodyPr/>
        <a:lstStyle/>
        <a:p>
          <a:pPr rtl="0"/>
          <a:r>
            <a:rPr lang="en-US" dirty="0" smtClean="0"/>
            <a:t>A. </a:t>
          </a:r>
          <a:r>
            <a:rPr lang="el-GR" dirty="0" smtClean="0"/>
            <a:t>ΠΡΟΤΕΡΑΙΟΤΗΤΕΣ</a:t>
          </a:r>
          <a:r>
            <a:rPr lang="en-US" dirty="0" smtClean="0"/>
            <a:t> </a:t>
          </a:r>
          <a:r>
            <a:rPr lang="el-GR" dirty="0" smtClean="0"/>
            <a:t>ΠΟΛΙΤΙΚΗΣ</a:t>
          </a:r>
          <a:endParaRPr lang="el-GR" dirty="0"/>
        </a:p>
      </dgm:t>
    </dgm:pt>
    <dgm:pt modelId="{04C46DCA-1E6C-4D37-8997-1EFF942F4082}" type="parTrans" cxnId="{0E56AA0D-D5CF-4075-8AD2-697E5709589B}">
      <dgm:prSet/>
      <dgm:spPr/>
      <dgm:t>
        <a:bodyPr/>
        <a:lstStyle/>
        <a:p>
          <a:endParaRPr lang="el-GR"/>
        </a:p>
      </dgm:t>
    </dgm:pt>
    <dgm:pt modelId="{9F81FCCD-64DB-4B5C-A0C9-C4BB7BC2B29F}" type="sibTrans" cxnId="{0E56AA0D-D5CF-4075-8AD2-697E5709589B}">
      <dgm:prSet/>
      <dgm:spPr/>
      <dgm:t>
        <a:bodyPr/>
        <a:lstStyle/>
        <a:p>
          <a:endParaRPr lang="el-GR"/>
        </a:p>
      </dgm:t>
    </dgm:pt>
    <dgm:pt modelId="{4DD290EA-15BD-46DB-9B52-70A3AD351E6D}">
      <dgm:prSet/>
      <dgm:spPr/>
      <dgm:t>
        <a:bodyPr/>
        <a:lstStyle/>
        <a:p>
          <a:pPr rtl="0"/>
          <a:r>
            <a:rPr lang="el-GR" dirty="0" smtClean="0"/>
            <a:t>Β. ΣΤΡΑΤΗΓΙΚΗ ΔΙΑΔΟΣΗΣ ΚΑΙ ΑΞΙΟΠΟΙΗΣΗΣ  ΑΠΟΤΕΛΕΣΜΑΤΩΝ  </a:t>
          </a:r>
          <a:endParaRPr lang="en-US" dirty="0"/>
        </a:p>
      </dgm:t>
    </dgm:pt>
    <dgm:pt modelId="{820E208F-4D66-45B6-980A-96925B4ED9B9}" type="parTrans" cxnId="{242EA981-C818-4B9A-8826-D390F8F3C6B2}">
      <dgm:prSet/>
      <dgm:spPr/>
      <dgm:t>
        <a:bodyPr/>
        <a:lstStyle/>
        <a:p>
          <a:endParaRPr lang="el-GR"/>
        </a:p>
      </dgm:t>
    </dgm:pt>
    <dgm:pt modelId="{79482A82-790F-49AD-89DC-1DFC326CC477}" type="sibTrans" cxnId="{242EA981-C818-4B9A-8826-D390F8F3C6B2}">
      <dgm:prSet/>
      <dgm:spPr/>
      <dgm:t>
        <a:bodyPr/>
        <a:lstStyle/>
        <a:p>
          <a:endParaRPr lang="el-GR"/>
        </a:p>
      </dgm:t>
    </dgm:pt>
    <dgm:pt modelId="{C474FA94-1938-4FB4-9E6E-3A152878A81F}" type="pres">
      <dgm:prSet presAssocID="{7BAC42D3-B2C3-4DE1-AC29-F1E06B4FCEB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EA01A0E-BA35-4807-8F58-62ED551AD9E7}" type="pres">
      <dgm:prSet presAssocID="{7BAC42D3-B2C3-4DE1-AC29-F1E06B4FCEBB}" presName="ribbon" presStyleLbl="node1" presStyleIdx="0" presStyleCnt="1"/>
      <dgm:spPr/>
    </dgm:pt>
    <dgm:pt modelId="{13209AF5-1E71-41BF-B501-143F1560E1E7}" type="pres">
      <dgm:prSet presAssocID="{7BAC42D3-B2C3-4DE1-AC29-F1E06B4FCEBB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AA68D5B-B5DE-4EB5-8B45-2D3C551A8D58}" type="pres">
      <dgm:prSet presAssocID="{7BAC42D3-B2C3-4DE1-AC29-F1E06B4FCEBB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C71E69B-8715-47F2-B2E9-05EC4AD7FDC6}" type="presOf" srcId="{ABE7F9A6-4979-40EF-A8AC-09EC61459FCA}" destId="{13209AF5-1E71-41BF-B501-143F1560E1E7}" srcOrd="0" destOrd="0" presId="urn:microsoft.com/office/officeart/2005/8/layout/arrow6"/>
    <dgm:cxn modelId="{AF79D656-AEA8-434C-9146-6B04850B41C6}" type="presOf" srcId="{4DD290EA-15BD-46DB-9B52-70A3AD351E6D}" destId="{2AA68D5B-B5DE-4EB5-8B45-2D3C551A8D58}" srcOrd="0" destOrd="0" presId="urn:microsoft.com/office/officeart/2005/8/layout/arrow6"/>
    <dgm:cxn modelId="{242EA981-C818-4B9A-8826-D390F8F3C6B2}" srcId="{7BAC42D3-B2C3-4DE1-AC29-F1E06B4FCEBB}" destId="{4DD290EA-15BD-46DB-9B52-70A3AD351E6D}" srcOrd="1" destOrd="0" parTransId="{820E208F-4D66-45B6-980A-96925B4ED9B9}" sibTransId="{79482A82-790F-49AD-89DC-1DFC326CC477}"/>
    <dgm:cxn modelId="{A78E708B-7EF8-4EB2-B2E8-4532C8352F07}" type="presOf" srcId="{7BAC42D3-B2C3-4DE1-AC29-F1E06B4FCEBB}" destId="{C474FA94-1938-4FB4-9E6E-3A152878A81F}" srcOrd="0" destOrd="0" presId="urn:microsoft.com/office/officeart/2005/8/layout/arrow6"/>
    <dgm:cxn modelId="{0E56AA0D-D5CF-4075-8AD2-697E5709589B}" srcId="{7BAC42D3-B2C3-4DE1-AC29-F1E06B4FCEBB}" destId="{ABE7F9A6-4979-40EF-A8AC-09EC61459FCA}" srcOrd="0" destOrd="0" parTransId="{04C46DCA-1E6C-4D37-8997-1EFF942F4082}" sibTransId="{9F81FCCD-64DB-4B5C-A0C9-C4BB7BC2B29F}"/>
    <dgm:cxn modelId="{A32F6A90-BA81-4B7D-95BA-52E131DD5CFB}" type="presParOf" srcId="{C474FA94-1938-4FB4-9E6E-3A152878A81F}" destId="{4EA01A0E-BA35-4807-8F58-62ED551AD9E7}" srcOrd="0" destOrd="0" presId="urn:microsoft.com/office/officeart/2005/8/layout/arrow6"/>
    <dgm:cxn modelId="{64296949-32E2-4CB3-9E87-A609ABDB4449}" type="presParOf" srcId="{C474FA94-1938-4FB4-9E6E-3A152878A81F}" destId="{13209AF5-1E71-41BF-B501-143F1560E1E7}" srcOrd="1" destOrd="0" presId="urn:microsoft.com/office/officeart/2005/8/layout/arrow6"/>
    <dgm:cxn modelId="{72F45AA9-4DC6-45B1-B5D3-91A6AE8EDBAC}" type="presParOf" srcId="{C474FA94-1938-4FB4-9E6E-3A152878A81F}" destId="{2AA68D5B-B5DE-4EB5-8B45-2D3C551A8D58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B97474-1415-41B5-B8B0-1E515E576EFD}" type="doc">
      <dgm:prSet loTypeId="urn:microsoft.com/office/officeart/2005/8/layout/matrix3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1B3EFDF-2047-4C64-A7C3-410140864DD9}">
      <dgm:prSet/>
      <dgm:spPr/>
      <dgm:t>
        <a:bodyPr/>
        <a:lstStyle/>
        <a:p>
          <a:pPr rtl="0"/>
          <a:r>
            <a:rPr lang="el-GR" dirty="0" smtClean="0"/>
            <a:t>Εφαρμόζονται στην κύρια </a:t>
          </a:r>
          <a:r>
            <a:rPr lang="el-GR" dirty="0" err="1" smtClean="0"/>
            <a:t>Δραση</a:t>
          </a:r>
          <a:r>
            <a:rPr lang="el-GR" dirty="0" smtClean="0"/>
            <a:t> 2-Στρατηγικές Προτεραιότητες </a:t>
          </a:r>
          <a:endParaRPr lang="el-GR" dirty="0"/>
        </a:p>
      </dgm:t>
    </dgm:pt>
    <dgm:pt modelId="{A92D5C17-CD14-4AE0-8020-ECF41C16464E}" type="parTrans" cxnId="{303A385C-8FF5-4FE5-8334-C562C973BF32}">
      <dgm:prSet/>
      <dgm:spPr/>
      <dgm:t>
        <a:bodyPr/>
        <a:lstStyle/>
        <a:p>
          <a:endParaRPr lang="el-GR"/>
        </a:p>
      </dgm:t>
    </dgm:pt>
    <dgm:pt modelId="{0C4486E3-75AB-41AD-9419-4103A7F967DA}" type="sibTrans" cxnId="{303A385C-8FF5-4FE5-8334-C562C973BF32}">
      <dgm:prSet/>
      <dgm:spPr/>
      <dgm:t>
        <a:bodyPr/>
        <a:lstStyle/>
        <a:p>
          <a:endParaRPr lang="el-GR"/>
        </a:p>
      </dgm:t>
    </dgm:pt>
    <dgm:pt modelId="{52C34865-397F-47A7-95E7-2E240E209654}">
      <dgm:prSet/>
      <dgm:spPr/>
      <dgm:t>
        <a:bodyPr/>
        <a:lstStyle/>
        <a:p>
          <a:pPr rtl="0"/>
          <a:r>
            <a:rPr lang="el-GR" dirty="0" smtClean="0"/>
            <a:t>Καθορισμένα θέματα πολιτικής στα οποία πρέπει να ανταποκρίνονται οι προτάσεις σχεδίων</a:t>
          </a:r>
          <a:endParaRPr lang="el-GR" dirty="0"/>
        </a:p>
      </dgm:t>
    </dgm:pt>
    <dgm:pt modelId="{440F9B47-FCE0-47F7-8B0C-0BA86234B89E}" type="parTrans" cxnId="{A92606B7-820A-4CBF-8976-79E37A113B7C}">
      <dgm:prSet/>
      <dgm:spPr/>
      <dgm:t>
        <a:bodyPr/>
        <a:lstStyle/>
        <a:p>
          <a:endParaRPr lang="el-GR"/>
        </a:p>
      </dgm:t>
    </dgm:pt>
    <dgm:pt modelId="{76C0EA08-35D8-4AC0-BC82-CA4B2A24F2C6}" type="sibTrans" cxnId="{A92606B7-820A-4CBF-8976-79E37A113B7C}">
      <dgm:prSet/>
      <dgm:spPr/>
      <dgm:t>
        <a:bodyPr/>
        <a:lstStyle/>
        <a:p>
          <a:endParaRPr lang="el-GR"/>
        </a:p>
      </dgm:t>
    </dgm:pt>
    <dgm:pt modelId="{6499FA64-088E-4CE6-88C4-E7A95B77D26F}">
      <dgm:prSet/>
      <dgm:spPr/>
      <dgm:t>
        <a:bodyPr/>
        <a:lstStyle/>
        <a:p>
          <a:pPr rtl="0"/>
          <a:r>
            <a:rPr lang="el-GR" dirty="0" smtClean="0"/>
            <a:t>Εστιάζουν το πρόγραμμα-εξασφαλίζουν συμβολή στις κύριες προκλήσεις για την Ευρώπη</a:t>
          </a:r>
          <a:endParaRPr lang="el-GR" dirty="0"/>
        </a:p>
      </dgm:t>
    </dgm:pt>
    <dgm:pt modelId="{7FA1AF29-56F5-4B57-9E0B-158D8D227AEC}" type="parTrans" cxnId="{924AC6B8-BD95-434B-9256-1A476E24879E}">
      <dgm:prSet/>
      <dgm:spPr/>
      <dgm:t>
        <a:bodyPr/>
        <a:lstStyle/>
        <a:p>
          <a:endParaRPr lang="el-GR"/>
        </a:p>
      </dgm:t>
    </dgm:pt>
    <dgm:pt modelId="{10193B7A-FD66-4D4F-86CB-6F06FBC3D511}" type="sibTrans" cxnId="{924AC6B8-BD95-434B-9256-1A476E24879E}">
      <dgm:prSet/>
      <dgm:spPr/>
      <dgm:t>
        <a:bodyPr/>
        <a:lstStyle/>
        <a:p>
          <a:endParaRPr lang="el-GR"/>
        </a:p>
      </dgm:t>
    </dgm:pt>
    <dgm:pt modelId="{0717FDBC-3D77-484D-B291-E39EFF04299F}">
      <dgm:prSet/>
      <dgm:spPr/>
      <dgm:t>
        <a:bodyPr/>
        <a:lstStyle/>
        <a:p>
          <a:pPr rtl="0"/>
          <a:r>
            <a:rPr lang="el-GR" dirty="0" smtClean="0"/>
            <a:t>Καθορίζονται στο ετήσιο Πρόγραμμα Εργασίας και περιλαμβάνονται στον Οδηγό του Προγράμματος (μέρος Β’)</a:t>
          </a:r>
          <a:endParaRPr lang="el-GR" dirty="0"/>
        </a:p>
      </dgm:t>
    </dgm:pt>
    <dgm:pt modelId="{4BFFADA0-85E6-42D3-AEC4-3F39AD9E609A}" type="parTrans" cxnId="{80DA76FE-B229-46C0-86F5-6B944C9C74F9}">
      <dgm:prSet/>
      <dgm:spPr/>
      <dgm:t>
        <a:bodyPr/>
        <a:lstStyle/>
        <a:p>
          <a:endParaRPr lang="el-GR"/>
        </a:p>
      </dgm:t>
    </dgm:pt>
    <dgm:pt modelId="{A6E2E450-B8AC-4822-BAB4-3E3560D32DD4}" type="sibTrans" cxnId="{80DA76FE-B229-46C0-86F5-6B944C9C74F9}">
      <dgm:prSet/>
      <dgm:spPr/>
      <dgm:t>
        <a:bodyPr/>
        <a:lstStyle/>
        <a:p>
          <a:endParaRPr lang="el-GR"/>
        </a:p>
      </dgm:t>
    </dgm:pt>
    <dgm:pt modelId="{078084E7-021D-4E7F-9C0C-C26D41AD9495}" type="pres">
      <dgm:prSet presAssocID="{B3B97474-1415-41B5-B8B0-1E515E576EF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D128C0F-9F98-4B29-9883-E807EB77E785}" type="pres">
      <dgm:prSet presAssocID="{B3B97474-1415-41B5-B8B0-1E515E576EFD}" presName="diamond" presStyleLbl="bgShp" presStyleIdx="0" presStyleCnt="1"/>
      <dgm:spPr/>
    </dgm:pt>
    <dgm:pt modelId="{BFADA607-F79A-4421-B2A3-7E78E84A97EB}" type="pres">
      <dgm:prSet presAssocID="{B3B97474-1415-41B5-B8B0-1E515E576EFD}" presName="quad1" presStyleLbl="node1" presStyleIdx="0" presStyleCnt="4" custScaleX="115924" custScaleY="106928" custLinFactNeighborX="-12004" custLinFactNeighborY="-18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0E5A9D7-7990-4E24-8C6F-3A95FF3EE538}" type="pres">
      <dgm:prSet presAssocID="{B3B97474-1415-41B5-B8B0-1E515E576EFD}" presName="quad2" presStyleLbl="node1" presStyleIdx="1" presStyleCnt="4" custScaleX="110450" custScaleY="1031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F87E94F-F8AA-4C51-B4CA-D7E7CC9080BF}" type="pres">
      <dgm:prSet presAssocID="{B3B97474-1415-41B5-B8B0-1E515E576EFD}" presName="quad3" presStyleLbl="node1" presStyleIdx="2" presStyleCnt="4" custLinFactNeighborX="-7506" custLinFactNeighborY="-15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2B18A19-C034-4EF4-8514-03D0CCC636C3}" type="pres">
      <dgm:prSet presAssocID="{B3B97474-1415-41B5-B8B0-1E515E576EFD}" presName="quad4" presStyleLbl="node1" presStyleIdx="3" presStyleCnt="4" custLinFactNeighborX="-2737" custLinFactNeighborY="-15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0DA76FE-B229-46C0-86F5-6B944C9C74F9}" srcId="{B3B97474-1415-41B5-B8B0-1E515E576EFD}" destId="{0717FDBC-3D77-484D-B291-E39EFF04299F}" srcOrd="3" destOrd="0" parTransId="{4BFFADA0-85E6-42D3-AEC4-3F39AD9E609A}" sibTransId="{A6E2E450-B8AC-4822-BAB4-3E3560D32DD4}"/>
    <dgm:cxn modelId="{A92606B7-820A-4CBF-8976-79E37A113B7C}" srcId="{B3B97474-1415-41B5-B8B0-1E515E576EFD}" destId="{52C34865-397F-47A7-95E7-2E240E209654}" srcOrd="1" destOrd="0" parTransId="{440F9B47-FCE0-47F7-8B0C-0BA86234B89E}" sibTransId="{76C0EA08-35D8-4AC0-BC82-CA4B2A24F2C6}"/>
    <dgm:cxn modelId="{BE1A131F-43D7-4EE4-9873-F9AB955DD07C}" type="presOf" srcId="{91B3EFDF-2047-4C64-A7C3-410140864DD9}" destId="{BFADA607-F79A-4421-B2A3-7E78E84A97EB}" srcOrd="0" destOrd="0" presId="urn:microsoft.com/office/officeart/2005/8/layout/matrix3"/>
    <dgm:cxn modelId="{924AC6B8-BD95-434B-9256-1A476E24879E}" srcId="{B3B97474-1415-41B5-B8B0-1E515E576EFD}" destId="{6499FA64-088E-4CE6-88C4-E7A95B77D26F}" srcOrd="2" destOrd="0" parTransId="{7FA1AF29-56F5-4B57-9E0B-158D8D227AEC}" sibTransId="{10193B7A-FD66-4D4F-86CB-6F06FBC3D511}"/>
    <dgm:cxn modelId="{3D8DE974-FF38-45B1-B0BF-5BD5D3F2C468}" type="presOf" srcId="{6499FA64-088E-4CE6-88C4-E7A95B77D26F}" destId="{CF87E94F-F8AA-4C51-B4CA-D7E7CC9080BF}" srcOrd="0" destOrd="0" presId="urn:microsoft.com/office/officeart/2005/8/layout/matrix3"/>
    <dgm:cxn modelId="{DD83F77C-F8FA-4793-8BAF-705928F09CEF}" type="presOf" srcId="{B3B97474-1415-41B5-B8B0-1E515E576EFD}" destId="{078084E7-021D-4E7F-9C0C-C26D41AD9495}" srcOrd="0" destOrd="0" presId="urn:microsoft.com/office/officeart/2005/8/layout/matrix3"/>
    <dgm:cxn modelId="{303A385C-8FF5-4FE5-8334-C562C973BF32}" srcId="{B3B97474-1415-41B5-B8B0-1E515E576EFD}" destId="{91B3EFDF-2047-4C64-A7C3-410140864DD9}" srcOrd="0" destOrd="0" parTransId="{A92D5C17-CD14-4AE0-8020-ECF41C16464E}" sibTransId="{0C4486E3-75AB-41AD-9419-4103A7F967DA}"/>
    <dgm:cxn modelId="{8A06216F-B1DB-47B9-849C-03F0044279E2}" type="presOf" srcId="{0717FDBC-3D77-484D-B291-E39EFF04299F}" destId="{62B18A19-C034-4EF4-8514-03D0CCC636C3}" srcOrd="0" destOrd="0" presId="urn:microsoft.com/office/officeart/2005/8/layout/matrix3"/>
    <dgm:cxn modelId="{C815C10A-8FB2-4D7D-AEA0-68487BAF2DBD}" type="presOf" srcId="{52C34865-397F-47A7-95E7-2E240E209654}" destId="{90E5A9D7-7990-4E24-8C6F-3A95FF3EE538}" srcOrd="0" destOrd="0" presId="urn:microsoft.com/office/officeart/2005/8/layout/matrix3"/>
    <dgm:cxn modelId="{1D940A25-8405-4924-A1F1-2C67DC97F7A3}" type="presParOf" srcId="{078084E7-021D-4E7F-9C0C-C26D41AD9495}" destId="{7D128C0F-9F98-4B29-9883-E807EB77E785}" srcOrd="0" destOrd="0" presId="urn:microsoft.com/office/officeart/2005/8/layout/matrix3"/>
    <dgm:cxn modelId="{5BBD65FA-5D91-4E9C-B879-02AF5F751EB5}" type="presParOf" srcId="{078084E7-021D-4E7F-9C0C-C26D41AD9495}" destId="{BFADA607-F79A-4421-B2A3-7E78E84A97EB}" srcOrd="1" destOrd="0" presId="urn:microsoft.com/office/officeart/2005/8/layout/matrix3"/>
    <dgm:cxn modelId="{8C4B3834-6BB5-476D-A3D6-FB678ABC44F6}" type="presParOf" srcId="{078084E7-021D-4E7F-9C0C-C26D41AD9495}" destId="{90E5A9D7-7990-4E24-8C6F-3A95FF3EE538}" srcOrd="2" destOrd="0" presId="urn:microsoft.com/office/officeart/2005/8/layout/matrix3"/>
    <dgm:cxn modelId="{6BC1170C-4D3A-4F81-8867-795B7CB7331C}" type="presParOf" srcId="{078084E7-021D-4E7F-9C0C-C26D41AD9495}" destId="{CF87E94F-F8AA-4C51-B4CA-D7E7CC9080BF}" srcOrd="3" destOrd="0" presId="urn:microsoft.com/office/officeart/2005/8/layout/matrix3"/>
    <dgm:cxn modelId="{3A0288A1-333D-40CC-AFB0-397B9D65D991}" type="presParOf" srcId="{078084E7-021D-4E7F-9C0C-C26D41AD9495}" destId="{62B18A19-C034-4EF4-8514-03D0CCC636C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D7C0EF-D2E6-4872-93F4-C9A2682BBB4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l-GR"/>
        </a:p>
      </dgm:t>
    </dgm:pt>
    <dgm:pt modelId="{D16EEB37-0284-465F-8AF3-0D9643803725}">
      <dgm:prSet/>
      <dgm:spPr/>
      <dgm:t>
        <a:bodyPr/>
        <a:lstStyle/>
        <a:p>
          <a:pPr rtl="0"/>
          <a:r>
            <a:rPr lang="el-GR" dirty="0" smtClean="0"/>
            <a:t>Αποκεντρωμένες δράσεις: Στο </a:t>
          </a:r>
          <a:r>
            <a:rPr lang="en-US" dirty="0" smtClean="0"/>
            <a:t>LLP</a:t>
          </a:r>
          <a:r>
            <a:rPr lang="el-GR" dirty="0" smtClean="0"/>
            <a:t> δεν υπήρχαν ευρωπαϊκές προτεραιότητες πολιτικής στις αποκεντρωμένες δράσεις (εκτός από τα </a:t>
          </a:r>
          <a:r>
            <a:rPr lang="en-US" dirty="0" err="1" smtClean="0"/>
            <a:t>LdV</a:t>
          </a:r>
          <a:r>
            <a:rPr lang="en-US" dirty="0" smtClean="0"/>
            <a:t> TOIs)</a:t>
          </a:r>
          <a:r>
            <a:rPr lang="el-GR" dirty="0" smtClean="0"/>
            <a:t>, σε αντίθεση με τις κεντρικές δράσεις όπου υπήρχαν αποκλειστικές προτεραιότητες πολιτικής </a:t>
          </a:r>
          <a:endParaRPr lang="el-GR" dirty="0"/>
        </a:p>
      </dgm:t>
    </dgm:pt>
    <dgm:pt modelId="{B5A4E2CE-59A6-4ED9-AEA5-040466CAB5F5}" type="parTrans" cxnId="{58C71668-C6FB-48B7-B9AE-803335A9F2DF}">
      <dgm:prSet/>
      <dgm:spPr/>
      <dgm:t>
        <a:bodyPr/>
        <a:lstStyle/>
        <a:p>
          <a:endParaRPr lang="el-GR"/>
        </a:p>
      </dgm:t>
    </dgm:pt>
    <dgm:pt modelId="{060265F3-0650-4A20-A92C-F5ADCDB10812}" type="sibTrans" cxnId="{58C71668-C6FB-48B7-B9AE-803335A9F2DF}">
      <dgm:prSet/>
      <dgm:spPr/>
      <dgm:t>
        <a:bodyPr/>
        <a:lstStyle/>
        <a:p>
          <a:endParaRPr lang="el-GR"/>
        </a:p>
      </dgm:t>
    </dgm:pt>
    <dgm:pt modelId="{07BC4853-FA7B-4773-A5EE-A484190C51E7}">
      <dgm:prSet/>
      <dgm:spPr/>
      <dgm:t>
        <a:bodyPr/>
        <a:lstStyle/>
        <a:p>
          <a:pPr rtl="0"/>
          <a:r>
            <a:rPr lang="el-GR" dirty="0" smtClean="0"/>
            <a:t>Στο </a:t>
          </a:r>
          <a:r>
            <a:rPr lang="en-US" dirty="0" smtClean="0"/>
            <a:t>Erasmus+ : </a:t>
          </a:r>
          <a:r>
            <a:rPr lang="el-GR" dirty="0" smtClean="0"/>
            <a:t>Ευρωπαϊκές προτεραιότητες για τις Στρατηγικές Συμπράξεις (ΚΑ2)</a:t>
          </a:r>
          <a:endParaRPr lang="el-GR" dirty="0"/>
        </a:p>
      </dgm:t>
    </dgm:pt>
    <dgm:pt modelId="{162B2A0A-1E14-4362-A79E-A489BBD6A306}" type="parTrans" cxnId="{EB31A072-0F23-4A35-92C1-B5122B5DD4D1}">
      <dgm:prSet/>
      <dgm:spPr/>
      <dgm:t>
        <a:bodyPr/>
        <a:lstStyle/>
        <a:p>
          <a:endParaRPr lang="el-GR"/>
        </a:p>
      </dgm:t>
    </dgm:pt>
    <dgm:pt modelId="{0B9C0930-5B7D-4714-847B-3D7775EAED4A}" type="sibTrans" cxnId="{EB31A072-0F23-4A35-92C1-B5122B5DD4D1}">
      <dgm:prSet/>
      <dgm:spPr/>
      <dgm:t>
        <a:bodyPr/>
        <a:lstStyle/>
        <a:p>
          <a:endParaRPr lang="el-GR"/>
        </a:p>
      </dgm:t>
    </dgm:pt>
    <dgm:pt modelId="{F2CDC023-0344-4DFA-B7EE-95F04C6A173E}" type="pres">
      <dgm:prSet presAssocID="{A9D7C0EF-D2E6-4872-93F4-C9A2682BBB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220E63FF-9E19-46B5-9A73-D55897A1F8C3}" type="pres">
      <dgm:prSet presAssocID="{D16EEB37-0284-465F-8AF3-0D964380372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EEDF087-7032-49C2-829A-8841AD92073E}" type="pres">
      <dgm:prSet presAssocID="{060265F3-0650-4A20-A92C-F5ADCDB10812}" presName="spacer" presStyleCnt="0"/>
      <dgm:spPr/>
    </dgm:pt>
    <dgm:pt modelId="{F58D61D3-8FFA-482A-8E20-D9F70E0D8C51}" type="pres">
      <dgm:prSet presAssocID="{07BC4853-FA7B-4773-A5EE-A484190C51E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F5AB746-EDE3-4B9A-92AE-CD5E5C8B28F2}" type="presOf" srcId="{D16EEB37-0284-465F-8AF3-0D9643803725}" destId="{220E63FF-9E19-46B5-9A73-D55897A1F8C3}" srcOrd="0" destOrd="0" presId="urn:microsoft.com/office/officeart/2005/8/layout/vList2"/>
    <dgm:cxn modelId="{3E944BB8-54A3-4427-A317-436B4A8B2740}" type="presOf" srcId="{07BC4853-FA7B-4773-A5EE-A484190C51E7}" destId="{F58D61D3-8FFA-482A-8E20-D9F70E0D8C51}" srcOrd="0" destOrd="0" presId="urn:microsoft.com/office/officeart/2005/8/layout/vList2"/>
    <dgm:cxn modelId="{EB31A072-0F23-4A35-92C1-B5122B5DD4D1}" srcId="{A9D7C0EF-D2E6-4872-93F4-C9A2682BBB42}" destId="{07BC4853-FA7B-4773-A5EE-A484190C51E7}" srcOrd="1" destOrd="0" parTransId="{162B2A0A-1E14-4362-A79E-A489BBD6A306}" sibTransId="{0B9C0930-5B7D-4714-847B-3D7775EAED4A}"/>
    <dgm:cxn modelId="{B9F09901-4770-4ED1-B5D8-B3963AD98C5C}" type="presOf" srcId="{A9D7C0EF-D2E6-4872-93F4-C9A2682BBB42}" destId="{F2CDC023-0344-4DFA-B7EE-95F04C6A173E}" srcOrd="0" destOrd="0" presId="urn:microsoft.com/office/officeart/2005/8/layout/vList2"/>
    <dgm:cxn modelId="{58C71668-C6FB-48B7-B9AE-803335A9F2DF}" srcId="{A9D7C0EF-D2E6-4872-93F4-C9A2682BBB42}" destId="{D16EEB37-0284-465F-8AF3-0D9643803725}" srcOrd="0" destOrd="0" parTransId="{B5A4E2CE-59A6-4ED9-AEA5-040466CAB5F5}" sibTransId="{060265F3-0650-4A20-A92C-F5ADCDB10812}"/>
    <dgm:cxn modelId="{88499038-9DED-4D43-B4F0-C7DC169BEB17}" type="presParOf" srcId="{F2CDC023-0344-4DFA-B7EE-95F04C6A173E}" destId="{220E63FF-9E19-46B5-9A73-D55897A1F8C3}" srcOrd="0" destOrd="0" presId="urn:microsoft.com/office/officeart/2005/8/layout/vList2"/>
    <dgm:cxn modelId="{CDF7E084-D4EA-4A2D-AE5E-3D781AFDC24A}" type="presParOf" srcId="{F2CDC023-0344-4DFA-B7EE-95F04C6A173E}" destId="{7EEDF087-7032-49C2-829A-8841AD92073E}" srcOrd="1" destOrd="0" presId="urn:microsoft.com/office/officeart/2005/8/layout/vList2"/>
    <dgm:cxn modelId="{E6CC6B5D-D04D-497E-BED2-D5CF6068A7F7}" type="presParOf" srcId="{F2CDC023-0344-4DFA-B7EE-95F04C6A173E}" destId="{F58D61D3-8FFA-482A-8E20-D9F70E0D8C5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855F5B-AC06-4AAE-B4A7-88CD02338765}" type="doc">
      <dgm:prSet loTypeId="urn:microsoft.com/office/officeart/2005/8/layout/process1" loCatId="process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l-GR"/>
        </a:p>
      </dgm:t>
    </dgm:pt>
    <dgm:pt modelId="{92358FF6-A621-4716-906A-DCAD94739259}">
      <dgm:prSet/>
      <dgm:spPr/>
      <dgm:t>
        <a:bodyPr/>
        <a:lstStyle/>
        <a:p>
          <a:pPr rtl="0"/>
          <a:r>
            <a:rPr lang="el-GR" dirty="0" smtClean="0"/>
            <a:t>Αξιολόγηση των οριζόντιων δεξιοτήτων και την ανάληψη πρακτικών επιχειρηματικών εμπειριών</a:t>
          </a:r>
          <a:endParaRPr lang="el-GR" dirty="0"/>
        </a:p>
      </dgm:t>
    </dgm:pt>
    <dgm:pt modelId="{694742FB-0497-4D6E-9EAF-55D45529D3C4}" type="parTrans" cxnId="{47AB19DD-2376-4804-A7E4-F39008AF867B}">
      <dgm:prSet/>
      <dgm:spPr/>
      <dgm:t>
        <a:bodyPr/>
        <a:lstStyle/>
        <a:p>
          <a:endParaRPr lang="el-GR"/>
        </a:p>
      </dgm:t>
    </dgm:pt>
    <dgm:pt modelId="{CDF69E1B-CF2C-4415-B6CE-63EB432CFA14}" type="sibTrans" cxnId="{47AB19DD-2376-4804-A7E4-F39008AF867B}">
      <dgm:prSet/>
      <dgm:spPr/>
      <dgm:t>
        <a:bodyPr/>
        <a:lstStyle/>
        <a:p>
          <a:endParaRPr lang="el-GR"/>
        </a:p>
      </dgm:t>
    </dgm:pt>
    <dgm:pt modelId="{F11ACDE6-4CA2-41E8-B2C2-CD23089059D7}">
      <dgm:prSet/>
      <dgm:spPr/>
      <dgm:t>
        <a:bodyPr/>
        <a:lstStyle/>
        <a:p>
          <a:pPr rtl="0"/>
          <a:r>
            <a:rPr lang="el-GR" dirty="0" smtClean="0"/>
            <a:t>Επαγγελματική ανάπτυξη σε μεθοδολογίες ΤΠΕ/υιοθέτηση Ανοιχτών Εκπαιδευτικών Πόρων</a:t>
          </a:r>
          <a:endParaRPr lang="el-GR" dirty="0"/>
        </a:p>
      </dgm:t>
    </dgm:pt>
    <dgm:pt modelId="{386A177E-D34C-4B55-97FE-0C3678E2CB97}" type="parTrans" cxnId="{45C50C28-8557-44AA-B2CB-E2B1AB66F5EB}">
      <dgm:prSet/>
      <dgm:spPr/>
      <dgm:t>
        <a:bodyPr/>
        <a:lstStyle/>
        <a:p>
          <a:endParaRPr lang="el-GR"/>
        </a:p>
      </dgm:t>
    </dgm:pt>
    <dgm:pt modelId="{9306A948-03FF-47AD-B272-A53EA7B88923}" type="sibTrans" cxnId="{45C50C28-8557-44AA-B2CB-E2B1AB66F5EB}">
      <dgm:prSet/>
      <dgm:spPr/>
      <dgm:t>
        <a:bodyPr/>
        <a:lstStyle/>
        <a:p>
          <a:endParaRPr lang="el-GR"/>
        </a:p>
      </dgm:t>
    </dgm:pt>
    <dgm:pt modelId="{5445AE7D-A8D3-4DED-B740-04FB75AC5CDA}">
      <dgm:prSet/>
      <dgm:spPr/>
      <dgm:t>
        <a:bodyPr/>
        <a:lstStyle/>
        <a:p>
          <a:pPr rtl="0"/>
          <a:r>
            <a:rPr lang="el-GR" dirty="0" smtClean="0"/>
            <a:t>Πιστοποίηση της άτυπης και μη τυπικής μάθησης-διαπερατότητας με τυπική</a:t>
          </a:r>
          <a:endParaRPr lang="el-GR" dirty="0"/>
        </a:p>
      </dgm:t>
    </dgm:pt>
    <dgm:pt modelId="{041FE4CA-3189-4379-AE70-6C72768E9C87}" type="parTrans" cxnId="{BAA3FE7E-F13B-40E8-95B8-D5A7DA140D79}">
      <dgm:prSet/>
      <dgm:spPr/>
      <dgm:t>
        <a:bodyPr/>
        <a:lstStyle/>
        <a:p>
          <a:endParaRPr lang="el-GR"/>
        </a:p>
      </dgm:t>
    </dgm:pt>
    <dgm:pt modelId="{CA00371C-2E4D-4826-BBB4-18E3A38AD3F0}" type="sibTrans" cxnId="{BAA3FE7E-F13B-40E8-95B8-D5A7DA140D79}">
      <dgm:prSet/>
      <dgm:spPr/>
      <dgm:t>
        <a:bodyPr/>
        <a:lstStyle/>
        <a:p>
          <a:endParaRPr lang="el-GR"/>
        </a:p>
      </dgm:t>
    </dgm:pt>
    <dgm:pt modelId="{B81AFD91-6A5A-4E61-8EA8-2AF5CC90FBCA}" type="pres">
      <dgm:prSet presAssocID="{3B855F5B-AC06-4AAE-B4A7-88CD023387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2CDAA47-C3A8-4B9F-B742-E052EF60AA65}" type="pres">
      <dgm:prSet presAssocID="{92358FF6-A621-4716-906A-DCAD9473925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5D1280E-0FA3-4C35-B419-6B1D0C962A2A}" type="pres">
      <dgm:prSet presAssocID="{CDF69E1B-CF2C-4415-B6CE-63EB432CFA14}" presName="sibTrans" presStyleLbl="sibTrans2D1" presStyleIdx="0" presStyleCnt="2"/>
      <dgm:spPr/>
      <dgm:t>
        <a:bodyPr/>
        <a:lstStyle/>
        <a:p>
          <a:endParaRPr lang="el-GR"/>
        </a:p>
      </dgm:t>
    </dgm:pt>
    <dgm:pt modelId="{1C76653F-A35E-43ED-A437-795E8E414A04}" type="pres">
      <dgm:prSet presAssocID="{CDF69E1B-CF2C-4415-B6CE-63EB432CFA14}" presName="connectorText" presStyleLbl="sibTrans2D1" presStyleIdx="0" presStyleCnt="2"/>
      <dgm:spPr/>
      <dgm:t>
        <a:bodyPr/>
        <a:lstStyle/>
        <a:p>
          <a:endParaRPr lang="el-GR"/>
        </a:p>
      </dgm:t>
    </dgm:pt>
    <dgm:pt modelId="{33E2BEFB-5A55-4ABD-9689-433B18A19122}" type="pres">
      <dgm:prSet presAssocID="{F11ACDE6-4CA2-41E8-B2C2-CD23089059D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BE66D8E-5C4E-499B-BDA9-F18F36B1A313}" type="pres">
      <dgm:prSet presAssocID="{9306A948-03FF-47AD-B272-A53EA7B88923}" presName="sibTrans" presStyleLbl="sibTrans2D1" presStyleIdx="1" presStyleCnt="2"/>
      <dgm:spPr/>
      <dgm:t>
        <a:bodyPr/>
        <a:lstStyle/>
        <a:p>
          <a:endParaRPr lang="el-GR"/>
        </a:p>
      </dgm:t>
    </dgm:pt>
    <dgm:pt modelId="{6CA68871-2984-4FA9-8D30-3DCD0B20F602}" type="pres">
      <dgm:prSet presAssocID="{9306A948-03FF-47AD-B272-A53EA7B88923}" presName="connectorText" presStyleLbl="sibTrans2D1" presStyleIdx="1" presStyleCnt="2"/>
      <dgm:spPr/>
      <dgm:t>
        <a:bodyPr/>
        <a:lstStyle/>
        <a:p>
          <a:endParaRPr lang="el-GR"/>
        </a:p>
      </dgm:t>
    </dgm:pt>
    <dgm:pt modelId="{1FC82FDD-576D-470D-96EA-8C99AC0E6EED}" type="pres">
      <dgm:prSet presAssocID="{5445AE7D-A8D3-4DED-B740-04FB75AC5CD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7AB19DD-2376-4804-A7E4-F39008AF867B}" srcId="{3B855F5B-AC06-4AAE-B4A7-88CD02338765}" destId="{92358FF6-A621-4716-906A-DCAD94739259}" srcOrd="0" destOrd="0" parTransId="{694742FB-0497-4D6E-9EAF-55D45529D3C4}" sibTransId="{CDF69E1B-CF2C-4415-B6CE-63EB432CFA14}"/>
    <dgm:cxn modelId="{EDB9B5A3-5BCD-4CD7-99ED-305CC66FA6BB}" type="presOf" srcId="{3B855F5B-AC06-4AAE-B4A7-88CD02338765}" destId="{B81AFD91-6A5A-4E61-8EA8-2AF5CC90FBCA}" srcOrd="0" destOrd="0" presId="urn:microsoft.com/office/officeart/2005/8/layout/process1"/>
    <dgm:cxn modelId="{AAAD676C-6EBB-4D34-8837-1752B1D06D98}" type="presOf" srcId="{F11ACDE6-4CA2-41E8-B2C2-CD23089059D7}" destId="{33E2BEFB-5A55-4ABD-9689-433B18A19122}" srcOrd="0" destOrd="0" presId="urn:microsoft.com/office/officeart/2005/8/layout/process1"/>
    <dgm:cxn modelId="{45C50C28-8557-44AA-B2CB-E2B1AB66F5EB}" srcId="{3B855F5B-AC06-4AAE-B4A7-88CD02338765}" destId="{F11ACDE6-4CA2-41E8-B2C2-CD23089059D7}" srcOrd="1" destOrd="0" parTransId="{386A177E-D34C-4B55-97FE-0C3678E2CB97}" sibTransId="{9306A948-03FF-47AD-B272-A53EA7B88923}"/>
    <dgm:cxn modelId="{87039BC4-A0D0-41A7-829E-A470D1450045}" type="presOf" srcId="{5445AE7D-A8D3-4DED-B740-04FB75AC5CDA}" destId="{1FC82FDD-576D-470D-96EA-8C99AC0E6EED}" srcOrd="0" destOrd="0" presId="urn:microsoft.com/office/officeart/2005/8/layout/process1"/>
    <dgm:cxn modelId="{05384903-1FAD-4DF6-9658-D575E017C317}" type="presOf" srcId="{CDF69E1B-CF2C-4415-B6CE-63EB432CFA14}" destId="{D5D1280E-0FA3-4C35-B419-6B1D0C962A2A}" srcOrd="0" destOrd="0" presId="urn:microsoft.com/office/officeart/2005/8/layout/process1"/>
    <dgm:cxn modelId="{D41B390E-50CE-4061-AD47-96AA6493664D}" type="presOf" srcId="{9306A948-03FF-47AD-B272-A53EA7B88923}" destId="{6CA68871-2984-4FA9-8D30-3DCD0B20F602}" srcOrd="1" destOrd="0" presId="urn:microsoft.com/office/officeart/2005/8/layout/process1"/>
    <dgm:cxn modelId="{DE0909EB-2B6B-4F2C-BD7B-3F7307E23499}" type="presOf" srcId="{9306A948-03FF-47AD-B272-A53EA7B88923}" destId="{CBE66D8E-5C4E-499B-BDA9-F18F36B1A313}" srcOrd="0" destOrd="0" presId="urn:microsoft.com/office/officeart/2005/8/layout/process1"/>
    <dgm:cxn modelId="{F261A0F4-49CF-40AE-9885-073F7A3C7677}" type="presOf" srcId="{CDF69E1B-CF2C-4415-B6CE-63EB432CFA14}" destId="{1C76653F-A35E-43ED-A437-795E8E414A04}" srcOrd="1" destOrd="0" presId="urn:microsoft.com/office/officeart/2005/8/layout/process1"/>
    <dgm:cxn modelId="{5153967E-0CF4-4E2A-B9EA-70936ED7362C}" type="presOf" srcId="{92358FF6-A621-4716-906A-DCAD94739259}" destId="{02CDAA47-C3A8-4B9F-B742-E052EF60AA65}" srcOrd="0" destOrd="0" presId="urn:microsoft.com/office/officeart/2005/8/layout/process1"/>
    <dgm:cxn modelId="{BAA3FE7E-F13B-40E8-95B8-D5A7DA140D79}" srcId="{3B855F5B-AC06-4AAE-B4A7-88CD02338765}" destId="{5445AE7D-A8D3-4DED-B740-04FB75AC5CDA}" srcOrd="2" destOrd="0" parTransId="{041FE4CA-3189-4379-AE70-6C72768E9C87}" sibTransId="{CA00371C-2E4D-4826-BBB4-18E3A38AD3F0}"/>
    <dgm:cxn modelId="{6B8B582B-8615-4AE6-A25F-4008C6156716}" type="presParOf" srcId="{B81AFD91-6A5A-4E61-8EA8-2AF5CC90FBCA}" destId="{02CDAA47-C3A8-4B9F-B742-E052EF60AA65}" srcOrd="0" destOrd="0" presId="urn:microsoft.com/office/officeart/2005/8/layout/process1"/>
    <dgm:cxn modelId="{E8C1D4C1-DB94-4149-B985-3F59BFBEC031}" type="presParOf" srcId="{B81AFD91-6A5A-4E61-8EA8-2AF5CC90FBCA}" destId="{D5D1280E-0FA3-4C35-B419-6B1D0C962A2A}" srcOrd="1" destOrd="0" presId="urn:microsoft.com/office/officeart/2005/8/layout/process1"/>
    <dgm:cxn modelId="{F85DBB6E-48E5-466B-833A-ECBD0ED676AD}" type="presParOf" srcId="{D5D1280E-0FA3-4C35-B419-6B1D0C962A2A}" destId="{1C76653F-A35E-43ED-A437-795E8E414A04}" srcOrd="0" destOrd="0" presId="urn:microsoft.com/office/officeart/2005/8/layout/process1"/>
    <dgm:cxn modelId="{72A53E8E-858D-41BB-992E-916D77D1B669}" type="presParOf" srcId="{B81AFD91-6A5A-4E61-8EA8-2AF5CC90FBCA}" destId="{33E2BEFB-5A55-4ABD-9689-433B18A19122}" srcOrd="2" destOrd="0" presId="urn:microsoft.com/office/officeart/2005/8/layout/process1"/>
    <dgm:cxn modelId="{A4F9589C-9DC8-4179-946E-E0AE7A486BDB}" type="presParOf" srcId="{B81AFD91-6A5A-4E61-8EA8-2AF5CC90FBCA}" destId="{CBE66D8E-5C4E-499B-BDA9-F18F36B1A313}" srcOrd="3" destOrd="0" presId="urn:microsoft.com/office/officeart/2005/8/layout/process1"/>
    <dgm:cxn modelId="{3DCBDFFB-D6EE-40F9-B29D-40FD437B3203}" type="presParOf" srcId="{CBE66D8E-5C4E-499B-BDA9-F18F36B1A313}" destId="{6CA68871-2984-4FA9-8D30-3DCD0B20F602}" srcOrd="0" destOrd="0" presId="urn:microsoft.com/office/officeart/2005/8/layout/process1"/>
    <dgm:cxn modelId="{991DAD99-3B62-4841-A752-8DB4B638F434}" type="presParOf" srcId="{B81AFD91-6A5A-4E61-8EA8-2AF5CC90FBCA}" destId="{1FC82FDD-576D-470D-96EA-8C99AC0E6EE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A4E7445-845C-486B-B182-0BEE45B04CDB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C89FB269-63E0-42ED-8789-77ABAE2BAE37}">
      <dgm:prSet custT="1"/>
      <dgm:spPr/>
      <dgm:t>
        <a:bodyPr/>
        <a:lstStyle/>
        <a:p>
          <a:pPr rtl="0"/>
          <a:r>
            <a:rPr lang="el-GR" sz="1600" b="1" dirty="0" smtClean="0">
              <a:solidFill>
                <a:schemeClr val="accent6"/>
              </a:solidFill>
            </a:rPr>
            <a:t>Ανώτατη Εκπαίδευση</a:t>
          </a:r>
        </a:p>
        <a:p>
          <a:pPr rtl="0"/>
          <a:r>
            <a:rPr lang="en-US" sz="1000" dirty="0" smtClean="0"/>
            <a:t> </a:t>
          </a:r>
          <a:r>
            <a:rPr lang="el-GR" sz="1000" dirty="0" smtClean="0"/>
            <a:t>Συμβολή στον εκσυγχρονισμό των συστημάτων ανώτατης εκπαίδευσης</a:t>
          </a:r>
          <a:endParaRPr lang="el-GR" sz="1000" dirty="0"/>
        </a:p>
      </dgm:t>
    </dgm:pt>
    <dgm:pt modelId="{E267357B-7F8D-49B1-8844-B17E0122A506}" type="parTrans" cxnId="{82F1C2A0-928E-464A-8C33-1C105F319B4A}">
      <dgm:prSet/>
      <dgm:spPr/>
      <dgm:t>
        <a:bodyPr/>
        <a:lstStyle/>
        <a:p>
          <a:endParaRPr lang="el-GR"/>
        </a:p>
      </dgm:t>
    </dgm:pt>
    <dgm:pt modelId="{70AE16F7-EC04-45C1-A197-3C971BBE7191}" type="sibTrans" cxnId="{82F1C2A0-928E-464A-8C33-1C105F319B4A}">
      <dgm:prSet/>
      <dgm:spPr/>
      <dgm:t>
        <a:bodyPr/>
        <a:lstStyle/>
        <a:p>
          <a:endParaRPr lang="el-GR"/>
        </a:p>
      </dgm:t>
    </dgm:pt>
    <dgm:pt modelId="{A68A446A-CA33-4BB7-BC4E-36EB14D90B6E}">
      <dgm:prSet custT="1"/>
      <dgm:spPr/>
      <dgm:t>
        <a:bodyPr/>
        <a:lstStyle/>
        <a:p>
          <a:pPr rtl="0"/>
          <a:r>
            <a:rPr lang="el-GR" sz="1400" b="1" dirty="0" smtClean="0">
              <a:solidFill>
                <a:schemeClr val="accent3"/>
              </a:solidFill>
            </a:rPr>
            <a:t>Επαγγελματική Εκπαίδευση και κατάρτιση </a:t>
          </a:r>
        </a:p>
        <a:p>
          <a:pPr rtl="0"/>
          <a:r>
            <a:rPr lang="el-GR" sz="1000" dirty="0" smtClean="0"/>
            <a:t>- </a:t>
          </a:r>
          <a:r>
            <a:rPr lang="el-GR" sz="1100" dirty="0" smtClean="0"/>
            <a:t>εταιρικές σχέσεις μεταξύ εκπαίδευσης και απασχόλησης</a:t>
          </a:r>
        </a:p>
        <a:p>
          <a:pPr rtl="0"/>
          <a:r>
            <a:rPr lang="el-GR" sz="1100" dirty="0" smtClean="0"/>
            <a:t>ανάπτυξη βραχύχρονων κύκλων </a:t>
          </a:r>
          <a:r>
            <a:rPr lang="el-GR" sz="1100" dirty="0" err="1" smtClean="0"/>
            <a:t>μεταδευτεροβάθμιων</a:t>
          </a:r>
          <a:r>
            <a:rPr lang="el-GR" sz="1100" dirty="0" smtClean="0"/>
            <a:t> ή τριτοβάθμιων  προσόντων σύμφωνα με το </a:t>
          </a:r>
          <a:r>
            <a:rPr lang="en-US" sz="1100" dirty="0" smtClean="0"/>
            <a:t>EQF</a:t>
          </a:r>
          <a:r>
            <a:rPr lang="el-GR" sz="1100" dirty="0" smtClean="0"/>
            <a:t> </a:t>
          </a:r>
        </a:p>
        <a:p>
          <a:pPr rtl="0"/>
          <a:r>
            <a:rPr lang="el-GR" sz="1100" dirty="0" smtClean="0"/>
            <a:t>- Εστίαση σε περιοχές δυνητικής ανάπτυξης ή με ελλείψεις δεξιοτήτων</a:t>
          </a:r>
        </a:p>
        <a:p>
          <a:pPr rtl="0"/>
          <a:r>
            <a:rPr lang="el-GR" sz="1100" dirty="0" smtClean="0"/>
            <a:t>- Ευθυγράμμιση των πολιτικών </a:t>
          </a:r>
          <a:r>
            <a:rPr lang="en-US" sz="1100" dirty="0" smtClean="0"/>
            <a:t>VET</a:t>
          </a:r>
          <a:r>
            <a:rPr lang="el-GR" sz="1100" dirty="0" smtClean="0"/>
            <a:t> με εθνικές, περιφερειακές ή τοπικές οικονομικές στρατηγικές ανάπτυξης</a:t>
          </a:r>
          <a:endParaRPr lang="en-US" sz="1100" dirty="0"/>
        </a:p>
      </dgm:t>
    </dgm:pt>
    <dgm:pt modelId="{B7C277D0-2221-4848-9C7E-23E276A75CC4}" type="parTrans" cxnId="{4FEDAF24-3060-4501-9469-DA2B6333DB28}">
      <dgm:prSet/>
      <dgm:spPr/>
      <dgm:t>
        <a:bodyPr/>
        <a:lstStyle/>
        <a:p>
          <a:endParaRPr lang="el-GR"/>
        </a:p>
      </dgm:t>
    </dgm:pt>
    <dgm:pt modelId="{CE4B35C5-066C-4C60-8DDB-33D5A6031CA9}" type="sibTrans" cxnId="{4FEDAF24-3060-4501-9469-DA2B6333DB28}">
      <dgm:prSet/>
      <dgm:spPr/>
      <dgm:t>
        <a:bodyPr/>
        <a:lstStyle/>
        <a:p>
          <a:endParaRPr lang="el-GR"/>
        </a:p>
      </dgm:t>
    </dgm:pt>
    <dgm:pt modelId="{26B63F2E-C11F-4E27-858B-D8676F1768E4}" type="pres">
      <dgm:prSet presAssocID="{8A4E7445-845C-486B-B182-0BEE45B04CD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577E030-5CAF-437C-BE4F-FF583AA1ECED}" type="pres">
      <dgm:prSet presAssocID="{8A4E7445-845C-486B-B182-0BEE45B04CDB}" presName="fgShape" presStyleLbl="fgShp" presStyleIdx="0" presStyleCnt="1"/>
      <dgm:spPr/>
    </dgm:pt>
    <dgm:pt modelId="{1F9CC0F7-E544-4ADA-9B65-72F8993C83CF}" type="pres">
      <dgm:prSet presAssocID="{8A4E7445-845C-486B-B182-0BEE45B04CDB}" presName="linComp" presStyleCnt="0"/>
      <dgm:spPr/>
    </dgm:pt>
    <dgm:pt modelId="{FFDD25E1-73DC-4B6F-A896-1E8F42425954}" type="pres">
      <dgm:prSet presAssocID="{C89FB269-63E0-42ED-8789-77ABAE2BAE37}" presName="compNode" presStyleCnt="0"/>
      <dgm:spPr/>
    </dgm:pt>
    <dgm:pt modelId="{0769A6A0-7BFA-4E6D-9C6E-50338E005A6B}" type="pres">
      <dgm:prSet presAssocID="{C89FB269-63E0-42ED-8789-77ABAE2BAE37}" presName="bkgdShape" presStyleLbl="node1" presStyleIdx="0" presStyleCnt="2"/>
      <dgm:spPr/>
      <dgm:t>
        <a:bodyPr/>
        <a:lstStyle/>
        <a:p>
          <a:endParaRPr lang="el-GR"/>
        </a:p>
      </dgm:t>
    </dgm:pt>
    <dgm:pt modelId="{BE9FCE70-DDD8-4AF9-9375-533CB180C490}" type="pres">
      <dgm:prSet presAssocID="{C89FB269-63E0-42ED-8789-77ABAE2BAE37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0920258-11ED-4FBF-85CF-1710B05A01BC}" type="pres">
      <dgm:prSet presAssocID="{C89FB269-63E0-42ED-8789-77ABAE2BAE37}" presName="invisiNode" presStyleLbl="node1" presStyleIdx="0" presStyleCnt="2"/>
      <dgm:spPr/>
    </dgm:pt>
    <dgm:pt modelId="{03FEC170-9587-44CB-9D6B-B043099C2FFD}" type="pres">
      <dgm:prSet presAssocID="{C89FB269-63E0-42ED-8789-77ABAE2BAE37}" presName="imagNod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53C5196-CE3C-4F4D-9E13-F64CB63125EA}" type="pres">
      <dgm:prSet presAssocID="{70AE16F7-EC04-45C1-A197-3C971BBE7191}" presName="sibTrans" presStyleLbl="sibTrans2D1" presStyleIdx="0" presStyleCnt="0"/>
      <dgm:spPr/>
      <dgm:t>
        <a:bodyPr/>
        <a:lstStyle/>
        <a:p>
          <a:endParaRPr lang="el-GR"/>
        </a:p>
      </dgm:t>
    </dgm:pt>
    <dgm:pt modelId="{DF58576B-9792-439B-A592-1186D9619DC7}" type="pres">
      <dgm:prSet presAssocID="{A68A446A-CA33-4BB7-BC4E-36EB14D90B6E}" presName="compNode" presStyleCnt="0"/>
      <dgm:spPr/>
    </dgm:pt>
    <dgm:pt modelId="{10AEE20D-CB06-4B6C-BB12-E7C3DF8B6C30}" type="pres">
      <dgm:prSet presAssocID="{A68A446A-CA33-4BB7-BC4E-36EB14D90B6E}" presName="bkgdShape" presStyleLbl="node1" presStyleIdx="1" presStyleCnt="2"/>
      <dgm:spPr/>
      <dgm:t>
        <a:bodyPr/>
        <a:lstStyle/>
        <a:p>
          <a:endParaRPr lang="el-GR"/>
        </a:p>
      </dgm:t>
    </dgm:pt>
    <dgm:pt modelId="{D2E80ABA-D11A-4EB8-97C7-519B03DC6604}" type="pres">
      <dgm:prSet presAssocID="{A68A446A-CA33-4BB7-BC4E-36EB14D90B6E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19D6EC0-2F68-41F8-B861-CC3AB73908B5}" type="pres">
      <dgm:prSet presAssocID="{A68A446A-CA33-4BB7-BC4E-36EB14D90B6E}" presName="invisiNode" presStyleLbl="node1" presStyleIdx="1" presStyleCnt="2"/>
      <dgm:spPr/>
    </dgm:pt>
    <dgm:pt modelId="{9C0D3A33-4A6A-4178-8C09-C871594F6FAC}" type="pres">
      <dgm:prSet presAssocID="{A68A446A-CA33-4BB7-BC4E-36EB14D90B6E}" presName="imagNod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31301152-4F2A-4F49-81B7-3D073A45FBB6}" type="presOf" srcId="{C89FB269-63E0-42ED-8789-77ABAE2BAE37}" destId="{BE9FCE70-DDD8-4AF9-9375-533CB180C490}" srcOrd="1" destOrd="0" presId="urn:microsoft.com/office/officeart/2005/8/layout/hList7#1"/>
    <dgm:cxn modelId="{82F1C2A0-928E-464A-8C33-1C105F319B4A}" srcId="{8A4E7445-845C-486B-B182-0BEE45B04CDB}" destId="{C89FB269-63E0-42ED-8789-77ABAE2BAE37}" srcOrd="0" destOrd="0" parTransId="{E267357B-7F8D-49B1-8844-B17E0122A506}" sibTransId="{70AE16F7-EC04-45C1-A197-3C971BBE7191}"/>
    <dgm:cxn modelId="{1363C585-2079-4A41-B98C-6CD1C053FB71}" type="presOf" srcId="{70AE16F7-EC04-45C1-A197-3C971BBE7191}" destId="{253C5196-CE3C-4F4D-9E13-F64CB63125EA}" srcOrd="0" destOrd="0" presId="urn:microsoft.com/office/officeart/2005/8/layout/hList7#1"/>
    <dgm:cxn modelId="{2DACE4F5-28E0-4B5D-A55D-002F97A585CA}" type="presOf" srcId="{C89FB269-63E0-42ED-8789-77ABAE2BAE37}" destId="{0769A6A0-7BFA-4E6D-9C6E-50338E005A6B}" srcOrd="0" destOrd="0" presId="urn:microsoft.com/office/officeart/2005/8/layout/hList7#1"/>
    <dgm:cxn modelId="{9C2A8DF5-605B-48D6-AE53-15D67888FF13}" type="presOf" srcId="{8A4E7445-845C-486B-B182-0BEE45B04CDB}" destId="{26B63F2E-C11F-4E27-858B-D8676F1768E4}" srcOrd="0" destOrd="0" presId="urn:microsoft.com/office/officeart/2005/8/layout/hList7#1"/>
    <dgm:cxn modelId="{38AD93BB-BE60-40DB-9201-B4D06B8EF164}" type="presOf" srcId="{A68A446A-CA33-4BB7-BC4E-36EB14D90B6E}" destId="{D2E80ABA-D11A-4EB8-97C7-519B03DC6604}" srcOrd="1" destOrd="0" presId="urn:microsoft.com/office/officeart/2005/8/layout/hList7#1"/>
    <dgm:cxn modelId="{987E74FC-20D5-4248-87E4-2BEAF2473454}" type="presOf" srcId="{A68A446A-CA33-4BB7-BC4E-36EB14D90B6E}" destId="{10AEE20D-CB06-4B6C-BB12-E7C3DF8B6C30}" srcOrd="0" destOrd="0" presId="urn:microsoft.com/office/officeart/2005/8/layout/hList7#1"/>
    <dgm:cxn modelId="{4FEDAF24-3060-4501-9469-DA2B6333DB28}" srcId="{8A4E7445-845C-486B-B182-0BEE45B04CDB}" destId="{A68A446A-CA33-4BB7-BC4E-36EB14D90B6E}" srcOrd="1" destOrd="0" parTransId="{B7C277D0-2221-4848-9C7E-23E276A75CC4}" sibTransId="{CE4B35C5-066C-4C60-8DDB-33D5A6031CA9}"/>
    <dgm:cxn modelId="{C89F642D-BCE0-43E9-9398-DABDA6327297}" type="presParOf" srcId="{26B63F2E-C11F-4E27-858B-D8676F1768E4}" destId="{9577E030-5CAF-437C-BE4F-FF583AA1ECED}" srcOrd="0" destOrd="0" presId="urn:microsoft.com/office/officeart/2005/8/layout/hList7#1"/>
    <dgm:cxn modelId="{C5F28911-65F8-48B4-8A92-6030DF4EA608}" type="presParOf" srcId="{26B63F2E-C11F-4E27-858B-D8676F1768E4}" destId="{1F9CC0F7-E544-4ADA-9B65-72F8993C83CF}" srcOrd="1" destOrd="0" presId="urn:microsoft.com/office/officeart/2005/8/layout/hList7#1"/>
    <dgm:cxn modelId="{9B04F167-546B-4872-9E54-6428A3575705}" type="presParOf" srcId="{1F9CC0F7-E544-4ADA-9B65-72F8993C83CF}" destId="{FFDD25E1-73DC-4B6F-A896-1E8F42425954}" srcOrd="0" destOrd="0" presId="urn:microsoft.com/office/officeart/2005/8/layout/hList7#1"/>
    <dgm:cxn modelId="{F2B7F8E3-8644-4660-8F99-E4FE63891148}" type="presParOf" srcId="{FFDD25E1-73DC-4B6F-A896-1E8F42425954}" destId="{0769A6A0-7BFA-4E6D-9C6E-50338E005A6B}" srcOrd="0" destOrd="0" presId="urn:microsoft.com/office/officeart/2005/8/layout/hList7#1"/>
    <dgm:cxn modelId="{A33B163A-8582-4877-B9CC-76B1B29454B1}" type="presParOf" srcId="{FFDD25E1-73DC-4B6F-A896-1E8F42425954}" destId="{BE9FCE70-DDD8-4AF9-9375-533CB180C490}" srcOrd="1" destOrd="0" presId="urn:microsoft.com/office/officeart/2005/8/layout/hList7#1"/>
    <dgm:cxn modelId="{1DC39CFF-D1DE-4495-A3A7-5E9959FDE0F3}" type="presParOf" srcId="{FFDD25E1-73DC-4B6F-A896-1E8F42425954}" destId="{50920258-11ED-4FBF-85CF-1710B05A01BC}" srcOrd="2" destOrd="0" presId="urn:microsoft.com/office/officeart/2005/8/layout/hList7#1"/>
    <dgm:cxn modelId="{A8CCC299-F4C7-4638-B2ED-8A80ABBD392C}" type="presParOf" srcId="{FFDD25E1-73DC-4B6F-A896-1E8F42425954}" destId="{03FEC170-9587-44CB-9D6B-B043099C2FFD}" srcOrd="3" destOrd="0" presId="urn:microsoft.com/office/officeart/2005/8/layout/hList7#1"/>
    <dgm:cxn modelId="{7FCAF7A6-5B65-4886-BB0A-8587187ECA85}" type="presParOf" srcId="{1F9CC0F7-E544-4ADA-9B65-72F8993C83CF}" destId="{253C5196-CE3C-4F4D-9E13-F64CB63125EA}" srcOrd="1" destOrd="0" presId="urn:microsoft.com/office/officeart/2005/8/layout/hList7#1"/>
    <dgm:cxn modelId="{44C5D8E8-856F-4549-A8FB-117BA3071593}" type="presParOf" srcId="{1F9CC0F7-E544-4ADA-9B65-72F8993C83CF}" destId="{DF58576B-9792-439B-A592-1186D9619DC7}" srcOrd="2" destOrd="0" presId="urn:microsoft.com/office/officeart/2005/8/layout/hList7#1"/>
    <dgm:cxn modelId="{97DE964B-604B-4810-8404-042B715F9406}" type="presParOf" srcId="{DF58576B-9792-439B-A592-1186D9619DC7}" destId="{10AEE20D-CB06-4B6C-BB12-E7C3DF8B6C30}" srcOrd="0" destOrd="0" presId="urn:microsoft.com/office/officeart/2005/8/layout/hList7#1"/>
    <dgm:cxn modelId="{B84333F4-4732-41D7-94F6-B87A027509AC}" type="presParOf" srcId="{DF58576B-9792-439B-A592-1186D9619DC7}" destId="{D2E80ABA-D11A-4EB8-97C7-519B03DC6604}" srcOrd="1" destOrd="0" presId="urn:microsoft.com/office/officeart/2005/8/layout/hList7#1"/>
    <dgm:cxn modelId="{18497E62-2ED7-4125-8572-C58F5393B484}" type="presParOf" srcId="{DF58576B-9792-439B-A592-1186D9619DC7}" destId="{919D6EC0-2F68-41F8-B861-CC3AB73908B5}" srcOrd="2" destOrd="0" presId="urn:microsoft.com/office/officeart/2005/8/layout/hList7#1"/>
    <dgm:cxn modelId="{A5F22462-2D98-4BB8-9A05-1AFDC561A396}" type="presParOf" srcId="{DF58576B-9792-439B-A592-1186D9619DC7}" destId="{9C0D3A33-4A6A-4178-8C09-C871594F6FAC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6FFD1D9-7FC3-47FC-9A7C-D1DC038F210F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56838EE0-5428-42D0-AF4A-6CD3191BBA39}">
      <dgm:prSet/>
      <dgm:spPr/>
      <dgm:t>
        <a:bodyPr/>
        <a:lstStyle/>
        <a:p>
          <a:pPr rtl="0"/>
          <a:r>
            <a:rPr lang="el-GR" b="1" dirty="0" smtClean="0">
              <a:solidFill>
                <a:schemeClr val="accent4">
                  <a:lumMod val="75000"/>
                </a:schemeClr>
              </a:solidFill>
            </a:rPr>
            <a:t>Σχολική Εκπαίδευση: </a:t>
          </a:r>
        </a:p>
        <a:p>
          <a:pPr rtl="0"/>
          <a:r>
            <a:rPr lang="el-GR" dirty="0" smtClean="0"/>
            <a:t>- Βελτίωση των επιδόσεων των νέων, ιδίως εκείνων που διατρέχουν κίνδυνο πρόωρης σχολικής εγκατάλειψης</a:t>
          </a:r>
        </a:p>
        <a:p>
          <a:pPr rtl="0"/>
          <a:r>
            <a:rPr lang="el-GR" dirty="0" smtClean="0"/>
            <a:t>- Ενίσχυση του επαγγελματικού προφίλ των εκπαιδευτικών</a:t>
          </a:r>
        </a:p>
      </dgm:t>
    </dgm:pt>
    <dgm:pt modelId="{49BCEDCD-DD93-4D58-933A-2063951C041B}" type="parTrans" cxnId="{28747655-84D8-475D-A15E-15AB1569A716}">
      <dgm:prSet/>
      <dgm:spPr/>
      <dgm:t>
        <a:bodyPr/>
        <a:lstStyle/>
        <a:p>
          <a:endParaRPr lang="el-GR"/>
        </a:p>
      </dgm:t>
    </dgm:pt>
    <dgm:pt modelId="{EA1AF8E9-3DFA-4A10-8E55-2644BED37B63}" type="sibTrans" cxnId="{28747655-84D8-475D-A15E-15AB1569A716}">
      <dgm:prSet/>
      <dgm:spPr/>
      <dgm:t>
        <a:bodyPr/>
        <a:lstStyle/>
        <a:p>
          <a:endParaRPr lang="el-GR"/>
        </a:p>
      </dgm:t>
    </dgm:pt>
    <dgm:pt modelId="{054940C7-B239-4ED0-AC99-D70067B31475}">
      <dgm:prSet/>
      <dgm:spPr/>
      <dgm:t>
        <a:bodyPr/>
        <a:lstStyle/>
        <a:p>
          <a:pPr rtl="0"/>
          <a:r>
            <a:rPr lang="el-GR" b="1" dirty="0" smtClean="0">
              <a:solidFill>
                <a:srgbClr val="C00000"/>
              </a:solidFill>
            </a:rPr>
            <a:t>Εκπαίδευση Ενηλίκων:</a:t>
          </a:r>
        </a:p>
        <a:p>
          <a:pPr rtl="0"/>
          <a:r>
            <a:rPr lang="el-GR" dirty="0" smtClean="0"/>
            <a:t>Μείωση του αριθμού των ενηλίκων με χαμηλά προσόντα </a:t>
          </a:r>
          <a:r>
            <a:rPr lang="en-US" dirty="0" smtClean="0"/>
            <a:t>(re-skilling </a:t>
          </a:r>
          <a:r>
            <a:rPr lang="el-GR" dirty="0" smtClean="0"/>
            <a:t>και </a:t>
          </a:r>
          <a:r>
            <a:rPr lang="en-US" dirty="0" smtClean="0"/>
            <a:t>up-skilling) </a:t>
          </a:r>
          <a:r>
            <a:rPr lang="el-GR" dirty="0" smtClean="0"/>
            <a:t> μέσω της αύξησης πρωτοβουλιών, την παροχή πληροφοριών και την προσφορά </a:t>
          </a:r>
          <a:r>
            <a:rPr lang="el-GR" dirty="0" err="1" smtClean="0"/>
            <a:t>εξατομικευμενων</a:t>
          </a:r>
          <a:r>
            <a:rPr lang="el-GR" dirty="0" smtClean="0"/>
            <a:t> ευκαιριών  δια βίου μάθησης</a:t>
          </a:r>
        </a:p>
      </dgm:t>
    </dgm:pt>
    <dgm:pt modelId="{DEF21F64-02BA-47D0-B48E-777FAE550C56}" type="parTrans" cxnId="{8B452CE5-70E5-4D5C-B8E0-9D3517A3CE19}">
      <dgm:prSet/>
      <dgm:spPr/>
    </dgm:pt>
    <dgm:pt modelId="{3A7C33EA-BAF4-46A6-914A-E30907DD7DCC}" type="sibTrans" cxnId="{8B452CE5-70E5-4D5C-B8E0-9D3517A3CE19}">
      <dgm:prSet/>
      <dgm:spPr/>
    </dgm:pt>
    <dgm:pt modelId="{95FE636B-1FFB-4467-BFF3-BA583BCB7CD1}" type="pres">
      <dgm:prSet presAssocID="{B6FFD1D9-7FC3-47FC-9A7C-D1DC038F210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451D003-7342-4B1C-A124-C52C89BF7E03}" type="pres">
      <dgm:prSet presAssocID="{56838EE0-5428-42D0-AF4A-6CD3191BBA39}" presName="comp" presStyleCnt="0"/>
      <dgm:spPr/>
    </dgm:pt>
    <dgm:pt modelId="{E1A0658B-D332-4C90-876C-E62E43860AB0}" type="pres">
      <dgm:prSet presAssocID="{56838EE0-5428-42D0-AF4A-6CD3191BBA39}" presName="box" presStyleLbl="node1" presStyleIdx="0" presStyleCnt="2"/>
      <dgm:spPr/>
      <dgm:t>
        <a:bodyPr/>
        <a:lstStyle/>
        <a:p>
          <a:endParaRPr lang="el-GR"/>
        </a:p>
      </dgm:t>
    </dgm:pt>
    <dgm:pt modelId="{8273CB7E-E286-4C3E-A093-4AA2BB2DE983}" type="pres">
      <dgm:prSet presAssocID="{56838EE0-5428-42D0-AF4A-6CD3191BBA39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6744282-B111-4682-8499-9294C843D26F}" type="pres">
      <dgm:prSet presAssocID="{56838EE0-5428-42D0-AF4A-6CD3191BBA39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1229FD6-38E9-46BC-BE49-6B2B0E4A4253}" type="pres">
      <dgm:prSet presAssocID="{EA1AF8E9-3DFA-4A10-8E55-2644BED37B63}" presName="spacer" presStyleCnt="0"/>
      <dgm:spPr/>
    </dgm:pt>
    <dgm:pt modelId="{49B7B8C2-7AE6-4645-81EF-EB24D7119A38}" type="pres">
      <dgm:prSet presAssocID="{054940C7-B239-4ED0-AC99-D70067B31475}" presName="comp" presStyleCnt="0"/>
      <dgm:spPr/>
    </dgm:pt>
    <dgm:pt modelId="{BEFE528C-3E1D-40E6-878A-C98160C2E114}" type="pres">
      <dgm:prSet presAssocID="{054940C7-B239-4ED0-AC99-D70067B31475}" presName="box" presStyleLbl="node1" presStyleIdx="1" presStyleCnt="2"/>
      <dgm:spPr/>
      <dgm:t>
        <a:bodyPr/>
        <a:lstStyle/>
        <a:p>
          <a:endParaRPr lang="el-GR"/>
        </a:p>
      </dgm:t>
    </dgm:pt>
    <dgm:pt modelId="{0B78B150-30DF-4541-9F23-7FB88632708E}" type="pres">
      <dgm:prSet presAssocID="{054940C7-B239-4ED0-AC99-D70067B31475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1CEC9B9-9704-4D73-8066-3DDE47F6C9CF}" type="pres">
      <dgm:prSet presAssocID="{054940C7-B239-4ED0-AC99-D70067B31475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FD4F2B2-A318-4168-9B21-557DABF14393}" type="presOf" srcId="{56838EE0-5428-42D0-AF4A-6CD3191BBA39}" destId="{86744282-B111-4682-8499-9294C843D26F}" srcOrd="1" destOrd="0" presId="urn:microsoft.com/office/officeart/2005/8/layout/vList4#1"/>
    <dgm:cxn modelId="{744B1A1D-41E2-4D00-98D5-C58049A53109}" type="presOf" srcId="{56838EE0-5428-42D0-AF4A-6CD3191BBA39}" destId="{E1A0658B-D332-4C90-876C-E62E43860AB0}" srcOrd="0" destOrd="0" presId="urn:microsoft.com/office/officeart/2005/8/layout/vList4#1"/>
    <dgm:cxn modelId="{28747655-84D8-475D-A15E-15AB1569A716}" srcId="{B6FFD1D9-7FC3-47FC-9A7C-D1DC038F210F}" destId="{56838EE0-5428-42D0-AF4A-6CD3191BBA39}" srcOrd="0" destOrd="0" parTransId="{49BCEDCD-DD93-4D58-933A-2063951C041B}" sibTransId="{EA1AF8E9-3DFA-4A10-8E55-2644BED37B63}"/>
    <dgm:cxn modelId="{AEF3D749-6760-4098-8243-B9B8F53B3E1E}" type="presOf" srcId="{054940C7-B239-4ED0-AC99-D70067B31475}" destId="{BEFE528C-3E1D-40E6-878A-C98160C2E114}" srcOrd="0" destOrd="0" presId="urn:microsoft.com/office/officeart/2005/8/layout/vList4#1"/>
    <dgm:cxn modelId="{93F9EE56-4319-47E3-9BAF-0E9869EC2628}" type="presOf" srcId="{054940C7-B239-4ED0-AC99-D70067B31475}" destId="{01CEC9B9-9704-4D73-8066-3DDE47F6C9CF}" srcOrd="1" destOrd="0" presId="urn:microsoft.com/office/officeart/2005/8/layout/vList4#1"/>
    <dgm:cxn modelId="{8B452CE5-70E5-4D5C-B8E0-9D3517A3CE19}" srcId="{B6FFD1D9-7FC3-47FC-9A7C-D1DC038F210F}" destId="{054940C7-B239-4ED0-AC99-D70067B31475}" srcOrd="1" destOrd="0" parTransId="{DEF21F64-02BA-47D0-B48E-777FAE550C56}" sibTransId="{3A7C33EA-BAF4-46A6-914A-E30907DD7DCC}"/>
    <dgm:cxn modelId="{5885578F-AA69-4904-BDE4-BE82931E3391}" type="presOf" srcId="{B6FFD1D9-7FC3-47FC-9A7C-D1DC038F210F}" destId="{95FE636B-1FFB-4467-BFF3-BA583BCB7CD1}" srcOrd="0" destOrd="0" presId="urn:microsoft.com/office/officeart/2005/8/layout/vList4#1"/>
    <dgm:cxn modelId="{7AD2E734-1898-4228-9282-47DB8FDD1528}" type="presParOf" srcId="{95FE636B-1FFB-4467-BFF3-BA583BCB7CD1}" destId="{4451D003-7342-4B1C-A124-C52C89BF7E03}" srcOrd="0" destOrd="0" presId="urn:microsoft.com/office/officeart/2005/8/layout/vList4#1"/>
    <dgm:cxn modelId="{AAA46411-22BF-464B-903D-D54237F5596A}" type="presParOf" srcId="{4451D003-7342-4B1C-A124-C52C89BF7E03}" destId="{E1A0658B-D332-4C90-876C-E62E43860AB0}" srcOrd="0" destOrd="0" presId="urn:microsoft.com/office/officeart/2005/8/layout/vList4#1"/>
    <dgm:cxn modelId="{E61C19F9-5E80-42CF-9EA7-48F7C02058C4}" type="presParOf" srcId="{4451D003-7342-4B1C-A124-C52C89BF7E03}" destId="{8273CB7E-E286-4C3E-A093-4AA2BB2DE983}" srcOrd="1" destOrd="0" presId="urn:microsoft.com/office/officeart/2005/8/layout/vList4#1"/>
    <dgm:cxn modelId="{3C9CBCA3-B1F4-4021-AC2D-123B6295CF67}" type="presParOf" srcId="{4451D003-7342-4B1C-A124-C52C89BF7E03}" destId="{86744282-B111-4682-8499-9294C843D26F}" srcOrd="2" destOrd="0" presId="urn:microsoft.com/office/officeart/2005/8/layout/vList4#1"/>
    <dgm:cxn modelId="{EC7D6DE1-D2A9-45F3-AAF8-EABA41B2655F}" type="presParOf" srcId="{95FE636B-1FFB-4467-BFF3-BA583BCB7CD1}" destId="{41229FD6-38E9-46BC-BE49-6B2B0E4A4253}" srcOrd="1" destOrd="0" presId="urn:microsoft.com/office/officeart/2005/8/layout/vList4#1"/>
    <dgm:cxn modelId="{563901BF-9F3C-41D9-B4B3-3F635ABDB521}" type="presParOf" srcId="{95FE636B-1FFB-4467-BFF3-BA583BCB7CD1}" destId="{49B7B8C2-7AE6-4645-81EF-EB24D7119A38}" srcOrd="2" destOrd="0" presId="urn:microsoft.com/office/officeart/2005/8/layout/vList4#1"/>
    <dgm:cxn modelId="{72B0AAA5-4059-49AA-85FB-0566128EC7E0}" type="presParOf" srcId="{49B7B8C2-7AE6-4645-81EF-EB24D7119A38}" destId="{BEFE528C-3E1D-40E6-878A-C98160C2E114}" srcOrd="0" destOrd="0" presId="urn:microsoft.com/office/officeart/2005/8/layout/vList4#1"/>
    <dgm:cxn modelId="{BA899608-DE27-493C-98C4-23E6B096A9E0}" type="presParOf" srcId="{49B7B8C2-7AE6-4645-81EF-EB24D7119A38}" destId="{0B78B150-30DF-4541-9F23-7FB88632708E}" srcOrd="1" destOrd="0" presId="urn:microsoft.com/office/officeart/2005/8/layout/vList4#1"/>
    <dgm:cxn modelId="{CF28C2BF-E83A-4A43-A4D3-C4B6D3F2974F}" type="presParOf" srcId="{49B7B8C2-7AE6-4645-81EF-EB24D7119A38}" destId="{01CEC9B9-9704-4D73-8066-3DDE47F6C9CF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8A89E1-0048-4069-A2B7-8796260300DC}">
      <dsp:nvSpPr>
        <dsp:cNvPr id="0" name=""/>
        <dsp:cNvSpPr/>
      </dsp:nvSpPr>
      <dsp:spPr>
        <a:xfrm>
          <a:off x="0" y="296983"/>
          <a:ext cx="8280919" cy="433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chemeClr val="tx1"/>
              </a:solidFill>
            </a:rPr>
            <a:t>Σύγχρονες πραγματικότητες:</a:t>
          </a:r>
          <a:endParaRPr lang="en-GB" sz="1800" b="1" kern="1200" dirty="0">
            <a:solidFill>
              <a:schemeClr val="tx1"/>
            </a:solidFill>
          </a:endParaRPr>
        </a:p>
      </dsp:txBody>
      <dsp:txXfrm>
        <a:off x="0" y="296983"/>
        <a:ext cx="8280919" cy="433485"/>
      </dsp:txXfrm>
    </dsp:sp>
    <dsp:sp modelId="{78BCB50F-D613-487D-9337-6B49855B0714}">
      <dsp:nvSpPr>
        <dsp:cNvPr id="0" name=""/>
        <dsp:cNvSpPr/>
      </dsp:nvSpPr>
      <dsp:spPr>
        <a:xfrm>
          <a:off x="0" y="767908"/>
          <a:ext cx="8280919" cy="433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Η οικονομική κρίση και το ψηλό ποσοστό ανεργίας μεταξύ των νέων</a:t>
          </a:r>
          <a:endParaRPr lang="en-GB" sz="1300" kern="1200" dirty="0"/>
        </a:p>
      </dsp:txBody>
      <dsp:txXfrm>
        <a:off x="0" y="767908"/>
        <a:ext cx="8280919" cy="433485"/>
      </dsp:txXfrm>
    </dsp:sp>
    <dsp:sp modelId="{E17BC216-5154-4A95-9EAD-7046471C8991}">
      <dsp:nvSpPr>
        <dsp:cNvPr id="0" name=""/>
        <dsp:cNvSpPr/>
      </dsp:nvSpPr>
      <dsp:spPr>
        <a:xfrm>
          <a:off x="0" y="1238833"/>
          <a:ext cx="8280919" cy="433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Η αυξανόμενη ζήτηση θέσεων εργασίας για άτομα με υψηλές δεξιότητες – η αναντιστοιχία δεξιοτήτων</a:t>
          </a:r>
          <a:endParaRPr lang="el-GR" sz="1300" kern="1200" dirty="0"/>
        </a:p>
      </dsp:txBody>
      <dsp:txXfrm>
        <a:off x="0" y="1238833"/>
        <a:ext cx="8280919" cy="433485"/>
      </dsp:txXfrm>
    </dsp:sp>
    <dsp:sp modelId="{F12314D7-33CB-478D-B587-42C7919A02B2}">
      <dsp:nvSpPr>
        <dsp:cNvPr id="0" name=""/>
        <dsp:cNvSpPr/>
      </dsp:nvSpPr>
      <dsp:spPr>
        <a:xfrm>
          <a:off x="0" y="1709758"/>
          <a:ext cx="8280919" cy="433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Η εκτεταμένη προσφορά ευκαιριών μάθησης μέσω της χρήσης των τεχνολογιών της πληροφορίας και της επικοινωνίας</a:t>
          </a:r>
          <a:endParaRPr lang="en-GB" sz="1300" kern="1200" dirty="0"/>
        </a:p>
      </dsp:txBody>
      <dsp:txXfrm>
        <a:off x="0" y="1709758"/>
        <a:ext cx="8280919" cy="433485"/>
      </dsp:txXfrm>
    </dsp:sp>
    <dsp:sp modelId="{A2A4DF5B-2C52-4AB5-8D9E-392EBA4B92AA}">
      <dsp:nvSpPr>
        <dsp:cNvPr id="0" name=""/>
        <dsp:cNvSpPr/>
      </dsp:nvSpPr>
      <dsp:spPr>
        <a:xfrm>
          <a:off x="0" y="2180683"/>
          <a:ext cx="8280919" cy="433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Η συμπληρωματικότητα μεταξύ τυπικής, μη τυπικής και άτυπης μάθησης </a:t>
          </a:r>
          <a:endParaRPr lang="en-GB" sz="1300" kern="1200" dirty="0"/>
        </a:p>
      </dsp:txBody>
      <dsp:txXfrm>
        <a:off x="0" y="2180683"/>
        <a:ext cx="8280919" cy="433485"/>
      </dsp:txXfrm>
    </dsp:sp>
    <dsp:sp modelId="{611E96D3-B175-4F92-BF18-23D24E5B32F9}">
      <dsp:nvSpPr>
        <dsp:cNvPr id="0" name=""/>
        <dsp:cNvSpPr/>
      </dsp:nvSpPr>
      <dsp:spPr>
        <a:xfrm>
          <a:off x="0" y="2651608"/>
          <a:ext cx="8280919" cy="433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Η ανάγκη για δημιουργία στενότερων δεσμών μεταξύ της εκπαίδευσης και της αγοράς εργασίας</a:t>
          </a:r>
          <a:endParaRPr lang="en-GB" sz="1300" kern="1200" dirty="0"/>
        </a:p>
      </dsp:txBody>
      <dsp:txXfrm>
        <a:off x="0" y="2651608"/>
        <a:ext cx="8280919" cy="433485"/>
      </dsp:txXfrm>
    </dsp:sp>
    <dsp:sp modelId="{D34DB595-CE3F-4B81-AB84-846E1E344C06}">
      <dsp:nvSpPr>
        <dsp:cNvPr id="0" name=""/>
        <dsp:cNvSpPr/>
      </dsp:nvSpPr>
      <dsp:spPr>
        <a:xfrm>
          <a:off x="0" y="3122533"/>
          <a:ext cx="8280919" cy="433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Ο διεθνής ανταγωνισμός για ταλέντα: Η διεθνοποίηση της εκπαίδευσης</a:t>
          </a:r>
          <a:endParaRPr lang="en-GB" sz="1300" kern="1200" dirty="0"/>
        </a:p>
      </dsp:txBody>
      <dsp:txXfrm>
        <a:off x="0" y="3122533"/>
        <a:ext cx="8280919" cy="433485"/>
      </dsp:txXfrm>
    </dsp:sp>
    <dsp:sp modelId="{C1A5DE4C-5C98-4847-B06B-26F9D828DFCF}">
      <dsp:nvSpPr>
        <dsp:cNvPr id="0" name=""/>
        <dsp:cNvSpPr/>
      </dsp:nvSpPr>
      <dsp:spPr>
        <a:xfrm>
          <a:off x="0" y="3593458"/>
          <a:ext cx="8280919" cy="433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 dirty="0"/>
        </a:p>
      </dsp:txBody>
      <dsp:txXfrm>
        <a:off x="0" y="3593458"/>
        <a:ext cx="8280919" cy="43348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8DB6E1-908D-4332-AAE7-5EFDF9A33B23}">
      <dsp:nvSpPr>
        <dsp:cNvPr id="0" name=""/>
        <dsp:cNvSpPr/>
      </dsp:nvSpPr>
      <dsp:spPr>
        <a:xfrm>
          <a:off x="3416896" y="1041876"/>
          <a:ext cx="1395806" cy="13958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FF07D31-9D68-4E96-BC25-B0B25457E4D6}">
      <dsp:nvSpPr>
        <dsp:cNvPr id="0" name=""/>
        <dsp:cNvSpPr/>
      </dsp:nvSpPr>
      <dsp:spPr>
        <a:xfrm>
          <a:off x="3242420" y="0"/>
          <a:ext cx="1744758" cy="95045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Προώθηση της κοινωνικής ένταξης των νέων (ανεργία) </a:t>
          </a:r>
          <a:endParaRPr lang="el-GR" sz="1200" kern="1200" dirty="0"/>
        </a:p>
      </dsp:txBody>
      <dsp:txXfrm>
        <a:off x="3242420" y="0"/>
        <a:ext cx="1744758" cy="950452"/>
      </dsp:txXfrm>
    </dsp:sp>
    <dsp:sp modelId="{7C142B96-336A-4966-8EE9-0BDF3931C7AA}">
      <dsp:nvSpPr>
        <dsp:cNvPr id="0" name=""/>
        <dsp:cNvSpPr/>
      </dsp:nvSpPr>
      <dsp:spPr>
        <a:xfrm>
          <a:off x="3869952" y="1303477"/>
          <a:ext cx="1395806" cy="13958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9094A60-125C-404C-8F0B-CEA1E862E175}">
      <dsp:nvSpPr>
        <dsp:cNvPr id="0" name=""/>
        <dsp:cNvSpPr/>
      </dsp:nvSpPr>
      <dsp:spPr>
        <a:xfrm>
          <a:off x="5369281" y="905192"/>
          <a:ext cx="1653449" cy="104097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Προώθηση υγιών συμπεριφορών (δραστηριότητες στην ύπαιθρο-μαζικός αθλητισμός) </a:t>
          </a:r>
          <a:endParaRPr lang="el-GR" sz="1200" kern="1200" dirty="0"/>
        </a:p>
      </dsp:txBody>
      <dsp:txXfrm>
        <a:off x="5369281" y="905192"/>
        <a:ext cx="1653449" cy="1040971"/>
      </dsp:txXfrm>
    </dsp:sp>
    <dsp:sp modelId="{9FB860B9-EDD2-45F2-8EC9-D128D31F1ED7}">
      <dsp:nvSpPr>
        <dsp:cNvPr id="0" name=""/>
        <dsp:cNvSpPr/>
      </dsp:nvSpPr>
      <dsp:spPr>
        <a:xfrm>
          <a:off x="3869952" y="1826678"/>
          <a:ext cx="1395806" cy="13958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7026B52-D6C9-4DAA-A778-745EA804AFC6}">
      <dsp:nvSpPr>
        <dsp:cNvPr id="0" name=""/>
        <dsp:cNvSpPr/>
      </dsp:nvSpPr>
      <dsp:spPr>
        <a:xfrm>
          <a:off x="5369281" y="2457597"/>
          <a:ext cx="1653449" cy="116317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Αύξηση επίγνωσης της ιδιότητας Ευρωπαίου πολίτη- αύξηση ενεργούς συμμετοχής νέων στη λήψη αποφάσεων- ευρωπαϊκές εκλογές </a:t>
          </a:r>
          <a:endParaRPr lang="el-GR" sz="1200" kern="1200" dirty="0"/>
        </a:p>
      </dsp:txBody>
      <dsp:txXfrm>
        <a:off x="5369281" y="2457597"/>
        <a:ext cx="1653449" cy="1163172"/>
      </dsp:txXfrm>
    </dsp:sp>
    <dsp:sp modelId="{7014737D-CD79-4D6E-B5F6-8D6F47A99A1D}">
      <dsp:nvSpPr>
        <dsp:cNvPr id="0" name=""/>
        <dsp:cNvSpPr/>
      </dsp:nvSpPr>
      <dsp:spPr>
        <a:xfrm>
          <a:off x="3416896" y="2088731"/>
          <a:ext cx="1395806" cy="13958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65F71A3-DB10-426E-99DF-D66FE7CEF68D}">
      <dsp:nvSpPr>
        <dsp:cNvPr id="0" name=""/>
        <dsp:cNvSpPr/>
      </dsp:nvSpPr>
      <dsp:spPr>
        <a:xfrm>
          <a:off x="3242420" y="3575510"/>
          <a:ext cx="1744758" cy="95045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Ανάπτυξη βασικών και οριζόντιων δεξιοτήτων (επιχειρηματικότητα, </a:t>
          </a:r>
          <a:r>
            <a:rPr lang="el-GR" sz="1200" kern="1200" dirty="0" err="1" smtClean="0"/>
            <a:t>πολυγλωσία</a:t>
          </a:r>
          <a:r>
            <a:rPr lang="el-GR" sz="1200" kern="1200" dirty="0" smtClean="0"/>
            <a:t>, </a:t>
          </a:r>
          <a:r>
            <a:rPr lang="el-GR" sz="1200" kern="1200" dirty="0" err="1" smtClean="0"/>
            <a:t>κ.λ.π</a:t>
          </a:r>
          <a:r>
            <a:rPr lang="el-GR" sz="1200" kern="1200" dirty="0" smtClean="0"/>
            <a:t>.) </a:t>
          </a:r>
          <a:endParaRPr lang="el-GR" sz="1200" kern="1200" dirty="0"/>
        </a:p>
      </dsp:txBody>
      <dsp:txXfrm>
        <a:off x="3242420" y="3575510"/>
        <a:ext cx="1744758" cy="950452"/>
      </dsp:txXfrm>
    </dsp:sp>
    <dsp:sp modelId="{01E25E3B-6DC9-4216-B278-5E082D165E61}">
      <dsp:nvSpPr>
        <dsp:cNvPr id="0" name=""/>
        <dsp:cNvSpPr/>
      </dsp:nvSpPr>
      <dsp:spPr>
        <a:xfrm>
          <a:off x="2963840" y="1826678"/>
          <a:ext cx="1395806" cy="13958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7D21086-6A5B-4058-BEAC-75737666954D}">
      <dsp:nvSpPr>
        <dsp:cNvPr id="0" name=""/>
        <dsp:cNvSpPr/>
      </dsp:nvSpPr>
      <dsp:spPr>
        <a:xfrm>
          <a:off x="1206868" y="2457597"/>
          <a:ext cx="1653449" cy="116317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Προώθηση </a:t>
          </a:r>
          <a:r>
            <a:rPr lang="en-US" sz="1200" kern="1200" dirty="0" smtClean="0"/>
            <a:t>ICT</a:t>
          </a:r>
          <a:r>
            <a:rPr lang="el-GR" sz="1200" kern="1200" dirty="0" smtClean="0"/>
            <a:t> στην εργασία με νέους και την μη τυπική μάθηση</a:t>
          </a:r>
          <a:r>
            <a:rPr lang="en-US" sz="1200" kern="1200" dirty="0" smtClean="0"/>
            <a:t> (OER) </a:t>
          </a:r>
          <a:endParaRPr lang="el-GR" sz="1200" kern="1200" dirty="0"/>
        </a:p>
      </dsp:txBody>
      <dsp:txXfrm>
        <a:off x="1206868" y="2457597"/>
        <a:ext cx="1653449" cy="1163172"/>
      </dsp:txXfrm>
    </dsp:sp>
    <dsp:sp modelId="{B79948A4-5E32-4A50-9383-927F1394EF0A}">
      <dsp:nvSpPr>
        <dsp:cNvPr id="0" name=""/>
        <dsp:cNvSpPr/>
      </dsp:nvSpPr>
      <dsp:spPr>
        <a:xfrm>
          <a:off x="2963840" y="1303477"/>
          <a:ext cx="1395806" cy="13958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ACCF372-0171-4AEF-BF48-74D5602D1A0B}">
      <dsp:nvSpPr>
        <dsp:cNvPr id="0" name=""/>
        <dsp:cNvSpPr/>
      </dsp:nvSpPr>
      <dsp:spPr>
        <a:xfrm>
          <a:off x="1206868" y="905192"/>
          <a:ext cx="1653449" cy="116317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Προώθηση συνεκτικότητας μεταξύ των εθνικών και ευρωπαϊκών εργαλείων διαφάνειας και αναγνώρισης</a:t>
          </a:r>
          <a:endParaRPr lang="en-US" sz="1200" kern="1200" dirty="0"/>
        </a:p>
      </dsp:txBody>
      <dsp:txXfrm>
        <a:off x="1206868" y="905192"/>
        <a:ext cx="1653449" cy="1163172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8BC78B-43C0-434A-A10B-EB03CC4D1DA9}">
      <dsp:nvSpPr>
        <dsp:cNvPr id="0" name=""/>
        <dsp:cNvSpPr/>
      </dsp:nvSpPr>
      <dsp:spPr>
        <a:xfrm>
          <a:off x="0" y="292334"/>
          <a:ext cx="8229599" cy="7150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Ειδικές οδηγίες στο Παράρτημα ΙΙ του Οδηγού</a:t>
          </a:r>
          <a:endParaRPr lang="el-GR" sz="1800" kern="1200" dirty="0"/>
        </a:p>
      </dsp:txBody>
      <dsp:txXfrm>
        <a:off x="0" y="292334"/>
        <a:ext cx="8229599" cy="715052"/>
      </dsp:txXfrm>
    </dsp:sp>
    <dsp:sp modelId="{7B664EF8-A186-41C5-828D-3D8377C9461B}">
      <dsp:nvSpPr>
        <dsp:cNvPr id="0" name=""/>
        <dsp:cNvSpPr/>
      </dsp:nvSpPr>
      <dsp:spPr>
        <a:xfrm>
          <a:off x="0" y="1059227"/>
          <a:ext cx="8229599" cy="7150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Αυστηρότερα για τα σχέδια συνεργασίας: απαιτείται σχέδιο διάδοσης ως μέρος του προγράμματος εργασίας-στόχοι, χρονοδιάγραμμα, πόροι</a:t>
          </a:r>
          <a:endParaRPr lang="el-GR" sz="1800" kern="1200" dirty="0"/>
        </a:p>
      </dsp:txBody>
      <dsp:txXfrm>
        <a:off x="0" y="1059227"/>
        <a:ext cx="8229599" cy="715052"/>
      </dsp:txXfrm>
    </dsp:sp>
    <dsp:sp modelId="{B01C9841-0E4F-49A4-AF14-5A1C61787B72}">
      <dsp:nvSpPr>
        <dsp:cNvPr id="0" name=""/>
        <dsp:cNvSpPr/>
      </dsp:nvSpPr>
      <dsp:spPr>
        <a:xfrm>
          <a:off x="0" y="1826119"/>
          <a:ext cx="8229599" cy="7150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Όμως και τα σχέδια κινητικότητας πρέπει να προχωρούν σε δραστηριότητες διάδοσης, ιδίως των μαθησιακών αποτελεσμάτων και των εμπειριών των ατόμων</a:t>
          </a:r>
          <a:endParaRPr lang="el-GR" sz="1800" kern="1200" dirty="0"/>
        </a:p>
      </dsp:txBody>
      <dsp:txXfrm>
        <a:off x="0" y="1826119"/>
        <a:ext cx="8229599" cy="715052"/>
      </dsp:txXfrm>
    </dsp:sp>
    <dsp:sp modelId="{DE70A428-593B-4632-BF63-33ACACB7AEEC}">
      <dsp:nvSpPr>
        <dsp:cNvPr id="0" name=""/>
        <dsp:cNvSpPr/>
      </dsp:nvSpPr>
      <dsp:spPr>
        <a:xfrm>
          <a:off x="0" y="2593012"/>
          <a:ext cx="8229599" cy="7150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Η ΕΜ θα επιλέγει ετησίως 19 Καλές Πρακτικές που θα λαμβάνουν μεγάλη δημοσιότητα</a:t>
          </a:r>
          <a:endParaRPr lang="el-GR" sz="1800" kern="1200" dirty="0"/>
        </a:p>
      </dsp:txBody>
      <dsp:txXfrm>
        <a:off x="0" y="2593012"/>
        <a:ext cx="8229599" cy="715052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891435-AAA8-40A4-A3EF-2D810C28E5C0}">
      <dsp:nvSpPr>
        <dsp:cNvPr id="0" name=""/>
        <dsp:cNvSpPr/>
      </dsp:nvSpPr>
      <dsp:spPr>
        <a:xfrm>
          <a:off x="0" y="8412"/>
          <a:ext cx="8229599" cy="3597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η Ευρωπαϊκή Πλατφόρμα διάδοσης (προσοχή περίληψη)</a:t>
          </a:r>
          <a:endParaRPr lang="en-US" sz="1500" kern="1200" dirty="0"/>
        </a:p>
      </dsp:txBody>
      <dsp:txXfrm>
        <a:off x="0" y="8412"/>
        <a:ext cx="8229599" cy="359774"/>
      </dsp:txXfrm>
    </dsp:sp>
    <dsp:sp modelId="{9B8D2869-8262-4C02-99B1-FBF2A02D4F4C}">
      <dsp:nvSpPr>
        <dsp:cNvPr id="0" name=""/>
        <dsp:cNvSpPr/>
      </dsp:nvSpPr>
      <dsp:spPr>
        <a:xfrm>
          <a:off x="0" y="411387"/>
          <a:ext cx="8229599" cy="3597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τα </a:t>
          </a:r>
          <a:r>
            <a:rPr lang="en-US" sz="1500" kern="1200" dirty="0" smtClean="0"/>
            <a:t>websites </a:t>
          </a:r>
          <a:endParaRPr lang="en-US" sz="1500" kern="1200" dirty="0"/>
        </a:p>
      </dsp:txBody>
      <dsp:txXfrm>
        <a:off x="0" y="411387"/>
        <a:ext cx="8229599" cy="359774"/>
      </dsp:txXfrm>
    </dsp:sp>
    <dsp:sp modelId="{F82C47C1-28C0-47A1-952C-4A1A8721CAA9}">
      <dsp:nvSpPr>
        <dsp:cNvPr id="0" name=""/>
        <dsp:cNvSpPr/>
      </dsp:nvSpPr>
      <dsp:spPr>
        <a:xfrm>
          <a:off x="0" y="814362"/>
          <a:ext cx="8229599" cy="3597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συναντήσεις και επισκέψεις στους κύριους εμπλεκόμενους</a:t>
          </a:r>
          <a:endParaRPr lang="en-US" sz="1500" kern="1200" dirty="0"/>
        </a:p>
      </dsp:txBody>
      <dsp:txXfrm>
        <a:off x="0" y="814362"/>
        <a:ext cx="8229599" cy="359774"/>
      </dsp:txXfrm>
    </dsp:sp>
    <dsp:sp modelId="{75E4E938-FF3A-44B1-BE16-E16ABE392E6A}">
      <dsp:nvSpPr>
        <dsp:cNvPr id="0" name=""/>
        <dsp:cNvSpPr/>
      </dsp:nvSpPr>
      <dsp:spPr>
        <a:xfrm>
          <a:off x="0" y="1217337"/>
          <a:ext cx="8229599" cy="3597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εκδηλώσεις όπως</a:t>
          </a:r>
          <a:r>
            <a:rPr lang="en-US" sz="1500" kern="1200" dirty="0" smtClean="0"/>
            <a:t> workshops, </a:t>
          </a:r>
          <a:r>
            <a:rPr lang="el-GR" sz="1500" kern="1200" dirty="0" smtClean="0"/>
            <a:t>σεμινάρια, επιμορφωτικά μαθήματα</a:t>
          </a:r>
          <a:r>
            <a:rPr lang="en-US" sz="1500" kern="1200" dirty="0" smtClean="0"/>
            <a:t> </a:t>
          </a:r>
          <a:endParaRPr lang="en-US" sz="1500" kern="1200" dirty="0"/>
        </a:p>
      </dsp:txBody>
      <dsp:txXfrm>
        <a:off x="0" y="1217337"/>
        <a:ext cx="8229599" cy="359774"/>
      </dsp:txXfrm>
    </dsp:sp>
    <dsp:sp modelId="{944546C4-F105-420C-97FE-A67C1BF14641}">
      <dsp:nvSpPr>
        <dsp:cNvPr id="0" name=""/>
        <dsp:cNvSpPr/>
      </dsp:nvSpPr>
      <dsp:spPr>
        <a:xfrm>
          <a:off x="0" y="1620312"/>
          <a:ext cx="8229599" cy="3597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err="1" smtClean="0"/>
            <a:t>Στοχευμένο</a:t>
          </a:r>
          <a:r>
            <a:rPr lang="el-GR" sz="1500" kern="1200" dirty="0" smtClean="0"/>
            <a:t> γραπτό υλικό όπως αναφορές, άρθρα σε εξειδικευμένο τύπο, δελτία τύπου, φυλλάδια</a:t>
          </a:r>
          <a:endParaRPr lang="en-US" sz="1500" kern="1200" dirty="0"/>
        </a:p>
      </dsp:txBody>
      <dsp:txXfrm>
        <a:off x="0" y="1620312"/>
        <a:ext cx="8229599" cy="359774"/>
      </dsp:txXfrm>
    </dsp:sp>
    <dsp:sp modelId="{31B23B5E-6E4F-4537-B06B-C2EF6068EEC3}">
      <dsp:nvSpPr>
        <dsp:cNvPr id="0" name=""/>
        <dsp:cNvSpPr/>
      </dsp:nvSpPr>
      <dsp:spPr>
        <a:xfrm>
          <a:off x="0" y="2023287"/>
          <a:ext cx="8229599" cy="3597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οπτικοακουστικό υλικό (τηλεόραση/</a:t>
          </a:r>
          <a:r>
            <a:rPr lang="el-GR" sz="1500" kern="1200" dirty="0" err="1" smtClean="0"/>
            <a:t>ραδιόφων</a:t>
          </a:r>
          <a:r>
            <a:rPr lang="el-GR" sz="1500" kern="1200" dirty="0" smtClean="0"/>
            <a:t>ο, </a:t>
          </a:r>
          <a:r>
            <a:rPr lang="en-US" sz="1500" kern="1200" dirty="0" err="1" smtClean="0"/>
            <a:t>YouTube,Flickr,videoclips,podcasts</a:t>
          </a:r>
          <a:r>
            <a:rPr lang="el-GR" sz="1500" kern="1200" dirty="0" smtClean="0"/>
            <a:t> ή</a:t>
          </a:r>
          <a:r>
            <a:rPr lang="en-US" sz="1500" kern="1200" dirty="0" smtClean="0"/>
            <a:t>apps; </a:t>
          </a:r>
          <a:endParaRPr lang="el-GR" sz="1500" kern="1200" dirty="0"/>
        </a:p>
      </dsp:txBody>
      <dsp:txXfrm>
        <a:off x="0" y="2023287"/>
        <a:ext cx="8229599" cy="359774"/>
      </dsp:txXfrm>
    </dsp:sp>
    <dsp:sp modelId="{18F6E214-B04B-4C84-AF48-30F6743E2C9C}">
      <dsp:nvSpPr>
        <dsp:cNvPr id="0" name=""/>
        <dsp:cNvSpPr/>
      </dsp:nvSpPr>
      <dsp:spPr>
        <a:xfrm>
          <a:off x="0" y="2426262"/>
          <a:ext cx="8229599" cy="3597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μέσα κοινωνικής δικτύωσης</a:t>
          </a:r>
          <a:r>
            <a:rPr lang="en-US" sz="1500" kern="1200" dirty="0" smtClean="0"/>
            <a:t>; </a:t>
          </a:r>
          <a:endParaRPr lang="en-US" sz="1500" kern="1200" dirty="0"/>
        </a:p>
      </dsp:txBody>
      <dsp:txXfrm>
        <a:off x="0" y="2426262"/>
        <a:ext cx="8229599" cy="359774"/>
      </dsp:txXfrm>
    </dsp:sp>
    <dsp:sp modelId="{FC42F780-1B04-4D2B-ACC2-67B3BAC7A62B}">
      <dsp:nvSpPr>
        <dsp:cNvPr id="0" name=""/>
        <dsp:cNvSpPr/>
      </dsp:nvSpPr>
      <dsp:spPr>
        <a:xfrm>
          <a:off x="0" y="2829237"/>
          <a:ext cx="8229599" cy="3597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το </a:t>
          </a:r>
          <a:r>
            <a:rPr lang="en-US" sz="1500" kern="1200" dirty="0" smtClean="0"/>
            <a:t>branding</a:t>
          </a:r>
          <a:r>
            <a:rPr lang="el-GR" sz="1500" kern="1200" dirty="0" smtClean="0"/>
            <a:t> του σχεδίου και τα </a:t>
          </a:r>
          <a:r>
            <a:rPr lang="en-US" sz="1500" kern="1200" dirty="0" smtClean="0"/>
            <a:t>logos; </a:t>
          </a:r>
          <a:endParaRPr lang="el-GR" sz="1500" kern="1200" dirty="0"/>
        </a:p>
      </dsp:txBody>
      <dsp:txXfrm>
        <a:off x="0" y="2829237"/>
        <a:ext cx="8229599" cy="359774"/>
      </dsp:txXfrm>
    </dsp:sp>
    <dsp:sp modelId="{2CBFFC5C-FACE-4434-B5C7-D1704AD1250C}">
      <dsp:nvSpPr>
        <dsp:cNvPr id="0" name=""/>
        <dsp:cNvSpPr/>
      </dsp:nvSpPr>
      <dsp:spPr>
        <a:xfrm>
          <a:off x="0" y="3232212"/>
          <a:ext cx="8229599" cy="3597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υπάρχουσες επαφές και δίκτυα</a:t>
          </a:r>
          <a:endParaRPr lang="en-US" sz="1500" kern="1200" dirty="0"/>
        </a:p>
      </dsp:txBody>
      <dsp:txXfrm>
        <a:off x="0" y="3232212"/>
        <a:ext cx="8229599" cy="359774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B5D7E4-D2DC-4768-8CEF-E36B3CE10CBC}">
      <dsp:nvSpPr>
        <dsp:cNvPr id="0" name=""/>
        <dsp:cNvSpPr/>
      </dsp:nvSpPr>
      <dsp:spPr>
        <a:xfrm>
          <a:off x="2376264" y="0"/>
          <a:ext cx="2880320" cy="28803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000" b="1" kern="1200" dirty="0" smtClean="0"/>
            <a:t>Ευχαριστώ πολύ για την προσοχή σας!</a:t>
          </a:r>
          <a:endParaRPr lang="en-US" sz="3000" b="1" kern="1200" dirty="0"/>
        </a:p>
      </dsp:txBody>
      <dsp:txXfrm>
        <a:off x="2376264" y="0"/>
        <a:ext cx="2880320" cy="28803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DA1593-CB38-492C-8167-72F13FE1F4CD}">
      <dsp:nvSpPr>
        <dsp:cNvPr id="0" name=""/>
        <dsp:cNvSpPr/>
      </dsp:nvSpPr>
      <dsp:spPr>
        <a:xfrm>
          <a:off x="0" y="0"/>
          <a:ext cx="5885257" cy="6761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Μεγαλύτερη Ευρωπαϊκή προστιθέμενη αξία</a:t>
          </a:r>
          <a:endParaRPr lang="el-GR" sz="1400" kern="1200" dirty="0"/>
        </a:p>
      </dsp:txBody>
      <dsp:txXfrm>
        <a:off x="0" y="0"/>
        <a:ext cx="5116166" cy="676124"/>
      </dsp:txXfrm>
    </dsp:sp>
    <dsp:sp modelId="{841143C2-D894-4E4B-99B8-403B8A9BA6ED}">
      <dsp:nvSpPr>
        <dsp:cNvPr id="0" name=""/>
        <dsp:cNvSpPr/>
      </dsp:nvSpPr>
      <dsp:spPr>
        <a:xfrm>
          <a:off x="439483" y="770030"/>
          <a:ext cx="5885257" cy="6761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Μεγαλύτερη επίδραση στους συμμετέχοντες, άτομα, οργανισμούς, συστήματα</a:t>
          </a:r>
          <a:endParaRPr lang="el-GR" sz="1400" kern="1200" dirty="0"/>
        </a:p>
      </dsp:txBody>
      <dsp:txXfrm>
        <a:off x="439483" y="770030"/>
        <a:ext cx="5006293" cy="676124"/>
      </dsp:txXfrm>
    </dsp:sp>
    <dsp:sp modelId="{2B642FAF-10A4-4031-8268-C4463127910D}">
      <dsp:nvSpPr>
        <dsp:cNvPr id="0" name=""/>
        <dsp:cNvSpPr/>
      </dsp:nvSpPr>
      <dsp:spPr>
        <a:xfrm>
          <a:off x="878967" y="1540061"/>
          <a:ext cx="5885257" cy="6761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Απλοποίηση των διαδικασιών για τους δικαιούχους – λιγότερες προσκλήσεις για υποβολή προτάσεων, πιο φιλικό για τους χρήστες πρόγραμμα, απλοποιημένη οικονομική διαχείριση  </a:t>
          </a:r>
          <a:endParaRPr lang="el-GR" sz="1400" kern="1200" dirty="0"/>
        </a:p>
      </dsp:txBody>
      <dsp:txXfrm>
        <a:off x="878967" y="1540061"/>
        <a:ext cx="5006293" cy="676124"/>
      </dsp:txXfrm>
    </dsp:sp>
    <dsp:sp modelId="{9AC76AA6-AEBE-455C-9EDD-523C3AD1B0C7}">
      <dsp:nvSpPr>
        <dsp:cNvPr id="0" name=""/>
        <dsp:cNvSpPr/>
      </dsp:nvSpPr>
      <dsp:spPr>
        <a:xfrm>
          <a:off x="1318450" y="2310092"/>
          <a:ext cx="5885257" cy="6761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Συνεργασία μεταξύ των διαφόρων τομέων εκπαίδευσης/ κατάρτισης/Νεολαίας</a:t>
          </a:r>
          <a:endParaRPr lang="el-GR" sz="1400" kern="1200" dirty="0"/>
        </a:p>
      </dsp:txBody>
      <dsp:txXfrm>
        <a:off x="1318450" y="2310092"/>
        <a:ext cx="5006293" cy="676124"/>
      </dsp:txXfrm>
    </dsp:sp>
    <dsp:sp modelId="{FE65E900-03D8-4F22-827C-90B80DCAEEAF}">
      <dsp:nvSpPr>
        <dsp:cNvPr id="0" name=""/>
        <dsp:cNvSpPr/>
      </dsp:nvSpPr>
      <dsp:spPr>
        <a:xfrm>
          <a:off x="1757934" y="3080123"/>
          <a:ext cx="5885257" cy="6761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Αποφυγή των υπερκαλύψεων μεταξύ των διαφόρων προγραμμάτων</a:t>
          </a:r>
          <a:endParaRPr lang="el-GR" sz="1400" kern="1200" dirty="0"/>
        </a:p>
      </dsp:txBody>
      <dsp:txXfrm>
        <a:off x="1757934" y="3080123"/>
        <a:ext cx="5006293" cy="676124"/>
      </dsp:txXfrm>
    </dsp:sp>
    <dsp:sp modelId="{49F3DC5C-83E2-4DB5-99DD-3E52572BB79F}">
      <dsp:nvSpPr>
        <dsp:cNvPr id="0" name=""/>
        <dsp:cNvSpPr/>
      </dsp:nvSpPr>
      <dsp:spPr>
        <a:xfrm>
          <a:off x="5445776" y="493946"/>
          <a:ext cx="439481" cy="43948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400" kern="1200"/>
        </a:p>
      </dsp:txBody>
      <dsp:txXfrm>
        <a:off x="5445776" y="493946"/>
        <a:ext cx="439481" cy="439481"/>
      </dsp:txXfrm>
    </dsp:sp>
    <dsp:sp modelId="{BA23D8FF-ED85-4963-B9F1-A7E79DBAD815}">
      <dsp:nvSpPr>
        <dsp:cNvPr id="0" name=""/>
        <dsp:cNvSpPr/>
      </dsp:nvSpPr>
      <dsp:spPr>
        <a:xfrm>
          <a:off x="5885260" y="1263977"/>
          <a:ext cx="439481" cy="43948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400" kern="1200"/>
        </a:p>
      </dsp:txBody>
      <dsp:txXfrm>
        <a:off x="5885260" y="1263977"/>
        <a:ext cx="439481" cy="439481"/>
      </dsp:txXfrm>
    </dsp:sp>
    <dsp:sp modelId="{CF167D33-571C-44C4-A700-56EFAFC375B7}">
      <dsp:nvSpPr>
        <dsp:cNvPr id="0" name=""/>
        <dsp:cNvSpPr/>
      </dsp:nvSpPr>
      <dsp:spPr>
        <a:xfrm>
          <a:off x="6324743" y="2022739"/>
          <a:ext cx="439481" cy="43948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400" kern="1200"/>
        </a:p>
      </dsp:txBody>
      <dsp:txXfrm>
        <a:off x="6324743" y="2022739"/>
        <a:ext cx="439481" cy="439481"/>
      </dsp:txXfrm>
    </dsp:sp>
    <dsp:sp modelId="{1D5C7A8E-13E4-44DB-8828-CCF3E54BA807}">
      <dsp:nvSpPr>
        <dsp:cNvPr id="0" name=""/>
        <dsp:cNvSpPr/>
      </dsp:nvSpPr>
      <dsp:spPr>
        <a:xfrm>
          <a:off x="6764227" y="2800282"/>
          <a:ext cx="439481" cy="43948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400" kern="1200"/>
        </a:p>
      </dsp:txBody>
      <dsp:txXfrm>
        <a:off x="6764227" y="2800282"/>
        <a:ext cx="439481" cy="43948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C6DBA3-3B4A-4EDA-861F-A808BEE8E7BA}">
      <dsp:nvSpPr>
        <dsp:cNvPr id="0" name=""/>
        <dsp:cNvSpPr/>
      </dsp:nvSpPr>
      <dsp:spPr>
        <a:xfrm>
          <a:off x="1085" y="417793"/>
          <a:ext cx="2116740" cy="211674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491" tIns="15240" rIns="116491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Στενότερη διασύνδεση προγράμματος-στόχων πολιτικής </a:t>
          </a:r>
          <a:endParaRPr lang="el-GR" sz="1200" kern="1200" dirty="0"/>
        </a:p>
      </dsp:txBody>
      <dsp:txXfrm>
        <a:off x="1085" y="417793"/>
        <a:ext cx="2116740" cy="2116740"/>
      </dsp:txXfrm>
    </dsp:sp>
    <dsp:sp modelId="{465D9D23-D793-49C1-9A1A-6D0600A9524D}">
      <dsp:nvSpPr>
        <dsp:cNvPr id="0" name=""/>
        <dsp:cNvSpPr/>
      </dsp:nvSpPr>
      <dsp:spPr>
        <a:xfrm>
          <a:off x="1694477" y="417793"/>
          <a:ext cx="2116740" cy="211674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491" tIns="15240" rIns="116491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0" kern="1200" dirty="0" smtClean="0"/>
            <a:t>Περισσότερες συνέργειες και </a:t>
          </a:r>
          <a:r>
            <a:rPr lang="el-GR" sz="1200" b="0" kern="1200" dirty="0" err="1" smtClean="0"/>
            <a:t>διάδραση</a:t>
          </a:r>
          <a:r>
            <a:rPr lang="el-GR" sz="1200" b="0" kern="1200" dirty="0" smtClean="0"/>
            <a:t> μεταξύ της τυπικής, άτυπης και μη τυπικής μάθησης </a:t>
          </a:r>
          <a:endParaRPr lang="el-GR" sz="1200" kern="1200" dirty="0"/>
        </a:p>
      </dsp:txBody>
      <dsp:txXfrm>
        <a:off x="1694477" y="417793"/>
        <a:ext cx="2116740" cy="2116740"/>
      </dsp:txXfrm>
    </dsp:sp>
    <dsp:sp modelId="{03EBA786-8C66-4916-AB62-AA4CE1F95E74}">
      <dsp:nvSpPr>
        <dsp:cNvPr id="0" name=""/>
        <dsp:cNvSpPr/>
      </dsp:nvSpPr>
      <dsp:spPr>
        <a:xfrm>
          <a:off x="3387869" y="417793"/>
          <a:ext cx="2116740" cy="211674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491" tIns="15240" rIns="116491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Περισσότερες </a:t>
          </a:r>
          <a:r>
            <a:rPr lang="el-GR" sz="1200" kern="1200" dirty="0" err="1" smtClean="0"/>
            <a:t>διατομεακές</a:t>
          </a:r>
          <a:r>
            <a:rPr lang="el-GR" sz="1200" kern="1200" dirty="0" smtClean="0"/>
            <a:t> συμπράξεις με τον κόσμο της εργασίας </a:t>
          </a:r>
          <a:endParaRPr lang="el-GR" sz="1200" kern="1200" dirty="0"/>
        </a:p>
      </dsp:txBody>
      <dsp:txXfrm>
        <a:off x="3387869" y="417793"/>
        <a:ext cx="2116740" cy="2116740"/>
      </dsp:txXfrm>
    </dsp:sp>
    <dsp:sp modelId="{1846555E-F44B-4336-94C4-5E7F547E9041}">
      <dsp:nvSpPr>
        <dsp:cNvPr id="0" name=""/>
        <dsp:cNvSpPr/>
      </dsp:nvSpPr>
      <dsp:spPr>
        <a:xfrm>
          <a:off x="5081262" y="417793"/>
          <a:ext cx="2116740" cy="211674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491" tIns="15240" rIns="116491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0" kern="1200" dirty="0" smtClean="0"/>
            <a:t>Αποτελεσματικότερη και απλούστερη αρχιτεκτονική </a:t>
          </a:r>
          <a:endParaRPr lang="el-GR" sz="1200" kern="1200" dirty="0"/>
        </a:p>
      </dsp:txBody>
      <dsp:txXfrm>
        <a:off x="5081262" y="417793"/>
        <a:ext cx="2116740" cy="2116740"/>
      </dsp:txXfrm>
    </dsp:sp>
    <dsp:sp modelId="{854226A8-040A-4050-97AA-57C664802BD7}">
      <dsp:nvSpPr>
        <dsp:cNvPr id="0" name=""/>
        <dsp:cNvSpPr/>
      </dsp:nvSpPr>
      <dsp:spPr>
        <a:xfrm>
          <a:off x="6774654" y="417793"/>
          <a:ext cx="2116740" cy="211674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491" tIns="15240" rIns="116491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Μεγαλύτερη έμφαση στην ευρωπαϊκή προστιθέμενη αξία</a:t>
          </a:r>
          <a:endParaRPr lang="fr-BE" sz="1200" i="0" kern="1200" dirty="0"/>
        </a:p>
      </dsp:txBody>
      <dsp:txXfrm>
        <a:off x="6774654" y="417793"/>
        <a:ext cx="2116740" cy="21167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A01A0E-BA35-4807-8F58-62ED551AD9E7}">
      <dsp:nvSpPr>
        <dsp:cNvPr id="0" name=""/>
        <dsp:cNvSpPr/>
      </dsp:nvSpPr>
      <dsp:spPr>
        <a:xfrm>
          <a:off x="0" y="986509"/>
          <a:ext cx="7128791" cy="2851516"/>
        </a:xfrm>
        <a:prstGeom prst="leftRightRibb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3209AF5-1E71-41BF-B501-143F1560E1E7}">
      <dsp:nvSpPr>
        <dsp:cNvPr id="0" name=""/>
        <dsp:cNvSpPr/>
      </dsp:nvSpPr>
      <dsp:spPr>
        <a:xfrm>
          <a:off x="855455" y="1485525"/>
          <a:ext cx="2352501" cy="1397243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78232" rIns="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A. </a:t>
          </a:r>
          <a:r>
            <a:rPr lang="el-GR" sz="2200" kern="1200" dirty="0" smtClean="0"/>
            <a:t>ΠΡΟΤΕΡΑΙΟΤΗΤΕΣ</a:t>
          </a:r>
          <a:r>
            <a:rPr lang="en-US" sz="2200" kern="1200" dirty="0" smtClean="0"/>
            <a:t> </a:t>
          </a:r>
          <a:r>
            <a:rPr lang="el-GR" sz="2200" kern="1200" dirty="0" smtClean="0"/>
            <a:t>ΠΟΛΙΤΙΚΗΣ</a:t>
          </a:r>
          <a:endParaRPr lang="el-GR" sz="2200" kern="1200" dirty="0"/>
        </a:p>
      </dsp:txBody>
      <dsp:txXfrm>
        <a:off x="855455" y="1485525"/>
        <a:ext cx="2352501" cy="1397243"/>
      </dsp:txXfrm>
    </dsp:sp>
    <dsp:sp modelId="{2AA68D5B-B5DE-4EB5-8B45-2D3C551A8D58}">
      <dsp:nvSpPr>
        <dsp:cNvPr id="0" name=""/>
        <dsp:cNvSpPr/>
      </dsp:nvSpPr>
      <dsp:spPr>
        <a:xfrm>
          <a:off x="3564395" y="1941767"/>
          <a:ext cx="2780228" cy="1397243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78232" rIns="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/>
            <a:t>Β. ΣΤΡΑΤΗΓΙΚΗ ΔΙΑΔΟΣΗΣ ΚΑΙ ΑΞΙΟΠΟΙΗΣΗΣ  ΑΠΟΤΕΛΕΣΜΑΤΩΝ  </a:t>
          </a:r>
          <a:endParaRPr lang="en-US" sz="2200" kern="1200" dirty="0"/>
        </a:p>
      </dsp:txBody>
      <dsp:txXfrm>
        <a:off x="3564395" y="1941767"/>
        <a:ext cx="2780228" cy="139724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128C0F-9F98-4B29-9883-E807EB77E785}">
      <dsp:nvSpPr>
        <dsp:cNvPr id="0" name=""/>
        <dsp:cNvSpPr/>
      </dsp:nvSpPr>
      <dsp:spPr>
        <a:xfrm>
          <a:off x="2430016" y="0"/>
          <a:ext cx="4104455" cy="4104455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FADA607-F79A-4421-B2A3-7E78E84A97EB}">
      <dsp:nvSpPr>
        <dsp:cNvPr id="0" name=""/>
        <dsp:cNvSpPr/>
      </dsp:nvSpPr>
      <dsp:spPr>
        <a:xfrm>
          <a:off x="2500336" y="304587"/>
          <a:ext cx="1855639" cy="17116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Εφαρμόζονται στην κύρια </a:t>
          </a:r>
          <a:r>
            <a:rPr lang="el-GR" sz="1300" kern="1200" dirty="0" err="1" smtClean="0"/>
            <a:t>Δραση</a:t>
          </a:r>
          <a:r>
            <a:rPr lang="el-GR" sz="1300" kern="1200" dirty="0" smtClean="0"/>
            <a:t> 2-Στρατηγικές Προτεραιότητες </a:t>
          </a:r>
          <a:endParaRPr lang="el-GR" sz="1300" kern="1200" dirty="0"/>
        </a:p>
      </dsp:txBody>
      <dsp:txXfrm>
        <a:off x="2500336" y="304587"/>
        <a:ext cx="1855639" cy="1711636"/>
      </dsp:txXfrm>
    </dsp:sp>
    <dsp:sp modelId="{90E5A9D7-7990-4E24-8C6F-3A95FF3EE538}">
      <dsp:nvSpPr>
        <dsp:cNvPr id="0" name=""/>
        <dsp:cNvSpPr/>
      </dsp:nvSpPr>
      <dsp:spPr>
        <a:xfrm>
          <a:off x="4460172" y="364359"/>
          <a:ext cx="1768014" cy="16518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Καθορισμένα θέματα πολιτικής στα οποία πρέπει να ανταποκρίνονται οι προτάσεις σχεδίων</a:t>
          </a:r>
          <a:endParaRPr lang="el-GR" sz="1300" kern="1200" dirty="0"/>
        </a:p>
      </dsp:txBody>
      <dsp:txXfrm>
        <a:off x="4460172" y="364359"/>
        <a:ext cx="1768014" cy="1651865"/>
      </dsp:txXfrm>
    </dsp:sp>
    <dsp:sp modelId="{CF87E94F-F8AA-4C51-B4CA-D7E7CC9080BF}">
      <dsp:nvSpPr>
        <dsp:cNvPr id="0" name=""/>
        <dsp:cNvSpPr/>
      </dsp:nvSpPr>
      <dsp:spPr>
        <a:xfrm>
          <a:off x="2699787" y="2088231"/>
          <a:ext cx="1600737" cy="16007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Εστιάζουν το πρόγραμμα-εξασφαλίζουν συμβολή στις κύριες προκλήσεις για την Ευρώπη</a:t>
          </a:r>
          <a:endParaRPr lang="el-GR" sz="1300" kern="1200" dirty="0"/>
        </a:p>
      </dsp:txBody>
      <dsp:txXfrm>
        <a:off x="2699787" y="2088231"/>
        <a:ext cx="1600737" cy="1600737"/>
      </dsp:txXfrm>
    </dsp:sp>
    <dsp:sp modelId="{62B18A19-C034-4EF4-8514-03D0CCC636C3}">
      <dsp:nvSpPr>
        <dsp:cNvPr id="0" name=""/>
        <dsp:cNvSpPr/>
      </dsp:nvSpPr>
      <dsp:spPr>
        <a:xfrm>
          <a:off x="4499998" y="2088231"/>
          <a:ext cx="1600737" cy="16007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Καθορίζονται στο ετήσιο Πρόγραμμα Εργασίας και περιλαμβάνονται στον Οδηγό του Προγράμματος (μέρος Β’)</a:t>
          </a:r>
          <a:endParaRPr lang="el-GR" sz="1300" kern="1200" dirty="0"/>
        </a:p>
      </dsp:txBody>
      <dsp:txXfrm>
        <a:off x="4499998" y="2088231"/>
        <a:ext cx="1600737" cy="160073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0E63FF-9E19-46B5-9A73-D55897A1F8C3}">
      <dsp:nvSpPr>
        <dsp:cNvPr id="0" name=""/>
        <dsp:cNvSpPr/>
      </dsp:nvSpPr>
      <dsp:spPr>
        <a:xfrm>
          <a:off x="0" y="52759"/>
          <a:ext cx="8229599" cy="17128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Αποκεντρωμένες δράσεις: Στο </a:t>
          </a:r>
          <a:r>
            <a:rPr lang="en-US" sz="2400" kern="1200" dirty="0" smtClean="0"/>
            <a:t>LLP</a:t>
          </a:r>
          <a:r>
            <a:rPr lang="el-GR" sz="2400" kern="1200" dirty="0" smtClean="0"/>
            <a:t> δεν υπήρχαν ευρωπαϊκές προτεραιότητες πολιτικής στις αποκεντρωμένες δράσεις (εκτός από τα </a:t>
          </a:r>
          <a:r>
            <a:rPr lang="en-US" sz="2400" kern="1200" dirty="0" err="1" smtClean="0"/>
            <a:t>LdV</a:t>
          </a:r>
          <a:r>
            <a:rPr lang="en-US" sz="2400" kern="1200" dirty="0" smtClean="0"/>
            <a:t> TOIs)</a:t>
          </a:r>
          <a:r>
            <a:rPr lang="el-GR" sz="2400" kern="1200" dirty="0" smtClean="0"/>
            <a:t>, σε αντίθεση με τις κεντρικές δράσεις όπου υπήρχαν αποκλειστικές προτεραιότητες πολιτικής </a:t>
          </a:r>
          <a:endParaRPr lang="el-GR" sz="2400" kern="1200" dirty="0"/>
        </a:p>
      </dsp:txBody>
      <dsp:txXfrm>
        <a:off x="0" y="52759"/>
        <a:ext cx="8229599" cy="1712879"/>
      </dsp:txXfrm>
    </dsp:sp>
    <dsp:sp modelId="{F58D61D3-8FFA-482A-8E20-D9F70E0D8C51}">
      <dsp:nvSpPr>
        <dsp:cNvPr id="0" name=""/>
        <dsp:cNvSpPr/>
      </dsp:nvSpPr>
      <dsp:spPr>
        <a:xfrm>
          <a:off x="0" y="1834759"/>
          <a:ext cx="8229599" cy="17128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Στο </a:t>
          </a:r>
          <a:r>
            <a:rPr lang="en-US" sz="2400" kern="1200" dirty="0" smtClean="0"/>
            <a:t>Erasmus+ : </a:t>
          </a:r>
          <a:r>
            <a:rPr lang="el-GR" sz="2400" kern="1200" dirty="0" smtClean="0"/>
            <a:t>Ευρωπαϊκές προτεραιότητες για τις Στρατηγικές Συμπράξεις (ΚΑ2)</a:t>
          </a:r>
          <a:endParaRPr lang="el-GR" sz="2400" kern="1200" dirty="0"/>
        </a:p>
      </dsp:txBody>
      <dsp:txXfrm>
        <a:off x="0" y="1834759"/>
        <a:ext cx="8229599" cy="171287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CDAA47-C3A8-4B9F-B742-E052EF60AA65}">
      <dsp:nvSpPr>
        <dsp:cNvPr id="0" name=""/>
        <dsp:cNvSpPr/>
      </dsp:nvSpPr>
      <dsp:spPr>
        <a:xfrm>
          <a:off x="7233" y="771619"/>
          <a:ext cx="2161877" cy="20571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Αξιολόγηση των οριζόντιων δεξιοτήτων και την ανάληψη πρακτικών επιχειρηματικών εμπειριών</a:t>
          </a:r>
          <a:endParaRPr lang="el-GR" sz="1800" kern="1200" dirty="0"/>
        </a:p>
      </dsp:txBody>
      <dsp:txXfrm>
        <a:off x="7233" y="771619"/>
        <a:ext cx="2161877" cy="2057161"/>
      </dsp:txXfrm>
    </dsp:sp>
    <dsp:sp modelId="{D5D1280E-0FA3-4C35-B419-6B1D0C962A2A}">
      <dsp:nvSpPr>
        <dsp:cNvPr id="0" name=""/>
        <dsp:cNvSpPr/>
      </dsp:nvSpPr>
      <dsp:spPr>
        <a:xfrm>
          <a:off x="2385298" y="153212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400" kern="1200"/>
        </a:p>
      </dsp:txBody>
      <dsp:txXfrm>
        <a:off x="2385298" y="1532127"/>
        <a:ext cx="458317" cy="536145"/>
      </dsp:txXfrm>
    </dsp:sp>
    <dsp:sp modelId="{33E2BEFB-5A55-4ABD-9689-433B18A19122}">
      <dsp:nvSpPr>
        <dsp:cNvPr id="0" name=""/>
        <dsp:cNvSpPr/>
      </dsp:nvSpPr>
      <dsp:spPr>
        <a:xfrm>
          <a:off x="3033861" y="771619"/>
          <a:ext cx="2161877" cy="20571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Επαγγελματική ανάπτυξη σε μεθοδολογίες ΤΠΕ/υιοθέτηση Ανοιχτών Εκπαιδευτικών Πόρων</a:t>
          </a:r>
          <a:endParaRPr lang="el-GR" sz="1800" kern="1200" dirty="0"/>
        </a:p>
      </dsp:txBody>
      <dsp:txXfrm>
        <a:off x="3033861" y="771619"/>
        <a:ext cx="2161877" cy="2057161"/>
      </dsp:txXfrm>
    </dsp:sp>
    <dsp:sp modelId="{CBE66D8E-5C4E-499B-BDA9-F18F36B1A313}">
      <dsp:nvSpPr>
        <dsp:cNvPr id="0" name=""/>
        <dsp:cNvSpPr/>
      </dsp:nvSpPr>
      <dsp:spPr>
        <a:xfrm>
          <a:off x="5411926" y="153212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400" kern="1200"/>
        </a:p>
      </dsp:txBody>
      <dsp:txXfrm>
        <a:off x="5411926" y="1532127"/>
        <a:ext cx="458317" cy="536145"/>
      </dsp:txXfrm>
    </dsp:sp>
    <dsp:sp modelId="{1FC82FDD-576D-470D-96EA-8C99AC0E6EED}">
      <dsp:nvSpPr>
        <dsp:cNvPr id="0" name=""/>
        <dsp:cNvSpPr/>
      </dsp:nvSpPr>
      <dsp:spPr>
        <a:xfrm>
          <a:off x="6060489" y="771619"/>
          <a:ext cx="2161877" cy="20571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Πιστοποίηση της άτυπης και μη τυπικής μάθησης-διαπερατότητας με τυπική</a:t>
          </a:r>
          <a:endParaRPr lang="el-GR" sz="1800" kern="1200" dirty="0"/>
        </a:p>
      </dsp:txBody>
      <dsp:txXfrm>
        <a:off x="6060489" y="771619"/>
        <a:ext cx="2161877" cy="205716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69A6A0-7BFA-4E6D-9C6E-50338E005A6B}">
      <dsp:nvSpPr>
        <dsp:cNvPr id="0" name=""/>
        <dsp:cNvSpPr/>
      </dsp:nvSpPr>
      <dsp:spPr>
        <a:xfrm>
          <a:off x="3774" y="0"/>
          <a:ext cx="4323855" cy="4176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solidFill>
                <a:schemeClr val="accent6"/>
              </a:solidFill>
            </a:rPr>
            <a:t>Ανώτατη Εκπαίδευση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 </a:t>
          </a:r>
          <a:r>
            <a:rPr lang="el-GR" sz="1000" kern="1200" dirty="0" smtClean="0"/>
            <a:t>Συμβολή στον εκσυγχρονισμό των συστημάτων ανώτατης εκπαίδευσης</a:t>
          </a:r>
          <a:endParaRPr lang="el-GR" sz="1000" kern="1200" dirty="0"/>
        </a:p>
      </dsp:txBody>
      <dsp:txXfrm>
        <a:off x="3774" y="1670585"/>
        <a:ext cx="4323855" cy="1670585"/>
      </dsp:txXfrm>
    </dsp:sp>
    <dsp:sp modelId="{03FEC170-9587-44CB-9D6B-B043099C2FFD}">
      <dsp:nvSpPr>
        <dsp:cNvPr id="0" name=""/>
        <dsp:cNvSpPr/>
      </dsp:nvSpPr>
      <dsp:spPr>
        <a:xfrm>
          <a:off x="1470321" y="250587"/>
          <a:ext cx="1390762" cy="139076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AEE20D-CB06-4B6C-BB12-E7C3DF8B6C30}">
      <dsp:nvSpPr>
        <dsp:cNvPr id="0" name=""/>
        <dsp:cNvSpPr/>
      </dsp:nvSpPr>
      <dsp:spPr>
        <a:xfrm>
          <a:off x="4457345" y="0"/>
          <a:ext cx="4323855" cy="4176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solidFill>
                <a:schemeClr val="accent3"/>
              </a:solidFill>
            </a:rPr>
            <a:t>Επαγγελματική Εκπαίδευση και κατάρτιση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000" kern="1200" dirty="0" smtClean="0"/>
            <a:t>- </a:t>
          </a:r>
          <a:r>
            <a:rPr lang="el-GR" sz="1100" kern="1200" dirty="0" smtClean="0"/>
            <a:t>εταιρικές σχέσεις μεταξύ εκπαίδευσης και απασχόλησης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ανάπτυξη βραχύχρονων κύκλων </a:t>
          </a:r>
          <a:r>
            <a:rPr lang="el-GR" sz="1100" kern="1200" dirty="0" err="1" smtClean="0"/>
            <a:t>μεταδευτεροβάθμιων</a:t>
          </a:r>
          <a:r>
            <a:rPr lang="el-GR" sz="1100" kern="1200" dirty="0" smtClean="0"/>
            <a:t> ή τριτοβάθμιων  προσόντων σύμφωνα με το </a:t>
          </a:r>
          <a:r>
            <a:rPr lang="en-US" sz="1100" kern="1200" dirty="0" smtClean="0"/>
            <a:t>EQF</a:t>
          </a:r>
          <a:r>
            <a:rPr lang="el-GR" sz="1100" kern="1200" dirty="0" smtClean="0"/>
            <a:t>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- Εστίαση σε περιοχές δυνητικής ανάπτυξης ή με ελλείψεις δεξιοτήτων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- Ευθυγράμμιση των πολιτικών </a:t>
          </a:r>
          <a:r>
            <a:rPr lang="en-US" sz="1100" kern="1200" dirty="0" smtClean="0"/>
            <a:t>VET</a:t>
          </a:r>
          <a:r>
            <a:rPr lang="el-GR" sz="1100" kern="1200" dirty="0" smtClean="0"/>
            <a:t> με εθνικές, περιφερειακές ή τοπικές οικονομικές στρατηγικές ανάπτυξης</a:t>
          </a:r>
          <a:endParaRPr lang="en-US" sz="1100" kern="1200" dirty="0"/>
        </a:p>
      </dsp:txBody>
      <dsp:txXfrm>
        <a:off x="4457345" y="1670585"/>
        <a:ext cx="4323855" cy="1670585"/>
      </dsp:txXfrm>
    </dsp:sp>
    <dsp:sp modelId="{9C0D3A33-4A6A-4178-8C09-C871594F6FAC}">
      <dsp:nvSpPr>
        <dsp:cNvPr id="0" name=""/>
        <dsp:cNvSpPr/>
      </dsp:nvSpPr>
      <dsp:spPr>
        <a:xfrm>
          <a:off x="5923892" y="250587"/>
          <a:ext cx="1390762" cy="139076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77E030-5CAF-437C-BE4F-FF583AA1ECED}">
      <dsp:nvSpPr>
        <dsp:cNvPr id="0" name=""/>
        <dsp:cNvSpPr/>
      </dsp:nvSpPr>
      <dsp:spPr>
        <a:xfrm>
          <a:off x="351399" y="3341171"/>
          <a:ext cx="8082177" cy="62646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A0658B-D332-4C90-876C-E62E43860AB0}">
      <dsp:nvSpPr>
        <dsp:cNvPr id="0" name=""/>
        <dsp:cNvSpPr/>
      </dsp:nvSpPr>
      <dsp:spPr>
        <a:xfrm>
          <a:off x="0" y="0"/>
          <a:ext cx="8075240" cy="15426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chemeClr val="accent4">
                  <a:lumMod val="75000"/>
                </a:schemeClr>
              </a:solidFill>
            </a:rPr>
            <a:t>Σχολική Εκπαίδευση: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- Βελτίωση των επιδόσεων των νέων, ιδίως εκείνων που διατρέχουν κίνδυνο πρόωρης σχολικής εγκατάλειψης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- Ενίσχυση του επαγγελματικού προφίλ των εκπαιδευτικών</a:t>
          </a:r>
        </a:p>
      </dsp:txBody>
      <dsp:txXfrm>
        <a:off x="1769313" y="0"/>
        <a:ext cx="6305926" cy="1542651"/>
      </dsp:txXfrm>
    </dsp:sp>
    <dsp:sp modelId="{8273CB7E-E286-4C3E-A093-4AA2BB2DE983}">
      <dsp:nvSpPr>
        <dsp:cNvPr id="0" name=""/>
        <dsp:cNvSpPr/>
      </dsp:nvSpPr>
      <dsp:spPr>
        <a:xfrm>
          <a:off x="154265" y="154265"/>
          <a:ext cx="1615048" cy="123412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FE528C-3E1D-40E6-878A-C98160C2E114}">
      <dsp:nvSpPr>
        <dsp:cNvPr id="0" name=""/>
        <dsp:cNvSpPr/>
      </dsp:nvSpPr>
      <dsp:spPr>
        <a:xfrm>
          <a:off x="0" y="1696917"/>
          <a:ext cx="8075240" cy="15426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rgbClr val="C00000"/>
              </a:solidFill>
            </a:rPr>
            <a:t>Εκπαίδευση Ενηλίκων: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Μείωση του αριθμού των ενηλίκων με χαμηλά προσόντα </a:t>
          </a:r>
          <a:r>
            <a:rPr lang="en-US" sz="1800" kern="1200" dirty="0" smtClean="0"/>
            <a:t>(re-skilling </a:t>
          </a:r>
          <a:r>
            <a:rPr lang="el-GR" sz="1800" kern="1200" dirty="0" smtClean="0"/>
            <a:t>και </a:t>
          </a:r>
          <a:r>
            <a:rPr lang="en-US" sz="1800" kern="1200" dirty="0" smtClean="0"/>
            <a:t>up-skilling) </a:t>
          </a:r>
          <a:r>
            <a:rPr lang="el-GR" sz="1800" kern="1200" dirty="0" smtClean="0"/>
            <a:t> μέσω της αύξησης πρωτοβουλιών, την παροχή πληροφοριών και την προσφορά </a:t>
          </a:r>
          <a:r>
            <a:rPr lang="el-GR" sz="1800" kern="1200" dirty="0" err="1" smtClean="0"/>
            <a:t>εξατομικευμενων</a:t>
          </a:r>
          <a:r>
            <a:rPr lang="el-GR" sz="1800" kern="1200" dirty="0" smtClean="0"/>
            <a:t> ευκαιριών  δια βίου μάθησης</a:t>
          </a:r>
        </a:p>
      </dsp:txBody>
      <dsp:txXfrm>
        <a:off x="1769313" y="1696917"/>
        <a:ext cx="6305926" cy="1542651"/>
      </dsp:txXfrm>
    </dsp:sp>
    <dsp:sp modelId="{0B78B150-30DF-4541-9F23-7FB88632708E}">
      <dsp:nvSpPr>
        <dsp:cNvPr id="0" name=""/>
        <dsp:cNvSpPr/>
      </dsp:nvSpPr>
      <dsp:spPr>
        <a:xfrm>
          <a:off x="154265" y="1851182"/>
          <a:ext cx="1615048" cy="123412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3C374-DC70-4F9A-8CB2-FE19280961EB}" type="datetimeFigureOut">
              <a:rPr lang="el-GR" smtClean="0"/>
              <a:pPr/>
              <a:t>14/2/2014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BAD72-D89E-4A70-B41D-BC38CA912B2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60753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rgbClr val="000066"/>
                </a:solidFill>
                <a:latin typeface="Arial" charset="0"/>
                <a:ea typeface="ＭＳ Ｐゴシック" charset="0"/>
              </a:defRPr>
            </a:lvl1pPr>
            <a:lvl2pPr marL="730914" indent="-281121" eaLnBrk="0" hangingPunct="0">
              <a:defRPr sz="2000" u="sng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 marL="1124483" indent="-224897" eaLnBrk="0" hangingPunct="0">
              <a:defRPr sz="2000" u="sng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 marL="1574277" indent="-224897" eaLnBrk="0" hangingPunct="0">
              <a:defRPr sz="2000" u="sng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 marL="2024070" indent="-224897" eaLnBrk="0" hangingPunct="0">
              <a:defRPr sz="2000" u="sng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marL="2473863" indent="-224897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marL="2923657" indent="-224897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marL="3373450" indent="-224897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marL="3823244" indent="-224897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7BD668F-4283-A54E-8BDA-75920DDEE327}" type="slidenum">
              <a:rPr lang="en-US" sz="1200" u="none">
                <a:solidFill>
                  <a:schemeClr val="tx1"/>
                </a:solidFill>
              </a:rPr>
              <a:pPr eaLnBrk="1" hangingPunct="1"/>
              <a:t>3</a:t>
            </a:fld>
            <a:endParaRPr lang="en-US" sz="1200" u="none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2" y="4343146"/>
            <a:ext cx="5487040" cy="4115019"/>
          </a:xfrm>
          <a:noFill/>
        </p:spPr>
        <p:txBody>
          <a:bodyPr/>
          <a:lstStyle/>
          <a:p>
            <a:pPr eaLnBrk="1" hangingPunct="1"/>
            <a:r>
              <a:rPr lang="en-GB" i="1" dirty="0" smtClean="0"/>
              <a:t>The Commission proposes to allocate </a:t>
            </a:r>
            <a:r>
              <a:rPr lang="en-GB" b="1" i="1" dirty="0" smtClean="0"/>
              <a:t>€15.2 billion, an increase of 73%, to create a programme that will affect 5 million people directly. </a:t>
            </a:r>
            <a:endParaRPr lang="en-GB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2" y="4343146"/>
            <a:ext cx="5487040" cy="4115019"/>
          </a:xfrm>
          <a:noFill/>
        </p:spPr>
        <p:txBody>
          <a:bodyPr/>
          <a:lstStyle/>
          <a:p>
            <a:pPr eaLnBrk="1" hangingPunct="1"/>
            <a:r>
              <a:rPr lang="en-GB" i="1" dirty="0" smtClean="0"/>
              <a:t>The Commission proposes to allocate </a:t>
            </a:r>
            <a:r>
              <a:rPr lang="en-GB" b="1" i="1" dirty="0" smtClean="0"/>
              <a:t>€15.2 billion, an increase of 73%, to create a programme that will affect 5 million people directly. </a:t>
            </a:r>
            <a:endParaRPr lang="en-GB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2" y="4343146"/>
            <a:ext cx="5487040" cy="4115019"/>
          </a:xfrm>
          <a:noFill/>
        </p:spPr>
        <p:txBody>
          <a:bodyPr/>
          <a:lstStyle/>
          <a:p>
            <a:pPr eaLnBrk="1" hangingPunct="1"/>
            <a:r>
              <a:rPr lang="en-GB" i="1" dirty="0" smtClean="0"/>
              <a:t>The Commission proposes to allocate </a:t>
            </a:r>
            <a:r>
              <a:rPr lang="en-GB" b="1" i="1" dirty="0" smtClean="0"/>
              <a:t>€15.2 billion, an increase of 73%, to create a programme that will affect 5 million people directly. </a:t>
            </a:r>
            <a:endParaRPr lang="en-GB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2" y="4343146"/>
            <a:ext cx="5487040" cy="4115019"/>
          </a:xfrm>
          <a:noFill/>
        </p:spPr>
        <p:txBody>
          <a:bodyPr/>
          <a:lstStyle/>
          <a:p>
            <a:pPr eaLnBrk="1" hangingPunct="1"/>
            <a:r>
              <a:rPr lang="en-GB" i="1" dirty="0" smtClean="0"/>
              <a:t>The Commission proposes to allocate </a:t>
            </a:r>
            <a:r>
              <a:rPr lang="en-GB" b="1" i="1" dirty="0" smtClean="0"/>
              <a:t>€15.2 billion, an increase of 73%, to create a programme that will affect 5 million people directly. </a:t>
            </a:r>
            <a:endParaRPr lang="en-GB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 txBox="1">
            <a:spLocks noGrp="1" noChangeArrowheads="1"/>
          </p:cNvSpPr>
          <p:nvPr/>
        </p:nvSpPr>
        <p:spPr bwMode="auto">
          <a:xfrm>
            <a:off x="3885561" y="8685046"/>
            <a:ext cx="2970843" cy="45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46" tIns="45822" rIns="91646" bIns="45822" anchor="b"/>
          <a:lstStyle/>
          <a:p>
            <a:pPr algn="r" eaLnBrk="1" hangingPunct="1"/>
            <a:fld id="{207F90FC-A575-4DE1-9B02-51F362E5C57F}" type="slidenum">
              <a:rPr lang="en-GB" altLang="en-US" sz="1200">
                <a:solidFill>
                  <a:srgbClr val="000000"/>
                </a:solidFill>
              </a:rPr>
              <a:pPr algn="r" eaLnBrk="1" hangingPunct="1"/>
              <a:t>10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136195" name="Rectangle 7"/>
          <p:cNvSpPr txBox="1">
            <a:spLocks noGrp="1" noChangeArrowheads="1"/>
          </p:cNvSpPr>
          <p:nvPr/>
        </p:nvSpPr>
        <p:spPr bwMode="auto">
          <a:xfrm>
            <a:off x="3887158" y="8685046"/>
            <a:ext cx="2969246" cy="45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46" tIns="45822" rIns="91646" bIns="45822" anchor="b"/>
          <a:lstStyle/>
          <a:p>
            <a:pPr algn="r" eaLnBrk="1" hangingPunct="1"/>
            <a:fld id="{D85609A3-A543-4887-92E8-6B70F35F699C}" type="slidenum">
              <a:rPr lang="de-DE" altLang="en-US" sz="1200">
                <a:solidFill>
                  <a:srgbClr val="000000"/>
                </a:solidFill>
                <a:cs typeface="Arial" charset="0"/>
              </a:rPr>
              <a:pPr algn="r" eaLnBrk="1" hangingPunct="1"/>
              <a:t>10</a:t>
            </a:fld>
            <a:endParaRPr lang="de-DE" alt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6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843" y="4343985"/>
            <a:ext cx="5488316" cy="4114508"/>
          </a:xfrm>
          <a:noFill/>
        </p:spPr>
        <p:txBody>
          <a:bodyPr/>
          <a:lstStyle/>
          <a:p>
            <a:pPr defTabSz="762000" eaLnBrk="1" hangingPunct="1"/>
            <a:endParaRPr lang="fr-FR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82" y="4342817"/>
            <a:ext cx="5487039" cy="4115091"/>
          </a:xfrm>
          <a:noFill/>
        </p:spPr>
        <p:txBody>
          <a:bodyPr/>
          <a:lstStyle/>
          <a:p>
            <a:pPr eaLnBrk="1" hangingPunct="1"/>
            <a:r>
              <a:rPr lang="en-GB" smtClean="0"/>
              <a:t>But we cannot lay the foundations of a new knowledge-driven economy based on education alone.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2" y="4343146"/>
            <a:ext cx="5487040" cy="4115019"/>
          </a:xfrm>
          <a:noFill/>
        </p:spPr>
        <p:txBody>
          <a:bodyPr/>
          <a:lstStyle/>
          <a:p>
            <a:pPr eaLnBrk="1" hangingPunct="1"/>
            <a:r>
              <a:rPr lang="en-GB" dirty="0" smtClean="0"/>
              <a:t>But we cannot lay the foundations of a new knowledge-driven economy based on education alone. </a:t>
            </a:r>
          </a:p>
          <a:p>
            <a:pPr eaLnBrk="1" hangingPunct="1"/>
            <a:r>
              <a:rPr lang="en-GB" dirty="0" smtClean="0"/>
              <a:t>Why?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How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1D883-DDD2-3E46-8C5E-4FB2F0837B9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2513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14/2/2014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14/2/2014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14/2/2014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426310-064A-EC44-B713-7050EA08B917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58567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959820"/>
          </a:xfrm>
        </p:spPr>
        <p:txBody>
          <a:bodyPr/>
          <a:lstStyle>
            <a:lvl1pPr>
              <a:buClr>
                <a:srgbClr val="002060"/>
              </a:buClr>
              <a:defRPr sz="1800">
                <a:solidFill>
                  <a:srgbClr val="002060"/>
                </a:solidFill>
              </a:defRPr>
            </a:lvl1pPr>
            <a:lvl2pPr marL="715963" indent="-354013">
              <a:buClr>
                <a:srgbClr val="002060"/>
              </a:buClr>
              <a:defRPr sz="1800">
                <a:solidFill>
                  <a:srgbClr val="002060"/>
                </a:solidFill>
              </a:defRPr>
            </a:lvl2pPr>
            <a:lvl3pPr marL="1077913" indent="-361950">
              <a:buClr>
                <a:srgbClr val="002060"/>
              </a:buClr>
              <a:defRPr sz="1800">
                <a:solidFill>
                  <a:srgbClr val="002060"/>
                </a:solidFill>
              </a:defRPr>
            </a:lvl3pPr>
            <a:lvl4pPr marL="1431925" indent="-354013">
              <a:buClr>
                <a:srgbClr val="002060"/>
              </a:buClr>
              <a:defRPr sz="1600">
                <a:solidFill>
                  <a:srgbClr val="002060"/>
                </a:solidFill>
              </a:defRPr>
            </a:lvl4pPr>
            <a:lvl5pPr marL="1793875" indent="-361950">
              <a:buClr>
                <a:srgbClr val="002060"/>
              </a:buClr>
              <a:defRPr sz="16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8313" y="1773238"/>
            <a:ext cx="8208143" cy="503635"/>
          </a:xfrm>
        </p:spPr>
        <p:txBody>
          <a:bodyPr anchor="t" anchorCtr="0"/>
          <a:lstStyle>
            <a:lvl1pPr algn="ctr">
              <a:defRPr sz="24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0963693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959820"/>
          </a:xfrm>
        </p:spPr>
        <p:txBody>
          <a:bodyPr/>
          <a:lstStyle>
            <a:lvl1pPr>
              <a:buClr>
                <a:srgbClr val="002060"/>
              </a:buClr>
              <a:defRPr sz="1800">
                <a:solidFill>
                  <a:srgbClr val="002060"/>
                </a:solidFill>
              </a:defRPr>
            </a:lvl1pPr>
            <a:lvl2pPr marL="715963" indent="-354013">
              <a:buClr>
                <a:srgbClr val="002060"/>
              </a:buClr>
              <a:defRPr sz="1800">
                <a:solidFill>
                  <a:srgbClr val="002060"/>
                </a:solidFill>
              </a:defRPr>
            </a:lvl2pPr>
            <a:lvl3pPr marL="1077913" indent="-361950">
              <a:buClr>
                <a:srgbClr val="002060"/>
              </a:buClr>
              <a:defRPr sz="1800">
                <a:solidFill>
                  <a:srgbClr val="002060"/>
                </a:solidFill>
              </a:defRPr>
            </a:lvl3pPr>
            <a:lvl4pPr marL="1431925" indent="-354013">
              <a:buClr>
                <a:srgbClr val="002060"/>
              </a:buClr>
              <a:defRPr sz="1600">
                <a:solidFill>
                  <a:srgbClr val="002060"/>
                </a:solidFill>
              </a:defRPr>
            </a:lvl4pPr>
            <a:lvl5pPr marL="1793875" indent="-361950">
              <a:buClr>
                <a:srgbClr val="002060"/>
              </a:buClr>
              <a:defRPr sz="16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8313" y="1773238"/>
            <a:ext cx="8208143" cy="503635"/>
          </a:xfrm>
        </p:spPr>
        <p:txBody>
          <a:bodyPr anchor="t" anchorCtr="0"/>
          <a:lstStyle>
            <a:lvl1pPr algn="ctr">
              <a:defRPr sz="24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0731854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959820"/>
          </a:xfrm>
        </p:spPr>
        <p:txBody>
          <a:bodyPr/>
          <a:lstStyle>
            <a:lvl1pPr>
              <a:buClr>
                <a:srgbClr val="002060"/>
              </a:buClr>
              <a:defRPr sz="1800">
                <a:solidFill>
                  <a:srgbClr val="002060"/>
                </a:solidFill>
              </a:defRPr>
            </a:lvl1pPr>
            <a:lvl2pPr marL="715963" indent="-354013">
              <a:buClr>
                <a:srgbClr val="002060"/>
              </a:buClr>
              <a:defRPr sz="1800">
                <a:solidFill>
                  <a:srgbClr val="002060"/>
                </a:solidFill>
              </a:defRPr>
            </a:lvl2pPr>
            <a:lvl3pPr marL="1077913" indent="-361950">
              <a:buClr>
                <a:srgbClr val="002060"/>
              </a:buClr>
              <a:defRPr sz="1800">
                <a:solidFill>
                  <a:srgbClr val="002060"/>
                </a:solidFill>
              </a:defRPr>
            </a:lvl3pPr>
            <a:lvl4pPr marL="1431925" indent="-354013">
              <a:buClr>
                <a:srgbClr val="002060"/>
              </a:buClr>
              <a:defRPr sz="1600">
                <a:solidFill>
                  <a:srgbClr val="002060"/>
                </a:solidFill>
              </a:defRPr>
            </a:lvl4pPr>
            <a:lvl5pPr marL="1793875" indent="-361950">
              <a:buClr>
                <a:srgbClr val="002060"/>
              </a:buClr>
              <a:defRPr sz="16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8313" y="1773238"/>
            <a:ext cx="8208143" cy="503635"/>
          </a:xfrm>
        </p:spPr>
        <p:txBody>
          <a:bodyPr anchor="t" anchorCtr="0"/>
          <a:lstStyle>
            <a:lvl1pPr algn="ctr">
              <a:defRPr sz="24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995987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959820"/>
          </a:xfrm>
        </p:spPr>
        <p:txBody>
          <a:bodyPr/>
          <a:lstStyle>
            <a:lvl1pPr>
              <a:buClr>
                <a:srgbClr val="002060"/>
              </a:buClr>
              <a:defRPr sz="1800">
                <a:solidFill>
                  <a:srgbClr val="002060"/>
                </a:solidFill>
              </a:defRPr>
            </a:lvl1pPr>
            <a:lvl2pPr marL="715963" indent="-354013">
              <a:buClr>
                <a:srgbClr val="002060"/>
              </a:buClr>
              <a:defRPr sz="1800">
                <a:solidFill>
                  <a:srgbClr val="002060"/>
                </a:solidFill>
              </a:defRPr>
            </a:lvl2pPr>
            <a:lvl3pPr marL="1077913" indent="-361950">
              <a:buClr>
                <a:srgbClr val="002060"/>
              </a:buClr>
              <a:defRPr sz="1800">
                <a:solidFill>
                  <a:srgbClr val="002060"/>
                </a:solidFill>
              </a:defRPr>
            </a:lvl3pPr>
            <a:lvl4pPr marL="1431925" indent="-354013">
              <a:buClr>
                <a:srgbClr val="002060"/>
              </a:buClr>
              <a:defRPr sz="1600">
                <a:solidFill>
                  <a:srgbClr val="002060"/>
                </a:solidFill>
              </a:defRPr>
            </a:lvl4pPr>
            <a:lvl5pPr marL="1793875" indent="-361950">
              <a:buClr>
                <a:srgbClr val="002060"/>
              </a:buClr>
              <a:defRPr sz="16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8313" y="1773238"/>
            <a:ext cx="8208143" cy="503635"/>
          </a:xfrm>
        </p:spPr>
        <p:txBody>
          <a:bodyPr anchor="t" anchorCtr="0"/>
          <a:lstStyle>
            <a:lvl1pPr algn="ctr">
              <a:defRPr sz="24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8878931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959820"/>
          </a:xfrm>
        </p:spPr>
        <p:txBody>
          <a:bodyPr/>
          <a:lstStyle>
            <a:lvl1pPr>
              <a:buClr>
                <a:srgbClr val="002060"/>
              </a:buClr>
              <a:defRPr sz="1800">
                <a:solidFill>
                  <a:srgbClr val="002060"/>
                </a:solidFill>
              </a:defRPr>
            </a:lvl1pPr>
            <a:lvl2pPr marL="715963" indent="-354013">
              <a:buClr>
                <a:srgbClr val="002060"/>
              </a:buClr>
              <a:defRPr sz="1800">
                <a:solidFill>
                  <a:srgbClr val="002060"/>
                </a:solidFill>
              </a:defRPr>
            </a:lvl2pPr>
            <a:lvl3pPr marL="1077913" indent="-361950">
              <a:buClr>
                <a:srgbClr val="002060"/>
              </a:buClr>
              <a:defRPr sz="1800">
                <a:solidFill>
                  <a:srgbClr val="002060"/>
                </a:solidFill>
              </a:defRPr>
            </a:lvl3pPr>
            <a:lvl4pPr marL="1431925" indent="-354013">
              <a:buClr>
                <a:srgbClr val="002060"/>
              </a:buClr>
              <a:defRPr sz="1600">
                <a:solidFill>
                  <a:srgbClr val="002060"/>
                </a:solidFill>
              </a:defRPr>
            </a:lvl4pPr>
            <a:lvl5pPr marL="1793875" indent="-361950">
              <a:buClr>
                <a:srgbClr val="002060"/>
              </a:buClr>
              <a:defRPr sz="16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8313" y="1773238"/>
            <a:ext cx="8208143" cy="503635"/>
          </a:xfrm>
        </p:spPr>
        <p:txBody>
          <a:bodyPr anchor="t" anchorCtr="0"/>
          <a:lstStyle>
            <a:lvl1pPr algn="ctr">
              <a:defRPr sz="24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5473627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959820"/>
          </a:xfrm>
        </p:spPr>
        <p:txBody>
          <a:bodyPr/>
          <a:lstStyle>
            <a:lvl1pPr>
              <a:buClr>
                <a:srgbClr val="002060"/>
              </a:buClr>
              <a:defRPr sz="1800">
                <a:solidFill>
                  <a:srgbClr val="002060"/>
                </a:solidFill>
              </a:defRPr>
            </a:lvl1pPr>
            <a:lvl2pPr marL="715963" indent="-354013">
              <a:buClr>
                <a:srgbClr val="002060"/>
              </a:buClr>
              <a:defRPr sz="1800">
                <a:solidFill>
                  <a:srgbClr val="002060"/>
                </a:solidFill>
              </a:defRPr>
            </a:lvl2pPr>
            <a:lvl3pPr marL="1077913" indent="-361950">
              <a:buClr>
                <a:srgbClr val="002060"/>
              </a:buClr>
              <a:defRPr sz="1800">
                <a:solidFill>
                  <a:srgbClr val="002060"/>
                </a:solidFill>
              </a:defRPr>
            </a:lvl3pPr>
            <a:lvl4pPr marL="1431925" indent="-354013">
              <a:buClr>
                <a:srgbClr val="002060"/>
              </a:buClr>
              <a:defRPr sz="1600">
                <a:solidFill>
                  <a:srgbClr val="002060"/>
                </a:solidFill>
              </a:defRPr>
            </a:lvl4pPr>
            <a:lvl5pPr marL="1793875" indent="-361950">
              <a:buClr>
                <a:srgbClr val="002060"/>
              </a:buClr>
              <a:defRPr sz="16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8313" y="1773238"/>
            <a:ext cx="8208143" cy="503635"/>
          </a:xfrm>
        </p:spPr>
        <p:txBody>
          <a:bodyPr anchor="t" anchorCtr="0"/>
          <a:lstStyle>
            <a:lvl1pPr algn="ctr">
              <a:defRPr sz="24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7626692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4067944" y="6453336"/>
            <a:ext cx="1008112" cy="432048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fr-FR">
              <a:solidFill>
                <a:srgbClr val="FFFFFF"/>
              </a:solidFill>
              <a:latin typeface="Verdana Bold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10" descr="logo_ce-eac-neg-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936104"/>
          </a:xfrm>
          <a:prstGeom prst="rect">
            <a:avLst/>
          </a:prstGeo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>
            <a:lvl1pPr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>
              <a:buClr>
                <a:srgbClr val="009FBA"/>
              </a:buClr>
              <a:buSzPct val="140000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4211960" y="6525344"/>
            <a:ext cx="75596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0000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fr-BE" sz="900" i="1" dirty="0" smtClean="0">
                <a:solidFill>
                  <a:schemeClr val="bg1"/>
                </a:solidFill>
                <a:latin typeface="Verdana" pitchFamily="34" charset="0"/>
              </a:rPr>
              <a:t>Education</a:t>
            </a:r>
            <a:r>
              <a:rPr lang="fr-BE" sz="900" i="1" baseline="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BE" sz="900" i="1" dirty="0" smtClean="0">
                <a:solidFill>
                  <a:schemeClr val="bg1"/>
                </a:solidFill>
                <a:latin typeface="Verdana" pitchFamily="34" charset="0"/>
              </a:rPr>
              <a:t>and Culture</a:t>
            </a:r>
            <a:endParaRPr lang="en-GB" sz="900" i="1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85179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14/2/2014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959820"/>
          </a:xfrm>
        </p:spPr>
        <p:txBody>
          <a:bodyPr/>
          <a:lstStyle>
            <a:lvl1pPr>
              <a:buClr>
                <a:srgbClr val="002060"/>
              </a:buClr>
              <a:defRPr sz="1800">
                <a:solidFill>
                  <a:srgbClr val="002060"/>
                </a:solidFill>
              </a:defRPr>
            </a:lvl1pPr>
            <a:lvl2pPr marL="715963" indent="-354013">
              <a:buClr>
                <a:srgbClr val="002060"/>
              </a:buClr>
              <a:defRPr sz="1800">
                <a:solidFill>
                  <a:srgbClr val="002060"/>
                </a:solidFill>
              </a:defRPr>
            </a:lvl2pPr>
            <a:lvl3pPr marL="1077913" indent="-361950">
              <a:buClr>
                <a:srgbClr val="002060"/>
              </a:buClr>
              <a:defRPr sz="1800">
                <a:solidFill>
                  <a:srgbClr val="002060"/>
                </a:solidFill>
              </a:defRPr>
            </a:lvl3pPr>
            <a:lvl4pPr marL="1431925" indent="-354013">
              <a:buClr>
                <a:srgbClr val="002060"/>
              </a:buClr>
              <a:defRPr sz="1600">
                <a:solidFill>
                  <a:srgbClr val="002060"/>
                </a:solidFill>
              </a:defRPr>
            </a:lvl4pPr>
            <a:lvl5pPr marL="1793875" indent="-361950">
              <a:buClr>
                <a:srgbClr val="002060"/>
              </a:buClr>
              <a:defRPr sz="16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8313" y="1773238"/>
            <a:ext cx="8208143" cy="503635"/>
          </a:xfrm>
        </p:spPr>
        <p:txBody>
          <a:bodyPr anchor="t" anchorCtr="0"/>
          <a:lstStyle>
            <a:lvl1pPr algn="ctr">
              <a:defRPr sz="24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1318213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fr-FR" altLang="en-US">
              <a:solidFill>
                <a:srgbClr val="FFFFFF"/>
              </a:solidFill>
              <a:latin typeface="Verdana Bold" pitchFamily="34" charset="0"/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Date: in 12 pts</a:t>
            </a:r>
          </a:p>
        </p:txBody>
      </p:sp>
      <p:sp>
        <p:nvSpPr>
          <p:cNvPr id="7" name="Rectangle 9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8" name="Picture 10" descr="logo_ce-eac-neg-e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93610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>
            <a:lvl1pPr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>
              <a:buClr>
                <a:srgbClr val="009FBA"/>
              </a:buClr>
              <a:buSzPct val="140000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02DF433A-3D6D-4528-98E0-B888A4F3A572}" type="datetime1">
              <a:rPr lang="en-US" altLang="en-US"/>
              <a:pPr/>
              <a:t>2/14/2014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fr-BE" altLang="en-US"/>
              <a:t>Education </a:t>
            </a:r>
            <a:br>
              <a:rPr lang="fr-BE" altLang="en-US"/>
            </a:br>
            <a:r>
              <a:rPr lang="fr-BE" altLang="en-US"/>
              <a:t>and Culture</a:t>
            </a:r>
            <a:endParaRPr lang="en-GB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14/2/2014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14/2/2014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14/2/2014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14/2/2014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14/2/2014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14/2/2014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14/2/2014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 cstate="print">
            <a:alphaModFix amt="15000"/>
            <a:lum/>
          </a:blip>
          <a:srcRect/>
          <a:stretch>
            <a:fillRect t="17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13F48-595A-4CF3-8EA4-849FC46DCFFB}" type="datetimeFigureOut">
              <a:rPr lang="el-GR" smtClean="0"/>
              <a:pPr/>
              <a:t>14/2/2014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7" r:id="rId18"/>
    <p:sldLayoutId id="2147483668" r:id="rId19"/>
    <p:sldLayoutId id="2147483669" r:id="rId20"/>
    <p:sldLayoutId id="2147483670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ec.europa.eu/education/gallery/video_en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3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2.xml"/><Relationship Id="rId7" Type="http://schemas.openxmlformats.org/officeDocument/2006/relationships/image" Target="../media/image3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576" y="2204864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ΣΗΜΕΙΑ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-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 ΚΛΕΙΔΙΑ ΤΟΥ ΠΡΟΓΡΑΜΜΑΤΟΣ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ERASMUS+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31640" y="4077072"/>
            <a:ext cx="6440760" cy="910952"/>
          </a:xfrm>
        </p:spPr>
        <p:txBody>
          <a:bodyPr>
            <a:normAutofit fontScale="70000" lnSpcReduction="20000"/>
          </a:bodyPr>
          <a:lstStyle/>
          <a:p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Ημερίδα Ενημέρωσης για το πρόγραμμα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Erasmus+</a:t>
            </a:r>
            <a:endParaRPr lang="el-GR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ΘΕΣΣΑΛΟΝΙΚΗ, 17-2-2014</a:t>
            </a:r>
          </a:p>
          <a:p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sp>
        <p:nvSpPr>
          <p:cNvPr id="7" name="6 - Ορθογώνιο"/>
          <p:cNvSpPr/>
          <p:nvPr/>
        </p:nvSpPr>
        <p:spPr>
          <a:xfrm>
            <a:off x="4283968" y="6211669"/>
            <a:ext cx="4860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Ελευθερία </a:t>
            </a:r>
            <a:r>
              <a:rPr lang="el-GR" dirty="0" err="1" smtClean="0"/>
              <a:t>Καμενοπούλου</a:t>
            </a:r>
            <a:endParaRPr lang="el-GR" dirty="0" smtClean="0"/>
          </a:p>
          <a:p>
            <a:r>
              <a:rPr lang="el-GR" dirty="0" smtClean="0"/>
              <a:t>Προϊσταμένη Τμήματος Προγραμμάτων ΕΕ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802063" y="3798888"/>
            <a:ext cx="592137" cy="1130300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" name="Groupe 4"/>
          <p:cNvGrpSpPr>
            <a:grpSpLocks/>
          </p:cNvGrpSpPr>
          <p:nvPr/>
        </p:nvGrpSpPr>
        <p:grpSpPr bwMode="auto">
          <a:xfrm>
            <a:off x="1192213" y="2420938"/>
            <a:ext cx="1076325" cy="1076325"/>
            <a:chOff x="0" y="0"/>
            <a:chExt cx="1075963" cy="1075963"/>
          </a:xfrm>
        </p:grpSpPr>
        <p:sp>
          <p:nvSpPr>
            <p:cNvPr id="6" name="Ellipse 5"/>
            <p:cNvSpPr/>
            <p:nvPr/>
          </p:nvSpPr>
          <p:spPr>
            <a:xfrm>
              <a:off x="0" y="0"/>
              <a:ext cx="1075963" cy="107596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Ellipse 4"/>
            <p:cNvSpPr/>
            <p:nvPr/>
          </p:nvSpPr>
          <p:spPr>
            <a:xfrm>
              <a:off x="120609" y="157109"/>
              <a:ext cx="874418" cy="7617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300" dirty="0">
                  <a:solidFill>
                    <a:prstClr val="white"/>
                  </a:solidFill>
                  <a:ea typeface="MS PGothic" panose="020B0600070205080204" pitchFamily="34" charset="-128"/>
                </a:rPr>
                <a:t>Erasmus</a:t>
              </a:r>
            </a:p>
          </p:txBody>
        </p:sp>
      </p:grpSp>
      <p:grpSp>
        <p:nvGrpSpPr>
          <p:cNvPr id="3" name="Groupe 7"/>
          <p:cNvGrpSpPr>
            <a:grpSpLocks/>
          </p:cNvGrpSpPr>
          <p:nvPr/>
        </p:nvGrpSpPr>
        <p:grpSpPr bwMode="auto">
          <a:xfrm>
            <a:off x="2268538" y="2808288"/>
            <a:ext cx="1074737" cy="1076325"/>
            <a:chOff x="0" y="0"/>
            <a:chExt cx="1075963" cy="1075963"/>
          </a:xfrm>
        </p:grpSpPr>
        <p:sp>
          <p:nvSpPr>
            <p:cNvPr id="9" name="Ellipse 8"/>
            <p:cNvSpPr/>
            <p:nvPr/>
          </p:nvSpPr>
          <p:spPr>
            <a:xfrm>
              <a:off x="0" y="0"/>
              <a:ext cx="1075963" cy="107596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Ellipse 4"/>
            <p:cNvSpPr/>
            <p:nvPr/>
          </p:nvSpPr>
          <p:spPr>
            <a:xfrm>
              <a:off x="71518" y="157109"/>
              <a:ext cx="918622" cy="7617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dirty="0">
                  <a:solidFill>
                    <a:prstClr val="white"/>
                  </a:solidFill>
                  <a:ea typeface="MS PGothic" panose="020B0600070205080204" pitchFamily="34" charset="-128"/>
                </a:rPr>
                <a:t>Grundtvig</a:t>
              </a:r>
            </a:p>
          </p:txBody>
        </p:sp>
      </p:grpSp>
      <p:grpSp>
        <p:nvGrpSpPr>
          <p:cNvPr id="5" name="Groupe 10"/>
          <p:cNvGrpSpPr>
            <a:grpSpLocks/>
          </p:cNvGrpSpPr>
          <p:nvPr/>
        </p:nvGrpSpPr>
        <p:grpSpPr bwMode="auto">
          <a:xfrm>
            <a:off x="220663" y="2879725"/>
            <a:ext cx="1076325" cy="1076325"/>
            <a:chOff x="0" y="0"/>
            <a:chExt cx="1075963" cy="1075963"/>
          </a:xfrm>
        </p:grpSpPr>
        <p:sp>
          <p:nvSpPr>
            <p:cNvPr id="12" name="Ellipse 11"/>
            <p:cNvSpPr/>
            <p:nvPr/>
          </p:nvSpPr>
          <p:spPr>
            <a:xfrm>
              <a:off x="0" y="0"/>
              <a:ext cx="1075963" cy="107596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Ellipse 4"/>
            <p:cNvSpPr/>
            <p:nvPr/>
          </p:nvSpPr>
          <p:spPr>
            <a:xfrm>
              <a:off x="71413" y="157110"/>
              <a:ext cx="918854" cy="7617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300" dirty="0">
                  <a:solidFill>
                    <a:prstClr val="white"/>
                  </a:solidFill>
                  <a:ea typeface="MS PGothic" panose="020B0600070205080204" pitchFamily="34" charset="-128"/>
                </a:rPr>
                <a:t>Leonardo</a:t>
              </a:r>
            </a:p>
          </p:txBody>
        </p:sp>
      </p:grpSp>
      <p:grpSp>
        <p:nvGrpSpPr>
          <p:cNvPr id="8" name="Groupe 13"/>
          <p:cNvGrpSpPr>
            <a:grpSpLocks/>
          </p:cNvGrpSpPr>
          <p:nvPr/>
        </p:nvGrpSpPr>
        <p:grpSpPr bwMode="auto">
          <a:xfrm>
            <a:off x="1196975" y="3521075"/>
            <a:ext cx="1076325" cy="1076325"/>
            <a:chOff x="0" y="0"/>
            <a:chExt cx="1075963" cy="1075963"/>
          </a:xfrm>
        </p:grpSpPr>
        <p:sp>
          <p:nvSpPr>
            <p:cNvPr id="15" name="Ellipse 14"/>
            <p:cNvSpPr/>
            <p:nvPr/>
          </p:nvSpPr>
          <p:spPr>
            <a:xfrm>
              <a:off x="0" y="0"/>
              <a:ext cx="1075963" cy="107596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Ellipse 4"/>
            <p:cNvSpPr/>
            <p:nvPr/>
          </p:nvSpPr>
          <p:spPr>
            <a:xfrm>
              <a:off x="71414" y="157110"/>
              <a:ext cx="918853" cy="7617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300" dirty="0">
                  <a:solidFill>
                    <a:prstClr val="white"/>
                  </a:solidFill>
                  <a:ea typeface="MS PGothic" panose="020B0600070205080204" pitchFamily="34" charset="-128"/>
                </a:rPr>
                <a:t>Comenius</a:t>
              </a:r>
            </a:p>
          </p:txBody>
        </p:sp>
      </p:grpSp>
      <p:grpSp>
        <p:nvGrpSpPr>
          <p:cNvPr id="11" name="Groupe 16"/>
          <p:cNvGrpSpPr>
            <a:grpSpLocks/>
          </p:cNvGrpSpPr>
          <p:nvPr/>
        </p:nvGrpSpPr>
        <p:grpSpPr bwMode="auto">
          <a:xfrm>
            <a:off x="171450" y="4059238"/>
            <a:ext cx="1076325" cy="1076325"/>
            <a:chOff x="0" y="0"/>
            <a:chExt cx="1075963" cy="1075963"/>
          </a:xfrm>
        </p:grpSpPr>
        <p:sp>
          <p:nvSpPr>
            <p:cNvPr id="18" name="Ellipse 17"/>
            <p:cNvSpPr/>
            <p:nvPr/>
          </p:nvSpPr>
          <p:spPr>
            <a:xfrm>
              <a:off x="0" y="0"/>
              <a:ext cx="1075963" cy="1075963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Ellipse 4"/>
            <p:cNvSpPr/>
            <p:nvPr/>
          </p:nvSpPr>
          <p:spPr>
            <a:xfrm>
              <a:off x="71414" y="157109"/>
              <a:ext cx="918853" cy="7617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l-GR" sz="1500" dirty="0" smtClean="0">
                  <a:solidFill>
                    <a:prstClr val="white"/>
                  </a:solidFill>
                  <a:ea typeface="MS PGothic" panose="020B0600070205080204" pitchFamily="34" charset="-128"/>
                </a:rPr>
                <a:t>Νεολαία σε Δράση</a:t>
              </a:r>
              <a:endParaRPr lang="en-GB" sz="1500" dirty="0">
                <a:solidFill>
                  <a:prstClr val="white"/>
                </a:solidFill>
                <a:ea typeface="MS PGothic" panose="020B0600070205080204" pitchFamily="34" charset="-128"/>
              </a:endParaRPr>
            </a:p>
          </p:txBody>
        </p:sp>
      </p:grpSp>
      <p:grpSp>
        <p:nvGrpSpPr>
          <p:cNvPr id="14" name="Groupe 19"/>
          <p:cNvGrpSpPr>
            <a:grpSpLocks/>
          </p:cNvGrpSpPr>
          <p:nvPr/>
        </p:nvGrpSpPr>
        <p:grpSpPr bwMode="auto">
          <a:xfrm>
            <a:off x="2330450" y="3970338"/>
            <a:ext cx="1076325" cy="1074737"/>
            <a:chOff x="0" y="0"/>
            <a:chExt cx="1075963" cy="1075963"/>
          </a:xfrm>
        </p:grpSpPr>
        <p:sp>
          <p:nvSpPr>
            <p:cNvPr id="21" name="Ellipse 20"/>
            <p:cNvSpPr/>
            <p:nvPr/>
          </p:nvSpPr>
          <p:spPr>
            <a:xfrm>
              <a:off x="0" y="0"/>
              <a:ext cx="1075963" cy="107596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Ellipse 4"/>
            <p:cNvSpPr/>
            <p:nvPr/>
          </p:nvSpPr>
          <p:spPr>
            <a:xfrm>
              <a:off x="71414" y="157341"/>
              <a:ext cx="918853" cy="7612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500" dirty="0">
                  <a:solidFill>
                    <a:prstClr val="white"/>
                  </a:solidFill>
                  <a:ea typeface="MS PGothic" panose="020B0600070205080204" pitchFamily="34" charset="-128"/>
                </a:rPr>
                <a:t>Erasmus Mundus</a:t>
              </a:r>
            </a:p>
          </p:txBody>
        </p:sp>
      </p:grpSp>
      <p:grpSp>
        <p:nvGrpSpPr>
          <p:cNvPr id="17" name="Groupe 22"/>
          <p:cNvGrpSpPr>
            <a:grpSpLocks/>
          </p:cNvGrpSpPr>
          <p:nvPr/>
        </p:nvGrpSpPr>
        <p:grpSpPr bwMode="auto">
          <a:xfrm>
            <a:off x="1212850" y="4700588"/>
            <a:ext cx="1074738" cy="1076325"/>
            <a:chOff x="0" y="0"/>
            <a:chExt cx="1075963" cy="1075963"/>
          </a:xfrm>
        </p:grpSpPr>
        <p:sp>
          <p:nvSpPr>
            <p:cNvPr id="25" name="Ellipse 24"/>
            <p:cNvSpPr/>
            <p:nvPr/>
          </p:nvSpPr>
          <p:spPr>
            <a:xfrm>
              <a:off x="0" y="0"/>
              <a:ext cx="1075963" cy="107596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Ellipse 4"/>
            <p:cNvSpPr/>
            <p:nvPr/>
          </p:nvSpPr>
          <p:spPr>
            <a:xfrm>
              <a:off x="71519" y="157109"/>
              <a:ext cx="918621" cy="7617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500" dirty="0">
                  <a:solidFill>
                    <a:prstClr val="white"/>
                  </a:solidFill>
                  <a:ea typeface="MS PGothic" panose="020B0600070205080204" pitchFamily="34" charset="-128"/>
                </a:rPr>
                <a:t>Tempus</a:t>
              </a:r>
            </a:p>
          </p:txBody>
        </p:sp>
      </p:grpSp>
      <p:grpSp>
        <p:nvGrpSpPr>
          <p:cNvPr id="20" name="Groupe 26"/>
          <p:cNvGrpSpPr>
            <a:grpSpLocks/>
          </p:cNvGrpSpPr>
          <p:nvPr/>
        </p:nvGrpSpPr>
        <p:grpSpPr bwMode="auto">
          <a:xfrm>
            <a:off x="2308225" y="5081588"/>
            <a:ext cx="1076325" cy="1076325"/>
            <a:chOff x="0" y="0"/>
            <a:chExt cx="1075963" cy="1075963"/>
          </a:xfrm>
        </p:grpSpPr>
        <p:sp>
          <p:nvSpPr>
            <p:cNvPr id="28" name="Ellipse 27"/>
            <p:cNvSpPr/>
            <p:nvPr/>
          </p:nvSpPr>
          <p:spPr>
            <a:xfrm>
              <a:off x="0" y="0"/>
              <a:ext cx="1075963" cy="107596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Ellipse 4"/>
            <p:cNvSpPr/>
            <p:nvPr/>
          </p:nvSpPr>
          <p:spPr>
            <a:xfrm>
              <a:off x="71414" y="157109"/>
              <a:ext cx="918853" cy="7617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500" dirty="0">
                  <a:solidFill>
                    <a:prstClr val="white"/>
                  </a:solidFill>
                  <a:ea typeface="MS PGothic" panose="020B0600070205080204" pitchFamily="34" charset="-128"/>
                </a:rPr>
                <a:t>Alfa</a:t>
              </a:r>
            </a:p>
          </p:txBody>
        </p:sp>
      </p:grpSp>
      <p:grpSp>
        <p:nvGrpSpPr>
          <p:cNvPr id="23" name="Groupe 29"/>
          <p:cNvGrpSpPr>
            <a:grpSpLocks/>
          </p:cNvGrpSpPr>
          <p:nvPr/>
        </p:nvGrpSpPr>
        <p:grpSpPr bwMode="auto">
          <a:xfrm>
            <a:off x="214313" y="5194300"/>
            <a:ext cx="1076325" cy="1076325"/>
            <a:chOff x="0" y="0"/>
            <a:chExt cx="1075963" cy="1075963"/>
          </a:xfrm>
        </p:grpSpPr>
        <p:sp>
          <p:nvSpPr>
            <p:cNvPr id="31" name="Ellipse 30"/>
            <p:cNvSpPr/>
            <p:nvPr/>
          </p:nvSpPr>
          <p:spPr>
            <a:xfrm>
              <a:off x="0" y="0"/>
              <a:ext cx="1075963" cy="107596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Ellipse 4"/>
            <p:cNvSpPr/>
            <p:nvPr/>
          </p:nvSpPr>
          <p:spPr>
            <a:xfrm>
              <a:off x="71413" y="157110"/>
              <a:ext cx="918854" cy="7617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500" dirty="0" err="1">
                  <a:solidFill>
                    <a:prstClr val="white"/>
                  </a:solidFill>
                  <a:ea typeface="MS PGothic" panose="020B0600070205080204" pitchFamily="34" charset="-128"/>
                </a:rPr>
                <a:t>Edulink</a:t>
              </a:r>
              <a:endParaRPr lang="en-GB" sz="1500" dirty="0">
                <a:solidFill>
                  <a:prstClr val="white"/>
                </a:solidFill>
                <a:ea typeface="MS PGothic" panose="020B0600070205080204" pitchFamily="34" charset="-128"/>
              </a:endParaRPr>
            </a:p>
          </p:txBody>
        </p:sp>
      </p:grpSp>
      <p:sp>
        <p:nvSpPr>
          <p:cNvPr id="33" name="Chevron 32"/>
          <p:cNvSpPr/>
          <p:nvPr/>
        </p:nvSpPr>
        <p:spPr>
          <a:xfrm>
            <a:off x="4257675" y="3792538"/>
            <a:ext cx="592138" cy="1130300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1389" name="ZoneTexte 1"/>
          <p:cNvSpPr txBox="1">
            <a:spLocks noChangeArrowheads="1"/>
          </p:cNvSpPr>
          <p:nvPr/>
        </p:nvSpPr>
        <p:spPr bwMode="auto">
          <a:xfrm>
            <a:off x="971550" y="1700213"/>
            <a:ext cx="1606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en-US" sz="2400" b="1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2007-2013</a:t>
            </a:r>
          </a:p>
        </p:txBody>
      </p:sp>
      <p:sp>
        <p:nvSpPr>
          <p:cNvPr id="101390" name="ZoneTexte 34"/>
          <p:cNvSpPr txBox="1">
            <a:spLocks noChangeArrowheads="1"/>
          </p:cNvSpPr>
          <p:nvPr/>
        </p:nvSpPr>
        <p:spPr bwMode="auto">
          <a:xfrm>
            <a:off x="6610350" y="1733550"/>
            <a:ext cx="176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en-US" sz="2400" b="1">
                <a:solidFill>
                  <a:srgbClr val="F5412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2014-2020</a:t>
            </a:r>
          </a:p>
        </p:txBody>
      </p:sp>
      <p:grpSp>
        <p:nvGrpSpPr>
          <p:cNvPr id="24" name="Groupe 35"/>
          <p:cNvGrpSpPr>
            <a:grpSpLocks/>
          </p:cNvGrpSpPr>
          <p:nvPr/>
        </p:nvGrpSpPr>
        <p:grpSpPr bwMode="auto">
          <a:xfrm>
            <a:off x="5003800" y="3517900"/>
            <a:ext cx="1881188" cy="1811338"/>
            <a:chOff x="-43513" y="0"/>
            <a:chExt cx="1136414" cy="1075963"/>
          </a:xfrm>
        </p:grpSpPr>
        <p:sp>
          <p:nvSpPr>
            <p:cNvPr id="37" name="Ellipse 36"/>
            <p:cNvSpPr/>
            <p:nvPr/>
          </p:nvSpPr>
          <p:spPr>
            <a:xfrm>
              <a:off x="-358" y="0"/>
              <a:ext cx="1075997" cy="107596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Ellipse 4"/>
            <p:cNvSpPr/>
            <p:nvPr/>
          </p:nvSpPr>
          <p:spPr>
            <a:xfrm>
              <a:off x="-43513" y="157481"/>
              <a:ext cx="1136414" cy="761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300" b="1" dirty="0">
                  <a:solidFill>
                    <a:prstClr val="white"/>
                  </a:solidFill>
                  <a:latin typeface="Calibri" pitchFamily="34" charset="0"/>
                  <a:ea typeface="MS PGothic" panose="020B0600070205080204" pitchFamily="34" charset="-128"/>
                </a:rPr>
                <a:t>Erasmus+</a:t>
              </a:r>
            </a:p>
          </p:txBody>
        </p:sp>
      </p:grpSp>
      <p:sp>
        <p:nvSpPr>
          <p:cNvPr id="43" name="Connecteur droit 3"/>
          <p:cNvSpPr/>
          <p:nvPr/>
        </p:nvSpPr>
        <p:spPr>
          <a:xfrm rot="19038400">
            <a:off x="6548438" y="3489325"/>
            <a:ext cx="617537" cy="571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617111" y="28828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Connecteur droit 3"/>
          <p:cNvSpPr/>
          <p:nvPr/>
        </p:nvSpPr>
        <p:spPr>
          <a:xfrm>
            <a:off x="6951663" y="4433888"/>
            <a:ext cx="685800" cy="571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685829" y="28828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Connecteur droit 3"/>
          <p:cNvSpPr/>
          <p:nvPr/>
        </p:nvSpPr>
        <p:spPr>
          <a:xfrm rot="2561600">
            <a:off x="6630988" y="5197475"/>
            <a:ext cx="617537" cy="571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617111" y="28828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7" name="Groupe 45"/>
          <p:cNvGrpSpPr>
            <a:grpSpLocks/>
          </p:cNvGrpSpPr>
          <p:nvPr/>
        </p:nvGrpSpPr>
        <p:grpSpPr bwMode="auto">
          <a:xfrm>
            <a:off x="7099300" y="2425700"/>
            <a:ext cx="1292225" cy="1252538"/>
            <a:chOff x="0" y="0"/>
            <a:chExt cx="1075963" cy="1075963"/>
          </a:xfrm>
        </p:grpSpPr>
        <p:sp>
          <p:nvSpPr>
            <p:cNvPr id="47" name="Ellipse 46"/>
            <p:cNvSpPr/>
            <p:nvPr/>
          </p:nvSpPr>
          <p:spPr>
            <a:xfrm>
              <a:off x="0" y="0"/>
              <a:ext cx="1075963" cy="1075963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Ellipse 4"/>
            <p:cNvSpPr/>
            <p:nvPr/>
          </p:nvSpPr>
          <p:spPr>
            <a:xfrm>
              <a:off x="71378" y="158190"/>
              <a:ext cx="918667" cy="7595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500" b="1" dirty="0">
                  <a:solidFill>
                    <a:srgbClr val="FFFFFF"/>
                  </a:solidFill>
                  <a:ea typeface="MS PGothic" pitchFamily="34" charset="-128"/>
                </a:rPr>
                <a:t>1 </a:t>
              </a:r>
              <a:br>
                <a:rPr lang="en-GB" sz="1500" b="1" dirty="0">
                  <a:solidFill>
                    <a:srgbClr val="FFFFFF"/>
                  </a:solidFill>
                  <a:ea typeface="MS PGothic" pitchFamily="34" charset="-128"/>
                </a:rPr>
              </a:br>
              <a:r>
                <a:rPr lang="en-US" sz="1200" b="1" dirty="0" smtClean="0">
                  <a:solidFill>
                    <a:srgbClr val="FFFFFF"/>
                  </a:solidFill>
                  <a:ea typeface="MS PGothic" pitchFamily="34" charset="-128"/>
                </a:rPr>
                <a:t>M</a:t>
              </a:r>
              <a:r>
                <a:rPr lang="el-GR" sz="1200" b="1" dirty="0" smtClean="0">
                  <a:solidFill>
                    <a:srgbClr val="FFFFFF"/>
                  </a:solidFill>
                  <a:ea typeface="MS PGothic" pitchFamily="34" charset="-128"/>
                </a:rPr>
                <a:t>αθησιακή  Κινητικότητα ατόμων</a:t>
              </a:r>
              <a:endParaRPr lang="en-GB" sz="1200" b="1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</p:grpSp>
      <p:grpSp>
        <p:nvGrpSpPr>
          <p:cNvPr id="30" name="Groupe 48"/>
          <p:cNvGrpSpPr>
            <a:grpSpLocks/>
          </p:cNvGrpSpPr>
          <p:nvPr/>
        </p:nvGrpSpPr>
        <p:grpSpPr bwMode="auto">
          <a:xfrm>
            <a:off x="7236296" y="3717032"/>
            <a:ext cx="1907704" cy="1656184"/>
            <a:chOff x="286825" y="1206984"/>
            <a:chExt cx="1378217" cy="1264532"/>
          </a:xfrm>
        </p:grpSpPr>
        <p:sp>
          <p:nvSpPr>
            <p:cNvPr id="50" name="Ellipse 49"/>
            <p:cNvSpPr/>
            <p:nvPr/>
          </p:nvSpPr>
          <p:spPr>
            <a:xfrm>
              <a:off x="286825" y="1206984"/>
              <a:ext cx="1300552" cy="126453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Ellipse 4"/>
            <p:cNvSpPr/>
            <p:nvPr/>
          </p:nvSpPr>
          <p:spPr>
            <a:xfrm>
              <a:off x="338847" y="1261965"/>
              <a:ext cx="1326195" cy="10701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100" b="1" dirty="0">
                  <a:solidFill>
                    <a:prstClr val="white"/>
                  </a:solidFill>
                  <a:ea typeface="MS PGothic" panose="020B0600070205080204" pitchFamily="34" charset="-128"/>
                </a:rPr>
                <a:t>2 </a:t>
              </a:r>
              <a:br>
                <a:rPr lang="en-GB" sz="1100" b="1" dirty="0">
                  <a:solidFill>
                    <a:prstClr val="white"/>
                  </a:solidFill>
                  <a:ea typeface="MS PGothic" panose="020B0600070205080204" pitchFamily="34" charset="-128"/>
                </a:rPr>
              </a:br>
              <a:r>
                <a:rPr lang="el-GR" sz="1100" b="1" dirty="0" smtClean="0">
                  <a:solidFill>
                    <a:prstClr val="white"/>
                  </a:solidFill>
                  <a:ea typeface="MS PGothic" panose="020B0600070205080204" pitchFamily="34" charset="-128"/>
                </a:rPr>
                <a:t>Συνεργασία για την Καινοτομία και για την ανταλλαγή καλών πρακτικών</a:t>
              </a:r>
              <a:endParaRPr lang="en-GB" sz="1100" b="1" dirty="0">
                <a:solidFill>
                  <a:prstClr val="white"/>
                </a:solidFill>
                <a:ea typeface="MS PGothic" panose="020B0600070205080204" pitchFamily="34" charset="-128"/>
              </a:endParaRPr>
            </a:p>
          </p:txBody>
        </p:sp>
      </p:grpSp>
      <p:grpSp>
        <p:nvGrpSpPr>
          <p:cNvPr id="34" name="Groupe 51"/>
          <p:cNvGrpSpPr>
            <a:grpSpLocks/>
          </p:cNvGrpSpPr>
          <p:nvPr/>
        </p:nvGrpSpPr>
        <p:grpSpPr bwMode="auto">
          <a:xfrm>
            <a:off x="6948263" y="5373216"/>
            <a:ext cx="1293813" cy="1217613"/>
            <a:chOff x="602356" y="1285593"/>
            <a:chExt cx="1091782" cy="1075963"/>
          </a:xfrm>
        </p:grpSpPr>
        <p:sp>
          <p:nvSpPr>
            <p:cNvPr id="53" name="Ellipse 52"/>
            <p:cNvSpPr/>
            <p:nvPr/>
          </p:nvSpPr>
          <p:spPr>
            <a:xfrm>
              <a:off x="602357" y="1285593"/>
              <a:ext cx="1075707" cy="1075963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Ellipse 4"/>
            <p:cNvSpPr/>
            <p:nvPr/>
          </p:nvSpPr>
          <p:spPr>
            <a:xfrm>
              <a:off x="602356" y="1349224"/>
              <a:ext cx="1091782" cy="7603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500" b="1" dirty="0">
                  <a:solidFill>
                    <a:prstClr val="white"/>
                  </a:solidFill>
                  <a:ea typeface="MS PGothic" panose="020B0600070205080204" pitchFamily="34" charset="-128"/>
                </a:rPr>
                <a:t>3 </a:t>
              </a:r>
              <a:br>
                <a:rPr lang="en-GB" sz="1500" b="1" dirty="0">
                  <a:solidFill>
                    <a:prstClr val="white"/>
                  </a:solidFill>
                  <a:ea typeface="MS PGothic" panose="020B0600070205080204" pitchFamily="34" charset="-128"/>
                </a:rPr>
              </a:br>
              <a:r>
                <a:rPr lang="el-GR" sz="1400" b="1" dirty="0" smtClean="0">
                  <a:solidFill>
                    <a:prstClr val="white"/>
                  </a:solidFill>
                  <a:ea typeface="MS PGothic" panose="020B0600070205080204" pitchFamily="34" charset="-128"/>
                </a:rPr>
                <a:t>Ενίσχυση σε θέματα μεταρρύθμισης πολιτικής</a:t>
              </a:r>
              <a:endParaRPr lang="en-GB" sz="1400" b="1" dirty="0">
                <a:solidFill>
                  <a:prstClr val="white"/>
                </a:solidFill>
                <a:ea typeface="MS PGothic" panose="020B0600070205080204" pitchFamily="34" charset="-128"/>
              </a:endParaRPr>
            </a:p>
          </p:txBody>
        </p:sp>
      </p:grpSp>
      <p:sp>
        <p:nvSpPr>
          <p:cNvPr id="101399" name="ZoneTexte 55"/>
          <p:cNvSpPr txBox="1">
            <a:spLocks noChangeArrowheads="1"/>
          </p:cNvSpPr>
          <p:nvPr/>
        </p:nvSpPr>
        <p:spPr bwMode="auto">
          <a:xfrm>
            <a:off x="3995738" y="5661025"/>
            <a:ext cx="20891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en-US" sz="1200" b="1" u="sng" dirty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+ </a:t>
            </a:r>
            <a:r>
              <a:rPr lang="el-GR" altLang="en-US" sz="1200" b="1" u="sng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Ειδικές δραστηριότητε</a:t>
            </a:r>
            <a:r>
              <a:rPr lang="fr-FR" altLang="en-US" sz="1200" b="1" u="sng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</a:t>
            </a:r>
            <a:r>
              <a:rPr lang="el-GR" altLang="en-US" sz="1200" b="1" u="sng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(κεντρική δράση)</a:t>
            </a:r>
            <a:r>
              <a:rPr lang="fr-FR" altLang="en-US" sz="1200" b="1" u="sng" dirty="0" smtClean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r>
              <a:rPr lang="fr-FR" altLang="en-US" sz="1200" b="1" dirty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fr-FR" altLang="en-US" sz="1200" b="1" dirty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fr-FR" altLang="en-US" sz="1200" b="1" dirty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Jean Monnet</a:t>
            </a:r>
            <a:br>
              <a:rPr lang="fr-FR" altLang="en-US" sz="1200" b="1" dirty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fr-FR" altLang="en-US" sz="1200" b="1" dirty="0">
                <a:solidFill>
                  <a:srgbClr val="0033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Sport</a:t>
            </a:r>
          </a:p>
        </p:txBody>
      </p:sp>
      <p:sp>
        <p:nvSpPr>
          <p:cNvPr id="101400" name="ZoneTexte 60"/>
          <p:cNvSpPr txBox="1">
            <a:spLocks noChangeArrowheads="1"/>
          </p:cNvSpPr>
          <p:nvPr/>
        </p:nvSpPr>
        <p:spPr bwMode="auto">
          <a:xfrm>
            <a:off x="0" y="785794"/>
            <a:ext cx="3357554" cy="954107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l-GR" altLang="en-US" sz="28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Προς ένα ενιαίο Πρόγραμμα</a:t>
            </a:r>
            <a:endParaRPr lang="fr-BE" altLang="en-US" sz="2800" b="1" dirty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 cstate="print"/>
          <a:srcRect b="5882"/>
          <a:stretch>
            <a:fillRect/>
          </a:stretch>
        </p:blipFill>
        <p:spPr bwMode="auto">
          <a:xfrm>
            <a:off x="3643306" y="214290"/>
            <a:ext cx="235745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285860"/>
            <a:ext cx="578644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6500834"/>
            <a:ext cx="914400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4 - Εικόνα" descr="EU flag-Erasmus+_vect_P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677147" cy="764704"/>
          </a:xfrm>
          <a:prstGeom prst="rect">
            <a:avLst/>
          </a:prstGeom>
        </p:spPr>
      </p:pic>
      <p:pic>
        <p:nvPicPr>
          <p:cNvPr id="60" name="59 - Εικόνα" descr="ik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294" name="Rectangle 6"/>
          <p:cNvSpPr>
            <a:spLocks noChangeArrowheads="1"/>
          </p:cNvSpPr>
          <p:nvPr/>
        </p:nvSpPr>
        <p:spPr bwMode="auto">
          <a:xfrm>
            <a:off x="160665" y="2276872"/>
            <a:ext cx="2755151" cy="41764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noAutofit/>
          </a:bodyPr>
          <a:lstStyle/>
          <a:p>
            <a:pPr eaLnBrk="0" hangingPunct="0">
              <a:spcAft>
                <a:spcPts val="600"/>
              </a:spcAft>
              <a:defRPr/>
            </a:pPr>
            <a:r>
              <a:rPr lang="en-GB" sz="1600" b="1" dirty="0">
                <a:solidFill>
                  <a:schemeClr val="tx1"/>
                </a:solidFill>
                <a:latin typeface="Verdana" pitchFamily="34" charset="0"/>
              </a:rPr>
              <a:t>Learning mobility </a:t>
            </a:r>
            <a:r>
              <a:rPr lang="en-GB" sz="1600" b="1" dirty="0" smtClean="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en-GB" sz="1600" b="1" dirty="0" smtClean="0">
                <a:solidFill>
                  <a:schemeClr val="tx1"/>
                </a:solidFill>
                <a:latin typeface="Verdana" pitchFamily="34" charset="0"/>
              </a:rPr>
            </a:br>
            <a:r>
              <a:rPr lang="en-GB" sz="1600" b="1" dirty="0" smtClean="0">
                <a:solidFill>
                  <a:schemeClr val="tx1"/>
                </a:solidFill>
                <a:latin typeface="Verdana" pitchFamily="34" charset="0"/>
              </a:rPr>
              <a:t>of individuals (KA1)</a:t>
            </a:r>
            <a:endParaRPr lang="en-GB" sz="1600" b="1" dirty="0">
              <a:solidFill>
                <a:schemeClr val="tx1"/>
              </a:solidFill>
              <a:latin typeface="Verdana" pitchFamily="34" charset="0"/>
            </a:endParaRPr>
          </a:p>
          <a:p>
            <a:pPr marL="88900" indent="182563" eaLnBrk="0" hangingPunct="0">
              <a:spcAft>
                <a:spcPts val="600"/>
              </a:spcAft>
              <a:buClr>
                <a:srgbClr val="FFD400"/>
              </a:buClr>
              <a:buSzPct val="90000"/>
              <a:buFont typeface="Wingdings" pitchFamily="2" charset="2"/>
              <a:buChar char="Ü"/>
              <a:defRPr/>
            </a:pPr>
            <a:r>
              <a:rPr lang="en-GB" sz="1400" dirty="0">
                <a:solidFill>
                  <a:schemeClr val="tx1"/>
                </a:solidFill>
                <a:latin typeface="Verdana" pitchFamily="34" charset="0"/>
              </a:rPr>
              <a:t>Staff mobility, in </a:t>
            </a:r>
            <a:r>
              <a:rPr lang="en-GB" sz="1400" dirty="0" smtClean="0">
                <a:solidFill>
                  <a:schemeClr val="tx1"/>
                </a:solidFill>
                <a:latin typeface="Verdana" pitchFamily="34" charset="0"/>
              </a:rPr>
              <a:t>particular for </a:t>
            </a:r>
            <a:r>
              <a:rPr lang="en-GB" sz="1400" dirty="0">
                <a:solidFill>
                  <a:schemeClr val="tx1"/>
                </a:solidFill>
                <a:latin typeface="Verdana" pitchFamily="34" charset="0"/>
              </a:rPr>
              <a:t>teachers, </a:t>
            </a:r>
            <a:r>
              <a:rPr lang="en-GB" sz="1400" dirty="0" smtClean="0">
                <a:solidFill>
                  <a:schemeClr val="tx1"/>
                </a:solidFill>
                <a:latin typeface="Verdana" pitchFamily="34" charset="0"/>
              </a:rPr>
              <a:t>lecturers, school leaders and youth workers</a:t>
            </a:r>
            <a:endParaRPr lang="en-GB" sz="8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88900" indent="182563" eaLnBrk="0" hangingPunct="0">
              <a:spcAft>
                <a:spcPts val="600"/>
              </a:spcAft>
              <a:buClr>
                <a:srgbClr val="FFD400"/>
              </a:buClr>
              <a:buSzPct val="90000"/>
              <a:buFont typeface="Wingdings" pitchFamily="2" charset="2"/>
              <a:buChar char="Ü"/>
              <a:defRPr/>
            </a:pPr>
            <a:r>
              <a:rPr lang="en-GB" sz="1400" dirty="0" smtClean="0">
                <a:solidFill>
                  <a:schemeClr val="tx1"/>
                </a:solidFill>
                <a:latin typeface="Verdana" pitchFamily="34" charset="0"/>
              </a:rPr>
              <a:t>Mobility for higher education students</a:t>
            </a:r>
            <a:r>
              <a:rPr lang="pl-PL" sz="1400" dirty="0" smtClean="0">
                <a:solidFill>
                  <a:schemeClr val="tx1"/>
                </a:solidFill>
                <a:latin typeface="Verdana" pitchFamily="34" charset="0"/>
              </a:rPr>
              <a:t>,</a:t>
            </a:r>
            <a:r>
              <a:rPr lang="fr-BE" sz="1400" dirty="0" smtClean="0">
                <a:solidFill>
                  <a:schemeClr val="tx1"/>
                </a:solidFill>
                <a:latin typeface="Verdana" pitchFamily="34" charset="0"/>
              </a:rPr>
              <a:t> v</a:t>
            </a:r>
            <a:r>
              <a:rPr lang="en-GB" sz="1400" dirty="0" err="1">
                <a:solidFill>
                  <a:schemeClr val="tx1"/>
                </a:solidFill>
                <a:latin typeface="Verdana" pitchFamily="34" charset="0"/>
              </a:rPr>
              <a:t>ocational</a:t>
            </a:r>
            <a:r>
              <a:rPr lang="pl-PL" sz="140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GB" sz="1400" dirty="0" smtClean="0">
                <a:solidFill>
                  <a:schemeClr val="tx1"/>
                </a:solidFill>
                <a:latin typeface="Verdana" pitchFamily="34" charset="0"/>
              </a:rPr>
              <a:t>education </a:t>
            </a:r>
            <a:r>
              <a:rPr lang="pl-PL" sz="1400" dirty="0" smtClean="0">
                <a:solidFill>
                  <a:schemeClr val="tx1"/>
                </a:solidFill>
                <a:latin typeface="Verdana" pitchFamily="34" charset="0"/>
              </a:rPr>
              <a:t>a</a:t>
            </a:r>
            <a:r>
              <a:rPr lang="en-GB" sz="1400" dirty="0" err="1" smtClean="0">
                <a:solidFill>
                  <a:schemeClr val="tx1"/>
                </a:solidFill>
                <a:latin typeface="Verdana" pitchFamily="34" charset="0"/>
              </a:rPr>
              <a:t>nd</a:t>
            </a:r>
            <a:r>
              <a:rPr lang="en-GB" sz="140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GB" sz="1400" dirty="0" smtClean="0">
                <a:solidFill>
                  <a:schemeClr val="tx1"/>
                </a:solidFill>
                <a:latin typeface="Verdana" pitchFamily="34" charset="0"/>
              </a:rPr>
              <a:t>training students</a:t>
            </a:r>
          </a:p>
          <a:p>
            <a:pPr marL="88900" indent="182563" eaLnBrk="0" hangingPunct="0">
              <a:spcAft>
                <a:spcPts val="600"/>
              </a:spcAft>
              <a:buClr>
                <a:srgbClr val="FFD400"/>
              </a:buClr>
              <a:buSzPct val="90000"/>
              <a:buFont typeface="Wingdings" pitchFamily="2" charset="2"/>
              <a:buChar char="Ü"/>
              <a:defRPr/>
            </a:pPr>
            <a:r>
              <a:rPr lang="en-GB" sz="1400" dirty="0" smtClean="0">
                <a:solidFill>
                  <a:schemeClr val="tx1"/>
                </a:solidFill>
                <a:latin typeface="Verdana" pitchFamily="34" charset="0"/>
              </a:rPr>
              <a:t>Student loan guarantee</a:t>
            </a:r>
            <a:endParaRPr lang="en-GB" sz="800" dirty="0">
              <a:solidFill>
                <a:schemeClr val="tx1"/>
              </a:solidFill>
              <a:latin typeface="Verdana" pitchFamily="34" charset="0"/>
            </a:endParaRPr>
          </a:p>
          <a:p>
            <a:pPr marL="88900" indent="182563" eaLnBrk="0" hangingPunct="0">
              <a:spcAft>
                <a:spcPts val="600"/>
              </a:spcAft>
              <a:buClr>
                <a:srgbClr val="FFD400"/>
              </a:buClr>
              <a:buSzPct val="90000"/>
              <a:buFont typeface="Wingdings" pitchFamily="2" charset="2"/>
              <a:buChar char="Ü"/>
              <a:defRPr/>
            </a:pPr>
            <a:r>
              <a:rPr lang="en-GB" sz="1400" dirty="0" smtClean="0">
                <a:solidFill>
                  <a:schemeClr val="tx1"/>
                </a:solidFill>
                <a:latin typeface="Verdana" pitchFamily="34" charset="0"/>
              </a:rPr>
              <a:t>Joint Master degrees</a:t>
            </a:r>
          </a:p>
          <a:p>
            <a:pPr marL="88900" indent="182563" algn="just" eaLnBrk="0" hangingPunct="0">
              <a:spcAft>
                <a:spcPts val="600"/>
              </a:spcAft>
              <a:buClr>
                <a:srgbClr val="FFD400"/>
              </a:buClr>
              <a:buSzPct val="90000"/>
              <a:buFont typeface="Wingdings" pitchFamily="2" charset="2"/>
              <a:buChar char="Ü"/>
              <a:defRPr/>
            </a:pPr>
            <a:r>
              <a:rPr lang="en-GB" sz="1400" dirty="0" smtClean="0">
                <a:solidFill>
                  <a:schemeClr val="tx1"/>
                </a:solidFill>
                <a:latin typeface="Verdana" pitchFamily="34" charset="0"/>
              </a:rPr>
              <a:t>Mobility </a:t>
            </a:r>
            <a:r>
              <a:rPr lang="en-GB" sz="1400" dirty="0">
                <a:solidFill>
                  <a:schemeClr val="tx1"/>
                </a:solidFill>
                <a:latin typeface="Verdana" pitchFamily="34" charset="0"/>
              </a:rPr>
              <a:t>for higher education </a:t>
            </a:r>
            <a:r>
              <a:rPr lang="en-GB" sz="1400" dirty="0" smtClean="0">
                <a:solidFill>
                  <a:schemeClr val="tx1"/>
                </a:solidFill>
                <a:latin typeface="Verdana" pitchFamily="34" charset="0"/>
              </a:rPr>
              <a:t>for </a:t>
            </a:r>
            <a:r>
              <a:rPr lang="en-GB" sz="1400" dirty="0">
                <a:solidFill>
                  <a:schemeClr val="tx1"/>
                </a:solidFill>
                <a:latin typeface="Verdana" pitchFamily="34" charset="0"/>
              </a:rPr>
              <a:t>EU and </a:t>
            </a:r>
            <a:r>
              <a:rPr lang="en-GB" sz="1400" dirty="0" smtClean="0">
                <a:solidFill>
                  <a:schemeClr val="tx1"/>
                </a:solidFill>
                <a:latin typeface="Verdana" pitchFamily="34" charset="0"/>
              </a:rPr>
              <a:t>non-EU beneficiaries</a:t>
            </a:r>
            <a:endParaRPr lang="en-GB" sz="800" dirty="0">
              <a:solidFill>
                <a:schemeClr val="tx1"/>
              </a:solidFill>
              <a:latin typeface="Verdana" pitchFamily="34" charset="0"/>
            </a:endParaRPr>
          </a:p>
          <a:p>
            <a:pPr marL="88900" indent="182563" eaLnBrk="0" hangingPunct="0">
              <a:spcAft>
                <a:spcPts val="600"/>
              </a:spcAft>
              <a:buClr>
                <a:srgbClr val="FFD400"/>
              </a:buClr>
              <a:buSzPct val="90000"/>
              <a:buFont typeface="Wingdings" pitchFamily="2" charset="2"/>
              <a:buChar char="Ü"/>
              <a:defRPr/>
            </a:pPr>
            <a:r>
              <a:rPr lang="en-GB" sz="1400" dirty="0">
                <a:solidFill>
                  <a:schemeClr val="tx1"/>
                </a:solidFill>
                <a:latin typeface="Verdana" pitchFamily="34" charset="0"/>
              </a:rPr>
              <a:t>Volunteering and </a:t>
            </a:r>
            <a:r>
              <a:rPr lang="en-GB" sz="1400" dirty="0" smtClean="0">
                <a:solidFill>
                  <a:schemeClr val="tx1"/>
                </a:solidFill>
                <a:latin typeface="Verdana" pitchFamily="34" charset="0"/>
              </a:rPr>
              <a:t>youth exchanges</a:t>
            </a:r>
            <a:endParaRPr lang="en-GB" sz="14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676295" name="Rectangle 7"/>
          <p:cNvSpPr>
            <a:spLocks noChangeArrowheads="1"/>
          </p:cNvSpPr>
          <p:nvPr/>
        </p:nvSpPr>
        <p:spPr bwMode="auto">
          <a:xfrm>
            <a:off x="2987825" y="2276872"/>
            <a:ext cx="3456384" cy="41764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noAutofit/>
          </a:bodyPr>
          <a:lstStyle/>
          <a:p>
            <a:pPr eaLnBrk="0" hangingPunct="0">
              <a:spcAft>
                <a:spcPts val="600"/>
              </a:spcAft>
            </a:pPr>
            <a:r>
              <a:rPr lang="en-GB" sz="1600" b="1" dirty="0">
                <a:solidFill>
                  <a:schemeClr val="tx1"/>
                </a:solidFill>
                <a:latin typeface="Verdana" pitchFamily="34" charset="0"/>
              </a:rPr>
              <a:t>Cooperation for </a:t>
            </a:r>
            <a:r>
              <a:rPr lang="en-GB" sz="1600" b="1" dirty="0" smtClean="0">
                <a:solidFill>
                  <a:schemeClr val="tx1"/>
                </a:solidFill>
                <a:latin typeface="Verdana" pitchFamily="34" charset="0"/>
              </a:rPr>
              <a:t>innovation</a:t>
            </a:r>
            <a:r>
              <a:rPr lang="fr-BE" sz="1600" b="1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GB" sz="1600" b="1" dirty="0" smtClean="0">
                <a:solidFill>
                  <a:schemeClr val="tx1"/>
                </a:solidFill>
                <a:latin typeface="Verdana" pitchFamily="34" charset="0"/>
              </a:rPr>
              <a:t>and exchange of good practices (KA2)</a:t>
            </a:r>
            <a:endParaRPr lang="en-GB" sz="1600" b="1" dirty="0">
              <a:solidFill>
                <a:schemeClr val="tx1"/>
              </a:solidFill>
              <a:latin typeface="Verdana" pitchFamily="34" charset="0"/>
            </a:endParaRPr>
          </a:p>
          <a:p>
            <a:pPr marL="88900" indent="182563" eaLnBrk="0" hangingPunct="0">
              <a:spcAft>
                <a:spcPts val="600"/>
              </a:spcAft>
              <a:buClr>
                <a:schemeClr val="folHlink"/>
              </a:buClr>
              <a:buSzPct val="90000"/>
              <a:buFont typeface="Wingdings" pitchFamily="2" charset="2"/>
              <a:buChar char="Ü"/>
            </a:pPr>
            <a:r>
              <a:rPr lang="en-GB" sz="1400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rPr>
              <a:t>Strategic </a:t>
            </a:r>
            <a:r>
              <a:rPr lang="en-GB" sz="1400" dirty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rPr>
              <a:t>partnerships </a:t>
            </a:r>
            <a:r>
              <a:rPr lang="en-GB" sz="1400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rPr>
              <a:t>between </a:t>
            </a:r>
            <a:r>
              <a:rPr lang="en-GB" sz="1400" dirty="0" smtClean="0">
                <a:solidFill>
                  <a:schemeClr val="tx1"/>
                </a:solidFill>
                <a:latin typeface="Verdana" pitchFamily="34" charset="0"/>
              </a:rPr>
              <a:t>education/training or youth organisations</a:t>
            </a:r>
            <a:r>
              <a:rPr lang="en-GB" sz="1400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rPr>
              <a:t> an</a:t>
            </a:r>
            <a:r>
              <a:rPr lang="pl-PL" sz="1400" dirty="0">
                <a:solidFill>
                  <a:schemeClr val="tx1"/>
                </a:solidFill>
                <a:latin typeface="Verdana" pitchFamily="34" charset="0"/>
              </a:rPr>
              <a:t>d </a:t>
            </a:r>
            <a:r>
              <a:rPr lang="en-GB" sz="1400" dirty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rPr>
              <a:t>other relevant </a:t>
            </a:r>
            <a:r>
              <a:rPr lang="en-GB" sz="1400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rPr>
              <a:t>actors</a:t>
            </a:r>
            <a:endParaRPr lang="en-GB" sz="14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88900" indent="182563" eaLnBrk="0" hangingPunct="0">
              <a:spcAft>
                <a:spcPts val="600"/>
              </a:spcAft>
              <a:buClr>
                <a:schemeClr val="folHlink"/>
              </a:buClr>
              <a:buSzPct val="90000"/>
              <a:buFont typeface="Wingdings" pitchFamily="2" charset="2"/>
              <a:buChar char="Ü"/>
            </a:pPr>
            <a:r>
              <a:rPr lang="en-GB" sz="1400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rPr>
              <a:t>Large scale partnerships  between </a:t>
            </a:r>
            <a:r>
              <a:rPr lang="en-GB" sz="1400" dirty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rPr>
              <a:t>education and </a:t>
            </a:r>
            <a:r>
              <a:rPr lang="en-GB" sz="1400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rPr>
              <a:t> training </a:t>
            </a:r>
            <a:r>
              <a:rPr lang="en-GB" sz="1400" dirty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rPr>
              <a:t>establishments </a:t>
            </a:r>
            <a:r>
              <a:rPr lang="en-GB" sz="1400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rPr>
              <a:t>and</a:t>
            </a:r>
            <a:r>
              <a:rPr lang="pl-PL" sz="14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GB" sz="1400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rPr>
              <a:t>business: </a:t>
            </a:r>
            <a:r>
              <a:rPr lang="en-GB" sz="1400" dirty="0" smtClean="0">
                <a:solidFill>
                  <a:schemeClr val="tx1"/>
                </a:solidFill>
                <a:latin typeface="Verdana" pitchFamily="34" charset="0"/>
              </a:rPr>
              <a:t>Knowledge Alliances &amp; Sector Skills alliances</a:t>
            </a:r>
            <a:endParaRPr lang="en-GB" sz="1400" dirty="0">
              <a:solidFill>
                <a:schemeClr val="tx1"/>
              </a:solidFill>
              <a:latin typeface="Verdana" pitchFamily="34" charset="0"/>
              <a:ea typeface="ＭＳ Ｐゴシック" pitchFamily="34" charset="-128"/>
            </a:endParaRPr>
          </a:p>
          <a:p>
            <a:pPr marL="88900" indent="182563" eaLnBrk="0" hangingPunct="0">
              <a:spcAft>
                <a:spcPts val="600"/>
              </a:spcAft>
              <a:buClr>
                <a:schemeClr val="folHlink"/>
              </a:buClr>
              <a:buSzPct val="90000"/>
              <a:buFont typeface="Wingdings" pitchFamily="2" charset="2"/>
              <a:buChar char="Ü"/>
            </a:pPr>
            <a:r>
              <a:rPr lang="en-GB" sz="1400" dirty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rPr>
              <a:t> IT-Platfo</a:t>
            </a:r>
            <a:r>
              <a:rPr lang="en-GB" sz="1400" dirty="0">
                <a:solidFill>
                  <a:schemeClr val="tx1"/>
                </a:solidFill>
                <a:latin typeface="Verdana" pitchFamily="34" charset="0"/>
              </a:rPr>
              <a:t>rms </a:t>
            </a:r>
            <a:r>
              <a:rPr lang="en-GB" sz="1400" dirty="0" smtClean="0">
                <a:solidFill>
                  <a:schemeClr val="tx1"/>
                </a:solidFill>
                <a:latin typeface="Verdana" pitchFamily="34" charset="0"/>
              </a:rPr>
              <a:t>including</a:t>
            </a:r>
            <a:br>
              <a:rPr lang="en-GB" sz="1400" dirty="0" smtClean="0">
                <a:solidFill>
                  <a:schemeClr val="tx1"/>
                </a:solidFill>
                <a:latin typeface="Verdana" pitchFamily="34" charset="0"/>
              </a:rPr>
            </a:br>
            <a:r>
              <a:rPr lang="en-GB" sz="1400" dirty="0" smtClean="0">
                <a:solidFill>
                  <a:schemeClr val="tx1"/>
                </a:solidFill>
                <a:latin typeface="Verdana" pitchFamily="34" charset="0"/>
              </a:rPr>
              <a:t>e-Twinning</a:t>
            </a:r>
            <a:endParaRPr lang="en-GB" sz="1400" dirty="0">
              <a:solidFill>
                <a:schemeClr val="tx1"/>
              </a:solidFill>
              <a:latin typeface="Verdana" pitchFamily="34" charset="0"/>
            </a:endParaRPr>
          </a:p>
          <a:p>
            <a:pPr marL="88900" indent="182563" eaLnBrk="0" hangingPunct="0">
              <a:spcAft>
                <a:spcPts val="600"/>
              </a:spcAft>
              <a:buClr>
                <a:schemeClr val="folHlink"/>
              </a:buClr>
              <a:buSzPct val="90000"/>
              <a:buFont typeface="Wingdings" pitchFamily="2" charset="2"/>
              <a:buChar char="Ü"/>
            </a:pPr>
            <a:r>
              <a:rPr lang="en-GB" sz="1400" dirty="0">
                <a:solidFill>
                  <a:schemeClr val="tx1"/>
                </a:solidFill>
                <a:latin typeface="Verdana" pitchFamily="34" charset="0"/>
              </a:rPr>
              <a:t> Cooperation with third </a:t>
            </a:r>
            <a:r>
              <a:rPr lang="en-GB" sz="1400" dirty="0" smtClean="0">
                <a:solidFill>
                  <a:schemeClr val="tx1"/>
                </a:solidFill>
                <a:latin typeface="Verdana" pitchFamily="34" charset="0"/>
              </a:rPr>
              <a:t>countries </a:t>
            </a:r>
            <a:r>
              <a:rPr lang="en-GB" sz="1400" dirty="0">
                <a:solidFill>
                  <a:schemeClr val="tx1"/>
                </a:solidFill>
                <a:latin typeface="Verdana" pitchFamily="34" charset="0"/>
              </a:rPr>
              <a:t>and focus on </a:t>
            </a:r>
            <a:r>
              <a:rPr lang="en-GB" sz="1400" dirty="0" smtClean="0">
                <a:solidFill>
                  <a:schemeClr val="tx1"/>
                </a:solidFill>
                <a:latin typeface="Verdana" pitchFamily="34" charset="0"/>
              </a:rPr>
              <a:t> neighbourhood countries</a:t>
            </a:r>
          </a:p>
        </p:txBody>
      </p:sp>
      <p:sp>
        <p:nvSpPr>
          <p:cNvPr id="1676296" name="Rectangle 8"/>
          <p:cNvSpPr>
            <a:spLocks noChangeArrowheads="1"/>
          </p:cNvSpPr>
          <p:nvPr/>
        </p:nvSpPr>
        <p:spPr bwMode="auto">
          <a:xfrm>
            <a:off x="6516216" y="2276872"/>
            <a:ext cx="2376958" cy="41764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noAutofit/>
          </a:bodyPr>
          <a:lstStyle/>
          <a:p>
            <a:pPr eaLnBrk="0" hangingPunct="0">
              <a:spcAft>
                <a:spcPts val="1200"/>
              </a:spcAft>
            </a:pPr>
            <a:r>
              <a:rPr lang="en-GB" sz="1600" b="1" dirty="0">
                <a:solidFill>
                  <a:schemeClr val="tx1"/>
                </a:solidFill>
                <a:latin typeface="Verdana" pitchFamily="34" charset="0"/>
              </a:rPr>
              <a:t>Support </a:t>
            </a:r>
            <a:r>
              <a:rPr lang="en-GB" sz="1600" b="1" dirty="0" smtClean="0">
                <a:solidFill>
                  <a:schemeClr val="tx1"/>
                </a:solidFill>
                <a:latin typeface="Verdana" pitchFamily="34" charset="0"/>
              </a:rPr>
              <a:t>for</a:t>
            </a:r>
            <a:br>
              <a:rPr lang="en-GB" sz="1600" b="1" dirty="0" smtClean="0">
                <a:solidFill>
                  <a:schemeClr val="tx1"/>
                </a:solidFill>
                <a:latin typeface="Verdana" pitchFamily="34" charset="0"/>
              </a:rPr>
            </a:br>
            <a:r>
              <a:rPr lang="pl-PL" sz="1600" b="1" dirty="0" smtClean="0">
                <a:solidFill>
                  <a:schemeClr val="tx1"/>
                </a:solidFill>
                <a:latin typeface="Verdana" pitchFamily="34" charset="0"/>
              </a:rPr>
              <a:t>po</a:t>
            </a:r>
            <a:r>
              <a:rPr lang="en-GB" sz="1600" b="1" dirty="0">
                <a:solidFill>
                  <a:schemeClr val="tx1"/>
                </a:solidFill>
                <a:latin typeface="Verdana" pitchFamily="34" charset="0"/>
              </a:rPr>
              <a:t>l</a:t>
            </a:r>
            <a:r>
              <a:rPr lang="pl-PL" sz="1600" b="1" dirty="0">
                <a:solidFill>
                  <a:schemeClr val="tx1"/>
                </a:solidFill>
                <a:latin typeface="Verdana" pitchFamily="34" charset="0"/>
              </a:rPr>
              <a:t>i</a:t>
            </a:r>
            <a:r>
              <a:rPr lang="en-GB" sz="1600" b="1" dirty="0">
                <a:solidFill>
                  <a:schemeClr val="tx1"/>
                </a:solidFill>
                <a:latin typeface="Verdana" pitchFamily="34" charset="0"/>
              </a:rPr>
              <a:t>cy </a:t>
            </a:r>
            <a:r>
              <a:rPr lang="en-GB" sz="1600" b="1" dirty="0" smtClean="0">
                <a:solidFill>
                  <a:schemeClr val="tx1"/>
                </a:solidFill>
                <a:latin typeface="Verdana" pitchFamily="34" charset="0"/>
              </a:rPr>
              <a:t>reform (KA3)</a:t>
            </a:r>
            <a:endParaRPr lang="en-GB" sz="1600" b="1" dirty="0">
              <a:solidFill>
                <a:schemeClr val="tx1"/>
              </a:solidFill>
              <a:latin typeface="Verdana" pitchFamily="34" charset="0"/>
              <a:ea typeface="ＭＳ Ｐゴシック" pitchFamily="34" charset="-128"/>
            </a:endParaRPr>
          </a:p>
          <a:p>
            <a:pPr marL="88900" indent="182563" eaLnBrk="0" hangingPunct="0">
              <a:spcAft>
                <a:spcPts val="1200"/>
              </a:spcAft>
              <a:buClr>
                <a:srgbClr val="CC0066"/>
              </a:buClr>
              <a:buFont typeface="Wingdings" pitchFamily="2" charset="2"/>
              <a:buChar char="Ü"/>
            </a:pPr>
            <a:r>
              <a:rPr lang="en-GB" sz="1400" dirty="0">
                <a:solidFill>
                  <a:schemeClr val="tx1"/>
                </a:solidFill>
                <a:latin typeface="Verdana" pitchFamily="34" charset="0"/>
              </a:rPr>
              <a:t>O</a:t>
            </a:r>
            <a:r>
              <a:rPr lang="en-GB" sz="1400" dirty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rPr>
              <a:t>pen method of </a:t>
            </a:r>
            <a:r>
              <a:rPr lang="en-GB" sz="1400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rPr>
              <a:t>Coordination</a:t>
            </a:r>
            <a:endParaRPr lang="en-GB" sz="1400" dirty="0">
              <a:solidFill>
                <a:schemeClr val="tx1"/>
              </a:solidFill>
              <a:latin typeface="Verdana" pitchFamily="34" charset="0"/>
              <a:ea typeface="ＭＳ Ｐゴシック" pitchFamily="34" charset="-128"/>
            </a:endParaRPr>
          </a:p>
          <a:p>
            <a:pPr marL="88900" indent="182563" eaLnBrk="0" hangingPunct="0">
              <a:spcAft>
                <a:spcPts val="1200"/>
              </a:spcAft>
              <a:buClr>
                <a:srgbClr val="CC0066"/>
              </a:buClr>
              <a:buFont typeface="Wingdings" pitchFamily="2" charset="2"/>
              <a:buChar char="Ü"/>
            </a:pPr>
            <a:r>
              <a:rPr lang="fr-BE" sz="1400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rPr>
              <a:t>Prospective initiatives</a:t>
            </a:r>
          </a:p>
          <a:p>
            <a:pPr marL="88900" indent="182563" eaLnBrk="0" hangingPunct="0">
              <a:spcAft>
                <a:spcPts val="1200"/>
              </a:spcAft>
              <a:buClr>
                <a:srgbClr val="CC0066"/>
              </a:buClr>
              <a:buFont typeface="Wingdings" pitchFamily="2" charset="2"/>
              <a:buChar char="Ü"/>
            </a:pPr>
            <a:r>
              <a:rPr lang="en-GB" sz="1400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rPr>
              <a:t>EU recognition tools</a:t>
            </a:r>
          </a:p>
          <a:p>
            <a:pPr marL="88900" indent="182563" eaLnBrk="0" hangingPunct="0">
              <a:spcAft>
                <a:spcPts val="1200"/>
              </a:spcAft>
              <a:buClr>
                <a:srgbClr val="CC0066"/>
              </a:buClr>
              <a:buFont typeface="Wingdings" pitchFamily="2" charset="2"/>
              <a:buChar char="Ü"/>
            </a:pPr>
            <a:r>
              <a:rPr lang="en-GB" sz="1400" dirty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rPr>
              <a:t>D</a:t>
            </a:r>
            <a:r>
              <a:rPr lang="en-GB" sz="1400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rPr>
              <a:t>issemination &amp; exploitation</a:t>
            </a:r>
          </a:p>
          <a:p>
            <a:pPr marL="88900" indent="182563" eaLnBrk="0" hangingPunct="0">
              <a:spcAft>
                <a:spcPts val="1200"/>
              </a:spcAft>
              <a:buClr>
                <a:srgbClr val="CC0066"/>
              </a:buClr>
              <a:buFont typeface="Wingdings" pitchFamily="2" charset="2"/>
              <a:buChar char="Ü"/>
            </a:pPr>
            <a:r>
              <a:rPr lang="en-GB" sz="1400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rPr>
              <a:t>Policy </a:t>
            </a:r>
            <a:r>
              <a:rPr lang="en-GB" sz="1400" dirty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rPr>
              <a:t>dialogue </a:t>
            </a:r>
            <a:r>
              <a:rPr lang="en-GB" sz="1400" dirty="0">
                <a:solidFill>
                  <a:schemeClr val="tx1"/>
                </a:solidFill>
                <a:latin typeface="Verdana" pitchFamily="34" charset="0"/>
              </a:rPr>
              <a:t>with </a:t>
            </a:r>
            <a:r>
              <a:rPr lang="en-GB" sz="1400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rPr>
              <a:t>stakeholders</a:t>
            </a:r>
            <a:r>
              <a:rPr lang="en-GB" sz="1400" dirty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rPr>
              <a:t>, third </a:t>
            </a:r>
            <a:r>
              <a:rPr lang="en-GB" sz="1400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rPr>
              <a:t>countries</a:t>
            </a:r>
            <a:r>
              <a:rPr lang="pl-PL" sz="14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GB" sz="1400" dirty="0">
                <a:solidFill>
                  <a:schemeClr val="tx1"/>
                </a:solidFill>
                <a:latin typeface="Verdana" pitchFamily="34" charset="0"/>
              </a:rPr>
              <a:t>and </a:t>
            </a:r>
            <a:r>
              <a:rPr lang="en-GB" sz="1400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rPr>
              <a:t>international </a:t>
            </a:r>
            <a:r>
              <a:rPr lang="en-GB" sz="1400" dirty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rPr>
              <a:t>o</a:t>
            </a:r>
            <a:r>
              <a:rPr lang="en-GB" sz="1400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rPr>
              <a:t>rganisations</a:t>
            </a:r>
            <a:endParaRPr lang="en-GB" sz="1400" dirty="0">
              <a:solidFill>
                <a:schemeClr val="tx1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8198" name="Rectangle 2"/>
          <p:cNvSpPr>
            <a:spLocks noChangeArrowheads="1"/>
          </p:cNvSpPr>
          <p:nvPr/>
        </p:nvSpPr>
        <p:spPr bwMode="auto">
          <a:xfrm>
            <a:off x="468313" y="1773238"/>
            <a:ext cx="820737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0000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Verdana" pitchFamily="34" charset="0"/>
              </a:rPr>
              <a:t>3 main types of </a:t>
            </a:r>
            <a:r>
              <a:rPr lang="en-GB" sz="2800" b="1" dirty="0" smtClean="0">
                <a:solidFill>
                  <a:srgbClr val="002060"/>
                </a:solidFill>
                <a:latin typeface="Verdana" pitchFamily="34" charset="0"/>
              </a:rPr>
              <a:t>Key Action</a:t>
            </a:r>
            <a:endParaRPr lang="en-GB" sz="2800" b="1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6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8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2282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Εικόνα" descr="Screenshot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934" y="1772816"/>
            <a:ext cx="9069066" cy="4553586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5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7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sz="3200" dirty="0"/>
              <a:t>Budget </a:t>
            </a:r>
            <a:r>
              <a:rPr lang="fr-BE" sz="3200" dirty="0" smtClean="0"/>
              <a:t>allocation 2014 - 2020</a:t>
            </a:r>
            <a:endParaRPr lang="en-GB" sz="3200" dirty="0"/>
          </a:p>
        </p:txBody>
      </p:sp>
      <p:graphicFrame>
        <p:nvGraphicFramePr>
          <p:cNvPr id="58" name="Chart 5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52129908"/>
              </p:ext>
            </p:extLst>
          </p:nvPr>
        </p:nvGraphicFramePr>
        <p:xfrm>
          <a:off x="755576" y="2492375"/>
          <a:ext cx="7632848" cy="3875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8212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Εικόνα" descr="Screenshot_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671" y="1844824"/>
            <a:ext cx="8983329" cy="4420217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5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7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" name="9 - Θέση περιεχομένου"/>
          <p:cNvGraphicFramePr>
            <a:graphicFrameLocks noGrp="1"/>
          </p:cNvGraphicFramePr>
          <p:nvPr>
            <p:ph sz="half" idx="1"/>
          </p:nvPr>
        </p:nvGraphicFramePr>
        <p:xfrm>
          <a:off x="899592" y="1556792"/>
          <a:ext cx="712879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20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1008112"/>
          </a:xfrm>
        </p:spPr>
        <p:txBody>
          <a:bodyPr>
            <a:noAutofit/>
          </a:bodyPr>
          <a:lstStyle/>
          <a:p>
            <a:r>
              <a:rPr lang="el-GR" sz="3600" dirty="0" smtClean="0">
                <a:solidFill>
                  <a:schemeClr val="tx2">
                    <a:lumMod val="75000"/>
                  </a:schemeClr>
                </a:solidFill>
              </a:rPr>
              <a:t>Πολιτικές προτεραιότητες στο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Erasmus+</a:t>
            </a:r>
            <a:r>
              <a:rPr lang="el-GR" sz="3600" dirty="0" smtClean="0">
                <a:solidFill>
                  <a:schemeClr val="tx2">
                    <a:lumMod val="75000"/>
                  </a:schemeClr>
                </a:solidFill>
              </a:rPr>
              <a:t>: Τι είναι;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7" name="6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0" y="2564904"/>
          <a:ext cx="896448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20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1008112"/>
          </a:xfrm>
        </p:spPr>
        <p:txBody>
          <a:bodyPr>
            <a:normAutofit/>
          </a:bodyPr>
          <a:lstStyle/>
          <a:p>
            <a:r>
              <a:rPr lang="el-GR" sz="3600" dirty="0" smtClean="0">
                <a:solidFill>
                  <a:schemeClr val="tx2">
                    <a:lumMod val="75000"/>
                  </a:schemeClr>
                </a:solidFill>
              </a:rPr>
              <a:t>Διαφορά με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LLP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7" name="6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2780928"/>
          <a:ext cx="822960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025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1008112"/>
          </a:xfrm>
        </p:spPr>
        <p:txBody>
          <a:bodyPr>
            <a:noAutofit/>
          </a:bodyPr>
          <a:lstStyle/>
          <a:p>
            <a:r>
              <a:rPr lang="el-GR" sz="3600" dirty="0" smtClean="0">
                <a:solidFill>
                  <a:schemeClr val="tx2">
                    <a:lumMod val="75000"/>
                  </a:schemeClr>
                </a:solidFill>
              </a:rPr>
              <a:t>Για</a:t>
            </a:r>
            <a:r>
              <a:rPr lang="el-GR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3600" dirty="0" smtClean="0">
                <a:solidFill>
                  <a:schemeClr val="tx2">
                    <a:lumMod val="75000"/>
                  </a:schemeClr>
                </a:solidFill>
              </a:rPr>
              <a:t>όλους τους τομείς της εκπαίδευσης, της κατάρτισης και της νεολαίας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7" name="6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2780928"/>
          <a:ext cx="822960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025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1008112"/>
          </a:xfrm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tx2">
                    <a:lumMod val="75000"/>
                  </a:schemeClr>
                </a:solidFill>
              </a:rPr>
              <a:t>Τομεακές </a:t>
            </a:r>
            <a:r>
              <a:rPr lang="el-GR" sz="3600" dirty="0" smtClean="0">
                <a:solidFill>
                  <a:schemeClr val="tx2">
                    <a:lumMod val="75000"/>
                  </a:schemeClr>
                </a:solidFill>
              </a:rPr>
              <a:t>προτεραιότητες (Ι)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8" name="7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179512" y="2492896"/>
          <a:ext cx="8784976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025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08912" cy="792088"/>
          </a:xfrm>
        </p:spPr>
        <p:txBody>
          <a:bodyPr/>
          <a:lstStyle/>
          <a:p>
            <a:r>
              <a:rPr lang="el-GR" dirty="0" smtClean="0">
                <a:solidFill>
                  <a:schemeClr val="accent3"/>
                </a:solidFill>
              </a:rPr>
              <a:t>Οι </a:t>
            </a:r>
            <a:r>
              <a:rPr lang="el-GR" dirty="0" err="1" smtClean="0">
                <a:solidFill>
                  <a:schemeClr val="accent3"/>
                </a:solidFill>
              </a:rPr>
              <a:t>Ερασμίτες</a:t>
            </a:r>
            <a:r>
              <a:rPr lang="el-GR" dirty="0" smtClean="0">
                <a:solidFill>
                  <a:schemeClr val="accent3"/>
                </a:solidFill>
              </a:rPr>
              <a:t>!</a:t>
            </a:r>
            <a:endParaRPr lang="el-GR" dirty="0">
              <a:solidFill>
                <a:schemeClr val="accent3"/>
              </a:solidFill>
            </a:endParaRPr>
          </a:p>
        </p:txBody>
      </p:sp>
      <p:pic>
        <p:nvPicPr>
          <p:cNvPr id="6" name="5 - Εικόνα" descr="Screenshot_6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908720"/>
            <a:ext cx="5364088" cy="2554591"/>
          </a:xfrm>
          <a:prstGeom prst="rect">
            <a:avLst/>
          </a:prstGeom>
        </p:spPr>
      </p:pic>
      <p:pic>
        <p:nvPicPr>
          <p:cNvPr id="7" name="6 - Εικόνα" descr="Screenshot_7.png">
            <a:hlinkClick r:id="rId2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4221088"/>
            <a:ext cx="4716016" cy="2466395"/>
          </a:xfrm>
          <a:prstGeom prst="rect">
            <a:avLst/>
          </a:prstGeom>
        </p:spPr>
      </p:pic>
      <p:sp>
        <p:nvSpPr>
          <p:cNvPr id="8" name="1 - Τίτλος"/>
          <p:cNvSpPr txBox="1">
            <a:spLocks/>
          </p:cNvSpPr>
          <p:nvPr/>
        </p:nvSpPr>
        <p:spPr>
          <a:xfrm>
            <a:off x="1835696" y="3501008"/>
            <a:ext cx="806489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Το χωριό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Erasmus+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1008112"/>
          </a:xfrm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tx2"/>
                </a:solidFill>
              </a:rPr>
              <a:t>Τομεακές προτεραιότητες (</a:t>
            </a:r>
            <a:r>
              <a:rPr lang="el-GR" sz="3600" dirty="0" smtClean="0">
                <a:solidFill>
                  <a:schemeClr val="tx2"/>
                </a:solidFill>
              </a:rPr>
              <a:t>ΙΙ)</a:t>
            </a:r>
            <a:endParaRPr lang="en-US" sz="3600" dirty="0">
              <a:solidFill>
                <a:schemeClr val="tx2"/>
              </a:solidFill>
            </a:endParaRPr>
          </a:p>
        </p:txBody>
      </p:sp>
      <p:graphicFrame>
        <p:nvGraphicFramePr>
          <p:cNvPr id="7" name="6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611560" y="2852936"/>
          <a:ext cx="807524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0251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2"/>
                </a:solidFill>
              </a:rPr>
              <a:t>Τομεακές προτεραιότητες </a:t>
            </a:r>
            <a:r>
              <a:rPr lang="el-GR" sz="2800" dirty="0" smtClean="0">
                <a:solidFill>
                  <a:schemeClr val="tx2"/>
                </a:solidFill>
              </a:rPr>
              <a:t>(ΙΙΙ): Νεολαία</a:t>
            </a:r>
            <a:endParaRPr lang="en-US" sz="2800" dirty="0"/>
          </a:p>
        </p:txBody>
      </p:sp>
      <p:graphicFrame>
        <p:nvGraphicFramePr>
          <p:cNvPr id="7" name="6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539552" y="20608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6734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1008112"/>
          </a:xfrm>
        </p:spPr>
        <p:txBody>
          <a:bodyPr>
            <a:noAutofit/>
          </a:bodyPr>
          <a:lstStyle/>
          <a:p>
            <a:r>
              <a:rPr lang="el-GR" sz="3600" dirty="0" smtClean="0">
                <a:solidFill>
                  <a:schemeClr val="tx2"/>
                </a:solidFill>
              </a:rPr>
              <a:t>Πώς θα εφαρμοστούν αυτές οι προτεραιότητες;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600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l-GR" sz="2400" dirty="0" smtClean="0"/>
              <a:t>4 κριτήρια επιλογής στη ΚΑ2:</a:t>
            </a:r>
          </a:p>
          <a:p>
            <a:pPr>
              <a:buFont typeface="Wingdings" charset="2"/>
              <a:buChar char="v"/>
            </a:pPr>
            <a:r>
              <a:rPr lang="el-GR" sz="2400" dirty="0"/>
              <a:t> </a:t>
            </a:r>
            <a:r>
              <a:rPr lang="el-GR" sz="2400" dirty="0" smtClean="0"/>
              <a:t>Συνάφεια του σχεδίου (30 μόρια)</a:t>
            </a:r>
          </a:p>
          <a:p>
            <a:pPr>
              <a:buFont typeface="Wingdings" charset="2"/>
              <a:buChar char="v"/>
            </a:pPr>
            <a:r>
              <a:rPr lang="el-GR" sz="2400" dirty="0" smtClean="0"/>
              <a:t>Ποιότητα του σχεδιασμού και της εφαρμογής του σχεδίου (20 μόρια)</a:t>
            </a:r>
          </a:p>
          <a:p>
            <a:pPr>
              <a:buFont typeface="Wingdings" charset="2"/>
              <a:buChar char="v"/>
            </a:pPr>
            <a:r>
              <a:rPr lang="el-GR" sz="2400" dirty="0" smtClean="0"/>
              <a:t>Ποιότητα της ομάδας του σχεδίου και των ρυθμίσεων συνεργασίας (20 </a:t>
            </a:r>
            <a:r>
              <a:rPr lang="el-GR" sz="2400" dirty="0"/>
              <a:t>μόρια</a:t>
            </a:r>
            <a:r>
              <a:rPr lang="el-GR" sz="2400" dirty="0" smtClean="0"/>
              <a:t>)</a:t>
            </a:r>
          </a:p>
          <a:p>
            <a:pPr>
              <a:buFont typeface="Wingdings" charset="2"/>
              <a:buChar char="v"/>
            </a:pPr>
            <a:r>
              <a:rPr lang="el-GR" sz="2400" dirty="0" smtClean="0"/>
              <a:t>Επίδραση και διάδοση του σχεδίου</a:t>
            </a:r>
            <a:r>
              <a:rPr lang="el-GR" sz="2400" dirty="0"/>
              <a:t>(30 μόρια</a:t>
            </a:r>
            <a:r>
              <a:rPr lang="el-GR" sz="2400" dirty="0" smtClean="0"/>
              <a:t>)</a:t>
            </a:r>
          </a:p>
          <a:p>
            <a:r>
              <a:rPr lang="el-GR" sz="2400" dirty="0" smtClean="0"/>
              <a:t>Τα κριτήρια και η μοριοδότησή τους ίδια για όλους τους τομείς</a:t>
            </a:r>
            <a:endParaRPr lang="el-GR" sz="2400" dirty="0"/>
          </a:p>
          <a:p>
            <a:pPr>
              <a:buFont typeface="Wingdings" charset="2"/>
              <a:buChar char="v"/>
            </a:pPr>
            <a:endParaRPr lang="el-GR" dirty="0" smtClean="0"/>
          </a:p>
          <a:p>
            <a:pPr>
              <a:buFont typeface="Wingdings" charset="2"/>
              <a:buChar char="v"/>
            </a:pPr>
            <a:endParaRPr lang="en-US" dirty="0"/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0251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1008112"/>
          </a:xfrm>
        </p:spPr>
        <p:txBody>
          <a:bodyPr>
            <a:noAutofit/>
          </a:bodyPr>
          <a:lstStyle/>
          <a:p>
            <a:r>
              <a:rPr lang="el-GR" sz="3600" dirty="0" smtClean="0">
                <a:solidFill>
                  <a:schemeClr val="tx2"/>
                </a:solidFill>
              </a:rPr>
              <a:t>Διάδοση και αξιοποίηση των αποτελεσμάτων των σχεδίων: 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</a:rPr>
              <a:t>ΓΙΑΤΙ;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600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l-GR" sz="2800" dirty="0" smtClean="0"/>
              <a:t>Επικοινωνούν και μοιράζονται αποτελέσματα και παραδοτέα με στόχο:</a:t>
            </a:r>
          </a:p>
          <a:p>
            <a:pPr>
              <a:buFont typeface="Wingdings" charset="2"/>
              <a:buChar char="v"/>
            </a:pPr>
            <a:r>
              <a:rPr lang="el-GR" sz="2800" dirty="0" smtClean="0"/>
              <a:t>Τη μεγιστοποίηση της επίδρασης του σχεδίου</a:t>
            </a:r>
          </a:p>
          <a:p>
            <a:pPr>
              <a:buFont typeface="Wingdings" charset="2"/>
              <a:buChar char="v"/>
            </a:pPr>
            <a:r>
              <a:rPr lang="el-GR" sz="2800" dirty="0" smtClean="0"/>
              <a:t>Τη βελτίωση της βιωσιμότητάς του</a:t>
            </a:r>
          </a:p>
          <a:p>
            <a:pPr>
              <a:buFont typeface="Wingdings" charset="2"/>
              <a:buChar char="v"/>
            </a:pPr>
            <a:r>
              <a:rPr lang="el-GR" sz="2800" dirty="0" smtClean="0"/>
              <a:t>Τη δικαιολόγηση της ευρωπαϊκής προστιθέμενης αξίας του</a:t>
            </a:r>
          </a:p>
          <a:p>
            <a:pPr marL="0" indent="0">
              <a:buNone/>
            </a:pPr>
            <a:r>
              <a:rPr lang="el-GR" sz="3000" b="1" dirty="0" smtClean="0">
                <a:solidFill>
                  <a:srgbClr val="953735"/>
                </a:solidFill>
              </a:rPr>
              <a:t>Ωστε να επιτευχθεί η σύνδεση προγράμματος και πολιτικών.</a:t>
            </a:r>
            <a:endParaRPr lang="en-US" sz="3000" b="1" dirty="0">
              <a:solidFill>
                <a:srgbClr val="953735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4309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1008112"/>
          </a:xfrm>
        </p:spPr>
        <p:txBody>
          <a:bodyPr>
            <a:noAutofit/>
          </a:bodyPr>
          <a:lstStyle/>
          <a:p>
            <a:r>
              <a:rPr lang="el-GR" sz="3600" dirty="0" smtClean="0">
                <a:solidFill>
                  <a:schemeClr val="tx2"/>
                </a:solidFill>
              </a:rPr>
              <a:t>Ποιες είναι οι απαιτήσεις;</a:t>
            </a:r>
            <a:endParaRPr lang="en-US" sz="3600" dirty="0">
              <a:solidFill>
                <a:schemeClr val="tx2"/>
              </a:solidFill>
            </a:endParaRPr>
          </a:p>
        </p:txBody>
      </p:sp>
      <p:graphicFrame>
        <p:nvGraphicFramePr>
          <p:cNvPr id="7" name="6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2780928"/>
          <a:ext cx="822960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4309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1008112"/>
          </a:xfrm>
        </p:spPr>
        <p:txBody>
          <a:bodyPr>
            <a:noAutofit/>
          </a:bodyPr>
          <a:lstStyle/>
          <a:p>
            <a:r>
              <a:rPr lang="el-GR" sz="3600" dirty="0">
                <a:solidFill>
                  <a:schemeClr val="tx2"/>
                </a:solidFill>
              </a:rPr>
              <a:t>Τρόποι διάδοσης</a:t>
            </a:r>
            <a:endParaRPr lang="en-US" sz="3600" dirty="0">
              <a:solidFill>
                <a:schemeClr val="tx2"/>
              </a:solidFill>
            </a:endParaRPr>
          </a:p>
        </p:txBody>
      </p:sp>
      <p:graphicFrame>
        <p:nvGraphicFramePr>
          <p:cNvPr id="7" name="6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2780928"/>
          <a:ext cx="822960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4309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1008112"/>
          </a:xfrm>
        </p:spPr>
        <p:txBody>
          <a:bodyPr>
            <a:normAutofit/>
          </a:bodyPr>
          <a:lstStyle/>
          <a:p>
            <a:r>
              <a:rPr lang="el-GR" sz="3600" dirty="0" smtClean="0">
                <a:solidFill>
                  <a:schemeClr val="tx2"/>
                </a:solidFill>
              </a:rPr>
              <a:t>Τι ακριβώς αξιολογείται (</a:t>
            </a:r>
            <a:r>
              <a:rPr lang="en-US" sz="3600" dirty="0" smtClean="0">
                <a:solidFill>
                  <a:schemeClr val="tx2"/>
                </a:solidFill>
              </a:rPr>
              <a:t>SP)</a:t>
            </a:r>
            <a:r>
              <a:rPr lang="el-GR" sz="3600" dirty="0" smtClean="0">
                <a:solidFill>
                  <a:schemeClr val="tx2"/>
                </a:solidFill>
              </a:rPr>
              <a:t>;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600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l-GR" sz="2000" dirty="0" smtClean="0"/>
              <a:t>Η ποιότητα των μέτρων για την αξιολόγηση των αποτελεσμάτων του σχεδίου</a:t>
            </a:r>
            <a:endParaRPr lang="en-US" sz="2000" dirty="0"/>
          </a:p>
          <a:p>
            <a:r>
              <a:rPr lang="el-GR" sz="2000" dirty="0" smtClean="0"/>
              <a:t>Η πιθανή επίδραση του σχεδίου</a:t>
            </a:r>
            <a:r>
              <a:rPr lang="en-US" sz="2000" dirty="0" smtClean="0"/>
              <a:t>: </a:t>
            </a:r>
            <a:endParaRPr lang="en-US" sz="2000" dirty="0"/>
          </a:p>
          <a:p>
            <a:pPr lvl="1"/>
            <a:r>
              <a:rPr lang="el-GR" sz="2000" dirty="0" smtClean="0"/>
              <a:t>στους συμμετέχοντες και τους οργανισμούς πριν κατά τη διάρκεια και μετά το τέλος του σχεδίου</a:t>
            </a:r>
            <a:endParaRPr lang="en-US" sz="2000" dirty="0"/>
          </a:p>
          <a:p>
            <a:pPr lvl="1"/>
            <a:r>
              <a:rPr lang="el-GR" sz="2000" dirty="0" smtClean="0"/>
              <a:t>Εκτός αυτών σε τοπικό, περιφερειακό, εθνικό ή ευρωπαϊκό επίπεδο</a:t>
            </a:r>
            <a:endParaRPr lang="en-US" sz="2000" dirty="0"/>
          </a:p>
          <a:p>
            <a:r>
              <a:rPr lang="el-GR" sz="2000" dirty="0" smtClean="0"/>
              <a:t>Η ποιότητα του σχεδίου διάδοσης</a:t>
            </a:r>
            <a:endParaRPr lang="en-US" sz="2000" dirty="0"/>
          </a:p>
          <a:p>
            <a:r>
              <a:rPr lang="el-GR" sz="2000" dirty="0" smtClean="0"/>
              <a:t>Εάν περιγράφεται η δυνατότητα </a:t>
            </a:r>
            <a:r>
              <a:rPr lang="el-GR" sz="2000" b="1" dirty="0" smtClean="0"/>
              <a:t>ελεύθερης</a:t>
            </a:r>
            <a:r>
              <a:rPr lang="el-GR" sz="2000" dirty="0" smtClean="0"/>
              <a:t> χρήσης των αποτελεσμάτων και της διάδοσης μέσω ανοικτών αδειών</a:t>
            </a:r>
          </a:p>
          <a:p>
            <a:r>
              <a:rPr lang="el-GR" sz="2000" dirty="0" smtClean="0"/>
              <a:t>Η ποιότητα του σχεδίου βιωσιμότητας 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0251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graphicFrame>
        <p:nvGraphicFramePr>
          <p:cNvPr id="7" name="6 - Διάγραμμα"/>
          <p:cNvGraphicFramePr/>
          <p:nvPr/>
        </p:nvGraphicFramePr>
        <p:xfrm>
          <a:off x="683568" y="2420888"/>
          <a:ext cx="7632848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460251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7544" y="1340768"/>
            <a:ext cx="8229600" cy="533400"/>
          </a:xfrm>
          <a:prstGeom prst="rect">
            <a:avLst/>
          </a:prstGeom>
        </p:spPr>
        <p:txBody>
          <a:bodyPr/>
          <a:lstStyle/>
          <a:p>
            <a:r>
              <a:rPr lang="el-GR" sz="2800" b="1" dirty="0" smtClean="0">
                <a:solidFill>
                  <a:schemeClr val="tx2"/>
                </a:solidFill>
              </a:rPr>
              <a:t>Γιατί χρειαζόμαστε ένα </a:t>
            </a:r>
            <a:r>
              <a:rPr lang="el-GR" sz="2800" b="1" dirty="0">
                <a:solidFill>
                  <a:schemeClr val="tx2"/>
                </a:solidFill>
              </a:rPr>
              <a:t>νέο </a:t>
            </a:r>
            <a:r>
              <a:rPr lang="el-GR" sz="2800" b="1" dirty="0" smtClean="0">
                <a:solidFill>
                  <a:schemeClr val="tx2"/>
                </a:solidFill>
              </a:rPr>
              <a:t>Πρόγραμμα</a:t>
            </a:r>
            <a:r>
              <a:rPr lang="en-US" sz="2800" b="1" dirty="0">
                <a:solidFill>
                  <a:schemeClr val="tx2"/>
                </a:solidFill>
              </a:rPr>
              <a:t>;</a:t>
            </a:r>
            <a:endParaRPr lang="en-GB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8" name="7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395536" y="2057400"/>
          <a:ext cx="8280920" cy="432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rgbClr val="000066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 u="sng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u="sng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u="sng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u="sng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5255503-D63A-534D-8972-4555DF15D375}" type="slidenum">
              <a:rPr lang="el-GR" sz="1400" u="none">
                <a:solidFill>
                  <a:schemeClr val="tx1"/>
                </a:solidFill>
              </a:rPr>
              <a:pPr eaLnBrk="1" hangingPunct="1"/>
              <a:t>3</a:t>
            </a:fld>
            <a:endParaRPr lang="el-GR" sz="1400" u="none">
              <a:solidFill>
                <a:schemeClr val="tx1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5 - Εικόνα" descr="iky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7" name="4 - Εικόνα" descr="EU flag-Erasmus+_vect_PO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164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980728"/>
            <a:ext cx="8229600" cy="914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l-GR" sz="2800" b="1" dirty="0">
                <a:solidFill>
                  <a:schemeClr val="tx2"/>
                </a:solidFill>
              </a:rPr>
              <a:t/>
            </a:r>
            <a:br>
              <a:rPr lang="el-GR" sz="2800" b="1" dirty="0">
                <a:solidFill>
                  <a:schemeClr val="tx2"/>
                </a:solidFill>
              </a:rPr>
            </a:br>
            <a:r>
              <a:rPr lang="el-GR" sz="2800" b="1" dirty="0">
                <a:solidFill>
                  <a:schemeClr val="tx2"/>
                </a:solidFill>
              </a:rPr>
              <a:t>Προσδοκίες του νέου προγράμματος</a:t>
            </a:r>
            <a:endParaRPr lang="en-GB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9" name="8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7643192" cy="3756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rgbClr val="000066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 u="sng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u="sng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u="sng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u="sng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722086B-C487-704D-A85E-27631F7D2DB5}" type="slidenum">
              <a:rPr lang="el-GR" sz="1400" u="none">
                <a:solidFill>
                  <a:schemeClr val="tx1"/>
                </a:solidFill>
              </a:rPr>
              <a:pPr eaLnBrk="1" hangingPunct="1"/>
              <a:t>4</a:t>
            </a:fld>
            <a:endParaRPr lang="el-GR" sz="1400" u="none">
              <a:solidFill>
                <a:schemeClr val="tx1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6 - Εικόνα" descr="ik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8" name="4 - Εικόνα" descr="EU flag-Erasmus+_vect_PO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grpSp>
        <p:nvGrpSpPr>
          <p:cNvPr id="10" name="9 - Ομάδα"/>
          <p:cNvGrpSpPr/>
          <p:nvPr/>
        </p:nvGrpSpPr>
        <p:grpSpPr>
          <a:xfrm>
            <a:off x="2483768" y="5877272"/>
            <a:ext cx="5885257" cy="676124"/>
            <a:chOff x="1757934" y="3080123"/>
            <a:chExt cx="5885257" cy="676124"/>
          </a:xfrm>
        </p:grpSpPr>
        <p:sp>
          <p:nvSpPr>
            <p:cNvPr id="11" name="10 - Στρογγυλεμένο ορθογώνιο"/>
            <p:cNvSpPr/>
            <p:nvPr/>
          </p:nvSpPr>
          <p:spPr>
            <a:xfrm>
              <a:off x="1757934" y="3080123"/>
              <a:ext cx="5885257" cy="67612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Στρογγυλεμένο ορθογώνιο 4"/>
            <p:cNvSpPr/>
            <p:nvPr/>
          </p:nvSpPr>
          <p:spPr>
            <a:xfrm>
              <a:off x="1777737" y="3099926"/>
              <a:ext cx="4966687" cy="6365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/>
              <a:r>
                <a:rPr lang="el-GR" sz="1400" dirty="0" smtClean="0"/>
                <a:t>Συνέργεια με άλλους μηχανισμούς χρηματοδότησης</a:t>
              </a:r>
              <a:endParaRPr lang="el-GR" sz="1400" dirty="0"/>
            </a:p>
          </p:txBody>
        </p:sp>
      </p:grpSp>
      <p:grpSp>
        <p:nvGrpSpPr>
          <p:cNvPr id="13" name="12 - Ομάδα"/>
          <p:cNvGrpSpPr/>
          <p:nvPr/>
        </p:nvGrpSpPr>
        <p:grpSpPr>
          <a:xfrm>
            <a:off x="7668344" y="5517232"/>
            <a:ext cx="439481" cy="439481"/>
            <a:chOff x="6764227" y="2800282"/>
            <a:chExt cx="439481" cy="439481"/>
          </a:xfrm>
        </p:grpSpPr>
        <p:sp>
          <p:nvSpPr>
            <p:cNvPr id="14" name="13 - Βέλος προς τα κάτω"/>
            <p:cNvSpPr/>
            <p:nvPr/>
          </p:nvSpPr>
          <p:spPr>
            <a:xfrm>
              <a:off x="6764227" y="2800282"/>
              <a:ext cx="439481" cy="439481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Βέλος προς τα κάτω 4"/>
            <p:cNvSpPr/>
            <p:nvPr/>
          </p:nvSpPr>
          <p:spPr>
            <a:xfrm>
              <a:off x="6863110" y="2800282"/>
              <a:ext cx="241715" cy="330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l-GR" sz="1400" kern="1200"/>
            </a:p>
          </p:txBody>
        </p:sp>
      </p:grpSp>
    </p:spTree>
    <p:extLst>
      <p:ext uri="{BB962C8B-B14F-4D97-AF65-F5344CB8AC3E}">
        <p14:creationId xmlns:p14="http://schemas.microsoft.com/office/powerpoint/2010/main" xmlns="" val="99818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23528" y="1628800"/>
            <a:ext cx="8229600" cy="646981"/>
          </a:xfrm>
        </p:spPr>
        <p:txBody>
          <a:bodyPr>
            <a:normAutofit/>
          </a:bodyPr>
          <a:lstStyle/>
          <a:p>
            <a:pPr algn="ctr"/>
            <a:r>
              <a:rPr lang="el-GR" sz="2800" dirty="0" smtClean="0">
                <a:solidFill>
                  <a:srgbClr val="002060"/>
                </a:solidFill>
                <a:latin typeface="+mj-lt"/>
              </a:rPr>
              <a:t>Τι προσφέρει το νέο πρόγραμμα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;</a:t>
            </a:r>
            <a:endParaRPr lang="en-GB" sz="2800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7" name="6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251520" y="2420888"/>
          <a:ext cx="8892480" cy="2952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77494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9552" y="2492896"/>
            <a:ext cx="8147050" cy="3418285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l-GR" sz="2000" b="1" dirty="0" smtClean="0"/>
              <a:t>Στόχοι της στρατηγικής Ευρώπη 2020</a:t>
            </a:r>
            <a:r>
              <a:rPr lang="en-GB" sz="2000" dirty="0" smtClean="0"/>
              <a:t>:</a:t>
            </a:r>
            <a:endParaRPr lang="el-GR" sz="2000" dirty="0" smtClean="0"/>
          </a:p>
          <a:p>
            <a:pPr>
              <a:buFont typeface="Wingdings" charset="2"/>
              <a:buChar char="ü"/>
            </a:pPr>
            <a:r>
              <a:rPr lang="el-GR" dirty="0" smtClean="0"/>
              <a:t>Μείωση </a:t>
            </a:r>
            <a:r>
              <a:rPr lang="el-GR" dirty="0"/>
              <a:t>των ποσοστών πρόωρης εγκατάλειψης του σχολείου κάτω από 10%</a:t>
            </a:r>
          </a:p>
          <a:p>
            <a:pPr>
              <a:buFont typeface="Wingdings" charset="2"/>
              <a:buChar char="ü"/>
            </a:pPr>
            <a:r>
              <a:rPr lang="el-GR" dirty="0"/>
              <a:t>Ο</a:t>
            </a:r>
            <a:r>
              <a:rPr lang="el-GR" dirty="0" smtClean="0"/>
              <a:t>λοκλήρωση </a:t>
            </a:r>
            <a:r>
              <a:rPr lang="el-GR" dirty="0"/>
              <a:t>τριτοβάθμιων σπουδών τουλάχιστον για το 40% της ηλικιακής κατηγορίας 30-34 ετών</a:t>
            </a:r>
            <a:endParaRPr lang="en-GB" sz="1800" dirty="0"/>
          </a:p>
          <a:p>
            <a:pPr marL="1200150" lvl="2" indent="-285750">
              <a:buFont typeface="Symbol" pitchFamily="18" charset="2"/>
              <a:buChar char="-"/>
              <a:defRPr/>
            </a:pPr>
            <a:endParaRPr lang="en-GB" sz="6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l-GR" sz="1800" b="1" dirty="0" smtClean="0"/>
              <a:t>Στρατηγική για την Εκπαίδευση και την Κατάρτιση 2020</a:t>
            </a:r>
            <a:endParaRPr lang="en-GB" sz="1800" dirty="0" smtClean="0"/>
          </a:p>
          <a:p>
            <a:pPr lvl="1">
              <a:buFont typeface="Arial" pitchFamily="34" charset="0"/>
              <a:buChar char="•"/>
              <a:defRPr/>
            </a:pPr>
            <a:endParaRPr lang="en-GB" sz="600" dirty="0"/>
          </a:p>
          <a:p>
            <a:pPr>
              <a:buFont typeface="Arial" pitchFamily="34" charset="0"/>
              <a:buChar char="•"/>
              <a:defRPr/>
            </a:pPr>
            <a:r>
              <a:rPr lang="el-GR" sz="1800" b="1" dirty="0" smtClean="0"/>
              <a:t>Το ανανεωμένο πλαίσιο για την Ευρωπαική συνεργασία στον τομέα της νεολαίας (2010-2018)</a:t>
            </a:r>
            <a:endParaRPr lang="en-GB" sz="600" b="1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l-GR" sz="1800" b="1" dirty="0" smtClean="0"/>
              <a:t>Η Ευρωπαϊκή διάσταση στον Αθλητισμό</a:t>
            </a:r>
            <a:r>
              <a:rPr lang="en-GB" sz="1800" b="1" dirty="0" smtClean="0"/>
              <a:t>/ </a:t>
            </a:r>
            <a:r>
              <a:rPr lang="el-GR" sz="1800" b="1" dirty="0" smtClean="0"/>
              <a:t>Το Πρόγραμμα Εργασίας της Ε.Ε. Για τον Αθλητισμό </a:t>
            </a:r>
            <a:endParaRPr lang="en-GB" sz="1800" b="1" dirty="0" smtClean="0"/>
          </a:p>
          <a:p>
            <a:pPr lvl="1">
              <a:buFont typeface="Arial" pitchFamily="34" charset="0"/>
              <a:buChar char="•"/>
              <a:defRPr/>
            </a:pPr>
            <a:endParaRPr lang="en-GB" sz="600" b="1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l-GR" sz="1800" b="1" dirty="0" smtClean="0"/>
              <a:t>Η ισχυρή διεθνής διάσταση, ιδιαίτερα όσον αφορά την ανώτατη εκπαίδευση και τον αθλητισμό</a:t>
            </a:r>
            <a:endParaRPr lang="en-GB" sz="1800" b="1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484784"/>
            <a:ext cx="8229600" cy="646981"/>
          </a:xfrm>
        </p:spPr>
        <p:txBody>
          <a:bodyPr>
            <a:normAutofit/>
          </a:bodyPr>
          <a:lstStyle/>
          <a:p>
            <a:pPr marL="0" indent="0">
              <a:defRPr/>
            </a:pPr>
            <a:r>
              <a:rPr lang="el-GR" sz="2800" dirty="0" smtClean="0">
                <a:latin typeface="+mn-lt"/>
              </a:rPr>
              <a:t>Σύνδεση με τους στόχους πολιτικής </a:t>
            </a:r>
            <a:r>
              <a:rPr lang="en-GB" sz="2800" dirty="0" smtClean="0">
                <a:latin typeface="+mn-lt"/>
              </a:rPr>
              <a:t>(</a:t>
            </a:r>
            <a:r>
              <a:rPr lang="en-GB" sz="2800" dirty="0">
                <a:latin typeface="+mn-lt"/>
              </a:rPr>
              <a:t>1)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6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8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26616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672408"/>
          </a:xfrm>
        </p:spPr>
        <p:txBody>
          <a:bodyPr/>
          <a:lstStyle/>
          <a:p>
            <a:pPr marL="365125" indent="-358775"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l-GR" b="0" dirty="0" smtClean="0"/>
              <a:t>Περσσότερες ευκαιρίες για σπουδαστές</a:t>
            </a:r>
            <a:r>
              <a:rPr lang="fr-BE" b="0" dirty="0" smtClean="0"/>
              <a:t> </a:t>
            </a:r>
            <a:r>
              <a:rPr lang="fr-BE" b="0" dirty="0"/>
              <a:t>VET </a:t>
            </a:r>
            <a:r>
              <a:rPr lang="el-GR" b="0" dirty="0" smtClean="0"/>
              <a:t>και φοιτητές </a:t>
            </a:r>
            <a:r>
              <a:rPr lang="el-GR" dirty="0" smtClean="0"/>
              <a:t>να αυξήσουν την απασχολησιμότητά τους μέσω πρακτικής άσκησης</a:t>
            </a:r>
            <a:r>
              <a:rPr lang="fr-BE" b="0" dirty="0" smtClean="0"/>
              <a:t> </a:t>
            </a:r>
            <a:endParaRPr lang="el-GR" b="0" dirty="0" smtClean="0"/>
          </a:p>
          <a:p>
            <a:pPr marL="365125" indent="-358775"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l-GR" dirty="0" smtClean="0"/>
              <a:t>Προώθηση ποιοτικών βελτιώσεων σε όλους τους τομείς μέσω της κινητικότητας προσωπικού και των στρατηγικών συμπράξεων </a:t>
            </a:r>
          </a:p>
          <a:p>
            <a:pPr marL="365125" indent="-358775"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l-GR" b="0" dirty="0" smtClean="0"/>
              <a:t>Μεγάλη έμφαση σε διατομεακές στρατηγικές συμπράξεις και σε σχέδια</a:t>
            </a:r>
            <a:r>
              <a:rPr lang="fr-BE" b="0" dirty="0" smtClean="0"/>
              <a:t> </a:t>
            </a:r>
            <a:r>
              <a:rPr lang="fr-BE" b="0" dirty="0"/>
              <a:t>ICT </a:t>
            </a:r>
            <a:endParaRPr lang="el-GR" b="0" dirty="0" smtClean="0"/>
          </a:p>
          <a:p>
            <a:pPr marL="365125" indent="-358775"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l-GR" dirty="0" smtClean="0"/>
              <a:t>Νέες καινοτόμες δράσεις για την ανάπτυξη της απασχολησιμότητας και της επιχειρηματικότητας </a:t>
            </a:r>
          </a:p>
          <a:p>
            <a:pPr marL="365125" indent="-358775"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l-GR" b="0" dirty="0" smtClean="0"/>
              <a:t>Νέοι τρόποι να πυροδοτηθούν μεταρρυθμίσεις πολιτικής</a:t>
            </a:r>
            <a:endParaRPr lang="fr-BE" b="0" dirty="0"/>
          </a:p>
          <a:p>
            <a:pPr marL="365125" indent="-358775"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•"/>
            </a:pPr>
            <a:endParaRPr lang="en-GB" b="0" dirty="0"/>
          </a:p>
          <a:p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3528" y="1772816"/>
            <a:ext cx="8229600" cy="646981"/>
          </a:xfrm>
        </p:spPr>
        <p:txBody>
          <a:bodyPr anchor="t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l-GR" sz="2800" dirty="0">
                <a:latin typeface="+mj-lt"/>
              </a:rPr>
              <a:t>Σύνδεση με τους στόχους πολιτικής </a:t>
            </a:r>
            <a:r>
              <a:rPr lang="en-GB" sz="2800" dirty="0" smtClean="0">
                <a:latin typeface="+mj-lt"/>
              </a:rPr>
              <a:t>(2)</a:t>
            </a:r>
            <a:endParaRPr lang="en-GB" sz="2800" dirty="0">
              <a:latin typeface="+mj-lt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6 - Εικόνα" descr="ik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8" name="4 - Εικόνα" descr="EU flag-Erasmus+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2358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23850" y="1916831"/>
            <a:ext cx="8229600" cy="646981"/>
          </a:xfrm>
        </p:spPr>
        <p:txBody>
          <a:bodyPr>
            <a:normAutofit/>
          </a:bodyPr>
          <a:lstStyle/>
          <a:p>
            <a:pPr algn="ctr"/>
            <a:r>
              <a:rPr lang="el-GR" sz="2800" dirty="0" smtClean="0">
                <a:solidFill>
                  <a:srgbClr val="002060"/>
                </a:solidFill>
                <a:latin typeface="+mj-lt"/>
              </a:rPr>
              <a:t>Οι αλλαγές συνοπτικά </a:t>
            </a:r>
            <a:r>
              <a:rPr lang="en-GB" sz="2800" dirty="0" smtClean="0">
                <a:solidFill>
                  <a:srgbClr val="002060"/>
                </a:solidFill>
                <a:latin typeface="+mj-lt"/>
              </a:rPr>
              <a:t>(1)</a:t>
            </a:r>
            <a:endParaRPr lang="en-GB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39750" y="2708275"/>
            <a:ext cx="8229600" cy="3417888"/>
          </a:xfrm>
        </p:spPr>
        <p:txBody>
          <a:bodyPr/>
          <a:lstStyle/>
          <a:p>
            <a:pPr marL="365125" lvl="4" indent="-358775"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l-GR" sz="1800" b="1" dirty="0" smtClean="0">
                <a:ea typeface="+mn-ea"/>
                <a:cs typeface="+mn-cs"/>
              </a:rPr>
              <a:t>Ενα ενιαίο πρόγραμμα που:</a:t>
            </a:r>
            <a:endParaRPr lang="fr-BE" sz="1800" b="1" dirty="0">
              <a:ea typeface="+mn-ea"/>
              <a:cs typeface="+mn-cs"/>
            </a:endParaRPr>
          </a:p>
          <a:p>
            <a:pPr marL="765175" lvl="1" indent="-358775">
              <a:spcAft>
                <a:spcPct val="50000"/>
              </a:spcAft>
              <a:buClr>
                <a:schemeClr val="tx1"/>
              </a:buClr>
              <a:buFont typeface="Symbol" pitchFamily="18" charset="2"/>
              <a:buChar char="-"/>
            </a:pPr>
            <a:r>
              <a:rPr lang="el-GR" sz="1800" dirty="0" smtClean="0">
                <a:solidFill>
                  <a:srgbClr val="002060"/>
                </a:solidFill>
                <a:ea typeface="+mn-ea"/>
                <a:cs typeface="+mn-cs"/>
              </a:rPr>
              <a:t>Καλύπτει όλους τους τομείς εκπαίδευσης, κατάρτισης και νεολαίας με ολιστικό τρόπο και προσθέτει τον αθλητισμό </a:t>
            </a:r>
          </a:p>
          <a:p>
            <a:pPr marL="765175" lvl="1" indent="-358775">
              <a:spcAft>
                <a:spcPct val="50000"/>
              </a:spcAft>
              <a:buClr>
                <a:schemeClr val="tx1"/>
              </a:buClr>
              <a:buFont typeface="Symbol" pitchFamily="18" charset="2"/>
              <a:buChar char="-"/>
            </a:pPr>
            <a:r>
              <a:rPr lang="el-GR" b="0" dirty="0" smtClean="0"/>
              <a:t>Τοποθετεί 7 προϋπάρχοντα προγράμματα σε ένα κοινό συνεκτικό πλαίσιο </a:t>
            </a:r>
            <a:endParaRPr lang="fr-BE" b="0" dirty="0" smtClean="0">
              <a:ea typeface="+mn-ea"/>
              <a:cs typeface="+mn-cs"/>
            </a:endParaRPr>
          </a:p>
          <a:p>
            <a:pPr marL="765175" lvl="1" indent="-358775">
              <a:spcAft>
                <a:spcPct val="50000"/>
              </a:spcAft>
              <a:buClr>
                <a:schemeClr val="tx1"/>
              </a:buClr>
              <a:buFont typeface="Symbol" pitchFamily="18" charset="2"/>
              <a:buChar char="-"/>
            </a:pPr>
            <a:r>
              <a:rPr lang="el-GR" dirty="0" smtClean="0">
                <a:ea typeface="+mn-ea"/>
                <a:cs typeface="+mn-cs"/>
              </a:rPr>
              <a:t>Επιχειρεί να επιτύχει μεγαλύτερο αντίκτυπο στα συστήματα</a:t>
            </a:r>
            <a:endParaRPr lang="fr-BE" sz="1800" i="0" dirty="0">
              <a:solidFill>
                <a:srgbClr val="002060"/>
              </a:solidFill>
              <a:ea typeface="+mn-ea"/>
              <a:cs typeface="+mn-cs"/>
            </a:endParaRPr>
          </a:p>
          <a:p>
            <a:pPr marL="457200" lvl="1" indent="-457200">
              <a:buFont typeface="Arial" pitchFamily="34" charset="0"/>
              <a:buChar char="•"/>
            </a:pPr>
            <a:endParaRPr lang="fr-BE" sz="1200" b="1" i="0" dirty="0" smtClean="0">
              <a:ea typeface="+mn-ea"/>
              <a:cs typeface="+mn-cs"/>
            </a:endParaRPr>
          </a:p>
          <a:p>
            <a:pPr marL="857250" lvl="1" indent="-457200">
              <a:buFont typeface="Arial" pitchFamily="34" charset="0"/>
              <a:buChar char="•"/>
            </a:pPr>
            <a:endParaRPr lang="fr-BE" sz="1800" dirty="0" smtClean="0"/>
          </a:p>
          <a:p>
            <a:pPr marL="457200" indent="-457200">
              <a:buFont typeface="Arial" pitchFamily="34" charset="0"/>
              <a:buChar char="•"/>
            </a:pPr>
            <a:endParaRPr lang="fr-BE" sz="1800" dirty="0" smtClean="0"/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12764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23850" y="1916831"/>
            <a:ext cx="8229600" cy="646981"/>
          </a:xfrm>
        </p:spPr>
        <p:txBody>
          <a:bodyPr>
            <a:normAutofit/>
          </a:bodyPr>
          <a:lstStyle/>
          <a:p>
            <a:r>
              <a:rPr lang="el-GR" sz="2800" dirty="0">
                <a:latin typeface="+mj-lt"/>
              </a:rPr>
              <a:t>Οι αλλαγές συνοπτικά </a:t>
            </a:r>
            <a:r>
              <a:rPr lang="en-GB" sz="2800" dirty="0" smtClean="0">
                <a:solidFill>
                  <a:srgbClr val="002060"/>
                </a:solidFill>
                <a:latin typeface="+mj-lt"/>
              </a:rPr>
              <a:t>(2)</a:t>
            </a:r>
            <a:endParaRPr lang="en-GB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39750" y="2708275"/>
            <a:ext cx="8229600" cy="3417888"/>
          </a:xfrm>
        </p:spPr>
        <p:txBody>
          <a:bodyPr>
            <a:normAutofit fontScale="92500" lnSpcReduction="10000"/>
          </a:bodyPr>
          <a:lstStyle/>
          <a:p>
            <a:pPr marL="365125" lvl="4" indent="-358775"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l-GR" sz="1800" b="1" dirty="0" smtClean="0">
                <a:ea typeface="+mn-ea"/>
                <a:cs typeface="+mn-cs"/>
              </a:rPr>
              <a:t>Σημαντική απλοποίηση</a:t>
            </a:r>
            <a:endParaRPr lang="fr-BE" sz="1800" b="1" dirty="0" smtClean="0">
              <a:ea typeface="+mn-ea"/>
              <a:cs typeface="+mn-cs"/>
            </a:endParaRPr>
          </a:p>
          <a:p>
            <a:pPr marL="765175" lvl="1" indent="-358775">
              <a:spcAft>
                <a:spcPct val="50000"/>
              </a:spcAft>
              <a:buClr>
                <a:schemeClr val="tx1"/>
              </a:buClr>
              <a:buFont typeface="Symbol" pitchFamily="18" charset="2"/>
              <a:buChar char="-"/>
            </a:pPr>
            <a:r>
              <a:rPr lang="el-GR" dirty="0" smtClean="0"/>
              <a:t>Λιγότερα </a:t>
            </a:r>
            <a:r>
              <a:rPr lang="fr-BE" dirty="0" smtClean="0"/>
              <a:t>calls </a:t>
            </a:r>
            <a:r>
              <a:rPr lang="el-GR" dirty="0" smtClean="0"/>
              <a:t>και μεγάλη μείωση του αριθμού των δράσεων</a:t>
            </a:r>
            <a:r>
              <a:rPr lang="fr-BE" dirty="0" smtClean="0"/>
              <a:t> </a:t>
            </a:r>
            <a:endParaRPr lang="fr-BE" dirty="0"/>
          </a:p>
          <a:p>
            <a:pPr marL="765175" lvl="1" indent="-358775">
              <a:spcAft>
                <a:spcPct val="50000"/>
              </a:spcAft>
              <a:buClr>
                <a:schemeClr val="tx1"/>
              </a:buClr>
              <a:buFont typeface="Symbol" pitchFamily="18" charset="2"/>
              <a:buChar char="-"/>
            </a:pPr>
            <a:r>
              <a:rPr lang="el-GR" dirty="0" smtClean="0"/>
              <a:t>Πιο φιλικό προς τον χρήστη, ευκολότερη περιήγηση</a:t>
            </a:r>
            <a:endParaRPr lang="fr-BE" dirty="0"/>
          </a:p>
          <a:p>
            <a:pPr marL="765175" lvl="1" indent="-358775">
              <a:spcAft>
                <a:spcPct val="50000"/>
              </a:spcAft>
              <a:buClr>
                <a:schemeClr val="tx1"/>
              </a:buClr>
              <a:buFont typeface="Symbol" pitchFamily="18" charset="2"/>
              <a:buChar char="-"/>
            </a:pPr>
            <a:r>
              <a:rPr lang="el-GR" dirty="0" smtClean="0"/>
              <a:t> Απλοποιημένη οικονομική διαχείριση: Μεγαλύτερη χρήση τιμών μοναδιάιου κόστους </a:t>
            </a:r>
          </a:p>
          <a:p>
            <a:pPr marL="765175" lvl="1" indent="-358775">
              <a:spcAft>
                <a:spcPct val="50000"/>
              </a:spcAft>
              <a:buClr>
                <a:schemeClr val="tx1"/>
              </a:buClr>
              <a:buFont typeface="Arial"/>
              <a:buChar char="•"/>
            </a:pPr>
            <a:r>
              <a:rPr lang="el-GR" sz="1800" b="1" dirty="0" smtClean="0">
                <a:ea typeface="+mn-ea"/>
                <a:cs typeface="+mn-cs"/>
              </a:rPr>
              <a:t>Σημαντική αύξηση προϋπολογισμού</a:t>
            </a:r>
            <a:endParaRPr lang="fr-BE" sz="1800" b="1" dirty="0">
              <a:ea typeface="+mn-ea"/>
              <a:cs typeface="+mn-cs"/>
            </a:endParaRPr>
          </a:p>
          <a:p>
            <a:pPr marL="765175" lvl="1" indent="-358775">
              <a:spcAft>
                <a:spcPct val="50000"/>
              </a:spcAft>
              <a:buClr>
                <a:schemeClr val="tx1"/>
              </a:buClr>
              <a:buFont typeface="Symbol" pitchFamily="18" charset="2"/>
              <a:buChar char="-"/>
            </a:pPr>
            <a:r>
              <a:rPr lang="el-GR" dirty="0" smtClean="0"/>
              <a:t>Αύξηση </a:t>
            </a:r>
            <a:r>
              <a:rPr lang="fr-BE" dirty="0" smtClean="0"/>
              <a:t>40% </a:t>
            </a:r>
            <a:r>
              <a:rPr lang="el-GR" dirty="0" smtClean="0"/>
              <a:t>, προς όφελος όλων των τομέων </a:t>
            </a:r>
          </a:p>
          <a:p>
            <a:pPr marL="765175" lvl="1" indent="-358775">
              <a:spcAft>
                <a:spcPct val="50000"/>
              </a:spcAft>
              <a:buClr>
                <a:schemeClr val="tx1"/>
              </a:buClr>
              <a:buFont typeface="Symbol" pitchFamily="18" charset="2"/>
              <a:buChar char="-"/>
            </a:pPr>
            <a:r>
              <a:rPr lang="el-GR" dirty="0" smtClean="0"/>
              <a:t>Συμπληρωματική χρηματοδότηση από μηχανισμούς εξωτερικής δράσης προκειμένου να χρηματοδοτηθεί η διεθνής διάσταση της ανώτατης εκπαίδευσης</a:t>
            </a:r>
            <a:endParaRPr lang="fr-BE" sz="2200" b="1" dirty="0">
              <a:ea typeface="+mn-ea"/>
              <a:cs typeface="+mn-cs"/>
            </a:endParaRPr>
          </a:p>
          <a:p>
            <a:pPr marL="765175" lvl="1" indent="-358775">
              <a:spcAft>
                <a:spcPct val="50000"/>
              </a:spcAft>
              <a:buClr>
                <a:schemeClr val="tx1"/>
              </a:buClr>
              <a:buFont typeface="Symbol" pitchFamily="18" charset="2"/>
              <a:buChar char="-"/>
            </a:pPr>
            <a:endParaRPr lang="fr-BE" sz="1800" b="0" dirty="0">
              <a:solidFill>
                <a:srgbClr val="002060"/>
              </a:solidFill>
              <a:ea typeface="+mn-ea"/>
              <a:cs typeface="+mn-cs"/>
            </a:endParaRPr>
          </a:p>
          <a:p>
            <a:pPr marL="365125" lvl="1" indent="-358775">
              <a:spcAft>
                <a:spcPct val="50000"/>
              </a:spcAft>
              <a:buClr>
                <a:schemeClr val="tx1"/>
              </a:buClr>
              <a:buFont typeface="Arial" pitchFamily="34" charset="0"/>
              <a:buChar char="•"/>
            </a:pPr>
            <a:endParaRPr lang="fr-BE" sz="1800" i="0" dirty="0">
              <a:solidFill>
                <a:srgbClr val="002060"/>
              </a:solidFill>
              <a:ea typeface="+mn-ea"/>
              <a:cs typeface="+mn-cs"/>
            </a:endParaRPr>
          </a:p>
          <a:p>
            <a:pPr marL="457200" lvl="1" indent="-457200">
              <a:buFont typeface="Arial" pitchFamily="34" charset="0"/>
              <a:buChar char="•"/>
            </a:pPr>
            <a:endParaRPr lang="fr-BE" sz="1200" b="1" i="0" dirty="0" smtClean="0">
              <a:ea typeface="+mn-ea"/>
              <a:cs typeface="+mn-cs"/>
            </a:endParaRPr>
          </a:p>
          <a:p>
            <a:pPr marL="857250" lvl="1" indent="-457200">
              <a:buFont typeface="Arial" pitchFamily="34" charset="0"/>
              <a:buChar char="•"/>
            </a:pPr>
            <a:endParaRPr lang="fr-BE" sz="1800" dirty="0" smtClean="0"/>
          </a:p>
          <a:p>
            <a:pPr marL="457200" indent="-457200">
              <a:buFont typeface="Arial" pitchFamily="34" charset="0"/>
              <a:buChar char="•"/>
            </a:pPr>
            <a:endParaRPr lang="fr-BE" sz="1800" dirty="0" smtClean="0"/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2549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1373</Words>
  <Application>Microsoft Office PowerPoint</Application>
  <PresentationFormat>Προβολή στην οθόνη (4:3)</PresentationFormat>
  <Paragraphs>186</Paragraphs>
  <Slides>27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28" baseType="lpstr">
      <vt:lpstr>Θέμα του Office</vt:lpstr>
      <vt:lpstr>ΣΗΜΕΙΑ - ΚΛΕΙΔΙΑ ΤΟΥ ΠΡΟΓΡΑΜΜΑΤΟΣ ERASMUS+</vt:lpstr>
      <vt:lpstr>Οι Ερασμίτες!</vt:lpstr>
      <vt:lpstr>Γιατί χρειαζόμαστε ένα νέο Πρόγραμμα;</vt:lpstr>
      <vt:lpstr> Προσδοκίες του νέου προγράμματος</vt:lpstr>
      <vt:lpstr>Τι προσφέρει το νέο πρόγραμμα;</vt:lpstr>
      <vt:lpstr>Σύνδεση με τους στόχους πολιτικής (1)</vt:lpstr>
      <vt:lpstr>Διαφάνεια 7</vt:lpstr>
      <vt:lpstr>Οι αλλαγές συνοπτικά (1)</vt:lpstr>
      <vt:lpstr>Οι αλλαγές συνοπτικά (2)</vt:lpstr>
      <vt:lpstr>Διαφάνεια 10</vt:lpstr>
      <vt:lpstr>Διαφάνεια 11</vt:lpstr>
      <vt:lpstr>Διαφάνεια 12</vt:lpstr>
      <vt:lpstr>Budget allocation 2014 - 2020</vt:lpstr>
      <vt:lpstr>Διαφάνεια 14</vt:lpstr>
      <vt:lpstr>Διαφάνεια 15</vt:lpstr>
      <vt:lpstr>Πολιτικές προτεραιότητες στο Erasmus+: Τι είναι;</vt:lpstr>
      <vt:lpstr>Διαφορά με LLP</vt:lpstr>
      <vt:lpstr>Για όλους τους τομείς της εκπαίδευσης, της κατάρτισης και της νεολαίας</vt:lpstr>
      <vt:lpstr>Τομεακές προτεραιότητες (Ι)</vt:lpstr>
      <vt:lpstr>Τομεακές προτεραιότητες (ΙΙ)</vt:lpstr>
      <vt:lpstr>Τομεακές προτεραιότητες (ΙΙΙ): Νεολαία</vt:lpstr>
      <vt:lpstr>Πώς θα εφαρμοστούν αυτές οι προτεραιότητες;</vt:lpstr>
      <vt:lpstr>Διάδοση και αξιοποίηση των αποτελεσμάτων των σχεδίων: ΓΙΑΤΙ;</vt:lpstr>
      <vt:lpstr>Ποιες είναι οι απαιτήσεις;</vt:lpstr>
      <vt:lpstr>Τρόποι διάδοσης</vt:lpstr>
      <vt:lpstr>Τι ακριβώς αξιολογείται (SP);</vt:lpstr>
      <vt:lpstr>Διαφάνεια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maragos dimitris</dc:creator>
  <cp:lastModifiedBy>maragos dimitris</cp:lastModifiedBy>
  <cp:revision>52</cp:revision>
  <dcterms:created xsi:type="dcterms:W3CDTF">2013-11-21T12:12:21Z</dcterms:created>
  <dcterms:modified xsi:type="dcterms:W3CDTF">2014-02-14T14:17:36Z</dcterms:modified>
</cp:coreProperties>
</file>