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9" r:id="rId4"/>
    <p:sldId id="277" r:id="rId5"/>
    <p:sldId id="260" r:id="rId6"/>
    <p:sldId id="262" r:id="rId7"/>
    <p:sldId id="263" r:id="rId8"/>
    <p:sldId id="268" r:id="rId9"/>
    <p:sldId id="265" r:id="rId10"/>
    <p:sldId id="278" r:id="rId11"/>
    <p:sldId id="266" r:id="rId12"/>
    <p:sldId id="274" r:id="rId13"/>
    <p:sldId id="267" r:id="rId14"/>
    <p:sldId id="269" r:id="rId15"/>
    <p:sldId id="270" r:id="rId16"/>
    <p:sldId id="272" r:id="rId17"/>
    <p:sldId id="273" r:id="rId18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5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2C1A278-FB81-44FB-92E3-1A0C3639CAFB}" type="datetimeFigureOut">
              <a:rPr lang="el-GR" smtClean="0"/>
              <a:pPr/>
              <a:t>5/3/2014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94" tIns="46497" rIns="92994" bIns="46497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994" tIns="46497" rIns="92994" bIns="46497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0001C47F-0CD4-4212-8143-B178E8FDDC5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10</a:t>
            </a:fld>
            <a:endParaRPr lang="el-G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11</a:t>
            </a:fld>
            <a:endParaRPr lang="el-G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12</a:t>
            </a:fld>
            <a:endParaRPr lang="el-G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13</a:t>
            </a:fld>
            <a:endParaRPr lang="el-G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14</a:t>
            </a:fld>
            <a:endParaRPr lang="el-G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15</a:t>
            </a:fld>
            <a:endParaRPr lang="el-G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16</a:t>
            </a:fld>
            <a:endParaRPr lang="el-G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17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sz="1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sz="1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1C47F-0CD4-4212-8143-B178E8FDDC54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5/3/2014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5/3/2014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5/3/2014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5/3/2014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5/3/2014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5/3/2014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5/3/2014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5/3/2014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5/3/2014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5/3/2014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3F48-595A-4CF3-8EA4-849FC46DCFFB}" type="datetimeFigureOut">
              <a:rPr lang="el-GR" smtClean="0"/>
              <a:pPr/>
              <a:t>5/3/2014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3F48-595A-4CF3-8EA4-849FC46DCFFB}" type="datetimeFigureOut">
              <a:rPr lang="el-GR" smtClean="0"/>
              <a:pPr/>
              <a:t>5/3/2014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70FFB-6A35-4823-972D-5C13F830B24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iky.gr/europaika-programmata/erasmus-plus" TargetMode="External"/><Relationship Id="rId4" Type="http://schemas.openxmlformats.org/officeDocument/2006/relationships/hyperlink" Target="http://ec.europa.eu/programmes/erasmus-plus/index_en.ht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088232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600" b="1" u="sng" dirty="0" smtClean="0"/>
              <a:t>Key Action 2</a:t>
            </a:r>
            <a:r>
              <a:rPr lang="en-US" sz="3600" dirty="0" smtClean="0"/>
              <a:t>: Cooperation for Innovation and the exchange of good practices</a:t>
            </a:r>
            <a:br>
              <a:rPr lang="en-US" sz="3600" dirty="0" smtClean="0"/>
            </a:br>
            <a:r>
              <a:rPr lang="el-GR" sz="3600" dirty="0" smtClean="0"/>
              <a:t>Καινοτομία – Καλές Πρακτικές</a:t>
            </a:r>
            <a:endParaRPr lang="el-GR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7416824" cy="216024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Action: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Strategic Partnerships</a:t>
            </a:r>
            <a:r>
              <a:rPr lang="el-GR" b="1" dirty="0" smtClean="0">
                <a:solidFill>
                  <a:schemeClr val="tx1"/>
                </a:solidFill>
              </a:rPr>
              <a:t> –</a:t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dirty="0" smtClean="0">
                <a:solidFill>
                  <a:schemeClr val="tx1"/>
                </a:solidFill>
              </a:rPr>
              <a:t>τομέας </a:t>
            </a:r>
            <a:r>
              <a:rPr lang="el-GR" b="1" dirty="0" smtClean="0">
                <a:solidFill>
                  <a:schemeClr val="accent1">
                    <a:lumMod val="50000"/>
                  </a:schemeClr>
                </a:solidFill>
              </a:rPr>
              <a:t>Σχολικής Εκπαίδευσης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1340769"/>
            <a:ext cx="7772400" cy="108012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KA2: Strategic Partnerships –</a:t>
            </a:r>
            <a:r>
              <a:rPr lang="el-GR" sz="2400" dirty="0" smtClean="0">
                <a:solidFill>
                  <a:prstClr val="black"/>
                </a:solidFill>
              </a:rPr>
              <a:t>                                              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τομέας Σχολικής Εκπαίδευσης</a:t>
            </a:r>
            <a:br>
              <a:rPr lang="el-GR" sz="2400" dirty="0" smtClean="0">
                <a:solidFill>
                  <a:prstClr val="black"/>
                </a:solidFill>
              </a:rPr>
            </a:br>
            <a:r>
              <a:rPr lang="el-GR" sz="2400" dirty="0" smtClean="0">
                <a:solidFill>
                  <a:prstClr val="black"/>
                </a:solidFill>
              </a:rPr>
              <a:t>Κριτήρια Αξιολόγησης (2)</a:t>
            </a:r>
            <a:endParaRPr lang="el-GR" sz="2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8676456" cy="4176464"/>
          </a:xfrm>
        </p:spPr>
        <p:txBody>
          <a:bodyPr>
            <a:normAutofit/>
          </a:bodyPr>
          <a:lstStyle/>
          <a:p>
            <a:pPr algn="l"/>
            <a:r>
              <a:rPr lang="el-GR" sz="2000" b="1" dirty="0" smtClean="0">
                <a:solidFill>
                  <a:schemeClr val="tx1"/>
                </a:solidFill>
              </a:rPr>
              <a:t>3. Ποιότητα ομάδας εταίρων και  διαδικασιών επικοινωνίας και συνεργασίας (20 βαθμοί)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endParaRPr lang="el-GR" sz="2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</a:rPr>
              <a:t>Εταίροι με προφίλ και εμπειρία που δικαιολογούν την ανάμειξή τους στην σύμπραξη </a:t>
            </a:r>
          </a:p>
          <a:p>
            <a:pPr algn="l">
              <a:buFont typeface="Wingdings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</a:rPr>
              <a:t>Συνεισφορά από όλους τους εταίρους</a:t>
            </a:r>
          </a:p>
          <a:p>
            <a:pPr algn="l">
              <a:buFont typeface="Wingdings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</a:rPr>
              <a:t>Ικανοί μηχανισμοί συντονισμού και επικοινωνίας ανάμεσα σε εταίρους</a:t>
            </a:r>
          </a:p>
          <a:p>
            <a:pPr marL="457200" indent="-457200" algn="l">
              <a:buAutoNum type="arabicPeriod" startAt="4"/>
            </a:pPr>
            <a:r>
              <a:rPr lang="el-GR" sz="2000" b="1" dirty="0" smtClean="0">
                <a:solidFill>
                  <a:schemeClr val="tx1"/>
                </a:solidFill>
              </a:rPr>
              <a:t>Επίδραση σε συμμετέχοντες φορείς και άτομα και διάδοση αποτελεσμάτων (30 βαθμοί)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endParaRPr lang="el-GR" sz="20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</a:rPr>
              <a:t>Μέτρα για την αξιολόγηση των αποτελεσμάτων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</a:rPr>
              <a:t>Επίδραση σε,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l-GR" sz="1800" dirty="0" smtClean="0">
                <a:solidFill>
                  <a:schemeClr val="tx1"/>
                </a:solidFill>
              </a:rPr>
              <a:t>άμεσα ή μη, συμμετέχοντες 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</a:rPr>
              <a:t>Πλάνο και μέθοδοι διάδοσης σε ομάδες - στόχους, ευρύ κοινό και  κέντρα λήψης αποφάσεων σε σχέση με την εκπαίδευση 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</a:rPr>
              <a:t>Βιωσιμότητα αποτελεσμάτων μετά το τέλος της επιχορήγησης</a:t>
            </a:r>
          </a:p>
          <a:p>
            <a:pPr marL="457200" indent="-457200" algn="l">
              <a:buFont typeface="Wingdings" pitchFamily="2" charset="2"/>
              <a:buChar char="§"/>
            </a:pPr>
            <a:endParaRPr lang="el-GR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§"/>
            </a:pPr>
            <a:endParaRPr lang="el-GR" sz="2400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1412777"/>
            <a:ext cx="7772400" cy="86409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900" dirty="0" smtClean="0">
                <a:solidFill>
                  <a:prstClr val="black"/>
                </a:solidFill>
              </a:rPr>
              <a:t>KA2: Strategic Partnerships –</a:t>
            </a:r>
            <a:r>
              <a:rPr lang="el-GR" sz="2900" dirty="0" smtClean="0">
                <a:solidFill>
                  <a:prstClr val="black"/>
                </a:solidFill>
              </a:rPr>
              <a:t>                                       </a:t>
            </a:r>
            <a:r>
              <a:rPr lang="en-US" sz="2900" dirty="0" smtClean="0">
                <a:solidFill>
                  <a:prstClr val="black"/>
                </a:solidFill>
              </a:rPr>
              <a:t> </a:t>
            </a:r>
            <a:r>
              <a:rPr lang="el-GR" sz="2700" dirty="0" smtClean="0">
                <a:solidFill>
                  <a:prstClr val="black"/>
                </a:solidFill>
              </a:rPr>
              <a:t>τομέας Σχολικής Εκπαίδευσης  (1)</a:t>
            </a:r>
            <a:endParaRPr lang="el-GR" sz="27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424936" cy="4248472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l-GR" sz="9600" u="sng" dirty="0" smtClean="0">
                <a:solidFill>
                  <a:schemeClr val="tx1"/>
                </a:solidFill>
              </a:rPr>
              <a:t>Συμμετέχοντες φορείς</a:t>
            </a:r>
            <a:r>
              <a:rPr lang="en-US" sz="9600" u="sng" dirty="0" smtClean="0">
                <a:solidFill>
                  <a:schemeClr val="tx1"/>
                </a:solidFill>
              </a:rPr>
              <a:t>:</a:t>
            </a:r>
            <a:endParaRPr lang="el-GR" sz="9600" u="sng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el-GR" sz="6200" dirty="0" smtClean="0">
                <a:solidFill>
                  <a:schemeClr val="tx1"/>
                </a:solidFill>
              </a:rPr>
              <a:t>Σχολεία (Δημόσια – Ιδιωτικά)</a:t>
            </a:r>
          </a:p>
          <a:p>
            <a:pPr algn="l">
              <a:buFont typeface="Wingdings" pitchFamily="2" charset="2"/>
              <a:buChar char="ü"/>
            </a:pPr>
            <a:r>
              <a:rPr lang="el-GR" sz="6200" dirty="0" smtClean="0">
                <a:solidFill>
                  <a:schemeClr val="tx1"/>
                </a:solidFill>
              </a:rPr>
              <a:t>Ιδρύματα Ανώτατης Εκπαίδευσης</a:t>
            </a:r>
          </a:p>
          <a:p>
            <a:pPr algn="l">
              <a:buFont typeface="Wingdings" pitchFamily="2" charset="2"/>
              <a:buChar char="ü"/>
            </a:pPr>
            <a:r>
              <a:rPr lang="el-GR" sz="6200" dirty="0" smtClean="0">
                <a:solidFill>
                  <a:schemeClr val="tx1"/>
                </a:solidFill>
              </a:rPr>
              <a:t>Φορείς που δραστηριοποιούνται στο χώρο της εκπαίδευσης</a:t>
            </a:r>
          </a:p>
          <a:p>
            <a:pPr algn="l">
              <a:buFont typeface="Wingdings" pitchFamily="2" charset="2"/>
              <a:buChar char="ü"/>
            </a:pPr>
            <a:r>
              <a:rPr lang="el-GR" sz="6200" dirty="0" smtClean="0">
                <a:solidFill>
                  <a:schemeClr val="tx1"/>
                </a:solidFill>
              </a:rPr>
              <a:t>Μη κυβερνητικές οργανώσεις</a:t>
            </a:r>
          </a:p>
          <a:p>
            <a:pPr algn="l">
              <a:buFont typeface="Wingdings" pitchFamily="2" charset="2"/>
              <a:buChar char="ü"/>
            </a:pPr>
            <a:r>
              <a:rPr lang="el-GR" sz="6200" dirty="0" smtClean="0">
                <a:solidFill>
                  <a:schemeClr val="tx1"/>
                </a:solidFill>
              </a:rPr>
              <a:t>Επιχειρήσεις</a:t>
            </a:r>
          </a:p>
          <a:p>
            <a:pPr algn="l">
              <a:buFont typeface="Wingdings" pitchFamily="2" charset="2"/>
              <a:buChar char="ü"/>
            </a:pPr>
            <a:r>
              <a:rPr lang="el-GR" sz="6200" dirty="0" smtClean="0">
                <a:solidFill>
                  <a:schemeClr val="tx1"/>
                </a:solidFill>
              </a:rPr>
              <a:t>Κοινωνικοί εταίροι και εκπρόσωποι της εργασίας</a:t>
            </a:r>
          </a:p>
          <a:p>
            <a:pPr algn="l">
              <a:buFont typeface="Wingdings" pitchFamily="2" charset="2"/>
              <a:buChar char="ü"/>
            </a:pPr>
            <a:r>
              <a:rPr lang="el-GR" sz="6200" dirty="0" smtClean="0">
                <a:solidFill>
                  <a:schemeClr val="tx1"/>
                </a:solidFill>
              </a:rPr>
              <a:t>Δημόσιοι τοπικοί ή περιφερειακοί φορείς</a:t>
            </a:r>
          </a:p>
          <a:p>
            <a:pPr algn="l">
              <a:buFont typeface="Wingdings" pitchFamily="2" charset="2"/>
              <a:buChar char="ü"/>
            </a:pPr>
            <a:r>
              <a:rPr lang="el-GR" sz="6200" dirty="0" smtClean="0">
                <a:solidFill>
                  <a:schemeClr val="tx1"/>
                </a:solidFill>
              </a:rPr>
              <a:t>Ερευνητικά και επιμορφωτικά κέντρα</a:t>
            </a:r>
          </a:p>
          <a:p>
            <a:pPr algn="l">
              <a:buFont typeface="Wingdings" pitchFamily="2" charset="2"/>
              <a:buChar char="ü"/>
            </a:pPr>
            <a:r>
              <a:rPr lang="el-GR" sz="6200" dirty="0" smtClean="0">
                <a:solidFill>
                  <a:schemeClr val="tx1"/>
                </a:solidFill>
              </a:rPr>
              <a:t>Πολιτιστικοί οργανισμοί</a:t>
            </a:r>
          </a:p>
          <a:p>
            <a:pPr algn="l">
              <a:buFont typeface="Wingdings" pitchFamily="2" charset="2"/>
              <a:buChar char="ü"/>
            </a:pPr>
            <a:r>
              <a:rPr lang="el-GR" sz="6200" dirty="0" smtClean="0">
                <a:solidFill>
                  <a:schemeClr val="tx1"/>
                </a:solidFill>
              </a:rPr>
              <a:t>Φορείς πιστοποίησης προσόντων</a:t>
            </a:r>
          </a:p>
          <a:p>
            <a:pPr algn="l">
              <a:buFont typeface="Wingdings" pitchFamily="2" charset="2"/>
              <a:buChar char="ü"/>
            </a:pPr>
            <a:r>
              <a:rPr lang="el-GR" sz="6200" dirty="0" smtClean="0">
                <a:solidFill>
                  <a:schemeClr val="tx1"/>
                </a:solidFill>
              </a:rPr>
              <a:t>Συμβουλευτικοί φορείς</a:t>
            </a:r>
          </a:p>
          <a:p>
            <a:pPr algn="l">
              <a:buFont typeface="Wingdings" pitchFamily="2" charset="2"/>
              <a:buChar char="ü"/>
            </a:pPr>
            <a:r>
              <a:rPr lang="el-GR" sz="6200" dirty="0" smtClean="0">
                <a:solidFill>
                  <a:schemeClr val="tx1"/>
                </a:solidFill>
              </a:rPr>
              <a:t>Οργανισμοί νεότητας</a:t>
            </a:r>
          </a:p>
          <a:p>
            <a:pPr algn="l">
              <a:buFont typeface="Wingdings" pitchFamily="2" charset="2"/>
              <a:buChar char="ü"/>
            </a:pPr>
            <a:r>
              <a:rPr lang="el-GR" sz="6200" dirty="0" smtClean="0">
                <a:solidFill>
                  <a:schemeClr val="tx1"/>
                </a:solidFill>
              </a:rPr>
              <a:t>Οποιοσδήποτε άλλος οργανισμός δραστηριοποιείται σε κάθε πεδίο της εκπαίδευσης, κατάρτισης και νεολαίας ή στον κοινωνικό και οικονομικό τομέα και μπορεί να συνεισφέρει στην εκπλήρωση των στόχων του προγράμματος και του σχολείου</a:t>
            </a:r>
          </a:p>
          <a:p>
            <a:pPr algn="l"/>
            <a:endParaRPr lang="el-GR" sz="6200" dirty="0">
              <a:solidFill>
                <a:schemeClr val="tx1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1412777"/>
            <a:ext cx="7772400" cy="86409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900" dirty="0" smtClean="0">
                <a:solidFill>
                  <a:prstClr val="black"/>
                </a:solidFill>
              </a:rPr>
              <a:t>KA2: Strategic Partnerships –</a:t>
            </a:r>
            <a:r>
              <a:rPr lang="el-GR" sz="2900" dirty="0" smtClean="0">
                <a:solidFill>
                  <a:prstClr val="black"/>
                </a:solidFill>
              </a:rPr>
              <a:t>                                       </a:t>
            </a:r>
            <a:r>
              <a:rPr lang="en-US" sz="2900" dirty="0" smtClean="0">
                <a:solidFill>
                  <a:prstClr val="black"/>
                </a:solidFill>
              </a:rPr>
              <a:t> </a:t>
            </a:r>
            <a:r>
              <a:rPr lang="el-GR" sz="2700" dirty="0" smtClean="0">
                <a:solidFill>
                  <a:prstClr val="black"/>
                </a:solidFill>
              </a:rPr>
              <a:t>τομέας Σχολικής Εκπαίδευσης  (1)</a:t>
            </a:r>
            <a:endParaRPr lang="el-GR" sz="27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424936" cy="4248472"/>
          </a:xfrm>
        </p:spPr>
        <p:txBody>
          <a:bodyPr>
            <a:normAutofit fontScale="47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l-GR" sz="4400" b="1" dirty="0" smtClean="0">
                <a:solidFill>
                  <a:schemeClr val="tx1"/>
                </a:solidFill>
              </a:rPr>
              <a:t>Χρηματοδότηση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el-GR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el-GR" sz="3800" dirty="0" smtClean="0">
                <a:solidFill>
                  <a:schemeClr val="tx1"/>
                </a:solidFill>
              </a:rPr>
              <a:t>Κοινοί κανόνες για όλες τις στρατηγικές συμπράξεις, ανεξαρτήτως εύρους</a:t>
            </a:r>
          </a:p>
          <a:p>
            <a:pPr algn="l">
              <a:buFont typeface="Wingdings" pitchFamily="2" charset="2"/>
              <a:buChar char="ü"/>
            </a:pPr>
            <a:r>
              <a:rPr lang="el-GR" sz="3800" dirty="0" smtClean="0">
                <a:solidFill>
                  <a:schemeClr val="tx1"/>
                </a:solidFill>
              </a:rPr>
              <a:t>Κόστος ανά μονάδα (εκτός από </a:t>
            </a:r>
            <a:r>
              <a:rPr lang="en-US" sz="3800" dirty="0" smtClean="0">
                <a:solidFill>
                  <a:schemeClr val="tx1"/>
                </a:solidFill>
              </a:rPr>
              <a:t>Exceptional costs &amp; S N Support)</a:t>
            </a:r>
            <a:endParaRPr lang="el-GR" sz="3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el-GR" sz="3800" dirty="0" smtClean="0">
                <a:solidFill>
                  <a:schemeClr val="tx1"/>
                </a:solidFill>
              </a:rPr>
              <a:t>Δυνατότητα επιλογής κατηγορίας δαπανών ανάλογα με το εύρος της σύμπραξης</a:t>
            </a:r>
          </a:p>
          <a:p>
            <a:pPr algn="l">
              <a:buFont typeface="Wingdings" pitchFamily="2" charset="2"/>
              <a:buChar char="ü"/>
            </a:pPr>
            <a:r>
              <a:rPr lang="el-GR" sz="3800" dirty="0" smtClean="0">
                <a:solidFill>
                  <a:schemeClr val="tx1"/>
                </a:solidFill>
              </a:rPr>
              <a:t>Πραγματοποίηση δραστηριοτήτων και όχι πραγματικές δαπάνες</a:t>
            </a:r>
          </a:p>
          <a:p>
            <a:pPr algn="l">
              <a:buFont typeface="Wingdings" pitchFamily="2" charset="2"/>
              <a:buChar char="ü"/>
            </a:pPr>
            <a:r>
              <a:rPr lang="el-GR" sz="3800" dirty="0" smtClean="0">
                <a:solidFill>
                  <a:schemeClr val="tx1"/>
                </a:solidFill>
              </a:rPr>
              <a:t>Άμεση σχέση με ποιότητα</a:t>
            </a:r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l-GR" sz="3800" dirty="0" smtClean="0">
                <a:solidFill>
                  <a:schemeClr val="tx1"/>
                </a:solidFill>
              </a:rPr>
              <a:t>και εύρος αποτελεσμάτων</a:t>
            </a:r>
          </a:p>
          <a:p>
            <a:pPr algn="l">
              <a:buFont typeface="Wingdings" pitchFamily="2" charset="2"/>
              <a:buChar char="ü"/>
            </a:pPr>
            <a:r>
              <a:rPr lang="el-GR" sz="3800" dirty="0" smtClean="0">
                <a:solidFill>
                  <a:schemeClr val="tx1"/>
                </a:solidFill>
              </a:rPr>
              <a:t>Δικαίωμα της ΕΜ για αναμόρφωση κατά την αξιολόγηση αίτησης και τελικής αναφοράς</a:t>
            </a:r>
          </a:p>
          <a:p>
            <a:pPr algn="l">
              <a:buFont typeface="Wingdings" pitchFamily="2" charset="2"/>
              <a:buChar char="ü"/>
            </a:pPr>
            <a:r>
              <a:rPr lang="el-GR" sz="3800" dirty="0" smtClean="0">
                <a:solidFill>
                  <a:schemeClr val="tx1"/>
                </a:solidFill>
              </a:rPr>
              <a:t>Ανώτατο ποσό επιχορήγησης για μία Στρατηγική Σύμπραξη τα 150.000 </a:t>
            </a:r>
            <a:r>
              <a:rPr lang="en-US" sz="3800" dirty="0" smtClean="0">
                <a:solidFill>
                  <a:schemeClr val="tx1"/>
                </a:solidFill>
              </a:rPr>
              <a:t>EUR </a:t>
            </a:r>
            <a:r>
              <a:rPr lang="el-GR" sz="3800" dirty="0" smtClean="0">
                <a:solidFill>
                  <a:schemeClr val="tx1"/>
                </a:solidFill>
              </a:rPr>
              <a:t>ανά έτος </a:t>
            </a:r>
            <a:endParaRPr lang="el-GR" sz="38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el-GR" sz="3800" dirty="0" smtClean="0">
                <a:solidFill>
                  <a:schemeClr val="tx1"/>
                </a:solidFill>
              </a:rPr>
              <a:t>Ο συντονιστής λαμβάνει μεγαλύτερο ποσό στην κατηγορία </a:t>
            </a:r>
            <a:r>
              <a:rPr lang="en-US" sz="3800" dirty="0" smtClean="0">
                <a:solidFill>
                  <a:schemeClr val="tx1"/>
                </a:solidFill>
              </a:rPr>
              <a:t>“Programme Management and implementation”</a:t>
            </a:r>
            <a:endParaRPr lang="el-GR" sz="3800" dirty="0" smtClean="0">
              <a:solidFill>
                <a:schemeClr val="tx1"/>
              </a:solidFill>
            </a:endParaRPr>
          </a:p>
          <a:p>
            <a:pPr algn="l"/>
            <a:r>
              <a:rPr lang="el-GR" sz="3800" u="sng" dirty="0" smtClean="0">
                <a:solidFill>
                  <a:schemeClr val="tx1"/>
                </a:solidFill>
              </a:rPr>
              <a:t>Κατηγορίες</a:t>
            </a:r>
            <a:r>
              <a:rPr lang="en-US" sz="3800" u="sng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sz="3800" u="sng" dirty="0" smtClean="0">
                <a:solidFill>
                  <a:schemeClr val="tx1"/>
                </a:solidFill>
              </a:rPr>
              <a:t>Programme management and implementation</a:t>
            </a:r>
            <a:r>
              <a:rPr lang="en-US" sz="3800" dirty="0" smtClean="0">
                <a:solidFill>
                  <a:schemeClr val="tx1"/>
                </a:solidFill>
              </a:rPr>
              <a:t> – grant per organization per month/higher grant for coordinator</a:t>
            </a:r>
            <a:r>
              <a:rPr lang="el-GR" sz="3800" dirty="0" smtClean="0">
                <a:solidFill>
                  <a:schemeClr val="tx1"/>
                </a:solidFill>
              </a:rPr>
              <a:t> </a:t>
            </a:r>
            <a:r>
              <a:rPr lang="en-US" sz="3800" dirty="0" smtClean="0">
                <a:solidFill>
                  <a:schemeClr val="tx1"/>
                </a:solidFill>
              </a:rPr>
              <a:t>(</a:t>
            </a:r>
            <a:r>
              <a:rPr lang="el-GR" sz="3800" dirty="0" smtClean="0">
                <a:solidFill>
                  <a:schemeClr val="tx1"/>
                </a:solidFill>
              </a:rPr>
              <a:t> από10</a:t>
            </a:r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l-GR" sz="3800" dirty="0" smtClean="0">
                <a:solidFill>
                  <a:schemeClr val="tx1"/>
                </a:solidFill>
              </a:rPr>
              <a:t>εταίρους και πάνω το ποσό δεν αυξάνεται)</a:t>
            </a:r>
          </a:p>
          <a:p>
            <a:pPr algn="l"/>
            <a:r>
              <a:rPr lang="en-US" sz="3800" u="sng" dirty="0" smtClean="0">
                <a:solidFill>
                  <a:schemeClr val="tx1"/>
                </a:solidFill>
              </a:rPr>
              <a:t>Transnational project meetings </a:t>
            </a:r>
            <a:r>
              <a:rPr lang="en-US" sz="3800" dirty="0" smtClean="0">
                <a:solidFill>
                  <a:schemeClr val="tx1"/>
                </a:solidFill>
              </a:rPr>
              <a:t>– grant per participant</a:t>
            </a:r>
            <a:r>
              <a:rPr lang="el-GR" sz="3800" dirty="0" smtClean="0">
                <a:solidFill>
                  <a:schemeClr val="tx1"/>
                </a:solidFill>
              </a:rPr>
              <a:t> </a:t>
            </a:r>
            <a:r>
              <a:rPr lang="en-US" sz="3800" dirty="0" smtClean="0">
                <a:solidFill>
                  <a:schemeClr val="tx1"/>
                </a:solidFill>
              </a:rPr>
              <a:t>per meeting (distance</a:t>
            </a:r>
            <a:r>
              <a:rPr lang="el-GR" sz="3800" dirty="0" smtClean="0">
                <a:solidFill>
                  <a:schemeClr val="tx1"/>
                </a:solidFill>
              </a:rPr>
              <a:t>, &gt; 100 χλμ</a:t>
            </a:r>
            <a:r>
              <a:rPr lang="en-US" sz="3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484785"/>
            <a:ext cx="7772400" cy="86409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KA2: Strategic Partnerships –</a:t>
            </a:r>
            <a:r>
              <a:rPr lang="el-GR" sz="2800" dirty="0" smtClean="0">
                <a:solidFill>
                  <a:prstClr val="black"/>
                </a:solidFill>
              </a:rPr>
              <a:t>                                       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l-GR" sz="2800" dirty="0" smtClean="0">
                <a:solidFill>
                  <a:prstClr val="black"/>
                </a:solidFill>
              </a:rPr>
              <a:t>τομέας Σχολικής Εκπαίδευσης (2)</a:t>
            </a:r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24936" cy="410445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600" u="sng" dirty="0" smtClean="0">
                <a:solidFill>
                  <a:schemeClr val="tx1"/>
                </a:solidFill>
              </a:rPr>
              <a:t>Intellectual outputs</a:t>
            </a:r>
            <a:r>
              <a:rPr lang="en-US" sz="2600" dirty="0" smtClean="0">
                <a:solidFill>
                  <a:schemeClr val="tx1"/>
                </a:solidFill>
              </a:rPr>
              <a:t> – grant for staff costs (manager, teacher, technician, administrative staff</a:t>
            </a:r>
            <a:r>
              <a:rPr lang="el-GR" sz="2600" dirty="0" smtClean="0">
                <a:solidFill>
                  <a:schemeClr val="tx1"/>
                </a:solidFill>
              </a:rPr>
              <a:t>)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*</a:t>
            </a:r>
            <a:r>
              <a:rPr lang="el-GR" sz="2600" dirty="0" smtClean="0">
                <a:solidFill>
                  <a:schemeClr val="tx1"/>
                </a:solidFill>
              </a:rPr>
              <a:t>το κόστος ανάλογο του εύρους των αποτελεσμάτων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</a:rPr>
              <a:t>(quality &amp; quantity)</a:t>
            </a:r>
            <a:endParaRPr lang="el-GR" sz="2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600" u="sng" dirty="0" smtClean="0">
                <a:solidFill>
                  <a:schemeClr val="tx1"/>
                </a:solidFill>
              </a:rPr>
              <a:t>Multiplier events</a:t>
            </a:r>
            <a:r>
              <a:rPr lang="en-US" sz="2600" dirty="0" smtClean="0">
                <a:solidFill>
                  <a:schemeClr val="tx1"/>
                </a:solidFill>
              </a:rPr>
              <a:t> – grant per participant</a:t>
            </a:r>
            <a:r>
              <a:rPr lang="el-GR" sz="2600" dirty="0" smtClean="0">
                <a:solidFill>
                  <a:schemeClr val="tx1"/>
                </a:solidFill>
              </a:rPr>
              <a:t> </a:t>
            </a:r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*only for projects with intellectual products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 Exceptional costs</a:t>
            </a:r>
            <a:r>
              <a:rPr lang="el-GR" sz="2600" dirty="0" smtClean="0">
                <a:solidFill>
                  <a:schemeClr val="tx1"/>
                </a:solidFill>
              </a:rPr>
              <a:t> (εξοπλισμός,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l-GR" sz="2600" dirty="0" smtClean="0">
                <a:solidFill>
                  <a:schemeClr val="tx1"/>
                </a:solidFill>
              </a:rPr>
              <a:t>υπεργολαβίες)</a:t>
            </a:r>
            <a:r>
              <a:rPr lang="en-US" sz="2600" dirty="0" smtClean="0">
                <a:solidFill>
                  <a:schemeClr val="tx1"/>
                </a:solidFill>
              </a:rPr>
              <a:t>-75% of eligible costs / Special Needs support- 100% of eligible costs</a:t>
            </a:r>
          </a:p>
          <a:p>
            <a:pPr algn="l"/>
            <a:r>
              <a:rPr lang="en-US" sz="2600" u="sng" dirty="0" smtClean="0">
                <a:solidFill>
                  <a:schemeClr val="tx1"/>
                </a:solidFill>
              </a:rPr>
              <a:t>Learning, teaching and training </a:t>
            </a:r>
            <a:r>
              <a:rPr lang="en-US" sz="2600" dirty="0" smtClean="0">
                <a:solidFill>
                  <a:schemeClr val="tx1"/>
                </a:solidFill>
              </a:rPr>
              <a:t>– grant per distance band for travel, grant per day per participant for subsistence, grant for linguistic support</a:t>
            </a:r>
            <a:r>
              <a:rPr lang="el-GR" sz="2600" dirty="0" smtClean="0">
                <a:solidFill>
                  <a:schemeClr val="tx1"/>
                </a:solidFill>
              </a:rPr>
              <a:t> (</a:t>
            </a:r>
            <a:r>
              <a:rPr lang="en-US" sz="2600" dirty="0" smtClean="0">
                <a:solidFill>
                  <a:schemeClr val="tx1"/>
                </a:solidFill>
              </a:rPr>
              <a:t>long term mobilities)</a:t>
            </a:r>
          </a:p>
          <a:p>
            <a:pPr algn="l"/>
            <a:r>
              <a:rPr lang="el-GR" sz="2800" dirty="0" smtClean="0">
                <a:solidFill>
                  <a:schemeClr val="tx1"/>
                </a:solidFill>
              </a:rPr>
              <a:t>     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79208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KA2: Strategic Partnerships –</a:t>
            </a:r>
            <a:r>
              <a:rPr lang="el-GR" sz="2800" dirty="0" smtClean="0">
                <a:solidFill>
                  <a:prstClr val="black"/>
                </a:solidFill>
              </a:rPr>
              <a:t>                                         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l-GR" sz="2800" dirty="0" smtClean="0">
                <a:solidFill>
                  <a:prstClr val="black"/>
                </a:solidFill>
              </a:rPr>
              <a:t>τομέας Σχολικής Εκπαίδευσης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568952" cy="4581128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</a:rPr>
              <a:t>Σημαντικές πληροφορίες</a:t>
            </a:r>
            <a:r>
              <a:rPr lang="en-US" sz="2000" b="1" dirty="0" smtClean="0">
                <a:solidFill>
                  <a:schemeClr val="tx1"/>
                </a:solidFill>
              </a:rPr>
              <a:t>:</a:t>
            </a:r>
            <a:endParaRPr lang="el-GR" sz="20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1600" dirty="0" smtClean="0">
                <a:solidFill>
                  <a:schemeClr val="tx1"/>
                </a:solidFill>
              </a:rPr>
              <a:t>Αίτηση μπορεί να υποβάλει οποιοσδήποτε φορέας εκ μέρους όλων των συμμετεχόντων φορέων</a:t>
            </a:r>
            <a:r>
              <a:rPr lang="en-US" sz="1600" dirty="0" smtClean="0">
                <a:solidFill>
                  <a:schemeClr val="tx1"/>
                </a:solidFill>
              </a:rPr>
              <a:t> (</a:t>
            </a:r>
            <a:r>
              <a:rPr lang="el-GR" sz="1600" dirty="0" smtClean="0">
                <a:solidFill>
                  <a:schemeClr val="tx1"/>
                </a:solidFill>
              </a:rPr>
              <a:t>συντονιστής)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600" dirty="0" smtClean="0">
                <a:solidFill>
                  <a:schemeClr val="tx1"/>
                </a:solidFill>
              </a:rPr>
              <a:t>Η υποβολή γίνεται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l-GR" sz="1600" dirty="0" smtClean="0">
                <a:solidFill>
                  <a:schemeClr val="tx1"/>
                </a:solidFill>
              </a:rPr>
              <a:t>μόνο ηλεκτρονικά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600" dirty="0" smtClean="0">
                <a:solidFill>
                  <a:schemeClr val="tx1"/>
                </a:solidFill>
              </a:rPr>
              <a:t>Απαραίτητη η εγγραφή στο διαθέσιμο </a:t>
            </a:r>
            <a:r>
              <a:rPr lang="en-US" sz="1600" dirty="0" smtClean="0">
                <a:solidFill>
                  <a:schemeClr val="tx1"/>
                </a:solidFill>
              </a:rPr>
              <a:t>portal</a:t>
            </a:r>
            <a:r>
              <a:rPr lang="el-GR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(Unique Registration Facility)</a:t>
            </a:r>
            <a:r>
              <a:rPr lang="el-GR" sz="1600" dirty="0" smtClean="0">
                <a:solidFill>
                  <a:schemeClr val="tx1"/>
                </a:solidFill>
              </a:rPr>
              <a:t> και η απόκτηση κωδικού </a:t>
            </a:r>
            <a:r>
              <a:rPr lang="en-US" sz="1600" dirty="0" smtClean="0">
                <a:solidFill>
                  <a:schemeClr val="tx1"/>
                </a:solidFill>
              </a:rPr>
              <a:t>PIC </a:t>
            </a:r>
            <a:r>
              <a:rPr lang="el-GR" sz="1600" dirty="0" smtClean="0">
                <a:solidFill>
                  <a:schemeClr val="tx1"/>
                </a:solidFill>
              </a:rPr>
              <a:t> για κάθε φορέα που συμμετέχει στην σύμπραξη είτε ως εταίρος είτε ως συντονιστής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600" dirty="0" smtClean="0">
                <a:solidFill>
                  <a:schemeClr val="tx1"/>
                </a:solidFill>
              </a:rPr>
              <a:t>Έλεγχος επιλεξιμότητας αίτησης και φορέα  καθώς και έλεγχος πολλαπλής υποβολής από τις ΕΜ όλων των εταίρων (επιτρέπεται μία αίτηση  για κάθε ομάδα εταίρων και σε μία ΕΜ)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600" dirty="0" smtClean="0">
                <a:solidFill>
                  <a:schemeClr val="tx1"/>
                </a:solidFill>
              </a:rPr>
              <a:t>Η αξιολόγηση της αίτησης γίνεται στη χώρα συντονίστρια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600" dirty="0" smtClean="0">
                <a:solidFill>
                  <a:schemeClr val="tx1"/>
                </a:solidFill>
              </a:rPr>
              <a:t>Τελική έκθεση υποβάλλει μόνο ο συντονιστής εκτός από τις </a:t>
            </a:r>
            <a:r>
              <a:rPr lang="en-US" sz="1600" dirty="0" smtClean="0">
                <a:solidFill>
                  <a:schemeClr val="tx1"/>
                </a:solidFill>
              </a:rPr>
              <a:t>StS </a:t>
            </a:r>
            <a:r>
              <a:rPr lang="el-GR" sz="1600" dirty="0" smtClean="0">
                <a:solidFill>
                  <a:schemeClr val="tx1"/>
                </a:solidFill>
              </a:rPr>
              <a:t>που υποβάλλουν όλοι οι εταίροι στις ΕΜ τους. Και σε αυτές όμως ο συντονιστής υποβάλλει μία απολογιστική έκθεση εκ μέρους όλων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1600" dirty="0" smtClean="0">
                <a:solidFill>
                  <a:schemeClr val="tx1"/>
                </a:solidFill>
              </a:rPr>
              <a:t>Για την αξιολόγηση της τελικής αναφοράς λαμβάνονται υπόψη ο αριθμός ΚΑΙ η ποιότητα δραστηριοτήτων, αποτελεσμάτων και τελικών προϊόντων και σε περίπτωση έλλειψης ποιότητας μπορεί να προκύψει αναλογική μείωση της επιχορήγησης.  Λαμβάνεται υπόψη η πραγματοποίηση των δραστηριοτήτων και όχι οι πραγματικές δαπάνες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600" dirty="0" smtClean="0">
                <a:solidFill>
                  <a:schemeClr val="tx1"/>
                </a:solidFill>
              </a:rPr>
              <a:t>Δημιουργία πλατφόρμας διάδοσης προϊόντων (</a:t>
            </a:r>
            <a:r>
              <a:rPr lang="en-US" sz="1600" dirty="0" smtClean="0">
                <a:solidFill>
                  <a:schemeClr val="tx1"/>
                </a:solidFill>
              </a:rPr>
              <a:t>Dissemination Platform)</a:t>
            </a:r>
            <a:endParaRPr lang="el-GR" sz="1600" dirty="0" smtClean="0">
              <a:solidFill>
                <a:schemeClr val="tx1"/>
              </a:solidFill>
            </a:endParaRPr>
          </a:p>
          <a:p>
            <a:pPr algn="just"/>
            <a:endParaRPr lang="el-GR" sz="1600" dirty="0" smtClean="0"/>
          </a:p>
          <a:p>
            <a:pPr algn="just"/>
            <a:endParaRPr lang="el-GR" sz="1600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1412777"/>
            <a:ext cx="7772400" cy="79208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KA2: Strategic Partnerships –</a:t>
            </a:r>
            <a:r>
              <a:rPr lang="el-GR" sz="2800" dirty="0" smtClean="0">
                <a:solidFill>
                  <a:prstClr val="black"/>
                </a:solidFill>
              </a:rPr>
              <a:t>                                         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l-GR" sz="2800" dirty="0" smtClean="0">
                <a:solidFill>
                  <a:prstClr val="black"/>
                </a:solidFill>
              </a:rPr>
              <a:t>τομέας Σχολικής Εκπαίδευσης </a:t>
            </a:r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424936" cy="424847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Διαφορές στην διοικητική διαχείριση συμπράξεων </a:t>
            </a:r>
            <a:r>
              <a:rPr lang="en-US" b="1" dirty="0" smtClean="0">
                <a:solidFill>
                  <a:schemeClr val="tx1"/>
                </a:solidFill>
              </a:rPr>
              <a:t>School to School</a:t>
            </a:r>
            <a:r>
              <a:rPr lang="el-GR" b="1" dirty="0" smtClean="0">
                <a:solidFill>
                  <a:schemeClr val="tx1"/>
                </a:solidFill>
              </a:rPr>
              <a:t> σε σχέση με υπόλοιπες </a:t>
            </a:r>
            <a:r>
              <a:rPr lang="en-US" b="1" dirty="0" smtClean="0">
                <a:solidFill>
                  <a:schemeClr val="tx1"/>
                </a:solidFill>
              </a:rPr>
              <a:t>Strategic Partnerships:</a:t>
            </a:r>
            <a:endParaRPr lang="el-GR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2600" dirty="0" smtClean="0">
                <a:solidFill>
                  <a:schemeClr val="tx1"/>
                </a:solidFill>
              </a:rPr>
              <a:t>Σε όλες υπογράφεται σύμβαση ΜΟΝΟ μεταξύ του συντονιστή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l-GR" sz="2600" dirty="0" smtClean="0">
                <a:solidFill>
                  <a:schemeClr val="tx1"/>
                </a:solidFill>
              </a:rPr>
              <a:t>και της Εθνικής  του Μονάδας (με την οποία όμως δεσμεύονται όλοι οι εταίροι) ενώ στις </a:t>
            </a:r>
            <a:r>
              <a:rPr lang="en-US" sz="2600" dirty="0" smtClean="0">
                <a:solidFill>
                  <a:schemeClr val="tx1"/>
                </a:solidFill>
              </a:rPr>
              <a:t>StS</a:t>
            </a:r>
            <a:r>
              <a:rPr lang="el-GR" sz="2600" dirty="0" smtClean="0">
                <a:solidFill>
                  <a:schemeClr val="tx1"/>
                </a:solidFill>
              </a:rPr>
              <a:t> κάθε σχολείο (συντονιστής ή εταίρος) υπογράφει σύμβαση με την Εθνική Μονάδα της χώρας του.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600" dirty="0" smtClean="0">
                <a:solidFill>
                  <a:schemeClr val="tx1"/>
                </a:solidFill>
              </a:rPr>
              <a:t>Σε όλες, οι αναφορές γίνονται μόνο από τον συντονιστή στην Εθνική του Μονάδα, ενώ στις </a:t>
            </a:r>
            <a:r>
              <a:rPr lang="en-US" sz="2600" dirty="0" smtClean="0">
                <a:solidFill>
                  <a:schemeClr val="tx1"/>
                </a:solidFill>
              </a:rPr>
              <a:t>StS</a:t>
            </a:r>
            <a:r>
              <a:rPr lang="el-GR" sz="2600" dirty="0" smtClean="0">
                <a:solidFill>
                  <a:schemeClr val="tx1"/>
                </a:solidFill>
              </a:rPr>
              <a:t> ο κάθε εταίρος αναφέρεται στην Εθνική Μονάδα της χώρας του.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600" dirty="0" smtClean="0">
                <a:solidFill>
                  <a:schemeClr val="tx1"/>
                </a:solidFill>
              </a:rPr>
              <a:t>Σε όλες ο συντονιστής διανέμει την επιχορήγηση στον κάθε εταίρο ενώ στις </a:t>
            </a:r>
            <a:r>
              <a:rPr lang="en-US" sz="2600" dirty="0" smtClean="0">
                <a:solidFill>
                  <a:schemeClr val="tx1"/>
                </a:solidFill>
              </a:rPr>
              <a:t>StS </a:t>
            </a:r>
            <a:r>
              <a:rPr lang="el-GR" sz="2600" dirty="0" smtClean="0">
                <a:solidFill>
                  <a:schemeClr val="tx1"/>
                </a:solidFill>
              </a:rPr>
              <a:t>ο κάθε εταίρος λαμβάνει το μερίδιο της επιχορήγησης από την Εθνική του Μονάδα (η οποία όμως επιχορήγηση προέρχεται και πάλι από την ΕΜ του συντονιστή).</a:t>
            </a:r>
          </a:p>
          <a:p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1484785"/>
            <a:ext cx="7772400" cy="100811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KA2: Strategic Partnerships –</a:t>
            </a:r>
            <a:r>
              <a:rPr lang="el-GR" sz="3200" dirty="0" smtClean="0">
                <a:solidFill>
                  <a:prstClr val="black"/>
                </a:solidFill>
              </a:rPr>
              <a:t>                                         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l-GR" sz="3200" dirty="0" smtClean="0">
                <a:solidFill>
                  <a:prstClr val="black"/>
                </a:solidFill>
              </a:rPr>
              <a:t>τομέας Σχολικής Εκπαίδευσης </a:t>
            </a:r>
            <a:endParaRPr lang="el-GR" sz="32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7848872" cy="3672408"/>
          </a:xfrm>
        </p:spPr>
        <p:txBody>
          <a:bodyPr>
            <a:normAutofit/>
          </a:bodyPr>
          <a:lstStyle/>
          <a:p>
            <a:r>
              <a:rPr lang="el-GR" dirty="0" smtClean="0"/>
              <a:t>Περισσότερες πληροφορίες</a:t>
            </a:r>
            <a:r>
              <a:rPr lang="en-US" dirty="0" smtClean="0"/>
              <a:t>:</a:t>
            </a:r>
          </a:p>
          <a:p>
            <a:pPr algn="l"/>
            <a:r>
              <a:rPr lang="en-US" sz="2400" dirty="0" smtClean="0">
                <a:hlinkClick r:id="rId4"/>
              </a:rPr>
              <a:t>http://ec.europa.eu/programmes/erasmus-plus/index_en.htm</a:t>
            </a:r>
            <a:endParaRPr lang="el-GR" sz="2400" dirty="0" smtClean="0"/>
          </a:p>
          <a:p>
            <a:pPr algn="l"/>
            <a:r>
              <a:rPr lang="en-US" sz="2400" dirty="0" smtClean="0">
                <a:hlinkClick r:id="rId5"/>
              </a:rPr>
              <a:t>http://www.iky.gr/europaika-programmata/erasmus-plus</a:t>
            </a:r>
            <a:endParaRPr lang="el-GR" sz="2400" dirty="0" smtClean="0"/>
          </a:p>
          <a:p>
            <a:pPr algn="l"/>
            <a:r>
              <a:rPr lang="el-GR" sz="1800" b="1" u="sng" dirty="0" smtClean="0">
                <a:solidFill>
                  <a:srgbClr val="7030A0"/>
                </a:solidFill>
              </a:rPr>
              <a:t>Οδηγός του προγράμματος:</a:t>
            </a:r>
          </a:p>
          <a:p>
            <a:pPr algn="l"/>
            <a:r>
              <a:rPr lang="en-US" sz="1600" b="1" dirty="0" smtClean="0">
                <a:solidFill>
                  <a:srgbClr val="7030A0"/>
                </a:solidFill>
              </a:rPr>
              <a:t>Part A – </a:t>
            </a:r>
            <a:r>
              <a:rPr lang="el-GR" sz="1600" dirty="0" smtClean="0">
                <a:solidFill>
                  <a:srgbClr val="7030A0"/>
                </a:solidFill>
              </a:rPr>
              <a:t>Γενικές πληροφορίες για το </a:t>
            </a:r>
            <a:r>
              <a:rPr lang="en-US" sz="1600" dirty="0" smtClean="0">
                <a:solidFill>
                  <a:srgbClr val="7030A0"/>
                </a:solidFill>
              </a:rPr>
              <a:t>Erasmus+</a:t>
            </a:r>
            <a:endParaRPr lang="el-GR" sz="1600" dirty="0" smtClean="0">
              <a:solidFill>
                <a:srgbClr val="7030A0"/>
              </a:solidFill>
            </a:endParaRPr>
          </a:p>
          <a:p>
            <a:pPr algn="l"/>
            <a:r>
              <a:rPr lang="en-US" sz="1600" b="1" dirty="0" smtClean="0">
                <a:solidFill>
                  <a:srgbClr val="7030A0"/>
                </a:solidFill>
              </a:rPr>
              <a:t>Part B</a:t>
            </a:r>
            <a:r>
              <a:rPr lang="en-US" sz="1600" dirty="0" smtClean="0">
                <a:solidFill>
                  <a:srgbClr val="7030A0"/>
                </a:solidFill>
              </a:rPr>
              <a:t> – </a:t>
            </a:r>
            <a:r>
              <a:rPr lang="el-GR" sz="1600" dirty="0" smtClean="0">
                <a:solidFill>
                  <a:srgbClr val="7030A0"/>
                </a:solidFill>
              </a:rPr>
              <a:t>Περιγραφή δράσεων (</a:t>
            </a:r>
            <a:r>
              <a:rPr lang="el-GR" sz="1600" u="sng" dirty="0" smtClean="0">
                <a:solidFill>
                  <a:srgbClr val="7030A0"/>
                </a:solidFill>
              </a:rPr>
              <a:t>ΚΑ1- </a:t>
            </a:r>
            <a:r>
              <a:rPr lang="en-US" sz="1600" u="sng" dirty="0" smtClean="0">
                <a:solidFill>
                  <a:srgbClr val="7030A0"/>
                </a:solidFill>
              </a:rPr>
              <a:t>Mobility project for school education staff, KA2- Strategic Partnerships</a:t>
            </a:r>
            <a:endParaRPr lang="el-GR" sz="1600" u="sng" dirty="0" smtClean="0">
              <a:solidFill>
                <a:srgbClr val="7030A0"/>
              </a:solidFill>
            </a:endParaRPr>
          </a:p>
          <a:p>
            <a:pPr algn="l"/>
            <a:r>
              <a:rPr lang="en-US" sz="1600" b="1" dirty="0" smtClean="0">
                <a:solidFill>
                  <a:srgbClr val="7030A0"/>
                </a:solidFill>
              </a:rPr>
              <a:t> Part C-</a:t>
            </a:r>
            <a:r>
              <a:rPr lang="el-GR" sz="1600" dirty="0" smtClean="0">
                <a:solidFill>
                  <a:srgbClr val="7030A0"/>
                </a:solidFill>
              </a:rPr>
              <a:t>Διαδικασία υποβολής αίτησης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endParaRPr lang="el-GR" sz="1600" dirty="0" smtClean="0">
              <a:solidFill>
                <a:srgbClr val="7030A0"/>
              </a:solidFill>
            </a:endParaRPr>
          </a:p>
          <a:p>
            <a:pPr algn="l"/>
            <a:r>
              <a:rPr lang="el-GR" sz="1600" dirty="0" smtClean="0">
                <a:solidFill>
                  <a:srgbClr val="7030A0"/>
                </a:solidFill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</a:rPr>
              <a:t>Annexes</a:t>
            </a:r>
            <a:r>
              <a:rPr lang="en-US" sz="1600" dirty="0" smtClean="0">
                <a:solidFill>
                  <a:srgbClr val="7030A0"/>
                </a:solidFill>
              </a:rPr>
              <a:t> – </a:t>
            </a:r>
            <a:r>
              <a:rPr lang="el-GR" sz="1600" dirty="0" smtClean="0">
                <a:solidFill>
                  <a:srgbClr val="7030A0"/>
                </a:solidFill>
              </a:rPr>
              <a:t>Σημαντικές πληροφορίες και επισημάνσεις</a:t>
            </a:r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1008111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l-GR" sz="4000" dirty="0" smtClean="0">
                <a:solidFill>
                  <a:srgbClr val="7030A0"/>
                </a:solidFill>
              </a:rPr>
              <a:t>Ευχαριστούμε για την προσοχή σας. </a:t>
            </a:r>
            <a:endParaRPr lang="el-GR" sz="4000" dirty="0">
              <a:solidFill>
                <a:srgbClr val="7030A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848872" cy="1728192"/>
          </a:xfrm>
        </p:spPr>
        <p:txBody>
          <a:bodyPr/>
          <a:lstStyle/>
          <a:p>
            <a:r>
              <a:rPr lang="el-GR" sz="4000" i="1" spc="100" dirty="0" smtClean="0">
                <a:solidFill>
                  <a:srgbClr val="7030A0"/>
                </a:solidFill>
              </a:rPr>
              <a:t>Ερωτήσεις</a:t>
            </a:r>
            <a:endParaRPr lang="el-GR" sz="4000" i="1" spc="100" dirty="0">
              <a:solidFill>
                <a:srgbClr val="7030A0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1556793"/>
            <a:ext cx="7772400" cy="936103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600" dirty="0" smtClean="0"/>
              <a:t>KA2: Strategic Partnerships –</a:t>
            </a:r>
            <a:r>
              <a:rPr lang="el-GR" sz="3600" dirty="0" smtClean="0"/>
              <a:t>          </a:t>
            </a:r>
            <a:r>
              <a:rPr lang="en-US" sz="3600" dirty="0" smtClean="0"/>
              <a:t> </a:t>
            </a:r>
            <a:r>
              <a:rPr lang="el-GR" sz="3200" dirty="0" smtClean="0"/>
              <a:t>τομέας Σχολικής Εκπαίδευσης</a:t>
            </a:r>
            <a:endParaRPr lang="el-GR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848872" cy="4032448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i="1" u="sng" dirty="0" smtClean="0">
                <a:solidFill>
                  <a:schemeClr val="tx1"/>
                </a:solidFill>
              </a:rPr>
              <a:t>Τι είναι</a:t>
            </a:r>
            <a:r>
              <a:rPr lang="en-US" sz="2000" i="1" u="sng" dirty="0" smtClean="0">
                <a:solidFill>
                  <a:schemeClr val="tx1"/>
                </a:solidFill>
              </a:rPr>
              <a:t>:</a:t>
            </a:r>
            <a:endParaRPr lang="el-GR" sz="2000" i="1" u="sng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1800" dirty="0" smtClean="0">
                <a:solidFill>
                  <a:schemeClr val="tx1"/>
                </a:solidFill>
              </a:rPr>
              <a:t>Ανάπτυξη διακρατικών  συνεργασιών οι οποίες </a:t>
            </a:r>
            <a:r>
              <a:rPr lang="el-GR" sz="1800" u="sng" dirty="0" smtClean="0">
                <a:solidFill>
                  <a:schemeClr val="tx1"/>
                </a:solidFill>
              </a:rPr>
              <a:t>απευθύνονται στην σχολική εκπαίδευση ή και σε άλλα πεδία εκπαίδευσης</a:t>
            </a:r>
            <a:r>
              <a:rPr lang="el-GR" sz="1800" dirty="0" smtClean="0">
                <a:solidFill>
                  <a:schemeClr val="tx1"/>
                </a:solidFill>
              </a:rPr>
              <a:t> και έχουν στόχο τον εκσυγχρονισμό της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l-GR" sz="1800" dirty="0" smtClean="0">
                <a:solidFill>
                  <a:schemeClr val="tx1"/>
                </a:solidFill>
              </a:rPr>
              <a:t>εκπαίδευσης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1800" dirty="0" smtClean="0">
                <a:solidFill>
                  <a:schemeClr val="tx1"/>
                </a:solidFill>
              </a:rPr>
              <a:t>Προώθηση καινοτόμων και ανταλλαγή καλών πρακτικών στο πεδίο της διδασκαλίας και της μάθησης ανάμεσα σε φορείς που δραστηριοποιούνται στην εκπαίδευση ή σε άλλους κοινωνικοοικονομικούς τομείς που με την εμπειρία και την εξειδίκευσή τους θα συνεισφέρουν με σαφή τρόπο στην επίτευξη των στόχων της σύμπραξης και στη δημιουργία ποιοτικών αποτελεσμάτων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800" dirty="0" smtClean="0">
                <a:solidFill>
                  <a:schemeClr val="tx1"/>
                </a:solidFill>
              </a:rPr>
              <a:t>Διάδοση αποτελεσμάτων με βιωσιμότητα και πρόσβαση από κάθε ενδιαφερόμενο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800" dirty="0" smtClean="0">
                <a:solidFill>
                  <a:schemeClr val="tx1"/>
                </a:solidFill>
              </a:rPr>
              <a:t>Εύρος δραστηριοτήτων για την καινοτομία και την υποστήριξη πολιτικών σε τοπικό, εθνικό και ευρωπαϊκό επίπεδο με την υποστήριξη της εικονικής κινητικότητας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800" dirty="0" smtClean="0">
                <a:solidFill>
                  <a:schemeClr val="tx1"/>
                </a:solidFill>
              </a:rPr>
              <a:t> Δραστηριότητες κινητικότητας υποστηρίζονται μόνο εφόσον η συνεισφορά τους στην επίτευξη των στόχων είναι τεκμηριωμένη</a:t>
            </a:r>
            <a:endParaRPr lang="el-GR" sz="1800" dirty="0">
              <a:solidFill>
                <a:schemeClr val="tx1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1556793"/>
            <a:ext cx="7772400" cy="936103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600" dirty="0" smtClean="0"/>
              <a:t>KA2: Strategic Partnerships –</a:t>
            </a:r>
            <a:r>
              <a:rPr lang="el-GR" sz="3600" dirty="0" smtClean="0"/>
              <a:t>          </a:t>
            </a:r>
            <a:r>
              <a:rPr lang="en-US" sz="3600" dirty="0" smtClean="0"/>
              <a:t> </a:t>
            </a:r>
            <a:r>
              <a:rPr lang="el-GR" sz="3200" dirty="0" smtClean="0"/>
              <a:t>τομέας Σχολικής Εκπαίδευσης</a:t>
            </a:r>
            <a:endParaRPr lang="el-GR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848872" cy="403244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i="1" u="sng" dirty="0" smtClean="0">
                <a:solidFill>
                  <a:schemeClr val="tx1"/>
                </a:solidFill>
              </a:rPr>
              <a:t>Εξυπηρετούν</a:t>
            </a:r>
            <a:r>
              <a:rPr lang="en-US" sz="2000" i="1" u="sng" dirty="0" smtClean="0">
                <a:solidFill>
                  <a:schemeClr val="tx1"/>
                </a:solidFill>
              </a:rPr>
              <a:t>:</a:t>
            </a:r>
            <a:endParaRPr lang="el-GR" sz="2000" i="1" u="sng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1800" dirty="0" smtClean="0">
                <a:solidFill>
                  <a:schemeClr val="tx1"/>
                </a:solidFill>
              </a:rPr>
              <a:t>Στόχους και στρατηγικές της Ευρώπης για τη δημιουργία μίας ανταγωνιστικής οικονομίας επενδύοντας στην εκπαίδευση, την έρευνα και την καινοτομία για την ενίσχυση των δεξιοτήτων και τη δημιουργία περισσότερων θέσεων εργασίας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i="1" u="sng" dirty="0" smtClean="0">
                <a:solidFill>
                  <a:schemeClr val="tx1"/>
                </a:solidFill>
              </a:rPr>
              <a:t> </a:t>
            </a:r>
            <a:r>
              <a:rPr lang="el-GR" sz="2000" i="1" u="sng" dirty="0" smtClean="0">
                <a:solidFill>
                  <a:schemeClr val="tx1"/>
                </a:solidFill>
              </a:rPr>
              <a:t>Χαρακτηριστικά</a:t>
            </a:r>
            <a:r>
              <a:rPr lang="en-US" sz="2000" i="1" u="sng" dirty="0" smtClean="0">
                <a:solidFill>
                  <a:schemeClr val="tx1"/>
                </a:solidFill>
              </a:rPr>
              <a:t>:</a:t>
            </a:r>
            <a:endParaRPr lang="el-GR" sz="2000" i="1" u="sng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1900" dirty="0" smtClean="0">
                <a:solidFill>
                  <a:schemeClr val="tx1"/>
                </a:solidFill>
              </a:rPr>
              <a:t>Ισότητα και ένταξη σε μαθησιακές δραστηριότητες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900" dirty="0" smtClean="0">
                <a:solidFill>
                  <a:schemeClr val="tx1"/>
                </a:solidFill>
              </a:rPr>
              <a:t>Πολυγλωσσία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900" dirty="0" smtClean="0">
                <a:solidFill>
                  <a:schemeClr val="tx1"/>
                </a:solidFill>
              </a:rPr>
              <a:t>Διευρυμένη χρήση τεχνολογίας πληροφορικής και επικοινωνιών (</a:t>
            </a:r>
            <a:r>
              <a:rPr lang="en-US" sz="1900" dirty="0" smtClean="0">
                <a:solidFill>
                  <a:schemeClr val="tx1"/>
                </a:solidFill>
              </a:rPr>
              <a:t>ICT)</a:t>
            </a:r>
            <a:r>
              <a:rPr lang="el-GR" sz="19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900" dirty="0" smtClean="0">
                <a:solidFill>
                  <a:schemeClr val="tx1"/>
                </a:solidFill>
              </a:rPr>
              <a:t>Δημιουργία ανοικτών εκπαιδευτικών πόρων (</a:t>
            </a:r>
            <a:r>
              <a:rPr lang="en-US" sz="1900" dirty="0" smtClean="0">
                <a:solidFill>
                  <a:schemeClr val="tx1"/>
                </a:solidFill>
              </a:rPr>
              <a:t>Open Educational Resources)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900" dirty="0" smtClean="0">
                <a:solidFill>
                  <a:schemeClr val="tx1"/>
                </a:solidFill>
              </a:rPr>
              <a:t>Διάδοση και βιωσιμότητα αποτελεσμάτων </a:t>
            </a:r>
          </a:p>
          <a:p>
            <a:pPr algn="just">
              <a:buFont typeface="Wingdings" pitchFamily="2" charset="2"/>
              <a:buChar char="ü"/>
            </a:pPr>
            <a:r>
              <a:rPr lang="el-GR" sz="1900" dirty="0" smtClean="0">
                <a:solidFill>
                  <a:schemeClr val="tx1"/>
                </a:solidFill>
              </a:rPr>
              <a:t>Εξοικείωση με την έννοια της «επιχειρηματικότητας» και του «ενεργού πολίτη»</a:t>
            </a:r>
          </a:p>
          <a:p>
            <a:pPr algn="just">
              <a:buFont typeface="Wingdings" pitchFamily="2" charset="2"/>
              <a:buChar char="ü"/>
            </a:pPr>
            <a:endParaRPr lang="el-GR" sz="19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l-GR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l-GR" sz="18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el-GR" sz="1800" dirty="0" smtClean="0">
              <a:solidFill>
                <a:schemeClr val="tx1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22413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3000" dirty="0" smtClean="0"/>
              <a:t>KA2: Strategic Partnerships –</a:t>
            </a:r>
            <a:r>
              <a:rPr lang="el-GR" sz="3000" dirty="0" smtClean="0"/>
              <a:t>                        </a:t>
            </a:r>
            <a:r>
              <a:rPr lang="en-US" sz="3000" dirty="0" smtClean="0"/>
              <a:t> </a:t>
            </a:r>
            <a:r>
              <a:rPr lang="el-GR" sz="3000" dirty="0" smtClean="0"/>
              <a:t>τομέας Σχολικής Εκπαίδευσης</a:t>
            </a:r>
            <a:endParaRPr lang="el-GR" sz="3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416824" cy="443711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400" i="1" u="sng" dirty="0" smtClean="0">
                <a:solidFill>
                  <a:schemeClr val="tx1"/>
                </a:solidFill>
              </a:rPr>
              <a:t>Στόχος</a:t>
            </a:r>
            <a:r>
              <a:rPr lang="en-US" sz="2400" i="1" u="sng" dirty="0" smtClean="0">
                <a:solidFill>
                  <a:schemeClr val="tx1"/>
                </a:solidFill>
              </a:rPr>
              <a:t>:</a:t>
            </a:r>
            <a:endParaRPr lang="el-GR" sz="2400" i="1" u="sng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</a:rPr>
              <a:t> Μείωση ποσοστών της πρόωρης εγκατάλειψης του σχολείου και καταπολέμηση κοινωνικού αποκλεισμού</a:t>
            </a:r>
          </a:p>
          <a:p>
            <a:pPr algn="just"/>
            <a:r>
              <a:rPr lang="el-GR" sz="2400" i="1" dirty="0" smtClean="0">
                <a:solidFill>
                  <a:schemeClr val="tx1"/>
                </a:solidFill>
              </a:rPr>
              <a:t>Επιπλέον: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</a:rPr>
              <a:t>Βελτίωση της καθημερινότητας του σχολείου με νέες δραστηριότητες και στόχους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</a:rPr>
              <a:t> Κίνητρο για πιο ενεργή συμμετοχή των μαθητών στη σχολική ζωή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</a:rPr>
              <a:t>Ενίσχυση των κοινωνικών δεξιοτήτων μαθητών και εκπαιδευτικών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</a:rPr>
              <a:t> Τόνωση του επαγγελματικού προφίλ των εκπαιδευτικών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</a:rPr>
              <a:t> Επικοινωνία του σχολείου με την κοινωνία και συνεργασία με άλλους φορείς</a:t>
            </a:r>
          </a:p>
          <a:p>
            <a:pPr algn="just">
              <a:buFont typeface="Wingdings" pitchFamily="2" charset="2"/>
              <a:buChar char="ü"/>
            </a:pPr>
            <a:r>
              <a:rPr lang="el-GR" sz="2000" dirty="0" smtClean="0">
                <a:solidFill>
                  <a:schemeClr val="tx1"/>
                </a:solidFill>
              </a:rPr>
              <a:t>Ενίσχυση της ευρωπαϊκής διάστασης της εκπαίδευσης </a:t>
            </a:r>
          </a:p>
          <a:p>
            <a:pPr algn="just">
              <a:buFont typeface="Wingdings" pitchFamily="2" charset="2"/>
              <a:buChar char="ü"/>
            </a:pPr>
            <a:endParaRPr lang="el-GR" sz="2400" dirty="0" smtClean="0">
              <a:solidFill>
                <a:schemeClr val="tx1"/>
              </a:solidFill>
            </a:endParaRPr>
          </a:p>
          <a:p>
            <a:pPr algn="just"/>
            <a:endParaRPr lang="el-GR" sz="2400" dirty="0" smtClean="0">
              <a:solidFill>
                <a:schemeClr val="tx1"/>
              </a:solidFill>
            </a:endParaRPr>
          </a:p>
          <a:p>
            <a:pPr algn="just"/>
            <a:endParaRPr lang="el-GR" sz="2400" dirty="0" smtClean="0">
              <a:solidFill>
                <a:schemeClr val="tx1"/>
              </a:solidFill>
            </a:endParaRPr>
          </a:p>
          <a:p>
            <a:pPr algn="just"/>
            <a:endParaRPr lang="el-GR" sz="2400" dirty="0" smtClean="0">
              <a:solidFill>
                <a:schemeClr val="tx1"/>
              </a:solidFill>
            </a:endParaRPr>
          </a:p>
          <a:p>
            <a:pPr algn="just"/>
            <a:endParaRPr lang="el-GR" sz="2400" dirty="0" smtClean="0">
              <a:solidFill>
                <a:schemeClr val="tx1"/>
              </a:solidFill>
            </a:endParaRPr>
          </a:p>
          <a:p>
            <a:endParaRPr lang="el-GR" dirty="0" smtClean="0">
              <a:solidFill>
                <a:schemeClr val="tx1"/>
              </a:solidFill>
            </a:endParaRPr>
          </a:p>
          <a:p>
            <a:endParaRPr lang="el-GR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7772400" cy="936104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3200" dirty="0" smtClean="0"/>
              <a:t>KA2: Strategic Partnerships –</a:t>
            </a:r>
            <a:r>
              <a:rPr lang="el-GR" sz="3200" dirty="0" smtClean="0"/>
              <a:t>                             </a:t>
            </a:r>
            <a:r>
              <a:rPr lang="en-US" sz="3200" dirty="0" smtClean="0"/>
              <a:t> </a:t>
            </a:r>
            <a:r>
              <a:rPr lang="el-GR" sz="2800" dirty="0" smtClean="0"/>
              <a:t>τομέας Σχολικής Εκπαίδευσης</a:t>
            </a:r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96944" cy="4509120"/>
          </a:xfrm>
        </p:spPr>
        <p:txBody>
          <a:bodyPr>
            <a:normAutofit fontScale="55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l-GR" sz="4200" b="1" u="sng" dirty="0" smtClean="0">
                <a:solidFill>
                  <a:schemeClr val="tx1"/>
                </a:solidFill>
              </a:rPr>
              <a:t>Σύνθεση Στρατηγικών Συμπράξεων</a:t>
            </a:r>
            <a:r>
              <a:rPr lang="en-US" sz="4200" b="1" u="sng" dirty="0" smtClean="0">
                <a:solidFill>
                  <a:schemeClr val="tx1"/>
                </a:solidFill>
              </a:rPr>
              <a:t>:</a:t>
            </a:r>
            <a:endParaRPr lang="el-GR" sz="42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el-GR" sz="3800" dirty="0" smtClean="0">
                <a:solidFill>
                  <a:schemeClr val="tx1"/>
                </a:solidFill>
              </a:rPr>
              <a:t>Σχολεία ή / και φορείς που εμπλέκονται στην εκπαίδευση οποιουδήποτε τύπου και βαθμίδας ή δραστηριοποιούνται σε άλλον τομέα, με την προϋπόθεση ότι θα συνεισφέρουν με σαφή τρόπο στην επίτευξη των στόχων της σύμπραξης. Συμμετέχουν φορείς από τουλάχιστον τρεις χώρες.</a:t>
            </a:r>
          </a:p>
          <a:p>
            <a:pPr algn="just">
              <a:buFont typeface="Wingdings" pitchFamily="2" charset="2"/>
              <a:buChar char="ü"/>
            </a:pPr>
            <a:r>
              <a:rPr lang="el-GR" sz="3800" dirty="0" smtClean="0">
                <a:solidFill>
                  <a:schemeClr val="tx1"/>
                </a:solidFill>
              </a:rPr>
              <a:t>Εκπαιδευτικές αρχές τουλάχιστον δύο χωρών και η κάθε μία έχει τουλάχιστον δύο τοπικούς εταίρους (ένα σχολείο και έναν φορέα από άλλα πεδία της εκπαίδευσης, κατάρτισης και νεολαίας ή από τον χώρο της εργασίας)</a:t>
            </a:r>
          </a:p>
          <a:p>
            <a:pPr algn="just">
              <a:buFont typeface="Wingdings" pitchFamily="2" charset="2"/>
              <a:buChar char="ü"/>
            </a:pPr>
            <a:r>
              <a:rPr lang="el-GR" sz="3800" dirty="0" smtClean="0">
                <a:solidFill>
                  <a:schemeClr val="tx1"/>
                </a:solidFill>
              </a:rPr>
              <a:t>Μόνο σχολεία (</a:t>
            </a:r>
            <a:r>
              <a:rPr lang="en-US" sz="3800" dirty="0" smtClean="0">
                <a:solidFill>
                  <a:schemeClr val="tx1"/>
                </a:solidFill>
              </a:rPr>
              <a:t>School to School)</a:t>
            </a:r>
            <a:r>
              <a:rPr lang="el-GR" sz="3800" dirty="0" smtClean="0">
                <a:solidFill>
                  <a:schemeClr val="tx1"/>
                </a:solidFill>
              </a:rPr>
              <a:t> από τουλάχιστον δύο χώρες</a:t>
            </a:r>
          </a:p>
          <a:p>
            <a:pPr algn="just"/>
            <a:endParaRPr lang="el-GR" sz="3800" u="sng" dirty="0" smtClean="0">
              <a:solidFill>
                <a:schemeClr val="tx1"/>
              </a:solidFill>
            </a:endParaRPr>
          </a:p>
          <a:p>
            <a:pPr algn="just"/>
            <a:r>
              <a:rPr lang="el-GR" sz="3800" u="sng" dirty="0" smtClean="0">
                <a:solidFill>
                  <a:schemeClr val="tx1"/>
                </a:solidFill>
              </a:rPr>
              <a:t>Διάρκεια</a:t>
            </a:r>
            <a:r>
              <a:rPr lang="en-US" sz="3800" u="sng" dirty="0" smtClean="0">
                <a:solidFill>
                  <a:schemeClr val="tx1"/>
                </a:solidFill>
              </a:rPr>
              <a:t>:</a:t>
            </a:r>
            <a:endParaRPr lang="el-GR" sz="3800" u="sng" dirty="0" smtClean="0">
              <a:solidFill>
                <a:schemeClr val="tx1"/>
              </a:solidFill>
            </a:endParaRPr>
          </a:p>
          <a:p>
            <a:pPr algn="just"/>
            <a:r>
              <a:rPr lang="el-GR" sz="3800" dirty="0" smtClean="0">
                <a:solidFill>
                  <a:schemeClr val="tx1"/>
                </a:solidFill>
              </a:rPr>
              <a:t>2 ή 3 έτη (στόχοι – δραστηριότητες)</a:t>
            </a:r>
          </a:p>
          <a:p>
            <a:pPr algn="l"/>
            <a:endParaRPr lang="el-GR" sz="3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el-GR" sz="3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484785"/>
            <a:ext cx="7772400" cy="122413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KA2: Strategic Partnerships –</a:t>
            </a:r>
            <a:r>
              <a:rPr lang="el-GR" sz="3200" dirty="0" smtClean="0">
                <a:solidFill>
                  <a:prstClr val="black"/>
                </a:solidFill>
              </a:rPr>
              <a:t>                             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l-GR" sz="3200" dirty="0" smtClean="0">
                <a:solidFill>
                  <a:prstClr val="black"/>
                </a:solidFill>
              </a:rPr>
              <a:t>τομέας Σχολικής Εκπαίδευσης (1)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3568" y="2714620"/>
            <a:ext cx="7920880" cy="388273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l-GR" sz="2600" u="sng" dirty="0" smtClean="0">
                <a:solidFill>
                  <a:schemeClr val="tx1"/>
                </a:solidFill>
              </a:rPr>
              <a:t>Δραστηριότητες</a:t>
            </a:r>
            <a:r>
              <a:rPr lang="en-US" sz="2600" dirty="0" smtClean="0">
                <a:solidFill>
                  <a:schemeClr val="tx1"/>
                </a:solidFill>
              </a:rPr>
              <a:t>:</a:t>
            </a:r>
            <a:endParaRPr lang="el-GR" sz="26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el-GR" sz="2400" dirty="0" smtClean="0">
                <a:solidFill>
                  <a:schemeClr val="tx1"/>
                </a:solidFill>
              </a:rPr>
              <a:t>Επιλέγονται ανάλογα με τους στόχους που έχουν τεθεί</a:t>
            </a:r>
          </a:p>
          <a:p>
            <a:pPr algn="l">
              <a:buFont typeface="Wingdings" pitchFamily="2" charset="2"/>
              <a:buChar char="ü"/>
            </a:pPr>
            <a:r>
              <a:rPr lang="el-GR" sz="2400" dirty="0" smtClean="0">
                <a:solidFill>
                  <a:schemeClr val="tx1"/>
                </a:solidFill>
              </a:rPr>
              <a:t>Οι δραστηριότητες κινητικοτήτων δεν είναι δεδομένες</a:t>
            </a:r>
          </a:p>
          <a:p>
            <a:pPr algn="l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Συνεργασία για ανάπτυξη, ανταλλαγή και υλοποίηση    </a:t>
            </a:r>
          </a:p>
          <a:p>
            <a:pPr algn="l"/>
            <a:r>
              <a:rPr lang="el-GR" sz="2400" dirty="0" smtClean="0">
                <a:solidFill>
                  <a:schemeClr val="tx1"/>
                </a:solidFill>
              </a:rPr>
              <a:t>καινοτόμων  πρακτικών </a:t>
            </a:r>
          </a:p>
          <a:p>
            <a:pPr algn="l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Εκδηλώσεις διάδοσης </a:t>
            </a:r>
          </a:p>
          <a:p>
            <a:pPr algn="l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Διακρατικές κινητικότητες με σκοπό τον συντονισμό και οργάνωση των δραστηριοτήτων της σύμπραξης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l-GR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</a:rPr>
              <a:t>project meetings)</a:t>
            </a:r>
            <a:r>
              <a:rPr lang="el-GR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l-GR" sz="2800" dirty="0" smtClean="0"/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556793"/>
            <a:ext cx="7772400" cy="86409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KA2: Strategic Partnerships –</a:t>
            </a:r>
            <a:r>
              <a:rPr lang="el-GR" sz="2400" dirty="0" smtClean="0">
                <a:solidFill>
                  <a:prstClr val="black"/>
                </a:solidFill>
              </a:rPr>
              <a:t>                                               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l-GR" sz="2400" dirty="0" smtClean="0">
                <a:solidFill>
                  <a:prstClr val="black"/>
                </a:solidFill>
              </a:rPr>
              <a:t>τομέας Σχολικής Εκπαίδευσης (2)</a:t>
            </a:r>
            <a:endParaRPr lang="el-GR" sz="2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604448" cy="4248472"/>
          </a:xfrm>
        </p:spPr>
        <p:txBody>
          <a:bodyPr>
            <a:normAutofit fontScale="625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</a:rPr>
              <a:t>Διακρατικές κινητικότητες </a:t>
            </a:r>
            <a:r>
              <a:rPr lang="el-GR" u="sng" dirty="0" smtClean="0">
                <a:solidFill>
                  <a:schemeClr val="tx1"/>
                </a:solidFill>
              </a:rPr>
              <a:t>με σκοπό διδακτικές και μαθησιακές δραστηριότητες </a:t>
            </a:r>
            <a:r>
              <a:rPr lang="el-GR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GB" i="1" dirty="0" smtClean="0">
                <a:solidFill>
                  <a:schemeClr val="tx1"/>
                </a:solidFill>
              </a:rPr>
              <a:t>raining, teaching or learning activities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l-GR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Joint project work of groups of pupils (5days – 2 months)</a:t>
            </a:r>
          </a:p>
          <a:p>
            <a:pPr lvl="0" algn="l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</a:rPr>
              <a:t>Συνάντηση και συνεργασία μαθητών των σχολείων-εταίρων πάνω στο θέμα και τους σκοπούς της σύμπραξης</a:t>
            </a:r>
          </a:p>
          <a:p>
            <a:pPr lvl="0" algn="l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</a:rPr>
              <a:t>Εμπλοκή των μαθητών στην οργάνωση των συναντήσεων</a:t>
            </a:r>
          </a:p>
          <a:p>
            <a:pPr lvl="0" algn="l">
              <a:buFont typeface="Arial" pitchFamily="34" charset="0"/>
              <a:buChar char="•"/>
            </a:pPr>
            <a:r>
              <a:rPr lang="en-GB" sz="2200" b="1" dirty="0" smtClean="0">
                <a:solidFill>
                  <a:schemeClr val="tx1"/>
                </a:solidFill>
              </a:rPr>
              <a:t>Long term</a:t>
            </a:r>
            <a:r>
              <a:rPr lang="el-GR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study</a:t>
            </a:r>
            <a:r>
              <a:rPr lang="en-GB" sz="2200" b="1" dirty="0" smtClean="0">
                <a:solidFill>
                  <a:schemeClr val="tx1"/>
                </a:solidFill>
              </a:rPr>
              <a:t> mobility of pupils (2 to 12 months)</a:t>
            </a:r>
            <a:endParaRPr lang="el-GR" sz="2200" b="1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</a:rPr>
              <a:t>Περίοδος μαθητείας σε σχολείο εταίρο με συμφωνία μάθησης</a:t>
            </a:r>
          </a:p>
          <a:p>
            <a:pPr lvl="0" algn="l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</a:rPr>
              <a:t>Ενίσχυση συνεργασίας μεταξύ των εταίρων</a:t>
            </a:r>
          </a:p>
          <a:p>
            <a:pPr lvl="0" algn="l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</a:rPr>
              <a:t>Σύνδεση με αντικείμενο και σκοπούς σύμπραξης</a:t>
            </a:r>
          </a:p>
          <a:p>
            <a:pPr lvl="0" algn="l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</a:rPr>
              <a:t>Μαθητές τουλάχιστον 14 ετών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Joint staff training events (5days – 2 months)</a:t>
            </a:r>
          </a:p>
          <a:p>
            <a:pPr lvl="0" algn="l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</a:rPr>
              <a:t>Δραστηριότητες μικρής διάρκειας επιμόρφωσης των εκπαιδευτικών 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l-GR" sz="2200" dirty="0" smtClean="0">
                <a:solidFill>
                  <a:schemeClr val="tx1"/>
                </a:solidFill>
              </a:rPr>
              <a:t>των σχολείων-εταίρων σε σχέση με το θέμα της σύμπραξης</a:t>
            </a:r>
          </a:p>
          <a:p>
            <a:pPr lvl="0" algn="l"/>
            <a:r>
              <a:rPr lang="el-GR" sz="2200" dirty="0" smtClean="0">
                <a:solidFill>
                  <a:schemeClr val="tx1"/>
                </a:solidFill>
              </a:rPr>
              <a:t>(επισκέψεις σε φορείς, εργαστήρια διαλόγου, παρουσιάσεις κλπ)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Teaching and training assignment (2-12 months)</a:t>
            </a:r>
          </a:p>
          <a:p>
            <a:pPr lvl="0" algn="l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</a:rPr>
              <a:t>Τοποθέτηση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l-GR" sz="2200" dirty="0" smtClean="0">
                <a:solidFill>
                  <a:schemeClr val="tx1"/>
                </a:solidFill>
              </a:rPr>
              <a:t>και διδασκαλία</a:t>
            </a:r>
            <a:r>
              <a:rPr lang="el-GR" sz="2200" dirty="0" smtClean="0">
                <a:solidFill>
                  <a:schemeClr val="tx1"/>
                </a:solidFill>
              </a:rPr>
              <a:t> </a:t>
            </a:r>
            <a:r>
              <a:rPr lang="el-GR" sz="2200" dirty="0" smtClean="0">
                <a:solidFill>
                  <a:schemeClr val="tx1"/>
                </a:solidFill>
              </a:rPr>
              <a:t>σε φορέα - εταίρο </a:t>
            </a:r>
          </a:p>
          <a:p>
            <a:pPr lvl="0" algn="l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</a:rPr>
              <a:t>Γνωριμία με εκπαιδευτικά συστήματα</a:t>
            </a:r>
          </a:p>
          <a:p>
            <a:pPr lvl="0" algn="l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tx1"/>
                </a:solidFill>
              </a:rPr>
              <a:t>Ενίσχυση επαγγελματικών προσόντων των εκπαιδευτικών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ü"/>
            </a:pPr>
            <a:endParaRPr lang="el-GR" sz="1400" b="1" dirty="0" smtClean="0">
              <a:solidFill>
                <a:schemeClr val="tx1"/>
              </a:solidFill>
            </a:endParaRPr>
          </a:p>
          <a:p>
            <a:pPr lvl="0" algn="l"/>
            <a:endParaRPr lang="en-US" sz="14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ü"/>
            </a:pPr>
            <a:endParaRPr lang="el-GR" sz="1900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l-GR" sz="2800" dirty="0" smtClean="0"/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1268761"/>
            <a:ext cx="7772400" cy="1008112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KA2: Strategic Partnerships –</a:t>
            </a:r>
            <a:r>
              <a:rPr lang="el-GR" sz="2800" dirty="0" smtClean="0">
                <a:solidFill>
                  <a:prstClr val="black"/>
                </a:solidFill>
              </a:rPr>
              <a:t>                                       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l-GR" sz="2800" dirty="0" smtClean="0">
                <a:solidFill>
                  <a:prstClr val="black"/>
                </a:solidFill>
              </a:rPr>
              <a:t>τομέας Σχολικής Εκπαίδευσης 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424936" cy="4437112"/>
          </a:xfrm>
        </p:spPr>
        <p:txBody>
          <a:bodyPr>
            <a:normAutofit fontScale="70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Έντυπο αίτησης</a:t>
            </a:r>
            <a:r>
              <a:rPr lang="en-US" b="1" dirty="0" smtClean="0">
                <a:solidFill>
                  <a:schemeClr val="tx1"/>
                </a:solidFill>
              </a:rPr>
              <a:t>: (e-form/modular)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Context: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Γενικές πληροφορίες για την υποβληθείσα πρόταση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Participating organizations: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Πληροφορίες για τον αιτούντα φορέα και τους εταίρους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Description of the project: </a:t>
            </a:r>
            <a:r>
              <a:rPr lang="el-GR" dirty="0" smtClean="0">
                <a:solidFill>
                  <a:schemeClr val="tx1"/>
                </a:solidFill>
              </a:rPr>
              <a:t>Πληροφορίες για κάθε στάδιο υλοποίησης (προετοιμασία, υλοποίηση, διάδοση, βιωσιμότητα)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Budget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Ποσά ανά κατηγορία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Project summary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Περιγραφή λογικής και στόχων της προτεινόμενης σύμπραξης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Check list/Data Protection Notice/Declaration of Honour: </a:t>
            </a:r>
            <a:r>
              <a:rPr lang="el-GR" dirty="0" smtClean="0">
                <a:solidFill>
                  <a:schemeClr val="tx1"/>
                </a:solidFill>
              </a:rPr>
              <a:t>Προϋποθέσεις / όροι για υποβολή αίτησης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Annexes: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Επισύναψη απαραίτητων δικαιολογητικών</a:t>
            </a:r>
          </a:p>
          <a:p>
            <a:pPr algn="l"/>
            <a:r>
              <a:rPr lang="en-US" u="sng" dirty="0" smtClean="0">
                <a:solidFill>
                  <a:schemeClr val="tx1"/>
                </a:solidFill>
              </a:rPr>
              <a:t>Submission: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Ηλεκτρονική επικύρωση και υποβολή</a:t>
            </a:r>
          </a:p>
          <a:p>
            <a:pPr algn="l"/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1340769"/>
            <a:ext cx="7772400" cy="108012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900" dirty="0" smtClean="0">
                <a:solidFill>
                  <a:prstClr val="black"/>
                </a:solidFill>
              </a:rPr>
              <a:t>KA2: Strategic Partnerships –</a:t>
            </a:r>
            <a:r>
              <a:rPr lang="el-GR" sz="2900" dirty="0" smtClean="0">
                <a:solidFill>
                  <a:prstClr val="black"/>
                </a:solidFill>
              </a:rPr>
              <a:t>                                      </a:t>
            </a:r>
            <a:r>
              <a:rPr lang="en-US" sz="2900" dirty="0" smtClean="0">
                <a:solidFill>
                  <a:prstClr val="black"/>
                </a:solidFill>
              </a:rPr>
              <a:t> </a:t>
            </a:r>
            <a:r>
              <a:rPr lang="el-GR" sz="2900" dirty="0" smtClean="0">
                <a:solidFill>
                  <a:prstClr val="black"/>
                </a:solidFill>
              </a:rPr>
              <a:t>τομέας Σχολικής Εκπαίδευσης</a:t>
            </a:r>
            <a:br>
              <a:rPr lang="el-GR" sz="2900" dirty="0" smtClean="0">
                <a:solidFill>
                  <a:prstClr val="black"/>
                </a:solidFill>
              </a:rPr>
            </a:br>
            <a:r>
              <a:rPr lang="el-GR" sz="2900" dirty="0" smtClean="0">
                <a:solidFill>
                  <a:prstClr val="black"/>
                </a:solidFill>
              </a:rPr>
              <a:t>Κριτήρια Αξιολόγησης (1)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80920" cy="4248472"/>
          </a:xfrm>
        </p:spPr>
        <p:txBody>
          <a:bodyPr>
            <a:normAutofit fontScale="55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l-GR" sz="3800" u="sng" dirty="0" smtClean="0">
                <a:solidFill>
                  <a:schemeClr val="tx1"/>
                </a:solidFill>
              </a:rPr>
              <a:t>4 βασικοί άξονες  - </a:t>
            </a:r>
            <a:r>
              <a:rPr lang="el-GR" sz="3300" b="1" i="1" dirty="0" smtClean="0">
                <a:solidFill>
                  <a:schemeClr val="tx1"/>
                </a:solidFill>
              </a:rPr>
              <a:t>βάση 60 βαθμοί / τουλάχιστον οι μισοί για κάθε κριτήριο</a:t>
            </a:r>
          </a:p>
          <a:p>
            <a:pPr algn="l"/>
            <a:r>
              <a:rPr lang="el-GR" sz="3600" b="1" dirty="0" smtClean="0">
                <a:solidFill>
                  <a:schemeClr val="tx1"/>
                </a:solidFill>
              </a:rPr>
              <a:t>1. Συνάφεια (30 βαθμοί)</a:t>
            </a:r>
            <a:r>
              <a:rPr lang="en-US" sz="3600" b="1" dirty="0" smtClean="0">
                <a:solidFill>
                  <a:schemeClr val="tx1"/>
                </a:solidFill>
              </a:rPr>
              <a:t>:</a:t>
            </a:r>
            <a:endParaRPr lang="el-GR" sz="36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</a:rPr>
              <a:t>Με στόχους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της ευρωπαϊκής πολιτικής για την εκπαίδευση και ειδικότερα με τις προτεραιότητες στον τομέα της σχολικής εκπαίδευσης</a:t>
            </a:r>
          </a:p>
          <a:p>
            <a:pPr algn="l"/>
            <a:r>
              <a:rPr lang="el-GR" dirty="0" smtClean="0">
                <a:solidFill>
                  <a:schemeClr val="tx1"/>
                </a:solidFill>
              </a:rPr>
              <a:t>Επίσης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l-GR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</a:rPr>
              <a:t>Ευρωπαϊκή προστιθέμενη αξία</a:t>
            </a:r>
          </a:p>
          <a:p>
            <a:pPr algn="l"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</a:rPr>
              <a:t>Καταλληλότητα εταίρων</a:t>
            </a:r>
          </a:p>
          <a:p>
            <a:pPr algn="l"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</a:rPr>
              <a:t>Καινοτομία</a:t>
            </a:r>
          </a:p>
          <a:p>
            <a:pPr algn="l"/>
            <a:r>
              <a:rPr lang="el-GR" sz="3600" b="1" dirty="0" smtClean="0">
                <a:solidFill>
                  <a:schemeClr val="tx1"/>
                </a:solidFill>
              </a:rPr>
              <a:t>2. Ποιότητα σχεδιασμού και υλοποίησης (20 βαθμοί)</a:t>
            </a:r>
            <a:r>
              <a:rPr lang="en-US" sz="3600" b="1" dirty="0" smtClean="0">
                <a:solidFill>
                  <a:schemeClr val="tx1"/>
                </a:solidFill>
              </a:rPr>
              <a:t>:</a:t>
            </a:r>
            <a:endParaRPr lang="el-GR" sz="36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l-GR" sz="3300" dirty="0" smtClean="0">
                <a:solidFill>
                  <a:schemeClr val="tx1"/>
                </a:solidFill>
              </a:rPr>
              <a:t>Ποιότητα προγράμματος εργασίας (προετοιμασία, υλοποίηση και παρακολούθηση, αξιολόγηση, διάδοση)</a:t>
            </a:r>
          </a:p>
          <a:p>
            <a:pPr algn="l"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</a:rPr>
              <a:t>Συνάφεια δραστηριοτήτων με στόχους της σύμπραξης</a:t>
            </a:r>
          </a:p>
          <a:p>
            <a:pPr algn="l"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</a:rPr>
              <a:t>Μέθοδοι αυτο-αξιολόγησης της υλοποίησης 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4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28880" y="116632"/>
            <a:ext cx="1190079" cy="1110045"/>
          </a:xfrm>
          <a:prstGeom prst="rect">
            <a:avLst/>
          </a:prstGeom>
        </p:spPr>
      </p:pic>
      <p:pic>
        <p:nvPicPr>
          <p:cNvPr id="6" name="4 - Εικόνα" descr="EU flag-Erasmus+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88640"/>
            <a:ext cx="2677147" cy="764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1653</Words>
  <Application>Microsoft Office PowerPoint</Application>
  <PresentationFormat>Προβολή στην οθόνη (4:3)</PresentationFormat>
  <Paragraphs>190</Paragraphs>
  <Slides>17</Slides>
  <Notes>17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Key Action 2: Cooperation for Innovation and the exchange of good practices Καινοτομία – Καλές Πρακτικές</vt:lpstr>
      <vt:lpstr>KA2: Strategic Partnerships –           τομέας Σχολικής Εκπαίδευσης</vt:lpstr>
      <vt:lpstr>KA2: Strategic Partnerships –           τομέας Σχολικής Εκπαίδευσης</vt:lpstr>
      <vt:lpstr>KA2: Strategic Partnerships –                         τομέας Σχολικής Εκπαίδευσης</vt:lpstr>
      <vt:lpstr>KA2: Strategic Partnerships –                              τομέας Σχολικής Εκπαίδευσης</vt:lpstr>
      <vt:lpstr>KA2: Strategic Partnerships –                              τομέας Σχολικής Εκπαίδευσης (1)</vt:lpstr>
      <vt:lpstr>KA2: Strategic Partnerships –                                                τομέας Σχολικής Εκπαίδευσης (2)</vt:lpstr>
      <vt:lpstr>KA2: Strategic Partnerships –                                        τομέας Σχολικής Εκπαίδευσης </vt:lpstr>
      <vt:lpstr>KA2: Strategic Partnerships –                                       τομέας Σχολικής Εκπαίδευσης Κριτήρια Αξιολόγησης (1)</vt:lpstr>
      <vt:lpstr>KA2: Strategic Partnerships –                                                τομέας Σχολικής Εκπαίδευσης Κριτήρια Αξιολόγησης (2)</vt:lpstr>
      <vt:lpstr>KA2: Strategic Partnerships –                                        τομέας Σχολικής Εκπαίδευσης  (1)</vt:lpstr>
      <vt:lpstr>KA2: Strategic Partnerships –                                        τομέας Σχολικής Εκπαίδευσης  (1)</vt:lpstr>
      <vt:lpstr>KA2: Strategic Partnerships –                                        τομέας Σχολικής Εκπαίδευσης (2)</vt:lpstr>
      <vt:lpstr>KA2: Strategic Partnerships –                                          τομέας Σχολικής Εκπαίδευσης </vt:lpstr>
      <vt:lpstr>KA2: Strategic Partnerships –                                          τομέας Σχολικής Εκπαίδευσης </vt:lpstr>
      <vt:lpstr>KA2: Strategic Partnerships –                                          τομέας Σχολικής Εκπαίδευσης </vt:lpstr>
      <vt:lpstr>Ευχαριστούμε για την προσοχή σας.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MOUSOURI PINELOPI</cp:lastModifiedBy>
  <cp:revision>298</cp:revision>
  <dcterms:created xsi:type="dcterms:W3CDTF">2013-11-21T12:12:21Z</dcterms:created>
  <dcterms:modified xsi:type="dcterms:W3CDTF">2014-03-05T06:02:56Z</dcterms:modified>
</cp:coreProperties>
</file>