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284" r:id="rId5"/>
    <p:sldId id="285" r:id="rId6"/>
    <p:sldId id="287" r:id="rId7"/>
    <p:sldId id="288" r:id="rId8"/>
    <p:sldId id="258" r:id="rId9"/>
    <p:sldId id="259" r:id="rId10"/>
    <p:sldId id="257" r:id="rId11"/>
    <p:sldId id="267" r:id="rId12"/>
    <p:sldId id="263" r:id="rId13"/>
    <p:sldId id="289" r:id="rId14"/>
    <p:sldId id="290" r:id="rId15"/>
    <p:sldId id="291" r:id="rId16"/>
    <p:sldId id="292" r:id="rId17"/>
    <p:sldId id="295" r:id="rId18"/>
    <p:sldId id="296" r:id="rId19"/>
    <p:sldId id="268" r:id="rId20"/>
    <p:sldId id="294" r:id="rId21"/>
    <p:sldId id="269" r:id="rId22"/>
  </p:sldIdLst>
  <p:sldSz cx="9144000" cy="6858000" type="screen4x3"/>
  <p:notesSz cx="6718300" cy="985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 Hargreaves" initials="JH" lastIdx="3" clrIdx="0"/>
  <p:cmAuthor id="1" name="Robert Conaty" initials="RC"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70C0"/>
    <a:srgbClr val="00B08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84" autoAdjust="0"/>
    <p:restoredTop sz="73257" autoAdjust="0"/>
  </p:normalViewPr>
  <p:slideViewPr>
    <p:cSldViewPr>
      <p:cViewPr>
        <p:scale>
          <a:sx n="75" d="100"/>
          <a:sy n="75" d="100"/>
        </p:scale>
        <p:origin x="-1014" y="-168"/>
      </p:cViewPr>
      <p:guideLst>
        <p:guide orient="horz" pos="2160"/>
        <p:guide pos="2880"/>
      </p:guideLst>
    </p:cSldViewPr>
  </p:slideViewPr>
  <p:notesTextViewPr>
    <p:cViewPr>
      <p:scale>
        <a:sx n="75" d="100"/>
        <a:sy n="75" d="100"/>
      </p:scale>
      <p:origin x="0" y="0"/>
    </p:cViewPr>
  </p:notesTextViewPr>
  <p:sorterViewPr>
    <p:cViewPr>
      <p:scale>
        <a:sx n="100" d="100"/>
        <a:sy n="100" d="100"/>
      </p:scale>
      <p:origin x="0" y="0"/>
    </p:cViewPr>
  </p:sorterViewPr>
  <p:notesViewPr>
    <p:cSldViewPr>
      <p:cViewPr>
        <p:scale>
          <a:sx n="68" d="100"/>
          <a:sy n="68" d="100"/>
        </p:scale>
        <p:origin x="-4266" y="-540"/>
      </p:cViewPr>
      <p:guideLst>
        <p:guide orient="horz" pos="3104"/>
        <p:guide pos="211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net1.cec.eu.int\EAC\C\C4\PROGRAMMES\ERASMUS+\Budget\Heading%204%20simulation%20by%20programme%20countries%202015.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net1.cec.eu.int\EAC\C\C4\PROGRAMMES\ERASMUS+\Budget\Heading%204%20simulation%20by%20programme%20countries%202015.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net1.cec.eu.int\EAC\C\C4\PROGRAMMES\ERASMUS+\Budget\Heading%204%20simulation%20by%20programme%20countries%202015.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l-GR"/>
  <c:chart>
    <c:autoTitleDeleted val="1"/>
    <c:view3D>
      <c:rotX val="30"/>
      <c:perspective val="30"/>
    </c:view3D>
    <c:plotArea>
      <c:layout>
        <c:manualLayout>
          <c:layoutTarget val="inner"/>
          <c:xMode val="edge"/>
          <c:yMode val="edge"/>
          <c:x val="9.490923206633757E-2"/>
          <c:y val="0.15000197847118968"/>
          <c:w val="0.56514515005148358"/>
          <c:h val="0.83828094752587756"/>
        </c:manualLayout>
      </c:layout>
      <c:pie3DChart>
        <c:varyColors val="1"/>
        <c:ser>
          <c:idx val="0"/>
          <c:order val="0"/>
          <c:tx>
            <c:strRef>
              <c:f>Summary!$V$3</c:f>
              <c:strCache>
                <c:ptCount val="1"/>
                <c:pt idx="0">
                  <c:v>International credit mobility 2015 Budget % by envelope</c:v>
                </c:pt>
              </c:strCache>
            </c:strRef>
          </c:tx>
          <c:explosion val="25"/>
          <c:dPt>
            <c:idx val="0"/>
          </c:dPt>
          <c:dPt>
            <c:idx val="1"/>
          </c:dPt>
          <c:dPt>
            <c:idx val="2"/>
          </c:dPt>
          <c:dPt>
            <c:idx val="3"/>
          </c:dPt>
          <c:dPt>
            <c:idx val="4"/>
          </c:dPt>
          <c:dPt>
            <c:idx val="5"/>
          </c:dPt>
          <c:dPt>
            <c:idx val="6"/>
          </c:dPt>
          <c:dPt>
            <c:idx val="7"/>
          </c:dPt>
          <c:dPt>
            <c:idx val="8"/>
          </c:dPt>
          <c:dPt>
            <c:idx val="9"/>
          </c:dPt>
          <c:dLbls>
            <c:dLbl>
              <c:idx val="5"/>
              <c:layout>
                <c:manualLayout>
                  <c:x val="-7.8568904325601215E-3"/>
                  <c:y val="-3.0831810164167459E-2"/>
                </c:manualLayout>
              </c:layout>
              <c:showVal val="1"/>
            </c:dLbl>
            <c:dLbl>
              <c:idx val="6"/>
              <c:layout>
                <c:manualLayout>
                  <c:x val="-1.6382419163258409E-3"/>
                  <c:y val="-0.11517612959290673"/>
                </c:manualLayout>
              </c:layout>
              <c:showVal val="1"/>
            </c:dLbl>
            <c:txPr>
              <a:bodyPr/>
              <a:lstStyle/>
              <a:p>
                <a:pPr>
                  <a:defRPr lang="en-GB" sz="2800">
                    <a:latin typeface="Verdana" panose="020B0604030504040204" pitchFamily="34" charset="0"/>
                    <a:ea typeface="Verdana" panose="020B0604030504040204" pitchFamily="34" charset="0"/>
                    <a:cs typeface="Verdana" panose="020B0604030504040204" pitchFamily="34" charset="0"/>
                  </a:defRPr>
                </a:pPr>
                <a:endParaRPr lang="el-GR"/>
              </a:p>
            </c:txPr>
            <c:showVal val="1"/>
            <c:showLeaderLines val="1"/>
          </c:dLbls>
          <c:cat>
            <c:strRef>
              <c:f>Summary!$T$4:$T$13</c:f>
              <c:strCache>
                <c:ptCount val="10"/>
                <c:pt idx="0">
                  <c:v> Neighbourhood S</c:v>
                </c:pt>
                <c:pt idx="1">
                  <c:v> Neighbourhood E</c:v>
                </c:pt>
                <c:pt idx="2">
                  <c:v>Russia</c:v>
                </c:pt>
                <c:pt idx="3">
                  <c:v>Latin America</c:v>
                </c:pt>
                <c:pt idx="4">
                  <c:v>Asia</c:v>
                </c:pt>
                <c:pt idx="5">
                  <c:v>Central Asia</c:v>
                </c:pt>
                <c:pt idx="6">
                  <c:v>South Africa</c:v>
                </c:pt>
                <c:pt idx="7">
                  <c:v>Western Balkans</c:v>
                </c:pt>
                <c:pt idx="8">
                  <c:v>North America</c:v>
                </c:pt>
                <c:pt idx="9">
                  <c:v>Industrialised Asia</c:v>
                </c:pt>
              </c:strCache>
            </c:strRef>
          </c:cat>
          <c:val>
            <c:numRef>
              <c:f>Summary!$V$4:$V$13</c:f>
              <c:numCache>
                <c:formatCode>0%</c:formatCode>
                <c:ptCount val="10"/>
                <c:pt idx="0">
                  <c:v>0.2179137594424008</c:v>
                </c:pt>
                <c:pt idx="1">
                  <c:v>0.16459443532351545</c:v>
                </c:pt>
                <c:pt idx="2">
                  <c:v>0.10205888893881525</c:v>
                </c:pt>
                <c:pt idx="3">
                  <c:v>4.6138961775767089E-2</c:v>
                </c:pt>
                <c:pt idx="4">
                  <c:v>0.14187730746048385</c:v>
                </c:pt>
                <c:pt idx="5">
                  <c:v>3.9910201936038545E-2</c:v>
                </c:pt>
                <c:pt idx="6">
                  <c:v>1.291890929721479E-2</c:v>
                </c:pt>
                <c:pt idx="7">
                  <c:v>0.18424887550725652</c:v>
                </c:pt>
                <c:pt idx="8">
                  <c:v>4.3832271480151154E-2</c:v>
                </c:pt>
                <c:pt idx="9">
                  <c:v>4.6506388838356665E-2</c:v>
                </c:pt>
              </c:numCache>
            </c:numRef>
          </c:val>
        </c:ser>
        <c:dLbls/>
      </c:pie3DChart>
      <c:spPr>
        <a:noFill/>
        <a:ln w="25400">
          <a:noFill/>
        </a:ln>
      </c:spPr>
    </c:plotArea>
    <c:legend>
      <c:legendPos val="r"/>
      <c:layout>
        <c:manualLayout>
          <c:xMode val="edge"/>
          <c:yMode val="edge"/>
          <c:x val="0.67787385305580516"/>
          <c:y val="0.13620765881416524"/>
          <c:w val="0.32212614694419506"/>
          <c:h val="0.77452615426589311"/>
        </c:manualLayout>
      </c:layout>
      <c:txPr>
        <a:bodyPr/>
        <a:lstStyle/>
        <a:p>
          <a:pPr>
            <a:defRPr lang="en-GB" sz="2000">
              <a:latin typeface="Verdana" panose="020B0604030504040204" pitchFamily="34" charset="0"/>
              <a:ea typeface="Verdana" panose="020B0604030504040204" pitchFamily="34" charset="0"/>
              <a:cs typeface="Verdana" panose="020B0604030504040204" pitchFamily="34" charset="0"/>
            </a:defRPr>
          </a:pPr>
          <a:endParaRPr lang="el-GR"/>
        </a:p>
      </c:txPr>
    </c:legend>
    <c:plotVisOnly val="1"/>
    <c:dispBlanksAs val="zero"/>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l-GR"/>
  <c:chart>
    <c:autoTitleDeleted val="1"/>
    <c:view3D>
      <c:rotX val="30"/>
      <c:perspective val="30"/>
    </c:view3D>
    <c:plotArea>
      <c:layout>
        <c:manualLayout>
          <c:layoutTarget val="inner"/>
          <c:xMode val="edge"/>
          <c:yMode val="edge"/>
          <c:x val="9.490923206633757E-2"/>
          <c:y val="0.15000197847118968"/>
          <c:w val="0.56514515005148358"/>
          <c:h val="0.83828094752587756"/>
        </c:manualLayout>
      </c:layout>
      <c:pie3DChart>
        <c:varyColors val="1"/>
        <c:dLbls/>
      </c:pie3DChart>
      <c:spPr>
        <a:noFill/>
        <a:ln w="25400">
          <a:noFill/>
        </a:ln>
      </c:spPr>
    </c:plotArea>
    <c:legend>
      <c:legendPos val="r"/>
      <c:layout>
        <c:manualLayout>
          <c:xMode val="edge"/>
          <c:yMode val="edge"/>
          <c:x val="0.67787385305580516"/>
          <c:y val="0.13620765881416524"/>
          <c:w val="0.32212614694419506"/>
          <c:h val="0.77452615426589311"/>
        </c:manualLayout>
      </c:layout>
      <c:txPr>
        <a:bodyPr/>
        <a:lstStyle/>
        <a:p>
          <a:pPr>
            <a:defRPr lang="en-GB" sz="2000">
              <a:latin typeface="Verdana" panose="020B0604030504040204" pitchFamily="34" charset="0"/>
              <a:ea typeface="Verdana" panose="020B0604030504040204" pitchFamily="34" charset="0"/>
              <a:cs typeface="Verdana" panose="020B0604030504040204" pitchFamily="34" charset="0"/>
            </a:defRPr>
          </a:pPr>
          <a:endParaRPr lang="el-GR"/>
        </a:p>
      </c:txPr>
    </c:legend>
    <c:plotVisOnly val="1"/>
    <c:dispBlanksAs val="zero"/>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l-GR"/>
  <c:chart>
    <c:view3D>
      <c:rotX val="30"/>
      <c:perspective val="30"/>
    </c:view3D>
    <c:plotArea>
      <c:layout/>
      <c:pie3DChart>
        <c:varyColors val="1"/>
        <c:ser>
          <c:idx val="0"/>
          <c:order val="0"/>
          <c:explosion val="25"/>
          <c:dLbls>
            <c:dLbl>
              <c:idx val="6"/>
              <c:layout>
                <c:manualLayout>
                  <c:x val="0"/>
                  <c:y val="-7.6952807327569234E-2"/>
                </c:manualLayout>
              </c:layout>
              <c:dLblPos val="bestFit"/>
              <c:showVal val="1"/>
            </c:dLbl>
            <c:txPr>
              <a:bodyPr/>
              <a:lstStyle/>
              <a:p>
                <a:pPr>
                  <a:defRPr lang="en-GB" sz="2000">
                    <a:latin typeface="Verdana" panose="020B0604030504040204" pitchFamily="34" charset="0"/>
                    <a:ea typeface="Verdana" panose="020B0604030504040204" pitchFamily="34" charset="0"/>
                    <a:cs typeface="Verdana" panose="020B0604030504040204" pitchFamily="34" charset="0"/>
                  </a:defRPr>
                </a:pPr>
                <a:endParaRPr lang="el-GR"/>
              </a:p>
            </c:txPr>
            <c:dLblPos val="outEnd"/>
            <c:showVal val="1"/>
            <c:showLeaderLines val="1"/>
          </c:dLbls>
          <c:cat>
            <c:strRef>
              <c:f>Summary!$T$4:$T$13</c:f>
              <c:strCache>
                <c:ptCount val="10"/>
                <c:pt idx="0">
                  <c:v> Neighbourhood S</c:v>
                </c:pt>
                <c:pt idx="1">
                  <c:v> Neighbourhood E</c:v>
                </c:pt>
                <c:pt idx="2">
                  <c:v>Russia</c:v>
                </c:pt>
                <c:pt idx="3">
                  <c:v>Latin America</c:v>
                </c:pt>
                <c:pt idx="4">
                  <c:v>Asia</c:v>
                </c:pt>
                <c:pt idx="5">
                  <c:v>Central Asia</c:v>
                </c:pt>
                <c:pt idx="6">
                  <c:v>South Africa</c:v>
                </c:pt>
                <c:pt idx="7">
                  <c:v>Western Balkans</c:v>
                </c:pt>
                <c:pt idx="8">
                  <c:v>North America</c:v>
                </c:pt>
                <c:pt idx="9">
                  <c:v>Industrialised Asia</c:v>
                </c:pt>
              </c:strCache>
            </c:strRef>
          </c:cat>
          <c:val>
            <c:numRef>
              <c:f>Summary!$W$4:$W$13</c:f>
              <c:numCache>
                <c:formatCode>#,##0</c:formatCode>
                <c:ptCount val="10"/>
                <c:pt idx="0">
                  <c:v>4230.3104805904659</c:v>
                </c:pt>
                <c:pt idx="1">
                  <c:v>3195.2345119353522</c:v>
                </c:pt>
                <c:pt idx="2">
                  <c:v>1981</c:v>
                </c:pt>
                <c:pt idx="3">
                  <c:v>895.68521998346455</c:v>
                </c:pt>
                <c:pt idx="4">
                  <c:v>2754.2320514491535</c:v>
                </c:pt>
                <c:pt idx="5">
                  <c:v>774.76771528569702</c:v>
                </c:pt>
                <c:pt idx="6">
                  <c:v>250.79186159537008</c:v>
                </c:pt>
                <c:pt idx="7">
                  <c:v>3576.7817098367996</c:v>
                </c:pt>
                <c:pt idx="8">
                  <c:v>850.90596346478753</c:v>
                </c:pt>
                <c:pt idx="9">
                  <c:v>902.8179983711276</c:v>
                </c:pt>
              </c:numCache>
            </c:numRef>
          </c:val>
        </c:ser>
        <c:dLbls/>
      </c:pie3DChart>
    </c:plotArea>
    <c:legend>
      <c:legendPos val="r"/>
      <c:layout/>
      <c:txPr>
        <a:bodyPr/>
        <a:lstStyle/>
        <a:p>
          <a:pPr>
            <a:defRPr lang="en-GB" sz="2000">
              <a:latin typeface="Verdana" panose="020B0604030504040204" pitchFamily="34" charset="0"/>
              <a:ea typeface="Verdana" panose="020B0604030504040204" pitchFamily="34" charset="0"/>
              <a:cs typeface="Verdana" panose="020B0604030504040204" pitchFamily="34" charset="0"/>
            </a:defRPr>
          </a:pPr>
          <a:endParaRPr lang="el-GR"/>
        </a:p>
      </c:txPr>
    </c:legend>
    <c:plotVisOnly val="1"/>
    <c:dispBlanksAs val="zero"/>
  </c:chart>
  <c:externalData r:id="rId1"/>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CAA471-9791-41F1-9CC3-9CAB84B1509B}" type="doc">
      <dgm:prSet loTypeId="urn:microsoft.com/office/officeart/2005/8/layout/lProcess2" loCatId="list" qsTypeId="urn:microsoft.com/office/officeart/2005/8/quickstyle/simple1" qsCatId="simple" csTypeId="urn:microsoft.com/office/officeart/2005/8/colors/colorful3" csCatId="colorful" phldr="1"/>
      <dgm:spPr/>
      <dgm:t>
        <a:bodyPr/>
        <a:lstStyle/>
        <a:p>
          <a:endParaRPr lang="en-GB"/>
        </a:p>
      </dgm:t>
    </dgm:pt>
    <dgm:pt modelId="{EB4E35D9-67FE-4447-9FB2-CF87D73006EB}">
      <dgm:prSet phldrT="[Text]" custT="1"/>
      <dgm:spPr/>
      <dgm:t>
        <a:bodyPr/>
        <a:lstStyle/>
        <a:p>
          <a:r>
            <a:rPr lang="es-ES" sz="3200" dirty="0" err="1" smtClean="0">
              <a:latin typeface="Verdana" panose="020B0604030504040204" pitchFamily="34" charset="0"/>
              <a:ea typeface="Verdana" panose="020B0604030504040204" pitchFamily="34" charset="0"/>
              <a:cs typeface="Verdana" panose="020B0604030504040204" pitchFamily="34" charset="0"/>
            </a:rPr>
            <a:t>Academic</a:t>
          </a:r>
          <a:r>
            <a:rPr lang="es-ES" sz="3200" dirty="0" smtClean="0">
              <a:latin typeface="Verdana" panose="020B0604030504040204" pitchFamily="34" charset="0"/>
              <a:ea typeface="Verdana" panose="020B0604030504040204" pitchFamily="34" charset="0"/>
              <a:cs typeface="Verdana" panose="020B0604030504040204" pitchFamily="34" charset="0"/>
            </a:rPr>
            <a:t> </a:t>
          </a:r>
          <a:r>
            <a:rPr lang="es-ES" sz="3200" dirty="0" err="1" smtClean="0">
              <a:latin typeface="Verdana" panose="020B0604030504040204" pitchFamily="34" charset="0"/>
              <a:ea typeface="Verdana" panose="020B0604030504040204" pitchFamily="34" charset="0"/>
              <a:cs typeface="Verdana" panose="020B0604030504040204" pitchFamily="34" charset="0"/>
            </a:rPr>
            <a:t>mobility</a:t>
          </a:r>
          <a:endParaRPr lang="en-GB" sz="3200" dirty="0">
            <a:latin typeface="Verdana" panose="020B0604030504040204" pitchFamily="34" charset="0"/>
            <a:ea typeface="Verdana" panose="020B0604030504040204" pitchFamily="34" charset="0"/>
            <a:cs typeface="Verdana" panose="020B0604030504040204" pitchFamily="34" charset="0"/>
          </a:endParaRPr>
        </a:p>
      </dgm:t>
    </dgm:pt>
    <dgm:pt modelId="{C024A004-B65A-4007-AB93-72A4A28B8D0F}" type="sibTrans" cxnId="{4C1E7E66-AC7F-4948-83DF-51C08083D30D}">
      <dgm:prSet/>
      <dgm:spPr/>
      <dgm:t>
        <a:bodyPr/>
        <a:lstStyle/>
        <a:p>
          <a:endParaRPr lang="en-GB"/>
        </a:p>
      </dgm:t>
    </dgm:pt>
    <dgm:pt modelId="{F6F9DB82-1974-4266-9D68-4A21A50204B6}" type="parTrans" cxnId="{4C1E7E66-AC7F-4948-83DF-51C08083D30D}">
      <dgm:prSet/>
      <dgm:spPr/>
      <dgm:t>
        <a:bodyPr/>
        <a:lstStyle/>
        <a:p>
          <a:endParaRPr lang="en-GB"/>
        </a:p>
      </dgm:t>
    </dgm:pt>
    <dgm:pt modelId="{89331909-9815-41AB-AFC8-89AF0BDE34F7}">
      <dgm:prSet phldrT="[Text]" custT="1"/>
      <dgm:spPr/>
      <dgm:t>
        <a:bodyPr/>
        <a:lstStyle/>
        <a:p>
          <a:r>
            <a:rPr lang="fr-BE" altLang="en-US" sz="2800" dirty="0" smtClean="0">
              <a:latin typeface="Verdana" panose="020B0604030504040204" pitchFamily="34" charset="0"/>
              <a:ea typeface="Verdana" panose="020B0604030504040204" pitchFamily="34" charset="0"/>
              <a:cs typeface="Verdana" panose="020B0604030504040204" pitchFamily="34" charset="0"/>
            </a:rPr>
            <a:t>Jean Monnet </a:t>
          </a:r>
          <a:r>
            <a:rPr lang="fr-BE" altLang="en-US" sz="2800" dirty="0" err="1" smtClean="0">
              <a:latin typeface="Verdana" panose="020B0604030504040204" pitchFamily="34" charset="0"/>
              <a:ea typeface="Verdana" panose="020B0604030504040204" pitchFamily="34" charset="0"/>
              <a:cs typeface="Verdana" panose="020B0604030504040204" pitchFamily="34" charset="0"/>
            </a:rPr>
            <a:t>Activities</a:t>
          </a:r>
          <a:endParaRPr lang="en-GB" sz="2800" dirty="0">
            <a:latin typeface="Verdana" panose="020B0604030504040204" pitchFamily="34" charset="0"/>
            <a:ea typeface="Verdana" panose="020B0604030504040204" pitchFamily="34" charset="0"/>
            <a:cs typeface="Verdana" panose="020B0604030504040204" pitchFamily="34" charset="0"/>
          </a:endParaRPr>
        </a:p>
      </dgm:t>
    </dgm:pt>
    <dgm:pt modelId="{E115BF13-A73E-476D-9F3C-5DD951A1EE6E}" type="sibTrans" cxnId="{532D847F-9DBA-4222-AAE7-F992866E260D}">
      <dgm:prSet/>
      <dgm:spPr/>
      <dgm:t>
        <a:bodyPr/>
        <a:lstStyle/>
        <a:p>
          <a:endParaRPr lang="en-GB"/>
        </a:p>
      </dgm:t>
    </dgm:pt>
    <dgm:pt modelId="{5CBA66FA-36E8-4419-809E-5F7040A2B724}" type="parTrans" cxnId="{532D847F-9DBA-4222-AAE7-F992866E260D}">
      <dgm:prSet/>
      <dgm:spPr/>
      <dgm:t>
        <a:bodyPr/>
        <a:lstStyle/>
        <a:p>
          <a:endParaRPr lang="en-GB"/>
        </a:p>
      </dgm:t>
    </dgm:pt>
    <dgm:pt modelId="{C724271F-8642-4ED7-983B-76E46361B89F}">
      <dgm:prSet phldrT="[Text]" custT="1"/>
      <dgm:spPr/>
      <dgm:t>
        <a:bodyPr/>
        <a:lstStyle/>
        <a:p>
          <a:r>
            <a:rPr lang="es-ES" sz="2800" dirty="0" err="1" smtClean="0">
              <a:latin typeface="Verdana" panose="020B0604030504040204" pitchFamily="34" charset="0"/>
              <a:ea typeface="Verdana" panose="020B0604030504040204" pitchFamily="34" charset="0"/>
              <a:cs typeface="Verdana" panose="020B0604030504040204" pitchFamily="34" charset="0"/>
            </a:rPr>
            <a:t>Capacity</a:t>
          </a:r>
          <a:r>
            <a:rPr lang="es-ES" sz="2800" dirty="0" smtClean="0">
              <a:latin typeface="Verdana" panose="020B0604030504040204" pitchFamily="34" charset="0"/>
              <a:ea typeface="Verdana" panose="020B0604030504040204" pitchFamily="34" charset="0"/>
              <a:cs typeface="Verdana" panose="020B0604030504040204" pitchFamily="34" charset="0"/>
            </a:rPr>
            <a:t> </a:t>
          </a:r>
          <a:r>
            <a:rPr lang="es-ES" sz="2800" dirty="0" err="1" smtClean="0">
              <a:latin typeface="Verdana" panose="020B0604030504040204" pitchFamily="34" charset="0"/>
              <a:ea typeface="Verdana" panose="020B0604030504040204" pitchFamily="34" charset="0"/>
              <a:cs typeface="Verdana" panose="020B0604030504040204" pitchFamily="34" charset="0"/>
            </a:rPr>
            <a:t>Building</a:t>
          </a:r>
          <a:r>
            <a:rPr lang="es-ES" sz="2800" dirty="0" smtClean="0">
              <a:latin typeface="Verdana" panose="020B0604030504040204" pitchFamily="34" charset="0"/>
              <a:ea typeface="Verdana" panose="020B0604030504040204" pitchFamily="34" charset="0"/>
              <a:cs typeface="Verdana" panose="020B0604030504040204" pitchFamily="34" charset="0"/>
            </a:rPr>
            <a:t> </a:t>
          </a:r>
          <a:r>
            <a:rPr lang="es-ES" sz="2800" dirty="0" err="1" smtClean="0">
              <a:latin typeface="Verdana" panose="020B0604030504040204" pitchFamily="34" charset="0"/>
              <a:ea typeface="Verdana" panose="020B0604030504040204" pitchFamily="34" charset="0"/>
              <a:cs typeface="Verdana" panose="020B0604030504040204" pitchFamily="34" charset="0"/>
            </a:rPr>
            <a:t>for</a:t>
          </a:r>
          <a:r>
            <a:rPr lang="es-ES" sz="2800" dirty="0" smtClean="0">
              <a:latin typeface="Verdana" panose="020B0604030504040204" pitchFamily="34" charset="0"/>
              <a:ea typeface="Verdana" panose="020B0604030504040204" pitchFamily="34" charset="0"/>
              <a:cs typeface="Verdana" panose="020B0604030504040204" pitchFamily="34" charset="0"/>
            </a:rPr>
            <a:t> HE</a:t>
          </a:r>
          <a:r>
            <a:rPr lang="fr-BE" altLang="en-US" sz="2800" dirty="0" smtClean="0">
              <a:latin typeface="Verdana" panose="020B0604030504040204" pitchFamily="34" charset="0"/>
              <a:ea typeface="Verdana" panose="020B0604030504040204" pitchFamily="34" charset="0"/>
              <a:cs typeface="Verdana" panose="020B0604030504040204" pitchFamily="34" charset="0"/>
            </a:rPr>
            <a:t> </a:t>
          </a:r>
          <a:endParaRPr lang="en-GB" sz="2800" dirty="0">
            <a:latin typeface="Verdana" panose="020B0604030504040204" pitchFamily="34" charset="0"/>
            <a:ea typeface="Verdana" panose="020B0604030504040204" pitchFamily="34" charset="0"/>
            <a:cs typeface="Verdana" panose="020B0604030504040204" pitchFamily="34" charset="0"/>
          </a:endParaRPr>
        </a:p>
      </dgm:t>
    </dgm:pt>
    <dgm:pt modelId="{C99A0977-4BFA-449C-A12C-E906665B4618}" type="sibTrans" cxnId="{D8373588-3032-46F5-8CE2-43C87C6ABD2E}">
      <dgm:prSet/>
      <dgm:spPr/>
      <dgm:t>
        <a:bodyPr/>
        <a:lstStyle/>
        <a:p>
          <a:endParaRPr lang="en-GB"/>
        </a:p>
      </dgm:t>
    </dgm:pt>
    <dgm:pt modelId="{01F842FE-EDD2-4510-B6FA-3E416D738369}" type="parTrans" cxnId="{D8373588-3032-46F5-8CE2-43C87C6ABD2E}">
      <dgm:prSet/>
      <dgm:spPr/>
      <dgm:t>
        <a:bodyPr/>
        <a:lstStyle/>
        <a:p>
          <a:endParaRPr lang="en-GB"/>
        </a:p>
      </dgm:t>
    </dgm:pt>
    <dgm:pt modelId="{C1C2294E-96FD-4EDF-B287-F29CE2E252EA}">
      <dgm:prSet phldrT="[Text]" custT="1"/>
      <dgm:spPr/>
      <dgm:t>
        <a:bodyPr/>
        <a:lstStyle/>
        <a:p>
          <a:r>
            <a:rPr lang="fr-BE" altLang="en-US" sz="2800" dirty="0" err="1" smtClean="0">
              <a:latin typeface="Verdana" panose="020B0604030504040204" pitchFamily="34" charset="0"/>
              <a:ea typeface="Verdana" panose="020B0604030504040204" pitchFamily="34" charset="0"/>
              <a:cs typeface="Verdana" panose="020B0604030504040204" pitchFamily="34" charset="0"/>
            </a:rPr>
            <a:t>Degree</a:t>
          </a:r>
          <a:r>
            <a:rPr lang="fr-BE" altLang="en-US" sz="2800" dirty="0" smtClean="0">
              <a:latin typeface="Verdana" panose="020B0604030504040204" pitchFamily="34" charset="0"/>
              <a:ea typeface="Verdana" panose="020B0604030504040204" pitchFamily="34" charset="0"/>
              <a:cs typeface="Verdana" panose="020B0604030504040204" pitchFamily="34" charset="0"/>
            </a:rPr>
            <a:t> </a:t>
          </a:r>
          <a:r>
            <a:rPr lang="fr-BE" altLang="en-US" sz="2800" dirty="0" err="1" smtClean="0">
              <a:latin typeface="Verdana" panose="020B0604030504040204" pitchFamily="34" charset="0"/>
              <a:ea typeface="Verdana" panose="020B0604030504040204" pitchFamily="34" charset="0"/>
              <a:cs typeface="Verdana" panose="020B0604030504040204" pitchFamily="34" charset="0"/>
            </a:rPr>
            <a:t>mobility</a:t>
          </a:r>
          <a:endParaRPr lang="fr-BE" altLang="en-US" sz="2800" dirty="0" smtClean="0">
            <a:latin typeface="Verdana" panose="020B0604030504040204" pitchFamily="34" charset="0"/>
            <a:ea typeface="Verdana" panose="020B0604030504040204" pitchFamily="34" charset="0"/>
            <a:cs typeface="Verdana" panose="020B0604030504040204" pitchFamily="34" charset="0"/>
          </a:endParaRPr>
        </a:p>
        <a:p>
          <a:r>
            <a:rPr lang="fr-BE" altLang="en-US" sz="2800" dirty="0" smtClean="0">
              <a:latin typeface="Verdana" panose="020B0604030504040204" pitchFamily="34" charset="0"/>
              <a:ea typeface="Verdana" panose="020B0604030504040204" pitchFamily="34" charset="0"/>
              <a:cs typeface="Verdana" panose="020B0604030504040204" pitchFamily="34" charset="0"/>
            </a:rPr>
            <a:t>EMJMD </a:t>
          </a:r>
          <a:endParaRPr lang="en-GB" sz="2800" dirty="0">
            <a:latin typeface="Verdana" panose="020B0604030504040204" pitchFamily="34" charset="0"/>
            <a:ea typeface="Verdana" panose="020B0604030504040204" pitchFamily="34" charset="0"/>
            <a:cs typeface="Verdana" panose="020B0604030504040204" pitchFamily="34" charset="0"/>
          </a:endParaRPr>
        </a:p>
      </dgm:t>
    </dgm:pt>
    <dgm:pt modelId="{F3E5005F-6B0F-468C-9F86-34D71C9EAE04}" type="sibTrans" cxnId="{C1073E74-04AD-48B3-8919-5657DC5FA5DA}">
      <dgm:prSet/>
      <dgm:spPr/>
      <dgm:t>
        <a:bodyPr/>
        <a:lstStyle/>
        <a:p>
          <a:endParaRPr lang="en-GB"/>
        </a:p>
      </dgm:t>
    </dgm:pt>
    <dgm:pt modelId="{133FFC95-2F91-4AD2-B4AC-0DC265F34C2E}" type="parTrans" cxnId="{C1073E74-04AD-48B3-8919-5657DC5FA5DA}">
      <dgm:prSet/>
      <dgm:spPr/>
      <dgm:t>
        <a:bodyPr/>
        <a:lstStyle/>
        <a:p>
          <a:endParaRPr lang="en-GB"/>
        </a:p>
      </dgm:t>
    </dgm:pt>
    <dgm:pt modelId="{10DEDC5F-2026-4559-B19E-40EAF168EF33}">
      <dgm:prSet phldrT="[Text]" custT="1"/>
      <dgm:spPr/>
      <dgm:t>
        <a:bodyPr/>
        <a:lstStyle/>
        <a:p>
          <a:r>
            <a:rPr lang="en-GB" altLang="en-US" sz="2800" dirty="0" smtClean="0">
              <a:latin typeface="Verdana" panose="020B0604030504040204" pitchFamily="34" charset="0"/>
              <a:ea typeface="Verdana" panose="020B0604030504040204" pitchFamily="34" charset="0"/>
              <a:cs typeface="Verdana" panose="020B0604030504040204" pitchFamily="34" charset="0"/>
            </a:rPr>
            <a:t>International credit mobility </a:t>
          </a:r>
          <a:endParaRPr lang="en-GB" sz="2800" dirty="0">
            <a:latin typeface="Verdana" panose="020B0604030504040204" pitchFamily="34" charset="0"/>
            <a:ea typeface="Verdana" panose="020B0604030504040204" pitchFamily="34" charset="0"/>
            <a:cs typeface="Verdana" panose="020B0604030504040204" pitchFamily="34" charset="0"/>
          </a:endParaRPr>
        </a:p>
      </dgm:t>
    </dgm:pt>
    <dgm:pt modelId="{D4271523-5826-4F72-A7BC-A5A1872DFC99}" type="sibTrans" cxnId="{4FAAE9A1-6BC9-4C8B-B77E-60E62B77ECBE}">
      <dgm:prSet/>
      <dgm:spPr/>
      <dgm:t>
        <a:bodyPr/>
        <a:lstStyle/>
        <a:p>
          <a:endParaRPr lang="en-GB"/>
        </a:p>
      </dgm:t>
    </dgm:pt>
    <dgm:pt modelId="{B413466B-0455-4F57-9752-CA4078A0DB56}" type="parTrans" cxnId="{4FAAE9A1-6BC9-4C8B-B77E-60E62B77ECBE}">
      <dgm:prSet/>
      <dgm:spPr/>
      <dgm:t>
        <a:bodyPr/>
        <a:lstStyle/>
        <a:p>
          <a:endParaRPr lang="en-GB"/>
        </a:p>
      </dgm:t>
    </dgm:pt>
    <dgm:pt modelId="{1D00A9B0-0B1D-4CEC-AADD-843D542C706F}">
      <dgm:prSet phldrT="[Text]" custT="1"/>
      <dgm:spPr/>
      <dgm:t>
        <a:bodyPr/>
        <a:lstStyle/>
        <a:p>
          <a:r>
            <a:rPr lang="es-ES" sz="3200" dirty="0" err="1" smtClean="0">
              <a:latin typeface="Verdana" panose="020B0604030504040204" pitchFamily="34" charset="0"/>
              <a:ea typeface="Verdana" panose="020B0604030504040204" pitchFamily="34" charset="0"/>
              <a:cs typeface="Verdana" panose="020B0604030504040204" pitchFamily="34" charset="0"/>
            </a:rPr>
            <a:t>Academic</a:t>
          </a:r>
          <a:r>
            <a:rPr lang="es-ES" sz="3200" dirty="0" smtClean="0">
              <a:latin typeface="Verdana" panose="020B0604030504040204" pitchFamily="34" charset="0"/>
              <a:ea typeface="Verdana" panose="020B0604030504040204" pitchFamily="34" charset="0"/>
              <a:cs typeface="Verdana" panose="020B0604030504040204" pitchFamily="34" charset="0"/>
            </a:rPr>
            <a:t> </a:t>
          </a:r>
          <a:r>
            <a:rPr lang="es-ES" sz="3200" dirty="0" err="1" smtClean="0">
              <a:latin typeface="Verdana" panose="020B0604030504040204" pitchFamily="34" charset="0"/>
              <a:ea typeface="Verdana" panose="020B0604030504040204" pitchFamily="34" charset="0"/>
              <a:cs typeface="Verdana" panose="020B0604030504040204" pitchFamily="34" charset="0"/>
            </a:rPr>
            <a:t>cooperation</a:t>
          </a:r>
          <a:endParaRPr lang="en-GB" sz="3200" dirty="0">
            <a:latin typeface="Verdana" panose="020B0604030504040204" pitchFamily="34" charset="0"/>
            <a:ea typeface="Verdana" panose="020B0604030504040204" pitchFamily="34" charset="0"/>
            <a:cs typeface="Verdana" panose="020B0604030504040204" pitchFamily="34" charset="0"/>
          </a:endParaRPr>
        </a:p>
      </dgm:t>
    </dgm:pt>
    <dgm:pt modelId="{49C198ED-0208-4B59-A3AD-057382B2DAEA}" type="sibTrans" cxnId="{1DF10D6F-74C1-4CA5-B1F1-DCD7E93D5F4B}">
      <dgm:prSet/>
      <dgm:spPr/>
      <dgm:t>
        <a:bodyPr/>
        <a:lstStyle/>
        <a:p>
          <a:endParaRPr lang="en-GB"/>
        </a:p>
      </dgm:t>
    </dgm:pt>
    <dgm:pt modelId="{44873308-B32E-423C-8660-26B76E5A3E0E}" type="parTrans" cxnId="{1DF10D6F-74C1-4CA5-B1F1-DCD7E93D5F4B}">
      <dgm:prSet/>
      <dgm:spPr/>
      <dgm:t>
        <a:bodyPr/>
        <a:lstStyle/>
        <a:p>
          <a:endParaRPr lang="en-GB"/>
        </a:p>
      </dgm:t>
    </dgm:pt>
    <dgm:pt modelId="{8B9D0234-37A7-4CAA-B780-6EF1A088D8A6}" type="pres">
      <dgm:prSet presAssocID="{C8CAA471-9791-41F1-9CC3-9CAB84B1509B}" presName="theList" presStyleCnt="0">
        <dgm:presLayoutVars>
          <dgm:dir/>
          <dgm:animLvl val="lvl"/>
          <dgm:resizeHandles val="exact"/>
        </dgm:presLayoutVars>
      </dgm:prSet>
      <dgm:spPr/>
      <dgm:t>
        <a:bodyPr/>
        <a:lstStyle/>
        <a:p>
          <a:endParaRPr lang="en-GB"/>
        </a:p>
      </dgm:t>
    </dgm:pt>
    <dgm:pt modelId="{FF49E538-247F-48E7-8D57-512FB7EFFAD2}" type="pres">
      <dgm:prSet presAssocID="{EB4E35D9-67FE-4447-9FB2-CF87D73006EB}" presName="compNode" presStyleCnt="0"/>
      <dgm:spPr/>
      <dgm:t>
        <a:bodyPr/>
        <a:lstStyle/>
        <a:p>
          <a:endParaRPr lang="en-GB"/>
        </a:p>
      </dgm:t>
    </dgm:pt>
    <dgm:pt modelId="{56E78D1E-3B60-40F9-9804-1728DC5318DB}" type="pres">
      <dgm:prSet presAssocID="{EB4E35D9-67FE-4447-9FB2-CF87D73006EB}" presName="aNode" presStyleLbl="bgShp" presStyleIdx="0" presStyleCnt="2" custLinFactNeighborX="1170" custLinFactNeighborY="275"/>
      <dgm:spPr/>
      <dgm:t>
        <a:bodyPr/>
        <a:lstStyle/>
        <a:p>
          <a:endParaRPr lang="en-GB"/>
        </a:p>
      </dgm:t>
    </dgm:pt>
    <dgm:pt modelId="{3E67D344-DE0E-42B3-8CB8-2B5DD1568DC6}" type="pres">
      <dgm:prSet presAssocID="{EB4E35D9-67FE-4447-9FB2-CF87D73006EB}" presName="textNode" presStyleLbl="bgShp" presStyleIdx="0" presStyleCnt="2"/>
      <dgm:spPr/>
      <dgm:t>
        <a:bodyPr/>
        <a:lstStyle/>
        <a:p>
          <a:endParaRPr lang="en-GB"/>
        </a:p>
      </dgm:t>
    </dgm:pt>
    <dgm:pt modelId="{B5585091-030C-4B33-A9D6-220C2D7E34B3}" type="pres">
      <dgm:prSet presAssocID="{EB4E35D9-67FE-4447-9FB2-CF87D73006EB}" presName="compChildNode" presStyleCnt="0"/>
      <dgm:spPr/>
      <dgm:t>
        <a:bodyPr/>
        <a:lstStyle/>
        <a:p>
          <a:endParaRPr lang="en-GB"/>
        </a:p>
      </dgm:t>
    </dgm:pt>
    <dgm:pt modelId="{73668CD3-99E6-4A27-A0FA-1A24DB1812B3}" type="pres">
      <dgm:prSet presAssocID="{EB4E35D9-67FE-4447-9FB2-CF87D73006EB}" presName="theInnerList" presStyleCnt="0"/>
      <dgm:spPr/>
      <dgm:t>
        <a:bodyPr/>
        <a:lstStyle/>
        <a:p>
          <a:endParaRPr lang="en-GB"/>
        </a:p>
      </dgm:t>
    </dgm:pt>
    <dgm:pt modelId="{688F182F-967E-4F8D-BF5F-C9C73E9B51F5}" type="pres">
      <dgm:prSet presAssocID="{10DEDC5F-2026-4559-B19E-40EAF168EF33}" presName="childNode" presStyleLbl="node1" presStyleIdx="0" presStyleCnt="4" custLinFactY="-4693" custLinFactNeighborY="-100000">
        <dgm:presLayoutVars>
          <dgm:bulletEnabled val="1"/>
        </dgm:presLayoutVars>
      </dgm:prSet>
      <dgm:spPr/>
      <dgm:t>
        <a:bodyPr/>
        <a:lstStyle/>
        <a:p>
          <a:endParaRPr lang="en-GB"/>
        </a:p>
      </dgm:t>
    </dgm:pt>
    <dgm:pt modelId="{DA94ED33-8050-46CC-8211-9C598B97B76B}" type="pres">
      <dgm:prSet presAssocID="{10DEDC5F-2026-4559-B19E-40EAF168EF33}" presName="aSpace2" presStyleCnt="0"/>
      <dgm:spPr/>
      <dgm:t>
        <a:bodyPr/>
        <a:lstStyle/>
        <a:p>
          <a:endParaRPr lang="en-GB"/>
        </a:p>
      </dgm:t>
    </dgm:pt>
    <dgm:pt modelId="{20489CB7-98AB-4C8A-957F-C292689958CA}" type="pres">
      <dgm:prSet presAssocID="{C1C2294E-96FD-4EDF-B287-F29CE2E252EA}" presName="childNode" presStyleLbl="node1" presStyleIdx="1" presStyleCnt="4" custLinFactY="-6952" custLinFactNeighborY="-100000">
        <dgm:presLayoutVars>
          <dgm:bulletEnabled val="1"/>
        </dgm:presLayoutVars>
      </dgm:prSet>
      <dgm:spPr/>
      <dgm:t>
        <a:bodyPr/>
        <a:lstStyle/>
        <a:p>
          <a:endParaRPr lang="en-GB"/>
        </a:p>
      </dgm:t>
    </dgm:pt>
    <dgm:pt modelId="{DAB08B0A-5900-4DB8-9F64-E5351EFD8AEA}" type="pres">
      <dgm:prSet presAssocID="{EB4E35D9-67FE-4447-9FB2-CF87D73006EB}" presName="aSpace" presStyleCnt="0"/>
      <dgm:spPr/>
    </dgm:pt>
    <dgm:pt modelId="{4F3EA403-1840-4116-9008-5EAD3949B21B}" type="pres">
      <dgm:prSet presAssocID="{1D00A9B0-0B1D-4CEC-AADD-843D542C706F}" presName="compNode" presStyleCnt="0"/>
      <dgm:spPr/>
    </dgm:pt>
    <dgm:pt modelId="{30BC8C00-21A3-473E-95E1-EAD950E108E4}" type="pres">
      <dgm:prSet presAssocID="{1D00A9B0-0B1D-4CEC-AADD-843D542C706F}" presName="aNode" presStyleLbl="bgShp" presStyleIdx="1" presStyleCnt="2" custLinFactNeighborX="1170" custLinFactNeighborY="-2865"/>
      <dgm:spPr/>
      <dgm:t>
        <a:bodyPr/>
        <a:lstStyle/>
        <a:p>
          <a:endParaRPr lang="en-GB"/>
        </a:p>
      </dgm:t>
    </dgm:pt>
    <dgm:pt modelId="{E394E2AB-CF8F-44CB-A95C-1FA668449415}" type="pres">
      <dgm:prSet presAssocID="{1D00A9B0-0B1D-4CEC-AADD-843D542C706F}" presName="textNode" presStyleLbl="bgShp" presStyleIdx="1" presStyleCnt="2"/>
      <dgm:spPr/>
      <dgm:t>
        <a:bodyPr/>
        <a:lstStyle/>
        <a:p>
          <a:endParaRPr lang="en-GB"/>
        </a:p>
      </dgm:t>
    </dgm:pt>
    <dgm:pt modelId="{2291B699-EEC6-47A9-A2D0-28C31FFD69F3}" type="pres">
      <dgm:prSet presAssocID="{1D00A9B0-0B1D-4CEC-AADD-843D542C706F}" presName="compChildNode" presStyleCnt="0"/>
      <dgm:spPr/>
    </dgm:pt>
    <dgm:pt modelId="{7E336597-FE35-4A06-AF11-C3CA28F1F0E8}" type="pres">
      <dgm:prSet presAssocID="{1D00A9B0-0B1D-4CEC-AADD-843D542C706F}" presName="theInnerList" presStyleCnt="0"/>
      <dgm:spPr/>
    </dgm:pt>
    <dgm:pt modelId="{2FBAAD7B-C744-4F36-8AA9-FCB9B192C18E}" type="pres">
      <dgm:prSet presAssocID="{C724271F-8642-4ED7-983B-76E46361B89F}" presName="childNode" presStyleLbl="node1" presStyleIdx="2" presStyleCnt="4" custLinFactNeighborY="-88636">
        <dgm:presLayoutVars>
          <dgm:bulletEnabled val="1"/>
        </dgm:presLayoutVars>
      </dgm:prSet>
      <dgm:spPr/>
      <dgm:t>
        <a:bodyPr/>
        <a:lstStyle/>
        <a:p>
          <a:endParaRPr lang="en-GB"/>
        </a:p>
      </dgm:t>
    </dgm:pt>
    <dgm:pt modelId="{EB491009-358C-41AA-9256-6598C0735AF8}" type="pres">
      <dgm:prSet presAssocID="{C724271F-8642-4ED7-983B-76E46361B89F}" presName="aSpace2" presStyleCnt="0"/>
      <dgm:spPr/>
      <dgm:t>
        <a:bodyPr/>
        <a:lstStyle/>
        <a:p>
          <a:endParaRPr lang="en-GB"/>
        </a:p>
      </dgm:t>
    </dgm:pt>
    <dgm:pt modelId="{1F7C844D-C468-4503-8DB2-DD3C8C1FAEF1}" type="pres">
      <dgm:prSet presAssocID="{89331909-9815-41AB-AFC8-89AF0BDE34F7}" presName="childNode" presStyleLbl="node1" presStyleIdx="3" presStyleCnt="4" custLinFactY="-1635" custLinFactNeighborY="-100000">
        <dgm:presLayoutVars>
          <dgm:bulletEnabled val="1"/>
        </dgm:presLayoutVars>
      </dgm:prSet>
      <dgm:spPr/>
      <dgm:t>
        <a:bodyPr/>
        <a:lstStyle/>
        <a:p>
          <a:endParaRPr lang="en-GB"/>
        </a:p>
      </dgm:t>
    </dgm:pt>
  </dgm:ptLst>
  <dgm:cxnLst>
    <dgm:cxn modelId="{1DF10D6F-74C1-4CA5-B1F1-DCD7E93D5F4B}" srcId="{C8CAA471-9791-41F1-9CC3-9CAB84B1509B}" destId="{1D00A9B0-0B1D-4CEC-AADD-843D542C706F}" srcOrd="1" destOrd="0" parTransId="{44873308-B32E-423C-8660-26B76E5A3E0E}" sibTransId="{49C198ED-0208-4B59-A3AD-057382B2DAEA}"/>
    <dgm:cxn modelId="{4C1E7E66-AC7F-4948-83DF-51C08083D30D}" srcId="{C8CAA471-9791-41F1-9CC3-9CAB84B1509B}" destId="{EB4E35D9-67FE-4447-9FB2-CF87D73006EB}" srcOrd="0" destOrd="0" parTransId="{F6F9DB82-1974-4266-9D68-4A21A50204B6}" sibTransId="{C024A004-B65A-4007-AB93-72A4A28B8D0F}"/>
    <dgm:cxn modelId="{E2B0FAED-F59E-4269-B7CD-4BB9B6793319}" type="presOf" srcId="{1D00A9B0-0B1D-4CEC-AADD-843D542C706F}" destId="{30BC8C00-21A3-473E-95E1-EAD950E108E4}" srcOrd="0" destOrd="0" presId="urn:microsoft.com/office/officeart/2005/8/layout/lProcess2"/>
    <dgm:cxn modelId="{4FAAE9A1-6BC9-4C8B-B77E-60E62B77ECBE}" srcId="{EB4E35D9-67FE-4447-9FB2-CF87D73006EB}" destId="{10DEDC5F-2026-4559-B19E-40EAF168EF33}" srcOrd="0" destOrd="0" parTransId="{B413466B-0455-4F57-9752-CA4078A0DB56}" sibTransId="{D4271523-5826-4F72-A7BC-A5A1872DFC99}"/>
    <dgm:cxn modelId="{C1073E74-04AD-48B3-8919-5657DC5FA5DA}" srcId="{EB4E35D9-67FE-4447-9FB2-CF87D73006EB}" destId="{C1C2294E-96FD-4EDF-B287-F29CE2E252EA}" srcOrd="1" destOrd="0" parTransId="{133FFC95-2F91-4AD2-B4AC-0DC265F34C2E}" sibTransId="{F3E5005F-6B0F-468C-9F86-34D71C9EAE04}"/>
    <dgm:cxn modelId="{028DEB8A-49AD-4CE8-9A95-E0124EDAE582}" type="presOf" srcId="{C724271F-8642-4ED7-983B-76E46361B89F}" destId="{2FBAAD7B-C744-4F36-8AA9-FCB9B192C18E}" srcOrd="0" destOrd="0" presId="urn:microsoft.com/office/officeart/2005/8/layout/lProcess2"/>
    <dgm:cxn modelId="{532D847F-9DBA-4222-AAE7-F992866E260D}" srcId="{1D00A9B0-0B1D-4CEC-AADD-843D542C706F}" destId="{89331909-9815-41AB-AFC8-89AF0BDE34F7}" srcOrd="1" destOrd="0" parTransId="{5CBA66FA-36E8-4419-809E-5F7040A2B724}" sibTransId="{E115BF13-A73E-476D-9F3C-5DD951A1EE6E}"/>
    <dgm:cxn modelId="{D8CCF643-A76C-4B5D-BA66-A748E1FBA321}" type="presOf" srcId="{89331909-9815-41AB-AFC8-89AF0BDE34F7}" destId="{1F7C844D-C468-4503-8DB2-DD3C8C1FAEF1}" srcOrd="0" destOrd="0" presId="urn:microsoft.com/office/officeart/2005/8/layout/lProcess2"/>
    <dgm:cxn modelId="{52785E52-4F7B-40DE-B548-3F71DD06D7B7}" type="presOf" srcId="{EB4E35D9-67FE-4447-9FB2-CF87D73006EB}" destId="{3E67D344-DE0E-42B3-8CB8-2B5DD1568DC6}" srcOrd="1" destOrd="0" presId="urn:microsoft.com/office/officeart/2005/8/layout/lProcess2"/>
    <dgm:cxn modelId="{7A5C1915-714C-4940-8574-04B807176BAE}" type="presOf" srcId="{1D00A9B0-0B1D-4CEC-AADD-843D542C706F}" destId="{E394E2AB-CF8F-44CB-A95C-1FA668449415}" srcOrd="1" destOrd="0" presId="urn:microsoft.com/office/officeart/2005/8/layout/lProcess2"/>
    <dgm:cxn modelId="{9E82BD9E-85D9-43A2-ACD6-CAE5B54D0F82}" type="presOf" srcId="{10DEDC5F-2026-4559-B19E-40EAF168EF33}" destId="{688F182F-967E-4F8D-BF5F-C9C73E9B51F5}" srcOrd="0" destOrd="0" presId="urn:microsoft.com/office/officeart/2005/8/layout/lProcess2"/>
    <dgm:cxn modelId="{D8373588-3032-46F5-8CE2-43C87C6ABD2E}" srcId="{1D00A9B0-0B1D-4CEC-AADD-843D542C706F}" destId="{C724271F-8642-4ED7-983B-76E46361B89F}" srcOrd="0" destOrd="0" parTransId="{01F842FE-EDD2-4510-B6FA-3E416D738369}" sibTransId="{C99A0977-4BFA-449C-A12C-E906665B4618}"/>
    <dgm:cxn modelId="{57A17B06-BE62-4863-9F97-6FDB903461B0}" type="presOf" srcId="{C1C2294E-96FD-4EDF-B287-F29CE2E252EA}" destId="{20489CB7-98AB-4C8A-957F-C292689958CA}" srcOrd="0" destOrd="0" presId="urn:microsoft.com/office/officeart/2005/8/layout/lProcess2"/>
    <dgm:cxn modelId="{B1DAD674-4E8B-4A92-A84F-138D6897301C}" type="presOf" srcId="{EB4E35D9-67FE-4447-9FB2-CF87D73006EB}" destId="{56E78D1E-3B60-40F9-9804-1728DC5318DB}" srcOrd="0" destOrd="0" presId="urn:microsoft.com/office/officeart/2005/8/layout/lProcess2"/>
    <dgm:cxn modelId="{DE4348D7-3CDF-45C4-A739-1B76685F7278}" type="presOf" srcId="{C8CAA471-9791-41F1-9CC3-9CAB84B1509B}" destId="{8B9D0234-37A7-4CAA-B780-6EF1A088D8A6}" srcOrd="0" destOrd="0" presId="urn:microsoft.com/office/officeart/2005/8/layout/lProcess2"/>
    <dgm:cxn modelId="{02625426-B7BD-419D-9794-1978F51287A0}" type="presParOf" srcId="{8B9D0234-37A7-4CAA-B780-6EF1A088D8A6}" destId="{FF49E538-247F-48E7-8D57-512FB7EFFAD2}" srcOrd="0" destOrd="0" presId="urn:microsoft.com/office/officeart/2005/8/layout/lProcess2"/>
    <dgm:cxn modelId="{26F61B1E-806E-4E0C-87BA-1A06902AD397}" type="presParOf" srcId="{FF49E538-247F-48E7-8D57-512FB7EFFAD2}" destId="{56E78D1E-3B60-40F9-9804-1728DC5318DB}" srcOrd="0" destOrd="0" presId="urn:microsoft.com/office/officeart/2005/8/layout/lProcess2"/>
    <dgm:cxn modelId="{DE1D44C3-3E67-492C-A34D-FCE1856E359E}" type="presParOf" srcId="{FF49E538-247F-48E7-8D57-512FB7EFFAD2}" destId="{3E67D344-DE0E-42B3-8CB8-2B5DD1568DC6}" srcOrd="1" destOrd="0" presId="urn:microsoft.com/office/officeart/2005/8/layout/lProcess2"/>
    <dgm:cxn modelId="{328AC718-89AD-47D0-B5A7-DF01ABA9ADF3}" type="presParOf" srcId="{FF49E538-247F-48E7-8D57-512FB7EFFAD2}" destId="{B5585091-030C-4B33-A9D6-220C2D7E34B3}" srcOrd="2" destOrd="0" presId="urn:microsoft.com/office/officeart/2005/8/layout/lProcess2"/>
    <dgm:cxn modelId="{ABC8C202-D2E4-479B-82C6-DC197C84C93A}" type="presParOf" srcId="{B5585091-030C-4B33-A9D6-220C2D7E34B3}" destId="{73668CD3-99E6-4A27-A0FA-1A24DB1812B3}" srcOrd="0" destOrd="0" presId="urn:microsoft.com/office/officeart/2005/8/layout/lProcess2"/>
    <dgm:cxn modelId="{10F9FD38-BD18-4C91-B8EC-0D279A41E6C4}" type="presParOf" srcId="{73668CD3-99E6-4A27-A0FA-1A24DB1812B3}" destId="{688F182F-967E-4F8D-BF5F-C9C73E9B51F5}" srcOrd="0" destOrd="0" presId="urn:microsoft.com/office/officeart/2005/8/layout/lProcess2"/>
    <dgm:cxn modelId="{0544B878-48F0-4E09-B338-46F8836B7F84}" type="presParOf" srcId="{73668CD3-99E6-4A27-A0FA-1A24DB1812B3}" destId="{DA94ED33-8050-46CC-8211-9C598B97B76B}" srcOrd="1" destOrd="0" presId="urn:microsoft.com/office/officeart/2005/8/layout/lProcess2"/>
    <dgm:cxn modelId="{306F57BF-5E9C-4B7B-8727-45336A7619B1}" type="presParOf" srcId="{73668CD3-99E6-4A27-A0FA-1A24DB1812B3}" destId="{20489CB7-98AB-4C8A-957F-C292689958CA}" srcOrd="2" destOrd="0" presId="urn:microsoft.com/office/officeart/2005/8/layout/lProcess2"/>
    <dgm:cxn modelId="{1BD6FED6-3E32-4CB5-82BD-CCC6043A48E6}" type="presParOf" srcId="{8B9D0234-37A7-4CAA-B780-6EF1A088D8A6}" destId="{DAB08B0A-5900-4DB8-9F64-E5351EFD8AEA}" srcOrd="1" destOrd="0" presId="urn:microsoft.com/office/officeart/2005/8/layout/lProcess2"/>
    <dgm:cxn modelId="{D2574401-B22A-4F25-B653-F4CE3DF9981B}" type="presParOf" srcId="{8B9D0234-37A7-4CAA-B780-6EF1A088D8A6}" destId="{4F3EA403-1840-4116-9008-5EAD3949B21B}" srcOrd="2" destOrd="0" presId="urn:microsoft.com/office/officeart/2005/8/layout/lProcess2"/>
    <dgm:cxn modelId="{D70E76D4-F952-4A49-A3A0-A095C10D1C7A}" type="presParOf" srcId="{4F3EA403-1840-4116-9008-5EAD3949B21B}" destId="{30BC8C00-21A3-473E-95E1-EAD950E108E4}" srcOrd="0" destOrd="0" presId="urn:microsoft.com/office/officeart/2005/8/layout/lProcess2"/>
    <dgm:cxn modelId="{FB25960F-329F-4198-8752-47DAC540F350}" type="presParOf" srcId="{4F3EA403-1840-4116-9008-5EAD3949B21B}" destId="{E394E2AB-CF8F-44CB-A95C-1FA668449415}" srcOrd="1" destOrd="0" presId="urn:microsoft.com/office/officeart/2005/8/layout/lProcess2"/>
    <dgm:cxn modelId="{6C1CE80A-F885-4ED1-99A2-0039F5F84361}" type="presParOf" srcId="{4F3EA403-1840-4116-9008-5EAD3949B21B}" destId="{2291B699-EEC6-47A9-A2D0-28C31FFD69F3}" srcOrd="2" destOrd="0" presId="urn:microsoft.com/office/officeart/2005/8/layout/lProcess2"/>
    <dgm:cxn modelId="{F4EEEE26-6867-46B6-B45D-84E1CB3178F1}" type="presParOf" srcId="{2291B699-EEC6-47A9-A2D0-28C31FFD69F3}" destId="{7E336597-FE35-4A06-AF11-C3CA28F1F0E8}" srcOrd="0" destOrd="0" presId="urn:microsoft.com/office/officeart/2005/8/layout/lProcess2"/>
    <dgm:cxn modelId="{34CEEEDE-FC14-41DA-8BE5-3F64066EE52C}" type="presParOf" srcId="{7E336597-FE35-4A06-AF11-C3CA28F1F0E8}" destId="{2FBAAD7B-C744-4F36-8AA9-FCB9B192C18E}" srcOrd="0" destOrd="0" presId="urn:microsoft.com/office/officeart/2005/8/layout/lProcess2"/>
    <dgm:cxn modelId="{B5593E71-DA64-4F6E-B83D-BF9521646897}" type="presParOf" srcId="{7E336597-FE35-4A06-AF11-C3CA28F1F0E8}" destId="{EB491009-358C-41AA-9256-6598C0735AF8}" srcOrd="1" destOrd="0" presId="urn:microsoft.com/office/officeart/2005/8/layout/lProcess2"/>
    <dgm:cxn modelId="{13129E5C-77EA-4324-9E96-4D7A3A2DC7D0}" type="presParOf" srcId="{7E336597-FE35-4A06-AF11-C3CA28F1F0E8}" destId="{1F7C844D-C468-4503-8DB2-DD3C8C1FAEF1}" srcOrd="2" destOrd="0" presId="urn:microsoft.com/office/officeart/2005/8/layout/lProcess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E78D1E-3B60-40F9-9804-1728DC5318DB}">
      <dsp:nvSpPr>
        <dsp:cNvPr id="0" name=""/>
        <dsp:cNvSpPr/>
      </dsp:nvSpPr>
      <dsp:spPr>
        <a:xfrm>
          <a:off x="50576" y="0"/>
          <a:ext cx="3970016" cy="4971683"/>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 sz="3200" kern="1200" dirty="0" err="1" smtClean="0">
              <a:latin typeface="Verdana" panose="020B0604030504040204" pitchFamily="34" charset="0"/>
              <a:ea typeface="Verdana" panose="020B0604030504040204" pitchFamily="34" charset="0"/>
              <a:cs typeface="Verdana" panose="020B0604030504040204" pitchFamily="34" charset="0"/>
            </a:rPr>
            <a:t>Academic</a:t>
          </a:r>
          <a:r>
            <a:rPr lang="es-ES" sz="3200" kern="1200" dirty="0" smtClean="0">
              <a:latin typeface="Verdana" panose="020B0604030504040204" pitchFamily="34" charset="0"/>
              <a:ea typeface="Verdana" panose="020B0604030504040204" pitchFamily="34" charset="0"/>
              <a:cs typeface="Verdana" panose="020B0604030504040204" pitchFamily="34" charset="0"/>
            </a:rPr>
            <a:t> </a:t>
          </a:r>
          <a:r>
            <a:rPr lang="es-ES" sz="3200" kern="1200" dirty="0" err="1" smtClean="0">
              <a:latin typeface="Verdana" panose="020B0604030504040204" pitchFamily="34" charset="0"/>
              <a:ea typeface="Verdana" panose="020B0604030504040204" pitchFamily="34" charset="0"/>
              <a:cs typeface="Verdana" panose="020B0604030504040204" pitchFamily="34" charset="0"/>
            </a:rPr>
            <a:t>mobility</a:t>
          </a:r>
          <a:endParaRPr lang="en-GB" sz="3200" kern="1200" dirty="0">
            <a:latin typeface="Verdana" panose="020B0604030504040204" pitchFamily="34" charset="0"/>
            <a:ea typeface="Verdana" panose="020B0604030504040204" pitchFamily="34" charset="0"/>
            <a:cs typeface="Verdana" panose="020B0604030504040204" pitchFamily="34" charset="0"/>
          </a:endParaRPr>
        </a:p>
      </dsp:txBody>
      <dsp:txXfrm>
        <a:off x="50576" y="0"/>
        <a:ext cx="3970016" cy="1491504"/>
      </dsp:txXfrm>
    </dsp:sp>
    <dsp:sp modelId="{688F182F-967E-4F8D-BF5F-C9C73E9B51F5}">
      <dsp:nvSpPr>
        <dsp:cNvPr id="0" name=""/>
        <dsp:cNvSpPr/>
      </dsp:nvSpPr>
      <dsp:spPr>
        <a:xfrm>
          <a:off x="401128" y="1191991"/>
          <a:ext cx="3176013" cy="149903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lvl="0" algn="ctr" defTabSz="1244600">
            <a:lnSpc>
              <a:spcPct val="90000"/>
            </a:lnSpc>
            <a:spcBef>
              <a:spcPct val="0"/>
            </a:spcBef>
            <a:spcAft>
              <a:spcPct val="35000"/>
            </a:spcAft>
          </a:pPr>
          <a:r>
            <a:rPr lang="en-GB" altLang="en-US" sz="2800" kern="1200" dirty="0" smtClean="0">
              <a:latin typeface="Verdana" panose="020B0604030504040204" pitchFamily="34" charset="0"/>
              <a:ea typeface="Verdana" panose="020B0604030504040204" pitchFamily="34" charset="0"/>
              <a:cs typeface="Verdana" panose="020B0604030504040204" pitchFamily="34" charset="0"/>
            </a:rPr>
            <a:t>International credit mobility </a:t>
          </a:r>
          <a:endParaRPr lang="en-GB" sz="2800" kern="1200" dirty="0">
            <a:latin typeface="Verdana" panose="020B0604030504040204" pitchFamily="34" charset="0"/>
            <a:ea typeface="Verdana" panose="020B0604030504040204" pitchFamily="34" charset="0"/>
            <a:cs typeface="Verdana" panose="020B0604030504040204" pitchFamily="34" charset="0"/>
          </a:endParaRPr>
        </a:p>
      </dsp:txBody>
      <dsp:txXfrm>
        <a:off x="445033" y="1235896"/>
        <a:ext cx="3088203" cy="1411220"/>
      </dsp:txXfrm>
    </dsp:sp>
    <dsp:sp modelId="{20489CB7-98AB-4C8A-957F-C292689958CA}">
      <dsp:nvSpPr>
        <dsp:cNvPr id="0" name=""/>
        <dsp:cNvSpPr/>
      </dsp:nvSpPr>
      <dsp:spPr>
        <a:xfrm>
          <a:off x="401128" y="2887779"/>
          <a:ext cx="3176013" cy="1499030"/>
        </a:xfrm>
        <a:prstGeom prst="roundRect">
          <a:avLst>
            <a:gd name="adj" fmla="val 10000"/>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lvl="0" algn="ctr" defTabSz="1244600">
            <a:lnSpc>
              <a:spcPct val="90000"/>
            </a:lnSpc>
            <a:spcBef>
              <a:spcPct val="0"/>
            </a:spcBef>
            <a:spcAft>
              <a:spcPct val="35000"/>
            </a:spcAft>
          </a:pPr>
          <a:r>
            <a:rPr lang="fr-BE" altLang="en-US" sz="2800" kern="1200" dirty="0" err="1" smtClean="0">
              <a:latin typeface="Verdana" panose="020B0604030504040204" pitchFamily="34" charset="0"/>
              <a:ea typeface="Verdana" panose="020B0604030504040204" pitchFamily="34" charset="0"/>
              <a:cs typeface="Verdana" panose="020B0604030504040204" pitchFamily="34" charset="0"/>
            </a:rPr>
            <a:t>Degree</a:t>
          </a:r>
          <a:r>
            <a:rPr lang="fr-BE" altLang="en-US" sz="2800" kern="1200" dirty="0" smtClean="0">
              <a:latin typeface="Verdana" panose="020B0604030504040204" pitchFamily="34" charset="0"/>
              <a:ea typeface="Verdana" panose="020B0604030504040204" pitchFamily="34" charset="0"/>
              <a:cs typeface="Verdana" panose="020B0604030504040204" pitchFamily="34" charset="0"/>
            </a:rPr>
            <a:t> </a:t>
          </a:r>
          <a:r>
            <a:rPr lang="fr-BE" altLang="en-US" sz="2800" kern="1200" dirty="0" err="1" smtClean="0">
              <a:latin typeface="Verdana" panose="020B0604030504040204" pitchFamily="34" charset="0"/>
              <a:ea typeface="Verdana" panose="020B0604030504040204" pitchFamily="34" charset="0"/>
              <a:cs typeface="Verdana" panose="020B0604030504040204" pitchFamily="34" charset="0"/>
            </a:rPr>
            <a:t>mobility</a:t>
          </a:r>
          <a:endParaRPr lang="fr-BE" altLang="en-US" sz="2800" kern="1200" dirty="0" smtClean="0">
            <a:latin typeface="Verdana" panose="020B0604030504040204" pitchFamily="34" charset="0"/>
            <a:ea typeface="Verdana" panose="020B0604030504040204" pitchFamily="34" charset="0"/>
            <a:cs typeface="Verdana" panose="020B0604030504040204" pitchFamily="34" charset="0"/>
          </a:endParaRPr>
        </a:p>
        <a:p>
          <a:pPr lvl="0" algn="ctr" defTabSz="1244600">
            <a:lnSpc>
              <a:spcPct val="90000"/>
            </a:lnSpc>
            <a:spcBef>
              <a:spcPct val="0"/>
            </a:spcBef>
            <a:spcAft>
              <a:spcPct val="35000"/>
            </a:spcAft>
          </a:pPr>
          <a:r>
            <a:rPr lang="fr-BE" altLang="en-US" sz="2800" kern="1200" dirty="0" smtClean="0">
              <a:latin typeface="Verdana" panose="020B0604030504040204" pitchFamily="34" charset="0"/>
              <a:ea typeface="Verdana" panose="020B0604030504040204" pitchFamily="34" charset="0"/>
              <a:cs typeface="Verdana" panose="020B0604030504040204" pitchFamily="34" charset="0"/>
            </a:rPr>
            <a:t>EMJMD </a:t>
          </a:r>
          <a:endParaRPr lang="en-GB" sz="2800" kern="1200" dirty="0">
            <a:latin typeface="Verdana" panose="020B0604030504040204" pitchFamily="34" charset="0"/>
            <a:ea typeface="Verdana" panose="020B0604030504040204" pitchFamily="34" charset="0"/>
            <a:cs typeface="Verdana" panose="020B0604030504040204" pitchFamily="34" charset="0"/>
          </a:endParaRPr>
        </a:p>
      </dsp:txBody>
      <dsp:txXfrm>
        <a:off x="445033" y="2931684"/>
        <a:ext cx="3088203" cy="1411220"/>
      </dsp:txXfrm>
    </dsp:sp>
    <dsp:sp modelId="{30BC8C00-21A3-473E-95E1-EAD950E108E4}">
      <dsp:nvSpPr>
        <dsp:cNvPr id="0" name=""/>
        <dsp:cNvSpPr/>
      </dsp:nvSpPr>
      <dsp:spPr>
        <a:xfrm>
          <a:off x="4276022" y="0"/>
          <a:ext cx="3970016" cy="4971683"/>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 sz="3200" kern="1200" dirty="0" err="1" smtClean="0">
              <a:latin typeface="Verdana" panose="020B0604030504040204" pitchFamily="34" charset="0"/>
              <a:ea typeface="Verdana" panose="020B0604030504040204" pitchFamily="34" charset="0"/>
              <a:cs typeface="Verdana" panose="020B0604030504040204" pitchFamily="34" charset="0"/>
            </a:rPr>
            <a:t>Academic</a:t>
          </a:r>
          <a:r>
            <a:rPr lang="es-ES" sz="3200" kern="1200" dirty="0" smtClean="0">
              <a:latin typeface="Verdana" panose="020B0604030504040204" pitchFamily="34" charset="0"/>
              <a:ea typeface="Verdana" panose="020B0604030504040204" pitchFamily="34" charset="0"/>
              <a:cs typeface="Verdana" panose="020B0604030504040204" pitchFamily="34" charset="0"/>
            </a:rPr>
            <a:t> </a:t>
          </a:r>
          <a:r>
            <a:rPr lang="es-ES" sz="3200" kern="1200" dirty="0" err="1" smtClean="0">
              <a:latin typeface="Verdana" panose="020B0604030504040204" pitchFamily="34" charset="0"/>
              <a:ea typeface="Verdana" panose="020B0604030504040204" pitchFamily="34" charset="0"/>
              <a:cs typeface="Verdana" panose="020B0604030504040204" pitchFamily="34" charset="0"/>
            </a:rPr>
            <a:t>cooperation</a:t>
          </a:r>
          <a:endParaRPr lang="en-GB" sz="3200" kern="1200" dirty="0">
            <a:latin typeface="Verdana" panose="020B0604030504040204" pitchFamily="34" charset="0"/>
            <a:ea typeface="Verdana" panose="020B0604030504040204" pitchFamily="34" charset="0"/>
            <a:cs typeface="Verdana" panose="020B0604030504040204" pitchFamily="34" charset="0"/>
          </a:endParaRPr>
        </a:p>
      </dsp:txBody>
      <dsp:txXfrm>
        <a:off x="4276022" y="0"/>
        <a:ext cx="3970016" cy="1491504"/>
      </dsp:txXfrm>
    </dsp:sp>
    <dsp:sp modelId="{2FBAAD7B-C744-4F36-8AA9-FCB9B192C18E}">
      <dsp:nvSpPr>
        <dsp:cNvPr id="0" name=""/>
        <dsp:cNvSpPr/>
      </dsp:nvSpPr>
      <dsp:spPr>
        <a:xfrm>
          <a:off x="4668896" y="1288549"/>
          <a:ext cx="3176013" cy="1499030"/>
        </a:xfrm>
        <a:prstGeom prst="roundRect">
          <a:avLst>
            <a:gd name="adj" fmla="val 10000"/>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lvl="0" algn="ctr" defTabSz="1244600">
            <a:lnSpc>
              <a:spcPct val="90000"/>
            </a:lnSpc>
            <a:spcBef>
              <a:spcPct val="0"/>
            </a:spcBef>
            <a:spcAft>
              <a:spcPct val="35000"/>
            </a:spcAft>
          </a:pPr>
          <a:r>
            <a:rPr lang="es-ES" sz="2800" kern="1200" dirty="0" err="1" smtClean="0">
              <a:latin typeface="Verdana" panose="020B0604030504040204" pitchFamily="34" charset="0"/>
              <a:ea typeface="Verdana" panose="020B0604030504040204" pitchFamily="34" charset="0"/>
              <a:cs typeface="Verdana" panose="020B0604030504040204" pitchFamily="34" charset="0"/>
            </a:rPr>
            <a:t>Capacity</a:t>
          </a:r>
          <a:r>
            <a:rPr lang="es-ES" sz="2800" kern="1200" dirty="0" smtClean="0">
              <a:latin typeface="Verdana" panose="020B0604030504040204" pitchFamily="34" charset="0"/>
              <a:ea typeface="Verdana" panose="020B0604030504040204" pitchFamily="34" charset="0"/>
              <a:cs typeface="Verdana" panose="020B0604030504040204" pitchFamily="34" charset="0"/>
            </a:rPr>
            <a:t> </a:t>
          </a:r>
          <a:r>
            <a:rPr lang="es-ES" sz="2800" kern="1200" dirty="0" err="1" smtClean="0">
              <a:latin typeface="Verdana" panose="020B0604030504040204" pitchFamily="34" charset="0"/>
              <a:ea typeface="Verdana" panose="020B0604030504040204" pitchFamily="34" charset="0"/>
              <a:cs typeface="Verdana" panose="020B0604030504040204" pitchFamily="34" charset="0"/>
            </a:rPr>
            <a:t>Building</a:t>
          </a:r>
          <a:r>
            <a:rPr lang="es-ES" sz="2800" kern="1200" dirty="0" smtClean="0">
              <a:latin typeface="Verdana" panose="020B0604030504040204" pitchFamily="34" charset="0"/>
              <a:ea typeface="Verdana" panose="020B0604030504040204" pitchFamily="34" charset="0"/>
              <a:cs typeface="Verdana" panose="020B0604030504040204" pitchFamily="34" charset="0"/>
            </a:rPr>
            <a:t> </a:t>
          </a:r>
          <a:r>
            <a:rPr lang="es-ES" sz="2800" kern="1200" dirty="0" err="1" smtClean="0">
              <a:latin typeface="Verdana" panose="020B0604030504040204" pitchFamily="34" charset="0"/>
              <a:ea typeface="Verdana" panose="020B0604030504040204" pitchFamily="34" charset="0"/>
              <a:cs typeface="Verdana" panose="020B0604030504040204" pitchFamily="34" charset="0"/>
            </a:rPr>
            <a:t>for</a:t>
          </a:r>
          <a:r>
            <a:rPr lang="es-ES" sz="2800" kern="1200" dirty="0" smtClean="0">
              <a:latin typeface="Verdana" panose="020B0604030504040204" pitchFamily="34" charset="0"/>
              <a:ea typeface="Verdana" panose="020B0604030504040204" pitchFamily="34" charset="0"/>
              <a:cs typeface="Verdana" panose="020B0604030504040204" pitchFamily="34" charset="0"/>
            </a:rPr>
            <a:t> HE</a:t>
          </a:r>
          <a:r>
            <a:rPr lang="fr-BE" altLang="en-US" sz="2800" kern="1200" dirty="0" smtClean="0">
              <a:latin typeface="Verdana" panose="020B0604030504040204" pitchFamily="34" charset="0"/>
              <a:ea typeface="Verdana" panose="020B0604030504040204" pitchFamily="34" charset="0"/>
              <a:cs typeface="Verdana" panose="020B0604030504040204" pitchFamily="34" charset="0"/>
            </a:rPr>
            <a:t> </a:t>
          </a:r>
          <a:endParaRPr lang="en-GB" sz="2800" kern="1200" dirty="0">
            <a:latin typeface="Verdana" panose="020B0604030504040204" pitchFamily="34" charset="0"/>
            <a:ea typeface="Verdana" panose="020B0604030504040204" pitchFamily="34" charset="0"/>
            <a:cs typeface="Verdana" panose="020B0604030504040204" pitchFamily="34" charset="0"/>
          </a:endParaRPr>
        </a:p>
      </dsp:txBody>
      <dsp:txXfrm>
        <a:off x="4712801" y="1332454"/>
        <a:ext cx="3088203" cy="1411220"/>
      </dsp:txXfrm>
    </dsp:sp>
    <dsp:sp modelId="{1F7C844D-C468-4503-8DB2-DD3C8C1FAEF1}">
      <dsp:nvSpPr>
        <dsp:cNvPr id="0" name=""/>
        <dsp:cNvSpPr/>
      </dsp:nvSpPr>
      <dsp:spPr>
        <a:xfrm>
          <a:off x="4668896" y="2967482"/>
          <a:ext cx="3176013" cy="1499030"/>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lvl="0" algn="ctr" defTabSz="1244600">
            <a:lnSpc>
              <a:spcPct val="90000"/>
            </a:lnSpc>
            <a:spcBef>
              <a:spcPct val="0"/>
            </a:spcBef>
            <a:spcAft>
              <a:spcPct val="35000"/>
            </a:spcAft>
          </a:pPr>
          <a:r>
            <a:rPr lang="fr-BE" altLang="en-US" sz="2800" kern="1200" dirty="0" smtClean="0">
              <a:latin typeface="Verdana" panose="020B0604030504040204" pitchFamily="34" charset="0"/>
              <a:ea typeface="Verdana" panose="020B0604030504040204" pitchFamily="34" charset="0"/>
              <a:cs typeface="Verdana" panose="020B0604030504040204" pitchFamily="34" charset="0"/>
            </a:rPr>
            <a:t>Jean Monnet </a:t>
          </a:r>
          <a:r>
            <a:rPr lang="fr-BE" altLang="en-US" sz="2800" kern="1200" dirty="0" err="1" smtClean="0">
              <a:latin typeface="Verdana" panose="020B0604030504040204" pitchFamily="34" charset="0"/>
              <a:ea typeface="Verdana" panose="020B0604030504040204" pitchFamily="34" charset="0"/>
              <a:cs typeface="Verdana" panose="020B0604030504040204" pitchFamily="34" charset="0"/>
            </a:rPr>
            <a:t>Activities</a:t>
          </a:r>
          <a:endParaRPr lang="en-GB" sz="2800" kern="1200" dirty="0">
            <a:latin typeface="Verdana" panose="020B0604030504040204" pitchFamily="34" charset="0"/>
            <a:ea typeface="Verdana" panose="020B0604030504040204" pitchFamily="34" charset="0"/>
            <a:cs typeface="Verdana" panose="020B0604030504040204" pitchFamily="34" charset="0"/>
          </a:endParaRPr>
        </a:p>
      </dsp:txBody>
      <dsp:txXfrm>
        <a:off x="4712801" y="3011387"/>
        <a:ext cx="3088203" cy="141122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1263" cy="492760"/>
          </a:xfrm>
          <a:prstGeom prst="rect">
            <a:avLst/>
          </a:prstGeom>
        </p:spPr>
        <p:txBody>
          <a:bodyPr vert="horz" lIns="90471" tIns="45235" rIns="90471" bIns="45235" rtlCol="0"/>
          <a:lstStyle>
            <a:lvl1pPr algn="l">
              <a:defRPr sz="1200"/>
            </a:lvl1pPr>
          </a:lstStyle>
          <a:p>
            <a:endParaRPr lang="en-GB"/>
          </a:p>
        </p:txBody>
      </p:sp>
      <p:sp>
        <p:nvSpPr>
          <p:cNvPr id="3" name="Date Placeholder 2"/>
          <p:cNvSpPr>
            <a:spLocks noGrp="1"/>
          </p:cNvSpPr>
          <p:nvPr>
            <p:ph type="dt" sz="quarter" idx="1"/>
          </p:nvPr>
        </p:nvSpPr>
        <p:spPr>
          <a:xfrm>
            <a:off x="3805483" y="0"/>
            <a:ext cx="2911263" cy="492760"/>
          </a:xfrm>
          <a:prstGeom prst="rect">
            <a:avLst/>
          </a:prstGeom>
        </p:spPr>
        <p:txBody>
          <a:bodyPr vert="horz" lIns="90471" tIns="45235" rIns="90471" bIns="45235" rtlCol="0"/>
          <a:lstStyle>
            <a:lvl1pPr algn="r">
              <a:defRPr sz="1200"/>
            </a:lvl1pPr>
          </a:lstStyle>
          <a:p>
            <a:fld id="{610E3B48-11D7-4E4C-9AD5-926B5F28327C}" type="datetimeFigureOut">
              <a:rPr lang="en-GB" smtClean="0"/>
              <a:pPr/>
              <a:t>22/12/2014</a:t>
            </a:fld>
            <a:endParaRPr lang="en-GB"/>
          </a:p>
        </p:txBody>
      </p:sp>
      <p:sp>
        <p:nvSpPr>
          <p:cNvPr id="4" name="Footer Placeholder 3"/>
          <p:cNvSpPr>
            <a:spLocks noGrp="1"/>
          </p:cNvSpPr>
          <p:nvPr>
            <p:ph type="ftr" sz="quarter" idx="2"/>
          </p:nvPr>
        </p:nvSpPr>
        <p:spPr>
          <a:xfrm>
            <a:off x="1" y="9360730"/>
            <a:ext cx="2911263" cy="492760"/>
          </a:xfrm>
          <a:prstGeom prst="rect">
            <a:avLst/>
          </a:prstGeom>
        </p:spPr>
        <p:txBody>
          <a:bodyPr vert="horz" lIns="90471" tIns="45235" rIns="90471" bIns="45235" rtlCol="0" anchor="b"/>
          <a:lstStyle>
            <a:lvl1pPr algn="l">
              <a:defRPr sz="1200"/>
            </a:lvl1pPr>
          </a:lstStyle>
          <a:p>
            <a:endParaRPr lang="en-GB"/>
          </a:p>
        </p:txBody>
      </p:sp>
      <p:sp>
        <p:nvSpPr>
          <p:cNvPr id="5" name="Slide Number Placeholder 4"/>
          <p:cNvSpPr>
            <a:spLocks noGrp="1"/>
          </p:cNvSpPr>
          <p:nvPr>
            <p:ph type="sldNum" sz="quarter" idx="3"/>
          </p:nvPr>
        </p:nvSpPr>
        <p:spPr>
          <a:xfrm>
            <a:off x="3805483" y="9360730"/>
            <a:ext cx="2911263" cy="492760"/>
          </a:xfrm>
          <a:prstGeom prst="rect">
            <a:avLst/>
          </a:prstGeom>
        </p:spPr>
        <p:txBody>
          <a:bodyPr vert="horz" lIns="90471" tIns="45235" rIns="90471" bIns="45235" rtlCol="0" anchor="b"/>
          <a:lstStyle>
            <a:lvl1pPr algn="r">
              <a:defRPr sz="1200"/>
            </a:lvl1pPr>
          </a:lstStyle>
          <a:p>
            <a:fld id="{003316F4-DA6C-432A-8D46-462C50A258F3}" type="slidenum">
              <a:rPr lang="en-GB" smtClean="0"/>
              <a:pPr/>
              <a:t>‹#›</a:t>
            </a:fld>
            <a:endParaRPr lang="en-GB"/>
          </a:p>
        </p:txBody>
      </p:sp>
    </p:spTree>
    <p:extLst>
      <p:ext uri="{BB962C8B-B14F-4D97-AF65-F5344CB8AC3E}">
        <p14:creationId xmlns:p14="http://schemas.microsoft.com/office/powerpoint/2010/main" xmlns="" val="3536310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1263" cy="492760"/>
          </a:xfrm>
          <a:prstGeom prst="rect">
            <a:avLst/>
          </a:prstGeom>
        </p:spPr>
        <p:txBody>
          <a:bodyPr vert="horz" lIns="90471" tIns="45235" rIns="90471" bIns="45235" rtlCol="0"/>
          <a:lstStyle>
            <a:lvl1pPr algn="l">
              <a:defRPr sz="1200"/>
            </a:lvl1pPr>
          </a:lstStyle>
          <a:p>
            <a:endParaRPr lang="en-GB"/>
          </a:p>
        </p:txBody>
      </p:sp>
      <p:sp>
        <p:nvSpPr>
          <p:cNvPr id="3" name="Date Placeholder 2"/>
          <p:cNvSpPr>
            <a:spLocks noGrp="1"/>
          </p:cNvSpPr>
          <p:nvPr>
            <p:ph type="dt" idx="1"/>
          </p:nvPr>
        </p:nvSpPr>
        <p:spPr>
          <a:xfrm>
            <a:off x="3805483" y="0"/>
            <a:ext cx="2911263" cy="492760"/>
          </a:xfrm>
          <a:prstGeom prst="rect">
            <a:avLst/>
          </a:prstGeom>
        </p:spPr>
        <p:txBody>
          <a:bodyPr vert="horz" lIns="90471" tIns="45235" rIns="90471" bIns="45235" rtlCol="0"/>
          <a:lstStyle>
            <a:lvl1pPr algn="r">
              <a:defRPr sz="1200"/>
            </a:lvl1pPr>
          </a:lstStyle>
          <a:p>
            <a:fld id="{1C798E7E-956F-47E8-808C-0967F60DA966}" type="datetimeFigureOut">
              <a:rPr lang="en-GB" smtClean="0"/>
              <a:pPr/>
              <a:t>22/12/2014</a:t>
            </a:fld>
            <a:endParaRPr lang="en-GB"/>
          </a:p>
        </p:txBody>
      </p:sp>
      <p:sp>
        <p:nvSpPr>
          <p:cNvPr id="4" name="Slide Image Placeholder 3"/>
          <p:cNvSpPr>
            <a:spLocks noGrp="1" noRot="1" noChangeAspect="1"/>
          </p:cNvSpPr>
          <p:nvPr>
            <p:ph type="sldImg" idx="2"/>
          </p:nvPr>
        </p:nvSpPr>
        <p:spPr>
          <a:xfrm>
            <a:off x="896938" y="739775"/>
            <a:ext cx="4926012" cy="3695700"/>
          </a:xfrm>
          <a:prstGeom prst="rect">
            <a:avLst/>
          </a:prstGeom>
          <a:noFill/>
          <a:ln w="12700">
            <a:solidFill>
              <a:prstClr val="black"/>
            </a:solidFill>
          </a:ln>
        </p:spPr>
        <p:txBody>
          <a:bodyPr vert="horz" lIns="90471" tIns="45235" rIns="90471" bIns="45235" rtlCol="0" anchor="ctr"/>
          <a:lstStyle/>
          <a:p>
            <a:endParaRPr lang="en-GB"/>
          </a:p>
        </p:txBody>
      </p:sp>
      <p:sp>
        <p:nvSpPr>
          <p:cNvPr id="6" name="Footer Placeholder 5"/>
          <p:cNvSpPr>
            <a:spLocks noGrp="1"/>
          </p:cNvSpPr>
          <p:nvPr>
            <p:ph type="ftr" sz="quarter" idx="4"/>
          </p:nvPr>
        </p:nvSpPr>
        <p:spPr>
          <a:xfrm>
            <a:off x="1" y="9360730"/>
            <a:ext cx="2911263" cy="492760"/>
          </a:xfrm>
          <a:prstGeom prst="rect">
            <a:avLst/>
          </a:prstGeom>
        </p:spPr>
        <p:txBody>
          <a:bodyPr vert="horz" lIns="90471" tIns="45235" rIns="90471" bIns="45235" rtlCol="0" anchor="b"/>
          <a:lstStyle>
            <a:lvl1pPr algn="l">
              <a:defRPr sz="1200"/>
            </a:lvl1pPr>
          </a:lstStyle>
          <a:p>
            <a:endParaRPr lang="en-GB"/>
          </a:p>
        </p:txBody>
      </p:sp>
      <p:sp>
        <p:nvSpPr>
          <p:cNvPr id="7" name="Slide Number Placeholder 6"/>
          <p:cNvSpPr>
            <a:spLocks noGrp="1"/>
          </p:cNvSpPr>
          <p:nvPr>
            <p:ph type="sldNum" sz="quarter" idx="5"/>
          </p:nvPr>
        </p:nvSpPr>
        <p:spPr>
          <a:xfrm>
            <a:off x="3805483" y="9360730"/>
            <a:ext cx="2911263" cy="492760"/>
          </a:xfrm>
          <a:prstGeom prst="rect">
            <a:avLst/>
          </a:prstGeom>
        </p:spPr>
        <p:txBody>
          <a:bodyPr vert="horz" lIns="90471" tIns="45235" rIns="90471" bIns="45235" rtlCol="0" anchor="b"/>
          <a:lstStyle>
            <a:lvl1pPr algn="r">
              <a:defRPr sz="1200"/>
            </a:lvl1pPr>
          </a:lstStyle>
          <a:p>
            <a:fld id="{F7030F57-F46E-4446-A601-0CF240EDF0B0}" type="slidenum">
              <a:rPr lang="en-GB" smtClean="0"/>
              <a:pPr/>
              <a:t>‹#›</a:t>
            </a:fld>
            <a:endParaRPr lang="en-GB"/>
          </a:p>
        </p:txBody>
      </p:sp>
    </p:spTree>
    <p:extLst>
      <p:ext uri="{BB962C8B-B14F-4D97-AF65-F5344CB8AC3E}">
        <p14:creationId xmlns:p14="http://schemas.microsoft.com/office/powerpoint/2010/main" xmlns="" val="2599210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7030F57-F46E-4446-A601-0CF240EDF0B0}" type="slidenum">
              <a:rPr lang="en-GB" smtClean="0">
                <a:solidFill>
                  <a:prstClr val="black"/>
                </a:solidFill>
              </a:rPr>
              <a:pPr/>
              <a:t>1</a:t>
            </a:fld>
            <a:endParaRPr lang="en-GB" dirty="0">
              <a:solidFill>
                <a:prstClr val="black"/>
              </a:solidFill>
            </a:endParaRPr>
          </a:p>
        </p:txBody>
      </p:sp>
      <p:sp>
        <p:nvSpPr>
          <p:cNvPr id="3" name="Notes Placeholder 2"/>
          <p:cNvSpPr>
            <a:spLocks noGrp="1"/>
          </p:cNvSpPr>
          <p:nvPr>
            <p:ph type="body" idx="1"/>
          </p:nvPr>
        </p:nvSpPr>
        <p:spPr>
          <a:xfrm>
            <a:off x="672301" y="4680591"/>
            <a:ext cx="5373699" cy="4435154"/>
          </a:xfrm>
          <a:prstGeom prst="rect">
            <a:avLst/>
          </a:prstGeom>
        </p:spPr>
        <p:txBody>
          <a:bodyPr lIns="90471" tIns="45235" rIns="90471" bIns="45235"/>
          <a:lstStyle/>
          <a:p>
            <a:pPr lvl="0"/>
            <a:r>
              <a:rPr lang="en-GB" b="1" dirty="0"/>
              <a:t>KEY MESSAGES</a:t>
            </a:r>
          </a:p>
          <a:p>
            <a:pPr lvl="0"/>
            <a:r>
              <a:rPr lang="en-GB" b="1" dirty="0"/>
              <a:t> </a:t>
            </a:r>
          </a:p>
          <a:p>
            <a:pPr marL="228600" lvl="0" indent="-228600">
              <a:buFont typeface="+mj-lt"/>
              <a:buAutoNum type="arabicPeriod"/>
            </a:pPr>
            <a:r>
              <a:rPr lang="en-GB" dirty="0"/>
              <a:t>HEIs are applying for sets of mobility flows with one or more partner countries.   </a:t>
            </a:r>
            <a:r>
              <a:rPr lang="en-GB" dirty="0" err="1"/>
              <a:t>Eg</a:t>
            </a:r>
            <a:r>
              <a:rPr lang="en-GB" dirty="0"/>
              <a:t> </a:t>
            </a:r>
            <a:r>
              <a:rPr lang="en-GB" dirty="0" err="1"/>
              <a:t>Politecnico</a:t>
            </a:r>
            <a:r>
              <a:rPr lang="en-GB" dirty="0"/>
              <a:t> di Milano is applying for grants to work with HEIs in China, Ukraine, Morocco and Argentina.</a:t>
            </a:r>
          </a:p>
          <a:p>
            <a:pPr marL="228600" lvl="0" indent="-228600">
              <a:buFont typeface="+mj-lt"/>
              <a:buAutoNum type="arabicPeriod"/>
            </a:pPr>
            <a:r>
              <a:rPr lang="en-GB" dirty="0"/>
              <a:t>Mobility can be incoming and also outgoing, staff as well as students at all levels- however we can expect more incoming than outgoing</a:t>
            </a:r>
          </a:p>
          <a:p>
            <a:pPr marL="228600" lvl="0" indent="-228600">
              <a:buFont typeface="+mj-lt"/>
              <a:buAutoNum type="arabicPeriod"/>
            </a:pPr>
            <a:r>
              <a:rPr lang="en-GB" dirty="0"/>
              <a:t>The budget is divided into regional envelopes and some are much bigger than others, so it's worth checking with your NA, how much is available and tailoring your application.</a:t>
            </a:r>
          </a:p>
          <a:p>
            <a:pPr marL="228600" lvl="0" indent="-228600">
              <a:buFont typeface="+mj-lt"/>
              <a:buAutoNum type="arabicPeriod"/>
            </a:pPr>
            <a:r>
              <a:rPr lang="en-GB" dirty="0"/>
              <a:t>Competition will be intense, so it's best to work with partners you already know, and if you are unsure of a partner, start with staff mobility before students.</a:t>
            </a:r>
          </a:p>
          <a:p>
            <a:pPr marL="228600" lvl="0" indent="-228600">
              <a:buFont typeface="+mj-lt"/>
              <a:buAutoNum type="arabicPeriod"/>
            </a:pPr>
            <a:r>
              <a:rPr lang="en-GB" dirty="0"/>
              <a:t>The </a:t>
            </a:r>
            <a:r>
              <a:rPr lang="en-GB" dirty="0" smtClean="0"/>
              <a:t>4 evaluation </a:t>
            </a:r>
            <a:r>
              <a:rPr lang="en-GB" dirty="0"/>
              <a:t>criteria are common sense for European HEIs, based on their Charter and their internationalisation strategy.  But work must be done to explain how Partners will recognise credits and benefit overall from the </a:t>
            </a:r>
            <a:r>
              <a:rPr lang="en-GB" dirty="0" err="1"/>
              <a:t>mobilities</a:t>
            </a:r>
            <a:r>
              <a:rPr lang="en-GB" dirty="0"/>
              <a:t>.</a:t>
            </a:r>
          </a:p>
        </p:txBody>
      </p:sp>
    </p:spTree>
    <p:extLst>
      <p:ext uri="{BB962C8B-B14F-4D97-AF65-F5344CB8AC3E}">
        <p14:creationId xmlns:p14="http://schemas.microsoft.com/office/powerpoint/2010/main" xmlns="" val="1180227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35075" indent="-282721" eaLnBrk="0" hangingPunct="0">
              <a:defRPr>
                <a:solidFill>
                  <a:schemeClr val="tx1"/>
                </a:solidFill>
                <a:latin typeface="Arial" pitchFamily="34" charset="0"/>
                <a:cs typeface="Arial" pitchFamily="34" charset="0"/>
              </a:defRPr>
            </a:lvl2pPr>
            <a:lvl3pPr marL="1130884" indent="-226177" eaLnBrk="0" hangingPunct="0">
              <a:defRPr>
                <a:solidFill>
                  <a:schemeClr val="tx1"/>
                </a:solidFill>
                <a:latin typeface="Arial" pitchFamily="34" charset="0"/>
                <a:cs typeface="Arial" pitchFamily="34" charset="0"/>
              </a:defRPr>
            </a:lvl3pPr>
            <a:lvl4pPr marL="1583238" indent="-226177" eaLnBrk="0" hangingPunct="0">
              <a:defRPr>
                <a:solidFill>
                  <a:schemeClr val="tx1"/>
                </a:solidFill>
                <a:latin typeface="Arial" pitchFamily="34" charset="0"/>
                <a:cs typeface="Arial" pitchFamily="34" charset="0"/>
              </a:defRPr>
            </a:lvl4pPr>
            <a:lvl5pPr marL="2035592" indent="-226177" eaLnBrk="0" hangingPunct="0">
              <a:defRPr>
                <a:solidFill>
                  <a:schemeClr val="tx1"/>
                </a:solidFill>
                <a:latin typeface="Arial" pitchFamily="34" charset="0"/>
                <a:cs typeface="Arial" pitchFamily="34" charset="0"/>
              </a:defRPr>
            </a:lvl5pPr>
            <a:lvl6pPr marL="2487945" indent="-226177" eaLnBrk="0" fontAlgn="base" hangingPunct="0">
              <a:spcBef>
                <a:spcPct val="0"/>
              </a:spcBef>
              <a:spcAft>
                <a:spcPct val="0"/>
              </a:spcAft>
              <a:defRPr>
                <a:solidFill>
                  <a:schemeClr val="tx1"/>
                </a:solidFill>
                <a:latin typeface="Arial" pitchFamily="34" charset="0"/>
                <a:cs typeface="Arial" pitchFamily="34" charset="0"/>
              </a:defRPr>
            </a:lvl6pPr>
            <a:lvl7pPr marL="2940299" indent="-226177" eaLnBrk="0" fontAlgn="base" hangingPunct="0">
              <a:spcBef>
                <a:spcPct val="0"/>
              </a:spcBef>
              <a:spcAft>
                <a:spcPct val="0"/>
              </a:spcAft>
              <a:defRPr>
                <a:solidFill>
                  <a:schemeClr val="tx1"/>
                </a:solidFill>
                <a:latin typeface="Arial" pitchFamily="34" charset="0"/>
                <a:cs typeface="Arial" pitchFamily="34" charset="0"/>
              </a:defRPr>
            </a:lvl7pPr>
            <a:lvl8pPr marL="3392653" indent="-226177" eaLnBrk="0" fontAlgn="base" hangingPunct="0">
              <a:spcBef>
                <a:spcPct val="0"/>
              </a:spcBef>
              <a:spcAft>
                <a:spcPct val="0"/>
              </a:spcAft>
              <a:defRPr>
                <a:solidFill>
                  <a:schemeClr val="tx1"/>
                </a:solidFill>
                <a:latin typeface="Arial" pitchFamily="34" charset="0"/>
                <a:cs typeface="Arial" pitchFamily="34" charset="0"/>
              </a:defRPr>
            </a:lvl8pPr>
            <a:lvl9pPr marL="3845006" indent="-226177"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953D12C-1361-4537-B484-35E6763675A5}" type="slidenum">
              <a:rPr lang="en-GB" smtClean="0"/>
              <a:pPr eaLnBrk="1" hangingPunct="1"/>
              <a:t>10</a:t>
            </a:fld>
            <a:endParaRPr lang="en-GB" smtClean="0"/>
          </a:p>
        </p:txBody>
      </p:sp>
      <p:sp>
        <p:nvSpPr>
          <p:cNvPr id="2" name="Notes Placeholder 1"/>
          <p:cNvSpPr>
            <a:spLocks noGrp="1"/>
          </p:cNvSpPr>
          <p:nvPr>
            <p:ph type="body" idx="1"/>
          </p:nvPr>
        </p:nvSpPr>
        <p:spPr>
          <a:xfrm>
            <a:off x="671508" y="4681221"/>
            <a:ext cx="5375284" cy="4434840"/>
          </a:xfrm>
          <a:prstGeom prst="rect">
            <a:avLst/>
          </a:prstGeom>
        </p:spPr>
        <p:txBody>
          <a:bodyPr lIns="90471" tIns="45235" rIns="90471" bIns="45235"/>
          <a:lstStyle/>
          <a:p>
            <a:r>
              <a:rPr lang="en-GB" b="1" dirty="0" smtClean="0"/>
              <a:t>Organisation Support = 350 EUR</a:t>
            </a:r>
            <a:r>
              <a:rPr lang="en-GB" b="1" baseline="0" dirty="0" smtClean="0"/>
              <a:t> per participant </a:t>
            </a:r>
          </a:p>
          <a:p>
            <a:r>
              <a:rPr lang="en-GB" b="1" baseline="0" dirty="0" smtClean="0"/>
              <a:t>Living Allowance = monthly unit cost for students or daily unit cost for staff;</a:t>
            </a:r>
          </a:p>
          <a:p>
            <a:r>
              <a:rPr lang="en-GB" b="1" baseline="0" dirty="0" smtClean="0"/>
              <a:t>Travel = unit cost based on distance.</a:t>
            </a:r>
          </a:p>
          <a:p>
            <a:endParaRPr lang="en-GB" baseline="0" dirty="0" smtClean="0"/>
          </a:p>
          <a:p>
            <a:r>
              <a:rPr lang="en-GB" baseline="0" dirty="0" smtClean="0"/>
              <a:t>Programme Country beneficiaries will receive the entire budget and can make flexible arrangements with their Partner HEIs on how to manage the budget – this should be encoded in the IIA.</a:t>
            </a:r>
          </a:p>
          <a:p>
            <a:endParaRPr lang="en-GB" baseline="0" dirty="0" smtClean="0"/>
          </a:p>
          <a:p>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35075" indent="-282721" eaLnBrk="0" hangingPunct="0">
              <a:defRPr>
                <a:solidFill>
                  <a:schemeClr val="tx1"/>
                </a:solidFill>
                <a:latin typeface="Arial" pitchFamily="34" charset="0"/>
                <a:cs typeface="Arial" pitchFamily="34" charset="0"/>
              </a:defRPr>
            </a:lvl2pPr>
            <a:lvl3pPr marL="1130884" indent="-226177" eaLnBrk="0" hangingPunct="0">
              <a:defRPr>
                <a:solidFill>
                  <a:schemeClr val="tx1"/>
                </a:solidFill>
                <a:latin typeface="Arial" pitchFamily="34" charset="0"/>
                <a:cs typeface="Arial" pitchFamily="34" charset="0"/>
              </a:defRPr>
            </a:lvl3pPr>
            <a:lvl4pPr marL="1583238" indent="-226177" eaLnBrk="0" hangingPunct="0">
              <a:defRPr>
                <a:solidFill>
                  <a:schemeClr val="tx1"/>
                </a:solidFill>
                <a:latin typeface="Arial" pitchFamily="34" charset="0"/>
                <a:cs typeface="Arial" pitchFamily="34" charset="0"/>
              </a:defRPr>
            </a:lvl4pPr>
            <a:lvl5pPr marL="2035592" indent="-226177" eaLnBrk="0" hangingPunct="0">
              <a:defRPr>
                <a:solidFill>
                  <a:schemeClr val="tx1"/>
                </a:solidFill>
                <a:latin typeface="Arial" pitchFamily="34" charset="0"/>
                <a:cs typeface="Arial" pitchFamily="34" charset="0"/>
              </a:defRPr>
            </a:lvl5pPr>
            <a:lvl6pPr marL="2487945" indent="-226177" eaLnBrk="0" fontAlgn="base" hangingPunct="0">
              <a:spcBef>
                <a:spcPct val="0"/>
              </a:spcBef>
              <a:spcAft>
                <a:spcPct val="0"/>
              </a:spcAft>
              <a:defRPr>
                <a:solidFill>
                  <a:schemeClr val="tx1"/>
                </a:solidFill>
                <a:latin typeface="Arial" pitchFamily="34" charset="0"/>
                <a:cs typeface="Arial" pitchFamily="34" charset="0"/>
              </a:defRPr>
            </a:lvl6pPr>
            <a:lvl7pPr marL="2940299" indent="-226177" eaLnBrk="0" fontAlgn="base" hangingPunct="0">
              <a:spcBef>
                <a:spcPct val="0"/>
              </a:spcBef>
              <a:spcAft>
                <a:spcPct val="0"/>
              </a:spcAft>
              <a:defRPr>
                <a:solidFill>
                  <a:schemeClr val="tx1"/>
                </a:solidFill>
                <a:latin typeface="Arial" pitchFamily="34" charset="0"/>
                <a:cs typeface="Arial" pitchFamily="34" charset="0"/>
              </a:defRPr>
            </a:lvl7pPr>
            <a:lvl8pPr marL="3392653" indent="-226177" eaLnBrk="0" fontAlgn="base" hangingPunct="0">
              <a:spcBef>
                <a:spcPct val="0"/>
              </a:spcBef>
              <a:spcAft>
                <a:spcPct val="0"/>
              </a:spcAft>
              <a:defRPr>
                <a:solidFill>
                  <a:schemeClr val="tx1"/>
                </a:solidFill>
                <a:latin typeface="Arial" pitchFamily="34" charset="0"/>
                <a:cs typeface="Arial" pitchFamily="34" charset="0"/>
              </a:defRPr>
            </a:lvl8pPr>
            <a:lvl9pPr marL="3845006" indent="-226177"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0EB2A8B-FB0C-49B1-9849-0600896822C4}" type="slidenum">
              <a:rPr lang="en-GB" smtClean="0"/>
              <a:pPr eaLnBrk="1" hangingPunct="1"/>
              <a:t>11</a:t>
            </a:fld>
            <a:endParaRPr lang="en-GB" smtClean="0"/>
          </a:p>
        </p:txBody>
      </p:sp>
      <p:sp>
        <p:nvSpPr>
          <p:cNvPr id="2" name="Notes Placeholder 1"/>
          <p:cNvSpPr>
            <a:spLocks noGrp="1"/>
          </p:cNvSpPr>
          <p:nvPr>
            <p:ph type="body" idx="1"/>
          </p:nvPr>
        </p:nvSpPr>
        <p:spPr>
          <a:xfrm>
            <a:off x="671508" y="4681221"/>
            <a:ext cx="5375284" cy="4434840"/>
          </a:xfrm>
          <a:prstGeom prst="rect">
            <a:avLst/>
          </a:prstGeom>
        </p:spPr>
        <p:txBody>
          <a:bodyPr lIns="90471" tIns="45235" rIns="90471" bIns="45235"/>
          <a:lstStyle/>
          <a:p>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35075" indent="-282721" eaLnBrk="0" hangingPunct="0">
              <a:defRPr>
                <a:solidFill>
                  <a:schemeClr val="tx1"/>
                </a:solidFill>
                <a:latin typeface="Arial" pitchFamily="34" charset="0"/>
                <a:cs typeface="Arial" pitchFamily="34" charset="0"/>
              </a:defRPr>
            </a:lvl2pPr>
            <a:lvl3pPr marL="1130884" indent="-226177" eaLnBrk="0" hangingPunct="0">
              <a:defRPr>
                <a:solidFill>
                  <a:schemeClr val="tx1"/>
                </a:solidFill>
                <a:latin typeface="Arial" pitchFamily="34" charset="0"/>
                <a:cs typeface="Arial" pitchFamily="34" charset="0"/>
              </a:defRPr>
            </a:lvl3pPr>
            <a:lvl4pPr marL="1583238" indent="-226177" eaLnBrk="0" hangingPunct="0">
              <a:defRPr>
                <a:solidFill>
                  <a:schemeClr val="tx1"/>
                </a:solidFill>
                <a:latin typeface="Arial" pitchFamily="34" charset="0"/>
                <a:cs typeface="Arial" pitchFamily="34" charset="0"/>
              </a:defRPr>
            </a:lvl4pPr>
            <a:lvl5pPr marL="2035592" indent="-226177" eaLnBrk="0" hangingPunct="0">
              <a:defRPr>
                <a:solidFill>
                  <a:schemeClr val="tx1"/>
                </a:solidFill>
                <a:latin typeface="Arial" pitchFamily="34" charset="0"/>
                <a:cs typeface="Arial" pitchFamily="34" charset="0"/>
              </a:defRPr>
            </a:lvl5pPr>
            <a:lvl6pPr marL="2487945" indent="-226177" eaLnBrk="0" fontAlgn="base" hangingPunct="0">
              <a:spcBef>
                <a:spcPct val="0"/>
              </a:spcBef>
              <a:spcAft>
                <a:spcPct val="0"/>
              </a:spcAft>
              <a:defRPr>
                <a:solidFill>
                  <a:schemeClr val="tx1"/>
                </a:solidFill>
                <a:latin typeface="Arial" pitchFamily="34" charset="0"/>
                <a:cs typeface="Arial" pitchFamily="34" charset="0"/>
              </a:defRPr>
            </a:lvl6pPr>
            <a:lvl7pPr marL="2940299" indent="-226177" eaLnBrk="0" fontAlgn="base" hangingPunct="0">
              <a:spcBef>
                <a:spcPct val="0"/>
              </a:spcBef>
              <a:spcAft>
                <a:spcPct val="0"/>
              </a:spcAft>
              <a:defRPr>
                <a:solidFill>
                  <a:schemeClr val="tx1"/>
                </a:solidFill>
                <a:latin typeface="Arial" pitchFamily="34" charset="0"/>
                <a:cs typeface="Arial" pitchFamily="34" charset="0"/>
              </a:defRPr>
            </a:lvl7pPr>
            <a:lvl8pPr marL="3392653" indent="-226177" eaLnBrk="0" fontAlgn="base" hangingPunct="0">
              <a:spcBef>
                <a:spcPct val="0"/>
              </a:spcBef>
              <a:spcAft>
                <a:spcPct val="0"/>
              </a:spcAft>
              <a:defRPr>
                <a:solidFill>
                  <a:schemeClr val="tx1"/>
                </a:solidFill>
                <a:latin typeface="Arial" pitchFamily="34" charset="0"/>
                <a:cs typeface="Arial" pitchFamily="34" charset="0"/>
              </a:defRPr>
            </a:lvl8pPr>
            <a:lvl9pPr marL="3845006" indent="-226177"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1F22F6F-C170-4E83-B839-7996FA8E9D1C}" type="slidenum">
              <a:rPr lang="en-GB" smtClean="0"/>
              <a:pPr eaLnBrk="1" hangingPunct="1"/>
              <a:t>12</a:t>
            </a:fld>
            <a:endParaRPr lang="en-GB" smtClean="0"/>
          </a:p>
        </p:txBody>
      </p:sp>
      <p:sp>
        <p:nvSpPr>
          <p:cNvPr id="2" name="Notes Placeholder 1"/>
          <p:cNvSpPr>
            <a:spLocks noGrp="1"/>
          </p:cNvSpPr>
          <p:nvPr>
            <p:ph type="body" idx="1"/>
          </p:nvPr>
        </p:nvSpPr>
        <p:spPr>
          <a:xfrm>
            <a:off x="671508" y="4681221"/>
            <a:ext cx="5375284" cy="4434840"/>
          </a:xfrm>
          <a:prstGeom prst="rect">
            <a:avLst/>
          </a:prstGeom>
        </p:spPr>
        <p:txBody>
          <a:bodyPr lIns="90471" tIns="45235" rIns="90471" bIns="45235"/>
          <a:lstStyle/>
          <a:p>
            <a:r>
              <a:rPr lang="en-GB" dirty="0" smtClean="0"/>
              <a:t> </a:t>
            </a:r>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35075" indent="-282721" eaLnBrk="0" hangingPunct="0">
              <a:defRPr>
                <a:solidFill>
                  <a:schemeClr val="tx1"/>
                </a:solidFill>
                <a:latin typeface="Arial" pitchFamily="34" charset="0"/>
                <a:cs typeface="Arial" pitchFamily="34" charset="0"/>
              </a:defRPr>
            </a:lvl2pPr>
            <a:lvl3pPr marL="1130884" indent="-226177" eaLnBrk="0" hangingPunct="0">
              <a:defRPr>
                <a:solidFill>
                  <a:schemeClr val="tx1"/>
                </a:solidFill>
                <a:latin typeface="Arial" pitchFamily="34" charset="0"/>
                <a:cs typeface="Arial" pitchFamily="34" charset="0"/>
              </a:defRPr>
            </a:lvl3pPr>
            <a:lvl4pPr marL="1583238" indent="-226177" eaLnBrk="0" hangingPunct="0">
              <a:defRPr>
                <a:solidFill>
                  <a:schemeClr val="tx1"/>
                </a:solidFill>
                <a:latin typeface="Arial" pitchFamily="34" charset="0"/>
                <a:cs typeface="Arial" pitchFamily="34" charset="0"/>
              </a:defRPr>
            </a:lvl4pPr>
            <a:lvl5pPr marL="2035592" indent="-226177" eaLnBrk="0" hangingPunct="0">
              <a:defRPr>
                <a:solidFill>
                  <a:schemeClr val="tx1"/>
                </a:solidFill>
                <a:latin typeface="Arial" pitchFamily="34" charset="0"/>
                <a:cs typeface="Arial" pitchFamily="34" charset="0"/>
              </a:defRPr>
            </a:lvl5pPr>
            <a:lvl6pPr marL="2487945" indent="-226177" eaLnBrk="0" fontAlgn="base" hangingPunct="0">
              <a:spcBef>
                <a:spcPct val="0"/>
              </a:spcBef>
              <a:spcAft>
                <a:spcPct val="0"/>
              </a:spcAft>
              <a:defRPr>
                <a:solidFill>
                  <a:schemeClr val="tx1"/>
                </a:solidFill>
                <a:latin typeface="Arial" pitchFamily="34" charset="0"/>
                <a:cs typeface="Arial" pitchFamily="34" charset="0"/>
              </a:defRPr>
            </a:lvl6pPr>
            <a:lvl7pPr marL="2940299" indent="-226177" eaLnBrk="0" fontAlgn="base" hangingPunct="0">
              <a:spcBef>
                <a:spcPct val="0"/>
              </a:spcBef>
              <a:spcAft>
                <a:spcPct val="0"/>
              </a:spcAft>
              <a:defRPr>
                <a:solidFill>
                  <a:schemeClr val="tx1"/>
                </a:solidFill>
                <a:latin typeface="Arial" pitchFamily="34" charset="0"/>
                <a:cs typeface="Arial" pitchFamily="34" charset="0"/>
              </a:defRPr>
            </a:lvl7pPr>
            <a:lvl8pPr marL="3392653" indent="-226177" eaLnBrk="0" fontAlgn="base" hangingPunct="0">
              <a:spcBef>
                <a:spcPct val="0"/>
              </a:spcBef>
              <a:spcAft>
                <a:spcPct val="0"/>
              </a:spcAft>
              <a:defRPr>
                <a:solidFill>
                  <a:schemeClr val="tx1"/>
                </a:solidFill>
                <a:latin typeface="Arial" pitchFamily="34" charset="0"/>
                <a:cs typeface="Arial" pitchFamily="34" charset="0"/>
              </a:defRPr>
            </a:lvl8pPr>
            <a:lvl9pPr marL="3845006" indent="-226177"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0EB2A8B-FB0C-49B1-9849-0600896822C4}" type="slidenum">
              <a:rPr lang="en-GB" smtClean="0"/>
              <a:pPr eaLnBrk="1" hangingPunct="1"/>
              <a:t>13</a:t>
            </a:fld>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35075" indent="-282721" eaLnBrk="0" hangingPunct="0">
              <a:defRPr>
                <a:solidFill>
                  <a:schemeClr val="tx1"/>
                </a:solidFill>
                <a:latin typeface="Arial" pitchFamily="34" charset="0"/>
                <a:cs typeface="Arial" pitchFamily="34" charset="0"/>
              </a:defRPr>
            </a:lvl2pPr>
            <a:lvl3pPr marL="1130884" indent="-226177" eaLnBrk="0" hangingPunct="0">
              <a:defRPr>
                <a:solidFill>
                  <a:schemeClr val="tx1"/>
                </a:solidFill>
                <a:latin typeface="Arial" pitchFamily="34" charset="0"/>
                <a:cs typeface="Arial" pitchFamily="34" charset="0"/>
              </a:defRPr>
            </a:lvl3pPr>
            <a:lvl4pPr marL="1583238" indent="-226177" eaLnBrk="0" hangingPunct="0">
              <a:defRPr>
                <a:solidFill>
                  <a:schemeClr val="tx1"/>
                </a:solidFill>
                <a:latin typeface="Arial" pitchFamily="34" charset="0"/>
                <a:cs typeface="Arial" pitchFamily="34" charset="0"/>
              </a:defRPr>
            </a:lvl4pPr>
            <a:lvl5pPr marL="2035592" indent="-226177" eaLnBrk="0" hangingPunct="0">
              <a:defRPr>
                <a:solidFill>
                  <a:schemeClr val="tx1"/>
                </a:solidFill>
                <a:latin typeface="Arial" pitchFamily="34" charset="0"/>
                <a:cs typeface="Arial" pitchFamily="34" charset="0"/>
              </a:defRPr>
            </a:lvl5pPr>
            <a:lvl6pPr marL="2487945" indent="-226177" eaLnBrk="0" fontAlgn="base" hangingPunct="0">
              <a:spcBef>
                <a:spcPct val="0"/>
              </a:spcBef>
              <a:spcAft>
                <a:spcPct val="0"/>
              </a:spcAft>
              <a:defRPr>
                <a:solidFill>
                  <a:schemeClr val="tx1"/>
                </a:solidFill>
                <a:latin typeface="Arial" pitchFamily="34" charset="0"/>
                <a:cs typeface="Arial" pitchFamily="34" charset="0"/>
              </a:defRPr>
            </a:lvl6pPr>
            <a:lvl7pPr marL="2940299" indent="-226177" eaLnBrk="0" fontAlgn="base" hangingPunct="0">
              <a:spcBef>
                <a:spcPct val="0"/>
              </a:spcBef>
              <a:spcAft>
                <a:spcPct val="0"/>
              </a:spcAft>
              <a:defRPr>
                <a:solidFill>
                  <a:schemeClr val="tx1"/>
                </a:solidFill>
                <a:latin typeface="Arial" pitchFamily="34" charset="0"/>
                <a:cs typeface="Arial" pitchFamily="34" charset="0"/>
              </a:defRPr>
            </a:lvl7pPr>
            <a:lvl8pPr marL="3392653" indent="-226177" eaLnBrk="0" fontAlgn="base" hangingPunct="0">
              <a:spcBef>
                <a:spcPct val="0"/>
              </a:spcBef>
              <a:spcAft>
                <a:spcPct val="0"/>
              </a:spcAft>
              <a:defRPr>
                <a:solidFill>
                  <a:schemeClr val="tx1"/>
                </a:solidFill>
                <a:latin typeface="Arial" pitchFamily="34" charset="0"/>
                <a:cs typeface="Arial" pitchFamily="34" charset="0"/>
              </a:defRPr>
            </a:lvl8pPr>
            <a:lvl9pPr marL="3845006" indent="-226177"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953D12C-1361-4537-B484-35E6763675A5}" type="slidenum">
              <a:rPr lang="en-GB" smtClean="0"/>
              <a:pPr eaLnBrk="1" hangingPunct="1"/>
              <a:t>14</a:t>
            </a:fld>
            <a:endParaRPr lang="en-GB" smtClean="0"/>
          </a:p>
        </p:txBody>
      </p:sp>
      <p:sp>
        <p:nvSpPr>
          <p:cNvPr id="2" name="Notes Placeholder 1"/>
          <p:cNvSpPr>
            <a:spLocks noGrp="1"/>
          </p:cNvSpPr>
          <p:nvPr>
            <p:ph type="body" idx="1"/>
          </p:nvPr>
        </p:nvSpPr>
        <p:spPr>
          <a:xfrm>
            <a:off x="672301" y="4680591"/>
            <a:ext cx="5373699" cy="4435154"/>
          </a:xfrm>
          <a:prstGeom prst="rect">
            <a:avLst/>
          </a:prstGeom>
        </p:spPr>
        <p:txBody>
          <a:bodyPr lIns="90471" tIns="45235" rIns="90471" bIns="45235"/>
          <a:lstStyle/>
          <a:p>
            <a:pPr marL="0" indent="0">
              <a:buFont typeface="Arial" panose="020B0604020202020204" pitchFamily="34" charset="0"/>
              <a:buNone/>
            </a:pPr>
            <a:r>
              <a:rPr lang="en-GB" b="1" cap="small" dirty="0" smtClean="0"/>
              <a:t>European </a:t>
            </a:r>
            <a:r>
              <a:rPr lang="en-GB" b="1" cap="small" dirty="0"/>
              <a:t>Neighbourhood Instrument = </a:t>
            </a:r>
            <a:r>
              <a:rPr lang="en-GB" dirty="0" smtClean="0"/>
              <a:t>ENI</a:t>
            </a:r>
          </a:p>
          <a:p>
            <a:pPr marL="171450" indent="-171450">
              <a:buFont typeface="Arial" panose="020B0604020202020204" pitchFamily="34" charset="0"/>
              <a:buChar char="•"/>
            </a:pPr>
            <a:r>
              <a:rPr lang="en-GB" b="1" cap="small" dirty="0" smtClean="0"/>
              <a:t>Neighbourhood  </a:t>
            </a:r>
            <a:r>
              <a:rPr lang="en-GB" b="1" dirty="0" smtClean="0"/>
              <a:t>Eastern </a:t>
            </a:r>
            <a:r>
              <a:rPr lang="en-GB" b="1" dirty="0"/>
              <a:t>Partnership =  </a:t>
            </a:r>
            <a:r>
              <a:rPr lang="en-GB" dirty="0"/>
              <a:t>Armenia,  Azerbaijan,  Belarus,  Georgia,  Moldova,  Territory of Ukraine as recognised by international law</a:t>
            </a:r>
          </a:p>
          <a:p>
            <a:pPr marL="171450" indent="-171450">
              <a:buFont typeface="Arial" panose="020B0604020202020204" pitchFamily="34" charset="0"/>
              <a:buChar char="•"/>
            </a:pPr>
            <a:r>
              <a:rPr lang="en-GB" b="1" cap="small" dirty="0" smtClean="0"/>
              <a:t>Neighbourhood </a:t>
            </a:r>
            <a:r>
              <a:rPr lang="en-GB" b="1" dirty="0" smtClean="0"/>
              <a:t>South</a:t>
            </a:r>
            <a:r>
              <a:rPr lang="en-GB" b="1" baseline="0" dirty="0" smtClean="0"/>
              <a:t> </a:t>
            </a:r>
            <a:r>
              <a:rPr lang="en-GB" b="1" dirty="0" smtClean="0"/>
              <a:t>Mediterranean </a:t>
            </a:r>
            <a:r>
              <a:rPr lang="en-GB" b="1" dirty="0"/>
              <a:t>= </a:t>
            </a:r>
            <a:r>
              <a:rPr lang="en-GB" dirty="0"/>
              <a:t>Algeria,  Egypt,  Israel,  Jordan, Lebanon,  Libya,  Morocco,  Palestine,  Syria,  Tunisia</a:t>
            </a:r>
          </a:p>
          <a:p>
            <a:pPr marL="171450" indent="-171450">
              <a:buFont typeface="Arial" panose="020B0604020202020204" pitchFamily="34" charset="0"/>
              <a:buChar char="•"/>
            </a:pPr>
            <a:r>
              <a:rPr lang="en-GB" b="1" dirty="0"/>
              <a:t>Russian Federation = </a:t>
            </a:r>
            <a:r>
              <a:rPr lang="en-GB" dirty="0"/>
              <a:t>Territory of Russia as recognised by international law</a:t>
            </a:r>
          </a:p>
          <a:p>
            <a:r>
              <a:rPr lang="en-GB" b="1" cap="small" dirty="0" smtClean="0"/>
              <a:t>Development </a:t>
            </a:r>
            <a:r>
              <a:rPr lang="en-GB" b="1" cap="small" dirty="0"/>
              <a:t>Co-operation Instrument = </a:t>
            </a:r>
            <a:r>
              <a:rPr lang="en-GB" dirty="0"/>
              <a:t>DCI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smtClean="0"/>
              <a:t>Latin America = </a:t>
            </a:r>
            <a:r>
              <a:rPr lang="es-ES" dirty="0" smtClean="0"/>
              <a:t>Argentina, Bolivia, </a:t>
            </a:r>
            <a:r>
              <a:rPr lang="es-ES" dirty="0" err="1" smtClean="0"/>
              <a:t>Brazil</a:t>
            </a:r>
            <a:r>
              <a:rPr lang="es-ES" dirty="0" smtClean="0"/>
              <a:t>, Chile, Colombia, Costa Rica, Cuba, Ecuador, El Salvador, Guatemala, Honduras, </a:t>
            </a:r>
            <a:r>
              <a:rPr lang="es-ES" dirty="0" err="1" smtClean="0"/>
              <a:t>Mexico</a:t>
            </a:r>
            <a:r>
              <a:rPr lang="es-ES" dirty="0" smtClean="0"/>
              <a:t>, Nicaragua, </a:t>
            </a:r>
            <a:r>
              <a:rPr lang="es-ES" dirty="0" err="1" smtClean="0"/>
              <a:t>Panama</a:t>
            </a:r>
            <a:r>
              <a:rPr lang="es-ES" dirty="0" smtClean="0"/>
              <a:t>, Paraguay, </a:t>
            </a:r>
            <a:r>
              <a:rPr lang="es-ES" dirty="0" err="1" smtClean="0"/>
              <a:t>Peru</a:t>
            </a:r>
            <a:r>
              <a:rPr lang="es-ES" dirty="0" smtClean="0"/>
              <a:t>, Uruguay, Venezuela </a:t>
            </a:r>
          </a:p>
          <a:p>
            <a:pPr marL="171450" indent="-171450">
              <a:buFont typeface="Arial" panose="020B0604020202020204" pitchFamily="34" charset="0"/>
              <a:buChar char="•"/>
            </a:pPr>
            <a:r>
              <a:rPr lang="en-GB" b="1" dirty="0" smtClean="0"/>
              <a:t>Asia </a:t>
            </a:r>
            <a:r>
              <a:rPr lang="en-GB" b="1" dirty="0"/>
              <a:t>= </a:t>
            </a:r>
            <a:r>
              <a:rPr lang="en-GB" dirty="0"/>
              <a:t>Afghanistan, Bangladesh, Bhutan, Cambodia, China, DPR Korea, India, Indonesia, Laos, Malaysia, Maldives, Mongolia, Myanmar, Nepal, Pakistan, Philippines, Sri Lanka, Thailand and Vietnam</a:t>
            </a:r>
          </a:p>
          <a:p>
            <a:pPr marL="171450" indent="-171450">
              <a:buFont typeface="Arial" panose="020B0604020202020204" pitchFamily="34" charset="0"/>
              <a:buChar char="•"/>
            </a:pPr>
            <a:r>
              <a:rPr lang="en-GB" b="1" dirty="0"/>
              <a:t>Central Asia = </a:t>
            </a:r>
            <a:r>
              <a:rPr lang="fi-FI" dirty="0" err="1"/>
              <a:t>Kazakhstan</a:t>
            </a:r>
            <a:r>
              <a:rPr lang="fi-FI" dirty="0"/>
              <a:t>, </a:t>
            </a:r>
            <a:r>
              <a:rPr lang="fi-FI" dirty="0" err="1"/>
              <a:t>Kyrgyzstan</a:t>
            </a:r>
            <a:r>
              <a:rPr lang="fi-FI" dirty="0"/>
              <a:t>, </a:t>
            </a:r>
            <a:r>
              <a:rPr lang="fi-FI" dirty="0" err="1"/>
              <a:t>Tajikistan</a:t>
            </a:r>
            <a:r>
              <a:rPr lang="fi-FI" dirty="0"/>
              <a:t>, Turkmenistan, Uzbekistan</a:t>
            </a:r>
            <a:endParaRPr lang="en-GB" dirty="0"/>
          </a:p>
          <a:p>
            <a:pPr marL="171450" indent="-171450">
              <a:buFont typeface="Arial" panose="020B0604020202020204" pitchFamily="34" charset="0"/>
              <a:buChar char="•"/>
            </a:pPr>
            <a:r>
              <a:rPr lang="en-GB" b="1" dirty="0" smtClean="0"/>
              <a:t>South </a:t>
            </a:r>
            <a:r>
              <a:rPr lang="en-GB" b="1" dirty="0"/>
              <a:t>Africa</a:t>
            </a:r>
          </a:p>
          <a:p>
            <a:pPr marL="0" indent="0">
              <a:buFont typeface="Arial" panose="020B0604020202020204" pitchFamily="34" charset="0"/>
              <a:buNone/>
            </a:pPr>
            <a:r>
              <a:rPr lang="en-GB" b="1" cap="small" dirty="0" smtClean="0"/>
              <a:t>Instrument for Pre-Accession =</a:t>
            </a:r>
            <a:r>
              <a:rPr lang="en-GB" dirty="0" smtClean="0"/>
              <a:t>IPA</a:t>
            </a:r>
          </a:p>
          <a:p>
            <a:pPr marL="171450" indent="-171450">
              <a:buFont typeface="Arial" panose="020B0604020202020204" pitchFamily="34" charset="0"/>
              <a:buChar char="•"/>
            </a:pPr>
            <a:r>
              <a:rPr lang="en-GB" b="1" dirty="0" smtClean="0"/>
              <a:t>Western Balkans = </a:t>
            </a:r>
            <a:r>
              <a:rPr lang="it-IT" dirty="0" smtClean="0"/>
              <a:t>Albania,  Bosnia and </a:t>
            </a:r>
            <a:r>
              <a:rPr lang="it-IT" dirty="0" err="1" smtClean="0"/>
              <a:t>Herzegovina</a:t>
            </a:r>
            <a:r>
              <a:rPr lang="it-IT" dirty="0" smtClean="0"/>
              <a:t>,  Kosovo,  Montenegro,  Serbia</a:t>
            </a:r>
            <a:endParaRPr lang="en-GB" dirty="0" smtClean="0"/>
          </a:p>
          <a:p>
            <a:r>
              <a:rPr lang="en-GB" b="1" cap="small" dirty="0" smtClean="0"/>
              <a:t>Partnership </a:t>
            </a:r>
            <a:r>
              <a:rPr lang="en-GB" b="1" cap="small" dirty="0"/>
              <a:t>Instrument = </a:t>
            </a:r>
            <a:r>
              <a:rPr lang="en-GB" dirty="0"/>
              <a:t>PI </a:t>
            </a:r>
          </a:p>
          <a:p>
            <a:pPr marL="171450" indent="-171450">
              <a:buFont typeface="Arial" panose="020B0604020202020204" pitchFamily="34" charset="0"/>
              <a:buChar char="•"/>
            </a:pPr>
            <a:r>
              <a:rPr lang="en-GB" b="1" dirty="0"/>
              <a:t>North America = </a:t>
            </a:r>
            <a:r>
              <a:rPr lang="en-GB" dirty="0"/>
              <a:t>Canada, United States of America</a:t>
            </a:r>
          </a:p>
          <a:p>
            <a:pPr marL="171450" indent="-171450">
              <a:buFont typeface="Arial" panose="020B0604020202020204" pitchFamily="34" charset="0"/>
              <a:buChar char="•"/>
            </a:pPr>
            <a:r>
              <a:rPr lang="en-GB" b="1" dirty="0"/>
              <a:t>Industrialised Asia = </a:t>
            </a:r>
            <a:r>
              <a:rPr lang="en-GB" dirty="0"/>
              <a:t>Australia, Brunei, Hong Kong, Japan, (Republic of) Korea, Macao, New Zealand, Singapore, Taiwan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35075" indent="-282721" eaLnBrk="0" hangingPunct="0">
              <a:defRPr>
                <a:solidFill>
                  <a:schemeClr val="tx1"/>
                </a:solidFill>
                <a:latin typeface="Arial" pitchFamily="34" charset="0"/>
                <a:cs typeface="Arial" pitchFamily="34" charset="0"/>
              </a:defRPr>
            </a:lvl2pPr>
            <a:lvl3pPr marL="1130884" indent="-226177" eaLnBrk="0" hangingPunct="0">
              <a:defRPr>
                <a:solidFill>
                  <a:schemeClr val="tx1"/>
                </a:solidFill>
                <a:latin typeface="Arial" pitchFamily="34" charset="0"/>
                <a:cs typeface="Arial" pitchFamily="34" charset="0"/>
              </a:defRPr>
            </a:lvl3pPr>
            <a:lvl4pPr marL="1583238" indent="-226177" eaLnBrk="0" hangingPunct="0">
              <a:defRPr>
                <a:solidFill>
                  <a:schemeClr val="tx1"/>
                </a:solidFill>
                <a:latin typeface="Arial" pitchFamily="34" charset="0"/>
                <a:cs typeface="Arial" pitchFamily="34" charset="0"/>
              </a:defRPr>
            </a:lvl4pPr>
            <a:lvl5pPr marL="2035592" indent="-226177" eaLnBrk="0" hangingPunct="0">
              <a:defRPr>
                <a:solidFill>
                  <a:schemeClr val="tx1"/>
                </a:solidFill>
                <a:latin typeface="Arial" pitchFamily="34" charset="0"/>
                <a:cs typeface="Arial" pitchFamily="34" charset="0"/>
              </a:defRPr>
            </a:lvl5pPr>
            <a:lvl6pPr marL="2487945" indent="-226177" eaLnBrk="0" fontAlgn="base" hangingPunct="0">
              <a:spcBef>
                <a:spcPct val="0"/>
              </a:spcBef>
              <a:spcAft>
                <a:spcPct val="0"/>
              </a:spcAft>
              <a:defRPr>
                <a:solidFill>
                  <a:schemeClr val="tx1"/>
                </a:solidFill>
                <a:latin typeface="Arial" pitchFamily="34" charset="0"/>
                <a:cs typeface="Arial" pitchFamily="34" charset="0"/>
              </a:defRPr>
            </a:lvl6pPr>
            <a:lvl7pPr marL="2940299" indent="-226177" eaLnBrk="0" fontAlgn="base" hangingPunct="0">
              <a:spcBef>
                <a:spcPct val="0"/>
              </a:spcBef>
              <a:spcAft>
                <a:spcPct val="0"/>
              </a:spcAft>
              <a:defRPr>
                <a:solidFill>
                  <a:schemeClr val="tx1"/>
                </a:solidFill>
                <a:latin typeface="Arial" pitchFamily="34" charset="0"/>
                <a:cs typeface="Arial" pitchFamily="34" charset="0"/>
              </a:defRPr>
            </a:lvl7pPr>
            <a:lvl8pPr marL="3392653" indent="-226177" eaLnBrk="0" fontAlgn="base" hangingPunct="0">
              <a:spcBef>
                <a:spcPct val="0"/>
              </a:spcBef>
              <a:spcAft>
                <a:spcPct val="0"/>
              </a:spcAft>
              <a:defRPr>
                <a:solidFill>
                  <a:schemeClr val="tx1"/>
                </a:solidFill>
                <a:latin typeface="Arial" pitchFamily="34" charset="0"/>
                <a:cs typeface="Arial" pitchFamily="34" charset="0"/>
              </a:defRPr>
            </a:lvl8pPr>
            <a:lvl9pPr marL="3845006" indent="-226177"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953D12C-1361-4537-B484-35E6763675A5}" type="slidenum">
              <a:rPr lang="en-GB" smtClean="0"/>
              <a:pPr eaLnBrk="1" hangingPunct="1"/>
              <a:t>15</a:t>
            </a:fld>
            <a:endParaRPr lang="en-GB" smtClean="0"/>
          </a:p>
        </p:txBody>
      </p:sp>
      <p:sp>
        <p:nvSpPr>
          <p:cNvPr id="2" name="Notes Placeholder 1"/>
          <p:cNvSpPr>
            <a:spLocks noGrp="1"/>
          </p:cNvSpPr>
          <p:nvPr>
            <p:ph type="body" idx="1"/>
          </p:nvPr>
        </p:nvSpPr>
        <p:spPr>
          <a:xfrm>
            <a:off x="672301" y="4680591"/>
            <a:ext cx="5373699" cy="4435154"/>
          </a:xfrm>
          <a:prstGeom prst="rect">
            <a:avLst/>
          </a:prstGeom>
        </p:spPr>
        <p:txBody>
          <a:bodyPr lIns="90471" tIns="45235" rIns="90471" bIns="45235"/>
          <a:lstStyle/>
          <a:p>
            <a:pPr marL="0" indent="0">
              <a:buFont typeface="Arial" panose="020B0604020202020204" pitchFamily="34" charset="0"/>
              <a:buNone/>
            </a:pPr>
            <a:r>
              <a:rPr lang="en-GB" b="1" dirty="0" smtClean="0"/>
              <a:t>20,000 </a:t>
            </a:r>
            <a:r>
              <a:rPr lang="en-GB" b="1" dirty="0" err="1" smtClean="0"/>
              <a:t>mobbilities</a:t>
            </a:r>
            <a:r>
              <a:rPr lang="en-GB" b="1" dirty="0" smtClean="0"/>
              <a:t> divided by the 33 National Agencies</a:t>
            </a:r>
            <a:r>
              <a:rPr lang="en-GB" b="1" baseline="0" dirty="0" smtClean="0"/>
              <a:t> </a:t>
            </a:r>
          </a:p>
          <a:p>
            <a:pPr marL="0" indent="0">
              <a:buFont typeface="Arial" panose="020B0604020202020204" pitchFamily="34" charset="0"/>
              <a:buNone/>
            </a:pPr>
            <a:endParaRPr lang="en-GB" b="1" baseline="0" dirty="0" smtClean="0"/>
          </a:p>
          <a:p>
            <a:pPr marL="0" indent="0">
              <a:buFont typeface="Arial" panose="020B0604020202020204" pitchFamily="34" charset="0"/>
              <a:buNone/>
            </a:pPr>
            <a:r>
              <a:rPr lang="en-GB" b="1" baseline="0" dirty="0" smtClean="0"/>
              <a:t>Each NA will publish how much budget they have for each of the 10 envelopes and whether there are any restrictions attached to these budgets.</a:t>
            </a:r>
            <a:endParaRPr lang="en-GB" b="1"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7030F57-F46E-4446-A601-0CF240EDF0B0}" type="slidenum">
              <a:rPr lang="en-GB" smtClean="0">
                <a:solidFill>
                  <a:prstClr val="black"/>
                </a:solidFill>
              </a:rPr>
              <a:pPr/>
              <a:t>16</a:t>
            </a:fld>
            <a:endParaRPr lang="en-GB" dirty="0">
              <a:solidFill>
                <a:prstClr val="black"/>
              </a:solidFill>
            </a:endParaRPr>
          </a:p>
        </p:txBody>
      </p:sp>
      <p:sp>
        <p:nvSpPr>
          <p:cNvPr id="3" name="Notes Placeholder 2"/>
          <p:cNvSpPr>
            <a:spLocks noGrp="1"/>
          </p:cNvSpPr>
          <p:nvPr>
            <p:ph type="body" idx="1"/>
          </p:nvPr>
        </p:nvSpPr>
        <p:spPr>
          <a:xfrm>
            <a:off x="671513" y="4681538"/>
            <a:ext cx="5375275" cy="4433887"/>
          </a:xfrm>
          <a:prstGeom prst="rect">
            <a:avLst/>
          </a:prstGeom>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altLang="fr-FR" dirty="0" smtClean="0">
                <a:latin typeface="Verdana" panose="020B0604030504040204" pitchFamily="34" charset="0"/>
                <a:ea typeface="Verdana" panose="020B0604030504040204" pitchFamily="34" charset="0"/>
                <a:cs typeface="Verdana" panose="020B0604030504040204" pitchFamily="34" charset="0"/>
              </a:rPr>
              <a:t>The </a:t>
            </a:r>
            <a:r>
              <a:rPr lang="en-GB" altLang="fr-FR" b="1" dirty="0" smtClean="0">
                <a:latin typeface="Verdana" panose="020B0604030504040204" pitchFamily="34" charset="0"/>
                <a:ea typeface="Verdana" panose="020B0604030504040204" pitchFamily="34" charset="0"/>
                <a:cs typeface="Verdana" panose="020B0604030504040204" pitchFamily="34" charset="0"/>
              </a:rPr>
              <a:t>Guide for Experts</a:t>
            </a:r>
            <a:r>
              <a:rPr lang="en-GB" altLang="fr-FR" b="0" dirty="0" smtClean="0">
                <a:latin typeface="Verdana" panose="020B0604030504040204" pitchFamily="34" charset="0"/>
                <a:ea typeface="Verdana" panose="020B0604030504040204" pitchFamily="34" charset="0"/>
                <a:cs typeface="Verdana" panose="020B0604030504040204" pitchFamily="34" charset="0"/>
              </a:rPr>
              <a:t> gives</a:t>
            </a:r>
            <a:r>
              <a:rPr lang="en-GB" altLang="fr-FR" b="0" baseline="0" dirty="0" smtClean="0">
                <a:latin typeface="Verdana" panose="020B0604030504040204" pitchFamily="34" charset="0"/>
                <a:ea typeface="Verdana" panose="020B0604030504040204" pitchFamily="34" charset="0"/>
                <a:cs typeface="Verdana" panose="020B0604030504040204" pitchFamily="34" charset="0"/>
              </a:rPr>
              <a:t> more details about what the evaluators are expecting to for each of the 4 award criteria and it is crucial to have read and understood this document before preparing </a:t>
            </a:r>
            <a:r>
              <a:rPr lang="en-GB" altLang="fr-FR" b="0" baseline="0" smtClean="0">
                <a:latin typeface="Verdana" panose="020B0604030504040204" pitchFamily="34" charset="0"/>
                <a:ea typeface="Verdana" panose="020B0604030504040204" pitchFamily="34" charset="0"/>
                <a:cs typeface="Verdana" panose="020B0604030504040204" pitchFamily="34" charset="0"/>
              </a:rPr>
              <a:t>an application.</a:t>
            </a:r>
            <a:endParaRPr lang="en-GB" altLang="fr-FR" b="1" dirty="0" smtClean="0">
              <a:latin typeface="Verdana" panose="020B0604030504040204" pitchFamily="34" charset="0"/>
              <a:ea typeface="Verdana" panose="020B0604030504040204" pitchFamily="34" charset="0"/>
              <a:cs typeface="Verdana" panose="020B0604030504040204" pitchFamily="34" charset="0"/>
            </a:endParaRPr>
          </a:p>
          <a:p>
            <a:endParaRPr lang="en-GB" b="1" dirty="0" smtClean="0"/>
          </a:p>
          <a:p>
            <a:endParaRPr lang="en-GB" b="1" dirty="0"/>
          </a:p>
        </p:txBody>
      </p:sp>
    </p:spTree>
    <p:extLst>
      <p:ext uri="{BB962C8B-B14F-4D97-AF65-F5344CB8AC3E}">
        <p14:creationId xmlns:p14="http://schemas.microsoft.com/office/powerpoint/2010/main" xmlns="" val="2982049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32771" name="Slide Number Placeholder 3"/>
          <p:cNvSpPr>
            <a:spLocks noGrp="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MS PGothic" pitchFamily="34" charset="-128"/>
              </a:defRPr>
            </a:lvl1pPr>
            <a:lvl2pPr marL="735075" indent="-282721">
              <a:defRPr sz="2400">
                <a:solidFill>
                  <a:schemeClr val="tx1"/>
                </a:solidFill>
                <a:latin typeface="Arial" pitchFamily="34" charset="0"/>
                <a:ea typeface="MS PGothic" pitchFamily="34" charset="-128"/>
              </a:defRPr>
            </a:lvl2pPr>
            <a:lvl3pPr marL="1130884" indent="-226177">
              <a:defRPr sz="2400">
                <a:solidFill>
                  <a:schemeClr val="tx1"/>
                </a:solidFill>
                <a:latin typeface="Arial" pitchFamily="34" charset="0"/>
                <a:ea typeface="MS PGothic" pitchFamily="34" charset="-128"/>
              </a:defRPr>
            </a:lvl3pPr>
            <a:lvl4pPr marL="1583238" indent="-226177">
              <a:defRPr sz="2400">
                <a:solidFill>
                  <a:schemeClr val="tx1"/>
                </a:solidFill>
                <a:latin typeface="Arial" pitchFamily="34" charset="0"/>
                <a:ea typeface="MS PGothic" pitchFamily="34" charset="-128"/>
              </a:defRPr>
            </a:lvl4pPr>
            <a:lvl5pPr marL="2035592" indent="-226177">
              <a:defRPr sz="2400">
                <a:solidFill>
                  <a:schemeClr val="tx1"/>
                </a:solidFill>
                <a:latin typeface="Arial" pitchFamily="34" charset="0"/>
                <a:ea typeface="MS PGothic" pitchFamily="34" charset="-128"/>
              </a:defRPr>
            </a:lvl5pPr>
            <a:lvl6pPr marL="2487945" indent="-226177" eaLnBrk="0" fontAlgn="base" hangingPunct="0">
              <a:spcBef>
                <a:spcPct val="0"/>
              </a:spcBef>
              <a:spcAft>
                <a:spcPct val="0"/>
              </a:spcAft>
              <a:defRPr sz="2400">
                <a:solidFill>
                  <a:schemeClr val="tx1"/>
                </a:solidFill>
                <a:latin typeface="Arial" pitchFamily="34" charset="0"/>
                <a:ea typeface="MS PGothic" pitchFamily="34" charset="-128"/>
              </a:defRPr>
            </a:lvl6pPr>
            <a:lvl7pPr marL="2940299" indent="-226177" eaLnBrk="0" fontAlgn="base" hangingPunct="0">
              <a:spcBef>
                <a:spcPct val="0"/>
              </a:spcBef>
              <a:spcAft>
                <a:spcPct val="0"/>
              </a:spcAft>
              <a:defRPr sz="2400">
                <a:solidFill>
                  <a:schemeClr val="tx1"/>
                </a:solidFill>
                <a:latin typeface="Arial" pitchFamily="34" charset="0"/>
                <a:ea typeface="MS PGothic" pitchFamily="34" charset="-128"/>
              </a:defRPr>
            </a:lvl7pPr>
            <a:lvl8pPr marL="3392653" indent="-226177" eaLnBrk="0" fontAlgn="base" hangingPunct="0">
              <a:spcBef>
                <a:spcPct val="0"/>
              </a:spcBef>
              <a:spcAft>
                <a:spcPct val="0"/>
              </a:spcAft>
              <a:defRPr sz="2400">
                <a:solidFill>
                  <a:schemeClr val="tx1"/>
                </a:solidFill>
                <a:latin typeface="Arial" pitchFamily="34" charset="0"/>
                <a:ea typeface="MS PGothic" pitchFamily="34" charset="-128"/>
              </a:defRPr>
            </a:lvl8pPr>
            <a:lvl9pPr marL="3845006" indent="-226177" eaLnBrk="0" fontAlgn="base" hangingPunct="0">
              <a:spcBef>
                <a:spcPct val="0"/>
              </a:spcBef>
              <a:spcAft>
                <a:spcPct val="0"/>
              </a:spcAft>
              <a:defRPr sz="2400">
                <a:solidFill>
                  <a:schemeClr val="tx1"/>
                </a:solidFill>
                <a:latin typeface="Arial" pitchFamily="34" charset="0"/>
                <a:ea typeface="MS PGothic" pitchFamily="34" charset="-128"/>
              </a:defRPr>
            </a:lvl9pPr>
          </a:lstStyle>
          <a:p>
            <a:pPr>
              <a:defRPr/>
            </a:pPr>
            <a:fld id="{01D77D87-36A8-44EF-9D45-316D2C911279}" type="slidenum">
              <a:rPr lang="en-GB" sz="1200">
                <a:solidFill>
                  <a:srgbClr val="000000"/>
                </a:solidFill>
              </a:rPr>
              <a:pPr>
                <a:defRPr/>
              </a:pPr>
              <a:t>17</a:t>
            </a:fld>
            <a:endParaRPr lang="en-GB" sz="1200">
              <a:solidFill>
                <a:srgbClr val="000000"/>
              </a:solidFill>
            </a:endParaRPr>
          </a:p>
        </p:txBody>
      </p:sp>
      <p:sp>
        <p:nvSpPr>
          <p:cNvPr id="29700" name="Notes Placeholder 1"/>
          <p:cNvSpPr>
            <a:spLocks noGrp="1"/>
          </p:cNvSpPr>
          <p:nvPr>
            <p:ph type="body" idx="1"/>
          </p:nvPr>
        </p:nvSpPr>
        <p:spPr>
          <a:xfrm>
            <a:off x="672301" y="4680591"/>
            <a:ext cx="5373699" cy="4435154"/>
          </a:xfrm>
          <a:prstGeom prst="rect">
            <a:avLst/>
          </a:prstGeom>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90471" tIns="45235" rIns="90471" bIns="45235"/>
          <a:lstStyle/>
          <a:p>
            <a:pPr marL="0" marR="0" indent="0" algn="l" defTabSz="914400" rtl="0" eaLnBrk="1" fontAlgn="auto" latinLnBrk="0" hangingPunct="1">
              <a:lnSpc>
                <a:spcPct val="100000"/>
              </a:lnSpc>
              <a:spcBef>
                <a:spcPts val="0"/>
              </a:spcBef>
              <a:spcAft>
                <a:spcPts val="0"/>
              </a:spcAft>
              <a:buClrTx/>
              <a:buSzTx/>
              <a:buFontTx/>
              <a:buNone/>
              <a:tabLst/>
              <a:defRPr/>
            </a:pPr>
            <a:r>
              <a:rPr lang="en-GB" b="1" noProof="0" dirty="0" smtClean="0">
                <a:latin typeface="Calibri" charset="0"/>
                <a:ea typeface="ＭＳ Ｐゴシック" charset="0"/>
              </a:rPr>
              <a:t>Indicate the specific partner HEIs and explain the benefit</a:t>
            </a:r>
            <a:r>
              <a:rPr lang="en-GB" b="1" baseline="0" noProof="0" dirty="0" smtClean="0">
                <a:latin typeface="Calibri" charset="0"/>
                <a:ea typeface="ＭＳ Ｐゴシック" charset="0"/>
              </a:rPr>
              <a:t> to both Programme and Partner Country institutions</a:t>
            </a:r>
          </a:p>
          <a:p>
            <a:pPr marL="169633" marR="0" indent="-169633" algn="l" defTabSz="914400" rtl="0" eaLnBrk="1" fontAlgn="auto" latinLnBrk="0" hangingPunct="1">
              <a:lnSpc>
                <a:spcPct val="100000"/>
              </a:lnSpc>
              <a:spcBef>
                <a:spcPts val="0"/>
              </a:spcBef>
              <a:spcAft>
                <a:spcPts val="0"/>
              </a:spcAft>
              <a:buClrTx/>
              <a:buSzTx/>
              <a:buFontTx/>
              <a:buChar char="-"/>
              <a:tabLst/>
              <a:defRPr/>
            </a:pPr>
            <a:endParaRPr lang="en-GB" b="1" noProof="0" dirty="0" smtClean="0">
              <a:latin typeface="Calibri" charset="0"/>
              <a:ea typeface="ＭＳ Ｐゴシック" charset="0"/>
            </a:endParaRPr>
          </a:p>
          <a:p>
            <a:pPr marL="169633" indent="-169633">
              <a:buFontTx/>
              <a:buChar char="-"/>
              <a:defRPr/>
            </a:pPr>
            <a:r>
              <a:rPr lang="en-GB" noProof="0" dirty="0" smtClean="0">
                <a:latin typeface="Calibri" charset="0"/>
                <a:ea typeface="ＭＳ Ｐゴシック" charset="0"/>
              </a:rPr>
              <a:t>Not useful to apply for mobility with every country imaginable – they will have to demonstrate the relevance</a:t>
            </a:r>
          </a:p>
          <a:p>
            <a:pPr marL="169633" indent="-169633">
              <a:buFontTx/>
              <a:buChar char="-"/>
              <a:defRPr/>
            </a:pPr>
            <a:r>
              <a:rPr lang="en-GB" noProof="0" dirty="0" smtClean="0">
                <a:latin typeface="Calibri" charset="0"/>
                <a:ea typeface="ＭＳ Ｐゴシック" charset="0"/>
              </a:rPr>
              <a:t>If newcomers: start with staff mobility. For more "complicated" exchanges that require recognition, we advise to build on previous experience, knowing the partners</a:t>
            </a:r>
          </a:p>
          <a:p>
            <a:pPr marL="169633" indent="-169633">
              <a:buFontTx/>
              <a:buChar char="-"/>
              <a:defRPr/>
            </a:pPr>
            <a:r>
              <a:rPr lang="en-GB" noProof="0" dirty="0" smtClean="0">
                <a:latin typeface="Calibri" charset="0"/>
                <a:ea typeface="ＭＳ Ｐゴシック" charset="0"/>
              </a:rPr>
              <a:t>Secondary criteria</a:t>
            </a:r>
          </a:p>
          <a:p>
            <a:pPr marL="169633" indent="-169633">
              <a:buFontTx/>
              <a:buChar char="-"/>
              <a:defRPr/>
            </a:pPr>
            <a:r>
              <a:rPr lang="en-GB" noProof="0" dirty="0" smtClean="0">
                <a:latin typeface="Calibri" charset="0"/>
                <a:ea typeface="ＭＳ Ｐゴシック" charset="0"/>
              </a:rPr>
              <a:t>24 months recommended</a:t>
            </a:r>
          </a:p>
          <a:p>
            <a:pPr marL="169633" indent="-169633">
              <a:buFontTx/>
              <a:buChar char="-"/>
              <a:defRPr/>
            </a:pPr>
            <a:r>
              <a:rPr lang="en-GB" noProof="0" dirty="0" smtClean="0">
                <a:latin typeface="Calibri" charset="0"/>
                <a:ea typeface="ＭＳ Ｐゴシック" charset="0"/>
              </a:rPr>
              <a:t>Be precise in your quality questions! </a:t>
            </a:r>
          </a:p>
          <a:p>
            <a:pPr marL="169633" indent="-169633">
              <a:buFontTx/>
              <a:buChar char="-"/>
              <a:defRPr/>
            </a:pPr>
            <a:endParaRPr lang="en-GB" b="1" noProof="0" dirty="0" smtClean="0">
              <a:latin typeface="Calibri" charset="0"/>
              <a:ea typeface="ＭＳ Ｐゴシック" charset="0"/>
            </a:endParaRPr>
          </a:p>
          <a:p>
            <a:pPr marL="169633" indent="-169633">
              <a:buFontTx/>
              <a:buChar char="-"/>
              <a:defRPr/>
            </a:pPr>
            <a:endParaRPr lang="en-GB" b="1" noProof="0" dirty="0">
              <a:latin typeface="Calibri" charset="0"/>
              <a:ea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7030F57-F46E-4446-A601-0CF240EDF0B0}" type="slidenum">
              <a:rPr lang="en-GB" smtClean="0">
                <a:solidFill>
                  <a:prstClr val="black"/>
                </a:solidFill>
              </a:rPr>
              <a:pPr/>
              <a:t>18</a:t>
            </a:fld>
            <a:endParaRPr lang="en-GB" dirty="0">
              <a:solidFill>
                <a:prstClr val="black"/>
              </a:solidFill>
            </a:endParaRPr>
          </a:p>
        </p:txBody>
      </p:sp>
    </p:spTree>
    <p:extLst>
      <p:ext uri="{BB962C8B-B14F-4D97-AF65-F5344CB8AC3E}">
        <p14:creationId xmlns:p14="http://schemas.microsoft.com/office/powerpoint/2010/main" xmlns="" val="2982049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7030F57-F46E-4446-A601-0CF240EDF0B0}" type="slidenum">
              <a:rPr lang="en-GB" smtClean="0"/>
              <a:pPr/>
              <a:t>2</a:t>
            </a:fld>
            <a:endParaRPr lang="en-GB" dirty="0"/>
          </a:p>
        </p:txBody>
      </p:sp>
    </p:spTree>
    <p:extLst>
      <p:ext uri="{BB962C8B-B14F-4D97-AF65-F5344CB8AC3E}">
        <p14:creationId xmlns:p14="http://schemas.microsoft.com/office/powerpoint/2010/main" xmlns="" val="2270637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7030F57-F46E-4446-A601-0CF240EDF0B0}" type="slidenum">
              <a:rPr lang="en-GB" smtClean="0"/>
              <a:pPr/>
              <a:t>3</a:t>
            </a:fld>
            <a:endParaRPr lang="en-GB" dirty="0"/>
          </a:p>
        </p:txBody>
      </p:sp>
      <p:sp>
        <p:nvSpPr>
          <p:cNvPr id="3" name="Notes Placeholder 2"/>
          <p:cNvSpPr>
            <a:spLocks noGrp="1"/>
          </p:cNvSpPr>
          <p:nvPr>
            <p:ph type="body" idx="1"/>
          </p:nvPr>
        </p:nvSpPr>
        <p:spPr>
          <a:xfrm>
            <a:off x="671513" y="4681538"/>
            <a:ext cx="5375275" cy="4433887"/>
          </a:xfrm>
          <a:prstGeom prst="rect">
            <a:avLst/>
          </a:prstGeom>
        </p:spPr>
        <p:txBody>
          <a:bodyPr/>
          <a:lstStyle/>
          <a:p>
            <a:r>
              <a:rPr lang="en-GB" dirty="0" smtClean="0"/>
              <a:t>Many of the projects</a:t>
            </a:r>
            <a:r>
              <a:rPr lang="en-GB" baseline="0" dirty="0" smtClean="0"/>
              <a:t> funded during the 2007 – 2013 period offered mobility opportunities for students and staff  and </a:t>
            </a:r>
            <a:r>
              <a:rPr lang="en-GB" b="1" baseline="0" dirty="0" smtClean="0"/>
              <a:t>many still have ongoing projects</a:t>
            </a:r>
          </a:p>
          <a:p>
            <a:r>
              <a:rPr lang="en-GB" baseline="0" dirty="0" smtClean="0"/>
              <a:t>e.g.</a:t>
            </a:r>
          </a:p>
          <a:p>
            <a:pPr marL="171450" indent="-171450">
              <a:buFont typeface="Arial" panose="020B0604020202020204" pitchFamily="34" charset="0"/>
              <a:buChar char="•"/>
            </a:pPr>
            <a:r>
              <a:rPr lang="en-GB" baseline="0" dirty="0" smtClean="0"/>
              <a:t>Erasmus Mundus Action 2,</a:t>
            </a:r>
          </a:p>
          <a:p>
            <a:pPr marL="171450" indent="-171450">
              <a:buFont typeface="Arial" panose="020B0604020202020204" pitchFamily="34" charset="0"/>
              <a:buChar char="•"/>
            </a:pPr>
            <a:r>
              <a:rPr lang="en-GB" baseline="0" dirty="0" smtClean="0"/>
              <a:t>ICI-ECP,  </a:t>
            </a:r>
          </a:p>
          <a:p>
            <a:pPr marL="171450" indent="-171450">
              <a:buFont typeface="Arial" panose="020B0604020202020204" pitchFamily="34" charset="0"/>
              <a:buChar char="•"/>
            </a:pPr>
            <a:r>
              <a:rPr lang="en-GB" baseline="0" dirty="0" smtClean="0"/>
              <a:t>Tempus, Alfa, </a:t>
            </a:r>
            <a:r>
              <a:rPr lang="en-GB" baseline="0" dirty="0" err="1" smtClean="0"/>
              <a:t>Edulink</a:t>
            </a:r>
            <a:r>
              <a:rPr lang="en-GB" baseline="0" dirty="0" smtClean="0"/>
              <a:t>, </a:t>
            </a:r>
          </a:p>
          <a:p>
            <a:pPr marL="171450" indent="-171450">
              <a:buFont typeface="Arial" panose="020B0604020202020204" pitchFamily="34" charset="0"/>
              <a:buChar char="•"/>
            </a:pPr>
            <a:r>
              <a:rPr lang="en-GB" baseline="0" dirty="0" smtClean="0"/>
              <a:t>Marie Curie, </a:t>
            </a:r>
          </a:p>
          <a:p>
            <a:pPr marL="171450" indent="-171450">
              <a:buFont typeface="Arial" panose="020B0604020202020204" pitchFamily="34" charset="0"/>
              <a:buChar char="•"/>
            </a:pPr>
            <a:r>
              <a:rPr lang="en-GB" baseline="0" dirty="0" smtClean="0"/>
              <a:t>Nationally funded bilateral mobility schemes with Partner Countries</a:t>
            </a:r>
            <a:endParaRPr lang="en-GB" dirty="0" smtClean="0"/>
          </a:p>
          <a:p>
            <a:endParaRPr lang="en-GB" dirty="0"/>
          </a:p>
        </p:txBody>
      </p:sp>
    </p:spTree>
    <p:extLst>
      <p:ext uri="{BB962C8B-B14F-4D97-AF65-F5344CB8AC3E}">
        <p14:creationId xmlns:p14="http://schemas.microsoft.com/office/powerpoint/2010/main" xmlns="" val="2270637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895350" y="739775"/>
            <a:ext cx="4927600" cy="3695700"/>
          </a:xfrm>
          <a:ln/>
        </p:spPr>
      </p:sp>
      <p:sp>
        <p:nvSpPr>
          <p:cNvPr id="32771" name="Slide Number Placeholder 3"/>
          <p:cNvSpPr>
            <a:spLocks noGrp="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MS PGothic" pitchFamily="34" charset="-128"/>
              </a:defRPr>
            </a:lvl1pPr>
            <a:lvl2pPr marL="733017" indent="-281930">
              <a:defRPr sz="2400">
                <a:solidFill>
                  <a:schemeClr val="tx1"/>
                </a:solidFill>
                <a:latin typeface="Arial" pitchFamily="34" charset="0"/>
                <a:ea typeface="MS PGothic" pitchFamily="34" charset="-128"/>
              </a:defRPr>
            </a:lvl2pPr>
            <a:lvl3pPr marL="1127718" indent="-225544">
              <a:defRPr sz="2400">
                <a:solidFill>
                  <a:schemeClr val="tx1"/>
                </a:solidFill>
                <a:latin typeface="Arial" pitchFamily="34" charset="0"/>
                <a:ea typeface="MS PGothic" pitchFamily="34" charset="-128"/>
              </a:defRPr>
            </a:lvl3pPr>
            <a:lvl4pPr marL="1578804" indent="-225544">
              <a:defRPr sz="2400">
                <a:solidFill>
                  <a:schemeClr val="tx1"/>
                </a:solidFill>
                <a:latin typeface="Arial" pitchFamily="34" charset="0"/>
                <a:ea typeface="MS PGothic" pitchFamily="34" charset="-128"/>
              </a:defRPr>
            </a:lvl4pPr>
            <a:lvl5pPr marL="2029892" indent="-225544">
              <a:defRPr sz="2400">
                <a:solidFill>
                  <a:schemeClr val="tx1"/>
                </a:solidFill>
                <a:latin typeface="Arial" pitchFamily="34" charset="0"/>
                <a:ea typeface="MS PGothic" pitchFamily="34" charset="-128"/>
              </a:defRPr>
            </a:lvl5pPr>
            <a:lvl6pPr marL="2480979" indent="-225544" eaLnBrk="0" fontAlgn="base" hangingPunct="0">
              <a:spcBef>
                <a:spcPct val="0"/>
              </a:spcBef>
              <a:spcAft>
                <a:spcPct val="0"/>
              </a:spcAft>
              <a:defRPr sz="2400">
                <a:solidFill>
                  <a:schemeClr val="tx1"/>
                </a:solidFill>
                <a:latin typeface="Arial" pitchFamily="34" charset="0"/>
                <a:ea typeface="MS PGothic" pitchFamily="34" charset="-128"/>
              </a:defRPr>
            </a:lvl6pPr>
            <a:lvl7pPr marL="2932066" indent="-225544" eaLnBrk="0" fontAlgn="base" hangingPunct="0">
              <a:spcBef>
                <a:spcPct val="0"/>
              </a:spcBef>
              <a:spcAft>
                <a:spcPct val="0"/>
              </a:spcAft>
              <a:defRPr sz="2400">
                <a:solidFill>
                  <a:schemeClr val="tx1"/>
                </a:solidFill>
                <a:latin typeface="Arial" pitchFamily="34" charset="0"/>
                <a:ea typeface="MS PGothic" pitchFamily="34" charset="-128"/>
              </a:defRPr>
            </a:lvl7pPr>
            <a:lvl8pPr marL="3383153" indent="-225544" eaLnBrk="0" fontAlgn="base" hangingPunct="0">
              <a:spcBef>
                <a:spcPct val="0"/>
              </a:spcBef>
              <a:spcAft>
                <a:spcPct val="0"/>
              </a:spcAft>
              <a:defRPr sz="2400">
                <a:solidFill>
                  <a:schemeClr val="tx1"/>
                </a:solidFill>
                <a:latin typeface="Arial" pitchFamily="34" charset="0"/>
                <a:ea typeface="MS PGothic" pitchFamily="34" charset="-128"/>
              </a:defRPr>
            </a:lvl8pPr>
            <a:lvl9pPr marL="3834241" indent="-225544" eaLnBrk="0" fontAlgn="base" hangingPunct="0">
              <a:spcBef>
                <a:spcPct val="0"/>
              </a:spcBef>
              <a:spcAft>
                <a:spcPct val="0"/>
              </a:spcAft>
              <a:defRPr sz="2400">
                <a:solidFill>
                  <a:schemeClr val="tx1"/>
                </a:solidFill>
                <a:latin typeface="Arial" pitchFamily="34" charset="0"/>
                <a:ea typeface="MS PGothic" pitchFamily="34" charset="-128"/>
              </a:defRPr>
            </a:lvl9pPr>
          </a:lstStyle>
          <a:p>
            <a:pPr>
              <a:defRPr/>
            </a:pPr>
            <a:fld id="{72BEE8F0-0C39-4CBB-BC5A-6D3B76DB70F7}" type="slidenum">
              <a:rPr lang="en-GB" sz="1200">
                <a:solidFill>
                  <a:srgbClr val="000000"/>
                </a:solidFill>
              </a:rPr>
              <a:pPr>
                <a:defRPr/>
              </a:pPr>
              <a:t>4</a:t>
            </a:fld>
            <a:endParaRPr lang="en-GB" sz="1200">
              <a:solidFill>
                <a:srgbClr val="000000"/>
              </a:solidFill>
            </a:endParaRPr>
          </a:p>
        </p:txBody>
      </p:sp>
      <p:sp>
        <p:nvSpPr>
          <p:cNvPr id="29700" name="Notes Placeholder 1"/>
          <p:cNvSpPr>
            <a:spLocks noGrp="1"/>
          </p:cNvSpPr>
          <p:nvPr>
            <p:ph type="body" idx="1"/>
          </p:nvPr>
        </p:nvSpPr>
        <p:spPr>
          <a:xfrm>
            <a:off x="671508" y="4681221"/>
            <a:ext cx="5375284" cy="4434840"/>
          </a:xfrm>
          <a:prstGeom prst="rect">
            <a:avLst/>
          </a:prstGeom>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90471" tIns="45235" rIns="90471" bIns="45235"/>
          <a:lstStyle/>
          <a:p>
            <a:pPr>
              <a:defRPr/>
            </a:pPr>
            <a:endParaRPr lang="fr-BE" dirty="0">
              <a:latin typeface="Calibri" charset="0"/>
              <a:ea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7030F57-F46E-4446-A601-0CF240EDF0B0}" type="slidenum">
              <a:rPr lang="en-GB" smtClean="0"/>
              <a:pPr/>
              <a:t>5</a:t>
            </a:fld>
            <a:endParaRPr lang="en-GB" dirty="0"/>
          </a:p>
        </p:txBody>
      </p:sp>
    </p:spTree>
    <p:extLst>
      <p:ext uri="{BB962C8B-B14F-4D97-AF65-F5344CB8AC3E}">
        <p14:creationId xmlns:p14="http://schemas.microsoft.com/office/powerpoint/2010/main" xmlns="" val="2044657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7030F57-F46E-4446-A601-0CF240EDF0B0}" type="slidenum">
              <a:rPr lang="en-GB" smtClean="0"/>
              <a:pPr/>
              <a:t>6</a:t>
            </a:fld>
            <a:endParaRPr lang="en-GB" dirty="0"/>
          </a:p>
        </p:txBody>
      </p:sp>
    </p:spTree>
    <p:extLst>
      <p:ext uri="{BB962C8B-B14F-4D97-AF65-F5344CB8AC3E}">
        <p14:creationId xmlns:p14="http://schemas.microsoft.com/office/powerpoint/2010/main" xmlns="" val="1113592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7030F57-F46E-4446-A601-0CF240EDF0B0}" type="slidenum">
              <a:rPr lang="en-GB" smtClean="0"/>
              <a:pPr/>
              <a:t>7</a:t>
            </a:fld>
            <a:endParaRPr lang="en-GB" dirty="0"/>
          </a:p>
        </p:txBody>
      </p:sp>
      <p:sp>
        <p:nvSpPr>
          <p:cNvPr id="3" name="Notes Placeholder 2"/>
          <p:cNvSpPr>
            <a:spLocks noGrp="1"/>
          </p:cNvSpPr>
          <p:nvPr>
            <p:ph type="body" idx="1"/>
          </p:nvPr>
        </p:nvSpPr>
        <p:spPr>
          <a:xfrm>
            <a:off x="672301" y="4680591"/>
            <a:ext cx="5373699" cy="4435154"/>
          </a:xfrm>
          <a:prstGeom prst="rect">
            <a:avLst/>
          </a:prstGeom>
        </p:spPr>
        <p:txBody>
          <a:bodyPr lIns="90471" tIns="45235" rIns="90471" bIns="45235"/>
          <a:lstStyle/>
          <a:p>
            <a:r>
              <a:rPr lang="en-GB" b="1" dirty="0" smtClean="0"/>
              <a:t>ACP</a:t>
            </a:r>
          </a:p>
          <a:p>
            <a:r>
              <a:rPr lang="en-GB" dirty="0"/>
              <a:t>Angola, Antigua and Barbuda, Belize, Cape Verde, Comoros, Bahamas, Barbados, Benin, Botswana, Burkina Faso, Burundi, Cameroon, Central African Republic, Chad, Congo (Brazzaville), Congo (Kinshasa), Cook Islands, Côte </a:t>
            </a:r>
            <a:r>
              <a:rPr lang="en-GB" dirty="0" err="1"/>
              <a:t>d'Ivoire,Djibouti</a:t>
            </a:r>
            <a:r>
              <a:rPr lang="en-GB" dirty="0"/>
              <a:t>, Dominica, Dominican Republic, Eritrea, Ethiopia, Fiji, Gabon, Gambia, Ghana, Grenada, Republic of Guinea, Guinea-Bissau, Equatorial Guinea, Guyana, Haiti, Jamaica, Kenya, Kiribati, Lesotho, Liberia, Madagascar, Malawi, Mali, Marshall Islands, Mauritania, Mauritius, Micronesia, Mozambique, Namibia, Nauru, Niger, Nigeria, Niue, Palau, Papua New Guinea, Rwanda, St. Kitts and Nevis, St. Lucia, St. Vincent and the Grenadines, Solomon Islands, Samoa, Sao Tome and Principe, Senegal, Seychelles, Sierra Leone, Somalia, Sudan, South Sudan, Suriname, Swaziland, Tanzania, East Timor, Togo, Tonga, Trinidad and Tobago, Tuvalu,  Uganda, Vanuatu, Zambia, Zimbabwe.</a:t>
            </a:r>
          </a:p>
          <a:p>
            <a:r>
              <a:rPr lang="en-GB" b="1" dirty="0"/>
              <a:t>Gulf Cooperation Countries</a:t>
            </a:r>
          </a:p>
          <a:p>
            <a:r>
              <a:rPr lang="en-GB" dirty="0"/>
              <a:t>Bahrain, Kuwait, Oman, Qatar, Saudi Arabia, United Arab Emirates. </a:t>
            </a:r>
            <a:endParaRPr lang="en-GB" dirty="0" smtClean="0"/>
          </a:p>
          <a:p>
            <a:endParaRPr lang="en-GB" b="1" dirty="0" smtClean="0"/>
          </a:p>
          <a:p>
            <a:endParaRPr lang="en-GB" b="1" dirty="0" smtClean="0"/>
          </a:p>
          <a:p>
            <a:r>
              <a:rPr lang="en-GB" b="1" dirty="0" smtClean="0"/>
              <a:t>ACP</a:t>
            </a:r>
            <a:r>
              <a:rPr lang="en-GB" b="0" dirty="0" smtClean="0"/>
              <a:t> countries will be included in future</a:t>
            </a:r>
            <a:r>
              <a:rPr lang="en-GB" b="0" baseline="0" dirty="0" smtClean="0"/>
              <a:t> calls from 2016.     </a:t>
            </a:r>
          </a:p>
          <a:p>
            <a:r>
              <a:rPr lang="en-GB" b="1" baseline="0" dirty="0" smtClean="0"/>
              <a:t>Iran, </a:t>
            </a:r>
            <a:r>
              <a:rPr lang="en-GB" b="1" baseline="0" dirty="0" err="1" smtClean="0"/>
              <a:t>Irak</a:t>
            </a:r>
            <a:r>
              <a:rPr lang="en-GB" b="1" baseline="0" dirty="0" smtClean="0"/>
              <a:t> Yemen </a:t>
            </a:r>
            <a:r>
              <a:rPr lang="en-GB" b="0" baseline="0" dirty="0" smtClean="0"/>
              <a:t>will be eligible for  Degree Mobility windows and Capacity Building, but never credit mobility</a:t>
            </a:r>
          </a:p>
          <a:p>
            <a:r>
              <a:rPr lang="en-GB" b="0" baseline="0" dirty="0" smtClean="0"/>
              <a:t>Gulf countries will have Degree Mobility windows but not credit mobility or Capacity Building.</a:t>
            </a:r>
            <a:endParaRPr lang="en-GB" b="0" dirty="0"/>
          </a:p>
        </p:txBody>
      </p:sp>
    </p:spTree>
    <p:extLst>
      <p:ext uri="{BB962C8B-B14F-4D97-AF65-F5344CB8AC3E}">
        <p14:creationId xmlns:p14="http://schemas.microsoft.com/office/powerpoint/2010/main" xmlns="" val="75991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7030F57-F46E-4446-A601-0CF240EDF0B0}" type="slidenum">
              <a:rPr lang="en-GB" smtClean="0">
                <a:solidFill>
                  <a:prstClr val="black"/>
                </a:solidFill>
              </a:rPr>
              <a:pPr/>
              <a:t>8</a:t>
            </a:fld>
            <a:endParaRPr lang="en-GB" dirty="0">
              <a:solidFill>
                <a:prstClr val="black"/>
              </a:solidFill>
            </a:endParaRPr>
          </a:p>
        </p:txBody>
      </p:sp>
      <p:sp>
        <p:nvSpPr>
          <p:cNvPr id="3" name="Notes Placeholder 2"/>
          <p:cNvSpPr>
            <a:spLocks noGrp="1"/>
          </p:cNvSpPr>
          <p:nvPr>
            <p:ph type="body" idx="1"/>
          </p:nvPr>
        </p:nvSpPr>
        <p:spPr>
          <a:xfrm>
            <a:off x="672301" y="4680591"/>
            <a:ext cx="5373699" cy="4435154"/>
          </a:xfrm>
          <a:prstGeom prst="rect">
            <a:avLst/>
          </a:prstGeom>
        </p:spPr>
        <p:txBody>
          <a:bodyPr lIns="90471" tIns="45235" rIns="90471" bIns="45235"/>
          <a:lstStyle/>
          <a:p>
            <a:pPr defTabSz="904707">
              <a:defRPr/>
            </a:pPr>
            <a:r>
              <a:rPr lang="en-GB" altLang="fr-FR" b="0" noProof="0" dirty="0" smtClean="0">
                <a:latin typeface="Verdana" panose="020B0604030504040204" pitchFamily="34" charset="0"/>
                <a:ea typeface="Verdana" panose="020B0604030504040204" pitchFamily="34" charset="0"/>
                <a:cs typeface="Verdana" panose="020B0604030504040204" pitchFamily="34" charset="0"/>
              </a:rPr>
              <a:t>Up to 12 months per study cycle so a student</a:t>
            </a:r>
            <a:r>
              <a:rPr lang="en-GB" altLang="fr-FR" b="0" baseline="0" noProof="0" dirty="0" smtClean="0">
                <a:latin typeface="Verdana" panose="020B0604030504040204" pitchFamily="34" charset="0"/>
                <a:ea typeface="Verdana" panose="020B0604030504040204" pitchFamily="34" charset="0"/>
                <a:cs typeface="Verdana" panose="020B0604030504040204" pitchFamily="34" charset="0"/>
              </a:rPr>
              <a:t> can be funded for 12 months during Bachelors and an additional 12 months during Masters </a:t>
            </a:r>
            <a:r>
              <a:rPr lang="en-GB" altLang="fr-FR" b="0" baseline="0" noProof="0" dirty="0" err="1" smtClean="0">
                <a:latin typeface="Verdana" panose="020B0604030504040204" pitchFamily="34" charset="0"/>
                <a:ea typeface="Verdana" panose="020B0604030504040204" pitchFamily="34" charset="0"/>
                <a:cs typeface="Verdana" panose="020B0604030504040204" pitchFamily="34" charset="0"/>
              </a:rPr>
              <a:t>etc</a:t>
            </a:r>
            <a:r>
              <a:rPr lang="en-GB" altLang="fr-FR" b="0" baseline="0" noProof="0" dirty="0" smtClean="0">
                <a:latin typeface="Verdana" panose="020B0604030504040204" pitchFamily="34" charset="0"/>
                <a:ea typeface="Verdana" panose="020B0604030504040204" pitchFamily="34" charset="0"/>
                <a:cs typeface="Verdana" panose="020B0604030504040204" pitchFamily="34" charset="0"/>
              </a:rPr>
              <a:t> etc.</a:t>
            </a:r>
            <a:endParaRPr lang="en-GB" altLang="fr-FR" b="0" noProof="0" dirty="0" smtClean="0">
              <a:latin typeface="Verdana" panose="020B0604030504040204" pitchFamily="34" charset="0"/>
              <a:ea typeface="Verdana" panose="020B0604030504040204" pitchFamily="34" charset="0"/>
              <a:cs typeface="Verdana" panose="020B0604030504040204" pitchFamily="34" charset="0"/>
            </a:endParaRPr>
          </a:p>
          <a:p>
            <a:endParaRPr lang="en-GB" dirty="0"/>
          </a:p>
        </p:txBody>
      </p:sp>
    </p:spTree>
    <p:extLst>
      <p:ext uri="{BB962C8B-B14F-4D97-AF65-F5344CB8AC3E}">
        <p14:creationId xmlns:p14="http://schemas.microsoft.com/office/powerpoint/2010/main" xmlns="" val="2982049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7030F57-F46E-4446-A601-0CF240EDF0B0}" type="slidenum">
              <a:rPr lang="en-GB" smtClean="0">
                <a:solidFill>
                  <a:prstClr val="black"/>
                </a:solidFill>
              </a:rPr>
              <a:pPr/>
              <a:t>9</a:t>
            </a:fld>
            <a:endParaRPr lang="en-GB" dirty="0">
              <a:solidFill>
                <a:prstClr val="black"/>
              </a:solidFill>
            </a:endParaRPr>
          </a:p>
        </p:txBody>
      </p:sp>
      <p:sp>
        <p:nvSpPr>
          <p:cNvPr id="3" name="Notes Placeholder 2"/>
          <p:cNvSpPr>
            <a:spLocks noGrp="1"/>
          </p:cNvSpPr>
          <p:nvPr>
            <p:ph type="body" idx="1"/>
          </p:nvPr>
        </p:nvSpPr>
        <p:spPr>
          <a:xfrm>
            <a:off x="671513" y="4681538"/>
            <a:ext cx="5375275" cy="4433887"/>
          </a:xfrm>
          <a:prstGeom prst="rect">
            <a:avLst/>
          </a:prstGeom>
        </p:spPr>
        <p:txBody>
          <a:bodyPr/>
          <a:lstStyle/>
          <a:p>
            <a:r>
              <a:rPr lang="en-GB" dirty="0" smtClean="0"/>
              <a:t>Credit</a:t>
            </a:r>
            <a:r>
              <a:rPr lang="en-GB" baseline="0" dirty="0" smtClean="0"/>
              <a:t> mobility building upon previous experiences in:</a:t>
            </a:r>
          </a:p>
          <a:p>
            <a:pPr marL="171450" indent="-171450">
              <a:buFont typeface="Arial" panose="020B0604020202020204" pitchFamily="34" charset="0"/>
              <a:buChar char="•"/>
            </a:pPr>
            <a:r>
              <a:rPr lang="en-GB" baseline="0" dirty="0" smtClean="0"/>
              <a:t>Erasmus Mundus Action 2,</a:t>
            </a:r>
          </a:p>
          <a:p>
            <a:pPr marL="171450" indent="-171450">
              <a:buFont typeface="Arial" panose="020B0604020202020204" pitchFamily="34" charset="0"/>
              <a:buChar char="•"/>
            </a:pPr>
            <a:r>
              <a:rPr lang="en-GB" baseline="0" dirty="0" smtClean="0"/>
              <a:t>ICI-ECP,  </a:t>
            </a:r>
          </a:p>
          <a:p>
            <a:pPr marL="171450" indent="-171450">
              <a:buFont typeface="Arial" panose="020B0604020202020204" pitchFamily="34" charset="0"/>
              <a:buChar char="•"/>
            </a:pPr>
            <a:r>
              <a:rPr lang="en-GB" baseline="0" dirty="0" smtClean="0"/>
              <a:t>Tempus, Alfa, </a:t>
            </a:r>
            <a:r>
              <a:rPr lang="en-GB" baseline="0" dirty="0" err="1" smtClean="0"/>
              <a:t>Edulink</a:t>
            </a:r>
            <a:r>
              <a:rPr lang="en-GB" baseline="0" dirty="0" smtClean="0"/>
              <a:t>, </a:t>
            </a:r>
          </a:p>
          <a:p>
            <a:pPr marL="171450" indent="-171450">
              <a:buFont typeface="Arial" panose="020B0604020202020204" pitchFamily="34" charset="0"/>
              <a:buChar char="•"/>
            </a:pPr>
            <a:r>
              <a:rPr lang="en-GB" baseline="0" dirty="0" smtClean="0"/>
              <a:t>Marie Curie, </a:t>
            </a:r>
          </a:p>
          <a:p>
            <a:pPr marL="171450" indent="-171450">
              <a:buFont typeface="Arial" panose="020B0604020202020204" pitchFamily="34" charset="0"/>
              <a:buChar char="•"/>
            </a:pPr>
            <a:r>
              <a:rPr lang="en-GB" baseline="0" dirty="0" smtClean="0"/>
              <a:t>Nationally funded bilateral mobility schemes with Partner Countries</a:t>
            </a:r>
          </a:p>
          <a:p>
            <a:pPr marL="171450" indent="-171450">
              <a:buFont typeface="Arial" panose="020B0604020202020204" pitchFamily="34" charset="0"/>
              <a:buChar char="•"/>
            </a:pPr>
            <a:endParaRPr lang="en-GB" baseline="0" dirty="0" smtClean="0"/>
          </a:p>
          <a:p>
            <a:pPr marL="0" indent="0">
              <a:buFont typeface="Arial" panose="020B0604020202020204" pitchFamily="34" charset="0"/>
              <a:buNone/>
            </a:pPr>
            <a:r>
              <a:rPr lang="en-GB" b="1" baseline="0" dirty="0" smtClean="0"/>
              <a:t>Learning Agreement with students is explicit about language support offered by sending/receiving host</a:t>
            </a:r>
            <a:endParaRPr lang="en-GB" b="1" dirty="0"/>
          </a:p>
        </p:txBody>
      </p:sp>
    </p:spTree>
    <p:extLst>
      <p:ext uri="{BB962C8B-B14F-4D97-AF65-F5344CB8AC3E}">
        <p14:creationId xmlns:p14="http://schemas.microsoft.com/office/powerpoint/2010/main" xmlns="" val="2982049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1931CC8-6AD7-4C39-99A2-DCAE81C57959}" type="datetimeFigureOut">
              <a:rPr lang="en-GB" smtClean="0"/>
              <a:pPr/>
              <a:t>22/12/2014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6DAE1E-4202-4E34-99D1-819DF749DFC2}" type="slidenum">
              <a:rPr lang="en-GB" smtClean="0"/>
              <a:pPr/>
              <a:t>‹#›</a:t>
            </a:fld>
            <a:endParaRPr lang="en-GB"/>
          </a:p>
        </p:txBody>
      </p:sp>
    </p:spTree>
    <p:extLst>
      <p:ext uri="{BB962C8B-B14F-4D97-AF65-F5344CB8AC3E}">
        <p14:creationId xmlns:p14="http://schemas.microsoft.com/office/powerpoint/2010/main" xmlns="" val="3535374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1931CC8-6AD7-4C39-99A2-DCAE81C57959}" type="datetimeFigureOut">
              <a:rPr lang="en-GB" smtClean="0"/>
              <a:pPr/>
              <a:t>22/12/2014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6DAE1E-4202-4E34-99D1-819DF749DFC2}" type="slidenum">
              <a:rPr lang="en-GB" smtClean="0"/>
              <a:pPr/>
              <a:t>‹#›</a:t>
            </a:fld>
            <a:endParaRPr lang="en-GB"/>
          </a:p>
        </p:txBody>
      </p:sp>
    </p:spTree>
    <p:extLst>
      <p:ext uri="{BB962C8B-B14F-4D97-AF65-F5344CB8AC3E}">
        <p14:creationId xmlns:p14="http://schemas.microsoft.com/office/powerpoint/2010/main" xmlns="" val="7146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1931CC8-6AD7-4C39-99A2-DCAE81C57959}" type="datetimeFigureOut">
              <a:rPr lang="en-GB" smtClean="0"/>
              <a:pPr/>
              <a:t>22/12/2014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6DAE1E-4202-4E34-99D1-819DF749DFC2}" type="slidenum">
              <a:rPr lang="en-GB" smtClean="0"/>
              <a:pPr/>
              <a:t>‹#›</a:t>
            </a:fld>
            <a:endParaRPr lang="en-GB"/>
          </a:p>
        </p:txBody>
      </p:sp>
    </p:spTree>
    <p:extLst>
      <p:ext uri="{BB962C8B-B14F-4D97-AF65-F5344CB8AC3E}">
        <p14:creationId xmlns:p14="http://schemas.microsoft.com/office/powerpoint/2010/main" xmlns="" val="4257665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F1931CC8-6AD7-4C39-99A2-DCAE81C57959}" type="datetimeFigureOut">
              <a:rPr lang="en-GB"/>
              <a:pPr>
                <a:defRPr/>
              </a:pPr>
              <a:t>22/12/2014</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D0A6E55-151C-43FF-86E7-457A9FBA69C4}" type="slidenum">
              <a:rPr lang="en-GB"/>
              <a:pPr>
                <a:defRPr/>
              </a:pPr>
              <a:t>‹#›</a:t>
            </a:fld>
            <a:endParaRPr lang="en-GB"/>
          </a:p>
        </p:txBody>
      </p:sp>
    </p:spTree>
    <p:extLst>
      <p:ext uri="{BB962C8B-B14F-4D97-AF65-F5344CB8AC3E}">
        <p14:creationId xmlns:p14="http://schemas.microsoft.com/office/powerpoint/2010/main" xmlns="" val="3418716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F1931CC8-6AD7-4C39-99A2-DCAE81C57959}" type="datetimeFigureOut">
              <a:rPr lang="en-GB"/>
              <a:pPr>
                <a:defRPr/>
              </a:pPr>
              <a:t>22/12/2014</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D0A6E55-151C-43FF-86E7-457A9FBA69C4}" type="slidenum">
              <a:rPr lang="en-GB"/>
              <a:pPr>
                <a:defRPr/>
              </a:pPr>
              <a:t>‹#›</a:t>
            </a:fld>
            <a:endParaRPr lang="en-GB"/>
          </a:p>
        </p:txBody>
      </p:sp>
    </p:spTree>
    <p:extLst>
      <p:ext uri="{BB962C8B-B14F-4D97-AF65-F5344CB8AC3E}">
        <p14:creationId xmlns:p14="http://schemas.microsoft.com/office/powerpoint/2010/main" xmlns="" val="1918365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F1931CC8-6AD7-4C39-99A2-DCAE81C57959}" type="datetimeFigureOut">
              <a:rPr lang="en-GB"/>
              <a:pPr>
                <a:defRPr/>
              </a:pPr>
              <a:t>22/12/2014</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D0A6E55-151C-43FF-86E7-457A9FBA69C4}" type="slidenum">
              <a:rPr lang="en-GB"/>
              <a:pPr>
                <a:defRPr/>
              </a:pPr>
              <a:t>‹#›</a:t>
            </a:fld>
            <a:endParaRPr lang="en-GB"/>
          </a:p>
        </p:txBody>
      </p:sp>
    </p:spTree>
    <p:extLst>
      <p:ext uri="{BB962C8B-B14F-4D97-AF65-F5344CB8AC3E}">
        <p14:creationId xmlns:p14="http://schemas.microsoft.com/office/powerpoint/2010/main" xmlns="" val="3066830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F1931CC8-6AD7-4C39-99A2-DCAE81C57959}" type="datetimeFigureOut">
              <a:rPr lang="en-GB"/>
              <a:pPr>
                <a:defRPr/>
              </a:pPr>
              <a:t>22/12/2014</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D0A6E55-151C-43FF-86E7-457A9FBA69C4}" type="slidenum">
              <a:rPr lang="en-GB"/>
              <a:pPr>
                <a:defRPr/>
              </a:pPr>
              <a:t>‹#›</a:t>
            </a:fld>
            <a:endParaRPr lang="en-GB"/>
          </a:p>
        </p:txBody>
      </p:sp>
    </p:spTree>
    <p:extLst>
      <p:ext uri="{BB962C8B-B14F-4D97-AF65-F5344CB8AC3E}">
        <p14:creationId xmlns:p14="http://schemas.microsoft.com/office/powerpoint/2010/main" xmlns="" val="1512753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1931CC8-6AD7-4C39-99A2-DCAE81C57959}" type="datetimeFigureOut">
              <a:rPr lang="en-GB" smtClean="0"/>
              <a:pPr/>
              <a:t>22/12/2014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6DAE1E-4202-4E34-99D1-819DF749DFC2}" type="slidenum">
              <a:rPr lang="en-GB" smtClean="0"/>
              <a:pPr/>
              <a:t>‹#›</a:t>
            </a:fld>
            <a:endParaRPr lang="en-GB"/>
          </a:p>
        </p:txBody>
      </p:sp>
    </p:spTree>
    <p:extLst>
      <p:ext uri="{BB962C8B-B14F-4D97-AF65-F5344CB8AC3E}">
        <p14:creationId xmlns:p14="http://schemas.microsoft.com/office/powerpoint/2010/main" xmlns="" val="2181751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931CC8-6AD7-4C39-99A2-DCAE81C57959}" type="datetimeFigureOut">
              <a:rPr lang="en-GB" smtClean="0"/>
              <a:pPr/>
              <a:t>22/12/2014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6DAE1E-4202-4E34-99D1-819DF749DFC2}" type="slidenum">
              <a:rPr lang="en-GB" smtClean="0"/>
              <a:pPr/>
              <a:t>‹#›</a:t>
            </a:fld>
            <a:endParaRPr lang="en-GB"/>
          </a:p>
        </p:txBody>
      </p:sp>
    </p:spTree>
    <p:extLst>
      <p:ext uri="{BB962C8B-B14F-4D97-AF65-F5344CB8AC3E}">
        <p14:creationId xmlns:p14="http://schemas.microsoft.com/office/powerpoint/2010/main" xmlns="" val="744743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1931CC8-6AD7-4C39-99A2-DCAE81C57959}" type="datetimeFigureOut">
              <a:rPr lang="en-GB" smtClean="0"/>
              <a:pPr/>
              <a:t>22/12/2014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6DAE1E-4202-4E34-99D1-819DF749DFC2}" type="slidenum">
              <a:rPr lang="en-GB" smtClean="0"/>
              <a:pPr/>
              <a:t>‹#›</a:t>
            </a:fld>
            <a:endParaRPr lang="en-GB"/>
          </a:p>
        </p:txBody>
      </p:sp>
    </p:spTree>
    <p:extLst>
      <p:ext uri="{BB962C8B-B14F-4D97-AF65-F5344CB8AC3E}">
        <p14:creationId xmlns:p14="http://schemas.microsoft.com/office/powerpoint/2010/main" xmlns="" val="4210754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1931CC8-6AD7-4C39-99A2-DCAE81C57959}" type="datetimeFigureOut">
              <a:rPr lang="en-GB" smtClean="0"/>
              <a:pPr/>
              <a:t>22/12/2014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6DAE1E-4202-4E34-99D1-819DF749DFC2}" type="slidenum">
              <a:rPr lang="en-GB" smtClean="0"/>
              <a:pPr/>
              <a:t>‹#›</a:t>
            </a:fld>
            <a:endParaRPr lang="en-GB"/>
          </a:p>
        </p:txBody>
      </p:sp>
    </p:spTree>
    <p:extLst>
      <p:ext uri="{BB962C8B-B14F-4D97-AF65-F5344CB8AC3E}">
        <p14:creationId xmlns:p14="http://schemas.microsoft.com/office/powerpoint/2010/main" xmlns="" val="1106799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1931CC8-6AD7-4C39-99A2-DCAE81C57959}" type="datetimeFigureOut">
              <a:rPr lang="en-GB" smtClean="0"/>
              <a:pPr/>
              <a:t>22/12/2014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6DAE1E-4202-4E34-99D1-819DF749DFC2}" type="slidenum">
              <a:rPr lang="en-GB" smtClean="0"/>
              <a:pPr/>
              <a:t>‹#›</a:t>
            </a:fld>
            <a:endParaRPr lang="en-GB"/>
          </a:p>
        </p:txBody>
      </p:sp>
    </p:spTree>
    <p:extLst>
      <p:ext uri="{BB962C8B-B14F-4D97-AF65-F5344CB8AC3E}">
        <p14:creationId xmlns:p14="http://schemas.microsoft.com/office/powerpoint/2010/main" xmlns="" val="4092193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931CC8-6AD7-4C39-99A2-DCAE81C57959}" type="datetimeFigureOut">
              <a:rPr lang="en-GB" smtClean="0"/>
              <a:pPr/>
              <a:t>22/12/2014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6DAE1E-4202-4E34-99D1-819DF749DFC2}" type="slidenum">
              <a:rPr lang="en-GB" smtClean="0"/>
              <a:pPr/>
              <a:t>‹#›</a:t>
            </a:fld>
            <a:endParaRPr lang="en-GB"/>
          </a:p>
        </p:txBody>
      </p:sp>
    </p:spTree>
    <p:extLst>
      <p:ext uri="{BB962C8B-B14F-4D97-AF65-F5344CB8AC3E}">
        <p14:creationId xmlns:p14="http://schemas.microsoft.com/office/powerpoint/2010/main" xmlns="" val="1485736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931CC8-6AD7-4C39-99A2-DCAE81C57959}" type="datetimeFigureOut">
              <a:rPr lang="en-GB" smtClean="0"/>
              <a:pPr/>
              <a:t>22/12/2014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6DAE1E-4202-4E34-99D1-819DF749DFC2}" type="slidenum">
              <a:rPr lang="en-GB" smtClean="0"/>
              <a:pPr/>
              <a:t>‹#›</a:t>
            </a:fld>
            <a:endParaRPr lang="en-GB"/>
          </a:p>
        </p:txBody>
      </p:sp>
    </p:spTree>
    <p:extLst>
      <p:ext uri="{BB962C8B-B14F-4D97-AF65-F5344CB8AC3E}">
        <p14:creationId xmlns:p14="http://schemas.microsoft.com/office/powerpoint/2010/main" xmlns="" val="2777691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931CC8-6AD7-4C39-99A2-DCAE81C57959}" type="datetimeFigureOut">
              <a:rPr lang="en-GB" smtClean="0"/>
              <a:pPr/>
              <a:t>22/12/2014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6DAE1E-4202-4E34-99D1-819DF749DFC2}" type="slidenum">
              <a:rPr lang="en-GB" smtClean="0"/>
              <a:pPr/>
              <a:t>‹#›</a:t>
            </a:fld>
            <a:endParaRPr lang="en-GB"/>
          </a:p>
        </p:txBody>
      </p:sp>
    </p:spTree>
    <p:extLst>
      <p:ext uri="{BB962C8B-B14F-4D97-AF65-F5344CB8AC3E}">
        <p14:creationId xmlns:p14="http://schemas.microsoft.com/office/powerpoint/2010/main" xmlns="" val="1372699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931CC8-6AD7-4C39-99A2-DCAE81C57959}" type="datetimeFigureOut">
              <a:rPr lang="en-GB" smtClean="0"/>
              <a:pPr/>
              <a:t>22/12/2014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6DAE1E-4202-4E34-99D1-819DF749DFC2}" type="slidenum">
              <a:rPr lang="en-GB" smtClean="0"/>
              <a:pPr/>
              <a:t>‹#›</a:t>
            </a:fld>
            <a:endParaRPr lang="en-GB"/>
          </a:p>
        </p:txBody>
      </p:sp>
    </p:spTree>
    <p:extLst>
      <p:ext uri="{BB962C8B-B14F-4D97-AF65-F5344CB8AC3E}">
        <p14:creationId xmlns:p14="http://schemas.microsoft.com/office/powerpoint/2010/main" xmlns="" val="2619066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chart" Target="../charts/char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ec.europa.eu/programmes/erasmus-plus/documents/form/mobility-programme-partner-countries_en.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ec.europa.eu/programmes/erasmus-plus/tools/national-agencies/index_en.htm" TargetMode="Externa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ec.europa.eu/education/opportunities/higher-education/quality-framework_en.htm" TargetMode="Externa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620688" y="0"/>
            <a:ext cx="10828376" cy="7218919"/>
          </a:xfrm>
        </p:spPr>
      </p:pic>
      <p:sp>
        <p:nvSpPr>
          <p:cNvPr id="16" name="Freeform 15"/>
          <p:cNvSpPr/>
          <p:nvPr/>
        </p:nvSpPr>
        <p:spPr>
          <a:xfrm>
            <a:off x="1331640" y="1146934"/>
            <a:ext cx="6375940" cy="5378410"/>
          </a:xfrm>
          <a:custGeom>
            <a:avLst/>
            <a:gdLst>
              <a:gd name="connsiteX0" fmla="*/ 2590800 w 2590800"/>
              <a:gd name="connsiteY0" fmla="*/ 1310640 h 1310640"/>
              <a:gd name="connsiteX1" fmla="*/ 2590800 w 2590800"/>
              <a:gd name="connsiteY1" fmla="*/ 1310640 h 1310640"/>
              <a:gd name="connsiteX2" fmla="*/ 2590800 w 2590800"/>
              <a:gd name="connsiteY2" fmla="*/ 1066800 h 1310640"/>
              <a:gd name="connsiteX3" fmla="*/ 2575560 w 2590800"/>
              <a:gd name="connsiteY3" fmla="*/ 0 h 1310640"/>
              <a:gd name="connsiteX4" fmla="*/ 198120 w 2590800"/>
              <a:gd name="connsiteY4" fmla="*/ 30480 h 1310640"/>
              <a:gd name="connsiteX5" fmla="*/ 0 w 2590800"/>
              <a:gd name="connsiteY5" fmla="*/ 1310640 h 1310640"/>
              <a:gd name="connsiteX6" fmla="*/ 2590800 w 2590800"/>
              <a:gd name="connsiteY6" fmla="*/ 1310640 h 1310640"/>
              <a:gd name="connsiteX0" fmla="*/ 2392680 w 2392680"/>
              <a:gd name="connsiteY0" fmla="*/ 1310640 h 2202229"/>
              <a:gd name="connsiteX1" fmla="*/ 2392680 w 2392680"/>
              <a:gd name="connsiteY1" fmla="*/ 1310640 h 2202229"/>
              <a:gd name="connsiteX2" fmla="*/ 2392680 w 2392680"/>
              <a:gd name="connsiteY2" fmla="*/ 1066800 h 2202229"/>
              <a:gd name="connsiteX3" fmla="*/ 2377440 w 2392680"/>
              <a:gd name="connsiteY3" fmla="*/ 0 h 2202229"/>
              <a:gd name="connsiteX4" fmla="*/ 0 w 2392680"/>
              <a:gd name="connsiteY4" fmla="*/ 30480 h 2202229"/>
              <a:gd name="connsiteX5" fmla="*/ 339015 w 2392680"/>
              <a:gd name="connsiteY5" fmla="*/ 2202229 h 2202229"/>
              <a:gd name="connsiteX6" fmla="*/ 2392680 w 2392680"/>
              <a:gd name="connsiteY6" fmla="*/ 1310640 h 2202229"/>
              <a:gd name="connsiteX0" fmla="*/ 2392680 w 2392680"/>
              <a:gd name="connsiteY0" fmla="*/ 1280160 h 2171749"/>
              <a:gd name="connsiteX1" fmla="*/ 2392680 w 2392680"/>
              <a:gd name="connsiteY1" fmla="*/ 1280160 h 2171749"/>
              <a:gd name="connsiteX2" fmla="*/ 2392680 w 2392680"/>
              <a:gd name="connsiteY2" fmla="*/ 1036320 h 2171749"/>
              <a:gd name="connsiteX3" fmla="*/ 2168554 w 2392680"/>
              <a:gd name="connsiteY3" fmla="*/ 67377 h 2171749"/>
              <a:gd name="connsiteX4" fmla="*/ 0 w 2392680"/>
              <a:gd name="connsiteY4" fmla="*/ 0 h 2171749"/>
              <a:gd name="connsiteX5" fmla="*/ 339015 w 2392680"/>
              <a:gd name="connsiteY5" fmla="*/ 2171749 h 2171749"/>
              <a:gd name="connsiteX6" fmla="*/ 2392680 w 2392680"/>
              <a:gd name="connsiteY6" fmla="*/ 1280160 h 2171749"/>
              <a:gd name="connsiteX0" fmla="*/ 2467282 w 2467282"/>
              <a:gd name="connsiteY0" fmla="*/ 1894487 h 2171749"/>
              <a:gd name="connsiteX1" fmla="*/ 2392680 w 2467282"/>
              <a:gd name="connsiteY1" fmla="*/ 1280160 h 2171749"/>
              <a:gd name="connsiteX2" fmla="*/ 2392680 w 2467282"/>
              <a:gd name="connsiteY2" fmla="*/ 1036320 h 2171749"/>
              <a:gd name="connsiteX3" fmla="*/ 2168554 w 2467282"/>
              <a:gd name="connsiteY3" fmla="*/ 67377 h 2171749"/>
              <a:gd name="connsiteX4" fmla="*/ 0 w 2467282"/>
              <a:gd name="connsiteY4" fmla="*/ 0 h 2171749"/>
              <a:gd name="connsiteX5" fmla="*/ 339015 w 2467282"/>
              <a:gd name="connsiteY5" fmla="*/ 2171749 h 2171749"/>
              <a:gd name="connsiteX6" fmla="*/ 2467282 w 2467282"/>
              <a:gd name="connsiteY6" fmla="*/ 1894487 h 2171749"/>
              <a:gd name="connsiteX0" fmla="*/ 2467282 w 2467282"/>
              <a:gd name="connsiteY0" fmla="*/ 1894487 h 2171749"/>
              <a:gd name="connsiteX1" fmla="*/ 2392680 w 2467282"/>
              <a:gd name="connsiteY1" fmla="*/ 1036320 h 2171749"/>
              <a:gd name="connsiteX2" fmla="*/ 2168554 w 2467282"/>
              <a:gd name="connsiteY2" fmla="*/ 67377 h 2171749"/>
              <a:gd name="connsiteX3" fmla="*/ 0 w 2467282"/>
              <a:gd name="connsiteY3" fmla="*/ 0 h 2171749"/>
              <a:gd name="connsiteX4" fmla="*/ 339015 w 2467282"/>
              <a:gd name="connsiteY4" fmla="*/ 2171749 h 2171749"/>
              <a:gd name="connsiteX5" fmla="*/ 2467282 w 2467282"/>
              <a:gd name="connsiteY5" fmla="*/ 1894487 h 2171749"/>
              <a:gd name="connsiteX0" fmla="*/ 2467282 w 2467282"/>
              <a:gd name="connsiteY0" fmla="*/ 1894487 h 2171749"/>
              <a:gd name="connsiteX1" fmla="*/ 2168554 w 2467282"/>
              <a:gd name="connsiteY1" fmla="*/ 67377 h 2171749"/>
              <a:gd name="connsiteX2" fmla="*/ 0 w 2467282"/>
              <a:gd name="connsiteY2" fmla="*/ 0 h 2171749"/>
              <a:gd name="connsiteX3" fmla="*/ 339015 w 2467282"/>
              <a:gd name="connsiteY3" fmla="*/ 2171749 h 2171749"/>
              <a:gd name="connsiteX4" fmla="*/ 2467282 w 2467282"/>
              <a:gd name="connsiteY4" fmla="*/ 1894487 h 2171749"/>
              <a:gd name="connsiteX0" fmla="*/ 2258396 w 2258396"/>
              <a:gd name="connsiteY0" fmla="*/ 2063019 h 2171749"/>
              <a:gd name="connsiteX1" fmla="*/ 2168554 w 2258396"/>
              <a:gd name="connsiteY1" fmla="*/ 67377 h 2171749"/>
              <a:gd name="connsiteX2" fmla="*/ 0 w 2258396"/>
              <a:gd name="connsiteY2" fmla="*/ 0 h 2171749"/>
              <a:gd name="connsiteX3" fmla="*/ 339015 w 2258396"/>
              <a:gd name="connsiteY3" fmla="*/ 2171749 h 2171749"/>
              <a:gd name="connsiteX4" fmla="*/ 2258396 w 2258396"/>
              <a:gd name="connsiteY4" fmla="*/ 2063019 h 2171749"/>
              <a:gd name="connsiteX0" fmla="*/ 2258396 w 2258396"/>
              <a:gd name="connsiteY0" fmla="*/ 2063019 h 2101075"/>
              <a:gd name="connsiteX1" fmla="*/ 2168554 w 2258396"/>
              <a:gd name="connsiteY1" fmla="*/ 67377 h 2101075"/>
              <a:gd name="connsiteX2" fmla="*/ 0 w 2258396"/>
              <a:gd name="connsiteY2" fmla="*/ 0 h 2101075"/>
              <a:gd name="connsiteX3" fmla="*/ 339015 w 2258396"/>
              <a:gd name="connsiteY3" fmla="*/ 2101075 h 2101075"/>
              <a:gd name="connsiteX4" fmla="*/ 2258396 w 2258396"/>
              <a:gd name="connsiteY4" fmla="*/ 2063019 h 2101075"/>
              <a:gd name="connsiteX0" fmla="*/ 2258396 w 2258396"/>
              <a:gd name="connsiteY0" fmla="*/ 2063019 h 2073893"/>
              <a:gd name="connsiteX1" fmla="*/ 2168554 w 2258396"/>
              <a:gd name="connsiteY1" fmla="*/ 67377 h 2073893"/>
              <a:gd name="connsiteX2" fmla="*/ 0 w 2258396"/>
              <a:gd name="connsiteY2" fmla="*/ 0 h 2073893"/>
              <a:gd name="connsiteX3" fmla="*/ 316635 w 2258396"/>
              <a:gd name="connsiteY3" fmla="*/ 2073893 h 2073893"/>
              <a:gd name="connsiteX4" fmla="*/ 2258396 w 2258396"/>
              <a:gd name="connsiteY4" fmla="*/ 2063019 h 2073893"/>
              <a:gd name="connsiteX0" fmla="*/ 2258396 w 2258396"/>
              <a:gd name="connsiteY0" fmla="*/ 2063019 h 2063019"/>
              <a:gd name="connsiteX1" fmla="*/ 2168554 w 2258396"/>
              <a:gd name="connsiteY1" fmla="*/ 67377 h 2063019"/>
              <a:gd name="connsiteX2" fmla="*/ 0 w 2258396"/>
              <a:gd name="connsiteY2" fmla="*/ 0 h 2063019"/>
              <a:gd name="connsiteX3" fmla="*/ 316635 w 2258396"/>
              <a:gd name="connsiteY3" fmla="*/ 2057583 h 2063019"/>
              <a:gd name="connsiteX4" fmla="*/ 2258396 w 2258396"/>
              <a:gd name="connsiteY4" fmla="*/ 2063019 h 2063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8396" h="2063019">
                <a:moveTo>
                  <a:pt x="2258396" y="2063019"/>
                </a:moveTo>
                <a:lnTo>
                  <a:pt x="2168554" y="67377"/>
                </a:lnTo>
                <a:lnTo>
                  <a:pt x="0" y="0"/>
                </a:lnTo>
                <a:lnTo>
                  <a:pt x="316635" y="2057583"/>
                </a:lnTo>
                <a:lnTo>
                  <a:pt x="2258396" y="2063019"/>
                </a:lnTo>
                <a:close/>
              </a:path>
            </a:pathLst>
          </a:cu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b="1" dirty="0">
              <a:solidFill>
                <a:schemeClr val="accent6"/>
              </a:solidFill>
              <a:latin typeface="Verdana" pitchFamily="34" charset="0"/>
              <a:ea typeface="Verdana" pitchFamily="34" charset="0"/>
              <a:cs typeface="Verdana" pitchFamily="34" charset="0"/>
            </a:endParaRPr>
          </a:p>
          <a:p>
            <a:pPr algn="ctr"/>
            <a:endParaRPr lang="en-GB" sz="3600" dirty="0" smtClean="0">
              <a:solidFill>
                <a:prstClr val="black"/>
              </a:solidFill>
              <a:latin typeface="Verdana" pitchFamily="34" charset="0"/>
              <a:ea typeface="Verdana" pitchFamily="34" charset="0"/>
              <a:cs typeface="Verdana" pitchFamily="34" charset="0"/>
            </a:endParaRPr>
          </a:p>
          <a:p>
            <a:pPr algn="ctr"/>
            <a:endParaRPr lang="en-GB" dirty="0">
              <a:solidFill>
                <a:prstClr val="white"/>
              </a:solidFill>
              <a:latin typeface="Verdana" pitchFamily="34" charset="0"/>
              <a:ea typeface="Verdana" pitchFamily="34" charset="0"/>
              <a:cs typeface="Verdana" pitchFamily="34" charset="0"/>
            </a:endParaRPr>
          </a:p>
        </p:txBody>
      </p:sp>
      <p:pic>
        <p:nvPicPr>
          <p:cNvPr id="1032" name="Picture 8"/>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384236" y="5465878"/>
            <a:ext cx="3178865" cy="7192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ZoneTexte 60"/>
          <p:cNvSpPr txBox="1">
            <a:spLocks noChangeArrowheads="1"/>
          </p:cNvSpPr>
          <p:nvPr/>
        </p:nvSpPr>
        <p:spPr bwMode="auto">
          <a:xfrm>
            <a:off x="2287362" y="1484784"/>
            <a:ext cx="5092950" cy="2800767"/>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fr-FR" sz="4400" dirty="0">
                <a:solidFill>
                  <a:schemeClr val="bg1"/>
                </a:solidFill>
                <a:latin typeface="Verdana" pitchFamily="34" charset="0"/>
              </a:rPr>
              <a:t>International </a:t>
            </a:r>
          </a:p>
          <a:p>
            <a:pPr algn="ctr" eaLnBrk="1" hangingPunct="1"/>
            <a:r>
              <a:rPr lang="en-GB" altLang="fr-FR" sz="4400" dirty="0">
                <a:solidFill>
                  <a:schemeClr val="bg1"/>
                </a:solidFill>
                <a:latin typeface="Verdana" pitchFamily="34" charset="0"/>
              </a:rPr>
              <a:t>Credit Mobility </a:t>
            </a:r>
            <a:br>
              <a:rPr lang="en-GB" altLang="fr-FR" sz="4400" dirty="0">
                <a:solidFill>
                  <a:schemeClr val="bg1"/>
                </a:solidFill>
                <a:latin typeface="Verdana" pitchFamily="34" charset="0"/>
              </a:rPr>
            </a:br>
            <a:r>
              <a:rPr lang="en-GB" altLang="fr-FR" sz="4400" dirty="0">
                <a:solidFill>
                  <a:schemeClr val="bg1"/>
                </a:solidFill>
                <a:latin typeface="Verdana" pitchFamily="34" charset="0"/>
              </a:rPr>
              <a:t>Call for Proposals 2015 </a:t>
            </a:r>
          </a:p>
        </p:txBody>
      </p:sp>
    </p:spTree>
    <p:extLst>
      <p:ext uri="{BB962C8B-B14F-4D97-AF65-F5344CB8AC3E}">
        <p14:creationId xmlns:p14="http://schemas.microsoft.com/office/powerpoint/2010/main" xmlns="" val="2950514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36513" y="-171450"/>
            <a:ext cx="9217026" cy="7029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1" name="Picture 2"/>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rot="21196667" flipV="1">
            <a:off x="802670" y="337462"/>
            <a:ext cx="6976888" cy="6538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1187623" y="1700808"/>
            <a:ext cx="6887475" cy="4745915"/>
          </a:xfrm>
          <a:prstGeom prst="rect">
            <a:avLst/>
          </a:prstGeom>
        </p:spPr>
        <p:txBody>
          <a:bodyPr wrap="square">
            <a:spAutoFit/>
          </a:bodyPr>
          <a:lstStyle/>
          <a:p>
            <a:pPr marL="342900" lvl="0" indent="-342900" eaLnBrk="0" hangingPunct="0">
              <a:spcBef>
                <a:spcPct val="20000"/>
              </a:spcBef>
              <a:buClr>
                <a:srgbClr val="0F5494"/>
              </a:buClr>
              <a:buFont typeface="Wingdings" pitchFamily="2" charset="2"/>
              <a:buChar char="ü"/>
              <a:defRPr/>
            </a:pPr>
            <a:r>
              <a:rPr lang="en-GB" altLang="en-US" sz="2800" kern="0" dirty="0" smtClean="0">
                <a:solidFill>
                  <a:srgbClr val="000000"/>
                </a:solidFill>
                <a:latin typeface="Verdana"/>
              </a:rPr>
              <a:t>European HEIs apply on </a:t>
            </a:r>
            <a:br>
              <a:rPr lang="en-GB" altLang="en-US" sz="2800" kern="0" dirty="0" smtClean="0">
                <a:solidFill>
                  <a:srgbClr val="000000"/>
                </a:solidFill>
                <a:latin typeface="Verdana"/>
              </a:rPr>
            </a:br>
            <a:r>
              <a:rPr lang="en-GB" altLang="en-US" sz="2800" kern="0" dirty="0" smtClean="0">
                <a:solidFill>
                  <a:srgbClr val="000000"/>
                </a:solidFill>
                <a:latin typeface="Verdana"/>
              </a:rPr>
              <a:t>behalf of the partnership </a:t>
            </a:r>
            <a:br>
              <a:rPr lang="en-GB" altLang="en-US" sz="2800" kern="0" dirty="0" smtClean="0">
                <a:solidFill>
                  <a:srgbClr val="000000"/>
                </a:solidFill>
                <a:latin typeface="Verdana"/>
              </a:rPr>
            </a:br>
            <a:r>
              <a:rPr lang="en-GB" altLang="en-US" sz="2800" kern="0" dirty="0" smtClean="0">
                <a:solidFill>
                  <a:srgbClr val="000000"/>
                </a:solidFill>
                <a:latin typeface="Verdana"/>
              </a:rPr>
              <a:t>to their National Agency</a:t>
            </a:r>
          </a:p>
          <a:p>
            <a:pPr lvl="0" eaLnBrk="0" hangingPunct="0">
              <a:spcBef>
                <a:spcPct val="20000"/>
              </a:spcBef>
              <a:buClr>
                <a:srgbClr val="0F5494"/>
              </a:buClr>
              <a:defRPr/>
            </a:pPr>
            <a:endParaRPr lang="en-GB" altLang="en-US" sz="2800" kern="0" dirty="0" smtClean="0">
              <a:solidFill>
                <a:srgbClr val="000000"/>
              </a:solidFill>
              <a:latin typeface="Verdana"/>
            </a:endParaRPr>
          </a:p>
          <a:p>
            <a:pPr marL="285750" lvl="0" indent="-285750" eaLnBrk="0" hangingPunct="0">
              <a:spcBef>
                <a:spcPct val="20000"/>
              </a:spcBef>
              <a:buClr>
                <a:srgbClr val="0F5494"/>
              </a:buClr>
              <a:buFont typeface="Wingdings" panose="05000000000000000000" pitchFamily="2" charset="2"/>
              <a:buChar char="ü"/>
              <a:defRPr/>
            </a:pPr>
            <a:r>
              <a:rPr lang="en-GB" altLang="en-US" sz="2800" kern="0" dirty="0" smtClean="0">
                <a:solidFill>
                  <a:srgbClr val="000000"/>
                </a:solidFill>
                <a:latin typeface="Verdana"/>
              </a:rPr>
              <a:t>16 or 24 months to </a:t>
            </a:r>
            <a:br>
              <a:rPr lang="en-GB" altLang="en-US" sz="2800" kern="0" dirty="0" smtClean="0">
                <a:solidFill>
                  <a:srgbClr val="000000"/>
                </a:solidFill>
                <a:latin typeface="Verdana"/>
              </a:rPr>
            </a:br>
            <a:r>
              <a:rPr lang="en-GB" altLang="en-US" sz="2800" kern="0" dirty="0" smtClean="0">
                <a:solidFill>
                  <a:srgbClr val="000000"/>
                </a:solidFill>
                <a:latin typeface="Verdana"/>
              </a:rPr>
              <a:t>organise </a:t>
            </a:r>
            <a:r>
              <a:rPr lang="en-GB" altLang="en-US" sz="2800" kern="0" dirty="0" err="1" smtClean="0">
                <a:solidFill>
                  <a:srgbClr val="000000"/>
                </a:solidFill>
                <a:latin typeface="Verdana"/>
              </a:rPr>
              <a:t>mobilities</a:t>
            </a:r>
            <a:endParaRPr lang="en-GB" altLang="en-US" sz="2800" kern="0" dirty="0" smtClean="0">
              <a:solidFill>
                <a:srgbClr val="000000"/>
              </a:solidFill>
              <a:latin typeface="Verdana"/>
            </a:endParaRPr>
          </a:p>
          <a:p>
            <a:pPr marL="285750" lvl="0" indent="-285750" eaLnBrk="0" hangingPunct="0">
              <a:spcBef>
                <a:spcPct val="20000"/>
              </a:spcBef>
              <a:buClr>
                <a:srgbClr val="0F5494"/>
              </a:buClr>
              <a:buFont typeface="Wingdings" panose="05000000000000000000" pitchFamily="2" charset="2"/>
              <a:buChar char="ü"/>
              <a:defRPr/>
            </a:pPr>
            <a:endParaRPr lang="en-GB" altLang="en-US" sz="2800" kern="0" dirty="0">
              <a:solidFill>
                <a:srgbClr val="000000"/>
              </a:solidFill>
              <a:latin typeface="Verdana"/>
            </a:endParaRPr>
          </a:p>
          <a:p>
            <a:pPr marL="285750" lvl="0" indent="-285750" eaLnBrk="0" hangingPunct="0">
              <a:spcBef>
                <a:spcPct val="20000"/>
              </a:spcBef>
              <a:buClr>
                <a:srgbClr val="0F5494"/>
              </a:buClr>
              <a:buFont typeface="Wingdings" panose="05000000000000000000" pitchFamily="2" charset="2"/>
              <a:buChar char="ü"/>
              <a:defRPr/>
            </a:pPr>
            <a:r>
              <a:rPr lang="en-GB" altLang="en-US" sz="2800" kern="0" dirty="0" smtClean="0">
                <a:solidFill>
                  <a:srgbClr val="000000"/>
                </a:solidFill>
                <a:latin typeface="Verdana"/>
              </a:rPr>
              <a:t>Budget   = 	Organisation support</a:t>
            </a:r>
            <a:r>
              <a:rPr lang="en-GB" altLang="en-US" sz="2800" kern="0" dirty="0">
                <a:solidFill>
                  <a:srgbClr val="000000"/>
                </a:solidFill>
                <a:latin typeface="Verdana"/>
              </a:rPr>
              <a:t/>
            </a:r>
            <a:br>
              <a:rPr lang="en-GB" altLang="en-US" sz="2800" kern="0" dirty="0">
                <a:solidFill>
                  <a:srgbClr val="000000"/>
                </a:solidFill>
                <a:latin typeface="Verdana"/>
              </a:rPr>
            </a:br>
            <a:r>
              <a:rPr lang="en-GB" altLang="en-US" sz="2800" kern="0" dirty="0" smtClean="0">
                <a:solidFill>
                  <a:srgbClr val="000000"/>
                </a:solidFill>
                <a:latin typeface="Verdana"/>
              </a:rPr>
              <a:t>			Living Allowance</a:t>
            </a:r>
            <a:br>
              <a:rPr lang="en-GB" altLang="en-US" sz="2800" kern="0" dirty="0" smtClean="0">
                <a:solidFill>
                  <a:srgbClr val="000000"/>
                </a:solidFill>
                <a:latin typeface="Verdana"/>
              </a:rPr>
            </a:br>
            <a:r>
              <a:rPr lang="en-GB" altLang="en-US" sz="2800" kern="0" dirty="0" smtClean="0">
                <a:solidFill>
                  <a:srgbClr val="000000"/>
                </a:solidFill>
                <a:latin typeface="Verdana"/>
              </a:rPr>
              <a:t>			Travel</a:t>
            </a:r>
          </a:p>
        </p:txBody>
      </p:sp>
      <p:sp>
        <p:nvSpPr>
          <p:cNvPr id="60" name="ZoneTexte 60"/>
          <p:cNvSpPr txBox="1">
            <a:spLocks noChangeArrowheads="1"/>
          </p:cNvSpPr>
          <p:nvPr/>
        </p:nvSpPr>
        <p:spPr bwMode="auto">
          <a:xfrm>
            <a:off x="1463607" y="908719"/>
            <a:ext cx="4848633" cy="584775"/>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fr-BE" altLang="fr-FR" sz="3200" dirty="0" err="1" smtClean="0">
                <a:solidFill>
                  <a:schemeClr val="bg1"/>
                </a:solidFill>
                <a:latin typeface="Verdana" pitchFamily="34" charset="0"/>
              </a:rPr>
              <a:t>Managing</a:t>
            </a:r>
            <a:r>
              <a:rPr lang="fr-BE" altLang="fr-FR" sz="3200" dirty="0" smtClean="0">
                <a:solidFill>
                  <a:schemeClr val="bg1"/>
                </a:solidFill>
                <a:latin typeface="Verdana" pitchFamily="34" charset="0"/>
              </a:rPr>
              <a:t> </a:t>
            </a:r>
            <a:r>
              <a:rPr lang="fr-BE" altLang="fr-FR" sz="3200" dirty="0" err="1" smtClean="0">
                <a:solidFill>
                  <a:schemeClr val="bg1"/>
                </a:solidFill>
                <a:latin typeface="Verdana" pitchFamily="34" charset="0"/>
              </a:rPr>
              <a:t>mobility</a:t>
            </a:r>
            <a:endParaRPr lang="fr-BE" altLang="fr-FR" sz="3200" dirty="0">
              <a:solidFill>
                <a:schemeClr val="bg1"/>
              </a:solidFill>
              <a:latin typeface="Verdana" pitchFamily="34" charset="0"/>
            </a:endParaRPr>
          </a:p>
        </p:txBody>
      </p:sp>
    </p:spTree>
    <p:extLst>
      <p:ext uri="{BB962C8B-B14F-4D97-AF65-F5344CB8AC3E}">
        <p14:creationId xmlns:p14="http://schemas.microsoft.com/office/powerpoint/2010/main" xmlns="" val="1820683566"/>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0" y="-120650"/>
            <a:ext cx="9144000" cy="7005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19" name="Picture 2"/>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rot="21196667" flipV="1">
            <a:off x="134509" y="-141591"/>
            <a:ext cx="3926700" cy="7039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220" name="Rectangle 3"/>
          <p:cNvSpPr txBox="1">
            <a:spLocks noChangeArrowheads="1"/>
          </p:cNvSpPr>
          <p:nvPr/>
        </p:nvSpPr>
        <p:spPr bwMode="auto">
          <a:xfrm>
            <a:off x="395289" y="1881536"/>
            <a:ext cx="3312615" cy="39237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2385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Aft>
                <a:spcPts val="3000"/>
              </a:spcAft>
              <a:buClr>
                <a:srgbClr val="FFC000"/>
              </a:buClr>
              <a:buFont typeface="Wingdings" pitchFamily="2" charset="2"/>
              <a:buChar char="Ø"/>
            </a:pPr>
            <a:r>
              <a:rPr lang="en-US" altLang="fr-FR" sz="2800" dirty="0" smtClean="0">
                <a:latin typeface="Verdana" pitchFamily="34" charset="0"/>
              </a:rPr>
              <a:t>Incoming to </a:t>
            </a:r>
            <a:r>
              <a:rPr lang="en-US" altLang="fr-FR" sz="2800" dirty="0" err="1" smtClean="0">
                <a:latin typeface="Verdana" pitchFamily="34" charset="0"/>
              </a:rPr>
              <a:t>Prog</a:t>
            </a:r>
            <a:r>
              <a:rPr lang="en-US" altLang="fr-FR" sz="2800" dirty="0" smtClean="0">
                <a:latin typeface="Verdana" pitchFamily="34" charset="0"/>
              </a:rPr>
              <a:t>. Countries</a:t>
            </a:r>
            <a:br>
              <a:rPr lang="en-US" altLang="fr-FR" sz="2800" dirty="0" smtClean="0">
                <a:latin typeface="Verdana" pitchFamily="34" charset="0"/>
              </a:rPr>
            </a:br>
            <a:r>
              <a:rPr lang="en-US" altLang="fr-FR" sz="2800" dirty="0" smtClean="0">
                <a:latin typeface="Verdana" pitchFamily="34" charset="0"/>
              </a:rPr>
              <a:t>€850, </a:t>
            </a:r>
            <a:br>
              <a:rPr lang="en-US" altLang="fr-FR" sz="2800" dirty="0" smtClean="0">
                <a:latin typeface="Verdana" pitchFamily="34" charset="0"/>
              </a:rPr>
            </a:br>
            <a:r>
              <a:rPr lang="en-US" altLang="fr-FR" sz="2800" dirty="0" smtClean="0">
                <a:latin typeface="Verdana" pitchFamily="34" charset="0"/>
              </a:rPr>
              <a:t>€800, </a:t>
            </a:r>
            <a:br>
              <a:rPr lang="en-US" altLang="fr-FR" sz="2800" dirty="0" smtClean="0">
                <a:latin typeface="Verdana" pitchFamily="34" charset="0"/>
              </a:rPr>
            </a:br>
            <a:r>
              <a:rPr lang="en-US" altLang="fr-FR" sz="2800" dirty="0" smtClean="0">
                <a:latin typeface="Verdana" pitchFamily="34" charset="0"/>
              </a:rPr>
              <a:t>€</a:t>
            </a:r>
            <a:r>
              <a:rPr lang="en-US" altLang="fr-FR" sz="2800" dirty="0">
                <a:latin typeface="Verdana" pitchFamily="34" charset="0"/>
              </a:rPr>
              <a:t>7</a:t>
            </a:r>
            <a:r>
              <a:rPr lang="en-US" altLang="fr-FR" sz="2800" dirty="0" smtClean="0">
                <a:latin typeface="Verdana" pitchFamily="34" charset="0"/>
              </a:rPr>
              <a:t>50</a:t>
            </a:r>
          </a:p>
          <a:p>
            <a:pPr eaLnBrk="1" hangingPunct="1">
              <a:spcAft>
                <a:spcPts val="3000"/>
              </a:spcAft>
              <a:buClr>
                <a:srgbClr val="FFC000"/>
              </a:buClr>
              <a:buFont typeface="Wingdings" pitchFamily="2" charset="2"/>
              <a:buChar char="Ø"/>
            </a:pPr>
            <a:r>
              <a:rPr lang="en-US" altLang="fr-FR" sz="2800" dirty="0">
                <a:latin typeface="Verdana" pitchFamily="34" charset="0"/>
              </a:rPr>
              <a:t>Outgoing </a:t>
            </a:r>
            <a:r>
              <a:rPr lang="en-US" altLang="fr-FR" sz="2800" dirty="0" smtClean="0">
                <a:latin typeface="Verdana" pitchFamily="34" charset="0"/>
              </a:rPr>
              <a:t>from </a:t>
            </a:r>
            <a:r>
              <a:rPr lang="en-US" altLang="fr-FR" sz="2800" dirty="0" err="1" smtClean="0">
                <a:latin typeface="Verdana" pitchFamily="34" charset="0"/>
              </a:rPr>
              <a:t>Prog</a:t>
            </a:r>
            <a:r>
              <a:rPr lang="en-US" altLang="fr-FR" sz="2800" dirty="0">
                <a:latin typeface="Verdana" pitchFamily="34" charset="0"/>
              </a:rPr>
              <a:t>. </a:t>
            </a:r>
            <a:r>
              <a:rPr lang="en-US" altLang="fr-FR" sz="2800" dirty="0" smtClean="0">
                <a:latin typeface="Verdana" pitchFamily="34" charset="0"/>
              </a:rPr>
              <a:t>Countries</a:t>
            </a:r>
            <a:br>
              <a:rPr lang="en-US" altLang="fr-FR" sz="2800" dirty="0" smtClean="0">
                <a:latin typeface="Verdana" pitchFamily="34" charset="0"/>
              </a:rPr>
            </a:br>
            <a:r>
              <a:rPr lang="en-US" altLang="fr-FR" sz="2800" dirty="0" smtClean="0">
                <a:latin typeface="Verdana" pitchFamily="34" charset="0"/>
              </a:rPr>
              <a:t>€650</a:t>
            </a:r>
          </a:p>
        </p:txBody>
      </p:sp>
      <p:sp>
        <p:nvSpPr>
          <p:cNvPr id="9221" name="ZoneTexte 60"/>
          <p:cNvSpPr txBox="1">
            <a:spLocks noChangeArrowheads="1"/>
          </p:cNvSpPr>
          <p:nvPr/>
        </p:nvSpPr>
        <p:spPr bwMode="auto">
          <a:xfrm>
            <a:off x="372468" y="548680"/>
            <a:ext cx="3096592" cy="1077218"/>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fr-FR" sz="3200" dirty="0" smtClean="0">
                <a:solidFill>
                  <a:schemeClr val="bg1"/>
                </a:solidFill>
                <a:latin typeface="Verdana" pitchFamily="34" charset="0"/>
              </a:rPr>
              <a:t>Student Unit </a:t>
            </a:r>
          </a:p>
          <a:p>
            <a:pPr algn="ctr" eaLnBrk="1" hangingPunct="1"/>
            <a:r>
              <a:rPr lang="en-GB" altLang="fr-FR" sz="3200" dirty="0" smtClean="0">
                <a:solidFill>
                  <a:schemeClr val="bg1"/>
                </a:solidFill>
                <a:latin typeface="Verdana" pitchFamily="34" charset="0"/>
              </a:rPr>
              <a:t>Costs</a:t>
            </a:r>
            <a:endParaRPr lang="en-GB" altLang="fr-FR" sz="3200" dirty="0">
              <a:solidFill>
                <a:schemeClr val="bg1"/>
              </a:solidFill>
              <a:latin typeface="Verdana"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2130900062"/>
              </p:ext>
            </p:extLst>
          </p:nvPr>
        </p:nvGraphicFramePr>
        <p:xfrm>
          <a:off x="3923928" y="1242169"/>
          <a:ext cx="5112568" cy="4279999"/>
        </p:xfrm>
        <a:graphic>
          <a:graphicData uri="http://schemas.openxmlformats.org/drawingml/2006/table">
            <a:tbl>
              <a:tblPr firstRow="1" firstCol="1" bandRow="1">
                <a:tableStyleId>{18603FDC-E32A-4AB5-989C-0864C3EAD2B8}</a:tableStyleId>
              </a:tblPr>
              <a:tblGrid>
                <a:gridCol w="2478696"/>
                <a:gridCol w="2633872"/>
              </a:tblGrid>
              <a:tr h="1325538">
                <a:tc>
                  <a:txBody>
                    <a:bodyPr/>
                    <a:lstStyle/>
                    <a:p>
                      <a:pPr algn="ctr">
                        <a:spcAft>
                          <a:spcPts val="0"/>
                        </a:spcAft>
                      </a:pPr>
                      <a:r>
                        <a:rPr lang="en-GB" sz="2400" b="0" kern="0" dirty="0" smtClean="0">
                          <a:effectLst/>
                          <a:latin typeface="Verdana" panose="020B0604030504040204" pitchFamily="34" charset="0"/>
                          <a:ea typeface="Verdana" panose="020B0604030504040204" pitchFamily="34" charset="0"/>
                          <a:cs typeface="Verdana" panose="020B0604030504040204" pitchFamily="34" charset="0"/>
                        </a:rPr>
                        <a:t>Group 1</a:t>
                      </a:r>
                      <a:endParaRPr lang="en-GB" sz="2400" b="0" kern="150" dirty="0" smtClean="0">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en-GB" sz="2400" b="0" kern="0" dirty="0" smtClean="0">
                          <a:effectLst/>
                          <a:latin typeface="Verdana" panose="020B0604030504040204" pitchFamily="34" charset="0"/>
                          <a:ea typeface="Verdana" panose="020B0604030504040204" pitchFamily="34" charset="0"/>
                          <a:cs typeface="Verdana" panose="020B0604030504040204" pitchFamily="34" charset="0"/>
                        </a:rPr>
                        <a:t>higher living costs</a:t>
                      </a:r>
                      <a:endParaRPr lang="en-GB" sz="2400" b="0" kern="1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0" kern="150" dirty="0" smtClean="0">
                          <a:effectLst/>
                          <a:latin typeface="Verdana" panose="020B0604030504040204" pitchFamily="34" charset="0"/>
                          <a:ea typeface="Verdana" panose="020B0604030504040204" pitchFamily="34" charset="0"/>
                          <a:cs typeface="Verdana" panose="020B0604030504040204" pitchFamily="34" charset="0"/>
                        </a:rPr>
                        <a:t>DK, IE,</a:t>
                      </a:r>
                      <a:r>
                        <a:rPr lang="en-GB" sz="2400" b="0" kern="150" baseline="0" dirty="0" smtClean="0">
                          <a:effectLst/>
                          <a:latin typeface="Verdana" panose="020B0604030504040204" pitchFamily="34" charset="0"/>
                          <a:ea typeface="Verdana" panose="020B0604030504040204" pitchFamily="34" charset="0"/>
                          <a:cs typeface="Verdana" panose="020B0604030504040204" pitchFamily="34" charset="0"/>
                        </a:rPr>
                        <a:t> FR, IT, AT, FI, SE, UK, LI, NO</a:t>
                      </a:r>
                      <a:endParaRPr lang="en-GB" sz="2400" b="0" kern="15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r>
              <a:tr h="1628923">
                <a:tc>
                  <a:txBody>
                    <a:bodyPr/>
                    <a:lstStyle/>
                    <a:p>
                      <a:pPr algn="ctr">
                        <a:spcAft>
                          <a:spcPts val="0"/>
                        </a:spcAft>
                      </a:pPr>
                      <a:r>
                        <a:rPr lang="en-GB" sz="2400" b="0" kern="0" dirty="0" smtClean="0">
                          <a:effectLst/>
                          <a:latin typeface="Verdana" panose="020B0604030504040204" pitchFamily="34" charset="0"/>
                          <a:ea typeface="Verdana" panose="020B0604030504040204" pitchFamily="34" charset="0"/>
                          <a:cs typeface="Verdana" panose="020B0604030504040204" pitchFamily="34" charset="0"/>
                        </a:rPr>
                        <a:t>Group 2</a:t>
                      </a:r>
                      <a:endParaRPr lang="en-GB" sz="2400" b="0" kern="150" dirty="0" smtClean="0">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en-GB" sz="2400" b="0" kern="0" dirty="0" smtClean="0">
                          <a:effectLst/>
                          <a:latin typeface="Verdana" panose="020B0604030504040204" pitchFamily="34" charset="0"/>
                          <a:ea typeface="Verdana" panose="020B0604030504040204" pitchFamily="34" charset="0"/>
                          <a:cs typeface="Verdana" panose="020B0604030504040204" pitchFamily="34" charset="0"/>
                        </a:rPr>
                        <a:t>medium living costs</a:t>
                      </a:r>
                      <a:endParaRPr lang="en-GB" sz="2400" b="0" kern="1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lgn="ctr">
                        <a:spcAft>
                          <a:spcPts val="0"/>
                        </a:spcAft>
                      </a:pPr>
                      <a:r>
                        <a:rPr lang="en-GB" sz="2400" b="0" kern="150" dirty="0" smtClean="0">
                          <a:effectLst/>
                          <a:latin typeface="Verdana" panose="020B0604030504040204" pitchFamily="34" charset="0"/>
                          <a:ea typeface="Verdana" panose="020B0604030504040204" pitchFamily="34" charset="0"/>
                          <a:cs typeface="Verdana" panose="020B0604030504040204" pitchFamily="34" charset="0"/>
                        </a:rPr>
                        <a:t>BE, CZ, DE, EL, ES, HR, CY, LU, NL, PO, SI, IS, TR</a:t>
                      </a:r>
                      <a:endParaRPr lang="en-GB" sz="2400" b="0" kern="15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r>
              <a:tr h="1325538">
                <a:tc>
                  <a:txBody>
                    <a:bodyPr/>
                    <a:lstStyle/>
                    <a:p>
                      <a:pPr algn="ctr">
                        <a:spcAft>
                          <a:spcPts val="0"/>
                        </a:spcAft>
                      </a:pPr>
                      <a:r>
                        <a:rPr lang="en-GB" sz="2400" b="0" kern="0" dirty="0">
                          <a:effectLst/>
                          <a:latin typeface="Verdana" panose="020B0604030504040204" pitchFamily="34" charset="0"/>
                          <a:ea typeface="Verdana" panose="020B0604030504040204" pitchFamily="34" charset="0"/>
                          <a:cs typeface="Verdana" panose="020B0604030504040204" pitchFamily="34" charset="0"/>
                        </a:rPr>
                        <a:t>Group 3</a:t>
                      </a:r>
                      <a:endParaRPr lang="en-GB" sz="2400" b="0" kern="150" dirty="0">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en-GB" sz="2400" b="0" kern="0" dirty="0" smtClean="0">
                          <a:effectLst/>
                          <a:latin typeface="Verdana" panose="020B0604030504040204" pitchFamily="34" charset="0"/>
                          <a:ea typeface="Verdana" panose="020B0604030504040204" pitchFamily="34" charset="0"/>
                          <a:cs typeface="Verdana" panose="020B0604030504040204" pitchFamily="34" charset="0"/>
                        </a:rPr>
                        <a:t>lower </a:t>
                      </a:r>
                      <a:r>
                        <a:rPr lang="en-GB" sz="2400" b="0" kern="0" dirty="0">
                          <a:effectLst/>
                          <a:latin typeface="Verdana" panose="020B0604030504040204" pitchFamily="34" charset="0"/>
                          <a:ea typeface="Verdana" panose="020B0604030504040204" pitchFamily="34" charset="0"/>
                          <a:cs typeface="Verdana" panose="020B0604030504040204" pitchFamily="34" charset="0"/>
                        </a:rPr>
                        <a:t>living costs</a:t>
                      </a:r>
                      <a:endParaRPr lang="en-GB" sz="2400" b="0" kern="1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lgn="ctr">
                        <a:spcAft>
                          <a:spcPts val="0"/>
                        </a:spcAft>
                      </a:pPr>
                      <a:r>
                        <a:rPr lang="en-GB" sz="2400" b="0" kern="150" dirty="0" smtClean="0">
                          <a:effectLst/>
                          <a:latin typeface="Verdana" panose="020B0604030504040204" pitchFamily="34" charset="0"/>
                          <a:ea typeface="Verdana" panose="020B0604030504040204" pitchFamily="34" charset="0"/>
                          <a:cs typeface="Verdana" panose="020B0604030504040204" pitchFamily="34" charset="0"/>
                        </a:rPr>
                        <a:t>BG, EE, LV,</a:t>
                      </a:r>
                      <a:r>
                        <a:rPr lang="en-GB" sz="2400" b="0" kern="150" baseline="0" dirty="0" smtClean="0">
                          <a:effectLst/>
                          <a:latin typeface="Verdana" panose="020B0604030504040204" pitchFamily="34" charset="0"/>
                          <a:ea typeface="Verdana" panose="020B0604030504040204" pitchFamily="34" charset="0"/>
                          <a:cs typeface="Verdana" panose="020B0604030504040204" pitchFamily="34" charset="0"/>
                        </a:rPr>
                        <a:t> LT, HU, MT,  PL, RO, SK,</a:t>
                      </a:r>
                      <a:r>
                        <a:rPr lang="en-GB" sz="2400" b="0" kern="150" dirty="0" smtClean="0">
                          <a:effectLst/>
                          <a:latin typeface="Verdana" panose="020B0604030504040204" pitchFamily="34" charset="0"/>
                          <a:ea typeface="Verdana" panose="020B0604030504040204" pitchFamily="34" charset="0"/>
                          <a:cs typeface="Verdana" panose="020B0604030504040204" pitchFamily="34" charset="0"/>
                        </a:rPr>
                        <a:t> FYROM</a:t>
                      </a:r>
                      <a:endParaRPr lang="en-GB" sz="2400" b="0" kern="15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r>
            </a:tbl>
          </a:graphicData>
        </a:graphic>
      </p:graphicFrame>
    </p:spTree>
    <p:extLst>
      <p:ext uri="{BB962C8B-B14F-4D97-AF65-F5344CB8AC3E}">
        <p14:creationId xmlns:p14="http://schemas.microsoft.com/office/powerpoint/2010/main" xmlns="" val="2796811571"/>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67" name="Picture 2"/>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rot="403605">
            <a:off x="556743" y="413343"/>
            <a:ext cx="6680347" cy="6345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ZoneTexte 60"/>
          <p:cNvSpPr txBox="1">
            <a:spLocks noChangeArrowheads="1"/>
          </p:cNvSpPr>
          <p:nvPr/>
        </p:nvSpPr>
        <p:spPr bwMode="auto">
          <a:xfrm>
            <a:off x="1680065" y="980728"/>
            <a:ext cx="3024336" cy="523220"/>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fr-FR" sz="2800" dirty="0" smtClean="0">
                <a:solidFill>
                  <a:schemeClr val="bg1"/>
                </a:solidFill>
                <a:latin typeface="Verdana" pitchFamily="34" charset="0"/>
              </a:rPr>
              <a:t>Staff Unit Costs</a:t>
            </a:r>
            <a:endParaRPr lang="en-GB" altLang="fr-FR" sz="2800" dirty="0">
              <a:solidFill>
                <a:schemeClr val="bg1"/>
              </a:solidFill>
              <a:latin typeface="Verdana"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xmlns="" val="3411202973"/>
              </p:ext>
            </p:extLst>
          </p:nvPr>
        </p:nvGraphicFramePr>
        <p:xfrm>
          <a:off x="1331640" y="1700808"/>
          <a:ext cx="5040560" cy="4251960"/>
        </p:xfrm>
        <a:graphic>
          <a:graphicData uri="http://schemas.openxmlformats.org/drawingml/2006/table">
            <a:tbl>
              <a:tblPr firstRow="1" firstCol="1" bandRow="1">
                <a:tableStyleId>{9DCAF9ED-07DC-4A11-8D7F-57B35C25682E}</a:tableStyleId>
              </a:tblPr>
              <a:tblGrid>
                <a:gridCol w="3349470"/>
                <a:gridCol w="1691090"/>
              </a:tblGrid>
              <a:tr h="4419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kern="1200" dirty="0" smtClean="0">
                          <a:latin typeface="Verdana" panose="020B0604030504040204" pitchFamily="34" charset="0"/>
                          <a:ea typeface="Verdana" panose="020B0604030504040204" pitchFamily="34" charset="0"/>
                          <a:cs typeface="Verdana" panose="020B0604030504040204" pitchFamily="34" charset="0"/>
                        </a:rPr>
                        <a:t>Host</a:t>
                      </a:r>
                      <a:r>
                        <a:rPr lang="en-GB" sz="2400" kern="1200" baseline="0" dirty="0" smtClean="0">
                          <a:latin typeface="Verdana" panose="020B0604030504040204" pitchFamily="34" charset="0"/>
                          <a:ea typeface="Verdana" panose="020B0604030504040204" pitchFamily="34" charset="0"/>
                          <a:cs typeface="Verdana" panose="020B0604030504040204" pitchFamily="34" charset="0"/>
                        </a:rPr>
                        <a:t> </a:t>
                      </a:r>
                      <a:r>
                        <a:rPr lang="en-GB" sz="2400" kern="1200" dirty="0" smtClean="0">
                          <a:latin typeface="Verdana" panose="020B0604030504040204" pitchFamily="34" charset="0"/>
                          <a:ea typeface="Verdana" panose="020B0604030504040204" pitchFamily="34" charset="0"/>
                          <a:cs typeface="Verdana" panose="020B0604030504040204" pitchFamily="34" charset="0"/>
                        </a:rPr>
                        <a:t>Country</a:t>
                      </a:r>
                      <a:endParaRPr lang="en-GB" sz="2400" b="1" kern="1200" dirty="0">
                        <a:solidFill>
                          <a:schemeClr val="bg1"/>
                        </a:solidFill>
                        <a:latin typeface="Verdana"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kern="1200" dirty="0" smtClean="0">
                          <a:latin typeface="Verdana" panose="020B0604030504040204" pitchFamily="34" charset="0"/>
                          <a:ea typeface="Verdana" panose="020B0604030504040204" pitchFamily="34" charset="0"/>
                          <a:cs typeface="Verdana" panose="020B0604030504040204" pitchFamily="34" charset="0"/>
                        </a:rPr>
                        <a:t>Per Diem</a:t>
                      </a:r>
                      <a:endParaRPr lang="en-GB" sz="2400" b="1" kern="1200" dirty="0">
                        <a:solidFill>
                          <a:schemeClr val="bg1"/>
                        </a:solidFill>
                        <a:latin typeface="Verdana" pitchFamily="34" charset="0"/>
                        <a:ea typeface="Verdana" panose="020B0604030504040204" pitchFamily="34" charset="0"/>
                        <a:cs typeface="Verdana" panose="020B0604030504040204" pitchFamily="34" charset="0"/>
                      </a:endParaRPr>
                    </a:p>
                  </a:txBody>
                  <a:tcPr marL="68580" marR="68580" marT="0" marB="0" anchor="ctr"/>
                </a:tc>
              </a:tr>
              <a:tr h="4419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kern="1200" dirty="0" smtClean="0">
                          <a:latin typeface="Verdana" panose="020B0604030504040204" pitchFamily="34" charset="0"/>
                          <a:ea typeface="Verdana" panose="020B0604030504040204" pitchFamily="34" charset="0"/>
                          <a:cs typeface="Verdana" panose="020B0604030504040204" pitchFamily="34" charset="0"/>
                        </a:rPr>
                        <a:t>DK, IE, NL, SE, UK</a:t>
                      </a:r>
                      <a:endParaRPr lang="en-GB" sz="2400" b="0" kern="1200" dirty="0">
                        <a:solidFill>
                          <a:schemeClr val="bg1"/>
                        </a:solidFill>
                        <a:latin typeface="Verdana"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kern="1200" dirty="0" smtClean="0">
                          <a:latin typeface="Verdana" panose="020B0604030504040204" pitchFamily="34" charset="0"/>
                          <a:ea typeface="Verdana" panose="020B0604030504040204" pitchFamily="34" charset="0"/>
                          <a:cs typeface="Verdana" panose="020B0604030504040204" pitchFamily="34" charset="0"/>
                        </a:rPr>
                        <a:t>160</a:t>
                      </a:r>
                      <a:endParaRPr lang="en-GB" sz="2400" b="0" kern="1200" dirty="0">
                        <a:solidFill>
                          <a:schemeClr val="bg1"/>
                        </a:solidFill>
                        <a:latin typeface="Verdana" pitchFamily="34" charset="0"/>
                        <a:ea typeface="Verdana" panose="020B0604030504040204" pitchFamily="34" charset="0"/>
                        <a:cs typeface="Verdana" panose="020B0604030504040204" pitchFamily="34" charset="0"/>
                      </a:endParaRPr>
                    </a:p>
                  </a:txBody>
                  <a:tcPr marL="68580" marR="68580" marT="0" marB="0" anchor="ctr"/>
                </a:tc>
              </a:tr>
              <a:tr h="441960">
                <a:tc>
                  <a:txBody>
                    <a:bodyPr/>
                    <a:lstStyle/>
                    <a:p>
                      <a:pPr algn="ctr">
                        <a:spcAft>
                          <a:spcPts val="0"/>
                        </a:spcAft>
                      </a:pPr>
                      <a:r>
                        <a:rPr lang="en-GB" sz="2400" kern="1200" dirty="0" smtClean="0">
                          <a:latin typeface="Verdana" panose="020B0604030504040204" pitchFamily="34" charset="0"/>
                          <a:ea typeface="Verdana" panose="020B0604030504040204" pitchFamily="34" charset="0"/>
                          <a:cs typeface="Verdana" panose="020B0604030504040204" pitchFamily="34" charset="0"/>
                        </a:rPr>
                        <a:t>BE, BG, CZ, EL, FR, IT, CY, LU, HU, AT, PL, RO, FI, IS, LI, NO, TR</a:t>
                      </a:r>
                      <a:endParaRPr lang="en-GB" sz="2400" b="0" kern="1200" dirty="0">
                        <a:solidFill>
                          <a:schemeClr val="bg1"/>
                        </a:solidFill>
                        <a:latin typeface="Verdana" pitchFamily="34" charset="0"/>
                        <a:ea typeface="Verdana" panose="020B0604030504040204" pitchFamily="34" charset="0"/>
                        <a:cs typeface="Verdana" panose="020B0604030504040204" pitchFamily="34" charset="0"/>
                      </a:endParaRPr>
                    </a:p>
                  </a:txBody>
                  <a:tcPr marL="68580" marR="68580" marT="0" marB="0" anchor="ctr"/>
                </a:tc>
                <a:tc>
                  <a:txBody>
                    <a:bodyPr/>
                    <a:lstStyle/>
                    <a:p>
                      <a:pPr algn="ctr">
                        <a:spcAft>
                          <a:spcPts val="0"/>
                        </a:spcAft>
                      </a:pPr>
                      <a:r>
                        <a:rPr lang="en-GB" sz="2400" kern="1200" dirty="0" smtClean="0">
                          <a:latin typeface="Verdana" panose="020B0604030504040204" pitchFamily="34" charset="0"/>
                          <a:ea typeface="Verdana" panose="020B0604030504040204" pitchFamily="34" charset="0"/>
                          <a:cs typeface="Verdana" panose="020B0604030504040204" pitchFamily="34" charset="0"/>
                        </a:rPr>
                        <a:t>140</a:t>
                      </a:r>
                      <a:endParaRPr lang="en-GB" sz="2400" b="0" kern="1200" dirty="0">
                        <a:solidFill>
                          <a:schemeClr val="bg1"/>
                        </a:solidFill>
                        <a:latin typeface="Verdana" pitchFamily="34" charset="0"/>
                        <a:ea typeface="Verdana" panose="020B0604030504040204" pitchFamily="34" charset="0"/>
                        <a:cs typeface="Verdana" panose="020B0604030504040204" pitchFamily="34" charset="0"/>
                      </a:endParaRPr>
                    </a:p>
                  </a:txBody>
                  <a:tcPr marL="68580" marR="68580" marT="0" marB="0" anchor="ctr"/>
                </a:tc>
              </a:tr>
              <a:tr h="441960">
                <a:tc>
                  <a:txBody>
                    <a:bodyPr/>
                    <a:lstStyle/>
                    <a:p>
                      <a:pPr algn="ctr">
                        <a:spcAft>
                          <a:spcPts val="0"/>
                        </a:spcAft>
                      </a:pPr>
                      <a:r>
                        <a:rPr lang="en-GB" sz="2400" kern="1200" dirty="0" smtClean="0">
                          <a:latin typeface="Verdana" panose="020B0604030504040204" pitchFamily="34" charset="0"/>
                          <a:ea typeface="Verdana" panose="020B0604030504040204" pitchFamily="34" charset="0"/>
                          <a:cs typeface="Verdana" panose="020B0604030504040204" pitchFamily="34" charset="0"/>
                        </a:rPr>
                        <a:t>DE, ES, LV, MT, PO, SK, FYROM </a:t>
                      </a:r>
                      <a:endParaRPr lang="en-GB" sz="2400" b="0" kern="1200" dirty="0">
                        <a:solidFill>
                          <a:schemeClr val="bg1"/>
                        </a:solidFill>
                        <a:latin typeface="Verdana" pitchFamily="34" charset="0"/>
                        <a:ea typeface="Verdana" panose="020B0604030504040204" pitchFamily="34" charset="0"/>
                        <a:cs typeface="Verdana" panose="020B0604030504040204" pitchFamily="34" charset="0"/>
                      </a:endParaRPr>
                    </a:p>
                  </a:txBody>
                  <a:tcPr marL="68580" marR="68580" marT="0" marB="0" anchor="ctr"/>
                </a:tc>
                <a:tc>
                  <a:txBody>
                    <a:bodyPr/>
                    <a:lstStyle/>
                    <a:p>
                      <a:pPr algn="ctr">
                        <a:spcAft>
                          <a:spcPts val="0"/>
                        </a:spcAft>
                      </a:pPr>
                      <a:r>
                        <a:rPr lang="en-GB" sz="2400" kern="1200" dirty="0" smtClean="0">
                          <a:latin typeface="Verdana" panose="020B0604030504040204" pitchFamily="34" charset="0"/>
                          <a:ea typeface="Verdana" panose="020B0604030504040204" pitchFamily="34" charset="0"/>
                          <a:cs typeface="Verdana" panose="020B0604030504040204" pitchFamily="34" charset="0"/>
                        </a:rPr>
                        <a:t>120</a:t>
                      </a:r>
                      <a:endParaRPr lang="en-GB" sz="2400" b="0" kern="1200" dirty="0">
                        <a:solidFill>
                          <a:schemeClr val="bg1"/>
                        </a:solidFill>
                        <a:latin typeface="Verdana" pitchFamily="34" charset="0"/>
                        <a:ea typeface="Verdana" panose="020B0604030504040204" pitchFamily="34" charset="0"/>
                        <a:cs typeface="Verdana" panose="020B0604030504040204" pitchFamily="34" charset="0"/>
                      </a:endParaRPr>
                    </a:p>
                  </a:txBody>
                  <a:tcPr marL="68580" marR="68580" marT="0" marB="0" anchor="ctr"/>
                </a:tc>
              </a:tr>
              <a:tr h="441960">
                <a:tc>
                  <a:txBody>
                    <a:bodyPr/>
                    <a:lstStyle/>
                    <a:p>
                      <a:pPr algn="ctr">
                        <a:spcAft>
                          <a:spcPts val="0"/>
                        </a:spcAft>
                      </a:pPr>
                      <a:r>
                        <a:rPr lang="en-GB" sz="2400" kern="1200" dirty="0" smtClean="0">
                          <a:latin typeface="Verdana" panose="020B0604030504040204" pitchFamily="34" charset="0"/>
                          <a:ea typeface="Verdana" panose="020B0604030504040204" pitchFamily="34" charset="0"/>
                          <a:cs typeface="Verdana" panose="020B0604030504040204" pitchFamily="34" charset="0"/>
                        </a:rPr>
                        <a:t>EE, HR, LT, SI</a:t>
                      </a:r>
                      <a:endParaRPr lang="en-GB" sz="2400" b="0" kern="1200" dirty="0">
                        <a:solidFill>
                          <a:schemeClr val="bg1"/>
                        </a:solidFill>
                        <a:latin typeface="Verdana" pitchFamily="34" charset="0"/>
                        <a:ea typeface="Verdana" panose="020B0604030504040204" pitchFamily="34" charset="0"/>
                        <a:cs typeface="Verdana" panose="020B0604030504040204" pitchFamily="34" charset="0"/>
                      </a:endParaRPr>
                    </a:p>
                  </a:txBody>
                  <a:tcPr marL="68580" marR="68580" marT="0" marB="0" anchor="ctr"/>
                </a:tc>
                <a:tc>
                  <a:txBody>
                    <a:bodyPr/>
                    <a:lstStyle/>
                    <a:p>
                      <a:pPr algn="ctr">
                        <a:spcAft>
                          <a:spcPts val="0"/>
                        </a:spcAft>
                      </a:pPr>
                      <a:r>
                        <a:rPr lang="en-GB" sz="2400" kern="1200" dirty="0" smtClean="0">
                          <a:latin typeface="Verdana" panose="020B0604030504040204" pitchFamily="34" charset="0"/>
                          <a:ea typeface="Verdana" panose="020B0604030504040204" pitchFamily="34" charset="0"/>
                          <a:cs typeface="Verdana" panose="020B0604030504040204" pitchFamily="34" charset="0"/>
                        </a:rPr>
                        <a:t>100</a:t>
                      </a:r>
                      <a:endParaRPr lang="en-GB" sz="2400" b="0" kern="1200" dirty="0">
                        <a:solidFill>
                          <a:schemeClr val="bg1"/>
                        </a:solidFill>
                        <a:latin typeface="Verdana" pitchFamily="34" charset="0"/>
                        <a:ea typeface="Verdana" panose="020B0604030504040204" pitchFamily="34" charset="0"/>
                        <a:cs typeface="Verdana" panose="020B0604030504040204" pitchFamily="34" charset="0"/>
                      </a:endParaRPr>
                    </a:p>
                  </a:txBody>
                  <a:tcPr marL="68580" marR="68580" marT="0" marB="0" anchor="ctr"/>
                </a:tc>
              </a:tr>
              <a:tr h="441960">
                <a:tc>
                  <a:txBody>
                    <a:bodyPr/>
                    <a:lstStyle/>
                    <a:p>
                      <a:pPr algn="ctr">
                        <a:spcAft>
                          <a:spcPts val="0"/>
                        </a:spcAft>
                      </a:pPr>
                      <a:r>
                        <a:rPr lang="en-GB" sz="2400" kern="1200" dirty="0" smtClean="0">
                          <a:latin typeface="Verdana" panose="020B0604030504040204" pitchFamily="34" charset="0"/>
                          <a:ea typeface="Verdana" panose="020B0604030504040204" pitchFamily="34" charset="0"/>
                          <a:cs typeface="Verdana" panose="020B0604030504040204" pitchFamily="34" charset="0"/>
                        </a:rPr>
                        <a:t>Partner Countries</a:t>
                      </a:r>
                      <a:endParaRPr lang="en-GB" sz="2400" b="1" kern="1200" dirty="0">
                        <a:solidFill>
                          <a:schemeClr val="bg1"/>
                        </a:solidFill>
                        <a:latin typeface="Verdana" pitchFamily="34" charset="0"/>
                        <a:ea typeface="Verdana" panose="020B0604030504040204" pitchFamily="34" charset="0"/>
                        <a:cs typeface="Verdana" panose="020B0604030504040204" pitchFamily="34" charset="0"/>
                      </a:endParaRPr>
                    </a:p>
                  </a:txBody>
                  <a:tcPr marL="68580" marR="68580" marT="0" marB="0" anchor="ctr"/>
                </a:tc>
                <a:tc>
                  <a:txBody>
                    <a:bodyPr/>
                    <a:lstStyle/>
                    <a:p>
                      <a:pPr algn="ctr">
                        <a:spcAft>
                          <a:spcPts val="0"/>
                        </a:spcAft>
                      </a:pPr>
                      <a:r>
                        <a:rPr lang="en-GB" sz="2400" kern="1200" dirty="0" smtClean="0">
                          <a:latin typeface="Verdana" panose="020B0604030504040204" pitchFamily="34" charset="0"/>
                          <a:ea typeface="Verdana" panose="020B0604030504040204" pitchFamily="34" charset="0"/>
                          <a:cs typeface="Verdana" panose="020B0604030504040204" pitchFamily="34" charset="0"/>
                        </a:rPr>
                        <a:t>160</a:t>
                      </a:r>
                      <a:endParaRPr lang="en-GB" sz="2400" b="0" kern="1200" dirty="0">
                        <a:solidFill>
                          <a:schemeClr val="bg1"/>
                        </a:solidFill>
                        <a:latin typeface="Verdana" pitchFamily="34" charset="0"/>
                        <a:ea typeface="Verdana" panose="020B0604030504040204" pitchFamily="34" charset="0"/>
                        <a:cs typeface="Verdana" panose="020B0604030504040204" pitchFamily="34" charset="0"/>
                      </a:endParaRPr>
                    </a:p>
                  </a:txBody>
                  <a:tcPr marL="68580" marR="68580" marT="0" marB="0" anchor="ctr"/>
                </a:tc>
              </a:tr>
            </a:tbl>
          </a:graphicData>
        </a:graphic>
      </p:graphicFrame>
    </p:spTree>
    <p:extLst>
      <p:ext uri="{BB962C8B-B14F-4D97-AF65-F5344CB8AC3E}">
        <p14:creationId xmlns:p14="http://schemas.microsoft.com/office/powerpoint/2010/main" xmlns="" val="1434899633"/>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0" y="-120650"/>
            <a:ext cx="9144000" cy="7005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19" name="Picture 2"/>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rot="21196667" flipV="1">
            <a:off x="138298" y="366579"/>
            <a:ext cx="6165267" cy="5680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ZoneTexte 60"/>
          <p:cNvSpPr txBox="1">
            <a:spLocks noChangeArrowheads="1"/>
          </p:cNvSpPr>
          <p:nvPr/>
        </p:nvSpPr>
        <p:spPr bwMode="auto">
          <a:xfrm>
            <a:off x="899592" y="828001"/>
            <a:ext cx="2321339" cy="584775"/>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fr-FR" sz="3200" dirty="0" smtClean="0">
                <a:solidFill>
                  <a:schemeClr val="bg1"/>
                </a:solidFill>
                <a:latin typeface="Verdana" pitchFamily="34" charset="0"/>
              </a:rPr>
              <a:t>Travel</a:t>
            </a:r>
            <a:endParaRPr lang="en-GB" altLang="fr-FR" sz="3200" dirty="0">
              <a:solidFill>
                <a:schemeClr val="bg1"/>
              </a:solidFill>
              <a:latin typeface="Verdana"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3113550037"/>
              </p:ext>
            </p:extLst>
          </p:nvPr>
        </p:nvGraphicFramePr>
        <p:xfrm>
          <a:off x="755576" y="1700808"/>
          <a:ext cx="5194920" cy="3765798"/>
        </p:xfrm>
        <a:graphic>
          <a:graphicData uri="http://schemas.openxmlformats.org/drawingml/2006/table">
            <a:tbl>
              <a:tblPr firstRow="1" firstCol="1" lastRow="1" lastCol="1" bandRow="1" bandCol="1">
                <a:tableStyleId>{9DCAF9ED-07DC-4A11-8D7F-57B35C25682E}</a:tableStyleId>
              </a:tblPr>
              <a:tblGrid>
                <a:gridCol w="2664296"/>
                <a:gridCol w="2530624"/>
              </a:tblGrid>
              <a:tr h="889506">
                <a:tc>
                  <a:txBody>
                    <a:bodyPr/>
                    <a:lstStyle/>
                    <a:p>
                      <a:pPr marL="21590" algn="ctr">
                        <a:spcAft>
                          <a:spcPts val="0"/>
                        </a:spcAft>
                      </a:pPr>
                      <a:r>
                        <a:rPr lang="en-GB" sz="2400" kern="150" dirty="0">
                          <a:effectLst/>
                          <a:latin typeface="Verdana" panose="020B0604030504040204" pitchFamily="34" charset="0"/>
                          <a:ea typeface="Verdana" panose="020B0604030504040204" pitchFamily="34" charset="0"/>
                          <a:cs typeface="Verdana" panose="020B0604030504040204" pitchFamily="34" charset="0"/>
                        </a:rPr>
                        <a:t>Travel </a:t>
                      </a:r>
                      <a:r>
                        <a:rPr lang="en-GB" sz="2400" kern="150" dirty="0" smtClean="0">
                          <a:effectLst/>
                          <a:latin typeface="Verdana" panose="020B0604030504040204" pitchFamily="34" charset="0"/>
                          <a:ea typeface="Verdana" panose="020B0604030504040204" pitchFamily="34" charset="0"/>
                          <a:cs typeface="Verdana" panose="020B0604030504040204" pitchFamily="34" charset="0"/>
                        </a:rPr>
                        <a:t>distances</a:t>
                      </a:r>
                      <a:r>
                        <a:rPr lang="en-GB" sz="2400" kern="150" baseline="0" dirty="0" smtClean="0">
                          <a:effectLst/>
                          <a:latin typeface="Verdana" panose="020B0604030504040204" pitchFamily="34" charset="0"/>
                          <a:ea typeface="Verdana" panose="020B0604030504040204" pitchFamily="34" charset="0"/>
                          <a:cs typeface="Verdana" panose="020B0604030504040204" pitchFamily="34" charset="0"/>
                        </a:rPr>
                        <a:t> (km)</a:t>
                      </a:r>
                      <a:endParaRPr lang="en-GB" sz="4000" b="1" kern="150" dirty="0">
                        <a:effectLst/>
                        <a:latin typeface="Verdana" panose="020B0604030504040204" pitchFamily="34" charset="0"/>
                        <a:ea typeface="Verdana" panose="020B0604030504040204" pitchFamily="34" charset="0"/>
                        <a:cs typeface="Verdana" panose="020B0604030504040204" pitchFamily="34" charset="0"/>
                      </a:endParaRPr>
                    </a:p>
                  </a:txBody>
                  <a:tcPr marL="53975" marR="53975" marT="0" marB="0" anchor="ctr"/>
                </a:tc>
                <a:tc>
                  <a:txBody>
                    <a:bodyPr/>
                    <a:lstStyle/>
                    <a:p>
                      <a:pPr marL="21590" algn="ctr">
                        <a:spcAft>
                          <a:spcPts val="0"/>
                        </a:spcAft>
                      </a:pPr>
                      <a:r>
                        <a:rPr lang="en-GB" sz="2400" kern="150" dirty="0" smtClean="0">
                          <a:effectLst/>
                          <a:latin typeface="Verdana" panose="020B0604030504040204" pitchFamily="34" charset="0"/>
                          <a:ea typeface="Verdana" panose="020B0604030504040204" pitchFamily="34" charset="0"/>
                          <a:cs typeface="Verdana" panose="020B0604030504040204" pitchFamily="34" charset="0"/>
                        </a:rPr>
                        <a:t>€ / participant</a:t>
                      </a:r>
                      <a:endParaRPr lang="en-GB" sz="4000" b="1" kern="150" dirty="0">
                        <a:effectLst/>
                        <a:latin typeface="Verdana" panose="020B0604030504040204" pitchFamily="34" charset="0"/>
                        <a:ea typeface="Verdana" panose="020B0604030504040204" pitchFamily="34" charset="0"/>
                        <a:cs typeface="Verdana" panose="020B0604030504040204" pitchFamily="34" charset="0"/>
                      </a:endParaRPr>
                    </a:p>
                  </a:txBody>
                  <a:tcPr marL="53975" marR="53975" marT="0" marB="0" anchor="ctr"/>
                </a:tc>
              </a:tr>
              <a:tr h="444753">
                <a:tc>
                  <a:txBody>
                    <a:bodyPr/>
                    <a:lstStyle/>
                    <a:p>
                      <a:pPr algn="ctr">
                        <a:spcAft>
                          <a:spcPts val="0"/>
                        </a:spcAft>
                      </a:pPr>
                      <a:r>
                        <a:rPr lang="en-GB" sz="2400" kern="150" dirty="0" smtClean="0">
                          <a:effectLst/>
                          <a:latin typeface="Verdana" panose="020B0604030504040204" pitchFamily="34" charset="0"/>
                          <a:ea typeface="Verdana" panose="020B0604030504040204" pitchFamily="34" charset="0"/>
                          <a:cs typeface="Verdana" panose="020B0604030504040204" pitchFamily="34" charset="0"/>
                        </a:rPr>
                        <a:t>100 - 499</a:t>
                      </a:r>
                      <a:endParaRPr lang="en-GB" sz="4000" b="0" kern="150" dirty="0">
                        <a:effectLst/>
                        <a:latin typeface="Verdana" panose="020B0604030504040204" pitchFamily="34" charset="0"/>
                        <a:ea typeface="Verdana" panose="020B0604030504040204" pitchFamily="34" charset="0"/>
                        <a:cs typeface="Verdana" panose="020B0604030504040204" pitchFamily="34" charset="0"/>
                      </a:endParaRPr>
                    </a:p>
                  </a:txBody>
                  <a:tcPr marL="53975" marR="53975" marT="0" marB="0" anchor="ctr"/>
                </a:tc>
                <a:tc>
                  <a:txBody>
                    <a:bodyPr/>
                    <a:lstStyle/>
                    <a:p>
                      <a:pPr algn="ctr">
                        <a:spcAft>
                          <a:spcPts val="0"/>
                        </a:spcAft>
                      </a:pPr>
                      <a:r>
                        <a:rPr lang="en-GB" sz="2400" kern="150" dirty="0" smtClean="0">
                          <a:effectLst/>
                          <a:latin typeface="Verdana" panose="020B0604030504040204" pitchFamily="34" charset="0"/>
                          <a:ea typeface="Verdana" panose="020B0604030504040204" pitchFamily="34" charset="0"/>
                          <a:cs typeface="Verdana" panose="020B0604030504040204" pitchFamily="34" charset="0"/>
                        </a:rPr>
                        <a:t>180</a:t>
                      </a:r>
                      <a:endParaRPr lang="en-GB" sz="4000" b="0" kern="150" dirty="0">
                        <a:effectLst/>
                        <a:latin typeface="Verdana" panose="020B0604030504040204" pitchFamily="34" charset="0"/>
                        <a:ea typeface="Verdana" panose="020B0604030504040204" pitchFamily="34" charset="0"/>
                        <a:cs typeface="Verdana" panose="020B0604030504040204" pitchFamily="34" charset="0"/>
                      </a:endParaRPr>
                    </a:p>
                  </a:txBody>
                  <a:tcPr marL="53975" marR="53975" marT="0" marB="0" anchor="ctr"/>
                </a:tc>
              </a:tr>
              <a:tr h="444753">
                <a:tc>
                  <a:txBody>
                    <a:bodyPr/>
                    <a:lstStyle/>
                    <a:p>
                      <a:pPr algn="ctr">
                        <a:spcAft>
                          <a:spcPts val="0"/>
                        </a:spcAft>
                      </a:pPr>
                      <a:r>
                        <a:rPr lang="en-GB" sz="2400" kern="150" dirty="0" smtClean="0">
                          <a:effectLst/>
                          <a:latin typeface="Verdana" panose="020B0604030504040204" pitchFamily="34" charset="0"/>
                          <a:ea typeface="Verdana" panose="020B0604030504040204" pitchFamily="34" charset="0"/>
                          <a:cs typeface="Verdana" panose="020B0604030504040204" pitchFamily="34" charset="0"/>
                        </a:rPr>
                        <a:t>500 - 1999</a:t>
                      </a:r>
                      <a:endParaRPr lang="en-GB" sz="4000" b="0" kern="150" dirty="0">
                        <a:effectLst/>
                        <a:latin typeface="Verdana" panose="020B0604030504040204" pitchFamily="34" charset="0"/>
                        <a:ea typeface="Verdana" panose="020B0604030504040204" pitchFamily="34" charset="0"/>
                        <a:cs typeface="Verdana" panose="020B0604030504040204" pitchFamily="34" charset="0"/>
                      </a:endParaRPr>
                    </a:p>
                  </a:txBody>
                  <a:tcPr marL="53975" marR="53975" marT="0" marB="0" anchor="ctr"/>
                </a:tc>
                <a:tc>
                  <a:txBody>
                    <a:bodyPr/>
                    <a:lstStyle/>
                    <a:p>
                      <a:pPr algn="ctr">
                        <a:spcAft>
                          <a:spcPts val="0"/>
                        </a:spcAft>
                      </a:pPr>
                      <a:r>
                        <a:rPr lang="en-GB" sz="2400" kern="150" dirty="0" smtClean="0">
                          <a:effectLst/>
                          <a:latin typeface="Verdana" panose="020B0604030504040204" pitchFamily="34" charset="0"/>
                          <a:ea typeface="Verdana" panose="020B0604030504040204" pitchFamily="34" charset="0"/>
                          <a:cs typeface="Verdana" panose="020B0604030504040204" pitchFamily="34" charset="0"/>
                        </a:rPr>
                        <a:t>275</a:t>
                      </a:r>
                      <a:endParaRPr lang="en-GB" sz="4000" b="0" kern="150" dirty="0">
                        <a:effectLst/>
                        <a:latin typeface="Verdana" panose="020B0604030504040204" pitchFamily="34" charset="0"/>
                        <a:ea typeface="Verdana" panose="020B0604030504040204" pitchFamily="34" charset="0"/>
                        <a:cs typeface="Verdana" panose="020B0604030504040204" pitchFamily="34" charset="0"/>
                      </a:endParaRPr>
                    </a:p>
                  </a:txBody>
                  <a:tcPr marL="53975" marR="53975" marT="0" marB="0" anchor="ctr"/>
                </a:tc>
              </a:tr>
              <a:tr h="444753">
                <a:tc>
                  <a:txBody>
                    <a:bodyPr/>
                    <a:lstStyle/>
                    <a:p>
                      <a:pPr algn="ctr">
                        <a:spcAft>
                          <a:spcPts val="0"/>
                        </a:spcAft>
                      </a:pPr>
                      <a:r>
                        <a:rPr lang="en-GB" sz="2400" kern="150" dirty="0" smtClean="0">
                          <a:effectLst/>
                          <a:latin typeface="Verdana" panose="020B0604030504040204" pitchFamily="34" charset="0"/>
                          <a:ea typeface="Verdana" panose="020B0604030504040204" pitchFamily="34" charset="0"/>
                          <a:cs typeface="Verdana" panose="020B0604030504040204" pitchFamily="34" charset="0"/>
                        </a:rPr>
                        <a:t>2000 - 2999</a:t>
                      </a:r>
                      <a:endParaRPr lang="en-GB" sz="4000" b="0" kern="150" dirty="0">
                        <a:effectLst/>
                        <a:latin typeface="Verdana" panose="020B0604030504040204" pitchFamily="34" charset="0"/>
                        <a:ea typeface="Verdana" panose="020B0604030504040204" pitchFamily="34" charset="0"/>
                        <a:cs typeface="Verdana" panose="020B0604030504040204" pitchFamily="34" charset="0"/>
                      </a:endParaRPr>
                    </a:p>
                  </a:txBody>
                  <a:tcPr marL="53975" marR="53975" marT="0" marB="0" anchor="ctr"/>
                </a:tc>
                <a:tc>
                  <a:txBody>
                    <a:bodyPr/>
                    <a:lstStyle/>
                    <a:p>
                      <a:pPr algn="ctr">
                        <a:spcAft>
                          <a:spcPts val="0"/>
                        </a:spcAft>
                      </a:pPr>
                      <a:r>
                        <a:rPr lang="en-GB" sz="2400" kern="150" dirty="0" smtClean="0">
                          <a:effectLst/>
                          <a:latin typeface="Verdana" panose="020B0604030504040204" pitchFamily="34" charset="0"/>
                          <a:ea typeface="Verdana" panose="020B0604030504040204" pitchFamily="34" charset="0"/>
                          <a:cs typeface="Verdana" panose="020B0604030504040204" pitchFamily="34" charset="0"/>
                        </a:rPr>
                        <a:t>360</a:t>
                      </a:r>
                      <a:endParaRPr lang="en-GB" sz="4000" b="0" kern="150" dirty="0">
                        <a:effectLst/>
                        <a:latin typeface="Verdana" panose="020B0604030504040204" pitchFamily="34" charset="0"/>
                        <a:ea typeface="Verdana" panose="020B0604030504040204" pitchFamily="34" charset="0"/>
                        <a:cs typeface="Verdana" panose="020B0604030504040204" pitchFamily="34" charset="0"/>
                      </a:endParaRPr>
                    </a:p>
                  </a:txBody>
                  <a:tcPr marL="53975" marR="53975" marT="0" marB="0" anchor="ctr"/>
                </a:tc>
              </a:tr>
              <a:tr h="444753">
                <a:tc>
                  <a:txBody>
                    <a:bodyPr/>
                    <a:lstStyle/>
                    <a:p>
                      <a:pPr algn="ctr">
                        <a:spcAft>
                          <a:spcPts val="0"/>
                        </a:spcAft>
                      </a:pPr>
                      <a:r>
                        <a:rPr lang="en-GB" sz="2400" kern="150" dirty="0" smtClean="0">
                          <a:effectLst/>
                          <a:latin typeface="Verdana" panose="020B0604030504040204" pitchFamily="34" charset="0"/>
                          <a:ea typeface="Verdana" panose="020B0604030504040204" pitchFamily="34" charset="0"/>
                          <a:cs typeface="Verdana" panose="020B0604030504040204" pitchFamily="34" charset="0"/>
                        </a:rPr>
                        <a:t>3000 - 3999</a:t>
                      </a:r>
                      <a:endParaRPr lang="en-GB" sz="4000" b="0" kern="150" dirty="0">
                        <a:effectLst/>
                        <a:latin typeface="Verdana" panose="020B0604030504040204" pitchFamily="34" charset="0"/>
                        <a:ea typeface="Verdana" panose="020B0604030504040204" pitchFamily="34" charset="0"/>
                        <a:cs typeface="Verdana" panose="020B0604030504040204" pitchFamily="34" charset="0"/>
                      </a:endParaRPr>
                    </a:p>
                  </a:txBody>
                  <a:tcPr marL="53975" marR="53975" marT="0" marB="0" anchor="ctr"/>
                </a:tc>
                <a:tc>
                  <a:txBody>
                    <a:bodyPr/>
                    <a:lstStyle/>
                    <a:p>
                      <a:pPr algn="ctr">
                        <a:spcAft>
                          <a:spcPts val="0"/>
                        </a:spcAft>
                      </a:pPr>
                      <a:r>
                        <a:rPr lang="en-GB" sz="2400" kern="150" dirty="0" smtClean="0">
                          <a:effectLst/>
                          <a:latin typeface="Verdana" panose="020B0604030504040204" pitchFamily="34" charset="0"/>
                          <a:ea typeface="Verdana" panose="020B0604030504040204" pitchFamily="34" charset="0"/>
                          <a:cs typeface="Verdana" panose="020B0604030504040204" pitchFamily="34" charset="0"/>
                        </a:rPr>
                        <a:t>530</a:t>
                      </a:r>
                      <a:endParaRPr lang="en-GB" sz="4000" b="0" kern="150" dirty="0">
                        <a:effectLst/>
                        <a:latin typeface="Verdana" panose="020B0604030504040204" pitchFamily="34" charset="0"/>
                        <a:ea typeface="Verdana" panose="020B0604030504040204" pitchFamily="34" charset="0"/>
                        <a:cs typeface="Verdana" panose="020B0604030504040204" pitchFamily="34" charset="0"/>
                      </a:endParaRPr>
                    </a:p>
                  </a:txBody>
                  <a:tcPr marL="53975" marR="53975" marT="0" marB="0" anchor="ctr"/>
                </a:tc>
              </a:tr>
              <a:tr h="444753">
                <a:tc>
                  <a:txBody>
                    <a:bodyPr/>
                    <a:lstStyle/>
                    <a:p>
                      <a:pPr algn="ctr">
                        <a:spcAft>
                          <a:spcPts val="0"/>
                        </a:spcAft>
                      </a:pPr>
                      <a:r>
                        <a:rPr lang="en-GB" sz="2400" kern="150" dirty="0" smtClean="0">
                          <a:effectLst/>
                          <a:latin typeface="Verdana" panose="020B0604030504040204" pitchFamily="34" charset="0"/>
                          <a:ea typeface="Verdana" panose="020B0604030504040204" pitchFamily="34" charset="0"/>
                          <a:cs typeface="Verdana" panose="020B0604030504040204" pitchFamily="34" charset="0"/>
                        </a:rPr>
                        <a:t>4000 - 7999</a:t>
                      </a:r>
                      <a:endParaRPr lang="en-GB" sz="4000" b="0" kern="150" dirty="0">
                        <a:effectLst/>
                        <a:latin typeface="Verdana" panose="020B0604030504040204" pitchFamily="34" charset="0"/>
                        <a:ea typeface="Verdana" panose="020B0604030504040204" pitchFamily="34" charset="0"/>
                        <a:cs typeface="Verdana" panose="020B0604030504040204" pitchFamily="34" charset="0"/>
                      </a:endParaRPr>
                    </a:p>
                  </a:txBody>
                  <a:tcPr marL="53975" marR="53975" marT="0" marB="0" anchor="ctr"/>
                </a:tc>
                <a:tc>
                  <a:txBody>
                    <a:bodyPr/>
                    <a:lstStyle/>
                    <a:p>
                      <a:pPr algn="ctr">
                        <a:spcAft>
                          <a:spcPts val="0"/>
                        </a:spcAft>
                      </a:pPr>
                      <a:r>
                        <a:rPr lang="en-GB" sz="2400" kern="150" dirty="0" smtClean="0">
                          <a:effectLst/>
                          <a:latin typeface="Verdana" panose="020B0604030504040204" pitchFamily="34" charset="0"/>
                          <a:ea typeface="Verdana" panose="020B0604030504040204" pitchFamily="34" charset="0"/>
                          <a:cs typeface="Verdana" panose="020B0604030504040204" pitchFamily="34" charset="0"/>
                        </a:rPr>
                        <a:t>820</a:t>
                      </a:r>
                      <a:endParaRPr lang="en-GB" sz="4000" b="0" kern="150" dirty="0">
                        <a:effectLst/>
                        <a:latin typeface="Verdana" panose="020B0604030504040204" pitchFamily="34" charset="0"/>
                        <a:ea typeface="Verdana" panose="020B0604030504040204" pitchFamily="34" charset="0"/>
                        <a:cs typeface="Verdana" panose="020B0604030504040204" pitchFamily="34" charset="0"/>
                      </a:endParaRPr>
                    </a:p>
                  </a:txBody>
                  <a:tcPr marL="53975" marR="53975" marT="0" marB="0" anchor="ctr"/>
                </a:tc>
              </a:tr>
              <a:tr h="444753">
                <a:tc>
                  <a:txBody>
                    <a:bodyPr/>
                    <a:lstStyle/>
                    <a:p>
                      <a:pPr algn="ctr">
                        <a:spcAft>
                          <a:spcPts val="0"/>
                        </a:spcAft>
                      </a:pPr>
                      <a:r>
                        <a:rPr lang="en-GB" sz="2400" kern="150" dirty="0" smtClean="0">
                          <a:effectLst/>
                          <a:latin typeface="Verdana" panose="020B0604030504040204" pitchFamily="34" charset="0"/>
                          <a:ea typeface="Verdana" panose="020B0604030504040204" pitchFamily="34" charset="0"/>
                          <a:cs typeface="Verdana" panose="020B0604030504040204" pitchFamily="34" charset="0"/>
                        </a:rPr>
                        <a:t>≥8000</a:t>
                      </a:r>
                      <a:endParaRPr lang="en-GB" sz="4000" b="0" kern="150" dirty="0">
                        <a:effectLst/>
                        <a:latin typeface="Verdana" panose="020B0604030504040204" pitchFamily="34" charset="0"/>
                        <a:ea typeface="Verdana" panose="020B0604030504040204" pitchFamily="34" charset="0"/>
                        <a:cs typeface="Verdana" panose="020B0604030504040204" pitchFamily="34" charset="0"/>
                      </a:endParaRPr>
                    </a:p>
                  </a:txBody>
                  <a:tcPr marL="53975" marR="53975" marT="0" marB="0" anchor="ctr"/>
                </a:tc>
                <a:tc>
                  <a:txBody>
                    <a:bodyPr/>
                    <a:lstStyle/>
                    <a:p>
                      <a:pPr algn="ctr">
                        <a:spcAft>
                          <a:spcPts val="0"/>
                        </a:spcAft>
                      </a:pPr>
                      <a:r>
                        <a:rPr lang="en-GB" sz="2400" kern="150" dirty="0" smtClean="0">
                          <a:effectLst/>
                          <a:latin typeface="Verdana" panose="020B0604030504040204" pitchFamily="34" charset="0"/>
                          <a:ea typeface="Verdana" panose="020B0604030504040204" pitchFamily="34" charset="0"/>
                          <a:cs typeface="Verdana" panose="020B0604030504040204" pitchFamily="34" charset="0"/>
                        </a:rPr>
                        <a:t>1100</a:t>
                      </a:r>
                      <a:endParaRPr lang="en-GB" sz="4000" b="0" kern="150" dirty="0">
                        <a:effectLst/>
                        <a:latin typeface="Verdana" panose="020B0604030504040204" pitchFamily="34" charset="0"/>
                        <a:ea typeface="Verdana" panose="020B0604030504040204" pitchFamily="34" charset="0"/>
                        <a:cs typeface="Verdana" panose="020B0604030504040204" pitchFamily="34" charset="0"/>
                      </a:endParaRPr>
                    </a:p>
                  </a:txBody>
                  <a:tcPr marL="53975" marR="53975" marT="0" marB="0" anchor="ctr"/>
                </a:tc>
              </a:tr>
            </a:tbl>
          </a:graphicData>
        </a:graphic>
      </p:graphicFrame>
      <p:sp>
        <p:nvSpPr>
          <p:cNvPr id="3" name="Rectangle 1"/>
          <p:cNvSpPr>
            <a:spLocks noChangeArrowheads="1"/>
          </p:cNvSpPr>
          <p:nvPr/>
        </p:nvSpPr>
        <p:spPr bwMode="auto">
          <a:xfrm>
            <a:off x="457200" y="3484563"/>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Arial" pitchFamily="34" charset="0"/>
              </a:rPr>
              <a:t/>
            </a:r>
            <a:br>
              <a:rPr kumimoji="0" lang="en-GB" sz="1800" b="0" i="0" u="none" strike="noStrike" cap="none" normalizeH="0" baseline="0" smtClean="0">
                <a:ln>
                  <a:noFill/>
                </a:ln>
                <a:solidFill>
                  <a:schemeClr val="tx1"/>
                </a:solidFill>
                <a:effectLst/>
                <a:latin typeface="Arial" pitchFamily="34" charset="0"/>
                <a:cs typeface="Arial" pitchFamily="34" charset="0"/>
              </a:rPr>
            </a:b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474833403"/>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36513" y="-171450"/>
            <a:ext cx="9217026" cy="7029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1" name="Picture 2"/>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rot="21310115" flipV="1">
            <a:off x="-341090" y="-299639"/>
            <a:ext cx="9501614" cy="73850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0" name="ZoneTexte 60"/>
          <p:cNvSpPr txBox="1">
            <a:spLocks noChangeArrowheads="1"/>
          </p:cNvSpPr>
          <p:nvPr/>
        </p:nvSpPr>
        <p:spPr bwMode="auto">
          <a:xfrm>
            <a:off x="683568" y="467961"/>
            <a:ext cx="7848872" cy="584775"/>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fr-BE" altLang="fr-FR" sz="3200" dirty="0" smtClean="0">
                <a:solidFill>
                  <a:schemeClr val="bg1"/>
                </a:solidFill>
                <a:latin typeface="Verdana" pitchFamily="34" charset="0"/>
              </a:rPr>
              <a:t>2015 call: €121.3m by </a:t>
            </a:r>
            <a:r>
              <a:rPr lang="fr-BE" altLang="fr-FR" sz="3200" dirty="0" err="1" smtClean="0">
                <a:solidFill>
                  <a:schemeClr val="bg1"/>
                </a:solidFill>
                <a:latin typeface="Verdana" pitchFamily="34" charset="0"/>
              </a:rPr>
              <a:t>region</a:t>
            </a:r>
            <a:endParaRPr lang="fr-BE" altLang="fr-FR" sz="3200" dirty="0">
              <a:solidFill>
                <a:schemeClr val="bg1"/>
              </a:solidFill>
              <a:latin typeface="Verdana"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xmlns="" val="1298591721"/>
              </p:ext>
            </p:extLst>
          </p:nvPr>
        </p:nvGraphicFramePr>
        <p:xfrm>
          <a:off x="0" y="1052736"/>
          <a:ext cx="8964488" cy="52565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3788023206"/>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36513" y="-171450"/>
            <a:ext cx="9217026" cy="7029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1" name="Picture 2"/>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rot="21310115" flipV="1">
            <a:off x="-341090" y="-299639"/>
            <a:ext cx="9501614" cy="73850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0" name="ZoneTexte 60"/>
          <p:cNvSpPr txBox="1">
            <a:spLocks noChangeArrowheads="1"/>
          </p:cNvSpPr>
          <p:nvPr/>
        </p:nvSpPr>
        <p:spPr bwMode="auto">
          <a:xfrm>
            <a:off x="683568" y="467961"/>
            <a:ext cx="7848872" cy="584775"/>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fr-BE" altLang="fr-FR" sz="3200" dirty="0" smtClean="0">
                <a:solidFill>
                  <a:schemeClr val="bg1"/>
                </a:solidFill>
                <a:latin typeface="Verdana" pitchFamily="34" charset="0"/>
              </a:rPr>
              <a:t>€121.3m = 20,000 </a:t>
            </a:r>
            <a:r>
              <a:rPr lang="fr-BE" altLang="fr-FR" sz="3200" dirty="0" err="1" smtClean="0">
                <a:solidFill>
                  <a:schemeClr val="bg1"/>
                </a:solidFill>
                <a:latin typeface="Verdana" pitchFamily="34" charset="0"/>
              </a:rPr>
              <a:t>mobilities</a:t>
            </a:r>
            <a:endParaRPr lang="fr-BE" altLang="fr-FR" sz="3200" dirty="0">
              <a:solidFill>
                <a:schemeClr val="bg1"/>
              </a:solidFill>
              <a:latin typeface="Verdana"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xmlns="" val="881435975"/>
              </p:ext>
            </p:extLst>
          </p:nvPr>
        </p:nvGraphicFramePr>
        <p:xfrm>
          <a:off x="0" y="1052736"/>
          <a:ext cx="8964488" cy="525658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5"/>
          <p:cNvGraphicFramePr>
            <a:graphicFrameLocks/>
          </p:cNvGraphicFramePr>
          <p:nvPr>
            <p:extLst>
              <p:ext uri="{D42A27DB-BD31-4B8C-83A1-F6EECF244321}">
                <p14:modId xmlns:p14="http://schemas.microsoft.com/office/powerpoint/2010/main" xmlns="" val="2676373380"/>
              </p:ext>
            </p:extLst>
          </p:nvPr>
        </p:nvGraphicFramePr>
        <p:xfrm>
          <a:off x="179513" y="1688306"/>
          <a:ext cx="9001000" cy="462101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xmlns="" val="2185728605"/>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3728" y="-32886"/>
            <a:ext cx="9243986" cy="6890886"/>
          </a:xfrm>
          <a:prstGeom prst="rect">
            <a:avLst/>
          </a:prstGeom>
        </p:spPr>
      </p:pic>
      <p:sp>
        <p:nvSpPr>
          <p:cNvPr id="8" name="Freeform 7"/>
          <p:cNvSpPr/>
          <p:nvPr/>
        </p:nvSpPr>
        <p:spPr>
          <a:xfrm>
            <a:off x="1" y="260648"/>
            <a:ext cx="8244407" cy="6480720"/>
          </a:xfrm>
          <a:custGeom>
            <a:avLst/>
            <a:gdLst>
              <a:gd name="connsiteX0" fmla="*/ 2590800 w 2590800"/>
              <a:gd name="connsiteY0" fmla="*/ 1310640 h 1310640"/>
              <a:gd name="connsiteX1" fmla="*/ 2590800 w 2590800"/>
              <a:gd name="connsiteY1" fmla="*/ 1310640 h 1310640"/>
              <a:gd name="connsiteX2" fmla="*/ 2590800 w 2590800"/>
              <a:gd name="connsiteY2" fmla="*/ 1066800 h 1310640"/>
              <a:gd name="connsiteX3" fmla="*/ 2575560 w 2590800"/>
              <a:gd name="connsiteY3" fmla="*/ 0 h 1310640"/>
              <a:gd name="connsiteX4" fmla="*/ 198120 w 2590800"/>
              <a:gd name="connsiteY4" fmla="*/ 30480 h 1310640"/>
              <a:gd name="connsiteX5" fmla="*/ 0 w 2590800"/>
              <a:gd name="connsiteY5" fmla="*/ 1310640 h 1310640"/>
              <a:gd name="connsiteX6" fmla="*/ 2590800 w 2590800"/>
              <a:gd name="connsiteY6" fmla="*/ 1310640 h 131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0800" h="1310640">
                <a:moveTo>
                  <a:pt x="2590800" y="1310640"/>
                </a:moveTo>
                <a:lnTo>
                  <a:pt x="2590800" y="1310640"/>
                </a:lnTo>
                <a:lnTo>
                  <a:pt x="2590800" y="1066800"/>
                </a:lnTo>
                <a:lnTo>
                  <a:pt x="2575560" y="0"/>
                </a:lnTo>
                <a:lnTo>
                  <a:pt x="198120" y="30480"/>
                </a:lnTo>
                <a:lnTo>
                  <a:pt x="0" y="1310640"/>
                </a:lnTo>
                <a:lnTo>
                  <a:pt x="2590800" y="1310640"/>
                </a:lnTo>
                <a:close/>
              </a:path>
            </a:pathLst>
          </a:cu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b="1" dirty="0">
              <a:solidFill>
                <a:schemeClr val="accent6"/>
              </a:solidFill>
              <a:latin typeface="Verdana" pitchFamily="34" charset="0"/>
              <a:ea typeface="Verdana" pitchFamily="34" charset="0"/>
              <a:cs typeface="Verdana" pitchFamily="34" charset="0"/>
            </a:endParaRPr>
          </a:p>
          <a:p>
            <a:pPr algn="ctr"/>
            <a:endParaRPr lang="en-GB" sz="3600" dirty="0" smtClean="0">
              <a:solidFill>
                <a:prstClr val="black"/>
              </a:solidFill>
              <a:latin typeface="Verdana" pitchFamily="34" charset="0"/>
              <a:ea typeface="Verdana" pitchFamily="34" charset="0"/>
              <a:cs typeface="Verdana" pitchFamily="34" charset="0"/>
            </a:endParaRPr>
          </a:p>
          <a:p>
            <a:pPr algn="ctr"/>
            <a:endParaRPr lang="en-GB" dirty="0">
              <a:solidFill>
                <a:prstClr val="white"/>
              </a:solidFill>
            </a:endParaRPr>
          </a:p>
        </p:txBody>
      </p:sp>
      <p:sp>
        <p:nvSpPr>
          <p:cNvPr id="6" name="Rectangle 3"/>
          <p:cNvSpPr>
            <a:spLocks noGrp="1" noChangeArrowheads="1"/>
          </p:cNvSpPr>
          <p:nvPr>
            <p:ph idx="1"/>
          </p:nvPr>
        </p:nvSpPr>
        <p:spPr>
          <a:xfrm>
            <a:off x="709228" y="1196752"/>
            <a:ext cx="7391163" cy="5544616"/>
          </a:xfrm>
        </p:spPr>
        <p:txBody>
          <a:bodyPr>
            <a:noAutofit/>
          </a:bodyPr>
          <a:lstStyle/>
          <a:p>
            <a:pPr marL="0" indent="0">
              <a:lnSpc>
                <a:spcPct val="110000"/>
              </a:lnSpc>
              <a:spcBef>
                <a:spcPct val="60000"/>
              </a:spcBef>
              <a:buNone/>
              <a:defRPr/>
            </a:pPr>
            <a:r>
              <a:rPr lang="en-GB" altLang="fr-FR" sz="2800" dirty="0" smtClean="0">
                <a:latin typeface="Verdana" panose="020B0604030504040204" pitchFamily="34" charset="0"/>
                <a:ea typeface="Verdana" panose="020B0604030504040204" pitchFamily="34" charset="0"/>
                <a:cs typeface="Verdana" panose="020B0604030504040204" pitchFamily="34" charset="0"/>
              </a:rPr>
              <a:t>Deadline: </a:t>
            </a:r>
            <a:r>
              <a:rPr lang="en-GB" altLang="fr-FR" sz="2800" b="1" dirty="0" smtClean="0">
                <a:latin typeface="Verdana" panose="020B0604030504040204" pitchFamily="34" charset="0"/>
                <a:ea typeface="Verdana" panose="020B0604030504040204" pitchFamily="34" charset="0"/>
                <a:cs typeface="Verdana" panose="020B0604030504040204" pitchFamily="34" charset="0"/>
              </a:rPr>
              <a:t>4 March 2015</a:t>
            </a:r>
          </a:p>
          <a:p>
            <a:pPr marL="0" indent="0">
              <a:lnSpc>
                <a:spcPct val="110000"/>
              </a:lnSpc>
              <a:spcBef>
                <a:spcPct val="60000"/>
              </a:spcBef>
              <a:buNone/>
              <a:defRPr/>
            </a:pPr>
            <a:r>
              <a:rPr lang="en-GB" altLang="fr-FR" sz="2800" b="1" dirty="0" smtClean="0">
                <a:latin typeface="Verdana" panose="020B0604030504040204" pitchFamily="34" charset="0"/>
                <a:ea typeface="Verdana" panose="020B0604030504040204" pitchFamily="34" charset="0"/>
                <a:cs typeface="Verdana" panose="020B0604030504040204" pitchFamily="34" charset="0"/>
              </a:rPr>
              <a:t>Partner Countries:</a:t>
            </a:r>
            <a:r>
              <a:rPr lang="en-GB" altLang="fr-FR" sz="2800" dirty="0" smtClean="0">
                <a:latin typeface="Verdana" panose="020B0604030504040204" pitchFamily="34" charset="0"/>
                <a:ea typeface="Verdana" panose="020B0604030504040204" pitchFamily="34" charset="0"/>
                <a:cs typeface="Verdana" panose="020B0604030504040204" pitchFamily="34" charset="0"/>
              </a:rPr>
              <a:t> discuss inter institutional agreements with Programme Country partners</a:t>
            </a:r>
          </a:p>
          <a:p>
            <a:pPr marL="0" lvl="1" indent="0">
              <a:lnSpc>
                <a:spcPct val="110000"/>
              </a:lnSpc>
              <a:spcBef>
                <a:spcPct val="60000"/>
              </a:spcBef>
              <a:buNone/>
              <a:defRPr/>
            </a:pPr>
            <a:r>
              <a:rPr lang="en-GB" altLang="fr-FR" dirty="0" smtClean="0">
                <a:latin typeface="Verdana" panose="020B0604030504040204" pitchFamily="34" charset="0"/>
                <a:ea typeface="Verdana" panose="020B0604030504040204" pitchFamily="34" charset="0"/>
                <a:cs typeface="Verdana" panose="020B0604030504040204" pitchFamily="34" charset="0"/>
              </a:rPr>
              <a:t>Read the </a:t>
            </a:r>
            <a:r>
              <a:rPr lang="en-GB" altLang="fr-FR" b="1" dirty="0" smtClean="0">
                <a:latin typeface="Verdana" panose="020B0604030504040204" pitchFamily="34" charset="0"/>
                <a:ea typeface="Verdana" panose="020B0604030504040204" pitchFamily="34" charset="0"/>
                <a:cs typeface="Verdana" panose="020B0604030504040204" pitchFamily="34" charset="0"/>
              </a:rPr>
              <a:t>Guide for Experts</a:t>
            </a:r>
          </a:p>
          <a:p>
            <a:pPr marL="0" lvl="1" indent="0">
              <a:lnSpc>
                <a:spcPct val="110000"/>
              </a:lnSpc>
              <a:spcBef>
                <a:spcPct val="60000"/>
              </a:spcBef>
              <a:buNone/>
              <a:defRPr/>
            </a:pPr>
            <a:r>
              <a:rPr lang="en-GB" altLang="fr-FR" sz="2000" dirty="0">
                <a:solidFill>
                  <a:srgbClr val="0F5494"/>
                </a:solidFill>
                <a:latin typeface="Verdana" panose="020B0604030504040204" pitchFamily="34" charset="0"/>
                <a:ea typeface="Verdana" panose="020B0604030504040204" pitchFamily="34" charset="0"/>
                <a:cs typeface="Verdana" panose="020B0604030504040204" pitchFamily="34" charset="0"/>
              </a:rPr>
              <a:t>ec.europa.eu/programmes/</a:t>
            </a:r>
            <a:r>
              <a:rPr lang="en-GB" altLang="fr-FR" sz="2000" dirty="0" err="1">
                <a:solidFill>
                  <a:srgbClr val="0F5494"/>
                </a:solidFill>
                <a:latin typeface="Verdana" panose="020B0604030504040204" pitchFamily="34" charset="0"/>
                <a:ea typeface="Verdana" panose="020B0604030504040204" pitchFamily="34" charset="0"/>
                <a:cs typeface="Verdana" panose="020B0604030504040204" pitchFamily="34" charset="0"/>
              </a:rPr>
              <a:t>erasmus</a:t>
            </a:r>
            <a:r>
              <a:rPr lang="en-GB" altLang="fr-FR" sz="2000" dirty="0">
                <a:solidFill>
                  <a:srgbClr val="0F5494"/>
                </a:solidFill>
                <a:latin typeface="Verdana" panose="020B0604030504040204" pitchFamily="34" charset="0"/>
                <a:ea typeface="Verdana" panose="020B0604030504040204" pitchFamily="34" charset="0"/>
                <a:cs typeface="Verdana" panose="020B0604030504040204" pitchFamily="34" charset="0"/>
              </a:rPr>
              <a:t>-plus/discover/guide/documents/expert-guide_en.pdf</a:t>
            </a:r>
          </a:p>
          <a:p>
            <a:pPr marL="0" lvl="1" indent="0">
              <a:lnSpc>
                <a:spcPct val="110000"/>
              </a:lnSpc>
              <a:spcBef>
                <a:spcPct val="60000"/>
              </a:spcBef>
              <a:buNone/>
              <a:defRPr/>
            </a:pPr>
            <a:r>
              <a:rPr lang="en-GB" altLang="fr-FR" b="1" dirty="0" smtClean="0">
                <a:latin typeface="Verdana" panose="020B0604030504040204" pitchFamily="34" charset="0"/>
                <a:ea typeface="Verdana" panose="020B0604030504040204" pitchFamily="34" charset="0"/>
                <a:cs typeface="Verdana" panose="020B0604030504040204" pitchFamily="34" charset="0"/>
              </a:rPr>
              <a:t>Application form</a:t>
            </a:r>
            <a:r>
              <a:rPr lang="en-GB" altLang="fr-FR" dirty="0" smtClean="0">
                <a:latin typeface="Verdana" panose="020B0604030504040204" pitchFamily="34" charset="0"/>
                <a:ea typeface="Verdana" panose="020B0604030504040204" pitchFamily="34" charset="0"/>
                <a:cs typeface="Verdana" panose="020B0604030504040204" pitchFamily="34" charset="0"/>
              </a:rPr>
              <a:t> </a:t>
            </a:r>
            <a:r>
              <a:rPr lang="en-GB" altLang="fr-FR" sz="2000" dirty="0">
                <a:solidFill>
                  <a:srgbClr val="0F5494"/>
                </a:solidFill>
                <a:latin typeface="Verdana" panose="020B0604030504040204" pitchFamily="34" charset="0"/>
                <a:ea typeface="Verdana" panose="020B0604030504040204" pitchFamily="34" charset="0"/>
                <a:cs typeface="Verdana" panose="020B0604030504040204" pitchFamily="34" charset="0"/>
                <a:hlinkClick r:id="rId4"/>
              </a:rPr>
              <a:t>ec.europa.eu/programmes/</a:t>
            </a:r>
            <a:r>
              <a:rPr lang="en-GB" altLang="fr-FR" sz="2000" dirty="0" err="1">
                <a:solidFill>
                  <a:srgbClr val="0F5494"/>
                </a:solidFill>
                <a:latin typeface="Verdana" panose="020B0604030504040204" pitchFamily="34" charset="0"/>
                <a:ea typeface="Verdana" panose="020B0604030504040204" pitchFamily="34" charset="0"/>
                <a:cs typeface="Verdana" panose="020B0604030504040204" pitchFamily="34" charset="0"/>
                <a:hlinkClick r:id="rId4"/>
              </a:rPr>
              <a:t>erasmus</a:t>
            </a:r>
            <a:r>
              <a:rPr lang="en-GB" altLang="fr-FR" sz="2000" dirty="0">
                <a:solidFill>
                  <a:srgbClr val="0F5494"/>
                </a:solidFill>
                <a:latin typeface="Verdana" panose="020B0604030504040204" pitchFamily="34" charset="0"/>
                <a:ea typeface="Verdana" panose="020B0604030504040204" pitchFamily="34" charset="0"/>
                <a:cs typeface="Verdana" panose="020B0604030504040204" pitchFamily="34" charset="0"/>
                <a:hlinkClick r:id="rId4"/>
              </a:rPr>
              <a:t>-plus/documents/form/mobility-programme-partner-countries_en.pdf</a:t>
            </a:r>
            <a:r>
              <a:rPr lang="en-GB" altLang="fr-FR" sz="2000" dirty="0">
                <a:solidFill>
                  <a:srgbClr val="0F5494"/>
                </a:solidFill>
                <a:latin typeface="Verdana" panose="020B0604030504040204" pitchFamily="34" charset="0"/>
                <a:ea typeface="Verdana" panose="020B0604030504040204" pitchFamily="34" charset="0"/>
                <a:cs typeface="Verdana" panose="020B0604030504040204" pitchFamily="34" charset="0"/>
              </a:rPr>
              <a:t>  </a:t>
            </a:r>
          </a:p>
        </p:txBody>
      </p:sp>
      <p:sp>
        <p:nvSpPr>
          <p:cNvPr id="7" name="ZoneTexte 60"/>
          <p:cNvSpPr txBox="1">
            <a:spLocks noChangeArrowheads="1"/>
          </p:cNvSpPr>
          <p:nvPr/>
        </p:nvSpPr>
        <p:spPr bwMode="auto">
          <a:xfrm>
            <a:off x="2987824" y="476672"/>
            <a:ext cx="3456384" cy="584775"/>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fr-BE" altLang="fr-FR" sz="3200" dirty="0" smtClean="0">
                <a:solidFill>
                  <a:schemeClr val="bg1"/>
                </a:solidFill>
                <a:latin typeface="Verdana" pitchFamily="34" charset="0"/>
              </a:rPr>
              <a:t>How </a:t>
            </a:r>
            <a:r>
              <a:rPr lang="fr-BE" altLang="fr-FR" sz="3200" dirty="0">
                <a:solidFill>
                  <a:schemeClr val="bg1"/>
                </a:solidFill>
                <a:latin typeface="Verdana" pitchFamily="34" charset="0"/>
              </a:rPr>
              <a:t>to </a:t>
            </a:r>
            <a:r>
              <a:rPr lang="fr-BE" altLang="fr-FR" sz="3200" dirty="0" err="1" smtClean="0">
                <a:solidFill>
                  <a:schemeClr val="bg1"/>
                </a:solidFill>
                <a:latin typeface="Verdana" pitchFamily="34" charset="0"/>
              </a:rPr>
              <a:t>apply</a:t>
            </a:r>
            <a:endParaRPr lang="fr-BE" altLang="fr-FR" sz="3200" dirty="0" smtClean="0">
              <a:solidFill>
                <a:schemeClr val="bg1"/>
              </a:solidFill>
              <a:latin typeface="Verdana" pitchFamily="34" charset="0"/>
            </a:endParaRPr>
          </a:p>
        </p:txBody>
      </p:sp>
    </p:spTree>
    <p:extLst>
      <p:ext uri="{BB962C8B-B14F-4D97-AF65-F5344CB8AC3E}">
        <p14:creationId xmlns:p14="http://schemas.microsoft.com/office/powerpoint/2010/main" xmlns="" val="1392908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Content Placeholder 3"/>
          <p:cNvPicPr>
            <a:picLocks noGrp="1" noChangeAspect="1"/>
          </p:cNvPicPr>
          <p:nvPr>
            <p:ph idx="1"/>
          </p:nvPr>
        </p:nvPicPr>
        <p:blipFill>
          <a:blip r:embed="rId3">
            <a:extLst>
              <a:ext uri="{28A0092B-C50C-407E-A947-70E740481C1C}">
                <a14:useLocalDpi xmlns:a14="http://schemas.microsoft.com/office/drawing/2010/main" xmlns="" val="0"/>
              </a:ext>
            </a:extLst>
          </a:blip>
          <a:srcRect r="11313"/>
          <a:stretch>
            <a:fillRect/>
          </a:stretch>
        </p:blipFill>
        <p:spPr>
          <a:xfrm>
            <a:off x="0" y="0"/>
            <a:ext cx="9144000" cy="6985000"/>
          </a:xfrm>
        </p:spPr>
        <p:style>
          <a:lnRef idx="2">
            <a:schemeClr val="accent2"/>
          </a:lnRef>
          <a:fillRef idx="1">
            <a:schemeClr val="lt1"/>
          </a:fillRef>
          <a:effectRef idx="0">
            <a:schemeClr val="accent2"/>
          </a:effectRef>
          <a:fontRef idx="minor">
            <a:schemeClr val="dk1"/>
          </a:fontRef>
        </p:style>
      </p:pic>
      <p:sp>
        <p:nvSpPr>
          <p:cNvPr id="18435" name="Rectangle 1" hidden="1"/>
          <p:cNvSpPr>
            <a:spLocks noChangeArrowheads="1"/>
          </p:cNvSpPr>
          <p:nvPr/>
        </p:nvSpPr>
        <p:spPr bwMode="auto">
          <a:xfrm>
            <a:off x="3563938" y="2060575"/>
            <a:ext cx="4032250"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endParaRPr lang="en-GB" altLang="en-US" sz="2800">
              <a:solidFill>
                <a:srgbClr val="000090"/>
              </a:solidFill>
              <a:latin typeface="Verdana" pitchFamily="34" charset="0"/>
            </a:endParaRPr>
          </a:p>
          <a:p>
            <a:pPr algn="ctr"/>
            <a:endParaRPr lang="en-GB" altLang="en-US" sz="2800">
              <a:solidFill>
                <a:srgbClr val="0F5494"/>
              </a:solidFill>
              <a:latin typeface="Verdana" pitchFamily="34" charset="0"/>
            </a:endParaRPr>
          </a:p>
        </p:txBody>
      </p:sp>
      <p:sp>
        <p:nvSpPr>
          <p:cNvPr id="18436" name="Sous-titre 1" hidden="1"/>
          <p:cNvSpPr txBox="1">
            <a:spLocks/>
          </p:cNvSpPr>
          <p:nvPr/>
        </p:nvSpPr>
        <p:spPr bwMode="auto">
          <a:xfrm>
            <a:off x="3829050" y="5776913"/>
            <a:ext cx="4248150" cy="1081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Verdana Bold"/>
              </a:defRPr>
            </a:lvl1pPr>
            <a:lvl2pPr>
              <a:defRPr sz="2800">
                <a:solidFill>
                  <a:schemeClr val="tx1"/>
                </a:solidFill>
                <a:latin typeface="Verdana Bold"/>
              </a:defRPr>
            </a:lvl2pPr>
            <a:lvl3pPr>
              <a:defRPr sz="2400">
                <a:solidFill>
                  <a:schemeClr val="tx1"/>
                </a:solidFill>
                <a:latin typeface="Verdana Bold"/>
              </a:defRPr>
            </a:lvl3pPr>
            <a:lvl4pPr>
              <a:defRPr sz="2000">
                <a:solidFill>
                  <a:schemeClr val="tx1"/>
                </a:solidFill>
                <a:latin typeface="Verdana Bold"/>
              </a:defRPr>
            </a:lvl4pPr>
            <a:lvl5pPr>
              <a:defRPr sz="2000">
                <a:solidFill>
                  <a:schemeClr val="tx1"/>
                </a:solidFill>
                <a:latin typeface="Verdana Bold"/>
              </a:defRPr>
            </a:lvl5pPr>
            <a:lvl6pPr eaLnBrk="0" fontAlgn="base" hangingPunct="0">
              <a:spcAft>
                <a:spcPct val="0"/>
              </a:spcAft>
              <a:buChar char="»"/>
              <a:defRPr sz="2000">
                <a:solidFill>
                  <a:schemeClr val="tx1"/>
                </a:solidFill>
                <a:latin typeface="Verdana Bold"/>
              </a:defRPr>
            </a:lvl6pPr>
            <a:lvl7pPr eaLnBrk="0" fontAlgn="base" hangingPunct="0">
              <a:spcAft>
                <a:spcPct val="0"/>
              </a:spcAft>
              <a:buChar char="»"/>
              <a:defRPr sz="2000">
                <a:solidFill>
                  <a:schemeClr val="tx1"/>
                </a:solidFill>
                <a:latin typeface="Verdana Bold"/>
              </a:defRPr>
            </a:lvl7pPr>
            <a:lvl8pPr eaLnBrk="0" fontAlgn="base" hangingPunct="0">
              <a:spcAft>
                <a:spcPct val="0"/>
              </a:spcAft>
              <a:buChar char="»"/>
              <a:defRPr sz="2000">
                <a:solidFill>
                  <a:schemeClr val="tx1"/>
                </a:solidFill>
                <a:latin typeface="Verdana Bold"/>
              </a:defRPr>
            </a:lvl8pPr>
            <a:lvl9pPr eaLnBrk="0" fontAlgn="base" hangingPunct="0">
              <a:spcAft>
                <a:spcPct val="0"/>
              </a:spcAft>
              <a:buChar char="»"/>
              <a:defRPr sz="2000">
                <a:solidFill>
                  <a:schemeClr val="tx1"/>
                </a:solidFill>
                <a:latin typeface="Verdana Bold"/>
              </a:defRPr>
            </a:lvl9pPr>
          </a:lstStyle>
          <a:p>
            <a:pPr eaLnBrk="0" hangingPunct="0">
              <a:spcBef>
                <a:spcPct val="20000"/>
              </a:spcBef>
              <a:buFont typeface="Arial" pitchFamily="34" charset="0"/>
              <a:buNone/>
            </a:pPr>
            <a:r>
              <a:rPr lang="en-GB" altLang="en-US" sz="1800" b="1">
                <a:solidFill>
                  <a:srgbClr val="FFD624"/>
                </a:solidFill>
                <a:ea typeface="MS PGothic" pitchFamily="34" charset="-128"/>
              </a:rPr>
              <a:t/>
            </a:r>
            <a:br>
              <a:rPr lang="en-GB" altLang="en-US" sz="1800" b="1">
                <a:solidFill>
                  <a:srgbClr val="FFD624"/>
                </a:solidFill>
                <a:ea typeface="MS PGothic" pitchFamily="34" charset="-128"/>
              </a:rPr>
            </a:br>
            <a:r>
              <a:rPr lang="en-GB" altLang="en-US" sz="4000" b="1">
                <a:solidFill>
                  <a:srgbClr val="FFD624"/>
                </a:solidFill>
                <a:ea typeface="MS PGothic" pitchFamily="34" charset="-128"/>
              </a:rPr>
              <a:t> </a:t>
            </a:r>
            <a:endParaRPr lang="en-GB" altLang="en-US" sz="2800" b="1">
              <a:solidFill>
                <a:schemeClr val="bg1"/>
              </a:solidFill>
              <a:ea typeface="MS PGothic" pitchFamily="34" charset="-128"/>
            </a:endParaRPr>
          </a:p>
          <a:p>
            <a:pPr eaLnBrk="0" hangingPunct="0">
              <a:lnSpc>
                <a:spcPct val="150000"/>
              </a:lnSpc>
              <a:spcBef>
                <a:spcPct val="20000"/>
              </a:spcBef>
              <a:buFont typeface="Arial" pitchFamily="34" charset="0"/>
              <a:buNone/>
            </a:pPr>
            <a:endParaRPr lang="en-GB" altLang="en-US" b="1">
              <a:solidFill>
                <a:srgbClr val="FFD624"/>
              </a:solidFill>
              <a:ea typeface="MS PGothic" pitchFamily="34" charset="-128"/>
            </a:endParaRPr>
          </a:p>
        </p:txBody>
      </p:sp>
      <p:sp>
        <p:nvSpPr>
          <p:cNvPr id="18437" name="ZoneTexte 60"/>
          <p:cNvSpPr txBox="1">
            <a:spLocks noChangeArrowheads="1"/>
          </p:cNvSpPr>
          <p:nvPr/>
        </p:nvSpPr>
        <p:spPr bwMode="auto">
          <a:xfrm>
            <a:off x="179388" y="204788"/>
            <a:ext cx="8857108" cy="1077218"/>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Verdana Bold"/>
              </a:defRPr>
            </a:lvl1pPr>
            <a:lvl2pPr>
              <a:defRPr sz="2800">
                <a:solidFill>
                  <a:schemeClr val="tx1"/>
                </a:solidFill>
                <a:latin typeface="Verdana Bold"/>
              </a:defRPr>
            </a:lvl2pPr>
            <a:lvl3pPr>
              <a:defRPr sz="2400">
                <a:solidFill>
                  <a:schemeClr val="tx1"/>
                </a:solidFill>
                <a:latin typeface="Verdana Bold"/>
              </a:defRPr>
            </a:lvl3pPr>
            <a:lvl4pPr>
              <a:defRPr sz="2000">
                <a:solidFill>
                  <a:schemeClr val="tx1"/>
                </a:solidFill>
                <a:latin typeface="Verdana Bold"/>
              </a:defRPr>
            </a:lvl4pPr>
            <a:lvl5pPr>
              <a:defRPr sz="2000">
                <a:solidFill>
                  <a:schemeClr val="tx1"/>
                </a:solidFill>
                <a:latin typeface="Verdana Bold"/>
              </a:defRPr>
            </a:lvl5pPr>
            <a:lvl6pPr eaLnBrk="0" fontAlgn="base" hangingPunct="0">
              <a:spcAft>
                <a:spcPct val="0"/>
              </a:spcAft>
              <a:buChar char="»"/>
              <a:defRPr sz="2000">
                <a:solidFill>
                  <a:schemeClr val="tx1"/>
                </a:solidFill>
                <a:latin typeface="Verdana Bold"/>
              </a:defRPr>
            </a:lvl6pPr>
            <a:lvl7pPr eaLnBrk="0" fontAlgn="base" hangingPunct="0">
              <a:spcAft>
                <a:spcPct val="0"/>
              </a:spcAft>
              <a:buChar char="»"/>
              <a:defRPr sz="2000">
                <a:solidFill>
                  <a:schemeClr val="tx1"/>
                </a:solidFill>
                <a:latin typeface="Verdana Bold"/>
              </a:defRPr>
            </a:lvl7pPr>
            <a:lvl8pPr eaLnBrk="0" fontAlgn="base" hangingPunct="0">
              <a:spcAft>
                <a:spcPct val="0"/>
              </a:spcAft>
              <a:buChar char="»"/>
              <a:defRPr sz="2000">
                <a:solidFill>
                  <a:schemeClr val="tx1"/>
                </a:solidFill>
                <a:latin typeface="Verdana Bold"/>
              </a:defRPr>
            </a:lvl8pPr>
            <a:lvl9pPr eaLnBrk="0" fontAlgn="base" hangingPunct="0">
              <a:spcAft>
                <a:spcPct val="0"/>
              </a:spcAft>
              <a:buChar char="»"/>
              <a:defRPr sz="2000">
                <a:solidFill>
                  <a:schemeClr val="tx1"/>
                </a:solidFill>
                <a:latin typeface="Verdana Bold"/>
              </a:defRPr>
            </a:lvl9pPr>
          </a:lstStyle>
          <a:p>
            <a:pPr algn="ctr"/>
            <a:r>
              <a:rPr lang="is-IS" alt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Application form: </a:t>
            </a:r>
          </a:p>
          <a:p>
            <a:pPr algn="ctr"/>
            <a:r>
              <a:rPr lang="is-IS" alt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qualitative assessment</a:t>
            </a:r>
          </a:p>
        </p:txBody>
      </p:sp>
      <p:sp>
        <p:nvSpPr>
          <p:cNvPr id="2" name="Rectangle 1"/>
          <p:cNvSpPr/>
          <p:nvPr/>
        </p:nvSpPr>
        <p:spPr>
          <a:xfrm>
            <a:off x="971600" y="1340768"/>
            <a:ext cx="7560840" cy="115212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400" b="1" dirty="0" smtClean="0">
                <a:latin typeface="Verdana" panose="020B0604030504040204" pitchFamily="34" charset="0"/>
                <a:ea typeface="Verdana" panose="020B0604030504040204" pitchFamily="34" charset="0"/>
                <a:cs typeface="Verdana" panose="020B0604030504040204" pitchFamily="34" charset="0"/>
              </a:rPr>
              <a:t>Relevance</a:t>
            </a:r>
            <a:r>
              <a:rPr lang="en-GB" sz="2400" dirty="0" smtClean="0">
                <a:latin typeface="Verdana" panose="020B0604030504040204" pitchFamily="34" charset="0"/>
                <a:ea typeface="Verdana" panose="020B0604030504040204" pitchFamily="34" charset="0"/>
                <a:cs typeface="Verdana" panose="020B0604030504040204" pitchFamily="34" charset="0"/>
              </a:rPr>
              <a:t> of mobility project</a:t>
            </a:r>
          </a:p>
          <a:p>
            <a:pPr marL="800100" lvl="1" indent="-342900">
              <a:buFont typeface="Arial" panose="020B0604020202020204" pitchFamily="34" charset="0"/>
              <a:buChar char="•"/>
            </a:pPr>
            <a:r>
              <a:rPr lang="en-GB" sz="2400" dirty="0" smtClean="0">
                <a:latin typeface="Verdana" panose="020B0604030504040204" pitchFamily="34" charset="0"/>
                <a:ea typeface="Verdana" panose="020B0604030504040204" pitchFamily="34" charset="0"/>
                <a:cs typeface="Verdana" panose="020B0604030504040204" pitchFamily="34" charset="0"/>
              </a:rPr>
              <a:t>Internationalisation strategy</a:t>
            </a:r>
          </a:p>
          <a:p>
            <a:pPr marL="800100" lvl="1" indent="-342900">
              <a:buFont typeface="Arial" panose="020B0604020202020204" pitchFamily="34" charset="0"/>
              <a:buChar char="•"/>
            </a:pPr>
            <a:r>
              <a:rPr lang="en-GB" sz="2400" dirty="0" smtClean="0">
                <a:latin typeface="Verdana" panose="020B0604030504040204" pitchFamily="34" charset="0"/>
                <a:ea typeface="Verdana" panose="020B0604030504040204" pitchFamily="34" charset="0"/>
                <a:cs typeface="Verdana" panose="020B0604030504040204" pitchFamily="34" charset="0"/>
              </a:rPr>
              <a:t>Types of mobility</a:t>
            </a:r>
          </a:p>
        </p:txBody>
      </p:sp>
      <p:sp>
        <p:nvSpPr>
          <p:cNvPr id="8" name="Rectangle 7"/>
          <p:cNvSpPr/>
          <p:nvPr/>
        </p:nvSpPr>
        <p:spPr>
          <a:xfrm>
            <a:off x="971600" y="5445224"/>
            <a:ext cx="7560840" cy="1152128"/>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400" b="1" dirty="0" smtClean="0">
                <a:latin typeface="Verdana" panose="020B0604030504040204" pitchFamily="34" charset="0"/>
                <a:ea typeface="Verdana" panose="020B0604030504040204" pitchFamily="34" charset="0"/>
                <a:cs typeface="Verdana" panose="020B0604030504040204" pitchFamily="34" charset="0"/>
              </a:rPr>
              <a:t>Impact </a:t>
            </a:r>
            <a:r>
              <a:rPr lang="en-GB" sz="2400" dirty="0" smtClean="0">
                <a:latin typeface="Verdana" panose="020B0604030504040204" pitchFamily="34" charset="0"/>
                <a:ea typeface="Verdana" panose="020B0604030504040204" pitchFamily="34" charset="0"/>
                <a:cs typeface="Verdana" panose="020B0604030504040204" pitchFamily="34" charset="0"/>
              </a:rPr>
              <a:t>&amp;</a:t>
            </a:r>
            <a:r>
              <a:rPr lang="en-GB" sz="2400" b="1" dirty="0" smtClean="0">
                <a:latin typeface="Verdana" panose="020B0604030504040204" pitchFamily="34" charset="0"/>
                <a:ea typeface="Verdana" panose="020B0604030504040204" pitchFamily="34" charset="0"/>
                <a:cs typeface="Verdana" panose="020B0604030504040204" pitchFamily="34" charset="0"/>
              </a:rPr>
              <a:t> </a:t>
            </a:r>
            <a:r>
              <a:rPr lang="en-GB" sz="2400" dirty="0" smtClean="0">
                <a:latin typeface="Verdana" panose="020B0604030504040204" pitchFamily="34" charset="0"/>
                <a:ea typeface="Verdana" panose="020B0604030504040204" pitchFamily="34" charset="0"/>
                <a:cs typeface="Verdana" panose="020B0604030504040204" pitchFamily="34" charset="0"/>
              </a:rPr>
              <a:t>dissemination</a:t>
            </a:r>
          </a:p>
          <a:p>
            <a:pPr marL="800100" lvl="1" indent="-342900">
              <a:buFont typeface="Arial" panose="020B0604020202020204" pitchFamily="34" charset="0"/>
              <a:buChar char="•"/>
            </a:pPr>
            <a:r>
              <a:rPr lang="en-GB" sz="2400" dirty="0" smtClean="0">
                <a:latin typeface="Verdana" panose="020B0604030504040204" pitchFamily="34" charset="0"/>
                <a:ea typeface="Verdana" panose="020B0604030504040204" pitchFamily="34" charset="0"/>
                <a:cs typeface="Verdana" panose="020B0604030504040204" pitchFamily="34" charset="0"/>
              </a:rPr>
              <a:t>Impact on different levels</a:t>
            </a:r>
          </a:p>
          <a:p>
            <a:pPr marL="800100" lvl="1" indent="-342900">
              <a:buFont typeface="Arial" panose="020B0604020202020204" pitchFamily="34" charset="0"/>
              <a:buChar char="•"/>
            </a:pPr>
            <a:r>
              <a:rPr lang="en-GB" sz="2400" dirty="0" smtClean="0">
                <a:latin typeface="Verdana" panose="020B0604030504040204" pitchFamily="34" charset="0"/>
                <a:ea typeface="Verdana" panose="020B0604030504040204" pitchFamily="34" charset="0"/>
                <a:cs typeface="Verdana" panose="020B0604030504040204" pitchFamily="34" charset="0"/>
              </a:rPr>
              <a:t>Dissemination measures</a:t>
            </a:r>
          </a:p>
        </p:txBody>
      </p:sp>
      <p:sp>
        <p:nvSpPr>
          <p:cNvPr id="9" name="Rectangle 8"/>
          <p:cNvSpPr/>
          <p:nvPr/>
        </p:nvSpPr>
        <p:spPr>
          <a:xfrm>
            <a:off x="971600" y="4077072"/>
            <a:ext cx="7560840" cy="115212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400" dirty="0" smtClean="0">
                <a:latin typeface="Verdana" panose="020B0604030504040204" pitchFamily="34" charset="0"/>
                <a:ea typeface="Verdana" panose="020B0604030504040204" pitchFamily="34" charset="0"/>
                <a:cs typeface="Verdana" panose="020B0604030504040204" pitchFamily="34" charset="0"/>
              </a:rPr>
              <a:t>Quality of project </a:t>
            </a:r>
            <a:r>
              <a:rPr lang="en-GB" sz="2400" b="1" dirty="0" smtClean="0">
                <a:latin typeface="Verdana" panose="020B0604030504040204" pitchFamily="34" charset="0"/>
                <a:ea typeface="Verdana" panose="020B0604030504040204" pitchFamily="34" charset="0"/>
                <a:cs typeface="Verdana" panose="020B0604030504040204" pitchFamily="34" charset="0"/>
              </a:rPr>
              <a:t>design</a:t>
            </a:r>
            <a:r>
              <a:rPr lang="en-GB" sz="2400" dirty="0" smtClean="0">
                <a:latin typeface="Verdana" panose="020B0604030504040204" pitchFamily="34" charset="0"/>
                <a:ea typeface="Verdana" panose="020B0604030504040204" pitchFamily="34" charset="0"/>
                <a:cs typeface="Verdana" panose="020B0604030504040204" pitchFamily="34" charset="0"/>
              </a:rPr>
              <a:t> &amp; </a:t>
            </a:r>
            <a:r>
              <a:rPr lang="en-GB" sz="2400" b="1" dirty="0" smtClean="0">
                <a:latin typeface="Verdana" panose="020B0604030504040204" pitchFamily="34" charset="0"/>
                <a:ea typeface="Verdana" panose="020B0604030504040204" pitchFamily="34" charset="0"/>
                <a:cs typeface="Verdana" panose="020B0604030504040204" pitchFamily="34" charset="0"/>
              </a:rPr>
              <a:t>implementation</a:t>
            </a:r>
          </a:p>
          <a:p>
            <a:pPr marL="800100" lvl="1" indent="-342900">
              <a:buFont typeface="Arial" panose="020B0604020202020204" pitchFamily="34" charset="0"/>
              <a:buChar char="•"/>
            </a:pPr>
            <a:r>
              <a:rPr lang="en-GB" sz="2400" dirty="0" smtClean="0">
                <a:latin typeface="Verdana" panose="020B0604030504040204" pitchFamily="34" charset="0"/>
                <a:ea typeface="Verdana" panose="020B0604030504040204" pitchFamily="34" charset="0"/>
                <a:cs typeface="Verdana" panose="020B0604030504040204" pitchFamily="34" charset="0"/>
              </a:rPr>
              <a:t>Selection, support and recognition</a:t>
            </a:r>
          </a:p>
        </p:txBody>
      </p:sp>
      <p:sp>
        <p:nvSpPr>
          <p:cNvPr id="10" name="Rectangle 9"/>
          <p:cNvSpPr/>
          <p:nvPr/>
        </p:nvSpPr>
        <p:spPr>
          <a:xfrm>
            <a:off x="971600" y="2708920"/>
            <a:ext cx="7560840" cy="115212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400" b="1" dirty="0" smtClean="0">
                <a:latin typeface="Verdana" panose="020B0604030504040204" pitchFamily="34" charset="0"/>
                <a:ea typeface="Verdana" panose="020B0604030504040204" pitchFamily="34" charset="0"/>
                <a:cs typeface="Verdana" panose="020B0604030504040204" pitchFamily="34" charset="0"/>
              </a:rPr>
              <a:t>Quality </a:t>
            </a:r>
            <a:r>
              <a:rPr lang="en-GB" sz="2400" dirty="0" smtClean="0">
                <a:latin typeface="Verdana" panose="020B0604030504040204" pitchFamily="34" charset="0"/>
                <a:ea typeface="Verdana" panose="020B0604030504040204" pitchFamily="34" charset="0"/>
                <a:cs typeface="Verdana" panose="020B0604030504040204" pitchFamily="34" charset="0"/>
              </a:rPr>
              <a:t>of cooperation</a:t>
            </a:r>
          </a:p>
          <a:p>
            <a:pPr marL="800100" lvl="1" indent="-342900">
              <a:buFont typeface="Arial" panose="020B0604020202020204" pitchFamily="34" charset="0"/>
              <a:buChar char="•"/>
            </a:pPr>
            <a:r>
              <a:rPr lang="en-GB" sz="2400" dirty="0" smtClean="0">
                <a:latin typeface="Verdana" panose="020B0604030504040204" pitchFamily="34" charset="0"/>
                <a:ea typeface="Verdana" panose="020B0604030504040204" pitchFamily="34" charset="0"/>
                <a:cs typeface="Verdana" panose="020B0604030504040204" pitchFamily="34" charset="0"/>
              </a:rPr>
              <a:t>Previous experience</a:t>
            </a:r>
          </a:p>
          <a:p>
            <a:pPr marL="800100" lvl="1" indent="-342900">
              <a:buFont typeface="Arial" panose="020B0604020202020204" pitchFamily="34" charset="0"/>
              <a:buChar char="•"/>
            </a:pPr>
            <a:r>
              <a:rPr lang="en-GB" sz="2400" dirty="0" smtClean="0">
                <a:latin typeface="Verdana" panose="020B0604030504040204" pitchFamily="34" charset="0"/>
                <a:ea typeface="Verdana" panose="020B0604030504040204" pitchFamily="34" charset="0"/>
                <a:cs typeface="Verdana" panose="020B0604030504040204" pitchFamily="34" charset="0"/>
              </a:rPr>
              <a:t>Definition of responsibilities &amp; tasks</a:t>
            </a:r>
          </a:p>
        </p:txBody>
      </p:sp>
    </p:spTree>
    <p:extLst>
      <p:ext uri="{BB962C8B-B14F-4D97-AF65-F5344CB8AC3E}">
        <p14:creationId xmlns:p14="http://schemas.microsoft.com/office/powerpoint/2010/main" xmlns="" val="1352618902"/>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flipH="1">
            <a:off x="-36512" y="-54476"/>
            <a:ext cx="10517802" cy="7011868"/>
          </a:xfrm>
          <a:prstGeom prst="rect">
            <a:avLst/>
          </a:prstGeom>
        </p:spPr>
      </p:pic>
      <p:pic>
        <p:nvPicPr>
          <p:cNvPr id="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rot="403605">
            <a:off x="165046" y="250404"/>
            <a:ext cx="4483929" cy="60543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ZoneTexte 60"/>
          <p:cNvSpPr txBox="1">
            <a:spLocks noChangeArrowheads="1"/>
          </p:cNvSpPr>
          <p:nvPr/>
        </p:nvSpPr>
        <p:spPr bwMode="auto">
          <a:xfrm>
            <a:off x="971600" y="738282"/>
            <a:ext cx="3744416" cy="584775"/>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fr-BE" altLang="fr-FR" sz="3200" dirty="0">
                <a:solidFill>
                  <a:schemeClr val="bg1"/>
                </a:solidFill>
                <a:latin typeface="Verdana" pitchFamily="34" charset="0"/>
              </a:rPr>
              <a:t>More </a:t>
            </a:r>
            <a:r>
              <a:rPr lang="fr-BE" altLang="fr-FR" sz="3200" dirty="0" smtClean="0">
                <a:solidFill>
                  <a:schemeClr val="bg1"/>
                </a:solidFill>
                <a:latin typeface="Verdana" pitchFamily="34" charset="0"/>
              </a:rPr>
              <a:t>information</a:t>
            </a:r>
          </a:p>
        </p:txBody>
      </p:sp>
      <p:sp>
        <p:nvSpPr>
          <p:cNvPr id="7" name="Rectangle 3"/>
          <p:cNvSpPr>
            <a:spLocks noGrp="1" noChangeArrowheads="1"/>
          </p:cNvSpPr>
          <p:nvPr>
            <p:ph idx="1"/>
          </p:nvPr>
        </p:nvSpPr>
        <p:spPr>
          <a:xfrm>
            <a:off x="539750" y="1634564"/>
            <a:ext cx="3888234" cy="3633787"/>
          </a:xfrm>
        </p:spPr>
        <p:txBody>
          <a:bodyPr>
            <a:normAutofit lnSpcReduction="10000"/>
          </a:bodyPr>
          <a:lstStyle/>
          <a:p>
            <a:pPr eaLnBrk="1" hangingPunct="1">
              <a:lnSpc>
                <a:spcPct val="80000"/>
              </a:lnSpc>
              <a:buFontTx/>
              <a:buNone/>
            </a:pPr>
            <a:r>
              <a:rPr lang="en-US" altLang="en-US" sz="2000" dirty="0" smtClean="0">
                <a:latin typeface="Verdana" panose="020B0604030504040204" pitchFamily="34" charset="0"/>
                <a:ea typeface="Verdana" panose="020B0604030504040204" pitchFamily="34" charset="0"/>
                <a:cs typeface="Verdana" panose="020B0604030504040204" pitchFamily="34" charset="0"/>
              </a:rPr>
              <a:t>	</a:t>
            </a:r>
          </a:p>
          <a:p>
            <a:pPr algn="ctr" eaLnBrk="1" hangingPunct="1">
              <a:lnSpc>
                <a:spcPct val="80000"/>
              </a:lnSpc>
              <a:buFontTx/>
              <a:buNone/>
            </a:pPr>
            <a:r>
              <a:rPr lang="en-GB" altLang="en-US" sz="2800" b="1" dirty="0" smtClean="0">
                <a:latin typeface="Verdana" panose="020B0604030504040204" pitchFamily="34" charset="0"/>
                <a:ea typeface="Verdana" panose="020B0604030504040204" pitchFamily="34" charset="0"/>
                <a:cs typeface="Verdana" panose="020B0604030504040204" pitchFamily="34" charset="0"/>
              </a:rPr>
              <a:t>Information on Erasmus+</a:t>
            </a:r>
            <a:endParaRPr lang="en-US" altLang="en-US" sz="2000" dirty="0" smtClean="0">
              <a:latin typeface="Verdana" panose="020B0604030504040204" pitchFamily="34" charset="0"/>
              <a:ea typeface="Verdana" panose="020B0604030504040204" pitchFamily="34" charset="0"/>
              <a:cs typeface="Verdana" panose="020B0604030504040204" pitchFamily="34" charset="0"/>
              <a:hlinkClick r:id=""/>
            </a:endParaRPr>
          </a:p>
          <a:p>
            <a:pPr eaLnBrk="1" hangingPunct="1">
              <a:lnSpc>
                <a:spcPct val="80000"/>
              </a:lnSpc>
              <a:buFontTx/>
              <a:buNone/>
            </a:pPr>
            <a:r>
              <a:rPr lang="en-US" altLang="en-US" sz="2000" dirty="0" smtClean="0">
                <a:latin typeface="Verdana" panose="020B0604030504040204" pitchFamily="34" charset="0"/>
                <a:ea typeface="Verdana" panose="020B0604030504040204" pitchFamily="34" charset="0"/>
                <a:cs typeface="Verdana" panose="020B0604030504040204" pitchFamily="34" charset="0"/>
                <a:hlinkClick r:id=""/>
              </a:rPr>
              <a:t>ec.europa.eu/</a:t>
            </a:r>
            <a:r>
              <a:rPr lang="en-US" altLang="en-US" sz="2000" dirty="0" err="1" smtClean="0">
                <a:latin typeface="Verdana" panose="020B0604030504040204" pitchFamily="34" charset="0"/>
                <a:ea typeface="Verdana" panose="020B0604030504040204" pitchFamily="34" charset="0"/>
                <a:cs typeface="Verdana" panose="020B0604030504040204" pitchFamily="34" charset="0"/>
                <a:hlinkClick r:id=""/>
              </a:rPr>
              <a:t>programmes</a:t>
            </a:r>
            <a:r>
              <a:rPr lang="en-US" altLang="en-US" sz="2000" dirty="0" smtClean="0">
                <a:latin typeface="Verdana" panose="020B0604030504040204" pitchFamily="34" charset="0"/>
                <a:ea typeface="Verdana" panose="020B0604030504040204" pitchFamily="34" charset="0"/>
                <a:cs typeface="Verdana" panose="020B0604030504040204" pitchFamily="34" charset="0"/>
                <a:hlinkClick r:id=""/>
              </a:rPr>
              <a:t>/</a:t>
            </a:r>
            <a:r>
              <a:rPr lang="en-US" altLang="en-US" sz="2000" dirty="0" err="1" smtClean="0">
                <a:latin typeface="Verdana" panose="020B0604030504040204" pitchFamily="34" charset="0"/>
                <a:ea typeface="Verdana" panose="020B0604030504040204" pitchFamily="34" charset="0"/>
                <a:cs typeface="Verdana" panose="020B0604030504040204" pitchFamily="34" charset="0"/>
                <a:hlinkClick r:id=""/>
              </a:rPr>
              <a:t>erasmus</a:t>
            </a:r>
            <a:r>
              <a:rPr lang="en-US" altLang="en-US" sz="2000" dirty="0" smtClean="0">
                <a:latin typeface="Verdana" panose="020B0604030504040204" pitchFamily="34" charset="0"/>
                <a:ea typeface="Verdana" panose="020B0604030504040204" pitchFamily="34" charset="0"/>
                <a:cs typeface="Verdana" panose="020B0604030504040204" pitchFamily="34" charset="0"/>
                <a:hlinkClick r:id=""/>
              </a:rPr>
              <a:t>-plus/</a:t>
            </a:r>
            <a:endParaRPr lang="en-US" altLang="en-US" sz="2000" dirty="0" smtClean="0">
              <a:latin typeface="Verdana" panose="020B0604030504040204" pitchFamily="34" charset="0"/>
              <a:ea typeface="Verdana" panose="020B0604030504040204" pitchFamily="34" charset="0"/>
              <a:cs typeface="Verdana" panose="020B0604030504040204" pitchFamily="34" charset="0"/>
            </a:endParaRPr>
          </a:p>
          <a:p>
            <a:pPr algn="ctr" eaLnBrk="1" hangingPunct="1">
              <a:lnSpc>
                <a:spcPct val="80000"/>
              </a:lnSpc>
              <a:buFontTx/>
              <a:buNone/>
            </a:pPr>
            <a:endParaRPr lang="en-GB" altLang="en-US" sz="2800" b="1" dirty="0" smtClean="0">
              <a:latin typeface="Verdana" panose="020B0604030504040204" pitchFamily="34" charset="0"/>
              <a:ea typeface="Verdana" panose="020B0604030504040204" pitchFamily="34" charset="0"/>
              <a:cs typeface="Verdana" panose="020B0604030504040204" pitchFamily="34" charset="0"/>
            </a:endParaRPr>
          </a:p>
          <a:p>
            <a:pPr algn="ctr" eaLnBrk="1" hangingPunct="1">
              <a:lnSpc>
                <a:spcPct val="80000"/>
              </a:lnSpc>
              <a:buFontTx/>
              <a:buNone/>
            </a:pPr>
            <a:r>
              <a:rPr lang="en-GB" altLang="en-US" sz="2800" b="1" dirty="0" smtClean="0">
                <a:latin typeface="Verdana" panose="020B0604030504040204" pitchFamily="34" charset="0"/>
                <a:ea typeface="Verdana" panose="020B0604030504040204" pitchFamily="34" charset="0"/>
                <a:cs typeface="Verdana" panose="020B0604030504040204" pitchFamily="34" charset="0"/>
              </a:rPr>
              <a:t>National</a:t>
            </a:r>
            <a:br>
              <a:rPr lang="en-GB" altLang="en-US" sz="2800" b="1" dirty="0" smtClean="0">
                <a:latin typeface="Verdana" panose="020B0604030504040204" pitchFamily="34" charset="0"/>
                <a:ea typeface="Verdana" panose="020B0604030504040204" pitchFamily="34" charset="0"/>
                <a:cs typeface="Verdana" panose="020B0604030504040204" pitchFamily="34" charset="0"/>
              </a:rPr>
            </a:br>
            <a:r>
              <a:rPr lang="en-GB" altLang="en-US" sz="2800" b="1" dirty="0" smtClean="0">
                <a:latin typeface="Verdana" panose="020B0604030504040204" pitchFamily="34" charset="0"/>
                <a:ea typeface="Verdana" panose="020B0604030504040204" pitchFamily="34" charset="0"/>
                <a:cs typeface="Verdana" panose="020B0604030504040204" pitchFamily="34" charset="0"/>
              </a:rPr>
              <a:t>Agencies</a:t>
            </a:r>
            <a:endParaRPr lang="en-GB" altLang="en-US" sz="2800" b="1" dirty="0">
              <a:latin typeface="Verdana" panose="020B0604030504040204" pitchFamily="34" charset="0"/>
              <a:ea typeface="Verdana" panose="020B0604030504040204" pitchFamily="34" charset="0"/>
              <a:cs typeface="Verdana" panose="020B0604030504040204" pitchFamily="34" charset="0"/>
            </a:endParaRPr>
          </a:p>
          <a:p>
            <a:pPr marL="1588" indent="-1588">
              <a:lnSpc>
                <a:spcPct val="80000"/>
              </a:lnSpc>
              <a:buFontTx/>
              <a:buNone/>
            </a:pPr>
            <a:r>
              <a:rPr lang="en-GB" altLang="en-US" sz="2000" dirty="0" smtClean="0">
                <a:solidFill>
                  <a:srgbClr val="000066"/>
                </a:solidFill>
                <a:latin typeface="Verdana" panose="020B0604030504040204" pitchFamily="34" charset="0"/>
                <a:ea typeface="Verdana" panose="020B0604030504040204" pitchFamily="34" charset="0"/>
                <a:cs typeface="Verdana" panose="020B0604030504040204" pitchFamily="34" charset="0"/>
                <a:hlinkClick r:id="rId5"/>
              </a:rPr>
              <a:t>ec.europa.eu/programmes/</a:t>
            </a:r>
            <a:r>
              <a:rPr lang="en-GB" altLang="en-US" sz="2000" dirty="0" err="1" smtClean="0">
                <a:solidFill>
                  <a:srgbClr val="000066"/>
                </a:solidFill>
                <a:latin typeface="Verdana" panose="020B0604030504040204" pitchFamily="34" charset="0"/>
                <a:ea typeface="Verdana" panose="020B0604030504040204" pitchFamily="34" charset="0"/>
                <a:cs typeface="Verdana" panose="020B0604030504040204" pitchFamily="34" charset="0"/>
                <a:hlinkClick r:id="rId5"/>
              </a:rPr>
              <a:t>erasmus</a:t>
            </a:r>
            <a:r>
              <a:rPr lang="en-GB" altLang="en-US" sz="2000" dirty="0" smtClean="0">
                <a:solidFill>
                  <a:srgbClr val="000066"/>
                </a:solidFill>
                <a:latin typeface="Verdana" panose="020B0604030504040204" pitchFamily="34" charset="0"/>
                <a:ea typeface="Verdana" panose="020B0604030504040204" pitchFamily="34" charset="0"/>
                <a:cs typeface="Verdana" panose="020B0604030504040204" pitchFamily="34" charset="0"/>
                <a:hlinkClick r:id="rId5"/>
              </a:rPr>
              <a:t>-plus/tools/national-agencies/</a:t>
            </a:r>
            <a:endParaRPr lang="en-GB" altLang="en-US" sz="2000" dirty="0" smtClean="0">
              <a:solidFill>
                <a:srgbClr val="000066"/>
              </a:solidFill>
              <a:latin typeface="Verdana" panose="020B0604030504040204" pitchFamily="34" charset="0"/>
              <a:ea typeface="Verdana" panose="020B0604030504040204" pitchFamily="34" charset="0"/>
              <a:cs typeface="Verdana" panose="020B0604030504040204" pitchFamily="34" charset="0"/>
            </a:endParaRPr>
          </a:p>
          <a:p>
            <a:pPr>
              <a:lnSpc>
                <a:spcPct val="80000"/>
              </a:lnSpc>
              <a:buFontTx/>
              <a:buNone/>
            </a:pPr>
            <a:endParaRPr lang="en-GB" altLang="en-US" sz="2000" b="1" dirty="0" smtClean="0">
              <a:solidFill>
                <a:srgbClr val="000066"/>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xmlns="" val="1688940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flipH="1">
            <a:off x="-756592" y="-171400"/>
            <a:ext cx="10544100" cy="7029400"/>
          </a:xfrm>
          <a:prstGeom prst="rect">
            <a:avLst/>
          </a:prstGeom>
        </p:spPr>
      </p:pic>
      <p:pic>
        <p:nvPicPr>
          <p:cNvPr id="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rot="21196667" flipV="1">
            <a:off x="3410619" y="334521"/>
            <a:ext cx="5230479" cy="5724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Content Placeholder 2"/>
          <p:cNvSpPr>
            <a:spLocks noGrp="1"/>
          </p:cNvSpPr>
          <p:nvPr>
            <p:ph idx="1"/>
          </p:nvPr>
        </p:nvSpPr>
        <p:spPr>
          <a:xfrm>
            <a:off x="4139952" y="1988840"/>
            <a:ext cx="4176464" cy="3312368"/>
          </a:xfrm>
        </p:spPr>
        <p:txBody>
          <a:bodyPr>
            <a:noAutofit/>
          </a:bodyPr>
          <a:lstStyle/>
          <a:p>
            <a:pPr marL="0" indent="0">
              <a:buNone/>
            </a:pPr>
            <a:r>
              <a:rPr lang="en-GB" altLang="en-US" sz="2800" dirty="0" smtClean="0">
                <a:latin typeface="Verdana" panose="020B0604030504040204" pitchFamily="34" charset="0"/>
                <a:ea typeface="Verdana" panose="020B0604030504040204" pitchFamily="34" charset="0"/>
                <a:cs typeface="Verdana" panose="020B0604030504040204" pitchFamily="34" charset="0"/>
              </a:rPr>
              <a:t>EU programme to support education, training youth &amp; sport</a:t>
            </a:r>
          </a:p>
          <a:p>
            <a:pPr marL="0" indent="0">
              <a:buNone/>
            </a:pPr>
            <a:endParaRPr lang="en-GB" altLang="en-US" sz="28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r>
              <a:rPr lang="en-GB" altLang="en-US" sz="2800" dirty="0" smtClean="0">
                <a:latin typeface="Verdana" panose="020B0604030504040204" pitchFamily="34" charset="0"/>
                <a:ea typeface="Verdana" panose="020B0604030504040204" pitchFamily="34" charset="0"/>
                <a:cs typeface="Verdana" panose="020B0604030504040204" pitchFamily="34" charset="0"/>
              </a:rPr>
              <a:t>Fosters EU-EU &amp;</a:t>
            </a:r>
            <a:br>
              <a:rPr lang="en-GB" altLang="en-US" sz="2800" dirty="0" smtClean="0">
                <a:latin typeface="Verdana" panose="020B0604030504040204" pitchFamily="34" charset="0"/>
                <a:ea typeface="Verdana" panose="020B0604030504040204" pitchFamily="34" charset="0"/>
                <a:cs typeface="Verdana" panose="020B0604030504040204" pitchFamily="34" charset="0"/>
              </a:rPr>
            </a:br>
            <a:r>
              <a:rPr lang="en-GB" altLang="en-US" sz="2800" dirty="0" smtClean="0">
                <a:latin typeface="Verdana" panose="020B0604030504040204" pitchFamily="34" charset="0"/>
                <a:ea typeface="Verdana" panose="020B0604030504040204" pitchFamily="34" charset="0"/>
                <a:cs typeface="Verdana" panose="020B0604030504040204" pitchFamily="34" charset="0"/>
              </a:rPr>
              <a:t>EU-international cooperation</a:t>
            </a:r>
          </a:p>
          <a:p>
            <a:pPr marL="0" indent="0">
              <a:buNone/>
            </a:pPr>
            <a:endParaRPr lang="en-GB" altLang="en-US" dirty="0" smtClean="0">
              <a:latin typeface="Verdana" panose="020B0604030504040204" pitchFamily="34" charset="0"/>
              <a:ea typeface="Verdana" panose="020B0604030504040204" pitchFamily="34" charset="0"/>
              <a:cs typeface="Verdana" panose="020B0604030504040204" pitchFamily="34" charset="0"/>
            </a:endParaRPr>
          </a:p>
        </p:txBody>
      </p:sp>
      <p:sp>
        <p:nvSpPr>
          <p:cNvPr id="8" name="ZoneTexte 60"/>
          <p:cNvSpPr txBox="1">
            <a:spLocks noChangeArrowheads="1"/>
          </p:cNvSpPr>
          <p:nvPr/>
        </p:nvSpPr>
        <p:spPr bwMode="auto">
          <a:xfrm>
            <a:off x="3851920" y="908720"/>
            <a:ext cx="4464496" cy="584775"/>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fr-FR" sz="3200" dirty="0">
                <a:solidFill>
                  <a:schemeClr val="bg1"/>
                </a:solidFill>
                <a:latin typeface="Verdana" pitchFamily="34" charset="0"/>
              </a:rPr>
              <a:t>What is Erasmus</a:t>
            </a:r>
            <a:r>
              <a:rPr lang="en-GB" altLang="fr-FR" sz="3200" dirty="0" smtClean="0">
                <a:solidFill>
                  <a:schemeClr val="bg1"/>
                </a:solidFill>
                <a:latin typeface="Verdana" pitchFamily="34" charset="0"/>
              </a:rPr>
              <a:t>+?</a:t>
            </a:r>
            <a:endParaRPr lang="en-GB" altLang="fr-FR" sz="3200" dirty="0">
              <a:solidFill>
                <a:schemeClr val="bg1"/>
              </a:solidFill>
              <a:latin typeface="Verdana" pitchFamily="34" charset="0"/>
            </a:endParaRPr>
          </a:p>
        </p:txBody>
      </p:sp>
    </p:spTree>
    <p:extLst>
      <p:ext uri="{BB962C8B-B14F-4D97-AF65-F5344CB8AC3E}">
        <p14:creationId xmlns:p14="http://schemas.microsoft.com/office/powerpoint/2010/main" xmlns="" val="10929905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2589" y="0"/>
            <a:ext cx="9196589" cy="7020314"/>
          </a:xfrm>
          <a:prstGeom prst="rect">
            <a:avLst/>
          </a:prstGeom>
        </p:spPr>
      </p:pic>
      <p:sp>
        <p:nvSpPr>
          <p:cNvPr id="156" name="Rectangle 155"/>
          <p:cNvSpPr/>
          <p:nvPr/>
        </p:nvSpPr>
        <p:spPr>
          <a:xfrm>
            <a:off x="0" y="141588"/>
            <a:ext cx="9144000" cy="6558903"/>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lnSpc>
                <a:spcPct val="115000"/>
              </a:lnSpc>
            </a:pPr>
            <a:endParaRPr lang="en-GB" sz="2000" dirty="0">
              <a:latin typeface="Arial"/>
            </a:endParaRPr>
          </a:p>
        </p:txBody>
      </p:sp>
      <p:sp>
        <p:nvSpPr>
          <p:cNvPr id="50" name="TextBox 49"/>
          <p:cNvSpPr txBox="1"/>
          <p:nvPr/>
        </p:nvSpPr>
        <p:spPr>
          <a:xfrm>
            <a:off x="114994" y="1158772"/>
            <a:ext cx="1349375" cy="40011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spAutoFit/>
          </a:bodyPr>
          <a:lstStyle/>
          <a:p>
            <a:pPr algn="ctr">
              <a:defRPr/>
            </a:pPr>
            <a:r>
              <a:rPr lang="fr-BE" sz="2000" dirty="0">
                <a:latin typeface="Verdana" panose="020B0604030504040204" pitchFamily="34" charset="0"/>
                <a:ea typeface="Verdana" panose="020B0604030504040204" pitchFamily="34" charset="0"/>
                <a:cs typeface="Verdana" panose="020B0604030504040204" pitchFamily="34" charset="0"/>
              </a:rPr>
              <a:t>EU - EU</a:t>
            </a:r>
            <a:endParaRPr lang="en-GB" sz="2000" dirty="0" err="1">
              <a:latin typeface="Verdana" panose="020B0604030504040204" pitchFamily="34" charset="0"/>
              <a:ea typeface="Verdana" panose="020B0604030504040204" pitchFamily="34" charset="0"/>
              <a:cs typeface="Verdana" panose="020B0604030504040204" pitchFamily="34" charset="0"/>
            </a:endParaRPr>
          </a:p>
        </p:txBody>
      </p:sp>
      <p:sp>
        <p:nvSpPr>
          <p:cNvPr id="51" name="TextBox 2"/>
          <p:cNvSpPr txBox="1">
            <a:spLocks noChangeArrowheads="1"/>
          </p:cNvSpPr>
          <p:nvPr/>
        </p:nvSpPr>
        <p:spPr bwMode="auto">
          <a:xfrm>
            <a:off x="122863" y="5541681"/>
            <a:ext cx="1881187" cy="400110"/>
          </a:xfrm>
          <a:prstGeom prst="rect">
            <a:avLst/>
          </a:pr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fr-BE" altLang="en-US" sz="2000" dirty="0">
                <a:solidFill>
                  <a:schemeClr val="lt1"/>
                </a:solidFill>
                <a:latin typeface="Verdana" panose="020B0604030504040204" pitchFamily="34" charset="0"/>
                <a:ea typeface="Verdana" panose="020B0604030504040204" pitchFamily="34" charset="0"/>
                <a:cs typeface="Verdana" panose="020B0604030504040204" pitchFamily="34" charset="0"/>
              </a:rPr>
              <a:t>International</a:t>
            </a:r>
            <a:endParaRPr lang="en-GB" altLang="en-US" sz="2000" dirty="0">
              <a:solidFill>
                <a:schemeClr val="lt1"/>
              </a:solidFill>
              <a:latin typeface="Verdana" panose="020B0604030504040204" pitchFamily="34" charset="0"/>
              <a:ea typeface="Verdana" panose="020B0604030504040204" pitchFamily="34" charset="0"/>
              <a:cs typeface="Verdana" panose="020B0604030504040204" pitchFamily="34" charset="0"/>
            </a:endParaRPr>
          </a:p>
        </p:txBody>
      </p:sp>
      <p:sp>
        <p:nvSpPr>
          <p:cNvPr id="54" name="ZoneTexte 60"/>
          <p:cNvSpPr txBox="1">
            <a:spLocks noChangeArrowheads="1"/>
          </p:cNvSpPr>
          <p:nvPr/>
        </p:nvSpPr>
        <p:spPr bwMode="auto">
          <a:xfrm>
            <a:off x="1063457" y="404019"/>
            <a:ext cx="3322898" cy="584775"/>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fr-FR" sz="3200" dirty="0" smtClean="0">
                <a:solidFill>
                  <a:schemeClr val="bg1"/>
                </a:solidFill>
                <a:latin typeface="Verdana" pitchFamily="34" charset="0"/>
              </a:rPr>
              <a:t>2007-2013</a:t>
            </a:r>
            <a:endParaRPr lang="en-GB" altLang="fr-FR" sz="3200" dirty="0">
              <a:solidFill>
                <a:schemeClr val="bg1"/>
              </a:solidFill>
              <a:latin typeface="Verdana" pitchFamily="34" charset="0"/>
            </a:endParaRPr>
          </a:p>
        </p:txBody>
      </p:sp>
      <p:sp>
        <p:nvSpPr>
          <p:cNvPr id="55" name="ZoneTexte 60"/>
          <p:cNvSpPr txBox="1">
            <a:spLocks noChangeArrowheads="1"/>
          </p:cNvSpPr>
          <p:nvPr/>
        </p:nvSpPr>
        <p:spPr bwMode="auto">
          <a:xfrm>
            <a:off x="5603646" y="404018"/>
            <a:ext cx="3322898" cy="584775"/>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fr-FR" sz="3200" dirty="0" smtClean="0">
                <a:solidFill>
                  <a:schemeClr val="bg1"/>
                </a:solidFill>
                <a:latin typeface="Verdana" pitchFamily="34" charset="0"/>
              </a:rPr>
              <a:t>2014-2020</a:t>
            </a:r>
            <a:endParaRPr lang="en-GB" altLang="fr-FR" sz="3200" dirty="0">
              <a:solidFill>
                <a:schemeClr val="bg1"/>
              </a:solidFill>
              <a:latin typeface="Verdana" pitchFamily="34" charset="0"/>
            </a:endParaRPr>
          </a:p>
        </p:txBody>
      </p:sp>
      <p:grpSp>
        <p:nvGrpSpPr>
          <p:cNvPr id="101" name="Group 4"/>
          <p:cNvGrpSpPr>
            <a:grpSpLocks/>
          </p:cNvGrpSpPr>
          <p:nvPr/>
        </p:nvGrpSpPr>
        <p:grpSpPr bwMode="auto">
          <a:xfrm>
            <a:off x="251520" y="1422378"/>
            <a:ext cx="8872537" cy="4038599"/>
            <a:chOff x="171450" y="2420800"/>
            <a:chExt cx="8872538" cy="4038738"/>
          </a:xfrm>
        </p:grpSpPr>
        <p:grpSp>
          <p:nvGrpSpPr>
            <p:cNvPr id="102" name="Groupe 45"/>
            <p:cNvGrpSpPr>
              <a:grpSpLocks/>
            </p:cNvGrpSpPr>
            <p:nvPr/>
          </p:nvGrpSpPr>
          <p:grpSpPr bwMode="auto">
            <a:xfrm>
              <a:off x="7099300" y="2425700"/>
              <a:ext cx="1292225" cy="1252538"/>
              <a:chOff x="0" y="0"/>
              <a:chExt cx="1075963" cy="1075963"/>
            </a:xfrm>
          </p:grpSpPr>
          <p:sp>
            <p:nvSpPr>
              <p:cNvPr id="151" name="Ellipse 46"/>
              <p:cNvSpPr/>
              <p:nvPr/>
            </p:nvSpPr>
            <p:spPr>
              <a:xfrm>
                <a:off x="1" y="-118"/>
                <a:ext cx="1075963" cy="1075999"/>
              </a:xfrm>
              <a:prstGeom prst="ellipse">
                <a:avLst/>
              </a:pr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2" name="Ellipse 4"/>
              <p:cNvSpPr/>
              <p:nvPr/>
            </p:nvSpPr>
            <p:spPr>
              <a:xfrm>
                <a:off x="71379" y="158077"/>
                <a:ext cx="918666" cy="759609"/>
              </a:xfrm>
              <a:prstGeom prst="rect">
                <a:avLst/>
              </a:prstGeom>
            </p:spPr>
            <p:style>
              <a:lnRef idx="0">
                <a:scrgbClr r="0" g="0" b="0"/>
              </a:lnRef>
              <a:fillRef idx="0">
                <a:scrgbClr r="0" g="0" b="0"/>
              </a:fillRef>
              <a:effectRef idx="0">
                <a:scrgbClr r="0" g="0" b="0"/>
              </a:effectRef>
              <a:fontRef idx="minor">
                <a:schemeClr val="lt1"/>
              </a:fontRef>
            </p:style>
            <p:txBody>
              <a:bodyPr lIns="0" tIns="0" rIns="0" bIns="0" anchor="ctr"/>
              <a:lstStyle/>
              <a:p>
                <a:pPr algn="ctr" defTabSz="666750" eaLnBrk="0" hangingPunct="0">
                  <a:lnSpc>
                    <a:spcPct val="90000"/>
                  </a:lnSpc>
                  <a:spcAft>
                    <a:spcPct val="35000"/>
                  </a:spcAft>
                  <a:defRPr/>
                </a:pPr>
                <a:r>
                  <a:rPr lang="en-GB" altLang="fr-FR" b="1" dirty="0">
                    <a:solidFill>
                      <a:srgbClr val="FFFFFF"/>
                    </a:solidFill>
                    <a:latin typeface="Verdana" panose="020B0604030504040204" pitchFamily="34" charset="0"/>
                    <a:ea typeface="Verdana" panose="020B0604030504040204" pitchFamily="34" charset="0"/>
                    <a:cs typeface="Verdana" panose="020B0604030504040204" pitchFamily="34" charset="0"/>
                  </a:rPr>
                  <a:t>1 </a:t>
                </a:r>
                <a:r>
                  <a:rPr lang="en-GB" altLang="fr-FR" dirty="0">
                    <a:solidFill>
                      <a:srgbClr val="FFFFFF"/>
                    </a:solidFill>
                    <a:latin typeface="Verdana" panose="020B0604030504040204" pitchFamily="34" charset="0"/>
                    <a:ea typeface="Verdana" panose="020B0604030504040204" pitchFamily="34" charset="0"/>
                    <a:cs typeface="Verdana" panose="020B0604030504040204" pitchFamily="34" charset="0"/>
                  </a:rPr>
                  <a:t/>
                </a:r>
                <a:br>
                  <a:rPr lang="en-GB" altLang="fr-FR" dirty="0">
                    <a:solidFill>
                      <a:srgbClr val="FFFFFF"/>
                    </a:solidFill>
                    <a:latin typeface="Verdana" panose="020B0604030504040204" pitchFamily="34" charset="0"/>
                    <a:ea typeface="Verdana" panose="020B0604030504040204" pitchFamily="34" charset="0"/>
                    <a:cs typeface="Verdana" panose="020B0604030504040204" pitchFamily="34" charset="0"/>
                  </a:rPr>
                </a:br>
                <a:r>
                  <a:rPr lang="en-GB" altLang="fr-FR" dirty="0">
                    <a:solidFill>
                      <a:srgbClr val="FFFFFF"/>
                    </a:solidFill>
                    <a:latin typeface="Verdana" panose="020B0604030504040204" pitchFamily="34" charset="0"/>
                    <a:ea typeface="Verdana" panose="020B0604030504040204" pitchFamily="34" charset="0"/>
                    <a:cs typeface="Verdana" panose="020B0604030504040204" pitchFamily="34" charset="0"/>
                  </a:rPr>
                  <a:t>Learning Mobility</a:t>
                </a:r>
              </a:p>
            </p:txBody>
          </p:sp>
        </p:grpSp>
        <p:grpSp>
          <p:nvGrpSpPr>
            <p:cNvPr id="103" name="Groupe 48"/>
            <p:cNvGrpSpPr>
              <a:grpSpLocks/>
            </p:cNvGrpSpPr>
            <p:nvPr/>
          </p:nvGrpSpPr>
          <p:grpSpPr bwMode="auto">
            <a:xfrm>
              <a:off x="7740650" y="3887788"/>
              <a:ext cx="1303338" cy="1217612"/>
              <a:chOff x="480829" y="1285593"/>
              <a:chExt cx="1099820" cy="1075963"/>
            </a:xfrm>
          </p:grpSpPr>
          <p:sp>
            <p:nvSpPr>
              <p:cNvPr id="149" name="Ellipse 49"/>
              <p:cNvSpPr/>
              <p:nvPr/>
            </p:nvSpPr>
            <p:spPr>
              <a:xfrm>
                <a:off x="480830" y="1285515"/>
                <a:ext cx="1075706" cy="1076001"/>
              </a:xfrm>
              <a:prstGeom prst="ellipse">
                <a:avLst/>
              </a:pr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0" name="Ellipse 4"/>
              <p:cNvSpPr/>
              <p:nvPr/>
            </p:nvSpPr>
            <p:spPr>
              <a:xfrm>
                <a:off x="488868" y="1375299"/>
                <a:ext cx="1091781" cy="760355"/>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666750" eaLnBrk="0" hangingPunct="0">
                  <a:lnSpc>
                    <a:spcPct val="90000"/>
                  </a:lnSpc>
                  <a:spcAft>
                    <a:spcPct val="35000"/>
                  </a:spcAft>
                  <a:defRPr/>
                </a:pPr>
                <a:r>
                  <a:rPr lang="en-GB" b="1" dirty="0">
                    <a:latin typeface="Verdana" panose="020B0604030504040204" pitchFamily="34" charset="0"/>
                    <a:ea typeface="Verdana" panose="020B0604030504040204" pitchFamily="34" charset="0"/>
                    <a:cs typeface="Verdana" panose="020B0604030504040204" pitchFamily="34" charset="0"/>
                  </a:rPr>
                  <a:t>2</a:t>
                </a:r>
                <a:r>
                  <a:rPr lang="en-GB" dirty="0">
                    <a:latin typeface="Verdana" panose="020B0604030504040204" pitchFamily="34" charset="0"/>
                    <a:ea typeface="Verdana" panose="020B0604030504040204" pitchFamily="34" charset="0"/>
                    <a:cs typeface="Verdana" panose="020B0604030504040204" pitchFamily="34" charset="0"/>
                  </a:rPr>
                  <a:t> </a:t>
                </a:r>
                <a:br>
                  <a:rPr lang="en-GB" dirty="0">
                    <a:latin typeface="Verdana" panose="020B0604030504040204" pitchFamily="34" charset="0"/>
                    <a:ea typeface="Verdana" panose="020B0604030504040204" pitchFamily="34" charset="0"/>
                    <a:cs typeface="Verdana" panose="020B0604030504040204" pitchFamily="34" charset="0"/>
                  </a:rPr>
                </a:br>
                <a:r>
                  <a:rPr lang="en-GB" dirty="0" smtClean="0">
                    <a:latin typeface="Verdana" panose="020B0604030504040204" pitchFamily="34" charset="0"/>
                    <a:ea typeface="Verdana" panose="020B0604030504040204" pitchFamily="34" charset="0"/>
                    <a:cs typeface="Verdana" panose="020B0604030504040204" pitchFamily="34" charset="0"/>
                  </a:rPr>
                  <a:t>Coop-</a:t>
                </a:r>
                <a:r>
                  <a:rPr lang="en-GB" dirty="0" err="1" smtClean="0">
                    <a:latin typeface="Verdana" panose="020B0604030504040204" pitchFamily="34" charset="0"/>
                    <a:ea typeface="Verdana" panose="020B0604030504040204" pitchFamily="34" charset="0"/>
                    <a:cs typeface="Verdana" panose="020B0604030504040204" pitchFamily="34" charset="0"/>
                  </a:rPr>
                  <a:t>eration</a:t>
                </a:r>
                <a:endParaRPr lang="en-GB"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104" name="Groupe 51"/>
            <p:cNvGrpSpPr>
              <a:grpSpLocks/>
            </p:cNvGrpSpPr>
            <p:nvPr/>
          </p:nvGrpSpPr>
          <p:grpSpPr bwMode="auto">
            <a:xfrm>
              <a:off x="7099300" y="5241925"/>
              <a:ext cx="1303338" cy="1217613"/>
              <a:chOff x="480829" y="1285593"/>
              <a:chExt cx="1099820" cy="1075963"/>
            </a:xfrm>
          </p:grpSpPr>
          <p:sp>
            <p:nvSpPr>
              <p:cNvPr id="147" name="Ellipse 52"/>
              <p:cNvSpPr/>
              <p:nvPr/>
            </p:nvSpPr>
            <p:spPr>
              <a:xfrm>
                <a:off x="480830" y="1285557"/>
                <a:ext cx="1075706" cy="1075999"/>
              </a:xfrm>
              <a:prstGeom prst="ellipse">
                <a:avLst/>
              </a:pr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8" name="Ellipse 4"/>
              <p:cNvSpPr/>
              <p:nvPr/>
            </p:nvSpPr>
            <p:spPr>
              <a:xfrm>
                <a:off x="488868" y="1375340"/>
                <a:ext cx="1091781" cy="760354"/>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666750" eaLnBrk="0" hangingPunct="0">
                  <a:lnSpc>
                    <a:spcPct val="90000"/>
                  </a:lnSpc>
                  <a:spcAft>
                    <a:spcPct val="35000"/>
                  </a:spcAft>
                  <a:defRPr/>
                </a:pPr>
                <a:r>
                  <a:rPr lang="en-GB" b="1" dirty="0">
                    <a:latin typeface="Verdana" panose="020B0604030504040204" pitchFamily="34" charset="0"/>
                    <a:ea typeface="Verdana" panose="020B0604030504040204" pitchFamily="34" charset="0"/>
                    <a:cs typeface="Verdana" panose="020B0604030504040204" pitchFamily="34" charset="0"/>
                  </a:rPr>
                  <a:t>3</a:t>
                </a:r>
                <a:r>
                  <a:rPr lang="en-GB" dirty="0">
                    <a:latin typeface="Verdana" panose="020B0604030504040204" pitchFamily="34" charset="0"/>
                    <a:ea typeface="Verdana" panose="020B0604030504040204" pitchFamily="34" charset="0"/>
                    <a:cs typeface="Verdana" panose="020B0604030504040204" pitchFamily="34" charset="0"/>
                  </a:rPr>
                  <a:t> </a:t>
                </a:r>
                <a:br>
                  <a:rPr lang="en-GB" dirty="0">
                    <a:latin typeface="Verdana" panose="020B0604030504040204" pitchFamily="34" charset="0"/>
                    <a:ea typeface="Verdana" panose="020B0604030504040204" pitchFamily="34" charset="0"/>
                    <a:cs typeface="Verdana" panose="020B0604030504040204" pitchFamily="34" charset="0"/>
                  </a:rPr>
                </a:br>
                <a:r>
                  <a:rPr lang="en-GB" dirty="0">
                    <a:latin typeface="Verdana" panose="020B0604030504040204" pitchFamily="34" charset="0"/>
                    <a:ea typeface="Verdana" panose="020B0604030504040204" pitchFamily="34" charset="0"/>
                    <a:cs typeface="Verdana" panose="020B0604030504040204" pitchFamily="34" charset="0"/>
                  </a:rPr>
                  <a:t>Policy </a:t>
                </a:r>
                <a:br>
                  <a:rPr lang="en-GB" dirty="0">
                    <a:latin typeface="Verdana" panose="020B0604030504040204" pitchFamily="34" charset="0"/>
                    <a:ea typeface="Verdana" panose="020B0604030504040204" pitchFamily="34" charset="0"/>
                    <a:cs typeface="Verdana" panose="020B0604030504040204" pitchFamily="34" charset="0"/>
                  </a:rPr>
                </a:br>
                <a:r>
                  <a:rPr lang="en-GB" dirty="0">
                    <a:latin typeface="Verdana" panose="020B0604030504040204" pitchFamily="34" charset="0"/>
                    <a:ea typeface="Verdana" panose="020B0604030504040204" pitchFamily="34" charset="0"/>
                    <a:cs typeface="Verdana" panose="020B0604030504040204" pitchFamily="34" charset="0"/>
                  </a:rPr>
                  <a:t>support</a:t>
                </a:r>
              </a:p>
            </p:txBody>
          </p:sp>
        </p:grpSp>
        <p:grpSp>
          <p:nvGrpSpPr>
            <p:cNvPr id="105" name="Group 9"/>
            <p:cNvGrpSpPr>
              <a:grpSpLocks/>
            </p:cNvGrpSpPr>
            <p:nvPr/>
          </p:nvGrpSpPr>
          <p:grpSpPr bwMode="auto">
            <a:xfrm>
              <a:off x="171450" y="2420800"/>
              <a:ext cx="7466013" cy="3849825"/>
              <a:chOff x="171450" y="2420800"/>
              <a:chExt cx="7466013" cy="3849825"/>
            </a:xfrm>
          </p:grpSpPr>
          <p:sp>
            <p:nvSpPr>
              <p:cNvPr id="108" name="Connecteur droit 3"/>
              <p:cNvSpPr/>
              <p:nvPr/>
            </p:nvSpPr>
            <p:spPr>
              <a:xfrm rot="19038400">
                <a:off x="6548438" y="3489224"/>
                <a:ext cx="617538" cy="57152"/>
              </a:xfrm>
              <a:custGeom>
                <a:avLst/>
                <a:gdLst/>
                <a:ahLst/>
                <a:cxnLst/>
                <a:rect l="0" t="0" r="0" b="0"/>
                <a:pathLst>
                  <a:path>
                    <a:moveTo>
                      <a:pt x="0" y="28828"/>
                    </a:moveTo>
                    <a:lnTo>
                      <a:pt x="617111" y="2882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9" name="Connecteur droit 3"/>
              <p:cNvSpPr/>
              <p:nvPr/>
            </p:nvSpPr>
            <p:spPr>
              <a:xfrm>
                <a:off x="6951663" y="4433819"/>
                <a:ext cx="685800" cy="57152"/>
              </a:xfrm>
              <a:custGeom>
                <a:avLst/>
                <a:gdLst/>
                <a:ahLst/>
                <a:cxnLst/>
                <a:rect l="0" t="0" r="0" b="0"/>
                <a:pathLst>
                  <a:path>
                    <a:moveTo>
                      <a:pt x="0" y="28828"/>
                    </a:moveTo>
                    <a:lnTo>
                      <a:pt x="685829" y="2882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0" name="Connecteur droit 3"/>
              <p:cNvSpPr/>
              <p:nvPr/>
            </p:nvSpPr>
            <p:spPr>
              <a:xfrm rot="2561600">
                <a:off x="6630988" y="5197433"/>
                <a:ext cx="617538" cy="57152"/>
              </a:xfrm>
              <a:custGeom>
                <a:avLst/>
                <a:gdLst/>
                <a:ahLst/>
                <a:cxnLst/>
                <a:rect l="0" t="0" r="0" b="0"/>
                <a:pathLst>
                  <a:path>
                    <a:moveTo>
                      <a:pt x="0" y="28828"/>
                    </a:moveTo>
                    <a:lnTo>
                      <a:pt x="617111" y="2882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112" name="Group 17"/>
              <p:cNvGrpSpPr>
                <a:grpSpLocks/>
              </p:cNvGrpSpPr>
              <p:nvPr/>
            </p:nvGrpSpPr>
            <p:grpSpPr bwMode="auto">
              <a:xfrm>
                <a:off x="171450" y="2420800"/>
                <a:ext cx="6713538" cy="3849825"/>
                <a:chOff x="171450" y="2420800"/>
                <a:chExt cx="6713538" cy="3849825"/>
              </a:xfrm>
            </p:grpSpPr>
            <p:sp>
              <p:nvSpPr>
                <p:cNvPr id="113" name="Chevron 112"/>
                <p:cNvSpPr/>
                <p:nvPr/>
              </p:nvSpPr>
              <p:spPr>
                <a:xfrm>
                  <a:off x="3802063" y="3798797"/>
                  <a:ext cx="592138" cy="1130339"/>
                </a:xfrm>
                <a:prstGeom prst="chevron">
                  <a:avLst>
                    <a:gd name="adj" fmla="val 6231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14" name="Chevron 113"/>
                <p:cNvSpPr/>
                <p:nvPr/>
              </p:nvSpPr>
              <p:spPr>
                <a:xfrm>
                  <a:off x="4257676" y="3792447"/>
                  <a:ext cx="592137" cy="1130339"/>
                </a:xfrm>
                <a:prstGeom prst="chevron">
                  <a:avLst>
                    <a:gd name="adj" fmla="val 6231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15" name="Groupe 35"/>
                <p:cNvGrpSpPr>
                  <a:grpSpLocks/>
                </p:cNvGrpSpPr>
                <p:nvPr/>
              </p:nvGrpSpPr>
              <p:grpSpPr bwMode="auto">
                <a:xfrm>
                  <a:off x="5003800" y="3517900"/>
                  <a:ext cx="1881188" cy="1811338"/>
                  <a:chOff x="-43513" y="0"/>
                  <a:chExt cx="1136414" cy="1075963"/>
                </a:xfrm>
              </p:grpSpPr>
              <p:sp>
                <p:nvSpPr>
                  <p:cNvPr id="145" name="Ellipse 36"/>
                  <p:cNvSpPr/>
                  <p:nvPr/>
                </p:nvSpPr>
                <p:spPr>
                  <a:xfrm>
                    <a:off x="-358" y="-59"/>
                    <a:ext cx="1075997" cy="107599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6" name="Ellipse 4"/>
                  <p:cNvSpPr/>
                  <p:nvPr/>
                </p:nvSpPr>
                <p:spPr>
                  <a:xfrm>
                    <a:off x="-43512" y="157427"/>
                    <a:ext cx="1136413" cy="761027"/>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666750" eaLnBrk="0" hangingPunct="0">
                      <a:lnSpc>
                        <a:spcPct val="90000"/>
                      </a:lnSpc>
                      <a:spcAft>
                        <a:spcPct val="35000"/>
                      </a:spcAft>
                      <a:defRPr/>
                    </a:pPr>
                    <a:r>
                      <a:rPr lang="en-GB" sz="2400" dirty="0">
                        <a:latin typeface="Verdana" panose="020B0604030504040204" pitchFamily="34" charset="0"/>
                        <a:ea typeface="Verdana" panose="020B0604030504040204" pitchFamily="34" charset="0"/>
                        <a:cs typeface="Verdana" panose="020B0604030504040204" pitchFamily="34" charset="0"/>
                      </a:rPr>
                      <a:t>Erasmus+</a:t>
                    </a:r>
                  </a:p>
                </p:txBody>
              </p:sp>
            </p:grpSp>
            <p:grpSp>
              <p:nvGrpSpPr>
                <p:cNvPr id="116" name="Group 21"/>
                <p:cNvGrpSpPr>
                  <a:grpSpLocks/>
                </p:cNvGrpSpPr>
                <p:nvPr/>
              </p:nvGrpSpPr>
              <p:grpSpPr bwMode="auto">
                <a:xfrm>
                  <a:off x="171450" y="2420800"/>
                  <a:ext cx="3235325" cy="3849825"/>
                  <a:chOff x="171450" y="2420800"/>
                  <a:chExt cx="3235325" cy="3849825"/>
                </a:xfrm>
              </p:grpSpPr>
              <p:grpSp>
                <p:nvGrpSpPr>
                  <p:cNvPr id="117" name="Groupe 4"/>
                  <p:cNvGrpSpPr>
                    <a:grpSpLocks/>
                  </p:cNvGrpSpPr>
                  <p:nvPr/>
                </p:nvGrpSpPr>
                <p:grpSpPr bwMode="auto">
                  <a:xfrm>
                    <a:off x="1192212" y="2420800"/>
                    <a:ext cx="1076325" cy="1076362"/>
                    <a:chOff x="-1" y="-138"/>
                    <a:chExt cx="1075963" cy="1076000"/>
                  </a:xfrm>
                </p:grpSpPr>
                <p:sp>
                  <p:nvSpPr>
                    <p:cNvPr id="143" name="Ellipse 5"/>
                    <p:cNvSpPr/>
                    <p:nvPr/>
                  </p:nvSpPr>
                  <p:spPr>
                    <a:xfrm>
                      <a:off x="-1" y="-138"/>
                      <a:ext cx="1075963" cy="107600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4" name="Ellipse 4"/>
                    <p:cNvSpPr/>
                    <p:nvPr/>
                  </p:nvSpPr>
                  <p:spPr>
                    <a:xfrm>
                      <a:off x="157108" y="156978"/>
                      <a:ext cx="852200" cy="761770"/>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666750" eaLnBrk="0" hangingPunct="0">
                        <a:lnSpc>
                          <a:spcPct val="90000"/>
                        </a:lnSpc>
                        <a:spcAft>
                          <a:spcPct val="35000"/>
                        </a:spcAft>
                        <a:defRPr/>
                      </a:pPr>
                      <a:r>
                        <a:rPr lang="en-GB" sz="1400" dirty="0">
                          <a:latin typeface="Verdana" panose="020B0604030504040204" pitchFamily="34" charset="0"/>
                          <a:ea typeface="Verdana" panose="020B0604030504040204" pitchFamily="34" charset="0"/>
                          <a:cs typeface="Verdana" panose="020B0604030504040204" pitchFamily="34" charset="0"/>
                        </a:rPr>
                        <a:t>Erasmus</a:t>
                      </a:r>
                    </a:p>
                  </p:txBody>
                </p:sp>
              </p:grpSp>
              <p:grpSp>
                <p:nvGrpSpPr>
                  <p:cNvPr id="118" name="Groupe 7"/>
                  <p:cNvGrpSpPr>
                    <a:grpSpLocks/>
                  </p:cNvGrpSpPr>
                  <p:nvPr/>
                </p:nvGrpSpPr>
                <p:grpSpPr bwMode="auto">
                  <a:xfrm>
                    <a:off x="2259682" y="2808163"/>
                    <a:ext cx="1083594" cy="1076362"/>
                    <a:chOff x="-8866" y="-125"/>
                    <a:chExt cx="1084830" cy="1076000"/>
                  </a:xfrm>
                </p:grpSpPr>
                <p:sp>
                  <p:nvSpPr>
                    <p:cNvPr id="141" name="Ellipse 8"/>
                    <p:cNvSpPr/>
                    <p:nvPr/>
                  </p:nvSpPr>
                  <p:spPr>
                    <a:xfrm>
                      <a:off x="0" y="-125"/>
                      <a:ext cx="1075964" cy="107600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2" name="Ellipse 4"/>
                    <p:cNvSpPr/>
                    <p:nvPr/>
                  </p:nvSpPr>
                  <p:spPr>
                    <a:xfrm>
                      <a:off x="-8866" y="156991"/>
                      <a:ext cx="1045767" cy="761770"/>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666750" eaLnBrk="0" hangingPunct="0">
                        <a:lnSpc>
                          <a:spcPct val="90000"/>
                        </a:lnSpc>
                        <a:spcAft>
                          <a:spcPct val="35000"/>
                        </a:spcAft>
                        <a:defRPr/>
                      </a:pPr>
                      <a:r>
                        <a:rPr lang="en-GB" sz="1500" dirty="0" err="1">
                          <a:latin typeface="Verdana" panose="020B0604030504040204" pitchFamily="34" charset="0"/>
                          <a:ea typeface="Verdana" panose="020B0604030504040204" pitchFamily="34" charset="0"/>
                          <a:cs typeface="Verdana" panose="020B0604030504040204" pitchFamily="34" charset="0"/>
                        </a:rPr>
                        <a:t>Grundtvig</a:t>
                      </a:r>
                      <a:endParaRPr lang="en-GB" sz="15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119" name="Groupe 10"/>
                  <p:cNvGrpSpPr>
                    <a:grpSpLocks/>
                  </p:cNvGrpSpPr>
                  <p:nvPr/>
                </p:nvGrpSpPr>
                <p:grpSpPr bwMode="auto">
                  <a:xfrm>
                    <a:off x="220662" y="2879604"/>
                    <a:ext cx="1076325" cy="1076361"/>
                    <a:chOff x="-1" y="-121"/>
                    <a:chExt cx="1075963" cy="1075999"/>
                  </a:xfrm>
                </p:grpSpPr>
                <p:sp>
                  <p:nvSpPr>
                    <p:cNvPr id="139" name="Ellipse 11"/>
                    <p:cNvSpPr/>
                    <p:nvPr/>
                  </p:nvSpPr>
                  <p:spPr>
                    <a:xfrm>
                      <a:off x="-1" y="-121"/>
                      <a:ext cx="1075963" cy="107599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0" name="Ellipse 4"/>
                    <p:cNvSpPr/>
                    <p:nvPr/>
                  </p:nvSpPr>
                  <p:spPr>
                    <a:xfrm>
                      <a:off x="71413" y="156994"/>
                      <a:ext cx="918853" cy="761770"/>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666750" eaLnBrk="0" hangingPunct="0">
                        <a:lnSpc>
                          <a:spcPct val="90000"/>
                        </a:lnSpc>
                        <a:spcAft>
                          <a:spcPct val="35000"/>
                        </a:spcAft>
                        <a:defRPr/>
                      </a:pPr>
                      <a:r>
                        <a:rPr lang="en-GB" sz="1500" dirty="0">
                          <a:latin typeface="Verdana" panose="020B0604030504040204" pitchFamily="34" charset="0"/>
                          <a:ea typeface="Verdana" panose="020B0604030504040204" pitchFamily="34" charset="0"/>
                          <a:cs typeface="Verdana" panose="020B0604030504040204" pitchFamily="34" charset="0"/>
                        </a:rPr>
                        <a:t>Leonardo</a:t>
                      </a:r>
                    </a:p>
                  </p:txBody>
                </p:sp>
              </p:grpSp>
              <p:grpSp>
                <p:nvGrpSpPr>
                  <p:cNvPr id="120" name="Groupe 13"/>
                  <p:cNvGrpSpPr>
                    <a:grpSpLocks/>
                  </p:cNvGrpSpPr>
                  <p:nvPr/>
                </p:nvGrpSpPr>
                <p:grpSpPr bwMode="auto">
                  <a:xfrm>
                    <a:off x="1179562" y="3520976"/>
                    <a:ext cx="1093738" cy="1076362"/>
                    <a:chOff x="-17407" y="-99"/>
                    <a:chExt cx="1093370" cy="1076000"/>
                  </a:xfrm>
                </p:grpSpPr>
                <p:sp>
                  <p:nvSpPr>
                    <p:cNvPr id="137" name="Ellipse 14"/>
                    <p:cNvSpPr/>
                    <p:nvPr/>
                  </p:nvSpPr>
                  <p:spPr>
                    <a:xfrm>
                      <a:off x="0" y="-99"/>
                      <a:ext cx="1075963" cy="107600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8" name="Ellipse 4"/>
                    <p:cNvSpPr/>
                    <p:nvPr/>
                  </p:nvSpPr>
                  <p:spPr>
                    <a:xfrm>
                      <a:off x="-17407" y="157016"/>
                      <a:ext cx="999789" cy="761770"/>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666750" eaLnBrk="0" hangingPunct="0">
                        <a:lnSpc>
                          <a:spcPct val="90000"/>
                        </a:lnSpc>
                        <a:spcAft>
                          <a:spcPct val="35000"/>
                        </a:spcAft>
                        <a:defRPr/>
                      </a:pPr>
                      <a:r>
                        <a:rPr lang="en-GB" sz="1500" dirty="0">
                          <a:latin typeface="Verdana" panose="020B0604030504040204" pitchFamily="34" charset="0"/>
                          <a:ea typeface="Verdana" panose="020B0604030504040204" pitchFamily="34" charset="0"/>
                          <a:cs typeface="Verdana" panose="020B0604030504040204" pitchFamily="34" charset="0"/>
                        </a:rPr>
                        <a:t>Comenius</a:t>
                      </a:r>
                    </a:p>
                  </p:txBody>
                </p:sp>
              </p:grpSp>
              <p:grpSp>
                <p:nvGrpSpPr>
                  <p:cNvPr id="121" name="Groupe 16"/>
                  <p:cNvGrpSpPr>
                    <a:grpSpLocks/>
                  </p:cNvGrpSpPr>
                  <p:nvPr/>
                </p:nvGrpSpPr>
                <p:grpSpPr bwMode="auto">
                  <a:xfrm>
                    <a:off x="171450" y="4059238"/>
                    <a:ext cx="1076325" cy="1076325"/>
                    <a:chOff x="0" y="0"/>
                    <a:chExt cx="1075963" cy="1075963"/>
                  </a:xfrm>
                </p:grpSpPr>
                <p:sp>
                  <p:nvSpPr>
                    <p:cNvPr id="135" name="Ellipse 17"/>
                    <p:cNvSpPr/>
                    <p:nvPr/>
                  </p:nvSpPr>
                  <p:spPr>
                    <a:xfrm>
                      <a:off x="0" y="-82"/>
                      <a:ext cx="1075963" cy="1076000"/>
                    </a:xfrm>
                    <a:prstGeom prst="ellipse">
                      <a:avLst/>
                    </a:pr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6" name="Ellipse 4"/>
                    <p:cNvSpPr/>
                    <p:nvPr/>
                  </p:nvSpPr>
                  <p:spPr>
                    <a:xfrm>
                      <a:off x="71413" y="157034"/>
                      <a:ext cx="918854" cy="761770"/>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666750" eaLnBrk="0" hangingPunct="0">
                        <a:lnSpc>
                          <a:spcPct val="90000"/>
                        </a:lnSpc>
                        <a:spcAft>
                          <a:spcPct val="35000"/>
                        </a:spcAft>
                        <a:defRPr/>
                      </a:pPr>
                      <a:r>
                        <a:rPr lang="en-GB" sz="1500" dirty="0">
                          <a:latin typeface="Verdana" panose="020B0604030504040204" pitchFamily="34" charset="0"/>
                          <a:ea typeface="Verdana" panose="020B0604030504040204" pitchFamily="34" charset="0"/>
                          <a:cs typeface="Verdana" panose="020B0604030504040204" pitchFamily="34" charset="0"/>
                        </a:rPr>
                        <a:t>Youth in Action</a:t>
                      </a:r>
                    </a:p>
                  </p:txBody>
                </p:sp>
              </p:grpSp>
              <p:grpSp>
                <p:nvGrpSpPr>
                  <p:cNvPr id="122" name="Groupe 19"/>
                  <p:cNvGrpSpPr>
                    <a:grpSpLocks/>
                  </p:cNvGrpSpPr>
                  <p:nvPr/>
                </p:nvGrpSpPr>
                <p:grpSpPr bwMode="auto">
                  <a:xfrm>
                    <a:off x="2330450" y="3970338"/>
                    <a:ext cx="1076325" cy="1074737"/>
                    <a:chOff x="0" y="0"/>
                    <a:chExt cx="1075963" cy="1075963"/>
                  </a:xfrm>
                </p:grpSpPr>
                <p:sp>
                  <p:nvSpPr>
                    <p:cNvPr id="133" name="Ellipse 20"/>
                    <p:cNvSpPr/>
                    <p:nvPr/>
                  </p:nvSpPr>
                  <p:spPr>
                    <a:xfrm>
                      <a:off x="1" y="-85"/>
                      <a:ext cx="1075963" cy="1076001"/>
                    </a:xfrm>
                    <a:prstGeom prst="ellipse">
                      <a:avLst/>
                    </a:pr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4" name="Ellipse 4"/>
                    <p:cNvSpPr/>
                    <p:nvPr/>
                  </p:nvSpPr>
                  <p:spPr>
                    <a:xfrm>
                      <a:off x="71414" y="157263"/>
                      <a:ext cx="918854" cy="761306"/>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666750" eaLnBrk="0" hangingPunct="0">
                        <a:lnSpc>
                          <a:spcPct val="90000"/>
                        </a:lnSpc>
                        <a:spcAft>
                          <a:spcPct val="35000"/>
                        </a:spcAft>
                        <a:defRPr/>
                      </a:pPr>
                      <a:r>
                        <a:rPr lang="en-GB" sz="1500" dirty="0">
                          <a:latin typeface="Verdana" panose="020B0604030504040204" pitchFamily="34" charset="0"/>
                          <a:ea typeface="Verdana" panose="020B0604030504040204" pitchFamily="34" charset="0"/>
                          <a:cs typeface="Verdana" panose="020B0604030504040204" pitchFamily="34" charset="0"/>
                        </a:rPr>
                        <a:t>Erasmus Mundus</a:t>
                      </a:r>
                    </a:p>
                  </p:txBody>
                </p:sp>
              </p:grpSp>
              <p:grpSp>
                <p:nvGrpSpPr>
                  <p:cNvPr id="123" name="Groupe 22"/>
                  <p:cNvGrpSpPr>
                    <a:grpSpLocks/>
                  </p:cNvGrpSpPr>
                  <p:nvPr/>
                </p:nvGrpSpPr>
                <p:grpSpPr bwMode="auto">
                  <a:xfrm>
                    <a:off x="1212850" y="4700588"/>
                    <a:ext cx="1074738" cy="1076325"/>
                    <a:chOff x="0" y="0"/>
                    <a:chExt cx="1075963" cy="1075963"/>
                  </a:xfrm>
                </p:grpSpPr>
                <p:sp>
                  <p:nvSpPr>
                    <p:cNvPr id="131" name="Ellipse 24"/>
                    <p:cNvSpPr/>
                    <p:nvPr/>
                  </p:nvSpPr>
                  <p:spPr>
                    <a:xfrm>
                      <a:off x="0" y="-60"/>
                      <a:ext cx="1075962" cy="1076000"/>
                    </a:xfrm>
                    <a:prstGeom prst="ellipse">
                      <a:avLst/>
                    </a:pr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2" name="Ellipse 4"/>
                    <p:cNvSpPr/>
                    <p:nvPr/>
                  </p:nvSpPr>
                  <p:spPr>
                    <a:xfrm>
                      <a:off x="71518" y="157056"/>
                      <a:ext cx="918621" cy="761770"/>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666750" eaLnBrk="0" hangingPunct="0">
                        <a:lnSpc>
                          <a:spcPct val="90000"/>
                        </a:lnSpc>
                        <a:spcAft>
                          <a:spcPct val="35000"/>
                        </a:spcAft>
                        <a:defRPr/>
                      </a:pPr>
                      <a:r>
                        <a:rPr lang="en-GB" sz="1500" dirty="0">
                          <a:latin typeface="Verdana" panose="020B0604030504040204" pitchFamily="34" charset="0"/>
                          <a:ea typeface="Verdana" panose="020B0604030504040204" pitchFamily="34" charset="0"/>
                          <a:cs typeface="Verdana" panose="020B0604030504040204" pitchFamily="34" charset="0"/>
                        </a:rPr>
                        <a:t>Tempus</a:t>
                      </a:r>
                    </a:p>
                  </p:txBody>
                </p:sp>
              </p:grpSp>
              <p:grpSp>
                <p:nvGrpSpPr>
                  <p:cNvPr id="124" name="Groupe 26"/>
                  <p:cNvGrpSpPr>
                    <a:grpSpLocks/>
                  </p:cNvGrpSpPr>
                  <p:nvPr/>
                </p:nvGrpSpPr>
                <p:grpSpPr bwMode="auto">
                  <a:xfrm>
                    <a:off x="2308225" y="5081588"/>
                    <a:ext cx="1076325" cy="1076325"/>
                    <a:chOff x="0" y="0"/>
                    <a:chExt cx="1075963" cy="1075963"/>
                  </a:xfrm>
                </p:grpSpPr>
                <p:sp>
                  <p:nvSpPr>
                    <p:cNvPr id="129" name="Ellipse 27"/>
                    <p:cNvSpPr/>
                    <p:nvPr/>
                  </p:nvSpPr>
                  <p:spPr>
                    <a:xfrm>
                      <a:off x="1" y="-47"/>
                      <a:ext cx="1075963" cy="1076000"/>
                    </a:xfrm>
                    <a:prstGeom prst="ellipse">
                      <a:avLst/>
                    </a:pr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0" name="Ellipse 4"/>
                    <p:cNvSpPr/>
                    <p:nvPr/>
                  </p:nvSpPr>
                  <p:spPr>
                    <a:xfrm>
                      <a:off x="71414" y="157069"/>
                      <a:ext cx="918854" cy="761770"/>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666750" eaLnBrk="0" hangingPunct="0">
                        <a:lnSpc>
                          <a:spcPct val="90000"/>
                        </a:lnSpc>
                        <a:spcAft>
                          <a:spcPct val="35000"/>
                        </a:spcAft>
                        <a:defRPr/>
                      </a:pPr>
                      <a:r>
                        <a:rPr lang="en-GB" sz="1500" dirty="0">
                          <a:latin typeface="Verdana" panose="020B0604030504040204" pitchFamily="34" charset="0"/>
                          <a:ea typeface="Verdana" panose="020B0604030504040204" pitchFamily="34" charset="0"/>
                          <a:cs typeface="Verdana" panose="020B0604030504040204" pitchFamily="34" charset="0"/>
                        </a:rPr>
                        <a:t>Alfa</a:t>
                      </a:r>
                    </a:p>
                  </p:txBody>
                </p:sp>
              </p:grpSp>
              <p:grpSp>
                <p:nvGrpSpPr>
                  <p:cNvPr id="125" name="Groupe 29"/>
                  <p:cNvGrpSpPr>
                    <a:grpSpLocks/>
                  </p:cNvGrpSpPr>
                  <p:nvPr/>
                </p:nvGrpSpPr>
                <p:grpSpPr bwMode="auto">
                  <a:xfrm>
                    <a:off x="214313" y="5194300"/>
                    <a:ext cx="1076325" cy="1076325"/>
                    <a:chOff x="0" y="0"/>
                    <a:chExt cx="1075963" cy="1075963"/>
                  </a:xfrm>
                </p:grpSpPr>
                <p:sp>
                  <p:nvSpPr>
                    <p:cNvPr id="127" name="Ellipse 30"/>
                    <p:cNvSpPr/>
                    <p:nvPr/>
                  </p:nvSpPr>
                  <p:spPr>
                    <a:xfrm>
                      <a:off x="-1" y="-42"/>
                      <a:ext cx="1075963" cy="1076000"/>
                    </a:xfrm>
                    <a:prstGeom prst="ellipse">
                      <a:avLst/>
                    </a:pr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8" name="Ellipse 4"/>
                    <p:cNvSpPr/>
                    <p:nvPr/>
                  </p:nvSpPr>
                  <p:spPr>
                    <a:xfrm>
                      <a:off x="71413" y="157073"/>
                      <a:ext cx="918853" cy="761770"/>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666750" eaLnBrk="0" hangingPunct="0">
                        <a:lnSpc>
                          <a:spcPct val="90000"/>
                        </a:lnSpc>
                        <a:spcAft>
                          <a:spcPct val="35000"/>
                        </a:spcAft>
                        <a:defRPr/>
                      </a:pPr>
                      <a:r>
                        <a:rPr lang="en-GB" sz="1500" dirty="0" err="1">
                          <a:latin typeface="Verdana" panose="020B0604030504040204" pitchFamily="34" charset="0"/>
                          <a:ea typeface="Verdana" panose="020B0604030504040204" pitchFamily="34" charset="0"/>
                          <a:cs typeface="Verdana" panose="020B0604030504040204" pitchFamily="34" charset="0"/>
                        </a:rPr>
                        <a:t>Edulink</a:t>
                      </a:r>
                      <a:endParaRPr lang="en-GB" sz="1500" dirty="0">
                        <a:latin typeface="Verdana" panose="020B0604030504040204" pitchFamily="34" charset="0"/>
                        <a:ea typeface="Verdana" panose="020B0604030504040204" pitchFamily="34" charset="0"/>
                        <a:cs typeface="Verdana" panose="020B0604030504040204" pitchFamily="34" charset="0"/>
                      </a:endParaRPr>
                    </a:p>
                  </p:txBody>
                </p:sp>
              </p:grpSp>
            </p:grpSp>
          </p:grpSp>
        </p:grpSp>
      </p:grpSp>
      <p:sp>
        <p:nvSpPr>
          <p:cNvPr id="153" name="TextBox 2"/>
          <p:cNvSpPr txBox="1">
            <a:spLocks noChangeArrowheads="1"/>
          </p:cNvSpPr>
          <p:nvPr/>
        </p:nvSpPr>
        <p:spPr bwMode="auto">
          <a:xfrm>
            <a:off x="5386694" y="5109050"/>
            <a:ext cx="1275540" cy="840230"/>
          </a:xfrm>
          <a:prstGeom prst="rect">
            <a:avLst/>
          </a:pr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666750">
              <a:lnSpc>
                <a:spcPct val="90000"/>
              </a:lnSpc>
              <a:spcAft>
                <a:spcPct val="35000"/>
              </a:spcAft>
              <a:defRPr/>
            </a:pPr>
            <a:r>
              <a:rPr lang="fr-FR" altLang="fr-FR" b="1" dirty="0" smtClean="0">
                <a:solidFill>
                  <a:schemeClr val="lt1"/>
                </a:solidFill>
                <a:latin typeface="Verdana" panose="020B0604030504040204" pitchFamily="34" charset="0"/>
                <a:ea typeface="Verdana" panose="020B0604030504040204" pitchFamily="34" charset="0"/>
                <a:cs typeface="Verdana" panose="020B0604030504040204" pitchFamily="34" charset="0"/>
              </a:rPr>
              <a:t>Jean </a:t>
            </a:r>
            <a:r>
              <a:rPr lang="fr-FR" altLang="fr-FR" b="1" dirty="0">
                <a:solidFill>
                  <a:schemeClr val="lt1"/>
                </a:solidFill>
                <a:latin typeface="Verdana" panose="020B0604030504040204" pitchFamily="34" charset="0"/>
                <a:ea typeface="Verdana" panose="020B0604030504040204" pitchFamily="34" charset="0"/>
                <a:cs typeface="Verdana" panose="020B0604030504040204" pitchFamily="34" charset="0"/>
              </a:rPr>
              <a:t>Monnet</a:t>
            </a:r>
            <a:br>
              <a:rPr lang="fr-FR" altLang="fr-FR" b="1" dirty="0">
                <a:solidFill>
                  <a:schemeClr val="lt1"/>
                </a:solidFill>
                <a:latin typeface="Verdana" panose="020B0604030504040204" pitchFamily="34" charset="0"/>
                <a:ea typeface="Verdana" panose="020B0604030504040204" pitchFamily="34" charset="0"/>
                <a:cs typeface="Verdana" panose="020B0604030504040204" pitchFamily="34" charset="0"/>
              </a:rPr>
            </a:br>
            <a:r>
              <a:rPr lang="fr-FR" altLang="fr-FR" b="1" dirty="0">
                <a:solidFill>
                  <a:schemeClr val="lt1"/>
                </a:solidFill>
                <a:latin typeface="Verdana" panose="020B0604030504040204" pitchFamily="34" charset="0"/>
                <a:ea typeface="Verdana" panose="020B0604030504040204" pitchFamily="34" charset="0"/>
                <a:cs typeface="Verdana" panose="020B0604030504040204" pitchFamily="34" charset="0"/>
              </a:rPr>
              <a:t>Sport</a:t>
            </a:r>
          </a:p>
        </p:txBody>
      </p:sp>
      <p:sp>
        <p:nvSpPr>
          <p:cNvPr id="58" name="Connecteur droit 3"/>
          <p:cNvSpPr/>
          <p:nvPr/>
        </p:nvSpPr>
        <p:spPr bwMode="auto">
          <a:xfrm rot="5400000" flipV="1">
            <a:off x="6008550" y="4369589"/>
            <a:ext cx="229171" cy="197342"/>
          </a:xfrm>
          <a:custGeom>
            <a:avLst/>
            <a:gdLst/>
            <a:ahLst/>
            <a:cxnLst/>
            <a:rect l="0" t="0" r="0" b="0"/>
            <a:pathLst>
              <a:path>
                <a:moveTo>
                  <a:pt x="0" y="28828"/>
                </a:moveTo>
                <a:lnTo>
                  <a:pt x="685829" y="2882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Tree>
    <p:extLst>
      <p:ext uri="{BB962C8B-B14F-4D97-AF65-F5344CB8AC3E}">
        <p14:creationId xmlns:p14="http://schemas.microsoft.com/office/powerpoint/2010/main" xmlns="" val="24580825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Content Placeholder 3"/>
          <p:cNvPicPr>
            <a:picLocks noGrp="1" noChangeAspect="1"/>
          </p:cNvPicPr>
          <p:nvPr>
            <p:ph idx="1"/>
          </p:nvPr>
        </p:nvPicPr>
        <p:blipFill>
          <a:blip r:embed="rId3">
            <a:extLst>
              <a:ext uri="{28A0092B-C50C-407E-A947-70E740481C1C}">
                <a14:useLocalDpi xmlns:a14="http://schemas.microsoft.com/office/drawing/2010/main" xmlns="" val="0"/>
              </a:ext>
            </a:extLst>
          </a:blip>
          <a:srcRect r="11313"/>
          <a:stretch>
            <a:fillRect/>
          </a:stretch>
        </p:blipFill>
        <p:spPr>
          <a:xfrm>
            <a:off x="0" y="0"/>
            <a:ext cx="9144000" cy="6985000"/>
          </a:xfrm>
        </p:spPr>
      </p:pic>
      <p:sp>
        <p:nvSpPr>
          <p:cNvPr id="51203" name="Rectangle 1"/>
          <p:cNvSpPr>
            <a:spLocks noChangeArrowheads="1"/>
          </p:cNvSpPr>
          <p:nvPr/>
        </p:nvSpPr>
        <p:spPr bwMode="auto">
          <a:xfrm>
            <a:off x="3563816" y="2060575"/>
            <a:ext cx="4032738"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rgbClr val="336699"/>
                </a:solidFill>
                <a:latin typeface="Verdana" pitchFamily="34" charset="0"/>
              </a:defRPr>
            </a:lvl1pPr>
            <a:lvl2pPr marL="742950" indent="-285750" eaLnBrk="0" hangingPunct="0">
              <a:spcBef>
                <a:spcPct val="20000"/>
              </a:spcBef>
              <a:buChar char="–"/>
              <a:defRPr sz="2800">
                <a:solidFill>
                  <a:srgbClr val="336699"/>
                </a:solidFill>
                <a:latin typeface="Verdana" pitchFamily="34" charset="0"/>
              </a:defRPr>
            </a:lvl2pPr>
            <a:lvl3pPr marL="1143000" indent="-228600" eaLnBrk="0" hangingPunct="0">
              <a:spcBef>
                <a:spcPct val="20000"/>
              </a:spcBef>
              <a:buChar char="•"/>
              <a:defRPr sz="2400">
                <a:solidFill>
                  <a:srgbClr val="336699"/>
                </a:solidFill>
                <a:latin typeface="Verdana" pitchFamily="34" charset="0"/>
              </a:defRPr>
            </a:lvl3pPr>
            <a:lvl4pPr marL="1600200" indent="-228600" eaLnBrk="0" hangingPunct="0">
              <a:spcBef>
                <a:spcPct val="20000"/>
              </a:spcBef>
              <a:buChar char="–"/>
              <a:defRPr sz="2000">
                <a:solidFill>
                  <a:srgbClr val="336699"/>
                </a:solidFill>
                <a:latin typeface="Verdana" pitchFamily="34" charset="0"/>
              </a:defRPr>
            </a:lvl4pPr>
            <a:lvl5pPr marL="2057400" indent="-228600" eaLnBrk="0" hangingPunct="0">
              <a:spcBef>
                <a:spcPct val="20000"/>
              </a:spcBef>
              <a:buChar char="»"/>
              <a:defRPr sz="2000">
                <a:solidFill>
                  <a:srgbClr val="336699"/>
                </a:solidFill>
                <a:latin typeface="Verdana" pitchFamily="34" charset="0"/>
              </a:defRPr>
            </a:lvl5pPr>
            <a:lvl6pPr marL="2514600" indent="-228600" eaLnBrk="0" fontAlgn="base" hangingPunct="0">
              <a:spcBef>
                <a:spcPct val="20000"/>
              </a:spcBef>
              <a:spcAft>
                <a:spcPct val="0"/>
              </a:spcAft>
              <a:buChar char="»"/>
              <a:defRPr sz="2000">
                <a:solidFill>
                  <a:srgbClr val="336699"/>
                </a:solidFill>
                <a:latin typeface="Verdana" pitchFamily="34" charset="0"/>
              </a:defRPr>
            </a:lvl6pPr>
            <a:lvl7pPr marL="2971800" indent="-228600" eaLnBrk="0" fontAlgn="base" hangingPunct="0">
              <a:spcBef>
                <a:spcPct val="20000"/>
              </a:spcBef>
              <a:spcAft>
                <a:spcPct val="0"/>
              </a:spcAft>
              <a:buChar char="»"/>
              <a:defRPr sz="2000">
                <a:solidFill>
                  <a:srgbClr val="336699"/>
                </a:solidFill>
                <a:latin typeface="Verdana" pitchFamily="34" charset="0"/>
              </a:defRPr>
            </a:lvl7pPr>
            <a:lvl8pPr marL="3429000" indent="-228600" eaLnBrk="0" fontAlgn="base" hangingPunct="0">
              <a:spcBef>
                <a:spcPct val="20000"/>
              </a:spcBef>
              <a:spcAft>
                <a:spcPct val="0"/>
              </a:spcAft>
              <a:buChar char="»"/>
              <a:defRPr sz="2000">
                <a:solidFill>
                  <a:srgbClr val="336699"/>
                </a:solidFill>
                <a:latin typeface="Verdana" pitchFamily="34" charset="0"/>
              </a:defRPr>
            </a:lvl8pPr>
            <a:lvl9pPr marL="3886200" indent="-228600" eaLnBrk="0" fontAlgn="base" hangingPunct="0">
              <a:spcBef>
                <a:spcPct val="20000"/>
              </a:spcBef>
              <a:spcAft>
                <a:spcPct val="0"/>
              </a:spcAft>
              <a:buChar char="»"/>
              <a:defRPr sz="2000">
                <a:solidFill>
                  <a:srgbClr val="336699"/>
                </a:solidFill>
                <a:latin typeface="Verdana" pitchFamily="34" charset="0"/>
              </a:defRPr>
            </a:lvl9pPr>
          </a:lstStyle>
          <a:p>
            <a:pPr algn="ctr" eaLnBrk="1" hangingPunct="1">
              <a:spcBef>
                <a:spcPct val="0"/>
              </a:spcBef>
              <a:buFontTx/>
              <a:buNone/>
            </a:pPr>
            <a:endParaRPr lang="en-GB" altLang="en-US" sz="2800" smtClean="0">
              <a:solidFill>
                <a:srgbClr val="000090"/>
              </a:solidFill>
              <a:cs typeface="Arial" charset="0"/>
              <a:sym typeface="Webdings" pitchFamily="18" charset="2"/>
            </a:endParaRPr>
          </a:p>
          <a:p>
            <a:pPr algn="ctr" eaLnBrk="1" hangingPunct="1">
              <a:spcBef>
                <a:spcPct val="0"/>
              </a:spcBef>
              <a:buFontTx/>
              <a:buNone/>
            </a:pPr>
            <a:endParaRPr lang="en-GB" altLang="en-US" sz="2800" smtClean="0">
              <a:solidFill>
                <a:srgbClr val="0F5494"/>
              </a:solidFill>
              <a:cs typeface="Arial" charset="0"/>
              <a:sym typeface="Webdings" pitchFamily="18" charset="2"/>
            </a:endParaRPr>
          </a:p>
        </p:txBody>
      </p:sp>
      <p:sp>
        <p:nvSpPr>
          <p:cNvPr id="51204" name="Sous-titre 1"/>
          <p:cNvSpPr txBox="1">
            <a:spLocks/>
          </p:cNvSpPr>
          <p:nvPr/>
        </p:nvSpPr>
        <p:spPr bwMode="auto">
          <a:xfrm>
            <a:off x="3829050" y="5776916"/>
            <a:ext cx="4248150" cy="1081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rgbClr val="336699"/>
                </a:solidFill>
                <a:latin typeface="Verdana" pitchFamily="34" charset="0"/>
              </a:defRPr>
            </a:lvl1pPr>
            <a:lvl2pPr marL="742950" indent="-285750" eaLnBrk="0" hangingPunct="0">
              <a:spcBef>
                <a:spcPct val="20000"/>
              </a:spcBef>
              <a:buChar char="–"/>
              <a:defRPr sz="2800">
                <a:solidFill>
                  <a:srgbClr val="336699"/>
                </a:solidFill>
                <a:latin typeface="Verdana" pitchFamily="34" charset="0"/>
              </a:defRPr>
            </a:lvl2pPr>
            <a:lvl3pPr marL="1143000" indent="-228600" eaLnBrk="0" hangingPunct="0">
              <a:spcBef>
                <a:spcPct val="20000"/>
              </a:spcBef>
              <a:buChar char="•"/>
              <a:defRPr sz="2400">
                <a:solidFill>
                  <a:srgbClr val="336699"/>
                </a:solidFill>
                <a:latin typeface="Verdana" pitchFamily="34" charset="0"/>
              </a:defRPr>
            </a:lvl3pPr>
            <a:lvl4pPr marL="1600200" indent="-228600" eaLnBrk="0" hangingPunct="0">
              <a:spcBef>
                <a:spcPct val="20000"/>
              </a:spcBef>
              <a:buChar char="–"/>
              <a:defRPr sz="2000">
                <a:solidFill>
                  <a:srgbClr val="336699"/>
                </a:solidFill>
                <a:latin typeface="Verdana" pitchFamily="34" charset="0"/>
              </a:defRPr>
            </a:lvl4pPr>
            <a:lvl5pPr marL="2057400" indent="-228600" eaLnBrk="0" hangingPunct="0">
              <a:spcBef>
                <a:spcPct val="20000"/>
              </a:spcBef>
              <a:buChar char="»"/>
              <a:defRPr sz="2000">
                <a:solidFill>
                  <a:srgbClr val="336699"/>
                </a:solidFill>
                <a:latin typeface="Verdana" pitchFamily="34" charset="0"/>
              </a:defRPr>
            </a:lvl5pPr>
            <a:lvl6pPr marL="2514600" indent="-228600" eaLnBrk="0" fontAlgn="base" hangingPunct="0">
              <a:spcBef>
                <a:spcPct val="20000"/>
              </a:spcBef>
              <a:spcAft>
                <a:spcPct val="0"/>
              </a:spcAft>
              <a:buChar char="»"/>
              <a:defRPr sz="2000">
                <a:solidFill>
                  <a:srgbClr val="336699"/>
                </a:solidFill>
                <a:latin typeface="Verdana" pitchFamily="34" charset="0"/>
              </a:defRPr>
            </a:lvl6pPr>
            <a:lvl7pPr marL="2971800" indent="-228600" eaLnBrk="0" fontAlgn="base" hangingPunct="0">
              <a:spcBef>
                <a:spcPct val="20000"/>
              </a:spcBef>
              <a:spcAft>
                <a:spcPct val="0"/>
              </a:spcAft>
              <a:buChar char="»"/>
              <a:defRPr sz="2000">
                <a:solidFill>
                  <a:srgbClr val="336699"/>
                </a:solidFill>
                <a:latin typeface="Verdana" pitchFamily="34" charset="0"/>
              </a:defRPr>
            </a:lvl7pPr>
            <a:lvl8pPr marL="3429000" indent="-228600" eaLnBrk="0" fontAlgn="base" hangingPunct="0">
              <a:spcBef>
                <a:spcPct val="20000"/>
              </a:spcBef>
              <a:spcAft>
                <a:spcPct val="0"/>
              </a:spcAft>
              <a:buChar char="»"/>
              <a:defRPr sz="2000">
                <a:solidFill>
                  <a:srgbClr val="336699"/>
                </a:solidFill>
                <a:latin typeface="Verdana" pitchFamily="34" charset="0"/>
              </a:defRPr>
            </a:lvl8pPr>
            <a:lvl9pPr marL="3886200" indent="-228600" eaLnBrk="0" fontAlgn="base" hangingPunct="0">
              <a:spcBef>
                <a:spcPct val="20000"/>
              </a:spcBef>
              <a:spcAft>
                <a:spcPct val="0"/>
              </a:spcAft>
              <a:buChar char="»"/>
              <a:defRPr sz="2000">
                <a:solidFill>
                  <a:srgbClr val="336699"/>
                </a:solidFill>
                <a:latin typeface="Verdana" pitchFamily="34" charset="0"/>
              </a:defRPr>
            </a:lvl9pPr>
          </a:lstStyle>
          <a:p>
            <a:pPr>
              <a:buFontTx/>
              <a:buNone/>
            </a:pPr>
            <a:r>
              <a:rPr lang="en-GB" altLang="en-US" sz="1800" b="1" smtClean="0">
                <a:solidFill>
                  <a:srgbClr val="FFD624"/>
                </a:solidFill>
                <a:latin typeface="Verdana Bold" pitchFamily="34" charset="0"/>
                <a:ea typeface="MS PGothic" pitchFamily="34" charset="-128"/>
                <a:cs typeface="Arial" charset="0"/>
                <a:sym typeface="Webdings" pitchFamily="18" charset="2"/>
              </a:rPr>
              <a:t/>
            </a:r>
            <a:br>
              <a:rPr lang="en-GB" altLang="en-US" sz="1800" b="1" smtClean="0">
                <a:solidFill>
                  <a:srgbClr val="FFD624"/>
                </a:solidFill>
                <a:latin typeface="Verdana Bold" pitchFamily="34" charset="0"/>
                <a:ea typeface="MS PGothic" pitchFamily="34" charset="-128"/>
                <a:cs typeface="Arial" charset="0"/>
                <a:sym typeface="Webdings" pitchFamily="18" charset="2"/>
              </a:rPr>
            </a:br>
            <a:r>
              <a:rPr lang="en-GB" altLang="en-US" sz="4000" b="1" smtClean="0">
                <a:solidFill>
                  <a:srgbClr val="FFD624"/>
                </a:solidFill>
                <a:latin typeface="Verdana Bold" pitchFamily="34" charset="0"/>
                <a:ea typeface="MS PGothic" pitchFamily="34" charset="-128"/>
                <a:cs typeface="Arial" charset="0"/>
                <a:sym typeface="Webdings" pitchFamily="18" charset="2"/>
              </a:rPr>
              <a:t> </a:t>
            </a:r>
            <a:endParaRPr lang="en-GB" altLang="en-US" sz="2800" b="1" smtClean="0">
              <a:solidFill>
                <a:prstClr val="white"/>
              </a:solidFill>
              <a:latin typeface="Verdana Bold" pitchFamily="34" charset="0"/>
              <a:ea typeface="MS PGothic" pitchFamily="34" charset="-128"/>
              <a:cs typeface="Arial" charset="0"/>
              <a:sym typeface="Webdings" pitchFamily="18" charset="2"/>
            </a:endParaRPr>
          </a:p>
          <a:p>
            <a:pPr>
              <a:lnSpc>
                <a:spcPct val="150000"/>
              </a:lnSpc>
              <a:buFontTx/>
              <a:buNone/>
            </a:pPr>
            <a:endParaRPr lang="en-GB" altLang="en-US" b="1" smtClean="0">
              <a:solidFill>
                <a:srgbClr val="FFD624"/>
              </a:solidFill>
              <a:latin typeface="Verdana Bold" pitchFamily="34" charset="0"/>
              <a:ea typeface="MS PGothic" pitchFamily="34" charset="-128"/>
              <a:cs typeface="Arial" charset="0"/>
              <a:sym typeface="Webdings" pitchFamily="18" charset="2"/>
            </a:endParaRPr>
          </a:p>
        </p:txBody>
      </p:sp>
      <p:graphicFrame>
        <p:nvGraphicFramePr>
          <p:cNvPr id="3" name="Diagram 2"/>
          <p:cNvGraphicFramePr/>
          <p:nvPr>
            <p:extLst>
              <p:ext uri="{D42A27DB-BD31-4B8C-83A1-F6EECF244321}">
                <p14:modId xmlns:p14="http://schemas.microsoft.com/office/powerpoint/2010/main" xmlns="" val="228941164"/>
              </p:ext>
            </p:extLst>
          </p:nvPr>
        </p:nvGraphicFramePr>
        <p:xfrm>
          <a:off x="574433" y="1372494"/>
          <a:ext cx="8246039" cy="49716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ZoneTexte 60"/>
          <p:cNvSpPr txBox="1">
            <a:spLocks noChangeArrowheads="1"/>
          </p:cNvSpPr>
          <p:nvPr/>
        </p:nvSpPr>
        <p:spPr bwMode="auto">
          <a:xfrm>
            <a:off x="1979712" y="176326"/>
            <a:ext cx="5400600" cy="1077218"/>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fr-FR" sz="3200" dirty="0">
                <a:solidFill>
                  <a:schemeClr val="bg1"/>
                </a:solidFill>
                <a:latin typeface="Verdana" pitchFamily="34" charset="0"/>
              </a:rPr>
              <a:t>Higher education </a:t>
            </a:r>
          </a:p>
          <a:p>
            <a:pPr algn="ctr" eaLnBrk="1" hangingPunct="1"/>
            <a:r>
              <a:rPr lang="en-GB" altLang="fr-FR" sz="3200" dirty="0">
                <a:solidFill>
                  <a:schemeClr val="bg1"/>
                </a:solidFill>
                <a:latin typeface="Verdana" pitchFamily="34" charset="0"/>
              </a:rPr>
              <a:t>cooperation </a:t>
            </a:r>
            <a:r>
              <a:rPr lang="en-GB" altLang="fr-FR" sz="3200" dirty="0" smtClean="0">
                <a:solidFill>
                  <a:schemeClr val="bg1"/>
                </a:solidFill>
                <a:latin typeface="Verdana" pitchFamily="34" charset="0"/>
              </a:rPr>
              <a:t>opportunities</a:t>
            </a:r>
            <a:endParaRPr lang="en-GB" altLang="fr-FR" sz="3200" dirty="0">
              <a:solidFill>
                <a:schemeClr val="bg1"/>
              </a:solidFill>
              <a:latin typeface="Verdana" pitchFamily="34" charset="0"/>
            </a:endParaRPr>
          </a:p>
        </p:txBody>
      </p:sp>
    </p:spTree>
    <p:extLst>
      <p:ext uri="{BB962C8B-B14F-4D97-AF65-F5344CB8AC3E}">
        <p14:creationId xmlns:p14="http://schemas.microsoft.com/office/powerpoint/2010/main" xmlns="" val="322240070"/>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42394" y="-86613"/>
            <a:ext cx="9638930" cy="6954012"/>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rot="403605">
            <a:off x="3951028" y="681569"/>
            <a:ext cx="4711014" cy="19690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ZoneTexte 60"/>
          <p:cNvSpPr txBox="1">
            <a:spLocks noChangeArrowheads="1"/>
          </p:cNvSpPr>
          <p:nvPr/>
        </p:nvSpPr>
        <p:spPr bwMode="auto">
          <a:xfrm>
            <a:off x="4355976" y="1052736"/>
            <a:ext cx="4170468" cy="1077218"/>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fr-FR" sz="3200" dirty="0" smtClean="0">
                <a:solidFill>
                  <a:schemeClr val="bg1"/>
                </a:solidFill>
                <a:latin typeface="Verdana" pitchFamily="34" charset="0"/>
              </a:rPr>
              <a:t>International </a:t>
            </a:r>
            <a:r>
              <a:rPr lang="en-GB" altLang="fr-FR" sz="3200" dirty="0">
                <a:solidFill>
                  <a:schemeClr val="bg1"/>
                </a:solidFill>
                <a:latin typeface="Verdana" pitchFamily="34" charset="0"/>
              </a:rPr>
              <a:t>credit mobility?</a:t>
            </a:r>
          </a:p>
        </p:txBody>
      </p:sp>
    </p:spTree>
    <p:extLst>
      <p:ext uri="{BB962C8B-B14F-4D97-AF65-F5344CB8AC3E}">
        <p14:creationId xmlns:p14="http://schemas.microsoft.com/office/powerpoint/2010/main" xmlns="" val="6604137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1552" y="-8868"/>
            <a:ext cx="10300302" cy="6866868"/>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rot="279542">
            <a:off x="-240717" y="-209484"/>
            <a:ext cx="6723090" cy="6833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259284" y="1556792"/>
            <a:ext cx="6328940" cy="4185761"/>
          </a:xfrm>
          <a:prstGeom prst="rect">
            <a:avLst/>
          </a:prstGeom>
          <a:noFill/>
        </p:spPr>
        <p:txBody>
          <a:bodyPr wrap="square" rtlCol="0">
            <a:spAutoFit/>
          </a:bodyPr>
          <a:lstStyle/>
          <a:p>
            <a:pPr>
              <a:lnSpc>
                <a:spcPct val="110000"/>
              </a:lnSpc>
              <a:spcBef>
                <a:spcPct val="60000"/>
              </a:spcBef>
            </a:pPr>
            <a:r>
              <a:rPr lang="en-US" altLang="fr-FR" sz="2800" dirty="0" smtClean="0">
                <a:latin typeface="Verdana" panose="020B0604030504040204" pitchFamily="34" charset="0"/>
                <a:ea typeface="Verdana" panose="020B0604030504040204" pitchFamily="34" charset="0"/>
                <a:cs typeface="Verdana" panose="020B0604030504040204" pitchFamily="34" charset="0"/>
              </a:rPr>
              <a:t>International </a:t>
            </a:r>
            <a:r>
              <a:rPr lang="en-US" altLang="fr-FR" sz="2800" dirty="0">
                <a:latin typeface="Verdana" panose="020B0604030504040204" pitchFamily="34" charset="0"/>
                <a:ea typeface="Verdana" panose="020B0604030504040204" pitchFamily="34" charset="0"/>
                <a:cs typeface="Verdana" panose="020B0604030504040204" pitchFamily="34" charset="0"/>
              </a:rPr>
              <a:t>opening of Erasmus </a:t>
            </a:r>
          </a:p>
          <a:p>
            <a:pPr>
              <a:lnSpc>
                <a:spcPct val="110000"/>
              </a:lnSpc>
              <a:spcBef>
                <a:spcPct val="60000"/>
              </a:spcBef>
            </a:pPr>
            <a:r>
              <a:rPr lang="en-US" altLang="fr-FR" sz="2800" dirty="0">
                <a:latin typeface="Verdana" panose="020B0604030504040204" pitchFamily="34" charset="0"/>
                <a:ea typeface="Verdana" panose="020B0604030504040204" pitchFamily="34" charset="0"/>
                <a:cs typeface="Verdana" panose="020B0604030504040204" pitchFamily="34" charset="0"/>
              </a:rPr>
              <a:t>135,000 grants </a:t>
            </a:r>
            <a:r>
              <a:rPr lang="en-US" altLang="fr-FR" sz="2800" dirty="0" smtClean="0">
                <a:latin typeface="Verdana" panose="020B0604030504040204" pitchFamily="34" charset="0"/>
                <a:ea typeface="Verdana" panose="020B0604030504040204" pitchFamily="34" charset="0"/>
                <a:cs typeface="Verdana" panose="020B0604030504040204" pitchFamily="34" charset="0"/>
              </a:rPr>
              <a:t>over 6 </a:t>
            </a:r>
            <a:r>
              <a:rPr lang="en-US" altLang="fr-FR" sz="2800" dirty="0">
                <a:latin typeface="Verdana" panose="020B0604030504040204" pitchFamily="34" charset="0"/>
                <a:ea typeface="Verdana" panose="020B0604030504040204" pitchFamily="34" charset="0"/>
                <a:cs typeface="Verdana" panose="020B0604030504040204" pitchFamily="34" charset="0"/>
              </a:rPr>
              <a:t>years</a:t>
            </a:r>
          </a:p>
          <a:p>
            <a:pPr>
              <a:lnSpc>
                <a:spcPct val="110000"/>
              </a:lnSpc>
              <a:spcBef>
                <a:spcPct val="60000"/>
              </a:spcBef>
            </a:pPr>
            <a:r>
              <a:rPr lang="en-US" altLang="fr-FR" sz="2800" dirty="0">
                <a:latin typeface="Verdana" panose="020B0604030504040204" pitchFamily="34" charset="0"/>
                <a:ea typeface="Verdana" panose="020B0604030504040204" pitchFamily="34" charset="0"/>
                <a:cs typeface="Verdana" panose="020B0604030504040204" pitchFamily="34" charset="0"/>
              </a:rPr>
              <a:t>For students &amp; staff (for learning &amp; teaching </a:t>
            </a:r>
            <a:r>
              <a:rPr lang="en-US" altLang="fr-FR" sz="2800" dirty="0" smtClean="0">
                <a:latin typeface="Verdana" panose="020B0604030504040204" pitchFamily="34" charset="0"/>
                <a:ea typeface="Verdana" panose="020B0604030504040204" pitchFamily="34" charset="0"/>
                <a:cs typeface="Verdana" panose="020B0604030504040204" pitchFamily="34" charset="0"/>
              </a:rPr>
              <a:t>&amp; training</a:t>
            </a:r>
            <a:r>
              <a:rPr lang="en-US" altLang="fr-FR" sz="2800" dirty="0">
                <a:latin typeface="Verdana" panose="020B0604030504040204" pitchFamily="34" charset="0"/>
                <a:ea typeface="Verdana" panose="020B0604030504040204" pitchFamily="34" charset="0"/>
                <a:cs typeface="Verdana" panose="020B0604030504040204" pitchFamily="34" charset="0"/>
              </a:rPr>
              <a:t>)</a:t>
            </a:r>
          </a:p>
          <a:p>
            <a:pPr>
              <a:lnSpc>
                <a:spcPct val="110000"/>
              </a:lnSpc>
              <a:spcBef>
                <a:spcPct val="60000"/>
              </a:spcBef>
            </a:pPr>
            <a:r>
              <a:rPr lang="en-US" altLang="fr-FR" sz="2800" dirty="0">
                <a:latin typeface="Verdana" panose="020B0604030504040204" pitchFamily="34" charset="0"/>
                <a:ea typeface="Verdana" panose="020B0604030504040204" pitchFamily="34" charset="0"/>
                <a:cs typeface="Verdana" panose="020B0604030504040204" pitchFamily="34" charset="0"/>
              </a:rPr>
              <a:t>Action managed by National Agencies located in Programme </a:t>
            </a:r>
            <a:r>
              <a:rPr lang="en-US" altLang="fr-FR" sz="2800" dirty="0" smtClean="0">
                <a:latin typeface="Verdana" panose="020B0604030504040204" pitchFamily="34" charset="0"/>
                <a:ea typeface="Verdana" panose="020B0604030504040204" pitchFamily="34" charset="0"/>
                <a:cs typeface="Verdana" panose="020B0604030504040204" pitchFamily="34" charset="0"/>
              </a:rPr>
              <a:t>Countries</a:t>
            </a:r>
            <a:endParaRPr lang="en-US" altLang="fr-FR" sz="2800" i="1" dirty="0">
              <a:latin typeface="Verdana" panose="020B0604030504040204" pitchFamily="34" charset="0"/>
              <a:ea typeface="Verdana" panose="020B0604030504040204" pitchFamily="34" charset="0"/>
              <a:cs typeface="Verdana" panose="020B0604030504040204" pitchFamily="34" charset="0"/>
            </a:endParaRPr>
          </a:p>
        </p:txBody>
      </p:sp>
      <p:sp>
        <p:nvSpPr>
          <p:cNvPr id="5" name="ZoneTexte 60"/>
          <p:cNvSpPr txBox="1">
            <a:spLocks noChangeArrowheads="1"/>
          </p:cNvSpPr>
          <p:nvPr/>
        </p:nvSpPr>
        <p:spPr bwMode="auto">
          <a:xfrm>
            <a:off x="547316" y="335558"/>
            <a:ext cx="5400600" cy="1077218"/>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fr-FR" sz="3200" dirty="0">
                <a:solidFill>
                  <a:schemeClr val="bg1"/>
                </a:solidFill>
                <a:latin typeface="Verdana" pitchFamily="34" charset="0"/>
              </a:rPr>
              <a:t>What is international credit mobility?</a:t>
            </a:r>
          </a:p>
        </p:txBody>
      </p:sp>
    </p:spTree>
    <p:extLst>
      <p:ext uri="{BB962C8B-B14F-4D97-AF65-F5344CB8AC3E}">
        <p14:creationId xmlns:p14="http://schemas.microsoft.com/office/powerpoint/2010/main" xmlns="" val="19398438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17" y="1"/>
            <a:ext cx="9253537" cy="6882531"/>
          </a:xfrm>
          <a:prstGeom prst="rect">
            <a:avLst/>
          </a:prstGeom>
        </p:spPr>
      </p:pic>
      <p:sp>
        <p:nvSpPr>
          <p:cNvPr id="3" name="Rectangle 2"/>
          <p:cNvSpPr/>
          <p:nvPr/>
        </p:nvSpPr>
        <p:spPr>
          <a:xfrm>
            <a:off x="179512" y="161815"/>
            <a:ext cx="8787431" cy="6147506"/>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lnSpc>
                <a:spcPct val="115000"/>
              </a:lnSpc>
            </a:pPr>
            <a:endParaRPr lang="en-GB" sz="2000" dirty="0">
              <a:latin typeface="Arial"/>
            </a:endParaRPr>
          </a:p>
        </p:txBody>
      </p:sp>
      <p:graphicFrame>
        <p:nvGraphicFramePr>
          <p:cNvPr id="8" name="Table 7"/>
          <p:cNvGraphicFramePr>
            <a:graphicFrameLocks noGrp="1"/>
          </p:cNvGraphicFramePr>
          <p:nvPr>
            <p:extLst>
              <p:ext uri="{D42A27DB-BD31-4B8C-83A1-F6EECF244321}">
                <p14:modId xmlns:p14="http://schemas.microsoft.com/office/powerpoint/2010/main" xmlns="" val="3900565479"/>
              </p:ext>
            </p:extLst>
          </p:nvPr>
        </p:nvGraphicFramePr>
        <p:xfrm>
          <a:off x="360796" y="1196752"/>
          <a:ext cx="8459676" cy="4581128"/>
        </p:xfrm>
        <a:graphic>
          <a:graphicData uri="http://schemas.openxmlformats.org/drawingml/2006/table">
            <a:tbl>
              <a:tblPr firstRow="1" bandRow="1">
                <a:tableStyleId>{5C22544A-7EE6-4342-B048-85BDC9FD1C3A}</a:tableStyleId>
              </a:tblPr>
              <a:tblGrid>
                <a:gridCol w="4680520"/>
                <a:gridCol w="3779156"/>
              </a:tblGrid>
              <a:tr h="792861">
                <a:tc>
                  <a:txBody>
                    <a:bodyPr/>
                    <a:lstStyle/>
                    <a:p>
                      <a:pPr algn="ctr">
                        <a:lnSpc>
                          <a:spcPct val="115000"/>
                        </a:lnSpc>
                        <a:spcAft>
                          <a:spcPts val="0"/>
                        </a:spcAft>
                      </a:pPr>
                      <a:r>
                        <a:rPr lang="en-GB" sz="2800" b="0" kern="1200" dirty="0">
                          <a:effectLst/>
                          <a:latin typeface="Verdana" panose="020B0604030504040204" pitchFamily="34" charset="0"/>
                          <a:ea typeface="Verdana" panose="020B0604030504040204" pitchFamily="34" charset="0"/>
                          <a:cs typeface="Verdana" panose="020B0604030504040204" pitchFamily="34" charset="0"/>
                        </a:rPr>
                        <a:t>Programme Countries</a:t>
                      </a:r>
                      <a:endParaRPr lang="en-GB" sz="2400" b="0" dirty="0">
                        <a:effectLst/>
                        <a:latin typeface="Verdana" panose="020B0604030504040204" pitchFamily="34" charset="0"/>
                        <a:ea typeface="Verdana" panose="020B0604030504040204" pitchFamily="34" charset="0"/>
                        <a:cs typeface="Verdana" panose="020B0604030504040204" pitchFamily="34" charset="0"/>
                      </a:endParaRPr>
                    </a:p>
                  </a:txBody>
                  <a:tcPr marL="91439" marR="91439" marT="45706" marB="45706"/>
                </a:tc>
                <a:tc>
                  <a:txBody>
                    <a:bodyPr/>
                    <a:lstStyle/>
                    <a:p>
                      <a:pPr algn="ctr">
                        <a:lnSpc>
                          <a:spcPct val="115000"/>
                        </a:lnSpc>
                        <a:spcAft>
                          <a:spcPts val="0"/>
                        </a:spcAft>
                      </a:pPr>
                      <a:r>
                        <a:rPr lang="en-GB" sz="2800" b="0" kern="1200" dirty="0">
                          <a:effectLst/>
                          <a:latin typeface="Verdana" panose="020B0604030504040204" pitchFamily="34" charset="0"/>
                          <a:ea typeface="Verdana" panose="020B0604030504040204" pitchFamily="34" charset="0"/>
                          <a:cs typeface="Verdana" panose="020B0604030504040204" pitchFamily="34" charset="0"/>
                        </a:rPr>
                        <a:t>Partner </a:t>
                      </a:r>
                      <a:r>
                        <a:rPr lang="en-GB" sz="2800" b="0" kern="1200" dirty="0" smtClean="0">
                          <a:effectLst/>
                          <a:latin typeface="Verdana" panose="020B0604030504040204" pitchFamily="34" charset="0"/>
                          <a:ea typeface="Verdana" panose="020B0604030504040204" pitchFamily="34" charset="0"/>
                          <a:cs typeface="Verdana" panose="020B0604030504040204" pitchFamily="34" charset="0"/>
                        </a:rPr>
                        <a:t>Countries</a:t>
                      </a:r>
                      <a:endParaRPr lang="en-GB" sz="2400" b="0" dirty="0">
                        <a:effectLst/>
                        <a:latin typeface="Verdana" panose="020B0604030504040204" pitchFamily="34" charset="0"/>
                        <a:ea typeface="Verdana" panose="020B0604030504040204" pitchFamily="34" charset="0"/>
                        <a:cs typeface="Verdana" panose="020B0604030504040204" pitchFamily="34" charset="0"/>
                      </a:endParaRPr>
                    </a:p>
                  </a:txBody>
                  <a:tcPr marL="91439" marR="91439" marT="45706" marB="45706"/>
                </a:tc>
              </a:tr>
              <a:tr h="3788267">
                <a:tc>
                  <a:txBody>
                    <a:bodyPr/>
                    <a:lstStyle/>
                    <a:p>
                      <a:pPr>
                        <a:lnSpc>
                          <a:spcPct val="115000"/>
                        </a:lnSpc>
                        <a:spcAft>
                          <a:spcPts val="0"/>
                        </a:spcAft>
                      </a:pPr>
                      <a:r>
                        <a:rPr lang="en-GB" sz="2800" b="1" dirty="0" smtClean="0">
                          <a:effectLst/>
                          <a:latin typeface="Verdana" panose="020B0604030504040204" pitchFamily="34" charset="0"/>
                          <a:ea typeface="Verdana" panose="020B0604030504040204" pitchFamily="34" charset="0"/>
                          <a:cs typeface="Verdana" panose="020B0604030504040204" pitchFamily="34" charset="0"/>
                        </a:rPr>
                        <a:t>28 EU </a:t>
                      </a:r>
                      <a:r>
                        <a:rPr lang="en-GB" sz="2800" b="1" dirty="0">
                          <a:effectLst/>
                          <a:latin typeface="Verdana" panose="020B0604030504040204" pitchFamily="34" charset="0"/>
                          <a:ea typeface="Verdana" panose="020B0604030504040204" pitchFamily="34" charset="0"/>
                          <a:cs typeface="Verdana" panose="020B0604030504040204" pitchFamily="34" charset="0"/>
                        </a:rPr>
                        <a:t>Member </a:t>
                      </a:r>
                      <a:r>
                        <a:rPr lang="en-GB" sz="2800" b="1" dirty="0" smtClean="0">
                          <a:effectLst/>
                          <a:latin typeface="Verdana" panose="020B0604030504040204" pitchFamily="34" charset="0"/>
                          <a:ea typeface="Verdana" panose="020B0604030504040204" pitchFamily="34" charset="0"/>
                          <a:cs typeface="Verdana" panose="020B0604030504040204" pitchFamily="34" charset="0"/>
                        </a:rPr>
                        <a:t>States</a:t>
                      </a:r>
                    </a:p>
                    <a:p>
                      <a:pPr>
                        <a:lnSpc>
                          <a:spcPct val="115000"/>
                        </a:lnSpc>
                        <a:spcBef>
                          <a:spcPts val="1200"/>
                        </a:spcBef>
                        <a:spcAft>
                          <a:spcPts val="1200"/>
                        </a:spcAft>
                      </a:pPr>
                      <a:r>
                        <a:rPr lang="fr-BE" sz="2800" b="1" dirty="0" smtClean="0">
                          <a:effectLst/>
                          <a:latin typeface="Verdana" panose="020B0604030504040204" pitchFamily="34" charset="0"/>
                          <a:ea typeface="Verdana" panose="020B0604030504040204" pitchFamily="34" charset="0"/>
                          <a:cs typeface="Verdana" panose="020B0604030504040204" pitchFamily="34" charset="0"/>
                        </a:rPr>
                        <a:t>+</a:t>
                      </a:r>
                    </a:p>
                    <a:p>
                      <a:pPr>
                        <a:lnSpc>
                          <a:spcPct val="115000"/>
                        </a:lnSpc>
                        <a:spcAft>
                          <a:spcPts val="0"/>
                        </a:spcAft>
                      </a:pPr>
                      <a:r>
                        <a:rPr lang="fr-BE" sz="2800" b="0" dirty="0" smtClean="0">
                          <a:effectLst/>
                          <a:latin typeface="Verdana" panose="020B0604030504040204" pitchFamily="34" charset="0"/>
                          <a:ea typeface="Verdana" panose="020B0604030504040204" pitchFamily="34" charset="0"/>
                          <a:cs typeface="Verdana" panose="020B0604030504040204" pitchFamily="34" charset="0"/>
                        </a:rPr>
                        <a:t>5 </a:t>
                      </a:r>
                      <a:r>
                        <a:rPr lang="en-GB" sz="2800" b="0" dirty="0" smtClean="0">
                          <a:effectLst/>
                          <a:latin typeface="Verdana" panose="020B0604030504040204" pitchFamily="34" charset="0"/>
                          <a:ea typeface="Verdana" panose="020B0604030504040204" pitchFamily="34" charset="0"/>
                          <a:cs typeface="Verdana" panose="020B0604030504040204" pitchFamily="34" charset="0"/>
                        </a:rPr>
                        <a:t>additional countries:</a:t>
                      </a:r>
                    </a:p>
                    <a:p>
                      <a:pPr>
                        <a:lnSpc>
                          <a:spcPct val="115000"/>
                        </a:lnSpc>
                        <a:spcAft>
                          <a:spcPts val="0"/>
                        </a:spcAft>
                      </a:pPr>
                      <a:r>
                        <a:rPr lang="en-GB" sz="2800" b="1" dirty="0" smtClean="0">
                          <a:effectLst/>
                          <a:latin typeface="Verdana" panose="020B0604030504040204" pitchFamily="34" charset="0"/>
                          <a:ea typeface="Verdana" panose="020B0604030504040204" pitchFamily="34" charset="0"/>
                          <a:cs typeface="Verdana" panose="020B0604030504040204" pitchFamily="34" charset="0"/>
                        </a:rPr>
                        <a:t>Iceland, Liechtenstein, FYROM, Norway, Turkey</a:t>
                      </a:r>
                      <a:r>
                        <a:rPr lang="en-GB" sz="2800" b="0" dirty="0" smtClean="0">
                          <a:effectLst/>
                          <a:latin typeface="Verdana" panose="020B0604030504040204" pitchFamily="34" charset="0"/>
                          <a:ea typeface="Verdana" panose="020B0604030504040204" pitchFamily="34" charset="0"/>
                          <a:cs typeface="Verdana" panose="020B0604030504040204" pitchFamily="34" charset="0"/>
                        </a:rPr>
                        <a:t>.</a:t>
                      </a:r>
                    </a:p>
                  </a:txBody>
                  <a:tcPr marL="91439" marR="91439" marT="45706" marB="45706"/>
                </a:tc>
                <a:tc>
                  <a:txBody>
                    <a:bodyPr/>
                    <a:lstStyle/>
                    <a:p>
                      <a:pPr>
                        <a:lnSpc>
                          <a:spcPct val="115000"/>
                        </a:lnSpc>
                        <a:spcAft>
                          <a:spcPts val="0"/>
                        </a:spcAft>
                      </a:pPr>
                      <a:r>
                        <a:rPr lang="en-GB" sz="2800" b="0" dirty="0" smtClean="0">
                          <a:effectLst/>
                          <a:latin typeface="Verdana" panose="020B0604030504040204" pitchFamily="34" charset="0"/>
                          <a:ea typeface="Verdana" panose="020B0604030504040204" pitchFamily="34" charset="0"/>
                          <a:cs typeface="Verdana" panose="020B0604030504040204" pitchFamily="34" charset="0"/>
                        </a:rPr>
                        <a:t>Other </a:t>
                      </a:r>
                      <a:r>
                        <a:rPr lang="en-GB" sz="2800" b="0" dirty="0">
                          <a:effectLst/>
                          <a:latin typeface="Verdana" panose="020B0604030504040204" pitchFamily="34" charset="0"/>
                          <a:ea typeface="Verdana" panose="020B0604030504040204" pitchFamily="34" charset="0"/>
                          <a:cs typeface="Verdana" panose="020B0604030504040204" pitchFamily="34" charset="0"/>
                        </a:rPr>
                        <a:t>countries </a:t>
                      </a:r>
                      <a:r>
                        <a:rPr lang="en-GB" sz="2800" b="0" dirty="0" smtClean="0">
                          <a:effectLst/>
                          <a:latin typeface="Verdana" panose="020B0604030504040204" pitchFamily="34" charset="0"/>
                          <a:ea typeface="Verdana" panose="020B0604030504040204" pitchFamily="34" charset="0"/>
                          <a:cs typeface="Verdana" panose="020B0604030504040204" pitchFamily="34" charset="0"/>
                        </a:rPr>
                        <a:t>except:</a:t>
                      </a:r>
                    </a:p>
                    <a:p>
                      <a:pPr>
                        <a:lnSpc>
                          <a:spcPct val="115000"/>
                        </a:lnSpc>
                        <a:spcAft>
                          <a:spcPts val="0"/>
                        </a:spcAft>
                      </a:pPr>
                      <a:r>
                        <a:rPr lang="en-GB" sz="2800" b="1" dirty="0" smtClean="0">
                          <a:effectLst/>
                          <a:latin typeface="Verdana" panose="020B0604030504040204" pitchFamily="34" charset="0"/>
                          <a:ea typeface="Verdana" panose="020B0604030504040204" pitchFamily="34" charset="0"/>
                          <a:cs typeface="Verdana" panose="020B0604030504040204" pitchFamily="34" charset="0"/>
                        </a:rPr>
                        <a:t>Switzerland</a:t>
                      </a:r>
                    </a:p>
                    <a:p>
                      <a:pPr>
                        <a:lnSpc>
                          <a:spcPct val="115000"/>
                        </a:lnSpc>
                        <a:spcAft>
                          <a:spcPts val="0"/>
                        </a:spcAft>
                      </a:pPr>
                      <a:r>
                        <a:rPr lang="en-GB" sz="2800" b="1" dirty="0" smtClean="0">
                          <a:effectLst/>
                          <a:latin typeface="Verdana" panose="020B0604030504040204" pitchFamily="34" charset="0"/>
                          <a:ea typeface="Verdana" panose="020B0604030504040204" pitchFamily="34" charset="0"/>
                          <a:cs typeface="Verdana" panose="020B0604030504040204" pitchFamily="34" charset="0"/>
                        </a:rPr>
                        <a:t>ACP countries</a:t>
                      </a:r>
                    </a:p>
                    <a:p>
                      <a:pPr>
                        <a:lnSpc>
                          <a:spcPct val="115000"/>
                        </a:lnSpc>
                        <a:spcAft>
                          <a:spcPts val="0"/>
                        </a:spcAft>
                      </a:pPr>
                      <a:r>
                        <a:rPr lang="en-GB" sz="2800" b="1" dirty="0" smtClean="0">
                          <a:effectLst/>
                          <a:latin typeface="Verdana" panose="020B0604030504040204" pitchFamily="34" charset="0"/>
                          <a:ea typeface="Verdana" panose="020B0604030504040204" pitchFamily="34" charset="0"/>
                          <a:cs typeface="Verdana" panose="020B0604030504040204" pitchFamily="34" charset="0"/>
                        </a:rPr>
                        <a:t>Gulf Cooperation countries</a:t>
                      </a:r>
                    </a:p>
                    <a:p>
                      <a:pPr>
                        <a:lnSpc>
                          <a:spcPct val="115000"/>
                        </a:lnSpc>
                        <a:spcAft>
                          <a:spcPts val="0"/>
                        </a:spcAft>
                      </a:pPr>
                      <a:r>
                        <a:rPr lang="en-GB" sz="2800" b="1" dirty="0" smtClean="0">
                          <a:effectLst/>
                          <a:latin typeface="Verdana" panose="020B0604030504040204" pitchFamily="34" charset="0"/>
                          <a:ea typeface="Verdana" panose="020B0604030504040204" pitchFamily="34" charset="0"/>
                          <a:cs typeface="Verdana" panose="020B0604030504040204" pitchFamily="34" charset="0"/>
                        </a:rPr>
                        <a:t>Iran, Iraq,</a:t>
                      </a:r>
                      <a:r>
                        <a:rPr lang="en-GB" sz="2800" b="1" baseline="0" dirty="0" smtClean="0">
                          <a:effectLst/>
                          <a:latin typeface="Verdana" panose="020B0604030504040204" pitchFamily="34" charset="0"/>
                          <a:ea typeface="Verdana" panose="020B0604030504040204" pitchFamily="34" charset="0"/>
                          <a:cs typeface="Verdana" panose="020B0604030504040204" pitchFamily="34" charset="0"/>
                        </a:rPr>
                        <a:t> Yemen</a:t>
                      </a:r>
                      <a:endParaRPr lang="en-GB" sz="2800" b="1" dirty="0">
                        <a:effectLst/>
                        <a:latin typeface="Verdana" panose="020B0604030504040204" pitchFamily="34" charset="0"/>
                        <a:ea typeface="Verdana" panose="020B0604030504040204" pitchFamily="34" charset="0"/>
                        <a:cs typeface="Verdana" panose="020B0604030504040204" pitchFamily="34" charset="0"/>
                      </a:endParaRPr>
                    </a:p>
                  </a:txBody>
                  <a:tcPr marL="91439" marR="91439" marT="45706" marB="45706"/>
                </a:tc>
              </a:tr>
            </a:tbl>
          </a:graphicData>
        </a:graphic>
      </p:graphicFrame>
      <p:sp>
        <p:nvSpPr>
          <p:cNvPr id="9" name="ZoneTexte 60"/>
          <p:cNvSpPr txBox="1">
            <a:spLocks noChangeArrowheads="1"/>
          </p:cNvSpPr>
          <p:nvPr/>
        </p:nvSpPr>
        <p:spPr bwMode="auto">
          <a:xfrm>
            <a:off x="1691680" y="264382"/>
            <a:ext cx="5400600" cy="584775"/>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fr-FR" sz="3200" dirty="0" smtClean="0">
                <a:solidFill>
                  <a:schemeClr val="bg1"/>
                </a:solidFill>
                <a:latin typeface="Verdana" pitchFamily="34" charset="0"/>
              </a:rPr>
              <a:t>Call 2015</a:t>
            </a:r>
            <a:endParaRPr lang="en-GB" altLang="fr-FR" sz="3200" dirty="0">
              <a:solidFill>
                <a:schemeClr val="bg1"/>
              </a:solidFill>
              <a:latin typeface="Verdana" pitchFamily="34" charset="0"/>
            </a:endParaRPr>
          </a:p>
        </p:txBody>
      </p:sp>
    </p:spTree>
    <p:extLst>
      <p:ext uri="{BB962C8B-B14F-4D97-AF65-F5344CB8AC3E}">
        <p14:creationId xmlns:p14="http://schemas.microsoft.com/office/powerpoint/2010/main" xmlns="" val="34798037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0528" y="-27384"/>
            <a:ext cx="10328076" cy="6885384"/>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rot="279542">
            <a:off x="-68915" y="-10402"/>
            <a:ext cx="6047816" cy="6401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Content Placeholder 2"/>
          <p:cNvSpPr>
            <a:spLocks noGrp="1"/>
          </p:cNvSpPr>
          <p:nvPr>
            <p:ph idx="1"/>
          </p:nvPr>
        </p:nvSpPr>
        <p:spPr>
          <a:xfrm>
            <a:off x="755576" y="1421487"/>
            <a:ext cx="5040560" cy="3633788"/>
          </a:xfrm>
        </p:spPr>
        <p:txBody>
          <a:bodyPr>
            <a:noAutofit/>
          </a:bodyPr>
          <a:lstStyle/>
          <a:p>
            <a:pPr>
              <a:lnSpc>
                <a:spcPct val="110000"/>
              </a:lnSpc>
              <a:spcBef>
                <a:spcPct val="60000"/>
              </a:spcBef>
              <a:buFont typeface="Wingdings" panose="05000000000000000000" pitchFamily="2" charset="2"/>
              <a:buChar char="§"/>
            </a:pPr>
            <a:r>
              <a:rPr lang="en-GB" altLang="fr-FR" sz="2800" b="0" dirty="0" smtClean="0">
                <a:latin typeface="Verdana" panose="020B0604030504040204" pitchFamily="34" charset="0"/>
                <a:ea typeface="Verdana" panose="020B0604030504040204" pitchFamily="34" charset="0"/>
                <a:cs typeface="Verdana" panose="020B0604030504040204" pitchFamily="34" charset="0"/>
              </a:rPr>
              <a:t>All levels (short cycle, Bachelor, Master, PhD) </a:t>
            </a:r>
          </a:p>
          <a:p>
            <a:pPr>
              <a:lnSpc>
                <a:spcPct val="110000"/>
              </a:lnSpc>
              <a:spcBef>
                <a:spcPct val="60000"/>
              </a:spcBef>
              <a:buFont typeface="Wingdings" panose="05000000000000000000" pitchFamily="2" charset="2"/>
              <a:buChar char="§"/>
            </a:pPr>
            <a:r>
              <a:rPr lang="en-GB" altLang="fr-FR" sz="2800" dirty="0" smtClean="0">
                <a:latin typeface="Verdana" panose="020B0604030504040204" pitchFamily="34" charset="0"/>
                <a:ea typeface="Verdana" panose="020B0604030504040204" pitchFamily="34" charset="0"/>
                <a:cs typeface="Verdana" panose="020B0604030504040204" pitchFamily="34" charset="0"/>
              </a:rPr>
              <a:t>All</a:t>
            </a:r>
            <a:r>
              <a:rPr lang="en-GB" altLang="fr-FR" sz="2800" b="0" dirty="0" smtClean="0">
                <a:latin typeface="Verdana" panose="020B0604030504040204" pitchFamily="34" charset="0"/>
                <a:ea typeface="Verdana" panose="020B0604030504040204" pitchFamily="34" charset="0"/>
                <a:cs typeface="Verdana" panose="020B0604030504040204" pitchFamily="34" charset="0"/>
              </a:rPr>
              <a:t> disciplines</a:t>
            </a:r>
          </a:p>
          <a:p>
            <a:pPr>
              <a:lnSpc>
                <a:spcPct val="110000"/>
              </a:lnSpc>
              <a:spcBef>
                <a:spcPct val="60000"/>
              </a:spcBef>
              <a:buFont typeface="Wingdings" panose="05000000000000000000" pitchFamily="2" charset="2"/>
              <a:buChar char="§"/>
            </a:pPr>
            <a:r>
              <a:rPr lang="en-GB" altLang="fr-FR" sz="2800" b="0" dirty="0" smtClean="0">
                <a:latin typeface="Verdana" panose="020B0604030504040204" pitchFamily="34" charset="0"/>
                <a:ea typeface="Verdana" panose="020B0604030504040204" pitchFamily="34" charset="0"/>
                <a:cs typeface="Verdana" panose="020B0604030504040204" pitchFamily="34" charset="0"/>
              </a:rPr>
              <a:t>Students: 3 months (or academic term) to 12 months</a:t>
            </a:r>
          </a:p>
          <a:p>
            <a:pPr>
              <a:lnSpc>
                <a:spcPct val="110000"/>
              </a:lnSpc>
              <a:spcBef>
                <a:spcPct val="60000"/>
              </a:spcBef>
              <a:buFont typeface="Wingdings" panose="05000000000000000000" pitchFamily="2" charset="2"/>
              <a:buChar char="§"/>
            </a:pPr>
            <a:r>
              <a:rPr lang="en-GB" altLang="fr-FR" sz="2800" b="0" dirty="0" smtClean="0">
                <a:latin typeface="Verdana" panose="020B0604030504040204" pitchFamily="34" charset="0"/>
                <a:ea typeface="Verdana" panose="020B0604030504040204" pitchFamily="34" charset="0"/>
                <a:cs typeface="Verdana" panose="020B0604030504040204" pitchFamily="34" charset="0"/>
              </a:rPr>
              <a:t>Staff: 5 days to 2 months</a:t>
            </a:r>
            <a:endParaRPr lang="en-GB" altLang="fr-FR" sz="2800" b="0" dirty="0">
              <a:latin typeface="Verdana" panose="020B0604030504040204" pitchFamily="34" charset="0"/>
              <a:ea typeface="Verdana" panose="020B0604030504040204" pitchFamily="34" charset="0"/>
              <a:cs typeface="Verdana" panose="020B0604030504040204" pitchFamily="34" charset="0"/>
            </a:endParaRPr>
          </a:p>
        </p:txBody>
      </p:sp>
      <p:sp>
        <p:nvSpPr>
          <p:cNvPr id="8" name="ZoneTexte 60"/>
          <p:cNvSpPr txBox="1">
            <a:spLocks noChangeArrowheads="1"/>
          </p:cNvSpPr>
          <p:nvPr/>
        </p:nvSpPr>
        <p:spPr bwMode="auto">
          <a:xfrm>
            <a:off x="395536" y="688556"/>
            <a:ext cx="5400600" cy="584775"/>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fr-BE" altLang="fr-FR" sz="3200" dirty="0">
                <a:solidFill>
                  <a:schemeClr val="bg1"/>
                </a:solidFill>
                <a:latin typeface="Verdana" pitchFamily="34" charset="0"/>
              </a:rPr>
              <a:t>Types and </a:t>
            </a:r>
            <a:r>
              <a:rPr lang="fr-BE" altLang="fr-FR" sz="3200" dirty="0" smtClean="0">
                <a:solidFill>
                  <a:schemeClr val="bg1"/>
                </a:solidFill>
                <a:latin typeface="Verdana" pitchFamily="34" charset="0"/>
              </a:rPr>
              <a:t>duration</a:t>
            </a:r>
            <a:endParaRPr lang="fr-BE" altLang="fr-FR" sz="3200" dirty="0">
              <a:solidFill>
                <a:schemeClr val="bg1"/>
              </a:solidFill>
              <a:latin typeface="Verdana" pitchFamily="34" charset="0"/>
            </a:endParaRPr>
          </a:p>
        </p:txBody>
      </p:sp>
    </p:spTree>
    <p:extLst>
      <p:ext uri="{BB962C8B-B14F-4D97-AF65-F5344CB8AC3E}">
        <p14:creationId xmlns:p14="http://schemas.microsoft.com/office/powerpoint/2010/main" xmlns="" val="28058477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5"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rot="279542">
            <a:off x="-245487" y="-230811"/>
            <a:ext cx="9208505" cy="73425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1"/>
          <p:cNvSpPr>
            <a:spLocks noChangeArrowheads="1"/>
          </p:cNvSpPr>
          <p:nvPr/>
        </p:nvSpPr>
        <p:spPr bwMode="auto">
          <a:xfrm>
            <a:off x="539552" y="1431642"/>
            <a:ext cx="4966444" cy="5093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eaLnBrk="0" hangingPunct="0">
              <a:spcAft>
                <a:spcPts val="600"/>
              </a:spcAft>
              <a:buClr>
                <a:srgbClr val="0F5494"/>
              </a:buClr>
              <a:defRPr/>
            </a:pPr>
            <a:r>
              <a:rPr lang="fr-BE" altLang="fr-FR" sz="2400" b="1" dirty="0" smtClean="0">
                <a:latin typeface="Verdana" panose="020B0604030504040204" pitchFamily="34" charset="0"/>
                <a:ea typeface="Verdana" panose="020B0604030504040204" pitchFamily="34" charset="0"/>
                <a:cs typeface="Verdana" panose="020B0604030504040204" pitchFamily="34" charset="0"/>
              </a:rPr>
              <a:t>Inter-</a:t>
            </a:r>
            <a:r>
              <a:rPr lang="fr-BE" altLang="fr-FR" sz="2400" b="1" dirty="0" err="1" smtClean="0">
                <a:latin typeface="Verdana" panose="020B0604030504040204" pitchFamily="34" charset="0"/>
                <a:ea typeface="Verdana" panose="020B0604030504040204" pitchFamily="34" charset="0"/>
                <a:cs typeface="Verdana" panose="020B0604030504040204" pitchFamily="34" charset="0"/>
              </a:rPr>
              <a:t>institutional</a:t>
            </a:r>
            <a:r>
              <a:rPr lang="fr-BE" altLang="fr-FR" sz="2400" b="1" dirty="0" smtClean="0">
                <a:latin typeface="Verdana" panose="020B0604030504040204" pitchFamily="34" charset="0"/>
                <a:ea typeface="Verdana" panose="020B0604030504040204" pitchFamily="34" charset="0"/>
                <a:cs typeface="Verdana" panose="020B0604030504040204" pitchFamily="34" charset="0"/>
              </a:rPr>
              <a:t> </a:t>
            </a:r>
            <a:r>
              <a:rPr lang="fr-BE" altLang="fr-FR" sz="2400" b="1" dirty="0" err="1">
                <a:latin typeface="Verdana" panose="020B0604030504040204" pitchFamily="34" charset="0"/>
                <a:ea typeface="Verdana" panose="020B0604030504040204" pitchFamily="34" charset="0"/>
                <a:cs typeface="Verdana" panose="020B0604030504040204" pitchFamily="34" charset="0"/>
              </a:rPr>
              <a:t>agreements</a:t>
            </a:r>
            <a:r>
              <a:rPr lang="fr-BE" altLang="fr-FR" sz="2400" b="1" dirty="0">
                <a:latin typeface="Verdana" panose="020B0604030504040204" pitchFamily="34" charset="0"/>
                <a:ea typeface="Verdana" panose="020B0604030504040204" pitchFamily="34" charset="0"/>
                <a:cs typeface="Verdana" panose="020B0604030504040204" pitchFamily="34" charset="0"/>
              </a:rPr>
              <a:t> </a:t>
            </a:r>
            <a:r>
              <a:rPr lang="fr-BE" altLang="fr-FR" sz="2400" dirty="0" smtClean="0">
                <a:latin typeface="Verdana" panose="020B0604030504040204" pitchFamily="34" charset="0"/>
                <a:ea typeface="Verdana" panose="020B0604030504040204" pitchFamily="34" charset="0"/>
                <a:cs typeface="Verdana" panose="020B0604030504040204" pitchFamily="34" charset="0"/>
              </a:rPr>
              <a:t/>
            </a:r>
            <a:br>
              <a:rPr lang="fr-BE" altLang="fr-FR" sz="2400" dirty="0" smtClean="0">
                <a:latin typeface="Verdana" panose="020B0604030504040204" pitchFamily="34" charset="0"/>
                <a:ea typeface="Verdana" panose="020B0604030504040204" pitchFamily="34" charset="0"/>
                <a:cs typeface="Verdana" panose="020B0604030504040204" pitchFamily="34" charset="0"/>
              </a:rPr>
            </a:br>
            <a:r>
              <a:rPr lang="fr-BE" altLang="fr-FR" sz="2400" dirty="0" err="1" smtClean="0">
                <a:latin typeface="Verdana" panose="020B0604030504040204" pitchFamily="34" charset="0"/>
                <a:ea typeface="Verdana" panose="020B0604030504040204" pitchFamily="34" charset="0"/>
                <a:cs typeface="Verdana" panose="020B0604030504040204" pitchFamily="34" charset="0"/>
              </a:rPr>
              <a:t>fix</a:t>
            </a:r>
            <a:r>
              <a:rPr lang="fr-BE" altLang="fr-FR" sz="2400" dirty="0" smtClean="0">
                <a:latin typeface="Verdana" panose="020B0604030504040204" pitchFamily="34" charset="0"/>
                <a:ea typeface="Verdana" panose="020B0604030504040204" pitchFamily="34" charset="0"/>
                <a:cs typeface="Verdana" panose="020B0604030504040204" pitchFamily="34" charset="0"/>
              </a:rPr>
              <a:t> </a:t>
            </a:r>
            <a:r>
              <a:rPr lang="fr-BE" altLang="fr-FR" sz="2400" dirty="0" err="1" smtClean="0">
                <a:latin typeface="Verdana" panose="020B0604030504040204" pitchFamily="34" charset="0"/>
                <a:ea typeface="Verdana" panose="020B0604030504040204" pitchFamily="34" charset="0"/>
                <a:cs typeface="Verdana" panose="020B0604030504040204" pitchFamily="34" charset="0"/>
              </a:rPr>
              <a:t>mobility</a:t>
            </a:r>
            <a:r>
              <a:rPr lang="fr-BE" altLang="fr-FR" sz="2400" dirty="0" smtClean="0">
                <a:latin typeface="Verdana" panose="020B0604030504040204" pitchFamily="34" charset="0"/>
                <a:ea typeface="Verdana" panose="020B0604030504040204" pitchFamily="34" charset="0"/>
                <a:cs typeface="Verdana" panose="020B0604030504040204" pitchFamily="34" charset="0"/>
              </a:rPr>
              <a:t> </a:t>
            </a:r>
            <a:r>
              <a:rPr lang="fr-BE" altLang="fr-FR" sz="2400" dirty="0" err="1">
                <a:latin typeface="Verdana" panose="020B0604030504040204" pitchFamily="34" charset="0"/>
                <a:ea typeface="Verdana" panose="020B0604030504040204" pitchFamily="34" charset="0"/>
                <a:cs typeface="Verdana" panose="020B0604030504040204" pitchFamily="34" charset="0"/>
              </a:rPr>
              <a:t>flows</a:t>
            </a:r>
            <a:r>
              <a:rPr lang="fr-BE" altLang="fr-FR" sz="2400" dirty="0">
                <a:latin typeface="Verdana" panose="020B0604030504040204" pitchFamily="34" charset="0"/>
                <a:ea typeface="Verdana" panose="020B0604030504040204" pitchFamily="34" charset="0"/>
                <a:cs typeface="Verdana" panose="020B0604030504040204" pitchFamily="34" charset="0"/>
              </a:rPr>
              <a:t> &amp; </a:t>
            </a:r>
            <a:r>
              <a:rPr lang="fr-BE" altLang="fr-FR" sz="2400" dirty="0" smtClean="0">
                <a:latin typeface="Verdana" panose="020B0604030504040204" pitchFamily="34" charset="0"/>
                <a:ea typeface="Verdana" panose="020B0604030504040204" pitchFamily="34" charset="0"/>
                <a:cs typeface="Verdana" panose="020B0604030504040204" pitchFamily="34" charset="0"/>
              </a:rPr>
              <a:t>conditions - </a:t>
            </a:r>
            <a:r>
              <a:rPr lang="fr-BE" altLang="fr-FR" sz="2400" dirty="0" err="1">
                <a:latin typeface="Verdana" panose="020B0604030504040204" pitchFamily="34" charset="0"/>
                <a:ea typeface="Verdana" panose="020B0604030504040204" pitchFamily="34" charset="0"/>
                <a:cs typeface="Verdana" panose="020B0604030504040204" pitchFamily="34" charset="0"/>
              </a:rPr>
              <a:t>signed</a:t>
            </a:r>
            <a:r>
              <a:rPr lang="fr-BE" altLang="fr-FR" sz="2400" dirty="0">
                <a:latin typeface="Verdana" panose="020B0604030504040204" pitchFamily="34" charset="0"/>
                <a:ea typeface="Verdana" panose="020B0604030504040204" pitchFamily="34" charset="0"/>
                <a:cs typeface="Verdana" panose="020B0604030504040204" pitchFamily="34" charset="0"/>
              </a:rPr>
              <a:t> </a:t>
            </a:r>
            <a:r>
              <a:rPr lang="fr-BE" altLang="fr-FR" sz="2400" dirty="0" err="1">
                <a:latin typeface="Verdana" panose="020B0604030504040204" pitchFamily="34" charset="0"/>
                <a:ea typeface="Verdana" panose="020B0604030504040204" pitchFamily="34" charset="0"/>
                <a:cs typeface="Verdana" panose="020B0604030504040204" pitchFamily="34" charset="0"/>
              </a:rPr>
              <a:t>before</a:t>
            </a:r>
            <a:r>
              <a:rPr lang="fr-BE" altLang="fr-FR" sz="2400" dirty="0">
                <a:latin typeface="Verdana" panose="020B0604030504040204" pitchFamily="34" charset="0"/>
                <a:ea typeface="Verdana" panose="020B0604030504040204" pitchFamily="34" charset="0"/>
                <a:cs typeface="Verdana" panose="020B0604030504040204" pitchFamily="34" charset="0"/>
              </a:rPr>
              <a:t> </a:t>
            </a:r>
            <a:r>
              <a:rPr lang="fr-BE" altLang="fr-FR" sz="2400" dirty="0" err="1" smtClean="0">
                <a:latin typeface="Verdana" panose="020B0604030504040204" pitchFamily="34" charset="0"/>
                <a:ea typeface="Verdana" panose="020B0604030504040204" pitchFamily="34" charset="0"/>
                <a:cs typeface="Verdana" panose="020B0604030504040204" pitchFamily="34" charset="0"/>
              </a:rPr>
              <a:t>mobility</a:t>
            </a:r>
            <a:r>
              <a:rPr lang="fr-BE" altLang="fr-FR" sz="2400" dirty="0" smtClean="0">
                <a:latin typeface="Verdana" panose="020B0604030504040204" pitchFamily="34" charset="0"/>
                <a:ea typeface="Verdana" panose="020B0604030504040204" pitchFamily="34" charset="0"/>
                <a:cs typeface="Verdana" panose="020B0604030504040204" pitchFamily="34" charset="0"/>
              </a:rPr>
              <a:t> </a:t>
            </a:r>
            <a:r>
              <a:rPr lang="fr-BE" altLang="fr-FR" sz="2400" dirty="0" err="1" smtClean="0">
                <a:latin typeface="Verdana" panose="020B0604030504040204" pitchFamily="34" charset="0"/>
                <a:ea typeface="Verdana" panose="020B0604030504040204" pitchFamily="34" charset="0"/>
                <a:cs typeface="Verdana" panose="020B0604030504040204" pitchFamily="34" charset="0"/>
              </a:rPr>
              <a:t>starts</a:t>
            </a:r>
            <a:endParaRPr lang="fr-BE" altLang="fr-FR" sz="2400" dirty="0" smtClean="0">
              <a:latin typeface="Verdana" panose="020B0604030504040204" pitchFamily="34" charset="0"/>
              <a:ea typeface="Verdana" panose="020B0604030504040204" pitchFamily="34" charset="0"/>
              <a:cs typeface="Verdana" panose="020B0604030504040204" pitchFamily="34" charset="0"/>
            </a:endParaRPr>
          </a:p>
          <a:p>
            <a:pPr marL="355600" algn="just" eaLnBrk="0" hangingPunct="0">
              <a:spcAft>
                <a:spcPts val="600"/>
              </a:spcAft>
              <a:buClr>
                <a:srgbClr val="0F5494"/>
              </a:buClr>
              <a:defRPr/>
            </a:pPr>
            <a:r>
              <a:rPr lang="fr-BE" altLang="fr-FR" sz="2000" dirty="0" smtClean="0">
                <a:latin typeface="Verdana" panose="020B0604030504040204" pitchFamily="34" charset="0"/>
                <a:ea typeface="Verdana" panose="020B0604030504040204" pitchFamily="34" charset="0"/>
                <a:cs typeface="Verdana" panose="020B0604030504040204" pitchFamily="34" charset="0"/>
                <a:hlinkClick r:id="rId5"/>
              </a:rPr>
              <a:t>ec.europa.eu/</a:t>
            </a:r>
            <a:r>
              <a:rPr lang="fr-BE" altLang="fr-FR" sz="2000" dirty="0" err="1" smtClean="0">
                <a:latin typeface="Verdana" panose="020B0604030504040204" pitchFamily="34" charset="0"/>
                <a:ea typeface="Verdana" panose="020B0604030504040204" pitchFamily="34" charset="0"/>
                <a:cs typeface="Verdana" panose="020B0604030504040204" pitchFamily="34" charset="0"/>
                <a:hlinkClick r:id="rId5"/>
              </a:rPr>
              <a:t>education</a:t>
            </a:r>
            <a:r>
              <a:rPr lang="fr-BE" altLang="fr-FR" sz="2000" dirty="0" smtClean="0">
                <a:latin typeface="Verdana" panose="020B0604030504040204" pitchFamily="34" charset="0"/>
                <a:ea typeface="Verdana" panose="020B0604030504040204" pitchFamily="34" charset="0"/>
                <a:cs typeface="Verdana" panose="020B0604030504040204" pitchFamily="34" charset="0"/>
                <a:hlinkClick r:id="rId5"/>
              </a:rPr>
              <a:t>/</a:t>
            </a:r>
            <a:r>
              <a:rPr lang="fr-BE" altLang="fr-FR" sz="2000" dirty="0" err="1" smtClean="0">
                <a:latin typeface="Verdana" panose="020B0604030504040204" pitchFamily="34" charset="0"/>
                <a:ea typeface="Verdana" panose="020B0604030504040204" pitchFamily="34" charset="0"/>
                <a:cs typeface="Verdana" panose="020B0604030504040204" pitchFamily="34" charset="0"/>
                <a:hlinkClick r:id="rId5"/>
              </a:rPr>
              <a:t>opportunities</a:t>
            </a:r>
            <a:r>
              <a:rPr lang="fr-BE" altLang="fr-FR" sz="2000" dirty="0" smtClean="0">
                <a:latin typeface="Verdana" panose="020B0604030504040204" pitchFamily="34" charset="0"/>
                <a:ea typeface="Verdana" panose="020B0604030504040204" pitchFamily="34" charset="0"/>
                <a:cs typeface="Verdana" panose="020B0604030504040204" pitchFamily="34" charset="0"/>
                <a:hlinkClick r:id="rId5"/>
              </a:rPr>
              <a:t>/</a:t>
            </a:r>
            <a:r>
              <a:rPr lang="fr-BE" altLang="fr-FR" sz="2000" dirty="0" err="1" smtClean="0">
                <a:latin typeface="Verdana" panose="020B0604030504040204" pitchFamily="34" charset="0"/>
                <a:ea typeface="Verdana" panose="020B0604030504040204" pitchFamily="34" charset="0"/>
                <a:cs typeface="Verdana" panose="020B0604030504040204" pitchFamily="34" charset="0"/>
                <a:hlinkClick r:id="rId5"/>
              </a:rPr>
              <a:t>higher-education</a:t>
            </a:r>
            <a:r>
              <a:rPr lang="fr-BE" altLang="fr-FR" sz="2000" dirty="0" smtClean="0">
                <a:latin typeface="Verdana" panose="020B0604030504040204" pitchFamily="34" charset="0"/>
                <a:ea typeface="Verdana" panose="020B0604030504040204" pitchFamily="34" charset="0"/>
                <a:cs typeface="Verdana" panose="020B0604030504040204" pitchFamily="34" charset="0"/>
                <a:hlinkClick r:id="rId5"/>
              </a:rPr>
              <a:t>/quality-framework_en.htm</a:t>
            </a:r>
            <a:endParaRPr lang="fr-BE" altLang="fr-FR" sz="2000" dirty="0" smtClean="0">
              <a:latin typeface="Verdana" panose="020B0604030504040204" pitchFamily="34" charset="0"/>
              <a:ea typeface="Verdana" panose="020B0604030504040204" pitchFamily="34" charset="0"/>
              <a:cs typeface="Verdana" panose="020B0604030504040204" pitchFamily="34" charset="0"/>
            </a:endParaRPr>
          </a:p>
          <a:p>
            <a:pPr algn="just" eaLnBrk="0" hangingPunct="0">
              <a:spcAft>
                <a:spcPts val="600"/>
              </a:spcAft>
              <a:buClr>
                <a:srgbClr val="0F5494"/>
              </a:buClr>
              <a:defRPr/>
            </a:pPr>
            <a:endParaRPr lang="fr-BE" altLang="fr-FR" sz="2400" dirty="0">
              <a:latin typeface="Verdana" panose="020B0604030504040204" pitchFamily="34" charset="0"/>
              <a:ea typeface="Verdana" panose="020B0604030504040204" pitchFamily="34" charset="0"/>
              <a:cs typeface="Verdana" panose="020B0604030504040204" pitchFamily="34" charset="0"/>
            </a:endParaRPr>
          </a:p>
          <a:p>
            <a:pPr eaLnBrk="0" hangingPunct="0">
              <a:spcAft>
                <a:spcPts val="600"/>
              </a:spcAft>
              <a:buClr>
                <a:srgbClr val="0F5494"/>
              </a:buClr>
              <a:defRPr/>
            </a:pPr>
            <a:r>
              <a:rPr lang="fr-BE" altLang="fr-FR" sz="2400" b="1" dirty="0">
                <a:latin typeface="Verdana" panose="020B0604030504040204" pitchFamily="34" charset="0"/>
                <a:ea typeface="Verdana" panose="020B0604030504040204" pitchFamily="34" charset="0"/>
                <a:cs typeface="Verdana" panose="020B0604030504040204" pitchFamily="34" charset="0"/>
              </a:rPr>
              <a:t>Learning Agreement </a:t>
            </a:r>
            <a:r>
              <a:rPr lang="fr-BE" altLang="fr-FR" sz="2800" b="1" dirty="0" smtClean="0">
                <a:latin typeface="Verdana" panose="020B0604030504040204" pitchFamily="34" charset="0"/>
                <a:ea typeface="Verdana" panose="020B0604030504040204" pitchFamily="34" charset="0"/>
                <a:cs typeface="Verdana" panose="020B0604030504040204" pitchFamily="34" charset="0"/>
              </a:rPr>
              <a:t/>
            </a:r>
            <a:br>
              <a:rPr lang="fr-BE" altLang="fr-FR" sz="2800" b="1" dirty="0" smtClean="0">
                <a:latin typeface="Verdana" panose="020B0604030504040204" pitchFamily="34" charset="0"/>
                <a:ea typeface="Verdana" panose="020B0604030504040204" pitchFamily="34" charset="0"/>
                <a:cs typeface="Verdana" panose="020B0604030504040204" pitchFamily="34" charset="0"/>
              </a:rPr>
            </a:br>
            <a:r>
              <a:rPr lang="fr-BE" altLang="fr-FR" sz="2400" dirty="0" smtClean="0">
                <a:latin typeface="Verdana" panose="020B0604030504040204" pitchFamily="34" charset="0"/>
                <a:ea typeface="Verdana" panose="020B0604030504040204" pitchFamily="34" charset="0"/>
                <a:cs typeface="Verdana" panose="020B0604030504040204" pitchFamily="34" charset="0"/>
              </a:rPr>
              <a:t>for </a:t>
            </a:r>
            <a:r>
              <a:rPr lang="fr-BE" altLang="fr-FR" sz="2400" dirty="0" err="1" smtClean="0">
                <a:latin typeface="Verdana" panose="020B0604030504040204" pitchFamily="34" charset="0"/>
                <a:ea typeface="Verdana" panose="020B0604030504040204" pitchFamily="34" charset="0"/>
                <a:cs typeface="Verdana" panose="020B0604030504040204" pitchFamily="34" charset="0"/>
              </a:rPr>
              <a:t>students</a:t>
            </a:r>
            <a:endParaRPr lang="fr-BE" altLang="fr-FR" sz="2400" dirty="0" smtClean="0">
              <a:latin typeface="Verdana" panose="020B0604030504040204" pitchFamily="34" charset="0"/>
              <a:ea typeface="Verdana" panose="020B0604030504040204" pitchFamily="34" charset="0"/>
              <a:cs typeface="Verdana" panose="020B0604030504040204" pitchFamily="34" charset="0"/>
            </a:endParaRPr>
          </a:p>
          <a:p>
            <a:pPr algn="just" eaLnBrk="0" hangingPunct="0">
              <a:spcAft>
                <a:spcPts val="600"/>
              </a:spcAft>
              <a:buClr>
                <a:srgbClr val="0F5494"/>
              </a:buClr>
              <a:defRPr/>
            </a:pPr>
            <a:endParaRPr lang="fr-BE" altLang="fr-FR" sz="2400" b="1" dirty="0" smtClean="0">
              <a:latin typeface="Verdana" panose="020B0604030504040204" pitchFamily="34" charset="0"/>
              <a:ea typeface="Verdana" panose="020B0604030504040204" pitchFamily="34" charset="0"/>
              <a:cs typeface="Verdana" panose="020B0604030504040204" pitchFamily="34" charset="0"/>
            </a:endParaRPr>
          </a:p>
          <a:p>
            <a:pPr eaLnBrk="0" hangingPunct="0">
              <a:spcAft>
                <a:spcPts val="600"/>
              </a:spcAft>
              <a:buClr>
                <a:srgbClr val="0F5494"/>
              </a:buClr>
              <a:defRPr/>
            </a:pPr>
            <a:r>
              <a:rPr lang="fr-BE" altLang="fr-FR" sz="2400" b="1" dirty="0" err="1" smtClean="0">
                <a:latin typeface="Verdana" panose="020B0604030504040204" pitchFamily="34" charset="0"/>
                <a:ea typeface="Verdana" panose="020B0604030504040204" pitchFamily="34" charset="0"/>
                <a:cs typeface="Verdana" panose="020B0604030504040204" pitchFamily="34" charset="0"/>
              </a:rPr>
              <a:t>Mobility</a:t>
            </a:r>
            <a:r>
              <a:rPr lang="fr-BE" altLang="fr-FR" sz="2400" b="1" dirty="0" smtClean="0">
                <a:latin typeface="Verdana" panose="020B0604030504040204" pitchFamily="34" charset="0"/>
                <a:ea typeface="Verdana" panose="020B0604030504040204" pitchFamily="34" charset="0"/>
                <a:cs typeface="Verdana" panose="020B0604030504040204" pitchFamily="34" charset="0"/>
              </a:rPr>
              <a:t> Agreement </a:t>
            </a:r>
            <a:r>
              <a:rPr lang="fr-BE" altLang="fr-FR" sz="2800" b="1" dirty="0" smtClean="0">
                <a:latin typeface="Verdana" panose="020B0604030504040204" pitchFamily="34" charset="0"/>
                <a:ea typeface="Verdana" panose="020B0604030504040204" pitchFamily="34" charset="0"/>
                <a:cs typeface="Verdana" panose="020B0604030504040204" pitchFamily="34" charset="0"/>
              </a:rPr>
              <a:t/>
            </a:r>
            <a:br>
              <a:rPr lang="fr-BE" altLang="fr-FR" sz="2800" b="1" dirty="0" smtClean="0">
                <a:latin typeface="Verdana" panose="020B0604030504040204" pitchFamily="34" charset="0"/>
                <a:ea typeface="Verdana" panose="020B0604030504040204" pitchFamily="34" charset="0"/>
                <a:cs typeface="Verdana" panose="020B0604030504040204" pitchFamily="34" charset="0"/>
              </a:rPr>
            </a:br>
            <a:r>
              <a:rPr lang="fr-BE" altLang="fr-FR" sz="2400" dirty="0" smtClean="0">
                <a:latin typeface="Verdana" panose="020B0604030504040204" pitchFamily="34" charset="0"/>
                <a:ea typeface="Verdana" panose="020B0604030504040204" pitchFamily="34" charset="0"/>
                <a:cs typeface="Verdana" panose="020B0604030504040204" pitchFamily="34" charset="0"/>
              </a:rPr>
              <a:t>for staff</a:t>
            </a:r>
          </a:p>
        </p:txBody>
      </p:sp>
      <p:pic>
        <p:nvPicPr>
          <p:cNvPr id="8" name="Picture 18"/>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580112" y="1340768"/>
            <a:ext cx="3039065" cy="3960439"/>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
        <p:nvSpPr>
          <p:cNvPr id="9" name="ZoneTexte 60"/>
          <p:cNvSpPr txBox="1">
            <a:spLocks noChangeArrowheads="1"/>
          </p:cNvSpPr>
          <p:nvPr/>
        </p:nvSpPr>
        <p:spPr bwMode="auto">
          <a:xfrm>
            <a:off x="323528" y="251937"/>
            <a:ext cx="8064895" cy="584775"/>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fr-BE" altLang="fr-FR" sz="3200" dirty="0" err="1">
                <a:solidFill>
                  <a:schemeClr val="bg1"/>
                </a:solidFill>
                <a:latin typeface="Verdana" pitchFamily="34" charset="0"/>
              </a:rPr>
              <a:t>Mobility</a:t>
            </a:r>
            <a:r>
              <a:rPr lang="fr-BE" altLang="fr-FR" sz="3200" dirty="0">
                <a:solidFill>
                  <a:schemeClr val="bg1"/>
                </a:solidFill>
                <a:latin typeface="Verdana" pitchFamily="34" charset="0"/>
              </a:rPr>
              <a:t> </a:t>
            </a:r>
            <a:r>
              <a:rPr lang="fr-BE" altLang="fr-FR" sz="3200" dirty="0" err="1">
                <a:solidFill>
                  <a:schemeClr val="bg1"/>
                </a:solidFill>
                <a:latin typeface="Verdana" pitchFamily="34" charset="0"/>
              </a:rPr>
              <a:t>based</a:t>
            </a:r>
            <a:r>
              <a:rPr lang="fr-BE" altLang="fr-FR" sz="3200" dirty="0">
                <a:solidFill>
                  <a:schemeClr val="bg1"/>
                </a:solidFill>
                <a:latin typeface="Verdana" pitchFamily="34" charset="0"/>
              </a:rPr>
              <a:t> on </a:t>
            </a:r>
            <a:r>
              <a:rPr lang="fr-BE" altLang="fr-FR" sz="3200" dirty="0" err="1" smtClean="0">
                <a:solidFill>
                  <a:schemeClr val="bg1"/>
                </a:solidFill>
                <a:latin typeface="Verdana" pitchFamily="34" charset="0"/>
              </a:rPr>
              <a:t>agreements</a:t>
            </a:r>
            <a:endParaRPr lang="fr-BE" altLang="fr-FR" sz="3200" dirty="0">
              <a:solidFill>
                <a:schemeClr val="bg1"/>
              </a:solidFill>
              <a:latin typeface="Verdana" pitchFamily="34" charset="0"/>
            </a:endParaRPr>
          </a:p>
        </p:txBody>
      </p:sp>
    </p:spTree>
    <p:extLst>
      <p:ext uri="{BB962C8B-B14F-4D97-AF65-F5344CB8AC3E}">
        <p14:creationId xmlns:p14="http://schemas.microsoft.com/office/powerpoint/2010/main" xmlns="" val="42420721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895A0F0C4BA8D469A2941C4EC2FD9FA" ma:contentTypeVersion="1" ma:contentTypeDescription="Create a new document." ma:contentTypeScope="" ma:versionID="c2dcc6de0436bddd2ba01a6685bf0dc5">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40513E8-3753-4B12-A5C1-9EAA39101AB0}">
  <ds:schemaRefs>
    <ds:schemaRef ds:uri="http://schemas.microsoft.com/sharepoint/v3/contenttype/forms"/>
  </ds:schemaRefs>
</ds:datastoreItem>
</file>

<file path=customXml/itemProps2.xml><?xml version="1.0" encoding="utf-8"?>
<ds:datastoreItem xmlns:ds="http://schemas.openxmlformats.org/officeDocument/2006/customXml" ds:itemID="{5DD84660-B3FF-4CB4-A1E0-D3D8B90C68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377414F-FFEF-4724-ACD5-3E62323CF86A}">
  <ds:schemaRefs>
    <ds:schemaRef ds:uri="http://schemas.microsoft.com/office/2006/metadata/properties"/>
    <ds:schemaRef ds:uri="http://purl.org/dc/dcmitype/"/>
    <ds:schemaRef ds:uri="http://schemas.microsoft.com/office/2006/documentManagement/types"/>
    <ds:schemaRef ds:uri="http://schemas.microsoft.com/office/infopath/2007/PartnerControls"/>
    <ds:schemaRef ds:uri="http://purl.org/dc/terms/"/>
    <ds:schemaRef ds:uri="http://purl.org/dc/elements/1.1/"/>
    <ds:schemaRef ds:uri="http://www.w3.org/XML/1998/namespace"/>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5223</TotalTime>
  <Words>1194</Words>
  <Application>Microsoft Office PowerPoint</Application>
  <PresentationFormat>Προβολή στην οθόνη (4:3)</PresentationFormat>
  <Paragraphs>227</Paragraphs>
  <Slides>18</Slides>
  <Notes>18</Notes>
  <HiddenSlides>0</HiddenSlides>
  <MMClips>0</MMClips>
  <ScaleCrop>false</ScaleCrop>
  <HeadingPairs>
    <vt:vector size="4" baseType="variant">
      <vt:variant>
        <vt:lpstr>Θέμα</vt:lpstr>
      </vt:variant>
      <vt:variant>
        <vt:i4>1</vt:i4>
      </vt:variant>
      <vt:variant>
        <vt:lpstr>Τίτλοι διαφανειών</vt:lpstr>
      </vt:variant>
      <vt:variant>
        <vt:i4>18</vt:i4>
      </vt:variant>
    </vt:vector>
  </HeadingPairs>
  <TitlesOfParts>
    <vt:vector size="19" baseType="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vector>
  </TitlesOfParts>
  <Company>Ecorys UK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  What’s in it for me?</dc:title>
  <dc:creator>Robert Conaty</dc:creator>
  <cp:lastModifiedBy>akauka</cp:lastModifiedBy>
  <cp:revision>439</cp:revision>
  <cp:lastPrinted>2014-11-06T09:54:01Z</cp:lastPrinted>
  <dcterms:created xsi:type="dcterms:W3CDTF">2013-07-17T08:26:50Z</dcterms:created>
  <dcterms:modified xsi:type="dcterms:W3CDTF">2014-12-22T11:45:00Z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0x0101009895A0F0C4BA8D469A2941C4EC2FD9FA</vt:lpwstr>
  </property>
</Properties>
</file>