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07200" cy="99393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56038" y="0"/>
            <a:ext cx="2947987" cy="495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el-GR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21225"/>
            <a:ext cx="5443537" cy="4470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6038" y="9440863"/>
            <a:ext cx="2947987" cy="495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fld id="{862145A4-CC86-49A0-A910-35613416FE3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0856B6-44E3-4627-9ED8-734D52C92ABC}" type="slidenum">
              <a:rPr lang="el-GR"/>
              <a:pPr/>
              <a:t>1</a:t>
            </a:fld>
            <a:endParaRPr lang="el-GR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13EBA20-DA7A-4445-BF9D-3EE9AF1A3396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2D41FF-65ED-4517-BB11-799913F285E0}" type="slidenum">
              <a:rPr lang="el-GR"/>
              <a:pPr/>
              <a:t>10</a:t>
            </a:fld>
            <a:endParaRPr lang="el-GR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A4960E-A1B6-47BF-8622-CD13912A46E8}" type="slidenum">
              <a:rPr lang="el-GR"/>
              <a:pPr/>
              <a:t>2</a:t>
            </a:fld>
            <a:endParaRPr lang="el-GR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E8A49C7-A30A-40AE-813C-80FB4E6F9713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2FE2F0-FFFA-4C3A-BA17-C1696A1EC3C4}" type="slidenum">
              <a:rPr lang="el-GR"/>
              <a:pPr/>
              <a:t>3</a:t>
            </a:fld>
            <a:endParaRPr lang="el-GR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FE9D3D6-3C1C-4DE4-97E9-EA05AC745DDF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6EE264-6BB4-4AB8-A4D2-54FF3AE6F879}" type="slidenum">
              <a:rPr lang="el-GR"/>
              <a:pPr/>
              <a:t>4</a:t>
            </a:fld>
            <a:endParaRPr lang="el-GR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52F0316-66E2-4690-A6BD-FF45D86BFF42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B78BB8-44DA-49CE-8966-C7B264722F7D}" type="slidenum">
              <a:rPr lang="el-GR"/>
              <a:pPr/>
              <a:t>5</a:t>
            </a:fld>
            <a:endParaRPr lang="el-GR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B28B7B-3563-4373-AAC9-92F79D22DA66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E466A4-5691-41B2-BE04-16BE2B2AE94E}" type="slidenum">
              <a:rPr lang="el-GR"/>
              <a:pPr/>
              <a:t>6</a:t>
            </a:fld>
            <a:endParaRPr lang="el-GR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FE87FFD-3701-4F2B-B02D-661B9618DFC0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E23A11-0F79-4047-8BC0-F6D37930808D}" type="slidenum">
              <a:rPr lang="el-GR"/>
              <a:pPr/>
              <a:t>7</a:t>
            </a:fld>
            <a:endParaRPr lang="el-GR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CD7FC67-33BC-457D-B592-7298CA00354A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2A0255-9E77-466D-8B0D-2807C2AAAB9C}" type="slidenum">
              <a:rPr lang="el-GR"/>
              <a:pPr/>
              <a:t>8</a:t>
            </a:fld>
            <a:endParaRPr lang="el-GR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49F3348-2D6E-43F9-9124-58744320642E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791217-ABAE-41A5-9409-0C1A8221A273}" type="slidenum">
              <a:rPr lang="el-GR"/>
              <a:pPr/>
              <a:t>9</a:t>
            </a:fld>
            <a:endParaRPr lang="el-GR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931D893-69A9-4ED3-9E9E-AB20B3829C8D}" type="slidenum">
              <a:rPr lang="el-GR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l-GR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3D48CAB-DDF1-47DC-B42E-8689366F7C5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FCDB7DA-B308-460C-AE35-11F9E835BD2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CCCEC95-C44B-4645-A833-6538FBD824A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789D3C3-36CB-4665-A25D-5634ED10836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4321F1A-DACE-4028-8FBF-54F982DCF2A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1BBBAC-A9FF-46B4-A345-71F84B89BA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7C01048-ECEB-4D50-B429-01C54FEAA35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4DC3B9B-0D3C-49A5-96EC-D171C56CD38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851A35-2493-436C-AC63-509B323C8BA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1F3AB5C-2C24-4B53-B288-9EDBC3DE2D8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EC4F2B-6EF7-4D49-982F-E1303EC3E77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Πατήστε για επεξεργασία της μορφής κειμένου του τίτλου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Πατήστε για επεξεργασία της μορφής κειμένου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37F1D23F-C609-4BBA-8713-86D2440E545B}" type="datetime1">
              <a:rPr lang="el-GR"/>
              <a:pPr/>
              <a:t>14/10/2014</a:t>
            </a:fld>
            <a:endParaRPr lang="el-G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56350"/>
            <a:ext cx="2894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r>
              <a:rPr lang="el-GR"/>
              <a:t>Εκπαίδευση Ενηλίκων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65E60242-97B9-4C1C-969A-BB796AFC312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79388" y="5888038"/>
            <a:ext cx="6553200" cy="7921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ts val="5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002060"/>
                </a:solidFill>
                <a:ea typeface="DejaVu Sans" charset="0"/>
                <a:cs typeface="DejaVu Sans" charset="0"/>
              </a:rPr>
              <a:t>Γιώρμαρη Φραγκουλοπούλου</a:t>
            </a:r>
            <a:r>
              <a:rPr lang="en-US" sz="2200" b="1" i="1">
                <a:solidFill>
                  <a:srgbClr val="002060"/>
                </a:solidFill>
                <a:ea typeface="DejaVu Sans" charset="0"/>
                <a:cs typeface="DejaVu Sans" charset="0"/>
              </a:rPr>
              <a:t> </a:t>
            </a:r>
          </a:p>
          <a:p>
            <a:pPr>
              <a:spcBef>
                <a:spcPts val="5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002060"/>
                </a:solidFill>
                <a:ea typeface="DejaVu Sans" charset="0"/>
                <a:cs typeface="DejaVu Sans" charset="0"/>
              </a:rPr>
              <a:t>Τομέας Εκπαίδευσης Ενηλίκων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00213" y="2620963"/>
            <a:ext cx="5310187" cy="31099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116013" y="1416050"/>
            <a:ext cx="6480175" cy="1068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b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ΠΡΟΓΡΑΜΜΑ </a:t>
            </a:r>
            <a:r>
              <a:rPr lang="en-US" sz="3200" b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ERASMUS +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b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Εκπαίδευση Ενηλίκων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6013" y="4149725"/>
            <a:ext cx="2540000" cy="2016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-107950" y="1557338"/>
            <a:ext cx="5435600" cy="2470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Aft>
                <a:spcPts val="1200"/>
              </a:spcAft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4000" b="1" i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Ευχαριστώ πολύ </a:t>
            </a:r>
          </a:p>
          <a:p>
            <a:pPr algn="ctr">
              <a:spcAft>
                <a:spcPts val="1200"/>
              </a:spcAft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4000" b="1" i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DejaVu Sans" charset="0"/>
                <a:cs typeface="DejaVu Sans" charset="0"/>
              </a:rPr>
              <a:t>για την προσοχή σας!!!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1844675"/>
            <a:ext cx="2160588" cy="2160588"/>
          </a:xfrm>
          <a:prstGeom prst="rect">
            <a:avLst/>
          </a:prstGeom>
          <a:noFill/>
          <a:ln w="9360" cap="sq">
            <a:solidFill>
              <a:srgbClr val="40315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28675" y="1976438"/>
            <a:ext cx="7667625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 u="sng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ΔΙΑΔΟΣΗ ΚΑΙ ΑΞΙΟΠΟΙΗΣΗ ΤΩΝ ΑΠΟΤΕΛΕΣΜΑΤΩΝ ΤΩΝ ΣΧΕΔΙΩΝ ΣΤΡΑΤΗΓΙΚΩΝ ΣΥΜΠΡΑΞΕΩΝ ΚΑ2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008063" y="4148138"/>
            <a:ext cx="7272337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latin typeface="Times New Roman" pitchFamily="16" charset="0"/>
                <a:cs typeface="Times New Roman" pitchFamily="16" charset="0"/>
              </a:rPr>
              <a:t>ΤΙ, ΓΙΑΤΙ, ΠΟΙΟΣ, ΠΟΤΕ, ΠΟΥ ΚΑΙ ΠΩΣ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755650" y="2924175"/>
            <a:ext cx="7704138" cy="3457575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55650" y="3114675"/>
            <a:ext cx="7488238" cy="255672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000" b="1" i="1" dirty="0" err="1">
                <a:solidFill>
                  <a:srgbClr val="17375E"/>
                </a:solidFill>
                <a:ea typeface="DejaVu Sans" charset="0"/>
                <a:cs typeface="DejaVu Sans" charset="0"/>
              </a:rPr>
              <a:t>Αναγνωρισιμότητα</a:t>
            </a: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 οργανισμού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Νέες ευκαιρίες για επέκταση του σχεδίου και των αποτελεσμάτων</a:t>
            </a:r>
          </a:p>
          <a:p>
            <a:pPr marL="215900" indent="-215900">
              <a:buSzPct val="4500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(κοινοποίηση λύσεων και τεχνογνωσίας)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Δυνατότητα να επωφεληθούν από τις ευκαιρίες του προγράμματος </a:t>
            </a:r>
            <a:r>
              <a:rPr lang="en-US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Erasmus</a:t>
            </a: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+ και άλλοι φορείς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Δημιουργία νέων Συμπράξεων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000" b="1" i="1" dirty="0">
                <a:solidFill>
                  <a:srgbClr val="17375E"/>
                </a:solidFill>
                <a:ea typeface="DejaVu Sans" charset="0"/>
                <a:cs typeface="DejaVu Sans" charset="0"/>
              </a:rPr>
              <a:t>Διαμόρφωση/ άσκηση επιρροής μελλοντικών πρακτικών και πολιτικών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935038" y="1550988"/>
            <a:ext cx="7416800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ΓΙΑΤΙ ΕΙΝΑΙ ΣΗΜΑΝΤΙΚΗ Η ΚΟΙΝΟΠΟΙΗΣΗ ΤΩΝ ΑΠΟΤΕΛΕΣΜΑΤΩΝ ΤΟΥ ΣΧΕΔΙΟΥ;</a:t>
            </a: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755650" y="2519363"/>
            <a:ext cx="7704138" cy="3862387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92163" y="2535238"/>
            <a:ext cx="7488237" cy="4229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2159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Στα υλικά αποτελέσματα μπορεί να περιλαμβάνονται για παράδειγμα: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μία προσέγγιση ή ένα πρότυπο για την επίλυση κάποιου προβλήματος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ένα πρακτικό εργαλείο ή προϊόν, όπως εγχειρίδια, αναλυτικά προγράμματα σπουδών, εργαλεία εκπαίδευσης εξ αποστάσεως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ερευνητικές εκθέσεις ή μελέτες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οδηγοί ή μελέτες περιπτώσεων ορθών πρακτικών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εκθέσεις αξιολόγησης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ενημερωτικά δελτία ή έντυπα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935038" y="1550988"/>
            <a:ext cx="7416800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ΤΙ ΜΠΟΡΕΙ ΝΑ ΔΙΑΔΟΘΕΙ ΚΑΙ ΝΑ ΑΞΙΟΠΟΙΗΘΕΙ;</a:t>
            </a: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755650" y="2519363"/>
            <a:ext cx="7704138" cy="3862387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92163" y="2535238"/>
            <a:ext cx="7488237" cy="4229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74613" algn="just">
              <a:tabLst>
                <a:tab pos="74613" algn="l"/>
                <a:tab pos="989013" algn="l"/>
                <a:tab pos="1903413" algn="l"/>
                <a:tab pos="2817813" algn="l"/>
                <a:tab pos="3732213" algn="l"/>
                <a:tab pos="4646613" algn="l"/>
                <a:tab pos="5561013" algn="l"/>
                <a:tab pos="6475413" algn="l"/>
                <a:tab pos="7389813" algn="l"/>
                <a:tab pos="8304213" algn="l"/>
                <a:tab pos="9218613" algn="l"/>
                <a:tab pos="10133013" algn="l"/>
              </a:tabLst>
            </a:pPr>
            <a:r>
              <a:rPr lang="el-GR" sz="2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Στα άυλα αποτελέσματα μπορεί να περιλαμβάνονται για παράδειγμα: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74613" algn="l"/>
                <a:tab pos="989013" algn="l"/>
                <a:tab pos="1903413" algn="l"/>
                <a:tab pos="2817813" algn="l"/>
                <a:tab pos="3732213" algn="l"/>
                <a:tab pos="4646613" algn="l"/>
                <a:tab pos="5561013" algn="l"/>
                <a:tab pos="6475413" algn="l"/>
                <a:tab pos="7389813" algn="l"/>
                <a:tab pos="8304213" algn="l"/>
                <a:tab pos="9218613" algn="l"/>
                <a:tab pos="10133013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γνώση και εμπειρία που αποκτούν οι συμμετέχοντες, οι σπουδαστές ή το προσωπικό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74613" algn="l"/>
                <a:tab pos="989013" algn="l"/>
                <a:tab pos="1903413" algn="l"/>
                <a:tab pos="2817813" algn="l"/>
                <a:tab pos="3732213" algn="l"/>
                <a:tab pos="4646613" algn="l"/>
                <a:tab pos="5561013" algn="l"/>
                <a:tab pos="6475413" algn="l"/>
                <a:tab pos="7389813" algn="l"/>
                <a:tab pos="8304213" algn="l"/>
                <a:tab pos="9218613" algn="l"/>
                <a:tab pos="10133013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αυξημένες δεξιότητες ή επιτεύγματα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74613" algn="l"/>
                <a:tab pos="989013" algn="l"/>
                <a:tab pos="1903413" algn="l"/>
                <a:tab pos="2817813" algn="l"/>
                <a:tab pos="3732213" algn="l"/>
                <a:tab pos="4646613" algn="l"/>
                <a:tab pos="5561013" algn="l"/>
                <a:tab pos="6475413" algn="l"/>
                <a:tab pos="7389813" algn="l"/>
                <a:tab pos="8304213" algn="l"/>
                <a:tab pos="9218613" algn="l"/>
                <a:tab pos="10133013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βελτιωμένη πολιτισμική συνείδηση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74613" algn="l"/>
                <a:tab pos="989013" algn="l"/>
                <a:tab pos="1903413" algn="l"/>
                <a:tab pos="2817813" algn="l"/>
                <a:tab pos="3732213" algn="l"/>
                <a:tab pos="4646613" algn="l"/>
                <a:tab pos="5561013" algn="l"/>
                <a:tab pos="6475413" algn="l"/>
                <a:tab pos="7389813" algn="l"/>
                <a:tab pos="8304213" algn="l"/>
                <a:tab pos="9218613" algn="l"/>
                <a:tab pos="10133013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ea typeface="DejaVu Sans" charset="0"/>
                <a:cs typeface="DejaVu Sans" charset="0"/>
              </a:rPr>
              <a:t>βελτίωση γλωσσικών δεξιοτήτων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35038" y="1550988"/>
            <a:ext cx="7416800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ΤΙ ΜΠΟΡΕΙ ΝΑ ΔΙΑΔΟΘΕΙ ΚΑΙ ΝΑ ΑΞΙΟΠΟΙΗΘΕΙ;</a:t>
            </a: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 noChangeArrowheads="1"/>
          </p:cNvSpPr>
          <p:nvPr/>
        </p:nvSpPr>
        <p:spPr bwMode="auto">
          <a:xfrm>
            <a:off x="755650" y="2519363"/>
            <a:ext cx="7704138" cy="3862387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92163" y="2535238"/>
            <a:ext cx="7488237" cy="4229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τελικοί χρήστες των δραστηριοτήτων και των παραδοτέων σας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ενδιαφερόμενοι, εμπειρογνώμονες ή επαγγελματίες του τομέα και άλλα ενδιαφερόμενα μέρη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φορείς λήψης αποφάσεων σε τοπικό, περιφερειακό, εθνικό και ευρωπαϊκό επίπεδο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ο Τύπος και τα ΜΜΕ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24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το ευρύ κοινό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35038" y="1550988"/>
            <a:ext cx="7416800" cy="46384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 dirty="0" smtClean="0">
                <a:solidFill>
                  <a:srgbClr val="672C94"/>
                </a:solidFill>
                <a:ea typeface="DejaVu Sans" charset="0"/>
                <a:cs typeface="DejaVu Sans" charset="0"/>
              </a:rPr>
              <a:t>ΠΟΙΟ </a:t>
            </a: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ΕΙΝΑΙ </a:t>
            </a:r>
            <a:r>
              <a:rPr lang="el-GR" sz="2400" b="1" i="1" smtClean="0">
                <a:solidFill>
                  <a:srgbClr val="672C94"/>
                </a:solidFill>
                <a:ea typeface="DejaVu Sans" charset="0"/>
                <a:cs typeface="DejaVu Sans" charset="0"/>
              </a:rPr>
              <a:t>Τ</a:t>
            </a:r>
            <a:r>
              <a:rPr lang="el-GR" sz="2400" b="1" i="1" smtClean="0">
                <a:solidFill>
                  <a:srgbClr val="672C94"/>
                </a:solidFill>
                <a:ea typeface="DejaVu Sans" charset="0"/>
                <a:cs typeface="DejaVu Sans" charset="0"/>
              </a:rPr>
              <a:t>Ο ΚΟΙΝΟ </a:t>
            </a:r>
            <a:r>
              <a:rPr lang="el-GR" sz="2400" b="1" i="1" dirty="0">
                <a:solidFill>
                  <a:srgbClr val="672C94"/>
                </a:solidFill>
                <a:ea typeface="DejaVu Sans" charset="0"/>
                <a:cs typeface="DejaVu Sans" charset="0"/>
              </a:rPr>
              <a:t>ΣΤΟΧΟΣ</a:t>
            </a:r>
            <a:r>
              <a:rPr lang="el-GR" sz="2400" b="1" i="1" dirty="0">
                <a:solidFill>
                  <a:srgbClr val="672C94"/>
                </a:solidFill>
                <a:latin typeface="Times New Roman" pitchFamily="16" charset="0"/>
                <a:ea typeface="DejaVu Sans" charset="0"/>
                <a:cs typeface="DejaVu Sans" charset="0"/>
              </a:rPr>
              <a:t>;</a:t>
            </a: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755650" y="2519363"/>
            <a:ext cx="7704138" cy="3959225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92163" y="2535238"/>
            <a:ext cx="7488237" cy="4229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την Πλατφόρμα Διάδοσης 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τους ιστότοπους του σχεδίου ή των διοργανωτών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συναντήσεις και επισκέψεις σε σημαντικούς ενδιαφερομένους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ειδικές ευκαιρίες συζήτησης, όπως συνεδρίες πληροφόρησης, εργαστήρια, σεμινάρια, κύκλους μαθημάτων κατάρτισης, εκθέσεις, παρουσιάσεις ή επανεξέταση από ομολόγους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στοχευμένο έγγραφο υλικό, όπως εκθέσεις, άρθρα σε εξειδικευμένο Τύπο, ενημερωτικά δελτία, δελτία τύπου, έντυπα ή φυλλάδια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οπτικοακουστικά μέσα και προϊόντα όπως το ραδιόφωνο, η τηλεόραση, το YouTube, το Flickr, βίντεο κλιπ, podcast ή εφαρμογές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μέσα κοινωνικής δικτύωσης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δημόσιες εκδηλώσεις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ονοματοσήμανση και λογότυπα του σχεδίου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υπάρχουσες επαφές και δίκτυα.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35038" y="1550988"/>
            <a:ext cx="7416800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ΠΩΣ ΔΙΑΔΙΔΟΝΤΑΙ ΚΑΙ ΑΞΙΟΠΟΙΟΥΝΤΑΙ ΤΑ ΑΠΟΤΕΛΕΣΜΑΤΑ;</a:t>
            </a:r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AutoShape 1"/>
          <p:cNvSpPr>
            <a:spLocks noChangeArrowheads="1"/>
          </p:cNvSpPr>
          <p:nvPr/>
        </p:nvSpPr>
        <p:spPr bwMode="auto">
          <a:xfrm>
            <a:off x="144463" y="2519363"/>
            <a:ext cx="8712200" cy="3862387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44463" y="2535238"/>
            <a:ext cx="8999537" cy="4229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303213" indent="-227013" algn="just"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5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ΠΡΙΝ από την έναρξη υλοποίησης του σχεδίου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κατάρτιση προσχέδιου προγράμματος διάδοσης και αξιοποίησης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καθορισμός της αναμενόμενης επίδρασης και των παραδοτέων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σχεδιασμός του πώς και σε ποιον θα απευθύνονται τα αποτελέσματα της διάδοσης και αξιοποίησης.</a:t>
            </a:r>
          </a:p>
          <a:p>
            <a:pPr algn="just"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l-GR" sz="1500" b="1" i="1">
              <a:solidFill>
                <a:srgbClr val="17375E"/>
              </a:solidFill>
              <a:latin typeface="Times New Roman" pitchFamily="16" charset="0"/>
              <a:cs typeface="Times New Roman" pitchFamily="16" charset="0"/>
            </a:endParaRPr>
          </a:p>
          <a:p>
            <a:pPr marL="303213" indent="-227013" algn="just"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5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ΚΑΤΑ ΤΗ ΔΙΑΡΚΕΙΑ υλοποίησης του σχεδίου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ενημέρωση της πλατφόρμας διάδοσης με πρόσφατες πληροφορίες σχετικά με το σχέδιο και τα αποτελέσματά του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επικοινωνία με σχετικά μέσα π.χ. σε τοπικό ή περιφερειακό επίπεδο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πραγματοποίηση τακτικών δραστηριοτήτων όπως συνεδρίες πληροφόρησης, κατάρτιση, παρουσιάσεις, επανεξέταση από ομολόγους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εκτίμηση της επίδρασης στις ομάδες-στόχους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συμμετοχή άλλων ενδιαφερόμενων φορέων με σκοπό τη μεταφορά των αποτελεσμάτων σε τελικούς χρήστες/νέους τομείς/πολιτικές.</a:t>
            </a:r>
          </a:p>
          <a:p>
            <a:pPr algn="just"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l-GR" sz="1500" b="1" i="1">
              <a:solidFill>
                <a:srgbClr val="17375E"/>
              </a:solidFill>
              <a:latin typeface="Times New Roman" pitchFamily="16" charset="0"/>
              <a:cs typeface="Times New Roman" pitchFamily="16" charset="0"/>
            </a:endParaRPr>
          </a:p>
          <a:p>
            <a:pPr marL="303213" indent="-227013" algn="just"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5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ΜΕΤΑ την υλοποίηση του σχεδίου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συνέχιση περαιτέρω διάδοσης (όπως περιγράφεται παραπάνω)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ανάπτυξη ιδεών για μελλοντική συνεργασία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αξιολόγηση των επιτευγμάτων και της επίδρασης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2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επικοινωνία με σχετικά μέσα</a:t>
            </a:r>
          </a:p>
          <a:p>
            <a:pPr>
              <a:tabLst>
                <a:tab pos="606425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l-GR" sz="15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επικοινωνία με φορείς χάραξης πολιτικής κατά περίπτωση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15900" y="1550988"/>
            <a:ext cx="8712200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ΠΟΤΕ ΠΡΕΠΕΙ ΝΑ ΠΡΑΓΜΑΤΟΠΟΙΟΥΝΤΑΙ ΔΡΑΣΤΗΡΙΟΤΗΤΕΣ ΔΙΑΔΟΣΗΣ ΚΑΙ ΑΞΙΟΠΟΙΗΣΗΣ</a:t>
            </a:r>
          </a:p>
        </p:txBody>
      </p:sp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AutoShape 1"/>
          <p:cNvSpPr>
            <a:spLocks noChangeArrowheads="1"/>
          </p:cNvSpPr>
          <p:nvPr/>
        </p:nvSpPr>
        <p:spPr bwMode="auto">
          <a:xfrm>
            <a:off x="755650" y="2157413"/>
            <a:ext cx="7704138" cy="4224337"/>
          </a:xfrm>
          <a:prstGeom prst="foldedCorner">
            <a:avLst>
              <a:gd name="adj" fmla="val 16667"/>
            </a:avLst>
          </a:prstGeom>
          <a:solidFill>
            <a:srgbClr val="E6E0EC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1F497D"/>
          </a:solidFill>
          <a:ln w="25560" cap="sq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115888"/>
            <a:ext cx="1189038" cy="1111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8913"/>
            <a:ext cx="2676525" cy="765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827088" y="2268538"/>
            <a:ext cx="7488237" cy="4481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Στοιχεία και αριθμητικά δεδομένα που αφορούν στον ιστότοπο των διοργανωτών του σχεδίου (ενημερώσεις, επισκέψεις, αναζητήσεις, παραπομπές)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Αριθμός συναντήσεων με σημαντικούς ενδιαφερόμενους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Αριθμός συμμετεχόντων που λαμβάνουν μέρος σε συζητήσεις και συνεδρίες πληροφόρησης (εργαστήρια, σεμινάρια, επανεξέταση από ομολόγους), μέτρα παρακολούθησης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Παραγωγή και κυκλοφορία προϊόντων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Κάλυψη από τα ΜΜΕ (άρθρα σε ενημερωτικά δελτία εξειδικευμένου Τύπου, δελτία τύπου, συνεντεύξεις κ.λπ.)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Προβολή στα μέσα κοινωνικής δικτύωσης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Συμμετοχή σε δημόσιες εκδηλώσεις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Δεσμοί με υπάρχοντα δίκτυα και διεθνικούς εταίρους, μεταφορά πληροφοριών και τεχνογνωσίας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Επίδραση σε μέτρα περιφερειακής, εθνικής, ευρωπαϊκής πολιτικής</a:t>
            </a:r>
          </a:p>
          <a:p>
            <a:pPr marL="215900" indent="-215900">
              <a:buSzPct val="45000"/>
              <a:buFont typeface="StarSymbol" charset="0"/>
              <a:buChar char="●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</a:pPr>
            <a:r>
              <a:rPr lang="el-GR" sz="1600" b="1" i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Ανατροφοδότηση από τελικούς χρήστες, άλλους ενδιαφερόμενους, ομολόγους, φορείς χάραξης πολιτικής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935038" y="1550988"/>
            <a:ext cx="7416800" cy="825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ΠΩΣ ΑΞΙΟΛΟΓΕΙΤΑΙ Η ΕΠΙΤΥΧΙΑ</a:t>
            </a:r>
            <a:r>
              <a:rPr lang="en-US" sz="2400" b="1" i="1">
                <a:solidFill>
                  <a:srgbClr val="672C94"/>
                </a:solidFill>
                <a:ea typeface="DejaVu Sans" charset="0"/>
                <a:cs typeface="DejaVu Sans" charset="0"/>
              </a:rPr>
              <a:t>;</a:t>
            </a:r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25" y="1895475"/>
            <a:ext cx="8156575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DejaVu Sans"/>
        <a:cs typeface="DejaVu Sans"/>
      </a:majorFont>
      <a:minorFont>
        <a:latin typeface="Calibri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619</Words>
  <Application>Microsoft Office PowerPoint</Application>
  <PresentationFormat>Προβολή στην οθόνη (4:3)</PresentationFormat>
  <Paragraphs>95</Paragraphs>
  <Slides>10</Slides>
  <Notes>10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maragos dimitris</dc:creator>
  <cp:lastModifiedBy>mfragou</cp:lastModifiedBy>
  <cp:revision>448</cp:revision>
  <cp:lastPrinted>1601-01-01T00:00:00Z</cp:lastPrinted>
  <dcterms:created xsi:type="dcterms:W3CDTF">2013-11-21T12:12:21Z</dcterms:created>
  <dcterms:modified xsi:type="dcterms:W3CDTF">2014-10-14T10:36:16Z</dcterms:modified>
</cp:coreProperties>
</file>