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5" r:id="rId3"/>
  </p:sldMasterIdLst>
  <p:notesMasterIdLst>
    <p:notesMasterId r:id="rId15"/>
  </p:notesMasterIdLst>
  <p:sldIdLst>
    <p:sldId id="256" r:id="rId4"/>
    <p:sldId id="263" r:id="rId5"/>
    <p:sldId id="264" r:id="rId6"/>
    <p:sldId id="265" r:id="rId7"/>
    <p:sldId id="267" r:id="rId8"/>
    <p:sldId id="266" r:id="rId9"/>
    <p:sldId id="270" r:id="rId10"/>
    <p:sldId id="268" r:id="rId11"/>
    <p:sldId id="271" r:id="rId12"/>
    <p:sldId id="272" r:id="rId13"/>
    <p:sldId id="261" r:id="rId14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CA7"/>
    <a:srgbClr val="F6F5F0"/>
    <a:srgbClr val="FCFC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E7F98-03AF-4395-9220-FE8B97C19CC1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3FF69-5DD6-4D0D-B3AA-4437B74E75B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0" lvl="1" indent="-228600">
              <a:buFont typeface="+mj-lt"/>
              <a:buNone/>
            </a:pPr>
            <a:endParaRPr lang="en-US" baseline="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3FF69-5DD6-4D0D-B3AA-4437B74E75B5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20000"/>
                <a:lumOff val="80000"/>
                <a:alpha val="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22203-1E68-4088-AA3A-BF3BCBE7F5B8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483B-106E-43BB-A12E-ABAF81AF19C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20000"/>
                <a:lumOff val="80000"/>
                <a:alpha val="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22203-1E68-4088-AA3A-BF3BCBE7F5B8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16/10/2014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483B-106E-43BB-A12E-ABAF81AF19C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95536" y="3573016"/>
            <a:ext cx="8352928" cy="2376264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Στάδια και διαδικασίες ελέγχου στα εγκεκριμένα σχέδια Στρατηγικών Συμπράξεων  ΚΑ2</a:t>
            </a:r>
          </a:p>
          <a:p>
            <a:endParaRPr lang="en-US" sz="25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Τεχνική Ημερίδα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KA2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: 15 Οκτωβρίου 2014,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Amalia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Hotel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Ευθυμία Χατζή, Υπεύθυνη Σχεδίων ΚΑ2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5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fbcdn-sphotos-g-a.akamaihd.net/hphotos-ak-xap1/v/t1.0-9/1381875_631888883528532_967024371_n.png?oh=33f9b7b5294ac5d6b131e2571e23d4b0&amp;oe=54824AA0&amp;__gda__=1422476835_f78ddae11e3b052f15cbcb4288933c7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8105775" cy="3000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6021288"/>
            <a:ext cx="2395693" cy="669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EU_flag-Erasmus_vect_PO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6092491"/>
            <a:ext cx="1800200" cy="593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96944" cy="648072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Τελικές επισημάνσεις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060848"/>
            <a:ext cx="8496944" cy="2376264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Λογιστική παρακολούθηση σε χωριστή λογιστική μερίδα και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τήρηση ξεχωριστού τραπεζικού λογαριασμού (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project dedicated bank account)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l-GR" sz="2000" u="sng" dirty="0" smtClean="0">
                <a:solidFill>
                  <a:schemeClr val="tx2">
                    <a:lumMod val="75000"/>
                  </a:schemeClr>
                </a:solidFill>
              </a:rPr>
              <a:t>οδηγούν </a:t>
            </a:r>
            <a:r>
              <a:rPr lang="en-US" sz="2000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000" u="sng" dirty="0" smtClean="0">
                <a:solidFill>
                  <a:schemeClr val="tx2">
                    <a:lumMod val="75000"/>
                  </a:schemeClr>
                </a:solidFill>
              </a:rPr>
              <a:t>σε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αποτελεσματικότητα και ευκολία ελέγχου</a:t>
            </a:r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ευκολία δημιουργίας αναφορών</a:t>
            </a:r>
          </a:p>
          <a:p>
            <a:pPr lvl="0" algn="ctr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διασφάλιση της καλής χρήσης της Ευρωπαϊκής χρηματοδότησης  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95536" y="4869160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Η Εθνική Μονάδα διατηρεί το δικαίωμα να προβεί σε επιπλέον ελέγχους ή να ζητήσει επιπρόσθετα υποστηρικτικά έγγραφα με σκοπό να διαπιστώσει τη καλή χρήση της επιχορήγησης.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304800" y="3044280"/>
            <a:ext cx="990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itchFamily="34" charset="0"/>
              </a:rPr>
              <a:t>••••••••••••••••••••••••••••••••••</a:t>
            </a:r>
            <a:endParaRPr lang="en-US" sz="44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9395" y="2998113"/>
            <a:ext cx="5985228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000" b="1" dirty="0" smtClean="0">
                <a:ln/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Keep Calm and Enjoy</a:t>
            </a:r>
          </a:p>
          <a:p>
            <a:pPr algn="ctr"/>
            <a:r>
              <a:rPr lang="en-US" sz="6500" b="1" dirty="0" smtClean="0">
                <a:ln/>
                <a:solidFill>
                  <a:schemeClr val="bg2">
                    <a:lumMod val="75000"/>
                  </a:schemeClr>
                </a:solidFill>
                <a:latin typeface="Corbel" pitchFamily="34" charset="0"/>
              </a:rPr>
              <a:t>Erasmus +</a:t>
            </a:r>
            <a:endParaRPr lang="en-US" sz="6500" b="1" dirty="0">
              <a:ln/>
              <a:solidFill>
                <a:schemeClr val="bg2">
                  <a:lumMod val="7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496944" cy="936104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Ο σκοπός των ελέγχων στα εγκεκριμένα σχέδια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3200" noProof="0" dirty="0" smtClean="0">
                <a:solidFill>
                  <a:schemeClr val="tx2">
                    <a:lumMod val="75000"/>
                  </a:schemeClr>
                </a:solidFill>
              </a:rPr>
              <a:t>Εξέταση και διαπίστωση της καλής χρήσης της Ευρωπαϊκής επιχορήγησης, δηλαδή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15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3200" noProof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Εξέταση της ποιότητα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ς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των παραδοτέων 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του φυσικού αντικειμένου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Εξέταση της βέλτιστης χρήσης των Ευρωπαϊκών πόρων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Παροχή υποστήριξης στην υλοποίηση του σχεδίου</a:t>
            </a:r>
            <a:endParaRPr kumimoji="0" lang="el-GR" sz="32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Χρόνος πραγματοποίησης των ελέγχων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Υπότιτλος"/>
          <p:cNvSpPr txBox="1">
            <a:spLocks/>
          </p:cNvSpPr>
          <p:nvPr/>
        </p:nvSpPr>
        <p:spPr>
          <a:xfrm>
            <a:off x="323528" y="2276872"/>
            <a:ext cx="8496944" cy="1728192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Κατά τη διάρκεια υλοποίησης του σχεδίου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Μετά τη λήξη του χρόνου υλοποίησης και για 5 χρόνια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5 - Υπότιτλος"/>
          <p:cNvSpPr txBox="1">
            <a:spLocks/>
          </p:cNvSpPr>
          <p:nvPr/>
        </p:nvSpPr>
        <p:spPr>
          <a:xfrm>
            <a:off x="323528" y="4149080"/>
            <a:ext cx="849694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ποιους</a:t>
            </a:r>
            <a:r>
              <a:rPr kumimoji="0" lang="el-G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πραγματοποιούνται οι έλεγχοι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Υπότιτλος"/>
          <p:cNvSpPr txBox="1">
            <a:spLocks/>
          </p:cNvSpPr>
          <p:nvPr/>
        </p:nvSpPr>
        <p:spPr>
          <a:xfrm>
            <a:off x="323528" y="4797152"/>
            <a:ext cx="8496944" cy="1728192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</a:t>
            </a:r>
            <a:r>
              <a:rPr kumimoji="0" lang="el-GR" sz="25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στελέχη της Εθνικής Μονάδας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2500" baseline="0" dirty="0" smtClean="0">
                <a:solidFill>
                  <a:schemeClr val="tx2">
                    <a:lumMod val="75000"/>
                  </a:schemeClr>
                </a:solidFill>
              </a:rPr>
              <a:t>Από</a:t>
            </a:r>
            <a:r>
              <a:rPr lang="el-GR" sz="2500" dirty="0" smtClean="0">
                <a:solidFill>
                  <a:schemeClr val="tx2">
                    <a:lumMod val="75000"/>
                  </a:schemeClr>
                </a:solidFill>
              </a:rPr>
              <a:t> εξωτερικούς εμπειρογνώμονες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2500" dirty="0" smtClean="0">
                <a:solidFill>
                  <a:schemeClr val="tx2">
                    <a:lumMod val="75000"/>
                  </a:schemeClr>
                </a:solidFill>
              </a:rPr>
              <a:t>Από εξωτερικούς ελεγκτές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την Ευρωπαϊκή Επιτροπή και το Ευρωπαϊκό</a:t>
            </a:r>
            <a:r>
              <a:rPr kumimoji="0" lang="el-GR" sz="25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Σώμα ελεγκτών</a:t>
            </a:r>
            <a:endParaRPr kumimoji="0" lang="el-GR" sz="25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Είδη Ελέγχων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(1)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6" name="Rectangle 22"/>
          <p:cNvSpPr/>
          <p:nvPr/>
        </p:nvSpPr>
        <p:spPr>
          <a:xfrm>
            <a:off x="467544" y="2780928"/>
            <a:ext cx="8424936" cy="338437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0" rtlCol="0" anchor="t" anchorCtr="0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Πραγματοποιείται σε όλα τα σχέδια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Η έκθεση καταχωρείται στο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mobility tool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και αποστέλλεται σε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hard copy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στην Εθνική Μονάδα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Ελέγχεται η πορεία υλοποίησης του φυσικού αντικειμένου 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Ελέγχεται η πρόοδος του οικονομικού αντικειμένου σύμφωνα με τον εγκεκριμένο προϋπολογισμό και τους όρους υλοποίησης (μεταφορές ποσών στους εταίρους, μεταφορές ποσών ανάμεσα στις κατηγορίες δαπάνης χωρίς τροποποίηση της σύμβασης)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95536" y="1844824"/>
            <a:ext cx="8424936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Έλεγχος Ενδιάμεσης Έκθεσης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/ Interim Report Check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cxnSp>
        <p:nvCxnSpPr>
          <p:cNvPr id="18" name="Straight Connector 25"/>
          <p:cNvCxnSpPr/>
          <p:nvPr/>
        </p:nvCxnSpPr>
        <p:spPr>
          <a:xfrm>
            <a:off x="1043608" y="1916832"/>
            <a:ext cx="0" cy="829816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395536" y="184482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tx2">
                    <a:lumMod val="75000"/>
                  </a:schemeClr>
                </a:solidFill>
                <a:latin typeface="Calisto MT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Είδη Ελέγχων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(2)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95536" y="1844824"/>
            <a:ext cx="8424936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l-GR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Έλεγχος Τελικής Έκθεσης </a:t>
            </a:r>
            <a:r>
              <a:rPr lang="en-US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/ Final Report Check</a:t>
            </a:r>
            <a:endParaRPr lang="en-US" sz="2400" dirty="0">
              <a:solidFill>
                <a:srgbClr val="1F497D">
                  <a:lumMod val="7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18" name="Straight Connector 25"/>
          <p:cNvCxnSpPr/>
          <p:nvPr/>
        </p:nvCxnSpPr>
        <p:spPr>
          <a:xfrm>
            <a:off x="1043608" y="1916832"/>
            <a:ext cx="0" cy="829816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395536" y="184482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1F497D">
                    <a:lumMod val="75000"/>
                  </a:srgbClr>
                </a:solidFill>
                <a:latin typeface="Calisto MT" pitchFamily="18" charset="0"/>
              </a:rPr>
              <a:t>2</a:t>
            </a:r>
            <a:endParaRPr lang="en-US" sz="5000" dirty="0">
              <a:solidFill>
                <a:srgbClr val="1F497D">
                  <a:lumMod val="75000"/>
                </a:srgbClr>
              </a:solidFill>
              <a:latin typeface="Calisto MT" pitchFamily="18" charset="0"/>
            </a:endParaRPr>
          </a:p>
        </p:txBody>
      </p:sp>
      <p:sp>
        <p:nvSpPr>
          <p:cNvPr id="13" name="Rectangle 22"/>
          <p:cNvSpPr/>
          <p:nvPr/>
        </p:nvSpPr>
        <p:spPr>
          <a:xfrm>
            <a:off x="395536" y="2924944"/>
            <a:ext cx="8424936" cy="36724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0" rtlCol="0" anchor="t" anchorCtr="0"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Πραγματοποιείται σε όλα τα σχέδια και οδηγεί σε αποπληρωμή σχεδίου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Ελέγχεται το σύνολο του φυσικού αντικειμένου 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Ελέγχεται το σύνολο της επιλεξιμότητας των δαπανών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Περικόπτονται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οι μη επιλέξιμες δαπάνες</a:t>
            </a:r>
          </a:p>
          <a:p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Περικόπτεται μέρος της επιχορήγησης λόγω φυσικού αντικειμένου ανάλογα με τη βαθμολογία του σχεδίου (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max 100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πόντοι):</a:t>
            </a:r>
          </a:p>
          <a:p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el-GR" dirty="0" smtClean="0">
                <a:solidFill>
                  <a:srgbClr val="FF0000"/>
                </a:solidFill>
                <a:latin typeface="Gill Sans MT" pitchFamily="34" charset="0"/>
              </a:rPr>
              <a:t>25% επιχορήγησης 	41-50 πόντοι</a:t>
            </a:r>
          </a:p>
          <a:p>
            <a:r>
              <a:rPr lang="el-GR" dirty="0" smtClean="0">
                <a:solidFill>
                  <a:srgbClr val="FF0000"/>
                </a:solidFill>
                <a:latin typeface="Gill Sans MT" pitchFamily="34" charset="0"/>
              </a:rPr>
              <a:t>50% επιχορήγησης	26-40 πόντοι</a:t>
            </a:r>
          </a:p>
          <a:p>
            <a:r>
              <a:rPr lang="el-GR" dirty="0" smtClean="0">
                <a:solidFill>
                  <a:srgbClr val="FF0000"/>
                </a:solidFill>
                <a:latin typeface="Gill Sans MT" pitchFamily="34" charset="0"/>
              </a:rPr>
              <a:t>75% επιχορήγησης	  0-25 πόντοι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	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23" name="22 - Δεξιό βέλος"/>
          <p:cNvSpPr/>
          <p:nvPr/>
        </p:nvSpPr>
        <p:spPr>
          <a:xfrm>
            <a:off x="2555776" y="5373216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Είδη Ελέγχων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95536" y="1844824"/>
            <a:ext cx="8424936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l-GR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Έλεγχος Δικαιολογητικών φακέλου στα γραφεία της Εθνικής Μονάδας </a:t>
            </a:r>
            <a:r>
              <a:rPr lang="en-US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/ Desk Check</a:t>
            </a:r>
            <a:endParaRPr lang="en-US" sz="2400" dirty="0">
              <a:solidFill>
                <a:srgbClr val="1F497D">
                  <a:lumMod val="7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18" name="Straight Connector 25"/>
          <p:cNvCxnSpPr/>
          <p:nvPr/>
        </p:nvCxnSpPr>
        <p:spPr>
          <a:xfrm>
            <a:off x="1043608" y="1916832"/>
            <a:ext cx="0" cy="829816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395536" y="184482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dirty="0" smtClean="0">
                <a:solidFill>
                  <a:srgbClr val="1F497D">
                    <a:lumMod val="75000"/>
                  </a:srgbClr>
                </a:solidFill>
                <a:latin typeface="Calisto MT" pitchFamily="18" charset="0"/>
              </a:rPr>
              <a:t>3</a:t>
            </a:r>
            <a:endParaRPr lang="en-US" sz="5000" dirty="0">
              <a:solidFill>
                <a:srgbClr val="1F497D">
                  <a:lumMod val="75000"/>
                </a:srgbClr>
              </a:solidFill>
              <a:latin typeface="Calisto MT" pitchFamily="18" charset="0"/>
            </a:endParaRPr>
          </a:p>
        </p:txBody>
      </p:sp>
      <p:sp>
        <p:nvSpPr>
          <p:cNvPr id="12" name="Rectangle 22"/>
          <p:cNvSpPr/>
          <p:nvPr/>
        </p:nvSpPr>
        <p:spPr>
          <a:xfrm>
            <a:off x="395536" y="2924944"/>
            <a:ext cx="8424936" cy="35283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0" rtlCol="0" anchor="t" anchorCtr="0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Πρόκειται για ενδελεχή έλεγχο των υποστηρικτικών παραστατικών, όπως ορίζονται στη σύμβαση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Πραγματοποιείται σε ποσοστό σχεδίων (έως 100% των εγκεκριμένων)</a:t>
            </a:r>
          </a:p>
          <a:p>
            <a:endParaRPr lang="el-GR" sz="10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Αποστέλλονται πρωτότυπα παραστατικά στην Εθνική Μονάδα</a:t>
            </a:r>
          </a:p>
          <a:p>
            <a:endParaRPr lang="el-GR" sz="10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Περικόπτονται οι μη επιλέξιμες δαπάνες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Συχνά συνδυάζεται με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interim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και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final 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report checks</a:t>
            </a:r>
            <a:endParaRPr lang="el-GR" sz="24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Είδη Ελέγχων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95536" y="1772816"/>
            <a:ext cx="8424936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l-GR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Έλεγχος Δικαιολογητικών φακέλου στα γραφεία της Εθνικής Μονάδας </a:t>
            </a:r>
            <a:r>
              <a:rPr lang="en-US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/ Desk Check</a:t>
            </a:r>
            <a:endParaRPr lang="en-US" sz="2400" dirty="0">
              <a:solidFill>
                <a:srgbClr val="1F497D">
                  <a:lumMod val="7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18" name="Straight Connector 25"/>
          <p:cNvCxnSpPr/>
          <p:nvPr/>
        </p:nvCxnSpPr>
        <p:spPr>
          <a:xfrm>
            <a:off x="1043608" y="1916832"/>
            <a:ext cx="0" cy="829816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395536" y="184482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1F497D">
                    <a:lumMod val="75000"/>
                  </a:srgbClr>
                </a:solidFill>
                <a:latin typeface="Calisto MT" pitchFamily="18" charset="0"/>
              </a:rPr>
              <a:t>3</a:t>
            </a:r>
            <a:endParaRPr lang="en-US" sz="5000" dirty="0">
              <a:solidFill>
                <a:srgbClr val="1F497D">
                  <a:lumMod val="75000"/>
                </a:srgbClr>
              </a:solidFill>
              <a:latin typeface="Calisto MT" pitchFamily="18" charset="0"/>
            </a:endParaRPr>
          </a:p>
        </p:txBody>
      </p:sp>
      <p:sp>
        <p:nvSpPr>
          <p:cNvPr id="13" name="Rectangle 22"/>
          <p:cNvSpPr/>
          <p:nvPr/>
        </p:nvSpPr>
        <p:spPr>
          <a:xfrm>
            <a:off x="395536" y="2636912"/>
            <a:ext cx="8424936" cy="36724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0" rtlCol="0" anchor="t" anchorCtr="0"/>
          <a:lstStyle/>
          <a:p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Ποια είναι τα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supporting documents:</a:t>
            </a:r>
            <a:endParaRPr lang="el-GR" sz="1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Project Management</a:t>
            </a:r>
            <a:r>
              <a:rPr lang="el-GR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-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Λεπτομερής καταγραφή και περιγραφή των ενεργειών στο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final report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και στην πλατφόρμα διάδοσης</a:t>
            </a:r>
            <a:endParaRPr lang="en-US" sz="1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Transnational project meetings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– Ενυπόγραφη δήλωση του οργανισμού της χώρας υποδοχής με αναφορά στα άτομα, τον σκοπό του ταξιδίου, τις ακριβείς ημερομηνίες, εισιτήρια ή τιμολόγιο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αγοράς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,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boarding passes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endParaRPr lang="en-US" sz="1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Intellectual Outputs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-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Καταγραφή στην πλατφόρμα διάδοσης, ατομικά φύλλα χρόνου (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time sheets),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αποδεικτικά εργασιακής σχέσης</a:t>
            </a:r>
            <a:endParaRPr lang="en-US" sz="1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Multiplier Events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-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Λεπτομερής καταγραφή και περιγραφή στο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final report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, ενυπόγραφη λίστα συμμετεχόντων με όνομα, ημερομηνία και μέρος γεγονότος και στοιχεία συμμετεχόντων (όνομα,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e-mail,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υπογραφή και όνομα και διεύθυνση αποστολέα οργανισμού), αναλυτική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agenda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γεγονότων και υλικό που διανεμήθηκε</a:t>
            </a:r>
          </a:p>
          <a:p>
            <a:pPr>
              <a:buFont typeface="Arial" pitchFamily="34" charset="0"/>
              <a:buChar char="•"/>
            </a:pPr>
            <a:r>
              <a:rPr lang="en-US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Learning, teaching and training activities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– Ενυπόγραφη δήλωση του οργανισμού της χώρας υποδοχής με αναφορά στα άτομα, τον σκοπό του ταξιδίου, τις ακριβείς ημερομηνίες, εισιτήρια ή τιμολόγιο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αγοράς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, boarding passes </a:t>
            </a:r>
            <a:endParaRPr lang="el-GR" sz="1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5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Special needs, Exceptional Costs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–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Τιμολόγια (στο 100% της δαπάνης)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15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καταγεγραμμένα στο λογιστικό σύστημα</a:t>
            </a:r>
            <a:endParaRPr lang="en-US" sz="1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endParaRPr lang="el-GR" sz="16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l-GR" sz="16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u="sng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l-GR" sz="16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endParaRPr lang="el-GR" sz="16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endParaRPr lang="el-GR" sz="16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Είδη Ελέγχων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95536" y="1844824"/>
            <a:ext cx="8424936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l-GR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Έλεγχος στον χώρο του φορέα </a:t>
            </a:r>
            <a:r>
              <a:rPr lang="en-US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/ On the Spot Check - Audit</a:t>
            </a:r>
            <a:endParaRPr lang="en-US" sz="2400" dirty="0">
              <a:solidFill>
                <a:srgbClr val="1F497D">
                  <a:lumMod val="7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18" name="Straight Connector 25"/>
          <p:cNvCxnSpPr/>
          <p:nvPr/>
        </p:nvCxnSpPr>
        <p:spPr>
          <a:xfrm>
            <a:off x="1043608" y="1916832"/>
            <a:ext cx="0" cy="829816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395536" y="184482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dirty="0" smtClean="0">
                <a:solidFill>
                  <a:srgbClr val="1F497D">
                    <a:lumMod val="75000"/>
                  </a:srgbClr>
                </a:solidFill>
                <a:latin typeface="Calisto MT" pitchFamily="18" charset="0"/>
              </a:rPr>
              <a:t>4</a:t>
            </a:r>
            <a:endParaRPr lang="en-US" sz="5000" dirty="0">
              <a:solidFill>
                <a:srgbClr val="1F497D">
                  <a:lumMod val="75000"/>
                </a:srgbClr>
              </a:solidFill>
              <a:latin typeface="Calisto MT" pitchFamily="18" charset="0"/>
            </a:endParaRPr>
          </a:p>
        </p:txBody>
      </p:sp>
      <p:sp>
        <p:nvSpPr>
          <p:cNvPr id="12" name="Rectangle 22"/>
          <p:cNvSpPr/>
          <p:nvPr/>
        </p:nvSpPr>
        <p:spPr>
          <a:xfrm>
            <a:off x="395536" y="3068960"/>
            <a:ext cx="8424936" cy="324036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0" rtlCol="0" anchor="t" anchorCtr="0"/>
          <a:lstStyle/>
          <a:p>
            <a:pPr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Ελέγχονται η πραγματοποίηση και η </a:t>
            </a:r>
            <a:r>
              <a:rPr lang="el-GR" sz="2000" dirty="0" err="1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επιλεξιμότητα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των δαπανών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Πραγματοποιείται σε ποσοστό σχεδίων (έως 100% των εγκεκριμένων)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κατά την υλοποίηση του σχεδίου (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during action)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ή μετά την ολοκλήρωση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(after action)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Μπορεί να συνδυαστεί με </a:t>
            </a:r>
            <a:r>
              <a:rPr lang="en-US" sz="20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monitoring visit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φυσικού αντικειμένου όταν πραγματοποιείται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during action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Προηγείται επίσημη ενημέρωση η οποία περιλαμβάνει λίστα παραστατικών και αποδεικτικών που θα ζητηθούν</a:t>
            </a:r>
          </a:p>
          <a:p>
            <a:pPr>
              <a:buFont typeface="Arial" pitchFamily="34" charset="0"/>
              <a:buChar char="•"/>
            </a:pPr>
            <a:endParaRPr lang="el-GR" sz="500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Απάντηση (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feedback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) της Εθνικής Μονάδας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μέσα σε 30 ημέρες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496944" cy="79208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Είδη Ελέγχων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7" name="6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4 - Εικόνα" descr="EU flag-Erasmus+_vect_P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2677147" cy="7647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8 - Εικόνα" descr="ik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116632"/>
            <a:ext cx="1190079" cy="1110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5 - Υπότιτλος"/>
          <p:cNvSpPr txBox="1">
            <a:spLocks/>
          </p:cNvSpPr>
          <p:nvPr/>
        </p:nvSpPr>
        <p:spPr>
          <a:xfrm>
            <a:off x="323528" y="24208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5 - Υπότιτλος"/>
          <p:cNvSpPr txBox="1">
            <a:spLocks/>
          </p:cNvSpPr>
          <p:nvPr/>
        </p:nvSpPr>
        <p:spPr>
          <a:xfrm>
            <a:off x="475928" y="2573288"/>
            <a:ext cx="849694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l-GR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395536" y="1844824"/>
            <a:ext cx="8424936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l-GR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Έλεγχος στον χώρο του φορέα </a:t>
            </a:r>
            <a:r>
              <a:rPr lang="en-US" sz="2400" dirty="0" smtClean="0">
                <a:solidFill>
                  <a:srgbClr val="1F497D">
                    <a:lumMod val="75000"/>
                  </a:srgbClr>
                </a:solidFill>
                <a:latin typeface="Gill Sans MT" pitchFamily="34" charset="0"/>
              </a:rPr>
              <a:t>/ On the Spot Check - Audit</a:t>
            </a:r>
            <a:endParaRPr lang="en-US" sz="2400" dirty="0">
              <a:solidFill>
                <a:srgbClr val="1F497D">
                  <a:lumMod val="7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18" name="Straight Connector 25"/>
          <p:cNvCxnSpPr/>
          <p:nvPr/>
        </p:nvCxnSpPr>
        <p:spPr>
          <a:xfrm>
            <a:off x="1043608" y="1916832"/>
            <a:ext cx="0" cy="829816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395536" y="184482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1F497D">
                    <a:lumMod val="75000"/>
                  </a:srgbClr>
                </a:solidFill>
                <a:latin typeface="Calisto MT" pitchFamily="18" charset="0"/>
              </a:rPr>
              <a:t>4</a:t>
            </a:r>
            <a:endParaRPr lang="en-US" sz="5000" dirty="0">
              <a:solidFill>
                <a:srgbClr val="1F497D">
                  <a:lumMod val="75000"/>
                </a:srgbClr>
              </a:solidFill>
              <a:latin typeface="Calisto MT" pitchFamily="18" charset="0"/>
            </a:endParaRPr>
          </a:p>
        </p:txBody>
      </p:sp>
      <p:sp>
        <p:nvSpPr>
          <p:cNvPr id="13" name="Rectangle 22"/>
          <p:cNvSpPr/>
          <p:nvPr/>
        </p:nvSpPr>
        <p:spPr>
          <a:xfrm>
            <a:off x="395536" y="2924944"/>
            <a:ext cx="8424936" cy="36724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0" rtlCol="0" anchor="t" anchorCtr="0"/>
          <a:lstStyle/>
          <a:p>
            <a:r>
              <a:rPr lang="el-GR" sz="2200" u="sng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Τι ενδέχεται να ελεγχθεί: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Καταχώρηση των δαπανών στα λογιστικά βιβλία του φορέα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Extrait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τραπεζικού λογαριασμού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Παραστατικά εξόφλησης δαπανών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Παραστατικά εξόφλησης μισθολογικού κόστους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Συμβάσεις προσωπικού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Καταβολές μισθοδοσίας προσωπικού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Καταβολές ασφαλιστικών εισφορών 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Τιμολόγια 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Παραστατικά πραγματοποίησης ταξιδιών</a:t>
            </a:r>
          </a:p>
          <a:p>
            <a:pPr>
              <a:buFont typeface="Arial" pitchFamily="34" charset="0"/>
              <a:buChar char="•"/>
            </a:pPr>
            <a:endParaRPr lang="el-GR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733</Words>
  <Application>Microsoft Office PowerPoint</Application>
  <PresentationFormat>Προβολή στην οθόνη (4:3)</PresentationFormat>
  <Paragraphs>119</Paragraphs>
  <Slides>11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Θέμα του Office</vt:lpstr>
      <vt:lpstr>8_Office Theme</vt:lpstr>
      <vt:lpstr>1_Θέμα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echatz</dc:creator>
  <cp:lastModifiedBy>echatz</cp:lastModifiedBy>
  <cp:revision>76</cp:revision>
  <dcterms:created xsi:type="dcterms:W3CDTF">2014-10-03T11:36:23Z</dcterms:created>
  <dcterms:modified xsi:type="dcterms:W3CDTF">2014-10-16T08:55:35Z</dcterms:modified>
</cp:coreProperties>
</file>