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265" r:id="rId3"/>
    <p:sldId id="309" r:id="rId4"/>
    <p:sldId id="311" r:id="rId5"/>
    <p:sldId id="327" r:id="rId6"/>
    <p:sldId id="281" r:id="rId7"/>
    <p:sldId id="282" r:id="rId8"/>
    <p:sldId id="312" r:id="rId9"/>
    <p:sldId id="313" r:id="rId10"/>
    <p:sldId id="329" r:id="rId11"/>
    <p:sldId id="314" r:id="rId12"/>
    <p:sldId id="330" r:id="rId13"/>
    <p:sldId id="316" r:id="rId14"/>
    <p:sldId id="320" r:id="rId15"/>
    <p:sldId id="315" r:id="rId16"/>
    <p:sldId id="319" r:id="rId17"/>
    <p:sldId id="318" r:id="rId18"/>
    <p:sldId id="317" r:id="rId19"/>
    <p:sldId id="321" r:id="rId20"/>
    <p:sldId id="322" r:id="rId21"/>
    <p:sldId id="323" r:id="rId22"/>
    <p:sldId id="324" r:id="rId23"/>
    <p:sldId id="325" r:id="rId24"/>
    <p:sldId id="326" r:id="rId25"/>
    <p:sldId id="306"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947" autoAdjust="0"/>
  </p:normalViewPr>
  <p:slideViewPr>
    <p:cSldViewPr>
      <p:cViewPr varScale="1">
        <p:scale>
          <a:sx n="60" d="100"/>
          <a:sy n="60" d="100"/>
        </p:scale>
        <p:origin x="-1052"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8D030BA-6E8C-4C77-9E2C-BA497799E965}" type="datetimeFigureOut">
              <a:rPr lang="el-GR" smtClean="0"/>
              <a:pPr/>
              <a:t>16/10/2014</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49454D6-B69E-4D52-9F58-92EDB3340558}" type="slidenum">
              <a:rPr lang="el-GR" smtClean="0"/>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91032B-ADC8-4664-B8DB-F675C8CC986D}" type="datetimeFigureOut">
              <a:rPr lang="el-GR" smtClean="0"/>
              <a:pPr/>
              <a:t>16/10/2014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2808A1-100F-4798-8A32-2B88A9AF2319}" type="slidenum">
              <a:rPr lang="el-GR" smtClean="0"/>
              <a:pPr/>
              <a:t>‹#›</a:t>
            </a:fld>
            <a:endParaRPr lang="el-GR"/>
          </a:p>
        </p:txBody>
      </p:sp>
    </p:spTree>
    <p:extLst>
      <p:ext uri="{BB962C8B-B14F-4D97-AF65-F5344CB8AC3E}">
        <p14:creationId xmlns="" xmlns:p14="http://schemas.microsoft.com/office/powerpoint/2010/main" val="958792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xfrm>
            <a:off x="170813" y="4240209"/>
            <a:ext cx="6516377" cy="4376141"/>
          </a:xfrm>
          <a:noFill/>
        </p:spPr>
        <p:txBody>
          <a:bodyPr/>
          <a:lstStyle/>
          <a:p>
            <a:pPr>
              <a:spcBef>
                <a:spcPct val="0"/>
              </a:spcBef>
            </a:pPr>
            <a:endParaRPr lang="en-GB" altLang="en-US" sz="1400" b="1" smtClean="0">
              <a:latin typeface="Arial" charset="0"/>
            </a:endParaRPr>
          </a:p>
        </p:txBody>
      </p:sp>
      <p:sp>
        <p:nvSpPr>
          <p:cNvPr id="140292" name="Slide Number Placeholder 3"/>
          <p:cNvSpPr>
            <a:spLocks noGrp="1"/>
          </p:cNvSpPr>
          <p:nvPr>
            <p:ph type="sldNum" sz="quarter" idx="5"/>
          </p:nvPr>
        </p:nvSpPr>
        <p:spPr>
          <a:noFill/>
          <a:ln>
            <a:miter lim="800000"/>
            <a:headEnd/>
            <a:tailEnd/>
          </a:ln>
        </p:spPr>
        <p:txBody>
          <a:bodyPr/>
          <a:lstStyle/>
          <a:p>
            <a:fld id="{71CC80B6-BC11-434B-B41F-DBB0625406C7}" type="slidenum">
              <a:rPr lang="en-GB" altLang="en-US">
                <a:solidFill>
                  <a:srgbClr val="000000"/>
                </a:solidFill>
              </a:rPr>
              <a:pPr/>
              <a:t>2</a:t>
            </a:fld>
            <a:endParaRPr lang="en-GB" altLang="en-US">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a:ln/>
        </p:spPr>
      </p:sp>
      <p:sp>
        <p:nvSpPr>
          <p:cNvPr id="156675" name="Notes Placeholder 2"/>
          <p:cNvSpPr>
            <a:spLocks noGrp="1"/>
          </p:cNvSpPr>
          <p:nvPr>
            <p:ph type="body" idx="1"/>
          </p:nvPr>
        </p:nvSpPr>
        <p:spPr>
          <a:xfrm>
            <a:off x="306503" y="4305982"/>
            <a:ext cx="6244994" cy="4311829"/>
          </a:xfrm>
          <a:noFill/>
        </p:spPr>
        <p:txBody>
          <a:bodyPr/>
          <a:lstStyle/>
          <a:p>
            <a:pPr marL="182563" indent="-182563"/>
            <a:endParaRPr lang="en-GB" altLang="en-US" sz="1800" b="1" smtClean="0"/>
          </a:p>
        </p:txBody>
      </p:sp>
      <p:sp>
        <p:nvSpPr>
          <p:cNvPr id="156676" name="Slide Number Placeholder 3"/>
          <p:cNvSpPr>
            <a:spLocks noGrp="1"/>
          </p:cNvSpPr>
          <p:nvPr>
            <p:ph type="sldNum" sz="quarter" idx="5"/>
          </p:nvPr>
        </p:nvSpPr>
        <p:spPr>
          <a:noFill/>
          <a:ln>
            <a:miter lim="800000"/>
            <a:headEnd/>
            <a:tailEnd/>
          </a:ln>
        </p:spPr>
        <p:txBody>
          <a:bodyPr/>
          <a:lstStyle/>
          <a:p>
            <a:fld id="{96CD53BC-9A1E-4940-945E-407212700A8B}" type="slidenum">
              <a:rPr lang="en-GB" altLang="en-US">
                <a:solidFill>
                  <a:srgbClr val="000000"/>
                </a:solidFill>
              </a:rPr>
              <a:pPr/>
              <a:t>6</a:t>
            </a:fld>
            <a:endParaRPr lang="en-GB" alt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p:cNvSpPr>
            <a:spLocks noGrp="1" noRot="1" noChangeAspect="1" noTextEdit="1"/>
          </p:cNvSpPr>
          <p:nvPr>
            <p:ph type="sldImg"/>
          </p:nvPr>
        </p:nvSpPr>
        <p:spPr>
          <a:ln/>
        </p:spPr>
      </p:sp>
      <p:sp>
        <p:nvSpPr>
          <p:cNvPr id="157699" name="Notes Placeholder 2"/>
          <p:cNvSpPr>
            <a:spLocks noGrp="1"/>
          </p:cNvSpPr>
          <p:nvPr>
            <p:ph type="body" idx="1"/>
          </p:nvPr>
        </p:nvSpPr>
        <p:spPr>
          <a:xfrm>
            <a:off x="306503" y="4305982"/>
            <a:ext cx="6244994" cy="4311829"/>
          </a:xfrm>
          <a:noFill/>
        </p:spPr>
        <p:txBody>
          <a:bodyPr/>
          <a:lstStyle/>
          <a:p>
            <a:pPr marL="182563" indent="-182563"/>
            <a:endParaRPr lang="en-GB" altLang="en-US" sz="1800" b="1" smtClean="0"/>
          </a:p>
        </p:txBody>
      </p:sp>
      <p:sp>
        <p:nvSpPr>
          <p:cNvPr id="157700" name="Slide Number Placeholder 3"/>
          <p:cNvSpPr>
            <a:spLocks noGrp="1"/>
          </p:cNvSpPr>
          <p:nvPr>
            <p:ph type="sldNum" sz="quarter" idx="5"/>
          </p:nvPr>
        </p:nvSpPr>
        <p:spPr>
          <a:noFill/>
          <a:ln>
            <a:miter lim="800000"/>
            <a:headEnd/>
            <a:tailEnd/>
          </a:ln>
        </p:spPr>
        <p:txBody>
          <a:bodyPr/>
          <a:lstStyle/>
          <a:p>
            <a:fld id="{CDF7E3B9-8DB5-4F2E-859F-131F02B3147A}" type="slidenum">
              <a:rPr lang="en-GB" altLang="en-US">
                <a:solidFill>
                  <a:srgbClr val="000000"/>
                </a:solidFill>
              </a:rPr>
              <a:pPr/>
              <a:t>7</a:t>
            </a:fld>
            <a:endParaRPr lang="en-GB" alt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BEE13F48-595A-4CF3-8EA4-849FC46DCFFB}" type="datetimeFigureOut">
              <a:rPr lang="el-GR" smtClean="0"/>
              <a:pPr/>
              <a:t>16/10/2014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3670FFB-6A35-4823-972D-5C13F830B247}"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EE13F48-595A-4CF3-8EA4-849FC46DCFFB}" type="datetimeFigureOut">
              <a:rPr lang="el-GR" smtClean="0"/>
              <a:pPr/>
              <a:t>16/10/2014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3670FFB-6A35-4823-972D-5C13F830B24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EE13F48-595A-4CF3-8EA4-849FC46DCFFB}" type="datetimeFigureOut">
              <a:rPr lang="el-GR" smtClean="0"/>
              <a:pPr/>
              <a:t>16/10/2014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3670FFB-6A35-4823-972D-5C13F830B247}"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only slide">
    <p:spTree>
      <p:nvGrpSpPr>
        <p:cNvPr id="1" name=""/>
        <p:cNvGrpSpPr/>
        <p:nvPr/>
      </p:nvGrpSpPr>
      <p:grpSpPr>
        <a:xfrm>
          <a:off x="0" y="0"/>
          <a:ext cx="0" cy="0"/>
          <a:chOff x="0" y="0"/>
          <a:chExt cx="0" cy="0"/>
        </a:xfrm>
      </p:grpSpPr>
      <p:sp>
        <p:nvSpPr>
          <p:cNvPr id="5" name="Rectangle 7"/>
          <p:cNvSpPr>
            <a:spLocks noChangeArrowheads="1"/>
          </p:cNvSpPr>
          <p:nvPr userDrawn="1"/>
        </p:nvSpPr>
        <p:spPr bwMode="auto">
          <a:xfrm>
            <a:off x="4140200" y="6597650"/>
            <a:ext cx="863600" cy="260350"/>
          </a:xfrm>
          <a:prstGeom prst="rect">
            <a:avLst/>
          </a:prstGeom>
          <a:solidFill>
            <a:srgbClr val="F7C943"/>
          </a:solidFill>
          <a:ln w="9525" algn="ctr">
            <a:solidFill>
              <a:srgbClr val="F7C943"/>
            </a:solidFill>
            <a:miter lim="800000"/>
            <a:headEnd/>
            <a:tailEnd/>
          </a:ln>
          <a:effectLst>
            <a:outerShdw dist="23000" dir="5400000" rotWithShape="0">
              <a:srgbClr val="000000">
                <a:alpha val="34998"/>
              </a:srgbClr>
            </a:outerShdw>
          </a:effectLst>
        </p:spPr>
        <p:txBody>
          <a:bodyPr anchor="ctr"/>
          <a:lstStyle/>
          <a:p>
            <a:pPr algn="ctr" eaLnBrk="1" hangingPunct="1"/>
            <a:endParaRPr lang="fr-FR" altLang="en-US">
              <a:solidFill>
                <a:srgbClr val="FFFFFF"/>
              </a:solidFill>
              <a:latin typeface="Verdana Bold" pitchFamily="34" charset="0"/>
            </a:endParaRPr>
          </a:p>
        </p:txBody>
      </p:sp>
      <p:sp>
        <p:nvSpPr>
          <p:cNvPr id="6" name="Date Placeholder 3"/>
          <p:cNvSpPr txBox="1">
            <a:spLocks/>
          </p:cNvSpPr>
          <p:nvPr userDrawn="1"/>
        </p:nvSpPr>
        <p:spPr>
          <a:xfrm>
            <a:off x="6659563" y="6381750"/>
            <a:ext cx="2133600" cy="365125"/>
          </a:xfrm>
          <a:prstGeom prst="rect">
            <a:avLst/>
          </a:prstGeom>
        </p:spPr>
        <p:txBody>
          <a:bodyPr/>
          <a:lstStyle>
            <a:lvl1pPr algn="r">
              <a:defRPr baseline="0">
                <a:solidFill>
                  <a:schemeClr val="bg1"/>
                </a:solidFill>
              </a:defRPr>
            </a:lvl1pPr>
          </a:lstStyle>
          <a:p>
            <a:pPr eaLnBrk="1" fontAlgn="auto" hangingPunct="1">
              <a:spcBef>
                <a:spcPts val="0"/>
              </a:spcBef>
              <a:spcAft>
                <a:spcPts val="0"/>
              </a:spcAft>
              <a:defRPr/>
            </a:pPr>
            <a:r>
              <a:rPr lang="en-US" dirty="0" smtClean="0">
                <a:latin typeface="+mn-lt"/>
              </a:rPr>
              <a:t>Date: in 12 pts</a:t>
            </a:r>
          </a:p>
        </p:txBody>
      </p:sp>
      <p:sp>
        <p:nvSpPr>
          <p:cNvPr id="7" name="Rectangle 9"/>
          <p:cNvSpPr/>
          <p:nvPr userDrawn="1"/>
        </p:nvSpPr>
        <p:spPr>
          <a:xfrm>
            <a:off x="0" y="0"/>
            <a:ext cx="9144000" cy="1341438"/>
          </a:xfrm>
          <a:prstGeom prst="rect">
            <a:avLst/>
          </a:prstGeom>
          <a:solidFill>
            <a:srgbClr val="0F549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lang="en-US" altLang="en-US">
              <a:solidFill>
                <a:srgbClr val="FFFFFF"/>
              </a:solidFill>
            </a:endParaRPr>
          </a:p>
        </p:txBody>
      </p:sp>
      <p:pic>
        <p:nvPicPr>
          <p:cNvPr id="8" name="Picture 10" descr="logo_ce-eac-neg-en"/>
          <p:cNvPicPr>
            <a:picLocks noChangeAspect="1" noChangeArrowheads="1"/>
          </p:cNvPicPr>
          <p:nvPr userDrawn="1"/>
        </p:nvPicPr>
        <p:blipFill>
          <a:blip r:embed="rId2" cstate="print"/>
          <a:srcRect/>
          <a:stretch>
            <a:fillRect/>
          </a:stretch>
        </p:blipFill>
        <p:spPr bwMode="auto">
          <a:xfrm>
            <a:off x="3727450" y="339725"/>
            <a:ext cx="2054225" cy="1425575"/>
          </a:xfrm>
          <a:prstGeom prst="rect">
            <a:avLst/>
          </a:prstGeom>
          <a:noFill/>
          <a:ln w="9525">
            <a:noFill/>
            <a:miter lim="800000"/>
            <a:headEnd/>
            <a:tailEnd/>
          </a:ln>
        </p:spPr>
      </p:pic>
      <p:sp>
        <p:nvSpPr>
          <p:cNvPr id="2" name="Title 1"/>
          <p:cNvSpPr>
            <a:spLocks noGrp="1"/>
          </p:cNvSpPr>
          <p:nvPr>
            <p:ph type="title"/>
          </p:nvPr>
        </p:nvSpPr>
        <p:spPr>
          <a:xfrm>
            <a:off x="467544" y="1772816"/>
            <a:ext cx="8229600" cy="936104"/>
          </a:xfrm>
        </p:spPr>
        <p:txBody>
          <a:bodyPr/>
          <a:lstStyle>
            <a:lvl1pPr>
              <a:defRPr sz="3000" b="1" i="0" baseline="0">
                <a:solidFill>
                  <a:srgbClr val="0F5494"/>
                </a:solidFill>
                <a:latin typeface="Verdana"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708920"/>
            <a:ext cx="8229600" cy="3417243"/>
          </a:xfrm>
        </p:spPr>
        <p:txBody>
          <a:bodyPr/>
          <a:lstStyle>
            <a:lvl1pPr>
              <a:buNone/>
              <a:defRPr sz="3000" b="1" i="0" baseline="0">
                <a:solidFill>
                  <a:srgbClr val="0F5494"/>
                </a:solidFill>
                <a:latin typeface="Verdana" pitchFamily="34" charset="0"/>
              </a:defRPr>
            </a:lvl1pPr>
            <a:lvl2pPr>
              <a:buNone/>
              <a:defRPr sz="2400" b="0" i="1" baseline="0">
                <a:solidFill>
                  <a:srgbClr val="0F5494"/>
                </a:solidFill>
                <a:latin typeface="Verdana" pitchFamily="34" charset="0"/>
              </a:defRPr>
            </a:lvl2pPr>
            <a:lvl3pPr>
              <a:buClr>
                <a:srgbClr val="009FBA"/>
              </a:buClr>
              <a:buSzPct val="140000"/>
              <a:defRPr sz="2000" b="1" i="0" baseline="0">
                <a:solidFill>
                  <a:srgbClr val="0F5494"/>
                </a:solidFill>
                <a:latin typeface="Verdana" pitchFamily="34" charset="0"/>
              </a:defRPr>
            </a:lvl3pPr>
            <a:lvl4pPr>
              <a:defRPr sz="1400" baseline="0">
                <a:solidFill>
                  <a:srgbClr val="0F5494"/>
                </a:solidFill>
                <a:latin typeface="Verdana" pitchFamily="34" charset="0"/>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9" name="Text Placeholder 22"/>
          <p:cNvSpPr>
            <a:spLocks noGrp="1"/>
          </p:cNvSpPr>
          <p:nvPr>
            <p:ph type="body" sz="quarter" idx="15"/>
          </p:nvPr>
        </p:nvSpPr>
        <p:spPr>
          <a:xfrm>
            <a:off x="7451725" y="6381328"/>
            <a:ext cx="1692275" cy="260350"/>
          </a:xfrm>
        </p:spPr>
        <p:txBody>
          <a:bodyPr>
            <a:noAutofit/>
          </a:bodyPr>
          <a:lstStyle>
            <a:lvl1pPr>
              <a:buNone/>
              <a:defRPr sz="1200">
                <a:solidFill>
                  <a:srgbClr val="0F5494"/>
                </a:solidFill>
              </a:defRPr>
            </a:lvl1pPr>
          </a:lstStyle>
          <a:p>
            <a:pPr lvl="0"/>
            <a:r>
              <a:rPr lang="en-US" dirty="0" smtClean="0"/>
              <a:t>Click to edit Master text styles</a:t>
            </a:r>
          </a:p>
        </p:txBody>
      </p:sp>
      <p:sp>
        <p:nvSpPr>
          <p:cNvPr id="10" name="Date Placeholder 3"/>
          <p:cNvSpPr>
            <a:spLocks noGrp="1"/>
          </p:cNvSpPr>
          <p:nvPr>
            <p:ph type="dt" sz="half" idx="16"/>
          </p:nvPr>
        </p:nvSpPr>
        <p:spPr/>
        <p:txBody>
          <a:bodyPr/>
          <a:lstStyle>
            <a:lvl1pPr>
              <a:defRPr/>
            </a:lvl1pPr>
          </a:lstStyle>
          <a:p>
            <a:fld id="{02DF433A-3D6D-4528-98E0-B888A4F3A572}" type="datetime1">
              <a:rPr lang="en-US" altLang="en-US"/>
              <a:pPr/>
              <a:t>10/16/2014</a:t>
            </a:fld>
            <a:endParaRPr lang="en-US" altLang="en-US"/>
          </a:p>
        </p:txBody>
      </p:sp>
      <p:sp>
        <p:nvSpPr>
          <p:cNvPr id="11" name="Footer Placeholder 4"/>
          <p:cNvSpPr>
            <a:spLocks noGrp="1"/>
          </p:cNvSpPr>
          <p:nvPr>
            <p:ph type="ftr" sz="quarter" idx="17"/>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8080"/>
                </a:solidFill>
                <a:miter lim="800000"/>
                <a:headEnd/>
                <a:tailEnd/>
              </a14:hiddenLine>
            </a:ext>
          </a:extLst>
        </p:spPr>
        <p:txBody>
          <a:bodyPr/>
          <a:lstStyle>
            <a:lvl1pPr>
              <a:defRPr/>
            </a:lvl1pPr>
          </a:lstStyle>
          <a:p>
            <a:r>
              <a:rPr lang="fr-BE" altLang="en-US"/>
              <a:t>Education </a:t>
            </a:r>
            <a:br>
              <a:rPr lang="fr-BE" altLang="en-US"/>
            </a:br>
            <a:r>
              <a:rPr lang="fr-BE" altLang="en-US"/>
              <a:t>and Culture</a:t>
            </a:r>
            <a:endParaRPr lang="en-GB" altLang="en-US"/>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EE13F48-595A-4CF3-8EA4-849FC46DCFFB}" type="datetimeFigureOut">
              <a:rPr lang="el-GR" smtClean="0"/>
              <a:pPr/>
              <a:t>16/10/2014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3670FFB-6A35-4823-972D-5C13F830B247}"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EE13F48-595A-4CF3-8EA4-849FC46DCFFB}" type="datetimeFigureOut">
              <a:rPr lang="el-GR" smtClean="0"/>
              <a:pPr/>
              <a:t>16/10/2014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3670FFB-6A35-4823-972D-5C13F830B247}"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BEE13F48-595A-4CF3-8EA4-849FC46DCFFB}" type="datetimeFigureOut">
              <a:rPr lang="el-GR" smtClean="0"/>
              <a:pPr/>
              <a:t>16/10/2014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3670FFB-6A35-4823-972D-5C13F830B247}"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BEE13F48-595A-4CF3-8EA4-849FC46DCFFB}" type="datetimeFigureOut">
              <a:rPr lang="el-GR" smtClean="0"/>
              <a:pPr/>
              <a:t>16/10/2014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3670FFB-6A35-4823-972D-5C13F830B247}"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BEE13F48-595A-4CF3-8EA4-849FC46DCFFB}" type="datetimeFigureOut">
              <a:rPr lang="el-GR" smtClean="0"/>
              <a:pPr/>
              <a:t>16/10/2014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3670FFB-6A35-4823-972D-5C13F830B24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EE13F48-595A-4CF3-8EA4-849FC46DCFFB}" type="datetimeFigureOut">
              <a:rPr lang="el-GR" smtClean="0"/>
              <a:pPr/>
              <a:t>16/10/2014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3670FFB-6A35-4823-972D-5C13F830B24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EE13F48-595A-4CF3-8EA4-849FC46DCFFB}" type="datetimeFigureOut">
              <a:rPr lang="el-GR" smtClean="0"/>
              <a:pPr/>
              <a:t>16/10/2014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3670FFB-6A35-4823-972D-5C13F830B247}"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EE13F48-595A-4CF3-8EA4-849FC46DCFFB}" type="datetimeFigureOut">
              <a:rPr lang="el-GR" smtClean="0"/>
              <a:pPr/>
              <a:t>16/10/2014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3670FFB-6A35-4823-972D-5C13F830B247}"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alphaModFix amt="53000"/>
            <a:lum/>
          </a:blip>
          <a:srcRect/>
          <a:tile tx="0" ty="0" sx="100000" sy="100000" flip="none" algn="tl"/>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E13F48-595A-4CF3-8EA4-849FC46DCFFB}" type="datetimeFigureOut">
              <a:rPr lang="el-GR" smtClean="0"/>
              <a:pPr/>
              <a:t>16/10/2014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670FFB-6A35-4823-972D-5C13F830B247}"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ec.europa.eu/programmes/erasmus-plus/projects/"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jpeg"/><Relationship Id="rId5" Type="http://schemas.openxmlformats.org/officeDocument/2006/relationships/image" Target="../media/image7.pn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3.png"/><Relationship Id="rId5" Type="http://schemas.openxmlformats.org/officeDocument/2006/relationships/image" Target="../media/image4.jpe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4.jpeg"/><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ec.europa.eu/programmes/erasmus-plus/tools/distance_en.htm"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3568" y="1916832"/>
            <a:ext cx="7772400" cy="3672408"/>
          </a:xfrm>
        </p:spPr>
        <p:txBody>
          <a:bodyPr>
            <a:normAutofit fontScale="90000"/>
          </a:bodyPr>
          <a:lstStyle/>
          <a:p>
            <a:r>
              <a:rPr lang="fr-FR" sz="5400" dirty="0" smtClean="0">
                <a:solidFill>
                  <a:srgbClr val="C00000"/>
                </a:solidFill>
                <a:effectLst>
                  <a:outerShdw blurRad="38100" dist="38100" dir="2700000" algn="tl">
                    <a:srgbClr val="C0C0C0"/>
                  </a:outerShdw>
                </a:effectLst>
                <a:latin typeface="+mn-lt"/>
                <a:cs typeface="Aharoni" pitchFamily="2" charset="-79"/>
              </a:rPr>
              <a:t>ER</a:t>
            </a:r>
            <a:r>
              <a:rPr lang="en-US" sz="5400" dirty="0" smtClean="0">
                <a:solidFill>
                  <a:srgbClr val="C00000"/>
                </a:solidFill>
                <a:effectLst>
                  <a:outerShdw blurRad="38100" dist="38100" dir="2700000" algn="tl">
                    <a:srgbClr val="C0C0C0"/>
                  </a:outerShdw>
                </a:effectLst>
                <a:latin typeface="+mn-lt"/>
                <a:cs typeface="Aharoni" pitchFamily="2" charset="-79"/>
              </a:rPr>
              <a:t>ASMUS +/</a:t>
            </a:r>
            <a:r>
              <a:rPr lang="el-GR" sz="5400" dirty="0" smtClean="0">
                <a:solidFill>
                  <a:srgbClr val="C00000"/>
                </a:solidFill>
                <a:effectLst>
                  <a:outerShdw blurRad="38100" dist="38100" dir="2700000" algn="tl">
                    <a:srgbClr val="C0C0C0"/>
                  </a:outerShdw>
                </a:effectLst>
                <a:latin typeface="+mn-lt"/>
                <a:cs typeface="Aharoni" pitchFamily="2" charset="-79"/>
              </a:rPr>
              <a:t>Ανώτατη Εκπαίδευση</a:t>
            </a:r>
            <a:r>
              <a:rPr lang="fr-BE" sz="5400" dirty="0" smtClean="0">
                <a:solidFill>
                  <a:srgbClr val="C00000"/>
                </a:solidFill>
                <a:effectLst>
                  <a:outerShdw blurRad="38100" dist="38100" dir="2700000" algn="tl">
                    <a:srgbClr val="C0C0C0"/>
                  </a:outerShdw>
                </a:effectLst>
                <a:latin typeface="+mn-lt"/>
                <a:cs typeface="Aharoni" pitchFamily="2" charset="-79"/>
              </a:rPr>
              <a:t/>
            </a:r>
            <a:br>
              <a:rPr lang="fr-BE" sz="5400" dirty="0" smtClean="0">
                <a:solidFill>
                  <a:srgbClr val="C00000"/>
                </a:solidFill>
                <a:effectLst>
                  <a:outerShdw blurRad="38100" dist="38100" dir="2700000" algn="tl">
                    <a:srgbClr val="C0C0C0"/>
                  </a:outerShdw>
                </a:effectLst>
                <a:latin typeface="+mn-lt"/>
                <a:cs typeface="Aharoni" pitchFamily="2" charset="-79"/>
              </a:rPr>
            </a:br>
            <a:r>
              <a:rPr lang="el-GR" dirty="0" smtClean="0">
                <a:solidFill>
                  <a:srgbClr val="C00000"/>
                </a:solidFill>
                <a:latin typeface="+mn-lt"/>
                <a:cs typeface="Aharoni" pitchFamily="2" charset="-79"/>
              </a:rPr>
              <a:t>Στρατηγικές Συμπράξεις</a:t>
            </a:r>
            <a:r>
              <a:rPr lang="en-US" dirty="0" smtClean="0">
                <a:solidFill>
                  <a:srgbClr val="C00000"/>
                </a:solidFill>
                <a:latin typeface="+mn-lt"/>
                <a:cs typeface="Aharoni" pitchFamily="2" charset="-79"/>
              </a:rPr>
              <a:t>:</a:t>
            </a:r>
            <a:r>
              <a:rPr lang="el-GR" dirty="0" smtClean="0">
                <a:solidFill>
                  <a:srgbClr val="C00000"/>
                </a:solidFill>
                <a:latin typeface="+mn-lt"/>
                <a:cs typeface="Aharoni" pitchFamily="2" charset="-79"/>
              </a:rPr>
              <a:t/>
            </a:r>
            <a:br>
              <a:rPr lang="el-GR" dirty="0" smtClean="0">
                <a:solidFill>
                  <a:srgbClr val="C00000"/>
                </a:solidFill>
                <a:latin typeface="+mn-lt"/>
                <a:cs typeface="Aharoni" pitchFamily="2" charset="-79"/>
              </a:rPr>
            </a:br>
            <a:r>
              <a:rPr lang="el-GR" dirty="0" smtClean="0">
                <a:solidFill>
                  <a:srgbClr val="C00000"/>
                </a:solidFill>
                <a:latin typeface="+mn-lt"/>
                <a:cs typeface="Aharoni" pitchFamily="2" charset="-79"/>
              </a:rPr>
              <a:t>Οδηγίες διαχείρισης</a:t>
            </a:r>
            <a:br>
              <a:rPr lang="el-GR" dirty="0" smtClean="0">
                <a:solidFill>
                  <a:srgbClr val="C00000"/>
                </a:solidFill>
                <a:latin typeface="+mn-lt"/>
                <a:cs typeface="Aharoni" pitchFamily="2" charset="-79"/>
              </a:rPr>
            </a:br>
            <a:r>
              <a:rPr lang="en-US" dirty="0" smtClean="0">
                <a:solidFill>
                  <a:schemeClr val="accent2"/>
                </a:solidFill>
                <a:latin typeface="+mn-lt"/>
                <a:cs typeface="Aharoni" pitchFamily="2" charset="-79"/>
              </a:rPr>
              <a:t> </a:t>
            </a:r>
            <a:endParaRPr lang="el-GR" dirty="0">
              <a:solidFill>
                <a:schemeClr val="accent2"/>
              </a:solidFill>
              <a:latin typeface="+mn-lt"/>
            </a:endParaRPr>
          </a:p>
        </p:txBody>
      </p:sp>
      <p:sp>
        <p:nvSpPr>
          <p:cNvPr id="4" name="3 - Ορθογώνιο"/>
          <p:cNvSpPr/>
          <p:nvPr/>
        </p:nvSpPr>
        <p:spPr>
          <a:xfrm>
            <a:off x="0" y="0"/>
            <a:ext cx="9144000" cy="134076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5" name="4 - Εικόνα" descr="iky.png"/>
          <p:cNvPicPr>
            <a:picLocks noChangeAspect="1"/>
          </p:cNvPicPr>
          <p:nvPr/>
        </p:nvPicPr>
        <p:blipFill>
          <a:blip r:embed="rId2" cstate="print"/>
          <a:stretch>
            <a:fillRect/>
          </a:stretch>
        </p:blipFill>
        <p:spPr>
          <a:xfrm>
            <a:off x="7828880" y="116632"/>
            <a:ext cx="1190079" cy="1110045"/>
          </a:xfrm>
          <a:prstGeom prst="rect">
            <a:avLst/>
          </a:prstGeom>
        </p:spPr>
      </p:pic>
      <p:pic>
        <p:nvPicPr>
          <p:cNvPr id="6" name="4 - Εικόνα" descr="EU flag-Erasmus+_vect_POS.jpg"/>
          <p:cNvPicPr>
            <a:picLocks noChangeAspect="1"/>
          </p:cNvPicPr>
          <p:nvPr/>
        </p:nvPicPr>
        <p:blipFill>
          <a:blip r:embed="rId3" cstate="print"/>
          <a:stretch>
            <a:fillRect/>
          </a:stretch>
        </p:blipFill>
        <p:spPr>
          <a:xfrm>
            <a:off x="0" y="0"/>
            <a:ext cx="2677147" cy="764704"/>
          </a:xfrm>
          <a:prstGeom prst="rect">
            <a:avLst/>
          </a:prstGeom>
        </p:spPr>
      </p:pic>
      <p:sp>
        <p:nvSpPr>
          <p:cNvPr id="8" name="7 - Ορθογώνιο"/>
          <p:cNvSpPr/>
          <p:nvPr/>
        </p:nvSpPr>
        <p:spPr>
          <a:xfrm>
            <a:off x="4286248" y="5657671"/>
            <a:ext cx="4572000" cy="923330"/>
          </a:xfrm>
          <a:prstGeom prst="rect">
            <a:avLst/>
          </a:prstGeom>
        </p:spPr>
        <p:txBody>
          <a:bodyPr>
            <a:spAutoFit/>
          </a:bodyPr>
          <a:lstStyle/>
          <a:p>
            <a:pPr>
              <a:buFont typeface="Arial" charset="0"/>
              <a:buNone/>
            </a:pPr>
            <a:r>
              <a:rPr lang="en-US" altLang="en-US" b="1" dirty="0" smtClean="0">
                <a:solidFill>
                  <a:schemeClr val="tx2"/>
                </a:solidFill>
                <a:ea typeface="Arial Unicode MS" pitchFamily="34" charset="-128"/>
                <a:cs typeface="Arial Unicode MS" pitchFamily="34" charset="-128"/>
              </a:rPr>
              <a:t>A</a:t>
            </a:r>
            <a:r>
              <a:rPr lang="el-GR" altLang="en-US" b="1" dirty="0" err="1" smtClean="0">
                <a:solidFill>
                  <a:schemeClr val="tx2"/>
                </a:solidFill>
                <a:ea typeface="Arial Unicode MS" pitchFamily="34" charset="-128"/>
                <a:cs typeface="Arial Unicode MS" pitchFamily="34" charset="-128"/>
              </a:rPr>
              <a:t>θήνα</a:t>
            </a:r>
            <a:r>
              <a:rPr lang="el-GR" altLang="en-US" b="1" dirty="0" smtClean="0">
                <a:solidFill>
                  <a:schemeClr val="tx2"/>
                </a:solidFill>
                <a:ea typeface="Arial Unicode MS" pitchFamily="34" charset="-128"/>
                <a:cs typeface="Arial Unicode MS" pitchFamily="34" charset="-128"/>
              </a:rPr>
              <a:t>, 15.10.2014</a:t>
            </a:r>
          </a:p>
          <a:p>
            <a:pPr>
              <a:buFont typeface="Arial" charset="0"/>
              <a:buNone/>
            </a:pPr>
            <a:r>
              <a:rPr lang="el-GR" altLang="en-US" b="1" dirty="0" smtClean="0">
                <a:solidFill>
                  <a:schemeClr val="tx2"/>
                </a:solidFill>
                <a:ea typeface="Arial Unicode MS" pitchFamily="34" charset="-128"/>
                <a:cs typeface="Arial Unicode MS" pitchFamily="34" charset="-128"/>
              </a:rPr>
              <a:t>Ελίνα </a:t>
            </a:r>
            <a:r>
              <a:rPr lang="el-GR" altLang="en-US" b="1" dirty="0" err="1" smtClean="0">
                <a:solidFill>
                  <a:schemeClr val="tx2"/>
                </a:solidFill>
                <a:ea typeface="Arial Unicode MS" pitchFamily="34" charset="-128"/>
                <a:cs typeface="Arial Unicode MS" pitchFamily="34" charset="-128"/>
              </a:rPr>
              <a:t>Μαυρογιώργου</a:t>
            </a:r>
            <a:r>
              <a:rPr lang="el-GR" altLang="en-US" b="1" dirty="0" smtClean="0">
                <a:solidFill>
                  <a:schemeClr val="tx2"/>
                </a:solidFill>
                <a:ea typeface="Arial Unicode MS" pitchFamily="34" charset="-128"/>
                <a:cs typeface="Arial Unicode MS" pitchFamily="34" charset="-128"/>
              </a:rPr>
              <a:t>,</a:t>
            </a:r>
            <a:r>
              <a:rPr lang="en-US" altLang="en-US" b="1" dirty="0" smtClean="0">
                <a:solidFill>
                  <a:schemeClr val="tx2"/>
                </a:solidFill>
                <a:ea typeface="Arial Unicode MS" pitchFamily="34" charset="-128"/>
                <a:cs typeface="Arial Unicode MS" pitchFamily="34" charset="-128"/>
              </a:rPr>
              <a:t> </a:t>
            </a:r>
            <a:r>
              <a:rPr lang="el-GR" altLang="en-US" b="1" dirty="0" smtClean="0">
                <a:solidFill>
                  <a:schemeClr val="tx2"/>
                </a:solidFill>
                <a:ea typeface="Arial Unicode MS" pitchFamily="34" charset="-128"/>
                <a:cs typeface="Arial Unicode MS" pitchFamily="34" charset="-128"/>
              </a:rPr>
              <a:t> Αλίκη </a:t>
            </a:r>
            <a:r>
              <a:rPr lang="el-GR" altLang="en-US" b="1" dirty="0" err="1" smtClean="0">
                <a:solidFill>
                  <a:schemeClr val="tx2"/>
                </a:solidFill>
                <a:ea typeface="Arial Unicode MS" pitchFamily="34" charset="-128"/>
                <a:cs typeface="Arial Unicode MS" pitchFamily="34" charset="-128"/>
              </a:rPr>
              <a:t>Φιλανδριανού</a:t>
            </a:r>
            <a:endParaRPr lang="en-US" altLang="en-US" b="1" dirty="0" smtClean="0">
              <a:solidFill>
                <a:schemeClr val="tx2"/>
              </a:solidFill>
              <a:ea typeface="Arial Unicode MS" pitchFamily="34" charset="-128"/>
              <a:cs typeface="Arial Unicode MS" pitchFamily="34" charset="-128"/>
            </a:endParaRPr>
          </a:p>
          <a:p>
            <a:pPr>
              <a:buFont typeface="Arial" charset="0"/>
              <a:buNone/>
            </a:pPr>
            <a:r>
              <a:rPr lang="el-GR" altLang="en-US" b="1" dirty="0" smtClean="0">
                <a:solidFill>
                  <a:schemeClr val="tx2"/>
                </a:solidFill>
                <a:ea typeface="Arial Unicode MS" pitchFamily="34" charset="-128"/>
                <a:cs typeface="Arial Unicode MS" pitchFamily="34" charset="-128"/>
              </a:rPr>
              <a:t>ΙΚΥ-</a:t>
            </a:r>
            <a:r>
              <a:rPr lang="en-US" altLang="en-US" b="1" dirty="0" smtClean="0">
                <a:solidFill>
                  <a:schemeClr val="tx2"/>
                </a:solidFill>
                <a:ea typeface="Arial Unicode MS" pitchFamily="34" charset="-128"/>
                <a:cs typeface="Arial Unicode MS" pitchFamily="34" charset="-128"/>
              </a:rPr>
              <a:t>ERASMUS+/</a:t>
            </a:r>
            <a:r>
              <a:rPr lang="el-GR" altLang="en-US" b="1" dirty="0" smtClean="0">
                <a:solidFill>
                  <a:schemeClr val="tx2"/>
                </a:solidFill>
                <a:ea typeface="Arial Unicode MS" pitchFamily="34" charset="-128"/>
                <a:cs typeface="Arial Unicode MS" pitchFamily="34" charset="-128"/>
              </a:rPr>
              <a:t>Ανώτατη Εκπαίδευση</a:t>
            </a:r>
            <a:endParaRPr lang="fr-BE" altLang="en-US" b="1" dirty="0" smtClean="0">
              <a:solidFill>
                <a:schemeClr val="tx2"/>
              </a:solidFill>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980728"/>
            <a:ext cx="8229600" cy="5328592"/>
          </a:xfrm>
        </p:spPr>
        <p:txBody>
          <a:bodyPr>
            <a:normAutofit fontScale="55000" lnSpcReduction="20000"/>
          </a:bodyPr>
          <a:lstStyle/>
          <a:p>
            <a:pPr>
              <a:buNone/>
            </a:pPr>
            <a:r>
              <a:rPr lang="el-GR" sz="5800" dirty="0" smtClean="0">
                <a:solidFill>
                  <a:srgbClr val="C00000"/>
                </a:solidFill>
              </a:rPr>
              <a:t>Σημαντικά Σημεία:</a:t>
            </a:r>
          </a:p>
          <a:p>
            <a:pPr>
              <a:buNone/>
            </a:pPr>
            <a:endParaRPr lang="el-GR" sz="3800" dirty="0" smtClean="0">
              <a:solidFill>
                <a:srgbClr val="C00000"/>
              </a:solidFill>
            </a:endParaRPr>
          </a:p>
          <a:p>
            <a:pPr>
              <a:buFont typeface="Wingdings" pitchFamily="2" charset="2"/>
              <a:buChar char="q"/>
            </a:pPr>
            <a:r>
              <a:rPr lang="el-GR" sz="3600" dirty="0" smtClean="0">
                <a:solidFill>
                  <a:schemeClr val="tx2"/>
                </a:solidFill>
              </a:rPr>
              <a:t>Τρόποι κατανομής χρηματοδότησης μεταξύ συντονιστή και εταίρων:</a:t>
            </a:r>
          </a:p>
          <a:p>
            <a:pPr>
              <a:buFont typeface="Wingdings" pitchFamily="2" charset="2"/>
              <a:buChar char="v"/>
            </a:pPr>
            <a:r>
              <a:rPr lang="el-GR" dirty="0" smtClean="0">
                <a:solidFill>
                  <a:schemeClr val="tx2"/>
                </a:solidFill>
              </a:rPr>
              <a:t>κατανέμει ο συντονιστής τα χρήματα στους εταίρους εκ των προτέρων  ή</a:t>
            </a:r>
          </a:p>
          <a:p>
            <a:pPr>
              <a:buFont typeface="Wingdings" pitchFamily="2" charset="2"/>
              <a:buChar char="v"/>
            </a:pPr>
            <a:r>
              <a:rPr lang="el-GR" dirty="0" smtClean="0">
                <a:solidFill>
                  <a:schemeClr val="tx2"/>
                </a:solidFill>
              </a:rPr>
              <a:t>ο συντονιστής πληρώνει απευθείας τις δαπάνες  που αφορούν στους εταίρους 	 ή</a:t>
            </a:r>
          </a:p>
          <a:p>
            <a:pPr>
              <a:buFont typeface="Wingdings" pitchFamily="2" charset="2"/>
              <a:buChar char="v"/>
            </a:pPr>
            <a:r>
              <a:rPr lang="el-GR" dirty="0" smtClean="0">
                <a:solidFill>
                  <a:schemeClr val="tx2"/>
                </a:solidFill>
              </a:rPr>
              <a:t>ο συντονιστής αποπληρώνει</a:t>
            </a:r>
            <a:r>
              <a:rPr lang="en-US" dirty="0" smtClean="0">
                <a:solidFill>
                  <a:schemeClr val="tx2"/>
                </a:solidFill>
              </a:rPr>
              <a:t> </a:t>
            </a:r>
            <a:r>
              <a:rPr lang="el-GR" dirty="0" smtClean="0">
                <a:solidFill>
                  <a:schemeClr val="tx2"/>
                </a:solidFill>
              </a:rPr>
              <a:t>τους εταίρους για τις δαπάνες αφού πραγματοποιηθούν</a:t>
            </a:r>
            <a:endParaRPr lang="en-US" dirty="0" smtClean="0">
              <a:solidFill>
                <a:schemeClr val="tx2"/>
              </a:solidFill>
            </a:endParaRPr>
          </a:p>
          <a:p>
            <a:pPr algn="just">
              <a:buNone/>
            </a:pPr>
            <a:endParaRPr lang="el-GR" dirty="0" smtClean="0">
              <a:solidFill>
                <a:schemeClr val="tx2"/>
              </a:solidFill>
            </a:endParaRPr>
          </a:p>
          <a:p>
            <a:pPr algn="just">
              <a:buFont typeface="Wingdings" pitchFamily="2" charset="2"/>
              <a:buChar char="q"/>
            </a:pPr>
            <a:r>
              <a:rPr lang="el-GR" sz="3600" dirty="0" smtClean="0">
                <a:solidFill>
                  <a:schemeClr val="tx2"/>
                </a:solidFill>
              </a:rPr>
              <a:t>Δεν καλύπτονται έξοδα μελών  του ιδρύματος συντονιστή και του ιδρύματος εταίρου, εάν είναι στην ίδια χώρα με τον συντονιστή και η Διεθνική Συνάντηση πραγματοποιείται στη χώρα όπου εδρεύει ο συντονιστής</a:t>
            </a:r>
          </a:p>
          <a:p>
            <a:pPr algn="just">
              <a:buFont typeface="Wingdings" pitchFamily="2" charset="2"/>
              <a:buChar char="q"/>
            </a:pPr>
            <a:r>
              <a:rPr lang="el-GR" sz="3600" dirty="0" smtClean="0">
                <a:solidFill>
                  <a:schemeClr val="tx2"/>
                </a:solidFill>
              </a:rPr>
              <a:t>Στις παραπάνω δύο περιπτώσεις η κάλυψη δαπανών γίνεται από το κονδύλι </a:t>
            </a:r>
            <a:r>
              <a:rPr lang="en-US" sz="3600" dirty="0" smtClean="0">
                <a:solidFill>
                  <a:schemeClr val="tx2"/>
                </a:solidFill>
              </a:rPr>
              <a:t>project management</a:t>
            </a:r>
            <a:endParaRPr lang="el-GR" sz="3600" dirty="0" smtClean="0">
              <a:solidFill>
                <a:schemeClr val="tx2"/>
              </a:solidFill>
            </a:endParaRPr>
          </a:p>
          <a:p>
            <a:pPr algn="just">
              <a:buFont typeface="Wingdings" pitchFamily="2" charset="2"/>
              <a:buChar char="q"/>
            </a:pPr>
            <a:r>
              <a:rPr lang="el-GR" sz="3600" dirty="0" smtClean="0">
                <a:solidFill>
                  <a:schemeClr val="tx2"/>
                </a:solidFill>
              </a:rPr>
              <a:t>Εάν συμπίπτει χρονικά η διεθνική συνάντηση με δραστηριότητες επιμόρφωσης προσωπικού, τότε το κόστος καλύπτεται μόνο από μία εκ των δύο κατηγοριών δαπανών</a:t>
            </a:r>
          </a:p>
          <a:p>
            <a:pPr algn="just">
              <a:buFont typeface="Wingdings" pitchFamily="2" charset="2"/>
              <a:buChar char="q"/>
            </a:pPr>
            <a:r>
              <a:rPr lang="el-GR" sz="3600" dirty="0" smtClean="0">
                <a:solidFill>
                  <a:schemeClr val="tx2"/>
                </a:solidFill>
              </a:rPr>
              <a:t>Καλύπτεται και μία μέρα πριν και μία μέρα μετά τη συνάντηση.</a:t>
            </a:r>
          </a:p>
          <a:p>
            <a:endParaRPr lang="el-GR" dirty="0"/>
          </a:p>
        </p:txBody>
      </p:sp>
      <p:pic>
        <p:nvPicPr>
          <p:cNvPr id="4" name="4 - Εικόνα" descr="EU flag-Erasmus+_vect_POS.jpg"/>
          <p:cNvPicPr>
            <a:picLocks noChangeAspect="1"/>
          </p:cNvPicPr>
          <p:nvPr/>
        </p:nvPicPr>
        <p:blipFill>
          <a:blip r:embed="rId2" cstate="print"/>
          <a:stretch>
            <a:fillRect/>
          </a:stretch>
        </p:blipFill>
        <p:spPr>
          <a:xfrm>
            <a:off x="0" y="0"/>
            <a:ext cx="2677147" cy="764704"/>
          </a:xfrm>
          <a:prstGeom prst="rect">
            <a:avLst/>
          </a:prstGeom>
        </p:spPr>
      </p:pic>
      <p:pic>
        <p:nvPicPr>
          <p:cNvPr id="5" name="4 - Εικόνα" descr="iky.png"/>
          <p:cNvPicPr>
            <a:picLocks noChangeAspect="1"/>
          </p:cNvPicPr>
          <p:nvPr/>
        </p:nvPicPr>
        <p:blipFill>
          <a:blip r:embed="rId3" cstate="print"/>
          <a:stretch>
            <a:fillRect/>
          </a:stretch>
        </p:blipFill>
        <p:spPr>
          <a:xfrm>
            <a:off x="7953921" y="0"/>
            <a:ext cx="1190079" cy="1110045"/>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620688"/>
            <a:ext cx="8229600" cy="998984"/>
          </a:xfrm>
        </p:spPr>
        <p:txBody>
          <a:bodyPr>
            <a:normAutofit/>
          </a:bodyPr>
          <a:lstStyle/>
          <a:p>
            <a:pPr algn="l"/>
            <a:r>
              <a:rPr lang="el-GR" altLang="en-US" sz="3800" b="1" dirty="0" smtClean="0">
                <a:solidFill>
                  <a:srgbClr val="C00000"/>
                </a:solidFill>
                <a:latin typeface="Calibri" pitchFamily="34" charset="0"/>
                <a:ea typeface="Calibri" pitchFamily="34" charset="0"/>
                <a:cs typeface="Calibri" pitchFamily="34" charset="0"/>
              </a:rPr>
              <a:t>3. Πνευματικά προϊόντα</a:t>
            </a:r>
            <a:endParaRPr lang="el-GR" altLang="en-US" sz="3800" b="1" dirty="0">
              <a:solidFill>
                <a:srgbClr val="C00000"/>
              </a:solidFill>
              <a:latin typeface="Calibri" pitchFamily="34" charset="0"/>
              <a:ea typeface="Calibri" pitchFamily="34" charset="0"/>
              <a:cs typeface="Calibri" pitchFamily="34" charset="0"/>
            </a:endParaRPr>
          </a:p>
        </p:txBody>
      </p:sp>
      <p:sp>
        <p:nvSpPr>
          <p:cNvPr id="3" name="2 - Θέση περιεχομένου"/>
          <p:cNvSpPr>
            <a:spLocks noGrp="1"/>
          </p:cNvSpPr>
          <p:nvPr>
            <p:ph idx="1"/>
          </p:nvPr>
        </p:nvSpPr>
        <p:spPr>
          <a:xfrm>
            <a:off x="539552" y="1628800"/>
            <a:ext cx="8229600" cy="4752528"/>
          </a:xfrm>
        </p:spPr>
        <p:txBody>
          <a:bodyPr>
            <a:normAutofit fontScale="62500" lnSpcReduction="20000"/>
          </a:bodyPr>
          <a:lstStyle/>
          <a:p>
            <a:pPr>
              <a:buFont typeface="Wingdings" pitchFamily="2" charset="2"/>
              <a:buChar char="Ø"/>
            </a:pPr>
            <a:r>
              <a:rPr lang="el-GR" altLang="en-US" u="sng" dirty="0" smtClean="0">
                <a:solidFill>
                  <a:schemeClr val="tx2"/>
                </a:solidFill>
                <a:latin typeface="Calibri" pitchFamily="34" charset="0"/>
                <a:ea typeface="Verdana" pitchFamily="34" charset="0"/>
                <a:cs typeface="Verdana" pitchFamily="34" charset="0"/>
              </a:rPr>
              <a:t>4 κατηγορίες προσωπικού για τη δημιουργία του παραδοτέου </a:t>
            </a:r>
            <a:r>
              <a:rPr lang="en-US" altLang="en-US" dirty="0" smtClean="0">
                <a:solidFill>
                  <a:schemeClr val="tx2"/>
                </a:solidFill>
                <a:latin typeface="Calibri" pitchFamily="34" charset="0"/>
                <a:ea typeface="Verdana" pitchFamily="34" charset="0"/>
                <a:cs typeface="Verdana" pitchFamily="34" charset="0"/>
              </a:rPr>
              <a:t>: </a:t>
            </a:r>
            <a:endParaRPr lang="el-GR" altLang="en-US" dirty="0" smtClean="0">
              <a:solidFill>
                <a:schemeClr val="tx2"/>
              </a:solidFill>
              <a:latin typeface="Calibri" pitchFamily="34" charset="0"/>
              <a:ea typeface="Verdana" pitchFamily="34" charset="0"/>
              <a:cs typeface="Verdana" pitchFamily="34" charset="0"/>
            </a:endParaRPr>
          </a:p>
          <a:p>
            <a:pPr>
              <a:buFont typeface="Courier New" pitchFamily="49" charset="0"/>
              <a:buChar char="o"/>
            </a:pPr>
            <a:r>
              <a:rPr lang="en-US" altLang="en-US" dirty="0" smtClean="0">
                <a:solidFill>
                  <a:schemeClr val="tx2"/>
                </a:solidFill>
                <a:latin typeface="Calibri" pitchFamily="34" charset="0"/>
                <a:ea typeface="Verdana" pitchFamily="34" charset="0"/>
                <a:cs typeface="Verdana" pitchFamily="34" charset="0"/>
              </a:rPr>
              <a:t>manager</a:t>
            </a:r>
            <a:endParaRPr lang="el-GR" altLang="en-US" dirty="0" smtClean="0">
              <a:solidFill>
                <a:schemeClr val="tx2"/>
              </a:solidFill>
              <a:latin typeface="Calibri" pitchFamily="34" charset="0"/>
              <a:ea typeface="Verdana" pitchFamily="34" charset="0"/>
              <a:cs typeface="Verdana" pitchFamily="34" charset="0"/>
            </a:endParaRPr>
          </a:p>
          <a:p>
            <a:pPr>
              <a:buFont typeface="Courier New" pitchFamily="49" charset="0"/>
              <a:buChar char="o"/>
            </a:pPr>
            <a:r>
              <a:rPr lang="el-GR" altLang="en-US" dirty="0" smtClean="0">
                <a:solidFill>
                  <a:schemeClr val="tx2"/>
                </a:solidFill>
                <a:latin typeface="Calibri" pitchFamily="34" charset="0"/>
                <a:ea typeface="Verdana" pitchFamily="34" charset="0"/>
                <a:cs typeface="Verdana" pitchFamily="34" charset="0"/>
              </a:rPr>
              <a:t>ερευνητές/καθηγητές</a:t>
            </a:r>
          </a:p>
          <a:p>
            <a:pPr>
              <a:buFont typeface="Courier New" pitchFamily="49" charset="0"/>
              <a:buChar char="o"/>
            </a:pPr>
            <a:r>
              <a:rPr lang="el-GR" altLang="en-US" dirty="0" smtClean="0">
                <a:solidFill>
                  <a:schemeClr val="tx2"/>
                </a:solidFill>
                <a:latin typeface="Calibri" pitchFamily="34" charset="0"/>
                <a:ea typeface="Verdana" pitchFamily="34" charset="0"/>
                <a:cs typeface="Verdana" pitchFamily="34" charset="0"/>
              </a:rPr>
              <a:t>τεχνικό προσωπικό </a:t>
            </a:r>
          </a:p>
          <a:p>
            <a:pPr>
              <a:buFont typeface="Courier New" pitchFamily="49" charset="0"/>
              <a:buChar char="o"/>
            </a:pPr>
            <a:r>
              <a:rPr lang="el-GR" altLang="en-US" dirty="0" smtClean="0">
                <a:solidFill>
                  <a:schemeClr val="tx2"/>
                </a:solidFill>
                <a:latin typeface="Calibri" pitchFamily="34" charset="0"/>
                <a:ea typeface="Verdana" pitchFamily="34" charset="0"/>
                <a:cs typeface="Verdana" pitchFamily="34" charset="0"/>
              </a:rPr>
              <a:t>διοικητικό προσωπικό</a:t>
            </a:r>
          </a:p>
          <a:p>
            <a:pPr>
              <a:buNone/>
            </a:pPr>
            <a:r>
              <a:rPr lang="el-GR" altLang="en-US" dirty="0" smtClean="0">
                <a:solidFill>
                  <a:schemeClr val="tx2"/>
                </a:solidFill>
                <a:latin typeface="Calibri" pitchFamily="34" charset="0"/>
                <a:ea typeface="Verdana" pitchFamily="34" charset="0"/>
                <a:cs typeface="Verdana" pitchFamily="34" charset="0"/>
              </a:rPr>
              <a:t>Χρηματοδότηση ανάλογα με τη κατηγορία και τη χώρα προέλευσης του</a:t>
            </a:r>
          </a:p>
          <a:p>
            <a:pPr>
              <a:buNone/>
            </a:pPr>
            <a:r>
              <a:rPr lang="el-GR" altLang="en-US" dirty="0" smtClean="0">
                <a:solidFill>
                  <a:schemeClr val="tx2"/>
                </a:solidFill>
                <a:latin typeface="Calibri" pitchFamily="34" charset="0"/>
                <a:ea typeface="Verdana" pitchFamily="34" charset="0"/>
                <a:cs typeface="Verdana" pitchFamily="34" charset="0"/>
              </a:rPr>
              <a:t>εμπλεκομένου</a:t>
            </a:r>
          </a:p>
          <a:p>
            <a:pPr>
              <a:buNone/>
            </a:pPr>
            <a:endParaRPr lang="en-US" altLang="en-US" dirty="0" smtClean="0">
              <a:solidFill>
                <a:schemeClr val="tx2"/>
              </a:solidFill>
              <a:latin typeface="Calibri" pitchFamily="34" charset="0"/>
              <a:ea typeface="Verdana" pitchFamily="34" charset="0"/>
              <a:cs typeface="Verdana" pitchFamily="34" charset="0"/>
            </a:endParaRPr>
          </a:p>
          <a:p>
            <a:pPr>
              <a:buFont typeface="Wingdings" pitchFamily="2" charset="2"/>
              <a:buChar char="Ø"/>
            </a:pPr>
            <a:r>
              <a:rPr lang="el-GR" dirty="0" smtClean="0">
                <a:solidFill>
                  <a:schemeClr val="tx2"/>
                </a:solidFill>
              </a:rPr>
              <a:t>Οι εμπλεκόμενοι στη δημιουργία των παραδοτέων πρέπει να έχουν </a:t>
            </a:r>
            <a:r>
              <a:rPr lang="el-GR" u="sng" dirty="0" smtClean="0">
                <a:solidFill>
                  <a:schemeClr val="tx2"/>
                </a:solidFill>
              </a:rPr>
              <a:t>επίσημη σχέση  με το ίδρυμα/φορέα-περιλαμβάνονται και οι υποψήφιοι Διδάκτορες, ως ερευνητές</a:t>
            </a:r>
            <a:r>
              <a:rPr lang="el-GR" dirty="0" smtClean="0">
                <a:solidFill>
                  <a:srgbClr val="C00000"/>
                </a:solidFill>
              </a:rPr>
              <a:t>-δεν περιλαμβάνονται όσοι απασχολούνται με σύμβαση υπεργολαβίας </a:t>
            </a:r>
          </a:p>
          <a:p>
            <a:pPr>
              <a:buFont typeface="Wingdings" pitchFamily="2" charset="2"/>
              <a:buChar char="Ø"/>
            </a:pPr>
            <a:r>
              <a:rPr lang="el-GR" dirty="0" smtClean="0">
                <a:solidFill>
                  <a:schemeClr val="tx2"/>
                </a:solidFill>
              </a:rPr>
              <a:t>Αποζημίωση με βάση τις εγκεκριμένες ημέρες εργασίας ανά παραδοτέο– </a:t>
            </a:r>
            <a:r>
              <a:rPr lang="el-GR" u="sng" dirty="0" smtClean="0">
                <a:solidFill>
                  <a:schemeClr val="tx2"/>
                </a:solidFill>
              </a:rPr>
              <a:t>απαιτείται χρήση </a:t>
            </a:r>
            <a:r>
              <a:rPr lang="en-US" u="sng" dirty="0" smtClean="0">
                <a:solidFill>
                  <a:schemeClr val="tx2"/>
                </a:solidFill>
              </a:rPr>
              <a:t>timesheets</a:t>
            </a:r>
            <a:r>
              <a:rPr lang="el-GR" u="sng" dirty="0" smtClean="0">
                <a:solidFill>
                  <a:schemeClr val="tx2"/>
                </a:solidFill>
              </a:rPr>
              <a:t> </a:t>
            </a:r>
            <a:r>
              <a:rPr lang="el-GR" dirty="0" smtClean="0">
                <a:solidFill>
                  <a:schemeClr val="tx2"/>
                </a:solidFill>
              </a:rPr>
              <a:t>ανά άτομο που απασχολείται άμεσα για τη δημιουργία τους (βλ. Γενικοί Όροι, άρθρο </a:t>
            </a:r>
            <a:r>
              <a:rPr lang="en-US" dirty="0" smtClean="0">
                <a:solidFill>
                  <a:schemeClr val="tx2"/>
                </a:solidFill>
              </a:rPr>
              <a:t> II.16.2.5.</a:t>
            </a:r>
            <a:r>
              <a:rPr lang="el-GR" dirty="0" smtClean="0">
                <a:solidFill>
                  <a:schemeClr val="tx2"/>
                </a:solidFill>
              </a:rPr>
              <a:t>Β. γ)</a:t>
            </a:r>
            <a:endParaRPr lang="en-US" dirty="0" smtClean="0">
              <a:solidFill>
                <a:schemeClr val="tx2"/>
              </a:solidFill>
            </a:endParaRPr>
          </a:p>
          <a:p>
            <a:endParaRPr lang="en-US" dirty="0" smtClean="0"/>
          </a:p>
          <a:p>
            <a:endParaRPr lang="el-GR" dirty="0"/>
          </a:p>
        </p:txBody>
      </p:sp>
      <p:pic>
        <p:nvPicPr>
          <p:cNvPr id="4" name="4 - Εικόνα" descr="EU flag-Erasmus+_vect_POS.jpg"/>
          <p:cNvPicPr>
            <a:picLocks noChangeAspect="1"/>
          </p:cNvPicPr>
          <p:nvPr/>
        </p:nvPicPr>
        <p:blipFill>
          <a:blip r:embed="rId2" cstate="print"/>
          <a:stretch>
            <a:fillRect/>
          </a:stretch>
        </p:blipFill>
        <p:spPr>
          <a:xfrm>
            <a:off x="0" y="0"/>
            <a:ext cx="2677147" cy="764704"/>
          </a:xfrm>
          <a:prstGeom prst="rect">
            <a:avLst/>
          </a:prstGeom>
        </p:spPr>
      </p:pic>
      <p:pic>
        <p:nvPicPr>
          <p:cNvPr id="5" name="4 - Εικόνα" descr="iky.png"/>
          <p:cNvPicPr>
            <a:picLocks noChangeAspect="1"/>
          </p:cNvPicPr>
          <p:nvPr/>
        </p:nvPicPr>
        <p:blipFill>
          <a:blip r:embed="rId3" cstate="print"/>
          <a:stretch>
            <a:fillRect/>
          </a:stretch>
        </p:blipFill>
        <p:spPr>
          <a:xfrm>
            <a:off x="7953921" y="0"/>
            <a:ext cx="1190079" cy="1110045"/>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196752"/>
            <a:ext cx="8229600" cy="4929411"/>
          </a:xfrm>
        </p:spPr>
        <p:txBody>
          <a:bodyPr>
            <a:normAutofit/>
          </a:bodyPr>
          <a:lstStyle/>
          <a:p>
            <a:pPr>
              <a:buNone/>
            </a:pPr>
            <a:r>
              <a:rPr lang="el-GR" altLang="en-US" sz="2800" u="sng" dirty="0" smtClean="0">
                <a:solidFill>
                  <a:srgbClr val="C00000"/>
                </a:solidFill>
                <a:latin typeface="Calibri" pitchFamily="34" charset="0"/>
                <a:ea typeface="Verdana" pitchFamily="34" charset="0"/>
                <a:cs typeface="Verdana" pitchFamily="34" charset="0"/>
              </a:rPr>
              <a:t>Ενδεικτικά περιλαμβάνονται</a:t>
            </a:r>
          </a:p>
          <a:p>
            <a:pPr>
              <a:buNone/>
            </a:pPr>
            <a:r>
              <a:rPr lang="el-GR" sz="2200" dirty="0" smtClean="0">
                <a:solidFill>
                  <a:schemeClr val="tx2"/>
                </a:solidFill>
              </a:rPr>
              <a:t>Εκπαιδευτικό υλικό, ανοικτοί εκπαιδευτικοί πόροι, εργαλεία  </a:t>
            </a:r>
          </a:p>
          <a:p>
            <a:pPr>
              <a:buNone/>
            </a:pPr>
            <a:r>
              <a:rPr lang="el-GR" sz="2200" dirty="0" smtClean="0">
                <a:solidFill>
                  <a:schemeClr val="tx2"/>
                </a:solidFill>
              </a:rPr>
              <a:t>διδασκαλίας με τη χρήση ΤΠΕ, αναλύσεις, μελέτες, μέθοδοι </a:t>
            </a:r>
          </a:p>
          <a:p>
            <a:pPr>
              <a:buNone/>
            </a:pPr>
            <a:r>
              <a:rPr lang="el-GR" sz="2200" dirty="0" smtClean="0">
                <a:solidFill>
                  <a:schemeClr val="tx2"/>
                </a:solidFill>
              </a:rPr>
              <a:t>διδασκαλίας</a:t>
            </a:r>
          </a:p>
          <a:p>
            <a:pPr>
              <a:buNone/>
            </a:pPr>
            <a:endParaRPr lang="el-GR" sz="2200" dirty="0" smtClean="0">
              <a:solidFill>
                <a:schemeClr val="tx2"/>
              </a:solidFill>
            </a:endParaRPr>
          </a:p>
          <a:p>
            <a:pPr>
              <a:buNone/>
            </a:pPr>
            <a:r>
              <a:rPr lang="el-GR" sz="2200" b="1" dirty="0" smtClean="0">
                <a:solidFill>
                  <a:srgbClr val="C00000"/>
                </a:solidFill>
              </a:rPr>
              <a:t>ΕΞΑΙΡΟΥΝΤΑΙ</a:t>
            </a:r>
          </a:p>
          <a:p>
            <a:r>
              <a:rPr lang="el-GR" sz="2200" dirty="0" smtClean="0">
                <a:solidFill>
                  <a:schemeClr val="tx2"/>
                </a:solidFill>
              </a:rPr>
              <a:t>Η δημιουργία ιστοσελίδας δεν περιλαμβάνεται στα πνευματικά προϊόντα, χρηματοδοτείται από την κατηγορία </a:t>
            </a:r>
            <a:r>
              <a:rPr lang="en-US" sz="2200" dirty="0" smtClean="0">
                <a:solidFill>
                  <a:schemeClr val="tx2"/>
                </a:solidFill>
              </a:rPr>
              <a:t>project management</a:t>
            </a:r>
            <a:endParaRPr lang="el-GR" sz="2200" dirty="0" smtClean="0">
              <a:solidFill>
                <a:schemeClr val="tx2"/>
              </a:solidFill>
            </a:endParaRPr>
          </a:p>
          <a:p>
            <a:r>
              <a:rPr lang="el-GR" altLang="en-US" sz="2400" dirty="0" smtClean="0">
                <a:solidFill>
                  <a:schemeClr val="tx2"/>
                </a:solidFill>
                <a:latin typeface="Calibri" pitchFamily="34" charset="0"/>
                <a:ea typeface="Verdana" pitchFamily="34" charset="0"/>
                <a:cs typeface="Verdana" pitchFamily="34" charset="0"/>
              </a:rPr>
              <a:t> </a:t>
            </a:r>
            <a:r>
              <a:rPr lang="el-GR" altLang="en-US" sz="2200" dirty="0" smtClean="0">
                <a:solidFill>
                  <a:schemeClr val="tx2"/>
                </a:solidFill>
                <a:latin typeface="Calibri" pitchFamily="34" charset="0"/>
                <a:ea typeface="Verdana" pitchFamily="34" charset="0"/>
                <a:cs typeface="Verdana" pitchFamily="34" charset="0"/>
              </a:rPr>
              <a:t>Δραστηριότητες μικρής κλίμακας θα καλύπτονται από την κατηγορία </a:t>
            </a:r>
            <a:r>
              <a:rPr lang="en-US" altLang="en-US" sz="2200" dirty="0" smtClean="0">
                <a:solidFill>
                  <a:schemeClr val="tx2"/>
                </a:solidFill>
                <a:latin typeface="Calibri" pitchFamily="34" charset="0"/>
                <a:ea typeface="Verdana" pitchFamily="34" charset="0"/>
                <a:cs typeface="Verdana" pitchFamily="34" charset="0"/>
              </a:rPr>
              <a:t>Project Management</a:t>
            </a:r>
            <a:endParaRPr lang="el-GR" sz="2200" dirty="0" smtClean="0">
              <a:solidFill>
                <a:schemeClr val="tx2"/>
              </a:solidFill>
            </a:endParaRPr>
          </a:p>
          <a:p>
            <a:endParaRPr lang="el-GR" sz="2200" dirty="0" smtClean="0">
              <a:solidFill>
                <a:schemeClr val="tx2"/>
              </a:solidFill>
            </a:endParaRPr>
          </a:p>
          <a:p>
            <a:endParaRPr lang="el-GR" dirty="0"/>
          </a:p>
        </p:txBody>
      </p:sp>
      <p:pic>
        <p:nvPicPr>
          <p:cNvPr id="4" name="4 - Εικόνα" descr="EU flag-Erasmus+_vect_POS.jpg"/>
          <p:cNvPicPr>
            <a:picLocks noChangeAspect="1"/>
          </p:cNvPicPr>
          <p:nvPr/>
        </p:nvPicPr>
        <p:blipFill>
          <a:blip r:embed="rId2" cstate="print"/>
          <a:stretch>
            <a:fillRect/>
          </a:stretch>
        </p:blipFill>
        <p:spPr>
          <a:xfrm>
            <a:off x="0" y="0"/>
            <a:ext cx="2677147" cy="764704"/>
          </a:xfrm>
          <a:prstGeom prst="rect">
            <a:avLst/>
          </a:prstGeom>
        </p:spPr>
      </p:pic>
      <p:pic>
        <p:nvPicPr>
          <p:cNvPr id="5" name="4 - Εικόνα" descr="iky.png"/>
          <p:cNvPicPr>
            <a:picLocks noChangeAspect="1"/>
          </p:cNvPicPr>
          <p:nvPr/>
        </p:nvPicPr>
        <p:blipFill>
          <a:blip r:embed="rId3" cstate="print"/>
          <a:stretch>
            <a:fillRect/>
          </a:stretch>
        </p:blipFill>
        <p:spPr>
          <a:xfrm>
            <a:off x="7953921" y="0"/>
            <a:ext cx="1190079" cy="1110045"/>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1052736"/>
            <a:ext cx="8517632" cy="1143000"/>
          </a:xfrm>
        </p:spPr>
        <p:txBody>
          <a:bodyPr>
            <a:noAutofit/>
          </a:bodyPr>
          <a:lstStyle/>
          <a:p>
            <a:pPr algn="l"/>
            <a:r>
              <a:rPr lang="el-GR" altLang="en-US" sz="3800" b="1" dirty="0" smtClean="0">
                <a:solidFill>
                  <a:srgbClr val="C00000"/>
                </a:solidFill>
                <a:latin typeface="Calibri" pitchFamily="34" charset="0"/>
                <a:ea typeface="Calibri" pitchFamily="34" charset="0"/>
                <a:cs typeface="Calibri" pitchFamily="34" charset="0"/>
              </a:rPr>
              <a:t>4. Εκδηλώσεις διάδοσης αποτελεσμάτων</a:t>
            </a:r>
            <a:endParaRPr lang="el-GR" altLang="en-US" sz="3800" b="1" dirty="0">
              <a:solidFill>
                <a:srgbClr val="C00000"/>
              </a:solidFill>
              <a:latin typeface="Calibri" pitchFamily="34" charset="0"/>
              <a:ea typeface="Calibri" pitchFamily="34" charset="0"/>
              <a:cs typeface="Calibri" pitchFamily="34" charset="0"/>
            </a:endParaRPr>
          </a:p>
        </p:txBody>
      </p:sp>
      <p:sp>
        <p:nvSpPr>
          <p:cNvPr id="3" name="2 - Θέση περιεχομένου"/>
          <p:cNvSpPr>
            <a:spLocks noGrp="1"/>
          </p:cNvSpPr>
          <p:nvPr>
            <p:ph idx="1"/>
          </p:nvPr>
        </p:nvSpPr>
        <p:spPr>
          <a:xfrm>
            <a:off x="539552" y="2285992"/>
            <a:ext cx="8229600" cy="4300819"/>
          </a:xfrm>
        </p:spPr>
        <p:txBody>
          <a:bodyPr>
            <a:normAutofit fontScale="70000" lnSpcReduction="20000"/>
          </a:bodyPr>
          <a:lstStyle/>
          <a:p>
            <a:pPr>
              <a:buFont typeface="Wingdings" pitchFamily="2" charset="2"/>
              <a:buChar char="§"/>
            </a:pPr>
            <a:r>
              <a:rPr lang="el-GR" dirty="0" smtClean="0">
                <a:solidFill>
                  <a:schemeClr val="tx2"/>
                </a:solidFill>
              </a:rPr>
              <a:t>Μόνο εφόσον υπάρχουν πνευματικά προϊόντα</a:t>
            </a:r>
          </a:p>
          <a:p>
            <a:pPr>
              <a:buFont typeface="Wingdings" pitchFamily="2" charset="2"/>
              <a:buChar char="§"/>
            </a:pPr>
            <a:r>
              <a:rPr lang="el-GR" dirty="0" smtClean="0">
                <a:solidFill>
                  <a:schemeClr val="tx2"/>
                </a:solidFill>
              </a:rPr>
              <a:t>Καλύπτουν αποκλειστικά τα έξοδα ατόμων </a:t>
            </a:r>
            <a:r>
              <a:rPr lang="el-GR" u="sng" dirty="0" smtClean="0">
                <a:solidFill>
                  <a:schemeClr val="tx2"/>
                </a:solidFill>
              </a:rPr>
              <a:t>εκτός εταιρικής σχέσης</a:t>
            </a:r>
          </a:p>
          <a:p>
            <a:pPr>
              <a:buFont typeface="Wingdings" pitchFamily="2" charset="2"/>
              <a:buChar char="§"/>
            </a:pPr>
            <a:r>
              <a:rPr lang="el-GR" dirty="0" smtClean="0">
                <a:solidFill>
                  <a:schemeClr val="tx2"/>
                </a:solidFill>
              </a:rPr>
              <a:t>Τα έξοδα ατόμων εντός εταιρικής σχέσης καλύπτονται από την κατηγορία </a:t>
            </a:r>
            <a:r>
              <a:rPr lang="en-US" dirty="0" smtClean="0">
                <a:solidFill>
                  <a:schemeClr val="tx2"/>
                </a:solidFill>
              </a:rPr>
              <a:t>project management</a:t>
            </a:r>
            <a:endParaRPr lang="el-GR" dirty="0" smtClean="0">
              <a:solidFill>
                <a:schemeClr val="tx2"/>
              </a:solidFill>
            </a:endParaRPr>
          </a:p>
          <a:p>
            <a:pPr>
              <a:buFont typeface="Wingdings" pitchFamily="2" charset="2"/>
              <a:buChar char="§"/>
            </a:pPr>
            <a:r>
              <a:rPr lang="el-GR" dirty="0" smtClean="0">
                <a:solidFill>
                  <a:schemeClr val="tx2"/>
                </a:solidFill>
              </a:rPr>
              <a:t>Ένα </a:t>
            </a:r>
            <a:r>
              <a:rPr lang="en-US" dirty="0" smtClean="0">
                <a:solidFill>
                  <a:schemeClr val="tx2"/>
                </a:solidFill>
              </a:rPr>
              <a:t>multiplier event </a:t>
            </a:r>
            <a:r>
              <a:rPr lang="el-GR" dirty="0" smtClean="0">
                <a:solidFill>
                  <a:schemeClr val="tx2"/>
                </a:solidFill>
              </a:rPr>
              <a:t>μπορεί να αποτελεί μέρος ενός μεγαλύτερου </a:t>
            </a:r>
            <a:r>
              <a:rPr lang="en-US" dirty="0" smtClean="0">
                <a:solidFill>
                  <a:schemeClr val="tx2"/>
                </a:solidFill>
              </a:rPr>
              <a:t>event-</a:t>
            </a:r>
            <a:r>
              <a:rPr lang="el-GR" dirty="0" smtClean="0">
                <a:solidFill>
                  <a:schemeClr val="tx2"/>
                </a:solidFill>
              </a:rPr>
              <a:t>προσοχή στη διπλή χρηματοδότηση</a:t>
            </a:r>
            <a:endParaRPr lang="en-US" dirty="0" smtClean="0">
              <a:solidFill>
                <a:schemeClr val="tx2"/>
              </a:solidFill>
            </a:endParaRPr>
          </a:p>
          <a:p>
            <a:pPr>
              <a:buFont typeface="Wingdings" pitchFamily="2" charset="2"/>
              <a:buChar char="§"/>
            </a:pPr>
            <a:r>
              <a:rPr lang="en-US" dirty="0" smtClean="0">
                <a:solidFill>
                  <a:schemeClr val="tx2"/>
                </a:solidFill>
              </a:rPr>
              <a:t>Max:</a:t>
            </a:r>
            <a:r>
              <a:rPr lang="en-US" b="1" dirty="0" smtClean="0">
                <a:solidFill>
                  <a:schemeClr val="tx2"/>
                </a:solidFill>
              </a:rPr>
              <a:t> </a:t>
            </a:r>
            <a:r>
              <a:rPr lang="fr-FR" b="1" dirty="0" smtClean="0">
                <a:solidFill>
                  <a:schemeClr val="tx2"/>
                </a:solidFill>
              </a:rPr>
              <a:t>30</a:t>
            </a:r>
            <a:r>
              <a:rPr lang="el-GR" b="1" dirty="0" smtClean="0">
                <a:solidFill>
                  <a:schemeClr val="tx2"/>
                </a:solidFill>
              </a:rPr>
              <a:t>.</a:t>
            </a:r>
            <a:r>
              <a:rPr lang="fr-FR" b="1" dirty="0" smtClean="0">
                <a:solidFill>
                  <a:schemeClr val="tx2"/>
                </a:solidFill>
              </a:rPr>
              <a:t>000 </a:t>
            </a:r>
            <a:r>
              <a:rPr lang="el-GR" b="1" dirty="0" smtClean="0">
                <a:solidFill>
                  <a:schemeClr val="tx2"/>
                </a:solidFill>
              </a:rPr>
              <a:t>ευρώ ανά σχέδιο</a:t>
            </a:r>
          </a:p>
          <a:p>
            <a:pPr>
              <a:buFont typeface="Wingdings" pitchFamily="2" charset="2"/>
              <a:buChar char="§"/>
            </a:pPr>
            <a:r>
              <a:rPr lang="el-GR" b="1" dirty="0" smtClean="0">
                <a:solidFill>
                  <a:schemeClr val="tx2"/>
                </a:solidFill>
              </a:rPr>
              <a:t>100 ευρώ </a:t>
            </a:r>
            <a:r>
              <a:rPr lang="el-GR" dirty="0" smtClean="0">
                <a:solidFill>
                  <a:schemeClr val="tx2"/>
                </a:solidFill>
              </a:rPr>
              <a:t>ανά τοπικό συμμετέχοντα</a:t>
            </a:r>
          </a:p>
          <a:p>
            <a:pPr>
              <a:buFont typeface="Wingdings" pitchFamily="2" charset="2"/>
              <a:buChar char="§"/>
            </a:pPr>
            <a:r>
              <a:rPr lang="el-GR" b="1" dirty="0" smtClean="0">
                <a:solidFill>
                  <a:schemeClr val="tx2"/>
                </a:solidFill>
              </a:rPr>
              <a:t>200 ευρώ </a:t>
            </a:r>
            <a:r>
              <a:rPr lang="el-GR" dirty="0" smtClean="0">
                <a:solidFill>
                  <a:schemeClr val="tx2"/>
                </a:solidFill>
              </a:rPr>
              <a:t>ανά διεθνή συμμετέχοντα</a:t>
            </a:r>
          </a:p>
          <a:p>
            <a:pPr>
              <a:buFont typeface="Wingdings" pitchFamily="2" charset="2"/>
              <a:buChar char="§"/>
            </a:pPr>
            <a:r>
              <a:rPr lang="el-GR" dirty="0" smtClean="0">
                <a:solidFill>
                  <a:schemeClr val="tx2"/>
                </a:solidFill>
              </a:rPr>
              <a:t>Αποδεικτικό συμμετοχής</a:t>
            </a:r>
            <a:r>
              <a:rPr lang="en-US" dirty="0" smtClean="0">
                <a:solidFill>
                  <a:schemeClr val="tx2"/>
                </a:solidFill>
              </a:rPr>
              <a:t>: </a:t>
            </a:r>
            <a:r>
              <a:rPr lang="el-GR" dirty="0" smtClean="0">
                <a:solidFill>
                  <a:schemeClr val="tx2"/>
                </a:solidFill>
              </a:rPr>
              <a:t>υπογεγραμμένη λίστα συμμετεχόντων  + πρόγραμμα εργασιών</a:t>
            </a:r>
          </a:p>
          <a:p>
            <a:pPr>
              <a:buFont typeface="Wingdings" pitchFamily="2" charset="2"/>
              <a:buChar char="§"/>
            </a:pPr>
            <a:r>
              <a:rPr lang="el-GR" dirty="0" smtClean="0">
                <a:solidFill>
                  <a:schemeClr val="tx2"/>
                </a:solidFill>
              </a:rPr>
              <a:t> βλ. Γενικοί Όροι, άρθρο </a:t>
            </a:r>
            <a:r>
              <a:rPr lang="en-US" dirty="0" smtClean="0">
                <a:solidFill>
                  <a:schemeClr val="tx2"/>
                </a:solidFill>
              </a:rPr>
              <a:t> II.16.2.5.</a:t>
            </a:r>
            <a:r>
              <a:rPr lang="el-GR" dirty="0" smtClean="0">
                <a:solidFill>
                  <a:schemeClr val="tx2"/>
                </a:solidFill>
              </a:rPr>
              <a:t>Δ. γ.</a:t>
            </a:r>
            <a:endParaRPr lang="el-GR" dirty="0">
              <a:solidFill>
                <a:schemeClr val="tx2"/>
              </a:solidFill>
            </a:endParaRPr>
          </a:p>
        </p:txBody>
      </p:sp>
      <p:pic>
        <p:nvPicPr>
          <p:cNvPr id="4" name="4 - Εικόνα" descr="EU flag-Erasmus+_vect_POS.jpg"/>
          <p:cNvPicPr>
            <a:picLocks noChangeAspect="1"/>
          </p:cNvPicPr>
          <p:nvPr/>
        </p:nvPicPr>
        <p:blipFill>
          <a:blip r:embed="rId2" cstate="print"/>
          <a:stretch>
            <a:fillRect/>
          </a:stretch>
        </p:blipFill>
        <p:spPr>
          <a:xfrm>
            <a:off x="0" y="0"/>
            <a:ext cx="2677147" cy="764704"/>
          </a:xfrm>
          <a:prstGeom prst="rect">
            <a:avLst/>
          </a:prstGeom>
        </p:spPr>
      </p:pic>
      <p:pic>
        <p:nvPicPr>
          <p:cNvPr id="5" name="4 - Εικόνα" descr="iky.png"/>
          <p:cNvPicPr>
            <a:picLocks noChangeAspect="1"/>
          </p:cNvPicPr>
          <p:nvPr/>
        </p:nvPicPr>
        <p:blipFill>
          <a:blip r:embed="rId3" cstate="print"/>
          <a:stretch>
            <a:fillRect/>
          </a:stretch>
        </p:blipFill>
        <p:spPr>
          <a:xfrm>
            <a:off x="7953921" y="0"/>
            <a:ext cx="1190079" cy="1110045"/>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476672"/>
            <a:ext cx="8229600" cy="1143000"/>
          </a:xfrm>
        </p:spPr>
        <p:txBody>
          <a:bodyPr>
            <a:noAutofit/>
          </a:bodyPr>
          <a:lstStyle/>
          <a:p>
            <a:r>
              <a:rPr lang="el-GR" altLang="en-US" sz="3800" b="1" dirty="0" smtClean="0">
                <a:solidFill>
                  <a:srgbClr val="C00000"/>
                </a:solidFill>
                <a:latin typeface="Calibri" pitchFamily="34" charset="0"/>
                <a:ea typeface="Calibri" pitchFamily="34" charset="0"/>
                <a:cs typeface="Calibri" pitchFamily="34" charset="0"/>
              </a:rPr>
              <a:t>5. Δραστηριότητες μάθησης/επιμόρφωσης</a:t>
            </a:r>
            <a:endParaRPr lang="el-GR" altLang="en-US" sz="3800" b="1" dirty="0">
              <a:solidFill>
                <a:srgbClr val="C00000"/>
              </a:solidFill>
              <a:latin typeface="Calibri" pitchFamily="34" charset="0"/>
              <a:ea typeface="Calibri" pitchFamily="34" charset="0"/>
              <a:cs typeface="Calibri" pitchFamily="34" charset="0"/>
            </a:endParaRPr>
          </a:p>
        </p:txBody>
      </p:sp>
      <p:sp>
        <p:nvSpPr>
          <p:cNvPr id="3" name="2 - Θέση περιεχομένου"/>
          <p:cNvSpPr>
            <a:spLocks noGrp="1"/>
          </p:cNvSpPr>
          <p:nvPr>
            <p:ph idx="1"/>
          </p:nvPr>
        </p:nvSpPr>
        <p:spPr>
          <a:xfrm>
            <a:off x="323528" y="1844824"/>
            <a:ext cx="8589640" cy="4680520"/>
          </a:xfrm>
        </p:spPr>
        <p:txBody>
          <a:bodyPr>
            <a:normAutofit fontScale="70000" lnSpcReduction="20000"/>
          </a:bodyPr>
          <a:lstStyle/>
          <a:p>
            <a:r>
              <a:rPr lang="el-GR" dirty="0" smtClean="0">
                <a:solidFill>
                  <a:schemeClr val="tx2"/>
                </a:solidFill>
              </a:rPr>
              <a:t>Πρέπει να είναι σαφές εάν πρόκειται για δραστηριότητες επιμόρφωσης προσωπικού</a:t>
            </a:r>
            <a:r>
              <a:rPr lang="en-US" dirty="0" smtClean="0">
                <a:solidFill>
                  <a:schemeClr val="tx2"/>
                </a:solidFill>
              </a:rPr>
              <a:t> (Short term joint Staff training events)</a:t>
            </a:r>
            <a:r>
              <a:rPr lang="el-GR" dirty="0" smtClean="0">
                <a:solidFill>
                  <a:schemeClr val="tx2"/>
                </a:solidFill>
              </a:rPr>
              <a:t> ή για συμμετοχή σε Εντατικό Πρόγραμμα Σπουδών</a:t>
            </a:r>
            <a:r>
              <a:rPr lang="en-US" dirty="0" smtClean="0">
                <a:solidFill>
                  <a:schemeClr val="tx2"/>
                </a:solidFill>
              </a:rPr>
              <a:t> (ISP) </a:t>
            </a:r>
            <a:r>
              <a:rPr lang="el-GR" dirty="0" smtClean="0">
                <a:solidFill>
                  <a:schemeClr val="tx2"/>
                </a:solidFill>
              </a:rPr>
              <a:t>ή κινητικότητα φοιτητών στο πλαίσιο </a:t>
            </a:r>
            <a:r>
              <a:rPr lang="en-US" dirty="0" smtClean="0">
                <a:solidFill>
                  <a:schemeClr val="tx2"/>
                </a:solidFill>
              </a:rPr>
              <a:t>blended mobility activity</a:t>
            </a:r>
            <a:r>
              <a:rPr lang="el-GR" dirty="0" smtClean="0">
                <a:solidFill>
                  <a:schemeClr val="tx2"/>
                </a:solidFill>
              </a:rPr>
              <a:t> </a:t>
            </a:r>
          </a:p>
          <a:p>
            <a:r>
              <a:rPr lang="el-GR" dirty="0" smtClean="0">
                <a:solidFill>
                  <a:schemeClr val="tx2"/>
                </a:solidFill>
              </a:rPr>
              <a:t>Στα Εντατικά Προγράμματα Σπουδών οι καθηγητές διδάσκουν και παρακολουθούν οι φοιτητές</a:t>
            </a:r>
          </a:p>
          <a:p>
            <a:pPr algn="ctr">
              <a:buNone/>
            </a:pPr>
            <a:r>
              <a:rPr lang="el-GR" b="1" dirty="0" smtClean="0">
                <a:solidFill>
                  <a:schemeClr val="tx2"/>
                </a:solidFill>
              </a:rPr>
              <a:t>Κάλυψη δαπανών ταξιδίου &amp; διαμονής και διαβίωσης</a:t>
            </a:r>
          </a:p>
          <a:p>
            <a:pPr>
              <a:buFont typeface="Wingdings" pitchFamily="2" charset="2"/>
              <a:buChar char="v"/>
            </a:pPr>
            <a:r>
              <a:rPr lang="en-US" dirty="0" smtClean="0">
                <a:solidFill>
                  <a:schemeClr val="tx2"/>
                </a:solidFill>
              </a:rPr>
              <a:t>	</a:t>
            </a:r>
            <a:r>
              <a:rPr lang="el-GR" u="sng" dirty="0" smtClean="0">
                <a:solidFill>
                  <a:schemeClr val="tx2"/>
                </a:solidFill>
              </a:rPr>
              <a:t>Δαπάνες ταξιδίου</a:t>
            </a:r>
            <a:r>
              <a:rPr lang="en-US" u="sng" dirty="0" smtClean="0">
                <a:solidFill>
                  <a:schemeClr val="tx2"/>
                </a:solidFill>
              </a:rPr>
              <a:t>:</a:t>
            </a:r>
          </a:p>
          <a:p>
            <a:r>
              <a:rPr lang="el-GR" dirty="0" smtClean="0">
                <a:solidFill>
                  <a:schemeClr val="tx2"/>
                </a:solidFill>
              </a:rPr>
              <a:t>275 ευρώ (μεταξύ 100 και 1999 </a:t>
            </a:r>
            <a:r>
              <a:rPr lang="el-GR" dirty="0" err="1" smtClean="0">
                <a:solidFill>
                  <a:schemeClr val="tx2"/>
                </a:solidFill>
              </a:rPr>
              <a:t>χλμ</a:t>
            </a:r>
            <a:r>
              <a:rPr lang="en-US" dirty="0" smtClean="0">
                <a:solidFill>
                  <a:schemeClr val="tx2"/>
                </a:solidFill>
              </a:rPr>
              <a:t>)</a:t>
            </a:r>
            <a:r>
              <a:rPr lang="el-GR" dirty="0" smtClean="0">
                <a:solidFill>
                  <a:schemeClr val="tx2"/>
                </a:solidFill>
              </a:rPr>
              <a:t> /360 ευρώ</a:t>
            </a:r>
            <a:r>
              <a:rPr lang="en-US" dirty="0" smtClean="0">
                <a:solidFill>
                  <a:schemeClr val="tx2"/>
                </a:solidFill>
              </a:rPr>
              <a:t> (</a:t>
            </a:r>
            <a:r>
              <a:rPr lang="el-GR" dirty="0" smtClean="0">
                <a:solidFill>
                  <a:schemeClr val="tx2"/>
                </a:solidFill>
              </a:rPr>
              <a:t>πάνω από 2000 </a:t>
            </a:r>
            <a:r>
              <a:rPr lang="el-GR" dirty="0" err="1" smtClean="0">
                <a:solidFill>
                  <a:schemeClr val="tx2"/>
                </a:solidFill>
              </a:rPr>
              <a:t>χλμ</a:t>
            </a:r>
            <a:r>
              <a:rPr lang="en-US" dirty="0" smtClean="0">
                <a:solidFill>
                  <a:schemeClr val="tx2"/>
                </a:solidFill>
              </a:rPr>
              <a:t>)</a:t>
            </a:r>
            <a:r>
              <a:rPr lang="el-GR" dirty="0" smtClean="0">
                <a:solidFill>
                  <a:schemeClr val="tx2"/>
                </a:solidFill>
              </a:rPr>
              <a:t> </a:t>
            </a:r>
            <a:endParaRPr lang="en-US" dirty="0" smtClean="0">
              <a:solidFill>
                <a:schemeClr val="tx2"/>
              </a:solidFill>
            </a:endParaRPr>
          </a:p>
          <a:p>
            <a:pPr>
              <a:buFont typeface="Wingdings" pitchFamily="2" charset="2"/>
              <a:buChar char="v"/>
            </a:pPr>
            <a:r>
              <a:rPr lang="en-US" dirty="0" smtClean="0">
                <a:solidFill>
                  <a:schemeClr val="tx2"/>
                </a:solidFill>
              </a:rPr>
              <a:t>	</a:t>
            </a:r>
            <a:r>
              <a:rPr lang="el-GR" u="sng" dirty="0" smtClean="0">
                <a:solidFill>
                  <a:schemeClr val="tx2"/>
                </a:solidFill>
              </a:rPr>
              <a:t>Δαπάνες διαβίωσης (ανά ημέρα)</a:t>
            </a:r>
            <a:r>
              <a:rPr lang="en-US" u="sng" dirty="0" smtClean="0">
                <a:solidFill>
                  <a:schemeClr val="tx2"/>
                </a:solidFill>
              </a:rPr>
              <a:t>:</a:t>
            </a:r>
          </a:p>
          <a:p>
            <a:r>
              <a:rPr lang="en-US" dirty="0" smtClean="0">
                <a:solidFill>
                  <a:schemeClr val="tx2"/>
                </a:solidFill>
              </a:rPr>
              <a:t>100 </a:t>
            </a:r>
            <a:r>
              <a:rPr lang="el-GR" dirty="0" smtClean="0">
                <a:solidFill>
                  <a:schemeClr val="tx2"/>
                </a:solidFill>
              </a:rPr>
              <a:t>ευρώ για καθηγητές/55 ευρώ για φοιτητές (μέχρι 14 ημέρες δραστηριοτήτων)</a:t>
            </a:r>
          </a:p>
          <a:p>
            <a:r>
              <a:rPr lang="el-GR" dirty="0" smtClean="0">
                <a:solidFill>
                  <a:schemeClr val="tx2"/>
                </a:solidFill>
              </a:rPr>
              <a:t>Συνήθως τα </a:t>
            </a:r>
            <a:r>
              <a:rPr lang="en-US" dirty="0" smtClean="0">
                <a:solidFill>
                  <a:schemeClr val="tx2"/>
                </a:solidFill>
              </a:rPr>
              <a:t>ISP </a:t>
            </a:r>
            <a:r>
              <a:rPr lang="el-GR" dirty="0" smtClean="0">
                <a:solidFill>
                  <a:schemeClr val="tx2"/>
                </a:solidFill>
              </a:rPr>
              <a:t>πραγματοποιούνται σε έναν τόπο</a:t>
            </a:r>
          </a:p>
          <a:p>
            <a:r>
              <a:rPr lang="el-GR" dirty="0" smtClean="0">
                <a:solidFill>
                  <a:schemeClr val="tx2"/>
                </a:solidFill>
              </a:rPr>
              <a:t>βλ. Γενικοί Όροι, άρθρο </a:t>
            </a:r>
            <a:r>
              <a:rPr lang="en-US" dirty="0" smtClean="0">
                <a:solidFill>
                  <a:schemeClr val="tx2"/>
                </a:solidFill>
              </a:rPr>
              <a:t> II.16.2.5.</a:t>
            </a:r>
            <a:r>
              <a:rPr lang="el-GR" dirty="0" smtClean="0">
                <a:solidFill>
                  <a:schemeClr val="tx2"/>
                </a:solidFill>
              </a:rPr>
              <a:t>Ε.</a:t>
            </a:r>
            <a:endParaRPr lang="el-GR" dirty="0">
              <a:solidFill>
                <a:schemeClr val="tx2"/>
              </a:solidFill>
            </a:endParaRPr>
          </a:p>
        </p:txBody>
      </p:sp>
      <p:pic>
        <p:nvPicPr>
          <p:cNvPr id="4" name="4 - Εικόνα" descr="EU flag-Erasmus+_vect_POS.jpg"/>
          <p:cNvPicPr>
            <a:picLocks noChangeAspect="1"/>
          </p:cNvPicPr>
          <p:nvPr/>
        </p:nvPicPr>
        <p:blipFill>
          <a:blip r:embed="rId2" cstate="print"/>
          <a:stretch>
            <a:fillRect/>
          </a:stretch>
        </p:blipFill>
        <p:spPr>
          <a:xfrm>
            <a:off x="0" y="0"/>
            <a:ext cx="2677147" cy="764704"/>
          </a:xfrm>
          <a:prstGeom prst="rect">
            <a:avLst/>
          </a:prstGeom>
        </p:spPr>
      </p:pic>
      <p:pic>
        <p:nvPicPr>
          <p:cNvPr id="5" name="4 - Εικόνα" descr="iky.png"/>
          <p:cNvPicPr>
            <a:picLocks noChangeAspect="1"/>
          </p:cNvPicPr>
          <p:nvPr/>
        </p:nvPicPr>
        <p:blipFill>
          <a:blip r:embed="rId3" cstate="print"/>
          <a:stretch>
            <a:fillRect/>
          </a:stretch>
        </p:blipFill>
        <p:spPr>
          <a:xfrm>
            <a:off x="7953921" y="0"/>
            <a:ext cx="1190079" cy="1110045"/>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764704"/>
            <a:ext cx="8229600" cy="1143000"/>
          </a:xfrm>
        </p:spPr>
        <p:txBody>
          <a:bodyPr>
            <a:normAutofit/>
          </a:bodyPr>
          <a:lstStyle/>
          <a:p>
            <a:pPr algn="l"/>
            <a:r>
              <a:rPr lang="el-GR" sz="3800" b="1" dirty="0" smtClean="0">
                <a:solidFill>
                  <a:srgbClr val="C00000"/>
                </a:solidFill>
              </a:rPr>
              <a:t>6.</a:t>
            </a:r>
            <a:r>
              <a:rPr lang="en-US" sz="3800" b="1" dirty="0" smtClean="0">
                <a:solidFill>
                  <a:srgbClr val="C00000"/>
                </a:solidFill>
              </a:rPr>
              <a:t>E</a:t>
            </a:r>
            <a:r>
              <a:rPr lang="el-GR" sz="3800" b="1" dirty="0" smtClean="0">
                <a:solidFill>
                  <a:srgbClr val="C00000"/>
                </a:solidFill>
              </a:rPr>
              <a:t>ιδικές </a:t>
            </a:r>
            <a:r>
              <a:rPr lang="el-GR" sz="3800" b="1" dirty="0" err="1" smtClean="0">
                <a:solidFill>
                  <a:srgbClr val="C00000"/>
                </a:solidFill>
              </a:rPr>
              <a:t>κατ’εξαίρεση</a:t>
            </a:r>
            <a:r>
              <a:rPr lang="el-GR" sz="3800" b="1" dirty="0" smtClean="0">
                <a:solidFill>
                  <a:srgbClr val="C00000"/>
                </a:solidFill>
              </a:rPr>
              <a:t> δαπάνες</a:t>
            </a:r>
            <a:endParaRPr lang="el-GR" sz="3800" b="1" dirty="0">
              <a:solidFill>
                <a:srgbClr val="C00000"/>
              </a:solidFill>
            </a:endParaRPr>
          </a:p>
        </p:txBody>
      </p:sp>
      <p:sp>
        <p:nvSpPr>
          <p:cNvPr id="3" name="2 - Θέση περιεχομένου"/>
          <p:cNvSpPr>
            <a:spLocks noGrp="1"/>
          </p:cNvSpPr>
          <p:nvPr>
            <p:ph idx="1"/>
          </p:nvPr>
        </p:nvSpPr>
        <p:spPr>
          <a:xfrm>
            <a:off x="467544" y="1844824"/>
            <a:ext cx="8229600" cy="4525963"/>
          </a:xfrm>
        </p:spPr>
        <p:txBody>
          <a:bodyPr>
            <a:normAutofit fontScale="62500" lnSpcReduction="20000"/>
          </a:bodyPr>
          <a:lstStyle/>
          <a:p>
            <a:r>
              <a:rPr lang="el-GR" dirty="0" smtClean="0">
                <a:solidFill>
                  <a:schemeClr val="tx2"/>
                </a:solidFill>
              </a:rPr>
              <a:t>Δαπάνες που αφορούν υπεργολαβίες που απαιτούνται σε εξαιρετικές περιπτώσεις (εάν δεν μπορεί να προσφέρει την υπηρεσία ένα από τα ιδρύματα που μετέχουν στην εταιρική σχέση), οι οποίες καλύπτουν μόνο την εκτέλεση περιορισμένου τμήματος του Σχεδίου</a:t>
            </a:r>
          </a:p>
          <a:p>
            <a:r>
              <a:rPr lang="el-GR" dirty="0" smtClean="0">
                <a:solidFill>
                  <a:schemeClr val="tx2"/>
                </a:solidFill>
              </a:rPr>
              <a:t>Καλύπτεται μόνο το </a:t>
            </a:r>
            <a:r>
              <a:rPr lang="el-GR" b="1" dirty="0" smtClean="0">
                <a:solidFill>
                  <a:schemeClr val="tx2"/>
                </a:solidFill>
              </a:rPr>
              <a:t>75% των πραγματικών δαπανών</a:t>
            </a:r>
            <a:r>
              <a:rPr lang="el-GR" dirty="0" smtClean="0">
                <a:solidFill>
                  <a:schemeClr val="tx2"/>
                </a:solidFill>
              </a:rPr>
              <a:t>, βάσει παραστατικών </a:t>
            </a:r>
          </a:p>
          <a:p>
            <a:r>
              <a:rPr lang="el-GR" dirty="0" smtClean="0">
                <a:solidFill>
                  <a:schemeClr val="tx2"/>
                </a:solidFill>
              </a:rPr>
              <a:t>Ισχύει η Εθνική Νομοθεσία για τη διαδικασία επιλογής του υπεργολάβου</a:t>
            </a:r>
          </a:p>
          <a:p>
            <a:r>
              <a:rPr lang="el-GR" u="sng" dirty="0" smtClean="0">
                <a:solidFill>
                  <a:schemeClr val="tx2"/>
                </a:solidFill>
              </a:rPr>
              <a:t>Δεν καλύπτονται </a:t>
            </a:r>
            <a:r>
              <a:rPr lang="en-US" dirty="0" smtClean="0">
                <a:solidFill>
                  <a:schemeClr val="tx2"/>
                </a:solidFill>
              </a:rPr>
              <a:t>: </a:t>
            </a:r>
            <a:r>
              <a:rPr lang="el-GR" dirty="0" smtClean="0">
                <a:solidFill>
                  <a:schemeClr val="tx2"/>
                </a:solidFill>
              </a:rPr>
              <a:t>ο τυπικός εξοπλισμός γραφείου ή ο εξοπλισμός που χρησιμοποιούν οι δικαιούχοι για να εκτελέσουν συνήθεις δραστηριότητες</a:t>
            </a:r>
            <a:endParaRPr lang="en-US" dirty="0" smtClean="0">
              <a:solidFill>
                <a:schemeClr val="tx2"/>
              </a:solidFill>
            </a:endParaRPr>
          </a:p>
          <a:p>
            <a:r>
              <a:rPr lang="el-GR" dirty="0" smtClean="0">
                <a:solidFill>
                  <a:schemeClr val="tx2"/>
                </a:solidFill>
              </a:rPr>
              <a:t>Σε περίπτωση ενοικίασης ή μίσθωσης εξοπλισμού καλύπτεται μόνο το ποσό</a:t>
            </a:r>
            <a:r>
              <a:rPr lang="en-US" dirty="0" smtClean="0">
                <a:solidFill>
                  <a:schemeClr val="tx2"/>
                </a:solidFill>
              </a:rPr>
              <a:t> </a:t>
            </a:r>
            <a:r>
              <a:rPr lang="el-GR" dirty="0" smtClean="0">
                <a:solidFill>
                  <a:schemeClr val="tx2"/>
                </a:solidFill>
              </a:rPr>
              <a:t>που αντιστοιχεί στο χρονικό διάστημα κατά το οποίο χρησιμοποιήθηκε ο εξοπλισμός για τους σκοπούς του σχεδίου. </a:t>
            </a:r>
          </a:p>
          <a:p>
            <a:r>
              <a:rPr lang="el-GR" dirty="0" smtClean="0">
                <a:solidFill>
                  <a:schemeClr val="tx2"/>
                </a:solidFill>
              </a:rPr>
              <a:t>Στην περίπτωση αγοράς εξοπλισμού καλύπτεται μόνο το ποσό της απόσβεσης για το χρονικό διάστημα κατά το οποίο χρησιμοποιήθηκε για τους σκοπούς του σχεδίου (για αγορά παγίου έως 1.500 ευρώ το πάγιο αποσβένεται </a:t>
            </a:r>
            <a:r>
              <a:rPr lang="el-GR" dirty="0" err="1" smtClean="0">
                <a:solidFill>
                  <a:schemeClr val="tx2"/>
                </a:solidFill>
              </a:rPr>
              <a:t>εξ’ολοκλήρου</a:t>
            </a:r>
            <a:r>
              <a:rPr lang="el-GR" dirty="0" smtClean="0">
                <a:solidFill>
                  <a:schemeClr val="tx2"/>
                </a:solidFill>
              </a:rPr>
              <a:t>).</a:t>
            </a:r>
          </a:p>
          <a:p>
            <a:pPr>
              <a:buNone/>
            </a:pPr>
            <a:endParaRPr lang="el-GR" dirty="0" smtClean="0">
              <a:solidFill>
                <a:schemeClr val="tx2"/>
              </a:solidFill>
            </a:endParaRPr>
          </a:p>
          <a:p>
            <a:pPr>
              <a:buNone/>
            </a:pPr>
            <a:endParaRPr lang="el-GR" dirty="0">
              <a:solidFill>
                <a:schemeClr val="tx2"/>
              </a:solidFill>
            </a:endParaRPr>
          </a:p>
        </p:txBody>
      </p:sp>
      <p:pic>
        <p:nvPicPr>
          <p:cNvPr id="4" name="4 - Εικόνα" descr="EU flag-Erasmus+_vect_POS.jpg"/>
          <p:cNvPicPr>
            <a:picLocks noChangeAspect="1"/>
          </p:cNvPicPr>
          <p:nvPr/>
        </p:nvPicPr>
        <p:blipFill>
          <a:blip r:embed="rId2" cstate="print"/>
          <a:stretch>
            <a:fillRect/>
          </a:stretch>
        </p:blipFill>
        <p:spPr>
          <a:xfrm>
            <a:off x="0" y="0"/>
            <a:ext cx="2677147" cy="764704"/>
          </a:xfrm>
          <a:prstGeom prst="rect">
            <a:avLst/>
          </a:prstGeom>
        </p:spPr>
      </p:pic>
      <p:pic>
        <p:nvPicPr>
          <p:cNvPr id="5" name="4 - Εικόνα" descr="iky.png"/>
          <p:cNvPicPr>
            <a:picLocks noChangeAspect="1"/>
          </p:cNvPicPr>
          <p:nvPr/>
        </p:nvPicPr>
        <p:blipFill>
          <a:blip r:embed="rId3" cstate="print"/>
          <a:stretch>
            <a:fillRect/>
          </a:stretch>
        </p:blipFill>
        <p:spPr>
          <a:xfrm>
            <a:off x="7953921" y="0"/>
            <a:ext cx="1190079" cy="1110045"/>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620688"/>
            <a:ext cx="8229600" cy="1143000"/>
          </a:xfrm>
        </p:spPr>
        <p:txBody>
          <a:bodyPr/>
          <a:lstStyle/>
          <a:p>
            <a:r>
              <a:rPr lang="el-GR" b="1" dirty="0" smtClean="0">
                <a:solidFill>
                  <a:srgbClr val="C00000"/>
                </a:solidFill>
              </a:rPr>
              <a:t>Χρηματοδότηση</a:t>
            </a:r>
            <a:endParaRPr lang="el-GR" b="1" dirty="0">
              <a:solidFill>
                <a:srgbClr val="C00000"/>
              </a:solidFill>
            </a:endParaRPr>
          </a:p>
        </p:txBody>
      </p:sp>
      <p:sp>
        <p:nvSpPr>
          <p:cNvPr id="3" name="2 - Θέση περιεχομένου"/>
          <p:cNvSpPr>
            <a:spLocks noGrp="1"/>
          </p:cNvSpPr>
          <p:nvPr>
            <p:ph idx="1"/>
          </p:nvPr>
        </p:nvSpPr>
        <p:spPr/>
        <p:txBody>
          <a:bodyPr>
            <a:normAutofit fontScale="70000" lnSpcReduction="20000"/>
          </a:bodyPr>
          <a:lstStyle/>
          <a:p>
            <a:pPr>
              <a:buNone/>
            </a:pPr>
            <a:r>
              <a:rPr lang="el-GR" b="1" u="sng" dirty="0" smtClean="0">
                <a:solidFill>
                  <a:srgbClr val="FF0000"/>
                </a:solidFill>
              </a:rPr>
              <a:t>Δεν επιτρέπεται παρακράτηση </a:t>
            </a:r>
            <a:r>
              <a:rPr lang="el-GR" b="1" dirty="0" smtClean="0">
                <a:solidFill>
                  <a:schemeClr val="tx2"/>
                </a:solidFill>
              </a:rPr>
              <a:t>(Γενικοί όροι, άρθρο ΙΙ.1.2.ε)</a:t>
            </a:r>
          </a:p>
          <a:p>
            <a:pPr>
              <a:buNone/>
            </a:pPr>
            <a:r>
              <a:rPr lang="el-GR" b="1" dirty="0" smtClean="0">
                <a:solidFill>
                  <a:schemeClr val="tx2"/>
                </a:solidFill>
              </a:rPr>
              <a:t>Για αμοιβές προσωπικού που είναι Δημόσιοι Υπάλληλοι, ισχύει η σχετική εθνική νομοθεσία για το ύψος των επιπλέον αμοιβών που έχουν δικαίωμα να λάβουν</a:t>
            </a:r>
          </a:p>
          <a:p>
            <a:r>
              <a:rPr lang="el-GR" b="1" u="sng" dirty="0" smtClean="0">
                <a:solidFill>
                  <a:schemeClr val="tx2"/>
                </a:solidFill>
              </a:rPr>
              <a:t>Για διετή σχέδια</a:t>
            </a:r>
            <a:r>
              <a:rPr lang="en-US" b="1" u="sng" dirty="0" smtClean="0">
                <a:solidFill>
                  <a:schemeClr val="tx2"/>
                </a:solidFill>
              </a:rPr>
              <a:t>:</a:t>
            </a:r>
          </a:p>
          <a:p>
            <a:r>
              <a:rPr lang="en-US" dirty="0" smtClean="0">
                <a:solidFill>
                  <a:schemeClr val="tx2"/>
                </a:solidFill>
              </a:rPr>
              <a:t>80% </a:t>
            </a:r>
            <a:r>
              <a:rPr lang="el-GR" dirty="0" smtClean="0">
                <a:solidFill>
                  <a:schemeClr val="tx2"/>
                </a:solidFill>
              </a:rPr>
              <a:t>Προχρηματοδότηση</a:t>
            </a:r>
          </a:p>
          <a:p>
            <a:r>
              <a:rPr lang="el-GR" dirty="0" smtClean="0">
                <a:solidFill>
                  <a:schemeClr val="tx2"/>
                </a:solidFill>
              </a:rPr>
              <a:t>Έως 20% Μετά την έγκριση του τελικού απολογισμού</a:t>
            </a:r>
          </a:p>
          <a:p>
            <a:r>
              <a:rPr lang="el-GR" b="1" u="sng" dirty="0" smtClean="0">
                <a:solidFill>
                  <a:schemeClr val="tx2"/>
                </a:solidFill>
              </a:rPr>
              <a:t>Για τριετή σχέδια</a:t>
            </a:r>
            <a:r>
              <a:rPr lang="en-US" b="1" u="sng" dirty="0" smtClean="0">
                <a:solidFill>
                  <a:schemeClr val="tx2"/>
                </a:solidFill>
              </a:rPr>
              <a:t>:</a:t>
            </a:r>
          </a:p>
          <a:p>
            <a:r>
              <a:rPr lang="en-US" dirty="0" smtClean="0">
                <a:solidFill>
                  <a:schemeClr val="tx2"/>
                </a:solidFill>
              </a:rPr>
              <a:t>60% :</a:t>
            </a:r>
            <a:r>
              <a:rPr lang="el-GR" dirty="0" smtClean="0">
                <a:solidFill>
                  <a:schemeClr val="tx2"/>
                </a:solidFill>
              </a:rPr>
              <a:t>Πρώτη δόση Προχρηματοδότησης</a:t>
            </a:r>
          </a:p>
          <a:p>
            <a:r>
              <a:rPr lang="el-GR" dirty="0" smtClean="0">
                <a:solidFill>
                  <a:schemeClr val="tx2"/>
                </a:solidFill>
              </a:rPr>
              <a:t>Δεύτερη δόση Προχρηματοδότησης έως 20 %  με την ενδιάμεση έκθεση, εφόσον έχει δαπανηθεί τουλάχιστον το 70% της Πρώτης δόσης Προχρηματοδότησης</a:t>
            </a:r>
          </a:p>
          <a:p>
            <a:r>
              <a:rPr lang="el-GR" dirty="0" smtClean="0">
                <a:solidFill>
                  <a:schemeClr val="tx2"/>
                </a:solidFill>
              </a:rPr>
              <a:t>Έως 20%</a:t>
            </a:r>
            <a:r>
              <a:rPr lang="en-US" dirty="0" smtClean="0">
                <a:solidFill>
                  <a:schemeClr val="tx2"/>
                </a:solidFill>
              </a:rPr>
              <a:t>:</a:t>
            </a:r>
            <a:r>
              <a:rPr lang="el-GR" dirty="0" smtClean="0">
                <a:solidFill>
                  <a:schemeClr val="tx2"/>
                </a:solidFill>
              </a:rPr>
              <a:t> Μετά την έγκριση του τελικού απολογισμού</a:t>
            </a:r>
          </a:p>
          <a:p>
            <a:pPr>
              <a:buNone/>
            </a:pPr>
            <a:endParaRPr lang="el-GR" dirty="0" smtClean="0">
              <a:solidFill>
                <a:schemeClr val="tx2"/>
              </a:solidFill>
            </a:endParaRPr>
          </a:p>
        </p:txBody>
      </p:sp>
      <p:pic>
        <p:nvPicPr>
          <p:cNvPr id="4" name="4 - Εικόνα" descr="EU flag-Erasmus+_vect_POS.jpg"/>
          <p:cNvPicPr>
            <a:picLocks noChangeAspect="1"/>
          </p:cNvPicPr>
          <p:nvPr/>
        </p:nvPicPr>
        <p:blipFill>
          <a:blip r:embed="rId2" cstate="print"/>
          <a:stretch>
            <a:fillRect/>
          </a:stretch>
        </p:blipFill>
        <p:spPr>
          <a:xfrm>
            <a:off x="0" y="0"/>
            <a:ext cx="2677147" cy="764704"/>
          </a:xfrm>
          <a:prstGeom prst="rect">
            <a:avLst/>
          </a:prstGeom>
        </p:spPr>
      </p:pic>
      <p:pic>
        <p:nvPicPr>
          <p:cNvPr id="5" name="4 - Εικόνα" descr="iky.png"/>
          <p:cNvPicPr>
            <a:picLocks noChangeAspect="1"/>
          </p:cNvPicPr>
          <p:nvPr/>
        </p:nvPicPr>
        <p:blipFill>
          <a:blip r:embed="rId3" cstate="print"/>
          <a:stretch>
            <a:fillRect/>
          </a:stretch>
        </p:blipFill>
        <p:spPr>
          <a:xfrm>
            <a:off x="7953921" y="0"/>
            <a:ext cx="1190079" cy="1110045"/>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980728"/>
            <a:ext cx="8229600" cy="1143000"/>
          </a:xfrm>
        </p:spPr>
        <p:txBody>
          <a:bodyPr>
            <a:normAutofit fontScale="90000"/>
          </a:bodyPr>
          <a:lstStyle/>
          <a:p>
            <a:r>
              <a:rPr lang="el-GR" b="1" dirty="0" smtClean="0">
                <a:solidFill>
                  <a:srgbClr val="C00000"/>
                </a:solidFill>
              </a:rPr>
              <a:t>Ενδιάμεση Έκθεση &amp; Τελικός απολογισμός</a:t>
            </a:r>
            <a:endParaRPr lang="el-GR" b="1" dirty="0">
              <a:solidFill>
                <a:srgbClr val="C00000"/>
              </a:solidFill>
            </a:endParaRPr>
          </a:p>
        </p:txBody>
      </p:sp>
      <p:sp>
        <p:nvSpPr>
          <p:cNvPr id="3" name="2 - Θέση περιεχομένου"/>
          <p:cNvSpPr>
            <a:spLocks noGrp="1"/>
          </p:cNvSpPr>
          <p:nvPr>
            <p:ph idx="1"/>
          </p:nvPr>
        </p:nvSpPr>
        <p:spPr>
          <a:xfrm>
            <a:off x="564704" y="2060848"/>
            <a:ext cx="8579296" cy="4569371"/>
          </a:xfrm>
        </p:spPr>
        <p:txBody>
          <a:bodyPr>
            <a:normAutofit/>
          </a:bodyPr>
          <a:lstStyle/>
          <a:p>
            <a:pPr>
              <a:buNone/>
            </a:pPr>
            <a:r>
              <a:rPr lang="el-GR" sz="2400" u="sng" dirty="0" smtClean="0">
                <a:solidFill>
                  <a:schemeClr val="tx2"/>
                </a:solidFill>
              </a:rPr>
              <a:t> Για διετή σχέδια </a:t>
            </a:r>
            <a:r>
              <a:rPr lang="el-GR" sz="1800" u="sng" dirty="0" smtClean="0">
                <a:solidFill>
                  <a:schemeClr val="tx2"/>
                </a:solidFill>
              </a:rPr>
              <a:t>(έναρξη 01/09/2014-λήξη 31/08/2016)</a:t>
            </a:r>
            <a:endParaRPr lang="en-US" sz="1800" u="sng" dirty="0" smtClean="0">
              <a:solidFill>
                <a:schemeClr val="tx2"/>
              </a:solidFill>
            </a:endParaRPr>
          </a:p>
          <a:p>
            <a:r>
              <a:rPr lang="fr-FR" sz="2400" dirty="0" smtClean="0">
                <a:solidFill>
                  <a:schemeClr val="tx2"/>
                </a:solidFill>
              </a:rPr>
              <a:t>E</a:t>
            </a:r>
            <a:r>
              <a:rPr lang="el-GR" sz="2400" dirty="0" err="1" smtClean="0">
                <a:solidFill>
                  <a:schemeClr val="tx2"/>
                </a:solidFill>
              </a:rPr>
              <a:t>νδιάμεση</a:t>
            </a:r>
            <a:r>
              <a:rPr lang="el-GR" sz="2400" dirty="0" smtClean="0">
                <a:solidFill>
                  <a:schemeClr val="tx2"/>
                </a:solidFill>
              </a:rPr>
              <a:t> έκθεση στο </a:t>
            </a:r>
            <a:r>
              <a:rPr lang="en-US" sz="2400" b="1" dirty="0" smtClean="0">
                <a:solidFill>
                  <a:schemeClr val="tx2"/>
                </a:solidFill>
              </a:rPr>
              <a:t>Mobility Tool</a:t>
            </a:r>
            <a:r>
              <a:rPr lang="el-GR" sz="2400" b="1" dirty="0" smtClean="0">
                <a:solidFill>
                  <a:schemeClr val="tx2"/>
                </a:solidFill>
              </a:rPr>
              <a:t> </a:t>
            </a:r>
            <a:r>
              <a:rPr lang="el-GR" sz="2400" dirty="0" smtClean="0">
                <a:solidFill>
                  <a:schemeClr val="tx2"/>
                </a:solidFill>
              </a:rPr>
              <a:t>μέχρι τις 30/09/2015 </a:t>
            </a:r>
          </a:p>
          <a:p>
            <a:pPr>
              <a:buNone/>
            </a:pPr>
            <a:r>
              <a:rPr lang="el-GR" sz="1800" dirty="0" smtClean="0">
                <a:solidFill>
                  <a:schemeClr val="tx2"/>
                </a:solidFill>
              </a:rPr>
              <a:t>(περίοδος αναφοράς από την 1/9/2014 έως 31/08/2015) </a:t>
            </a:r>
          </a:p>
          <a:p>
            <a:r>
              <a:rPr lang="el-GR" sz="2400" dirty="0" smtClean="0">
                <a:solidFill>
                  <a:schemeClr val="tx2"/>
                </a:solidFill>
              </a:rPr>
              <a:t>Τελικός απολογισμός μέχρι τις 31/10/2016</a:t>
            </a:r>
            <a:r>
              <a:rPr lang="en-US" sz="2400" dirty="0" smtClean="0">
                <a:solidFill>
                  <a:schemeClr val="tx2"/>
                </a:solidFill>
              </a:rPr>
              <a:t> </a:t>
            </a:r>
            <a:endParaRPr lang="el-GR" sz="2400" dirty="0" smtClean="0">
              <a:solidFill>
                <a:schemeClr val="tx2"/>
              </a:solidFill>
            </a:endParaRPr>
          </a:p>
          <a:p>
            <a:pPr>
              <a:buNone/>
            </a:pPr>
            <a:r>
              <a:rPr lang="el-GR" sz="2400" dirty="0" smtClean="0">
                <a:solidFill>
                  <a:schemeClr val="tx2"/>
                </a:solidFill>
              </a:rPr>
              <a:t> </a:t>
            </a:r>
            <a:r>
              <a:rPr lang="el-GR" sz="2400" u="sng" dirty="0" smtClean="0">
                <a:solidFill>
                  <a:schemeClr val="tx2"/>
                </a:solidFill>
              </a:rPr>
              <a:t>Για τριετή σχέδια </a:t>
            </a:r>
            <a:r>
              <a:rPr lang="el-GR" sz="1800" u="sng" dirty="0" smtClean="0">
                <a:solidFill>
                  <a:schemeClr val="tx2"/>
                </a:solidFill>
              </a:rPr>
              <a:t>(έναρξη 01/09/2014-λήξη 31/08/2017)</a:t>
            </a:r>
            <a:r>
              <a:rPr lang="en-US" sz="2400" u="sng" dirty="0" smtClean="0">
                <a:solidFill>
                  <a:schemeClr val="tx2"/>
                </a:solidFill>
              </a:rPr>
              <a:t>:</a:t>
            </a:r>
          </a:p>
          <a:p>
            <a:r>
              <a:rPr lang="fr-FR" sz="2400" dirty="0" smtClean="0">
                <a:solidFill>
                  <a:schemeClr val="tx2"/>
                </a:solidFill>
              </a:rPr>
              <a:t>E</a:t>
            </a:r>
            <a:r>
              <a:rPr lang="el-GR" sz="2400" dirty="0" err="1" smtClean="0">
                <a:solidFill>
                  <a:schemeClr val="tx2"/>
                </a:solidFill>
              </a:rPr>
              <a:t>νδιάμεση</a:t>
            </a:r>
            <a:r>
              <a:rPr lang="el-GR" sz="2400" dirty="0" smtClean="0">
                <a:solidFill>
                  <a:schemeClr val="tx2"/>
                </a:solidFill>
              </a:rPr>
              <a:t> έκθεση στο </a:t>
            </a:r>
            <a:r>
              <a:rPr lang="en-US" sz="2400" b="1" dirty="0" smtClean="0">
                <a:solidFill>
                  <a:schemeClr val="tx2"/>
                </a:solidFill>
              </a:rPr>
              <a:t>Mobility Tool </a:t>
            </a:r>
            <a:r>
              <a:rPr lang="el-GR" sz="2400" dirty="0" smtClean="0">
                <a:solidFill>
                  <a:schemeClr val="tx2"/>
                </a:solidFill>
              </a:rPr>
              <a:t>μέχρι τις 31/01/2016</a:t>
            </a:r>
            <a:endParaRPr lang="en-US" sz="2400" dirty="0" smtClean="0">
              <a:solidFill>
                <a:schemeClr val="tx2"/>
              </a:solidFill>
            </a:endParaRPr>
          </a:p>
          <a:p>
            <a:r>
              <a:rPr lang="en-US" sz="1800" dirty="0" smtClean="0">
                <a:solidFill>
                  <a:schemeClr val="tx2"/>
                </a:solidFill>
              </a:rPr>
              <a:t>(</a:t>
            </a:r>
            <a:r>
              <a:rPr lang="el-GR" sz="1800" dirty="0" smtClean="0">
                <a:solidFill>
                  <a:schemeClr val="tx2"/>
                </a:solidFill>
              </a:rPr>
              <a:t>περίοδος αναφοράς από την 1/9/2014 έως 31/12/2015)</a:t>
            </a:r>
          </a:p>
          <a:p>
            <a:r>
              <a:rPr lang="el-GR" sz="2400" dirty="0" smtClean="0">
                <a:solidFill>
                  <a:schemeClr val="tx2"/>
                </a:solidFill>
              </a:rPr>
              <a:t>Τελικός απολογισμός μέχρι τις 31/10/2017</a:t>
            </a:r>
            <a:endParaRPr lang="el-GR" sz="2400" dirty="0">
              <a:solidFill>
                <a:schemeClr val="tx2"/>
              </a:solidFill>
            </a:endParaRPr>
          </a:p>
        </p:txBody>
      </p:sp>
      <p:pic>
        <p:nvPicPr>
          <p:cNvPr id="4" name="4 - Εικόνα" descr="EU flag-Erasmus+_vect_POS.jpg"/>
          <p:cNvPicPr>
            <a:picLocks noChangeAspect="1"/>
          </p:cNvPicPr>
          <p:nvPr/>
        </p:nvPicPr>
        <p:blipFill>
          <a:blip r:embed="rId2" cstate="print"/>
          <a:stretch>
            <a:fillRect/>
          </a:stretch>
        </p:blipFill>
        <p:spPr>
          <a:xfrm>
            <a:off x="0" y="0"/>
            <a:ext cx="2677147" cy="764704"/>
          </a:xfrm>
          <a:prstGeom prst="rect">
            <a:avLst/>
          </a:prstGeom>
        </p:spPr>
      </p:pic>
      <p:pic>
        <p:nvPicPr>
          <p:cNvPr id="5" name="4 - Εικόνα" descr="iky.png"/>
          <p:cNvPicPr>
            <a:picLocks noChangeAspect="1"/>
          </p:cNvPicPr>
          <p:nvPr/>
        </p:nvPicPr>
        <p:blipFill>
          <a:blip r:embed="rId3" cstate="print"/>
          <a:stretch>
            <a:fillRect/>
          </a:stretch>
        </p:blipFill>
        <p:spPr>
          <a:xfrm>
            <a:off x="7953921" y="0"/>
            <a:ext cx="1190079" cy="111004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548680"/>
            <a:ext cx="8229600" cy="1143000"/>
          </a:xfrm>
        </p:spPr>
        <p:txBody>
          <a:bodyPr/>
          <a:lstStyle/>
          <a:p>
            <a:r>
              <a:rPr lang="el-GR" b="1" dirty="0" smtClean="0">
                <a:solidFill>
                  <a:srgbClr val="C00000"/>
                </a:solidFill>
              </a:rPr>
              <a:t>Μεταφορές κονδυλίων</a:t>
            </a:r>
            <a:endParaRPr lang="el-GR" b="1" dirty="0">
              <a:solidFill>
                <a:srgbClr val="C00000"/>
              </a:solidFill>
            </a:endParaRPr>
          </a:p>
        </p:txBody>
      </p:sp>
      <p:sp>
        <p:nvSpPr>
          <p:cNvPr id="3" name="2 - Θέση περιεχομένου"/>
          <p:cNvSpPr>
            <a:spLocks noGrp="1"/>
          </p:cNvSpPr>
          <p:nvPr>
            <p:ph idx="1"/>
          </p:nvPr>
        </p:nvSpPr>
        <p:spPr>
          <a:xfrm>
            <a:off x="611560" y="1916832"/>
            <a:ext cx="8229600" cy="4525963"/>
          </a:xfrm>
        </p:spPr>
        <p:txBody>
          <a:bodyPr>
            <a:normAutofit fontScale="62500" lnSpcReduction="20000"/>
          </a:bodyPr>
          <a:lstStyle/>
          <a:p>
            <a:pPr>
              <a:buFont typeface="Wingdings" pitchFamily="2" charset="2"/>
              <a:buChar char="v"/>
            </a:pPr>
            <a:r>
              <a:rPr lang="el-GR" dirty="0" smtClean="0">
                <a:solidFill>
                  <a:schemeClr val="tx2"/>
                </a:solidFill>
              </a:rPr>
              <a:t>Επιτρέπεται η </a:t>
            </a:r>
            <a:r>
              <a:rPr lang="el-GR" u="sng" dirty="0" smtClean="0">
                <a:solidFill>
                  <a:schemeClr val="tx2"/>
                </a:solidFill>
              </a:rPr>
              <a:t>μεταφορά έως και 20% </a:t>
            </a:r>
            <a:r>
              <a:rPr lang="el-GR" dirty="0" smtClean="0">
                <a:solidFill>
                  <a:schemeClr val="tx2"/>
                </a:solidFill>
              </a:rPr>
              <a:t>από τις κατηγορίες κονδυλίων διαχείρισης, Διεθνικών Συναντήσεων, Πνευματικών Προϊόντων, Πολλαπλασιαστικών δράσεων διάδοσης, Δραστηριοτήτων μάθησης/επιμόρφωσης, </a:t>
            </a:r>
            <a:r>
              <a:rPr lang="el-GR" dirty="0" err="1" smtClean="0">
                <a:solidFill>
                  <a:schemeClr val="tx2"/>
                </a:solidFill>
              </a:rPr>
              <a:t>κατ’εξαίρεση</a:t>
            </a:r>
            <a:r>
              <a:rPr lang="el-GR" dirty="0" smtClean="0">
                <a:solidFill>
                  <a:schemeClr val="tx2"/>
                </a:solidFill>
              </a:rPr>
              <a:t> δαπανών </a:t>
            </a:r>
            <a:r>
              <a:rPr lang="el-GR" b="1" dirty="0" smtClean="0">
                <a:solidFill>
                  <a:schemeClr val="tx2"/>
                </a:solidFill>
              </a:rPr>
              <a:t>προς οποιαδήποτε κατηγορία προϋπολογισμού.</a:t>
            </a:r>
          </a:p>
          <a:p>
            <a:pPr>
              <a:buNone/>
            </a:pPr>
            <a:endParaRPr lang="el-GR" dirty="0" smtClean="0">
              <a:solidFill>
                <a:schemeClr val="tx2"/>
              </a:solidFill>
            </a:endParaRPr>
          </a:p>
          <a:p>
            <a:pPr>
              <a:buFont typeface="Wingdings" pitchFamily="2" charset="2"/>
              <a:buChar char="v"/>
            </a:pPr>
            <a:r>
              <a:rPr lang="el-GR" dirty="0" smtClean="0">
                <a:solidFill>
                  <a:srgbClr val="C00000"/>
                </a:solidFill>
              </a:rPr>
              <a:t>Προσοχή! </a:t>
            </a:r>
            <a:r>
              <a:rPr lang="el-GR" dirty="0" smtClean="0">
                <a:solidFill>
                  <a:schemeClr val="tx2"/>
                </a:solidFill>
              </a:rPr>
              <a:t>Δεν επιτρέπονται μεταφορές προς την κατηγορία «</a:t>
            </a:r>
            <a:r>
              <a:rPr lang="el-GR" dirty="0" err="1" smtClean="0">
                <a:solidFill>
                  <a:schemeClr val="tx2"/>
                </a:solidFill>
              </a:rPr>
              <a:t>κατ’εξαίρεση</a:t>
            </a:r>
            <a:r>
              <a:rPr lang="el-GR" dirty="0" smtClean="0">
                <a:solidFill>
                  <a:schemeClr val="tx2"/>
                </a:solidFill>
              </a:rPr>
              <a:t> δαπανών» και προς την κατηγορία «κονδυλίων διαχείρισης».</a:t>
            </a:r>
          </a:p>
          <a:p>
            <a:pPr>
              <a:buNone/>
            </a:pPr>
            <a:endParaRPr lang="el-GR" dirty="0" smtClean="0">
              <a:solidFill>
                <a:schemeClr val="tx2"/>
              </a:solidFill>
            </a:endParaRPr>
          </a:p>
          <a:p>
            <a:pPr>
              <a:buFont typeface="Wingdings" pitchFamily="2" charset="2"/>
              <a:buChar char="v"/>
            </a:pPr>
            <a:r>
              <a:rPr lang="el-GR" dirty="0" smtClean="0">
                <a:solidFill>
                  <a:schemeClr val="tx2"/>
                </a:solidFill>
              </a:rPr>
              <a:t>Η μεταφορά κονδυλίων δεν μπορεί να αυξάνει πάνω από 20% το ποσό που έχει εγκριθεί για τη συγκεκριμένη κατηγορία δαπάνης.</a:t>
            </a:r>
          </a:p>
          <a:p>
            <a:pPr>
              <a:buNone/>
            </a:pPr>
            <a:endParaRPr lang="el-GR" dirty="0" smtClean="0">
              <a:solidFill>
                <a:schemeClr val="tx2"/>
              </a:solidFill>
            </a:endParaRPr>
          </a:p>
          <a:p>
            <a:pPr>
              <a:buFont typeface="Wingdings" pitchFamily="2" charset="2"/>
              <a:buChar char="v"/>
            </a:pPr>
            <a:r>
              <a:rPr lang="el-GR" dirty="0" smtClean="0">
                <a:solidFill>
                  <a:schemeClr val="tx2"/>
                </a:solidFill>
              </a:rPr>
              <a:t>Επιτρέπεται μεταφορά δαπανών για άτομα με αναπηρίες, ακόμα κι αν στο αρχικό σχέδιο δεν έχει γίνει αίτημα χρηματοδότησης για άτομα με αναπηρίες, δεν ισχύει σε αυτή η περίπτωση η ρήτρα του 20%.</a:t>
            </a:r>
          </a:p>
          <a:p>
            <a:endParaRPr lang="el-GR" dirty="0" smtClean="0">
              <a:solidFill>
                <a:schemeClr val="tx2"/>
              </a:solidFill>
            </a:endParaRPr>
          </a:p>
          <a:p>
            <a:pPr>
              <a:buNone/>
            </a:pPr>
            <a:endParaRPr lang="el-GR" dirty="0"/>
          </a:p>
        </p:txBody>
      </p:sp>
      <p:pic>
        <p:nvPicPr>
          <p:cNvPr id="4" name="4 - Εικόνα" descr="EU flag-Erasmus+_vect_POS.jpg"/>
          <p:cNvPicPr>
            <a:picLocks noChangeAspect="1"/>
          </p:cNvPicPr>
          <p:nvPr/>
        </p:nvPicPr>
        <p:blipFill>
          <a:blip r:embed="rId2" cstate="print"/>
          <a:stretch>
            <a:fillRect/>
          </a:stretch>
        </p:blipFill>
        <p:spPr>
          <a:xfrm>
            <a:off x="0" y="0"/>
            <a:ext cx="2677147" cy="764704"/>
          </a:xfrm>
          <a:prstGeom prst="rect">
            <a:avLst/>
          </a:prstGeom>
        </p:spPr>
      </p:pic>
      <p:pic>
        <p:nvPicPr>
          <p:cNvPr id="5" name="4 - Εικόνα" descr="iky.png"/>
          <p:cNvPicPr>
            <a:picLocks noChangeAspect="1"/>
          </p:cNvPicPr>
          <p:nvPr/>
        </p:nvPicPr>
        <p:blipFill>
          <a:blip r:embed="rId3" cstate="print"/>
          <a:stretch>
            <a:fillRect/>
          </a:stretch>
        </p:blipFill>
        <p:spPr>
          <a:xfrm>
            <a:off x="7953921" y="0"/>
            <a:ext cx="1190079" cy="1110045"/>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692696"/>
            <a:ext cx="8229600" cy="1143000"/>
          </a:xfrm>
        </p:spPr>
        <p:txBody>
          <a:bodyPr>
            <a:normAutofit/>
          </a:bodyPr>
          <a:lstStyle/>
          <a:p>
            <a:r>
              <a:rPr lang="el-GR" sz="4000" b="1" dirty="0" smtClean="0">
                <a:solidFill>
                  <a:srgbClr val="C00000"/>
                </a:solidFill>
              </a:rPr>
              <a:t>Απαιτούμενα Παραστατικά</a:t>
            </a:r>
            <a:endParaRPr lang="el-GR" sz="4000" b="1" dirty="0">
              <a:solidFill>
                <a:srgbClr val="C00000"/>
              </a:solidFill>
            </a:endParaRPr>
          </a:p>
        </p:txBody>
      </p:sp>
      <p:sp>
        <p:nvSpPr>
          <p:cNvPr id="3" name="2 - Θέση περιεχομένου"/>
          <p:cNvSpPr>
            <a:spLocks noGrp="1"/>
          </p:cNvSpPr>
          <p:nvPr>
            <p:ph idx="1"/>
          </p:nvPr>
        </p:nvSpPr>
        <p:spPr/>
        <p:txBody>
          <a:bodyPr>
            <a:normAutofit fontScale="62500" lnSpcReduction="20000"/>
          </a:bodyPr>
          <a:lstStyle/>
          <a:p>
            <a:r>
              <a:rPr lang="el-GR" sz="2600" dirty="0" smtClean="0">
                <a:solidFill>
                  <a:schemeClr val="tx2"/>
                </a:solidFill>
              </a:rPr>
              <a:t>Για δραστηριότητες που  λαμβάνουν χρηματοδοτική συνεισφορά ανά κόστος μονάδας δαπάνης</a:t>
            </a:r>
            <a:r>
              <a:rPr lang="en-US" sz="2600" dirty="0" smtClean="0">
                <a:solidFill>
                  <a:schemeClr val="tx2"/>
                </a:solidFill>
              </a:rPr>
              <a:t> (</a:t>
            </a:r>
            <a:r>
              <a:rPr lang="el-GR" sz="2600" dirty="0" smtClean="0">
                <a:solidFill>
                  <a:schemeClr val="tx2"/>
                </a:solidFill>
              </a:rPr>
              <a:t>κλίμακες μοναδιαίου κόστους</a:t>
            </a:r>
            <a:r>
              <a:rPr lang="en-US" sz="2600" dirty="0" smtClean="0">
                <a:solidFill>
                  <a:schemeClr val="tx2"/>
                </a:solidFill>
              </a:rPr>
              <a:t>,</a:t>
            </a:r>
            <a:r>
              <a:rPr lang="el-GR" sz="2600" dirty="0" smtClean="0">
                <a:solidFill>
                  <a:schemeClr val="tx2"/>
                </a:solidFill>
              </a:rPr>
              <a:t> ενιαία ποσά, </a:t>
            </a:r>
            <a:r>
              <a:rPr lang="el-GR" sz="2600" dirty="0" err="1" smtClean="0">
                <a:solidFill>
                  <a:schemeClr val="tx2"/>
                </a:solidFill>
              </a:rPr>
              <a:t>κατ’αποκοπήν</a:t>
            </a:r>
            <a:r>
              <a:rPr lang="el-GR" sz="2600" dirty="0" smtClean="0">
                <a:solidFill>
                  <a:schemeClr val="tx2"/>
                </a:solidFill>
              </a:rPr>
              <a:t> δαπάνες</a:t>
            </a:r>
            <a:r>
              <a:rPr lang="en-US" sz="2600" dirty="0" smtClean="0">
                <a:solidFill>
                  <a:schemeClr val="tx2"/>
                </a:solidFill>
              </a:rPr>
              <a:t>) </a:t>
            </a:r>
          </a:p>
          <a:p>
            <a:r>
              <a:rPr lang="el-GR" sz="2600" smtClean="0">
                <a:solidFill>
                  <a:schemeClr val="tx2"/>
                </a:solidFill>
              </a:rPr>
              <a:t>Υπολογισμός </a:t>
            </a:r>
            <a:r>
              <a:rPr lang="el-GR" sz="2600" dirty="0" smtClean="0">
                <a:solidFill>
                  <a:schemeClr val="tx2"/>
                </a:solidFill>
              </a:rPr>
              <a:t>τελικού ποσού χρηματοδότησης </a:t>
            </a:r>
            <a:r>
              <a:rPr lang="el-GR" sz="2600" b="1" dirty="0" smtClean="0">
                <a:solidFill>
                  <a:schemeClr val="tx2"/>
                </a:solidFill>
              </a:rPr>
              <a:t>βάσει αριθμού πραγματοποιηθέντων δραστηριοτήτων</a:t>
            </a:r>
            <a:endParaRPr lang="en-US" sz="2600" b="1" dirty="0" smtClean="0">
              <a:solidFill>
                <a:schemeClr val="tx2"/>
              </a:solidFill>
            </a:endParaRPr>
          </a:p>
          <a:p>
            <a:r>
              <a:rPr lang="el-GR" sz="2600" b="1" dirty="0" smtClean="0">
                <a:solidFill>
                  <a:schemeClr val="tx2"/>
                </a:solidFill>
              </a:rPr>
              <a:t>Βεβαίωση συμμετοχής </a:t>
            </a:r>
            <a:r>
              <a:rPr lang="el-GR" sz="2600" dirty="0" smtClean="0">
                <a:solidFill>
                  <a:schemeClr val="tx2"/>
                </a:solidFill>
              </a:rPr>
              <a:t>στη δραστηριότητα (διεθνικές συναντήσεις, δραστηριότητες μάθησης, διδασκαλίας, επιμόρφωσης )</a:t>
            </a:r>
          </a:p>
          <a:p>
            <a:r>
              <a:rPr lang="el-GR" sz="2600" b="1" dirty="0" smtClean="0">
                <a:solidFill>
                  <a:schemeClr val="tx2"/>
                </a:solidFill>
              </a:rPr>
              <a:t>Β</a:t>
            </a:r>
            <a:r>
              <a:rPr lang="fr-FR" sz="2600" b="1" dirty="0" smtClean="0">
                <a:solidFill>
                  <a:schemeClr val="tx2"/>
                </a:solidFill>
              </a:rPr>
              <a:t>o</a:t>
            </a:r>
            <a:r>
              <a:rPr lang="en-US" sz="2600" b="1" dirty="0" err="1" smtClean="0">
                <a:solidFill>
                  <a:schemeClr val="tx2"/>
                </a:solidFill>
              </a:rPr>
              <a:t>arding</a:t>
            </a:r>
            <a:r>
              <a:rPr lang="en-US" sz="2600" b="1" dirty="0" smtClean="0">
                <a:solidFill>
                  <a:schemeClr val="tx2"/>
                </a:solidFill>
              </a:rPr>
              <a:t> passes</a:t>
            </a:r>
            <a:r>
              <a:rPr lang="el-GR" sz="2600" b="1" dirty="0" smtClean="0">
                <a:solidFill>
                  <a:schemeClr val="tx2"/>
                </a:solidFill>
              </a:rPr>
              <a:t>/εισιτήρια</a:t>
            </a:r>
            <a:r>
              <a:rPr lang="en-US" sz="2600" b="1" dirty="0" smtClean="0">
                <a:solidFill>
                  <a:schemeClr val="tx2"/>
                </a:solidFill>
              </a:rPr>
              <a:t> </a:t>
            </a:r>
            <a:r>
              <a:rPr lang="en-US" sz="2600" dirty="0" smtClean="0">
                <a:solidFill>
                  <a:schemeClr val="tx2"/>
                </a:solidFill>
              </a:rPr>
              <a:t>(</a:t>
            </a:r>
            <a:r>
              <a:rPr lang="el-GR" sz="2600" dirty="0" smtClean="0">
                <a:solidFill>
                  <a:schemeClr val="tx2"/>
                </a:solidFill>
              </a:rPr>
              <a:t>για έλεγχο πραγματοποίησης της δραστηριότητας, εφόσον η μετακίνηση γίνεται σε τόπο διαφορετικό από αυτόν του ιδρύματος υποδοχής)</a:t>
            </a:r>
            <a:endParaRPr lang="en-US" sz="2600" dirty="0" smtClean="0">
              <a:solidFill>
                <a:schemeClr val="tx2"/>
              </a:solidFill>
            </a:endParaRPr>
          </a:p>
          <a:p>
            <a:r>
              <a:rPr lang="el-GR" sz="2600" dirty="0" smtClean="0">
                <a:solidFill>
                  <a:schemeClr val="tx2"/>
                </a:solidFill>
              </a:rPr>
              <a:t>Η αποζημίωση για τα </a:t>
            </a:r>
            <a:r>
              <a:rPr lang="el-GR" sz="2600" b="1" dirty="0" smtClean="0">
                <a:solidFill>
                  <a:schemeClr val="tx2"/>
                </a:solidFill>
              </a:rPr>
              <a:t>πνευματικά προϊόντα </a:t>
            </a:r>
            <a:r>
              <a:rPr lang="el-GR" sz="2600" dirty="0" smtClean="0">
                <a:solidFill>
                  <a:schemeClr val="tx2"/>
                </a:solidFill>
              </a:rPr>
              <a:t>προαπαιτεί την </a:t>
            </a:r>
            <a:r>
              <a:rPr lang="el-GR" sz="2600" b="1" dirty="0" smtClean="0">
                <a:solidFill>
                  <a:schemeClr val="tx2"/>
                </a:solidFill>
              </a:rPr>
              <a:t>υπογραφή ατομικών </a:t>
            </a:r>
            <a:r>
              <a:rPr lang="en-US" sz="2600" b="1" dirty="0" smtClean="0">
                <a:solidFill>
                  <a:schemeClr val="tx2"/>
                </a:solidFill>
              </a:rPr>
              <a:t>timesheets.</a:t>
            </a:r>
            <a:endParaRPr lang="el-GR" sz="2600" b="1" dirty="0" smtClean="0">
              <a:solidFill>
                <a:schemeClr val="tx2"/>
              </a:solidFill>
            </a:endParaRPr>
          </a:p>
          <a:p>
            <a:r>
              <a:rPr lang="en-US" sz="2600" dirty="0" smtClean="0">
                <a:solidFill>
                  <a:schemeClr val="tx2"/>
                </a:solidFill>
              </a:rPr>
              <a:t> T</a:t>
            </a:r>
            <a:r>
              <a:rPr lang="el-GR" sz="2600" b="1" dirty="0" smtClean="0">
                <a:solidFill>
                  <a:schemeClr val="tx2"/>
                </a:solidFill>
              </a:rPr>
              <a:t>α αποτελέσματα του σχεδίου </a:t>
            </a:r>
            <a:r>
              <a:rPr lang="el-GR" sz="2600" dirty="0" smtClean="0">
                <a:solidFill>
                  <a:schemeClr val="tx2"/>
                </a:solidFill>
              </a:rPr>
              <a:t>(πνευματικά προϊόντα) </a:t>
            </a:r>
            <a:r>
              <a:rPr lang="el-GR" sz="2600" b="1" dirty="0" smtClean="0">
                <a:solidFill>
                  <a:schemeClr val="tx2"/>
                </a:solidFill>
              </a:rPr>
              <a:t>αναρτώνται υποχρεωτικά στην Πλατφόρμα Διάδοσης Αποτελεσμάτων</a:t>
            </a:r>
            <a:r>
              <a:rPr lang="en-US" sz="2600" b="1" dirty="0" smtClean="0">
                <a:solidFill>
                  <a:schemeClr val="tx2"/>
                </a:solidFill>
              </a:rPr>
              <a:t> </a:t>
            </a:r>
            <a:r>
              <a:rPr lang="el-GR" sz="2600" dirty="0" smtClean="0">
                <a:solidFill>
                  <a:schemeClr val="tx2"/>
                </a:solidFill>
              </a:rPr>
              <a:t>με βάση το άρθρο </a:t>
            </a:r>
            <a:r>
              <a:rPr lang="en-US" sz="2600" dirty="0" smtClean="0">
                <a:solidFill>
                  <a:schemeClr val="tx2"/>
                </a:solidFill>
              </a:rPr>
              <a:t>I.10.2</a:t>
            </a:r>
            <a:r>
              <a:rPr lang="el-GR" sz="2600" dirty="0" smtClean="0">
                <a:solidFill>
                  <a:schemeClr val="tx2"/>
                </a:solidFill>
              </a:rPr>
              <a:t> των ειδικών όρων της Σύμβασης</a:t>
            </a:r>
            <a:r>
              <a:rPr lang="en-US" sz="2600" dirty="0" smtClean="0">
                <a:solidFill>
                  <a:schemeClr val="tx2"/>
                </a:solidFill>
              </a:rPr>
              <a:t>(</a:t>
            </a:r>
            <a:r>
              <a:rPr lang="en-US" sz="2600" dirty="0" smtClean="0">
                <a:solidFill>
                  <a:schemeClr val="tx2"/>
                </a:solidFill>
                <a:hlinkClick r:id="rId2"/>
              </a:rPr>
              <a:t>http://ec.europa.eu/programmes/erasmus-plus/projects/</a:t>
            </a:r>
            <a:r>
              <a:rPr lang="en-US" sz="2600" dirty="0" smtClean="0">
                <a:solidFill>
                  <a:schemeClr val="tx2"/>
                </a:solidFill>
              </a:rPr>
              <a:t>)</a:t>
            </a:r>
            <a:endParaRPr lang="el-GR" sz="2600" dirty="0" smtClean="0">
              <a:solidFill>
                <a:schemeClr val="tx2"/>
              </a:solidFill>
            </a:endParaRPr>
          </a:p>
          <a:p>
            <a:endParaRPr lang="el-GR" sz="2600" b="1" dirty="0" smtClean="0">
              <a:solidFill>
                <a:schemeClr val="tx2"/>
              </a:solidFill>
            </a:endParaRPr>
          </a:p>
          <a:p>
            <a:r>
              <a:rPr lang="el-GR" sz="2600" dirty="0" smtClean="0">
                <a:solidFill>
                  <a:schemeClr val="tx2"/>
                </a:solidFill>
              </a:rPr>
              <a:t>Η αποζημίωση για τις εκδηλώσεις διάδοσης προαπαιτεί </a:t>
            </a:r>
            <a:r>
              <a:rPr lang="el-GR" sz="2600" b="1" dirty="0" smtClean="0">
                <a:solidFill>
                  <a:schemeClr val="tx2"/>
                </a:solidFill>
              </a:rPr>
              <a:t>υπογεγραμμένη λίστα συμμετεχόντων</a:t>
            </a:r>
            <a:r>
              <a:rPr lang="en-US" sz="2600" b="1" dirty="0" smtClean="0">
                <a:solidFill>
                  <a:schemeClr val="tx2"/>
                </a:solidFill>
              </a:rPr>
              <a:t>, </a:t>
            </a:r>
            <a:r>
              <a:rPr lang="el-GR" sz="2600" b="1" dirty="0" smtClean="0">
                <a:solidFill>
                  <a:schemeClr val="tx2"/>
                </a:solidFill>
              </a:rPr>
              <a:t>πρόγραμμα εργασιών  (</a:t>
            </a:r>
            <a:r>
              <a:rPr lang="en-US" sz="2600" b="1" dirty="0" smtClean="0">
                <a:solidFill>
                  <a:schemeClr val="tx2"/>
                </a:solidFill>
              </a:rPr>
              <a:t>boarding passes </a:t>
            </a:r>
            <a:r>
              <a:rPr lang="el-GR" sz="2600" b="1" dirty="0" smtClean="0">
                <a:solidFill>
                  <a:schemeClr val="tx2"/>
                </a:solidFill>
              </a:rPr>
              <a:t>/εισιτήρια διαθέσιμα σε περίπτωση ελέγχου)</a:t>
            </a:r>
          </a:p>
          <a:p>
            <a:r>
              <a:rPr lang="el-GR" sz="2600" dirty="0" smtClean="0">
                <a:solidFill>
                  <a:schemeClr val="tx2"/>
                </a:solidFill>
              </a:rPr>
              <a:t>Οι δαπάνες θα πρέπει να εγγράφονται σε </a:t>
            </a:r>
            <a:r>
              <a:rPr lang="el-GR" sz="2600" b="1" dirty="0" smtClean="0">
                <a:solidFill>
                  <a:schemeClr val="tx2"/>
                </a:solidFill>
              </a:rPr>
              <a:t>λογιστικό σύστημα</a:t>
            </a:r>
            <a:r>
              <a:rPr lang="el-GR" sz="2600" dirty="0" smtClean="0">
                <a:solidFill>
                  <a:schemeClr val="tx2"/>
                </a:solidFill>
              </a:rPr>
              <a:t> </a:t>
            </a:r>
          </a:p>
          <a:p>
            <a:r>
              <a:rPr lang="el-GR" sz="2600" dirty="0" smtClean="0">
                <a:solidFill>
                  <a:schemeClr val="tx2"/>
                </a:solidFill>
              </a:rPr>
              <a:t>Δείτε  τα άρθρα ΙΙ.16.2.5 και 16.4.4 των γενικών όρων της Σύμβασης</a:t>
            </a:r>
          </a:p>
          <a:p>
            <a:endParaRPr lang="el-GR" sz="2400" dirty="0" smtClean="0"/>
          </a:p>
          <a:p>
            <a:endParaRPr lang="el-GR" sz="2400" dirty="0" smtClean="0"/>
          </a:p>
          <a:p>
            <a:endParaRPr lang="el-GR" dirty="0" smtClean="0"/>
          </a:p>
          <a:p>
            <a:endParaRPr lang="el-GR" dirty="0"/>
          </a:p>
        </p:txBody>
      </p:sp>
      <p:pic>
        <p:nvPicPr>
          <p:cNvPr id="4" name="4 - Εικόνα" descr="EU flag-Erasmus+_vect_POS.jpg"/>
          <p:cNvPicPr>
            <a:picLocks noChangeAspect="1"/>
          </p:cNvPicPr>
          <p:nvPr/>
        </p:nvPicPr>
        <p:blipFill>
          <a:blip r:embed="rId3" cstate="print"/>
          <a:stretch>
            <a:fillRect/>
          </a:stretch>
        </p:blipFill>
        <p:spPr>
          <a:xfrm>
            <a:off x="0" y="0"/>
            <a:ext cx="2677147" cy="764704"/>
          </a:xfrm>
          <a:prstGeom prst="rect">
            <a:avLst/>
          </a:prstGeom>
        </p:spPr>
      </p:pic>
      <p:pic>
        <p:nvPicPr>
          <p:cNvPr id="5" name="4 - Εικόνα" descr="iky.png"/>
          <p:cNvPicPr>
            <a:picLocks noChangeAspect="1"/>
          </p:cNvPicPr>
          <p:nvPr/>
        </p:nvPicPr>
        <p:blipFill>
          <a:blip r:embed="rId4" cstate="print"/>
          <a:stretch>
            <a:fillRect/>
          </a:stretch>
        </p:blipFill>
        <p:spPr>
          <a:xfrm>
            <a:off x="7953921" y="0"/>
            <a:ext cx="1190079" cy="111004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ZoneTexte 60"/>
          <p:cNvSpPr txBox="1">
            <a:spLocks noChangeArrowheads="1"/>
          </p:cNvSpPr>
          <p:nvPr/>
        </p:nvSpPr>
        <p:spPr bwMode="auto">
          <a:xfrm>
            <a:off x="0" y="785794"/>
            <a:ext cx="3779912" cy="646331"/>
          </a:xfrm>
          <a:prstGeom prst="rect">
            <a:avLst/>
          </a:prstGeom>
          <a:solidFill>
            <a:srgbClr val="00B0F0"/>
          </a:solidFill>
          <a:ln w="9525">
            <a:noFill/>
            <a:miter lim="800000"/>
            <a:headEnd/>
            <a:tailEnd/>
          </a:ln>
        </p:spPr>
        <p:txBody>
          <a:bodyPr wrap="square">
            <a:spAutoFit/>
          </a:bodyPr>
          <a:lstStyle/>
          <a:p>
            <a:pPr eaLnBrk="1" hangingPunct="1"/>
            <a:r>
              <a:rPr lang="el-GR" altLang="en-US" b="1" dirty="0" smtClean="0">
                <a:solidFill>
                  <a:srgbClr val="FFFFFF"/>
                </a:solidFill>
                <a:latin typeface="Calibri" pitchFamily="34" charset="0"/>
                <a:ea typeface="Calibri" pitchFamily="34" charset="0"/>
                <a:cs typeface="Calibri" pitchFamily="34" charset="0"/>
              </a:rPr>
              <a:t>Τι αποτελεί  Στρατηγική Σύμπραξη για την Ανώτατη Εκπαίδευση</a:t>
            </a:r>
            <a:r>
              <a:rPr lang="en-US" altLang="en-US" b="1" dirty="0" smtClean="0">
                <a:solidFill>
                  <a:srgbClr val="FFFFFF"/>
                </a:solidFill>
                <a:latin typeface="Calibri" pitchFamily="34" charset="0"/>
                <a:ea typeface="Calibri" pitchFamily="34" charset="0"/>
                <a:cs typeface="Calibri" pitchFamily="34" charset="0"/>
              </a:rPr>
              <a:t>;</a:t>
            </a:r>
            <a:r>
              <a:rPr lang="en-GB" altLang="en-US" b="1" dirty="0" smtClean="0">
                <a:solidFill>
                  <a:srgbClr val="FFFFFF"/>
                </a:solidFill>
                <a:latin typeface="Calibri" pitchFamily="34" charset="0"/>
                <a:ea typeface="Calibri" pitchFamily="34" charset="0"/>
                <a:cs typeface="Calibri" pitchFamily="34" charset="0"/>
              </a:rPr>
              <a:t> </a:t>
            </a:r>
            <a:endParaRPr lang="en-GB" altLang="en-US" b="1" dirty="0">
              <a:solidFill>
                <a:srgbClr val="FFFFFF"/>
              </a:solidFill>
              <a:latin typeface="Calibri" pitchFamily="34" charset="0"/>
              <a:ea typeface="Calibri" pitchFamily="34" charset="0"/>
              <a:cs typeface="Calibri" pitchFamily="34" charset="0"/>
            </a:endParaRPr>
          </a:p>
        </p:txBody>
      </p:sp>
      <p:sp>
        <p:nvSpPr>
          <p:cNvPr id="105476" name="Content Placeholder 2"/>
          <p:cNvSpPr>
            <a:spLocks/>
          </p:cNvSpPr>
          <p:nvPr/>
        </p:nvSpPr>
        <p:spPr bwMode="auto">
          <a:xfrm>
            <a:off x="107950" y="1916113"/>
            <a:ext cx="8640763" cy="4673600"/>
          </a:xfrm>
          <a:prstGeom prst="rect">
            <a:avLst/>
          </a:prstGeom>
          <a:noFill/>
          <a:ln w="9525">
            <a:noFill/>
            <a:miter lim="800000"/>
            <a:headEnd/>
            <a:tailEnd/>
          </a:ln>
        </p:spPr>
        <p:txBody>
          <a:bodyPr/>
          <a:lstStyle/>
          <a:p>
            <a:pPr marL="342900" lvl="1" indent="-342900" algn="just">
              <a:spcBef>
                <a:spcPts val="600"/>
              </a:spcBef>
              <a:spcAft>
                <a:spcPts val="1200"/>
              </a:spcAft>
              <a:buClr>
                <a:srgbClr val="F54123"/>
              </a:buClr>
              <a:buSzPct val="81000"/>
              <a:buFont typeface="Wingdings" pitchFamily="2" charset="2"/>
              <a:buChar char="v"/>
            </a:pPr>
            <a:endParaRPr lang="en-GB" altLang="en-US" sz="2000">
              <a:solidFill>
                <a:srgbClr val="0033FF"/>
              </a:solidFill>
              <a:latin typeface="Calibri" pitchFamily="34" charset="0"/>
              <a:ea typeface="Calibri" pitchFamily="34" charset="0"/>
              <a:cs typeface="Calibri" pitchFamily="34" charset="0"/>
            </a:endParaRPr>
          </a:p>
        </p:txBody>
      </p:sp>
      <p:sp>
        <p:nvSpPr>
          <p:cNvPr id="105477" name="Rectangle 1"/>
          <p:cNvSpPr>
            <a:spLocks noChangeArrowheads="1"/>
          </p:cNvSpPr>
          <p:nvPr/>
        </p:nvSpPr>
        <p:spPr bwMode="auto">
          <a:xfrm>
            <a:off x="357158" y="1785926"/>
            <a:ext cx="4892678" cy="4647426"/>
          </a:xfrm>
          <a:prstGeom prst="rect">
            <a:avLst/>
          </a:prstGeom>
          <a:noFill/>
          <a:ln w="9525">
            <a:noFill/>
            <a:miter lim="800000"/>
            <a:headEnd/>
            <a:tailEnd/>
          </a:ln>
        </p:spPr>
        <p:txBody>
          <a:bodyPr wrap="square">
            <a:spAutoFit/>
          </a:bodyPr>
          <a:lstStyle/>
          <a:p>
            <a:pPr marL="449263" indent="-449263">
              <a:spcBef>
                <a:spcPts val="1200"/>
              </a:spcBef>
              <a:spcAft>
                <a:spcPts val="1200"/>
              </a:spcAft>
              <a:buClr>
                <a:srgbClr val="F54123"/>
              </a:buClr>
              <a:buSzPct val="80000"/>
              <a:buFont typeface="Wingdings" pitchFamily="2" charset="2"/>
              <a:buChar char="v"/>
              <a:tabLst>
                <a:tab pos="449263" algn="l"/>
              </a:tabLst>
            </a:pPr>
            <a:r>
              <a:rPr lang="el-GR" sz="2500" b="1" dirty="0" smtClean="0">
                <a:solidFill>
                  <a:srgbClr val="C00000"/>
                </a:solidFill>
                <a:latin typeface="Calibri" pitchFamily="34" charset="0"/>
              </a:rPr>
              <a:t>Διεθνικό σχέδιο</a:t>
            </a:r>
            <a:r>
              <a:rPr lang="en-GB" sz="2500" b="1" dirty="0" smtClean="0">
                <a:solidFill>
                  <a:srgbClr val="C00000"/>
                </a:solidFill>
                <a:latin typeface="Calibri" pitchFamily="34" charset="0"/>
              </a:rPr>
              <a:t>:</a:t>
            </a:r>
            <a:r>
              <a:rPr lang="el-GR" sz="2500" b="1" dirty="0">
                <a:solidFill>
                  <a:srgbClr val="C00000"/>
                </a:solidFill>
                <a:latin typeface="Calibri" pitchFamily="34" charset="0"/>
              </a:rPr>
              <a:t> </a:t>
            </a:r>
            <a:r>
              <a:rPr lang="el-GR" sz="2500" b="1" dirty="0" err="1" smtClean="0">
                <a:solidFill>
                  <a:schemeClr val="tx2"/>
                </a:solidFill>
                <a:latin typeface="Calibri" pitchFamily="34" charset="0"/>
              </a:rPr>
              <a:t>κατ’ελάχιστον</a:t>
            </a:r>
            <a:r>
              <a:rPr lang="en-GB" altLang="en-US" sz="2500" b="1" dirty="0" smtClean="0">
                <a:solidFill>
                  <a:schemeClr val="tx2"/>
                </a:solidFill>
                <a:latin typeface="Calibri" pitchFamily="34" charset="0"/>
                <a:ea typeface="Calibri" pitchFamily="34" charset="0"/>
                <a:cs typeface="Calibri" pitchFamily="34" charset="0"/>
              </a:rPr>
              <a:t> </a:t>
            </a:r>
            <a:r>
              <a:rPr lang="en-GB" altLang="en-US" sz="2500" b="1" dirty="0">
                <a:solidFill>
                  <a:schemeClr val="tx2"/>
                </a:solidFill>
                <a:latin typeface="Calibri" pitchFamily="34" charset="0"/>
                <a:ea typeface="Calibri" pitchFamily="34" charset="0"/>
                <a:cs typeface="Calibri" pitchFamily="34" charset="0"/>
              </a:rPr>
              <a:t>3 </a:t>
            </a:r>
            <a:r>
              <a:rPr lang="el-GR" altLang="en-US" sz="2500" b="1" dirty="0" smtClean="0">
                <a:solidFill>
                  <a:schemeClr val="tx2"/>
                </a:solidFill>
                <a:latin typeface="Calibri" pitchFamily="34" charset="0"/>
                <a:ea typeface="Calibri" pitchFamily="34" charset="0"/>
                <a:cs typeface="Calibri" pitchFamily="34" charset="0"/>
              </a:rPr>
              <a:t>οργανισμοί από τρεις διαφορετικές συμμετέχουσες στο Πρόγραμμα, χώρες</a:t>
            </a:r>
            <a:endParaRPr lang="en-GB" sz="2500" b="1" dirty="0">
              <a:solidFill>
                <a:schemeClr val="tx2"/>
              </a:solidFill>
              <a:latin typeface="Calibri" pitchFamily="34" charset="0"/>
            </a:endParaRPr>
          </a:p>
          <a:p>
            <a:pPr marL="449263" indent="-449263" algn="just">
              <a:spcBef>
                <a:spcPts val="1200"/>
              </a:spcBef>
              <a:spcAft>
                <a:spcPts val="1200"/>
              </a:spcAft>
              <a:buClr>
                <a:srgbClr val="F54123"/>
              </a:buClr>
              <a:buSzPct val="80000"/>
              <a:buFont typeface="Wingdings" pitchFamily="2" charset="2"/>
              <a:buChar char="v"/>
              <a:tabLst>
                <a:tab pos="449263" algn="l"/>
              </a:tabLst>
            </a:pPr>
            <a:r>
              <a:rPr lang="el-GR" sz="1600" b="1" dirty="0" smtClean="0">
                <a:solidFill>
                  <a:schemeClr val="tx2"/>
                </a:solidFill>
                <a:latin typeface="Calibri" pitchFamily="34" charset="0"/>
              </a:rPr>
              <a:t>Συνεργασία μεταξύ των ιδρυμάτων Ανώτατης Εκπαίδευσης </a:t>
            </a:r>
            <a:r>
              <a:rPr lang="el-GR" sz="1600" b="1" dirty="0" smtClean="0">
                <a:solidFill>
                  <a:srgbClr val="C00000"/>
                </a:solidFill>
                <a:latin typeface="Calibri" pitchFamily="34" charset="0"/>
              </a:rPr>
              <a:t>και </a:t>
            </a:r>
            <a:r>
              <a:rPr lang="el-GR" sz="1600" b="1" u="sng" dirty="0" smtClean="0">
                <a:solidFill>
                  <a:srgbClr val="C00000"/>
                </a:solidFill>
                <a:latin typeface="Calibri" pitchFamily="34" charset="0"/>
              </a:rPr>
              <a:t>άλλων φορέων </a:t>
            </a:r>
          </a:p>
          <a:p>
            <a:pPr marL="449263" indent="-449263" algn="just">
              <a:spcBef>
                <a:spcPts val="1200"/>
              </a:spcBef>
              <a:spcAft>
                <a:spcPts val="1200"/>
              </a:spcAft>
              <a:buClr>
                <a:srgbClr val="F54123"/>
              </a:buClr>
              <a:buSzPct val="80000"/>
              <a:buFont typeface="Wingdings" pitchFamily="2" charset="2"/>
              <a:buChar char="v"/>
              <a:tabLst>
                <a:tab pos="449263" algn="l"/>
              </a:tabLst>
            </a:pPr>
            <a:r>
              <a:rPr lang="el-GR" sz="1600" b="1" dirty="0" smtClean="0">
                <a:solidFill>
                  <a:srgbClr val="C00000"/>
                </a:solidFill>
                <a:latin typeface="Calibri" pitchFamily="34" charset="0"/>
              </a:rPr>
              <a:t>Χάραξη στρατηγικής σε επίπεδο ιδρύματος</a:t>
            </a:r>
          </a:p>
          <a:p>
            <a:pPr marL="449263" indent="-449263" algn="just">
              <a:spcBef>
                <a:spcPts val="1200"/>
              </a:spcBef>
              <a:spcAft>
                <a:spcPts val="1200"/>
              </a:spcAft>
              <a:buClr>
                <a:srgbClr val="F54123"/>
              </a:buClr>
              <a:buSzPct val="80000"/>
              <a:buFont typeface="Wingdings" pitchFamily="2" charset="2"/>
              <a:buChar char="v"/>
              <a:tabLst>
                <a:tab pos="449263" algn="l"/>
              </a:tabLst>
            </a:pPr>
            <a:r>
              <a:rPr lang="el-GR" sz="1600" b="1" dirty="0" smtClean="0">
                <a:solidFill>
                  <a:srgbClr val="C00000"/>
                </a:solidFill>
                <a:latin typeface="Calibri" pitchFamily="34" charset="0"/>
              </a:rPr>
              <a:t>Σημαντικό να ενημερώσετε τη Συνέλευση του Τμήματός σας καθώς και τις Αρχές του Ιδρύματός σας</a:t>
            </a:r>
          </a:p>
          <a:p>
            <a:pPr marL="449263" indent="-449263" algn="just">
              <a:spcBef>
                <a:spcPts val="600"/>
              </a:spcBef>
              <a:spcAft>
                <a:spcPts val="600"/>
              </a:spcAft>
              <a:buClr>
                <a:srgbClr val="F54123"/>
              </a:buClr>
              <a:buSzPct val="80000"/>
              <a:tabLst>
                <a:tab pos="449263" algn="l"/>
              </a:tabLst>
            </a:pPr>
            <a:endParaRPr lang="en-GB" sz="2500" b="1" dirty="0">
              <a:solidFill>
                <a:srgbClr val="0033FF"/>
              </a:solidFill>
              <a:latin typeface="Calibri" pitchFamily="34" charset="0"/>
            </a:endParaRPr>
          </a:p>
        </p:txBody>
      </p:sp>
      <p:pic>
        <p:nvPicPr>
          <p:cNvPr id="105478" name="Picture 7"/>
          <p:cNvPicPr>
            <a:picLocks noChangeAspect="1" noChangeArrowheads="1"/>
          </p:cNvPicPr>
          <p:nvPr/>
        </p:nvPicPr>
        <p:blipFill>
          <a:blip r:embed="rId3" cstate="print"/>
          <a:srcRect/>
          <a:stretch>
            <a:fillRect/>
          </a:stretch>
        </p:blipFill>
        <p:spPr bwMode="auto">
          <a:xfrm>
            <a:off x="5576888" y="3357562"/>
            <a:ext cx="3567112" cy="2952750"/>
          </a:xfrm>
          <a:prstGeom prst="rect">
            <a:avLst/>
          </a:prstGeom>
          <a:noFill/>
          <a:ln w="9525">
            <a:noFill/>
            <a:miter lim="800000"/>
            <a:headEnd/>
            <a:tailEnd/>
          </a:ln>
          <a:effectLst/>
        </p:spPr>
      </p:pic>
      <p:pic>
        <p:nvPicPr>
          <p:cNvPr id="10" name="Picture 2"/>
          <p:cNvPicPr>
            <a:picLocks noChangeAspect="1" noChangeArrowheads="1"/>
          </p:cNvPicPr>
          <p:nvPr/>
        </p:nvPicPr>
        <p:blipFill>
          <a:blip r:embed="rId4" cstate="print"/>
          <a:srcRect b="5882"/>
          <a:stretch>
            <a:fillRect/>
          </a:stretch>
        </p:blipFill>
        <p:spPr bwMode="auto">
          <a:xfrm>
            <a:off x="3643306" y="214290"/>
            <a:ext cx="3643338" cy="1143008"/>
          </a:xfrm>
          <a:prstGeom prst="rect">
            <a:avLst/>
          </a:prstGeom>
          <a:noFill/>
          <a:ln w="9525">
            <a:noFill/>
            <a:miter lim="800000"/>
            <a:headEnd/>
            <a:tailEnd/>
          </a:ln>
          <a:effectLst/>
        </p:spPr>
      </p:pic>
      <p:pic>
        <p:nvPicPr>
          <p:cNvPr id="11" name="Picture 3"/>
          <p:cNvPicPr>
            <a:picLocks noChangeAspect="1" noChangeArrowheads="1"/>
          </p:cNvPicPr>
          <p:nvPr/>
        </p:nvPicPr>
        <p:blipFill>
          <a:blip r:embed="rId5" cstate="print"/>
          <a:srcRect/>
          <a:stretch>
            <a:fillRect/>
          </a:stretch>
        </p:blipFill>
        <p:spPr bwMode="auto">
          <a:xfrm>
            <a:off x="0" y="1357298"/>
            <a:ext cx="9144000" cy="500066"/>
          </a:xfrm>
          <a:prstGeom prst="rect">
            <a:avLst/>
          </a:prstGeom>
          <a:noFill/>
          <a:ln w="9525">
            <a:noFill/>
            <a:miter lim="800000"/>
            <a:headEnd/>
            <a:tailEnd/>
          </a:ln>
          <a:effectLst/>
        </p:spPr>
      </p:pic>
      <p:pic>
        <p:nvPicPr>
          <p:cNvPr id="12" name="Picture 2"/>
          <p:cNvPicPr>
            <a:picLocks noChangeAspect="1" noChangeArrowheads="1"/>
          </p:cNvPicPr>
          <p:nvPr/>
        </p:nvPicPr>
        <p:blipFill>
          <a:blip r:embed="rId4" cstate="print"/>
          <a:srcRect b="5882"/>
          <a:stretch>
            <a:fillRect/>
          </a:stretch>
        </p:blipFill>
        <p:spPr bwMode="auto">
          <a:xfrm>
            <a:off x="7000892" y="847708"/>
            <a:ext cx="2143108" cy="509590"/>
          </a:xfrm>
          <a:prstGeom prst="rect">
            <a:avLst/>
          </a:prstGeom>
          <a:noFill/>
          <a:ln w="9525">
            <a:noFill/>
            <a:miter lim="800000"/>
            <a:headEnd/>
            <a:tailEnd/>
          </a:ln>
          <a:effectLst/>
        </p:spPr>
      </p:pic>
      <p:pic>
        <p:nvPicPr>
          <p:cNvPr id="13" name="Picture 3"/>
          <p:cNvPicPr>
            <a:picLocks noChangeAspect="1" noChangeArrowheads="1"/>
          </p:cNvPicPr>
          <p:nvPr/>
        </p:nvPicPr>
        <p:blipFill>
          <a:blip r:embed="rId5" cstate="print"/>
          <a:srcRect/>
          <a:stretch>
            <a:fillRect/>
          </a:stretch>
        </p:blipFill>
        <p:spPr bwMode="auto">
          <a:xfrm>
            <a:off x="-32" y="6429396"/>
            <a:ext cx="9144000" cy="500066"/>
          </a:xfrm>
          <a:prstGeom prst="rect">
            <a:avLst/>
          </a:prstGeom>
          <a:noFill/>
          <a:ln w="9525">
            <a:noFill/>
            <a:miter lim="800000"/>
            <a:headEnd/>
            <a:tailEnd/>
          </a:ln>
          <a:effectLst/>
        </p:spPr>
      </p:pic>
      <p:pic>
        <p:nvPicPr>
          <p:cNvPr id="14" name="4 - Εικόνα" descr="EU flag-Erasmus+_vect_POS.jpg"/>
          <p:cNvPicPr>
            <a:picLocks noChangeAspect="1"/>
          </p:cNvPicPr>
          <p:nvPr/>
        </p:nvPicPr>
        <p:blipFill>
          <a:blip r:embed="rId6" cstate="print"/>
          <a:stretch>
            <a:fillRect/>
          </a:stretch>
        </p:blipFill>
        <p:spPr>
          <a:xfrm>
            <a:off x="0" y="0"/>
            <a:ext cx="2677147" cy="764704"/>
          </a:xfrm>
          <a:prstGeom prst="rect">
            <a:avLst/>
          </a:prstGeom>
        </p:spPr>
      </p:pic>
      <p:pic>
        <p:nvPicPr>
          <p:cNvPr id="15" name="14 - Εικόνα" descr="iky.png"/>
          <p:cNvPicPr>
            <a:picLocks noChangeAspect="1"/>
          </p:cNvPicPr>
          <p:nvPr/>
        </p:nvPicPr>
        <p:blipFill>
          <a:blip r:embed="rId7" cstate="print"/>
          <a:stretch>
            <a:fillRect/>
          </a:stretch>
        </p:blipFill>
        <p:spPr>
          <a:xfrm>
            <a:off x="7953921" y="0"/>
            <a:ext cx="1190079" cy="1110045"/>
          </a:xfrm>
          <a:prstGeom prst="rect">
            <a:avLst/>
          </a:prstGeom>
        </p:spPr>
      </p:pic>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620688"/>
            <a:ext cx="8229600" cy="1143000"/>
          </a:xfrm>
        </p:spPr>
        <p:txBody>
          <a:bodyPr>
            <a:normAutofit/>
          </a:bodyPr>
          <a:lstStyle/>
          <a:p>
            <a:r>
              <a:rPr lang="el-GR" sz="3200" b="1" dirty="0" smtClean="0">
                <a:solidFill>
                  <a:srgbClr val="C00000"/>
                </a:solidFill>
              </a:rPr>
              <a:t>Ποιότητα της υλοποίησης του σχεδίου </a:t>
            </a:r>
            <a:endParaRPr lang="el-GR" sz="3200" b="1" dirty="0">
              <a:solidFill>
                <a:srgbClr val="C00000"/>
              </a:solidFill>
            </a:endParaRPr>
          </a:p>
        </p:txBody>
      </p:sp>
      <p:sp>
        <p:nvSpPr>
          <p:cNvPr id="3" name="2 - Θέση περιεχομένου"/>
          <p:cNvSpPr>
            <a:spLocks noGrp="1"/>
          </p:cNvSpPr>
          <p:nvPr>
            <p:ph idx="1"/>
          </p:nvPr>
        </p:nvSpPr>
        <p:spPr>
          <a:xfrm>
            <a:off x="457200" y="1600200"/>
            <a:ext cx="8229600" cy="4853136"/>
          </a:xfrm>
        </p:spPr>
        <p:txBody>
          <a:bodyPr>
            <a:normAutofit fontScale="25000" lnSpcReduction="20000"/>
          </a:bodyPr>
          <a:lstStyle/>
          <a:p>
            <a:pPr algn="ctr">
              <a:buNone/>
            </a:pPr>
            <a:r>
              <a:rPr lang="el-GR" sz="7200" u="sng" dirty="0" smtClean="0">
                <a:solidFill>
                  <a:schemeClr val="tx2"/>
                </a:solidFill>
              </a:rPr>
              <a:t>Διαπιστώνεται με βάση</a:t>
            </a:r>
            <a:r>
              <a:rPr lang="en-US" sz="7200" u="sng" dirty="0" smtClean="0">
                <a:solidFill>
                  <a:schemeClr val="tx2"/>
                </a:solidFill>
              </a:rPr>
              <a:t>:</a:t>
            </a:r>
            <a:endParaRPr lang="el-GR" sz="7200" u="sng" dirty="0" smtClean="0">
              <a:solidFill>
                <a:schemeClr val="tx2"/>
              </a:solidFill>
            </a:endParaRPr>
          </a:p>
          <a:p>
            <a:pPr>
              <a:buNone/>
            </a:pPr>
            <a:endParaRPr lang="el-GR" sz="7200" u="sng" dirty="0" smtClean="0">
              <a:solidFill>
                <a:schemeClr val="tx2"/>
              </a:solidFill>
            </a:endParaRPr>
          </a:p>
          <a:p>
            <a:pPr>
              <a:buNone/>
            </a:pPr>
            <a:r>
              <a:rPr lang="en-US" sz="7200" b="1" dirty="0" smtClean="0">
                <a:solidFill>
                  <a:schemeClr val="tx2"/>
                </a:solidFill>
              </a:rPr>
              <a:t>E</a:t>
            </a:r>
            <a:r>
              <a:rPr lang="el-GR" sz="7200" b="1" dirty="0" err="1" smtClean="0">
                <a:solidFill>
                  <a:schemeClr val="tx2"/>
                </a:solidFill>
              </a:rPr>
              <a:t>νδιάμεσος</a:t>
            </a:r>
            <a:r>
              <a:rPr lang="el-GR" sz="7200" b="1" dirty="0" smtClean="0">
                <a:solidFill>
                  <a:schemeClr val="tx2"/>
                </a:solidFill>
              </a:rPr>
              <a:t> απολογισμός</a:t>
            </a:r>
            <a:r>
              <a:rPr lang="en-US" sz="7200" b="1" dirty="0" smtClean="0">
                <a:solidFill>
                  <a:schemeClr val="tx2"/>
                </a:solidFill>
              </a:rPr>
              <a:t>:</a:t>
            </a:r>
          </a:p>
          <a:p>
            <a:pPr>
              <a:buFont typeface="Wingdings" pitchFamily="2" charset="2"/>
              <a:buChar char="§"/>
            </a:pPr>
            <a:r>
              <a:rPr lang="fr-FR" sz="7200" dirty="0" smtClean="0">
                <a:solidFill>
                  <a:schemeClr val="tx2"/>
                </a:solidFill>
              </a:rPr>
              <a:t>Hard copy </a:t>
            </a:r>
            <a:r>
              <a:rPr lang="el-GR" sz="7200" dirty="0" smtClean="0">
                <a:solidFill>
                  <a:schemeClr val="tx2"/>
                </a:solidFill>
              </a:rPr>
              <a:t>και ηλεκτρονική </a:t>
            </a:r>
            <a:r>
              <a:rPr lang="en-US" sz="7200" dirty="0" smtClean="0">
                <a:solidFill>
                  <a:schemeClr val="tx2"/>
                </a:solidFill>
              </a:rPr>
              <a:t>version</a:t>
            </a:r>
            <a:endParaRPr lang="el-GR" sz="7200" dirty="0" smtClean="0">
              <a:solidFill>
                <a:schemeClr val="tx2"/>
              </a:solidFill>
            </a:endParaRPr>
          </a:p>
          <a:p>
            <a:pPr>
              <a:buFont typeface="Wingdings" pitchFamily="2" charset="2"/>
              <a:buChar char="§"/>
            </a:pPr>
            <a:r>
              <a:rPr lang="el-GR" sz="7200" dirty="0" smtClean="0">
                <a:solidFill>
                  <a:schemeClr val="tx2"/>
                </a:solidFill>
              </a:rPr>
              <a:t>Παραδοτέα (έλεγχος από </a:t>
            </a:r>
            <a:r>
              <a:rPr lang="en-US" sz="7200" dirty="0" smtClean="0">
                <a:solidFill>
                  <a:schemeClr val="tx2"/>
                </a:solidFill>
              </a:rPr>
              <a:t> </a:t>
            </a:r>
            <a:r>
              <a:rPr lang="el-GR" sz="7200" dirty="0" smtClean="0">
                <a:solidFill>
                  <a:schemeClr val="tx2"/>
                </a:solidFill>
              </a:rPr>
              <a:t>εξωτερικούς εμπειρογνώμονες)</a:t>
            </a:r>
          </a:p>
          <a:p>
            <a:pPr>
              <a:buFont typeface="Wingdings" pitchFamily="2" charset="2"/>
              <a:buChar char="§"/>
            </a:pPr>
            <a:r>
              <a:rPr lang="el-GR" sz="7200" dirty="0" smtClean="0">
                <a:solidFill>
                  <a:schemeClr val="tx2"/>
                </a:solidFill>
              </a:rPr>
              <a:t>Οικονομικά στοιχεία (για την πρώτη περίοδο πραγματοποίησης)</a:t>
            </a:r>
            <a:endParaRPr lang="en-US" sz="7200" dirty="0" smtClean="0">
              <a:solidFill>
                <a:schemeClr val="tx2"/>
              </a:solidFill>
            </a:endParaRPr>
          </a:p>
          <a:p>
            <a:pPr>
              <a:buNone/>
            </a:pPr>
            <a:endParaRPr lang="en-US" sz="7200" dirty="0" smtClean="0">
              <a:solidFill>
                <a:schemeClr val="tx2"/>
              </a:solidFill>
            </a:endParaRPr>
          </a:p>
          <a:p>
            <a:pPr>
              <a:buNone/>
            </a:pPr>
            <a:r>
              <a:rPr lang="el-GR" sz="7200" b="1" dirty="0" smtClean="0">
                <a:solidFill>
                  <a:schemeClr val="tx2"/>
                </a:solidFill>
              </a:rPr>
              <a:t>Πιθανοί Έλεγχοι</a:t>
            </a:r>
            <a:r>
              <a:rPr lang="en-US" sz="7200" b="1" dirty="0" smtClean="0">
                <a:solidFill>
                  <a:schemeClr val="tx2"/>
                </a:solidFill>
              </a:rPr>
              <a:t>:</a:t>
            </a:r>
          </a:p>
          <a:p>
            <a:pPr>
              <a:buFont typeface="Wingdings" pitchFamily="2" charset="2"/>
              <a:buChar char="§"/>
            </a:pPr>
            <a:r>
              <a:rPr lang="el-GR" sz="7200" dirty="0" smtClean="0">
                <a:solidFill>
                  <a:schemeClr val="tx2"/>
                </a:solidFill>
              </a:rPr>
              <a:t>Επισκέψεις παρακολούθησης</a:t>
            </a:r>
          </a:p>
          <a:p>
            <a:pPr>
              <a:buFont typeface="Wingdings" pitchFamily="2" charset="2"/>
              <a:buChar char="§"/>
            </a:pPr>
            <a:r>
              <a:rPr lang="el-GR" sz="7200" dirty="0" smtClean="0">
                <a:solidFill>
                  <a:schemeClr val="tx2"/>
                </a:solidFill>
              </a:rPr>
              <a:t>Επιτόπιοι έλεγχοι</a:t>
            </a:r>
          </a:p>
          <a:p>
            <a:pPr>
              <a:buFont typeface="Wingdings" pitchFamily="2" charset="2"/>
              <a:buChar char="§"/>
            </a:pPr>
            <a:r>
              <a:rPr lang="el-GR" sz="7200" dirty="0" smtClean="0">
                <a:solidFill>
                  <a:schemeClr val="tx2"/>
                </a:solidFill>
              </a:rPr>
              <a:t>Έλεγχοι Συστημάτων</a:t>
            </a:r>
          </a:p>
          <a:p>
            <a:pPr>
              <a:buNone/>
            </a:pPr>
            <a:endParaRPr lang="en-US" sz="7200" u="sng" dirty="0" smtClean="0">
              <a:solidFill>
                <a:schemeClr val="tx2"/>
              </a:solidFill>
            </a:endParaRPr>
          </a:p>
          <a:p>
            <a:pPr>
              <a:buNone/>
            </a:pPr>
            <a:r>
              <a:rPr lang="el-GR" sz="7200" b="1" dirty="0" smtClean="0">
                <a:solidFill>
                  <a:schemeClr val="tx2"/>
                </a:solidFill>
              </a:rPr>
              <a:t>Τελική έκθεση</a:t>
            </a:r>
            <a:r>
              <a:rPr lang="en-US" sz="7200" b="1" dirty="0" smtClean="0">
                <a:solidFill>
                  <a:schemeClr val="tx2"/>
                </a:solidFill>
              </a:rPr>
              <a:t>:</a:t>
            </a:r>
            <a:endParaRPr lang="el-GR" sz="7200" b="1" dirty="0" smtClean="0">
              <a:solidFill>
                <a:schemeClr val="tx2"/>
              </a:solidFill>
            </a:endParaRPr>
          </a:p>
          <a:p>
            <a:pPr>
              <a:buFont typeface="Wingdings" pitchFamily="2" charset="2"/>
              <a:buChar char="§"/>
            </a:pPr>
            <a:r>
              <a:rPr lang="el-GR" sz="7200" dirty="0" smtClean="0">
                <a:solidFill>
                  <a:schemeClr val="tx2"/>
                </a:solidFill>
              </a:rPr>
              <a:t>Πνευματικά Προϊόντα και αποτελέσματα του σχεδίου</a:t>
            </a:r>
          </a:p>
          <a:p>
            <a:pPr>
              <a:buFont typeface="Wingdings" pitchFamily="2" charset="2"/>
              <a:buChar char="§"/>
            </a:pPr>
            <a:r>
              <a:rPr lang="el-GR" sz="7200" dirty="0" smtClean="0">
                <a:solidFill>
                  <a:schemeClr val="tx2"/>
                </a:solidFill>
              </a:rPr>
              <a:t>Εκθέσεις ατόμων που μετέχουν σε διεθνικές δραστηριότητες, μάθησης, διδασκαλίας και επιμόρφωσης</a:t>
            </a:r>
          </a:p>
          <a:p>
            <a:pPr>
              <a:buFont typeface="Wingdings" pitchFamily="2" charset="2"/>
              <a:buChar char="§"/>
            </a:pPr>
            <a:r>
              <a:rPr lang="el-GR" sz="7200" dirty="0" smtClean="0">
                <a:solidFill>
                  <a:schemeClr val="tx2"/>
                </a:solidFill>
              </a:rPr>
              <a:t>Έλεγχοι δικαιολογητικών</a:t>
            </a:r>
          </a:p>
          <a:p>
            <a:pPr>
              <a:buNone/>
            </a:pPr>
            <a:endParaRPr lang="el-GR" dirty="0" smtClean="0"/>
          </a:p>
        </p:txBody>
      </p:sp>
      <p:pic>
        <p:nvPicPr>
          <p:cNvPr id="4" name="4 - Εικόνα" descr="EU flag-Erasmus+_vect_POS.jpg"/>
          <p:cNvPicPr>
            <a:picLocks noChangeAspect="1"/>
          </p:cNvPicPr>
          <p:nvPr/>
        </p:nvPicPr>
        <p:blipFill>
          <a:blip r:embed="rId2" cstate="print"/>
          <a:stretch>
            <a:fillRect/>
          </a:stretch>
        </p:blipFill>
        <p:spPr>
          <a:xfrm>
            <a:off x="0" y="0"/>
            <a:ext cx="2677147" cy="764704"/>
          </a:xfrm>
          <a:prstGeom prst="rect">
            <a:avLst/>
          </a:prstGeom>
        </p:spPr>
      </p:pic>
      <p:pic>
        <p:nvPicPr>
          <p:cNvPr id="5" name="4 - Εικόνα" descr="iky.png"/>
          <p:cNvPicPr>
            <a:picLocks noChangeAspect="1"/>
          </p:cNvPicPr>
          <p:nvPr/>
        </p:nvPicPr>
        <p:blipFill>
          <a:blip r:embed="rId3" cstate="print"/>
          <a:stretch>
            <a:fillRect/>
          </a:stretch>
        </p:blipFill>
        <p:spPr>
          <a:xfrm>
            <a:off x="7953921" y="0"/>
            <a:ext cx="1190079" cy="1110045"/>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620688"/>
            <a:ext cx="8229600" cy="1143000"/>
          </a:xfrm>
        </p:spPr>
        <p:txBody>
          <a:bodyPr/>
          <a:lstStyle/>
          <a:p>
            <a:r>
              <a:rPr lang="el-GR" b="1" dirty="0" smtClean="0">
                <a:solidFill>
                  <a:srgbClr val="C00000"/>
                </a:solidFill>
              </a:rPr>
              <a:t>Τελική έκθεση</a:t>
            </a:r>
            <a:endParaRPr lang="el-GR" b="1" dirty="0">
              <a:solidFill>
                <a:srgbClr val="C00000"/>
              </a:solidFill>
            </a:endParaRPr>
          </a:p>
        </p:txBody>
      </p:sp>
      <p:sp>
        <p:nvSpPr>
          <p:cNvPr id="3" name="2 - Θέση περιεχομένου"/>
          <p:cNvSpPr>
            <a:spLocks noGrp="1"/>
          </p:cNvSpPr>
          <p:nvPr>
            <p:ph idx="1"/>
          </p:nvPr>
        </p:nvSpPr>
        <p:spPr/>
        <p:txBody>
          <a:bodyPr>
            <a:normAutofit fontScale="85000" lnSpcReduction="20000"/>
          </a:bodyPr>
          <a:lstStyle/>
          <a:p>
            <a:r>
              <a:rPr lang="el-GR" dirty="0" smtClean="0">
                <a:solidFill>
                  <a:schemeClr val="tx2"/>
                </a:solidFill>
              </a:rPr>
              <a:t>Βαθμολογείται με άριστα το 100</a:t>
            </a:r>
          </a:p>
          <a:p>
            <a:r>
              <a:rPr lang="el-GR" dirty="0" smtClean="0">
                <a:solidFill>
                  <a:schemeClr val="tx2"/>
                </a:solidFill>
              </a:rPr>
              <a:t>Εάν λάβει βαθμολογία κάτω από το 50, η ΕΜ μειώνει το τελικό ποσό της επιχορήγησης</a:t>
            </a:r>
          </a:p>
          <a:p>
            <a:pPr>
              <a:buNone/>
            </a:pPr>
            <a:r>
              <a:rPr lang="el-GR" u="sng" dirty="0" smtClean="0">
                <a:solidFill>
                  <a:srgbClr val="C00000"/>
                </a:solidFill>
              </a:rPr>
              <a:t>Κριτήρια βαθμολόγησης</a:t>
            </a:r>
            <a:endParaRPr lang="en-US" u="sng" dirty="0" smtClean="0">
              <a:solidFill>
                <a:srgbClr val="C00000"/>
              </a:solidFill>
            </a:endParaRPr>
          </a:p>
          <a:p>
            <a:pPr>
              <a:buFont typeface="Wingdings" pitchFamily="2" charset="2"/>
              <a:buChar char="ü"/>
            </a:pPr>
            <a:r>
              <a:rPr lang="el-GR" dirty="0" smtClean="0">
                <a:solidFill>
                  <a:schemeClr val="tx2"/>
                </a:solidFill>
              </a:rPr>
              <a:t>Υλοποίηση σχεδίου σύμφωνα με την εγκεκριμένη αίτηση επιχορήγησης</a:t>
            </a:r>
          </a:p>
          <a:p>
            <a:pPr>
              <a:buFont typeface="Wingdings" pitchFamily="2" charset="2"/>
              <a:buChar char="ü"/>
            </a:pPr>
            <a:r>
              <a:rPr lang="el-GR" dirty="0" smtClean="0">
                <a:solidFill>
                  <a:schemeClr val="tx2"/>
                </a:solidFill>
              </a:rPr>
              <a:t>Ποιότητα δραστηριοτήτων</a:t>
            </a:r>
          </a:p>
          <a:p>
            <a:pPr>
              <a:buFont typeface="Wingdings" pitchFamily="2" charset="2"/>
              <a:buChar char="ü"/>
            </a:pPr>
            <a:r>
              <a:rPr lang="el-GR" dirty="0" smtClean="0">
                <a:solidFill>
                  <a:schemeClr val="tx2"/>
                </a:solidFill>
              </a:rPr>
              <a:t>Ποιότητα προϊόντων</a:t>
            </a:r>
          </a:p>
          <a:p>
            <a:pPr>
              <a:buFont typeface="Wingdings" pitchFamily="2" charset="2"/>
              <a:buChar char="ü"/>
            </a:pPr>
            <a:r>
              <a:rPr lang="el-GR" dirty="0" smtClean="0">
                <a:solidFill>
                  <a:schemeClr val="tx2"/>
                </a:solidFill>
              </a:rPr>
              <a:t>Μαθησιακά αποτελέσματα και αντίκτυπος στους συμμετέχοντες</a:t>
            </a:r>
          </a:p>
          <a:p>
            <a:pPr>
              <a:buFont typeface="Wingdings" pitchFamily="2" charset="2"/>
              <a:buChar char="ü"/>
            </a:pPr>
            <a:r>
              <a:rPr lang="el-GR" dirty="0" smtClean="0">
                <a:solidFill>
                  <a:schemeClr val="tx2"/>
                </a:solidFill>
              </a:rPr>
              <a:t>Αντίκτυπος στους συμμετέχοντες οργανισμούς</a:t>
            </a:r>
          </a:p>
        </p:txBody>
      </p:sp>
      <p:pic>
        <p:nvPicPr>
          <p:cNvPr id="4" name="4 - Εικόνα" descr="EU flag-Erasmus+_vect_POS.jpg"/>
          <p:cNvPicPr>
            <a:picLocks noChangeAspect="1"/>
          </p:cNvPicPr>
          <p:nvPr/>
        </p:nvPicPr>
        <p:blipFill>
          <a:blip r:embed="rId2" cstate="print"/>
          <a:stretch>
            <a:fillRect/>
          </a:stretch>
        </p:blipFill>
        <p:spPr>
          <a:xfrm>
            <a:off x="0" y="0"/>
            <a:ext cx="2677147" cy="764704"/>
          </a:xfrm>
          <a:prstGeom prst="rect">
            <a:avLst/>
          </a:prstGeom>
        </p:spPr>
      </p:pic>
      <p:pic>
        <p:nvPicPr>
          <p:cNvPr id="5" name="4 - Εικόνα" descr="iky.png"/>
          <p:cNvPicPr>
            <a:picLocks noChangeAspect="1"/>
          </p:cNvPicPr>
          <p:nvPr/>
        </p:nvPicPr>
        <p:blipFill>
          <a:blip r:embed="rId3" cstate="print"/>
          <a:stretch>
            <a:fillRect/>
          </a:stretch>
        </p:blipFill>
        <p:spPr>
          <a:xfrm>
            <a:off x="7953921" y="0"/>
            <a:ext cx="1190079" cy="1110045"/>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052736"/>
            <a:ext cx="8229600" cy="1080120"/>
          </a:xfrm>
        </p:spPr>
        <p:txBody>
          <a:bodyPr>
            <a:noAutofit/>
          </a:bodyPr>
          <a:lstStyle/>
          <a:p>
            <a:r>
              <a:rPr lang="el-GR" sz="2800" dirty="0" smtClean="0">
                <a:solidFill>
                  <a:srgbClr val="C00000"/>
                </a:solidFill>
              </a:rPr>
              <a:t/>
            </a:r>
            <a:br>
              <a:rPr lang="el-GR" sz="2800" dirty="0" smtClean="0">
                <a:solidFill>
                  <a:srgbClr val="C00000"/>
                </a:solidFill>
              </a:rPr>
            </a:br>
            <a:r>
              <a:rPr lang="el-GR" sz="2800" b="1" dirty="0" smtClean="0">
                <a:solidFill>
                  <a:srgbClr val="C00000"/>
                </a:solidFill>
              </a:rPr>
              <a:t>Δραστηριότητες μάθησης, διδασκαλίας, επιμόρφωσης</a:t>
            </a:r>
            <a:br>
              <a:rPr lang="el-GR" sz="2800" b="1" dirty="0" smtClean="0">
                <a:solidFill>
                  <a:srgbClr val="C00000"/>
                </a:solidFill>
              </a:rPr>
            </a:br>
            <a:endParaRPr lang="el-GR" sz="2800" b="1" dirty="0">
              <a:solidFill>
                <a:srgbClr val="C00000"/>
              </a:solidFill>
            </a:endParaRPr>
          </a:p>
        </p:txBody>
      </p:sp>
      <p:sp>
        <p:nvSpPr>
          <p:cNvPr id="3" name="2 - Θέση περιεχομένου"/>
          <p:cNvSpPr>
            <a:spLocks noGrp="1"/>
          </p:cNvSpPr>
          <p:nvPr>
            <p:ph idx="1"/>
          </p:nvPr>
        </p:nvSpPr>
        <p:spPr>
          <a:xfrm>
            <a:off x="467544" y="2204865"/>
            <a:ext cx="8229600" cy="4032448"/>
          </a:xfrm>
        </p:spPr>
        <p:txBody>
          <a:bodyPr>
            <a:normAutofit/>
          </a:bodyPr>
          <a:lstStyle/>
          <a:p>
            <a:pPr algn="ctr">
              <a:buNone/>
            </a:pPr>
            <a:r>
              <a:rPr lang="el-GR" sz="2800" u="sng" dirty="0" smtClean="0">
                <a:solidFill>
                  <a:srgbClr val="C00000"/>
                </a:solidFill>
              </a:rPr>
              <a:t>Κριτήρια</a:t>
            </a:r>
            <a:r>
              <a:rPr lang="en-US" sz="2800" u="sng" dirty="0" smtClean="0">
                <a:solidFill>
                  <a:srgbClr val="C00000"/>
                </a:solidFill>
              </a:rPr>
              <a:t>:</a:t>
            </a:r>
          </a:p>
          <a:p>
            <a:pPr>
              <a:buFont typeface="Wingdings" pitchFamily="2" charset="2"/>
              <a:buChar char="q"/>
            </a:pPr>
            <a:r>
              <a:rPr lang="el-GR" sz="2800" dirty="0" smtClean="0">
                <a:solidFill>
                  <a:schemeClr val="tx2"/>
                </a:solidFill>
              </a:rPr>
              <a:t>Ποιότητα πρακτικών διευθετήσεων με στόχο την υποστήριξη της κινητικότητας </a:t>
            </a:r>
          </a:p>
          <a:p>
            <a:pPr>
              <a:buNone/>
            </a:pPr>
            <a:r>
              <a:rPr lang="el-GR" sz="2800" dirty="0" smtClean="0">
                <a:solidFill>
                  <a:schemeClr val="tx2"/>
                </a:solidFill>
              </a:rPr>
              <a:t>(Προετοιμασία, παρακολούθηση, παροχή συνδρομής στους συμμετέχοντες)</a:t>
            </a:r>
          </a:p>
          <a:p>
            <a:pPr>
              <a:buFont typeface="Wingdings" pitchFamily="2" charset="2"/>
              <a:buChar char="q"/>
            </a:pPr>
            <a:r>
              <a:rPr lang="el-GR" sz="2800" dirty="0" smtClean="0">
                <a:solidFill>
                  <a:schemeClr val="tx2"/>
                </a:solidFill>
              </a:rPr>
              <a:t>Αναγνώριση μαθησιακών αποτελεσμάτων (</a:t>
            </a:r>
            <a:r>
              <a:rPr lang="en-US" sz="2800" dirty="0" smtClean="0">
                <a:solidFill>
                  <a:schemeClr val="tx2"/>
                </a:solidFill>
              </a:rPr>
              <a:t>ECTS)</a:t>
            </a:r>
            <a:endParaRPr lang="el-GR" sz="2800" dirty="0" smtClean="0">
              <a:solidFill>
                <a:schemeClr val="tx2"/>
              </a:solidFill>
            </a:endParaRPr>
          </a:p>
        </p:txBody>
      </p:sp>
      <p:pic>
        <p:nvPicPr>
          <p:cNvPr id="4" name="4 - Εικόνα" descr="EU flag-Erasmus+_vect_POS.jpg"/>
          <p:cNvPicPr>
            <a:picLocks noChangeAspect="1"/>
          </p:cNvPicPr>
          <p:nvPr/>
        </p:nvPicPr>
        <p:blipFill>
          <a:blip r:embed="rId2" cstate="print"/>
          <a:stretch>
            <a:fillRect/>
          </a:stretch>
        </p:blipFill>
        <p:spPr>
          <a:xfrm>
            <a:off x="0" y="0"/>
            <a:ext cx="2677147" cy="764704"/>
          </a:xfrm>
          <a:prstGeom prst="rect">
            <a:avLst/>
          </a:prstGeom>
        </p:spPr>
      </p:pic>
      <p:pic>
        <p:nvPicPr>
          <p:cNvPr id="5" name="4 - Εικόνα" descr="iky.png"/>
          <p:cNvPicPr>
            <a:picLocks noChangeAspect="1"/>
          </p:cNvPicPr>
          <p:nvPr/>
        </p:nvPicPr>
        <p:blipFill>
          <a:blip r:embed="rId3" cstate="print"/>
          <a:stretch>
            <a:fillRect/>
          </a:stretch>
        </p:blipFill>
        <p:spPr>
          <a:xfrm>
            <a:off x="7953921" y="0"/>
            <a:ext cx="1190079" cy="1110045"/>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1124744"/>
            <a:ext cx="8229600" cy="1152128"/>
          </a:xfrm>
        </p:spPr>
        <p:txBody>
          <a:bodyPr>
            <a:noAutofit/>
          </a:bodyPr>
          <a:lstStyle/>
          <a:p>
            <a:r>
              <a:rPr lang="el-GR" sz="3600" b="1" dirty="0" smtClean="0">
                <a:solidFill>
                  <a:srgbClr val="C00000"/>
                </a:solidFill>
              </a:rPr>
              <a:t/>
            </a:r>
            <a:br>
              <a:rPr lang="el-GR" sz="3600" b="1" dirty="0" smtClean="0">
                <a:solidFill>
                  <a:srgbClr val="C00000"/>
                </a:solidFill>
              </a:rPr>
            </a:br>
            <a:r>
              <a:rPr lang="el-GR" sz="3600" b="1" dirty="0" smtClean="0">
                <a:solidFill>
                  <a:srgbClr val="C00000"/>
                </a:solidFill>
              </a:rPr>
              <a:t/>
            </a:r>
            <a:br>
              <a:rPr lang="el-GR" sz="3600" b="1" dirty="0" smtClean="0">
                <a:solidFill>
                  <a:srgbClr val="C00000"/>
                </a:solidFill>
              </a:rPr>
            </a:br>
            <a:r>
              <a:rPr lang="el-GR" sz="2800" b="1" dirty="0" smtClean="0">
                <a:solidFill>
                  <a:srgbClr val="C00000"/>
                </a:solidFill>
              </a:rPr>
              <a:t>Δραστηριότητες διάδοσης αποτελεσμάτων</a:t>
            </a:r>
            <a:br>
              <a:rPr lang="el-GR" sz="2800" b="1" dirty="0" smtClean="0">
                <a:solidFill>
                  <a:srgbClr val="C00000"/>
                </a:solidFill>
              </a:rPr>
            </a:br>
            <a:r>
              <a:rPr lang="en-US" sz="3600" u="sng" dirty="0" smtClean="0">
                <a:solidFill>
                  <a:srgbClr val="C00000"/>
                </a:solidFill>
              </a:rPr>
              <a:t/>
            </a:r>
            <a:br>
              <a:rPr lang="en-US" sz="3600" u="sng" dirty="0" smtClean="0">
                <a:solidFill>
                  <a:srgbClr val="C00000"/>
                </a:solidFill>
              </a:rPr>
            </a:br>
            <a:endParaRPr lang="el-GR" sz="3600" b="1" dirty="0">
              <a:solidFill>
                <a:srgbClr val="C00000"/>
              </a:solidFill>
            </a:endParaRPr>
          </a:p>
        </p:txBody>
      </p:sp>
      <p:sp>
        <p:nvSpPr>
          <p:cNvPr id="3" name="2 - Θέση περιεχομένου"/>
          <p:cNvSpPr>
            <a:spLocks noGrp="1"/>
          </p:cNvSpPr>
          <p:nvPr>
            <p:ph idx="1"/>
          </p:nvPr>
        </p:nvSpPr>
        <p:spPr>
          <a:xfrm>
            <a:off x="539552" y="2276872"/>
            <a:ext cx="8229600" cy="3816425"/>
          </a:xfrm>
        </p:spPr>
        <p:txBody>
          <a:bodyPr>
            <a:normAutofit/>
          </a:bodyPr>
          <a:lstStyle/>
          <a:p>
            <a:pPr algn="ctr">
              <a:buNone/>
            </a:pPr>
            <a:r>
              <a:rPr lang="el-GR" sz="2800" u="sng" dirty="0" smtClean="0">
                <a:solidFill>
                  <a:srgbClr val="C00000"/>
                </a:solidFill>
              </a:rPr>
              <a:t>Κριτήρια</a:t>
            </a:r>
            <a:r>
              <a:rPr lang="en-US" sz="2800" u="sng" dirty="0" smtClean="0">
                <a:solidFill>
                  <a:srgbClr val="C00000"/>
                </a:solidFill>
              </a:rPr>
              <a:t>:</a:t>
            </a:r>
            <a:endParaRPr lang="el-GR" sz="2800" dirty="0" smtClean="0">
              <a:solidFill>
                <a:schemeClr val="tx2"/>
              </a:solidFill>
            </a:endParaRPr>
          </a:p>
          <a:p>
            <a:pPr>
              <a:buFont typeface="Wingdings" pitchFamily="2" charset="2"/>
              <a:buChar char="q"/>
            </a:pPr>
            <a:r>
              <a:rPr lang="el-GR" sz="2800" dirty="0" smtClean="0">
                <a:solidFill>
                  <a:schemeClr val="tx2"/>
                </a:solidFill>
              </a:rPr>
              <a:t>Ποιότητα και αντικείμενο δραστηριοτήτων διάδοσης</a:t>
            </a:r>
            <a:r>
              <a:rPr lang="en-US" sz="2800" dirty="0" smtClean="0">
                <a:solidFill>
                  <a:schemeClr val="tx2"/>
                </a:solidFill>
              </a:rPr>
              <a:t> </a:t>
            </a:r>
            <a:r>
              <a:rPr lang="el-GR" sz="2800" dirty="0" smtClean="0">
                <a:solidFill>
                  <a:schemeClr val="tx2"/>
                </a:solidFill>
              </a:rPr>
              <a:t>των αποτελεσμάτων που πραγματοποιήθηκαν</a:t>
            </a:r>
          </a:p>
          <a:p>
            <a:pPr>
              <a:buFont typeface="Wingdings" pitchFamily="2" charset="2"/>
              <a:buChar char="q"/>
            </a:pPr>
            <a:r>
              <a:rPr lang="el-GR" sz="2800" dirty="0" smtClean="0">
                <a:solidFill>
                  <a:schemeClr val="tx2"/>
                </a:solidFill>
              </a:rPr>
              <a:t>Δυνητικός ευρύτερος αντίκτυπος του σχεδίου σε μεμονωμένα άτομα και σε οργανισμούς εκτός της εταιρικής σχέσης</a:t>
            </a:r>
            <a:endParaRPr lang="el-GR" sz="2800" dirty="0">
              <a:solidFill>
                <a:schemeClr val="tx2"/>
              </a:solidFill>
            </a:endParaRPr>
          </a:p>
        </p:txBody>
      </p:sp>
      <p:pic>
        <p:nvPicPr>
          <p:cNvPr id="4" name="4 - Εικόνα" descr="EU flag-Erasmus+_vect_POS.jpg"/>
          <p:cNvPicPr>
            <a:picLocks noChangeAspect="1"/>
          </p:cNvPicPr>
          <p:nvPr/>
        </p:nvPicPr>
        <p:blipFill>
          <a:blip r:embed="rId2" cstate="print"/>
          <a:stretch>
            <a:fillRect/>
          </a:stretch>
        </p:blipFill>
        <p:spPr>
          <a:xfrm>
            <a:off x="0" y="0"/>
            <a:ext cx="2677147" cy="764704"/>
          </a:xfrm>
          <a:prstGeom prst="rect">
            <a:avLst/>
          </a:prstGeom>
        </p:spPr>
      </p:pic>
      <p:pic>
        <p:nvPicPr>
          <p:cNvPr id="5" name="4 - Εικόνα" descr="iky.png"/>
          <p:cNvPicPr>
            <a:picLocks noChangeAspect="1"/>
          </p:cNvPicPr>
          <p:nvPr/>
        </p:nvPicPr>
        <p:blipFill>
          <a:blip r:embed="rId3" cstate="print"/>
          <a:stretch>
            <a:fillRect/>
          </a:stretch>
        </p:blipFill>
        <p:spPr>
          <a:xfrm>
            <a:off x="7953921" y="0"/>
            <a:ext cx="1190079" cy="1110045"/>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1196752"/>
            <a:ext cx="8229600" cy="1143000"/>
          </a:xfrm>
        </p:spPr>
        <p:txBody>
          <a:bodyPr>
            <a:normAutofit/>
          </a:bodyPr>
          <a:lstStyle/>
          <a:p>
            <a:r>
              <a:rPr lang="el-GR" sz="2800" b="1" dirty="0" smtClean="0">
                <a:solidFill>
                  <a:srgbClr val="C00000"/>
                </a:solidFill>
              </a:rPr>
              <a:t>Μείωση επιχορήγησης λόγω μη προσήκουσας, μερικής ή καθυστερημένης υλοποίησης του σχεδίου</a:t>
            </a:r>
            <a:endParaRPr lang="el-GR" sz="2800" b="1" dirty="0">
              <a:solidFill>
                <a:srgbClr val="C00000"/>
              </a:solidFill>
            </a:endParaRPr>
          </a:p>
        </p:txBody>
      </p:sp>
      <p:sp>
        <p:nvSpPr>
          <p:cNvPr id="3" name="2 - Θέση περιεχομένου"/>
          <p:cNvSpPr>
            <a:spLocks noGrp="1"/>
          </p:cNvSpPr>
          <p:nvPr>
            <p:ph idx="1"/>
          </p:nvPr>
        </p:nvSpPr>
        <p:spPr>
          <a:xfrm>
            <a:off x="611560" y="2332037"/>
            <a:ext cx="8229600" cy="4193307"/>
          </a:xfrm>
        </p:spPr>
        <p:txBody>
          <a:bodyPr>
            <a:normAutofit/>
          </a:bodyPr>
          <a:lstStyle/>
          <a:p>
            <a:r>
              <a:rPr lang="el-GR" sz="2400" b="1" dirty="0" smtClean="0">
                <a:solidFill>
                  <a:schemeClr val="tx2"/>
                </a:solidFill>
              </a:rPr>
              <a:t>Μείωση 25% </a:t>
            </a:r>
            <a:r>
              <a:rPr lang="el-GR" sz="2400" dirty="0" smtClean="0">
                <a:solidFill>
                  <a:schemeClr val="tx2"/>
                </a:solidFill>
              </a:rPr>
              <a:t>εάν η βαθμολογία της τελικής έκθεσης κυμαίνεται </a:t>
            </a:r>
            <a:r>
              <a:rPr lang="el-GR" sz="2400" b="1" dirty="0" smtClean="0">
                <a:solidFill>
                  <a:schemeClr val="tx2"/>
                </a:solidFill>
              </a:rPr>
              <a:t>μεταξύ 41 και 50 βαθμών</a:t>
            </a:r>
          </a:p>
          <a:p>
            <a:r>
              <a:rPr lang="el-GR" sz="2400" b="1" dirty="0" smtClean="0">
                <a:solidFill>
                  <a:schemeClr val="tx2"/>
                </a:solidFill>
              </a:rPr>
              <a:t>Μείωση 50% </a:t>
            </a:r>
            <a:r>
              <a:rPr lang="el-GR" sz="2400" dirty="0" smtClean="0">
                <a:solidFill>
                  <a:schemeClr val="tx2"/>
                </a:solidFill>
              </a:rPr>
              <a:t>εάν η βαθμολογία κυμαίνεται μεταξύ </a:t>
            </a:r>
            <a:r>
              <a:rPr lang="el-GR" sz="2400" b="1" dirty="0" smtClean="0">
                <a:solidFill>
                  <a:schemeClr val="tx2"/>
                </a:solidFill>
              </a:rPr>
              <a:t>26 και 40 βαθμών</a:t>
            </a:r>
          </a:p>
          <a:p>
            <a:r>
              <a:rPr lang="el-GR" sz="2400" b="1" dirty="0" smtClean="0">
                <a:solidFill>
                  <a:schemeClr val="tx2"/>
                </a:solidFill>
              </a:rPr>
              <a:t>Μείωση 75% </a:t>
            </a:r>
            <a:r>
              <a:rPr lang="el-GR" sz="2400" dirty="0" smtClean="0">
                <a:solidFill>
                  <a:schemeClr val="tx2"/>
                </a:solidFill>
              </a:rPr>
              <a:t>εάν η βαθμολογία κυμαίνεται μεταξύ </a:t>
            </a:r>
            <a:r>
              <a:rPr lang="el-GR" sz="2400" b="1" dirty="0" smtClean="0">
                <a:solidFill>
                  <a:schemeClr val="tx2"/>
                </a:solidFill>
              </a:rPr>
              <a:t>0 και 25 βαθμών</a:t>
            </a:r>
          </a:p>
          <a:p>
            <a:pPr>
              <a:buNone/>
            </a:pPr>
            <a:r>
              <a:rPr lang="el-GR" sz="2400" dirty="0" smtClean="0">
                <a:solidFill>
                  <a:schemeClr val="tx2"/>
                </a:solidFill>
              </a:rPr>
              <a:t>Η μείωση εφαρμόζεται επί του συνολικού τελικού ποσού των </a:t>
            </a:r>
          </a:p>
          <a:p>
            <a:pPr>
              <a:buNone/>
            </a:pPr>
            <a:r>
              <a:rPr lang="el-GR" sz="2400" dirty="0" smtClean="0">
                <a:solidFill>
                  <a:schemeClr val="tx2"/>
                </a:solidFill>
              </a:rPr>
              <a:t>επιλέξιμων δαπανών</a:t>
            </a:r>
            <a:endParaRPr lang="el-GR" sz="2400" dirty="0">
              <a:solidFill>
                <a:schemeClr val="tx2"/>
              </a:solidFill>
            </a:endParaRPr>
          </a:p>
        </p:txBody>
      </p:sp>
      <p:pic>
        <p:nvPicPr>
          <p:cNvPr id="4" name="4 - Εικόνα" descr="EU flag-Erasmus+_vect_POS.jpg"/>
          <p:cNvPicPr>
            <a:picLocks noChangeAspect="1"/>
          </p:cNvPicPr>
          <p:nvPr/>
        </p:nvPicPr>
        <p:blipFill>
          <a:blip r:embed="rId2" cstate="print"/>
          <a:stretch>
            <a:fillRect/>
          </a:stretch>
        </p:blipFill>
        <p:spPr>
          <a:xfrm>
            <a:off x="0" y="0"/>
            <a:ext cx="2677147" cy="764704"/>
          </a:xfrm>
          <a:prstGeom prst="rect">
            <a:avLst/>
          </a:prstGeom>
        </p:spPr>
      </p:pic>
      <p:pic>
        <p:nvPicPr>
          <p:cNvPr id="5" name="4 - Εικόνα" descr="iky.png"/>
          <p:cNvPicPr>
            <a:picLocks noChangeAspect="1"/>
          </p:cNvPicPr>
          <p:nvPr/>
        </p:nvPicPr>
        <p:blipFill>
          <a:blip r:embed="rId3" cstate="print"/>
          <a:stretch>
            <a:fillRect/>
          </a:stretch>
        </p:blipFill>
        <p:spPr>
          <a:xfrm>
            <a:off x="7953921" y="0"/>
            <a:ext cx="1190079" cy="1110045"/>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endParaRPr lang="el-GR" dirty="0" smtClean="0"/>
          </a:p>
          <a:p>
            <a:endParaRPr lang="el-GR" dirty="0" smtClean="0"/>
          </a:p>
          <a:p>
            <a:pPr algn="ctr">
              <a:buNone/>
            </a:pPr>
            <a:r>
              <a:rPr lang="el-GR" sz="6600" b="1" i="1" dirty="0" smtClean="0">
                <a:solidFill>
                  <a:srgbClr val="C00000"/>
                </a:solidFill>
              </a:rPr>
              <a:t>Καλή επιτυχία!</a:t>
            </a:r>
          </a:p>
        </p:txBody>
      </p:sp>
      <p:pic>
        <p:nvPicPr>
          <p:cNvPr id="4" name="4 - Εικόνα" descr="EU flag-Erasmus+_vect_POS.jpg"/>
          <p:cNvPicPr>
            <a:picLocks noChangeAspect="1"/>
          </p:cNvPicPr>
          <p:nvPr/>
        </p:nvPicPr>
        <p:blipFill>
          <a:blip r:embed="rId2" cstate="print"/>
          <a:stretch>
            <a:fillRect/>
          </a:stretch>
        </p:blipFill>
        <p:spPr>
          <a:xfrm>
            <a:off x="0" y="0"/>
            <a:ext cx="2677147" cy="764704"/>
          </a:xfrm>
          <a:prstGeom prst="rect">
            <a:avLst/>
          </a:prstGeom>
        </p:spPr>
      </p:pic>
      <p:pic>
        <p:nvPicPr>
          <p:cNvPr id="5" name="4 - Εικόνα" descr="iky.png"/>
          <p:cNvPicPr>
            <a:picLocks noChangeAspect="1"/>
          </p:cNvPicPr>
          <p:nvPr/>
        </p:nvPicPr>
        <p:blipFill>
          <a:blip r:embed="rId3" cstate="print"/>
          <a:stretch>
            <a:fillRect/>
          </a:stretch>
        </p:blipFill>
        <p:spPr>
          <a:xfrm>
            <a:off x="7953921" y="0"/>
            <a:ext cx="1190079" cy="1110045"/>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642918"/>
            <a:ext cx="8229600" cy="1143000"/>
          </a:xfrm>
        </p:spPr>
        <p:txBody>
          <a:bodyPr/>
          <a:lstStyle/>
          <a:p>
            <a:r>
              <a:rPr lang="el-GR" b="1" dirty="0" smtClean="0">
                <a:solidFill>
                  <a:srgbClr val="C00000"/>
                </a:solidFill>
              </a:rPr>
              <a:t>Βασικά χαρακτηριστικά </a:t>
            </a:r>
            <a:endParaRPr lang="el-GR" b="1" dirty="0">
              <a:solidFill>
                <a:srgbClr val="C00000"/>
              </a:solidFill>
            </a:endParaRPr>
          </a:p>
        </p:txBody>
      </p:sp>
      <p:sp>
        <p:nvSpPr>
          <p:cNvPr id="3" name="2 - Θέση περιεχομένου"/>
          <p:cNvSpPr>
            <a:spLocks noGrp="1"/>
          </p:cNvSpPr>
          <p:nvPr>
            <p:ph idx="1"/>
          </p:nvPr>
        </p:nvSpPr>
        <p:spPr>
          <a:xfrm>
            <a:off x="428596" y="1556792"/>
            <a:ext cx="8229600" cy="4683659"/>
          </a:xfrm>
        </p:spPr>
        <p:txBody>
          <a:bodyPr>
            <a:normAutofit fontScale="40000" lnSpcReduction="20000"/>
          </a:bodyPr>
          <a:lstStyle/>
          <a:p>
            <a:pPr marL="342900" lvl="1" indent="-342900"/>
            <a:endParaRPr lang="el-GR" sz="5100" dirty="0" smtClean="0">
              <a:solidFill>
                <a:schemeClr val="tx2"/>
              </a:solidFill>
              <a:latin typeface="Tahoma" pitchFamily="34" charset="0"/>
            </a:endParaRPr>
          </a:p>
          <a:p>
            <a:pPr marL="342900" lvl="1" indent="-342900">
              <a:buNone/>
            </a:pPr>
            <a:r>
              <a:rPr lang="el-GR" sz="6000" u="sng" dirty="0" smtClean="0">
                <a:solidFill>
                  <a:srgbClr val="C00000"/>
                </a:solidFill>
              </a:rPr>
              <a:t>Πολιτικές προτεραιότητες και στόχοι</a:t>
            </a:r>
            <a:r>
              <a:rPr lang="en-US" sz="6000" u="sng" dirty="0" smtClean="0">
                <a:solidFill>
                  <a:srgbClr val="C00000"/>
                </a:solidFill>
              </a:rPr>
              <a:t>:</a:t>
            </a:r>
            <a:endParaRPr lang="el-GR" sz="6000" u="sng" dirty="0" smtClean="0">
              <a:solidFill>
                <a:srgbClr val="C00000"/>
              </a:solidFill>
            </a:endParaRPr>
          </a:p>
          <a:p>
            <a:pPr marL="342900" lvl="1" indent="-342900">
              <a:buNone/>
            </a:pPr>
            <a:endParaRPr lang="el-GR" sz="5100" u="sng" dirty="0" smtClean="0">
              <a:solidFill>
                <a:srgbClr val="C00000"/>
              </a:solidFill>
            </a:endParaRPr>
          </a:p>
          <a:p>
            <a:pPr marL="342900" lvl="1" indent="-342900"/>
            <a:r>
              <a:rPr lang="el-GR" sz="5100" dirty="0" smtClean="0">
                <a:solidFill>
                  <a:schemeClr val="tx2"/>
                </a:solidFill>
              </a:rPr>
              <a:t>Βελτίωση της πρόσβασης στην Ανώτατη Εκπαίδευση</a:t>
            </a:r>
            <a:endParaRPr lang="en-US" sz="5100" dirty="0" smtClean="0">
              <a:solidFill>
                <a:schemeClr val="tx2"/>
              </a:solidFill>
            </a:endParaRPr>
          </a:p>
          <a:p>
            <a:pPr marL="342900" lvl="1" indent="-342900"/>
            <a:r>
              <a:rPr lang="el-GR" sz="5100" dirty="0" smtClean="0">
                <a:solidFill>
                  <a:schemeClr val="tx2"/>
                </a:solidFill>
              </a:rPr>
              <a:t>Συμβολή στον Εκσυγχρονισμό των Συστημάτων Ανώτατης Εκπαίδευσης στην Ευρώπη</a:t>
            </a:r>
          </a:p>
          <a:p>
            <a:pPr marL="342900" lvl="1" indent="-342900"/>
            <a:r>
              <a:rPr lang="el-GR" sz="5100" dirty="0" smtClean="0">
                <a:solidFill>
                  <a:schemeClr val="tx2"/>
                </a:solidFill>
              </a:rPr>
              <a:t>Υποστήριξη, ανάπτυξη, μεταφορά και χρήση καινοτόμων πρακτικών</a:t>
            </a:r>
          </a:p>
          <a:p>
            <a:pPr marL="342900" lvl="1" indent="-342900"/>
            <a:r>
              <a:rPr lang="el-GR" sz="5100" dirty="0" smtClean="0">
                <a:solidFill>
                  <a:schemeClr val="tx2"/>
                </a:solidFill>
              </a:rPr>
              <a:t>Ανάπτυξη ποιοτικών στρατηγικών μάθησης και εκπαίδευσης</a:t>
            </a:r>
          </a:p>
          <a:p>
            <a:pPr marL="342900" lvl="1" indent="-342900"/>
            <a:r>
              <a:rPr lang="el-GR" sz="5100" dirty="0" smtClean="0">
                <a:solidFill>
                  <a:schemeClr val="tx2"/>
                </a:solidFill>
              </a:rPr>
              <a:t>Ενίσχυση διεπιστημονικής συνεργασίας</a:t>
            </a:r>
          </a:p>
          <a:p>
            <a:pPr marL="342900" lvl="1" indent="-342900"/>
            <a:r>
              <a:rPr lang="el-GR" sz="5100" dirty="0" smtClean="0">
                <a:solidFill>
                  <a:schemeClr val="tx2"/>
                </a:solidFill>
              </a:rPr>
              <a:t>Χρήση Ανοικτών Εκπαιδευτικών Πόρων και ΤΠΕ</a:t>
            </a:r>
          </a:p>
          <a:p>
            <a:pPr marL="342900" lvl="1" indent="-342900"/>
            <a:r>
              <a:rPr lang="el-GR" sz="5100" dirty="0" smtClean="0">
                <a:solidFill>
                  <a:schemeClr val="tx2"/>
                </a:solidFill>
              </a:rPr>
              <a:t>Δημιουργία </a:t>
            </a:r>
            <a:r>
              <a:rPr lang="el-GR" sz="5100" dirty="0" smtClean="0">
                <a:solidFill>
                  <a:srgbClr val="C00000"/>
                </a:solidFill>
              </a:rPr>
              <a:t>τουλάχιστον ενός κοινού μαθήματος</a:t>
            </a:r>
            <a:r>
              <a:rPr lang="en-US" sz="5100" dirty="0" smtClean="0">
                <a:solidFill>
                  <a:srgbClr val="C00000"/>
                </a:solidFill>
              </a:rPr>
              <a:t>/e-learning course</a:t>
            </a:r>
          </a:p>
          <a:p>
            <a:pPr marL="342900" lvl="1" indent="-342900"/>
            <a:r>
              <a:rPr lang="el-GR" sz="5100" dirty="0" smtClean="0">
                <a:solidFill>
                  <a:schemeClr val="tx2"/>
                </a:solidFill>
              </a:rPr>
              <a:t>Εργαλείο για την </a:t>
            </a:r>
            <a:r>
              <a:rPr lang="el-GR" sz="5100" dirty="0" smtClean="0">
                <a:solidFill>
                  <a:srgbClr val="C00000"/>
                </a:solidFill>
              </a:rPr>
              <a:t>υποστήριξη πραγματικών αναγκών </a:t>
            </a:r>
            <a:r>
              <a:rPr lang="el-GR" sz="5100" dirty="0" smtClean="0">
                <a:solidFill>
                  <a:schemeClr val="tx2"/>
                </a:solidFill>
              </a:rPr>
              <a:t>της κοινωνίας μας</a:t>
            </a:r>
            <a:endParaRPr lang="en-US" sz="5100" dirty="0" smtClean="0">
              <a:solidFill>
                <a:schemeClr val="tx2"/>
              </a:solidFill>
            </a:endParaRPr>
          </a:p>
          <a:p>
            <a:pPr marL="342900" lvl="1" indent="-342900"/>
            <a:r>
              <a:rPr lang="el-GR" sz="5100" dirty="0" smtClean="0">
                <a:solidFill>
                  <a:schemeClr val="tx2"/>
                </a:solidFill>
              </a:rPr>
              <a:t>Εργαλείο </a:t>
            </a:r>
            <a:r>
              <a:rPr lang="el-GR" sz="5100" dirty="0" smtClean="0">
                <a:solidFill>
                  <a:srgbClr val="C00000"/>
                </a:solidFill>
              </a:rPr>
              <a:t>περιφερειακής ανάπτυξης </a:t>
            </a:r>
            <a:endParaRPr lang="en-US" sz="5100" dirty="0" smtClean="0">
              <a:solidFill>
                <a:srgbClr val="C00000"/>
              </a:solidFill>
            </a:endParaRPr>
          </a:p>
          <a:p>
            <a:pPr marL="342900" lvl="1" indent="-342900"/>
            <a:r>
              <a:rPr lang="el-GR" sz="5100" dirty="0" smtClean="0">
                <a:solidFill>
                  <a:srgbClr val="C00000"/>
                </a:solidFill>
              </a:rPr>
              <a:t>Αλλαγή κουλτούρας συνεργασίας </a:t>
            </a:r>
            <a:r>
              <a:rPr lang="el-GR" sz="5100" dirty="0" smtClean="0">
                <a:solidFill>
                  <a:schemeClr val="tx2"/>
                </a:solidFill>
              </a:rPr>
              <a:t>εντός των ιδρυμάτων και εκτός αυτών</a:t>
            </a:r>
            <a:endParaRPr lang="en-US" sz="5100" dirty="0" smtClean="0">
              <a:solidFill>
                <a:schemeClr val="tx2"/>
              </a:solidFill>
            </a:endParaRPr>
          </a:p>
          <a:p>
            <a:pPr marL="342900" lvl="1" indent="-342900">
              <a:buNone/>
            </a:pPr>
            <a:endParaRPr lang="el-GR" sz="3300" dirty="0" smtClean="0">
              <a:solidFill>
                <a:schemeClr val="tx2"/>
              </a:solidFill>
              <a:latin typeface="Tahoma" pitchFamily="34" charset="0"/>
            </a:endParaRPr>
          </a:p>
          <a:p>
            <a:endParaRPr lang="el-GR" dirty="0"/>
          </a:p>
        </p:txBody>
      </p:sp>
      <p:pic>
        <p:nvPicPr>
          <p:cNvPr id="4" name="4 - Εικόνα" descr="EU flag-Erasmus+_vect_POS.jpg"/>
          <p:cNvPicPr>
            <a:picLocks noChangeAspect="1"/>
          </p:cNvPicPr>
          <p:nvPr/>
        </p:nvPicPr>
        <p:blipFill>
          <a:blip r:embed="rId2" cstate="print"/>
          <a:stretch>
            <a:fillRect/>
          </a:stretch>
        </p:blipFill>
        <p:spPr>
          <a:xfrm>
            <a:off x="0" y="0"/>
            <a:ext cx="2677147" cy="764704"/>
          </a:xfrm>
          <a:prstGeom prst="rect">
            <a:avLst/>
          </a:prstGeom>
        </p:spPr>
      </p:pic>
      <p:pic>
        <p:nvPicPr>
          <p:cNvPr id="5" name="4 - Εικόνα" descr="iky.png"/>
          <p:cNvPicPr>
            <a:picLocks noChangeAspect="1"/>
          </p:cNvPicPr>
          <p:nvPr/>
        </p:nvPicPr>
        <p:blipFill>
          <a:blip r:embed="rId3" cstate="print"/>
          <a:stretch>
            <a:fillRect/>
          </a:stretch>
        </p:blipFill>
        <p:spPr>
          <a:xfrm>
            <a:off x="7953921" y="0"/>
            <a:ext cx="1190079" cy="111004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0" y="980727"/>
          <a:ext cx="8532440" cy="5472609"/>
        </p:xfrm>
        <a:graphic>
          <a:graphicData uri="http://schemas.openxmlformats.org/drawingml/2006/table">
            <a:tbl>
              <a:tblPr/>
              <a:tblGrid>
                <a:gridCol w="588526"/>
                <a:gridCol w="898089"/>
                <a:gridCol w="1408930"/>
                <a:gridCol w="1517220"/>
                <a:gridCol w="2471805"/>
                <a:gridCol w="1647870"/>
              </a:tblGrid>
              <a:tr h="959836">
                <a:tc>
                  <a:txBody>
                    <a:bodyPr/>
                    <a:lstStyle/>
                    <a:p>
                      <a:pPr>
                        <a:lnSpc>
                          <a:spcPct val="115000"/>
                        </a:lnSpc>
                        <a:spcAft>
                          <a:spcPts val="0"/>
                        </a:spcAft>
                      </a:pPr>
                      <a:r>
                        <a:rPr lang="el-GR" sz="700" b="1" dirty="0">
                          <a:latin typeface="Arial"/>
                          <a:ea typeface="Times New Roman"/>
                        </a:rPr>
                        <a:t>Α/Α</a:t>
                      </a:r>
                      <a:endParaRPr lang="el-GR" sz="1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100" b="1" dirty="0">
                          <a:solidFill>
                            <a:schemeClr val="bg1"/>
                          </a:solidFill>
                          <a:latin typeface="Arial"/>
                          <a:ea typeface="Times New Roman"/>
                        </a:rPr>
                        <a:t>Αριθμός Σχεδίου</a:t>
                      </a:r>
                      <a:endParaRPr lang="el-GR" sz="1100" dirty="0">
                        <a:solidFill>
                          <a:schemeClr val="bg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6699"/>
                    </a:solidFill>
                  </a:tcPr>
                </a:tc>
                <a:tc>
                  <a:txBody>
                    <a:bodyPr/>
                    <a:lstStyle/>
                    <a:p>
                      <a:pPr algn="ctr">
                        <a:lnSpc>
                          <a:spcPct val="115000"/>
                        </a:lnSpc>
                        <a:spcAft>
                          <a:spcPts val="0"/>
                        </a:spcAft>
                      </a:pPr>
                      <a:r>
                        <a:rPr lang="el-GR" sz="1100" b="1" dirty="0">
                          <a:solidFill>
                            <a:schemeClr val="bg1"/>
                          </a:solidFill>
                          <a:latin typeface="Arial"/>
                          <a:ea typeface="Times New Roman"/>
                        </a:rPr>
                        <a:t>Ακρωνύμιο </a:t>
                      </a:r>
                      <a:endParaRPr lang="el-GR" sz="1100" dirty="0">
                        <a:solidFill>
                          <a:schemeClr val="bg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6699"/>
                    </a:solidFill>
                  </a:tcPr>
                </a:tc>
                <a:tc>
                  <a:txBody>
                    <a:bodyPr/>
                    <a:lstStyle/>
                    <a:p>
                      <a:pPr algn="ctr">
                        <a:lnSpc>
                          <a:spcPct val="115000"/>
                        </a:lnSpc>
                        <a:spcAft>
                          <a:spcPts val="0"/>
                        </a:spcAft>
                      </a:pPr>
                      <a:r>
                        <a:rPr lang="el-GR" sz="1100" b="1" dirty="0" smtClean="0">
                          <a:solidFill>
                            <a:schemeClr val="bg1"/>
                          </a:solidFill>
                          <a:latin typeface="Arial"/>
                          <a:ea typeface="Times New Roman"/>
                        </a:rPr>
                        <a:t>Εγκεκριμένη</a:t>
                      </a:r>
                      <a:r>
                        <a:rPr lang="el-GR" sz="1100" b="1" baseline="0" dirty="0" smtClean="0">
                          <a:solidFill>
                            <a:schemeClr val="bg1"/>
                          </a:solidFill>
                          <a:latin typeface="Arial"/>
                          <a:ea typeface="Times New Roman"/>
                        </a:rPr>
                        <a:t>  Χ</a:t>
                      </a:r>
                      <a:r>
                        <a:rPr lang="el-GR" sz="1100" b="1" dirty="0" smtClean="0">
                          <a:solidFill>
                            <a:schemeClr val="bg1"/>
                          </a:solidFill>
                          <a:latin typeface="Arial"/>
                          <a:ea typeface="Times New Roman"/>
                        </a:rPr>
                        <a:t>ρηματοδότηση</a:t>
                      </a:r>
                      <a:endParaRPr lang="el-GR" sz="1100" dirty="0">
                        <a:solidFill>
                          <a:schemeClr val="bg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6699"/>
                    </a:solidFill>
                  </a:tcPr>
                </a:tc>
                <a:tc>
                  <a:txBody>
                    <a:bodyPr/>
                    <a:lstStyle/>
                    <a:p>
                      <a:pPr>
                        <a:lnSpc>
                          <a:spcPct val="115000"/>
                        </a:lnSpc>
                        <a:spcAft>
                          <a:spcPts val="0"/>
                        </a:spcAft>
                      </a:pPr>
                      <a:r>
                        <a:rPr lang="el-GR" sz="1100" b="1" dirty="0">
                          <a:solidFill>
                            <a:schemeClr val="bg1"/>
                          </a:solidFill>
                          <a:latin typeface="Arial"/>
                          <a:ea typeface="Times New Roman"/>
                        </a:rPr>
                        <a:t>Αιτών Οργανισμός</a:t>
                      </a:r>
                      <a:endParaRPr lang="el-GR" sz="1100" dirty="0">
                        <a:solidFill>
                          <a:schemeClr val="bg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6699"/>
                    </a:solidFill>
                  </a:tcPr>
                </a:tc>
                <a:tc>
                  <a:txBody>
                    <a:bodyPr/>
                    <a:lstStyle/>
                    <a:p>
                      <a:pPr algn="ctr">
                        <a:lnSpc>
                          <a:spcPct val="115000"/>
                        </a:lnSpc>
                        <a:spcAft>
                          <a:spcPts val="0"/>
                        </a:spcAft>
                      </a:pPr>
                      <a:r>
                        <a:rPr lang="el-GR" sz="1100" b="1" dirty="0">
                          <a:solidFill>
                            <a:schemeClr val="bg1"/>
                          </a:solidFill>
                          <a:latin typeface="Arial"/>
                          <a:ea typeface="Times New Roman"/>
                        </a:rPr>
                        <a:t>Συντονιστής</a:t>
                      </a:r>
                      <a:endParaRPr lang="el-GR" sz="1100" dirty="0">
                        <a:solidFill>
                          <a:schemeClr val="bg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6699"/>
                    </a:solidFill>
                  </a:tcPr>
                </a:tc>
              </a:tr>
              <a:tr h="844180">
                <a:tc>
                  <a:txBody>
                    <a:bodyPr/>
                    <a:lstStyle/>
                    <a:p>
                      <a:pPr algn="r">
                        <a:lnSpc>
                          <a:spcPct val="115000"/>
                        </a:lnSpc>
                        <a:spcAft>
                          <a:spcPts val="0"/>
                        </a:spcAft>
                      </a:pPr>
                      <a:r>
                        <a:rPr lang="el-GR" sz="700">
                          <a:latin typeface="Arial"/>
                          <a:ea typeface="Times New Roman"/>
                        </a:rPr>
                        <a:t>1</a:t>
                      </a:r>
                      <a:endParaRPr lang="el-GR" sz="1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050" b="1" dirty="0">
                          <a:latin typeface="Arial"/>
                          <a:ea typeface="Times New Roman"/>
                        </a:rPr>
                        <a:t>2014-1-EL01-KA200-001373</a:t>
                      </a:r>
                      <a:endParaRPr lang="el-GR" sz="105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050" b="1" dirty="0">
                          <a:latin typeface="Arial"/>
                          <a:ea typeface="Times New Roman"/>
                        </a:rPr>
                        <a:t>EPOQUE</a:t>
                      </a:r>
                      <a:endParaRPr lang="el-GR" sz="105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050" b="1" dirty="0">
                          <a:latin typeface="Arial"/>
                          <a:ea typeface="Times New Roman"/>
                        </a:rPr>
                        <a:t>199.169,00 €</a:t>
                      </a:r>
                      <a:endParaRPr lang="el-GR" sz="105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050" dirty="0">
                          <a:latin typeface="+mn-lt"/>
                          <a:ea typeface="Times New Roman"/>
                        </a:rPr>
                        <a:t>ΠΑΝΕΠΙΣΤΗΜΙΟ ΙΩΑΝΝΙΝΩΝ</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050" dirty="0">
                          <a:latin typeface="+mn-lt"/>
                          <a:ea typeface="Times New Roman"/>
                        </a:rPr>
                        <a:t>Αικατερίνη </a:t>
                      </a:r>
                      <a:r>
                        <a:rPr lang="el-GR" sz="1050" dirty="0" err="1">
                          <a:latin typeface="+mn-lt"/>
                          <a:ea typeface="Times New Roman"/>
                        </a:rPr>
                        <a:t>Πλακίτση</a:t>
                      </a:r>
                      <a:endParaRPr lang="el-GR" sz="1050" dirty="0">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4180">
                <a:tc>
                  <a:txBody>
                    <a:bodyPr/>
                    <a:lstStyle/>
                    <a:p>
                      <a:pPr algn="r">
                        <a:lnSpc>
                          <a:spcPct val="115000"/>
                        </a:lnSpc>
                        <a:spcAft>
                          <a:spcPts val="0"/>
                        </a:spcAft>
                      </a:pPr>
                      <a:r>
                        <a:rPr lang="el-GR" sz="700">
                          <a:latin typeface="Arial"/>
                          <a:ea typeface="Times New Roman"/>
                        </a:rPr>
                        <a:t>2</a:t>
                      </a:r>
                      <a:endParaRPr lang="el-GR" sz="1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050" b="1">
                          <a:latin typeface="Arial"/>
                          <a:ea typeface="Times New Roman"/>
                        </a:rPr>
                        <a:t>2014-1-EL01-KA203-001612</a:t>
                      </a:r>
                      <a:endParaRPr lang="el-GR" sz="105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050" b="1" dirty="0">
                          <a:latin typeface="Arial"/>
                          <a:ea typeface="Times New Roman"/>
                        </a:rPr>
                        <a:t>ARCHI.MEDES</a:t>
                      </a:r>
                      <a:endParaRPr lang="el-GR" sz="105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050" b="1" dirty="0">
                          <a:latin typeface="Arial"/>
                          <a:ea typeface="Times New Roman"/>
                        </a:rPr>
                        <a:t>273.000,00 €</a:t>
                      </a:r>
                      <a:endParaRPr lang="el-GR" sz="105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050" dirty="0">
                          <a:latin typeface="+mn-lt"/>
                          <a:ea typeface="Times New Roman"/>
                        </a:rPr>
                        <a:t>ΑΡΙΣΤΟΤΕΛΕΙΟ ΠΑΝΕΠΙΣΤΗΜΙΟ ΘΕΣΣΑΛΟΝΙΚΗΣ</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050" dirty="0">
                          <a:latin typeface="+mn-lt"/>
                          <a:ea typeface="Times New Roman"/>
                        </a:rPr>
                        <a:t>Κων/νος-Βίκτωρ </a:t>
                      </a:r>
                      <a:r>
                        <a:rPr lang="el-GR" sz="1050" dirty="0" err="1">
                          <a:latin typeface="+mn-lt"/>
                          <a:ea typeface="Times New Roman"/>
                        </a:rPr>
                        <a:t>Σπυριδωνίδης</a:t>
                      </a:r>
                      <a:endParaRPr lang="el-GR" sz="1050" dirty="0">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4180">
                <a:tc>
                  <a:txBody>
                    <a:bodyPr/>
                    <a:lstStyle/>
                    <a:p>
                      <a:pPr algn="r">
                        <a:lnSpc>
                          <a:spcPct val="115000"/>
                        </a:lnSpc>
                        <a:spcAft>
                          <a:spcPts val="0"/>
                        </a:spcAft>
                      </a:pPr>
                      <a:r>
                        <a:rPr lang="el-GR" sz="700">
                          <a:latin typeface="Arial"/>
                          <a:ea typeface="Times New Roman"/>
                        </a:rPr>
                        <a:t>3</a:t>
                      </a:r>
                      <a:endParaRPr lang="el-GR" sz="1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050" b="1">
                          <a:latin typeface="Arial"/>
                          <a:ea typeface="Times New Roman"/>
                        </a:rPr>
                        <a:t>2014-1-EL01-KA200-001365</a:t>
                      </a:r>
                      <a:endParaRPr lang="el-GR" sz="105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050" b="1">
                          <a:latin typeface="Arial"/>
                          <a:ea typeface="Times New Roman"/>
                        </a:rPr>
                        <a:t>THEWS</a:t>
                      </a:r>
                      <a:endParaRPr lang="el-GR" sz="105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050" b="1">
                          <a:latin typeface="Arial"/>
                          <a:ea typeface="Times New Roman"/>
                        </a:rPr>
                        <a:t>134.000,00 €</a:t>
                      </a:r>
                      <a:endParaRPr lang="el-GR" sz="105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050" dirty="0">
                          <a:latin typeface="+mn-lt"/>
                          <a:ea typeface="Times New Roman"/>
                        </a:rPr>
                        <a:t>ΔΗΜΟΚΡΙΤΕΙΟ ΠΑΝΕΠΙΣΤΗΜΙΟ ΘΡΑΚΗΣ</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050" dirty="0">
                          <a:latin typeface="+mn-lt"/>
                          <a:ea typeface="Times New Roman"/>
                        </a:rPr>
                        <a:t>Αναστασία </a:t>
                      </a:r>
                      <a:r>
                        <a:rPr lang="el-GR" sz="1050" dirty="0" err="1">
                          <a:latin typeface="+mn-lt"/>
                          <a:ea typeface="Times New Roman"/>
                        </a:rPr>
                        <a:t>Μπενέκα</a:t>
                      </a:r>
                      <a:endParaRPr lang="el-GR" sz="1050" dirty="0">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4180">
                <a:tc>
                  <a:txBody>
                    <a:bodyPr/>
                    <a:lstStyle/>
                    <a:p>
                      <a:pPr algn="r">
                        <a:lnSpc>
                          <a:spcPct val="115000"/>
                        </a:lnSpc>
                        <a:spcAft>
                          <a:spcPts val="0"/>
                        </a:spcAft>
                      </a:pPr>
                      <a:r>
                        <a:rPr lang="el-GR" sz="700">
                          <a:latin typeface="Arial"/>
                          <a:ea typeface="Times New Roman"/>
                        </a:rPr>
                        <a:t>4</a:t>
                      </a:r>
                      <a:endParaRPr lang="el-GR" sz="1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050" b="1">
                          <a:latin typeface="Arial"/>
                          <a:ea typeface="Times New Roman"/>
                        </a:rPr>
                        <a:t>2014-1-EL01-KA203-001613</a:t>
                      </a:r>
                      <a:endParaRPr lang="el-GR" sz="105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050" b="1">
                          <a:latin typeface="Arial"/>
                          <a:ea typeface="Times New Roman"/>
                        </a:rPr>
                        <a:t>HeliosLab</a:t>
                      </a:r>
                      <a:endParaRPr lang="el-GR" sz="105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050" b="1">
                          <a:latin typeface="Arial"/>
                          <a:ea typeface="Times New Roman"/>
                        </a:rPr>
                        <a:t>140.000,00 €</a:t>
                      </a:r>
                      <a:endParaRPr lang="el-GR" sz="105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050" dirty="0">
                          <a:latin typeface="+mn-lt"/>
                          <a:ea typeface="Times New Roman"/>
                        </a:rPr>
                        <a:t>ΤΕΙ ΑΘΗΝΑΣ</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050" dirty="0">
                          <a:latin typeface="+mn-lt"/>
                          <a:ea typeface="Times New Roman"/>
                        </a:rPr>
                        <a:t>Πέτρος </a:t>
                      </a:r>
                      <a:r>
                        <a:rPr lang="el-GR" sz="1050" dirty="0" err="1">
                          <a:latin typeface="+mn-lt"/>
                          <a:ea typeface="Times New Roman"/>
                        </a:rPr>
                        <a:t>Αξαόπουλος</a:t>
                      </a:r>
                      <a:endParaRPr lang="el-GR" sz="1050" dirty="0">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36053">
                <a:tc>
                  <a:txBody>
                    <a:bodyPr/>
                    <a:lstStyle/>
                    <a:p>
                      <a:pPr algn="r">
                        <a:lnSpc>
                          <a:spcPct val="115000"/>
                        </a:lnSpc>
                        <a:spcAft>
                          <a:spcPts val="0"/>
                        </a:spcAft>
                      </a:pPr>
                      <a:r>
                        <a:rPr lang="el-GR" sz="700">
                          <a:latin typeface="Arial"/>
                          <a:ea typeface="Times New Roman"/>
                        </a:rPr>
                        <a:t>5</a:t>
                      </a:r>
                      <a:endParaRPr lang="el-GR" sz="1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l-GR" sz="1050" b="1">
                          <a:latin typeface="Arial"/>
                          <a:ea typeface="Times New Roman"/>
                        </a:rPr>
                        <a:t>2014-1-EL01-KA203-001558</a:t>
                      </a:r>
                      <a:endParaRPr lang="el-GR" sz="105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050" b="1">
                          <a:latin typeface="Arial"/>
                          <a:ea typeface="Times New Roman"/>
                        </a:rPr>
                        <a:t>e-Food Science</a:t>
                      </a:r>
                      <a:endParaRPr lang="el-GR" sz="105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050" b="1">
                          <a:latin typeface="Arial"/>
                          <a:ea typeface="Times New Roman"/>
                        </a:rPr>
                        <a:t>177.000,00 €</a:t>
                      </a:r>
                      <a:endParaRPr lang="el-GR" sz="105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050" dirty="0">
                          <a:latin typeface="+mn-lt"/>
                          <a:ea typeface="Times New Roman"/>
                        </a:rPr>
                        <a:t>ΤΕΙ </a:t>
                      </a:r>
                      <a:r>
                        <a:rPr lang="el-GR" sz="1050" baseline="0" dirty="0" smtClean="0">
                          <a:latin typeface="+mn-lt"/>
                          <a:ea typeface="Times New Roman"/>
                        </a:rPr>
                        <a:t> ΘΕΣΣΑΛΙΑΣ</a:t>
                      </a:r>
                      <a:endParaRPr lang="el-GR" sz="1050" dirty="0">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050" dirty="0">
                          <a:latin typeface="+mn-lt"/>
                          <a:ea typeface="Times New Roman"/>
                        </a:rPr>
                        <a:t>Όλγα </a:t>
                      </a:r>
                      <a:r>
                        <a:rPr lang="el-GR" sz="1050" dirty="0" err="1" smtClean="0">
                          <a:latin typeface="+mn-lt"/>
                          <a:ea typeface="Times New Roman"/>
                        </a:rPr>
                        <a:t>Γκόρτζη</a:t>
                      </a:r>
                      <a:endParaRPr lang="el-GR" sz="1050" dirty="0">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3" name="4 - Εικόνα" descr="EU flag-Erasmus+_vect_POS.jpg"/>
          <p:cNvPicPr>
            <a:picLocks noChangeAspect="1"/>
          </p:cNvPicPr>
          <p:nvPr/>
        </p:nvPicPr>
        <p:blipFill>
          <a:blip r:embed="rId2" cstate="print"/>
          <a:stretch>
            <a:fillRect/>
          </a:stretch>
        </p:blipFill>
        <p:spPr>
          <a:xfrm>
            <a:off x="0" y="0"/>
            <a:ext cx="2677147" cy="764704"/>
          </a:xfrm>
          <a:prstGeom prst="rect">
            <a:avLst/>
          </a:prstGeom>
        </p:spPr>
      </p:pic>
      <p:pic>
        <p:nvPicPr>
          <p:cNvPr id="4" name="3 - Εικόνα" descr="iky.png"/>
          <p:cNvPicPr>
            <a:picLocks noChangeAspect="1"/>
          </p:cNvPicPr>
          <p:nvPr/>
        </p:nvPicPr>
        <p:blipFill>
          <a:blip r:embed="rId3" cstate="print"/>
          <a:stretch>
            <a:fillRect/>
          </a:stretch>
        </p:blipFill>
        <p:spPr>
          <a:xfrm>
            <a:off x="7953921" y="0"/>
            <a:ext cx="1190079" cy="1110045"/>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14290"/>
            <a:ext cx="8229600" cy="982462"/>
          </a:xfrm>
        </p:spPr>
        <p:txBody>
          <a:bodyPr>
            <a:normAutofit fontScale="90000"/>
          </a:bodyPr>
          <a:lstStyle/>
          <a:p>
            <a:r>
              <a:rPr lang="el-GR" b="1" dirty="0" smtClean="0">
                <a:solidFill>
                  <a:srgbClr val="C00000"/>
                </a:solidFill>
              </a:rPr>
              <a:t>Σύμβαση</a:t>
            </a:r>
            <a:br>
              <a:rPr lang="el-GR" b="1" dirty="0" smtClean="0">
                <a:solidFill>
                  <a:srgbClr val="C00000"/>
                </a:solidFill>
              </a:rPr>
            </a:br>
            <a:endParaRPr lang="el-GR" b="1" dirty="0">
              <a:solidFill>
                <a:srgbClr val="C00000"/>
              </a:solidFill>
            </a:endParaRPr>
          </a:p>
        </p:txBody>
      </p:sp>
      <p:sp>
        <p:nvSpPr>
          <p:cNvPr id="3" name="2 - Θέση περιεχομένου"/>
          <p:cNvSpPr>
            <a:spLocks noGrp="1"/>
          </p:cNvSpPr>
          <p:nvPr>
            <p:ph idx="1"/>
          </p:nvPr>
        </p:nvSpPr>
        <p:spPr>
          <a:xfrm>
            <a:off x="457200" y="1124744"/>
            <a:ext cx="8229600" cy="5400600"/>
          </a:xfrm>
        </p:spPr>
        <p:txBody>
          <a:bodyPr>
            <a:normAutofit fontScale="70000" lnSpcReduction="20000"/>
          </a:bodyPr>
          <a:lstStyle/>
          <a:p>
            <a:pPr>
              <a:buNone/>
            </a:pPr>
            <a:r>
              <a:rPr lang="el-GR" sz="3600" i="1" dirty="0" smtClean="0">
                <a:solidFill>
                  <a:srgbClr val="C00000"/>
                </a:solidFill>
              </a:rPr>
              <a:t>Γενικές Οδηγίες</a:t>
            </a:r>
          </a:p>
          <a:p>
            <a:pPr>
              <a:buFont typeface="Wingdings" pitchFamily="2" charset="2"/>
              <a:buChar char="Ø"/>
            </a:pPr>
            <a:r>
              <a:rPr lang="el-GR" sz="3100" dirty="0" smtClean="0">
                <a:solidFill>
                  <a:schemeClr val="tx2"/>
                </a:solidFill>
              </a:rPr>
              <a:t>Αποστολή στοιχείων νομίμου εκπροσώπου και στοιχεία τραπεζικού λογαριασμού μέσω ηλεκτρονικής αλληλογραφίας στην ΕΜ/ΙΚΥ.</a:t>
            </a:r>
          </a:p>
          <a:p>
            <a:pPr>
              <a:buFont typeface="Wingdings" pitchFamily="2" charset="2"/>
              <a:buChar char="Ø"/>
            </a:pPr>
            <a:r>
              <a:rPr lang="el-GR" sz="3100" dirty="0" smtClean="0">
                <a:solidFill>
                  <a:schemeClr val="tx2"/>
                </a:solidFill>
              </a:rPr>
              <a:t>Υπογραφή Σύμβασης από το νόμιμο εκπρόσωπο του Ιδρύματος.</a:t>
            </a:r>
          </a:p>
          <a:p>
            <a:pPr>
              <a:buFont typeface="Wingdings" pitchFamily="2" charset="2"/>
              <a:buChar char="Ø"/>
            </a:pPr>
            <a:r>
              <a:rPr lang="el-GR" sz="3100" dirty="0" smtClean="0">
                <a:solidFill>
                  <a:schemeClr val="tx2"/>
                </a:solidFill>
              </a:rPr>
              <a:t>Αποστολή </a:t>
            </a:r>
            <a:r>
              <a:rPr lang="en-US" sz="3100" dirty="0" smtClean="0">
                <a:solidFill>
                  <a:srgbClr val="C00000"/>
                </a:solidFill>
              </a:rPr>
              <a:t>mandates</a:t>
            </a:r>
            <a:r>
              <a:rPr lang="en-US" sz="3100" dirty="0" smtClean="0">
                <a:solidFill>
                  <a:schemeClr val="tx2"/>
                </a:solidFill>
              </a:rPr>
              <a:t> </a:t>
            </a:r>
            <a:r>
              <a:rPr lang="el-GR" sz="3100" dirty="0" smtClean="0">
                <a:solidFill>
                  <a:schemeClr val="tx2"/>
                </a:solidFill>
              </a:rPr>
              <a:t>όλων των εταίρων.</a:t>
            </a:r>
          </a:p>
          <a:p>
            <a:pPr>
              <a:buFont typeface="Wingdings" pitchFamily="2" charset="2"/>
              <a:buChar char="Ø"/>
            </a:pPr>
            <a:r>
              <a:rPr lang="el-GR" sz="3100" dirty="0" smtClean="0">
                <a:solidFill>
                  <a:schemeClr val="tx2"/>
                </a:solidFill>
              </a:rPr>
              <a:t>Ξεχωριστός Τραπεζικός Λογαριασμός ή χωριστός κωδικός υπάρχοντος λογαριασμού του ιδρύματος αποκλειστικά για τη Στρατηγική Σύμπραξη, ώστε να φαίνονται ξεκάθαρα οι κινήσεις του λογαριασμού (διαχείριση από τον ΕΛΚΕ).</a:t>
            </a:r>
          </a:p>
          <a:p>
            <a:pPr>
              <a:buFont typeface="Wingdings" pitchFamily="2" charset="2"/>
              <a:buChar char="Ø"/>
            </a:pPr>
            <a:r>
              <a:rPr lang="el-GR" sz="3100" dirty="0" smtClean="0">
                <a:solidFill>
                  <a:schemeClr val="tx2"/>
                </a:solidFill>
              </a:rPr>
              <a:t>Πρέπει η Σύμβαση να επιστραφεί υπογεγραμμένη και σφραγισμένη στην Εθνική Μονάδα σε δύο αντίτυπα </a:t>
            </a:r>
            <a:r>
              <a:rPr lang="el-GR" sz="3100" dirty="0" smtClean="0">
                <a:solidFill>
                  <a:srgbClr val="C00000"/>
                </a:solidFill>
              </a:rPr>
              <a:t>εντός 30 ημερολογιακών ημερών.</a:t>
            </a:r>
          </a:p>
          <a:p>
            <a:pPr>
              <a:buFont typeface="Wingdings" pitchFamily="2" charset="2"/>
              <a:buChar char="Ø"/>
            </a:pPr>
            <a:r>
              <a:rPr lang="el-GR" sz="3100" dirty="0" smtClean="0">
                <a:solidFill>
                  <a:schemeClr val="tx2"/>
                </a:solidFill>
              </a:rPr>
              <a:t>Η Εθνική Μονάδα οφείλει να καταβάλει την </a:t>
            </a:r>
            <a:r>
              <a:rPr lang="el-GR" sz="3100" dirty="0" smtClean="0">
                <a:solidFill>
                  <a:srgbClr val="C00000"/>
                </a:solidFill>
              </a:rPr>
              <a:t>προχρηματοδότηση εντός 30 ημερολογιακών ημερών</a:t>
            </a:r>
            <a:r>
              <a:rPr lang="el-GR" sz="3100" dirty="0" smtClean="0">
                <a:solidFill>
                  <a:schemeClr val="tx2"/>
                </a:solidFill>
              </a:rPr>
              <a:t> από την εκ μέρους της υπογραφή της σύμβασης.</a:t>
            </a:r>
          </a:p>
          <a:p>
            <a:pPr>
              <a:buFont typeface="Wingdings" pitchFamily="2" charset="2"/>
              <a:buChar char="Ø"/>
            </a:pPr>
            <a:r>
              <a:rPr lang="el-GR" sz="3100" dirty="0" smtClean="0">
                <a:solidFill>
                  <a:schemeClr val="tx2"/>
                </a:solidFill>
              </a:rPr>
              <a:t>Οποιαδήποτε αλλαγή γνωστοποιείται εγγράφως στην Εθνική Μονάδα (δεκτή και η ηλεκτρονική αλληλογραφία).</a:t>
            </a:r>
          </a:p>
          <a:p>
            <a:endParaRPr lang="el-GR" dirty="0" smtClean="0">
              <a:solidFill>
                <a:schemeClr val="tx2"/>
              </a:solidFill>
            </a:endParaRPr>
          </a:p>
          <a:p>
            <a:endParaRPr lang="el-GR" dirty="0">
              <a:solidFill>
                <a:schemeClr val="tx2"/>
              </a:solidFill>
            </a:endParaRPr>
          </a:p>
        </p:txBody>
      </p:sp>
      <p:pic>
        <p:nvPicPr>
          <p:cNvPr id="4" name="4 - Εικόνα" descr="EU flag-Erasmus+_vect_POS.jpg"/>
          <p:cNvPicPr>
            <a:picLocks noChangeAspect="1"/>
          </p:cNvPicPr>
          <p:nvPr/>
        </p:nvPicPr>
        <p:blipFill>
          <a:blip r:embed="rId2" cstate="print"/>
          <a:stretch>
            <a:fillRect/>
          </a:stretch>
        </p:blipFill>
        <p:spPr>
          <a:xfrm>
            <a:off x="0" y="0"/>
            <a:ext cx="2677147" cy="764704"/>
          </a:xfrm>
          <a:prstGeom prst="rect">
            <a:avLst/>
          </a:prstGeom>
        </p:spPr>
      </p:pic>
      <p:pic>
        <p:nvPicPr>
          <p:cNvPr id="5" name="4 - Εικόνα" descr="iky.png"/>
          <p:cNvPicPr>
            <a:picLocks noChangeAspect="1"/>
          </p:cNvPicPr>
          <p:nvPr/>
        </p:nvPicPr>
        <p:blipFill>
          <a:blip r:embed="rId3" cstate="print"/>
          <a:stretch>
            <a:fillRect/>
          </a:stretch>
        </p:blipFill>
        <p:spPr>
          <a:xfrm>
            <a:off x="7953921" y="0"/>
            <a:ext cx="1190079" cy="1110045"/>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Content Placeholder 2"/>
          <p:cNvSpPr>
            <a:spLocks noGrp="1"/>
          </p:cNvSpPr>
          <p:nvPr>
            <p:ph idx="1"/>
          </p:nvPr>
        </p:nvSpPr>
        <p:spPr>
          <a:xfrm>
            <a:off x="107950" y="1773238"/>
            <a:ext cx="8928100" cy="4319587"/>
          </a:xfrm>
        </p:spPr>
        <p:txBody>
          <a:bodyPr>
            <a:normAutofit fontScale="92500" lnSpcReduction="10000"/>
          </a:bodyPr>
          <a:lstStyle/>
          <a:p>
            <a:pPr marL="358775" indent="-358775" algn="just" eaLnBrk="1" hangingPunct="1">
              <a:spcBef>
                <a:spcPts val="600"/>
              </a:spcBef>
              <a:spcAft>
                <a:spcPts val="1200"/>
              </a:spcAft>
              <a:buClr>
                <a:srgbClr val="0033FF"/>
              </a:buClr>
              <a:buFont typeface="Wingdings" pitchFamily="2" charset="2"/>
              <a:buChar char="ü"/>
            </a:pPr>
            <a:r>
              <a:rPr lang="el-GR" altLang="en-US" sz="1600" u="sng" dirty="0" smtClean="0">
                <a:solidFill>
                  <a:srgbClr val="C00000"/>
                </a:solidFill>
                <a:latin typeface="Calibri" pitchFamily="34" charset="0"/>
                <a:ea typeface="Calibri" pitchFamily="34" charset="0"/>
                <a:cs typeface="Calibri" pitchFamily="34" charset="0"/>
              </a:rPr>
              <a:t>Διαχείριση και υλοποίηση του σχεδίου</a:t>
            </a:r>
            <a:r>
              <a:rPr lang="en-US" altLang="en-US" sz="1600" b="0" dirty="0" smtClean="0">
                <a:solidFill>
                  <a:srgbClr val="C00000"/>
                </a:solidFill>
                <a:latin typeface="Calibri" pitchFamily="34" charset="0"/>
                <a:ea typeface="Verdana" pitchFamily="34" charset="0"/>
                <a:cs typeface="Calibri" pitchFamily="34" charset="0"/>
              </a:rPr>
              <a:t> </a:t>
            </a:r>
            <a:r>
              <a:rPr lang="en-US" altLang="en-US" sz="1600" b="0" i="1" dirty="0" smtClean="0">
                <a:solidFill>
                  <a:schemeClr val="tx2"/>
                </a:solidFill>
                <a:latin typeface="Calibri" pitchFamily="34" charset="0"/>
                <a:ea typeface="Verdana" pitchFamily="34" charset="0"/>
                <a:cs typeface="Calibri" pitchFamily="34" charset="0"/>
              </a:rPr>
              <a:t>– </a:t>
            </a:r>
            <a:r>
              <a:rPr lang="el-GR" altLang="en-US" sz="1600" b="0" i="1" dirty="0" smtClean="0">
                <a:solidFill>
                  <a:schemeClr val="tx2"/>
                </a:solidFill>
                <a:latin typeface="Calibri" pitchFamily="34" charset="0"/>
                <a:ea typeface="Verdana" pitchFamily="34" charset="0"/>
                <a:cs typeface="Calibri" pitchFamily="34" charset="0"/>
              </a:rPr>
              <a:t>προετοιμασία, συντονισμός</a:t>
            </a:r>
            <a:r>
              <a:rPr lang="en-US" altLang="en-US" sz="1600" b="0" dirty="0" smtClean="0">
                <a:solidFill>
                  <a:schemeClr val="tx2"/>
                </a:solidFill>
                <a:latin typeface="Calibri" pitchFamily="34" charset="0"/>
                <a:ea typeface="Verdana" pitchFamily="34" charset="0"/>
                <a:cs typeface="Calibri" pitchFamily="34" charset="0"/>
              </a:rPr>
              <a:t>/ </a:t>
            </a:r>
            <a:r>
              <a:rPr lang="el-GR" altLang="en-US" sz="1600" b="0" dirty="0" smtClean="0">
                <a:solidFill>
                  <a:schemeClr val="tx2"/>
                </a:solidFill>
                <a:latin typeface="Calibri" pitchFamily="34" charset="0"/>
                <a:ea typeface="Verdana" pitchFamily="34" charset="0"/>
                <a:cs typeface="Calibri" pitchFamily="34" charset="0"/>
              </a:rPr>
              <a:t>επικοινωνία</a:t>
            </a:r>
            <a:r>
              <a:rPr lang="en-US" altLang="en-US" sz="1600" b="0" dirty="0" smtClean="0">
                <a:solidFill>
                  <a:schemeClr val="tx2"/>
                </a:solidFill>
                <a:latin typeface="Calibri" pitchFamily="34" charset="0"/>
                <a:ea typeface="Verdana" pitchFamily="34" charset="0"/>
                <a:cs typeface="Calibri" pitchFamily="34" charset="0"/>
              </a:rPr>
              <a:t>, </a:t>
            </a:r>
            <a:r>
              <a:rPr lang="el-GR" altLang="en-US" sz="1600" b="0" dirty="0" smtClean="0">
                <a:solidFill>
                  <a:schemeClr val="tx2"/>
                </a:solidFill>
                <a:latin typeface="Calibri" pitchFamily="34" charset="0"/>
                <a:ea typeface="Verdana" pitchFamily="34" charset="0"/>
                <a:cs typeface="Calibri" pitchFamily="34" charset="0"/>
              </a:rPr>
              <a:t>έξοδα προσωπικού</a:t>
            </a:r>
            <a:r>
              <a:rPr lang="en-US" altLang="en-US" sz="1600" b="0" dirty="0" smtClean="0">
                <a:solidFill>
                  <a:schemeClr val="tx2"/>
                </a:solidFill>
                <a:latin typeface="Calibri" pitchFamily="34" charset="0"/>
                <a:ea typeface="Verdana" pitchFamily="34" charset="0"/>
                <a:cs typeface="Calibri" pitchFamily="34" charset="0"/>
              </a:rPr>
              <a:t> – </a:t>
            </a:r>
            <a:r>
              <a:rPr lang="el-GR" altLang="en-US" sz="1600" dirty="0" smtClean="0">
                <a:solidFill>
                  <a:schemeClr val="tx2"/>
                </a:solidFill>
                <a:latin typeface="Calibri" pitchFamily="34" charset="0"/>
                <a:ea typeface="Verdana" pitchFamily="34" charset="0"/>
                <a:cs typeface="Calibri" pitchFamily="34" charset="0"/>
              </a:rPr>
              <a:t>επιχορήγηση ανά οργανισμό</a:t>
            </a:r>
            <a:r>
              <a:rPr lang="en-US" altLang="en-US" sz="1600" dirty="0" smtClean="0">
                <a:solidFill>
                  <a:schemeClr val="tx2"/>
                </a:solidFill>
                <a:latin typeface="Calibri" pitchFamily="34" charset="0"/>
                <a:ea typeface="Verdana" pitchFamily="34" charset="0"/>
                <a:cs typeface="Calibri" pitchFamily="34" charset="0"/>
              </a:rPr>
              <a:t> </a:t>
            </a:r>
            <a:r>
              <a:rPr lang="en-US" altLang="en-US" sz="1600" b="0" i="1" dirty="0" smtClean="0">
                <a:solidFill>
                  <a:schemeClr val="tx2"/>
                </a:solidFill>
                <a:latin typeface="Calibri" pitchFamily="34" charset="0"/>
                <a:ea typeface="Verdana" pitchFamily="34" charset="0"/>
                <a:cs typeface="Calibri" pitchFamily="34" charset="0"/>
              </a:rPr>
              <a:t>(</a:t>
            </a:r>
            <a:r>
              <a:rPr lang="el-GR" altLang="en-US" sz="1600" b="0" i="1" dirty="0" smtClean="0">
                <a:solidFill>
                  <a:schemeClr val="tx2"/>
                </a:solidFill>
                <a:latin typeface="Calibri" pitchFamily="34" charset="0"/>
                <a:ea typeface="Verdana" pitchFamily="34" charset="0"/>
                <a:cs typeface="Calibri" pitchFamily="34" charset="0"/>
              </a:rPr>
              <a:t>δίδεται υψηλότερο ποσό για τον συντονιστή). Το Ανώτατο</a:t>
            </a:r>
            <a:r>
              <a:rPr lang="en-US" altLang="en-US" sz="1600" b="0" i="1" dirty="0" smtClean="0">
                <a:solidFill>
                  <a:schemeClr val="tx2"/>
                </a:solidFill>
                <a:latin typeface="Calibri" pitchFamily="34" charset="0"/>
                <a:ea typeface="Verdana" pitchFamily="34" charset="0"/>
                <a:cs typeface="Calibri" pitchFamily="34" charset="0"/>
              </a:rPr>
              <a:t> </a:t>
            </a:r>
            <a:r>
              <a:rPr lang="el-GR" altLang="en-US" sz="1600" b="0" i="1" dirty="0" smtClean="0">
                <a:solidFill>
                  <a:schemeClr val="tx2"/>
                </a:solidFill>
                <a:latin typeface="Calibri" pitchFamily="34" charset="0"/>
                <a:ea typeface="Verdana" pitchFamily="34" charset="0"/>
                <a:cs typeface="Calibri" pitchFamily="34" charset="0"/>
              </a:rPr>
              <a:t>συνολικό επιλέξιμο ποσό, είναι αυτό που αντιστοιχεί σε 10 εταίρους</a:t>
            </a:r>
            <a:r>
              <a:rPr lang="en-US" altLang="en-US" sz="1600" b="0" i="1" u="sng" dirty="0" smtClean="0">
                <a:solidFill>
                  <a:schemeClr val="tx2"/>
                </a:solidFill>
                <a:latin typeface="Calibri" pitchFamily="34" charset="0"/>
                <a:ea typeface="Verdana" pitchFamily="34" charset="0"/>
                <a:cs typeface="Calibri" pitchFamily="34" charset="0"/>
              </a:rPr>
              <a:t>:  </a:t>
            </a:r>
            <a:r>
              <a:rPr lang="en-US" altLang="en-US" sz="1600" i="1" u="sng" dirty="0" smtClean="0">
                <a:solidFill>
                  <a:schemeClr val="tx2"/>
                </a:solidFill>
                <a:latin typeface="Calibri" pitchFamily="34" charset="0"/>
                <a:ea typeface="Verdana" pitchFamily="34" charset="0"/>
                <a:cs typeface="Calibri" pitchFamily="34" charset="0"/>
              </a:rPr>
              <a:t>2</a:t>
            </a:r>
            <a:r>
              <a:rPr lang="el-GR" altLang="en-US" sz="1600" i="1" u="sng" dirty="0" smtClean="0">
                <a:solidFill>
                  <a:schemeClr val="tx2"/>
                </a:solidFill>
                <a:latin typeface="Calibri" pitchFamily="34" charset="0"/>
                <a:ea typeface="Verdana" pitchFamily="34" charset="0"/>
                <a:cs typeface="Calibri" pitchFamily="34" charset="0"/>
              </a:rPr>
              <a:t>.</a:t>
            </a:r>
            <a:r>
              <a:rPr lang="en-US" altLang="en-US" sz="1600" i="1" u="sng" dirty="0" smtClean="0">
                <a:solidFill>
                  <a:schemeClr val="tx2"/>
                </a:solidFill>
                <a:latin typeface="Calibri" pitchFamily="34" charset="0"/>
                <a:ea typeface="Verdana" pitchFamily="34" charset="0"/>
                <a:cs typeface="Calibri" pitchFamily="34" charset="0"/>
              </a:rPr>
              <a:t>750 </a:t>
            </a:r>
            <a:r>
              <a:rPr lang="el-GR" altLang="en-US" sz="1600" i="1" u="sng" dirty="0" smtClean="0">
                <a:solidFill>
                  <a:schemeClr val="tx2"/>
                </a:solidFill>
                <a:latin typeface="Calibri" pitchFamily="34" charset="0"/>
                <a:ea typeface="Verdana" pitchFamily="34" charset="0"/>
                <a:cs typeface="Calibri" pitchFamily="34" charset="0"/>
              </a:rPr>
              <a:t>€ το μήνα  </a:t>
            </a:r>
            <a:r>
              <a:rPr lang="el-GR" altLang="en-US" sz="1600" u="sng" dirty="0" smtClean="0">
                <a:solidFill>
                  <a:schemeClr val="tx2"/>
                </a:solidFill>
                <a:latin typeface="Calibri" pitchFamily="34" charset="0"/>
                <a:ea typeface="Verdana" pitchFamily="34" charset="0"/>
                <a:cs typeface="Calibri" pitchFamily="34" charset="0"/>
              </a:rPr>
              <a:t>ανά σχέδιο</a:t>
            </a:r>
            <a:endParaRPr lang="en-US" altLang="en-US" sz="1600" b="0" i="1" u="sng" dirty="0" smtClean="0">
              <a:solidFill>
                <a:schemeClr val="tx2"/>
              </a:solidFill>
              <a:latin typeface="Calibri" pitchFamily="34" charset="0"/>
              <a:ea typeface="Verdana" pitchFamily="34" charset="0"/>
              <a:cs typeface="Calibri" pitchFamily="34" charset="0"/>
            </a:endParaRPr>
          </a:p>
          <a:p>
            <a:pPr marL="358775" indent="-358775" algn="just" eaLnBrk="1" hangingPunct="1">
              <a:spcBef>
                <a:spcPts val="600"/>
              </a:spcBef>
              <a:spcAft>
                <a:spcPts val="1200"/>
              </a:spcAft>
              <a:buClr>
                <a:srgbClr val="0033FF"/>
              </a:buClr>
              <a:buFont typeface="Wingdings" pitchFamily="2" charset="2"/>
              <a:buChar char="ü"/>
            </a:pPr>
            <a:r>
              <a:rPr lang="el-GR" altLang="en-US" sz="1600" u="sng" dirty="0" smtClean="0">
                <a:solidFill>
                  <a:srgbClr val="C00000"/>
                </a:solidFill>
                <a:latin typeface="Calibri" pitchFamily="34" charset="0"/>
                <a:ea typeface="Verdana" pitchFamily="34" charset="0"/>
                <a:cs typeface="Calibri" pitchFamily="34" charset="0"/>
              </a:rPr>
              <a:t>Διεθνικές συναντήσεις</a:t>
            </a:r>
            <a:r>
              <a:rPr lang="en-US" altLang="en-US" sz="1600" b="0" dirty="0" smtClean="0">
                <a:solidFill>
                  <a:srgbClr val="C00000"/>
                </a:solidFill>
                <a:latin typeface="Calibri" pitchFamily="34" charset="0"/>
                <a:ea typeface="Verdana" pitchFamily="34" charset="0"/>
                <a:cs typeface="Calibri" pitchFamily="34" charset="0"/>
              </a:rPr>
              <a:t> </a:t>
            </a:r>
            <a:r>
              <a:rPr lang="en-US" altLang="en-US" sz="1600" b="0" dirty="0" smtClean="0">
                <a:solidFill>
                  <a:schemeClr val="tx2"/>
                </a:solidFill>
                <a:latin typeface="Calibri" pitchFamily="34" charset="0"/>
                <a:ea typeface="Verdana" pitchFamily="34" charset="0"/>
                <a:cs typeface="Calibri" pitchFamily="34" charset="0"/>
              </a:rPr>
              <a:t>– </a:t>
            </a:r>
            <a:r>
              <a:rPr lang="el-GR" altLang="en-US" sz="1600" b="0" dirty="0" smtClean="0">
                <a:solidFill>
                  <a:schemeClr val="tx2"/>
                </a:solidFill>
                <a:latin typeface="Calibri" pitchFamily="34" charset="0"/>
                <a:ea typeface="Verdana" pitchFamily="34" charset="0"/>
                <a:cs typeface="Calibri" pitchFamily="34" charset="0"/>
              </a:rPr>
              <a:t>πραγματοποίηση και συντονισμός</a:t>
            </a:r>
            <a:r>
              <a:rPr lang="en-US" altLang="en-US" sz="1600" b="0" dirty="0" smtClean="0">
                <a:solidFill>
                  <a:schemeClr val="tx2"/>
                </a:solidFill>
                <a:latin typeface="Calibri" pitchFamily="34" charset="0"/>
                <a:ea typeface="Verdana" pitchFamily="34" charset="0"/>
                <a:cs typeface="Calibri" pitchFamily="34" charset="0"/>
              </a:rPr>
              <a:t> – </a:t>
            </a:r>
            <a:r>
              <a:rPr lang="el-GR" altLang="en-US" sz="1600" dirty="0" smtClean="0">
                <a:solidFill>
                  <a:schemeClr val="tx2"/>
                </a:solidFill>
                <a:latin typeface="Calibri" pitchFamily="34" charset="0"/>
                <a:ea typeface="Verdana" pitchFamily="34" charset="0"/>
                <a:cs typeface="Calibri" pitchFamily="34" charset="0"/>
              </a:rPr>
              <a:t>επιχορήγηση ανά συμμετέχοντα </a:t>
            </a:r>
            <a:r>
              <a:rPr lang="en-US" altLang="en-US" sz="1600" b="0" i="1" dirty="0" smtClean="0">
                <a:solidFill>
                  <a:schemeClr val="tx2"/>
                </a:solidFill>
                <a:latin typeface="Calibri" pitchFamily="34" charset="0"/>
                <a:ea typeface="Verdana" pitchFamily="34" charset="0"/>
                <a:cs typeface="Calibri" pitchFamily="34" charset="0"/>
              </a:rPr>
              <a:t>(</a:t>
            </a:r>
            <a:r>
              <a:rPr lang="el-GR" altLang="en-US" sz="1600" b="0" i="1" dirty="0" smtClean="0">
                <a:solidFill>
                  <a:schemeClr val="tx2"/>
                </a:solidFill>
                <a:latin typeface="Calibri" pitchFamily="34" charset="0"/>
                <a:ea typeface="Verdana" pitchFamily="34" charset="0"/>
                <a:cs typeface="Calibri" pitchFamily="34" charset="0"/>
              </a:rPr>
              <a:t>κόστος ταξιδίου</a:t>
            </a:r>
            <a:r>
              <a:rPr lang="en-US" altLang="en-US" sz="1600" b="0" i="1" dirty="0" smtClean="0">
                <a:solidFill>
                  <a:schemeClr val="tx2"/>
                </a:solidFill>
                <a:latin typeface="Calibri" pitchFamily="34" charset="0"/>
                <a:ea typeface="Verdana" pitchFamily="34" charset="0"/>
                <a:cs typeface="Calibri" pitchFamily="34" charset="0"/>
              </a:rPr>
              <a:t> &amp; </a:t>
            </a:r>
            <a:r>
              <a:rPr lang="el-GR" altLang="en-US" sz="1600" b="0" i="1" dirty="0" smtClean="0">
                <a:solidFill>
                  <a:schemeClr val="tx2"/>
                </a:solidFill>
                <a:latin typeface="Calibri" pitchFamily="34" charset="0"/>
                <a:ea typeface="Verdana" pitchFamily="34" charset="0"/>
                <a:cs typeface="Calibri" pitchFamily="34" charset="0"/>
              </a:rPr>
              <a:t>διαμονή/διαβίωση</a:t>
            </a:r>
            <a:r>
              <a:rPr lang="en-GB" altLang="en-US" sz="1600" b="0" i="1" dirty="0" smtClean="0">
                <a:solidFill>
                  <a:schemeClr val="tx2"/>
                </a:solidFill>
                <a:latin typeface="Calibri" pitchFamily="34" charset="0"/>
                <a:ea typeface="Calibri" pitchFamily="34" charset="0"/>
                <a:cs typeface="Calibri" pitchFamily="34" charset="0"/>
              </a:rPr>
              <a:t>): </a:t>
            </a:r>
            <a:r>
              <a:rPr lang="en-GB" altLang="en-US" sz="1600" i="1" u="sng" dirty="0" smtClean="0">
                <a:solidFill>
                  <a:schemeClr val="tx2"/>
                </a:solidFill>
                <a:latin typeface="Calibri" pitchFamily="34" charset="0"/>
                <a:ea typeface="Calibri" pitchFamily="34" charset="0"/>
                <a:cs typeface="Calibri" pitchFamily="34" charset="0"/>
              </a:rPr>
              <a:t>23</a:t>
            </a:r>
            <a:r>
              <a:rPr lang="el-GR" altLang="en-US" sz="1600" i="1" u="sng" dirty="0" smtClean="0">
                <a:solidFill>
                  <a:schemeClr val="tx2"/>
                </a:solidFill>
                <a:latin typeface="Calibri" pitchFamily="34" charset="0"/>
                <a:ea typeface="Calibri" pitchFamily="34" charset="0"/>
                <a:cs typeface="Calibri" pitchFamily="34" charset="0"/>
              </a:rPr>
              <a:t>.</a:t>
            </a:r>
            <a:r>
              <a:rPr lang="en-GB" altLang="en-US" sz="1600" i="1" u="sng" dirty="0" smtClean="0">
                <a:solidFill>
                  <a:schemeClr val="tx2"/>
                </a:solidFill>
                <a:latin typeface="Calibri" pitchFamily="34" charset="0"/>
                <a:ea typeface="Calibri" pitchFamily="34" charset="0"/>
                <a:cs typeface="Calibri" pitchFamily="34" charset="0"/>
              </a:rPr>
              <a:t>000 </a:t>
            </a:r>
            <a:r>
              <a:rPr lang="el-GR" altLang="en-US" sz="1600" i="1" u="sng" dirty="0" smtClean="0">
                <a:solidFill>
                  <a:schemeClr val="tx2"/>
                </a:solidFill>
                <a:latin typeface="Calibri" pitchFamily="34" charset="0"/>
                <a:ea typeface="Calibri" pitchFamily="34" charset="0"/>
                <a:cs typeface="Calibri" pitchFamily="34" charset="0"/>
              </a:rPr>
              <a:t>€ το χρόνο</a:t>
            </a:r>
            <a:r>
              <a:rPr lang="el-GR" altLang="en-US" sz="1600" b="0" i="1" dirty="0" smtClean="0">
                <a:solidFill>
                  <a:schemeClr val="tx2"/>
                </a:solidFill>
                <a:latin typeface="Calibri" pitchFamily="34" charset="0"/>
                <a:ea typeface="Calibri" pitchFamily="34" charset="0"/>
                <a:cs typeface="Calibri" pitchFamily="34" charset="0"/>
              </a:rPr>
              <a:t>, </a:t>
            </a:r>
            <a:r>
              <a:rPr lang="el-GR" altLang="en-US" sz="1600" b="0" i="1" dirty="0" err="1" smtClean="0">
                <a:solidFill>
                  <a:schemeClr val="tx2"/>
                </a:solidFill>
                <a:latin typeface="Calibri" pitchFamily="34" charset="0"/>
                <a:ea typeface="Calibri" pitchFamily="34" charset="0"/>
                <a:cs typeface="Calibri" pitchFamily="34" charset="0"/>
              </a:rPr>
              <a:t>κατ’ανώτατο</a:t>
            </a:r>
            <a:r>
              <a:rPr lang="el-GR" altLang="en-US" sz="1600" b="0" i="1" dirty="0" smtClean="0">
                <a:solidFill>
                  <a:schemeClr val="tx2"/>
                </a:solidFill>
                <a:latin typeface="Calibri" pitchFamily="34" charset="0"/>
                <a:ea typeface="Calibri" pitchFamily="34" charset="0"/>
                <a:cs typeface="Calibri" pitchFamily="34" charset="0"/>
              </a:rPr>
              <a:t> όριο.</a:t>
            </a:r>
            <a:endParaRPr lang="en-US" altLang="en-US" sz="1600" b="0" i="1" dirty="0" smtClean="0">
              <a:solidFill>
                <a:schemeClr val="tx2"/>
              </a:solidFill>
              <a:latin typeface="Calibri" pitchFamily="34" charset="0"/>
              <a:ea typeface="Verdana" pitchFamily="34" charset="0"/>
              <a:cs typeface="Verdana" pitchFamily="34" charset="0"/>
            </a:endParaRPr>
          </a:p>
          <a:p>
            <a:pPr marL="358775" indent="-358775" algn="just" eaLnBrk="1" hangingPunct="1">
              <a:spcBef>
                <a:spcPts val="600"/>
              </a:spcBef>
              <a:spcAft>
                <a:spcPts val="1200"/>
              </a:spcAft>
              <a:buClr>
                <a:srgbClr val="0033FF"/>
              </a:buClr>
              <a:buFont typeface="Wingdings" pitchFamily="2" charset="2"/>
              <a:buChar char="ü"/>
            </a:pPr>
            <a:r>
              <a:rPr lang="el-GR" altLang="en-US" sz="1600" u="sng" dirty="0" smtClean="0">
                <a:solidFill>
                  <a:srgbClr val="C00000"/>
                </a:solidFill>
                <a:latin typeface="Calibri" pitchFamily="34" charset="0"/>
                <a:ea typeface="Verdana" pitchFamily="34" charset="0"/>
                <a:cs typeface="Verdana" pitchFamily="34" charset="0"/>
              </a:rPr>
              <a:t>Πνευματικά προϊόντα/προϊόντα πνευματικής διανοίας</a:t>
            </a:r>
            <a:r>
              <a:rPr lang="en-US" altLang="en-US" sz="1600" b="0" dirty="0" smtClean="0">
                <a:solidFill>
                  <a:schemeClr val="tx2"/>
                </a:solidFill>
                <a:latin typeface="Calibri" pitchFamily="34" charset="0"/>
                <a:ea typeface="Verdana" pitchFamily="34" charset="0"/>
                <a:cs typeface="Verdana" pitchFamily="34" charset="0"/>
              </a:rPr>
              <a:t>– </a:t>
            </a:r>
            <a:r>
              <a:rPr lang="el-GR" altLang="en-US" sz="1600" b="0" dirty="0" smtClean="0">
                <a:solidFill>
                  <a:schemeClr val="tx2"/>
                </a:solidFill>
                <a:latin typeface="Calibri" pitchFamily="34" charset="0"/>
                <a:ea typeface="Verdana" pitchFamily="34" charset="0"/>
                <a:cs typeface="Verdana" pitchFamily="34" charset="0"/>
              </a:rPr>
              <a:t>απτά παραδοτέα</a:t>
            </a:r>
            <a:r>
              <a:rPr lang="en-US" altLang="en-US" sz="1600" b="0" dirty="0" smtClean="0">
                <a:solidFill>
                  <a:schemeClr val="tx2"/>
                </a:solidFill>
                <a:latin typeface="Calibri" pitchFamily="34" charset="0"/>
                <a:ea typeface="Verdana" pitchFamily="34" charset="0"/>
                <a:cs typeface="Verdana" pitchFamily="34" charset="0"/>
              </a:rPr>
              <a:t> – </a:t>
            </a:r>
            <a:r>
              <a:rPr lang="el-GR" altLang="en-US" sz="1600" b="0" dirty="0" smtClean="0">
                <a:solidFill>
                  <a:schemeClr val="tx2"/>
                </a:solidFill>
                <a:latin typeface="Calibri" pitchFamily="34" charset="0"/>
                <a:ea typeface="Verdana" pitchFamily="34" charset="0"/>
                <a:cs typeface="Verdana" pitchFamily="34" charset="0"/>
              </a:rPr>
              <a:t>επιχορήγηση για επιπλέον </a:t>
            </a:r>
            <a:r>
              <a:rPr lang="el-GR" altLang="en-US" sz="1600" dirty="0" smtClean="0">
                <a:solidFill>
                  <a:schemeClr val="tx2"/>
                </a:solidFill>
                <a:latin typeface="Calibri" pitchFamily="34" charset="0"/>
                <a:ea typeface="Verdana" pitchFamily="34" charset="0"/>
                <a:cs typeface="Verdana" pitchFamily="34" charset="0"/>
              </a:rPr>
              <a:t>έξοδα προσωπικού </a:t>
            </a:r>
            <a:r>
              <a:rPr lang="el-GR" altLang="en-US" sz="1600" b="0" dirty="0" smtClean="0">
                <a:solidFill>
                  <a:schemeClr val="tx2"/>
                </a:solidFill>
                <a:latin typeface="Calibri" pitchFamily="34" charset="0"/>
                <a:ea typeface="Verdana" pitchFamily="34" charset="0"/>
                <a:cs typeface="Verdana" pitchFamily="34" charset="0"/>
              </a:rPr>
              <a:t>θα πρέπει να δικαιολογείται </a:t>
            </a:r>
            <a:r>
              <a:rPr lang="el-GR" altLang="en-US" sz="1600" dirty="0" smtClean="0">
                <a:solidFill>
                  <a:schemeClr val="tx2"/>
                </a:solidFill>
                <a:latin typeface="Calibri" pitchFamily="34" charset="0"/>
                <a:ea typeface="Verdana" pitchFamily="34" charset="0"/>
                <a:cs typeface="Verdana" pitchFamily="34" charset="0"/>
              </a:rPr>
              <a:t>με βάσει το κάθε προϊόν που θα υλοποιηθεί, 4 κατηγορίες</a:t>
            </a:r>
            <a:r>
              <a:rPr lang="en-US" altLang="en-US" sz="1600" dirty="0" smtClean="0">
                <a:solidFill>
                  <a:schemeClr val="tx2"/>
                </a:solidFill>
                <a:latin typeface="Calibri" pitchFamily="34" charset="0"/>
                <a:ea typeface="Verdana" pitchFamily="34" charset="0"/>
                <a:cs typeface="Verdana" pitchFamily="34" charset="0"/>
              </a:rPr>
              <a:t>: </a:t>
            </a:r>
            <a:r>
              <a:rPr lang="en-US" altLang="en-US" sz="1600" b="0" dirty="0" smtClean="0">
                <a:solidFill>
                  <a:schemeClr val="tx2"/>
                </a:solidFill>
                <a:latin typeface="Calibri" pitchFamily="34" charset="0"/>
                <a:ea typeface="Verdana" pitchFamily="34" charset="0"/>
                <a:cs typeface="Verdana" pitchFamily="34" charset="0"/>
              </a:rPr>
              <a:t>manager, </a:t>
            </a:r>
            <a:r>
              <a:rPr lang="el-GR" altLang="en-US" sz="1600" b="0" dirty="0" smtClean="0">
                <a:solidFill>
                  <a:schemeClr val="tx2"/>
                </a:solidFill>
                <a:latin typeface="Calibri" pitchFamily="34" charset="0"/>
                <a:ea typeface="Verdana" pitchFamily="34" charset="0"/>
                <a:cs typeface="Verdana" pitchFamily="34" charset="0"/>
              </a:rPr>
              <a:t>ερευνητές/καθηγητές, τεχνικό προσωπικό, διοικητικό προσωπικό</a:t>
            </a:r>
            <a:endParaRPr lang="en-US" altLang="en-US" sz="1600" b="0" i="1" dirty="0" smtClean="0">
              <a:solidFill>
                <a:schemeClr val="tx2"/>
              </a:solidFill>
              <a:latin typeface="Calibri" pitchFamily="34" charset="0"/>
              <a:ea typeface="Calibri" pitchFamily="34" charset="0"/>
              <a:cs typeface="Calibri" pitchFamily="34" charset="0"/>
            </a:endParaRPr>
          </a:p>
          <a:p>
            <a:pPr marL="358775" indent="-358775" algn="just" eaLnBrk="1" hangingPunct="1">
              <a:spcBef>
                <a:spcPts val="600"/>
              </a:spcBef>
              <a:spcAft>
                <a:spcPts val="1200"/>
              </a:spcAft>
              <a:buClr>
                <a:srgbClr val="0033FF"/>
              </a:buClr>
              <a:buFont typeface="Wingdings" pitchFamily="2" charset="2"/>
              <a:buChar char="ü"/>
            </a:pPr>
            <a:r>
              <a:rPr lang="el-GR" altLang="en-US" sz="1600" u="sng" dirty="0" smtClean="0">
                <a:solidFill>
                  <a:srgbClr val="C00000"/>
                </a:solidFill>
                <a:latin typeface="Calibri" pitchFamily="34" charset="0"/>
                <a:ea typeface="Calibri" pitchFamily="34" charset="0"/>
                <a:cs typeface="Calibri" pitchFamily="34" charset="0"/>
              </a:rPr>
              <a:t>Εκδηλώσεις διάδοσης</a:t>
            </a:r>
            <a:r>
              <a:rPr lang="en-US" altLang="en-US" sz="1600" u="sng" dirty="0" smtClean="0">
                <a:solidFill>
                  <a:srgbClr val="C00000"/>
                </a:solidFill>
                <a:latin typeface="Calibri" pitchFamily="34" charset="0"/>
                <a:ea typeface="Calibri" pitchFamily="34" charset="0"/>
                <a:cs typeface="Calibri" pitchFamily="34" charset="0"/>
              </a:rPr>
              <a:t> </a:t>
            </a:r>
            <a:r>
              <a:rPr lang="en-US" altLang="en-US" sz="1600" dirty="0" smtClean="0">
                <a:solidFill>
                  <a:schemeClr val="tx2"/>
                </a:solidFill>
                <a:latin typeface="Calibri" pitchFamily="34" charset="0"/>
                <a:ea typeface="Verdana" pitchFamily="34" charset="0"/>
                <a:cs typeface="Verdana" pitchFamily="34" charset="0"/>
              </a:rPr>
              <a:t>–</a:t>
            </a:r>
            <a:r>
              <a:rPr lang="en-US" altLang="en-US" sz="1600" b="0" dirty="0" smtClean="0">
                <a:solidFill>
                  <a:schemeClr val="tx2"/>
                </a:solidFill>
                <a:latin typeface="Calibri" pitchFamily="34" charset="0"/>
                <a:ea typeface="Verdana" pitchFamily="34" charset="0"/>
                <a:cs typeface="Verdana" pitchFamily="34" charset="0"/>
              </a:rPr>
              <a:t> </a:t>
            </a:r>
            <a:r>
              <a:rPr lang="el-GR" altLang="en-US" sz="1600" b="0" dirty="0" smtClean="0">
                <a:solidFill>
                  <a:schemeClr val="tx2"/>
                </a:solidFill>
                <a:latin typeface="Calibri" pitchFamily="34" charset="0"/>
                <a:ea typeface="Verdana" pitchFamily="34" charset="0"/>
                <a:cs typeface="Verdana" pitchFamily="34" charset="0"/>
              </a:rPr>
              <a:t>διάδοση αποτελεσμάτων</a:t>
            </a:r>
            <a:r>
              <a:rPr lang="en-US" altLang="en-US" sz="1600" b="0" dirty="0" smtClean="0">
                <a:solidFill>
                  <a:schemeClr val="tx2"/>
                </a:solidFill>
                <a:latin typeface="Calibri" pitchFamily="34" charset="0"/>
                <a:ea typeface="Verdana" pitchFamily="34" charset="0"/>
                <a:cs typeface="Verdana" pitchFamily="34" charset="0"/>
              </a:rPr>
              <a:t> –</a:t>
            </a:r>
            <a:r>
              <a:rPr lang="en-US" altLang="en-US" sz="1600" dirty="0" smtClean="0">
                <a:solidFill>
                  <a:schemeClr val="tx2"/>
                </a:solidFill>
                <a:latin typeface="Calibri" pitchFamily="34" charset="0"/>
                <a:ea typeface="Verdana" pitchFamily="34" charset="0"/>
                <a:cs typeface="Verdana" pitchFamily="34" charset="0"/>
              </a:rPr>
              <a:t> </a:t>
            </a:r>
            <a:r>
              <a:rPr lang="el-GR" altLang="en-US" sz="1600" dirty="0" smtClean="0">
                <a:solidFill>
                  <a:schemeClr val="tx2"/>
                </a:solidFill>
                <a:latin typeface="Calibri" pitchFamily="34" charset="0"/>
                <a:ea typeface="Verdana" pitchFamily="34" charset="0"/>
                <a:cs typeface="Verdana" pitchFamily="34" charset="0"/>
              </a:rPr>
              <a:t>επιχορήγηση βάσει του αριθμού των συμμετεχόντων-</a:t>
            </a:r>
            <a:r>
              <a:rPr lang="en-US" altLang="en-US" sz="1600" dirty="0" smtClean="0">
                <a:solidFill>
                  <a:schemeClr val="tx2"/>
                </a:solidFill>
                <a:latin typeface="Calibri" pitchFamily="34" charset="0"/>
                <a:ea typeface="Verdana" pitchFamily="34" charset="0"/>
                <a:cs typeface="Verdana" pitchFamily="34" charset="0"/>
              </a:rPr>
              <a:t>  </a:t>
            </a:r>
            <a:r>
              <a:rPr lang="el-GR" altLang="en-US" sz="1600" dirty="0" smtClean="0">
                <a:solidFill>
                  <a:schemeClr val="tx2"/>
                </a:solidFill>
                <a:latin typeface="Calibri" pitchFamily="34" charset="0"/>
                <a:ea typeface="Verdana" pitchFamily="34" charset="0"/>
                <a:cs typeface="Verdana" pitchFamily="34" charset="0"/>
              </a:rPr>
              <a:t>Μόνο στην περίπτωση που προβλέπονται πνευματικά προϊόντα</a:t>
            </a:r>
            <a:r>
              <a:rPr lang="el-GR" altLang="en-US" sz="1600" u="sng" dirty="0" smtClean="0">
                <a:solidFill>
                  <a:schemeClr val="tx2"/>
                </a:solidFill>
                <a:latin typeface="Calibri" pitchFamily="34" charset="0"/>
                <a:ea typeface="Verdana" pitchFamily="34" charset="0"/>
                <a:cs typeface="Verdana" pitchFamily="34" charset="0"/>
              </a:rPr>
              <a:t>, 30.000 € ανά σχέδιο</a:t>
            </a:r>
            <a:r>
              <a:rPr lang="el-GR" altLang="en-US" sz="1600" dirty="0" smtClean="0">
                <a:solidFill>
                  <a:schemeClr val="tx2"/>
                </a:solidFill>
                <a:latin typeface="Calibri" pitchFamily="34" charset="0"/>
                <a:ea typeface="Verdana" pitchFamily="34" charset="0"/>
                <a:cs typeface="Verdana" pitchFamily="34" charset="0"/>
              </a:rPr>
              <a:t> </a:t>
            </a:r>
            <a:r>
              <a:rPr lang="el-GR" altLang="en-US" sz="1600" dirty="0" err="1" smtClean="0">
                <a:solidFill>
                  <a:schemeClr val="tx2"/>
                </a:solidFill>
                <a:latin typeface="Calibri" pitchFamily="34" charset="0"/>
                <a:ea typeface="Verdana" pitchFamily="34" charset="0"/>
                <a:cs typeface="Verdana" pitchFamily="34" charset="0"/>
              </a:rPr>
              <a:t>κατ’ανώτατο</a:t>
            </a:r>
            <a:r>
              <a:rPr lang="el-GR" altLang="en-US" sz="1600" dirty="0" smtClean="0">
                <a:solidFill>
                  <a:schemeClr val="tx2"/>
                </a:solidFill>
                <a:latin typeface="Calibri" pitchFamily="34" charset="0"/>
                <a:ea typeface="Verdana" pitchFamily="34" charset="0"/>
                <a:cs typeface="Verdana" pitchFamily="34" charset="0"/>
              </a:rPr>
              <a:t> όριο</a:t>
            </a:r>
            <a:endParaRPr lang="en-US" altLang="en-US" sz="1600" u="sng" dirty="0" smtClean="0">
              <a:solidFill>
                <a:schemeClr val="tx2"/>
              </a:solidFill>
              <a:latin typeface="Calibri" pitchFamily="34" charset="0"/>
              <a:ea typeface="Verdana" pitchFamily="34" charset="0"/>
              <a:cs typeface="Verdana" pitchFamily="34" charset="0"/>
            </a:endParaRPr>
          </a:p>
          <a:p>
            <a:pPr marL="358775" indent="-358775" algn="just" eaLnBrk="1" hangingPunct="1">
              <a:spcBef>
                <a:spcPts val="600"/>
              </a:spcBef>
              <a:spcAft>
                <a:spcPts val="1200"/>
              </a:spcAft>
              <a:buClr>
                <a:srgbClr val="0033FF"/>
              </a:buClr>
              <a:buFont typeface="Wingdings" pitchFamily="2" charset="2"/>
              <a:buChar char="ü"/>
            </a:pPr>
            <a:r>
              <a:rPr lang="el-GR" altLang="en-US" sz="1600" u="sng" dirty="0" smtClean="0">
                <a:solidFill>
                  <a:srgbClr val="C00000"/>
                </a:solidFill>
                <a:latin typeface="Calibri" pitchFamily="34" charset="0"/>
                <a:ea typeface="Calibri" pitchFamily="34" charset="0"/>
                <a:cs typeface="Calibri" pitchFamily="34" charset="0"/>
              </a:rPr>
              <a:t>Δραστηριότητες μάθησης, διδασκαλίας και κατάρτισης</a:t>
            </a:r>
            <a:r>
              <a:rPr lang="en-US" altLang="en-US" sz="1600" b="0" dirty="0" smtClean="0">
                <a:solidFill>
                  <a:srgbClr val="C00000"/>
                </a:solidFill>
                <a:latin typeface="Calibri" pitchFamily="34" charset="0"/>
                <a:ea typeface="Verdana" pitchFamily="34" charset="0"/>
                <a:cs typeface="Verdana" pitchFamily="34" charset="0"/>
              </a:rPr>
              <a:t> </a:t>
            </a:r>
            <a:r>
              <a:rPr lang="en-US" altLang="en-US" sz="1600" b="0" i="1" dirty="0" smtClean="0">
                <a:solidFill>
                  <a:schemeClr val="tx2"/>
                </a:solidFill>
                <a:latin typeface="Calibri" pitchFamily="34" charset="0"/>
                <a:ea typeface="Verdana" pitchFamily="34" charset="0"/>
                <a:cs typeface="Verdana" pitchFamily="34" charset="0"/>
              </a:rPr>
              <a:t>– </a:t>
            </a:r>
            <a:r>
              <a:rPr lang="el-GR" altLang="en-US" sz="1600" b="0" i="1" dirty="0" smtClean="0">
                <a:solidFill>
                  <a:schemeClr val="tx2"/>
                </a:solidFill>
                <a:latin typeface="Calibri" pitchFamily="34" charset="0"/>
                <a:ea typeface="Verdana" pitchFamily="34" charset="0"/>
                <a:cs typeface="Verdana" pitchFamily="34" charset="0"/>
              </a:rPr>
              <a:t>επιχορήγηση </a:t>
            </a:r>
            <a:r>
              <a:rPr lang="el-GR" altLang="en-US" sz="1600" i="1" dirty="0" smtClean="0">
                <a:solidFill>
                  <a:schemeClr val="tx2"/>
                </a:solidFill>
                <a:latin typeface="Calibri" pitchFamily="34" charset="0"/>
                <a:ea typeface="Verdana" pitchFamily="34" charset="0"/>
                <a:cs typeface="Verdana" pitchFamily="34" charset="0"/>
              </a:rPr>
              <a:t>κόστους ταξιδίου, </a:t>
            </a:r>
            <a:r>
              <a:rPr lang="el-GR" altLang="en-US" sz="1600" b="0" i="1" dirty="0" smtClean="0">
                <a:solidFill>
                  <a:schemeClr val="tx2"/>
                </a:solidFill>
                <a:latin typeface="Calibri" pitchFamily="34" charset="0"/>
                <a:ea typeface="Verdana" pitchFamily="34" charset="0"/>
                <a:cs typeface="Verdana" pitchFamily="34" charset="0"/>
              </a:rPr>
              <a:t>βάσει της απόστασης</a:t>
            </a:r>
            <a:r>
              <a:rPr lang="en-US" altLang="en-US" sz="1600" b="0" i="1" dirty="0" smtClean="0">
                <a:solidFill>
                  <a:schemeClr val="tx2"/>
                </a:solidFill>
                <a:latin typeface="Calibri" pitchFamily="34" charset="0"/>
                <a:ea typeface="Verdana" pitchFamily="34" charset="0"/>
                <a:cs typeface="Verdana" pitchFamily="34" charset="0"/>
              </a:rPr>
              <a:t>(</a:t>
            </a:r>
            <a:r>
              <a:rPr lang="el-GR" altLang="en-US" sz="1600" b="0" i="1" dirty="0" smtClean="0">
                <a:solidFill>
                  <a:schemeClr val="tx2"/>
                </a:solidFill>
                <a:latin typeface="Calibri" pitchFamily="34" charset="0"/>
                <a:ea typeface="Verdana" pitchFamily="34" charset="0"/>
                <a:cs typeface="Verdana" pitchFamily="34" charset="0"/>
              </a:rPr>
              <a:t>υπολογισμός με βάσει τον </a:t>
            </a:r>
            <a:r>
              <a:rPr lang="en-US" altLang="en-US" sz="1600" b="0" i="1" dirty="0" smtClean="0">
                <a:solidFill>
                  <a:schemeClr val="tx2"/>
                </a:solidFill>
                <a:latin typeface="Calibri" pitchFamily="34" charset="0"/>
                <a:ea typeface="Verdana" pitchFamily="34" charset="0"/>
                <a:cs typeface="Verdana" pitchFamily="34" charset="0"/>
              </a:rPr>
              <a:t>online </a:t>
            </a:r>
            <a:r>
              <a:rPr lang="el-GR" altLang="en-US" sz="1600" b="0" i="1" dirty="0" smtClean="0">
                <a:solidFill>
                  <a:schemeClr val="tx2"/>
                </a:solidFill>
                <a:latin typeface="Calibri" pitchFamily="34" charset="0"/>
                <a:ea typeface="Verdana" pitchFamily="34" charset="0"/>
                <a:cs typeface="Verdana" pitchFamily="34" charset="0"/>
              </a:rPr>
              <a:t>μετρητή απόστασης</a:t>
            </a:r>
            <a:r>
              <a:rPr lang="en-US" altLang="en-US" sz="1600" b="0" i="1" dirty="0" smtClean="0">
                <a:solidFill>
                  <a:schemeClr val="tx2"/>
                </a:solidFill>
                <a:latin typeface="Calibri" pitchFamily="34" charset="0"/>
                <a:ea typeface="Verdana" pitchFamily="34" charset="0"/>
                <a:cs typeface="Verdana" pitchFamily="34" charset="0"/>
              </a:rPr>
              <a:t>)</a:t>
            </a:r>
            <a:r>
              <a:rPr lang="en-US" altLang="en-US" sz="1600" dirty="0" smtClean="0">
                <a:solidFill>
                  <a:schemeClr val="tx2"/>
                </a:solidFill>
                <a:latin typeface="Calibri" pitchFamily="34" charset="0"/>
                <a:ea typeface="Verdana" pitchFamily="34" charset="0"/>
                <a:cs typeface="Verdana" pitchFamily="34" charset="0"/>
              </a:rPr>
              <a:t>, </a:t>
            </a:r>
            <a:r>
              <a:rPr lang="el-GR" altLang="en-US" sz="1600" dirty="0" smtClean="0">
                <a:solidFill>
                  <a:schemeClr val="tx2"/>
                </a:solidFill>
                <a:latin typeface="Calibri" pitchFamily="34" charset="0"/>
                <a:ea typeface="Verdana" pitchFamily="34" charset="0"/>
                <a:cs typeface="Verdana" pitchFamily="34" charset="0"/>
              </a:rPr>
              <a:t>ημερήσια αποζημίωση ανά συμμετέχοντα για κόστος διαμονής &amp; διαβίωσης, επιχορήγηση για γλωσσική προετοιμασία </a:t>
            </a:r>
            <a:r>
              <a:rPr lang="el-GR" altLang="en-US" sz="1600" b="0" dirty="0" smtClean="0">
                <a:solidFill>
                  <a:schemeClr val="tx2"/>
                </a:solidFill>
                <a:latin typeface="Calibri" pitchFamily="34" charset="0"/>
                <a:ea typeface="Verdana" pitchFamily="34" charset="0"/>
                <a:cs typeface="Verdana" pitchFamily="34" charset="0"/>
              </a:rPr>
              <a:t>(σε δικαιολογημένες περιπτώσεις</a:t>
            </a:r>
            <a:r>
              <a:rPr lang="en-US" altLang="en-US" sz="1600" b="0" dirty="0" smtClean="0">
                <a:solidFill>
                  <a:schemeClr val="tx2"/>
                </a:solidFill>
                <a:latin typeface="Calibri" pitchFamily="34" charset="0"/>
                <a:ea typeface="Verdana" pitchFamily="34" charset="0"/>
                <a:cs typeface="Verdana" pitchFamily="34" charset="0"/>
              </a:rPr>
              <a:t> </a:t>
            </a:r>
            <a:r>
              <a:rPr lang="en-US" altLang="en-US" sz="1600" b="0" i="1" dirty="0" smtClean="0">
                <a:solidFill>
                  <a:schemeClr val="tx2"/>
                </a:solidFill>
                <a:latin typeface="Calibri" pitchFamily="34" charset="0"/>
                <a:ea typeface="Verdana" pitchFamily="34" charset="0"/>
                <a:cs typeface="Verdana" pitchFamily="34" charset="0"/>
              </a:rPr>
              <a:t>(</a:t>
            </a:r>
            <a:r>
              <a:rPr lang="en-GB" altLang="en-US" sz="1600" b="0" i="1" dirty="0" smtClean="0">
                <a:solidFill>
                  <a:schemeClr val="tx2"/>
                </a:solidFill>
                <a:latin typeface="Calibri" pitchFamily="34" charset="0"/>
                <a:ea typeface="Calibri" pitchFamily="34" charset="0"/>
                <a:cs typeface="Calibri" pitchFamily="34" charset="0"/>
              </a:rPr>
              <a:t>&gt; 2 </a:t>
            </a:r>
            <a:r>
              <a:rPr lang="el-GR" altLang="en-US" sz="1600" b="0" i="1" dirty="0" smtClean="0">
                <a:solidFill>
                  <a:schemeClr val="tx2"/>
                </a:solidFill>
                <a:latin typeface="Calibri" pitchFamily="34" charset="0"/>
                <a:ea typeface="Calibri" pitchFamily="34" charset="0"/>
                <a:cs typeface="Calibri" pitchFamily="34" charset="0"/>
              </a:rPr>
              <a:t>μήνες</a:t>
            </a:r>
            <a:r>
              <a:rPr lang="en-GB" altLang="en-US" sz="1600" b="0" i="1" dirty="0" smtClean="0">
                <a:solidFill>
                  <a:schemeClr val="tx2"/>
                </a:solidFill>
                <a:latin typeface="Calibri" pitchFamily="34" charset="0"/>
                <a:ea typeface="Calibri" pitchFamily="34" charset="0"/>
                <a:cs typeface="Calibri" pitchFamily="34" charset="0"/>
              </a:rPr>
              <a:t>: </a:t>
            </a:r>
            <a:r>
              <a:rPr lang="el-GR" altLang="en-US" sz="1600" b="0" i="1" dirty="0" smtClean="0">
                <a:solidFill>
                  <a:schemeClr val="tx2"/>
                </a:solidFill>
                <a:latin typeface="Calibri" pitchFamily="34" charset="0"/>
                <a:ea typeface="Calibri" pitchFamily="34" charset="0"/>
                <a:cs typeface="Calibri" pitchFamily="34" charset="0"/>
              </a:rPr>
              <a:t>κλίμακα μοναδιαίου κόστους ανά άτομο</a:t>
            </a:r>
            <a:r>
              <a:rPr lang="en-GB" altLang="en-US" sz="1600" b="0" i="1" dirty="0" smtClean="0">
                <a:solidFill>
                  <a:schemeClr val="tx2"/>
                </a:solidFill>
                <a:latin typeface="Calibri" pitchFamily="34" charset="0"/>
                <a:ea typeface="Calibri" pitchFamily="34" charset="0"/>
                <a:cs typeface="Calibri" pitchFamily="34" charset="0"/>
              </a:rPr>
              <a:t>)</a:t>
            </a:r>
            <a:endParaRPr lang="en-US" altLang="en-US" sz="1600" b="0" i="1" dirty="0" smtClean="0">
              <a:solidFill>
                <a:schemeClr val="tx2"/>
              </a:solidFill>
              <a:latin typeface="Calibri" pitchFamily="34" charset="0"/>
              <a:ea typeface="Verdana" pitchFamily="34" charset="0"/>
              <a:cs typeface="Verdana" pitchFamily="34" charset="0"/>
            </a:endParaRPr>
          </a:p>
          <a:p>
            <a:pPr marL="358775" indent="-358775" algn="just">
              <a:spcBef>
                <a:spcPts val="1500"/>
              </a:spcBef>
              <a:spcAft>
                <a:spcPts val="1200"/>
              </a:spcAft>
              <a:buClr>
                <a:srgbClr val="F79D43"/>
              </a:buClr>
              <a:buSzPct val="74000"/>
              <a:buFont typeface="Wingdings" pitchFamily="2" charset="2"/>
              <a:buChar char="Ø"/>
            </a:pPr>
            <a:endParaRPr lang="en-US" altLang="en-US" sz="2100" dirty="0" smtClean="0">
              <a:solidFill>
                <a:srgbClr val="0033FF"/>
              </a:solidFill>
              <a:latin typeface="Calibri" pitchFamily="34" charset="0"/>
              <a:ea typeface="Verdana" pitchFamily="34" charset="0"/>
              <a:cs typeface="Verdana" pitchFamily="34" charset="0"/>
            </a:endParaRPr>
          </a:p>
        </p:txBody>
      </p:sp>
      <p:sp>
        <p:nvSpPr>
          <p:cNvPr id="121860" name="ZoneTexte 60"/>
          <p:cNvSpPr txBox="1">
            <a:spLocks noChangeArrowheads="1"/>
          </p:cNvSpPr>
          <p:nvPr/>
        </p:nvSpPr>
        <p:spPr bwMode="auto">
          <a:xfrm>
            <a:off x="0" y="785794"/>
            <a:ext cx="3527425" cy="400110"/>
          </a:xfrm>
          <a:prstGeom prst="rect">
            <a:avLst/>
          </a:prstGeom>
          <a:solidFill>
            <a:srgbClr val="00B0F0"/>
          </a:solidFill>
          <a:ln w="9525">
            <a:noFill/>
            <a:miter lim="800000"/>
            <a:headEnd/>
            <a:tailEnd/>
          </a:ln>
        </p:spPr>
        <p:txBody>
          <a:bodyPr>
            <a:spAutoFit/>
          </a:bodyPr>
          <a:lstStyle/>
          <a:p>
            <a:pPr eaLnBrk="1" hangingPunct="1"/>
            <a:r>
              <a:rPr lang="el-GR" altLang="en-US" sz="2000" b="1" dirty="0" smtClean="0">
                <a:solidFill>
                  <a:srgbClr val="FFFFFF"/>
                </a:solidFill>
                <a:latin typeface="Calibri" pitchFamily="34" charset="0"/>
                <a:ea typeface="Calibri" pitchFamily="34" charset="0"/>
                <a:cs typeface="Calibri" pitchFamily="34" charset="0"/>
              </a:rPr>
              <a:t>Κατηγορίες χρηματοδότησης</a:t>
            </a:r>
            <a:endParaRPr lang="en-GB" altLang="en-US" sz="2000" b="1" dirty="0">
              <a:solidFill>
                <a:srgbClr val="FFFFFF"/>
              </a:solidFill>
              <a:latin typeface="Calibri" pitchFamily="34" charset="0"/>
              <a:ea typeface="Calibri" pitchFamily="34" charset="0"/>
              <a:cs typeface="Calibri" pitchFamily="34" charset="0"/>
            </a:endParaRPr>
          </a:p>
        </p:txBody>
      </p:sp>
      <p:pic>
        <p:nvPicPr>
          <p:cNvPr id="8" name="Picture 2"/>
          <p:cNvPicPr>
            <a:picLocks noChangeAspect="1" noChangeArrowheads="1"/>
          </p:cNvPicPr>
          <p:nvPr/>
        </p:nvPicPr>
        <p:blipFill>
          <a:blip r:embed="rId3" cstate="print"/>
          <a:srcRect b="5882"/>
          <a:stretch>
            <a:fillRect/>
          </a:stretch>
        </p:blipFill>
        <p:spPr bwMode="auto">
          <a:xfrm>
            <a:off x="3500430" y="214290"/>
            <a:ext cx="3357586" cy="1143008"/>
          </a:xfrm>
          <a:prstGeom prst="rect">
            <a:avLst/>
          </a:prstGeom>
          <a:noFill/>
          <a:ln w="9525">
            <a:noFill/>
            <a:miter lim="800000"/>
            <a:headEnd/>
            <a:tailEnd/>
          </a:ln>
          <a:effectLst/>
        </p:spPr>
      </p:pic>
      <p:pic>
        <p:nvPicPr>
          <p:cNvPr id="9" name="Picture 2"/>
          <p:cNvPicPr>
            <a:picLocks noChangeAspect="1" noChangeArrowheads="1"/>
          </p:cNvPicPr>
          <p:nvPr/>
        </p:nvPicPr>
        <p:blipFill>
          <a:blip r:embed="rId3" cstate="print"/>
          <a:srcRect b="5882"/>
          <a:stretch>
            <a:fillRect/>
          </a:stretch>
        </p:blipFill>
        <p:spPr bwMode="auto">
          <a:xfrm>
            <a:off x="5786414" y="857232"/>
            <a:ext cx="3357586" cy="500066"/>
          </a:xfrm>
          <a:prstGeom prst="rect">
            <a:avLst/>
          </a:prstGeom>
          <a:noFill/>
          <a:ln w="9525">
            <a:noFill/>
            <a:miter lim="800000"/>
            <a:headEnd/>
            <a:tailEnd/>
          </a:ln>
          <a:effectLst/>
        </p:spPr>
      </p:pic>
      <p:pic>
        <p:nvPicPr>
          <p:cNvPr id="10" name="Picture 3"/>
          <p:cNvPicPr>
            <a:picLocks noChangeAspect="1" noChangeArrowheads="1"/>
          </p:cNvPicPr>
          <p:nvPr/>
        </p:nvPicPr>
        <p:blipFill>
          <a:blip r:embed="rId4" cstate="print"/>
          <a:srcRect/>
          <a:stretch>
            <a:fillRect/>
          </a:stretch>
        </p:blipFill>
        <p:spPr bwMode="auto">
          <a:xfrm>
            <a:off x="3500430" y="1357298"/>
            <a:ext cx="5643570" cy="428628"/>
          </a:xfrm>
          <a:prstGeom prst="rect">
            <a:avLst/>
          </a:prstGeom>
          <a:noFill/>
          <a:ln w="9525">
            <a:noFill/>
            <a:miter lim="800000"/>
            <a:headEnd/>
            <a:tailEnd/>
          </a:ln>
          <a:effectLst/>
        </p:spPr>
      </p:pic>
      <p:pic>
        <p:nvPicPr>
          <p:cNvPr id="11" name="Picture 3"/>
          <p:cNvPicPr>
            <a:picLocks noChangeAspect="1" noChangeArrowheads="1"/>
          </p:cNvPicPr>
          <p:nvPr/>
        </p:nvPicPr>
        <p:blipFill>
          <a:blip r:embed="rId4" cstate="print"/>
          <a:srcRect/>
          <a:stretch>
            <a:fillRect/>
          </a:stretch>
        </p:blipFill>
        <p:spPr bwMode="auto">
          <a:xfrm>
            <a:off x="0" y="6429396"/>
            <a:ext cx="9144000" cy="500066"/>
          </a:xfrm>
          <a:prstGeom prst="rect">
            <a:avLst/>
          </a:prstGeom>
          <a:noFill/>
          <a:ln w="9525">
            <a:noFill/>
            <a:miter lim="800000"/>
            <a:headEnd/>
            <a:tailEnd/>
          </a:ln>
          <a:effectLst/>
        </p:spPr>
      </p:pic>
      <p:pic>
        <p:nvPicPr>
          <p:cNvPr id="12" name="4 - Εικόνα" descr="EU flag-Erasmus+_vect_POS.jpg"/>
          <p:cNvPicPr>
            <a:picLocks noChangeAspect="1"/>
          </p:cNvPicPr>
          <p:nvPr/>
        </p:nvPicPr>
        <p:blipFill>
          <a:blip r:embed="rId5" cstate="print"/>
          <a:stretch>
            <a:fillRect/>
          </a:stretch>
        </p:blipFill>
        <p:spPr>
          <a:xfrm>
            <a:off x="0" y="0"/>
            <a:ext cx="2677147" cy="764704"/>
          </a:xfrm>
          <a:prstGeom prst="rect">
            <a:avLst/>
          </a:prstGeom>
        </p:spPr>
      </p:pic>
      <p:pic>
        <p:nvPicPr>
          <p:cNvPr id="13" name="12 - Εικόνα" descr="iky.png"/>
          <p:cNvPicPr>
            <a:picLocks noChangeAspect="1"/>
          </p:cNvPicPr>
          <p:nvPr/>
        </p:nvPicPr>
        <p:blipFill>
          <a:blip r:embed="rId6" cstate="print"/>
          <a:stretch>
            <a:fillRect/>
          </a:stretch>
        </p:blipFill>
        <p:spPr>
          <a:xfrm>
            <a:off x="7953921" y="0"/>
            <a:ext cx="1190079" cy="1110045"/>
          </a:xfrm>
          <a:prstGeom prst="rect">
            <a:avLst/>
          </a:prstGeom>
        </p:spPr>
      </p:pic>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Content Placeholder 2"/>
          <p:cNvSpPr>
            <a:spLocks noGrp="1"/>
          </p:cNvSpPr>
          <p:nvPr>
            <p:ph idx="1"/>
          </p:nvPr>
        </p:nvSpPr>
        <p:spPr>
          <a:xfrm>
            <a:off x="179388" y="1773238"/>
            <a:ext cx="5616575" cy="4608512"/>
          </a:xfrm>
        </p:spPr>
        <p:txBody>
          <a:bodyPr>
            <a:normAutofit lnSpcReduction="10000"/>
          </a:bodyPr>
          <a:lstStyle/>
          <a:p>
            <a:pPr marL="447675" indent="-447675" algn="just" eaLnBrk="1" hangingPunct="1">
              <a:spcBef>
                <a:spcPts val="300"/>
              </a:spcBef>
              <a:spcAft>
                <a:spcPts val="600"/>
              </a:spcAft>
              <a:buClr>
                <a:srgbClr val="0033FF"/>
              </a:buClr>
              <a:buFont typeface="Wingdings" pitchFamily="2" charset="2"/>
              <a:buChar char="ü"/>
            </a:pPr>
            <a:r>
              <a:rPr lang="el-GR" altLang="en-US" sz="2200" u="sng" dirty="0" smtClean="0">
                <a:solidFill>
                  <a:srgbClr val="C00000"/>
                </a:solidFill>
                <a:latin typeface="Calibri" pitchFamily="34" charset="0"/>
                <a:ea typeface="Verdana" pitchFamily="34" charset="0"/>
                <a:cs typeface="Calibri" pitchFamily="34" charset="0"/>
              </a:rPr>
              <a:t>Ειδικές κατηγορίες </a:t>
            </a:r>
            <a:r>
              <a:rPr lang="el-GR" altLang="en-US" sz="2200" u="sng" dirty="0" err="1" smtClean="0">
                <a:solidFill>
                  <a:srgbClr val="C00000"/>
                </a:solidFill>
                <a:latin typeface="Calibri" pitchFamily="34" charset="0"/>
                <a:ea typeface="Verdana" pitchFamily="34" charset="0"/>
                <a:cs typeface="Calibri" pitchFamily="34" charset="0"/>
              </a:rPr>
              <a:t>κατ’εξαίρεση</a:t>
            </a:r>
            <a:r>
              <a:rPr lang="el-GR" altLang="en-US" sz="2200" u="sng" dirty="0" smtClean="0">
                <a:solidFill>
                  <a:srgbClr val="C00000"/>
                </a:solidFill>
                <a:latin typeface="Calibri" pitchFamily="34" charset="0"/>
                <a:ea typeface="Verdana" pitchFamily="34" charset="0"/>
                <a:cs typeface="Calibri" pitchFamily="34" charset="0"/>
              </a:rPr>
              <a:t> δαπανών</a:t>
            </a:r>
            <a:endParaRPr lang="en-US" altLang="en-US" sz="2200" dirty="0" smtClean="0">
              <a:solidFill>
                <a:srgbClr val="C00000"/>
              </a:solidFill>
              <a:latin typeface="Calibri" pitchFamily="34" charset="0"/>
              <a:ea typeface="Verdana" pitchFamily="34" charset="0"/>
              <a:cs typeface="Calibri" pitchFamily="34" charset="0"/>
            </a:endParaRPr>
          </a:p>
          <a:p>
            <a:pPr marL="542925" lvl="1" indent="-276225">
              <a:buClr>
                <a:srgbClr val="0033FF"/>
              </a:buClr>
              <a:buSzPct val="60000"/>
              <a:buFont typeface="Wingdings" pitchFamily="2" charset="2"/>
              <a:buChar char="q"/>
            </a:pPr>
            <a:r>
              <a:rPr lang="el-GR" altLang="en-US" sz="2000" i="0" dirty="0" smtClean="0">
                <a:solidFill>
                  <a:schemeClr val="tx2"/>
                </a:solidFill>
                <a:latin typeface="Calibri" pitchFamily="34" charset="0"/>
                <a:ea typeface="Calibri" pitchFamily="34" charset="0"/>
                <a:cs typeface="Calibri" pitchFamily="34" charset="0"/>
              </a:rPr>
              <a:t>Κάλυψη δαπανών βάσει</a:t>
            </a:r>
            <a:r>
              <a:rPr lang="en-GB" altLang="en-US" sz="2000" i="0" dirty="0" smtClean="0">
                <a:solidFill>
                  <a:schemeClr val="tx2"/>
                </a:solidFill>
                <a:latin typeface="Calibri" pitchFamily="34" charset="0"/>
                <a:ea typeface="Calibri" pitchFamily="34" charset="0"/>
                <a:cs typeface="Calibri" pitchFamily="34" charset="0"/>
              </a:rPr>
              <a:t> </a:t>
            </a:r>
            <a:r>
              <a:rPr lang="el-GR" altLang="en-US" sz="2000" i="0" dirty="0" smtClean="0">
                <a:solidFill>
                  <a:schemeClr val="tx2"/>
                </a:solidFill>
                <a:latin typeface="Calibri" pitchFamily="34" charset="0"/>
                <a:ea typeface="Calibri" pitchFamily="34" charset="0"/>
                <a:cs typeface="Calibri" pitchFamily="34" charset="0"/>
              </a:rPr>
              <a:t>πραγματικού κόστους που σχετίζονται με υπεργολαβίες ή αγορά προϊόντων/υπηρεσιών</a:t>
            </a:r>
            <a:endParaRPr lang="en-GB" altLang="en-US" sz="2000" b="1" i="0" dirty="0" smtClean="0">
              <a:solidFill>
                <a:schemeClr val="tx2"/>
              </a:solidFill>
              <a:latin typeface="Calibri" pitchFamily="34" charset="0"/>
              <a:ea typeface="Calibri" pitchFamily="34" charset="0"/>
              <a:cs typeface="Calibri" pitchFamily="34" charset="0"/>
            </a:endParaRPr>
          </a:p>
          <a:p>
            <a:pPr marL="542925" lvl="1" indent="-276225" algn="just">
              <a:buClr>
                <a:srgbClr val="0033FF"/>
              </a:buClr>
              <a:buSzPct val="60000"/>
              <a:buFont typeface="Wingdings" pitchFamily="2" charset="2"/>
              <a:buChar char="q"/>
            </a:pPr>
            <a:r>
              <a:rPr lang="el-GR" altLang="en-US" sz="2000" i="0" dirty="0" smtClean="0">
                <a:solidFill>
                  <a:schemeClr val="tx2"/>
                </a:solidFill>
                <a:latin typeface="Calibri" pitchFamily="34" charset="0"/>
                <a:ea typeface="Calibri" pitchFamily="34" charset="0"/>
                <a:cs typeface="Calibri" pitchFamily="34" charset="0"/>
              </a:rPr>
              <a:t>75</a:t>
            </a:r>
            <a:r>
              <a:rPr lang="en-GB" altLang="en-US" sz="2000" i="0" dirty="0" smtClean="0">
                <a:solidFill>
                  <a:schemeClr val="tx2"/>
                </a:solidFill>
                <a:latin typeface="Calibri" pitchFamily="34" charset="0"/>
                <a:ea typeface="Calibri" pitchFamily="34" charset="0"/>
                <a:cs typeface="Calibri" pitchFamily="34" charset="0"/>
              </a:rPr>
              <a:t>%</a:t>
            </a:r>
            <a:r>
              <a:rPr lang="el-GR" altLang="en-US" sz="2000" i="0" dirty="0" smtClean="0">
                <a:solidFill>
                  <a:schemeClr val="tx2"/>
                </a:solidFill>
                <a:latin typeface="Calibri" pitchFamily="34" charset="0"/>
                <a:ea typeface="Calibri" pitchFamily="34" charset="0"/>
                <a:cs typeface="Calibri" pitchFamily="34" charset="0"/>
              </a:rPr>
              <a:t> των επιλέξιμων δαπανών</a:t>
            </a:r>
            <a:r>
              <a:rPr lang="en-GB" altLang="en-US" sz="2000" i="0" dirty="0" smtClean="0">
                <a:solidFill>
                  <a:schemeClr val="tx2"/>
                </a:solidFill>
                <a:latin typeface="Calibri" pitchFamily="34" charset="0"/>
                <a:ea typeface="Calibri" pitchFamily="34" charset="0"/>
                <a:cs typeface="Calibri" pitchFamily="34" charset="0"/>
              </a:rPr>
              <a:t>:</a:t>
            </a:r>
            <a:r>
              <a:rPr lang="el-GR" altLang="en-US" sz="2000" i="0" dirty="0" smtClean="0">
                <a:solidFill>
                  <a:schemeClr val="tx2"/>
                </a:solidFill>
                <a:latin typeface="Calibri" pitchFamily="34" charset="0"/>
                <a:ea typeface="Calibri" pitchFamily="34" charset="0"/>
                <a:cs typeface="Calibri" pitchFamily="34" charset="0"/>
              </a:rPr>
              <a:t> </a:t>
            </a:r>
            <a:r>
              <a:rPr lang="en-GB" altLang="en-US" sz="2000" i="0" u="sng" dirty="0" smtClean="0">
                <a:solidFill>
                  <a:srgbClr val="C00000"/>
                </a:solidFill>
                <a:latin typeface="Calibri" pitchFamily="34" charset="0"/>
                <a:ea typeface="Calibri" pitchFamily="34" charset="0"/>
                <a:cs typeface="Calibri" pitchFamily="34" charset="0"/>
              </a:rPr>
              <a:t>50</a:t>
            </a:r>
            <a:r>
              <a:rPr lang="el-GR" altLang="en-US" sz="2000" i="0" u="sng" dirty="0" smtClean="0">
                <a:solidFill>
                  <a:srgbClr val="C00000"/>
                </a:solidFill>
                <a:latin typeface="Calibri" pitchFamily="34" charset="0"/>
                <a:ea typeface="Calibri" pitchFamily="34" charset="0"/>
                <a:cs typeface="Calibri" pitchFamily="34" charset="0"/>
              </a:rPr>
              <a:t>.</a:t>
            </a:r>
            <a:r>
              <a:rPr lang="en-GB" altLang="en-US" sz="2000" i="0" u="sng" dirty="0" smtClean="0">
                <a:solidFill>
                  <a:srgbClr val="C00000"/>
                </a:solidFill>
                <a:latin typeface="Calibri" pitchFamily="34" charset="0"/>
                <a:ea typeface="Calibri" pitchFamily="34" charset="0"/>
                <a:cs typeface="Calibri" pitchFamily="34" charset="0"/>
              </a:rPr>
              <a:t>000</a:t>
            </a:r>
            <a:r>
              <a:rPr lang="el-GR" altLang="en-US" sz="2000" i="0" u="sng" dirty="0" smtClean="0">
                <a:solidFill>
                  <a:srgbClr val="C00000"/>
                </a:solidFill>
                <a:latin typeface="Calibri" pitchFamily="34" charset="0"/>
                <a:ea typeface="Calibri" pitchFamily="34" charset="0"/>
                <a:cs typeface="Calibri" pitchFamily="34" charset="0"/>
              </a:rPr>
              <a:t>€ </a:t>
            </a:r>
            <a:r>
              <a:rPr lang="el-GR" altLang="en-US" sz="2000" i="0" dirty="0" smtClean="0">
                <a:solidFill>
                  <a:srgbClr val="C00000"/>
                </a:solidFill>
                <a:latin typeface="Calibri" pitchFamily="34" charset="0"/>
                <a:ea typeface="Calibri" pitchFamily="34" charset="0"/>
                <a:cs typeface="Calibri" pitchFamily="34" charset="0"/>
              </a:rPr>
              <a:t> ανώτατο ποσό, ανά σχέδιο</a:t>
            </a:r>
          </a:p>
          <a:p>
            <a:pPr marL="542925" lvl="1" indent="-276225" algn="just">
              <a:buClr>
                <a:srgbClr val="0033FF"/>
              </a:buClr>
              <a:buSzPct val="60000"/>
              <a:buFont typeface="Wingdings" pitchFamily="2" charset="2"/>
              <a:buChar char="q"/>
            </a:pPr>
            <a:r>
              <a:rPr lang="el-GR" altLang="en-US" sz="2000" i="0" dirty="0" smtClean="0">
                <a:solidFill>
                  <a:srgbClr val="C00000"/>
                </a:solidFill>
                <a:latin typeface="Calibri" pitchFamily="34" charset="0"/>
                <a:ea typeface="Calibri" pitchFamily="34" charset="0"/>
                <a:cs typeface="Calibri" pitchFamily="34" charset="0"/>
              </a:rPr>
              <a:t>Δεν καλύπτεται τυπικός εξοπλισμός γραφείου</a:t>
            </a:r>
            <a:endParaRPr lang="en-GB" altLang="en-US" sz="2000" i="0" dirty="0" smtClean="0">
              <a:solidFill>
                <a:srgbClr val="C00000"/>
              </a:solidFill>
              <a:latin typeface="Calibri" pitchFamily="34" charset="0"/>
              <a:ea typeface="Calibri" pitchFamily="34" charset="0"/>
              <a:cs typeface="Calibri" pitchFamily="34" charset="0"/>
            </a:endParaRPr>
          </a:p>
          <a:p>
            <a:pPr marL="542925" lvl="1" indent="-276225" algn="just">
              <a:buClr>
                <a:srgbClr val="0033FF"/>
              </a:buClr>
              <a:buSzPct val="60000"/>
            </a:pPr>
            <a:endParaRPr lang="en-GB" altLang="en-US" sz="2000" i="0" dirty="0" smtClean="0">
              <a:solidFill>
                <a:srgbClr val="F54123"/>
              </a:solidFill>
              <a:latin typeface="Calibri" pitchFamily="34" charset="0"/>
              <a:ea typeface="Calibri" pitchFamily="34" charset="0"/>
              <a:cs typeface="Calibri" pitchFamily="34" charset="0"/>
            </a:endParaRPr>
          </a:p>
          <a:p>
            <a:pPr marL="447675" indent="-447675" algn="just" eaLnBrk="1" hangingPunct="1">
              <a:spcBef>
                <a:spcPct val="0"/>
              </a:spcBef>
              <a:spcAft>
                <a:spcPts val="600"/>
              </a:spcAft>
              <a:buClr>
                <a:srgbClr val="0033FF"/>
              </a:buClr>
            </a:pPr>
            <a:endParaRPr lang="en-US" altLang="en-US" sz="1000" u="sng" dirty="0" smtClean="0">
              <a:solidFill>
                <a:srgbClr val="E98517"/>
              </a:solidFill>
              <a:latin typeface="Calibri" pitchFamily="34" charset="0"/>
              <a:ea typeface="Calibri" pitchFamily="34" charset="0"/>
              <a:cs typeface="Calibri" pitchFamily="34" charset="0"/>
            </a:endParaRPr>
          </a:p>
          <a:p>
            <a:pPr marL="447675" indent="-447675" algn="just" eaLnBrk="1" hangingPunct="1">
              <a:spcBef>
                <a:spcPts val="600"/>
              </a:spcBef>
              <a:spcAft>
                <a:spcPts val="600"/>
              </a:spcAft>
              <a:buClr>
                <a:srgbClr val="0033FF"/>
              </a:buClr>
              <a:buFont typeface="Wingdings" pitchFamily="2" charset="2"/>
              <a:buChar char="ü"/>
            </a:pPr>
            <a:r>
              <a:rPr lang="el-GR" altLang="en-US" sz="2300" u="sng" dirty="0" smtClean="0">
                <a:solidFill>
                  <a:srgbClr val="C00000"/>
                </a:solidFill>
                <a:latin typeface="Calibri" pitchFamily="34" charset="0"/>
                <a:ea typeface="Verdana" pitchFamily="34" charset="0"/>
                <a:cs typeface="Verdana" pitchFamily="34" charset="0"/>
              </a:rPr>
              <a:t>Άτομα με αναπηρίες</a:t>
            </a:r>
            <a:r>
              <a:rPr lang="en-US" altLang="en-US" sz="2300" u="sng" dirty="0" smtClean="0">
                <a:solidFill>
                  <a:srgbClr val="C00000"/>
                </a:solidFill>
                <a:latin typeface="Calibri" pitchFamily="34" charset="0"/>
                <a:ea typeface="Verdana" pitchFamily="34" charset="0"/>
                <a:cs typeface="Verdana" pitchFamily="34" charset="0"/>
              </a:rPr>
              <a:t> </a:t>
            </a:r>
            <a:endParaRPr lang="en-US" altLang="en-US" sz="2300" dirty="0" smtClean="0">
              <a:solidFill>
                <a:srgbClr val="C00000"/>
              </a:solidFill>
              <a:latin typeface="Calibri" pitchFamily="34" charset="0"/>
              <a:ea typeface="Verdana" pitchFamily="34" charset="0"/>
              <a:cs typeface="Verdana" pitchFamily="34" charset="0"/>
            </a:endParaRPr>
          </a:p>
          <a:p>
            <a:pPr marL="542925" lvl="1" indent="-276225" algn="just" eaLnBrk="1" hangingPunct="1">
              <a:spcBef>
                <a:spcPts val="300"/>
              </a:spcBef>
              <a:spcAft>
                <a:spcPts val="600"/>
              </a:spcAft>
              <a:buClr>
                <a:srgbClr val="0033FF"/>
              </a:buClr>
              <a:buSzPct val="60000"/>
              <a:buFont typeface="Wingdings" pitchFamily="2" charset="2"/>
              <a:buChar char="q"/>
            </a:pPr>
            <a:r>
              <a:rPr lang="en-GB" altLang="en-US" sz="2000" i="0" dirty="0" smtClean="0">
                <a:solidFill>
                  <a:schemeClr val="tx2"/>
                </a:solidFill>
                <a:latin typeface="Calibri" pitchFamily="34" charset="0"/>
                <a:ea typeface="Calibri" pitchFamily="34" charset="0"/>
                <a:cs typeface="Calibri" pitchFamily="34" charset="0"/>
              </a:rPr>
              <a:t> 100% </a:t>
            </a:r>
            <a:r>
              <a:rPr lang="el-GR" altLang="en-US" sz="2000" i="0" dirty="0" smtClean="0">
                <a:solidFill>
                  <a:schemeClr val="tx2"/>
                </a:solidFill>
                <a:latin typeface="Calibri" pitchFamily="34" charset="0"/>
                <a:ea typeface="Calibri" pitchFamily="34" charset="0"/>
                <a:cs typeface="Calibri" pitchFamily="34" charset="0"/>
              </a:rPr>
              <a:t>χρηματοδότηση των επιπλέον δαπανών που σχετίζονται με τη συμμετοχή ατόμων με αναπηρίες στο σχέδιο</a:t>
            </a:r>
            <a:endParaRPr lang="en-US" altLang="en-US" sz="1800" b="1" i="0" dirty="0" smtClean="0">
              <a:solidFill>
                <a:schemeClr val="tx2"/>
              </a:solidFill>
              <a:latin typeface="Calibri" pitchFamily="34" charset="0"/>
              <a:ea typeface="Verdana" pitchFamily="34" charset="0"/>
              <a:cs typeface="Verdana" pitchFamily="34" charset="0"/>
            </a:endParaRPr>
          </a:p>
          <a:p>
            <a:pPr marL="447675" indent="-447675" algn="just">
              <a:spcBef>
                <a:spcPts val="1500"/>
              </a:spcBef>
              <a:spcAft>
                <a:spcPts val="1200"/>
              </a:spcAft>
              <a:buClr>
                <a:srgbClr val="F79D43"/>
              </a:buClr>
              <a:buSzPct val="74000"/>
              <a:buFont typeface="Wingdings" pitchFamily="2" charset="2"/>
              <a:buChar char="q"/>
            </a:pPr>
            <a:endParaRPr lang="en-US" altLang="en-US" sz="2100" dirty="0" smtClean="0">
              <a:solidFill>
                <a:srgbClr val="0033FF"/>
              </a:solidFill>
              <a:latin typeface="Calibri" pitchFamily="34" charset="0"/>
              <a:ea typeface="Verdana" pitchFamily="34" charset="0"/>
              <a:cs typeface="Verdana" pitchFamily="34" charset="0"/>
            </a:endParaRPr>
          </a:p>
        </p:txBody>
      </p:sp>
      <p:sp>
        <p:nvSpPr>
          <p:cNvPr id="122884" name="ZoneTexte 60"/>
          <p:cNvSpPr txBox="1">
            <a:spLocks noChangeArrowheads="1"/>
          </p:cNvSpPr>
          <p:nvPr/>
        </p:nvSpPr>
        <p:spPr bwMode="auto">
          <a:xfrm>
            <a:off x="0" y="714356"/>
            <a:ext cx="3500430" cy="830997"/>
          </a:xfrm>
          <a:prstGeom prst="rect">
            <a:avLst/>
          </a:prstGeom>
          <a:solidFill>
            <a:srgbClr val="00B0F0"/>
          </a:solidFill>
          <a:ln w="9525">
            <a:noFill/>
            <a:miter lim="800000"/>
            <a:headEnd/>
            <a:tailEnd/>
          </a:ln>
        </p:spPr>
        <p:txBody>
          <a:bodyPr wrap="square">
            <a:spAutoFit/>
          </a:bodyPr>
          <a:lstStyle/>
          <a:p>
            <a:pPr eaLnBrk="1" hangingPunct="1"/>
            <a:r>
              <a:rPr lang="el-GR" altLang="en-US" sz="2400" b="1" dirty="0" smtClean="0">
                <a:solidFill>
                  <a:srgbClr val="FFFFFF"/>
                </a:solidFill>
                <a:latin typeface="Calibri" pitchFamily="34" charset="0"/>
                <a:ea typeface="Calibri" pitchFamily="34" charset="0"/>
                <a:cs typeface="Calibri" pitchFamily="34" charset="0"/>
              </a:rPr>
              <a:t>Χρηματοδότηση βάσει πραγματικού κόστους</a:t>
            </a:r>
            <a:endParaRPr lang="en-GB" altLang="en-US" sz="2400" b="1" dirty="0">
              <a:solidFill>
                <a:srgbClr val="FFFFFF"/>
              </a:solidFill>
              <a:latin typeface="Calibri" pitchFamily="34" charset="0"/>
              <a:ea typeface="Calibri" pitchFamily="34" charset="0"/>
              <a:cs typeface="Calibri" pitchFamily="34" charset="0"/>
            </a:endParaRPr>
          </a:p>
        </p:txBody>
      </p:sp>
      <p:pic>
        <p:nvPicPr>
          <p:cNvPr id="122885" name="Picture 5"/>
          <p:cNvPicPr>
            <a:picLocks noChangeAspect="1" noChangeArrowheads="1"/>
          </p:cNvPicPr>
          <p:nvPr/>
        </p:nvPicPr>
        <p:blipFill>
          <a:blip r:embed="rId3" cstate="print"/>
          <a:srcRect/>
          <a:stretch>
            <a:fillRect/>
          </a:stretch>
        </p:blipFill>
        <p:spPr bwMode="auto">
          <a:xfrm>
            <a:off x="5675313" y="1484313"/>
            <a:ext cx="3468687" cy="3024187"/>
          </a:xfrm>
          <a:prstGeom prst="rect">
            <a:avLst/>
          </a:prstGeom>
          <a:noFill/>
          <a:ln w="9525">
            <a:noFill/>
            <a:miter lim="800000"/>
            <a:headEnd/>
            <a:tailEnd/>
          </a:ln>
          <a:effectLst/>
        </p:spPr>
      </p:pic>
      <p:pic>
        <p:nvPicPr>
          <p:cNvPr id="9" name="Picture 2"/>
          <p:cNvPicPr>
            <a:picLocks noChangeAspect="1" noChangeArrowheads="1"/>
          </p:cNvPicPr>
          <p:nvPr/>
        </p:nvPicPr>
        <p:blipFill>
          <a:blip r:embed="rId4" cstate="print"/>
          <a:srcRect b="5882"/>
          <a:stretch>
            <a:fillRect/>
          </a:stretch>
        </p:blipFill>
        <p:spPr bwMode="auto">
          <a:xfrm>
            <a:off x="3500430" y="214290"/>
            <a:ext cx="3357586" cy="1143008"/>
          </a:xfrm>
          <a:prstGeom prst="rect">
            <a:avLst/>
          </a:prstGeom>
          <a:noFill/>
          <a:ln w="9525">
            <a:noFill/>
            <a:miter lim="800000"/>
            <a:headEnd/>
            <a:tailEnd/>
          </a:ln>
          <a:effectLst/>
        </p:spPr>
      </p:pic>
      <p:pic>
        <p:nvPicPr>
          <p:cNvPr id="10" name="Picture 2"/>
          <p:cNvPicPr>
            <a:picLocks noChangeAspect="1" noChangeArrowheads="1"/>
          </p:cNvPicPr>
          <p:nvPr/>
        </p:nvPicPr>
        <p:blipFill>
          <a:blip r:embed="rId4" cstate="print"/>
          <a:srcRect b="5882"/>
          <a:stretch>
            <a:fillRect/>
          </a:stretch>
        </p:blipFill>
        <p:spPr bwMode="auto">
          <a:xfrm>
            <a:off x="5786414" y="571480"/>
            <a:ext cx="3357586" cy="785818"/>
          </a:xfrm>
          <a:prstGeom prst="rect">
            <a:avLst/>
          </a:prstGeom>
          <a:noFill/>
          <a:ln w="9525">
            <a:noFill/>
            <a:miter lim="800000"/>
            <a:headEnd/>
            <a:tailEnd/>
          </a:ln>
          <a:effectLst/>
        </p:spPr>
      </p:pic>
      <p:pic>
        <p:nvPicPr>
          <p:cNvPr id="11" name="Picture 3"/>
          <p:cNvPicPr>
            <a:picLocks noChangeAspect="1" noChangeArrowheads="1"/>
          </p:cNvPicPr>
          <p:nvPr/>
        </p:nvPicPr>
        <p:blipFill>
          <a:blip r:embed="rId5" cstate="print"/>
          <a:srcRect/>
          <a:stretch>
            <a:fillRect/>
          </a:stretch>
        </p:blipFill>
        <p:spPr bwMode="auto">
          <a:xfrm>
            <a:off x="3500430" y="1357298"/>
            <a:ext cx="5643570" cy="357190"/>
          </a:xfrm>
          <a:prstGeom prst="rect">
            <a:avLst/>
          </a:prstGeom>
          <a:noFill/>
          <a:ln w="9525">
            <a:noFill/>
            <a:miter lim="800000"/>
            <a:headEnd/>
            <a:tailEnd/>
          </a:ln>
          <a:effectLst/>
        </p:spPr>
      </p:pic>
      <p:pic>
        <p:nvPicPr>
          <p:cNvPr id="12" name="Picture 3"/>
          <p:cNvPicPr>
            <a:picLocks noChangeAspect="1" noChangeArrowheads="1"/>
          </p:cNvPicPr>
          <p:nvPr/>
        </p:nvPicPr>
        <p:blipFill>
          <a:blip r:embed="rId5" cstate="print"/>
          <a:srcRect/>
          <a:stretch>
            <a:fillRect/>
          </a:stretch>
        </p:blipFill>
        <p:spPr bwMode="auto">
          <a:xfrm>
            <a:off x="3428992" y="1633526"/>
            <a:ext cx="2407906" cy="152400"/>
          </a:xfrm>
          <a:prstGeom prst="rect">
            <a:avLst/>
          </a:prstGeom>
          <a:noFill/>
          <a:ln w="9525">
            <a:noFill/>
            <a:miter lim="800000"/>
            <a:headEnd/>
            <a:tailEnd/>
          </a:ln>
          <a:effectLst/>
        </p:spPr>
      </p:pic>
      <p:pic>
        <p:nvPicPr>
          <p:cNvPr id="13" name="Picture 3"/>
          <p:cNvPicPr>
            <a:picLocks noChangeAspect="1" noChangeArrowheads="1"/>
          </p:cNvPicPr>
          <p:nvPr/>
        </p:nvPicPr>
        <p:blipFill>
          <a:blip r:embed="rId5" cstate="print"/>
          <a:srcRect/>
          <a:stretch>
            <a:fillRect/>
          </a:stretch>
        </p:blipFill>
        <p:spPr bwMode="auto">
          <a:xfrm>
            <a:off x="0" y="6572272"/>
            <a:ext cx="9144000" cy="357190"/>
          </a:xfrm>
          <a:prstGeom prst="rect">
            <a:avLst/>
          </a:prstGeom>
          <a:noFill/>
          <a:ln w="9525">
            <a:noFill/>
            <a:miter lim="800000"/>
            <a:headEnd/>
            <a:tailEnd/>
          </a:ln>
          <a:effectLst/>
        </p:spPr>
      </p:pic>
      <p:pic>
        <p:nvPicPr>
          <p:cNvPr id="14" name="4 - Εικόνα" descr="EU flag-Erasmus+_vect_POS.jpg"/>
          <p:cNvPicPr>
            <a:picLocks noChangeAspect="1"/>
          </p:cNvPicPr>
          <p:nvPr/>
        </p:nvPicPr>
        <p:blipFill>
          <a:blip r:embed="rId6" cstate="print"/>
          <a:stretch>
            <a:fillRect/>
          </a:stretch>
        </p:blipFill>
        <p:spPr>
          <a:xfrm>
            <a:off x="0" y="0"/>
            <a:ext cx="2677147" cy="764704"/>
          </a:xfrm>
          <a:prstGeom prst="rect">
            <a:avLst/>
          </a:prstGeom>
        </p:spPr>
      </p:pic>
      <p:pic>
        <p:nvPicPr>
          <p:cNvPr id="15" name="14 - Εικόνα" descr="iky.png"/>
          <p:cNvPicPr>
            <a:picLocks noChangeAspect="1"/>
          </p:cNvPicPr>
          <p:nvPr/>
        </p:nvPicPr>
        <p:blipFill>
          <a:blip r:embed="rId7" cstate="print"/>
          <a:stretch>
            <a:fillRect/>
          </a:stretch>
        </p:blipFill>
        <p:spPr>
          <a:xfrm>
            <a:off x="7953921" y="0"/>
            <a:ext cx="1190079" cy="1110045"/>
          </a:xfrm>
          <a:prstGeom prst="rect">
            <a:avLst/>
          </a:prstGeom>
        </p:spPr>
      </p:pic>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620688"/>
            <a:ext cx="8229600" cy="1224136"/>
          </a:xfrm>
        </p:spPr>
        <p:txBody>
          <a:bodyPr>
            <a:normAutofit/>
          </a:bodyPr>
          <a:lstStyle/>
          <a:p>
            <a:r>
              <a:rPr lang="el-GR" sz="4100" b="1" dirty="0" smtClean="0">
                <a:solidFill>
                  <a:schemeClr val="accent5">
                    <a:lumMod val="50000"/>
                  </a:schemeClr>
                </a:solidFill>
              </a:rPr>
              <a:t>ΟΙΚΟΝΟΜΙΚΗ ΔΙΑΧΕΙΡΙΣΗ</a:t>
            </a:r>
            <a:endParaRPr lang="el-GR" sz="4100" b="1" dirty="0">
              <a:solidFill>
                <a:schemeClr val="accent5">
                  <a:lumMod val="50000"/>
                </a:schemeClr>
              </a:solidFill>
            </a:endParaRPr>
          </a:p>
        </p:txBody>
      </p:sp>
      <p:sp>
        <p:nvSpPr>
          <p:cNvPr id="3" name="2 - Θέση περιεχομένου"/>
          <p:cNvSpPr>
            <a:spLocks noGrp="1"/>
          </p:cNvSpPr>
          <p:nvPr>
            <p:ph idx="1"/>
          </p:nvPr>
        </p:nvSpPr>
        <p:spPr>
          <a:xfrm>
            <a:off x="251520" y="1628800"/>
            <a:ext cx="8435280" cy="4752528"/>
          </a:xfrm>
        </p:spPr>
        <p:txBody>
          <a:bodyPr>
            <a:normAutofit fontScale="55000" lnSpcReduction="20000"/>
          </a:bodyPr>
          <a:lstStyle/>
          <a:p>
            <a:pPr marL="514350" indent="-514350">
              <a:buNone/>
            </a:pPr>
            <a:endParaRPr lang="el-GR" altLang="en-US" sz="6900" b="1" dirty="0" smtClean="0">
              <a:solidFill>
                <a:srgbClr val="C00000"/>
              </a:solidFill>
              <a:latin typeface="Calibri" pitchFamily="34" charset="0"/>
              <a:ea typeface="Calibri" pitchFamily="34" charset="0"/>
              <a:cs typeface="Calibri" pitchFamily="34" charset="0"/>
            </a:endParaRPr>
          </a:p>
          <a:p>
            <a:pPr marL="514350" indent="-514350">
              <a:buNone/>
            </a:pPr>
            <a:r>
              <a:rPr lang="el-GR" altLang="en-US" sz="6900" b="1" dirty="0" smtClean="0">
                <a:solidFill>
                  <a:srgbClr val="C00000"/>
                </a:solidFill>
                <a:latin typeface="Calibri" pitchFamily="34" charset="0"/>
                <a:ea typeface="Calibri" pitchFamily="34" charset="0"/>
                <a:cs typeface="Calibri" pitchFamily="34" charset="0"/>
              </a:rPr>
              <a:t>1. Διαχείριση και Υλοποίηση του σχεδίου </a:t>
            </a:r>
            <a:endParaRPr lang="el-GR" altLang="en-US" sz="6900" b="1" dirty="0" smtClean="0">
              <a:solidFill>
                <a:srgbClr val="C00000"/>
              </a:solidFill>
              <a:latin typeface="Calibri" pitchFamily="34" charset="0"/>
              <a:ea typeface="Verdana" pitchFamily="34" charset="0"/>
              <a:cs typeface="Calibri" pitchFamily="34" charset="0"/>
            </a:endParaRPr>
          </a:p>
          <a:p>
            <a:pPr marL="514350" indent="-514350">
              <a:buNone/>
            </a:pPr>
            <a:r>
              <a:rPr lang="el-GR" altLang="en-US" sz="4000" i="1" dirty="0" smtClean="0">
                <a:solidFill>
                  <a:schemeClr val="tx2"/>
                </a:solidFill>
                <a:latin typeface="Calibri" pitchFamily="34" charset="0"/>
                <a:ea typeface="Verdana" pitchFamily="34" charset="0"/>
                <a:cs typeface="Calibri" pitchFamily="34" charset="0"/>
              </a:rPr>
              <a:t>Προετοιμασία, συντονισμός</a:t>
            </a:r>
            <a:r>
              <a:rPr lang="en-US" altLang="en-US" sz="4000" dirty="0" smtClean="0">
                <a:solidFill>
                  <a:schemeClr val="tx2"/>
                </a:solidFill>
                <a:latin typeface="Calibri" pitchFamily="34" charset="0"/>
                <a:ea typeface="Verdana" pitchFamily="34" charset="0"/>
                <a:cs typeface="Calibri" pitchFamily="34" charset="0"/>
              </a:rPr>
              <a:t>/</a:t>
            </a:r>
            <a:r>
              <a:rPr lang="el-GR" altLang="en-US" sz="4000" dirty="0" smtClean="0">
                <a:solidFill>
                  <a:schemeClr val="tx2"/>
                </a:solidFill>
                <a:latin typeface="Calibri" pitchFamily="34" charset="0"/>
                <a:ea typeface="Verdana" pitchFamily="34" charset="0"/>
                <a:cs typeface="Calibri" pitchFamily="34" charset="0"/>
              </a:rPr>
              <a:t>επικοινωνία</a:t>
            </a:r>
            <a:r>
              <a:rPr lang="en-US" altLang="en-US" sz="4000" dirty="0" smtClean="0">
                <a:solidFill>
                  <a:schemeClr val="tx2"/>
                </a:solidFill>
                <a:latin typeface="Calibri" pitchFamily="34" charset="0"/>
                <a:ea typeface="Verdana" pitchFamily="34" charset="0"/>
                <a:cs typeface="Calibri" pitchFamily="34" charset="0"/>
              </a:rPr>
              <a:t>, </a:t>
            </a:r>
            <a:r>
              <a:rPr lang="el-GR" altLang="en-US" sz="4000" dirty="0" smtClean="0">
                <a:solidFill>
                  <a:schemeClr val="tx2"/>
                </a:solidFill>
                <a:latin typeface="Calibri" pitchFamily="34" charset="0"/>
                <a:ea typeface="Verdana" pitchFamily="34" charset="0"/>
                <a:cs typeface="Calibri" pitchFamily="34" charset="0"/>
              </a:rPr>
              <a:t>έξοδα προσωπικού </a:t>
            </a:r>
          </a:p>
          <a:p>
            <a:pPr marL="514350" indent="-514350">
              <a:buNone/>
            </a:pPr>
            <a:r>
              <a:rPr lang="el-GR" altLang="en-US" sz="4000" dirty="0" smtClean="0">
                <a:solidFill>
                  <a:schemeClr val="tx2"/>
                </a:solidFill>
                <a:latin typeface="Calibri" pitchFamily="34" charset="0"/>
                <a:ea typeface="Verdana" pitchFamily="34" charset="0"/>
                <a:cs typeface="Calibri" pitchFamily="34" charset="0"/>
              </a:rPr>
              <a:t>επιχορήγηση ανά οργανισμό</a:t>
            </a:r>
            <a:r>
              <a:rPr lang="en-US" altLang="en-US" sz="4000" dirty="0" smtClean="0">
                <a:solidFill>
                  <a:schemeClr val="tx2"/>
                </a:solidFill>
                <a:latin typeface="Calibri" pitchFamily="34" charset="0"/>
                <a:ea typeface="Verdana" pitchFamily="34" charset="0"/>
                <a:cs typeface="Calibri" pitchFamily="34" charset="0"/>
              </a:rPr>
              <a:t> </a:t>
            </a:r>
          </a:p>
          <a:p>
            <a:pPr marL="514350" indent="-514350">
              <a:buNone/>
            </a:pPr>
            <a:endParaRPr lang="el-GR" altLang="en-US" i="1" dirty="0" smtClean="0">
              <a:solidFill>
                <a:schemeClr val="tx2"/>
              </a:solidFill>
              <a:latin typeface="Calibri" pitchFamily="34" charset="0"/>
              <a:ea typeface="Verdana" pitchFamily="34" charset="0"/>
              <a:cs typeface="Calibri" pitchFamily="34" charset="0"/>
            </a:endParaRPr>
          </a:p>
          <a:p>
            <a:pPr marL="514350" indent="-514350">
              <a:buNone/>
            </a:pPr>
            <a:r>
              <a:rPr lang="el-GR" altLang="en-US" i="1" dirty="0" smtClean="0">
                <a:solidFill>
                  <a:schemeClr val="tx2"/>
                </a:solidFill>
                <a:latin typeface="Calibri" pitchFamily="34" charset="0"/>
                <a:ea typeface="Verdana" pitchFamily="34" charset="0"/>
                <a:cs typeface="Calibri" pitchFamily="34" charset="0"/>
              </a:rPr>
              <a:t>Το Ανώτατο</a:t>
            </a:r>
            <a:r>
              <a:rPr lang="en-US" altLang="en-US" i="1" dirty="0" smtClean="0">
                <a:solidFill>
                  <a:schemeClr val="tx2"/>
                </a:solidFill>
                <a:latin typeface="Calibri" pitchFamily="34" charset="0"/>
                <a:ea typeface="Verdana" pitchFamily="34" charset="0"/>
                <a:cs typeface="Calibri" pitchFamily="34" charset="0"/>
              </a:rPr>
              <a:t> </a:t>
            </a:r>
            <a:r>
              <a:rPr lang="el-GR" altLang="en-US" i="1" dirty="0" smtClean="0">
                <a:solidFill>
                  <a:schemeClr val="tx2"/>
                </a:solidFill>
                <a:latin typeface="Calibri" pitchFamily="34" charset="0"/>
                <a:ea typeface="Verdana" pitchFamily="34" charset="0"/>
                <a:cs typeface="Calibri" pitchFamily="34" charset="0"/>
              </a:rPr>
              <a:t>συνολικό επιλέξιμο ποσό, είναι αυτό που αντιστοιχεί σε 10 εταίρους</a:t>
            </a:r>
            <a:r>
              <a:rPr lang="en-US" altLang="en-US" i="1" u="sng" dirty="0" smtClean="0">
                <a:solidFill>
                  <a:schemeClr val="tx2"/>
                </a:solidFill>
                <a:latin typeface="Calibri" pitchFamily="34" charset="0"/>
                <a:ea typeface="Verdana" pitchFamily="34" charset="0"/>
                <a:cs typeface="Calibri" pitchFamily="34" charset="0"/>
              </a:rPr>
              <a:t>:  2</a:t>
            </a:r>
            <a:r>
              <a:rPr lang="el-GR" altLang="en-US" i="1" u="sng" dirty="0" smtClean="0">
                <a:solidFill>
                  <a:schemeClr val="tx2"/>
                </a:solidFill>
                <a:latin typeface="Calibri" pitchFamily="34" charset="0"/>
                <a:ea typeface="Verdana" pitchFamily="34" charset="0"/>
                <a:cs typeface="Calibri" pitchFamily="34" charset="0"/>
              </a:rPr>
              <a:t>.</a:t>
            </a:r>
            <a:r>
              <a:rPr lang="en-US" altLang="en-US" i="1" u="sng" dirty="0" smtClean="0">
                <a:solidFill>
                  <a:schemeClr val="tx2"/>
                </a:solidFill>
                <a:latin typeface="Calibri" pitchFamily="34" charset="0"/>
                <a:ea typeface="Verdana" pitchFamily="34" charset="0"/>
                <a:cs typeface="Calibri" pitchFamily="34" charset="0"/>
              </a:rPr>
              <a:t>750 </a:t>
            </a:r>
            <a:r>
              <a:rPr lang="el-GR" altLang="en-US" i="1" u="sng" dirty="0" smtClean="0">
                <a:solidFill>
                  <a:schemeClr val="tx2"/>
                </a:solidFill>
                <a:latin typeface="Calibri" pitchFamily="34" charset="0"/>
                <a:ea typeface="Verdana" pitchFamily="34" charset="0"/>
                <a:cs typeface="Calibri" pitchFamily="34" charset="0"/>
              </a:rPr>
              <a:t>€ το μήνα  </a:t>
            </a:r>
            <a:r>
              <a:rPr lang="el-GR" altLang="en-US" u="sng" dirty="0" smtClean="0">
                <a:solidFill>
                  <a:schemeClr val="tx2"/>
                </a:solidFill>
                <a:latin typeface="Calibri" pitchFamily="34" charset="0"/>
                <a:ea typeface="Verdana" pitchFamily="34" charset="0"/>
                <a:cs typeface="Calibri" pitchFamily="34" charset="0"/>
              </a:rPr>
              <a:t>ανά σχέδιο </a:t>
            </a:r>
          </a:p>
          <a:p>
            <a:pPr marL="514350" indent="-514350">
              <a:buNone/>
            </a:pPr>
            <a:r>
              <a:rPr lang="el-GR" altLang="en-US" b="1" dirty="0" smtClean="0">
                <a:solidFill>
                  <a:schemeClr val="tx2"/>
                </a:solidFill>
                <a:latin typeface="Calibri" pitchFamily="34" charset="0"/>
                <a:ea typeface="Verdana" pitchFamily="34" charset="0"/>
                <a:cs typeface="Calibri" pitchFamily="34" charset="0"/>
              </a:rPr>
              <a:t>-500 ευρώ το μήνα </a:t>
            </a:r>
            <a:r>
              <a:rPr lang="el-GR" altLang="en-US" dirty="0" smtClean="0">
                <a:solidFill>
                  <a:schemeClr val="tx2"/>
                </a:solidFill>
                <a:latin typeface="Calibri" pitchFamily="34" charset="0"/>
                <a:ea typeface="Verdana" pitchFamily="34" charset="0"/>
                <a:cs typeface="Calibri" pitchFamily="34" charset="0"/>
              </a:rPr>
              <a:t>για τον συντονιστή</a:t>
            </a:r>
          </a:p>
          <a:p>
            <a:pPr marL="514350" indent="-514350">
              <a:buNone/>
            </a:pPr>
            <a:r>
              <a:rPr lang="el-GR" altLang="en-US" b="1" dirty="0" smtClean="0">
                <a:solidFill>
                  <a:schemeClr val="tx2"/>
                </a:solidFill>
                <a:latin typeface="Calibri" pitchFamily="34" charset="0"/>
                <a:ea typeface="Verdana" pitchFamily="34" charset="0"/>
                <a:cs typeface="Calibri" pitchFamily="34" charset="0"/>
              </a:rPr>
              <a:t>-250 ευρώ το μήνα </a:t>
            </a:r>
            <a:r>
              <a:rPr lang="el-GR" altLang="en-US" dirty="0" smtClean="0">
                <a:solidFill>
                  <a:schemeClr val="tx2"/>
                </a:solidFill>
                <a:latin typeface="Calibri" pitchFamily="34" charset="0"/>
                <a:ea typeface="Verdana" pitchFamily="34" charset="0"/>
                <a:cs typeface="Calibri" pitchFamily="34" charset="0"/>
              </a:rPr>
              <a:t>για κάθε εταίρο</a:t>
            </a:r>
            <a:endParaRPr lang="en-US" altLang="en-US" dirty="0" smtClean="0">
              <a:solidFill>
                <a:schemeClr val="tx2"/>
              </a:solidFill>
              <a:latin typeface="Calibri" pitchFamily="34" charset="0"/>
              <a:ea typeface="Verdana" pitchFamily="34" charset="0"/>
              <a:cs typeface="Calibri" pitchFamily="34" charset="0"/>
            </a:endParaRPr>
          </a:p>
          <a:p>
            <a:pPr marL="514350" indent="-514350">
              <a:buNone/>
            </a:pPr>
            <a:endParaRPr lang="en-US" dirty="0" smtClean="0">
              <a:solidFill>
                <a:schemeClr val="tx2"/>
              </a:solidFill>
            </a:endParaRPr>
          </a:p>
          <a:p>
            <a:pPr>
              <a:buNone/>
            </a:pPr>
            <a:r>
              <a:rPr lang="el-GR" dirty="0" smtClean="0">
                <a:solidFill>
                  <a:schemeClr val="tx2"/>
                </a:solidFill>
              </a:rPr>
              <a:t>	Αποφασίζεται μεταξύ των εταίρων πώς θα γίνει η κατανομή του συνολικού ποσού</a:t>
            </a:r>
            <a:r>
              <a:rPr lang="en-US" dirty="0" smtClean="0">
                <a:solidFill>
                  <a:schemeClr val="tx2"/>
                </a:solidFill>
              </a:rPr>
              <a:t> </a:t>
            </a:r>
            <a:endParaRPr lang="el-GR" dirty="0" smtClean="0">
              <a:solidFill>
                <a:schemeClr val="tx2"/>
              </a:solidFill>
            </a:endParaRPr>
          </a:p>
          <a:p>
            <a:r>
              <a:rPr lang="el-GR" dirty="0" smtClean="0">
                <a:solidFill>
                  <a:srgbClr val="C00000"/>
                </a:solidFill>
              </a:rPr>
              <a:t>Αποζημίωση </a:t>
            </a:r>
            <a:r>
              <a:rPr lang="en-US" dirty="0" smtClean="0">
                <a:solidFill>
                  <a:srgbClr val="C00000"/>
                </a:solidFill>
              </a:rPr>
              <a:t>Project Manager </a:t>
            </a:r>
            <a:r>
              <a:rPr lang="el-GR" u="sng" dirty="0" smtClean="0">
                <a:solidFill>
                  <a:srgbClr val="C00000"/>
                </a:solidFill>
              </a:rPr>
              <a:t>του σχεδίου</a:t>
            </a:r>
            <a:r>
              <a:rPr lang="en-US" dirty="0" smtClean="0">
                <a:solidFill>
                  <a:srgbClr val="C00000"/>
                </a:solidFill>
              </a:rPr>
              <a:t>: </a:t>
            </a:r>
            <a:r>
              <a:rPr lang="el-GR" dirty="0" smtClean="0">
                <a:solidFill>
                  <a:schemeClr val="tx2"/>
                </a:solidFill>
              </a:rPr>
              <a:t>δεν προβλέπεται από το Πρόγραμμα ένα ανώτατο πόσο, θα πρέπει να αποφασιστεί μεταξύ των εταίρων</a:t>
            </a:r>
          </a:p>
        </p:txBody>
      </p:sp>
      <p:pic>
        <p:nvPicPr>
          <p:cNvPr id="4" name="4 - Εικόνα" descr="EU flag-Erasmus+_vect_POS.jpg"/>
          <p:cNvPicPr>
            <a:picLocks noChangeAspect="1"/>
          </p:cNvPicPr>
          <p:nvPr/>
        </p:nvPicPr>
        <p:blipFill>
          <a:blip r:embed="rId2" cstate="print"/>
          <a:stretch>
            <a:fillRect/>
          </a:stretch>
        </p:blipFill>
        <p:spPr>
          <a:xfrm>
            <a:off x="0" y="0"/>
            <a:ext cx="2677147" cy="764704"/>
          </a:xfrm>
          <a:prstGeom prst="rect">
            <a:avLst/>
          </a:prstGeom>
        </p:spPr>
      </p:pic>
      <p:pic>
        <p:nvPicPr>
          <p:cNvPr id="5" name="4 - Εικόνα" descr="iky.png"/>
          <p:cNvPicPr>
            <a:picLocks noChangeAspect="1"/>
          </p:cNvPicPr>
          <p:nvPr/>
        </p:nvPicPr>
        <p:blipFill>
          <a:blip r:embed="rId3" cstate="print"/>
          <a:stretch>
            <a:fillRect/>
          </a:stretch>
        </p:blipFill>
        <p:spPr>
          <a:xfrm>
            <a:off x="7953921" y="0"/>
            <a:ext cx="1190079" cy="1110045"/>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23528" y="980728"/>
            <a:ext cx="8820472" cy="5462067"/>
          </a:xfrm>
        </p:spPr>
        <p:txBody>
          <a:bodyPr>
            <a:noAutofit/>
          </a:bodyPr>
          <a:lstStyle/>
          <a:p>
            <a:pPr marL="514350" indent="-514350">
              <a:buFont typeface="+mj-lt"/>
              <a:buAutoNum type="arabicPeriod" startAt="2"/>
            </a:pPr>
            <a:r>
              <a:rPr lang="el-GR" altLang="en-US" sz="3800" b="1" dirty="0" smtClean="0">
                <a:solidFill>
                  <a:srgbClr val="C00000"/>
                </a:solidFill>
                <a:latin typeface="Calibri" pitchFamily="34" charset="0"/>
                <a:ea typeface="Calibri" pitchFamily="34" charset="0"/>
                <a:cs typeface="Calibri" pitchFamily="34" charset="0"/>
              </a:rPr>
              <a:t>Διεθνικές Συναντήσεις</a:t>
            </a:r>
          </a:p>
          <a:p>
            <a:pPr marL="514350" indent="-514350">
              <a:buNone/>
            </a:pPr>
            <a:r>
              <a:rPr lang="el-GR" altLang="en-US" sz="2500" dirty="0" smtClean="0">
                <a:solidFill>
                  <a:schemeClr val="tx2"/>
                </a:solidFill>
                <a:latin typeface="Calibri" pitchFamily="34" charset="0"/>
                <a:ea typeface="Verdana" pitchFamily="34" charset="0"/>
                <a:cs typeface="Calibri" pitchFamily="34" charset="0"/>
              </a:rPr>
              <a:t>Επιχορήγηση ανά συμμετέχοντα</a:t>
            </a:r>
          </a:p>
          <a:p>
            <a:pPr marL="514350" indent="-514350">
              <a:buNone/>
            </a:pPr>
            <a:r>
              <a:rPr lang="en-US" altLang="en-US" sz="2500" i="1" dirty="0" smtClean="0">
                <a:solidFill>
                  <a:schemeClr val="tx2"/>
                </a:solidFill>
                <a:latin typeface="Calibri" pitchFamily="34" charset="0"/>
                <a:ea typeface="Verdana" pitchFamily="34" charset="0"/>
                <a:cs typeface="Calibri" pitchFamily="34" charset="0"/>
              </a:rPr>
              <a:t>(</a:t>
            </a:r>
            <a:r>
              <a:rPr lang="el-GR" altLang="en-US" sz="2500" i="1" dirty="0" smtClean="0">
                <a:solidFill>
                  <a:schemeClr val="tx2"/>
                </a:solidFill>
                <a:latin typeface="Calibri" pitchFamily="34" charset="0"/>
                <a:ea typeface="Verdana" pitchFamily="34" charset="0"/>
                <a:cs typeface="Calibri" pitchFamily="34" charset="0"/>
              </a:rPr>
              <a:t>κόστος ταξιδίου</a:t>
            </a:r>
            <a:r>
              <a:rPr lang="en-US" altLang="en-US" sz="2500" i="1" dirty="0" smtClean="0">
                <a:solidFill>
                  <a:schemeClr val="tx2"/>
                </a:solidFill>
                <a:latin typeface="Calibri" pitchFamily="34" charset="0"/>
                <a:ea typeface="Verdana" pitchFamily="34" charset="0"/>
                <a:cs typeface="Calibri" pitchFamily="34" charset="0"/>
              </a:rPr>
              <a:t> &amp;</a:t>
            </a:r>
            <a:r>
              <a:rPr lang="el-GR" altLang="en-US" sz="2500" i="1" dirty="0" smtClean="0">
                <a:solidFill>
                  <a:schemeClr val="tx2"/>
                </a:solidFill>
                <a:latin typeface="Calibri" pitchFamily="34" charset="0"/>
                <a:ea typeface="Verdana" pitchFamily="34" charset="0"/>
                <a:cs typeface="Calibri" pitchFamily="34" charset="0"/>
              </a:rPr>
              <a:t> διαμονή/διαβίωση)</a:t>
            </a:r>
          </a:p>
          <a:p>
            <a:pPr marL="514350" indent="-514350">
              <a:buNone/>
            </a:pPr>
            <a:endParaRPr lang="el-GR" altLang="en-US" sz="2200" b="1" i="1" u="sng" dirty="0" smtClean="0">
              <a:solidFill>
                <a:schemeClr val="tx2"/>
              </a:solidFill>
              <a:latin typeface="Calibri" pitchFamily="34" charset="0"/>
              <a:ea typeface="Calibri" pitchFamily="34" charset="0"/>
              <a:cs typeface="Calibri" pitchFamily="34" charset="0"/>
            </a:endParaRPr>
          </a:p>
          <a:p>
            <a:pPr marL="514350" indent="-514350">
              <a:buNone/>
            </a:pPr>
            <a:r>
              <a:rPr lang="en-GB" altLang="en-US" sz="2200" b="1" i="1" u="sng" dirty="0" smtClean="0">
                <a:solidFill>
                  <a:schemeClr val="tx2"/>
                </a:solidFill>
                <a:latin typeface="Calibri" pitchFamily="34" charset="0"/>
                <a:ea typeface="Calibri" pitchFamily="34" charset="0"/>
                <a:cs typeface="Calibri" pitchFamily="34" charset="0"/>
              </a:rPr>
              <a:t>23</a:t>
            </a:r>
            <a:r>
              <a:rPr lang="el-GR" altLang="en-US" sz="2200" b="1" i="1" u="sng" dirty="0" smtClean="0">
                <a:solidFill>
                  <a:schemeClr val="tx2"/>
                </a:solidFill>
                <a:latin typeface="Calibri" pitchFamily="34" charset="0"/>
                <a:ea typeface="Calibri" pitchFamily="34" charset="0"/>
                <a:cs typeface="Calibri" pitchFamily="34" charset="0"/>
              </a:rPr>
              <a:t>.</a:t>
            </a:r>
            <a:r>
              <a:rPr lang="en-GB" altLang="en-US" sz="2200" b="1" i="1" u="sng" dirty="0" smtClean="0">
                <a:solidFill>
                  <a:schemeClr val="tx2"/>
                </a:solidFill>
                <a:latin typeface="Calibri" pitchFamily="34" charset="0"/>
                <a:ea typeface="Calibri" pitchFamily="34" charset="0"/>
                <a:cs typeface="Calibri" pitchFamily="34" charset="0"/>
              </a:rPr>
              <a:t>000 </a:t>
            </a:r>
            <a:r>
              <a:rPr lang="el-GR" altLang="en-US" sz="2200" b="1" i="1" u="sng" dirty="0" smtClean="0">
                <a:solidFill>
                  <a:schemeClr val="tx2"/>
                </a:solidFill>
                <a:latin typeface="Calibri" pitchFamily="34" charset="0"/>
                <a:ea typeface="Calibri" pitchFamily="34" charset="0"/>
                <a:cs typeface="Calibri" pitchFamily="34" charset="0"/>
              </a:rPr>
              <a:t>€ το χρόνο</a:t>
            </a:r>
            <a:r>
              <a:rPr lang="el-GR" altLang="en-US" sz="2200" i="1" dirty="0" smtClean="0">
                <a:solidFill>
                  <a:schemeClr val="tx2"/>
                </a:solidFill>
                <a:latin typeface="Calibri" pitchFamily="34" charset="0"/>
                <a:ea typeface="Calibri" pitchFamily="34" charset="0"/>
                <a:cs typeface="Calibri" pitchFamily="34" charset="0"/>
              </a:rPr>
              <a:t>, </a:t>
            </a:r>
            <a:r>
              <a:rPr lang="el-GR" altLang="en-US" sz="2200" i="1" dirty="0" err="1" smtClean="0">
                <a:solidFill>
                  <a:schemeClr val="tx2"/>
                </a:solidFill>
                <a:latin typeface="Calibri" pitchFamily="34" charset="0"/>
                <a:ea typeface="Calibri" pitchFamily="34" charset="0"/>
                <a:cs typeface="Calibri" pitchFamily="34" charset="0"/>
              </a:rPr>
              <a:t>κατ’ανώτατο</a:t>
            </a:r>
            <a:r>
              <a:rPr lang="el-GR" altLang="en-US" sz="2200" i="1" dirty="0" smtClean="0">
                <a:solidFill>
                  <a:schemeClr val="tx2"/>
                </a:solidFill>
                <a:latin typeface="Calibri" pitchFamily="34" charset="0"/>
                <a:ea typeface="Calibri" pitchFamily="34" charset="0"/>
                <a:cs typeface="Calibri" pitchFamily="34" charset="0"/>
              </a:rPr>
              <a:t> όριο</a:t>
            </a:r>
            <a:endParaRPr lang="el-GR" altLang="en-US" sz="2200" i="1" dirty="0" smtClean="0">
              <a:solidFill>
                <a:schemeClr val="tx2"/>
              </a:solidFill>
              <a:latin typeface="Calibri" pitchFamily="34" charset="0"/>
              <a:ea typeface="Verdana" pitchFamily="34" charset="0"/>
              <a:cs typeface="Verdana" pitchFamily="34" charset="0"/>
            </a:endParaRPr>
          </a:p>
          <a:p>
            <a:pPr marL="514350" indent="-514350">
              <a:buNone/>
            </a:pPr>
            <a:r>
              <a:rPr lang="el-GR" sz="2200" dirty="0" smtClean="0">
                <a:solidFill>
                  <a:schemeClr val="tx2"/>
                </a:solidFill>
              </a:rPr>
              <a:t>Ενιαίο ποσό (περιλαμβάνει κόστος ταξιδίου &amp; </a:t>
            </a:r>
            <a:r>
              <a:rPr lang="en-US" sz="2200" dirty="0" smtClean="0">
                <a:solidFill>
                  <a:schemeClr val="tx2"/>
                </a:solidFill>
              </a:rPr>
              <a:t> </a:t>
            </a:r>
            <a:r>
              <a:rPr lang="el-GR" sz="2200" dirty="0" smtClean="0">
                <a:solidFill>
                  <a:schemeClr val="tx2"/>
                </a:solidFill>
              </a:rPr>
              <a:t>δαπάνες διαμονής και διαβίωσης)</a:t>
            </a:r>
          </a:p>
          <a:p>
            <a:pPr algn="just"/>
            <a:r>
              <a:rPr lang="el-GR" sz="2200" dirty="0" smtClean="0">
                <a:solidFill>
                  <a:schemeClr val="tx2"/>
                </a:solidFill>
              </a:rPr>
              <a:t>Από 100-1999 </a:t>
            </a:r>
            <a:r>
              <a:rPr lang="el-GR" sz="2200" dirty="0" err="1" smtClean="0">
                <a:solidFill>
                  <a:schemeClr val="tx2"/>
                </a:solidFill>
              </a:rPr>
              <a:t>χλμ</a:t>
            </a:r>
            <a:r>
              <a:rPr lang="en-US" sz="2200" dirty="0" smtClean="0">
                <a:solidFill>
                  <a:schemeClr val="tx2"/>
                </a:solidFill>
              </a:rPr>
              <a:t>:</a:t>
            </a:r>
            <a:r>
              <a:rPr lang="en-US" sz="2200" b="1" dirty="0" smtClean="0">
                <a:solidFill>
                  <a:schemeClr val="tx2"/>
                </a:solidFill>
              </a:rPr>
              <a:t> 575 </a:t>
            </a:r>
            <a:r>
              <a:rPr lang="el-GR" sz="2200" dirty="0" smtClean="0">
                <a:solidFill>
                  <a:schemeClr val="tx2"/>
                </a:solidFill>
              </a:rPr>
              <a:t>ευρώ ανά συμμετέχοντα, ανά συνάντηση</a:t>
            </a:r>
          </a:p>
          <a:p>
            <a:pPr algn="just"/>
            <a:r>
              <a:rPr lang="el-GR" sz="2200" dirty="0" smtClean="0">
                <a:solidFill>
                  <a:schemeClr val="tx2"/>
                </a:solidFill>
              </a:rPr>
              <a:t>Από 2000 </a:t>
            </a:r>
            <a:r>
              <a:rPr lang="el-GR" sz="2200" dirty="0" err="1" smtClean="0">
                <a:solidFill>
                  <a:schemeClr val="tx2"/>
                </a:solidFill>
              </a:rPr>
              <a:t>χλμ</a:t>
            </a:r>
            <a:r>
              <a:rPr lang="el-GR" sz="2200" dirty="0" smtClean="0">
                <a:solidFill>
                  <a:schemeClr val="tx2"/>
                </a:solidFill>
              </a:rPr>
              <a:t> και πάνω</a:t>
            </a:r>
            <a:r>
              <a:rPr lang="en-US" sz="2200" dirty="0" smtClean="0">
                <a:solidFill>
                  <a:schemeClr val="tx2"/>
                </a:solidFill>
              </a:rPr>
              <a:t>:</a:t>
            </a:r>
            <a:r>
              <a:rPr lang="en-US" sz="2200" b="1" dirty="0" smtClean="0">
                <a:solidFill>
                  <a:schemeClr val="tx2"/>
                </a:solidFill>
              </a:rPr>
              <a:t> 760 </a:t>
            </a:r>
            <a:r>
              <a:rPr lang="el-GR" sz="2200" dirty="0" smtClean="0">
                <a:solidFill>
                  <a:schemeClr val="tx2"/>
                </a:solidFill>
              </a:rPr>
              <a:t>ευρώ ανά συμμετέχοντα, ανά συνάντηση</a:t>
            </a:r>
          </a:p>
          <a:p>
            <a:pPr>
              <a:buNone/>
            </a:pPr>
            <a:r>
              <a:rPr lang="el-GR" sz="2200" u="sng" dirty="0" smtClean="0">
                <a:solidFill>
                  <a:srgbClr val="C00000"/>
                </a:solidFill>
              </a:rPr>
              <a:t>Υπολογισμός χιλιομετρικής απόστασης με βάση τον </a:t>
            </a:r>
            <a:r>
              <a:rPr lang="en-US" sz="2200" u="sng" dirty="0" smtClean="0">
                <a:solidFill>
                  <a:srgbClr val="C00000"/>
                </a:solidFill>
              </a:rPr>
              <a:t>online </a:t>
            </a:r>
            <a:r>
              <a:rPr lang="el-GR" sz="2200" u="sng" dirty="0" smtClean="0">
                <a:solidFill>
                  <a:srgbClr val="C00000"/>
                </a:solidFill>
              </a:rPr>
              <a:t>μετρητή</a:t>
            </a:r>
          </a:p>
          <a:p>
            <a:pPr>
              <a:buNone/>
            </a:pPr>
            <a:r>
              <a:rPr lang="el-GR" sz="2200" u="sng" dirty="0" smtClean="0">
                <a:solidFill>
                  <a:srgbClr val="C00000"/>
                </a:solidFill>
              </a:rPr>
              <a:t>απόστασης  </a:t>
            </a:r>
            <a:endParaRPr lang="en-US" sz="2200" u="sng" dirty="0" smtClean="0">
              <a:solidFill>
                <a:srgbClr val="C00000"/>
              </a:solidFill>
            </a:endParaRPr>
          </a:p>
          <a:p>
            <a:pPr>
              <a:buNone/>
            </a:pPr>
            <a:r>
              <a:rPr lang="en-US" sz="2200" u="sng" dirty="0" smtClean="0">
                <a:solidFill>
                  <a:srgbClr val="C00000"/>
                </a:solidFill>
              </a:rPr>
              <a:t>(Distance calculator: </a:t>
            </a:r>
            <a:r>
              <a:rPr lang="en-US" sz="2200" u="sng" dirty="0" smtClean="0">
                <a:solidFill>
                  <a:srgbClr val="C00000"/>
                </a:solidFill>
                <a:hlinkClick r:id="rId2"/>
              </a:rPr>
              <a:t>http://ec.europa.eu/programmes/erasmus-plus/tools/distance_en.htm</a:t>
            </a:r>
            <a:r>
              <a:rPr lang="en-US" sz="2200" u="sng" dirty="0" smtClean="0">
                <a:solidFill>
                  <a:srgbClr val="C00000"/>
                </a:solidFill>
              </a:rPr>
              <a:t>)</a:t>
            </a:r>
          </a:p>
          <a:p>
            <a:pPr>
              <a:buNone/>
            </a:pPr>
            <a:endParaRPr lang="el-GR" sz="2200" u="sng" dirty="0" smtClean="0">
              <a:solidFill>
                <a:srgbClr val="C00000"/>
              </a:solidFill>
            </a:endParaRPr>
          </a:p>
        </p:txBody>
      </p:sp>
      <p:pic>
        <p:nvPicPr>
          <p:cNvPr id="4" name="4 - Εικόνα" descr="EU flag-Erasmus+_vect_POS.jpg"/>
          <p:cNvPicPr>
            <a:picLocks noChangeAspect="1"/>
          </p:cNvPicPr>
          <p:nvPr/>
        </p:nvPicPr>
        <p:blipFill>
          <a:blip r:embed="rId3" cstate="print"/>
          <a:stretch>
            <a:fillRect/>
          </a:stretch>
        </p:blipFill>
        <p:spPr>
          <a:xfrm>
            <a:off x="0" y="0"/>
            <a:ext cx="2677147" cy="764704"/>
          </a:xfrm>
          <a:prstGeom prst="rect">
            <a:avLst/>
          </a:prstGeom>
        </p:spPr>
      </p:pic>
      <p:pic>
        <p:nvPicPr>
          <p:cNvPr id="5" name="4 - Εικόνα" descr="iky.png"/>
          <p:cNvPicPr>
            <a:picLocks noChangeAspect="1"/>
          </p:cNvPicPr>
          <p:nvPr/>
        </p:nvPicPr>
        <p:blipFill>
          <a:blip r:embed="rId4" cstate="print"/>
          <a:stretch>
            <a:fillRect/>
          </a:stretch>
        </p:blipFill>
        <p:spPr>
          <a:xfrm>
            <a:off x="7953921" y="0"/>
            <a:ext cx="1190079" cy="111004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3531</TotalTime>
  <Words>1824</Words>
  <Application>Microsoft Office PowerPoint</Application>
  <PresentationFormat>Προβολή στην οθόνη (4:3)</PresentationFormat>
  <Paragraphs>250</Paragraphs>
  <Slides>25</Slides>
  <Notes>3</Notes>
  <HiddenSlides>0</HiddenSlides>
  <MMClips>0</MMClips>
  <ScaleCrop>false</ScaleCrop>
  <HeadingPairs>
    <vt:vector size="4" baseType="variant">
      <vt:variant>
        <vt:lpstr>Θέμα</vt:lpstr>
      </vt:variant>
      <vt:variant>
        <vt:i4>1</vt:i4>
      </vt:variant>
      <vt:variant>
        <vt:lpstr>Τίτλοι διαφανειών</vt:lpstr>
      </vt:variant>
      <vt:variant>
        <vt:i4>25</vt:i4>
      </vt:variant>
    </vt:vector>
  </HeadingPairs>
  <TitlesOfParts>
    <vt:vector size="26" baseType="lpstr">
      <vt:lpstr>Θέμα του Office</vt:lpstr>
      <vt:lpstr>ERASMUS +/Ανώτατη Εκπαίδευση Στρατηγικές Συμπράξεις: Οδηγίες διαχείρισης  </vt:lpstr>
      <vt:lpstr>Διαφάνεια 2</vt:lpstr>
      <vt:lpstr>Βασικά χαρακτηριστικά </vt:lpstr>
      <vt:lpstr>Διαφάνεια 4</vt:lpstr>
      <vt:lpstr>Σύμβαση </vt:lpstr>
      <vt:lpstr>Διαφάνεια 6</vt:lpstr>
      <vt:lpstr>Διαφάνεια 7</vt:lpstr>
      <vt:lpstr>ΟΙΚΟΝΟΜΙΚΗ ΔΙΑΧΕΙΡΙΣΗ</vt:lpstr>
      <vt:lpstr>Διαφάνεια 9</vt:lpstr>
      <vt:lpstr>Διαφάνεια 10</vt:lpstr>
      <vt:lpstr>3. Πνευματικά προϊόντα</vt:lpstr>
      <vt:lpstr>Διαφάνεια 12</vt:lpstr>
      <vt:lpstr>4. Εκδηλώσεις διάδοσης αποτελεσμάτων</vt:lpstr>
      <vt:lpstr>5. Δραστηριότητες μάθησης/επιμόρφωσης</vt:lpstr>
      <vt:lpstr>6.Eιδικές κατ’εξαίρεση δαπάνες</vt:lpstr>
      <vt:lpstr>Χρηματοδότηση</vt:lpstr>
      <vt:lpstr>Ενδιάμεση Έκθεση &amp; Τελικός απολογισμός</vt:lpstr>
      <vt:lpstr>Μεταφορές κονδυλίων</vt:lpstr>
      <vt:lpstr>Απαιτούμενα Παραστατικά</vt:lpstr>
      <vt:lpstr>Ποιότητα της υλοποίησης του σχεδίου </vt:lpstr>
      <vt:lpstr>Τελική έκθεση</vt:lpstr>
      <vt:lpstr> Δραστηριότητες μάθησης, διδασκαλίας, επιμόρφωσης </vt:lpstr>
      <vt:lpstr>  Δραστηριότητες διάδοσης αποτελεσμάτων  </vt:lpstr>
      <vt:lpstr>Μείωση επιχορήγησης λόγω μη προσήκουσας, μερικής ή καθυστερημένης υλοποίησης του σχεδίου</vt:lpstr>
      <vt:lpstr>Διαφάνεια 25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maragos dimitris</dc:creator>
  <cp:lastModifiedBy>MAYROGIORGOU ELENH</cp:lastModifiedBy>
  <cp:revision>484</cp:revision>
  <dcterms:created xsi:type="dcterms:W3CDTF">2013-11-21T12:12:21Z</dcterms:created>
  <dcterms:modified xsi:type="dcterms:W3CDTF">2014-10-16T09:13:25Z</dcterms:modified>
</cp:coreProperties>
</file>