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layout5.xml" ContentType="application/vnd.openxmlformats-officedocument.drawingml.diagramLayout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diagrams/layout4.xml" ContentType="application/vnd.openxmlformats-officedocument.drawingml.diagramLayout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82" r:id="rId11"/>
    <p:sldId id="284" r:id="rId12"/>
    <p:sldId id="285" r:id="rId13"/>
    <p:sldId id="286" r:id="rId14"/>
    <p:sldId id="289" r:id="rId15"/>
    <p:sldId id="307" r:id="rId16"/>
    <p:sldId id="290" r:id="rId17"/>
    <p:sldId id="309" r:id="rId18"/>
    <p:sldId id="291" r:id="rId19"/>
    <p:sldId id="292" r:id="rId20"/>
    <p:sldId id="293" r:id="rId21"/>
    <p:sldId id="294" r:id="rId22"/>
    <p:sldId id="295" r:id="rId23"/>
    <p:sldId id="300" r:id="rId24"/>
    <p:sldId id="301" r:id="rId25"/>
    <p:sldId id="302" r:id="rId26"/>
    <p:sldId id="304" r:id="rId27"/>
    <p:sldId id="305" r:id="rId28"/>
  </p:sldIdLst>
  <p:sldSz cx="9144000" cy="6858000" type="screen4x3"/>
  <p:notesSz cx="6797675" cy="992822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AF67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4" autoAdjust="0"/>
    <p:restoredTop sz="90409" autoAdjust="0"/>
  </p:normalViewPr>
  <p:slideViewPr>
    <p:cSldViewPr>
      <p:cViewPr varScale="1">
        <p:scale>
          <a:sx n="98" d="100"/>
          <a:sy n="98" d="100"/>
        </p:scale>
        <p:origin x="-3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16D78E-0EB3-4C5B-B1E1-FE473CE6FC5E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679957AE-B13D-4FB8-B2A7-5B1DF9682C97}">
      <dgm:prSet phldrT="[Text]" custT="1"/>
      <dgm:spPr/>
      <dgm:t>
        <a:bodyPr/>
        <a:lstStyle/>
        <a:p>
          <a:r>
            <a:rPr lang="el-GR" sz="1200" dirty="0" smtClean="0"/>
            <a:t>στα κονδύλια οποιασδήποτε άλλης κατηγορίας </a:t>
          </a:r>
          <a:r>
            <a:rPr lang="el-GR" sz="1200" b="1" dirty="0" smtClean="0"/>
            <a:t>με εξαίρεση τις κατηγορίες που αφορούν   τις δαπάνες διαχείρισης και υλοποίησης Σχεδίου και τις  Ειδικές Κατηγορίες Δαπανών κατ’ Εξαίρεση</a:t>
          </a:r>
          <a:r>
            <a:rPr lang="el-GR" sz="1800" dirty="0" smtClean="0"/>
            <a:t>.</a:t>
          </a:r>
          <a:endParaRPr lang="fr-BE" sz="1800" dirty="0"/>
        </a:p>
      </dgm:t>
    </dgm:pt>
    <dgm:pt modelId="{BE1AF7F5-8CEA-4CD7-9A6E-166CFBE4CFA4}" type="parTrans" cxnId="{B0A97F44-D6B9-4944-AEBD-F15BD27B884D}">
      <dgm:prSet/>
      <dgm:spPr/>
      <dgm:t>
        <a:bodyPr/>
        <a:lstStyle/>
        <a:p>
          <a:endParaRPr lang="fr-BE"/>
        </a:p>
      </dgm:t>
    </dgm:pt>
    <dgm:pt modelId="{79E35133-4159-41CF-BFFC-EB696A3E094E}" type="sibTrans" cxnId="{B0A97F44-D6B9-4944-AEBD-F15BD27B884D}">
      <dgm:prSet/>
      <dgm:spPr/>
      <dgm:t>
        <a:bodyPr/>
        <a:lstStyle/>
        <a:p>
          <a:endParaRPr lang="fr-BE"/>
        </a:p>
      </dgm:t>
    </dgm:pt>
    <dgm:pt modelId="{C77EFB55-7E57-4617-8304-05B6CAB9C355}">
      <dgm:prSet/>
      <dgm:spPr>
        <a:solidFill>
          <a:schemeClr val="bg1"/>
        </a:solidFill>
        <a:ln>
          <a:solidFill>
            <a:srgbClr val="0070C0"/>
          </a:solidFill>
        </a:ln>
      </dgm:spPr>
      <dgm:t>
        <a:bodyPr/>
        <a:lstStyle/>
        <a:p>
          <a:r>
            <a:rPr lang="el-GR" b="1" dirty="0" smtClean="0">
              <a:solidFill>
                <a:schemeClr val="tx1"/>
              </a:solidFill>
            </a:rPr>
            <a:t>Διαχείρισης και Υλοποίησης</a:t>
          </a:r>
          <a:endParaRPr lang="fr-BE" b="1" dirty="0">
            <a:solidFill>
              <a:schemeClr val="tx1"/>
            </a:solidFill>
          </a:endParaRPr>
        </a:p>
      </dgm:t>
    </dgm:pt>
    <dgm:pt modelId="{0653C488-B02D-411F-9097-F206DD8E442F}" type="parTrans" cxnId="{0B074AD0-E3CA-44F5-A9ED-B42368E7DBF7}">
      <dgm:prSet/>
      <dgm:spPr/>
      <dgm:t>
        <a:bodyPr/>
        <a:lstStyle/>
        <a:p>
          <a:endParaRPr lang="fr-BE"/>
        </a:p>
      </dgm:t>
    </dgm:pt>
    <dgm:pt modelId="{DEF7F182-7BE0-4CF2-90AD-9573FBE4AA78}" type="sibTrans" cxnId="{0B074AD0-E3CA-44F5-A9ED-B42368E7DBF7}">
      <dgm:prSet/>
      <dgm:spPr/>
      <dgm:t>
        <a:bodyPr/>
        <a:lstStyle/>
        <a:p>
          <a:endParaRPr lang="fr-BE"/>
        </a:p>
      </dgm:t>
    </dgm:pt>
    <dgm:pt modelId="{254FE7CA-2448-480B-94B5-146AA32EFA0D}">
      <dgm:prSet/>
      <dgm:spPr>
        <a:solidFill>
          <a:schemeClr val="bg1"/>
        </a:solidFill>
        <a:ln>
          <a:solidFill>
            <a:srgbClr val="0070C0"/>
          </a:solidFill>
        </a:ln>
      </dgm:spPr>
      <dgm:t>
        <a:bodyPr/>
        <a:lstStyle/>
        <a:p>
          <a:r>
            <a:rPr lang="el-GR" b="1" dirty="0" smtClean="0">
              <a:solidFill>
                <a:schemeClr val="tx1"/>
              </a:solidFill>
            </a:rPr>
            <a:t>των Διεθνικών Συναντήσεων</a:t>
          </a:r>
          <a:endParaRPr lang="fr-BE" b="1" dirty="0">
            <a:solidFill>
              <a:schemeClr val="tx1"/>
            </a:solidFill>
          </a:endParaRPr>
        </a:p>
      </dgm:t>
    </dgm:pt>
    <dgm:pt modelId="{5EFBD8A0-900C-4214-99B8-17BB17ABF480}" type="parTrans" cxnId="{553616E8-4274-4320-9373-C8300572B027}">
      <dgm:prSet/>
      <dgm:spPr/>
      <dgm:t>
        <a:bodyPr/>
        <a:lstStyle/>
        <a:p>
          <a:endParaRPr lang="fr-BE"/>
        </a:p>
      </dgm:t>
    </dgm:pt>
    <dgm:pt modelId="{5A4713BD-60F4-4206-AB3F-10DAD31D3C87}" type="sibTrans" cxnId="{553616E8-4274-4320-9373-C8300572B027}">
      <dgm:prSet/>
      <dgm:spPr/>
      <dgm:t>
        <a:bodyPr/>
        <a:lstStyle/>
        <a:p>
          <a:endParaRPr lang="fr-BE"/>
        </a:p>
      </dgm:t>
    </dgm:pt>
    <dgm:pt modelId="{F2E6BBB0-21B0-46F8-902A-87E8C6C3B99E}">
      <dgm:prSet/>
      <dgm:spPr>
        <a:solidFill>
          <a:schemeClr val="bg1"/>
        </a:solidFill>
        <a:ln>
          <a:solidFill>
            <a:srgbClr val="0070C0"/>
          </a:solidFill>
        </a:ln>
      </dgm:spPr>
      <dgm:t>
        <a:bodyPr/>
        <a:lstStyle/>
        <a:p>
          <a:r>
            <a:rPr lang="el-GR" b="1" dirty="0" smtClean="0">
              <a:solidFill>
                <a:schemeClr val="tx1"/>
              </a:solidFill>
            </a:rPr>
            <a:t>των Πνευματικών Προϊόντων</a:t>
          </a:r>
          <a:endParaRPr lang="fr-BE" b="1" dirty="0">
            <a:solidFill>
              <a:schemeClr val="tx1"/>
            </a:solidFill>
          </a:endParaRPr>
        </a:p>
      </dgm:t>
    </dgm:pt>
    <dgm:pt modelId="{6D62864F-57E3-4104-9FB4-F0BAA50CB62D}" type="parTrans" cxnId="{30141028-FC8D-4050-B5E2-3A951A4FD962}">
      <dgm:prSet/>
      <dgm:spPr/>
      <dgm:t>
        <a:bodyPr/>
        <a:lstStyle/>
        <a:p>
          <a:endParaRPr lang="fr-BE"/>
        </a:p>
      </dgm:t>
    </dgm:pt>
    <dgm:pt modelId="{09163BEA-BD59-4756-9C2F-82D5CAF341BC}" type="sibTrans" cxnId="{30141028-FC8D-4050-B5E2-3A951A4FD962}">
      <dgm:prSet/>
      <dgm:spPr/>
      <dgm:t>
        <a:bodyPr/>
        <a:lstStyle/>
        <a:p>
          <a:endParaRPr lang="fr-BE"/>
        </a:p>
      </dgm:t>
    </dgm:pt>
    <dgm:pt modelId="{224CE251-8D1F-4032-8528-A808B78C6DAC}">
      <dgm:prSet/>
      <dgm:spPr>
        <a:solidFill>
          <a:schemeClr val="bg1"/>
        </a:solidFill>
        <a:ln>
          <a:solidFill>
            <a:srgbClr val="0070C0"/>
          </a:solidFill>
        </a:ln>
      </dgm:spPr>
      <dgm:t>
        <a:bodyPr/>
        <a:lstStyle/>
        <a:p>
          <a:r>
            <a:rPr lang="el-GR" b="1" dirty="0" smtClean="0">
              <a:solidFill>
                <a:schemeClr val="tx1"/>
              </a:solidFill>
            </a:rPr>
            <a:t>των Πολλαπλασιαστικών Δράσεων</a:t>
          </a:r>
          <a:endParaRPr lang="fr-BE" b="1" dirty="0">
            <a:solidFill>
              <a:schemeClr val="tx1"/>
            </a:solidFill>
          </a:endParaRPr>
        </a:p>
      </dgm:t>
    </dgm:pt>
    <dgm:pt modelId="{C7DC7CAB-E709-4429-8573-2A752054D3A6}" type="parTrans" cxnId="{F4A82B82-2261-45A7-A952-1B2412B876AA}">
      <dgm:prSet/>
      <dgm:spPr/>
      <dgm:t>
        <a:bodyPr/>
        <a:lstStyle/>
        <a:p>
          <a:endParaRPr lang="fr-BE"/>
        </a:p>
      </dgm:t>
    </dgm:pt>
    <dgm:pt modelId="{2AB651B1-6B1F-4B68-805E-AE6D632E43CB}" type="sibTrans" cxnId="{F4A82B82-2261-45A7-A952-1B2412B876AA}">
      <dgm:prSet/>
      <dgm:spPr/>
      <dgm:t>
        <a:bodyPr/>
        <a:lstStyle/>
        <a:p>
          <a:endParaRPr lang="fr-BE"/>
        </a:p>
      </dgm:t>
    </dgm:pt>
    <dgm:pt modelId="{12F7A9DC-8C73-4DF7-91D2-E49E8CADA51F}">
      <dgm:prSet/>
      <dgm:spPr>
        <a:solidFill>
          <a:schemeClr val="bg1"/>
        </a:solidFill>
        <a:ln>
          <a:solidFill>
            <a:srgbClr val="0070C0"/>
          </a:solidFill>
        </a:ln>
      </dgm:spPr>
      <dgm:t>
        <a:bodyPr/>
        <a:lstStyle/>
        <a:p>
          <a:r>
            <a:rPr lang="el-GR" b="1" dirty="0" smtClean="0">
              <a:solidFill>
                <a:schemeClr val="tx1"/>
              </a:solidFill>
            </a:rPr>
            <a:t>των Διεθνικών Δραστηριοτήτων Μάθησης/Διδασκαλίας/ Επιμόρφωσης</a:t>
          </a:r>
          <a:endParaRPr lang="fr-BE" b="1" dirty="0">
            <a:solidFill>
              <a:schemeClr val="tx1"/>
            </a:solidFill>
          </a:endParaRPr>
        </a:p>
      </dgm:t>
    </dgm:pt>
    <dgm:pt modelId="{F0F523E3-2ABB-42A0-B1F1-0B447DC5DB66}" type="parTrans" cxnId="{2317BF15-4501-4C38-A88F-04AA294299C8}">
      <dgm:prSet/>
      <dgm:spPr/>
      <dgm:t>
        <a:bodyPr/>
        <a:lstStyle/>
        <a:p>
          <a:endParaRPr lang="fr-BE"/>
        </a:p>
      </dgm:t>
    </dgm:pt>
    <dgm:pt modelId="{7EFC4840-615E-4231-992B-2461EBC91327}" type="sibTrans" cxnId="{2317BF15-4501-4C38-A88F-04AA294299C8}">
      <dgm:prSet/>
      <dgm:spPr/>
      <dgm:t>
        <a:bodyPr/>
        <a:lstStyle/>
        <a:p>
          <a:endParaRPr lang="fr-BE"/>
        </a:p>
      </dgm:t>
    </dgm:pt>
    <dgm:pt modelId="{4BDAAA0E-B91A-4344-BB5A-42D273AC59C3}">
      <dgm:prSet/>
      <dgm:spPr>
        <a:solidFill>
          <a:schemeClr val="bg1"/>
        </a:solidFill>
        <a:ln>
          <a:solidFill>
            <a:srgbClr val="0070C0"/>
          </a:solidFill>
        </a:ln>
      </dgm:spPr>
      <dgm:t>
        <a:bodyPr/>
        <a:lstStyle/>
        <a:p>
          <a:r>
            <a:rPr lang="el-GR" b="1" dirty="0" smtClean="0">
              <a:solidFill>
                <a:schemeClr val="tx1"/>
              </a:solidFill>
            </a:rPr>
            <a:t>των Ειδικών Κατηγοριών Δαπανών κατ’ Εξαίρεση</a:t>
          </a:r>
          <a:endParaRPr lang="fr-BE" b="1" dirty="0">
            <a:solidFill>
              <a:schemeClr val="tx1"/>
            </a:solidFill>
          </a:endParaRPr>
        </a:p>
      </dgm:t>
    </dgm:pt>
    <dgm:pt modelId="{C006D0BD-BEC5-4556-BE06-338E23A1A4EE}" type="parTrans" cxnId="{40584438-9BE0-4A32-889F-D4F528667C93}">
      <dgm:prSet/>
      <dgm:spPr/>
      <dgm:t>
        <a:bodyPr/>
        <a:lstStyle/>
        <a:p>
          <a:endParaRPr lang="fr-BE"/>
        </a:p>
      </dgm:t>
    </dgm:pt>
    <dgm:pt modelId="{B30D98FB-C89F-4B59-BF2A-A7C757DAC683}" type="sibTrans" cxnId="{40584438-9BE0-4A32-889F-D4F528667C93}">
      <dgm:prSet/>
      <dgm:spPr/>
      <dgm:t>
        <a:bodyPr/>
        <a:lstStyle/>
        <a:p>
          <a:endParaRPr lang="fr-BE"/>
        </a:p>
      </dgm:t>
    </dgm:pt>
    <dgm:pt modelId="{198D3227-1496-4F1C-A93A-C23ACFB28AFA}">
      <dgm:prSet/>
      <dgm:spPr/>
      <dgm:t>
        <a:bodyPr/>
        <a:lstStyle/>
        <a:p>
          <a:endParaRPr lang="el-GR"/>
        </a:p>
      </dgm:t>
    </dgm:pt>
    <dgm:pt modelId="{3E2CAE3E-4A72-4852-A579-FC3A884233AA}" type="parTrans" cxnId="{80205276-395A-4782-AAED-2731AEE1D4B4}">
      <dgm:prSet/>
      <dgm:spPr/>
      <dgm:t>
        <a:bodyPr/>
        <a:lstStyle/>
        <a:p>
          <a:endParaRPr lang="fr-BE"/>
        </a:p>
      </dgm:t>
    </dgm:pt>
    <dgm:pt modelId="{A8C296E3-A74B-4CC1-886B-10DCC687B335}" type="sibTrans" cxnId="{80205276-395A-4782-AAED-2731AEE1D4B4}">
      <dgm:prSet/>
      <dgm:spPr/>
      <dgm:t>
        <a:bodyPr/>
        <a:lstStyle/>
        <a:p>
          <a:endParaRPr lang="fr-BE"/>
        </a:p>
      </dgm:t>
    </dgm:pt>
    <dgm:pt modelId="{BA39FE40-859C-42DC-BACC-3B468F7FD839}">
      <dgm:prSet/>
      <dgm:spPr/>
      <dgm:t>
        <a:bodyPr/>
        <a:lstStyle/>
        <a:p>
          <a:endParaRPr lang="el-GR"/>
        </a:p>
      </dgm:t>
    </dgm:pt>
    <dgm:pt modelId="{B267AACB-07B2-42B7-A8F9-127B244CB61B}" type="parTrans" cxnId="{2FEC5F82-88A9-4E9E-BD81-9737BB60638D}">
      <dgm:prSet/>
      <dgm:spPr/>
      <dgm:t>
        <a:bodyPr/>
        <a:lstStyle/>
        <a:p>
          <a:endParaRPr lang="fr-BE"/>
        </a:p>
      </dgm:t>
    </dgm:pt>
    <dgm:pt modelId="{E7FFF242-1F96-4D76-9659-AE758085D9F3}" type="sibTrans" cxnId="{2FEC5F82-88A9-4E9E-BD81-9737BB60638D}">
      <dgm:prSet/>
      <dgm:spPr/>
      <dgm:t>
        <a:bodyPr/>
        <a:lstStyle/>
        <a:p>
          <a:endParaRPr lang="fr-BE"/>
        </a:p>
      </dgm:t>
    </dgm:pt>
    <dgm:pt modelId="{1FC6F27F-F505-4556-B78B-B13D727BF060}">
      <dgm:prSet/>
      <dgm:spPr/>
      <dgm:t>
        <a:bodyPr/>
        <a:lstStyle/>
        <a:p>
          <a:endParaRPr lang="el-GR"/>
        </a:p>
      </dgm:t>
    </dgm:pt>
    <dgm:pt modelId="{363497E4-93F4-4A49-96FB-6DECF8469CEB}" type="parTrans" cxnId="{03B26673-AF34-4B38-BF13-03C1054C8D54}">
      <dgm:prSet/>
      <dgm:spPr/>
      <dgm:t>
        <a:bodyPr/>
        <a:lstStyle/>
        <a:p>
          <a:endParaRPr lang="fr-BE"/>
        </a:p>
      </dgm:t>
    </dgm:pt>
    <dgm:pt modelId="{09C80865-AD6D-4439-AB0B-90B781BCEAAA}" type="sibTrans" cxnId="{03B26673-AF34-4B38-BF13-03C1054C8D54}">
      <dgm:prSet/>
      <dgm:spPr/>
      <dgm:t>
        <a:bodyPr/>
        <a:lstStyle/>
        <a:p>
          <a:endParaRPr lang="fr-BE"/>
        </a:p>
      </dgm:t>
    </dgm:pt>
    <dgm:pt modelId="{6CAC3D52-18E6-4CAF-8CC9-DB77471E1A69}">
      <dgm:prSet custT="1"/>
      <dgm:spPr/>
      <dgm:t>
        <a:bodyPr/>
        <a:lstStyle/>
        <a:p>
          <a:endParaRPr lang="el-GR"/>
        </a:p>
      </dgm:t>
    </dgm:pt>
    <dgm:pt modelId="{571A57B1-6229-4DA1-9A17-CEB152006218}" type="parTrans" cxnId="{AC124EA6-9008-481D-B186-EC58E4B640E5}">
      <dgm:prSet/>
      <dgm:spPr/>
      <dgm:t>
        <a:bodyPr/>
        <a:lstStyle/>
        <a:p>
          <a:endParaRPr lang="fr-BE"/>
        </a:p>
      </dgm:t>
    </dgm:pt>
    <dgm:pt modelId="{8DD93715-C768-4285-B9A9-81CC1CC30015}" type="sibTrans" cxnId="{AC124EA6-9008-481D-B186-EC58E4B640E5}">
      <dgm:prSet/>
      <dgm:spPr/>
      <dgm:t>
        <a:bodyPr/>
        <a:lstStyle/>
        <a:p>
          <a:endParaRPr lang="fr-BE"/>
        </a:p>
      </dgm:t>
    </dgm:pt>
    <dgm:pt modelId="{0035C5FF-3954-4409-9E85-D0CBF19DFCD0}">
      <dgm:prSet custT="1"/>
      <dgm:spPr/>
      <dgm:t>
        <a:bodyPr/>
        <a:lstStyle/>
        <a:p>
          <a:endParaRPr lang="el-GR"/>
        </a:p>
      </dgm:t>
    </dgm:pt>
    <dgm:pt modelId="{5D0D5041-97D9-464C-A53F-7AC9F02A7426}" type="parTrans" cxnId="{8E61D196-C830-411B-B9D0-8711117F5B84}">
      <dgm:prSet/>
      <dgm:spPr/>
      <dgm:t>
        <a:bodyPr/>
        <a:lstStyle/>
        <a:p>
          <a:endParaRPr lang="fr-BE"/>
        </a:p>
      </dgm:t>
    </dgm:pt>
    <dgm:pt modelId="{1F35CBE7-6B77-420A-9D6C-3542ABBEC5B5}" type="sibTrans" cxnId="{8E61D196-C830-411B-B9D0-8711117F5B84}">
      <dgm:prSet/>
      <dgm:spPr/>
      <dgm:t>
        <a:bodyPr/>
        <a:lstStyle/>
        <a:p>
          <a:endParaRPr lang="fr-BE"/>
        </a:p>
      </dgm:t>
    </dgm:pt>
    <dgm:pt modelId="{93D2535C-7E01-4867-876F-AAC5E2DB2162}" type="pres">
      <dgm:prSet presAssocID="{2516D78E-0EB3-4C5B-B1E1-FE473CE6FC5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2E228472-972D-4D6F-A3A5-8A6DB55C1BFE}" type="pres">
      <dgm:prSet presAssocID="{679957AE-B13D-4FB8-B2A7-5B1DF9682C97}" presName="centerShape" presStyleLbl="node0" presStyleIdx="0" presStyleCnt="1" custScaleX="232371"/>
      <dgm:spPr/>
      <dgm:t>
        <a:bodyPr/>
        <a:lstStyle/>
        <a:p>
          <a:endParaRPr lang="fr-BE"/>
        </a:p>
      </dgm:t>
    </dgm:pt>
    <dgm:pt modelId="{D563AD66-5275-4382-BD23-5D422B838536}" type="pres">
      <dgm:prSet presAssocID="{0653C488-B02D-411F-9097-F206DD8E442F}" presName="parTrans" presStyleLbl="bgSibTrans2D1" presStyleIdx="0" presStyleCnt="6" custScaleX="130189" custLinFactNeighborX="19793" custLinFactNeighborY="22085"/>
      <dgm:spPr/>
      <dgm:t>
        <a:bodyPr/>
        <a:lstStyle/>
        <a:p>
          <a:endParaRPr lang="el-GR"/>
        </a:p>
      </dgm:t>
    </dgm:pt>
    <dgm:pt modelId="{7722AFEB-49A4-4BB7-825F-E4D22B894EF7}" type="pres">
      <dgm:prSet presAssocID="{C77EFB55-7E57-4617-8304-05B6CAB9C355}" presName="node" presStyleLbl="node1" presStyleIdx="0" presStyleCnt="6" custScaleX="140438" custRadScaleRad="129970" custRadScaleInc="6118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50F66A2-3307-4D8D-93A7-DC102632ACE8}" type="pres">
      <dgm:prSet presAssocID="{5EFBD8A0-900C-4214-99B8-17BB17ABF480}" presName="parTrans" presStyleLbl="bgSibTrans2D1" presStyleIdx="1" presStyleCnt="6" custAng="717200" custScaleX="71094" custLinFactNeighborX="13372" custLinFactNeighborY="51559"/>
      <dgm:spPr/>
      <dgm:t>
        <a:bodyPr/>
        <a:lstStyle/>
        <a:p>
          <a:endParaRPr lang="el-GR"/>
        </a:p>
      </dgm:t>
    </dgm:pt>
    <dgm:pt modelId="{F7DAC425-D427-45CE-9037-32013E83F7D6}" type="pres">
      <dgm:prSet presAssocID="{254FE7CA-2448-480B-94B5-146AA32EFA0D}" presName="node" presStyleLbl="node1" presStyleIdx="1" presStyleCnt="6" custScaleX="205867" custRadScaleRad="121528" custRadScaleInc="-34726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140623D6-B1AA-4D60-AE92-66A8E952891B}" type="pres">
      <dgm:prSet presAssocID="{6D62864F-57E3-4104-9FB4-F0BAA50CB62D}" presName="parTrans" presStyleLbl="bgSibTrans2D1" presStyleIdx="2" presStyleCnt="6" custAng="640162" custLinFactNeighborX="3032" custLinFactNeighborY="74127"/>
      <dgm:spPr/>
      <dgm:t>
        <a:bodyPr/>
        <a:lstStyle/>
        <a:p>
          <a:endParaRPr lang="el-GR"/>
        </a:p>
      </dgm:t>
    </dgm:pt>
    <dgm:pt modelId="{66E0BEB4-E9D0-4D86-BAA5-8BC5F168A4DF}" type="pres">
      <dgm:prSet presAssocID="{F2E6BBB0-21B0-46F8-902A-87E8C6C3B99E}" presName="node" presStyleLbl="node1" presStyleIdx="2" presStyleCnt="6" custScaleX="152279" custRadScaleRad="102943" custRadScaleInc="-14951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B87F835-BA71-438D-9D28-0E536959AC39}" type="pres">
      <dgm:prSet presAssocID="{C7DC7CAB-E709-4429-8573-2A752054D3A6}" presName="parTrans" presStyleLbl="bgSibTrans2D1" presStyleIdx="3" presStyleCnt="6" custLinFactNeighborX="2617" custLinFactNeighborY="70031"/>
      <dgm:spPr/>
      <dgm:t>
        <a:bodyPr/>
        <a:lstStyle/>
        <a:p>
          <a:endParaRPr lang="el-GR"/>
        </a:p>
      </dgm:t>
    </dgm:pt>
    <dgm:pt modelId="{46D617B4-9BAC-4228-BF36-A18CCDEA0428}" type="pres">
      <dgm:prSet presAssocID="{224CE251-8D1F-4032-8528-A808B78C6DAC}" presName="node" presStyleLbl="node1" presStyleIdx="3" presStyleCnt="6" custScaleX="153833" custRadScaleRad="101564" custRadScaleInc="841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80D7132-D186-4B7F-AD1F-F704B8141A2B}" type="pres">
      <dgm:prSet presAssocID="{C006D0BD-BEC5-4556-BE06-338E23A1A4EE}" presName="parTrans" presStyleLbl="bgSibTrans2D1" presStyleIdx="4" presStyleCnt="6" custAng="21017482" custLinFactNeighborX="1598" custLinFactNeighborY="58803"/>
      <dgm:spPr/>
      <dgm:t>
        <a:bodyPr/>
        <a:lstStyle/>
        <a:p>
          <a:endParaRPr lang="el-GR"/>
        </a:p>
      </dgm:t>
    </dgm:pt>
    <dgm:pt modelId="{F85E58FC-EA79-4DC6-91EE-8C62810692F4}" type="pres">
      <dgm:prSet presAssocID="{4BDAAA0E-B91A-4344-BB5A-42D273AC59C3}" presName="node" presStyleLbl="node1" presStyleIdx="4" presStyleCnt="6" custScaleX="168652" custRadScaleRad="140678" custRadScaleInc="5911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19EA559B-E580-4667-B7A0-D1F918869B21}" type="pres">
      <dgm:prSet presAssocID="{F0F523E3-2ABB-42A0-B1F1-0B447DC5DB66}" presName="parTrans" presStyleLbl="bgSibTrans2D1" presStyleIdx="5" presStyleCnt="6" custAng="20836397" custScaleX="122538" custLinFactNeighborX="-15852" custLinFactNeighborY="23799"/>
      <dgm:spPr/>
      <dgm:t>
        <a:bodyPr/>
        <a:lstStyle/>
        <a:p>
          <a:endParaRPr lang="el-GR"/>
        </a:p>
      </dgm:t>
    </dgm:pt>
    <dgm:pt modelId="{C087FEE4-B154-49A5-9232-5AE2D610AD79}" type="pres">
      <dgm:prSet presAssocID="{12F7A9DC-8C73-4DF7-91D2-E49E8CADA51F}" presName="node" presStyleLbl="node1" presStyleIdx="5" presStyleCnt="6" custScaleX="152720" custRadScaleRad="125588" custRadScaleInc="-2219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03B26673-AF34-4B38-BF13-03C1054C8D54}" srcId="{2516D78E-0EB3-4C5B-B1E1-FE473CE6FC5E}" destId="{1FC6F27F-F505-4556-B78B-B13D727BF060}" srcOrd="3" destOrd="0" parTransId="{363497E4-93F4-4A49-96FB-6DECF8469CEB}" sibTransId="{09C80865-AD6D-4439-AB0B-90B781BCEAAA}"/>
    <dgm:cxn modelId="{1B76895E-786A-4AEB-B63B-6BA5EFDB0A9F}" type="presOf" srcId="{12F7A9DC-8C73-4DF7-91D2-E49E8CADA51F}" destId="{C087FEE4-B154-49A5-9232-5AE2D610AD79}" srcOrd="0" destOrd="0" presId="urn:microsoft.com/office/officeart/2005/8/layout/radial4"/>
    <dgm:cxn modelId="{20C446E0-017E-43A1-858B-17DF00B008AE}" type="presOf" srcId="{5EFBD8A0-900C-4214-99B8-17BB17ABF480}" destId="{550F66A2-3307-4D8D-93A7-DC102632ACE8}" srcOrd="0" destOrd="0" presId="urn:microsoft.com/office/officeart/2005/8/layout/radial4"/>
    <dgm:cxn modelId="{AC124EA6-9008-481D-B186-EC58E4B640E5}" srcId="{2516D78E-0EB3-4C5B-B1E1-FE473CE6FC5E}" destId="{6CAC3D52-18E6-4CAF-8CC9-DB77471E1A69}" srcOrd="2" destOrd="0" parTransId="{571A57B1-6229-4DA1-9A17-CEB152006218}" sibTransId="{8DD93715-C768-4285-B9A9-81CC1CC30015}"/>
    <dgm:cxn modelId="{D109CAB9-6543-41B6-90EA-FA215A5427A9}" type="presOf" srcId="{224CE251-8D1F-4032-8528-A808B78C6DAC}" destId="{46D617B4-9BAC-4228-BF36-A18CCDEA0428}" srcOrd="0" destOrd="0" presId="urn:microsoft.com/office/officeart/2005/8/layout/radial4"/>
    <dgm:cxn modelId="{2FEC5F82-88A9-4E9E-BD81-9737BB60638D}" srcId="{2516D78E-0EB3-4C5B-B1E1-FE473CE6FC5E}" destId="{BA39FE40-859C-42DC-BACC-3B468F7FD839}" srcOrd="4" destOrd="0" parTransId="{B267AACB-07B2-42B7-A8F9-127B244CB61B}" sibTransId="{E7FFF242-1F96-4D76-9659-AE758085D9F3}"/>
    <dgm:cxn modelId="{DE186ADA-6829-4928-9EA9-4ECBB28A757C}" type="presOf" srcId="{C7DC7CAB-E709-4429-8573-2A752054D3A6}" destId="{5B87F835-BA71-438D-9D28-0E536959AC39}" srcOrd="0" destOrd="0" presId="urn:microsoft.com/office/officeart/2005/8/layout/radial4"/>
    <dgm:cxn modelId="{39C8644F-D60A-4A39-948D-39876558B3AA}" type="presOf" srcId="{C77EFB55-7E57-4617-8304-05B6CAB9C355}" destId="{7722AFEB-49A4-4BB7-825F-E4D22B894EF7}" srcOrd="0" destOrd="0" presId="urn:microsoft.com/office/officeart/2005/8/layout/radial4"/>
    <dgm:cxn modelId="{30141028-FC8D-4050-B5E2-3A951A4FD962}" srcId="{679957AE-B13D-4FB8-B2A7-5B1DF9682C97}" destId="{F2E6BBB0-21B0-46F8-902A-87E8C6C3B99E}" srcOrd="2" destOrd="0" parTransId="{6D62864F-57E3-4104-9FB4-F0BAA50CB62D}" sibTransId="{09163BEA-BD59-4756-9C2F-82D5CAF341BC}"/>
    <dgm:cxn modelId="{2FC51E35-FF47-44E5-8609-4F7795D53D8C}" type="presOf" srcId="{679957AE-B13D-4FB8-B2A7-5B1DF9682C97}" destId="{2E228472-972D-4D6F-A3A5-8A6DB55C1BFE}" srcOrd="0" destOrd="0" presId="urn:microsoft.com/office/officeart/2005/8/layout/radial4"/>
    <dgm:cxn modelId="{ED4B8118-6D89-4F2A-8763-381E19355103}" type="presOf" srcId="{4BDAAA0E-B91A-4344-BB5A-42D273AC59C3}" destId="{F85E58FC-EA79-4DC6-91EE-8C62810692F4}" srcOrd="0" destOrd="0" presId="urn:microsoft.com/office/officeart/2005/8/layout/radial4"/>
    <dgm:cxn modelId="{F6272E06-A920-43CB-935D-22A05F5913A6}" type="presOf" srcId="{6D62864F-57E3-4104-9FB4-F0BAA50CB62D}" destId="{140623D6-B1AA-4D60-AE92-66A8E952891B}" srcOrd="0" destOrd="0" presId="urn:microsoft.com/office/officeart/2005/8/layout/radial4"/>
    <dgm:cxn modelId="{0B074AD0-E3CA-44F5-A9ED-B42368E7DBF7}" srcId="{679957AE-B13D-4FB8-B2A7-5B1DF9682C97}" destId="{C77EFB55-7E57-4617-8304-05B6CAB9C355}" srcOrd="0" destOrd="0" parTransId="{0653C488-B02D-411F-9097-F206DD8E442F}" sibTransId="{DEF7F182-7BE0-4CF2-90AD-9573FBE4AA78}"/>
    <dgm:cxn modelId="{B0A97F44-D6B9-4944-AEBD-F15BD27B884D}" srcId="{2516D78E-0EB3-4C5B-B1E1-FE473CE6FC5E}" destId="{679957AE-B13D-4FB8-B2A7-5B1DF9682C97}" srcOrd="0" destOrd="0" parTransId="{BE1AF7F5-8CEA-4CD7-9A6E-166CFBE4CFA4}" sibTransId="{79E35133-4159-41CF-BFFC-EB696A3E094E}"/>
    <dgm:cxn modelId="{A2DB061D-1836-4DED-9F88-7021C398264A}" type="presOf" srcId="{C006D0BD-BEC5-4556-BE06-338E23A1A4EE}" destId="{B80D7132-D186-4B7F-AD1F-F704B8141A2B}" srcOrd="0" destOrd="0" presId="urn:microsoft.com/office/officeart/2005/8/layout/radial4"/>
    <dgm:cxn modelId="{40584438-9BE0-4A32-889F-D4F528667C93}" srcId="{679957AE-B13D-4FB8-B2A7-5B1DF9682C97}" destId="{4BDAAA0E-B91A-4344-BB5A-42D273AC59C3}" srcOrd="4" destOrd="0" parTransId="{C006D0BD-BEC5-4556-BE06-338E23A1A4EE}" sibTransId="{B30D98FB-C89F-4B59-BF2A-A7C757DAC683}"/>
    <dgm:cxn modelId="{93E0FBE9-051E-45D3-B4DD-6598E3CB8ED5}" type="presOf" srcId="{0653C488-B02D-411F-9097-F206DD8E442F}" destId="{D563AD66-5275-4382-BD23-5D422B838536}" srcOrd="0" destOrd="0" presId="urn:microsoft.com/office/officeart/2005/8/layout/radial4"/>
    <dgm:cxn modelId="{F4A82B82-2261-45A7-A952-1B2412B876AA}" srcId="{679957AE-B13D-4FB8-B2A7-5B1DF9682C97}" destId="{224CE251-8D1F-4032-8528-A808B78C6DAC}" srcOrd="3" destOrd="0" parTransId="{C7DC7CAB-E709-4429-8573-2A752054D3A6}" sibTransId="{2AB651B1-6B1F-4B68-805E-AE6D632E43CB}"/>
    <dgm:cxn modelId="{8E61D196-C830-411B-B9D0-8711117F5B84}" srcId="{2516D78E-0EB3-4C5B-B1E1-FE473CE6FC5E}" destId="{0035C5FF-3954-4409-9E85-D0CBF19DFCD0}" srcOrd="1" destOrd="0" parTransId="{5D0D5041-97D9-464C-A53F-7AC9F02A7426}" sibTransId="{1F35CBE7-6B77-420A-9D6C-3542ABBEC5B5}"/>
    <dgm:cxn modelId="{8C138EF8-F19A-4BBB-8D93-F78985F3F0B8}" type="presOf" srcId="{F0F523E3-2ABB-42A0-B1F1-0B447DC5DB66}" destId="{19EA559B-E580-4667-B7A0-D1F918869B21}" srcOrd="0" destOrd="0" presId="urn:microsoft.com/office/officeart/2005/8/layout/radial4"/>
    <dgm:cxn modelId="{37D99A3C-8F23-46A0-8422-888963484CC4}" type="presOf" srcId="{2516D78E-0EB3-4C5B-B1E1-FE473CE6FC5E}" destId="{93D2535C-7E01-4867-876F-AAC5E2DB2162}" srcOrd="0" destOrd="0" presId="urn:microsoft.com/office/officeart/2005/8/layout/radial4"/>
    <dgm:cxn modelId="{4C2CD831-2997-4C54-9321-CFA492E8F3A7}" type="presOf" srcId="{F2E6BBB0-21B0-46F8-902A-87E8C6C3B99E}" destId="{66E0BEB4-E9D0-4D86-BAA5-8BC5F168A4DF}" srcOrd="0" destOrd="0" presId="urn:microsoft.com/office/officeart/2005/8/layout/radial4"/>
    <dgm:cxn modelId="{2317BF15-4501-4C38-A88F-04AA294299C8}" srcId="{679957AE-B13D-4FB8-B2A7-5B1DF9682C97}" destId="{12F7A9DC-8C73-4DF7-91D2-E49E8CADA51F}" srcOrd="5" destOrd="0" parTransId="{F0F523E3-2ABB-42A0-B1F1-0B447DC5DB66}" sibTransId="{7EFC4840-615E-4231-992B-2461EBC91327}"/>
    <dgm:cxn modelId="{80205276-395A-4782-AAED-2731AEE1D4B4}" srcId="{2516D78E-0EB3-4C5B-B1E1-FE473CE6FC5E}" destId="{198D3227-1496-4F1C-A93A-C23ACFB28AFA}" srcOrd="5" destOrd="0" parTransId="{3E2CAE3E-4A72-4852-A579-FC3A884233AA}" sibTransId="{A8C296E3-A74B-4CC1-886B-10DCC687B335}"/>
    <dgm:cxn modelId="{553616E8-4274-4320-9373-C8300572B027}" srcId="{679957AE-B13D-4FB8-B2A7-5B1DF9682C97}" destId="{254FE7CA-2448-480B-94B5-146AA32EFA0D}" srcOrd="1" destOrd="0" parTransId="{5EFBD8A0-900C-4214-99B8-17BB17ABF480}" sibTransId="{5A4713BD-60F4-4206-AB3F-10DAD31D3C87}"/>
    <dgm:cxn modelId="{6411A79A-57D2-4B14-B225-2B357D1989A8}" type="presOf" srcId="{254FE7CA-2448-480B-94B5-146AA32EFA0D}" destId="{F7DAC425-D427-45CE-9037-32013E83F7D6}" srcOrd="0" destOrd="0" presId="urn:microsoft.com/office/officeart/2005/8/layout/radial4"/>
    <dgm:cxn modelId="{2B4BA963-FF87-4BCD-9899-E53A4AC0D9E5}" type="presParOf" srcId="{93D2535C-7E01-4867-876F-AAC5E2DB2162}" destId="{2E228472-972D-4D6F-A3A5-8A6DB55C1BFE}" srcOrd="0" destOrd="0" presId="urn:microsoft.com/office/officeart/2005/8/layout/radial4"/>
    <dgm:cxn modelId="{9BD5370D-EAD1-4BB0-928A-573903D003B2}" type="presParOf" srcId="{93D2535C-7E01-4867-876F-AAC5E2DB2162}" destId="{D563AD66-5275-4382-BD23-5D422B838536}" srcOrd="1" destOrd="0" presId="urn:microsoft.com/office/officeart/2005/8/layout/radial4"/>
    <dgm:cxn modelId="{FD8663BC-C842-4C45-9060-088B4A931533}" type="presParOf" srcId="{93D2535C-7E01-4867-876F-AAC5E2DB2162}" destId="{7722AFEB-49A4-4BB7-825F-E4D22B894EF7}" srcOrd="2" destOrd="0" presId="urn:microsoft.com/office/officeart/2005/8/layout/radial4"/>
    <dgm:cxn modelId="{D998DA29-30E8-4D8C-8416-052BFE59431A}" type="presParOf" srcId="{93D2535C-7E01-4867-876F-AAC5E2DB2162}" destId="{550F66A2-3307-4D8D-93A7-DC102632ACE8}" srcOrd="3" destOrd="0" presId="urn:microsoft.com/office/officeart/2005/8/layout/radial4"/>
    <dgm:cxn modelId="{75B45637-2203-4893-B1BF-0FB76B654BEE}" type="presParOf" srcId="{93D2535C-7E01-4867-876F-AAC5E2DB2162}" destId="{F7DAC425-D427-45CE-9037-32013E83F7D6}" srcOrd="4" destOrd="0" presId="urn:microsoft.com/office/officeart/2005/8/layout/radial4"/>
    <dgm:cxn modelId="{B5498B15-E21B-49FB-AFAE-A4C908B950CF}" type="presParOf" srcId="{93D2535C-7E01-4867-876F-AAC5E2DB2162}" destId="{140623D6-B1AA-4D60-AE92-66A8E952891B}" srcOrd="5" destOrd="0" presId="urn:microsoft.com/office/officeart/2005/8/layout/radial4"/>
    <dgm:cxn modelId="{1F5C49ED-3AF4-4596-AA93-2B226C84A479}" type="presParOf" srcId="{93D2535C-7E01-4867-876F-AAC5E2DB2162}" destId="{66E0BEB4-E9D0-4D86-BAA5-8BC5F168A4DF}" srcOrd="6" destOrd="0" presId="urn:microsoft.com/office/officeart/2005/8/layout/radial4"/>
    <dgm:cxn modelId="{FC460F5E-61E2-4289-AC51-2CBA05FF19F7}" type="presParOf" srcId="{93D2535C-7E01-4867-876F-AAC5E2DB2162}" destId="{5B87F835-BA71-438D-9D28-0E536959AC39}" srcOrd="7" destOrd="0" presId="urn:microsoft.com/office/officeart/2005/8/layout/radial4"/>
    <dgm:cxn modelId="{4879532E-138E-4398-BA7C-AFF71731B64C}" type="presParOf" srcId="{93D2535C-7E01-4867-876F-AAC5E2DB2162}" destId="{46D617B4-9BAC-4228-BF36-A18CCDEA0428}" srcOrd="8" destOrd="0" presId="urn:microsoft.com/office/officeart/2005/8/layout/radial4"/>
    <dgm:cxn modelId="{7B44A420-4C12-4B95-A9C7-C0ED9672F015}" type="presParOf" srcId="{93D2535C-7E01-4867-876F-AAC5E2DB2162}" destId="{B80D7132-D186-4B7F-AD1F-F704B8141A2B}" srcOrd="9" destOrd="0" presId="urn:microsoft.com/office/officeart/2005/8/layout/radial4"/>
    <dgm:cxn modelId="{82844E84-4962-4385-B7C7-28072E573BA9}" type="presParOf" srcId="{93D2535C-7E01-4867-876F-AAC5E2DB2162}" destId="{F85E58FC-EA79-4DC6-91EE-8C62810692F4}" srcOrd="10" destOrd="0" presId="urn:microsoft.com/office/officeart/2005/8/layout/radial4"/>
    <dgm:cxn modelId="{73CA745B-F547-49E5-9DE6-05E5BD9CCD85}" type="presParOf" srcId="{93D2535C-7E01-4867-876F-AAC5E2DB2162}" destId="{19EA559B-E580-4667-B7A0-D1F918869B21}" srcOrd="11" destOrd="0" presId="urn:microsoft.com/office/officeart/2005/8/layout/radial4"/>
    <dgm:cxn modelId="{11C95584-D073-43A0-8B7B-92F512C3A91C}" type="presParOf" srcId="{93D2535C-7E01-4867-876F-AAC5E2DB2162}" destId="{C087FEE4-B154-49A5-9232-5AE2D610AD79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6B8EBA-E0F7-45FD-A12B-40ED0CDFDA1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B2F6D6E-C664-48AF-AC59-41D60C537E44}">
      <dgm:prSet/>
      <dgm:spPr>
        <a:solidFill>
          <a:schemeClr val="bg1"/>
        </a:solidFill>
        <a:ln w="28575"/>
      </dgm:spPr>
      <dgm:t>
        <a:bodyPr/>
        <a:lstStyle/>
        <a:p>
          <a:r>
            <a:rPr lang="el-GR" b="1" dirty="0" smtClean="0">
              <a:solidFill>
                <a:srgbClr val="002060"/>
              </a:solidFill>
            </a:rPr>
            <a:t>Προχρηματοδότηση</a:t>
          </a:r>
          <a:r>
            <a:rPr lang="el-GR" dirty="0" smtClean="0">
              <a:solidFill>
                <a:srgbClr val="002060"/>
              </a:solidFill>
            </a:rPr>
            <a:t> </a:t>
          </a:r>
          <a:r>
            <a:rPr lang="el-GR" b="1" dirty="0" smtClean="0">
              <a:solidFill>
                <a:srgbClr val="002060"/>
              </a:solidFill>
            </a:rPr>
            <a:t>80%  </a:t>
          </a:r>
          <a:r>
            <a:rPr lang="el-GR" dirty="0" smtClean="0">
              <a:solidFill>
                <a:srgbClr val="002060"/>
              </a:solidFill>
            </a:rPr>
            <a:t>του</a:t>
          </a:r>
          <a:r>
            <a:rPr lang="el-GR" b="1" dirty="0" smtClean="0">
              <a:solidFill>
                <a:srgbClr val="002060"/>
              </a:solidFill>
            </a:rPr>
            <a:t> </a:t>
          </a:r>
          <a:r>
            <a:rPr lang="el-GR" dirty="0" smtClean="0">
              <a:solidFill>
                <a:srgbClr val="002060"/>
              </a:solidFill>
            </a:rPr>
            <a:t>ανώτατου συνολικού ποσού επιχορήγησης εντός </a:t>
          </a:r>
          <a:r>
            <a:rPr lang="el-GR" b="1" dirty="0" smtClean="0">
              <a:solidFill>
                <a:srgbClr val="002060"/>
              </a:solidFill>
            </a:rPr>
            <a:t>30 ήμερων </a:t>
          </a:r>
          <a:r>
            <a:rPr lang="el-GR" dirty="0" smtClean="0">
              <a:solidFill>
                <a:srgbClr val="002060"/>
              </a:solidFill>
            </a:rPr>
            <a:t>από τη θέση σε ισχύ της σύμβασης.</a:t>
          </a:r>
          <a:endParaRPr lang="el-GR" dirty="0">
            <a:solidFill>
              <a:srgbClr val="002060"/>
            </a:solidFill>
          </a:endParaRPr>
        </a:p>
      </dgm:t>
    </dgm:pt>
    <dgm:pt modelId="{9C3AAE32-2EAF-4656-BF20-F6C3FF210E63}" type="parTrans" cxnId="{F26706FD-4CFC-4ECC-AF51-E37E7D985772}">
      <dgm:prSet/>
      <dgm:spPr/>
      <dgm:t>
        <a:bodyPr/>
        <a:lstStyle/>
        <a:p>
          <a:endParaRPr lang="fr-BE"/>
        </a:p>
      </dgm:t>
    </dgm:pt>
    <dgm:pt modelId="{882CF70A-A1E7-4CEE-8E0A-A4495B7C98E9}" type="sibTrans" cxnId="{F26706FD-4CFC-4ECC-AF51-E37E7D985772}">
      <dgm:prSet/>
      <dgm:spPr/>
      <dgm:t>
        <a:bodyPr/>
        <a:lstStyle/>
        <a:p>
          <a:endParaRPr lang="fr-BE"/>
        </a:p>
      </dgm:t>
    </dgm:pt>
    <dgm:pt modelId="{8ADDDEE5-7E4C-47FE-B3E9-CD2EC9E3FCA3}">
      <dgm:prSet/>
      <dgm:spPr>
        <a:solidFill>
          <a:schemeClr val="bg1"/>
        </a:solidFill>
        <a:ln w="28575"/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b="1" dirty="0" smtClean="0">
              <a:solidFill>
                <a:srgbClr val="002060"/>
              </a:solidFill>
            </a:rPr>
            <a:t>31/08/2016 -Λήξη του σχεδίου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b="0" dirty="0" smtClean="0">
              <a:solidFill>
                <a:srgbClr val="002060"/>
              </a:solidFill>
            </a:rPr>
            <a:t>Εντός </a:t>
          </a:r>
          <a:r>
            <a:rPr lang="el-GR" b="1" dirty="0" smtClean="0">
              <a:solidFill>
                <a:srgbClr val="002060"/>
              </a:solidFill>
            </a:rPr>
            <a:t>60 ημερών </a:t>
          </a:r>
          <a:r>
            <a:rPr lang="el-GR" b="0" dirty="0" smtClean="0">
              <a:solidFill>
                <a:srgbClr val="002060"/>
              </a:solidFill>
            </a:rPr>
            <a:t>υποβολή Τελικής Έκθεσης (</a:t>
          </a:r>
          <a:r>
            <a:rPr lang="en-US" b="0" dirty="0" smtClean="0">
              <a:solidFill>
                <a:srgbClr val="002060"/>
              </a:solidFill>
            </a:rPr>
            <a:t>Mobility Tool &amp; Hard Copy)</a:t>
          </a:r>
          <a:endParaRPr lang="el-GR" b="0" dirty="0" smtClean="0">
            <a:solidFill>
              <a:srgbClr val="002060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l-GR" b="0" dirty="0" smtClean="0">
            <a:solidFill>
              <a:srgbClr val="002060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l-GR" b="1" dirty="0" smtClean="0">
            <a:solidFill>
              <a:srgbClr val="002060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dirty="0" smtClean="0">
              <a:solidFill>
                <a:srgbClr val="002060"/>
              </a:solidFill>
            </a:rPr>
            <a:t>Καταβολή του υπολοίπου </a:t>
          </a:r>
          <a:r>
            <a:rPr lang="el-GR" b="1" dirty="0" smtClean="0">
              <a:solidFill>
                <a:srgbClr val="002060"/>
              </a:solidFill>
            </a:rPr>
            <a:t>20% </a:t>
          </a:r>
          <a:r>
            <a:rPr lang="el-GR" dirty="0" smtClean="0">
              <a:solidFill>
                <a:srgbClr val="002060"/>
              </a:solidFill>
            </a:rPr>
            <a:t>της επιχορήγησης </a:t>
          </a:r>
          <a:r>
            <a:rPr lang="el-GR" b="0" dirty="0" smtClean="0">
              <a:solidFill>
                <a:srgbClr val="002060"/>
              </a:solidFill>
            </a:rPr>
            <a:t>από την ΕΜ</a:t>
          </a:r>
        </a:p>
      </dgm:t>
    </dgm:pt>
    <dgm:pt modelId="{DE2270A9-67EE-4617-B79F-EB8B6216FE4D}" type="parTrans" cxnId="{E5D23439-97EB-4CA4-8470-02CB8543114F}">
      <dgm:prSet/>
      <dgm:spPr/>
      <dgm:t>
        <a:bodyPr/>
        <a:lstStyle/>
        <a:p>
          <a:endParaRPr lang="fr-BE"/>
        </a:p>
      </dgm:t>
    </dgm:pt>
    <dgm:pt modelId="{FF545A34-812D-4221-98F7-FCC74F4F4912}" type="sibTrans" cxnId="{E5D23439-97EB-4CA4-8470-02CB8543114F}">
      <dgm:prSet/>
      <dgm:spPr/>
      <dgm:t>
        <a:bodyPr/>
        <a:lstStyle/>
        <a:p>
          <a:endParaRPr lang="fr-BE"/>
        </a:p>
      </dgm:t>
    </dgm:pt>
    <dgm:pt modelId="{D4BBBDC5-C715-4793-AD34-56DB5FA1BD9E}">
      <dgm:prSet/>
      <dgm:spPr>
        <a:solidFill>
          <a:schemeClr val="bg1"/>
        </a:solidFill>
        <a:ln w="28575"/>
      </dgm:spPr>
      <dgm:t>
        <a:bodyPr/>
        <a:lstStyle/>
        <a:p>
          <a:r>
            <a:rPr lang="el-GR" b="1" dirty="0" smtClean="0">
              <a:solidFill>
                <a:srgbClr val="002060"/>
              </a:solidFill>
            </a:rPr>
            <a:t>31/08/2015-Λήξη της περιόδου αναφοράς</a:t>
          </a:r>
        </a:p>
        <a:p>
          <a:r>
            <a:rPr lang="el-GR" b="0" dirty="0" smtClean="0">
              <a:solidFill>
                <a:srgbClr val="002060"/>
              </a:solidFill>
            </a:rPr>
            <a:t>Εντός </a:t>
          </a:r>
          <a:r>
            <a:rPr lang="el-GR" b="1" dirty="0" smtClean="0">
              <a:solidFill>
                <a:srgbClr val="002060"/>
              </a:solidFill>
            </a:rPr>
            <a:t>30 ημερών </a:t>
          </a:r>
          <a:r>
            <a:rPr lang="el-GR" b="0" dirty="0" smtClean="0">
              <a:solidFill>
                <a:srgbClr val="002060"/>
              </a:solidFill>
            </a:rPr>
            <a:t>Υποβολή Ενδιάμεσης Έκθεσης (</a:t>
          </a:r>
          <a:r>
            <a:rPr lang="en-US" b="0" dirty="0" smtClean="0">
              <a:solidFill>
                <a:srgbClr val="002060"/>
              </a:solidFill>
            </a:rPr>
            <a:t>Mobility Tool &amp; Hard Copy)</a:t>
          </a:r>
          <a:endParaRPr lang="fr-BE" b="0" dirty="0">
            <a:solidFill>
              <a:srgbClr val="002060"/>
            </a:solidFill>
          </a:endParaRPr>
        </a:p>
      </dgm:t>
    </dgm:pt>
    <dgm:pt modelId="{3843272E-0500-40A0-BA2F-35CDE037896D}" type="parTrans" cxnId="{0EC4164A-CBD8-4F7B-B12C-DF2246DC2312}">
      <dgm:prSet/>
      <dgm:spPr/>
      <dgm:t>
        <a:bodyPr/>
        <a:lstStyle/>
        <a:p>
          <a:endParaRPr lang="fr-BE"/>
        </a:p>
      </dgm:t>
    </dgm:pt>
    <dgm:pt modelId="{FE48A425-214C-4E64-8664-E96C3DD43E2C}" type="sibTrans" cxnId="{0EC4164A-CBD8-4F7B-B12C-DF2246DC2312}">
      <dgm:prSet/>
      <dgm:spPr/>
      <dgm:t>
        <a:bodyPr/>
        <a:lstStyle/>
        <a:p>
          <a:endParaRPr lang="fr-BE"/>
        </a:p>
      </dgm:t>
    </dgm:pt>
    <dgm:pt modelId="{A767D1A9-6E3C-4370-B7B6-4F0D8D666AF4}">
      <dgm:prSet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b="1" dirty="0" smtClean="0">
              <a:solidFill>
                <a:srgbClr val="002060"/>
              </a:solidFill>
            </a:rPr>
            <a:t> 01/09/2014</a:t>
          </a:r>
        </a:p>
        <a:p>
          <a:pPr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b="1" dirty="0" smtClean="0">
              <a:solidFill>
                <a:srgbClr val="002060"/>
              </a:solidFill>
            </a:rPr>
            <a:t>Έναρξη</a:t>
          </a:r>
          <a:endParaRPr lang="el-GR" b="0" dirty="0" smtClean="0">
            <a:solidFill>
              <a:srgbClr val="002060"/>
            </a:solidFill>
          </a:endParaRPr>
        </a:p>
      </dgm:t>
    </dgm:pt>
    <dgm:pt modelId="{F48D1E78-557C-473C-A455-97FCFF62714A}" type="parTrans" cxnId="{D6BAA322-183B-46F6-B41A-865FDCC75E28}">
      <dgm:prSet/>
      <dgm:spPr/>
      <dgm:t>
        <a:bodyPr/>
        <a:lstStyle/>
        <a:p>
          <a:endParaRPr lang="el-GR"/>
        </a:p>
      </dgm:t>
    </dgm:pt>
    <dgm:pt modelId="{2A327276-52FD-48C9-BAFD-FA78282C0740}" type="sibTrans" cxnId="{D6BAA322-183B-46F6-B41A-865FDCC75E28}">
      <dgm:prSet/>
      <dgm:spPr/>
      <dgm:t>
        <a:bodyPr/>
        <a:lstStyle/>
        <a:p>
          <a:endParaRPr lang="el-GR"/>
        </a:p>
      </dgm:t>
    </dgm:pt>
    <dgm:pt modelId="{A6A0CFE9-25DC-4739-AC11-771406240B37}" type="pres">
      <dgm:prSet presAssocID="{BE6B8EBA-E0F7-45FD-A12B-40ED0CDFDA19}" presName="CompostProcess" presStyleCnt="0">
        <dgm:presLayoutVars>
          <dgm:dir/>
          <dgm:resizeHandles val="exact"/>
        </dgm:presLayoutVars>
      </dgm:prSet>
      <dgm:spPr/>
    </dgm:pt>
    <dgm:pt modelId="{15EB1AA0-035A-459C-B2BB-D5EB19F00CF6}" type="pres">
      <dgm:prSet presAssocID="{BE6B8EBA-E0F7-45FD-A12B-40ED0CDFDA19}" presName="arrow" presStyleLbl="bgShp" presStyleIdx="0" presStyleCnt="1" custScaleX="117647"/>
      <dgm:spPr>
        <a:solidFill>
          <a:schemeClr val="accent4">
            <a:lumMod val="7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FD61D520-435F-4DDA-85B7-3EF2EFA659F3}" type="pres">
      <dgm:prSet presAssocID="{BE6B8EBA-E0F7-45FD-A12B-40ED0CDFDA19}" presName="linearProcess" presStyleCnt="0"/>
      <dgm:spPr/>
    </dgm:pt>
    <dgm:pt modelId="{EF05CDD8-DC98-44B7-84C6-45652031620A}" type="pres">
      <dgm:prSet presAssocID="{A767D1A9-6E3C-4370-B7B6-4F0D8D666AF4}" presName="textNode" presStyleLbl="node1" presStyleIdx="0" presStyleCnt="4" custScaleX="53520" custScaleY="121560" custLinFactNeighborX="-4890" custLinFactNeighborY="-14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84D7F99-8D18-4819-8007-D1075F6AEA33}" type="pres">
      <dgm:prSet presAssocID="{2A327276-52FD-48C9-BAFD-FA78282C0740}" presName="sibTrans" presStyleCnt="0"/>
      <dgm:spPr/>
    </dgm:pt>
    <dgm:pt modelId="{8AB3FCCD-2BDE-49DE-8EF9-8210DC2500F2}" type="pres">
      <dgm:prSet presAssocID="{4B2F6D6E-C664-48AF-AC59-41D60C537E44}" presName="textNode" presStyleLbl="node1" presStyleIdx="1" presStyleCnt="4" custScaleY="12184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ED1E28C-3049-4FE7-9E2C-A79AB8CE9520}" type="pres">
      <dgm:prSet presAssocID="{882CF70A-A1E7-4CEE-8E0A-A4495B7C98E9}" presName="sibTrans" presStyleCnt="0"/>
      <dgm:spPr/>
    </dgm:pt>
    <dgm:pt modelId="{D38CF87D-0118-4F50-A1C0-52EF1A50F80F}" type="pres">
      <dgm:prSet presAssocID="{D4BBBDC5-C715-4793-AD34-56DB5FA1BD9E}" presName="textNode" presStyleLbl="node1" presStyleIdx="2" presStyleCnt="4" custScaleY="12184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60C5141-3561-4599-B924-7C65A660217A}" type="pres">
      <dgm:prSet presAssocID="{FE48A425-214C-4E64-8664-E96C3DD43E2C}" presName="sibTrans" presStyleCnt="0"/>
      <dgm:spPr/>
    </dgm:pt>
    <dgm:pt modelId="{FC97FE4B-724A-4D35-92E4-7AFB05EE1300}" type="pres">
      <dgm:prSet presAssocID="{8ADDDEE5-7E4C-47FE-B3E9-CD2EC9E3FCA3}" presName="textNode" presStyleLbl="node1" presStyleIdx="3" presStyleCnt="4" custScaleY="12184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E47506E4-0932-4DE8-9044-79F908130C3A}" type="presOf" srcId="{D4BBBDC5-C715-4793-AD34-56DB5FA1BD9E}" destId="{D38CF87D-0118-4F50-A1C0-52EF1A50F80F}" srcOrd="0" destOrd="0" presId="urn:microsoft.com/office/officeart/2005/8/layout/hProcess9"/>
    <dgm:cxn modelId="{F26706FD-4CFC-4ECC-AF51-E37E7D985772}" srcId="{BE6B8EBA-E0F7-45FD-A12B-40ED0CDFDA19}" destId="{4B2F6D6E-C664-48AF-AC59-41D60C537E44}" srcOrd="1" destOrd="0" parTransId="{9C3AAE32-2EAF-4656-BF20-F6C3FF210E63}" sibTransId="{882CF70A-A1E7-4CEE-8E0A-A4495B7C98E9}"/>
    <dgm:cxn modelId="{0EC4164A-CBD8-4F7B-B12C-DF2246DC2312}" srcId="{BE6B8EBA-E0F7-45FD-A12B-40ED0CDFDA19}" destId="{D4BBBDC5-C715-4793-AD34-56DB5FA1BD9E}" srcOrd="2" destOrd="0" parTransId="{3843272E-0500-40A0-BA2F-35CDE037896D}" sibTransId="{FE48A425-214C-4E64-8664-E96C3DD43E2C}"/>
    <dgm:cxn modelId="{E5D23439-97EB-4CA4-8470-02CB8543114F}" srcId="{BE6B8EBA-E0F7-45FD-A12B-40ED0CDFDA19}" destId="{8ADDDEE5-7E4C-47FE-B3E9-CD2EC9E3FCA3}" srcOrd="3" destOrd="0" parTransId="{DE2270A9-67EE-4617-B79F-EB8B6216FE4D}" sibTransId="{FF545A34-812D-4221-98F7-FCC74F4F4912}"/>
    <dgm:cxn modelId="{A0473F11-27BF-499C-B35A-B7CCA9163DAB}" type="presOf" srcId="{4B2F6D6E-C664-48AF-AC59-41D60C537E44}" destId="{8AB3FCCD-2BDE-49DE-8EF9-8210DC2500F2}" srcOrd="0" destOrd="0" presId="urn:microsoft.com/office/officeart/2005/8/layout/hProcess9"/>
    <dgm:cxn modelId="{530119C6-9412-457A-A5E3-4E137E9334BD}" type="presOf" srcId="{A767D1A9-6E3C-4370-B7B6-4F0D8D666AF4}" destId="{EF05CDD8-DC98-44B7-84C6-45652031620A}" srcOrd="0" destOrd="0" presId="urn:microsoft.com/office/officeart/2005/8/layout/hProcess9"/>
    <dgm:cxn modelId="{D6BAA322-183B-46F6-B41A-865FDCC75E28}" srcId="{BE6B8EBA-E0F7-45FD-A12B-40ED0CDFDA19}" destId="{A767D1A9-6E3C-4370-B7B6-4F0D8D666AF4}" srcOrd="0" destOrd="0" parTransId="{F48D1E78-557C-473C-A455-97FCFF62714A}" sibTransId="{2A327276-52FD-48C9-BAFD-FA78282C0740}"/>
    <dgm:cxn modelId="{65D8F56E-861A-4108-906E-E31E10B149F7}" type="presOf" srcId="{8ADDDEE5-7E4C-47FE-B3E9-CD2EC9E3FCA3}" destId="{FC97FE4B-724A-4D35-92E4-7AFB05EE1300}" srcOrd="0" destOrd="0" presId="urn:microsoft.com/office/officeart/2005/8/layout/hProcess9"/>
    <dgm:cxn modelId="{2E0A6B5C-FBD2-4F4F-B3AF-B3165B82B874}" type="presOf" srcId="{BE6B8EBA-E0F7-45FD-A12B-40ED0CDFDA19}" destId="{A6A0CFE9-25DC-4739-AC11-771406240B37}" srcOrd="0" destOrd="0" presId="urn:microsoft.com/office/officeart/2005/8/layout/hProcess9"/>
    <dgm:cxn modelId="{E6BD8BE1-6960-4FDB-90E4-5F78B9AB38C2}" type="presParOf" srcId="{A6A0CFE9-25DC-4739-AC11-771406240B37}" destId="{15EB1AA0-035A-459C-B2BB-D5EB19F00CF6}" srcOrd="0" destOrd="0" presId="urn:microsoft.com/office/officeart/2005/8/layout/hProcess9"/>
    <dgm:cxn modelId="{8794B632-597B-4C55-BD7F-83E82068CAB1}" type="presParOf" srcId="{A6A0CFE9-25DC-4739-AC11-771406240B37}" destId="{FD61D520-435F-4DDA-85B7-3EF2EFA659F3}" srcOrd="1" destOrd="0" presId="urn:microsoft.com/office/officeart/2005/8/layout/hProcess9"/>
    <dgm:cxn modelId="{01307907-8B55-4746-8C61-8FA785503979}" type="presParOf" srcId="{FD61D520-435F-4DDA-85B7-3EF2EFA659F3}" destId="{EF05CDD8-DC98-44B7-84C6-45652031620A}" srcOrd="0" destOrd="0" presId="urn:microsoft.com/office/officeart/2005/8/layout/hProcess9"/>
    <dgm:cxn modelId="{574D5686-C793-4DB2-B5FA-09ABA18AB848}" type="presParOf" srcId="{FD61D520-435F-4DDA-85B7-3EF2EFA659F3}" destId="{B84D7F99-8D18-4819-8007-D1075F6AEA33}" srcOrd="1" destOrd="0" presId="urn:microsoft.com/office/officeart/2005/8/layout/hProcess9"/>
    <dgm:cxn modelId="{7E6F1BFD-CF80-4A44-87DF-DA074EBD3CC5}" type="presParOf" srcId="{FD61D520-435F-4DDA-85B7-3EF2EFA659F3}" destId="{8AB3FCCD-2BDE-49DE-8EF9-8210DC2500F2}" srcOrd="2" destOrd="0" presId="urn:microsoft.com/office/officeart/2005/8/layout/hProcess9"/>
    <dgm:cxn modelId="{4893D614-2A8F-43A8-9121-D2CFB1A0E986}" type="presParOf" srcId="{FD61D520-435F-4DDA-85B7-3EF2EFA659F3}" destId="{1ED1E28C-3049-4FE7-9E2C-A79AB8CE9520}" srcOrd="3" destOrd="0" presId="urn:microsoft.com/office/officeart/2005/8/layout/hProcess9"/>
    <dgm:cxn modelId="{EB0D43FA-D0A7-4A62-B432-EB482E937153}" type="presParOf" srcId="{FD61D520-435F-4DDA-85B7-3EF2EFA659F3}" destId="{D38CF87D-0118-4F50-A1C0-52EF1A50F80F}" srcOrd="4" destOrd="0" presId="urn:microsoft.com/office/officeart/2005/8/layout/hProcess9"/>
    <dgm:cxn modelId="{89AFABE4-762E-4744-AE4A-6A94C5BCEB5A}" type="presParOf" srcId="{FD61D520-435F-4DDA-85B7-3EF2EFA659F3}" destId="{060C5141-3561-4599-B924-7C65A660217A}" srcOrd="5" destOrd="0" presId="urn:microsoft.com/office/officeart/2005/8/layout/hProcess9"/>
    <dgm:cxn modelId="{5F45FCB9-9325-46EE-B410-C17FD713422C}" type="presParOf" srcId="{FD61D520-435F-4DDA-85B7-3EF2EFA659F3}" destId="{FC97FE4B-724A-4D35-92E4-7AFB05EE1300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6B8EBA-E0F7-45FD-A12B-40ED0CDFDA1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B2F6D6E-C664-48AF-AC59-41D60C537E44}">
      <dgm:prSet custT="1"/>
      <dgm:spPr>
        <a:solidFill>
          <a:schemeClr val="bg1"/>
        </a:solidFill>
        <a:ln w="28575"/>
      </dgm:spPr>
      <dgm:t>
        <a:bodyPr/>
        <a:lstStyle/>
        <a:p>
          <a:r>
            <a:rPr lang="el-GR" sz="1100" b="1" dirty="0" smtClean="0">
              <a:solidFill>
                <a:srgbClr val="002060"/>
              </a:solidFill>
            </a:rPr>
            <a:t>1</a:t>
          </a:r>
          <a:r>
            <a:rPr lang="el-GR" sz="1100" b="1" baseline="30000" dirty="0" smtClean="0">
              <a:solidFill>
                <a:srgbClr val="002060"/>
              </a:solidFill>
            </a:rPr>
            <a:t>η</a:t>
          </a:r>
          <a:r>
            <a:rPr lang="el-GR" sz="1100" b="1" dirty="0" smtClean="0">
              <a:solidFill>
                <a:srgbClr val="002060"/>
              </a:solidFill>
            </a:rPr>
            <a:t> Προχρηματοδότηση το </a:t>
          </a:r>
          <a:r>
            <a:rPr lang="en-US" sz="1100" b="1" dirty="0" smtClean="0">
              <a:solidFill>
                <a:srgbClr val="002060"/>
              </a:solidFill>
            </a:rPr>
            <a:t>6</a:t>
          </a:r>
          <a:r>
            <a:rPr lang="el-GR" sz="1100" b="1" dirty="0" smtClean="0">
              <a:solidFill>
                <a:srgbClr val="002060"/>
              </a:solidFill>
            </a:rPr>
            <a:t>0%  </a:t>
          </a:r>
          <a:r>
            <a:rPr lang="el-GR" sz="1100" dirty="0" smtClean="0">
              <a:solidFill>
                <a:srgbClr val="002060"/>
              </a:solidFill>
            </a:rPr>
            <a:t>του</a:t>
          </a:r>
          <a:r>
            <a:rPr lang="el-GR" sz="1100" b="1" dirty="0" smtClean="0">
              <a:solidFill>
                <a:srgbClr val="002060"/>
              </a:solidFill>
            </a:rPr>
            <a:t> </a:t>
          </a:r>
          <a:r>
            <a:rPr lang="el-GR" sz="1100" dirty="0" smtClean="0">
              <a:solidFill>
                <a:srgbClr val="002060"/>
              </a:solidFill>
            </a:rPr>
            <a:t>ανώτατου συνολικού ποσού επιχορήγησης εντός </a:t>
          </a:r>
          <a:r>
            <a:rPr lang="el-GR" sz="1100" b="1" dirty="0" smtClean="0">
              <a:solidFill>
                <a:srgbClr val="002060"/>
              </a:solidFill>
            </a:rPr>
            <a:t>30 ημερών </a:t>
          </a:r>
          <a:r>
            <a:rPr lang="el-GR" sz="1100" dirty="0" smtClean="0">
              <a:solidFill>
                <a:srgbClr val="002060"/>
              </a:solidFill>
            </a:rPr>
            <a:t>από τη θέση σε ισχύ της σύμβασης.</a:t>
          </a:r>
          <a:endParaRPr lang="el-GR" sz="1100" dirty="0">
            <a:solidFill>
              <a:srgbClr val="002060"/>
            </a:solidFill>
          </a:endParaRPr>
        </a:p>
      </dgm:t>
    </dgm:pt>
    <dgm:pt modelId="{9C3AAE32-2EAF-4656-BF20-F6C3FF210E63}" type="parTrans" cxnId="{F26706FD-4CFC-4ECC-AF51-E37E7D985772}">
      <dgm:prSet/>
      <dgm:spPr/>
      <dgm:t>
        <a:bodyPr/>
        <a:lstStyle/>
        <a:p>
          <a:endParaRPr lang="fr-BE"/>
        </a:p>
      </dgm:t>
    </dgm:pt>
    <dgm:pt modelId="{882CF70A-A1E7-4CEE-8E0A-A4495B7C98E9}" type="sibTrans" cxnId="{F26706FD-4CFC-4ECC-AF51-E37E7D985772}">
      <dgm:prSet/>
      <dgm:spPr/>
      <dgm:t>
        <a:bodyPr/>
        <a:lstStyle/>
        <a:p>
          <a:endParaRPr lang="fr-BE"/>
        </a:p>
      </dgm:t>
    </dgm:pt>
    <dgm:pt modelId="{8ADDDEE5-7E4C-47FE-B3E9-CD2EC9E3FCA3}">
      <dgm:prSet custT="1"/>
      <dgm:spPr>
        <a:solidFill>
          <a:schemeClr val="bg1"/>
        </a:solidFill>
        <a:ln w="28575"/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1100" b="1" dirty="0" smtClean="0">
              <a:solidFill>
                <a:srgbClr val="002060"/>
              </a:solidFill>
            </a:rPr>
            <a:t>31/08/2017-Λήξη του σχεδίου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1100" b="0" dirty="0" smtClean="0">
              <a:solidFill>
                <a:srgbClr val="002060"/>
              </a:solidFill>
            </a:rPr>
            <a:t>Εντός </a:t>
          </a:r>
          <a:r>
            <a:rPr lang="el-GR" sz="1100" b="1" dirty="0" smtClean="0">
              <a:solidFill>
                <a:srgbClr val="002060"/>
              </a:solidFill>
            </a:rPr>
            <a:t>60 ημερών </a:t>
          </a:r>
          <a:r>
            <a:rPr lang="el-GR" sz="1100" b="0" dirty="0" smtClean="0">
              <a:solidFill>
                <a:srgbClr val="002060"/>
              </a:solidFill>
            </a:rPr>
            <a:t>υποβολή Τελικής Έκθεσης (</a:t>
          </a:r>
          <a:r>
            <a:rPr lang="en-US" sz="1100" b="0" dirty="0" smtClean="0">
              <a:solidFill>
                <a:srgbClr val="002060"/>
              </a:solidFill>
            </a:rPr>
            <a:t>Mobility Tool &amp; Hard Copy)</a:t>
          </a:r>
          <a:endParaRPr lang="el-GR" sz="1100" b="0" dirty="0" smtClean="0">
            <a:solidFill>
              <a:srgbClr val="002060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l-GR" sz="1100" b="0" dirty="0" smtClean="0">
            <a:solidFill>
              <a:srgbClr val="002060"/>
            </a:solidFill>
          </a:endParaRPr>
        </a:p>
        <a:p>
          <a:pPr marL="0" indent="0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endParaRPr lang="el-GR" sz="1100" b="1" dirty="0" smtClean="0">
            <a:solidFill>
              <a:srgbClr val="002060"/>
            </a:solidFill>
          </a:endParaRPr>
        </a:p>
        <a:p>
          <a:pPr marL="0" indent="0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el-GR" sz="1100" dirty="0" smtClean="0">
              <a:solidFill>
                <a:srgbClr val="002060"/>
              </a:solidFill>
            </a:rPr>
            <a:t>Καταβολή του υπολοίπου </a:t>
          </a:r>
          <a:r>
            <a:rPr lang="el-GR" sz="1100" b="1" dirty="0" smtClean="0">
              <a:solidFill>
                <a:srgbClr val="002060"/>
              </a:solidFill>
            </a:rPr>
            <a:t>20% </a:t>
          </a:r>
          <a:r>
            <a:rPr lang="el-GR" sz="1100" dirty="0" smtClean="0">
              <a:solidFill>
                <a:srgbClr val="002060"/>
              </a:solidFill>
            </a:rPr>
            <a:t>από την ΕΜ</a:t>
          </a:r>
          <a:endParaRPr lang="el-GR" sz="1200" dirty="0">
            <a:solidFill>
              <a:srgbClr val="002060"/>
            </a:solidFill>
          </a:endParaRPr>
        </a:p>
      </dgm:t>
    </dgm:pt>
    <dgm:pt modelId="{DE2270A9-67EE-4617-B79F-EB8B6216FE4D}" type="parTrans" cxnId="{E5D23439-97EB-4CA4-8470-02CB8543114F}">
      <dgm:prSet/>
      <dgm:spPr/>
      <dgm:t>
        <a:bodyPr/>
        <a:lstStyle/>
        <a:p>
          <a:endParaRPr lang="fr-BE"/>
        </a:p>
      </dgm:t>
    </dgm:pt>
    <dgm:pt modelId="{FF545A34-812D-4221-98F7-FCC74F4F4912}" type="sibTrans" cxnId="{E5D23439-97EB-4CA4-8470-02CB8543114F}">
      <dgm:prSet/>
      <dgm:spPr/>
      <dgm:t>
        <a:bodyPr/>
        <a:lstStyle/>
        <a:p>
          <a:endParaRPr lang="fr-BE"/>
        </a:p>
      </dgm:t>
    </dgm:pt>
    <dgm:pt modelId="{D4BBBDC5-C715-4793-AD34-56DB5FA1BD9E}">
      <dgm:prSet custT="1"/>
      <dgm:spPr>
        <a:solidFill>
          <a:schemeClr val="bg1"/>
        </a:solidFill>
        <a:ln w="28575"/>
      </dgm:spPr>
      <dgm:t>
        <a:bodyPr/>
        <a:lstStyle/>
        <a:p>
          <a:r>
            <a:rPr lang="el-GR" sz="1100" b="1" dirty="0" smtClean="0">
              <a:solidFill>
                <a:srgbClr val="002060"/>
              </a:solidFill>
            </a:rPr>
            <a:t>31/</a:t>
          </a:r>
          <a:r>
            <a:rPr lang="en-US" sz="1100" b="1" dirty="0" smtClean="0">
              <a:solidFill>
                <a:srgbClr val="002060"/>
              </a:solidFill>
            </a:rPr>
            <a:t>12</a:t>
          </a:r>
          <a:r>
            <a:rPr lang="el-GR" sz="1100" b="1" dirty="0" smtClean="0">
              <a:solidFill>
                <a:srgbClr val="002060"/>
              </a:solidFill>
            </a:rPr>
            <a:t>/2015-Λήξη της περιόδου αναφοράς</a:t>
          </a:r>
        </a:p>
        <a:p>
          <a:r>
            <a:rPr lang="el-GR" sz="1100" b="0" dirty="0" smtClean="0">
              <a:solidFill>
                <a:srgbClr val="002060"/>
              </a:solidFill>
            </a:rPr>
            <a:t>Εντός 30 ημερών υποβολή Ενδιάμεσης Έκθεσης (</a:t>
          </a:r>
          <a:r>
            <a:rPr lang="en-US" sz="1100" b="0" dirty="0" smtClean="0">
              <a:solidFill>
                <a:srgbClr val="002060"/>
              </a:solidFill>
            </a:rPr>
            <a:t>Mobility Tool &amp; Hard Copy)</a:t>
          </a:r>
          <a:endParaRPr lang="el-GR" sz="1100" b="0" dirty="0" smtClean="0">
            <a:solidFill>
              <a:srgbClr val="002060"/>
            </a:solidFill>
          </a:endParaRPr>
        </a:p>
        <a:p>
          <a:endParaRPr lang="el-GR" sz="1100" b="0" dirty="0" smtClean="0">
            <a:solidFill>
              <a:srgbClr val="002060"/>
            </a:solidFill>
          </a:endParaRPr>
        </a:p>
        <a:p>
          <a:r>
            <a:rPr lang="el-GR" sz="1100" b="0" dirty="0" smtClean="0">
              <a:solidFill>
                <a:srgbClr val="002060"/>
              </a:solidFill>
            </a:rPr>
            <a:t>Καταβολή του </a:t>
          </a:r>
          <a:r>
            <a:rPr lang="el-GR" sz="1100" b="1" dirty="0" smtClean="0">
              <a:solidFill>
                <a:srgbClr val="002060"/>
              </a:solidFill>
            </a:rPr>
            <a:t>20% </a:t>
          </a:r>
          <a:r>
            <a:rPr lang="el-GR" sz="1100" b="0" dirty="0" smtClean="0">
              <a:solidFill>
                <a:srgbClr val="002060"/>
              </a:solidFill>
            </a:rPr>
            <a:t>της συνολικής επιχορήγησης ως </a:t>
          </a:r>
          <a:r>
            <a:rPr lang="el-GR" sz="1100" b="1" dirty="0" smtClean="0">
              <a:solidFill>
                <a:srgbClr val="002060"/>
              </a:solidFill>
            </a:rPr>
            <a:t>2</a:t>
          </a:r>
          <a:r>
            <a:rPr lang="el-GR" sz="1100" b="1" baseline="30000" dirty="0" smtClean="0">
              <a:solidFill>
                <a:srgbClr val="002060"/>
              </a:solidFill>
            </a:rPr>
            <a:t>η</a:t>
          </a:r>
          <a:r>
            <a:rPr lang="el-GR" sz="1100" b="1" dirty="0" smtClean="0">
              <a:solidFill>
                <a:srgbClr val="002060"/>
              </a:solidFill>
            </a:rPr>
            <a:t> προχρηματοδότηση</a:t>
          </a:r>
          <a:endParaRPr lang="el-GR" sz="1100" b="0" dirty="0" smtClean="0">
            <a:solidFill>
              <a:srgbClr val="002060"/>
            </a:solidFill>
          </a:endParaRPr>
        </a:p>
      </dgm:t>
    </dgm:pt>
    <dgm:pt modelId="{3843272E-0500-40A0-BA2F-35CDE037896D}" type="parTrans" cxnId="{0EC4164A-CBD8-4F7B-B12C-DF2246DC2312}">
      <dgm:prSet/>
      <dgm:spPr/>
      <dgm:t>
        <a:bodyPr/>
        <a:lstStyle/>
        <a:p>
          <a:endParaRPr lang="fr-BE"/>
        </a:p>
      </dgm:t>
    </dgm:pt>
    <dgm:pt modelId="{FE48A425-214C-4E64-8664-E96C3DD43E2C}" type="sibTrans" cxnId="{0EC4164A-CBD8-4F7B-B12C-DF2246DC2312}">
      <dgm:prSet/>
      <dgm:spPr/>
      <dgm:t>
        <a:bodyPr/>
        <a:lstStyle/>
        <a:p>
          <a:endParaRPr lang="fr-BE"/>
        </a:p>
      </dgm:t>
    </dgm:pt>
    <dgm:pt modelId="{A767D1A9-6E3C-4370-B7B6-4F0D8D666AF4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l-GR" sz="1100" b="1" dirty="0" smtClean="0">
              <a:solidFill>
                <a:srgbClr val="002060"/>
              </a:solidFill>
            </a:rPr>
            <a:t>01/09/2014</a:t>
          </a:r>
        </a:p>
        <a:p>
          <a:r>
            <a:rPr lang="el-GR" sz="1100" b="1" dirty="0" smtClean="0">
              <a:solidFill>
                <a:srgbClr val="002060"/>
              </a:solidFill>
            </a:rPr>
            <a:t>Έναρξη Σχεδίου</a:t>
          </a:r>
          <a:endParaRPr lang="el-GR" sz="1100" b="1" dirty="0">
            <a:solidFill>
              <a:srgbClr val="002060"/>
            </a:solidFill>
          </a:endParaRPr>
        </a:p>
      </dgm:t>
    </dgm:pt>
    <dgm:pt modelId="{F48D1E78-557C-473C-A455-97FCFF62714A}" type="parTrans" cxnId="{D6BAA322-183B-46F6-B41A-865FDCC75E28}">
      <dgm:prSet/>
      <dgm:spPr/>
      <dgm:t>
        <a:bodyPr/>
        <a:lstStyle/>
        <a:p>
          <a:endParaRPr lang="el-GR"/>
        </a:p>
      </dgm:t>
    </dgm:pt>
    <dgm:pt modelId="{2A327276-52FD-48C9-BAFD-FA78282C0740}" type="sibTrans" cxnId="{D6BAA322-183B-46F6-B41A-865FDCC75E28}">
      <dgm:prSet/>
      <dgm:spPr/>
      <dgm:t>
        <a:bodyPr/>
        <a:lstStyle/>
        <a:p>
          <a:endParaRPr lang="el-GR"/>
        </a:p>
      </dgm:t>
    </dgm:pt>
    <dgm:pt modelId="{A6A0CFE9-25DC-4739-AC11-771406240B37}" type="pres">
      <dgm:prSet presAssocID="{BE6B8EBA-E0F7-45FD-A12B-40ED0CDFDA19}" presName="CompostProcess" presStyleCnt="0">
        <dgm:presLayoutVars>
          <dgm:dir/>
          <dgm:resizeHandles val="exact"/>
        </dgm:presLayoutVars>
      </dgm:prSet>
      <dgm:spPr/>
    </dgm:pt>
    <dgm:pt modelId="{15EB1AA0-035A-459C-B2BB-D5EB19F00CF6}" type="pres">
      <dgm:prSet presAssocID="{BE6B8EBA-E0F7-45FD-A12B-40ED0CDFDA19}" presName="arrow" presStyleLbl="bgShp" presStyleIdx="0" presStyleCnt="1" custScaleX="117647"/>
      <dgm:spPr>
        <a:solidFill>
          <a:schemeClr val="accent4">
            <a:lumMod val="7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FD61D520-435F-4DDA-85B7-3EF2EFA659F3}" type="pres">
      <dgm:prSet presAssocID="{BE6B8EBA-E0F7-45FD-A12B-40ED0CDFDA19}" presName="linearProcess" presStyleCnt="0"/>
      <dgm:spPr/>
    </dgm:pt>
    <dgm:pt modelId="{EF05CDD8-DC98-44B7-84C6-45652031620A}" type="pres">
      <dgm:prSet presAssocID="{A767D1A9-6E3C-4370-B7B6-4F0D8D666AF4}" presName="textNode" presStyleLbl="node1" presStyleIdx="0" presStyleCnt="4" custScaleX="126268" custScaleY="109048" custLinFactNeighborX="-1134" custLinFactNeighborY="79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84D7F99-8D18-4819-8007-D1075F6AEA33}" type="pres">
      <dgm:prSet presAssocID="{2A327276-52FD-48C9-BAFD-FA78282C0740}" presName="sibTrans" presStyleCnt="0"/>
      <dgm:spPr/>
    </dgm:pt>
    <dgm:pt modelId="{8AB3FCCD-2BDE-49DE-8EF9-8210DC2500F2}" type="pres">
      <dgm:prSet presAssocID="{4B2F6D6E-C664-48AF-AC59-41D60C537E44}" presName="textNode" presStyleLbl="node1" presStyleIdx="1" presStyleCnt="4" custScaleX="170945" custScaleY="11108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ED1E28C-3049-4FE7-9E2C-A79AB8CE9520}" type="pres">
      <dgm:prSet presAssocID="{882CF70A-A1E7-4CEE-8E0A-A4495B7C98E9}" presName="sibTrans" presStyleCnt="0"/>
      <dgm:spPr/>
    </dgm:pt>
    <dgm:pt modelId="{D38CF87D-0118-4F50-A1C0-52EF1A50F80F}" type="pres">
      <dgm:prSet presAssocID="{D4BBBDC5-C715-4793-AD34-56DB5FA1BD9E}" presName="textNode" presStyleLbl="node1" presStyleIdx="2" presStyleCnt="4" custScaleX="219930" custScaleY="11108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60C5141-3561-4599-B924-7C65A660217A}" type="pres">
      <dgm:prSet presAssocID="{FE48A425-214C-4E64-8664-E96C3DD43E2C}" presName="sibTrans" presStyleCnt="0"/>
      <dgm:spPr/>
    </dgm:pt>
    <dgm:pt modelId="{FC97FE4B-724A-4D35-92E4-7AFB05EE1300}" type="pres">
      <dgm:prSet presAssocID="{8ADDDEE5-7E4C-47FE-B3E9-CD2EC9E3FCA3}" presName="textNode" presStyleLbl="node1" presStyleIdx="3" presStyleCnt="4" custScaleX="181257" custScaleY="11108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F10B3DFB-31E3-4C3D-907C-40CEF3924D49}" type="presOf" srcId="{8ADDDEE5-7E4C-47FE-B3E9-CD2EC9E3FCA3}" destId="{FC97FE4B-724A-4D35-92E4-7AFB05EE1300}" srcOrd="0" destOrd="0" presId="urn:microsoft.com/office/officeart/2005/8/layout/hProcess9"/>
    <dgm:cxn modelId="{30FCA371-F389-473F-9A04-632A90A276CC}" type="presOf" srcId="{BE6B8EBA-E0F7-45FD-A12B-40ED0CDFDA19}" destId="{A6A0CFE9-25DC-4739-AC11-771406240B37}" srcOrd="0" destOrd="0" presId="urn:microsoft.com/office/officeart/2005/8/layout/hProcess9"/>
    <dgm:cxn modelId="{F26706FD-4CFC-4ECC-AF51-E37E7D985772}" srcId="{BE6B8EBA-E0F7-45FD-A12B-40ED0CDFDA19}" destId="{4B2F6D6E-C664-48AF-AC59-41D60C537E44}" srcOrd="1" destOrd="0" parTransId="{9C3AAE32-2EAF-4656-BF20-F6C3FF210E63}" sibTransId="{882CF70A-A1E7-4CEE-8E0A-A4495B7C98E9}"/>
    <dgm:cxn modelId="{8F289FCD-FC5E-4C55-8172-B4CC4C579BCC}" type="presOf" srcId="{A767D1A9-6E3C-4370-B7B6-4F0D8D666AF4}" destId="{EF05CDD8-DC98-44B7-84C6-45652031620A}" srcOrd="0" destOrd="0" presId="urn:microsoft.com/office/officeart/2005/8/layout/hProcess9"/>
    <dgm:cxn modelId="{0EC4164A-CBD8-4F7B-B12C-DF2246DC2312}" srcId="{BE6B8EBA-E0F7-45FD-A12B-40ED0CDFDA19}" destId="{D4BBBDC5-C715-4793-AD34-56DB5FA1BD9E}" srcOrd="2" destOrd="0" parTransId="{3843272E-0500-40A0-BA2F-35CDE037896D}" sibTransId="{FE48A425-214C-4E64-8664-E96C3DD43E2C}"/>
    <dgm:cxn modelId="{E5D23439-97EB-4CA4-8470-02CB8543114F}" srcId="{BE6B8EBA-E0F7-45FD-A12B-40ED0CDFDA19}" destId="{8ADDDEE5-7E4C-47FE-B3E9-CD2EC9E3FCA3}" srcOrd="3" destOrd="0" parTransId="{DE2270A9-67EE-4617-B79F-EB8B6216FE4D}" sibTransId="{FF545A34-812D-4221-98F7-FCC74F4F4912}"/>
    <dgm:cxn modelId="{27E2B5DD-E139-49AC-9E41-563F38B1D14A}" type="presOf" srcId="{D4BBBDC5-C715-4793-AD34-56DB5FA1BD9E}" destId="{D38CF87D-0118-4F50-A1C0-52EF1A50F80F}" srcOrd="0" destOrd="0" presId="urn:microsoft.com/office/officeart/2005/8/layout/hProcess9"/>
    <dgm:cxn modelId="{D6BAA322-183B-46F6-B41A-865FDCC75E28}" srcId="{BE6B8EBA-E0F7-45FD-A12B-40ED0CDFDA19}" destId="{A767D1A9-6E3C-4370-B7B6-4F0D8D666AF4}" srcOrd="0" destOrd="0" parTransId="{F48D1E78-557C-473C-A455-97FCFF62714A}" sibTransId="{2A327276-52FD-48C9-BAFD-FA78282C0740}"/>
    <dgm:cxn modelId="{473626C0-0A19-434B-84FD-63B64F9810FE}" type="presOf" srcId="{4B2F6D6E-C664-48AF-AC59-41D60C537E44}" destId="{8AB3FCCD-2BDE-49DE-8EF9-8210DC2500F2}" srcOrd="0" destOrd="0" presId="urn:microsoft.com/office/officeart/2005/8/layout/hProcess9"/>
    <dgm:cxn modelId="{AC92C787-3421-4C88-9437-1C1697B3BDE8}" type="presParOf" srcId="{A6A0CFE9-25DC-4739-AC11-771406240B37}" destId="{15EB1AA0-035A-459C-B2BB-D5EB19F00CF6}" srcOrd="0" destOrd="0" presId="urn:microsoft.com/office/officeart/2005/8/layout/hProcess9"/>
    <dgm:cxn modelId="{36EF6A7B-FDDB-4A56-9EE2-D3824C5ADE41}" type="presParOf" srcId="{A6A0CFE9-25DC-4739-AC11-771406240B37}" destId="{FD61D520-435F-4DDA-85B7-3EF2EFA659F3}" srcOrd="1" destOrd="0" presId="urn:microsoft.com/office/officeart/2005/8/layout/hProcess9"/>
    <dgm:cxn modelId="{E8A5B82B-EECF-4B5A-91F0-4DF5F0206D64}" type="presParOf" srcId="{FD61D520-435F-4DDA-85B7-3EF2EFA659F3}" destId="{EF05CDD8-DC98-44B7-84C6-45652031620A}" srcOrd="0" destOrd="0" presId="urn:microsoft.com/office/officeart/2005/8/layout/hProcess9"/>
    <dgm:cxn modelId="{E9D0AD1F-C382-494C-966C-E55C593F3C4E}" type="presParOf" srcId="{FD61D520-435F-4DDA-85B7-3EF2EFA659F3}" destId="{B84D7F99-8D18-4819-8007-D1075F6AEA33}" srcOrd="1" destOrd="0" presId="urn:microsoft.com/office/officeart/2005/8/layout/hProcess9"/>
    <dgm:cxn modelId="{5479B8D7-F572-41BF-A725-B3839190D532}" type="presParOf" srcId="{FD61D520-435F-4DDA-85B7-3EF2EFA659F3}" destId="{8AB3FCCD-2BDE-49DE-8EF9-8210DC2500F2}" srcOrd="2" destOrd="0" presId="urn:microsoft.com/office/officeart/2005/8/layout/hProcess9"/>
    <dgm:cxn modelId="{5536B097-18C3-43C0-904B-D05BB94DBDA8}" type="presParOf" srcId="{FD61D520-435F-4DDA-85B7-3EF2EFA659F3}" destId="{1ED1E28C-3049-4FE7-9E2C-A79AB8CE9520}" srcOrd="3" destOrd="0" presId="urn:microsoft.com/office/officeart/2005/8/layout/hProcess9"/>
    <dgm:cxn modelId="{53F86443-F54B-4F81-8AE4-9923BD3355B8}" type="presParOf" srcId="{FD61D520-435F-4DDA-85B7-3EF2EFA659F3}" destId="{D38CF87D-0118-4F50-A1C0-52EF1A50F80F}" srcOrd="4" destOrd="0" presId="urn:microsoft.com/office/officeart/2005/8/layout/hProcess9"/>
    <dgm:cxn modelId="{62434435-4C47-4C9E-8564-2818204DE4A8}" type="presParOf" srcId="{FD61D520-435F-4DDA-85B7-3EF2EFA659F3}" destId="{060C5141-3561-4599-B924-7C65A660217A}" srcOrd="5" destOrd="0" presId="urn:microsoft.com/office/officeart/2005/8/layout/hProcess9"/>
    <dgm:cxn modelId="{AC5C7639-D2C0-42E5-99F5-EF4990E79B3B}" type="presParOf" srcId="{FD61D520-435F-4DDA-85B7-3EF2EFA659F3}" destId="{FC97FE4B-724A-4D35-92E4-7AFB05EE1300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31A7FDC-CDD1-424D-A56B-C250241DF66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C6235F4-1B49-4F9E-8452-63D4D7DBDB08}">
      <dgm:prSet custT="1"/>
      <dgm:spPr>
        <a:solidFill>
          <a:schemeClr val="bg1"/>
        </a:solidFill>
        <a:ln w="28575"/>
      </dgm:spPr>
      <dgm:t>
        <a:bodyPr/>
        <a:lstStyle/>
        <a:p>
          <a:r>
            <a:rPr lang="el-GR" sz="1100" dirty="0" smtClean="0">
              <a:solidFill>
                <a:srgbClr val="002060"/>
              </a:solidFill>
            </a:rPr>
            <a:t>Καταβολή </a:t>
          </a:r>
          <a:r>
            <a:rPr lang="el-GR" sz="1100" b="1" dirty="0" smtClean="0">
              <a:solidFill>
                <a:srgbClr val="002060"/>
              </a:solidFill>
            </a:rPr>
            <a:t>40% </a:t>
          </a:r>
          <a:r>
            <a:rPr lang="el-GR" sz="1100" dirty="0" smtClean="0">
              <a:solidFill>
                <a:srgbClr val="002060"/>
              </a:solidFill>
            </a:rPr>
            <a:t>της συνολικής επιχορήγησης ως </a:t>
          </a:r>
          <a:r>
            <a:rPr lang="el-GR" sz="1100" b="1" dirty="0" smtClean="0">
              <a:solidFill>
                <a:srgbClr val="002060"/>
              </a:solidFill>
            </a:rPr>
            <a:t>1</a:t>
          </a:r>
          <a:r>
            <a:rPr lang="el-GR" sz="1100" b="1" baseline="30000" dirty="0" smtClean="0">
              <a:solidFill>
                <a:srgbClr val="002060"/>
              </a:solidFill>
            </a:rPr>
            <a:t>η</a:t>
          </a:r>
          <a:r>
            <a:rPr lang="el-GR" sz="1100" b="1" dirty="0" smtClean="0">
              <a:solidFill>
                <a:srgbClr val="002060"/>
              </a:solidFill>
            </a:rPr>
            <a:t> προχρηματοδότηση</a:t>
          </a:r>
          <a:r>
            <a:rPr lang="el-GR" sz="1100" dirty="0" smtClean="0">
              <a:solidFill>
                <a:srgbClr val="002060"/>
              </a:solidFill>
            </a:rPr>
            <a:t>, εντός </a:t>
          </a:r>
          <a:r>
            <a:rPr lang="el-GR" sz="1100" b="1" dirty="0" smtClean="0">
              <a:solidFill>
                <a:srgbClr val="002060"/>
              </a:solidFill>
            </a:rPr>
            <a:t>30 ήμερων </a:t>
          </a:r>
          <a:r>
            <a:rPr lang="el-GR" sz="1100" dirty="0" smtClean="0">
              <a:solidFill>
                <a:srgbClr val="002060"/>
              </a:solidFill>
            </a:rPr>
            <a:t>από τη θέση σε ισχύ της σύμβασης</a:t>
          </a:r>
          <a:r>
            <a:rPr lang="el-GR" sz="1600" dirty="0" smtClean="0">
              <a:solidFill>
                <a:srgbClr val="002060"/>
              </a:solidFill>
            </a:rPr>
            <a:t>.</a:t>
          </a:r>
          <a:endParaRPr lang="fr-BE" sz="1600" dirty="0"/>
        </a:p>
      </dgm:t>
    </dgm:pt>
    <dgm:pt modelId="{7F4D6170-2D1C-4580-9AAF-051EADB507E9}" type="parTrans" cxnId="{2DE6B61B-DCFF-4167-B8EC-8484296EA207}">
      <dgm:prSet/>
      <dgm:spPr/>
      <dgm:t>
        <a:bodyPr/>
        <a:lstStyle/>
        <a:p>
          <a:endParaRPr lang="fr-BE"/>
        </a:p>
      </dgm:t>
    </dgm:pt>
    <dgm:pt modelId="{EFC104A7-E40C-4AF7-8F51-9DC0FEED0BED}" type="sibTrans" cxnId="{2DE6B61B-DCFF-4167-B8EC-8484296EA207}">
      <dgm:prSet/>
      <dgm:spPr/>
      <dgm:t>
        <a:bodyPr/>
        <a:lstStyle/>
        <a:p>
          <a:endParaRPr lang="fr-BE"/>
        </a:p>
      </dgm:t>
    </dgm:pt>
    <dgm:pt modelId="{B605D6A6-9DA2-4C18-A823-5104509E83EF}">
      <dgm:prSet custT="1"/>
      <dgm:spPr>
        <a:solidFill>
          <a:schemeClr val="bg1"/>
        </a:solidFill>
        <a:ln w="28575"/>
      </dgm:spPr>
      <dgm:t>
        <a:bodyPr/>
        <a:lstStyle/>
        <a:p>
          <a:r>
            <a:rPr lang="el-GR" sz="1100" b="1" dirty="0" smtClean="0">
              <a:solidFill>
                <a:srgbClr val="002060"/>
              </a:solidFill>
            </a:rPr>
            <a:t>31/08/2015-Λήξη της περιόδου αναφοράς</a:t>
          </a:r>
        </a:p>
        <a:p>
          <a:r>
            <a:rPr lang="el-GR" sz="1100" b="0" dirty="0" smtClean="0">
              <a:solidFill>
                <a:srgbClr val="002060"/>
              </a:solidFill>
            </a:rPr>
            <a:t>Εντός </a:t>
          </a:r>
          <a:r>
            <a:rPr lang="el-GR" sz="1100" b="1" dirty="0" smtClean="0">
              <a:solidFill>
                <a:srgbClr val="002060"/>
              </a:solidFill>
            </a:rPr>
            <a:t>30 ημερών </a:t>
          </a:r>
          <a:r>
            <a:rPr lang="el-GR" sz="1100" b="0" dirty="0" smtClean="0">
              <a:solidFill>
                <a:srgbClr val="002060"/>
              </a:solidFill>
            </a:rPr>
            <a:t>Υποβολή Ενδιάμεσης Έκθεσης (</a:t>
          </a:r>
          <a:r>
            <a:rPr lang="en-US" sz="1100" b="0" dirty="0" smtClean="0">
              <a:solidFill>
                <a:srgbClr val="002060"/>
              </a:solidFill>
            </a:rPr>
            <a:t>Mobility Tool &amp; Hard Copy)</a:t>
          </a:r>
          <a:endParaRPr lang="el-GR" sz="1100" b="0" dirty="0" smtClean="0">
            <a:solidFill>
              <a:srgbClr val="002060"/>
            </a:solidFill>
          </a:endParaRPr>
        </a:p>
        <a:p>
          <a:endParaRPr lang="el-GR" sz="1100" b="1" dirty="0" smtClean="0">
            <a:solidFill>
              <a:srgbClr val="002060"/>
            </a:solidFill>
          </a:endParaRPr>
        </a:p>
        <a:p>
          <a:r>
            <a:rPr lang="el-GR" sz="1100" dirty="0" smtClean="0">
              <a:solidFill>
                <a:srgbClr val="002060"/>
              </a:solidFill>
            </a:rPr>
            <a:t>Καταβολή </a:t>
          </a:r>
          <a:r>
            <a:rPr lang="el-GR" sz="1100" b="1" dirty="0" smtClean="0">
              <a:solidFill>
                <a:srgbClr val="002060"/>
              </a:solidFill>
            </a:rPr>
            <a:t>έως το 40% </a:t>
          </a:r>
          <a:r>
            <a:rPr lang="el-GR" sz="1100" dirty="0" smtClean="0">
              <a:solidFill>
                <a:srgbClr val="002060"/>
              </a:solidFill>
            </a:rPr>
            <a:t>της συνολικής επιχορήγησης ως </a:t>
          </a:r>
          <a:r>
            <a:rPr lang="el-GR" sz="1100" b="1" dirty="0" smtClean="0">
              <a:solidFill>
                <a:srgbClr val="002060"/>
              </a:solidFill>
            </a:rPr>
            <a:t>2η  προχρηματοδότηση</a:t>
          </a:r>
          <a:endParaRPr lang="fr-BE" sz="1100" b="1" dirty="0">
            <a:solidFill>
              <a:srgbClr val="002060"/>
            </a:solidFill>
          </a:endParaRPr>
        </a:p>
      </dgm:t>
    </dgm:pt>
    <dgm:pt modelId="{8A54C758-BE6F-42DE-8A6E-553027CEB78A}" type="parTrans" cxnId="{3151C3A6-FA7A-43E9-B511-F277BB3F6F3E}">
      <dgm:prSet/>
      <dgm:spPr/>
      <dgm:t>
        <a:bodyPr/>
        <a:lstStyle/>
        <a:p>
          <a:endParaRPr lang="fr-BE"/>
        </a:p>
      </dgm:t>
    </dgm:pt>
    <dgm:pt modelId="{6ACE7D61-7C14-446D-96F2-5A505E564308}" type="sibTrans" cxnId="{3151C3A6-FA7A-43E9-B511-F277BB3F6F3E}">
      <dgm:prSet/>
      <dgm:spPr/>
      <dgm:t>
        <a:bodyPr/>
        <a:lstStyle/>
        <a:p>
          <a:endParaRPr lang="fr-BE"/>
        </a:p>
      </dgm:t>
    </dgm:pt>
    <dgm:pt modelId="{C0A6055B-9A57-4AFE-8FED-EBD606A541A8}">
      <dgm:prSet custT="1"/>
      <dgm:spPr>
        <a:solidFill>
          <a:schemeClr val="bg1"/>
        </a:solidFill>
        <a:ln w="28575"/>
      </dgm:spPr>
      <dgm:t>
        <a:bodyPr/>
        <a:lstStyle/>
        <a:p>
          <a:r>
            <a:rPr lang="el-GR" sz="1100" b="1" dirty="0" smtClean="0">
              <a:solidFill>
                <a:srgbClr val="002060"/>
              </a:solidFill>
            </a:rPr>
            <a:t>31/08/2016-Λήξη του σχεδίου </a:t>
          </a:r>
        </a:p>
        <a:p>
          <a:r>
            <a:rPr lang="el-GR" sz="1100" b="0" dirty="0" smtClean="0">
              <a:solidFill>
                <a:srgbClr val="002060"/>
              </a:solidFill>
            </a:rPr>
            <a:t>Εντός </a:t>
          </a:r>
          <a:r>
            <a:rPr lang="el-GR" sz="1100" b="1" dirty="0" smtClean="0">
              <a:solidFill>
                <a:srgbClr val="002060"/>
              </a:solidFill>
            </a:rPr>
            <a:t>60 ημερών </a:t>
          </a:r>
          <a:r>
            <a:rPr lang="el-GR" sz="1100" b="0" dirty="0" smtClean="0">
              <a:solidFill>
                <a:srgbClr val="002060"/>
              </a:solidFill>
            </a:rPr>
            <a:t>υποβολή Τελικής Έκθεσης (</a:t>
          </a:r>
          <a:r>
            <a:rPr lang="en-US" sz="1100" b="0" dirty="0" smtClean="0">
              <a:solidFill>
                <a:srgbClr val="002060"/>
              </a:solidFill>
            </a:rPr>
            <a:t>Mobility Tool &amp; Hard Copy)</a:t>
          </a:r>
          <a:endParaRPr lang="el-GR" sz="1100" b="0" dirty="0" smtClean="0">
            <a:solidFill>
              <a:srgbClr val="002060"/>
            </a:solidFill>
          </a:endParaRPr>
        </a:p>
        <a:p>
          <a:endParaRPr lang="el-GR" sz="1100" b="0" dirty="0" smtClean="0">
            <a:solidFill>
              <a:srgbClr val="002060"/>
            </a:solidFill>
          </a:endParaRPr>
        </a:p>
        <a:p>
          <a:endParaRPr lang="el-GR" sz="1100" b="1" dirty="0" smtClean="0">
            <a:solidFill>
              <a:srgbClr val="002060"/>
            </a:solidFill>
          </a:endParaRPr>
        </a:p>
        <a:p>
          <a:r>
            <a:rPr lang="el-GR" sz="1100" dirty="0" smtClean="0">
              <a:solidFill>
                <a:srgbClr val="002060"/>
              </a:solidFill>
            </a:rPr>
            <a:t>Καταβολή του υπολοίπου </a:t>
          </a:r>
          <a:r>
            <a:rPr lang="el-GR" sz="1100" b="1" dirty="0" smtClean="0">
              <a:solidFill>
                <a:srgbClr val="002060"/>
              </a:solidFill>
            </a:rPr>
            <a:t>20% της </a:t>
          </a:r>
          <a:r>
            <a:rPr lang="el-GR" sz="1100" dirty="0" smtClean="0">
              <a:solidFill>
                <a:srgbClr val="002060"/>
              </a:solidFill>
            </a:rPr>
            <a:t>επιχορήγησης</a:t>
          </a:r>
          <a:endParaRPr lang="fr-BE" sz="1100" dirty="0">
            <a:solidFill>
              <a:srgbClr val="002060"/>
            </a:solidFill>
          </a:endParaRPr>
        </a:p>
      </dgm:t>
    </dgm:pt>
    <dgm:pt modelId="{5514F872-DB03-42C0-9891-B1EFE4455E3A}" type="parTrans" cxnId="{1B18E337-D7B3-4005-9725-19D65A1857BC}">
      <dgm:prSet/>
      <dgm:spPr/>
      <dgm:t>
        <a:bodyPr/>
        <a:lstStyle/>
        <a:p>
          <a:endParaRPr lang="fr-BE"/>
        </a:p>
      </dgm:t>
    </dgm:pt>
    <dgm:pt modelId="{A9286021-DFF1-459B-958E-D15342BE0E0D}" type="sibTrans" cxnId="{1B18E337-D7B3-4005-9725-19D65A1857BC}">
      <dgm:prSet/>
      <dgm:spPr/>
      <dgm:t>
        <a:bodyPr/>
        <a:lstStyle/>
        <a:p>
          <a:endParaRPr lang="fr-BE"/>
        </a:p>
      </dgm:t>
    </dgm:pt>
    <dgm:pt modelId="{F1973AF7-0226-4A37-9A7F-442AE7A0A6E6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1100" b="1" dirty="0" smtClean="0">
              <a:solidFill>
                <a:srgbClr val="002060"/>
              </a:solidFill>
            </a:rPr>
            <a:t>1/09/2014</a:t>
          </a:r>
        </a:p>
        <a:p>
          <a:pPr marL="0" marR="0" indent="0" defTabSz="5334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l-GR" sz="1100" b="1" dirty="0" smtClean="0">
              <a:solidFill>
                <a:srgbClr val="002060"/>
              </a:solidFill>
            </a:rPr>
            <a:t>Έναρξη σχεδίου</a:t>
          </a:r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200" b="1" dirty="0">
            <a:solidFill>
              <a:srgbClr val="002060"/>
            </a:solidFill>
          </a:endParaRPr>
        </a:p>
      </dgm:t>
    </dgm:pt>
    <dgm:pt modelId="{8D125445-9ED7-4B6A-98F0-DFD69B6311C9}" type="parTrans" cxnId="{4740A899-E1E6-4C62-A928-7F32AE25C948}">
      <dgm:prSet/>
      <dgm:spPr/>
      <dgm:t>
        <a:bodyPr/>
        <a:lstStyle/>
        <a:p>
          <a:endParaRPr lang="el-GR"/>
        </a:p>
      </dgm:t>
    </dgm:pt>
    <dgm:pt modelId="{841A1E24-A4D8-4524-9F12-8042237FEF54}" type="sibTrans" cxnId="{4740A899-E1E6-4C62-A928-7F32AE25C948}">
      <dgm:prSet/>
      <dgm:spPr/>
      <dgm:t>
        <a:bodyPr/>
        <a:lstStyle/>
        <a:p>
          <a:endParaRPr lang="el-GR"/>
        </a:p>
      </dgm:t>
    </dgm:pt>
    <dgm:pt modelId="{4A56945F-801B-4634-B9BD-E709D32290D1}" type="pres">
      <dgm:prSet presAssocID="{331A7FDC-CDD1-424D-A56B-C250241DF666}" presName="CompostProcess" presStyleCnt="0">
        <dgm:presLayoutVars>
          <dgm:dir/>
          <dgm:resizeHandles val="exact"/>
        </dgm:presLayoutVars>
      </dgm:prSet>
      <dgm:spPr/>
    </dgm:pt>
    <dgm:pt modelId="{0EFF1E44-11D7-4BCC-9676-2ABD6920D968}" type="pres">
      <dgm:prSet presAssocID="{331A7FDC-CDD1-424D-A56B-C250241DF666}" presName="arrow" presStyleLbl="bgShp" presStyleIdx="0" presStyleCnt="1" custScaleX="117647" custLinFactNeighborX="0"/>
      <dgm:spPr>
        <a:solidFill>
          <a:schemeClr val="accent2">
            <a:lumMod val="60000"/>
            <a:lumOff val="40000"/>
          </a:schemeClr>
        </a:solidFill>
      </dgm:spPr>
    </dgm:pt>
    <dgm:pt modelId="{81E6D3AB-B47A-4830-A86A-F5ADA7351092}" type="pres">
      <dgm:prSet presAssocID="{331A7FDC-CDD1-424D-A56B-C250241DF666}" presName="linearProcess" presStyleCnt="0"/>
      <dgm:spPr/>
    </dgm:pt>
    <dgm:pt modelId="{41F8A1A3-78CA-4507-8C3D-2544FEADF098}" type="pres">
      <dgm:prSet presAssocID="{F1973AF7-0226-4A37-9A7F-442AE7A0A6E6}" presName="textNode" presStyleLbl="node1" presStyleIdx="0" presStyleCnt="4" custScaleX="90834" custScaleY="11979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4313F46-68EF-4EEF-B7F6-DE4AA03668FC}" type="pres">
      <dgm:prSet presAssocID="{841A1E24-A4D8-4524-9F12-8042237FEF54}" presName="sibTrans" presStyleCnt="0"/>
      <dgm:spPr/>
    </dgm:pt>
    <dgm:pt modelId="{8EBE390B-E4FD-457C-854A-E4DF20BD763B}" type="pres">
      <dgm:prSet presAssocID="{AC6235F4-1B49-4F9E-8452-63D4D7DBDB08}" presName="textNode" presStyleLbl="node1" presStyleIdx="1" presStyleCnt="4" custScaleX="131006" custScaleY="12139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F74E7356-021F-4FAC-A32F-855F63648793}" type="pres">
      <dgm:prSet presAssocID="{EFC104A7-E40C-4AF7-8F51-9DC0FEED0BED}" presName="sibTrans" presStyleCnt="0"/>
      <dgm:spPr/>
    </dgm:pt>
    <dgm:pt modelId="{9F45E4D0-E36B-48B4-8570-4CF95ACD94AF}" type="pres">
      <dgm:prSet presAssocID="{B605D6A6-9DA2-4C18-A823-5104509E83EF}" presName="textNode" presStyleLbl="node1" presStyleIdx="2" presStyleCnt="4" custScaleX="148066" custScaleY="131612" custLinFactNeighborX="-5649" custLinFactNeighborY="2438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260E4447-24D3-4712-89CC-ADAF6EAEC7F5}" type="pres">
      <dgm:prSet presAssocID="{6ACE7D61-7C14-446D-96F2-5A505E564308}" presName="sibTrans" presStyleCnt="0"/>
      <dgm:spPr/>
    </dgm:pt>
    <dgm:pt modelId="{1874E689-D17A-448D-8773-36804E7F3BBB}" type="pres">
      <dgm:prSet presAssocID="{C0A6055B-9A57-4AFE-8FED-EBD606A541A8}" presName="textNode" presStyleLbl="node1" presStyleIdx="3" presStyleCnt="4" custScaleX="155185" custScaleY="132112" custLinFactNeighborX="-56917" custLinFactNeighborY="268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1B18E337-D7B3-4005-9725-19D65A1857BC}" srcId="{331A7FDC-CDD1-424D-A56B-C250241DF666}" destId="{C0A6055B-9A57-4AFE-8FED-EBD606A541A8}" srcOrd="3" destOrd="0" parTransId="{5514F872-DB03-42C0-9891-B1EFE4455E3A}" sibTransId="{A9286021-DFF1-459B-958E-D15342BE0E0D}"/>
    <dgm:cxn modelId="{3BE26FD2-3413-48B1-9300-9B1DF64C4034}" type="presOf" srcId="{331A7FDC-CDD1-424D-A56B-C250241DF666}" destId="{4A56945F-801B-4634-B9BD-E709D32290D1}" srcOrd="0" destOrd="0" presId="urn:microsoft.com/office/officeart/2005/8/layout/hProcess9"/>
    <dgm:cxn modelId="{7E8E31C4-97E6-4206-8969-7687C8F24703}" type="presOf" srcId="{AC6235F4-1B49-4F9E-8452-63D4D7DBDB08}" destId="{8EBE390B-E4FD-457C-854A-E4DF20BD763B}" srcOrd="0" destOrd="0" presId="urn:microsoft.com/office/officeart/2005/8/layout/hProcess9"/>
    <dgm:cxn modelId="{ADEA5092-6E39-4EDC-9061-47D489E05785}" type="presOf" srcId="{F1973AF7-0226-4A37-9A7F-442AE7A0A6E6}" destId="{41F8A1A3-78CA-4507-8C3D-2544FEADF098}" srcOrd="0" destOrd="0" presId="urn:microsoft.com/office/officeart/2005/8/layout/hProcess9"/>
    <dgm:cxn modelId="{EA3CA59E-A79B-40F9-8611-808C52A7D443}" type="presOf" srcId="{C0A6055B-9A57-4AFE-8FED-EBD606A541A8}" destId="{1874E689-D17A-448D-8773-36804E7F3BBB}" srcOrd="0" destOrd="0" presId="urn:microsoft.com/office/officeart/2005/8/layout/hProcess9"/>
    <dgm:cxn modelId="{2DE6B61B-DCFF-4167-B8EC-8484296EA207}" srcId="{331A7FDC-CDD1-424D-A56B-C250241DF666}" destId="{AC6235F4-1B49-4F9E-8452-63D4D7DBDB08}" srcOrd="1" destOrd="0" parTransId="{7F4D6170-2D1C-4580-9AAF-051EADB507E9}" sibTransId="{EFC104A7-E40C-4AF7-8F51-9DC0FEED0BED}"/>
    <dgm:cxn modelId="{230E3D06-E24A-4A55-A6F7-22F2D65A8A44}" type="presOf" srcId="{B605D6A6-9DA2-4C18-A823-5104509E83EF}" destId="{9F45E4D0-E36B-48B4-8570-4CF95ACD94AF}" srcOrd="0" destOrd="0" presId="urn:microsoft.com/office/officeart/2005/8/layout/hProcess9"/>
    <dgm:cxn modelId="{3151C3A6-FA7A-43E9-B511-F277BB3F6F3E}" srcId="{331A7FDC-CDD1-424D-A56B-C250241DF666}" destId="{B605D6A6-9DA2-4C18-A823-5104509E83EF}" srcOrd="2" destOrd="0" parTransId="{8A54C758-BE6F-42DE-8A6E-553027CEB78A}" sibTransId="{6ACE7D61-7C14-446D-96F2-5A505E564308}"/>
    <dgm:cxn modelId="{4740A899-E1E6-4C62-A928-7F32AE25C948}" srcId="{331A7FDC-CDD1-424D-A56B-C250241DF666}" destId="{F1973AF7-0226-4A37-9A7F-442AE7A0A6E6}" srcOrd="0" destOrd="0" parTransId="{8D125445-9ED7-4B6A-98F0-DFD69B6311C9}" sibTransId="{841A1E24-A4D8-4524-9F12-8042237FEF54}"/>
    <dgm:cxn modelId="{9AE466A9-6826-49C9-BFFE-43BF11290CB7}" type="presParOf" srcId="{4A56945F-801B-4634-B9BD-E709D32290D1}" destId="{0EFF1E44-11D7-4BCC-9676-2ABD6920D968}" srcOrd="0" destOrd="0" presId="urn:microsoft.com/office/officeart/2005/8/layout/hProcess9"/>
    <dgm:cxn modelId="{17CF7D27-99F0-4AC1-9942-4E9506102191}" type="presParOf" srcId="{4A56945F-801B-4634-B9BD-E709D32290D1}" destId="{81E6D3AB-B47A-4830-A86A-F5ADA7351092}" srcOrd="1" destOrd="0" presId="urn:microsoft.com/office/officeart/2005/8/layout/hProcess9"/>
    <dgm:cxn modelId="{C754A18E-A454-4667-92A2-F7D0F8166880}" type="presParOf" srcId="{81E6D3AB-B47A-4830-A86A-F5ADA7351092}" destId="{41F8A1A3-78CA-4507-8C3D-2544FEADF098}" srcOrd="0" destOrd="0" presId="urn:microsoft.com/office/officeart/2005/8/layout/hProcess9"/>
    <dgm:cxn modelId="{65591141-50FE-4388-97FC-03BA77E1CCBF}" type="presParOf" srcId="{81E6D3AB-B47A-4830-A86A-F5ADA7351092}" destId="{74313F46-68EF-4EEF-B7F6-DE4AA03668FC}" srcOrd="1" destOrd="0" presId="urn:microsoft.com/office/officeart/2005/8/layout/hProcess9"/>
    <dgm:cxn modelId="{50755307-94FD-442C-BEFF-55D8DB31685A}" type="presParOf" srcId="{81E6D3AB-B47A-4830-A86A-F5ADA7351092}" destId="{8EBE390B-E4FD-457C-854A-E4DF20BD763B}" srcOrd="2" destOrd="0" presId="urn:microsoft.com/office/officeart/2005/8/layout/hProcess9"/>
    <dgm:cxn modelId="{AC1ABBAB-B81C-4B14-949C-0E3814A1D85A}" type="presParOf" srcId="{81E6D3AB-B47A-4830-A86A-F5ADA7351092}" destId="{F74E7356-021F-4FAC-A32F-855F63648793}" srcOrd="3" destOrd="0" presId="urn:microsoft.com/office/officeart/2005/8/layout/hProcess9"/>
    <dgm:cxn modelId="{34E18945-D739-4CF0-9DD2-ECC2712F2E80}" type="presParOf" srcId="{81E6D3AB-B47A-4830-A86A-F5ADA7351092}" destId="{9F45E4D0-E36B-48B4-8570-4CF95ACD94AF}" srcOrd="4" destOrd="0" presId="urn:microsoft.com/office/officeart/2005/8/layout/hProcess9"/>
    <dgm:cxn modelId="{E93DBA50-E908-4ABC-974B-A09017293245}" type="presParOf" srcId="{81E6D3AB-B47A-4830-A86A-F5ADA7351092}" destId="{260E4447-24D3-4712-89CC-ADAF6EAEC7F5}" srcOrd="5" destOrd="0" presId="urn:microsoft.com/office/officeart/2005/8/layout/hProcess9"/>
    <dgm:cxn modelId="{DDCA8BEC-7E0D-41B3-94DE-BED084734754}" type="presParOf" srcId="{81E6D3AB-B47A-4830-A86A-F5ADA7351092}" destId="{1874E689-D17A-448D-8773-36804E7F3BBB}" srcOrd="6" destOrd="0" presId="urn:microsoft.com/office/officeart/2005/8/layout/hProcess9"/>
  </dgm:cxnLst>
  <dgm:bg>
    <a:noFill/>
  </dgm:bg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31A7FDC-CDD1-424D-A56B-C250241DF66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C6235F4-1B49-4F9E-8452-63D4D7DBDB08}">
      <dgm:prSet custT="1"/>
      <dgm:spPr>
        <a:solidFill>
          <a:schemeClr val="bg1"/>
        </a:solidFill>
        <a:ln w="28575"/>
      </dgm:spPr>
      <dgm:t>
        <a:bodyPr/>
        <a:lstStyle/>
        <a:p>
          <a:r>
            <a:rPr lang="el-GR" sz="1100" dirty="0" smtClean="0">
              <a:solidFill>
                <a:srgbClr val="002060"/>
              </a:solidFill>
            </a:rPr>
            <a:t>Καταβολή </a:t>
          </a:r>
          <a:r>
            <a:rPr lang="el-GR" sz="1100" b="1" dirty="0" smtClean="0">
              <a:solidFill>
                <a:srgbClr val="002060"/>
              </a:solidFill>
            </a:rPr>
            <a:t>40% </a:t>
          </a:r>
          <a:r>
            <a:rPr lang="el-GR" sz="1100" dirty="0" smtClean="0">
              <a:solidFill>
                <a:srgbClr val="002060"/>
              </a:solidFill>
            </a:rPr>
            <a:t>της συνολικής επιχορήγησης ως </a:t>
          </a:r>
          <a:r>
            <a:rPr lang="el-GR" sz="1100" b="1" dirty="0" smtClean="0">
              <a:solidFill>
                <a:srgbClr val="002060"/>
              </a:solidFill>
            </a:rPr>
            <a:t>1</a:t>
          </a:r>
          <a:r>
            <a:rPr lang="el-GR" sz="1100" b="1" baseline="30000" dirty="0" smtClean="0">
              <a:solidFill>
                <a:srgbClr val="002060"/>
              </a:solidFill>
            </a:rPr>
            <a:t>η</a:t>
          </a:r>
          <a:r>
            <a:rPr lang="el-GR" sz="1100" b="1" dirty="0" smtClean="0">
              <a:solidFill>
                <a:srgbClr val="002060"/>
              </a:solidFill>
            </a:rPr>
            <a:t> προχρηματοδότηση</a:t>
          </a:r>
          <a:r>
            <a:rPr lang="el-GR" sz="1100" dirty="0" smtClean="0">
              <a:solidFill>
                <a:srgbClr val="002060"/>
              </a:solidFill>
            </a:rPr>
            <a:t>, εντός </a:t>
          </a:r>
          <a:r>
            <a:rPr lang="el-GR" sz="1100" b="1" dirty="0" smtClean="0">
              <a:solidFill>
                <a:srgbClr val="002060"/>
              </a:solidFill>
            </a:rPr>
            <a:t>30 ήμερων </a:t>
          </a:r>
          <a:r>
            <a:rPr lang="el-GR" sz="1100" dirty="0" smtClean="0">
              <a:solidFill>
                <a:srgbClr val="002060"/>
              </a:solidFill>
            </a:rPr>
            <a:t>από τη θέση σε ισχύ της σύμβασης</a:t>
          </a:r>
          <a:r>
            <a:rPr lang="el-GR" sz="1600" dirty="0" smtClean="0">
              <a:solidFill>
                <a:srgbClr val="002060"/>
              </a:solidFill>
            </a:rPr>
            <a:t>.</a:t>
          </a:r>
          <a:endParaRPr lang="fr-BE" sz="1600" dirty="0"/>
        </a:p>
      </dgm:t>
    </dgm:pt>
    <dgm:pt modelId="{7F4D6170-2D1C-4580-9AAF-051EADB507E9}" type="parTrans" cxnId="{2DE6B61B-DCFF-4167-B8EC-8484296EA207}">
      <dgm:prSet/>
      <dgm:spPr/>
      <dgm:t>
        <a:bodyPr/>
        <a:lstStyle/>
        <a:p>
          <a:endParaRPr lang="fr-BE"/>
        </a:p>
      </dgm:t>
    </dgm:pt>
    <dgm:pt modelId="{EFC104A7-E40C-4AF7-8F51-9DC0FEED0BED}" type="sibTrans" cxnId="{2DE6B61B-DCFF-4167-B8EC-8484296EA207}">
      <dgm:prSet/>
      <dgm:spPr/>
      <dgm:t>
        <a:bodyPr/>
        <a:lstStyle/>
        <a:p>
          <a:endParaRPr lang="fr-BE"/>
        </a:p>
      </dgm:t>
    </dgm:pt>
    <dgm:pt modelId="{B605D6A6-9DA2-4C18-A823-5104509E83EF}">
      <dgm:prSet custT="1"/>
      <dgm:spPr>
        <a:solidFill>
          <a:schemeClr val="bg1"/>
        </a:solidFill>
        <a:ln w="28575"/>
      </dgm:spPr>
      <dgm:t>
        <a:bodyPr/>
        <a:lstStyle/>
        <a:p>
          <a:r>
            <a:rPr lang="el-GR" sz="1100" b="1" dirty="0" smtClean="0">
              <a:solidFill>
                <a:srgbClr val="002060"/>
              </a:solidFill>
            </a:rPr>
            <a:t>31/12/2015-Λήξη της περιόδου αναφοράς</a:t>
          </a:r>
        </a:p>
        <a:p>
          <a:r>
            <a:rPr lang="el-GR" sz="1100" b="0" dirty="0" smtClean="0">
              <a:solidFill>
                <a:srgbClr val="002060"/>
              </a:solidFill>
            </a:rPr>
            <a:t>Εντός </a:t>
          </a:r>
          <a:r>
            <a:rPr lang="el-GR" sz="1100" b="1" dirty="0" smtClean="0">
              <a:solidFill>
                <a:srgbClr val="002060"/>
              </a:solidFill>
            </a:rPr>
            <a:t>30 ημερών </a:t>
          </a:r>
          <a:r>
            <a:rPr lang="el-GR" sz="1100" b="0" dirty="0" smtClean="0">
              <a:solidFill>
                <a:srgbClr val="002060"/>
              </a:solidFill>
            </a:rPr>
            <a:t>Υποβολή Ενδιάμεσης Έκθεσης (</a:t>
          </a:r>
          <a:r>
            <a:rPr lang="en-US" sz="1100" b="0" dirty="0" smtClean="0">
              <a:solidFill>
                <a:srgbClr val="002060"/>
              </a:solidFill>
            </a:rPr>
            <a:t>Mobility Tool &amp; Hard Copy)</a:t>
          </a:r>
          <a:endParaRPr lang="el-GR" sz="1100" b="1" dirty="0" smtClean="0">
            <a:solidFill>
              <a:srgbClr val="002060"/>
            </a:solidFill>
          </a:endParaRPr>
        </a:p>
        <a:p>
          <a:endParaRPr lang="el-GR" sz="1100" dirty="0" smtClean="0">
            <a:solidFill>
              <a:srgbClr val="002060"/>
            </a:solidFill>
          </a:endParaRPr>
        </a:p>
        <a:p>
          <a:r>
            <a:rPr lang="el-GR" sz="1100" dirty="0" smtClean="0">
              <a:solidFill>
                <a:srgbClr val="002060"/>
              </a:solidFill>
            </a:rPr>
            <a:t>Καταβολή ως το </a:t>
          </a:r>
          <a:r>
            <a:rPr lang="el-GR" sz="1100" b="1" dirty="0" smtClean="0">
              <a:solidFill>
                <a:srgbClr val="002060"/>
              </a:solidFill>
            </a:rPr>
            <a:t>40% </a:t>
          </a:r>
          <a:r>
            <a:rPr lang="el-GR" sz="1100" dirty="0" smtClean="0">
              <a:solidFill>
                <a:srgbClr val="002060"/>
              </a:solidFill>
            </a:rPr>
            <a:t>της συνολικής επιχορήγησης ως </a:t>
          </a:r>
          <a:r>
            <a:rPr lang="el-GR" sz="1100" b="1" dirty="0" smtClean="0">
              <a:solidFill>
                <a:srgbClr val="002060"/>
              </a:solidFill>
            </a:rPr>
            <a:t>2η  προχρηματοδότηση</a:t>
          </a:r>
          <a:endParaRPr lang="fr-BE" sz="1100" b="1" dirty="0">
            <a:solidFill>
              <a:srgbClr val="002060"/>
            </a:solidFill>
          </a:endParaRPr>
        </a:p>
      </dgm:t>
    </dgm:pt>
    <dgm:pt modelId="{8A54C758-BE6F-42DE-8A6E-553027CEB78A}" type="parTrans" cxnId="{3151C3A6-FA7A-43E9-B511-F277BB3F6F3E}">
      <dgm:prSet/>
      <dgm:spPr/>
      <dgm:t>
        <a:bodyPr/>
        <a:lstStyle/>
        <a:p>
          <a:endParaRPr lang="fr-BE"/>
        </a:p>
      </dgm:t>
    </dgm:pt>
    <dgm:pt modelId="{6ACE7D61-7C14-446D-96F2-5A505E564308}" type="sibTrans" cxnId="{3151C3A6-FA7A-43E9-B511-F277BB3F6F3E}">
      <dgm:prSet/>
      <dgm:spPr/>
      <dgm:t>
        <a:bodyPr/>
        <a:lstStyle/>
        <a:p>
          <a:endParaRPr lang="fr-BE"/>
        </a:p>
      </dgm:t>
    </dgm:pt>
    <dgm:pt modelId="{C0A6055B-9A57-4AFE-8FED-EBD606A541A8}">
      <dgm:prSet custT="1"/>
      <dgm:spPr>
        <a:solidFill>
          <a:schemeClr val="bg1"/>
        </a:solidFill>
        <a:ln w="28575"/>
      </dgm:spPr>
      <dgm:t>
        <a:bodyPr/>
        <a:lstStyle/>
        <a:p>
          <a:r>
            <a:rPr lang="el-GR" sz="1100" b="1" dirty="0" smtClean="0">
              <a:solidFill>
                <a:srgbClr val="002060"/>
              </a:solidFill>
            </a:rPr>
            <a:t>31/08/2017-Λήξη του σχεδίου</a:t>
          </a:r>
        </a:p>
        <a:p>
          <a:r>
            <a:rPr lang="el-GR" sz="1100" b="0" dirty="0" smtClean="0">
              <a:solidFill>
                <a:srgbClr val="002060"/>
              </a:solidFill>
            </a:rPr>
            <a:t>Εντός </a:t>
          </a:r>
          <a:r>
            <a:rPr lang="el-GR" sz="1100" b="1" dirty="0" smtClean="0">
              <a:solidFill>
                <a:srgbClr val="002060"/>
              </a:solidFill>
            </a:rPr>
            <a:t>60 ημερών </a:t>
          </a:r>
          <a:r>
            <a:rPr lang="el-GR" sz="1100" b="0" dirty="0" smtClean="0">
              <a:solidFill>
                <a:srgbClr val="002060"/>
              </a:solidFill>
            </a:rPr>
            <a:t>υποβολή Τελικής Έκθεσης (</a:t>
          </a:r>
          <a:r>
            <a:rPr lang="en-US" sz="1100" b="0" dirty="0" smtClean="0">
              <a:solidFill>
                <a:srgbClr val="002060"/>
              </a:solidFill>
            </a:rPr>
            <a:t>Mobility Tool &amp; Hard Copy)</a:t>
          </a:r>
          <a:endParaRPr lang="el-GR" sz="1100" b="0" dirty="0" smtClean="0">
            <a:solidFill>
              <a:srgbClr val="002060"/>
            </a:solidFill>
          </a:endParaRPr>
        </a:p>
        <a:p>
          <a:endParaRPr lang="el-GR" sz="1100" b="1" dirty="0" smtClean="0">
            <a:solidFill>
              <a:srgbClr val="002060"/>
            </a:solidFill>
          </a:endParaRPr>
        </a:p>
        <a:p>
          <a:r>
            <a:rPr lang="el-GR" sz="1100" dirty="0" smtClean="0">
              <a:solidFill>
                <a:srgbClr val="002060"/>
              </a:solidFill>
            </a:rPr>
            <a:t>Καταβολή του υπολοίπου </a:t>
          </a:r>
          <a:r>
            <a:rPr lang="el-GR" sz="1100" b="1" dirty="0" smtClean="0">
              <a:solidFill>
                <a:srgbClr val="002060"/>
              </a:solidFill>
            </a:rPr>
            <a:t>20% </a:t>
          </a:r>
          <a:r>
            <a:rPr lang="el-GR" sz="1100" dirty="0" smtClean="0">
              <a:solidFill>
                <a:srgbClr val="002060"/>
              </a:solidFill>
            </a:rPr>
            <a:t>επιχορήγησης</a:t>
          </a:r>
          <a:endParaRPr lang="fr-BE" sz="1100" dirty="0">
            <a:solidFill>
              <a:srgbClr val="002060"/>
            </a:solidFill>
          </a:endParaRPr>
        </a:p>
      </dgm:t>
    </dgm:pt>
    <dgm:pt modelId="{5514F872-DB03-42C0-9891-B1EFE4455E3A}" type="parTrans" cxnId="{1B18E337-D7B3-4005-9725-19D65A1857BC}">
      <dgm:prSet/>
      <dgm:spPr/>
      <dgm:t>
        <a:bodyPr/>
        <a:lstStyle/>
        <a:p>
          <a:endParaRPr lang="fr-BE"/>
        </a:p>
      </dgm:t>
    </dgm:pt>
    <dgm:pt modelId="{A9286021-DFF1-459B-958E-D15342BE0E0D}" type="sibTrans" cxnId="{1B18E337-D7B3-4005-9725-19D65A1857BC}">
      <dgm:prSet/>
      <dgm:spPr/>
      <dgm:t>
        <a:bodyPr/>
        <a:lstStyle/>
        <a:p>
          <a:endParaRPr lang="fr-BE"/>
        </a:p>
      </dgm:t>
    </dgm:pt>
    <dgm:pt modelId="{F1973AF7-0226-4A37-9A7F-442AE7A0A6E6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1100" b="1" dirty="0" smtClean="0">
              <a:solidFill>
                <a:srgbClr val="002060"/>
              </a:solidFill>
            </a:rPr>
            <a:t>1/09/2014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1100" b="1" dirty="0" smtClean="0">
              <a:solidFill>
                <a:srgbClr val="002060"/>
              </a:solidFill>
            </a:rPr>
            <a:t>Έναρξη σχεδίου</a:t>
          </a:r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200" b="1" dirty="0">
            <a:solidFill>
              <a:srgbClr val="002060"/>
            </a:solidFill>
          </a:endParaRPr>
        </a:p>
      </dgm:t>
    </dgm:pt>
    <dgm:pt modelId="{8D125445-9ED7-4B6A-98F0-DFD69B6311C9}" type="parTrans" cxnId="{4740A899-E1E6-4C62-A928-7F32AE25C948}">
      <dgm:prSet/>
      <dgm:spPr/>
      <dgm:t>
        <a:bodyPr/>
        <a:lstStyle/>
        <a:p>
          <a:endParaRPr lang="el-GR"/>
        </a:p>
      </dgm:t>
    </dgm:pt>
    <dgm:pt modelId="{841A1E24-A4D8-4524-9F12-8042237FEF54}" type="sibTrans" cxnId="{4740A899-E1E6-4C62-A928-7F32AE25C948}">
      <dgm:prSet/>
      <dgm:spPr/>
      <dgm:t>
        <a:bodyPr/>
        <a:lstStyle/>
        <a:p>
          <a:endParaRPr lang="el-GR"/>
        </a:p>
      </dgm:t>
    </dgm:pt>
    <dgm:pt modelId="{4A56945F-801B-4634-B9BD-E709D32290D1}" type="pres">
      <dgm:prSet presAssocID="{331A7FDC-CDD1-424D-A56B-C250241DF666}" presName="CompostProcess" presStyleCnt="0">
        <dgm:presLayoutVars>
          <dgm:dir/>
          <dgm:resizeHandles val="exact"/>
        </dgm:presLayoutVars>
      </dgm:prSet>
      <dgm:spPr/>
    </dgm:pt>
    <dgm:pt modelId="{0EFF1E44-11D7-4BCC-9676-2ABD6920D968}" type="pres">
      <dgm:prSet presAssocID="{331A7FDC-CDD1-424D-A56B-C250241DF666}" presName="arrow" presStyleLbl="bgShp" presStyleIdx="0" presStyleCnt="1" custScaleX="117647" custLinFactNeighborX="9192" custLinFactNeighborY="-10717"/>
      <dgm:spPr>
        <a:solidFill>
          <a:schemeClr val="accent2">
            <a:lumMod val="60000"/>
            <a:lumOff val="40000"/>
          </a:schemeClr>
        </a:solidFill>
      </dgm:spPr>
    </dgm:pt>
    <dgm:pt modelId="{81E6D3AB-B47A-4830-A86A-F5ADA7351092}" type="pres">
      <dgm:prSet presAssocID="{331A7FDC-CDD1-424D-A56B-C250241DF666}" presName="linearProcess" presStyleCnt="0"/>
      <dgm:spPr/>
    </dgm:pt>
    <dgm:pt modelId="{41F8A1A3-78CA-4507-8C3D-2544FEADF098}" type="pres">
      <dgm:prSet presAssocID="{F1973AF7-0226-4A37-9A7F-442AE7A0A6E6}" presName="textNode" presStyleLbl="node1" presStyleIdx="0" presStyleCnt="4" custScaleX="80357" custScaleY="115530" custLinFactNeighborX="-3059" custLinFactNeighborY="213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4313F46-68EF-4EEF-B7F6-DE4AA03668FC}" type="pres">
      <dgm:prSet presAssocID="{841A1E24-A4D8-4524-9F12-8042237FEF54}" presName="sibTrans" presStyleCnt="0"/>
      <dgm:spPr/>
    </dgm:pt>
    <dgm:pt modelId="{8EBE390B-E4FD-457C-854A-E4DF20BD763B}" type="pres">
      <dgm:prSet presAssocID="{AC6235F4-1B49-4F9E-8452-63D4D7DBDB08}" presName="textNode" presStyleLbl="node1" presStyleIdx="1" presStyleCnt="4" custScaleX="166761" custScaleY="12139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F74E7356-021F-4FAC-A32F-855F63648793}" type="pres">
      <dgm:prSet presAssocID="{EFC104A7-E40C-4AF7-8F51-9DC0FEED0BED}" presName="sibTrans" presStyleCnt="0"/>
      <dgm:spPr/>
    </dgm:pt>
    <dgm:pt modelId="{9F45E4D0-E36B-48B4-8570-4CF95ACD94AF}" type="pres">
      <dgm:prSet presAssocID="{B605D6A6-9DA2-4C18-A823-5104509E83EF}" presName="textNode" presStyleLbl="node1" presStyleIdx="2" presStyleCnt="4" custScaleX="146968" custScaleY="126122" custLinFactNeighborX="10568" custLinFactNeighborY="-307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260E4447-24D3-4712-89CC-ADAF6EAEC7F5}" type="pres">
      <dgm:prSet presAssocID="{6ACE7D61-7C14-446D-96F2-5A505E564308}" presName="sibTrans" presStyleCnt="0"/>
      <dgm:spPr/>
    </dgm:pt>
    <dgm:pt modelId="{1874E689-D17A-448D-8773-36804E7F3BBB}" type="pres">
      <dgm:prSet presAssocID="{C0A6055B-9A57-4AFE-8FED-EBD606A541A8}" presName="textNode" presStyleLbl="node1" presStyleIdx="3" presStyleCnt="4" custScaleX="139110" custScaleY="12673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AEA97FD1-4C57-4C31-9559-15ED9D8CBE05}" type="presOf" srcId="{331A7FDC-CDD1-424D-A56B-C250241DF666}" destId="{4A56945F-801B-4634-B9BD-E709D32290D1}" srcOrd="0" destOrd="0" presId="urn:microsoft.com/office/officeart/2005/8/layout/hProcess9"/>
    <dgm:cxn modelId="{1B18E337-D7B3-4005-9725-19D65A1857BC}" srcId="{331A7FDC-CDD1-424D-A56B-C250241DF666}" destId="{C0A6055B-9A57-4AFE-8FED-EBD606A541A8}" srcOrd="3" destOrd="0" parTransId="{5514F872-DB03-42C0-9891-B1EFE4455E3A}" sibTransId="{A9286021-DFF1-459B-958E-D15342BE0E0D}"/>
    <dgm:cxn modelId="{E9A2DF34-CC5B-455E-B744-47D75022C5EB}" type="presOf" srcId="{AC6235F4-1B49-4F9E-8452-63D4D7DBDB08}" destId="{8EBE390B-E4FD-457C-854A-E4DF20BD763B}" srcOrd="0" destOrd="0" presId="urn:microsoft.com/office/officeart/2005/8/layout/hProcess9"/>
    <dgm:cxn modelId="{D5278C47-815B-4182-B66F-FEBFEAC38614}" type="presOf" srcId="{F1973AF7-0226-4A37-9A7F-442AE7A0A6E6}" destId="{41F8A1A3-78CA-4507-8C3D-2544FEADF098}" srcOrd="0" destOrd="0" presId="urn:microsoft.com/office/officeart/2005/8/layout/hProcess9"/>
    <dgm:cxn modelId="{2DE6B61B-DCFF-4167-B8EC-8484296EA207}" srcId="{331A7FDC-CDD1-424D-A56B-C250241DF666}" destId="{AC6235F4-1B49-4F9E-8452-63D4D7DBDB08}" srcOrd="1" destOrd="0" parTransId="{7F4D6170-2D1C-4580-9AAF-051EADB507E9}" sibTransId="{EFC104A7-E40C-4AF7-8F51-9DC0FEED0BED}"/>
    <dgm:cxn modelId="{B4943274-3911-4E35-BD8D-169205910C3A}" type="presOf" srcId="{C0A6055B-9A57-4AFE-8FED-EBD606A541A8}" destId="{1874E689-D17A-448D-8773-36804E7F3BBB}" srcOrd="0" destOrd="0" presId="urn:microsoft.com/office/officeart/2005/8/layout/hProcess9"/>
    <dgm:cxn modelId="{3151C3A6-FA7A-43E9-B511-F277BB3F6F3E}" srcId="{331A7FDC-CDD1-424D-A56B-C250241DF666}" destId="{B605D6A6-9DA2-4C18-A823-5104509E83EF}" srcOrd="2" destOrd="0" parTransId="{8A54C758-BE6F-42DE-8A6E-553027CEB78A}" sibTransId="{6ACE7D61-7C14-446D-96F2-5A505E564308}"/>
    <dgm:cxn modelId="{E39A04B1-4E54-4A11-92A3-533C7CE645DB}" type="presOf" srcId="{B605D6A6-9DA2-4C18-A823-5104509E83EF}" destId="{9F45E4D0-E36B-48B4-8570-4CF95ACD94AF}" srcOrd="0" destOrd="0" presId="urn:microsoft.com/office/officeart/2005/8/layout/hProcess9"/>
    <dgm:cxn modelId="{4740A899-E1E6-4C62-A928-7F32AE25C948}" srcId="{331A7FDC-CDD1-424D-A56B-C250241DF666}" destId="{F1973AF7-0226-4A37-9A7F-442AE7A0A6E6}" srcOrd="0" destOrd="0" parTransId="{8D125445-9ED7-4B6A-98F0-DFD69B6311C9}" sibTransId="{841A1E24-A4D8-4524-9F12-8042237FEF54}"/>
    <dgm:cxn modelId="{96CD3A2C-4244-4088-B9D4-D731CED07DFF}" type="presParOf" srcId="{4A56945F-801B-4634-B9BD-E709D32290D1}" destId="{0EFF1E44-11D7-4BCC-9676-2ABD6920D968}" srcOrd="0" destOrd="0" presId="urn:microsoft.com/office/officeart/2005/8/layout/hProcess9"/>
    <dgm:cxn modelId="{55A26A30-6B94-4B7C-A251-49DF74A962D8}" type="presParOf" srcId="{4A56945F-801B-4634-B9BD-E709D32290D1}" destId="{81E6D3AB-B47A-4830-A86A-F5ADA7351092}" srcOrd="1" destOrd="0" presId="urn:microsoft.com/office/officeart/2005/8/layout/hProcess9"/>
    <dgm:cxn modelId="{8B358CD8-A0DE-49D9-8E87-AA09C096EBBD}" type="presParOf" srcId="{81E6D3AB-B47A-4830-A86A-F5ADA7351092}" destId="{41F8A1A3-78CA-4507-8C3D-2544FEADF098}" srcOrd="0" destOrd="0" presId="urn:microsoft.com/office/officeart/2005/8/layout/hProcess9"/>
    <dgm:cxn modelId="{F23D07C2-A81F-4BF8-B812-90A38BFC2972}" type="presParOf" srcId="{81E6D3AB-B47A-4830-A86A-F5ADA7351092}" destId="{74313F46-68EF-4EEF-B7F6-DE4AA03668FC}" srcOrd="1" destOrd="0" presId="urn:microsoft.com/office/officeart/2005/8/layout/hProcess9"/>
    <dgm:cxn modelId="{204F587B-E863-446F-A53C-E32028C4CE3E}" type="presParOf" srcId="{81E6D3AB-B47A-4830-A86A-F5ADA7351092}" destId="{8EBE390B-E4FD-457C-854A-E4DF20BD763B}" srcOrd="2" destOrd="0" presId="urn:microsoft.com/office/officeart/2005/8/layout/hProcess9"/>
    <dgm:cxn modelId="{3BD5363A-33AA-4D1B-BC65-BAD5F9532E47}" type="presParOf" srcId="{81E6D3AB-B47A-4830-A86A-F5ADA7351092}" destId="{F74E7356-021F-4FAC-A32F-855F63648793}" srcOrd="3" destOrd="0" presId="urn:microsoft.com/office/officeart/2005/8/layout/hProcess9"/>
    <dgm:cxn modelId="{785B1488-8FFC-4C25-BBA2-507A714FDD19}" type="presParOf" srcId="{81E6D3AB-B47A-4830-A86A-F5ADA7351092}" destId="{9F45E4D0-E36B-48B4-8570-4CF95ACD94AF}" srcOrd="4" destOrd="0" presId="urn:microsoft.com/office/officeart/2005/8/layout/hProcess9"/>
    <dgm:cxn modelId="{4595DC89-59C8-455A-8D9D-064680E87537}" type="presParOf" srcId="{81E6D3AB-B47A-4830-A86A-F5ADA7351092}" destId="{260E4447-24D3-4712-89CC-ADAF6EAEC7F5}" srcOrd="5" destOrd="0" presId="urn:microsoft.com/office/officeart/2005/8/layout/hProcess9"/>
    <dgm:cxn modelId="{4A8FECB1-F014-4916-840C-A55D4FE04B51}" type="presParOf" srcId="{81E6D3AB-B47A-4830-A86A-F5ADA7351092}" destId="{1874E689-D17A-448D-8773-36804E7F3BBB}" srcOrd="6" destOrd="0" presId="urn:microsoft.com/office/officeart/2005/8/layout/hProcess9"/>
  </dgm:cxnLst>
  <dgm:bg>
    <a:noFill/>
  </dgm:bg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E228472-972D-4D6F-A3A5-8A6DB55C1BFE}">
      <dsp:nvSpPr>
        <dsp:cNvPr id="0" name=""/>
        <dsp:cNvSpPr/>
      </dsp:nvSpPr>
      <dsp:spPr>
        <a:xfrm>
          <a:off x="2337815" y="2177960"/>
          <a:ext cx="4141253" cy="17821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στα κονδύλια οποιασδήποτε άλλης κατηγορίας </a:t>
          </a:r>
          <a:r>
            <a:rPr lang="el-GR" sz="1200" b="1" kern="1200" dirty="0" smtClean="0"/>
            <a:t>με εξαίρεση τις κατηγορίες που αφορούν   τις δαπάνες διαχείρισης και υλοποίησης Σχεδίου και τις  Ειδικές Κατηγορίες Δαπανών κατ’ Εξαίρεση</a:t>
          </a:r>
          <a:r>
            <a:rPr lang="el-GR" sz="1800" kern="1200" dirty="0" smtClean="0"/>
            <a:t>.</a:t>
          </a:r>
          <a:endParaRPr lang="fr-BE" sz="1800" kern="1200" dirty="0"/>
        </a:p>
      </dsp:txBody>
      <dsp:txXfrm>
        <a:off x="2337815" y="2177960"/>
        <a:ext cx="4141253" cy="1782173"/>
      </dsp:txXfrm>
    </dsp:sp>
    <dsp:sp modelId="{D563AD66-5275-4382-BD23-5D422B838536}">
      <dsp:nvSpPr>
        <dsp:cNvPr id="0" name=""/>
        <dsp:cNvSpPr/>
      </dsp:nvSpPr>
      <dsp:spPr>
        <a:xfrm rot="10910124">
          <a:off x="962330" y="2836665"/>
          <a:ext cx="1778732" cy="50791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22AFEB-49A4-4BB7-825F-E4D22B894EF7}">
      <dsp:nvSpPr>
        <dsp:cNvPr id="0" name=""/>
        <dsp:cNvSpPr/>
      </dsp:nvSpPr>
      <dsp:spPr>
        <a:xfrm>
          <a:off x="22489" y="2457562"/>
          <a:ext cx="1751993" cy="998017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b="1" kern="1200" dirty="0" smtClean="0">
              <a:solidFill>
                <a:schemeClr val="tx1"/>
              </a:solidFill>
            </a:rPr>
            <a:t>Διαχείρισης και Υλοποίησης</a:t>
          </a:r>
          <a:endParaRPr lang="fr-BE" sz="1300" b="1" kern="1200" dirty="0">
            <a:solidFill>
              <a:schemeClr val="tx1"/>
            </a:solidFill>
          </a:endParaRPr>
        </a:p>
      </dsp:txBody>
      <dsp:txXfrm>
        <a:off x="22489" y="2457562"/>
        <a:ext cx="1751993" cy="998017"/>
      </dsp:txXfrm>
    </dsp:sp>
    <dsp:sp modelId="{550F66A2-3307-4D8D-93A7-DC102632ACE8}">
      <dsp:nvSpPr>
        <dsp:cNvPr id="0" name=""/>
        <dsp:cNvSpPr/>
      </dsp:nvSpPr>
      <dsp:spPr>
        <a:xfrm rot="13052132">
          <a:off x="1825560" y="2015898"/>
          <a:ext cx="1175010" cy="50791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DAC425-D427-45CE-9037-32013E83F7D6}">
      <dsp:nvSpPr>
        <dsp:cNvPr id="0" name=""/>
        <dsp:cNvSpPr/>
      </dsp:nvSpPr>
      <dsp:spPr>
        <a:xfrm>
          <a:off x="162576" y="1152136"/>
          <a:ext cx="2568234" cy="998017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b="1" kern="1200" dirty="0" smtClean="0">
              <a:solidFill>
                <a:schemeClr val="tx1"/>
              </a:solidFill>
            </a:rPr>
            <a:t>των Διεθνικών Συναντήσεων</a:t>
          </a:r>
          <a:endParaRPr lang="fr-BE" sz="1300" b="1" kern="1200" dirty="0">
            <a:solidFill>
              <a:schemeClr val="tx1"/>
            </a:solidFill>
          </a:endParaRPr>
        </a:p>
      </dsp:txBody>
      <dsp:txXfrm>
        <a:off x="162576" y="1152136"/>
        <a:ext cx="2568234" cy="998017"/>
      </dsp:txXfrm>
    </dsp:sp>
    <dsp:sp modelId="{140623D6-B1AA-4D60-AE92-66A8E952891B}">
      <dsp:nvSpPr>
        <dsp:cNvPr id="0" name=""/>
        <dsp:cNvSpPr/>
      </dsp:nvSpPr>
      <dsp:spPr>
        <a:xfrm rot="15491044">
          <a:off x="2862585" y="1421383"/>
          <a:ext cx="1731274" cy="50791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E0BEB4-E9D0-4D86-BAA5-8BC5F168A4DF}">
      <dsp:nvSpPr>
        <dsp:cNvPr id="0" name=""/>
        <dsp:cNvSpPr/>
      </dsp:nvSpPr>
      <dsp:spPr>
        <a:xfrm>
          <a:off x="2394813" y="0"/>
          <a:ext cx="1899712" cy="998017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b="1" kern="1200" dirty="0" smtClean="0">
              <a:solidFill>
                <a:schemeClr val="tx1"/>
              </a:solidFill>
            </a:rPr>
            <a:t>των Πνευματικών Προϊόντων</a:t>
          </a:r>
          <a:endParaRPr lang="fr-BE" sz="1300" b="1" kern="1200" dirty="0">
            <a:solidFill>
              <a:schemeClr val="tx1"/>
            </a:solidFill>
          </a:endParaRPr>
        </a:p>
      </dsp:txBody>
      <dsp:txXfrm>
        <a:off x="2394813" y="0"/>
        <a:ext cx="1899712" cy="998017"/>
      </dsp:txXfrm>
    </dsp:sp>
    <dsp:sp modelId="{5B87F835-BA71-438D-9D28-0E536959AC39}">
      <dsp:nvSpPr>
        <dsp:cNvPr id="0" name=""/>
        <dsp:cNvSpPr/>
      </dsp:nvSpPr>
      <dsp:spPr>
        <a:xfrm rot="17431470">
          <a:off x="4263433" y="1399415"/>
          <a:ext cx="1705595" cy="50791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D617B4-9BAC-4228-BF36-A18CCDEA0428}">
      <dsp:nvSpPr>
        <dsp:cNvPr id="0" name=""/>
        <dsp:cNvSpPr/>
      </dsp:nvSpPr>
      <dsp:spPr>
        <a:xfrm>
          <a:off x="4411043" y="1"/>
          <a:ext cx="1919099" cy="998017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b="1" kern="1200" dirty="0" smtClean="0">
              <a:solidFill>
                <a:schemeClr val="tx1"/>
              </a:solidFill>
            </a:rPr>
            <a:t>των Πολλαπλασιαστικών Δράσεων</a:t>
          </a:r>
          <a:endParaRPr lang="fr-BE" sz="1300" b="1" kern="1200" dirty="0">
            <a:solidFill>
              <a:schemeClr val="tx1"/>
            </a:solidFill>
          </a:endParaRPr>
        </a:p>
      </dsp:txBody>
      <dsp:txXfrm>
        <a:off x="4411043" y="1"/>
        <a:ext cx="1919099" cy="998017"/>
      </dsp:txXfrm>
    </dsp:sp>
    <dsp:sp modelId="{B80D7132-D186-4B7F-AD1F-F704B8141A2B}">
      <dsp:nvSpPr>
        <dsp:cNvPr id="0" name=""/>
        <dsp:cNvSpPr/>
      </dsp:nvSpPr>
      <dsp:spPr>
        <a:xfrm rot="18963880">
          <a:off x="5463093" y="1630149"/>
          <a:ext cx="2326821" cy="50791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5E58FC-EA79-4DC6-91EE-8C62810692F4}">
      <dsp:nvSpPr>
        <dsp:cNvPr id="0" name=""/>
        <dsp:cNvSpPr/>
      </dsp:nvSpPr>
      <dsp:spPr>
        <a:xfrm>
          <a:off x="6499266" y="432046"/>
          <a:ext cx="2103969" cy="998017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b="1" kern="1200" dirty="0" smtClean="0">
              <a:solidFill>
                <a:schemeClr val="tx1"/>
              </a:solidFill>
            </a:rPr>
            <a:t>των Ειδικών Κατηγοριών Δαπανών κατ’ Εξαίρεση</a:t>
          </a:r>
          <a:endParaRPr lang="fr-BE" sz="1300" b="1" kern="1200" dirty="0">
            <a:solidFill>
              <a:schemeClr val="tx1"/>
            </a:solidFill>
          </a:endParaRPr>
        </a:p>
      </dsp:txBody>
      <dsp:txXfrm>
        <a:off x="6499266" y="432046"/>
        <a:ext cx="2103969" cy="998017"/>
      </dsp:txXfrm>
    </dsp:sp>
    <dsp:sp modelId="{19EA559B-E580-4667-B7A0-D1F918869B21}">
      <dsp:nvSpPr>
        <dsp:cNvPr id="0" name=""/>
        <dsp:cNvSpPr/>
      </dsp:nvSpPr>
      <dsp:spPr>
        <a:xfrm rot="20436923">
          <a:off x="6123884" y="2618212"/>
          <a:ext cx="1599606" cy="50791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87FEE4-B154-49A5-9232-5AE2D610AD79}">
      <dsp:nvSpPr>
        <dsp:cNvPr id="0" name=""/>
        <dsp:cNvSpPr/>
      </dsp:nvSpPr>
      <dsp:spPr>
        <a:xfrm>
          <a:off x="6826308" y="2176609"/>
          <a:ext cx="1905214" cy="998017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b="1" kern="1200" dirty="0" smtClean="0">
              <a:solidFill>
                <a:schemeClr val="tx1"/>
              </a:solidFill>
            </a:rPr>
            <a:t>των Διεθνικών Δραστηριοτήτων Μάθησης/Διδασκαλίας/ Επιμόρφωσης</a:t>
          </a:r>
          <a:endParaRPr lang="fr-BE" sz="1300" b="1" kern="1200" dirty="0">
            <a:solidFill>
              <a:schemeClr val="tx1"/>
            </a:solidFill>
          </a:endParaRPr>
        </a:p>
      </dsp:txBody>
      <dsp:txXfrm>
        <a:off x="6826308" y="2176609"/>
        <a:ext cx="1905214" cy="99801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5EB1AA0-035A-459C-B2BB-D5EB19F00CF6}">
      <dsp:nvSpPr>
        <dsp:cNvPr id="0" name=""/>
        <dsp:cNvSpPr/>
      </dsp:nvSpPr>
      <dsp:spPr>
        <a:xfrm>
          <a:off x="2" y="0"/>
          <a:ext cx="9143995" cy="3933056"/>
        </a:xfrm>
        <a:prstGeom prst="rightArrow">
          <a:avLst/>
        </a:prstGeom>
        <a:solidFill>
          <a:schemeClr val="accent4">
            <a:lumMod val="7500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05CDD8-DC98-44B7-84C6-45652031620A}">
      <dsp:nvSpPr>
        <dsp:cNvPr id="0" name=""/>
        <dsp:cNvSpPr/>
      </dsp:nvSpPr>
      <dsp:spPr>
        <a:xfrm>
          <a:off x="0" y="1008105"/>
          <a:ext cx="1326219" cy="1912409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1200" b="1" kern="1200" dirty="0" smtClean="0">
              <a:solidFill>
                <a:srgbClr val="002060"/>
              </a:solidFill>
            </a:rPr>
            <a:t> 01/09/2014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b="1" kern="1200" dirty="0" smtClean="0">
              <a:solidFill>
                <a:srgbClr val="002060"/>
              </a:solidFill>
            </a:rPr>
            <a:t>Έναρξη</a:t>
          </a:r>
          <a:endParaRPr lang="el-GR" sz="1200" b="0" kern="1200" dirty="0" smtClean="0">
            <a:solidFill>
              <a:srgbClr val="002060"/>
            </a:solidFill>
          </a:endParaRPr>
        </a:p>
      </dsp:txBody>
      <dsp:txXfrm>
        <a:off x="0" y="1008105"/>
        <a:ext cx="1326219" cy="1912409"/>
      </dsp:txXfrm>
    </dsp:sp>
    <dsp:sp modelId="{8AB3FCCD-2BDE-49DE-8EF9-8210DC2500F2}">
      <dsp:nvSpPr>
        <dsp:cNvPr id="0" name=""/>
        <dsp:cNvSpPr/>
      </dsp:nvSpPr>
      <dsp:spPr>
        <a:xfrm>
          <a:off x="1456177" y="1008113"/>
          <a:ext cx="2477988" cy="1916829"/>
        </a:xfrm>
        <a:prstGeom prst="roundRect">
          <a:avLst/>
        </a:prstGeom>
        <a:solidFill>
          <a:schemeClr val="bg1"/>
        </a:solidFill>
        <a:ln w="2857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b="1" kern="1200" dirty="0" smtClean="0">
              <a:solidFill>
                <a:srgbClr val="002060"/>
              </a:solidFill>
            </a:rPr>
            <a:t>Προχρηματοδότηση</a:t>
          </a:r>
          <a:r>
            <a:rPr lang="el-GR" sz="1200" kern="1200" dirty="0" smtClean="0">
              <a:solidFill>
                <a:srgbClr val="002060"/>
              </a:solidFill>
            </a:rPr>
            <a:t> </a:t>
          </a:r>
          <a:r>
            <a:rPr lang="el-GR" sz="1200" b="1" kern="1200" dirty="0" smtClean="0">
              <a:solidFill>
                <a:srgbClr val="002060"/>
              </a:solidFill>
            </a:rPr>
            <a:t>80%  </a:t>
          </a:r>
          <a:r>
            <a:rPr lang="el-GR" sz="1200" kern="1200" dirty="0" smtClean="0">
              <a:solidFill>
                <a:srgbClr val="002060"/>
              </a:solidFill>
            </a:rPr>
            <a:t>του</a:t>
          </a:r>
          <a:r>
            <a:rPr lang="el-GR" sz="1200" b="1" kern="1200" dirty="0" smtClean="0">
              <a:solidFill>
                <a:srgbClr val="002060"/>
              </a:solidFill>
            </a:rPr>
            <a:t> </a:t>
          </a:r>
          <a:r>
            <a:rPr lang="el-GR" sz="1200" kern="1200" dirty="0" smtClean="0">
              <a:solidFill>
                <a:srgbClr val="002060"/>
              </a:solidFill>
            </a:rPr>
            <a:t>ανώτατου συνολικού ποσού επιχορήγησης εντός </a:t>
          </a:r>
          <a:r>
            <a:rPr lang="el-GR" sz="1200" b="1" kern="1200" dirty="0" smtClean="0">
              <a:solidFill>
                <a:srgbClr val="002060"/>
              </a:solidFill>
            </a:rPr>
            <a:t>30 ήμερων </a:t>
          </a:r>
          <a:r>
            <a:rPr lang="el-GR" sz="1200" kern="1200" dirty="0" smtClean="0">
              <a:solidFill>
                <a:srgbClr val="002060"/>
              </a:solidFill>
            </a:rPr>
            <a:t>από τη θέση σε ισχύ της σύμβασης.</a:t>
          </a:r>
          <a:endParaRPr lang="el-GR" sz="1200" kern="1200" dirty="0">
            <a:solidFill>
              <a:srgbClr val="002060"/>
            </a:solidFill>
          </a:endParaRPr>
        </a:p>
      </dsp:txBody>
      <dsp:txXfrm>
        <a:off x="1456177" y="1008113"/>
        <a:ext cx="2477988" cy="1916829"/>
      </dsp:txXfrm>
    </dsp:sp>
    <dsp:sp modelId="{D38CF87D-0118-4F50-A1C0-52EF1A50F80F}">
      <dsp:nvSpPr>
        <dsp:cNvPr id="0" name=""/>
        <dsp:cNvSpPr/>
      </dsp:nvSpPr>
      <dsp:spPr>
        <a:xfrm>
          <a:off x="4058065" y="1008113"/>
          <a:ext cx="2477988" cy="1916829"/>
        </a:xfrm>
        <a:prstGeom prst="roundRect">
          <a:avLst/>
        </a:prstGeom>
        <a:solidFill>
          <a:schemeClr val="bg1"/>
        </a:solidFill>
        <a:ln w="2857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b="1" kern="1200" dirty="0" smtClean="0">
              <a:solidFill>
                <a:srgbClr val="002060"/>
              </a:solidFill>
            </a:rPr>
            <a:t>31/08/2015-Λήξη της περιόδου αναφοράς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b="0" kern="1200" dirty="0" smtClean="0">
              <a:solidFill>
                <a:srgbClr val="002060"/>
              </a:solidFill>
            </a:rPr>
            <a:t>Εντός </a:t>
          </a:r>
          <a:r>
            <a:rPr lang="el-GR" sz="1200" b="1" kern="1200" dirty="0" smtClean="0">
              <a:solidFill>
                <a:srgbClr val="002060"/>
              </a:solidFill>
            </a:rPr>
            <a:t>30 ημερών </a:t>
          </a:r>
          <a:r>
            <a:rPr lang="el-GR" sz="1200" b="0" kern="1200" dirty="0" smtClean="0">
              <a:solidFill>
                <a:srgbClr val="002060"/>
              </a:solidFill>
            </a:rPr>
            <a:t>Υποβολή Ενδιάμεσης Έκθεσης (</a:t>
          </a:r>
          <a:r>
            <a:rPr lang="en-US" sz="1200" b="0" kern="1200" dirty="0" smtClean="0">
              <a:solidFill>
                <a:srgbClr val="002060"/>
              </a:solidFill>
            </a:rPr>
            <a:t>Mobility Tool &amp; Hard Copy)</a:t>
          </a:r>
          <a:endParaRPr lang="fr-BE" sz="1200" b="0" kern="1200" dirty="0">
            <a:solidFill>
              <a:srgbClr val="002060"/>
            </a:solidFill>
          </a:endParaRPr>
        </a:p>
      </dsp:txBody>
      <dsp:txXfrm>
        <a:off x="4058065" y="1008113"/>
        <a:ext cx="2477988" cy="1916829"/>
      </dsp:txXfrm>
    </dsp:sp>
    <dsp:sp modelId="{FC97FE4B-724A-4D35-92E4-7AFB05EE1300}">
      <dsp:nvSpPr>
        <dsp:cNvPr id="0" name=""/>
        <dsp:cNvSpPr/>
      </dsp:nvSpPr>
      <dsp:spPr>
        <a:xfrm>
          <a:off x="6659952" y="1008113"/>
          <a:ext cx="2477988" cy="1916829"/>
        </a:xfrm>
        <a:prstGeom prst="roundRect">
          <a:avLst/>
        </a:prstGeom>
        <a:solidFill>
          <a:schemeClr val="bg1"/>
        </a:solidFill>
        <a:ln w="2857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1100" b="1" kern="1200" dirty="0" smtClean="0">
              <a:solidFill>
                <a:srgbClr val="002060"/>
              </a:solidFill>
            </a:rPr>
            <a:t>31/08/2016 -Λήξη του σχεδίου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1100" b="0" kern="1200" dirty="0" smtClean="0">
              <a:solidFill>
                <a:srgbClr val="002060"/>
              </a:solidFill>
            </a:rPr>
            <a:t>Εντός </a:t>
          </a:r>
          <a:r>
            <a:rPr lang="el-GR" sz="1100" b="1" kern="1200" dirty="0" smtClean="0">
              <a:solidFill>
                <a:srgbClr val="002060"/>
              </a:solidFill>
            </a:rPr>
            <a:t>60 ημερών </a:t>
          </a:r>
          <a:r>
            <a:rPr lang="el-GR" sz="1100" b="0" kern="1200" dirty="0" smtClean="0">
              <a:solidFill>
                <a:srgbClr val="002060"/>
              </a:solidFill>
            </a:rPr>
            <a:t>υποβολή Τελικής Έκθεσης (</a:t>
          </a:r>
          <a:r>
            <a:rPr lang="en-US" sz="1100" b="0" kern="1200" dirty="0" smtClean="0">
              <a:solidFill>
                <a:srgbClr val="002060"/>
              </a:solidFill>
            </a:rPr>
            <a:t>Mobility Tool &amp; Hard Copy)</a:t>
          </a:r>
          <a:endParaRPr lang="el-GR" sz="1100" b="0" kern="1200" dirty="0" smtClean="0">
            <a:solidFill>
              <a:srgbClr val="002060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l-GR" sz="1100" b="0" kern="1200" dirty="0" smtClean="0">
            <a:solidFill>
              <a:srgbClr val="002060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l-GR" sz="1100" b="1" kern="1200" dirty="0" smtClean="0">
            <a:solidFill>
              <a:srgbClr val="002060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1100" kern="1200" dirty="0" smtClean="0">
              <a:solidFill>
                <a:srgbClr val="002060"/>
              </a:solidFill>
            </a:rPr>
            <a:t>Καταβολή του υπολοίπου </a:t>
          </a:r>
          <a:r>
            <a:rPr lang="el-GR" sz="1100" b="1" kern="1200" dirty="0" smtClean="0">
              <a:solidFill>
                <a:srgbClr val="002060"/>
              </a:solidFill>
            </a:rPr>
            <a:t>20% </a:t>
          </a:r>
          <a:r>
            <a:rPr lang="el-GR" sz="1100" kern="1200" dirty="0" smtClean="0">
              <a:solidFill>
                <a:srgbClr val="002060"/>
              </a:solidFill>
            </a:rPr>
            <a:t>της επιχορήγησης </a:t>
          </a:r>
          <a:r>
            <a:rPr lang="el-GR" sz="1100" b="0" kern="1200" dirty="0" smtClean="0">
              <a:solidFill>
                <a:srgbClr val="002060"/>
              </a:solidFill>
            </a:rPr>
            <a:t>από την ΕΜ</a:t>
          </a:r>
        </a:p>
      </dsp:txBody>
      <dsp:txXfrm>
        <a:off x="6659952" y="1008113"/>
        <a:ext cx="2477988" cy="191682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5EB1AA0-035A-459C-B2BB-D5EB19F00CF6}">
      <dsp:nvSpPr>
        <dsp:cNvPr id="0" name=""/>
        <dsp:cNvSpPr/>
      </dsp:nvSpPr>
      <dsp:spPr>
        <a:xfrm>
          <a:off x="2" y="0"/>
          <a:ext cx="9143995" cy="3789040"/>
        </a:xfrm>
        <a:prstGeom prst="rightArrow">
          <a:avLst/>
        </a:prstGeom>
        <a:solidFill>
          <a:schemeClr val="accent4">
            <a:lumMod val="7500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05CDD8-DC98-44B7-84C6-45652031620A}">
      <dsp:nvSpPr>
        <dsp:cNvPr id="0" name=""/>
        <dsp:cNvSpPr/>
      </dsp:nvSpPr>
      <dsp:spPr>
        <a:xfrm>
          <a:off x="0" y="1080118"/>
          <a:ext cx="1542466" cy="1652748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dirty="0" smtClean="0">
              <a:solidFill>
                <a:srgbClr val="002060"/>
              </a:solidFill>
            </a:rPr>
            <a:t>01/09/2014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dirty="0" smtClean="0">
              <a:solidFill>
                <a:srgbClr val="002060"/>
              </a:solidFill>
            </a:rPr>
            <a:t>Έναρξη Σχεδίου</a:t>
          </a:r>
          <a:endParaRPr lang="el-GR" sz="1100" b="1" kern="1200" dirty="0">
            <a:solidFill>
              <a:srgbClr val="002060"/>
            </a:solidFill>
          </a:endParaRPr>
        </a:p>
      </dsp:txBody>
      <dsp:txXfrm>
        <a:off x="0" y="1080118"/>
        <a:ext cx="1542466" cy="1652748"/>
      </dsp:txXfrm>
    </dsp:sp>
    <dsp:sp modelId="{8AB3FCCD-2BDE-49DE-8EF9-8210DC2500F2}">
      <dsp:nvSpPr>
        <dsp:cNvPr id="0" name=""/>
        <dsp:cNvSpPr/>
      </dsp:nvSpPr>
      <dsp:spPr>
        <a:xfrm>
          <a:off x="1746906" y="1052739"/>
          <a:ext cx="2088232" cy="1683561"/>
        </a:xfrm>
        <a:prstGeom prst="roundRect">
          <a:avLst/>
        </a:prstGeom>
        <a:solidFill>
          <a:schemeClr val="bg1"/>
        </a:solidFill>
        <a:ln w="2857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dirty="0" smtClean="0">
              <a:solidFill>
                <a:srgbClr val="002060"/>
              </a:solidFill>
            </a:rPr>
            <a:t>1</a:t>
          </a:r>
          <a:r>
            <a:rPr lang="el-GR" sz="1100" b="1" kern="1200" baseline="30000" dirty="0" smtClean="0">
              <a:solidFill>
                <a:srgbClr val="002060"/>
              </a:solidFill>
            </a:rPr>
            <a:t>η</a:t>
          </a:r>
          <a:r>
            <a:rPr lang="el-GR" sz="1100" b="1" kern="1200" dirty="0" smtClean="0">
              <a:solidFill>
                <a:srgbClr val="002060"/>
              </a:solidFill>
            </a:rPr>
            <a:t> Προχρηματοδότηση το </a:t>
          </a:r>
          <a:r>
            <a:rPr lang="en-US" sz="1100" b="1" kern="1200" dirty="0" smtClean="0">
              <a:solidFill>
                <a:srgbClr val="002060"/>
              </a:solidFill>
            </a:rPr>
            <a:t>6</a:t>
          </a:r>
          <a:r>
            <a:rPr lang="el-GR" sz="1100" b="1" kern="1200" dirty="0" smtClean="0">
              <a:solidFill>
                <a:srgbClr val="002060"/>
              </a:solidFill>
            </a:rPr>
            <a:t>0%  </a:t>
          </a:r>
          <a:r>
            <a:rPr lang="el-GR" sz="1100" kern="1200" dirty="0" smtClean="0">
              <a:solidFill>
                <a:srgbClr val="002060"/>
              </a:solidFill>
            </a:rPr>
            <a:t>του</a:t>
          </a:r>
          <a:r>
            <a:rPr lang="el-GR" sz="1100" b="1" kern="1200" dirty="0" smtClean="0">
              <a:solidFill>
                <a:srgbClr val="002060"/>
              </a:solidFill>
            </a:rPr>
            <a:t> </a:t>
          </a:r>
          <a:r>
            <a:rPr lang="el-GR" sz="1100" kern="1200" dirty="0" smtClean="0">
              <a:solidFill>
                <a:srgbClr val="002060"/>
              </a:solidFill>
            </a:rPr>
            <a:t>ανώτατου συνολικού ποσού επιχορήγησης εντός </a:t>
          </a:r>
          <a:r>
            <a:rPr lang="el-GR" sz="1100" b="1" kern="1200" dirty="0" smtClean="0">
              <a:solidFill>
                <a:srgbClr val="002060"/>
              </a:solidFill>
            </a:rPr>
            <a:t>30 ημερών </a:t>
          </a:r>
          <a:r>
            <a:rPr lang="el-GR" sz="1100" kern="1200" dirty="0" smtClean="0">
              <a:solidFill>
                <a:srgbClr val="002060"/>
              </a:solidFill>
            </a:rPr>
            <a:t>από τη θέση σε ισχύ της σύμβασης.</a:t>
          </a:r>
          <a:endParaRPr lang="el-GR" sz="1100" kern="1200" dirty="0">
            <a:solidFill>
              <a:srgbClr val="002060"/>
            </a:solidFill>
          </a:endParaRPr>
        </a:p>
      </dsp:txBody>
      <dsp:txXfrm>
        <a:off x="1746906" y="1052739"/>
        <a:ext cx="2088232" cy="1683561"/>
      </dsp:txXfrm>
    </dsp:sp>
    <dsp:sp modelId="{D38CF87D-0118-4F50-A1C0-52EF1A50F80F}">
      <dsp:nvSpPr>
        <dsp:cNvPr id="0" name=""/>
        <dsp:cNvSpPr/>
      </dsp:nvSpPr>
      <dsp:spPr>
        <a:xfrm>
          <a:off x="4038734" y="1052739"/>
          <a:ext cx="2686623" cy="1683561"/>
        </a:xfrm>
        <a:prstGeom prst="roundRect">
          <a:avLst/>
        </a:prstGeom>
        <a:solidFill>
          <a:schemeClr val="bg1"/>
        </a:solidFill>
        <a:ln w="2857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dirty="0" smtClean="0">
              <a:solidFill>
                <a:srgbClr val="002060"/>
              </a:solidFill>
            </a:rPr>
            <a:t>31/</a:t>
          </a:r>
          <a:r>
            <a:rPr lang="en-US" sz="1100" b="1" kern="1200" dirty="0" smtClean="0">
              <a:solidFill>
                <a:srgbClr val="002060"/>
              </a:solidFill>
            </a:rPr>
            <a:t>12</a:t>
          </a:r>
          <a:r>
            <a:rPr lang="el-GR" sz="1100" b="1" kern="1200" dirty="0" smtClean="0">
              <a:solidFill>
                <a:srgbClr val="002060"/>
              </a:solidFill>
            </a:rPr>
            <a:t>/2015-Λήξη της περιόδου αναφοράς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0" kern="1200" dirty="0" smtClean="0">
              <a:solidFill>
                <a:srgbClr val="002060"/>
              </a:solidFill>
            </a:rPr>
            <a:t>Εντός 30 ημερών υποβολή Ενδιάμεσης Έκθεσης (</a:t>
          </a:r>
          <a:r>
            <a:rPr lang="en-US" sz="1100" b="0" kern="1200" dirty="0" smtClean="0">
              <a:solidFill>
                <a:srgbClr val="002060"/>
              </a:solidFill>
            </a:rPr>
            <a:t>Mobility Tool &amp; Hard Copy)</a:t>
          </a:r>
          <a:endParaRPr lang="el-GR" sz="1100" b="0" kern="1200" dirty="0" smtClean="0">
            <a:solidFill>
              <a:srgbClr val="002060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100" b="0" kern="1200" dirty="0" smtClean="0">
            <a:solidFill>
              <a:srgbClr val="002060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0" kern="1200" dirty="0" smtClean="0">
              <a:solidFill>
                <a:srgbClr val="002060"/>
              </a:solidFill>
            </a:rPr>
            <a:t>Καταβολή του </a:t>
          </a:r>
          <a:r>
            <a:rPr lang="el-GR" sz="1100" b="1" kern="1200" dirty="0" smtClean="0">
              <a:solidFill>
                <a:srgbClr val="002060"/>
              </a:solidFill>
            </a:rPr>
            <a:t>20% </a:t>
          </a:r>
          <a:r>
            <a:rPr lang="el-GR" sz="1100" b="0" kern="1200" dirty="0" smtClean="0">
              <a:solidFill>
                <a:srgbClr val="002060"/>
              </a:solidFill>
            </a:rPr>
            <a:t>της συνολικής επιχορήγησης ως </a:t>
          </a:r>
          <a:r>
            <a:rPr lang="el-GR" sz="1100" b="1" kern="1200" dirty="0" smtClean="0">
              <a:solidFill>
                <a:srgbClr val="002060"/>
              </a:solidFill>
            </a:rPr>
            <a:t>2</a:t>
          </a:r>
          <a:r>
            <a:rPr lang="el-GR" sz="1100" b="1" kern="1200" baseline="30000" dirty="0" smtClean="0">
              <a:solidFill>
                <a:srgbClr val="002060"/>
              </a:solidFill>
            </a:rPr>
            <a:t>η</a:t>
          </a:r>
          <a:r>
            <a:rPr lang="el-GR" sz="1100" b="1" kern="1200" dirty="0" smtClean="0">
              <a:solidFill>
                <a:srgbClr val="002060"/>
              </a:solidFill>
            </a:rPr>
            <a:t> προχρηματοδότηση</a:t>
          </a:r>
          <a:endParaRPr lang="el-GR" sz="1100" b="0" kern="1200" dirty="0" smtClean="0">
            <a:solidFill>
              <a:srgbClr val="002060"/>
            </a:solidFill>
          </a:endParaRPr>
        </a:p>
      </dsp:txBody>
      <dsp:txXfrm>
        <a:off x="4038734" y="1052739"/>
        <a:ext cx="2686623" cy="1683561"/>
      </dsp:txXfrm>
    </dsp:sp>
    <dsp:sp modelId="{FC97FE4B-724A-4D35-92E4-7AFB05EE1300}">
      <dsp:nvSpPr>
        <dsp:cNvPr id="0" name=""/>
        <dsp:cNvSpPr/>
      </dsp:nvSpPr>
      <dsp:spPr>
        <a:xfrm>
          <a:off x="6928955" y="1052739"/>
          <a:ext cx="2214201" cy="1683561"/>
        </a:xfrm>
        <a:prstGeom prst="roundRect">
          <a:avLst/>
        </a:prstGeom>
        <a:solidFill>
          <a:schemeClr val="bg1"/>
        </a:solidFill>
        <a:ln w="2857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1100" b="1" kern="1200" dirty="0" smtClean="0">
              <a:solidFill>
                <a:srgbClr val="002060"/>
              </a:solidFill>
            </a:rPr>
            <a:t>31/08/2017-Λήξη του σχεδίου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1100" b="0" kern="1200" dirty="0" smtClean="0">
              <a:solidFill>
                <a:srgbClr val="002060"/>
              </a:solidFill>
            </a:rPr>
            <a:t>Εντός </a:t>
          </a:r>
          <a:r>
            <a:rPr lang="el-GR" sz="1100" b="1" kern="1200" dirty="0" smtClean="0">
              <a:solidFill>
                <a:srgbClr val="002060"/>
              </a:solidFill>
            </a:rPr>
            <a:t>60 ημερών </a:t>
          </a:r>
          <a:r>
            <a:rPr lang="el-GR" sz="1100" b="0" kern="1200" dirty="0" smtClean="0">
              <a:solidFill>
                <a:srgbClr val="002060"/>
              </a:solidFill>
            </a:rPr>
            <a:t>υποβολή Τελικής Έκθεσης (</a:t>
          </a:r>
          <a:r>
            <a:rPr lang="en-US" sz="1100" b="0" kern="1200" dirty="0" smtClean="0">
              <a:solidFill>
                <a:srgbClr val="002060"/>
              </a:solidFill>
            </a:rPr>
            <a:t>Mobility Tool &amp; Hard Copy)</a:t>
          </a:r>
          <a:endParaRPr lang="el-GR" sz="1100" b="0" kern="1200" dirty="0" smtClean="0">
            <a:solidFill>
              <a:srgbClr val="002060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l-GR" sz="1100" b="0" kern="1200" dirty="0" smtClean="0">
            <a:solidFill>
              <a:srgbClr val="002060"/>
            </a:solidFill>
          </a:endParaRPr>
        </a:p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l-GR" sz="1100" b="1" kern="1200" dirty="0" smtClean="0">
            <a:solidFill>
              <a:srgbClr val="002060"/>
            </a:solidFill>
          </a:endParaRPr>
        </a:p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1100" kern="1200" dirty="0" smtClean="0">
              <a:solidFill>
                <a:srgbClr val="002060"/>
              </a:solidFill>
            </a:rPr>
            <a:t>Καταβολή του υπολοίπου </a:t>
          </a:r>
          <a:r>
            <a:rPr lang="el-GR" sz="1100" b="1" kern="1200" dirty="0" smtClean="0">
              <a:solidFill>
                <a:srgbClr val="002060"/>
              </a:solidFill>
            </a:rPr>
            <a:t>20% </a:t>
          </a:r>
          <a:r>
            <a:rPr lang="el-GR" sz="1100" kern="1200" dirty="0" smtClean="0">
              <a:solidFill>
                <a:srgbClr val="002060"/>
              </a:solidFill>
            </a:rPr>
            <a:t>από την ΕΜ</a:t>
          </a:r>
          <a:endParaRPr lang="el-GR" sz="1200" kern="1200" dirty="0">
            <a:solidFill>
              <a:srgbClr val="002060"/>
            </a:solidFill>
          </a:endParaRPr>
        </a:p>
      </dsp:txBody>
      <dsp:txXfrm>
        <a:off x="6928955" y="1052739"/>
        <a:ext cx="2214201" cy="168356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FF1E44-11D7-4BCC-9676-2ABD6920D968}">
      <dsp:nvSpPr>
        <dsp:cNvPr id="0" name=""/>
        <dsp:cNvSpPr/>
      </dsp:nvSpPr>
      <dsp:spPr>
        <a:xfrm>
          <a:off x="2" y="0"/>
          <a:ext cx="9143995" cy="3212976"/>
        </a:xfrm>
        <a:prstGeom prst="rightArrow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F8A1A3-78CA-4507-8C3D-2544FEADF098}">
      <dsp:nvSpPr>
        <dsp:cNvPr id="0" name=""/>
        <dsp:cNvSpPr/>
      </dsp:nvSpPr>
      <dsp:spPr>
        <a:xfrm>
          <a:off x="211271" y="836710"/>
          <a:ext cx="1392730" cy="1539555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1100" b="1" kern="1200" dirty="0" smtClean="0">
              <a:solidFill>
                <a:srgbClr val="002060"/>
              </a:solidFill>
            </a:rPr>
            <a:t>1/09/2014</a:t>
          </a:r>
        </a:p>
        <a:p>
          <a:pPr marL="0" marR="0" lvl="0" indent="0" algn="ctr" defTabSz="5334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l-GR" sz="1100" b="1" kern="1200" dirty="0" smtClean="0">
              <a:solidFill>
                <a:srgbClr val="002060"/>
              </a:solidFill>
            </a:rPr>
            <a:t>Έναρξη σχεδίου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200" b="1" kern="1200" dirty="0">
            <a:solidFill>
              <a:srgbClr val="002060"/>
            </a:solidFill>
          </a:endParaRPr>
        </a:p>
      </dsp:txBody>
      <dsp:txXfrm>
        <a:off x="211271" y="836710"/>
        <a:ext cx="1392730" cy="1539555"/>
      </dsp:txXfrm>
    </dsp:sp>
    <dsp:sp modelId="{8EBE390B-E4FD-457C-854A-E4DF20BD763B}">
      <dsp:nvSpPr>
        <dsp:cNvPr id="0" name=""/>
        <dsp:cNvSpPr/>
      </dsp:nvSpPr>
      <dsp:spPr>
        <a:xfrm>
          <a:off x="1827466" y="826409"/>
          <a:ext cx="2008675" cy="1560156"/>
        </a:xfrm>
        <a:prstGeom prst="roundRect">
          <a:avLst/>
        </a:prstGeom>
        <a:solidFill>
          <a:schemeClr val="bg1"/>
        </a:solidFill>
        <a:ln w="2857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kern="1200" dirty="0" smtClean="0">
              <a:solidFill>
                <a:srgbClr val="002060"/>
              </a:solidFill>
            </a:rPr>
            <a:t>Καταβολή </a:t>
          </a:r>
          <a:r>
            <a:rPr lang="el-GR" sz="1100" b="1" kern="1200" dirty="0" smtClean="0">
              <a:solidFill>
                <a:srgbClr val="002060"/>
              </a:solidFill>
            </a:rPr>
            <a:t>40% </a:t>
          </a:r>
          <a:r>
            <a:rPr lang="el-GR" sz="1100" kern="1200" dirty="0" smtClean="0">
              <a:solidFill>
                <a:srgbClr val="002060"/>
              </a:solidFill>
            </a:rPr>
            <a:t>της συνολικής επιχορήγησης ως </a:t>
          </a:r>
          <a:r>
            <a:rPr lang="el-GR" sz="1100" b="1" kern="1200" dirty="0" smtClean="0">
              <a:solidFill>
                <a:srgbClr val="002060"/>
              </a:solidFill>
            </a:rPr>
            <a:t>1</a:t>
          </a:r>
          <a:r>
            <a:rPr lang="el-GR" sz="1100" b="1" kern="1200" baseline="30000" dirty="0" smtClean="0">
              <a:solidFill>
                <a:srgbClr val="002060"/>
              </a:solidFill>
            </a:rPr>
            <a:t>η</a:t>
          </a:r>
          <a:r>
            <a:rPr lang="el-GR" sz="1100" b="1" kern="1200" dirty="0" smtClean="0">
              <a:solidFill>
                <a:srgbClr val="002060"/>
              </a:solidFill>
            </a:rPr>
            <a:t> προχρηματοδότηση</a:t>
          </a:r>
          <a:r>
            <a:rPr lang="el-GR" sz="1100" kern="1200" dirty="0" smtClean="0">
              <a:solidFill>
                <a:srgbClr val="002060"/>
              </a:solidFill>
            </a:rPr>
            <a:t>, εντός </a:t>
          </a:r>
          <a:r>
            <a:rPr lang="el-GR" sz="1100" b="1" kern="1200" dirty="0" smtClean="0">
              <a:solidFill>
                <a:srgbClr val="002060"/>
              </a:solidFill>
            </a:rPr>
            <a:t>30 ήμερων </a:t>
          </a:r>
          <a:r>
            <a:rPr lang="el-GR" sz="1100" kern="1200" dirty="0" smtClean="0">
              <a:solidFill>
                <a:srgbClr val="002060"/>
              </a:solidFill>
            </a:rPr>
            <a:t>από τη θέση σε ισχύ της σύμβασης</a:t>
          </a:r>
          <a:r>
            <a:rPr lang="el-GR" sz="1600" kern="1200" dirty="0" smtClean="0">
              <a:solidFill>
                <a:srgbClr val="002060"/>
              </a:solidFill>
            </a:rPr>
            <a:t>.</a:t>
          </a:r>
          <a:endParaRPr lang="fr-BE" sz="1600" kern="1200" dirty="0"/>
        </a:p>
      </dsp:txBody>
      <dsp:txXfrm>
        <a:off x="1827466" y="826409"/>
        <a:ext cx="2008675" cy="1560156"/>
      </dsp:txXfrm>
    </dsp:sp>
    <dsp:sp modelId="{9F45E4D0-E36B-48B4-8570-4CF95ACD94AF}">
      <dsp:nvSpPr>
        <dsp:cNvPr id="0" name=""/>
        <dsp:cNvSpPr/>
      </dsp:nvSpPr>
      <dsp:spPr>
        <a:xfrm>
          <a:off x="4046984" y="792088"/>
          <a:ext cx="2270251" cy="1691464"/>
        </a:xfrm>
        <a:prstGeom prst="roundRect">
          <a:avLst/>
        </a:prstGeom>
        <a:solidFill>
          <a:schemeClr val="bg1"/>
        </a:solidFill>
        <a:ln w="2857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dirty="0" smtClean="0">
              <a:solidFill>
                <a:srgbClr val="002060"/>
              </a:solidFill>
            </a:rPr>
            <a:t>31/08/2015-Λήξη της περιόδου αναφοράς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0" kern="1200" dirty="0" smtClean="0">
              <a:solidFill>
                <a:srgbClr val="002060"/>
              </a:solidFill>
            </a:rPr>
            <a:t>Εντός </a:t>
          </a:r>
          <a:r>
            <a:rPr lang="el-GR" sz="1100" b="1" kern="1200" dirty="0" smtClean="0">
              <a:solidFill>
                <a:srgbClr val="002060"/>
              </a:solidFill>
            </a:rPr>
            <a:t>30 ημερών </a:t>
          </a:r>
          <a:r>
            <a:rPr lang="el-GR" sz="1100" b="0" kern="1200" dirty="0" smtClean="0">
              <a:solidFill>
                <a:srgbClr val="002060"/>
              </a:solidFill>
            </a:rPr>
            <a:t>Υποβολή Ενδιάμεσης Έκθεσης (</a:t>
          </a:r>
          <a:r>
            <a:rPr lang="en-US" sz="1100" b="0" kern="1200" dirty="0" smtClean="0">
              <a:solidFill>
                <a:srgbClr val="002060"/>
              </a:solidFill>
            </a:rPr>
            <a:t>Mobility Tool &amp; Hard Copy)</a:t>
          </a:r>
          <a:endParaRPr lang="el-GR" sz="1100" b="0" kern="1200" dirty="0" smtClean="0">
            <a:solidFill>
              <a:srgbClr val="002060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100" b="1" kern="1200" dirty="0" smtClean="0">
            <a:solidFill>
              <a:srgbClr val="002060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kern="1200" dirty="0" smtClean="0">
              <a:solidFill>
                <a:srgbClr val="002060"/>
              </a:solidFill>
            </a:rPr>
            <a:t>Καταβολή </a:t>
          </a:r>
          <a:r>
            <a:rPr lang="el-GR" sz="1100" b="1" kern="1200" dirty="0" smtClean="0">
              <a:solidFill>
                <a:srgbClr val="002060"/>
              </a:solidFill>
            </a:rPr>
            <a:t>έως το 40% </a:t>
          </a:r>
          <a:r>
            <a:rPr lang="el-GR" sz="1100" kern="1200" dirty="0" smtClean="0">
              <a:solidFill>
                <a:srgbClr val="002060"/>
              </a:solidFill>
            </a:rPr>
            <a:t>της συνολικής επιχορήγησης ως </a:t>
          </a:r>
          <a:r>
            <a:rPr lang="el-GR" sz="1100" b="1" kern="1200" dirty="0" smtClean="0">
              <a:solidFill>
                <a:srgbClr val="002060"/>
              </a:solidFill>
            </a:rPr>
            <a:t>2η  προχρηματοδότηση</a:t>
          </a:r>
          <a:endParaRPr lang="fr-BE" sz="1100" b="1" kern="1200" dirty="0">
            <a:solidFill>
              <a:srgbClr val="002060"/>
            </a:solidFill>
          </a:endParaRPr>
        </a:p>
      </dsp:txBody>
      <dsp:txXfrm>
        <a:off x="4046984" y="792088"/>
        <a:ext cx="2270251" cy="1691464"/>
      </dsp:txXfrm>
    </dsp:sp>
    <dsp:sp modelId="{1874E689-D17A-448D-8773-36804E7F3BBB}">
      <dsp:nvSpPr>
        <dsp:cNvPr id="0" name=""/>
        <dsp:cNvSpPr/>
      </dsp:nvSpPr>
      <dsp:spPr>
        <a:xfrm>
          <a:off x="6426134" y="792088"/>
          <a:ext cx="2379404" cy="1697890"/>
        </a:xfrm>
        <a:prstGeom prst="roundRect">
          <a:avLst/>
        </a:prstGeom>
        <a:solidFill>
          <a:schemeClr val="bg1"/>
        </a:solidFill>
        <a:ln w="2857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dirty="0" smtClean="0">
              <a:solidFill>
                <a:srgbClr val="002060"/>
              </a:solidFill>
            </a:rPr>
            <a:t>31/08/2016-Λήξη του σχεδίου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0" kern="1200" dirty="0" smtClean="0">
              <a:solidFill>
                <a:srgbClr val="002060"/>
              </a:solidFill>
            </a:rPr>
            <a:t>Εντός </a:t>
          </a:r>
          <a:r>
            <a:rPr lang="el-GR" sz="1100" b="1" kern="1200" dirty="0" smtClean="0">
              <a:solidFill>
                <a:srgbClr val="002060"/>
              </a:solidFill>
            </a:rPr>
            <a:t>60 ημερών </a:t>
          </a:r>
          <a:r>
            <a:rPr lang="el-GR" sz="1100" b="0" kern="1200" dirty="0" smtClean="0">
              <a:solidFill>
                <a:srgbClr val="002060"/>
              </a:solidFill>
            </a:rPr>
            <a:t>υποβολή Τελικής Έκθεσης (</a:t>
          </a:r>
          <a:r>
            <a:rPr lang="en-US" sz="1100" b="0" kern="1200" dirty="0" smtClean="0">
              <a:solidFill>
                <a:srgbClr val="002060"/>
              </a:solidFill>
            </a:rPr>
            <a:t>Mobility Tool &amp; Hard Copy)</a:t>
          </a:r>
          <a:endParaRPr lang="el-GR" sz="1100" b="0" kern="1200" dirty="0" smtClean="0">
            <a:solidFill>
              <a:srgbClr val="002060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100" b="0" kern="1200" dirty="0" smtClean="0">
            <a:solidFill>
              <a:srgbClr val="002060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100" b="1" kern="1200" dirty="0" smtClean="0">
            <a:solidFill>
              <a:srgbClr val="002060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kern="1200" dirty="0" smtClean="0">
              <a:solidFill>
                <a:srgbClr val="002060"/>
              </a:solidFill>
            </a:rPr>
            <a:t>Καταβολή του υπολοίπου </a:t>
          </a:r>
          <a:r>
            <a:rPr lang="el-GR" sz="1100" b="1" kern="1200" dirty="0" smtClean="0">
              <a:solidFill>
                <a:srgbClr val="002060"/>
              </a:solidFill>
            </a:rPr>
            <a:t>20% της </a:t>
          </a:r>
          <a:r>
            <a:rPr lang="el-GR" sz="1100" kern="1200" dirty="0" smtClean="0">
              <a:solidFill>
                <a:srgbClr val="002060"/>
              </a:solidFill>
            </a:rPr>
            <a:t>επιχορήγησης</a:t>
          </a:r>
          <a:endParaRPr lang="fr-BE" sz="1100" kern="1200" dirty="0">
            <a:solidFill>
              <a:srgbClr val="002060"/>
            </a:solidFill>
          </a:endParaRPr>
        </a:p>
      </dsp:txBody>
      <dsp:txXfrm>
        <a:off x="6426134" y="792088"/>
        <a:ext cx="2379404" cy="169789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FF1E44-11D7-4BCC-9676-2ABD6920D968}">
      <dsp:nvSpPr>
        <dsp:cNvPr id="0" name=""/>
        <dsp:cNvSpPr/>
      </dsp:nvSpPr>
      <dsp:spPr>
        <a:xfrm>
          <a:off x="4" y="0"/>
          <a:ext cx="9036491" cy="3212976"/>
        </a:xfrm>
        <a:prstGeom prst="rightArrow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F8A1A3-78CA-4507-8C3D-2544FEADF098}">
      <dsp:nvSpPr>
        <dsp:cNvPr id="0" name=""/>
        <dsp:cNvSpPr/>
      </dsp:nvSpPr>
      <dsp:spPr>
        <a:xfrm>
          <a:off x="0" y="891485"/>
          <a:ext cx="1250810" cy="1484780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1100" b="1" kern="1200" dirty="0" smtClean="0">
              <a:solidFill>
                <a:srgbClr val="002060"/>
              </a:solidFill>
            </a:rPr>
            <a:t>1/09/2014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1100" b="1" kern="1200" dirty="0" smtClean="0">
              <a:solidFill>
                <a:srgbClr val="002060"/>
              </a:solidFill>
            </a:rPr>
            <a:t>Έναρξη σχεδίου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200" b="1" kern="1200" dirty="0">
            <a:solidFill>
              <a:srgbClr val="002060"/>
            </a:solidFill>
          </a:endParaRPr>
        </a:p>
      </dsp:txBody>
      <dsp:txXfrm>
        <a:off x="0" y="891485"/>
        <a:ext cx="1250810" cy="1484780"/>
      </dsp:txXfrm>
    </dsp:sp>
    <dsp:sp modelId="{8EBE390B-E4FD-457C-854A-E4DF20BD763B}">
      <dsp:nvSpPr>
        <dsp:cNvPr id="0" name=""/>
        <dsp:cNvSpPr/>
      </dsp:nvSpPr>
      <dsp:spPr>
        <a:xfrm>
          <a:off x="1498383" y="826409"/>
          <a:ext cx="2595747" cy="1560156"/>
        </a:xfrm>
        <a:prstGeom prst="roundRect">
          <a:avLst/>
        </a:prstGeom>
        <a:solidFill>
          <a:schemeClr val="bg1"/>
        </a:solidFill>
        <a:ln w="2857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kern="1200" dirty="0" smtClean="0">
              <a:solidFill>
                <a:srgbClr val="002060"/>
              </a:solidFill>
            </a:rPr>
            <a:t>Καταβολή </a:t>
          </a:r>
          <a:r>
            <a:rPr lang="el-GR" sz="1100" b="1" kern="1200" dirty="0" smtClean="0">
              <a:solidFill>
                <a:srgbClr val="002060"/>
              </a:solidFill>
            </a:rPr>
            <a:t>40% </a:t>
          </a:r>
          <a:r>
            <a:rPr lang="el-GR" sz="1100" kern="1200" dirty="0" smtClean="0">
              <a:solidFill>
                <a:srgbClr val="002060"/>
              </a:solidFill>
            </a:rPr>
            <a:t>της συνολικής επιχορήγησης ως </a:t>
          </a:r>
          <a:r>
            <a:rPr lang="el-GR" sz="1100" b="1" kern="1200" dirty="0" smtClean="0">
              <a:solidFill>
                <a:srgbClr val="002060"/>
              </a:solidFill>
            </a:rPr>
            <a:t>1</a:t>
          </a:r>
          <a:r>
            <a:rPr lang="el-GR" sz="1100" b="1" kern="1200" baseline="30000" dirty="0" smtClean="0">
              <a:solidFill>
                <a:srgbClr val="002060"/>
              </a:solidFill>
            </a:rPr>
            <a:t>η</a:t>
          </a:r>
          <a:r>
            <a:rPr lang="el-GR" sz="1100" b="1" kern="1200" dirty="0" smtClean="0">
              <a:solidFill>
                <a:srgbClr val="002060"/>
              </a:solidFill>
            </a:rPr>
            <a:t> προχρηματοδότηση</a:t>
          </a:r>
          <a:r>
            <a:rPr lang="el-GR" sz="1100" kern="1200" dirty="0" smtClean="0">
              <a:solidFill>
                <a:srgbClr val="002060"/>
              </a:solidFill>
            </a:rPr>
            <a:t>, εντός </a:t>
          </a:r>
          <a:r>
            <a:rPr lang="el-GR" sz="1100" b="1" kern="1200" dirty="0" smtClean="0">
              <a:solidFill>
                <a:srgbClr val="002060"/>
              </a:solidFill>
            </a:rPr>
            <a:t>30 ήμερων </a:t>
          </a:r>
          <a:r>
            <a:rPr lang="el-GR" sz="1100" kern="1200" dirty="0" smtClean="0">
              <a:solidFill>
                <a:srgbClr val="002060"/>
              </a:solidFill>
            </a:rPr>
            <a:t>από τη θέση σε ισχύ της σύμβασης</a:t>
          </a:r>
          <a:r>
            <a:rPr lang="el-GR" sz="1600" kern="1200" dirty="0" smtClean="0">
              <a:solidFill>
                <a:srgbClr val="002060"/>
              </a:solidFill>
            </a:rPr>
            <a:t>.</a:t>
          </a:r>
          <a:endParaRPr lang="fr-BE" sz="1600" kern="1200" dirty="0"/>
        </a:p>
      </dsp:txBody>
      <dsp:txXfrm>
        <a:off x="1498383" y="826409"/>
        <a:ext cx="2595747" cy="1560156"/>
      </dsp:txXfrm>
    </dsp:sp>
    <dsp:sp modelId="{9F45E4D0-E36B-48B4-8570-4CF95ACD94AF}">
      <dsp:nvSpPr>
        <dsp:cNvPr id="0" name=""/>
        <dsp:cNvSpPr/>
      </dsp:nvSpPr>
      <dsp:spPr>
        <a:xfrm>
          <a:off x="4361480" y="792088"/>
          <a:ext cx="2287655" cy="1620907"/>
        </a:xfrm>
        <a:prstGeom prst="roundRect">
          <a:avLst/>
        </a:prstGeom>
        <a:solidFill>
          <a:schemeClr val="bg1"/>
        </a:solidFill>
        <a:ln w="2857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dirty="0" smtClean="0">
              <a:solidFill>
                <a:srgbClr val="002060"/>
              </a:solidFill>
            </a:rPr>
            <a:t>31/12/2015-Λήξη της περιόδου αναφοράς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0" kern="1200" dirty="0" smtClean="0">
              <a:solidFill>
                <a:srgbClr val="002060"/>
              </a:solidFill>
            </a:rPr>
            <a:t>Εντός </a:t>
          </a:r>
          <a:r>
            <a:rPr lang="el-GR" sz="1100" b="1" kern="1200" dirty="0" smtClean="0">
              <a:solidFill>
                <a:srgbClr val="002060"/>
              </a:solidFill>
            </a:rPr>
            <a:t>30 ημερών </a:t>
          </a:r>
          <a:r>
            <a:rPr lang="el-GR" sz="1100" b="0" kern="1200" dirty="0" smtClean="0">
              <a:solidFill>
                <a:srgbClr val="002060"/>
              </a:solidFill>
            </a:rPr>
            <a:t>Υποβολή Ενδιάμεσης Έκθεσης (</a:t>
          </a:r>
          <a:r>
            <a:rPr lang="en-US" sz="1100" b="0" kern="1200" dirty="0" smtClean="0">
              <a:solidFill>
                <a:srgbClr val="002060"/>
              </a:solidFill>
            </a:rPr>
            <a:t>Mobility Tool &amp; Hard Copy)</a:t>
          </a:r>
          <a:endParaRPr lang="el-GR" sz="1100" b="1" kern="1200" dirty="0" smtClean="0">
            <a:solidFill>
              <a:srgbClr val="002060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100" kern="1200" dirty="0" smtClean="0">
            <a:solidFill>
              <a:srgbClr val="002060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kern="1200" dirty="0" smtClean="0">
              <a:solidFill>
                <a:srgbClr val="002060"/>
              </a:solidFill>
            </a:rPr>
            <a:t>Καταβολή ως το </a:t>
          </a:r>
          <a:r>
            <a:rPr lang="el-GR" sz="1100" b="1" kern="1200" dirty="0" smtClean="0">
              <a:solidFill>
                <a:srgbClr val="002060"/>
              </a:solidFill>
            </a:rPr>
            <a:t>40% </a:t>
          </a:r>
          <a:r>
            <a:rPr lang="el-GR" sz="1100" kern="1200" dirty="0" smtClean="0">
              <a:solidFill>
                <a:srgbClr val="002060"/>
              </a:solidFill>
            </a:rPr>
            <a:t>της συνολικής επιχορήγησης ως </a:t>
          </a:r>
          <a:r>
            <a:rPr lang="el-GR" sz="1100" b="1" kern="1200" dirty="0" smtClean="0">
              <a:solidFill>
                <a:srgbClr val="002060"/>
              </a:solidFill>
            </a:rPr>
            <a:t>2η  προχρηματοδότηση</a:t>
          </a:r>
          <a:endParaRPr lang="fr-BE" sz="1100" b="1" kern="1200" dirty="0">
            <a:solidFill>
              <a:srgbClr val="002060"/>
            </a:solidFill>
          </a:endParaRPr>
        </a:p>
      </dsp:txBody>
      <dsp:txXfrm>
        <a:off x="4361480" y="792088"/>
        <a:ext cx="2287655" cy="1620907"/>
      </dsp:txXfrm>
    </dsp:sp>
    <dsp:sp modelId="{1874E689-D17A-448D-8773-36804E7F3BBB}">
      <dsp:nvSpPr>
        <dsp:cNvPr id="0" name=""/>
        <dsp:cNvSpPr/>
      </dsp:nvSpPr>
      <dsp:spPr>
        <a:xfrm>
          <a:off x="6865379" y="792088"/>
          <a:ext cx="2165340" cy="1628798"/>
        </a:xfrm>
        <a:prstGeom prst="roundRect">
          <a:avLst/>
        </a:prstGeom>
        <a:solidFill>
          <a:schemeClr val="bg1"/>
        </a:solidFill>
        <a:ln w="2857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dirty="0" smtClean="0">
              <a:solidFill>
                <a:srgbClr val="002060"/>
              </a:solidFill>
            </a:rPr>
            <a:t>31/08/2017-Λήξη του σχεδίου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0" kern="1200" dirty="0" smtClean="0">
              <a:solidFill>
                <a:srgbClr val="002060"/>
              </a:solidFill>
            </a:rPr>
            <a:t>Εντός </a:t>
          </a:r>
          <a:r>
            <a:rPr lang="el-GR" sz="1100" b="1" kern="1200" dirty="0" smtClean="0">
              <a:solidFill>
                <a:srgbClr val="002060"/>
              </a:solidFill>
            </a:rPr>
            <a:t>60 ημερών </a:t>
          </a:r>
          <a:r>
            <a:rPr lang="el-GR" sz="1100" b="0" kern="1200" dirty="0" smtClean="0">
              <a:solidFill>
                <a:srgbClr val="002060"/>
              </a:solidFill>
            </a:rPr>
            <a:t>υποβολή Τελικής Έκθεσης (</a:t>
          </a:r>
          <a:r>
            <a:rPr lang="en-US" sz="1100" b="0" kern="1200" dirty="0" smtClean="0">
              <a:solidFill>
                <a:srgbClr val="002060"/>
              </a:solidFill>
            </a:rPr>
            <a:t>Mobility Tool &amp; Hard Copy)</a:t>
          </a:r>
          <a:endParaRPr lang="el-GR" sz="1100" b="0" kern="1200" dirty="0" smtClean="0">
            <a:solidFill>
              <a:srgbClr val="002060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100" b="1" kern="1200" dirty="0" smtClean="0">
            <a:solidFill>
              <a:srgbClr val="002060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kern="1200" dirty="0" smtClean="0">
              <a:solidFill>
                <a:srgbClr val="002060"/>
              </a:solidFill>
            </a:rPr>
            <a:t>Καταβολή του υπολοίπου </a:t>
          </a:r>
          <a:r>
            <a:rPr lang="el-GR" sz="1100" b="1" kern="1200" dirty="0" smtClean="0">
              <a:solidFill>
                <a:srgbClr val="002060"/>
              </a:solidFill>
            </a:rPr>
            <a:t>20% </a:t>
          </a:r>
          <a:r>
            <a:rPr lang="el-GR" sz="1100" kern="1200" dirty="0" smtClean="0">
              <a:solidFill>
                <a:srgbClr val="002060"/>
              </a:solidFill>
            </a:rPr>
            <a:t>επιχορήγησης</a:t>
          </a:r>
          <a:endParaRPr lang="fr-BE" sz="1100" kern="1200" dirty="0">
            <a:solidFill>
              <a:srgbClr val="002060"/>
            </a:solidFill>
          </a:endParaRPr>
        </a:p>
      </dsp:txBody>
      <dsp:txXfrm>
        <a:off x="6865379" y="792088"/>
        <a:ext cx="2165340" cy="16287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40CCA08A-9679-4F1E-A39D-D2D0629E4E70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50442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4AEC7F00-6864-40D3-B062-C2BDDCA9BD9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394699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89751098-919D-40FE-9752-A15521DA3120}" type="datetimeFigureOut">
              <a:rPr lang="el-GR" smtClean="0"/>
              <a:pPr/>
              <a:t>16/10/2014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2117" tIns="46058" rIns="92117" bIns="46058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50442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01264CD3-6887-451F-88B1-F673EFE9F40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107850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64CD3-6887-451F-88B1-F673EFE9F40B}" type="slidenum">
              <a:rPr lang="el-GR" smtClean="0"/>
              <a:pPr/>
              <a:t>1</a:t>
            </a:fld>
            <a:endParaRPr lang="el-G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64CD3-6887-451F-88B1-F673EFE9F40B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3478903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64CD3-6887-451F-88B1-F673EFE9F40B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3163606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64CD3-6887-451F-88B1-F673EFE9F40B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6437984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64CD3-6887-451F-88B1-F673EFE9F40B}" type="slidenum">
              <a:rPr lang="el-GR" smtClean="0"/>
              <a:pPr/>
              <a:t>14</a:t>
            </a:fld>
            <a:endParaRPr lang="el-GR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64CD3-6887-451F-88B1-F673EFE9F40B}" type="slidenum">
              <a:rPr lang="el-GR" smtClean="0"/>
              <a:pPr/>
              <a:t>15</a:t>
            </a:fld>
            <a:endParaRPr lang="el-GR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64CD3-6887-451F-88B1-F673EFE9F40B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0390017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64CD3-6887-451F-88B1-F673EFE9F40B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0390017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64CD3-6887-451F-88B1-F673EFE9F40B}" type="slidenum">
              <a:rPr lang="el-GR" smtClean="0"/>
              <a:pPr/>
              <a:t>18</a:t>
            </a:fld>
            <a:endParaRPr lang="el-GR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64CD3-6887-451F-88B1-F673EFE9F40B}" type="slidenum">
              <a:rPr lang="el-GR" smtClean="0"/>
              <a:pPr/>
              <a:t>19</a:t>
            </a:fld>
            <a:endParaRPr lang="el-GR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64CD3-6887-451F-88B1-F673EFE9F40B}" type="slidenum">
              <a:rPr lang="el-GR" smtClean="0"/>
              <a:pPr/>
              <a:t>20</a:t>
            </a:fld>
            <a:endParaRPr lang="el-G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64CD3-6887-451F-88B1-F673EFE9F40B}" type="slidenum">
              <a:rPr lang="el-GR" smtClean="0"/>
              <a:pPr/>
              <a:t>2</a:t>
            </a:fld>
            <a:endParaRPr lang="el-GR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64CD3-6887-451F-88B1-F673EFE9F40B}" type="slidenum">
              <a:rPr lang="el-GR" smtClean="0"/>
              <a:pPr/>
              <a:t>21</a:t>
            </a:fld>
            <a:endParaRPr lang="el-GR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64CD3-6887-451F-88B1-F673EFE9F40B}" type="slidenum">
              <a:rPr lang="el-GR" smtClean="0"/>
              <a:pPr/>
              <a:t>22</a:t>
            </a:fld>
            <a:endParaRPr lang="el-GR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64CD3-6887-451F-88B1-F673EFE9F40B}" type="slidenum">
              <a:rPr lang="el-GR" smtClean="0"/>
              <a:pPr/>
              <a:t>23</a:t>
            </a:fld>
            <a:endParaRPr lang="el-GR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64CD3-6887-451F-88B1-F673EFE9F40B}" type="slidenum">
              <a:rPr lang="el-GR" smtClean="0"/>
              <a:pPr/>
              <a:t>24</a:t>
            </a:fld>
            <a:endParaRPr lang="el-GR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64CD3-6887-451F-88B1-F673EFE9F40B}" type="slidenum">
              <a:rPr lang="el-GR" smtClean="0"/>
              <a:pPr/>
              <a:t>25</a:t>
            </a:fld>
            <a:endParaRPr lang="el-GR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64CD3-6887-451F-88B1-F673EFE9F40B}" type="slidenum">
              <a:rPr lang="el-GR" smtClean="0"/>
              <a:pPr/>
              <a:t>26</a:t>
            </a:fld>
            <a:endParaRPr lang="el-G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64CD3-6887-451F-88B1-F673EFE9F40B}" type="slidenum">
              <a:rPr lang="el-GR" smtClean="0"/>
              <a:pPr/>
              <a:t>3</a:t>
            </a:fld>
            <a:endParaRPr lang="el-G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64CD3-6887-451F-88B1-F673EFE9F40B}" type="slidenum">
              <a:rPr lang="el-GR" smtClean="0"/>
              <a:pPr/>
              <a:t>4</a:t>
            </a:fld>
            <a:endParaRPr lang="el-G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64CD3-6887-451F-88B1-F673EFE9F40B}" type="slidenum">
              <a:rPr lang="el-GR" smtClean="0"/>
              <a:pPr/>
              <a:t>5</a:t>
            </a:fld>
            <a:endParaRPr lang="el-G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1167">
              <a:defRPr/>
            </a:pPr>
            <a:endParaRPr lang="el-GR" b="1" dirty="0" smtClean="0">
              <a:solidFill>
                <a:schemeClr val="bg1"/>
              </a:solidFill>
            </a:endParaRP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64CD3-6887-451F-88B1-F673EFE9F40B}" type="slidenum">
              <a:rPr lang="el-GR" smtClean="0"/>
              <a:pPr/>
              <a:t>6</a:t>
            </a:fld>
            <a:endParaRPr lang="el-G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64CD3-6887-451F-88B1-F673EFE9F40B}" type="slidenum">
              <a:rPr lang="el-GR" smtClean="0"/>
              <a:pPr/>
              <a:t>7</a:t>
            </a:fld>
            <a:endParaRPr lang="el-G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64CD3-6887-451F-88B1-F673EFE9F40B}" type="slidenum">
              <a:rPr lang="el-GR" smtClean="0"/>
              <a:pPr/>
              <a:t>8</a:t>
            </a:fld>
            <a:endParaRPr lang="el-G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64CD3-6887-451F-88B1-F673EFE9F40B}" type="slidenum">
              <a:rPr lang="el-GR" smtClean="0"/>
              <a:pPr/>
              <a:t>9</a:t>
            </a:fld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3F48-595A-4CF3-8EA4-849FC46DCFFB}" type="datetimeFigureOut">
              <a:rPr lang="el-GR" smtClean="0"/>
              <a:pPr/>
              <a:t>16/10/2014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0FFB-6A35-4823-972D-5C13F830B24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3F48-595A-4CF3-8EA4-849FC46DCFFB}" type="datetimeFigureOut">
              <a:rPr lang="el-GR" smtClean="0"/>
              <a:pPr/>
              <a:t>16/10/2014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0FFB-6A35-4823-972D-5C13F830B24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3F48-595A-4CF3-8EA4-849FC46DCFFB}" type="datetimeFigureOut">
              <a:rPr lang="el-GR" smtClean="0"/>
              <a:pPr/>
              <a:t>16/10/2014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0FFB-6A35-4823-972D-5C13F830B24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3F48-595A-4CF3-8EA4-849FC46DCFFB}" type="datetimeFigureOut">
              <a:rPr lang="el-GR" smtClean="0"/>
              <a:pPr/>
              <a:t>16/10/2014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0FFB-6A35-4823-972D-5C13F830B24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3F48-595A-4CF3-8EA4-849FC46DCFFB}" type="datetimeFigureOut">
              <a:rPr lang="el-GR" smtClean="0"/>
              <a:pPr/>
              <a:t>16/10/2014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0FFB-6A35-4823-972D-5C13F830B24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3F48-595A-4CF3-8EA4-849FC46DCFFB}" type="datetimeFigureOut">
              <a:rPr lang="el-GR" smtClean="0"/>
              <a:pPr/>
              <a:t>16/10/2014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0FFB-6A35-4823-972D-5C13F830B24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3F48-595A-4CF3-8EA4-849FC46DCFFB}" type="datetimeFigureOut">
              <a:rPr lang="el-GR" smtClean="0"/>
              <a:pPr/>
              <a:t>16/10/2014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0FFB-6A35-4823-972D-5C13F830B24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3F48-595A-4CF3-8EA4-849FC46DCFFB}" type="datetimeFigureOut">
              <a:rPr lang="el-GR" smtClean="0"/>
              <a:pPr/>
              <a:t>16/10/2014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0FFB-6A35-4823-972D-5C13F830B24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3F48-595A-4CF3-8EA4-849FC46DCFFB}" type="datetimeFigureOut">
              <a:rPr lang="el-GR" smtClean="0"/>
              <a:pPr/>
              <a:t>16/10/2014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0FFB-6A35-4823-972D-5C13F830B24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3F48-595A-4CF3-8EA4-849FC46DCFFB}" type="datetimeFigureOut">
              <a:rPr lang="el-GR" smtClean="0"/>
              <a:pPr/>
              <a:t>16/10/2014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0FFB-6A35-4823-972D-5C13F830B24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3F48-595A-4CF3-8EA4-849FC46DCFFB}" type="datetimeFigureOut">
              <a:rPr lang="el-GR" smtClean="0"/>
              <a:pPr/>
              <a:t>16/10/2014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0FFB-6A35-4823-972D-5C13F830B24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13F48-595A-4CF3-8EA4-849FC46DCFFB}" type="datetimeFigureOut">
              <a:rPr lang="el-GR" smtClean="0"/>
              <a:pPr/>
              <a:t>16/10/2014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70FFB-6A35-4823-972D-5C13F830B24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4.jpe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8.pn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1.xml"/><Relationship Id="rId5" Type="http://schemas.openxmlformats.org/officeDocument/2006/relationships/image" Target="../media/image2.png"/><Relationship Id="rId10" Type="http://schemas.microsoft.com/office/2007/relationships/diagramDrawing" Target="../diagrams/drawing1.xml"/><Relationship Id="rId4" Type="http://schemas.openxmlformats.org/officeDocument/2006/relationships/image" Target="../media/image4.jpeg"/><Relationship Id="rId9" Type="http://schemas.openxmlformats.org/officeDocument/2006/relationships/diagramColors" Target="../diagrams/colors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12.jpeg"/><Relationship Id="rId7" Type="http://schemas.openxmlformats.org/officeDocument/2006/relationships/diagramLayout" Target="../diagrams/layou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2.xml"/><Relationship Id="rId5" Type="http://schemas.openxmlformats.org/officeDocument/2006/relationships/image" Target="../media/image2.png"/><Relationship Id="rId10" Type="http://schemas.microsoft.com/office/2007/relationships/diagramDrawing" Target="../diagrams/drawing2.xml"/><Relationship Id="rId4" Type="http://schemas.openxmlformats.org/officeDocument/2006/relationships/image" Target="../media/image4.jpeg"/><Relationship Id="rId9" Type="http://schemas.openxmlformats.org/officeDocument/2006/relationships/diagramColors" Target="../diagrams/colors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image" Target="../media/image13.jpeg"/><Relationship Id="rId7" Type="http://schemas.openxmlformats.org/officeDocument/2006/relationships/diagramLayout" Target="../diagrams/layout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3.xml"/><Relationship Id="rId5" Type="http://schemas.openxmlformats.org/officeDocument/2006/relationships/image" Target="../media/image2.png"/><Relationship Id="rId10" Type="http://schemas.microsoft.com/office/2007/relationships/diagramDrawing" Target="../diagrams/drawing3.xml"/><Relationship Id="rId4" Type="http://schemas.openxmlformats.org/officeDocument/2006/relationships/image" Target="../media/image4.jpeg"/><Relationship Id="rId9" Type="http://schemas.openxmlformats.org/officeDocument/2006/relationships/diagramColors" Target="../diagrams/colors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image" Target="../media/image14.png"/><Relationship Id="rId7" Type="http://schemas.openxmlformats.org/officeDocument/2006/relationships/diagramLayout" Target="../diagrams/layout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4.xml"/><Relationship Id="rId5" Type="http://schemas.openxmlformats.org/officeDocument/2006/relationships/image" Target="../media/image2.png"/><Relationship Id="rId10" Type="http://schemas.microsoft.com/office/2007/relationships/diagramDrawing" Target="../diagrams/drawing4.xml"/><Relationship Id="rId4" Type="http://schemas.openxmlformats.org/officeDocument/2006/relationships/image" Target="../media/image4.jpeg"/><Relationship Id="rId9" Type="http://schemas.openxmlformats.org/officeDocument/2006/relationships/diagramColors" Target="../diagrams/colors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openxmlformats.org/officeDocument/2006/relationships/image" Target="../media/image15.jpeg"/><Relationship Id="rId7" Type="http://schemas.openxmlformats.org/officeDocument/2006/relationships/diagramLayout" Target="../diagrams/layout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5.xml"/><Relationship Id="rId5" Type="http://schemas.openxmlformats.org/officeDocument/2006/relationships/image" Target="../media/image2.png"/><Relationship Id="rId10" Type="http://schemas.microsoft.com/office/2007/relationships/diagramDrawing" Target="../diagrams/drawing5.xml"/><Relationship Id="rId4" Type="http://schemas.openxmlformats.org/officeDocument/2006/relationships/image" Target="../media/image4.jpeg"/><Relationship Id="rId9" Type="http://schemas.openxmlformats.org/officeDocument/2006/relationships/diagramColors" Target="../diagrams/colors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jpeg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jpeg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jpeg"/><Relationship Id="rId4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jpeg"/><Relationship Id="rId4" Type="http://schemas.openxmlformats.org/officeDocument/2006/relationships/hyperlink" Target="http://ec.europa.eu/programmes/erasmus-plus/projects/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- Εικόνα" descr="youth-erasmu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996952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99592" y="2780928"/>
            <a:ext cx="7772400" cy="3024336"/>
          </a:xfrm>
        </p:spPr>
        <p:txBody>
          <a:bodyPr>
            <a:normAutofit/>
          </a:bodyPr>
          <a:lstStyle/>
          <a:p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ΚΑ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</a:rPr>
              <a:t>-Στρατηγικές Συμπράξεις</a:t>
            </a:r>
            <a:br>
              <a:rPr lang="el-GR" sz="20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sz="2000" b="1" dirty="0">
                <a:solidFill>
                  <a:schemeClr val="tx2">
                    <a:lumMod val="75000"/>
                  </a:schemeClr>
                </a:solidFill>
              </a:rPr>
              <a:t>Τομέας Εκπαίδευσης και Κατάρτισης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l-GR" sz="20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Τεχνική Ημερίδα </a:t>
            </a:r>
            <a:b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Τομέας Σχολικής Εκπαίδευσης </a:t>
            </a:r>
            <a:b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Αθήνα, </a:t>
            </a: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15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/10/2014 </a:t>
            </a: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953921" y="5747955"/>
            <a:ext cx="1190079" cy="1110045"/>
          </a:xfrm>
          <a:prstGeom prst="rect">
            <a:avLst/>
          </a:prstGeom>
        </p:spPr>
      </p:pic>
      <p:grpSp>
        <p:nvGrpSpPr>
          <p:cNvPr id="3" name="22 - Ομάδα"/>
          <p:cNvGrpSpPr/>
          <p:nvPr/>
        </p:nvGrpSpPr>
        <p:grpSpPr>
          <a:xfrm>
            <a:off x="179512" y="5517232"/>
            <a:ext cx="3240360" cy="1152128"/>
            <a:chOff x="459243" y="-21112"/>
            <a:chExt cx="8289770" cy="938496"/>
          </a:xfrm>
        </p:grpSpPr>
        <p:sp>
          <p:nvSpPr>
            <p:cNvPr id="11" name="23 - Στρογγυλεμένο ορθογώνιο"/>
            <p:cNvSpPr/>
            <p:nvPr/>
          </p:nvSpPr>
          <p:spPr>
            <a:xfrm>
              <a:off x="459243" y="-21112"/>
              <a:ext cx="8289770" cy="938496"/>
            </a:xfrm>
            <a:prstGeom prst="roundRect">
              <a:avLst/>
            </a:prstGeom>
          </p:spPr>
          <p:style>
            <a:ln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Στρογγυλεμένο ορθογώνιο 4"/>
            <p:cNvSpPr/>
            <p:nvPr/>
          </p:nvSpPr>
          <p:spPr>
            <a:xfrm>
              <a:off x="643460" y="37544"/>
              <a:ext cx="8019654" cy="7939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algn="ctr"/>
              <a:r>
                <a:rPr lang="el-GR" sz="1600" b="1" dirty="0" smtClean="0"/>
                <a:t>Μαρία Αδαμοπούλου, </a:t>
              </a:r>
              <a:r>
                <a:rPr lang="el-GR" sz="1600" dirty="0" smtClean="0"/>
                <a:t>Στέλεχος Ι.Κ.Υ</a:t>
              </a:r>
              <a:r>
                <a:rPr lang="en-US" sz="1600" dirty="0" smtClean="0"/>
                <a:t>.</a:t>
              </a:r>
              <a:r>
                <a:rPr lang="el-GR" sz="1600" dirty="0" smtClean="0"/>
                <a:t>/ Εθνική Μονάδα, Πρόγραμμα  </a:t>
              </a:r>
              <a:r>
                <a:rPr lang="en-US" sz="1600" dirty="0" smtClean="0"/>
                <a:t>ERASMUS + </a:t>
              </a:r>
              <a:r>
                <a:rPr lang="el-GR" sz="1600" dirty="0" smtClean="0"/>
                <a:t>Τομέας Σχολικής Εκπαίδευσης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79512" y="1700808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l-GR" sz="3100" b="1" dirty="0" smtClean="0">
                <a:solidFill>
                  <a:schemeClr val="tx2"/>
                </a:solidFill>
              </a:rPr>
              <a:t>Σύμβαση επιχορήγησης</a:t>
            </a:r>
            <a:r>
              <a:rPr lang="el-GR" sz="2700" b="1" dirty="0" smtClean="0">
                <a:solidFill>
                  <a:schemeClr val="tx2"/>
                </a:solidFill>
              </a:rPr>
              <a:t/>
            </a:r>
            <a:br>
              <a:rPr lang="el-GR" sz="2700" b="1" dirty="0" smtClean="0">
                <a:solidFill>
                  <a:schemeClr val="tx2"/>
                </a:solidFill>
              </a:rPr>
            </a:br>
            <a:r>
              <a:rPr lang="el-GR" sz="2700" b="1" dirty="0" smtClean="0">
                <a:solidFill>
                  <a:schemeClr val="tx2"/>
                </a:solidFill>
              </a:rPr>
              <a:t/>
            </a:r>
            <a:br>
              <a:rPr lang="el-GR" sz="2700" b="1" dirty="0" smtClean="0">
                <a:solidFill>
                  <a:schemeClr val="tx2"/>
                </a:solidFill>
              </a:rPr>
            </a:br>
            <a:endParaRPr lang="fr-BE" sz="18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7258" y="0"/>
            <a:ext cx="9169400" cy="136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4 - Εικόνα" descr="EU flag-Erasmus+_vect_PO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pic>
        <p:nvPicPr>
          <p:cNvPr id="9" name="4 - Εικόνα" descr="ik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827584" y="2132856"/>
            <a:ext cx="7416824" cy="3168352"/>
          </a:xfrm>
          <a:prstGeom prst="roundRect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800" u="sng" dirty="0" smtClean="0">
                <a:solidFill>
                  <a:schemeClr val="tx1"/>
                </a:solidFill>
              </a:rPr>
              <a:t>Μορφή της επιχορήγησης: </a:t>
            </a:r>
          </a:p>
          <a:p>
            <a:pPr algn="ctr"/>
            <a:r>
              <a:rPr lang="el-GR" sz="2800" dirty="0" smtClean="0">
                <a:solidFill>
                  <a:schemeClr val="tx1"/>
                </a:solidFill>
              </a:rPr>
              <a:t>Η επιχορήγηση διατίθεται με τη μορφή </a:t>
            </a:r>
            <a:r>
              <a:rPr lang="el-GR" sz="2800" b="1" dirty="0" smtClean="0">
                <a:solidFill>
                  <a:schemeClr val="tx1"/>
                </a:solidFill>
              </a:rPr>
              <a:t>χρηματοδοτικής συνεισφοράς ανά κόστος μονάδας δαπάνης</a:t>
            </a:r>
            <a:r>
              <a:rPr lang="el-GR" sz="2800" dirty="0" smtClean="0">
                <a:solidFill>
                  <a:schemeClr val="tx1"/>
                </a:solidFill>
              </a:rPr>
              <a:t>, καθώς και με τη </a:t>
            </a:r>
            <a:r>
              <a:rPr lang="el-GR" sz="2800" b="1" dirty="0" smtClean="0">
                <a:solidFill>
                  <a:schemeClr val="tx1"/>
                </a:solidFill>
              </a:rPr>
              <a:t>μορφή αποζημίωσης των επιλέξιμων δαπανών που πράγματι πραγματοποιούνται</a:t>
            </a:r>
            <a:r>
              <a:rPr lang="el-GR" sz="2800" dirty="0" smtClean="0">
                <a:solidFill>
                  <a:schemeClr val="tx1"/>
                </a:solidFill>
              </a:rPr>
              <a:t>.</a:t>
            </a:r>
            <a:endParaRPr lang="fr-BE" sz="2800" dirty="0">
              <a:solidFill>
                <a:schemeClr val="tx1"/>
              </a:solidFill>
            </a:endParaRPr>
          </a:p>
        </p:txBody>
      </p:sp>
      <p:pic>
        <p:nvPicPr>
          <p:cNvPr id="7170" name="Picture 2" descr="C:\Users\madamo\Desktop\presentations\images power point\erasmu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5695950"/>
            <a:ext cx="3933825" cy="11620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7917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adamo\Desktop\eplus_slide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29608"/>
            <a:ext cx="9144000" cy="3528392"/>
          </a:xfrm>
          <a:prstGeom prst="rect">
            <a:avLst/>
          </a:prstGeom>
          <a:noFill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7258" y="0"/>
            <a:ext cx="9169400" cy="136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4 - Εικόνα" descr="EU flag-Erasmus+_vect_PO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pic>
        <p:nvPicPr>
          <p:cNvPr id="9" name="4 - Εικόνα" descr="iky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79512" y="1700808"/>
            <a:ext cx="82147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b="1" dirty="0" smtClean="0">
                <a:solidFill>
                  <a:schemeClr val="tx2"/>
                </a:solidFill>
              </a:rPr>
              <a:t>		</a:t>
            </a:r>
            <a:r>
              <a:rPr lang="el-GR" sz="3600" b="1" dirty="0" smtClean="0">
                <a:solidFill>
                  <a:schemeClr val="tx2"/>
                </a:solidFill>
              </a:rPr>
              <a:t>Σύμβαση επιχορήγησης </a:t>
            </a:r>
          </a:p>
          <a:p>
            <a:r>
              <a:rPr lang="el-GR" sz="3600" b="1" dirty="0" smtClean="0">
                <a:solidFill>
                  <a:schemeClr val="tx2"/>
                </a:solidFill>
              </a:rPr>
              <a:t>			</a:t>
            </a:r>
            <a:endParaRPr lang="fr-BE" sz="3600" b="1" dirty="0"/>
          </a:p>
        </p:txBody>
      </p:sp>
      <p:grpSp>
        <p:nvGrpSpPr>
          <p:cNvPr id="11" name="22 - Ομάδα"/>
          <p:cNvGrpSpPr/>
          <p:nvPr/>
        </p:nvGrpSpPr>
        <p:grpSpPr>
          <a:xfrm>
            <a:off x="611560" y="4149080"/>
            <a:ext cx="8280920" cy="1145658"/>
            <a:chOff x="0" y="37544"/>
            <a:chExt cx="8105554" cy="879840"/>
          </a:xfrm>
        </p:grpSpPr>
        <p:sp>
          <p:nvSpPr>
            <p:cNvPr id="12" name="9 - Στρογγυλεμένο ορθογώνιο"/>
            <p:cNvSpPr/>
            <p:nvPr/>
          </p:nvSpPr>
          <p:spPr>
            <a:xfrm>
              <a:off x="0" y="37544"/>
              <a:ext cx="8105554" cy="879840"/>
            </a:xfrm>
            <a:prstGeom prst="roundRect">
              <a:avLst/>
            </a:prstGeom>
          </p:spPr>
          <p:style>
            <a:ln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Στρογγυλεμένο ορθογώνιο 4"/>
            <p:cNvSpPr/>
            <p:nvPr/>
          </p:nvSpPr>
          <p:spPr>
            <a:xfrm>
              <a:off x="42950" y="80494"/>
              <a:ext cx="8019654" cy="7939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algn="ctr"/>
              <a:r>
                <a:rPr lang="el-GR" sz="2000" dirty="0" smtClean="0"/>
                <a:t>Μεταφορές κονδυλίων μεταξύ κατηγοριών προϋπολογισμο</a:t>
              </a:r>
              <a:r>
                <a:rPr lang="el-GR" sz="2000" dirty="0"/>
                <a:t>ύ: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92926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7258" y="0"/>
            <a:ext cx="9169400" cy="136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pic>
        <p:nvPicPr>
          <p:cNvPr id="4" name="4 - Εικόνα" descr="ik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3867433734"/>
              </p:ext>
            </p:extLst>
          </p:nvPr>
        </p:nvGraphicFramePr>
        <p:xfrm>
          <a:off x="0" y="2132856"/>
          <a:ext cx="8893496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899592" y="1484784"/>
            <a:ext cx="748883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Ο δικαιούχος δύναται να μεταφέρει μέχρι και το 20%  </a:t>
            </a:r>
            <a:r>
              <a:rPr lang="el-GR" dirty="0" smtClean="0"/>
              <a:t>των κονδυλίων:</a:t>
            </a:r>
            <a:endParaRPr lang="fr-BE" dirty="0"/>
          </a:p>
        </p:txBody>
      </p:sp>
      <p:sp>
        <p:nvSpPr>
          <p:cNvPr id="7" name="6 - Στρογγυλεμένο ορθογώνιο"/>
          <p:cNvSpPr/>
          <p:nvPr/>
        </p:nvSpPr>
        <p:spPr>
          <a:xfrm>
            <a:off x="1619672" y="6237312"/>
            <a:ext cx="583264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100" dirty="0" smtClean="0"/>
              <a:t>Οποιαδήποτε μεταφορά κονδυλίων σε κατηγορία προϋπολογισμού </a:t>
            </a:r>
            <a:r>
              <a:rPr lang="el-GR" sz="1100" b="1" dirty="0" smtClean="0"/>
              <a:t>αυξάνει το ανώτατο </a:t>
            </a:r>
            <a:endParaRPr lang="en-US" sz="1100" b="1" dirty="0" smtClean="0"/>
          </a:p>
          <a:p>
            <a:pPr algn="ctr"/>
            <a:r>
              <a:rPr lang="el-GR" sz="1100" b="1" dirty="0" smtClean="0"/>
              <a:t>κατά 20% </a:t>
            </a:r>
            <a:r>
              <a:rPr lang="el-GR" sz="1100" dirty="0" smtClean="0"/>
              <a:t>το ποσό που διατίθεται για τη συγκεκριμένη κατηγορία προϋπολογισμού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xmlns="" val="74175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7258" y="0"/>
            <a:ext cx="9169400" cy="136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pic>
        <p:nvPicPr>
          <p:cNvPr id="4" name="4 - Εικόνα" descr="ik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467544" y="1556792"/>
            <a:ext cx="2304256" cy="2016224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Ο δικαιούχος δύναται να μεταφέρει κονδύλια </a:t>
            </a:r>
            <a:endParaRPr lang="el-GR" dirty="0" smtClean="0">
              <a:solidFill>
                <a:schemeClr val="tx1"/>
              </a:solidFill>
            </a:endParaRPr>
          </a:p>
          <a:p>
            <a:pPr algn="ctr"/>
            <a:r>
              <a:rPr lang="el-GR" b="1" dirty="0" smtClean="0">
                <a:solidFill>
                  <a:schemeClr val="tx1"/>
                </a:solidFill>
              </a:rPr>
              <a:t>από </a:t>
            </a:r>
            <a:r>
              <a:rPr lang="el-GR" b="1" dirty="0">
                <a:solidFill>
                  <a:schemeClr val="tx1"/>
                </a:solidFill>
              </a:rPr>
              <a:t>οποιαδήποτε κατηγορία </a:t>
            </a:r>
            <a:r>
              <a:rPr lang="el-GR" dirty="0" smtClean="0">
                <a:solidFill>
                  <a:schemeClr val="tx1"/>
                </a:solidFill>
              </a:rPr>
              <a:t>προϋπολογισμού</a:t>
            </a:r>
            <a:endParaRPr lang="fr-BE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228184" y="1556792"/>
            <a:ext cx="2448272" cy="295232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στην κατηγορία προϋπολογισμού της επιχορήγησης </a:t>
            </a:r>
            <a:r>
              <a:rPr lang="el-GR" b="1" dirty="0">
                <a:solidFill>
                  <a:schemeClr val="tx1"/>
                </a:solidFill>
              </a:rPr>
              <a:t>για άτομα με ειδικές </a:t>
            </a:r>
            <a:r>
              <a:rPr lang="el-GR" b="1" dirty="0" smtClean="0">
                <a:solidFill>
                  <a:schemeClr val="tx1"/>
                </a:solidFill>
              </a:rPr>
              <a:t>ανάγκες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l-GR" i="1" dirty="0" smtClean="0">
                <a:solidFill>
                  <a:schemeClr val="tx1"/>
                </a:solidFill>
              </a:rPr>
              <a:t>ακόμα και στην περίπτωση που δεν είχε προβλεφθεί αρχικά επιχορήγηση για άτομα με ειδικές ανάγκες</a:t>
            </a:r>
            <a:endParaRPr lang="fr-BE" i="1" dirty="0">
              <a:solidFill>
                <a:schemeClr val="tx1"/>
              </a:solidFill>
            </a:endParaRPr>
          </a:p>
        </p:txBody>
      </p:sp>
      <p:pic>
        <p:nvPicPr>
          <p:cNvPr id="1027" name="Picture 3" descr="C:\Users\madamo\Desktop\images (1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4149080"/>
            <a:ext cx="2247900" cy="2028825"/>
          </a:xfrm>
          <a:prstGeom prst="rect">
            <a:avLst/>
          </a:prstGeom>
          <a:noFill/>
        </p:spPr>
      </p:pic>
      <p:cxnSp>
        <p:nvCxnSpPr>
          <p:cNvPr id="15" name="14 - Ευθύγραμμο βέλος σύνδεσης"/>
          <p:cNvCxnSpPr/>
          <p:nvPr/>
        </p:nvCxnSpPr>
        <p:spPr>
          <a:xfrm>
            <a:off x="3203848" y="2780928"/>
            <a:ext cx="2664296" cy="720080"/>
          </a:xfrm>
          <a:prstGeom prst="straightConnector1">
            <a:avLst/>
          </a:prstGeom>
          <a:ln w="825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Στρογγυλεμένο ορθογώνιο"/>
          <p:cNvSpPr/>
          <p:nvPr/>
        </p:nvSpPr>
        <p:spPr>
          <a:xfrm>
            <a:off x="3851920" y="5085184"/>
            <a:ext cx="4680520" cy="1224136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Στην περίπτωση αυτή δεν ισχύει η ρήτρα για αύξηση κονδυλίων της κατηγορίας αυτής κατά 20% το ανώτατο.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61259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madamo\Desktop\αποδείξεις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1412776"/>
            <a:ext cx="2051720" cy="1872208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5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pic>
        <p:nvPicPr>
          <p:cNvPr id="6" name="4 - Εικόνα" descr="ik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3355976871"/>
              </p:ext>
            </p:extLst>
          </p:nvPr>
        </p:nvGraphicFramePr>
        <p:xfrm>
          <a:off x="0" y="2924944"/>
          <a:ext cx="9144000" cy="3933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8" name="Rectangle 7"/>
          <p:cNvSpPr/>
          <p:nvPr/>
        </p:nvSpPr>
        <p:spPr>
          <a:xfrm>
            <a:off x="251520" y="1484784"/>
            <a:ext cx="70567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School to School</a:t>
            </a:r>
          </a:p>
          <a:p>
            <a:endParaRPr lang="en-US" sz="2400" b="1" dirty="0" smtClean="0">
              <a:solidFill>
                <a:srgbClr val="0070C0"/>
              </a:solidFill>
            </a:endParaRPr>
          </a:p>
          <a:p>
            <a:r>
              <a:rPr lang="el-GR" sz="2400" dirty="0" smtClean="0">
                <a:solidFill>
                  <a:srgbClr val="0070C0"/>
                </a:solidFill>
              </a:rPr>
              <a:t>Υποβολή εκθέσεων </a:t>
            </a:r>
            <a:r>
              <a:rPr lang="el-GR" sz="2400" dirty="0">
                <a:solidFill>
                  <a:srgbClr val="0070C0"/>
                </a:solidFill>
              </a:rPr>
              <a:t>και πληρωμές </a:t>
            </a:r>
            <a:endParaRPr lang="el-GR" sz="2400" dirty="0" smtClean="0">
              <a:solidFill>
                <a:srgbClr val="0070C0"/>
              </a:solidFill>
            </a:endParaRPr>
          </a:p>
          <a:p>
            <a:r>
              <a:rPr lang="el-GR" sz="2400" dirty="0" smtClean="0">
                <a:solidFill>
                  <a:srgbClr val="0070C0"/>
                </a:solidFill>
              </a:rPr>
              <a:t>για </a:t>
            </a:r>
            <a:r>
              <a:rPr lang="el-GR" sz="2400" dirty="0">
                <a:solidFill>
                  <a:srgbClr val="0070C0"/>
                </a:solidFill>
              </a:rPr>
              <a:t>σχέδια διάρκειας </a:t>
            </a:r>
            <a:r>
              <a:rPr lang="el-GR" sz="2400" b="1" dirty="0">
                <a:solidFill>
                  <a:srgbClr val="0070C0"/>
                </a:solidFill>
              </a:rPr>
              <a:t>2 ετών</a:t>
            </a:r>
            <a:endParaRPr lang="fr-BE" sz="2400" b="1" dirty="0">
              <a:solidFill>
                <a:srgbClr val="0070C0"/>
              </a:solidFill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7828880" y="4869160"/>
            <a:ext cx="45719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15376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adamo\Desktop\presentations\images power point\classroo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00825" y="1340768"/>
            <a:ext cx="2543175" cy="1790700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5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pic>
        <p:nvPicPr>
          <p:cNvPr id="6" name="4 - Εικόνα" descr="ik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1141736535"/>
              </p:ext>
            </p:extLst>
          </p:nvPr>
        </p:nvGraphicFramePr>
        <p:xfrm>
          <a:off x="0" y="3068960"/>
          <a:ext cx="9144000" cy="3789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8" name="Rectangle 7"/>
          <p:cNvSpPr/>
          <p:nvPr/>
        </p:nvSpPr>
        <p:spPr>
          <a:xfrm>
            <a:off x="251520" y="1484784"/>
            <a:ext cx="70567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School to School</a:t>
            </a:r>
          </a:p>
          <a:p>
            <a:endParaRPr lang="en-US" sz="2400" b="1" dirty="0" smtClean="0">
              <a:solidFill>
                <a:srgbClr val="0070C0"/>
              </a:solidFill>
            </a:endParaRPr>
          </a:p>
          <a:p>
            <a:r>
              <a:rPr lang="el-GR" sz="2400" dirty="0" smtClean="0">
                <a:solidFill>
                  <a:srgbClr val="0070C0"/>
                </a:solidFill>
              </a:rPr>
              <a:t>Υποβολή εκθέσεων </a:t>
            </a:r>
            <a:r>
              <a:rPr lang="el-GR" sz="2400" dirty="0">
                <a:solidFill>
                  <a:srgbClr val="0070C0"/>
                </a:solidFill>
              </a:rPr>
              <a:t>και πληρωμές </a:t>
            </a:r>
            <a:endParaRPr lang="el-GR" sz="2400" dirty="0" smtClean="0">
              <a:solidFill>
                <a:srgbClr val="0070C0"/>
              </a:solidFill>
            </a:endParaRPr>
          </a:p>
          <a:p>
            <a:r>
              <a:rPr lang="el-GR" sz="2400" dirty="0" smtClean="0">
                <a:solidFill>
                  <a:srgbClr val="0070C0"/>
                </a:solidFill>
              </a:rPr>
              <a:t>για </a:t>
            </a:r>
            <a:r>
              <a:rPr lang="el-GR" sz="2400" dirty="0">
                <a:solidFill>
                  <a:srgbClr val="0070C0"/>
                </a:solidFill>
              </a:rPr>
              <a:t>σχέδια διάρκειας </a:t>
            </a:r>
            <a:r>
              <a:rPr lang="en-US" sz="2400" b="1" dirty="0" smtClean="0">
                <a:solidFill>
                  <a:srgbClr val="0070C0"/>
                </a:solidFill>
              </a:rPr>
              <a:t>3</a:t>
            </a:r>
            <a:r>
              <a:rPr lang="el-GR" sz="2400" b="1" dirty="0" smtClean="0">
                <a:solidFill>
                  <a:srgbClr val="0070C0"/>
                </a:solidFill>
              </a:rPr>
              <a:t> </a:t>
            </a:r>
            <a:r>
              <a:rPr lang="el-GR" sz="2400" b="1" dirty="0">
                <a:solidFill>
                  <a:srgbClr val="0070C0"/>
                </a:solidFill>
              </a:rPr>
              <a:t>ετών</a:t>
            </a:r>
            <a:endParaRPr lang="fr-BE" sz="2400" b="1" dirty="0">
              <a:solidFill>
                <a:srgbClr val="0070C0"/>
              </a:solidFill>
            </a:endParaRPr>
          </a:p>
        </p:txBody>
      </p:sp>
      <p:sp>
        <p:nvSpPr>
          <p:cNvPr id="11" name="10 - Βέλος προς τα κάτω"/>
          <p:cNvSpPr/>
          <p:nvPr/>
        </p:nvSpPr>
        <p:spPr>
          <a:xfrm>
            <a:off x="5292080" y="5085184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Down Arrow 1"/>
          <p:cNvSpPr/>
          <p:nvPr/>
        </p:nvSpPr>
        <p:spPr>
          <a:xfrm>
            <a:off x="7918131" y="5075290"/>
            <a:ext cx="45719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15376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madamo\Desktop\www.rapanaki.blogspot.co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60848"/>
            <a:ext cx="2122656" cy="2160240"/>
          </a:xfrm>
          <a:prstGeom prst="rect">
            <a:avLst/>
          </a:prstGeom>
          <a:noFill/>
        </p:spPr>
      </p:pic>
      <p:sp>
        <p:nvSpPr>
          <p:cNvPr id="2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3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pic>
        <p:nvPicPr>
          <p:cNvPr id="4" name="4 - Εικόνα" descr="ik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67544" y="1556792"/>
            <a:ext cx="7956375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</a:rPr>
              <a:t>	</a:t>
            </a:r>
            <a:r>
              <a:rPr lang="en-US" sz="2000" b="1" dirty="0" smtClean="0">
                <a:solidFill>
                  <a:srgbClr val="002060"/>
                </a:solidFill>
              </a:rPr>
              <a:t>		</a:t>
            </a:r>
            <a:r>
              <a:rPr lang="el-GR" sz="3200" b="1" dirty="0" smtClean="0">
                <a:solidFill>
                  <a:srgbClr val="0070C0"/>
                </a:solidFill>
              </a:rPr>
              <a:t>Διευρυμένες συμπράξεις </a:t>
            </a:r>
          </a:p>
          <a:p>
            <a:r>
              <a:rPr lang="el-GR" sz="2000" b="1" dirty="0" smtClean="0">
                <a:solidFill>
                  <a:srgbClr val="0070C0"/>
                </a:solidFill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</a:rPr>
              <a:t>		</a:t>
            </a:r>
          </a:p>
          <a:p>
            <a:r>
              <a:rPr lang="en-US" sz="2000" b="1" dirty="0" smtClean="0">
                <a:solidFill>
                  <a:srgbClr val="0070C0"/>
                </a:solidFill>
              </a:rPr>
              <a:t>			</a:t>
            </a:r>
            <a:r>
              <a:rPr lang="el-GR" sz="2000" dirty="0" smtClean="0">
                <a:solidFill>
                  <a:srgbClr val="0070C0"/>
                </a:solidFill>
              </a:rPr>
              <a:t>Υποβολή εκθέσεων </a:t>
            </a:r>
            <a:r>
              <a:rPr lang="el-GR" sz="2000" dirty="0">
                <a:solidFill>
                  <a:srgbClr val="0070C0"/>
                </a:solidFill>
              </a:rPr>
              <a:t>και πληρωμές </a:t>
            </a:r>
            <a:r>
              <a:rPr lang="el-GR" sz="2000" dirty="0" smtClean="0">
                <a:solidFill>
                  <a:srgbClr val="0070C0"/>
                </a:solidFill>
              </a:rPr>
              <a:t>για </a:t>
            </a:r>
            <a:r>
              <a:rPr lang="el-GR" sz="2000" dirty="0">
                <a:solidFill>
                  <a:srgbClr val="0070C0"/>
                </a:solidFill>
              </a:rPr>
              <a:t>σχέδια </a:t>
            </a:r>
            <a:r>
              <a:rPr lang="en-US" sz="2000" dirty="0" smtClean="0">
                <a:solidFill>
                  <a:srgbClr val="0070C0"/>
                </a:solidFill>
              </a:rPr>
              <a:t>				</a:t>
            </a:r>
            <a:r>
              <a:rPr lang="el-GR" sz="2000" dirty="0" smtClean="0">
                <a:solidFill>
                  <a:srgbClr val="0070C0"/>
                </a:solidFill>
              </a:rPr>
              <a:t>διάρκειας 2 </a:t>
            </a:r>
            <a:r>
              <a:rPr lang="el-GR" sz="2000" dirty="0">
                <a:solidFill>
                  <a:srgbClr val="0070C0"/>
                </a:solidFill>
              </a:rPr>
              <a:t>ετών</a:t>
            </a:r>
            <a:endParaRPr lang="fr-BE" sz="2000" dirty="0">
              <a:solidFill>
                <a:srgbClr val="0070C0"/>
              </a:solidFill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1162847811"/>
              </p:ext>
            </p:extLst>
          </p:nvPr>
        </p:nvGraphicFramePr>
        <p:xfrm>
          <a:off x="0" y="3645024"/>
          <a:ext cx="9144000" cy="3212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9" name="8 - Βέλος προς τα κάτω"/>
          <p:cNvSpPr/>
          <p:nvPr/>
        </p:nvSpPr>
        <p:spPr>
          <a:xfrm>
            <a:off x="5004048" y="5373216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Down Arrow 4"/>
          <p:cNvSpPr/>
          <p:nvPr/>
        </p:nvSpPr>
        <p:spPr>
          <a:xfrm>
            <a:off x="7596336" y="5229200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412243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adamo\Desktop\presentations\images power point\erasmus +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00808"/>
            <a:ext cx="2124075" cy="2152650"/>
          </a:xfrm>
          <a:prstGeom prst="rect">
            <a:avLst/>
          </a:prstGeom>
          <a:noFill/>
        </p:spPr>
      </p:pic>
      <p:sp>
        <p:nvSpPr>
          <p:cNvPr id="2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3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pic>
        <p:nvPicPr>
          <p:cNvPr id="4" name="4 - Εικόνα" descr="ik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67544" y="1556792"/>
            <a:ext cx="795637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</a:rPr>
              <a:t>	</a:t>
            </a:r>
            <a:r>
              <a:rPr lang="en-US" sz="2000" b="1" dirty="0" smtClean="0">
                <a:solidFill>
                  <a:srgbClr val="002060"/>
                </a:solidFill>
              </a:rPr>
              <a:t>		</a:t>
            </a:r>
            <a:r>
              <a:rPr lang="el-GR" sz="2800" b="1" dirty="0" smtClean="0">
                <a:solidFill>
                  <a:srgbClr val="0070C0"/>
                </a:solidFill>
              </a:rPr>
              <a:t>Διευρυμένες συμπράξεις </a:t>
            </a:r>
          </a:p>
          <a:p>
            <a:r>
              <a:rPr lang="el-GR" sz="2800" b="1" dirty="0" smtClean="0">
                <a:solidFill>
                  <a:srgbClr val="0070C0"/>
                </a:solidFill>
              </a:rPr>
              <a:t>	</a:t>
            </a:r>
            <a:r>
              <a:rPr lang="en-US" sz="2800" b="1" dirty="0" smtClean="0">
                <a:solidFill>
                  <a:srgbClr val="0070C0"/>
                </a:solidFill>
              </a:rPr>
              <a:t>		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			</a:t>
            </a:r>
            <a:r>
              <a:rPr lang="el-GR" sz="2800" dirty="0" smtClean="0">
                <a:solidFill>
                  <a:srgbClr val="0070C0"/>
                </a:solidFill>
              </a:rPr>
              <a:t>Υποβολή εκθέσεων </a:t>
            </a:r>
            <a:r>
              <a:rPr lang="el-GR" sz="2800" dirty="0">
                <a:solidFill>
                  <a:srgbClr val="0070C0"/>
                </a:solidFill>
              </a:rPr>
              <a:t>και πληρωμές </a:t>
            </a:r>
            <a:r>
              <a:rPr lang="el-GR" sz="2800" dirty="0" smtClean="0">
                <a:solidFill>
                  <a:srgbClr val="0070C0"/>
                </a:solidFill>
              </a:rPr>
              <a:t>για </a:t>
            </a:r>
            <a:r>
              <a:rPr lang="el-GR" sz="2800" dirty="0">
                <a:solidFill>
                  <a:srgbClr val="0070C0"/>
                </a:solidFill>
              </a:rPr>
              <a:t>σχέδια </a:t>
            </a:r>
            <a:r>
              <a:rPr lang="en-US" sz="2800" dirty="0" smtClean="0">
                <a:solidFill>
                  <a:srgbClr val="0070C0"/>
                </a:solidFill>
              </a:rPr>
              <a:t>		</a:t>
            </a:r>
            <a:r>
              <a:rPr lang="el-GR" sz="2800" dirty="0" smtClean="0">
                <a:solidFill>
                  <a:srgbClr val="0070C0"/>
                </a:solidFill>
              </a:rPr>
              <a:t>διάρκειας </a:t>
            </a:r>
            <a:r>
              <a:rPr lang="en-US" sz="2800" dirty="0" smtClean="0">
                <a:solidFill>
                  <a:srgbClr val="0070C0"/>
                </a:solidFill>
              </a:rPr>
              <a:t>3</a:t>
            </a:r>
            <a:r>
              <a:rPr lang="el-GR" sz="2800" dirty="0" smtClean="0">
                <a:solidFill>
                  <a:srgbClr val="0070C0"/>
                </a:solidFill>
              </a:rPr>
              <a:t> </a:t>
            </a:r>
            <a:r>
              <a:rPr lang="el-GR" sz="2800" dirty="0">
                <a:solidFill>
                  <a:srgbClr val="0070C0"/>
                </a:solidFill>
              </a:rPr>
              <a:t>ετών</a:t>
            </a:r>
            <a:endParaRPr lang="fr-BE" sz="2800" dirty="0">
              <a:solidFill>
                <a:srgbClr val="0070C0"/>
              </a:solidFill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882361688"/>
              </p:ext>
            </p:extLst>
          </p:nvPr>
        </p:nvGraphicFramePr>
        <p:xfrm>
          <a:off x="0" y="3645024"/>
          <a:ext cx="9036496" cy="3212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9" name="8 - Βέλος προς τα κάτω"/>
          <p:cNvSpPr/>
          <p:nvPr/>
        </p:nvSpPr>
        <p:spPr>
          <a:xfrm>
            <a:off x="5364088" y="5373216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Down Arrow 4"/>
          <p:cNvSpPr/>
          <p:nvPr/>
        </p:nvSpPr>
        <p:spPr>
          <a:xfrm>
            <a:off x="7956376" y="5373216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412243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8032" y="2852936"/>
            <a:ext cx="7772400" cy="1224136"/>
          </a:xfrm>
        </p:spPr>
        <p:txBody>
          <a:bodyPr>
            <a:noAutofit/>
          </a:bodyPr>
          <a:lstStyle/>
          <a:p>
            <a:r>
              <a:rPr lang="el-GR" sz="4000" b="1" dirty="0" smtClean="0">
                <a:solidFill>
                  <a:schemeClr val="tx2"/>
                </a:solidFill>
              </a:rPr>
              <a:t>Τελική έκθεση</a:t>
            </a:r>
            <a:endParaRPr lang="el-GR" sz="4000" b="1" dirty="0">
              <a:solidFill>
                <a:schemeClr val="tx2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pic>
        <p:nvPicPr>
          <p:cNvPr id="8195" name="Picture 3" descr="C:\Users\madamo\Desktop\presentations\images power point\im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905375"/>
            <a:ext cx="2333625" cy="1952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622633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936103"/>
          </a:xfrm>
        </p:spPr>
        <p:txBody>
          <a:bodyPr/>
          <a:lstStyle/>
          <a:p>
            <a:r>
              <a:rPr lang="el-GR" b="1" dirty="0" smtClean="0">
                <a:solidFill>
                  <a:schemeClr val="tx2"/>
                </a:solidFill>
              </a:rPr>
              <a:t>	Τελική έκθεση</a:t>
            </a:r>
            <a:endParaRPr lang="el-GR" b="1" dirty="0">
              <a:solidFill>
                <a:schemeClr val="tx2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grpSp>
        <p:nvGrpSpPr>
          <p:cNvPr id="3" name="22 - Ομάδα"/>
          <p:cNvGrpSpPr/>
          <p:nvPr/>
        </p:nvGrpSpPr>
        <p:grpSpPr>
          <a:xfrm>
            <a:off x="2627784" y="2924944"/>
            <a:ext cx="6120680" cy="1368152"/>
            <a:chOff x="0" y="37544"/>
            <a:chExt cx="8105554" cy="879840"/>
          </a:xfrm>
        </p:grpSpPr>
        <p:sp>
          <p:nvSpPr>
            <p:cNvPr id="10" name="9 - Στρογγυλεμένο ορθογώνιο"/>
            <p:cNvSpPr/>
            <p:nvPr/>
          </p:nvSpPr>
          <p:spPr>
            <a:xfrm>
              <a:off x="0" y="37544"/>
              <a:ext cx="8105554" cy="879840"/>
            </a:xfrm>
            <a:prstGeom prst="roundRect">
              <a:avLst/>
            </a:prstGeom>
          </p:spPr>
          <p:style>
            <a:ln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Στρογγυλεμένο ορθογώνιο 4"/>
            <p:cNvSpPr/>
            <p:nvPr/>
          </p:nvSpPr>
          <p:spPr>
            <a:xfrm>
              <a:off x="42950" y="80494"/>
              <a:ext cx="8019654" cy="7939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algn="ctr"/>
              <a:r>
                <a:rPr lang="el-GR" sz="2000" dirty="0" smtClean="0"/>
                <a:t>Η τελική έκθεση θεωρείται ότι συνιστά </a:t>
              </a:r>
              <a:r>
                <a:rPr lang="el-GR" sz="2000" b="1" dirty="0" smtClean="0"/>
                <a:t>αίτημα</a:t>
              </a:r>
              <a:r>
                <a:rPr lang="el-GR" sz="2000" dirty="0" smtClean="0"/>
                <a:t> του δικαιούχου για καταβολή του υπόλοιπου ποσού της επιχορήγησης.</a:t>
              </a:r>
              <a:endParaRPr lang="el-GR" sz="2000" dirty="0"/>
            </a:p>
          </p:txBody>
        </p:sp>
      </p:grpSp>
      <p:pic>
        <p:nvPicPr>
          <p:cNvPr id="15" name="14 - Εικόνα" descr="Feds-to-issue-final-report-on-on-West-Virginia-mine-balst-300x30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2132856"/>
            <a:ext cx="2016224" cy="2016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madamo\Desktop\αρχείο λήψης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7025" y="1340768"/>
            <a:ext cx="2466975" cy="1847850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95536" y="3212976"/>
            <a:ext cx="7772400" cy="1224136"/>
          </a:xfrm>
        </p:spPr>
        <p:txBody>
          <a:bodyPr>
            <a:noAutofit/>
          </a:bodyPr>
          <a:lstStyle/>
          <a:p>
            <a:r>
              <a:rPr lang="el-GR" sz="4000" b="1" dirty="0" smtClean="0">
                <a:solidFill>
                  <a:schemeClr val="tx2"/>
                </a:solidFill>
              </a:rPr>
              <a:t>Σύμβαση επιχορήγησης</a:t>
            </a:r>
            <a:br>
              <a:rPr lang="el-GR" sz="4000" b="1" dirty="0" smtClean="0">
                <a:solidFill>
                  <a:schemeClr val="tx2"/>
                </a:solidFill>
              </a:rPr>
            </a:br>
            <a:r>
              <a:rPr lang="el-GR" sz="4000" b="1" dirty="0" smtClean="0">
                <a:solidFill>
                  <a:schemeClr val="tx2"/>
                </a:solidFill>
              </a:rPr>
              <a:t>Ειδικοί όροι</a:t>
            </a:r>
            <a:endParaRPr lang="el-GR" sz="4000" b="1" dirty="0">
              <a:solidFill>
                <a:schemeClr val="tx2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3565362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936103"/>
          </a:xfrm>
        </p:spPr>
        <p:txBody>
          <a:bodyPr/>
          <a:lstStyle/>
          <a:p>
            <a:r>
              <a:rPr lang="el-GR" b="1" dirty="0" smtClean="0">
                <a:solidFill>
                  <a:schemeClr val="tx2"/>
                </a:solidFill>
              </a:rPr>
              <a:t>Τελική έκθεση</a:t>
            </a:r>
            <a:endParaRPr lang="el-GR" b="1" dirty="0">
              <a:solidFill>
                <a:schemeClr val="tx2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grpSp>
        <p:nvGrpSpPr>
          <p:cNvPr id="3" name="22 - Ομάδα"/>
          <p:cNvGrpSpPr/>
          <p:nvPr/>
        </p:nvGrpSpPr>
        <p:grpSpPr>
          <a:xfrm>
            <a:off x="1763688" y="2636912"/>
            <a:ext cx="3960440" cy="648071"/>
            <a:chOff x="0" y="-8763"/>
            <a:chExt cx="8105554" cy="883197"/>
          </a:xfrm>
        </p:grpSpPr>
        <p:sp>
          <p:nvSpPr>
            <p:cNvPr id="10" name="9 - Στρογγυλεμένο ορθογώνιο"/>
            <p:cNvSpPr/>
            <p:nvPr/>
          </p:nvSpPr>
          <p:spPr>
            <a:xfrm>
              <a:off x="0" y="-8763"/>
              <a:ext cx="8105554" cy="879840"/>
            </a:xfrm>
            <a:prstGeom prst="roundRect">
              <a:avLst/>
            </a:prstGeom>
          </p:spPr>
          <p:style>
            <a:ln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Στρογγυλεμένο ορθογώνιο 4"/>
            <p:cNvSpPr/>
            <p:nvPr/>
          </p:nvSpPr>
          <p:spPr>
            <a:xfrm>
              <a:off x="42950" y="80494"/>
              <a:ext cx="8019654" cy="7939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algn="ctr"/>
              <a:r>
                <a:rPr lang="el-GR" sz="2000" dirty="0" smtClean="0"/>
                <a:t>Ο δικαιούχος </a:t>
              </a:r>
              <a:r>
                <a:rPr lang="el-GR" sz="2000" b="1" dirty="0" smtClean="0"/>
                <a:t>βεβαιώνει:</a:t>
              </a:r>
              <a:endParaRPr lang="el-GR" sz="2000" b="1" dirty="0"/>
            </a:p>
          </p:txBody>
        </p:sp>
      </p:grpSp>
      <p:pic>
        <p:nvPicPr>
          <p:cNvPr id="12" name="11 - Εικόνα" descr="αρχείο λήψης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16217" y="2159496"/>
            <a:ext cx="2304256" cy="2205608"/>
          </a:xfrm>
          <a:prstGeom prst="rect">
            <a:avLst/>
          </a:prstGeom>
        </p:spPr>
      </p:pic>
      <p:grpSp>
        <p:nvGrpSpPr>
          <p:cNvPr id="7" name="12 - Ομάδα"/>
          <p:cNvGrpSpPr/>
          <p:nvPr/>
        </p:nvGrpSpPr>
        <p:grpSpPr>
          <a:xfrm>
            <a:off x="1115615" y="4065116"/>
            <a:ext cx="5184577" cy="804044"/>
            <a:chOff x="7460" y="229766"/>
            <a:chExt cx="3051578" cy="588020"/>
          </a:xfrm>
        </p:grpSpPr>
        <p:sp>
          <p:nvSpPr>
            <p:cNvPr id="14" name="13 - Στρογγυλεμένο ορθογώνιο"/>
            <p:cNvSpPr/>
            <p:nvPr/>
          </p:nvSpPr>
          <p:spPr>
            <a:xfrm>
              <a:off x="7461" y="229766"/>
              <a:ext cx="3051577" cy="58802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Στρογγυλεμένο ορθογώνιο 4"/>
            <p:cNvSpPr/>
            <p:nvPr/>
          </p:nvSpPr>
          <p:spPr>
            <a:xfrm>
              <a:off x="7460" y="258471"/>
              <a:ext cx="3022873" cy="5306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30480" rIns="60960" bIns="3048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2000" dirty="0" smtClean="0"/>
                <a:t>Ότι οι πληροφορίες είναι </a:t>
              </a:r>
              <a:r>
                <a:rPr lang="el-GR" sz="2000" b="1" dirty="0" smtClean="0"/>
                <a:t>πλήρεις, αξιόπιστες και αληθείς.</a:t>
              </a:r>
              <a:endParaRPr lang="el-GR" sz="2000" b="1" kern="1200" dirty="0"/>
            </a:p>
          </p:txBody>
        </p:sp>
      </p:grpSp>
      <p:grpSp>
        <p:nvGrpSpPr>
          <p:cNvPr id="8" name="16 - Ομάδα"/>
          <p:cNvGrpSpPr/>
          <p:nvPr/>
        </p:nvGrpSpPr>
        <p:grpSpPr>
          <a:xfrm>
            <a:off x="1115616" y="5433268"/>
            <a:ext cx="5256585" cy="804044"/>
            <a:chOff x="7460" y="229766"/>
            <a:chExt cx="3051578" cy="588020"/>
          </a:xfrm>
        </p:grpSpPr>
        <p:sp>
          <p:nvSpPr>
            <p:cNvPr id="18" name="17 - Στρογγυλεμένο ορθογώνιο"/>
            <p:cNvSpPr/>
            <p:nvPr/>
          </p:nvSpPr>
          <p:spPr>
            <a:xfrm>
              <a:off x="7461" y="229766"/>
              <a:ext cx="3051577" cy="58802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Στρογγυλεμένο ορθογώνιο 4"/>
            <p:cNvSpPr/>
            <p:nvPr/>
          </p:nvSpPr>
          <p:spPr>
            <a:xfrm>
              <a:off x="7460" y="258471"/>
              <a:ext cx="3022873" cy="5306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30480" rIns="60960" bIns="30480" numCol="1" spcCol="1270" anchor="ctr" anchorCtr="0">
              <a:noAutofit/>
            </a:bodyPr>
            <a:lstStyle/>
            <a:p>
              <a:pPr algn="ctr"/>
              <a:r>
                <a:rPr lang="el-GR" sz="2000" dirty="0" smtClean="0"/>
                <a:t>Ότι οι πραγματοποιηθείσες δαπάνες θεωρούνται </a:t>
              </a:r>
              <a:r>
                <a:rPr lang="el-GR" sz="2000" b="1" dirty="0" smtClean="0"/>
                <a:t>επιλέξιμες</a:t>
              </a:r>
              <a:r>
                <a:rPr lang="el-GR" sz="2000" dirty="0" smtClean="0"/>
                <a:t> βάσει της σύμβασης.</a:t>
              </a:r>
              <a:endParaRPr lang="el-GR" sz="2000" dirty="0"/>
            </a:p>
          </p:txBody>
        </p:sp>
      </p:grpSp>
      <p:cxnSp>
        <p:nvCxnSpPr>
          <p:cNvPr id="21" name="20 - Ευθύγραμμο βέλος σύνδεσης"/>
          <p:cNvCxnSpPr/>
          <p:nvPr/>
        </p:nvCxnSpPr>
        <p:spPr>
          <a:xfrm>
            <a:off x="3779912" y="3356992"/>
            <a:ext cx="0" cy="576064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3347864" y="4809346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dirty="0" smtClean="0"/>
              <a:t>&amp;</a:t>
            </a:r>
            <a:endParaRPr lang="el-G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936103"/>
          </a:xfrm>
        </p:spPr>
        <p:txBody>
          <a:bodyPr/>
          <a:lstStyle/>
          <a:p>
            <a:r>
              <a:rPr lang="el-GR" b="1" dirty="0" smtClean="0">
                <a:solidFill>
                  <a:schemeClr val="tx2"/>
                </a:solidFill>
              </a:rPr>
              <a:t>Τελική έκθεση</a:t>
            </a:r>
            <a:endParaRPr lang="el-GR" b="1" dirty="0">
              <a:solidFill>
                <a:schemeClr val="tx2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grpSp>
        <p:nvGrpSpPr>
          <p:cNvPr id="3" name="22 - Ομάδα"/>
          <p:cNvGrpSpPr/>
          <p:nvPr/>
        </p:nvGrpSpPr>
        <p:grpSpPr>
          <a:xfrm>
            <a:off x="2796479" y="3284984"/>
            <a:ext cx="5519937" cy="1944216"/>
            <a:chOff x="249820" y="-726721"/>
            <a:chExt cx="6772404" cy="1782179"/>
          </a:xfrm>
        </p:grpSpPr>
        <p:sp>
          <p:nvSpPr>
            <p:cNvPr id="24" name="23 - Στρογγυλεμένο ορθογώνιο"/>
            <p:cNvSpPr/>
            <p:nvPr/>
          </p:nvSpPr>
          <p:spPr>
            <a:xfrm>
              <a:off x="249820" y="-726721"/>
              <a:ext cx="6772403" cy="1782179"/>
            </a:xfrm>
            <a:prstGeom prst="roundRect">
              <a:avLst/>
            </a:prstGeom>
          </p:spPr>
          <p:style>
            <a:ln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Στρογγυλεμένο ορθογώνιο 4"/>
            <p:cNvSpPr/>
            <p:nvPr/>
          </p:nvSpPr>
          <p:spPr>
            <a:xfrm>
              <a:off x="519327" y="-492698"/>
              <a:ext cx="6502897" cy="13501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algn="ctr"/>
              <a:r>
                <a:rPr lang="el-GR" sz="2000" dirty="0" smtClean="0"/>
                <a:t>Το αίτημα καταβολής του υπολοίπου τεκμηριώνεται από κατάλληλα δικαιολογητικά τα οποία είναι δυνατόν να προσκομιστούν στο πλαίσιο των ελέγχων.</a:t>
              </a:r>
              <a:endParaRPr lang="el-GR" sz="2000" dirty="0"/>
            </a:p>
          </p:txBody>
        </p:sp>
      </p:grpSp>
      <p:pic>
        <p:nvPicPr>
          <p:cNvPr id="26" name="25 - Εικόνα" descr="image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2348880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936103"/>
          </a:xfrm>
        </p:spPr>
        <p:txBody>
          <a:bodyPr/>
          <a:lstStyle/>
          <a:p>
            <a:r>
              <a:rPr lang="el-GR" b="1" dirty="0" smtClean="0">
                <a:solidFill>
                  <a:schemeClr val="tx2"/>
                </a:solidFill>
              </a:rPr>
              <a:t>Τελική έκθεση</a:t>
            </a:r>
            <a:endParaRPr lang="el-GR" b="1" dirty="0">
              <a:solidFill>
                <a:schemeClr val="tx2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grpSp>
        <p:nvGrpSpPr>
          <p:cNvPr id="3" name="22 - Ομάδα"/>
          <p:cNvGrpSpPr/>
          <p:nvPr/>
        </p:nvGrpSpPr>
        <p:grpSpPr>
          <a:xfrm>
            <a:off x="2267744" y="2564904"/>
            <a:ext cx="5519937" cy="576064"/>
            <a:chOff x="249820" y="-726721"/>
            <a:chExt cx="6772404" cy="1782179"/>
          </a:xfrm>
        </p:grpSpPr>
        <p:sp>
          <p:nvSpPr>
            <p:cNvPr id="24" name="23 - Στρογγυλεμένο ορθογώνιο"/>
            <p:cNvSpPr/>
            <p:nvPr/>
          </p:nvSpPr>
          <p:spPr>
            <a:xfrm>
              <a:off x="249820" y="-726721"/>
              <a:ext cx="6772403" cy="1782179"/>
            </a:xfrm>
            <a:prstGeom prst="roundRect">
              <a:avLst/>
            </a:prstGeom>
          </p:spPr>
          <p:style>
            <a:ln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Στρογγυλεμένο ορθογώνιο 4"/>
            <p:cNvSpPr/>
            <p:nvPr/>
          </p:nvSpPr>
          <p:spPr>
            <a:xfrm>
              <a:off x="519327" y="-492698"/>
              <a:ext cx="6502897" cy="13501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algn="ctr"/>
              <a:r>
                <a:rPr lang="el-GR" sz="2000" dirty="0" smtClean="0"/>
                <a:t>Μη υποβολή εγγράφων</a:t>
              </a:r>
              <a:endParaRPr lang="el-GR" sz="2000" dirty="0"/>
            </a:p>
          </p:txBody>
        </p:sp>
      </p:grpSp>
      <p:grpSp>
        <p:nvGrpSpPr>
          <p:cNvPr id="7" name="10 - Ομάδα"/>
          <p:cNvGrpSpPr/>
          <p:nvPr/>
        </p:nvGrpSpPr>
        <p:grpSpPr>
          <a:xfrm>
            <a:off x="395536" y="3501008"/>
            <a:ext cx="8568952" cy="1152128"/>
            <a:chOff x="7460" y="229766"/>
            <a:chExt cx="3051578" cy="588020"/>
          </a:xfrm>
        </p:grpSpPr>
        <p:sp>
          <p:nvSpPr>
            <p:cNvPr id="13" name="11 - Στρογγυλεμένο ορθογώνιο"/>
            <p:cNvSpPr/>
            <p:nvPr/>
          </p:nvSpPr>
          <p:spPr>
            <a:xfrm>
              <a:off x="7461" y="229766"/>
              <a:ext cx="3051577" cy="58802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Στρογγυλεμένο ορθογώνιο 4"/>
            <p:cNvSpPr/>
            <p:nvPr/>
          </p:nvSpPr>
          <p:spPr>
            <a:xfrm>
              <a:off x="7460" y="258471"/>
              <a:ext cx="3022873" cy="5306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30480" rIns="60960" bIns="30480" numCol="1" spcCol="1270" anchor="ctr" anchorCtr="0">
              <a:noAutofit/>
            </a:bodyPr>
            <a:lstStyle/>
            <a:p>
              <a:pPr algn="ctr"/>
              <a:r>
                <a:rPr lang="el-GR" sz="2000" dirty="0" smtClean="0"/>
                <a:t>Αν ο δικαιούχος δεν υποβάλει Τελική Έκθεση σύμφωνα με τα προβλεπόμενα , η Εθνική Μονάδα αποστέλλει επίσημη επιστολή υπενθύμισης εντός </a:t>
              </a:r>
              <a:r>
                <a:rPr lang="el-GR" sz="2000" b="1" dirty="0" smtClean="0"/>
                <a:t>15 ημερολογιακών  ημερών </a:t>
              </a:r>
              <a:r>
                <a:rPr lang="el-GR" sz="2000" dirty="0" smtClean="0"/>
                <a:t>από την εκπνοή της σχετικής ορισθείσας προθεσμίας.</a:t>
              </a:r>
              <a:endParaRPr lang="el-GR" sz="2000" dirty="0"/>
            </a:p>
          </p:txBody>
        </p:sp>
      </p:grpSp>
      <p:grpSp>
        <p:nvGrpSpPr>
          <p:cNvPr id="8" name="10 - Ομάδα"/>
          <p:cNvGrpSpPr/>
          <p:nvPr/>
        </p:nvGrpSpPr>
        <p:grpSpPr>
          <a:xfrm>
            <a:off x="179512" y="4869160"/>
            <a:ext cx="8937376" cy="1656184"/>
            <a:chOff x="7460" y="229766"/>
            <a:chExt cx="3051578" cy="588020"/>
          </a:xfrm>
        </p:grpSpPr>
        <p:sp>
          <p:nvSpPr>
            <p:cNvPr id="17" name="11 - Στρογγυλεμένο ορθογώνιο"/>
            <p:cNvSpPr/>
            <p:nvPr/>
          </p:nvSpPr>
          <p:spPr>
            <a:xfrm>
              <a:off x="7461" y="229766"/>
              <a:ext cx="3051577" cy="58802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Στρογγυλεμένο ορθογώνιο 4"/>
            <p:cNvSpPr/>
            <p:nvPr/>
          </p:nvSpPr>
          <p:spPr>
            <a:xfrm>
              <a:off x="7460" y="258471"/>
              <a:ext cx="3022873" cy="5306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30480" rIns="60960" bIns="30480" numCol="1" spcCol="1270" anchor="ctr" anchorCtr="0">
              <a:noAutofit/>
            </a:bodyPr>
            <a:lstStyle/>
            <a:p>
              <a:pPr algn="ctr"/>
              <a:r>
                <a:rPr lang="el-GR" sz="2000" dirty="0" smtClean="0"/>
                <a:t>Αν ο δικαιούχος δεν υποβάλλει και πάλι την εν λόγω έκθεση εντός </a:t>
              </a:r>
              <a:r>
                <a:rPr lang="el-GR" sz="2000" b="1" dirty="0" smtClean="0"/>
                <a:t>30 ημερολογιακών ημερών </a:t>
              </a:r>
              <a:r>
                <a:rPr lang="el-GR" sz="2000" dirty="0" smtClean="0"/>
                <a:t>από την αποστολή της επιστολής υπενθύμισης η Εθνική Μονάδα διατηρεί το δικαίωμα να προβεί στην καταγγελία της Σύμβασης, και να ζητήσει την </a:t>
              </a:r>
              <a:r>
                <a:rPr lang="el-GR" sz="2000" b="1" dirty="0" smtClean="0"/>
                <a:t>επιστροφή</a:t>
              </a:r>
              <a:r>
                <a:rPr lang="el-GR" sz="2000" dirty="0" smtClean="0"/>
                <a:t> του συνόλου της προχρηματοδότησης που έχει καταβληθεί.</a:t>
              </a:r>
              <a:endParaRPr lang="en-US" sz="2000" dirty="0" smtClean="0"/>
            </a:p>
          </p:txBody>
        </p:sp>
      </p:grpSp>
      <p:pic>
        <p:nvPicPr>
          <p:cNvPr id="19" name="Picture 18" descr="Dange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8618" y="2060848"/>
            <a:ext cx="1457078" cy="12848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7772400" cy="1224136"/>
          </a:xfrm>
        </p:spPr>
        <p:txBody>
          <a:bodyPr>
            <a:normAutofit fontScale="90000"/>
          </a:bodyPr>
          <a:lstStyle/>
          <a:p>
            <a:r>
              <a:rPr lang="el-GR" sz="4000" b="1" dirty="0" smtClean="0">
                <a:solidFill>
                  <a:schemeClr val="tx2"/>
                </a:solidFill>
              </a:rPr>
              <a:t>Σύμβαση επιχορήγησης</a:t>
            </a:r>
            <a:br>
              <a:rPr lang="el-GR" sz="4000" b="1" dirty="0" smtClean="0">
                <a:solidFill>
                  <a:schemeClr val="tx2"/>
                </a:solidFill>
              </a:rPr>
            </a:br>
            <a:r>
              <a:rPr lang="el-GR" sz="4000" b="1" dirty="0" smtClean="0">
                <a:solidFill>
                  <a:schemeClr val="tx2"/>
                </a:solidFill>
              </a:rPr>
              <a:t>Ειδικοί όροι</a:t>
            </a:r>
            <a:endParaRPr lang="el-GR" sz="4000" b="1" dirty="0">
              <a:solidFill>
                <a:schemeClr val="tx2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grpSp>
        <p:nvGrpSpPr>
          <p:cNvPr id="7" name="14 - Ομάδα"/>
          <p:cNvGrpSpPr/>
          <p:nvPr/>
        </p:nvGrpSpPr>
        <p:grpSpPr>
          <a:xfrm>
            <a:off x="2699791" y="2708920"/>
            <a:ext cx="5805261" cy="576064"/>
            <a:chOff x="0" y="37544"/>
            <a:chExt cx="8105554" cy="879840"/>
          </a:xfrm>
        </p:grpSpPr>
        <p:sp>
          <p:nvSpPr>
            <p:cNvPr id="16" name="15 - Στρογγυλεμένο ορθογώνιο"/>
            <p:cNvSpPr/>
            <p:nvPr/>
          </p:nvSpPr>
          <p:spPr>
            <a:xfrm>
              <a:off x="0" y="37544"/>
              <a:ext cx="8105554" cy="879840"/>
            </a:xfrm>
            <a:prstGeom prst="roundRect">
              <a:avLst/>
            </a:prstGeom>
          </p:spPr>
          <p:style>
            <a:ln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Στρογγυλεμένο ορθογώνιο 4"/>
            <p:cNvSpPr/>
            <p:nvPr/>
          </p:nvSpPr>
          <p:spPr>
            <a:xfrm>
              <a:off x="42950" y="80494"/>
              <a:ext cx="8019654" cy="7939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2000" dirty="0" smtClean="0"/>
                <a:t>Στη σύμβαση καθορίζονται:</a:t>
              </a:r>
              <a:endParaRPr lang="el-GR" sz="2000" kern="1200" dirty="0"/>
            </a:p>
          </p:txBody>
        </p:sp>
      </p:grpSp>
      <p:pic>
        <p:nvPicPr>
          <p:cNvPr id="29" name="28 - Εικόνα" descr="agreemen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2374747"/>
            <a:ext cx="1728192" cy="1342285"/>
          </a:xfrm>
          <a:prstGeom prst="rect">
            <a:avLst/>
          </a:prstGeom>
        </p:spPr>
      </p:pic>
      <p:sp>
        <p:nvSpPr>
          <p:cNvPr id="19" name="13 - Στρογγυλεμένο ορθογώνιο"/>
          <p:cNvSpPr/>
          <p:nvPr/>
        </p:nvSpPr>
        <p:spPr>
          <a:xfrm>
            <a:off x="1907704" y="3573016"/>
            <a:ext cx="6912768" cy="1549336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" name="TextBox 2"/>
          <p:cNvSpPr txBox="1"/>
          <p:nvPr/>
        </p:nvSpPr>
        <p:spPr>
          <a:xfrm>
            <a:off x="2123728" y="3645024"/>
            <a:ext cx="63813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Τραπεζικός λογαριασμός </a:t>
            </a:r>
            <a:r>
              <a:rPr lang="el-GR" b="1" dirty="0">
                <a:solidFill>
                  <a:schemeClr val="bg1"/>
                </a:solidFill>
              </a:rPr>
              <a:t>για πληρωμές</a:t>
            </a:r>
            <a:r>
              <a:rPr lang="el-GR" b="1" dirty="0" smtClean="0">
                <a:solidFill>
                  <a:schemeClr val="bg1"/>
                </a:solidFill>
              </a:rPr>
              <a:t>: </a:t>
            </a:r>
            <a:r>
              <a:rPr lang="el-GR" dirty="0">
                <a:solidFill>
                  <a:schemeClr val="bg1"/>
                </a:solidFill>
              </a:rPr>
              <a:t>Επωνυμία Τράπεζας, Διεύθυνση υποκαταστήματος, Ακριβής επωνυμία Δικαιούχου του λογαριασμού, Πλήρης αριθμός </a:t>
            </a:r>
            <a:r>
              <a:rPr lang="el-GR" dirty="0" smtClean="0">
                <a:solidFill>
                  <a:schemeClr val="bg1"/>
                </a:solidFill>
              </a:rPr>
              <a:t>λογαριασμού (συμπεριλαμβανόμενων </a:t>
            </a:r>
            <a:r>
              <a:rPr lang="el-GR" dirty="0">
                <a:solidFill>
                  <a:schemeClr val="bg1"/>
                </a:solidFill>
              </a:rPr>
              <a:t>των τραπεζικών κωδικών), Κωδικός </a:t>
            </a:r>
            <a:r>
              <a:rPr lang="en-US" dirty="0" smtClean="0">
                <a:solidFill>
                  <a:schemeClr val="bg1"/>
                </a:solidFill>
              </a:rPr>
              <a:t>IBAN</a:t>
            </a:r>
            <a:r>
              <a:rPr lang="el-GR" dirty="0">
                <a:solidFill>
                  <a:schemeClr val="bg1"/>
                </a:solidFill>
              </a:rPr>
              <a:t>, Κωδικός </a:t>
            </a:r>
            <a:r>
              <a:rPr lang="en-US" dirty="0" smtClean="0">
                <a:solidFill>
                  <a:schemeClr val="bg1"/>
                </a:solidFill>
              </a:rPr>
              <a:t>SWIFT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20" name="13 - Στρογγυλεμένο ορθογώνιο"/>
          <p:cNvSpPr/>
          <p:nvPr/>
        </p:nvSpPr>
        <p:spPr>
          <a:xfrm>
            <a:off x="1979712" y="5180999"/>
            <a:ext cx="6912768" cy="1272337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TextBox 22"/>
          <p:cNvSpPr txBox="1"/>
          <p:nvPr/>
        </p:nvSpPr>
        <p:spPr>
          <a:xfrm>
            <a:off x="2195736" y="5253007"/>
            <a:ext cx="63813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bg1"/>
                </a:solidFill>
              </a:rPr>
              <a:t>Στοιχεία επικοινωνίας δικαιούχου: </a:t>
            </a:r>
            <a:r>
              <a:rPr lang="el-GR" dirty="0">
                <a:solidFill>
                  <a:schemeClr val="bg1"/>
                </a:solidFill>
              </a:rPr>
              <a:t>Πλήρης Επωνυμία / Ονοματεπώνυμο, Ιδιότητα / Θέση, Επωνυμία Ιδρύματος Εκπαίδευσης, Πλήρης επίσημη διεύθυνση, Ηλεκτρονική </a:t>
            </a:r>
            <a:r>
              <a:rPr lang="el-GR" dirty="0" smtClean="0">
                <a:solidFill>
                  <a:schemeClr val="bg1"/>
                </a:solidFill>
              </a:rPr>
              <a:t>διεύθυνση</a:t>
            </a:r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63209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madamo\Desktop\presentations\images power point\αρχείο λήψης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40768"/>
            <a:ext cx="3059832" cy="1800225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pic>
        <p:nvPicPr>
          <p:cNvPr id="7" name="6 - Εικόνα" descr="ik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sp>
        <p:nvSpPr>
          <p:cNvPr id="14" name="13 - Θέση περιεχομένου"/>
          <p:cNvSpPr>
            <a:spLocks noGrp="1"/>
          </p:cNvSpPr>
          <p:nvPr>
            <p:ph idx="1"/>
          </p:nvPr>
        </p:nvSpPr>
        <p:spPr>
          <a:xfrm>
            <a:off x="395536" y="3356992"/>
            <a:ext cx="8291264" cy="2913187"/>
          </a:xfr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l-GR" b="1" dirty="0" smtClean="0"/>
              <a:t>			Εργαλείο Κινητικότητας (</a:t>
            </a:r>
            <a:r>
              <a:rPr lang="en-GB" b="1" dirty="0" smtClean="0"/>
              <a:t>Mobility Tool</a:t>
            </a:r>
            <a:r>
              <a:rPr lang="el-GR" b="1" dirty="0" smtClean="0"/>
              <a:t>)</a:t>
            </a:r>
          </a:p>
          <a:p>
            <a:pPr algn="just"/>
            <a:r>
              <a:rPr lang="el-GR" dirty="0" smtClean="0"/>
              <a:t>καταγραφή συνόλου πληροφοριών και στοιχείων για δραστηριότητες που </a:t>
            </a:r>
            <a:r>
              <a:rPr lang="el-GR" dirty="0"/>
              <a:t>πραγματοποιούνται στο πλαίσιο του Σχεδίου, συμπεριλαμβανομένων δραστηριοτήτων που πραγματοποιούνται με μηδενική κοινοτική </a:t>
            </a:r>
            <a:r>
              <a:rPr lang="el-GR" dirty="0" smtClean="0"/>
              <a:t>επιχορήγηση</a:t>
            </a:r>
          </a:p>
          <a:p>
            <a:pPr algn="just"/>
            <a:r>
              <a:rPr lang="el-GR" dirty="0" smtClean="0"/>
              <a:t>συμπλήρωση &amp; υποβολή των Ενδιάμεσων και Τελικών Εκθέσεων</a:t>
            </a:r>
            <a:endParaRPr lang="el-GR" dirty="0"/>
          </a:p>
        </p:txBody>
      </p:sp>
      <p:sp>
        <p:nvSpPr>
          <p:cNvPr id="15" name="14 - Τίτλος"/>
          <p:cNvSpPr>
            <a:spLocks noGrp="1"/>
          </p:cNvSpPr>
          <p:nvPr>
            <p:ph type="title"/>
          </p:nvPr>
        </p:nvSpPr>
        <p:spPr>
          <a:xfrm>
            <a:off x="467544" y="1301651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dirty="0" smtClean="0">
                <a:solidFill>
                  <a:schemeClr val="tx2"/>
                </a:solidFill>
              </a:rPr>
              <a:t>			Σύμβαση επιχορήγησης 			και ειδικοί όροι</a:t>
            </a:r>
            <a:endParaRPr lang="el-G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madamo\Desktop\dissemin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1340768"/>
            <a:ext cx="2133600" cy="1771650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17728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sz="4000" b="1" dirty="0" smtClean="0">
                <a:solidFill>
                  <a:schemeClr val="tx2"/>
                </a:solidFill>
              </a:rPr>
              <a:t>Σύμβαση επιχορήγησης</a:t>
            </a:r>
            <a:br>
              <a:rPr lang="el-GR" sz="4000" b="1" dirty="0" smtClean="0">
                <a:solidFill>
                  <a:schemeClr val="tx2"/>
                </a:solidFill>
              </a:rPr>
            </a:br>
            <a:r>
              <a:rPr lang="el-GR" sz="4000" b="1" dirty="0" smtClean="0">
                <a:solidFill>
                  <a:schemeClr val="tx2"/>
                </a:solidFill>
              </a:rPr>
              <a:t>Ειδικοί όροι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99592" y="3429000"/>
            <a:ext cx="7704856" cy="2736304"/>
          </a:xfr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el-GR" b="1" dirty="0" smtClean="0"/>
              <a:t>	</a:t>
            </a:r>
          </a:p>
          <a:p>
            <a:pPr algn="just">
              <a:buNone/>
            </a:pPr>
            <a:r>
              <a:rPr lang="el-GR" b="1" dirty="0" smtClean="0"/>
              <a:t>	Πλατφόρμα Διάδοσης Αποτελεσμάτων</a:t>
            </a:r>
          </a:p>
          <a:p>
            <a:pPr algn="just">
              <a:buNone/>
            </a:pPr>
            <a:r>
              <a:rPr lang="el-GR" dirty="0" smtClean="0"/>
              <a:t>	</a:t>
            </a:r>
          </a:p>
          <a:p>
            <a:pPr algn="just">
              <a:buNone/>
            </a:pPr>
            <a:r>
              <a:rPr lang="el-GR" dirty="0" smtClean="0"/>
              <a:t>	Ο δικαιούχος καταχωρεί τα παραδοτέα του Σχεδίου στην Πλατφόρμα Διάδοσης Αποτελεσμάτων του Προγράμματος </a:t>
            </a:r>
            <a:r>
              <a:rPr lang="en-GB" dirty="0" smtClean="0">
                <a:hlinkClick r:id="rId4"/>
              </a:rPr>
              <a:t>http</a:t>
            </a:r>
            <a:r>
              <a:rPr lang="el-GR" dirty="0" smtClean="0">
                <a:hlinkClick r:id="rId4"/>
              </a:rPr>
              <a:t>://</a:t>
            </a:r>
            <a:r>
              <a:rPr lang="en-GB" dirty="0" err="1" smtClean="0">
                <a:hlinkClick r:id="rId4"/>
              </a:rPr>
              <a:t>ec</a:t>
            </a:r>
            <a:r>
              <a:rPr lang="el-GR" dirty="0" smtClean="0">
                <a:hlinkClick r:id="rId4"/>
              </a:rPr>
              <a:t>.</a:t>
            </a:r>
            <a:r>
              <a:rPr lang="en-GB" dirty="0" err="1" smtClean="0">
                <a:hlinkClick r:id="rId4"/>
              </a:rPr>
              <a:t>europa</a:t>
            </a:r>
            <a:r>
              <a:rPr lang="el-GR" dirty="0" smtClean="0">
                <a:hlinkClick r:id="rId4"/>
              </a:rPr>
              <a:t>.</a:t>
            </a:r>
            <a:r>
              <a:rPr lang="en-GB" dirty="0" err="1" smtClean="0">
                <a:hlinkClick r:id="rId4"/>
              </a:rPr>
              <a:t>eu</a:t>
            </a:r>
            <a:r>
              <a:rPr lang="el-GR" dirty="0" smtClean="0">
                <a:hlinkClick r:id="rId4"/>
              </a:rPr>
              <a:t>/</a:t>
            </a:r>
            <a:r>
              <a:rPr lang="en-GB" dirty="0" smtClean="0">
                <a:hlinkClick r:id="rId4"/>
              </a:rPr>
              <a:t>programmes</a:t>
            </a:r>
            <a:r>
              <a:rPr lang="el-GR" dirty="0" smtClean="0">
                <a:hlinkClick r:id="rId4"/>
              </a:rPr>
              <a:t>/</a:t>
            </a:r>
            <a:r>
              <a:rPr lang="en-GB" dirty="0" err="1" smtClean="0">
                <a:hlinkClick r:id="rId4"/>
              </a:rPr>
              <a:t>erasmus</a:t>
            </a:r>
            <a:r>
              <a:rPr lang="el-GR" dirty="0" smtClean="0">
                <a:hlinkClick r:id="rId4"/>
              </a:rPr>
              <a:t>-</a:t>
            </a:r>
            <a:r>
              <a:rPr lang="en-GB" dirty="0" smtClean="0">
                <a:hlinkClick r:id="rId4"/>
              </a:rPr>
              <a:t>plus</a:t>
            </a:r>
            <a:r>
              <a:rPr lang="el-GR" dirty="0" smtClean="0">
                <a:hlinkClick r:id="rId4"/>
              </a:rPr>
              <a:t>/</a:t>
            </a:r>
            <a:r>
              <a:rPr lang="en-GB" dirty="0" smtClean="0">
                <a:hlinkClick r:id="rId4"/>
              </a:rPr>
              <a:t>projects</a:t>
            </a:r>
            <a:r>
              <a:rPr lang="el-GR" dirty="0" smtClean="0">
                <a:hlinkClick r:id="rId4"/>
              </a:rPr>
              <a:t>/</a:t>
            </a:r>
            <a:r>
              <a:rPr lang="el-GR" dirty="0" smtClean="0"/>
              <a:t>. </a:t>
            </a:r>
          </a:p>
          <a:p>
            <a:pPr algn="just">
              <a:buNone/>
            </a:pPr>
            <a:r>
              <a:rPr lang="el-GR" dirty="0" smtClean="0"/>
              <a:t>	Η καταχώριση των παραδοτέων πριν την υποβολή της τελικής έκθεσης συνιστά απαραίτητη προϋπόθεση για την έγκριση της. 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5" name="4 - Εικόνα" descr="EU flag-Erasmus+_vect_PO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pic>
        <p:nvPicPr>
          <p:cNvPr id="6" name="5 - Εικόνα" descr="iky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1412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sz="4000" b="1" dirty="0" smtClean="0">
                <a:solidFill>
                  <a:schemeClr val="tx2"/>
                </a:solidFill>
              </a:rPr>
              <a:t>Σύμβαση επιχορήγησης - Ειδικοί όροι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627784" y="2636912"/>
            <a:ext cx="6192688" cy="2664296"/>
          </a:xfr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endParaRPr lang="el-GR" sz="2900" b="1" dirty="0" smtClean="0"/>
          </a:p>
          <a:p>
            <a:pPr>
              <a:buNone/>
            </a:pPr>
            <a:r>
              <a:rPr lang="el-GR" sz="2900" b="1" dirty="0" smtClean="0"/>
              <a:t>		Συμπληρωματικές διατάξεις</a:t>
            </a:r>
          </a:p>
          <a:p>
            <a:pPr>
              <a:buNone/>
            </a:pPr>
            <a:r>
              <a:rPr lang="el-GR" sz="2900" b="1" dirty="0" smtClean="0"/>
              <a:t>		για τις υπεργολαβικές αναθέσεις</a:t>
            </a:r>
          </a:p>
          <a:p>
            <a:pPr>
              <a:buNone/>
            </a:pPr>
            <a:endParaRPr lang="el-GR" sz="2900" b="1" dirty="0" smtClean="0"/>
          </a:p>
          <a:p>
            <a:pPr algn="just">
              <a:buNone/>
            </a:pPr>
            <a:r>
              <a:rPr lang="el-GR" sz="2900" dirty="0" smtClean="0"/>
              <a:t>	Ο δικαιούχος </a:t>
            </a:r>
            <a:r>
              <a:rPr lang="el-GR" sz="2900" b="1" dirty="0" smtClean="0"/>
              <a:t>δεν αναθέτει </a:t>
            </a:r>
            <a:r>
              <a:rPr lang="el-GR" sz="2900" dirty="0" smtClean="0"/>
              <a:t>υπό μορφή υπεργολαβίας δραστηριότητες που επιχορηγούνται από την κατηγορία προϋπολογισμού </a:t>
            </a:r>
            <a:r>
              <a:rPr lang="el-GR" sz="2900" b="1" dirty="0" smtClean="0"/>
              <a:t>Προϊόντα Πνευματικής Διανοίας (Πνευματικά Προϊόντα)</a:t>
            </a:r>
            <a:r>
              <a:rPr lang="el-GR" sz="2900" dirty="0" smtClean="0"/>
              <a:t>.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5" name="4 - Εικόνα" descr="EU flag-Erasmus+_vect_PO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pic>
        <p:nvPicPr>
          <p:cNvPr id="6" name="5 - Εικόνα" descr="ik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3074" name="Picture 2" descr="C:\Users\madamo\Desktop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2276872"/>
            <a:ext cx="2238375" cy="2038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1556792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tx2"/>
                </a:solidFill>
              </a:rPr>
              <a:t>Σύμβαση επιχορήγησης - Ειδικοί όροι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3068960"/>
            <a:ext cx="7056784" cy="2952328"/>
          </a:xfrm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l-GR" b="1" i="1" dirty="0" smtClean="0"/>
              <a:t>		</a:t>
            </a:r>
            <a:r>
              <a:rPr lang="el-GR" b="1" dirty="0" smtClean="0"/>
              <a:t>Συγκατάθεση γονέων/συνοδού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	</a:t>
            </a:r>
            <a:r>
              <a:rPr lang="el-GR" sz="2400" dirty="0" smtClean="0"/>
              <a:t>Ο δικαιούχος πρέπει να διασφαλίζει τη συγκατάθεση των γονέων/κηδεμόνων  για τους ανήλικους συμμετέχοντες πριν από την υλοποίηση οποιασδήποτε δραστηριότητας κινητικότητας.</a:t>
            </a:r>
          </a:p>
          <a:p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5" name="4 - Εικόνα" descr="EU flag-Erasmus+_vect_P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pic>
        <p:nvPicPr>
          <p:cNvPr id="6" name="5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12295" name="Picture 7" descr="C:\Users\madamo\Desktop\permission_mer4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4433010"/>
            <a:ext cx="1763688" cy="24249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7772400" cy="1224136"/>
          </a:xfrm>
        </p:spPr>
        <p:txBody>
          <a:bodyPr>
            <a:normAutofit fontScale="90000"/>
          </a:bodyPr>
          <a:lstStyle/>
          <a:p>
            <a:r>
              <a:rPr lang="el-GR" sz="4000" b="1" dirty="0" smtClean="0">
                <a:solidFill>
                  <a:schemeClr val="tx2"/>
                </a:solidFill>
              </a:rPr>
              <a:t>Σύμβαση επιχορήγησης</a:t>
            </a:r>
            <a:br>
              <a:rPr lang="el-GR" sz="4000" b="1" dirty="0" smtClean="0">
                <a:solidFill>
                  <a:schemeClr val="tx2"/>
                </a:solidFill>
              </a:rPr>
            </a:br>
            <a:r>
              <a:rPr lang="el-GR" sz="4000" b="1" dirty="0" smtClean="0">
                <a:solidFill>
                  <a:schemeClr val="tx2"/>
                </a:solidFill>
              </a:rPr>
              <a:t> </a:t>
            </a:r>
            <a:endParaRPr lang="el-GR" sz="4000" b="1" dirty="0">
              <a:solidFill>
                <a:schemeClr val="tx2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cxnSp>
        <p:nvCxnSpPr>
          <p:cNvPr id="9" name="8 - Ευθύγραμμο βέλος σύνδεσης"/>
          <p:cNvCxnSpPr/>
          <p:nvPr/>
        </p:nvCxnSpPr>
        <p:spPr>
          <a:xfrm flipH="1">
            <a:off x="4355976" y="3717032"/>
            <a:ext cx="576064" cy="64807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/>
          <p:nvPr/>
        </p:nvCxnSpPr>
        <p:spPr>
          <a:xfrm>
            <a:off x="5868144" y="3717032"/>
            <a:ext cx="576064" cy="64807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12 - Έλλειψη"/>
          <p:cNvSpPr/>
          <p:nvPr/>
        </p:nvSpPr>
        <p:spPr>
          <a:xfrm>
            <a:off x="2699792" y="4365104"/>
            <a:ext cx="2304256" cy="1656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rgbClr val="0070C0"/>
                </a:solidFill>
              </a:rPr>
              <a:t>Εθνική Μονάδα/Ι.Κ.Υ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15" name="14 - Έλλειψη"/>
          <p:cNvSpPr/>
          <p:nvPr/>
        </p:nvSpPr>
        <p:spPr>
          <a:xfrm>
            <a:off x="5724127" y="4365104"/>
            <a:ext cx="3294832" cy="1656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rgbClr val="00B050"/>
                </a:solidFill>
              </a:rPr>
              <a:t>Δικαιούχος: (συντονιστής/εταίρος)</a:t>
            </a:r>
            <a:endParaRPr lang="el-GR" dirty="0">
              <a:solidFill>
                <a:srgbClr val="00B050"/>
              </a:solidFill>
            </a:endParaRPr>
          </a:p>
        </p:txBody>
      </p:sp>
      <p:grpSp>
        <p:nvGrpSpPr>
          <p:cNvPr id="3" name="15 - Ομάδα"/>
          <p:cNvGrpSpPr/>
          <p:nvPr/>
        </p:nvGrpSpPr>
        <p:grpSpPr>
          <a:xfrm>
            <a:off x="3831591" y="2765184"/>
            <a:ext cx="3332697" cy="879840"/>
            <a:chOff x="0" y="37544"/>
            <a:chExt cx="8105554" cy="879840"/>
          </a:xfrm>
        </p:grpSpPr>
        <p:sp>
          <p:nvSpPr>
            <p:cNvPr id="17" name="16 - Στρογγυλεμένο ορθογώνιο"/>
            <p:cNvSpPr/>
            <p:nvPr/>
          </p:nvSpPr>
          <p:spPr>
            <a:xfrm>
              <a:off x="0" y="37544"/>
              <a:ext cx="8105554" cy="879840"/>
            </a:xfrm>
            <a:prstGeom prst="roundRect">
              <a:avLst/>
            </a:prstGeom>
          </p:spPr>
          <p:style>
            <a:ln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Στρογγυλεμένο ορθογώνιο 4"/>
            <p:cNvSpPr/>
            <p:nvPr/>
          </p:nvSpPr>
          <p:spPr>
            <a:xfrm>
              <a:off x="42950" y="80494"/>
              <a:ext cx="8019654" cy="7939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2000" kern="1200" dirty="0" smtClean="0">
                  <a:latin typeface="Calibri"/>
                </a:rPr>
                <a:t>Δύ</a:t>
              </a:r>
              <a:r>
                <a:rPr lang="el-GR" sz="2000" dirty="0" smtClean="0">
                  <a:latin typeface="Calibri"/>
                </a:rPr>
                <a:t>ο συμβαλλόμενα μέρη</a:t>
              </a:r>
              <a:endParaRPr lang="el-GR" sz="2000" kern="1200" dirty="0"/>
            </a:p>
          </p:txBody>
        </p:sp>
      </p:grpSp>
      <p:sp>
        <p:nvSpPr>
          <p:cNvPr id="19" name="18 - TextBox"/>
          <p:cNvSpPr txBox="1"/>
          <p:nvPr/>
        </p:nvSpPr>
        <p:spPr>
          <a:xfrm>
            <a:off x="5148064" y="4941168"/>
            <a:ext cx="5040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000" dirty="0" smtClean="0">
                <a:solidFill>
                  <a:srgbClr val="002060"/>
                </a:solidFill>
              </a:rPr>
              <a:t>&amp;</a:t>
            </a:r>
            <a:endParaRPr lang="el-GR" sz="3000" dirty="0">
              <a:solidFill>
                <a:srgbClr val="002060"/>
              </a:solidFill>
            </a:endParaRPr>
          </a:p>
        </p:txBody>
      </p:sp>
      <p:pic>
        <p:nvPicPr>
          <p:cNvPr id="20" name="19 - Εικόνα" descr="pod_funding_iaf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0040" y="2492896"/>
            <a:ext cx="2317107" cy="173783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7772400" cy="1224136"/>
          </a:xfrm>
        </p:spPr>
        <p:txBody>
          <a:bodyPr>
            <a:normAutofit fontScale="90000"/>
          </a:bodyPr>
          <a:lstStyle/>
          <a:p>
            <a:r>
              <a:rPr lang="el-GR" sz="4000" b="1" dirty="0" smtClean="0">
                <a:solidFill>
                  <a:schemeClr val="tx2"/>
                </a:solidFill>
              </a:rPr>
              <a:t>Σύμβαση επιχορήγησης </a:t>
            </a:r>
            <a:br>
              <a:rPr lang="el-GR" sz="4000" b="1" dirty="0" smtClean="0">
                <a:solidFill>
                  <a:schemeClr val="tx2"/>
                </a:solidFill>
              </a:rPr>
            </a:br>
            <a:endParaRPr lang="el-GR" sz="4000" b="1" dirty="0">
              <a:solidFill>
                <a:schemeClr val="tx2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grpSp>
        <p:nvGrpSpPr>
          <p:cNvPr id="3" name="16 - Ομάδα"/>
          <p:cNvGrpSpPr/>
          <p:nvPr/>
        </p:nvGrpSpPr>
        <p:grpSpPr>
          <a:xfrm>
            <a:off x="3923928" y="5085184"/>
            <a:ext cx="5040560" cy="1656184"/>
            <a:chOff x="-117472" y="-46250"/>
            <a:chExt cx="8223026" cy="963634"/>
          </a:xfrm>
        </p:grpSpPr>
        <p:sp>
          <p:nvSpPr>
            <p:cNvPr id="18" name="17 - Στρογγυλεμένο ορθογώνιο"/>
            <p:cNvSpPr/>
            <p:nvPr/>
          </p:nvSpPr>
          <p:spPr>
            <a:xfrm>
              <a:off x="0" y="37544"/>
              <a:ext cx="8105554" cy="879840"/>
            </a:xfrm>
            <a:prstGeom prst="roundRect">
              <a:avLst/>
            </a:prstGeom>
          </p:spPr>
          <p:style>
            <a:ln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Στρογγυλεμένο ορθογώνιο 4"/>
            <p:cNvSpPr/>
            <p:nvPr/>
          </p:nvSpPr>
          <p:spPr>
            <a:xfrm>
              <a:off x="-117472" y="-46250"/>
              <a:ext cx="8019654" cy="7939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algn="ctr"/>
              <a:r>
                <a:rPr lang="el-GR" sz="2000" dirty="0" smtClean="0"/>
                <a:t>Η σύμβαση τίθεται σε ισχύ την ημερομηνία υπογραφής και </a:t>
              </a:r>
              <a:r>
                <a:rPr lang="el-GR" sz="2000" b="1" dirty="0" smtClean="0"/>
                <a:t>από το τελευταίο </a:t>
              </a:r>
              <a:r>
                <a:rPr lang="el-GR" sz="2000" dirty="0" smtClean="0"/>
                <a:t>εκ των δυο συμβαλλόμενων μέρων.</a:t>
              </a:r>
              <a:endParaRPr lang="el-GR" sz="2000" dirty="0"/>
            </a:p>
          </p:txBody>
        </p:sp>
      </p:grpSp>
      <p:pic>
        <p:nvPicPr>
          <p:cNvPr id="38" name="37 - Εικόνα" descr="sig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85073" y="2348880"/>
            <a:ext cx="2619375" cy="1743075"/>
          </a:xfrm>
          <a:prstGeom prst="rect">
            <a:avLst/>
          </a:prstGeom>
        </p:spPr>
      </p:pic>
      <p:grpSp>
        <p:nvGrpSpPr>
          <p:cNvPr id="7" name="22 - Ομάδα"/>
          <p:cNvGrpSpPr/>
          <p:nvPr/>
        </p:nvGrpSpPr>
        <p:grpSpPr>
          <a:xfrm>
            <a:off x="251520" y="2636912"/>
            <a:ext cx="5256584" cy="2232248"/>
            <a:chOff x="0" y="37544"/>
            <a:chExt cx="8105554" cy="879840"/>
          </a:xfrm>
        </p:grpSpPr>
        <p:sp>
          <p:nvSpPr>
            <p:cNvPr id="11" name="23 - Στρογγυλεμένο ορθογώνιο"/>
            <p:cNvSpPr/>
            <p:nvPr/>
          </p:nvSpPr>
          <p:spPr>
            <a:xfrm>
              <a:off x="0" y="37544"/>
              <a:ext cx="8105554" cy="879840"/>
            </a:xfrm>
            <a:prstGeom prst="roundRect">
              <a:avLst/>
            </a:prstGeom>
          </p:spPr>
          <p:style>
            <a:ln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Στρογγυλεμένο ορθογώνιο 4"/>
            <p:cNvSpPr/>
            <p:nvPr/>
          </p:nvSpPr>
          <p:spPr>
            <a:xfrm>
              <a:off x="42950" y="728847"/>
              <a:ext cx="8019653" cy="1455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algn="ctr"/>
              <a:r>
                <a:rPr lang="el-GR" dirty="0" smtClean="0"/>
                <a:t>Η σύμβαση καθορίζει </a:t>
              </a:r>
              <a:r>
                <a:rPr lang="el-GR" b="1" dirty="0" smtClean="0"/>
                <a:t>τη διάρκεια </a:t>
              </a:r>
              <a:r>
                <a:rPr lang="el-GR" dirty="0" smtClean="0"/>
                <a:t>του σχεδίου και το </a:t>
              </a:r>
              <a:r>
                <a:rPr lang="el-GR" b="1" dirty="0" smtClean="0"/>
                <a:t>ανώτατο ποσό </a:t>
              </a:r>
              <a:r>
                <a:rPr lang="el-GR" dirty="0" smtClean="0"/>
                <a:t>επιχορήγησης.</a:t>
              </a:r>
            </a:p>
            <a:p>
              <a:pPr algn="ctr"/>
              <a:r>
                <a:rPr lang="el-GR" u="sng" dirty="0" smtClean="0"/>
                <a:t>Ημερομηνία έναρξης: </a:t>
              </a:r>
              <a:r>
                <a:rPr lang="el-GR" dirty="0" smtClean="0">
                  <a:solidFill>
                    <a:srgbClr val="FF0000"/>
                  </a:solidFill>
                </a:rPr>
                <a:t>1/09/2014</a:t>
              </a:r>
            </a:p>
            <a:p>
              <a:pPr algn="ctr"/>
              <a:r>
                <a:rPr lang="el-GR" u="sng" dirty="0" smtClean="0">
                  <a:solidFill>
                    <a:schemeClr val="tx1"/>
                  </a:solidFill>
                </a:rPr>
                <a:t>Ημερομηνία λήξης: </a:t>
              </a:r>
            </a:p>
            <a:p>
              <a:pPr algn="ctr"/>
              <a:r>
                <a:rPr lang="el-GR" dirty="0" smtClean="0">
                  <a:solidFill>
                    <a:srgbClr val="FF0000"/>
                  </a:solidFill>
                </a:rPr>
                <a:t>31/08/2016 </a:t>
              </a:r>
              <a:r>
                <a:rPr lang="el-GR" dirty="0" smtClean="0">
                  <a:solidFill>
                    <a:schemeClr val="tx1"/>
                  </a:solidFill>
                </a:rPr>
                <a:t>αν είναι </a:t>
              </a:r>
              <a:r>
                <a:rPr lang="el-GR" b="1" dirty="0" smtClean="0">
                  <a:solidFill>
                    <a:schemeClr val="tx1"/>
                  </a:solidFill>
                </a:rPr>
                <a:t>διετές</a:t>
              </a:r>
            </a:p>
            <a:p>
              <a:pPr algn="ctr"/>
              <a:r>
                <a:rPr lang="el-GR" dirty="0" smtClean="0">
                  <a:solidFill>
                    <a:schemeClr val="tx1"/>
                  </a:solidFill>
                </a:rPr>
                <a:t>ή </a:t>
              </a:r>
            </a:p>
            <a:p>
              <a:pPr algn="ctr"/>
              <a:r>
                <a:rPr lang="el-GR" dirty="0" smtClean="0">
                  <a:solidFill>
                    <a:srgbClr val="FF0000"/>
                  </a:solidFill>
                </a:rPr>
                <a:t>31/08/2017</a:t>
              </a:r>
              <a:r>
                <a:rPr lang="el-GR" dirty="0" smtClean="0">
                  <a:solidFill>
                    <a:schemeClr val="tx1"/>
                  </a:solidFill>
                </a:rPr>
                <a:t> αν είναι </a:t>
              </a:r>
              <a:r>
                <a:rPr lang="el-GR" b="1" dirty="0" smtClean="0">
                  <a:solidFill>
                    <a:schemeClr val="tx1"/>
                  </a:solidFill>
                </a:rPr>
                <a:t>τριετές</a:t>
              </a:r>
            </a:p>
            <a:p>
              <a:pPr algn="ctr"/>
              <a:endParaRPr lang="el-GR" sz="2000" dirty="0" smtClean="0">
                <a:solidFill>
                  <a:schemeClr val="tx1"/>
                </a:solidFill>
              </a:endParaRPr>
            </a:p>
            <a:p>
              <a:pPr algn="ctr"/>
              <a:endParaRPr lang="el-GR" sz="2000" dirty="0" smtClean="0">
                <a:solidFill>
                  <a:schemeClr val="tx1"/>
                </a:solidFill>
              </a:endParaRPr>
            </a:p>
            <a:p>
              <a:pPr algn="ctr"/>
              <a:endParaRPr lang="el-GR" sz="2000" dirty="0" smtClean="0">
                <a:solidFill>
                  <a:schemeClr val="tx1"/>
                </a:solidFill>
              </a:endParaRPr>
            </a:p>
            <a:p>
              <a:pPr algn="ctr"/>
              <a:endParaRPr lang="el-GR" sz="2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l-GR" sz="2000" dirty="0" smtClean="0">
                  <a:solidFill>
                    <a:schemeClr val="tx1"/>
                  </a:solidFill>
                </a:rPr>
                <a:t> </a:t>
              </a:r>
              <a:endParaRPr lang="el-GR" sz="20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7772400" cy="1224136"/>
          </a:xfrm>
        </p:spPr>
        <p:txBody>
          <a:bodyPr>
            <a:normAutofit fontScale="90000"/>
          </a:bodyPr>
          <a:lstStyle/>
          <a:p>
            <a:r>
              <a:rPr lang="el-GR" sz="4000" b="1" dirty="0" smtClean="0">
                <a:solidFill>
                  <a:schemeClr val="tx2"/>
                </a:solidFill>
              </a:rPr>
              <a:t>	Σύμβαση επιχορήγησης</a:t>
            </a:r>
            <a:br>
              <a:rPr lang="el-GR" sz="4000" b="1" dirty="0" smtClean="0">
                <a:solidFill>
                  <a:schemeClr val="tx2"/>
                </a:solidFill>
              </a:rPr>
            </a:br>
            <a:r>
              <a:rPr lang="el-GR" sz="4000" b="1" dirty="0" smtClean="0">
                <a:solidFill>
                  <a:schemeClr val="tx2"/>
                </a:solidFill>
              </a:rPr>
              <a:t>	</a:t>
            </a:r>
            <a:endParaRPr lang="el-GR" sz="4000" b="1" dirty="0">
              <a:solidFill>
                <a:schemeClr val="tx2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grpSp>
        <p:nvGrpSpPr>
          <p:cNvPr id="3" name="14 - Ομάδα"/>
          <p:cNvGrpSpPr/>
          <p:nvPr/>
        </p:nvGrpSpPr>
        <p:grpSpPr>
          <a:xfrm>
            <a:off x="3255527" y="2765184"/>
            <a:ext cx="3332697" cy="879840"/>
            <a:chOff x="0" y="37544"/>
            <a:chExt cx="8105554" cy="879840"/>
          </a:xfrm>
        </p:grpSpPr>
        <p:sp>
          <p:nvSpPr>
            <p:cNvPr id="16" name="15 - Στρογγυλεμένο ορθογώνιο"/>
            <p:cNvSpPr/>
            <p:nvPr/>
          </p:nvSpPr>
          <p:spPr>
            <a:xfrm>
              <a:off x="0" y="37544"/>
              <a:ext cx="8105554" cy="879840"/>
            </a:xfrm>
            <a:prstGeom prst="roundRect">
              <a:avLst/>
            </a:prstGeom>
          </p:spPr>
          <p:style>
            <a:ln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Στρογγυλεμένο ορθογώνιο 4"/>
            <p:cNvSpPr/>
            <p:nvPr/>
          </p:nvSpPr>
          <p:spPr>
            <a:xfrm>
              <a:off x="42950" y="80494"/>
              <a:ext cx="8019654" cy="7939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2000" kern="1200" dirty="0" smtClean="0">
                  <a:latin typeface="Calibri"/>
                </a:rPr>
                <a:t>Περιλαμβάνει:</a:t>
              </a:r>
              <a:endParaRPr lang="el-GR" sz="2000" kern="1200" dirty="0"/>
            </a:p>
          </p:txBody>
        </p:sp>
      </p:grpSp>
      <p:sp>
        <p:nvSpPr>
          <p:cNvPr id="20" name="19 - Έλλειψη"/>
          <p:cNvSpPr/>
          <p:nvPr/>
        </p:nvSpPr>
        <p:spPr>
          <a:xfrm>
            <a:off x="3707904" y="4005064"/>
            <a:ext cx="2232248" cy="22322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rgbClr val="0070C0"/>
                </a:solidFill>
              </a:rPr>
              <a:t>Γενικούς Όρους</a:t>
            </a:r>
            <a:endParaRPr lang="el-GR" b="1" dirty="0"/>
          </a:p>
        </p:txBody>
      </p:sp>
      <p:sp>
        <p:nvSpPr>
          <p:cNvPr id="23" name="22 - Έλλειψη"/>
          <p:cNvSpPr/>
          <p:nvPr/>
        </p:nvSpPr>
        <p:spPr>
          <a:xfrm>
            <a:off x="1043608" y="4077072"/>
            <a:ext cx="2232248" cy="216024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rgbClr val="0070C0"/>
                </a:solidFill>
              </a:rPr>
              <a:t>Ειδικούς Όρους</a:t>
            </a:r>
            <a:endParaRPr lang="el-GR" b="1" dirty="0"/>
          </a:p>
        </p:txBody>
      </p:sp>
      <p:sp>
        <p:nvSpPr>
          <p:cNvPr id="26" name="25 - Έλλειψη"/>
          <p:cNvSpPr/>
          <p:nvPr/>
        </p:nvSpPr>
        <p:spPr>
          <a:xfrm>
            <a:off x="6300192" y="4077072"/>
            <a:ext cx="2232247" cy="208823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rgbClr val="0070C0"/>
                </a:solidFill>
              </a:rPr>
              <a:t>Παραρτήματα</a:t>
            </a:r>
            <a:endParaRPr lang="el-GR" b="1" dirty="0"/>
          </a:p>
        </p:txBody>
      </p:sp>
      <p:pic>
        <p:nvPicPr>
          <p:cNvPr id="29" name="28 - Εικόνα" descr="agreemen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2374747"/>
            <a:ext cx="1728192" cy="1342285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7772400" cy="1224136"/>
          </a:xfrm>
        </p:spPr>
        <p:txBody>
          <a:bodyPr>
            <a:normAutofit fontScale="90000"/>
          </a:bodyPr>
          <a:lstStyle/>
          <a:p>
            <a:r>
              <a:rPr lang="el-GR" sz="4000" b="1" dirty="0" smtClean="0">
                <a:solidFill>
                  <a:schemeClr val="tx2"/>
                </a:solidFill>
              </a:rPr>
              <a:t>	Σύμβαση επιχορήγησης</a:t>
            </a:r>
            <a:br>
              <a:rPr lang="el-GR" sz="4000" b="1" dirty="0" smtClean="0">
                <a:solidFill>
                  <a:schemeClr val="tx2"/>
                </a:solidFill>
              </a:rPr>
            </a:br>
            <a:endParaRPr lang="el-GR" sz="4000" b="1" dirty="0">
              <a:solidFill>
                <a:schemeClr val="tx2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grpSp>
        <p:nvGrpSpPr>
          <p:cNvPr id="8" name="14 - Ομάδα"/>
          <p:cNvGrpSpPr/>
          <p:nvPr/>
        </p:nvGrpSpPr>
        <p:grpSpPr>
          <a:xfrm>
            <a:off x="2364341" y="2515966"/>
            <a:ext cx="4700849" cy="452663"/>
            <a:chOff x="0" y="-14976"/>
            <a:chExt cx="8105554" cy="889410"/>
          </a:xfrm>
        </p:grpSpPr>
        <p:sp>
          <p:nvSpPr>
            <p:cNvPr id="16" name="15 - Στρογγυλεμένο ορθογώνιο"/>
            <p:cNvSpPr/>
            <p:nvPr/>
          </p:nvSpPr>
          <p:spPr>
            <a:xfrm>
              <a:off x="0" y="-14976"/>
              <a:ext cx="8105554" cy="879840"/>
            </a:xfrm>
            <a:prstGeom prst="roundRect">
              <a:avLst/>
            </a:prstGeom>
          </p:spPr>
          <p:style>
            <a:ln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Στρογγυλεμένο ορθογώνιο 4"/>
            <p:cNvSpPr/>
            <p:nvPr/>
          </p:nvSpPr>
          <p:spPr>
            <a:xfrm>
              <a:off x="42950" y="80495"/>
              <a:ext cx="8019654" cy="793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2000" dirty="0" smtClean="0">
                  <a:latin typeface="Calibri"/>
                </a:rPr>
                <a:t>Ειδικότερα η σύμβαση περιλαμβάνει:</a:t>
              </a:r>
              <a:endParaRPr lang="el-GR" sz="2000" kern="1200" dirty="0"/>
            </a:p>
          </p:txBody>
        </p:sp>
      </p:grpSp>
      <p:pic>
        <p:nvPicPr>
          <p:cNvPr id="29" name="28 - Εικόνα" descr="agreemen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844824"/>
            <a:ext cx="1728192" cy="1342285"/>
          </a:xfrm>
          <a:prstGeom prst="rect">
            <a:avLst/>
          </a:prstGeom>
        </p:spPr>
      </p:pic>
      <p:sp>
        <p:nvSpPr>
          <p:cNvPr id="30" name="29 - Στρογγυλεμένο ορθογώνιο"/>
          <p:cNvSpPr/>
          <p:nvPr/>
        </p:nvSpPr>
        <p:spPr>
          <a:xfrm>
            <a:off x="683568" y="3501008"/>
            <a:ext cx="7848872" cy="504056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Μέρος Ι: Ειδικοί Όροι</a:t>
            </a:r>
            <a:endParaRPr lang="el-GR" sz="2000" b="1" dirty="0"/>
          </a:p>
        </p:txBody>
      </p:sp>
      <p:sp>
        <p:nvSpPr>
          <p:cNvPr id="31" name="30 - Στρογγυλεμένο ορθογώνιο"/>
          <p:cNvSpPr/>
          <p:nvPr/>
        </p:nvSpPr>
        <p:spPr>
          <a:xfrm>
            <a:off x="683568" y="4058546"/>
            <a:ext cx="7848872" cy="576064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Μέρος ΙΙ: Γενικοί Όροι</a:t>
            </a:r>
            <a:endParaRPr lang="el-GR" sz="2000" b="1" dirty="0"/>
          </a:p>
        </p:txBody>
      </p:sp>
      <p:sp>
        <p:nvSpPr>
          <p:cNvPr id="32" name="31 - Στρογγυλεμένο ορθογώνιο"/>
          <p:cNvSpPr/>
          <p:nvPr/>
        </p:nvSpPr>
        <p:spPr>
          <a:xfrm>
            <a:off x="683568" y="4725144"/>
            <a:ext cx="7848872" cy="576064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Παράρτημα Ι: Περιγραφή Σχεδίου – Τμήμα [</a:t>
            </a:r>
            <a:r>
              <a:rPr lang="en-US" sz="2000" b="1" dirty="0" smtClean="0"/>
              <a:t>D-I]</a:t>
            </a:r>
            <a:r>
              <a:rPr lang="el-GR" sz="2000" b="1" dirty="0" smtClean="0"/>
              <a:t> της αίτησης</a:t>
            </a:r>
            <a:r>
              <a:rPr lang="en-US" sz="2000" b="1" dirty="0" smtClean="0"/>
              <a:t> </a:t>
            </a:r>
            <a:endParaRPr lang="el-GR" sz="2000" b="1" dirty="0"/>
          </a:p>
        </p:txBody>
      </p:sp>
      <p:sp>
        <p:nvSpPr>
          <p:cNvPr id="33" name="32 - Στρογγυλεμένο ορθογώνιο"/>
          <p:cNvSpPr/>
          <p:nvPr/>
        </p:nvSpPr>
        <p:spPr>
          <a:xfrm>
            <a:off x="683568" y="5373216"/>
            <a:ext cx="7920880" cy="576064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Παράρτημα ΙΙ: Εκτιμώμενος  Προϋπολογισμός  Επιχορήγησης</a:t>
            </a:r>
            <a:endParaRPr lang="el-GR" sz="2000" b="1" dirty="0"/>
          </a:p>
        </p:txBody>
      </p:sp>
      <p:sp>
        <p:nvSpPr>
          <p:cNvPr id="14" name="13 - Στρογγυλεμένο ορθογώνιο"/>
          <p:cNvSpPr/>
          <p:nvPr/>
        </p:nvSpPr>
        <p:spPr>
          <a:xfrm>
            <a:off x="683568" y="6021288"/>
            <a:ext cx="7920880" cy="576064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l-GR" sz="2000" b="1" dirty="0" smtClean="0">
                <a:solidFill>
                  <a:schemeClr val="bg1"/>
                </a:solidFill>
              </a:rPr>
              <a:t>	Παράρτημα III: Χρηματοοικονομικοί και Συμβατικοί Κανόνες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61861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7772400" cy="1224136"/>
          </a:xfrm>
        </p:spPr>
        <p:txBody>
          <a:bodyPr>
            <a:normAutofit fontScale="90000"/>
          </a:bodyPr>
          <a:lstStyle/>
          <a:p>
            <a:r>
              <a:rPr lang="el-GR" sz="4000" b="1" dirty="0" smtClean="0">
                <a:solidFill>
                  <a:schemeClr val="tx2"/>
                </a:solidFill>
              </a:rPr>
              <a:t>Σύμβαση επιχορήγησης</a:t>
            </a:r>
            <a:br>
              <a:rPr lang="el-GR" sz="4000" b="1" dirty="0" smtClean="0">
                <a:solidFill>
                  <a:schemeClr val="tx2"/>
                </a:solidFill>
              </a:rPr>
            </a:br>
            <a:endParaRPr lang="el-GR" sz="4000" b="1" dirty="0">
              <a:solidFill>
                <a:schemeClr val="tx2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grpSp>
        <p:nvGrpSpPr>
          <p:cNvPr id="3" name="14 - Ομάδα"/>
          <p:cNvGrpSpPr/>
          <p:nvPr/>
        </p:nvGrpSpPr>
        <p:grpSpPr>
          <a:xfrm>
            <a:off x="2699792" y="2852936"/>
            <a:ext cx="5168392" cy="1167872"/>
            <a:chOff x="0" y="37544"/>
            <a:chExt cx="8105554" cy="879840"/>
          </a:xfrm>
        </p:grpSpPr>
        <p:sp>
          <p:nvSpPr>
            <p:cNvPr id="16" name="15 - Στρογγυλεμένο ορθογώνιο"/>
            <p:cNvSpPr/>
            <p:nvPr/>
          </p:nvSpPr>
          <p:spPr>
            <a:xfrm>
              <a:off x="0" y="37544"/>
              <a:ext cx="8105554" cy="879840"/>
            </a:xfrm>
            <a:prstGeom prst="roundRect">
              <a:avLst/>
            </a:prstGeom>
          </p:spPr>
          <p:style>
            <a:ln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Στρογγυλεμένο ορθογώνιο 4"/>
            <p:cNvSpPr/>
            <p:nvPr/>
          </p:nvSpPr>
          <p:spPr>
            <a:xfrm>
              <a:off x="42950" y="80494"/>
              <a:ext cx="8019654" cy="7939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2000" dirty="0"/>
                <a:t>Οι διατάξεις των Ειδικών Όρων </a:t>
              </a:r>
              <a:r>
                <a:rPr lang="el-GR" sz="2000" b="1" dirty="0"/>
                <a:t>υπερισχύουν</a:t>
              </a:r>
              <a:r>
                <a:rPr lang="el-GR" sz="2000" dirty="0"/>
                <a:t> έναντι των διατάξεων των Γενικών </a:t>
              </a:r>
              <a:r>
                <a:rPr lang="el-GR" sz="2000" dirty="0" smtClean="0"/>
                <a:t>Όρων.</a:t>
              </a:r>
              <a:endParaRPr lang="el-GR" sz="2000" kern="1200" dirty="0"/>
            </a:p>
          </p:txBody>
        </p:sp>
      </p:grpSp>
      <p:pic>
        <p:nvPicPr>
          <p:cNvPr id="29" name="28 - Εικόνα" descr="agreemen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2374747"/>
            <a:ext cx="1728192" cy="1342285"/>
          </a:xfrm>
          <a:prstGeom prst="rect">
            <a:avLst/>
          </a:prstGeom>
        </p:spPr>
      </p:pic>
      <p:grpSp>
        <p:nvGrpSpPr>
          <p:cNvPr id="7" name="14 - Ομάδα"/>
          <p:cNvGrpSpPr/>
          <p:nvPr/>
        </p:nvGrpSpPr>
        <p:grpSpPr>
          <a:xfrm>
            <a:off x="467544" y="4221088"/>
            <a:ext cx="5168392" cy="1167872"/>
            <a:chOff x="0" y="37544"/>
            <a:chExt cx="8105554" cy="879840"/>
          </a:xfrm>
        </p:grpSpPr>
        <p:sp>
          <p:nvSpPr>
            <p:cNvPr id="14" name="15 - Στρογγυλεμένο ορθογώνιο"/>
            <p:cNvSpPr/>
            <p:nvPr/>
          </p:nvSpPr>
          <p:spPr>
            <a:xfrm>
              <a:off x="0" y="37544"/>
              <a:ext cx="8105554" cy="879840"/>
            </a:xfrm>
            <a:prstGeom prst="roundRect">
              <a:avLst/>
            </a:prstGeom>
          </p:spPr>
          <p:style>
            <a:ln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Στρογγυλεμένο ορθογώνιο 4"/>
            <p:cNvSpPr/>
            <p:nvPr/>
          </p:nvSpPr>
          <p:spPr>
            <a:xfrm>
              <a:off x="42950" y="80494"/>
              <a:ext cx="8019654" cy="7939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2000" dirty="0"/>
                <a:t>Οι διατάξεις των Ειδικών και των Γενικών Όρων </a:t>
              </a:r>
              <a:r>
                <a:rPr lang="el-GR" sz="2000" b="1" dirty="0"/>
                <a:t>υπερισχύουν </a:t>
              </a:r>
              <a:r>
                <a:rPr lang="el-GR" sz="2000" dirty="0"/>
                <a:t>έναντι των διατάξεων </a:t>
              </a:r>
              <a:r>
                <a:rPr lang="el-GR" sz="2000" dirty="0" smtClean="0"/>
                <a:t>των Παραρτημάτων</a:t>
              </a:r>
              <a:r>
                <a:rPr lang="el-GR" sz="2000" dirty="0"/>
                <a:t>.</a:t>
              </a:r>
              <a:endParaRPr lang="el-GR" sz="2000" kern="1200" dirty="0"/>
            </a:p>
          </p:txBody>
        </p:sp>
      </p:grpSp>
      <p:grpSp>
        <p:nvGrpSpPr>
          <p:cNvPr id="8" name="14 - Ομάδα"/>
          <p:cNvGrpSpPr/>
          <p:nvPr/>
        </p:nvGrpSpPr>
        <p:grpSpPr>
          <a:xfrm>
            <a:off x="3364048" y="5517232"/>
            <a:ext cx="5168392" cy="1167872"/>
            <a:chOff x="0" y="37544"/>
            <a:chExt cx="8105554" cy="879840"/>
          </a:xfrm>
        </p:grpSpPr>
        <p:sp>
          <p:nvSpPr>
            <p:cNvPr id="22" name="15 - Στρογγυλεμένο ορθογώνιο"/>
            <p:cNvSpPr/>
            <p:nvPr/>
          </p:nvSpPr>
          <p:spPr>
            <a:xfrm>
              <a:off x="0" y="37544"/>
              <a:ext cx="8105554" cy="879840"/>
            </a:xfrm>
            <a:prstGeom prst="roundRect">
              <a:avLst/>
            </a:prstGeom>
          </p:spPr>
          <p:style>
            <a:ln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Στρογγυλεμένο ορθογώνιο 4"/>
            <p:cNvSpPr/>
            <p:nvPr/>
          </p:nvSpPr>
          <p:spPr>
            <a:xfrm>
              <a:off x="42950" y="80494"/>
              <a:ext cx="8019654" cy="7939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2000" dirty="0"/>
                <a:t>Οι διατάξεις του Παραρτήματος III </a:t>
              </a:r>
              <a:r>
                <a:rPr lang="el-GR" sz="2000" b="1" dirty="0"/>
                <a:t>υπερισχύουν</a:t>
              </a:r>
              <a:r>
                <a:rPr lang="el-GR" sz="2000" dirty="0"/>
                <a:t> έναντι των διατάξεων των </a:t>
              </a:r>
              <a:r>
                <a:rPr lang="el-GR" sz="2000" dirty="0" smtClean="0"/>
                <a:t>λοιπών Παραρτημάτων</a:t>
              </a:r>
              <a:r>
                <a:rPr lang="el-GR" sz="2000" dirty="0"/>
                <a:t>.</a:t>
              </a:r>
              <a:endParaRPr lang="el-GR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42664062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7772400" cy="1224136"/>
          </a:xfrm>
        </p:spPr>
        <p:txBody>
          <a:bodyPr>
            <a:normAutofit fontScale="90000"/>
          </a:bodyPr>
          <a:lstStyle/>
          <a:p>
            <a:r>
              <a:rPr lang="el-GR" sz="4000" b="1" dirty="0" smtClean="0">
                <a:solidFill>
                  <a:schemeClr val="tx2"/>
                </a:solidFill>
              </a:rPr>
              <a:t>Σύμβαση επιχορήγησης</a:t>
            </a:r>
            <a:br>
              <a:rPr lang="el-GR" sz="4000" b="1" dirty="0" smtClean="0">
                <a:solidFill>
                  <a:schemeClr val="tx2"/>
                </a:solidFill>
              </a:rPr>
            </a:br>
            <a:endParaRPr lang="el-GR" sz="4000" b="1" dirty="0">
              <a:solidFill>
                <a:schemeClr val="tx2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grpSp>
        <p:nvGrpSpPr>
          <p:cNvPr id="3" name="14 - Ομάδα"/>
          <p:cNvGrpSpPr/>
          <p:nvPr/>
        </p:nvGrpSpPr>
        <p:grpSpPr>
          <a:xfrm>
            <a:off x="2699792" y="2852936"/>
            <a:ext cx="5168392" cy="1167872"/>
            <a:chOff x="0" y="37544"/>
            <a:chExt cx="8105554" cy="879840"/>
          </a:xfrm>
        </p:grpSpPr>
        <p:sp>
          <p:nvSpPr>
            <p:cNvPr id="16" name="15 - Στρογγυλεμένο ορθογώνιο"/>
            <p:cNvSpPr/>
            <p:nvPr/>
          </p:nvSpPr>
          <p:spPr>
            <a:xfrm>
              <a:off x="0" y="37544"/>
              <a:ext cx="8105554" cy="879840"/>
            </a:xfrm>
            <a:prstGeom prst="roundRect">
              <a:avLst/>
            </a:prstGeom>
          </p:spPr>
          <p:style>
            <a:ln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Στρογγυλεμένο ορθογώνιο 4"/>
            <p:cNvSpPr/>
            <p:nvPr/>
          </p:nvSpPr>
          <p:spPr>
            <a:xfrm>
              <a:off x="42950" y="80494"/>
              <a:ext cx="8019654" cy="7939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2000" dirty="0"/>
                <a:t>Οι διατάξεις του Παραρτήματος II </a:t>
              </a:r>
              <a:r>
                <a:rPr lang="el-GR" sz="2000" b="1" dirty="0"/>
                <a:t>υπερισχύουν</a:t>
              </a:r>
              <a:r>
                <a:rPr lang="el-GR" sz="2000" dirty="0"/>
                <a:t> έναντι των διατάξεων του Παραρτήματος </a:t>
              </a:r>
              <a:r>
                <a:rPr lang="el-GR" sz="2000" dirty="0" smtClean="0"/>
                <a:t>I.</a:t>
              </a:r>
              <a:endParaRPr lang="el-GR" sz="2000" kern="1200" dirty="0"/>
            </a:p>
          </p:txBody>
        </p:sp>
      </p:grpSp>
      <p:pic>
        <p:nvPicPr>
          <p:cNvPr id="29" name="28 - Εικόνα" descr="agreemen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2374747"/>
            <a:ext cx="1728192" cy="1342285"/>
          </a:xfrm>
          <a:prstGeom prst="rect">
            <a:avLst/>
          </a:prstGeom>
        </p:spPr>
      </p:pic>
      <p:grpSp>
        <p:nvGrpSpPr>
          <p:cNvPr id="7" name="14 - Ομάδα"/>
          <p:cNvGrpSpPr/>
          <p:nvPr/>
        </p:nvGrpSpPr>
        <p:grpSpPr>
          <a:xfrm>
            <a:off x="1338573" y="4509120"/>
            <a:ext cx="6833827" cy="1167872"/>
            <a:chOff x="0" y="37544"/>
            <a:chExt cx="8105554" cy="879840"/>
          </a:xfrm>
        </p:grpSpPr>
        <p:sp>
          <p:nvSpPr>
            <p:cNvPr id="22" name="15 - Στρογγυλεμένο ορθογώνιο"/>
            <p:cNvSpPr/>
            <p:nvPr/>
          </p:nvSpPr>
          <p:spPr>
            <a:xfrm>
              <a:off x="0" y="37544"/>
              <a:ext cx="8105554" cy="879840"/>
            </a:xfrm>
            <a:prstGeom prst="roundRect">
              <a:avLst/>
            </a:prstGeom>
          </p:spPr>
          <p:style>
            <a:ln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Στρογγυλεμένο ορθογώνιο 4"/>
            <p:cNvSpPr/>
            <p:nvPr/>
          </p:nvSpPr>
          <p:spPr>
            <a:xfrm>
              <a:off x="42950" y="80494"/>
              <a:ext cx="8019654" cy="79394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2000" dirty="0" smtClean="0">
                  <a:solidFill>
                    <a:schemeClr val="bg1"/>
                  </a:solidFill>
                </a:rPr>
                <a:t>Είδικοί όροι, γενικοί όροι και παραρτήματα αποτελούν </a:t>
              </a:r>
              <a:r>
                <a:rPr lang="el-GR" sz="2000" b="1" dirty="0" smtClean="0">
                  <a:solidFill>
                    <a:schemeClr val="bg1"/>
                  </a:solidFill>
                </a:rPr>
                <a:t>αναπόσπαστα μέρη </a:t>
              </a:r>
              <a:r>
                <a:rPr lang="el-GR" sz="2000" dirty="0" smtClean="0">
                  <a:solidFill>
                    <a:schemeClr val="bg1"/>
                  </a:solidFill>
                </a:rPr>
                <a:t>της Σύμβασης.</a:t>
              </a:r>
              <a:endParaRPr lang="el-GR" sz="2000" kern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9087434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7772400" cy="1224136"/>
          </a:xfrm>
        </p:spPr>
        <p:txBody>
          <a:bodyPr>
            <a:normAutofit fontScale="90000"/>
          </a:bodyPr>
          <a:lstStyle/>
          <a:p>
            <a:r>
              <a:rPr lang="el-GR" sz="4000" b="1" dirty="0" smtClean="0">
                <a:solidFill>
                  <a:schemeClr val="tx2"/>
                </a:solidFill>
              </a:rPr>
              <a:t>Σύμβαση επιχορήγησης</a:t>
            </a:r>
            <a:br>
              <a:rPr lang="el-GR" sz="4000" b="1" dirty="0" smtClean="0">
                <a:solidFill>
                  <a:schemeClr val="tx2"/>
                </a:solidFill>
              </a:rPr>
            </a:br>
            <a:r>
              <a:rPr lang="el-GR" sz="4000" b="1" dirty="0" smtClean="0">
                <a:solidFill>
                  <a:schemeClr val="tx2"/>
                </a:solidFill>
              </a:rPr>
              <a:t> </a:t>
            </a:r>
            <a:endParaRPr lang="el-GR" sz="4000" b="1" dirty="0">
              <a:solidFill>
                <a:schemeClr val="tx2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sp>
        <p:nvSpPr>
          <p:cNvPr id="20" name="19 - Έλλειψη"/>
          <p:cNvSpPr/>
          <p:nvPr/>
        </p:nvSpPr>
        <p:spPr>
          <a:xfrm>
            <a:off x="3851920" y="4077072"/>
            <a:ext cx="1872208" cy="18002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rgbClr val="0070C0"/>
                </a:solidFill>
              </a:rPr>
              <a:t>Γενικοί Όροι</a:t>
            </a:r>
            <a:endParaRPr lang="el-GR" b="1" dirty="0"/>
          </a:p>
        </p:txBody>
      </p:sp>
      <p:sp>
        <p:nvSpPr>
          <p:cNvPr id="23" name="22 - Έλλειψη"/>
          <p:cNvSpPr/>
          <p:nvPr/>
        </p:nvSpPr>
        <p:spPr>
          <a:xfrm>
            <a:off x="683568" y="3933056"/>
            <a:ext cx="2592288" cy="216024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rgbClr val="0070C0"/>
                </a:solidFill>
              </a:rPr>
              <a:t>Ειδικοί Όροι</a:t>
            </a:r>
            <a:endParaRPr lang="el-GR" b="1" dirty="0"/>
          </a:p>
        </p:txBody>
      </p:sp>
      <p:sp>
        <p:nvSpPr>
          <p:cNvPr id="26" name="25 - Έλλειψη"/>
          <p:cNvSpPr/>
          <p:nvPr/>
        </p:nvSpPr>
        <p:spPr>
          <a:xfrm>
            <a:off x="6372200" y="4293096"/>
            <a:ext cx="2448272" cy="158417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rgbClr val="0070C0"/>
                </a:solidFill>
              </a:rPr>
              <a:t>Παραρτήματα</a:t>
            </a:r>
            <a:endParaRPr lang="el-GR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3203848" y="4725144"/>
            <a:ext cx="5760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000" b="1" dirty="0" smtClean="0"/>
              <a:t>&gt;</a:t>
            </a:r>
            <a:endParaRPr lang="el-GR" sz="50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5796136" y="4725144"/>
            <a:ext cx="5760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000" b="1" dirty="0" smtClean="0"/>
              <a:t>&gt;</a:t>
            </a:r>
            <a:endParaRPr lang="el-GR" sz="5000" b="1" dirty="0"/>
          </a:p>
        </p:txBody>
      </p:sp>
      <p:pic>
        <p:nvPicPr>
          <p:cNvPr id="29" name="28 - Εικόνα" descr="agreemen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2374747"/>
            <a:ext cx="1728192" cy="1342285"/>
          </a:xfrm>
          <a:prstGeom prst="rect">
            <a:avLst/>
          </a:prstGeom>
        </p:spPr>
      </p:pic>
      <p:sp>
        <p:nvSpPr>
          <p:cNvPr id="19" name="15 - Στρογγυλεμένο ορθογώνιο"/>
          <p:cNvSpPr/>
          <p:nvPr/>
        </p:nvSpPr>
        <p:spPr>
          <a:xfrm>
            <a:off x="3059832" y="2996952"/>
            <a:ext cx="4104456" cy="64807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 smtClean="0"/>
              <a:t>	</a:t>
            </a:r>
            <a:r>
              <a:rPr lang="el-GR" sz="2000" b="1" dirty="0" smtClean="0">
                <a:solidFill>
                  <a:srgbClr val="0070C0"/>
                </a:solidFill>
              </a:rPr>
              <a:t>Ισχύς των όρων</a:t>
            </a:r>
            <a:endParaRPr lang="el-GR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15715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7643</TotalTime>
  <Words>949</Words>
  <Application>Microsoft Office PowerPoint</Application>
  <PresentationFormat>Προβολή στην οθόνη (4:3)</PresentationFormat>
  <Paragraphs>188</Paragraphs>
  <Slides>27</Slides>
  <Notes>25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28" baseType="lpstr">
      <vt:lpstr>Θέμα του Office</vt:lpstr>
      <vt:lpstr>ΚΑ2-Στρατηγικές Συμπράξεις Τομέας Εκπαίδευσης και Κατάρτισης    Τεχνική Ημερίδα  Τομέας Σχολικής Εκπαίδευσης  Αθήνα, 15/10/2014 </vt:lpstr>
      <vt:lpstr>Σύμβαση επιχορήγησης Ειδικοί όροι</vt:lpstr>
      <vt:lpstr>Σύμβαση επιχορήγησης  </vt:lpstr>
      <vt:lpstr>Σύμβαση επιχορήγησης  </vt:lpstr>
      <vt:lpstr> Σύμβαση επιχορήγησης  </vt:lpstr>
      <vt:lpstr> Σύμβαση επιχορήγησης </vt:lpstr>
      <vt:lpstr>Σύμβαση επιχορήγησης </vt:lpstr>
      <vt:lpstr>Σύμβαση επιχορήγησης </vt:lpstr>
      <vt:lpstr>Σύμβαση επιχορήγησης  </vt:lpstr>
      <vt:lpstr>Σύμβαση επιχορήγησης  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Τελική έκθεση</vt:lpstr>
      <vt:lpstr> Τελική έκθεση</vt:lpstr>
      <vt:lpstr>Τελική έκθεση</vt:lpstr>
      <vt:lpstr>Τελική έκθεση</vt:lpstr>
      <vt:lpstr>Τελική έκθεση</vt:lpstr>
      <vt:lpstr>Σύμβαση επιχορήγησης Ειδικοί όροι</vt:lpstr>
      <vt:lpstr>   Σύμβαση επιχορήγησης    και ειδικοί όροι</vt:lpstr>
      <vt:lpstr>Σύμβαση επιχορήγησης Ειδικοί όροι </vt:lpstr>
      <vt:lpstr>Σύμβαση επιχορήγησης - Ειδικοί όροι </vt:lpstr>
      <vt:lpstr>Σύμβαση επιχορήγησης - Ειδικοί όροι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maragos dimitris</dc:creator>
  <cp:lastModifiedBy>Maria Adamopoulou</cp:lastModifiedBy>
  <cp:revision>348</cp:revision>
  <dcterms:created xsi:type="dcterms:W3CDTF">2013-11-21T12:12:21Z</dcterms:created>
  <dcterms:modified xsi:type="dcterms:W3CDTF">2014-10-16T09:25:36Z</dcterms:modified>
</cp:coreProperties>
</file>