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theme/themeOverride21.xml" ContentType="application/vnd.openxmlformats-officedocument.themeOverr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heme/themeOverride19.xml" ContentType="application/vnd.openxmlformats-officedocument.themeOverride+xml"/>
  <Override PartName="/ppt/slideLayouts/slideLayout10.xml" ContentType="application/vnd.openxmlformats-officedocument.presentationml.slideLayout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theme/themeOverride20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3"/>
  </p:notesMasterIdLst>
  <p:handoutMasterIdLst>
    <p:handoutMasterId r:id="rId24"/>
  </p:handoutMasterIdLst>
  <p:sldIdLst>
    <p:sldId id="257" r:id="rId2"/>
    <p:sldId id="329" r:id="rId3"/>
    <p:sldId id="347" r:id="rId4"/>
    <p:sldId id="331" r:id="rId5"/>
    <p:sldId id="346" r:id="rId6"/>
    <p:sldId id="333" r:id="rId7"/>
    <p:sldId id="332" r:id="rId8"/>
    <p:sldId id="335" r:id="rId9"/>
    <p:sldId id="350" r:id="rId10"/>
    <p:sldId id="337" r:id="rId11"/>
    <p:sldId id="326" r:id="rId12"/>
    <p:sldId id="339" r:id="rId13"/>
    <p:sldId id="348" r:id="rId14"/>
    <p:sldId id="349" r:id="rId15"/>
    <p:sldId id="342" r:id="rId16"/>
    <p:sldId id="351" r:id="rId17"/>
    <p:sldId id="344" r:id="rId18"/>
    <p:sldId id="345" r:id="rId19"/>
    <p:sldId id="352" r:id="rId20"/>
    <p:sldId id="353" r:id="rId21"/>
    <p:sldId id="291" r:id="rId22"/>
  </p:sldIdLst>
  <p:sldSz cx="9144000" cy="6858000" type="screen4x3"/>
  <p:notesSz cx="6735763" cy="9866313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B3937"/>
    <a:srgbClr val="90AFD4"/>
    <a:srgbClr val="C8D7EA"/>
    <a:srgbClr val="EBC8C7"/>
    <a:srgbClr val="E5B6B5"/>
    <a:srgbClr val="FF3300"/>
    <a:srgbClr val="FFFF99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722" autoAdjust="0"/>
  </p:normalViewPr>
  <p:slideViewPr>
    <p:cSldViewPr>
      <p:cViewPr>
        <p:scale>
          <a:sx n="100" d="100"/>
          <a:sy n="100" d="100"/>
        </p:scale>
        <p:origin x="-1962" y="-312"/>
      </p:cViewPr>
      <p:guideLst>
        <p:guide orient="horz" pos="2160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766" y="-108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030" y="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/>
          <a:lstStyle>
            <a:lvl1pPr algn="r">
              <a:defRPr sz="1200"/>
            </a:lvl1pPr>
          </a:lstStyle>
          <a:p>
            <a:pPr>
              <a:defRPr/>
            </a:pPr>
            <a:fld id="{B09DACAA-5BFF-422A-A0E2-DDD731FCFD45}" type="datetimeFigureOut">
              <a:rPr lang="en-US"/>
              <a:pPr>
                <a:defRPr/>
              </a:pPr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05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030" y="9372050"/>
            <a:ext cx="2919148" cy="492684"/>
          </a:xfrm>
          <a:prstGeom prst="rect">
            <a:avLst/>
          </a:prstGeom>
        </p:spPr>
        <p:txBody>
          <a:bodyPr vert="horz" lIns="91102" tIns="45551" rIns="91102" bIns="45551" rtlCol="0" anchor="b"/>
          <a:lstStyle>
            <a:lvl1pPr algn="r">
              <a:defRPr sz="1200"/>
            </a:lvl1pPr>
          </a:lstStyle>
          <a:p>
            <a:pPr>
              <a:defRPr/>
            </a:pPr>
            <a:fld id="{9ECD548E-B58F-41C2-9ADA-C939F5B25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3559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5030" y="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8A1B194B-5BE5-4BA5-86F0-A96CBB3BD099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32363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894" y="4686815"/>
            <a:ext cx="5387976" cy="4438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05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5030" y="9372050"/>
            <a:ext cx="2919148" cy="492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02" tIns="45551" rIns="91102" bIns="4555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819A0863-D0E4-4C49-A243-19166D217DB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2675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03288" y="741363"/>
            <a:ext cx="4929187" cy="3698875"/>
          </a:xfrm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1952E5-E331-4A71-8895-118E57B2A396}" type="slidenum">
              <a:rPr lang="el-GR" smtClean="0"/>
              <a:pPr/>
              <a:t>1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82893-A544-421F-9C87-0F0EAEC588BE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70AC5-F6A3-472A-94A7-6F1630CBAF05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D50A-E172-4189-8982-FD641566918C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CFEB9-34C8-4135-8996-268F43D900F9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ADC2E-4660-4477-B179-8C91A1DB579D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EB881-2F73-4DEE-A30C-A879F221476D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D1CD5-74B9-44E2-ABA4-211D5A9EF383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53C7E-5FA6-48A8-B361-73D715A2D623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D600E-D5FB-4C28-AFFB-F74143B68BFB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CBC81-3E44-453C-924C-0564578896C0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9F478-C0C5-4569-878C-DF00D33E69FC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57004-9B1F-4DE0-9DD0-B78E7100E1F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2408C-9877-4BF3-9C74-E01933AEEDE2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D2048-85CC-4BC8-9698-F87D581B698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CE89-7A69-4321-A49B-92A07AB6FB25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F45E4-0199-4922-B723-3AE0D032D1BE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F168A-4A90-4EAB-80AC-774A72A44E1E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7BE9E-89C0-4D32-9B84-08FDAF299659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5C644-9C04-4CC3-8DE2-05F7B8EC4EB5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B75B4-97A8-4D89-ACE0-C3B63675408C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AE11F-25AC-47A7-AE4B-3951C60D765A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CE0ED-6F10-44E3-BB81-7EC3CE9F2086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395288" y="15573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395288" y="2924175"/>
            <a:ext cx="8229600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CE30AF96-E4BA-4B0C-A988-83C6568C8B25}" type="datetimeFigureOut">
              <a:rPr lang="el-GR" smtClean="0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32138" y="6308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88125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9CAA4624-A67A-49B8-A8FD-C04556017B98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1800"/>
          </a:p>
        </p:txBody>
      </p:sp>
      <p:pic>
        <p:nvPicPr>
          <p:cNvPr id="1032" name="4 - Εικόνα" descr="EU flag-Erasmus+_vect_POS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4 - Εικόνα" descr="iky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54963" y="0"/>
            <a:ext cx="1189037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3 - Ορθογώνιο"/>
          <p:cNvSpPr/>
          <p:nvPr userDrawn="1"/>
        </p:nvSpPr>
        <p:spPr>
          <a:xfrm>
            <a:off x="1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1800"/>
          </a:p>
        </p:txBody>
      </p:sp>
      <p:pic>
        <p:nvPicPr>
          <p:cNvPr id="11" name="4 - Εικόνα" descr="EU flag-Erasmus+_vect_POS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" y="188915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4 - Εικόνα" descr="iky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54964" y="0"/>
            <a:ext cx="1189037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0F5494"/>
          </a:solidFill>
          <a:latin typeface="Century Gothic" pitchFamily="34" charset="0"/>
          <a:ea typeface="+mj-ea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4" Type="http://schemas.openxmlformats.org/officeDocument/2006/relationships/hyperlink" Target="http://ec.europa.eu/programmes/erasmus-plus/tools/distance_en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323528" y="3212976"/>
            <a:ext cx="8426772" cy="230505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l-G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/>
            </a:r>
            <a:br>
              <a:rPr lang="el-G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</a:br>
            <a:r>
              <a:rPr lang="el-GR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ΣΥΜΒΑΣΗ ΙΔΡΥΜΑΤΟΣ </a:t>
            </a:r>
            <a:r>
              <a:rPr lang="en-GB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ERASMUS+</a:t>
            </a:r>
            <a:br>
              <a:rPr lang="en-GB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r>
              <a:rPr lang="el-GR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ΑΛΛΑΓΕΣ - ΣΗΜΑΝΤΙΚΑ ΣΗΜΕΙΑ</a:t>
            </a:r>
            <a:br>
              <a:rPr lang="el-GR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el-GR" sz="4400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5362" name="Rectangle 3"/>
          <p:cNvSpPr>
            <a:spLocks noGrp="1"/>
          </p:cNvSpPr>
          <p:nvPr>
            <p:ph idx="1"/>
          </p:nvPr>
        </p:nvSpPr>
        <p:spPr>
          <a:xfrm>
            <a:off x="107504" y="6093296"/>
            <a:ext cx="4032448" cy="576064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i="1" dirty="0" smtClean="0">
                <a:solidFill>
                  <a:srgbClr val="9B393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		</a:t>
            </a:r>
            <a:r>
              <a:rPr lang="el-GR" i="1" dirty="0" smtClean="0">
                <a:solidFill>
                  <a:srgbClr val="9B393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</a:t>
            </a:r>
            <a:r>
              <a:rPr lang="el-GR" b="0" i="1" dirty="0" smtClean="0">
                <a:solidFill>
                  <a:srgbClr val="C00000"/>
                </a:solidFill>
                <a:latin typeface="Century Gothic" pitchFamily="34" charset="0"/>
              </a:rPr>
              <a:t>                  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1600" i="1" dirty="0" smtClean="0">
                <a:solidFill>
                  <a:srgbClr val="0070C0"/>
                </a:solidFill>
                <a:latin typeface="Century Gothic" pitchFamily="34" charset="0"/>
              </a:rPr>
              <a:t>2</a:t>
            </a:r>
            <a:r>
              <a:rPr lang="en-GB" sz="1600" i="1" dirty="0" smtClean="0">
                <a:solidFill>
                  <a:srgbClr val="0070C0"/>
                </a:solidFill>
                <a:latin typeface="Century Gothic" pitchFamily="34" charset="0"/>
              </a:rPr>
              <a:t>2</a:t>
            </a:r>
            <a:r>
              <a:rPr lang="el-GR" sz="1600" i="1" dirty="0" smtClean="0">
                <a:solidFill>
                  <a:srgbClr val="0070C0"/>
                </a:solidFill>
                <a:latin typeface="Century Gothic" pitchFamily="34" charset="0"/>
              </a:rPr>
              <a:t> Οκτωβρίου </a:t>
            </a:r>
            <a:r>
              <a:rPr lang="en-GB" sz="1600" i="1" dirty="0" smtClean="0">
                <a:solidFill>
                  <a:srgbClr val="0070C0"/>
                </a:solidFill>
                <a:latin typeface="Century Gothic" pitchFamily="34" charset="0"/>
              </a:rPr>
              <a:t>201</a:t>
            </a:r>
            <a:r>
              <a:rPr lang="el-GR" sz="1600" i="1" dirty="0" smtClean="0">
                <a:solidFill>
                  <a:srgbClr val="0070C0"/>
                </a:solidFill>
                <a:latin typeface="Century Gothic" pitchFamily="34" charset="0"/>
              </a:rPr>
              <a:t>5, Εθνικό Ίδρυμα Ερευνών  </a:t>
            </a:r>
            <a:r>
              <a:rPr lang="en-GB" sz="1600" b="0" i="1" dirty="0" smtClean="0">
                <a:solidFill>
                  <a:srgbClr val="0070C0"/>
                </a:solidFill>
                <a:latin typeface="Century Gothic" pitchFamily="34" charset="0"/>
              </a:rPr>
              <a:t>	</a:t>
            </a:r>
            <a:r>
              <a:rPr lang="en-US" sz="1600" i="1" dirty="0" smtClean="0">
                <a:solidFill>
                  <a:srgbClr val="0070C0"/>
                </a:solidFill>
                <a:latin typeface="Century Gothic" pitchFamily="34" charset="0"/>
              </a:rPr>
              <a:t>  </a:t>
            </a:r>
            <a:endParaRPr lang="el-GR" sz="1600" i="1" dirty="0" smtClean="0">
              <a:solidFill>
                <a:srgbClr val="0070C0"/>
              </a:solidFill>
              <a:latin typeface="Century Gothic" pitchFamily="34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l-GR" sz="1600" i="1" dirty="0">
              <a:solidFill>
                <a:srgbClr val="0070C0"/>
              </a:solidFill>
              <a:latin typeface="Century Gothic" pitchFamily="34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endParaRPr lang="el-GR" sz="1600" i="1" dirty="0" smtClean="0">
              <a:solidFill>
                <a:srgbClr val="0070C0"/>
              </a:solidFill>
              <a:latin typeface="Century Gothic" pitchFamily="34" charset="0"/>
            </a:endParaRPr>
          </a:p>
        </p:txBody>
      </p:sp>
      <p:pic>
        <p:nvPicPr>
          <p:cNvPr id="16387" name="Image 2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1628800"/>
            <a:ext cx="1586012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/>
          </a:blip>
          <a:stretch>
            <a:fillRect/>
          </a:stretch>
        </p:blipFill>
        <p:spPr>
          <a:xfrm>
            <a:off x="107504" y="1844824"/>
            <a:ext cx="2520280" cy="90043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12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6" name="5 - Ορθογώνιο"/>
          <p:cNvSpPr/>
          <p:nvPr/>
        </p:nvSpPr>
        <p:spPr>
          <a:xfrm>
            <a:off x="4211960" y="6165304"/>
            <a:ext cx="493204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1200" b="1" i="1" dirty="0" smtClean="0">
                <a:solidFill>
                  <a:srgbClr val="0070C0"/>
                </a:solidFill>
                <a:latin typeface="Century Gothic" pitchFamily="34" charset="0"/>
              </a:rPr>
              <a:t>Βάσω Γιαννούλη</a:t>
            </a:r>
            <a:r>
              <a:rPr lang="el-GR" sz="1200" i="1" dirty="0" smtClean="0">
                <a:solidFill>
                  <a:srgbClr val="0070C0"/>
                </a:solidFill>
                <a:latin typeface="Century Gothic" pitchFamily="34" charset="0"/>
              </a:rPr>
              <a:t> </a:t>
            </a:r>
          </a:p>
          <a:p>
            <a:pPr algn="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1200" i="1" dirty="0" smtClean="0">
                <a:solidFill>
                  <a:srgbClr val="0070C0"/>
                </a:solidFill>
                <a:latin typeface="Century Gothic" pitchFamily="34" charset="0"/>
              </a:rPr>
              <a:t>Συντονίστρια του τομέα της Ανώτατης  Εκπαίδευσης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556792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el-GR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l-GR" sz="4000" dirty="0" smtClean="0">
                <a:solidFill>
                  <a:srgbClr val="FF0000"/>
                </a:solidFill>
                <a:latin typeface="Calibri" pitchFamily="34" charset="0"/>
              </a:rPr>
              <a:t>ΦΟΙΤΗΤΕΣ ΓΙΑ ΠΡΑΚΤΙΚΗ / ΣΠΟΥΔΕΣ </a:t>
            </a:r>
            <a:r>
              <a:rPr lang="el-GR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el-GR" dirty="0" smtClean="0">
                <a:solidFill>
                  <a:srgbClr val="FF0000"/>
                </a:solidFill>
                <a:latin typeface="Calibri" pitchFamily="34" charset="0"/>
              </a:rPr>
            </a:br>
            <a:endParaRPr lang="el-GR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895160"/>
            <a:ext cx="8496944" cy="3414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b="1" dirty="0" smtClean="0">
                <a:latin typeface="Calibri" pitchFamily="34" charset="0"/>
              </a:rPr>
              <a:t>ΠΡΙΝ</a:t>
            </a:r>
            <a:r>
              <a:rPr lang="el-GR" sz="2400" dirty="0" smtClean="0">
                <a:latin typeface="Calibri" pitchFamily="34" charset="0"/>
              </a:rPr>
              <a:t> ΤΗΝ ΕΝΑΡΞΗ ΤΗΣ ΠΕΡΙΟΔΟΥ  ΚΙΝΗΤΙΚΟΤΗΤΑΣ</a:t>
            </a:r>
          </a:p>
          <a:p>
            <a:r>
              <a:rPr lang="el-GR" sz="2400" dirty="0" smtClean="0">
                <a:latin typeface="Calibri" pitchFamily="34" charset="0"/>
              </a:rPr>
              <a:t>Υπογραφή σύμβασης μεταξύ Ιδρύματος Αποστολής και φοιτητή ( </a:t>
            </a:r>
            <a:r>
              <a:rPr lang="el-GR" sz="2400" u="sng" dirty="0" smtClean="0">
                <a:latin typeface="Calibri" pitchFamily="34" charset="0"/>
              </a:rPr>
              <a:t>πρωτότυπες υπογραφές και μονογραφές σε κάθε σελίδα </a:t>
            </a:r>
            <a:r>
              <a:rPr lang="el-GR" sz="2400" dirty="0" smtClean="0">
                <a:latin typeface="Calibri" pitchFamily="34" charset="0"/>
              </a:rPr>
              <a:t>)</a:t>
            </a:r>
          </a:p>
          <a:p>
            <a:r>
              <a:rPr lang="el-GR" sz="2400" dirty="0" smtClean="0">
                <a:latin typeface="Calibri" pitchFamily="34" charset="0"/>
              </a:rPr>
              <a:t>Υπογραφή της τριμερούς συμφωνίας μάθησης </a:t>
            </a:r>
          </a:p>
          <a:p>
            <a:r>
              <a:rPr lang="el-GR" sz="2400" dirty="0" smtClean="0">
                <a:latin typeface="Calibri" pitchFamily="34" charset="0"/>
              </a:rPr>
              <a:t>Καταβολή του </a:t>
            </a:r>
            <a:r>
              <a:rPr lang="el-GR" sz="2400" b="1" dirty="0" smtClean="0">
                <a:latin typeface="Calibri" pitchFamily="34" charset="0"/>
              </a:rPr>
              <a:t>80%</a:t>
            </a:r>
            <a:r>
              <a:rPr lang="el-GR" sz="2400" dirty="0" smtClean="0">
                <a:latin typeface="Calibri" pitchFamily="34" charset="0"/>
              </a:rPr>
              <a:t> της συνολικής επιχορήγησης </a:t>
            </a:r>
            <a:r>
              <a:rPr lang="el-GR" sz="2400" dirty="0" smtClean="0">
                <a:solidFill>
                  <a:srgbClr val="FF0000"/>
                </a:solidFill>
                <a:latin typeface="Calibri" pitchFamily="34" charset="0"/>
              </a:rPr>
              <a:t>πριν την έναρξη </a:t>
            </a:r>
            <a:r>
              <a:rPr lang="el-GR" sz="2400" dirty="0" smtClean="0">
                <a:latin typeface="Calibri" pitchFamily="34" charset="0"/>
              </a:rPr>
              <a:t>της περιόδου κινητικότητας</a:t>
            </a:r>
            <a:endParaRPr lang="el-GR" sz="2400" dirty="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27584" y="1484784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ΜΗΝΙΑΙΑ ΠΟΣΑ ΕΠΙΧΟΡΗΓΗΣΗΣ ΦΟΙΤΗΤΩΝ ΓΙΑ ΣΠΟΥΔΕΣ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95536" y="2780928"/>
            <a:ext cx="8229600" cy="3526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99592" y="1340768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ΜΗΝΙΑΙΑ ΠΟΣΑ ΕΠΙΧΟΡΗΓΗΣΗΣ ΦΟΙΤΗΤΩΝ ΓΙΑ ΠΡΑΚΤΙΚΗ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23528" y="2564904"/>
            <a:ext cx="8229600" cy="3740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412776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ΚΟΙΝΩΝΙΚΑ ΕΥΠΑΘΕΙΣ ΟΜΑΔΕΣ </a:t>
            </a:r>
            <a:endParaRPr lang="el-GR" sz="36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708920"/>
            <a:ext cx="8219256" cy="3746816"/>
          </a:xfrm>
        </p:spPr>
        <p:txBody>
          <a:bodyPr>
            <a:normAutofit fontScale="70000" lnSpcReduction="20000"/>
          </a:bodyPr>
          <a:lstStyle/>
          <a:p>
            <a:r>
              <a:rPr lang="el-GR" sz="3800" dirty="0" smtClean="0">
                <a:latin typeface="Calibri" pitchFamily="34" charset="0"/>
              </a:rPr>
              <a:t>Φοιτητές που </a:t>
            </a:r>
            <a:r>
              <a:rPr lang="el-GR" sz="3800" dirty="0" smtClean="0">
                <a:solidFill>
                  <a:srgbClr val="FF0000"/>
                </a:solidFill>
                <a:latin typeface="Calibri" pitchFamily="34" charset="0"/>
              </a:rPr>
              <a:t>δεν έχουν συμπληρώσει το 25</a:t>
            </a:r>
            <a:r>
              <a:rPr lang="el-GR" sz="3800" baseline="30000" dirty="0" smtClean="0">
                <a:solidFill>
                  <a:srgbClr val="FF0000"/>
                </a:solidFill>
                <a:latin typeface="Calibri" pitchFamily="34" charset="0"/>
              </a:rPr>
              <a:t>ο</a:t>
            </a:r>
            <a:r>
              <a:rPr lang="el-GR" sz="3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l-GR" sz="3800" dirty="0" smtClean="0">
                <a:latin typeface="Calibri" pitchFamily="34" charset="0"/>
              </a:rPr>
              <a:t>έτος της ηλικίας τους θα λαμβάνεται υπόψη το</a:t>
            </a:r>
            <a:r>
              <a:rPr lang="en-GB" sz="3800" dirty="0" smtClean="0">
                <a:latin typeface="Calibri" pitchFamily="34" charset="0"/>
              </a:rPr>
              <a:t>:</a:t>
            </a:r>
            <a:endParaRPr lang="el-GR" sz="38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3800" dirty="0" smtClean="0">
                <a:latin typeface="Calibri" pitchFamily="34" charset="0"/>
              </a:rPr>
              <a:t> Οικογενειακό και ατομικό εισόδημα αθροιστικά  έως </a:t>
            </a:r>
            <a:r>
              <a:rPr lang="el-GR" sz="3800" dirty="0" smtClean="0">
                <a:solidFill>
                  <a:srgbClr val="FF0000"/>
                </a:solidFill>
                <a:latin typeface="Calibri" pitchFamily="34" charset="0"/>
              </a:rPr>
              <a:t>9.000 ευρώ</a:t>
            </a:r>
            <a:endParaRPr lang="en-GB" sz="3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el-GR" sz="3800" dirty="0" smtClean="0">
              <a:latin typeface="Calibri" pitchFamily="34" charset="0"/>
            </a:endParaRPr>
          </a:p>
          <a:p>
            <a:r>
              <a:rPr lang="el-GR" sz="3800" dirty="0" smtClean="0">
                <a:latin typeface="Calibri" pitchFamily="34" charset="0"/>
              </a:rPr>
              <a:t>Φοιτητές που </a:t>
            </a:r>
            <a:r>
              <a:rPr lang="el-GR" sz="3800" dirty="0" smtClean="0">
                <a:solidFill>
                  <a:srgbClr val="FF0000"/>
                </a:solidFill>
                <a:latin typeface="Calibri" pitchFamily="34" charset="0"/>
              </a:rPr>
              <a:t>έχουν συμπληρώσει το 25</a:t>
            </a:r>
            <a:r>
              <a:rPr lang="el-GR" sz="3800" baseline="30000" dirty="0" smtClean="0">
                <a:solidFill>
                  <a:srgbClr val="FF0000"/>
                </a:solidFill>
                <a:latin typeface="Calibri" pitchFamily="34" charset="0"/>
              </a:rPr>
              <a:t>ο</a:t>
            </a:r>
            <a:r>
              <a:rPr lang="el-GR" sz="3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l-GR" sz="3800" dirty="0" smtClean="0">
                <a:latin typeface="Calibri" pitchFamily="34" charset="0"/>
              </a:rPr>
              <a:t>έτος της ηλικίας τους θα λαμβάνεται υπόψη  </a:t>
            </a:r>
            <a:r>
              <a:rPr lang="el-GR" sz="3800" b="1" dirty="0" smtClean="0">
                <a:latin typeface="Calibri" pitchFamily="34" charset="0"/>
              </a:rPr>
              <a:t>μόνο</a:t>
            </a:r>
            <a:r>
              <a:rPr lang="el-GR" sz="3800" dirty="0" smtClean="0">
                <a:latin typeface="Calibri" pitchFamily="34" charset="0"/>
              </a:rPr>
              <a:t> το</a:t>
            </a:r>
            <a:r>
              <a:rPr lang="en-GB" sz="3800" dirty="0" smtClean="0">
                <a:latin typeface="Calibri" pitchFamily="34" charset="0"/>
              </a:rPr>
              <a:t>:</a:t>
            </a:r>
          </a:p>
          <a:p>
            <a:pPr>
              <a:buFont typeface="Wingdings" pitchFamily="2" charset="2"/>
              <a:buChar char="Ø"/>
            </a:pPr>
            <a:r>
              <a:rPr lang="el-GR" sz="3800" dirty="0" smtClean="0">
                <a:latin typeface="Calibri" pitchFamily="34" charset="0"/>
              </a:rPr>
              <a:t>Ατομικό εισόδημα του φοιτητή έως </a:t>
            </a:r>
            <a:r>
              <a:rPr lang="el-GR" sz="3800" dirty="0" smtClean="0">
                <a:solidFill>
                  <a:srgbClr val="FF0000"/>
                </a:solidFill>
                <a:latin typeface="Calibri" pitchFamily="34" charset="0"/>
              </a:rPr>
              <a:t>9.000 ευρώ</a:t>
            </a:r>
            <a:endParaRPr lang="en-GB" sz="3800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en-GB" dirty="0" smtClean="0">
              <a:latin typeface="Calibri" pitchFamily="34" charset="0"/>
            </a:endParaRP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1340768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ΠΟΛΥΤΕΚΝΟΙ </a:t>
            </a:r>
            <a:endParaRPr lang="el-GR" sz="36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288" y="2924945"/>
            <a:ext cx="8229600" cy="3744417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l-GR" sz="3100" dirty="0" smtClean="0">
                <a:latin typeface="Calibri" pitchFamily="34" charset="0"/>
              </a:rPr>
              <a:t>Φοιτητές που </a:t>
            </a:r>
            <a:r>
              <a:rPr lang="el-GR" sz="3100" dirty="0" smtClean="0">
                <a:solidFill>
                  <a:srgbClr val="FF0000"/>
                </a:solidFill>
                <a:latin typeface="Calibri" pitchFamily="34" charset="0"/>
              </a:rPr>
              <a:t>δεν έχουν συμπληρώσει το 25</a:t>
            </a:r>
            <a:r>
              <a:rPr lang="el-GR" sz="3100" baseline="30000" dirty="0" smtClean="0">
                <a:solidFill>
                  <a:srgbClr val="FF0000"/>
                </a:solidFill>
                <a:latin typeface="Calibri" pitchFamily="34" charset="0"/>
              </a:rPr>
              <a:t>ο</a:t>
            </a:r>
            <a:r>
              <a:rPr lang="el-GR" sz="31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l-GR" sz="3100" dirty="0" smtClean="0">
                <a:latin typeface="Calibri" pitchFamily="34" charset="0"/>
              </a:rPr>
              <a:t>έτος της ηλικίας τους θα λαμβάνεται υπόψη το</a:t>
            </a:r>
            <a:r>
              <a:rPr lang="en-GB" sz="3100" dirty="0" smtClean="0">
                <a:latin typeface="Calibri" pitchFamily="34" charset="0"/>
              </a:rPr>
              <a:t>:</a:t>
            </a:r>
            <a:endParaRPr lang="el-GR" sz="31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latin typeface="Calibri" pitchFamily="34" charset="0"/>
              </a:rPr>
              <a:t>Οικογενειακό και ατομικό εισόδημα αθροιστικά έως </a:t>
            </a:r>
            <a:r>
              <a:rPr lang="el-GR" sz="3100" dirty="0" smtClean="0">
                <a:solidFill>
                  <a:srgbClr val="FF0000"/>
                </a:solidFill>
                <a:latin typeface="Calibri" pitchFamily="34" charset="0"/>
              </a:rPr>
              <a:t>22.000 ευρώ</a:t>
            </a:r>
          </a:p>
          <a:p>
            <a:pPr>
              <a:buNone/>
            </a:pPr>
            <a:endParaRPr lang="el-GR" sz="31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3100" dirty="0" smtClean="0">
                <a:latin typeface="Calibri" pitchFamily="34" charset="0"/>
              </a:rPr>
              <a:t>Φοιτητές που </a:t>
            </a:r>
            <a:r>
              <a:rPr lang="el-GR" sz="3100" dirty="0" smtClean="0">
                <a:solidFill>
                  <a:srgbClr val="FF0000"/>
                </a:solidFill>
                <a:latin typeface="Calibri" pitchFamily="34" charset="0"/>
              </a:rPr>
              <a:t>έχουν συμπληρώσει το 25</a:t>
            </a:r>
            <a:r>
              <a:rPr lang="el-GR" sz="3100" baseline="30000" dirty="0" smtClean="0">
                <a:solidFill>
                  <a:srgbClr val="FF0000"/>
                </a:solidFill>
                <a:latin typeface="Calibri" pitchFamily="34" charset="0"/>
              </a:rPr>
              <a:t>ο</a:t>
            </a:r>
            <a:r>
              <a:rPr lang="el-GR" sz="31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l-GR" sz="3100" dirty="0" smtClean="0">
                <a:latin typeface="Calibri" pitchFamily="34" charset="0"/>
              </a:rPr>
              <a:t>έτος της ηλικίας τους θα λαμβάνεται </a:t>
            </a:r>
            <a:r>
              <a:rPr lang="el-GR" sz="3100" b="1" dirty="0" smtClean="0">
                <a:latin typeface="Calibri" pitchFamily="34" charset="0"/>
              </a:rPr>
              <a:t>μόνο </a:t>
            </a:r>
            <a:r>
              <a:rPr lang="el-GR" sz="3100" dirty="0" smtClean="0">
                <a:latin typeface="Calibri" pitchFamily="34" charset="0"/>
              </a:rPr>
              <a:t>υπόψη το</a:t>
            </a:r>
            <a:r>
              <a:rPr lang="en-GB" sz="3100" dirty="0" smtClean="0">
                <a:latin typeface="Calibri" pitchFamily="34" charset="0"/>
              </a:rPr>
              <a:t>:</a:t>
            </a:r>
            <a:endParaRPr lang="el-GR" sz="31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l-GR" sz="3100" dirty="0" smtClean="0">
                <a:latin typeface="Calibri" pitchFamily="34" charset="0"/>
              </a:rPr>
              <a:t>Ατομικό εισόδημα έως </a:t>
            </a:r>
            <a:r>
              <a:rPr lang="el-GR" sz="3100" dirty="0" smtClean="0">
                <a:solidFill>
                  <a:srgbClr val="FF0000"/>
                </a:solidFill>
                <a:latin typeface="Calibri" pitchFamily="34" charset="0"/>
              </a:rPr>
              <a:t>9.000 ευρώ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340768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ΤΟΥΡΚΙΑ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27584" y="2492896"/>
            <a:ext cx="7776864" cy="3746816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libri" pitchFamily="34" charset="0"/>
              </a:rPr>
              <a:t>Οι Φοιτητές για σπουδές ή πρακτική άσκηση έχουν την υποχρέωση πλήρους ασφαλιστικής κάλυψης.</a:t>
            </a:r>
          </a:p>
          <a:p>
            <a:r>
              <a:rPr lang="el-GR" sz="2400" dirty="0" smtClean="0">
                <a:latin typeface="Calibri" pitchFamily="34" charset="0"/>
              </a:rPr>
              <a:t>Σπουδές: η μετάφραση στην Τουρκική γλώσσα θα γίνεται από το Ίδρυμα Υποδοχής</a:t>
            </a:r>
          </a:p>
          <a:p>
            <a:r>
              <a:rPr lang="el-GR" sz="2400" dirty="0" smtClean="0">
                <a:latin typeface="Calibri" pitchFamily="34" charset="0"/>
              </a:rPr>
              <a:t>Πρακτική: η μετάφραση στην Τουρκική γλώσσα θα γίνεται από συμβολαιογράφο στην Τουρκία</a:t>
            </a:r>
          </a:p>
          <a:p>
            <a:pPr algn="just"/>
            <a:r>
              <a:rPr lang="el-GR" sz="2400" dirty="0" smtClean="0">
                <a:latin typeface="Calibri" pitchFamily="34" charset="0"/>
              </a:rPr>
              <a:t>Οι φοιτητές να επικοινωνούν με το Ίδρυμα ή τον Οργανισμό Υποδοχής για πληροφορίες σχετικά με </a:t>
            </a:r>
            <a:r>
              <a:rPr lang="en-GB" sz="2400" dirty="0" smtClean="0">
                <a:latin typeface="Calibri" pitchFamily="34" charset="0"/>
              </a:rPr>
              <a:t>VISA </a:t>
            </a:r>
            <a:r>
              <a:rPr lang="el-GR" sz="2400" dirty="0" smtClean="0">
                <a:latin typeface="Calibri" pitchFamily="34" charset="0"/>
              </a:rPr>
              <a:t>και άδεια παραμονής.</a:t>
            </a:r>
          </a:p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340768"/>
            <a:ext cx="7239000" cy="1512168"/>
          </a:xfrm>
        </p:spPr>
        <p:txBody>
          <a:bodyPr/>
          <a:lstStyle/>
          <a:p>
            <a:pPr algn="ctr"/>
            <a:r>
              <a:rPr lang="el-GR" sz="3600" dirty="0" smtClean="0">
                <a:latin typeface="Comic Sans MS" pitchFamily="66" charset="0"/>
              </a:rPr>
              <a:t>Κ</a:t>
            </a:r>
            <a:r>
              <a:rPr lang="el-GR" sz="3600" dirty="0" smtClean="0">
                <a:solidFill>
                  <a:srgbClr val="FF0000"/>
                </a:solidFill>
                <a:latin typeface="Comic Sans MS" pitchFamily="66" charset="0"/>
              </a:rPr>
              <a:t>Ι</a:t>
            </a:r>
            <a:r>
              <a:rPr lang="el-GR" sz="3600" dirty="0" smtClean="0">
                <a:latin typeface="Comic Sans MS" pitchFamily="66" charset="0"/>
              </a:rPr>
              <a:t>Ν</a:t>
            </a:r>
            <a:r>
              <a:rPr lang="el-GR" sz="3600" dirty="0" smtClean="0">
                <a:solidFill>
                  <a:srgbClr val="00B050"/>
                </a:solidFill>
                <a:latin typeface="Comic Sans MS" pitchFamily="66" charset="0"/>
              </a:rPr>
              <a:t>Η</a:t>
            </a:r>
            <a:r>
              <a:rPr lang="el-GR" sz="3600" dirty="0" smtClean="0">
                <a:latin typeface="Comic Sans MS" pitchFamily="66" charset="0"/>
              </a:rPr>
              <a:t>Τ</a:t>
            </a:r>
            <a:r>
              <a:rPr lang="en-US" sz="3600" dirty="0" smtClean="0">
                <a:solidFill>
                  <a:srgbClr val="FF3399"/>
                </a:solidFill>
                <a:latin typeface="Comic Sans MS" pitchFamily="66" charset="0"/>
              </a:rPr>
              <a:t>I</a:t>
            </a:r>
            <a:r>
              <a:rPr lang="el-GR" sz="3600" dirty="0" smtClean="0">
                <a:latin typeface="Comic Sans MS" pitchFamily="66" charset="0"/>
              </a:rPr>
              <a:t>Κ</a:t>
            </a:r>
            <a:r>
              <a:rPr lang="el-GR" sz="3600" dirty="0" smtClean="0">
                <a:solidFill>
                  <a:schemeClr val="accent5"/>
                </a:solidFill>
                <a:latin typeface="Comic Sans MS" pitchFamily="66" charset="0"/>
              </a:rPr>
              <a:t>Ο</a:t>
            </a:r>
            <a:r>
              <a:rPr lang="el-GR" sz="3600" dirty="0" smtClean="0">
                <a:latin typeface="Comic Sans MS" pitchFamily="66" charset="0"/>
              </a:rPr>
              <a:t>Τ</a:t>
            </a:r>
            <a:r>
              <a:rPr lang="el-GR" sz="3600" dirty="0" smtClean="0">
                <a:solidFill>
                  <a:srgbClr val="FFFF00"/>
                </a:solidFill>
                <a:latin typeface="Comic Sans MS" pitchFamily="66" charset="0"/>
              </a:rPr>
              <a:t>Η</a:t>
            </a:r>
            <a:r>
              <a:rPr lang="el-GR" sz="3600" dirty="0" smtClean="0">
                <a:latin typeface="Comic Sans MS" pitchFamily="66" charset="0"/>
              </a:rPr>
              <a:t>Τ</a:t>
            </a:r>
            <a:r>
              <a:rPr lang="el-GR" sz="3600" dirty="0" smtClean="0">
                <a:solidFill>
                  <a:srgbClr val="FF33CC"/>
                </a:solidFill>
                <a:latin typeface="Comic Sans MS" pitchFamily="66" charset="0"/>
              </a:rPr>
              <a:t>Α</a:t>
            </a:r>
            <a:r>
              <a:rPr lang="el-GR" sz="3600" dirty="0" smtClean="0">
                <a:latin typeface="Comic Sans MS" pitchFamily="66" charset="0"/>
              </a:rPr>
              <a:t> Π</a:t>
            </a:r>
            <a:r>
              <a:rPr lang="el-GR" sz="3600" dirty="0" smtClean="0">
                <a:solidFill>
                  <a:srgbClr val="CC3399"/>
                </a:solidFill>
                <a:latin typeface="Comic Sans MS" pitchFamily="66" charset="0"/>
              </a:rPr>
              <a:t>Ρ</a:t>
            </a:r>
            <a:r>
              <a:rPr lang="el-GR" sz="3600" dirty="0" smtClean="0">
                <a:latin typeface="Comic Sans MS" pitchFamily="66" charset="0"/>
              </a:rPr>
              <a:t>Ο</a:t>
            </a:r>
            <a:r>
              <a:rPr lang="el-GR" sz="3600" dirty="0" smtClean="0">
                <a:solidFill>
                  <a:srgbClr val="FF0000"/>
                </a:solidFill>
                <a:latin typeface="Comic Sans MS" pitchFamily="66" charset="0"/>
              </a:rPr>
              <a:t>Σ</a:t>
            </a:r>
            <a:r>
              <a:rPr lang="el-GR" sz="3600" dirty="0" smtClean="0">
                <a:latin typeface="Comic Sans MS" pitchFamily="66" charset="0"/>
              </a:rPr>
              <a:t>Ω</a:t>
            </a:r>
            <a:r>
              <a:rPr lang="el-GR" sz="3600" dirty="0" smtClean="0">
                <a:solidFill>
                  <a:srgbClr val="FFFF00"/>
                </a:solidFill>
                <a:latin typeface="Comic Sans MS" pitchFamily="66" charset="0"/>
              </a:rPr>
              <a:t>Π</a:t>
            </a:r>
            <a:r>
              <a:rPr lang="el-GR" sz="3600" dirty="0" smtClean="0">
                <a:latin typeface="Comic Sans MS" pitchFamily="66" charset="0"/>
              </a:rPr>
              <a:t>Ι</a:t>
            </a:r>
            <a:r>
              <a:rPr lang="el-GR" sz="3600" dirty="0" smtClean="0">
                <a:solidFill>
                  <a:srgbClr val="00B050"/>
                </a:solidFill>
                <a:latin typeface="Comic Sans MS" pitchFamily="66" charset="0"/>
              </a:rPr>
              <a:t>Κ</a:t>
            </a:r>
            <a:r>
              <a:rPr lang="el-GR" sz="3600" dirty="0" smtClean="0">
                <a:latin typeface="Comic Sans MS" pitchFamily="66" charset="0"/>
              </a:rPr>
              <a:t>Ο</a:t>
            </a:r>
            <a:r>
              <a:rPr lang="el-GR" sz="3600" dirty="0" smtClean="0">
                <a:solidFill>
                  <a:srgbClr val="00B0F0"/>
                </a:solidFill>
                <a:latin typeface="Comic Sans MS" pitchFamily="66" charset="0"/>
              </a:rPr>
              <a:t>Υ</a:t>
            </a:r>
            <a:endParaRPr lang="el-GR" dirty="0"/>
          </a:p>
        </p:txBody>
      </p:sp>
      <p:pic>
        <p:nvPicPr>
          <p:cNvPr id="4" name="Image 2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2915816" y="3068960"/>
            <a:ext cx="2514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71600" y="1412776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ΚΙΝΗΤΙΚΟΤΗΤΑ ΠΡΟΣΩΠΙΚΟΥ ΓΙΑ ΔΙΔΑΣΚΑΛΙΑ / ΕΠΙΜΟΡΦΩΣΗ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636912"/>
            <a:ext cx="7787208" cy="3818824"/>
          </a:xfrm>
        </p:spPr>
        <p:txBody>
          <a:bodyPr/>
          <a:lstStyle/>
          <a:p>
            <a:endParaRPr lang="el-GR" dirty="0" smtClean="0"/>
          </a:p>
          <a:p>
            <a:r>
              <a:rPr lang="el-GR" sz="2400" dirty="0" smtClean="0">
                <a:latin typeface="Calibri" pitchFamily="34" charset="0"/>
              </a:rPr>
              <a:t>80% προχρηματοδότηση </a:t>
            </a:r>
          </a:p>
          <a:p>
            <a:endParaRPr lang="el-GR" sz="2400" dirty="0" smtClean="0">
              <a:latin typeface="Calibri" pitchFamily="34" charset="0"/>
            </a:endParaRPr>
          </a:p>
          <a:p>
            <a:pPr algn="just"/>
            <a:r>
              <a:rPr lang="el-GR" sz="2400" dirty="0" smtClean="0">
                <a:latin typeface="Calibri" pitchFamily="34" charset="0"/>
              </a:rPr>
              <a:t>20% κατά την επιστροφή του και αφού έχει υποβάλλει την Τελική Έκθεση Συμμετέχοντα στο </a:t>
            </a:r>
            <a:r>
              <a:rPr lang="en-GB" sz="2400" dirty="0" smtClean="0">
                <a:latin typeface="Calibri" pitchFamily="34" charset="0"/>
              </a:rPr>
              <a:t>Mobility Tool</a:t>
            </a:r>
            <a:r>
              <a:rPr lang="el-GR" sz="2400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  <a:p>
            <a:endParaRPr lang="el-GR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1340768"/>
            <a:ext cx="7992888" cy="1143000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ΚΙΝΗΤΙΚΟΤΗΤΑ ΠΡΟΣΩΠΙΚΟΥ ΓΙΑ ΔΙΔΑΣΚΑΛΙΑ / ΕΠΙΜΟΡΦΩΣΗ</a:t>
            </a:r>
            <a:endParaRPr lang="el-GR" sz="3600" dirty="0"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2936"/>
            <a:ext cx="7239000" cy="3602800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   </a:t>
            </a:r>
            <a:r>
              <a:rPr lang="el-GR" sz="2400" dirty="0" smtClean="0">
                <a:latin typeface="Calibri" pitchFamily="34" charset="0"/>
              </a:rPr>
              <a:t>Συνολική διάρκεια περιόδου κινητικότητας 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>
                <a:solidFill>
                  <a:srgbClr val="FF0000"/>
                </a:solidFill>
                <a:latin typeface="Calibri" pitchFamily="34" charset="0"/>
              </a:rPr>
              <a:t>2 διαδοχικές </a:t>
            </a:r>
            <a:r>
              <a:rPr lang="el-GR" sz="2400" dirty="0" smtClean="0">
                <a:latin typeface="Calibri" pitchFamily="34" charset="0"/>
              </a:rPr>
              <a:t>ημέρες έως 2 μήνες</a:t>
            </a:r>
          </a:p>
          <a:p>
            <a:pPr>
              <a:buNone/>
            </a:pPr>
            <a:r>
              <a:rPr lang="el-GR" sz="2400" dirty="0" smtClean="0">
                <a:latin typeface="Calibri" pitchFamily="34" charset="0"/>
              </a:rPr>
              <a:t>    </a:t>
            </a:r>
          </a:p>
          <a:p>
            <a:pPr>
              <a:buNone/>
            </a:pPr>
            <a:r>
              <a:rPr lang="el-GR" sz="2400" dirty="0" smtClean="0">
                <a:latin typeface="Calibri" pitchFamily="34" charset="0"/>
              </a:rPr>
              <a:t>	Ελάχιστη διάρκεια διδασκαλίας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>
                <a:latin typeface="Calibri" pitchFamily="34" charset="0"/>
              </a:rPr>
              <a:t>8 ώρες ανά εβδομάδα</a:t>
            </a:r>
            <a:endParaRPr lang="en-GB" sz="2400" dirty="0" smtClean="0">
              <a:latin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2400" dirty="0" smtClean="0">
                <a:latin typeface="Calibri" pitchFamily="34" charset="0"/>
              </a:rPr>
              <a:t>Για τις επιπλέον ημέρες πέραν της μίας εβδομάδας υπολογίζεται αναλογία ωρών </a:t>
            </a:r>
          </a:p>
          <a:p>
            <a:pPr>
              <a:buFont typeface="Arial" pitchFamily="34" charset="0"/>
              <a:buChar char="•"/>
            </a:pPr>
            <a:endParaRPr lang="el-GR" dirty="0" smtClean="0"/>
          </a:p>
          <a:p>
            <a:pPr>
              <a:buFont typeface="Arial" pitchFamily="34" charset="0"/>
              <a:buChar char="•"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1340768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ΔΑΠΑΝΕΣ ΤΑΞΙΔΙΟΥ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708920"/>
            <a:ext cx="8291264" cy="3746816"/>
          </a:xfrm>
          <a:solidFill>
            <a:schemeClr val="bg2"/>
          </a:solidFill>
        </p:spPr>
        <p:txBody>
          <a:bodyPr/>
          <a:lstStyle/>
          <a:p>
            <a:pPr marL="1588" indent="15875">
              <a:buNone/>
              <a:defRPr/>
            </a:pPr>
            <a:r>
              <a:rPr lang="el-GR" sz="2400" dirty="0" smtClean="0">
                <a:latin typeface="Calibri" pitchFamily="34" charset="0"/>
              </a:rPr>
              <a:t>Διαδικτυακό εργαλείο υπολογισμού χιλιομετρικής  απόστασης:</a:t>
            </a:r>
          </a:p>
          <a:p>
            <a:pPr marL="1588" indent="15875">
              <a:buNone/>
              <a:defRPr/>
            </a:pPr>
            <a:endParaRPr lang="el-GR" sz="2400" dirty="0" smtClean="0">
              <a:latin typeface="Calibri" pitchFamily="34" charset="0"/>
            </a:endParaRPr>
          </a:p>
          <a:p>
            <a:pPr marL="1588" indent="15875" algn="just">
              <a:buNone/>
              <a:tabLst>
                <a:tab pos="0" algn="l"/>
              </a:tabLst>
              <a:defRPr/>
            </a:pPr>
            <a:r>
              <a:rPr lang="el-GR" sz="2400" b="1" u="sng" dirty="0" smtClean="0">
                <a:solidFill>
                  <a:srgbClr val="0F5494"/>
                </a:solidFill>
                <a:latin typeface="Calibri" pitchFamily="34" charset="0"/>
                <a:cs typeface="Arial" charset="0"/>
                <a:hlinkClick r:id="rId4"/>
              </a:rPr>
              <a:t>http://ec.europa.eu/programmes/erasmus-plus/tools/distance_en.htm</a:t>
            </a:r>
            <a:endParaRPr lang="el-GR" sz="2400" b="1" u="sng" dirty="0" smtClean="0">
              <a:solidFill>
                <a:srgbClr val="0F5494"/>
              </a:solidFill>
              <a:latin typeface="Calibri" pitchFamily="34" charset="0"/>
              <a:cs typeface="Arial" charset="0"/>
            </a:endParaRPr>
          </a:p>
          <a:p>
            <a:pPr marL="1588" indent="15875">
              <a:buNone/>
              <a:tabLst>
                <a:tab pos="0" algn="l"/>
              </a:tabLst>
              <a:defRPr/>
            </a:pPr>
            <a:endParaRPr lang="el-GR" sz="2400" b="1" u="sng" dirty="0" smtClean="0">
              <a:solidFill>
                <a:srgbClr val="0F5494"/>
              </a:solidFill>
              <a:latin typeface="Calibri" pitchFamily="34" charset="0"/>
              <a:cs typeface="Arial" charset="0"/>
            </a:endParaRPr>
          </a:p>
          <a:p>
            <a:pPr marL="1588" indent="15875">
              <a:buNone/>
              <a:tabLst>
                <a:tab pos="0" algn="l"/>
              </a:tabLst>
              <a:defRPr/>
            </a:pPr>
            <a:endParaRPr lang="el-GR" sz="1900" b="1" u="sng" dirty="0" smtClean="0">
              <a:solidFill>
                <a:srgbClr val="0F5494"/>
              </a:solidFill>
              <a:latin typeface="Verdana" pitchFamily="34" charset="0"/>
              <a:cs typeface="Arial" charset="0"/>
            </a:endParaRPr>
          </a:p>
          <a:p>
            <a:pPr marL="1588" indent="15875">
              <a:buNone/>
              <a:tabLst>
                <a:tab pos="0" algn="l"/>
              </a:tabLst>
              <a:defRPr/>
            </a:pPr>
            <a:r>
              <a:rPr lang="el-GR" sz="1900" b="1" u="sng" dirty="0" smtClean="0">
                <a:solidFill>
                  <a:srgbClr val="0F5494"/>
                </a:solidFill>
                <a:latin typeface="Verdana" pitchFamily="34" charset="0"/>
                <a:cs typeface="Arial" charset="0"/>
                <a:hlinkClick r:id="rId4"/>
              </a:rPr>
              <a:t> </a:t>
            </a:r>
          </a:p>
          <a:p>
            <a:pPr>
              <a:buNone/>
            </a:pP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1628800"/>
            <a:ext cx="663508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>
                <a:solidFill>
                  <a:srgbClr val="FF0000"/>
                </a:solidFill>
              </a:rPr>
              <a:t>   </a:t>
            </a:r>
            <a:r>
              <a:rPr lang="el-GR" sz="4000" dirty="0" smtClean="0">
                <a:solidFill>
                  <a:srgbClr val="FF0000"/>
                </a:solidFill>
                <a:latin typeface="Calibri" pitchFamily="34" charset="0"/>
              </a:rPr>
              <a:t>ΣΥΜΒΑΣΗ ΕΠΙΧΟΡΗΓΗΣΗΣ</a:t>
            </a:r>
            <a:r>
              <a:rPr lang="en-GB" sz="40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l-GR" sz="4000" dirty="0" smtClean="0">
                <a:solidFill>
                  <a:srgbClr val="FF0000"/>
                </a:solidFill>
                <a:latin typeface="Calibri" pitchFamily="34" charset="0"/>
              </a:rPr>
              <a:t>ΙΔΡΥΜΑΤΟΣ</a:t>
            </a:r>
            <a:endParaRPr lang="el-GR" sz="4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140968"/>
            <a:ext cx="8219256" cy="3314768"/>
          </a:xfrm>
        </p:spPr>
        <p:txBody>
          <a:bodyPr>
            <a:normAutofit/>
          </a:bodyPr>
          <a:lstStyle/>
          <a:p>
            <a:r>
              <a:rPr lang="el-GR" sz="2400" b="1" dirty="0" smtClean="0">
                <a:latin typeface="Calibri" pitchFamily="34" charset="0"/>
              </a:rPr>
              <a:t>16μηνης</a:t>
            </a:r>
            <a:r>
              <a:rPr lang="el-GR" sz="2400" dirty="0" smtClean="0">
                <a:latin typeface="Calibri" pitchFamily="34" charset="0"/>
              </a:rPr>
              <a:t> διάρκειας</a:t>
            </a:r>
          </a:p>
          <a:p>
            <a:pPr>
              <a:buNone/>
            </a:pPr>
            <a:r>
              <a:rPr lang="el-GR" sz="2400" dirty="0" smtClean="0">
                <a:latin typeface="Calibri" pitchFamily="34" charset="0"/>
              </a:rPr>
              <a:t>Κινητικότητα φοιτητών και προσωπικού έως 30/09/ΧΧΧΧ</a:t>
            </a:r>
          </a:p>
          <a:p>
            <a:pPr>
              <a:buNone/>
            </a:pPr>
            <a:endParaRPr lang="el-GR" sz="2400" dirty="0" smtClean="0">
              <a:latin typeface="Calibri" pitchFamily="34" charset="0"/>
            </a:endParaRPr>
          </a:p>
          <a:p>
            <a:r>
              <a:rPr lang="el-GR" sz="2400" b="1" dirty="0" smtClean="0">
                <a:latin typeface="Calibri" pitchFamily="34" charset="0"/>
              </a:rPr>
              <a:t>24μηνης</a:t>
            </a:r>
            <a:r>
              <a:rPr lang="el-GR" sz="2400" dirty="0" smtClean="0">
                <a:latin typeface="Calibri" pitchFamily="34" charset="0"/>
              </a:rPr>
              <a:t> διάρκειας</a:t>
            </a:r>
          </a:p>
          <a:p>
            <a:pPr>
              <a:buNone/>
            </a:pPr>
            <a:r>
              <a:rPr lang="el-GR" sz="2400" dirty="0" smtClean="0">
                <a:latin typeface="Calibri" pitchFamily="34" charset="0"/>
              </a:rPr>
              <a:t>Κινητικότητα φοιτητών και προσωπικού έως 31/05/ΧΧΧΧ</a:t>
            </a:r>
          </a:p>
          <a:p>
            <a:pPr>
              <a:buNone/>
            </a:pPr>
            <a:endParaRPr lang="el-GR" dirty="0" smtClean="0">
              <a:latin typeface="Calibri" pitchFamily="34" charset="0"/>
            </a:endParaRPr>
          </a:p>
          <a:p>
            <a:pPr>
              <a:buNone/>
            </a:pPr>
            <a:endParaRPr lang="el-GR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229600" cy="1143000"/>
          </a:xfrm>
        </p:spPr>
        <p:txBody>
          <a:bodyPr>
            <a:normAutofit/>
          </a:bodyPr>
          <a:lstStyle/>
          <a:p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ΔΑΠΑΝΕΣ ΤΑΞΙΔΙΟΥ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libri" pitchFamily="34" charset="0"/>
              </a:rPr>
              <a:t>Το ποσό της επιχορήγησης θα καταβάλλεται ως κατ’ αποκοπή ποσό και όχι βάσει πραγματικής </a:t>
            </a:r>
            <a:r>
              <a:rPr lang="el-GR" sz="2400" dirty="0" smtClean="0">
                <a:latin typeface="Calibri" pitchFamily="34" charset="0"/>
              </a:rPr>
              <a:t>δαπάνης</a:t>
            </a:r>
            <a:endParaRPr lang="en-GB" sz="2400" dirty="0" smtClean="0">
              <a:latin typeface="Calibri" pitchFamily="34" charset="0"/>
            </a:endParaRPr>
          </a:p>
          <a:p>
            <a:pPr>
              <a:buNone/>
            </a:pPr>
            <a:endParaRPr lang="el-GR" sz="2400" dirty="0" smtClean="0">
              <a:latin typeface="Calibri" pitchFamily="34" charset="0"/>
            </a:endParaRPr>
          </a:p>
          <a:p>
            <a:pPr algn="just"/>
            <a:r>
              <a:rPr lang="el-GR" sz="2400" dirty="0" smtClean="0">
                <a:latin typeface="Calibri" pitchFamily="34" charset="0"/>
              </a:rPr>
              <a:t>θα πρέπει να διατηρούνται οι κάρτες επιβίβασης / εισιτήρια όπου θα αναγράφεται ο τόπος αναχώρησης και ο τόπος μετάβασης</a:t>
            </a:r>
          </a:p>
          <a:p>
            <a:pPr>
              <a:buNone/>
            </a:pPr>
            <a:endParaRPr lang="el-GR" sz="2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/>
          </p:cNvSpPr>
          <p:nvPr/>
        </p:nvSpPr>
        <p:spPr bwMode="auto">
          <a:xfrm>
            <a:off x="395536" y="5805264"/>
            <a:ext cx="849763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l-GR" sz="1800" i="1" dirty="0">
                <a:solidFill>
                  <a:schemeClr val="hlink"/>
                </a:solidFill>
                <a:latin typeface="Verdana" pitchFamily="34" charset="0"/>
              </a:rPr>
              <a:t>			</a:t>
            </a:r>
            <a:r>
              <a:rPr lang="el-GR" sz="1800" i="1" dirty="0" smtClean="0">
                <a:solidFill>
                  <a:schemeClr val="hlink"/>
                </a:solidFill>
                <a:latin typeface="Verdana" pitchFamily="34" charset="0"/>
              </a:rPr>
              <a:t>Βάσω Γιαννούλη, </a:t>
            </a:r>
            <a:r>
              <a:rPr lang="en-GB" sz="1800" i="1" dirty="0" err="1" smtClean="0">
                <a:solidFill>
                  <a:schemeClr val="hlink"/>
                </a:solidFill>
                <a:latin typeface="Verdana" pitchFamily="34" charset="0"/>
              </a:rPr>
              <a:t>vgiannouli</a:t>
            </a:r>
            <a:r>
              <a:rPr lang="el-GR" sz="1800" i="1" dirty="0" smtClean="0">
                <a:solidFill>
                  <a:schemeClr val="hlink"/>
                </a:solidFill>
                <a:latin typeface="Verdana" pitchFamily="34" charset="0"/>
              </a:rPr>
              <a:t>@</a:t>
            </a:r>
            <a:r>
              <a:rPr lang="en-GB" sz="1800" i="1" dirty="0" smtClean="0">
                <a:solidFill>
                  <a:schemeClr val="hlink"/>
                </a:solidFill>
                <a:latin typeface="Verdana" pitchFamily="34" charset="0"/>
              </a:rPr>
              <a:t>iky.gr</a:t>
            </a:r>
            <a:endParaRPr lang="el-GR" sz="1600" b="1" i="1" dirty="0">
              <a:solidFill>
                <a:schemeClr val="hlink"/>
              </a:solidFill>
              <a:latin typeface="Verdana" pitchFamily="34" charset="0"/>
            </a:endParaRP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683568" y="1628800"/>
            <a:ext cx="6840537" cy="3887886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chemeClr val="accent1"/>
              </a:gs>
              <a:gs pos="100000">
                <a:srgbClr val="FFFFFF"/>
              </a:gs>
            </a:gsLst>
            <a:lin ang="2700000" scaled="1"/>
          </a:gra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l-GR" sz="4400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Σας </a:t>
            </a:r>
          </a:p>
          <a:p>
            <a:pPr algn="ctr">
              <a:defRPr/>
            </a:pPr>
            <a:r>
              <a:rPr lang="el-GR" sz="4400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ευχαριστώ πολύ</a:t>
            </a:r>
          </a:p>
          <a:p>
            <a:pPr algn="ctr">
              <a:defRPr/>
            </a:pPr>
            <a:r>
              <a:rPr lang="el-GR" sz="4400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για την</a:t>
            </a:r>
          </a:p>
          <a:p>
            <a:pPr algn="ctr">
              <a:defRPr/>
            </a:pPr>
            <a:r>
              <a:rPr lang="el-GR" sz="4400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 προσοχή σας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1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239000" cy="1296144"/>
          </a:xfrm>
        </p:spPr>
        <p:txBody>
          <a:bodyPr/>
          <a:lstStyle/>
          <a:p>
            <a:pPr algn="l"/>
            <a:r>
              <a:rPr lang="en-GB" dirty="0" smtClean="0">
                <a:solidFill>
                  <a:srgbClr val="FF0000"/>
                </a:solidFill>
              </a:rPr>
              <a:t>		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   </a:t>
            </a:r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ΠΡΟΣΟΧΗ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708920"/>
            <a:ext cx="8435280" cy="3746816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libri" pitchFamily="34" charset="0"/>
              </a:rPr>
              <a:t>Η 24μηνη διάρκεια της Σύμβασης επιτρέπει μετακινήσεις έως </a:t>
            </a:r>
            <a:r>
              <a:rPr lang="el-GR" sz="2400" b="1" dirty="0" smtClean="0">
                <a:latin typeface="Calibri" pitchFamily="34" charset="0"/>
              </a:rPr>
              <a:t>31/05/ΧΧΧΧ </a:t>
            </a:r>
            <a:r>
              <a:rPr lang="el-GR" sz="2400" dirty="0" smtClean="0">
                <a:latin typeface="Calibri" pitchFamily="34" charset="0"/>
              </a:rPr>
              <a:t>(εκάστου έτους)</a:t>
            </a:r>
            <a:r>
              <a:rPr lang="el-GR" sz="2400" b="1" dirty="0" smtClean="0">
                <a:latin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</a:rPr>
              <a:t> σε</a:t>
            </a:r>
            <a:r>
              <a:rPr lang="en-GB" sz="2400" dirty="0" smtClean="0">
                <a:latin typeface="Calibri" pitchFamily="34" charset="0"/>
              </a:rPr>
              <a:t>: 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 smtClean="0">
                <a:latin typeface="Calibri" pitchFamily="34" charset="0"/>
              </a:rPr>
              <a:t>Φοιτητές για Πρακτική Άσκηση</a:t>
            </a:r>
          </a:p>
          <a:p>
            <a:pPr>
              <a:buFont typeface="Wingdings" pitchFamily="2" charset="2"/>
              <a:buChar char="Ø"/>
            </a:pPr>
            <a:r>
              <a:rPr lang="el-GR" sz="2400" dirty="0" smtClean="0">
                <a:latin typeface="Calibri" pitchFamily="34" charset="0"/>
              </a:rPr>
              <a:t>Προσωπικό για Επιμόρφωση και Διδασκαλία</a:t>
            </a:r>
          </a:p>
          <a:p>
            <a:pPr>
              <a:buNone/>
            </a:pPr>
            <a:endParaRPr lang="el-GR" sz="24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el-GR" sz="2400" dirty="0" smtClean="0">
                <a:latin typeface="Calibri" pitchFamily="34" charset="0"/>
              </a:rPr>
              <a:t>   </a:t>
            </a:r>
            <a:r>
              <a:rPr lang="el-GR" sz="2400" dirty="0" smtClean="0">
                <a:solidFill>
                  <a:srgbClr val="FF0000"/>
                </a:solidFill>
                <a:latin typeface="Calibri" pitchFamily="34" charset="0"/>
              </a:rPr>
              <a:t>Δεν επιτρέπεται</a:t>
            </a:r>
            <a:r>
              <a:rPr lang="en-GB" sz="2400" dirty="0" smtClean="0">
                <a:solidFill>
                  <a:srgbClr val="FF0000"/>
                </a:solidFill>
                <a:latin typeface="Calibri" pitchFamily="34" charset="0"/>
              </a:rPr>
              <a:t>:</a:t>
            </a:r>
          </a:p>
          <a:p>
            <a:pPr algn="just">
              <a:buNone/>
            </a:pPr>
            <a:r>
              <a:rPr lang="en-GB" sz="2400" dirty="0" smtClean="0">
                <a:latin typeface="Calibri" pitchFamily="34" charset="0"/>
              </a:rPr>
              <a:t>H</a:t>
            </a:r>
            <a:r>
              <a:rPr lang="el-GR" sz="2400" dirty="0" smtClean="0">
                <a:latin typeface="Calibri" pitchFamily="34" charset="0"/>
              </a:rPr>
              <a:t> μετακίνηση για Σπουδές μετά και το πέρας του εαρινού</a:t>
            </a:r>
          </a:p>
          <a:p>
            <a:pPr algn="just">
              <a:buNone/>
            </a:pPr>
            <a:r>
              <a:rPr lang="el-GR" sz="2400" dirty="0" smtClean="0">
                <a:latin typeface="Calibri" pitchFamily="34" charset="0"/>
              </a:rPr>
              <a:t>εξαμήνου κάθε ακαδημαϊκού έτους</a:t>
            </a:r>
            <a:endParaRPr lang="el-GR" sz="2400" dirty="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412776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ΠΡΟΧΡΗΜΑΤΟΔΟΤΗΣΗ </a:t>
            </a:r>
            <a:b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ΕΝΔΙΑΜΕΣΗ ΕΚΘΕΣΗ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504" y="2564906"/>
            <a:ext cx="8640960" cy="4104457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latin typeface="Calibri" pitchFamily="34" charset="0"/>
              </a:rPr>
              <a:t>Το Ίδρυμα λαμβάνει προχρηματοδότηση </a:t>
            </a:r>
            <a:r>
              <a:rPr lang="el-GR" sz="2400" b="1" dirty="0" smtClean="0">
                <a:solidFill>
                  <a:srgbClr val="FF0000"/>
                </a:solidFill>
                <a:latin typeface="Calibri" pitchFamily="34" charset="0"/>
              </a:rPr>
              <a:t>6</a:t>
            </a:r>
            <a:r>
              <a:rPr lang="en-GB" sz="2400" b="1" dirty="0" smtClean="0">
                <a:solidFill>
                  <a:srgbClr val="FF0000"/>
                </a:solidFill>
                <a:latin typeface="Calibri" pitchFamily="34" charset="0"/>
              </a:rPr>
              <a:t>5</a:t>
            </a:r>
            <a:r>
              <a:rPr lang="el-GR" sz="2400" b="1" dirty="0" smtClean="0">
                <a:solidFill>
                  <a:srgbClr val="FF0000"/>
                </a:solidFill>
                <a:latin typeface="Calibri" pitchFamily="34" charset="0"/>
              </a:rPr>
              <a:t>%</a:t>
            </a:r>
            <a:r>
              <a:rPr lang="en-GB" sz="2400" dirty="0" smtClean="0">
                <a:latin typeface="Calibri" pitchFamily="34" charset="0"/>
              </a:rPr>
              <a:t> </a:t>
            </a:r>
            <a:r>
              <a:rPr lang="el-GR" sz="2400" dirty="0" smtClean="0">
                <a:latin typeface="Calibri" pitchFamily="34" charset="0"/>
              </a:rPr>
              <a:t>του ανώτατου ποσού της επιχορήγησης</a:t>
            </a:r>
          </a:p>
          <a:p>
            <a:pPr algn="just"/>
            <a:r>
              <a:rPr lang="el-GR" sz="2400" dirty="0" smtClean="0">
                <a:latin typeface="Calibri" pitchFamily="34" charset="0"/>
              </a:rPr>
              <a:t>Υποβολή Ενδιάμεσης Έκθεσης έως την </a:t>
            </a:r>
            <a:r>
              <a:rPr lang="el-GR" sz="2400" b="1" dirty="0" smtClean="0">
                <a:solidFill>
                  <a:srgbClr val="FF0000"/>
                </a:solidFill>
                <a:latin typeface="Calibri" pitchFamily="34" charset="0"/>
              </a:rPr>
              <a:t>31</a:t>
            </a:r>
            <a:r>
              <a:rPr lang="el-GR" sz="2400" b="1" baseline="30000" dirty="0" smtClean="0">
                <a:solidFill>
                  <a:srgbClr val="FF0000"/>
                </a:solidFill>
                <a:latin typeface="Calibri" pitchFamily="34" charset="0"/>
              </a:rPr>
              <a:t>η</a:t>
            </a:r>
            <a:r>
              <a:rPr lang="el-GR" sz="2400" b="1" dirty="0" smtClean="0">
                <a:solidFill>
                  <a:srgbClr val="FF0000"/>
                </a:solidFill>
                <a:latin typeface="Calibri" pitchFamily="34" charset="0"/>
              </a:rPr>
              <a:t> Ιανουαρίου </a:t>
            </a:r>
            <a:r>
              <a:rPr lang="el-GR" sz="2400" dirty="0" smtClean="0">
                <a:latin typeface="Calibri" pitchFamily="34" charset="0"/>
              </a:rPr>
              <a:t>με περίοδο αναφοράς από την έναρξη εκτέλεσης του Σχεδίου έως και την 31</a:t>
            </a:r>
            <a:r>
              <a:rPr lang="el-GR" sz="2400" baseline="30000" dirty="0" smtClean="0">
                <a:latin typeface="Calibri" pitchFamily="34" charset="0"/>
              </a:rPr>
              <a:t>η</a:t>
            </a:r>
            <a:r>
              <a:rPr lang="el-GR" sz="2400" dirty="0" smtClean="0">
                <a:latin typeface="Calibri" pitchFamily="34" charset="0"/>
              </a:rPr>
              <a:t> Δεκεμβρίου</a:t>
            </a:r>
          </a:p>
          <a:p>
            <a:pPr>
              <a:buNone/>
            </a:pPr>
            <a:r>
              <a:rPr lang="el-GR" sz="2400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el-GR" sz="2400" dirty="0" smtClean="0">
                <a:latin typeface="Calibri" pitchFamily="34" charset="0"/>
              </a:rPr>
              <a:t>  Αν προκύψει ότι έχει δαπανηθεί το 70% της προχρηματοδότησης </a:t>
            </a:r>
          </a:p>
          <a:p>
            <a:pPr algn="just">
              <a:buNone/>
            </a:pPr>
            <a:r>
              <a:rPr lang="el-GR" sz="2400" dirty="0" smtClean="0">
                <a:latin typeface="Calibri" pitchFamily="34" charset="0"/>
              </a:rPr>
              <a:t>  τότε η Εθνική Μονάδα Συντονισμού προχωρά στην καταβολή του </a:t>
            </a:r>
            <a:r>
              <a:rPr lang="el-GR" sz="2400" dirty="0" smtClean="0">
                <a:solidFill>
                  <a:srgbClr val="FF0000"/>
                </a:solidFill>
                <a:latin typeface="Calibri" pitchFamily="34" charset="0"/>
              </a:rPr>
              <a:t>25%</a:t>
            </a:r>
            <a:r>
              <a:rPr lang="el-GR" sz="2400" dirty="0" smtClean="0">
                <a:latin typeface="Calibri" pitchFamily="34" charset="0"/>
              </a:rPr>
              <a:t> του ανώτατου ποσού της επιχορήγησης</a:t>
            </a:r>
            <a:endParaRPr lang="en-GB" sz="2400" dirty="0" smtClean="0">
              <a:latin typeface="Calibri" pitchFamily="34" charset="0"/>
            </a:endParaRPr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1412776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ΣΥΜΠΛΗΡΩΜΑΤΙΚΗ ΧΡΗΜΑΤΟΔΟΤΗΣΗ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708921"/>
            <a:ext cx="8568952" cy="381642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l-GR" sz="3400" dirty="0" smtClean="0">
                <a:latin typeface="Calibri" pitchFamily="34" charset="0"/>
              </a:rPr>
              <a:t>Το Ίδρυμα Ανώτατης Εκπαίδευσης μπορεί να αιτηθεί συμπληρωματικής χρηματοδότησης</a:t>
            </a:r>
          </a:p>
          <a:p>
            <a:pPr algn="just">
              <a:buNone/>
            </a:pPr>
            <a:endParaRPr lang="el-GR" sz="3400" dirty="0" smtClean="0">
              <a:latin typeface="Calibri" pitchFamily="34" charset="0"/>
            </a:endParaRPr>
          </a:p>
          <a:p>
            <a:pPr algn="just"/>
            <a:r>
              <a:rPr lang="el-GR" sz="3400" dirty="0" smtClean="0">
                <a:latin typeface="Calibri" pitchFamily="34" charset="0"/>
              </a:rPr>
              <a:t>Η Εθνική Μονάδα Συντονισμού εφόσον διαθέτει κονδύλια, προχωρά στην καταβολή συμπληρωματικής επιχορήγησης βάσει των πραγματικών δεδομένων του νέου αιτήματος</a:t>
            </a:r>
          </a:p>
          <a:p>
            <a:pPr>
              <a:buNone/>
            </a:pPr>
            <a:endParaRPr lang="el-GR" sz="3400" dirty="0" smtClean="0">
              <a:latin typeface="Calibri" pitchFamily="34" charset="0"/>
            </a:endParaRP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  <a:latin typeface="Calibri" pitchFamily="34" charset="0"/>
                <a:ea typeface="+mj-ea"/>
              </a:rPr>
              <a:t>    ΣΗΜΕΙΩΣΗ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  <a:ea typeface="+mj-ea"/>
              </a:rPr>
              <a:t>:</a:t>
            </a:r>
            <a:endParaRPr lang="el-GR" dirty="0" smtClean="0">
              <a:solidFill>
                <a:srgbClr val="FF0000"/>
              </a:solidFill>
              <a:latin typeface="Calibri" pitchFamily="34" charset="0"/>
              <a:ea typeface="+mj-ea"/>
            </a:endParaRPr>
          </a:p>
          <a:p>
            <a:pPr algn="just">
              <a:buNone/>
            </a:pPr>
            <a:r>
              <a:rPr lang="el-GR" sz="3400" dirty="0" smtClean="0">
                <a:solidFill>
                  <a:srgbClr val="FF0000"/>
                </a:solidFill>
                <a:latin typeface="Calibri" pitchFamily="34" charset="0"/>
                <a:ea typeface="+mj-ea"/>
              </a:rPr>
              <a:t>     </a:t>
            </a:r>
            <a:r>
              <a:rPr lang="el-GR" sz="3400" dirty="0" smtClean="0">
                <a:latin typeface="Calibri" pitchFamily="34" charset="0"/>
              </a:rPr>
              <a:t>Η συμπληρωματική επιχορήγηση καταβάλλεται στα Ιδρύματα Ανώτατης Εκπαίδευσης μετά την ολοκλήρωση της 2</a:t>
            </a:r>
            <a:r>
              <a:rPr lang="el-GR" sz="3400" baseline="30000" dirty="0" smtClean="0">
                <a:latin typeface="Calibri" pitchFamily="34" charset="0"/>
              </a:rPr>
              <a:t>ης</a:t>
            </a:r>
            <a:r>
              <a:rPr lang="el-GR" sz="3400" dirty="0" smtClean="0">
                <a:latin typeface="Calibri" pitchFamily="34" charset="0"/>
              </a:rPr>
              <a:t> προχρηματοδότησης</a:t>
            </a: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340768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ΤΕΛΙΚΗ ΕΚΘΕΣΗ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288" y="2924177"/>
            <a:ext cx="8353176" cy="3097213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latin typeface="Calibri" pitchFamily="34" charset="0"/>
              </a:rPr>
              <a:t>Εντός </a:t>
            </a:r>
            <a:r>
              <a:rPr lang="el-GR" sz="2400" dirty="0" smtClean="0">
                <a:solidFill>
                  <a:srgbClr val="FF0000"/>
                </a:solidFill>
                <a:latin typeface="Calibri" pitchFamily="34" charset="0"/>
              </a:rPr>
              <a:t>45</a:t>
            </a:r>
            <a:r>
              <a:rPr lang="el-GR" sz="2400" dirty="0" smtClean="0">
                <a:latin typeface="Calibri" pitchFamily="34" charset="0"/>
              </a:rPr>
              <a:t> ημερολογιακών ημερών πρέπει το Ίδρυμα να καταθέσει την Τελική Έκθεση στην Εθνική Μονάδα Συντονισμού αναφορικά με την εκτέλεση του Σχεδίου</a:t>
            </a:r>
          </a:p>
          <a:p>
            <a:pPr>
              <a:buNone/>
            </a:pPr>
            <a:endParaRPr lang="el-GR" sz="2400" dirty="0" smtClean="0">
              <a:latin typeface="Calibri" pitchFamily="34" charset="0"/>
            </a:endParaRPr>
          </a:p>
          <a:p>
            <a:pPr algn="just"/>
            <a:r>
              <a:rPr lang="el-GR" sz="2400" dirty="0" smtClean="0">
                <a:latin typeface="Calibri" pitchFamily="34" charset="0"/>
              </a:rPr>
              <a:t>Εντός 60 ημερολογιακών ημερών η Εθνική Μονάδα Συντονισμού  καταβάλλει το </a:t>
            </a:r>
            <a:r>
              <a:rPr lang="el-GR" sz="2400" dirty="0" smtClean="0">
                <a:solidFill>
                  <a:srgbClr val="FF0000"/>
                </a:solidFill>
                <a:latin typeface="Calibri" pitchFamily="34" charset="0"/>
              </a:rPr>
              <a:t>υπόλοιπο της επιχορήγησης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1340768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ΤΡΑΠΕΖΙΚΟΙ ΛΟΓΑΡΙΑΣΜΟΙ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708920"/>
            <a:ext cx="8363272" cy="3746816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Calibri" pitchFamily="34" charset="0"/>
              </a:rPr>
              <a:t>Προτείνεται το άνοιγμα ξεχωριστού λογαριασμού για το πρόγραμμα </a:t>
            </a:r>
            <a:r>
              <a:rPr lang="en-GB" sz="2400" dirty="0" smtClean="0">
                <a:latin typeface="Calibri" pitchFamily="34" charset="0"/>
              </a:rPr>
              <a:t>ERASMUS+</a:t>
            </a:r>
          </a:p>
          <a:p>
            <a:r>
              <a:rPr lang="el-GR" sz="2400" dirty="0" smtClean="0">
                <a:latin typeface="Calibri" pitchFamily="34" charset="0"/>
              </a:rPr>
              <a:t>Προτείνεται η τήρηση ξεχωριστού κωδικού για κάθε ένα σχέδιο κινητικότητας </a:t>
            </a:r>
          </a:p>
          <a:p>
            <a:r>
              <a:rPr lang="el-GR" sz="2400" dirty="0" smtClean="0">
                <a:latin typeface="Calibri" pitchFamily="34" charset="0"/>
              </a:rPr>
              <a:t>Όσον αφορά τους τόκους που προκύπτουν από το πρόγραμμα θα πρέπει να κεφαλαιοποιούνται και να διατίθενται για τους σκοπούς του προγράμματος</a:t>
            </a:r>
          </a:p>
          <a:p>
            <a:endParaRPr lang="el-GR" dirty="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99592" y="1340768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alibri" pitchFamily="34" charset="0"/>
              </a:rPr>
              <a:t>ΕΞΑΙΡΕΣΕΙΣ </a:t>
            </a:r>
            <a:endParaRPr lang="el-GR" sz="36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2708920"/>
            <a:ext cx="8424936" cy="3746816"/>
          </a:xfrm>
        </p:spPr>
        <p:txBody>
          <a:bodyPr>
            <a:normAutofit/>
          </a:bodyPr>
          <a:lstStyle/>
          <a:p>
            <a:pPr algn="just"/>
            <a:r>
              <a:rPr lang="el-GR" sz="2400" dirty="0" smtClean="0">
                <a:latin typeface="Calibri" pitchFamily="34" charset="0"/>
              </a:rPr>
              <a:t>Στα Ιδρύματα σε περίπτωση μη συμμόρφωσης με τις διαδικασίες και τις καταληκτικές ημερομηνίες που ορίζονται στην Σύμβαση</a:t>
            </a:r>
          </a:p>
          <a:p>
            <a:pPr algn="just"/>
            <a:r>
              <a:rPr lang="el-GR" sz="2400" dirty="0" smtClean="0">
                <a:latin typeface="Calibri" pitchFamily="34" charset="0"/>
              </a:rPr>
              <a:t>Στους φοιτητές σε περίπτωση πρόωρης διακοπής της περιόδου κινητικότητας για λόγους </a:t>
            </a:r>
            <a:r>
              <a:rPr lang="el-GR" sz="2400" b="1" dirty="0" smtClean="0">
                <a:latin typeface="Calibri" pitchFamily="34" charset="0"/>
              </a:rPr>
              <a:t>ανωτέρας βίας</a:t>
            </a:r>
            <a:r>
              <a:rPr lang="el-GR" sz="2400" dirty="0" smtClean="0">
                <a:latin typeface="Calibri" pitchFamily="34" charset="0"/>
              </a:rPr>
              <a:t>  (εφόσον το διάστημα είναι μικρότερο από το  προαπαιτούμενο)</a:t>
            </a:r>
            <a:endParaRPr lang="el-GR" sz="2400" dirty="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1340768"/>
            <a:ext cx="7239000" cy="1143000"/>
          </a:xfrm>
        </p:spPr>
        <p:txBody>
          <a:bodyPr/>
          <a:lstStyle/>
          <a:p>
            <a:pPr algn="ctr"/>
            <a:r>
              <a:rPr lang="el-GR" sz="3600" dirty="0" smtClean="0">
                <a:solidFill>
                  <a:srgbClr val="FF0000"/>
                </a:solidFill>
                <a:latin typeface="Comic Sans MS" pitchFamily="66" charset="0"/>
              </a:rPr>
              <a:t>ΚΙΝΗΤ</a:t>
            </a:r>
            <a:r>
              <a:rPr lang="en-US" sz="3600" dirty="0" smtClean="0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l-GR" sz="3600" dirty="0" smtClean="0">
                <a:solidFill>
                  <a:srgbClr val="FF0000"/>
                </a:solidFill>
                <a:latin typeface="Comic Sans MS" pitchFamily="66" charset="0"/>
              </a:rPr>
              <a:t>ΚΟΤΗΤΑ ΦΟΙΤΗΤΩΝ</a:t>
            </a:r>
            <a:endParaRPr lang="el-GR" dirty="0">
              <a:solidFill>
                <a:srgbClr val="FF0000"/>
              </a:solidFill>
            </a:endParaRPr>
          </a:p>
        </p:txBody>
      </p:sp>
      <p:pic>
        <p:nvPicPr>
          <p:cNvPr id="4" name="Picture 7" descr="https://encrypted-tbn2.gstatic.com/images?q=tbn:ANd9GcSDkB4rPMG0v91nhQXGsPT0hxRAwCC-xBx5tdlvn-u_EswB5OOD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3629025" y="3177381"/>
            <a:ext cx="1762125" cy="2590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1_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4888</TotalTime>
  <Words>625</Words>
  <Application>Microsoft Office PowerPoint</Application>
  <PresentationFormat>Προβολή στην οθόνη (4:3)</PresentationFormat>
  <Paragraphs>111</Paragraphs>
  <Slides>21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1_Θέμα του Office</vt:lpstr>
      <vt:lpstr> ΣΥΜΒΑΣΗ ΙΔΡΥΜΑΤΟΣ ERASMUS+ ΑΛΛΑΓΕΣ - ΣΗΜΑΝΤΙΚΑ ΣΗΜΕΙΑ </vt:lpstr>
      <vt:lpstr>   ΣΥΜΒΑΣΗ ΕΠΙΧΟΡΗΓΗΣΗΣ ΙΔΡΥΜΑΤΟΣ</vt:lpstr>
      <vt:lpstr>     ΠΡΟΣΟΧΗ</vt:lpstr>
      <vt:lpstr>ΠΡΟΧΡΗΜΑΤΟΔΟΤΗΣΗ  ΕΝΔΙΑΜΕΣΗ ΕΚΘΕΣΗ</vt:lpstr>
      <vt:lpstr>ΣΥΜΠΛΗΡΩΜΑΤΙΚΗ ΧΡΗΜΑΤΟΔΟΤΗΣΗ</vt:lpstr>
      <vt:lpstr>ΤΕΛΙΚΗ ΕΚΘΕΣΗ</vt:lpstr>
      <vt:lpstr>ΤΡΑΠΕΖΙΚΟΙ ΛΟΓΑΡΙΑΣΜΟΙ</vt:lpstr>
      <vt:lpstr>ΕΞΑΙΡΕΣΕΙΣ </vt:lpstr>
      <vt:lpstr>ΚΙΝΗΤIΚΟΤΗΤΑ ΦΟΙΤΗΤΩΝ</vt:lpstr>
      <vt:lpstr> ΦΟΙΤΗΤΕΣ ΓΙΑ ΠΡΑΚΤΙΚΗ / ΣΠΟΥΔΕΣ  </vt:lpstr>
      <vt:lpstr>ΜΗΝΙΑΙΑ ΠΟΣΑ ΕΠΙΧΟΡΗΓΗΣΗΣ ΦΟΙΤΗΤΩΝ ΓΙΑ ΣΠΟΥΔΕΣ</vt:lpstr>
      <vt:lpstr>ΜΗΝΙΑΙΑ ΠΟΣΑ ΕΠΙΧΟΡΗΓΗΣΗΣ ΦΟΙΤΗΤΩΝ ΓΙΑ ΠΡΑΚΤΙΚΗ</vt:lpstr>
      <vt:lpstr>ΚΟΙΝΩΝΙΚΑ ΕΥΠΑΘΕΙΣ ΟΜΑΔΕΣ </vt:lpstr>
      <vt:lpstr>ΠΟΛΥΤΕΚΝΟΙ </vt:lpstr>
      <vt:lpstr>ΤΟΥΡΚΙΑ</vt:lpstr>
      <vt:lpstr>ΚΙΝΗΤIΚΟΤΗΤΑ ΠΡΟΣΩΠΙΚΟΥ</vt:lpstr>
      <vt:lpstr>ΚΙΝΗΤΙΚΟΤΗΤΑ ΠΡΟΣΩΠΙΚΟΥ ΓΙΑ ΔΙΔΑΣΚΑΛΙΑ / ΕΠΙΜΟΡΦΩΣΗ</vt:lpstr>
      <vt:lpstr>ΚΙΝΗΤΙΚΟΤΗΤΑ ΠΡΟΣΩΠΙΚΟΥ ΓΙΑ ΔΙΔΑΣΚΑΛΙΑ / ΕΠΙΜΟΡΦΩΣΗ</vt:lpstr>
      <vt:lpstr>ΔΑΠΑΝΕΣ ΤΑΞΙΔΙΟΥ</vt:lpstr>
      <vt:lpstr>ΔΑΠΑΝΕΣ ΤΑΞΙΔΙΟΥ</vt:lpstr>
      <vt:lpstr>Διαφάνεια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GIANNOULI VASO</cp:lastModifiedBy>
  <cp:revision>453</cp:revision>
  <dcterms:created xsi:type="dcterms:W3CDTF">2013-11-21T12:12:21Z</dcterms:created>
  <dcterms:modified xsi:type="dcterms:W3CDTF">2015-10-21T16:26:33Z</dcterms:modified>
</cp:coreProperties>
</file>