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7" r:id="rId3"/>
    <p:sldId id="328" r:id="rId4"/>
    <p:sldId id="329" r:id="rId5"/>
    <p:sldId id="332" r:id="rId6"/>
    <p:sldId id="330" r:id="rId7"/>
    <p:sldId id="331" r:id="rId8"/>
    <p:sldId id="317" r:id="rId9"/>
    <p:sldId id="318" r:id="rId10"/>
    <p:sldId id="322" r:id="rId11"/>
    <p:sldId id="323" r:id="rId12"/>
    <p:sldId id="326" r:id="rId13"/>
    <p:sldId id="324" r:id="rId14"/>
    <p:sldId id="325" r:id="rId15"/>
    <p:sldId id="333" r:id="rId16"/>
    <p:sldId id="306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947" autoAdjust="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030BA-6E8C-4C77-9E2C-BA497799E965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454D6-B69E-4D52-9F58-92EDB334055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1032B-ADC8-4664-B8DB-F675C8CC986D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808A1-100F-4798-8A32-2B88A9AF231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5879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3F48-595A-4CF3-8EA4-849FC46DCFFB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iky.gr/downloads-el/item/2360-diaxeirisi-sxedion-ka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ky.gr/eggrafa-eplus/genikoioroi-eplu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3672408"/>
          </a:xfrm>
        </p:spPr>
        <p:txBody>
          <a:bodyPr>
            <a:normAutofit/>
          </a:bodyPr>
          <a:lstStyle/>
          <a:p>
            <a:r>
              <a:rPr lang="fr-FR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haroni" pitchFamily="2" charset="-79"/>
              </a:rPr>
              <a:t>ER</a:t>
            </a:r>
            <a:r>
              <a:rPr lang="en-US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haroni" pitchFamily="2" charset="-79"/>
              </a:rPr>
              <a:t>ASMUS +/</a:t>
            </a:r>
            <a:r>
              <a:rPr lang="el-GR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haroni" pitchFamily="2" charset="-79"/>
              </a:rPr>
              <a:t>ΚΑ2</a:t>
            </a:r>
            <a:r>
              <a:rPr lang="fr-BE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haroni" pitchFamily="2" charset="-79"/>
              </a:rPr>
              <a:t/>
            </a:r>
            <a:br>
              <a:rPr lang="fr-BE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haroni" pitchFamily="2" charset="-79"/>
              </a:rPr>
            </a:br>
            <a:r>
              <a:rPr lang="el-GR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Στρατηγικές Συμπράξεις 2016</a:t>
            </a:r>
            <a:r>
              <a:rPr lang="en-US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:</a:t>
            </a:r>
            <a:r>
              <a:rPr lang="el-GR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/>
            </a:r>
            <a:br>
              <a:rPr lang="el-GR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</a:br>
            <a:r>
              <a:rPr lang="en-US" i="1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K</a:t>
            </a:r>
            <a:r>
              <a:rPr lang="el-GR" i="1" dirty="0" err="1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ύκλος</a:t>
            </a:r>
            <a:r>
              <a:rPr lang="el-GR" i="1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 ζωής του σχεδίου</a:t>
            </a:r>
            <a:br>
              <a:rPr lang="el-GR" i="1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</a:br>
            <a:r>
              <a:rPr lang="en-US" dirty="0" smtClean="0">
                <a:solidFill>
                  <a:schemeClr val="accent2"/>
                </a:solidFill>
                <a:latin typeface="+mn-lt"/>
                <a:cs typeface="Aharoni" pitchFamily="2" charset="-79"/>
              </a:rPr>
              <a:t> </a:t>
            </a:r>
            <a:endParaRPr lang="el-GR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sp>
        <p:nvSpPr>
          <p:cNvPr id="8" name="7 - Ορθογώνιο"/>
          <p:cNvSpPr/>
          <p:nvPr/>
        </p:nvSpPr>
        <p:spPr>
          <a:xfrm>
            <a:off x="4572000" y="5965448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altLang="en-US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el-GR" altLang="en-US" b="1" dirty="0" err="1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θήνα</a:t>
            </a:r>
            <a:r>
              <a:rPr lang="el-GR" altLang="en-US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, 23.10.2015</a:t>
            </a:r>
          </a:p>
          <a:p>
            <a:pPr>
              <a:buFont typeface="Arial" charset="0"/>
              <a:buNone/>
            </a:pPr>
            <a:r>
              <a:rPr lang="el-GR" altLang="en-US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Ελίνα </a:t>
            </a:r>
            <a:r>
              <a:rPr lang="el-GR" altLang="en-US" b="1" dirty="0" err="1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Μαυρογιώργου</a:t>
            </a:r>
            <a:endParaRPr lang="en-US" altLang="en-US" b="1" dirty="0" smtClean="0">
              <a:solidFill>
                <a:schemeClr val="tx2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Arial" charset="0"/>
              <a:buNone/>
            </a:pPr>
            <a:r>
              <a:rPr lang="el-GR" altLang="en-US" sz="1600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ΙΚΥ-</a:t>
            </a:r>
            <a:r>
              <a:rPr lang="en-US" altLang="en-US" sz="1600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ERASMUS+/</a:t>
            </a:r>
            <a:r>
              <a:rPr lang="el-GR" altLang="en-US" sz="1600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 Τομέας Ανώτατης Εκπαίδευσης</a:t>
            </a:r>
            <a:endParaRPr lang="fr-BE" altLang="en-US" sz="1600" b="1" dirty="0" smtClean="0">
              <a:solidFill>
                <a:schemeClr val="tx2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Ποιότητα της υλοποίησης του σχεδίου 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l-GR" sz="7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7200" b="1" dirty="0" smtClean="0">
                <a:solidFill>
                  <a:schemeClr val="tx2"/>
                </a:solidFill>
              </a:rPr>
              <a:t>Έκθεση προόδου </a:t>
            </a:r>
            <a:r>
              <a:rPr lang="el-GR" sz="7200" dirty="0" smtClean="0">
                <a:solidFill>
                  <a:schemeClr val="tx2"/>
                </a:solidFill>
              </a:rPr>
              <a:t>(μόνο για 3ετή σχέδια) –δεν συνοδεύεται από παραδοτέα</a:t>
            </a:r>
            <a:endParaRPr lang="el-GR" sz="72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7200" b="1" dirty="0" smtClean="0">
                <a:solidFill>
                  <a:schemeClr val="tx2"/>
                </a:solidFill>
              </a:rPr>
              <a:t>E</a:t>
            </a:r>
            <a:r>
              <a:rPr lang="el-GR" sz="7200" b="1" dirty="0" err="1" smtClean="0">
                <a:solidFill>
                  <a:schemeClr val="tx2"/>
                </a:solidFill>
              </a:rPr>
              <a:t>νδιάμεση</a:t>
            </a:r>
            <a:r>
              <a:rPr lang="el-GR" sz="7200" b="1" dirty="0" smtClean="0">
                <a:solidFill>
                  <a:schemeClr val="tx2"/>
                </a:solidFill>
              </a:rPr>
              <a:t> έκθεση</a:t>
            </a:r>
            <a:endParaRPr lang="en-US" sz="7200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7200" dirty="0" smtClean="0">
                <a:solidFill>
                  <a:schemeClr val="tx2"/>
                </a:solidFill>
              </a:rPr>
              <a:t>Hard copy</a:t>
            </a:r>
            <a:r>
              <a:rPr lang="el-GR" sz="7200" dirty="0" smtClean="0">
                <a:solidFill>
                  <a:schemeClr val="tx2"/>
                </a:solidFill>
              </a:rPr>
              <a:t>, ηλεκτρονική </a:t>
            </a:r>
            <a:r>
              <a:rPr lang="en-US" sz="7200" dirty="0" smtClean="0">
                <a:solidFill>
                  <a:schemeClr val="tx2"/>
                </a:solidFill>
              </a:rPr>
              <a:t>version</a:t>
            </a:r>
            <a:r>
              <a:rPr lang="el-GR" sz="7200" dirty="0" smtClean="0">
                <a:solidFill>
                  <a:schemeClr val="tx2"/>
                </a:solidFill>
              </a:rPr>
              <a:t> (</a:t>
            </a:r>
            <a:r>
              <a:rPr lang="en-US" sz="7200" dirty="0" err="1" smtClean="0">
                <a:solidFill>
                  <a:schemeClr val="tx2"/>
                </a:solidFill>
              </a:rPr>
              <a:t>cd</a:t>
            </a:r>
            <a:r>
              <a:rPr lang="en-US" sz="7200" dirty="0" smtClean="0">
                <a:solidFill>
                  <a:schemeClr val="tx2"/>
                </a:solidFill>
              </a:rPr>
              <a:t>/</a:t>
            </a:r>
            <a:r>
              <a:rPr lang="en-US" sz="7200" dirty="0" err="1" smtClean="0">
                <a:solidFill>
                  <a:schemeClr val="tx2"/>
                </a:solidFill>
              </a:rPr>
              <a:t>dvd</a:t>
            </a:r>
            <a:r>
              <a:rPr lang="en-US" sz="7200" dirty="0" smtClean="0">
                <a:solidFill>
                  <a:schemeClr val="tx2"/>
                </a:solidFill>
              </a:rPr>
              <a:t>/</a:t>
            </a:r>
            <a:r>
              <a:rPr lang="en-US" sz="7200" dirty="0" err="1" smtClean="0">
                <a:solidFill>
                  <a:schemeClr val="tx2"/>
                </a:solidFill>
              </a:rPr>
              <a:t>usb</a:t>
            </a:r>
            <a:r>
              <a:rPr lang="en-US" sz="7200" dirty="0" smtClean="0">
                <a:solidFill>
                  <a:schemeClr val="tx2"/>
                </a:solidFill>
              </a:rPr>
              <a:t> stick) </a:t>
            </a:r>
            <a:r>
              <a:rPr lang="el-GR" sz="7200" dirty="0" smtClean="0">
                <a:solidFill>
                  <a:schemeClr val="tx2"/>
                </a:solidFill>
              </a:rPr>
              <a:t>για τα παραδοτέα</a:t>
            </a:r>
          </a:p>
          <a:p>
            <a:pPr>
              <a:buFont typeface="Wingdings" pitchFamily="2" charset="2"/>
              <a:buChar char="§"/>
            </a:pPr>
            <a:r>
              <a:rPr lang="el-GR" sz="7200" dirty="0" smtClean="0">
                <a:solidFill>
                  <a:schemeClr val="tx2"/>
                </a:solidFill>
              </a:rPr>
              <a:t>Παραδοτέα (έλεγχος από </a:t>
            </a:r>
            <a:r>
              <a:rPr lang="en-US" sz="7200" dirty="0" smtClean="0">
                <a:solidFill>
                  <a:schemeClr val="tx2"/>
                </a:solidFill>
              </a:rPr>
              <a:t> </a:t>
            </a:r>
            <a:r>
              <a:rPr lang="el-GR" sz="7200" dirty="0" smtClean="0">
                <a:solidFill>
                  <a:schemeClr val="tx2"/>
                </a:solidFill>
              </a:rPr>
              <a:t>εξωτερικούς εμπειρογνώμονες)</a:t>
            </a:r>
          </a:p>
          <a:p>
            <a:pPr>
              <a:buFont typeface="Wingdings" pitchFamily="2" charset="2"/>
              <a:buChar char="§"/>
            </a:pPr>
            <a:r>
              <a:rPr lang="el-GR" sz="7200" dirty="0" smtClean="0">
                <a:solidFill>
                  <a:schemeClr val="tx2"/>
                </a:solidFill>
              </a:rPr>
              <a:t>Οικονομικά στοιχεία (αντίγραφα εμβασμάτων για την πρώτη περίοδο πραγματοποίησης  + φορολογική και ασφαλιστική ενημερότητα για τους ιδιωτικούς φορείς)</a:t>
            </a:r>
            <a:endParaRPr lang="en-US" sz="72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7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7200" b="1" dirty="0" smtClean="0">
                <a:solidFill>
                  <a:schemeClr val="tx2"/>
                </a:solidFill>
              </a:rPr>
              <a:t>Πιθανοί </a:t>
            </a:r>
            <a:r>
              <a:rPr lang="el-GR" sz="7200" b="1" dirty="0" smtClean="0">
                <a:solidFill>
                  <a:schemeClr val="tx2"/>
                </a:solidFill>
              </a:rPr>
              <a:t>Έλεγχοι</a:t>
            </a:r>
            <a:r>
              <a:rPr lang="en-US" sz="7200" b="1" dirty="0" smtClean="0">
                <a:solidFill>
                  <a:schemeClr val="tx2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l-GR" sz="7200" dirty="0" smtClean="0">
                <a:solidFill>
                  <a:schemeClr val="tx2"/>
                </a:solidFill>
              </a:rPr>
              <a:t>Ο</a:t>
            </a:r>
            <a:r>
              <a:rPr lang="en-US" sz="7200" dirty="0" smtClean="0">
                <a:solidFill>
                  <a:schemeClr val="tx2"/>
                </a:solidFill>
              </a:rPr>
              <a:t>n the spot check during project implementation</a:t>
            </a:r>
          </a:p>
          <a:p>
            <a:pPr>
              <a:buFont typeface="Wingdings" pitchFamily="2" charset="2"/>
              <a:buChar char="§"/>
            </a:pPr>
            <a:r>
              <a:rPr lang="el-GR" sz="7200" dirty="0" err="1" smtClean="0">
                <a:solidFill>
                  <a:schemeClr val="tx2"/>
                </a:solidFill>
              </a:rPr>
              <a:t>Μο</a:t>
            </a:r>
            <a:r>
              <a:rPr lang="en-US" sz="7200" dirty="0" err="1" smtClean="0">
                <a:solidFill>
                  <a:schemeClr val="tx2"/>
                </a:solidFill>
              </a:rPr>
              <a:t>nitoring</a:t>
            </a:r>
            <a:r>
              <a:rPr lang="en-US" sz="7200" dirty="0" smtClean="0">
                <a:solidFill>
                  <a:schemeClr val="tx2"/>
                </a:solidFill>
              </a:rPr>
              <a:t> visit (</a:t>
            </a:r>
            <a:r>
              <a:rPr lang="el-GR" sz="7200" dirty="0" smtClean="0">
                <a:solidFill>
                  <a:schemeClr val="tx2"/>
                </a:solidFill>
              </a:rPr>
              <a:t>επίσκεψη εποπτείας)</a:t>
            </a:r>
            <a:r>
              <a:rPr lang="en-US" sz="7200" dirty="0" smtClean="0">
                <a:solidFill>
                  <a:schemeClr val="tx2"/>
                </a:solidFill>
              </a:rPr>
              <a:t> </a:t>
            </a:r>
            <a:endParaRPr lang="el-GR" sz="72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7200" dirty="0" smtClean="0">
                <a:solidFill>
                  <a:schemeClr val="tx2"/>
                </a:solidFill>
              </a:rPr>
              <a:t>On the spot check after completion of the project</a:t>
            </a:r>
            <a:endParaRPr lang="el-GR" sz="72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7200" dirty="0" smtClean="0">
                <a:solidFill>
                  <a:schemeClr val="tx2"/>
                </a:solidFill>
              </a:rPr>
              <a:t>Desk check  </a:t>
            </a:r>
            <a:r>
              <a:rPr lang="en-US" sz="7200" dirty="0" smtClean="0">
                <a:solidFill>
                  <a:schemeClr val="tx2"/>
                </a:solidFill>
              </a:rPr>
              <a:t>(</a:t>
            </a:r>
            <a:r>
              <a:rPr lang="el-GR" sz="7200" dirty="0" smtClean="0">
                <a:solidFill>
                  <a:schemeClr val="tx2"/>
                </a:solidFill>
              </a:rPr>
              <a:t>έλεγχος </a:t>
            </a:r>
            <a:r>
              <a:rPr lang="el-GR" sz="7200" dirty="0" smtClean="0">
                <a:solidFill>
                  <a:schemeClr val="tx2"/>
                </a:solidFill>
              </a:rPr>
              <a:t>παραστατικών </a:t>
            </a:r>
            <a:r>
              <a:rPr lang="el-GR" sz="7200" dirty="0" smtClean="0">
                <a:solidFill>
                  <a:schemeClr val="tx2"/>
                </a:solidFill>
              </a:rPr>
              <a:t>στο </a:t>
            </a:r>
            <a:r>
              <a:rPr lang="el-GR" sz="7200" dirty="0" smtClean="0">
                <a:solidFill>
                  <a:schemeClr val="tx2"/>
                </a:solidFill>
              </a:rPr>
              <a:t>στάδιο της τελικής έκθεσης)</a:t>
            </a:r>
          </a:p>
          <a:p>
            <a:pPr>
              <a:buNone/>
            </a:pPr>
            <a:endParaRPr lang="el-GR" sz="7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7200" b="1" dirty="0" smtClean="0">
                <a:solidFill>
                  <a:schemeClr val="tx2"/>
                </a:solidFill>
              </a:rPr>
              <a:t>Τελική </a:t>
            </a:r>
            <a:r>
              <a:rPr lang="el-GR" sz="7200" b="1" dirty="0" smtClean="0">
                <a:solidFill>
                  <a:schemeClr val="tx2"/>
                </a:solidFill>
              </a:rPr>
              <a:t>έκθεση</a:t>
            </a:r>
            <a:r>
              <a:rPr lang="en-US" sz="7200" b="1" dirty="0" smtClean="0">
                <a:solidFill>
                  <a:schemeClr val="tx2"/>
                </a:solidFill>
              </a:rPr>
              <a:t>:</a:t>
            </a:r>
            <a:endParaRPr lang="el-GR" sz="7200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l-GR" sz="7200" dirty="0" smtClean="0">
                <a:solidFill>
                  <a:schemeClr val="tx2"/>
                </a:solidFill>
              </a:rPr>
              <a:t>Πνευματικά Προϊόντα και αποτελέσματα του σχεδίου</a:t>
            </a:r>
          </a:p>
          <a:p>
            <a:pPr>
              <a:buFont typeface="Wingdings" pitchFamily="2" charset="2"/>
              <a:buChar char="§"/>
            </a:pPr>
            <a:r>
              <a:rPr lang="el-GR" sz="7200" dirty="0" smtClean="0">
                <a:solidFill>
                  <a:schemeClr val="tx2"/>
                </a:solidFill>
              </a:rPr>
              <a:t>Εκθέσεις ατόμων που μετέχουν σε διεθνικές δραστηριότητες, μάθησης, διδασκαλίας και κατάρτισης</a:t>
            </a:r>
          </a:p>
          <a:p>
            <a:pPr>
              <a:buNone/>
            </a:pPr>
            <a:endParaRPr lang="el-GR" dirty="0" smtClean="0"/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43000"/>
          </a:xfrm>
        </p:spPr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Τελική έκθεση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Βαθμολογείται με άριστα το 100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Εάν λάβει βαθμολογία κάτω από το 50, η ΕΜ μειώνει το τελικό ποσό της επιχορήγησης</a:t>
            </a:r>
          </a:p>
          <a:p>
            <a:pPr>
              <a:buNone/>
            </a:pPr>
            <a:r>
              <a:rPr lang="el-GR" u="sng" dirty="0" smtClean="0">
                <a:solidFill>
                  <a:srgbClr val="C00000"/>
                </a:solidFill>
              </a:rPr>
              <a:t>Κριτήρια βαθμολόγησης</a:t>
            </a:r>
            <a:endParaRPr lang="en-US" u="sng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tx2"/>
                </a:solidFill>
              </a:rPr>
              <a:t>Υλοποίηση σχεδίου σύμφωνα με την εγκεκριμένη αίτηση επιχορήγησης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tx2"/>
                </a:solidFill>
              </a:rPr>
              <a:t>Ποιότητα δραστηριοτήτων</a:t>
            </a:r>
          </a:p>
          <a:p>
            <a:pPr>
              <a:buFont typeface="Wingdings" pitchFamily="2" charset="2"/>
              <a:buChar char="ü"/>
            </a:pPr>
            <a:r>
              <a:rPr lang="el-GR" smtClean="0">
                <a:solidFill>
                  <a:schemeClr val="tx2"/>
                </a:solidFill>
              </a:rPr>
              <a:t>Ποιότητα </a:t>
            </a:r>
            <a:r>
              <a:rPr lang="el-GR" smtClean="0">
                <a:solidFill>
                  <a:schemeClr val="tx2"/>
                </a:solidFill>
              </a:rPr>
              <a:t>πνευματικών προϊόντων</a:t>
            </a:r>
            <a:endParaRPr lang="el-GR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tx2"/>
                </a:solidFill>
              </a:rPr>
              <a:t>Μαθησιακά αποτελέσματα και αντίκτυπος στους συμμετέχοντες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tx2"/>
                </a:solidFill>
              </a:rPr>
              <a:t>Αντίκτυπος στους συμμετέχοντες οργανισμούς</a:t>
            </a: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Μείωση επιχορήγησης λόγω μη προσήκουσας, μερικής ή καθυστερημένης υλοποίησης του σχεδίου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2332037"/>
            <a:ext cx="8229600" cy="4193307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solidFill>
                  <a:schemeClr val="tx2"/>
                </a:solidFill>
              </a:rPr>
              <a:t>Μείωση 25% </a:t>
            </a:r>
            <a:r>
              <a:rPr lang="el-GR" sz="2400" dirty="0" smtClean="0">
                <a:solidFill>
                  <a:schemeClr val="tx2"/>
                </a:solidFill>
              </a:rPr>
              <a:t>εάν η βαθμολογία της τελικής έκθεσης είναι τουλάχιστον 40 μονάδες και μικρότερη από 50</a:t>
            </a:r>
            <a:endParaRPr lang="el-GR" sz="2400" b="1" dirty="0" smtClean="0">
              <a:solidFill>
                <a:schemeClr val="tx2"/>
              </a:solidFill>
            </a:endParaRPr>
          </a:p>
          <a:p>
            <a:r>
              <a:rPr lang="el-GR" sz="2400" b="1" dirty="0" smtClean="0">
                <a:solidFill>
                  <a:schemeClr val="tx2"/>
                </a:solidFill>
              </a:rPr>
              <a:t>Μείωση 50% </a:t>
            </a:r>
            <a:r>
              <a:rPr lang="el-GR" sz="2400" dirty="0" smtClean="0">
                <a:solidFill>
                  <a:schemeClr val="tx2"/>
                </a:solidFill>
              </a:rPr>
              <a:t>εάν η βαθμολογία είναι τουλάχιστον 25 μονάδες και μικρότερη από 40</a:t>
            </a:r>
            <a:endParaRPr lang="el-GR" sz="2400" b="1" dirty="0" smtClean="0">
              <a:solidFill>
                <a:schemeClr val="tx2"/>
              </a:solidFill>
            </a:endParaRPr>
          </a:p>
          <a:p>
            <a:r>
              <a:rPr lang="el-GR" sz="2400" b="1" dirty="0" smtClean="0">
                <a:solidFill>
                  <a:schemeClr val="tx2"/>
                </a:solidFill>
              </a:rPr>
              <a:t>Μείωση 75% </a:t>
            </a:r>
            <a:r>
              <a:rPr lang="el-GR" sz="2400" dirty="0" smtClean="0">
                <a:solidFill>
                  <a:schemeClr val="tx2"/>
                </a:solidFill>
              </a:rPr>
              <a:t>εάν η βαθμολογία είναι κάτω από 25 μονάδες</a:t>
            </a:r>
            <a:endParaRPr lang="el-GR" sz="2400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2400" dirty="0" smtClean="0">
                <a:solidFill>
                  <a:schemeClr val="tx2"/>
                </a:solidFill>
              </a:rPr>
              <a:t>Η μείωση εφαρμόζεται επί του συνολικού τελικού ποσού των </a:t>
            </a:r>
          </a:p>
          <a:p>
            <a:pPr>
              <a:buNone/>
            </a:pPr>
            <a:r>
              <a:rPr lang="el-GR" sz="2400" dirty="0" smtClean="0">
                <a:solidFill>
                  <a:schemeClr val="tx2"/>
                </a:solidFill>
              </a:rPr>
              <a:t>επιλέξιμων δαπανών</a:t>
            </a:r>
            <a:endParaRPr lang="el-GR" sz="2400" dirty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08012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C00000"/>
                </a:solidFill>
              </a:rPr>
              <a:t/>
            </a:r>
            <a:br>
              <a:rPr lang="el-GR" sz="2800" dirty="0" smtClean="0">
                <a:solidFill>
                  <a:srgbClr val="C00000"/>
                </a:solidFill>
              </a:rPr>
            </a:br>
            <a:r>
              <a:rPr lang="el-GR" sz="2800" b="1" dirty="0" smtClean="0">
                <a:solidFill>
                  <a:srgbClr val="C00000"/>
                </a:solidFill>
              </a:rPr>
              <a:t>Δραστηριότητες μάθησης, διδασκαλίας, κατάρτισης</a:t>
            </a:r>
            <a:br>
              <a:rPr lang="el-GR" sz="2800" b="1" dirty="0" smtClean="0">
                <a:solidFill>
                  <a:srgbClr val="C00000"/>
                </a:solidFill>
              </a:rPr>
            </a:b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204865"/>
            <a:ext cx="8229600" cy="40324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800" u="sng" dirty="0" smtClean="0">
                <a:solidFill>
                  <a:srgbClr val="C00000"/>
                </a:solidFill>
              </a:rPr>
              <a:t>Κριτήρια</a:t>
            </a:r>
            <a:r>
              <a:rPr lang="en-US" sz="2800" u="sng" dirty="0" smtClean="0">
                <a:solidFill>
                  <a:srgbClr val="C00000"/>
                </a:solidFill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tx2"/>
                </a:solidFill>
              </a:rPr>
              <a:t>Ποιότητα πρακτικών διευθετήσεων με στόχο την υποστήριξη της κινητικότητας </a:t>
            </a:r>
          </a:p>
          <a:p>
            <a:pPr>
              <a:buNone/>
            </a:pPr>
            <a:r>
              <a:rPr lang="el-GR" sz="2800" dirty="0" smtClean="0">
                <a:solidFill>
                  <a:schemeClr val="tx2"/>
                </a:solidFill>
              </a:rPr>
              <a:t>(Προετοιμασία, παρακολούθηση, παροχή συνδρομής στους συμμετέχοντες)</a:t>
            </a: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tx2"/>
                </a:solidFill>
              </a:rPr>
              <a:t>Αναγνώριση μαθησιακών αποτελεσμάτων (χρήση </a:t>
            </a:r>
            <a:r>
              <a:rPr lang="en-US" sz="2800" dirty="0" smtClean="0">
                <a:solidFill>
                  <a:schemeClr val="tx2"/>
                </a:solidFill>
              </a:rPr>
              <a:t>ECTS</a:t>
            </a:r>
            <a:r>
              <a:rPr lang="el-GR" sz="2800" dirty="0" smtClean="0">
                <a:solidFill>
                  <a:schemeClr val="tx2"/>
                </a:solidFill>
              </a:rPr>
              <a:t> για την Ανώτατη Εκπαίδευση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  <a:endParaRPr lang="el-GR" sz="2800" dirty="0" smtClean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29600" cy="1152128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rgbClr val="C00000"/>
                </a:solidFill>
              </a:rPr>
              <a:t/>
            </a:r>
            <a:br>
              <a:rPr lang="el-GR" sz="3600" b="1" dirty="0" smtClean="0">
                <a:solidFill>
                  <a:srgbClr val="C00000"/>
                </a:solidFill>
              </a:rPr>
            </a:br>
            <a:r>
              <a:rPr lang="el-GR" sz="3600" b="1" dirty="0" smtClean="0">
                <a:solidFill>
                  <a:srgbClr val="C00000"/>
                </a:solidFill>
              </a:rPr>
              <a:t/>
            </a:r>
            <a:br>
              <a:rPr lang="el-GR" sz="3600" b="1" dirty="0" smtClean="0">
                <a:solidFill>
                  <a:srgbClr val="C00000"/>
                </a:solidFill>
              </a:rPr>
            </a:br>
            <a:r>
              <a:rPr lang="el-GR" sz="2800" b="1" dirty="0" smtClean="0">
                <a:solidFill>
                  <a:srgbClr val="C00000"/>
                </a:solidFill>
              </a:rPr>
              <a:t>Δραστηριότητες διάδοσης αποτελεσμάτων</a:t>
            </a:r>
            <a:br>
              <a:rPr lang="el-GR" sz="2800" b="1" dirty="0" smtClean="0">
                <a:solidFill>
                  <a:srgbClr val="C00000"/>
                </a:solidFill>
              </a:rPr>
            </a:br>
            <a:r>
              <a:rPr lang="en-US" sz="3600" u="sng" dirty="0" smtClean="0">
                <a:solidFill>
                  <a:srgbClr val="C00000"/>
                </a:solidFill>
              </a:rPr>
              <a:t/>
            </a:r>
            <a:br>
              <a:rPr lang="en-US" sz="3600" u="sng" dirty="0" smtClean="0">
                <a:solidFill>
                  <a:srgbClr val="C00000"/>
                </a:solidFill>
              </a:rPr>
            </a:br>
            <a:endParaRPr lang="el-GR" sz="36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38164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800" u="sng" dirty="0" smtClean="0">
                <a:solidFill>
                  <a:srgbClr val="C00000"/>
                </a:solidFill>
              </a:rPr>
              <a:t>Κριτήρια</a:t>
            </a:r>
            <a:r>
              <a:rPr lang="en-US" sz="2800" u="sng" dirty="0" smtClean="0">
                <a:solidFill>
                  <a:srgbClr val="C00000"/>
                </a:solidFill>
              </a:rPr>
              <a:t>:</a:t>
            </a:r>
            <a:endParaRPr lang="el-GR" sz="28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tx2"/>
                </a:solidFill>
              </a:rPr>
              <a:t>Ποιότητα και αντικείμενο δραστηριοτήτων διάδοσης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l-GR" sz="2800" dirty="0" smtClean="0">
                <a:solidFill>
                  <a:schemeClr val="tx2"/>
                </a:solidFill>
              </a:rPr>
              <a:t>των αποτελεσμάτων που πραγματοποιήθηκαν</a:t>
            </a: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tx2"/>
                </a:solidFill>
              </a:rPr>
              <a:t>Δυνητικός ευρύτερος αντίκτυπος του σχεδίου σε μεμονωμένα άτομα και σε οργανισμούς εκτός της εταιρικής σχέσης</a:t>
            </a:r>
            <a:endParaRPr lang="el-GR" sz="2800" dirty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72008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Χρήσιμες συμβουλές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29200"/>
          </a:xfrm>
        </p:spPr>
        <p:txBody>
          <a:bodyPr>
            <a:noAutofit/>
          </a:bodyPr>
          <a:lstStyle/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Υπογραφή</a:t>
            </a:r>
            <a:r>
              <a:rPr lang="el-GR" sz="1600" dirty="0" smtClean="0">
                <a:solidFill>
                  <a:schemeClr val="tx2"/>
                </a:solidFill>
                <a:hlinkClick r:id="rId2"/>
              </a:rPr>
              <a:t> </a:t>
            </a:r>
            <a:r>
              <a:rPr lang="el-GR" sz="1600" dirty="0" smtClean="0">
                <a:solidFill>
                  <a:schemeClr val="tx2"/>
                </a:solidFill>
                <a:hlinkClick r:id="rId2"/>
              </a:rPr>
              <a:t>συμφωνιών μεταξύ συντονιστή &amp; εταίρου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Κατάστρωση ενός πλάνου διαχείρισης εργασιών για όλη τη διάρκεια του σχεδίου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Τακτικός έλεγχος τήρησης του </a:t>
            </a:r>
            <a:r>
              <a:rPr lang="el-GR" sz="1600" dirty="0" smtClean="0">
                <a:solidFill>
                  <a:schemeClr val="tx2"/>
                </a:solidFill>
                <a:hlinkClick r:id="rId2"/>
              </a:rPr>
              <a:t>χρονοδιαγράμματος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Έγκαιρη μεταφορά της κοινοτικής χρηματοδότησης στους εταίρους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Έγγραφη ενημέρωση της ΕΜ για κάθε αλλαγή ή πρόβλημα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Συγκέντρωση απαραίτητων εγγράφων ανά τακτά διαστήματα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Εξέταση και αξιολόγηση εγγράφων και κάθε πληροφορίας που αποστέλλεται από τους εταίρους ΠΡΙΝ υποβληθεί στη ΕΜ</a:t>
            </a:r>
          </a:p>
          <a:p>
            <a:endParaRPr lang="el-GR" sz="1600" dirty="0" smtClean="0">
              <a:solidFill>
                <a:schemeClr val="tx2"/>
              </a:solidFill>
              <a:hlinkClick r:id="rId2"/>
            </a:endParaRPr>
          </a:p>
          <a:p>
            <a:r>
              <a:rPr lang="el-GR" sz="1600" dirty="0" smtClean="0">
                <a:solidFill>
                  <a:schemeClr val="tx2"/>
                </a:solidFill>
                <a:hlinkClick r:id="rId2"/>
              </a:rPr>
              <a:t>Διαφύλαξη πρωτότυπων </a:t>
            </a:r>
            <a:r>
              <a:rPr lang="el-GR" sz="1600" dirty="0" smtClean="0">
                <a:solidFill>
                  <a:schemeClr val="tx2"/>
                </a:solidFill>
                <a:hlinkClick r:id="rId2"/>
              </a:rPr>
              <a:t>,εφόσον </a:t>
            </a:r>
            <a:r>
              <a:rPr lang="el-GR" sz="1600" dirty="0" smtClean="0">
                <a:solidFill>
                  <a:schemeClr val="tx2"/>
                </a:solidFill>
                <a:hlinkClick r:id="rId2"/>
              </a:rPr>
              <a:t>δεν τα τηρούν οι εταίροι</a:t>
            </a:r>
          </a:p>
          <a:p>
            <a:pPr>
              <a:buNone/>
            </a:pPr>
            <a:endParaRPr lang="el-GR" sz="1600" dirty="0" smtClean="0">
              <a:hlinkClick r:id="rId2"/>
            </a:endParaRPr>
          </a:p>
          <a:p>
            <a:pPr>
              <a:buNone/>
            </a:pPr>
            <a:r>
              <a:rPr lang="el-GR" sz="1600" dirty="0" smtClean="0">
                <a:hlinkClick r:id="rId2"/>
              </a:rPr>
              <a:t> </a:t>
            </a:r>
            <a:r>
              <a:rPr lang="en-US" sz="1600" dirty="0" smtClean="0">
                <a:hlinkClick r:id="rId2"/>
              </a:rPr>
              <a:t>Handbook KA2 </a:t>
            </a:r>
            <a:r>
              <a:rPr lang="el-GR" sz="1600" dirty="0" smtClean="0">
                <a:hlinkClick r:id="rId2"/>
              </a:rPr>
              <a:t>  </a:t>
            </a:r>
            <a:r>
              <a:rPr lang="en-US" sz="1600" dirty="0" smtClean="0">
                <a:hlinkClick r:id="rId2"/>
              </a:rPr>
              <a:t>http://www.iky.gr/downloads-el/item/2360-diaxeirisi-sxedion-ka2</a:t>
            </a:r>
            <a:endParaRPr lang="el-GR" sz="1600" dirty="0" smtClean="0"/>
          </a:p>
          <a:p>
            <a:endParaRPr lang="el-GR" sz="1600" dirty="0"/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pPr algn="ctr">
              <a:buNone/>
            </a:pPr>
            <a:r>
              <a:rPr lang="el-GR" sz="6600" b="1" i="1" dirty="0" smtClean="0">
                <a:solidFill>
                  <a:srgbClr val="C00000"/>
                </a:solidFill>
              </a:rPr>
              <a:t>Καλή επιτυχία!</a:t>
            </a: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982462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/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l-GR" b="1" dirty="0" smtClean="0">
                <a:solidFill>
                  <a:srgbClr val="C00000"/>
                </a:solidFill>
              </a:rPr>
              <a:t>Προετοιμασία Σύμβασης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sz="5100" i="1" dirty="0" smtClean="0">
                <a:solidFill>
                  <a:srgbClr val="C00000"/>
                </a:solidFill>
              </a:rPr>
              <a:t>Γενικές Οδηγίες</a:t>
            </a:r>
          </a:p>
          <a:p>
            <a:pPr>
              <a:buNone/>
            </a:pPr>
            <a:endParaRPr lang="el-GR" sz="3600" i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rgbClr val="C00000"/>
                </a:solidFill>
              </a:rPr>
              <a:t>Επιστολή αποδοχής </a:t>
            </a:r>
            <a:r>
              <a:rPr lang="el-GR" sz="3100" dirty="0" smtClean="0">
                <a:solidFill>
                  <a:schemeClr val="tx2"/>
                </a:solidFill>
              </a:rPr>
              <a:t>της χρηματοδότησης 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Αποστολή </a:t>
            </a:r>
            <a:r>
              <a:rPr lang="el-GR" sz="3100" dirty="0" smtClean="0">
                <a:solidFill>
                  <a:srgbClr val="C00000"/>
                </a:solidFill>
              </a:rPr>
              <a:t>Υπεύθυνης Δήλωσης </a:t>
            </a:r>
            <a:r>
              <a:rPr lang="el-GR" sz="3100" dirty="0" smtClean="0">
                <a:solidFill>
                  <a:schemeClr val="tx2"/>
                </a:solidFill>
              </a:rPr>
              <a:t>της αίτησης με πρωτότυπη υπογραφή &amp; σφραγίδα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rgbClr val="C00000"/>
                </a:solidFill>
              </a:rPr>
              <a:t>Επίσημο έγγραφο εκπροσώπησης του φορέα </a:t>
            </a:r>
            <a:r>
              <a:rPr lang="el-GR" sz="3100" dirty="0" smtClean="0">
                <a:solidFill>
                  <a:schemeClr val="tx2"/>
                </a:solidFill>
              </a:rPr>
              <a:t>(για τα Ιδρύματα Ανώτατης Εκπαίδευσης, απαιτείται μόνον εάν αλλάξουν οι Αρχές του ιδρύματος)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Στοιχεία </a:t>
            </a:r>
            <a:r>
              <a:rPr lang="el-GR" sz="3100" dirty="0" smtClean="0">
                <a:solidFill>
                  <a:srgbClr val="FF0000"/>
                </a:solidFill>
              </a:rPr>
              <a:t>Υπεύθυνου Επικοινωνίας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Έντυπο  </a:t>
            </a:r>
            <a:r>
              <a:rPr lang="el-GR" sz="3100" dirty="0" smtClean="0">
                <a:solidFill>
                  <a:srgbClr val="C00000"/>
                </a:solidFill>
              </a:rPr>
              <a:t>οικονομικών στοιχείων </a:t>
            </a:r>
            <a:r>
              <a:rPr lang="el-GR" sz="3100" dirty="0" smtClean="0">
                <a:solidFill>
                  <a:schemeClr val="tx2"/>
                </a:solidFill>
              </a:rPr>
              <a:t>–</a:t>
            </a:r>
            <a:r>
              <a:rPr lang="el-GR" sz="3100" dirty="0" smtClean="0">
                <a:solidFill>
                  <a:srgbClr val="C00000"/>
                </a:solidFill>
              </a:rPr>
              <a:t>τραπεζικός λογαριασμός </a:t>
            </a:r>
            <a:r>
              <a:rPr lang="el-GR" sz="3100" dirty="0" smtClean="0">
                <a:solidFill>
                  <a:schemeClr val="tx2"/>
                </a:solidFill>
              </a:rPr>
              <a:t>στο όνομα του φορέα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Ξεχωριστός Τραπεζικός Λογαριασμός αποκλειστικά για τη Στρατηγική Σύμπραξη, ώστε να φαίνονται ξεκάθαρα οι κινήσεις του (διαχείριση από τον ΕΛΚΕ για τα Ιδρύματα Ανώτατης Εκπαίδευσης).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Για τους ιδιωτικούς φορείς ζητούνται επιπλέον νομιμοποιητικά έγγραφα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Πρέπει η Σύμβαση να επιστραφεί υπογεγραμμένη και σφραγισμένη στην Εθνική Μονάδα σε δύο αντίτυπα </a:t>
            </a:r>
            <a:r>
              <a:rPr lang="el-GR" sz="3100" dirty="0" smtClean="0">
                <a:solidFill>
                  <a:srgbClr val="C00000"/>
                </a:solidFill>
              </a:rPr>
              <a:t>εντός καθορισμένης προθεσμίας από την ΕΜ.</a:t>
            </a: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solidFill>
                  <a:schemeClr val="tx2"/>
                </a:solidFill>
              </a:rPr>
              <a:t>Η Εθνική Μονάδα οφείλει να καταβάλει την </a:t>
            </a:r>
            <a:r>
              <a:rPr lang="el-GR" sz="3100" dirty="0" smtClean="0">
                <a:solidFill>
                  <a:srgbClr val="C00000"/>
                </a:solidFill>
              </a:rPr>
              <a:t>προχρηματοδότηση εντός 30 ημερολογιακών ημερών</a:t>
            </a:r>
            <a:r>
              <a:rPr lang="el-GR" sz="3100" dirty="0" smtClean="0">
                <a:solidFill>
                  <a:schemeClr val="tx2"/>
                </a:solidFill>
              </a:rPr>
              <a:t> από την εκ μέρους της υπογραφή της σύμβασης.</a:t>
            </a: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l-GR" dirty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836713"/>
            <a:ext cx="7772400" cy="864096"/>
          </a:xfrm>
        </p:spPr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Σύμβαση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l-GR" dirty="0" smtClean="0">
                <a:solidFill>
                  <a:schemeClr val="tx2"/>
                </a:solidFill>
              </a:rPr>
              <a:t>Υπογραφή Σύμβασης από το νόμιμο εκπρόσωπο του </a:t>
            </a:r>
            <a:r>
              <a:rPr lang="el-GR" dirty="0" smtClean="0">
                <a:solidFill>
                  <a:schemeClr val="tx2"/>
                </a:solidFill>
              </a:rPr>
              <a:t>Ιδρύματος</a:t>
            </a:r>
            <a:endParaRPr lang="en-US" dirty="0" smtClean="0">
              <a:solidFill>
                <a:schemeClr val="tx2"/>
              </a:solidFill>
            </a:endParaRPr>
          </a:p>
          <a:p>
            <a:pPr algn="l"/>
            <a:r>
              <a:rPr lang="el-GR" dirty="0" smtClean="0">
                <a:solidFill>
                  <a:schemeClr val="tx2"/>
                </a:solidFill>
              </a:rPr>
              <a:t>Συντονιστής </a:t>
            </a:r>
            <a:r>
              <a:rPr lang="el-GR" dirty="0" smtClean="0">
                <a:solidFill>
                  <a:schemeClr val="tx2"/>
                </a:solidFill>
              </a:rPr>
              <a:t>+ εταίροι </a:t>
            </a:r>
            <a:r>
              <a:rPr lang="el-GR" dirty="0" smtClean="0">
                <a:solidFill>
                  <a:schemeClr val="tx2"/>
                </a:solidFill>
              </a:rPr>
              <a:t>: </a:t>
            </a:r>
            <a:r>
              <a:rPr lang="el-GR" dirty="0" smtClean="0">
                <a:solidFill>
                  <a:schemeClr val="tx2"/>
                </a:solidFill>
              </a:rPr>
              <a:t>συνυπεύθυνοι </a:t>
            </a:r>
            <a:r>
              <a:rPr lang="el-GR" dirty="0" smtClean="0">
                <a:solidFill>
                  <a:schemeClr val="tx2"/>
                </a:solidFill>
              </a:rPr>
              <a:t>υλοποίησης του σχεδίου</a:t>
            </a:r>
          </a:p>
          <a:p>
            <a:endParaRPr lang="el-GR" dirty="0" smtClean="0">
              <a:solidFill>
                <a:srgbClr val="C00000"/>
              </a:solidFill>
            </a:endParaRPr>
          </a:p>
          <a:p>
            <a:r>
              <a:rPr lang="el-GR" dirty="0" smtClean="0">
                <a:solidFill>
                  <a:srgbClr val="C00000"/>
                </a:solidFill>
              </a:rPr>
              <a:t>Μέρη σύμβασης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endParaRPr lang="en-US" dirty="0" smtClean="0">
              <a:solidFill>
                <a:srgbClr val="C00000"/>
              </a:solidFill>
            </a:endParaRPr>
          </a:p>
          <a:p>
            <a:pPr marL="571500" indent="-571500">
              <a:buAutoNum type="romanUcPeriod"/>
            </a:pPr>
            <a:r>
              <a:rPr lang="el-GR" b="1" dirty="0" smtClean="0">
                <a:solidFill>
                  <a:schemeClr val="tx2"/>
                </a:solidFill>
              </a:rPr>
              <a:t>Ειδικοί όροι</a:t>
            </a:r>
          </a:p>
          <a:p>
            <a:pPr marL="571500" indent="-571500">
              <a:buAutoNum type="romanUcPeriod"/>
            </a:pPr>
            <a:r>
              <a:rPr lang="el-GR" dirty="0" smtClean="0">
                <a:solidFill>
                  <a:schemeClr val="tx2"/>
                </a:solidFill>
              </a:rPr>
              <a:t>Γενικοί όροι</a:t>
            </a:r>
          </a:p>
          <a:p>
            <a:pPr marL="571500" indent="-571500">
              <a:buAutoNum type="romanUcPeriod"/>
            </a:pPr>
            <a:r>
              <a:rPr lang="el-GR" dirty="0" smtClean="0">
                <a:solidFill>
                  <a:schemeClr val="tx2"/>
                </a:solidFill>
              </a:rPr>
              <a:t>Παραρτήματα</a:t>
            </a: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Μέρη σύμβασης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chemeClr val="tx2"/>
                </a:solidFill>
              </a:rPr>
              <a:t>Μέρος Ι –Ειδικοί όροι</a:t>
            </a:r>
            <a:r>
              <a:rPr lang="en-US" b="1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</a:pPr>
            <a:r>
              <a:rPr lang="el-GR" b="1" dirty="0" smtClean="0">
                <a:solidFill>
                  <a:schemeClr val="tx2"/>
                </a:solidFill>
              </a:rPr>
              <a:t>Διάρκεια</a:t>
            </a:r>
            <a:r>
              <a:rPr lang="el-GR" dirty="0" smtClean="0">
                <a:solidFill>
                  <a:schemeClr val="tx2"/>
                </a:solidFill>
              </a:rPr>
              <a:t> σύμβασης (2 έως 3 έτη)</a:t>
            </a:r>
          </a:p>
          <a:p>
            <a:pPr>
              <a:buNone/>
            </a:pPr>
            <a:r>
              <a:rPr lang="el-GR" dirty="0" smtClean="0">
                <a:solidFill>
                  <a:schemeClr val="tx2"/>
                </a:solidFill>
              </a:rPr>
              <a:t> </a:t>
            </a:r>
            <a:r>
              <a:rPr lang="el-GR" b="1" dirty="0" smtClean="0">
                <a:solidFill>
                  <a:schemeClr val="tx2"/>
                </a:solidFill>
              </a:rPr>
              <a:t>Ανώτατο ποσό </a:t>
            </a:r>
            <a:r>
              <a:rPr lang="el-GR" dirty="0" smtClean="0">
                <a:solidFill>
                  <a:schemeClr val="tx2"/>
                </a:solidFill>
              </a:rPr>
              <a:t>επιχορήγησης </a:t>
            </a:r>
          </a:p>
          <a:p>
            <a:pPr>
              <a:buNone/>
            </a:pPr>
            <a:r>
              <a:rPr lang="el-GR" dirty="0" smtClean="0">
                <a:solidFill>
                  <a:schemeClr val="tx2"/>
                </a:solidFill>
              </a:rPr>
              <a:t> </a:t>
            </a:r>
            <a:r>
              <a:rPr lang="el-GR" b="1" dirty="0" smtClean="0">
                <a:solidFill>
                  <a:schemeClr val="tx2"/>
                </a:solidFill>
              </a:rPr>
              <a:t>Δόσεις καταβολής </a:t>
            </a:r>
            <a:r>
              <a:rPr lang="el-GR" dirty="0" smtClean="0">
                <a:solidFill>
                  <a:schemeClr val="tx2"/>
                </a:solidFill>
              </a:rPr>
              <a:t>της χρηματοδότησης (2 δόσεις προχρηματοδότησης + αποπληρωμή)</a:t>
            </a:r>
          </a:p>
          <a:p>
            <a:pPr>
              <a:buNone/>
            </a:pPr>
            <a:r>
              <a:rPr lang="el-GR" dirty="0" smtClean="0">
                <a:solidFill>
                  <a:schemeClr val="tx2"/>
                </a:solidFill>
              </a:rPr>
              <a:t>Διετή σχέδια</a:t>
            </a:r>
            <a:r>
              <a:rPr lang="en-US" dirty="0" smtClean="0">
                <a:solidFill>
                  <a:schemeClr val="tx2"/>
                </a:solidFill>
              </a:rPr>
              <a:t>: 60%</a:t>
            </a:r>
            <a:r>
              <a:rPr lang="el-GR" dirty="0" smtClean="0">
                <a:solidFill>
                  <a:schemeClr val="tx2"/>
                </a:solidFill>
              </a:rPr>
              <a:t>-</a:t>
            </a:r>
            <a:r>
              <a:rPr lang="en-US" dirty="0" smtClean="0">
                <a:solidFill>
                  <a:schemeClr val="tx2"/>
                </a:solidFill>
              </a:rPr>
              <a:t>20%</a:t>
            </a:r>
            <a:r>
              <a:rPr lang="el-GR" dirty="0" smtClean="0">
                <a:solidFill>
                  <a:schemeClr val="tx2"/>
                </a:solidFill>
              </a:rPr>
              <a:t>-</a:t>
            </a:r>
            <a:r>
              <a:rPr lang="en-US" dirty="0" smtClean="0">
                <a:solidFill>
                  <a:schemeClr val="tx2"/>
                </a:solidFill>
              </a:rPr>
              <a:t>20%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T</a:t>
            </a:r>
            <a:r>
              <a:rPr lang="el-GR" dirty="0" err="1" smtClean="0">
                <a:solidFill>
                  <a:schemeClr val="tx2"/>
                </a:solidFill>
              </a:rPr>
              <a:t>ριετή</a:t>
            </a:r>
            <a:r>
              <a:rPr lang="el-GR" dirty="0" smtClean="0">
                <a:solidFill>
                  <a:schemeClr val="tx2"/>
                </a:solidFill>
              </a:rPr>
              <a:t> σχέδια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l-GR" dirty="0" smtClean="0">
                <a:solidFill>
                  <a:schemeClr val="tx2"/>
                </a:solidFill>
              </a:rPr>
              <a:t>40%-40%-20%</a:t>
            </a:r>
          </a:p>
          <a:p>
            <a:pPr>
              <a:buNone/>
            </a:pPr>
            <a:r>
              <a:rPr lang="el-GR" dirty="0" smtClean="0">
                <a:solidFill>
                  <a:schemeClr val="tx2"/>
                </a:solidFill>
              </a:rPr>
              <a:t>Προθεσμίες </a:t>
            </a:r>
            <a:r>
              <a:rPr lang="el-GR" b="1" dirty="0" smtClean="0">
                <a:solidFill>
                  <a:schemeClr val="tx2"/>
                </a:solidFill>
              </a:rPr>
              <a:t>υποβολής εκθέσεων </a:t>
            </a: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Μέρη σύμβασης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 smtClean="0">
                <a:solidFill>
                  <a:srgbClr val="C00000"/>
                </a:solidFill>
              </a:rPr>
              <a:t>Μέρος ΙΙ –Γενικοί όροι</a:t>
            </a:r>
          </a:p>
          <a:p>
            <a:pPr>
              <a:buNone/>
            </a:pPr>
            <a:r>
              <a:rPr lang="el-GR" sz="2000" dirty="0" smtClean="0">
                <a:solidFill>
                  <a:schemeClr val="tx2"/>
                </a:solidFill>
              </a:rPr>
              <a:t>Αφορούν νομικές, διοικητικές &amp; οικονομικές διατάξεις της σύμβασης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  <a:hlinkClick r:id="rId2"/>
              </a:rPr>
              <a:t>http://</a:t>
            </a:r>
            <a:r>
              <a:rPr lang="en-US" sz="2000" dirty="0" smtClean="0">
                <a:solidFill>
                  <a:schemeClr val="tx2"/>
                </a:solidFill>
                <a:hlinkClick r:id="rId2"/>
              </a:rPr>
              <a:t>www.iky.gr/eggrafa-eplus/genikoioroi-eplus</a:t>
            </a:r>
            <a:endParaRPr lang="el-GR" sz="20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2000" dirty="0" smtClean="0">
              <a:solidFill>
                <a:schemeClr val="tx2"/>
              </a:solidFill>
            </a:endParaRPr>
          </a:p>
          <a:p>
            <a:r>
              <a:rPr lang="el-GR" sz="2400" dirty="0" smtClean="0">
                <a:solidFill>
                  <a:srgbClr val="C00000"/>
                </a:solidFill>
              </a:rPr>
              <a:t>Παραρτήματα</a:t>
            </a:r>
          </a:p>
          <a:p>
            <a:pPr>
              <a:buNone/>
            </a:pPr>
            <a:r>
              <a:rPr lang="el-GR" sz="2000" dirty="0" smtClean="0">
                <a:solidFill>
                  <a:schemeClr val="tx2"/>
                </a:solidFill>
              </a:rPr>
              <a:t>Ι. (ΙΑ, ΙΒ, ΙΓ) </a:t>
            </a:r>
            <a:r>
              <a:rPr lang="en-US" sz="2000" dirty="0" smtClean="0">
                <a:solidFill>
                  <a:schemeClr val="tx2"/>
                </a:solidFill>
              </a:rPr>
              <a:t>: </a:t>
            </a:r>
            <a:r>
              <a:rPr lang="el-GR" sz="2000" dirty="0" smtClean="0">
                <a:solidFill>
                  <a:schemeClr val="tx2"/>
                </a:solidFill>
              </a:rPr>
              <a:t>περιγραφή του σχεδίου / εγκεκριμένα πνευματικά προϊόντα, εκδηλώσεις διάδοσης, δραστηριότητες μάθησης, κατάρτισης</a:t>
            </a:r>
          </a:p>
          <a:p>
            <a:pPr>
              <a:buNone/>
            </a:pPr>
            <a:r>
              <a:rPr lang="el-GR" sz="2000" dirty="0" smtClean="0">
                <a:solidFill>
                  <a:schemeClr val="tx2"/>
                </a:solidFill>
              </a:rPr>
              <a:t>ΙΙ. Εγκεκριμένος προϋπολογισμός</a:t>
            </a:r>
          </a:p>
          <a:p>
            <a:pPr>
              <a:buNone/>
            </a:pPr>
            <a:endParaRPr lang="el-GR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2000" dirty="0" smtClean="0">
                <a:solidFill>
                  <a:schemeClr val="tx2"/>
                </a:solidFill>
              </a:rPr>
              <a:t>ΙΙΙ. Χρηματοοικονομικοί κανόνες</a:t>
            </a:r>
          </a:p>
          <a:p>
            <a:pPr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IV</a:t>
            </a:r>
            <a:r>
              <a:rPr lang="el-GR" sz="2000" dirty="0" smtClean="0">
                <a:solidFill>
                  <a:schemeClr val="tx2"/>
                </a:solidFill>
              </a:rPr>
              <a:t>.</a:t>
            </a:r>
            <a:r>
              <a:rPr lang="en-US" sz="2000" dirty="0" smtClean="0">
                <a:solidFill>
                  <a:schemeClr val="tx2"/>
                </a:solidFill>
              </a:rPr>
              <a:t> Mandates</a:t>
            </a:r>
            <a:r>
              <a:rPr lang="el-GR" sz="2000" dirty="0" smtClean="0">
                <a:solidFill>
                  <a:schemeClr val="tx2"/>
                </a:solidFill>
              </a:rPr>
              <a:t>/εξουσιοδοτήσεις εταίρων</a:t>
            </a:r>
          </a:p>
          <a:p>
            <a:pPr>
              <a:buNone/>
            </a:pPr>
            <a:endParaRPr lang="el-GR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V</a:t>
            </a:r>
            <a:r>
              <a:rPr lang="el-GR" sz="2000" dirty="0" smtClean="0">
                <a:solidFill>
                  <a:schemeClr val="tx2"/>
                </a:solidFill>
              </a:rPr>
              <a:t>.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fr-FR" sz="2000" dirty="0" smtClean="0">
                <a:solidFill>
                  <a:schemeClr val="tx2"/>
                </a:solidFill>
              </a:rPr>
              <a:t>K</a:t>
            </a:r>
            <a:r>
              <a:rPr lang="el-GR" sz="2000" dirty="0" err="1" smtClean="0">
                <a:solidFill>
                  <a:schemeClr val="tx2"/>
                </a:solidFill>
              </a:rPr>
              <a:t>ατάλογος</a:t>
            </a:r>
            <a:r>
              <a:rPr lang="el-GR" sz="2000" dirty="0" smtClean="0">
                <a:solidFill>
                  <a:schemeClr val="tx2"/>
                </a:solidFill>
              </a:rPr>
              <a:t> λοιπών δικαιούχων του σχεδίου</a:t>
            </a:r>
          </a:p>
          <a:p>
            <a:pPr>
              <a:buNone/>
            </a:pPr>
            <a:endParaRPr lang="el-GR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Τροποποιήσεις Σύμβασης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Προηγείται έγκαιρη έγγραφη ενημέρωση της ΕΜ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Δεν γίνεται αυτόματα δεκτό το αίτημα τροποποίησης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Δεν πρέπει να επιφέρει ριζικές αλλαγές στην υλοποίηση του σχεδίου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Το αίτημα τροποποίησης υποβάλλεται το αργότερο 2 μήνες πριν τη λήξη της </a:t>
            </a:r>
            <a:r>
              <a:rPr lang="el-GR" dirty="0" smtClean="0">
                <a:solidFill>
                  <a:schemeClr val="tx2"/>
                </a:solidFill>
              </a:rPr>
              <a:t>σύμβασης  και τουλάχιστον 1 μήνα πριν την επικείμενη τροποποίηση</a:t>
            </a:r>
            <a:endParaRPr lang="el-G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Είδη τροποποίησης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Αλλαγή ατόμου επικοινωνίας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Αλλαγή νόμιμου εκπροσώπου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Αλλαγή στοιχείων επικοινωνίας συντονιστή/εταίρων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Επωνυμία δικαιούχου οργανισμού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Στοιχεία τραπεζικού λογαριασμού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Δραστηριότητες σχεδίου και χρονοδιάγραμμα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Αποχώρηση ή προσχώρηση εταίρου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Προϋπολογισμός σχεδίου</a:t>
            </a:r>
            <a:endParaRPr lang="el-GR" dirty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</p:spPr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Μεταφορές κονδυλίων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l-GR" dirty="0" smtClean="0">
                <a:solidFill>
                  <a:schemeClr val="tx2"/>
                </a:solidFill>
              </a:rPr>
              <a:t>Επιτρέπεται η </a:t>
            </a:r>
            <a:r>
              <a:rPr lang="el-GR" u="sng" dirty="0" smtClean="0">
                <a:solidFill>
                  <a:schemeClr val="tx2"/>
                </a:solidFill>
              </a:rPr>
              <a:t>μεταφορά έως και 20% </a:t>
            </a:r>
            <a:r>
              <a:rPr lang="el-GR" dirty="0" smtClean="0">
                <a:solidFill>
                  <a:schemeClr val="tx2"/>
                </a:solidFill>
              </a:rPr>
              <a:t>από τις κατηγορίες κονδυλίων διαχείρισης, Διεθνικών Συναντήσεων, Πνευματικών Προϊόντων, Πολλαπλασιαστικών δράσεων διάδοσης, Δραστηριοτήτων μάθησης/επιμόρφωσης, </a:t>
            </a:r>
            <a:r>
              <a:rPr lang="el-GR" dirty="0" err="1" smtClean="0">
                <a:solidFill>
                  <a:schemeClr val="tx2"/>
                </a:solidFill>
              </a:rPr>
              <a:t>κατ’εξαίρεση</a:t>
            </a:r>
            <a:r>
              <a:rPr lang="el-GR" dirty="0" smtClean="0">
                <a:solidFill>
                  <a:schemeClr val="tx2"/>
                </a:solidFill>
              </a:rPr>
              <a:t> δαπανών </a:t>
            </a:r>
            <a:r>
              <a:rPr lang="el-GR" b="1" dirty="0" smtClean="0">
                <a:solidFill>
                  <a:schemeClr val="tx2"/>
                </a:solidFill>
              </a:rPr>
              <a:t>προς οποιαδήποτε κατηγορία προϋπολογισμού.</a:t>
            </a:r>
          </a:p>
          <a:p>
            <a:pPr>
              <a:buNone/>
            </a:pPr>
            <a:endParaRPr lang="el-GR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solidFill>
                  <a:srgbClr val="C00000"/>
                </a:solidFill>
              </a:rPr>
              <a:t>Προσοχή! </a:t>
            </a:r>
            <a:r>
              <a:rPr lang="el-GR" u="sng" dirty="0" smtClean="0">
                <a:solidFill>
                  <a:schemeClr val="tx2"/>
                </a:solidFill>
              </a:rPr>
              <a:t>Δεν</a:t>
            </a:r>
            <a:r>
              <a:rPr lang="el-GR" dirty="0" smtClean="0">
                <a:solidFill>
                  <a:schemeClr val="tx2"/>
                </a:solidFill>
              </a:rPr>
              <a:t> επιτρέπονται μεταφορές </a:t>
            </a:r>
            <a:r>
              <a:rPr lang="el-GR" u="sng" dirty="0" smtClean="0">
                <a:solidFill>
                  <a:schemeClr val="tx2"/>
                </a:solidFill>
              </a:rPr>
              <a:t>προς</a:t>
            </a:r>
            <a:r>
              <a:rPr lang="el-GR" dirty="0" smtClean="0">
                <a:solidFill>
                  <a:schemeClr val="tx2"/>
                </a:solidFill>
              </a:rPr>
              <a:t> την κατηγορία «</a:t>
            </a:r>
            <a:r>
              <a:rPr lang="el-GR" dirty="0" err="1" smtClean="0">
                <a:solidFill>
                  <a:schemeClr val="tx2"/>
                </a:solidFill>
              </a:rPr>
              <a:t>κατ’εξαίρεση</a:t>
            </a:r>
            <a:r>
              <a:rPr lang="el-GR" dirty="0" smtClean="0">
                <a:solidFill>
                  <a:schemeClr val="tx2"/>
                </a:solidFill>
              </a:rPr>
              <a:t> δαπανών» και </a:t>
            </a:r>
            <a:r>
              <a:rPr lang="el-GR" u="sng" dirty="0" smtClean="0">
                <a:solidFill>
                  <a:schemeClr val="tx2"/>
                </a:solidFill>
              </a:rPr>
              <a:t>προς</a:t>
            </a:r>
            <a:r>
              <a:rPr lang="el-GR" dirty="0" smtClean="0">
                <a:solidFill>
                  <a:schemeClr val="tx2"/>
                </a:solidFill>
              </a:rPr>
              <a:t> την κατηγορία «κονδυλίων διαχείρισης».</a:t>
            </a:r>
          </a:p>
          <a:p>
            <a:pPr>
              <a:buNone/>
            </a:pPr>
            <a:endParaRPr lang="el-GR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solidFill>
                  <a:srgbClr val="FF0000"/>
                </a:solidFill>
              </a:rPr>
              <a:t>Ρήτρα : </a:t>
            </a:r>
            <a:r>
              <a:rPr lang="el-GR" dirty="0" smtClean="0">
                <a:solidFill>
                  <a:schemeClr val="tx2"/>
                </a:solidFill>
              </a:rPr>
              <a:t>Η </a:t>
            </a:r>
            <a:r>
              <a:rPr lang="el-GR" dirty="0" smtClean="0">
                <a:solidFill>
                  <a:schemeClr val="tx2"/>
                </a:solidFill>
              </a:rPr>
              <a:t>μεταφορά κονδυλίων δεν μπορεί να αυξάνει πάνω από 20% το  συνολικό ποσό που έχει εγκριθεί για τη συγκεκριμένη κατηγορία δαπάνης.</a:t>
            </a:r>
          </a:p>
          <a:p>
            <a:pPr>
              <a:buNone/>
            </a:pPr>
            <a:endParaRPr lang="el-GR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solidFill>
                  <a:schemeClr val="tx2"/>
                </a:solidFill>
              </a:rPr>
              <a:t>Επιτρέπεται μεταφορά δαπανών για άτομα με αναπηρίες, ακόμα κι αν στο αρχικό σχέδιο δεν έχει γίνει αίτημα χρηματοδότησης για άτομα με αναπηρίες, δεν ισχύει σε αυτή η περίπτωση η ρήτρα αύξησης έως 20%.</a:t>
            </a:r>
          </a:p>
          <a:p>
            <a:endParaRPr lang="el-G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dirty="0"/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Εκθέσεις &amp; Τελικός απολογισμός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64704" y="1700808"/>
            <a:ext cx="8579296" cy="4929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sz="2400" u="sng" dirty="0" smtClean="0">
                <a:solidFill>
                  <a:schemeClr val="tx2"/>
                </a:solidFill>
              </a:rPr>
              <a:t> </a:t>
            </a:r>
            <a:r>
              <a:rPr lang="el-GR" sz="2600" b="1" u="sng" dirty="0" smtClean="0">
                <a:solidFill>
                  <a:schemeClr val="tx2"/>
                </a:solidFill>
              </a:rPr>
              <a:t>Για διετή σχέδια </a:t>
            </a:r>
            <a:r>
              <a:rPr lang="el-GR" sz="2600" u="sng" dirty="0" smtClean="0">
                <a:solidFill>
                  <a:schemeClr val="tx2"/>
                </a:solidFill>
              </a:rPr>
              <a:t>(έναρξη 01/09/2015-λήξη 31/08/2017)</a:t>
            </a:r>
          </a:p>
          <a:p>
            <a:pPr>
              <a:buNone/>
            </a:pPr>
            <a:endParaRPr lang="en-US" sz="2600" u="sng" dirty="0" smtClean="0">
              <a:solidFill>
                <a:schemeClr val="tx2"/>
              </a:solidFill>
            </a:endParaRPr>
          </a:p>
          <a:p>
            <a:r>
              <a:rPr lang="fr-FR" sz="2600" b="1" dirty="0" smtClean="0">
                <a:solidFill>
                  <a:schemeClr val="tx2"/>
                </a:solidFill>
              </a:rPr>
              <a:t>E</a:t>
            </a:r>
            <a:r>
              <a:rPr lang="el-GR" sz="2600" b="1" dirty="0" err="1" smtClean="0">
                <a:solidFill>
                  <a:schemeClr val="tx2"/>
                </a:solidFill>
              </a:rPr>
              <a:t>νδιάμεση</a:t>
            </a:r>
            <a:r>
              <a:rPr lang="el-GR" sz="2600" b="1" dirty="0" smtClean="0">
                <a:solidFill>
                  <a:schemeClr val="tx2"/>
                </a:solidFill>
              </a:rPr>
              <a:t> έκθεση </a:t>
            </a:r>
            <a:r>
              <a:rPr lang="el-GR" sz="2600" dirty="0" smtClean="0">
                <a:solidFill>
                  <a:schemeClr val="tx2"/>
                </a:solidFill>
              </a:rPr>
              <a:t>μέχρι τις</a:t>
            </a:r>
            <a:r>
              <a:rPr lang="el-GR" sz="2600" b="1" dirty="0" smtClean="0">
                <a:solidFill>
                  <a:schemeClr val="tx2"/>
                </a:solidFill>
              </a:rPr>
              <a:t> 30/09/2016 </a:t>
            </a:r>
          </a:p>
          <a:p>
            <a:pPr>
              <a:buNone/>
            </a:pPr>
            <a:r>
              <a:rPr lang="el-GR" sz="2600" dirty="0" smtClean="0">
                <a:solidFill>
                  <a:schemeClr val="tx2"/>
                </a:solidFill>
              </a:rPr>
              <a:t>(περίοδος αναφοράς από την 1/9/2015 έως 31/08/2016) </a:t>
            </a:r>
          </a:p>
          <a:p>
            <a:r>
              <a:rPr lang="el-GR" sz="2600" b="1" dirty="0" smtClean="0">
                <a:solidFill>
                  <a:schemeClr val="tx2"/>
                </a:solidFill>
              </a:rPr>
              <a:t>Τελικός απολογισμός</a:t>
            </a:r>
            <a:r>
              <a:rPr lang="en-US" sz="2600" b="1" dirty="0" smtClean="0">
                <a:solidFill>
                  <a:schemeClr val="tx2"/>
                </a:solidFill>
              </a:rPr>
              <a:t>: 60 </a:t>
            </a:r>
            <a:r>
              <a:rPr lang="el-GR" sz="2600" b="1" dirty="0" smtClean="0">
                <a:solidFill>
                  <a:schemeClr val="tx2"/>
                </a:solidFill>
              </a:rPr>
              <a:t>ημέρες από την ημερομηνία ολοκλήρωσης του σχεδίου</a:t>
            </a:r>
            <a:endParaRPr lang="el-GR" sz="26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2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2600" dirty="0" smtClean="0">
                <a:solidFill>
                  <a:schemeClr val="tx2"/>
                </a:solidFill>
              </a:rPr>
              <a:t> </a:t>
            </a:r>
            <a:r>
              <a:rPr lang="el-GR" sz="2600" b="1" u="sng" dirty="0" smtClean="0">
                <a:solidFill>
                  <a:schemeClr val="tx2"/>
                </a:solidFill>
              </a:rPr>
              <a:t>Για τριετή σχέδια </a:t>
            </a:r>
            <a:r>
              <a:rPr lang="el-GR" sz="2600" u="sng" dirty="0" smtClean="0">
                <a:solidFill>
                  <a:schemeClr val="tx2"/>
                </a:solidFill>
              </a:rPr>
              <a:t>(έναρξη 01/09/2015-λήξη 31/08/2018</a:t>
            </a:r>
            <a:r>
              <a:rPr lang="en-US" sz="2600" u="sng" dirty="0" smtClean="0">
                <a:solidFill>
                  <a:schemeClr val="tx2"/>
                </a:solidFill>
              </a:rPr>
              <a:t>):</a:t>
            </a:r>
            <a:endParaRPr lang="el-GR" sz="2600" u="sng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2600" u="sng" dirty="0" smtClean="0">
              <a:solidFill>
                <a:schemeClr val="tx2"/>
              </a:solidFill>
            </a:endParaRPr>
          </a:p>
          <a:p>
            <a:r>
              <a:rPr lang="el-GR" sz="2600" b="1" dirty="0" smtClean="0">
                <a:solidFill>
                  <a:schemeClr val="tx2"/>
                </a:solidFill>
              </a:rPr>
              <a:t>Έκθεση προόδου  </a:t>
            </a:r>
            <a:r>
              <a:rPr lang="el-GR" sz="2600" dirty="0" smtClean="0">
                <a:solidFill>
                  <a:schemeClr val="tx2"/>
                </a:solidFill>
              </a:rPr>
              <a:t>μέχρι τις </a:t>
            </a:r>
            <a:r>
              <a:rPr lang="el-GR" sz="2600" b="1" dirty="0" smtClean="0">
                <a:solidFill>
                  <a:schemeClr val="tx2"/>
                </a:solidFill>
              </a:rPr>
              <a:t>30/09/2016 </a:t>
            </a:r>
          </a:p>
          <a:p>
            <a:pPr>
              <a:buNone/>
            </a:pPr>
            <a:r>
              <a:rPr lang="el-GR" sz="2600" dirty="0" smtClean="0">
                <a:solidFill>
                  <a:schemeClr val="tx2"/>
                </a:solidFill>
              </a:rPr>
              <a:t>(περίοδος αναφοράς από την 1/9/2015 έως 31/08/2016) </a:t>
            </a:r>
          </a:p>
          <a:p>
            <a:pPr>
              <a:buNone/>
            </a:pPr>
            <a:endParaRPr lang="el-GR" sz="2600" dirty="0" smtClean="0">
              <a:solidFill>
                <a:schemeClr val="tx2"/>
              </a:solidFill>
            </a:endParaRPr>
          </a:p>
          <a:p>
            <a:r>
              <a:rPr lang="fr-FR" sz="2600" b="1" dirty="0" smtClean="0">
                <a:solidFill>
                  <a:schemeClr val="tx2"/>
                </a:solidFill>
              </a:rPr>
              <a:t>E</a:t>
            </a:r>
            <a:r>
              <a:rPr lang="el-GR" sz="2600" b="1" dirty="0" err="1" smtClean="0">
                <a:solidFill>
                  <a:schemeClr val="tx2"/>
                </a:solidFill>
              </a:rPr>
              <a:t>νδιάμεση</a:t>
            </a:r>
            <a:r>
              <a:rPr lang="el-GR" sz="2600" b="1" dirty="0" smtClean="0">
                <a:solidFill>
                  <a:schemeClr val="tx2"/>
                </a:solidFill>
              </a:rPr>
              <a:t> έκθεση </a:t>
            </a:r>
            <a:r>
              <a:rPr lang="el-GR" sz="2600" dirty="0" smtClean="0">
                <a:solidFill>
                  <a:schemeClr val="tx2"/>
                </a:solidFill>
              </a:rPr>
              <a:t>μέχρι τις </a:t>
            </a:r>
            <a:r>
              <a:rPr lang="el-GR" sz="2600" b="1" dirty="0" smtClean="0">
                <a:solidFill>
                  <a:schemeClr val="tx2"/>
                </a:solidFill>
              </a:rPr>
              <a:t>28/02/2017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(</a:t>
            </a:r>
            <a:r>
              <a:rPr lang="el-GR" sz="2600" dirty="0" smtClean="0">
                <a:solidFill>
                  <a:schemeClr val="tx2"/>
                </a:solidFill>
              </a:rPr>
              <a:t>περίοδος αναφοράς από την 1/9/2015 έως 31/01/2017)</a:t>
            </a:r>
          </a:p>
          <a:p>
            <a:endParaRPr lang="el-GR" sz="2600" dirty="0" smtClean="0">
              <a:solidFill>
                <a:schemeClr val="tx2"/>
              </a:solidFill>
            </a:endParaRPr>
          </a:p>
          <a:p>
            <a:r>
              <a:rPr lang="el-GR" sz="2600" b="1" dirty="0" smtClean="0">
                <a:solidFill>
                  <a:schemeClr val="tx2"/>
                </a:solidFill>
              </a:rPr>
              <a:t>Τελικός απολογισμός </a:t>
            </a:r>
            <a:r>
              <a:rPr lang="en-US" sz="2600" b="1" dirty="0" smtClean="0">
                <a:solidFill>
                  <a:schemeClr val="tx2"/>
                </a:solidFill>
              </a:rPr>
              <a:t>: 60 </a:t>
            </a:r>
            <a:r>
              <a:rPr lang="el-GR" sz="2600" b="1" dirty="0" smtClean="0">
                <a:solidFill>
                  <a:schemeClr val="tx2"/>
                </a:solidFill>
              </a:rPr>
              <a:t>ημέρες από την ημερομηνία ολοκλήρωσης του σχεδίου</a:t>
            </a:r>
            <a:endParaRPr lang="el-GR" sz="26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l-GR" sz="2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sz="2600" dirty="0" smtClean="0">
                <a:solidFill>
                  <a:schemeClr val="tx2"/>
                </a:solidFill>
              </a:rPr>
              <a:t>Ανάλογα με τον τομέα </a:t>
            </a:r>
            <a:r>
              <a:rPr lang="el-GR" sz="2600" dirty="0" smtClean="0">
                <a:solidFill>
                  <a:schemeClr val="tx2"/>
                </a:solidFill>
              </a:rPr>
              <a:t>σπουδών &amp; τον βαθμό εκτιμώμενου κινδύνου, </a:t>
            </a:r>
            <a:r>
              <a:rPr lang="el-GR" sz="2600" dirty="0" smtClean="0">
                <a:solidFill>
                  <a:schemeClr val="tx2"/>
                </a:solidFill>
              </a:rPr>
              <a:t>ενδέχεται να προβλέπονται επιπλέον εκθέσεις (βλ. εκάστοτε σύμβαση)</a:t>
            </a:r>
            <a:endParaRPr lang="el-GR" sz="2600" dirty="0">
              <a:solidFill>
                <a:schemeClr val="tx2"/>
              </a:solidFill>
            </a:endParaRPr>
          </a:p>
        </p:txBody>
      </p:sp>
      <p:pic>
        <p:nvPicPr>
          <p:cNvPr id="4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77147" cy="764704"/>
          </a:xfrm>
          <a:prstGeom prst="rect">
            <a:avLst/>
          </a:prstGeom>
        </p:spPr>
      </p:pic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3921" y="0"/>
            <a:ext cx="1190079" cy="111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</TotalTime>
  <Words>961</Words>
  <Application>Microsoft Office PowerPoint</Application>
  <PresentationFormat>Προβολή στην οθόνη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ERASMUS +/ΚΑ2 Στρατηγικές Συμπράξεις 2016: Kύκλος ζωής του σχεδίου  </vt:lpstr>
      <vt:lpstr> Προετοιμασία Σύμβασης</vt:lpstr>
      <vt:lpstr>Σύμβαση</vt:lpstr>
      <vt:lpstr>Μέρη σύμβασης</vt:lpstr>
      <vt:lpstr>Μέρη σύμβασης</vt:lpstr>
      <vt:lpstr>Τροποποιήσεις Σύμβασης</vt:lpstr>
      <vt:lpstr>Είδη τροποποίησης</vt:lpstr>
      <vt:lpstr>Μεταφορές κονδυλίων</vt:lpstr>
      <vt:lpstr>Εκθέσεις &amp; Τελικός απολογισμός</vt:lpstr>
      <vt:lpstr>Ποιότητα της υλοποίησης του σχεδίου </vt:lpstr>
      <vt:lpstr>Τελική έκθεση</vt:lpstr>
      <vt:lpstr>Μείωση επιχορήγησης λόγω μη προσήκουσας, μερικής ή καθυστερημένης υλοποίησης του σχεδίου</vt:lpstr>
      <vt:lpstr> Δραστηριότητες μάθησης, διδασκαλίας, κατάρτισης </vt:lpstr>
      <vt:lpstr>  Δραστηριότητες διάδοσης αποτελεσμάτων  </vt:lpstr>
      <vt:lpstr>Χρήσιμες συμβουλές</vt:lpstr>
      <vt:lpstr>Διαφάνεια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elina</cp:lastModifiedBy>
  <cp:revision>527</cp:revision>
  <dcterms:created xsi:type="dcterms:W3CDTF">2013-11-21T12:12:21Z</dcterms:created>
  <dcterms:modified xsi:type="dcterms:W3CDTF">2015-10-22T17:40:38Z</dcterms:modified>
</cp:coreProperties>
</file>