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omments/comment1.xml" ContentType="application/vnd.openxmlformats-officedocument.presentationml.comments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85" r:id="rId3"/>
  </p:sldMasterIdLst>
  <p:notesMasterIdLst>
    <p:notesMasterId r:id="rId19"/>
  </p:notesMasterIdLst>
  <p:sldIdLst>
    <p:sldId id="256" r:id="rId4"/>
    <p:sldId id="259" r:id="rId5"/>
    <p:sldId id="273" r:id="rId6"/>
    <p:sldId id="258" r:id="rId7"/>
    <p:sldId id="280" r:id="rId8"/>
    <p:sldId id="261" r:id="rId9"/>
    <p:sldId id="282" r:id="rId10"/>
    <p:sldId id="289" r:id="rId11"/>
    <p:sldId id="286" r:id="rId12"/>
    <p:sldId id="277" r:id="rId13"/>
    <p:sldId id="284" r:id="rId14"/>
    <p:sldId id="287" r:id="rId15"/>
    <p:sldId id="267" r:id="rId16"/>
    <p:sldId id="269" r:id="rId17"/>
    <p:sldId id="268" r:id="rId18"/>
  </p:sldIdLst>
  <p:sldSz cx="9144000" cy="6858000" type="screen4x3"/>
  <p:notesSz cx="6735763" cy="9866313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kas H. Margaritis" initials="LH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D4E2D4"/>
    <a:srgbClr val="9FBFA0"/>
    <a:srgbClr val="9CC2A5"/>
    <a:srgbClr val="336600"/>
    <a:srgbClr val="339933"/>
    <a:srgbClr val="111111"/>
    <a:srgbClr val="33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>
      <p:cViewPr varScale="1">
        <p:scale>
          <a:sx n="107" d="100"/>
          <a:sy n="107" d="100"/>
        </p:scale>
        <p:origin x="114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2046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9-27T14:53:13.216" idx="1">
    <p:pos x="10" y="10"/>
    <p:text/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A01185-DEBF-4762-AF27-F4848A75DF91}" type="doc">
      <dgm:prSet loTypeId="urn:microsoft.com/office/officeart/2005/8/layout/matrix1" loCatId="matrix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B8BD995-7BAD-479A-864F-0472C8AE5B5F}">
      <dgm:prSet phldrT="[Κείμενο]" custT="1"/>
      <dgm:spPr/>
      <dgm:t>
        <a:bodyPr/>
        <a:lstStyle/>
        <a:p>
          <a:pPr rtl="0"/>
          <a:r>
            <a:rPr lang="el-GR" sz="2700" b="1" noProof="0" dirty="0" smtClean="0">
              <a:latin typeface="Arial Unicode MS" pitchFamily="34" charset="-128"/>
            </a:rPr>
            <a:t>ΕΛΕΓΧ</a:t>
          </a:r>
          <a:r>
            <a:rPr lang="en-US" sz="2700" b="1" noProof="0" dirty="0" smtClean="0">
              <a:latin typeface="Arial Unicode MS" pitchFamily="34" charset="-128"/>
            </a:rPr>
            <a:t>OI</a:t>
          </a:r>
          <a:endParaRPr lang="el-GR" sz="2700" dirty="0"/>
        </a:p>
      </dgm:t>
    </dgm:pt>
    <dgm:pt modelId="{47AA24D1-5F13-4ECA-A753-03888AA499EB}" type="parTrans" cxnId="{340472EF-2835-4E11-ABBD-B5422223E935}">
      <dgm:prSet/>
      <dgm:spPr/>
      <dgm:t>
        <a:bodyPr/>
        <a:lstStyle/>
        <a:p>
          <a:endParaRPr lang="el-GR"/>
        </a:p>
      </dgm:t>
    </dgm:pt>
    <dgm:pt modelId="{532A58DB-37A8-45BF-A65C-3AF5500CA745}" type="sibTrans" cxnId="{340472EF-2835-4E11-ABBD-B5422223E935}">
      <dgm:prSet/>
      <dgm:spPr/>
      <dgm:t>
        <a:bodyPr/>
        <a:lstStyle/>
        <a:p>
          <a:endParaRPr lang="el-GR"/>
        </a:p>
      </dgm:t>
    </dgm:pt>
    <dgm:pt modelId="{B8D10FCD-49B9-473F-8365-8079A101D229}">
      <dgm:prSet phldrT="[Κείμενο]"/>
      <dgm:spPr/>
      <dgm:t>
        <a:bodyPr/>
        <a:lstStyle/>
        <a:p>
          <a:r>
            <a:rPr lang="el-GR" dirty="0" smtClean="0">
              <a:effectLst>
                <a:outerShdw blurRad="38100" dist="38100" dir="2700000" algn="tl">
                  <a:srgbClr val="C0C0C0"/>
                </a:outerShdw>
              </a:effectLst>
            </a:rPr>
            <a:t>Σκοπός η ορθή υλοποίηση των σχεδίων</a:t>
          </a:r>
        </a:p>
      </dgm:t>
    </dgm:pt>
    <dgm:pt modelId="{26732927-D72C-4A1C-9007-DFF6EE47E9AD}" type="parTrans" cxnId="{DD4B626F-A3B7-4143-9B44-DC43E2A066E3}">
      <dgm:prSet/>
      <dgm:spPr/>
      <dgm:t>
        <a:bodyPr/>
        <a:lstStyle/>
        <a:p>
          <a:endParaRPr lang="el-GR"/>
        </a:p>
      </dgm:t>
    </dgm:pt>
    <dgm:pt modelId="{FEC39BF9-0AB8-4F7A-9B0B-22CEDA0A51FE}" type="sibTrans" cxnId="{DD4B626F-A3B7-4143-9B44-DC43E2A066E3}">
      <dgm:prSet/>
      <dgm:spPr/>
      <dgm:t>
        <a:bodyPr/>
        <a:lstStyle/>
        <a:p>
          <a:endParaRPr lang="el-GR"/>
        </a:p>
      </dgm:t>
    </dgm:pt>
    <dgm:pt modelId="{65632FCB-58E8-4768-9696-33A1DA4BB872}">
      <dgm:prSet phldrT="[Κείμενο]"/>
      <dgm:spPr/>
      <dgm:t>
        <a:bodyPr/>
        <a:lstStyle/>
        <a:p>
          <a:r>
            <a:rPr lang="el-GR" dirty="0" smtClean="0">
              <a:effectLst>
                <a:outerShdw blurRad="38100" dist="38100" dir="2700000" algn="tl">
                  <a:srgbClr val="C0C0C0"/>
                </a:outerShdw>
              </a:effectLst>
            </a:rPr>
            <a:t>Είναι </a:t>
          </a:r>
          <a:r>
            <a:rPr lang="el-GR" b="0" dirty="0" smtClean="0">
              <a:effectLst>
                <a:outerShdw blurRad="38100" dist="38100" dir="2700000" algn="tl">
                  <a:srgbClr val="C0C0C0"/>
                </a:outerShdw>
              </a:effectLst>
            </a:rPr>
            <a:t>δειγματοληπτικοί</a:t>
          </a:r>
          <a:endParaRPr lang="el-GR" dirty="0"/>
        </a:p>
      </dgm:t>
    </dgm:pt>
    <dgm:pt modelId="{AC97FC08-1193-4D36-B3AE-0F99D007839F}" type="parTrans" cxnId="{CA6AB9CD-AC39-454F-9448-E2CFB7D71AB4}">
      <dgm:prSet/>
      <dgm:spPr/>
      <dgm:t>
        <a:bodyPr/>
        <a:lstStyle/>
        <a:p>
          <a:endParaRPr lang="el-GR"/>
        </a:p>
      </dgm:t>
    </dgm:pt>
    <dgm:pt modelId="{DD104F63-4F06-4765-A4A0-6E859FB4A9DD}" type="sibTrans" cxnId="{CA6AB9CD-AC39-454F-9448-E2CFB7D71AB4}">
      <dgm:prSet/>
      <dgm:spPr/>
      <dgm:t>
        <a:bodyPr/>
        <a:lstStyle/>
        <a:p>
          <a:endParaRPr lang="el-GR"/>
        </a:p>
      </dgm:t>
    </dgm:pt>
    <dgm:pt modelId="{022076C8-D23F-4AFC-A6AF-C7DAE640C2EC}">
      <dgm:prSet phldrT="[Κείμενο]"/>
      <dgm:spPr/>
      <dgm:t>
        <a:bodyPr/>
        <a:lstStyle/>
        <a:p>
          <a:r>
            <a:rPr lang="el-GR" dirty="0" smtClean="0">
              <a:effectLst>
                <a:outerShdw blurRad="38100" dist="38100" dir="2700000" algn="tl">
                  <a:srgbClr val="C0C0C0"/>
                </a:outerShdw>
              </a:effectLst>
            </a:rPr>
            <a:t>Διεξάγονται κατά τη διάρκεια υλοποίησης των επιμέρους δράσεων του σχεδίου ή μετά την ολοκλήρωσή τους</a:t>
          </a:r>
          <a:endParaRPr lang="el-GR" b="0" dirty="0"/>
        </a:p>
      </dgm:t>
    </dgm:pt>
    <dgm:pt modelId="{610ABAA6-C7D5-483B-870A-3916646ECCA5}" type="parTrans" cxnId="{1BB66FDB-296E-49B8-B4ED-27CA10853A71}">
      <dgm:prSet/>
      <dgm:spPr/>
      <dgm:t>
        <a:bodyPr/>
        <a:lstStyle/>
        <a:p>
          <a:endParaRPr lang="el-GR"/>
        </a:p>
      </dgm:t>
    </dgm:pt>
    <dgm:pt modelId="{D724F533-839C-40A2-BB1D-DAE047BDCBC9}" type="sibTrans" cxnId="{1BB66FDB-296E-49B8-B4ED-27CA10853A71}">
      <dgm:prSet/>
      <dgm:spPr/>
      <dgm:t>
        <a:bodyPr/>
        <a:lstStyle/>
        <a:p>
          <a:endParaRPr lang="el-GR"/>
        </a:p>
      </dgm:t>
    </dgm:pt>
    <dgm:pt modelId="{7842CB2B-C0D0-41A3-BC9D-5DB22718AE31}">
      <dgm:prSet phldrT="[Κείμενο]" phldr="1"/>
      <dgm:spPr/>
      <dgm:t>
        <a:bodyPr/>
        <a:lstStyle/>
        <a:p>
          <a:endParaRPr lang="el-GR" dirty="0"/>
        </a:p>
      </dgm:t>
    </dgm:pt>
    <dgm:pt modelId="{CE4A13A4-7C82-411E-9E50-DA94E60EBBCB}" type="parTrans" cxnId="{88A25860-A1BD-469D-87E8-462076A549E1}">
      <dgm:prSet/>
      <dgm:spPr/>
      <dgm:t>
        <a:bodyPr/>
        <a:lstStyle/>
        <a:p>
          <a:endParaRPr lang="el-GR"/>
        </a:p>
      </dgm:t>
    </dgm:pt>
    <dgm:pt modelId="{D5D85E1F-6C53-471B-AB4E-5434C39E5107}" type="sibTrans" cxnId="{88A25860-A1BD-469D-87E8-462076A549E1}">
      <dgm:prSet/>
      <dgm:spPr/>
      <dgm:t>
        <a:bodyPr/>
        <a:lstStyle/>
        <a:p>
          <a:endParaRPr lang="el-GR"/>
        </a:p>
      </dgm:t>
    </dgm:pt>
    <dgm:pt modelId="{0E0172F6-F443-47F9-99B4-2B3D4E80B3B8}">
      <dgm:prSet/>
      <dgm:spPr/>
      <dgm:t>
        <a:bodyPr/>
        <a:lstStyle/>
        <a:p>
          <a:endParaRPr lang="el-GR"/>
        </a:p>
      </dgm:t>
    </dgm:pt>
    <dgm:pt modelId="{3C360EC0-3DBE-46EE-8635-F996E7A7F7CF}" type="parTrans" cxnId="{7139FE28-9C75-468E-87C1-2E42245439CB}">
      <dgm:prSet/>
      <dgm:spPr/>
      <dgm:t>
        <a:bodyPr/>
        <a:lstStyle/>
        <a:p>
          <a:endParaRPr lang="el-GR"/>
        </a:p>
      </dgm:t>
    </dgm:pt>
    <dgm:pt modelId="{993FAC0A-F8BB-4364-AA3A-D14EA820D3FC}" type="sibTrans" cxnId="{7139FE28-9C75-468E-87C1-2E42245439CB}">
      <dgm:prSet/>
      <dgm:spPr/>
      <dgm:t>
        <a:bodyPr/>
        <a:lstStyle/>
        <a:p>
          <a:endParaRPr lang="el-GR"/>
        </a:p>
      </dgm:t>
    </dgm:pt>
    <dgm:pt modelId="{93756551-1E97-49D7-8689-22AC481971F8}">
      <dgm:prSet/>
      <dgm:spPr/>
      <dgm:t>
        <a:bodyPr/>
        <a:lstStyle/>
        <a:p>
          <a:endParaRPr lang="el-GR"/>
        </a:p>
      </dgm:t>
    </dgm:pt>
    <dgm:pt modelId="{46DBDE16-1D6C-47EB-8C8F-9A25D5922D28}" type="parTrans" cxnId="{87229393-2035-4972-BB05-B590CC9C8040}">
      <dgm:prSet/>
      <dgm:spPr/>
      <dgm:t>
        <a:bodyPr/>
        <a:lstStyle/>
        <a:p>
          <a:endParaRPr lang="el-GR"/>
        </a:p>
      </dgm:t>
    </dgm:pt>
    <dgm:pt modelId="{37F91086-FE6A-4E7A-8730-3BCC69541D03}" type="sibTrans" cxnId="{87229393-2035-4972-BB05-B590CC9C8040}">
      <dgm:prSet/>
      <dgm:spPr/>
      <dgm:t>
        <a:bodyPr/>
        <a:lstStyle/>
        <a:p>
          <a:endParaRPr lang="el-GR"/>
        </a:p>
      </dgm:t>
    </dgm:pt>
    <dgm:pt modelId="{89A7C241-1BDF-464F-B05B-0EBD7F42254E}">
      <dgm:prSet/>
      <dgm:spPr/>
      <dgm:t>
        <a:bodyPr/>
        <a:lstStyle/>
        <a:p>
          <a:endParaRPr lang="el-GR"/>
        </a:p>
      </dgm:t>
    </dgm:pt>
    <dgm:pt modelId="{AC8D26D4-6D6E-4F0F-918F-83A67E74E0C4}" type="parTrans" cxnId="{96662A11-7BAA-407C-8771-FA911C597DDC}">
      <dgm:prSet/>
      <dgm:spPr/>
      <dgm:t>
        <a:bodyPr/>
        <a:lstStyle/>
        <a:p>
          <a:endParaRPr lang="el-GR"/>
        </a:p>
      </dgm:t>
    </dgm:pt>
    <dgm:pt modelId="{BE2718AA-EF72-4628-B79C-4F4518A75173}" type="sibTrans" cxnId="{96662A11-7BAA-407C-8771-FA911C597DDC}">
      <dgm:prSet/>
      <dgm:spPr/>
      <dgm:t>
        <a:bodyPr/>
        <a:lstStyle/>
        <a:p>
          <a:endParaRPr lang="el-GR"/>
        </a:p>
      </dgm:t>
    </dgm:pt>
    <dgm:pt modelId="{6C36F23B-B272-461B-B283-71928DC578A5}">
      <dgm:prSet/>
      <dgm:spPr/>
      <dgm:t>
        <a:bodyPr/>
        <a:lstStyle/>
        <a:p>
          <a:endParaRPr lang="el-GR"/>
        </a:p>
      </dgm:t>
    </dgm:pt>
    <dgm:pt modelId="{AFAA8AC6-29F9-45CF-9109-3FBD3F6C40A3}" type="parTrans" cxnId="{96ECBCD7-715F-476C-96B8-9E0762B4A083}">
      <dgm:prSet/>
      <dgm:spPr/>
      <dgm:t>
        <a:bodyPr/>
        <a:lstStyle/>
        <a:p>
          <a:endParaRPr lang="el-GR"/>
        </a:p>
      </dgm:t>
    </dgm:pt>
    <dgm:pt modelId="{027E38E1-BEFA-492C-ABFA-AE517DD2241C}" type="sibTrans" cxnId="{96ECBCD7-715F-476C-96B8-9E0762B4A083}">
      <dgm:prSet/>
      <dgm:spPr/>
      <dgm:t>
        <a:bodyPr/>
        <a:lstStyle/>
        <a:p>
          <a:endParaRPr lang="el-GR"/>
        </a:p>
      </dgm:t>
    </dgm:pt>
    <dgm:pt modelId="{858F672B-94C3-4611-9F83-1850FD6C14D4}">
      <dgm:prSet/>
      <dgm:spPr/>
      <dgm:t>
        <a:bodyPr/>
        <a:lstStyle/>
        <a:p>
          <a:r>
            <a:rPr lang="el-GR" dirty="0" smtClean="0">
              <a:effectLst>
                <a:outerShdw blurRad="38100" dist="38100" dir="2700000" algn="tl">
                  <a:srgbClr val="C0C0C0"/>
                </a:outerShdw>
              </a:effectLst>
            </a:rPr>
            <a:t>Στόχος η διαπίστωση και η εξακρίβωση του «πραγματικού γεγονότος»</a:t>
          </a:r>
        </a:p>
      </dgm:t>
    </dgm:pt>
    <dgm:pt modelId="{FBCD064E-9DCD-48B7-92E9-051C6149FFCC}" type="parTrans" cxnId="{B489F6C7-E129-4530-B8E8-A83906BDB6E9}">
      <dgm:prSet/>
      <dgm:spPr/>
      <dgm:t>
        <a:bodyPr/>
        <a:lstStyle/>
        <a:p>
          <a:endParaRPr lang="el-GR"/>
        </a:p>
      </dgm:t>
    </dgm:pt>
    <dgm:pt modelId="{E90996F3-8EF9-4C09-AD0A-B5E278D30738}" type="sibTrans" cxnId="{B489F6C7-E129-4530-B8E8-A83906BDB6E9}">
      <dgm:prSet/>
      <dgm:spPr/>
      <dgm:t>
        <a:bodyPr/>
        <a:lstStyle/>
        <a:p>
          <a:endParaRPr lang="el-GR"/>
        </a:p>
      </dgm:t>
    </dgm:pt>
    <dgm:pt modelId="{B26AB821-E9AC-4F2D-AAE0-4E9C227BA121}" type="pres">
      <dgm:prSet presAssocID="{ADA01185-DEBF-4762-AF27-F4848A75DF9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1B15412-EA7F-48D7-8EBF-FD7B601DA44C}" type="pres">
      <dgm:prSet presAssocID="{ADA01185-DEBF-4762-AF27-F4848A75DF91}" presName="matrix" presStyleCnt="0"/>
      <dgm:spPr/>
    </dgm:pt>
    <dgm:pt modelId="{9872A16B-F5EB-4E3F-958F-7D7146E21DE3}" type="pres">
      <dgm:prSet presAssocID="{ADA01185-DEBF-4762-AF27-F4848A75DF91}" presName="tile1" presStyleLbl="node1" presStyleIdx="0" presStyleCnt="4"/>
      <dgm:spPr/>
      <dgm:t>
        <a:bodyPr/>
        <a:lstStyle/>
        <a:p>
          <a:endParaRPr lang="el-GR"/>
        </a:p>
      </dgm:t>
    </dgm:pt>
    <dgm:pt modelId="{AD40EFA9-437D-436D-9186-CB7F47FEBD13}" type="pres">
      <dgm:prSet presAssocID="{ADA01185-DEBF-4762-AF27-F4848A75DF9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AFC0BF5-930A-4D88-A88E-08F983866D9F}" type="pres">
      <dgm:prSet presAssocID="{ADA01185-DEBF-4762-AF27-F4848A75DF91}" presName="tile2" presStyleLbl="node1" presStyleIdx="1" presStyleCnt="4"/>
      <dgm:spPr/>
      <dgm:t>
        <a:bodyPr/>
        <a:lstStyle/>
        <a:p>
          <a:endParaRPr lang="el-GR"/>
        </a:p>
      </dgm:t>
    </dgm:pt>
    <dgm:pt modelId="{C51F4083-9A75-4D0F-B17D-B3FA6816F6E2}" type="pres">
      <dgm:prSet presAssocID="{ADA01185-DEBF-4762-AF27-F4848A75DF9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B9BF1DB-41B8-4A65-97BD-94C3AFD8C34B}" type="pres">
      <dgm:prSet presAssocID="{ADA01185-DEBF-4762-AF27-F4848A75DF91}" presName="tile3" presStyleLbl="node1" presStyleIdx="2" presStyleCnt="4"/>
      <dgm:spPr/>
      <dgm:t>
        <a:bodyPr/>
        <a:lstStyle/>
        <a:p>
          <a:endParaRPr lang="el-GR"/>
        </a:p>
      </dgm:t>
    </dgm:pt>
    <dgm:pt modelId="{329CE14E-FED7-4F7B-889C-05D162B39891}" type="pres">
      <dgm:prSet presAssocID="{ADA01185-DEBF-4762-AF27-F4848A75DF9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BC8467B-79F8-4043-8505-B73E472E3EC8}" type="pres">
      <dgm:prSet presAssocID="{ADA01185-DEBF-4762-AF27-F4848A75DF91}" presName="tile4" presStyleLbl="node1" presStyleIdx="3" presStyleCnt="4"/>
      <dgm:spPr/>
      <dgm:t>
        <a:bodyPr/>
        <a:lstStyle/>
        <a:p>
          <a:endParaRPr lang="el-GR"/>
        </a:p>
      </dgm:t>
    </dgm:pt>
    <dgm:pt modelId="{E98BF39E-9919-4415-A85B-F3B44D90321A}" type="pres">
      <dgm:prSet presAssocID="{ADA01185-DEBF-4762-AF27-F4848A75DF9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1237843-6057-4D14-9A8D-62A14E7EA9DC}" type="pres">
      <dgm:prSet presAssocID="{ADA01185-DEBF-4762-AF27-F4848A75DF91}" presName="centerTile" presStyleLbl="fgShp" presStyleIdx="0" presStyleCnt="1" custScaleX="107246" custScaleY="118818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</dgm:ptLst>
  <dgm:cxnLst>
    <dgm:cxn modelId="{96662A11-7BAA-407C-8771-FA911C597DDC}" srcId="{ADA01185-DEBF-4762-AF27-F4848A75DF91}" destId="{89A7C241-1BDF-464F-B05B-0EBD7F42254E}" srcOrd="3" destOrd="0" parTransId="{AC8D26D4-6D6E-4F0F-918F-83A67E74E0C4}" sibTransId="{BE2718AA-EF72-4628-B79C-4F4518A75173}"/>
    <dgm:cxn modelId="{FF513F26-8C5D-43A4-B204-69107DE6A47F}" type="presOf" srcId="{022076C8-D23F-4AFC-A6AF-C7DAE640C2EC}" destId="{2BC8467B-79F8-4043-8505-B73E472E3EC8}" srcOrd="0" destOrd="0" presId="urn:microsoft.com/office/officeart/2005/8/layout/matrix1"/>
    <dgm:cxn modelId="{F52DA93C-7036-412E-80A3-8E6E8304B6C0}" type="presOf" srcId="{65632FCB-58E8-4768-9696-33A1DA4BB872}" destId="{C51F4083-9A75-4D0F-B17D-B3FA6816F6E2}" srcOrd="1" destOrd="0" presId="urn:microsoft.com/office/officeart/2005/8/layout/matrix1"/>
    <dgm:cxn modelId="{96ECBCD7-715F-476C-96B8-9E0762B4A083}" srcId="{ADA01185-DEBF-4762-AF27-F4848A75DF91}" destId="{6C36F23B-B272-461B-B283-71928DC578A5}" srcOrd="4" destOrd="0" parTransId="{AFAA8AC6-29F9-45CF-9109-3FBD3F6C40A3}" sibTransId="{027E38E1-BEFA-492C-ABFA-AE517DD2241C}"/>
    <dgm:cxn modelId="{BE7BDABD-1805-4BA4-8B55-9A012EBE5E3E}" type="presOf" srcId="{65632FCB-58E8-4768-9696-33A1DA4BB872}" destId="{9AFC0BF5-930A-4D88-A88E-08F983866D9F}" srcOrd="0" destOrd="0" presId="urn:microsoft.com/office/officeart/2005/8/layout/matrix1"/>
    <dgm:cxn modelId="{287368A9-A3B3-4FBF-A318-2AAA9D6A6FDD}" type="presOf" srcId="{B8D10FCD-49B9-473F-8365-8079A101D229}" destId="{9872A16B-F5EB-4E3F-958F-7D7146E21DE3}" srcOrd="0" destOrd="0" presId="urn:microsoft.com/office/officeart/2005/8/layout/matrix1"/>
    <dgm:cxn modelId="{85FC3531-A7A7-4E4E-B8E1-72A0A95E93DA}" type="presOf" srcId="{ADA01185-DEBF-4762-AF27-F4848A75DF91}" destId="{B26AB821-E9AC-4F2D-AAE0-4E9C227BA121}" srcOrd="0" destOrd="0" presId="urn:microsoft.com/office/officeart/2005/8/layout/matrix1"/>
    <dgm:cxn modelId="{7139FE28-9C75-468E-87C1-2E42245439CB}" srcId="{ADA01185-DEBF-4762-AF27-F4848A75DF91}" destId="{0E0172F6-F443-47F9-99B4-2B3D4E80B3B8}" srcOrd="1" destOrd="0" parTransId="{3C360EC0-3DBE-46EE-8635-F996E7A7F7CF}" sibTransId="{993FAC0A-F8BB-4364-AA3A-D14EA820D3FC}"/>
    <dgm:cxn modelId="{B489F6C7-E129-4530-B8E8-A83906BDB6E9}" srcId="{BB8BD995-7BAD-479A-864F-0472C8AE5B5F}" destId="{858F672B-94C3-4611-9F83-1850FD6C14D4}" srcOrd="2" destOrd="0" parTransId="{FBCD064E-9DCD-48B7-92E9-051C6149FFCC}" sibTransId="{E90996F3-8EF9-4C09-AD0A-B5E278D30738}"/>
    <dgm:cxn modelId="{CA6AB9CD-AC39-454F-9448-E2CFB7D71AB4}" srcId="{BB8BD995-7BAD-479A-864F-0472C8AE5B5F}" destId="{65632FCB-58E8-4768-9696-33A1DA4BB872}" srcOrd="1" destOrd="0" parTransId="{AC97FC08-1193-4D36-B3AE-0F99D007839F}" sibTransId="{DD104F63-4F06-4765-A4A0-6E859FB4A9DD}"/>
    <dgm:cxn modelId="{7F474040-BF27-4C5F-AEA5-A60D1D73EDEB}" type="presOf" srcId="{022076C8-D23F-4AFC-A6AF-C7DAE640C2EC}" destId="{E98BF39E-9919-4415-A85B-F3B44D90321A}" srcOrd="1" destOrd="0" presId="urn:microsoft.com/office/officeart/2005/8/layout/matrix1"/>
    <dgm:cxn modelId="{87229393-2035-4972-BB05-B590CC9C8040}" srcId="{ADA01185-DEBF-4762-AF27-F4848A75DF91}" destId="{93756551-1E97-49D7-8689-22AC481971F8}" srcOrd="2" destOrd="0" parTransId="{46DBDE16-1D6C-47EB-8C8F-9A25D5922D28}" sibTransId="{37F91086-FE6A-4E7A-8730-3BCC69541D03}"/>
    <dgm:cxn modelId="{531C0F63-D7E6-4488-A24C-B179892D4F2F}" type="presOf" srcId="{858F672B-94C3-4611-9F83-1850FD6C14D4}" destId="{CB9BF1DB-41B8-4A65-97BD-94C3AFD8C34B}" srcOrd="0" destOrd="0" presId="urn:microsoft.com/office/officeart/2005/8/layout/matrix1"/>
    <dgm:cxn modelId="{16DB6285-D529-468B-B5F5-B2E66EE08183}" type="presOf" srcId="{858F672B-94C3-4611-9F83-1850FD6C14D4}" destId="{329CE14E-FED7-4F7B-889C-05D162B39891}" srcOrd="1" destOrd="0" presId="urn:microsoft.com/office/officeart/2005/8/layout/matrix1"/>
    <dgm:cxn modelId="{CB59C515-011E-44FD-9EC5-4651F1F516BA}" type="presOf" srcId="{B8D10FCD-49B9-473F-8365-8079A101D229}" destId="{AD40EFA9-437D-436D-9186-CB7F47FEBD13}" srcOrd="1" destOrd="0" presId="urn:microsoft.com/office/officeart/2005/8/layout/matrix1"/>
    <dgm:cxn modelId="{1BB66FDB-296E-49B8-B4ED-27CA10853A71}" srcId="{BB8BD995-7BAD-479A-864F-0472C8AE5B5F}" destId="{022076C8-D23F-4AFC-A6AF-C7DAE640C2EC}" srcOrd="3" destOrd="0" parTransId="{610ABAA6-C7D5-483B-870A-3916646ECCA5}" sibTransId="{D724F533-839C-40A2-BB1D-DAE047BDCBC9}"/>
    <dgm:cxn modelId="{DD4B626F-A3B7-4143-9B44-DC43E2A066E3}" srcId="{BB8BD995-7BAD-479A-864F-0472C8AE5B5F}" destId="{B8D10FCD-49B9-473F-8365-8079A101D229}" srcOrd="0" destOrd="0" parTransId="{26732927-D72C-4A1C-9007-DFF6EE47E9AD}" sibTransId="{FEC39BF9-0AB8-4F7A-9B0B-22CEDA0A51FE}"/>
    <dgm:cxn modelId="{88A25860-A1BD-469D-87E8-462076A549E1}" srcId="{BB8BD995-7BAD-479A-864F-0472C8AE5B5F}" destId="{7842CB2B-C0D0-41A3-BC9D-5DB22718AE31}" srcOrd="4" destOrd="0" parTransId="{CE4A13A4-7C82-411E-9E50-DA94E60EBBCB}" sibTransId="{D5D85E1F-6C53-471B-AB4E-5434C39E5107}"/>
    <dgm:cxn modelId="{340472EF-2835-4E11-ABBD-B5422223E935}" srcId="{ADA01185-DEBF-4762-AF27-F4848A75DF91}" destId="{BB8BD995-7BAD-479A-864F-0472C8AE5B5F}" srcOrd="0" destOrd="0" parTransId="{47AA24D1-5F13-4ECA-A753-03888AA499EB}" sibTransId="{532A58DB-37A8-45BF-A65C-3AF5500CA745}"/>
    <dgm:cxn modelId="{42306265-7EF8-49ED-BE7F-7CB5A14CEB9B}" type="presOf" srcId="{BB8BD995-7BAD-479A-864F-0472C8AE5B5F}" destId="{D1237843-6057-4D14-9A8D-62A14E7EA9DC}" srcOrd="0" destOrd="0" presId="urn:microsoft.com/office/officeart/2005/8/layout/matrix1"/>
    <dgm:cxn modelId="{84172C0F-D2AA-437E-8555-420D13FFDD5F}" type="presParOf" srcId="{B26AB821-E9AC-4F2D-AAE0-4E9C227BA121}" destId="{61B15412-EA7F-48D7-8EBF-FD7B601DA44C}" srcOrd="0" destOrd="0" presId="urn:microsoft.com/office/officeart/2005/8/layout/matrix1"/>
    <dgm:cxn modelId="{0288CF19-84B3-45D7-B926-47C2911A2277}" type="presParOf" srcId="{61B15412-EA7F-48D7-8EBF-FD7B601DA44C}" destId="{9872A16B-F5EB-4E3F-958F-7D7146E21DE3}" srcOrd="0" destOrd="0" presId="urn:microsoft.com/office/officeart/2005/8/layout/matrix1"/>
    <dgm:cxn modelId="{B1E94FF2-6F61-4C89-91C2-4C0AAA2FACC1}" type="presParOf" srcId="{61B15412-EA7F-48D7-8EBF-FD7B601DA44C}" destId="{AD40EFA9-437D-436D-9186-CB7F47FEBD13}" srcOrd="1" destOrd="0" presId="urn:microsoft.com/office/officeart/2005/8/layout/matrix1"/>
    <dgm:cxn modelId="{0B3E6C69-0DE7-47F4-ACD6-37E9C2AD91EA}" type="presParOf" srcId="{61B15412-EA7F-48D7-8EBF-FD7B601DA44C}" destId="{9AFC0BF5-930A-4D88-A88E-08F983866D9F}" srcOrd="2" destOrd="0" presId="urn:microsoft.com/office/officeart/2005/8/layout/matrix1"/>
    <dgm:cxn modelId="{D9EF338D-EF1C-425D-A90D-1C1053B094B1}" type="presParOf" srcId="{61B15412-EA7F-48D7-8EBF-FD7B601DA44C}" destId="{C51F4083-9A75-4D0F-B17D-B3FA6816F6E2}" srcOrd="3" destOrd="0" presId="urn:microsoft.com/office/officeart/2005/8/layout/matrix1"/>
    <dgm:cxn modelId="{F15C657C-094F-4980-9882-EBBC6AEFCBC0}" type="presParOf" srcId="{61B15412-EA7F-48D7-8EBF-FD7B601DA44C}" destId="{CB9BF1DB-41B8-4A65-97BD-94C3AFD8C34B}" srcOrd="4" destOrd="0" presId="urn:microsoft.com/office/officeart/2005/8/layout/matrix1"/>
    <dgm:cxn modelId="{08490DB8-EFE7-4267-87B1-4ED2BDAFA128}" type="presParOf" srcId="{61B15412-EA7F-48D7-8EBF-FD7B601DA44C}" destId="{329CE14E-FED7-4F7B-889C-05D162B39891}" srcOrd="5" destOrd="0" presId="urn:microsoft.com/office/officeart/2005/8/layout/matrix1"/>
    <dgm:cxn modelId="{23C22F90-FA08-46F6-AA98-BD85276FF417}" type="presParOf" srcId="{61B15412-EA7F-48D7-8EBF-FD7B601DA44C}" destId="{2BC8467B-79F8-4043-8505-B73E472E3EC8}" srcOrd="6" destOrd="0" presId="urn:microsoft.com/office/officeart/2005/8/layout/matrix1"/>
    <dgm:cxn modelId="{97412EE8-5993-4EBB-9CE0-9BC4936D2F30}" type="presParOf" srcId="{61B15412-EA7F-48D7-8EBF-FD7B601DA44C}" destId="{E98BF39E-9919-4415-A85B-F3B44D90321A}" srcOrd="7" destOrd="0" presId="urn:microsoft.com/office/officeart/2005/8/layout/matrix1"/>
    <dgm:cxn modelId="{4EB99A99-74C8-4B86-BDE2-C4A50275BCC4}" type="presParOf" srcId="{B26AB821-E9AC-4F2D-AAE0-4E9C227BA121}" destId="{D1237843-6057-4D14-9A8D-62A14E7EA9D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4DE4EA-1811-4AFB-B59E-D3C30FA45283}" type="doc">
      <dgm:prSet loTypeId="urn:microsoft.com/office/officeart/2005/8/layout/h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90F55591-4FC5-4849-B365-5EA33203DB83}">
      <dgm:prSet phldrT="[Κείμενο]"/>
      <dgm:spPr/>
      <dgm:t>
        <a:bodyPr/>
        <a:lstStyle/>
        <a:p>
          <a:r>
            <a:rPr lang="el-GR" b="1" u="sng" dirty="0" smtClean="0"/>
            <a:t>Οικονομικός Έλεγχος</a:t>
          </a:r>
          <a:endParaRPr lang="el-GR" dirty="0"/>
        </a:p>
      </dgm:t>
    </dgm:pt>
    <dgm:pt modelId="{7F8FC115-F594-41A1-AB4E-808C702A9624}" type="parTrans" cxnId="{FD259A64-DB62-4F3A-840F-A4B4630FAECB}">
      <dgm:prSet/>
      <dgm:spPr/>
      <dgm:t>
        <a:bodyPr/>
        <a:lstStyle/>
        <a:p>
          <a:endParaRPr lang="el-GR"/>
        </a:p>
      </dgm:t>
    </dgm:pt>
    <dgm:pt modelId="{FE7E18B8-79C1-4327-9551-4256CA025BDD}" type="sibTrans" cxnId="{FD259A64-DB62-4F3A-840F-A4B4630FAECB}">
      <dgm:prSet/>
      <dgm:spPr/>
      <dgm:t>
        <a:bodyPr/>
        <a:lstStyle/>
        <a:p>
          <a:endParaRPr lang="el-GR"/>
        </a:p>
      </dgm:t>
    </dgm:pt>
    <dgm:pt modelId="{5C5A30F2-7504-492E-8E24-EBC7138EAE74}">
      <dgm:prSet phldrT="[Κείμενο]"/>
      <dgm:spPr/>
      <dgm:t>
        <a:bodyPr/>
        <a:lstStyle/>
        <a:p>
          <a:r>
            <a:rPr lang="el-GR" dirty="0" smtClean="0"/>
            <a:t>Κάρτες επιβίβασης και λοιπά εισιτήρια</a:t>
          </a:r>
          <a:endParaRPr lang="el-GR" dirty="0"/>
        </a:p>
      </dgm:t>
    </dgm:pt>
    <dgm:pt modelId="{E66F2B26-6867-4BC0-A3F9-D6CA4EDD6010}" type="parTrans" cxnId="{8DC9B762-74F0-47DA-B31E-15A70C801552}">
      <dgm:prSet/>
      <dgm:spPr/>
      <dgm:t>
        <a:bodyPr/>
        <a:lstStyle/>
        <a:p>
          <a:endParaRPr lang="el-GR"/>
        </a:p>
      </dgm:t>
    </dgm:pt>
    <dgm:pt modelId="{263B5901-5FBF-4756-99C5-D93A4517E26B}" type="sibTrans" cxnId="{8DC9B762-74F0-47DA-B31E-15A70C801552}">
      <dgm:prSet/>
      <dgm:spPr/>
      <dgm:t>
        <a:bodyPr/>
        <a:lstStyle/>
        <a:p>
          <a:endParaRPr lang="el-GR"/>
        </a:p>
      </dgm:t>
    </dgm:pt>
    <dgm:pt modelId="{EA116A44-C441-4F4C-AD66-8256BD978395}">
      <dgm:prSet phldrT="[Κείμενο]"/>
      <dgm:spPr/>
      <dgm:t>
        <a:bodyPr/>
        <a:lstStyle/>
        <a:p>
          <a:r>
            <a:rPr lang="el-GR" b="1" u="sng" dirty="0" smtClean="0"/>
            <a:t>Ποιοτικός Έλεγχος</a:t>
          </a:r>
          <a:endParaRPr lang="el-GR" dirty="0"/>
        </a:p>
      </dgm:t>
    </dgm:pt>
    <dgm:pt modelId="{83704D2C-2CB4-4973-AAE3-266391020D52}" type="parTrans" cxnId="{E43BEF0C-80D8-4A7C-8409-978BEC503046}">
      <dgm:prSet/>
      <dgm:spPr/>
      <dgm:t>
        <a:bodyPr/>
        <a:lstStyle/>
        <a:p>
          <a:endParaRPr lang="el-GR"/>
        </a:p>
      </dgm:t>
    </dgm:pt>
    <dgm:pt modelId="{838E6A04-99C4-4201-B351-B89FCC9BD8FA}" type="sibTrans" cxnId="{E43BEF0C-80D8-4A7C-8409-978BEC503046}">
      <dgm:prSet/>
      <dgm:spPr/>
      <dgm:t>
        <a:bodyPr/>
        <a:lstStyle/>
        <a:p>
          <a:endParaRPr lang="el-GR"/>
        </a:p>
      </dgm:t>
    </dgm:pt>
    <dgm:pt modelId="{4F16FD86-B0FB-4375-BA97-86889EFD57E7}">
      <dgm:prSet phldrT="[Κείμενο]"/>
      <dgm:spPr/>
      <dgm:t>
        <a:bodyPr/>
        <a:lstStyle/>
        <a:p>
          <a:r>
            <a:rPr lang="el-GR" dirty="0" smtClean="0"/>
            <a:t>Πρόοδος και ποιότητα υλοποίησης του σχεδίου</a:t>
          </a:r>
          <a:endParaRPr lang="el-GR" dirty="0"/>
        </a:p>
      </dgm:t>
    </dgm:pt>
    <dgm:pt modelId="{AF4EB739-B123-48E4-ACCC-77B3E006AA45}" type="parTrans" cxnId="{6EE2C97F-F035-4327-883E-66986ACDC76A}">
      <dgm:prSet/>
      <dgm:spPr/>
      <dgm:t>
        <a:bodyPr/>
        <a:lstStyle/>
        <a:p>
          <a:endParaRPr lang="el-GR"/>
        </a:p>
      </dgm:t>
    </dgm:pt>
    <dgm:pt modelId="{CF6586C6-31D1-44C5-936C-A0E968E7D1AA}" type="sibTrans" cxnId="{6EE2C97F-F035-4327-883E-66986ACDC76A}">
      <dgm:prSet/>
      <dgm:spPr/>
      <dgm:t>
        <a:bodyPr/>
        <a:lstStyle/>
        <a:p>
          <a:endParaRPr lang="el-GR"/>
        </a:p>
      </dgm:t>
    </dgm:pt>
    <dgm:pt modelId="{285442DF-3519-4228-A836-9B808886957F}">
      <dgm:prSet/>
      <dgm:spPr/>
      <dgm:t>
        <a:bodyPr/>
        <a:lstStyle/>
        <a:p>
          <a:r>
            <a:rPr lang="el-GR" dirty="0" smtClean="0"/>
            <a:t>Τραπεζικά εμβάσματα </a:t>
          </a:r>
          <a:r>
            <a:rPr lang="en-US" dirty="0" smtClean="0"/>
            <a:t>(</a:t>
          </a:r>
          <a:r>
            <a:rPr lang="en-US" dirty="0" err="1" smtClean="0"/>
            <a:t>extrait</a:t>
          </a:r>
          <a:r>
            <a:rPr lang="en-US" dirty="0" smtClean="0"/>
            <a:t>)</a:t>
          </a:r>
          <a:endParaRPr lang="el-GR" dirty="0"/>
        </a:p>
      </dgm:t>
    </dgm:pt>
    <dgm:pt modelId="{B74CD80E-B002-4B32-B26B-C49C9EA63B6A}" type="parTrans" cxnId="{96CE85F1-1A5E-4FF3-93A7-8B1E4DA4DB52}">
      <dgm:prSet/>
      <dgm:spPr/>
      <dgm:t>
        <a:bodyPr/>
        <a:lstStyle/>
        <a:p>
          <a:endParaRPr lang="el-GR"/>
        </a:p>
      </dgm:t>
    </dgm:pt>
    <dgm:pt modelId="{05CF4AB5-712C-4DF7-9931-D6A69C1BE7A4}" type="sibTrans" cxnId="{96CE85F1-1A5E-4FF3-93A7-8B1E4DA4DB52}">
      <dgm:prSet/>
      <dgm:spPr/>
      <dgm:t>
        <a:bodyPr/>
        <a:lstStyle/>
        <a:p>
          <a:endParaRPr lang="el-GR"/>
        </a:p>
      </dgm:t>
    </dgm:pt>
    <dgm:pt modelId="{E7DF71BB-F209-410D-ABBD-4122ACE91738}">
      <dgm:prSet/>
      <dgm:spPr/>
      <dgm:t>
        <a:bodyPr/>
        <a:lstStyle/>
        <a:p>
          <a:r>
            <a:rPr lang="el-GR" dirty="0" smtClean="0"/>
            <a:t>Επιλογή συμμετεχόντων</a:t>
          </a:r>
          <a:endParaRPr lang="el-GR" dirty="0"/>
        </a:p>
      </dgm:t>
    </dgm:pt>
    <dgm:pt modelId="{0931D7FC-E1D2-4BB1-8176-1D2A5484A0BE}" type="parTrans" cxnId="{56CB289F-4118-48AA-8594-2A9C756462D5}">
      <dgm:prSet/>
      <dgm:spPr/>
      <dgm:t>
        <a:bodyPr/>
        <a:lstStyle/>
        <a:p>
          <a:endParaRPr lang="el-GR"/>
        </a:p>
      </dgm:t>
    </dgm:pt>
    <dgm:pt modelId="{619C515A-671B-4163-8B18-922258104B37}" type="sibTrans" cxnId="{56CB289F-4118-48AA-8594-2A9C756462D5}">
      <dgm:prSet/>
      <dgm:spPr/>
      <dgm:t>
        <a:bodyPr/>
        <a:lstStyle/>
        <a:p>
          <a:endParaRPr lang="el-GR"/>
        </a:p>
      </dgm:t>
    </dgm:pt>
    <dgm:pt modelId="{3C7F70B5-790D-4FD0-B0F8-1CE1423B3F21}">
      <dgm:prSet/>
      <dgm:spPr/>
      <dgm:t>
        <a:bodyPr/>
        <a:lstStyle/>
        <a:p>
          <a:r>
            <a:rPr lang="el-GR" dirty="0" smtClean="0"/>
            <a:t>Συνεντεύξεις των συμμετεχόντων</a:t>
          </a:r>
          <a:endParaRPr lang="el-GR" dirty="0"/>
        </a:p>
      </dgm:t>
    </dgm:pt>
    <dgm:pt modelId="{4AACF6DA-F0AE-4571-8EF2-23F6915BFADC}" type="parTrans" cxnId="{CFAC57D1-1ECD-4C34-9CDD-5CD64689909C}">
      <dgm:prSet/>
      <dgm:spPr/>
      <dgm:t>
        <a:bodyPr/>
        <a:lstStyle/>
        <a:p>
          <a:endParaRPr lang="el-GR"/>
        </a:p>
      </dgm:t>
    </dgm:pt>
    <dgm:pt modelId="{C54E53B8-D15E-4E8D-A765-BF1A1D9BA82E}" type="sibTrans" cxnId="{CFAC57D1-1ECD-4C34-9CDD-5CD64689909C}">
      <dgm:prSet/>
      <dgm:spPr/>
      <dgm:t>
        <a:bodyPr/>
        <a:lstStyle/>
        <a:p>
          <a:endParaRPr lang="el-GR"/>
        </a:p>
      </dgm:t>
    </dgm:pt>
    <dgm:pt modelId="{C36E1619-41E2-48C3-B177-3971769F5606}">
      <dgm:prSet/>
      <dgm:spPr/>
      <dgm:t>
        <a:bodyPr/>
        <a:lstStyle/>
        <a:p>
          <a:r>
            <a:rPr lang="el-GR" dirty="0" smtClean="0"/>
            <a:t>Ασφαλιστήρια συμβόλαια</a:t>
          </a:r>
          <a:endParaRPr lang="el-GR" dirty="0"/>
        </a:p>
      </dgm:t>
    </dgm:pt>
    <dgm:pt modelId="{3602AEEE-9402-45F3-A847-08EA6401098D}" type="sibTrans" cxnId="{9248EAA5-327A-45F0-B4E2-15E6E6DE4913}">
      <dgm:prSet/>
      <dgm:spPr/>
      <dgm:t>
        <a:bodyPr/>
        <a:lstStyle/>
        <a:p>
          <a:endParaRPr lang="el-GR"/>
        </a:p>
      </dgm:t>
    </dgm:pt>
    <dgm:pt modelId="{89A63AB5-65A3-4502-9C19-616761F5F46F}" type="parTrans" cxnId="{9248EAA5-327A-45F0-B4E2-15E6E6DE4913}">
      <dgm:prSet/>
      <dgm:spPr/>
      <dgm:t>
        <a:bodyPr/>
        <a:lstStyle/>
        <a:p>
          <a:endParaRPr lang="el-GR"/>
        </a:p>
      </dgm:t>
    </dgm:pt>
    <dgm:pt modelId="{F22D8CD9-7010-4FAE-AF19-7173E9DAD6AA}">
      <dgm:prSet/>
      <dgm:spPr/>
      <dgm:t>
        <a:bodyPr/>
        <a:lstStyle/>
        <a:p>
          <a:r>
            <a:rPr lang="el-GR" dirty="0" smtClean="0"/>
            <a:t>Τυχόν παρακρατήσεις που δεν προβλέπονται</a:t>
          </a:r>
          <a:endParaRPr lang="el-GR" dirty="0"/>
        </a:p>
      </dgm:t>
    </dgm:pt>
    <dgm:pt modelId="{FB2D2184-C954-433A-9434-1607E164BC00}" type="parTrans" cxnId="{96A077CE-A9BD-45A6-BC5E-14F9A4404B83}">
      <dgm:prSet/>
      <dgm:spPr/>
    </dgm:pt>
    <dgm:pt modelId="{C5848CC3-3873-43CC-B43B-3D8D9EDB6651}" type="sibTrans" cxnId="{96A077CE-A9BD-45A6-BC5E-14F9A4404B83}">
      <dgm:prSet/>
      <dgm:spPr/>
    </dgm:pt>
    <dgm:pt modelId="{DB01D501-6524-41AA-951B-09CF20EFBFC0}">
      <dgm:prSet/>
      <dgm:spPr/>
      <dgm:t>
        <a:bodyPr/>
        <a:lstStyle/>
        <a:p>
          <a:r>
            <a:rPr lang="el-GR" dirty="0" err="1" smtClean="0"/>
            <a:t>Επιλεξιμότητα</a:t>
          </a:r>
          <a:r>
            <a:rPr lang="el-GR" dirty="0" smtClean="0"/>
            <a:t> δραστηριοτήτων</a:t>
          </a:r>
          <a:endParaRPr lang="el-GR" dirty="0"/>
        </a:p>
      </dgm:t>
    </dgm:pt>
    <dgm:pt modelId="{FAD9160C-D68F-4E42-821E-6FB6B95EA2D5}" type="parTrans" cxnId="{46D1C40A-A70A-48D2-9036-A7E885F9C9A7}">
      <dgm:prSet/>
      <dgm:spPr/>
    </dgm:pt>
    <dgm:pt modelId="{107A6209-037C-40DA-8290-6F8E1824C678}" type="sibTrans" cxnId="{46D1C40A-A70A-48D2-9036-A7E885F9C9A7}">
      <dgm:prSet/>
      <dgm:spPr/>
    </dgm:pt>
    <dgm:pt modelId="{8945E6FD-3EC3-4231-958F-C5AF1B9B8933}">
      <dgm:prSet/>
      <dgm:spPr/>
      <dgm:t>
        <a:bodyPr/>
        <a:lstStyle/>
        <a:p>
          <a:r>
            <a:rPr lang="el-GR" dirty="0" smtClean="0"/>
            <a:t>Βαθμός απορρόφησης κονδυλίων</a:t>
          </a:r>
          <a:endParaRPr lang="el-GR" dirty="0"/>
        </a:p>
      </dgm:t>
    </dgm:pt>
    <dgm:pt modelId="{2DF5348A-3B1A-4953-A325-4D6152807415}" type="parTrans" cxnId="{9938ACF5-2917-4C3D-AF5B-584F7AC5460B}">
      <dgm:prSet/>
      <dgm:spPr/>
    </dgm:pt>
    <dgm:pt modelId="{71110931-7EB4-42A6-8A00-663472E18A1F}" type="sibTrans" cxnId="{9938ACF5-2917-4C3D-AF5B-584F7AC5460B}">
      <dgm:prSet/>
      <dgm:spPr/>
    </dgm:pt>
    <dgm:pt modelId="{69AFD174-A058-4392-84B1-145C5A091A53}">
      <dgm:prSet phldrT="[Κείμενο]"/>
      <dgm:spPr/>
      <dgm:t>
        <a:bodyPr/>
        <a:lstStyle/>
        <a:p>
          <a:r>
            <a:rPr lang="el-GR" dirty="0" smtClean="0">
              <a:latin typeface="+mn-lt"/>
              <a:cs typeface="+mn-cs"/>
            </a:rPr>
            <a:t>Συμμόρφωση του Ιδρύματος με τις αρχές του Χάρτη </a:t>
          </a:r>
          <a:r>
            <a:rPr lang="en-US" dirty="0" smtClean="0">
              <a:latin typeface="+mn-lt"/>
              <a:cs typeface="+mn-cs"/>
            </a:rPr>
            <a:t>Erasmus</a:t>
          </a:r>
          <a:r>
            <a:rPr lang="el-GR" dirty="0" smtClean="0">
              <a:latin typeface="+mn-lt"/>
              <a:cs typeface="+mn-cs"/>
            </a:rPr>
            <a:t> </a:t>
          </a:r>
          <a:endParaRPr lang="el-GR" dirty="0"/>
        </a:p>
      </dgm:t>
    </dgm:pt>
    <dgm:pt modelId="{7D7A38D1-D677-4180-97DA-0F7C788C4AA2}" type="parTrans" cxnId="{67DC16B1-745D-4413-BFBF-6B0B957BABD7}">
      <dgm:prSet/>
      <dgm:spPr/>
    </dgm:pt>
    <dgm:pt modelId="{DF5565E5-5BDF-4F63-A4C1-5F5D1012CFEE}" type="sibTrans" cxnId="{67DC16B1-745D-4413-BFBF-6B0B957BABD7}">
      <dgm:prSet/>
      <dgm:spPr/>
    </dgm:pt>
    <dgm:pt modelId="{698F715E-91E8-43B4-95A6-3721474B8AF2}">
      <dgm:prSet/>
      <dgm:spPr/>
      <dgm:t>
        <a:bodyPr/>
        <a:lstStyle/>
        <a:p>
          <a:r>
            <a:rPr lang="el-GR" dirty="0" err="1" smtClean="0"/>
            <a:t>Επιλεξιμότητα</a:t>
          </a:r>
          <a:r>
            <a:rPr lang="el-GR" dirty="0" smtClean="0"/>
            <a:t> δαπανών </a:t>
          </a:r>
          <a:r>
            <a:rPr lang="en-US" dirty="0" smtClean="0"/>
            <a:t>OS</a:t>
          </a:r>
          <a:endParaRPr lang="el-GR" dirty="0"/>
        </a:p>
      </dgm:t>
    </dgm:pt>
    <dgm:pt modelId="{7201CCC1-EE7C-49AD-BFBF-93694E212FB4}" type="parTrans" cxnId="{8C4E5386-9102-4072-A56B-7F67FC7779AD}">
      <dgm:prSet/>
      <dgm:spPr/>
    </dgm:pt>
    <dgm:pt modelId="{A8B5E623-899B-43DE-9C9C-48A99E3C7B52}" type="sibTrans" cxnId="{8C4E5386-9102-4072-A56B-7F67FC7779AD}">
      <dgm:prSet/>
      <dgm:spPr/>
    </dgm:pt>
    <dgm:pt modelId="{B126AA9A-F343-4819-8362-63BD030076CD}" type="pres">
      <dgm:prSet presAssocID="{1E4DE4EA-1811-4AFB-B59E-D3C30FA452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4A8EDD1-7CC3-4EA0-8D57-074EC1C35F94}" type="pres">
      <dgm:prSet presAssocID="{90F55591-4FC5-4849-B365-5EA33203DB83}" presName="composite" presStyleCnt="0"/>
      <dgm:spPr/>
    </dgm:pt>
    <dgm:pt modelId="{3BB410E7-575B-473A-902A-E204BBE3711C}" type="pres">
      <dgm:prSet presAssocID="{90F55591-4FC5-4849-B365-5EA33203DB8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F75412-35A9-490D-98E4-6CD072DFAB15}" type="pres">
      <dgm:prSet presAssocID="{90F55591-4FC5-4849-B365-5EA33203DB83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75394B2-E531-42A6-BA5E-891589A6EAA3}" type="pres">
      <dgm:prSet presAssocID="{FE7E18B8-79C1-4327-9551-4256CA025BDD}" presName="space" presStyleCnt="0"/>
      <dgm:spPr/>
    </dgm:pt>
    <dgm:pt modelId="{CA4DEE0A-C4CE-495A-89F8-E431A34B644E}" type="pres">
      <dgm:prSet presAssocID="{EA116A44-C441-4F4C-AD66-8256BD978395}" presName="composite" presStyleCnt="0"/>
      <dgm:spPr/>
    </dgm:pt>
    <dgm:pt modelId="{E5D44E7B-34D4-47CA-8A6A-361B674B093E}" type="pres">
      <dgm:prSet presAssocID="{EA116A44-C441-4F4C-AD66-8256BD97839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F71A299-A2D1-4562-9F04-D34F08150CBA}" type="pres">
      <dgm:prSet presAssocID="{EA116A44-C441-4F4C-AD66-8256BD978395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4D80BD6-EDC3-400E-AD5A-20ED29D860AB}" type="presOf" srcId="{1E4DE4EA-1811-4AFB-B59E-D3C30FA45283}" destId="{B126AA9A-F343-4819-8362-63BD030076CD}" srcOrd="0" destOrd="0" presId="urn:microsoft.com/office/officeart/2005/8/layout/hList1"/>
    <dgm:cxn modelId="{712E7EA1-3881-480A-AE2D-8D8F055E63B7}" type="presOf" srcId="{3C7F70B5-790D-4FD0-B0F8-1CE1423B3F21}" destId="{AF71A299-A2D1-4562-9F04-D34F08150CBA}" srcOrd="0" destOrd="5" presId="urn:microsoft.com/office/officeart/2005/8/layout/hList1"/>
    <dgm:cxn modelId="{6EE2C97F-F035-4327-883E-66986ACDC76A}" srcId="{EA116A44-C441-4F4C-AD66-8256BD978395}" destId="{4F16FD86-B0FB-4375-BA97-86889EFD57E7}" srcOrd="0" destOrd="0" parTransId="{AF4EB739-B123-48E4-ACCC-77B3E006AA45}" sibTransId="{CF6586C6-31D1-44C5-936C-A0E968E7D1AA}"/>
    <dgm:cxn modelId="{8DC9B762-74F0-47DA-B31E-15A70C801552}" srcId="{90F55591-4FC5-4849-B365-5EA33203DB83}" destId="{5C5A30F2-7504-492E-8E24-EBC7138EAE74}" srcOrd="0" destOrd="0" parTransId="{E66F2B26-6867-4BC0-A3F9-D6CA4EDD6010}" sibTransId="{263B5901-5FBF-4756-99C5-D93A4517E26B}"/>
    <dgm:cxn modelId="{E43BEF0C-80D8-4A7C-8409-978BEC503046}" srcId="{1E4DE4EA-1811-4AFB-B59E-D3C30FA45283}" destId="{EA116A44-C441-4F4C-AD66-8256BD978395}" srcOrd="1" destOrd="0" parTransId="{83704D2C-2CB4-4973-AAE3-266391020D52}" sibTransId="{838E6A04-99C4-4201-B351-B89FCC9BD8FA}"/>
    <dgm:cxn modelId="{96A077CE-A9BD-45A6-BC5E-14F9A4404B83}" srcId="{90F55591-4FC5-4849-B365-5EA33203DB83}" destId="{F22D8CD9-7010-4FAE-AF19-7173E9DAD6AA}" srcOrd="3" destOrd="0" parTransId="{FB2D2184-C954-433A-9434-1607E164BC00}" sibTransId="{C5848CC3-3873-43CC-B43B-3D8D9EDB6651}"/>
    <dgm:cxn modelId="{CFAC57D1-1ECD-4C34-9CDD-5CD64689909C}" srcId="{EA116A44-C441-4F4C-AD66-8256BD978395}" destId="{3C7F70B5-790D-4FD0-B0F8-1CE1423B3F21}" srcOrd="5" destOrd="0" parTransId="{4AACF6DA-F0AE-4571-8EF2-23F6915BFADC}" sibTransId="{C54E53B8-D15E-4E8D-A765-BF1A1D9BA82E}"/>
    <dgm:cxn modelId="{C9FC662C-E7FD-4CA4-833D-BDDBB25648C3}" type="presOf" srcId="{EA116A44-C441-4F4C-AD66-8256BD978395}" destId="{E5D44E7B-34D4-47CA-8A6A-361B674B093E}" srcOrd="0" destOrd="0" presId="urn:microsoft.com/office/officeart/2005/8/layout/hList1"/>
    <dgm:cxn modelId="{67DC16B1-745D-4413-BFBF-6B0B957BABD7}" srcId="{EA116A44-C441-4F4C-AD66-8256BD978395}" destId="{69AFD174-A058-4392-84B1-145C5A091A53}" srcOrd="1" destOrd="0" parTransId="{7D7A38D1-D677-4180-97DA-0F7C788C4AA2}" sibTransId="{DF5565E5-5BDF-4F63-A4C1-5F5D1012CFEE}"/>
    <dgm:cxn modelId="{B82EA832-63FE-43D6-B068-68DEB8EC3946}" type="presOf" srcId="{698F715E-91E8-43B4-95A6-3721474B8AF2}" destId="{D6F75412-35A9-490D-98E4-6CD072DFAB15}" srcOrd="0" destOrd="4" presId="urn:microsoft.com/office/officeart/2005/8/layout/hList1"/>
    <dgm:cxn modelId="{9DA4DB44-2D34-46CA-A93A-95FA5EED3370}" type="presOf" srcId="{285442DF-3519-4228-A836-9B808886957F}" destId="{D6F75412-35A9-490D-98E4-6CD072DFAB15}" srcOrd="0" destOrd="1" presId="urn:microsoft.com/office/officeart/2005/8/layout/hList1"/>
    <dgm:cxn modelId="{9938ACF5-2917-4C3D-AF5B-584F7AC5460B}" srcId="{EA116A44-C441-4F4C-AD66-8256BD978395}" destId="{8945E6FD-3EC3-4231-958F-C5AF1B9B8933}" srcOrd="4" destOrd="0" parTransId="{2DF5348A-3B1A-4953-A325-4D6152807415}" sibTransId="{71110931-7EB4-42A6-8A00-663472E18A1F}"/>
    <dgm:cxn modelId="{559FB904-ADBF-4D57-AF78-36100C1A429D}" type="presOf" srcId="{8945E6FD-3EC3-4231-958F-C5AF1B9B8933}" destId="{AF71A299-A2D1-4562-9F04-D34F08150CBA}" srcOrd="0" destOrd="4" presId="urn:microsoft.com/office/officeart/2005/8/layout/hList1"/>
    <dgm:cxn modelId="{92ABF128-F071-4A16-B39D-6C4E6481C738}" type="presOf" srcId="{F22D8CD9-7010-4FAE-AF19-7173E9DAD6AA}" destId="{D6F75412-35A9-490D-98E4-6CD072DFAB15}" srcOrd="0" destOrd="3" presId="urn:microsoft.com/office/officeart/2005/8/layout/hList1"/>
    <dgm:cxn modelId="{8C4E5386-9102-4072-A56B-7F67FC7779AD}" srcId="{90F55591-4FC5-4849-B365-5EA33203DB83}" destId="{698F715E-91E8-43B4-95A6-3721474B8AF2}" srcOrd="4" destOrd="0" parTransId="{7201CCC1-EE7C-49AD-BFBF-93694E212FB4}" sibTransId="{A8B5E623-899B-43DE-9C9C-48A99E3C7B52}"/>
    <dgm:cxn modelId="{9248EAA5-327A-45F0-B4E2-15E6E6DE4913}" srcId="{90F55591-4FC5-4849-B365-5EA33203DB83}" destId="{C36E1619-41E2-48C3-B177-3971769F5606}" srcOrd="2" destOrd="0" parTransId="{89A63AB5-65A3-4502-9C19-616761F5F46F}" sibTransId="{3602AEEE-9402-45F3-A847-08EA6401098D}"/>
    <dgm:cxn modelId="{65D171B1-3258-4AF9-9E92-C5141D7AFC43}" type="presOf" srcId="{90F55591-4FC5-4849-B365-5EA33203DB83}" destId="{3BB410E7-575B-473A-902A-E204BBE3711C}" srcOrd="0" destOrd="0" presId="urn:microsoft.com/office/officeart/2005/8/layout/hList1"/>
    <dgm:cxn modelId="{46D1C40A-A70A-48D2-9036-A7E885F9C9A7}" srcId="{EA116A44-C441-4F4C-AD66-8256BD978395}" destId="{DB01D501-6524-41AA-951B-09CF20EFBFC0}" srcOrd="3" destOrd="0" parTransId="{FAD9160C-D68F-4E42-821E-6FB6B95EA2D5}" sibTransId="{107A6209-037C-40DA-8290-6F8E1824C678}"/>
    <dgm:cxn modelId="{EFE52033-A1E2-483A-B585-6E0ABA654B75}" type="presOf" srcId="{E7DF71BB-F209-410D-ABBD-4122ACE91738}" destId="{AF71A299-A2D1-4562-9F04-D34F08150CBA}" srcOrd="0" destOrd="2" presId="urn:microsoft.com/office/officeart/2005/8/layout/hList1"/>
    <dgm:cxn modelId="{FD259A64-DB62-4F3A-840F-A4B4630FAECB}" srcId="{1E4DE4EA-1811-4AFB-B59E-D3C30FA45283}" destId="{90F55591-4FC5-4849-B365-5EA33203DB83}" srcOrd="0" destOrd="0" parTransId="{7F8FC115-F594-41A1-AB4E-808C702A9624}" sibTransId="{FE7E18B8-79C1-4327-9551-4256CA025BDD}"/>
    <dgm:cxn modelId="{FD5F0A36-A908-494E-AA16-AF9F8A210E4B}" type="presOf" srcId="{4F16FD86-B0FB-4375-BA97-86889EFD57E7}" destId="{AF71A299-A2D1-4562-9F04-D34F08150CBA}" srcOrd="0" destOrd="0" presId="urn:microsoft.com/office/officeart/2005/8/layout/hList1"/>
    <dgm:cxn modelId="{7EDFD8E6-7037-4182-9199-C2DB0DA5BFB8}" type="presOf" srcId="{DB01D501-6524-41AA-951B-09CF20EFBFC0}" destId="{AF71A299-A2D1-4562-9F04-D34F08150CBA}" srcOrd="0" destOrd="3" presId="urn:microsoft.com/office/officeart/2005/8/layout/hList1"/>
    <dgm:cxn modelId="{96CE85F1-1A5E-4FF3-93A7-8B1E4DA4DB52}" srcId="{90F55591-4FC5-4849-B365-5EA33203DB83}" destId="{285442DF-3519-4228-A836-9B808886957F}" srcOrd="1" destOrd="0" parTransId="{B74CD80E-B002-4B32-B26B-C49C9EA63B6A}" sibTransId="{05CF4AB5-712C-4DF7-9931-D6A69C1BE7A4}"/>
    <dgm:cxn modelId="{56CB289F-4118-48AA-8594-2A9C756462D5}" srcId="{EA116A44-C441-4F4C-AD66-8256BD978395}" destId="{E7DF71BB-F209-410D-ABBD-4122ACE91738}" srcOrd="2" destOrd="0" parTransId="{0931D7FC-E1D2-4BB1-8176-1D2A5484A0BE}" sibTransId="{619C515A-671B-4163-8B18-922258104B37}"/>
    <dgm:cxn modelId="{FD240070-CDCC-4951-85E3-4EC9085F35E0}" type="presOf" srcId="{5C5A30F2-7504-492E-8E24-EBC7138EAE74}" destId="{D6F75412-35A9-490D-98E4-6CD072DFAB15}" srcOrd="0" destOrd="0" presId="urn:microsoft.com/office/officeart/2005/8/layout/hList1"/>
    <dgm:cxn modelId="{046F7248-D1E4-45B2-B693-964976332D0A}" type="presOf" srcId="{C36E1619-41E2-48C3-B177-3971769F5606}" destId="{D6F75412-35A9-490D-98E4-6CD072DFAB15}" srcOrd="0" destOrd="2" presId="urn:microsoft.com/office/officeart/2005/8/layout/hList1"/>
    <dgm:cxn modelId="{58DA3D26-2917-422A-A2C9-4F57854DBA3E}" type="presOf" srcId="{69AFD174-A058-4392-84B1-145C5A091A53}" destId="{AF71A299-A2D1-4562-9F04-D34F08150CBA}" srcOrd="0" destOrd="1" presId="urn:microsoft.com/office/officeart/2005/8/layout/hList1"/>
    <dgm:cxn modelId="{2CBC2AAE-54BC-4213-A7EC-A3F253E4BFD4}" type="presParOf" srcId="{B126AA9A-F343-4819-8362-63BD030076CD}" destId="{E4A8EDD1-7CC3-4EA0-8D57-074EC1C35F94}" srcOrd="0" destOrd="0" presId="urn:microsoft.com/office/officeart/2005/8/layout/hList1"/>
    <dgm:cxn modelId="{62826955-A8C1-48D0-9887-FDBD05C5513C}" type="presParOf" srcId="{E4A8EDD1-7CC3-4EA0-8D57-074EC1C35F94}" destId="{3BB410E7-575B-473A-902A-E204BBE3711C}" srcOrd="0" destOrd="0" presId="urn:microsoft.com/office/officeart/2005/8/layout/hList1"/>
    <dgm:cxn modelId="{8BF9D67C-B76C-4E78-B233-B21C62F62721}" type="presParOf" srcId="{E4A8EDD1-7CC3-4EA0-8D57-074EC1C35F94}" destId="{D6F75412-35A9-490D-98E4-6CD072DFAB15}" srcOrd="1" destOrd="0" presId="urn:microsoft.com/office/officeart/2005/8/layout/hList1"/>
    <dgm:cxn modelId="{FD6FE7BB-967A-4BC0-A06F-8A61F6C1AEE8}" type="presParOf" srcId="{B126AA9A-F343-4819-8362-63BD030076CD}" destId="{F75394B2-E531-42A6-BA5E-891589A6EAA3}" srcOrd="1" destOrd="0" presId="urn:microsoft.com/office/officeart/2005/8/layout/hList1"/>
    <dgm:cxn modelId="{0280BA57-F20D-4180-A724-14616FCB8CC8}" type="presParOf" srcId="{B126AA9A-F343-4819-8362-63BD030076CD}" destId="{CA4DEE0A-C4CE-495A-89F8-E431A34B644E}" srcOrd="2" destOrd="0" presId="urn:microsoft.com/office/officeart/2005/8/layout/hList1"/>
    <dgm:cxn modelId="{F9195926-988E-4D1F-81A8-A78AC13165E8}" type="presParOf" srcId="{CA4DEE0A-C4CE-495A-89F8-E431A34B644E}" destId="{E5D44E7B-34D4-47CA-8A6A-361B674B093E}" srcOrd="0" destOrd="0" presId="urn:microsoft.com/office/officeart/2005/8/layout/hList1"/>
    <dgm:cxn modelId="{77322808-5F61-4B3A-8586-44E8556A08CD}" type="presParOf" srcId="{CA4DEE0A-C4CE-495A-89F8-E431A34B644E}" destId="{AF71A299-A2D1-4562-9F04-D34F08150CB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2D2891-2C29-44B3-AE49-F0FF953BF813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B33D720-FB08-40C5-8D35-B9C2BE6ACD81}">
      <dgm:prSet phldrT="[Κείμενο]"/>
      <dgm:spPr/>
      <dgm:t>
        <a:bodyPr/>
        <a:lstStyle/>
        <a:p>
          <a:r>
            <a:rPr lang="el-GR" dirty="0" smtClean="0"/>
            <a:t>Φοιτητές</a:t>
          </a:r>
          <a:endParaRPr lang="el-GR" dirty="0"/>
        </a:p>
      </dgm:t>
    </dgm:pt>
    <dgm:pt modelId="{74FF15ED-F4D6-41C2-BE70-78CB76A54FC9}" type="parTrans" cxnId="{6BEC1F31-72F2-4EA6-B35F-3A81460693DD}">
      <dgm:prSet/>
      <dgm:spPr/>
      <dgm:t>
        <a:bodyPr/>
        <a:lstStyle/>
        <a:p>
          <a:endParaRPr lang="el-GR"/>
        </a:p>
      </dgm:t>
    </dgm:pt>
    <dgm:pt modelId="{AF71D5A6-53B1-49FE-A5F0-74EFABF3EF98}" type="sibTrans" cxnId="{6BEC1F31-72F2-4EA6-B35F-3A81460693DD}">
      <dgm:prSet/>
      <dgm:spPr/>
      <dgm:t>
        <a:bodyPr/>
        <a:lstStyle/>
        <a:p>
          <a:endParaRPr lang="el-GR"/>
        </a:p>
      </dgm:t>
    </dgm:pt>
    <dgm:pt modelId="{925AB38F-F8C8-446E-8A2D-89C08D413291}">
      <dgm:prSet phldrT="[Κείμενο]"/>
      <dgm:spPr/>
      <dgm:t>
        <a:bodyPr/>
        <a:lstStyle/>
        <a:p>
          <a:r>
            <a:rPr lang="el-GR" dirty="0" smtClean="0"/>
            <a:t>Σύμβαση Επιχορήγησης</a:t>
          </a:r>
          <a:endParaRPr lang="el-GR" dirty="0"/>
        </a:p>
      </dgm:t>
    </dgm:pt>
    <dgm:pt modelId="{05A9691B-C70F-43E3-BDD8-85D080F61CF0}" type="parTrans" cxnId="{A1D6375A-220F-4314-8185-9DB3A7CF6455}">
      <dgm:prSet/>
      <dgm:spPr/>
      <dgm:t>
        <a:bodyPr/>
        <a:lstStyle/>
        <a:p>
          <a:endParaRPr lang="el-GR"/>
        </a:p>
      </dgm:t>
    </dgm:pt>
    <dgm:pt modelId="{E2671023-4675-4D90-9647-E068E752F6C5}" type="sibTrans" cxnId="{A1D6375A-220F-4314-8185-9DB3A7CF6455}">
      <dgm:prSet/>
      <dgm:spPr/>
      <dgm:t>
        <a:bodyPr/>
        <a:lstStyle/>
        <a:p>
          <a:endParaRPr lang="el-GR"/>
        </a:p>
      </dgm:t>
    </dgm:pt>
    <dgm:pt modelId="{5A14B600-BB13-4A0A-8A86-B968D78543C6}">
      <dgm:prSet phldrT="[Κείμενο]"/>
      <dgm:spPr/>
      <dgm:t>
        <a:bodyPr/>
        <a:lstStyle/>
        <a:p>
          <a:r>
            <a:rPr lang="el-GR" dirty="0" smtClean="0"/>
            <a:t>Συμφωνία Μάθησης &amp; </a:t>
          </a:r>
          <a:r>
            <a:rPr lang="en-US" dirty="0" smtClean="0"/>
            <a:t>Transcript of Records</a:t>
          </a:r>
          <a:endParaRPr lang="el-GR" dirty="0"/>
        </a:p>
      </dgm:t>
    </dgm:pt>
    <dgm:pt modelId="{22A686D2-ECC8-4F28-A3A2-74D4354551EE}" type="parTrans" cxnId="{1C573D02-3F1F-41FE-8ED7-B26FE09221B3}">
      <dgm:prSet/>
      <dgm:spPr/>
      <dgm:t>
        <a:bodyPr/>
        <a:lstStyle/>
        <a:p>
          <a:endParaRPr lang="el-GR"/>
        </a:p>
      </dgm:t>
    </dgm:pt>
    <dgm:pt modelId="{23F0D162-43A1-4E44-912C-39DCDCF85B30}" type="sibTrans" cxnId="{1C573D02-3F1F-41FE-8ED7-B26FE09221B3}">
      <dgm:prSet/>
      <dgm:spPr/>
      <dgm:t>
        <a:bodyPr/>
        <a:lstStyle/>
        <a:p>
          <a:endParaRPr lang="el-GR"/>
        </a:p>
      </dgm:t>
    </dgm:pt>
    <dgm:pt modelId="{47F35D88-F491-40B8-A51B-934BC400A3B4}">
      <dgm:prSet phldrT="[Κείμενο]"/>
      <dgm:spPr/>
      <dgm:t>
        <a:bodyPr/>
        <a:lstStyle/>
        <a:p>
          <a:r>
            <a:rPr lang="el-GR" dirty="0" smtClean="0"/>
            <a:t>Προσωπικό</a:t>
          </a:r>
          <a:endParaRPr lang="el-GR" dirty="0"/>
        </a:p>
      </dgm:t>
    </dgm:pt>
    <dgm:pt modelId="{BDC98432-397A-41F9-8EDD-AA8B73D18B15}" type="parTrans" cxnId="{A8145E2D-EFAB-4A0F-AA42-594A0BDC45C4}">
      <dgm:prSet/>
      <dgm:spPr/>
      <dgm:t>
        <a:bodyPr/>
        <a:lstStyle/>
        <a:p>
          <a:endParaRPr lang="el-GR"/>
        </a:p>
      </dgm:t>
    </dgm:pt>
    <dgm:pt modelId="{A5976E4B-8B1B-4F50-930B-39D42E31E330}" type="sibTrans" cxnId="{A8145E2D-EFAB-4A0F-AA42-594A0BDC45C4}">
      <dgm:prSet/>
      <dgm:spPr/>
      <dgm:t>
        <a:bodyPr/>
        <a:lstStyle/>
        <a:p>
          <a:endParaRPr lang="el-GR"/>
        </a:p>
      </dgm:t>
    </dgm:pt>
    <dgm:pt modelId="{5138D095-B8D9-4A55-9CCD-5D7BE43C0013}">
      <dgm:prSet phldrT="[Κείμενο]"/>
      <dgm:spPr/>
      <dgm:t>
        <a:bodyPr/>
        <a:lstStyle/>
        <a:p>
          <a:r>
            <a:rPr lang="el-GR" dirty="0" smtClean="0"/>
            <a:t>Σύμβαση Επιχορήγησης</a:t>
          </a:r>
          <a:endParaRPr lang="el-GR" dirty="0"/>
        </a:p>
      </dgm:t>
    </dgm:pt>
    <dgm:pt modelId="{F0BD0C08-3D95-4E9B-A8EB-AEDA648799B2}" type="parTrans" cxnId="{CF2E68D3-F61A-46ED-B757-8CFDCA5489B3}">
      <dgm:prSet/>
      <dgm:spPr/>
      <dgm:t>
        <a:bodyPr/>
        <a:lstStyle/>
        <a:p>
          <a:endParaRPr lang="el-GR"/>
        </a:p>
      </dgm:t>
    </dgm:pt>
    <dgm:pt modelId="{2FE7973D-D3CD-474F-94D6-F05B22F2878D}" type="sibTrans" cxnId="{CF2E68D3-F61A-46ED-B757-8CFDCA5489B3}">
      <dgm:prSet/>
      <dgm:spPr/>
      <dgm:t>
        <a:bodyPr/>
        <a:lstStyle/>
        <a:p>
          <a:endParaRPr lang="el-GR"/>
        </a:p>
      </dgm:t>
    </dgm:pt>
    <dgm:pt modelId="{1B073656-E048-4AB2-BD1C-8A13FA4751CC}">
      <dgm:prSet phldrT="[Κείμενο]"/>
      <dgm:spPr/>
      <dgm:t>
        <a:bodyPr/>
        <a:lstStyle/>
        <a:p>
          <a:r>
            <a:rPr lang="el-GR" dirty="0" smtClean="0"/>
            <a:t>Πρόγραμμα Επιμόρφωσης</a:t>
          </a:r>
          <a:r>
            <a:rPr lang="en-US" dirty="0" smtClean="0"/>
            <a:t> </a:t>
          </a:r>
          <a:r>
            <a:rPr lang="el-GR" dirty="0" smtClean="0"/>
            <a:t>/ Διδασκαλίας</a:t>
          </a:r>
          <a:endParaRPr lang="el-GR" dirty="0"/>
        </a:p>
      </dgm:t>
    </dgm:pt>
    <dgm:pt modelId="{FDCC06D2-A801-4D31-962A-F28B638A819E}" type="parTrans" cxnId="{847831EF-0D16-48E2-881B-95C2960354F4}">
      <dgm:prSet/>
      <dgm:spPr/>
      <dgm:t>
        <a:bodyPr/>
        <a:lstStyle/>
        <a:p>
          <a:endParaRPr lang="el-GR"/>
        </a:p>
      </dgm:t>
    </dgm:pt>
    <dgm:pt modelId="{369BC49E-74AD-4FE7-93FC-EEEF63CE257B}" type="sibTrans" cxnId="{847831EF-0D16-48E2-881B-95C2960354F4}">
      <dgm:prSet/>
      <dgm:spPr/>
      <dgm:t>
        <a:bodyPr/>
        <a:lstStyle/>
        <a:p>
          <a:endParaRPr lang="el-GR"/>
        </a:p>
      </dgm:t>
    </dgm:pt>
    <dgm:pt modelId="{052BA2D1-23A7-434C-A016-632612470FD4}">
      <dgm:prSet/>
      <dgm:spPr/>
      <dgm:t>
        <a:bodyPr/>
        <a:lstStyle/>
        <a:p>
          <a:r>
            <a:rPr lang="el-GR" dirty="0" smtClean="0"/>
            <a:t>Αναγνώριση μαθησιακών αποτελεσμάτων (</a:t>
          </a:r>
          <a:r>
            <a:rPr lang="en-US" dirty="0" smtClean="0"/>
            <a:t>ECTS)</a:t>
          </a:r>
          <a:endParaRPr lang="el-GR" dirty="0"/>
        </a:p>
      </dgm:t>
    </dgm:pt>
    <dgm:pt modelId="{E0A8C1B0-9A3B-40CE-85D6-0A3350039C56}" type="parTrans" cxnId="{F5B2A697-49D3-4843-BAE8-CAB4C17401BB}">
      <dgm:prSet/>
      <dgm:spPr/>
      <dgm:t>
        <a:bodyPr/>
        <a:lstStyle/>
        <a:p>
          <a:endParaRPr lang="el-GR"/>
        </a:p>
      </dgm:t>
    </dgm:pt>
    <dgm:pt modelId="{1BF7D9A2-90AA-4966-A097-240522F3975B}" type="sibTrans" cxnId="{F5B2A697-49D3-4843-BAE8-CAB4C17401BB}">
      <dgm:prSet/>
      <dgm:spPr/>
      <dgm:t>
        <a:bodyPr/>
        <a:lstStyle/>
        <a:p>
          <a:endParaRPr lang="el-GR"/>
        </a:p>
      </dgm:t>
    </dgm:pt>
    <dgm:pt modelId="{61C9966E-CA29-49A8-8F5A-DDB3B2366372}">
      <dgm:prSet/>
      <dgm:spPr/>
      <dgm:t>
        <a:bodyPr/>
        <a:lstStyle/>
        <a:p>
          <a:r>
            <a:rPr lang="el-GR" dirty="0" smtClean="0"/>
            <a:t>Παραστατικά καταβολής επιχορήγησης</a:t>
          </a:r>
          <a:endParaRPr lang="el-GR" dirty="0"/>
        </a:p>
      </dgm:t>
    </dgm:pt>
    <dgm:pt modelId="{F07CD421-A398-495C-8BEB-52D76A22AEED}" type="parTrans" cxnId="{28F90BBA-557B-48DC-9F00-09F426A73166}">
      <dgm:prSet/>
      <dgm:spPr/>
      <dgm:t>
        <a:bodyPr/>
        <a:lstStyle/>
        <a:p>
          <a:endParaRPr lang="el-GR"/>
        </a:p>
      </dgm:t>
    </dgm:pt>
    <dgm:pt modelId="{AC4E11A1-55B3-4245-8359-B01687F1778F}" type="sibTrans" cxnId="{28F90BBA-557B-48DC-9F00-09F426A73166}">
      <dgm:prSet/>
      <dgm:spPr/>
      <dgm:t>
        <a:bodyPr/>
        <a:lstStyle/>
        <a:p>
          <a:endParaRPr lang="el-GR"/>
        </a:p>
      </dgm:t>
    </dgm:pt>
    <dgm:pt modelId="{38EC6122-B513-43CE-B35A-E5BB74EAB46B}">
      <dgm:prSet/>
      <dgm:spPr/>
      <dgm:t>
        <a:bodyPr/>
        <a:lstStyle/>
        <a:p>
          <a:r>
            <a:rPr lang="el-GR" dirty="0" smtClean="0"/>
            <a:t>Τελική Έκθεση – Γλωσσική Αξιολόγηση</a:t>
          </a:r>
          <a:endParaRPr lang="el-GR" dirty="0"/>
        </a:p>
      </dgm:t>
    </dgm:pt>
    <dgm:pt modelId="{676D3329-D2A3-47E0-857E-3C53D0287477}" type="parTrans" cxnId="{493494B2-58A7-4B18-8217-ABADC4A6ABE2}">
      <dgm:prSet/>
      <dgm:spPr/>
      <dgm:t>
        <a:bodyPr/>
        <a:lstStyle/>
        <a:p>
          <a:endParaRPr lang="el-GR"/>
        </a:p>
      </dgm:t>
    </dgm:pt>
    <dgm:pt modelId="{15D760F5-EAA3-4256-859F-92ECC273BAAE}" type="sibTrans" cxnId="{493494B2-58A7-4B18-8217-ABADC4A6ABE2}">
      <dgm:prSet/>
      <dgm:spPr/>
      <dgm:t>
        <a:bodyPr/>
        <a:lstStyle/>
        <a:p>
          <a:endParaRPr lang="el-GR"/>
        </a:p>
      </dgm:t>
    </dgm:pt>
    <dgm:pt modelId="{50B49A0D-A1AD-497D-8D9A-E2CB0357D775}">
      <dgm:prSet/>
      <dgm:spPr/>
      <dgm:t>
        <a:bodyPr/>
        <a:lstStyle/>
        <a:p>
          <a:r>
            <a:rPr lang="el-GR" dirty="0" smtClean="0"/>
            <a:t>Βεβαίωση από το Ίδρυμα Υποδοχής</a:t>
          </a:r>
          <a:endParaRPr lang="el-GR" dirty="0"/>
        </a:p>
      </dgm:t>
    </dgm:pt>
    <dgm:pt modelId="{BF9A9460-BBB1-4D59-B2D2-7D702AFE13EC}" type="parTrans" cxnId="{B9B5FDBA-4D5D-4A58-B795-F8CF99F33D42}">
      <dgm:prSet/>
      <dgm:spPr/>
      <dgm:t>
        <a:bodyPr/>
        <a:lstStyle/>
        <a:p>
          <a:endParaRPr lang="el-GR"/>
        </a:p>
      </dgm:t>
    </dgm:pt>
    <dgm:pt modelId="{475DAF9B-6410-44E8-B613-38F214D79582}" type="sibTrans" cxnId="{B9B5FDBA-4D5D-4A58-B795-F8CF99F33D42}">
      <dgm:prSet/>
      <dgm:spPr/>
      <dgm:t>
        <a:bodyPr/>
        <a:lstStyle/>
        <a:p>
          <a:endParaRPr lang="el-GR"/>
        </a:p>
      </dgm:t>
    </dgm:pt>
    <dgm:pt modelId="{2CAF66CF-EC0D-45D6-A71A-37EA91B0267F}">
      <dgm:prSet/>
      <dgm:spPr/>
      <dgm:t>
        <a:bodyPr/>
        <a:lstStyle/>
        <a:p>
          <a:r>
            <a:rPr lang="el-GR" dirty="0" smtClean="0"/>
            <a:t>Παραστατικά καταβολής επιχορήγησης</a:t>
          </a:r>
          <a:endParaRPr lang="el-GR" dirty="0"/>
        </a:p>
      </dgm:t>
    </dgm:pt>
    <dgm:pt modelId="{E19D1FA4-C3EF-49B9-95B8-15C0A45A8292}" type="parTrans" cxnId="{226D12A0-BD39-4BB6-9242-72F089B3EE80}">
      <dgm:prSet/>
      <dgm:spPr/>
      <dgm:t>
        <a:bodyPr/>
        <a:lstStyle/>
        <a:p>
          <a:endParaRPr lang="el-GR"/>
        </a:p>
      </dgm:t>
    </dgm:pt>
    <dgm:pt modelId="{EC433A66-CAC6-4068-A4D4-70E9A5E861FE}" type="sibTrans" cxnId="{226D12A0-BD39-4BB6-9242-72F089B3EE80}">
      <dgm:prSet/>
      <dgm:spPr/>
      <dgm:t>
        <a:bodyPr/>
        <a:lstStyle/>
        <a:p>
          <a:endParaRPr lang="el-GR"/>
        </a:p>
      </dgm:t>
    </dgm:pt>
    <dgm:pt modelId="{9F4B0E72-6BF4-49B5-938A-1B6512796A39}">
      <dgm:prSet/>
      <dgm:spPr/>
      <dgm:t>
        <a:bodyPr/>
        <a:lstStyle/>
        <a:p>
          <a:r>
            <a:rPr lang="el-GR" dirty="0" smtClean="0"/>
            <a:t>Τελική έκθεση </a:t>
          </a:r>
          <a:r>
            <a:rPr lang="el-GR" dirty="0" err="1" smtClean="0"/>
            <a:t>Επιμορφούμενου</a:t>
          </a:r>
          <a:endParaRPr lang="el-GR" dirty="0"/>
        </a:p>
      </dgm:t>
    </dgm:pt>
    <dgm:pt modelId="{6B63E4AB-349D-4FEC-BAE3-D1BE27DE2555}" type="parTrans" cxnId="{DCFAA09B-00A6-44C7-8BA6-70FA9C4B2D84}">
      <dgm:prSet/>
      <dgm:spPr/>
      <dgm:t>
        <a:bodyPr/>
        <a:lstStyle/>
        <a:p>
          <a:endParaRPr lang="el-GR"/>
        </a:p>
      </dgm:t>
    </dgm:pt>
    <dgm:pt modelId="{BF2A18C9-421C-4880-BE7C-B2638CF6E268}" type="sibTrans" cxnId="{DCFAA09B-00A6-44C7-8BA6-70FA9C4B2D84}">
      <dgm:prSet/>
      <dgm:spPr/>
      <dgm:t>
        <a:bodyPr/>
        <a:lstStyle/>
        <a:p>
          <a:endParaRPr lang="el-GR"/>
        </a:p>
      </dgm:t>
    </dgm:pt>
    <dgm:pt modelId="{39B696FE-3666-4362-949B-840DC32A5058}" type="pres">
      <dgm:prSet presAssocID="{DA2D2891-2C29-44B3-AE49-F0FF953BF8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AC37BAC7-8884-4CEE-8369-E6F66C314756}" type="pres">
      <dgm:prSet presAssocID="{5B33D720-FB08-40C5-8D35-B9C2BE6ACD8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513438B-30D4-44EF-93D2-CDEC12DB23C4}" type="pres">
      <dgm:prSet presAssocID="{5B33D720-FB08-40C5-8D35-B9C2BE6ACD8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797A56C-FD58-483F-87E6-20C7A91EF7E6}" type="pres">
      <dgm:prSet presAssocID="{47F35D88-F491-40B8-A51B-934BC400A3B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5EE8A93-801D-4D4B-87B4-BFB7416761BF}" type="pres">
      <dgm:prSet presAssocID="{47F35D88-F491-40B8-A51B-934BC400A3B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15F61556-F8C8-4A2E-B0C0-1BA0B225FBB5}" type="presOf" srcId="{5A14B600-BB13-4A0A-8A86-B968D78543C6}" destId="{A513438B-30D4-44EF-93D2-CDEC12DB23C4}" srcOrd="0" destOrd="1" presId="urn:microsoft.com/office/officeart/2005/8/layout/vList2"/>
    <dgm:cxn modelId="{1CAF3A1C-D923-40BF-AC34-D35E7B35F7C9}" type="presOf" srcId="{925AB38F-F8C8-446E-8A2D-89C08D413291}" destId="{A513438B-30D4-44EF-93D2-CDEC12DB23C4}" srcOrd="0" destOrd="0" presId="urn:microsoft.com/office/officeart/2005/8/layout/vList2"/>
    <dgm:cxn modelId="{775EB4A4-F0AB-4494-A408-C8D94E3A70F3}" type="presOf" srcId="{61C9966E-CA29-49A8-8F5A-DDB3B2366372}" destId="{A513438B-30D4-44EF-93D2-CDEC12DB23C4}" srcOrd="0" destOrd="3" presId="urn:microsoft.com/office/officeart/2005/8/layout/vList2"/>
    <dgm:cxn modelId="{1C573D02-3F1F-41FE-8ED7-B26FE09221B3}" srcId="{5B33D720-FB08-40C5-8D35-B9C2BE6ACD81}" destId="{5A14B600-BB13-4A0A-8A86-B968D78543C6}" srcOrd="1" destOrd="0" parTransId="{22A686D2-ECC8-4F28-A3A2-74D4354551EE}" sibTransId="{23F0D162-43A1-4E44-912C-39DCDCF85B30}"/>
    <dgm:cxn modelId="{233A9990-CBF1-47D1-8D26-FCB0F3A86900}" type="presOf" srcId="{38EC6122-B513-43CE-B35A-E5BB74EAB46B}" destId="{A513438B-30D4-44EF-93D2-CDEC12DB23C4}" srcOrd="0" destOrd="4" presId="urn:microsoft.com/office/officeart/2005/8/layout/vList2"/>
    <dgm:cxn modelId="{5C293E3C-6115-454D-9B77-97B077619F43}" type="presOf" srcId="{50B49A0D-A1AD-497D-8D9A-E2CB0357D775}" destId="{65EE8A93-801D-4D4B-87B4-BFB7416761BF}" srcOrd="0" destOrd="2" presId="urn:microsoft.com/office/officeart/2005/8/layout/vList2"/>
    <dgm:cxn modelId="{75CC34EC-58BA-42C1-8F79-FF9E8F2BDB0E}" type="presOf" srcId="{1B073656-E048-4AB2-BD1C-8A13FA4751CC}" destId="{65EE8A93-801D-4D4B-87B4-BFB7416761BF}" srcOrd="0" destOrd="1" presId="urn:microsoft.com/office/officeart/2005/8/layout/vList2"/>
    <dgm:cxn modelId="{A8145E2D-EFAB-4A0F-AA42-594A0BDC45C4}" srcId="{DA2D2891-2C29-44B3-AE49-F0FF953BF813}" destId="{47F35D88-F491-40B8-A51B-934BC400A3B4}" srcOrd="1" destOrd="0" parTransId="{BDC98432-397A-41F9-8EDD-AA8B73D18B15}" sibTransId="{A5976E4B-8B1B-4F50-930B-39D42E31E330}"/>
    <dgm:cxn modelId="{1DF93DC1-A569-47E5-8ED0-7B938A3D2BB1}" type="presOf" srcId="{DA2D2891-2C29-44B3-AE49-F0FF953BF813}" destId="{39B696FE-3666-4362-949B-840DC32A5058}" srcOrd="0" destOrd="0" presId="urn:microsoft.com/office/officeart/2005/8/layout/vList2"/>
    <dgm:cxn modelId="{F4DAC5F8-5D34-47FB-9CE8-A3CD881FA5AF}" type="presOf" srcId="{47F35D88-F491-40B8-A51B-934BC400A3B4}" destId="{F797A56C-FD58-483F-87E6-20C7A91EF7E6}" srcOrd="0" destOrd="0" presId="urn:microsoft.com/office/officeart/2005/8/layout/vList2"/>
    <dgm:cxn modelId="{A1D6375A-220F-4314-8185-9DB3A7CF6455}" srcId="{5B33D720-FB08-40C5-8D35-B9C2BE6ACD81}" destId="{925AB38F-F8C8-446E-8A2D-89C08D413291}" srcOrd="0" destOrd="0" parTransId="{05A9691B-C70F-43E3-BDD8-85D080F61CF0}" sibTransId="{E2671023-4675-4D90-9647-E068E752F6C5}"/>
    <dgm:cxn modelId="{DCFAA09B-00A6-44C7-8BA6-70FA9C4B2D84}" srcId="{47F35D88-F491-40B8-A51B-934BC400A3B4}" destId="{9F4B0E72-6BF4-49B5-938A-1B6512796A39}" srcOrd="4" destOrd="0" parTransId="{6B63E4AB-349D-4FEC-BAE3-D1BE27DE2555}" sibTransId="{BF2A18C9-421C-4880-BE7C-B2638CF6E268}"/>
    <dgm:cxn modelId="{493494B2-58A7-4B18-8217-ABADC4A6ABE2}" srcId="{5B33D720-FB08-40C5-8D35-B9C2BE6ACD81}" destId="{38EC6122-B513-43CE-B35A-E5BB74EAB46B}" srcOrd="4" destOrd="0" parTransId="{676D3329-D2A3-47E0-857E-3C53D0287477}" sibTransId="{15D760F5-EAA3-4256-859F-92ECC273BAAE}"/>
    <dgm:cxn modelId="{28F90BBA-557B-48DC-9F00-09F426A73166}" srcId="{5B33D720-FB08-40C5-8D35-B9C2BE6ACD81}" destId="{61C9966E-CA29-49A8-8F5A-DDB3B2366372}" srcOrd="3" destOrd="0" parTransId="{F07CD421-A398-495C-8BEB-52D76A22AEED}" sibTransId="{AC4E11A1-55B3-4245-8359-B01687F1778F}"/>
    <dgm:cxn modelId="{E23A3F5F-6501-46B2-ACC1-4387E0E5AA83}" type="presOf" srcId="{052BA2D1-23A7-434C-A016-632612470FD4}" destId="{A513438B-30D4-44EF-93D2-CDEC12DB23C4}" srcOrd="0" destOrd="2" presId="urn:microsoft.com/office/officeart/2005/8/layout/vList2"/>
    <dgm:cxn modelId="{226D12A0-BD39-4BB6-9242-72F089B3EE80}" srcId="{47F35D88-F491-40B8-A51B-934BC400A3B4}" destId="{2CAF66CF-EC0D-45D6-A71A-37EA91B0267F}" srcOrd="3" destOrd="0" parTransId="{E19D1FA4-C3EF-49B9-95B8-15C0A45A8292}" sibTransId="{EC433A66-CAC6-4068-A4D4-70E9A5E861FE}"/>
    <dgm:cxn modelId="{5BD9C114-3BB2-4C18-9B07-DFC6261A717B}" type="presOf" srcId="{9F4B0E72-6BF4-49B5-938A-1B6512796A39}" destId="{65EE8A93-801D-4D4B-87B4-BFB7416761BF}" srcOrd="0" destOrd="4" presId="urn:microsoft.com/office/officeart/2005/8/layout/vList2"/>
    <dgm:cxn modelId="{6BEC1F31-72F2-4EA6-B35F-3A81460693DD}" srcId="{DA2D2891-2C29-44B3-AE49-F0FF953BF813}" destId="{5B33D720-FB08-40C5-8D35-B9C2BE6ACD81}" srcOrd="0" destOrd="0" parTransId="{74FF15ED-F4D6-41C2-BE70-78CB76A54FC9}" sibTransId="{AF71D5A6-53B1-49FE-A5F0-74EFABF3EF98}"/>
    <dgm:cxn modelId="{F5B2A697-49D3-4843-BAE8-CAB4C17401BB}" srcId="{5B33D720-FB08-40C5-8D35-B9C2BE6ACD81}" destId="{052BA2D1-23A7-434C-A016-632612470FD4}" srcOrd="2" destOrd="0" parTransId="{E0A8C1B0-9A3B-40CE-85D6-0A3350039C56}" sibTransId="{1BF7D9A2-90AA-4966-A097-240522F3975B}"/>
    <dgm:cxn modelId="{CF2E68D3-F61A-46ED-B757-8CFDCA5489B3}" srcId="{47F35D88-F491-40B8-A51B-934BC400A3B4}" destId="{5138D095-B8D9-4A55-9CCD-5D7BE43C0013}" srcOrd="0" destOrd="0" parTransId="{F0BD0C08-3D95-4E9B-A8EB-AEDA648799B2}" sibTransId="{2FE7973D-D3CD-474F-94D6-F05B22F2878D}"/>
    <dgm:cxn modelId="{C90D0D9E-6533-4622-971D-5F1666FB3405}" type="presOf" srcId="{5138D095-B8D9-4A55-9CCD-5D7BE43C0013}" destId="{65EE8A93-801D-4D4B-87B4-BFB7416761BF}" srcOrd="0" destOrd="0" presId="urn:microsoft.com/office/officeart/2005/8/layout/vList2"/>
    <dgm:cxn modelId="{847831EF-0D16-48E2-881B-95C2960354F4}" srcId="{47F35D88-F491-40B8-A51B-934BC400A3B4}" destId="{1B073656-E048-4AB2-BD1C-8A13FA4751CC}" srcOrd="1" destOrd="0" parTransId="{FDCC06D2-A801-4D31-962A-F28B638A819E}" sibTransId="{369BC49E-74AD-4FE7-93FC-EEEF63CE257B}"/>
    <dgm:cxn modelId="{9D2D9E0C-C276-404A-AF5A-8F0C25AFB099}" type="presOf" srcId="{5B33D720-FB08-40C5-8D35-B9C2BE6ACD81}" destId="{AC37BAC7-8884-4CEE-8369-E6F66C314756}" srcOrd="0" destOrd="0" presId="urn:microsoft.com/office/officeart/2005/8/layout/vList2"/>
    <dgm:cxn modelId="{18DE5C2C-0A00-4DEC-9C09-1D6C7052FC0C}" type="presOf" srcId="{2CAF66CF-EC0D-45D6-A71A-37EA91B0267F}" destId="{65EE8A93-801D-4D4B-87B4-BFB7416761BF}" srcOrd="0" destOrd="3" presId="urn:microsoft.com/office/officeart/2005/8/layout/vList2"/>
    <dgm:cxn modelId="{B9B5FDBA-4D5D-4A58-B795-F8CF99F33D42}" srcId="{47F35D88-F491-40B8-A51B-934BC400A3B4}" destId="{50B49A0D-A1AD-497D-8D9A-E2CB0357D775}" srcOrd="2" destOrd="0" parTransId="{BF9A9460-BBB1-4D59-B2D2-7D702AFE13EC}" sibTransId="{475DAF9B-6410-44E8-B613-38F214D79582}"/>
    <dgm:cxn modelId="{316156A4-FA08-4D6A-8353-495E2CED664A}" type="presParOf" srcId="{39B696FE-3666-4362-949B-840DC32A5058}" destId="{AC37BAC7-8884-4CEE-8369-E6F66C314756}" srcOrd="0" destOrd="0" presId="urn:microsoft.com/office/officeart/2005/8/layout/vList2"/>
    <dgm:cxn modelId="{0A656E60-AA26-45B7-8554-3F4BF83F75DB}" type="presParOf" srcId="{39B696FE-3666-4362-949B-840DC32A5058}" destId="{A513438B-30D4-44EF-93D2-CDEC12DB23C4}" srcOrd="1" destOrd="0" presId="urn:microsoft.com/office/officeart/2005/8/layout/vList2"/>
    <dgm:cxn modelId="{D3F33A3C-BBC6-46E6-A819-B6552E5DF763}" type="presParOf" srcId="{39B696FE-3666-4362-949B-840DC32A5058}" destId="{F797A56C-FD58-483F-87E6-20C7A91EF7E6}" srcOrd="2" destOrd="0" presId="urn:microsoft.com/office/officeart/2005/8/layout/vList2"/>
    <dgm:cxn modelId="{66F44F82-C176-4740-BFC0-309F8B39F0EE}" type="presParOf" srcId="{39B696FE-3666-4362-949B-840DC32A5058}" destId="{65EE8A93-801D-4D4B-87B4-BFB7416761B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D5861B6-4982-4562-BD6D-90808CDD73DF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EEAC827F-36F5-4166-903A-0D5ECDD3CA10}">
      <dgm:prSet phldrT="[Κείμενο]" custT="1"/>
      <dgm:spPr/>
      <dgm:t>
        <a:bodyPr/>
        <a:lstStyle/>
        <a:p>
          <a:r>
            <a:rPr lang="el-GR" sz="2400" b="1" u="sng" dirty="0" smtClean="0"/>
            <a:t>Διοικητικά</a:t>
          </a:r>
        </a:p>
      </dgm:t>
    </dgm:pt>
    <dgm:pt modelId="{8D915C40-BF34-4E5C-9051-412F2ACD51AF}" type="parTrans" cxnId="{34506078-C3F3-4E76-B5E8-6BA305E8A1BE}">
      <dgm:prSet/>
      <dgm:spPr/>
      <dgm:t>
        <a:bodyPr/>
        <a:lstStyle/>
        <a:p>
          <a:endParaRPr lang="el-GR"/>
        </a:p>
      </dgm:t>
    </dgm:pt>
    <dgm:pt modelId="{0F9BFA36-9C2C-4206-85C3-DC1133151729}" type="sibTrans" cxnId="{34506078-C3F3-4E76-B5E8-6BA305E8A1BE}">
      <dgm:prSet/>
      <dgm:spPr/>
      <dgm:t>
        <a:bodyPr/>
        <a:lstStyle/>
        <a:p>
          <a:endParaRPr lang="el-GR"/>
        </a:p>
      </dgm:t>
    </dgm:pt>
    <dgm:pt modelId="{7B2D9A31-CF0B-4310-ACD8-D7326A5BC5C8}">
      <dgm:prSet custT="1"/>
      <dgm:spPr/>
      <dgm:t>
        <a:bodyPr/>
        <a:lstStyle/>
        <a:p>
          <a:r>
            <a:rPr lang="el-GR" sz="1820" dirty="0" smtClean="0"/>
            <a:t>Μη υπογεγραμμένη σύμβαση επιχορήγησης</a:t>
          </a:r>
        </a:p>
      </dgm:t>
    </dgm:pt>
    <dgm:pt modelId="{1B0E14BF-AF33-4D6E-B8B3-0CE010C469A8}" type="parTrans" cxnId="{19836D25-0993-41BD-99F0-47FBB3840774}">
      <dgm:prSet/>
      <dgm:spPr/>
      <dgm:t>
        <a:bodyPr/>
        <a:lstStyle/>
        <a:p>
          <a:endParaRPr lang="el-GR"/>
        </a:p>
      </dgm:t>
    </dgm:pt>
    <dgm:pt modelId="{1003A382-4F01-4107-85D4-446B44231ADA}" type="sibTrans" cxnId="{19836D25-0993-41BD-99F0-47FBB3840774}">
      <dgm:prSet/>
      <dgm:spPr/>
      <dgm:t>
        <a:bodyPr/>
        <a:lstStyle/>
        <a:p>
          <a:endParaRPr lang="el-GR"/>
        </a:p>
      </dgm:t>
    </dgm:pt>
    <dgm:pt modelId="{2A0FA3E4-33C5-4011-9242-DD140E0DD3DD}">
      <dgm:prSet custT="1"/>
      <dgm:spPr/>
      <dgm:t>
        <a:bodyPr/>
        <a:lstStyle/>
        <a:p>
          <a:r>
            <a:rPr lang="el-GR" sz="1820" dirty="0" smtClean="0"/>
            <a:t>Μη αναγνώριση μαθησιακών αποτελεσμάτων / </a:t>
          </a:r>
          <a:r>
            <a:rPr lang="en-US" sz="1820" dirty="0" smtClean="0"/>
            <a:t>ECTS</a:t>
          </a:r>
          <a:endParaRPr lang="el-GR" sz="1820" dirty="0" smtClean="0"/>
        </a:p>
      </dgm:t>
    </dgm:pt>
    <dgm:pt modelId="{80B3BC75-2D55-49AA-BF8D-63CAF60A2836}" type="parTrans" cxnId="{15E01E08-29B3-45DF-9F64-49D2BD92DB82}">
      <dgm:prSet/>
      <dgm:spPr/>
      <dgm:t>
        <a:bodyPr/>
        <a:lstStyle/>
        <a:p>
          <a:endParaRPr lang="el-GR"/>
        </a:p>
      </dgm:t>
    </dgm:pt>
    <dgm:pt modelId="{A540CF19-5A7F-476E-B27F-34BCC39D3F27}" type="sibTrans" cxnId="{15E01E08-29B3-45DF-9F64-49D2BD92DB82}">
      <dgm:prSet/>
      <dgm:spPr/>
      <dgm:t>
        <a:bodyPr/>
        <a:lstStyle/>
        <a:p>
          <a:endParaRPr lang="el-GR"/>
        </a:p>
      </dgm:t>
    </dgm:pt>
    <dgm:pt modelId="{D7C9E780-D610-4005-A956-FD255E32D1C1}">
      <dgm:prSet custT="1"/>
      <dgm:spPr/>
      <dgm:t>
        <a:bodyPr/>
        <a:lstStyle/>
        <a:p>
          <a:r>
            <a:rPr lang="el-GR" sz="1820" dirty="0" smtClean="0"/>
            <a:t>Μη τήρηση διαφάνειας και αξιοκρατίας στην επιλογή των συμμετεχόντων</a:t>
          </a:r>
        </a:p>
      </dgm:t>
    </dgm:pt>
    <dgm:pt modelId="{4FF4B900-E84D-40C4-B9A6-7759549B5742}" type="parTrans" cxnId="{122D7FBC-7B65-4C90-B1F4-48543FA1587E}">
      <dgm:prSet/>
      <dgm:spPr/>
      <dgm:t>
        <a:bodyPr/>
        <a:lstStyle/>
        <a:p>
          <a:endParaRPr lang="el-GR"/>
        </a:p>
      </dgm:t>
    </dgm:pt>
    <dgm:pt modelId="{722914E9-D266-42BA-9890-824837714CD6}" type="sibTrans" cxnId="{122D7FBC-7B65-4C90-B1F4-48543FA1587E}">
      <dgm:prSet/>
      <dgm:spPr/>
      <dgm:t>
        <a:bodyPr/>
        <a:lstStyle/>
        <a:p>
          <a:endParaRPr lang="el-GR"/>
        </a:p>
      </dgm:t>
    </dgm:pt>
    <dgm:pt modelId="{540D15DA-AA36-4AEE-9C23-9F028F3B9F0A}">
      <dgm:prSet custT="1"/>
      <dgm:spPr/>
      <dgm:t>
        <a:bodyPr/>
        <a:lstStyle/>
        <a:p>
          <a:r>
            <a:rPr lang="el-GR" sz="1820" dirty="0" smtClean="0"/>
            <a:t>Μη αναγραφή ημερομηνίας υπογραφής</a:t>
          </a:r>
        </a:p>
      </dgm:t>
    </dgm:pt>
    <dgm:pt modelId="{695AAF22-817F-436C-822A-94AD758C9A2D}" type="parTrans" cxnId="{C4C3EE02-EB87-4B45-B5C9-651F706D1C3B}">
      <dgm:prSet/>
      <dgm:spPr/>
      <dgm:t>
        <a:bodyPr/>
        <a:lstStyle/>
        <a:p>
          <a:endParaRPr lang="el-GR"/>
        </a:p>
      </dgm:t>
    </dgm:pt>
    <dgm:pt modelId="{5EE93BD2-46CE-402B-85B9-9DE2334A9512}" type="sibTrans" cxnId="{C4C3EE02-EB87-4B45-B5C9-651F706D1C3B}">
      <dgm:prSet/>
      <dgm:spPr/>
      <dgm:t>
        <a:bodyPr/>
        <a:lstStyle/>
        <a:p>
          <a:endParaRPr lang="el-GR"/>
        </a:p>
      </dgm:t>
    </dgm:pt>
    <dgm:pt modelId="{B42BE7DC-E1A7-495B-A687-2ED68709D68C}">
      <dgm:prSet custT="1"/>
      <dgm:spPr/>
      <dgm:t>
        <a:bodyPr/>
        <a:lstStyle/>
        <a:p>
          <a:r>
            <a:rPr lang="el-GR" sz="1820" dirty="0" smtClean="0"/>
            <a:t>Μη ορθή θέσπιση κριτηρίων επιλογής κατά την προκήρυξη</a:t>
          </a:r>
        </a:p>
      </dgm:t>
    </dgm:pt>
    <dgm:pt modelId="{8B6B0E96-B413-4A0B-893F-27C22357D5E2}" type="parTrans" cxnId="{F472AEC1-B697-4C35-909A-B4D6F5CCBF52}">
      <dgm:prSet/>
      <dgm:spPr/>
      <dgm:t>
        <a:bodyPr/>
        <a:lstStyle/>
        <a:p>
          <a:endParaRPr lang="el-GR"/>
        </a:p>
      </dgm:t>
    </dgm:pt>
    <dgm:pt modelId="{9D4F3A95-6920-4369-A4DD-36D6FF34B360}" type="sibTrans" cxnId="{F472AEC1-B697-4C35-909A-B4D6F5CCBF52}">
      <dgm:prSet/>
      <dgm:spPr/>
      <dgm:t>
        <a:bodyPr/>
        <a:lstStyle/>
        <a:p>
          <a:endParaRPr lang="el-GR"/>
        </a:p>
      </dgm:t>
    </dgm:pt>
    <dgm:pt modelId="{D66B6AC5-21CE-4DAF-9FE0-9D2ECEA6432C}">
      <dgm:prSet custT="1"/>
      <dgm:spPr/>
      <dgm:t>
        <a:bodyPr/>
        <a:lstStyle/>
        <a:p>
          <a:r>
            <a:rPr lang="el-GR" sz="1820" dirty="0" smtClean="0"/>
            <a:t>Επαναλαμβανόμενη επιλογή ίδιων συμμετεχόντων για επιμόρφωση και διδασκαλία</a:t>
          </a:r>
        </a:p>
      </dgm:t>
    </dgm:pt>
    <dgm:pt modelId="{B0617111-E43B-40D6-A930-924951C3E073}" type="parTrans" cxnId="{7A1860BB-CAA2-4855-A64C-78D8E57385D0}">
      <dgm:prSet/>
      <dgm:spPr/>
      <dgm:t>
        <a:bodyPr/>
        <a:lstStyle/>
        <a:p>
          <a:endParaRPr lang="el-GR"/>
        </a:p>
      </dgm:t>
    </dgm:pt>
    <dgm:pt modelId="{E12C5CAB-E5B0-48CC-B2AE-3902E7E9CE4D}" type="sibTrans" cxnId="{7A1860BB-CAA2-4855-A64C-78D8E57385D0}">
      <dgm:prSet/>
      <dgm:spPr/>
      <dgm:t>
        <a:bodyPr/>
        <a:lstStyle/>
        <a:p>
          <a:endParaRPr lang="el-GR"/>
        </a:p>
      </dgm:t>
    </dgm:pt>
    <dgm:pt modelId="{ACA8BFE1-8D87-4E1B-BC2D-FCDF51EAFA53}">
      <dgm:prSet custT="1"/>
      <dgm:spPr/>
      <dgm:t>
        <a:bodyPr/>
        <a:lstStyle/>
        <a:p>
          <a:r>
            <a:rPr lang="el-GR" sz="1820" dirty="0" smtClean="0"/>
            <a:t>Υπερβολική γραφειοκρατία για τους φοιτητές </a:t>
          </a:r>
        </a:p>
      </dgm:t>
    </dgm:pt>
    <dgm:pt modelId="{68298043-1B4A-4B6F-8F59-5E790382E3AE}" type="parTrans" cxnId="{D26ECCD9-6FF8-4DA8-9F07-1A706AF26BC0}">
      <dgm:prSet/>
      <dgm:spPr/>
      <dgm:t>
        <a:bodyPr/>
        <a:lstStyle/>
        <a:p>
          <a:endParaRPr lang="el-GR"/>
        </a:p>
      </dgm:t>
    </dgm:pt>
    <dgm:pt modelId="{6E0592F2-CB65-4078-AC2F-9BBC4D0F9B1C}" type="sibTrans" cxnId="{D26ECCD9-6FF8-4DA8-9F07-1A706AF26BC0}">
      <dgm:prSet/>
      <dgm:spPr/>
      <dgm:t>
        <a:bodyPr/>
        <a:lstStyle/>
        <a:p>
          <a:endParaRPr lang="el-GR"/>
        </a:p>
      </dgm:t>
    </dgm:pt>
    <dgm:pt modelId="{875FF553-456F-4143-80F0-B282C51DA14F}">
      <dgm:prSet custT="1"/>
      <dgm:spPr/>
      <dgm:t>
        <a:bodyPr/>
        <a:lstStyle/>
        <a:p>
          <a:r>
            <a:rPr lang="el-GR" sz="1820" dirty="0" smtClean="0"/>
            <a:t>Λανθασμένη αρχειοθέτηση των εγγράφων στους φακέλους</a:t>
          </a:r>
        </a:p>
      </dgm:t>
    </dgm:pt>
    <dgm:pt modelId="{B295993A-DBD3-4435-8877-A7404FF8E46B}" type="parTrans" cxnId="{6E9884BF-6BEA-48C7-BDAB-C65BB56338C2}">
      <dgm:prSet/>
      <dgm:spPr/>
      <dgm:t>
        <a:bodyPr/>
        <a:lstStyle/>
        <a:p>
          <a:endParaRPr lang="el-GR"/>
        </a:p>
      </dgm:t>
    </dgm:pt>
    <dgm:pt modelId="{718919D6-3B59-4830-9853-90ABDAE48E2A}" type="sibTrans" cxnId="{6E9884BF-6BEA-48C7-BDAB-C65BB56338C2}">
      <dgm:prSet/>
      <dgm:spPr/>
      <dgm:t>
        <a:bodyPr/>
        <a:lstStyle/>
        <a:p>
          <a:endParaRPr lang="el-GR"/>
        </a:p>
      </dgm:t>
    </dgm:pt>
    <dgm:pt modelId="{B8D6C6BD-6818-43C8-92BC-FC8EB271030F}" type="pres">
      <dgm:prSet presAssocID="{1D5861B6-4982-4562-BD6D-90808CDD73D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1A932C8-EF9C-475D-8DDF-388DC2F6A89F}" type="pres">
      <dgm:prSet presAssocID="{EEAC827F-36F5-4166-903A-0D5ECDD3CA10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4506078-C3F3-4E76-B5E8-6BA305E8A1BE}" srcId="{1D5861B6-4982-4562-BD6D-90808CDD73DF}" destId="{EEAC827F-36F5-4166-903A-0D5ECDD3CA10}" srcOrd="0" destOrd="0" parTransId="{8D915C40-BF34-4E5C-9051-412F2ACD51AF}" sibTransId="{0F9BFA36-9C2C-4206-85C3-DC1133151729}"/>
    <dgm:cxn modelId="{40BC9540-F5A5-4651-A0CB-BEC5A86DC317}" type="presOf" srcId="{ACA8BFE1-8D87-4E1B-BC2D-FCDF51EAFA53}" destId="{31A932C8-EF9C-475D-8DDF-388DC2F6A89F}" srcOrd="0" destOrd="6" presId="urn:microsoft.com/office/officeart/2005/8/layout/hList6"/>
    <dgm:cxn modelId="{09577C43-7075-47A7-9671-36AEE95BF0D1}" type="presOf" srcId="{540D15DA-AA36-4AEE-9C23-9F028F3B9F0A}" destId="{31A932C8-EF9C-475D-8DDF-388DC2F6A89F}" srcOrd="0" destOrd="2" presId="urn:microsoft.com/office/officeart/2005/8/layout/hList6"/>
    <dgm:cxn modelId="{280F637C-6416-4DC1-B380-DD52DAF47AAE}" type="presOf" srcId="{D7C9E780-D610-4005-A956-FD255E32D1C1}" destId="{31A932C8-EF9C-475D-8DDF-388DC2F6A89F}" srcOrd="0" destOrd="8" presId="urn:microsoft.com/office/officeart/2005/8/layout/hList6"/>
    <dgm:cxn modelId="{122D7FBC-7B65-4C90-B1F4-48543FA1587E}" srcId="{EEAC827F-36F5-4166-903A-0D5ECDD3CA10}" destId="{D7C9E780-D610-4005-A956-FD255E32D1C1}" srcOrd="7" destOrd="0" parTransId="{4FF4B900-E84D-40C4-B9A6-7759549B5742}" sibTransId="{722914E9-D266-42BA-9890-824837714CD6}"/>
    <dgm:cxn modelId="{A9C524B1-1ADB-4C75-A358-BD0E880F777F}" type="presOf" srcId="{7B2D9A31-CF0B-4310-ACD8-D7326A5BC5C8}" destId="{31A932C8-EF9C-475D-8DDF-388DC2F6A89F}" srcOrd="0" destOrd="1" presId="urn:microsoft.com/office/officeart/2005/8/layout/hList6"/>
    <dgm:cxn modelId="{19836D25-0993-41BD-99F0-47FBB3840774}" srcId="{EEAC827F-36F5-4166-903A-0D5ECDD3CA10}" destId="{7B2D9A31-CF0B-4310-ACD8-D7326A5BC5C8}" srcOrd="0" destOrd="0" parTransId="{1B0E14BF-AF33-4D6E-B8B3-0CE010C469A8}" sibTransId="{1003A382-4F01-4107-85D4-446B44231ADA}"/>
    <dgm:cxn modelId="{7D2F84BC-EAB6-4091-8D93-9718F6D8261D}" type="presOf" srcId="{875FF553-456F-4143-80F0-B282C51DA14F}" destId="{31A932C8-EF9C-475D-8DDF-388DC2F6A89F}" srcOrd="0" destOrd="7" presId="urn:microsoft.com/office/officeart/2005/8/layout/hList6"/>
    <dgm:cxn modelId="{7A1860BB-CAA2-4855-A64C-78D8E57385D0}" srcId="{EEAC827F-36F5-4166-903A-0D5ECDD3CA10}" destId="{D66B6AC5-21CE-4DAF-9FE0-9D2ECEA6432C}" srcOrd="4" destOrd="0" parTransId="{B0617111-E43B-40D6-A930-924951C3E073}" sibTransId="{E12C5CAB-E5B0-48CC-B2AE-3902E7E9CE4D}"/>
    <dgm:cxn modelId="{F472AEC1-B697-4C35-909A-B4D6F5CCBF52}" srcId="{EEAC827F-36F5-4166-903A-0D5ECDD3CA10}" destId="{B42BE7DC-E1A7-495B-A687-2ED68709D68C}" srcOrd="3" destOrd="0" parTransId="{8B6B0E96-B413-4A0B-893F-27C22357D5E2}" sibTransId="{9D4F3A95-6920-4369-A4DD-36D6FF34B360}"/>
    <dgm:cxn modelId="{C4C3EE02-EB87-4B45-B5C9-651F706D1C3B}" srcId="{EEAC827F-36F5-4166-903A-0D5ECDD3CA10}" destId="{540D15DA-AA36-4AEE-9C23-9F028F3B9F0A}" srcOrd="1" destOrd="0" parTransId="{695AAF22-817F-436C-822A-94AD758C9A2D}" sibTransId="{5EE93BD2-46CE-402B-85B9-9DE2334A9512}"/>
    <dgm:cxn modelId="{4DBD4168-EE6B-4609-8D09-EA403B0970DB}" type="presOf" srcId="{D66B6AC5-21CE-4DAF-9FE0-9D2ECEA6432C}" destId="{31A932C8-EF9C-475D-8DDF-388DC2F6A89F}" srcOrd="0" destOrd="5" presId="urn:microsoft.com/office/officeart/2005/8/layout/hList6"/>
    <dgm:cxn modelId="{4A84C085-4C99-4586-B6F2-7270AA1CC257}" type="presOf" srcId="{EEAC827F-36F5-4166-903A-0D5ECDD3CA10}" destId="{31A932C8-EF9C-475D-8DDF-388DC2F6A89F}" srcOrd="0" destOrd="0" presId="urn:microsoft.com/office/officeart/2005/8/layout/hList6"/>
    <dgm:cxn modelId="{15E01E08-29B3-45DF-9F64-49D2BD92DB82}" srcId="{EEAC827F-36F5-4166-903A-0D5ECDD3CA10}" destId="{2A0FA3E4-33C5-4011-9242-DD140E0DD3DD}" srcOrd="2" destOrd="0" parTransId="{80B3BC75-2D55-49AA-BF8D-63CAF60A2836}" sibTransId="{A540CF19-5A7F-476E-B27F-34BCC39D3F27}"/>
    <dgm:cxn modelId="{D26ECCD9-6FF8-4DA8-9F07-1A706AF26BC0}" srcId="{EEAC827F-36F5-4166-903A-0D5ECDD3CA10}" destId="{ACA8BFE1-8D87-4E1B-BC2D-FCDF51EAFA53}" srcOrd="5" destOrd="0" parTransId="{68298043-1B4A-4B6F-8F59-5E790382E3AE}" sibTransId="{6E0592F2-CB65-4078-AC2F-9BBC4D0F9B1C}"/>
    <dgm:cxn modelId="{D9933905-275F-4B8B-8C34-249AB73B6907}" type="presOf" srcId="{2A0FA3E4-33C5-4011-9242-DD140E0DD3DD}" destId="{31A932C8-EF9C-475D-8DDF-388DC2F6A89F}" srcOrd="0" destOrd="3" presId="urn:microsoft.com/office/officeart/2005/8/layout/hList6"/>
    <dgm:cxn modelId="{4C34ACE0-A4D3-4F3E-B406-BF8382834A7E}" type="presOf" srcId="{B42BE7DC-E1A7-495B-A687-2ED68709D68C}" destId="{31A932C8-EF9C-475D-8DDF-388DC2F6A89F}" srcOrd="0" destOrd="4" presId="urn:microsoft.com/office/officeart/2005/8/layout/hList6"/>
    <dgm:cxn modelId="{6E9884BF-6BEA-48C7-BDAB-C65BB56338C2}" srcId="{EEAC827F-36F5-4166-903A-0D5ECDD3CA10}" destId="{875FF553-456F-4143-80F0-B282C51DA14F}" srcOrd="6" destOrd="0" parTransId="{B295993A-DBD3-4435-8877-A7404FF8E46B}" sibTransId="{718919D6-3B59-4830-9853-90ABDAE48E2A}"/>
    <dgm:cxn modelId="{0717D079-2CE3-45B7-B4B3-F702F74A0B6C}" type="presOf" srcId="{1D5861B6-4982-4562-BD6D-90808CDD73DF}" destId="{B8D6C6BD-6818-43C8-92BC-FC8EB271030F}" srcOrd="0" destOrd="0" presId="urn:microsoft.com/office/officeart/2005/8/layout/hList6"/>
    <dgm:cxn modelId="{F782A9AB-FA8C-45EA-95F0-3751E5A75D9B}" type="presParOf" srcId="{B8D6C6BD-6818-43C8-92BC-FC8EB271030F}" destId="{31A932C8-EF9C-475D-8DDF-388DC2F6A89F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5861B6-4982-4562-BD6D-90808CDD73DF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EEAC827F-36F5-4166-903A-0D5ECDD3CA10}">
      <dgm:prSet phldrT="[Κείμενο]" custT="1"/>
      <dgm:spPr/>
      <dgm:t>
        <a:bodyPr/>
        <a:lstStyle/>
        <a:p>
          <a:r>
            <a:rPr lang="el-GR" sz="2400" b="1" u="sng" dirty="0" smtClean="0"/>
            <a:t>Οικονομικά </a:t>
          </a:r>
        </a:p>
      </dgm:t>
    </dgm:pt>
    <dgm:pt modelId="{8D915C40-BF34-4E5C-9051-412F2ACD51AF}" type="parTrans" cxnId="{34506078-C3F3-4E76-B5E8-6BA305E8A1BE}">
      <dgm:prSet/>
      <dgm:spPr/>
      <dgm:t>
        <a:bodyPr/>
        <a:lstStyle/>
        <a:p>
          <a:endParaRPr lang="el-GR"/>
        </a:p>
      </dgm:t>
    </dgm:pt>
    <dgm:pt modelId="{0F9BFA36-9C2C-4206-85C3-DC1133151729}" type="sibTrans" cxnId="{34506078-C3F3-4E76-B5E8-6BA305E8A1BE}">
      <dgm:prSet/>
      <dgm:spPr/>
      <dgm:t>
        <a:bodyPr/>
        <a:lstStyle/>
        <a:p>
          <a:endParaRPr lang="el-GR"/>
        </a:p>
      </dgm:t>
    </dgm:pt>
    <dgm:pt modelId="{7B2D9A31-CF0B-4310-ACD8-D7326A5BC5C8}">
      <dgm:prSet custT="1"/>
      <dgm:spPr/>
      <dgm:t>
        <a:bodyPr/>
        <a:lstStyle/>
        <a:p>
          <a:r>
            <a:rPr lang="el-GR" sz="2100" dirty="0" smtClean="0"/>
            <a:t>Μη έγκαιρη καταβολή της χρηματοδότησης στους φοιτητές</a:t>
          </a:r>
        </a:p>
      </dgm:t>
    </dgm:pt>
    <dgm:pt modelId="{1B0E14BF-AF33-4D6E-B8B3-0CE010C469A8}" type="parTrans" cxnId="{19836D25-0993-41BD-99F0-47FBB3840774}">
      <dgm:prSet/>
      <dgm:spPr/>
      <dgm:t>
        <a:bodyPr/>
        <a:lstStyle/>
        <a:p>
          <a:endParaRPr lang="el-GR"/>
        </a:p>
      </dgm:t>
    </dgm:pt>
    <dgm:pt modelId="{1003A382-4F01-4107-85D4-446B44231ADA}" type="sibTrans" cxnId="{19836D25-0993-41BD-99F0-47FBB3840774}">
      <dgm:prSet/>
      <dgm:spPr/>
      <dgm:t>
        <a:bodyPr/>
        <a:lstStyle/>
        <a:p>
          <a:endParaRPr lang="el-GR"/>
        </a:p>
      </dgm:t>
    </dgm:pt>
    <dgm:pt modelId="{98A5B336-E243-401E-A3AF-66B4FFCFCDA6}">
      <dgm:prSet custT="1"/>
      <dgm:spPr/>
      <dgm:t>
        <a:bodyPr/>
        <a:lstStyle/>
        <a:p>
          <a:r>
            <a:rPr lang="el-GR" sz="2100" dirty="0" smtClean="0"/>
            <a:t>Ελλιπή παραστατικά στους φακέλους των δικαιούχων</a:t>
          </a:r>
        </a:p>
      </dgm:t>
    </dgm:pt>
    <dgm:pt modelId="{52F63575-1CA4-4504-9C46-6537DD9D9B67}" type="parTrans" cxnId="{42B4067E-AB8E-48B2-8B60-4AAD77328BC9}">
      <dgm:prSet/>
      <dgm:spPr/>
      <dgm:t>
        <a:bodyPr/>
        <a:lstStyle/>
        <a:p>
          <a:endParaRPr lang="el-GR"/>
        </a:p>
      </dgm:t>
    </dgm:pt>
    <dgm:pt modelId="{5903E643-0B38-4266-8D73-976B264CDAD2}" type="sibTrans" cxnId="{42B4067E-AB8E-48B2-8B60-4AAD77328BC9}">
      <dgm:prSet/>
      <dgm:spPr/>
      <dgm:t>
        <a:bodyPr/>
        <a:lstStyle/>
        <a:p>
          <a:endParaRPr lang="el-GR"/>
        </a:p>
      </dgm:t>
    </dgm:pt>
    <dgm:pt modelId="{26370E9E-D1F1-4E6A-9C63-1DBC3A83D25E}">
      <dgm:prSet custT="1"/>
      <dgm:spPr/>
      <dgm:t>
        <a:bodyPr/>
        <a:lstStyle/>
        <a:p>
          <a:r>
            <a:rPr lang="el-GR" sz="2100" dirty="0" smtClean="0"/>
            <a:t>Μη λογιστική καταχώρηση των τόκων  &amp; διαφάνεια στη χρήση τους</a:t>
          </a:r>
        </a:p>
      </dgm:t>
    </dgm:pt>
    <dgm:pt modelId="{F21E2D6C-3030-485E-9E66-2E9F7B0B57BE}" type="parTrans" cxnId="{9A83F606-7B6B-4B9E-A8F7-FC6908A94E73}">
      <dgm:prSet/>
      <dgm:spPr/>
      <dgm:t>
        <a:bodyPr/>
        <a:lstStyle/>
        <a:p>
          <a:endParaRPr lang="el-GR"/>
        </a:p>
      </dgm:t>
    </dgm:pt>
    <dgm:pt modelId="{374C1879-1DE9-46F9-9C56-5DDC98C86D2D}" type="sibTrans" cxnId="{9A83F606-7B6B-4B9E-A8F7-FC6908A94E73}">
      <dgm:prSet/>
      <dgm:spPr/>
      <dgm:t>
        <a:bodyPr/>
        <a:lstStyle/>
        <a:p>
          <a:endParaRPr lang="el-GR"/>
        </a:p>
      </dgm:t>
    </dgm:pt>
    <dgm:pt modelId="{88761C0F-10C1-416E-9298-F0BD5850F4F6}">
      <dgm:prSet custT="1"/>
      <dgm:spPr/>
      <dgm:t>
        <a:bodyPr/>
        <a:lstStyle/>
        <a:p>
          <a:r>
            <a:rPr lang="el-GR" sz="2100" dirty="0" smtClean="0"/>
            <a:t>Μη χρήση ηλεκτρονικού συστήματος τραπεζικής </a:t>
          </a:r>
          <a:r>
            <a:rPr lang="en-US" sz="2100" dirty="0" smtClean="0"/>
            <a:t>(e-banking)</a:t>
          </a:r>
          <a:endParaRPr lang="el-GR" sz="2100" dirty="0" smtClean="0"/>
        </a:p>
      </dgm:t>
    </dgm:pt>
    <dgm:pt modelId="{1EF7B5DD-0CCA-4494-81F0-DD214C8FF994}" type="parTrans" cxnId="{8A03616C-C0F1-4FD1-877C-1068280E83A0}">
      <dgm:prSet/>
      <dgm:spPr/>
      <dgm:t>
        <a:bodyPr/>
        <a:lstStyle/>
        <a:p>
          <a:endParaRPr lang="el-GR"/>
        </a:p>
      </dgm:t>
    </dgm:pt>
    <dgm:pt modelId="{50ABC557-2F06-424A-9C5D-CEF6BAD09600}" type="sibTrans" cxnId="{8A03616C-C0F1-4FD1-877C-1068280E83A0}">
      <dgm:prSet/>
      <dgm:spPr/>
      <dgm:t>
        <a:bodyPr/>
        <a:lstStyle/>
        <a:p>
          <a:endParaRPr lang="el-GR"/>
        </a:p>
      </dgm:t>
    </dgm:pt>
    <dgm:pt modelId="{C7AE51E7-3ABB-44B0-8349-F1543F5A3B80}">
      <dgm:prSet custT="1"/>
      <dgm:spPr/>
      <dgm:t>
        <a:bodyPr/>
        <a:lstStyle/>
        <a:p>
          <a:r>
            <a:rPr lang="el-GR" sz="2100" dirty="0" smtClean="0"/>
            <a:t>Μη χρήση συστημάτων σύνδεσης του Γραφείου </a:t>
          </a:r>
          <a:r>
            <a:rPr lang="en-US" sz="2100" dirty="0" smtClean="0"/>
            <a:t>Erasmus </a:t>
          </a:r>
          <a:r>
            <a:rPr lang="el-GR" sz="2100" dirty="0" smtClean="0"/>
            <a:t>με τον ΕΛΚΕ για την άμεση ενημέρωση διαδικασιών </a:t>
          </a:r>
        </a:p>
      </dgm:t>
    </dgm:pt>
    <dgm:pt modelId="{7B372ADE-B1FE-4E76-88E8-69F756FEB323}" type="parTrans" cxnId="{A113D652-7013-4562-8A0C-D6A2BA5AEC30}">
      <dgm:prSet/>
      <dgm:spPr/>
      <dgm:t>
        <a:bodyPr/>
        <a:lstStyle/>
        <a:p>
          <a:endParaRPr lang="el-GR"/>
        </a:p>
      </dgm:t>
    </dgm:pt>
    <dgm:pt modelId="{39A07A75-118A-48BA-B15D-B22B06157552}" type="sibTrans" cxnId="{A113D652-7013-4562-8A0C-D6A2BA5AEC30}">
      <dgm:prSet/>
      <dgm:spPr/>
      <dgm:t>
        <a:bodyPr/>
        <a:lstStyle/>
        <a:p>
          <a:endParaRPr lang="el-GR"/>
        </a:p>
      </dgm:t>
    </dgm:pt>
    <dgm:pt modelId="{9DD79EBC-B47A-406E-8301-9CA30ED5DEEF}">
      <dgm:prSet custT="1"/>
      <dgm:spPr/>
      <dgm:t>
        <a:bodyPr/>
        <a:lstStyle/>
        <a:p>
          <a:r>
            <a:rPr lang="el-GR" sz="2100" dirty="0" smtClean="0"/>
            <a:t>Μη προβλεπόμενες από τη σύμβαση παρακρατήσεις</a:t>
          </a:r>
        </a:p>
      </dgm:t>
    </dgm:pt>
    <dgm:pt modelId="{FBBE53F7-8E8B-49E1-AA18-A1A7DC1AFE6E}" type="parTrans" cxnId="{A6922464-BB9E-444A-9F4A-4DEAAE684551}">
      <dgm:prSet/>
      <dgm:spPr/>
      <dgm:t>
        <a:bodyPr/>
        <a:lstStyle/>
        <a:p>
          <a:endParaRPr lang="el-GR"/>
        </a:p>
      </dgm:t>
    </dgm:pt>
    <dgm:pt modelId="{EB0C5CD4-8E34-48FD-8B5C-9C6B1BE090A3}" type="sibTrans" cxnId="{A6922464-BB9E-444A-9F4A-4DEAAE684551}">
      <dgm:prSet/>
      <dgm:spPr/>
      <dgm:t>
        <a:bodyPr/>
        <a:lstStyle/>
        <a:p>
          <a:endParaRPr lang="el-GR"/>
        </a:p>
      </dgm:t>
    </dgm:pt>
    <dgm:pt modelId="{B8D6C6BD-6818-43C8-92BC-FC8EB271030F}" type="pres">
      <dgm:prSet presAssocID="{1D5861B6-4982-4562-BD6D-90808CDD73D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1A932C8-EF9C-475D-8DDF-388DC2F6A89F}" type="pres">
      <dgm:prSet presAssocID="{EEAC827F-36F5-4166-903A-0D5ECDD3CA10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AAAC833-20D5-445D-8BE4-5CA5E72F5ABC}" type="presOf" srcId="{1D5861B6-4982-4562-BD6D-90808CDD73DF}" destId="{B8D6C6BD-6818-43C8-92BC-FC8EB271030F}" srcOrd="0" destOrd="0" presId="urn:microsoft.com/office/officeart/2005/8/layout/hList6"/>
    <dgm:cxn modelId="{34506078-C3F3-4E76-B5E8-6BA305E8A1BE}" srcId="{1D5861B6-4982-4562-BD6D-90808CDD73DF}" destId="{EEAC827F-36F5-4166-903A-0D5ECDD3CA10}" srcOrd="0" destOrd="0" parTransId="{8D915C40-BF34-4E5C-9051-412F2ACD51AF}" sibTransId="{0F9BFA36-9C2C-4206-85C3-DC1133151729}"/>
    <dgm:cxn modelId="{42B4067E-AB8E-48B2-8B60-4AAD77328BC9}" srcId="{EEAC827F-36F5-4166-903A-0D5ECDD3CA10}" destId="{98A5B336-E243-401E-A3AF-66B4FFCFCDA6}" srcOrd="1" destOrd="0" parTransId="{52F63575-1CA4-4504-9C46-6537DD9D9B67}" sibTransId="{5903E643-0B38-4266-8D73-976B264CDAD2}"/>
    <dgm:cxn modelId="{3926EEE5-E295-4A05-AEC7-EFD95BF7E86C}" type="presOf" srcId="{9DD79EBC-B47A-406E-8301-9CA30ED5DEEF}" destId="{31A932C8-EF9C-475D-8DDF-388DC2F6A89F}" srcOrd="0" destOrd="6" presId="urn:microsoft.com/office/officeart/2005/8/layout/hList6"/>
    <dgm:cxn modelId="{9A83F606-7B6B-4B9E-A8F7-FC6908A94E73}" srcId="{EEAC827F-36F5-4166-903A-0D5ECDD3CA10}" destId="{26370E9E-D1F1-4E6A-9C63-1DBC3A83D25E}" srcOrd="2" destOrd="0" parTransId="{F21E2D6C-3030-485E-9E66-2E9F7B0B57BE}" sibTransId="{374C1879-1DE9-46F9-9C56-5DDC98C86D2D}"/>
    <dgm:cxn modelId="{81734FB6-E077-4285-ACEE-5D50EE6C5A58}" type="presOf" srcId="{C7AE51E7-3ABB-44B0-8349-F1543F5A3B80}" destId="{31A932C8-EF9C-475D-8DDF-388DC2F6A89F}" srcOrd="0" destOrd="5" presId="urn:microsoft.com/office/officeart/2005/8/layout/hList6"/>
    <dgm:cxn modelId="{19836D25-0993-41BD-99F0-47FBB3840774}" srcId="{EEAC827F-36F5-4166-903A-0D5ECDD3CA10}" destId="{7B2D9A31-CF0B-4310-ACD8-D7326A5BC5C8}" srcOrd="0" destOrd="0" parTransId="{1B0E14BF-AF33-4D6E-B8B3-0CE010C469A8}" sibTransId="{1003A382-4F01-4107-85D4-446B44231ADA}"/>
    <dgm:cxn modelId="{A6922464-BB9E-444A-9F4A-4DEAAE684551}" srcId="{EEAC827F-36F5-4166-903A-0D5ECDD3CA10}" destId="{9DD79EBC-B47A-406E-8301-9CA30ED5DEEF}" srcOrd="5" destOrd="0" parTransId="{FBBE53F7-8E8B-49E1-AA18-A1A7DC1AFE6E}" sibTransId="{EB0C5CD4-8E34-48FD-8B5C-9C6B1BE090A3}"/>
    <dgm:cxn modelId="{3AAD0232-CA1A-490A-8C3A-F18C4EC06061}" type="presOf" srcId="{88761C0F-10C1-416E-9298-F0BD5850F4F6}" destId="{31A932C8-EF9C-475D-8DDF-388DC2F6A89F}" srcOrd="0" destOrd="4" presId="urn:microsoft.com/office/officeart/2005/8/layout/hList6"/>
    <dgm:cxn modelId="{1821363A-2704-465B-BDB0-566B84B9469F}" type="presOf" srcId="{EEAC827F-36F5-4166-903A-0D5ECDD3CA10}" destId="{31A932C8-EF9C-475D-8DDF-388DC2F6A89F}" srcOrd="0" destOrd="0" presId="urn:microsoft.com/office/officeart/2005/8/layout/hList6"/>
    <dgm:cxn modelId="{2F2EEF02-C4DC-4A03-848F-16A9629C38C7}" type="presOf" srcId="{26370E9E-D1F1-4E6A-9C63-1DBC3A83D25E}" destId="{31A932C8-EF9C-475D-8DDF-388DC2F6A89F}" srcOrd="0" destOrd="3" presId="urn:microsoft.com/office/officeart/2005/8/layout/hList6"/>
    <dgm:cxn modelId="{F5CF3003-981A-4D31-AD0B-5412CD5C1F63}" type="presOf" srcId="{98A5B336-E243-401E-A3AF-66B4FFCFCDA6}" destId="{31A932C8-EF9C-475D-8DDF-388DC2F6A89F}" srcOrd="0" destOrd="2" presId="urn:microsoft.com/office/officeart/2005/8/layout/hList6"/>
    <dgm:cxn modelId="{8A03616C-C0F1-4FD1-877C-1068280E83A0}" srcId="{EEAC827F-36F5-4166-903A-0D5ECDD3CA10}" destId="{88761C0F-10C1-416E-9298-F0BD5850F4F6}" srcOrd="3" destOrd="0" parTransId="{1EF7B5DD-0CCA-4494-81F0-DD214C8FF994}" sibTransId="{50ABC557-2F06-424A-9C5D-CEF6BAD09600}"/>
    <dgm:cxn modelId="{A113D652-7013-4562-8A0C-D6A2BA5AEC30}" srcId="{EEAC827F-36F5-4166-903A-0D5ECDD3CA10}" destId="{C7AE51E7-3ABB-44B0-8349-F1543F5A3B80}" srcOrd="4" destOrd="0" parTransId="{7B372ADE-B1FE-4E76-88E8-69F756FEB323}" sibTransId="{39A07A75-118A-48BA-B15D-B22B06157552}"/>
    <dgm:cxn modelId="{F9DB9147-5B97-4333-B1EC-A585BB92EACF}" type="presOf" srcId="{7B2D9A31-CF0B-4310-ACD8-D7326A5BC5C8}" destId="{31A932C8-EF9C-475D-8DDF-388DC2F6A89F}" srcOrd="0" destOrd="1" presId="urn:microsoft.com/office/officeart/2005/8/layout/hList6"/>
    <dgm:cxn modelId="{960A2B61-2682-41BA-8DE2-146F36E8F350}" type="presParOf" srcId="{B8D6C6BD-6818-43C8-92BC-FC8EB271030F}" destId="{31A932C8-EF9C-475D-8DDF-388DC2F6A89F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3146FC-D1D4-48C4-B3EE-7CA47E8C5B39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l-GR"/>
        </a:p>
      </dgm:t>
    </dgm:pt>
    <dgm:pt modelId="{B62AB600-C8AF-4C35-A6A7-9FF1BB41BDBB}">
      <dgm:prSet/>
      <dgm:spPr/>
      <dgm:t>
        <a:bodyPr/>
        <a:lstStyle/>
        <a:p>
          <a:pPr rtl="0"/>
          <a:r>
            <a:rPr lang="el-GR" dirty="0" smtClean="0"/>
            <a:t>Η Εθνική Μονάδα διατηρεί το δικαίωμα να διενεργήσει επιπλέον και </a:t>
          </a:r>
          <a:r>
            <a:rPr lang="el-GR" dirty="0" err="1" smtClean="0"/>
            <a:t>στοχευμένους</a:t>
          </a:r>
          <a:r>
            <a:rPr lang="el-GR" dirty="0" smtClean="0"/>
            <a:t> ελέγχους ή να ζητήσει μεμονωμένα δικαιολογητικά ανά πάσα στιγμή, βάσει εκτίμησης κινδύνου</a:t>
          </a:r>
          <a:endParaRPr lang="el-GR" dirty="0"/>
        </a:p>
      </dgm:t>
    </dgm:pt>
    <dgm:pt modelId="{37024CFC-51F4-4121-9802-9BB2D88FB0F8}" type="parTrans" cxnId="{BA2B0779-2A79-4385-9455-E199A0BC1185}">
      <dgm:prSet/>
      <dgm:spPr/>
      <dgm:t>
        <a:bodyPr/>
        <a:lstStyle/>
        <a:p>
          <a:endParaRPr lang="el-GR"/>
        </a:p>
      </dgm:t>
    </dgm:pt>
    <dgm:pt modelId="{9134C8C6-90AC-41DE-9A55-44BC4D0187E1}" type="sibTrans" cxnId="{BA2B0779-2A79-4385-9455-E199A0BC1185}">
      <dgm:prSet/>
      <dgm:spPr/>
      <dgm:t>
        <a:bodyPr/>
        <a:lstStyle/>
        <a:p>
          <a:endParaRPr lang="el-GR"/>
        </a:p>
      </dgm:t>
    </dgm:pt>
    <dgm:pt modelId="{DCFDE9F6-1CB3-4B9F-960E-4096349B0306}" type="pres">
      <dgm:prSet presAssocID="{CA3146FC-D1D4-48C4-B3EE-7CA47E8C5B3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C88C4B97-6938-414F-BC76-140E7D48222D}" type="pres">
      <dgm:prSet presAssocID="{B62AB600-C8AF-4C35-A6A7-9FF1BB41BDBB}" presName="root" presStyleCnt="0"/>
      <dgm:spPr/>
    </dgm:pt>
    <dgm:pt modelId="{57F3F495-DFB7-4D76-8277-B56D6918A402}" type="pres">
      <dgm:prSet presAssocID="{B62AB600-C8AF-4C35-A6A7-9FF1BB41BDBB}" presName="rootComposite" presStyleCnt="0"/>
      <dgm:spPr/>
    </dgm:pt>
    <dgm:pt modelId="{BC12A982-C4D4-4392-A6B9-DDB0C36B79FB}" type="pres">
      <dgm:prSet presAssocID="{B62AB600-C8AF-4C35-A6A7-9FF1BB41BDBB}" presName="rootText" presStyleLbl="node1" presStyleIdx="0" presStyleCnt="1"/>
      <dgm:spPr/>
      <dgm:t>
        <a:bodyPr/>
        <a:lstStyle/>
        <a:p>
          <a:endParaRPr lang="el-GR"/>
        </a:p>
      </dgm:t>
    </dgm:pt>
    <dgm:pt modelId="{8F03E986-FF1B-484E-A110-863D086EB351}" type="pres">
      <dgm:prSet presAssocID="{B62AB600-C8AF-4C35-A6A7-9FF1BB41BDBB}" presName="rootConnector" presStyleLbl="node1" presStyleIdx="0" presStyleCnt="1"/>
      <dgm:spPr/>
      <dgm:t>
        <a:bodyPr/>
        <a:lstStyle/>
        <a:p>
          <a:endParaRPr lang="el-GR"/>
        </a:p>
      </dgm:t>
    </dgm:pt>
    <dgm:pt modelId="{333F3E3E-7629-42A6-BFFB-B668E8B3C0AA}" type="pres">
      <dgm:prSet presAssocID="{B62AB600-C8AF-4C35-A6A7-9FF1BB41BDBB}" presName="childShape" presStyleCnt="0"/>
      <dgm:spPr/>
    </dgm:pt>
  </dgm:ptLst>
  <dgm:cxnLst>
    <dgm:cxn modelId="{32D80197-9FE0-4D34-A58A-9E8D75740865}" type="presOf" srcId="{B62AB600-C8AF-4C35-A6A7-9FF1BB41BDBB}" destId="{BC12A982-C4D4-4392-A6B9-DDB0C36B79FB}" srcOrd="0" destOrd="0" presId="urn:microsoft.com/office/officeart/2005/8/layout/hierarchy3"/>
    <dgm:cxn modelId="{BA2B0779-2A79-4385-9455-E199A0BC1185}" srcId="{CA3146FC-D1D4-48C4-B3EE-7CA47E8C5B39}" destId="{B62AB600-C8AF-4C35-A6A7-9FF1BB41BDBB}" srcOrd="0" destOrd="0" parTransId="{37024CFC-51F4-4121-9802-9BB2D88FB0F8}" sibTransId="{9134C8C6-90AC-41DE-9A55-44BC4D0187E1}"/>
    <dgm:cxn modelId="{A3F35D27-65B8-451E-A56A-829017DDBEF5}" type="presOf" srcId="{CA3146FC-D1D4-48C4-B3EE-7CA47E8C5B39}" destId="{DCFDE9F6-1CB3-4B9F-960E-4096349B0306}" srcOrd="0" destOrd="0" presId="urn:microsoft.com/office/officeart/2005/8/layout/hierarchy3"/>
    <dgm:cxn modelId="{88A5107C-1C0F-43D3-952B-C25DC9B3014D}" type="presOf" srcId="{B62AB600-C8AF-4C35-A6A7-9FF1BB41BDBB}" destId="{8F03E986-FF1B-484E-A110-863D086EB351}" srcOrd="1" destOrd="0" presId="urn:microsoft.com/office/officeart/2005/8/layout/hierarchy3"/>
    <dgm:cxn modelId="{EB8D9590-44B2-4E44-9BD7-BE2B1427A675}" type="presParOf" srcId="{DCFDE9F6-1CB3-4B9F-960E-4096349B0306}" destId="{C88C4B97-6938-414F-BC76-140E7D48222D}" srcOrd="0" destOrd="0" presId="urn:microsoft.com/office/officeart/2005/8/layout/hierarchy3"/>
    <dgm:cxn modelId="{80CA19DF-AF22-4ACB-9940-E144843C8C61}" type="presParOf" srcId="{C88C4B97-6938-414F-BC76-140E7D48222D}" destId="{57F3F495-DFB7-4D76-8277-B56D6918A402}" srcOrd="0" destOrd="0" presId="urn:microsoft.com/office/officeart/2005/8/layout/hierarchy3"/>
    <dgm:cxn modelId="{13840D17-52D7-4363-B9DA-A5FB6F0E718A}" type="presParOf" srcId="{57F3F495-DFB7-4D76-8277-B56D6918A402}" destId="{BC12A982-C4D4-4392-A6B9-DDB0C36B79FB}" srcOrd="0" destOrd="0" presId="urn:microsoft.com/office/officeart/2005/8/layout/hierarchy3"/>
    <dgm:cxn modelId="{44610BEE-7BFF-4EF5-9949-6A70E81831A0}" type="presParOf" srcId="{57F3F495-DFB7-4D76-8277-B56D6918A402}" destId="{8F03E986-FF1B-484E-A110-863D086EB351}" srcOrd="1" destOrd="0" presId="urn:microsoft.com/office/officeart/2005/8/layout/hierarchy3"/>
    <dgm:cxn modelId="{4A626514-4291-4BB7-8D84-F3EB4BA35F70}" type="presParOf" srcId="{C88C4B97-6938-414F-BC76-140E7D48222D}" destId="{333F3E3E-7629-42A6-BFFB-B668E8B3C0AA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72A16B-F5EB-4E3F-958F-7D7146E21DE3}">
      <dsp:nvSpPr>
        <dsp:cNvPr id="0" name=""/>
        <dsp:cNvSpPr/>
      </dsp:nvSpPr>
      <dsp:spPr>
        <a:xfrm rot="16200000">
          <a:off x="892212" y="-892212"/>
          <a:ext cx="2392040" cy="4176464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>
              <a:effectLst>
                <a:outerShdw blurRad="38100" dist="38100" dir="2700000" algn="tl">
                  <a:srgbClr val="C0C0C0"/>
                </a:outerShdw>
              </a:effectLst>
            </a:rPr>
            <a:t>Σκοπός η ορθή υλοποίηση των σχεδίων</a:t>
          </a:r>
        </a:p>
      </dsp:txBody>
      <dsp:txXfrm rot="5400000">
        <a:off x="0" y="0"/>
        <a:ext cx="4176464" cy="1794030"/>
      </dsp:txXfrm>
    </dsp:sp>
    <dsp:sp modelId="{9AFC0BF5-930A-4D88-A88E-08F983866D9F}">
      <dsp:nvSpPr>
        <dsp:cNvPr id="0" name=""/>
        <dsp:cNvSpPr/>
      </dsp:nvSpPr>
      <dsp:spPr>
        <a:xfrm>
          <a:off x="4176464" y="0"/>
          <a:ext cx="4176464" cy="239204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>
              <a:effectLst>
                <a:outerShdw blurRad="38100" dist="38100" dir="2700000" algn="tl">
                  <a:srgbClr val="C0C0C0"/>
                </a:outerShdw>
              </a:effectLst>
            </a:rPr>
            <a:t>Είναι </a:t>
          </a:r>
          <a:r>
            <a:rPr lang="el-GR" sz="2500" b="0" kern="1200" dirty="0" smtClean="0">
              <a:effectLst>
                <a:outerShdw blurRad="38100" dist="38100" dir="2700000" algn="tl">
                  <a:srgbClr val="C0C0C0"/>
                </a:outerShdw>
              </a:effectLst>
            </a:rPr>
            <a:t>δειγματοληπτικοί</a:t>
          </a:r>
          <a:endParaRPr lang="el-GR" sz="2500" kern="1200" dirty="0"/>
        </a:p>
      </dsp:txBody>
      <dsp:txXfrm>
        <a:off x="4176464" y="0"/>
        <a:ext cx="4176464" cy="1794030"/>
      </dsp:txXfrm>
    </dsp:sp>
    <dsp:sp modelId="{CB9BF1DB-41B8-4A65-97BD-94C3AFD8C34B}">
      <dsp:nvSpPr>
        <dsp:cNvPr id="0" name=""/>
        <dsp:cNvSpPr/>
      </dsp:nvSpPr>
      <dsp:spPr>
        <a:xfrm rot="10800000">
          <a:off x="0" y="2392040"/>
          <a:ext cx="4176464" cy="239204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>
              <a:effectLst>
                <a:outerShdw blurRad="38100" dist="38100" dir="2700000" algn="tl">
                  <a:srgbClr val="C0C0C0"/>
                </a:outerShdw>
              </a:effectLst>
            </a:rPr>
            <a:t>Στόχος η διαπίστωση και η εξακρίβωση του «πραγματικού γεγονότος»</a:t>
          </a:r>
        </a:p>
      </dsp:txBody>
      <dsp:txXfrm rot="10800000">
        <a:off x="0" y="2990050"/>
        <a:ext cx="4176464" cy="1794030"/>
      </dsp:txXfrm>
    </dsp:sp>
    <dsp:sp modelId="{2BC8467B-79F8-4043-8505-B73E472E3EC8}">
      <dsp:nvSpPr>
        <dsp:cNvPr id="0" name=""/>
        <dsp:cNvSpPr/>
      </dsp:nvSpPr>
      <dsp:spPr>
        <a:xfrm rot="5400000">
          <a:off x="5068676" y="1499828"/>
          <a:ext cx="2392040" cy="4176464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>
              <a:effectLst>
                <a:outerShdw blurRad="38100" dist="38100" dir="2700000" algn="tl">
                  <a:srgbClr val="C0C0C0"/>
                </a:outerShdw>
              </a:effectLst>
            </a:rPr>
            <a:t>Διεξάγονται κατά τη διάρκεια υλοποίησης των επιμέρους δράσεων του σχεδίου ή μετά την ολοκλήρωσή τους</a:t>
          </a:r>
          <a:endParaRPr lang="el-GR" sz="2500" b="0" kern="1200" dirty="0"/>
        </a:p>
      </dsp:txBody>
      <dsp:txXfrm rot="-5400000">
        <a:off x="4176464" y="2990050"/>
        <a:ext cx="4176464" cy="1794030"/>
      </dsp:txXfrm>
    </dsp:sp>
    <dsp:sp modelId="{D1237843-6057-4D14-9A8D-62A14E7EA9DC}">
      <dsp:nvSpPr>
        <dsp:cNvPr id="0" name=""/>
        <dsp:cNvSpPr/>
      </dsp:nvSpPr>
      <dsp:spPr>
        <a:xfrm>
          <a:off x="2832736" y="1681496"/>
          <a:ext cx="2687454" cy="1421087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b="1" kern="1200" noProof="0" dirty="0" smtClean="0">
              <a:latin typeface="Arial Unicode MS" pitchFamily="34" charset="-128"/>
            </a:rPr>
            <a:t>ΕΛΕΓΧ</a:t>
          </a:r>
          <a:r>
            <a:rPr lang="en-US" sz="2700" b="1" kern="1200" noProof="0" dirty="0" smtClean="0">
              <a:latin typeface="Arial Unicode MS" pitchFamily="34" charset="-128"/>
            </a:rPr>
            <a:t>OI</a:t>
          </a:r>
          <a:endParaRPr lang="el-GR" sz="2700" kern="1200" dirty="0"/>
        </a:p>
      </dsp:txBody>
      <dsp:txXfrm>
        <a:off x="2902108" y="1750868"/>
        <a:ext cx="2548710" cy="12823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B410E7-575B-473A-902A-E204BBE3711C}">
      <dsp:nvSpPr>
        <dsp:cNvPr id="0" name=""/>
        <dsp:cNvSpPr/>
      </dsp:nvSpPr>
      <dsp:spPr>
        <a:xfrm>
          <a:off x="42" y="295701"/>
          <a:ext cx="4037792" cy="576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u="sng" kern="1200" dirty="0" smtClean="0"/>
            <a:t>Οικονομικός Έλεγχος</a:t>
          </a:r>
          <a:endParaRPr lang="el-GR" sz="2000" kern="1200" dirty="0"/>
        </a:p>
      </dsp:txBody>
      <dsp:txXfrm>
        <a:off x="42" y="295701"/>
        <a:ext cx="4037792" cy="576000"/>
      </dsp:txXfrm>
    </dsp:sp>
    <dsp:sp modelId="{D6F75412-35A9-490D-98E4-6CD072DFAB15}">
      <dsp:nvSpPr>
        <dsp:cNvPr id="0" name=""/>
        <dsp:cNvSpPr/>
      </dsp:nvSpPr>
      <dsp:spPr>
        <a:xfrm>
          <a:off x="42" y="871701"/>
          <a:ext cx="4037792" cy="27930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/>
            <a:t>Κάρτες επιβίβασης και λοιπά εισιτήρια</a:t>
          </a: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/>
            <a:t>Τραπεζικά εμβάσματα </a:t>
          </a:r>
          <a:r>
            <a:rPr lang="en-US" sz="2000" kern="1200" dirty="0" smtClean="0"/>
            <a:t>(</a:t>
          </a:r>
          <a:r>
            <a:rPr lang="en-US" sz="2000" kern="1200" dirty="0" err="1" smtClean="0"/>
            <a:t>extrait</a:t>
          </a:r>
          <a:r>
            <a:rPr lang="en-US" sz="2000" kern="1200" dirty="0" smtClean="0"/>
            <a:t>)</a:t>
          </a: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/>
            <a:t>Ασφαλιστήρια συμβόλαια</a:t>
          </a: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/>
            <a:t>Τυχόν παρακρατήσεις που δεν προβλέπονται</a:t>
          </a: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err="1" smtClean="0"/>
            <a:t>Επιλεξιμότητα</a:t>
          </a:r>
          <a:r>
            <a:rPr lang="el-GR" sz="2000" kern="1200" dirty="0" smtClean="0"/>
            <a:t> δαπανών </a:t>
          </a:r>
          <a:r>
            <a:rPr lang="en-US" sz="2000" kern="1200" dirty="0" smtClean="0"/>
            <a:t>OS</a:t>
          </a:r>
          <a:endParaRPr lang="el-GR" sz="2000" kern="1200" dirty="0"/>
        </a:p>
      </dsp:txBody>
      <dsp:txXfrm>
        <a:off x="42" y="871701"/>
        <a:ext cx="4037792" cy="2793037"/>
      </dsp:txXfrm>
    </dsp:sp>
    <dsp:sp modelId="{E5D44E7B-34D4-47CA-8A6A-361B674B093E}">
      <dsp:nvSpPr>
        <dsp:cNvPr id="0" name=""/>
        <dsp:cNvSpPr/>
      </dsp:nvSpPr>
      <dsp:spPr>
        <a:xfrm>
          <a:off x="4603125" y="295701"/>
          <a:ext cx="4037792" cy="576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u="sng" kern="1200" dirty="0" smtClean="0"/>
            <a:t>Ποιοτικός Έλεγχος</a:t>
          </a:r>
          <a:endParaRPr lang="el-GR" sz="2000" kern="1200" dirty="0"/>
        </a:p>
      </dsp:txBody>
      <dsp:txXfrm>
        <a:off x="4603125" y="295701"/>
        <a:ext cx="4037792" cy="576000"/>
      </dsp:txXfrm>
    </dsp:sp>
    <dsp:sp modelId="{AF71A299-A2D1-4562-9F04-D34F08150CBA}">
      <dsp:nvSpPr>
        <dsp:cNvPr id="0" name=""/>
        <dsp:cNvSpPr/>
      </dsp:nvSpPr>
      <dsp:spPr>
        <a:xfrm>
          <a:off x="4603125" y="871701"/>
          <a:ext cx="4037792" cy="27930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/>
            <a:t>Πρόοδος και ποιότητα υλοποίησης του σχεδίου</a:t>
          </a: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>
              <a:latin typeface="+mn-lt"/>
              <a:cs typeface="+mn-cs"/>
            </a:rPr>
            <a:t>Συμμόρφωση του Ιδρύματος με τις αρχές του Χάρτη </a:t>
          </a:r>
          <a:r>
            <a:rPr lang="en-US" sz="2000" kern="1200" dirty="0" smtClean="0">
              <a:latin typeface="+mn-lt"/>
              <a:cs typeface="+mn-cs"/>
            </a:rPr>
            <a:t>Erasmus</a:t>
          </a:r>
          <a:r>
            <a:rPr lang="el-GR" sz="2000" kern="1200" dirty="0" smtClean="0">
              <a:latin typeface="+mn-lt"/>
              <a:cs typeface="+mn-cs"/>
            </a:rPr>
            <a:t> </a:t>
          </a: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/>
            <a:t>Επιλογή συμμετεχόντων</a:t>
          </a: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err="1" smtClean="0"/>
            <a:t>Επιλεξιμότητα</a:t>
          </a:r>
          <a:r>
            <a:rPr lang="el-GR" sz="2000" kern="1200" dirty="0" smtClean="0"/>
            <a:t> δραστηριοτήτων</a:t>
          </a: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/>
            <a:t>Βαθμός απορρόφησης κονδυλίων</a:t>
          </a: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/>
            <a:t>Συνεντεύξεις των συμμετεχόντων</a:t>
          </a:r>
          <a:endParaRPr lang="el-GR" sz="2000" kern="1200" dirty="0"/>
        </a:p>
      </dsp:txBody>
      <dsp:txXfrm>
        <a:off x="4603125" y="871701"/>
        <a:ext cx="4037792" cy="27930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37BAC7-8884-4CEE-8369-E6F66C314756}">
      <dsp:nvSpPr>
        <dsp:cNvPr id="0" name=""/>
        <dsp:cNvSpPr/>
      </dsp:nvSpPr>
      <dsp:spPr>
        <a:xfrm>
          <a:off x="0" y="103281"/>
          <a:ext cx="7488832" cy="5276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Φοιτητές</a:t>
          </a:r>
          <a:endParaRPr lang="el-GR" sz="2200" kern="1200" dirty="0"/>
        </a:p>
      </dsp:txBody>
      <dsp:txXfrm>
        <a:off x="25759" y="129040"/>
        <a:ext cx="7437314" cy="476152"/>
      </dsp:txXfrm>
    </dsp:sp>
    <dsp:sp modelId="{A513438B-30D4-44EF-93D2-CDEC12DB23C4}">
      <dsp:nvSpPr>
        <dsp:cNvPr id="0" name=""/>
        <dsp:cNvSpPr/>
      </dsp:nvSpPr>
      <dsp:spPr>
        <a:xfrm>
          <a:off x="0" y="630952"/>
          <a:ext cx="7488832" cy="1457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7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700" kern="1200" dirty="0" smtClean="0"/>
            <a:t>Σύμβαση Επιχορήγησης</a:t>
          </a:r>
          <a:endParaRPr lang="el-G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700" kern="1200" dirty="0" smtClean="0"/>
            <a:t>Συμφωνία Μάθησης &amp; </a:t>
          </a:r>
          <a:r>
            <a:rPr lang="en-US" sz="1700" kern="1200" dirty="0" smtClean="0"/>
            <a:t>Transcript of Records</a:t>
          </a:r>
          <a:endParaRPr lang="el-G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700" kern="1200" dirty="0" smtClean="0"/>
            <a:t>Αναγνώριση μαθησιακών αποτελεσμάτων (</a:t>
          </a:r>
          <a:r>
            <a:rPr lang="en-US" sz="1700" kern="1200" dirty="0" smtClean="0"/>
            <a:t>ECTS)</a:t>
          </a:r>
          <a:endParaRPr lang="el-G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700" kern="1200" dirty="0" smtClean="0"/>
            <a:t>Παραστατικά καταβολής επιχορήγησης</a:t>
          </a:r>
          <a:endParaRPr lang="el-G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700" kern="1200" dirty="0" smtClean="0"/>
            <a:t>Τελική Έκθεση – Γλωσσική Αξιολόγηση</a:t>
          </a:r>
          <a:endParaRPr lang="el-GR" sz="1700" kern="1200" dirty="0"/>
        </a:p>
      </dsp:txBody>
      <dsp:txXfrm>
        <a:off x="0" y="630952"/>
        <a:ext cx="7488832" cy="1457280"/>
      </dsp:txXfrm>
    </dsp:sp>
    <dsp:sp modelId="{F797A56C-FD58-483F-87E6-20C7A91EF7E6}">
      <dsp:nvSpPr>
        <dsp:cNvPr id="0" name=""/>
        <dsp:cNvSpPr/>
      </dsp:nvSpPr>
      <dsp:spPr>
        <a:xfrm>
          <a:off x="0" y="2088232"/>
          <a:ext cx="7488832" cy="5276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Προσωπικό</a:t>
          </a:r>
          <a:endParaRPr lang="el-GR" sz="2200" kern="1200" dirty="0"/>
        </a:p>
      </dsp:txBody>
      <dsp:txXfrm>
        <a:off x="25759" y="2113991"/>
        <a:ext cx="7437314" cy="476152"/>
      </dsp:txXfrm>
    </dsp:sp>
    <dsp:sp modelId="{65EE8A93-801D-4D4B-87B4-BFB7416761BF}">
      <dsp:nvSpPr>
        <dsp:cNvPr id="0" name=""/>
        <dsp:cNvSpPr/>
      </dsp:nvSpPr>
      <dsp:spPr>
        <a:xfrm>
          <a:off x="0" y="2615902"/>
          <a:ext cx="7488832" cy="1457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7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700" kern="1200" dirty="0" smtClean="0"/>
            <a:t>Σύμβαση Επιχορήγησης</a:t>
          </a:r>
          <a:endParaRPr lang="el-G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700" kern="1200" dirty="0" smtClean="0"/>
            <a:t>Πρόγραμμα Επιμόρφωσης</a:t>
          </a:r>
          <a:r>
            <a:rPr lang="en-US" sz="1700" kern="1200" dirty="0" smtClean="0"/>
            <a:t> </a:t>
          </a:r>
          <a:r>
            <a:rPr lang="el-GR" sz="1700" kern="1200" dirty="0" smtClean="0"/>
            <a:t>/ Διδασκαλίας</a:t>
          </a:r>
          <a:endParaRPr lang="el-G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700" kern="1200" dirty="0" smtClean="0"/>
            <a:t>Βεβαίωση από το Ίδρυμα Υποδοχής</a:t>
          </a:r>
          <a:endParaRPr lang="el-G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700" kern="1200" dirty="0" smtClean="0"/>
            <a:t>Παραστατικά καταβολής επιχορήγησης</a:t>
          </a:r>
          <a:endParaRPr lang="el-G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700" kern="1200" dirty="0" smtClean="0"/>
            <a:t>Τελική έκθεση </a:t>
          </a:r>
          <a:r>
            <a:rPr lang="el-GR" sz="1700" kern="1200" dirty="0" err="1" smtClean="0"/>
            <a:t>Επιμορφούμενου</a:t>
          </a:r>
          <a:endParaRPr lang="el-GR" sz="1700" kern="1200" dirty="0"/>
        </a:p>
      </dsp:txBody>
      <dsp:txXfrm>
        <a:off x="0" y="2615902"/>
        <a:ext cx="7488832" cy="14572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A932C8-EF9C-475D-8DDF-388DC2F6A89F}">
      <dsp:nvSpPr>
        <dsp:cNvPr id="0" name=""/>
        <dsp:cNvSpPr/>
      </dsp:nvSpPr>
      <dsp:spPr>
        <a:xfrm rot="16200000">
          <a:off x="2232248" y="-2227958"/>
          <a:ext cx="4320480" cy="877639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u="sng" kern="1200" dirty="0" smtClean="0"/>
            <a:t>Διοικητικά</a:t>
          </a:r>
        </a:p>
        <a:p>
          <a:pPr marL="171450" lvl="1" indent="-171450" algn="l" defTabSz="80899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20" kern="1200" dirty="0" smtClean="0"/>
            <a:t>Μη υπογεγραμμένη σύμβαση επιχορήγησης</a:t>
          </a:r>
        </a:p>
        <a:p>
          <a:pPr marL="171450" lvl="1" indent="-171450" algn="l" defTabSz="80899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20" kern="1200" dirty="0" smtClean="0"/>
            <a:t>Μη αναγραφή ημερομηνίας υπογραφής</a:t>
          </a:r>
        </a:p>
        <a:p>
          <a:pPr marL="171450" lvl="1" indent="-171450" algn="l" defTabSz="80899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20" kern="1200" dirty="0" smtClean="0"/>
            <a:t>Μη αναγνώριση μαθησιακών αποτελεσμάτων / </a:t>
          </a:r>
          <a:r>
            <a:rPr lang="en-US" sz="1820" kern="1200" dirty="0" smtClean="0"/>
            <a:t>ECTS</a:t>
          </a:r>
          <a:endParaRPr lang="el-GR" sz="1820" kern="1200" dirty="0" smtClean="0"/>
        </a:p>
        <a:p>
          <a:pPr marL="171450" lvl="1" indent="-171450" algn="l" defTabSz="80899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20" kern="1200" dirty="0" smtClean="0"/>
            <a:t>Μη ορθή θέσπιση κριτηρίων επιλογής κατά την προκήρυξη</a:t>
          </a:r>
        </a:p>
        <a:p>
          <a:pPr marL="171450" lvl="1" indent="-171450" algn="l" defTabSz="80899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20" kern="1200" dirty="0" smtClean="0"/>
            <a:t>Επαναλαμβανόμενη επιλογή ίδιων συμμετεχόντων για επιμόρφωση και διδασκαλία</a:t>
          </a:r>
        </a:p>
        <a:p>
          <a:pPr marL="171450" lvl="1" indent="-171450" algn="l" defTabSz="80899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20" kern="1200" dirty="0" smtClean="0"/>
            <a:t>Υπερβολική γραφειοκρατία για τους φοιτητές </a:t>
          </a:r>
        </a:p>
        <a:p>
          <a:pPr marL="171450" lvl="1" indent="-171450" algn="l" defTabSz="80899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20" kern="1200" dirty="0" smtClean="0"/>
            <a:t>Λανθασμένη αρχειοθέτηση των εγγράφων στους φακέλους</a:t>
          </a:r>
        </a:p>
        <a:p>
          <a:pPr marL="171450" lvl="1" indent="-171450" algn="l" defTabSz="80899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20" kern="1200" dirty="0" smtClean="0"/>
            <a:t>Μη τήρηση διαφάνειας και αξιοκρατίας στην επιλογή των συμμετεχόντων</a:t>
          </a:r>
        </a:p>
      </dsp:txBody>
      <dsp:txXfrm rot="5400000">
        <a:off x="4290" y="864096"/>
        <a:ext cx="8776396" cy="25922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A932C8-EF9C-475D-8DDF-388DC2F6A89F}">
      <dsp:nvSpPr>
        <dsp:cNvPr id="0" name=""/>
        <dsp:cNvSpPr/>
      </dsp:nvSpPr>
      <dsp:spPr>
        <a:xfrm rot="16200000">
          <a:off x="2232248" y="-2227958"/>
          <a:ext cx="4320480" cy="877639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u="sng" kern="1200" dirty="0" smtClean="0"/>
            <a:t>Οικονομικά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100" kern="1200" dirty="0" smtClean="0"/>
            <a:t>Μη έγκαιρη καταβολή της χρηματοδότησης στους φοιτητές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100" kern="1200" dirty="0" smtClean="0"/>
            <a:t>Ελλιπή παραστατικά στους φακέλους των δικαιούχων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100" kern="1200" dirty="0" smtClean="0"/>
            <a:t>Μη λογιστική καταχώρηση των τόκων  &amp; διαφάνεια στη χρήση τους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100" kern="1200" dirty="0" smtClean="0"/>
            <a:t>Μη χρήση ηλεκτρονικού συστήματος τραπεζικής </a:t>
          </a:r>
          <a:r>
            <a:rPr lang="en-US" sz="2100" kern="1200" dirty="0" smtClean="0"/>
            <a:t>(e-banking)</a:t>
          </a:r>
          <a:endParaRPr lang="el-GR" sz="2100" kern="1200" dirty="0" smtClean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100" kern="1200" dirty="0" smtClean="0"/>
            <a:t>Μη χρήση συστημάτων σύνδεσης του Γραφείου </a:t>
          </a:r>
          <a:r>
            <a:rPr lang="en-US" sz="2100" kern="1200" dirty="0" smtClean="0"/>
            <a:t>Erasmus </a:t>
          </a:r>
          <a:r>
            <a:rPr lang="el-GR" sz="2100" kern="1200" dirty="0" smtClean="0"/>
            <a:t>με τον ΕΛΚΕ για την άμεση ενημέρωση διαδικασιών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100" kern="1200" dirty="0" smtClean="0"/>
            <a:t>Μη προβλεπόμενες από τη σύμβαση παρακρατήσεις</a:t>
          </a:r>
        </a:p>
      </dsp:txBody>
      <dsp:txXfrm rot="5400000">
        <a:off x="4290" y="864096"/>
        <a:ext cx="8776396" cy="25922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12A982-C4D4-4392-A6B9-DDB0C36B79FB}">
      <dsp:nvSpPr>
        <dsp:cNvPr id="0" name=""/>
        <dsp:cNvSpPr/>
      </dsp:nvSpPr>
      <dsp:spPr>
        <a:xfrm>
          <a:off x="792509" y="210"/>
          <a:ext cx="5039716" cy="25198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Η Εθνική Μονάδα διατηρεί το δικαίωμα να διενεργήσει επιπλέον και </a:t>
          </a:r>
          <a:r>
            <a:rPr lang="el-GR" sz="2600" kern="1200" dirty="0" err="1" smtClean="0"/>
            <a:t>στοχευμένους</a:t>
          </a:r>
          <a:r>
            <a:rPr lang="el-GR" sz="2600" kern="1200" dirty="0" smtClean="0"/>
            <a:t> ελέγχους ή να ζητήσει μεμονωμένα δικαιολογητικά ανά πάσα στιγμή, βάσει εκτίμησης κινδύνου</a:t>
          </a:r>
          <a:endParaRPr lang="el-GR" sz="2600" kern="1200" dirty="0"/>
        </a:p>
      </dsp:txBody>
      <dsp:txXfrm>
        <a:off x="866313" y="74014"/>
        <a:ext cx="4892108" cy="2372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047EA-9FF3-4425-ABD6-E4B4D9734D81}" type="datetimeFigureOut">
              <a:rPr lang="el-GR" smtClean="0"/>
              <a:pPr/>
              <a:t>22/10/2015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A7C9E-D9C4-4888-9DAD-83A689568CC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4022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7C9E-D9C4-4888-9DAD-83A689568CC5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09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5432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BEC0-2C4C-4B7E-9192-3B0886F4FFAA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5BF6B-22AB-49A8-9D4D-1CC643877DF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F311B-B0EF-43C5-878F-2CE08C5A0DC3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361CF-A04A-485E-AB53-B7974945436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44F74-4425-4E19-BD39-18E992E01624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4057E-8416-4789-8F6F-E53B782DC8A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42E98-F94D-404F-BF27-2BC15CD8991A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44BFE-A480-4EF2-91AD-8BBE62E054B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A7D4B-FC21-4202-875C-B69249BC9554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B4D31-EE2F-4736-B421-EF4FA17EF58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A2739-4FF8-4886-86B4-F05633CB1150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6BAC9-D97A-4AFF-92D1-9EB46711881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E1012-DB86-49FA-933A-F59A8410AB42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EA54E-2D3A-458E-94C7-54F74FDB98C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E1579-2941-483E-BD9C-7D9297CE012C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4354A-13AC-470C-AD45-87E0D7D20AB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F5792-1D9A-4487-BA51-EABAE1F94BBC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EAC05-F759-4371-909A-D76551119A1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1FB02-623A-49C0-A8B0-BC19908C5063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407FF-4C3A-4B9D-AABD-26962CF38DA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68DE8-CD3C-415E-8DE1-46C9A6AFC083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568C8-8DA2-47BA-BFFF-EB32042476F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E16B8-1324-48CB-90FF-0581AB958FE3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623EE-35D6-48FE-A97C-E93BFE5D1F1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CC2F3-3B17-403E-95C7-22F189D9D7D8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46D7E-D902-4C90-95CE-1FE827EAEA6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163C0-0761-4F39-9B0B-07A1DBC8BB39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5AB49-9CE6-4685-9A9F-501E2A0D1D6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A6DE0-2354-410A-AE6F-4544CCAFC447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86146-1962-47EC-B7B9-47349E16B2E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EFD78-6016-4CDC-8FE0-FE959E576D96}" type="datetimeFigureOut">
              <a:rPr lang="el-GR" smtClean="0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4F5F6-A3A5-4683-AE11-8C113DD063A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EFD78-6016-4CDC-8FE0-FE959E576D96}" type="datetimeFigureOut">
              <a:rPr lang="el-GR" smtClean="0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4F5F6-A3A5-4683-AE11-8C113DD063A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EFD78-6016-4CDC-8FE0-FE959E576D96}" type="datetimeFigureOut">
              <a:rPr lang="el-GR" smtClean="0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4F5F6-A3A5-4683-AE11-8C113DD063A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EFD78-6016-4CDC-8FE0-FE959E576D96}" type="datetimeFigureOut">
              <a:rPr lang="el-GR" smtClean="0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4F5F6-A3A5-4683-AE11-8C113DD063A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EFD78-6016-4CDC-8FE0-FE959E576D96}" type="datetimeFigureOut">
              <a:rPr lang="el-GR" smtClean="0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4F5F6-A3A5-4683-AE11-8C113DD063A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EFD78-6016-4CDC-8FE0-FE959E576D96}" type="datetimeFigureOut">
              <a:rPr lang="el-GR" smtClean="0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4F5F6-A3A5-4683-AE11-8C113DD063A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EFD78-6016-4CDC-8FE0-FE959E576D96}" type="datetimeFigureOut">
              <a:rPr lang="el-GR" smtClean="0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4F5F6-A3A5-4683-AE11-8C113DD063A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ECD9A-4014-4E36-B3A7-C6661E43A7FE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129D7-1542-421D-A881-936ED41D4CE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EFD78-6016-4CDC-8FE0-FE959E576D96}" type="datetimeFigureOut">
              <a:rPr lang="el-GR" smtClean="0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4F5F6-A3A5-4683-AE11-8C113DD063A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EFD78-6016-4CDC-8FE0-FE959E576D96}" type="datetimeFigureOut">
              <a:rPr lang="el-GR" smtClean="0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4F5F6-A3A5-4683-AE11-8C113DD063A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EFD78-6016-4CDC-8FE0-FE959E576D96}" type="datetimeFigureOut">
              <a:rPr lang="el-GR" smtClean="0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4F5F6-A3A5-4683-AE11-8C113DD063A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EFD78-6016-4CDC-8FE0-FE959E576D96}" type="datetimeFigureOut">
              <a:rPr lang="el-GR" smtClean="0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4F5F6-A3A5-4683-AE11-8C113DD063A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D41E9-A11D-430E-BBD1-463ABE9EB7BE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E2A76-6AB6-47D2-A377-AE7FD7E98FE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EB0A4-C2CF-4196-8EBA-10C065225E40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67ED-DC01-4658-BE64-5D5CDEF53FA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44F19-B244-4EFE-A0EF-5424FEDBCADF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9D55F-36D1-4FB1-A7DB-46FD2650F59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483AC-CCA0-4C30-A9EE-A9A841EB9E30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CE9CF-0177-4B92-86D4-BD372D59309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EAA2F-3E58-4552-8827-6E738301D3AA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409A5-35E8-4B1B-922D-4F72215B775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88007-93EB-4D0A-83FB-FB87C40B36AA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DB48C-A648-4131-BDCB-81646DD2244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A5C3B-3463-4D45-8A71-B55E87163903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6B6B-0B98-4FF9-B0F8-58D33D0E0D1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5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D2C573D-0A9F-4FE9-81A4-0A8AE5426BBE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35462E-394B-4502-99F1-354AF5C5F39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5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</a:p>
        </p:txBody>
      </p:sp>
      <p:sp>
        <p:nvSpPr>
          <p:cNvPr id="13315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2BCDC2-FE50-4E48-AB99-E766171E68E3}" type="datetimeFigureOut">
              <a:rPr lang="el-GR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6F890D-51BB-4CE8-9967-2BC5DE75FF1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alphaModFix amt="5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C573D-0A9F-4FE9-81A4-0A8AE5426BBE}" type="datetimeFigureOut">
              <a:rPr lang="el-GR" smtClean="0"/>
              <a:pPr>
                <a:defRPr/>
              </a:pPr>
              <a:t>22/10/2015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D35462E-394B-4502-99F1-354AF5C5F39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6.xml"/><Relationship Id="rId5" Type="http://schemas.openxmlformats.org/officeDocument/2006/relationships/image" Target="../media/image11.jpeg"/><Relationship Id="rId10" Type="http://schemas.microsoft.com/office/2007/relationships/diagramDrawing" Target="../diagrams/drawing6.xml"/><Relationship Id="rId4" Type="http://schemas.openxmlformats.org/officeDocument/2006/relationships/image" Target="../media/image10.jpeg"/><Relationship Id="rId9" Type="http://schemas.openxmlformats.org/officeDocument/2006/relationships/diagramColors" Target="../diagrams/colors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jpe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800200"/>
          </a:xfrm>
        </p:spPr>
        <p:txBody>
          <a:bodyPr anchor="t"/>
          <a:lstStyle/>
          <a:p>
            <a:pPr eaLnBrk="1" hangingPunct="1"/>
            <a:r>
              <a:rPr lang="el-GR" sz="3700" b="1" dirty="0" smtClean="0"/>
              <a:t>Έλεγχοι</a:t>
            </a:r>
            <a:r>
              <a:rPr lang="el-GR" sz="3600" b="1" dirty="0" smtClean="0"/>
              <a:t>: </a:t>
            </a:r>
            <a:r>
              <a:rPr lang="el-GR" sz="3400" b="1" dirty="0" smtClean="0"/>
              <a:t>Διαδικασίες - Ευρήματα</a:t>
            </a:r>
            <a:r>
              <a:rPr lang="el-GR" sz="4000" b="1" dirty="0" smtClean="0"/>
              <a:t>        </a:t>
            </a:r>
            <a:r>
              <a:rPr lang="en-US" sz="4000" b="1" dirty="0" smtClean="0"/>
              <a:t>“</a:t>
            </a:r>
            <a:r>
              <a:rPr lang="el-GR" sz="3200" b="1" spc="200" dirty="0" smtClean="0"/>
              <a:t>Έκθεση Ελέγχου χωρίς παρατηρήσεις</a:t>
            </a:r>
            <a:r>
              <a:rPr lang="en-US" sz="3200" b="1" spc="200" dirty="0" smtClean="0"/>
              <a:t>”</a:t>
            </a:r>
            <a:r>
              <a:rPr lang="el-GR" sz="3200" b="1" spc="200" dirty="0" smtClean="0"/>
              <a:t/>
            </a:r>
            <a:br>
              <a:rPr lang="el-GR" sz="3200" b="1" spc="200" dirty="0" smtClean="0"/>
            </a:br>
            <a:r>
              <a:rPr lang="el-GR" sz="1600" b="1" i="1" spc="200" dirty="0" smtClean="0"/>
              <a:t>Αθήνα, Εθνικό Ίδρυμα Ερευνών, 22 Οκτωβρίου 2015</a:t>
            </a:r>
            <a:endParaRPr lang="el-GR" sz="3200" b="1" i="1" spc="200" dirty="0" smtClean="0"/>
          </a:p>
        </p:txBody>
      </p:sp>
      <p:sp>
        <p:nvSpPr>
          <p:cNvPr id="2560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4857760"/>
            <a:ext cx="9144000" cy="1357322"/>
          </a:xfrm>
        </p:spPr>
        <p:txBody>
          <a:bodyPr/>
          <a:lstStyle/>
          <a:p>
            <a:pPr eaLnBrk="1" hangingPunct="1"/>
            <a:r>
              <a:rPr lang="el-GR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Φίλιππος </a:t>
            </a:r>
            <a:r>
              <a:rPr lang="el-GR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Κουμπούνης</a:t>
            </a:r>
            <a:endParaRPr lang="en-US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/>
            <a:r>
              <a:rPr lang="el-GR" sz="2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Υπεύθυνος Οικονομικής &amp; Διοικητικής Διαχείρισης </a:t>
            </a:r>
          </a:p>
          <a:p>
            <a:pPr eaLnBrk="1" hangingPunct="1"/>
            <a:r>
              <a:rPr lang="el-GR" sz="2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Τομέας Ανώτατης Εκπαίδευσης</a:t>
            </a:r>
          </a:p>
          <a:p>
            <a:pPr eaLnBrk="1" hangingPunct="1"/>
            <a:endParaRPr lang="en-US" sz="2400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/>
            <a:endParaRPr lang="el-GR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25605" name="4 - Εικόνα" descr="ik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Program Files\Microsoft Office\MEDIA\OFFICE12\Lines\BD21495_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000504"/>
            <a:ext cx="9144000" cy="642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/>
          </p:nvPr>
        </p:nvSpPr>
        <p:spPr>
          <a:xfrm>
            <a:off x="428596" y="17859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endParaRPr lang="el-GR" sz="28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45059" name="2 - Υπότιτλος"/>
          <p:cNvSpPr>
            <a:spLocks noGrp="1"/>
          </p:cNvSpPr>
          <p:nvPr>
            <p:ph idx="1"/>
          </p:nvPr>
        </p:nvSpPr>
        <p:spPr>
          <a:xfrm>
            <a:off x="323528" y="3071810"/>
            <a:ext cx="8136904" cy="3597278"/>
          </a:xfrm>
        </p:spPr>
        <p:txBody>
          <a:bodyPr/>
          <a:lstStyle/>
          <a:p>
            <a:pPr marL="381000" indent="-381000">
              <a:buClr>
                <a:srgbClr val="006600"/>
              </a:buClr>
              <a:buNone/>
            </a:pPr>
            <a:r>
              <a:rPr lang="el-GR" sz="6000" b="1" dirty="0" smtClean="0"/>
              <a:t>  </a:t>
            </a:r>
          </a:p>
          <a:p>
            <a:pPr marL="381000" indent="-381000">
              <a:buClr>
                <a:srgbClr val="006600"/>
              </a:buClr>
              <a:buNone/>
            </a:pPr>
            <a:endParaRPr lang="el-GR" sz="28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Font typeface="Arial" charset="0"/>
              <a:buNone/>
            </a:pP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45061" name="4 - Εικόνα" descr="ik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2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7"/>
          <p:cNvSpPr txBox="1">
            <a:spLocks/>
          </p:cNvSpPr>
          <p:nvPr/>
        </p:nvSpPr>
        <p:spPr bwMode="auto">
          <a:xfrm>
            <a:off x="683568" y="1412776"/>
            <a:ext cx="7783322" cy="936104"/>
          </a:xfrm>
          <a:prstGeom prst="rect">
            <a:avLst/>
          </a:prstGeom>
          <a:ln w="38100" cap="flat" cmpd="sng" algn="ctr">
            <a:solidFill>
              <a:schemeClr val="lt1"/>
            </a:solidFill>
            <a:prstDash val="solid"/>
            <a:miter lim="800000"/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 </a:t>
            </a: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2800" b="0" i="0" u="none" strike="noStrike" kern="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10" name="9 - Διάγραμμα"/>
          <p:cNvGraphicFramePr/>
          <p:nvPr/>
        </p:nvGraphicFramePr>
        <p:xfrm>
          <a:off x="827584" y="2420888"/>
          <a:ext cx="7488832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- TextBox"/>
          <p:cNvSpPr txBox="1"/>
          <p:nvPr/>
        </p:nvSpPr>
        <p:spPr>
          <a:xfrm>
            <a:off x="755576" y="1628800"/>
            <a:ext cx="76328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ΕΓΓΡΑΦΑ ΠΡΟΣ ΕΛΕΓΧΟ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6" name="4 - Εικόνα" descr="ik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 txBox="1">
            <a:spLocks/>
          </p:cNvSpPr>
          <p:nvPr/>
        </p:nvSpPr>
        <p:spPr bwMode="auto">
          <a:xfrm>
            <a:off x="755576" y="1412776"/>
            <a:ext cx="7783322" cy="792088"/>
          </a:xfrm>
          <a:prstGeom prst="rect">
            <a:avLst/>
          </a:prstGeom>
          <a:ln w="38100" cap="flat" cmpd="sng" algn="ctr">
            <a:solidFill>
              <a:schemeClr val="lt1"/>
            </a:solidFill>
            <a:prstDash val="solid"/>
            <a:miter lim="800000"/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el-GR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ΕΥΡΗΜΑΤΑ </a:t>
            </a:r>
            <a:r>
              <a:rPr lang="el-GR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ΕΛΕΓΧΩΝ</a:t>
            </a:r>
            <a:endParaRPr lang="el-GR" sz="28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10" name="9 - Διάγραμμα"/>
          <p:cNvGraphicFramePr/>
          <p:nvPr/>
        </p:nvGraphicFramePr>
        <p:xfrm>
          <a:off x="251520" y="2420888"/>
          <a:ext cx="878497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6" name="4 - Εικόνα" descr="ik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 txBox="1">
            <a:spLocks/>
          </p:cNvSpPr>
          <p:nvPr/>
        </p:nvSpPr>
        <p:spPr bwMode="auto">
          <a:xfrm>
            <a:off x="755576" y="1412776"/>
            <a:ext cx="7783322" cy="792088"/>
          </a:xfrm>
          <a:prstGeom prst="rect">
            <a:avLst/>
          </a:prstGeom>
          <a:ln w="38100" cap="flat" cmpd="sng" algn="ctr">
            <a:solidFill>
              <a:schemeClr val="lt1"/>
            </a:solidFill>
            <a:prstDash val="solid"/>
            <a:miter lim="800000"/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el-GR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ΕΥΡΗΜΑΤΑ </a:t>
            </a:r>
            <a:r>
              <a:rPr lang="el-GR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ΕΛΕΓΧΩΝ</a:t>
            </a:r>
            <a:endParaRPr lang="el-GR" sz="28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10" name="9 - Διάγραμμα"/>
          <p:cNvGraphicFramePr/>
          <p:nvPr/>
        </p:nvGraphicFramePr>
        <p:xfrm>
          <a:off x="251520" y="2420888"/>
          <a:ext cx="878497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/>
          </p:nvPr>
        </p:nvSpPr>
        <p:spPr>
          <a:xfrm>
            <a:off x="500034" y="1500174"/>
            <a:ext cx="8229600" cy="1357322"/>
          </a:xfrm>
          <a:solidFill>
            <a:schemeClr val="accent1">
              <a:lumMod val="60000"/>
              <a:lumOff val="40000"/>
            </a:schemeClr>
          </a:solidFill>
          <a:effectLst>
            <a:outerShdw dist="38100" dir="2700000" sx="86000" sy="86000" algn="tl" rotWithShape="0">
              <a:schemeClr val="bg2">
                <a:alpha val="7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 smtClean="0"/>
              <a:t> </a:t>
            </a:r>
            <a:br>
              <a:rPr lang="el-GR" sz="2000" dirty="0" smtClean="0"/>
            </a:b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800" dirty="0" smtClean="0"/>
              <a:t>Εάν το Ίδρυμά σας συμπεριλαμβάνεται στο δείγμα προς διενέργεια ελέγχων που απαιτούνται από την Ευρωπαϊκή Επιτροπή </a:t>
            </a: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endParaRPr lang="el-GR" sz="28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47107" name="2 - Υπότιτλος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4525963"/>
          </a:xfrm>
        </p:spPr>
        <p:txBody>
          <a:bodyPr/>
          <a:lstStyle/>
          <a:p>
            <a:pPr marL="381000" indent="-381000">
              <a:buClr>
                <a:srgbClr val="006600"/>
              </a:buClr>
              <a:buNone/>
            </a:pPr>
            <a:r>
              <a:rPr lang="el-GR" sz="2400" b="1" dirty="0" smtClean="0"/>
              <a:t>     </a:t>
            </a:r>
            <a:endParaRPr lang="el-GR" sz="2800" dirty="0" smtClean="0"/>
          </a:p>
          <a:p>
            <a:pPr marL="381000" indent="-381000">
              <a:buClr>
                <a:srgbClr val="006600"/>
              </a:buClr>
              <a:buFont typeface="Wingdings" pitchFamily="2" charset="2"/>
              <a:buNone/>
            </a:pPr>
            <a:endParaRPr lang="el-GR" sz="28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Font typeface="Arial" charset="0"/>
              <a:buNone/>
            </a:pP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47109" name="4 - Εικόνα" descr="ik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0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3" name="AutoShape 9"/>
          <p:cNvSpPr>
            <a:spLocks noChangeArrowheads="1"/>
          </p:cNvSpPr>
          <p:nvPr/>
        </p:nvSpPr>
        <p:spPr bwMode="auto">
          <a:xfrm>
            <a:off x="5572132" y="3286124"/>
            <a:ext cx="2376487" cy="1368425"/>
          </a:xfrm>
          <a:prstGeom prst="wedgeRectCallout">
            <a:avLst>
              <a:gd name="adj1" fmla="val -74852"/>
              <a:gd name="adj2" fmla="val 46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l-GR" dirty="0">
                <a:solidFill>
                  <a:schemeClr val="bg1"/>
                </a:solidFill>
              </a:rPr>
              <a:t>Θ</a:t>
            </a:r>
            <a:r>
              <a:rPr lang="el-GR" dirty="0" smtClean="0">
                <a:solidFill>
                  <a:schemeClr val="bg1"/>
                </a:solidFill>
              </a:rPr>
              <a:t>α </a:t>
            </a:r>
            <a:r>
              <a:rPr lang="el-GR" dirty="0">
                <a:solidFill>
                  <a:schemeClr val="bg1"/>
                </a:solidFill>
              </a:rPr>
              <a:t>λάβετε έγγραφη ενημέρωση ως προς το αποτέλεσμα του ελέγχου </a:t>
            </a:r>
          </a:p>
        </p:txBody>
      </p:sp>
      <p:sp>
        <p:nvSpPr>
          <p:cNvPr id="47114" name="AutoShape 10"/>
          <p:cNvSpPr>
            <a:spLocks noChangeArrowheads="1"/>
          </p:cNvSpPr>
          <p:nvPr/>
        </p:nvSpPr>
        <p:spPr bwMode="auto">
          <a:xfrm>
            <a:off x="611560" y="3000372"/>
            <a:ext cx="2880320" cy="1364732"/>
          </a:xfrm>
          <a:prstGeom prst="wedgeRectCallout">
            <a:avLst>
              <a:gd name="adj1" fmla="val 42606"/>
              <a:gd name="adj2" fmla="val 719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l-GR" dirty="0">
                <a:solidFill>
                  <a:schemeClr val="bg1"/>
                </a:solidFill>
              </a:rPr>
              <a:t>Θ</a:t>
            </a:r>
            <a:r>
              <a:rPr lang="el-GR" dirty="0" smtClean="0">
                <a:solidFill>
                  <a:schemeClr val="bg1"/>
                </a:solidFill>
              </a:rPr>
              <a:t>α </a:t>
            </a:r>
            <a:r>
              <a:rPr lang="el-GR" dirty="0">
                <a:solidFill>
                  <a:schemeClr val="bg1"/>
                </a:solidFill>
              </a:rPr>
              <a:t>ενημερωθείτε </a:t>
            </a:r>
            <a:r>
              <a:rPr lang="el-GR" dirty="0" smtClean="0">
                <a:solidFill>
                  <a:schemeClr val="bg1"/>
                </a:solidFill>
              </a:rPr>
              <a:t>εγκαίρως </a:t>
            </a:r>
            <a:r>
              <a:rPr lang="el-GR" dirty="0">
                <a:solidFill>
                  <a:schemeClr val="bg1"/>
                </a:solidFill>
              </a:rPr>
              <a:t>από την ΕΜ για </a:t>
            </a:r>
            <a:r>
              <a:rPr lang="el-GR" dirty="0" smtClean="0">
                <a:solidFill>
                  <a:schemeClr val="bg1"/>
                </a:solidFill>
              </a:rPr>
              <a:t>το δείγμα και τα παραστατικά ελέγχου </a:t>
            </a: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3074" name="Picture 2" descr="C:\Users\fkoump\Desktop\audit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4365104"/>
            <a:ext cx="1844213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5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4 - Εικόνα" descr="iky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fkoump\Desktop\risk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5013176"/>
            <a:ext cx="2103662" cy="1598131"/>
          </a:xfrm>
          <a:prstGeom prst="rect">
            <a:avLst/>
          </a:prstGeom>
          <a:noFill/>
        </p:spPr>
      </p:pic>
      <p:pic>
        <p:nvPicPr>
          <p:cNvPr id="6147" name="Picture 3" descr="C:\Users\fkoump\Desktop\cybersecurity_risk_assessmen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5085184"/>
            <a:ext cx="2070692" cy="1555319"/>
          </a:xfrm>
          <a:prstGeom prst="rect">
            <a:avLst/>
          </a:prstGeom>
          <a:noFill/>
        </p:spPr>
      </p:pic>
      <p:graphicFrame>
        <p:nvGraphicFramePr>
          <p:cNvPr id="9" name="8 - Διάγραμμα"/>
          <p:cNvGraphicFramePr/>
          <p:nvPr/>
        </p:nvGraphicFramePr>
        <p:xfrm>
          <a:off x="1115616" y="2132856"/>
          <a:ext cx="6624736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endParaRPr lang="el-GR" sz="2800">
              <a:solidFill>
                <a:srgbClr val="800000"/>
              </a:solidFill>
              <a:latin typeface="Arial" charset="0"/>
            </a:endParaRPr>
          </a:p>
        </p:txBody>
      </p:sp>
      <p:pic>
        <p:nvPicPr>
          <p:cNvPr id="50184" name="Picture 8" descr="bigstock--D-Man-And-Support-Signpost-3777343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251520" y="1412776"/>
            <a:ext cx="3168352" cy="5163740"/>
          </a:xfrm>
        </p:spPr>
      </p:pic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50181" name="4 - Εικόνα" descr="iky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2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- Εικόνα" descr="image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2924944"/>
            <a:ext cx="4644157" cy="2214906"/>
          </a:xfrm>
          <a:prstGeom prst="rect">
            <a:avLst/>
          </a:prstGeom>
        </p:spPr>
      </p:pic>
      <p:pic>
        <p:nvPicPr>
          <p:cNvPr id="4098" name="Picture 2" descr="C:\Users\fkoump\Desktop\slide_2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1772816"/>
            <a:ext cx="5340085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26629" name="4 - Εικόνα" descr="iky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" name="15 - Διάγραμμα"/>
          <p:cNvGraphicFramePr/>
          <p:nvPr/>
        </p:nvGraphicFramePr>
        <p:xfrm>
          <a:off x="395536" y="1628800"/>
          <a:ext cx="8352928" cy="4784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30" name="29 - Έλλειψη"/>
          <p:cNvSpPr/>
          <p:nvPr/>
        </p:nvSpPr>
        <p:spPr>
          <a:xfrm>
            <a:off x="179512" y="2708920"/>
            <a:ext cx="2088232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Έλεγχος τελικής έκθεσης</a:t>
            </a:r>
            <a:r>
              <a:rPr lang="en-US" sz="2000" b="1" dirty="0" smtClean="0">
                <a:solidFill>
                  <a:schemeClr val="tx1"/>
                </a:solidFill>
              </a:rPr>
              <a:t> (Beneficiary Report)</a:t>
            </a:r>
            <a:endParaRPr lang="el-GR" sz="2000" b="1" dirty="0">
              <a:solidFill>
                <a:schemeClr val="tx1"/>
              </a:solidFill>
            </a:endParaRPr>
          </a:p>
        </p:txBody>
      </p:sp>
      <p:sp>
        <p:nvSpPr>
          <p:cNvPr id="31" name="30 - Έλλειψη"/>
          <p:cNvSpPr/>
          <p:nvPr/>
        </p:nvSpPr>
        <p:spPr>
          <a:xfrm>
            <a:off x="899592" y="4869160"/>
            <a:ext cx="2808312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Έλεγχος δικαιολογητικών </a:t>
            </a:r>
          </a:p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(</a:t>
            </a:r>
            <a:r>
              <a:rPr lang="en-US" sz="2000" b="1" dirty="0" smtClean="0">
                <a:solidFill>
                  <a:schemeClr val="tx1"/>
                </a:solidFill>
              </a:rPr>
              <a:t>Desk check)</a:t>
            </a:r>
            <a:endParaRPr lang="el-GR" sz="2000" b="1" dirty="0">
              <a:solidFill>
                <a:schemeClr val="tx1"/>
              </a:solidFill>
            </a:endParaRPr>
          </a:p>
        </p:txBody>
      </p:sp>
      <p:sp>
        <p:nvSpPr>
          <p:cNvPr id="32" name="31 - Έλλειψη"/>
          <p:cNvSpPr/>
          <p:nvPr/>
        </p:nvSpPr>
        <p:spPr>
          <a:xfrm>
            <a:off x="5364088" y="4797152"/>
            <a:ext cx="2232248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Επιτόπιος έλεγχος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(On The Spot</a:t>
            </a:r>
            <a:r>
              <a:rPr lang="el-GR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Check)</a:t>
            </a:r>
            <a:endParaRPr lang="el-GR" sz="2000" b="1" dirty="0">
              <a:solidFill>
                <a:schemeClr val="tx1"/>
              </a:solidFill>
            </a:endParaRPr>
          </a:p>
        </p:txBody>
      </p:sp>
      <p:cxnSp>
        <p:nvCxnSpPr>
          <p:cNvPr id="50" name="49 - Γωνιακή σύνδεση"/>
          <p:cNvCxnSpPr/>
          <p:nvPr/>
        </p:nvCxnSpPr>
        <p:spPr>
          <a:xfrm rot="5400000">
            <a:off x="1223628" y="2096852"/>
            <a:ext cx="648072" cy="576064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- Γωνιακή σύνδεση"/>
          <p:cNvCxnSpPr/>
          <p:nvPr/>
        </p:nvCxnSpPr>
        <p:spPr>
          <a:xfrm rot="16200000" flipH="1">
            <a:off x="7056276" y="2240868"/>
            <a:ext cx="792088" cy="432048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- Ευθύγραμμο βέλος σύνδεσης"/>
          <p:cNvCxnSpPr/>
          <p:nvPr/>
        </p:nvCxnSpPr>
        <p:spPr>
          <a:xfrm>
            <a:off x="4283968" y="2060848"/>
            <a:ext cx="0" cy="129614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- Έλλειψη"/>
          <p:cNvSpPr/>
          <p:nvPr/>
        </p:nvSpPr>
        <p:spPr>
          <a:xfrm>
            <a:off x="3203848" y="3429000"/>
            <a:ext cx="2160240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Επίσκεψη Εποπτείας </a:t>
            </a:r>
            <a:r>
              <a:rPr lang="en-US" sz="2000" b="1" dirty="0" smtClean="0">
                <a:solidFill>
                  <a:schemeClr val="tx1"/>
                </a:solidFill>
              </a:rPr>
              <a:t>(Monitoring Visit)</a:t>
            </a:r>
            <a:endParaRPr lang="el-GR" sz="2000" b="1" dirty="0">
              <a:solidFill>
                <a:schemeClr val="tx1"/>
              </a:solidFill>
            </a:endParaRPr>
          </a:p>
        </p:txBody>
      </p:sp>
      <p:sp>
        <p:nvSpPr>
          <p:cNvPr id="26" name="25 - Έλλειψη"/>
          <p:cNvSpPr/>
          <p:nvPr/>
        </p:nvSpPr>
        <p:spPr>
          <a:xfrm>
            <a:off x="6588224" y="2852936"/>
            <a:ext cx="2160240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Έλεγχος Συστημάτων (</a:t>
            </a:r>
            <a:r>
              <a:rPr lang="en-US" sz="2000" b="1" dirty="0" smtClean="0">
                <a:solidFill>
                  <a:schemeClr val="tx1"/>
                </a:solidFill>
              </a:rPr>
              <a:t>Systems Check)</a:t>
            </a:r>
            <a:endParaRPr lang="el-GR" sz="2000" b="1" dirty="0">
              <a:solidFill>
                <a:schemeClr val="tx1"/>
              </a:solidFill>
            </a:endParaRPr>
          </a:p>
        </p:txBody>
      </p:sp>
      <p:sp>
        <p:nvSpPr>
          <p:cNvPr id="19" name="1 - Τίτλος"/>
          <p:cNvSpPr txBox="1">
            <a:spLocks/>
          </p:cNvSpPr>
          <p:nvPr/>
        </p:nvSpPr>
        <p:spPr bwMode="auto">
          <a:xfrm>
            <a:off x="1331640" y="1340768"/>
            <a:ext cx="6120680" cy="720080"/>
          </a:xfrm>
          <a:prstGeom prst="rect">
            <a:avLst/>
          </a:prstGeom>
          <a:ln w="38100" cap="flat" cmpd="sng" algn="ctr">
            <a:solidFill>
              <a:schemeClr val="lt1"/>
            </a:solidFill>
            <a:prstDash val="solid"/>
            <a:miter lim="800000"/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sz="2800" b="1" kern="0" noProof="0" dirty="0" smtClean="0">
                <a:solidFill>
                  <a:schemeClr val="bg1"/>
                </a:solidFill>
                <a:latin typeface="Arial Unicode MS" pitchFamily="34" charset="-128"/>
              </a:rPr>
              <a:t>ΚΑΤΗΓΟΡΙΕΣ ΕΛΕΓΧΩΝ</a:t>
            </a:r>
            <a:endParaRPr kumimoji="0" lang="el-GR" sz="28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5" name="24 - Γωνιακή σύνδεση"/>
          <p:cNvCxnSpPr/>
          <p:nvPr/>
        </p:nvCxnSpPr>
        <p:spPr>
          <a:xfrm rot="16200000" flipH="1">
            <a:off x="4752020" y="3320988"/>
            <a:ext cx="2664296" cy="288032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- Γωνιακή σύνδεση"/>
          <p:cNvCxnSpPr/>
          <p:nvPr/>
        </p:nvCxnSpPr>
        <p:spPr>
          <a:xfrm rot="5400000">
            <a:off x="1367644" y="3392996"/>
            <a:ext cx="2736304" cy="216024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>
          <a:xfrm>
            <a:off x="571472" y="1714488"/>
            <a:ext cx="8086724" cy="114300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el-GR" sz="2800" dirty="0" smtClean="0">
                <a:solidFill>
                  <a:schemeClr val="bg1"/>
                </a:solidFill>
                <a:latin typeface="Arial Unicode MS" pitchFamily="34" charset="-128"/>
              </a:rPr>
              <a:t/>
            </a:r>
            <a:br>
              <a:rPr lang="el-GR" sz="2800" dirty="0" smtClean="0">
                <a:solidFill>
                  <a:schemeClr val="bg1"/>
                </a:solidFill>
                <a:latin typeface="Arial Unicode MS" pitchFamily="34" charset="-128"/>
              </a:rPr>
            </a:br>
            <a:r>
              <a:rPr lang="en-US" sz="2800" dirty="0" smtClean="0">
                <a:solidFill>
                  <a:schemeClr val="bg1"/>
                </a:solidFill>
                <a:latin typeface="Arial Unicode MS" pitchFamily="34" charset="-128"/>
              </a:rPr>
              <a:t/>
            </a:r>
            <a:br>
              <a:rPr lang="en-US" sz="2800" dirty="0" smtClean="0">
                <a:solidFill>
                  <a:schemeClr val="bg1"/>
                </a:solidFill>
                <a:latin typeface="Arial Unicode MS" pitchFamily="34" charset="-128"/>
              </a:rPr>
            </a:br>
            <a:r>
              <a:rPr lang="el-GR" sz="2600" b="1" i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l-GR" sz="2600" b="1" dirty="0" smtClean="0">
                <a:solidFill>
                  <a:schemeClr val="bg1"/>
                </a:solidFill>
                <a:latin typeface="Arial Unicode MS" pitchFamily="34" charset="-128"/>
              </a:rPr>
              <a:t>ΕΛΕΓΧΟΣ</a:t>
            </a:r>
            <a:r>
              <a:rPr lang="el-GR" sz="2600" b="1" dirty="0" smtClean="0">
                <a:solidFill>
                  <a:schemeClr val="bg1"/>
                </a:solidFill>
                <a:latin typeface="Arial" charset="0"/>
              </a:rPr>
              <a:t>  </a:t>
            </a:r>
            <a:r>
              <a:rPr lang="el-GR" sz="2600" b="1" dirty="0" smtClean="0">
                <a:solidFill>
                  <a:schemeClr val="bg1"/>
                </a:solidFill>
                <a:latin typeface="Arial Unicode MS" pitchFamily="34" charset="-128"/>
              </a:rPr>
              <a:t>ΔΙΚΑΙΟΛΟΓΗΤΙΚΩΝ </a:t>
            </a:r>
            <a:r>
              <a:rPr lang="en-US" sz="2800" dirty="0" smtClean="0">
                <a:solidFill>
                  <a:schemeClr val="bg1"/>
                </a:solidFill>
                <a:latin typeface="Arial Unicode MS" pitchFamily="34" charset="-128"/>
              </a:rPr>
              <a:t/>
            </a:r>
            <a:br>
              <a:rPr lang="en-US" sz="2800" dirty="0" smtClean="0">
                <a:solidFill>
                  <a:schemeClr val="bg1"/>
                </a:solidFill>
                <a:latin typeface="Arial Unicode MS" pitchFamily="34" charset="-128"/>
              </a:rPr>
            </a:br>
            <a:r>
              <a:rPr lang="en-US" sz="2400" b="1" i="1" dirty="0" smtClean="0">
                <a:solidFill>
                  <a:schemeClr val="bg1"/>
                </a:solidFill>
                <a:latin typeface="Arial Unicode MS" pitchFamily="34" charset="-128"/>
              </a:rPr>
              <a:t>DESK </a:t>
            </a:r>
            <a:r>
              <a:rPr lang="el-GR" sz="2400" b="1" i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n-US" sz="2400" b="1" i="1" dirty="0" smtClean="0">
                <a:solidFill>
                  <a:schemeClr val="bg1"/>
                </a:solidFill>
                <a:latin typeface="Arial Unicode MS" pitchFamily="34" charset="-128"/>
              </a:rPr>
              <a:t>CHECK</a:t>
            </a:r>
            <a:r>
              <a:rPr lang="el-GR" sz="2800" b="1" dirty="0" smtClean="0">
                <a:solidFill>
                  <a:schemeClr val="bg1"/>
                </a:solidFill>
                <a:latin typeface="Arial" charset="0"/>
              </a:rPr>
              <a:t/>
            </a:r>
            <a:br>
              <a:rPr lang="el-GR" sz="2800" b="1" dirty="0" smtClean="0">
                <a:solidFill>
                  <a:schemeClr val="bg1"/>
                </a:solidFill>
                <a:latin typeface="Arial" charset="0"/>
              </a:rPr>
            </a:br>
            <a:r>
              <a:rPr lang="el-GR" sz="28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l-GR" sz="2400" dirty="0" smtClean="0">
                <a:solidFill>
                  <a:srgbClr val="800000"/>
                </a:solidFill>
                <a:latin typeface="Arial Unicode MS" pitchFamily="34" charset="-128"/>
              </a:rPr>
              <a:t/>
            </a:r>
            <a:br>
              <a:rPr lang="el-GR" sz="2400" dirty="0" smtClean="0">
                <a:solidFill>
                  <a:srgbClr val="800000"/>
                </a:solidFill>
                <a:latin typeface="Arial Unicode MS" pitchFamily="34" charset="-128"/>
              </a:rPr>
            </a:br>
            <a:endParaRPr lang="el-GR" sz="2400" b="1" dirty="0" smtClean="0"/>
          </a:p>
        </p:txBody>
      </p:sp>
      <p:sp>
        <p:nvSpPr>
          <p:cNvPr id="27651" name="2 - Υπότιτλος"/>
          <p:cNvSpPr>
            <a:spLocks noGrp="1"/>
          </p:cNvSpPr>
          <p:nvPr>
            <p:ph type="body" idx="1"/>
          </p:nvPr>
        </p:nvSpPr>
        <p:spPr>
          <a:xfrm>
            <a:off x="457200" y="3214686"/>
            <a:ext cx="8147248" cy="3454674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l-GR" dirty="0" smtClean="0"/>
              <a:t>Ενδελεχής έλεγχος δικαιολογητικών </a:t>
            </a:r>
            <a:r>
              <a:rPr lang="en-US" dirty="0" smtClean="0"/>
              <a:t>:</a:t>
            </a:r>
            <a:endParaRPr lang="el-GR" dirty="0" smtClean="0"/>
          </a:p>
          <a:p>
            <a:pPr eaLnBrk="1" hangingPunct="1">
              <a:buClr>
                <a:schemeClr val="accent6"/>
              </a:buClr>
              <a:buFont typeface="Wingdings" pitchFamily="2" charset="2"/>
              <a:buChar char="§"/>
            </a:pPr>
            <a:r>
              <a:rPr lang="el-GR" dirty="0" smtClean="0">
                <a:solidFill>
                  <a:srgbClr val="111111"/>
                </a:solidFill>
              </a:rPr>
              <a:t>στις εγκαταστάσεις της Εθνικής Μονάδας</a:t>
            </a:r>
            <a:endParaRPr lang="en-US" dirty="0" smtClean="0"/>
          </a:p>
          <a:p>
            <a:pPr eaLnBrk="1" hangingPunct="1">
              <a:buClr>
                <a:schemeClr val="accent6"/>
              </a:buClr>
              <a:buFont typeface="Wingdings" pitchFamily="2" charset="2"/>
              <a:buChar char="§"/>
            </a:pPr>
            <a:r>
              <a:rPr lang="el-GR" dirty="0" smtClean="0"/>
              <a:t>κατά το στάδιο της Τελικής Έκθεσης ή μετά από το στάδιο αυτό</a:t>
            </a:r>
          </a:p>
          <a:p>
            <a:pPr eaLnBrk="1" hangingPunct="1">
              <a:buClr>
                <a:schemeClr val="accent6"/>
              </a:buClr>
              <a:buFont typeface="Wingdings" pitchFamily="2" charset="2"/>
              <a:buChar char="§"/>
            </a:pPr>
            <a:r>
              <a:rPr lang="el-GR" dirty="0" smtClean="0"/>
              <a:t>αποστολή πρωτότυπων παραστατικών</a:t>
            </a:r>
          </a:p>
          <a:p>
            <a:pPr eaLnBrk="1" hangingPunct="1">
              <a:buClr>
                <a:srgbClr val="006600"/>
              </a:buClr>
              <a:buNone/>
            </a:pPr>
            <a:endParaRPr lang="el-GR" dirty="0" smtClean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27653" name="4 - Εικόνα" descr="ik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>
          <a:xfrm>
            <a:off x="571472" y="1714488"/>
            <a:ext cx="8086724" cy="114300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el-GR" sz="2600" b="1" dirty="0" smtClean="0">
                <a:solidFill>
                  <a:schemeClr val="bg1"/>
                </a:solidFill>
                <a:latin typeface="Arial Unicode MS" pitchFamily="34" charset="-128"/>
              </a:rPr>
              <a:t>ΕΠΙΣΚΕΨΗ ΕΠΟΠΤΕΙΑΣ</a:t>
            </a:r>
            <a:r>
              <a:rPr lang="el-GR" sz="2800" b="1" dirty="0" smtClean="0">
                <a:solidFill>
                  <a:schemeClr val="bg1"/>
                </a:solidFill>
                <a:latin typeface="Arial Unicode MS" pitchFamily="34" charset="-128"/>
              </a:rPr>
              <a:t/>
            </a:r>
            <a:br>
              <a:rPr lang="el-GR" sz="2800" b="1" dirty="0" smtClean="0">
                <a:solidFill>
                  <a:schemeClr val="bg1"/>
                </a:solidFill>
                <a:latin typeface="Arial Unicode MS" pitchFamily="34" charset="-128"/>
              </a:rPr>
            </a:br>
            <a:r>
              <a:rPr lang="en-US" sz="2400" b="1" i="1" dirty="0" smtClean="0">
                <a:solidFill>
                  <a:schemeClr val="bg1"/>
                </a:solidFill>
                <a:latin typeface="Arial Unicode MS" pitchFamily="34" charset="-128"/>
              </a:rPr>
              <a:t>MONITORING VISIT</a:t>
            </a:r>
            <a:endParaRPr lang="el-GR" sz="2400" b="1" i="1" dirty="0" smtClean="0"/>
          </a:p>
        </p:txBody>
      </p:sp>
      <p:sp>
        <p:nvSpPr>
          <p:cNvPr id="27651" name="2 - Υπότιτλος"/>
          <p:cNvSpPr>
            <a:spLocks noGrp="1"/>
          </p:cNvSpPr>
          <p:nvPr>
            <p:ph type="body" idx="1"/>
          </p:nvPr>
        </p:nvSpPr>
        <p:spPr>
          <a:xfrm>
            <a:off x="457200" y="3214686"/>
            <a:ext cx="8147248" cy="3454674"/>
          </a:xfrm>
        </p:spPr>
        <p:txBody>
          <a:bodyPr/>
          <a:lstStyle/>
          <a:p>
            <a:pPr marL="0" indent="3175" eaLnBrk="1" hangingPunct="1">
              <a:buClr>
                <a:srgbClr val="006600"/>
              </a:buClr>
              <a:buNone/>
            </a:pPr>
            <a:r>
              <a:rPr lang="el-GR" dirty="0" smtClean="0"/>
              <a:t>Συμβουλευτική υποστήριξη των Ιδρυμάτων για τη διασφάλιση της ποιοτικής διαχείρισης του σχεδίου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27653" name="4 - Εικόνα" descr="ik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fkoump\Desktop\77407_monitori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4725144"/>
            <a:ext cx="4032449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072494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n-US" sz="2000" dirty="0" smtClean="0"/>
              <a:t> </a:t>
            </a: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n-US" sz="29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9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ΕΠΙΤΟΠΙΟΣ ΕΛΕΓΧΟΣ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700" i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 THE SPOT CHECK</a:t>
            </a:r>
            <a:r>
              <a:rPr lang="el-GR" sz="2700" i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700" i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DURING THE ACTION</a:t>
            </a:r>
            <a:r>
              <a:rPr lang="en-US" sz="2000" dirty="0" smtClean="0">
                <a:solidFill>
                  <a:srgbClr val="800000"/>
                </a:solidFill>
                <a:latin typeface="Arial Unicode MS" pitchFamily="34" charset="-128"/>
              </a:rPr>
              <a:t> </a:t>
            </a: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endParaRPr lang="el-GR" sz="3200" dirty="0">
              <a:solidFill>
                <a:srgbClr val="800000"/>
              </a:solidFill>
              <a:latin typeface="Arial Unicode MS" pitchFamily="34" charset="-128"/>
            </a:endParaRPr>
          </a:p>
        </p:txBody>
      </p:sp>
      <p:sp>
        <p:nvSpPr>
          <p:cNvPr id="31747" name="2 - Υπότιτλος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600400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None/>
            </a:pPr>
            <a:r>
              <a:rPr lang="el-GR" sz="2400" dirty="0" smtClean="0"/>
              <a:t>Πρόκειται για έλεγχο που διενεργείται</a:t>
            </a:r>
            <a:r>
              <a:rPr lang="en-US" sz="2400" dirty="0" smtClean="0"/>
              <a:t> </a:t>
            </a:r>
            <a:r>
              <a:rPr lang="el-GR" sz="2400" dirty="0" smtClean="0"/>
              <a:t>στις εγκαταστάσεις του Ιδρύματος</a:t>
            </a:r>
            <a:r>
              <a:rPr lang="en-US" sz="2400" dirty="0" smtClean="0"/>
              <a:t> </a:t>
            </a:r>
            <a:r>
              <a:rPr lang="el-GR" sz="2400" dirty="0" smtClean="0"/>
              <a:t>προκειμένου να διαπιστωθεί η υλοποίηση των κινητικοτήτων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l-GR" sz="2400" b="1" dirty="0"/>
              <a:t>Πραγματοποιείται:</a:t>
            </a:r>
            <a:endParaRPr lang="en-US" sz="2400" b="1" dirty="0"/>
          </a:p>
          <a:p>
            <a:pPr>
              <a:lnSpc>
                <a:spcPct val="9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el-GR" sz="2400" u="sng" dirty="0"/>
              <a:t>Κ</a:t>
            </a:r>
            <a:r>
              <a:rPr lang="el-GR" sz="2400" u="sng" dirty="0" smtClean="0"/>
              <a:t>ατά </a:t>
            </a:r>
            <a:r>
              <a:rPr lang="el-GR" sz="2400" u="sng" dirty="0"/>
              <a:t>τη διάρκεια</a:t>
            </a:r>
            <a:r>
              <a:rPr lang="el-GR" sz="2400" dirty="0"/>
              <a:t> της υλοποίησης του σχεδίου</a:t>
            </a:r>
            <a:endParaRPr lang="en-US" sz="2400" dirty="0"/>
          </a:p>
          <a:p>
            <a:pPr>
              <a:lnSpc>
                <a:spcPct val="9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el-GR" sz="2400" dirty="0"/>
              <a:t>Ο</a:t>
            </a:r>
            <a:r>
              <a:rPr lang="el-GR" sz="2400" dirty="0" smtClean="0"/>
              <a:t>πωσδήποτε μετά από την ενδιάμεση έκθεση και </a:t>
            </a:r>
            <a:r>
              <a:rPr lang="el-GR" sz="2400" u="sng" dirty="0" smtClean="0"/>
              <a:t>πριν</a:t>
            </a:r>
            <a:r>
              <a:rPr lang="el-GR" sz="2400" dirty="0" smtClean="0"/>
              <a:t> </a:t>
            </a:r>
            <a:r>
              <a:rPr lang="el-GR" sz="2400" dirty="0"/>
              <a:t>την υποβολή της Τελικής </a:t>
            </a:r>
            <a:r>
              <a:rPr lang="el-GR" sz="2400" dirty="0" smtClean="0"/>
              <a:t>Έκθεσης</a:t>
            </a:r>
          </a:p>
          <a:p>
            <a:pPr>
              <a:lnSpc>
                <a:spcPct val="9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el-GR" sz="2400" dirty="0" smtClean="0"/>
              <a:t>Οικονομική διαχείριση σχεδίου</a:t>
            </a:r>
          </a:p>
          <a:p>
            <a:pPr>
              <a:lnSpc>
                <a:spcPct val="9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el-GR" sz="2400" dirty="0" smtClean="0"/>
              <a:t>Επίσκεψη Εποπτείας</a:t>
            </a:r>
            <a:endParaRPr lang="el-GR" sz="2400" dirty="0"/>
          </a:p>
          <a:p>
            <a:pPr>
              <a:lnSpc>
                <a:spcPct val="90000"/>
              </a:lnSpc>
              <a:buClr>
                <a:srgbClr val="336600"/>
              </a:buClr>
              <a:buFont typeface="Wingdings" pitchFamily="2" charset="2"/>
              <a:buChar char="Ø"/>
            </a:pPr>
            <a:endParaRPr lang="el-GR" sz="2800" dirty="0" smtClean="0"/>
          </a:p>
          <a:p>
            <a:pPr>
              <a:lnSpc>
                <a:spcPct val="90000"/>
              </a:lnSpc>
              <a:buClr>
                <a:srgbClr val="336600"/>
              </a:buClr>
              <a:buFont typeface="Wingdings" pitchFamily="2" charset="2"/>
              <a:buChar char="Ø"/>
            </a:pPr>
            <a:endParaRPr lang="el-GR" sz="2800" dirty="0"/>
          </a:p>
          <a:p>
            <a:pPr>
              <a:lnSpc>
                <a:spcPct val="90000"/>
              </a:lnSpc>
              <a:buFont typeface="Arial" charset="0"/>
              <a:buNone/>
            </a:pPr>
            <a:endParaRPr lang="el-GR" sz="2800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31750" name="4 - Εικόνα" descr="ik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- Εικόνα" descr="Audit-Assuranc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0232" y="5445224"/>
            <a:ext cx="1908212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072494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n-US" sz="2000" dirty="0" smtClean="0"/>
              <a:t> </a:t>
            </a: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n-US" sz="29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ΕΠΙΤΟΠΙΟΣ ΕΛΕΓΧΟΣ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700" i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 THE SPOT CHECK</a:t>
            </a:r>
            <a:r>
              <a:rPr lang="el-GR" sz="2700" i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700" i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AFTER THE ACTION</a:t>
            </a:r>
            <a:r>
              <a:rPr lang="en-US" sz="27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sz="27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endParaRPr lang="el-GR" sz="3200" dirty="0">
              <a:solidFill>
                <a:srgbClr val="800000"/>
              </a:solidFill>
              <a:latin typeface="Arial Unicode MS" pitchFamily="34" charset="-128"/>
            </a:endParaRPr>
          </a:p>
        </p:txBody>
      </p:sp>
      <p:sp>
        <p:nvSpPr>
          <p:cNvPr id="31747" name="2 - Υπότιτλος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6004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336600"/>
              </a:buClr>
              <a:buFont typeface="Wingdings" pitchFamily="2" charset="2"/>
              <a:buChar char="Ø"/>
            </a:pPr>
            <a:endParaRPr lang="el-GR" sz="2800" dirty="0" smtClean="0"/>
          </a:p>
          <a:p>
            <a:pPr>
              <a:lnSpc>
                <a:spcPct val="90000"/>
              </a:lnSpc>
              <a:buClr>
                <a:srgbClr val="336600"/>
              </a:buClr>
              <a:buFont typeface="Wingdings" pitchFamily="2" charset="2"/>
              <a:buChar char="Ø"/>
            </a:pPr>
            <a:endParaRPr lang="el-GR" sz="2800" dirty="0"/>
          </a:p>
          <a:p>
            <a:pPr>
              <a:lnSpc>
                <a:spcPct val="90000"/>
              </a:lnSpc>
              <a:buFont typeface="Arial" charset="0"/>
              <a:buNone/>
            </a:pPr>
            <a:endParaRPr lang="el-GR" sz="2800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31750" name="4 - Εικόνα" descr="ik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Ορθογώνιο"/>
          <p:cNvSpPr/>
          <p:nvPr/>
        </p:nvSpPr>
        <p:spPr>
          <a:xfrm>
            <a:off x="755576" y="2924944"/>
            <a:ext cx="7560840" cy="4680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3" indent="4763">
              <a:lnSpc>
                <a:spcPct val="80000"/>
              </a:lnSpc>
              <a:buClr>
                <a:srgbClr val="006600"/>
              </a:buClr>
            </a:pPr>
            <a:r>
              <a:rPr lang="el-GR" sz="2400" dirty="0" smtClean="0">
                <a:latin typeface="+mn-lt"/>
                <a:cs typeface="+mn-cs"/>
              </a:rPr>
              <a:t>Έλεγχος των δικαιούχων Ιδρυμάτων </a:t>
            </a:r>
            <a:r>
              <a:rPr lang="el-GR" sz="2400" u="sng" dirty="0" smtClean="0">
                <a:latin typeface="+mn-lt"/>
                <a:cs typeface="+mn-cs"/>
              </a:rPr>
              <a:t>μετά από τη λήξη </a:t>
            </a:r>
            <a:r>
              <a:rPr lang="el-GR" sz="2400" dirty="0" smtClean="0">
                <a:latin typeface="+mn-lt"/>
                <a:cs typeface="+mn-cs"/>
              </a:rPr>
              <a:t>της δράσης </a:t>
            </a:r>
          </a:p>
          <a:p>
            <a:pPr marL="381000" indent="-381000">
              <a:lnSpc>
                <a:spcPct val="80000"/>
              </a:lnSpc>
              <a:spcBef>
                <a:spcPts val="800"/>
              </a:spcBef>
              <a:buClr>
                <a:srgbClr val="006600"/>
              </a:buClr>
            </a:pPr>
            <a:r>
              <a:rPr lang="el-GR" sz="2400" b="1" dirty="0" smtClean="0">
                <a:latin typeface="+mn-lt"/>
                <a:cs typeface="+mn-cs"/>
              </a:rPr>
              <a:t>Διερευνώνται</a:t>
            </a:r>
            <a:r>
              <a:rPr lang="en-US" sz="2400" b="1" dirty="0" smtClean="0">
                <a:latin typeface="+mn-lt"/>
                <a:cs typeface="+mn-cs"/>
              </a:rPr>
              <a:t>:</a:t>
            </a:r>
            <a:endParaRPr lang="el-GR" sz="2400" b="1" dirty="0" smtClean="0">
              <a:latin typeface="+mn-lt"/>
              <a:cs typeface="+mn-cs"/>
            </a:endParaRPr>
          </a:p>
          <a:p>
            <a:pPr marL="381000" indent="-381000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el-GR" sz="2400" dirty="0" smtClean="0">
                <a:latin typeface="+mn-lt"/>
                <a:cs typeface="+mn-cs"/>
              </a:rPr>
              <a:t>Φάκελοι συμμετεχόντων </a:t>
            </a:r>
          </a:p>
          <a:p>
            <a:pPr marL="381000" indent="-381000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el-GR" sz="2400" dirty="0" smtClean="0">
                <a:latin typeface="+mn-lt"/>
                <a:cs typeface="+mn-cs"/>
              </a:rPr>
              <a:t>Οικονομική διαχείριση</a:t>
            </a:r>
          </a:p>
          <a:p>
            <a:pPr marL="381000" indent="-381000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el-GR" sz="2400" dirty="0" smtClean="0">
                <a:latin typeface="+mn-lt"/>
                <a:cs typeface="+mn-cs"/>
              </a:rPr>
              <a:t>Λογιστική παρακολούθηση</a:t>
            </a:r>
          </a:p>
          <a:p>
            <a:pPr marL="381000" indent="-381000">
              <a:lnSpc>
                <a:spcPct val="80000"/>
              </a:lnSpc>
              <a:spcBef>
                <a:spcPts val="800"/>
              </a:spcBef>
              <a:buClr>
                <a:srgbClr val="006600"/>
              </a:buClr>
              <a:buFont typeface="Arial" pitchFamily="34" charset="0"/>
              <a:buChar char="•"/>
            </a:pPr>
            <a:endParaRPr lang="el-GR" sz="2200" dirty="0" smtClean="0"/>
          </a:p>
          <a:p>
            <a:pPr marL="381000" indent="-381000">
              <a:lnSpc>
                <a:spcPct val="80000"/>
              </a:lnSpc>
              <a:spcBef>
                <a:spcPts val="800"/>
              </a:spcBef>
              <a:buClr>
                <a:srgbClr val="006600"/>
              </a:buClr>
              <a:buFont typeface="Arial" pitchFamily="34" charset="0"/>
              <a:buChar char="•"/>
            </a:pPr>
            <a:endParaRPr lang="el-GR" sz="2200" dirty="0" smtClean="0">
              <a:latin typeface="+mn-lt"/>
              <a:cs typeface="+mn-cs"/>
            </a:endParaRPr>
          </a:p>
          <a:p>
            <a:pPr marL="381000" indent="-381000">
              <a:lnSpc>
                <a:spcPct val="80000"/>
              </a:lnSpc>
              <a:spcBef>
                <a:spcPts val="800"/>
              </a:spcBef>
              <a:buClr>
                <a:srgbClr val="006600"/>
              </a:buClr>
              <a:buFont typeface="Arial" pitchFamily="34" charset="0"/>
              <a:buChar char="•"/>
            </a:pPr>
            <a:endParaRPr lang="el-GR" sz="2200" dirty="0" smtClean="0">
              <a:latin typeface="+mn-lt"/>
              <a:cs typeface="+mn-cs"/>
            </a:endParaRPr>
          </a:p>
          <a:p>
            <a:pPr marL="381000" indent="-381000">
              <a:lnSpc>
                <a:spcPct val="80000"/>
              </a:lnSpc>
              <a:spcBef>
                <a:spcPts val="800"/>
              </a:spcBef>
              <a:buClr>
                <a:srgbClr val="006600"/>
              </a:buClr>
              <a:buFont typeface="Arial" pitchFamily="34" charset="0"/>
              <a:buChar char="•"/>
            </a:pPr>
            <a:endParaRPr lang="el-GR" sz="2200" dirty="0" smtClean="0">
              <a:latin typeface="+mn-lt"/>
              <a:cs typeface="+mn-cs"/>
            </a:endParaRPr>
          </a:p>
          <a:p>
            <a:pPr marL="381000" indent="-381000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ü"/>
            </a:pPr>
            <a:endParaRPr lang="el-GR" dirty="0" smtClean="0"/>
          </a:p>
          <a:p>
            <a:pPr marL="381000" indent="-381000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ü"/>
            </a:pPr>
            <a:endParaRPr lang="el-GR" dirty="0" smtClean="0"/>
          </a:p>
        </p:txBody>
      </p:sp>
      <p:pic>
        <p:nvPicPr>
          <p:cNvPr id="10" name="Picture 2" descr="C:\Users\fkoump\Desktop\fab1_orig.jpg._102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4005064"/>
            <a:ext cx="2627924" cy="252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072494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n-US" sz="2000" dirty="0" smtClean="0"/>
              <a:t> </a:t>
            </a: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9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ΕΛΕΓΧΟΣ ΣΥΣΤΗΜΑΤΩΝ</a:t>
            </a:r>
            <a:r>
              <a:rPr lang="en-US" sz="29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sz="32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l-GR" sz="32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700" b="1" i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SYSTEMS CHECK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endParaRPr lang="el-GR" sz="3200" dirty="0">
              <a:solidFill>
                <a:srgbClr val="800000"/>
              </a:solidFill>
              <a:latin typeface="Arial Unicode MS" pitchFamily="34" charset="-128"/>
            </a:endParaRPr>
          </a:p>
        </p:txBody>
      </p:sp>
      <p:sp>
        <p:nvSpPr>
          <p:cNvPr id="31747" name="2 - Υπότιτλος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6004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336600"/>
              </a:buClr>
              <a:buFont typeface="Wingdings" pitchFamily="2" charset="2"/>
              <a:buChar char="Ø"/>
            </a:pPr>
            <a:endParaRPr lang="el-GR" sz="2800" dirty="0" smtClean="0"/>
          </a:p>
          <a:p>
            <a:pPr>
              <a:lnSpc>
                <a:spcPct val="90000"/>
              </a:lnSpc>
              <a:buClr>
                <a:srgbClr val="336600"/>
              </a:buClr>
              <a:buFont typeface="Wingdings" pitchFamily="2" charset="2"/>
              <a:buChar char="Ø"/>
            </a:pPr>
            <a:endParaRPr lang="el-GR" sz="2800" dirty="0"/>
          </a:p>
          <a:p>
            <a:pPr>
              <a:lnSpc>
                <a:spcPct val="90000"/>
              </a:lnSpc>
              <a:buFont typeface="Arial" charset="0"/>
              <a:buNone/>
            </a:pPr>
            <a:endParaRPr lang="el-GR" sz="2800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31750" name="4 - Εικόνα" descr="ik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Ορθογώνιο"/>
          <p:cNvSpPr/>
          <p:nvPr/>
        </p:nvSpPr>
        <p:spPr>
          <a:xfrm>
            <a:off x="755576" y="2924944"/>
            <a:ext cx="7560840" cy="4183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3" indent="4763">
              <a:lnSpc>
                <a:spcPct val="80000"/>
              </a:lnSpc>
              <a:buClr>
                <a:srgbClr val="006600"/>
              </a:buClr>
            </a:pPr>
            <a:r>
              <a:rPr lang="el-GR" sz="2400" dirty="0" smtClean="0">
                <a:latin typeface="+mn-lt"/>
                <a:cs typeface="+mn-cs"/>
              </a:rPr>
              <a:t>Έλεγχος των δικαιούχων Ιδρυμάτων </a:t>
            </a:r>
            <a:r>
              <a:rPr lang="el-GR" sz="2400" u="sng" dirty="0" smtClean="0">
                <a:latin typeface="+mn-lt"/>
                <a:cs typeface="+mn-cs"/>
              </a:rPr>
              <a:t>μετά από τη λήξη </a:t>
            </a:r>
            <a:r>
              <a:rPr lang="el-GR" sz="2400" dirty="0" smtClean="0">
                <a:latin typeface="+mn-lt"/>
                <a:cs typeface="+mn-cs"/>
              </a:rPr>
              <a:t>της δράσης </a:t>
            </a:r>
          </a:p>
          <a:p>
            <a:pPr marL="381000" indent="-381000">
              <a:lnSpc>
                <a:spcPct val="80000"/>
              </a:lnSpc>
              <a:spcBef>
                <a:spcPts val="800"/>
              </a:spcBef>
              <a:buClr>
                <a:srgbClr val="006600"/>
              </a:buClr>
            </a:pPr>
            <a:r>
              <a:rPr lang="el-GR" sz="2400" b="1" dirty="0" smtClean="0">
                <a:latin typeface="+mn-lt"/>
                <a:cs typeface="+mn-cs"/>
              </a:rPr>
              <a:t>Διερευνώνται</a:t>
            </a:r>
            <a:r>
              <a:rPr lang="en-US" sz="2400" b="1" dirty="0" smtClean="0">
                <a:latin typeface="+mn-lt"/>
                <a:cs typeface="+mn-cs"/>
              </a:rPr>
              <a:t>:</a:t>
            </a:r>
          </a:p>
          <a:p>
            <a:pPr marL="381000" indent="-38100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el-GR" sz="2400" dirty="0" smtClean="0">
                <a:latin typeface="+mn-lt"/>
                <a:cs typeface="+mn-cs"/>
              </a:rPr>
              <a:t>Νομιμότητα και πληρότητα της τελευταίας υποβληθείσας Τελικής Έκθεσης </a:t>
            </a:r>
            <a:endParaRPr lang="en-US" sz="2400" dirty="0" smtClean="0">
              <a:latin typeface="+mn-lt"/>
              <a:cs typeface="+mn-cs"/>
            </a:endParaRPr>
          </a:p>
          <a:p>
            <a:pPr marL="381000" indent="-38100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el-GR" sz="2400" dirty="0" smtClean="0">
                <a:latin typeface="+mn-lt"/>
                <a:cs typeface="+mn-cs"/>
              </a:rPr>
              <a:t>Στρατηγική διεθνοποίησης του φορέα</a:t>
            </a:r>
          </a:p>
          <a:p>
            <a:pPr marL="381000" indent="-38100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el-GR" sz="2400" dirty="0" smtClean="0">
                <a:latin typeface="+mn-lt"/>
                <a:cs typeface="+mn-cs"/>
              </a:rPr>
              <a:t>Διοικητική διαχείριση</a:t>
            </a:r>
            <a:endParaRPr lang="en-US" sz="2400" dirty="0" smtClean="0">
              <a:latin typeface="+mn-lt"/>
              <a:cs typeface="+mn-cs"/>
            </a:endParaRPr>
          </a:p>
          <a:p>
            <a:pPr marL="381000" indent="-38100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el-GR" sz="2400" dirty="0" smtClean="0">
                <a:latin typeface="+mn-lt"/>
                <a:cs typeface="+mn-cs"/>
              </a:rPr>
              <a:t>Οικονομική διαχείριση</a:t>
            </a:r>
          </a:p>
          <a:p>
            <a:pPr marL="381000" indent="-38100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el-GR" sz="2400" dirty="0" smtClean="0">
                <a:latin typeface="+mn-lt"/>
                <a:cs typeface="+mn-cs"/>
              </a:rPr>
              <a:t>Λογιστική παρακολούθηση</a:t>
            </a:r>
          </a:p>
          <a:p>
            <a:pPr marL="381000" indent="-381000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ü"/>
            </a:pPr>
            <a:endParaRPr lang="el-GR" dirty="0" smtClean="0"/>
          </a:p>
          <a:p>
            <a:pPr marL="381000" indent="-381000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ü"/>
            </a:pPr>
            <a:endParaRPr lang="el-GR" dirty="0" smtClean="0"/>
          </a:p>
        </p:txBody>
      </p:sp>
      <p:pic>
        <p:nvPicPr>
          <p:cNvPr id="10" name="Picture 11" descr="αρχείο λήψης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5301208"/>
            <a:ext cx="1933590" cy="14428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endParaRPr lang="el-GR" sz="28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36867" name="2 - Υπότιτλος"/>
          <p:cNvSpPr>
            <a:spLocks noGrp="1"/>
          </p:cNvSpPr>
          <p:nvPr>
            <p:ph sz="half" idx="1"/>
          </p:nvPr>
        </p:nvSpPr>
        <p:spPr>
          <a:xfrm>
            <a:off x="468313" y="2133600"/>
            <a:ext cx="3754437" cy="3921125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None/>
            </a:pPr>
            <a:r>
              <a:rPr lang="el-GR" sz="2400" b="1" dirty="0"/>
              <a:t>   </a:t>
            </a:r>
            <a:endParaRPr lang="el-GR" sz="2400" b="1" u="sng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24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Font typeface="Arial" charset="0"/>
              <a:buNone/>
            </a:pPr>
            <a:endParaRPr lang="el-GR" sz="1000" dirty="0"/>
          </a:p>
        </p:txBody>
      </p:sp>
      <p:sp>
        <p:nvSpPr>
          <p:cNvPr id="36871" name="Rectangle 7"/>
          <p:cNvSpPr>
            <a:spLocks noGrp="1"/>
          </p:cNvSpPr>
          <p:nvPr>
            <p:ph sz="half" idx="2"/>
          </p:nvPr>
        </p:nvSpPr>
        <p:spPr>
          <a:xfrm>
            <a:off x="4140200" y="2133600"/>
            <a:ext cx="4752975" cy="3992563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el-GR" sz="2400" b="1" dirty="0"/>
              <a:t>            </a:t>
            </a:r>
            <a:endParaRPr lang="el-GR" sz="2400" b="1" u="sng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2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6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600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36869" name="4 - Εικόνα" descr="ik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7 - Διάγραμμα"/>
          <p:cNvGraphicFramePr/>
          <p:nvPr/>
        </p:nvGraphicFramePr>
        <p:xfrm>
          <a:off x="251520" y="2708920"/>
          <a:ext cx="864096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Rectangle 7"/>
          <p:cNvSpPr txBox="1">
            <a:spLocks/>
          </p:cNvSpPr>
          <p:nvPr/>
        </p:nvSpPr>
        <p:spPr>
          <a:xfrm>
            <a:off x="467544" y="1484784"/>
            <a:ext cx="8072494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algn="ctr" fontAlgn="auto">
              <a:spcAft>
                <a:spcPts val="0"/>
              </a:spcAft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lang="el-GR" sz="56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ΚΑΤΑ ΤΟΥΣ ΕΛΕΓΧΟΥΣ ΔΙΕΞΑΓΟΝΤΑΙ</a:t>
            </a:r>
            <a:r>
              <a:rPr lang="en-US" sz="56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  <a:r>
              <a:rPr lang="el-GR" sz="56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l-GR" sz="56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Arial Unicode MS" pitchFamily="34" charset="-128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Θέμα του Office">
  <a:themeElements>
    <a:clrScheme name="1_Θέμα του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Θέμα του Office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Θέμα του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1956</TotalTime>
  <Words>475</Words>
  <Application>Microsoft Office PowerPoint</Application>
  <PresentationFormat>On-screen Show (4:3)</PresentationFormat>
  <Paragraphs>142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 Unicode MS</vt:lpstr>
      <vt:lpstr>Arial</vt:lpstr>
      <vt:lpstr>Calibri</vt:lpstr>
      <vt:lpstr>Wingdings</vt:lpstr>
      <vt:lpstr>Θέμα του Office</vt:lpstr>
      <vt:lpstr>1_Θέμα του Office</vt:lpstr>
      <vt:lpstr>2_Θέμα του Office</vt:lpstr>
      <vt:lpstr>Έλεγχοι: Διαδικασίες - Ευρήματα        “Έκθεση Ελέγχου χωρίς παρατηρήσεις” Αθήνα, Εθνικό Ίδρυμα Ερευνών, 22 Οκτωβρίου 2015</vt:lpstr>
      <vt:lpstr>PowerPoint Presentation</vt:lpstr>
      <vt:lpstr>PowerPoint Presentation</vt:lpstr>
      <vt:lpstr>   ΕΛΕΓΧΟΣ  ΔΙΚΑΙΟΛΟΓΗΤΙΚΩΝ  DESK  CHECK   </vt:lpstr>
      <vt:lpstr>ΕΠΙΣΚΕΨΗ ΕΠΟΠΤΕΙΑΣ MONITORING VISIT</vt:lpstr>
      <vt:lpstr>      ΕΠΙΤΟΠΙΟΣ ΕΛΕΓΧΟΣ  ON THE SPOT CHECK DURING THE ACTION    </vt:lpstr>
      <vt:lpstr>      ΕΠΙΤΟΠΙΟΣ ΕΛΕΓΧΟΣ  ON THE SPOT CHECK AFTER THE ACTION    </vt:lpstr>
      <vt:lpstr>      ΕΛΕΓΧΟΣ ΣΥΣΤΗΜΑΤΩΝ  SYSTEMS CHECK    </vt:lpstr>
      <vt:lpstr>      </vt:lpstr>
      <vt:lpstr>        </vt:lpstr>
      <vt:lpstr>PowerPoint Presentation</vt:lpstr>
      <vt:lpstr>PowerPoint Presentation</vt:lpstr>
      <vt:lpstr>      Εάν το Ίδρυμά σας συμπεριλαμβάνεται στο δείγμα προς διενέργεια ελέγχων που απαιτούνται από την Ευρωπαϊκή Επιτροπή      </vt:lpstr>
      <vt:lpstr>PowerPoint Presentation</vt:lpstr>
      <vt:lpstr>       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maragos dimitris</dc:creator>
  <cp:lastModifiedBy>user</cp:lastModifiedBy>
  <cp:revision>227</cp:revision>
  <dcterms:created xsi:type="dcterms:W3CDTF">2013-11-21T12:12:21Z</dcterms:created>
  <dcterms:modified xsi:type="dcterms:W3CDTF">2015-10-22T05:44:23Z</dcterms:modified>
</cp:coreProperties>
</file>