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0" r:id="rId3"/>
  </p:sldMasterIdLst>
  <p:sldIdLst>
    <p:sldId id="256" r:id="rId4"/>
    <p:sldId id="259" r:id="rId5"/>
    <p:sldId id="258" r:id="rId6"/>
    <p:sldId id="260" r:id="rId7"/>
    <p:sldId id="261" r:id="rId8"/>
    <p:sldId id="263" r:id="rId9"/>
    <p:sldId id="265" r:id="rId10"/>
    <p:sldId id="266" r:id="rId11"/>
    <p:sldId id="267" r:id="rId12"/>
    <p:sldId id="269" r:id="rId13"/>
    <p:sldId id="268" r:id="rId14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ukas H. Margaritis" initials="LH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D4E2D4"/>
    <a:srgbClr val="9FBFA0"/>
    <a:srgbClr val="9CC2A5"/>
    <a:srgbClr val="336600"/>
    <a:srgbClr val="339933"/>
    <a:srgbClr val="111111"/>
    <a:srgbClr val="333300"/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595" autoAdjust="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commentAuthors" Target="commentAuthors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9-27T14:53:13.216" idx="1">
    <p:pos x="10" y="10"/>
    <p:text/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6BEC0-2C4C-4B7E-9192-3B0886F4FFAA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5BF6B-22AB-49A8-9D4D-1CC643877DF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F311B-B0EF-43C5-878F-2CE08C5A0DC3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361CF-A04A-485E-AB53-B7974945436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44F74-4425-4E19-BD39-18E992E01624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4057E-8416-4789-8F6F-E53B782DC8A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42E98-F94D-404F-BF27-2BC15CD8991A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44BFE-A480-4EF2-91AD-8BBE62E054B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A7D4B-FC21-4202-875C-B69249BC9554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9B4D31-EE2F-4736-B421-EF4FA17EF58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A2739-4FF8-4886-86B4-F05633CB1150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66BAC9-D97A-4AFF-92D1-9EB46711881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E1012-DB86-49FA-933A-F59A8410AB42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3EA54E-2D3A-458E-94C7-54F74FDB98C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E1579-2941-483E-BD9C-7D9297CE012C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4354A-13AC-470C-AD45-87E0D7D20AB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F5792-1D9A-4487-BA51-EABAE1F94BBC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2EAC05-F759-4371-909A-D76551119A1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1FB02-623A-49C0-A8B0-BC19908C5063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407FF-4C3A-4B9D-AABD-26962CF38DA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68DE8-CD3C-415E-8DE1-46C9A6AFC083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568C8-8DA2-47BA-BFFF-EB32042476F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E16B8-1324-48CB-90FF-0581AB958FE3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623EE-35D6-48FE-A97C-E93BFE5D1F1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CC2F3-3B17-403E-95C7-22F189D9D7D8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46D7E-D902-4C90-95CE-1FE827EAEA6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163C0-0761-4F39-9B0B-07A1DBC8BB39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5AB49-9CE6-4685-9A9F-501E2A0D1D6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A6DE0-2354-410A-AE6F-4544CCAFC447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86146-1962-47EC-B7B9-47349E16B2E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73469-7F27-4EF4-95BF-2C6D0E6FBE27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108DA-4B88-4842-8E8D-16B9FE43308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5703C-62FA-4AE1-B049-5F1E7E65AEAD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913431-DAA0-4E09-877E-BF71C769F83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8045E-F37D-4032-A85E-B7E5448BAAD8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46F29-0D3D-4F41-BD3E-59257F48282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8D754-EB10-488F-A54C-88C4003AA9B0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DA554-4BF1-494C-BD54-BDCD729E78A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05FA0-E340-4AD7-AB5E-EA002307CF52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F5E03-7189-4577-BD8D-3D96FB31F7A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ECA7D-2BBF-4B92-A473-2E47DF14D95F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646F6-84AB-4476-9B0B-AC23F98BEBC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B98AF-71BA-4FED-A274-810C338F5B3F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29851-CF36-491B-8AD0-33471077426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ECD9A-4014-4E36-B3A7-C6661E43A7FE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129D7-1542-421D-A881-936ED41D4CE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9C0193-5731-4007-BDA9-1B8604A44D63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09271-E6DC-4747-AFD2-496745B768B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C736F-0B82-40AD-A87E-19831B48013F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7054E-B19F-4A28-87A0-8E205A130D7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E0523-AF03-4F2B-804F-7FA90744CBCF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83786-664A-4843-A8F4-44A8878449F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2A746-8EDD-4AFE-A72C-E25C236E572D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69FAB-962D-4012-B996-D68B9A31C21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7D41E9-A11D-430E-BBD1-463ABE9EB7BE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8E2A76-6AB6-47D2-A377-AE7FD7E98FE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EB0A4-C2CF-4196-8EBA-10C065225E40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E67ED-DC01-4658-BE64-5D5CDEF53FA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44F19-B244-4EFE-A0EF-5424FEDBCADF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9D55F-36D1-4FB1-A7DB-46FD2650F59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483AC-CCA0-4C30-A9EE-A9A841EB9E30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CE9CF-0177-4B92-86D4-BD372D59309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EAA2F-3E58-4552-8827-6E738301D3AA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409A5-35E8-4B1B-922D-4F72215B775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88007-93EB-4D0A-83FB-FB87C40B36AA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DB48C-A648-4131-BDCB-81646DD2244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A5C3B-3463-4D45-8A71-B55E87163903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56B6B-0B98-4FF9-B0F8-58D33D0E0D1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5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D2C573D-0A9F-4FE9-81A4-0A8AE5426BBE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35462E-394B-4502-99F1-354AF5C5F39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5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του τίτλου</a:t>
            </a:r>
          </a:p>
        </p:txBody>
      </p:sp>
      <p:sp>
        <p:nvSpPr>
          <p:cNvPr id="13315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B2BCDC2-FE50-4E48-AB99-E766171E68E3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06F890D-51BB-4CE8-9967-2BC5DE75FF1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alphaModFix amt="53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του τίτλου</a:t>
            </a:r>
          </a:p>
        </p:txBody>
      </p:sp>
      <p:sp>
        <p:nvSpPr>
          <p:cNvPr id="30723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BEFD78-6016-4CDC-8FE0-FE959E576D96}" type="datetimeFigureOut">
              <a:rPr lang="el-GR"/>
              <a:pPr>
                <a:defRPr/>
              </a:pPr>
              <a:t>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914F5F6-A3A5-4683-AE11-8C113DD063A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4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comments" Target="../comments/comment1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l-GR" sz="3600" b="1" dirty="0" smtClean="0"/>
              <a:t>ΟΙ ΕΛΕΓΧΟΙ ΣΤΟ ΠΡΟΓΡΑΜΜΑ </a:t>
            </a:r>
            <a:r>
              <a:rPr lang="en-US" sz="3600" b="1" dirty="0" smtClean="0"/>
              <a:t>ERASMUS+</a:t>
            </a:r>
            <a:r>
              <a:rPr lang="en-US" sz="4000" b="1" dirty="0" smtClean="0">
                <a:latin typeface="Arial" charset="0"/>
              </a:rPr>
              <a:t/>
            </a:r>
            <a:br>
              <a:rPr lang="en-US" sz="4000" b="1" dirty="0" smtClean="0">
                <a:latin typeface="Arial" charset="0"/>
              </a:rPr>
            </a:br>
            <a:r>
              <a:rPr lang="en-US" sz="2800" b="1" dirty="0" smtClean="0">
                <a:solidFill>
                  <a:srgbClr val="333300"/>
                </a:solidFill>
              </a:rPr>
              <a:t>KA1 </a:t>
            </a:r>
            <a:r>
              <a:rPr lang="el-GR" sz="2800" b="1" dirty="0" smtClean="0">
                <a:solidFill>
                  <a:srgbClr val="333300"/>
                </a:solidFill>
              </a:rPr>
              <a:t>ΕΠΑΓΓΕΛΜΑΤΙΚΗ ΕΚΠΑΙΔΕΥΣΗ ΚΑΙ ΚΑΤΑΡΤΙΣΗ</a:t>
            </a:r>
          </a:p>
        </p:txBody>
      </p:sp>
      <p:sp>
        <p:nvSpPr>
          <p:cNvPr id="2560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4857760"/>
            <a:ext cx="6400800" cy="1357322"/>
          </a:xfrm>
        </p:spPr>
        <p:txBody>
          <a:bodyPr/>
          <a:lstStyle/>
          <a:p>
            <a:pPr eaLnBrk="1" hangingPunct="1"/>
            <a:r>
              <a:rPr lang="el-GR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Ιωάννα Αναγνωστοπούλου</a:t>
            </a:r>
            <a:endParaRPr lang="en-US" dirty="0" smtClean="0">
              <a:solidFill>
                <a:srgbClr val="8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/>
            <a:r>
              <a:rPr lang="el-GR" sz="28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Υπεύθυνη Σχεδίων ΚΑ1/ΕΕΚ</a:t>
            </a:r>
            <a:endParaRPr lang="en-US" sz="2800" dirty="0" smtClean="0">
              <a:solidFill>
                <a:srgbClr val="8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/>
            <a:endParaRPr lang="el-GR" dirty="0" smtClean="0">
              <a:solidFill>
                <a:srgbClr val="8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pic>
        <p:nvPicPr>
          <p:cNvPr id="25605" name="4 - Εικόνα" descr="iky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6" name="4 - Εικόνα" descr="EU flag-Erasmus+_vect_P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 descr="C:\Program Files\Microsoft Office\MEDIA\OFFICE12\Lines\BD21495_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000504"/>
            <a:ext cx="9144000" cy="64294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42910" y="2143116"/>
            <a:ext cx="7772400" cy="3857652"/>
          </a:xfrm>
          <a:ln w="34925">
            <a:solidFill>
              <a:srgbClr val="0066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r>
              <a:rPr lang="el-GR" sz="3600" dirty="0" smtClean="0"/>
              <a:t>Η Εθνική Μονάδα διατηρεί το δικαίωμα να διενεργήσει επιπλέον και </a:t>
            </a:r>
            <a:r>
              <a:rPr lang="el-GR" sz="3600" dirty="0" err="1" smtClean="0"/>
              <a:t>στοχευμένους</a:t>
            </a:r>
            <a:r>
              <a:rPr lang="el-GR" sz="3600" dirty="0" smtClean="0"/>
              <a:t> ελέγχους ή να ζητήσει μεμονωμένα δικαιολογητικά ανά πάσα στιγμή, βάσει εκτίμησης κινδύνου</a:t>
            </a:r>
            <a:endParaRPr lang="el-GR" sz="3600" dirty="0"/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pic>
        <p:nvPicPr>
          <p:cNvPr id="5" name="4 - Εικόνα" descr="EU flag-Erasmus+_vect_PO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4 - Εικόνα" descr="iky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Rectangle 7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 sz="2000"/>
              <a:t/>
            </a:r>
            <a:br>
              <a:rPr lang="el-GR" sz="2000"/>
            </a:br>
            <a:r>
              <a:rPr lang="el-GR" sz="2000"/>
              <a:t/>
            </a:r>
            <a:br>
              <a:rPr lang="el-GR" sz="2000"/>
            </a:br>
            <a:r>
              <a:rPr lang="el-GR" sz="2000"/>
              <a:t/>
            </a:r>
            <a:br>
              <a:rPr lang="el-GR" sz="2000"/>
            </a:br>
            <a:r>
              <a:rPr lang="el-GR" sz="2000"/>
              <a:t/>
            </a:r>
            <a:br>
              <a:rPr lang="el-GR" sz="2000"/>
            </a:br>
            <a:r>
              <a:rPr lang="el-GR" sz="2000"/>
              <a:t/>
            </a:r>
            <a:br>
              <a:rPr lang="el-GR" sz="2000"/>
            </a:br>
            <a:r>
              <a:rPr lang="el-GR" sz="2000"/>
              <a:t/>
            </a:r>
            <a:br>
              <a:rPr lang="el-GR" sz="2000"/>
            </a:br>
            <a:r>
              <a:rPr lang="el-GR" sz="2000"/>
              <a:t/>
            </a:r>
            <a:br>
              <a:rPr lang="el-GR" sz="2000"/>
            </a:br>
            <a:r>
              <a:rPr lang="el-GR" sz="2000"/>
              <a:t/>
            </a:r>
            <a:br>
              <a:rPr lang="el-GR" sz="2000"/>
            </a:br>
            <a:endParaRPr lang="el-GR" sz="2800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50179" name="2 - Υπότιτλος"/>
          <p:cNvSpPr>
            <a:spLocks noGrp="1"/>
          </p:cNvSpPr>
          <p:nvPr>
            <p:ph type="body" sz="half" idx="1"/>
          </p:nvPr>
        </p:nvSpPr>
        <p:spPr>
          <a:xfrm>
            <a:off x="714348" y="1857364"/>
            <a:ext cx="4000528" cy="4357718"/>
          </a:xfrm>
          <a:solidFill>
            <a:srgbClr val="D4E2D4"/>
          </a:solidFill>
          <a:effectLst>
            <a:glow rad="139700">
              <a:srgbClr val="9CC2A5">
                <a:alpha val="40000"/>
              </a:srgbClr>
            </a:glow>
            <a:softEdge rad="12700"/>
          </a:effectLst>
        </p:spPr>
        <p:txBody>
          <a:bodyPr/>
          <a:lstStyle/>
          <a:p>
            <a:pPr marL="381000" indent="-381000">
              <a:buClr>
                <a:srgbClr val="006600"/>
              </a:buClr>
              <a:buFont typeface="Wingdings" pitchFamily="2" charset="2"/>
              <a:buNone/>
            </a:pPr>
            <a:r>
              <a:rPr lang="el-GR" sz="5400" b="1" dirty="0"/>
              <a:t>  </a:t>
            </a:r>
          </a:p>
          <a:p>
            <a:pPr marL="381000" indent="-381000">
              <a:buClr>
                <a:srgbClr val="006600"/>
              </a:buClr>
              <a:buFont typeface="Wingdings" pitchFamily="2" charset="2"/>
              <a:buNone/>
            </a:pPr>
            <a:r>
              <a:rPr lang="el-GR" sz="2000" b="1" dirty="0"/>
              <a:t>     </a:t>
            </a:r>
            <a:endParaRPr lang="el-GR" sz="2400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sz="2400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sz="2800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sz="2800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sz="2800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sz="2800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sz="2800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sz="2800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sz="2800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sz="2800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sz="2800" dirty="0"/>
          </a:p>
          <a:p>
            <a:pPr marL="381000" indent="-381000">
              <a:buFont typeface="Arial" charset="0"/>
              <a:buNone/>
            </a:pPr>
            <a:endParaRPr lang="el-GR" sz="2800" dirty="0"/>
          </a:p>
        </p:txBody>
      </p:sp>
      <p:pic>
        <p:nvPicPr>
          <p:cNvPr id="50184" name="Picture 8" descr="bigstock--D-Man-And-Support-Signpost-37773439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548313" y="1844675"/>
            <a:ext cx="2665412" cy="4343400"/>
          </a:xfrm>
        </p:spPr>
      </p:pic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pic>
        <p:nvPicPr>
          <p:cNvPr id="50181" name="4 - Εικόνα" descr="iky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2" name="4 - Εικόνα" descr="EU flag-Erasmus+_vect_POS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86" name="Rectangle 10"/>
          <p:cNvSpPr>
            <a:spLocks noChangeArrowheads="1"/>
          </p:cNvSpPr>
          <p:nvPr/>
        </p:nvSpPr>
        <p:spPr bwMode="auto">
          <a:xfrm>
            <a:off x="1042988" y="2000240"/>
            <a:ext cx="3743325" cy="467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l-GR" dirty="0">
              <a:latin typeface="Century Gothic" pitchFamily="34" charset="0"/>
              <a:cs typeface="Times New Roman" pitchFamily="18" charset="0"/>
            </a:endParaRPr>
          </a:p>
          <a:p>
            <a:r>
              <a:rPr lang="el-GR" sz="2800" dirty="0" smtClean="0">
                <a:latin typeface="Arial Unicode MS" pitchFamily="34" charset="-128"/>
                <a:cs typeface="Times New Roman" pitchFamily="18" charset="0"/>
              </a:rPr>
              <a:t>Τα </a:t>
            </a:r>
            <a:r>
              <a:rPr lang="el-GR" sz="2800" dirty="0">
                <a:latin typeface="Arial Unicode MS" pitchFamily="34" charset="-128"/>
                <a:cs typeface="Times New Roman" pitchFamily="18" charset="0"/>
              </a:rPr>
              <a:t>στελέχη της Εθνικής Μονάδας </a:t>
            </a:r>
            <a:r>
              <a:rPr lang="el-GR" sz="2800" dirty="0" smtClean="0">
                <a:latin typeface="Arial Unicode MS" pitchFamily="34" charset="-128"/>
                <a:cs typeface="Times New Roman" pitchFamily="18" charset="0"/>
              </a:rPr>
              <a:t>βρίσκονται </a:t>
            </a:r>
            <a:r>
              <a:rPr lang="el-GR" sz="2800" dirty="0">
                <a:latin typeface="Arial Unicode MS" pitchFamily="34" charset="-128"/>
                <a:cs typeface="Times New Roman" pitchFamily="18" charset="0"/>
              </a:rPr>
              <a:t>κοντά σας για να σας παρέχουν διευκρινήσεις σε απορίες που σχετίζονται με τη διεξαγωγή ελέγχων</a:t>
            </a:r>
            <a:r>
              <a:rPr lang="el-GR" sz="2800" dirty="0">
                <a:latin typeface="Arial Unicode MS" pitchFamily="34" charset="-128"/>
              </a:rPr>
              <a:t> </a:t>
            </a:r>
          </a:p>
          <a:p>
            <a:endParaRPr lang="el-GR" sz="2800" dirty="0">
              <a:latin typeface="Arial Unicode MS" pitchFamily="34" charset="-128"/>
            </a:endParaRPr>
          </a:p>
          <a:p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l-GR" smtClean="0"/>
          </a:p>
        </p:txBody>
      </p:sp>
      <p:sp>
        <p:nvSpPr>
          <p:cNvPr id="3" name="2 - Υπότιτλος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l-GR" dirty="0" smtClean="0"/>
              <a:t>    </a:t>
            </a:r>
            <a:r>
              <a:rPr lang="el-GR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Κατά τον κύκλο ζωής ενός έργου πραγματοποιούνται έλεγχοι με σκοπό την ορθή υλοποίηση των εγκεκριμένων σχεδίων.</a:t>
            </a:r>
          </a:p>
          <a:p>
            <a:pPr eaLnBrk="1" hangingPunct="1">
              <a:buClr>
                <a:srgbClr val="333300"/>
              </a:buClr>
              <a:buFont typeface="Wingdings" pitchFamily="2" charset="2"/>
              <a:buNone/>
            </a:pPr>
            <a:r>
              <a:rPr lang="el-GR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Διεξάγονται κατά τη διάρκεια υλοποίησης των επιμέρους δράσεων του σχεδίου ή μετά την ολοκλήρωσή τους.</a:t>
            </a:r>
          </a:p>
          <a:p>
            <a:pPr eaLnBrk="1" hangingPunct="1">
              <a:buClr>
                <a:srgbClr val="333300"/>
              </a:buClr>
              <a:buFont typeface="Wingdings" pitchFamily="2" charset="2"/>
              <a:buNone/>
            </a:pPr>
            <a:r>
              <a:rPr lang="el-GR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Σκοπός τους είναι η διαπίστωση και η εξακρίβωση του «πραγματικού γεγονότος» που έλαβε χώρα.</a:t>
            </a:r>
            <a:r>
              <a:rPr lang="el-GR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eaLnBrk="1" hangingPunct="1">
              <a:buClr>
                <a:srgbClr val="333300"/>
              </a:buClr>
              <a:buFont typeface="Wingdings" pitchFamily="2" charset="2"/>
              <a:buNone/>
            </a:pPr>
            <a:r>
              <a:rPr lang="el-GR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   </a:t>
            </a:r>
            <a:r>
              <a:rPr lang="el-GR" sz="28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Είναι δειγματοληπτικοί έλεγχοι</a:t>
            </a:r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pic>
        <p:nvPicPr>
          <p:cNvPr id="26629" name="4 - Εικόνα" descr="iky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4 - Εικόνα" descr="EU flag-Erasmus+_vect_P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3" name="Picture 9" descr="BD15060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825" y="4437063"/>
            <a:ext cx="360363" cy="360362"/>
          </a:xfrm>
          <a:prstGeom prst="rect">
            <a:avLst/>
          </a:prstGeom>
          <a:noFill/>
        </p:spPr>
      </p:pic>
      <p:pic>
        <p:nvPicPr>
          <p:cNvPr id="26634" name="Picture 10" descr="BD15060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2547" y="3071810"/>
            <a:ext cx="360363" cy="360362"/>
          </a:xfrm>
          <a:prstGeom prst="rect">
            <a:avLst/>
          </a:prstGeom>
          <a:noFill/>
        </p:spPr>
      </p:pic>
      <p:pic>
        <p:nvPicPr>
          <p:cNvPr id="9" name="Picture 9" descr="BD15060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20" y="5500702"/>
            <a:ext cx="360363" cy="3603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- Τίτλος"/>
          <p:cNvSpPr>
            <a:spLocks noGrp="1"/>
          </p:cNvSpPr>
          <p:nvPr>
            <p:ph type="title"/>
          </p:nvPr>
        </p:nvSpPr>
        <p:spPr>
          <a:xfrm>
            <a:off x="571472" y="1714488"/>
            <a:ext cx="8086724" cy="1143008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eaLnBrk="1" hangingPunct="1"/>
            <a:r>
              <a:rPr lang="el-GR" sz="2800" dirty="0" smtClean="0">
                <a:solidFill>
                  <a:schemeClr val="bg1"/>
                </a:solidFill>
                <a:latin typeface="Arial Unicode MS" pitchFamily="34" charset="-128"/>
              </a:rPr>
              <a:t/>
            </a:r>
            <a:br>
              <a:rPr lang="el-GR" sz="2800" dirty="0" smtClean="0">
                <a:solidFill>
                  <a:schemeClr val="bg1"/>
                </a:solidFill>
                <a:latin typeface="Arial Unicode MS" pitchFamily="34" charset="-128"/>
              </a:rPr>
            </a:br>
            <a:r>
              <a:rPr lang="en-US" sz="2800" b="1" dirty="0" smtClean="0">
                <a:solidFill>
                  <a:schemeClr val="bg1"/>
                </a:solidFill>
                <a:latin typeface="Arial Unicode MS" pitchFamily="34" charset="-128"/>
              </a:rPr>
              <a:t>DESK CHECK</a:t>
            </a:r>
            <a:r>
              <a:rPr lang="el-GR" sz="2800" b="1" dirty="0" smtClean="0">
                <a:solidFill>
                  <a:schemeClr val="bg1"/>
                </a:solidFill>
                <a:latin typeface="Arial" charset="0"/>
              </a:rPr>
              <a:t/>
            </a:r>
            <a:br>
              <a:rPr lang="el-GR" sz="2800" b="1" dirty="0" smtClean="0">
                <a:solidFill>
                  <a:schemeClr val="bg1"/>
                </a:solidFill>
                <a:latin typeface="Arial" charset="0"/>
              </a:rPr>
            </a:br>
            <a:r>
              <a:rPr lang="el-GR" sz="28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l-GR" sz="2800" b="1" dirty="0" smtClean="0">
                <a:solidFill>
                  <a:schemeClr val="bg1"/>
                </a:solidFill>
                <a:latin typeface="Arial Unicode MS" pitchFamily="34" charset="-128"/>
              </a:rPr>
              <a:t>ΕΛΕΓΧΟΣ</a:t>
            </a:r>
            <a:r>
              <a:rPr lang="el-GR" sz="2800" b="1" dirty="0" smtClean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l-GR" sz="2800" b="1" dirty="0" smtClean="0">
                <a:solidFill>
                  <a:schemeClr val="bg1"/>
                </a:solidFill>
                <a:latin typeface="Arial Unicode MS" pitchFamily="34" charset="-128"/>
              </a:rPr>
              <a:t>ΔΙΚΑΙΟΛΟΓΗΤΙΚΩΝ</a:t>
            </a:r>
            <a:r>
              <a:rPr lang="el-GR" sz="2800" dirty="0" smtClean="0">
                <a:solidFill>
                  <a:srgbClr val="800000"/>
                </a:solidFill>
                <a:latin typeface="Arial Unicode MS" pitchFamily="34" charset="-128"/>
              </a:rPr>
              <a:t/>
            </a:r>
            <a:br>
              <a:rPr lang="el-GR" sz="2800" dirty="0" smtClean="0">
                <a:solidFill>
                  <a:srgbClr val="800000"/>
                </a:solidFill>
                <a:latin typeface="Arial Unicode MS" pitchFamily="34" charset="-128"/>
              </a:rPr>
            </a:br>
            <a:endParaRPr lang="el-GR" sz="2800" b="1" dirty="0" smtClean="0"/>
          </a:p>
        </p:txBody>
      </p:sp>
      <p:sp>
        <p:nvSpPr>
          <p:cNvPr id="27651" name="2 - Υπότιτλος"/>
          <p:cNvSpPr>
            <a:spLocks noGrp="1"/>
          </p:cNvSpPr>
          <p:nvPr>
            <p:ph type="body" idx="1"/>
          </p:nvPr>
        </p:nvSpPr>
        <p:spPr>
          <a:xfrm>
            <a:off x="457200" y="3214686"/>
            <a:ext cx="8229600" cy="2911477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l-GR" dirty="0" smtClean="0"/>
              <a:t>Ενδελεχής έλεγχος δικαιολογητικών που διενεργείται</a:t>
            </a:r>
            <a:r>
              <a:rPr lang="en-US" dirty="0" smtClean="0"/>
              <a:t>:</a:t>
            </a:r>
            <a:endParaRPr lang="el-GR" dirty="0" smtClean="0"/>
          </a:p>
          <a:p>
            <a:pPr eaLnBrk="1" hangingPunct="1">
              <a:buClr>
                <a:srgbClr val="006600"/>
              </a:buClr>
              <a:buFont typeface="Wingdings" pitchFamily="2" charset="2"/>
              <a:buChar char="Ø"/>
            </a:pPr>
            <a:r>
              <a:rPr lang="el-GR" dirty="0" smtClean="0">
                <a:solidFill>
                  <a:srgbClr val="111111"/>
                </a:solidFill>
              </a:rPr>
              <a:t> στις εγκαταστάσεις της Εθνικής Μονάδας</a:t>
            </a:r>
            <a:r>
              <a:rPr lang="el-GR" dirty="0" smtClean="0"/>
              <a:t>,</a:t>
            </a:r>
            <a:endParaRPr lang="en-US" dirty="0" smtClean="0"/>
          </a:p>
          <a:p>
            <a:pPr eaLnBrk="1" hangingPunct="1">
              <a:buClr>
                <a:srgbClr val="006600"/>
              </a:buClr>
              <a:buFont typeface="Wingdings" pitchFamily="2" charset="2"/>
              <a:buChar char="Ø"/>
            </a:pPr>
            <a:r>
              <a:rPr lang="el-GR" dirty="0" smtClean="0"/>
              <a:t> συνήθως κατά το στάδιο της Τελικής   Έκθεσης ή μετά το στάδιο αυτό.</a:t>
            </a:r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pic>
        <p:nvPicPr>
          <p:cNvPr id="27653" name="4 - Εικόνα" descr="iky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4" name="4 - Εικόνα" descr="EU flag-Erasmus+_vect_P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Rectangle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94000"/>
          </a:xfrm>
        </p:spPr>
        <p:txBody>
          <a:bodyPr/>
          <a:lstStyle/>
          <a:p>
            <a:pPr eaLnBrk="1" hangingPunct="1">
              <a:defRPr/>
            </a:pPr>
            <a:r>
              <a:rPr lang="el-GR" sz="2000"/>
              <a:t/>
            </a:r>
            <a:br>
              <a:rPr lang="el-GR" sz="2000"/>
            </a:br>
            <a:r>
              <a:rPr lang="el-GR" sz="2000"/>
              <a:t/>
            </a:r>
            <a:br>
              <a:rPr lang="el-GR" sz="2000"/>
            </a:br>
            <a:r>
              <a:rPr lang="el-GR" sz="2000"/>
              <a:t/>
            </a:r>
            <a:br>
              <a:rPr lang="el-GR" sz="2000"/>
            </a:br>
            <a:r>
              <a:rPr lang="el-GR" sz="2000"/>
              <a:t/>
            </a:r>
            <a:br>
              <a:rPr lang="el-GR" sz="2000"/>
            </a:br>
            <a:r>
              <a:rPr lang="el-GR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Πρόκειται για μια περισσότερο εις βάθος αξιολόγηση της Τελικής Έκθεσης.</a:t>
            </a:r>
            <a:r>
              <a:rPr lang="el-GR" sz="2800"/>
              <a:t> </a:t>
            </a:r>
            <a:br>
              <a:rPr lang="el-GR" sz="2800"/>
            </a:br>
            <a:r>
              <a:rPr lang="el-GR" sz="2800" u="sng">
                <a:solidFill>
                  <a:srgbClr val="800000"/>
                </a:solidFill>
              </a:rPr>
              <a:t>Επιπλέον δικαιολογητικά που απαιτούνται</a:t>
            </a:r>
            <a:r>
              <a:rPr lang="en-US" sz="2800" u="sng">
                <a:solidFill>
                  <a:srgbClr val="800000"/>
                </a:solidFill>
              </a:rPr>
              <a:t>:</a:t>
            </a:r>
            <a:endParaRPr lang="el-GR" sz="2800" u="sng">
              <a:solidFill>
                <a:srgbClr val="800000"/>
              </a:solidFill>
            </a:endParaRPr>
          </a:p>
        </p:txBody>
      </p:sp>
      <p:sp>
        <p:nvSpPr>
          <p:cNvPr id="28675" name="2 - Υπότιτλος"/>
          <p:cNvSpPr>
            <a:spLocks noGrp="1"/>
          </p:cNvSpPr>
          <p:nvPr>
            <p:ph type="body" sz="half" idx="1"/>
          </p:nvPr>
        </p:nvSpPr>
        <p:spPr>
          <a:xfrm>
            <a:off x="457200" y="3068638"/>
            <a:ext cx="4038600" cy="30575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336600"/>
              </a:buClr>
              <a:buFont typeface="Wingdings" pitchFamily="2" charset="2"/>
              <a:buChar char="Ø"/>
            </a:pPr>
            <a:r>
              <a:rPr lang="el-GR" sz="2400" dirty="0" smtClean="0"/>
              <a:t>ηλεκτρονική επικοινωνία</a:t>
            </a:r>
            <a:r>
              <a:rPr lang="en-US" sz="2400" dirty="0" smtClean="0"/>
              <a:t> </a:t>
            </a:r>
            <a:r>
              <a:rPr lang="el-GR" sz="2400" dirty="0" smtClean="0"/>
              <a:t>του φορέα σας με τον φορέα υποδοχής</a:t>
            </a:r>
          </a:p>
          <a:p>
            <a:pPr eaLnBrk="1" hangingPunct="1">
              <a:lnSpc>
                <a:spcPct val="90000"/>
              </a:lnSpc>
              <a:buClr>
                <a:srgbClr val="336600"/>
              </a:buClr>
              <a:buFont typeface="Wingdings" pitchFamily="2" charset="2"/>
              <a:buChar char="Ø"/>
            </a:pPr>
            <a:r>
              <a:rPr lang="el-GR" sz="2400" dirty="0" smtClean="0"/>
              <a:t>το πρακτικό επιλογής συμμετεχόντων συλλόγου διδασκόντων (για σχολικές μονάδες)</a:t>
            </a:r>
          </a:p>
          <a:p>
            <a:pPr eaLnBrk="1" hangingPunct="1">
              <a:lnSpc>
                <a:spcPct val="90000"/>
              </a:lnSpc>
            </a:pPr>
            <a:endParaRPr lang="el-GR" sz="2400" dirty="0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el-GR" sz="2400" dirty="0" smtClean="0"/>
          </a:p>
        </p:txBody>
      </p:sp>
      <p:sp>
        <p:nvSpPr>
          <p:cNvPr id="28676" name="Rectangle 8"/>
          <p:cNvSpPr>
            <a:spLocks noGrp="1"/>
          </p:cNvSpPr>
          <p:nvPr>
            <p:ph type="body" sz="half" idx="2"/>
          </p:nvPr>
        </p:nvSpPr>
        <p:spPr>
          <a:xfrm>
            <a:off x="4648200" y="3068638"/>
            <a:ext cx="4038600" cy="30575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Ø"/>
            </a:pPr>
            <a:r>
              <a:rPr lang="el-GR" sz="2400" dirty="0" smtClean="0"/>
              <a:t>το έγγραφο ή τη βεβαίωση απόδειξης επαγγελματικού προφίλ των συμμετεχόντων (για προσωπικό από επιχειρήσεις, ενώσεις, σωματεία, επιμελητήρια κλπ )</a:t>
            </a:r>
          </a:p>
          <a:p>
            <a:pPr eaLnBrk="1" hangingPunct="1"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Ø"/>
            </a:pPr>
            <a:r>
              <a:rPr lang="el-GR" sz="2400" dirty="0" smtClean="0"/>
              <a:t>υλικό διάδοσης </a:t>
            </a:r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pic>
        <p:nvPicPr>
          <p:cNvPr id="28678" name="4 - Εικόνα" descr="iky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9" name="4 - Εικόνα" descr="EU flag-Erasmus+_vect_P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Rectangle 7"/>
          <p:cNvSpPr>
            <a:spLocks noGrp="1"/>
          </p:cNvSpPr>
          <p:nvPr>
            <p:ph type="title" idx="4294967295"/>
          </p:nvPr>
        </p:nvSpPr>
        <p:spPr>
          <a:xfrm>
            <a:off x="571472" y="1643050"/>
            <a:ext cx="8072494" cy="114300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n-US" sz="2000" dirty="0" smtClean="0"/>
              <a:t> </a:t>
            </a:r>
            <a:r>
              <a:rPr lang="el-GR" sz="2000" dirty="0" smtClean="0"/>
              <a:t/>
            </a:r>
            <a:br>
              <a:rPr lang="el-GR" sz="2000" dirty="0" smtClean="0"/>
            </a:br>
            <a:r>
              <a:rPr lang="el-GR" sz="2000" dirty="0" smtClean="0"/>
              <a:t/>
            </a:r>
            <a:br>
              <a:rPr lang="el-GR" sz="2000" dirty="0" smtClean="0"/>
            </a:br>
            <a:r>
              <a:rPr lang="el-GR" sz="2000" dirty="0" smtClean="0"/>
              <a:t/>
            </a:r>
            <a:br>
              <a:rPr lang="el-GR" sz="2000" dirty="0" smtClean="0"/>
            </a:br>
            <a:r>
              <a:rPr lang="en-US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ON THE SPOT CHECK</a:t>
            </a:r>
            <a:br>
              <a:rPr lang="en-US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en-US" sz="28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ΕΠΙΤΟΠΙΟΣ ΕΛΕΓΧΟΣ </a:t>
            </a: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n-US" sz="2000" dirty="0" smtClean="0">
                <a:solidFill>
                  <a:srgbClr val="800000"/>
                </a:solidFill>
                <a:latin typeface="Arial Unicode MS" pitchFamily="34" charset="-128"/>
              </a:rPr>
              <a:t> </a:t>
            </a: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endParaRPr lang="el-GR" sz="3200" dirty="0">
              <a:solidFill>
                <a:srgbClr val="800000"/>
              </a:solidFill>
              <a:latin typeface="Arial Unicode MS" pitchFamily="34" charset="-128"/>
            </a:endParaRPr>
          </a:p>
        </p:txBody>
      </p:sp>
      <p:sp>
        <p:nvSpPr>
          <p:cNvPr id="31747" name="2 - Υπότιτλος"/>
          <p:cNvSpPr>
            <a:spLocks noGrp="1"/>
          </p:cNvSpPr>
          <p:nvPr>
            <p:ph type="body" idx="1"/>
          </p:nvPr>
        </p:nvSpPr>
        <p:spPr>
          <a:xfrm>
            <a:off x="457200" y="3286124"/>
            <a:ext cx="8229600" cy="2840039"/>
          </a:xfrm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el-GR" sz="2800" dirty="0"/>
              <a:t>Πρόκειται για έλεγχο που διενεργείται</a:t>
            </a:r>
            <a:r>
              <a:rPr lang="en-US" sz="2800" dirty="0"/>
              <a:t>:</a:t>
            </a:r>
          </a:p>
          <a:p>
            <a:pPr>
              <a:lnSpc>
                <a:spcPct val="90000"/>
              </a:lnSpc>
              <a:buClr>
                <a:srgbClr val="336600"/>
              </a:buClr>
              <a:buFont typeface="Wingdings" pitchFamily="2" charset="2"/>
              <a:buChar char="Ø"/>
            </a:pPr>
            <a:r>
              <a:rPr lang="el-GR" sz="2800" dirty="0"/>
              <a:t>στις εγκαταστάσεις του δικαιούχου φορέα</a:t>
            </a:r>
            <a:endParaRPr lang="en-US" sz="2800" dirty="0"/>
          </a:p>
          <a:p>
            <a:pPr>
              <a:lnSpc>
                <a:spcPct val="90000"/>
              </a:lnSpc>
              <a:buClr>
                <a:srgbClr val="336600"/>
              </a:buClr>
              <a:buFont typeface="Wingdings" pitchFamily="2" charset="2"/>
              <a:buChar char="Ø"/>
            </a:pPr>
            <a:r>
              <a:rPr lang="el-GR" sz="2800" u="sng" dirty="0"/>
              <a:t>κατά τη διάρκεια</a:t>
            </a:r>
            <a:r>
              <a:rPr lang="el-GR" sz="2800" dirty="0"/>
              <a:t> της υλοποίησης του σχεδίου</a:t>
            </a:r>
            <a:endParaRPr lang="en-US" sz="2800" dirty="0"/>
          </a:p>
          <a:p>
            <a:pPr>
              <a:lnSpc>
                <a:spcPct val="90000"/>
              </a:lnSpc>
              <a:buClr>
                <a:srgbClr val="336600"/>
              </a:buClr>
              <a:buFont typeface="Wingdings" pitchFamily="2" charset="2"/>
              <a:buChar char="Ø"/>
            </a:pPr>
            <a:r>
              <a:rPr lang="el-GR" sz="2800" dirty="0"/>
              <a:t>οπωσδήποτε </a:t>
            </a:r>
            <a:r>
              <a:rPr lang="el-GR" sz="2800" u="sng" dirty="0"/>
              <a:t>πριν</a:t>
            </a:r>
            <a:r>
              <a:rPr lang="el-GR" sz="2800" dirty="0"/>
              <a:t> την υποβολή της Τελικής Έκθεσης</a:t>
            </a:r>
          </a:p>
          <a:p>
            <a:pPr>
              <a:lnSpc>
                <a:spcPct val="90000"/>
              </a:lnSpc>
              <a:buClr>
                <a:srgbClr val="336600"/>
              </a:buClr>
              <a:buFont typeface="Wingdings" pitchFamily="2" charset="2"/>
              <a:buChar char="Ø"/>
            </a:pPr>
            <a:r>
              <a:rPr lang="el-GR" sz="2800" dirty="0"/>
              <a:t>προκειμένου να διαπιστωθούν τα «πραγματικά γεγονότα»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el-GR" sz="2800" dirty="0"/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pic>
        <p:nvPicPr>
          <p:cNvPr id="31750" name="4 - Εικόνα" descr="iky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1" name="4 - Εικόνα" descr="EU flag-Erasmus+_vect_P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Rectangle 7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800" dirty="0">
                <a:solidFill>
                  <a:srgbClr val="800000"/>
                </a:solidFill>
                <a:latin typeface="Arial" charset="0"/>
              </a:rPr>
              <a:t>Κατά τον επιτόπιο</a:t>
            </a:r>
            <a:r>
              <a:rPr lang="el-GR" sz="2800" dirty="0">
                <a:solidFill>
                  <a:srgbClr val="800000"/>
                </a:solidFill>
                <a:latin typeface="Arial Unicode MS" pitchFamily="34" charset="-128"/>
              </a:rPr>
              <a:t> </a:t>
            </a:r>
            <a:r>
              <a:rPr lang="el-GR" sz="2800" dirty="0">
                <a:solidFill>
                  <a:srgbClr val="800000"/>
                </a:solidFill>
                <a:latin typeface="Arial" charset="0"/>
              </a:rPr>
              <a:t>έλεγχο διεξάγεται</a:t>
            </a:r>
            <a:r>
              <a:rPr lang="en-US" sz="2800" dirty="0">
                <a:solidFill>
                  <a:srgbClr val="800000"/>
                </a:solidFill>
                <a:latin typeface="Arial" charset="0"/>
              </a:rPr>
              <a:t>:</a:t>
            </a:r>
            <a:endParaRPr lang="el-GR" sz="2800" dirty="0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36867" name="2 - Υπότιτλος"/>
          <p:cNvSpPr>
            <a:spLocks noGrp="1"/>
          </p:cNvSpPr>
          <p:nvPr>
            <p:ph type="body" sz="half" idx="1"/>
          </p:nvPr>
        </p:nvSpPr>
        <p:spPr>
          <a:xfrm>
            <a:off x="468313" y="2133600"/>
            <a:ext cx="3754437" cy="3921125"/>
          </a:xfrm>
        </p:spPr>
        <p:txBody>
          <a:bodyPr/>
          <a:lstStyle/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None/>
            </a:pPr>
            <a:r>
              <a:rPr lang="el-GR" sz="2400" b="1" dirty="0"/>
              <a:t>   </a:t>
            </a:r>
            <a:r>
              <a:rPr lang="el-GR" sz="2400" b="1" u="sng" dirty="0"/>
              <a:t>Οικονομικός Έλεγχος</a:t>
            </a:r>
          </a:p>
          <a:p>
            <a:pPr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Ø"/>
            </a:pPr>
            <a:r>
              <a:rPr lang="el-GR" sz="2400" dirty="0"/>
              <a:t>Κάρτες επιβίβασης </a:t>
            </a:r>
            <a:r>
              <a:rPr lang="el-GR" sz="2400" dirty="0" smtClean="0"/>
              <a:t>και λοιπά τιμολόγια</a:t>
            </a:r>
            <a:endParaRPr lang="el-GR" sz="2400" dirty="0"/>
          </a:p>
          <a:p>
            <a:pPr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Ø"/>
            </a:pPr>
            <a:r>
              <a:rPr lang="el-GR" sz="2400" dirty="0"/>
              <a:t>Τιμολόγιο από τον φορέα υποδοχής</a:t>
            </a:r>
            <a:endParaRPr lang="en-US" sz="2400" dirty="0"/>
          </a:p>
          <a:p>
            <a:pPr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Ø"/>
            </a:pPr>
            <a:r>
              <a:rPr lang="el-GR" sz="2400" dirty="0"/>
              <a:t>Τραπεζικά εμβάσματα και Υ/Δ των συμμετεχόντων</a:t>
            </a:r>
          </a:p>
          <a:p>
            <a:pPr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Ø"/>
            </a:pPr>
            <a:r>
              <a:rPr lang="el-GR" sz="2400" dirty="0"/>
              <a:t>Ασφαλιστήρια συμβόλαια κτλ</a:t>
            </a:r>
          </a:p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2400" dirty="0"/>
          </a:p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000" dirty="0"/>
          </a:p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000" dirty="0"/>
          </a:p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000" dirty="0"/>
          </a:p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000" dirty="0"/>
          </a:p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000" dirty="0"/>
          </a:p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000" dirty="0"/>
          </a:p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000" dirty="0"/>
          </a:p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000" dirty="0"/>
          </a:p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000" dirty="0"/>
          </a:p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000" dirty="0"/>
          </a:p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000" dirty="0"/>
          </a:p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000" dirty="0"/>
          </a:p>
          <a:p>
            <a:pPr>
              <a:lnSpc>
                <a:spcPct val="80000"/>
              </a:lnSpc>
              <a:buFont typeface="Arial" charset="0"/>
              <a:buNone/>
            </a:pPr>
            <a:endParaRPr lang="el-GR" sz="1000" dirty="0"/>
          </a:p>
        </p:txBody>
      </p:sp>
      <p:sp>
        <p:nvSpPr>
          <p:cNvPr id="36871" name="Rectangle 7"/>
          <p:cNvSpPr>
            <a:spLocks noGrp="1"/>
          </p:cNvSpPr>
          <p:nvPr>
            <p:ph type="body" sz="half" idx="2"/>
          </p:nvPr>
        </p:nvSpPr>
        <p:spPr>
          <a:xfrm>
            <a:off x="4140200" y="2133600"/>
            <a:ext cx="4752975" cy="3992563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el-GR" sz="2400" b="1" dirty="0"/>
              <a:t>            </a:t>
            </a:r>
            <a:r>
              <a:rPr lang="el-GR" sz="2400" b="1" u="sng" dirty="0"/>
              <a:t>Ποιοτικός Έλεγχος</a:t>
            </a:r>
          </a:p>
          <a:p>
            <a:pPr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Ø"/>
            </a:pPr>
            <a:r>
              <a:rPr lang="el-GR" sz="2400" dirty="0"/>
              <a:t>Πρόοδος και ποιότητα υλοποίησης του σχεδίου</a:t>
            </a:r>
          </a:p>
          <a:p>
            <a:pPr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Ø"/>
            </a:pPr>
            <a:r>
              <a:rPr lang="el-GR" sz="2400" dirty="0" err="1" smtClean="0"/>
              <a:t>Επιλεξιμότητα</a:t>
            </a:r>
            <a:r>
              <a:rPr lang="el-GR" sz="2400" dirty="0" smtClean="0"/>
              <a:t> </a:t>
            </a:r>
            <a:r>
              <a:rPr lang="el-GR" sz="2400" dirty="0"/>
              <a:t>δραστηριοτήτων και συμμετεχόντων</a:t>
            </a:r>
          </a:p>
          <a:p>
            <a:pPr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Ø"/>
            </a:pPr>
            <a:r>
              <a:rPr lang="el-GR" sz="2400" dirty="0"/>
              <a:t>Επιχειρησιακή επάρκεια του φορέα</a:t>
            </a:r>
          </a:p>
          <a:p>
            <a:pPr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Ø"/>
            </a:pPr>
            <a:r>
              <a:rPr lang="el-GR" sz="2400" dirty="0"/>
              <a:t>Βαθμός απορροφητικότητας της κοινοτικής επιχορήγησης</a:t>
            </a:r>
          </a:p>
          <a:p>
            <a:pPr>
              <a:lnSpc>
                <a:spcPct val="80000"/>
              </a:lnSpc>
              <a:buClr>
                <a:srgbClr val="336600"/>
              </a:buClr>
              <a:buFont typeface="Wingdings" pitchFamily="2" charset="2"/>
              <a:buChar char="Ø"/>
            </a:pPr>
            <a:r>
              <a:rPr lang="el-GR" sz="2400" dirty="0"/>
              <a:t>Συνεντεύξεις των συμμετεχόντων</a:t>
            </a:r>
          </a:p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2000" dirty="0"/>
          </a:p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600" dirty="0"/>
          </a:p>
          <a:p>
            <a:pPr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600" dirty="0"/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pic>
        <p:nvPicPr>
          <p:cNvPr id="36869" name="4 - Εικόνα" descr="iky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0" name="4 - Εικόνα" descr="EU flag-Erasmus+_vect_P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Rectangle 7"/>
          <p:cNvSpPr>
            <a:spLocks noGrp="1"/>
          </p:cNvSpPr>
          <p:nvPr>
            <p:ph type="ctrTitle"/>
          </p:nvPr>
        </p:nvSpPr>
        <p:spPr>
          <a:xfrm>
            <a:off x="500034" y="1714488"/>
            <a:ext cx="8215370" cy="1214446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n-US" sz="2000" dirty="0" smtClean="0">
                <a:solidFill>
                  <a:srgbClr val="800000"/>
                </a:solidFill>
                <a:latin typeface="Arial Unicode MS" pitchFamily="34" charset="-128"/>
              </a:rPr>
              <a:t> </a:t>
            </a:r>
            <a:r>
              <a:rPr lang="el-GR" sz="2000" dirty="0" smtClean="0">
                <a:solidFill>
                  <a:srgbClr val="800000"/>
                </a:solidFill>
                <a:latin typeface="Arial Unicode MS" pitchFamily="34" charset="-128"/>
              </a:rPr>
              <a:t/>
            </a:r>
            <a:br>
              <a:rPr lang="el-GR" sz="2000" dirty="0" smtClean="0">
                <a:solidFill>
                  <a:srgbClr val="800000"/>
                </a:solidFill>
                <a:latin typeface="Arial Unicode MS" pitchFamily="34" charset="-128"/>
              </a:rPr>
            </a:br>
            <a:r>
              <a:rPr lang="el-GR" sz="2000" dirty="0" smtClean="0">
                <a:solidFill>
                  <a:srgbClr val="800000"/>
                </a:solidFill>
                <a:latin typeface="Arial Unicode MS" pitchFamily="34" charset="-128"/>
              </a:rPr>
              <a:t/>
            </a:r>
            <a:br>
              <a:rPr lang="el-GR" sz="2000" dirty="0" smtClean="0">
                <a:solidFill>
                  <a:srgbClr val="800000"/>
                </a:solidFill>
                <a:latin typeface="Arial Unicode MS" pitchFamily="34" charset="-128"/>
              </a:rPr>
            </a:br>
            <a:r>
              <a:rPr lang="en-US" sz="2800" b="1" dirty="0" smtClean="0">
                <a:solidFill>
                  <a:schemeClr val="bg1"/>
                </a:solidFill>
                <a:latin typeface="Arial Unicode MS" pitchFamily="34" charset="-128"/>
              </a:rPr>
              <a:t>SYSTEMS CHECK</a:t>
            </a:r>
            <a:br>
              <a:rPr lang="en-US" sz="2800" b="1" dirty="0" smtClean="0">
                <a:solidFill>
                  <a:schemeClr val="bg1"/>
                </a:solidFill>
                <a:latin typeface="Arial Unicode MS" pitchFamily="34" charset="-128"/>
              </a:rPr>
            </a:br>
            <a:r>
              <a:rPr lang="el-GR" sz="2800" b="1" dirty="0" smtClean="0">
                <a:solidFill>
                  <a:schemeClr val="bg1"/>
                </a:solidFill>
                <a:latin typeface="Arial Unicode MS" pitchFamily="34" charset="-128"/>
              </a:rPr>
              <a:t>ΕΛΕΓΧΟΣ ΣΥΣΤΗΜΑΤΩΝ </a:t>
            </a: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endParaRPr lang="el-GR" sz="2800" dirty="0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41987" name="2 - Υπότιτλος"/>
          <p:cNvSpPr>
            <a:spLocks noGrp="1"/>
          </p:cNvSpPr>
          <p:nvPr>
            <p:ph type="subTitle" idx="1"/>
          </p:nvPr>
        </p:nvSpPr>
        <p:spPr>
          <a:xfrm>
            <a:off x="428596" y="3357562"/>
            <a:ext cx="8001056" cy="3357586"/>
          </a:xfrm>
        </p:spPr>
        <p:txBody>
          <a:bodyPr/>
          <a:lstStyle/>
          <a:p>
            <a:pPr marL="381000" indent="-381000" algn="l">
              <a:lnSpc>
                <a:spcPct val="80000"/>
              </a:lnSpc>
              <a:buClr>
                <a:srgbClr val="006600"/>
              </a:buClr>
              <a:buFont typeface="Wingdings" pitchFamily="2" charset="2"/>
              <a:buNone/>
            </a:pPr>
            <a:r>
              <a:rPr lang="el-GR" sz="2400" dirty="0" smtClean="0">
                <a:latin typeface="Arial Unicode MS" pitchFamily="34" charset="-128"/>
              </a:rPr>
              <a:t>Έλεγχος </a:t>
            </a:r>
            <a:r>
              <a:rPr lang="el-GR" sz="2400" dirty="0">
                <a:latin typeface="Arial Unicode MS" pitchFamily="34" charset="-128"/>
              </a:rPr>
              <a:t>των δικαιούχων οργανισμών </a:t>
            </a:r>
            <a:r>
              <a:rPr lang="el-GR" sz="2400" dirty="0" smtClean="0">
                <a:latin typeface="Arial Unicode MS" pitchFamily="34" charset="-128"/>
              </a:rPr>
              <a:t>που</a:t>
            </a:r>
            <a:r>
              <a:rPr lang="en-US" sz="2400" dirty="0" smtClean="0">
                <a:latin typeface="Arial Unicode MS" pitchFamily="34" charset="-128"/>
              </a:rPr>
              <a:t> </a:t>
            </a:r>
            <a:r>
              <a:rPr lang="el-GR" sz="2400" dirty="0" smtClean="0">
                <a:latin typeface="Arial Unicode MS" pitchFamily="34" charset="-128"/>
              </a:rPr>
              <a:t>είναι κάτοχοι του Χάρτη Κινητικότητας για την ΕΕΚ ή στους 2-3 </a:t>
            </a:r>
            <a:r>
              <a:rPr lang="el-GR" sz="2400" dirty="0" err="1" smtClean="0">
                <a:latin typeface="Arial Unicode MS" pitchFamily="34" charset="-128"/>
              </a:rPr>
              <a:t>top</a:t>
            </a:r>
            <a:r>
              <a:rPr lang="el-GR" sz="2400" dirty="0" smtClean="0">
                <a:latin typeface="Arial Unicode MS" pitchFamily="34" charset="-128"/>
              </a:rPr>
              <a:t> </a:t>
            </a:r>
            <a:r>
              <a:rPr lang="el-GR" sz="2400" dirty="0" err="1" smtClean="0">
                <a:latin typeface="Arial Unicode MS" pitchFamily="34" charset="-128"/>
              </a:rPr>
              <a:t>receivers</a:t>
            </a:r>
            <a:r>
              <a:rPr lang="el-GR" sz="2400" dirty="0" smtClean="0">
                <a:latin typeface="Arial Unicode MS" pitchFamily="34" charset="-128"/>
              </a:rPr>
              <a:t>.</a:t>
            </a:r>
            <a:r>
              <a:rPr lang="el-GR" sz="2400" dirty="0">
                <a:latin typeface="Arial Unicode MS" pitchFamily="34" charset="-128"/>
              </a:rPr>
              <a:t> </a:t>
            </a:r>
            <a:r>
              <a:rPr lang="el-GR" sz="2400" dirty="0" smtClean="0">
                <a:latin typeface="Arial Unicode MS" pitchFamily="34" charset="-128"/>
              </a:rPr>
              <a:t>Διερευνάται</a:t>
            </a:r>
            <a:r>
              <a:rPr lang="en-US" sz="2400" dirty="0">
                <a:latin typeface="Arial Unicode MS" pitchFamily="34" charset="-128"/>
              </a:rPr>
              <a:t>:</a:t>
            </a:r>
          </a:p>
          <a:p>
            <a:pPr marL="381000" indent="-381000" algn="l">
              <a:lnSpc>
                <a:spcPct val="80000"/>
              </a:lnSpc>
              <a:buClr>
                <a:srgbClr val="336600"/>
              </a:buClr>
              <a:buFont typeface="Wingdings" pitchFamily="2" charset="2"/>
              <a:buAutoNum type="arabicPeriod"/>
            </a:pPr>
            <a:r>
              <a:rPr lang="el-GR" sz="2400" dirty="0" smtClean="0">
                <a:latin typeface="Arial Unicode MS" pitchFamily="34" charset="-128"/>
              </a:rPr>
              <a:t>η </a:t>
            </a:r>
            <a:r>
              <a:rPr lang="el-GR" sz="2400" dirty="0">
                <a:latin typeface="Arial Unicode MS" pitchFamily="34" charset="-128"/>
              </a:rPr>
              <a:t>συμμόρφωσή του φορέα με τον Χάρτη κινητικότητας για την ΕΕΚ </a:t>
            </a:r>
          </a:p>
          <a:p>
            <a:pPr marL="381000" indent="-381000" algn="l">
              <a:lnSpc>
                <a:spcPct val="80000"/>
              </a:lnSpc>
              <a:buClr>
                <a:srgbClr val="336600"/>
              </a:buClr>
              <a:buFont typeface="Wingdings" pitchFamily="2" charset="2"/>
              <a:buAutoNum type="arabicPeriod"/>
            </a:pPr>
            <a:r>
              <a:rPr lang="el-GR" sz="2400" dirty="0">
                <a:latin typeface="Arial Unicode MS" pitchFamily="34" charset="-128"/>
              </a:rPr>
              <a:t>η νομιμότητα και η κανονικότητα της τελευταίας υποβληθείσας τελικής έκθεσης </a:t>
            </a:r>
            <a:endParaRPr lang="en-US" sz="2400" dirty="0" smtClean="0">
              <a:latin typeface="Arial Unicode MS" pitchFamily="34" charset="-128"/>
            </a:endParaRPr>
          </a:p>
          <a:p>
            <a:pPr marL="381000" indent="-381000" algn="l">
              <a:lnSpc>
                <a:spcPct val="80000"/>
              </a:lnSpc>
              <a:buClr>
                <a:srgbClr val="336600"/>
              </a:buClr>
              <a:buFont typeface="Wingdings" pitchFamily="2" charset="2"/>
              <a:buAutoNum type="arabicPeriod"/>
            </a:pPr>
            <a:r>
              <a:rPr lang="el-GR" sz="2400" dirty="0" smtClean="0">
                <a:latin typeface="Arial Unicode MS" pitchFamily="34" charset="-128"/>
              </a:rPr>
              <a:t>η Στρατηγική Διεθνοποίησης του φορέα</a:t>
            </a:r>
            <a:endParaRPr lang="en-US" sz="2400" dirty="0">
              <a:latin typeface="Arial Unicode MS" pitchFamily="34" charset="-128"/>
            </a:endParaRPr>
          </a:p>
          <a:p>
            <a:pPr marL="381000" indent="-381000" algn="l">
              <a:lnSpc>
                <a:spcPct val="80000"/>
              </a:lnSpc>
              <a:buClr>
                <a:srgbClr val="336600"/>
              </a:buClr>
              <a:buFont typeface="Wingdings" pitchFamily="2" charset="2"/>
              <a:buAutoNum type="arabicPeriod"/>
            </a:pPr>
            <a:r>
              <a:rPr lang="el-GR" sz="2400" dirty="0">
                <a:latin typeface="Arial Unicode MS" pitchFamily="34" charset="-128"/>
              </a:rPr>
              <a:t>η επιχειρησιακή επάρκεια του φορέα</a:t>
            </a:r>
          </a:p>
          <a:p>
            <a:pPr marL="381000" indent="-381000"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2400" dirty="0">
              <a:latin typeface="Arial Unicode MS" pitchFamily="34" charset="-128"/>
            </a:endParaRPr>
          </a:p>
          <a:p>
            <a:pPr marL="381000" indent="-381000"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2400" dirty="0">
              <a:latin typeface="Arial Unicode MS" pitchFamily="34" charset="-128"/>
            </a:endParaRPr>
          </a:p>
          <a:p>
            <a:pPr marL="381000" indent="-381000"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800" dirty="0"/>
          </a:p>
          <a:p>
            <a:pPr marL="381000" indent="-381000"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800" dirty="0"/>
          </a:p>
          <a:p>
            <a:pPr marL="381000" indent="-381000"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800" dirty="0"/>
          </a:p>
          <a:p>
            <a:pPr marL="381000" indent="-381000"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800" dirty="0"/>
          </a:p>
          <a:p>
            <a:pPr marL="381000" indent="-381000"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800" dirty="0"/>
          </a:p>
          <a:p>
            <a:pPr marL="381000" indent="-381000"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800" dirty="0"/>
          </a:p>
          <a:p>
            <a:pPr marL="381000" indent="-381000"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800" dirty="0"/>
          </a:p>
          <a:p>
            <a:pPr marL="381000" indent="-381000"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800" dirty="0"/>
          </a:p>
          <a:p>
            <a:pPr marL="381000" indent="-381000"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800" dirty="0"/>
          </a:p>
          <a:p>
            <a:pPr marL="381000" indent="-381000">
              <a:lnSpc>
                <a:spcPct val="80000"/>
              </a:lnSpc>
              <a:buClr>
                <a:srgbClr val="006600"/>
              </a:buClr>
              <a:buFont typeface="Wingdings" pitchFamily="2" charset="2"/>
              <a:buChar char="Ø"/>
            </a:pPr>
            <a:endParaRPr lang="el-GR" sz="1800" dirty="0"/>
          </a:p>
          <a:p>
            <a:pPr marL="381000" indent="-381000">
              <a:lnSpc>
                <a:spcPct val="80000"/>
              </a:lnSpc>
              <a:buFont typeface="Arial" charset="0"/>
              <a:buNone/>
            </a:pPr>
            <a:endParaRPr lang="el-GR" sz="1800" dirty="0"/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pic>
        <p:nvPicPr>
          <p:cNvPr id="41990" name="4 - Εικόνα" descr="iky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91" name="4 - Εικόνα" descr="EU flag-Erasmus+_vect_P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Rectangle 7"/>
          <p:cNvSpPr>
            <a:spLocks noGrp="1"/>
          </p:cNvSpPr>
          <p:nvPr>
            <p:ph type="title" idx="4294967295"/>
          </p:nvPr>
        </p:nvSpPr>
        <p:spPr>
          <a:xfrm>
            <a:off x="428596" y="1785926"/>
            <a:ext cx="8229600" cy="1143000"/>
          </a:xfrm>
        </p:spPr>
        <p:txBody>
          <a:bodyPr/>
          <a:lstStyle/>
          <a:p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endParaRPr lang="el-GR" sz="2800" dirty="0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45059" name="2 - Υπότιτλος"/>
          <p:cNvSpPr>
            <a:spLocks noGrp="1"/>
          </p:cNvSpPr>
          <p:nvPr>
            <p:ph type="body" idx="1"/>
          </p:nvPr>
        </p:nvSpPr>
        <p:spPr>
          <a:xfrm>
            <a:off x="0" y="3071810"/>
            <a:ext cx="8715404" cy="3597278"/>
          </a:xfrm>
        </p:spPr>
        <p:txBody>
          <a:bodyPr/>
          <a:lstStyle/>
          <a:p>
            <a:pPr marL="381000" indent="-381000">
              <a:buClr>
                <a:srgbClr val="006600"/>
              </a:buClr>
              <a:buFont typeface="Wingdings" pitchFamily="2" charset="2"/>
              <a:buNone/>
            </a:pPr>
            <a:r>
              <a:rPr lang="el-GR" sz="6000" b="1" dirty="0"/>
              <a:t>  </a:t>
            </a:r>
            <a:r>
              <a:rPr lang="el-GR" sz="2800" dirty="0" smtClean="0"/>
              <a:t>Κατά </a:t>
            </a:r>
            <a:r>
              <a:rPr lang="el-GR" sz="2800" dirty="0"/>
              <a:t>τον έλεγχο </a:t>
            </a:r>
            <a:r>
              <a:rPr lang="el-GR" sz="2800" b="1" dirty="0"/>
              <a:t>της επιχειρησιακής επάρκειας</a:t>
            </a:r>
            <a:r>
              <a:rPr lang="el-GR" sz="2800" dirty="0"/>
              <a:t> του φορέα ελέγχονται οι εσωτερικές διαδικασίες και τα συστήματα που υιοθετεί αναφορικά με την παρακολούθηση, την υλοποίηση και την ολοκλήρωση των επιμέρους δράσεων. </a:t>
            </a:r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sz="2800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Font typeface="Arial" charset="0"/>
              <a:buNone/>
            </a:pP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pic>
        <p:nvPicPr>
          <p:cNvPr id="45061" name="4 - Εικόνα" descr="iky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2" name="4 - Εικόνα" descr="EU flag-Erasmus+_vect_P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7"/>
          <p:cNvSpPr txBox="1">
            <a:spLocks/>
          </p:cNvSpPr>
          <p:nvPr/>
        </p:nvSpPr>
        <p:spPr bwMode="auto">
          <a:xfrm>
            <a:off x="500034" y="1714488"/>
            <a:ext cx="8215370" cy="1214446"/>
          </a:xfrm>
          <a:prstGeom prst="rect">
            <a:avLst/>
          </a:prstGeom>
          <a:ln w="38100" cap="flat" cmpd="sng" algn="ctr">
            <a:solidFill>
              <a:schemeClr val="lt1"/>
            </a:solidFill>
            <a:prstDash val="solid"/>
            <a:miter lim="800000"/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+mn-cs"/>
              </a:rPr>
              <a:t> </a:t>
            </a:r>
            <a: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+mn-cs"/>
              </a:rPr>
              <a:t/>
            </a:r>
            <a:b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+mn-cs"/>
              </a:rPr>
            </a:br>
            <a: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+mn-cs"/>
              </a:rPr>
              <a:t/>
            </a:r>
            <a:b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+mn-cs"/>
              </a:rPr>
            </a:b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+mn-cs"/>
              </a:rPr>
              <a:t>SYSTEMS CHECK</a:t>
            </a:r>
            <a:b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+mn-cs"/>
              </a:rPr>
            </a:br>
            <a:r>
              <a:rPr kumimoji="0" lang="el-GR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Unicode MS" pitchFamily="34" charset="-128"/>
                <a:ea typeface="+mn-ea"/>
                <a:cs typeface="+mn-cs"/>
              </a:rPr>
              <a:t>ΕΛΕΓΧΟΣ ΣΥΣΤΗΜΑΤΩΝ </a:t>
            </a:r>
            <a: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l-G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el-GR" sz="2800" b="0" i="0" u="none" strike="noStrike" kern="0" cap="none" spc="0" normalizeH="0" baseline="0" noProof="0" dirty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Rectangle 7"/>
          <p:cNvSpPr>
            <a:spLocks noGrp="1"/>
          </p:cNvSpPr>
          <p:nvPr>
            <p:ph type="title"/>
          </p:nvPr>
        </p:nvSpPr>
        <p:spPr>
          <a:xfrm>
            <a:off x="500034" y="1500174"/>
            <a:ext cx="8229600" cy="1357322"/>
          </a:xfrm>
          <a:gradFill flip="none"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13500000" scaled="0"/>
            <a:tileRect/>
          </a:gradFill>
          <a:effectLst>
            <a:outerShdw dist="38100" dir="2700000" sx="86000" sy="86000" algn="tl" rotWithShape="0">
              <a:schemeClr val="bg2">
                <a:alpha val="75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 smtClean="0"/>
              <a:t> </a:t>
            </a:r>
            <a:br>
              <a:rPr lang="el-GR" sz="2000" dirty="0" smtClean="0"/>
            </a:br>
            <a:r>
              <a:rPr lang="el-GR" sz="2000" dirty="0" smtClean="0"/>
              <a:t/>
            </a:r>
            <a:br>
              <a:rPr lang="el-GR" sz="2000" dirty="0" smtClean="0"/>
            </a:br>
            <a:r>
              <a:rPr lang="el-GR" sz="2800" dirty="0" smtClean="0"/>
              <a:t>Εάν η Σύμβασή σας συμπεριλαμβάνεται στο δείγμα για τη διενέργεια ελέγχων που απαιτούνται από την Ευρωπαϊκή Επιτροπή </a:t>
            </a: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r>
              <a:rPr lang="el-GR" sz="2000" dirty="0"/>
              <a:t/>
            </a:r>
            <a:br>
              <a:rPr lang="el-GR" sz="2000" dirty="0"/>
            </a:br>
            <a:endParaRPr lang="el-GR" sz="2800" dirty="0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47107" name="2 - Υπότιτλος"/>
          <p:cNvSpPr>
            <a:spLocks noGrp="1"/>
          </p:cNvSpPr>
          <p:nvPr>
            <p:ph idx="1"/>
          </p:nvPr>
        </p:nvSpPr>
        <p:spPr>
          <a:xfrm>
            <a:off x="500034" y="2000240"/>
            <a:ext cx="8229600" cy="4525963"/>
          </a:xfrm>
        </p:spPr>
        <p:txBody>
          <a:bodyPr/>
          <a:lstStyle/>
          <a:p>
            <a:pPr marL="381000" indent="-381000">
              <a:buClr>
                <a:srgbClr val="006600"/>
              </a:buClr>
              <a:buNone/>
            </a:pPr>
            <a:r>
              <a:rPr lang="el-GR" sz="2400" b="1" dirty="0" smtClean="0"/>
              <a:t>     </a:t>
            </a:r>
            <a:endParaRPr lang="el-GR" sz="2800" dirty="0" smtClean="0"/>
          </a:p>
          <a:p>
            <a:pPr marL="381000" indent="-381000">
              <a:buClr>
                <a:srgbClr val="006600"/>
              </a:buClr>
              <a:buFont typeface="Wingdings" pitchFamily="2" charset="2"/>
              <a:buNone/>
            </a:pPr>
            <a:endParaRPr lang="el-GR" sz="2800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Clr>
                <a:srgbClr val="006600"/>
              </a:buClr>
              <a:buFont typeface="Wingdings" pitchFamily="2" charset="2"/>
              <a:buChar char="Ø"/>
            </a:pPr>
            <a:endParaRPr lang="el-GR" dirty="0"/>
          </a:p>
          <a:p>
            <a:pPr marL="381000" indent="-381000">
              <a:buFont typeface="Arial" charset="0"/>
              <a:buNone/>
            </a:pP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pic>
        <p:nvPicPr>
          <p:cNvPr id="47109" name="4 - Εικόνα" descr="iky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29550" y="115888"/>
            <a:ext cx="1189038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0" name="4 - Εικόνα" descr="EU flag-Erasmus+_vect_PO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13" name="AutoShape 9"/>
          <p:cNvSpPr>
            <a:spLocks noChangeArrowheads="1"/>
          </p:cNvSpPr>
          <p:nvPr/>
        </p:nvSpPr>
        <p:spPr bwMode="auto">
          <a:xfrm>
            <a:off x="5572132" y="3286124"/>
            <a:ext cx="2376487" cy="1368425"/>
          </a:xfrm>
          <a:prstGeom prst="wedgeRectCallout">
            <a:avLst>
              <a:gd name="adj1" fmla="val -74852"/>
              <a:gd name="adj2" fmla="val 467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l-GR" dirty="0">
                <a:solidFill>
                  <a:schemeClr val="bg1"/>
                </a:solidFill>
              </a:rPr>
              <a:t>θα λάβετε έγγραφη ενημέρωση ως προς το αποτέλεσμα του ελέγχου </a:t>
            </a:r>
          </a:p>
        </p:txBody>
      </p:sp>
      <p:sp>
        <p:nvSpPr>
          <p:cNvPr id="47114" name="AutoShape 10"/>
          <p:cNvSpPr>
            <a:spLocks noChangeArrowheads="1"/>
          </p:cNvSpPr>
          <p:nvPr/>
        </p:nvSpPr>
        <p:spPr bwMode="auto">
          <a:xfrm>
            <a:off x="857224" y="3000372"/>
            <a:ext cx="2447925" cy="1368425"/>
          </a:xfrm>
          <a:prstGeom prst="wedgeRectCallout">
            <a:avLst>
              <a:gd name="adj1" fmla="val 42606"/>
              <a:gd name="adj2" fmla="val 7192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l-GR" dirty="0">
                <a:solidFill>
                  <a:schemeClr val="bg1"/>
                </a:solidFill>
              </a:rPr>
              <a:t>θα ενημερωθείτε σχετικώς και εγκαίρως από την ΕΜ για τη διεξαγωγή τους </a:t>
            </a:r>
          </a:p>
        </p:txBody>
      </p:sp>
      <p:pic>
        <p:nvPicPr>
          <p:cNvPr id="47115" name="Picture 11" descr="αρχείο λήψης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8992" y="4857760"/>
            <a:ext cx="1670050" cy="12461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Θέμα του Office">
  <a:themeElements>
    <a:clrScheme name="1_Θέμα του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Θέμα του Office">
      <a:majorFont>
        <a:latin typeface="Calibri"/>
        <a:ea typeface=""/>
        <a:cs typeface="Arial"/>
      </a:majorFont>
      <a:minorFont>
        <a:latin typeface="Calibri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Θέμα του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Θέμα του Office">
  <a:themeElements>
    <a:clrScheme name="2_Θέμα του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Θέμα του Office">
      <a:majorFont>
        <a:latin typeface="Calibri"/>
        <a:ea typeface=""/>
        <a:cs typeface="Arial"/>
      </a:majorFont>
      <a:minorFont>
        <a:latin typeface="Calibri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Θέμα του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</TotalTime>
  <Words>374</Words>
  <Application>Microsoft Office PowerPoint</Application>
  <PresentationFormat>Προβολή στην οθόνη (4:3)</PresentationFormat>
  <Paragraphs>104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3</vt:i4>
      </vt:variant>
      <vt:variant>
        <vt:lpstr>Τίτλοι διαφανειών</vt:lpstr>
      </vt:variant>
      <vt:variant>
        <vt:i4>11</vt:i4>
      </vt:variant>
    </vt:vector>
  </HeadingPairs>
  <TitlesOfParts>
    <vt:vector size="14" baseType="lpstr">
      <vt:lpstr>Θέμα του Office</vt:lpstr>
      <vt:lpstr>1_Θέμα του Office</vt:lpstr>
      <vt:lpstr>2_Θέμα του Office</vt:lpstr>
      <vt:lpstr>ΟΙ ΕΛΕΓΧΟΙ ΣΤΟ ΠΡΟΓΡΑΜΜΑ ERASMUS+ KA1 ΕΠΑΓΓΕΛΜΑΤΙΚΗ ΕΚΠΑΙΔΕΥΣΗ ΚΑΙ ΚΑΤΑΡΤΙΣΗ</vt:lpstr>
      <vt:lpstr>Διαφάνεια 2</vt:lpstr>
      <vt:lpstr> DESK CHECK  ΕΛΕΓΧΟΣ ΔΙΚΑΙΟΛΟΓΗΤΙΚΩΝ </vt:lpstr>
      <vt:lpstr>    Πρόκειται για μια περισσότερο εις βάθος αξιολόγηση της Τελικής Έκθεσης.  Επιπλέον δικαιολογητικά που απαιτούνται:</vt:lpstr>
      <vt:lpstr>       ON THE SPOT CHECK ΕΠΙΤΟΠΙΟΣ ΕΛΕΓΧΟΣ       </vt:lpstr>
      <vt:lpstr>      Κατά τον επιτόπιο έλεγχο διεξάγεται:</vt:lpstr>
      <vt:lpstr>      SYSTEMS CHECK ΕΛΕΓΧΟΣ ΣΥΣΤΗΜΑΤΩΝ      </vt:lpstr>
      <vt:lpstr>        </vt:lpstr>
      <vt:lpstr>      Εάν η Σύμβασή σας συμπεριλαμβάνεται στο δείγμα για τη διενέργεια ελέγχων που απαιτούνται από την Ευρωπαϊκή Επιτροπή      </vt:lpstr>
      <vt:lpstr>Η Εθνική Μονάδα διατηρεί το δικαίωμα να διενεργήσει επιπλέον και στοχευμένους ελέγχους ή να ζητήσει μεμονωμένα δικαιολογητικά ανά πάσα στιγμή, βάσει εκτίμησης κινδύνου</vt:lpstr>
      <vt:lpstr>       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maragos dimitris</dc:creator>
  <cp:lastModifiedBy>ianagn</cp:lastModifiedBy>
  <cp:revision>50</cp:revision>
  <dcterms:created xsi:type="dcterms:W3CDTF">2013-11-21T12:12:21Z</dcterms:created>
  <dcterms:modified xsi:type="dcterms:W3CDTF">2015-10-01T08:44:53Z</dcterms:modified>
</cp:coreProperties>
</file>