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303" r:id="rId3"/>
    <p:sldId id="304" r:id="rId4"/>
    <p:sldId id="307" r:id="rId5"/>
    <p:sldId id="308" r:id="rId6"/>
    <p:sldId id="305" r:id="rId7"/>
    <p:sldId id="306" r:id="rId8"/>
    <p:sldId id="309" r:id="rId9"/>
    <p:sldId id="302" r:id="rId10"/>
    <p:sldId id="296" r:id="rId11"/>
    <p:sldId id="289" r:id="rId12"/>
    <p:sldId id="290" r:id="rId13"/>
    <p:sldId id="310" r:id="rId14"/>
    <p:sldId id="311" r:id="rId15"/>
    <p:sldId id="291" r:id="rId16"/>
  </p:sldIdLst>
  <p:sldSz cx="9144000" cy="6858000" type="screen4x3"/>
  <p:notesSz cx="6807200" cy="9939338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0AFD4"/>
    <a:srgbClr val="C8D7EA"/>
    <a:srgbClr val="9B3937"/>
    <a:srgbClr val="EBC8C7"/>
    <a:srgbClr val="E5B6B5"/>
    <a:srgbClr val="FF3300"/>
    <a:srgbClr val="FFFF9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64" autoAdjust="0"/>
    <p:restoredTop sz="94722" autoAdjust="0"/>
  </p:normalViewPr>
  <p:slideViewPr>
    <p:cSldViewPr>
      <p:cViewPr>
        <p:scale>
          <a:sx n="70" d="100"/>
          <a:sy n="70" d="100"/>
        </p:scale>
        <p:origin x="-1276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766" y="-108"/>
      </p:cViewPr>
      <p:guideLst>
        <p:guide orient="horz" pos="3131"/>
        <p:guide pos="2144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108" cy="496331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490" y="0"/>
            <a:ext cx="2950108" cy="496331"/>
          </a:xfrm>
          <a:prstGeom prst="rect">
            <a:avLst/>
          </a:prstGeom>
        </p:spPr>
        <p:txBody>
          <a:bodyPr vert="horz" lIns="91897" tIns="45949" rIns="91897" bIns="45949" rtlCol="0"/>
          <a:lstStyle>
            <a:lvl1pPr algn="r">
              <a:defRPr sz="1200"/>
            </a:lvl1pPr>
          </a:lstStyle>
          <a:p>
            <a:pPr>
              <a:defRPr/>
            </a:pPr>
            <a:fld id="{B09DACAA-5BFF-422A-A0E2-DDD731FCFD45}" type="datetimeFigureOut">
              <a:rPr lang="en-US"/>
              <a:pPr>
                <a:defRPr/>
              </a:pPr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1417"/>
            <a:ext cx="2950108" cy="496331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490" y="9441417"/>
            <a:ext cx="2950108" cy="496331"/>
          </a:xfrm>
          <a:prstGeom prst="rect">
            <a:avLst/>
          </a:prstGeom>
        </p:spPr>
        <p:txBody>
          <a:bodyPr vert="horz" lIns="91897" tIns="45949" rIns="91897" bIns="45949" rtlCol="0" anchor="b"/>
          <a:lstStyle>
            <a:lvl1pPr algn="r">
              <a:defRPr sz="1200"/>
            </a:lvl1pPr>
          </a:lstStyle>
          <a:p>
            <a:pPr>
              <a:defRPr/>
            </a:pPr>
            <a:fld id="{9ECD548E-B58F-41C2-9ADA-C939F5B256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10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490" y="0"/>
            <a:ext cx="295010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A1B194B-5BE5-4BA5-86F0-A96CBB3BD099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42" y="4721504"/>
            <a:ext cx="5445119" cy="4471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1417"/>
            <a:ext cx="295010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490" y="9441417"/>
            <a:ext cx="2950108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897" tIns="45949" rIns="91897" bIns="4594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/>
                <a:latin typeface="Calibri" pitchFamily="34" charset="0"/>
              </a:defRPr>
            </a:lvl1pPr>
          </a:lstStyle>
          <a:p>
            <a:pPr>
              <a:defRPr/>
            </a:pPr>
            <a:fld id="{819A0863-D0E4-4C49-A243-19166D217DBA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1952E5-E331-4A71-8895-118E57B2A396}" type="slidenum">
              <a:rPr lang="el-GR" smtClean="0"/>
              <a:pPr/>
              <a:t>1</a:t>
            </a:fld>
            <a:endParaRPr 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82893-A544-421F-9C87-0F0EAEC588BE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0AC5-F6A3-472A-94A7-6F1630CBAF0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03D50A-E172-4189-8982-FD641566918C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FEB9-34C8-4135-8996-268F43D900F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3ADC2E-4660-4477-B179-8C91A1DB579D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EB881-2F73-4DEE-A30C-A879F221476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AD1CD5-74B9-44E2-ABA4-211D5A9EF383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53C7E-5FA6-48A8-B361-73D715A2D62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AD600E-D5FB-4C28-AFFB-F74143B68BFB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CBC81-3E44-453C-924C-0564578896C0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9F478-C0C5-4569-878C-DF00D33E69FC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C57004-9B1F-4DE0-9DD0-B78E7100E1F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2408C-9877-4BF3-9C74-E01933AEEDE2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8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D2048-85CC-4BC8-9698-F87D581B698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DCE89-7A69-4321-A49B-92A07AB6FB25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4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F45E4-0199-4922-B723-3AE0D032D1B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1F168A-4A90-4EAB-80AC-774A72A44E1E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3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7BE9E-89C0-4D32-9B84-08FDAF29965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5C644-9C04-4CC3-8DE2-05F7B8EC4EB5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5B75B4-97A8-4D89-ACE0-C3B63675408C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AE11F-25AC-47A7-AE4B-3951C60D765A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6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CE0ED-6F10-44E3-BB81-7EC3CE9F2086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395288" y="15573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του τίτλου</a:t>
            </a:r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395288" y="2924175"/>
            <a:ext cx="8229600" cy="309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68313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CE30AF96-E4BA-4B0C-A988-83C6568C8B25}" type="datetimeFigureOut">
              <a:rPr lang="el-GR"/>
              <a:pPr>
                <a:defRPr/>
              </a:pPr>
              <a:t>21/10/2015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32138" y="630872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88125" y="6381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effectLst/>
                <a:latin typeface="+mn-lt"/>
                <a:cs typeface="+mn-cs"/>
              </a:defRPr>
            </a:lvl1pPr>
          </a:lstStyle>
          <a:p>
            <a:pPr>
              <a:defRPr/>
            </a:pPr>
            <a:fld id="{9CAA4624-A67A-49B8-A8FD-C04556017B98}" type="slidenum">
              <a:rPr lang="el-GR"/>
              <a:pPr>
                <a:defRPr/>
              </a:pPr>
              <a:t>‹#›</a:t>
            </a:fld>
            <a:endParaRPr lang="el-GR"/>
          </a:p>
        </p:txBody>
      </p:sp>
      <p:sp>
        <p:nvSpPr>
          <p:cNvPr id="2" name="3 - Ορθογώνιο"/>
          <p:cNvSpPr/>
          <p:nvPr userDrawn="1"/>
        </p:nvSpPr>
        <p:spPr>
          <a:xfrm>
            <a:off x="0" y="0"/>
            <a:ext cx="9144000" cy="1341438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l-GR" sz="1800"/>
          </a:p>
        </p:txBody>
      </p:sp>
      <p:pic>
        <p:nvPicPr>
          <p:cNvPr id="1032" name="4 - Εικόνα" descr="EU flag-Erasmus+_vect_POS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188913"/>
            <a:ext cx="267652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4 - Εικόνα" descr="iky.png"/>
          <p:cNvPicPr>
            <a:picLocks noChangeAspect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954963" y="0"/>
            <a:ext cx="1189037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0F5494"/>
          </a:solidFill>
          <a:latin typeface="Century Gothic" pitchFamily="34" charset="0"/>
          <a:ea typeface="+mj-ea"/>
          <a:cs typeface="Arial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000" b="1">
          <a:solidFill>
            <a:srgbClr val="0F5494"/>
          </a:solidFill>
          <a:latin typeface="Century Gothic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rgbClr val="0F5494"/>
          </a:solidFill>
          <a:latin typeface="Verdana" pitchFamily="34" charset="0"/>
          <a:ea typeface="+mn-ea"/>
          <a:cs typeface="Arial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asmusintern.org/" TargetMode="Externa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>
          <a:xfrm>
            <a:off x="827584" y="2420888"/>
            <a:ext cx="7777162" cy="3024336"/>
          </a:xfrm>
        </p:spPr>
        <p:txBody>
          <a:bodyPr/>
          <a:lstStyle/>
          <a:p>
            <a:pPr eaLnBrk="1" hangingPunct="1">
              <a:defRPr/>
            </a:pP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Τεχνική ημερίδα διαχείρισης ΚΑ1/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T</a:t>
            </a:r>
            <a:r>
              <a:rPr lang="el-GR" sz="32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ομέας</a:t>
            </a: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Ανώτατης Εκπαίδευσης</a:t>
            </a:r>
            <a:b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2015-2016</a:t>
            </a:r>
            <a:b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Όμιλοι Κινητικότητας</a:t>
            </a:r>
            <a:r>
              <a:rPr lang="en-US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: </a:t>
            </a: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l-GR" sz="32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Προκλήσεις &amp; Ευκαιρίες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>
          <a:xfrm>
            <a:off x="142875" y="5805488"/>
            <a:ext cx="8893175" cy="6477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None/>
              <a:defRPr/>
            </a:pPr>
            <a:r>
              <a:rPr lang="el-GR" sz="1600" i="1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				</a:t>
            </a:r>
            <a:r>
              <a:rPr lang="en-US" sz="1600" i="1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l-GR" sz="1600" i="1" dirty="0" err="1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θήνα</a:t>
            </a:r>
            <a:r>
              <a:rPr lang="el-GR" sz="1600" i="1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, 22 Οκτωβρίου 2015</a:t>
            </a:r>
            <a:r>
              <a:rPr lang="el-GR" sz="1600" b="0" i="1" dirty="0" smtClean="0">
                <a:solidFill>
                  <a:schemeClr val="hlink"/>
                </a:solidFill>
                <a:latin typeface="Century Gothic" pitchFamily="34" charset="0"/>
              </a:rPr>
              <a:t> </a:t>
            </a:r>
            <a:endParaRPr lang="el-GR" sz="1600" i="1" dirty="0" smtClean="0">
              <a:solidFill>
                <a:srgbClr val="9B3937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l-GR" sz="1400" b="0" i="1" dirty="0" smtClean="0">
                <a:solidFill>
                  <a:schemeClr val="hlink"/>
                </a:solidFill>
                <a:latin typeface="Century Gothic" pitchFamily="34" charset="0"/>
              </a:rPr>
              <a:t>				</a:t>
            </a:r>
            <a:r>
              <a:rPr lang="el-GR" sz="1400" i="1" dirty="0" err="1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Μαυρογιώργου</a:t>
            </a:r>
            <a:r>
              <a:rPr lang="el-GR" sz="1400" i="1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 Ελίνα, </a:t>
            </a:r>
            <a:r>
              <a:rPr lang="en-US" sz="1400" i="1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Erasmus+/</a:t>
            </a:r>
            <a:r>
              <a:rPr lang="el-GR" sz="1400" i="1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entury Gothic" pitchFamily="34" charset="0"/>
              </a:rPr>
              <a:t>Τομέας Ανώτατης Εκπαίδευσης</a:t>
            </a:r>
            <a:endParaRPr lang="el-GR" sz="1400" b="0" i="1" dirty="0" smtClean="0">
              <a:solidFill>
                <a:schemeClr val="hlink"/>
              </a:solidFill>
              <a:latin typeface="Century Gothic" pitchFamily="34" charset="0"/>
            </a:endParaRPr>
          </a:p>
          <a:p>
            <a:pPr algn="r" eaLnBrk="1" hangingPunct="1">
              <a:lnSpc>
                <a:spcPct val="80000"/>
              </a:lnSpc>
              <a:buFont typeface="Arial" charset="0"/>
              <a:buNone/>
              <a:defRPr/>
            </a:pPr>
            <a:r>
              <a:rPr lang="en-GB" sz="1400" b="0" i="1" dirty="0" smtClean="0">
                <a:solidFill>
                  <a:schemeClr val="hlink"/>
                </a:solidFill>
                <a:latin typeface="Century Gothic" pitchFamily="34" charset="0"/>
              </a:rPr>
              <a:t>	</a:t>
            </a:r>
            <a:r>
              <a:rPr lang="el-GR" sz="1400" i="1" dirty="0" smtClean="0">
                <a:solidFill>
                  <a:schemeClr val="hlink"/>
                </a:solidFill>
                <a:latin typeface="Century Gothic" pitchFamily="34" charset="0"/>
              </a:rPr>
              <a:t>        </a:t>
            </a:r>
            <a:r>
              <a:rPr lang="en-US" sz="1400" i="1" dirty="0" smtClean="0">
                <a:solidFill>
                  <a:schemeClr val="hlink"/>
                </a:solidFill>
                <a:latin typeface="Century Gothic" pitchFamily="34" charset="0"/>
              </a:rPr>
              <a:t>                    </a:t>
            </a:r>
            <a:r>
              <a:rPr lang="el-GR" sz="1400" i="1" dirty="0" smtClean="0">
                <a:solidFill>
                  <a:schemeClr val="hlink"/>
                </a:solidFill>
                <a:latin typeface="Century Gothic" pitchFamily="34" charset="0"/>
              </a:rPr>
              <a:t>	</a:t>
            </a:r>
            <a:endParaRPr lang="el-GR" sz="1200" i="1" dirty="0" smtClean="0">
              <a:solidFill>
                <a:schemeClr val="hlink"/>
              </a:solidFill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l-GR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/>
            </a:r>
            <a:br>
              <a:rPr lang="el-GR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endParaRPr lang="el-GR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95288" y="2708275"/>
            <a:ext cx="8229600" cy="3816350"/>
          </a:xfrm>
        </p:spPr>
        <p:txBody>
          <a:bodyPr/>
          <a:lstStyle/>
          <a:p>
            <a:pPr algn="just">
              <a:lnSpc>
                <a:spcPct val="150000"/>
              </a:lnSpc>
              <a:defRPr/>
            </a:pPr>
            <a:r>
              <a:rPr lang="el-GR" sz="1800" dirty="0" smtClean="0">
                <a:solidFill>
                  <a:schemeClr val="accent2">
                    <a:lumMod val="75000"/>
                  </a:schemeClr>
                </a:solidFill>
                <a:latin typeface="Century Gothic" pitchFamily="34" charset="0"/>
              </a:rPr>
              <a:t>Άτομα με ειδικές ανάγκες </a:t>
            </a:r>
            <a:r>
              <a:rPr lang="en-US" sz="1800" dirty="0" smtClean="0">
                <a:latin typeface="Century Gothic" pitchFamily="34" charset="0"/>
              </a:rPr>
              <a:t>: </a:t>
            </a:r>
            <a:r>
              <a:rPr lang="el-GR" sz="1800" dirty="0" smtClean="0">
                <a:latin typeface="Century Gothic" pitchFamily="34" charset="0"/>
              </a:rPr>
              <a:t>Ο Όμιλος μπορεί να αιτηθεί στην Εθνική Μονάδα επιπλέον χρηματοδότηση προκειμένου να μετακινήσει άτομα με ειδικές ανάγκες. Η διαδικασία αίτησης των ατόμων με ειδικές ανάγκες θα πρέπει να είναι αναρτημένη στην ιστοσελίδα του Ομίλου και στην ιστοσελίδα των ιδρυμάτων εταίρων.</a:t>
            </a:r>
          </a:p>
        </p:txBody>
      </p:sp>
      <p:sp>
        <p:nvSpPr>
          <p:cNvPr id="66563" name="ZoneTexte 60"/>
          <p:cNvSpPr txBox="1">
            <a:spLocks noChangeArrowheads="1"/>
          </p:cNvSpPr>
          <p:nvPr/>
        </p:nvSpPr>
        <p:spPr bwMode="auto">
          <a:xfrm>
            <a:off x="323850" y="1412875"/>
            <a:ext cx="2736850" cy="457200"/>
          </a:xfrm>
          <a:prstGeom prst="rect">
            <a:avLst/>
          </a:prstGeom>
          <a:solidFill>
            <a:srgbClr val="F7C94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>
                <a:solidFill>
                  <a:schemeClr val="bg1"/>
                </a:solidFill>
                <a:latin typeface="Aharoni" pitchFamily="2" charset="-79"/>
                <a:cs typeface="Aharoni" pitchFamily="2" charset="-79"/>
              </a:rPr>
              <a:t>Χρηματοδότηση</a:t>
            </a:r>
            <a:endParaRPr lang="fr-BE" sz="2400" b="1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65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656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Ø"/>
            </a:pPr>
            <a:r>
              <a:rPr lang="el-GR" sz="1800" dirty="0" smtClean="0">
                <a:latin typeface="Century Gothic" pitchFamily="34" charset="0"/>
              </a:rPr>
              <a:t>Το κονδύλι της οργανωτικής υποστήριξης υπολογίζεται βάσει κατ’ αποκοπή ποσών ανά μετακινούμενο, ανά κλίμακα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Ø"/>
            </a:pPr>
            <a:r>
              <a:rPr lang="el-GR" sz="1800" dirty="0" smtClean="0">
                <a:latin typeface="Century Gothic" pitchFamily="34" charset="0"/>
              </a:rPr>
              <a:t>1</a:t>
            </a:r>
            <a:r>
              <a:rPr lang="el-GR" sz="1800" baseline="30000" dirty="0" smtClean="0">
                <a:latin typeface="Century Gothic" pitchFamily="34" charset="0"/>
              </a:rPr>
              <a:t>η</a:t>
            </a:r>
            <a:r>
              <a:rPr lang="el-GR" sz="1800" dirty="0" smtClean="0">
                <a:latin typeface="Century Gothic" pitchFamily="34" charset="0"/>
              </a:rPr>
              <a:t> Κλίμακα</a:t>
            </a:r>
            <a:r>
              <a:rPr lang="en-US" sz="1800" dirty="0" smtClean="0">
                <a:latin typeface="Century Gothic" pitchFamily="34" charset="0"/>
              </a:rPr>
              <a:t>: 1-100 </a:t>
            </a:r>
            <a:r>
              <a:rPr lang="el-GR" sz="1800" dirty="0" smtClean="0">
                <a:latin typeface="Century Gothic" pitchFamily="34" charset="0"/>
              </a:rPr>
              <a:t>μετακινούμενοι – 350 € /ανά μετακινούμενο</a:t>
            </a:r>
          </a:p>
          <a:p>
            <a:pPr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Ø"/>
            </a:pPr>
            <a:r>
              <a:rPr lang="el-GR" sz="1800" dirty="0" smtClean="0">
                <a:latin typeface="Century Gothic" pitchFamily="34" charset="0"/>
              </a:rPr>
              <a:t>2</a:t>
            </a:r>
            <a:r>
              <a:rPr lang="el-GR" sz="1800" baseline="30000" dirty="0" smtClean="0">
                <a:latin typeface="Century Gothic" pitchFamily="34" charset="0"/>
              </a:rPr>
              <a:t>η</a:t>
            </a:r>
            <a:r>
              <a:rPr lang="el-GR" sz="1800" dirty="0" smtClean="0">
                <a:latin typeface="Century Gothic" pitchFamily="34" charset="0"/>
              </a:rPr>
              <a:t> Κλίμακα</a:t>
            </a:r>
            <a:r>
              <a:rPr lang="en-US" sz="1800" dirty="0" smtClean="0">
                <a:latin typeface="Century Gothic" pitchFamily="34" charset="0"/>
              </a:rPr>
              <a:t>: &gt;100 </a:t>
            </a:r>
            <a:r>
              <a:rPr lang="el-GR" sz="1800" dirty="0" smtClean="0">
                <a:latin typeface="Century Gothic" pitchFamily="34" charset="0"/>
              </a:rPr>
              <a:t>μετακινούμενοι – 200 €/ανά μετακινούμενο</a:t>
            </a:r>
          </a:p>
          <a:p>
            <a:pPr>
              <a:spcBef>
                <a:spcPct val="0"/>
              </a:spcBef>
              <a:spcAft>
                <a:spcPct val="40000"/>
              </a:spcAft>
            </a:pPr>
            <a:endParaRPr lang="el-GR" sz="1800" dirty="0" smtClean="0">
              <a:latin typeface="Century Gothic" pitchFamily="34" charset="0"/>
            </a:endParaRPr>
          </a:p>
          <a:p>
            <a:pPr>
              <a:spcBef>
                <a:spcPct val="0"/>
              </a:spcBef>
              <a:spcAft>
                <a:spcPct val="40000"/>
              </a:spcAft>
            </a:pPr>
            <a:endParaRPr lang="el-GR" sz="2400" dirty="0" smtClean="0"/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755650" y="2060575"/>
            <a:ext cx="75612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3200" b="1" dirty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ΟΡΓΑΝΩΤΙΚΗ ΥΠΟΣΤΗΡΙΞΗ </a:t>
            </a:r>
            <a:r>
              <a:rPr lang="el-GR" sz="3200" b="1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ΟΜΙΛΟΥ</a:t>
            </a:r>
            <a:endParaRPr lang="el-GR" sz="3200" b="1" dirty="0">
              <a:solidFill>
                <a:srgbClr val="B3423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69635" name="ZoneTexte 60"/>
          <p:cNvSpPr txBox="1">
            <a:spLocks noChangeArrowheads="1"/>
          </p:cNvSpPr>
          <p:nvPr/>
        </p:nvSpPr>
        <p:spPr bwMode="auto">
          <a:xfrm>
            <a:off x="323850" y="1557338"/>
            <a:ext cx="2736850" cy="457200"/>
          </a:xfrm>
          <a:prstGeom prst="rect">
            <a:avLst/>
          </a:prstGeom>
          <a:solidFill>
            <a:srgbClr val="F7C943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l-GR" sz="2400" b="1">
                <a:solidFill>
                  <a:schemeClr val="bg1"/>
                </a:solidFill>
                <a:cs typeface="Aharoni" pitchFamily="2" charset="-79"/>
              </a:rPr>
              <a:t>Χρηματοδότηση</a:t>
            </a:r>
            <a:endParaRPr lang="fr-BE" sz="2400" b="1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5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9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96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9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96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9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96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6" grpId="0"/>
      <p:bldP spid="6963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3"/>
          <p:cNvSpPr>
            <a:spLocks noGrp="1"/>
          </p:cNvSpPr>
          <p:nvPr>
            <p:ph type="body" idx="1"/>
          </p:nvPr>
        </p:nvSpPr>
        <p:spPr>
          <a:xfrm>
            <a:off x="395288" y="3068638"/>
            <a:ext cx="8229600" cy="3384550"/>
          </a:xfrm>
        </p:spPr>
        <p:txBody>
          <a:bodyPr/>
          <a:lstStyle/>
          <a:p>
            <a:pPr algn="just">
              <a:buClr>
                <a:srgbClr val="DA4010"/>
              </a:buClr>
              <a:buFont typeface="Wingdings" pitchFamily="2" charset="2"/>
              <a:buChar char="Ø"/>
            </a:pPr>
            <a:r>
              <a:rPr lang="el-GR" sz="2200" smtClean="0">
                <a:latin typeface="Century Gothic" pitchFamily="34" charset="0"/>
              </a:rPr>
              <a:t>Επιτρέπεται μεταφορά από το κονδύλι της Οργανωτικής Υποστήριξης προς τις υπόλοιπες δράσεις κινητικότητας το ανώτατο μέχρι 50% </a:t>
            </a:r>
          </a:p>
          <a:p>
            <a:pPr algn="just">
              <a:buClr>
                <a:srgbClr val="DA4010"/>
              </a:buClr>
              <a:buFont typeface="Wingdings" pitchFamily="2" charset="2"/>
              <a:buChar char="Ø"/>
            </a:pPr>
            <a:endParaRPr lang="en-US" sz="2200" smtClean="0">
              <a:latin typeface="Century Gothic" pitchFamily="34" charset="0"/>
            </a:endParaRPr>
          </a:p>
          <a:p>
            <a:pPr algn="just">
              <a:buClr>
                <a:srgbClr val="DA4010"/>
              </a:buClr>
              <a:buFont typeface="Wingdings" pitchFamily="2" charset="2"/>
              <a:buChar char="Ø"/>
            </a:pPr>
            <a:r>
              <a:rPr lang="el-GR" sz="2200" smtClean="0">
                <a:solidFill>
                  <a:srgbClr val="9B3937"/>
                </a:solidFill>
                <a:latin typeface="Century Gothic" pitchFamily="34" charset="0"/>
              </a:rPr>
              <a:t>ΑΠΑΡΑΙΤΗΤΗ ΠΡΟΫΠΟΘΕΣΗ</a:t>
            </a:r>
            <a:r>
              <a:rPr lang="en-US" sz="2200" smtClean="0">
                <a:latin typeface="Century Gothic" pitchFamily="34" charset="0"/>
              </a:rPr>
              <a:t>: </a:t>
            </a:r>
            <a:r>
              <a:rPr lang="el-GR" sz="2200" smtClean="0">
                <a:latin typeface="Century Gothic" pitchFamily="34" charset="0"/>
              </a:rPr>
              <a:t>Να εξασφαλίζεται η ποιότητα στη κινητικότητα των μετακινούμενων, η  διαχείριση του προγράμματος να υλοποιείται με το καλύτερο δυνατό τρόπο</a:t>
            </a:r>
          </a:p>
          <a:p>
            <a:pPr>
              <a:buClr>
                <a:srgbClr val="DA4010"/>
              </a:buClr>
              <a:buFont typeface="Wingdings" pitchFamily="2" charset="2"/>
              <a:buChar char="Ø"/>
            </a:pPr>
            <a:endParaRPr lang="el-GR" sz="2200" smtClean="0"/>
          </a:p>
        </p:txBody>
      </p:sp>
      <p:sp>
        <p:nvSpPr>
          <p:cNvPr id="70661" name="ZoneTexte 60"/>
          <p:cNvSpPr txBox="1">
            <a:spLocks noChangeArrowheads="1"/>
          </p:cNvSpPr>
          <p:nvPr/>
        </p:nvSpPr>
        <p:spPr bwMode="auto">
          <a:xfrm>
            <a:off x="468312" y="1557338"/>
            <a:ext cx="3239591" cy="519112"/>
          </a:xfrm>
          <a:prstGeom prst="rect">
            <a:avLst/>
          </a:prstGeom>
          <a:solidFill>
            <a:srgbClr val="F7C943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l-GR" sz="2800" b="1" dirty="0">
                <a:solidFill>
                  <a:schemeClr val="bg1"/>
                </a:solidFill>
                <a:cs typeface="Aharoni" pitchFamily="2" charset="-79"/>
              </a:rPr>
              <a:t>Χρηματοδότηση</a:t>
            </a:r>
            <a:endParaRPr lang="fr-BE" sz="2800" b="1" dirty="0">
              <a:solidFill>
                <a:schemeClr val="bg1"/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111626" name="Rectangle 10"/>
          <p:cNvSpPr>
            <a:spLocks noChangeArrowheads="1"/>
          </p:cNvSpPr>
          <p:nvPr/>
        </p:nvSpPr>
        <p:spPr bwMode="auto">
          <a:xfrm>
            <a:off x="755650" y="2203450"/>
            <a:ext cx="75612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l-GR" sz="3400" b="1" dirty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ΟΡΓΑΝΩΤΙΚΗ </a:t>
            </a:r>
            <a:r>
              <a:rPr lang="el-GR" sz="3400" b="1" dirty="0" smtClean="0">
                <a:solidFill>
                  <a:srgbClr val="B3423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ΥΠΟΣΤΗΡΙΞΗ</a:t>
            </a:r>
            <a:endParaRPr lang="el-GR" sz="3400" b="1" dirty="0">
              <a:solidFill>
                <a:srgbClr val="B3423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1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0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06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06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1" grpId="0" animBg="1"/>
      <p:bldP spid="1116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1700809"/>
            <a:ext cx="7772400" cy="648072"/>
          </a:xfrm>
        </p:spPr>
        <p:txBody>
          <a:bodyPr/>
          <a:lstStyle/>
          <a:p>
            <a:r>
              <a:rPr lang="el-GR" sz="2800" dirty="0" smtClean="0"/>
              <a:t>Προκλήσεις</a:t>
            </a:r>
            <a:endParaRPr lang="el-GR" sz="28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47664" y="2276872"/>
            <a:ext cx="6400800" cy="432048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Συντονισμός μεταξύ των εταίρων-σαφή καθήκοντα </a:t>
            </a: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400" b="0" dirty="0" smtClean="0">
                <a:solidFill>
                  <a:srgbClr val="C00000"/>
                </a:solidFill>
              </a:rPr>
              <a:t>A</a:t>
            </a:r>
            <a:r>
              <a:rPr lang="el-GR" sz="1400" b="0" dirty="0" err="1" smtClean="0">
                <a:solidFill>
                  <a:srgbClr val="C00000"/>
                </a:solidFill>
              </a:rPr>
              <a:t>ποτελεσματική</a:t>
            </a:r>
            <a:r>
              <a:rPr lang="el-GR" sz="1400" b="0" dirty="0" smtClean="0">
                <a:solidFill>
                  <a:srgbClr val="C00000"/>
                </a:solidFill>
              </a:rPr>
              <a:t> επικοινωνία μεταξύ των εταίρων</a:t>
            </a: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Τήρηση δεσμεύσεων</a:t>
            </a: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Έγκαιρη ενημέρωση των φοιτητών, ιδιαίτερα των τελειόφοιτων </a:t>
            </a:r>
          </a:p>
          <a:p>
            <a:pPr algn="l"/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n-US" sz="1400" b="0" dirty="0" smtClean="0">
                <a:solidFill>
                  <a:srgbClr val="C00000"/>
                </a:solidFill>
              </a:rPr>
              <a:t> </a:t>
            </a:r>
            <a:r>
              <a:rPr lang="el-GR" sz="1400" b="0" dirty="0" err="1" smtClean="0">
                <a:solidFill>
                  <a:srgbClr val="C00000"/>
                </a:solidFill>
              </a:rPr>
              <a:t>Επικαιροποίηση</a:t>
            </a:r>
            <a:r>
              <a:rPr lang="el-GR" sz="1400" b="0" dirty="0" smtClean="0">
                <a:solidFill>
                  <a:srgbClr val="C00000"/>
                </a:solidFill>
              </a:rPr>
              <a:t> της ιστοσελίδας των ιδρυμάτων-χρήση </a:t>
            </a:r>
            <a:r>
              <a:rPr lang="en-US" sz="1400" b="0" dirty="0" smtClean="0">
                <a:solidFill>
                  <a:srgbClr val="C00000"/>
                </a:solidFill>
              </a:rPr>
              <a:t>social media </a:t>
            </a: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Πλατφόρμα </a:t>
            </a:r>
            <a:r>
              <a:rPr lang="en-US" sz="1400" b="0" dirty="0" smtClean="0">
                <a:solidFill>
                  <a:srgbClr val="C00000"/>
                </a:solidFill>
              </a:rPr>
              <a:t>ESN </a:t>
            </a:r>
            <a:r>
              <a:rPr lang="en-US" sz="1400" b="0" dirty="0" smtClean="0">
                <a:solidFill>
                  <a:srgbClr val="C00000"/>
                </a:solidFill>
                <a:hlinkClick r:id="rId2"/>
              </a:rPr>
              <a:t>www.erasmusintern.org</a:t>
            </a:r>
            <a:r>
              <a:rPr lang="en-US" sz="1400" b="0" dirty="0" smtClean="0">
                <a:solidFill>
                  <a:srgbClr val="C00000"/>
                </a:solidFill>
              </a:rPr>
              <a:t> </a:t>
            </a: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Κοινός κορμός κριτηρίων επιλογής-ιεράρχηση κριτηρίων</a:t>
            </a: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Αξιολόγηση και παρακολούθηση των οργανισμών υποδοχής</a:t>
            </a:r>
          </a:p>
          <a:p>
            <a:pPr algn="l">
              <a:buFont typeface="Arial" pitchFamily="34" charset="0"/>
              <a:buChar char="•"/>
            </a:pPr>
            <a:endParaRPr lang="el-GR" sz="1400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400" b="0" dirty="0" smtClean="0">
                <a:solidFill>
                  <a:srgbClr val="C00000"/>
                </a:solidFill>
              </a:rPr>
              <a:t>Απορρόφηση </a:t>
            </a:r>
            <a:r>
              <a:rPr lang="el-GR" sz="1400" b="0" dirty="0" smtClean="0">
                <a:solidFill>
                  <a:srgbClr val="C00000"/>
                </a:solidFill>
              </a:rPr>
              <a:t>κονδυλίων</a:t>
            </a:r>
            <a:endParaRPr lang="el-GR" sz="1400" b="0" dirty="0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27584" y="1628800"/>
            <a:ext cx="7772400" cy="506487"/>
          </a:xfrm>
        </p:spPr>
        <p:txBody>
          <a:bodyPr/>
          <a:lstStyle/>
          <a:p>
            <a:r>
              <a:rPr lang="el-GR" sz="2800" dirty="0" smtClean="0"/>
              <a:t>Ευκαιρίες</a:t>
            </a:r>
            <a:endParaRPr lang="el-GR" sz="28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204864"/>
            <a:ext cx="6400800" cy="4392488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Λύση στην αυξημένη ζήτηση κινητικότητας φοιτητών</a:t>
            </a:r>
          </a:p>
          <a:p>
            <a:pPr algn="l">
              <a:buFont typeface="Arial" pitchFamily="34" charset="0"/>
              <a:buChar char="•"/>
            </a:pPr>
            <a:endParaRPr lang="el-GR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Λύση στην αντιμετώπιση κοινών προβλημάτων</a:t>
            </a:r>
          </a:p>
          <a:p>
            <a:pPr algn="l">
              <a:buFont typeface="Arial" pitchFamily="34" charset="0"/>
              <a:buChar char="•"/>
            </a:pPr>
            <a:endParaRPr lang="el-GR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Λύση στην έλλειψη προσωπικού ιδίως σε μικρά ιδρύματα</a:t>
            </a:r>
          </a:p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Ανταλλαγή καλών πρακτικών</a:t>
            </a:r>
          </a:p>
          <a:p>
            <a:pPr algn="l">
              <a:buFont typeface="Arial" pitchFamily="34" charset="0"/>
              <a:buChar char="•"/>
            </a:pPr>
            <a:endParaRPr lang="el-GR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πρότερη εμπειρία</a:t>
            </a:r>
          </a:p>
          <a:p>
            <a:pPr algn="l">
              <a:buFont typeface="Arial" pitchFamily="34" charset="0"/>
              <a:buChar char="•"/>
            </a:pPr>
            <a:endParaRPr lang="el-GR" b="0" dirty="0" smtClean="0">
              <a:solidFill>
                <a:srgbClr val="C00000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b="0" dirty="0" smtClean="0">
                <a:solidFill>
                  <a:srgbClr val="C00000"/>
                </a:solidFill>
              </a:rPr>
              <a:t>επαφές με φορείς υποδοχής </a:t>
            </a:r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/>
          </p:cNvSpPr>
          <p:nvPr/>
        </p:nvSpPr>
        <p:spPr bwMode="auto">
          <a:xfrm>
            <a:off x="142875" y="5805488"/>
            <a:ext cx="889317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Arial" charset="0"/>
              <a:buNone/>
              <a:defRPr/>
            </a:pPr>
            <a:r>
              <a:rPr lang="el-GR" sz="1800" i="1" dirty="0">
                <a:solidFill>
                  <a:schemeClr val="hlink"/>
                </a:solidFill>
                <a:latin typeface="Verdana" pitchFamily="34" charset="0"/>
              </a:rPr>
              <a:t>			                         </a:t>
            </a:r>
            <a:endParaRPr lang="el-GR" i="1" dirty="0">
              <a:solidFill>
                <a:schemeClr val="hlink"/>
              </a:solidFill>
              <a:latin typeface="Verdana" pitchFamily="34" charset="0"/>
            </a:endParaRPr>
          </a:p>
        </p:txBody>
      </p:sp>
      <p:sp>
        <p:nvSpPr>
          <p:cNvPr id="6" name="Oval 6"/>
          <p:cNvSpPr>
            <a:spLocks noChangeArrowheads="1"/>
          </p:cNvSpPr>
          <p:nvPr/>
        </p:nvSpPr>
        <p:spPr bwMode="auto">
          <a:xfrm>
            <a:off x="1258888" y="1557338"/>
            <a:ext cx="6840537" cy="388778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50000">
                <a:schemeClr val="accent1"/>
              </a:gs>
              <a:gs pos="100000">
                <a:srgbClr val="FFFFFF"/>
              </a:gs>
            </a:gsLst>
            <a:lin ang="2700000" scaled="1"/>
          </a:gradFill>
          <a:ln w="9525" algn="ctr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l-GR" sz="4400" dirty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Σας </a:t>
            </a:r>
          </a:p>
          <a:p>
            <a:pPr algn="ctr">
              <a:defRPr/>
            </a:pPr>
            <a:r>
              <a:rPr lang="el-GR" sz="4400" dirty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ευχαριστώ πολύ</a:t>
            </a:r>
          </a:p>
          <a:p>
            <a:pPr algn="ctr">
              <a:defRPr/>
            </a:pPr>
            <a:r>
              <a:rPr lang="el-GR" sz="4400" dirty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για την</a:t>
            </a:r>
          </a:p>
          <a:p>
            <a:pPr algn="ctr">
              <a:defRPr/>
            </a:pPr>
            <a:r>
              <a:rPr lang="el-GR" sz="4400" dirty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 προσοχή </a:t>
            </a:r>
            <a:r>
              <a:rPr lang="el-GR" sz="4400" dirty="0" smtClean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σας</a:t>
            </a:r>
            <a:r>
              <a:rPr lang="el-GR" sz="4400" dirty="0">
                <a:solidFill>
                  <a:srgbClr val="9B3937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Century Gothic" pitchFamily="34" charset="0"/>
              </a:rPr>
              <a:t>!</a:t>
            </a:r>
            <a:endParaRPr lang="el-GR" sz="4400" dirty="0" smtClean="0">
              <a:solidFill>
                <a:srgbClr val="9B3937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Century Gothic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4200"/>
                            </p:stCondLst>
                            <p:childTnLst>
                              <p:par>
                                <p:cTn id="12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755576" y="2305616"/>
            <a:ext cx="770485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l-GR" dirty="0" smtClean="0">
              <a:solidFill>
                <a:srgbClr val="C00000"/>
              </a:solidFill>
            </a:endParaRPr>
          </a:p>
          <a:p>
            <a:r>
              <a:rPr lang="el-GR" b="1" dirty="0" smtClean="0">
                <a:solidFill>
                  <a:srgbClr val="C00000"/>
                </a:solidFill>
              </a:rPr>
              <a:t>Οι Όμιλοι Κινητικότητας μπορούν να αιτηθούν χρηματοδότηση για</a:t>
            </a:r>
            <a:r>
              <a:rPr lang="en-US" b="1" dirty="0" smtClean="0">
                <a:solidFill>
                  <a:srgbClr val="C00000"/>
                </a:solidFill>
              </a:rPr>
              <a:t>:</a:t>
            </a:r>
          </a:p>
          <a:p>
            <a:endParaRPr lang="en-US" dirty="0" smtClean="0"/>
          </a:p>
          <a:p>
            <a:r>
              <a:rPr lang="el-GR" b="1" dirty="0" smtClean="0">
                <a:solidFill>
                  <a:schemeClr val="tx2"/>
                </a:solidFill>
              </a:rPr>
              <a:t>■</a:t>
            </a:r>
            <a:r>
              <a:rPr lang="el-GR" b="1" dirty="0" smtClean="0"/>
              <a:t> </a:t>
            </a:r>
            <a:r>
              <a:rPr lang="el-GR" b="1" dirty="0" smtClean="0">
                <a:solidFill>
                  <a:schemeClr val="tx2"/>
                </a:solidFill>
              </a:rPr>
              <a:t>Κινητικότητα φοιτητών για σπουδές</a:t>
            </a:r>
          </a:p>
          <a:p>
            <a:endParaRPr lang="el-GR" b="1" dirty="0" smtClean="0">
              <a:solidFill>
                <a:schemeClr val="tx2"/>
              </a:solidFill>
            </a:endParaRPr>
          </a:p>
          <a:p>
            <a:r>
              <a:rPr lang="el-GR" b="1" dirty="0" smtClean="0">
                <a:solidFill>
                  <a:schemeClr val="tx2"/>
                </a:solidFill>
              </a:rPr>
              <a:t>■ Κινητικότητα φοιτητών για πρακτική άσκηση</a:t>
            </a:r>
          </a:p>
          <a:p>
            <a:endParaRPr lang="el-GR" b="1" dirty="0" smtClean="0">
              <a:solidFill>
                <a:schemeClr val="tx2"/>
              </a:solidFill>
            </a:endParaRPr>
          </a:p>
          <a:p>
            <a:r>
              <a:rPr lang="el-GR" b="1" dirty="0" smtClean="0">
                <a:solidFill>
                  <a:schemeClr val="tx2"/>
                </a:solidFill>
              </a:rPr>
              <a:t>■ Κινητικότητα προσωπικού για διδασκαλία</a:t>
            </a:r>
          </a:p>
          <a:p>
            <a:endParaRPr lang="el-GR" b="1" dirty="0" smtClean="0">
              <a:solidFill>
                <a:schemeClr val="tx2"/>
              </a:solidFill>
            </a:endParaRPr>
          </a:p>
          <a:p>
            <a:r>
              <a:rPr lang="el-GR" b="1" dirty="0" smtClean="0">
                <a:solidFill>
                  <a:schemeClr val="tx2"/>
                </a:solidFill>
              </a:rPr>
              <a:t>■ Κινητικότητα προσωπικού για επιμόρφωση</a:t>
            </a:r>
            <a:endParaRPr lang="el-GR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916833"/>
            <a:ext cx="7772400" cy="936103"/>
          </a:xfrm>
        </p:spPr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Στόχοι των Ομίλων 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75656" y="2780928"/>
            <a:ext cx="6400800" cy="3528392"/>
          </a:xfrm>
        </p:spPr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l-GR" sz="1800" dirty="0" smtClean="0">
                <a:solidFill>
                  <a:schemeClr val="tx2"/>
                </a:solidFill>
              </a:rPr>
              <a:t>Διευκόλυνση της οργάνωσης των δραστηριοτήτων κινητικότητας</a:t>
            </a:r>
          </a:p>
          <a:p>
            <a:pPr algn="just">
              <a:buFont typeface="Arial" pitchFamily="34" charset="0"/>
              <a:buChar char="•"/>
            </a:pPr>
            <a:endParaRPr lang="el-GR" sz="18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800" dirty="0" smtClean="0">
                <a:solidFill>
                  <a:schemeClr val="tx2"/>
                </a:solidFill>
              </a:rPr>
              <a:t>Υψηλής ποιότητας μαθησιακά  αποτελέσματα για τους συμμετέχοντες </a:t>
            </a:r>
          </a:p>
          <a:p>
            <a:pPr algn="just">
              <a:buFont typeface="Arial" pitchFamily="34" charset="0"/>
              <a:buChar char="•"/>
            </a:pPr>
            <a:endParaRPr lang="el-GR" sz="18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800" dirty="0" smtClean="0">
                <a:solidFill>
                  <a:schemeClr val="tx2"/>
                </a:solidFill>
              </a:rPr>
              <a:t> Ενίσχυση της διεθνούς εμβέλειας των φορέων που μετέχουν στον Όμιλο</a:t>
            </a:r>
          </a:p>
          <a:p>
            <a:pPr algn="just">
              <a:buFont typeface="Arial" pitchFamily="34" charset="0"/>
              <a:buChar char="•"/>
            </a:pPr>
            <a:endParaRPr lang="el-GR" sz="18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800" dirty="0" smtClean="0">
                <a:solidFill>
                  <a:schemeClr val="tx2"/>
                </a:solidFill>
              </a:rPr>
              <a:t>Προστιθέμενη αξία της κινητικότητας σε επίπεδο ΕΕ </a:t>
            </a:r>
          </a:p>
          <a:p>
            <a:pPr algn="just"/>
            <a:endParaRPr lang="el-GR" sz="1800" dirty="0" smtClean="0">
              <a:solidFill>
                <a:schemeClr val="tx2"/>
              </a:solidFill>
            </a:endParaRPr>
          </a:p>
          <a:p>
            <a:endParaRPr lang="el-G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288" y="1557338"/>
            <a:ext cx="8229600" cy="863550"/>
          </a:xfrm>
        </p:spPr>
        <p:txBody>
          <a:bodyPr/>
          <a:lstStyle/>
          <a:p>
            <a:r>
              <a:rPr lang="en-US" sz="2400" dirty="0" smtClean="0">
                <a:solidFill>
                  <a:srgbClr val="C00000"/>
                </a:solidFill>
              </a:rPr>
              <a:t>O</a:t>
            </a:r>
            <a:r>
              <a:rPr lang="el-GR" sz="2400" dirty="0" smtClean="0">
                <a:solidFill>
                  <a:srgbClr val="C00000"/>
                </a:solidFill>
              </a:rPr>
              <a:t>ΜΙΛΟΙ 2015-2016</a:t>
            </a:r>
            <a:endParaRPr lang="el-GR" sz="24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2204865"/>
            <a:ext cx="8229600" cy="4392488"/>
          </a:xfrm>
        </p:spPr>
        <p:txBody>
          <a:bodyPr/>
          <a:lstStyle/>
          <a:p>
            <a:r>
              <a:rPr lang="el-GR" sz="1800" dirty="0" smtClean="0">
                <a:solidFill>
                  <a:srgbClr val="C00000"/>
                </a:solidFill>
              </a:rPr>
              <a:t>ΤΕΙ ΑΘΗΝΑΣ</a:t>
            </a:r>
            <a:r>
              <a:rPr lang="en-US" sz="1800" dirty="0" smtClean="0">
                <a:solidFill>
                  <a:srgbClr val="C00000"/>
                </a:solidFill>
              </a:rPr>
              <a:t>:</a:t>
            </a:r>
            <a:endParaRPr lang="el-GR" sz="1800" dirty="0" smtClean="0">
              <a:solidFill>
                <a:srgbClr val="C00000"/>
              </a:solidFill>
            </a:endParaRPr>
          </a:p>
          <a:p>
            <a:pPr algn="just">
              <a:buNone/>
            </a:pPr>
            <a:r>
              <a:rPr lang="el-GR" sz="1800" dirty="0" smtClean="0"/>
              <a:t>Γεωπονικό Πανεπιστήμιο, ΤΕΙ Ηπείρου, Πανεπιστήμιο Πελοποννήσου, ΤΕΙ Κεντρικής Μακεδονίας, ΑΠΘ, Πανεπιστήμιο </a:t>
            </a:r>
            <a:r>
              <a:rPr lang="el-GR" sz="1800" dirty="0" err="1" smtClean="0"/>
              <a:t>Δυτ</a:t>
            </a:r>
            <a:r>
              <a:rPr lang="el-GR" sz="1800" dirty="0" smtClean="0"/>
              <a:t>. Μακεδονίας, ΤΕΙ </a:t>
            </a:r>
            <a:r>
              <a:rPr lang="el-GR" sz="1800" dirty="0" err="1" smtClean="0"/>
              <a:t>Δυτ</a:t>
            </a:r>
            <a:r>
              <a:rPr lang="el-GR" sz="1800" dirty="0" smtClean="0"/>
              <a:t>. Μακεδονίας, ΑΣΠΑΙΤΕ, Ιόνιο Πανεπιστήμιο, ΤΕΙ Θεσσαλίας, ΤΕΙ Πειραιά</a:t>
            </a:r>
            <a:r>
              <a:rPr lang="en-US" sz="1800" dirty="0" smtClean="0"/>
              <a:t>, </a:t>
            </a:r>
            <a:r>
              <a:rPr lang="el-GR" sz="1800" smtClean="0"/>
              <a:t>ΑΣΤΕΚ, ΑΣΚΤ</a:t>
            </a:r>
            <a:endParaRPr lang="el-GR" sz="1800" dirty="0" smtClean="0"/>
          </a:p>
          <a:p>
            <a:pPr>
              <a:buNone/>
            </a:pPr>
            <a:endParaRPr lang="el-GR" sz="1800" dirty="0" smtClean="0"/>
          </a:p>
          <a:p>
            <a:r>
              <a:rPr lang="el-GR" sz="1800" dirty="0" smtClean="0">
                <a:solidFill>
                  <a:srgbClr val="C00000"/>
                </a:solidFill>
              </a:rPr>
              <a:t>ΠΑΝΤΕΙΟ ΠΑΝΕΠΙΣΤΗΜΙΟ</a:t>
            </a:r>
            <a:r>
              <a:rPr lang="en-US" sz="1800" dirty="0" smtClean="0">
                <a:solidFill>
                  <a:srgbClr val="C00000"/>
                </a:solidFill>
              </a:rPr>
              <a:t>:</a:t>
            </a:r>
            <a:endParaRPr lang="el-GR" sz="1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sz="1800" dirty="0" smtClean="0"/>
              <a:t>ΔΠΘ, Πανεπιστήμιο Πειραιά, ΕΜΠ, </a:t>
            </a:r>
            <a:r>
              <a:rPr lang="el-GR" sz="1800" dirty="0" err="1" smtClean="0"/>
              <a:t>Χαροκόπειο</a:t>
            </a:r>
            <a:r>
              <a:rPr lang="el-GR" sz="1800" dirty="0" smtClean="0"/>
              <a:t> Πανεπιστήμιο, ΤΕΙ Πειραιά, Δήμος Καλλιθέας, Αμαρουσίου &amp; Πειραιώς</a:t>
            </a:r>
          </a:p>
          <a:p>
            <a:endParaRPr lang="el-GR" sz="1800" dirty="0" smtClean="0"/>
          </a:p>
          <a:p>
            <a:r>
              <a:rPr lang="el-GR" sz="1800" dirty="0" smtClean="0">
                <a:solidFill>
                  <a:srgbClr val="C00000"/>
                </a:solidFill>
              </a:rPr>
              <a:t>ΟΙΚΟΝΟΜΙΚΟ ΠΑΝΕΠΙΣΤΗΜΙΟ ΑΘΗΝΩΝ</a:t>
            </a:r>
            <a:r>
              <a:rPr lang="en-US" sz="1800" dirty="0" smtClean="0">
                <a:solidFill>
                  <a:srgbClr val="C00000"/>
                </a:solidFill>
              </a:rPr>
              <a:t>:</a:t>
            </a:r>
            <a:endParaRPr lang="el-GR" sz="1800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el-GR" sz="1800" dirty="0" smtClean="0"/>
              <a:t>Πανεπιστήμιο Μακεδονίας, ΕΜΠ, Πανεπιστήμιο Ιωαννίνων, Πανεπιστήμιο Κρήτης</a:t>
            </a:r>
            <a:endParaRPr lang="el-GR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- Πίνακας"/>
          <p:cNvGraphicFramePr>
            <a:graphicFrameLocks noGrp="1"/>
          </p:cNvGraphicFramePr>
          <p:nvPr/>
        </p:nvGraphicFramePr>
        <p:xfrm>
          <a:off x="755576" y="1971598"/>
          <a:ext cx="6956922" cy="3617641"/>
        </p:xfrm>
        <a:graphic>
          <a:graphicData uri="http://schemas.openxmlformats.org/drawingml/2006/table">
            <a:tbl>
              <a:tblPr/>
              <a:tblGrid>
                <a:gridCol w="1715234"/>
                <a:gridCol w="1015258"/>
                <a:gridCol w="1097957"/>
                <a:gridCol w="1015258"/>
                <a:gridCol w="1015258"/>
                <a:gridCol w="1097957"/>
              </a:tblGrid>
              <a:tr h="681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>
                          <a:latin typeface="Calibri"/>
                          <a:ea typeface="Times New Roman"/>
                          <a:cs typeface="Arial Greek"/>
                        </a:rPr>
                        <a:t>ΙΔΡΥΜΑ</a:t>
                      </a:r>
                      <a:endParaRPr lang="el-G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OS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SMS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SMP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 smtClean="0">
                          <a:latin typeface="Calibri"/>
                          <a:ea typeface="Times New Roman"/>
                          <a:cs typeface="Arial Greek"/>
                        </a:rPr>
                        <a:t>STA/</a:t>
                      </a:r>
                      <a:r>
                        <a:rPr lang="en-US" sz="1100" dirty="0" smtClean="0">
                          <a:latin typeface="Calibri"/>
                          <a:ea typeface="Times New Roman"/>
                          <a:cs typeface="Arial Greek"/>
                        </a:rPr>
                        <a:t>STT</a:t>
                      </a:r>
                      <a:endParaRPr lang="el-G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Arial Greek"/>
                        </a:rPr>
                        <a:t>ΣΥΝΟΛΟ</a:t>
                      </a:r>
                      <a:endParaRPr lang="el-G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A"/>
                    </a:solidFill>
                  </a:tcPr>
                </a:tc>
              </a:tr>
              <a:tr h="54377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G ATHINE 34                                   Όμιλος ΤΕΙ Αθήνας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42.40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0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,00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 </a:t>
                      </a:r>
                      <a:r>
                        <a:rPr lang="el-GR" sz="11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Arial Greek"/>
                        </a:rPr>
                        <a:t>0,00 €</a:t>
                      </a:r>
                      <a:endParaRPr lang="el-G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 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268.404,59 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dirty="0">
                          <a:latin typeface="Calibri"/>
                          <a:ea typeface="Times New Roman"/>
                          <a:cs typeface="Arial Greek"/>
                        </a:rPr>
                        <a:t>0,00 €</a:t>
                      </a:r>
                      <a:endParaRPr lang="el-GR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310.804,59 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356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G KALLITH 02                                   Όμιλος Παντείου Πανεπιστημίου Κοινωνικών &amp; Πολιτικών Επιστημών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11.200,00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 </a:t>
                      </a:r>
                      <a:r>
                        <a:rPr lang="el-GR" sz="11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0,00 €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78.206,47 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0,00 €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89.406,47 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70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G ATHINE 04                                                  Όμιλος Οικονομικού Πανεπιστημίου Αθηνών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25.200,00 </a:t>
                      </a:r>
                      <a:r>
                        <a:rPr lang="el-GR" sz="11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>
                          <a:latin typeface="Calibri"/>
                          <a:ea typeface="Times New Roman"/>
                          <a:cs typeface="Arial Greek"/>
                        </a:rPr>
                        <a:t>0,00 €</a:t>
                      </a:r>
                      <a:endParaRPr lang="el-GR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108.237,75 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24.064,59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 </a:t>
                      </a:r>
                      <a:r>
                        <a:rPr lang="el-GR" sz="1100" b="1" dirty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157.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5</a:t>
                      </a:r>
                      <a:r>
                        <a:rPr lang="el-GR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Arial Greek"/>
                        </a:rPr>
                        <a:t>02,34 €</a:t>
                      </a:r>
                      <a:endParaRPr lang="el-GR" sz="1000" b="1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35" marR="6193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1484784"/>
            <a:ext cx="7772400" cy="864096"/>
          </a:xfrm>
        </p:spPr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Διαχείριση Ομίλων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403648" y="2132856"/>
            <a:ext cx="6400800" cy="4536504"/>
          </a:xfrm>
        </p:spPr>
        <p:txBody>
          <a:bodyPr/>
          <a:lstStyle/>
          <a:p>
            <a:endParaRPr lang="el-GR" sz="1400" dirty="0" smtClean="0">
              <a:solidFill>
                <a:schemeClr val="tx2"/>
              </a:solidFill>
            </a:endParaRPr>
          </a:p>
          <a:p>
            <a:pPr algn="just"/>
            <a:r>
              <a:rPr lang="el-GR" sz="1400" dirty="0" smtClean="0">
                <a:solidFill>
                  <a:srgbClr val="C00000"/>
                </a:solidFill>
              </a:rPr>
              <a:t>Υπογραφή  σύμβασης  μεταξύ ιδρυμάτων-εταίρων και Ομίλου</a:t>
            </a:r>
          </a:p>
          <a:p>
            <a:pPr algn="just">
              <a:buFont typeface="Arial" pitchFamily="34" charset="0"/>
              <a:buChar char="•"/>
            </a:pPr>
            <a:endParaRPr lang="el-GR" sz="14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400" dirty="0" smtClean="0">
                <a:solidFill>
                  <a:schemeClr val="tx2"/>
                </a:solidFill>
              </a:rPr>
              <a:t>Σαφείς </a:t>
            </a:r>
            <a:r>
              <a:rPr lang="el-GR" sz="1400" dirty="0" smtClean="0">
                <a:solidFill>
                  <a:srgbClr val="C00000"/>
                </a:solidFill>
              </a:rPr>
              <a:t>αρμοδιότητες</a:t>
            </a:r>
            <a:r>
              <a:rPr lang="el-GR" sz="1400" dirty="0" smtClean="0">
                <a:solidFill>
                  <a:schemeClr val="tx2"/>
                </a:solidFill>
              </a:rPr>
              <a:t> μεταξύ των εταίρων</a:t>
            </a:r>
            <a:r>
              <a:rPr lang="en-US" sz="1400" dirty="0" smtClean="0">
                <a:solidFill>
                  <a:schemeClr val="tx2"/>
                </a:solidFill>
              </a:rPr>
              <a:t>: </a:t>
            </a:r>
            <a:r>
              <a:rPr lang="el-GR" sz="1400" dirty="0" smtClean="0">
                <a:solidFill>
                  <a:schemeClr val="tx2"/>
                </a:solidFill>
              </a:rPr>
              <a:t>μηχανισμοί προετοιμασίας, διασφάλιση ποιότητας, παρακολούθηση</a:t>
            </a:r>
            <a:endParaRPr lang="en-US" sz="14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n-US" sz="14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400" dirty="0" smtClean="0">
                <a:solidFill>
                  <a:schemeClr val="tx2"/>
                </a:solidFill>
              </a:rPr>
              <a:t>Καθορισμένη </a:t>
            </a:r>
            <a:r>
              <a:rPr lang="el-GR" sz="1400" dirty="0" smtClean="0">
                <a:solidFill>
                  <a:srgbClr val="C00000"/>
                </a:solidFill>
              </a:rPr>
              <a:t>κατανομή των ρόλων</a:t>
            </a:r>
            <a:r>
              <a:rPr lang="el-GR" sz="1400" dirty="0" smtClean="0">
                <a:solidFill>
                  <a:schemeClr val="tx2"/>
                </a:solidFill>
              </a:rPr>
              <a:t>, των ευθυνών, των </a:t>
            </a:r>
          </a:p>
          <a:p>
            <a:pPr algn="just"/>
            <a:r>
              <a:rPr lang="el-GR" sz="1400" dirty="0" smtClean="0">
                <a:solidFill>
                  <a:schemeClr val="tx2"/>
                </a:solidFill>
              </a:rPr>
              <a:t>καθηκόντων και των διαθέσιμων πόρων </a:t>
            </a:r>
          </a:p>
          <a:p>
            <a:pPr algn="just"/>
            <a:r>
              <a:rPr lang="el-GR" sz="1400" dirty="0" smtClean="0">
                <a:solidFill>
                  <a:schemeClr val="tx2"/>
                </a:solidFill>
              </a:rPr>
              <a:t> </a:t>
            </a:r>
          </a:p>
          <a:p>
            <a:pPr algn="just">
              <a:buFont typeface="Arial" pitchFamily="34" charset="0"/>
              <a:buChar char="•"/>
            </a:pPr>
            <a:r>
              <a:rPr lang="el-GR" sz="1400" dirty="0" smtClean="0">
                <a:solidFill>
                  <a:srgbClr val="C00000"/>
                </a:solidFill>
              </a:rPr>
              <a:t>Κατανομή χρηματοδότησης </a:t>
            </a:r>
            <a:r>
              <a:rPr lang="el-GR" sz="1400" dirty="0" smtClean="0">
                <a:solidFill>
                  <a:schemeClr val="tx2"/>
                </a:solidFill>
              </a:rPr>
              <a:t>από τον Συντονιστή του Ομίλου</a:t>
            </a:r>
          </a:p>
          <a:p>
            <a:pPr algn="just"/>
            <a:endParaRPr lang="el-GR" sz="14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400" dirty="0" smtClean="0">
                <a:solidFill>
                  <a:schemeClr val="tx2"/>
                </a:solidFill>
              </a:rPr>
              <a:t>Χρήση ευρωπαϊκών εργαλείων διαφάνειας και αναγνώρισης</a:t>
            </a:r>
          </a:p>
          <a:p>
            <a:pPr algn="just">
              <a:buFont typeface="Arial" pitchFamily="34" charset="0"/>
              <a:buChar char="•"/>
            </a:pPr>
            <a:endParaRPr lang="el-GR" sz="14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r>
              <a:rPr lang="el-GR" sz="1400" dirty="0" smtClean="0">
                <a:solidFill>
                  <a:schemeClr val="tx2"/>
                </a:solidFill>
              </a:rPr>
              <a:t>Μέτρα αξιολόγησης  και διάδοσης αποτελεσμάτων</a:t>
            </a:r>
          </a:p>
          <a:p>
            <a:endParaRPr lang="el-GR" sz="1400" dirty="0" smtClean="0">
              <a:solidFill>
                <a:schemeClr val="tx2"/>
              </a:solidFill>
            </a:endParaRPr>
          </a:p>
          <a:p>
            <a:endParaRPr lang="el-GR" sz="1400" dirty="0" smtClean="0">
              <a:solidFill>
                <a:schemeClr val="tx2"/>
              </a:solidFill>
            </a:endParaRPr>
          </a:p>
          <a:p>
            <a:endParaRPr lang="el-GR" sz="1400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3568" y="1412776"/>
            <a:ext cx="7772400" cy="432047"/>
          </a:xfrm>
        </p:spPr>
        <p:txBody>
          <a:bodyPr/>
          <a:lstStyle/>
          <a:p>
            <a:r>
              <a:rPr lang="el-GR" dirty="0" smtClean="0">
                <a:solidFill>
                  <a:srgbClr val="C00000"/>
                </a:solidFill>
              </a:rPr>
              <a:t>Υποχρεώσεις </a:t>
            </a:r>
            <a:r>
              <a:rPr lang="en-US" dirty="0" smtClean="0">
                <a:solidFill>
                  <a:srgbClr val="C00000"/>
                </a:solidFill>
              </a:rPr>
              <a:t> </a:t>
            </a:r>
            <a:r>
              <a:rPr lang="el-GR" dirty="0" smtClean="0">
                <a:solidFill>
                  <a:srgbClr val="C00000"/>
                </a:solidFill>
              </a:rPr>
              <a:t>Συντονιστή</a:t>
            </a:r>
            <a:endParaRPr lang="el-GR" dirty="0">
              <a:solidFill>
                <a:srgbClr val="C00000"/>
              </a:solidFill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259632" y="1844824"/>
            <a:ext cx="6400800" cy="5013176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2"/>
                </a:solidFill>
              </a:rPr>
              <a:t>K</a:t>
            </a:r>
            <a:r>
              <a:rPr lang="el-GR" sz="1600" dirty="0" err="1" smtClean="0">
                <a:solidFill>
                  <a:schemeClr val="tx2"/>
                </a:solidFill>
              </a:rPr>
              <a:t>εντρικό</a:t>
            </a:r>
            <a:r>
              <a:rPr lang="el-GR" sz="1600" dirty="0" smtClean="0">
                <a:solidFill>
                  <a:schemeClr val="tx2"/>
                </a:solidFill>
              </a:rPr>
              <a:t> σημείο εύρεσης φορέων υποδοχής</a:t>
            </a: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Παροχή διευκόλυνσης στην εύρεση πρακτικής άσκησης</a:t>
            </a:r>
          </a:p>
          <a:p>
            <a:pPr algn="l"/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Παροχή πληροφοριών και υποστήριξης σε εξερχόμενους φοιτητές και προσωπικό </a:t>
            </a: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Γλωσσική και διαπολιτισμική στήριξη</a:t>
            </a: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Καθοδήγηση και εποπτεία για τους μετακινούμενους</a:t>
            </a: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Ασφάλιση φοιτητών –δυνατότητα ομαδικής ασφάλισης</a:t>
            </a: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el-GR" sz="1600" dirty="0" smtClean="0">
                <a:solidFill>
                  <a:schemeClr val="tx2"/>
                </a:solidFill>
              </a:rPr>
              <a:t>Εξασφάλιση της ποιότητας της πρακτικής άσκησης</a:t>
            </a:r>
          </a:p>
          <a:p>
            <a:pPr algn="l"/>
            <a:endParaRPr lang="el-GR" sz="1600" dirty="0" smtClean="0">
              <a:solidFill>
                <a:schemeClr val="tx2"/>
              </a:solidFill>
            </a:endParaRPr>
          </a:p>
          <a:p>
            <a:pPr algn="l">
              <a:buFont typeface="Arial" pitchFamily="34" charset="0"/>
              <a:buChar char="•"/>
            </a:pPr>
            <a:endParaRPr lang="el-GR" sz="1600" dirty="0" smtClean="0">
              <a:solidFill>
                <a:schemeClr val="tx2"/>
              </a:solidFill>
            </a:endParaRPr>
          </a:p>
          <a:p>
            <a:pPr algn="just">
              <a:buFont typeface="Arial" pitchFamily="34" charset="0"/>
              <a:buChar char="•"/>
            </a:pPr>
            <a:endParaRPr lang="el-GR" dirty="0" smtClean="0">
              <a:solidFill>
                <a:schemeClr val="tx2"/>
              </a:solidFill>
            </a:endParaRPr>
          </a:p>
          <a:p>
            <a:pPr algn="just"/>
            <a:endParaRPr lang="el-GR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288" y="1557338"/>
            <a:ext cx="8229600" cy="863550"/>
          </a:xfrm>
        </p:spPr>
        <p:txBody>
          <a:bodyPr/>
          <a:lstStyle/>
          <a:p>
            <a:r>
              <a:rPr lang="el-GR" sz="2400" dirty="0" smtClean="0">
                <a:solidFill>
                  <a:srgbClr val="C00000"/>
                </a:solidFill>
              </a:rPr>
              <a:t>Υποχρεώσεις ιδρυμάτων- εταίρων</a:t>
            </a:r>
            <a:endParaRPr lang="el-GR" sz="2400" dirty="0">
              <a:solidFill>
                <a:srgbClr val="C000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5288" y="2348881"/>
            <a:ext cx="8229600" cy="4248472"/>
          </a:xfrm>
        </p:spPr>
        <p:txBody>
          <a:bodyPr/>
          <a:lstStyle/>
          <a:p>
            <a:r>
              <a:rPr lang="el-GR" sz="1800" dirty="0" smtClean="0"/>
              <a:t>Προκήρυξη ανά ίδρυμα</a:t>
            </a:r>
          </a:p>
          <a:p>
            <a:pPr>
              <a:buNone/>
            </a:pPr>
            <a:endParaRPr lang="el-GR" sz="1800" dirty="0" smtClean="0"/>
          </a:p>
          <a:p>
            <a:r>
              <a:rPr lang="el-GR" sz="1800" dirty="0" smtClean="0"/>
              <a:t>Επιλογή φοιτητών με βάση κοινά κριτήρια, τήρηση λίστας αναμονής-τελική έγκριση από τον Όμιλο βάσει των διαθέσιμων κονδυλίων-προσοχή στη διπλή χρηματοδότηση</a:t>
            </a:r>
          </a:p>
          <a:p>
            <a:endParaRPr lang="el-GR" sz="1800" dirty="0" smtClean="0"/>
          </a:p>
          <a:p>
            <a:r>
              <a:rPr lang="el-GR" sz="1800" dirty="0" smtClean="0"/>
              <a:t>Έγκαιρη ενημέρωση φοιτητών και Ομίλου για τα αποτελέσματα της διαδικασίας επιλογής</a:t>
            </a:r>
          </a:p>
          <a:p>
            <a:pPr>
              <a:buNone/>
            </a:pPr>
            <a:endParaRPr lang="el-GR" sz="1800" dirty="0" smtClean="0"/>
          </a:p>
          <a:p>
            <a:r>
              <a:rPr lang="el-GR" sz="1800" dirty="0" smtClean="0">
                <a:solidFill>
                  <a:schemeClr val="tx2"/>
                </a:solidFill>
              </a:rPr>
              <a:t>Καθοδήγηση και εποπτεία για τους μετακινούμενους (σε συνεργασία με τον Όμιλο)</a:t>
            </a:r>
            <a:endParaRPr lang="el-GR" sz="1800" dirty="0" smtClean="0"/>
          </a:p>
          <a:p>
            <a:r>
              <a:rPr lang="el-GR" sz="1800" dirty="0" smtClean="0">
                <a:solidFill>
                  <a:schemeClr val="tx2"/>
                </a:solidFill>
              </a:rPr>
              <a:t>Η αναγνώριση των μαθησιακών αποτελεσμάτων των συμμετεχόντων είναι ευθύνη των ιδρυμάτων αποστολής</a:t>
            </a:r>
          </a:p>
          <a:p>
            <a:endParaRPr lang="el-GR" sz="1800" dirty="0" smtClean="0"/>
          </a:p>
          <a:p>
            <a:endParaRPr lang="el-GR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800" smtClean="0">
                <a:solidFill>
                  <a:srgbClr val="C00000"/>
                </a:solidFill>
              </a:rPr>
              <a:t>ΠΟΣΟ ΕΠΙΧΟΡΗΓΗΣΗΣ ΦΟΙΤΗΤΩΝ ΠΟΥ ΜΕΤΑΚΙΝΟΥΝΤΑΙ ΓΙΑ ΠΡΑΚΤΙΚΗ ΑΣΚΗΣΗ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Ø"/>
              <a:defRPr/>
            </a:pPr>
            <a:r>
              <a:rPr lang="el-GR" sz="1800" dirty="0" smtClean="0">
                <a:latin typeface="Century Gothic" pitchFamily="34" charset="0"/>
              </a:rPr>
              <a:t>Τρεις κατηγορίες χωρών που συμμετέχουν στο Πρόγραμμα, ανάλογα με το κόστος ζωής</a:t>
            </a:r>
            <a:r>
              <a:rPr lang="en-US" sz="1800" dirty="0" smtClean="0">
                <a:latin typeface="Century Gothic" pitchFamily="34" charset="0"/>
              </a:rPr>
              <a:t>:</a:t>
            </a:r>
            <a:endParaRPr lang="el-GR" sz="1800" dirty="0" smtClean="0">
              <a:latin typeface="Century Gothic" pitchFamily="34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§"/>
              <a:defRPr/>
            </a:pPr>
            <a:r>
              <a:rPr lang="el-GR" sz="1800" dirty="0" smtClean="0">
                <a:latin typeface="Century Gothic" pitchFamily="34" charset="0"/>
              </a:rPr>
              <a:t>1</a:t>
            </a:r>
            <a:r>
              <a:rPr lang="el-GR" sz="1800" baseline="30000" dirty="0" smtClean="0">
                <a:latin typeface="Century Gothic" pitchFamily="34" charset="0"/>
              </a:rPr>
              <a:t>η</a:t>
            </a:r>
            <a:r>
              <a:rPr lang="el-GR" sz="1800" dirty="0" smtClean="0">
                <a:latin typeface="Century Gothic" pitchFamily="34" charset="0"/>
              </a:rPr>
              <a:t> Κατηγορία- Υψηλό κόστος ζωής</a:t>
            </a:r>
            <a:r>
              <a:rPr lang="en-US" sz="1800" dirty="0" smtClean="0">
                <a:latin typeface="Century Gothic" pitchFamily="34" charset="0"/>
              </a:rPr>
              <a:t>:</a:t>
            </a:r>
            <a:endParaRPr lang="el-GR" sz="1800" dirty="0" smtClean="0">
              <a:latin typeface="Century Gothic" pitchFamily="34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None/>
              <a:defRPr/>
            </a:pPr>
            <a:r>
              <a:rPr lang="el-GR" sz="1800" dirty="0" smtClean="0">
                <a:latin typeface="Century Gothic" pitchFamily="34" charset="0"/>
              </a:rPr>
              <a:t>   </a:t>
            </a:r>
            <a:r>
              <a:rPr lang="en-US" sz="1800" dirty="0" smtClean="0">
                <a:latin typeface="Century Gothic" pitchFamily="34" charset="0"/>
              </a:rPr>
              <a:t> FR,IT,UK,AT,FI,SE,DK,IE,NO,LI</a:t>
            </a:r>
            <a:r>
              <a:rPr lang="el-GR" sz="1800" dirty="0" smtClean="0">
                <a:latin typeface="Century Gothic" pitchFamily="34" charset="0"/>
              </a:rPr>
              <a:t>-  600 Ευρώ</a:t>
            </a:r>
            <a:endParaRPr lang="en-US" sz="1800" dirty="0" smtClean="0">
              <a:latin typeface="Century Gothic" pitchFamily="34" charset="0"/>
            </a:endParaRP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Century Gothic" pitchFamily="34" charset="0"/>
              </a:rPr>
              <a:t>2</a:t>
            </a:r>
            <a:r>
              <a:rPr lang="el-GR" sz="1800" baseline="30000" dirty="0" smtClean="0">
                <a:latin typeface="Century Gothic" pitchFamily="34" charset="0"/>
              </a:rPr>
              <a:t>η</a:t>
            </a:r>
            <a:r>
              <a:rPr lang="el-GR" sz="1800" dirty="0" smtClean="0">
                <a:latin typeface="Century Gothic" pitchFamily="34" charset="0"/>
              </a:rPr>
              <a:t> Κατηγορία – Μεσαίο κόστος ζωής</a:t>
            </a:r>
            <a:r>
              <a:rPr lang="en-US" sz="1800" dirty="0" smtClean="0">
                <a:latin typeface="Century Gothic" pitchFamily="34" charset="0"/>
              </a:rPr>
              <a:t>: </a:t>
            </a:r>
            <a:r>
              <a:rPr lang="el-GR" sz="1800" dirty="0" smtClean="0">
                <a:latin typeface="Century Gothic" pitchFamily="34" charset="0"/>
              </a:rPr>
              <a:t>  550 Ευρώ </a:t>
            </a:r>
            <a:r>
              <a:rPr lang="en-US" sz="1800" dirty="0" smtClean="0">
                <a:latin typeface="Century Gothic" pitchFamily="34" charset="0"/>
              </a:rPr>
              <a:t>ES,DE,TR,NL,BE,CZ,PT,GR,SI,HR,LU,CY,IS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§"/>
              <a:defRPr/>
            </a:pPr>
            <a:r>
              <a:rPr lang="en-US" sz="1800" dirty="0" smtClean="0">
                <a:latin typeface="Century Gothic" pitchFamily="34" charset="0"/>
              </a:rPr>
              <a:t>3</a:t>
            </a:r>
            <a:r>
              <a:rPr lang="el-GR" sz="1800" baseline="30000" dirty="0" smtClean="0">
                <a:latin typeface="Century Gothic" pitchFamily="34" charset="0"/>
              </a:rPr>
              <a:t>η</a:t>
            </a:r>
            <a:r>
              <a:rPr lang="el-GR" sz="1800" dirty="0" smtClean="0">
                <a:latin typeface="Century Gothic" pitchFamily="34" charset="0"/>
              </a:rPr>
              <a:t> Κατηγορία – Χαμηλό κόστος ζωής</a:t>
            </a:r>
            <a:r>
              <a:rPr lang="en-US" sz="1800" dirty="0" smtClean="0">
                <a:latin typeface="Century Gothic" pitchFamily="34" charset="0"/>
              </a:rPr>
              <a:t>: </a:t>
            </a:r>
            <a:r>
              <a:rPr lang="el-GR" sz="1800" dirty="0" smtClean="0">
                <a:latin typeface="Century Gothic" pitchFamily="34" charset="0"/>
              </a:rPr>
              <a:t>500 Ευρώ </a:t>
            </a:r>
            <a:r>
              <a:rPr lang="en-US" sz="1800" dirty="0" smtClean="0">
                <a:latin typeface="Century Gothic" pitchFamily="34" charset="0"/>
              </a:rPr>
              <a:t>PL,RO,HU,LT,SK,BG,LV,EE,MT</a:t>
            </a:r>
            <a:r>
              <a:rPr lang="el-GR" sz="1800" dirty="0" smtClean="0">
                <a:latin typeface="Century Gothic" pitchFamily="34" charset="0"/>
              </a:rPr>
              <a:t>, </a:t>
            </a:r>
            <a:r>
              <a:rPr lang="en-US" sz="1800" dirty="0" smtClean="0">
                <a:latin typeface="Century Gothic" pitchFamily="34" charset="0"/>
              </a:rPr>
              <a:t>FYROM</a:t>
            </a:r>
            <a:endParaRPr lang="fr-FR" sz="1800" dirty="0" smtClean="0">
              <a:latin typeface="Century Gothic" pitchFamily="34" charset="0"/>
            </a:endParaRPr>
          </a:p>
          <a:p>
            <a:pPr eaLnBrk="1" hangingPunct="1">
              <a:lnSpc>
                <a:spcPct val="110000"/>
              </a:lnSpc>
              <a:spcBef>
                <a:spcPct val="0"/>
              </a:spcBef>
              <a:spcAft>
                <a:spcPct val="40000"/>
              </a:spcAft>
              <a:buClr>
                <a:srgbClr val="DA4010"/>
              </a:buClr>
              <a:buFont typeface="Wingdings" pitchFamily="2" charset="2"/>
              <a:buChar char="Ø"/>
              <a:defRPr/>
            </a:pPr>
            <a:endParaRPr lang="fr-FR" dirty="0" smtClean="0">
              <a:latin typeface="Century Gothic" pitchFamily="34" charset="0"/>
            </a:endParaRPr>
          </a:p>
          <a:p>
            <a:pPr eaLnBrk="1" hangingPunct="1">
              <a:lnSpc>
                <a:spcPct val="110000"/>
              </a:lnSpc>
              <a:spcAft>
                <a:spcPct val="40000"/>
              </a:spcAft>
              <a:buClr>
                <a:srgbClr val="0F5494"/>
              </a:buClr>
              <a:buFont typeface="Arial" charset="0"/>
              <a:buNone/>
              <a:defRPr/>
            </a:pPr>
            <a:r>
              <a:rPr lang="fr-FR" sz="1050" b="0" i="1" dirty="0" smtClean="0"/>
              <a:t>    </a:t>
            </a:r>
            <a:endParaRPr lang="fr-FR" sz="1050" i="1" dirty="0" smtClean="0">
              <a:solidFill>
                <a:schemeClr val="tx2"/>
              </a:solidFill>
            </a:endParaRPr>
          </a:p>
          <a:p>
            <a:pPr>
              <a:defRPr/>
            </a:pPr>
            <a:endParaRPr lang="el-GR" dirty="0"/>
          </a:p>
        </p:txBody>
      </p:sp>
      <p:pic>
        <p:nvPicPr>
          <p:cNvPr id="4" name="Imag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020272" y="3717032"/>
            <a:ext cx="1841279" cy="10277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  <a:reflection blurRad="6350" stA="50000" endA="300" endPos="55500" dist="508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55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55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37" grpId="0"/>
      <p:bldP spid="3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4036</TotalTime>
  <Words>659</Words>
  <Application>Microsoft Office PowerPoint</Application>
  <PresentationFormat>Προβολή στην οθόνη (4:3)</PresentationFormat>
  <Paragraphs>151</Paragraphs>
  <Slides>15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15</vt:i4>
      </vt:variant>
    </vt:vector>
  </HeadingPairs>
  <TitlesOfParts>
    <vt:vector size="16" baseType="lpstr">
      <vt:lpstr>Θέμα του Office</vt:lpstr>
      <vt:lpstr>Τεχνική ημερίδα διαχείρισης ΚΑ1/ Tομέας Ανώτατης Εκπαίδευσης  2015-2016   Όμιλοι Κινητικότητας:  Προκλήσεις &amp; Ευκαιρίες</vt:lpstr>
      <vt:lpstr>Διαφάνεια 2</vt:lpstr>
      <vt:lpstr>Στόχοι των Ομίλων </vt:lpstr>
      <vt:lpstr>OΜΙΛΟΙ 2015-2016</vt:lpstr>
      <vt:lpstr>Διαφάνεια 5</vt:lpstr>
      <vt:lpstr>Διαχείριση Ομίλων</vt:lpstr>
      <vt:lpstr>Υποχρεώσεις  Συντονιστή</vt:lpstr>
      <vt:lpstr>Υποχρεώσεις ιδρυμάτων- εταίρων</vt:lpstr>
      <vt:lpstr>ΠΟΣΟ ΕΠΙΧΟΡΗΓΗΣΗΣ ΦΟΙΤΗΤΩΝ ΠΟΥ ΜΕΤΑΚΙΝΟΥΝΤΑΙ ΓΙΑ ΠΡΑΚΤΙΚΗ ΑΣΚΗΣΗ</vt:lpstr>
      <vt:lpstr> </vt:lpstr>
      <vt:lpstr>Διαφάνεια 11</vt:lpstr>
      <vt:lpstr>Διαφάνεια 12</vt:lpstr>
      <vt:lpstr>Προκλήσεις</vt:lpstr>
      <vt:lpstr>Ευκαιρίες</vt:lpstr>
      <vt:lpstr>Διαφάνεια 15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maragos dimitris</dc:creator>
  <cp:lastModifiedBy>MAYROGIORGOU ELENH</cp:lastModifiedBy>
  <cp:revision>295</cp:revision>
  <dcterms:created xsi:type="dcterms:W3CDTF">2013-11-21T12:12:21Z</dcterms:created>
  <dcterms:modified xsi:type="dcterms:W3CDTF">2015-10-21T12:09:19Z</dcterms:modified>
</cp:coreProperties>
</file>