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Override PartName="/ppt/notesSlides/notesSlide1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7" r:id="rId9"/>
    <p:sldId id="266" r:id="rId10"/>
    <p:sldId id="270" r:id="rId11"/>
    <p:sldId id="268" r:id="rId12"/>
    <p:sldId id="269" r:id="rId13"/>
    <p:sldId id="271" r:id="rId14"/>
    <p:sldId id="272" r:id="rId15"/>
    <p:sldId id="273" r:id="rId16"/>
    <p:sldId id="275" r:id="rId17"/>
    <p:sldId id="274" r:id="rId1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294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3FC671-D034-4C47-B9A2-98AF0E20A08A}" type="datetimeFigureOut">
              <a:rPr lang="en-US" smtClean="0"/>
              <a:pPr/>
              <a:t>1/10/2015</a:t>
            </a:fld>
            <a:endParaRPr lang="en-US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03794B-DAA7-4E3A-BF63-0FFD90D7C14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03794B-DAA7-4E3A-BF63-0FFD90D7C14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l-GR" b="1" baseline="0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03794B-DAA7-4E3A-BF63-0FFD90D7C14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l-GR" b="1" baseline="0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03794B-DAA7-4E3A-BF63-0FFD90D7C14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l-GR" b="1" baseline="0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03794B-DAA7-4E3A-BF63-0FFD90D7C14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l-GR" b="1" baseline="0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03794B-DAA7-4E3A-BF63-0FFD90D7C14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l-GR" b="1" baseline="0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03794B-DAA7-4E3A-BF63-0FFD90D7C14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l-GR" b="1" baseline="0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03794B-DAA7-4E3A-BF63-0FFD90D7C14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l-GR" b="1" baseline="0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03794B-DAA7-4E3A-BF63-0FFD90D7C14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l-GR" b="1" baseline="0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03794B-DAA7-4E3A-BF63-0FFD90D7C14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03794B-DAA7-4E3A-BF63-0FFD90D7C14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l-GR" b="1" dirty="0" smtClean="0"/>
              <a:t>Όλα</a:t>
            </a:r>
            <a:r>
              <a:rPr lang="el-GR" b="1" baseline="0" dirty="0" smtClean="0"/>
              <a:t> τα σχέδια ανεξάρτητα από το χρόνο προγραμματισμού της κινητικότητας έχουν συμβολαιοποιηθεί έως τις 31/12/2015</a:t>
            </a:r>
          </a:p>
          <a:p>
            <a:pPr>
              <a:buFont typeface="Wingdings" pitchFamily="2" charset="2"/>
              <a:buNone/>
            </a:pPr>
            <a:endParaRPr lang="el-GR" b="1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l-GR" sz="10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Οι συμβάσεις θα σας αποσταλούν ηλεκτρονικά (</a:t>
            </a:r>
            <a:r>
              <a:rPr lang="en-US" sz="10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email-</a:t>
            </a:r>
            <a:r>
              <a:rPr lang="el-GR" sz="10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υπεύθυνου επικοινωνίας) σε μορφή </a:t>
            </a:r>
            <a:r>
              <a:rPr lang="en-US" sz="1000" b="1" kern="1200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pdf</a:t>
            </a:r>
            <a:endParaRPr lang="el-GR" sz="1000" b="1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>
              <a:buFont typeface="Wingdings" pitchFamily="2" charset="2"/>
              <a:buChar char="ü"/>
            </a:pPr>
            <a:endParaRPr lang="en-US" b="1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03794B-DAA7-4E3A-BF63-0FFD90D7C14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l-GR" b="1" baseline="0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03794B-DAA7-4E3A-BF63-0FFD90D7C14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rtl="0" eaLnBrk="1" fontAlgn="t" latinLnBrk="0" hangingPunct="1"/>
            <a:endParaRPr lang="el-GR" sz="1200" b="0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 eaLnBrk="1" fontAlgn="t" latinLnBrk="0" hangingPunct="1"/>
            <a:endParaRPr lang="el-GR" sz="1200" b="0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l-GR" b="1" baseline="0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03794B-DAA7-4E3A-BF63-0FFD90D7C14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l-GR" b="1" baseline="0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03794B-DAA7-4E3A-BF63-0FFD90D7C14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l-GR" b="1" baseline="0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03794B-DAA7-4E3A-BF63-0FFD90D7C14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l-GR" b="1" baseline="0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03794B-DAA7-4E3A-BF63-0FFD90D7C14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l-GR" b="1" baseline="0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03794B-DAA7-4E3A-BF63-0FFD90D7C14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1/10/2015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1/10/2015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1/10/2015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1/10/2015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1/10/2015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1/10/2015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1/10/2015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1/10/2015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1/10/2015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1/10/2015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1/10/2015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13F48-595A-4CF3-8EA4-849FC46DCFFB}" type="datetimeFigureOut">
              <a:rPr lang="el-GR" smtClean="0"/>
              <a:pPr/>
              <a:t>1/10/2015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wmf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000" b="1" u="sng" dirty="0" smtClean="0">
                <a:solidFill>
                  <a:schemeClr val="tx2">
                    <a:lumMod val="75000"/>
                  </a:schemeClr>
                </a:solidFill>
              </a:rPr>
              <a:t>ΕΠΑΓΓΕΛΜΑΤΙΚΗ ΕΚΠΑΙΔΕΥΣΗ ΚΑΙ ΚΑΤΑΡΤΙΣΗ</a:t>
            </a:r>
            <a:endParaRPr lang="el-GR" sz="4000" b="1" u="sng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b="1" dirty="0" smtClean="0">
                <a:solidFill>
                  <a:schemeClr val="tx2">
                    <a:lumMod val="75000"/>
                  </a:schemeClr>
                </a:solidFill>
              </a:rPr>
              <a:t>ΔΗΜΗΤΡΙΟΥ ΔΗΜΗΤΡΑ</a:t>
            </a:r>
          </a:p>
          <a:p>
            <a:r>
              <a:rPr lang="el-GR" sz="2800" b="1" dirty="0" smtClean="0">
                <a:solidFill>
                  <a:schemeClr val="tx2">
                    <a:lumMod val="75000"/>
                  </a:schemeClr>
                </a:solidFill>
              </a:rPr>
              <a:t>ΥΠΕΥΘΥΝΗ ΣΧΕΔΙΩΝ ΚΑ1</a:t>
            </a:r>
          </a:p>
          <a:p>
            <a:endParaRPr lang="el-GR" sz="28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l-GR" sz="2800" b="1" i="1" dirty="0" smtClean="0">
                <a:solidFill>
                  <a:schemeClr val="tx2">
                    <a:lumMod val="75000"/>
                  </a:schemeClr>
                </a:solidFill>
              </a:rPr>
              <a:t>ΑΘΗΝΑ, 2/10/2015</a:t>
            </a:r>
            <a:endParaRPr lang="el-GR" sz="28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pic>
        <p:nvPicPr>
          <p:cNvPr id="3083" name="Picture 11" descr="C:\Program Files (x86)\Microsoft Office\MEDIA\CAGCAT10\j0301252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20272" y="4653136"/>
            <a:ext cx="1829714" cy="15654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685800" y="2428868"/>
            <a:ext cx="7772400" cy="642942"/>
          </a:xfrm>
        </p:spPr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l-GR" dirty="0" smtClean="0">
                <a:solidFill>
                  <a:schemeClr val="bg1"/>
                </a:solidFill>
              </a:rPr>
              <a:t/>
            </a:r>
            <a:br>
              <a:rPr lang="el-GR" dirty="0" smtClean="0">
                <a:solidFill>
                  <a:schemeClr val="bg1"/>
                </a:solidFill>
              </a:rPr>
            </a:br>
            <a:endParaRPr lang="en-US" dirty="0"/>
          </a:p>
        </p:txBody>
      </p:sp>
      <p:sp>
        <p:nvSpPr>
          <p:cNvPr id="9" name="8 - Ορθογώνιο"/>
          <p:cNvSpPr/>
          <p:nvPr/>
        </p:nvSpPr>
        <p:spPr>
          <a:xfrm>
            <a:off x="500034" y="3000372"/>
            <a:ext cx="778674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endParaRPr lang="el-GR" sz="2400" b="1" dirty="0" smtClean="0"/>
          </a:p>
          <a:p>
            <a:pPr>
              <a:buFont typeface="Arial" pitchFamily="34" charset="0"/>
              <a:buChar char="•"/>
            </a:pPr>
            <a:endParaRPr lang="en-US" b="1" dirty="0"/>
          </a:p>
        </p:txBody>
      </p:sp>
      <p:sp>
        <p:nvSpPr>
          <p:cNvPr id="11" name="10 - Ορθογώνιο"/>
          <p:cNvSpPr/>
          <p:nvPr/>
        </p:nvSpPr>
        <p:spPr>
          <a:xfrm>
            <a:off x="357158" y="2357430"/>
            <a:ext cx="8286808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Arial" pitchFamily="34" charset="0"/>
              <a:buChar char="•"/>
            </a:pPr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el-GR" b="1" dirty="0" smtClean="0"/>
          </a:p>
        </p:txBody>
      </p:sp>
      <p:sp>
        <p:nvSpPr>
          <p:cNvPr id="10" name="9 - Ορθογώνιο"/>
          <p:cNvSpPr/>
          <p:nvPr/>
        </p:nvSpPr>
        <p:spPr>
          <a:xfrm>
            <a:off x="1428728" y="2500306"/>
            <a:ext cx="5786478" cy="175432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l-GR" sz="3600" b="1" dirty="0" smtClean="0">
                <a:solidFill>
                  <a:schemeClr val="tx2"/>
                </a:solidFill>
              </a:rPr>
              <a:t>ΔΙΚΑΙΟΛΟΓΗΤΙΚΑ ΓΙΑ ΤΗΝ ΚΑΤΑΒΟΛΗ Α’ ΠΡΟΧΡΗΜΑΤΟΔΟΤΗΣΗΣ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28586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685800" y="2428868"/>
            <a:ext cx="7772400" cy="642942"/>
          </a:xfrm>
        </p:spPr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l-GR" dirty="0" smtClean="0">
                <a:solidFill>
                  <a:schemeClr val="bg1"/>
                </a:solidFill>
              </a:rPr>
              <a:t/>
            </a:r>
            <a:br>
              <a:rPr lang="el-GR" dirty="0" smtClean="0">
                <a:solidFill>
                  <a:schemeClr val="bg1"/>
                </a:solidFill>
              </a:rPr>
            </a:br>
            <a:endParaRPr lang="en-US" dirty="0"/>
          </a:p>
        </p:txBody>
      </p:sp>
      <p:sp>
        <p:nvSpPr>
          <p:cNvPr id="9" name="8 - Ορθογώνιο"/>
          <p:cNvSpPr/>
          <p:nvPr/>
        </p:nvSpPr>
        <p:spPr>
          <a:xfrm>
            <a:off x="500034" y="3000372"/>
            <a:ext cx="778674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endParaRPr lang="el-GR" sz="2400" b="1" dirty="0" smtClean="0"/>
          </a:p>
          <a:p>
            <a:pPr>
              <a:buFont typeface="Arial" pitchFamily="34" charset="0"/>
              <a:buChar char="•"/>
            </a:pPr>
            <a:endParaRPr lang="en-US" b="1" dirty="0"/>
          </a:p>
        </p:txBody>
      </p:sp>
      <p:sp>
        <p:nvSpPr>
          <p:cNvPr id="11" name="10 - Ορθογώνιο"/>
          <p:cNvSpPr/>
          <p:nvPr/>
        </p:nvSpPr>
        <p:spPr>
          <a:xfrm>
            <a:off x="357158" y="2357430"/>
            <a:ext cx="8286808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Arial" pitchFamily="34" charset="0"/>
              <a:buChar char="•"/>
            </a:pPr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el-GR" b="1" dirty="0" smtClean="0"/>
          </a:p>
        </p:txBody>
      </p:sp>
      <p:sp>
        <p:nvSpPr>
          <p:cNvPr id="13" name="12 - Ορθογώνιο"/>
          <p:cNvSpPr/>
          <p:nvPr/>
        </p:nvSpPr>
        <p:spPr>
          <a:xfrm>
            <a:off x="0" y="1357298"/>
            <a:ext cx="9144000" cy="461665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l-GR" sz="2400" b="1" dirty="0" smtClean="0">
                <a:solidFill>
                  <a:schemeClr val="bg1"/>
                </a:solidFill>
              </a:rPr>
              <a:t>Δικαιολογητικά για την εκταμίευση της προκαταβολής (1)</a:t>
            </a:r>
            <a:endParaRPr lang="el-GR" sz="2400" dirty="0">
              <a:solidFill>
                <a:schemeClr val="bg1"/>
              </a:solidFill>
            </a:endParaRPr>
          </a:p>
        </p:txBody>
      </p:sp>
      <p:sp>
        <p:nvSpPr>
          <p:cNvPr id="14" name="13 - Ορθογώνιο"/>
          <p:cNvSpPr/>
          <p:nvPr/>
        </p:nvSpPr>
        <p:spPr>
          <a:xfrm>
            <a:off x="785786" y="1928802"/>
            <a:ext cx="592935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000" b="1" dirty="0" smtClean="0"/>
              <a:t> </a:t>
            </a:r>
            <a:r>
              <a:rPr lang="el-GR" sz="2000" b="1" dirty="0" smtClean="0"/>
              <a:t>ΚΑ102_2 «Κατάσταση στοιχείων συμμετεχόντων»</a:t>
            </a:r>
            <a:r>
              <a:rPr lang="el-GR" sz="2000" dirty="0" smtClean="0"/>
              <a:t/>
            </a:r>
            <a:br>
              <a:rPr lang="el-GR" sz="2000" dirty="0" smtClean="0"/>
            </a:br>
            <a:endParaRPr lang="en-US" sz="2000" dirty="0"/>
          </a:p>
        </p:txBody>
      </p:sp>
      <p:sp>
        <p:nvSpPr>
          <p:cNvPr id="15" name="14 - Ορθογώνιο"/>
          <p:cNvSpPr/>
          <p:nvPr/>
        </p:nvSpPr>
        <p:spPr>
          <a:xfrm>
            <a:off x="642910" y="2428868"/>
            <a:ext cx="74295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l-GR" sz="1200" b="1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ΔΡΑΣΗ ΚΑ1: ΜΑΘΗΣΙΑΚΗ ΚΙΝΗΤΙΚΟΤΗΤΑ ΕΚΠΑΙΔΕΥΟΜΕΝΩΝ ΚΑΙ ΠΡΟΣΩΠΙΚΟΥ ΕΠΑΓΓΕΛΜΑΤΙΚΗΣ ΕΚΠΑΙΔΕΥΣΗΣ ΚΑΙ ΚΑΤΑΡΤΙΣΗΣ</a:t>
            </a:r>
            <a:endParaRPr lang="el-GR" sz="1200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200" b="1" u="sng" dirty="0" smtClean="0">
                <a:solidFill>
                  <a:srgbClr val="17365D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Κ</a:t>
            </a:r>
            <a:r>
              <a:rPr lang="el-GR" sz="1200" b="1" u="sng" dirty="0" smtClean="0" bmk="">
                <a:solidFill>
                  <a:srgbClr val="17365D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ΩΔΙΚΟΣ ΠΡΟΓΡΑΜΜΑΤΟΣ: 2015-1-EL01-KA102-013---</a:t>
            </a:r>
            <a:endParaRPr lang="el-GR" sz="1200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200" b="1" u="sng" dirty="0" smtClean="0">
                <a:solidFill>
                  <a:srgbClr val="17365D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lang="el-GR" sz="1200" b="1" u="sng" baseline="30000" dirty="0" smtClean="0">
                <a:solidFill>
                  <a:srgbClr val="17365D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η</a:t>
            </a:r>
            <a:r>
              <a:rPr lang="el-GR" sz="1200" b="1" u="sng" dirty="0" smtClean="0">
                <a:solidFill>
                  <a:srgbClr val="17365D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Ροή εκπαιδευομένων ΕΕΚ (</a:t>
            </a:r>
            <a:r>
              <a:rPr lang="en-GB" sz="1200" b="1" u="sng" dirty="0" smtClean="0">
                <a:solidFill>
                  <a:srgbClr val="17365D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VET LEARNERS</a:t>
            </a:r>
            <a:r>
              <a:rPr lang="el-GR" sz="1200" b="1" u="sng" dirty="0" smtClean="0">
                <a:solidFill>
                  <a:srgbClr val="17365D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lang="el-GR" sz="1200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200" b="1" u="sng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ΧΩΡΑ ΥΠΟΔΟΧΗΣ:</a:t>
            </a:r>
            <a:r>
              <a:rPr lang="en-US" sz="1200" b="1" u="sng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ITA</a:t>
            </a:r>
            <a:r>
              <a:rPr lang="el-GR" sz="1200" b="1" u="sng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ΛΙΑ</a:t>
            </a:r>
            <a:endParaRPr lang="el-GR" sz="1200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200" b="1" u="sng" dirty="0" smtClean="0">
                <a:solidFill>
                  <a:srgbClr val="17365D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ΠΕΡΙΟΔΟΣ ΚΑΤΑΡΤΙΣΗΣ/ΤΟΠΟΘΕΤΗΣΗΣ: από    1/11/2015   έως   16/11/2015</a:t>
            </a:r>
            <a:endParaRPr lang="el-GR" sz="1200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6" name="15 - Πίνακας"/>
          <p:cNvGraphicFramePr>
            <a:graphicFrameLocks noGrp="1"/>
          </p:cNvGraphicFramePr>
          <p:nvPr/>
        </p:nvGraphicFramePr>
        <p:xfrm>
          <a:off x="142844" y="3857628"/>
          <a:ext cx="8643998" cy="2571766"/>
        </p:xfrm>
        <a:graphic>
          <a:graphicData uri="http://schemas.openxmlformats.org/drawingml/2006/table">
            <a:tbl>
              <a:tblPr/>
              <a:tblGrid>
                <a:gridCol w="400186"/>
                <a:gridCol w="885697"/>
                <a:gridCol w="1143008"/>
                <a:gridCol w="928694"/>
                <a:gridCol w="857256"/>
                <a:gridCol w="857256"/>
                <a:gridCol w="857256"/>
                <a:gridCol w="500066"/>
                <a:gridCol w="571504"/>
                <a:gridCol w="727828"/>
                <a:gridCol w="915247"/>
              </a:tblGrid>
              <a:tr h="14001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17365D"/>
                          </a:solidFill>
                          <a:latin typeface="Arial"/>
                          <a:ea typeface="Times New Roman"/>
                        </a:rPr>
                        <a:t>Α/Α</a:t>
                      </a:r>
                      <a:endParaRPr lang="el-GR" sz="1400" dirty="0">
                        <a:latin typeface="Times New Roman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17365D"/>
                          </a:solidFill>
                          <a:latin typeface="Arial"/>
                          <a:ea typeface="Times New Roman"/>
                        </a:rPr>
                        <a:t>Ονοματεπώνυμο</a:t>
                      </a:r>
                      <a:endParaRPr lang="el-GR" sz="1400" dirty="0">
                        <a:latin typeface="Times New Roman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17365D"/>
                          </a:solidFill>
                          <a:latin typeface="Arial"/>
                          <a:ea typeface="Times New Roman"/>
                        </a:rPr>
                        <a:t>Πατρώνυμο</a:t>
                      </a:r>
                      <a:endParaRPr lang="el-GR" sz="1400" dirty="0">
                        <a:latin typeface="Times New Roman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17365D"/>
                          </a:solidFill>
                          <a:latin typeface="Arial"/>
                          <a:ea typeface="Times New Roman"/>
                        </a:rPr>
                        <a:t>Τηλέφωνα </a:t>
                      </a:r>
                      <a:endParaRPr lang="el-GR" sz="14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17365D"/>
                          </a:solidFill>
                          <a:latin typeface="Arial"/>
                          <a:ea typeface="Times New Roman"/>
                        </a:rPr>
                        <a:t>Επικοινωνίας</a:t>
                      </a:r>
                      <a:endParaRPr lang="el-GR" sz="1400" dirty="0">
                        <a:latin typeface="Times New Roman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17365D"/>
                          </a:solidFill>
                          <a:latin typeface="Arial"/>
                          <a:ea typeface="Times New Roman"/>
                        </a:rPr>
                        <a:t>Ε-</a:t>
                      </a:r>
                      <a:r>
                        <a:rPr lang="en-GB" sz="1400" b="1" dirty="0">
                          <a:solidFill>
                            <a:srgbClr val="17365D"/>
                          </a:solidFill>
                          <a:latin typeface="Arial"/>
                          <a:ea typeface="Times New Roman"/>
                        </a:rPr>
                        <a:t>mail</a:t>
                      </a:r>
                      <a:endParaRPr lang="el-GR" sz="1400" dirty="0">
                        <a:latin typeface="Times New Roman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17365D"/>
                          </a:solidFill>
                          <a:latin typeface="Arial"/>
                          <a:ea typeface="Times New Roman"/>
                        </a:rPr>
                        <a:t>Ειδικότητα</a:t>
                      </a:r>
                      <a:endParaRPr lang="el-GR" sz="1400" dirty="0">
                        <a:latin typeface="Times New Roman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17365D"/>
                          </a:solidFill>
                          <a:latin typeface="Arial"/>
                          <a:ea typeface="Times New Roman"/>
                        </a:rPr>
                        <a:t>Ιδιότητα (π.χ. μαθητής, σπουδαστής, </a:t>
                      </a:r>
                      <a:r>
                        <a:rPr lang="el-GR" sz="1400" b="1" dirty="0" err="1">
                          <a:solidFill>
                            <a:srgbClr val="17365D"/>
                          </a:solidFill>
                          <a:latin typeface="Arial"/>
                          <a:ea typeface="Times New Roman"/>
                        </a:rPr>
                        <a:t>κ.ο.κ</a:t>
                      </a:r>
                      <a:r>
                        <a:rPr lang="el-GR" sz="1400" b="1" dirty="0">
                          <a:solidFill>
                            <a:srgbClr val="17365D"/>
                          </a:solidFill>
                          <a:latin typeface="Arial"/>
                          <a:ea typeface="Times New Roman"/>
                        </a:rPr>
                        <a:t>.)</a:t>
                      </a:r>
                      <a:endParaRPr lang="el-GR" sz="1400" dirty="0">
                        <a:latin typeface="Times New Roman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17365D"/>
                          </a:solidFill>
                          <a:latin typeface="Arial"/>
                          <a:ea typeface="Times New Roman"/>
                        </a:rPr>
                        <a:t>ΑΔΤ</a:t>
                      </a:r>
                      <a:endParaRPr lang="el-GR" sz="1400" dirty="0">
                        <a:latin typeface="Times New Roman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17365D"/>
                          </a:solidFill>
                          <a:latin typeface="Arial"/>
                          <a:ea typeface="Times New Roman"/>
                        </a:rPr>
                        <a:t>ΑΦΜ</a:t>
                      </a:r>
                      <a:endParaRPr lang="el-GR" sz="1400" dirty="0">
                        <a:latin typeface="Times New Roman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17365D"/>
                          </a:solidFill>
                          <a:latin typeface="Arial"/>
                          <a:ea typeface="Times New Roman"/>
                        </a:rPr>
                        <a:t>ΔΑΠΑΝΗ ΔΙΑΒΙΩΣΗΣ</a:t>
                      </a:r>
                      <a:endParaRPr lang="el-GR" sz="1400" dirty="0">
                        <a:latin typeface="Times New Roman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17365D"/>
                          </a:solidFill>
                          <a:latin typeface="Arial"/>
                          <a:ea typeface="Times New Roman"/>
                        </a:rPr>
                        <a:t>ΥΠΟΓΡΑΦΗ(1)</a:t>
                      </a:r>
                      <a:endParaRPr lang="el-GR" sz="1400" dirty="0">
                        <a:latin typeface="Times New Roman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524"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l-GR" sz="1200" dirty="0" smtClean="0">
                          <a:solidFill>
                            <a:srgbClr val="17365D"/>
                          </a:solidFill>
                          <a:latin typeface="Arial"/>
                          <a:ea typeface="Times New Roman"/>
                        </a:rPr>
                        <a:t>1</a:t>
                      </a:r>
                      <a:endParaRPr lang="el-GR" sz="1200" dirty="0">
                        <a:solidFill>
                          <a:srgbClr val="17365D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rgbClr val="17365D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rgbClr val="17365D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rgbClr val="17365D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rgbClr val="17365D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rgbClr val="17365D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rgbClr val="17365D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rgbClr val="17365D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rgbClr val="17365D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rgbClr val="17365D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rgbClr val="17365D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524"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l-GR" sz="700">
                        <a:solidFill>
                          <a:srgbClr val="17365D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700">
                        <a:solidFill>
                          <a:srgbClr val="17365D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700">
                        <a:solidFill>
                          <a:srgbClr val="17365D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700">
                        <a:solidFill>
                          <a:srgbClr val="17365D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700">
                        <a:solidFill>
                          <a:srgbClr val="17365D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700">
                        <a:solidFill>
                          <a:srgbClr val="17365D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700">
                        <a:solidFill>
                          <a:srgbClr val="17365D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700">
                        <a:solidFill>
                          <a:srgbClr val="17365D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700">
                        <a:solidFill>
                          <a:srgbClr val="17365D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700">
                        <a:solidFill>
                          <a:srgbClr val="17365D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700">
                        <a:solidFill>
                          <a:srgbClr val="17365D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524"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l-GR" sz="700">
                        <a:solidFill>
                          <a:srgbClr val="17365D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700">
                        <a:solidFill>
                          <a:srgbClr val="17365D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700">
                        <a:solidFill>
                          <a:srgbClr val="17365D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700">
                        <a:solidFill>
                          <a:srgbClr val="17365D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700" dirty="0">
                        <a:solidFill>
                          <a:srgbClr val="17365D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700">
                        <a:solidFill>
                          <a:srgbClr val="17365D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700">
                        <a:solidFill>
                          <a:srgbClr val="17365D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700">
                        <a:solidFill>
                          <a:srgbClr val="17365D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700">
                        <a:solidFill>
                          <a:srgbClr val="17365D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700">
                        <a:solidFill>
                          <a:srgbClr val="17365D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700" dirty="0">
                        <a:solidFill>
                          <a:srgbClr val="17365D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43031" marR="430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l-GR" dirty="0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9" name="8 - Ορθογώνιο"/>
          <p:cNvSpPr/>
          <p:nvPr/>
        </p:nvSpPr>
        <p:spPr>
          <a:xfrm>
            <a:off x="500034" y="3000372"/>
            <a:ext cx="778674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endParaRPr lang="el-GR" sz="2400" b="1" dirty="0" smtClean="0"/>
          </a:p>
          <a:p>
            <a:pPr>
              <a:buFont typeface="Arial" pitchFamily="34" charset="0"/>
              <a:buChar char="•"/>
            </a:pPr>
            <a:endParaRPr lang="en-US" b="1" dirty="0"/>
          </a:p>
        </p:txBody>
      </p:sp>
      <p:sp>
        <p:nvSpPr>
          <p:cNvPr id="7" name="6 - Ορθογώνιο"/>
          <p:cNvSpPr/>
          <p:nvPr/>
        </p:nvSpPr>
        <p:spPr>
          <a:xfrm>
            <a:off x="-36512" y="1428736"/>
            <a:ext cx="9180512" cy="83099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l-GR" sz="2400" dirty="0">
                <a:solidFill>
                  <a:schemeClr val="bg1"/>
                </a:solidFill>
                <a:latin typeface="+mj-lt"/>
              </a:rPr>
              <a:t/>
            </a:r>
            <a:br>
              <a:rPr lang="el-GR" sz="2400" dirty="0">
                <a:solidFill>
                  <a:schemeClr val="bg1"/>
                </a:solidFill>
                <a:latin typeface="+mj-lt"/>
              </a:rPr>
            </a:br>
            <a:r>
              <a:rPr lang="el-GR" sz="2400" b="1" dirty="0" smtClean="0">
                <a:solidFill>
                  <a:schemeClr val="bg1"/>
                </a:solidFill>
              </a:rPr>
              <a:t>Δικαιολογητικά για την εκταμίευση της προκαταβολής (2)</a:t>
            </a:r>
            <a:endParaRPr lang="el-GR" sz="2400" dirty="0">
              <a:solidFill>
                <a:schemeClr val="bg1"/>
              </a:solidFill>
            </a:endParaRPr>
          </a:p>
        </p:txBody>
      </p:sp>
      <p:sp>
        <p:nvSpPr>
          <p:cNvPr id="11" name="10 - Ορθογώνιο"/>
          <p:cNvSpPr/>
          <p:nvPr/>
        </p:nvSpPr>
        <p:spPr>
          <a:xfrm>
            <a:off x="357158" y="2357430"/>
            <a:ext cx="8286808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Arial" pitchFamily="34" charset="0"/>
              <a:buChar char="•"/>
            </a:pPr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el-GR" b="1" dirty="0" smtClean="0"/>
          </a:p>
        </p:txBody>
      </p:sp>
      <p:sp>
        <p:nvSpPr>
          <p:cNvPr id="12" name="11 - Ορθογώνιο"/>
          <p:cNvSpPr/>
          <p:nvPr/>
        </p:nvSpPr>
        <p:spPr>
          <a:xfrm>
            <a:off x="428596" y="2500306"/>
            <a:ext cx="800105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Υπεύθυνες δηλώσεις των καταρτιζομένων θεωρημένες για το γνήσιο της υπογραφής</a:t>
            </a:r>
          </a:p>
          <a:p>
            <a:pPr algn="just"/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Ασφαλιστήρια συμβόλαια:</a:t>
            </a:r>
          </a:p>
          <a:p>
            <a:pPr algn="just"/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</a:rPr>
              <a:t>i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 «Ομαδική Ασφάλεια» που καλύπτει τους κινδύνους «ασθένεια, ατύχημα και επαναπατρισμό λόγω θανάτου» και </a:t>
            </a:r>
            <a:endParaRPr lang="en-US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ii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«Ασφάλεια Αστικής Ευθύνης» που καλύπτει τον κίνδυνο πρόκλησης ζημιών σε τρίτους από τους συμμετέχοντες</a:t>
            </a:r>
            <a:endParaRPr lang="en-US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 algn="just"/>
            <a:endParaRPr lang="en-US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buFont typeface="Arial" pitchFamily="34" charset="0"/>
              <a:buChar char="•"/>
            </a:pPr>
            <a:endParaRPr lang="el-GR" sz="2000" dirty="0" smtClean="0"/>
          </a:p>
          <a:p>
            <a:pPr lvl="0" algn="just">
              <a:buFont typeface="Arial" pitchFamily="34" charset="0"/>
              <a:buChar char="•"/>
            </a:pPr>
            <a:endParaRPr lang="en-US" sz="20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9" name="8 - Ορθογώνιο"/>
          <p:cNvSpPr/>
          <p:nvPr/>
        </p:nvSpPr>
        <p:spPr>
          <a:xfrm>
            <a:off x="500034" y="3000372"/>
            <a:ext cx="778674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endParaRPr lang="el-GR" sz="2400" b="1" dirty="0" smtClean="0"/>
          </a:p>
          <a:p>
            <a:pPr>
              <a:buFont typeface="Arial" pitchFamily="34" charset="0"/>
              <a:buChar char="•"/>
            </a:pPr>
            <a:endParaRPr lang="en-US" b="1" dirty="0"/>
          </a:p>
        </p:txBody>
      </p:sp>
      <p:sp>
        <p:nvSpPr>
          <p:cNvPr id="7" name="6 - Ορθογώνιο"/>
          <p:cNvSpPr/>
          <p:nvPr/>
        </p:nvSpPr>
        <p:spPr>
          <a:xfrm>
            <a:off x="-36512" y="1357298"/>
            <a:ext cx="9180512" cy="83099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l-GR" sz="2400" dirty="0">
                <a:solidFill>
                  <a:schemeClr val="bg1"/>
                </a:solidFill>
                <a:latin typeface="+mj-lt"/>
              </a:rPr>
              <a:t/>
            </a:r>
            <a:br>
              <a:rPr lang="el-GR" sz="2400" dirty="0">
                <a:solidFill>
                  <a:schemeClr val="bg1"/>
                </a:solidFill>
                <a:latin typeface="+mj-lt"/>
              </a:rPr>
            </a:br>
            <a:r>
              <a:rPr lang="el-GR" sz="2400" b="1" dirty="0" smtClean="0">
                <a:solidFill>
                  <a:schemeClr val="bg1"/>
                </a:solidFill>
              </a:rPr>
              <a:t>Δικαιολογητικά για την εκταμίευση της προκαταβολής (3)</a:t>
            </a:r>
            <a:endParaRPr lang="el-GR" sz="2400" dirty="0">
              <a:solidFill>
                <a:schemeClr val="bg1"/>
              </a:solidFill>
            </a:endParaRPr>
          </a:p>
        </p:txBody>
      </p:sp>
      <p:sp>
        <p:nvSpPr>
          <p:cNvPr id="11" name="10 - Ορθογώνιο"/>
          <p:cNvSpPr/>
          <p:nvPr/>
        </p:nvSpPr>
        <p:spPr>
          <a:xfrm>
            <a:off x="357158" y="2357430"/>
            <a:ext cx="8286808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Arial" pitchFamily="34" charset="0"/>
              <a:buChar char="•"/>
            </a:pPr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el-GR" b="1" dirty="0" smtClean="0"/>
          </a:p>
        </p:txBody>
      </p:sp>
      <p:sp>
        <p:nvSpPr>
          <p:cNvPr id="12" name="11 - Ορθογώνιο"/>
          <p:cNvSpPr/>
          <p:nvPr/>
        </p:nvSpPr>
        <p:spPr>
          <a:xfrm>
            <a:off x="428596" y="2500306"/>
            <a:ext cx="80010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endParaRPr lang="el-GR" sz="2000" dirty="0" smtClean="0"/>
          </a:p>
          <a:p>
            <a:pPr lvl="0" algn="just">
              <a:buFont typeface="Arial" pitchFamily="34" charset="0"/>
              <a:buChar char="•"/>
            </a:pPr>
            <a:endParaRPr lang="en-US" sz="20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9 - Ορθογώνιο"/>
          <p:cNvSpPr/>
          <p:nvPr/>
        </p:nvSpPr>
        <p:spPr>
          <a:xfrm>
            <a:off x="0" y="2285992"/>
            <a:ext cx="9144000" cy="2046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en-US" sz="1600" b="1" u="sng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l-GR" sz="1600" b="1" u="sng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ΣΥΝΟΠΤΙΚΗ ΠΕΡΙΓΡΑΦΗ ΠΡΟΓΡΑΜΜΑΤΟΣ ΚΑΤΑΡΤΙΣΗΣ</a:t>
            </a:r>
            <a:endParaRPr lang="el-GR" sz="1600" dirty="0" smtClean="0"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600" b="1" u="sng" dirty="0" smtClean="0">
                <a:solidFill>
                  <a:srgbClr val="17365D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Κ</a:t>
            </a:r>
            <a:r>
              <a:rPr lang="el-GR" sz="1600" b="1" u="sng" dirty="0" smtClean="0" bmk="">
                <a:solidFill>
                  <a:srgbClr val="17365D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ΩΔΙΚΟΣ ΠΡΟΓΡΑΜΜΑΤΟΣ: 2015-1-EL01-KA102-013…</a:t>
            </a:r>
            <a:endParaRPr lang="el-GR" sz="1200" dirty="0" smtClean="0" bmk=""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100" b="1" dirty="0" smtClean="0" bmk="">
                <a:latin typeface="Arial" pitchFamily="34" charset="0"/>
                <a:ea typeface="Times New Roman" pitchFamily="18" charset="0"/>
                <a:cs typeface="Arial" pitchFamily="34" charset="0"/>
              </a:rPr>
              <a:t>Τίτλος σχεδίου:  ……………</a:t>
            </a:r>
            <a:endParaRPr lang="el-GR" sz="1200" dirty="0" smtClean="0" bmk=""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 dirty="0" smtClean="0" bmk="">
                <a:latin typeface="Arial" pitchFamily="34" charset="0"/>
                <a:ea typeface="Times New Roman" pitchFamily="18" charset="0"/>
                <a:cs typeface="Arial" pitchFamily="34" charset="0"/>
              </a:rPr>
              <a:t>Α. Παραθέστε </a:t>
            </a:r>
            <a:r>
              <a:rPr lang="el-GR" sz="1400" b="1" dirty="0" smtClean="0" bmk="">
                <a:latin typeface="Arial" pitchFamily="34" charset="0"/>
                <a:ea typeface="Times New Roman" pitchFamily="18" charset="0"/>
                <a:cs typeface="Arial" pitchFamily="34" charset="0"/>
              </a:rPr>
              <a:t>σύντομη περίληψη</a:t>
            </a:r>
            <a:r>
              <a:rPr lang="el-GR" sz="1400" dirty="0" smtClean="0" bmk="">
                <a:latin typeface="Arial" pitchFamily="34" charset="0"/>
                <a:ea typeface="Times New Roman" pitchFamily="18" charset="0"/>
                <a:cs typeface="Arial" pitchFamily="34" charset="0"/>
              </a:rPr>
              <a:t> του σχεδίου κινητικότητας με αναφορά στον φορέα υποδοχής, τις επιχειρήσεις, τους οργανισμούς. </a:t>
            </a:r>
            <a:endParaRPr lang="el-GR" sz="1400" dirty="0" smtClean="0" bmk=""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400" dirty="0" smtClean="0" bmk="">
                <a:latin typeface="Arial" pitchFamily="34" charset="0"/>
                <a:ea typeface="Times New Roman" pitchFamily="18" charset="0"/>
                <a:cs typeface="Arial" pitchFamily="34" charset="0"/>
              </a:rPr>
              <a:t>Β. Περιγράψτε αναλυτικά το </a:t>
            </a:r>
            <a:r>
              <a:rPr lang="el-GR" sz="1400" b="1" dirty="0" smtClean="0" bmk="">
                <a:latin typeface="Arial" pitchFamily="34" charset="0"/>
                <a:ea typeface="Times New Roman" pitchFamily="18" charset="0"/>
                <a:cs typeface="Arial" pitchFamily="34" charset="0"/>
              </a:rPr>
              <a:t>πρόγραμμα</a:t>
            </a:r>
            <a:r>
              <a:rPr lang="el-GR" sz="1400" dirty="0" smtClean="0" bmk="">
                <a:latin typeface="Arial" pitchFamily="34" charset="0"/>
                <a:ea typeface="Times New Roman" pitchFamily="18" charset="0"/>
                <a:cs typeface="Arial" pitchFamily="34" charset="0"/>
              </a:rPr>
              <a:t> κατάρτισης/τοποθέτησης σε επιχειρήσεις/μαθητείας, πρακτικής άσκησης </a:t>
            </a:r>
            <a:r>
              <a:rPr lang="el-GR" sz="1400" b="1" dirty="0" smtClean="0" bmk="">
                <a:latin typeface="Arial" pitchFamily="34" charset="0"/>
                <a:ea typeface="Times New Roman" pitchFamily="18" charset="0"/>
                <a:cs typeface="Arial" pitchFamily="34" charset="0"/>
              </a:rPr>
              <a:t>ανά ημέρα</a:t>
            </a:r>
            <a:r>
              <a:rPr lang="el-GR" sz="1400" dirty="0" smtClean="0" bmk="">
                <a:latin typeface="Arial" pitchFamily="34" charset="0"/>
                <a:ea typeface="Times New Roman" pitchFamily="18" charset="0"/>
                <a:cs typeface="Arial" pitchFamily="34" charset="0"/>
              </a:rPr>
              <a:t>. Αναφέρατε τη μεθοδολογία υλοποίησης της γλωσσικής προετοιμασίας (εάν απαιτείται).</a:t>
            </a:r>
            <a:r>
              <a:rPr lang="el-GR" sz="1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Αποτυπώστε επιγραμματικά το αντικείμενο κατάρτισης ανά ημέρα συμπληρώνοντας, επιπροσθέτως με τα ανωτέρω, τον κάτωθι πίνακα.</a:t>
            </a:r>
            <a:endParaRPr lang="en-US" sz="1400" dirty="0"/>
          </a:p>
        </p:txBody>
      </p:sp>
      <p:sp>
        <p:nvSpPr>
          <p:cNvPr id="13" name="12 - Ορθογώνιο"/>
          <p:cNvSpPr/>
          <p:nvPr/>
        </p:nvSpPr>
        <p:spPr>
          <a:xfrm>
            <a:off x="571472" y="4071942"/>
            <a:ext cx="814393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l-GR" sz="1100" b="1" u="sng" dirty="0" smtClean="0">
                <a:solidFill>
                  <a:srgbClr val="17365D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α/α Ροής εκπαιδευομένων ΕΕΚ (</a:t>
            </a:r>
            <a:r>
              <a:rPr lang="en-GB" sz="1100" b="1" u="sng" dirty="0" smtClean="0">
                <a:solidFill>
                  <a:srgbClr val="17365D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VET LEARNERS</a:t>
            </a:r>
            <a:r>
              <a:rPr lang="el-GR" sz="1100" b="1" u="sng" dirty="0" smtClean="0">
                <a:solidFill>
                  <a:srgbClr val="17365D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lang="el-GR" sz="1100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100" b="1" u="sng" dirty="0" smtClean="0">
                <a:solidFill>
                  <a:srgbClr val="17365D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ΧΩΡΑ ΥΠΟΔΟΧΗΣ:…</a:t>
            </a:r>
            <a:r>
              <a:rPr lang="el-GR" sz="1100" b="1" u="sng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………</a:t>
            </a:r>
            <a:r>
              <a:rPr lang="el-GR" sz="1100" b="1" u="sng" dirty="0" smtClean="0">
                <a:solidFill>
                  <a:srgbClr val="17365D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(να συμπληρωθεί για τη συγκεκριμένη ροή)</a:t>
            </a:r>
            <a:endParaRPr lang="el-GR" sz="1100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100" b="1" u="sng" dirty="0" smtClean="0">
                <a:solidFill>
                  <a:srgbClr val="17365D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ΠΕΡΙΟΔΟΣ ΚΑΤΑΡΤΙΣΗΣ/ΤΟΠΟΘΕΤΗΣΗΣ: ………(να συμπληρωθεί για τη συγκεκριμένη ροή)</a:t>
            </a:r>
            <a:endParaRPr lang="el-GR" sz="1100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13 - Πίνακας"/>
          <p:cNvGraphicFramePr>
            <a:graphicFrameLocks noGrp="1"/>
          </p:cNvGraphicFramePr>
          <p:nvPr/>
        </p:nvGraphicFramePr>
        <p:xfrm>
          <a:off x="285720" y="4857732"/>
          <a:ext cx="8715404" cy="2000268"/>
        </p:xfrm>
        <a:graphic>
          <a:graphicData uri="http://schemas.openxmlformats.org/drawingml/2006/table">
            <a:tbl>
              <a:tblPr/>
              <a:tblGrid>
                <a:gridCol w="1488930"/>
                <a:gridCol w="964550"/>
                <a:gridCol w="3419944"/>
                <a:gridCol w="2841980"/>
              </a:tblGrid>
              <a:tr h="3333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100" b="1" dirty="0">
                          <a:latin typeface="Arial"/>
                          <a:ea typeface="Times New Roman"/>
                          <a:cs typeface="Times New Roman"/>
                        </a:rPr>
                        <a:t>Ημερομηνίες</a:t>
                      </a:r>
                      <a:endParaRPr lang="el-G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100" b="1">
                          <a:latin typeface="Arial"/>
                          <a:ea typeface="Times New Roman"/>
                          <a:cs typeface="Times New Roman"/>
                        </a:rPr>
                        <a:t>Ώρες</a:t>
                      </a:r>
                      <a:endParaRPr lang="el-G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100" b="1">
                          <a:latin typeface="Arial"/>
                          <a:ea typeface="Times New Roman"/>
                          <a:cs typeface="Times New Roman"/>
                        </a:rPr>
                        <a:t>Αντικείμενο προγράμματος κατάρτισης</a:t>
                      </a:r>
                      <a:endParaRPr lang="el-G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100" b="1">
                          <a:latin typeface="Arial"/>
                          <a:ea typeface="Times New Roman"/>
                          <a:cs typeface="Times New Roman"/>
                        </a:rPr>
                        <a:t>Επιχείρηση/Οργανισμός υποδοχής</a:t>
                      </a:r>
                      <a:endParaRPr lang="el-G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1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1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1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9" name="8 - Ορθογώνιο"/>
          <p:cNvSpPr/>
          <p:nvPr/>
        </p:nvSpPr>
        <p:spPr>
          <a:xfrm>
            <a:off x="500034" y="3000372"/>
            <a:ext cx="778674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l-GR" sz="2400" b="1" dirty="0" smtClean="0"/>
          </a:p>
          <a:p>
            <a:endParaRPr lang="en-US" b="1" dirty="0"/>
          </a:p>
        </p:txBody>
      </p:sp>
      <p:sp>
        <p:nvSpPr>
          <p:cNvPr id="7" name="6 - Ορθογώνιο"/>
          <p:cNvSpPr/>
          <p:nvPr/>
        </p:nvSpPr>
        <p:spPr>
          <a:xfrm>
            <a:off x="-36512" y="1357298"/>
            <a:ext cx="9180512" cy="83099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l-GR" sz="2400" dirty="0">
                <a:solidFill>
                  <a:schemeClr val="bg1"/>
                </a:solidFill>
                <a:latin typeface="+mj-lt"/>
              </a:rPr>
              <a:t/>
            </a:r>
            <a:br>
              <a:rPr lang="el-GR" sz="2400" dirty="0">
                <a:solidFill>
                  <a:schemeClr val="bg1"/>
                </a:solidFill>
                <a:latin typeface="+mj-lt"/>
              </a:rPr>
            </a:br>
            <a:r>
              <a:rPr lang="el-GR" sz="2400" b="1" dirty="0" smtClean="0">
                <a:solidFill>
                  <a:schemeClr val="bg1"/>
                </a:solidFill>
              </a:rPr>
              <a:t>Δικαιολογητικά για την εκταμίευση της προκαταβολής (4)</a:t>
            </a:r>
            <a:endParaRPr lang="el-GR" sz="2400" dirty="0">
              <a:solidFill>
                <a:schemeClr val="bg1"/>
              </a:solidFill>
            </a:endParaRPr>
          </a:p>
        </p:txBody>
      </p:sp>
      <p:sp>
        <p:nvSpPr>
          <p:cNvPr id="11" name="10 - Ορθογώνιο"/>
          <p:cNvSpPr/>
          <p:nvPr/>
        </p:nvSpPr>
        <p:spPr>
          <a:xfrm>
            <a:off x="357158" y="2357430"/>
            <a:ext cx="8286808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Arial" pitchFamily="34" charset="0"/>
              <a:buChar char="•"/>
            </a:pPr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el-GR" b="1" dirty="0" smtClean="0"/>
          </a:p>
        </p:txBody>
      </p:sp>
      <p:sp>
        <p:nvSpPr>
          <p:cNvPr id="12" name="11 - Ορθογώνιο"/>
          <p:cNvSpPr/>
          <p:nvPr/>
        </p:nvSpPr>
        <p:spPr>
          <a:xfrm>
            <a:off x="428596" y="2500306"/>
            <a:ext cx="80010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endParaRPr lang="el-GR" sz="2000" dirty="0" smtClean="0"/>
          </a:p>
          <a:p>
            <a:pPr lvl="0" algn="just">
              <a:buFont typeface="Arial" pitchFamily="34" charset="0"/>
              <a:buChar char="•"/>
            </a:pPr>
            <a:endParaRPr lang="en-US" sz="20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5" name="14 - Ορθογώνιο"/>
          <p:cNvSpPr/>
          <p:nvPr/>
        </p:nvSpPr>
        <p:spPr>
          <a:xfrm>
            <a:off x="428596" y="2367171"/>
            <a:ext cx="764386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Συμβάσεις μεταξύ του δικαιούχου και των συμμετεχόντων </a:t>
            </a:r>
          </a:p>
          <a:p>
            <a:pPr algn="just">
              <a:buFont typeface="Arial" pitchFamily="34" charset="0"/>
              <a:buChar char="•"/>
            </a:pP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 έντυπο σύμβασης για 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learners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 και</a:t>
            </a:r>
            <a:endParaRPr lang="en-US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έντυπο σύμβασης για 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staff</a:t>
            </a:r>
          </a:p>
          <a:p>
            <a:pPr algn="just"/>
            <a:endParaRPr lang="en-US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Συμφωνία κατάρτισης (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LE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Α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RNERS)</a:t>
            </a:r>
          </a:p>
          <a:p>
            <a:pPr lvl="0" algn="just">
              <a:buFont typeface="Arial" pitchFamily="34" charset="0"/>
              <a:buChar char="•"/>
            </a:pPr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Πρόγραμμα εργασίας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 (STAFF)</a:t>
            </a:r>
          </a:p>
          <a:p>
            <a:pPr lvl="0" algn="just">
              <a:buFont typeface="Arial" pitchFamily="34" charset="0"/>
              <a:buChar char="•"/>
            </a:pPr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Δέσμευση ποιότητας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 (LE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Α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RNERS-STAFF)</a:t>
            </a:r>
          </a:p>
          <a:p>
            <a:pPr lvl="0" algn="just"/>
            <a:endParaRPr lang="en-US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 algn="just"/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buFont typeface="Arial" pitchFamily="34" charset="0"/>
              <a:buChar char="•"/>
            </a:pPr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9" name="8 - Ορθογώνιο"/>
          <p:cNvSpPr/>
          <p:nvPr/>
        </p:nvSpPr>
        <p:spPr>
          <a:xfrm>
            <a:off x="500034" y="3000372"/>
            <a:ext cx="778674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l-GR" sz="2400" b="1" dirty="0" smtClean="0"/>
          </a:p>
          <a:p>
            <a:endParaRPr lang="en-US" b="1" dirty="0"/>
          </a:p>
        </p:txBody>
      </p:sp>
      <p:sp>
        <p:nvSpPr>
          <p:cNvPr id="7" name="6 - Ορθογώνιο"/>
          <p:cNvSpPr/>
          <p:nvPr/>
        </p:nvSpPr>
        <p:spPr>
          <a:xfrm>
            <a:off x="-36512" y="1357298"/>
            <a:ext cx="9180512" cy="83099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l-GR" sz="2400" dirty="0">
                <a:solidFill>
                  <a:schemeClr val="bg1"/>
                </a:solidFill>
                <a:latin typeface="+mj-lt"/>
              </a:rPr>
              <a:t/>
            </a:r>
            <a:br>
              <a:rPr lang="el-GR" sz="2400" dirty="0">
                <a:solidFill>
                  <a:schemeClr val="bg1"/>
                </a:solidFill>
                <a:latin typeface="+mj-lt"/>
              </a:rPr>
            </a:br>
            <a:r>
              <a:rPr lang="el-GR" sz="2400" b="1" dirty="0" smtClean="0">
                <a:solidFill>
                  <a:schemeClr val="bg1"/>
                </a:solidFill>
              </a:rPr>
              <a:t>Δικαιολογητικά για την εκταμίευση της προκαταβολής (5)</a:t>
            </a:r>
            <a:endParaRPr lang="el-GR" sz="2400" dirty="0">
              <a:solidFill>
                <a:schemeClr val="bg1"/>
              </a:solidFill>
            </a:endParaRPr>
          </a:p>
        </p:txBody>
      </p:sp>
      <p:sp>
        <p:nvSpPr>
          <p:cNvPr id="11" name="10 - Ορθογώνιο"/>
          <p:cNvSpPr/>
          <p:nvPr/>
        </p:nvSpPr>
        <p:spPr>
          <a:xfrm>
            <a:off x="357158" y="2357430"/>
            <a:ext cx="8286808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Arial" pitchFamily="34" charset="0"/>
              <a:buChar char="•"/>
            </a:pPr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el-GR" b="1" dirty="0" smtClean="0"/>
          </a:p>
        </p:txBody>
      </p:sp>
      <p:sp>
        <p:nvSpPr>
          <p:cNvPr id="12" name="11 - Ορθογώνιο"/>
          <p:cNvSpPr/>
          <p:nvPr/>
        </p:nvSpPr>
        <p:spPr>
          <a:xfrm>
            <a:off x="428596" y="2500306"/>
            <a:ext cx="80010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endParaRPr lang="el-GR" sz="2000" dirty="0" smtClean="0"/>
          </a:p>
          <a:p>
            <a:pPr lvl="0" algn="just">
              <a:buFont typeface="Arial" pitchFamily="34" charset="0"/>
              <a:buChar char="•"/>
            </a:pPr>
            <a:endParaRPr lang="en-US" sz="20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5" name="14 - Ορθογώνιο"/>
          <p:cNvSpPr/>
          <p:nvPr/>
        </p:nvSpPr>
        <p:spPr>
          <a:xfrm>
            <a:off x="428596" y="2367171"/>
            <a:ext cx="764386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l-GR" sz="2000" b="1" u="sng" dirty="0" smtClean="0">
                <a:solidFill>
                  <a:schemeClr val="accent2"/>
                </a:solidFill>
              </a:rPr>
              <a:t>ΓΙΑ ΦΟΡΕΙΣ ΜΕ ΝΟΜΙΚΗ ΠΡΟΣΩΠΙΚΟΤΗΤΑ </a:t>
            </a:r>
          </a:p>
          <a:p>
            <a:pPr lvl="0"/>
            <a:endParaRPr lang="el-GR" sz="2000" dirty="0" smtClean="0">
              <a:solidFill>
                <a:schemeClr val="accent2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 Φορολογική και ασφαλιστική ενημερότητα (σε περίπτωση που οι αρχικές ενημερότητες έχουν λήξει)</a:t>
            </a:r>
            <a:endParaRPr lang="en-US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 </a:t>
            </a:r>
            <a:endParaRPr lang="en-US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 Θα πρέπει να αναγράφεται στην φορολογική ενημερότητα: </a:t>
            </a:r>
            <a:r>
              <a:rPr lang="el-GR" sz="2000" b="1" dirty="0" smtClean="0">
                <a:solidFill>
                  <a:schemeClr val="tx2">
                    <a:lumMod val="75000"/>
                  </a:schemeClr>
                </a:solidFill>
              </a:rPr>
              <a:t>«ΓΙΑ ΕΙΣΠΡΑΞΗ ΧΡΗΜΑΤΩΝ ΑΠΟ ΦΟΡΕΙΣ ΚΕΝΤΡΙΚΗΣ ΚΥΒΕΡΝΗΣΗΣ».</a:t>
            </a:r>
            <a:endParaRPr lang="en-US" sz="2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 Οι ενημερότητες θα γίνονται αποδεκτές </a:t>
            </a:r>
            <a:r>
              <a:rPr lang="el-GR" sz="2000" b="1" dirty="0" smtClean="0">
                <a:solidFill>
                  <a:schemeClr val="tx2">
                    <a:lumMod val="75000"/>
                  </a:schemeClr>
                </a:solidFill>
              </a:rPr>
              <a:t>ΜΟΝΟ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l-GR" sz="2000" b="1" u="sng" dirty="0" smtClean="0">
                <a:solidFill>
                  <a:schemeClr val="tx2">
                    <a:lumMod val="75000"/>
                  </a:schemeClr>
                </a:solidFill>
              </a:rPr>
              <a:t>σε περιπτώσεις που δεν αναγράφεται  παρακράτηση</a:t>
            </a:r>
            <a:r>
              <a:rPr lang="el-GR" sz="20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προκειμένου να καταβληθεί η δόση.</a:t>
            </a:r>
          </a:p>
          <a:p>
            <a:endParaRPr lang="en-US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 algn="just">
              <a:buFont typeface="Wingdings" pitchFamily="2" charset="2"/>
              <a:buChar char="q"/>
            </a:pP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 Οι ενημερότητες αν δεν είναι σε ηλεκτρονική μορφή πρέπει να αποστέλλονται στην ΕΜΣ </a:t>
            </a:r>
            <a:r>
              <a:rPr lang="el-GR" sz="2000" b="1" u="sng" dirty="0" smtClean="0">
                <a:solidFill>
                  <a:schemeClr val="tx2">
                    <a:lumMod val="75000"/>
                  </a:schemeClr>
                </a:solidFill>
              </a:rPr>
              <a:t>πρωτότυπες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 algn="just">
              <a:buFont typeface="Arial" pitchFamily="34" charset="0"/>
              <a:buChar char="•"/>
            </a:pPr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9" name="8 - Ορθογώνιο"/>
          <p:cNvSpPr/>
          <p:nvPr/>
        </p:nvSpPr>
        <p:spPr>
          <a:xfrm>
            <a:off x="500034" y="3000372"/>
            <a:ext cx="778674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q"/>
            </a:pPr>
            <a:endParaRPr lang="el-GR" sz="2400" b="1" dirty="0" smtClean="0"/>
          </a:p>
          <a:p>
            <a:pPr>
              <a:buFont typeface="Wingdings" pitchFamily="2" charset="2"/>
              <a:buChar char="q"/>
            </a:pPr>
            <a:endParaRPr lang="en-US" b="1" dirty="0"/>
          </a:p>
        </p:txBody>
      </p:sp>
      <p:sp>
        <p:nvSpPr>
          <p:cNvPr id="7" name="6 - Ορθογώνιο"/>
          <p:cNvSpPr/>
          <p:nvPr/>
        </p:nvSpPr>
        <p:spPr>
          <a:xfrm>
            <a:off x="-36512" y="1357298"/>
            <a:ext cx="9180512" cy="98488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l-GR" sz="2400" dirty="0">
                <a:solidFill>
                  <a:schemeClr val="bg1"/>
                </a:solidFill>
                <a:latin typeface="+mj-lt"/>
              </a:rPr>
              <a:t/>
            </a:r>
            <a:br>
              <a:rPr lang="el-GR" sz="2400" dirty="0">
                <a:solidFill>
                  <a:schemeClr val="bg1"/>
                </a:solidFill>
                <a:latin typeface="+mj-lt"/>
              </a:rPr>
            </a:br>
            <a:r>
              <a:rPr lang="el-GR" sz="3400" b="1" i="1" dirty="0" smtClean="0">
                <a:solidFill>
                  <a:schemeClr val="bg1"/>
                </a:solidFill>
              </a:rPr>
              <a:t>ΤΡΟΠΟΙ ΠΡΟΧΡΗΜΑΤΟΔΟΤΗΣΗΣ</a:t>
            </a:r>
            <a:endParaRPr lang="el-GR" sz="3400" b="1" i="1" dirty="0">
              <a:solidFill>
                <a:schemeClr val="bg1"/>
              </a:solidFill>
            </a:endParaRPr>
          </a:p>
        </p:txBody>
      </p:sp>
      <p:sp>
        <p:nvSpPr>
          <p:cNvPr id="11" name="10 - Ορθογώνιο"/>
          <p:cNvSpPr/>
          <p:nvPr/>
        </p:nvSpPr>
        <p:spPr>
          <a:xfrm>
            <a:off x="357158" y="2357430"/>
            <a:ext cx="8286808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Arial" pitchFamily="34" charset="0"/>
              <a:buChar char="•"/>
            </a:pPr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el-GR" b="1" dirty="0" smtClean="0"/>
          </a:p>
        </p:txBody>
      </p:sp>
      <p:sp>
        <p:nvSpPr>
          <p:cNvPr id="12" name="11 - Ορθογώνιο"/>
          <p:cNvSpPr/>
          <p:nvPr/>
        </p:nvSpPr>
        <p:spPr>
          <a:xfrm>
            <a:off x="428596" y="2500306"/>
            <a:ext cx="8001056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l-GR" sz="2000" dirty="0" smtClean="0"/>
          </a:p>
          <a:p>
            <a:pPr lvl="0" algn="just">
              <a:buFont typeface="Wingdings" pitchFamily="2" charset="2"/>
              <a:buChar char="ü"/>
            </a:pP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 Ο δικαιούχος θα λάβει προχρηματοδότηση ύψους </a:t>
            </a:r>
            <a:r>
              <a:rPr lang="el-GR" sz="2000" b="1" dirty="0" smtClean="0">
                <a:solidFill>
                  <a:schemeClr val="tx2">
                    <a:lumMod val="75000"/>
                  </a:schemeClr>
                </a:solidFill>
              </a:rPr>
              <a:t>80%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 του συνολικού ποσού της επιχορήγησης εντός 30 ημερών εφόσον στείλει στην Εθνική Μονάδα τα απαιτούμενα δικαιολογητικά .</a:t>
            </a:r>
          </a:p>
          <a:p>
            <a:pPr lvl="0" algn="just"/>
            <a:endParaRPr lang="el-GR" sz="5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 algn="just">
              <a:buFont typeface="Wingdings" pitchFamily="2" charset="2"/>
              <a:buChar char="ü"/>
            </a:pP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Οι </a:t>
            </a:r>
            <a:r>
              <a:rPr lang="el-GR" sz="2000" b="1" dirty="0" smtClean="0">
                <a:solidFill>
                  <a:schemeClr val="tx2">
                    <a:lumMod val="75000"/>
                  </a:schemeClr>
                </a:solidFill>
              </a:rPr>
              <a:t>ιδιωτικοί φορείς 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που </a:t>
            </a:r>
            <a:r>
              <a:rPr lang="el-GR" sz="2000" u="sng" dirty="0" smtClean="0">
                <a:solidFill>
                  <a:schemeClr val="tx2">
                    <a:lumMod val="75000"/>
                  </a:schemeClr>
                </a:solidFill>
              </a:rPr>
              <a:t>δεν διαθέτουν οικονομική επάρκεια 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θα λάβουν προχρηματοδότηση ύψους </a:t>
            </a:r>
            <a:r>
              <a:rPr lang="el-GR" sz="2000" b="1" dirty="0" smtClean="0">
                <a:solidFill>
                  <a:schemeClr val="tx2">
                    <a:lumMod val="75000"/>
                  </a:schemeClr>
                </a:solidFill>
              </a:rPr>
              <a:t>50-60%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 του συνολικού ποσού της επιχορήγησης.</a:t>
            </a:r>
          </a:p>
          <a:p>
            <a:pPr lvl="0" algn="just"/>
            <a:endParaRPr lang="el-GR" sz="5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 algn="just">
              <a:buFont typeface="Wingdings" pitchFamily="2" charset="2"/>
              <a:buChar char="ü"/>
            </a:pP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 Οι κοινοπραξίες (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consortia) 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θα λάβουν προχρηματοδότηση ύψους </a:t>
            </a:r>
            <a:r>
              <a:rPr lang="el-GR" sz="2000" b="1" dirty="0" smtClean="0">
                <a:solidFill>
                  <a:schemeClr val="tx2">
                    <a:lumMod val="75000"/>
                  </a:schemeClr>
                </a:solidFill>
              </a:rPr>
              <a:t>60%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 του συνολικού ποσού της επιχορήγησης.</a:t>
            </a:r>
          </a:p>
          <a:p>
            <a:pPr algn="just">
              <a:buFont typeface="Wingdings" pitchFamily="2" charset="2"/>
              <a:buChar char="§"/>
            </a:pP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 Υποβολή 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Ενδιάμεσης Έκθεσης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 (Interim Report)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. 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Η ημερομηνία υποβολής της ορίζεται κατά περίπτωση στη σύμβαση και εξαρτάται από τον αριθμό των ροών και τις περιόδους κατάρτισης. </a:t>
            </a:r>
          </a:p>
          <a:p>
            <a:pPr lvl="0" algn="just">
              <a:buFont typeface="Wingdings" pitchFamily="2" charset="2"/>
              <a:buChar char="§"/>
            </a:pPr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 algn="just"/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   </a:t>
            </a:r>
          </a:p>
          <a:p>
            <a:pPr lvl="0" algn="just"/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     </a:t>
            </a:r>
          </a:p>
          <a:p>
            <a:pPr lvl="0" algn="just"/>
            <a:endParaRPr lang="en-US" sz="20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5" name="14 - Ορθογώνιο"/>
          <p:cNvSpPr/>
          <p:nvPr/>
        </p:nvSpPr>
        <p:spPr>
          <a:xfrm>
            <a:off x="428596" y="2367171"/>
            <a:ext cx="764386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l-GR" sz="2000" dirty="0" smtClean="0">
              <a:solidFill>
                <a:schemeClr val="accent2"/>
              </a:solidFill>
            </a:endParaRPr>
          </a:p>
          <a:p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 </a:t>
            </a:r>
            <a:endParaRPr lang="en-US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 </a:t>
            </a:r>
          </a:p>
          <a:p>
            <a:pPr lvl="0" algn="just"/>
            <a:endParaRPr lang="en-US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buFont typeface="Arial" pitchFamily="34" charset="0"/>
              <a:buChar char="•"/>
            </a:pPr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9" name="8 - Ορθογώνιο"/>
          <p:cNvSpPr/>
          <p:nvPr/>
        </p:nvSpPr>
        <p:spPr>
          <a:xfrm>
            <a:off x="500034" y="3000372"/>
            <a:ext cx="778674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l-GR" sz="2400" b="1" dirty="0" smtClean="0"/>
          </a:p>
          <a:p>
            <a:endParaRPr lang="en-US" b="1" dirty="0"/>
          </a:p>
        </p:txBody>
      </p:sp>
      <p:sp>
        <p:nvSpPr>
          <p:cNvPr id="11" name="10 - Ορθογώνιο"/>
          <p:cNvSpPr/>
          <p:nvPr/>
        </p:nvSpPr>
        <p:spPr>
          <a:xfrm>
            <a:off x="357158" y="2357430"/>
            <a:ext cx="8286808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Arial" pitchFamily="34" charset="0"/>
              <a:buChar char="•"/>
            </a:pPr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el-GR" b="1" dirty="0" smtClean="0"/>
          </a:p>
        </p:txBody>
      </p:sp>
      <p:sp>
        <p:nvSpPr>
          <p:cNvPr id="12" name="11 - Ορθογώνιο"/>
          <p:cNvSpPr/>
          <p:nvPr/>
        </p:nvSpPr>
        <p:spPr>
          <a:xfrm>
            <a:off x="395536" y="2132856"/>
            <a:ext cx="8001056" cy="3693319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/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endParaRPr lang="el-GR" sz="2000" dirty="0" smtClean="0"/>
          </a:p>
          <a:p>
            <a:pPr lvl="0" algn="ctr"/>
            <a:endParaRPr lang="en-US" sz="4800" b="1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 algn="ctr"/>
            <a:r>
              <a:rPr lang="el-GR" sz="5000" b="1" i="1" dirty="0" smtClean="0">
                <a:solidFill>
                  <a:schemeClr val="tx2">
                    <a:lumMod val="75000"/>
                  </a:schemeClr>
                </a:solidFill>
              </a:rPr>
              <a:t>Καλή </a:t>
            </a:r>
            <a:r>
              <a:rPr lang="en-US" sz="5000" b="1" i="1" dirty="0" smtClean="0">
                <a:solidFill>
                  <a:schemeClr val="tx2">
                    <a:lumMod val="75000"/>
                  </a:schemeClr>
                </a:solidFill>
              </a:rPr>
              <a:t>“</a:t>
            </a:r>
            <a:r>
              <a:rPr lang="el-GR" sz="5000" b="1" i="1" dirty="0" smtClean="0">
                <a:solidFill>
                  <a:schemeClr val="tx2">
                    <a:lumMod val="75000"/>
                  </a:schemeClr>
                </a:solidFill>
              </a:rPr>
              <a:t>διαδρομή</a:t>
            </a:r>
            <a:r>
              <a:rPr lang="en-US" sz="5000" b="1" i="1" dirty="0" smtClean="0">
                <a:solidFill>
                  <a:schemeClr val="tx2">
                    <a:lumMod val="75000"/>
                  </a:schemeClr>
                </a:solidFill>
              </a:rPr>
              <a:t>”…!!!</a:t>
            </a:r>
            <a:endParaRPr lang="en-US" sz="4800" b="1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 algn="ctr"/>
            <a:endParaRPr lang="en-US" sz="4800" b="1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 algn="ctr"/>
            <a:endParaRPr lang="en-US" sz="4800" b="1" i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7" name="6 - Τίτλος"/>
          <p:cNvSpPr>
            <a:spLocks noGrp="1"/>
          </p:cNvSpPr>
          <p:nvPr>
            <p:ph type="ctrTitle"/>
          </p:nvPr>
        </p:nvSpPr>
        <p:spPr>
          <a:xfrm>
            <a:off x="685800" y="2143116"/>
            <a:ext cx="7772400" cy="4401205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l-GR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</a:rPr>
              <a:t/>
            </a:r>
            <a:br>
              <a:rPr lang="el-GR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</a:rPr>
            </a:br>
            <a:r>
              <a:rPr lang="el-GR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</a:rPr>
              <a:t>ΔΙΚΑΙΟΛΟΓΗΤΙΚΑ </a:t>
            </a:r>
            <a:r>
              <a:rPr lang="el-G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</a:rPr>
              <a:t>ΓΙΑ ΤΗΝ ΥΠΟΓΡΑΦΗ ΤΗΣ </a:t>
            </a:r>
            <a:r>
              <a:rPr lang="el-GR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</a:rPr>
              <a:t>ΣΥΜΒΑΣΗΣ</a:t>
            </a:r>
            <a:br>
              <a:rPr lang="el-GR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</a:rPr>
            </a:br>
            <a:r>
              <a:rPr lang="el-GR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</a:rPr>
              <a:t>ΚΑΙ ΚΑΤΑΒΟΛΗΣ Α’ ΠΡΟΧΡΗΜΑΤΟΔΟΤΗΣΗΣ</a:t>
            </a:r>
            <a:br>
              <a:rPr lang="el-GR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</a:rPr>
            </a:br>
            <a:r>
              <a:rPr lang="el-GR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</a:rPr>
              <a:t/>
            </a:r>
            <a:br>
              <a:rPr lang="el-GR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</a:rPr>
            </a:br>
            <a:endParaRPr lang="el-G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685800" y="1857365"/>
            <a:ext cx="7772400" cy="1071569"/>
          </a:xfrm>
        </p:spPr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l-GR" dirty="0" smtClean="0">
                <a:solidFill>
                  <a:schemeClr val="bg1"/>
                </a:solidFill>
              </a:rPr>
              <a:t/>
            </a:r>
            <a:br>
              <a:rPr lang="el-GR" dirty="0" smtClean="0">
                <a:solidFill>
                  <a:schemeClr val="bg1"/>
                </a:solidFill>
              </a:rPr>
            </a:br>
            <a:endParaRPr lang="en-US" dirty="0"/>
          </a:p>
        </p:txBody>
      </p:sp>
      <p:sp>
        <p:nvSpPr>
          <p:cNvPr id="9" name="8 - Ορθογώνιο"/>
          <p:cNvSpPr/>
          <p:nvPr/>
        </p:nvSpPr>
        <p:spPr>
          <a:xfrm>
            <a:off x="500034" y="1857364"/>
            <a:ext cx="7786742" cy="4062651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sz="2400" b="1" dirty="0" smtClean="0"/>
              <a:t> </a:t>
            </a:r>
            <a:r>
              <a:rPr lang="el-GR" sz="2400" b="1" dirty="0" smtClean="0">
                <a:solidFill>
                  <a:schemeClr val="tx2">
                    <a:lumMod val="75000"/>
                  </a:schemeClr>
                </a:solidFill>
              </a:rPr>
              <a:t>Όλα τα σχέδια ανεξάρτητα από το χρόνο προγραμματισμού της κινητικότητας θα έχουν συμβολαιοποιηθεί έως τις 31/12/2015</a:t>
            </a:r>
          </a:p>
          <a:p>
            <a:pPr algn="just">
              <a:buFont typeface="Wingdings" pitchFamily="2" charset="2"/>
              <a:buChar char="ü"/>
            </a:pPr>
            <a:endParaRPr lang="el-GR" sz="2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buFont typeface="Wingdings" pitchFamily="2" charset="2"/>
              <a:buChar char="q"/>
            </a:pP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l-GR" sz="2400" b="1" dirty="0" smtClean="0">
                <a:solidFill>
                  <a:schemeClr val="tx2">
                    <a:lumMod val="75000"/>
                  </a:schemeClr>
                </a:solidFill>
              </a:rPr>
              <a:t>Τα σχέδια έχουν ετήσια ή διετή διάρκεια</a:t>
            </a:r>
          </a:p>
          <a:p>
            <a:pPr lvl="1" algn="just">
              <a:buFont typeface="Arial" pitchFamily="34" charset="0"/>
              <a:buChar char="•"/>
            </a:pPr>
            <a:r>
              <a:rPr lang="el-GR" sz="2400" b="1" dirty="0" smtClean="0">
                <a:solidFill>
                  <a:schemeClr val="tx2">
                    <a:lumMod val="75000"/>
                  </a:schemeClr>
                </a:solidFill>
              </a:rPr>
              <a:t> από 1/6/2015 έως 31/5/2016</a:t>
            </a:r>
          </a:p>
          <a:p>
            <a:pPr lvl="1" algn="just">
              <a:buFont typeface="Arial" pitchFamily="34" charset="0"/>
              <a:buChar char="•"/>
            </a:pPr>
            <a:r>
              <a:rPr lang="el-GR" sz="2400" b="1" dirty="0" smtClean="0">
                <a:solidFill>
                  <a:schemeClr val="tx2">
                    <a:lumMod val="75000"/>
                  </a:schemeClr>
                </a:solidFill>
              </a:rPr>
              <a:t> από 1/6/2015 έως 31/5/2017</a:t>
            </a:r>
          </a:p>
          <a:p>
            <a:pPr>
              <a:buFont typeface="Wingdings" pitchFamily="2" charset="2"/>
              <a:buNone/>
            </a:pPr>
            <a:endParaRPr lang="el-GR" sz="2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buFont typeface="Wingdings" pitchFamily="2" charset="2"/>
              <a:buChar char="q"/>
              <a:defRPr/>
            </a:pP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l-GR" sz="2400" b="1" dirty="0" smtClean="0">
                <a:solidFill>
                  <a:schemeClr val="tx2">
                    <a:lumMod val="75000"/>
                  </a:schemeClr>
                </a:solidFill>
              </a:rPr>
              <a:t>Οι συμβάσεις θα σας αποσταλούν ηλεκτρονικά (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email-</a:t>
            </a:r>
            <a:r>
              <a:rPr lang="el-GR" sz="2400" b="1" dirty="0" smtClean="0">
                <a:solidFill>
                  <a:schemeClr val="tx2">
                    <a:lumMod val="75000"/>
                  </a:schemeClr>
                </a:solidFill>
              </a:rPr>
              <a:t>υπεύθυνου επικοινωνίας) σε μορφή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</a:rPr>
              <a:t>pdf</a:t>
            </a:r>
            <a:endParaRPr lang="el-GR" sz="2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685800" y="1857365"/>
            <a:ext cx="7772400" cy="1071569"/>
          </a:xfrm>
        </p:spPr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l-GR" dirty="0" smtClean="0">
                <a:solidFill>
                  <a:schemeClr val="bg1"/>
                </a:solidFill>
              </a:rPr>
              <a:t/>
            </a:r>
            <a:br>
              <a:rPr lang="el-GR" dirty="0" smtClean="0">
                <a:solidFill>
                  <a:schemeClr val="bg1"/>
                </a:solidFill>
              </a:rPr>
            </a:br>
            <a:endParaRPr lang="en-US" dirty="0"/>
          </a:p>
        </p:txBody>
      </p:sp>
      <p:sp>
        <p:nvSpPr>
          <p:cNvPr id="9" name="8 - Ορθογώνιο"/>
          <p:cNvSpPr/>
          <p:nvPr/>
        </p:nvSpPr>
        <p:spPr>
          <a:xfrm>
            <a:off x="500034" y="3000372"/>
            <a:ext cx="778674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endParaRPr lang="el-GR" sz="2400" b="1" dirty="0" smtClean="0"/>
          </a:p>
          <a:p>
            <a:pPr>
              <a:buFont typeface="Arial" pitchFamily="34" charset="0"/>
              <a:buChar char="•"/>
            </a:pPr>
            <a:endParaRPr lang="en-US" b="1" dirty="0"/>
          </a:p>
        </p:txBody>
      </p:sp>
      <p:sp>
        <p:nvSpPr>
          <p:cNvPr id="7" name="6 - Ορθογώνιο"/>
          <p:cNvSpPr/>
          <p:nvPr/>
        </p:nvSpPr>
        <p:spPr>
          <a:xfrm>
            <a:off x="-36512" y="1428736"/>
            <a:ext cx="9180512" cy="83099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l-GR" sz="2400" dirty="0">
                <a:solidFill>
                  <a:schemeClr val="bg1"/>
                </a:solidFill>
                <a:latin typeface="+mj-lt"/>
              </a:rPr>
              <a:t/>
            </a:r>
            <a:br>
              <a:rPr lang="el-GR" sz="2400" dirty="0">
                <a:solidFill>
                  <a:schemeClr val="bg1"/>
                </a:solidFill>
                <a:latin typeface="+mj-lt"/>
              </a:rPr>
            </a:br>
            <a:r>
              <a:rPr lang="el-GR" sz="2400" b="1" dirty="0">
                <a:solidFill>
                  <a:schemeClr val="bg1"/>
                </a:solidFill>
                <a:latin typeface="+mj-lt"/>
              </a:rPr>
              <a:t>Δικαιολογητικά για την υπογραφή της σύμβασης</a:t>
            </a:r>
            <a:r>
              <a:rPr lang="en-US" sz="2400" b="1" dirty="0">
                <a:solidFill>
                  <a:schemeClr val="bg1"/>
                </a:solidFill>
                <a:latin typeface="+mj-lt"/>
              </a:rPr>
              <a:t> (1)</a:t>
            </a:r>
            <a:endParaRPr lang="el-GR" sz="2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10 - Ορθογώνιο"/>
          <p:cNvSpPr/>
          <p:nvPr/>
        </p:nvSpPr>
        <p:spPr>
          <a:xfrm>
            <a:off x="357158" y="2357430"/>
            <a:ext cx="8286808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Font typeface="Wingdings" pitchFamily="2" charset="2"/>
              <a:buChar char="Ø"/>
              <a:defRPr/>
            </a:pP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Υποβολή Υπεύθυνης Δήλωσης νομίμου εκπροσώπου (Ενότητα Μ της αίτησης επιχορήγησης) που θα φέρει πρωτότυπη υπογραφή του νομίμου εκπροσώπου και πρωτότυπη σφραγίδα του οργανισμού.</a:t>
            </a:r>
          </a:p>
          <a:p>
            <a:pPr lvl="0" algn="just">
              <a:defRPr/>
            </a:pPr>
            <a:endParaRPr lang="en-US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 algn="just">
              <a:buFont typeface="Wingdings" pitchFamily="2" charset="2"/>
              <a:buChar char="Ø"/>
              <a:defRPr/>
            </a:pP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Το έντυπο «Στοιχεία τραπεζικού λογαριασμού» και φωτοαντίγραφο της πρώτης σελίδας του τραπεζικού βιβλιαρίου με εμφανή τα στοιχεία: επωνυμία τραπέζης, δικαιούχος λογαριασμού, αριθμός λογαριασμού, ΙΒΑΝ. Σημειώνεται ότι ο ως άνω τραπεζικός λογαριασμός θα πρέπει να χρησιμοποιείται μόνο για την εξυπηρέτηση των κινήσεων του προς χρηματοδότηση σχεδίου.</a:t>
            </a:r>
          </a:p>
          <a:p>
            <a:pPr lvl="0" algn="just">
              <a:buFont typeface="Arial" pitchFamily="34" charset="0"/>
              <a:buChar char="•"/>
              <a:defRPr/>
            </a:pPr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 algn="just">
              <a:defRPr/>
            </a:pPr>
            <a:r>
              <a:rPr lang="el-GR" sz="2000" b="1" i="1" u="sng" dirty="0" smtClean="0">
                <a:solidFill>
                  <a:srgbClr val="FF0000"/>
                </a:solidFill>
              </a:rPr>
              <a:t>ΠΡΟΣΟΧΗ</a:t>
            </a:r>
            <a:r>
              <a:rPr lang="el-GR" sz="2000" b="1" i="1" u="sng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 Για Δημόσιους Φορείς π.χ. ΕΠΑΛ/ΕΚ/ΙΕΚ ο τραπεζικός λογαριασμός θα πρέπει να είναι ανοιγμένος </a:t>
            </a:r>
            <a:r>
              <a:rPr lang="el-GR" sz="2000" b="1" u="sng" dirty="0" smtClean="0">
                <a:solidFill>
                  <a:schemeClr val="tx2">
                    <a:lumMod val="75000"/>
                  </a:schemeClr>
                </a:solidFill>
              </a:rPr>
              <a:t>στο όνομα του Φορέα και όχι σε φυσικά πρόσωπα και σχολικές επιτροπές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endParaRPr lang="el-GR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685800" y="1857365"/>
            <a:ext cx="7772400" cy="1071569"/>
          </a:xfrm>
        </p:spPr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l-GR" dirty="0" smtClean="0">
                <a:solidFill>
                  <a:schemeClr val="bg1"/>
                </a:solidFill>
              </a:rPr>
              <a:t/>
            </a:r>
            <a:br>
              <a:rPr lang="el-GR" dirty="0" smtClean="0">
                <a:solidFill>
                  <a:schemeClr val="bg1"/>
                </a:solidFill>
              </a:rPr>
            </a:br>
            <a:endParaRPr lang="en-US" dirty="0"/>
          </a:p>
        </p:txBody>
      </p:sp>
      <p:sp>
        <p:nvSpPr>
          <p:cNvPr id="9" name="8 - Ορθογώνιο"/>
          <p:cNvSpPr/>
          <p:nvPr/>
        </p:nvSpPr>
        <p:spPr>
          <a:xfrm>
            <a:off x="500034" y="3286124"/>
            <a:ext cx="778674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endParaRPr lang="el-GR" sz="2400" b="1" dirty="0" smtClean="0"/>
          </a:p>
          <a:p>
            <a:pPr>
              <a:buFont typeface="Arial" pitchFamily="34" charset="0"/>
              <a:buChar char="•"/>
            </a:pPr>
            <a:endParaRPr lang="en-US" b="1" dirty="0"/>
          </a:p>
        </p:txBody>
      </p:sp>
      <p:sp>
        <p:nvSpPr>
          <p:cNvPr id="7" name="6 - Ορθογώνιο"/>
          <p:cNvSpPr/>
          <p:nvPr/>
        </p:nvSpPr>
        <p:spPr>
          <a:xfrm>
            <a:off x="-36512" y="0"/>
            <a:ext cx="9180512" cy="83099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l-GR" sz="2400" dirty="0">
                <a:solidFill>
                  <a:schemeClr val="bg1"/>
                </a:solidFill>
                <a:latin typeface="+mj-lt"/>
              </a:rPr>
              <a:t/>
            </a:r>
            <a:br>
              <a:rPr lang="el-GR" sz="2400" dirty="0">
                <a:solidFill>
                  <a:schemeClr val="bg1"/>
                </a:solidFill>
                <a:latin typeface="+mj-lt"/>
              </a:rPr>
            </a:br>
            <a:r>
              <a:rPr lang="el-GR" sz="2400" b="1" dirty="0">
                <a:solidFill>
                  <a:schemeClr val="bg1"/>
                </a:solidFill>
                <a:latin typeface="+mj-lt"/>
              </a:rPr>
              <a:t>Δικαιολογητικά για την υπογραφή της σύμβασης</a:t>
            </a:r>
            <a:r>
              <a:rPr lang="en-US" sz="2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  <a:latin typeface="+mj-lt"/>
              </a:rPr>
              <a:t>(</a:t>
            </a:r>
            <a:r>
              <a:rPr lang="el-GR" sz="2400" b="1" dirty="0" smtClean="0">
                <a:solidFill>
                  <a:schemeClr val="bg1"/>
                </a:solidFill>
                <a:latin typeface="+mj-lt"/>
              </a:rPr>
              <a:t>2</a:t>
            </a:r>
            <a:r>
              <a:rPr lang="en-US" sz="2400" b="1" dirty="0" smtClean="0">
                <a:solidFill>
                  <a:schemeClr val="bg1"/>
                </a:solidFill>
                <a:latin typeface="+mj-lt"/>
              </a:rPr>
              <a:t>)</a:t>
            </a:r>
            <a:endParaRPr lang="el-GR" sz="2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10 - Ορθογώνιο"/>
          <p:cNvSpPr/>
          <p:nvPr/>
        </p:nvSpPr>
        <p:spPr>
          <a:xfrm>
            <a:off x="357158" y="1000108"/>
            <a:ext cx="828680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en-US" sz="2000" b="1" dirty="0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lang="el-GR" sz="2000" b="1" dirty="0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ΕΓΓΡΑΦΟ ΚΑ102_1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l-GR" sz="1200" b="1" dirty="0" smtClean="0">
              <a:solidFill>
                <a:srgbClr val="C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l-GR" sz="1200" b="1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ΔΡΑΣΗ ΚΑ1: ΜΑΘΗΣΙΑΚΗ ΚΙΝΗΤΙΚΟΤΗΤΑ ΕΚΠΑΙΔΕΥΟΜΕΝΩΝ ΚΑΙ ΠΡΟΣΩΠΙΚΟΥ ΕΠΑΓΓΕΛΜΑΤΙΚΗΣ ΕΚΠΑΙΔΕΥΣΗΣ ΚΑΙ ΚΑΤΑΡΤΙΣΗΣ</a:t>
            </a:r>
            <a:endParaRPr lang="el-GR" sz="1200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200" b="1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ΣΥΓΚΕΝΤΡΩΤΙΚΗ ΚΑΤΑΣΤΑΣΗ Σ</a:t>
            </a:r>
            <a:r>
              <a:rPr lang="el-GR" sz="1200" b="1" dirty="0" smtClean="0" bmk="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ΤΟΙΧΕΙΩΝ ΡΟΩΝ ΚΙΝΗΤΙΚΟΤΗΤΑΣ </a:t>
            </a:r>
            <a:endParaRPr lang="el-GR" sz="1200" dirty="0" smtClean="0" bmk="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200" b="1" u="sng" dirty="0" smtClean="0" bmk="">
                <a:solidFill>
                  <a:srgbClr val="17365D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ΚΩΔΙΚΟΣ ΠΡΟΓΡΑΜΜΑΤΟΣ: 2015-1-EL01-KA102-013---</a:t>
            </a:r>
            <a:endParaRPr lang="el-GR" sz="1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11 - Ορθογώνιο"/>
          <p:cNvSpPr/>
          <p:nvPr/>
        </p:nvSpPr>
        <p:spPr>
          <a:xfrm>
            <a:off x="571472" y="2428868"/>
            <a:ext cx="4572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l-GR" sz="1100" b="1" u="sng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Ροή εκπαιδευομένων ΕΕΚ (</a:t>
            </a:r>
            <a:r>
              <a:rPr lang="en-GB" sz="1100" b="1" u="sng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VET LEARNERS</a:t>
            </a:r>
            <a:r>
              <a:rPr lang="el-GR" sz="1100" b="1" u="sng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</a:p>
          <a:p>
            <a:pPr lvl="0">
              <a:defRPr/>
            </a:pPr>
            <a:endParaRPr lang="el-GR" sz="1100" b="1" u="sng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graphicFrame>
        <p:nvGraphicFramePr>
          <p:cNvPr id="14" name="13 - Πίνακας"/>
          <p:cNvGraphicFramePr>
            <a:graphicFrameLocks noGrp="1"/>
          </p:cNvGraphicFramePr>
          <p:nvPr/>
        </p:nvGraphicFramePr>
        <p:xfrm>
          <a:off x="428596" y="2786058"/>
          <a:ext cx="7643866" cy="1281682"/>
        </p:xfrm>
        <a:graphic>
          <a:graphicData uri="http://schemas.openxmlformats.org/drawingml/2006/table">
            <a:tbl>
              <a:tblPr/>
              <a:tblGrid>
                <a:gridCol w="904133"/>
                <a:gridCol w="1533796"/>
                <a:gridCol w="1533796"/>
                <a:gridCol w="2260331"/>
                <a:gridCol w="1411810"/>
              </a:tblGrid>
              <a:tr h="5045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100" b="1" cap="small" dirty="0" err="1">
                          <a:solidFill>
                            <a:srgbClr val="17365D"/>
                          </a:solidFill>
                          <a:latin typeface="Calibri"/>
                          <a:ea typeface="Times New Roman"/>
                          <a:cs typeface="Arial"/>
                        </a:rPr>
                        <a:t>Αριθμοσ</a:t>
                      </a:r>
                      <a:r>
                        <a:rPr lang="el-GR" sz="1100" b="1" cap="small" dirty="0">
                          <a:solidFill>
                            <a:srgbClr val="17365D"/>
                          </a:solidFill>
                          <a:latin typeface="Calibri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el-GR" sz="1100" b="1" cap="small" dirty="0" err="1">
                          <a:solidFill>
                            <a:srgbClr val="17365D"/>
                          </a:solidFill>
                          <a:latin typeface="Calibri"/>
                          <a:ea typeface="Times New Roman"/>
                          <a:cs typeface="Arial"/>
                        </a:rPr>
                        <a:t>Ροησ</a:t>
                      </a:r>
                      <a:r>
                        <a:rPr lang="el-GR" sz="1100" b="1" cap="small" baseline="30000" dirty="0">
                          <a:solidFill>
                            <a:srgbClr val="17365D"/>
                          </a:solidFill>
                          <a:latin typeface="Calibri"/>
                          <a:ea typeface="Times New Roman"/>
                          <a:cs typeface="Arial"/>
                        </a:rPr>
                        <a:t>(1) </a:t>
                      </a:r>
                      <a:endParaRPr lang="el-G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100" b="1" cap="small" dirty="0" err="1">
                          <a:solidFill>
                            <a:srgbClr val="17365D"/>
                          </a:solidFill>
                          <a:latin typeface="Calibri"/>
                          <a:ea typeface="Times New Roman"/>
                          <a:cs typeface="Arial"/>
                        </a:rPr>
                        <a:t>Αριθμοσ</a:t>
                      </a:r>
                      <a:r>
                        <a:rPr lang="el-GR" sz="1100" b="1" cap="small" dirty="0">
                          <a:solidFill>
                            <a:srgbClr val="17365D"/>
                          </a:solidFill>
                          <a:latin typeface="Calibri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el-GR" sz="1100" b="1" cap="small" dirty="0" err="1">
                          <a:solidFill>
                            <a:srgbClr val="17365D"/>
                          </a:solidFill>
                          <a:latin typeface="Calibri"/>
                          <a:ea typeface="Times New Roman"/>
                          <a:cs typeface="Arial"/>
                        </a:rPr>
                        <a:t>συμμετεχοντων</a:t>
                      </a:r>
                      <a:endParaRPr lang="el-G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100" b="1" cap="small">
                          <a:solidFill>
                            <a:srgbClr val="17365D"/>
                          </a:solidFill>
                          <a:latin typeface="Calibri"/>
                          <a:ea typeface="Times New Roman"/>
                          <a:cs typeface="Arial"/>
                        </a:rPr>
                        <a:t>Συνολικη Διαρκεια  (σε εβδομαδεσ/</a:t>
                      </a:r>
                      <a:endParaRPr lang="el-GR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100" b="1" cap="small">
                          <a:solidFill>
                            <a:srgbClr val="17365D"/>
                          </a:solidFill>
                          <a:latin typeface="Calibri"/>
                          <a:ea typeface="Times New Roman"/>
                          <a:cs typeface="Arial"/>
                        </a:rPr>
                        <a:t>ΗΜΕΡΕΣ)</a:t>
                      </a:r>
                      <a:endParaRPr lang="el-G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100" b="1" cap="small">
                          <a:solidFill>
                            <a:srgbClr val="17365D"/>
                          </a:solidFill>
                          <a:latin typeface="Calibri"/>
                          <a:ea typeface="Times New Roman"/>
                          <a:cs typeface="Arial"/>
                        </a:rPr>
                        <a:t>Ημερομηνιεσ ΠΟΥ ΠΡΟΒΛΕΠΕΤΑΙ Η Εναρξη και Ληξη της καταρτισησ/τοποθετησησ</a:t>
                      </a:r>
                      <a:endParaRPr lang="el-G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100" b="1" cap="small" dirty="0" err="1">
                          <a:solidFill>
                            <a:srgbClr val="17365D"/>
                          </a:solidFill>
                          <a:latin typeface="Calibri"/>
                          <a:ea typeface="Times New Roman"/>
                          <a:cs typeface="Arial"/>
                        </a:rPr>
                        <a:t>Χωρα</a:t>
                      </a:r>
                      <a:r>
                        <a:rPr lang="el-GR" sz="1100" b="1" cap="small" dirty="0">
                          <a:solidFill>
                            <a:srgbClr val="17365D"/>
                          </a:solidFill>
                          <a:latin typeface="Calibri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el-GR" sz="1100" b="1" cap="small" dirty="0" err="1">
                          <a:solidFill>
                            <a:srgbClr val="17365D"/>
                          </a:solidFill>
                          <a:latin typeface="Calibri"/>
                          <a:ea typeface="Times New Roman"/>
                          <a:cs typeface="Arial"/>
                        </a:rPr>
                        <a:t>Οργανισμου</a:t>
                      </a:r>
                      <a:r>
                        <a:rPr lang="el-GR" sz="1100" b="1" cap="small" dirty="0">
                          <a:solidFill>
                            <a:srgbClr val="17365D"/>
                          </a:solidFill>
                          <a:latin typeface="Calibri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el-GR" sz="1100" b="1" cap="small" dirty="0" err="1">
                          <a:solidFill>
                            <a:srgbClr val="17365D"/>
                          </a:solidFill>
                          <a:latin typeface="Calibri"/>
                          <a:ea typeface="Times New Roman"/>
                          <a:cs typeface="Arial"/>
                        </a:rPr>
                        <a:t>Υποδοχησ</a:t>
                      </a:r>
                      <a:r>
                        <a:rPr lang="el-GR" sz="1100" b="1" cap="small" dirty="0">
                          <a:solidFill>
                            <a:srgbClr val="17365D"/>
                          </a:solidFill>
                          <a:latin typeface="Calibri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el-GR" sz="1100" b="1" cap="small" baseline="30000" dirty="0">
                          <a:solidFill>
                            <a:srgbClr val="17365D"/>
                          </a:solidFill>
                          <a:latin typeface="Calibri"/>
                          <a:ea typeface="Times New Roman"/>
                          <a:cs typeface="Arial"/>
                        </a:rPr>
                        <a:t>(2)</a:t>
                      </a:r>
                      <a:endParaRPr lang="el-G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885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l-G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el-G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14 +2 ΤΑΞΙΔΙ</a:t>
                      </a:r>
                      <a:endParaRPr lang="el-G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1/11/2015-16/11/2015</a:t>
                      </a:r>
                      <a:endParaRPr lang="el-G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ΙΤ</a:t>
                      </a:r>
                      <a:endParaRPr lang="el-G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5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l-G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l-G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l-G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l-G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l-G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" name="14 - Ορθογώνιο"/>
          <p:cNvSpPr/>
          <p:nvPr/>
        </p:nvSpPr>
        <p:spPr>
          <a:xfrm>
            <a:off x="500034" y="4214818"/>
            <a:ext cx="4572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100" b="1" u="sng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Ροή προσωπικού/εκπαιδευτών ΕΕΚ (</a:t>
            </a:r>
            <a:r>
              <a:rPr lang="en-GB" sz="1100" b="1" u="sng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VET STAFF</a:t>
            </a:r>
            <a:r>
              <a:rPr lang="el-GR" sz="1100" b="1" u="sng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</a:p>
          <a:p>
            <a:pPr lvl="0">
              <a:defRPr/>
            </a:pPr>
            <a:endParaRPr lang="el-GR" sz="1100" b="1" u="sng" dirty="0" smtClean="0">
              <a:solidFill>
                <a:srgbClr val="17365D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graphicFrame>
        <p:nvGraphicFramePr>
          <p:cNvPr id="16" name="15 - Πίνακας"/>
          <p:cNvGraphicFramePr>
            <a:graphicFrameLocks noGrp="1"/>
          </p:cNvGraphicFramePr>
          <p:nvPr/>
        </p:nvGraphicFramePr>
        <p:xfrm>
          <a:off x="428596" y="4572008"/>
          <a:ext cx="7643866" cy="1281682"/>
        </p:xfrm>
        <a:graphic>
          <a:graphicData uri="http://schemas.openxmlformats.org/drawingml/2006/table">
            <a:tbl>
              <a:tblPr/>
              <a:tblGrid>
                <a:gridCol w="904133"/>
                <a:gridCol w="1533796"/>
                <a:gridCol w="1533796"/>
                <a:gridCol w="2260331"/>
                <a:gridCol w="1411810"/>
              </a:tblGrid>
              <a:tr h="5045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100" b="1" cap="small" dirty="0" err="1">
                          <a:solidFill>
                            <a:srgbClr val="17365D"/>
                          </a:solidFill>
                          <a:latin typeface="Calibri"/>
                          <a:ea typeface="Times New Roman"/>
                          <a:cs typeface="Arial"/>
                        </a:rPr>
                        <a:t>Αριθμοσ</a:t>
                      </a:r>
                      <a:r>
                        <a:rPr lang="el-GR" sz="1100" b="1" cap="small" dirty="0">
                          <a:solidFill>
                            <a:srgbClr val="17365D"/>
                          </a:solidFill>
                          <a:latin typeface="Calibri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el-GR" sz="1100" b="1" cap="small" dirty="0" err="1">
                          <a:solidFill>
                            <a:srgbClr val="17365D"/>
                          </a:solidFill>
                          <a:latin typeface="Calibri"/>
                          <a:ea typeface="Times New Roman"/>
                          <a:cs typeface="Arial"/>
                        </a:rPr>
                        <a:t>Ροησ</a:t>
                      </a:r>
                      <a:r>
                        <a:rPr lang="el-GR" sz="1100" b="1" cap="small" baseline="30000" dirty="0">
                          <a:solidFill>
                            <a:srgbClr val="17365D"/>
                          </a:solidFill>
                          <a:latin typeface="Calibri"/>
                          <a:ea typeface="Times New Roman"/>
                          <a:cs typeface="Arial"/>
                        </a:rPr>
                        <a:t>(1) </a:t>
                      </a:r>
                      <a:endParaRPr lang="el-G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100" b="1" cap="small" dirty="0" err="1">
                          <a:solidFill>
                            <a:srgbClr val="17365D"/>
                          </a:solidFill>
                          <a:latin typeface="Calibri"/>
                          <a:ea typeface="Times New Roman"/>
                          <a:cs typeface="Arial"/>
                        </a:rPr>
                        <a:t>Αριθμοσ</a:t>
                      </a:r>
                      <a:r>
                        <a:rPr lang="el-GR" sz="1100" b="1" cap="small" dirty="0">
                          <a:solidFill>
                            <a:srgbClr val="17365D"/>
                          </a:solidFill>
                          <a:latin typeface="Calibri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el-GR" sz="1100" b="1" cap="small" dirty="0" err="1">
                          <a:solidFill>
                            <a:srgbClr val="17365D"/>
                          </a:solidFill>
                          <a:latin typeface="Calibri"/>
                          <a:ea typeface="Times New Roman"/>
                          <a:cs typeface="Arial"/>
                        </a:rPr>
                        <a:t>συμμετεχοντων</a:t>
                      </a:r>
                      <a:endParaRPr lang="el-G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100" b="1" cap="small">
                          <a:solidFill>
                            <a:srgbClr val="17365D"/>
                          </a:solidFill>
                          <a:latin typeface="Calibri"/>
                          <a:ea typeface="Times New Roman"/>
                          <a:cs typeface="Arial"/>
                        </a:rPr>
                        <a:t>Συνολικη Διαρκεια  (σε εβδομαδεσ/</a:t>
                      </a:r>
                      <a:endParaRPr lang="el-GR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100" b="1" cap="small">
                          <a:solidFill>
                            <a:srgbClr val="17365D"/>
                          </a:solidFill>
                          <a:latin typeface="Calibri"/>
                          <a:ea typeface="Times New Roman"/>
                          <a:cs typeface="Arial"/>
                        </a:rPr>
                        <a:t>ΗΜΕΡΕΣ)</a:t>
                      </a:r>
                      <a:endParaRPr lang="el-G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100" b="1" cap="small">
                          <a:solidFill>
                            <a:srgbClr val="17365D"/>
                          </a:solidFill>
                          <a:latin typeface="Calibri"/>
                          <a:ea typeface="Times New Roman"/>
                          <a:cs typeface="Arial"/>
                        </a:rPr>
                        <a:t>Ημερομηνιεσ ΠΟΥ ΠΡΟΒΛΕΠΕΤΑΙ Η Εναρξη και Ληξη της καταρτισησ/τοποθετησησ</a:t>
                      </a:r>
                      <a:endParaRPr lang="el-G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100" b="1" cap="small" dirty="0" err="1">
                          <a:solidFill>
                            <a:srgbClr val="17365D"/>
                          </a:solidFill>
                          <a:latin typeface="Calibri"/>
                          <a:ea typeface="Times New Roman"/>
                          <a:cs typeface="Arial"/>
                        </a:rPr>
                        <a:t>Χωρα</a:t>
                      </a:r>
                      <a:r>
                        <a:rPr lang="el-GR" sz="1100" b="1" cap="small" dirty="0">
                          <a:solidFill>
                            <a:srgbClr val="17365D"/>
                          </a:solidFill>
                          <a:latin typeface="Calibri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el-GR" sz="1100" b="1" cap="small" dirty="0" err="1">
                          <a:solidFill>
                            <a:srgbClr val="17365D"/>
                          </a:solidFill>
                          <a:latin typeface="Calibri"/>
                          <a:ea typeface="Times New Roman"/>
                          <a:cs typeface="Arial"/>
                        </a:rPr>
                        <a:t>Οργανισμου</a:t>
                      </a:r>
                      <a:r>
                        <a:rPr lang="el-GR" sz="1100" b="1" cap="small" dirty="0">
                          <a:solidFill>
                            <a:srgbClr val="17365D"/>
                          </a:solidFill>
                          <a:latin typeface="Calibri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el-GR" sz="1100" b="1" cap="small" dirty="0" err="1">
                          <a:solidFill>
                            <a:srgbClr val="17365D"/>
                          </a:solidFill>
                          <a:latin typeface="Calibri"/>
                          <a:ea typeface="Times New Roman"/>
                          <a:cs typeface="Arial"/>
                        </a:rPr>
                        <a:t>Υποδοχησ</a:t>
                      </a:r>
                      <a:r>
                        <a:rPr lang="el-GR" sz="1100" b="1" cap="small" dirty="0">
                          <a:solidFill>
                            <a:srgbClr val="17365D"/>
                          </a:solidFill>
                          <a:latin typeface="Calibri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el-GR" sz="1100" b="1" cap="small" baseline="30000" dirty="0">
                          <a:solidFill>
                            <a:srgbClr val="17365D"/>
                          </a:solidFill>
                          <a:latin typeface="Calibri"/>
                          <a:ea typeface="Times New Roman"/>
                          <a:cs typeface="Arial"/>
                        </a:rPr>
                        <a:t>(2)</a:t>
                      </a:r>
                      <a:endParaRPr lang="el-G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885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l-G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2 ΣΥΝΟΔΟΙ</a:t>
                      </a:r>
                      <a:endParaRPr lang="el-G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14+2 </a:t>
                      </a:r>
                      <a:r>
                        <a:rPr lang="el-G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ΤΑΞΙΔΙ</a:t>
                      </a:r>
                      <a:endParaRPr lang="el-G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1/11/2015 - 16/11/2015</a:t>
                      </a:r>
                      <a:endParaRPr lang="el-G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ΙΤ</a:t>
                      </a:r>
                      <a:endParaRPr lang="el-G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5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l-G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10 </a:t>
                      </a:r>
                      <a:r>
                        <a:rPr lang="en-US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STAFF</a:t>
                      </a:r>
                      <a:endParaRPr lang="el-G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5+2</a:t>
                      </a:r>
                      <a:r>
                        <a:rPr lang="el-G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ΤΑΞΙΔΙ</a:t>
                      </a:r>
                      <a:endParaRPr lang="el-G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1/2/2016 -7 /2/2016</a:t>
                      </a:r>
                      <a:endParaRPr lang="el-G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DE</a:t>
                      </a:r>
                      <a:endParaRPr lang="el-GR" sz="12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l-G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685800" y="1857365"/>
            <a:ext cx="7772400" cy="1071569"/>
          </a:xfrm>
        </p:spPr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l-GR" dirty="0" smtClean="0">
                <a:solidFill>
                  <a:schemeClr val="bg1"/>
                </a:solidFill>
              </a:rPr>
              <a:t/>
            </a:r>
            <a:br>
              <a:rPr lang="el-GR" dirty="0" smtClean="0">
                <a:solidFill>
                  <a:schemeClr val="bg1"/>
                </a:solidFill>
              </a:rPr>
            </a:br>
            <a:endParaRPr lang="en-US" dirty="0"/>
          </a:p>
        </p:txBody>
      </p:sp>
      <p:sp>
        <p:nvSpPr>
          <p:cNvPr id="9" name="8 - Ορθογώνιο"/>
          <p:cNvSpPr/>
          <p:nvPr/>
        </p:nvSpPr>
        <p:spPr>
          <a:xfrm>
            <a:off x="500034" y="3000372"/>
            <a:ext cx="778674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endParaRPr lang="el-GR" sz="2400" b="1" dirty="0" smtClean="0"/>
          </a:p>
          <a:p>
            <a:pPr>
              <a:buFont typeface="Arial" pitchFamily="34" charset="0"/>
              <a:buChar char="•"/>
            </a:pPr>
            <a:endParaRPr lang="en-US" b="1" dirty="0"/>
          </a:p>
        </p:txBody>
      </p:sp>
      <p:sp>
        <p:nvSpPr>
          <p:cNvPr id="7" name="6 - Ορθογώνιο"/>
          <p:cNvSpPr/>
          <p:nvPr/>
        </p:nvSpPr>
        <p:spPr>
          <a:xfrm>
            <a:off x="-36512" y="1428736"/>
            <a:ext cx="9180512" cy="83099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el-GR" sz="2400" dirty="0">
                <a:solidFill>
                  <a:schemeClr val="bg1"/>
                </a:solidFill>
                <a:latin typeface="+mj-lt"/>
              </a:rPr>
              <a:t/>
            </a:r>
            <a:br>
              <a:rPr lang="el-GR" sz="2400" dirty="0">
                <a:solidFill>
                  <a:schemeClr val="bg1"/>
                </a:solidFill>
                <a:latin typeface="+mj-lt"/>
              </a:rPr>
            </a:br>
            <a:r>
              <a:rPr lang="el-GR" sz="2400" b="1" dirty="0">
                <a:solidFill>
                  <a:schemeClr val="bg1"/>
                </a:solidFill>
                <a:latin typeface="+mj-lt"/>
              </a:rPr>
              <a:t>Δικαιολογητικά για την υπογραφή της σύμβασης</a:t>
            </a:r>
            <a:r>
              <a:rPr lang="en-US" sz="2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  <a:latin typeface="+mj-lt"/>
              </a:rPr>
              <a:t>(</a:t>
            </a:r>
            <a:r>
              <a:rPr lang="el-GR" sz="2400" b="1" dirty="0" smtClean="0">
                <a:solidFill>
                  <a:schemeClr val="bg1"/>
                </a:solidFill>
                <a:latin typeface="+mj-lt"/>
              </a:rPr>
              <a:t>3</a:t>
            </a:r>
            <a:r>
              <a:rPr lang="en-US" sz="2400" b="1" dirty="0" smtClean="0">
                <a:solidFill>
                  <a:schemeClr val="bg1"/>
                </a:solidFill>
                <a:latin typeface="+mj-lt"/>
              </a:rPr>
              <a:t>)</a:t>
            </a:r>
            <a:endParaRPr lang="el-GR" sz="2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10 - Ορθογώνιο"/>
          <p:cNvSpPr/>
          <p:nvPr/>
        </p:nvSpPr>
        <p:spPr>
          <a:xfrm>
            <a:off x="357158" y="2357430"/>
            <a:ext cx="8286808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Wingdings" pitchFamily="2" charset="2"/>
              <a:buChar char="q"/>
            </a:pPr>
            <a:r>
              <a:rPr lang="en-US" sz="2000" b="1" u="sng" dirty="0" smtClean="0">
                <a:solidFill>
                  <a:schemeClr val="accent2"/>
                </a:solidFill>
              </a:rPr>
              <a:t> </a:t>
            </a:r>
            <a:r>
              <a:rPr lang="el-GR" sz="2000" b="1" u="sng" dirty="0" smtClean="0">
                <a:solidFill>
                  <a:schemeClr val="accent2"/>
                </a:solidFill>
              </a:rPr>
              <a:t>ΓΙΑ ΔΗΜΟΣΙΟΥΣ ΦΟΡΕΙΣ </a:t>
            </a:r>
          </a:p>
          <a:p>
            <a:pPr lvl="0">
              <a:buFont typeface="Wingdings" pitchFamily="2" charset="2"/>
              <a:buChar char="Ø"/>
            </a:pP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 Απόφαση του αρμοδίου οργάνου για τον ορισμό του νόμιμου εκπροσώπου</a:t>
            </a:r>
          </a:p>
          <a:p>
            <a:pPr lvl="0"/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>
              <a:buFont typeface="Wingdings" pitchFamily="2" charset="2"/>
              <a:buChar char="q"/>
            </a:pPr>
            <a:r>
              <a:rPr lang="en-US" sz="2000" b="1" u="sng" dirty="0" smtClean="0">
                <a:solidFill>
                  <a:schemeClr val="accent2"/>
                </a:solidFill>
              </a:rPr>
              <a:t> </a:t>
            </a:r>
            <a:r>
              <a:rPr lang="el-GR" sz="2000" b="1" u="sng" dirty="0" smtClean="0">
                <a:solidFill>
                  <a:schemeClr val="accent2"/>
                </a:solidFill>
              </a:rPr>
              <a:t>ΓΙΑ ΦΟΡΕΙΣ ΜΕ ΝΟΜΙΚΗ ΠΡΟΣΩΠΙΚΟΤΗΤΑ</a:t>
            </a:r>
          </a:p>
          <a:p>
            <a:pPr lvl="0"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Τελευταίο κωδικοποιημένο καταστατικό του νομικού προσώπου ή καταστατικό σύστασης και τυχόν τροποποιήσεις αυτού ή καταστατικό σύστασης και βεβαίωση περί μη τροποποιήσεων.</a:t>
            </a:r>
          </a:p>
          <a:p>
            <a:pPr lvl="0"/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Πιστοποιητικό περί μη λύσης του νομικού προσώπου.</a:t>
            </a:r>
          </a:p>
          <a:p>
            <a:pPr lvl="0"/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Πιστοποιητικό περί μη πτώχευσης ή πιστοποιητικό περί μη κατάθεσης αίτησης πτωχεύσεως και πιστοποιητικό ότι δεν τελεί υπό αναγκαστική διαχείριση, πτωχευτικό συμβιβασμό ή άλλη ανάλογη κατάσταση.</a:t>
            </a:r>
          </a:p>
          <a:p>
            <a:pPr lvl="0"/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el-GR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685800" y="1857365"/>
            <a:ext cx="7772400" cy="1071569"/>
          </a:xfrm>
        </p:spPr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l-GR" dirty="0" smtClean="0">
                <a:solidFill>
                  <a:schemeClr val="bg1"/>
                </a:solidFill>
              </a:rPr>
              <a:t/>
            </a:r>
            <a:br>
              <a:rPr lang="el-GR" dirty="0" smtClean="0">
                <a:solidFill>
                  <a:schemeClr val="bg1"/>
                </a:solidFill>
              </a:rPr>
            </a:br>
            <a:endParaRPr lang="en-US" dirty="0"/>
          </a:p>
        </p:txBody>
      </p:sp>
      <p:sp>
        <p:nvSpPr>
          <p:cNvPr id="9" name="8 - Ορθογώνιο"/>
          <p:cNvSpPr/>
          <p:nvPr/>
        </p:nvSpPr>
        <p:spPr>
          <a:xfrm>
            <a:off x="500034" y="3000372"/>
            <a:ext cx="778674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endParaRPr lang="el-GR" sz="2400" b="1" dirty="0" smtClean="0"/>
          </a:p>
          <a:p>
            <a:pPr>
              <a:buFont typeface="Arial" pitchFamily="34" charset="0"/>
              <a:buChar char="•"/>
            </a:pPr>
            <a:endParaRPr lang="en-US" b="1" dirty="0"/>
          </a:p>
        </p:txBody>
      </p:sp>
      <p:sp>
        <p:nvSpPr>
          <p:cNvPr id="7" name="6 - Ορθογώνιο"/>
          <p:cNvSpPr/>
          <p:nvPr/>
        </p:nvSpPr>
        <p:spPr>
          <a:xfrm>
            <a:off x="0" y="1428736"/>
            <a:ext cx="9180512" cy="83099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l-GR" sz="2400" dirty="0">
                <a:solidFill>
                  <a:schemeClr val="bg1"/>
                </a:solidFill>
                <a:latin typeface="+mj-lt"/>
              </a:rPr>
              <a:t/>
            </a:r>
            <a:br>
              <a:rPr lang="el-GR" sz="2400" dirty="0">
                <a:solidFill>
                  <a:schemeClr val="bg1"/>
                </a:solidFill>
                <a:latin typeface="+mj-lt"/>
              </a:rPr>
            </a:br>
            <a:r>
              <a:rPr lang="el-GR" sz="2400" b="1" dirty="0">
                <a:solidFill>
                  <a:schemeClr val="bg1"/>
                </a:solidFill>
                <a:latin typeface="+mj-lt"/>
              </a:rPr>
              <a:t>Δικαιολογητικά για την υπογραφή της σύμβασης</a:t>
            </a:r>
            <a:r>
              <a:rPr lang="en-US" sz="2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  <a:latin typeface="+mj-lt"/>
              </a:rPr>
              <a:t>(</a:t>
            </a:r>
            <a:r>
              <a:rPr lang="el-GR" sz="2400" b="1" dirty="0" smtClean="0">
                <a:solidFill>
                  <a:schemeClr val="bg1"/>
                </a:solidFill>
                <a:latin typeface="+mj-lt"/>
              </a:rPr>
              <a:t>4</a:t>
            </a:r>
            <a:r>
              <a:rPr lang="en-US" sz="2400" b="1" dirty="0" smtClean="0">
                <a:solidFill>
                  <a:schemeClr val="bg1"/>
                </a:solidFill>
                <a:latin typeface="+mj-lt"/>
              </a:rPr>
              <a:t>)</a:t>
            </a:r>
            <a:endParaRPr lang="el-GR" sz="2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10 - Ορθογώνιο"/>
          <p:cNvSpPr/>
          <p:nvPr/>
        </p:nvSpPr>
        <p:spPr>
          <a:xfrm>
            <a:off x="357158" y="2357430"/>
            <a:ext cx="828680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Wingdings" pitchFamily="2" charset="2"/>
              <a:buChar char="q"/>
            </a:pPr>
            <a:r>
              <a:rPr lang="en-US" sz="2000" b="1" u="sng" dirty="0" smtClean="0">
                <a:solidFill>
                  <a:schemeClr val="accent2"/>
                </a:solidFill>
              </a:rPr>
              <a:t> </a:t>
            </a:r>
            <a:r>
              <a:rPr lang="el-GR" sz="2000" b="1" u="sng" dirty="0" smtClean="0">
                <a:solidFill>
                  <a:schemeClr val="accent2"/>
                </a:solidFill>
              </a:rPr>
              <a:t>ΓΙΑ ΦΟΡΕΙΣ ΜΕ ΝΟΜΙΚΗ ΠΡΟΣΩΠΙΚΟΤΗΤΑ</a:t>
            </a:r>
            <a:endParaRPr lang="en-US" sz="2000" b="1" u="sng" dirty="0" smtClean="0">
              <a:solidFill>
                <a:schemeClr val="accent2"/>
              </a:solidFill>
            </a:endParaRPr>
          </a:p>
          <a:p>
            <a:pPr lvl="0"/>
            <a:endParaRPr lang="el-GR" sz="2000" b="1" u="sng" dirty="0" smtClean="0">
              <a:solidFill>
                <a:schemeClr val="accent2"/>
              </a:solidFill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Απόφαση Διοικητικού Συμβουλίου ή του κατά περίπτωση αρμοδίου οργάνου περί εκπροσώπησής του.</a:t>
            </a:r>
          </a:p>
          <a:p>
            <a:pPr lvl="0" algn="just">
              <a:buFont typeface="Arial" pitchFamily="34" charset="0"/>
              <a:buChar char="•"/>
            </a:pPr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Αντίγραφο βεβαίωσης έναρξης εργασιών του νομικού προσώπου από το μητρώο της αρμόδιας Δ.Ο.Υ. </a:t>
            </a:r>
          </a:p>
          <a:p>
            <a:pPr lvl="0" algn="just"/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Φορολογική και ασφαλιστική ενημερότητα</a:t>
            </a:r>
            <a:endParaRPr lang="en-US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Θα πρέπει να αναγράφεται στην φορολογική ενημερότητα: </a:t>
            </a:r>
            <a:r>
              <a:rPr lang="el-GR" sz="2000" b="1" dirty="0" smtClean="0">
                <a:solidFill>
                  <a:schemeClr val="tx2">
                    <a:lumMod val="75000"/>
                  </a:schemeClr>
                </a:solidFill>
              </a:rPr>
              <a:t>«ΓΙΑ ΕΙΣΠΡΑΞΗ ΧΡΗΜΑΤΩΝ ΑΠΟ ΦΟΡΕΙΣ ΚΕΝΤΡΙΚΗΣ ΚΥΒΕΡΝΗΣΗΣ».</a:t>
            </a:r>
            <a:endParaRPr lang="en-US" sz="2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 Οι ενημερότητες θα γίνονται αποδεκτές </a:t>
            </a:r>
            <a:r>
              <a:rPr lang="el-GR" sz="2000" b="1" dirty="0" smtClean="0">
                <a:solidFill>
                  <a:schemeClr val="tx2">
                    <a:lumMod val="75000"/>
                  </a:schemeClr>
                </a:solidFill>
              </a:rPr>
              <a:t>ΜΟΝΟ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l-GR" sz="2000" b="1" u="sng" dirty="0" smtClean="0">
                <a:solidFill>
                  <a:schemeClr val="tx2">
                    <a:lumMod val="75000"/>
                  </a:schemeClr>
                </a:solidFill>
              </a:rPr>
              <a:t>σε περιπτώσεις που δεν αναγράφεται  παρακράτηση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en-US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q"/>
            </a:pPr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buFont typeface="Wingdings" pitchFamily="2" charset="2"/>
              <a:buChar char="q"/>
            </a:pPr>
            <a:endParaRPr lang="en-US" sz="2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>
              <a:buFont typeface="Arial" pitchFamily="34" charset="0"/>
              <a:buChar char="•"/>
            </a:pPr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el-GR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685800" y="1857365"/>
            <a:ext cx="7772400" cy="1071569"/>
          </a:xfrm>
        </p:spPr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l-GR" dirty="0" smtClean="0">
                <a:solidFill>
                  <a:schemeClr val="bg1"/>
                </a:solidFill>
              </a:rPr>
              <a:t/>
            </a:r>
            <a:br>
              <a:rPr lang="el-GR" dirty="0" smtClean="0">
                <a:solidFill>
                  <a:schemeClr val="bg1"/>
                </a:solidFill>
              </a:rPr>
            </a:br>
            <a:endParaRPr lang="en-US" dirty="0"/>
          </a:p>
        </p:txBody>
      </p:sp>
      <p:sp>
        <p:nvSpPr>
          <p:cNvPr id="9" name="8 - Ορθογώνιο"/>
          <p:cNvSpPr/>
          <p:nvPr/>
        </p:nvSpPr>
        <p:spPr>
          <a:xfrm>
            <a:off x="500034" y="3000372"/>
            <a:ext cx="778674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endParaRPr lang="el-GR" sz="2400" b="1" dirty="0" smtClean="0"/>
          </a:p>
          <a:p>
            <a:pPr>
              <a:buFont typeface="Arial" pitchFamily="34" charset="0"/>
              <a:buChar char="•"/>
            </a:pPr>
            <a:endParaRPr lang="en-US" b="1" dirty="0"/>
          </a:p>
        </p:txBody>
      </p:sp>
      <p:sp>
        <p:nvSpPr>
          <p:cNvPr id="7" name="6 - Ορθογώνιο"/>
          <p:cNvSpPr/>
          <p:nvPr/>
        </p:nvSpPr>
        <p:spPr>
          <a:xfrm>
            <a:off x="-36512" y="1428736"/>
            <a:ext cx="9180512" cy="83099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l-GR" sz="2400" dirty="0">
                <a:solidFill>
                  <a:schemeClr val="bg1"/>
                </a:solidFill>
                <a:latin typeface="+mj-lt"/>
              </a:rPr>
              <a:t/>
            </a:r>
            <a:br>
              <a:rPr lang="el-GR" sz="2400" dirty="0">
                <a:solidFill>
                  <a:schemeClr val="bg1"/>
                </a:solidFill>
                <a:latin typeface="+mj-lt"/>
              </a:rPr>
            </a:br>
            <a:r>
              <a:rPr lang="el-GR" sz="2400" b="1" dirty="0">
                <a:solidFill>
                  <a:schemeClr val="bg1"/>
                </a:solidFill>
                <a:latin typeface="+mj-lt"/>
              </a:rPr>
              <a:t>Δικαιολογητικά για την υπογραφή της σύμβασης</a:t>
            </a:r>
            <a:r>
              <a:rPr lang="en-US" sz="2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  <a:latin typeface="+mj-lt"/>
              </a:rPr>
              <a:t>(</a:t>
            </a:r>
            <a:r>
              <a:rPr lang="el-GR" sz="2400" b="1" dirty="0" smtClean="0">
                <a:solidFill>
                  <a:schemeClr val="bg1"/>
                </a:solidFill>
                <a:latin typeface="+mj-lt"/>
              </a:rPr>
              <a:t>5</a:t>
            </a:r>
            <a:r>
              <a:rPr lang="en-US" sz="2400" b="1" dirty="0" smtClean="0">
                <a:solidFill>
                  <a:schemeClr val="bg1"/>
                </a:solidFill>
                <a:latin typeface="+mj-lt"/>
              </a:rPr>
              <a:t>)</a:t>
            </a:r>
            <a:endParaRPr lang="el-GR" sz="2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10 - Ορθογώνιο"/>
          <p:cNvSpPr/>
          <p:nvPr/>
        </p:nvSpPr>
        <p:spPr>
          <a:xfrm>
            <a:off x="357158" y="2357430"/>
            <a:ext cx="8286808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l-GR" sz="2200" b="1" u="sng" dirty="0" smtClean="0">
                <a:solidFill>
                  <a:schemeClr val="tx2">
                    <a:lumMod val="75000"/>
                  </a:schemeClr>
                </a:solidFill>
              </a:rPr>
              <a:t>Επιπλέον, οι ιδιωτικοί φορείς που έχουν αιτηθεί χρηματοδότησης άνω των 60.000€ οφείλουν να υποβάλουν:</a:t>
            </a:r>
          </a:p>
          <a:p>
            <a:pPr lvl="0" algn="just"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Τελευταίο νόμιμα συνταγμένο Ισολογισμό, Κατάσταση Αποτελεσμάτων Χρήσης και προσαρτήματα ή Ισολογισμό και Οικονομικό Απολογισμό, υπογεγραμμένα από τα αρμόδια πρόσωπα και σε εμφανή θέση τα στοιχεία της σφραγίδας του Φορέα (ανεξαρτήτως Νομικής Μορφής του Φορέα).</a:t>
            </a:r>
          </a:p>
          <a:p>
            <a:pPr lvl="0" algn="just"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Τελευταία υποβληθείσα Δήλωση Φορολογίας Εισοδήματος, (Ε5 ή Φ01-012 κατά περίπτωση) συνοδευόμενη από το έντυπο Ε3 και υπογεγραμμένη από τον λογιστή του Φορέα ή τον Νόμιμο Εκπρόσωπο.</a:t>
            </a:r>
          </a:p>
          <a:p>
            <a:pPr lvl="0" algn="just"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Τελευταία έκθεση φορολογικής συμμόρφωσης εφόσον υφίσταται η σχετική υποχρέωση.</a:t>
            </a:r>
            <a:endParaRPr lang="en-US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 algn="just"/>
            <a:endParaRPr lang="en-US" sz="105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buNone/>
            </a:pPr>
            <a:r>
              <a:rPr lang="el-GR" sz="1600" b="1" dirty="0" smtClean="0">
                <a:solidFill>
                  <a:schemeClr val="accent2"/>
                </a:solidFill>
              </a:rPr>
              <a:t>Η Εθνική Μονάδα διατηρεί το δικαίωμα να ζητήσει από το φορέα τυχόν νομιμοποιητικά έγγραφα,  τα οποία δεν είναι αναρτημένα στο URF ή δεν είναι πλέον σε ισχύ.</a:t>
            </a:r>
          </a:p>
          <a:p>
            <a:pPr lvl="0">
              <a:buFont typeface="Arial" pitchFamily="34" charset="0"/>
              <a:buChar char="•"/>
            </a:pPr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el-GR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685800" y="2428868"/>
            <a:ext cx="7772400" cy="642942"/>
          </a:xfrm>
        </p:spPr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CONSORTIUM</a:t>
            </a:r>
            <a:r>
              <a:rPr lang="el-GR" dirty="0" smtClean="0">
                <a:solidFill>
                  <a:schemeClr val="bg1"/>
                </a:solidFill>
              </a:rPr>
              <a:t/>
            </a:r>
            <a:br>
              <a:rPr lang="el-GR" dirty="0" smtClean="0">
                <a:solidFill>
                  <a:schemeClr val="bg1"/>
                </a:solidFill>
              </a:rPr>
            </a:br>
            <a:endParaRPr lang="en-US" dirty="0"/>
          </a:p>
        </p:txBody>
      </p:sp>
      <p:sp>
        <p:nvSpPr>
          <p:cNvPr id="9" name="8 - Ορθογώνιο"/>
          <p:cNvSpPr/>
          <p:nvPr/>
        </p:nvSpPr>
        <p:spPr>
          <a:xfrm>
            <a:off x="500034" y="3000372"/>
            <a:ext cx="778674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endParaRPr lang="el-GR" sz="2400" b="1" dirty="0" smtClean="0"/>
          </a:p>
          <a:p>
            <a:pPr>
              <a:buFont typeface="Arial" pitchFamily="34" charset="0"/>
              <a:buChar char="•"/>
            </a:pPr>
            <a:endParaRPr lang="en-US" b="1" dirty="0"/>
          </a:p>
        </p:txBody>
      </p:sp>
      <p:sp>
        <p:nvSpPr>
          <p:cNvPr id="7" name="6 - Ορθογώνιο"/>
          <p:cNvSpPr/>
          <p:nvPr/>
        </p:nvSpPr>
        <p:spPr>
          <a:xfrm>
            <a:off x="-36512" y="1428736"/>
            <a:ext cx="9180512" cy="83099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l-GR" sz="2400" dirty="0">
                <a:solidFill>
                  <a:schemeClr val="bg1"/>
                </a:solidFill>
                <a:latin typeface="+mj-lt"/>
              </a:rPr>
              <a:t/>
            </a:r>
            <a:br>
              <a:rPr lang="el-GR" sz="2400" dirty="0">
                <a:solidFill>
                  <a:schemeClr val="bg1"/>
                </a:solidFill>
                <a:latin typeface="+mj-lt"/>
              </a:rPr>
            </a:br>
            <a:r>
              <a:rPr lang="el-GR" sz="2400" b="1" dirty="0">
                <a:solidFill>
                  <a:schemeClr val="bg1"/>
                </a:solidFill>
                <a:latin typeface="+mj-lt"/>
              </a:rPr>
              <a:t>Δικαιολογητικά για την υπογραφή της σύμβασης</a:t>
            </a:r>
            <a:r>
              <a:rPr lang="en-US" sz="2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  <a:latin typeface="+mj-lt"/>
              </a:rPr>
              <a:t>(</a:t>
            </a:r>
            <a:r>
              <a:rPr lang="el-GR" sz="2400" b="1" dirty="0" smtClean="0">
                <a:solidFill>
                  <a:schemeClr val="bg1"/>
                </a:solidFill>
                <a:latin typeface="+mj-lt"/>
              </a:rPr>
              <a:t>6</a:t>
            </a:r>
            <a:r>
              <a:rPr lang="en-US" sz="2400" b="1" dirty="0" smtClean="0">
                <a:solidFill>
                  <a:schemeClr val="bg1"/>
                </a:solidFill>
                <a:latin typeface="+mj-lt"/>
              </a:rPr>
              <a:t>)</a:t>
            </a:r>
            <a:endParaRPr lang="el-GR" sz="2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10 - Ορθογώνιο"/>
          <p:cNvSpPr/>
          <p:nvPr/>
        </p:nvSpPr>
        <p:spPr>
          <a:xfrm>
            <a:off x="357158" y="2357430"/>
            <a:ext cx="8286808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Arial" pitchFamily="34" charset="0"/>
              <a:buChar char="•"/>
            </a:pPr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el-GR" b="1" dirty="0" smtClean="0"/>
          </a:p>
        </p:txBody>
      </p:sp>
      <p:sp>
        <p:nvSpPr>
          <p:cNvPr id="12" name="11 - Ορθογώνιο"/>
          <p:cNvSpPr/>
          <p:nvPr/>
        </p:nvSpPr>
        <p:spPr>
          <a:xfrm>
            <a:off x="500034" y="3429000"/>
            <a:ext cx="800105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Σε περίπτωση υποβολής αίτησης από κοινοπραξία (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consortium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) απαιτούνται  </a:t>
            </a:r>
            <a:r>
              <a:rPr lang="el-GR" sz="2000" u="sng" dirty="0" smtClean="0">
                <a:solidFill>
                  <a:schemeClr val="tx2">
                    <a:lumMod val="75000"/>
                  </a:schemeClr>
                </a:solidFill>
              </a:rPr>
              <a:t>επιπλέον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 και:</a:t>
            </a:r>
          </a:p>
          <a:p>
            <a:pPr lvl="0" algn="just"/>
            <a:endParaRPr lang="el-G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Έγγραφα εξουσιοδότησης (</a:t>
            </a:r>
            <a:r>
              <a:rPr lang="el-GR" sz="2000" dirty="0" err="1" smtClean="0">
                <a:solidFill>
                  <a:schemeClr val="tx2">
                    <a:lumMod val="75000"/>
                  </a:schemeClr>
                </a:solidFill>
              </a:rPr>
              <a:t>Mandate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</a:rPr>
              <a:t>L</a:t>
            </a:r>
            <a:r>
              <a:rPr lang="el-GR" sz="2000" dirty="0" err="1" smtClean="0">
                <a:solidFill>
                  <a:schemeClr val="tx2">
                    <a:lumMod val="75000"/>
                  </a:schemeClr>
                </a:solidFill>
              </a:rPr>
              <a:t>etters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), υπογεγραμμένα από το συντονιστή και κάθε εταίρο. Τα έγγραφα εξουσιοδότησης απαιτείται να υποβληθούν μόνο στην περίπτωση που δεν είχαν επισυναφθεί στην αίτηση.</a:t>
            </a:r>
          </a:p>
          <a:p>
            <a:pPr lvl="0" algn="just"/>
            <a:endParaRPr lang="en-US" sz="20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1079</Words>
  <Application>Microsoft Office PowerPoint</Application>
  <PresentationFormat>Προβολή στην οθόνη (4:3)</PresentationFormat>
  <Paragraphs>224</Paragraphs>
  <Slides>17</Slides>
  <Notes>17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18" baseType="lpstr">
      <vt:lpstr>Θέμα του Office</vt:lpstr>
      <vt:lpstr>ΕΠΑΓΓΕΛΜΑΤΙΚΗ ΕΚΠΑΙΔΕΥΣΗ ΚΑΙ ΚΑΤΑΡΤΙΣΗ</vt:lpstr>
      <vt:lpstr> ΔΙΚΑΙΟΛΟΓΗΤΙΚΑ ΓΙΑ ΤΗΝ ΥΠΟΓΡΑΦΗ ΤΗΣ ΣΥΜΒΑΣΗΣ ΚΑΙ ΚΑΤΑΒΟΛΗΣ Α’ ΠΡΟΧΡΗΜΑΤΟΔΟΤΗΣΗΣ  </vt:lpstr>
      <vt:lpstr>  </vt:lpstr>
      <vt:lpstr>  </vt:lpstr>
      <vt:lpstr>  </vt:lpstr>
      <vt:lpstr>  </vt:lpstr>
      <vt:lpstr>  </vt:lpstr>
      <vt:lpstr>  </vt:lpstr>
      <vt:lpstr> CONSORTIUM </vt:lpstr>
      <vt:lpstr>  </vt:lpstr>
      <vt:lpstr>  </vt:lpstr>
      <vt:lpstr>Διαφάνεια 12</vt:lpstr>
      <vt:lpstr>Διαφάνεια 13</vt:lpstr>
      <vt:lpstr>Διαφάνεια 14</vt:lpstr>
      <vt:lpstr>Διαφάνεια 15</vt:lpstr>
      <vt:lpstr>Διαφάνεια 16</vt:lpstr>
      <vt:lpstr>Διαφάνεια 17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maragos dimitris</dc:creator>
  <cp:lastModifiedBy>ddimit</cp:lastModifiedBy>
  <cp:revision>98</cp:revision>
  <dcterms:created xsi:type="dcterms:W3CDTF">2013-11-21T12:12:21Z</dcterms:created>
  <dcterms:modified xsi:type="dcterms:W3CDTF">2015-10-01T08:19:53Z</dcterms:modified>
</cp:coreProperties>
</file>