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theme/themeOverride7.xml" ContentType="application/vnd.openxmlformats-officedocument.themeOverride+xml"/>
  <Override PartName="/ppt/theme/themeOverride12.xml" ContentType="application/vnd.openxmlformats-officedocument.themeOverr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theme/themeOverride15.xml" ContentType="application/vnd.openxmlformats-officedocument.themeOverride+xml"/>
  <Override PartName="/ppt/theme/themeOverride16.xml" ContentType="application/vnd.openxmlformats-officedocument.themeOverr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theme/themeOverride9.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theme/themeOverride8.xml" ContentType="application/vnd.openxmlformats-officedocument.themeOverride+xml"/>
  <Override PartName="/ppt/theme/themeOverride11.xml" ContentType="application/vnd.openxmlformats-officedocument.themeOverr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theme/themeOverride6.xml" ContentType="application/vnd.openxmlformats-officedocument.themeOverr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9">
  <p:sldMasterIdLst>
    <p:sldMasterId id="2147483648" r:id="rId1"/>
  </p:sldMasterIdLst>
  <p:notesMasterIdLst>
    <p:notesMasterId r:id="rId19"/>
  </p:notesMasterIdLst>
  <p:sldIdLst>
    <p:sldId id="256" r:id="rId2"/>
    <p:sldId id="261" r:id="rId3"/>
    <p:sldId id="278" r:id="rId4"/>
    <p:sldId id="280" r:id="rId5"/>
    <p:sldId id="289" r:id="rId6"/>
    <p:sldId id="298" r:id="rId7"/>
    <p:sldId id="299" r:id="rId8"/>
    <p:sldId id="292" r:id="rId9"/>
    <p:sldId id="300" r:id="rId10"/>
    <p:sldId id="306" r:id="rId11"/>
    <p:sldId id="297" r:id="rId12"/>
    <p:sldId id="304" r:id="rId13"/>
    <p:sldId id="301" r:id="rId14"/>
    <p:sldId id="305" r:id="rId15"/>
    <p:sldId id="302" r:id="rId16"/>
    <p:sldId id="303" r:id="rId17"/>
    <p:sldId id="283" r:id="rId18"/>
  </p:sldIdLst>
  <p:sldSz cx="9144000" cy="6858000" type="screen4x3"/>
  <p:notesSz cx="6735763" cy="98663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51"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5BAD70-9DFF-4BC0-A71B-7CF5B12CCDA0}" type="doc">
      <dgm:prSet loTypeId="urn:microsoft.com/office/officeart/2005/8/layout/hList6" loCatId="list" qsTypeId="urn:microsoft.com/office/officeart/2005/8/quickstyle/3d3" qsCatId="3D" csTypeId="urn:microsoft.com/office/officeart/2005/8/colors/accent1_2" csCatId="accent1" phldr="1"/>
      <dgm:spPr/>
      <dgm:t>
        <a:bodyPr/>
        <a:lstStyle/>
        <a:p>
          <a:endParaRPr lang="el-GR"/>
        </a:p>
      </dgm:t>
    </dgm:pt>
    <dgm:pt modelId="{27688C53-FFC2-4D39-B700-D0787CCE739D}">
      <dgm:prSet phldrT="[Κείμενο]" custT="1"/>
      <dgm:spPr/>
      <dgm:t>
        <a:bodyPr/>
        <a:lstStyle/>
        <a:p>
          <a:pPr algn="ctr"/>
          <a:endParaRPr lang="en-US" sz="2400" dirty="0" smtClean="0">
            <a:latin typeface="+mj-lt"/>
          </a:endParaRPr>
        </a:p>
        <a:p>
          <a:pPr algn="ctr"/>
          <a:r>
            <a:rPr lang="el-GR" sz="2400" dirty="0" smtClean="0">
              <a:latin typeface="+mj-lt"/>
            </a:rPr>
            <a:t>Υπάρχουν 2 έντυπα σύμβασης, το ένα αφορά την κατηγορία καταρτιζομένων</a:t>
          </a:r>
          <a:r>
            <a:rPr lang="en-US" sz="2400" dirty="0" smtClean="0">
              <a:latin typeface="+mj-lt"/>
            </a:rPr>
            <a:t> LEARNERS</a:t>
          </a:r>
          <a:r>
            <a:rPr lang="el-GR" sz="2400" dirty="0" smtClean="0">
              <a:latin typeface="+mj-lt"/>
            </a:rPr>
            <a:t> και το άλλο αφορά την κατηγορία καταρτιζομένων</a:t>
          </a:r>
          <a:r>
            <a:rPr lang="en-US" sz="2400" dirty="0" smtClean="0">
              <a:latin typeface="+mj-lt"/>
            </a:rPr>
            <a:t> STAFF</a:t>
          </a:r>
          <a:r>
            <a:rPr lang="en-US" sz="2400" dirty="0" smtClean="0"/>
            <a:t>.</a:t>
          </a:r>
          <a:r>
            <a:rPr lang="el-GR" sz="2400" dirty="0" smtClean="0"/>
            <a:t> </a:t>
          </a:r>
          <a:endParaRPr lang="en-US" sz="2400" dirty="0" smtClean="0"/>
        </a:p>
        <a:p>
          <a:pPr algn="ctr"/>
          <a:endParaRPr lang="en-US" sz="2400" dirty="0" smtClean="0"/>
        </a:p>
        <a:p>
          <a:pPr algn="l"/>
          <a:r>
            <a:rPr lang="el-GR" sz="2400" dirty="0" smtClean="0"/>
            <a:t>Οι συμβάσεις θα σταλούν ηλεκτρονικά  ( στο </a:t>
          </a:r>
          <a:r>
            <a:rPr lang="en-US" sz="2400" dirty="0" smtClean="0"/>
            <a:t>email </a:t>
          </a:r>
          <a:r>
            <a:rPr lang="el-GR" sz="2400" dirty="0" smtClean="0"/>
            <a:t>του υπεύθυνου επικοινωνίας)</a:t>
          </a:r>
          <a:endParaRPr lang="el-GR" sz="2400" dirty="0"/>
        </a:p>
      </dgm:t>
    </dgm:pt>
    <dgm:pt modelId="{98DD031E-D5A0-4EC3-B1D8-97346E45610A}" type="parTrans" cxnId="{3F0726FA-49B4-4208-915B-F43166C8C3C3}">
      <dgm:prSet/>
      <dgm:spPr/>
      <dgm:t>
        <a:bodyPr/>
        <a:lstStyle/>
        <a:p>
          <a:endParaRPr lang="el-GR"/>
        </a:p>
      </dgm:t>
    </dgm:pt>
    <dgm:pt modelId="{DD0E6247-82D9-4E86-BBF4-92E1E33CE184}" type="sibTrans" cxnId="{3F0726FA-49B4-4208-915B-F43166C8C3C3}">
      <dgm:prSet/>
      <dgm:spPr/>
      <dgm:t>
        <a:bodyPr/>
        <a:lstStyle/>
        <a:p>
          <a:endParaRPr lang="el-GR"/>
        </a:p>
      </dgm:t>
    </dgm:pt>
    <dgm:pt modelId="{ABA29548-2796-40A4-AC2E-9ED6335B3476}" type="pres">
      <dgm:prSet presAssocID="{F95BAD70-9DFF-4BC0-A71B-7CF5B12CCDA0}" presName="Name0" presStyleCnt="0">
        <dgm:presLayoutVars>
          <dgm:dir/>
          <dgm:resizeHandles val="exact"/>
        </dgm:presLayoutVars>
      </dgm:prSet>
      <dgm:spPr/>
      <dgm:t>
        <a:bodyPr/>
        <a:lstStyle/>
        <a:p>
          <a:endParaRPr lang="el-GR"/>
        </a:p>
      </dgm:t>
    </dgm:pt>
    <dgm:pt modelId="{703DC979-1E96-43F4-A86A-67038FC95A92}" type="pres">
      <dgm:prSet presAssocID="{27688C53-FFC2-4D39-B700-D0787CCE739D}" presName="node" presStyleLbl="node1" presStyleIdx="0" presStyleCnt="1" custScaleX="115986" custLinFactNeighborX="-57" custLinFactNeighborY="0">
        <dgm:presLayoutVars>
          <dgm:bulletEnabled val="1"/>
        </dgm:presLayoutVars>
      </dgm:prSet>
      <dgm:spPr/>
      <dgm:t>
        <a:bodyPr/>
        <a:lstStyle/>
        <a:p>
          <a:endParaRPr lang="el-GR"/>
        </a:p>
      </dgm:t>
    </dgm:pt>
  </dgm:ptLst>
  <dgm:cxnLst>
    <dgm:cxn modelId="{FD1716E0-A31B-418A-A999-E403418F88FD}" type="presOf" srcId="{27688C53-FFC2-4D39-B700-D0787CCE739D}" destId="{703DC979-1E96-43F4-A86A-67038FC95A92}" srcOrd="0" destOrd="0" presId="urn:microsoft.com/office/officeart/2005/8/layout/hList6"/>
    <dgm:cxn modelId="{3F0726FA-49B4-4208-915B-F43166C8C3C3}" srcId="{F95BAD70-9DFF-4BC0-A71B-7CF5B12CCDA0}" destId="{27688C53-FFC2-4D39-B700-D0787CCE739D}" srcOrd="0" destOrd="0" parTransId="{98DD031E-D5A0-4EC3-B1D8-97346E45610A}" sibTransId="{DD0E6247-82D9-4E86-BBF4-92E1E33CE184}"/>
    <dgm:cxn modelId="{0151F36C-49C4-4153-A0F1-93DBEF58BABE}" type="presOf" srcId="{F95BAD70-9DFF-4BC0-A71B-7CF5B12CCDA0}" destId="{ABA29548-2796-40A4-AC2E-9ED6335B3476}" srcOrd="0" destOrd="0" presId="urn:microsoft.com/office/officeart/2005/8/layout/hList6"/>
    <dgm:cxn modelId="{BFD1B7C8-60F4-4613-B39A-F5BB215BDCA8}" type="presParOf" srcId="{ABA29548-2796-40A4-AC2E-9ED6335B3476}" destId="{703DC979-1E96-43F4-A86A-67038FC95A92}" srcOrd="0" destOrd="0" presId="urn:microsoft.com/office/officeart/2005/8/layout/hList6"/>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02540C-6DAE-4C0F-92FC-675E0EF14901}"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l-GR"/>
        </a:p>
      </dgm:t>
    </dgm:pt>
    <dgm:pt modelId="{70705D45-ABC6-4E21-ABA5-9D1708E933E2}">
      <dgm:prSet phldrT="[Κείμενο]"/>
      <dgm:spPr/>
      <dgm:t>
        <a:bodyPr/>
        <a:lstStyle/>
        <a:p>
          <a:pPr algn="ctr"/>
          <a:r>
            <a:rPr lang="el-GR" dirty="0" smtClean="0">
              <a:latin typeface="+mj-lt"/>
              <a:cs typeface="Tahoma" pitchFamily="34" charset="0"/>
            </a:rPr>
            <a:t>Συμπληρώνεται ατομικά ή ανά ροή </a:t>
          </a:r>
          <a:endParaRPr lang="en-US" dirty="0" smtClean="0">
            <a:latin typeface="+mj-lt"/>
            <a:cs typeface="Tahoma" pitchFamily="34" charset="0"/>
          </a:endParaRPr>
        </a:p>
        <a:p>
          <a:pPr algn="ctr"/>
          <a:r>
            <a:rPr lang="el-GR" dirty="0" smtClean="0">
              <a:latin typeface="+mj-lt"/>
              <a:cs typeface="Tahoma" pitchFamily="34" charset="0"/>
            </a:rPr>
            <a:t>Υπογράφεται σε 2 πρωτότυπα αντίγραφα για το δικαιούχο φορέα/συμμετέχοντες  και την ΕΜΣ</a:t>
          </a:r>
        </a:p>
        <a:p>
          <a:pPr algn="ctr"/>
          <a:endParaRPr lang="el-GR" dirty="0" smtClean="0">
            <a:latin typeface="+mj-lt"/>
            <a:cs typeface="Tahoma" pitchFamily="34" charset="0"/>
          </a:endParaRPr>
        </a:p>
      </dgm:t>
    </dgm:pt>
    <dgm:pt modelId="{6D8E45FE-1DFE-406A-ABFD-3B4351E9897F}" type="parTrans" cxnId="{C37F0C55-1D53-4519-A924-B6E49488CC82}">
      <dgm:prSet/>
      <dgm:spPr/>
      <dgm:t>
        <a:bodyPr/>
        <a:lstStyle/>
        <a:p>
          <a:endParaRPr lang="el-GR"/>
        </a:p>
      </dgm:t>
    </dgm:pt>
    <dgm:pt modelId="{21E3190C-DF13-4354-A7D4-254F8F5BDA67}" type="sibTrans" cxnId="{C37F0C55-1D53-4519-A924-B6E49488CC82}">
      <dgm:prSet/>
      <dgm:spPr/>
      <dgm:t>
        <a:bodyPr/>
        <a:lstStyle/>
        <a:p>
          <a:endParaRPr lang="el-GR"/>
        </a:p>
      </dgm:t>
    </dgm:pt>
    <dgm:pt modelId="{4B07CB9A-58CF-45C2-B1ED-766C593D6974}">
      <dgm:prSet phldrT="[Κείμενο]"/>
      <dgm:spPr/>
      <dgm:t>
        <a:bodyPr/>
        <a:lstStyle/>
        <a:p>
          <a:pPr algn="ctr"/>
          <a:r>
            <a:rPr lang="el-GR" dirty="0" smtClean="0">
              <a:latin typeface="+mj-lt"/>
              <a:cs typeface="Tahoma" pitchFamily="34" charset="0"/>
            </a:rPr>
            <a:t>Στο κείμενο της σύμβασης υπογράφουν μόνο ο δικαιούχος φορέας και ο/οι συμμετέχοντες</a:t>
          </a:r>
          <a:endParaRPr lang="el-GR" dirty="0">
            <a:latin typeface="+mj-lt"/>
          </a:endParaRPr>
        </a:p>
      </dgm:t>
    </dgm:pt>
    <dgm:pt modelId="{DA7215A0-517B-4187-A99D-03D058DFDD0E}" type="parTrans" cxnId="{3A233B91-03DF-4801-9238-CE305CE72B04}">
      <dgm:prSet/>
      <dgm:spPr/>
      <dgm:t>
        <a:bodyPr/>
        <a:lstStyle/>
        <a:p>
          <a:endParaRPr lang="el-GR"/>
        </a:p>
      </dgm:t>
    </dgm:pt>
    <dgm:pt modelId="{3CD4B4CA-8217-450C-8B38-15D8FBEF3F44}" type="sibTrans" cxnId="{3A233B91-03DF-4801-9238-CE305CE72B04}">
      <dgm:prSet/>
      <dgm:spPr/>
      <dgm:t>
        <a:bodyPr/>
        <a:lstStyle/>
        <a:p>
          <a:endParaRPr lang="el-GR"/>
        </a:p>
      </dgm:t>
    </dgm:pt>
    <dgm:pt modelId="{D462AE90-5E1F-40E7-85CE-C181510D70FB}" type="pres">
      <dgm:prSet presAssocID="{BF02540C-6DAE-4C0F-92FC-675E0EF14901}" presName="linear" presStyleCnt="0">
        <dgm:presLayoutVars>
          <dgm:animLvl val="lvl"/>
          <dgm:resizeHandles val="exact"/>
        </dgm:presLayoutVars>
      </dgm:prSet>
      <dgm:spPr/>
      <dgm:t>
        <a:bodyPr/>
        <a:lstStyle/>
        <a:p>
          <a:endParaRPr lang="el-GR"/>
        </a:p>
      </dgm:t>
    </dgm:pt>
    <dgm:pt modelId="{27CE1356-319A-4444-8BDA-24D2CAFA224A}" type="pres">
      <dgm:prSet presAssocID="{70705D45-ABC6-4E21-ABA5-9D1708E933E2}" presName="parentText" presStyleLbl="node1" presStyleIdx="0" presStyleCnt="2" custLinFactY="1467" custLinFactNeighborY="100000">
        <dgm:presLayoutVars>
          <dgm:chMax val="0"/>
          <dgm:bulletEnabled val="1"/>
        </dgm:presLayoutVars>
      </dgm:prSet>
      <dgm:spPr/>
      <dgm:t>
        <a:bodyPr/>
        <a:lstStyle/>
        <a:p>
          <a:endParaRPr lang="el-GR"/>
        </a:p>
      </dgm:t>
    </dgm:pt>
    <dgm:pt modelId="{99EEF567-B049-4BAD-B31C-50643980946C}" type="pres">
      <dgm:prSet presAssocID="{21E3190C-DF13-4354-A7D4-254F8F5BDA67}" presName="spacer" presStyleCnt="0"/>
      <dgm:spPr/>
    </dgm:pt>
    <dgm:pt modelId="{3C3E72A2-6BC2-42D9-9526-41BDDEF8D9AA}" type="pres">
      <dgm:prSet presAssocID="{4B07CB9A-58CF-45C2-B1ED-766C593D6974}" presName="parentText" presStyleLbl="node1" presStyleIdx="1" presStyleCnt="2">
        <dgm:presLayoutVars>
          <dgm:chMax val="0"/>
          <dgm:bulletEnabled val="1"/>
        </dgm:presLayoutVars>
      </dgm:prSet>
      <dgm:spPr/>
      <dgm:t>
        <a:bodyPr/>
        <a:lstStyle/>
        <a:p>
          <a:endParaRPr lang="el-GR"/>
        </a:p>
      </dgm:t>
    </dgm:pt>
  </dgm:ptLst>
  <dgm:cxnLst>
    <dgm:cxn modelId="{415823EB-3A16-45BD-9874-35E7FF14F38C}" type="presOf" srcId="{70705D45-ABC6-4E21-ABA5-9D1708E933E2}" destId="{27CE1356-319A-4444-8BDA-24D2CAFA224A}" srcOrd="0" destOrd="0" presId="urn:microsoft.com/office/officeart/2005/8/layout/vList2"/>
    <dgm:cxn modelId="{0D3A1C5F-380F-4F36-A6B3-D5E6D7D4AD66}" type="presOf" srcId="{BF02540C-6DAE-4C0F-92FC-675E0EF14901}" destId="{D462AE90-5E1F-40E7-85CE-C181510D70FB}" srcOrd="0" destOrd="0" presId="urn:microsoft.com/office/officeart/2005/8/layout/vList2"/>
    <dgm:cxn modelId="{C37F0C55-1D53-4519-A924-B6E49488CC82}" srcId="{BF02540C-6DAE-4C0F-92FC-675E0EF14901}" destId="{70705D45-ABC6-4E21-ABA5-9D1708E933E2}" srcOrd="0" destOrd="0" parTransId="{6D8E45FE-1DFE-406A-ABFD-3B4351E9897F}" sibTransId="{21E3190C-DF13-4354-A7D4-254F8F5BDA67}"/>
    <dgm:cxn modelId="{3A233B91-03DF-4801-9238-CE305CE72B04}" srcId="{BF02540C-6DAE-4C0F-92FC-675E0EF14901}" destId="{4B07CB9A-58CF-45C2-B1ED-766C593D6974}" srcOrd="1" destOrd="0" parTransId="{DA7215A0-517B-4187-A99D-03D058DFDD0E}" sibTransId="{3CD4B4CA-8217-450C-8B38-15D8FBEF3F44}"/>
    <dgm:cxn modelId="{C7E52C91-E888-430F-9F34-A13FEA690540}" type="presOf" srcId="{4B07CB9A-58CF-45C2-B1ED-766C593D6974}" destId="{3C3E72A2-6BC2-42D9-9526-41BDDEF8D9AA}" srcOrd="0" destOrd="0" presId="urn:microsoft.com/office/officeart/2005/8/layout/vList2"/>
    <dgm:cxn modelId="{BDA4C4FA-A391-46CA-BCED-7E71B280A9CC}" type="presParOf" srcId="{D462AE90-5E1F-40E7-85CE-C181510D70FB}" destId="{27CE1356-319A-4444-8BDA-24D2CAFA224A}" srcOrd="0" destOrd="0" presId="urn:microsoft.com/office/officeart/2005/8/layout/vList2"/>
    <dgm:cxn modelId="{EA1EFFC1-55E2-4B24-81A0-7DA298C57DDD}" type="presParOf" srcId="{D462AE90-5E1F-40E7-85CE-C181510D70FB}" destId="{99EEF567-B049-4BAD-B31C-50643980946C}" srcOrd="1" destOrd="0" presId="urn:microsoft.com/office/officeart/2005/8/layout/vList2"/>
    <dgm:cxn modelId="{E6EFCB55-30F2-42CE-BF68-3C90A032D04F}" type="presParOf" srcId="{D462AE90-5E1F-40E7-85CE-C181510D70FB}" destId="{3C3E72A2-6BC2-42D9-9526-41BDDEF8D9AA}" srcOrd="2" destOrd="0" presId="urn:microsoft.com/office/officeart/2005/8/layout/vList2"/>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1EC4FA-F2E3-40BD-B3B5-1CDCDF901ECD}" type="doc">
      <dgm:prSet loTypeId="urn:microsoft.com/office/officeart/2005/8/layout/target3" loCatId="relationship" qsTypeId="urn:microsoft.com/office/officeart/2005/8/quickstyle/3d4" qsCatId="3D" csTypeId="urn:microsoft.com/office/officeart/2005/8/colors/accent1_2" csCatId="accent1" phldr="1"/>
      <dgm:spPr/>
      <dgm:t>
        <a:bodyPr/>
        <a:lstStyle/>
        <a:p>
          <a:endParaRPr lang="el-GR"/>
        </a:p>
      </dgm:t>
    </dgm:pt>
    <dgm:pt modelId="{D1C94371-4884-4325-9F15-6464E5A86B6B}">
      <dgm:prSet phldrT="[Κείμενο]" custT="1"/>
      <dgm:spPr/>
      <dgm:t>
        <a:bodyPr/>
        <a:lstStyle/>
        <a:p>
          <a:endParaRPr lang="en-US" sz="2000" b="1" i="1" dirty="0" smtClean="0">
            <a:latin typeface="+mj-lt"/>
          </a:endParaRPr>
        </a:p>
        <a:p>
          <a:r>
            <a:rPr lang="el-GR" sz="2000" b="1" i="1" dirty="0" smtClean="0">
              <a:latin typeface="+mj-lt"/>
            </a:rPr>
            <a:t>Συμφωνία μάθησης (</a:t>
          </a:r>
          <a:r>
            <a:rPr lang="en-US" sz="2000" b="1" i="1" dirty="0" smtClean="0">
              <a:latin typeface="+mj-lt"/>
            </a:rPr>
            <a:t>LE</a:t>
          </a:r>
          <a:r>
            <a:rPr lang="el-GR" sz="2000" b="1" i="1" dirty="0" smtClean="0">
              <a:latin typeface="+mj-lt"/>
            </a:rPr>
            <a:t>Α</a:t>
          </a:r>
          <a:r>
            <a:rPr lang="en-US" sz="2000" b="1" i="1" dirty="0" smtClean="0">
              <a:latin typeface="+mj-lt"/>
            </a:rPr>
            <a:t>RNERS)</a:t>
          </a:r>
          <a:endParaRPr lang="el-GR" sz="2000" b="1" i="1" dirty="0" smtClean="0">
            <a:latin typeface="+mj-lt"/>
          </a:endParaRPr>
        </a:p>
      </dgm:t>
    </dgm:pt>
    <dgm:pt modelId="{C8D2A434-DA9D-46B1-9DF1-B4C27914BE06}" type="parTrans" cxnId="{D6D4468D-5AC8-40EE-A7A7-10C76051A49B}">
      <dgm:prSet/>
      <dgm:spPr/>
      <dgm:t>
        <a:bodyPr/>
        <a:lstStyle/>
        <a:p>
          <a:endParaRPr lang="el-GR"/>
        </a:p>
      </dgm:t>
    </dgm:pt>
    <dgm:pt modelId="{AB39D2E0-327F-4F81-826F-02B8BDF3469C}" type="sibTrans" cxnId="{D6D4468D-5AC8-40EE-A7A7-10C76051A49B}">
      <dgm:prSet/>
      <dgm:spPr/>
      <dgm:t>
        <a:bodyPr/>
        <a:lstStyle/>
        <a:p>
          <a:endParaRPr lang="el-GR"/>
        </a:p>
      </dgm:t>
    </dgm:pt>
    <dgm:pt modelId="{8A399EB9-640E-48DE-B683-DE3C66F9EA06}">
      <dgm:prSet custT="1"/>
      <dgm:spPr/>
      <dgm:t>
        <a:bodyPr/>
        <a:lstStyle/>
        <a:p>
          <a:r>
            <a:rPr lang="el-GR" sz="2000" b="1" i="1" dirty="0" smtClean="0">
              <a:latin typeface="+mj-lt"/>
            </a:rPr>
            <a:t>Δέσμευση ποιότητας</a:t>
          </a:r>
          <a:r>
            <a:rPr lang="en-US" sz="2000" b="1" i="1" dirty="0" smtClean="0">
              <a:latin typeface="+mj-lt"/>
            </a:rPr>
            <a:t> (LE</a:t>
          </a:r>
          <a:r>
            <a:rPr lang="el-GR" sz="2000" b="1" i="1" dirty="0" smtClean="0">
              <a:latin typeface="+mj-lt"/>
            </a:rPr>
            <a:t>Α</a:t>
          </a:r>
          <a:r>
            <a:rPr lang="en-US" sz="2000" b="1" i="1" dirty="0" smtClean="0">
              <a:latin typeface="+mj-lt"/>
            </a:rPr>
            <a:t>RNERS-STAFF)</a:t>
          </a:r>
          <a:endParaRPr lang="el-GR" sz="2000" dirty="0">
            <a:latin typeface="+mj-lt"/>
          </a:endParaRPr>
        </a:p>
      </dgm:t>
    </dgm:pt>
    <dgm:pt modelId="{818408B2-72EA-40D9-B648-9B98956B795A}" type="parTrans" cxnId="{168D888D-D1E3-43C1-9489-3F9EEC4C7FD3}">
      <dgm:prSet/>
      <dgm:spPr/>
      <dgm:t>
        <a:bodyPr/>
        <a:lstStyle/>
        <a:p>
          <a:endParaRPr lang="el-GR"/>
        </a:p>
      </dgm:t>
    </dgm:pt>
    <dgm:pt modelId="{59DF4074-A935-4F96-9BD3-3D0CD6F58F5F}" type="sibTrans" cxnId="{168D888D-D1E3-43C1-9489-3F9EEC4C7FD3}">
      <dgm:prSet/>
      <dgm:spPr/>
      <dgm:t>
        <a:bodyPr/>
        <a:lstStyle/>
        <a:p>
          <a:endParaRPr lang="el-GR"/>
        </a:p>
      </dgm:t>
    </dgm:pt>
    <dgm:pt modelId="{9FC24EDA-790A-46D0-829B-A09C224ED1C9}">
      <dgm:prSet phldrT="[Κείμενο]" custT="1"/>
      <dgm:spPr/>
      <dgm:t>
        <a:bodyPr/>
        <a:lstStyle/>
        <a:p>
          <a:endParaRPr lang="el-GR" sz="2000" b="1" i="1" dirty="0" smtClean="0">
            <a:latin typeface="+mj-lt"/>
          </a:endParaRPr>
        </a:p>
        <a:p>
          <a:r>
            <a:rPr lang="el-GR" sz="2000" b="1" i="1" dirty="0" smtClean="0">
              <a:latin typeface="+mj-lt"/>
            </a:rPr>
            <a:t>Πρόγραμμα εργασίας</a:t>
          </a:r>
          <a:r>
            <a:rPr lang="en-US" sz="2000" b="1" i="1" dirty="0" smtClean="0">
              <a:latin typeface="+mj-lt"/>
            </a:rPr>
            <a:t> (STAFF)</a:t>
          </a:r>
          <a:endParaRPr lang="el-GR" sz="2000" b="1" i="1" dirty="0" smtClean="0">
            <a:latin typeface="+mj-lt"/>
          </a:endParaRPr>
        </a:p>
      </dgm:t>
    </dgm:pt>
    <dgm:pt modelId="{F6FD6847-E7D0-48C5-BC2E-018C26053ED7}" type="parTrans" cxnId="{66A82808-7881-43CF-8B07-620D8487F02E}">
      <dgm:prSet/>
      <dgm:spPr/>
    </dgm:pt>
    <dgm:pt modelId="{325131D5-A71B-49CE-B94E-9D021A5BCF38}" type="sibTrans" cxnId="{66A82808-7881-43CF-8B07-620D8487F02E}">
      <dgm:prSet/>
      <dgm:spPr/>
    </dgm:pt>
    <dgm:pt modelId="{B750956D-4ABA-4786-94CC-BDF072D9809E}" type="pres">
      <dgm:prSet presAssocID="{291EC4FA-F2E3-40BD-B3B5-1CDCDF901ECD}" presName="Name0" presStyleCnt="0">
        <dgm:presLayoutVars>
          <dgm:chMax val="7"/>
          <dgm:dir/>
          <dgm:animLvl val="lvl"/>
          <dgm:resizeHandles val="exact"/>
        </dgm:presLayoutVars>
      </dgm:prSet>
      <dgm:spPr/>
      <dgm:t>
        <a:bodyPr/>
        <a:lstStyle/>
        <a:p>
          <a:endParaRPr lang="el-GR"/>
        </a:p>
      </dgm:t>
    </dgm:pt>
    <dgm:pt modelId="{1CAAB271-8407-4DC7-A63B-C17879185810}" type="pres">
      <dgm:prSet presAssocID="{D1C94371-4884-4325-9F15-6464E5A86B6B}" presName="circle1" presStyleLbl="node1" presStyleIdx="0" presStyleCnt="3"/>
      <dgm:spPr/>
    </dgm:pt>
    <dgm:pt modelId="{CB18B394-57FE-49C8-B052-4CBE81014E03}" type="pres">
      <dgm:prSet presAssocID="{D1C94371-4884-4325-9F15-6464E5A86B6B}" presName="space" presStyleCnt="0"/>
      <dgm:spPr/>
    </dgm:pt>
    <dgm:pt modelId="{F38FEA8F-6EBC-4772-978B-2AAB21426E61}" type="pres">
      <dgm:prSet presAssocID="{D1C94371-4884-4325-9F15-6464E5A86B6B}" presName="rect1" presStyleLbl="alignAcc1" presStyleIdx="0" presStyleCnt="3"/>
      <dgm:spPr/>
      <dgm:t>
        <a:bodyPr/>
        <a:lstStyle/>
        <a:p>
          <a:endParaRPr lang="el-GR"/>
        </a:p>
      </dgm:t>
    </dgm:pt>
    <dgm:pt modelId="{DD6111F4-E39D-4B4E-A8A9-04BF27D7B6B5}" type="pres">
      <dgm:prSet presAssocID="{9FC24EDA-790A-46D0-829B-A09C224ED1C9}" presName="vertSpace2" presStyleLbl="node1" presStyleIdx="0" presStyleCnt="3"/>
      <dgm:spPr/>
    </dgm:pt>
    <dgm:pt modelId="{742F227E-EBF7-4BDB-88B4-878C8B3B2337}" type="pres">
      <dgm:prSet presAssocID="{9FC24EDA-790A-46D0-829B-A09C224ED1C9}" presName="circle2" presStyleLbl="node1" presStyleIdx="1" presStyleCnt="3"/>
      <dgm:spPr/>
    </dgm:pt>
    <dgm:pt modelId="{3C025B56-51F9-40BF-BC9C-65AF2EF87A64}" type="pres">
      <dgm:prSet presAssocID="{9FC24EDA-790A-46D0-829B-A09C224ED1C9}" presName="rect2" presStyleLbl="alignAcc1" presStyleIdx="1" presStyleCnt="3"/>
      <dgm:spPr/>
      <dgm:t>
        <a:bodyPr/>
        <a:lstStyle/>
        <a:p>
          <a:endParaRPr lang="el-GR"/>
        </a:p>
      </dgm:t>
    </dgm:pt>
    <dgm:pt modelId="{55149468-A466-4FA2-8F13-8764A722F171}" type="pres">
      <dgm:prSet presAssocID="{8A399EB9-640E-48DE-B683-DE3C66F9EA06}" presName="vertSpace3" presStyleLbl="node1" presStyleIdx="1" presStyleCnt="3"/>
      <dgm:spPr/>
    </dgm:pt>
    <dgm:pt modelId="{8096838B-C39C-41D3-BC39-794D0FE91065}" type="pres">
      <dgm:prSet presAssocID="{8A399EB9-640E-48DE-B683-DE3C66F9EA06}" presName="circle3" presStyleLbl="node1" presStyleIdx="2" presStyleCnt="3"/>
      <dgm:spPr/>
    </dgm:pt>
    <dgm:pt modelId="{AC4CEB49-48FA-4530-BDA6-0AFA018A3335}" type="pres">
      <dgm:prSet presAssocID="{8A399EB9-640E-48DE-B683-DE3C66F9EA06}" presName="rect3" presStyleLbl="alignAcc1" presStyleIdx="2" presStyleCnt="3"/>
      <dgm:spPr/>
      <dgm:t>
        <a:bodyPr/>
        <a:lstStyle/>
        <a:p>
          <a:endParaRPr lang="el-GR"/>
        </a:p>
      </dgm:t>
    </dgm:pt>
    <dgm:pt modelId="{AB0A7F52-5AD0-49BC-AB6B-6C780F6580CC}" type="pres">
      <dgm:prSet presAssocID="{D1C94371-4884-4325-9F15-6464E5A86B6B}" presName="rect1ParTxNoCh" presStyleLbl="alignAcc1" presStyleIdx="2" presStyleCnt="3">
        <dgm:presLayoutVars>
          <dgm:chMax val="1"/>
          <dgm:bulletEnabled val="1"/>
        </dgm:presLayoutVars>
      </dgm:prSet>
      <dgm:spPr/>
      <dgm:t>
        <a:bodyPr/>
        <a:lstStyle/>
        <a:p>
          <a:endParaRPr lang="el-GR"/>
        </a:p>
      </dgm:t>
    </dgm:pt>
    <dgm:pt modelId="{75E0F8D7-CF0E-4D04-B1E4-239C3844AAB2}" type="pres">
      <dgm:prSet presAssocID="{9FC24EDA-790A-46D0-829B-A09C224ED1C9}" presName="rect2ParTxNoCh" presStyleLbl="alignAcc1" presStyleIdx="2" presStyleCnt="3">
        <dgm:presLayoutVars>
          <dgm:chMax val="1"/>
          <dgm:bulletEnabled val="1"/>
        </dgm:presLayoutVars>
      </dgm:prSet>
      <dgm:spPr/>
      <dgm:t>
        <a:bodyPr/>
        <a:lstStyle/>
        <a:p>
          <a:endParaRPr lang="el-GR"/>
        </a:p>
      </dgm:t>
    </dgm:pt>
    <dgm:pt modelId="{8C680F5C-67EA-4F26-B847-BFAFF8D903E2}" type="pres">
      <dgm:prSet presAssocID="{8A399EB9-640E-48DE-B683-DE3C66F9EA06}" presName="rect3ParTxNoCh" presStyleLbl="alignAcc1" presStyleIdx="2" presStyleCnt="3">
        <dgm:presLayoutVars>
          <dgm:chMax val="1"/>
          <dgm:bulletEnabled val="1"/>
        </dgm:presLayoutVars>
      </dgm:prSet>
      <dgm:spPr/>
      <dgm:t>
        <a:bodyPr/>
        <a:lstStyle/>
        <a:p>
          <a:endParaRPr lang="el-GR"/>
        </a:p>
      </dgm:t>
    </dgm:pt>
  </dgm:ptLst>
  <dgm:cxnLst>
    <dgm:cxn modelId="{D6D4468D-5AC8-40EE-A7A7-10C76051A49B}" srcId="{291EC4FA-F2E3-40BD-B3B5-1CDCDF901ECD}" destId="{D1C94371-4884-4325-9F15-6464E5A86B6B}" srcOrd="0" destOrd="0" parTransId="{C8D2A434-DA9D-46B1-9DF1-B4C27914BE06}" sibTransId="{AB39D2E0-327F-4F81-826F-02B8BDF3469C}"/>
    <dgm:cxn modelId="{168D888D-D1E3-43C1-9489-3F9EEC4C7FD3}" srcId="{291EC4FA-F2E3-40BD-B3B5-1CDCDF901ECD}" destId="{8A399EB9-640E-48DE-B683-DE3C66F9EA06}" srcOrd="2" destOrd="0" parTransId="{818408B2-72EA-40D9-B648-9B98956B795A}" sibTransId="{59DF4074-A935-4F96-9BD3-3D0CD6F58F5F}"/>
    <dgm:cxn modelId="{66A82808-7881-43CF-8B07-620D8487F02E}" srcId="{291EC4FA-F2E3-40BD-B3B5-1CDCDF901ECD}" destId="{9FC24EDA-790A-46D0-829B-A09C224ED1C9}" srcOrd="1" destOrd="0" parTransId="{F6FD6847-E7D0-48C5-BC2E-018C26053ED7}" sibTransId="{325131D5-A71B-49CE-B94E-9D021A5BCF38}"/>
    <dgm:cxn modelId="{C5019924-B8FF-455F-94D8-4BD66B757D7F}" type="presOf" srcId="{8A399EB9-640E-48DE-B683-DE3C66F9EA06}" destId="{8C680F5C-67EA-4F26-B847-BFAFF8D903E2}" srcOrd="1" destOrd="0" presId="urn:microsoft.com/office/officeart/2005/8/layout/target3"/>
    <dgm:cxn modelId="{4BA3E857-1D88-4AE8-AD9F-CE3AD6B50BE1}" type="presOf" srcId="{291EC4FA-F2E3-40BD-B3B5-1CDCDF901ECD}" destId="{B750956D-4ABA-4786-94CC-BDF072D9809E}" srcOrd="0" destOrd="0" presId="urn:microsoft.com/office/officeart/2005/8/layout/target3"/>
    <dgm:cxn modelId="{644D0A61-D341-44B0-B0EF-9B1A61DF0A2E}" type="presOf" srcId="{D1C94371-4884-4325-9F15-6464E5A86B6B}" destId="{AB0A7F52-5AD0-49BC-AB6B-6C780F6580CC}" srcOrd="1" destOrd="0" presId="urn:microsoft.com/office/officeart/2005/8/layout/target3"/>
    <dgm:cxn modelId="{3CE9D4B0-5FC0-4752-959D-4F1502BC5B77}" type="presOf" srcId="{D1C94371-4884-4325-9F15-6464E5A86B6B}" destId="{F38FEA8F-6EBC-4772-978B-2AAB21426E61}" srcOrd="0" destOrd="0" presId="urn:microsoft.com/office/officeart/2005/8/layout/target3"/>
    <dgm:cxn modelId="{04CBDB1F-EA8A-4FCE-B99C-517ED0DD4488}" type="presOf" srcId="{8A399EB9-640E-48DE-B683-DE3C66F9EA06}" destId="{AC4CEB49-48FA-4530-BDA6-0AFA018A3335}" srcOrd="0" destOrd="0" presId="urn:microsoft.com/office/officeart/2005/8/layout/target3"/>
    <dgm:cxn modelId="{311D662E-69F0-4C67-92DA-7F3168C445B2}" type="presOf" srcId="{9FC24EDA-790A-46D0-829B-A09C224ED1C9}" destId="{75E0F8D7-CF0E-4D04-B1E4-239C3844AAB2}" srcOrd="1" destOrd="0" presId="urn:microsoft.com/office/officeart/2005/8/layout/target3"/>
    <dgm:cxn modelId="{16E6921E-6A82-4F31-BC25-AAB6618BEC37}" type="presOf" srcId="{9FC24EDA-790A-46D0-829B-A09C224ED1C9}" destId="{3C025B56-51F9-40BF-BC9C-65AF2EF87A64}" srcOrd="0" destOrd="0" presId="urn:microsoft.com/office/officeart/2005/8/layout/target3"/>
    <dgm:cxn modelId="{7A5C472B-D050-41BF-96EC-0FE231C25B1E}" type="presParOf" srcId="{B750956D-4ABA-4786-94CC-BDF072D9809E}" destId="{1CAAB271-8407-4DC7-A63B-C17879185810}" srcOrd="0" destOrd="0" presId="urn:microsoft.com/office/officeart/2005/8/layout/target3"/>
    <dgm:cxn modelId="{626B31CD-2F79-4429-A59E-780B95AD7AF6}" type="presParOf" srcId="{B750956D-4ABA-4786-94CC-BDF072D9809E}" destId="{CB18B394-57FE-49C8-B052-4CBE81014E03}" srcOrd="1" destOrd="0" presId="urn:microsoft.com/office/officeart/2005/8/layout/target3"/>
    <dgm:cxn modelId="{92DF4937-2163-46B1-9F09-ABC252BDC309}" type="presParOf" srcId="{B750956D-4ABA-4786-94CC-BDF072D9809E}" destId="{F38FEA8F-6EBC-4772-978B-2AAB21426E61}" srcOrd="2" destOrd="0" presId="urn:microsoft.com/office/officeart/2005/8/layout/target3"/>
    <dgm:cxn modelId="{AE1DC2F4-49A5-49B0-B854-20275EDFBE9B}" type="presParOf" srcId="{B750956D-4ABA-4786-94CC-BDF072D9809E}" destId="{DD6111F4-E39D-4B4E-A8A9-04BF27D7B6B5}" srcOrd="3" destOrd="0" presId="urn:microsoft.com/office/officeart/2005/8/layout/target3"/>
    <dgm:cxn modelId="{60E8B56C-D6B3-4646-9A52-8982890C0A39}" type="presParOf" srcId="{B750956D-4ABA-4786-94CC-BDF072D9809E}" destId="{742F227E-EBF7-4BDB-88B4-878C8B3B2337}" srcOrd="4" destOrd="0" presId="urn:microsoft.com/office/officeart/2005/8/layout/target3"/>
    <dgm:cxn modelId="{99733412-2563-44DD-AF1B-8F029EF5E217}" type="presParOf" srcId="{B750956D-4ABA-4786-94CC-BDF072D9809E}" destId="{3C025B56-51F9-40BF-BC9C-65AF2EF87A64}" srcOrd="5" destOrd="0" presId="urn:microsoft.com/office/officeart/2005/8/layout/target3"/>
    <dgm:cxn modelId="{47C1BAB9-478B-49FB-8428-75A9F4EE7794}" type="presParOf" srcId="{B750956D-4ABA-4786-94CC-BDF072D9809E}" destId="{55149468-A466-4FA2-8F13-8764A722F171}" srcOrd="6" destOrd="0" presId="urn:microsoft.com/office/officeart/2005/8/layout/target3"/>
    <dgm:cxn modelId="{91528FFB-745E-4AF0-A66D-5A3425D000AF}" type="presParOf" srcId="{B750956D-4ABA-4786-94CC-BDF072D9809E}" destId="{8096838B-C39C-41D3-BC39-794D0FE91065}" srcOrd="7" destOrd="0" presId="urn:microsoft.com/office/officeart/2005/8/layout/target3"/>
    <dgm:cxn modelId="{AE49BE8E-0C55-4D36-A346-16B28FD7AB59}" type="presParOf" srcId="{B750956D-4ABA-4786-94CC-BDF072D9809E}" destId="{AC4CEB49-48FA-4530-BDA6-0AFA018A3335}" srcOrd="8" destOrd="0" presId="urn:microsoft.com/office/officeart/2005/8/layout/target3"/>
    <dgm:cxn modelId="{F181DDAE-26C4-4954-BAB9-AB1B87A8170F}" type="presParOf" srcId="{B750956D-4ABA-4786-94CC-BDF072D9809E}" destId="{AB0A7F52-5AD0-49BC-AB6B-6C780F6580CC}" srcOrd="9" destOrd="0" presId="urn:microsoft.com/office/officeart/2005/8/layout/target3"/>
    <dgm:cxn modelId="{1B30D088-A775-4D3E-A61C-29F12FF035E5}" type="presParOf" srcId="{B750956D-4ABA-4786-94CC-BDF072D9809E}" destId="{75E0F8D7-CF0E-4D04-B1E4-239C3844AAB2}" srcOrd="10" destOrd="0" presId="urn:microsoft.com/office/officeart/2005/8/layout/target3"/>
    <dgm:cxn modelId="{D9FBC548-C03A-43CD-9067-F7E0CB642526}" type="presParOf" srcId="{B750956D-4ABA-4786-94CC-BDF072D9809E}" destId="{8C680F5C-67EA-4F26-B847-BFAFF8D903E2}" srcOrd="11" destOrd="0" presId="urn:microsoft.com/office/officeart/2005/8/layout/target3"/>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03DC979-1E96-43F4-A86A-67038FC95A92}">
      <dsp:nvSpPr>
        <dsp:cNvPr id="0" name=""/>
        <dsp:cNvSpPr/>
      </dsp:nvSpPr>
      <dsp:spPr>
        <a:xfrm rot="16200000">
          <a:off x="1888606" y="-1888606"/>
          <a:ext cx="5357826" cy="9135039"/>
        </a:xfrm>
        <a:prstGeom prst="flowChartManualOperation">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0" tIns="0" rIns="139700" bIns="0" numCol="1" spcCol="1270" anchor="ctr" anchorCtr="0">
          <a:noAutofit/>
        </a:bodyPr>
        <a:lstStyle/>
        <a:p>
          <a:pPr lvl="0" algn="ctr" defTabSz="977900">
            <a:lnSpc>
              <a:spcPct val="90000"/>
            </a:lnSpc>
            <a:spcBef>
              <a:spcPct val="0"/>
            </a:spcBef>
            <a:spcAft>
              <a:spcPct val="35000"/>
            </a:spcAft>
          </a:pPr>
          <a:r>
            <a:rPr lang="el-GR" sz="2200" b="1" kern="1200" dirty="0" smtClean="0"/>
            <a:t> </a:t>
          </a:r>
          <a:r>
            <a:rPr lang="el-GR" sz="2200" b="1" kern="1200" dirty="0" smtClean="0">
              <a:solidFill>
                <a:schemeClr val="bg1"/>
              </a:solidFill>
              <a:latin typeface="+mj-lt"/>
            </a:rPr>
            <a:t>Συμβάσεις μεταξύ του δικαιούχου φορέα και των συμμετεχόντων</a:t>
          </a:r>
          <a:endParaRPr lang="en-US" sz="2200" b="1" kern="1200" dirty="0" smtClean="0">
            <a:solidFill>
              <a:schemeClr val="bg1"/>
            </a:solidFill>
            <a:latin typeface="+mj-lt"/>
          </a:endParaRPr>
        </a:p>
        <a:p>
          <a:pPr lvl="0" algn="ctr" defTabSz="977900">
            <a:lnSpc>
              <a:spcPct val="90000"/>
            </a:lnSpc>
            <a:spcBef>
              <a:spcPct val="0"/>
            </a:spcBef>
            <a:spcAft>
              <a:spcPct val="35000"/>
            </a:spcAft>
          </a:pPr>
          <a:endParaRPr lang="en-US" sz="2200" kern="1200" dirty="0" smtClean="0">
            <a:latin typeface="+mj-lt"/>
          </a:endParaRPr>
        </a:p>
        <a:p>
          <a:pPr lvl="0" algn="ctr" defTabSz="977900">
            <a:lnSpc>
              <a:spcPct val="90000"/>
            </a:lnSpc>
            <a:spcBef>
              <a:spcPct val="0"/>
            </a:spcBef>
            <a:spcAft>
              <a:spcPct val="35000"/>
            </a:spcAft>
          </a:pPr>
          <a:r>
            <a:rPr lang="el-GR" sz="2000" kern="1200" dirty="0" smtClean="0">
              <a:latin typeface="+mj-lt"/>
            </a:rPr>
            <a:t>Υπάρχουν 2 έντυπα σύμβασης, το ένα αφορά την κατηγορία καταρτιζομένων</a:t>
          </a:r>
          <a:r>
            <a:rPr lang="en-US" sz="2000" kern="1200" dirty="0" smtClean="0">
              <a:latin typeface="+mj-lt"/>
            </a:rPr>
            <a:t> LEARNERS</a:t>
          </a:r>
          <a:r>
            <a:rPr lang="el-GR" sz="2000" kern="1200" dirty="0" smtClean="0">
              <a:latin typeface="+mj-lt"/>
            </a:rPr>
            <a:t> και το άλλο αφορά την κατηγορία καταρτιζομένων</a:t>
          </a:r>
          <a:r>
            <a:rPr lang="en-US" sz="2000" kern="1200" dirty="0" smtClean="0">
              <a:latin typeface="+mj-lt"/>
            </a:rPr>
            <a:t> STAFF</a:t>
          </a:r>
          <a:r>
            <a:rPr lang="en-US" sz="2000" kern="1200" dirty="0" smtClean="0"/>
            <a:t>.</a:t>
          </a:r>
          <a:r>
            <a:rPr lang="el-GR" sz="2000" kern="1200" dirty="0" smtClean="0"/>
            <a:t> </a:t>
          </a:r>
          <a:endParaRPr lang="en-US" sz="2000" kern="1200" dirty="0" smtClean="0"/>
        </a:p>
        <a:p>
          <a:pPr lvl="0" algn="ctr" defTabSz="977900">
            <a:lnSpc>
              <a:spcPct val="90000"/>
            </a:lnSpc>
            <a:spcBef>
              <a:spcPct val="0"/>
            </a:spcBef>
            <a:spcAft>
              <a:spcPct val="35000"/>
            </a:spcAft>
          </a:pPr>
          <a:endParaRPr lang="en-US" sz="2000" kern="1200" dirty="0" smtClean="0"/>
        </a:p>
        <a:p>
          <a:pPr lvl="0" algn="l" defTabSz="977900">
            <a:lnSpc>
              <a:spcPct val="90000"/>
            </a:lnSpc>
            <a:spcBef>
              <a:spcPct val="0"/>
            </a:spcBef>
            <a:spcAft>
              <a:spcPct val="35000"/>
            </a:spcAft>
          </a:pPr>
          <a:r>
            <a:rPr lang="el-GR" sz="2000" kern="1200" dirty="0" smtClean="0"/>
            <a:t>Οι συμβάσεις θα σταλούν ηλεκτρονικά  ( στο </a:t>
          </a:r>
          <a:r>
            <a:rPr lang="en-US" sz="2000" kern="1200" dirty="0" smtClean="0"/>
            <a:t>email </a:t>
          </a:r>
          <a:r>
            <a:rPr lang="el-GR" sz="2000" kern="1200" dirty="0" smtClean="0"/>
            <a:t>του υπεύθυνου επικοινωνίας)</a:t>
          </a:r>
          <a:endParaRPr lang="el-GR" sz="2000" kern="1200" dirty="0"/>
        </a:p>
      </dsp:txBody>
      <dsp:txXfrm rot="16200000">
        <a:off x="1888606" y="-1888606"/>
        <a:ext cx="5357826" cy="91350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7CE1356-319A-4444-8BDA-24D2CAFA224A}">
      <dsp:nvSpPr>
        <dsp:cNvPr id="0" name=""/>
        <dsp:cNvSpPr/>
      </dsp:nvSpPr>
      <dsp:spPr>
        <a:xfrm>
          <a:off x="0" y="157691"/>
          <a:ext cx="9144000" cy="185328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dirty="0" smtClean="0">
              <a:latin typeface="+mj-lt"/>
              <a:cs typeface="Tahoma" pitchFamily="34" charset="0"/>
            </a:rPr>
            <a:t>Συμπληρώνεται ατομικά ή ανά ροή </a:t>
          </a:r>
          <a:endParaRPr lang="en-US" sz="2200" kern="1200" dirty="0" smtClean="0">
            <a:latin typeface="+mj-lt"/>
            <a:cs typeface="Tahoma" pitchFamily="34" charset="0"/>
          </a:endParaRPr>
        </a:p>
        <a:p>
          <a:pPr lvl="0" algn="ctr" defTabSz="977900">
            <a:lnSpc>
              <a:spcPct val="90000"/>
            </a:lnSpc>
            <a:spcBef>
              <a:spcPct val="0"/>
            </a:spcBef>
            <a:spcAft>
              <a:spcPct val="35000"/>
            </a:spcAft>
          </a:pPr>
          <a:r>
            <a:rPr lang="el-GR" sz="2200" kern="1200" dirty="0" smtClean="0">
              <a:latin typeface="+mj-lt"/>
              <a:cs typeface="Tahoma" pitchFamily="34" charset="0"/>
            </a:rPr>
            <a:t>Υπογράφεται σε 2 πρωτότυπα αντίγραφα για το δικαιούχο φορέα/συμμετέχοντες  και την ΕΜΣ</a:t>
          </a:r>
        </a:p>
        <a:p>
          <a:pPr lvl="0" algn="ctr" defTabSz="977900">
            <a:lnSpc>
              <a:spcPct val="90000"/>
            </a:lnSpc>
            <a:spcBef>
              <a:spcPct val="0"/>
            </a:spcBef>
            <a:spcAft>
              <a:spcPct val="35000"/>
            </a:spcAft>
          </a:pPr>
          <a:endParaRPr lang="el-GR" sz="2200" kern="1200" dirty="0" smtClean="0">
            <a:latin typeface="+mj-lt"/>
            <a:cs typeface="Tahoma" pitchFamily="34" charset="0"/>
          </a:endParaRPr>
        </a:p>
      </dsp:txBody>
      <dsp:txXfrm>
        <a:off x="0" y="157691"/>
        <a:ext cx="9144000" cy="1853280"/>
      </dsp:txXfrm>
    </dsp:sp>
    <dsp:sp modelId="{3C3E72A2-6BC2-42D9-9526-41BDDEF8D9AA}">
      <dsp:nvSpPr>
        <dsp:cNvPr id="0" name=""/>
        <dsp:cNvSpPr/>
      </dsp:nvSpPr>
      <dsp:spPr>
        <a:xfrm>
          <a:off x="0" y="1983784"/>
          <a:ext cx="9144000" cy="185328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kern="1200" dirty="0" smtClean="0">
              <a:latin typeface="+mj-lt"/>
              <a:cs typeface="Tahoma" pitchFamily="34" charset="0"/>
            </a:rPr>
            <a:t>Στο κείμενο της σύμβασης υπογράφουν μόνο ο δικαιούχος φορέας και ο/οι συμμετέχοντες</a:t>
          </a:r>
          <a:endParaRPr lang="el-GR" sz="2200" kern="1200" dirty="0">
            <a:latin typeface="+mj-lt"/>
          </a:endParaRPr>
        </a:p>
      </dsp:txBody>
      <dsp:txXfrm>
        <a:off x="0" y="1983784"/>
        <a:ext cx="9144000" cy="185328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CAAB271-8407-4DC7-A63B-C17879185810}">
      <dsp:nvSpPr>
        <dsp:cNvPr id="0" name=""/>
        <dsp:cNvSpPr/>
      </dsp:nvSpPr>
      <dsp:spPr>
        <a:xfrm>
          <a:off x="0" y="0"/>
          <a:ext cx="2465758" cy="2465758"/>
        </a:xfrm>
        <a:prstGeom prst="pie">
          <a:avLst>
            <a:gd name="adj1" fmla="val 5400000"/>
            <a:gd name="adj2" fmla="val 1620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38FEA8F-6EBC-4772-978B-2AAB21426E61}">
      <dsp:nvSpPr>
        <dsp:cNvPr id="0" name=""/>
        <dsp:cNvSpPr/>
      </dsp:nvSpPr>
      <dsp:spPr>
        <a:xfrm>
          <a:off x="1232879" y="0"/>
          <a:ext cx="7911121" cy="2465758"/>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en-US" sz="2000" b="1" i="1" kern="1200" dirty="0" smtClean="0">
            <a:latin typeface="+mj-lt"/>
          </a:endParaRPr>
        </a:p>
        <a:p>
          <a:pPr lvl="0" algn="ctr" defTabSz="889000">
            <a:lnSpc>
              <a:spcPct val="90000"/>
            </a:lnSpc>
            <a:spcBef>
              <a:spcPct val="0"/>
            </a:spcBef>
            <a:spcAft>
              <a:spcPct val="35000"/>
            </a:spcAft>
          </a:pPr>
          <a:r>
            <a:rPr lang="el-GR" sz="2000" b="1" i="1" kern="1200" dirty="0" smtClean="0">
              <a:latin typeface="+mj-lt"/>
            </a:rPr>
            <a:t>Συμφωνία μάθησης (</a:t>
          </a:r>
          <a:r>
            <a:rPr lang="en-US" sz="2000" b="1" i="1" kern="1200" dirty="0" smtClean="0">
              <a:latin typeface="+mj-lt"/>
            </a:rPr>
            <a:t>LE</a:t>
          </a:r>
          <a:r>
            <a:rPr lang="el-GR" sz="2000" b="1" i="1" kern="1200" dirty="0" smtClean="0">
              <a:latin typeface="+mj-lt"/>
            </a:rPr>
            <a:t>Α</a:t>
          </a:r>
          <a:r>
            <a:rPr lang="en-US" sz="2000" b="1" i="1" kern="1200" dirty="0" smtClean="0">
              <a:latin typeface="+mj-lt"/>
            </a:rPr>
            <a:t>RNERS</a:t>
          </a:r>
          <a:r>
            <a:rPr lang="en-US" sz="2000" b="1" i="1" kern="1200" dirty="0" smtClean="0">
              <a:latin typeface="+mj-lt"/>
            </a:rPr>
            <a:t>)</a:t>
          </a:r>
          <a:endParaRPr lang="el-GR" sz="2000" b="1" i="1" kern="1200" dirty="0" smtClean="0">
            <a:latin typeface="+mj-lt"/>
          </a:endParaRPr>
        </a:p>
      </dsp:txBody>
      <dsp:txXfrm>
        <a:off x="1232879" y="0"/>
        <a:ext cx="7911121" cy="739729"/>
      </dsp:txXfrm>
    </dsp:sp>
    <dsp:sp modelId="{742F227E-EBF7-4BDB-88B4-878C8B3B2337}">
      <dsp:nvSpPr>
        <dsp:cNvPr id="0" name=""/>
        <dsp:cNvSpPr/>
      </dsp:nvSpPr>
      <dsp:spPr>
        <a:xfrm>
          <a:off x="431508" y="739729"/>
          <a:ext cx="1602741" cy="1602741"/>
        </a:xfrm>
        <a:prstGeom prst="pie">
          <a:avLst>
            <a:gd name="adj1" fmla="val 5400000"/>
            <a:gd name="adj2" fmla="val 1620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3C025B56-51F9-40BF-BC9C-65AF2EF87A64}">
      <dsp:nvSpPr>
        <dsp:cNvPr id="0" name=""/>
        <dsp:cNvSpPr/>
      </dsp:nvSpPr>
      <dsp:spPr>
        <a:xfrm>
          <a:off x="1232879" y="739729"/>
          <a:ext cx="7911121" cy="1602741"/>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el-GR" sz="2000" b="1" i="1" kern="1200" dirty="0" smtClean="0">
            <a:latin typeface="+mj-lt"/>
          </a:endParaRPr>
        </a:p>
        <a:p>
          <a:pPr lvl="0" algn="ctr" defTabSz="889000">
            <a:lnSpc>
              <a:spcPct val="90000"/>
            </a:lnSpc>
            <a:spcBef>
              <a:spcPct val="0"/>
            </a:spcBef>
            <a:spcAft>
              <a:spcPct val="35000"/>
            </a:spcAft>
          </a:pPr>
          <a:r>
            <a:rPr lang="el-GR" sz="2000" b="1" i="1" kern="1200" dirty="0" smtClean="0">
              <a:latin typeface="+mj-lt"/>
            </a:rPr>
            <a:t>Πρόγραμμα εργασίας</a:t>
          </a:r>
          <a:r>
            <a:rPr lang="en-US" sz="2000" b="1" i="1" kern="1200" dirty="0" smtClean="0">
              <a:latin typeface="+mj-lt"/>
            </a:rPr>
            <a:t> (STAFF)</a:t>
          </a:r>
          <a:endParaRPr lang="el-GR" sz="2000" b="1" i="1" kern="1200" dirty="0" smtClean="0">
            <a:latin typeface="+mj-lt"/>
          </a:endParaRPr>
        </a:p>
      </dsp:txBody>
      <dsp:txXfrm>
        <a:off x="1232879" y="739729"/>
        <a:ext cx="7911121" cy="739726"/>
      </dsp:txXfrm>
    </dsp:sp>
    <dsp:sp modelId="{8096838B-C39C-41D3-BC39-794D0FE91065}">
      <dsp:nvSpPr>
        <dsp:cNvPr id="0" name=""/>
        <dsp:cNvSpPr/>
      </dsp:nvSpPr>
      <dsp:spPr>
        <a:xfrm>
          <a:off x="863015" y="1479455"/>
          <a:ext cx="739726" cy="739726"/>
        </a:xfrm>
        <a:prstGeom prst="pie">
          <a:avLst>
            <a:gd name="adj1" fmla="val 5400000"/>
            <a:gd name="adj2" fmla="val 1620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AC4CEB49-48FA-4530-BDA6-0AFA018A3335}">
      <dsp:nvSpPr>
        <dsp:cNvPr id="0" name=""/>
        <dsp:cNvSpPr/>
      </dsp:nvSpPr>
      <dsp:spPr>
        <a:xfrm>
          <a:off x="1232879" y="1479455"/>
          <a:ext cx="7911121" cy="739726"/>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i="1" kern="1200" dirty="0" smtClean="0">
              <a:latin typeface="+mj-lt"/>
            </a:rPr>
            <a:t>Δέσμευση ποιότητας</a:t>
          </a:r>
          <a:r>
            <a:rPr lang="en-US" sz="2000" b="1" i="1" kern="1200" dirty="0" smtClean="0">
              <a:latin typeface="+mj-lt"/>
            </a:rPr>
            <a:t> (LE</a:t>
          </a:r>
          <a:r>
            <a:rPr lang="el-GR" sz="2000" b="1" i="1" kern="1200" dirty="0" smtClean="0">
              <a:latin typeface="+mj-lt"/>
            </a:rPr>
            <a:t>Α</a:t>
          </a:r>
          <a:r>
            <a:rPr lang="en-US" sz="2000" b="1" i="1" kern="1200" dirty="0" smtClean="0">
              <a:latin typeface="+mj-lt"/>
            </a:rPr>
            <a:t>RNERS-STAFF)</a:t>
          </a:r>
          <a:endParaRPr lang="el-GR" sz="2000" kern="1200" dirty="0">
            <a:latin typeface="+mj-lt"/>
          </a:endParaRPr>
        </a:p>
      </dsp:txBody>
      <dsp:txXfrm>
        <a:off x="1232879" y="1479455"/>
        <a:ext cx="7911121" cy="739726"/>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lang="el-GR"/>
          </a:p>
        </p:txBody>
      </p:sp>
      <p:sp>
        <p:nvSpPr>
          <p:cNvPr id="3" name="2 - Θέση ημερομηνίας"/>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239D1E5C-9367-4D8E-BB0E-95148F28584D}" type="datetimeFigureOut">
              <a:rPr lang="el-GR" smtClean="0"/>
              <a:pPr/>
              <a:t>1/10/2015</a:t>
            </a:fld>
            <a:endParaRPr lang="el-GR"/>
          </a:p>
        </p:txBody>
      </p:sp>
      <p:sp>
        <p:nvSpPr>
          <p:cNvPr id="4" name="3 - Θέση εικόνας διαφάνειας"/>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endParaRPr lang="el-GR"/>
          </a:p>
        </p:txBody>
      </p:sp>
      <p:sp>
        <p:nvSpPr>
          <p:cNvPr id="5" name="4 - Θέση σημειώσεων"/>
          <p:cNvSpPr>
            <a:spLocks noGrp="1"/>
          </p:cNvSpPr>
          <p:nvPr>
            <p:ph type="body" sz="quarter" idx="3"/>
          </p:nvPr>
        </p:nvSpPr>
        <p:spPr>
          <a:xfrm>
            <a:off x="673577" y="4686499"/>
            <a:ext cx="5388610" cy="4439841"/>
          </a:xfrm>
          <a:prstGeom prst="rect">
            <a:avLst/>
          </a:prstGeom>
        </p:spPr>
        <p:txBody>
          <a:bodyPr vert="horz" lIns="90644" tIns="45322" rIns="90644" bIns="45322"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3084C60A-EA1C-4509-BC71-A1BD59B0C93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13F48-595A-4CF3-8EA4-849FC46DCFFB}" type="datetimeFigureOut">
              <a:rPr lang="el-GR" smtClean="0"/>
              <a:pPr/>
              <a:t>1/10/2015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70FFB-6A35-4823-972D-5C13F830B24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normAutofit/>
          </a:bodyPr>
          <a:lstStyle/>
          <a:p>
            <a:pPr>
              <a:defRPr/>
            </a:pPr>
            <a:r>
              <a:rPr lang="el-GR" dirty="0" smtClean="0">
                <a:ln w="18415" cmpd="sng">
                  <a:solidFill>
                    <a:srgbClr val="FFFFFF"/>
                  </a:solidFill>
                  <a:prstDash val="solid"/>
                </a:ln>
                <a:solidFill>
                  <a:schemeClr val="accent1">
                    <a:lumMod val="75000"/>
                  </a:schemeClr>
                </a:solidFill>
                <a:effectLst>
                  <a:outerShdw blurRad="63500" dir="3600000" algn="tl" rotWithShape="0">
                    <a:srgbClr val="000000">
                      <a:alpha val="70000"/>
                    </a:srgbClr>
                  </a:outerShdw>
                </a:effectLst>
              </a:rPr>
              <a:t>ΔΗΜΗΤΡΑΚΑ ΘΑΛΕΙΑ</a:t>
            </a:r>
            <a:endParaRPr lang="en-US" dirty="0" smtClean="0">
              <a:ln w="18415" cmpd="sng">
                <a:solidFill>
                  <a:srgbClr val="FFFFFF"/>
                </a:solidFill>
                <a:prstDash val="solid"/>
              </a:ln>
              <a:solidFill>
                <a:schemeClr val="accent1">
                  <a:lumMod val="75000"/>
                </a:schemeClr>
              </a:solidFill>
              <a:effectLst>
                <a:outerShdw blurRad="63500" dir="3600000" algn="tl" rotWithShape="0">
                  <a:srgbClr val="000000">
                    <a:alpha val="70000"/>
                  </a:srgbClr>
                </a:outerShdw>
              </a:effectLst>
            </a:endParaRPr>
          </a:p>
          <a:p>
            <a:pPr>
              <a:defRPr/>
            </a:pPr>
            <a:r>
              <a:rPr lang="el-GR" b="1" dirty="0" smtClean="0">
                <a:ln w="18415" cmpd="sng">
                  <a:solidFill>
                    <a:srgbClr val="FFFFFF"/>
                  </a:solidFill>
                  <a:prstDash val="solid"/>
                </a:ln>
                <a:solidFill>
                  <a:schemeClr val="tx2">
                    <a:lumMod val="60000"/>
                    <a:lumOff val="40000"/>
                  </a:schemeClr>
                </a:solidFill>
                <a:effectLst>
                  <a:outerShdw blurRad="63500" dir="3600000" algn="tl" rotWithShape="0">
                    <a:srgbClr val="000000">
                      <a:alpha val="70000"/>
                    </a:srgbClr>
                  </a:outerShdw>
                </a:effectLst>
              </a:rPr>
              <a:t>ΥΠΕΥΘΥΝΗ ΣΧΕΔΙΩΝ Κ</a:t>
            </a:r>
            <a:r>
              <a:rPr lang="en-US" b="1" dirty="0" smtClean="0">
                <a:ln w="18415" cmpd="sng">
                  <a:solidFill>
                    <a:srgbClr val="FFFFFF"/>
                  </a:solidFill>
                  <a:prstDash val="solid"/>
                </a:ln>
                <a:solidFill>
                  <a:schemeClr val="tx2">
                    <a:lumMod val="60000"/>
                    <a:lumOff val="40000"/>
                  </a:schemeClr>
                </a:solidFill>
                <a:effectLst>
                  <a:outerShdw blurRad="63500" dir="3600000" algn="tl" rotWithShape="0">
                    <a:srgbClr val="000000">
                      <a:alpha val="70000"/>
                    </a:srgbClr>
                  </a:outerShdw>
                </a:effectLst>
              </a:rPr>
              <a:t>A1-VET</a:t>
            </a:r>
          </a:p>
          <a:p>
            <a:pPr>
              <a:defRPr/>
            </a:pPr>
            <a:r>
              <a:rPr lang="el-GR" dirty="0" smtClean="0">
                <a:ln w="18415" cmpd="sng">
                  <a:solidFill>
                    <a:srgbClr val="FFFFFF"/>
                  </a:solidFill>
                  <a:prstDash val="solid"/>
                </a:ln>
                <a:solidFill>
                  <a:schemeClr val="accent1">
                    <a:lumMod val="75000"/>
                  </a:schemeClr>
                </a:solidFill>
                <a:effectLst>
                  <a:outerShdw blurRad="63500" dir="3600000" algn="tl" rotWithShape="0">
                    <a:srgbClr val="000000">
                      <a:alpha val="70000"/>
                    </a:srgbClr>
                  </a:outerShdw>
                </a:effectLst>
              </a:rPr>
              <a:t>Αθήνα, </a:t>
            </a:r>
            <a:r>
              <a:rPr lang="en-US" dirty="0" smtClean="0">
                <a:ln w="18415" cmpd="sng">
                  <a:solidFill>
                    <a:srgbClr val="FFFFFF"/>
                  </a:solidFill>
                  <a:prstDash val="solid"/>
                </a:ln>
                <a:solidFill>
                  <a:schemeClr val="accent1">
                    <a:lumMod val="75000"/>
                  </a:schemeClr>
                </a:solidFill>
                <a:effectLst>
                  <a:outerShdw blurRad="63500" dir="3600000" algn="tl" rotWithShape="0">
                    <a:srgbClr val="000000">
                      <a:alpha val="70000"/>
                    </a:srgbClr>
                  </a:outerShdw>
                </a:effectLst>
              </a:rPr>
              <a:t>2</a:t>
            </a:r>
            <a:r>
              <a:rPr lang="el-GR" dirty="0" smtClean="0">
                <a:ln w="18415" cmpd="sng">
                  <a:solidFill>
                    <a:srgbClr val="FFFFFF"/>
                  </a:solidFill>
                  <a:prstDash val="solid"/>
                </a:ln>
                <a:solidFill>
                  <a:schemeClr val="accent1">
                    <a:lumMod val="75000"/>
                  </a:schemeClr>
                </a:solidFill>
                <a:effectLst>
                  <a:outerShdw blurRad="63500" dir="3600000" algn="tl" rotWithShape="0">
                    <a:srgbClr val="000000">
                      <a:alpha val="70000"/>
                    </a:srgbClr>
                  </a:outerShdw>
                </a:effectLst>
              </a:rPr>
              <a:t>/10/2015</a:t>
            </a:r>
          </a:p>
          <a:p>
            <a:endParaRPr lang="el-GR" dirty="0"/>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7" name="6 - Τίτλος"/>
          <p:cNvSpPr>
            <a:spLocks noGrp="1"/>
          </p:cNvSpPr>
          <p:nvPr>
            <p:ph type="ctrTitle"/>
          </p:nvPr>
        </p:nvSpPr>
        <p:spPr>
          <a:xfrm>
            <a:off x="685800" y="2130425"/>
            <a:ext cx="7772400" cy="1384995"/>
          </a:xfrm>
          <a:prstGeom prst="rect">
            <a:avLst/>
          </a:prstGeom>
          <a:scene3d>
            <a:camera prst="orthographicFront" fov="0">
              <a:rot lat="0" lon="0" rev="0"/>
            </a:camera>
            <a:lightRig rig="harsh" dir="t">
              <a:rot lat="6000000" lon="6000000" rev="0"/>
            </a:lightRig>
          </a:scene3d>
          <a:sp3d contourW="10000" prstMaterial="metal">
            <a:bevelT w="20000" h="9000"/>
            <a:contourClr>
              <a:schemeClr val="accent1">
                <a:shade val="30000"/>
                <a:satMod val="200000"/>
              </a:schemeClr>
            </a:contourClr>
          </a:sp3d>
        </p:spPr>
        <p:style>
          <a:lnRef idx="0">
            <a:schemeClr val="accent1"/>
          </a:lnRef>
          <a:fillRef idx="3">
            <a:schemeClr val="accent1"/>
          </a:fillRef>
          <a:effectRef idx="3">
            <a:schemeClr val="accent1"/>
          </a:effectRef>
          <a:fontRef idx="minor">
            <a:schemeClr val="lt1"/>
          </a:fontRef>
        </p:style>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800" b="1" dirty="0">
                <a:ln w="50800"/>
                <a:latin typeface="+mj-lt"/>
              </a:rPr>
              <a:t/>
            </a:r>
            <a:br>
              <a:rPr lang="en-US" sz="2800" b="1" dirty="0">
                <a:ln w="50800"/>
                <a:latin typeface="+mj-lt"/>
              </a:rPr>
            </a:br>
            <a:r>
              <a:rPr lang="el-GR" sz="2800" b="1" dirty="0">
                <a:ln w="50800"/>
                <a:latin typeface="+mj-lt"/>
              </a:rPr>
              <a:t>ΔΙΑΧΕΙΡΙΣΗ ΣΧΕΔΙΩΝ </a:t>
            </a:r>
            <a:r>
              <a:rPr lang="el-GR" sz="2800" b="1" dirty="0" smtClean="0">
                <a:ln w="50800"/>
                <a:latin typeface="+mj-lt"/>
              </a:rPr>
              <a:t>ΚΑ1-</a:t>
            </a:r>
            <a:r>
              <a:rPr lang="en-US" sz="2800" b="1" dirty="0" smtClean="0">
                <a:ln w="50800"/>
                <a:latin typeface="+mj-lt"/>
              </a:rPr>
              <a:t>VET 201</a:t>
            </a:r>
            <a:r>
              <a:rPr lang="el-GR" sz="2800" b="1" smtClean="0">
                <a:ln w="50800"/>
                <a:latin typeface="+mj-lt"/>
              </a:rPr>
              <a:t>5</a:t>
            </a:r>
            <a:r>
              <a:rPr lang="el-GR" sz="2800" b="1" dirty="0" smtClean="0">
                <a:ln w="50800"/>
                <a:latin typeface="+mj-lt"/>
              </a:rPr>
              <a:t/>
            </a:r>
            <a:br>
              <a:rPr lang="el-GR" sz="2800" b="1" dirty="0" smtClean="0">
                <a:ln w="50800"/>
                <a:latin typeface="+mj-lt"/>
              </a:rPr>
            </a:br>
            <a:endParaRPr lang="el-GR" sz="2800" b="1" dirty="0">
              <a:ln w="5080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Effect transition="in" filter="fade">
                                      <p:cBhvr>
                                        <p:cTn id="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4" name="1 - Τίτλος"/>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l-GR" sz="2800" dirty="0" smtClean="0"/>
              <a:t>Σύμβαση δικαιούχου φορέα &amp; συμμετεχόντων</a:t>
            </a:r>
            <a:endParaRPr lang="el-GR" sz="2800" dirty="0"/>
          </a:p>
        </p:txBody>
      </p:sp>
      <p:sp>
        <p:nvSpPr>
          <p:cNvPr id="3" name="2 - Θέση περιεχομένου"/>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algn="just">
              <a:buNone/>
            </a:pPr>
            <a:r>
              <a:rPr lang="el-GR" b="1" i="1" dirty="0" smtClean="0"/>
              <a:t>Άρθρο 3</a:t>
            </a:r>
            <a:r>
              <a:rPr lang="el-GR" dirty="0" smtClean="0"/>
              <a:t>- Επιχορήγηση. </a:t>
            </a:r>
          </a:p>
          <a:p>
            <a:pPr lvl="0" algn="just">
              <a:buNone/>
            </a:pPr>
            <a:r>
              <a:rPr lang="el-GR" u="sng" dirty="0" smtClean="0"/>
              <a:t>Τρόποι διαχείρισης της  κοινοτικής επιδότησης:</a:t>
            </a:r>
          </a:p>
          <a:p>
            <a:pPr lvl="0" algn="just">
              <a:buNone/>
            </a:pPr>
            <a:r>
              <a:rPr lang="el-GR" sz="2800" b="1" u="sng" dirty="0" smtClean="0"/>
              <a:t>1</a:t>
            </a:r>
            <a:r>
              <a:rPr lang="el-GR" sz="2800" b="1" u="sng" baseline="30000" dirty="0" smtClean="0"/>
              <a:t>ο</a:t>
            </a:r>
            <a:r>
              <a:rPr lang="el-GR" sz="2800" b="1" u="sng" dirty="0" smtClean="0"/>
              <a:t> Σενάριο</a:t>
            </a:r>
          </a:p>
          <a:p>
            <a:pPr lvl="0" algn="just">
              <a:buNone/>
            </a:pPr>
            <a:r>
              <a:rPr lang="el-GR" sz="2800" dirty="0" smtClean="0"/>
              <a:t>Ο συμμετέχων θα λάβει το σύνολο της επιχορήγησης </a:t>
            </a:r>
          </a:p>
          <a:p>
            <a:pPr lvl="0" algn="just">
              <a:buNone/>
            </a:pPr>
            <a:r>
              <a:rPr lang="el-GR" sz="2800" b="1" u="sng" dirty="0" smtClean="0"/>
              <a:t>2</a:t>
            </a:r>
            <a:r>
              <a:rPr lang="el-GR" sz="2800" b="1" u="sng" baseline="30000" dirty="0" smtClean="0"/>
              <a:t>ο</a:t>
            </a:r>
            <a:r>
              <a:rPr lang="el-GR" sz="2800" b="1" u="sng" dirty="0" smtClean="0"/>
              <a:t> Σενάριο</a:t>
            </a:r>
          </a:p>
          <a:p>
            <a:pPr lvl="0" algn="just">
              <a:buNone/>
            </a:pPr>
            <a:r>
              <a:rPr lang="el-GR" sz="2800" dirty="0" smtClean="0"/>
              <a:t>Ο Οργανισμός Αποστολής θα αναλάβει να διαχειριστεί την επιχορήγηση του συμμετέχοντα</a:t>
            </a:r>
          </a:p>
          <a:p>
            <a:pPr lvl="0" algn="just">
              <a:buNone/>
            </a:pPr>
            <a:r>
              <a:rPr lang="el-GR" sz="2800" b="1" u="sng" dirty="0" smtClean="0"/>
              <a:t>3</a:t>
            </a:r>
            <a:r>
              <a:rPr lang="el-GR" sz="2800" b="1" u="sng" baseline="30000" dirty="0" smtClean="0"/>
              <a:t>ο</a:t>
            </a:r>
            <a:r>
              <a:rPr lang="el-GR" sz="2800" b="1" u="sng" dirty="0" smtClean="0"/>
              <a:t> Σενάριο</a:t>
            </a:r>
          </a:p>
          <a:p>
            <a:pPr lvl="0" algn="just">
              <a:buNone/>
            </a:pPr>
            <a:r>
              <a:rPr lang="el-GR" sz="2800" dirty="0" smtClean="0"/>
              <a:t>Διαχείριση σε συνδυασμό των δύο παραπάνω</a:t>
            </a:r>
          </a:p>
          <a:p>
            <a:pPr>
              <a:buNone/>
            </a:pPr>
            <a:endParaRPr lang="el-GR" dirty="0"/>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5 - Θέση αριθμού διαφάνειας"/>
          <p:cNvSpPr>
            <a:spLocks noGrp="1"/>
          </p:cNvSpPr>
          <p:nvPr>
            <p:ph type="sldNum" sz="quarter" idx="12"/>
          </p:nvPr>
        </p:nvSpPr>
        <p:spPr/>
        <p:txBody>
          <a:bodyPr/>
          <a:lstStyle/>
          <a:p>
            <a:pPr>
              <a:defRPr/>
            </a:pPr>
            <a:fld id="{3AE58795-AAB8-40DB-BE96-242F68A4F319}" type="slidenum">
              <a:rPr lang="el-GR"/>
              <a:pPr>
                <a:defRPr/>
              </a:pPr>
              <a:t>11</a:t>
            </a:fld>
            <a:endParaRPr lang="el-GR"/>
          </a:p>
        </p:txBody>
      </p:sp>
      <p:sp>
        <p:nvSpPr>
          <p:cNvPr id="6" name="5 - Ορθογώνιο"/>
          <p:cNvSpPr/>
          <p:nvPr/>
        </p:nvSpPr>
        <p:spPr>
          <a:xfrm>
            <a:off x="0" y="214290"/>
            <a:ext cx="9144000" cy="492443"/>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el-GR" sz="2600" b="1" dirty="0">
                <a:solidFill>
                  <a:schemeClr val="bg1"/>
                </a:solidFill>
                <a:latin typeface="+mj-lt"/>
              </a:rPr>
              <a:t>Σύμβαση δικαιούχου φορέα </a:t>
            </a:r>
            <a:r>
              <a:rPr lang="en-US" sz="2600" b="1" dirty="0">
                <a:solidFill>
                  <a:schemeClr val="bg1"/>
                </a:solidFill>
                <a:latin typeface="+mj-lt"/>
              </a:rPr>
              <a:t>&amp; </a:t>
            </a:r>
            <a:r>
              <a:rPr lang="el-GR" sz="2600" b="1" dirty="0">
                <a:solidFill>
                  <a:schemeClr val="bg1"/>
                </a:solidFill>
                <a:latin typeface="+mj-lt"/>
              </a:rPr>
              <a:t>συμμετεχόντων</a:t>
            </a:r>
          </a:p>
        </p:txBody>
      </p:sp>
      <p:sp>
        <p:nvSpPr>
          <p:cNvPr id="8193" name="Rectangle 1"/>
          <p:cNvSpPr>
            <a:spLocks noChangeArrowheads="1"/>
          </p:cNvSpPr>
          <p:nvPr/>
        </p:nvSpPr>
        <p:spPr bwMode="auto">
          <a:xfrm>
            <a:off x="0" y="785794"/>
            <a:ext cx="9144000" cy="64633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l-GR" sz="2800" b="1" u="sng" dirty="0" smtClean="0"/>
              <a:t>ΠΑΡΑΔΕΙΓΜΑΤΑ</a:t>
            </a:r>
          </a:p>
          <a:p>
            <a:pPr lvl="0" algn="just" fontAlgn="base">
              <a:spcBef>
                <a:spcPct val="0"/>
              </a:spcBef>
              <a:spcAft>
                <a:spcPct val="0"/>
              </a:spcAft>
            </a:pPr>
            <a:endParaRPr lang="el-GR" sz="1400" b="1" dirty="0" smtClean="0"/>
          </a:p>
          <a:p>
            <a:pPr lvl="0" algn="just" fontAlgn="base">
              <a:spcBef>
                <a:spcPct val="0"/>
              </a:spcBef>
              <a:spcAft>
                <a:spcPct val="0"/>
              </a:spcAft>
            </a:pPr>
            <a:r>
              <a:rPr lang="el-GR" sz="2000" dirty="0" smtClean="0"/>
              <a:t>Η επιχορήγηση  ενός συμμετέχοντα για την περίοδο κινητικότητας του ανέρχεται σε </a:t>
            </a:r>
            <a:r>
              <a:rPr lang="el-GR" sz="2000" b="1" dirty="0" smtClean="0"/>
              <a:t>5000</a:t>
            </a:r>
            <a:r>
              <a:rPr lang="el-GR" sz="2000" dirty="0" smtClean="0"/>
              <a:t> Ευρώ  για τις δαπάνες ταξιδιού και ατομικής υποστήριξης (διαβίωσης).</a:t>
            </a:r>
          </a:p>
          <a:p>
            <a:pPr lvl="0" algn="just" fontAlgn="base">
              <a:spcBef>
                <a:spcPct val="0"/>
              </a:spcBef>
              <a:spcAft>
                <a:spcPct val="0"/>
              </a:spcAft>
            </a:pPr>
            <a:r>
              <a:rPr lang="el-GR" sz="1600" u="sng" dirty="0" smtClean="0"/>
              <a:t>1</a:t>
            </a:r>
            <a:r>
              <a:rPr lang="el-GR" sz="1600" u="sng" baseline="30000" dirty="0" smtClean="0"/>
              <a:t>Ο</a:t>
            </a:r>
            <a:r>
              <a:rPr lang="el-GR" sz="1600" u="sng" dirty="0" smtClean="0"/>
              <a:t> Σενάριο</a:t>
            </a:r>
          </a:p>
          <a:p>
            <a:pPr lvl="0" algn="just" fontAlgn="base">
              <a:spcBef>
                <a:spcPct val="0"/>
              </a:spcBef>
              <a:spcAft>
                <a:spcPct val="0"/>
              </a:spcAft>
            </a:pPr>
            <a:r>
              <a:rPr kumimoji="0" lang="el-GR"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Ο Συμμετέχων θα λάβει το σύνολο της επιχορήγησης σε όρους μοναδιαίου κόστους, ύψους</a:t>
            </a:r>
            <a:r>
              <a:rPr kumimoji="0" lang="el-GR" sz="1600" b="0" i="0" u="none" strike="noStrike" cap="none" normalizeH="0" dirty="0" smtClean="0">
                <a:ln>
                  <a:noFill/>
                </a:ln>
                <a:solidFill>
                  <a:schemeClr val="tx1"/>
                </a:solidFill>
                <a:effectLst/>
                <a:latin typeface="Calibri" pitchFamily="34" charset="0"/>
                <a:ea typeface="Times New Roman" pitchFamily="18" charset="0"/>
                <a:cs typeface="Arial" pitchFamily="34" charset="0"/>
              </a:rPr>
              <a:t> </a:t>
            </a:r>
            <a:r>
              <a:rPr kumimoji="0" lang="el-GR" sz="1600" b="1" i="0" u="none" strike="noStrike" cap="none" normalizeH="0" dirty="0" smtClean="0">
                <a:ln>
                  <a:noFill/>
                </a:ln>
                <a:solidFill>
                  <a:schemeClr val="tx1"/>
                </a:solidFill>
                <a:effectLst/>
                <a:latin typeface="Calibri" pitchFamily="34" charset="0"/>
                <a:ea typeface="Times New Roman" pitchFamily="18" charset="0"/>
                <a:cs typeface="Arial" pitchFamily="34" charset="0"/>
              </a:rPr>
              <a:t>5000</a:t>
            </a:r>
            <a:r>
              <a:rPr kumimoji="0" lang="el-GR" sz="1600" b="0" i="0" u="none" strike="noStrike" cap="none" normalizeH="0" dirty="0" smtClean="0">
                <a:ln>
                  <a:noFill/>
                </a:ln>
                <a:solidFill>
                  <a:schemeClr val="tx1"/>
                </a:solidFill>
                <a:effectLst/>
                <a:latin typeface="Calibri" pitchFamily="34" charset="0"/>
                <a:ea typeface="Times New Roman" pitchFamily="18" charset="0"/>
                <a:cs typeface="Arial" pitchFamily="34" charset="0"/>
              </a:rPr>
              <a:t> </a:t>
            </a:r>
            <a:r>
              <a:rPr kumimoji="0" lang="el-GR"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ευρώ:</a:t>
            </a:r>
            <a:endParaRPr kumimoji="0" lang="el-G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για τη δαπάνη ταξιδίου </a:t>
            </a:r>
            <a:r>
              <a:rPr kumimoji="0" lang="el-GR" sz="1600" b="1" i="0" u="none" strike="noStrike" cap="none" normalizeH="0" baseline="0" dirty="0" smtClean="0">
                <a:ln>
                  <a:noFill/>
                </a:ln>
                <a:solidFill>
                  <a:schemeClr val="tx2">
                    <a:lumMod val="60000"/>
                    <a:lumOff val="40000"/>
                  </a:schemeClr>
                </a:solidFill>
                <a:effectLst/>
                <a:latin typeface="Calibri" pitchFamily="34" charset="0"/>
                <a:ea typeface="Times New Roman" pitchFamily="18" charset="0"/>
                <a:cs typeface="Arial" pitchFamily="34" charset="0"/>
                <a:sym typeface="Wingdings"/>
              </a:rPr>
              <a:t></a:t>
            </a:r>
            <a:endParaRPr kumimoji="0" lang="el-GR" sz="1600" b="1" i="0" u="none" strike="noStrike" cap="none" normalizeH="0" baseline="0" dirty="0" smtClean="0">
              <a:ln>
                <a:noFill/>
              </a:ln>
              <a:solidFill>
                <a:schemeClr val="tx2">
                  <a:lumMod val="60000"/>
                  <a:lumOff val="40000"/>
                </a:schemeClr>
              </a:solidFill>
              <a:effectLst/>
              <a:latin typeface="Arial" pitchFamily="34" charset="0"/>
              <a:cs typeface="Arial" pitchFamily="34" charset="0"/>
            </a:endParaRPr>
          </a:p>
          <a:p>
            <a:pPr lvl="0" algn="just" eaLnBrk="0" fontAlgn="base" hangingPunct="0">
              <a:spcBef>
                <a:spcPct val="0"/>
              </a:spcBef>
              <a:spcAft>
                <a:spcPct val="0"/>
              </a:spcAft>
              <a:buFont typeface="Wingdings" pitchFamily="2" charset="2"/>
              <a:buChar char="ü"/>
            </a:pPr>
            <a:r>
              <a:rPr kumimoji="0" lang="el-GR" sz="16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sym typeface="Wingdings" pitchFamily="2" charset="2"/>
              </a:rPr>
              <a:t>για τη δαπάνη ατομικής υποστήριξης </a:t>
            </a:r>
            <a:r>
              <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rPr>
              <a:t> </a:t>
            </a:r>
          </a:p>
          <a:p>
            <a:pPr lvl="0" algn="just" eaLnBrk="0" fontAlgn="base" hangingPunct="0">
              <a:spcBef>
                <a:spcPct val="0"/>
              </a:spcBef>
              <a:spcAft>
                <a:spcPct val="0"/>
              </a:spcAft>
              <a:buFont typeface="Wingdings" pitchFamily="2" charset="2"/>
              <a:buChar char="ü"/>
            </a:pPr>
            <a:endParaRPr kumimoji="0" lang="el-GR" sz="1600" b="1" i="0" u="sng" strike="noStrike" cap="none" normalizeH="0" baseline="0" dirty="0" smtClean="0">
              <a:ln>
                <a:noFill/>
              </a:ln>
              <a:solidFill>
                <a:schemeClr val="tx2">
                  <a:lumMod val="60000"/>
                  <a:lumOff val="40000"/>
                </a:schemeClr>
              </a:solidFill>
              <a:effectLst/>
              <a:latin typeface="+mj-lt"/>
              <a:ea typeface="Times New Roman" pitchFamily="18" charset="0"/>
              <a:cs typeface="Arial" pitchFamily="34" charset="0"/>
              <a:sym typeface="Wingdings" pitchFamily="2" charset="2"/>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sng" strike="noStrike" cap="none" normalizeH="0" baseline="0" dirty="0" smtClean="0">
                <a:ln>
                  <a:noFill/>
                </a:ln>
                <a:solidFill>
                  <a:schemeClr val="tx1"/>
                </a:solidFill>
                <a:effectLst/>
                <a:latin typeface="+mj-lt"/>
                <a:cs typeface="Arial" pitchFamily="34" charset="0"/>
              </a:rPr>
              <a:t>2</a:t>
            </a:r>
            <a:r>
              <a:rPr kumimoji="0" lang="el-GR" sz="1600" b="0" i="0" u="sng" strike="noStrike" cap="none" normalizeH="0" baseline="30000" dirty="0" smtClean="0">
                <a:ln>
                  <a:noFill/>
                </a:ln>
                <a:solidFill>
                  <a:schemeClr val="tx1"/>
                </a:solidFill>
                <a:effectLst/>
                <a:latin typeface="+mj-lt"/>
                <a:cs typeface="Arial" pitchFamily="34" charset="0"/>
              </a:rPr>
              <a:t>ο</a:t>
            </a:r>
            <a:r>
              <a:rPr kumimoji="0" lang="el-GR" sz="1600" b="0" i="0" u="sng" strike="noStrike" cap="none" normalizeH="0" baseline="0" dirty="0" smtClean="0">
                <a:ln>
                  <a:noFill/>
                </a:ln>
                <a:solidFill>
                  <a:schemeClr val="tx1"/>
                </a:solidFill>
                <a:effectLst/>
                <a:latin typeface="+mj-lt"/>
                <a:cs typeface="Arial" pitchFamily="34" charset="0"/>
              </a:rPr>
              <a:t> Σενάριο</a:t>
            </a:r>
          </a:p>
          <a:p>
            <a:r>
              <a:rPr lang="el-GR" sz="1600" dirty="0" smtClean="0"/>
              <a:t>Ο Οργανισμός Αποστολής θα αναλάβει να παρέχει και να διαχειριστεί την επιχορήγηση:</a:t>
            </a:r>
          </a:p>
          <a:p>
            <a:pPr lvl="0">
              <a:buFont typeface="Wingdings" pitchFamily="2" charset="2"/>
              <a:buChar char="ü"/>
            </a:pPr>
            <a:r>
              <a:rPr lang="el-GR" sz="1600" dirty="0" smtClean="0"/>
              <a:t> για τη δαπάνη ταξιδίου </a:t>
            </a:r>
            <a:r>
              <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rPr>
              <a:t> </a:t>
            </a:r>
            <a:endParaRPr lang="el-GR" sz="1600" b="1" dirty="0" smtClean="0">
              <a:solidFill>
                <a:schemeClr val="accent6">
                  <a:lumMod val="75000"/>
                </a:schemeClr>
              </a:solidFill>
            </a:endParaRPr>
          </a:p>
          <a:p>
            <a:pPr lvl="0">
              <a:buFont typeface="Wingdings" pitchFamily="2" charset="2"/>
              <a:buChar char="ü"/>
            </a:pPr>
            <a:r>
              <a:rPr lang="el-GR" sz="1600" dirty="0" smtClean="0"/>
              <a:t>για τη δαπάνη ατομικής υποστήριξης </a:t>
            </a:r>
            <a:r>
              <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rPr>
              <a:t></a:t>
            </a:r>
          </a:p>
          <a:p>
            <a:pPr lvl="0">
              <a:buFont typeface="Wingdings" pitchFamily="2" charset="2"/>
              <a:buChar char="ü"/>
            </a:pPr>
            <a:endPar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endParaRPr>
          </a:p>
          <a:p>
            <a:pPr lvl="0"/>
            <a:r>
              <a:rPr lang="el-GR" sz="1600" u="sng" dirty="0" smtClean="0"/>
              <a:t>3</a:t>
            </a:r>
            <a:r>
              <a:rPr lang="el-GR" sz="1600" u="sng" baseline="30000" dirty="0" smtClean="0"/>
              <a:t>ο</a:t>
            </a:r>
            <a:r>
              <a:rPr lang="el-GR" sz="1600" u="sng" dirty="0" smtClean="0"/>
              <a:t> Σενάριο</a:t>
            </a:r>
          </a:p>
          <a:p>
            <a:r>
              <a:rPr lang="el-GR" sz="1600" dirty="0" smtClean="0"/>
              <a:t>Ο Συμμετέχων θα λάβει μέρος της επιχορήγησης, ύψους</a:t>
            </a:r>
            <a:r>
              <a:rPr lang="en-US" sz="1600" dirty="0" smtClean="0"/>
              <a:t>  </a:t>
            </a:r>
            <a:r>
              <a:rPr lang="en-US" sz="1600" b="1" dirty="0" smtClean="0"/>
              <a:t>4</a:t>
            </a:r>
            <a:r>
              <a:rPr lang="el-GR" sz="1600" b="1" dirty="0" smtClean="0"/>
              <a:t>500 </a:t>
            </a:r>
            <a:r>
              <a:rPr lang="el-GR" sz="1600" dirty="0" smtClean="0"/>
              <a:t>ευρώ, από το σύνολο επιχορήγησης ύψους </a:t>
            </a:r>
            <a:r>
              <a:rPr lang="el-GR" sz="1600" b="1" dirty="0" smtClean="0"/>
              <a:t>5000</a:t>
            </a:r>
            <a:r>
              <a:rPr lang="el-GR" sz="1600" dirty="0" smtClean="0"/>
              <a:t> ευρώ, για:</a:t>
            </a:r>
          </a:p>
          <a:p>
            <a:pPr lvl="0">
              <a:buFont typeface="Wingdings" pitchFamily="2" charset="2"/>
              <a:buChar char="ü"/>
            </a:pPr>
            <a:r>
              <a:rPr lang="el-GR" sz="1600" dirty="0" smtClean="0"/>
              <a:t>για τη δαπάνη ταξιδίου </a:t>
            </a:r>
            <a:r>
              <a:rPr lang="el-GR" sz="1600" dirty="0" smtClean="0">
                <a:sym typeface="Wingdings"/>
              </a:rPr>
              <a:t></a:t>
            </a:r>
            <a:r>
              <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rPr>
              <a:t> </a:t>
            </a:r>
            <a:endParaRPr lang="el-GR" sz="1600" b="1" dirty="0" smtClean="0">
              <a:solidFill>
                <a:schemeClr val="accent6">
                  <a:lumMod val="75000"/>
                </a:schemeClr>
              </a:solidFill>
            </a:endParaRPr>
          </a:p>
          <a:p>
            <a:pPr lvl="0">
              <a:buFont typeface="Wingdings" pitchFamily="2" charset="2"/>
              <a:buChar char="ü"/>
            </a:pPr>
            <a:r>
              <a:rPr lang="el-GR" sz="1600" dirty="0" smtClean="0"/>
              <a:t>για τη δαπάνη ατομικής υποστήριξης </a:t>
            </a:r>
            <a:r>
              <a:rPr lang="el-GR" sz="1600" b="1" dirty="0" smtClean="0">
                <a:solidFill>
                  <a:schemeClr val="tx2">
                    <a:lumMod val="60000"/>
                    <a:lumOff val="40000"/>
                  </a:schemeClr>
                </a:solidFill>
                <a:latin typeface="Calibri" pitchFamily="34" charset="0"/>
                <a:ea typeface="Times New Roman" pitchFamily="18" charset="0"/>
                <a:cs typeface="Arial" pitchFamily="34" charset="0"/>
                <a:sym typeface="Wingdings"/>
              </a:rPr>
              <a:t></a:t>
            </a:r>
            <a:r>
              <a:rPr lang="el-GR" sz="1600" dirty="0" smtClean="0"/>
              <a:t> </a:t>
            </a:r>
          </a:p>
          <a:p>
            <a:r>
              <a:rPr lang="el-GR" sz="1600" dirty="0" smtClean="0"/>
              <a:t>Το εναπομείναν ποσό επιχορήγησης τελεί υπό την οικονομική διαχείριση του Οργανισμού Αποστολής ως εξής:</a:t>
            </a:r>
          </a:p>
          <a:p>
            <a:r>
              <a:rPr lang="el-GR" sz="1600" b="1" dirty="0" smtClean="0"/>
              <a:t>500</a:t>
            </a:r>
            <a:r>
              <a:rPr lang="el-GR" sz="1600" dirty="0" smtClean="0"/>
              <a:t> ευρώ, για τις δαπάνες ταξιδιού του συμμετέχοντα</a:t>
            </a:r>
          </a:p>
          <a:p>
            <a:pPr lvl="0"/>
            <a:endParaRPr lang="el-GR" sz="1400" dirty="0" smtClean="0"/>
          </a:p>
          <a:p>
            <a:pPr marL="0" marR="0" lvl="0" indent="0" algn="just" defTabSz="914400" rtl="0" eaLnBrk="0" fontAlgn="base" latinLnBrk="0" hangingPunct="0">
              <a:lnSpc>
                <a:spcPct val="100000"/>
              </a:lnSpc>
              <a:spcBef>
                <a:spcPct val="0"/>
              </a:spcBef>
              <a:spcAft>
                <a:spcPct val="0"/>
              </a:spcAft>
              <a:buClrTx/>
              <a:buSzTx/>
              <a:tabLst/>
            </a:pPr>
            <a:endParaRPr kumimoji="0" lang="el-GR" sz="1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sym typeface="Wingdings" pitchFamily="2" charset="2"/>
            </a:endParaRP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600" dirty="0" smtClean="0"/>
              <a:t>ΣΥΜΒΑΣΗ ΔΙΚΑΙΟΥΧΟΥ ΦΟΡΕΑ &amp; ΣΥΜΜΕΤΕΧΟΝΤΩΝ</a:t>
            </a:r>
            <a:endParaRPr lang="el-GR" sz="2600" dirty="0"/>
          </a:p>
        </p:txBody>
      </p:sp>
      <p:sp>
        <p:nvSpPr>
          <p:cNvPr id="3" name="2 - Θέση περιεχομένου"/>
          <p:cNvSpPr>
            <a:spLocks noGrp="1"/>
          </p:cNvSpPr>
          <p:nvPr>
            <p:ph idx="1"/>
          </p:nvPr>
        </p:nvSpPr>
        <p:spPr>
          <a:xfrm>
            <a:off x="457200" y="1357298"/>
            <a:ext cx="8229600" cy="535785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algn="just">
              <a:buNone/>
            </a:pPr>
            <a:r>
              <a:rPr lang="el-GR" dirty="0" smtClean="0"/>
              <a:t> </a:t>
            </a:r>
            <a:r>
              <a:rPr lang="el-GR" sz="3400" b="1" dirty="0" smtClean="0"/>
              <a:t>Άρθρο 3.6</a:t>
            </a:r>
            <a:r>
              <a:rPr lang="el-GR" sz="3400" dirty="0" smtClean="0"/>
              <a:t> </a:t>
            </a:r>
          </a:p>
          <a:p>
            <a:pPr algn="just"/>
            <a:r>
              <a:rPr lang="el-GR" sz="3400" dirty="0" smtClean="0"/>
              <a:t>Στην περίπτωση που ο </a:t>
            </a:r>
            <a:r>
              <a:rPr lang="el-GR" sz="3400" u="sng" dirty="0" smtClean="0"/>
              <a:t>Συμμετέχων δεν ανταποκριθεί </a:t>
            </a:r>
            <a:r>
              <a:rPr lang="el-GR" sz="3400" dirty="0" smtClean="0"/>
              <a:t>στους όρους της Σύμβασης, μέρος ή το σύνολο της επιχορήγησης θα επιστραφεί, σύμφωνα με τους Κανόνες του Προγράμματος και την εθνική νομοθεσία. Εάν ο Συμμετέχων λύσει την παρούσα σύμβαση πριν από τη λήξη, αυτός/αυτή θα πρέπει να επιστρέψει το καταβληθέν ποσό της επιχορήγησης, εκτός εάν έχει συμφωνηθεί διαφορετικά με τον Οργανισμό Αποστολής. </a:t>
            </a:r>
          </a:p>
          <a:p>
            <a:pPr algn="just"/>
            <a:r>
              <a:rPr lang="el-GR" sz="3400" dirty="0" smtClean="0"/>
              <a:t>Εν τούτοις, </a:t>
            </a:r>
            <a:r>
              <a:rPr lang="el-GR" sz="3400" u="sng" dirty="0" smtClean="0"/>
              <a:t>η επιστροφή της επιχορήγησης δεν θα ζητηθεί </a:t>
            </a:r>
            <a:r>
              <a:rPr lang="el-GR" sz="3400" dirty="0" smtClean="0"/>
              <a:t>στην περίπτωση που ο Συμμετέχων δεν κατορθώσει να ολοκληρώσει τις προγραμματισμένες δραστηριότητες κινητικότητας, όπως περιγράφονται στο Παράρτημα Ι, </a:t>
            </a:r>
            <a:r>
              <a:rPr lang="el-GR" sz="3400" u="sng" dirty="0" smtClean="0"/>
              <a:t>για λόγους ανωτέρας βίας</a:t>
            </a:r>
            <a:r>
              <a:rPr lang="el-GR" sz="3400" dirty="0" smtClean="0"/>
              <a:t>, αυτός/αυτή δικαιούται την επιχορήγηση που αντιστοιχεί με την πραγματική διάρκεια της περιόδου κινητικότητας, όπως ορίζεται στο Άρθρο 2.2. Πρόσθετα </a:t>
            </a:r>
            <a:r>
              <a:rPr lang="el-GR" sz="3400" dirty="0" err="1" smtClean="0"/>
              <a:t>αχρεωστήτως</a:t>
            </a:r>
            <a:r>
              <a:rPr lang="el-GR" sz="3400" dirty="0" smtClean="0"/>
              <a:t> καταβληθέντα ποσά ή υπόλοιπα πρέπει να επιστραφούν, εκτός εάν έχει συμφωνηθεί διαφορετικά με τον Οργανισμό Αποστολής. </a:t>
            </a:r>
            <a:r>
              <a:rPr lang="el-GR" sz="3400" u="sng" dirty="0" smtClean="0"/>
              <a:t>Τέτοιου είδους περιπτώσεις πρέπει να αναφέρονται από τον Οργανισμό / Φορέα Αποστολής και να τελούν υπό την αποδοχή ή απόρριψη από την Εθνική Μονάδα Συντονισμού.</a:t>
            </a:r>
          </a:p>
          <a:p>
            <a:pPr algn="just"/>
            <a:endParaRPr lang="el-GR" dirty="0"/>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dirty="0" smtClean="0"/>
              <a:t>ΣΤΟΙΧΕΙΑ ΤΡΑΠΕΖΙΚΟΥ ΛΟΓΑΡΙΑΣΜΟΥ</a:t>
            </a:r>
            <a:endParaRPr lang="el-GR" sz="2800" dirty="0"/>
          </a:p>
        </p:txBody>
      </p:sp>
      <p:sp>
        <p:nvSpPr>
          <p:cNvPr id="3" name="2 - Θέση περιεχομένου"/>
          <p:cNvSpPr>
            <a:spLocks noGrp="1"/>
          </p:cNvSpPr>
          <p:nvPr>
            <p:ph idx="1"/>
          </p:nvPr>
        </p:nvSpPr>
        <p:spPr>
          <a:xfrm>
            <a:off x="457200" y="1785926"/>
            <a:ext cx="8229600" cy="4340237"/>
          </a:xfrm>
        </p:spPr>
        <p:style>
          <a:lnRef idx="1">
            <a:schemeClr val="accent1"/>
          </a:lnRef>
          <a:fillRef idx="2">
            <a:schemeClr val="accent1"/>
          </a:fillRef>
          <a:effectRef idx="1">
            <a:schemeClr val="accent1"/>
          </a:effectRef>
          <a:fontRef idx="minor">
            <a:schemeClr val="dk1"/>
          </a:fontRef>
        </p:style>
        <p:txBody>
          <a:bodyPr/>
          <a:lstStyle/>
          <a:p>
            <a:pPr algn="just"/>
            <a:r>
              <a:rPr lang="el-GR" dirty="0" smtClean="0"/>
              <a:t>Προσοχή συμπληρώνονται τα στοιχεία τραπεζικού λογαριασμού του συμμετέχοντα </a:t>
            </a:r>
            <a:r>
              <a:rPr lang="el-GR" u="sng" dirty="0" smtClean="0"/>
              <a:t>μόνο</a:t>
            </a:r>
            <a:r>
              <a:rPr lang="el-GR" dirty="0" smtClean="0"/>
              <a:t> στην περίπτωση που θα διαχειριστεί την κοινοτική επιδότηση ο ίδιος.</a:t>
            </a:r>
          </a:p>
          <a:p>
            <a:pPr algn="just"/>
            <a:r>
              <a:rPr lang="el-GR" dirty="0" smtClean="0"/>
              <a:t>Στον πίνακα με τα στοιχεία του τραπεζικού λογαριασμού </a:t>
            </a:r>
            <a:r>
              <a:rPr lang="el-GR" b="1" u="sng" dirty="0" smtClean="0"/>
              <a:t>ΔΕΝ </a:t>
            </a:r>
            <a:r>
              <a:rPr lang="el-GR" dirty="0" smtClean="0"/>
              <a:t>αναγράφονται  τα στοιχεία του ανάδοχου φορέα</a:t>
            </a:r>
            <a:endParaRPr lang="el-GR" b="1" u="sng" dirty="0"/>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600" dirty="0" smtClean="0"/>
              <a:t>ΣΥΜΒΑΣΗ ΔΙΚΑΙΟΥΧΟΥ ΦΟΡΕΑ &amp; ΣΥΜΜΕΤΕΧΟΝΤΩΝ</a:t>
            </a:r>
            <a:endParaRPr lang="el-GR" sz="2600" dirty="0"/>
          </a:p>
        </p:txBody>
      </p:sp>
      <p:sp>
        <p:nvSpPr>
          <p:cNvPr id="3" name="2 - Θέση περιεχομένου"/>
          <p:cNvSpPr>
            <a:spLocks noGrp="1"/>
          </p:cNvSpPr>
          <p:nvPr>
            <p:ph idx="1"/>
          </p:nvPr>
        </p:nvSpPr>
        <p:spPr>
          <a:xfrm>
            <a:off x="457200" y="1357298"/>
            <a:ext cx="8229600" cy="4768865"/>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a:buNone/>
            </a:pPr>
            <a:r>
              <a:rPr lang="el-GR" b="1" dirty="0" smtClean="0"/>
              <a:t>ΑΡΘΡΟ 4 – ΔΙΑΔΙΚΑΣΙΕΣ ΠΛΗΡΩΜΗΣ</a:t>
            </a:r>
            <a:endParaRPr lang="el-GR" dirty="0" smtClean="0"/>
          </a:p>
          <a:p>
            <a:pPr algn="just">
              <a:buNone/>
            </a:pPr>
            <a:r>
              <a:rPr lang="el-GR" dirty="0" smtClean="0"/>
              <a:t>    </a:t>
            </a:r>
            <a:r>
              <a:rPr lang="el-GR" sz="2400" dirty="0" smtClean="0"/>
              <a:t>4.1. Εντός 30 ημερολογιακών ημερών από την υπογραφή της παρούσας Σύμβασης και από τα δύο συμβαλλόμενα μέρη, και όχι αργότερα από την ημερομηνία έναρξης της περιόδου κινητικότητας, θα καταβληθεί προχρηματοδότηση στον Συμμετέχοντα ύψους […………] Ευρώ, η οποία αντιπροσωπεύει το 80-100% του ποσού που ορίζεται στο άρθρο 3.1, εφόσον ο Οργανισμός έχει ήδη χρηματοδοτηθεί από την Εθνική Μονάδα Συντονισμού για την κινητικότητα εκπαιδευομένων.</a:t>
            </a:r>
          </a:p>
          <a:p>
            <a:pPr algn="just">
              <a:buNone/>
            </a:pPr>
            <a:r>
              <a:rPr lang="el-GR" sz="2000" dirty="0" smtClean="0"/>
              <a:t>      </a:t>
            </a:r>
            <a:r>
              <a:rPr lang="el-GR" sz="2000" b="1" u="sng" dirty="0" smtClean="0"/>
              <a:t>Τα παραπάνω ισχύουν μόνο στην περίπτωση που ο ανάδοχος φορέας καταβάλει ποσό της κοινοτικής επιχορήγησης στον τραπεζικό λογαριασμό του συμμετέχοντα</a:t>
            </a:r>
            <a:endParaRPr lang="el-GR" sz="2000" b="1" u="sng" dirty="0"/>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5403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dirty="0" smtClean="0"/>
              <a:t>Σύμβαση δικαιούχου φορέα &amp; συμμετεχόντων</a:t>
            </a:r>
            <a:endParaRPr lang="el-GR" sz="2800" dirty="0"/>
          </a:p>
        </p:txBody>
      </p:sp>
      <p:sp>
        <p:nvSpPr>
          <p:cNvPr id="3" name="2 - Θέση περιεχομένου"/>
          <p:cNvSpPr>
            <a:spLocks noGrp="1"/>
          </p:cNvSpPr>
          <p:nvPr>
            <p:ph idx="1"/>
          </p:nvPr>
        </p:nvSpPr>
        <p:spPr>
          <a:xfrm>
            <a:off x="457200" y="1142984"/>
            <a:ext cx="8229600" cy="4983179"/>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el-GR" b="1" dirty="0" smtClean="0"/>
              <a:t>ΑΡΘΡΟ 5 – ΑΣΦΑΛΙΣΗ </a:t>
            </a:r>
          </a:p>
          <a:p>
            <a:pPr>
              <a:buNone/>
            </a:pPr>
            <a:endParaRPr lang="el-GR" dirty="0" smtClean="0"/>
          </a:p>
          <a:p>
            <a:pPr algn="just">
              <a:buNone/>
            </a:pPr>
            <a:r>
              <a:rPr lang="el-GR" sz="2800" dirty="0" smtClean="0"/>
              <a:t>    Ο Συμμετέχων πρέπει να διαθέτει επαρκή ασφαλιστική κάλυψη.</a:t>
            </a:r>
          </a:p>
          <a:p>
            <a:pPr algn="just">
              <a:buNone/>
            </a:pPr>
            <a:r>
              <a:rPr lang="el-GR" sz="2800" dirty="0" smtClean="0"/>
              <a:t>     Ο Οργανισμός </a:t>
            </a:r>
            <a:r>
              <a:rPr lang="el-GR" sz="2800" b="1" dirty="0" smtClean="0"/>
              <a:t>πρέπει σε κάθε περίπτωση να διασφαλίσει</a:t>
            </a:r>
            <a:r>
              <a:rPr lang="el-GR" sz="2800" dirty="0" smtClean="0"/>
              <a:t> ότι ο Συμμετέχων έχει ασφαλιστική κάλυψη υγείας, γενικής αστικής ευθύνης υπέρ τρίτων και προσωπικού ατυχήματος ανάλογα με το τύπο της κινητικότητας. Οι Συμμετέχοντες </a:t>
            </a:r>
            <a:r>
              <a:rPr lang="el-GR" sz="2800" b="1" dirty="0" smtClean="0"/>
              <a:t>πρέπει να ενημερώνονται εκ των προτέρων</a:t>
            </a:r>
            <a:r>
              <a:rPr lang="el-GR" sz="2800" dirty="0" smtClean="0"/>
              <a:t> για την κατάσταση που επικρατεί στη χώρα υποδοχής όσον αφορά την ασφάλιση υγείας, γενικής αστικής ευθύνης υπέρ τρίτων και προσωπικού ατυχήματος.</a:t>
            </a:r>
          </a:p>
          <a:p>
            <a:pPr algn="just">
              <a:buNone/>
            </a:pPr>
            <a:endParaRPr lang="el-GR" dirty="0"/>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dirty="0" smtClean="0"/>
              <a:t>Σύμβαση δικαιούχου φορέα &amp; συμμετεχόντων</a:t>
            </a:r>
            <a:endParaRPr lang="el-GR" sz="2800" dirty="0"/>
          </a:p>
        </p:txBody>
      </p:sp>
      <p:sp>
        <p:nvSpPr>
          <p:cNvPr id="3" name="2 - Θέση περιεχομένου"/>
          <p:cNvSpPr>
            <a:spLocks noGrp="1"/>
          </p:cNvSpPr>
          <p:nvPr>
            <p:ph idx="1"/>
          </p:nvPr>
        </p:nvSpPr>
        <p:spPr>
          <a:xfrm>
            <a:off x="457200" y="1857364"/>
            <a:ext cx="8229600" cy="4268799"/>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buNone/>
            </a:pPr>
            <a:r>
              <a:rPr lang="el-GR" b="1" dirty="0" smtClean="0"/>
              <a:t>    ΑΡΘΡΟ 7 – ΤΕΛΙΚΗ ΕΚΘΕΣΗ ΣΥΜΜΕΤΕΧΟΝΤΑ</a:t>
            </a:r>
            <a:endParaRPr lang="el-GR" dirty="0" smtClean="0"/>
          </a:p>
          <a:p>
            <a:pPr algn="just">
              <a:buNone/>
            </a:pPr>
            <a:r>
              <a:rPr lang="el-GR" dirty="0" smtClean="0"/>
              <a:t>    </a:t>
            </a:r>
            <a:r>
              <a:rPr lang="el-GR" sz="3000" dirty="0" smtClean="0"/>
              <a:t>Ο Συμμετέχων συμπληρώνει και υποβάλει Τελική Έκθεση διαδικτυακά </a:t>
            </a:r>
            <a:r>
              <a:rPr lang="el-GR" sz="3000" u="sng" dirty="0" smtClean="0"/>
              <a:t>μετά το τέλος της περιόδου κινητικότητας</a:t>
            </a:r>
            <a:r>
              <a:rPr lang="el-GR" sz="3000" dirty="0" smtClean="0"/>
              <a:t> και σε διάστημα 30 ημερολογιακών ημερών </a:t>
            </a:r>
            <a:r>
              <a:rPr lang="el-GR" sz="3000" u="sng" dirty="0" smtClean="0"/>
              <a:t>από τη στιγμή που θα λάβει αίτημα για τη συμπλήρωση της αυτής</a:t>
            </a:r>
            <a:r>
              <a:rPr lang="el-GR" sz="3000" dirty="0" smtClean="0"/>
              <a:t>. Σε περίπτωση μη συμπλήρωσης και υποβολής της τελικής έκθεσης, ο οργανισμός αποστολής μπορεί να ζητήσει από τους Συμμετέχοντες να επιστρέψουν μέρος ή ολόκληρο το ποσό της επιχορήγησης από την Ε.Ε.</a:t>
            </a:r>
          </a:p>
          <a:p>
            <a:endParaRPr lang="el-GR" dirty="0"/>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dk1"/>
          </a:lnRef>
          <a:fillRef idx="2">
            <a:schemeClr val="dk1"/>
          </a:fillRef>
          <a:effectRef idx="1">
            <a:schemeClr val="dk1"/>
          </a:effectRef>
          <a:fontRef idx="minor">
            <a:schemeClr val="dk1"/>
          </a:fontRef>
        </p:style>
        <p:txBody>
          <a:bodyPr>
            <a:normAutofit fontScale="90000"/>
          </a:bodyPr>
          <a:lstStyle/>
          <a:p>
            <a:r>
              <a:rPr lang="en-US" dirty="0" smtClean="0"/>
              <a:t>KA</a:t>
            </a:r>
            <a:r>
              <a:rPr lang="el-GR" dirty="0" smtClean="0"/>
              <a:t>ΛΗ ΕΠΙΤΥΧΙΑ ΣΤΗΝ ΥΛΟΠΟΙΗΣΗ ΤΩΝ ΣΧΕΔΙΩΝ ΣΑΣ</a:t>
            </a:r>
            <a:endParaRPr lang="el-GR" dirty="0"/>
          </a:p>
        </p:txBody>
      </p:sp>
      <p:pic>
        <p:nvPicPr>
          <p:cNvPr id="1026" name="Picture 2" descr="C:\Users\user\Desktop\k14634044.jpg"/>
          <p:cNvPicPr>
            <a:picLocks noGrp="1" noChangeAspect="1" noChangeArrowheads="1"/>
          </p:cNvPicPr>
          <p:nvPr>
            <p:ph idx="1"/>
          </p:nvPr>
        </p:nvPicPr>
        <p:blipFill>
          <a:blip r:embed="rId4" cstate="print"/>
          <a:srcRect/>
          <a:stretch>
            <a:fillRect/>
          </a:stretch>
        </p:blipFill>
        <p:spPr bwMode="auto">
          <a:xfrm>
            <a:off x="1643042" y="1928802"/>
            <a:ext cx="5715040" cy="2680505"/>
          </a:xfrm>
          <a:prstGeom prst="rect">
            <a:avLst/>
          </a:prstGeom>
          <a:solidFill>
            <a:schemeClr val="tx2">
              <a:lumMod val="40000"/>
              <a:lumOff val="60000"/>
            </a:schemeClr>
          </a:solidFill>
          <a:effectLst>
            <a:innerShdw blurRad="63500" dist="50800" dir="13500000">
              <a:prstClr val="black">
                <a:alpha val="50000"/>
              </a:prstClr>
            </a:innerShdw>
          </a:effectLst>
        </p:spPr>
        <p:style>
          <a:lnRef idx="0">
            <a:scrgbClr r="0" g="0" b="0"/>
          </a:lnRef>
          <a:fillRef idx="1002">
            <a:schemeClr val="dk2"/>
          </a:fillRef>
          <a:effectRef idx="0">
            <a:scrgbClr r="0" g="0" b="0"/>
          </a:effectRef>
          <a:fontRef idx="major"/>
        </p:style>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pPr>
              <a:defRPr/>
            </a:pPr>
            <a:fld id="{1A43EEF7-3249-4873-8D97-B455601EFF58}" type="slidenum">
              <a:rPr lang="el-GR" smtClean="0"/>
              <a:pPr>
                <a:defRPr/>
              </a:pPr>
              <a:t>2</a:t>
            </a:fld>
            <a:endParaRPr lang="el-GR"/>
          </a:p>
        </p:txBody>
      </p:sp>
      <p:sp>
        <p:nvSpPr>
          <p:cNvPr id="6" name="5 - Ορθογώνιο"/>
          <p:cNvSpPr/>
          <p:nvPr/>
        </p:nvSpPr>
        <p:spPr>
          <a:xfrm>
            <a:off x="0" y="1052736"/>
            <a:ext cx="9144000" cy="492443"/>
          </a:xfrm>
          <a:prstGeom prst="rect">
            <a:avLst/>
          </a:prstGeom>
          <a:ln/>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l-GR" sz="2600" dirty="0" smtClean="0">
                <a:solidFill>
                  <a:schemeClr val="bg1"/>
                </a:solidFill>
                <a:latin typeface="+mj-lt"/>
              </a:rPr>
              <a:t>ΣΥΜΒΑΣΗ ΜΕΤΑΞΥ ΔΙΚΑΙΟΥΧΟΥ ΦΟΡΕΑ ΚΑΙ ΣΥΜΜΕΤΕΧΟΝΤΑ/ΩΝ</a:t>
            </a:r>
            <a:endParaRPr lang="el-GR" sz="2600" dirty="0">
              <a:solidFill>
                <a:schemeClr val="bg1"/>
              </a:solidFill>
              <a:latin typeface="+mj-lt"/>
            </a:endParaRPr>
          </a:p>
        </p:txBody>
      </p:sp>
      <p:sp>
        <p:nvSpPr>
          <p:cNvPr id="16386" name="AutoShape 2" descr="data:image/jpeg;base64,/9j/4AAQSkZJRgABAQAAAQABAAD/2wCEAAkGBxQSEhUUEhQVFRUUFRUVFBUUFxQUFBUUFBQWFxUUFBQYHCggGBolHBQUITEiJSkrLi4uFx8zODMsNygtLisBCgoKDg0NFA8QFCwcHBwsLCwsLSwsLCwsLCwvLC8sKywsLCw3LCwsLCwtLCwsKywsLCwsLCssLCwsLCwsLCwsK//AABEIAMEBBgMBIgACEQEDEQH/xAAbAAACAwEBAQAAAAAAAAAAAAAAAQIDBAUGB//EAD8QAAIBAgQDBQUGBAUEAwAAAAECAAMRBBIhMQVBURMiMmFxBlJikZMUQoGhsdIzksHhI3Ki0fAVU4KyY3OD/8QAGAEBAQEBAQAAAAAAAAAAAAAAAAECAwX/xAAgEQEAAgEDBQEAAAAAAAAAAAAAARECAzGBBBITIXFB/9oADAMBAAIRAxEAPwD6m4AkqLax5FEZqAbCaEqoMnTldKqTyg6tygTanc7xgBZXTotfWaDSvAoeqIu28poFASQpiBlUsZMUjNIEcDOcPJrQEsJtIPWAgSFMSQEpOJFryNHFBoGiEz1qpG0hRZidYGpnAlLYsCKtSvKPs45wLzipFcQSY0RYOQNhAlUJtM4zc5M1DLAukCkUIZAJbk84ZBAaASNRgupkamKVBvOXiK7VTYaCQaMTxEbLqZnp0WfVpfhcABNmW0grpYYLJPUtK6uItOVi8dA3V8YJycVjZgr4skysAtC0dSsSYS+nQhFD14wstFESyK80gCCSlFXFqvOZDxVeWvpuIHSEd5zPtpOwJ/2kK1WryHpA6rNaVtiVHOZcGWZe9oZE4QX1MDXUrgC4lFDiAY2lyqtrTI65W2gasUhYaaTMMESNTLzUY7CW0rka/paBVSoqotAZFifD3OpgcOvOBM1gdpX2jchJ0XXYS8wMoVjvJGiOZjZmJ2iOHJ5wGoAjassEwnWTXDiAt9hEwM0KlpzuL8bo4Zb1GA6DmfwgWuhGpM5WKxpJyprOAPbNMQ+UEqv6z1PDKCEXWSxmw2ALasZ0qWHCzRoJTVqyAeoBMOIxcpxVce9+JBy/OcTF4g3IMDTjMbObUqFoZCZop0LQrMlGbkUAXMy4rEqguTOBj+O59F2lHWx/GQpssJyuG8N7UZjrCCn0dq1VhoLesaYeod2/tGOJAmyg/KWl3NrSozrwkXuxvfkTsfKaFoU16SQosTcm35RphVGpMCsYpQdBJpXZthBqiA6yRxQvYCBUzuOU0GlnEp7ZmJ00luGRue0BpTVdbywMDtIPhby2jSCiwgUjEbgDUHbqIxVY306/2/GWiiL3lloGVabHcxnC3GpmmECilhANpeFkrxZoBaOVtWA5yIrAmwgWmOYq1dhsJz8fxcUheobeW5+UDRx/iYo0zY947T5RjMcHqXZTWa/Pb0E9DjqlTGPoCqee87/C+FU6a2dFbztqPQyDz/D+H4PELlZDQq8gdAT8JibG1cA4VyWp8m5r69ROz7Q4OmqdUPhbmp5TwNXjbNmoVjmtorHcjzkH03B8cWqtwRf9ZW+LzZgNyNPO3KfLOB8SelUyX0B7v+We7ogtYwNrVCzX1tzBBChbbEdfSZzQuRfkoB9Zrp0iRqSfUynFYlaYJJtLSjIAJyeKcYVBYbzmY/2g7QlUmPD4N3N2BPSA+zqYnqBOxwv2XUbzdw/hr2FhPR4ThptqZS1OAwKUxYQnSTBAc44RGtilW2VbkyytXYKCovNC4dRbTaWKoECik5ddRlMzpgXv3m0nRjgZ1wovc8pcKY6SURcDeAwI5A1hvMzcST1gbYTBiOIZRopJ6SCYmoxFhYc4HSJlb1gNzK8VRzLpoZl+yC16hgaHxw+7rInGG17bRUqSILgbQqY1AL/l/aBcGLrcaSC0G5mUjH30RZMNUzX5QBsCL3J/OTSmoNwdRHiKJbUG089x/iYwwyL36z+FenxGBr9pPaJaC5U71VvCv9TODwPgT1n7WuSSddZq9n/Zxmbtq+rnXWeprV0pLyEm6TKtsDTVdgD1nmuI8TyXF9pTxz2lGoBnkK+Kes0ENvEOMFgVGx5Ty+KwDF1fznrMBwjm0XGMq5aY3LCKW3A+xZMRS6PoZ9JwWHsonjMbZsVSF9KYu3ynQ4t7TD+FR1ba8o7PFuLpSB1uek8diTVxRN7hZnw2Dr1H74J8+U9rwXhDFbMLdIVwuF8Bp07Ez2GCpUwNth85oo8DGl+W06eHwCrsIGGnihsq/lOlSuy9JatADlLIRhfCM3OKbrxwISLVANzOFiMfiGVgtMrURrECxVlOzox39Jlw3C8TUK1KpC1UbQgnJUT3XTkYHpGxSAAlhY7ecy4zjNOmLk3sQCBqRfmfKZqfAVuSzGxYOFB0R+qnlNP2OimZ2sSwAZmO4Gw/OA6PEczFcpUgX12K9QZbi6HapoSDyPnIHGopyqCSq3sBrl8pH7eSFKr4tunoehgTo4dstmt5xjBIo1lNGpVcn7vNdPmG85XX4fUf72XnudDz9RA2Jiadrgi3I/0kXx4C3A328zK0wKDQnzI0GvWXVOyS17eX4dICoYljYkaH8pdWphxY8o6VZWW6a+kyV8adMoNzoRY3U9T5QND0zoGbT9ZDLSB1t+MpGHdlGY687/qIVOGBhZzf+0C+piaaW89vOQpY65tb0iqLSWwa3kDvp0nO4txgUwKeGXPWfwi1xT+Kp09OcCvi3tN2YNOmpauxsq8gPebykOAez2UmtXOeo2pJl3CODLhwatZs9Vu87tvc9PKcn2g9rgLpS1PlInx3+K8aSiLXE8Dxbj71iQsz/Z6tc5nJAM6OG4elMXNpas2cnDcMeobtO7hOHKgv0mXFccpJoDc9BPP8S47UqjKl1B3PMy+oV0uO+1dOj3VN26CeRpcWd6hqHVj4egmvDcANQ3IuTzno+F+yRFjaS5WnDwXDatRsxY3beev4L7NKLEj8Z3OGcDC8p38PhbQWx4Ph6jlOnTpWli05YBCIgR2koQFCEIBCOKBzqmPtUNMLYhQ12OUNe+i9bW19RMfCsVUaoWJLU6hOXT+GyGxUnmulwec118fRzZCQzBQ+VQajBDs1lB0PWUVOMqMvZrnDLmQgjvgbhFFySNL6AC4gGL4a5LhHbLUGve1RveS/Lyjo8JP32DAizb6+djoJgwXF6lUkgjIxIpnKxNKqujUa4U+tjt+V+lSNVs5IcXNkClQyWFjmDaHUEg63BGkg1rRUFbm7KLAkjMR/WXCmANABz8rzn0OF3B7XKxdRnsLd+1syHdZspjIFDOTYWuxAv5nzlGB+KsARks6ECoL+FTtUX3lmyk7NmRxoRcMt7MD+hmccVolnGueno4yMWVeRNh4Ta4POQxPGLeBc91zoFYXqL7yActbXNhAiOFEEa3yG6OxJa3uOOYml+HU2a55agX8J6jpOXhMfUfK9MtUUgsulgy371NuS1F5HYzo4/AdoUqJo62urXCuvu1AOl9OhgaF7OlzsW11OptLFxCsudLMNfDre3Kc4cGDMWcnQ3QKTZBbvDXcHptOhhsMEva+upv8A0A0EIwrxNnAyrlLaC+6tyBWN8M9RVzE/EPCQR95SOU6YUdJKB5/jH+Emdhnc2Smi+KpUPgC9DzPkDPJ8d4Z9kAr1MS/2t9TTpuwCE+4t+95hgQZ6rjdHFNVvRSnYJanULAtTZv4hFM2GYiwzX0A21M89R9j6mYvUILm57SqxqMD5KNN+c55XM1DpjTkYXiWLxiAVTaxKswuL2PTrNdHB0qO+rfM/KdOnwxaKZWctqSbd0Fibkk7/AKTk46sNkAHp/UzezKvGcXK6ItvX/acDF4qpU3Y+g0E9MMMQSFuoWwJUAu7EX58psTgfaC7andWtZiAbFWHUS3MlQ8Rh8Azcp6PhfACTcieqwHA1W2k7dDBgcpaLcnh/Bgo2nZo4UCaUp2kwsIitOTAjjgIwhHICEUIBCORMB3hFCBx8JwRKbKyswyFimoARHHepedO/eAO2lrARVVwyi+WkVaodSUKCq5AC6nuljbYb77znf9KxNWpiBXNPI9KktIgmpTFam1Q9r2D7eJCVJI7g1MlhvZf/ABC9WoGz0zSrIFOWshG1XMSBY3K5Atrne8g1YbjyWACFSSaYp6KVroL9g52Vj907MNjqLyocdz0kq5Mquch1zNRqXy5aygd2zd1rXsfLWaKfBaIHeUuSiU2NQli60zdC/JmB2Yi/nN6IBewAzG5sLXNrXPU2A+Uo81juOVKIR2DErb7RRIpjKtjd6bA9432UElr2tedfiHC1qsHBs1gpJz6rqbWDCxuZv7MXvYX5Gwv85OBzsDwvIQ7Oz1BmGba6E3FMjXMq8rkka66zQmApAWFNbXJGgNixubX2uZphAAI4oQCSkY4Q7xEwkHMCFV7Tk47F2mzEXnPqYIsdYahwMW7OdIsNwcsdZ6bD8MA5ToUsMBFFuZhuHjcix0voCDbY2POdGlhgP+edzNKpJgSorWnaWBYwI4QgI4QkURGOKAARxSqvikTxuq32uQCfQc4FsLzI2PFrqrsOtsi/zPb8pBK7uCQ1JVG5Ddpb1IsB+cDbK6lZV8RA9TOBxDjVJELCo+JykF0oMpZUN71MialRbzmfEe0tKn2JpUcy16eenUJsjNypZwDZ/UgRY9F9rB8Ks3oNPmY5VwniK4imHXTUqwuGysujLmXQ28oQNEcV4QHHeRjgMxxXheBKEUIDhCEAjijhBFaEIESkOzko4CCxgRiEAjiJ6zC/GaN7K/aEbrSDVmHqKYNvxgb4Tnfbarfw6DDzrOtNfkudvmoh2GIbxVUQdKVO7D/zqEg/yQrozHX4nRQ5WqLm9wHM/wCCLdj8pV/0emf4her17V2ZT60wQn+mbKFBUGVFVQOSgKPkIGUcQZv4dGq3xOBSX8Q5D/6ZJe3Nrmkg5gBqpI/zHKB8jNkUAvIimASbC53Nhc+pkoQON7S8D+1KpVgtWkc1JmGamT7tSmdGQ/Mbicc8Jr1noVBh6eEdGAxJDoyVqWoel2aCzq3IvYiewhFDzK+xydsKxrVSyuXpkZVdARYUg4H8IDZLW63nZwvCaNMsUpqucksB4SSbk5dhc72E2xXigKLaDQdBCEIFd4XkZIQHHFCBIRyN4AwJQkbwgSvCK0cIISFSqq+IgepAlH29T4Qz/wCVSR/MdPzga4TJ2tU7Iq+btc/yr/vD7M7eOq3pTAQfPVvzgaqjhRdiAOpIA+ZmQ8TpnwZqn/1qzj+cDKPxMlT4dSBvkDH3nu7fzNczVCsf2is3hpBR1quL/wAtMNf5iL7LVbx1ivlRRU/Al8x+VpthAxDhFH7ydod71i1ax8u0Jt+E2qLCw0HQaCEIDhFeEBwivC8BxQvFeA7wihAIQvETAcJG8LwJQkIQIXheQheBMGO8ztilHP5ayJxXRSfXSBqEkJiao/NlQfMzLicVSQhalQszeFQfFboBA6dTEKu7CV/bL+FWb8LD5mcirxmktMvTUHKbNm0KnzvrOK/FsRiTmolqdSibmmLFKyHo3XSB7EvVPJUHmbn8plxGJpqwSrX7zbICFJ9ANZzTRrVCxAZqVVcr0qhysjW3UiLBezjWpNWe9Wi3+HUUd7J7jk+LTSBdh+NYbOwRC2Ryjva+UjctfW3nPQowIBBB6WmB+EUWLMUF3IzkaZgPetvNqiwsNgNAOVtrQJXheImEIlCRheBKEjmheBKK8iTCBK8d5GEKd4xIwvAcIrwHOA/xEUd/l/SRvAcULxQC8cV4rwHCK8IFN4NrvM1TFBfFmF9ro4/USP25Op/lb/aYnUwianKC3M4wKlNgyWCbWtrf/n6ecxri6tS9MAioozI+uX0Os9EXVh4WIP8A8dQj/wBfOOmANkcf/nU/bNjzdTDVjepUUuHXK1O+gPvLDgfCHYBawP8AhNmovfvAe6f0np+1+F/p1PX3ZLtfhf6dT9vnAqXh1MMzZRmYAN526zRSoqvhAHpIdr8L/Tqdbe7H2vwv9Op+2BdeO8o7X4X+nU/bDtfhf6dTrb3YF4aPNM3a/C/06n7fKPtvhf6dT192EX3heUdr8L/Tqftj7Xyf6dT9vlAuzQvKO18n+nU6X92Ptfhf6dT9vnAuBheU9t8L/Tqfth23k/06nr7sC+8Lyjtvhf6dT9vnH23wv9Op1t7sKuvC8p7cdH/kqft8pEYkEkANcbjI9xpfXu6RcDReF5R23wv9Op1t7sO2+F/p1P2+UC+8M0o7b4X+nU9fdga3wv8ATqenuwLi8V5T2vwv9Op+3yi7X4X+nU6X92BfeF5T2vwv9Op+3zi7X4X+nU/bAuvC8p7X4X+nU6X92Ltfhf6dT9sC68cp7T4X+nU/bCBH2lp5qlBb2zMwv6lJy6tBSjEDLZcwN290tYksc21tl122M73HeFGuFKtlZL2vsb25jUeGcZeCYmoxFQhRfVtO952XxHzM8PqtHOdbOfH3d208VwxMe2+lUPZ0AKq02an3QzWJIy7Js/TXbNeaglfnXS3KwW+i63NtdSNgNOkWJ4MjIiMpqBEyeNkBF1OoBsdVB12tM59n6Wa/YffNT+IQM5O+X+k9fSxnHDGJ/IhtOp26gA16YubC5UE6aZbqde63XnvL2o1rkpWGpWwNiBZAG5E7i9vM6zKvAKX/AGLc9Kh6NyB+JvnJ0eB0lZWWjlZL5SKh0zXzfjrNjo4QlQc9QNqSp7oIXYA2AHIzSDOEvAaVhehsCoBqE6EW69P0E6dEMihVp2VQABm2sNoGuEoFV/c/1CAqv/2/9QgXwldJ2N8y26a3vLIBCEIBCEIBCEIBCEIARObieFqO9Tuh27rMBlJ1AUGw66TpQmM9PHOKmBThKeVdzrrZuWg0/L9ZdCE1EVFAifY23tpHE40Nuko5HDqlc5swa+VbdoFVc19bZddr/lNObEe7T+bTNw7C11zZiQcqgFnNTvA6mxvymvs61/GltPum9ra8972nDpr8cXfO6Q0YYvbvgA3+7taWzIadW+jqRruuo10GnlBqdXk6j/xuPCOW+9+f9u6tcJi7OvY99L62sp06c5LJW99N/dO2nn6/OBrhIUgbDMQTzIFvyhAnCEIBCEIBCEIBCEIBCEIBCEIBCEIBCEIBCEIBCEIBCEIBCEIBCEIBCEIBCEIBCEIBCEI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6388" name="AutoShape 4" descr="data:image/jpeg;base64,/9j/4AAQSkZJRgABAQAAAQABAAD/2wCEAAkGBxQSEhUUEhQVFRUUFRUVFBUUFxQUFBUUFBQWFxUUFBQYHCggGBolHBQUITEiJSkrLi4uFx8zODMsNygtLisBCgoKDg0NFA8QFCwcHBwsLCwsLSwsLCwsLCwvLC8sKywsLCw3LCwsLCwtLCwsKywsLCwsLCssLCwsLCwsLCwsK//AABEIAMEBBgMBIgACEQEDEQH/xAAbAAACAwEBAQAAAAAAAAAAAAAAAQIDBAUGB//EAD8QAAIBAgQDBQUGBAUEAwAAAAECAAMRBBIhMQVBURMiMmFxBlJikZMUQoGhsdIzksHhI3Ki0fAVU4KyY3OD/8QAGAEBAQEBAQAAAAAAAAAAAAAAAAECAwX/xAAgEQEAAgEDBQEAAAAAAAAAAAAAARECAzGBBBITIXFB/9oADAMBAAIRAxEAPwD6m4AkqLax5FEZqAbCaEqoMnTldKqTyg6tygTanc7xgBZXTotfWaDSvAoeqIu28poFASQpiBlUsZMUjNIEcDOcPJrQEsJtIPWAgSFMSQEpOJFryNHFBoGiEz1qpG0hRZidYGpnAlLYsCKtSvKPs45wLzipFcQSY0RYOQNhAlUJtM4zc5M1DLAukCkUIZAJbk84ZBAaASNRgupkamKVBvOXiK7VTYaCQaMTxEbLqZnp0WfVpfhcABNmW0grpYYLJPUtK6uItOVi8dA3V8YJycVjZgr4skysAtC0dSsSYS+nQhFD14wstFESyK80gCCSlFXFqvOZDxVeWvpuIHSEd5zPtpOwJ/2kK1WryHpA6rNaVtiVHOZcGWZe9oZE4QX1MDXUrgC4lFDiAY2lyqtrTI65W2gasUhYaaTMMESNTLzUY7CW0rka/paBVSoqotAZFifD3OpgcOvOBM1gdpX2jchJ0XXYS8wMoVjvJGiOZjZmJ2iOHJ5wGoAjassEwnWTXDiAt9hEwM0KlpzuL8bo4Zb1GA6DmfwgWuhGpM5WKxpJyprOAPbNMQ+UEqv6z1PDKCEXWSxmw2ALasZ0qWHCzRoJTVqyAeoBMOIxcpxVce9+JBy/OcTF4g3IMDTjMbObUqFoZCZop0LQrMlGbkUAXMy4rEqguTOBj+O59F2lHWx/GQpssJyuG8N7UZjrCCn0dq1VhoLesaYeod2/tGOJAmyg/KWl3NrSozrwkXuxvfkTsfKaFoU16SQosTcm35RphVGpMCsYpQdBJpXZthBqiA6yRxQvYCBUzuOU0GlnEp7ZmJ00luGRue0BpTVdbywMDtIPhby2jSCiwgUjEbgDUHbqIxVY306/2/GWiiL3lloGVabHcxnC3GpmmECilhANpeFkrxZoBaOVtWA5yIrAmwgWmOYq1dhsJz8fxcUheobeW5+UDRx/iYo0zY947T5RjMcHqXZTWa/Pb0E9DjqlTGPoCqee87/C+FU6a2dFbztqPQyDz/D+H4PELlZDQq8gdAT8JibG1cA4VyWp8m5r69ROz7Q4OmqdUPhbmp5TwNXjbNmoVjmtorHcjzkH03B8cWqtwRf9ZW+LzZgNyNPO3KfLOB8SelUyX0B7v+We7ogtYwNrVCzX1tzBBChbbEdfSZzQuRfkoB9Zrp0iRqSfUynFYlaYJJtLSjIAJyeKcYVBYbzmY/2g7QlUmPD4N3N2BPSA+zqYnqBOxwv2XUbzdw/hr2FhPR4ThptqZS1OAwKUxYQnSTBAc44RGtilW2VbkyytXYKCovNC4dRbTaWKoECik5ddRlMzpgXv3m0nRjgZ1wovc8pcKY6SURcDeAwI5A1hvMzcST1gbYTBiOIZRopJ6SCYmoxFhYc4HSJlb1gNzK8VRzLpoZl+yC16hgaHxw+7rInGG17bRUqSILgbQqY1AL/l/aBcGLrcaSC0G5mUjH30RZMNUzX5QBsCL3J/OTSmoNwdRHiKJbUG089x/iYwwyL36z+FenxGBr9pPaJaC5U71VvCv9TODwPgT1n7WuSSddZq9n/Zxmbtq+rnXWeprV0pLyEm6TKtsDTVdgD1nmuI8TyXF9pTxz2lGoBnkK+Kes0ENvEOMFgVGx5Ty+KwDF1fznrMBwjm0XGMq5aY3LCKW3A+xZMRS6PoZ9JwWHsonjMbZsVSF9KYu3ynQ4t7TD+FR1ba8o7PFuLpSB1uek8diTVxRN7hZnw2Dr1H74J8+U9rwXhDFbMLdIVwuF8Bp07Ez2GCpUwNth85oo8DGl+W06eHwCrsIGGnihsq/lOlSuy9JatADlLIRhfCM3OKbrxwISLVANzOFiMfiGVgtMrURrECxVlOzox39Jlw3C8TUK1KpC1UbQgnJUT3XTkYHpGxSAAlhY7ecy4zjNOmLk3sQCBqRfmfKZqfAVuSzGxYOFB0R+qnlNP2OimZ2sSwAZmO4Gw/OA6PEczFcpUgX12K9QZbi6HapoSDyPnIHGopyqCSq3sBrl8pH7eSFKr4tunoehgTo4dstmt5xjBIo1lNGpVcn7vNdPmG85XX4fUf72XnudDz9RA2Jiadrgi3I/0kXx4C3A328zK0wKDQnzI0GvWXVOyS17eX4dICoYljYkaH8pdWphxY8o6VZWW6a+kyV8adMoNzoRY3U9T5QND0zoGbT9ZDLSB1t+MpGHdlGY687/qIVOGBhZzf+0C+piaaW89vOQpY65tb0iqLSWwa3kDvp0nO4txgUwKeGXPWfwi1xT+Kp09OcCvi3tN2YNOmpauxsq8gPebykOAez2UmtXOeo2pJl3CODLhwatZs9Vu87tvc9PKcn2g9rgLpS1PlInx3+K8aSiLXE8Dxbj71iQsz/Z6tc5nJAM6OG4elMXNpas2cnDcMeobtO7hOHKgv0mXFccpJoDc9BPP8S47UqjKl1B3PMy+oV0uO+1dOj3VN26CeRpcWd6hqHVj4egmvDcANQ3IuTzno+F+yRFjaS5WnDwXDatRsxY3beev4L7NKLEj8Z3OGcDC8p38PhbQWx4Ph6jlOnTpWli05YBCIgR2koQFCEIBCOKBzqmPtUNMLYhQ12OUNe+i9bW19RMfCsVUaoWJLU6hOXT+GyGxUnmulwec118fRzZCQzBQ+VQajBDs1lB0PWUVOMqMvZrnDLmQgjvgbhFFySNL6AC4gGL4a5LhHbLUGve1RveS/Lyjo8JP32DAizb6+djoJgwXF6lUkgjIxIpnKxNKqujUa4U+tjt+V+lSNVs5IcXNkClQyWFjmDaHUEg63BGkg1rRUFbm7KLAkjMR/WXCmANABz8rzn0OF3B7XKxdRnsLd+1syHdZspjIFDOTYWuxAv5nzlGB+KsARks6ECoL+FTtUX3lmyk7NmRxoRcMt7MD+hmccVolnGueno4yMWVeRNh4Ta4POQxPGLeBc91zoFYXqL7yActbXNhAiOFEEa3yG6OxJa3uOOYml+HU2a55agX8J6jpOXhMfUfK9MtUUgsulgy371NuS1F5HYzo4/AdoUqJo62urXCuvu1AOl9OhgaF7OlzsW11OptLFxCsudLMNfDre3Kc4cGDMWcnQ3QKTZBbvDXcHptOhhsMEva+upv8A0A0EIwrxNnAyrlLaC+6tyBWN8M9RVzE/EPCQR95SOU6YUdJKB5/jH+Emdhnc2Smi+KpUPgC9DzPkDPJ8d4Z9kAr1MS/2t9TTpuwCE+4t+95hgQZ6rjdHFNVvRSnYJanULAtTZv4hFM2GYiwzX0A21M89R9j6mYvUILm57SqxqMD5KNN+c55XM1DpjTkYXiWLxiAVTaxKswuL2PTrNdHB0qO+rfM/KdOnwxaKZWctqSbd0Fibkk7/AKTk46sNkAHp/UzezKvGcXK6ItvX/acDF4qpU3Y+g0E9MMMQSFuoWwJUAu7EX58psTgfaC7andWtZiAbFWHUS3MlQ8Rh8Azcp6PhfACTcieqwHA1W2k7dDBgcpaLcnh/Bgo2nZo4UCaUp2kwsIitOTAjjgIwhHICEUIBCORMB3hFCBx8JwRKbKyswyFimoARHHepedO/eAO2lrARVVwyi+WkVaodSUKCq5AC6nuljbYb77znf9KxNWpiBXNPI9KktIgmpTFam1Q9r2D7eJCVJI7g1MlhvZf/ABC9WoGz0zSrIFOWshG1XMSBY3K5Atrne8g1YbjyWACFSSaYp6KVroL9g52Vj907MNjqLyocdz0kq5Mquch1zNRqXy5aygd2zd1rXsfLWaKfBaIHeUuSiU2NQli60zdC/JmB2Yi/nN6IBewAzG5sLXNrXPU2A+Uo81juOVKIR2DErb7RRIpjKtjd6bA9432UElr2tedfiHC1qsHBs1gpJz6rqbWDCxuZv7MXvYX5Gwv85OBzsDwvIQ7Oz1BmGba6E3FMjXMq8rkka66zQmApAWFNbXJGgNixubX2uZphAAI4oQCSkY4Q7xEwkHMCFV7Tk47F2mzEXnPqYIsdYahwMW7OdIsNwcsdZ6bD8MA5ToUsMBFFuZhuHjcix0voCDbY2POdGlhgP+edzNKpJgSorWnaWBYwI4QgI4QkURGOKAARxSqvikTxuq32uQCfQc4FsLzI2PFrqrsOtsi/zPb8pBK7uCQ1JVG5Ddpb1IsB+cDbK6lZV8RA9TOBxDjVJELCo+JykF0oMpZUN71MialRbzmfEe0tKn2JpUcy16eenUJsjNypZwDZ/UgRY9F9rB8Ks3oNPmY5VwniK4imHXTUqwuGysujLmXQ28oQNEcV4QHHeRjgMxxXheBKEUIDhCEAjijhBFaEIESkOzko4CCxgRiEAjiJ6zC/GaN7K/aEbrSDVmHqKYNvxgb4Tnfbarfw6DDzrOtNfkudvmoh2GIbxVUQdKVO7D/zqEg/yQrozHX4nRQ5WqLm9wHM/wCCLdj8pV/0emf4her17V2ZT60wQn+mbKFBUGVFVQOSgKPkIGUcQZv4dGq3xOBSX8Q5D/6ZJe3Nrmkg5gBqpI/zHKB8jNkUAvIimASbC53Nhc+pkoQON7S8D+1KpVgtWkc1JmGamT7tSmdGQ/Mbicc8Jr1noVBh6eEdGAxJDoyVqWoel2aCzq3IvYiewhFDzK+xydsKxrVSyuXpkZVdARYUg4H8IDZLW63nZwvCaNMsUpqucksB4SSbk5dhc72E2xXigKLaDQdBCEIFd4XkZIQHHFCBIRyN4AwJQkbwgSvCK0cIISFSqq+IgepAlH29T4Qz/wCVSR/MdPzga4TJ2tU7Iq+btc/yr/vD7M7eOq3pTAQfPVvzgaqjhRdiAOpIA+ZmQ8TpnwZqn/1qzj+cDKPxMlT4dSBvkDH3nu7fzNczVCsf2is3hpBR1quL/wAtMNf5iL7LVbx1ivlRRU/Al8x+VpthAxDhFH7ydod71i1ax8u0Jt+E2qLCw0HQaCEIDhFeEBwivC8BxQvFeA7wihAIQvETAcJG8LwJQkIQIXheQheBMGO8ztilHP5ayJxXRSfXSBqEkJiao/NlQfMzLicVSQhalQszeFQfFboBA6dTEKu7CV/bL+FWb8LD5mcirxmktMvTUHKbNm0KnzvrOK/FsRiTmolqdSibmmLFKyHo3XSB7EvVPJUHmbn8plxGJpqwSrX7zbICFJ9ANZzTRrVCxAZqVVcr0qhysjW3UiLBezjWpNWe9Wi3+HUUd7J7jk+LTSBdh+NYbOwRC2Ryjva+UjctfW3nPQowIBBB6WmB+EUWLMUF3IzkaZgPetvNqiwsNgNAOVtrQJXheImEIlCRheBKEjmheBKK8iTCBK8d5GEKd4xIwvAcIrwHOA/xEUd/l/SRvAcULxQC8cV4rwHCK8IFN4NrvM1TFBfFmF9ro4/USP25Op/lb/aYnUwianKC3M4wKlNgyWCbWtrf/n6ecxri6tS9MAioozI+uX0Os9EXVh4WIP8A8dQj/wBfOOmANkcf/nU/bNjzdTDVjepUUuHXK1O+gPvLDgfCHYBawP8AhNmovfvAe6f0np+1+F/p1PX3ZLtfhf6dT9vnAqXh1MMzZRmYAN526zRSoqvhAHpIdr8L/Tqdbe7H2vwv9Op+2BdeO8o7X4X+nU/bDtfhf6dTrb3YF4aPNM3a/C/06n7fKPtvhf6dT192EX3heUdr8L/Tqftj7Xyf6dT9vlAuzQvKO18n+nU6X92Ptfhf6dT9vnAuBheU9t8L/Tqfth23k/06nr7sC+8Lyjtvhf6dT9vnH23wv9Op1t7sKuvC8p7cdH/kqft8pEYkEkANcbjI9xpfXu6RcDReF5R23wv9Op1t7sO2+F/p1P2+UC+8M0o7b4X+nU9fdga3wv8ATqenuwLi8V5T2vwv9Op+3yi7X4X+nU6X92BfeF5T2vwv9Op+3zi7X4X+nU/bAuvC8p7X4X+nU6X92Ltfhf6dT9sC68cp7T4X+nU/bCBH2lp5qlBb2zMwv6lJy6tBSjEDLZcwN290tYksc21tl122M73HeFGuFKtlZL2vsb25jUeGcZeCYmoxFQhRfVtO952XxHzM8PqtHOdbOfH3d208VwxMe2+lUPZ0AKq02an3QzWJIy7Js/TXbNeaglfnXS3KwW+i63NtdSNgNOkWJ4MjIiMpqBEyeNkBF1OoBsdVB12tM59n6Wa/YffNT+IQM5O+X+k9fSxnHDGJ/IhtOp26gA16YubC5UE6aZbqde63XnvL2o1rkpWGpWwNiBZAG5E7i9vM6zKvAKX/AGLc9Kh6NyB+JvnJ0eB0lZWWjlZL5SKh0zXzfjrNjo4QlQc9QNqSp7oIXYA2AHIzSDOEvAaVhehsCoBqE6EW69P0E6dEMihVp2VQABm2sNoGuEoFV/c/1CAqv/2/9QgXwldJ2N8y26a3vLIBCEIBCEIBCEIBCEIARObieFqO9Tuh27rMBlJ1AUGw66TpQmM9PHOKmBThKeVdzrrZuWg0/L9ZdCE1EVFAifY23tpHE40Nuko5HDqlc5swa+VbdoFVc19bZddr/lNObEe7T+bTNw7C11zZiQcqgFnNTvA6mxvymvs61/GltPum9ra8972nDpr8cXfO6Q0YYvbvgA3+7taWzIadW+jqRruuo10GnlBqdXk6j/xuPCOW+9+f9u6tcJi7OvY99L62sp06c5LJW99N/dO2nn6/OBrhIUgbDMQTzIFvyhAnCEIBCEIBCEIBCEIBCEIBCEIBCEIBCEIBCEIBCEIBCEIBCEIBCEIBCEIBCEIBCEIBCEI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6389" name="Picture 5" descr="C:\Users\tdimit\Desktop\αρχείο λήψης.jpg"/>
          <p:cNvPicPr>
            <a:picLocks noChangeAspect="1" noChangeArrowheads="1"/>
          </p:cNvPicPr>
          <p:nvPr/>
        </p:nvPicPr>
        <p:blipFill>
          <a:blip r:embed="rId4" cstate="print"/>
          <a:srcRect/>
          <a:stretch>
            <a:fillRect/>
          </a:stretch>
        </p:blipFill>
        <p:spPr bwMode="auto">
          <a:xfrm>
            <a:off x="1142976" y="2143116"/>
            <a:ext cx="7143800" cy="3643338"/>
          </a:xfrm>
          <a:prstGeom prst="rect">
            <a:avLst/>
          </a:prstGeom>
          <a:noFill/>
        </p:spPr>
      </p:pic>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13314" name="5 - Θέση αριθμού διαφάνειας"/>
          <p:cNvSpPr>
            <a:spLocks noGrp="1"/>
          </p:cNvSpPr>
          <p:nvPr>
            <p:ph type="sldNum" sz="quarter" idx="12"/>
          </p:nvPr>
        </p:nvSpPr>
        <p:spPr/>
        <p:txBody>
          <a:bodyPr/>
          <a:lstStyle/>
          <a:p>
            <a:pPr>
              <a:defRPr/>
            </a:pPr>
            <a:fld id="{C813F3CC-FC07-484F-B4EC-C166F4A75B97}" type="slidenum">
              <a:rPr lang="el-GR"/>
              <a:pPr>
                <a:defRPr/>
              </a:pPr>
              <a:t>3</a:t>
            </a:fld>
            <a:endParaRPr lang="el-GR"/>
          </a:p>
        </p:txBody>
      </p:sp>
      <p:sp>
        <p:nvSpPr>
          <p:cNvPr id="7" name="6 - Ορθογώνιο"/>
          <p:cNvSpPr/>
          <p:nvPr/>
        </p:nvSpPr>
        <p:spPr>
          <a:xfrm>
            <a:off x="0" y="571480"/>
            <a:ext cx="9144000" cy="89255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el-GR" sz="2600" dirty="0" smtClean="0">
                <a:latin typeface="+mj-lt"/>
              </a:rPr>
              <a:t>Σύμβαση δικαιούχου – συμμετέχοντα/Δικαιολογητικό </a:t>
            </a:r>
            <a:r>
              <a:rPr lang="el-GR" sz="2600" dirty="0">
                <a:latin typeface="+mj-lt"/>
              </a:rPr>
              <a:t>για την εκταμίευση της </a:t>
            </a:r>
            <a:r>
              <a:rPr lang="el-GR" sz="2600" dirty="0" smtClean="0">
                <a:latin typeface="+mj-lt"/>
              </a:rPr>
              <a:t>προκαταβολής</a:t>
            </a:r>
            <a:endParaRPr lang="el-GR" sz="2600" dirty="0">
              <a:latin typeface="+mj-lt"/>
            </a:endParaRPr>
          </a:p>
        </p:txBody>
      </p:sp>
      <p:graphicFrame>
        <p:nvGraphicFramePr>
          <p:cNvPr id="9" name="8 - Διάγραμμα"/>
          <p:cNvGraphicFramePr/>
          <p:nvPr/>
        </p:nvGraphicFramePr>
        <p:xfrm>
          <a:off x="0" y="1500174"/>
          <a:ext cx="9144000" cy="53578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lt1" tx1="dk1" bg2="lt2" tx2="dk2" accent1="accent1" accent2="accent2" accent3="accent3" accent4="accent4" accent5="accent5" accent6="accent6" hlink="hlink" folHlink="folHlink"/>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000" fill="hold"/>
                                        <p:tgtEl>
                                          <p:spTgt spid="9"/>
                                        </p:tgtEl>
                                        <p:attrNameLst>
                                          <p:attrName>ppt_w</p:attrName>
                                        </p:attrNameLst>
                                      </p:cBhvr>
                                      <p:tavLst>
                                        <p:tav tm="0">
                                          <p:val>
                                            <p:fltVal val="0"/>
                                          </p:val>
                                        </p:tav>
                                        <p:tav tm="100000">
                                          <p:val>
                                            <p:strVal val="#ppt_w"/>
                                          </p:val>
                                        </p:tav>
                                      </p:tavLst>
                                    </p:anim>
                                    <p:anim calcmode="lin" valueType="num">
                                      <p:cBhvr>
                                        <p:cTn id="8" dur="2000" fill="hold"/>
                                        <p:tgtEl>
                                          <p:spTgt spid="9"/>
                                        </p:tgtEl>
                                        <p:attrNameLst>
                                          <p:attrName>ppt_h</p:attrName>
                                        </p:attrNameLst>
                                      </p:cBhvr>
                                      <p:tavLst>
                                        <p:tav tm="0">
                                          <p:val>
                                            <p:fltVal val="0"/>
                                          </p:val>
                                        </p:tav>
                                        <p:tav tm="100000">
                                          <p:val>
                                            <p:strVal val="#ppt_h"/>
                                          </p:val>
                                        </p:tav>
                                      </p:tavLst>
                                    </p:anim>
                                    <p:animEffect transition="in" filter="fade">
                                      <p:cBhvr>
                                        <p:cTn id="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5 - Θέση αριθμού διαφάνειας"/>
          <p:cNvSpPr>
            <a:spLocks noGrp="1"/>
          </p:cNvSpPr>
          <p:nvPr>
            <p:ph type="sldNum" sz="quarter" idx="12"/>
          </p:nvPr>
        </p:nvSpPr>
        <p:spPr/>
        <p:txBody>
          <a:bodyPr/>
          <a:lstStyle/>
          <a:p>
            <a:pPr>
              <a:defRPr/>
            </a:pPr>
            <a:fld id="{3AE58795-AAB8-40DB-BE96-242F68A4F319}" type="slidenum">
              <a:rPr lang="el-GR"/>
              <a:pPr>
                <a:defRPr/>
              </a:pPr>
              <a:t>4</a:t>
            </a:fld>
            <a:endParaRPr lang="el-GR"/>
          </a:p>
        </p:txBody>
      </p:sp>
      <p:sp>
        <p:nvSpPr>
          <p:cNvPr id="5" name="4 - Ορθογώνιο"/>
          <p:cNvSpPr/>
          <p:nvPr/>
        </p:nvSpPr>
        <p:spPr>
          <a:xfrm>
            <a:off x="1619250" y="5842000"/>
            <a:ext cx="6481763" cy="585788"/>
          </a:xfrm>
          <a:prstGeom prst="rect">
            <a:avLst/>
          </a:prstGeom>
        </p:spPr>
        <p:txBody>
          <a:bodyPr>
            <a:spAutoFit/>
          </a:bodyPr>
          <a:lstStyle/>
          <a:p>
            <a:pPr algn="ctr">
              <a:buFont typeface="Wingdings" pitchFamily="2" charset="2"/>
              <a:buNone/>
              <a:defRPr/>
            </a:pPr>
            <a:r>
              <a:rPr lang="el-GR" sz="1600" b="1" dirty="0">
                <a:solidFill>
                  <a:schemeClr val="accent6">
                    <a:lumMod val="75000"/>
                  </a:schemeClr>
                </a:solidFill>
                <a:latin typeface="+mj-lt"/>
                <a:cs typeface="Tahoma" pitchFamily="34" charset="0"/>
              </a:rPr>
              <a:t>Οι συμμετέχοντες να διαβάζουν προσεκτικά τη σύμβαση πριν υπογράψουν</a:t>
            </a:r>
            <a:r>
              <a:rPr lang="en-US" sz="1600" b="1" dirty="0">
                <a:solidFill>
                  <a:schemeClr val="accent6">
                    <a:lumMod val="75000"/>
                  </a:schemeClr>
                </a:solidFill>
                <a:latin typeface="+mj-lt"/>
                <a:cs typeface="Tahoma" pitchFamily="34" charset="0"/>
              </a:rPr>
              <a:t>!!!</a:t>
            </a:r>
            <a:endParaRPr lang="el-GR" sz="1600" b="1" dirty="0">
              <a:solidFill>
                <a:schemeClr val="accent6">
                  <a:lumMod val="75000"/>
                </a:schemeClr>
              </a:solidFill>
              <a:latin typeface="+mj-lt"/>
              <a:cs typeface="Tahoma" pitchFamily="34" charset="0"/>
            </a:endParaRPr>
          </a:p>
        </p:txBody>
      </p:sp>
      <p:sp>
        <p:nvSpPr>
          <p:cNvPr id="6" name="5 - Ορθογώνιο"/>
          <p:cNvSpPr/>
          <p:nvPr/>
        </p:nvSpPr>
        <p:spPr>
          <a:xfrm>
            <a:off x="0" y="980728"/>
            <a:ext cx="9144000" cy="492443"/>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l-GR" sz="2600" b="1" dirty="0">
                <a:solidFill>
                  <a:schemeClr val="bg1"/>
                </a:solidFill>
                <a:latin typeface="+mj-lt"/>
              </a:rPr>
              <a:t>Σύμβαση δικαιούχου φορέα </a:t>
            </a:r>
            <a:r>
              <a:rPr lang="en-US" sz="2600" b="1" dirty="0">
                <a:solidFill>
                  <a:schemeClr val="bg1"/>
                </a:solidFill>
                <a:latin typeface="+mj-lt"/>
              </a:rPr>
              <a:t>&amp; </a:t>
            </a:r>
            <a:r>
              <a:rPr lang="el-GR" sz="2600" b="1" dirty="0">
                <a:solidFill>
                  <a:schemeClr val="bg1"/>
                </a:solidFill>
                <a:latin typeface="+mj-lt"/>
              </a:rPr>
              <a:t>συμμετεχόντων</a:t>
            </a:r>
          </a:p>
        </p:txBody>
      </p:sp>
      <p:graphicFrame>
        <p:nvGraphicFramePr>
          <p:cNvPr id="8" name="7 - Διάγραμμα"/>
          <p:cNvGraphicFramePr/>
          <p:nvPr/>
        </p:nvGraphicFramePr>
        <p:xfrm>
          <a:off x="0" y="1556792"/>
          <a:ext cx="9144000" cy="39042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20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14338" name="5 - Θέση αριθμού διαφάνειας"/>
          <p:cNvSpPr>
            <a:spLocks noGrp="1"/>
          </p:cNvSpPr>
          <p:nvPr>
            <p:ph type="sldNum" sz="quarter" idx="12"/>
          </p:nvPr>
        </p:nvSpPr>
        <p:spPr/>
        <p:txBody>
          <a:bodyPr/>
          <a:lstStyle/>
          <a:p>
            <a:pPr>
              <a:defRPr/>
            </a:pPr>
            <a:fld id="{93F51393-414F-43E8-B915-40FD384F9BA9}" type="slidenum">
              <a:rPr lang="el-GR"/>
              <a:pPr>
                <a:defRPr/>
              </a:pPr>
              <a:t>5</a:t>
            </a:fld>
            <a:endParaRPr lang="el-GR"/>
          </a:p>
        </p:txBody>
      </p:sp>
      <p:sp>
        <p:nvSpPr>
          <p:cNvPr id="5" name="4 - Ορθογώνιο"/>
          <p:cNvSpPr/>
          <p:nvPr/>
        </p:nvSpPr>
        <p:spPr>
          <a:xfrm>
            <a:off x="0" y="1052736"/>
            <a:ext cx="9144000" cy="492443"/>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l-GR" sz="2600" b="1" dirty="0">
                <a:latin typeface="+mj-lt"/>
              </a:rPr>
              <a:t>Δικαιολογητικά για την εκταμίευση της προκαταβολής (5)</a:t>
            </a:r>
          </a:p>
        </p:txBody>
      </p:sp>
      <p:sp>
        <p:nvSpPr>
          <p:cNvPr id="6" name="5 - Ορθογώνιο"/>
          <p:cNvSpPr/>
          <p:nvPr/>
        </p:nvSpPr>
        <p:spPr>
          <a:xfrm>
            <a:off x="0" y="5000636"/>
            <a:ext cx="9144000" cy="83099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a:buFont typeface="Wingdings" pitchFamily="2" charset="2"/>
              <a:buNone/>
              <a:defRPr/>
            </a:pPr>
            <a:r>
              <a:rPr lang="el-GR" sz="1600" dirty="0">
                <a:solidFill>
                  <a:schemeClr val="accent4">
                    <a:lumMod val="50000"/>
                  </a:schemeClr>
                </a:solidFill>
                <a:latin typeface="+mj-lt"/>
              </a:rPr>
              <a:t>Τ’ ανωτέρω είναι συμπληρωμένα στην αγγλική γλώσσα και φέρουν υπογραφή του φορέα αποστολής, του φορέα υποδοχής/κατάρτισης και του </a:t>
            </a:r>
            <a:r>
              <a:rPr lang="el-GR" sz="1600" dirty="0" smtClean="0">
                <a:solidFill>
                  <a:schemeClr val="accent4">
                    <a:lumMod val="50000"/>
                  </a:schemeClr>
                </a:solidFill>
                <a:latin typeface="+mj-lt"/>
              </a:rPr>
              <a:t>συμμετέχοντα</a:t>
            </a:r>
            <a:r>
              <a:rPr lang="en-US" sz="1600" dirty="0" smtClean="0">
                <a:solidFill>
                  <a:schemeClr val="accent4">
                    <a:lumMod val="50000"/>
                  </a:schemeClr>
                </a:solidFill>
                <a:latin typeface="+mj-lt"/>
              </a:rPr>
              <a:t> ( H </a:t>
            </a:r>
            <a:r>
              <a:rPr lang="el-GR" sz="1600" dirty="0" smtClean="0">
                <a:solidFill>
                  <a:schemeClr val="accent4">
                    <a:lumMod val="50000"/>
                  </a:schemeClr>
                </a:solidFill>
                <a:latin typeface="+mj-lt"/>
              </a:rPr>
              <a:t>ΕΜΣ/ΙΚΥ κάνει αποδεκτά τα συγκεκριμένα παραρτήματα σε </a:t>
            </a:r>
            <a:r>
              <a:rPr lang="el-GR" sz="1600" dirty="0" err="1" smtClean="0">
                <a:solidFill>
                  <a:schemeClr val="accent4">
                    <a:lumMod val="50000"/>
                  </a:schemeClr>
                </a:solidFill>
                <a:latin typeface="+mj-lt"/>
              </a:rPr>
              <a:t>σκαναρισμένη</a:t>
            </a:r>
            <a:r>
              <a:rPr lang="el-GR" sz="1600" dirty="0" smtClean="0">
                <a:solidFill>
                  <a:schemeClr val="accent4">
                    <a:lumMod val="50000"/>
                  </a:schemeClr>
                </a:solidFill>
                <a:latin typeface="+mj-lt"/>
              </a:rPr>
              <a:t> μορφή)</a:t>
            </a:r>
            <a:endParaRPr lang="el-GR" sz="1600" dirty="0">
              <a:solidFill>
                <a:schemeClr val="accent4">
                  <a:lumMod val="50000"/>
                </a:schemeClr>
              </a:solidFill>
              <a:latin typeface="+mj-lt"/>
            </a:endParaRPr>
          </a:p>
        </p:txBody>
      </p:sp>
      <p:sp>
        <p:nvSpPr>
          <p:cNvPr id="7" name="6 - Ορθογώνιο"/>
          <p:cNvSpPr/>
          <p:nvPr/>
        </p:nvSpPr>
        <p:spPr>
          <a:xfrm>
            <a:off x="0" y="1643050"/>
            <a:ext cx="9144000" cy="646331"/>
          </a:xfrm>
          <a:prstGeom prst="rect">
            <a:avLst/>
          </a:prstGeom>
        </p:spPr>
        <p:txBody>
          <a:bodyPr wrap="square">
            <a:spAutoFit/>
          </a:bodyPr>
          <a:lstStyle/>
          <a:p>
            <a:pPr algn="ctr">
              <a:defRPr/>
            </a:pPr>
            <a:r>
              <a:rPr lang="el-GR" dirty="0">
                <a:solidFill>
                  <a:schemeClr val="accent2">
                    <a:lumMod val="75000"/>
                  </a:schemeClr>
                </a:solidFill>
                <a:latin typeface="+mj-lt"/>
              </a:rPr>
              <a:t>Προσοχή</a:t>
            </a:r>
            <a:r>
              <a:rPr lang="en-US" dirty="0">
                <a:solidFill>
                  <a:schemeClr val="accent2">
                    <a:lumMod val="75000"/>
                  </a:schemeClr>
                </a:solidFill>
                <a:latin typeface="+mj-lt"/>
              </a:rPr>
              <a:t>!!!</a:t>
            </a:r>
            <a:r>
              <a:rPr lang="el-GR" dirty="0">
                <a:latin typeface="+mj-lt"/>
              </a:rPr>
              <a:t> στα Παραρτήματα της σύμβασης μεταξύ </a:t>
            </a:r>
            <a:r>
              <a:rPr lang="el-GR" dirty="0" smtClean="0">
                <a:latin typeface="+mj-lt"/>
              </a:rPr>
              <a:t>φορέα αποστολής – υποδοχής και </a:t>
            </a:r>
            <a:r>
              <a:rPr lang="el-GR" dirty="0">
                <a:latin typeface="+mj-lt"/>
              </a:rPr>
              <a:t>συμμετέχοντα</a:t>
            </a:r>
          </a:p>
        </p:txBody>
      </p:sp>
      <p:graphicFrame>
        <p:nvGraphicFramePr>
          <p:cNvPr id="8" name="7 - Διάγραμμα"/>
          <p:cNvGraphicFramePr/>
          <p:nvPr/>
        </p:nvGraphicFramePr>
        <p:xfrm>
          <a:off x="0" y="2285992"/>
          <a:ext cx="9144000" cy="24657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20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2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Graphic spid="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654032"/>
          </a:xfrm>
        </p:spPr>
        <p:style>
          <a:lnRef idx="1">
            <a:schemeClr val="accent1"/>
          </a:lnRef>
          <a:fillRef idx="2">
            <a:schemeClr val="accent1"/>
          </a:fillRef>
          <a:effectRef idx="1">
            <a:schemeClr val="accent1"/>
          </a:effectRef>
          <a:fontRef idx="minor">
            <a:schemeClr val="dk1"/>
          </a:fontRef>
        </p:style>
        <p:txBody>
          <a:bodyPr>
            <a:noAutofit/>
          </a:bodyPr>
          <a:lstStyle/>
          <a:p>
            <a:r>
              <a:rPr lang="el-GR" sz="2800" dirty="0" smtClean="0"/>
              <a:t>1</a:t>
            </a:r>
            <a:r>
              <a:rPr lang="el-GR" sz="2800" baseline="30000" dirty="0" smtClean="0"/>
              <a:t>Ο</a:t>
            </a:r>
            <a:r>
              <a:rPr lang="el-GR" sz="2800" dirty="0" smtClean="0"/>
              <a:t> ΠΑΡΑΔΕΙΓΜΑ</a:t>
            </a:r>
            <a:endParaRPr lang="el-GR" sz="2800" dirty="0"/>
          </a:p>
        </p:txBody>
      </p:sp>
      <p:sp>
        <p:nvSpPr>
          <p:cNvPr id="3" name="2 - Θέση περιεχομένου"/>
          <p:cNvSpPr>
            <a:spLocks noGrp="1"/>
          </p:cNvSpPr>
          <p:nvPr>
            <p:ph idx="1"/>
          </p:nvPr>
        </p:nvSpPr>
        <p:spPr>
          <a:xfrm>
            <a:off x="457200" y="1214422"/>
            <a:ext cx="8229600" cy="4911741"/>
          </a:xfrm>
        </p:spPr>
        <p:style>
          <a:lnRef idx="0">
            <a:schemeClr val="accent1"/>
          </a:lnRef>
          <a:fillRef idx="3">
            <a:schemeClr val="accent1"/>
          </a:fillRef>
          <a:effectRef idx="3">
            <a:schemeClr val="accent1"/>
          </a:effectRef>
          <a:fontRef idx="minor">
            <a:schemeClr val="lt1"/>
          </a:fontRef>
        </p:style>
        <p:txBody>
          <a:bodyPr/>
          <a:lstStyle/>
          <a:p>
            <a:r>
              <a:rPr lang="el-GR" dirty="0" smtClean="0"/>
              <a:t>ΣΥΜΒΑΣΗ ΠΡΟΣΩΠΙΚΟΥ (</a:t>
            </a:r>
            <a:r>
              <a:rPr lang="en-US" dirty="0" smtClean="0"/>
              <a:t>staff –</a:t>
            </a:r>
            <a:r>
              <a:rPr lang="el-GR" dirty="0" smtClean="0"/>
              <a:t> συνοδών)</a:t>
            </a:r>
          </a:p>
          <a:p>
            <a:endParaRPr lang="el-GR" dirty="0" smtClean="0"/>
          </a:p>
          <a:p>
            <a:pPr>
              <a:buNone/>
            </a:pPr>
            <a:r>
              <a:rPr lang="el-GR" dirty="0" smtClean="0"/>
              <a:t>         </a:t>
            </a:r>
          </a:p>
          <a:p>
            <a:endParaRPr lang="el-GR" dirty="0" smtClean="0"/>
          </a:p>
          <a:p>
            <a:r>
              <a:rPr lang="el-GR" sz="2800" dirty="0" smtClean="0"/>
              <a:t>Σύμβαση επιχορήγησης </a:t>
            </a:r>
            <a:r>
              <a:rPr lang="en-US" sz="2800" dirty="0" smtClean="0"/>
              <a:t>Erasmus</a:t>
            </a:r>
            <a:r>
              <a:rPr lang="el-GR" sz="2800" dirty="0" smtClean="0"/>
              <a:t>+ ΚΑ 102 για Διδασκαλία, Επιμόρφωση και Κατάρτιση - 2015</a:t>
            </a:r>
          </a:p>
          <a:p>
            <a:r>
              <a:rPr lang="el-GR" sz="2800" dirty="0" smtClean="0"/>
              <a:t>Πρόγραμμα Εργασίας</a:t>
            </a:r>
            <a:endParaRPr lang="en-US" sz="2800" dirty="0" smtClean="0"/>
          </a:p>
          <a:p>
            <a:r>
              <a:rPr lang="el-GR" sz="2800" dirty="0" smtClean="0"/>
              <a:t>Δέσμευση Ποιότητας </a:t>
            </a:r>
            <a:endParaRPr lang="en-US" sz="2800" dirty="0" smtClean="0"/>
          </a:p>
        </p:txBody>
      </p:sp>
      <p:sp>
        <p:nvSpPr>
          <p:cNvPr id="5" name="4 - Βέλος προς τα κάτω"/>
          <p:cNvSpPr/>
          <p:nvPr/>
        </p:nvSpPr>
        <p:spPr>
          <a:xfrm>
            <a:off x="3786182" y="2071678"/>
            <a:ext cx="484632" cy="978408"/>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l-G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4" name="1 - Τίτλος"/>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r>
              <a:rPr lang="el-GR" sz="2800" dirty="0" smtClean="0"/>
              <a:t>2</a:t>
            </a:r>
            <a:r>
              <a:rPr lang="el-GR" sz="2800" baseline="30000" dirty="0" smtClean="0"/>
              <a:t>Ο</a:t>
            </a:r>
            <a:r>
              <a:rPr lang="el-GR" sz="2800" dirty="0" smtClean="0"/>
              <a:t> ΠΑΡΑΔΕΙΓΜΑ</a:t>
            </a:r>
            <a:endParaRPr lang="el-GR" sz="2800" dirty="0"/>
          </a:p>
        </p:txBody>
      </p:sp>
      <p:sp>
        <p:nvSpPr>
          <p:cNvPr id="3" name="2 - Θέση περιεχομένου"/>
          <p:cNvSpPr>
            <a:spLocks noGrp="1"/>
          </p:cNvSpPr>
          <p:nvPr>
            <p:ph idx="1"/>
          </p:nvPr>
        </p:nvSpPr>
        <p:spPr>
          <a:xfrm>
            <a:off x="457200" y="1600200"/>
            <a:ext cx="8229600" cy="5043510"/>
          </a:xfrm>
        </p:spPr>
        <p:style>
          <a:lnRef idx="1">
            <a:schemeClr val="accent1"/>
          </a:lnRef>
          <a:fillRef idx="3">
            <a:schemeClr val="accent1"/>
          </a:fillRef>
          <a:effectRef idx="2">
            <a:schemeClr val="accent1"/>
          </a:effectRef>
          <a:fontRef idx="minor">
            <a:schemeClr val="lt1"/>
          </a:fontRef>
        </p:style>
        <p:txBody>
          <a:bodyPr>
            <a:normAutofit/>
          </a:bodyPr>
          <a:lstStyle/>
          <a:p>
            <a:r>
              <a:rPr lang="el-GR" dirty="0" smtClean="0"/>
              <a:t>ΣΥΜΒΑΣΗ</a:t>
            </a:r>
            <a:r>
              <a:rPr lang="en-US" dirty="0" smtClean="0"/>
              <a:t> </a:t>
            </a:r>
            <a:r>
              <a:rPr lang="el-GR" dirty="0" smtClean="0"/>
              <a:t>ΕΚΠΑΙΔΕΥΟΜΕΝΩΝ (</a:t>
            </a:r>
            <a:r>
              <a:rPr lang="en-US" dirty="0" smtClean="0"/>
              <a:t>learners</a:t>
            </a:r>
            <a:r>
              <a:rPr lang="el-GR" dirty="0" smtClean="0"/>
              <a:t>)</a:t>
            </a:r>
          </a:p>
          <a:p>
            <a:endParaRPr lang="el-GR" dirty="0" smtClean="0"/>
          </a:p>
          <a:p>
            <a:pPr>
              <a:buNone/>
            </a:pPr>
            <a:r>
              <a:rPr lang="el-GR" dirty="0" smtClean="0"/>
              <a:t>         </a:t>
            </a:r>
          </a:p>
          <a:p>
            <a:endParaRPr lang="el-GR" dirty="0" smtClean="0"/>
          </a:p>
          <a:p>
            <a:r>
              <a:rPr lang="el-GR" dirty="0" smtClean="0"/>
              <a:t>Σύμβαση επιχορήγησης </a:t>
            </a:r>
            <a:r>
              <a:rPr lang="en-US" dirty="0" smtClean="0"/>
              <a:t>Erasmus</a:t>
            </a:r>
            <a:r>
              <a:rPr lang="el-GR" dirty="0" smtClean="0"/>
              <a:t>+- </a:t>
            </a:r>
            <a:r>
              <a:rPr lang="en-US" dirty="0" smtClean="0"/>
              <a:t>VET </a:t>
            </a:r>
            <a:r>
              <a:rPr lang="el-GR" dirty="0" smtClean="0"/>
              <a:t>για πρακτική άσκηση - 2015</a:t>
            </a:r>
          </a:p>
          <a:p>
            <a:r>
              <a:rPr lang="el-GR" dirty="0" smtClean="0"/>
              <a:t>Συμφωνία Μάθησης</a:t>
            </a:r>
            <a:endParaRPr lang="en-US" dirty="0" smtClean="0"/>
          </a:p>
          <a:p>
            <a:r>
              <a:rPr lang="el-GR" dirty="0" smtClean="0"/>
              <a:t>Δέσμευση Ποιότητας </a:t>
            </a:r>
            <a:endParaRPr lang="en-US" dirty="0" smtClean="0"/>
          </a:p>
          <a:p>
            <a:endParaRPr lang="el-GR" dirty="0"/>
          </a:p>
        </p:txBody>
      </p:sp>
      <p:sp>
        <p:nvSpPr>
          <p:cNvPr id="5" name="4 - Βέλος προς τα κάτω"/>
          <p:cNvSpPr/>
          <p:nvPr/>
        </p:nvSpPr>
        <p:spPr>
          <a:xfrm>
            <a:off x="3929058" y="2285992"/>
            <a:ext cx="484632" cy="1407036"/>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l-G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solidFill>
                  <a:schemeClr val="accent6">
                    <a:lumMod val="75000"/>
                  </a:schemeClr>
                </a:solidFill>
              </a:rPr>
              <a:t>Προσοχή !!!!!!!!!!!!!!!!!!!!</a:t>
            </a:r>
            <a:endParaRPr lang="el-GR" sz="3600" dirty="0">
              <a:solidFill>
                <a:schemeClr val="accent6">
                  <a:lumMod val="75000"/>
                </a:schemeClr>
              </a:solidFill>
            </a:endParaRPr>
          </a:p>
        </p:txBody>
      </p:sp>
      <p:sp>
        <p:nvSpPr>
          <p:cNvPr id="3" name="2 - Θέση περιεχομένου"/>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r>
              <a:rPr lang="el-GR" dirty="0" smtClean="0"/>
              <a:t>Οι συνοδοί καθηγητές θα υπογράψουν την σύμβαση που αφορά το προσωπικό (</a:t>
            </a:r>
            <a:r>
              <a:rPr lang="en-US" dirty="0" smtClean="0"/>
              <a:t>staff) </a:t>
            </a:r>
            <a:r>
              <a:rPr lang="el-GR" dirty="0" smtClean="0"/>
              <a:t>και όχι των μαθητών (</a:t>
            </a:r>
            <a:r>
              <a:rPr lang="en-US" dirty="0" smtClean="0"/>
              <a:t>learners) </a:t>
            </a:r>
            <a:r>
              <a:rPr lang="el-GR" dirty="0" smtClean="0"/>
              <a:t>που θα συνοδεύσουν .</a:t>
            </a:r>
          </a:p>
          <a:p>
            <a:r>
              <a:rPr lang="el-GR" dirty="0" smtClean="0"/>
              <a:t>Υπογράφουν μόνο την σύμβαση και </a:t>
            </a:r>
            <a:r>
              <a:rPr lang="el-GR" u="sng" dirty="0" smtClean="0"/>
              <a:t>όχι</a:t>
            </a:r>
            <a:r>
              <a:rPr lang="el-GR" dirty="0" smtClean="0"/>
              <a:t> τα παραρτήματα αυτής ( Δέσμευση ποιότητας και πρόγραμμα εργασίας</a:t>
            </a:r>
            <a:endParaRPr lang="el-GR" dirty="0"/>
          </a:p>
        </p:txBody>
      </p:sp>
      <p:sp>
        <p:nvSpPr>
          <p:cNvPr id="4" name="3 - Δεξιό βέλος"/>
          <p:cNvSpPr/>
          <p:nvPr/>
        </p:nvSpPr>
        <p:spPr>
          <a:xfrm>
            <a:off x="1000100" y="71435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54098"/>
          </a:xfrm>
        </p:spPr>
        <p:style>
          <a:lnRef idx="0">
            <a:schemeClr val="accent1"/>
          </a:lnRef>
          <a:fillRef idx="3">
            <a:schemeClr val="accent1"/>
          </a:fillRef>
          <a:effectRef idx="3">
            <a:schemeClr val="accent1"/>
          </a:effectRef>
          <a:fontRef idx="minor">
            <a:schemeClr val="lt1"/>
          </a:fontRef>
        </p:style>
        <p:txBody>
          <a:bodyPr>
            <a:normAutofit/>
          </a:bodyPr>
          <a:lstStyle/>
          <a:p>
            <a:r>
              <a:rPr lang="el-GR" sz="2800" dirty="0" smtClean="0"/>
              <a:t>Σύμβαση δικαιούχου φορέα &amp; συμμετεχόντων</a:t>
            </a:r>
            <a:endParaRPr lang="el-GR" sz="2800" dirty="0"/>
          </a:p>
        </p:txBody>
      </p:sp>
      <p:sp>
        <p:nvSpPr>
          <p:cNvPr id="3" name="2 - Θέση περιεχομένου"/>
          <p:cNvSpPr>
            <a:spLocks noGrp="1"/>
          </p:cNvSpPr>
          <p:nvPr>
            <p:ph idx="1"/>
          </p:nvPr>
        </p:nvSpPr>
        <p:spPr>
          <a:xfrm>
            <a:off x="457200" y="1600200"/>
            <a:ext cx="8229600" cy="5257800"/>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lvl="0"/>
            <a:r>
              <a:rPr lang="el-GR" b="1" i="1" dirty="0" smtClean="0">
                <a:cs typeface="Tahoma" pitchFamily="34" charset="0"/>
              </a:rPr>
              <a:t>Άρθρα 1 &amp; 2- </a:t>
            </a:r>
            <a:r>
              <a:rPr lang="el-GR" sz="2800" i="1" dirty="0" smtClean="0">
                <a:cs typeface="Tahoma" pitchFamily="34" charset="0"/>
              </a:rPr>
              <a:t>Σ</a:t>
            </a:r>
            <a:r>
              <a:rPr lang="el-GR" sz="2800" dirty="0" smtClean="0">
                <a:cs typeface="Tahoma" pitchFamily="34" charset="0"/>
              </a:rPr>
              <a:t>κοπός της σύμβασης - διάρκεια της κινητικότητας και η επιχορήγηση συμμετέχοντα για το διάστημα της τοποθέτησης του</a:t>
            </a:r>
            <a:endParaRPr lang="en-US" sz="2800" dirty="0" smtClean="0">
              <a:cs typeface="Tahoma" pitchFamily="34" charset="0"/>
            </a:endParaRPr>
          </a:p>
          <a:p>
            <a:pPr algn="just"/>
            <a:r>
              <a:rPr lang="el-GR" b="1" dirty="0" smtClean="0"/>
              <a:t>2.2.</a:t>
            </a:r>
            <a:r>
              <a:rPr lang="el-GR" dirty="0" smtClean="0"/>
              <a:t> Η περίοδος κινητικότητας ξεκινάει στις ……./…../201… το νωρίτερο και ολοκληρώνεται στις  ……./…../ 201…  το αργότερο</a:t>
            </a:r>
            <a:r>
              <a:rPr lang="en-GB" dirty="0" smtClean="0"/>
              <a:t> </a:t>
            </a:r>
            <a:r>
              <a:rPr lang="el-GR" dirty="0" smtClean="0"/>
              <a:t>.</a:t>
            </a:r>
          </a:p>
          <a:p>
            <a:pPr algn="just">
              <a:buNone/>
            </a:pPr>
            <a:r>
              <a:rPr lang="el-GR" dirty="0" smtClean="0"/>
              <a:t>    </a:t>
            </a:r>
            <a:r>
              <a:rPr lang="el-GR" sz="3000" dirty="0" smtClean="0"/>
              <a:t>Ως ημερομηνία έναρξης της περιόδου κινητικότητας θα ορίζεται η πρώτη ημέρα κατά την οποία ο Συμμετέχων θα πρέπει να είναι στον Οργανισμό Υποδοχής ενώ ως ημερομηνία λήξης θα ορίζεται η τελευταία ημέρα κατά την οποία ο Συμμετέχων πρέπει να είναι παρών στον Οργανισμό Υποδοχής.</a:t>
            </a:r>
          </a:p>
          <a:p>
            <a:pPr algn="just">
              <a:buNone/>
            </a:pPr>
            <a:endParaRPr lang="el-GR" sz="3000" dirty="0" smtClean="0"/>
          </a:p>
          <a:p>
            <a:pPr algn="ctr">
              <a:buNone/>
            </a:pPr>
            <a:r>
              <a:rPr lang="el-GR" dirty="0" smtClean="0"/>
              <a:t>    Στις παραπάνω ημερομηνίες δεν πρέπει να αναφέρονται οι ημέρες ταξιδιού </a:t>
            </a:r>
            <a:endParaRPr lang="el-GR" dirty="0"/>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759</TotalTime>
  <Words>992</Words>
  <Application>Microsoft Office PowerPoint</Application>
  <PresentationFormat>Προβολή στην οθόνη (4:3)</PresentationFormat>
  <Paragraphs>102</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 ΔΙΑΧΕΙΡΙΣΗ ΣΧΕΔΙΩΝ ΚΑ1-VET 2015 </vt:lpstr>
      <vt:lpstr>Διαφάνεια 2</vt:lpstr>
      <vt:lpstr>Διαφάνεια 3</vt:lpstr>
      <vt:lpstr>Διαφάνεια 4</vt:lpstr>
      <vt:lpstr>Διαφάνεια 5</vt:lpstr>
      <vt:lpstr>1Ο ΠΑΡΑΔΕΙΓΜΑ</vt:lpstr>
      <vt:lpstr>2Ο ΠΑΡΑΔΕΙΓΜΑ</vt:lpstr>
      <vt:lpstr>Προσοχή !!!!!!!!!!!!!!!!!!!!</vt:lpstr>
      <vt:lpstr>Σύμβαση δικαιούχου φορέα &amp; συμμετεχόντων</vt:lpstr>
      <vt:lpstr>Σύμβαση δικαιούχου φορέα &amp; συμμετεχόντων</vt:lpstr>
      <vt:lpstr>Διαφάνεια 11</vt:lpstr>
      <vt:lpstr>ΣΥΜΒΑΣΗ ΔΙΚΑΙΟΥΧΟΥ ΦΟΡΕΑ &amp; ΣΥΜΜΕΤΕΧΟΝΤΩΝ</vt:lpstr>
      <vt:lpstr>ΣΤΟΙΧΕΙΑ ΤΡΑΠΕΖΙΚΟΥ ΛΟΓΑΡΙΑΣΜΟΥ</vt:lpstr>
      <vt:lpstr>ΣΥΜΒΑΣΗ ΔΙΚΑΙΟΥΧΟΥ ΦΟΡΕΑ &amp; ΣΥΜΜΕΤΕΧΟΝΤΩΝ</vt:lpstr>
      <vt:lpstr>Σύμβαση δικαιούχου φορέα &amp; συμμετεχόντων</vt:lpstr>
      <vt:lpstr>Σύμβαση δικαιούχου φορέα &amp; συμμετεχόντων</vt:lpstr>
      <vt:lpstr>KAΛΗ ΕΠΙΤΥΧΙΑ ΣΤΗΝ ΥΛΟΠΟΙΗΣΗ ΤΩΝ ΣΧΕΔΙΩΝ ΣΑΣ</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maragos dimitris</dc:creator>
  <cp:lastModifiedBy>DIMITRAKA THALEIA</cp:lastModifiedBy>
  <cp:revision>92</cp:revision>
  <dcterms:created xsi:type="dcterms:W3CDTF">2013-11-21T12:12:21Z</dcterms:created>
  <dcterms:modified xsi:type="dcterms:W3CDTF">2015-10-01T08:11:34Z</dcterms:modified>
</cp:coreProperties>
</file>