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62" r:id="rId3"/>
    <p:sldId id="283" r:id="rId4"/>
    <p:sldId id="263" r:id="rId5"/>
    <p:sldId id="265" r:id="rId6"/>
    <p:sldId id="264" r:id="rId7"/>
    <p:sldId id="266" r:id="rId8"/>
    <p:sldId id="267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84" r:id="rId17"/>
  </p:sldIdLst>
  <p:sldSz cx="9144000" cy="6858000" type="screen4x3"/>
  <p:notesSz cx="6797675" cy="992822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4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204313-80A3-481A-A33E-8DC05F53965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E0F1F27-9225-4526-BF67-1369F41A85B0}">
      <dgm:prSet phldrT="[Κείμενο]" custT="1"/>
      <dgm:spPr/>
      <dgm:t>
        <a:bodyPr/>
        <a:lstStyle/>
        <a:p>
          <a:r>
            <a:rPr lang="en-US" sz="1400" dirty="0" smtClean="0"/>
            <a:t>T</a:t>
          </a:r>
          <a:r>
            <a:rPr lang="el-GR" sz="1400" dirty="0" err="1" smtClean="0"/>
            <a:t>αξίδι</a:t>
          </a:r>
          <a:endParaRPr lang="el-GR" sz="1400" dirty="0"/>
        </a:p>
      </dgm:t>
    </dgm:pt>
    <dgm:pt modelId="{9A2E01E7-FC57-4B79-9904-C73525F9C873}" type="parTrans" cxnId="{39BEE834-D001-4A2A-BA7B-4C8DF669B194}">
      <dgm:prSet/>
      <dgm:spPr/>
      <dgm:t>
        <a:bodyPr/>
        <a:lstStyle/>
        <a:p>
          <a:endParaRPr lang="el-GR"/>
        </a:p>
      </dgm:t>
    </dgm:pt>
    <dgm:pt modelId="{A149D126-84D9-4A9C-8B1F-2F166F01842A}" type="sibTrans" cxnId="{39BEE834-D001-4A2A-BA7B-4C8DF669B194}">
      <dgm:prSet/>
      <dgm:spPr/>
      <dgm:t>
        <a:bodyPr/>
        <a:lstStyle/>
        <a:p>
          <a:endParaRPr lang="el-GR"/>
        </a:p>
      </dgm:t>
    </dgm:pt>
    <dgm:pt modelId="{5EB1DFD0-7410-419E-9B51-A2F603B5BACC}">
      <dgm:prSet phldrT="[Κείμενο]" custT="1"/>
      <dgm:spPr/>
      <dgm:t>
        <a:bodyPr/>
        <a:lstStyle/>
        <a:p>
          <a:r>
            <a:rPr lang="el-GR" sz="1400" dirty="0" smtClean="0"/>
            <a:t>Ατομική υποστήριξη</a:t>
          </a:r>
          <a:endParaRPr lang="el-GR" sz="1400" dirty="0"/>
        </a:p>
      </dgm:t>
    </dgm:pt>
    <dgm:pt modelId="{72538ED1-F46E-4642-B358-35A7BFC61B38}" type="parTrans" cxnId="{0AB2BA9F-BE46-44BA-821B-F5265C728463}">
      <dgm:prSet/>
      <dgm:spPr/>
      <dgm:t>
        <a:bodyPr/>
        <a:lstStyle/>
        <a:p>
          <a:endParaRPr lang="el-GR"/>
        </a:p>
      </dgm:t>
    </dgm:pt>
    <dgm:pt modelId="{65FE17AA-CA12-4EFA-ABC9-7E8B30E7D0C9}" type="sibTrans" cxnId="{0AB2BA9F-BE46-44BA-821B-F5265C728463}">
      <dgm:prSet/>
      <dgm:spPr/>
      <dgm:t>
        <a:bodyPr/>
        <a:lstStyle/>
        <a:p>
          <a:endParaRPr lang="el-GR"/>
        </a:p>
      </dgm:t>
    </dgm:pt>
    <dgm:pt modelId="{E60FF63F-7114-4287-91AE-5B8EB87D2D94}">
      <dgm:prSet phldrT="[Κείμενο]" custT="1"/>
      <dgm:spPr/>
      <dgm:t>
        <a:bodyPr/>
        <a:lstStyle/>
        <a:p>
          <a:r>
            <a:rPr lang="el-GR" sz="1400" dirty="0" smtClean="0"/>
            <a:t>Οργάνωση- διαχείριση</a:t>
          </a:r>
          <a:endParaRPr lang="el-GR" sz="1400" dirty="0"/>
        </a:p>
      </dgm:t>
    </dgm:pt>
    <dgm:pt modelId="{7933CD3B-F107-4146-82B9-900002CFB1A2}" type="parTrans" cxnId="{2E544EB2-042F-4BA5-BC0A-541411BC1815}">
      <dgm:prSet/>
      <dgm:spPr/>
      <dgm:t>
        <a:bodyPr/>
        <a:lstStyle/>
        <a:p>
          <a:endParaRPr lang="el-GR"/>
        </a:p>
      </dgm:t>
    </dgm:pt>
    <dgm:pt modelId="{55D9E25E-EC6F-4942-BFB6-E356DF8256DC}" type="sibTrans" cxnId="{2E544EB2-042F-4BA5-BC0A-541411BC1815}">
      <dgm:prSet/>
      <dgm:spPr/>
      <dgm:t>
        <a:bodyPr/>
        <a:lstStyle/>
        <a:p>
          <a:endParaRPr lang="el-GR"/>
        </a:p>
      </dgm:t>
    </dgm:pt>
    <dgm:pt modelId="{518089B1-3024-4457-B704-AA8D57FEC884}">
      <dgm:prSet custT="1"/>
      <dgm:spPr/>
      <dgm:t>
        <a:bodyPr/>
        <a:lstStyle/>
        <a:p>
          <a:r>
            <a:rPr lang="el-GR" sz="1400" dirty="0" smtClean="0"/>
            <a:t>Γλωσσική υποστήριξη</a:t>
          </a:r>
          <a:endParaRPr lang="el-GR" sz="1400" dirty="0"/>
        </a:p>
      </dgm:t>
    </dgm:pt>
    <dgm:pt modelId="{F8717C18-4C9C-4838-A10E-8656BCFC5BE9}" type="parTrans" cxnId="{A6174C38-BF04-42BD-B10D-F146FBD5BA2E}">
      <dgm:prSet/>
      <dgm:spPr/>
      <dgm:t>
        <a:bodyPr/>
        <a:lstStyle/>
        <a:p>
          <a:endParaRPr lang="el-GR"/>
        </a:p>
      </dgm:t>
    </dgm:pt>
    <dgm:pt modelId="{788C5E8C-6A28-4A1B-8BCB-022E1C3E1231}" type="sibTrans" cxnId="{A6174C38-BF04-42BD-B10D-F146FBD5BA2E}">
      <dgm:prSet/>
      <dgm:spPr/>
      <dgm:t>
        <a:bodyPr/>
        <a:lstStyle/>
        <a:p>
          <a:endParaRPr lang="el-GR"/>
        </a:p>
      </dgm:t>
    </dgm:pt>
    <dgm:pt modelId="{5249B9B0-657D-40CC-9252-CF291C9E502A}">
      <dgm:prSet custT="1"/>
      <dgm:spPr/>
      <dgm:t>
        <a:bodyPr/>
        <a:lstStyle/>
        <a:p>
          <a:r>
            <a:rPr lang="el-GR" sz="1400" dirty="0" smtClean="0"/>
            <a:t>ΑΜΕΑ</a:t>
          </a:r>
          <a:endParaRPr lang="el-GR" sz="1400" dirty="0"/>
        </a:p>
      </dgm:t>
    </dgm:pt>
    <dgm:pt modelId="{C42043DF-9506-426A-9CB9-841CD6C3FE37}" type="parTrans" cxnId="{21D72BFC-DE63-4472-AFC0-C740455FB26D}">
      <dgm:prSet/>
      <dgm:spPr/>
      <dgm:t>
        <a:bodyPr/>
        <a:lstStyle/>
        <a:p>
          <a:endParaRPr lang="el-GR"/>
        </a:p>
      </dgm:t>
    </dgm:pt>
    <dgm:pt modelId="{EACF7FCF-A890-422C-BEB2-4C58417A0828}" type="sibTrans" cxnId="{21D72BFC-DE63-4472-AFC0-C740455FB26D}">
      <dgm:prSet/>
      <dgm:spPr/>
      <dgm:t>
        <a:bodyPr/>
        <a:lstStyle/>
        <a:p>
          <a:endParaRPr lang="el-GR"/>
        </a:p>
      </dgm:t>
    </dgm:pt>
    <dgm:pt modelId="{C21B0B53-6FB4-4C59-BCDD-540DAC0992B1}">
      <dgm:prSet custT="1"/>
      <dgm:spPr/>
      <dgm:t>
        <a:bodyPr/>
        <a:lstStyle/>
        <a:p>
          <a:r>
            <a:rPr lang="el-GR" sz="1400" dirty="0" smtClean="0"/>
            <a:t>Κατ’ εξαίρεση δαπάνες</a:t>
          </a:r>
          <a:endParaRPr lang="el-GR" sz="1400" dirty="0"/>
        </a:p>
      </dgm:t>
    </dgm:pt>
    <dgm:pt modelId="{7DF07011-832C-437A-9096-35718F4B40E6}" type="parTrans" cxnId="{4DAC3957-CF66-42DF-BD7B-488B7537D63C}">
      <dgm:prSet/>
      <dgm:spPr/>
      <dgm:t>
        <a:bodyPr/>
        <a:lstStyle/>
        <a:p>
          <a:endParaRPr lang="el-GR"/>
        </a:p>
      </dgm:t>
    </dgm:pt>
    <dgm:pt modelId="{9C15DC5B-5962-4519-B882-BBDC173700E0}" type="sibTrans" cxnId="{4DAC3957-CF66-42DF-BD7B-488B7537D63C}">
      <dgm:prSet/>
      <dgm:spPr/>
      <dgm:t>
        <a:bodyPr/>
        <a:lstStyle/>
        <a:p>
          <a:endParaRPr lang="el-GR"/>
        </a:p>
      </dgm:t>
    </dgm:pt>
    <dgm:pt modelId="{F7E14183-6034-4ACD-AFA5-89B1EB3B76FB}" type="pres">
      <dgm:prSet presAssocID="{F3204313-80A3-481A-A33E-8DC05F53965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518FB5C8-7E00-415C-89DB-105568375CC7}" type="pres">
      <dgm:prSet presAssocID="{F3204313-80A3-481A-A33E-8DC05F539658}" presName="cycle" presStyleCnt="0"/>
      <dgm:spPr/>
    </dgm:pt>
    <dgm:pt modelId="{386C6817-1E70-43FB-93C4-595F3D0D1CD2}" type="pres">
      <dgm:prSet presAssocID="{F3204313-80A3-481A-A33E-8DC05F539658}" presName="centerShape" presStyleCnt="0"/>
      <dgm:spPr/>
    </dgm:pt>
    <dgm:pt modelId="{F763E05C-7C88-4EBD-A57C-9EBCE73B63B1}" type="pres">
      <dgm:prSet presAssocID="{F3204313-80A3-481A-A33E-8DC05F539658}" presName="connSite" presStyleLbl="node1" presStyleIdx="0" presStyleCnt="7"/>
      <dgm:spPr/>
    </dgm:pt>
    <dgm:pt modelId="{16DF37E9-87D8-4774-9D3C-68AC364B8EC5}" type="pres">
      <dgm:prSet presAssocID="{F3204313-80A3-481A-A33E-8DC05F539658}" presName="visible" presStyleLbl="node1" presStyleIdx="0" presStyleCnt="7" custScaleX="151605" custScaleY="162953" custLinFactNeighborX="-8281" custLinFactNeighborY="-122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0283D-C34B-45B3-B9BF-4EE50DDEDD96}" type="pres">
      <dgm:prSet presAssocID="{9A2E01E7-FC57-4B79-9904-C73525F9C873}" presName="Name25" presStyleLbl="parChTrans1D1" presStyleIdx="0" presStyleCnt="6"/>
      <dgm:spPr/>
      <dgm:t>
        <a:bodyPr/>
        <a:lstStyle/>
        <a:p>
          <a:endParaRPr lang="el-GR"/>
        </a:p>
      </dgm:t>
    </dgm:pt>
    <dgm:pt modelId="{D0054ED7-D325-4BCD-B376-A4B014B0A228}" type="pres">
      <dgm:prSet presAssocID="{8E0F1F27-9225-4526-BF67-1369F41A85B0}" presName="node" presStyleCnt="0"/>
      <dgm:spPr/>
    </dgm:pt>
    <dgm:pt modelId="{DBA55EF1-383F-46AC-94E3-502FDC6053F7}" type="pres">
      <dgm:prSet presAssocID="{8E0F1F27-9225-4526-BF67-1369F41A85B0}" presName="parentNode" presStyleLbl="node1" presStyleIdx="1" presStyleCnt="7" custScaleX="11945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4FA6570-FD27-4047-B459-0CE65B4D2070}" type="pres">
      <dgm:prSet presAssocID="{8E0F1F27-9225-4526-BF67-1369F41A85B0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BF92F88-B3BD-4B5B-B091-142E1D354F63}" type="pres">
      <dgm:prSet presAssocID="{72538ED1-F46E-4642-B358-35A7BFC61B38}" presName="Name25" presStyleLbl="parChTrans1D1" presStyleIdx="1" presStyleCnt="6"/>
      <dgm:spPr/>
      <dgm:t>
        <a:bodyPr/>
        <a:lstStyle/>
        <a:p>
          <a:endParaRPr lang="el-GR"/>
        </a:p>
      </dgm:t>
    </dgm:pt>
    <dgm:pt modelId="{28638B4B-70F2-4385-8295-AFE18477FDF9}" type="pres">
      <dgm:prSet presAssocID="{5EB1DFD0-7410-419E-9B51-A2F603B5BACC}" presName="node" presStyleCnt="0"/>
      <dgm:spPr/>
    </dgm:pt>
    <dgm:pt modelId="{2A348455-7A1A-42A5-B44D-BF54470B08AF}" type="pres">
      <dgm:prSet presAssocID="{5EB1DFD0-7410-419E-9B51-A2F603B5BACC}" presName="parentNode" presStyleLbl="node1" presStyleIdx="2" presStyleCnt="7" custScaleX="208358" custScaleY="125646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AFB6D11-D42D-4631-868E-79FEE64928B0}" type="pres">
      <dgm:prSet presAssocID="{5EB1DFD0-7410-419E-9B51-A2F603B5BACC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FA0F440-A16D-4052-AC31-05F0C3717A10}" type="pres">
      <dgm:prSet presAssocID="{7933CD3B-F107-4146-82B9-900002CFB1A2}" presName="Name25" presStyleLbl="parChTrans1D1" presStyleIdx="2" presStyleCnt="6"/>
      <dgm:spPr/>
      <dgm:t>
        <a:bodyPr/>
        <a:lstStyle/>
        <a:p>
          <a:endParaRPr lang="el-GR"/>
        </a:p>
      </dgm:t>
    </dgm:pt>
    <dgm:pt modelId="{25221BA5-64B5-493F-B154-0A78D05B0D7B}" type="pres">
      <dgm:prSet presAssocID="{E60FF63F-7114-4287-91AE-5B8EB87D2D94}" presName="node" presStyleCnt="0"/>
      <dgm:spPr/>
    </dgm:pt>
    <dgm:pt modelId="{373EDBCB-6112-45FC-A483-8F7289FF5241}" type="pres">
      <dgm:prSet presAssocID="{E60FF63F-7114-4287-91AE-5B8EB87D2D94}" presName="parentNode" presStyleLbl="node1" presStyleIdx="3" presStyleCnt="7" custScaleX="244022" custScaleY="11292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CBA728B-BCEB-431F-BE3A-8BD3C39027C2}" type="pres">
      <dgm:prSet presAssocID="{E60FF63F-7114-4287-91AE-5B8EB87D2D94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38B929B-5C5A-4599-A41D-07F76CDE8B55}" type="pres">
      <dgm:prSet presAssocID="{F8717C18-4C9C-4838-A10E-8656BCFC5BE9}" presName="Name25" presStyleLbl="parChTrans1D1" presStyleIdx="3" presStyleCnt="6"/>
      <dgm:spPr/>
      <dgm:t>
        <a:bodyPr/>
        <a:lstStyle/>
        <a:p>
          <a:endParaRPr lang="el-GR"/>
        </a:p>
      </dgm:t>
    </dgm:pt>
    <dgm:pt modelId="{0D79C9F3-2BCD-48E1-B324-AF31924EDBAC}" type="pres">
      <dgm:prSet presAssocID="{518089B1-3024-4457-B704-AA8D57FEC884}" presName="node" presStyleCnt="0"/>
      <dgm:spPr/>
    </dgm:pt>
    <dgm:pt modelId="{5E271DFC-F299-453F-9951-B282A9AAAD80}" type="pres">
      <dgm:prSet presAssocID="{518089B1-3024-4457-B704-AA8D57FEC884}" presName="parentNode" presStyleLbl="node1" presStyleIdx="4" presStyleCnt="7" custScaleX="235117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9261D47-7042-425F-B9D8-24E7B05386DF}" type="pres">
      <dgm:prSet presAssocID="{518089B1-3024-4457-B704-AA8D57FEC884}" presName="childNode" presStyleLbl="revTx" presStyleIdx="0" presStyleCnt="0">
        <dgm:presLayoutVars>
          <dgm:bulletEnabled val="1"/>
        </dgm:presLayoutVars>
      </dgm:prSet>
      <dgm:spPr/>
    </dgm:pt>
    <dgm:pt modelId="{1E068347-AA53-47EE-B5ED-41BB4BF4BF94}" type="pres">
      <dgm:prSet presAssocID="{C42043DF-9506-426A-9CB9-841CD6C3FE37}" presName="Name25" presStyleLbl="parChTrans1D1" presStyleIdx="4" presStyleCnt="6"/>
      <dgm:spPr/>
      <dgm:t>
        <a:bodyPr/>
        <a:lstStyle/>
        <a:p>
          <a:endParaRPr lang="el-GR"/>
        </a:p>
      </dgm:t>
    </dgm:pt>
    <dgm:pt modelId="{7590F6D3-85CE-46B7-AB51-A2E3600F083F}" type="pres">
      <dgm:prSet presAssocID="{5249B9B0-657D-40CC-9252-CF291C9E502A}" presName="node" presStyleCnt="0"/>
      <dgm:spPr/>
    </dgm:pt>
    <dgm:pt modelId="{E116D099-1B3A-4703-9A5D-91EC81FAE85B}" type="pres">
      <dgm:prSet presAssocID="{5249B9B0-657D-40CC-9252-CF291C9E502A}" presName="parentNode" presStyleLbl="node1" presStyleIdx="5" presStyleCnt="7" custScaleX="159439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2E5EBAA-15EF-4BD7-A7F2-3EDDA47FA2C5}" type="pres">
      <dgm:prSet presAssocID="{5249B9B0-657D-40CC-9252-CF291C9E502A}" presName="childNode" presStyleLbl="revTx" presStyleIdx="0" presStyleCnt="0">
        <dgm:presLayoutVars>
          <dgm:bulletEnabled val="1"/>
        </dgm:presLayoutVars>
      </dgm:prSet>
      <dgm:spPr/>
    </dgm:pt>
    <dgm:pt modelId="{DCA59A03-C362-4B47-800A-FC9989A3C6B1}" type="pres">
      <dgm:prSet presAssocID="{7DF07011-832C-437A-9096-35718F4B40E6}" presName="Name25" presStyleLbl="parChTrans1D1" presStyleIdx="5" presStyleCnt="6"/>
      <dgm:spPr/>
      <dgm:t>
        <a:bodyPr/>
        <a:lstStyle/>
        <a:p>
          <a:endParaRPr lang="el-GR"/>
        </a:p>
      </dgm:t>
    </dgm:pt>
    <dgm:pt modelId="{6FABF643-838A-460C-98DB-15E1A2696F99}" type="pres">
      <dgm:prSet presAssocID="{C21B0B53-6FB4-4C59-BCDD-540DAC0992B1}" presName="node" presStyleCnt="0"/>
      <dgm:spPr/>
    </dgm:pt>
    <dgm:pt modelId="{112E437D-970C-4B6E-B533-D5F67F7B0001}" type="pres">
      <dgm:prSet presAssocID="{C21B0B53-6FB4-4C59-BCDD-540DAC0992B1}" presName="parentNode" presStyleLbl="node1" presStyleIdx="6" presStyleCnt="7" custScaleX="15473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EBBFCBA-F68A-46A9-B5DF-A0FE7E513ADE}" type="pres">
      <dgm:prSet presAssocID="{C21B0B53-6FB4-4C59-BCDD-540DAC0992B1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2E544EB2-042F-4BA5-BC0A-541411BC1815}" srcId="{F3204313-80A3-481A-A33E-8DC05F539658}" destId="{E60FF63F-7114-4287-91AE-5B8EB87D2D94}" srcOrd="2" destOrd="0" parTransId="{7933CD3B-F107-4146-82B9-900002CFB1A2}" sibTransId="{55D9E25E-EC6F-4942-BFB6-E356DF8256DC}"/>
    <dgm:cxn modelId="{2F44A029-0213-4234-A15D-BD70D493EB23}" type="presOf" srcId="{5249B9B0-657D-40CC-9252-CF291C9E502A}" destId="{E116D099-1B3A-4703-9A5D-91EC81FAE85B}" srcOrd="0" destOrd="0" presId="urn:microsoft.com/office/officeart/2005/8/layout/radial2"/>
    <dgm:cxn modelId="{3B0BCB4D-A2FC-487C-8724-1829A362D2E1}" type="presOf" srcId="{E60FF63F-7114-4287-91AE-5B8EB87D2D94}" destId="{373EDBCB-6112-45FC-A483-8F7289FF5241}" srcOrd="0" destOrd="0" presId="urn:microsoft.com/office/officeart/2005/8/layout/radial2"/>
    <dgm:cxn modelId="{0AB2BA9F-BE46-44BA-821B-F5265C728463}" srcId="{F3204313-80A3-481A-A33E-8DC05F539658}" destId="{5EB1DFD0-7410-419E-9B51-A2F603B5BACC}" srcOrd="1" destOrd="0" parTransId="{72538ED1-F46E-4642-B358-35A7BFC61B38}" sibTransId="{65FE17AA-CA12-4EFA-ABC9-7E8B30E7D0C9}"/>
    <dgm:cxn modelId="{CBEA43F9-D429-4531-BC45-A2239EA13A20}" type="presOf" srcId="{7933CD3B-F107-4146-82B9-900002CFB1A2}" destId="{6FA0F440-A16D-4052-AC31-05F0C3717A10}" srcOrd="0" destOrd="0" presId="urn:microsoft.com/office/officeart/2005/8/layout/radial2"/>
    <dgm:cxn modelId="{2666C11E-9AA5-43C7-8180-541A5C18FA38}" type="presOf" srcId="{518089B1-3024-4457-B704-AA8D57FEC884}" destId="{5E271DFC-F299-453F-9951-B282A9AAAD80}" srcOrd="0" destOrd="0" presId="urn:microsoft.com/office/officeart/2005/8/layout/radial2"/>
    <dgm:cxn modelId="{2D7280BD-4126-4145-A067-21DABBD5F83E}" type="presOf" srcId="{F8717C18-4C9C-4838-A10E-8656BCFC5BE9}" destId="{D38B929B-5C5A-4599-A41D-07F76CDE8B55}" srcOrd="0" destOrd="0" presId="urn:microsoft.com/office/officeart/2005/8/layout/radial2"/>
    <dgm:cxn modelId="{E91236B6-3D6A-4C0E-BA2C-9BDF16C7D728}" type="presOf" srcId="{C21B0B53-6FB4-4C59-BCDD-540DAC0992B1}" destId="{112E437D-970C-4B6E-B533-D5F67F7B0001}" srcOrd="0" destOrd="0" presId="urn:microsoft.com/office/officeart/2005/8/layout/radial2"/>
    <dgm:cxn modelId="{39BEE834-D001-4A2A-BA7B-4C8DF669B194}" srcId="{F3204313-80A3-481A-A33E-8DC05F539658}" destId="{8E0F1F27-9225-4526-BF67-1369F41A85B0}" srcOrd="0" destOrd="0" parTransId="{9A2E01E7-FC57-4B79-9904-C73525F9C873}" sibTransId="{A149D126-84D9-4A9C-8B1F-2F166F01842A}"/>
    <dgm:cxn modelId="{526A9946-B1CF-4FD1-AD63-FCF11B4A9E76}" type="presOf" srcId="{C42043DF-9506-426A-9CB9-841CD6C3FE37}" destId="{1E068347-AA53-47EE-B5ED-41BB4BF4BF94}" srcOrd="0" destOrd="0" presId="urn:microsoft.com/office/officeart/2005/8/layout/radial2"/>
    <dgm:cxn modelId="{8A60E7AE-2658-4BD4-88BD-9705E7A27267}" type="presOf" srcId="{5EB1DFD0-7410-419E-9B51-A2F603B5BACC}" destId="{2A348455-7A1A-42A5-B44D-BF54470B08AF}" srcOrd="0" destOrd="0" presId="urn:microsoft.com/office/officeart/2005/8/layout/radial2"/>
    <dgm:cxn modelId="{4DAC3957-CF66-42DF-BD7B-488B7537D63C}" srcId="{F3204313-80A3-481A-A33E-8DC05F539658}" destId="{C21B0B53-6FB4-4C59-BCDD-540DAC0992B1}" srcOrd="5" destOrd="0" parTransId="{7DF07011-832C-437A-9096-35718F4B40E6}" sibTransId="{9C15DC5B-5962-4519-B882-BBDC173700E0}"/>
    <dgm:cxn modelId="{1498E985-92DA-41A6-B278-F5CB893F7F63}" type="presOf" srcId="{9A2E01E7-FC57-4B79-9904-C73525F9C873}" destId="{D400283D-C34B-45B3-B9BF-4EE50DDEDD96}" srcOrd="0" destOrd="0" presId="urn:microsoft.com/office/officeart/2005/8/layout/radial2"/>
    <dgm:cxn modelId="{AB87D735-A71A-4C7C-B8C2-B50F725E00F7}" type="presOf" srcId="{72538ED1-F46E-4642-B358-35A7BFC61B38}" destId="{ABF92F88-B3BD-4B5B-B091-142E1D354F63}" srcOrd="0" destOrd="0" presId="urn:microsoft.com/office/officeart/2005/8/layout/radial2"/>
    <dgm:cxn modelId="{A6174C38-BF04-42BD-B10D-F146FBD5BA2E}" srcId="{F3204313-80A3-481A-A33E-8DC05F539658}" destId="{518089B1-3024-4457-B704-AA8D57FEC884}" srcOrd="3" destOrd="0" parTransId="{F8717C18-4C9C-4838-A10E-8656BCFC5BE9}" sibTransId="{788C5E8C-6A28-4A1B-8BCB-022E1C3E1231}"/>
    <dgm:cxn modelId="{65E0AB37-1EEF-4037-86FF-2F08313D9F00}" type="presOf" srcId="{7DF07011-832C-437A-9096-35718F4B40E6}" destId="{DCA59A03-C362-4B47-800A-FC9989A3C6B1}" srcOrd="0" destOrd="0" presId="urn:microsoft.com/office/officeart/2005/8/layout/radial2"/>
    <dgm:cxn modelId="{02FB88C2-6BE5-46CA-BB9B-39C2CBAA4419}" type="presOf" srcId="{8E0F1F27-9225-4526-BF67-1369F41A85B0}" destId="{DBA55EF1-383F-46AC-94E3-502FDC6053F7}" srcOrd="0" destOrd="0" presId="urn:microsoft.com/office/officeart/2005/8/layout/radial2"/>
    <dgm:cxn modelId="{BF2EF6FD-C31E-4B3E-B12F-00E917ABB56D}" type="presOf" srcId="{F3204313-80A3-481A-A33E-8DC05F539658}" destId="{F7E14183-6034-4ACD-AFA5-89B1EB3B76FB}" srcOrd="0" destOrd="0" presId="urn:microsoft.com/office/officeart/2005/8/layout/radial2"/>
    <dgm:cxn modelId="{21D72BFC-DE63-4472-AFC0-C740455FB26D}" srcId="{F3204313-80A3-481A-A33E-8DC05F539658}" destId="{5249B9B0-657D-40CC-9252-CF291C9E502A}" srcOrd="4" destOrd="0" parTransId="{C42043DF-9506-426A-9CB9-841CD6C3FE37}" sibTransId="{EACF7FCF-A890-422C-BEB2-4C58417A0828}"/>
    <dgm:cxn modelId="{CAD04686-4465-45C9-8C69-61A7F17D0220}" type="presParOf" srcId="{F7E14183-6034-4ACD-AFA5-89B1EB3B76FB}" destId="{518FB5C8-7E00-415C-89DB-105568375CC7}" srcOrd="0" destOrd="0" presId="urn:microsoft.com/office/officeart/2005/8/layout/radial2"/>
    <dgm:cxn modelId="{F6F0AB2B-0FB9-4474-AC26-271F670D90F4}" type="presParOf" srcId="{518FB5C8-7E00-415C-89DB-105568375CC7}" destId="{386C6817-1E70-43FB-93C4-595F3D0D1CD2}" srcOrd="0" destOrd="0" presId="urn:microsoft.com/office/officeart/2005/8/layout/radial2"/>
    <dgm:cxn modelId="{9766F6A7-49C4-4D19-A8E1-895D353AA82D}" type="presParOf" srcId="{386C6817-1E70-43FB-93C4-595F3D0D1CD2}" destId="{F763E05C-7C88-4EBD-A57C-9EBCE73B63B1}" srcOrd="0" destOrd="0" presId="urn:microsoft.com/office/officeart/2005/8/layout/radial2"/>
    <dgm:cxn modelId="{0C0CA60F-0A98-4884-BF93-61796657A7B2}" type="presParOf" srcId="{386C6817-1E70-43FB-93C4-595F3D0D1CD2}" destId="{16DF37E9-87D8-4774-9D3C-68AC364B8EC5}" srcOrd="1" destOrd="0" presId="urn:microsoft.com/office/officeart/2005/8/layout/radial2"/>
    <dgm:cxn modelId="{9A0DE136-E23E-4115-88CA-76C622833E0C}" type="presParOf" srcId="{518FB5C8-7E00-415C-89DB-105568375CC7}" destId="{D400283D-C34B-45B3-B9BF-4EE50DDEDD96}" srcOrd="1" destOrd="0" presId="urn:microsoft.com/office/officeart/2005/8/layout/radial2"/>
    <dgm:cxn modelId="{C5E2AE99-D0F5-47DD-8BA7-FE748CB5E783}" type="presParOf" srcId="{518FB5C8-7E00-415C-89DB-105568375CC7}" destId="{D0054ED7-D325-4BCD-B376-A4B014B0A228}" srcOrd="2" destOrd="0" presId="urn:microsoft.com/office/officeart/2005/8/layout/radial2"/>
    <dgm:cxn modelId="{376CF084-01EE-46C9-9D91-FFB11E6921E3}" type="presParOf" srcId="{D0054ED7-D325-4BCD-B376-A4B014B0A228}" destId="{DBA55EF1-383F-46AC-94E3-502FDC6053F7}" srcOrd="0" destOrd="0" presId="urn:microsoft.com/office/officeart/2005/8/layout/radial2"/>
    <dgm:cxn modelId="{ED2B0038-1F49-445F-AA21-386A3F32AB89}" type="presParOf" srcId="{D0054ED7-D325-4BCD-B376-A4B014B0A228}" destId="{74FA6570-FD27-4047-B459-0CE65B4D2070}" srcOrd="1" destOrd="0" presId="urn:microsoft.com/office/officeart/2005/8/layout/radial2"/>
    <dgm:cxn modelId="{D2E56BEF-B43C-4A20-9A59-F0E5B51B70C3}" type="presParOf" srcId="{518FB5C8-7E00-415C-89DB-105568375CC7}" destId="{ABF92F88-B3BD-4B5B-B091-142E1D354F63}" srcOrd="3" destOrd="0" presId="urn:microsoft.com/office/officeart/2005/8/layout/radial2"/>
    <dgm:cxn modelId="{EB98B97A-7C6A-4F03-8B44-807CCE51B988}" type="presParOf" srcId="{518FB5C8-7E00-415C-89DB-105568375CC7}" destId="{28638B4B-70F2-4385-8295-AFE18477FDF9}" srcOrd="4" destOrd="0" presId="urn:microsoft.com/office/officeart/2005/8/layout/radial2"/>
    <dgm:cxn modelId="{6F04497D-4491-4E39-B5D8-B0D206B84D0E}" type="presParOf" srcId="{28638B4B-70F2-4385-8295-AFE18477FDF9}" destId="{2A348455-7A1A-42A5-B44D-BF54470B08AF}" srcOrd="0" destOrd="0" presId="urn:microsoft.com/office/officeart/2005/8/layout/radial2"/>
    <dgm:cxn modelId="{D34F9750-6032-4718-8B7E-A4A819DF8A08}" type="presParOf" srcId="{28638B4B-70F2-4385-8295-AFE18477FDF9}" destId="{1AFB6D11-D42D-4631-868E-79FEE64928B0}" srcOrd="1" destOrd="0" presId="urn:microsoft.com/office/officeart/2005/8/layout/radial2"/>
    <dgm:cxn modelId="{D857BCDA-EFB5-4489-B597-64BC2E70EAD8}" type="presParOf" srcId="{518FB5C8-7E00-415C-89DB-105568375CC7}" destId="{6FA0F440-A16D-4052-AC31-05F0C3717A10}" srcOrd="5" destOrd="0" presId="urn:microsoft.com/office/officeart/2005/8/layout/radial2"/>
    <dgm:cxn modelId="{D23E6F3F-EC62-48CF-8962-E91000457E65}" type="presParOf" srcId="{518FB5C8-7E00-415C-89DB-105568375CC7}" destId="{25221BA5-64B5-493F-B154-0A78D05B0D7B}" srcOrd="6" destOrd="0" presId="urn:microsoft.com/office/officeart/2005/8/layout/radial2"/>
    <dgm:cxn modelId="{A3C5FCB6-A376-4118-9954-9EE37D715F03}" type="presParOf" srcId="{25221BA5-64B5-493F-B154-0A78D05B0D7B}" destId="{373EDBCB-6112-45FC-A483-8F7289FF5241}" srcOrd="0" destOrd="0" presId="urn:microsoft.com/office/officeart/2005/8/layout/radial2"/>
    <dgm:cxn modelId="{E35E637B-CBE7-4D88-9AEB-EEA3EE55CD61}" type="presParOf" srcId="{25221BA5-64B5-493F-B154-0A78D05B0D7B}" destId="{0CBA728B-BCEB-431F-BE3A-8BD3C39027C2}" srcOrd="1" destOrd="0" presId="urn:microsoft.com/office/officeart/2005/8/layout/radial2"/>
    <dgm:cxn modelId="{0B6CF232-4C43-466C-8241-FAF019B170E3}" type="presParOf" srcId="{518FB5C8-7E00-415C-89DB-105568375CC7}" destId="{D38B929B-5C5A-4599-A41D-07F76CDE8B55}" srcOrd="7" destOrd="0" presId="urn:microsoft.com/office/officeart/2005/8/layout/radial2"/>
    <dgm:cxn modelId="{1F0C3025-3E35-4BAB-BCF9-8E4DAFA57D4F}" type="presParOf" srcId="{518FB5C8-7E00-415C-89DB-105568375CC7}" destId="{0D79C9F3-2BCD-48E1-B324-AF31924EDBAC}" srcOrd="8" destOrd="0" presId="urn:microsoft.com/office/officeart/2005/8/layout/radial2"/>
    <dgm:cxn modelId="{ED0B7CD1-3F65-4DC4-ACD8-407B97CFC8F3}" type="presParOf" srcId="{0D79C9F3-2BCD-48E1-B324-AF31924EDBAC}" destId="{5E271DFC-F299-453F-9951-B282A9AAAD80}" srcOrd="0" destOrd="0" presId="urn:microsoft.com/office/officeart/2005/8/layout/radial2"/>
    <dgm:cxn modelId="{B2605E4A-B8FD-4D70-A662-5DCBF7B3A4D5}" type="presParOf" srcId="{0D79C9F3-2BCD-48E1-B324-AF31924EDBAC}" destId="{69261D47-7042-425F-B9D8-24E7B05386DF}" srcOrd="1" destOrd="0" presId="urn:microsoft.com/office/officeart/2005/8/layout/radial2"/>
    <dgm:cxn modelId="{302EB8B5-8C64-4D72-BFA9-8F8F89C17FE5}" type="presParOf" srcId="{518FB5C8-7E00-415C-89DB-105568375CC7}" destId="{1E068347-AA53-47EE-B5ED-41BB4BF4BF94}" srcOrd="9" destOrd="0" presId="urn:microsoft.com/office/officeart/2005/8/layout/radial2"/>
    <dgm:cxn modelId="{A5E7FBDF-D92D-403C-BB3F-3BBDB4D755A9}" type="presParOf" srcId="{518FB5C8-7E00-415C-89DB-105568375CC7}" destId="{7590F6D3-85CE-46B7-AB51-A2E3600F083F}" srcOrd="10" destOrd="0" presId="urn:microsoft.com/office/officeart/2005/8/layout/radial2"/>
    <dgm:cxn modelId="{CFC206C7-349A-475C-8603-EA321F2B5ED5}" type="presParOf" srcId="{7590F6D3-85CE-46B7-AB51-A2E3600F083F}" destId="{E116D099-1B3A-4703-9A5D-91EC81FAE85B}" srcOrd="0" destOrd="0" presId="urn:microsoft.com/office/officeart/2005/8/layout/radial2"/>
    <dgm:cxn modelId="{EAFBCB00-A540-43BC-A4C0-840B16F3FB9E}" type="presParOf" srcId="{7590F6D3-85CE-46B7-AB51-A2E3600F083F}" destId="{42E5EBAA-15EF-4BD7-A7F2-3EDDA47FA2C5}" srcOrd="1" destOrd="0" presId="urn:microsoft.com/office/officeart/2005/8/layout/radial2"/>
    <dgm:cxn modelId="{30790C4F-5586-40BB-94B3-AB24492E8CBC}" type="presParOf" srcId="{518FB5C8-7E00-415C-89DB-105568375CC7}" destId="{DCA59A03-C362-4B47-800A-FC9989A3C6B1}" srcOrd="11" destOrd="0" presId="urn:microsoft.com/office/officeart/2005/8/layout/radial2"/>
    <dgm:cxn modelId="{E8528AFA-DB49-4681-90DB-D861A68A4152}" type="presParOf" srcId="{518FB5C8-7E00-415C-89DB-105568375CC7}" destId="{6FABF643-838A-460C-98DB-15E1A2696F99}" srcOrd="12" destOrd="0" presId="urn:microsoft.com/office/officeart/2005/8/layout/radial2"/>
    <dgm:cxn modelId="{9DFD46B7-2769-49EE-8FBC-156963534F8E}" type="presParOf" srcId="{6FABF643-838A-460C-98DB-15E1A2696F99}" destId="{112E437D-970C-4B6E-B533-D5F67F7B0001}" srcOrd="0" destOrd="0" presId="urn:microsoft.com/office/officeart/2005/8/layout/radial2"/>
    <dgm:cxn modelId="{6EF423FF-FB4D-4FF3-9E1E-3CC3E3E54F15}" type="presParOf" srcId="{6FABF643-838A-460C-98DB-15E1A2696F99}" destId="{EEBBFCBA-F68A-46A9-B5DF-A0FE7E513ADE}" srcOrd="1" destOrd="0" presId="urn:microsoft.com/office/officeart/2005/8/layout/radial2"/>
  </dgm:cxnLst>
  <dgm:bg/>
  <dgm:whole/>
  <dgm:extLst>
    <a:ext uri="http://schemas.microsoft.com/office/drawing/2008/diagram">
      <dsp:dataModelExt xmlns=""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2E3B08-507C-4E73-B827-F73447D779C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7CF1F09C-3B67-4D66-A3E5-263D71527B9B}">
      <dgm:prSet phldrT="[Κείμενο]"/>
      <dgm:spPr/>
      <dgm:t>
        <a:bodyPr/>
        <a:lstStyle/>
        <a:p>
          <a:r>
            <a:rPr lang="el-GR" dirty="0" smtClean="0"/>
            <a:t>Ο δικαιούχος-φορέας δηλώνει στο ηλεκτρονικό εργαλείο</a:t>
          </a:r>
          <a:r>
            <a:rPr lang="en-US" dirty="0" smtClean="0"/>
            <a:t> MOB TOOL,</a:t>
          </a:r>
          <a:r>
            <a:rPr lang="el-GR" dirty="0" smtClean="0"/>
            <a:t> </a:t>
          </a:r>
          <a:r>
            <a:rPr lang="el-GR" b="1" dirty="0" smtClean="0"/>
            <a:t>τον τόπο προέλευσης </a:t>
          </a:r>
          <a:r>
            <a:rPr lang="el-GR" dirty="0" smtClean="0"/>
            <a:t>και τον </a:t>
          </a:r>
          <a:r>
            <a:rPr lang="el-GR" b="1" dirty="0" smtClean="0"/>
            <a:t>τόπο διεξαγωγής</a:t>
          </a:r>
          <a:r>
            <a:rPr lang="el-GR" dirty="0" smtClean="0"/>
            <a:t> της δραστηριότητας κινητικότητας</a:t>
          </a:r>
          <a:endParaRPr lang="el-GR" dirty="0"/>
        </a:p>
      </dgm:t>
    </dgm:pt>
    <dgm:pt modelId="{DFDD1DD2-3560-402F-AB00-BF26EC7EC202}" type="parTrans" cxnId="{F1FFDD85-6D55-4F52-9E14-95CF0EDEF5FC}">
      <dgm:prSet/>
      <dgm:spPr/>
      <dgm:t>
        <a:bodyPr/>
        <a:lstStyle/>
        <a:p>
          <a:endParaRPr lang="el-GR"/>
        </a:p>
      </dgm:t>
    </dgm:pt>
    <dgm:pt modelId="{4843075E-4D82-4FC9-B95D-82F64E7E8B8C}" type="sibTrans" cxnId="{F1FFDD85-6D55-4F52-9E14-95CF0EDEF5FC}">
      <dgm:prSet/>
      <dgm:spPr/>
      <dgm:t>
        <a:bodyPr/>
        <a:lstStyle/>
        <a:p>
          <a:endParaRPr lang="el-GR"/>
        </a:p>
      </dgm:t>
    </dgm:pt>
    <dgm:pt modelId="{300D6B0F-FE82-4E31-9A6F-5DC88806A877}">
      <dgm:prSet phldrT="[Κείμενο]"/>
      <dgm:spPr/>
      <dgm:t>
        <a:bodyPr/>
        <a:lstStyle/>
        <a:p>
          <a:r>
            <a:rPr lang="el-GR" dirty="0" smtClean="0"/>
            <a:t>-Χρήση μετρητή απόστασης (</a:t>
          </a:r>
          <a:r>
            <a:rPr lang="en-US" dirty="0" smtClean="0"/>
            <a:t>distance calculator)</a:t>
          </a:r>
          <a:r>
            <a:rPr lang="el-GR" dirty="0" smtClean="0"/>
            <a:t>-&gt;καθορισμός χιλιομετρικής απόστασης</a:t>
          </a:r>
        </a:p>
        <a:p>
          <a:r>
            <a:rPr lang="el-GR" dirty="0" smtClean="0"/>
            <a:t>-Συμπλήρωση πραγματικής απόστασης στο ηλεκτρονικό εργαλείο </a:t>
          </a:r>
          <a:r>
            <a:rPr lang="en-US" dirty="0" smtClean="0"/>
            <a:t>MOB TOOL+</a:t>
          </a:r>
          <a:r>
            <a:rPr lang="el-GR" dirty="0" smtClean="0"/>
            <a:t>  (αν έχει αλλάξει κάτι κατά τη διάρκεια υλοποίησης σχεδίου)</a:t>
          </a:r>
        </a:p>
        <a:p>
          <a:endParaRPr lang="el-GR" dirty="0"/>
        </a:p>
      </dgm:t>
    </dgm:pt>
    <dgm:pt modelId="{A4B0C99A-091A-459B-AB82-5F059DEF6F29}" type="parTrans" cxnId="{FE2D944D-4BE4-4D63-A85B-8438D0978FE3}">
      <dgm:prSet/>
      <dgm:spPr/>
      <dgm:t>
        <a:bodyPr/>
        <a:lstStyle/>
        <a:p>
          <a:endParaRPr lang="el-GR"/>
        </a:p>
      </dgm:t>
    </dgm:pt>
    <dgm:pt modelId="{A1F57ECC-DD6E-4E58-A1D1-453EE241D7F0}" type="sibTrans" cxnId="{FE2D944D-4BE4-4D63-A85B-8438D0978FE3}">
      <dgm:prSet/>
      <dgm:spPr/>
      <dgm:t>
        <a:bodyPr/>
        <a:lstStyle/>
        <a:p>
          <a:endParaRPr lang="el-GR"/>
        </a:p>
      </dgm:t>
    </dgm:pt>
    <dgm:pt modelId="{430F7F8E-073E-492A-9AC8-0B02F6ECA96C}">
      <dgm:prSet/>
      <dgm:spPr/>
      <dgm:t>
        <a:bodyPr/>
        <a:lstStyle/>
        <a:p>
          <a:r>
            <a:rPr lang="el-GR" dirty="0" smtClean="0"/>
            <a:t>Σε περίπτωση που δεν γίνει μετακίνηση ή η δαπάνη του ταξιδίου καλυφθεί από άλλους πόρους (εκτός Ε+)</a:t>
          </a:r>
          <a:r>
            <a:rPr lang="en-US" dirty="0" smtClean="0"/>
            <a:t>, </a:t>
          </a:r>
          <a:r>
            <a:rPr lang="el-GR" dirty="0" smtClean="0"/>
            <a:t>π.χ. το άτομο βρίσκεται ήδη στον τόπο προορισμού χωρίς να ταξιδέψει, ο δικαιούχος-φορέας θα πρέπει να το δηλώσει στο ΜΟΒ ΤΟΟ</a:t>
          </a:r>
          <a:r>
            <a:rPr lang="en-US" dirty="0" smtClean="0"/>
            <a:t>L</a:t>
          </a:r>
          <a:r>
            <a:rPr lang="el-GR" dirty="0" smtClean="0"/>
            <a:t>+</a:t>
          </a:r>
          <a:r>
            <a:rPr lang="en-US" b="1" dirty="0" smtClean="0"/>
            <a:t>.</a:t>
          </a:r>
          <a:r>
            <a:rPr lang="el-GR" b="1" dirty="0" smtClean="0"/>
            <a:t> </a:t>
          </a:r>
        </a:p>
        <a:p>
          <a:r>
            <a:rPr lang="el-GR" b="1" dirty="0" smtClean="0"/>
            <a:t>Στην περίπτωση αυτή, όμως, δεν δίνεται  ποσό επιχορήγησης για το ταξίδι</a:t>
          </a:r>
          <a:r>
            <a:rPr lang="el-GR" dirty="0" smtClean="0"/>
            <a:t>.</a:t>
          </a:r>
          <a:endParaRPr lang="el-GR" dirty="0"/>
        </a:p>
      </dgm:t>
    </dgm:pt>
    <dgm:pt modelId="{AE4DF6A2-DD51-4686-95F1-EE34EFDEC82C}" type="sibTrans" cxnId="{76CB02C9-90EB-44B2-B56C-74CEAB08B496}">
      <dgm:prSet/>
      <dgm:spPr/>
      <dgm:t>
        <a:bodyPr/>
        <a:lstStyle/>
        <a:p>
          <a:endParaRPr lang="el-GR"/>
        </a:p>
      </dgm:t>
    </dgm:pt>
    <dgm:pt modelId="{4D4BE295-FE74-4425-B848-239BA06A380B}" type="parTrans" cxnId="{76CB02C9-90EB-44B2-B56C-74CEAB08B496}">
      <dgm:prSet/>
      <dgm:spPr/>
      <dgm:t>
        <a:bodyPr/>
        <a:lstStyle/>
        <a:p>
          <a:endParaRPr lang="el-GR"/>
        </a:p>
      </dgm:t>
    </dgm:pt>
    <dgm:pt modelId="{4CD0BA0F-02AE-4FB2-91EF-A5CA4379705D}" type="pres">
      <dgm:prSet presAssocID="{632E3B08-507C-4E73-B827-F73447D779C3}" presName="Name0" presStyleCnt="0">
        <dgm:presLayoutVars>
          <dgm:dir/>
          <dgm:resizeHandles val="exact"/>
        </dgm:presLayoutVars>
      </dgm:prSet>
      <dgm:spPr/>
    </dgm:pt>
    <dgm:pt modelId="{F35F699B-F788-4AC5-B8E1-0539BB76D5BE}" type="pres">
      <dgm:prSet presAssocID="{7CF1F09C-3B67-4D66-A3E5-263D71527B9B}" presName="node" presStyleLbl="node1" presStyleIdx="0" presStyleCnt="3" custScaleY="23070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D013A39-B5B9-4C3D-AD9E-6C642723B201}" type="pres">
      <dgm:prSet presAssocID="{4843075E-4D82-4FC9-B95D-82F64E7E8B8C}" presName="sibTrans" presStyleLbl="sibTrans2D1" presStyleIdx="0" presStyleCnt="2"/>
      <dgm:spPr/>
      <dgm:t>
        <a:bodyPr/>
        <a:lstStyle/>
        <a:p>
          <a:endParaRPr lang="el-GR"/>
        </a:p>
      </dgm:t>
    </dgm:pt>
    <dgm:pt modelId="{BB1D8D36-2079-4917-87C2-D6F8B222EE88}" type="pres">
      <dgm:prSet presAssocID="{4843075E-4D82-4FC9-B95D-82F64E7E8B8C}" presName="connectorText" presStyleLbl="sibTrans2D1" presStyleIdx="0" presStyleCnt="2"/>
      <dgm:spPr/>
      <dgm:t>
        <a:bodyPr/>
        <a:lstStyle/>
        <a:p>
          <a:endParaRPr lang="el-GR"/>
        </a:p>
      </dgm:t>
    </dgm:pt>
    <dgm:pt modelId="{88690C3B-036C-432F-A2F2-5976275F3312}" type="pres">
      <dgm:prSet presAssocID="{430F7F8E-073E-492A-9AC8-0B02F6ECA96C}" presName="node" presStyleLbl="node1" presStyleIdx="1" presStyleCnt="3" custScaleY="22940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81FA439-C3B1-4D1E-A6E7-B2A7637357A6}" type="pres">
      <dgm:prSet presAssocID="{AE4DF6A2-DD51-4686-95F1-EE34EFDEC82C}" presName="sibTrans" presStyleLbl="sibTrans2D1" presStyleIdx="1" presStyleCnt="2"/>
      <dgm:spPr/>
      <dgm:t>
        <a:bodyPr/>
        <a:lstStyle/>
        <a:p>
          <a:endParaRPr lang="el-GR"/>
        </a:p>
      </dgm:t>
    </dgm:pt>
    <dgm:pt modelId="{AEDB30A7-4021-4EB4-9054-1274FAE73973}" type="pres">
      <dgm:prSet presAssocID="{AE4DF6A2-DD51-4686-95F1-EE34EFDEC82C}" presName="connectorText" presStyleLbl="sibTrans2D1" presStyleIdx="1" presStyleCnt="2"/>
      <dgm:spPr/>
      <dgm:t>
        <a:bodyPr/>
        <a:lstStyle/>
        <a:p>
          <a:endParaRPr lang="el-GR"/>
        </a:p>
      </dgm:t>
    </dgm:pt>
    <dgm:pt modelId="{AF9D7D5B-8364-4C55-A3EB-D28A21D42508}" type="pres">
      <dgm:prSet presAssocID="{300D6B0F-FE82-4E31-9A6F-5DC88806A877}" presName="node" presStyleLbl="node1" presStyleIdx="2" presStyleCnt="3" custScaleY="23070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C8A95D7-F01C-4FF6-BAD6-F213461A8A2D}" type="presOf" srcId="{AE4DF6A2-DD51-4686-95F1-EE34EFDEC82C}" destId="{081FA439-C3B1-4D1E-A6E7-B2A7637357A6}" srcOrd="0" destOrd="0" presId="urn:microsoft.com/office/officeart/2005/8/layout/process1"/>
    <dgm:cxn modelId="{C61299C7-0598-41A1-A3FE-55AE911F863B}" type="presOf" srcId="{4843075E-4D82-4FC9-B95D-82F64E7E8B8C}" destId="{BB1D8D36-2079-4917-87C2-D6F8B222EE88}" srcOrd="1" destOrd="0" presId="urn:microsoft.com/office/officeart/2005/8/layout/process1"/>
    <dgm:cxn modelId="{23841F65-040F-486A-86F4-806087814EB9}" type="presOf" srcId="{632E3B08-507C-4E73-B827-F73447D779C3}" destId="{4CD0BA0F-02AE-4FB2-91EF-A5CA4379705D}" srcOrd="0" destOrd="0" presId="urn:microsoft.com/office/officeart/2005/8/layout/process1"/>
    <dgm:cxn modelId="{5AEEDAD0-5848-44B6-8EA7-98009A160C78}" type="presOf" srcId="{430F7F8E-073E-492A-9AC8-0B02F6ECA96C}" destId="{88690C3B-036C-432F-A2F2-5976275F3312}" srcOrd="0" destOrd="0" presId="urn:microsoft.com/office/officeart/2005/8/layout/process1"/>
    <dgm:cxn modelId="{F1FFDD85-6D55-4F52-9E14-95CF0EDEF5FC}" srcId="{632E3B08-507C-4E73-B827-F73447D779C3}" destId="{7CF1F09C-3B67-4D66-A3E5-263D71527B9B}" srcOrd="0" destOrd="0" parTransId="{DFDD1DD2-3560-402F-AB00-BF26EC7EC202}" sibTransId="{4843075E-4D82-4FC9-B95D-82F64E7E8B8C}"/>
    <dgm:cxn modelId="{AB22D989-2C95-4DDE-9B0A-7B7194C3E81C}" type="presOf" srcId="{300D6B0F-FE82-4E31-9A6F-5DC88806A877}" destId="{AF9D7D5B-8364-4C55-A3EB-D28A21D42508}" srcOrd="0" destOrd="0" presId="urn:microsoft.com/office/officeart/2005/8/layout/process1"/>
    <dgm:cxn modelId="{FE2D944D-4BE4-4D63-A85B-8438D0978FE3}" srcId="{632E3B08-507C-4E73-B827-F73447D779C3}" destId="{300D6B0F-FE82-4E31-9A6F-5DC88806A877}" srcOrd="2" destOrd="0" parTransId="{A4B0C99A-091A-459B-AB82-5F059DEF6F29}" sibTransId="{A1F57ECC-DD6E-4E58-A1D1-453EE241D7F0}"/>
    <dgm:cxn modelId="{8BAF48D9-E7BD-4262-ABC3-1083CC95FD82}" type="presOf" srcId="{4843075E-4D82-4FC9-B95D-82F64E7E8B8C}" destId="{8D013A39-B5B9-4C3D-AD9E-6C642723B201}" srcOrd="0" destOrd="0" presId="urn:microsoft.com/office/officeart/2005/8/layout/process1"/>
    <dgm:cxn modelId="{120D4BF1-029E-414F-A4D0-5026371BB0E8}" type="presOf" srcId="{AE4DF6A2-DD51-4686-95F1-EE34EFDEC82C}" destId="{AEDB30A7-4021-4EB4-9054-1274FAE73973}" srcOrd="1" destOrd="0" presId="urn:microsoft.com/office/officeart/2005/8/layout/process1"/>
    <dgm:cxn modelId="{477F912E-C289-4947-8AC9-61D6580C8B1F}" type="presOf" srcId="{7CF1F09C-3B67-4D66-A3E5-263D71527B9B}" destId="{F35F699B-F788-4AC5-B8E1-0539BB76D5BE}" srcOrd="0" destOrd="0" presId="urn:microsoft.com/office/officeart/2005/8/layout/process1"/>
    <dgm:cxn modelId="{76CB02C9-90EB-44B2-B56C-74CEAB08B496}" srcId="{632E3B08-507C-4E73-B827-F73447D779C3}" destId="{430F7F8E-073E-492A-9AC8-0B02F6ECA96C}" srcOrd="1" destOrd="0" parTransId="{4D4BE295-FE74-4425-B848-239BA06A380B}" sibTransId="{AE4DF6A2-DD51-4686-95F1-EE34EFDEC82C}"/>
    <dgm:cxn modelId="{B47BB6EB-B467-4481-853B-B71A15985EBE}" type="presParOf" srcId="{4CD0BA0F-02AE-4FB2-91EF-A5CA4379705D}" destId="{F35F699B-F788-4AC5-B8E1-0539BB76D5BE}" srcOrd="0" destOrd="0" presId="urn:microsoft.com/office/officeart/2005/8/layout/process1"/>
    <dgm:cxn modelId="{B68B87AB-8AE7-4D24-AA92-04D623ECF9C2}" type="presParOf" srcId="{4CD0BA0F-02AE-4FB2-91EF-A5CA4379705D}" destId="{8D013A39-B5B9-4C3D-AD9E-6C642723B201}" srcOrd="1" destOrd="0" presId="urn:microsoft.com/office/officeart/2005/8/layout/process1"/>
    <dgm:cxn modelId="{48573B8E-54C4-4E96-AB40-162DE3126F20}" type="presParOf" srcId="{8D013A39-B5B9-4C3D-AD9E-6C642723B201}" destId="{BB1D8D36-2079-4917-87C2-D6F8B222EE88}" srcOrd="0" destOrd="0" presId="urn:microsoft.com/office/officeart/2005/8/layout/process1"/>
    <dgm:cxn modelId="{B740DF2C-0C7D-43DF-9BCB-C8E60E4A6728}" type="presParOf" srcId="{4CD0BA0F-02AE-4FB2-91EF-A5CA4379705D}" destId="{88690C3B-036C-432F-A2F2-5976275F3312}" srcOrd="2" destOrd="0" presId="urn:microsoft.com/office/officeart/2005/8/layout/process1"/>
    <dgm:cxn modelId="{CB445813-172E-4B26-BA8F-8FB934C7F399}" type="presParOf" srcId="{4CD0BA0F-02AE-4FB2-91EF-A5CA4379705D}" destId="{081FA439-C3B1-4D1E-A6E7-B2A7637357A6}" srcOrd="3" destOrd="0" presId="urn:microsoft.com/office/officeart/2005/8/layout/process1"/>
    <dgm:cxn modelId="{CA4529EE-4FF4-4B41-A4FA-8C94E3172BFA}" type="presParOf" srcId="{081FA439-C3B1-4D1E-A6E7-B2A7637357A6}" destId="{AEDB30A7-4021-4EB4-9054-1274FAE73973}" srcOrd="0" destOrd="0" presId="urn:microsoft.com/office/officeart/2005/8/layout/process1"/>
    <dgm:cxn modelId="{AE67F509-B13E-4C54-98F7-4857F068747B}" type="presParOf" srcId="{4CD0BA0F-02AE-4FB2-91EF-A5CA4379705D}" destId="{AF9D7D5B-8364-4C55-A3EB-D28A21D42508}" srcOrd="4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E3B58B-ED6B-4DCB-8EF4-D4F54F797C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0E26D22-6F19-4F9F-AD3E-66602E377BAD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l-GR" sz="2000" b="1" dirty="0" smtClean="0"/>
            <a:t>Οργανωτικές δαπάνες</a:t>
          </a:r>
          <a:r>
            <a:rPr lang="el-GR" sz="2000" dirty="0" smtClean="0"/>
            <a:t>: αμοιβή φορέα υποδοχής, ασφάλιση συμμετεχόντων, δαπάνες φορέα αποστολής για γραφική ύλη, αναλώσιμα υλικά, δαπάνες διάδοσης αποτελεσμάτων, γλωσσική υποστήριξη (αν απαιτείται) για διάρκεια μικρότερη του ενός (1) μήνα</a:t>
          </a:r>
        </a:p>
      </dgm:t>
    </dgm:pt>
    <dgm:pt modelId="{7E788FB9-2B01-4331-B90C-7F53819BFE3D}" type="parTrans" cxnId="{9A33AF6F-A28E-4A66-BE48-0672BCED2208}">
      <dgm:prSet/>
      <dgm:spPr/>
      <dgm:t>
        <a:bodyPr/>
        <a:lstStyle/>
        <a:p>
          <a:endParaRPr lang="el-GR"/>
        </a:p>
      </dgm:t>
    </dgm:pt>
    <dgm:pt modelId="{54B65562-6FEB-4DEF-A7F9-98B7AC993286}" type="sibTrans" cxnId="{9A33AF6F-A28E-4A66-BE48-0672BCED2208}">
      <dgm:prSet/>
      <dgm:spPr/>
      <dgm:t>
        <a:bodyPr/>
        <a:lstStyle/>
        <a:p>
          <a:endParaRPr lang="el-GR"/>
        </a:p>
      </dgm:t>
    </dgm:pt>
    <dgm:pt modelId="{D1FA9CAA-F388-4C57-A03B-96E9AB8C9E65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l" rtl="0"/>
          <a:r>
            <a:rPr lang="el-GR" sz="2000" dirty="0" smtClean="0"/>
            <a:t>Το ποσό επιχορήγησης για οργανωτικές δαπάνες υπολογίζεται αυτόματα από το ΜΟΒ ΤΟ</a:t>
          </a:r>
          <a:r>
            <a:rPr lang="en-US" sz="2000" dirty="0" smtClean="0"/>
            <a:t>OL</a:t>
          </a:r>
          <a:r>
            <a:rPr lang="el-GR" sz="2000" dirty="0" smtClean="0"/>
            <a:t>+</a:t>
          </a:r>
          <a:r>
            <a:rPr lang="en-US" sz="2000" dirty="0" smtClean="0"/>
            <a:t>, </a:t>
          </a:r>
          <a:r>
            <a:rPr lang="el-GR" sz="2000" dirty="0" smtClean="0"/>
            <a:t>βάσει του αριθμού των συμμετεχόντων</a:t>
          </a:r>
        </a:p>
        <a:p>
          <a:pPr algn="ctr"/>
          <a:r>
            <a:rPr lang="el-GR" sz="2000" b="1" dirty="0" smtClean="0"/>
            <a:t>Δραστηριότητα Χ Ποσό(€) = </a:t>
          </a:r>
          <a:r>
            <a:rPr lang="el-GR" sz="2000" dirty="0" smtClean="0"/>
            <a:t>Αριθμός συμμετεχόντων Χ 350€</a:t>
          </a:r>
          <a:endParaRPr lang="el-GR" sz="2000" dirty="0"/>
        </a:p>
      </dgm:t>
    </dgm:pt>
    <dgm:pt modelId="{7BBB2C7F-1010-4E84-8348-537A12667D89}" type="parTrans" cxnId="{CAC10FC1-A229-44CA-8515-26654781327D}">
      <dgm:prSet/>
      <dgm:spPr/>
      <dgm:t>
        <a:bodyPr/>
        <a:lstStyle/>
        <a:p>
          <a:endParaRPr lang="el-GR"/>
        </a:p>
      </dgm:t>
    </dgm:pt>
    <dgm:pt modelId="{EFFDCC04-5A32-403D-8E79-A979760C15F6}" type="sibTrans" cxnId="{CAC10FC1-A229-44CA-8515-26654781327D}">
      <dgm:prSet/>
      <dgm:spPr/>
      <dgm:t>
        <a:bodyPr/>
        <a:lstStyle/>
        <a:p>
          <a:endParaRPr lang="el-GR"/>
        </a:p>
      </dgm:t>
    </dgm:pt>
    <dgm:pt modelId="{5455FF49-107D-44DD-A2B5-485816988FAC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l-GR" sz="2000" dirty="0" smtClean="0"/>
            <a:t>Οι συνοδοί (</a:t>
          </a:r>
          <a:r>
            <a:rPr lang="en-US" sz="2000" dirty="0" smtClean="0"/>
            <a:t>accompanying persons) </a:t>
          </a:r>
          <a:r>
            <a:rPr lang="el-GR" sz="2000" u="sng" dirty="0" smtClean="0"/>
            <a:t>δεν λαμβάνονται υπόψη στον υπολογισμό της κατηγορίας οργανωτικών δαπανών</a:t>
          </a:r>
          <a:endParaRPr lang="el-GR" sz="2000" u="sng" dirty="0"/>
        </a:p>
      </dgm:t>
    </dgm:pt>
    <dgm:pt modelId="{CBBFE983-B012-4104-9316-601A3D60E9C8}" type="parTrans" cxnId="{7367A3BF-CA87-4B00-9AEE-C2E5C38E2107}">
      <dgm:prSet/>
      <dgm:spPr/>
      <dgm:t>
        <a:bodyPr/>
        <a:lstStyle/>
        <a:p>
          <a:endParaRPr lang="el-GR"/>
        </a:p>
      </dgm:t>
    </dgm:pt>
    <dgm:pt modelId="{ED69211C-890C-43E0-93F0-5D87D5E756AF}" type="sibTrans" cxnId="{7367A3BF-CA87-4B00-9AEE-C2E5C38E2107}">
      <dgm:prSet/>
      <dgm:spPr/>
      <dgm:t>
        <a:bodyPr/>
        <a:lstStyle/>
        <a:p>
          <a:endParaRPr lang="el-GR"/>
        </a:p>
      </dgm:t>
    </dgm:pt>
    <dgm:pt modelId="{8B3C10EC-2B0E-49F7-BA41-36A0D61D0C9A}" type="pres">
      <dgm:prSet presAssocID="{E6E3B58B-ED6B-4DCB-8EF4-D4F54F797C3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3579D58-11AD-4124-9E4B-872B3C7A4D83}" type="pres">
      <dgm:prSet presAssocID="{F0E26D22-6F19-4F9F-AD3E-66602E377BAD}" presName="parentText" presStyleLbl="node1" presStyleIdx="0" presStyleCnt="3" custLinFactY="1849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7C93D2E-6144-443D-BB83-0B73189C4FBC}" type="pres">
      <dgm:prSet presAssocID="{54B65562-6FEB-4DEF-A7F9-98B7AC993286}" presName="spacer" presStyleCnt="0"/>
      <dgm:spPr/>
    </dgm:pt>
    <dgm:pt modelId="{7B32A1DD-CDDC-4E9C-84FC-AEDD099D7DF6}" type="pres">
      <dgm:prSet presAssocID="{D1FA9CAA-F388-4C57-A03B-96E9AB8C9E65}" presName="parentText" presStyleLbl="node1" presStyleIdx="1" presStyleCnt="3" custLinFactY="956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4592B7A-4534-4244-9040-84EE634C5356}" type="pres">
      <dgm:prSet presAssocID="{EFFDCC04-5A32-403D-8E79-A979760C15F6}" presName="spacer" presStyleCnt="0"/>
      <dgm:spPr/>
    </dgm:pt>
    <dgm:pt modelId="{5BF99DAF-5610-4393-9E5F-261731784BBF}" type="pres">
      <dgm:prSet presAssocID="{5455FF49-107D-44DD-A2B5-485816988FAC}" presName="parentText" presStyleLbl="node1" presStyleIdx="2" presStyleCnt="3" custScaleY="79163" custLinFactY="1316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AC10FC1-A229-44CA-8515-26654781327D}" srcId="{E6E3B58B-ED6B-4DCB-8EF4-D4F54F797C31}" destId="{D1FA9CAA-F388-4C57-A03B-96E9AB8C9E65}" srcOrd="1" destOrd="0" parTransId="{7BBB2C7F-1010-4E84-8348-537A12667D89}" sibTransId="{EFFDCC04-5A32-403D-8E79-A979760C15F6}"/>
    <dgm:cxn modelId="{9A33AF6F-A28E-4A66-BE48-0672BCED2208}" srcId="{E6E3B58B-ED6B-4DCB-8EF4-D4F54F797C31}" destId="{F0E26D22-6F19-4F9F-AD3E-66602E377BAD}" srcOrd="0" destOrd="0" parTransId="{7E788FB9-2B01-4331-B90C-7F53819BFE3D}" sibTransId="{54B65562-6FEB-4DEF-A7F9-98B7AC993286}"/>
    <dgm:cxn modelId="{B768155F-F457-499C-B316-95660D29DEC3}" type="presOf" srcId="{D1FA9CAA-F388-4C57-A03B-96E9AB8C9E65}" destId="{7B32A1DD-CDDC-4E9C-84FC-AEDD099D7DF6}" srcOrd="0" destOrd="0" presId="urn:microsoft.com/office/officeart/2005/8/layout/vList2"/>
    <dgm:cxn modelId="{4BDB44B6-CF3D-41C6-87A3-5CBB3B377D22}" type="presOf" srcId="{E6E3B58B-ED6B-4DCB-8EF4-D4F54F797C31}" destId="{8B3C10EC-2B0E-49F7-BA41-36A0D61D0C9A}" srcOrd="0" destOrd="0" presId="urn:microsoft.com/office/officeart/2005/8/layout/vList2"/>
    <dgm:cxn modelId="{6C98973D-47F4-449B-BD46-AC280283D195}" type="presOf" srcId="{5455FF49-107D-44DD-A2B5-485816988FAC}" destId="{5BF99DAF-5610-4393-9E5F-261731784BBF}" srcOrd="0" destOrd="0" presId="urn:microsoft.com/office/officeart/2005/8/layout/vList2"/>
    <dgm:cxn modelId="{7367A3BF-CA87-4B00-9AEE-C2E5C38E2107}" srcId="{E6E3B58B-ED6B-4DCB-8EF4-D4F54F797C31}" destId="{5455FF49-107D-44DD-A2B5-485816988FAC}" srcOrd="2" destOrd="0" parTransId="{CBBFE983-B012-4104-9316-601A3D60E9C8}" sibTransId="{ED69211C-890C-43E0-93F0-5D87D5E756AF}"/>
    <dgm:cxn modelId="{754C5487-AD65-4983-AA19-C775490745D3}" type="presOf" srcId="{F0E26D22-6F19-4F9F-AD3E-66602E377BAD}" destId="{33579D58-11AD-4124-9E4B-872B3C7A4D83}" srcOrd="0" destOrd="0" presId="urn:microsoft.com/office/officeart/2005/8/layout/vList2"/>
    <dgm:cxn modelId="{C7EC6311-F976-4E6D-9749-A9381826152E}" type="presParOf" srcId="{8B3C10EC-2B0E-49F7-BA41-36A0D61D0C9A}" destId="{33579D58-11AD-4124-9E4B-872B3C7A4D83}" srcOrd="0" destOrd="0" presId="urn:microsoft.com/office/officeart/2005/8/layout/vList2"/>
    <dgm:cxn modelId="{ECE697E3-B1E3-47BA-BBD4-7711A8747277}" type="presParOf" srcId="{8B3C10EC-2B0E-49F7-BA41-36A0D61D0C9A}" destId="{87C93D2E-6144-443D-BB83-0B73189C4FBC}" srcOrd="1" destOrd="0" presId="urn:microsoft.com/office/officeart/2005/8/layout/vList2"/>
    <dgm:cxn modelId="{B77BA11F-37E7-4F95-BD1B-D43B9EE5F6B3}" type="presParOf" srcId="{8B3C10EC-2B0E-49F7-BA41-36A0D61D0C9A}" destId="{7B32A1DD-CDDC-4E9C-84FC-AEDD099D7DF6}" srcOrd="2" destOrd="0" presId="urn:microsoft.com/office/officeart/2005/8/layout/vList2"/>
    <dgm:cxn modelId="{F4F18C02-9AD3-4611-AD1C-B49DEFCD69DC}" type="presParOf" srcId="{8B3C10EC-2B0E-49F7-BA41-36A0D61D0C9A}" destId="{04592B7A-4534-4244-9040-84EE634C5356}" srcOrd="3" destOrd="0" presId="urn:microsoft.com/office/officeart/2005/8/layout/vList2"/>
    <dgm:cxn modelId="{55B2F15B-F104-4C56-B178-6146FC3D5670}" type="presParOf" srcId="{8B3C10EC-2B0E-49F7-BA41-36A0D61D0C9A}" destId="{5BF99DAF-5610-4393-9E5F-261731784BBF}" srcOrd="4" destOrd="0" presId="urn:microsoft.com/office/officeart/2005/8/layout/vList2"/>
  </dgm:cxnLst>
  <dgm:bg/>
  <dgm:whole/>
  <dgm:extLst>
    <a:ext uri="http://schemas.microsoft.com/office/drawing/2008/diagram">
      <dsp:dataModelExt xmlns=""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EA12FD-7856-4128-AE4C-CAC76541A33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97ECD6B-04FB-49D8-8A85-907184F0738C}">
      <dgm:prSet phldrT="[Κείμενο]" custT="1"/>
      <dgm:spPr/>
      <dgm:t>
        <a:bodyPr/>
        <a:lstStyle/>
        <a:p>
          <a:r>
            <a:rPr lang="el-GR" sz="1600" dirty="0" smtClean="0"/>
            <a:t>Γλωσσική υποστήριξη δικαιούται μόνο η κατηγορία των εκπαιδευομένων (</a:t>
          </a:r>
          <a:r>
            <a:rPr lang="en-US" sz="1600" dirty="0" smtClean="0"/>
            <a:t>learners)</a:t>
          </a:r>
          <a:endParaRPr lang="el-GR" sz="1600" dirty="0"/>
        </a:p>
      </dgm:t>
    </dgm:pt>
    <dgm:pt modelId="{19A9EEF0-6028-4D72-AB99-B8788B9A06BF}" type="parTrans" cxnId="{895A25BC-D863-49C1-882D-3952DAACADBF}">
      <dgm:prSet/>
      <dgm:spPr/>
      <dgm:t>
        <a:bodyPr/>
        <a:lstStyle/>
        <a:p>
          <a:endParaRPr lang="el-GR"/>
        </a:p>
      </dgm:t>
    </dgm:pt>
    <dgm:pt modelId="{4394C5A7-631F-48E0-8264-D80AF42627FC}" type="sibTrans" cxnId="{895A25BC-D863-49C1-882D-3952DAACADBF}">
      <dgm:prSet/>
      <dgm:spPr/>
      <dgm:t>
        <a:bodyPr/>
        <a:lstStyle/>
        <a:p>
          <a:endParaRPr lang="el-GR"/>
        </a:p>
      </dgm:t>
    </dgm:pt>
    <dgm:pt modelId="{85D3F2BD-1120-4E84-A7A0-80909634F795}">
      <dgm:prSet phldrT="[Κείμενο]"/>
      <dgm:spPr/>
      <dgm:t>
        <a:bodyPr/>
        <a:lstStyle/>
        <a:p>
          <a:r>
            <a:rPr lang="el-GR" dirty="0" smtClean="0"/>
            <a:t>Διάρκεια κατάρτισης λιγότερη από 1 μήνα, αν απαιτούνται γλωσσικά μαθήματα, η δαπάνη εντάσσεται στην οργάνωση-διαχείριση</a:t>
          </a:r>
          <a:endParaRPr lang="el-GR" dirty="0"/>
        </a:p>
      </dgm:t>
    </dgm:pt>
    <dgm:pt modelId="{E55A7629-AD75-44BC-B78E-F3EC91CB4A2F}" type="parTrans" cxnId="{711B68FD-7CB7-4676-A2AB-C75C075927F3}">
      <dgm:prSet/>
      <dgm:spPr/>
      <dgm:t>
        <a:bodyPr/>
        <a:lstStyle/>
        <a:p>
          <a:endParaRPr lang="el-GR"/>
        </a:p>
      </dgm:t>
    </dgm:pt>
    <dgm:pt modelId="{A5E45BD3-55DE-43A7-A73A-4AABFC6147FD}" type="sibTrans" cxnId="{711B68FD-7CB7-4676-A2AB-C75C075927F3}">
      <dgm:prSet/>
      <dgm:spPr/>
      <dgm:t>
        <a:bodyPr/>
        <a:lstStyle/>
        <a:p>
          <a:endParaRPr lang="el-GR"/>
        </a:p>
      </dgm:t>
    </dgm:pt>
    <dgm:pt modelId="{FC70A44C-ACDC-4221-9120-A55B54853AEE}">
      <dgm:prSet phldrT="[Κείμενο]"/>
      <dgm:spPr/>
      <dgm:t>
        <a:bodyPr/>
        <a:lstStyle/>
        <a:p>
          <a:r>
            <a:rPr lang="el-GR" dirty="0" smtClean="0"/>
            <a:t>Διαδικτυακή αξιολόγηση της γλωσσικής επάρκειας των συμμετεχόντων στη γλώσσα αυτή πριν από και κατά τη λήξη της περιόδου κινητικότητας</a:t>
          </a:r>
          <a:endParaRPr lang="el-GR" dirty="0"/>
        </a:p>
      </dgm:t>
    </dgm:pt>
    <dgm:pt modelId="{6E7FEF77-C5E0-4E50-A07D-814684AE8452}" type="parTrans" cxnId="{473F1CA4-2E08-4BAA-822F-61C1EC447052}">
      <dgm:prSet/>
      <dgm:spPr/>
      <dgm:t>
        <a:bodyPr/>
        <a:lstStyle/>
        <a:p>
          <a:endParaRPr lang="el-GR"/>
        </a:p>
      </dgm:t>
    </dgm:pt>
    <dgm:pt modelId="{9EB25DC8-E55C-4366-83FB-8404FE617D1F}" type="sibTrans" cxnId="{473F1CA4-2E08-4BAA-822F-61C1EC447052}">
      <dgm:prSet/>
      <dgm:spPr/>
      <dgm:t>
        <a:bodyPr/>
        <a:lstStyle/>
        <a:p>
          <a:endParaRPr lang="el-GR"/>
        </a:p>
      </dgm:t>
    </dgm:pt>
    <dgm:pt modelId="{0AE7DB0C-1E0B-4C19-8AFA-C18417538E7B}">
      <dgm:prSet phldrT="[Κείμενο]"/>
      <dgm:spPr/>
      <dgm:t>
        <a:bodyPr/>
        <a:lstStyle/>
        <a:p>
          <a:r>
            <a:rPr lang="el-GR" dirty="0" smtClean="0"/>
            <a:t>Χορήγηση αδειών από ΕΜ σε δικαιούχο-φορέα και από δικαιούχο-φορέα στους συμμετέχοντες</a:t>
          </a:r>
          <a:endParaRPr lang="el-GR" dirty="0"/>
        </a:p>
      </dgm:t>
    </dgm:pt>
    <dgm:pt modelId="{CB9F4171-EF19-4982-8C3D-83E82FF3CB31}" type="parTrans" cxnId="{C1395F68-ECC6-48E2-B6AB-5D26035AA6CA}">
      <dgm:prSet/>
      <dgm:spPr/>
      <dgm:t>
        <a:bodyPr/>
        <a:lstStyle/>
        <a:p>
          <a:endParaRPr lang="el-GR"/>
        </a:p>
      </dgm:t>
    </dgm:pt>
    <dgm:pt modelId="{4EBB465A-E0CE-4C3E-A022-C9DBA79155FC}" type="sibTrans" cxnId="{C1395F68-ECC6-48E2-B6AB-5D26035AA6CA}">
      <dgm:prSet/>
      <dgm:spPr/>
      <dgm:t>
        <a:bodyPr/>
        <a:lstStyle/>
        <a:p>
          <a:endParaRPr lang="el-GR"/>
        </a:p>
      </dgm:t>
    </dgm:pt>
    <dgm:pt modelId="{B179E933-0C32-420C-9B1B-EA769421B661}">
      <dgm:prSet phldrT="[Κείμενο]"/>
      <dgm:spPr/>
      <dgm:t>
        <a:bodyPr/>
        <a:lstStyle/>
        <a:p>
          <a:r>
            <a:rPr lang="el-GR" dirty="0" smtClean="0"/>
            <a:t>Δήλωση αριθμού αδειών για αξιολόγηση και παρακολούθηση γλωσσικών μαθημάτων στην τελική έκθεση</a:t>
          </a:r>
          <a:endParaRPr lang="el-GR" dirty="0"/>
        </a:p>
      </dgm:t>
    </dgm:pt>
    <dgm:pt modelId="{2598E524-06B3-4BEE-A6C2-F7D7C60F3C4B}" type="parTrans" cxnId="{E9D96DA6-1CF8-4758-801C-32D64556127F}">
      <dgm:prSet/>
      <dgm:spPr/>
      <dgm:t>
        <a:bodyPr/>
        <a:lstStyle/>
        <a:p>
          <a:endParaRPr lang="el-GR"/>
        </a:p>
      </dgm:t>
    </dgm:pt>
    <dgm:pt modelId="{860B9C74-8660-4209-A119-3B10F88E3895}" type="sibTrans" cxnId="{E9D96DA6-1CF8-4758-801C-32D64556127F}">
      <dgm:prSet/>
      <dgm:spPr/>
      <dgm:t>
        <a:bodyPr/>
        <a:lstStyle/>
        <a:p>
          <a:endParaRPr lang="el-GR"/>
        </a:p>
      </dgm:t>
    </dgm:pt>
    <dgm:pt modelId="{83BDA2A8-A82A-4DAD-BDDC-C6F95B2A64B8}">
      <dgm:prSet/>
      <dgm:spPr/>
      <dgm:t>
        <a:bodyPr/>
        <a:lstStyle/>
        <a:p>
          <a:r>
            <a:rPr lang="el-GR" dirty="0" smtClean="0"/>
            <a:t>Διάρκεια κατάρτισης πάνω από 1 μήνα, γίνεται χρήση της πλατφόρμας Ο</a:t>
          </a:r>
          <a:r>
            <a:rPr lang="en-US" dirty="0" smtClean="0"/>
            <a:t>LS</a:t>
          </a:r>
          <a:r>
            <a:rPr lang="el-GR" dirty="0" smtClean="0"/>
            <a:t> (αγγλικά, γαλλικά, ιταλικά, ισπανικά, γερμανικά, ολλανδικά)</a:t>
          </a:r>
          <a:endParaRPr lang="el-GR" dirty="0"/>
        </a:p>
      </dgm:t>
    </dgm:pt>
    <dgm:pt modelId="{1FB1ECED-BB2C-49F1-B94F-D8CBF2027C55}" type="parTrans" cxnId="{42BCB880-EA84-42A9-ACE3-0F3B989EDBCF}">
      <dgm:prSet/>
      <dgm:spPr/>
      <dgm:t>
        <a:bodyPr/>
        <a:lstStyle/>
        <a:p>
          <a:endParaRPr lang="el-GR"/>
        </a:p>
      </dgm:t>
    </dgm:pt>
    <dgm:pt modelId="{2A472000-3B88-4607-A0F9-F703115E3DA2}" type="sibTrans" cxnId="{42BCB880-EA84-42A9-ACE3-0F3B989EDBCF}">
      <dgm:prSet/>
      <dgm:spPr/>
      <dgm:t>
        <a:bodyPr/>
        <a:lstStyle/>
        <a:p>
          <a:endParaRPr lang="el-GR"/>
        </a:p>
      </dgm:t>
    </dgm:pt>
    <dgm:pt modelId="{9D9A4519-5DD1-4E5C-8B3A-1B700C838272}" type="pres">
      <dgm:prSet presAssocID="{03EA12FD-7856-4128-AE4C-CAC76541A33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A0EE4E0-6291-48D9-80A5-F5A7ED4E5B71}" type="pres">
      <dgm:prSet presAssocID="{D97ECD6B-04FB-49D8-8A85-907184F0738C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652879-8CBD-41AE-BC35-955621D0821F}" type="pres">
      <dgm:prSet presAssocID="{4394C5A7-631F-48E0-8264-D80AF42627FC}" presName="sibTrans" presStyleCnt="0"/>
      <dgm:spPr/>
    </dgm:pt>
    <dgm:pt modelId="{3EE2AB49-5841-4954-BCCE-0106E1BB96A4}" type="pres">
      <dgm:prSet presAssocID="{85D3F2BD-1120-4E84-A7A0-80909634F795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9C27CE7-9182-4044-9420-C8C863BA4ABC}" type="pres">
      <dgm:prSet presAssocID="{A5E45BD3-55DE-43A7-A73A-4AABFC6147FD}" presName="sibTrans" presStyleCnt="0"/>
      <dgm:spPr/>
    </dgm:pt>
    <dgm:pt modelId="{FF055C81-B59E-4139-968E-2BA17F4E70AB}" type="pres">
      <dgm:prSet presAssocID="{83BDA2A8-A82A-4DAD-BDDC-C6F95B2A64B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2979B87-34F8-4266-8E15-887CDDDB140F}" type="pres">
      <dgm:prSet presAssocID="{2A472000-3B88-4607-A0F9-F703115E3DA2}" presName="sibTrans" presStyleCnt="0"/>
      <dgm:spPr/>
    </dgm:pt>
    <dgm:pt modelId="{45D8A2CD-C19A-4E14-A4BC-BF710A695EE7}" type="pres">
      <dgm:prSet presAssocID="{FC70A44C-ACDC-4221-9120-A55B54853AE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894981B-CD5C-41D0-97CE-6A37AA61504E}" type="pres">
      <dgm:prSet presAssocID="{9EB25DC8-E55C-4366-83FB-8404FE617D1F}" presName="sibTrans" presStyleCnt="0"/>
      <dgm:spPr/>
    </dgm:pt>
    <dgm:pt modelId="{71C9D35F-B71C-4E70-95F7-1A7857EA074A}" type="pres">
      <dgm:prSet presAssocID="{0AE7DB0C-1E0B-4C19-8AFA-C18417538E7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EB726C0-756F-4C3F-83B7-2C14683664E9}" type="pres">
      <dgm:prSet presAssocID="{4EBB465A-E0CE-4C3E-A022-C9DBA79155FC}" presName="sibTrans" presStyleCnt="0"/>
      <dgm:spPr/>
    </dgm:pt>
    <dgm:pt modelId="{1C9E7E87-426B-431D-8517-8E211537EC21}" type="pres">
      <dgm:prSet presAssocID="{B179E933-0C32-420C-9B1B-EA769421B661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895A25BC-D863-49C1-882D-3952DAACADBF}" srcId="{03EA12FD-7856-4128-AE4C-CAC76541A33B}" destId="{D97ECD6B-04FB-49D8-8A85-907184F0738C}" srcOrd="0" destOrd="0" parTransId="{19A9EEF0-6028-4D72-AB99-B8788B9A06BF}" sibTransId="{4394C5A7-631F-48E0-8264-D80AF42627FC}"/>
    <dgm:cxn modelId="{35DB01E7-8739-4DDE-85B1-3B460FD3BA24}" type="presOf" srcId="{0AE7DB0C-1E0B-4C19-8AFA-C18417538E7B}" destId="{71C9D35F-B71C-4E70-95F7-1A7857EA074A}" srcOrd="0" destOrd="0" presId="urn:microsoft.com/office/officeart/2005/8/layout/default"/>
    <dgm:cxn modelId="{D06DC230-C131-4F54-8676-093500499486}" type="presOf" srcId="{03EA12FD-7856-4128-AE4C-CAC76541A33B}" destId="{9D9A4519-5DD1-4E5C-8B3A-1B700C838272}" srcOrd="0" destOrd="0" presId="urn:microsoft.com/office/officeart/2005/8/layout/default"/>
    <dgm:cxn modelId="{7EE1D52A-77D7-4744-8AC3-A1E50A5A082F}" type="presOf" srcId="{85D3F2BD-1120-4E84-A7A0-80909634F795}" destId="{3EE2AB49-5841-4954-BCCE-0106E1BB96A4}" srcOrd="0" destOrd="0" presId="urn:microsoft.com/office/officeart/2005/8/layout/default"/>
    <dgm:cxn modelId="{42BCB880-EA84-42A9-ACE3-0F3B989EDBCF}" srcId="{03EA12FD-7856-4128-AE4C-CAC76541A33B}" destId="{83BDA2A8-A82A-4DAD-BDDC-C6F95B2A64B8}" srcOrd="2" destOrd="0" parTransId="{1FB1ECED-BB2C-49F1-B94F-D8CBF2027C55}" sibTransId="{2A472000-3B88-4607-A0F9-F703115E3DA2}"/>
    <dgm:cxn modelId="{99E0E98A-6F77-4139-B66F-E1C231DAD9D1}" type="presOf" srcId="{D97ECD6B-04FB-49D8-8A85-907184F0738C}" destId="{7A0EE4E0-6291-48D9-80A5-F5A7ED4E5B71}" srcOrd="0" destOrd="0" presId="urn:microsoft.com/office/officeart/2005/8/layout/default"/>
    <dgm:cxn modelId="{60F22693-1408-4E0B-A21A-BEE4CC2DC4A8}" type="presOf" srcId="{FC70A44C-ACDC-4221-9120-A55B54853AEE}" destId="{45D8A2CD-C19A-4E14-A4BC-BF710A695EE7}" srcOrd="0" destOrd="0" presId="urn:microsoft.com/office/officeart/2005/8/layout/default"/>
    <dgm:cxn modelId="{E1260295-CB8C-4A44-8D51-8D6279646FEC}" type="presOf" srcId="{B179E933-0C32-420C-9B1B-EA769421B661}" destId="{1C9E7E87-426B-431D-8517-8E211537EC21}" srcOrd="0" destOrd="0" presId="urn:microsoft.com/office/officeart/2005/8/layout/default"/>
    <dgm:cxn modelId="{C1395F68-ECC6-48E2-B6AB-5D26035AA6CA}" srcId="{03EA12FD-7856-4128-AE4C-CAC76541A33B}" destId="{0AE7DB0C-1E0B-4C19-8AFA-C18417538E7B}" srcOrd="4" destOrd="0" parTransId="{CB9F4171-EF19-4982-8C3D-83E82FF3CB31}" sibTransId="{4EBB465A-E0CE-4C3E-A022-C9DBA79155FC}"/>
    <dgm:cxn modelId="{711B68FD-7CB7-4676-A2AB-C75C075927F3}" srcId="{03EA12FD-7856-4128-AE4C-CAC76541A33B}" destId="{85D3F2BD-1120-4E84-A7A0-80909634F795}" srcOrd="1" destOrd="0" parTransId="{E55A7629-AD75-44BC-B78E-F3EC91CB4A2F}" sibTransId="{A5E45BD3-55DE-43A7-A73A-4AABFC6147FD}"/>
    <dgm:cxn modelId="{473F1CA4-2E08-4BAA-822F-61C1EC447052}" srcId="{03EA12FD-7856-4128-AE4C-CAC76541A33B}" destId="{FC70A44C-ACDC-4221-9120-A55B54853AEE}" srcOrd="3" destOrd="0" parTransId="{6E7FEF77-C5E0-4E50-A07D-814684AE8452}" sibTransId="{9EB25DC8-E55C-4366-83FB-8404FE617D1F}"/>
    <dgm:cxn modelId="{2AB0C710-641F-42EF-922F-17153C31C6B5}" type="presOf" srcId="{83BDA2A8-A82A-4DAD-BDDC-C6F95B2A64B8}" destId="{FF055C81-B59E-4139-968E-2BA17F4E70AB}" srcOrd="0" destOrd="0" presId="urn:microsoft.com/office/officeart/2005/8/layout/default"/>
    <dgm:cxn modelId="{E9D96DA6-1CF8-4758-801C-32D64556127F}" srcId="{03EA12FD-7856-4128-AE4C-CAC76541A33B}" destId="{B179E933-0C32-420C-9B1B-EA769421B661}" srcOrd="5" destOrd="0" parTransId="{2598E524-06B3-4BEE-A6C2-F7D7C60F3C4B}" sibTransId="{860B9C74-8660-4209-A119-3B10F88E3895}"/>
    <dgm:cxn modelId="{A45FA7B7-EE1E-4E05-AB0A-19DEF11EABF1}" type="presParOf" srcId="{9D9A4519-5DD1-4E5C-8B3A-1B700C838272}" destId="{7A0EE4E0-6291-48D9-80A5-F5A7ED4E5B71}" srcOrd="0" destOrd="0" presId="urn:microsoft.com/office/officeart/2005/8/layout/default"/>
    <dgm:cxn modelId="{5CD29A06-F6DC-4FD7-8C2B-878C1093A13D}" type="presParOf" srcId="{9D9A4519-5DD1-4E5C-8B3A-1B700C838272}" destId="{DF652879-8CBD-41AE-BC35-955621D0821F}" srcOrd="1" destOrd="0" presId="urn:microsoft.com/office/officeart/2005/8/layout/default"/>
    <dgm:cxn modelId="{4FD70F66-B6B0-4D79-B1FE-20E223B307C5}" type="presParOf" srcId="{9D9A4519-5DD1-4E5C-8B3A-1B700C838272}" destId="{3EE2AB49-5841-4954-BCCE-0106E1BB96A4}" srcOrd="2" destOrd="0" presId="urn:microsoft.com/office/officeart/2005/8/layout/default"/>
    <dgm:cxn modelId="{CD1197D8-A6BE-482D-AD77-658F9FA80AB3}" type="presParOf" srcId="{9D9A4519-5DD1-4E5C-8B3A-1B700C838272}" destId="{B9C27CE7-9182-4044-9420-C8C863BA4ABC}" srcOrd="3" destOrd="0" presId="urn:microsoft.com/office/officeart/2005/8/layout/default"/>
    <dgm:cxn modelId="{A9ED5525-967F-4110-87F5-0F932237877E}" type="presParOf" srcId="{9D9A4519-5DD1-4E5C-8B3A-1B700C838272}" destId="{FF055C81-B59E-4139-968E-2BA17F4E70AB}" srcOrd="4" destOrd="0" presId="urn:microsoft.com/office/officeart/2005/8/layout/default"/>
    <dgm:cxn modelId="{006E299F-93F7-4AE6-BF38-C515F3D9829D}" type="presParOf" srcId="{9D9A4519-5DD1-4E5C-8B3A-1B700C838272}" destId="{02979B87-34F8-4266-8E15-887CDDDB140F}" srcOrd="5" destOrd="0" presId="urn:microsoft.com/office/officeart/2005/8/layout/default"/>
    <dgm:cxn modelId="{8BED5FE0-7EBA-44BB-8E94-66F4A59FBCFD}" type="presParOf" srcId="{9D9A4519-5DD1-4E5C-8B3A-1B700C838272}" destId="{45D8A2CD-C19A-4E14-A4BC-BF710A695EE7}" srcOrd="6" destOrd="0" presId="urn:microsoft.com/office/officeart/2005/8/layout/default"/>
    <dgm:cxn modelId="{116E3147-024B-44DF-8075-3EA5E8E5C235}" type="presParOf" srcId="{9D9A4519-5DD1-4E5C-8B3A-1B700C838272}" destId="{E894981B-CD5C-41D0-97CE-6A37AA61504E}" srcOrd="7" destOrd="0" presId="urn:microsoft.com/office/officeart/2005/8/layout/default"/>
    <dgm:cxn modelId="{67EE43DA-2D2A-4D44-94D0-40FD74D365D9}" type="presParOf" srcId="{9D9A4519-5DD1-4E5C-8B3A-1B700C838272}" destId="{71C9D35F-B71C-4E70-95F7-1A7857EA074A}" srcOrd="8" destOrd="0" presId="urn:microsoft.com/office/officeart/2005/8/layout/default"/>
    <dgm:cxn modelId="{A16A725D-8600-423C-BC5D-1816F06EFCFF}" type="presParOf" srcId="{9D9A4519-5DD1-4E5C-8B3A-1B700C838272}" destId="{BEB726C0-756F-4C3F-83B7-2C14683664E9}" srcOrd="9" destOrd="0" presId="urn:microsoft.com/office/officeart/2005/8/layout/default"/>
    <dgm:cxn modelId="{4325E0D7-8958-4B76-90ED-7DB80CA16BC5}" type="presParOf" srcId="{9D9A4519-5DD1-4E5C-8B3A-1B700C838272}" destId="{1C9E7E87-426B-431D-8517-8E211537EC21}" srcOrd="10" destOrd="0" presId="urn:microsoft.com/office/officeart/2005/8/layout/default"/>
  </dgm:cxnLst>
  <dgm:bg/>
  <dgm:whole/>
  <dgm:extLst>
    <a:ext uri="http://schemas.microsoft.com/office/drawing/2008/diagram">
      <dsp:dataModelExt xmlns="" xmlns:dsp="http://schemas.microsoft.com/office/drawing/2008/diagram" relId="rId10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A6C42D3-CF38-4724-AACA-25D3C0CCEB78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C1DCB86-7030-403B-8FE3-88A480A22FDE}">
      <dgm:prSet phldrT="[Κείμενο]" custT="1"/>
      <dgm:spPr/>
      <dgm:t>
        <a:bodyPr/>
        <a:lstStyle/>
        <a:p>
          <a:r>
            <a:rPr lang="el-GR" sz="1800" dirty="0" smtClean="0"/>
            <a:t>Βαθμός εκτέλεσης της δράσης βάσει αίτησης επιχορήγησης</a:t>
          </a:r>
          <a:endParaRPr lang="el-GR" sz="1800" dirty="0"/>
        </a:p>
      </dgm:t>
    </dgm:pt>
    <dgm:pt modelId="{EFDC329A-D047-420F-8050-6FFD1C83626B}" type="parTrans" cxnId="{3E7840B1-0AFE-4E9C-9413-EF15C60206CB}">
      <dgm:prSet/>
      <dgm:spPr/>
      <dgm:t>
        <a:bodyPr/>
        <a:lstStyle/>
        <a:p>
          <a:endParaRPr lang="el-GR"/>
        </a:p>
      </dgm:t>
    </dgm:pt>
    <dgm:pt modelId="{827DC1EA-9756-442B-BC3B-98A071232EE4}" type="sibTrans" cxnId="{3E7840B1-0AFE-4E9C-9413-EF15C60206CB}">
      <dgm:prSet/>
      <dgm:spPr/>
      <dgm:t>
        <a:bodyPr/>
        <a:lstStyle/>
        <a:p>
          <a:endParaRPr lang="el-GR"/>
        </a:p>
      </dgm:t>
    </dgm:pt>
    <dgm:pt modelId="{F1191E7F-20B5-4D38-8060-76EDA4BB3F87}">
      <dgm:prSet phldrT="[Κείμενο]" custT="1"/>
      <dgm:spPr/>
      <dgm:t>
        <a:bodyPr/>
        <a:lstStyle/>
        <a:p>
          <a:r>
            <a:rPr lang="el-GR" sz="1800" dirty="0" smtClean="0"/>
            <a:t>Ποιότητα μαθησιακών αποτελεσμάτων-αντίκτυπος στους συμμετέχοντες</a:t>
          </a:r>
          <a:endParaRPr lang="el-GR" sz="1800" dirty="0"/>
        </a:p>
      </dgm:t>
    </dgm:pt>
    <dgm:pt modelId="{5E62F50F-255A-4CCE-9E3E-664F8D2F70DA}" type="parTrans" cxnId="{9707579B-526B-4551-8780-0BEA9206617A}">
      <dgm:prSet/>
      <dgm:spPr/>
      <dgm:t>
        <a:bodyPr/>
        <a:lstStyle/>
        <a:p>
          <a:endParaRPr lang="el-GR"/>
        </a:p>
      </dgm:t>
    </dgm:pt>
    <dgm:pt modelId="{89853F86-AF76-467E-8FA5-2A6A8F4E035A}" type="sibTrans" cxnId="{9707579B-526B-4551-8780-0BEA9206617A}">
      <dgm:prSet/>
      <dgm:spPr/>
      <dgm:t>
        <a:bodyPr/>
        <a:lstStyle/>
        <a:p>
          <a:endParaRPr lang="el-GR"/>
        </a:p>
      </dgm:t>
    </dgm:pt>
    <dgm:pt modelId="{A1ED6791-B047-43B9-A29B-22626DA0507D}">
      <dgm:prSet phldrT="[Κείμενο]" custT="1"/>
      <dgm:spPr/>
      <dgm:t>
        <a:bodyPr/>
        <a:lstStyle/>
        <a:p>
          <a:r>
            <a:rPr lang="el-GR" sz="1800" dirty="0" smtClean="0"/>
            <a:t>Αντίκτυπος σε συμμετέχοντες οργανισμούς</a:t>
          </a:r>
          <a:endParaRPr lang="el-GR" sz="1800" dirty="0"/>
        </a:p>
      </dgm:t>
    </dgm:pt>
    <dgm:pt modelId="{F0B0435A-C799-4A65-A491-AAD59EB846C7}" type="parTrans" cxnId="{392CCBAA-B84C-4774-88C3-D041D4E4A842}">
      <dgm:prSet/>
      <dgm:spPr/>
      <dgm:t>
        <a:bodyPr/>
        <a:lstStyle/>
        <a:p>
          <a:endParaRPr lang="el-GR"/>
        </a:p>
      </dgm:t>
    </dgm:pt>
    <dgm:pt modelId="{6041C6CE-721B-499E-BFFC-B15DA7B5DBBE}" type="sibTrans" cxnId="{392CCBAA-B84C-4774-88C3-D041D4E4A842}">
      <dgm:prSet/>
      <dgm:spPr/>
      <dgm:t>
        <a:bodyPr/>
        <a:lstStyle/>
        <a:p>
          <a:endParaRPr lang="el-GR"/>
        </a:p>
      </dgm:t>
    </dgm:pt>
    <dgm:pt modelId="{8B7B442C-B4CA-47DC-AD0C-48454FFF61BC}">
      <dgm:prSet phldrT="[Κείμενο]" custT="1"/>
      <dgm:spPr/>
      <dgm:t>
        <a:bodyPr/>
        <a:lstStyle/>
        <a:p>
          <a:r>
            <a:rPr lang="el-GR" sz="1800" dirty="0" smtClean="0"/>
            <a:t>Ποιότητα πρακτικών διευθετήσεων (προετοιμασία, παρακολούθηση συμμετεχόντων)</a:t>
          </a:r>
          <a:endParaRPr lang="el-GR" sz="1800" dirty="0"/>
        </a:p>
      </dgm:t>
    </dgm:pt>
    <dgm:pt modelId="{361A4FD1-E730-4760-8575-2163EFFB5014}" type="parTrans" cxnId="{CDF5B3D5-0BDE-48AF-AEC6-DE69AB433C1E}">
      <dgm:prSet/>
      <dgm:spPr/>
      <dgm:t>
        <a:bodyPr/>
        <a:lstStyle/>
        <a:p>
          <a:endParaRPr lang="el-GR"/>
        </a:p>
      </dgm:t>
    </dgm:pt>
    <dgm:pt modelId="{E211E8B1-2A0D-46D1-8119-BB0C73DF5D43}" type="sibTrans" cxnId="{CDF5B3D5-0BDE-48AF-AEC6-DE69AB433C1E}">
      <dgm:prSet/>
      <dgm:spPr/>
      <dgm:t>
        <a:bodyPr/>
        <a:lstStyle/>
        <a:p>
          <a:endParaRPr lang="el-GR"/>
        </a:p>
      </dgm:t>
    </dgm:pt>
    <dgm:pt modelId="{E2E44AB7-CE3A-4566-A707-A975F3A85191}">
      <dgm:prSet phldrT="[Κείμενο]" custT="1"/>
      <dgm:spPr/>
      <dgm:t>
        <a:bodyPr/>
        <a:lstStyle/>
        <a:p>
          <a:r>
            <a:rPr lang="el-GR" sz="1800" dirty="0" smtClean="0"/>
            <a:t>Ποιότητα διευθετήσεων-&gt; </a:t>
          </a:r>
          <a:r>
            <a:rPr lang="el-GR" sz="1800" dirty="0" err="1" smtClean="0"/>
            <a:t>αναγνώριση+επικύρωση</a:t>
          </a:r>
          <a:r>
            <a:rPr lang="el-GR" sz="1800" dirty="0" smtClean="0"/>
            <a:t> μαθησιακών αποτελεσμάτων</a:t>
          </a:r>
          <a:endParaRPr lang="el-GR" sz="1800" dirty="0"/>
        </a:p>
      </dgm:t>
    </dgm:pt>
    <dgm:pt modelId="{FAD80E5B-F6AC-4BC5-BA7B-1E919F4E3E4A}" type="parTrans" cxnId="{DDC3F939-A568-4382-9CAF-1B3E631752DC}">
      <dgm:prSet/>
      <dgm:spPr/>
      <dgm:t>
        <a:bodyPr/>
        <a:lstStyle/>
        <a:p>
          <a:endParaRPr lang="el-GR"/>
        </a:p>
      </dgm:t>
    </dgm:pt>
    <dgm:pt modelId="{06E45420-B1CA-4649-B61D-17FE04283CF1}" type="sibTrans" cxnId="{DDC3F939-A568-4382-9CAF-1B3E631752DC}">
      <dgm:prSet/>
      <dgm:spPr/>
      <dgm:t>
        <a:bodyPr/>
        <a:lstStyle/>
        <a:p>
          <a:endParaRPr lang="el-GR"/>
        </a:p>
      </dgm:t>
    </dgm:pt>
    <dgm:pt modelId="{1320F163-BE42-47BD-9D99-F8837E5325F8}">
      <dgm:prSet phldrT="[Κείμενο]" custT="1"/>
      <dgm:spPr/>
      <dgm:t>
        <a:bodyPr/>
        <a:lstStyle/>
        <a:p>
          <a:r>
            <a:rPr lang="el-GR" sz="1800" dirty="0" smtClean="0"/>
            <a:t>Βαθμός στον οποίο τα ποσά της επιχορήγησης που πρέπει να μεταφερθούν σε συμμετέχοντες για δραστηριότητες μεταφέρθηκαν σύμφωνα με τους κανόνες σύμβασης κλπ.</a:t>
          </a:r>
          <a:endParaRPr lang="el-GR" sz="1800" dirty="0"/>
        </a:p>
      </dgm:t>
    </dgm:pt>
    <dgm:pt modelId="{7C325D0B-F38B-4CE8-AB61-D46FFE16DEB7}" type="parTrans" cxnId="{BA2F28F8-E286-489B-A637-A009C07A507E}">
      <dgm:prSet/>
      <dgm:spPr/>
      <dgm:t>
        <a:bodyPr/>
        <a:lstStyle/>
        <a:p>
          <a:endParaRPr lang="el-GR"/>
        </a:p>
      </dgm:t>
    </dgm:pt>
    <dgm:pt modelId="{5BF8FF56-4717-4806-A3C7-AF570474454D}" type="sibTrans" cxnId="{BA2F28F8-E286-489B-A637-A009C07A507E}">
      <dgm:prSet/>
      <dgm:spPr/>
      <dgm:t>
        <a:bodyPr/>
        <a:lstStyle/>
        <a:p>
          <a:endParaRPr lang="el-GR"/>
        </a:p>
      </dgm:t>
    </dgm:pt>
    <dgm:pt modelId="{8C66DD83-C840-4779-A974-0609A3819E9D}" type="pres">
      <dgm:prSet presAssocID="{BA6C42D3-CF38-4724-AACA-25D3C0CCEB78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l-GR"/>
        </a:p>
      </dgm:t>
    </dgm:pt>
    <dgm:pt modelId="{2948424C-DF2D-46D3-90FF-1749D7802351}" type="pres">
      <dgm:prSet presAssocID="{BA6C42D3-CF38-4724-AACA-25D3C0CCEB78}" presName="pyramid" presStyleLbl="node1" presStyleIdx="0" presStyleCnt="1" custScaleX="111329" custLinFactNeighborX="136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el-GR"/>
        </a:p>
      </dgm:t>
    </dgm:pt>
    <dgm:pt modelId="{B174F4DE-FEEB-4631-9E7B-39382E398B93}" type="pres">
      <dgm:prSet presAssocID="{BA6C42D3-CF38-4724-AACA-25D3C0CCEB78}" presName="theList" presStyleCnt="0"/>
      <dgm:spPr/>
    </dgm:pt>
    <dgm:pt modelId="{DCD1B349-BF21-4888-BA5B-B0DD54592352}" type="pres">
      <dgm:prSet presAssocID="{9C1DCB86-7030-403B-8FE3-88A480A22FDE}" presName="aNode" presStyleLbl="fgAcc1" presStyleIdx="0" presStyleCnt="6" custScaleX="144204" custScaleY="87329" custLinFactY="-28420" custLinFactNeighborX="3346" custLinFactNeighborY="-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2BB8F98-A774-45AE-84F2-378A56C4F5B3}" type="pres">
      <dgm:prSet presAssocID="{9C1DCB86-7030-403B-8FE3-88A480A22FDE}" presName="aSpace" presStyleCnt="0"/>
      <dgm:spPr/>
    </dgm:pt>
    <dgm:pt modelId="{D38682F0-BDE0-4CA2-A01F-10BE23245339}" type="pres">
      <dgm:prSet presAssocID="{F1191E7F-20B5-4D38-8060-76EDA4BB3F87}" presName="aNode" presStyleLbl="fgAcc1" presStyleIdx="1" presStyleCnt="6" custScaleX="144310" custScaleY="81366" custLinFactY="-7631" custLinFactNeighborX="646" custLinFactNeighborY="-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5B6B66-C1DE-45A5-ACE2-FF485B2864B5}" type="pres">
      <dgm:prSet presAssocID="{F1191E7F-20B5-4D38-8060-76EDA4BB3F87}" presName="aSpace" presStyleCnt="0"/>
      <dgm:spPr/>
    </dgm:pt>
    <dgm:pt modelId="{30D52937-AA5D-4AB7-A826-6B9E20FB1FC3}" type="pres">
      <dgm:prSet presAssocID="{A1ED6791-B047-43B9-A29B-22626DA0507D}" presName="aNode" presStyleLbl="fgAcc1" presStyleIdx="2" presStyleCnt="6" custScaleX="143201" custScaleY="47859" custLinFactNeighborX="666" custLinFactNeighborY="3961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32EEB1-2B9F-4AF4-8D7D-741B472C7B6A}" type="pres">
      <dgm:prSet presAssocID="{A1ED6791-B047-43B9-A29B-22626DA0507D}" presName="aSpace" presStyleCnt="0"/>
      <dgm:spPr/>
    </dgm:pt>
    <dgm:pt modelId="{EE620BB9-EB71-49A5-80F2-0AA6453CF5FD}" type="pres">
      <dgm:prSet presAssocID="{8B7B442C-B4CA-47DC-AD0C-48454FFF61BC}" presName="aNode" presStyleLbl="fgAcc1" presStyleIdx="3" presStyleCnt="6" custScaleX="144363" custScaleY="99190" custLinFactY="9693" custLinFactNeighborX="1247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368CCF7-ADA2-436D-AF83-B25E474738CF}" type="pres">
      <dgm:prSet presAssocID="{8B7B442C-B4CA-47DC-AD0C-48454FFF61BC}" presName="aSpace" presStyleCnt="0"/>
      <dgm:spPr/>
    </dgm:pt>
    <dgm:pt modelId="{E58CF839-4503-44C8-B85F-35B4D996102B}" type="pres">
      <dgm:prSet presAssocID="{E2E44AB7-CE3A-4566-A707-A975F3A85191}" presName="aNode" presStyleLbl="fgAcc1" presStyleIdx="4" presStyleCnt="6" custScaleX="144389" custScaleY="102617" custLinFactY="30318" custLinFactNeighborX="1260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A35ECC0-4C03-4E94-8C15-684A94F9455E}" type="pres">
      <dgm:prSet presAssocID="{E2E44AB7-CE3A-4566-A707-A975F3A85191}" presName="aSpace" presStyleCnt="0"/>
      <dgm:spPr/>
    </dgm:pt>
    <dgm:pt modelId="{B9D973E8-5600-48CE-8182-B03DC48B37C3}" type="pres">
      <dgm:prSet presAssocID="{1320F163-BE42-47BD-9D99-F8837E5325F8}" presName="aNode" presStyleLbl="fgAcc1" presStyleIdx="5" presStyleCnt="6" custScaleX="144389" custScaleY="132518" custLinFactY="50568" custLinFactNeighborX="1260" custLinFactNeighborY="10000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2C74490-A0A5-4A42-861B-42B65EBAA54F}" type="pres">
      <dgm:prSet presAssocID="{1320F163-BE42-47BD-9D99-F8837E5325F8}" presName="aSpace" presStyleCnt="0"/>
      <dgm:spPr/>
    </dgm:pt>
  </dgm:ptLst>
  <dgm:cxnLst>
    <dgm:cxn modelId="{9707579B-526B-4551-8780-0BEA9206617A}" srcId="{BA6C42D3-CF38-4724-AACA-25D3C0CCEB78}" destId="{F1191E7F-20B5-4D38-8060-76EDA4BB3F87}" srcOrd="1" destOrd="0" parTransId="{5E62F50F-255A-4CCE-9E3E-664F8D2F70DA}" sibTransId="{89853F86-AF76-467E-8FA5-2A6A8F4E035A}"/>
    <dgm:cxn modelId="{BA2F28F8-E286-489B-A637-A009C07A507E}" srcId="{BA6C42D3-CF38-4724-AACA-25D3C0CCEB78}" destId="{1320F163-BE42-47BD-9D99-F8837E5325F8}" srcOrd="5" destOrd="0" parTransId="{7C325D0B-F38B-4CE8-AB61-D46FFE16DEB7}" sibTransId="{5BF8FF56-4717-4806-A3C7-AF570474454D}"/>
    <dgm:cxn modelId="{392CCBAA-B84C-4774-88C3-D041D4E4A842}" srcId="{BA6C42D3-CF38-4724-AACA-25D3C0CCEB78}" destId="{A1ED6791-B047-43B9-A29B-22626DA0507D}" srcOrd="2" destOrd="0" parTransId="{F0B0435A-C799-4A65-A491-AAD59EB846C7}" sibTransId="{6041C6CE-721B-499E-BFFC-B15DA7B5DBBE}"/>
    <dgm:cxn modelId="{401F55A7-3410-4B42-A1BB-2506C2A36426}" type="presOf" srcId="{BA6C42D3-CF38-4724-AACA-25D3C0CCEB78}" destId="{8C66DD83-C840-4779-A974-0609A3819E9D}" srcOrd="0" destOrd="0" presId="urn:microsoft.com/office/officeart/2005/8/layout/pyramid2"/>
    <dgm:cxn modelId="{CDF5B3D5-0BDE-48AF-AEC6-DE69AB433C1E}" srcId="{BA6C42D3-CF38-4724-AACA-25D3C0CCEB78}" destId="{8B7B442C-B4CA-47DC-AD0C-48454FFF61BC}" srcOrd="3" destOrd="0" parTransId="{361A4FD1-E730-4760-8575-2163EFFB5014}" sibTransId="{E211E8B1-2A0D-46D1-8119-BB0C73DF5D43}"/>
    <dgm:cxn modelId="{392D218C-5B6C-4F3A-A2B5-96A3B2151D01}" type="presOf" srcId="{8B7B442C-B4CA-47DC-AD0C-48454FFF61BC}" destId="{EE620BB9-EB71-49A5-80F2-0AA6453CF5FD}" srcOrd="0" destOrd="0" presId="urn:microsoft.com/office/officeart/2005/8/layout/pyramid2"/>
    <dgm:cxn modelId="{76D2CC97-24BE-4B1D-99AB-64C72DD3DBBD}" type="presOf" srcId="{1320F163-BE42-47BD-9D99-F8837E5325F8}" destId="{B9D973E8-5600-48CE-8182-B03DC48B37C3}" srcOrd="0" destOrd="0" presId="urn:microsoft.com/office/officeart/2005/8/layout/pyramid2"/>
    <dgm:cxn modelId="{B7EA2D41-DB43-4A07-9B35-D6EA91897BA0}" type="presOf" srcId="{9C1DCB86-7030-403B-8FE3-88A480A22FDE}" destId="{DCD1B349-BF21-4888-BA5B-B0DD54592352}" srcOrd="0" destOrd="0" presId="urn:microsoft.com/office/officeart/2005/8/layout/pyramid2"/>
    <dgm:cxn modelId="{3E7840B1-0AFE-4E9C-9413-EF15C60206CB}" srcId="{BA6C42D3-CF38-4724-AACA-25D3C0CCEB78}" destId="{9C1DCB86-7030-403B-8FE3-88A480A22FDE}" srcOrd="0" destOrd="0" parTransId="{EFDC329A-D047-420F-8050-6FFD1C83626B}" sibTransId="{827DC1EA-9756-442B-BC3B-98A071232EE4}"/>
    <dgm:cxn modelId="{BA6F50A6-E3B7-4E50-9B53-E4B96A7347B4}" type="presOf" srcId="{E2E44AB7-CE3A-4566-A707-A975F3A85191}" destId="{E58CF839-4503-44C8-B85F-35B4D996102B}" srcOrd="0" destOrd="0" presId="urn:microsoft.com/office/officeart/2005/8/layout/pyramid2"/>
    <dgm:cxn modelId="{B561291C-26C5-4B49-8E2D-F987461CC261}" type="presOf" srcId="{A1ED6791-B047-43B9-A29B-22626DA0507D}" destId="{30D52937-AA5D-4AB7-A826-6B9E20FB1FC3}" srcOrd="0" destOrd="0" presId="urn:microsoft.com/office/officeart/2005/8/layout/pyramid2"/>
    <dgm:cxn modelId="{59578F80-10E5-4653-857C-B9E927276F42}" type="presOf" srcId="{F1191E7F-20B5-4D38-8060-76EDA4BB3F87}" destId="{D38682F0-BDE0-4CA2-A01F-10BE23245339}" srcOrd="0" destOrd="0" presId="urn:microsoft.com/office/officeart/2005/8/layout/pyramid2"/>
    <dgm:cxn modelId="{DDC3F939-A568-4382-9CAF-1B3E631752DC}" srcId="{BA6C42D3-CF38-4724-AACA-25D3C0CCEB78}" destId="{E2E44AB7-CE3A-4566-A707-A975F3A85191}" srcOrd="4" destOrd="0" parTransId="{FAD80E5B-F6AC-4BC5-BA7B-1E919F4E3E4A}" sibTransId="{06E45420-B1CA-4649-B61D-17FE04283CF1}"/>
    <dgm:cxn modelId="{37A4C3BA-2B18-4C13-8766-3C738C27ED61}" type="presParOf" srcId="{8C66DD83-C840-4779-A974-0609A3819E9D}" destId="{2948424C-DF2D-46D3-90FF-1749D7802351}" srcOrd="0" destOrd="0" presId="urn:microsoft.com/office/officeart/2005/8/layout/pyramid2"/>
    <dgm:cxn modelId="{7CDA7D87-40A4-4CCA-909B-6F563A218A6F}" type="presParOf" srcId="{8C66DD83-C840-4779-A974-0609A3819E9D}" destId="{B174F4DE-FEEB-4631-9E7B-39382E398B93}" srcOrd="1" destOrd="0" presId="urn:microsoft.com/office/officeart/2005/8/layout/pyramid2"/>
    <dgm:cxn modelId="{B35A5096-A353-4981-881C-11C763BA83AC}" type="presParOf" srcId="{B174F4DE-FEEB-4631-9E7B-39382E398B93}" destId="{DCD1B349-BF21-4888-BA5B-B0DD54592352}" srcOrd="0" destOrd="0" presId="urn:microsoft.com/office/officeart/2005/8/layout/pyramid2"/>
    <dgm:cxn modelId="{5A47222B-0B7C-4134-8CB0-89F3E2859FD7}" type="presParOf" srcId="{B174F4DE-FEEB-4631-9E7B-39382E398B93}" destId="{D2BB8F98-A774-45AE-84F2-378A56C4F5B3}" srcOrd="1" destOrd="0" presId="urn:microsoft.com/office/officeart/2005/8/layout/pyramid2"/>
    <dgm:cxn modelId="{92CCDB71-BE03-4FCF-BB93-2C1512F9AC1F}" type="presParOf" srcId="{B174F4DE-FEEB-4631-9E7B-39382E398B93}" destId="{D38682F0-BDE0-4CA2-A01F-10BE23245339}" srcOrd="2" destOrd="0" presId="urn:microsoft.com/office/officeart/2005/8/layout/pyramid2"/>
    <dgm:cxn modelId="{5C9A0E91-5429-4326-B529-27170BB27836}" type="presParOf" srcId="{B174F4DE-FEEB-4631-9E7B-39382E398B93}" destId="{DF5B6B66-C1DE-45A5-ACE2-FF485B2864B5}" srcOrd="3" destOrd="0" presId="urn:microsoft.com/office/officeart/2005/8/layout/pyramid2"/>
    <dgm:cxn modelId="{85FFF382-C67A-4311-A7F2-BAAB91286C21}" type="presParOf" srcId="{B174F4DE-FEEB-4631-9E7B-39382E398B93}" destId="{30D52937-AA5D-4AB7-A826-6B9E20FB1FC3}" srcOrd="4" destOrd="0" presId="urn:microsoft.com/office/officeart/2005/8/layout/pyramid2"/>
    <dgm:cxn modelId="{FCD67303-E144-4700-9479-9C7740B0B77D}" type="presParOf" srcId="{B174F4DE-FEEB-4631-9E7B-39382E398B93}" destId="{DF32EEB1-2B9F-4AF4-8D7D-741B472C7B6A}" srcOrd="5" destOrd="0" presId="urn:microsoft.com/office/officeart/2005/8/layout/pyramid2"/>
    <dgm:cxn modelId="{76EC296F-7A3E-467F-9C44-2186B5BA5B08}" type="presParOf" srcId="{B174F4DE-FEEB-4631-9E7B-39382E398B93}" destId="{EE620BB9-EB71-49A5-80F2-0AA6453CF5FD}" srcOrd="6" destOrd="0" presId="urn:microsoft.com/office/officeart/2005/8/layout/pyramid2"/>
    <dgm:cxn modelId="{AB267CC7-CC74-4E52-B326-1087E4B37169}" type="presParOf" srcId="{B174F4DE-FEEB-4631-9E7B-39382E398B93}" destId="{C368CCF7-ADA2-436D-AF83-B25E474738CF}" srcOrd="7" destOrd="0" presId="urn:microsoft.com/office/officeart/2005/8/layout/pyramid2"/>
    <dgm:cxn modelId="{046DD44D-57D8-4A59-AE2A-582E26AAF9C8}" type="presParOf" srcId="{B174F4DE-FEEB-4631-9E7B-39382E398B93}" destId="{E58CF839-4503-44C8-B85F-35B4D996102B}" srcOrd="8" destOrd="0" presId="urn:microsoft.com/office/officeart/2005/8/layout/pyramid2"/>
    <dgm:cxn modelId="{7EA223F3-AC5F-4049-AE38-8AB3AA26402D}" type="presParOf" srcId="{B174F4DE-FEEB-4631-9E7B-39382E398B93}" destId="{1A35ECC0-4C03-4E94-8C15-684A94F9455E}" srcOrd="9" destOrd="0" presId="urn:microsoft.com/office/officeart/2005/8/layout/pyramid2"/>
    <dgm:cxn modelId="{A22A7C9D-24BF-455A-B644-328B0336502E}" type="presParOf" srcId="{B174F4DE-FEEB-4631-9E7B-39382E398B93}" destId="{B9D973E8-5600-48CE-8182-B03DC48B37C3}" srcOrd="10" destOrd="0" presId="urn:microsoft.com/office/officeart/2005/8/layout/pyramid2"/>
    <dgm:cxn modelId="{DDCA62BC-BB7B-4C37-A6CC-4666B00D20E5}" type="presParOf" srcId="{B174F4DE-FEEB-4631-9E7B-39382E398B93}" destId="{22C74490-A0A5-4A42-861B-42B65EBAA54F}" srcOrd="11" destOrd="0" presId="urn:microsoft.com/office/officeart/2005/8/layout/pyramid2"/>
  </dgm:cxnLst>
  <dgm:bg/>
  <dgm:whole/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A59A03-C362-4B47-800A-FC9989A3C6B1}">
      <dsp:nvSpPr>
        <dsp:cNvPr id="0" name=""/>
        <dsp:cNvSpPr/>
      </dsp:nvSpPr>
      <dsp:spPr>
        <a:xfrm rot="3255796">
          <a:off x="1326460" y="3576550"/>
          <a:ext cx="1749402" cy="32167"/>
        </a:xfrm>
        <a:custGeom>
          <a:avLst/>
          <a:gdLst/>
          <a:ahLst/>
          <a:cxnLst/>
          <a:rect l="0" t="0" r="0" b="0"/>
          <a:pathLst>
            <a:path>
              <a:moveTo>
                <a:pt x="0" y="16083"/>
              </a:moveTo>
              <a:lnTo>
                <a:pt x="1749402" y="160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68347-AA53-47EE-B5ED-41BB4BF4BF94}">
      <dsp:nvSpPr>
        <dsp:cNvPr id="0" name=""/>
        <dsp:cNvSpPr/>
      </dsp:nvSpPr>
      <dsp:spPr>
        <a:xfrm rot="1997503">
          <a:off x="1674920" y="3157087"/>
          <a:ext cx="1561702" cy="32167"/>
        </a:xfrm>
        <a:custGeom>
          <a:avLst/>
          <a:gdLst/>
          <a:ahLst/>
          <a:cxnLst/>
          <a:rect l="0" t="0" r="0" b="0"/>
          <a:pathLst>
            <a:path>
              <a:moveTo>
                <a:pt x="0" y="16083"/>
              </a:moveTo>
              <a:lnTo>
                <a:pt x="1561702" y="160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B929B-5C5A-4599-A41D-07F76CDE8B55}">
      <dsp:nvSpPr>
        <dsp:cNvPr id="0" name=""/>
        <dsp:cNvSpPr/>
      </dsp:nvSpPr>
      <dsp:spPr>
        <a:xfrm rot="692162">
          <a:off x="1790893" y="2667002"/>
          <a:ext cx="1205341" cy="32167"/>
        </a:xfrm>
        <a:custGeom>
          <a:avLst/>
          <a:gdLst/>
          <a:ahLst/>
          <a:cxnLst/>
          <a:rect l="0" t="0" r="0" b="0"/>
          <a:pathLst>
            <a:path>
              <a:moveTo>
                <a:pt x="0" y="16083"/>
              </a:moveTo>
              <a:lnTo>
                <a:pt x="1205341" y="160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A0F440-A16D-4052-AC31-05F0C3717A10}">
      <dsp:nvSpPr>
        <dsp:cNvPr id="0" name=""/>
        <dsp:cNvSpPr/>
      </dsp:nvSpPr>
      <dsp:spPr>
        <a:xfrm rot="20905596">
          <a:off x="1791292" y="2265844"/>
          <a:ext cx="1158346" cy="32167"/>
        </a:xfrm>
        <a:custGeom>
          <a:avLst/>
          <a:gdLst/>
          <a:ahLst/>
          <a:cxnLst/>
          <a:rect l="0" t="0" r="0" b="0"/>
          <a:pathLst>
            <a:path>
              <a:moveTo>
                <a:pt x="0" y="16083"/>
              </a:moveTo>
              <a:lnTo>
                <a:pt x="1158346" y="160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F92F88-B3BD-4B5B-B091-142E1D354F63}">
      <dsp:nvSpPr>
        <dsp:cNvPr id="0" name=""/>
        <dsp:cNvSpPr/>
      </dsp:nvSpPr>
      <dsp:spPr>
        <a:xfrm rot="19570184">
          <a:off x="1684603" y="1805325"/>
          <a:ext cx="1399386" cy="32167"/>
        </a:xfrm>
        <a:custGeom>
          <a:avLst/>
          <a:gdLst/>
          <a:ahLst/>
          <a:cxnLst/>
          <a:rect l="0" t="0" r="0" b="0"/>
          <a:pathLst>
            <a:path>
              <a:moveTo>
                <a:pt x="0" y="16083"/>
              </a:moveTo>
              <a:lnTo>
                <a:pt x="1399386" y="160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00283D-C34B-45B3-B9BF-4EE50DDEDD96}">
      <dsp:nvSpPr>
        <dsp:cNvPr id="0" name=""/>
        <dsp:cNvSpPr/>
      </dsp:nvSpPr>
      <dsp:spPr>
        <a:xfrm rot="18376246">
          <a:off x="1331582" y="1342815"/>
          <a:ext cx="1784668" cy="32167"/>
        </a:xfrm>
        <a:custGeom>
          <a:avLst/>
          <a:gdLst/>
          <a:ahLst/>
          <a:cxnLst/>
          <a:rect l="0" t="0" r="0" b="0"/>
          <a:pathLst>
            <a:path>
              <a:moveTo>
                <a:pt x="0" y="16083"/>
              </a:moveTo>
              <a:lnTo>
                <a:pt x="1784668" y="160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DF37E9-87D8-4774-9D3C-68AC364B8EC5}">
      <dsp:nvSpPr>
        <dsp:cNvPr id="0" name=""/>
        <dsp:cNvSpPr/>
      </dsp:nvSpPr>
      <dsp:spPr>
        <a:xfrm>
          <a:off x="434789" y="1530289"/>
          <a:ext cx="1741953" cy="187234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55EF1-383F-46AC-94E3-502FDC6053F7}">
      <dsp:nvSpPr>
        <dsp:cNvPr id="0" name=""/>
        <dsp:cNvSpPr/>
      </dsp:nvSpPr>
      <dsp:spPr>
        <a:xfrm>
          <a:off x="2555585" y="1057"/>
          <a:ext cx="823521" cy="689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</a:t>
          </a:r>
          <a:r>
            <a:rPr lang="el-GR" sz="1400" kern="1200" dirty="0" err="1" smtClean="0"/>
            <a:t>αξίδι</a:t>
          </a:r>
          <a:endParaRPr lang="el-GR" sz="1400" kern="1200" dirty="0"/>
        </a:p>
      </dsp:txBody>
      <dsp:txXfrm>
        <a:off x="2555585" y="1057"/>
        <a:ext cx="823521" cy="689404"/>
      </dsp:txXfrm>
    </dsp:sp>
    <dsp:sp modelId="{2A348455-7A1A-42A5-B44D-BF54470B08AF}">
      <dsp:nvSpPr>
        <dsp:cNvPr id="0" name=""/>
        <dsp:cNvSpPr/>
      </dsp:nvSpPr>
      <dsp:spPr>
        <a:xfrm>
          <a:off x="2727702" y="676800"/>
          <a:ext cx="1436429" cy="8662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Ατομική υποστήριξη</a:t>
          </a:r>
          <a:endParaRPr lang="el-GR" sz="1400" kern="1200" dirty="0"/>
        </a:p>
      </dsp:txBody>
      <dsp:txXfrm>
        <a:off x="2727702" y="676800"/>
        <a:ext cx="1436429" cy="866209"/>
      </dsp:txXfrm>
    </dsp:sp>
    <dsp:sp modelId="{373EDBCB-6112-45FC-A483-8F7289FF5241}">
      <dsp:nvSpPr>
        <dsp:cNvPr id="0" name=""/>
        <dsp:cNvSpPr/>
      </dsp:nvSpPr>
      <dsp:spPr>
        <a:xfrm>
          <a:off x="2865911" y="1618959"/>
          <a:ext cx="1682298" cy="7785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Οργάνωση- διαχείριση</a:t>
          </a:r>
          <a:endParaRPr lang="el-GR" sz="1400" kern="1200" dirty="0"/>
        </a:p>
      </dsp:txBody>
      <dsp:txXfrm>
        <a:off x="2865911" y="1618959"/>
        <a:ext cx="1682298" cy="778503"/>
      </dsp:txXfrm>
    </dsp:sp>
    <dsp:sp modelId="{5E271DFC-F299-453F-9951-B282A9AAAD80}">
      <dsp:nvSpPr>
        <dsp:cNvPr id="0" name=""/>
        <dsp:cNvSpPr/>
      </dsp:nvSpPr>
      <dsp:spPr>
        <a:xfrm>
          <a:off x="2904280" y="2608044"/>
          <a:ext cx="1620907" cy="689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Γλωσσική υποστήριξη</a:t>
          </a:r>
          <a:endParaRPr lang="el-GR" sz="1400" kern="1200" dirty="0"/>
        </a:p>
      </dsp:txBody>
      <dsp:txXfrm>
        <a:off x="2904280" y="2608044"/>
        <a:ext cx="1620907" cy="689404"/>
      </dsp:txXfrm>
    </dsp:sp>
    <dsp:sp modelId="{E116D099-1B3A-4703-9A5D-91EC81FAE85B}">
      <dsp:nvSpPr>
        <dsp:cNvPr id="0" name=""/>
        <dsp:cNvSpPr/>
      </dsp:nvSpPr>
      <dsp:spPr>
        <a:xfrm>
          <a:off x="2938483" y="3506350"/>
          <a:ext cx="1099179" cy="689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ΑΜΕΑ</a:t>
          </a:r>
          <a:endParaRPr lang="el-GR" sz="1400" kern="1200" dirty="0"/>
        </a:p>
      </dsp:txBody>
      <dsp:txXfrm>
        <a:off x="2938483" y="3506350"/>
        <a:ext cx="1099179" cy="689404"/>
      </dsp:txXfrm>
    </dsp:sp>
    <dsp:sp modelId="{112E437D-970C-4B6E-B533-D5F67F7B0001}">
      <dsp:nvSpPr>
        <dsp:cNvPr id="0" name=""/>
        <dsp:cNvSpPr/>
      </dsp:nvSpPr>
      <dsp:spPr>
        <a:xfrm>
          <a:off x="2403567" y="4270495"/>
          <a:ext cx="1066750" cy="6894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Κατ’ εξαίρεση δαπάνες</a:t>
          </a:r>
          <a:endParaRPr lang="el-GR" sz="1400" kern="1200" dirty="0"/>
        </a:p>
      </dsp:txBody>
      <dsp:txXfrm>
        <a:off x="2403567" y="4270495"/>
        <a:ext cx="1066750" cy="68940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35F699B-F788-4AC5-B8E1-0539BB76D5BE}">
      <dsp:nvSpPr>
        <dsp:cNvPr id="0" name=""/>
        <dsp:cNvSpPr/>
      </dsp:nvSpPr>
      <dsp:spPr>
        <a:xfrm>
          <a:off x="7657" y="0"/>
          <a:ext cx="2288855" cy="4536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Ο δικαιούχος-φορέας δηλώνει στο ηλεκτρονικό εργαλείο</a:t>
          </a:r>
          <a:r>
            <a:rPr lang="en-US" sz="1600" kern="1200" dirty="0" smtClean="0"/>
            <a:t> MOB TOOL,</a:t>
          </a:r>
          <a:r>
            <a:rPr lang="el-GR" sz="1600" kern="1200" dirty="0" smtClean="0"/>
            <a:t> </a:t>
          </a:r>
          <a:r>
            <a:rPr lang="el-GR" sz="1600" b="1" kern="1200" dirty="0" smtClean="0"/>
            <a:t>τον τόπο προέλευσης </a:t>
          </a:r>
          <a:r>
            <a:rPr lang="el-GR" sz="1600" kern="1200" dirty="0" smtClean="0"/>
            <a:t>και τον </a:t>
          </a:r>
          <a:r>
            <a:rPr lang="el-GR" sz="1600" b="1" kern="1200" dirty="0" smtClean="0"/>
            <a:t>τόπο διεξαγωγής</a:t>
          </a:r>
          <a:r>
            <a:rPr lang="el-GR" sz="1600" kern="1200" dirty="0" smtClean="0"/>
            <a:t> της δραστηριότητας κινητικότητας</a:t>
          </a:r>
          <a:endParaRPr lang="el-GR" sz="1600" kern="1200" dirty="0"/>
        </a:p>
      </dsp:txBody>
      <dsp:txXfrm>
        <a:off x="7657" y="0"/>
        <a:ext cx="2288855" cy="4536504"/>
      </dsp:txXfrm>
    </dsp:sp>
    <dsp:sp modelId="{8D013A39-B5B9-4C3D-AD9E-6C642723B201}">
      <dsp:nvSpPr>
        <dsp:cNvPr id="0" name=""/>
        <dsp:cNvSpPr/>
      </dsp:nvSpPr>
      <dsp:spPr>
        <a:xfrm>
          <a:off x="2525399" y="1984433"/>
          <a:ext cx="485237" cy="5676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300" kern="1200"/>
        </a:p>
      </dsp:txBody>
      <dsp:txXfrm>
        <a:off x="2525399" y="1984433"/>
        <a:ext cx="485237" cy="567636"/>
      </dsp:txXfrm>
    </dsp:sp>
    <dsp:sp modelId="{88690C3B-036C-432F-A2F2-5976275F3312}">
      <dsp:nvSpPr>
        <dsp:cNvPr id="0" name=""/>
        <dsp:cNvSpPr/>
      </dsp:nvSpPr>
      <dsp:spPr>
        <a:xfrm>
          <a:off x="3212056" y="12830"/>
          <a:ext cx="2288855" cy="45108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Σε περίπτωση που δεν γίνει μετακίνηση ή η δαπάνη του ταξιδίου καλυφθεί από άλλους πόρους (εκτός Ε+)</a:t>
          </a:r>
          <a:r>
            <a:rPr lang="en-US" sz="1600" kern="1200" dirty="0" smtClean="0"/>
            <a:t>, </a:t>
          </a:r>
          <a:r>
            <a:rPr lang="el-GR" sz="1600" kern="1200" dirty="0" smtClean="0"/>
            <a:t>π.χ. το άτομο βρίσκεται ήδη στον τόπο προορισμού χωρίς να ταξιδέψει, ο δικαιούχος-φορέας θα πρέπει να το δηλώσει στο ΜΟΒ ΤΟΟ</a:t>
          </a:r>
          <a:r>
            <a:rPr lang="en-US" sz="1600" kern="1200" dirty="0" smtClean="0"/>
            <a:t>L</a:t>
          </a:r>
          <a:r>
            <a:rPr lang="el-GR" sz="1600" kern="1200" dirty="0" smtClean="0"/>
            <a:t>+</a:t>
          </a:r>
          <a:r>
            <a:rPr lang="en-US" sz="1600" b="1" kern="1200" dirty="0" smtClean="0"/>
            <a:t>.</a:t>
          </a:r>
          <a:r>
            <a:rPr lang="el-GR" sz="1600" b="1" kern="1200" dirty="0" smtClean="0"/>
            <a:t>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/>
            <a:t>Στην περίπτωση αυτή, όμως, δεν δίνεται  ποσό επιχορήγησης για το ταξίδι</a:t>
          </a:r>
          <a:r>
            <a:rPr lang="el-GR" sz="1600" kern="1200" dirty="0" smtClean="0"/>
            <a:t>.</a:t>
          </a:r>
          <a:endParaRPr lang="el-GR" sz="1600" kern="1200" dirty="0"/>
        </a:p>
      </dsp:txBody>
      <dsp:txXfrm>
        <a:off x="3212056" y="12830"/>
        <a:ext cx="2288855" cy="4510843"/>
      </dsp:txXfrm>
    </dsp:sp>
    <dsp:sp modelId="{081FA439-C3B1-4D1E-A6E7-B2A7637357A6}">
      <dsp:nvSpPr>
        <dsp:cNvPr id="0" name=""/>
        <dsp:cNvSpPr/>
      </dsp:nvSpPr>
      <dsp:spPr>
        <a:xfrm>
          <a:off x="5729797" y="1984433"/>
          <a:ext cx="485237" cy="5676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300" kern="1200"/>
        </a:p>
      </dsp:txBody>
      <dsp:txXfrm>
        <a:off x="5729797" y="1984433"/>
        <a:ext cx="485237" cy="567636"/>
      </dsp:txXfrm>
    </dsp:sp>
    <dsp:sp modelId="{AF9D7D5B-8364-4C55-A3EB-D28A21D42508}">
      <dsp:nvSpPr>
        <dsp:cNvPr id="0" name=""/>
        <dsp:cNvSpPr/>
      </dsp:nvSpPr>
      <dsp:spPr>
        <a:xfrm>
          <a:off x="6416454" y="0"/>
          <a:ext cx="2288855" cy="45365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-Χρήση μετρητή απόστασης (</a:t>
          </a:r>
          <a:r>
            <a:rPr lang="en-US" sz="1600" kern="1200" dirty="0" smtClean="0"/>
            <a:t>distance calculator)</a:t>
          </a:r>
          <a:r>
            <a:rPr lang="el-GR" sz="1600" kern="1200" dirty="0" smtClean="0"/>
            <a:t>-&gt;καθορισμός χιλιομετρικής απόστασης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-Συμπλήρωση πραγματικής απόστασης στο ηλεκτρονικό εργαλείο </a:t>
          </a:r>
          <a:r>
            <a:rPr lang="en-US" sz="1600" kern="1200" dirty="0" smtClean="0"/>
            <a:t>MOB TOOL+</a:t>
          </a:r>
          <a:r>
            <a:rPr lang="el-GR" sz="1600" kern="1200" dirty="0" smtClean="0"/>
            <a:t>  (αν έχει αλλάξει κάτι κατά τη διάρκεια υλοποίησης σχεδίου)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600" kern="1200" dirty="0"/>
        </a:p>
      </dsp:txBody>
      <dsp:txXfrm>
        <a:off x="6416454" y="0"/>
        <a:ext cx="2288855" cy="453650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579D58-11AD-4124-9E4B-872B3C7A4D83}">
      <dsp:nvSpPr>
        <dsp:cNvPr id="0" name=""/>
        <dsp:cNvSpPr/>
      </dsp:nvSpPr>
      <dsp:spPr>
        <a:xfrm>
          <a:off x="0" y="636607"/>
          <a:ext cx="8229600" cy="1406924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Οργανωτικές δαπάνες</a:t>
          </a:r>
          <a:r>
            <a:rPr lang="el-GR" sz="2000" kern="1200" dirty="0" smtClean="0"/>
            <a:t>: αμοιβή φορέα υποδοχής, ασφάλιση συμμετεχόντων, δαπάνες φορέα αποστολής για γραφική ύλη, αναλώσιμα υλικά, δαπάνες διάδοσης αποτελεσμάτων, γλωσσική υποστήριξη (αν απαιτείται) για διάρκεια μικρότερη του ενός (1) μήνα</a:t>
          </a:r>
        </a:p>
      </dsp:txBody>
      <dsp:txXfrm>
        <a:off x="0" y="636607"/>
        <a:ext cx="8229600" cy="1406924"/>
      </dsp:txXfrm>
    </dsp:sp>
    <dsp:sp modelId="{7B32A1DD-CDDC-4E9C-84FC-AEDD099D7DF6}">
      <dsp:nvSpPr>
        <dsp:cNvPr id="0" name=""/>
        <dsp:cNvSpPr/>
      </dsp:nvSpPr>
      <dsp:spPr>
        <a:xfrm>
          <a:off x="0" y="2105164"/>
          <a:ext cx="8229600" cy="1406924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Το ποσό επιχορήγησης για οργανωτικές δαπάνες υπολογίζεται αυτόματα από το ΜΟΒ ΤΟ</a:t>
          </a:r>
          <a:r>
            <a:rPr lang="en-US" sz="2000" kern="1200" dirty="0" smtClean="0"/>
            <a:t>OL</a:t>
          </a:r>
          <a:r>
            <a:rPr lang="el-GR" sz="2000" kern="1200" dirty="0" smtClean="0"/>
            <a:t>+</a:t>
          </a:r>
          <a:r>
            <a:rPr lang="en-US" sz="2000" kern="1200" dirty="0" smtClean="0"/>
            <a:t>, </a:t>
          </a:r>
          <a:r>
            <a:rPr lang="el-GR" sz="2000" kern="1200" dirty="0" smtClean="0"/>
            <a:t>βάσει του αριθμού των συμμετεχόντων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Δραστηριότητα Χ Ποσό(€) = </a:t>
          </a:r>
          <a:r>
            <a:rPr lang="el-GR" sz="2000" kern="1200" dirty="0" smtClean="0"/>
            <a:t>Αριθμός συμμετεχόντων Χ 350€</a:t>
          </a:r>
          <a:endParaRPr lang="el-GR" sz="2000" kern="1200" dirty="0"/>
        </a:p>
      </dsp:txBody>
      <dsp:txXfrm>
        <a:off x="0" y="2105164"/>
        <a:ext cx="8229600" cy="1406924"/>
      </dsp:txXfrm>
    </dsp:sp>
    <dsp:sp modelId="{5BF99DAF-5610-4393-9E5F-261731784BBF}">
      <dsp:nvSpPr>
        <dsp:cNvPr id="0" name=""/>
        <dsp:cNvSpPr/>
      </dsp:nvSpPr>
      <dsp:spPr>
        <a:xfrm>
          <a:off x="0" y="3566755"/>
          <a:ext cx="8229600" cy="1113764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Οι συνοδοί (</a:t>
          </a:r>
          <a:r>
            <a:rPr lang="en-US" sz="2000" kern="1200" dirty="0" smtClean="0"/>
            <a:t>accompanying persons) </a:t>
          </a:r>
          <a:r>
            <a:rPr lang="el-GR" sz="2000" u="sng" kern="1200" dirty="0" smtClean="0"/>
            <a:t>δεν λαμβάνονται υπόψη στον υπολογισμό της κατηγορίας οργανωτικών δαπανών</a:t>
          </a:r>
          <a:endParaRPr lang="el-GR" sz="2000" u="sng" kern="1200" dirty="0"/>
        </a:p>
      </dsp:txBody>
      <dsp:txXfrm>
        <a:off x="0" y="3566755"/>
        <a:ext cx="8229600" cy="1113764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A0EE4E0-6291-48D9-80A5-F5A7ED4E5B71}">
      <dsp:nvSpPr>
        <dsp:cNvPr id="0" name=""/>
        <dsp:cNvSpPr/>
      </dsp:nvSpPr>
      <dsp:spPr>
        <a:xfrm>
          <a:off x="0" y="616109"/>
          <a:ext cx="2486367" cy="1491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Γλωσσική υποστήριξη δικαιούται μόνο η κατηγορία των εκπαιδευομένων (</a:t>
          </a:r>
          <a:r>
            <a:rPr lang="en-US" sz="1600" kern="1200" dirty="0" smtClean="0"/>
            <a:t>learners)</a:t>
          </a:r>
          <a:endParaRPr lang="el-GR" sz="1600" kern="1200" dirty="0"/>
        </a:p>
      </dsp:txBody>
      <dsp:txXfrm>
        <a:off x="0" y="616109"/>
        <a:ext cx="2486367" cy="1491820"/>
      </dsp:txXfrm>
    </dsp:sp>
    <dsp:sp modelId="{3EE2AB49-5841-4954-BCCE-0106E1BB96A4}">
      <dsp:nvSpPr>
        <dsp:cNvPr id="0" name=""/>
        <dsp:cNvSpPr/>
      </dsp:nvSpPr>
      <dsp:spPr>
        <a:xfrm>
          <a:off x="2735004" y="616109"/>
          <a:ext cx="2486367" cy="1491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Διάρκεια κατάρτισης λιγότερη από 1 μήνα, αν απαιτούνται γλωσσικά μαθήματα, η δαπάνη εντάσσεται στην οργάνωση-διαχείριση</a:t>
          </a:r>
          <a:endParaRPr lang="el-GR" sz="1600" kern="1200" dirty="0"/>
        </a:p>
      </dsp:txBody>
      <dsp:txXfrm>
        <a:off x="2735004" y="616109"/>
        <a:ext cx="2486367" cy="1491820"/>
      </dsp:txXfrm>
    </dsp:sp>
    <dsp:sp modelId="{FF055C81-B59E-4139-968E-2BA17F4E70AB}">
      <dsp:nvSpPr>
        <dsp:cNvPr id="0" name=""/>
        <dsp:cNvSpPr/>
      </dsp:nvSpPr>
      <dsp:spPr>
        <a:xfrm>
          <a:off x="5470008" y="616109"/>
          <a:ext cx="2486367" cy="1491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Διάρκεια κατάρτισης πάνω από 1 μήνα, γίνεται χρήση της πλατφόρμας Ο</a:t>
          </a:r>
          <a:r>
            <a:rPr lang="en-US" sz="1600" kern="1200" dirty="0" smtClean="0"/>
            <a:t>LS</a:t>
          </a:r>
          <a:r>
            <a:rPr lang="el-GR" sz="1600" kern="1200" dirty="0" smtClean="0"/>
            <a:t> (αγγλικά, γαλλικά, ιταλικά, ισπανικά, γερμανικά, ολλανδικά)</a:t>
          </a:r>
          <a:endParaRPr lang="el-GR" sz="1600" kern="1200" dirty="0"/>
        </a:p>
      </dsp:txBody>
      <dsp:txXfrm>
        <a:off x="5470008" y="616109"/>
        <a:ext cx="2486367" cy="1491820"/>
      </dsp:txXfrm>
    </dsp:sp>
    <dsp:sp modelId="{45D8A2CD-C19A-4E14-A4BC-BF710A695EE7}">
      <dsp:nvSpPr>
        <dsp:cNvPr id="0" name=""/>
        <dsp:cNvSpPr/>
      </dsp:nvSpPr>
      <dsp:spPr>
        <a:xfrm>
          <a:off x="0" y="2356566"/>
          <a:ext cx="2486367" cy="1491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Διαδικτυακή αξιολόγηση της γλωσσικής επάρκειας των συμμετεχόντων στη γλώσσα αυτή πριν από και κατά τη λήξη της περιόδου κινητικότητας</a:t>
          </a:r>
          <a:endParaRPr lang="el-GR" sz="1600" kern="1200" dirty="0"/>
        </a:p>
      </dsp:txBody>
      <dsp:txXfrm>
        <a:off x="0" y="2356566"/>
        <a:ext cx="2486367" cy="1491820"/>
      </dsp:txXfrm>
    </dsp:sp>
    <dsp:sp modelId="{71C9D35F-B71C-4E70-95F7-1A7857EA074A}">
      <dsp:nvSpPr>
        <dsp:cNvPr id="0" name=""/>
        <dsp:cNvSpPr/>
      </dsp:nvSpPr>
      <dsp:spPr>
        <a:xfrm>
          <a:off x="2735004" y="2356566"/>
          <a:ext cx="2486367" cy="1491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Χορήγηση αδειών από ΕΜ σε δικαιούχο-φορέα και από δικαιούχο-φορέα στους συμμετέχοντες</a:t>
          </a:r>
          <a:endParaRPr lang="el-GR" sz="1600" kern="1200" dirty="0"/>
        </a:p>
      </dsp:txBody>
      <dsp:txXfrm>
        <a:off x="2735004" y="2356566"/>
        <a:ext cx="2486367" cy="1491820"/>
      </dsp:txXfrm>
    </dsp:sp>
    <dsp:sp modelId="{1C9E7E87-426B-431D-8517-8E211537EC21}">
      <dsp:nvSpPr>
        <dsp:cNvPr id="0" name=""/>
        <dsp:cNvSpPr/>
      </dsp:nvSpPr>
      <dsp:spPr>
        <a:xfrm>
          <a:off x="5470008" y="2356566"/>
          <a:ext cx="2486367" cy="14918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kern="1200" dirty="0" smtClean="0"/>
            <a:t>Δήλωση αριθμού αδειών για αξιολόγηση και παρακολούθηση γλωσσικών μαθημάτων στην τελική έκθεση</a:t>
          </a:r>
          <a:endParaRPr lang="el-GR" sz="1600" kern="1200" dirty="0"/>
        </a:p>
      </dsp:txBody>
      <dsp:txXfrm>
        <a:off x="5470008" y="2356566"/>
        <a:ext cx="2486367" cy="14918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56975-3329-45D8-922D-CE1795168CA3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777C5-E737-4FF9-B998-85E809DEC17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13F48-595A-4CF3-8EA4-849FC46DCFFB}" type="datetimeFigureOut">
              <a:rPr lang="el-GR" smtClean="0"/>
              <a:pPr/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70FFB-6A35-4823-972D-5C13F830B24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image" Target="../media/image16.jpeg"/><Relationship Id="rId7" Type="http://schemas.openxmlformats.org/officeDocument/2006/relationships/diagramLayout" Target="../diagrams/layou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4.xml"/><Relationship Id="rId5" Type="http://schemas.openxmlformats.org/officeDocument/2006/relationships/image" Target="../media/image3.jpeg"/><Relationship Id="rId10" Type="http://schemas.microsoft.com/office/2007/relationships/diagramDrawing" Target="../diagrams/drawing4.xml"/><Relationship Id="rId4" Type="http://schemas.openxmlformats.org/officeDocument/2006/relationships/image" Target="../media/image2.png"/><Relationship Id="rId9" Type="http://schemas.openxmlformats.org/officeDocument/2006/relationships/diagramColors" Target="../diagrams/colors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jpeg"/><Relationship Id="rId9" Type="http://schemas.microsoft.com/office/2007/relationships/diagramDrawing" Target="../diagrams/drawin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3.jpeg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8" name="TextBox 9"/>
          <p:cNvSpPr txBox="1"/>
          <p:nvPr/>
        </p:nvSpPr>
        <p:spPr>
          <a:xfrm>
            <a:off x="1214414" y="5072074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Erasmus+</a:t>
            </a:r>
            <a:r>
              <a:rPr lang="el-GR" sz="1600" dirty="0" smtClean="0">
                <a:solidFill>
                  <a:srgbClr val="0070C0"/>
                </a:solidFill>
              </a:rPr>
              <a:t>/ΚΑ1</a:t>
            </a:r>
            <a:r>
              <a:rPr lang="en-US" sz="1600" dirty="0" smtClean="0">
                <a:solidFill>
                  <a:srgbClr val="0070C0"/>
                </a:solidFill>
              </a:rPr>
              <a:t>/</a:t>
            </a:r>
            <a:r>
              <a:rPr lang="el-GR" sz="1600" dirty="0" smtClean="0">
                <a:solidFill>
                  <a:srgbClr val="0070C0"/>
                </a:solidFill>
              </a:rPr>
              <a:t>Επαγγελματική Εκπαίδευση και Κατάρτιση</a:t>
            </a:r>
            <a:endParaRPr lang="en-US" sz="1600" dirty="0" smtClean="0">
              <a:solidFill>
                <a:srgbClr val="0070C0"/>
              </a:solidFill>
            </a:endParaRPr>
          </a:p>
          <a:p>
            <a:pPr algn="ctr"/>
            <a:r>
              <a:rPr lang="el-GR" sz="1600" dirty="0" smtClean="0">
                <a:solidFill>
                  <a:srgbClr val="0070C0"/>
                </a:solidFill>
              </a:rPr>
              <a:t>Οικονομική Διαχείριση και Υποβολή τελικής έκθεσης ΚΑ102</a:t>
            </a:r>
          </a:p>
        </p:txBody>
      </p:sp>
      <p:sp>
        <p:nvSpPr>
          <p:cNvPr id="10" name="9 - TextBox"/>
          <p:cNvSpPr txBox="1"/>
          <p:nvPr/>
        </p:nvSpPr>
        <p:spPr>
          <a:xfrm>
            <a:off x="0" y="5929330"/>
            <a:ext cx="4071966" cy="82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Clr>
                <a:schemeClr val="accent3"/>
              </a:buClr>
              <a:defRPr/>
            </a:pPr>
            <a:r>
              <a:rPr lang="en-US" sz="1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Amalia</a:t>
            </a:r>
            <a:r>
              <a:rPr lang="en-US" sz="1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Hotel </a:t>
            </a:r>
            <a:r>
              <a:rPr lang="el-GR" sz="1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Α</a:t>
            </a:r>
            <a:r>
              <a:rPr lang="en-US" sz="1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thens</a:t>
            </a:r>
            <a:endParaRPr lang="el-GR" sz="1400" b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Clr>
                <a:schemeClr val="accent3"/>
              </a:buClr>
              <a:buNone/>
              <a:defRPr/>
            </a:pPr>
            <a:r>
              <a:rPr lang="el-GR" sz="1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Παρασκευή,  2 Οκτωβρίου 2015</a:t>
            </a:r>
          </a:p>
          <a:p>
            <a:endParaRPr lang="el-GR" dirty="0"/>
          </a:p>
        </p:txBody>
      </p:sp>
      <p:sp>
        <p:nvSpPr>
          <p:cNvPr id="11" name="10 - TextBox"/>
          <p:cNvSpPr txBox="1"/>
          <p:nvPr/>
        </p:nvSpPr>
        <p:spPr>
          <a:xfrm>
            <a:off x="7286644" y="6050086"/>
            <a:ext cx="17145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l-GR" sz="1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Αλεξάνδρα Μπάκα</a:t>
            </a:r>
            <a:endParaRPr lang="en-US" sz="12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spcBef>
                <a:spcPct val="50000"/>
              </a:spcBef>
              <a:defRPr/>
            </a:pPr>
            <a:r>
              <a:rPr lang="en-US" sz="12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VET Sector/KA1</a:t>
            </a:r>
            <a:endParaRPr lang="en-GB" sz="12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l-GR" sz="1200" dirty="0"/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357298"/>
            <a:ext cx="2123728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71670" y="1357298"/>
            <a:ext cx="1228725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86314" y="1357298"/>
            <a:ext cx="200977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928794" y="3000372"/>
            <a:ext cx="20193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286116" y="1357298"/>
            <a:ext cx="1500198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857884" y="3000372"/>
            <a:ext cx="1691681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786578" y="1357298"/>
            <a:ext cx="2357422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929058" y="3000372"/>
            <a:ext cx="1928826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3" descr="G:\LEONARDO DA VINCI\BUDGET\ΚΑΛΕΣ ΠΡΑΚΤΙΚΕΣ ΜΟΒΙLITY\ΕΠΑΛ ΚΑΤΩ ΑΧΑΙΑΣ\holland_5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3000372"/>
            <a:ext cx="200023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" descr="G:\LEONARDO DA VINCI\BUDGET\ΚΑΛΕΣ ΠΡΑΚΤΙΚΕΣ ΜΟΒΙLITY\ΚΕΚ ΠΑΝΕΠΙΣΤΗΜΙΟΥ ΙΩΑΝΝΙΝΩΝ\φωτογραφίες\Katsifa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>
          <a:xfrm>
            <a:off x="7500926" y="3000372"/>
            <a:ext cx="1643074" cy="1643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ampaka\Desktop\__1_~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772816"/>
            <a:ext cx="4680520" cy="9361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971600" y="1412776"/>
            <a:ext cx="6912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Κατηγορία Δαπάνης Γλωσσικής Υποστήριξης</a:t>
            </a:r>
            <a:endParaRPr lang="el-GR" sz="2000" b="1" dirty="0"/>
          </a:p>
        </p:txBody>
      </p:sp>
      <p:graphicFrame>
        <p:nvGraphicFramePr>
          <p:cNvPr id="13" name="12 - Διάγραμμα"/>
          <p:cNvGraphicFramePr/>
          <p:nvPr/>
        </p:nvGraphicFramePr>
        <p:xfrm>
          <a:off x="539552" y="2393504"/>
          <a:ext cx="795637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0" y="1772816"/>
            <a:ext cx="36369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Κατηγορία Δαπάνης ΑΜΕΑ </a:t>
            </a:r>
            <a:endParaRPr lang="el-GR" sz="2000" b="1" dirty="0"/>
          </a:p>
        </p:txBody>
      </p:sp>
      <p:sp>
        <p:nvSpPr>
          <p:cNvPr id="10" name="9 - TextBox"/>
          <p:cNvSpPr txBox="1"/>
          <p:nvPr/>
        </p:nvSpPr>
        <p:spPr>
          <a:xfrm>
            <a:off x="323528" y="2348880"/>
            <a:ext cx="8352928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1.Δήλωση στο ηλεκτρονικό εργαλείο ΜΟΒ ΤΟΟ</a:t>
            </a:r>
            <a:r>
              <a:rPr lang="en-US" dirty="0" smtClean="0"/>
              <a:t>L+ </a:t>
            </a:r>
            <a:r>
              <a:rPr lang="el-GR" dirty="0" smtClean="0"/>
              <a:t>του είδους της δαπάνης και του πραγματικού ποσού που ανήλθε για άτομα με ειδικές ανάγκες.</a:t>
            </a:r>
          </a:p>
          <a:p>
            <a:r>
              <a:rPr lang="el-GR" dirty="0" smtClean="0"/>
              <a:t>2.Δαπάνες άμεσα συνδεόμενες με ΑΜΕΑ και των συνοδών τους.</a:t>
            </a:r>
          </a:p>
          <a:p>
            <a:r>
              <a:rPr lang="el-GR" dirty="0" smtClean="0"/>
              <a:t>3. Επιχορήγηση 100% των επιλέξιμων πραγματοποιηθέντων δαπανών. </a:t>
            </a:r>
            <a:endParaRPr lang="el-GR" dirty="0"/>
          </a:p>
        </p:txBody>
      </p:sp>
      <p:sp>
        <p:nvSpPr>
          <p:cNvPr id="13" name="12 - TextBox"/>
          <p:cNvSpPr txBox="1"/>
          <p:nvPr/>
        </p:nvSpPr>
        <p:spPr>
          <a:xfrm>
            <a:off x="-142908" y="4000504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Κατ’ εξαίρεση δαπάνες</a:t>
            </a:r>
            <a:endParaRPr lang="el-GR" sz="2000" b="1" dirty="0"/>
          </a:p>
        </p:txBody>
      </p:sp>
      <p:sp>
        <p:nvSpPr>
          <p:cNvPr id="14" name="13 - TextBox"/>
          <p:cNvSpPr txBox="1"/>
          <p:nvPr/>
        </p:nvSpPr>
        <p:spPr>
          <a:xfrm>
            <a:off x="357158" y="4714884"/>
            <a:ext cx="8424936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l-GR" dirty="0" smtClean="0"/>
              <a:t>1.Δαπάνη ειδικής άδειας παραμονής και έκδοση βίζας.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79512" y="1412776"/>
            <a:ext cx="74643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Υποβολή Τελικής Έκθεσης-Δικαιολογητικά/Παραστατικά (1)</a:t>
            </a:r>
            <a:endParaRPr lang="el-GR" sz="2000" b="1" dirty="0"/>
          </a:p>
        </p:txBody>
      </p:sp>
      <p:sp>
        <p:nvSpPr>
          <p:cNvPr id="10" name="9 - TextBox"/>
          <p:cNvSpPr txBox="1"/>
          <p:nvPr/>
        </p:nvSpPr>
        <p:spPr>
          <a:xfrm>
            <a:off x="251520" y="2132856"/>
            <a:ext cx="8640960" cy="507831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Υποβολή  τελικής έκθεσης του φορέα και τελικών εκθέσεων των συμμετεχόντων στο ΜΟΒ ΤΟΟ</a:t>
            </a:r>
            <a:r>
              <a:rPr lang="en-US" dirty="0" smtClean="0"/>
              <a:t>L+ </a:t>
            </a:r>
            <a:r>
              <a:rPr lang="el-GR" b="1" dirty="0" smtClean="0"/>
              <a:t>(ηλεκτρονική μορφή) </a:t>
            </a:r>
            <a:r>
              <a:rPr lang="el-GR" dirty="0" smtClean="0"/>
              <a:t>και σε φάκελο με το φυσικό αντικείμενο του σχεδίου </a:t>
            </a:r>
            <a:r>
              <a:rPr lang="el-GR" b="1" dirty="0" smtClean="0"/>
              <a:t>(έντυπη μορφή)</a:t>
            </a:r>
          </a:p>
          <a:p>
            <a:endParaRPr lang="el-GR" b="1" dirty="0" smtClean="0"/>
          </a:p>
          <a:p>
            <a:r>
              <a:rPr lang="el-GR" u="sng" dirty="0" smtClean="0"/>
              <a:t>Ο φάκελος αποπληρωμής θα περιλαμβάνει: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Τελική έκθεση πεπραγμένων που θα φέρει πρωτότυπη ή </a:t>
            </a:r>
            <a:r>
              <a:rPr lang="el-GR" dirty="0" err="1" smtClean="0"/>
              <a:t>σκαναρισμένη</a:t>
            </a:r>
            <a:r>
              <a:rPr lang="el-GR" dirty="0" smtClean="0"/>
              <a:t> υπογραφή νομίμου εκπροσώπου και σφραγίδα δικαιούχου-φορέα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Τελικές εκθέσεις συμμετεχόντων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Κάρτες επιβίβασης ή ακτοπλοϊκά εισιτήρια συμμετεχόντων (σε περίπτωση μετακίνησης από διαφορετικό τόπο θα προσκομίζονται λοιπές αποδείξεις με τόπο </a:t>
            </a:r>
            <a:r>
              <a:rPr lang="el-GR" dirty="0" err="1" smtClean="0"/>
              <a:t>αναχώρησης+μετάβασης</a:t>
            </a:r>
            <a:r>
              <a:rPr lang="el-GR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Βεβαίωση (</a:t>
            </a:r>
            <a:r>
              <a:rPr lang="en-US" dirty="0" smtClean="0"/>
              <a:t>certificate) </a:t>
            </a:r>
            <a:r>
              <a:rPr lang="el-GR" dirty="0" smtClean="0"/>
              <a:t>συμμετοχής για την περίοδο κατάρτισης του συμμετέχοντα από τον φορέα υποδοχής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Πιστοποιητικά </a:t>
            </a:r>
            <a:r>
              <a:rPr lang="en-US" dirty="0" err="1" smtClean="0"/>
              <a:t>Europass</a:t>
            </a:r>
            <a:r>
              <a:rPr lang="en-US" dirty="0" smtClean="0"/>
              <a:t> Mobility (</a:t>
            </a:r>
            <a:r>
              <a:rPr lang="el-GR" dirty="0" smtClean="0"/>
              <a:t>αν προβλέπεται από την υποβληθείσα αίτηση)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Τιμολόγιο από τον φορέα υποδοχής για παροχή υπηρεσιών προγράμματος κατάρτισης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Τιμολόγιο με ανάλυση αν εμπλέκεται στο σχέδιο ενδιάμεσος οργανισμός</a:t>
            </a:r>
          </a:p>
          <a:p>
            <a:endParaRPr lang="el-GR" b="1" dirty="0" smtClean="0"/>
          </a:p>
          <a:p>
            <a:pPr>
              <a:buFont typeface="Wingdings" pitchFamily="2" charset="2"/>
              <a:buChar char="q"/>
            </a:pPr>
            <a:endParaRPr lang="el-GR" dirty="0"/>
          </a:p>
        </p:txBody>
      </p:sp>
      <p:pic>
        <p:nvPicPr>
          <p:cNvPr id="1026" name="Picture 2" descr="C:\Users\ampaka\Desktop\alexandra\images\images__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86678" y="1357298"/>
            <a:ext cx="1357322" cy="785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0" y="1412776"/>
            <a:ext cx="7786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Υποβολή Τελικής Έκθεσης-Δικαιολογητικά/Παραστατικά (2)</a:t>
            </a:r>
            <a:endParaRPr lang="el-GR" sz="2000" b="1" dirty="0"/>
          </a:p>
        </p:txBody>
      </p:sp>
      <p:sp>
        <p:nvSpPr>
          <p:cNvPr id="10" name="9 - TextBox"/>
          <p:cNvSpPr txBox="1"/>
          <p:nvPr/>
        </p:nvSpPr>
        <p:spPr>
          <a:xfrm>
            <a:off x="251520" y="1916832"/>
            <a:ext cx="864096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endParaRPr lang="el-GR" b="1" dirty="0" smtClean="0"/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Απόδειξη είσπραξης ασφάλισης συμμετεχόντων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Τιμολόγιο διαβίωσης (σε περίπτωση διαχείρισης του ποσού από τον φορέα αποστολής)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Υπεύθυνη δήλωση και τραπεζικό έμβασμα του ποσού που έλαβαν οι συμμετέχοντες για διαβίωση (σε περίπτωση διαχείρισης από τους ίδιους)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Αν έχουν γίνει γλωσσικά μαθήματα στους συμμετέχοντες τότε θα προσκομιστούν: αποδεικτικό συμμετοχής γλωσσικών μαθημάτων, τιμολόγιο/απόδειξη εκπαιδευτικού υλικού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Για δαπάνες ΑΜΕΑ και κατ’ εξαίρεση δαπανών, τιμολόγια με το είδος και το ποσό της σχετικής δαπάνης</a:t>
            </a:r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Υλικό διάδοσης των αποτελεσμάτων του σχεδίου </a:t>
            </a:r>
            <a:endParaRPr lang="en-US" dirty="0" smtClean="0"/>
          </a:p>
          <a:p>
            <a:r>
              <a:rPr lang="en-US" dirty="0" smtClean="0"/>
              <a:t>  </a:t>
            </a:r>
            <a:r>
              <a:rPr lang="el-GR" dirty="0" smtClean="0"/>
              <a:t>(Πλατφόρμα Αποτελεσμάτων Σχεδίων </a:t>
            </a:r>
            <a:r>
              <a:rPr lang="en-US" dirty="0" smtClean="0"/>
              <a:t>Erasmus+)</a:t>
            </a:r>
            <a:endParaRPr lang="el-GR" dirty="0" smtClean="0"/>
          </a:p>
          <a:p>
            <a:pPr>
              <a:buFont typeface="Wingdings" pitchFamily="2" charset="2"/>
              <a:buChar char="§"/>
            </a:pPr>
            <a:r>
              <a:rPr lang="el-GR" dirty="0" smtClean="0"/>
              <a:t>Φορολογική και ασφαλιστική ενημερότητα για όσους φορείς απαιτείται.</a:t>
            </a:r>
          </a:p>
          <a:p>
            <a:r>
              <a:rPr lang="el-GR" sz="1600" i="1" dirty="0" smtClean="0"/>
              <a:t>Η φορολογική ενημερότητα θα πρέπει να έχει εκδοθεί για είσπραξη χρημάτων από φορείς κεντρικής κυβέρνησης χωρίς όρο παρακράτησης.</a:t>
            </a:r>
          </a:p>
          <a:p>
            <a:pPr>
              <a:buFont typeface="Wingdings" pitchFamily="2" charset="2"/>
              <a:buChar char="§"/>
            </a:pPr>
            <a:endParaRPr lang="el-GR" dirty="0"/>
          </a:p>
        </p:txBody>
      </p:sp>
      <p:pic>
        <p:nvPicPr>
          <p:cNvPr id="8" name="Picture 2" descr="C:\Users\ampaka\Desktop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24757" y="1357298"/>
            <a:ext cx="1619243" cy="11715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179512" y="1412776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Αξιολόγηση Τελικής Έκθεσης</a:t>
            </a:r>
            <a:endParaRPr lang="el-GR" sz="2000" b="1" dirty="0"/>
          </a:p>
        </p:txBody>
      </p:sp>
      <p:sp>
        <p:nvSpPr>
          <p:cNvPr id="12" name="11 - Ορθογώνιο"/>
          <p:cNvSpPr/>
          <p:nvPr/>
        </p:nvSpPr>
        <p:spPr>
          <a:xfrm>
            <a:off x="251520" y="2060849"/>
            <a:ext cx="8712968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Ανώτατη βαθμολογία τελικής έκθεσης = 100 βαθμοί</a:t>
            </a:r>
            <a:endParaRPr lang="el-GR" dirty="0"/>
          </a:p>
        </p:txBody>
      </p:sp>
      <p:sp>
        <p:nvSpPr>
          <p:cNvPr id="15" name="14 - TextBox"/>
          <p:cNvSpPr txBox="1"/>
          <p:nvPr/>
        </p:nvSpPr>
        <p:spPr>
          <a:xfrm>
            <a:off x="395536" y="2996952"/>
            <a:ext cx="8496944" cy="313932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el-GR" dirty="0" smtClean="0"/>
              <a:t>Το τελικό ποσό της επιχορήγησης για την κάλυψη των οργανωτικών  δαπανών δύναται να μειωθεί λόγω μη προσήκουσας, μερικής ή καθυστερημένης εκτέλεσης του Σχεδίου ως εξής: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l-GR" dirty="0" smtClean="0"/>
              <a:t>-κατά 25%, εάν η βαθμολογία που θα συγκεντρώσει η τελική έκθεση είναι  </a:t>
            </a:r>
          </a:p>
          <a:p>
            <a:pPr lvl="1"/>
            <a:r>
              <a:rPr lang="el-GR" dirty="0" smtClean="0"/>
              <a:t> μικρότερη από 50 βαθμούς και τουλάχιστον 40 βαθμούς</a:t>
            </a:r>
          </a:p>
          <a:p>
            <a:pPr lvl="1"/>
            <a:r>
              <a:rPr lang="en-US" dirty="0" smtClean="0"/>
              <a:t>-</a:t>
            </a:r>
            <a:r>
              <a:rPr lang="el-GR" dirty="0" smtClean="0"/>
              <a:t>κατά 50%, εάν η βαθμολογία που θα συγκεντρώσει η τελική έκθεση είναι </a:t>
            </a:r>
          </a:p>
          <a:p>
            <a:pPr lvl="1"/>
            <a:r>
              <a:rPr lang="el-GR" dirty="0" smtClean="0"/>
              <a:t> μικρότερη από 40 βαθμούς και τουλάχιστον 25 βαθμούς</a:t>
            </a:r>
          </a:p>
          <a:p>
            <a:pPr lvl="1"/>
            <a:r>
              <a:rPr lang="en-US" dirty="0" smtClean="0"/>
              <a:t>-</a:t>
            </a:r>
            <a:r>
              <a:rPr lang="el-GR" dirty="0" smtClean="0"/>
              <a:t>κατά 75%, εάν η βαθμολογία που θα συγκεντρώσει η τελική έκθεση είναι </a:t>
            </a:r>
          </a:p>
          <a:p>
            <a:pPr lvl="1"/>
            <a:r>
              <a:rPr lang="el-GR" dirty="0" smtClean="0"/>
              <a:t> μικρότερη από 25 βαθμούς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1 - Τίτλος"/>
          <p:cNvSpPr txBox="1">
            <a:spLocks/>
          </p:cNvSpPr>
          <p:nvPr/>
        </p:nvSpPr>
        <p:spPr>
          <a:xfrm>
            <a:off x="0" y="1142984"/>
            <a:ext cx="900115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Κριτήρια αξιολόγησης τελικής έκθεσης και τελικών</a:t>
            </a:r>
            <a:r>
              <a:rPr kumimoji="0" lang="el-GR" sz="20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εκθέσεων των συμμετεχόντων</a:t>
            </a:r>
          </a:p>
        </p:txBody>
      </p:sp>
      <p:graphicFrame>
        <p:nvGraphicFramePr>
          <p:cNvPr id="8" name="7 - Διάγραμμα"/>
          <p:cNvGraphicFramePr/>
          <p:nvPr/>
        </p:nvGraphicFramePr>
        <p:xfrm>
          <a:off x="611560" y="1772816"/>
          <a:ext cx="7632848" cy="5085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8 - Ομάδα"/>
          <p:cNvGrpSpPr/>
          <p:nvPr/>
        </p:nvGrpSpPr>
        <p:grpSpPr>
          <a:xfrm>
            <a:off x="2123728" y="1988840"/>
            <a:ext cx="4429156" cy="3560957"/>
            <a:chOff x="2520286" y="695787"/>
            <a:chExt cx="2811911" cy="3132329"/>
          </a:xfrm>
          <a:scene3d>
            <a:camera prst="orthographicFront"/>
            <a:lightRig rig="flat" dir="t"/>
          </a:scene3d>
        </p:grpSpPr>
        <p:sp>
          <p:nvSpPr>
            <p:cNvPr id="10" name="9 - Παραλληλόγραμμο"/>
            <p:cNvSpPr/>
            <p:nvPr/>
          </p:nvSpPr>
          <p:spPr>
            <a:xfrm>
              <a:off x="2520286" y="695787"/>
              <a:ext cx="2811911" cy="3132329"/>
            </a:xfrm>
            <a:prstGeom prst="parallelogram">
              <a:avLst/>
            </a:prstGeom>
            <a:sp3d prstMaterial="plastic">
              <a:bevelT w="120900" h="88900"/>
              <a:bevelB w="88900" h="31750" prst="angle"/>
            </a:sp3d>
          </p:spPr>
          <p:style>
            <a:lnRef idx="0">
              <a:schemeClr val="accent2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Παραλληλόγραμμο 4"/>
            <p:cNvSpPr/>
            <p:nvPr/>
          </p:nvSpPr>
          <p:spPr>
            <a:xfrm>
              <a:off x="3047519" y="1283098"/>
              <a:ext cx="1757445" cy="195770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6830" tIns="36830" rIns="36830" bIns="36830" numCol="1" spcCol="1270" anchor="ctr" anchorCtr="0">
              <a:noAutofit/>
            </a:bodyPr>
            <a:lstStyle/>
            <a:p>
              <a:pPr lvl="0" algn="ctr" defTabSz="1289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2900" b="1" kern="1200" dirty="0" smtClean="0">
                  <a:solidFill>
                    <a:schemeClr val="bg2">
                      <a:lumMod val="50000"/>
                    </a:schemeClr>
                  </a:solidFill>
                </a:rPr>
                <a:t>Ευχαριστώ για την προσοχή σας…</a:t>
              </a:r>
              <a:endParaRPr lang="el-GR" sz="2900" kern="1200" dirty="0">
                <a:solidFill>
                  <a:schemeClr val="bg2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42844" y="1428736"/>
            <a:ext cx="8643998" cy="843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Επιλεξιμότητα</a:t>
            </a:r>
            <a:r>
              <a:rPr kumimoji="0" lang="el-G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δραστηριοτήτων κινητικότητας &lt;-&gt; </a:t>
            </a:r>
            <a:r>
              <a:rPr kumimoji="0" lang="el-GR" sz="20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Επιλεξιμότητα</a:t>
            </a:r>
            <a:r>
              <a:rPr kumimoji="0" lang="el-GR" sz="20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Δαπανών</a:t>
            </a:r>
            <a:endParaRPr kumimoji="0" lang="el-GR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571472" y="2571744"/>
            <a:ext cx="8064896" cy="36933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dirty="0" smtClean="0"/>
              <a:t>O </a:t>
            </a:r>
            <a:r>
              <a:rPr lang="el-GR" dirty="0" smtClean="0"/>
              <a:t>δικαιούχος-φορέας </a:t>
            </a:r>
            <a:r>
              <a:rPr lang="el-GR" b="1" dirty="0" smtClean="0"/>
              <a:t>οφείλει</a:t>
            </a:r>
            <a:r>
              <a:rPr lang="el-GR" dirty="0" smtClean="0"/>
              <a:t> να διασφαλίσει τις δραστηριότητες κινητικότητας που πραγματοποιούνται από τον κάθε συμμετέχοντα  βάσει των κανόνων του Οδηγού του Προγράμματος Ε</a:t>
            </a:r>
            <a:r>
              <a:rPr lang="en-US" dirty="0" err="1" smtClean="0"/>
              <a:t>rasmus</a:t>
            </a:r>
            <a:r>
              <a:rPr lang="el-GR" dirty="0" smtClean="0"/>
              <a:t>+. </a:t>
            </a:r>
            <a:endParaRPr lang="en-US" dirty="0" smtClean="0"/>
          </a:p>
          <a:p>
            <a:pPr marL="342900" indent="-342900"/>
            <a:r>
              <a:rPr lang="en-US" dirty="0" smtClean="0"/>
              <a:t>       </a:t>
            </a:r>
            <a:r>
              <a:rPr lang="el-GR" dirty="0" smtClean="0"/>
              <a:t>Σε διαφορετική περίπτωση, θα θεωρούνται </a:t>
            </a:r>
            <a:r>
              <a:rPr lang="el-GR" b="1" dirty="0" smtClean="0"/>
              <a:t>μη επιλέξιμες</a:t>
            </a:r>
            <a:r>
              <a:rPr lang="en-US" b="1" dirty="0" smtClean="0"/>
              <a:t>.</a:t>
            </a:r>
            <a:endParaRPr lang="el-GR" b="1" dirty="0" smtClean="0"/>
          </a:p>
          <a:p>
            <a:pPr marL="342900" indent="-342900"/>
            <a:endParaRPr lang="el-GR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l-GR" dirty="0" smtClean="0"/>
              <a:t>Τα ποσά επιχορήγησης για τις δραστηριότητες αυτές που κρίνονται μη επιλέξιμες</a:t>
            </a:r>
            <a:r>
              <a:rPr lang="el-GR" b="1" dirty="0" smtClean="0"/>
              <a:t>, ανακτώνται εξ ολοκλήρου από τον δικαιούχο-φορέα.</a:t>
            </a:r>
          </a:p>
          <a:p>
            <a:pPr marL="342900" indent="-342900">
              <a:buFont typeface="Arial" pitchFamily="34" charset="0"/>
              <a:buChar char="•"/>
            </a:pPr>
            <a:endParaRPr lang="el-GR" b="1" dirty="0" smtClean="0"/>
          </a:p>
          <a:p>
            <a:pPr marL="342900" indent="-342900"/>
            <a:endParaRPr lang="el-GR" b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l-GR" b="1" dirty="0" smtClean="0"/>
              <a:t>Βασική προϋπόθεση επιχορήγησης είναι να έχει πραγματοποιηθεί η δραστηριότητα (</a:t>
            </a:r>
            <a:r>
              <a:rPr lang="en-US" b="1" u="sng" dirty="0" smtClean="0"/>
              <a:t>activity</a:t>
            </a:r>
            <a:r>
              <a:rPr lang="en-US" b="1" dirty="0" smtClean="0"/>
              <a:t>) </a:t>
            </a:r>
            <a:r>
              <a:rPr lang="el-GR" b="1" dirty="0" smtClean="0"/>
              <a:t>στο εξωτερικό από τον συμμετέχοντα </a:t>
            </a:r>
          </a:p>
          <a:p>
            <a:pPr marL="342900" indent="-342900" algn="ctr"/>
            <a:endParaRPr lang="el-GR" b="1" dirty="0" smtClean="0"/>
          </a:p>
          <a:p>
            <a:pPr marL="342900" indent="-342900">
              <a:buAutoNum type="arabicPeriod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142844" y="1428736"/>
            <a:ext cx="8643998" cy="8430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Επιλεξιμότητα</a:t>
            </a:r>
            <a:r>
              <a:rPr kumimoji="0" lang="el-G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δραστηριοτήτων κινητικότητας &lt;-&gt; </a:t>
            </a:r>
            <a:r>
              <a:rPr kumimoji="0" lang="el-GR" sz="20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Επιλεξιμότητα</a:t>
            </a:r>
            <a:r>
              <a:rPr kumimoji="0" lang="el-GR" sz="20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Δαπανών</a:t>
            </a:r>
            <a:endParaRPr kumimoji="0" lang="el-GR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571472" y="2571744"/>
            <a:ext cx="8064896" cy="286232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l-GR" dirty="0" smtClean="0"/>
              <a:t>Οι δαπάνες πρέπει να έχουν πραγματοποιηθεί ή παραχθεί κατά την περίοδο που ορίζεται στο άρθρο </a:t>
            </a:r>
            <a:r>
              <a:rPr lang="en-GB" dirty="0" smtClean="0"/>
              <a:t>I</a:t>
            </a:r>
            <a:r>
              <a:rPr lang="el-GR" dirty="0" smtClean="0"/>
              <a:t>.2.2. (δράση της σύμβασης)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Οι δαπάνες πρέπει να είναι απαραίτητες για την εκτέλεση του Σχεδίου ή να προκύπτουν από την εκτέλεση αυτού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v"/>
            </a:pPr>
            <a:r>
              <a:rPr lang="el-GR" dirty="0" smtClean="0"/>
              <a:t>Ο αριθμός των μονάδων για τις δαπάνες πρέπει να </a:t>
            </a:r>
            <a:r>
              <a:rPr lang="el-GR" dirty="0" err="1" smtClean="0"/>
              <a:t>ταυτοποιείται</a:t>
            </a:r>
            <a:r>
              <a:rPr lang="el-GR" dirty="0" smtClean="0"/>
              <a:t>, να επαληθεύεται και, συγκεκριμένα, να τεκμηριώνεται μέσω των αρχείων και των αποδεικτικών στοιχείων που ορίζονται στο άρθρο </a:t>
            </a:r>
            <a:r>
              <a:rPr lang="en-GB" dirty="0" smtClean="0"/>
              <a:t>II</a:t>
            </a:r>
            <a:r>
              <a:rPr lang="el-GR" dirty="0" smtClean="0"/>
              <a:t>.16.2. (δικαιολογητικά-</a:t>
            </a:r>
            <a:r>
              <a:rPr lang="el-GR" dirty="0" err="1" smtClean="0"/>
              <a:t>παραστατικ</a:t>
            </a:r>
            <a:r>
              <a:rPr lang="el-GR" dirty="0" smtClean="0"/>
              <a:t>ά στο πλαίσιο ελέγχων της ΕΜ και τελικής έκθεσης)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2" name="11 - Διάγραμμα"/>
          <p:cNvGraphicFramePr/>
          <p:nvPr/>
        </p:nvGraphicFramePr>
        <p:xfrm>
          <a:off x="2285984" y="1397000"/>
          <a:ext cx="6429420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3" name="12 - TextBox"/>
          <p:cNvSpPr txBox="1"/>
          <p:nvPr/>
        </p:nvSpPr>
        <p:spPr>
          <a:xfrm>
            <a:off x="0" y="1357298"/>
            <a:ext cx="4143372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Κατηγορίες Προϋπολογισμού Κοινοτικής Επιχορήγησης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42910" y="1357298"/>
            <a:ext cx="7772400" cy="1000132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Οικονομική Διαχείριση </a:t>
            </a:r>
            <a:r>
              <a:rPr lang="el-GR" sz="2000" dirty="0" smtClean="0">
                <a:sym typeface="Wingdings" pitchFamily="2" charset="2"/>
              </a:rPr>
              <a:t> </a:t>
            </a:r>
            <a:r>
              <a:rPr lang="el-GR" sz="2000" b="1" dirty="0" smtClean="0">
                <a:sym typeface="Wingdings" pitchFamily="2" charset="2"/>
              </a:rPr>
              <a:t>Απλοποίηση </a:t>
            </a:r>
            <a:endParaRPr lang="el-GR" sz="2000" b="1" dirty="0"/>
          </a:p>
        </p:txBody>
      </p:sp>
      <p:sp>
        <p:nvSpPr>
          <p:cNvPr id="12" name="11 - TextBox"/>
          <p:cNvSpPr txBox="1"/>
          <p:nvPr/>
        </p:nvSpPr>
        <p:spPr>
          <a:xfrm>
            <a:off x="971600" y="3573016"/>
            <a:ext cx="3357586" cy="17543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Επιχορήγηση για την κάλυψη του ταξιδίου, ατομικών, οργανωτικών δαπανών και γλωσσικής υποστήριξης  </a:t>
            </a:r>
            <a:r>
              <a:rPr lang="en-US" dirty="0" smtClean="0"/>
              <a:t>                                 </a:t>
            </a:r>
            <a:r>
              <a:rPr lang="en-US" b="1" dirty="0" smtClean="0"/>
              <a:t>K</a:t>
            </a:r>
            <a:r>
              <a:rPr lang="el-GR" b="1" dirty="0" err="1" smtClean="0"/>
              <a:t>λίμακα</a:t>
            </a:r>
            <a:r>
              <a:rPr lang="el-GR" b="1" dirty="0" smtClean="0"/>
              <a:t> μοναδιαίου κόστους </a:t>
            </a:r>
            <a:r>
              <a:rPr lang="el-GR" b="1" dirty="0" smtClean="0">
                <a:solidFill>
                  <a:schemeClr val="tx1"/>
                </a:solidFill>
              </a:rPr>
              <a:t>(</a:t>
            </a:r>
            <a:r>
              <a:rPr lang="en-US" b="1" dirty="0" smtClean="0">
                <a:solidFill>
                  <a:schemeClr val="tx1"/>
                </a:solidFill>
              </a:rPr>
              <a:t>scales of units)</a:t>
            </a:r>
            <a:r>
              <a:rPr lang="el-GR" b="1" dirty="0" smtClean="0">
                <a:solidFill>
                  <a:schemeClr val="tx1"/>
                </a:solidFill>
              </a:rPr>
              <a:t> 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4644008" y="3861048"/>
            <a:ext cx="3286148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Επιχορήγηση δαπανών για ΑΜΕΑ και κατ’ εξαίρεση δαπάνες </a:t>
            </a:r>
          </a:p>
          <a:p>
            <a:pPr algn="ctr"/>
            <a:r>
              <a:rPr lang="el-GR" b="1" dirty="0" smtClean="0"/>
              <a:t>Πραγματικές δαπάνες  </a:t>
            </a:r>
            <a:r>
              <a:rPr lang="en-US" b="1" dirty="0" smtClean="0"/>
              <a:t>                (real costs)</a:t>
            </a:r>
            <a:endParaRPr lang="el-GR" b="1" dirty="0"/>
          </a:p>
        </p:txBody>
      </p:sp>
      <p:sp>
        <p:nvSpPr>
          <p:cNvPr id="14" name="13 - TextBox"/>
          <p:cNvSpPr txBox="1"/>
          <p:nvPr/>
        </p:nvSpPr>
        <p:spPr>
          <a:xfrm>
            <a:off x="899592" y="2276872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/>
              <a:t>Δεν εξετάζεται το πραγματικό ύψος της κάθε δαπάνης αλλά η διακρίβωση της </a:t>
            </a:r>
            <a:r>
              <a:rPr lang="el-GR" b="1" dirty="0" err="1" smtClean="0"/>
              <a:t>επιλεξιμότητας</a:t>
            </a:r>
            <a:r>
              <a:rPr lang="el-GR" b="1" dirty="0" smtClean="0"/>
              <a:t> της δραστηριότητας</a:t>
            </a:r>
            <a:r>
              <a:rPr lang="en-US" b="1" dirty="0" smtClean="0"/>
              <a:t> </a:t>
            </a:r>
            <a:r>
              <a:rPr lang="el-GR" b="1" dirty="0" smtClean="0"/>
              <a:t>κινητικότητας</a:t>
            </a:r>
            <a:endParaRPr lang="el-GR" b="1" dirty="0"/>
          </a:p>
        </p:txBody>
      </p:sp>
      <p:sp>
        <p:nvSpPr>
          <p:cNvPr id="10" name="9 - TextBox"/>
          <p:cNvSpPr txBox="1"/>
          <p:nvPr/>
        </p:nvSpPr>
        <p:spPr>
          <a:xfrm>
            <a:off x="1979712" y="5517232"/>
            <a:ext cx="5112568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Τα ποσά της επιχορήγησης για την κάλυψη των δαπανών υπολογίζονται </a:t>
            </a:r>
            <a:r>
              <a:rPr lang="el-GR" u="sng" dirty="0" smtClean="0"/>
              <a:t>βάσει του ισχύοντος ποσού χρηματοδοτικής συνεισφοράς ανά μοναδιαίο κόστος δαπάνης</a:t>
            </a:r>
            <a:endParaRPr lang="el-G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85918" y="1785926"/>
            <a:ext cx="5572125" cy="3357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13 - TextBox"/>
          <p:cNvSpPr txBox="1"/>
          <p:nvPr/>
        </p:nvSpPr>
        <p:spPr>
          <a:xfrm>
            <a:off x="928662" y="5143512"/>
            <a:ext cx="7072362" cy="584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sz="1600" dirty="0" smtClean="0"/>
              <a:t>Εργαλείο διαδικτυακής πλατφόρμας για την διαχείριση και την υποβολή των τελικών εκθέσεων για σχέδια κινητικότητας ΚΑ1-</a:t>
            </a:r>
            <a:r>
              <a:rPr lang="en-US" sz="1600" dirty="0" smtClean="0"/>
              <a:t>VET/</a:t>
            </a:r>
            <a:r>
              <a:rPr lang="el-GR" sz="1600" dirty="0" smtClean="0"/>
              <a:t>Ε</a:t>
            </a:r>
            <a:r>
              <a:rPr lang="en-US" sz="1600" dirty="0" err="1" smtClean="0"/>
              <a:t>rasmus</a:t>
            </a:r>
            <a:r>
              <a:rPr lang="en-US" sz="1600" dirty="0" smtClean="0"/>
              <a:t>+.</a:t>
            </a:r>
            <a:r>
              <a:rPr lang="el-GR" sz="1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51520" y="1412776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17 - TextBox"/>
          <p:cNvSpPr txBox="1"/>
          <p:nvPr/>
        </p:nvSpPr>
        <p:spPr>
          <a:xfrm>
            <a:off x="179512" y="1412776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Κατηγορία Δαπάνης Ταξιδίου </a:t>
            </a:r>
            <a:endParaRPr lang="el-GR" sz="2000" b="1" dirty="0"/>
          </a:p>
        </p:txBody>
      </p:sp>
      <p:graphicFrame>
        <p:nvGraphicFramePr>
          <p:cNvPr id="20" name="19 - Διάγραμμα"/>
          <p:cNvGraphicFramePr/>
          <p:nvPr/>
        </p:nvGraphicFramePr>
        <p:xfrm>
          <a:off x="179512" y="1916832"/>
          <a:ext cx="8712968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179512" y="1412776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Κατηγορία Δαπάνης Ατομικής Υποστήριξης (Διαβίωσης) </a:t>
            </a:r>
            <a:endParaRPr lang="el-GR" sz="2000" b="1" dirty="0"/>
          </a:p>
        </p:txBody>
      </p:sp>
      <p:sp>
        <p:nvSpPr>
          <p:cNvPr id="14" name="13 - TextBox"/>
          <p:cNvSpPr txBox="1"/>
          <p:nvPr/>
        </p:nvSpPr>
        <p:spPr>
          <a:xfrm>
            <a:off x="395536" y="234888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- </a:t>
            </a:r>
            <a:endParaRPr lang="el-GR" dirty="0"/>
          </a:p>
        </p:txBody>
      </p:sp>
      <p:sp>
        <p:nvSpPr>
          <p:cNvPr id="15" name="14 - TextBox"/>
          <p:cNvSpPr txBox="1"/>
          <p:nvPr/>
        </p:nvSpPr>
        <p:spPr>
          <a:xfrm>
            <a:off x="251520" y="2025908"/>
            <a:ext cx="871296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endParaRPr lang="el-GR" dirty="0" smtClean="0"/>
          </a:p>
          <a:p>
            <a:pPr>
              <a:buFont typeface="Wingdings" pitchFamily="2" charset="2"/>
              <a:buChar char="ü"/>
            </a:pPr>
            <a:r>
              <a:rPr lang="el-GR" sz="2000" b="1" u="sng" dirty="0" smtClean="0"/>
              <a:t>Ατομικές δαπάνες</a:t>
            </a:r>
            <a:r>
              <a:rPr lang="el-GR" sz="2000" dirty="0" smtClean="0"/>
              <a:t>: </a:t>
            </a:r>
            <a:r>
              <a:rPr lang="el-GR" dirty="0" smtClean="0"/>
              <a:t>διαμονή, διατροφή, εσωτερικές μετακινήσεις, είσοδοι σε μουσεία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Η διαβίωση καθορίζεται από την χώρα προορισμού, την ομάδα στόχου (</a:t>
            </a:r>
            <a:r>
              <a:rPr lang="en-US" dirty="0" smtClean="0"/>
              <a:t>learners-staff) </a:t>
            </a:r>
            <a:r>
              <a:rPr lang="el-GR" dirty="0" smtClean="0"/>
              <a:t>και την διάρκεια παραμονής (βάσει ημερών)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Ο δικαιούχος-φορέας καταγράφει στο ΜΟΒ ΤΟΟ</a:t>
            </a:r>
            <a:r>
              <a:rPr lang="en-US" dirty="0" smtClean="0"/>
              <a:t>L</a:t>
            </a:r>
            <a:r>
              <a:rPr lang="el-GR" dirty="0" smtClean="0"/>
              <a:t>+</a:t>
            </a:r>
            <a:r>
              <a:rPr lang="en-US" dirty="0" smtClean="0"/>
              <a:t> </a:t>
            </a:r>
            <a:r>
              <a:rPr lang="el-GR" dirty="0" smtClean="0"/>
              <a:t>τις ημερομηνίες έναρξης και λήξης των δραστηριοτήτων κινητικότητας που πραγματοποιούνται στο εξωτερικό (διαχωρισμός του καθαρού διαστήματος κατάρτισης και των ημερών ταξιδίου στο ΜΟΒ ΤΟΟ</a:t>
            </a:r>
            <a:r>
              <a:rPr lang="en-US" dirty="0" smtClean="0"/>
              <a:t>L+</a:t>
            </a:r>
            <a:r>
              <a:rPr lang="el-GR" dirty="0" smtClean="0"/>
              <a:t>)</a:t>
            </a:r>
          </a:p>
          <a:p>
            <a:endParaRPr lang="el-GR" dirty="0" smtClean="0"/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Περιπτώσεις </a:t>
            </a:r>
            <a:r>
              <a:rPr lang="el-GR" u="sng" dirty="0" smtClean="0"/>
              <a:t>ανωτέρας βίας (</a:t>
            </a:r>
            <a:r>
              <a:rPr lang="en-US" u="sng" dirty="0" smtClean="0"/>
              <a:t>force majeure) </a:t>
            </a:r>
            <a:r>
              <a:rPr lang="el-GR" dirty="0" smtClean="0"/>
              <a:t>του συμμετέχοντα:</a:t>
            </a:r>
          </a:p>
          <a:p>
            <a:pPr>
              <a:buFontTx/>
              <a:buChar char="-"/>
            </a:pPr>
            <a:r>
              <a:rPr lang="el-GR" dirty="0" smtClean="0"/>
              <a:t>πριν την αναχώρησή του ή </a:t>
            </a:r>
          </a:p>
          <a:p>
            <a:pPr>
              <a:buFontTx/>
              <a:buChar char="-"/>
            </a:pPr>
            <a:r>
              <a:rPr lang="el-GR" dirty="0" smtClean="0"/>
              <a:t>κατά τη διάρκεια κατάρτισής του</a:t>
            </a:r>
          </a:p>
          <a:p>
            <a:r>
              <a:rPr lang="el-GR" dirty="0" smtClean="0"/>
              <a:t>απαιτούν ενημέρωση στην Εθνική Μονάδα </a:t>
            </a:r>
          </a:p>
          <a:p>
            <a:r>
              <a:rPr lang="el-GR" dirty="0" smtClean="0"/>
              <a:t>(</a:t>
            </a:r>
            <a:r>
              <a:rPr lang="el-GR" i="1" dirty="0" smtClean="0"/>
              <a:t>περικοπή στο ποσό της διαβίωσης στην τελική έκθεση</a:t>
            </a:r>
            <a:r>
              <a:rPr lang="el-GR" dirty="0" smtClean="0"/>
              <a:t>)</a:t>
            </a:r>
          </a:p>
          <a:p>
            <a:pPr>
              <a:buFont typeface="Wingdings" pitchFamily="2" charset="2"/>
              <a:buChar char="ü"/>
            </a:pPr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pPr>
              <a:buFont typeface="Wingdings" pitchFamily="2" charset="2"/>
              <a:buChar char="q"/>
            </a:pPr>
            <a:endParaRPr lang="el-GR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0" y="0"/>
            <a:ext cx="9144000" cy="134076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pic>
        <p:nvPicPr>
          <p:cNvPr id="5" name="4 - Εικόνα" descr="iky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28880" y="116632"/>
            <a:ext cx="1190079" cy="1110045"/>
          </a:xfrm>
          <a:prstGeom prst="rect">
            <a:avLst/>
          </a:prstGeom>
        </p:spPr>
      </p:pic>
      <p:pic>
        <p:nvPicPr>
          <p:cNvPr id="6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8640"/>
            <a:ext cx="2677147" cy="764704"/>
          </a:xfrm>
          <a:prstGeom prst="rect">
            <a:avLst/>
          </a:prstGeom>
        </p:spPr>
      </p:pic>
      <p:sp>
        <p:nvSpPr>
          <p:cNvPr id="11" name="TextBox 4"/>
          <p:cNvSpPr txBox="1">
            <a:spLocks/>
          </p:cNvSpPr>
          <p:nvPr/>
        </p:nvSpPr>
        <p:spPr>
          <a:xfrm>
            <a:off x="214282" y="2285992"/>
            <a:ext cx="8286808" cy="150810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/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16 - TextBox"/>
          <p:cNvSpPr txBox="1"/>
          <p:nvPr/>
        </p:nvSpPr>
        <p:spPr>
          <a:xfrm>
            <a:off x="179512" y="1412776"/>
            <a:ext cx="8964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/>
              <a:t>Κατηγορία Δαπάνης Οργάνωσης-Διαχείρισης</a:t>
            </a:r>
            <a:endParaRPr lang="el-GR" sz="2000" b="1" dirty="0"/>
          </a:p>
        </p:txBody>
      </p:sp>
      <p:graphicFrame>
        <p:nvGraphicFramePr>
          <p:cNvPr id="24" name="Content Placeholder 5"/>
          <p:cNvGraphicFramePr>
            <a:graphicFrameLocks/>
          </p:cNvGraphicFramePr>
          <p:nvPr/>
        </p:nvGraphicFramePr>
        <p:xfrm>
          <a:off x="323528" y="1700808"/>
          <a:ext cx="822960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1210</Words>
  <Application>Microsoft Office PowerPoint</Application>
  <PresentationFormat>Προβολή στην οθόνη (4:3)</PresentationFormat>
  <Paragraphs>140</Paragraphs>
  <Slides>16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17" baseType="lpstr">
      <vt:lpstr>Θέμα του Office</vt:lpstr>
      <vt:lpstr>Διαφάνεια 1</vt:lpstr>
      <vt:lpstr>Διαφάνεια 2</vt:lpstr>
      <vt:lpstr>Διαφάνεια 3</vt:lpstr>
      <vt:lpstr>Διαφάνεια 4</vt:lpstr>
      <vt:lpstr>Οικονομική Διαχείριση  Απλοποίηση 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ALEXANDRA MPAKA</cp:lastModifiedBy>
  <cp:revision>81</cp:revision>
  <dcterms:created xsi:type="dcterms:W3CDTF">2013-11-21T12:12:21Z</dcterms:created>
  <dcterms:modified xsi:type="dcterms:W3CDTF">2015-10-01T09:03:39Z</dcterms:modified>
</cp:coreProperties>
</file>