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Default Extension="jpeg" ContentType="image/jpeg"/>
  <Override PartName="/ppt/notesSlides/notesSlide17.xml" ContentType="application/vnd.openxmlformats-officedocument.presentationml.notesSlide+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handoutMasters/handoutMaster1.xml" ContentType="application/vnd.openxmlformats-officedocument.presentationml.handoutMaster+xml"/>
  <Override PartName="/ppt/notesSlides/notesSlide4.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handoutMasterIdLst>
    <p:handoutMasterId r:id="rId35"/>
  </p:handoutMasterIdLst>
  <p:sldIdLst>
    <p:sldId id="256" r:id="rId2"/>
    <p:sldId id="257" r:id="rId3"/>
    <p:sldId id="258" r:id="rId4"/>
    <p:sldId id="259" r:id="rId5"/>
    <p:sldId id="303" r:id="rId6"/>
    <p:sldId id="260" r:id="rId7"/>
    <p:sldId id="261" r:id="rId8"/>
    <p:sldId id="285" r:id="rId9"/>
    <p:sldId id="262" r:id="rId10"/>
    <p:sldId id="292" r:id="rId11"/>
    <p:sldId id="282" r:id="rId12"/>
    <p:sldId id="283" r:id="rId13"/>
    <p:sldId id="284" r:id="rId14"/>
    <p:sldId id="286" r:id="rId15"/>
    <p:sldId id="264" r:id="rId16"/>
    <p:sldId id="265" r:id="rId17"/>
    <p:sldId id="266" r:id="rId18"/>
    <p:sldId id="288" r:id="rId19"/>
    <p:sldId id="293" r:id="rId20"/>
    <p:sldId id="289" r:id="rId21"/>
    <p:sldId id="294" r:id="rId22"/>
    <p:sldId id="290" r:id="rId23"/>
    <p:sldId id="295" r:id="rId24"/>
    <p:sldId id="296" r:id="rId25"/>
    <p:sldId id="297" r:id="rId26"/>
    <p:sldId id="298" r:id="rId27"/>
    <p:sldId id="299" r:id="rId28"/>
    <p:sldId id="300" r:id="rId29"/>
    <p:sldId id="301" r:id="rId30"/>
    <p:sldId id="302" r:id="rId31"/>
    <p:sldId id="291" r:id="rId32"/>
    <p:sldId id="287" r:id="rId33"/>
  </p:sldIdLst>
  <p:sldSz cx="9144000" cy="6858000" type="screen4x3"/>
  <p:notesSz cx="6735763" cy="9866313"/>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EAF674"/>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4" autoAdjust="0"/>
    <p:restoredTop sz="94624" autoAdjust="0"/>
  </p:normalViewPr>
  <p:slideViewPr>
    <p:cSldViewPr>
      <p:cViewPr varScale="1">
        <p:scale>
          <a:sx n="69" d="100"/>
          <a:sy n="69" d="100"/>
        </p:scale>
        <p:origin x="-1404" y="-102"/>
      </p:cViewPr>
      <p:guideLst>
        <p:guide orient="horz" pos="2160"/>
        <p:guide pos="2880"/>
      </p:guideLst>
    </p:cSldViewPr>
  </p:slideViewPr>
  <p:outlineViewPr>
    <p:cViewPr>
      <p:scale>
        <a:sx n="33" d="100"/>
        <a:sy n="33" d="100"/>
      </p:scale>
      <p:origin x="0" y="1866"/>
    </p:cViewPr>
  </p:outlin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sz="quarter" idx="1"/>
          </p:nvPr>
        </p:nvSpPr>
        <p:spPr>
          <a:xfrm>
            <a:off x="3815373" y="0"/>
            <a:ext cx="2918831" cy="493316"/>
          </a:xfrm>
          <a:prstGeom prst="rect">
            <a:avLst/>
          </a:prstGeom>
        </p:spPr>
        <p:txBody>
          <a:bodyPr vert="horz" lIns="91440" tIns="45720" rIns="91440" bIns="45720" rtlCol="0"/>
          <a:lstStyle>
            <a:lvl1pPr algn="r">
              <a:defRPr sz="1200"/>
            </a:lvl1pPr>
          </a:lstStyle>
          <a:p>
            <a:fld id="{40CCA08A-9679-4F1E-A39D-D2D0629E4E70}" type="datetimeFigureOut">
              <a:rPr lang="el-GR" smtClean="0"/>
              <a:pPr/>
              <a:t>5/10/2015</a:t>
            </a:fld>
            <a:endParaRPr lang="el-GR" dirty="0"/>
          </a:p>
        </p:txBody>
      </p:sp>
      <p:sp>
        <p:nvSpPr>
          <p:cNvPr id="4" name="3 - Θέση υποσέλιδου"/>
          <p:cNvSpPr>
            <a:spLocks noGrp="1"/>
          </p:cNvSpPr>
          <p:nvPr>
            <p:ph type="ftr" sz="quarter" idx="2"/>
          </p:nvPr>
        </p:nvSpPr>
        <p:spPr>
          <a:xfrm>
            <a:off x="0" y="9371285"/>
            <a:ext cx="2918831" cy="493316"/>
          </a:xfrm>
          <a:prstGeom prst="rect">
            <a:avLst/>
          </a:prstGeom>
        </p:spPr>
        <p:txBody>
          <a:bodyPr vert="horz" lIns="91440" tIns="45720" rIns="91440" bIns="45720" rtlCol="0" anchor="b"/>
          <a:lstStyle>
            <a:lvl1pPr algn="l">
              <a:defRPr sz="1200"/>
            </a:lvl1pPr>
          </a:lstStyle>
          <a:p>
            <a:endParaRPr lang="el-GR" dirty="0"/>
          </a:p>
        </p:txBody>
      </p:sp>
      <p:sp>
        <p:nvSpPr>
          <p:cNvPr id="5" name="4 - Θέση αριθμού διαφάνειας"/>
          <p:cNvSpPr>
            <a:spLocks noGrp="1"/>
          </p:cNvSpPr>
          <p:nvPr>
            <p:ph type="sldNum" sz="quarter" idx="3"/>
          </p:nvPr>
        </p:nvSpPr>
        <p:spPr>
          <a:xfrm>
            <a:off x="3815373" y="9371285"/>
            <a:ext cx="2918831" cy="493316"/>
          </a:xfrm>
          <a:prstGeom prst="rect">
            <a:avLst/>
          </a:prstGeom>
        </p:spPr>
        <p:txBody>
          <a:bodyPr vert="horz" lIns="91440" tIns="45720" rIns="91440" bIns="45720" rtlCol="0" anchor="b"/>
          <a:lstStyle>
            <a:lvl1pPr algn="r">
              <a:defRPr sz="1200"/>
            </a:lvl1pPr>
          </a:lstStyle>
          <a:p>
            <a:fld id="{4AEC7F00-6864-40D3-B062-C2BDDCA9BD91}" type="slidenum">
              <a:rPr lang="el-GR" smtClean="0"/>
              <a:pPr/>
              <a:t>‹#›</a:t>
            </a:fld>
            <a:endParaRPr lang="el-GR" dirty="0"/>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18831" cy="493316"/>
          </a:xfrm>
          <a:prstGeom prst="rect">
            <a:avLst/>
          </a:prstGeom>
        </p:spPr>
        <p:txBody>
          <a:bodyPr vert="horz" lIns="91440" tIns="45720" rIns="91440" bIns="45720" rtlCol="0"/>
          <a:lstStyle>
            <a:lvl1pPr algn="l">
              <a:defRPr sz="1200"/>
            </a:lvl1pPr>
          </a:lstStyle>
          <a:p>
            <a:endParaRPr lang="el-GR" dirty="0"/>
          </a:p>
        </p:txBody>
      </p:sp>
      <p:sp>
        <p:nvSpPr>
          <p:cNvPr id="3" name="2 - Θέση ημερομηνίας"/>
          <p:cNvSpPr>
            <a:spLocks noGrp="1"/>
          </p:cNvSpPr>
          <p:nvPr>
            <p:ph type="dt" idx="1"/>
          </p:nvPr>
        </p:nvSpPr>
        <p:spPr>
          <a:xfrm>
            <a:off x="3815373" y="0"/>
            <a:ext cx="2918831" cy="493316"/>
          </a:xfrm>
          <a:prstGeom prst="rect">
            <a:avLst/>
          </a:prstGeom>
        </p:spPr>
        <p:txBody>
          <a:bodyPr vert="horz" lIns="91440" tIns="45720" rIns="91440" bIns="45720" rtlCol="0"/>
          <a:lstStyle>
            <a:lvl1pPr algn="r">
              <a:defRPr sz="1200"/>
            </a:lvl1pPr>
          </a:lstStyle>
          <a:p>
            <a:fld id="{89751098-919D-40FE-9752-A15521DA3120}" type="datetimeFigureOut">
              <a:rPr lang="el-GR" smtClean="0"/>
              <a:pPr/>
              <a:t>5/10/2015</a:t>
            </a:fld>
            <a:endParaRPr lang="el-GR" dirty="0"/>
          </a:p>
        </p:txBody>
      </p:sp>
      <p:sp>
        <p:nvSpPr>
          <p:cNvPr id="4" name="3 - Θέση εικόνας διαφάνειας"/>
          <p:cNvSpPr>
            <a:spLocks noGrp="1" noRot="1" noChangeAspect="1"/>
          </p:cNvSpPr>
          <p:nvPr>
            <p:ph type="sldImg" idx="2"/>
          </p:nvPr>
        </p:nvSpPr>
        <p:spPr>
          <a:xfrm>
            <a:off x="901700" y="739775"/>
            <a:ext cx="4932363" cy="3700463"/>
          </a:xfrm>
          <a:prstGeom prst="rect">
            <a:avLst/>
          </a:prstGeom>
          <a:noFill/>
          <a:ln w="12700">
            <a:solidFill>
              <a:prstClr val="black"/>
            </a:solidFill>
          </a:ln>
        </p:spPr>
        <p:txBody>
          <a:bodyPr vert="horz" lIns="91440" tIns="45720" rIns="91440" bIns="45720" rtlCol="0" anchor="ctr"/>
          <a:lstStyle/>
          <a:p>
            <a:endParaRPr lang="el-GR" dirty="0"/>
          </a:p>
        </p:txBody>
      </p:sp>
      <p:sp>
        <p:nvSpPr>
          <p:cNvPr id="5" name="4 - Θέση σημειώσεων"/>
          <p:cNvSpPr>
            <a:spLocks noGrp="1"/>
          </p:cNvSpPr>
          <p:nvPr>
            <p:ph type="body" sz="quarter" idx="3"/>
          </p:nvPr>
        </p:nvSpPr>
        <p:spPr>
          <a:xfrm>
            <a:off x="673577" y="4686499"/>
            <a:ext cx="5388610" cy="4439841"/>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9371285"/>
            <a:ext cx="2918831" cy="493316"/>
          </a:xfrm>
          <a:prstGeom prst="rect">
            <a:avLst/>
          </a:prstGeom>
        </p:spPr>
        <p:txBody>
          <a:bodyPr vert="horz" lIns="91440" tIns="45720" rIns="91440" bIns="45720" rtlCol="0" anchor="b"/>
          <a:lstStyle>
            <a:lvl1pPr algn="l">
              <a:defRPr sz="1200"/>
            </a:lvl1pPr>
          </a:lstStyle>
          <a:p>
            <a:endParaRPr lang="el-GR" dirty="0"/>
          </a:p>
        </p:txBody>
      </p:sp>
      <p:sp>
        <p:nvSpPr>
          <p:cNvPr id="7" name="6 - Θέση αριθμού διαφάνειας"/>
          <p:cNvSpPr>
            <a:spLocks noGrp="1"/>
          </p:cNvSpPr>
          <p:nvPr>
            <p:ph type="sldNum" sz="quarter" idx="5"/>
          </p:nvPr>
        </p:nvSpPr>
        <p:spPr>
          <a:xfrm>
            <a:off x="3815373" y="9371285"/>
            <a:ext cx="2918831" cy="493316"/>
          </a:xfrm>
          <a:prstGeom prst="rect">
            <a:avLst/>
          </a:prstGeom>
        </p:spPr>
        <p:txBody>
          <a:bodyPr vert="horz" lIns="91440" tIns="45720" rIns="91440" bIns="45720" rtlCol="0" anchor="b"/>
          <a:lstStyle>
            <a:lvl1pPr algn="r">
              <a:defRPr sz="1200"/>
            </a:lvl1pPr>
          </a:lstStyle>
          <a:p>
            <a:fld id="{01264CD3-6887-451F-88B1-F673EFE9F40B}" type="slidenum">
              <a:rPr lang="el-GR" smtClean="0"/>
              <a:pPr/>
              <a:t>‹#›</a:t>
            </a:fld>
            <a:endParaRPr lang="el-GR" dirty="0"/>
          </a:p>
        </p:txBody>
      </p:sp>
    </p:spTree>
    <p:extLst>
      <p:ext uri="{BB962C8B-B14F-4D97-AF65-F5344CB8AC3E}">
        <p14:creationId xmlns="" xmlns:p14="http://schemas.microsoft.com/office/powerpoint/2010/main" val="410785091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a:t>
            </a:fld>
            <a:endParaRPr lang="el-G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10</a:t>
            </a:fld>
            <a:endParaRPr lang="el-GR"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11</a:t>
            </a:fld>
            <a:endParaRPr lang="el-GR"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12</a:t>
            </a:fld>
            <a:endParaRPr lang="el-G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13</a:t>
            </a:fld>
            <a:endParaRPr lang="el-G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14</a:t>
            </a:fld>
            <a:endParaRPr lang="el-G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15</a:t>
            </a:fld>
            <a:endParaRPr lang="el-GR"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16</a:t>
            </a:fld>
            <a:endParaRPr lang="el-G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17</a:t>
            </a:fld>
            <a:endParaRPr lang="el-G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18</a:t>
            </a:fld>
            <a:endParaRPr lang="el-G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19</a:t>
            </a:fld>
            <a:endParaRPr lang="el-G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a:t>
            </a:fld>
            <a:endParaRPr lang="el-G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20</a:t>
            </a:fld>
            <a:endParaRPr lang="el-G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21</a:t>
            </a:fld>
            <a:endParaRPr lang="el-G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22</a:t>
            </a:fld>
            <a:endParaRPr lang="el-GR"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23</a:t>
            </a:fld>
            <a:endParaRPr lang="el-GR"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24</a:t>
            </a:fld>
            <a:endParaRPr lang="el-GR"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25</a:t>
            </a:fld>
            <a:endParaRPr lang="el-GR"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26</a:t>
            </a:fld>
            <a:endParaRPr lang="el-GR"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27</a:t>
            </a:fld>
            <a:endParaRPr lang="el-GR"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28</a:t>
            </a:fld>
            <a:endParaRPr lang="el-GR" dirty="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29</a:t>
            </a:fld>
            <a:endParaRPr lang="el-G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a:t>
            </a:fld>
            <a:endParaRPr lang="el-GR"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30</a:t>
            </a:fld>
            <a:endParaRPr lang="el-GR" dirty="0"/>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31</a:t>
            </a:fld>
            <a:endParaRPr lang="el-GR"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32</a:t>
            </a:fld>
            <a:endParaRPr lang="el-GR"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4</a:t>
            </a:fld>
            <a:endParaRPr lang="el-GR"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5</a:t>
            </a:fld>
            <a:endParaRPr lang="el-G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6</a:t>
            </a:fld>
            <a:endParaRPr lang="el-GR"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7</a:t>
            </a:fld>
            <a:endParaRPr lang="el-G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8</a:t>
            </a:fld>
            <a:endParaRPr lang="el-GR"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01264CD3-6887-451F-88B1-F673EFE9F40B}" type="slidenum">
              <a:rPr lang="el-GR" smtClean="0"/>
              <a:pPr/>
              <a:t>9</a:t>
            </a:fld>
            <a:endParaRPr lang="el-G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5" name="4 - Θέση υποσέλιδου"/>
          <p:cNvSpPr>
            <a:spLocks noGrp="1"/>
          </p:cNvSpPr>
          <p:nvPr>
            <p:ph type="ftr" sz="quarter" idx="11"/>
          </p:nvPr>
        </p:nvSpPr>
        <p:spPr/>
        <p:txBody>
          <a:bodyPr/>
          <a:lstStyle/>
          <a:p>
            <a:endParaRPr lang="el-GR" dirty="0"/>
          </a:p>
        </p:txBody>
      </p:sp>
      <p:sp>
        <p:nvSpPr>
          <p:cNvPr id="6" name="5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8" name="7 - Θέση υποσέλιδου"/>
          <p:cNvSpPr>
            <a:spLocks noGrp="1"/>
          </p:cNvSpPr>
          <p:nvPr>
            <p:ph type="ftr" sz="quarter" idx="11"/>
          </p:nvPr>
        </p:nvSpPr>
        <p:spPr/>
        <p:txBody>
          <a:bodyPr/>
          <a:lstStyle/>
          <a:p>
            <a:endParaRPr lang="el-GR" dirty="0"/>
          </a:p>
        </p:txBody>
      </p:sp>
      <p:sp>
        <p:nvSpPr>
          <p:cNvPr id="9" name="8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4" name="3 - Θέση υποσέλιδου"/>
          <p:cNvSpPr>
            <a:spLocks noGrp="1"/>
          </p:cNvSpPr>
          <p:nvPr>
            <p:ph type="ftr" sz="quarter" idx="11"/>
          </p:nvPr>
        </p:nvSpPr>
        <p:spPr/>
        <p:txBody>
          <a:bodyPr/>
          <a:lstStyle/>
          <a:p>
            <a:endParaRPr lang="el-GR" dirty="0"/>
          </a:p>
        </p:txBody>
      </p:sp>
      <p:sp>
        <p:nvSpPr>
          <p:cNvPr id="5" name="4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3" name="2 - Θέση υποσέλιδου"/>
          <p:cNvSpPr>
            <a:spLocks noGrp="1"/>
          </p:cNvSpPr>
          <p:nvPr>
            <p:ph type="ftr" sz="quarter" idx="11"/>
          </p:nvPr>
        </p:nvSpPr>
        <p:spPr/>
        <p:txBody>
          <a:bodyPr/>
          <a:lstStyle/>
          <a:p>
            <a:endParaRPr lang="el-GR" dirty="0"/>
          </a:p>
        </p:txBody>
      </p:sp>
      <p:sp>
        <p:nvSpPr>
          <p:cNvPr id="4" name="3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dirty="0"/>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BEE13F48-595A-4CF3-8EA4-849FC46DCFFB}" type="datetimeFigureOut">
              <a:rPr lang="el-GR" smtClean="0"/>
              <a:pPr/>
              <a:t>5/10/2015</a:t>
            </a:fld>
            <a:endParaRPr lang="el-GR" dirty="0"/>
          </a:p>
        </p:txBody>
      </p:sp>
      <p:sp>
        <p:nvSpPr>
          <p:cNvPr id="6" name="5 - Θέση υποσέλιδου"/>
          <p:cNvSpPr>
            <a:spLocks noGrp="1"/>
          </p:cNvSpPr>
          <p:nvPr>
            <p:ph type="ftr" sz="quarter" idx="11"/>
          </p:nvPr>
        </p:nvSpPr>
        <p:spPr/>
        <p:txBody>
          <a:bodyPr/>
          <a:lstStyle/>
          <a:p>
            <a:endParaRPr lang="el-GR" dirty="0"/>
          </a:p>
        </p:txBody>
      </p:sp>
      <p:sp>
        <p:nvSpPr>
          <p:cNvPr id="7" name="6 - Θέση αριθμού διαφάνειας"/>
          <p:cNvSpPr>
            <a:spLocks noGrp="1"/>
          </p:cNvSpPr>
          <p:nvPr>
            <p:ph type="sldNum" sz="quarter" idx="12"/>
          </p:nvPr>
        </p:nvSpPr>
        <p:spPr/>
        <p:txBody>
          <a:bodyPr/>
          <a:lstStyle/>
          <a:p>
            <a:fld id="{53670FFB-6A35-4823-972D-5C13F830B247}" type="slidenum">
              <a:rPr lang="el-GR" smtClean="0"/>
              <a:pPr/>
              <a:t>‹#›</a:t>
            </a:fld>
            <a:endParaRPr lang="el-GR"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cstate="print">
            <a:alphaModFix amt="53000"/>
            <a:lum/>
          </a:blip>
          <a:srcRect/>
          <a:tile tx="0" ty="0" sx="100000" sy="100000" flip="none" algn="tl"/>
        </a:blipFill>
        <a:effectLst/>
      </p:bgPr>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E13F48-595A-4CF3-8EA4-849FC46DCFFB}" type="datetimeFigureOut">
              <a:rPr lang="el-GR" smtClean="0"/>
              <a:pPr/>
              <a:t>5/10/2015</a:t>
            </a:fld>
            <a:endParaRPr lang="el-GR" dirty="0"/>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dirty="0"/>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3670FFB-6A35-4823-972D-5C13F830B247}" type="slidenum">
              <a:rPr lang="el-GR" smtClean="0"/>
              <a:pPr/>
              <a:t>‹#›</a:t>
            </a:fld>
            <a:endParaRPr lang="el-GR"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3.jpe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3.jpe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3.jpe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3.jpe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3.jpe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1.xml"/><Relationship Id="rId5" Type="http://schemas.openxmlformats.org/officeDocument/2006/relationships/image" Target="../media/image9.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1.xml"/><Relationship Id="rId5" Type="http://schemas.openxmlformats.org/officeDocument/2006/relationships/image" Target="../media/image10.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1.xml"/><Relationship Id="rId5" Type="http://schemas.openxmlformats.org/officeDocument/2006/relationships/image" Target="../media/image11.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image" Target="../media/image12.png"/><Relationship Id="rId4" Type="http://schemas.openxmlformats.org/officeDocument/2006/relationships/image" Target="../media/image3.jpe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 Id="rId6" Type="http://schemas.openxmlformats.org/officeDocument/2006/relationships/image" Target="../media/image14.jpeg"/><Relationship Id="rId5" Type="http://schemas.openxmlformats.org/officeDocument/2006/relationships/image" Target="../media/image13.jpeg"/><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5.jpeg"/><Relationship Id="rId4" Type="http://schemas.openxmlformats.org/officeDocument/2006/relationships/image" Target="../media/image3.jpeg"/></Relationships>
</file>

<file path=ppt/slides/_rels/slide30.xml.rels><?xml version="1.0" encoding="UTF-8" standalone="yes"?>
<Relationships xmlns="http://schemas.openxmlformats.org/package/2006/relationships"><Relationship Id="rId3" Type="http://schemas.openxmlformats.org/officeDocument/2006/relationships/image" Target="../media/image15.jpeg"/><Relationship Id="rId2" Type="http://schemas.openxmlformats.org/officeDocument/2006/relationships/notesSlide" Target="../notesSlides/notesSlide30.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7.xml"/><Relationship Id="rId5" Type="http://schemas.openxmlformats.org/officeDocument/2006/relationships/image" Target="../media/image16.jpeg"/><Relationship Id="rId4" Type="http://schemas.openxmlformats.org/officeDocument/2006/relationships/image" Target="../media/image3.jpe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6.jpeg"/><Relationship Id="rId4" Type="http://schemas.openxmlformats.org/officeDocument/2006/relationships/image" Target="../media/image3.jpe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3.jpe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7.jpeg"/><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3.jpe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7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sp>
        <p:nvSpPr>
          <p:cNvPr id="2" name="1 - Τίτλος"/>
          <p:cNvSpPr>
            <a:spLocks noGrp="1"/>
          </p:cNvSpPr>
          <p:nvPr>
            <p:ph type="ctrTitle"/>
          </p:nvPr>
        </p:nvSpPr>
        <p:spPr>
          <a:xfrm>
            <a:off x="755576" y="1484784"/>
            <a:ext cx="7772400" cy="3816424"/>
          </a:xfrm>
        </p:spPr>
        <p:txBody>
          <a:bodyPr>
            <a:normAutofit fontScale="90000"/>
          </a:bodyPr>
          <a:lstStyle/>
          <a:p>
            <a:r>
              <a:rPr lang="el-GR" sz="3300" b="1" dirty="0" smtClean="0">
                <a:solidFill>
                  <a:schemeClr val="tx2">
                    <a:lumMod val="75000"/>
                  </a:schemeClr>
                </a:solidFill>
              </a:rPr>
              <a:t>ΚΑ1-Μαθησιακή Κινητικότητα Προσωπικού Σχολικής Εκπαίδευσης</a:t>
            </a:r>
            <a:r>
              <a:rPr lang="el-GR" dirty="0" smtClean="0">
                <a:solidFill>
                  <a:schemeClr val="tx2">
                    <a:lumMod val="75000"/>
                  </a:schemeClr>
                </a:solidFill>
              </a:rPr>
              <a:t/>
            </a:r>
            <a:br>
              <a:rPr lang="el-GR" dirty="0" smtClean="0">
                <a:solidFill>
                  <a:schemeClr val="tx2">
                    <a:lumMod val="75000"/>
                  </a:schemeClr>
                </a:solidFill>
              </a:rPr>
            </a:br>
            <a:r>
              <a:rPr lang="el-GR" dirty="0" smtClean="0">
                <a:solidFill>
                  <a:schemeClr val="tx2">
                    <a:lumMod val="75000"/>
                  </a:schemeClr>
                </a:solidFill>
              </a:rPr>
              <a:t> </a:t>
            </a:r>
            <a:br>
              <a:rPr lang="el-GR" dirty="0" smtClean="0">
                <a:solidFill>
                  <a:schemeClr val="tx2">
                    <a:lumMod val="75000"/>
                  </a:schemeClr>
                </a:solidFill>
              </a:rPr>
            </a:br>
            <a:r>
              <a:rPr lang="el-GR" sz="5000" b="1" dirty="0" smtClean="0">
                <a:solidFill>
                  <a:schemeClr val="tx2">
                    <a:lumMod val="75000"/>
                  </a:schemeClr>
                </a:solidFill>
              </a:rPr>
              <a:t>Τεχνική Ημερίδα </a:t>
            </a:r>
            <a:r>
              <a:rPr lang="el-GR" b="1" dirty="0" smtClean="0">
                <a:solidFill>
                  <a:schemeClr val="tx2">
                    <a:lumMod val="75000"/>
                  </a:schemeClr>
                </a:solidFill>
              </a:rPr>
              <a:t/>
            </a:r>
            <a:br>
              <a:rPr lang="el-GR" b="1" dirty="0" smtClean="0">
                <a:solidFill>
                  <a:schemeClr val="tx2">
                    <a:lumMod val="75000"/>
                  </a:schemeClr>
                </a:solidFill>
              </a:rPr>
            </a:br>
            <a:r>
              <a:rPr lang="el-GR" sz="4000" b="1" dirty="0" smtClean="0">
                <a:solidFill>
                  <a:schemeClr val="tx2">
                    <a:lumMod val="75000"/>
                  </a:schemeClr>
                </a:solidFill>
              </a:rPr>
              <a:t>Τομέας Σχολικής Εκπαίδευσης</a:t>
            </a:r>
            <a:r>
              <a:rPr lang="en-US" sz="4000" b="1" dirty="0" smtClean="0">
                <a:solidFill>
                  <a:schemeClr val="tx2">
                    <a:lumMod val="75000"/>
                  </a:schemeClr>
                </a:solidFill>
              </a:rPr>
              <a:t/>
            </a:r>
            <a:br>
              <a:rPr lang="en-US" sz="4000" b="1" dirty="0" smtClean="0">
                <a:solidFill>
                  <a:schemeClr val="tx2">
                    <a:lumMod val="75000"/>
                  </a:schemeClr>
                </a:solidFill>
              </a:rPr>
            </a:br>
            <a:r>
              <a:rPr lang="el-GR" sz="2800" b="1" dirty="0" smtClean="0"/>
              <a:t>«Συμβατικές υποχρεώσεις στο πλαίσιο των σχεδίων κινητικότητας σχολικής εκπαίδευσης»</a:t>
            </a:r>
            <a:r>
              <a:rPr lang="el-GR" sz="2800" b="1" dirty="0" smtClean="0">
                <a:solidFill>
                  <a:schemeClr val="tx2">
                    <a:lumMod val="75000"/>
                  </a:schemeClr>
                </a:solidFill>
              </a:rPr>
              <a:t> </a:t>
            </a:r>
            <a:r>
              <a:rPr lang="el-GR" b="1" dirty="0" smtClean="0">
                <a:solidFill>
                  <a:schemeClr val="tx2">
                    <a:lumMod val="75000"/>
                  </a:schemeClr>
                </a:solidFill>
              </a:rPr>
              <a:t/>
            </a:r>
            <a:br>
              <a:rPr lang="el-GR" b="1" dirty="0" smtClean="0">
                <a:solidFill>
                  <a:schemeClr val="tx2">
                    <a:lumMod val="75000"/>
                  </a:schemeClr>
                </a:solidFill>
              </a:rPr>
            </a:br>
            <a:r>
              <a:rPr lang="el-GR" sz="2800" dirty="0" smtClean="0">
                <a:solidFill>
                  <a:schemeClr val="tx2">
                    <a:lumMod val="75000"/>
                  </a:schemeClr>
                </a:solidFill>
              </a:rPr>
              <a:t>Αθήνα, </a:t>
            </a:r>
            <a:r>
              <a:rPr lang="el-GR" sz="2800" dirty="0" smtClean="0">
                <a:solidFill>
                  <a:schemeClr val="tx2">
                    <a:lumMod val="75000"/>
                  </a:schemeClr>
                </a:solidFill>
              </a:rPr>
              <a:t>05/10/2015</a:t>
            </a:r>
            <a:endParaRPr lang="el-GR" sz="2800" dirty="0">
              <a:solidFill>
                <a:schemeClr val="tx2">
                  <a:lumMod val="75000"/>
                </a:schemeClr>
              </a:solidFill>
            </a:endParaRPr>
          </a:p>
        </p:txBody>
      </p:sp>
      <p:pic>
        <p:nvPicPr>
          <p:cNvPr id="5" name="4 - Εικόνα" descr="iky.png"/>
          <p:cNvPicPr>
            <a:picLocks noChangeAspect="1"/>
          </p:cNvPicPr>
          <p:nvPr/>
        </p:nvPicPr>
        <p:blipFill>
          <a:blip r:embed="rId3" cstate="print"/>
          <a:stretch>
            <a:fillRect/>
          </a:stretch>
        </p:blipFill>
        <p:spPr>
          <a:xfrm>
            <a:off x="7953921"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16632"/>
            <a:ext cx="2677147" cy="764704"/>
          </a:xfrm>
          <a:prstGeom prst="rect">
            <a:avLst/>
          </a:prstGeom>
        </p:spPr>
      </p:pic>
      <p:grpSp>
        <p:nvGrpSpPr>
          <p:cNvPr id="3" name="22 - Ομάδα"/>
          <p:cNvGrpSpPr/>
          <p:nvPr/>
        </p:nvGrpSpPr>
        <p:grpSpPr>
          <a:xfrm>
            <a:off x="3995936" y="5589240"/>
            <a:ext cx="5040560" cy="1080120"/>
            <a:chOff x="0" y="37544"/>
            <a:chExt cx="8105554" cy="879840"/>
          </a:xfrm>
        </p:grpSpPr>
        <p:sp>
          <p:nvSpPr>
            <p:cNvPr id="11" name="23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2" name="Στρογγυλεμένο ορθογώνιο 4"/>
            <p:cNvSpPr/>
            <p:nvPr/>
          </p:nvSpPr>
          <p:spPr>
            <a:xfrm>
              <a:off x="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1600" b="1" dirty="0" smtClean="0"/>
                <a:t>Σοφία </a:t>
              </a:r>
              <a:r>
                <a:rPr lang="el-GR" sz="1600" b="1" dirty="0" err="1" smtClean="0"/>
                <a:t>Πουλιδάκη</a:t>
              </a:r>
              <a:r>
                <a:rPr lang="el-GR" sz="1600" b="1" dirty="0" smtClean="0"/>
                <a:t>, </a:t>
              </a:r>
              <a:r>
                <a:rPr lang="el-GR" sz="1600" dirty="0" smtClean="0"/>
                <a:t>Στέλεχος ΙΚΥ/ Εθνική Μονάδα Συντονισμού του Προγράμματος  </a:t>
              </a:r>
              <a:r>
                <a:rPr lang="en-US" sz="1600" dirty="0" smtClean="0"/>
                <a:t>ERASMUS +</a:t>
              </a:r>
              <a:endParaRPr lang="el-GR" sz="1600" dirty="0" smtClean="0"/>
            </a:p>
            <a:p>
              <a:pPr algn="ctr"/>
              <a:r>
                <a:rPr lang="en-US" sz="1600" dirty="0" smtClean="0"/>
                <a:t> </a:t>
              </a:r>
              <a:r>
                <a:rPr lang="el-GR" sz="1600" dirty="0" smtClean="0"/>
                <a:t>Τομέας Σχολικής Εκπαίδευσης</a:t>
              </a:r>
            </a:p>
          </p:txBody>
        </p:sp>
      </p:grpSp>
      <p:pic>
        <p:nvPicPr>
          <p:cNvPr id="4" name="Picture 3"/>
          <p:cNvPicPr>
            <a:picLocks noChangeAspect="1"/>
          </p:cNvPicPr>
          <p:nvPr/>
        </p:nvPicPr>
        <p:blipFill>
          <a:blip r:embed="rId5" cstate="print">
            <a:extLst>
              <a:ext uri="{28A0092B-C50C-407E-A947-70E740481C1C}">
                <a14:useLocalDpi xmlns="" xmlns:a14="http://schemas.microsoft.com/office/drawing/2010/main" val="0"/>
              </a:ext>
            </a:extLst>
          </a:blip>
          <a:stretch>
            <a:fillRect/>
          </a:stretch>
        </p:blipFill>
        <p:spPr>
          <a:xfrm>
            <a:off x="7136399" y="2204864"/>
            <a:ext cx="1612065" cy="1271228"/>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
        <p:nvSpPr>
          <p:cNvPr id="17" name="Στρογγυλεμένο ορθογώνιο 4"/>
          <p:cNvSpPr/>
          <p:nvPr/>
        </p:nvSpPr>
        <p:spPr>
          <a:xfrm>
            <a:off x="3779912" y="2658771"/>
            <a:ext cx="4651031" cy="404073"/>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endParaRPr lang="el-GR" sz="2000" kern="1200" dirty="0"/>
          </a:p>
        </p:txBody>
      </p:sp>
      <p:sp>
        <p:nvSpPr>
          <p:cNvPr id="23" name="13 - Στρογγυλεμένο ορθογώνιο"/>
          <p:cNvSpPr/>
          <p:nvPr/>
        </p:nvSpPr>
        <p:spPr>
          <a:xfrm>
            <a:off x="827584" y="3356992"/>
            <a:ext cx="8009408" cy="93610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6" name="TextBox 25"/>
          <p:cNvSpPr txBox="1"/>
          <p:nvPr/>
        </p:nvSpPr>
        <p:spPr>
          <a:xfrm>
            <a:off x="683568" y="3429000"/>
            <a:ext cx="8028384" cy="707886"/>
          </a:xfrm>
          <a:prstGeom prst="rect">
            <a:avLst/>
          </a:prstGeom>
          <a:noFill/>
        </p:spPr>
        <p:txBody>
          <a:bodyPr wrap="square" rtlCol="0">
            <a:spAutoFit/>
          </a:bodyPr>
          <a:lstStyle/>
          <a:p>
            <a:pPr algn="ctr"/>
            <a:r>
              <a:rPr lang="el-GR" sz="2000" b="1" dirty="0">
                <a:solidFill>
                  <a:srgbClr val="FFC000"/>
                </a:solidFill>
              </a:rPr>
              <a:t>Παράρτημα IV </a:t>
            </a:r>
            <a:r>
              <a:rPr lang="el-GR" sz="2000" b="1" dirty="0" smtClean="0">
                <a:solidFill>
                  <a:schemeClr val="bg1"/>
                </a:solidFill>
              </a:rPr>
              <a:t>Σύμβαση Επιχορήγησης ERASMUS+ Προσωπικού Ιδρυμάτων Σχολικής Εκπαίδευσης για Διδασκαλία </a:t>
            </a:r>
            <a:r>
              <a:rPr lang="el-GR" sz="2000" b="1" dirty="0">
                <a:solidFill>
                  <a:schemeClr val="bg1"/>
                </a:solidFill>
              </a:rPr>
              <a:t>και Επιμόρφωση</a:t>
            </a:r>
          </a:p>
        </p:txBody>
      </p:sp>
      <p:sp>
        <p:nvSpPr>
          <p:cNvPr id="31" name="13 - Στρογγυλεμένο ορθογώνιο"/>
          <p:cNvSpPr/>
          <p:nvPr/>
        </p:nvSpPr>
        <p:spPr>
          <a:xfrm>
            <a:off x="755576" y="4365104"/>
            <a:ext cx="8081416" cy="2492896"/>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endParaRPr lang="el-GR" b="1" dirty="0" smtClean="0">
              <a:solidFill>
                <a:schemeClr val="bg1"/>
              </a:solidFill>
            </a:endParaRPr>
          </a:p>
          <a:p>
            <a:pPr algn="ctr"/>
            <a:r>
              <a:rPr lang="el-GR" b="1" dirty="0" smtClean="0">
                <a:solidFill>
                  <a:schemeClr val="bg1"/>
                </a:solidFill>
              </a:rPr>
              <a:t>Ο δικαιούχος φορέας είτε </a:t>
            </a:r>
            <a:r>
              <a:rPr lang="el-GR" b="1" u="sng" dirty="0" smtClean="0">
                <a:solidFill>
                  <a:schemeClr val="bg1"/>
                </a:solidFill>
              </a:rPr>
              <a:t>μεταφέρει</a:t>
            </a:r>
            <a:r>
              <a:rPr lang="el-GR" dirty="0" smtClean="0">
                <a:solidFill>
                  <a:schemeClr val="bg1"/>
                </a:solidFill>
              </a:rPr>
              <a:t> </a:t>
            </a:r>
            <a:r>
              <a:rPr lang="el-GR" b="1" dirty="0" smtClean="0">
                <a:solidFill>
                  <a:schemeClr val="bg1"/>
                </a:solidFill>
              </a:rPr>
              <a:t>την επιχορήγηση που προβλέπεται για τις δαπάνες ταξιδίου ή ατομικών δαπανών ή διδάκτρων  στους συμμετέχοντες  ή  </a:t>
            </a:r>
            <a:r>
              <a:rPr lang="el-GR" b="1" u="sng" dirty="0" smtClean="0">
                <a:solidFill>
                  <a:schemeClr val="bg1"/>
                </a:solidFill>
              </a:rPr>
              <a:t>διαθέτει απευθείας </a:t>
            </a:r>
            <a:r>
              <a:rPr lang="el-GR" b="1" dirty="0" smtClean="0">
                <a:solidFill>
                  <a:schemeClr val="bg1"/>
                </a:solidFill>
              </a:rPr>
              <a:t>την επιχορήγηση. </a:t>
            </a:r>
            <a:r>
              <a:rPr lang="el-GR" b="1" dirty="0" smtClean="0"/>
              <a:t>Η προχρηματοδότηση θα αντιπροσωπεύει το 80%  των  ανωτέρω ποσών. Η εκκαθάριση της επιχορήγησης πραγματοποιείται  μέσα  σε διάστημα 45 ημερών  από την υποβολή της Τελικής Έκθεσης του συμμετέχοντα</a:t>
            </a:r>
          </a:p>
          <a:p>
            <a:pPr algn="ctr"/>
            <a:endParaRPr lang="el-GR" sz="2000" b="1" u="sng" dirty="0" smtClean="0"/>
          </a:p>
        </p:txBody>
      </p:sp>
      <p:pic>
        <p:nvPicPr>
          <p:cNvPr id="18" name="17 - Εικόνα" descr="3816_1356525802_simplification-des-annexes-des-societes-cotees.jpg"/>
          <p:cNvPicPr>
            <a:picLocks noChangeAspect="1"/>
          </p:cNvPicPr>
          <p:nvPr/>
        </p:nvPicPr>
        <p:blipFill>
          <a:blip r:embed="rId5" cstate="print"/>
          <a:stretch>
            <a:fillRect/>
          </a:stretch>
        </p:blipFill>
        <p:spPr>
          <a:xfrm>
            <a:off x="251520" y="2060848"/>
            <a:ext cx="2267898" cy="1256538"/>
          </a:xfrm>
          <a:prstGeom prst="rect">
            <a:avLst/>
          </a:prstGeom>
        </p:spPr>
      </p:pic>
    </p:spTree>
    <p:extLst>
      <p:ext uri="{BB962C8B-B14F-4D97-AF65-F5344CB8AC3E}">
        <p14:creationId xmlns="" xmlns:p14="http://schemas.microsoft.com/office/powerpoint/2010/main" val="3932038830"/>
      </p:ext>
    </p:extLst>
  </p:cSld>
  <p:clrMapOvr>
    <a:masterClrMapping/>
  </p:clrMapOvr>
  <p:transition spd="slow"/>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14 - Ομάδα"/>
          <p:cNvGrpSpPr/>
          <p:nvPr/>
        </p:nvGrpSpPr>
        <p:grpSpPr>
          <a:xfrm>
            <a:off x="3419872" y="2636912"/>
            <a:ext cx="4700849" cy="447792"/>
            <a:chOff x="0" y="37544"/>
            <a:chExt cx="8105554" cy="879840"/>
          </a:xfrm>
        </p:grpSpPr>
        <p:sp>
          <p:nvSpPr>
            <p:cNvPr id="16"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2000" dirty="0" smtClean="0">
                  <a:latin typeface="Calibri"/>
                </a:rPr>
                <a:t>Ειδικότερα η σύμβαση περιλαμβάνει:</a:t>
              </a:r>
              <a:endParaRPr lang="el-GR" sz="2000" kern="1200" dirty="0"/>
            </a:p>
          </p:txBody>
        </p:sp>
      </p:grpSp>
      <p:sp>
        <p:nvSpPr>
          <p:cNvPr id="28" name="13 - Στρογγυλεμένο ορθογώνιο"/>
          <p:cNvSpPr/>
          <p:nvPr/>
        </p:nvSpPr>
        <p:spPr>
          <a:xfrm>
            <a:off x="827584" y="3429000"/>
            <a:ext cx="8009408" cy="1080119"/>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l-GR" b="1" dirty="0" smtClean="0">
                <a:solidFill>
                  <a:srgbClr val="FFC000"/>
                </a:solidFill>
              </a:rPr>
              <a:t>Παράρτημα IV i </a:t>
            </a:r>
            <a:r>
              <a:rPr lang="el-GR" b="1" dirty="0" err="1" smtClean="0">
                <a:solidFill>
                  <a:schemeClr val="bg1"/>
                </a:solidFill>
              </a:rPr>
              <a:t>Mobility</a:t>
            </a:r>
            <a:r>
              <a:rPr lang="el-GR" b="1" dirty="0" smtClean="0">
                <a:solidFill>
                  <a:schemeClr val="bg1"/>
                </a:solidFill>
              </a:rPr>
              <a:t>  </a:t>
            </a:r>
            <a:r>
              <a:rPr lang="el-GR" b="1" dirty="0" err="1" smtClean="0">
                <a:solidFill>
                  <a:schemeClr val="bg1"/>
                </a:solidFill>
              </a:rPr>
              <a:t>Agreement</a:t>
            </a:r>
            <a:r>
              <a:rPr lang="el-GR" b="1" dirty="0" smtClean="0">
                <a:solidFill>
                  <a:schemeClr val="bg1"/>
                </a:solidFill>
              </a:rPr>
              <a:t>  </a:t>
            </a:r>
            <a:r>
              <a:rPr lang="el-GR" b="1" dirty="0" err="1" smtClean="0">
                <a:solidFill>
                  <a:schemeClr val="bg1"/>
                </a:solidFill>
              </a:rPr>
              <a:t>for</a:t>
            </a:r>
            <a:r>
              <a:rPr lang="el-GR" b="1" dirty="0" smtClean="0">
                <a:solidFill>
                  <a:schemeClr val="bg1"/>
                </a:solidFill>
              </a:rPr>
              <a:t>  </a:t>
            </a:r>
            <a:r>
              <a:rPr lang="el-GR" b="1" dirty="0" err="1" smtClean="0">
                <a:solidFill>
                  <a:schemeClr val="bg1"/>
                </a:solidFill>
              </a:rPr>
              <a:t>School</a:t>
            </a:r>
            <a:r>
              <a:rPr lang="el-GR" b="1" dirty="0" smtClean="0">
                <a:solidFill>
                  <a:schemeClr val="bg1"/>
                </a:solidFill>
              </a:rPr>
              <a:t>  </a:t>
            </a:r>
            <a:r>
              <a:rPr lang="el-GR" b="1" dirty="0" err="1" smtClean="0">
                <a:solidFill>
                  <a:schemeClr val="bg1"/>
                </a:solidFill>
              </a:rPr>
              <a:t>Staff</a:t>
            </a:r>
            <a:r>
              <a:rPr lang="el-GR" b="1" dirty="0" smtClean="0">
                <a:solidFill>
                  <a:schemeClr val="bg1"/>
                </a:solidFill>
              </a:rPr>
              <a:t> ( Συμφωνία Κινητικότητας ERASMUS+ Προσωπικού Σχολικής  Εκπαίδευσης)</a:t>
            </a:r>
            <a:endParaRPr lang="el-GR" b="1" dirty="0">
              <a:solidFill>
                <a:schemeClr val="bg1"/>
              </a:solidFill>
            </a:endParaRPr>
          </a:p>
        </p:txBody>
      </p:sp>
      <p:sp>
        <p:nvSpPr>
          <p:cNvPr id="30" name="TextBox 29"/>
          <p:cNvSpPr txBox="1"/>
          <p:nvPr/>
        </p:nvSpPr>
        <p:spPr>
          <a:xfrm>
            <a:off x="1187624" y="4437112"/>
            <a:ext cx="7704855" cy="400110"/>
          </a:xfrm>
          <a:prstGeom prst="rect">
            <a:avLst/>
          </a:prstGeom>
          <a:noFill/>
        </p:spPr>
        <p:txBody>
          <a:bodyPr wrap="square" rtlCol="0">
            <a:spAutoFit/>
          </a:bodyPr>
          <a:lstStyle/>
          <a:p>
            <a:pPr algn="ctr"/>
            <a:r>
              <a:rPr lang="el-GR" sz="2000" b="1" dirty="0" smtClean="0">
                <a:solidFill>
                  <a:schemeClr val="bg1"/>
                </a:solidFill>
              </a:rPr>
              <a:t>)</a:t>
            </a:r>
            <a:endParaRPr lang="el-GR" sz="2000" b="1" dirty="0">
              <a:solidFill>
                <a:schemeClr val="bg1"/>
              </a:solidFill>
            </a:endParaRPr>
          </a:p>
        </p:txBody>
      </p:sp>
      <p:sp>
        <p:nvSpPr>
          <p:cNvPr id="31" name="13 - Στρογγυλεμένο ορθογώνιο"/>
          <p:cNvSpPr/>
          <p:nvPr/>
        </p:nvSpPr>
        <p:spPr>
          <a:xfrm>
            <a:off x="827584" y="4581128"/>
            <a:ext cx="8009408" cy="201622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endParaRPr lang="el-GR" b="1" dirty="0" smtClean="0">
              <a:solidFill>
                <a:schemeClr val="bg1"/>
              </a:solidFill>
            </a:endParaRPr>
          </a:p>
          <a:p>
            <a:pPr algn="ctr"/>
            <a:r>
              <a:rPr lang="el-GR" b="1" dirty="0" smtClean="0">
                <a:solidFill>
                  <a:schemeClr val="bg1"/>
                </a:solidFill>
              </a:rPr>
              <a:t>Το έγγραφο περιλαμβάνει λεπτομέρειες του προγράμματος της κινητικότητας, συμπληρώνεται και υπογράφεται από τον συμμετέχοντα, τον οργανισμό αποστολής και τον οργανισμό υποδοχής για κάθε εγκεκριμένη κινητικότητα και οπωσδήποτε πριν την πραγματοποίησή της. </a:t>
            </a:r>
          </a:p>
        </p:txBody>
      </p:sp>
      <p:pic>
        <p:nvPicPr>
          <p:cNvPr id="18" name="17 - Εικόνα" descr="3816_1356525802_simplification-des-annexes-des-societes-cotees.jpg"/>
          <p:cNvPicPr>
            <a:picLocks noChangeAspect="1"/>
          </p:cNvPicPr>
          <p:nvPr/>
        </p:nvPicPr>
        <p:blipFill>
          <a:blip r:embed="rId5" cstate="print"/>
          <a:stretch>
            <a:fillRect/>
          </a:stretch>
        </p:blipFill>
        <p:spPr>
          <a:xfrm>
            <a:off x="251520" y="2060848"/>
            <a:ext cx="2267898" cy="1256538"/>
          </a:xfrm>
          <a:prstGeom prst="rect">
            <a:avLst/>
          </a:prstGeom>
        </p:spPr>
      </p:pic>
    </p:spTree>
    <p:extLst>
      <p:ext uri="{BB962C8B-B14F-4D97-AF65-F5344CB8AC3E}">
        <p14:creationId xmlns="" xmlns:p14="http://schemas.microsoft.com/office/powerpoint/2010/main" val="3932038830"/>
      </p:ext>
    </p:extLst>
  </p:cSld>
  <p:clrMapOvr>
    <a:masterClrMapping/>
  </p:clrMapOvr>
  <p:transition spd="slow"/>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smtClean="0">
                <a:solidFill>
                  <a:schemeClr val="tx2"/>
                </a:solidFill>
              </a:rPr>
              <a:t>Σύμβαση επιχορήγησης</a:t>
            </a:r>
            <a:br>
              <a:rPr lang="el-GR" sz="4000" b="1" smtClean="0">
                <a:solidFill>
                  <a:schemeClr val="tx2"/>
                </a:solidFill>
              </a:rPr>
            </a:br>
            <a:r>
              <a:rPr lang="el-GR" sz="4000" b="1"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
        <p:nvSpPr>
          <p:cNvPr id="23" name="13 - Στρογγυλεμένο ορθογώνιο"/>
          <p:cNvSpPr/>
          <p:nvPr/>
        </p:nvSpPr>
        <p:spPr>
          <a:xfrm>
            <a:off x="811064" y="3356992"/>
            <a:ext cx="8009408" cy="93610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l-GR" b="1" dirty="0" smtClean="0">
                <a:solidFill>
                  <a:srgbClr val="FFC000"/>
                </a:solidFill>
              </a:rPr>
              <a:t>Παράρτημα IV ii </a:t>
            </a:r>
            <a:r>
              <a:rPr lang="el-GR" b="1" dirty="0" err="1" smtClean="0">
                <a:solidFill>
                  <a:schemeClr val="bg1"/>
                </a:solidFill>
              </a:rPr>
              <a:t>Erasmus</a:t>
            </a:r>
            <a:r>
              <a:rPr lang="el-GR" b="1" dirty="0" smtClean="0">
                <a:solidFill>
                  <a:schemeClr val="bg1"/>
                </a:solidFill>
              </a:rPr>
              <a:t>+ </a:t>
            </a:r>
            <a:r>
              <a:rPr lang="el-GR" b="1" dirty="0" err="1" smtClean="0">
                <a:solidFill>
                  <a:schemeClr val="bg1"/>
                </a:solidFill>
              </a:rPr>
              <a:t>Quality</a:t>
            </a:r>
            <a:r>
              <a:rPr lang="el-GR" b="1" dirty="0" smtClean="0">
                <a:solidFill>
                  <a:schemeClr val="bg1"/>
                </a:solidFill>
              </a:rPr>
              <a:t> </a:t>
            </a:r>
            <a:r>
              <a:rPr lang="el-GR" b="1" dirty="0" err="1" smtClean="0">
                <a:solidFill>
                  <a:schemeClr val="bg1"/>
                </a:solidFill>
              </a:rPr>
              <a:t>Commitment</a:t>
            </a:r>
            <a:r>
              <a:rPr lang="el-GR" b="1" dirty="0" smtClean="0">
                <a:solidFill>
                  <a:schemeClr val="bg1"/>
                </a:solidFill>
              </a:rPr>
              <a:t> </a:t>
            </a:r>
            <a:r>
              <a:rPr lang="el-GR" b="1" dirty="0" err="1" smtClean="0">
                <a:solidFill>
                  <a:schemeClr val="bg1"/>
                </a:solidFill>
              </a:rPr>
              <a:t>for</a:t>
            </a:r>
            <a:r>
              <a:rPr lang="el-GR" b="1" dirty="0" smtClean="0">
                <a:solidFill>
                  <a:schemeClr val="bg1"/>
                </a:solidFill>
              </a:rPr>
              <a:t> </a:t>
            </a:r>
            <a:r>
              <a:rPr lang="el-GR" b="1" dirty="0" err="1" smtClean="0">
                <a:solidFill>
                  <a:schemeClr val="bg1"/>
                </a:solidFill>
              </a:rPr>
              <a:t>School</a:t>
            </a:r>
            <a:r>
              <a:rPr lang="el-GR" b="1" dirty="0" smtClean="0">
                <a:solidFill>
                  <a:schemeClr val="bg1"/>
                </a:solidFill>
              </a:rPr>
              <a:t> </a:t>
            </a:r>
            <a:r>
              <a:rPr lang="el-GR" b="1" dirty="0" err="1" smtClean="0">
                <a:solidFill>
                  <a:schemeClr val="bg1"/>
                </a:solidFill>
              </a:rPr>
              <a:t>Education</a:t>
            </a:r>
            <a:r>
              <a:rPr lang="el-GR" b="1" dirty="0" smtClean="0">
                <a:solidFill>
                  <a:schemeClr val="bg1"/>
                </a:solidFill>
              </a:rPr>
              <a:t> (Δέσμευση Ποιότητας για την Κινητικότητα του Προσωπικού της Σχολικής Εκπαίδευσης)</a:t>
            </a:r>
            <a:endParaRPr lang="el-GR" b="1" dirty="0">
              <a:solidFill>
                <a:schemeClr val="bg1"/>
              </a:solidFill>
            </a:endParaRPr>
          </a:p>
        </p:txBody>
      </p:sp>
      <p:sp>
        <p:nvSpPr>
          <p:cNvPr id="28" name="13 - Στρογγυλεμένο ορθογώνιο"/>
          <p:cNvSpPr/>
          <p:nvPr/>
        </p:nvSpPr>
        <p:spPr>
          <a:xfrm>
            <a:off x="827584" y="4365104"/>
            <a:ext cx="8009408" cy="187220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l-GR" b="1" dirty="0" smtClean="0">
                <a:solidFill>
                  <a:schemeClr val="bg1"/>
                </a:solidFill>
              </a:rPr>
              <a:t>Το έγγραφο ορίζει τις υποχρεώσεις του συμμετέχοντα, του φορέα αποστολής και του φορέα υποδοχής ώστε να διασφαλιστεί η ποιότητα της κινητικότητας, συμπληρώνεται και υπογράφεται από τον συμμετέχοντα, τον οργανισμό αποστολής και τον οργανισμό υποδοχής για κάθε εγκεκριμένη κινητικότητα και οπωσδήποτε πριν την πραγματοποίησή της. </a:t>
            </a:r>
          </a:p>
        </p:txBody>
      </p:sp>
      <p:pic>
        <p:nvPicPr>
          <p:cNvPr id="18" name="17 - Εικόνα" descr="3816_1356525802_simplification-des-annexes-des-societes-cotees.jpg"/>
          <p:cNvPicPr>
            <a:picLocks noChangeAspect="1"/>
          </p:cNvPicPr>
          <p:nvPr/>
        </p:nvPicPr>
        <p:blipFill>
          <a:blip r:embed="rId5" cstate="print"/>
          <a:stretch>
            <a:fillRect/>
          </a:stretch>
        </p:blipFill>
        <p:spPr>
          <a:xfrm>
            <a:off x="251520" y="2060848"/>
            <a:ext cx="2267898" cy="1256538"/>
          </a:xfrm>
          <a:prstGeom prst="rect">
            <a:avLst/>
          </a:prstGeom>
        </p:spPr>
      </p:pic>
      <p:grpSp>
        <p:nvGrpSpPr>
          <p:cNvPr id="22" name="14 - Ομάδα"/>
          <p:cNvGrpSpPr/>
          <p:nvPr/>
        </p:nvGrpSpPr>
        <p:grpSpPr>
          <a:xfrm>
            <a:off x="3419872" y="2636912"/>
            <a:ext cx="4700849" cy="447792"/>
            <a:chOff x="0" y="37544"/>
            <a:chExt cx="8105554" cy="879840"/>
          </a:xfrm>
        </p:grpSpPr>
        <p:sp>
          <p:nvSpPr>
            <p:cNvPr id="24" name="23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2000" dirty="0" smtClean="0">
                  <a:latin typeface="Calibri"/>
                </a:rPr>
                <a:t>Ειδικότερα η σύμβαση περιλαμβάνει:</a:t>
              </a:r>
              <a:endParaRPr lang="el-GR" sz="2000" kern="1200" dirty="0"/>
            </a:p>
          </p:txBody>
        </p:sp>
      </p:grpSp>
    </p:spTree>
    <p:extLst>
      <p:ext uri="{BB962C8B-B14F-4D97-AF65-F5344CB8AC3E}">
        <p14:creationId xmlns="" xmlns:p14="http://schemas.microsoft.com/office/powerpoint/2010/main" val="3932038830"/>
      </p:ext>
    </p:extLst>
  </p:cSld>
  <p:clrMapOvr>
    <a:masterClrMapping/>
  </p:clrMapOvr>
  <p:transition spd="slow"/>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14 - Ομάδα"/>
          <p:cNvGrpSpPr/>
          <p:nvPr/>
        </p:nvGrpSpPr>
        <p:grpSpPr>
          <a:xfrm>
            <a:off x="3275856" y="2636912"/>
            <a:ext cx="4700849" cy="447792"/>
            <a:chOff x="0" y="37544"/>
            <a:chExt cx="8105554" cy="879840"/>
          </a:xfrm>
        </p:grpSpPr>
        <p:sp>
          <p:nvSpPr>
            <p:cNvPr id="16"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2000" dirty="0" smtClean="0">
                  <a:latin typeface="Calibri"/>
                </a:rPr>
                <a:t>Ειδικότερα η σύμβαση περιλαμβάνει:</a:t>
              </a:r>
              <a:endParaRPr lang="el-GR" sz="2000" kern="1200" dirty="0"/>
            </a:p>
          </p:txBody>
        </p:sp>
      </p:grpSp>
      <p:sp>
        <p:nvSpPr>
          <p:cNvPr id="23" name="13 - Στρογγυλεμένο ορθογώνιο"/>
          <p:cNvSpPr/>
          <p:nvPr/>
        </p:nvSpPr>
        <p:spPr>
          <a:xfrm>
            <a:off x="811064" y="3356992"/>
            <a:ext cx="8009408" cy="309634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l-GR" dirty="0" smtClean="0"/>
          </a:p>
          <a:p>
            <a:pPr algn="ctr"/>
            <a:endParaRPr lang="el-GR" b="1" dirty="0" smtClean="0"/>
          </a:p>
          <a:p>
            <a:pPr algn="ctr"/>
            <a:r>
              <a:rPr lang="el-GR" b="1" dirty="0" smtClean="0"/>
              <a:t>Διευκρινίζεται ότι τα Παραρτήματα </a:t>
            </a:r>
            <a:r>
              <a:rPr lang="el-GR" b="1" dirty="0" err="1" smtClean="0"/>
              <a:t>VI.i</a:t>
            </a:r>
            <a:r>
              <a:rPr lang="el-GR" b="1" dirty="0" smtClean="0"/>
              <a:t>.  </a:t>
            </a:r>
            <a:r>
              <a:rPr lang="el-GR" b="1" dirty="0" err="1" smtClean="0"/>
              <a:t>Mobility</a:t>
            </a:r>
            <a:r>
              <a:rPr lang="el-GR" b="1" dirty="0" smtClean="0"/>
              <a:t> </a:t>
            </a:r>
            <a:r>
              <a:rPr lang="el-GR" b="1" dirty="0" err="1" smtClean="0"/>
              <a:t>Agreement</a:t>
            </a:r>
            <a:r>
              <a:rPr lang="el-GR" b="1" dirty="0" smtClean="0"/>
              <a:t> </a:t>
            </a:r>
            <a:r>
              <a:rPr lang="el-GR" b="1" dirty="0" err="1" smtClean="0"/>
              <a:t>for</a:t>
            </a:r>
            <a:r>
              <a:rPr lang="el-GR" b="1" dirty="0" smtClean="0"/>
              <a:t> </a:t>
            </a:r>
            <a:r>
              <a:rPr lang="el-GR" b="1" dirty="0" err="1" smtClean="0"/>
              <a:t>School</a:t>
            </a:r>
            <a:r>
              <a:rPr lang="el-GR" b="1" dirty="0" smtClean="0"/>
              <a:t> </a:t>
            </a:r>
            <a:r>
              <a:rPr lang="el-GR" b="1" dirty="0" err="1" smtClean="0"/>
              <a:t>Staff</a:t>
            </a:r>
            <a:r>
              <a:rPr lang="el-GR" b="1" dirty="0" smtClean="0"/>
              <a:t> και </a:t>
            </a:r>
            <a:r>
              <a:rPr lang="el-GR" b="1" dirty="0" err="1" smtClean="0"/>
              <a:t>VI.i</a:t>
            </a:r>
            <a:r>
              <a:rPr lang="el-GR" b="1" dirty="0" smtClean="0"/>
              <a:t>.  </a:t>
            </a:r>
            <a:r>
              <a:rPr lang="el-GR" b="1" dirty="0" err="1" smtClean="0"/>
              <a:t>Erasmus</a:t>
            </a:r>
            <a:r>
              <a:rPr lang="el-GR" b="1" dirty="0" smtClean="0"/>
              <a:t>+ </a:t>
            </a:r>
            <a:r>
              <a:rPr lang="el-GR" b="1" dirty="0" err="1" smtClean="0"/>
              <a:t>Quality</a:t>
            </a:r>
            <a:r>
              <a:rPr lang="el-GR" b="1" dirty="0" smtClean="0"/>
              <a:t> </a:t>
            </a:r>
            <a:r>
              <a:rPr lang="el-GR" b="1" dirty="0" err="1" smtClean="0"/>
              <a:t>Commitment</a:t>
            </a:r>
            <a:r>
              <a:rPr lang="el-GR" b="1" dirty="0" smtClean="0"/>
              <a:t> </a:t>
            </a:r>
            <a:r>
              <a:rPr lang="el-GR" b="1" dirty="0" err="1" smtClean="0"/>
              <a:t>for</a:t>
            </a:r>
            <a:r>
              <a:rPr lang="el-GR" b="1" dirty="0" smtClean="0"/>
              <a:t> </a:t>
            </a:r>
            <a:r>
              <a:rPr lang="el-GR" b="1" dirty="0" err="1" smtClean="0"/>
              <a:t>School</a:t>
            </a:r>
            <a:r>
              <a:rPr lang="el-GR" b="1" dirty="0" smtClean="0"/>
              <a:t> </a:t>
            </a:r>
            <a:r>
              <a:rPr lang="el-GR" b="1" dirty="0" err="1" smtClean="0"/>
              <a:t>Education</a:t>
            </a:r>
            <a:r>
              <a:rPr lang="el-GR" b="1" dirty="0" smtClean="0"/>
              <a:t> συμπληρώνονται από τους συμμετέχοντες με τη βοήθεια του σχολείου αποστολής και του οργανισμού υποδοχής σε περίπτωση που η κινητικότητα αφορά σε </a:t>
            </a:r>
            <a:r>
              <a:rPr lang="el-GR" b="1" u="sng" dirty="0" smtClean="0"/>
              <a:t>ανάθεση καθηκόντων διδασκαλίας </a:t>
            </a:r>
            <a:r>
              <a:rPr lang="el-GR" b="1" dirty="0" smtClean="0"/>
              <a:t>ή </a:t>
            </a:r>
            <a:r>
              <a:rPr lang="el-GR" b="1" u="sng" dirty="0" smtClean="0"/>
              <a:t>επιτόπια παρακολούθηση εργασίας </a:t>
            </a:r>
            <a:endParaRPr lang="el-GR" b="1" u="sng" dirty="0"/>
          </a:p>
        </p:txBody>
      </p:sp>
      <p:pic>
        <p:nvPicPr>
          <p:cNvPr id="18" name="17 - Εικόνα" descr="3816_1356525802_simplification-des-annexes-des-societes-cotees.jpg"/>
          <p:cNvPicPr>
            <a:picLocks noChangeAspect="1"/>
          </p:cNvPicPr>
          <p:nvPr/>
        </p:nvPicPr>
        <p:blipFill>
          <a:blip r:embed="rId5" cstate="print"/>
          <a:stretch>
            <a:fillRect/>
          </a:stretch>
        </p:blipFill>
        <p:spPr>
          <a:xfrm>
            <a:off x="251520" y="2060848"/>
            <a:ext cx="2267898" cy="1256538"/>
          </a:xfrm>
          <a:prstGeom prst="rect">
            <a:avLst/>
          </a:prstGeom>
        </p:spPr>
      </p:pic>
    </p:spTree>
    <p:extLst>
      <p:ext uri="{BB962C8B-B14F-4D97-AF65-F5344CB8AC3E}">
        <p14:creationId xmlns="" xmlns:p14="http://schemas.microsoft.com/office/powerpoint/2010/main" val="3932038830"/>
      </p:ext>
    </p:extLst>
  </p:cSld>
  <p:clrMapOvr>
    <a:masterClrMapping/>
  </p:clrMapOvr>
  <p:transition spd="slow"/>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14 - Ομάδα"/>
          <p:cNvGrpSpPr/>
          <p:nvPr/>
        </p:nvGrpSpPr>
        <p:grpSpPr>
          <a:xfrm>
            <a:off x="2915816" y="2636912"/>
            <a:ext cx="5544616" cy="447792"/>
            <a:chOff x="993292" y="37544"/>
            <a:chExt cx="8974685" cy="879840"/>
          </a:xfrm>
        </p:grpSpPr>
        <p:sp>
          <p:nvSpPr>
            <p:cNvPr id="16" name="15 - Στρογγυλεμένο ορθογώνιο"/>
            <p:cNvSpPr/>
            <p:nvPr/>
          </p:nvSpPr>
          <p:spPr>
            <a:xfrm>
              <a:off x="1862423"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Στρογγυλεμένο ορθογώνιο 4"/>
            <p:cNvSpPr/>
            <p:nvPr/>
          </p:nvSpPr>
          <p:spPr>
            <a:xfrm>
              <a:off x="993292" y="80493"/>
              <a:ext cx="8815471" cy="793939"/>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2000" dirty="0" smtClean="0">
                  <a:latin typeface="Calibri"/>
                </a:rPr>
                <a:t>              Ειδικότερα η σύμβαση περιλαμβάνει:</a:t>
              </a:r>
              <a:endParaRPr lang="el-GR" sz="2000" kern="1200" dirty="0"/>
            </a:p>
          </p:txBody>
        </p:sp>
      </p:grpSp>
      <p:sp>
        <p:nvSpPr>
          <p:cNvPr id="23" name="13 - Στρογγυλεμένο ορθογώνιο"/>
          <p:cNvSpPr/>
          <p:nvPr/>
        </p:nvSpPr>
        <p:spPr>
          <a:xfrm>
            <a:off x="811064" y="3356992"/>
            <a:ext cx="8009408" cy="1584176"/>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r>
              <a:rPr lang="el-GR" b="1" dirty="0" smtClean="0">
                <a:solidFill>
                  <a:srgbClr val="FFC000"/>
                </a:solidFill>
              </a:rPr>
              <a:t>Παράρτημα </a:t>
            </a:r>
            <a:r>
              <a:rPr lang="en-US" b="1" dirty="0" smtClean="0">
                <a:solidFill>
                  <a:srgbClr val="FFC000"/>
                </a:solidFill>
              </a:rPr>
              <a:t>IV iii</a:t>
            </a:r>
          </a:p>
          <a:p>
            <a:endParaRPr lang="en-US" b="1" dirty="0" smtClean="0">
              <a:solidFill>
                <a:srgbClr val="FFC000"/>
              </a:solidFill>
            </a:endParaRPr>
          </a:p>
          <a:p>
            <a:r>
              <a:rPr lang="el-GR" b="1" dirty="0" smtClean="0">
                <a:solidFill>
                  <a:schemeClr val="bg1"/>
                </a:solidFill>
              </a:rPr>
              <a:t>Γενικοί Όροι</a:t>
            </a:r>
          </a:p>
        </p:txBody>
      </p:sp>
      <p:pic>
        <p:nvPicPr>
          <p:cNvPr id="11" name="10 - Εικόνα" descr="3816_1356525802_simplification-des-annexes-des-societes-cotees.jpg"/>
          <p:cNvPicPr>
            <a:picLocks noChangeAspect="1"/>
          </p:cNvPicPr>
          <p:nvPr/>
        </p:nvPicPr>
        <p:blipFill>
          <a:blip r:embed="rId5" cstate="print"/>
          <a:stretch>
            <a:fillRect/>
          </a:stretch>
        </p:blipFill>
        <p:spPr>
          <a:xfrm>
            <a:off x="251520" y="2060848"/>
            <a:ext cx="2267898" cy="1256538"/>
          </a:xfrm>
          <a:prstGeom prst="rect">
            <a:avLst/>
          </a:prstGeom>
        </p:spPr>
      </p:pic>
    </p:spTree>
    <p:extLst>
      <p:ext uri="{BB962C8B-B14F-4D97-AF65-F5344CB8AC3E}">
        <p14:creationId xmlns="" xmlns:p14="http://schemas.microsoft.com/office/powerpoint/2010/main" val="3932038830"/>
      </p:ext>
    </p:extLst>
  </p:cSld>
  <p:clrMapOvr>
    <a:masterClrMapping/>
  </p:clrMapOvr>
  <p:transition spd="slow"/>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14 - Ομάδα"/>
          <p:cNvGrpSpPr/>
          <p:nvPr/>
        </p:nvGrpSpPr>
        <p:grpSpPr>
          <a:xfrm>
            <a:off x="2699792" y="2852936"/>
            <a:ext cx="5168392" cy="1167872"/>
            <a:chOff x="0" y="37544"/>
            <a:chExt cx="8105554" cy="879840"/>
          </a:xfrm>
        </p:grpSpPr>
        <p:sp>
          <p:nvSpPr>
            <p:cNvPr id="16"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l-GR" sz="2000" dirty="0"/>
                <a:t>Οι διατάξεις των Ειδικών Όρων </a:t>
              </a:r>
              <a:r>
                <a:rPr lang="el-GR" sz="2000" b="1" dirty="0"/>
                <a:t>υπερισχύουν</a:t>
              </a:r>
              <a:r>
                <a:rPr lang="el-GR" sz="2000" dirty="0"/>
                <a:t> έναντι των διατάξεων των Γενικών </a:t>
              </a:r>
              <a:r>
                <a:rPr lang="el-GR" sz="2000" dirty="0" smtClean="0"/>
                <a:t>Όρων.</a:t>
              </a:r>
              <a:endParaRPr lang="el-GR" sz="2000" kern="1200" dirty="0"/>
            </a:p>
          </p:txBody>
        </p:sp>
      </p:grpSp>
      <p:pic>
        <p:nvPicPr>
          <p:cNvPr id="29" name="28 - Εικόνα" descr="agreement.jpg"/>
          <p:cNvPicPr>
            <a:picLocks noChangeAspect="1"/>
          </p:cNvPicPr>
          <p:nvPr/>
        </p:nvPicPr>
        <p:blipFill>
          <a:blip r:embed="rId5" cstate="print"/>
          <a:stretch>
            <a:fillRect/>
          </a:stretch>
        </p:blipFill>
        <p:spPr>
          <a:xfrm>
            <a:off x="179512" y="2374747"/>
            <a:ext cx="1728192" cy="1342285"/>
          </a:xfrm>
          <a:prstGeom prst="rect">
            <a:avLst/>
          </a:prstGeom>
        </p:spPr>
      </p:pic>
      <p:grpSp>
        <p:nvGrpSpPr>
          <p:cNvPr id="7" name="14 - Ομάδα"/>
          <p:cNvGrpSpPr/>
          <p:nvPr/>
        </p:nvGrpSpPr>
        <p:grpSpPr>
          <a:xfrm>
            <a:off x="467544" y="4221088"/>
            <a:ext cx="5168392" cy="1167872"/>
            <a:chOff x="0" y="37544"/>
            <a:chExt cx="8105554" cy="879840"/>
          </a:xfrm>
        </p:grpSpPr>
        <p:sp>
          <p:nvSpPr>
            <p:cNvPr id="14"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8"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l-GR" sz="2000" dirty="0"/>
                <a:t>Οι διατάξεις των Ειδικών και των Γενικών Όρων </a:t>
              </a:r>
              <a:r>
                <a:rPr lang="el-GR" sz="2000" b="1" dirty="0"/>
                <a:t>υπερισχύουν </a:t>
              </a:r>
              <a:r>
                <a:rPr lang="el-GR" sz="2000" dirty="0"/>
                <a:t>έναντι των διατάξεων </a:t>
              </a:r>
              <a:r>
                <a:rPr lang="el-GR" sz="2000" dirty="0" smtClean="0"/>
                <a:t>των Παραρτημάτων</a:t>
              </a:r>
              <a:r>
                <a:rPr lang="el-GR" sz="2000" dirty="0"/>
                <a:t>.</a:t>
              </a:r>
              <a:endParaRPr lang="el-GR" sz="2000" kern="1200" dirty="0"/>
            </a:p>
          </p:txBody>
        </p:sp>
      </p:grpSp>
      <p:grpSp>
        <p:nvGrpSpPr>
          <p:cNvPr id="8" name="14 - Ομάδα"/>
          <p:cNvGrpSpPr/>
          <p:nvPr/>
        </p:nvGrpSpPr>
        <p:grpSpPr>
          <a:xfrm>
            <a:off x="3364048" y="5517232"/>
            <a:ext cx="5168392" cy="1167872"/>
            <a:chOff x="0" y="37544"/>
            <a:chExt cx="8105554" cy="879840"/>
          </a:xfrm>
        </p:grpSpPr>
        <p:sp>
          <p:nvSpPr>
            <p:cNvPr id="22"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4"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l-GR" sz="2000" dirty="0"/>
                <a:t>Οι διατάξεις του Παραρτήματος III </a:t>
              </a:r>
              <a:r>
                <a:rPr lang="el-GR" sz="2000" b="1" dirty="0"/>
                <a:t>υπερισχύουν</a:t>
              </a:r>
              <a:r>
                <a:rPr lang="el-GR" sz="2000" dirty="0"/>
                <a:t> έναντι των διατάξεων των </a:t>
              </a:r>
              <a:r>
                <a:rPr lang="el-GR" sz="2000" dirty="0" smtClean="0"/>
                <a:t>λοιπών Παραρτημάτων</a:t>
              </a:r>
              <a:r>
                <a:rPr lang="el-GR" sz="2000" dirty="0"/>
                <a:t>.</a:t>
              </a:r>
              <a:endParaRPr lang="el-GR" sz="2000" kern="1200" dirty="0"/>
            </a:p>
          </p:txBody>
        </p:sp>
      </p:grpSp>
    </p:spTree>
    <p:extLst>
      <p:ext uri="{BB962C8B-B14F-4D97-AF65-F5344CB8AC3E}">
        <p14:creationId xmlns="" xmlns:p14="http://schemas.microsoft.com/office/powerpoint/2010/main" val="4266406238"/>
      </p:ext>
    </p:extLst>
  </p:cSld>
  <p:clrMapOvr>
    <a:masterClrMapping/>
  </p:clrMapOvr>
  <p:transition spd="slow"/>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14 - Ομάδα"/>
          <p:cNvGrpSpPr/>
          <p:nvPr/>
        </p:nvGrpSpPr>
        <p:grpSpPr>
          <a:xfrm>
            <a:off x="2699792" y="2852936"/>
            <a:ext cx="5168392" cy="1167872"/>
            <a:chOff x="0" y="37544"/>
            <a:chExt cx="8105554" cy="879840"/>
          </a:xfrm>
        </p:grpSpPr>
        <p:sp>
          <p:nvSpPr>
            <p:cNvPr id="16"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l-GR" sz="2000" dirty="0"/>
                <a:t>Οι διατάξεις του Παραρτήματος II </a:t>
              </a:r>
              <a:r>
                <a:rPr lang="el-GR" sz="2000" b="1" dirty="0"/>
                <a:t>υπερισχύουν</a:t>
              </a:r>
              <a:r>
                <a:rPr lang="el-GR" sz="2000" dirty="0"/>
                <a:t> έναντι των διατάξεων του Παραρτήματος </a:t>
              </a:r>
              <a:r>
                <a:rPr lang="el-GR" sz="2000" dirty="0" smtClean="0"/>
                <a:t>I.</a:t>
              </a:r>
              <a:endParaRPr lang="el-GR" sz="2000" kern="1200" dirty="0"/>
            </a:p>
          </p:txBody>
        </p:sp>
      </p:grpSp>
      <p:pic>
        <p:nvPicPr>
          <p:cNvPr id="29" name="28 - Εικόνα" descr="agreement.jpg"/>
          <p:cNvPicPr>
            <a:picLocks noChangeAspect="1"/>
          </p:cNvPicPr>
          <p:nvPr/>
        </p:nvPicPr>
        <p:blipFill>
          <a:blip r:embed="rId5" cstate="print"/>
          <a:stretch>
            <a:fillRect/>
          </a:stretch>
        </p:blipFill>
        <p:spPr>
          <a:xfrm>
            <a:off x="179512" y="2374747"/>
            <a:ext cx="1728192" cy="1342285"/>
          </a:xfrm>
          <a:prstGeom prst="rect">
            <a:avLst/>
          </a:prstGeom>
        </p:spPr>
      </p:pic>
      <p:grpSp>
        <p:nvGrpSpPr>
          <p:cNvPr id="7" name="14 - Ομάδα"/>
          <p:cNvGrpSpPr/>
          <p:nvPr/>
        </p:nvGrpSpPr>
        <p:grpSpPr>
          <a:xfrm>
            <a:off x="1338573" y="4509120"/>
            <a:ext cx="6833827" cy="1167872"/>
            <a:chOff x="0" y="37544"/>
            <a:chExt cx="8105554" cy="879840"/>
          </a:xfrm>
        </p:grpSpPr>
        <p:sp>
          <p:nvSpPr>
            <p:cNvPr id="22"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4" name="Στρογγυλεμένο ορθογώνιο 4"/>
            <p:cNvSpPr/>
            <p:nvPr/>
          </p:nvSpPr>
          <p:spPr>
            <a:xfrm>
              <a:off x="42950" y="80494"/>
              <a:ext cx="8019654" cy="793940"/>
            </a:xfrm>
            <a:prstGeom prst="rect">
              <a:avLst/>
            </a:prstGeom>
            <a:solidFill>
              <a:schemeClr val="accent1">
                <a:lumMod val="75000"/>
              </a:schemeClr>
            </a:solidFill>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l-GR" sz="2000" dirty="0" smtClean="0">
                  <a:solidFill>
                    <a:schemeClr val="bg1"/>
                  </a:solidFill>
                </a:rPr>
                <a:t>Ειδικοί όροι, γενικοί όροι και παραρτήματα αποτελούν </a:t>
              </a:r>
              <a:r>
                <a:rPr lang="el-GR" sz="2000" b="1" dirty="0" smtClean="0">
                  <a:solidFill>
                    <a:schemeClr val="bg1"/>
                  </a:solidFill>
                </a:rPr>
                <a:t>αναπόσπαστα μέρη </a:t>
              </a:r>
              <a:r>
                <a:rPr lang="el-GR" sz="2000" dirty="0" smtClean="0">
                  <a:solidFill>
                    <a:schemeClr val="bg1"/>
                  </a:solidFill>
                </a:rPr>
                <a:t>της Σύμβασης.</a:t>
              </a:r>
              <a:endParaRPr lang="el-GR" sz="2000" kern="1200" dirty="0">
                <a:solidFill>
                  <a:schemeClr val="bg1"/>
                </a:solidFill>
              </a:endParaRPr>
            </a:p>
          </p:txBody>
        </p:sp>
      </p:grpSp>
    </p:spTree>
    <p:extLst>
      <p:ext uri="{BB962C8B-B14F-4D97-AF65-F5344CB8AC3E}">
        <p14:creationId xmlns="" xmlns:p14="http://schemas.microsoft.com/office/powerpoint/2010/main" val="3908743464"/>
      </p:ext>
    </p:extLst>
  </p:cSld>
  <p:clrMapOvr>
    <a:masterClrMapping/>
  </p:clrMapOvr>
  <p:transition spd="slow"/>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
        <p:nvSpPr>
          <p:cNvPr id="20" name="19 - Έλλειψη"/>
          <p:cNvSpPr/>
          <p:nvPr/>
        </p:nvSpPr>
        <p:spPr>
          <a:xfrm>
            <a:off x="4139952" y="4149080"/>
            <a:ext cx="1872208" cy="180020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70C0"/>
                </a:solidFill>
              </a:rPr>
              <a:t>Γενικοί Όροι</a:t>
            </a:r>
            <a:endParaRPr lang="el-GR" b="1" dirty="0"/>
          </a:p>
        </p:txBody>
      </p:sp>
      <p:sp>
        <p:nvSpPr>
          <p:cNvPr id="23" name="22 - Έλλειψη"/>
          <p:cNvSpPr/>
          <p:nvPr/>
        </p:nvSpPr>
        <p:spPr>
          <a:xfrm>
            <a:off x="1338573" y="3933056"/>
            <a:ext cx="2297323"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70C0"/>
                </a:solidFill>
              </a:rPr>
              <a:t>Ειδικοί Όροι</a:t>
            </a:r>
            <a:endParaRPr lang="el-GR" b="1" dirty="0"/>
          </a:p>
        </p:txBody>
      </p:sp>
      <p:sp>
        <p:nvSpPr>
          <p:cNvPr id="26" name="25 - Έλλειψη"/>
          <p:cNvSpPr/>
          <p:nvPr/>
        </p:nvSpPr>
        <p:spPr>
          <a:xfrm>
            <a:off x="6552729" y="4293096"/>
            <a:ext cx="1619671" cy="1584176"/>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70C0"/>
                </a:solidFill>
              </a:rPr>
              <a:t>Παραρτήματα</a:t>
            </a:r>
            <a:endParaRPr lang="el-GR" b="1" dirty="0"/>
          </a:p>
        </p:txBody>
      </p:sp>
      <p:sp>
        <p:nvSpPr>
          <p:cNvPr id="27" name="26 - TextBox"/>
          <p:cNvSpPr txBox="1"/>
          <p:nvPr/>
        </p:nvSpPr>
        <p:spPr>
          <a:xfrm>
            <a:off x="3635896" y="4665330"/>
            <a:ext cx="576064" cy="861774"/>
          </a:xfrm>
          <a:prstGeom prst="rect">
            <a:avLst/>
          </a:prstGeom>
          <a:noFill/>
        </p:spPr>
        <p:txBody>
          <a:bodyPr wrap="square" rtlCol="0">
            <a:spAutoFit/>
          </a:bodyPr>
          <a:lstStyle/>
          <a:p>
            <a:pPr algn="ctr"/>
            <a:r>
              <a:rPr lang="el-GR" sz="5000" b="1" dirty="0" smtClean="0"/>
              <a:t>&gt;</a:t>
            </a:r>
            <a:endParaRPr lang="el-GR" sz="5000" b="1" dirty="0"/>
          </a:p>
        </p:txBody>
      </p:sp>
      <p:sp>
        <p:nvSpPr>
          <p:cNvPr id="28" name="27 - TextBox"/>
          <p:cNvSpPr txBox="1"/>
          <p:nvPr/>
        </p:nvSpPr>
        <p:spPr>
          <a:xfrm>
            <a:off x="5940152" y="4653136"/>
            <a:ext cx="576064" cy="861774"/>
          </a:xfrm>
          <a:prstGeom prst="rect">
            <a:avLst/>
          </a:prstGeom>
          <a:noFill/>
        </p:spPr>
        <p:txBody>
          <a:bodyPr wrap="square" rtlCol="0">
            <a:spAutoFit/>
          </a:bodyPr>
          <a:lstStyle/>
          <a:p>
            <a:pPr algn="ctr"/>
            <a:r>
              <a:rPr lang="el-GR" sz="5000" b="1" dirty="0" smtClean="0"/>
              <a:t>&gt;</a:t>
            </a:r>
            <a:endParaRPr lang="el-GR" sz="5000" b="1" dirty="0"/>
          </a:p>
        </p:txBody>
      </p:sp>
      <p:pic>
        <p:nvPicPr>
          <p:cNvPr id="29" name="28 - Εικόνα" descr="agreement.jpg"/>
          <p:cNvPicPr>
            <a:picLocks noChangeAspect="1"/>
          </p:cNvPicPr>
          <p:nvPr/>
        </p:nvPicPr>
        <p:blipFill>
          <a:blip r:embed="rId5" cstate="print"/>
          <a:stretch>
            <a:fillRect/>
          </a:stretch>
        </p:blipFill>
        <p:spPr>
          <a:xfrm>
            <a:off x="179512" y="2374747"/>
            <a:ext cx="1728192" cy="1342285"/>
          </a:xfrm>
          <a:prstGeom prst="rect">
            <a:avLst/>
          </a:prstGeom>
        </p:spPr>
      </p:pic>
      <p:grpSp>
        <p:nvGrpSpPr>
          <p:cNvPr id="3" name="14 - Ομάδα"/>
          <p:cNvGrpSpPr/>
          <p:nvPr/>
        </p:nvGrpSpPr>
        <p:grpSpPr>
          <a:xfrm>
            <a:off x="2627784" y="2663427"/>
            <a:ext cx="5168392" cy="837581"/>
            <a:chOff x="0" y="37544"/>
            <a:chExt cx="8105554" cy="879840"/>
          </a:xfrm>
        </p:grpSpPr>
        <p:sp>
          <p:nvSpPr>
            <p:cNvPr id="19"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l-GR" sz="2000" dirty="0" smtClean="0"/>
                <a:t>Ισχύς των όρων</a:t>
              </a:r>
              <a:endParaRPr lang="el-GR" sz="2000" kern="1200" dirty="0"/>
            </a:p>
          </p:txBody>
        </p:sp>
      </p:grpSp>
    </p:spTree>
    <p:extLst>
      <p:ext uri="{BB962C8B-B14F-4D97-AF65-F5344CB8AC3E}">
        <p14:creationId xmlns="" xmlns:p14="http://schemas.microsoft.com/office/powerpoint/2010/main" val="3181571560"/>
      </p:ext>
    </p:extLst>
  </p:cSld>
  <p:clrMapOvr>
    <a:masterClrMapping/>
  </p:clrMapOvr>
  <p:transition spd="slow"/>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Υποχρεώσεις δικαιούχου φορέα</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7" name="14 - Ομάδα"/>
          <p:cNvGrpSpPr/>
          <p:nvPr/>
        </p:nvGrpSpPr>
        <p:grpSpPr>
          <a:xfrm>
            <a:off x="1115616" y="2348880"/>
            <a:ext cx="6696744" cy="1152128"/>
            <a:chOff x="7460" y="229766"/>
            <a:chExt cx="3051578" cy="588020"/>
          </a:xfrm>
        </p:grpSpPr>
        <p:sp>
          <p:nvSpPr>
            <p:cNvPr id="16" name="15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endParaRPr lang="el-GR" sz="2000" dirty="0"/>
            </a:p>
          </p:txBody>
        </p:sp>
      </p:grpSp>
      <p:grpSp>
        <p:nvGrpSpPr>
          <p:cNvPr id="8" name="17 - Ομάδα"/>
          <p:cNvGrpSpPr/>
          <p:nvPr/>
        </p:nvGrpSpPr>
        <p:grpSpPr>
          <a:xfrm>
            <a:off x="0" y="3798129"/>
            <a:ext cx="9667766" cy="3059872"/>
            <a:chOff x="-274388" y="287671"/>
            <a:chExt cx="3227006" cy="583575"/>
          </a:xfrm>
        </p:grpSpPr>
        <p:sp>
          <p:nvSpPr>
            <p:cNvPr id="19" name="18 - Στρογγυλεμένο ορθογώνιο"/>
            <p:cNvSpPr/>
            <p:nvPr/>
          </p:nvSpPr>
          <p:spPr>
            <a:xfrm>
              <a:off x="-274388" y="287671"/>
              <a:ext cx="3047514" cy="41026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endParaRPr lang="el-GR" sz="2000" b="1" dirty="0" smtClean="0"/>
            </a:p>
            <a:p>
              <a:pPr algn="ctr"/>
              <a:r>
                <a:rPr lang="el-GR" sz="2000" b="1" u="sng" dirty="0" smtClean="0"/>
                <a:t>Ενημερώνει </a:t>
              </a:r>
              <a:r>
                <a:rPr lang="el-GR" sz="2000" b="1" dirty="0" smtClean="0"/>
                <a:t>για οποιαδήποτε μεταβολή στη νομική, οικονομική, τεχνική, οργανωτική ή ιδιοκτησιακή κατάστασή του, καθώς και για οποιαδήποτε αλλαγή της επωνυμίας, της διεύθυνσής του ή του νόμιμου εκπροσώπου του.  </a:t>
              </a:r>
            </a:p>
            <a:p>
              <a:endParaRPr lang="el-GR" b="1" dirty="0" smtClean="0"/>
            </a:p>
            <a:p>
              <a:endParaRPr lang="el-GR" b="1" dirty="0" smtClean="0"/>
            </a:p>
            <a:p>
              <a:r>
                <a:rPr lang="el-GR" b="1" dirty="0" smtClean="0"/>
                <a:t>  </a:t>
              </a:r>
              <a:endParaRPr lang="el-GR" b="1" dirty="0"/>
            </a:p>
          </p:txBody>
        </p:sp>
        <p:sp>
          <p:nvSpPr>
            <p:cNvPr id="20" name="Στρογγυλεμένο ορθογώνιο 4"/>
            <p:cNvSpPr/>
            <p:nvPr/>
          </p:nvSpPr>
          <p:spPr>
            <a:xfrm>
              <a:off x="-70255" y="340636"/>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lvl="1" algn="ctr"/>
              <a:endParaRPr lang="el-GR" sz="2000" dirty="0"/>
            </a:p>
          </p:txBody>
        </p:sp>
      </p:grpSp>
      <p:sp>
        <p:nvSpPr>
          <p:cNvPr id="27" name="26 - Ορθογώνιο"/>
          <p:cNvSpPr/>
          <p:nvPr/>
        </p:nvSpPr>
        <p:spPr>
          <a:xfrm>
            <a:off x="1043608" y="2348880"/>
            <a:ext cx="6768752" cy="1015663"/>
          </a:xfrm>
          <a:prstGeom prst="rect">
            <a:avLst/>
          </a:prstGeom>
        </p:spPr>
        <p:txBody>
          <a:bodyPr wrap="square">
            <a:spAutoFit/>
          </a:bodyPr>
          <a:lstStyle/>
          <a:p>
            <a:pPr algn="ctr"/>
            <a:r>
              <a:rPr lang="el-GR" sz="2000" b="1" dirty="0" smtClean="0">
                <a:solidFill>
                  <a:schemeClr val="bg1"/>
                </a:solidFill>
              </a:rPr>
              <a:t>Η εκτέλεση του Σχεδίου σύμφωνα με τους όρους και τις προϋποθέσεις της Σύμβασης καθώς και η τήρηση των νομικών υποχρεώσεων που αυτή εμπεριέχει.</a:t>
            </a:r>
          </a:p>
        </p:txBody>
      </p:sp>
      <p:sp>
        <p:nvSpPr>
          <p:cNvPr id="31" name="30 - Ορθογώνιο"/>
          <p:cNvSpPr/>
          <p:nvPr/>
        </p:nvSpPr>
        <p:spPr>
          <a:xfrm>
            <a:off x="323528" y="2420888"/>
            <a:ext cx="576064" cy="923330"/>
          </a:xfrm>
          <a:prstGeom prst="rect">
            <a:avLst/>
          </a:prstGeom>
        </p:spPr>
        <p:style>
          <a:lnRef idx="0">
            <a:schemeClr val="accent5"/>
          </a:lnRef>
          <a:fillRef idx="3">
            <a:schemeClr val="accent5"/>
          </a:fillRef>
          <a:effectRef idx="3">
            <a:schemeClr val="accent5"/>
          </a:effectRef>
          <a:fontRef idx="minor">
            <a:schemeClr val="lt1"/>
          </a:fontRef>
        </p:style>
        <p:txBody>
          <a:bodyPr wrap="square" lIns="91440" tIns="45720" rIns="91440" bIns="45720">
            <a:spAutoFit/>
          </a:bodyPr>
          <a:lstStyle/>
          <a:p>
            <a:pPr algn="ctr"/>
            <a:r>
              <a:rPr lang="el-GR" sz="5400" b="1" cap="none" spc="0"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1</a:t>
            </a:r>
            <a:endParaRPr lang="el-G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Υποχρεώσεις δικαιούχου φορέα</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21" name="17 - Ομάδα"/>
          <p:cNvGrpSpPr/>
          <p:nvPr/>
        </p:nvGrpSpPr>
        <p:grpSpPr>
          <a:xfrm>
            <a:off x="0" y="2564904"/>
            <a:ext cx="9523750" cy="3600400"/>
            <a:chOff x="-274388" y="52472"/>
            <a:chExt cx="3178935" cy="990704"/>
          </a:xfrm>
        </p:grpSpPr>
        <p:sp>
          <p:nvSpPr>
            <p:cNvPr id="22" name="21 - Στρογγυλεμένο ορθογώνιο"/>
            <p:cNvSpPr/>
            <p:nvPr/>
          </p:nvSpPr>
          <p:spPr>
            <a:xfrm>
              <a:off x="-274388" y="52472"/>
              <a:ext cx="3052178" cy="99070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endParaRPr lang="el-GR" sz="2000" b="1" dirty="0" smtClean="0"/>
            </a:p>
            <a:p>
              <a:endParaRPr lang="el-GR" b="1" dirty="0" smtClean="0"/>
            </a:p>
            <a:p>
              <a:endParaRPr lang="el-GR" b="1" dirty="0" smtClean="0"/>
            </a:p>
            <a:p>
              <a:r>
                <a:rPr lang="el-GR" b="1" dirty="0" smtClean="0"/>
                <a:t>  </a:t>
              </a:r>
              <a:endParaRPr lang="el-GR" b="1" dirty="0"/>
            </a:p>
          </p:txBody>
        </p:sp>
        <p:sp>
          <p:nvSpPr>
            <p:cNvPr id="23" name="Στρογγυλεμένο ορθογώνιο 4"/>
            <p:cNvSpPr/>
            <p:nvPr/>
          </p:nvSpPr>
          <p:spPr>
            <a:xfrm>
              <a:off x="-118326" y="134872"/>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lvl="1" algn="ctr"/>
              <a:endParaRPr lang="el-GR" sz="2000" dirty="0"/>
            </a:p>
          </p:txBody>
        </p:sp>
      </p:grpSp>
      <p:sp>
        <p:nvSpPr>
          <p:cNvPr id="24" name="23 - Ορθογώνιο"/>
          <p:cNvSpPr/>
          <p:nvPr/>
        </p:nvSpPr>
        <p:spPr>
          <a:xfrm>
            <a:off x="0" y="2348880"/>
            <a:ext cx="9144000" cy="3108543"/>
          </a:xfrm>
          <a:prstGeom prst="rect">
            <a:avLst/>
          </a:prstGeom>
        </p:spPr>
        <p:txBody>
          <a:bodyPr wrap="square">
            <a:spAutoFit/>
          </a:bodyPr>
          <a:lstStyle/>
          <a:p>
            <a:r>
              <a:rPr lang="el-GR" b="1" dirty="0" smtClean="0"/>
              <a:t> </a:t>
            </a:r>
          </a:p>
          <a:p>
            <a:endParaRPr lang="el-GR" b="1" dirty="0" smtClean="0">
              <a:solidFill>
                <a:schemeClr val="bg1"/>
              </a:solidFill>
            </a:endParaRPr>
          </a:p>
          <a:p>
            <a:pPr algn="ctr"/>
            <a:r>
              <a:rPr lang="el-GR" sz="2000" b="1" dirty="0" smtClean="0">
                <a:solidFill>
                  <a:schemeClr val="bg1"/>
                </a:solidFill>
              </a:rPr>
              <a:t>Επισημαίνεται ότι σε περίπτωση αλλαγής χώρας προορισμού ή διάρκειας κινητικότητας ή αριθμού συμμετεχόντων ο δικαιούχος φορέας </a:t>
            </a:r>
            <a:r>
              <a:rPr lang="el-GR" sz="2000" b="1" u="sng" dirty="0" smtClean="0">
                <a:solidFill>
                  <a:schemeClr val="bg1"/>
                </a:solidFill>
              </a:rPr>
              <a:t>ενημερώνει </a:t>
            </a:r>
            <a:r>
              <a:rPr lang="el-GR" sz="2000" b="1" dirty="0" smtClean="0">
                <a:solidFill>
                  <a:schemeClr val="bg1"/>
                </a:solidFill>
              </a:rPr>
              <a:t>εκ των προτέρων την Εθνική Μονάδα  Συντονισμού για τις αλλαγές στο σχέδιο κινητικότητας </a:t>
            </a:r>
          </a:p>
          <a:p>
            <a:pPr algn="ctr"/>
            <a:r>
              <a:rPr lang="el-GR" sz="2000" b="1" dirty="0" smtClean="0">
                <a:solidFill>
                  <a:schemeClr val="bg1"/>
                </a:solidFill>
              </a:rPr>
              <a:t>Η ενημέρωση θα πρέπει να συνοδεύεται από: 1) Αποδεικτικό από το οποίο προκύπτει η ακύρωση της αρχικά προγραμματισμένης επιμόρφωσης 2) Έντυπο προεγγραφής στη νέα επιμόρφωση 3) Αναμορφωμένο προϋπολογισμό όπου θα αναφέρονται τα νέα ποσά ανά κατηγορία δαπάνης </a:t>
            </a:r>
            <a:endParaRPr lang="el-GR" sz="2000" b="1" dirty="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8032" y="2852936"/>
            <a:ext cx="7772400" cy="1224136"/>
          </a:xfrm>
        </p:spPr>
        <p:txBody>
          <a:bodyPr>
            <a:noAutofit/>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Tree>
    <p:extLst>
      <p:ext uri="{BB962C8B-B14F-4D97-AF65-F5344CB8AC3E}">
        <p14:creationId xmlns="" xmlns:p14="http://schemas.microsoft.com/office/powerpoint/2010/main" val="1735653623"/>
      </p:ext>
    </p:extLst>
  </p:cSld>
  <p:clrMapOvr>
    <a:masterClrMapping/>
  </p:clrMapOvr>
  <p:transition spd="slow"/>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Υποχρεώσεις δικαιούχου φορέα</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14 - Ομάδα"/>
          <p:cNvGrpSpPr/>
          <p:nvPr/>
        </p:nvGrpSpPr>
        <p:grpSpPr>
          <a:xfrm>
            <a:off x="1043608" y="2348880"/>
            <a:ext cx="7704856" cy="1152128"/>
            <a:chOff x="7460" y="229766"/>
            <a:chExt cx="3051578" cy="588020"/>
          </a:xfrm>
        </p:grpSpPr>
        <p:sp>
          <p:nvSpPr>
            <p:cNvPr id="16" name="15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endParaRPr lang="el-GR" sz="2000" dirty="0"/>
            </a:p>
          </p:txBody>
        </p:sp>
      </p:grpSp>
      <p:grpSp>
        <p:nvGrpSpPr>
          <p:cNvPr id="7" name="17 - Ομάδα"/>
          <p:cNvGrpSpPr/>
          <p:nvPr/>
        </p:nvGrpSpPr>
        <p:grpSpPr>
          <a:xfrm>
            <a:off x="1043608" y="3573016"/>
            <a:ext cx="7848871" cy="2782159"/>
            <a:chOff x="-274388" y="258471"/>
            <a:chExt cx="3366491" cy="530610"/>
          </a:xfrm>
        </p:grpSpPr>
        <p:sp>
          <p:nvSpPr>
            <p:cNvPr id="19" name="18 - Στρογγυλεμένο ορθογώνιο"/>
            <p:cNvSpPr/>
            <p:nvPr/>
          </p:nvSpPr>
          <p:spPr>
            <a:xfrm>
              <a:off x="-274388" y="287671"/>
              <a:ext cx="3366491" cy="492191"/>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endParaRPr lang="el-GR" sz="2000" b="1" dirty="0" smtClean="0"/>
            </a:p>
            <a:p>
              <a:endParaRPr lang="el-GR" b="1" dirty="0" smtClean="0"/>
            </a:p>
            <a:p>
              <a:endParaRPr lang="el-GR" b="1" dirty="0" smtClean="0"/>
            </a:p>
            <a:p>
              <a:r>
                <a:rPr lang="el-GR" b="1" dirty="0" smtClean="0"/>
                <a:t>  </a:t>
              </a:r>
              <a:endParaRPr lang="el-GR" b="1" dirty="0"/>
            </a:p>
          </p:txBody>
        </p:sp>
        <p:sp>
          <p:nvSpPr>
            <p:cNvPr id="20"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lvl="1" algn="ctr"/>
              <a:endParaRPr lang="el-GR" sz="2000" dirty="0"/>
            </a:p>
          </p:txBody>
        </p:sp>
      </p:grpSp>
      <p:sp>
        <p:nvSpPr>
          <p:cNvPr id="27" name="26 - Ορθογώνιο"/>
          <p:cNvSpPr/>
          <p:nvPr/>
        </p:nvSpPr>
        <p:spPr>
          <a:xfrm>
            <a:off x="1043608" y="2420888"/>
            <a:ext cx="6912768" cy="707886"/>
          </a:xfrm>
          <a:prstGeom prst="rect">
            <a:avLst/>
          </a:prstGeom>
        </p:spPr>
        <p:txBody>
          <a:bodyPr wrap="square">
            <a:spAutoFit/>
          </a:bodyPr>
          <a:lstStyle/>
          <a:p>
            <a:pPr algn="ctr"/>
            <a:endParaRPr lang="el-GR" sz="2000" b="1" dirty="0" smtClean="0">
              <a:solidFill>
                <a:schemeClr val="bg1"/>
              </a:solidFill>
            </a:endParaRPr>
          </a:p>
          <a:p>
            <a:pPr algn="ctr"/>
            <a:r>
              <a:rPr lang="el-GR" sz="2000" b="1" dirty="0" smtClean="0">
                <a:solidFill>
                  <a:schemeClr val="bg1"/>
                </a:solidFill>
              </a:rPr>
              <a:t>Η υποβολή της Τελικής Έκθεσης</a:t>
            </a:r>
          </a:p>
        </p:txBody>
      </p:sp>
      <p:sp>
        <p:nvSpPr>
          <p:cNvPr id="31" name="30 - Ορθογώνιο"/>
          <p:cNvSpPr/>
          <p:nvPr/>
        </p:nvSpPr>
        <p:spPr>
          <a:xfrm>
            <a:off x="323528" y="2420888"/>
            <a:ext cx="576064" cy="923330"/>
          </a:xfrm>
          <a:prstGeom prst="rect">
            <a:avLst/>
          </a:prstGeom>
        </p:spPr>
        <p:style>
          <a:lnRef idx="0">
            <a:schemeClr val="accent5"/>
          </a:lnRef>
          <a:fillRef idx="3">
            <a:schemeClr val="accent5"/>
          </a:fillRef>
          <a:effectRef idx="3">
            <a:schemeClr val="accent5"/>
          </a:effectRef>
          <a:fontRef idx="minor">
            <a:schemeClr val="lt1"/>
          </a:fontRef>
        </p:style>
        <p:txBody>
          <a:bodyPr wrap="square" lIns="91440" tIns="45720" rIns="91440" bIns="45720">
            <a:spAutoFit/>
          </a:bodyPr>
          <a:lstStyle/>
          <a:p>
            <a:pPr algn="ctr"/>
            <a:r>
              <a:rPr lang="el-G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2</a:t>
            </a:r>
            <a:endParaRPr lang="el-G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4" name="13 - Ορθογώνιο"/>
          <p:cNvSpPr/>
          <p:nvPr/>
        </p:nvSpPr>
        <p:spPr>
          <a:xfrm>
            <a:off x="323528" y="4653136"/>
            <a:ext cx="576064" cy="923330"/>
          </a:xfrm>
          <a:prstGeom prst="rect">
            <a:avLst/>
          </a:prstGeom>
        </p:spPr>
        <p:style>
          <a:lnRef idx="0">
            <a:schemeClr val="accent5"/>
          </a:lnRef>
          <a:fillRef idx="3">
            <a:schemeClr val="accent5"/>
          </a:fillRef>
          <a:effectRef idx="3">
            <a:schemeClr val="accent5"/>
          </a:effectRef>
          <a:fontRef idx="minor">
            <a:schemeClr val="lt1"/>
          </a:fontRef>
        </p:style>
        <p:txBody>
          <a:bodyPr wrap="square" lIns="91440" tIns="45720" rIns="91440" bIns="45720">
            <a:spAutoFit/>
          </a:bodyPr>
          <a:lstStyle/>
          <a:p>
            <a:pPr algn="ctr"/>
            <a:r>
              <a:rPr lang="el-GR" sz="5400" b="1" dirty="0" smtClean="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rPr>
              <a:t>3</a:t>
            </a:r>
            <a:endParaRPr lang="el-GR"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15" name="14 - Ορθογώνιο"/>
          <p:cNvSpPr/>
          <p:nvPr/>
        </p:nvSpPr>
        <p:spPr>
          <a:xfrm>
            <a:off x="1187624" y="3933056"/>
            <a:ext cx="7560840" cy="1908215"/>
          </a:xfrm>
          <a:prstGeom prst="rect">
            <a:avLst/>
          </a:prstGeom>
        </p:spPr>
        <p:txBody>
          <a:bodyPr wrap="square">
            <a:spAutoFit/>
          </a:bodyPr>
          <a:lstStyle/>
          <a:p>
            <a:endParaRPr lang="el-GR" dirty="0" smtClean="0"/>
          </a:p>
          <a:p>
            <a:pPr algn="ctr"/>
            <a:r>
              <a:rPr lang="el-GR" sz="2000" b="1" dirty="0" smtClean="0">
                <a:solidFill>
                  <a:schemeClr val="bg1"/>
                </a:solidFill>
              </a:rPr>
              <a:t>Η φύλαξη όλων των παραστατικών / αποδεικτικών στοιχείων που προβλέπει η σύμβαση για την αιτιολόγηση της χρηματοδότησης για πέντε (5) έτη μετά την ολοκλήρωση του σχεδίου και την καταβολή του υπολοίπου της επιχορήγησης ή την απαίτηση επιστροφής μέρους ή του συνόλου της επιχορήγησης</a:t>
            </a:r>
            <a:r>
              <a:rPr lang="el-GR" dirty="0" smtClean="0">
                <a:solidFill>
                  <a:schemeClr val="bg1"/>
                </a:solidFill>
              </a:rPr>
              <a:t>.</a:t>
            </a:r>
            <a:endParaRPr lang="el-GR"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Υποχρεώσεις δικαιούχου φορέα</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7" name="17 - Ομάδα"/>
          <p:cNvGrpSpPr/>
          <p:nvPr/>
        </p:nvGrpSpPr>
        <p:grpSpPr>
          <a:xfrm>
            <a:off x="395536" y="2564904"/>
            <a:ext cx="8424936" cy="3790271"/>
            <a:chOff x="-216841" y="258471"/>
            <a:chExt cx="3366491" cy="530610"/>
          </a:xfrm>
        </p:grpSpPr>
        <p:sp>
          <p:nvSpPr>
            <p:cNvPr id="19" name="18 - Στρογγυλεμένο ορθογώνιο"/>
            <p:cNvSpPr/>
            <p:nvPr/>
          </p:nvSpPr>
          <p:spPr>
            <a:xfrm>
              <a:off x="-216841" y="278632"/>
              <a:ext cx="3366491" cy="433465"/>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l-GR" sz="2000" b="1" dirty="0" smtClean="0"/>
                <a:t>Επιλογή συμμετεχόντων</a:t>
              </a:r>
            </a:p>
            <a:p>
              <a:endParaRPr lang="el-GR" sz="2000" b="1" dirty="0" smtClean="0"/>
            </a:p>
            <a:p>
              <a:pPr algn="ctr"/>
              <a:r>
                <a:rPr lang="el-GR" sz="2000" b="1" dirty="0" smtClean="0"/>
                <a:t>Πρέπει να  τεκμηριώνεται με πρακτικό του συλλόγου  διδασκόντων το οποίο αποστέλλεται στην Εθνική Μονάδα Συντονισμού σε ικανό χρονικό διάστημα πριν την πραγματοποίηση της κινητικότητας  και πριν ο δικαιούχος προβεί σε δαπάνες.</a:t>
              </a:r>
            </a:p>
            <a:p>
              <a:endParaRPr lang="el-GR" sz="2000" b="1" dirty="0" smtClean="0"/>
            </a:p>
            <a:p>
              <a:endParaRPr lang="el-GR" b="1" dirty="0" smtClean="0"/>
            </a:p>
            <a:p>
              <a:endParaRPr lang="el-GR" b="1" dirty="0" smtClean="0"/>
            </a:p>
            <a:p>
              <a:r>
                <a:rPr lang="el-GR" b="1" dirty="0" smtClean="0"/>
                <a:t>  </a:t>
              </a:r>
              <a:endParaRPr lang="el-GR" b="1" dirty="0"/>
            </a:p>
          </p:txBody>
        </p:sp>
        <p:sp>
          <p:nvSpPr>
            <p:cNvPr id="20"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lvl="1" algn="ctr"/>
              <a:endParaRPr lang="el-GR" sz="2000" dirty="0"/>
            </a:p>
          </p:txBody>
        </p:sp>
      </p:grpSp>
      <p:sp>
        <p:nvSpPr>
          <p:cNvPr id="15" name="14 - Ορθογώνιο"/>
          <p:cNvSpPr/>
          <p:nvPr/>
        </p:nvSpPr>
        <p:spPr>
          <a:xfrm>
            <a:off x="1187624" y="3933056"/>
            <a:ext cx="7560840" cy="369332"/>
          </a:xfrm>
          <a:prstGeom prst="rect">
            <a:avLst/>
          </a:prstGeom>
        </p:spPr>
        <p:txBody>
          <a:bodyPr wrap="square">
            <a:spAutoFit/>
          </a:bodyPr>
          <a:lstStyle/>
          <a:p>
            <a:pPr algn="ctr"/>
            <a:endParaRPr lang="el-GR" dirty="0" smtClean="0"/>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Υποχρεώσεις συμμετεχόντων</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
        <p:nvSpPr>
          <p:cNvPr id="23" name="22 - Στρογγυλεμένο ορθογώνιο"/>
          <p:cNvSpPr/>
          <p:nvPr/>
        </p:nvSpPr>
        <p:spPr>
          <a:xfrm>
            <a:off x="395536" y="2780928"/>
            <a:ext cx="8280919" cy="3672408"/>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a:lstStyle/>
          <a:p>
            <a:pPr algn="ctr"/>
            <a:r>
              <a:rPr lang="el-GR" sz="2000" dirty="0" smtClean="0"/>
              <a:t>Κατά το τέλος της περιόδου κινητικότητας στο εξωτερικό, όλα τα μέλη του προσωπικού που συμμετείχαν σε δραστηριότητα κινητικότητας πρέπει να συμπληρώνουν και να υποβάλλουν στο εργαλείο κινητικότητας την </a:t>
            </a:r>
            <a:r>
              <a:rPr lang="el-GR" sz="2000" b="1" dirty="0" smtClean="0"/>
              <a:t>Τελική Έκθεση</a:t>
            </a:r>
            <a:r>
              <a:rPr lang="el-GR" sz="2000" dirty="0" smtClean="0"/>
              <a:t> </a:t>
            </a:r>
            <a:r>
              <a:rPr lang="el-GR" sz="2000" b="1" dirty="0" smtClean="0"/>
              <a:t>Συμμετέχοντα</a:t>
            </a:r>
            <a:r>
              <a:rPr lang="el-GR" sz="2000" dirty="0" smtClean="0"/>
              <a:t>. </a:t>
            </a:r>
          </a:p>
          <a:p>
            <a:pPr>
              <a:buFont typeface="Arial" pitchFamily="34" charset="0"/>
              <a:buChar char="•"/>
            </a:pPr>
            <a:r>
              <a:rPr lang="el-GR" sz="2000" dirty="0" smtClean="0"/>
              <a:t>  Απαραίτητη προϋπόθεση – Καταχώρηση κινητικότητας στο </a:t>
            </a:r>
            <a:r>
              <a:rPr lang="en-US" sz="2000" dirty="0" smtClean="0"/>
              <a:t>Mobility Tool</a:t>
            </a:r>
            <a:endParaRPr lang="el-GR" sz="2000" dirty="0" smtClean="0"/>
          </a:p>
          <a:p>
            <a:pPr>
              <a:buFont typeface="Arial" pitchFamily="34" charset="0"/>
              <a:buChar char="•"/>
            </a:pPr>
            <a:r>
              <a:rPr lang="el-GR" sz="2000" dirty="0" smtClean="0"/>
              <a:t>  Αποστέλλεται αίτημα για την υποβολή της Τελικής Έκθεσης      Συμμετέχοντα μόλις ολοκληρωθεί η κινητικότητα</a:t>
            </a:r>
          </a:p>
          <a:p>
            <a:pPr>
              <a:buFont typeface="Arial" pitchFamily="34" charset="0"/>
              <a:buChar char="•"/>
            </a:pPr>
            <a:r>
              <a:rPr lang="el-GR" sz="2000" dirty="0" smtClean="0"/>
              <a:t>  Ο συμμετέχων οφείλει να υποβάλει την Έκθεση μέσα σε διάστημα 30 ημερολογιακών ημερών από τη λήψη του αιτήματος</a:t>
            </a:r>
          </a:p>
          <a:p>
            <a:pPr algn="ctr"/>
            <a:endParaRPr lang="el-GR" sz="2000" dirty="0" smtClean="0"/>
          </a:p>
          <a:p>
            <a:pPr algn="ctr"/>
            <a:endParaRPr lang="el-GR" sz="2000" dirty="0" smtClean="0"/>
          </a:p>
          <a:p>
            <a:pPr algn="ctr"/>
            <a:endParaRPr lang="el-GR" sz="2000"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8032" y="2852936"/>
            <a:ext cx="7772400" cy="1224136"/>
          </a:xfrm>
        </p:spPr>
        <p:txBody>
          <a:bodyPr>
            <a:noAutofit/>
          </a:bodyPr>
          <a:lstStyle/>
          <a:p>
            <a:r>
              <a:rPr lang="el-GR" sz="4000" b="1" dirty="0" smtClean="0">
                <a:solidFill>
                  <a:schemeClr val="tx2"/>
                </a:solidFill>
              </a:rPr>
              <a:t>Τελική έκθεση</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Tree>
    <p:extLst>
      <p:ext uri="{BB962C8B-B14F-4D97-AF65-F5344CB8AC3E}">
        <p14:creationId xmlns="" xmlns:p14="http://schemas.microsoft.com/office/powerpoint/2010/main" val="3062263377"/>
      </p:ext>
    </p:extLst>
  </p:cSld>
  <p:clrMapOvr>
    <a:masterClrMapping/>
  </p:clrMapOvr>
  <p:transition spd="slow"/>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Τελική έκθεση</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2627784" y="2924944"/>
            <a:ext cx="6120680" cy="1368152"/>
            <a:chOff x="0" y="37544"/>
            <a:chExt cx="8105554" cy="879840"/>
          </a:xfrm>
        </p:grpSpPr>
        <p:sp>
          <p:nvSpPr>
            <p:cNvPr id="10"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Η τελική έκθεση θεωρείται ότι συνιστά αίτημα του δικαιούχου για καταβολή του υπολοίπου ποσού της επιχορήγησης.</a:t>
              </a:r>
              <a:endParaRPr lang="el-GR" sz="2000" dirty="0"/>
            </a:p>
          </p:txBody>
        </p:sp>
      </p:grpSp>
      <p:pic>
        <p:nvPicPr>
          <p:cNvPr id="15" name="14 - Εικόνα" descr="Feds-to-issue-final-report-on-on-West-Virginia-mine-balst-300x300.jpg"/>
          <p:cNvPicPr>
            <a:picLocks noChangeAspect="1"/>
          </p:cNvPicPr>
          <p:nvPr/>
        </p:nvPicPr>
        <p:blipFill>
          <a:blip r:embed="rId5" cstate="print"/>
          <a:stretch>
            <a:fillRect/>
          </a:stretch>
        </p:blipFill>
        <p:spPr>
          <a:xfrm>
            <a:off x="251520" y="2132856"/>
            <a:ext cx="2016224" cy="2016224"/>
          </a:xfrm>
          <a:prstGeom prst="rect">
            <a:avLst/>
          </a:prstGeom>
        </p:spPr>
      </p:pic>
      <p:grpSp>
        <p:nvGrpSpPr>
          <p:cNvPr id="7" name="22 - Ομάδα"/>
          <p:cNvGrpSpPr/>
          <p:nvPr/>
        </p:nvGrpSpPr>
        <p:grpSpPr>
          <a:xfrm>
            <a:off x="611560" y="4581128"/>
            <a:ext cx="8136904" cy="2016224"/>
            <a:chOff x="0" y="37544"/>
            <a:chExt cx="8105554" cy="879840"/>
          </a:xfrm>
        </p:grpSpPr>
        <p:sp>
          <p:nvSpPr>
            <p:cNvPr id="13" name="9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b="1" dirty="0" smtClean="0"/>
                <a:t>Εντός 60 ημερολογιακών ημερών </a:t>
              </a:r>
              <a:r>
                <a:rPr lang="el-GR" sz="2000" dirty="0" smtClean="0"/>
                <a:t>από την ημερομηνία ολοκλήρωσης του Σχεδίου, ο δικαιούχος συντάσσει στο Εργαλείο Κινητικότητας Τελική Έκθεση αναφορικά με την εκτέλεση του Σχεδίου. Στην Έκθεση αυτή παρέχονται όλες οι απαραίτητες πληροφορίες για την τεκμηρίωση του αιτούμενου ποσού βάσει χρηματοδοτικής συνεισφοράς ανά μοναδιαίο κόστος δαπάνης.</a:t>
              </a:r>
              <a:endParaRPr lang="el-GR" sz="2000" dirty="0"/>
            </a:p>
          </p:txBody>
        </p:sp>
      </p:gr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Τελική έκθεση</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1763688" y="2636912"/>
            <a:ext cx="3960440" cy="648071"/>
            <a:chOff x="0" y="-8763"/>
            <a:chExt cx="8105554" cy="883197"/>
          </a:xfrm>
        </p:grpSpPr>
        <p:sp>
          <p:nvSpPr>
            <p:cNvPr id="10" name="9 - Στρογγυλεμένο ορθογώνιο"/>
            <p:cNvSpPr/>
            <p:nvPr/>
          </p:nvSpPr>
          <p:spPr>
            <a:xfrm>
              <a:off x="0" y="-8763"/>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1"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Ο δικαιούχος </a:t>
              </a:r>
              <a:r>
                <a:rPr lang="el-GR" sz="2000" b="1" dirty="0" smtClean="0"/>
                <a:t>βεβαιώνει:</a:t>
              </a:r>
              <a:endParaRPr lang="el-GR" sz="2000" b="1" dirty="0"/>
            </a:p>
          </p:txBody>
        </p:sp>
      </p:grpSp>
      <p:pic>
        <p:nvPicPr>
          <p:cNvPr id="12" name="11 - Εικόνα" descr="αρχείο λήψης.jpg"/>
          <p:cNvPicPr>
            <a:picLocks noChangeAspect="1"/>
          </p:cNvPicPr>
          <p:nvPr/>
        </p:nvPicPr>
        <p:blipFill>
          <a:blip r:embed="rId5" cstate="print"/>
          <a:stretch>
            <a:fillRect/>
          </a:stretch>
        </p:blipFill>
        <p:spPr>
          <a:xfrm>
            <a:off x="6677347" y="2159496"/>
            <a:ext cx="2143125" cy="2133600"/>
          </a:xfrm>
          <a:prstGeom prst="rect">
            <a:avLst/>
          </a:prstGeom>
        </p:spPr>
      </p:pic>
      <p:grpSp>
        <p:nvGrpSpPr>
          <p:cNvPr id="7" name="12 - Ομάδα"/>
          <p:cNvGrpSpPr/>
          <p:nvPr/>
        </p:nvGrpSpPr>
        <p:grpSpPr>
          <a:xfrm>
            <a:off x="1115615" y="4065116"/>
            <a:ext cx="5184577" cy="804044"/>
            <a:chOff x="7460" y="229766"/>
            <a:chExt cx="3051578" cy="588020"/>
          </a:xfrm>
        </p:grpSpPr>
        <p:sp>
          <p:nvSpPr>
            <p:cNvPr id="14" name="13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6"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2000" dirty="0" smtClean="0"/>
                <a:t>Ότι οι πληροφορίες είναι </a:t>
              </a:r>
              <a:r>
                <a:rPr lang="el-GR" sz="2000" b="1" dirty="0" smtClean="0"/>
                <a:t>πλήρεις, αξιόπιστες και αληθείς.</a:t>
              </a:r>
              <a:endParaRPr lang="el-GR" sz="2000" b="1" kern="1200" dirty="0"/>
            </a:p>
          </p:txBody>
        </p:sp>
      </p:grpSp>
      <p:grpSp>
        <p:nvGrpSpPr>
          <p:cNvPr id="8" name="16 - Ομάδα"/>
          <p:cNvGrpSpPr/>
          <p:nvPr/>
        </p:nvGrpSpPr>
        <p:grpSpPr>
          <a:xfrm>
            <a:off x="1115616" y="5433268"/>
            <a:ext cx="5256585" cy="804044"/>
            <a:chOff x="7460" y="229766"/>
            <a:chExt cx="3051578" cy="588020"/>
          </a:xfrm>
        </p:grpSpPr>
        <p:sp>
          <p:nvSpPr>
            <p:cNvPr id="18" name="17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9"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r>
                <a:rPr lang="el-GR" sz="2000" dirty="0" smtClean="0"/>
                <a:t>Ότι οι πραγματοποιηθείσες δαπάνες θεωρούνται </a:t>
              </a:r>
              <a:r>
                <a:rPr lang="el-GR" sz="2000" b="1" dirty="0" smtClean="0"/>
                <a:t>επιλέξιμες</a:t>
              </a:r>
              <a:r>
                <a:rPr lang="el-GR" sz="2000" dirty="0" smtClean="0"/>
                <a:t> βάσει της σύμβασης.</a:t>
              </a:r>
              <a:endParaRPr lang="el-GR" sz="2000" dirty="0"/>
            </a:p>
          </p:txBody>
        </p:sp>
      </p:grpSp>
      <p:cxnSp>
        <p:nvCxnSpPr>
          <p:cNvPr id="21" name="20 - Ευθύγραμμο βέλος σύνδεσης"/>
          <p:cNvCxnSpPr/>
          <p:nvPr/>
        </p:nvCxnSpPr>
        <p:spPr>
          <a:xfrm>
            <a:off x="3779912" y="3356992"/>
            <a:ext cx="0" cy="576064"/>
          </a:xfrm>
          <a:prstGeom prst="straightConnector1">
            <a:avLst/>
          </a:prstGeom>
          <a:ln w="38100">
            <a:solidFill>
              <a:srgbClr val="0070C0"/>
            </a:solidFill>
            <a:tailEnd type="arrow"/>
          </a:ln>
        </p:spPr>
        <p:style>
          <a:lnRef idx="2">
            <a:schemeClr val="dk1"/>
          </a:lnRef>
          <a:fillRef idx="0">
            <a:schemeClr val="dk1"/>
          </a:fillRef>
          <a:effectRef idx="1">
            <a:schemeClr val="dk1"/>
          </a:effectRef>
          <a:fontRef idx="minor">
            <a:schemeClr val="tx1"/>
          </a:fontRef>
        </p:style>
      </p:cxnSp>
      <p:sp>
        <p:nvSpPr>
          <p:cNvPr id="22" name="21 - TextBox"/>
          <p:cNvSpPr txBox="1"/>
          <p:nvPr/>
        </p:nvSpPr>
        <p:spPr>
          <a:xfrm>
            <a:off x="3347864" y="4809346"/>
            <a:ext cx="1080120" cy="707886"/>
          </a:xfrm>
          <a:prstGeom prst="rect">
            <a:avLst/>
          </a:prstGeom>
          <a:noFill/>
        </p:spPr>
        <p:txBody>
          <a:bodyPr wrap="square" rtlCol="0">
            <a:spAutoFit/>
          </a:bodyPr>
          <a:lstStyle/>
          <a:p>
            <a:pPr algn="ctr"/>
            <a:r>
              <a:rPr lang="el-GR" sz="4000" dirty="0" smtClean="0"/>
              <a:t>&amp;</a:t>
            </a:r>
            <a:endParaRPr lang="el-GR" sz="4000" dirty="0"/>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Τελική έκθεση</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2796479" y="2924944"/>
            <a:ext cx="5519937" cy="2520280"/>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594709"/>
              <a:ext cx="6502897" cy="145214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endParaRPr lang="el-GR" sz="2000" dirty="0" smtClean="0"/>
            </a:p>
            <a:p>
              <a:pPr algn="ctr"/>
              <a:r>
                <a:rPr lang="el-GR" sz="2000" dirty="0" smtClean="0"/>
                <a:t>Το αίτημα καταβολής του υπολοίπου τεκμηριώνεται από κατάλληλα δικαιολογητικά τα οποία αποστέλλονται στην Εθνική Μονάδα Συντονισμού ταχυδρομικά </a:t>
              </a:r>
              <a:r>
                <a:rPr lang="el-GR" sz="2000" b="1" dirty="0" smtClean="0"/>
                <a:t>το αργότερο εντός μιας εβδομάδας </a:t>
              </a:r>
              <a:r>
                <a:rPr lang="el-GR" sz="2000" dirty="0" smtClean="0"/>
                <a:t>από την ηλεκτρονική υποβολή.</a:t>
              </a:r>
            </a:p>
            <a:p>
              <a:pPr algn="ctr"/>
              <a:endParaRPr lang="el-GR" sz="2000" dirty="0"/>
            </a:p>
          </p:txBody>
        </p:sp>
      </p:grpSp>
      <p:pic>
        <p:nvPicPr>
          <p:cNvPr id="26" name="25 - Εικόνα" descr="images.jpg"/>
          <p:cNvPicPr>
            <a:picLocks noChangeAspect="1"/>
          </p:cNvPicPr>
          <p:nvPr/>
        </p:nvPicPr>
        <p:blipFill>
          <a:blip r:embed="rId5" cstate="print"/>
          <a:stretch>
            <a:fillRect/>
          </a:stretch>
        </p:blipFill>
        <p:spPr>
          <a:xfrm>
            <a:off x="251520" y="2348880"/>
            <a:ext cx="2143125" cy="2143125"/>
          </a:xfrm>
          <a:prstGeom prst="rect">
            <a:avLst/>
          </a:prstGeom>
        </p:spPr>
      </p:pic>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Τελική έκθεση</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22 - Ομάδα"/>
          <p:cNvGrpSpPr/>
          <p:nvPr/>
        </p:nvGrpSpPr>
        <p:grpSpPr>
          <a:xfrm>
            <a:off x="2267744" y="2564904"/>
            <a:ext cx="5519937" cy="576064"/>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Μη υποβολή εγγράφων</a:t>
              </a:r>
              <a:endParaRPr lang="el-GR" sz="2000" dirty="0"/>
            </a:p>
          </p:txBody>
        </p:sp>
      </p:grpSp>
      <p:grpSp>
        <p:nvGrpSpPr>
          <p:cNvPr id="7" name="10 - Ομάδα"/>
          <p:cNvGrpSpPr/>
          <p:nvPr/>
        </p:nvGrpSpPr>
        <p:grpSpPr>
          <a:xfrm>
            <a:off x="395536" y="3212976"/>
            <a:ext cx="8568952" cy="1440160"/>
            <a:chOff x="7460" y="229766"/>
            <a:chExt cx="3051578" cy="588020"/>
          </a:xfrm>
        </p:grpSpPr>
        <p:sp>
          <p:nvSpPr>
            <p:cNvPr id="13" name="11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4"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r>
                <a:rPr lang="el-GR" sz="2000" dirty="0" smtClean="0"/>
                <a:t>Αν ο δικαιούχος δεν υποβάλει Τελική Έκθεση σύμφωνα με τα προβλεπόμενα , η Εθνική Μονάδα Συντονισμού αποστέλλει επίσημη επιστολή υπενθύμισης εντός </a:t>
              </a:r>
              <a:r>
                <a:rPr lang="el-GR" sz="2000" b="1" dirty="0" smtClean="0"/>
                <a:t>15 ημερολογιακών  ημερών </a:t>
              </a:r>
              <a:r>
                <a:rPr lang="el-GR" sz="2000" dirty="0" smtClean="0"/>
                <a:t>από την εκπνοή της σχετικής ορισθείσας προθεσμίας.</a:t>
              </a:r>
              <a:endParaRPr lang="el-GR" sz="2000" dirty="0"/>
            </a:p>
          </p:txBody>
        </p:sp>
      </p:grpSp>
      <p:grpSp>
        <p:nvGrpSpPr>
          <p:cNvPr id="8" name="10 - Ομάδα"/>
          <p:cNvGrpSpPr/>
          <p:nvPr/>
        </p:nvGrpSpPr>
        <p:grpSpPr>
          <a:xfrm>
            <a:off x="179512" y="4869160"/>
            <a:ext cx="8937376" cy="1656184"/>
            <a:chOff x="7460" y="229766"/>
            <a:chExt cx="3051578" cy="588020"/>
          </a:xfrm>
        </p:grpSpPr>
        <p:sp>
          <p:nvSpPr>
            <p:cNvPr id="17" name="11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r>
                <a:rPr lang="el-GR" sz="2000" dirty="0" smtClean="0"/>
                <a:t>Αν ο δικαιούχος δεν υποβάλλει και πάλι την εν λόγω έκθεση εντός </a:t>
              </a:r>
              <a:r>
                <a:rPr lang="el-GR" sz="2000" b="1" dirty="0" smtClean="0"/>
                <a:t>30 ημερολογιακών ημερών </a:t>
              </a:r>
              <a:r>
                <a:rPr lang="el-GR" sz="2000" dirty="0" smtClean="0"/>
                <a:t>από την αποστολή της επιστολής υπενθύμισης η Εθνική Μονάδα Συντονισμού διατηρεί το δικαίωμα να προβεί στην καταγγελία της Σύμβασης, και να ζητήσει την </a:t>
              </a:r>
              <a:r>
                <a:rPr lang="el-GR" sz="2000" b="1" dirty="0" smtClean="0"/>
                <a:t>επιστροφή</a:t>
              </a:r>
              <a:r>
                <a:rPr lang="el-GR" sz="2000" dirty="0" smtClean="0"/>
                <a:t> του συνόλου της προχρηματοδότησης που έχει καταβληθεί.</a:t>
              </a:r>
              <a:endParaRPr lang="en-US" sz="2000" dirty="0" smtClean="0"/>
            </a:p>
          </p:txBody>
        </p:sp>
      </p:grpSp>
      <p:pic>
        <p:nvPicPr>
          <p:cNvPr id="19" name="Picture 18" descr="Danger.png"/>
          <p:cNvPicPr>
            <a:picLocks noChangeAspect="1"/>
          </p:cNvPicPr>
          <p:nvPr/>
        </p:nvPicPr>
        <p:blipFill>
          <a:blip r:embed="rId5" cstate="print"/>
          <a:stretch>
            <a:fillRect/>
          </a:stretch>
        </p:blipFill>
        <p:spPr>
          <a:xfrm>
            <a:off x="467544" y="1844824"/>
            <a:ext cx="1457078" cy="1284878"/>
          </a:xfrm>
          <a:prstGeom prst="rect">
            <a:avLst/>
          </a:prstGeom>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8032" y="2852936"/>
            <a:ext cx="7772400" cy="1224136"/>
          </a:xfrm>
        </p:spPr>
        <p:txBody>
          <a:bodyPr>
            <a:noAutofit/>
          </a:bodyPr>
          <a:lstStyle/>
          <a:p>
            <a:r>
              <a:rPr lang="el-GR" sz="4000" b="1" dirty="0" smtClean="0">
                <a:solidFill>
                  <a:schemeClr val="tx2"/>
                </a:solidFill>
              </a:rPr>
              <a:t>Αξιολόγηση τελικής έκθεσης</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Tree>
    <p:extLst>
      <p:ext uri="{BB962C8B-B14F-4D97-AF65-F5344CB8AC3E}">
        <p14:creationId xmlns="" xmlns:p14="http://schemas.microsoft.com/office/powerpoint/2010/main" val="3208101420"/>
      </p:ext>
    </p:extLst>
  </p:cSld>
  <p:clrMapOvr>
    <a:masterClrMapping/>
  </p:clrMapOvr>
  <p:transition spd="slow"/>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Αξιολόγηση τελικής έκθεσης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pic>
        <p:nvPicPr>
          <p:cNvPr id="10" name="9 - Εικόνα" descr="images (1).jpg"/>
          <p:cNvPicPr>
            <a:picLocks noChangeAspect="1"/>
          </p:cNvPicPr>
          <p:nvPr/>
        </p:nvPicPr>
        <p:blipFill>
          <a:blip r:embed="rId5" cstate="print"/>
          <a:stretch>
            <a:fillRect/>
          </a:stretch>
        </p:blipFill>
        <p:spPr>
          <a:xfrm>
            <a:off x="152425" y="2348880"/>
            <a:ext cx="2115319" cy="1407649"/>
          </a:xfrm>
          <a:prstGeom prst="rect">
            <a:avLst/>
          </a:prstGeom>
        </p:spPr>
      </p:pic>
      <p:pic>
        <p:nvPicPr>
          <p:cNvPr id="12" name="11 - Εικόνα" descr="linkedin-endorsements-reasons.jpg"/>
          <p:cNvPicPr>
            <a:picLocks noChangeAspect="1"/>
          </p:cNvPicPr>
          <p:nvPr/>
        </p:nvPicPr>
        <p:blipFill>
          <a:blip r:embed="rId6" cstate="print"/>
          <a:stretch>
            <a:fillRect/>
          </a:stretch>
        </p:blipFill>
        <p:spPr>
          <a:xfrm>
            <a:off x="6084168" y="4556213"/>
            <a:ext cx="2736304" cy="1825115"/>
          </a:xfrm>
          <a:prstGeom prst="rect">
            <a:avLst/>
          </a:prstGeom>
        </p:spPr>
      </p:pic>
      <p:grpSp>
        <p:nvGrpSpPr>
          <p:cNvPr id="3" name="22 - Ομάδα"/>
          <p:cNvGrpSpPr/>
          <p:nvPr/>
        </p:nvGrpSpPr>
        <p:grpSpPr>
          <a:xfrm>
            <a:off x="3203848" y="2276872"/>
            <a:ext cx="5688632" cy="1728192"/>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Η τελική έκθεση αξιολογείται </a:t>
              </a:r>
              <a:r>
                <a:rPr lang="el-GR" sz="2000" b="1" dirty="0" smtClean="0"/>
                <a:t>βάσει κριτηρίων ποιότητας </a:t>
              </a:r>
              <a:r>
                <a:rPr lang="el-GR" sz="2000" dirty="0" smtClean="0"/>
                <a:t>και η ανώτατη βαθμολογία που μπορεί να συγκεντρώσει είναι 100 βαθμοί.</a:t>
              </a:r>
              <a:endParaRPr lang="el-GR" sz="2000" dirty="0"/>
            </a:p>
          </p:txBody>
        </p:sp>
      </p:grpSp>
      <p:grpSp>
        <p:nvGrpSpPr>
          <p:cNvPr id="7" name="22 - Ομάδα"/>
          <p:cNvGrpSpPr/>
          <p:nvPr/>
        </p:nvGrpSpPr>
        <p:grpSpPr>
          <a:xfrm>
            <a:off x="179512" y="4005064"/>
            <a:ext cx="5688632" cy="2852936"/>
            <a:chOff x="249820" y="-726721"/>
            <a:chExt cx="6772404" cy="1782179"/>
          </a:xfrm>
        </p:grpSpPr>
        <p:sp>
          <p:nvSpPr>
            <p:cNvPr id="13" name="12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4" name="Στρογγυλεμένο ορθογώνιο 4"/>
            <p:cNvSpPr/>
            <p:nvPr/>
          </p:nvSpPr>
          <p:spPr>
            <a:xfrm>
              <a:off x="519326" y="-681739"/>
              <a:ext cx="6502898" cy="1737197"/>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Εάν η συνολική βαθμολογία της τελικής έκθεσης είναι </a:t>
              </a:r>
              <a:r>
                <a:rPr lang="el-GR" sz="2000" b="1" dirty="0" smtClean="0"/>
                <a:t>χαμηλότερη από 50 βαθμούς</a:t>
              </a:r>
              <a:r>
                <a:rPr lang="el-GR" sz="2000" dirty="0" smtClean="0"/>
                <a:t>, η Εθνική Μονάδα Συντονισμού </a:t>
              </a:r>
              <a:r>
                <a:rPr lang="el-GR" sz="2000" b="1" dirty="0" smtClean="0"/>
                <a:t>μειώνει το τελικό ποσό </a:t>
              </a:r>
              <a:r>
                <a:rPr lang="el-GR" sz="2000" dirty="0" smtClean="0"/>
                <a:t>της επιχορήγησης για τις οργανωτικές δαπάνες με την αιτιολογία της  μη προσήκουσας, μερικής ή καθυστερημένης εκτέλεσης του Σχεδίου, ακόμη και αν όλες οι δραστηριότητες που δηλώνονται είναι επιλέξιμες και έλαβαν πράγματι χώρα.</a:t>
              </a:r>
              <a:endParaRPr lang="el-GR" sz="2000" dirty="0"/>
            </a:p>
          </p:txBody>
        </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cxnSp>
        <p:nvCxnSpPr>
          <p:cNvPr id="9" name="8 - Ευθύγραμμο βέλος σύνδεσης"/>
          <p:cNvCxnSpPr/>
          <p:nvPr/>
        </p:nvCxnSpPr>
        <p:spPr>
          <a:xfrm flipH="1">
            <a:off x="4355976" y="3717032"/>
            <a:ext cx="576064" cy="648072"/>
          </a:xfrm>
          <a:prstGeom prst="straightConnector1">
            <a:avLst/>
          </a:prstGeom>
          <a:ln>
            <a:solidFill>
              <a:schemeClr val="tx2"/>
            </a:solidFill>
            <a:tailEnd type="arrow"/>
          </a:ln>
        </p:spPr>
        <p:style>
          <a:lnRef idx="3">
            <a:schemeClr val="accent1"/>
          </a:lnRef>
          <a:fillRef idx="0">
            <a:schemeClr val="accent1"/>
          </a:fillRef>
          <a:effectRef idx="2">
            <a:schemeClr val="accent1"/>
          </a:effectRef>
          <a:fontRef idx="minor">
            <a:schemeClr val="tx1"/>
          </a:fontRef>
        </p:style>
      </p:cxnSp>
      <p:cxnSp>
        <p:nvCxnSpPr>
          <p:cNvPr id="10" name="9 - Ευθύγραμμο βέλος σύνδεσης"/>
          <p:cNvCxnSpPr/>
          <p:nvPr/>
        </p:nvCxnSpPr>
        <p:spPr>
          <a:xfrm>
            <a:off x="5868144" y="3717032"/>
            <a:ext cx="504056" cy="648072"/>
          </a:xfrm>
          <a:prstGeom prst="straightConnector1">
            <a:avLst/>
          </a:prstGeom>
          <a:ln>
            <a:solidFill>
              <a:schemeClr val="tx2"/>
            </a:solidFill>
            <a:tailEnd type="arrow"/>
          </a:ln>
        </p:spPr>
        <p:style>
          <a:lnRef idx="3">
            <a:schemeClr val="accent1"/>
          </a:lnRef>
          <a:fillRef idx="0">
            <a:schemeClr val="accent1"/>
          </a:fillRef>
          <a:effectRef idx="2">
            <a:schemeClr val="accent1"/>
          </a:effectRef>
          <a:fontRef idx="minor">
            <a:schemeClr val="tx1"/>
          </a:fontRef>
        </p:style>
      </p:cxnSp>
      <p:sp>
        <p:nvSpPr>
          <p:cNvPr id="13" name="12 - Έλλειψη"/>
          <p:cNvSpPr/>
          <p:nvPr/>
        </p:nvSpPr>
        <p:spPr>
          <a:xfrm>
            <a:off x="2483768" y="4365104"/>
            <a:ext cx="2592288" cy="165618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0070C0"/>
                </a:solidFill>
              </a:rPr>
              <a:t>Εθνική Μονάδα Συντονισμού/ΙΚΥ</a:t>
            </a:r>
            <a:endParaRPr lang="el-GR" dirty="0"/>
          </a:p>
        </p:txBody>
      </p:sp>
      <p:sp>
        <p:nvSpPr>
          <p:cNvPr id="15" name="14 - Έλλειψη"/>
          <p:cNvSpPr/>
          <p:nvPr/>
        </p:nvSpPr>
        <p:spPr>
          <a:xfrm>
            <a:off x="5724128" y="4365104"/>
            <a:ext cx="2592288" cy="1656184"/>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dirty="0" smtClean="0">
                <a:solidFill>
                  <a:srgbClr val="0070C0"/>
                </a:solidFill>
              </a:rPr>
              <a:t>Δικαιούχος (σχολείο ή συντονιστής κοινοπραξίας)</a:t>
            </a:r>
            <a:endParaRPr lang="el-GR" dirty="0">
              <a:solidFill>
                <a:srgbClr val="0070C0"/>
              </a:solidFill>
            </a:endParaRPr>
          </a:p>
        </p:txBody>
      </p:sp>
      <p:grpSp>
        <p:nvGrpSpPr>
          <p:cNvPr id="3" name="15 - Ομάδα"/>
          <p:cNvGrpSpPr/>
          <p:nvPr/>
        </p:nvGrpSpPr>
        <p:grpSpPr>
          <a:xfrm>
            <a:off x="3831591" y="2765184"/>
            <a:ext cx="3332697" cy="879840"/>
            <a:chOff x="0" y="37544"/>
            <a:chExt cx="8105554" cy="879840"/>
          </a:xfrm>
        </p:grpSpPr>
        <p:sp>
          <p:nvSpPr>
            <p:cNvPr id="17" name="16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8"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2000" kern="1200" dirty="0" smtClean="0">
                  <a:latin typeface="Calibri"/>
                </a:rPr>
                <a:t>Δύ</a:t>
              </a:r>
              <a:r>
                <a:rPr lang="el-GR" sz="2000" dirty="0" smtClean="0">
                  <a:latin typeface="Calibri"/>
                </a:rPr>
                <a:t>ο συμβαλλόμενα μέρη</a:t>
              </a:r>
              <a:endParaRPr lang="el-GR" sz="2000" kern="1200" dirty="0"/>
            </a:p>
          </p:txBody>
        </p:sp>
      </p:grpSp>
      <p:sp>
        <p:nvSpPr>
          <p:cNvPr id="19" name="18 - TextBox"/>
          <p:cNvSpPr txBox="1"/>
          <p:nvPr/>
        </p:nvSpPr>
        <p:spPr>
          <a:xfrm>
            <a:off x="5148064" y="4941168"/>
            <a:ext cx="504056" cy="553998"/>
          </a:xfrm>
          <a:prstGeom prst="rect">
            <a:avLst/>
          </a:prstGeom>
          <a:noFill/>
        </p:spPr>
        <p:txBody>
          <a:bodyPr wrap="square" rtlCol="0">
            <a:spAutoFit/>
          </a:bodyPr>
          <a:lstStyle/>
          <a:p>
            <a:pPr algn="ctr"/>
            <a:r>
              <a:rPr lang="el-GR" sz="3000" dirty="0" smtClean="0">
                <a:solidFill>
                  <a:srgbClr val="002060"/>
                </a:solidFill>
              </a:rPr>
              <a:t>&amp;</a:t>
            </a:r>
            <a:endParaRPr lang="el-GR" sz="3000" dirty="0">
              <a:solidFill>
                <a:srgbClr val="002060"/>
              </a:solidFill>
            </a:endParaRPr>
          </a:p>
        </p:txBody>
      </p:sp>
      <p:pic>
        <p:nvPicPr>
          <p:cNvPr id="20" name="19 - Εικόνα" descr="pod_funding_iaf1.jpg"/>
          <p:cNvPicPr>
            <a:picLocks noChangeAspect="1"/>
          </p:cNvPicPr>
          <p:nvPr/>
        </p:nvPicPr>
        <p:blipFill>
          <a:blip r:embed="rId5" cstate="print"/>
          <a:stretch>
            <a:fillRect/>
          </a:stretch>
        </p:blipFill>
        <p:spPr>
          <a:xfrm>
            <a:off x="360040" y="2492896"/>
            <a:ext cx="2317107" cy="1737830"/>
          </a:xfrm>
          <a:prstGeom prst="rect">
            <a:avLst/>
          </a:prstGeom>
        </p:spPr>
      </p:pic>
    </p:spTree>
  </p:cSld>
  <p:clrMapOvr>
    <a:masterClrMapping/>
  </p:clrMapOvr>
  <p:transition spd="slow"/>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1" name="20 - Εικόνα" descr="images.jpg"/>
          <p:cNvPicPr>
            <a:picLocks noChangeAspect="1"/>
          </p:cNvPicPr>
          <p:nvPr/>
        </p:nvPicPr>
        <p:blipFill>
          <a:blip r:embed="rId3" cstate="print"/>
          <a:stretch>
            <a:fillRect/>
          </a:stretch>
        </p:blipFill>
        <p:spPr>
          <a:xfrm>
            <a:off x="107504" y="3645024"/>
            <a:ext cx="2592288" cy="1725049"/>
          </a:xfrm>
          <a:prstGeom prst="rect">
            <a:avLst/>
          </a:prstGeom>
        </p:spPr>
      </p:pic>
      <p:sp>
        <p:nvSpPr>
          <p:cNvPr id="2" name="1 - Τίτλος"/>
          <p:cNvSpPr>
            <a:spLocks noGrp="1"/>
          </p:cNvSpPr>
          <p:nvPr>
            <p:ph type="ctrTitle"/>
          </p:nvPr>
        </p:nvSpPr>
        <p:spPr>
          <a:xfrm>
            <a:off x="685800" y="1484785"/>
            <a:ext cx="7772400" cy="936103"/>
          </a:xfrm>
        </p:spPr>
        <p:txBody>
          <a:bodyPr/>
          <a:lstStyle/>
          <a:p>
            <a:r>
              <a:rPr lang="el-GR" b="1" dirty="0" smtClean="0">
                <a:solidFill>
                  <a:schemeClr val="tx2"/>
                </a:solidFill>
              </a:rPr>
              <a:t>Αξιολόγηση τελικής έκθεσης</a:t>
            </a: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4"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5" cstate="print"/>
          <a:stretch>
            <a:fillRect/>
          </a:stretch>
        </p:blipFill>
        <p:spPr>
          <a:xfrm>
            <a:off x="0" y="188640"/>
            <a:ext cx="2677147" cy="764704"/>
          </a:xfrm>
          <a:prstGeom prst="rect">
            <a:avLst/>
          </a:prstGeom>
        </p:spPr>
      </p:pic>
      <p:grpSp>
        <p:nvGrpSpPr>
          <p:cNvPr id="3" name="22 - Ομάδα"/>
          <p:cNvGrpSpPr/>
          <p:nvPr/>
        </p:nvGrpSpPr>
        <p:grpSpPr>
          <a:xfrm>
            <a:off x="395536" y="2348880"/>
            <a:ext cx="8424936" cy="1224136"/>
            <a:chOff x="249820" y="-726721"/>
            <a:chExt cx="6772404" cy="1782179"/>
          </a:xfrm>
        </p:grpSpPr>
        <p:sp>
          <p:nvSpPr>
            <p:cNvPr id="24" name="23 - Στρογγυλεμένο ορθογώνιο"/>
            <p:cNvSpPr/>
            <p:nvPr/>
          </p:nvSpPr>
          <p:spPr>
            <a:xfrm>
              <a:off x="249820" y="-726721"/>
              <a:ext cx="6772403" cy="1782179"/>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25" name="Στρογγυλεμένο ορθογώνιο 4"/>
            <p:cNvSpPr/>
            <p:nvPr/>
          </p:nvSpPr>
          <p:spPr>
            <a:xfrm>
              <a:off x="519327" y="-492698"/>
              <a:ext cx="6502897" cy="1350136"/>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a:r>
                <a:rPr lang="el-GR" sz="2000" dirty="0" smtClean="0"/>
                <a:t>Το τελικό ποσό της επιχορήγησης για την κάλυψη των </a:t>
              </a:r>
              <a:r>
                <a:rPr lang="el-GR" sz="2000" b="1" dirty="0" smtClean="0"/>
                <a:t>οργανωτικών δαπανών </a:t>
              </a:r>
              <a:r>
                <a:rPr lang="el-GR" sz="2000" dirty="0" smtClean="0"/>
                <a:t>μειώνεται λόγω μη προσήκουσας, μερικής ή καθυστερημένης εκτέλεσης του Σχεδίου ως εξής:</a:t>
              </a:r>
              <a:endParaRPr lang="el-GR" sz="2000" dirty="0"/>
            </a:p>
          </p:txBody>
        </p:sp>
      </p:grpSp>
      <p:grpSp>
        <p:nvGrpSpPr>
          <p:cNvPr id="7" name="14 - Ομάδα"/>
          <p:cNvGrpSpPr/>
          <p:nvPr/>
        </p:nvGrpSpPr>
        <p:grpSpPr>
          <a:xfrm>
            <a:off x="2771801" y="3645024"/>
            <a:ext cx="6264695" cy="936104"/>
            <a:chOff x="7460" y="229766"/>
            <a:chExt cx="3051578" cy="588020"/>
          </a:xfrm>
        </p:grpSpPr>
        <p:sp>
          <p:nvSpPr>
            <p:cNvPr id="16" name="15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7"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algn="ctr"/>
              <a:r>
                <a:rPr lang="el-GR" sz="2000" b="1" dirty="0" smtClean="0"/>
                <a:t>κατά 25%, </a:t>
              </a:r>
              <a:r>
                <a:rPr lang="el-GR" sz="2000" dirty="0" smtClean="0"/>
                <a:t>εάν η βαθμολογία που θα συγκεντρώσει η τελική έκθεση κυμαίνεται μεταξύ </a:t>
              </a:r>
              <a:r>
                <a:rPr lang="el-GR" sz="2000" b="1" dirty="0" smtClean="0"/>
                <a:t>40 και 49 βαθμών.</a:t>
              </a:r>
              <a:endParaRPr lang="el-GR" sz="2000" dirty="0"/>
            </a:p>
          </p:txBody>
        </p:sp>
      </p:grpSp>
      <p:grpSp>
        <p:nvGrpSpPr>
          <p:cNvPr id="8" name="17 - Ομάδα"/>
          <p:cNvGrpSpPr/>
          <p:nvPr/>
        </p:nvGrpSpPr>
        <p:grpSpPr>
          <a:xfrm>
            <a:off x="2483768" y="4653136"/>
            <a:ext cx="6408712" cy="936104"/>
            <a:chOff x="7460" y="229766"/>
            <a:chExt cx="3051578" cy="588020"/>
          </a:xfrm>
        </p:grpSpPr>
        <p:sp>
          <p:nvSpPr>
            <p:cNvPr id="19" name="18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0"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lvl="1" algn="ctr"/>
              <a:r>
                <a:rPr lang="el-GR" sz="2000" b="1" dirty="0" smtClean="0"/>
                <a:t>κατά 50%, </a:t>
              </a:r>
              <a:r>
                <a:rPr lang="el-GR" sz="2000" dirty="0" smtClean="0"/>
                <a:t>εάν η βαθμολογία που θα συγκεντρώσει η τελική έκθεση κυμαίνεται μεταξύ </a:t>
              </a:r>
              <a:r>
                <a:rPr lang="el-GR" sz="2000" b="1" dirty="0" smtClean="0"/>
                <a:t>25 και 39 βαθμών.</a:t>
              </a:r>
              <a:endParaRPr lang="el-GR" sz="2000" dirty="0"/>
            </a:p>
          </p:txBody>
        </p:sp>
      </p:grpSp>
      <p:grpSp>
        <p:nvGrpSpPr>
          <p:cNvPr id="9" name="21 - Ομάδα"/>
          <p:cNvGrpSpPr/>
          <p:nvPr/>
        </p:nvGrpSpPr>
        <p:grpSpPr>
          <a:xfrm>
            <a:off x="2339752" y="5661248"/>
            <a:ext cx="6408712" cy="1008112"/>
            <a:chOff x="7460" y="229766"/>
            <a:chExt cx="3051578" cy="588020"/>
          </a:xfrm>
        </p:grpSpPr>
        <p:sp>
          <p:nvSpPr>
            <p:cNvPr id="23" name="22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6"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lvl="1" algn="ctr"/>
              <a:r>
                <a:rPr lang="el-GR" sz="2000" b="1" dirty="0" smtClean="0"/>
                <a:t>κατά 75% </a:t>
              </a:r>
              <a:r>
                <a:rPr lang="el-GR" sz="2000" dirty="0" smtClean="0"/>
                <a:t>, εάν η βαθμολογία που θα συγκεντρώσει η τελική έκθεση κυμαίνεται μεταξύ </a:t>
              </a:r>
              <a:r>
                <a:rPr lang="el-GR" sz="2000" b="1" dirty="0" smtClean="0"/>
                <a:t>0 και 24 βαθμών.</a:t>
              </a:r>
              <a:endParaRPr lang="el-GR" sz="2000" dirty="0"/>
            </a:p>
          </p:txBody>
        </p:sp>
      </p:gr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412776"/>
            <a:ext cx="7772400" cy="1296144"/>
          </a:xfrm>
        </p:spPr>
        <p:txBody>
          <a:bodyPr>
            <a:normAutofit fontScale="90000"/>
          </a:bodyPr>
          <a:lstStyle/>
          <a:p>
            <a:r>
              <a:rPr lang="en-US" b="1" dirty="0" smtClean="0">
                <a:solidFill>
                  <a:schemeClr val="tx2"/>
                </a:solidFill>
              </a:rPr>
              <a:t/>
            </a:r>
            <a:br>
              <a:rPr lang="en-US" b="1" dirty="0" smtClean="0">
                <a:solidFill>
                  <a:schemeClr val="tx2"/>
                </a:solidFill>
              </a:rPr>
            </a:br>
            <a:r>
              <a:rPr lang="el-GR" sz="4900" b="1" dirty="0" smtClean="0">
                <a:solidFill>
                  <a:schemeClr val="tx2"/>
                </a:solidFill>
              </a:rPr>
              <a:t>Εργαλείο Κινητικότητας </a:t>
            </a:r>
            <a:br>
              <a:rPr lang="el-GR" sz="4900" b="1" dirty="0" smtClean="0">
                <a:solidFill>
                  <a:schemeClr val="tx2"/>
                </a:solidFill>
              </a:rPr>
            </a:br>
            <a:r>
              <a:rPr lang="en-US" sz="4900" b="1" dirty="0" smtClean="0">
                <a:solidFill>
                  <a:schemeClr val="tx2"/>
                </a:solidFill>
              </a:rPr>
              <a:t>Mobility Tool+</a:t>
            </a:r>
            <a:r>
              <a:rPr lang="en-US" b="1" dirty="0" smtClean="0">
                <a:solidFill>
                  <a:schemeClr val="tx2"/>
                </a:solidFill>
              </a:rPr>
              <a:t/>
            </a:r>
            <a:br>
              <a:rPr lang="en-US" b="1" dirty="0" smtClean="0">
                <a:solidFill>
                  <a:schemeClr val="tx2"/>
                </a:solidFill>
              </a:rPr>
            </a:br>
            <a:endParaRPr lang="el-GR"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
        <p:nvSpPr>
          <p:cNvPr id="23" name="22 - Στρογγυλεμένο ορθογώνιο"/>
          <p:cNvSpPr/>
          <p:nvPr/>
        </p:nvSpPr>
        <p:spPr>
          <a:xfrm>
            <a:off x="395536" y="2780928"/>
            <a:ext cx="8280919" cy="3672408"/>
          </a:xfrm>
          <a:prstGeom prst="roundRect">
            <a:avLst/>
          </a:prstGeom>
        </p:spPr>
        <p:style>
          <a:lnRef idx="3">
            <a:schemeClr val="lt1"/>
          </a:lnRef>
          <a:fillRef idx="1">
            <a:schemeClr val="accent1"/>
          </a:fillRef>
          <a:effectRef idx="1">
            <a:schemeClr val="accent1"/>
          </a:effectRef>
          <a:fontRef idx="minor">
            <a:schemeClr val="lt1"/>
          </a:fontRef>
        </p:style>
        <p:txBody>
          <a:bodyPr/>
          <a:lstStyle/>
          <a:p>
            <a:pPr algn="ctr"/>
            <a:r>
              <a:rPr lang="el-GR" sz="2000" dirty="0" smtClean="0"/>
              <a:t>Απαραίτητο  εργαλείο για την ορθή διαχείριση του σχεδίου</a:t>
            </a:r>
          </a:p>
          <a:p>
            <a:pPr algn="ctr"/>
            <a:endParaRPr lang="el-GR" sz="2000" dirty="0" smtClean="0"/>
          </a:p>
          <a:p>
            <a:pPr algn="ctr"/>
            <a:r>
              <a:rPr lang="el-GR" sz="2000" dirty="0" smtClean="0"/>
              <a:t>Ο δικαιούχος  υποχρεούται :</a:t>
            </a:r>
          </a:p>
          <a:p>
            <a:pPr algn="ctr"/>
            <a:r>
              <a:rPr lang="el-GR" sz="2000" dirty="0" smtClean="0"/>
              <a:t>να </a:t>
            </a:r>
            <a:r>
              <a:rPr lang="el-GR" sz="2000" u="sng" dirty="0" smtClean="0"/>
              <a:t>καταγράφει</a:t>
            </a:r>
            <a:r>
              <a:rPr lang="el-GR" sz="2000" dirty="0" smtClean="0"/>
              <a:t> το  σύνολο των πληροφοριών και των στοιχείων που αφορούν τις δραστηριότητες στο πλαίσιο της κινητικότητας και  </a:t>
            </a:r>
          </a:p>
          <a:p>
            <a:pPr algn="ctr"/>
            <a:r>
              <a:rPr lang="el-GR" sz="2000" dirty="0" smtClean="0"/>
              <a:t>να </a:t>
            </a:r>
            <a:r>
              <a:rPr lang="el-GR" sz="2000" u="sng" dirty="0" smtClean="0"/>
              <a:t>επικαιροποιεί</a:t>
            </a:r>
            <a:r>
              <a:rPr lang="el-GR" sz="2000" dirty="0" smtClean="0"/>
              <a:t> όλες τις νέες πληροφορίες σχετικά με τους συμμετέχοντες και τις δραστηριότητες  κινητικότητας </a:t>
            </a:r>
            <a:r>
              <a:rPr lang="el-GR" sz="2000" dirty="0" err="1" smtClean="0"/>
              <a:t>κατ΄</a:t>
            </a:r>
            <a:r>
              <a:rPr lang="el-GR" sz="2000" dirty="0" smtClean="0"/>
              <a:t> ελάχιστον μια φορά το μήνα.  </a:t>
            </a:r>
          </a:p>
          <a:p>
            <a:pPr algn="ctr"/>
            <a:r>
              <a:rPr lang="el-GR" sz="2000" dirty="0" smtClean="0"/>
              <a:t>Στο  Εργαλείο Κινητικότητας  συμπληρώνονται και υποβάλλονται  οι </a:t>
            </a:r>
            <a:r>
              <a:rPr lang="el-GR" sz="2000" b="1" dirty="0" smtClean="0"/>
              <a:t>Τελικές Εκθέσεις των συμμετεχόντων </a:t>
            </a:r>
            <a:r>
              <a:rPr lang="el-GR" sz="2000" dirty="0" smtClean="0"/>
              <a:t>και η </a:t>
            </a:r>
            <a:r>
              <a:rPr lang="el-GR" sz="2000" b="1" dirty="0" smtClean="0"/>
              <a:t>Τελική Έκθεση του δικαιούχου φορέα.</a:t>
            </a:r>
          </a:p>
          <a:p>
            <a:pPr algn="ctr"/>
            <a:endParaRPr lang="el-GR" sz="2000" dirty="0" smtClean="0"/>
          </a:p>
          <a:p>
            <a:pPr algn="ctr"/>
            <a:endParaRPr lang="el-GR" sz="2000" dirty="0" smtClean="0"/>
          </a:p>
          <a:p>
            <a:pPr algn="ctr"/>
            <a:endParaRPr lang="el-GR" sz="2000" dirty="0" smtClean="0"/>
          </a:p>
          <a:p>
            <a:pPr algn="ctr"/>
            <a:endParaRPr lang="el-GR" sz="2000" dirty="0"/>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
        <p:nvSpPr>
          <p:cNvPr id="2" name="TextBox 1"/>
          <p:cNvSpPr txBox="1"/>
          <p:nvPr/>
        </p:nvSpPr>
        <p:spPr>
          <a:xfrm>
            <a:off x="1115616" y="1340768"/>
            <a:ext cx="6801285" cy="584775"/>
          </a:xfrm>
          <a:prstGeom prst="rect">
            <a:avLst/>
          </a:prstGeom>
          <a:noFill/>
        </p:spPr>
        <p:txBody>
          <a:bodyPr wrap="none" rtlCol="0">
            <a:spAutoFit/>
          </a:bodyPr>
          <a:lstStyle/>
          <a:p>
            <a:r>
              <a:rPr lang="el-GR" sz="3200" b="1" dirty="0" smtClean="0">
                <a:solidFill>
                  <a:schemeClr val="tx2"/>
                </a:solidFill>
              </a:rPr>
              <a:t>Ευχαριστώ πολύ για την προσοχή σας!</a:t>
            </a:r>
            <a:endParaRPr lang="en-US" sz="3200" b="1" dirty="0">
              <a:solidFill>
                <a:schemeClr val="tx2"/>
              </a:solidFill>
            </a:endParaRPr>
          </a:p>
        </p:txBody>
      </p:sp>
      <p:pic>
        <p:nvPicPr>
          <p:cNvPr id="7" name="6 - Εικόνα" descr="banner_image.jpg"/>
          <p:cNvPicPr>
            <a:picLocks noChangeAspect="1"/>
          </p:cNvPicPr>
          <p:nvPr/>
        </p:nvPicPr>
        <p:blipFill>
          <a:blip r:embed="rId5" cstate="print"/>
          <a:stretch>
            <a:fillRect/>
          </a:stretch>
        </p:blipFill>
        <p:spPr>
          <a:xfrm>
            <a:off x="2627784" y="1988840"/>
            <a:ext cx="3586098" cy="4869160"/>
          </a:xfrm>
          <a:prstGeom prst="rect">
            <a:avLst/>
          </a:prstGeom>
        </p:spPr>
      </p:pic>
    </p:spTree>
    <p:extLst>
      <p:ext uri="{BB962C8B-B14F-4D97-AF65-F5344CB8AC3E}">
        <p14:creationId xmlns="" xmlns:p14="http://schemas.microsoft.com/office/powerpoint/2010/main" val="460251106"/>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 </a:t>
            </a:r>
            <a:br>
              <a:rPr lang="el-GR" sz="4000" b="1" dirty="0" smtClean="0">
                <a:solidFill>
                  <a:schemeClr val="tx2"/>
                </a:solidFill>
              </a:rPr>
            </a:br>
            <a:r>
              <a:rPr lang="el-GR" sz="4000" b="1" dirty="0" smtClean="0">
                <a:solidFill>
                  <a:schemeClr val="tx2"/>
                </a:solidFill>
              </a:rPr>
              <a:t>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16 - Ομάδα"/>
          <p:cNvGrpSpPr/>
          <p:nvPr/>
        </p:nvGrpSpPr>
        <p:grpSpPr>
          <a:xfrm>
            <a:off x="3416288" y="4869160"/>
            <a:ext cx="4968552" cy="1512168"/>
            <a:chOff x="0" y="37544"/>
            <a:chExt cx="8105554" cy="879840"/>
          </a:xfrm>
        </p:grpSpPr>
        <p:sp>
          <p:nvSpPr>
            <p:cNvPr id="18" name="17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9"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Η σύμβαση τίθεται σε ισχύ την ημερομηνία υπογραφής και </a:t>
              </a:r>
              <a:r>
                <a:rPr lang="el-GR" sz="2000" b="1" dirty="0" smtClean="0"/>
                <a:t>από το τελευταίο </a:t>
              </a:r>
              <a:r>
                <a:rPr lang="el-GR" sz="2000" dirty="0" smtClean="0"/>
                <a:t>εκ των δυο συμβαλλόμενων μερών.</a:t>
              </a:r>
              <a:endParaRPr lang="el-GR" sz="2000" dirty="0"/>
            </a:p>
          </p:txBody>
        </p:sp>
      </p:grpSp>
      <p:pic>
        <p:nvPicPr>
          <p:cNvPr id="38" name="37 - Εικόνα" descr="sign.jpg"/>
          <p:cNvPicPr>
            <a:picLocks noChangeAspect="1"/>
          </p:cNvPicPr>
          <p:nvPr/>
        </p:nvPicPr>
        <p:blipFill>
          <a:blip r:embed="rId5" cstate="print"/>
          <a:stretch>
            <a:fillRect/>
          </a:stretch>
        </p:blipFill>
        <p:spPr>
          <a:xfrm>
            <a:off x="5985073" y="2348880"/>
            <a:ext cx="2619375" cy="1743075"/>
          </a:xfrm>
          <a:prstGeom prst="rect">
            <a:avLst/>
          </a:prstGeom>
        </p:spPr>
      </p:pic>
      <p:grpSp>
        <p:nvGrpSpPr>
          <p:cNvPr id="7" name="22 - Ομάδα"/>
          <p:cNvGrpSpPr/>
          <p:nvPr/>
        </p:nvGrpSpPr>
        <p:grpSpPr>
          <a:xfrm>
            <a:off x="179512" y="3068960"/>
            <a:ext cx="5256584" cy="1584176"/>
            <a:chOff x="0" y="37544"/>
            <a:chExt cx="8105554" cy="879840"/>
          </a:xfrm>
        </p:grpSpPr>
        <p:sp>
          <p:nvSpPr>
            <p:cNvPr id="11" name="23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2"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algn="ctr"/>
              <a:r>
                <a:rPr lang="el-GR" sz="2000" dirty="0" smtClean="0"/>
                <a:t>Η σύμβαση καθορίζει </a:t>
              </a:r>
              <a:r>
                <a:rPr lang="el-GR" sz="2000" b="1" dirty="0" smtClean="0"/>
                <a:t>τη διάρκεια </a:t>
              </a:r>
              <a:r>
                <a:rPr lang="el-GR" sz="2000" dirty="0" smtClean="0"/>
                <a:t>του σχεδίου, το </a:t>
              </a:r>
              <a:r>
                <a:rPr lang="el-GR" sz="2000" b="1" dirty="0" smtClean="0"/>
                <a:t>ανώτατο ποσό </a:t>
              </a:r>
              <a:r>
                <a:rPr lang="el-GR" sz="2000" dirty="0" smtClean="0"/>
                <a:t>επιχορήγησης και το </a:t>
              </a:r>
              <a:r>
                <a:rPr lang="el-GR" sz="2000" b="1" dirty="0" smtClean="0"/>
                <a:t>ποσό</a:t>
              </a:r>
              <a:r>
                <a:rPr lang="el-GR" sz="2000" dirty="0" smtClean="0"/>
                <a:t> της προχρηματοδότησης.</a:t>
              </a:r>
              <a:endParaRPr lang="el-GR" sz="2000" dirty="0"/>
            </a:p>
          </p:txBody>
        </p:sp>
      </p:grpSp>
    </p:spTree>
  </p:cSld>
  <p:clrMapOvr>
    <a:masterClrMapping/>
  </p:clrMapOvr>
  <p:transition spd="slow"/>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7" name="14 - Ομάδα"/>
          <p:cNvGrpSpPr/>
          <p:nvPr/>
        </p:nvGrpSpPr>
        <p:grpSpPr>
          <a:xfrm>
            <a:off x="2699791" y="2708920"/>
            <a:ext cx="5805261" cy="576064"/>
            <a:chOff x="0" y="37544"/>
            <a:chExt cx="8105554" cy="879840"/>
          </a:xfrm>
        </p:grpSpPr>
        <p:sp>
          <p:nvSpPr>
            <p:cNvPr id="16"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txBody>
            <a:bodyPr/>
            <a:lstStyle/>
            <a:p>
              <a:r>
                <a:rPr lang="el-GR" dirty="0" smtClean="0"/>
                <a:t> </a:t>
              </a:r>
              <a:endParaRPr lang="el-GR" dirty="0"/>
            </a:p>
          </p:txBody>
        </p:sp>
        <p:sp>
          <p:nvSpPr>
            <p:cNvPr id="17"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a:lnSpc>
                  <a:spcPct val="90000"/>
                </a:lnSpc>
                <a:spcBef>
                  <a:spcPct val="0"/>
                </a:spcBef>
                <a:spcAft>
                  <a:spcPct val="35000"/>
                </a:spcAft>
              </a:pPr>
              <a:r>
                <a:rPr lang="el-GR" sz="2000" dirty="0" smtClean="0"/>
                <a:t>Στη σύμβαση καθορίζονται: </a:t>
              </a:r>
              <a:endParaRPr lang="el-GR" sz="2000" kern="1200" dirty="0">
                <a:solidFill>
                  <a:srgbClr val="FF0000"/>
                </a:solidFill>
              </a:endParaRPr>
            </a:p>
          </p:txBody>
        </p:sp>
      </p:grpSp>
      <p:pic>
        <p:nvPicPr>
          <p:cNvPr id="29" name="28 - Εικόνα" descr="agreement.jpg"/>
          <p:cNvPicPr>
            <a:picLocks noChangeAspect="1"/>
          </p:cNvPicPr>
          <p:nvPr/>
        </p:nvPicPr>
        <p:blipFill>
          <a:blip r:embed="rId5" cstate="print"/>
          <a:stretch>
            <a:fillRect/>
          </a:stretch>
        </p:blipFill>
        <p:spPr>
          <a:xfrm>
            <a:off x="179512" y="2374747"/>
            <a:ext cx="1728192" cy="1342285"/>
          </a:xfrm>
          <a:prstGeom prst="rect">
            <a:avLst/>
          </a:prstGeom>
        </p:spPr>
      </p:pic>
      <p:sp>
        <p:nvSpPr>
          <p:cNvPr id="19" name="13 - Στρογγυλεμένο ορθογώνιο"/>
          <p:cNvSpPr/>
          <p:nvPr/>
        </p:nvSpPr>
        <p:spPr>
          <a:xfrm>
            <a:off x="1907704" y="3573016"/>
            <a:ext cx="6912768" cy="1512168"/>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 name="TextBox 2"/>
          <p:cNvSpPr txBox="1"/>
          <p:nvPr/>
        </p:nvSpPr>
        <p:spPr>
          <a:xfrm>
            <a:off x="2123728" y="3645024"/>
            <a:ext cx="6381324" cy="1477328"/>
          </a:xfrm>
          <a:prstGeom prst="rect">
            <a:avLst/>
          </a:prstGeom>
          <a:noFill/>
        </p:spPr>
        <p:txBody>
          <a:bodyPr wrap="square" rtlCol="0">
            <a:spAutoFit/>
          </a:bodyPr>
          <a:lstStyle/>
          <a:p>
            <a:pPr algn="ctr"/>
            <a:r>
              <a:rPr lang="el-GR" b="1" dirty="0" smtClean="0">
                <a:solidFill>
                  <a:schemeClr val="bg1"/>
                </a:solidFill>
              </a:rPr>
              <a:t>Πρώτη καταβολή προχρηματοδότησης</a:t>
            </a:r>
            <a:r>
              <a:rPr lang="el-GR" b="1" u="sng" dirty="0" smtClean="0">
                <a:solidFill>
                  <a:schemeClr val="bg1"/>
                </a:solidFill>
              </a:rPr>
              <a:t>:  </a:t>
            </a:r>
            <a:r>
              <a:rPr lang="el-GR" b="1" u="sng" dirty="0">
                <a:solidFill>
                  <a:schemeClr val="bg1"/>
                </a:solidFill>
              </a:rPr>
              <a:t>Εντός 30 ημερολογιακών ημερών </a:t>
            </a:r>
            <a:r>
              <a:rPr lang="el-GR" dirty="0">
                <a:solidFill>
                  <a:schemeClr val="bg1"/>
                </a:solidFill>
              </a:rPr>
              <a:t>από τη θέση σε ισχύ της </a:t>
            </a:r>
            <a:r>
              <a:rPr lang="el-GR" dirty="0" smtClean="0">
                <a:solidFill>
                  <a:schemeClr val="bg1"/>
                </a:solidFill>
              </a:rPr>
              <a:t>Σύμβασης</a:t>
            </a:r>
            <a:r>
              <a:rPr lang="el-GR" dirty="0">
                <a:solidFill>
                  <a:schemeClr val="bg1"/>
                </a:solidFill>
              </a:rPr>
              <a:t>, </a:t>
            </a:r>
            <a:r>
              <a:rPr lang="el-GR" dirty="0" smtClean="0">
                <a:solidFill>
                  <a:schemeClr val="bg1"/>
                </a:solidFill>
              </a:rPr>
              <a:t> η </a:t>
            </a:r>
            <a:r>
              <a:rPr lang="el-GR" dirty="0">
                <a:solidFill>
                  <a:schemeClr val="bg1"/>
                </a:solidFill>
              </a:rPr>
              <a:t>Εθνική Μονάδα </a:t>
            </a:r>
            <a:r>
              <a:rPr lang="el-GR" dirty="0" smtClean="0">
                <a:solidFill>
                  <a:schemeClr val="bg1"/>
                </a:solidFill>
              </a:rPr>
              <a:t> Συντονισμού θα </a:t>
            </a:r>
            <a:r>
              <a:rPr lang="el-GR" dirty="0">
                <a:solidFill>
                  <a:schemeClr val="bg1"/>
                </a:solidFill>
              </a:rPr>
              <a:t>καταβάλλει στο δικαιούχο </a:t>
            </a:r>
            <a:r>
              <a:rPr lang="el-GR" dirty="0" smtClean="0">
                <a:solidFill>
                  <a:schemeClr val="bg1"/>
                </a:solidFill>
              </a:rPr>
              <a:t>προχρηματοδότηση που ισούται με το</a:t>
            </a:r>
            <a:r>
              <a:rPr lang="el-GR" b="1" dirty="0" smtClean="0">
                <a:solidFill>
                  <a:schemeClr val="bg1"/>
                </a:solidFill>
              </a:rPr>
              <a:t> 80% </a:t>
            </a:r>
            <a:r>
              <a:rPr lang="el-GR" dirty="0" smtClean="0">
                <a:solidFill>
                  <a:schemeClr val="bg1"/>
                </a:solidFill>
              </a:rPr>
              <a:t>του ανώτατου συνολικού ποσού της επιχορήγησης</a:t>
            </a:r>
            <a:endParaRPr lang="el-GR" dirty="0">
              <a:solidFill>
                <a:schemeClr val="bg1"/>
              </a:solidFill>
            </a:endParaRPr>
          </a:p>
        </p:txBody>
      </p:sp>
      <p:sp>
        <p:nvSpPr>
          <p:cNvPr id="20" name="13 - Στρογγυλεμένο ορθογώνιο"/>
          <p:cNvSpPr/>
          <p:nvPr/>
        </p:nvSpPr>
        <p:spPr>
          <a:xfrm>
            <a:off x="1979712" y="5301208"/>
            <a:ext cx="6912768" cy="864096"/>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3" name="TextBox 22"/>
          <p:cNvSpPr txBox="1"/>
          <p:nvPr/>
        </p:nvSpPr>
        <p:spPr>
          <a:xfrm>
            <a:off x="2195736" y="5373216"/>
            <a:ext cx="6381324" cy="646331"/>
          </a:xfrm>
          <a:prstGeom prst="rect">
            <a:avLst/>
          </a:prstGeom>
          <a:noFill/>
        </p:spPr>
        <p:txBody>
          <a:bodyPr wrap="square" rtlCol="0">
            <a:spAutoFit/>
          </a:bodyPr>
          <a:lstStyle/>
          <a:p>
            <a:r>
              <a:rPr lang="el-GR" b="1" dirty="0">
                <a:solidFill>
                  <a:schemeClr val="bg1"/>
                </a:solidFill>
              </a:rPr>
              <a:t>Καταβολή υπολοίπου </a:t>
            </a:r>
            <a:r>
              <a:rPr lang="el-GR" b="1" dirty="0" smtClean="0">
                <a:solidFill>
                  <a:schemeClr val="bg1"/>
                </a:solidFill>
              </a:rPr>
              <a:t>επιχορήγησης: </a:t>
            </a:r>
            <a:r>
              <a:rPr lang="el-GR" b="1" dirty="0">
                <a:solidFill>
                  <a:schemeClr val="bg1"/>
                </a:solidFill>
              </a:rPr>
              <a:t>Εντός 60 </a:t>
            </a:r>
            <a:r>
              <a:rPr lang="el-GR" b="1" dirty="0" smtClean="0">
                <a:solidFill>
                  <a:schemeClr val="bg1"/>
                </a:solidFill>
              </a:rPr>
              <a:t>ημερολογιακών</a:t>
            </a:r>
            <a:r>
              <a:rPr lang="en-US" b="1" dirty="0" smtClean="0">
                <a:solidFill>
                  <a:schemeClr val="bg1"/>
                </a:solidFill>
              </a:rPr>
              <a:t> </a:t>
            </a:r>
            <a:r>
              <a:rPr lang="el-GR" dirty="0" smtClean="0">
                <a:solidFill>
                  <a:schemeClr val="bg1"/>
                </a:solidFill>
              </a:rPr>
              <a:t>ημερών</a:t>
            </a:r>
            <a:r>
              <a:rPr lang="el-GR" b="1" dirty="0" smtClean="0">
                <a:solidFill>
                  <a:schemeClr val="bg1"/>
                </a:solidFill>
              </a:rPr>
              <a:t> </a:t>
            </a:r>
            <a:r>
              <a:rPr lang="el-GR" dirty="0">
                <a:solidFill>
                  <a:schemeClr val="bg1"/>
                </a:solidFill>
              </a:rPr>
              <a:t>από τη λήψη των εγγράφων της τελικής έκθεσης</a:t>
            </a:r>
          </a:p>
        </p:txBody>
      </p:sp>
    </p:spTree>
    <p:extLst>
      <p:ext uri="{BB962C8B-B14F-4D97-AF65-F5344CB8AC3E}">
        <p14:creationId xmlns="" xmlns:p14="http://schemas.microsoft.com/office/powerpoint/2010/main" val="1793830049"/>
      </p:ext>
    </p:extLst>
  </p:cSld>
  <p:clrMapOvr>
    <a:masterClrMapping/>
  </p:clrMapOvr>
  <p:transition spd="slow"/>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14 - Ομάδα"/>
          <p:cNvGrpSpPr/>
          <p:nvPr/>
        </p:nvGrpSpPr>
        <p:grpSpPr>
          <a:xfrm>
            <a:off x="3255527" y="2765184"/>
            <a:ext cx="3332697" cy="879840"/>
            <a:chOff x="0" y="37544"/>
            <a:chExt cx="8105554" cy="879840"/>
          </a:xfrm>
        </p:grpSpPr>
        <p:sp>
          <p:nvSpPr>
            <p:cNvPr id="16"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2000" kern="1200" dirty="0" smtClean="0">
                  <a:latin typeface="Calibri"/>
                </a:rPr>
                <a:t>Περιλαμβάνει:</a:t>
              </a:r>
              <a:endParaRPr lang="el-GR" sz="2000" kern="1200" dirty="0"/>
            </a:p>
          </p:txBody>
        </p:sp>
      </p:grpSp>
      <p:sp>
        <p:nvSpPr>
          <p:cNvPr id="20" name="19 - Έλλειψη"/>
          <p:cNvSpPr/>
          <p:nvPr/>
        </p:nvSpPr>
        <p:spPr>
          <a:xfrm>
            <a:off x="3707904" y="4005064"/>
            <a:ext cx="2232248" cy="2232248"/>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70C0"/>
                </a:solidFill>
              </a:rPr>
              <a:t>Γενικούς Όρους</a:t>
            </a:r>
            <a:endParaRPr lang="el-GR" b="1" dirty="0"/>
          </a:p>
        </p:txBody>
      </p:sp>
      <p:sp>
        <p:nvSpPr>
          <p:cNvPr id="23" name="22 - Έλλειψη"/>
          <p:cNvSpPr/>
          <p:nvPr/>
        </p:nvSpPr>
        <p:spPr>
          <a:xfrm>
            <a:off x="1043608" y="4077072"/>
            <a:ext cx="2232248" cy="2160240"/>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70C0"/>
                </a:solidFill>
              </a:rPr>
              <a:t>Ειδικούς Όρους</a:t>
            </a:r>
            <a:endParaRPr lang="el-GR" b="1" dirty="0"/>
          </a:p>
        </p:txBody>
      </p:sp>
      <p:sp>
        <p:nvSpPr>
          <p:cNvPr id="26" name="25 - Έλλειψη"/>
          <p:cNvSpPr/>
          <p:nvPr/>
        </p:nvSpPr>
        <p:spPr>
          <a:xfrm>
            <a:off x="6300192" y="4077072"/>
            <a:ext cx="2232247" cy="2088232"/>
          </a:xfrm>
          <a:prstGeom prst="ellipse">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l-GR" b="1" dirty="0" smtClean="0">
                <a:solidFill>
                  <a:srgbClr val="0070C0"/>
                </a:solidFill>
              </a:rPr>
              <a:t>Παραρτήματα</a:t>
            </a:r>
            <a:endParaRPr lang="el-GR" b="1" dirty="0"/>
          </a:p>
        </p:txBody>
      </p:sp>
      <p:pic>
        <p:nvPicPr>
          <p:cNvPr id="29" name="28 - Εικόνα" descr="agreement.jpg"/>
          <p:cNvPicPr>
            <a:picLocks noChangeAspect="1"/>
          </p:cNvPicPr>
          <p:nvPr/>
        </p:nvPicPr>
        <p:blipFill>
          <a:blip r:embed="rId5" cstate="print"/>
          <a:stretch>
            <a:fillRect/>
          </a:stretch>
        </p:blipFill>
        <p:spPr>
          <a:xfrm>
            <a:off x="179512" y="2374747"/>
            <a:ext cx="1728192" cy="1342285"/>
          </a:xfrm>
          <a:prstGeom prst="rect">
            <a:avLst/>
          </a:prstGeom>
        </p:spPr>
      </p:pic>
    </p:spTree>
  </p:cSld>
  <p:clrMapOvr>
    <a:masterClrMapping/>
  </p:clrMapOvr>
  <p:transition spd="slow"/>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 name="13 - Στρογγυλεμένο ορθογώνιο"/>
          <p:cNvSpPr/>
          <p:nvPr/>
        </p:nvSpPr>
        <p:spPr>
          <a:xfrm>
            <a:off x="755576" y="4653136"/>
            <a:ext cx="8009408" cy="57606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8" name="14 - Ομάδα"/>
          <p:cNvGrpSpPr/>
          <p:nvPr/>
        </p:nvGrpSpPr>
        <p:grpSpPr>
          <a:xfrm>
            <a:off x="2339752" y="2636912"/>
            <a:ext cx="4700849" cy="447792"/>
            <a:chOff x="0" y="37544"/>
            <a:chExt cx="8105554" cy="879840"/>
          </a:xfrm>
        </p:grpSpPr>
        <p:sp>
          <p:nvSpPr>
            <p:cNvPr id="16" name="15 - Στρογγυλεμένο ορθογώνιο"/>
            <p:cNvSpPr/>
            <p:nvPr/>
          </p:nvSpPr>
          <p:spPr>
            <a:xfrm>
              <a:off x="0" y="37544"/>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Στρογγυλεμένο ορθογώνιο 4"/>
            <p:cNvSpPr/>
            <p:nvPr/>
          </p:nvSpPr>
          <p:spPr>
            <a:xfrm>
              <a:off x="42950" y="80494"/>
              <a:ext cx="8019654" cy="793940"/>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2000" dirty="0" smtClean="0">
                  <a:latin typeface="Calibri"/>
                </a:rPr>
                <a:t>Ειδικότερα η σύμβαση περιλαμβάνει:</a:t>
              </a:r>
              <a:endParaRPr lang="el-GR" sz="2000" kern="1200" dirty="0"/>
            </a:p>
          </p:txBody>
        </p:sp>
      </p:grpSp>
      <p:pic>
        <p:nvPicPr>
          <p:cNvPr id="29" name="28 - Εικόνα" descr="agreement.jpg"/>
          <p:cNvPicPr>
            <a:picLocks noChangeAspect="1"/>
          </p:cNvPicPr>
          <p:nvPr/>
        </p:nvPicPr>
        <p:blipFill>
          <a:blip r:embed="rId5" cstate="print"/>
          <a:stretch>
            <a:fillRect/>
          </a:stretch>
        </p:blipFill>
        <p:spPr>
          <a:xfrm>
            <a:off x="179512" y="1844824"/>
            <a:ext cx="1728192" cy="1342285"/>
          </a:xfrm>
          <a:prstGeom prst="rect">
            <a:avLst/>
          </a:prstGeom>
        </p:spPr>
      </p:pic>
      <p:grpSp>
        <p:nvGrpSpPr>
          <p:cNvPr id="9" name="12 - Ομάδα"/>
          <p:cNvGrpSpPr/>
          <p:nvPr/>
        </p:nvGrpSpPr>
        <p:grpSpPr>
          <a:xfrm>
            <a:off x="739055" y="3284984"/>
            <a:ext cx="8009408" cy="648072"/>
            <a:chOff x="7460" y="229766"/>
            <a:chExt cx="3051578" cy="588020"/>
          </a:xfrm>
        </p:grpSpPr>
        <p:sp>
          <p:nvSpPr>
            <p:cNvPr id="14" name="13 - Στρογγυλεμένο ορθογώνιο"/>
            <p:cNvSpPr/>
            <p:nvPr/>
          </p:nvSpPr>
          <p:spPr>
            <a:xfrm>
              <a:off x="7461" y="229766"/>
              <a:ext cx="3051577" cy="588020"/>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18" name="Στρογγυλεμένο ορθογώνιο 4"/>
            <p:cNvSpPr/>
            <p:nvPr/>
          </p:nvSpPr>
          <p:spPr>
            <a:xfrm>
              <a:off x="7460" y="258471"/>
              <a:ext cx="3022873" cy="530610"/>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60960" tIns="30480" rIns="60960" bIns="30480" numCol="1" spcCol="1270" anchor="ctr" anchorCtr="0">
              <a:noAutofit/>
            </a:bodyPr>
            <a:lstStyle/>
            <a:p>
              <a:pPr lvl="0" algn="ctr" defTabSz="711200">
                <a:lnSpc>
                  <a:spcPct val="90000"/>
                </a:lnSpc>
                <a:spcBef>
                  <a:spcPct val="0"/>
                </a:spcBef>
                <a:spcAft>
                  <a:spcPct val="35000"/>
                </a:spcAft>
              </a:pPr>
              <a:r>
                <a:rPr lang="el-GR" sz="2000" b="1" kern="1200" dirty="0" smtClean="0"/>
                <a:t>Μέρος Ι: Ειδικοί όροι</a:t>
              </a:r>
              <a:endParaRPr lang="el-GR" sz="2000" b="1" kern="1200" dirty="0"/>
            </a:p>
          </p:txBody>
        </p:sp>
      </p:grpSp>
      <p:sp>
        <p:nvSpPr>
          <p:cNvPr id="19" name="13 - Στρογγυλεμένο ορθογώνιο"/>
          <p:cNvSpPr/>
          <p:nvPr/>
        </p:nvSpPr>
        <p:spPr>
          <a:xfrm>
            <a:off x="755577" y="4005064"/>
            <a:ext cx="7992888" cy="57606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3" name="TextBox 2"/>
          <p:cNvSpPr txBox="1"/>
          <p:nvPr/>
        </p:nvSpPr>
        <p:spPr>
          <a:xfrm>
            <a:off x="899592" y="4077072"/>
            <a:ext cx="7773530" cy="400110"/>
          </a:xfrm>
          <a:prstGeom prst="rect">
            <a:avLst/>
          </a:prstGeom>
          <a:noFill/>
        </p:spPr>
        <p:txBody>
          <a:bodyPr wrap="square" rtlCol="0">
            <a:spAutoFit/>
          </a:bodyPr>
          <a:lstStyle/>
          <a:p>
            <a:pPr algn="ctr"/>
            <a:r>
              <a:rPr lang="el-GR" sz="2000" b="1" dirty="0" smtClean="0">
                <a:solidFill>
                  <a:schemeClr val="bg1"/>
                </a:solidFill>
              </a:rPr>
              <a:t>Μέρος ΙΙ: Γενικοί όροι</a:t>
            </a:r>
            <a:endParaRPr lang="el-GR" sz="2000" b="1" dirty="0">
              <a:solidFill>
                <a:schemeClr val="bg1"/>
              </a:solidFill>
            </a:endParaRPr>
          </a:p>
        </p:txBody>
      </p:sp>
      <p:sp>
        <p:nvSpPr>
          <p:cNvPr id="7" name="TextBox 6"/>
          <p:cNvSpPr txBox="1"/>
          <p:nvPr/>
        </p:nvSpPr>
        <p:spPr>
          <a:xfrm>
            <a:off x="1331641" y="4797152"/>
            <a:ext cx="7704855" cy="400110"/>
          </a:xfrm>
          <a:prstGeom prst="rect">
            <a:avLst/>
          </a:prstGeom>
          <a:noFill/>
        </p:spPr>
        <p:txBody>
          <a:bodyPr wrap="square" rtlCol="0">
            <a:spAutoFit/>
          </a:bodyPr>
          <a:lstStyle/>
          <a:p>
            <a:pPr algn="ctr"/>
            <a:r>
              <a:rPr lang="el-GR" sz="2000" b="1" dirty="0">
                <a:solidFill>
                  <a:schemeClr val="bg1"/>
                </a:solidFill>
              </a:rPr>
              <a:t>Παράρτημα I Περιγραφή του Σχεδίου – </a:t>
            </a:r>
            <a:r>
              <a:rPr lang="el-GR" sz="2000" b="1" dirty="0" smtClean="0">
                <a:solidFill>
                  <a:schemeClr val="bg1"/>
                </a:solidFill>
              </a:rPr>
              <a:t>Αίτηση Επιχορήγησης </a:t>
            </a:r>
            <a:endParaRPr lang="el-GR" sz="2000" b="1" dirty="0">
              <a:solidFill>
                <a:schemeClr val="bg1"/>
              </a:solidFill>
            </a:endParaRPr>
          </a:p>
        </p:txBody>
      </p:sp>
      <p:sp>
        <p:nvSpPr>
          <p:cNvPr id="22" name="13 - Στρογγυλεμένο ορθογώνιο"/>
          <p:cNvSpPr/>
          <p:nvPr/>
        </p:nvSpPr>
        <p:spPr>
          <a:xfrm>
            <a:off x="755576" y="5313402"/>
            <a:ext cx="8009408" cy="57606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4" name="TextBox 23"/>
          <p:cNvSpPr txBox="1"/>
          <p:nvPr/>
        </p:nvSpPr>
        <p:spPr>
          <a:xfrm>
            <a:off x="1115616" y="5457418"/>
            <a:ext cx="7704855" cy="400110"/>
          </a:xfrm>
          <a:prstGeom prst="rect">
            <a:avLst/>
          </a:prstGeom>
          <a:noFill/>
        </p:spPr>
        <p:txBody>
          <a:bodyPr wrap="square" rtlCol="0">
            <a:spAutoFit/>
          </a:bodyPr>
          <a:lstStyle/>
          <a:p>
            <a:pPr algn="ctr"/>
            <a:r>
              <a:rPr lang="el-GR" sz="2000" b="1" dirty="0">
                <a:solidFill>
                  <a:schemeClr val="bg1"/>
                </a:solidFill>
              </a:rPr>
              <a:t>Παράρτημα </a:t>
            </a:r>
            <a:r>
              <a:rPr lang="en-US" sz="2000" b="1" dirty="0">
                <a:solidFill>
                  <a:schemeClr val="bg1"/>
                </a:solidFill>
              </a:rPr>
              <a:t>II </a:t>
            </a:r>
            <a:r>
              <a:rPr lang="el-GR" sz="2000" b="1" dirty="0" smtClean="0">
                <a:solidFill>
                  <a:schemeClr val="bg1"/>
                </a:solidFill>
              </a:rPr>
              <a:t>Εγκεκριμένος Προϋπολογισμός</a:t>
            </a:r>
            <a:endParaRPr lang="el-GR" sz="2000" b="1" dirty="0">
              <a:solidFill>
                <a:schemeClr val="bg1"/>
              </a:solidFill>
            </a:endParaRPr>
          </a:p>
        </p:txBody>
      </p:sp>
      <p:sp>
        <p:nvSpPr>
          <p:cNvPr id="25" name="13 - Στρογγυλεμένο ορθογώνιο"/>
          <p:cNvSpPr/>
          <p:nvPr/>
        </p:nvSpPr>
        <p:spPr>
          <a:xfrm>
            <a:off x="755576" y="6021288"/>
            <a:ext cx="8009408" cy="57606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7" name="TextBox 26"/>
          <p:cNvSpPr txBox="1"/>
          <p:nvPr/>
        </p:nvSpPr>
        <p:spPr>
          <a:xfrm>
            <a:off x="1115616" y="6165304"/>
            <a:ext cx="7704855" cy="400110"/>
          </a:xfrm>
          <a:prstGeom prst="rect">
            <a:avLst/>
          </a:prstGeom>
          <a:noFill/>
        </p:spPr>
        <p:txBody>
          <a:bodyPr wrap="square" rtlCol="0">
            <a:spAutoFit/>
          </a:bodyPr>
          <a:lstStyle/>
          <a:p>
            <a:pPr algn="ctr"/>
            <a:r>
              <a:rPr lang="el-GR" sz="2000" b="1" dirty="0">
                <a:solidFill>
                  <a:schemeClr val="bg1"/>
                </a:solidFill>
              </a:rPr>
              <a:t>Παράρτημα III Χρηματοοικονομικοί και Συμβατικοί Κανόνες</a:t>
            </a:r>
          </a:p>
        </p:txBody>
      </p:sp>
    </p:spTree>
    <p:extLst>
      <p:ext uri="{BB962C8B-B14F-4D97-AF65-F5344CB8AC3E}">
        <p14:creationId xmlns="" xmlns:p14="http://schemas.microsoft.com/office/powerpoint/2010/main" val="6186129"/>
      </p:ext>
    </p:extLst>
  </p:cSld>
  <p:clrMapOvr>
    <a:masterClrMapping/>
  </p:clrMapOvr>
  <p:transition spd="slow"/>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8032" y="2852936"/>
            <a:ext cx="7772400" cy="1224136"/>
          </a:xfrm>
        </p:spPr>
        <p:txBody>
          <a:bodyPr>
            <a:noAutofit/>
          </a:bodyPr>
          <a:lstStyle/>
          <a:p>
            <a:r>
              <a:rPr lang="el-GR" sz="4000" b="1" dirty="0" smtClean="0">
                <a:solidFill>
                  <a:schemeClr val="tx2"/>
                </a:solidFill>
              </a:rPr>
              <a:t>Παράρτημα Ι</a:t>
            </a:r>
            <a:r>
              <a:rPr lang="en-US" sz="4000" b="1" dirty="0" smtClean="0">
                <a:solidFill>
                  <a:schemeClr val="tx2"/>
                </a:solidFill>
              </a:rPr>
              <a:t>V</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spTree>
    <p:extLst>
      <p:ext uri="{BB962C8B-B14F-4D97-AF65-F5344CB8AC3E}">
        <p14:creationId xmlns="" xmlns:p14="http://schemas.microsoft.com/office/powerpoint/2010/main" val="3117487363"/>
      </p:ext>
    </p:extLst>
  </p:cSld>
  <p:clrMapOvr>
    <a:masterClrMapping/>
  </p:clrMapOvr>
  <p:transition spd="slow"/>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467544" y="1340768"/>
            <a:ext cx="7772400" cy="1224136"/>
          </a:xfrm>
        </p:spPr>
        <p:txBody>
          <a:bodyPr>
            <a:normAutofit fontScale="90000"/>
          </a:bodyPr>
          <a:lstStyle/>
          <a:p>
            <a:r>
              <a:rPr lang="el-GR" sz="4000" b="1" dirty="0" smtClean="0">
                <a:solidFill>
                  <a:schemeClr val="tx2"/>
                </a:solidFill>
              </a:rPr>
              <a:t>Σύμβαση επιχορήγησης</a:t>
            </a:r>
            <a:br>
              <a:rPr lang="el-GR" sz="4000" b="1" dirty="0" smtClean="0">
                <a:solidFill>
                  <a:schemeClr val="tx2"/>
                </a:solidFill>
              </a:rPr>
            </a:br>
            <a:r>
              <a:rPr lang="el-GR" sz="4000" b="1" dirty="0" smtClean="0">
                <a:solidFill>
                  <a:schemeClr val="tx2"/>
                </a:solidFill>
              </a:rPr>
              <a:t> και ειδικοί όροι</a:t>
            </a:r>
            <a:endParaRPr lang="el-GR" sz="4000" b="1" dirty="0">
              <a:solidFill>
                <a:schemeClr val="tx2"/>
              </a:solidFill>
            </a:endParaRPr>
          </a:p>
        </p:txBody>
      </p:sp>
      <p:sp>
        <p:nvSpPr>
          <p:cNvPr id="4" name="3 - Ορθογώνιο"/>
          <p:cNvSpPr/>
          <p:nvPr/>
        </p:nvSpPr>
        <p:spPr>
          <a:xfrm>
            <a:off x="0" y="0"/>
            <a:ext cx="9144000" cy="1340768"/>
          </a:xfrm>
          <a:prstGeom prst="rect">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l-GR" dirty="0"/>
          </a:p>
        </p:txBody>
      </p:sp>
      <p:pic>
        <p:nvPicPr>
          <p:cNvPr id="5" name="4 - Εικόνα" descr="iky.png"/>
          <p:cNvPicPr>
            <a:picLocks noChangeAspect="1"/>
          </p:cNvPicPr>
          <p:nvPr/>
        </p:nvPicPr>
        <p:blipFill>
          <a:blip r:embed="rId3" cstate="print"/>
          <a:stretch>
            <a:fillRect/>
          </a:stretch>
        </p:blipFill>
        <p:spPr>
          <a:xfrm>
            <a:off x="7828880" y="116632"/>
            <a:ext cx="1190079" cy="1110045"/>
          </a:xfrm>
          <a:prstGeom prst="rect">
            <a:avLst/>
          </a:prstGeom>
        </p:spPr>
      </p:pic>
      <p:pic>
        <p:nvPicPr>
          <p:cNvPr id="6" name="4 - Εικόνα" descr="EU flag-Erasmus+_vect_POS.jpg"/>
          <p:cNvPicPr>
            <a:picLocks noChangeAspect="1"/>
          </p:cNvPicPr>
          <p:nvPr/>
        </p:nvPicPr>
        <p:blipFill>
          <a:blip r:embed="rId4" cstate="print"/>
          <a:stretch>
            <a:fillRect/>
          </a:stretch>
        </p:blipFill>
        <p:spPr>
          <a:xfrm>
            <a:off x="0" y="188640"/>
            <a:ext cx="2677147" cy="764704"/>
          </a:xfrm>
          <a:prstGeom prst="rect">
            <a:avLst/>
          </a:prstGeom>
        </p:spPr>
      </p:pic>
      <p:grpSp>
        <p:nvGrpSpPr>
          <p:cNvPr id="3" name="14 - Ομάδα"/>
          <p:cNvGrpSpPr/>
          <p:nvPr/>
        </p:nvGrpSpPr>
        <p:grpSpPr>
          <a:xfrm>
            <a:off x="3779910" y="2564904"/>
            <a:ext cx="4700851" cy="497940"/>
            <a:chOff x="2483231" y="-103940"/>
            <a:chExt cx="8105554" cy="978372"/>
          </a:xfrm>
        </p:grpSpPr>
        <p:sp>
          <p:nvSpPr>
            <p:cNvPr id="16" name="15 - Στρογγυλεμένο ορθογώνιο"/>
            <p:cNvSpPr/>
            <p:nvPr/>
          </p:nvSpPr>
          <p:spPr>
            <a:xfrm>
              <a:off x="2483231" y="-103940"/>
              <a:ext cx="8105554" cy="879840"/>
            </a:xfrm>
            <a:prstGeom prst="roundRect">
              <a:avLst/>
            </a:prstGeom>
          </p:spPr>
          <p:style>
            <a:lnRef idx="3">
              <a:schemeClr val="accent1">
                <a:shade val="80000"/>
                <a:hueOff val="0"/>
                <a:satOff val="0"/>
                <a:lumOff val="0"/>
                <a:alphaOff val="0"/>
              </a:schemeClr>
            </a:lnRef>
            <a:fillRef idx="1">
              <a:schemeClr val="lt1">
                <a:hueOff val="0"/>
                <a:satOff val="0"/>
                <a:lumOff val="0"/>
                <a:alphaOff val="0"/>
              </a:schemeClr>
            </a:fillRef>
            <a:effectRef idx="1">
              <a:schemeClr val="lt1">
                <a:hueOff val="0"/>
                <a:satOff val="0"/>
                <a:lumOff val="0"/>
                <a:alphaOff val="0"/>
              </a:schemeClr>
            </a:effectRef>
            <a:fontRef idx="minor">
              <a:schemeClr val="dk1">
                <a:hueOff val="0"/>
                <a:satOff val="0"/>
                <a:lumOff val="0"/>
                <a:alphaOff val="0"/>
              </a:schemeClr>
            </a:fontRef>
          </p:style>
        </p:sp>
        <p:sp>
          <p:nvSpPr>
            <p:cNvPr id="17" name="Στρογγυλεμένο ορθογώνιο 4"/>
            <p:cNvSpPr/>
            <p:nvPr/>
          </p:nvSpPr>
          <p:spPr>
            <a:xfrm>
              <a:off x="2483234" y="80494"/>
              <a:ext cx="8019651" cy="793938"/>
            </a:xfrm>
            <a:prstGeom prst="rect">
              <a:avLst/>
            </a:prstGeom>
          </p:spPr>
          <p:style>
            <a:lnRef idx="0">
              <a:scrgbClr r="0" g="0" b="0"/>
            </a:lnRef>
            <a:fillRef idx="0">
              <a:scrgbClr r="0" g="0" b="0"/>
            </a:fillRef>
            <a:effectRef idx="0">
              <a:scrgbClr r="0" g="0" b="0"/>
            </a:effectRef>
            <a:fontRef idx="minor">
              <a:schemeClr val="dk1">
                <a:hueOff val="0"/>
                <a:satOff val="0"/>
                <a:lumOff val="0"/>
                <a:alphaOff val="0"/>
              </a:schemeClr>
            </a:fontRef>
          </p:style>
          <p:txBody>
            <a:bodyPr spcFirstLastPara="0" vert="horz" wrap="square" lIns="60960" tIns="60960" rIns="60960" bIns="60960" numCol="1" spcCol="1270" anchor="ctr" anchorCtr="0">
              <a:noAutofit/>
            </a:bodyPr>
            <a:lstStyle/>
            <a:p>
              <a:pPr lvl="0" algn="ctr" defTabSz="711200" rtl="0">
                <a:lnSpc>
                  <a:spcPct val="90000"/>
                </a:lnSpc>
                <a:spcBef>
                  <a:spcPct val="0"/>
                </a:spcBef>
                <a:spcAft>
                  <a:spcPct val="35000"/>
                </a:spcAft>
              </a:pPr>
              <a:r>
                <a:rPr lang="el-GR" sz="2000" dirty="0" smtClean="0">
                  <a:latin typeface="Calibri"/>
                </a:rPr>
                <a:t>Ειδικότερα η σύμβαση περιλαμβάνει:</a:t>
              </a:r>
              <a:endParaRPr lang="el-GR" sz="2000" kern="1200" dirty="0"/>
            </a:p>
          </p:txBody>
        </p:sp>
      </p:grpSp>
      <p:sp>
        <p:nvSpPr>
          <p:cNvPr id="23" name="13 - Στρογγυλεμένο ορθογώνιο"/>
          <p:cNvSpPr/>
          <p:nvPr/>
        </p:nvSpPr>
        <p:spPr>
          <a:xfrm>
            <a:off x="827584" y="3356992"/>
            <a:ext cx="8009408" cy="936104"/>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26" name="TextBox 25"/>
          <p:cNvSpPr txBox="1"/>
          <p:nvPr/>
        </p:nvSpPr>
        <p:spPr>
          <a:xfrm>
            <a:off x="683568" y="3429000"/>
            <a:ext cx="8028384" cy="707886"/>
          </a:xfrm>
          <a:prstGeom prst="rect">
            <a:avLst/>
          </a:prstGeom>
          <a:noFill/>
        </p:spPr>
        <p:txBody>
          <a:bodyPr wrap="square" rtlCol="0">
            <a:spAutoFit/>
          </a:bodyPr>
          <a:lstStyle/>
          <a:p>
            <a:pPr algn="ctr"/>
            <a:r>
              <a:rPr lang="el-GR" sz="2000" b="1" dirty="0">
                <a:solidFill>
                  <a:srgbClr val="FFC000"/>
                </a:solidFill>
              </a:rPr>
              <a:t>Παράρτημα IV </a:t>
            </a:r>
            <a:r>
              <a:rPr lang="el-GR" sz="2000" b="1" dirty="0" smtClean="0">
                <a:solidFill>
                  <a:schemeClr val="bg1"/>
                </a:solidFill>
              </a:rPr>
              <a:t>Σύμβαση Επιχορήγησης ERASMUS+ Προσωπικού Ιδρυμάτων Σχολικής Εκπαίδευσης για Διδασκαλία </a:t>
            </a:r>
            <a:r>
              <a:rPr lang="el-GR" sz="2000" b="1" dirty="0">
                <a:solidFill>
                  <a:schemeClr val="bg1"/>
                </a:solidFill>
              </a:rPr>
              <a:t>και Επιμόρφωση</a:t>
            </a:r>
          </a:p>
        </p:txBody>
      </p:sp>
      <p:sp>
        <p:nvSpPr>
          <p:cNvPr id="31" name="13 - Στρογγυλεμένο ορθογώνιο"/>
          <p:cNvSpPr/>
          <p:nvPr/>
        </p:nvSpPr>
        <p:spPr>
          <a:xfrm>
            <a:off x="755576" y="4509121"/>
            <a:ext cx="8081416" cy="2148046"/>
          </a:xfrm>
          <a:prstGeom prst="round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txBody>
          <a:bodyPr/>
          <a:lstStyle/>
          <a:p>
            <a:pPr algn="ctr"/>
            <a:r>
              <a:rPr lang="el-GR" b="1" dirty="0" smtClean="0"/>
              <a:t>Είναι η σύμβαση που συμπληρώνεται και υπογράφεται μεταξύ του</a:t>
            </a:r>
          </a:p>
          <a:p>
            <a:pPr algn="ctr"/>
            <a:r>
              <a:rPr lang="el-GR" b="1" dirty="0" smtClean="0"/>
              <a:t>δικαιούχου φορέα και του κάθε συμμετέχοντα για κάθε εγκεκριμένη κινητικότητα και </a:t>
            </a:r>
            <a:r>
              <a:rPr lang="el-GR" b="1" u="sng" dirty="0" smtClean="0"/>
              <a:t>οπωσδήποτε πριν την πραγματοποίησή της. </a:t>
            </a:r>
            <a:r>
              <a:rPr lang="el-GR" b="1" dirty="0" smtClean="0"/>
              <a:t>Καθορίζεται η διάρκεια και οι ακριβείς ημερομηνίες της κινητικότητας του συμμετέχοντα καθώς και το ύψος της επιχορήγησης που λαμβάνει ο συμμετέχων από το δικαιούχο φορέα</a:t>
            </a:r>
          </a:p>
          <a:p>
            <a:pPr algn="ctr"/>
            <a:endParaRPr lang="el-GR" sz="2000" dirty="0" smtClean="0">
              <a:solidFill>
                <a:schemeClr val="bg1"/>
              </a:solidFill>
            </a:endParaRPr>
          </a:p>
          <a:p>
            <a:pPr algn="ctr"/>
            <a:endParaRPr lang="el-GR" sz="2000" b="1" u="sng" dirty="0" smtClean="0"/>
          </a:p>
        </p:txBody>
      </p:sp>
      <p:pic>
        <p:nvPicPr>
          <p:cNvPr id="18" name="17 - Εικόνα" descr="3816_1356525802_simplification-des-annexes-des-societes-cotees.jpg"/>
          <p:cNvPicPr>
            <a:picLocks noChangeAspect="1"/>
          </p:cNvPicPr>
          <p:nvPr/>
        </p:nvPicPr>
        <p:blipFill>
          <a:blip r:embed="rId5" cstate="print"/>
          <a:stretch>
            <a:fillRect/>
          </a:stretch>
        </p:blipFill>
        <p:spPr>
          <a:xfrm>
            <a:off x="251520" y="2060848"/>
            <a:ext cx="2267898" cy="1256538"/>
          </a:xfrm>
          <a:prstGeom prst="rect">
            <a:avLst/>
          </a:prstGeom>
        </p:spPr>
      </p:pic>
    </p:spTree>
    <p:extLst>
      <p:ext uri="{BB962C8B-B14F-4D97-AF65-F5344CB8AC3E}">
        <p14:creationId xmlns="" xmlns:p14="http://schemas.microsoft.com/office/powerpoint/2010/main" val="3932038830"/>
      </p:ext>
    </p:extLst>
  </p:cSld>
  <p:clrMapOvr>
    <a:masterClrMapping/>
  </p:clrMapOvr>
  <p:transition spd="slow"/>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3109</TotalTime>
  <Words>1414</Words>
  <Application>Microsoft Office PowerPoint</Application>
  <PresentationFormat>Προβολή στην οθόνη (4:3)</PresentationFormat>
  <Paragraphs>182</Paragraphs>
  <Slides>32</Slides>
  <Notes>32</Notes>
  <HiddenSlides>0</HiddenSlides>
  <MMClips>0</MMClips>
  <ScaleCrop>false</ScaleCrop>
  <HeadingPairs>
    <vt:vector size="4" baseType="variant">
      <vt:variant>
        <vt:lpstr>Θέμα</vt:lpstr>
      </vt:variant>
      <vt:variant>
        <vt:i4>1</vt:i4>
      </vt:variant>
      <vt:variant>
        <vt:lpstr>Τίτλοι διαφανειών</vt:lpstr>
      </vt:variant>
      <vt:variant>
        <vt:i4>32</vt:i4>
      </vt:variant>
    </vt:vector>
  </HeadingPairs>
  <TitlesOfParts>
    <vt:vector size="33" baseType="lpstr">
      <vt:lpstr>Θέμα του Office</vt:lpstr>
      <vt:lpstr>ΚΑ1-Μαθησιακή Κινητικότητα Προσωπικού Σχολικής Εκπαίδευσης   Τεχνική Ημερίδα  Τομέας Σχολικής Εκπαίδευσης «Συμβατικές υποχρεώσεις στο πλαίσιο των σχεδίων κινητικότητας σχολικής εκπαίδευσης»  Αθήνα, 05/10/2015</vt:lpstr>
      <vt:lpstr>Σύμβαση επιχορήγησης  και ειδικοί όροι</vt:lpstr>
      <vt:lpstr>Σύμβαση επιχορήγησης  και ειδικοί όροι</vt:lpstr>
      <vt:lpstr>Σύμβαση επιχορήγησης  και ειδικοί όροι</vt:lpstr>
      <vt:lpstr>Σύμβαση επιχορήγησης  και ειδικοί όροι</vt:lpstr>
      <vt:lpstr>Σύμβαση επιχορήγησης  και ειδικοί όροι</vt:lpstr>
      <vt:lpstr>Σύμβαση επιχορήγησης  και ειδικοί όροι</vt:lpstr>
      <vt:lpstr>Παράρτημα ΙV</vt:lpstr>
      <vt:lpstr>Σύμβαση επιχορήγησης  και ειδικοί όροι</vt:lpstr>
      <vt:lpstr>Σύμβαση επιχορήγησης  και ειδικοί όροι</vt:lpstr>
      <vt:lpstr>Σύμβαση επιχορήγησης  και ειδικοί όροι</vt:lpstr>
      <vt:lpstr>Σύμβαση επιχορήγησης  και ειδικοί όροι</vt:lpstr>
      <vt:lpstr>Σύμβαση επιχορήγησης  και ειδικοί όροι</vt:lpstr>
      <vt:lpstr>Σύμβαση επιχορήγησης  και ειδικοί όροι</vt:lpstr>
      <vt:lpstr>Σύμβαση επιχορήγησης  και ειδικοί όροι</vt:lpstr>
      <vt:lpstr>Σύμβαση επιχορήγησης  και ειδικοί όροι</vt:lpstr>
      <vt:lpstr>Σύμβαση επιχορήγησης  και ειδικοί όροι</vt:lpstr>
      <vt:lpstr>Υποχρεώσεις δικαιούχου φορέα</vt:lpstr>
      <vt:lpstr>Υποχρεώσεις δικαιούχου φορέα</vt:lpstr>
      <vt:lpstr>Υποχρεώσεις δικαιούχου φορέα</vt:lpstr>
      <vt:lpstr>Υποχρεώσεις δικαιούχου φορέα</vt:lpstr>
      <vt:lpstr>Υποχρεώσεις συμμετεχόντων</vt:lpstr>
      <vt:lpstr>Τελική έκθεση</vt:lpstr>
      <vt:lpstr>Τελική έκθεση</vt:lpstr>
      <vt:lpstr>Τελική έκθεση</vt:lpstr>
      <vt:lpstr>Τελική έκθεση</vt:lpstr>
      <vt:lpstr>Τελική έκθεση</vt:lpstr>
      <vt:lpstr>Αξιολόγηση τελικής έκθεσης</vt:lpstr>
      <vt:lpstr>Αξιολόγηση τελικής έκθεσης</vt:lpstr>
      <vt:lpstr>Αξιολόγηση τελικής έκθεσης</vt:lpstr>
      <vt:lpstr> Εργαλείο Κινητικότητας  Mobility Tool+ </vt:lpstr>
      <vt:lpstr>Διαφάνεια 32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Διαφάνεια 1</dc:title>
  <dc:creator>maragos dimitris</dc:creator>
  <cp:lastModifiedBy>Κωνσταντίνα</cp:lastModifiedBy>
  <cp:revision>322</cp:revision>
  <dcterms:created xsi:type="dcterms:W3CDTF">2013-11-21T12:12:21Z</dcterms:created>
  <dcterms:modified xsi:type="dcterms:W3CDTF">2015-10-05T04:49:11Z</dcterms:modified>
</cp:coreProperties>
</file>