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theme/themeOverride12.xml" ContentType="application/vnd.openxmlformats-officedocument.themeOverr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layout5.xml" ContentType="application/vnd.openxmlformats-officedocument.drawingml.diagramLayout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diagrams/quickStyle3.xml" ContentType="application/vnd.openxmlformats-officedocument.drawingml.diagramStyle+xml"/>
  <Override PartName="/ppt/notesSlides/notesSlide19.xml" ContentType="application/vnd.openxmlformats-officedocument.presentationml.notesSlid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theme/themeOverride4.xml" ContentType="application/vnd.openxmlformats-officedocument.themeOverrid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diagrams/layout4.xml" ContentType="application/vnd.openxmlformats-officedocument.drawingml.diagramLayout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20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theme/themeOverride7.xml" ContentType="application/vnd.openxmlformats-officedocument.themeOverr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Override3.xml" ContentType="application/vnd.openxmlformats-officedocument.themeOverride+xml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58" r:id="rId2"/>
    <p:sldId id="359" r:id="rId3"/>
    <p:sldId id="371" r:id="rId4"/>
    <p:sldId id="385" r:id="rId5"/>
    <p:sldId id="387" r:id="rId6"/>
    <p:sldId id="386" r:id="rId7"/>
    <p:sldId id="388" r:id="rId8"/>
    <p:sldId id="389" r:id="rId9"/>
    <p:sldId id="401" r:id="rId10"/>
    <p:sldId id="390" r:id="rId11"/>
    <p:sldId id="376" r:id="rId12"/>
    <p:sldId id="375" r:id="rId13"/>
    <p:sldId id="392" r:id="rId14"/>
    <p:sldId id="393" r:id="rId15"/>
    <p:sldId id="395" r:id="rId16"/>
    <p:sldId id="396" r:id="rId17"/>
    <p:sldId id="397" r:id="rId18"/>
    <p:sldId id="398" r:id="rId19"/>
    <p:sldId id="399" r:id="rId20"/>
    <p:sldId id="402" r:id="rId21"/>
    <p:sldId id="403" r:id="rId22"/>
    <p:sldId id="405" r:id="rId23"/>
    <p:sldId id="404" r:id="rId24"/>
    <p:sldId id="381" r:id="rId25"/>
  </p:sldIdLst>
  <p:sldSz cx="9144000" cy="6858000" type="screen4x3"/>
  <p:notesSz cx="6807200" cy="99393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92"/>
    <a:srgbClr val="006BBC"/>
    <a:srgbClr val="0D97FF"/>
    <a:srgbClr val="0033CC"/>
    <a:srgbClr val="005EA4"/>
    <a:srgbClr val="672C94"/>
    <a:srgbClr val="002E50"/>
    <a:srgbClr val="512274"/>
    <a:srgbClr val="009999"/>
    <a:srgbClr val="008986"/>
  </p:clrMru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2888" autoAdjust="0"/>
    <p:restoredTop sz="93612" autoAdjust="0"/>
  </p:normalViewPr>
  <p:slideViewPr>
    <p:cSldViewPr>
      <p:cViewPr varScale="1">
        <p:scale>
          <a:sx n="97" d="100"/>
          <a:sy n="97" d="100"/>
        </p:scale>
        <p:origin x="-11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6CA5F8-81E3-472A-8729-606E4751354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A28DC976-8DE3-46FD-B466-1A490371C656}">
      <dgm:prSet phldrT="[Κείμενο]" custT="1"/>
      <dgm:spPr/>
      <dgm:t>
        <a:bodyPr/>
        <a:lstStyle/>
        <a:p>
          <a:r>
            <a:rPr lang="el-GR" sz="1200" b="1" dirty="0" smtClean="0"/>
            <a:t>Παράρτημα Ι : Περιγραφή του Σχεδίου </a:t>
          </a:r>
          <a:endParaRPr lang="el-GR" sz="1200" b="1" dirty="0"/>
        </a:p>
      </dgm:t>
    </dgm:pt>
    <dgm:pt modelId="{9E48362D-D97F-4AE9-B254-53B47B9E38A6}" type="parTrans" cxnId="{A82A07C6-CD5C-4920-8A45-72E8FA8FAED5}">
      <dgm:prSet/>
      <dgm:spPr/>
      <dgm:t>
        <a:bodyPr/>
        <a:lstStyle/>
        <a:p>
          <a:endParaRPr lang="el-GR" sz="1200" b="1"/>
        </a:p>
      </dgm:t>
    </dgm:pt>
    <dgm:pt modelId="{8DF0541F-8A66-4B56-8005-5BC1D17D211C}" type="sibTrans" cxnId="{A82A07C6-CD5C-4920-8A45-72E8FA8FAED5}">
      <dgm:prSet/>
      <dgm:spPr/>
      <dgm:t>
        <a:bodyPr/>
        <a:lstStyle/>
        <a:p>
          <a:endParaRPr lang="el-GR" sz="1200" b="1"/>
        </a:p>
      </dgm:t>
    </dgm:pt>
    <dgm:pt modelId="{E5F873E6-6B0E-4FB5-8D71-63F27C046957}">
      <dgm:prSet phldrT="[Κείμενο]" custT="1"/>
      <dgm:spPr/>
      <dgm:t>
        <a:bodyPr/>
        <a:lstStyle/>
        <a:p>
          <a:r>
            <a:rPr lang="el-GR" sz="1200" b="1" dirty="0" smtClean="0"/>
            <a:t>Παράρτημα ΙΙ : Εγκεκριμένος Προϋπολογισμός</a:t>
          </a:r>
          <a:endParaRPr lang="el-GR" sz="1200" b="1" dirty="0"/>
        </a:p>
      </dgm:t>
    </dgm:pt>
    <dgm:pt modelId="{777807C4-F914-47FA-8047-459E875A5551}" type="parTrans" cxnId="{7371BCC3-BFE2-428D-8BE2-B8243B1308CA}">
      <dgm:prSet/>
      <dgm:spPr/>
      <dgm:t>
        <a:bodyPr/>
        <a:lstStyle/>
        <a:p>
          <a:endParaRPr lang="el-GR" sz="1200" b="1"/>
        </a:p>
      </dgm:t>
    </dgm:pt>
    <dgm:pt modelId="{72E5B8EC-46C1-4305-843D-7D7E449E3F68}" type="sibTrans" cxnId="{7371BCC3-BFE2-428D-8BE2-B8243B1308CA}">
      <dgm:prSet/>
      <dgm:spPr/>
      <dgm:t>
        <a:bodyPr/>
        <a:lstStyle/>
        <a:p>
          <a:endParaRPr lang="el-GR" sz="1200" b="1"/>
        </a:p>
      </dgm:t>
    </dgm:pt>
    <dgm:pt modelId="{9917BBD7-417C-4502-991E-593C0BC3F74A}">
      <dgm:prSet phldrT="[Κείμενο]" custT="1"/>
      <dgm:spPr/>
      <dgm:t>
        <a:bodyPr/>
        <a:lstStyle/>
        <a:p>
          <a:r>
            <a:rPr lang="el-GR" sz="1200" b="1" dirty="0" smtClean="0"/>
            <a:t>Παράρτημα ΙΙΙ: Χρηματοοικονομικοί και Συμβατικοί Κανόνες</a:t>
          </a:r>
          <a:endParaRPr lang="el-GR" sz="1200" b="1" dirty="0"/>
        </a:p>
      </dgm:t>
    </dgm:pt>
    <dgm:pt modelId="{33A95D9F-85EB-4441-A36D-60B26E24B67F}" type="parTrans" cxnId="{42B02977-D575-45ED-8C36-5CD3F5DCFC03}">
      <dgm:prSet/>
      <dgm:spPr/>
      <dgm:t>
        <a:bodyPr/>
        <a:lstStyle/>
        <a:p>
          <a:endParaRPr lang="el-GR" sz="1200" b="1"/>
        </a:p>
      </dgm:t>
    </dgm:pt>
    <dgm:pt modelId="{742E3562-0F02-4738-845B-2704569ABD4C}" type="sibTrans" cxnId="{42B02977-D575-45ED-8C36-5CD3F5DCFC03}">
      <dgm:prSet/>
      <dgm:spPr/>
      <dgm:t>
        <a:bodyPr/>
        <a:lstStyle/>
        <a:p>
          <a:endParaRPr lang="el-GR" sz="1200" b="1"/>
        </a:p>
      </dgm:t>
    </dgm:pt>
    <dgm:pt modelId="{D4B372A4-AA0A-4894-94C2-AC53E25D2A91}">
      <dgm:prSet custT="1"/>
      <dgm:spPr/>
      <dgm:t>
        <a:bodyPr/>
        <a:lstStyle/>
        <a:p>
          <a:r>
            <a:rPr lang="el-GR" sz="1200" b="1" dirty="0" smtClean="0"/>
            <a:t>Παράρτημα IV: Σύμβαση Επιχορήγησης Erasmus+ Προσωπικού για Διδασκαλία και Επιμόρφωση</a:t>
          </a:r>
          <a:endParaRPr lang="el-GR" sz="1200" b="1" dirty="0"/>
        </a:p>
      </dgm:t>
    </dgm:pt>
    <dgm:pt modelId="{666D8D81-453E-4E62-9064-E8D51B209841}" type="parTrans" cxnId="{BBEA594A-B994-4256-BA00-ACC90D8D9258}">
      <dgm:prSet/>
      <dgm:spPr/>
      <dgm:t>
        <a:bodyPr/>
        <a:lstStyle/>
        <a:p>
          <a:endParaRPr lang="el-GR" sz="1200" b="1"/>
        </a:p>
      </dgm:t>
    </dgm:pt>
    <dgm:pt modelId="{7FFDFEC6-E52F-4C02-BD9F-3750F2596916}" type="sibTrans" cxnId="{BBEA594A-B994-4256-BA00-ACC90D8D9258}">
      <dgm:prSet/>
      <dgm:spPr/>
      <dgm:t>
        <a:bodyPr/>
        <a:lstStyle/>
        <a:p>
          <a:endParaRPr lang="el-GR" sz="1200" b="1"/>
        </a:p>
      </dgm:t>
    </dgm:pt>
    <dgm:pt modelId="{0CAA20A1-F51A-4F73-BB4E-664508450F22}">
      <dgm:prSet phldrT="[Κείμενο]" custT="1"/>
      <dgm:spPr/>
      <dgm:t>
        <a:bodyPr/>
        <a:lstStyle/>
        <a:p>
          <a:r>
            <a:rPr lang="el-GR" sz="1200" b="1" dirty="0" smtClean="0"/>
            <a:t>Μέρος Ι: Ειδικοί Όροι</a:t>
          </a:r>
          <a:endParaRPr lang="el-GR" sz="1200" b="1" dirty="0"/>
        </a:p>
      </dgm:t>
    </dgm:pt>
    <dgm:pt modelId="{72B3DF55-6B48-4DA2-9085-6C8EECD13430}" type="parTrans" cxnId="{C7E399F2-2A18-4F9F-82E4-7B9007904611}">
      <dgm:prSet/>
      <dgm:spPr/>
    </dgm:pt>
    <dgm:pt modelId="{D1CD056E-96D0-469F-BB9C-C9E6D1DAE338}" type="sibTrans" cxnId="{C7E399F2-2A18-4F9F-82E4-7B9007904611}">
      <dgm:prSet/>
      <dgm:spPr/>
    </dgm:pt>
    <dgm:pt modelId="{D2F1A99B-84DF-4E44-B123-71E54BFF9B0F}">
      <dgm:prSet phldrT="[Κείμενο]" custT="1"/>
      <dgm:spPr/>
      <dgm:t>
        <a:bodyPr/>
        <a:lstStyle/>
        <a:p>
          <a:r>
            <a:rPr lang="el-GR" sz="1200" b="1" dirty="0" smtClean="0"/>
            <a:t>Μέρος ΙΙ: Γενικοί Όροι</a:t>
          </a:r>
          <a:endParaRPr lang="el-GR" sz="1200" b="1" dirty="0"/>
        </a:p>
      </dgm:t>
    </dgm:pt>
    <dgm:pt modelId="{E24AEDF5-0705-4ABD-98BC-F4189C497253}" type="parTrans" cxnId="{ECA5DC0B-10E5-4FE2-866A-A24AFFA49E83}">
      <dgm:prSet/>
      <dgm:spPr/>
    </dgm:pt>
    <dgm:pt modelId="{F73411B9-526B-41AD-AC34-2E3967CF87CB}" type="sibTrans" cxnId="{ECA5DC0B-10E5-4FE2-866A-A24AFFA49E83}">
      <dgm:prSet/>
      <dgm:spPr/>
    </dgm:pt>
    <dgm:pt modelId="{6822A479-E42F-4937-A522-8DB530C0271C}" type="pres">
      <dgm:prSet presAssocID="{806CA5F8-81E3-472A-8729-606E47513548}" presName="linear" presStyleCnt="0">
        <dgm:presLayoutVars>
          <dgm:dir/>
          <dgm:animLvl val="lvl"/>
          <dgm:resizeHandles val="exact"/>
        </dgm:presLayoutVars>
      </dgm:prSet>
      <dgm:spPr/>
    </dgm:pt>
    <dgm:pt modelId="{79BF93B9-EE97-4724-BE17-8E9F3C351901}" type="pres">
      <dgm:prSet presAssocID="{0CAA20A1-F51A-4F73-BB4E-664508450F22}" presName="parentLin" presStyleCnt="0"/>
      <dgm:spPr/>
    </dgm:pt>
    <dgm:pt modelId="{EFDF7291-D706-4404-A2F5-DE381B862A9C}" type="pres">
      <dgm:prSet presAssocID="{0CAA20A1-F51A-4F73-BB4E-664508450F22}" presName="parentLeftMargin" presStyleLbl="node1" presStyleIdx="0" presStyleCnt="6"/>
      <dgm:spPr/>
    </dgm:pt>
    <dgm:pt modelId="{464A22B0-ED24-4FC5-B7ED-4BA8E56FB7CD}" type="pres">
      <dgm:prSet presAssocID="{0CAA20A1-F51A-4F73-BB4E-664508450F22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1563797-3FE7-4D91-97A2-2F26EF30A4B2}" type="pres">
      <dgm:prSet presAssocID="{0CAA20A1-F51A-4F73-BB4E-664508450F22}" presName="negativeSpace" presStyleCnt="0"/>
      <dgm:spPr/>
    </dgm:pt>
    <dgm:pt modelId="{56C16070-3330-4435-BFFB-82C8E3C286F9}" type="pres">
      <dgm:prSet presAssocID="{0CAA20A1-F51A-4F73-BB4E-664508450F22}" presName="childText" presStyleLbl="conFgAcc1" presStyleIdx="0" presStyleCnt="6">
        <dgm:presLayoutVars>
          <dgm:bulletEnabled val="1"/>
        </dgm:presLayoutVars>
      </dgm:prSet>
      <dgm:spPr/>
    </dgm:pt>
    <dgm:pt modelId="{8B87A6B1-1281-4C15-872C-B9F49AF54CAA}" type="pres">
      <dgm:prSet presAssocID="{D1CD056E-96D0-469F-BB9C-C9E6D1DAE338}" presName="spaceBetweenRectangles" presStyleCnt="0"/>
      <dgm:spPr/>
    </dgm:pt>
    <dgm:pt modelId="{FCBEFC52-BB63-4F98-A20B-3424DBE313F9}" type="pres">
      <dgm:prSet presAssocID="{D2F1A99B-84DF-4E44-B123-71E54BFF9B0F}" presName="parentLin" presStyleCnt="0"/>
      <dgm:spPr/>
    </dgm:pt>
    <dgm:pt modelId="{9FB2E7EA-F5EC-4915-9E65-589C48A5D110}" type="pres">
      <dgm:prSet presAssocID="{D2F1A99B-84DF-4E44-B123-71E54BFF9B0F}" presName="parentLeftMargin" presStyleLbl="node1" presStyleIdx="0" presStyleCnt="6"/>
      <dgm:spPr/>
    </dgm:pt>
    <dgm:pt modelId="{53A19498-0B35-4ED9-9F3F-926EACB57331}" type="pres">
      <dgm:prSet presAssocID="{D2F1A99B-84DF-4E44-B123-71E54BFF9B0F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7945A9C-95CF-4E4E-A90C-BADEF474EB6A}" type="pres">
      <dgm:prSet presAssocID="{D2F1A99B-84DF-4E44-B123-71E54BFF9B0F}" presName="negativeSpace" presStyleCnt="0"/>
      <dgm:spPr/>
    </dgm:pt>
    <dgm:pt modelId="{1927EADD-ECB8-4344-9AB6-A6492AD56FED}" type="pres">
      <dgm:prSet presAssocID="{D2F1A99B-84DF-4E44-B123-71E54BFF9B0F}" presName="childText" presStyleLbl="conFgAcc1" presStyleIdx="1" presStyleCnt="6">
        <dgm:presLayoutVars>
          <dgm:bulletEnabled val="1"/>
        </dgm:presLayoutVars>
      </dgm:prSet>
      <dgm:spPr/>
    </dgm:pt>
    <dgm:pt modelId="{2C3B4461-3513-4950-8D9B-D2C34783BAC4}" type="pres">
      <dgm:prSet presAssocID="{F73411B9-526B-41AD-AC34-2E3967CF87CB}" presName="spaceBetweenRectangles" presStyleCnt="0"/>
      <dgm:spPr/>
    </dgm:pt>
    <dgm:pt modelId="{1E92ADA5-1B59-48F0-B312-97B60942189A}" type="pres">
      <dgm:prSet presAssocID="{A28DC976-8DE3-46FD-B466-1A490371C656}" presName="parentLin" presStyleCnt="0"/>
      <dgm:spPr/>
    </dgm:pt>
    <dgm:pt modelId="{9B25860D-2D4B-47E7-8450-F41284DD4E75}" type="pres">
      <dgm:prSet presAssocID="{A28DC976-8DE3-46FD-B466-1A490371C656}" presName="parentLeftMargin" presStyleLbl="node1" presStyleIdx="1" presStyleCnt="6"/>
      <dgm:spPr/>
    </dgm:pt>
    <dgm:pt modelId="{D14C1A10-A287-437E-A6C5-9AA72F220299}" type="pres">
      <dgm:prSet presAssocID="{A28DC976-8DE3-46FD-B466-1A490371C656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9C5AAE6-9640-4FDE-B07F-67B78D5D6D37}" type="pres">
      <dgm:prSet presAssocID="{A28DC976-8DE3-46FD-B466-1A490371C656}" presName="negativeSpace" presStyleCnt="0"/>
      <dgm:spPr/>
    </dgm:pt>
    <dgm:pt modelId="{0CDB341A-8A39-4BF1-8F59-0A2BABF60391}" type="pres">
      <dgm:prSet presAssocID="{A28DC976-8DE3-46FD-B466-1A490371C656}" presName="childText" presStyleLbl="conFgAcc1" presStyleIdx="2" presStyleCnt="6">
        <dgm:presLayoutVars>
          <dgm:bulletEnabled val="1"/>
        </dgm:presLayoutVars>
      </dgm:prSet>
      <dgm:spPr/>
    </dgm:pt>
    <dgm:pt modelId="{BEAD48A6-FC2C-4148-B52A-CEBE717154CE}" type="pres">
      <dgm:prSet presAssocID="{8DF0541F-8A66-4B56-8005-5BC1D17D211C}" presName="spaceBetweenRectangles" presStyleCnt="0"/>
      <dgm:spPr/>
    </dgm:pt>
    <dgm:pt modelId="{037E0C9F-2806-4FE0-8CA2-AA61416EB4D4}" type="pres">
      <dgm:prSet presAssocID="{E5F873E6-6B0E-4FB5-8D71-63F27C046957}" presName="parentLin" presStyleCnt="0"/>
      <dgm:spPr/>
    </dgm:pt>
    <dgm:pt modelId="{A24C3283-2D55-46A4-9EC9-C049382ADF2B}" type="pres">
      <dgm:prSet presAssocID="{E5F873E6-6B0E-4FB5-8D71-63F27C046957}" presName="parentLeftMargin" presStyleLbl="node1" presStyleIdx="2" presStyleCnt="6"/>
      <dgm:spPr/>
    </dgm:pt>
    <dgm:pt modelId="{73C390AA-6DBE-43FC-B135-8308D15D882B}" type="pres">
      <dgm:prSet presAssocID="{E5F873E6-6B0E-4FB5-8D71-63F27C046957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47110E7-A5B4-46B3-9D6D-A015DD616D11}" type="pres">
      <dgm:prSet presAssocID="{E5F873E6-6B0E-4FB5-8D71-63F27C046957}" presName="negativeSpace" presStyleCnt="0"/>
      <dgm:spPr/>
    </dgm:pt>
    <dgm:pt modelId="{169FE8E9-7F05-47DB-809B-6775F2C17A89}" type="pres">
      <dgm:prSet presAssocID="{E5F873E6-6B0E-4FB5-8D71-63F27C046957}" presName="childText" presStyleLbl="conFgAcc1" presStyleIdx="3" presStyleCnt="6" custLinFactNeighborY="-85594">
        <dgm:presLayoutVars>
          <dgm:bulletEnabled val="1"/>
        </dgm:presLayoutVars>
      </dgm:prSet>
      <dgm:spPr/>
    </dgm:pt>
    <dgm:pt modelId="{A50EDE54-AB51-4559-B0A5-A6DE78199D22}" type="pres">
      <dgm:prSet presAssocID="{72E5B8EC-46C1-4305-843D-7D7E449E3F68}" presName="spaceBetweenRectangles" presStyleCnt="0"/>
      <dgm:spPr/>
    </dgm:pt>
    <dgm:pt modelId="{5DBAF4C0-D89F-4370-A614-D4ED8D33F559}" type="pres">
      <dgm:prSet presAssocID="{9917BBD7-417C-4502-991E-593C0BC3F74A}" presName="parentLin" presStyleCnt="0"/>
      <dgm:spPr/>
    </dgm:pt>
    <dgm:pt modelId="{AB730705-729F-428D-BFB5-C2C0AD0B2BDA}" type="pres">
      <dgm:prSet presAssocID="{9917BBD7-417C-4502-991E-593C0BC3F74A}" presName="parentLeftMargin" presStyleLbl="node1" presStyleIdx="3" presStyleCnt="6"/>
      <dgm:spPr/>
    </dgm:pt>
    <dgm:pt modelId="{9B4A1A93-E181-44A2-8254-28BBF99F3F70}" type="pres">
      <dgm:prSet presAssocID="{9917BBD7-417C-4502-991E-593C0BC3F74A}" presName="parentText" presStyleLbl="node1" presStyleIdx="4" presStyleCnt="6" custScaleX="10974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82F2250-A6F7-4C8E-B0C1-196C48C25548}" type="pres">
      <dgm:prSet presAssocID="{9917BBD7-417C-4502-991E-593C0BC3F74A}" presName="negativeSpace" presStyleCnt="0"/>
      <dgm:spPr/>
    </dgm:pt>
    <dgm:pt modelId="{A206137C-FF19-48F8-B1D0-9AD813A9394D}" type="pres">
      <dgm:prSet presAssocID="{9917BBD7-417C-4502-991E-593C0BC3F74A}" presName="childText" presStyleLbl="conFgAcc1" presStyleIdx="4" presStyleCnt="6" custLinFactNeighborY="-83732">
        <dgm:presLayoutVars>
          <dgm:bulletEnabled val="1"/>
        </dgm:presLayoutVars>
      </dgm:prSet>
      <dgm:spPr/>
    </dgm:pt>
    <dgm:pt modelId="{E4F0AFEC-BAB1-44D0-B8BA-6AF36C3EAFA8}" type="pres">
      <dgm:prSet presAssocID="{742E3562-0F02-4738-845B-2704569ABD4C}" presName="spaceBetweenRectangles" presStyleCnt="0"/>
      <dgm:spPr/>
    </dgm:pt>
    <dgm:pt modelId="{FB4E6942-47C7-4968-881B-62263FD48F04}" type="pres">
      <dgm:prSet presAssocID="{D4B372A4-AA0A-4894-94C2-AC53E25D2A91}" presName="parentLin" presStyleCnt="0"/>
      <dgm:spPr/>
    </dgm:pt>
    <dgm:pt modelId="{053AB4ED-6A25-4265-A798-C2AB627C9E13}" type="pres">
      <dgm:prSet presAssocID="{D4B372A4-AA0A-4894-94C2-AC53E25D2A91}" presName="parentLeftMargin" presStyleLbl="node1" presStyleIdx="4" presStyleCnt="6"/>
      <dgm:spPr/>
    </dgm:pt>
    <dgm:pt modelId="{54900BC8-BB5A-428F-9CB3-96B466007014}" type="pres">
      <dgm:prSet presAssocID="{D4B372A4-AA0A-4894-94C2-AC53E25D2A91}" presName="parentText" presStyleLbl="node1" presStyleIdx="5" presStyleCnt="6" custScaleX="13571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88BA6E6-C989-450D-AE38-72F87CFB8B7B}" type="pres">
      <dgm:prSet presAssocID="{D4B372A4-AA0A-4894-94C2-AC53E25D2A91}" presName="negativeSpace" presStyleCnt="0"/>
      <dgm:spPr/>
    </dgm:pt>
    <dgm:pt modelId="{72F46CD0-2EB0-4C51-AE75-3E0A44FC8A8B}" type="pres">
      <dgm:prSet presAssocID="{D4B372A4-AA0A-4894-94C2-AC53E25D2A91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6BF41459-365F-49A6-983B-B5052C638D30}" type="presOf" srcId="{A28DC976-8DE3-46FD-B466-1A490371C656}" destId="{9B25860D-2D4B-47E7-8450-F41284DD4E75}" srcOrd="0" destOrd="0" presId="urn:microsoft.com/office/officeart/2005/8/layout/list1"/>
    <dgm:cxn modelId="{5653C609-C754-4750-99A9-40CCD7CBB4A1}" type="presOf" srcId="{9917BBD7-417C-4502-991E-593C0BC3F74A}" destId="{AB730705-729F-428D-BFB5-C2C0AD0B2BDA}" srcOrd="0" destOrd="0" presId="urn:microsoft.com/office/officeart/2005/8/layout/list1"/>
    <dgm:cxn modelId="{C7E399F2-2A18-4F9F-82E4-7B9007904611}" srcId="{806CA5F8-81E3-472A-8729-606E47513548}" destId="{0CAA20A1-F51A-4F73-BB4E-664508450F22}" srcOrd="0" destOrd="0" parTransId="{72B3DF55-6B48-4DA2-9085-6C8EECD13430}" sibTransId="{D1CD056E-96D0-469F-BB9C-C9E6D1DAE338}"/>
    <dgm:cxn modelId="{A82A07C6-CD5C-4920-8A45-72E8FA8FAED5}" srcId="{806CA5F8-81E3-472A-8729-606E47513548}" destId="{A28DC976-8DE3-46FD-B466-1A490371C656}" srcOrd="2" destOrd="0" parTransId="{9E48362D-D97F-4AE9-B254-53B47B9E38A6}" sibTransId="{8DF0541F-8A66-4B56-8005-5BC1D17D211C}"/>
    <dgm:cxn modelId="{36927DAD-7E24-42D6-9FBD-CEBD5F1384F5}" type="presOf" srcId="{E5F873E6-6B0E-4FB5-8D71-63F27C046957}" destId="{73C390AA-6DBE-43FC-B135-8308D15D882B}" srcOrd="1" destOrd="0" presId="urn:microsoft.com/office/officeart/2005/8/layout/list1"/>
    <dgm:cxn modelId="{B3040D59-068D-4675-A273-4CC890D09AA1}" type="presOf" srcId="{A28DC976-8DE3-46FD-B466-1A490371C656}" destId="{D14C1A10-A287-437E-A6C5-9AA72F220299}" srcOrd="1" destOrd="0" presId="urn:microsoft.com/office/officeart/2005/8/layout/list1"/>
    <dgm:cxn modelId="{B7CC876E-BC7D-4743-BA5A-DA9CEAEF2BB1}" type="presOf" srcId="{806CA5F8-81E3-472A-8729-606E47513548}" destId="{6822A479-E42F-4937-A522-8DB530C0271C}" srcOrd="0" destOrd="0" presId="urn:microsoft.com/office/officeart/2005/8/layout/list1"/>
    <dgm:cxn modelId="{42B02977-D575-45ED-8C36-5CD3F5DCFC03}" srcId="{806CA5F8-81E3-472A-8729-606E47513548}" destId="{9917BBD7-417C-4502-991E-593C0BC3F74A}" srcOrd="4" destOrd="0" parTransId="{33A95D9F-85EB-4441-A36D-60B26E24B67F}" sibTransId="{742E3562-0F02-4738-845B-2704569ABD4C}"/>
    <dgm:cxn modelId="{7371BCC3-BFE2-428D-8BE2-B8243B1308CA}" srcId="{806CA5F8-81E3-472A-8729-606E47513548}" destId="{E5F873E6-6B0E-4FB5-8D71-63F27C046957}" srcOrd="3" destOrd="0" parTransId="{777807C4-F914-47FA-8047-459E875A5551}" sibTransId="{72E5B8EC-46C1-4305-843D-7D7E449E3F68}"/>
    <dgm:cxn modelId="{67153488-E7B3-439C-9359-434620FB2BE9}" type="presOf" srcId="{0CAA20A1-F51A-4F73-BB4E-664508450F22}" destId="{464A22B0-ED24-4FC5-B7ED-4BA8E56FB7CD}" srcOrd="1" destOrd="0" presId="urn:microsoft.com/office/officeart/2005/8/layout/list1"/>
    <dgm:cxn modelId="{ECA5DC0B-10E5-4FE2-866A-A24AFFA49E83}" srcId="{806CA5F8-81E3-472A-8729-606E47513548}" destId="{D2F1A99B-84DF-4E44-B123-71E54BFF9B0F}" srcOrd="1" destOrd="0" parTransId="{E24AEDF5-0705-4ABD-98BC-F4189C497253}" sibTransId="{F73411B9-526B-41AD-AC34-2E3967CF87CB}"/>
    <dgm:cxn modelId="{A882534F-632D-421C-A545-826021CC86E3}" type="presOf" srcId="{D4B372A4-AA0A-4894-94C2-AC53E25D2A91}" destId="{053AB4ED-6A25-4265-A798-C2AB627C9E13}" srcOrd="0" destOrd="0" presId="urn:microsoft.com/office/officeart/2005/8/layout/list1"/>
    <dgm:cxn modelId="{CBACD569-5CAE-4463-8916-5E8533319EF1}" type="presOf" srcId="{E5F873E6-6B0E-4FB5-8D71-63F27C046957}" destId="{A24C3283-2D55-46A4-9EC9-C049382ADF2B}" srcOrd="0" destOrd="0" presId="urn:microsoft.com/office/officeart/2005/8/layout/list1"/>
    <dgm:cxn modelId="{5935E77D-43E3-4D4D-8B05-5A64E9611AD6}" type="presOf" srcId="{D2F1A99B-84DF-4E44-B123-71E54BFF9B0F}" destId="{53A19498-0B35-4ED9-9F3F-926EACB57331}" srcOrd="1" destOrd="0" presId="urn:microsoft.com/office/officeart/2005/8/layout/list1"/>
    <dgm:cxn modelId="{C71DD2DD-0A6E-4761-99FB-6C418315D26A}" type="presOf" srcId="{0CAA20A1-F51A-4F73-BB4E-664508450F22}" destId="{EFDF7291-D706-4404-A2F5-DE381B862A9C}" srcOrd="0" destOrd="0" presId="urn:microsoft.com/office/officeart/2005/8/layout/list1"/>
    <dgm:cxn modelId="{FA744A34-53E4-443B-86FE-79E894A0BAE8}" type="presOf" srcId="{D2F1A99B-84DF-4E44-B123-71E54BFF9B0F}" destId="{9FB2E7EA-F5EC-4915-9E65-589C48A5D110}" srcOrd="0" destOrd="0" presId="urn:microsoft.com/office/officeart/2005/8/layout/list1"/>
    <dgm:cxn modelId="{BBEA594A-B994-4256-BA00-ACC90D8D9258}" srcId="{806CA5F8-81E3-472A-8729-606E47513548}" destId="{D4B372A4-AA0A-4894-94C2-AC53E25D2A91}" srcOrd="5" destOrd="0" parTransId="{666D8D81-453E-4E62-9064-E8D51B209841}" sibTransId="{7FFDFEC6-E52F-4C02-BD9F-3750F2596916}"/>
    <dgm:cxn modelId="{F508030D-8A74-4E7C-A2F8-D19C48145818}" type="presOf" srcId="{D4B372A4-AA0A-4894-94C2-AC53E25D2A91}" destId="{54900BC8-BB5A-428F-9CB3-96B466007014}" srcOrd="1" destOrd="0" presId="urn:microsoft.com/office/officeart/2005/8/layout/list1"/>
    <dgm:cxn modelId="{174A4B79-7A08-4EB2-9FE2-9DF5A44F03BA}" type="presOf" srcId="{9917BBD7-417C-4502-991E-593C0BC3F74A}" destId="{9B4A1A93-E181-44A2-8254-28BBF99F3F70}" srcOrd="1" destOrd="0" presId="urn:microsoft.com/office/officeart/2005/8/layout/list1"/>
    <dgm:cxn modelId="{6BF0F1A3-FD49-460F-ADD5-8D1972DE25B5}" type="presParOf" srcId="{6822A479-E42F-4937-A522-8DB530C0271C}" destId="{79BF93B9-EE97-4724-BE17-8E9F3C351901}" srcOrd="0" destOrd="0" presId="urn:microsoft.com/office/officeart/2005/8/layout/list1"/>
    <dgm:cxn modelId="{22113F40-C790-47B3-A0E2-70B8C99D421F}" type="presParOf" srcId="{79BF93B9-EE97-4724-BE17-8E9F3C351901}" destId="{EFDF7291-D706-4404-A2F5-DE381B862A9C}" srcOrd="0" destOrd="0" presId="urn:microsoft.com/office/officeart/2005/8/layout/list1"/>
    <dgm:cxn modelId="{322D9F24-41CF-4B6F-85B3-97B0A5F2481D}" type="presParOf" srcId="{79BF93B9-EE97-4724-BE17-8E9F3C351901}" destId="{464A22B0-ED24-4FC5-B7ED-4BA8E56FB7CD}" srcOrd="1" destOrd="0" presId="urn:microsoft.com/office/officeart/2005/8/layout/list1"/>
    <dgm:cxn modelId="{2591CE8A-A7EF-477B-8A24-EDF7C052387C}" type="presParOf" srcId="{6822A479-E42F-4937-A522-8DB530C0271C}" destId="{21563797-3FE7-4D91-97A2-2F26EF30A4B2}" srcOrd="1" destOrd="0" presId="urn:microsoft.com/office/officeart/2005/8/layout/list1"/>
    <dgm:cxn modelId="{68F98135-5041-46CF-8C8F-39956F19AA66}" type="presParOf" srcId="{6822A479-E42F-4937-A522-8DB530C0271C}" destId="{56C16070-3330-4435-BFFB-82C8E3C286F9}" srcOrd="2" destOrd="0" presId="urn:microsoft.com/office/officeart/2005/8/layout/list1"/>
    <dgm:cxn modelId="{AF6CBE5B-FE55-4670-814D-0597C2C1A59A}" type="presParOf" srcId="{6822A479-E42F-4937-A522-8DB530C0271C}" destId="{8B87A6B1-1281-4C15-872C-B9F49AF54CAA}" srcOrd="3" destOrd="0" presId="urn:microsoft.com/office/officeart/2005/8/layout/list1"/>
    <dgm:cxn modelId="{C978C579-F433-4F87-A99B-B7E1A9DE9534}" type="presParOf" srcId="{6822A479-E42F-4937-A522-8DB530C0271C}" destId="{FCBEFC52-BB63-4F98-A20B-3424DBE313F9}" srcOrd="4" destOrd="0" presId="urn:microsoft.com/office/officeart/2005/8/layout/list1"/>
    <dgm:cxn modelId="{167756A7-1E92-4D28-B87E-2DB3E41784D6}" type="presParOf" srcId="{FCBEFC52-BB63-4F98-A20B-3424DBE313F9}" destId="{9FB2E7EA-F5EC-4915-9E65-589C48A5D110}" srcOrd="0" destOrd="0" presId="urn:microsoft.com/office/officeart/2005/8/layout/list1"/>
    <dgm:cxn modelId="{AC9B77A3-B200-4EC2-9BD8-4AC7E4D3A55B}" type="presParOf" srcId="{FCBEFC52-BB63-4F98-A20B-3424DBE313F9}" destId="{53A19498-0B35-4ED9-9F3F-926EACB57331}" srcOrd="1" destOrd="0" presId="urn:microsoft.com/office/officeart/2005/8/layout/list1"/>
    <dgm:cxn modelId="{210BBA0E-AEBD-4BD4-97D9-E81652FE99EA}" type="presParOf" srcId="{6822A479-E42F-4937-A522-8DB530C0271C}" destId="{D7945A9C-95CF-4E4E-A90C-BADEF474EB6A}" srcOrd="5" destOrd="0" presId="urn:microsoft.com/office/officeart/2005/8/layout/list1"/>
    <dgm:cxn modelId="{40CE5005-1D34-4686-8684-E1618015CD3C}" type="presParOf" srcId="{6822A479-E42F-4937-A522-8DB530C0271C}" destId="{1927EADD-ECB8-4344-9AB6-A6492AD56FED}" srcOrd="6" destOrd="0" presId="urn:microsoft.com/office/officeart/2005/8/layout/list1"/>
    <dgm:cxn modelId="{BF82637D-452F-4B04-8999-729AB8FA8A6A}" type="presParOf" srcId="{6822A479-E42F-4937-A522-8DB530C0271C}" destId="{2C3B4461-3513-4950-8D9B-D2C34783BAC4}" srcOrd="7" destOrd="0" presId="urn:microsoft.com/office/officeart/2005/8/layout/list1"/>
    <dgm:cxn modelId="{6A73D5A6-6411-46B7-AE63-EF0C16C3A007}" type="presParOf" srcId="{6822A479-E42F-4937-A522-8DB530C0271C}" destId="{1E92ADA5-1B59-48F0-B312-97B60942189A}" srcOrd="8" destOrd="0" presId="urn:microsoft.com/office/officeart/2005/8/layout/list1"/>
    <dgm:cxn modelId="{D0BF55B9-CDD8-43FC-A630-5E6D552F7100}" type="presParOf" srcId="{1E92ADA5-1B59-48F0-B312-97B60942189A}" destId="{9B25860D-2D4B-47E7-8450-F41284DD4E75}" srcOrd="0" destOrd="0" presId="urn:microsoft.com/office/officeart/2005/8/layout/list1"/>
    <dgm:cxn modelId="{CC777D4E-8C79-4250-AE07-03D7ED53D9CC}" type="presParOf" srcId="{1E92ADA5-1B59-48F0-B312-97B60942189A}" destId="{D14C1A10-A287-437E-A6C5-9AA72F220299}" srcOrd="1" destOrd="0" presId="urn:microsoft.com/office/officeart/2005/8/layout/list1"/>
    <dgm:cxn modelId="{CE1AD04A-0F80-4ECA-8215-886249328A9E}" type="presParOf" srcId="{6822A479-E42F-4937-A522-8DB530C0271C}" destId="{69C5AAE6-9640-4FDE-B07F-67B78D5D6D37}" srcOrd="9" destOrd="0" presId="urn:microsoft.com/office/officeart/2005/8/layout/list1"/>
    <dgm:cxn modelId="{CB82CE20-73F6-4C71-8791-641C6C3B1E20}" type="presParOf" srcId="{6822A479-E42F-4937-A522-8DB530C0271C}" destId="{0CDB341A-8A39-4BF1-8F59-0A2BABF60391}" srcOrd="10" destOrd="0" presId="urn:microsoft.com/office/officeart/2005/8/layout/list1"/>
    <dgm:cxn modelId="{90AB92FF-1579-4B96-857A-95A43E9B09B3}" type="presParOf" srcId="{6822A479-E42F-4937-A522-8DB530C0271C}" destId="{BEAD48A6-FC2C-4148-B52A-CEBE717154CE}" srcOrd="11" destOrd="0" presId="urn:microsoft.com/office/officeart/2005/8/layout/list1"/>
    <dgm:cxn modelId="{DCEDD1C4-64C1-4FA7-9622-D9156AD1B570}" type="presParOf" srcId="{6822A479-E42F-4937-A522-8DB530C0271C}" destId="{037E0C9F-2806-4FE0-8CA2-AA61416EB4D4}" srcOrd="12" destOrd="0" presId="urn:microsoft.com/office/officeart/2005/8/layout/list1"/>
    <dgm:cxn modelId="{811EC416-0929-46AC-A03D-CC426EB81216}" type="presParOf" srcId="{037E0C9F-2806-4FE0-8CA2-AA61416EB4D4}" destId="{A24C3283-2D55-46A4-9EC9-C049382ADF2B}" srcOrd="0" destOrd="0" presId="urn:microsoft.com/office/officeart/2005/8/layout/list1"/>
    <dgm:cxn modelId="{1A963448-9B52-4C0F-827A-D0DB1B4C03F7}" type="presParOf" srcId="{037E0C9F-2806-4FE0-8CA2-AA61416EB4D4}" destId="{73C390AA-6DBE-43FC-B135-8308D15D882B}" srcOrd="1" destOrd="0" presId="urn:microsoft.com/office/officeart/2005/8/layout/list1"/>
    <dgm:cxn modelId="{086AC810-A49B-4F9B-990D-9C0DFCB2299A}" type="presParOf" srcId="{6822A479-E42F-4937-A522-8DB530C0271C}" destId="{F47110E7-A5B4-46B3-9D6D-A015DD616D11}" srcOrd="13" destOrd="0" presId="urn:microsoft.com/office/officeart/2005/8/layout/list1"/>
    <dgm:cxn modelId="{12BB5D72-470E-4C9E-93D1-67238B047359}" type="presParOf" srcId="{6822A479-E42F-4937-A522-8DB530C0271C}" destId="{169FE8E9-7F05-47DB-809B-6775F2C17A89}" srcOrd="14" destOrd="0" presId="urn:microsoft.com/office/officeart/2005/8/layout/list1"/>
    <dgm:cxn modelId="{4E311B50-C6AF-4C1D-B3A5-94F40E2A39DE}" type="presParOf" srcId="{6822A479-E42F-4937-A522-8DB530C0271C}" destId="{A50EDE54-AB51-4559-B0A5-A6DE78199D22}" srcOrd="15" destOrd="0" presId="urn:microsoft.com/office/officeart/2005/8/layout/list1"/>
    <dgm:cxn modelId="{C72DCA41-50EA-4FD5-9383-18973D612099}" type="presParOf" srcId="{6822A479-E42F-4937-A522-8DB530C0271C}" destId="{5DBAF4C0-D89F-4370-A614-D4ED8D33F559}" srcOrd="16" destOrd="0" presId="urn:microsoft.com/office/officeart/2005/8/layout/list1"/>
    <dgm:cxn modelId="{F43A7F59-A7C9-4A60-8C57-CC331B36DB0D}" type="presParOf" srcId="{5DBAF4C0-D89F-4370-A614-D4ED8D33F559}" destId="{AB730705-729F-428D-BFB5-C2C0AD0B2BDA}" srcOrd="0" destOrd="0" presId="urn:microsoft.com/office/officeart/2005/8/layout/list1"/>
    <dgm:cxn modelId="{10EB1100-F237-4ADB-9F6F-4C589FBD15BA}" type="presParOf" srcId="{5DBAF4C0-D89F-4370-A614-D4ED8D33F559}" destId="{9B4A1A93-E181-44A2-8254-28BBF99F3F70}" srcOrd="1" destOrd="0" presId="urn:microsoft.com/office/officeart/2005/8/layout/list1"/>
    <dgm:cxn modelId="{30EEC780-108C-4E7F-AD77-76BB9C5AF290}" type="presParOf" srcId="{6822A479-E42F-4937-A522-8DB530C0271C}" destId="{C82F2250-A6F7-4C8E-B0C1-196C48C25548}" srcOrd="17" destOrd="0" presId="urn:microsoft.com/office/officeart/2005/8/layout/list1"/>
    <dgm:cxn modelId="{838C04D1-B429-4166-992A-A0013BA34F5A}" type="presParOf" srcId="{6822A479-E42F-4937-A522-8DB530C0271C}" destId="{A206137C-FF19-48F8-B1D0-9AD813A9394D}" srcOrd="18" destOrd="0" presId="urn:microsoft.com/office/officeart/2005/8/layout/list1"/>
    <dgm:cxn modelId="{52927A20-FFED-47CA-B0B4-3441F4B11BBE}" type="presParOf" srcId="{6822A479-E42F-4937-A522-8DB530C0271C}" destId="{E4F0AFEC-BAB1-44D0-B8BA-6AF36C3EAFA8}" srcOrd="19" destOrd="0" presId="urn:microsoft.com/office/officeart/2005/8/layout/list1"/>
    <dgm:cxn modelId="{B30BA104-59DB-42C4-A89A-BF42DE12979E}" type="presParOf" srcId="{6822A479-E42F-4937-A522-8DB530C0271C}" destId="{FB4E6942-47C7-4968-881B-62263FD48F04}" srcOrd="20" destOrd="0" presId="urn:microsoft.com/office/officeart/2005/8/layout/list1"/>
    <dgm:cxn modelId="{65E6BA5D-4D06-4451-9970-7EFE0208928C}" type="presParOf" srcId="{FB4E6942-47C7-4968-881B-62263FD48F04}" destId="{053AB4ED-6A25-4265-A798-C2AB627C9E13}" srcOrd="0" destOrd="0" presId="urn:microsoft.com/office/officeart/2005/8/layout/list1"/>
    <dgm:cxn modelId="{B7A6AE98-7463-4E0E-A2FB-1CA9C90C2596}" type="presParOf" srcId="{FB4E6942-47C7-4968-881B-62263FD48F04}" destId="{54900BC8-BB5A-428F-9CB3-96B466007014}" srcOrd="1" destOrd="0" presId="urn:microsoft.com/office/officeart/2005/8/layout/list1"/>
    <dgm:cxn modelId="{37351022-626B-434D-BF7E-D31C1F63CCC3}" type="presParOf" srcId="{6822A479-E42F-4937-A522-8DB530C0271C}" destId="{188BA6E6-C989-450D-AE38-72F87CFB8B7B}" srcOrd="21" destOrd="0" presId="urn:microsoft.com/office/officeart/2005/8/layout/list1"/>
    <dgm:cxn modelId="{C75E7800-2A8C-4B3E-9217-520E82DA8F23}" type="presParOf" srcId="{6822A479-E42F-4937-A522-8DB530C0271C}" destId="{72F46CD0-2EB0-4C51-AE75-3E0A44FC8A8B}" srcOrd="22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4C5779-A57B-447B-9608-E8D497C832AC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C9E3989-3506-47BC-A28C-8B34567945D0}">
      <dgm:prSet phldrT="[Κείμενο]" custT="1"/>
      <dgm:spPr/>
      <dgm:t>
        <a:bodyPr/>
        <a:lstStyle/>
        <a:p>
          <a:r>
            <a:rPr lang="el-GR" sz="3200" i="1" dirty="0" smtClean="0"/>
            <a:t>Στη Σύμβαση καθορίζονται:</a:t>
          </a:r>
          <a:endParaRPr lang="el-GR" sz="3200" i="1" dirty="0"/>
        </a:p>
      </dgm:t>
    </dgm:pt>
    <dgm:pt modelId="{F3FC7581-7AFB-42C3-B7A5-D02B3077812B}" type="parTrans" cxnId="{3456DBB0-6FDB-409F-93BC-11AB24FAD2E5}">
      <dgm:prSet/>
      <dgm:spPr/>
      <dgm:t>
        <a:bodyPr/>
        <a:lstStyle/>
        <a:p>
          <a:endParaRPr lang="el-GR"/>
        </a:p>
      </dgm:t>
    </dgm:pt>
    <dgm:pt modelId="{D0E3D910-90E2-42E9-A009-8A1CB3CBCA11}" type="sibTrans" cxnId="{3456DBB0-6FDB-409F-93BC-11AB24FAD2E5}">
      <dgm:prSet/>
      <dgm:spPr/>
      <dgm:t>
        <a:bodyPr/>
        <a:lstStyle/>
        <a:p>
          <a:endParaRPr lang="el-GR"/>
        </a:p>
      </dgm:t>
    </dgm:pt>
    <dgm:pt modelId="{C8AF9A73-BDF8-4A2F-94E4-E2CBFE6EC824}">
      <dgm:prSet phldrT="[Κείμενο]"/>
      <dgm:spPr/>
      <dgm:t>
        <a:bodyPr/>
        <a:lstStyle/>
        <a:p>
          <a:r>
            <a:rPr lang="el-GR" b="1" spc="-5" dirty="0" smtClean="0">
              <a:solidFill>
                <a:srgbClr val="FFFFFF"/>
              </a:solidFill>
              <a:latin typeface="Calibri"/>
              <a:cs typeface="Calibri"/>
            </a:rPr>
            <a:t>Προχρηματοδότηση: </a:t>
          </a:r>
        </a:p>
        <a:p>
          <a:r>
            <a:rPr lang="el-GR" b="0" u="sng" spc="-5" dirty="0" smtClean="0">
              <a:solidFill>
                <a:srgbClr val="FFFFFF"/>
              </a:solidFill>
              <a:latin typeface="Calibri"/>
              <a:cs typeface="Calibri"/>
            </a:rPr>
            <a:t>Εντός </a:t>
          </a:r>
          <a:r>
            <a:rPr lang="el-GR" b="0" u="sng" dirty="0" smtClean="0">
              <a:solidFill>
                <a:srgbClr val="FFFFFF"/>
              </a:solidFill>
              <a:latin typeface="Calibri"/>
              <a:cs typeface="Calibri"/>
            </a:rPr>
            <a:t>30 </a:t>
          </a:r>
          <a:r>
            <a:rPr lang="el-GR" b="0" u="sng" spc="-10" dirty="0" smtClean="0">
              <a:solidFill>
                <a:srgbClr val="FFFFFF"/>
              </a:solidFill>
              <a:latin typeface="Calibri"/>
              <a:cs typeface="Calibri"/>
            </a:rPr>
            <a:t>ημερολογιακών </a:t>
          </a:r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ημερών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από τη  </a:t>
          </a:r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θέση </a:t>
          </a:r>
          <a:r>
            <a:rPr lang="el-GR" dirty="0" smtClean="0">
              <a:solidFill>
                <a:srgbClr val="FFFFFF"/>
              </a:solidFill>
              <a:latin typeface="Calibri"/>
              <a:cs typeface="Calibri"/>
            </a:rPr>
            <a:t>σε ισχύ της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Σύμβασης, </a:t>
          </a:r>
          <a:r>
            <a:rPr lang="el-GR" dirty="0" smtClean="0">
              <a:solidFill>
                <a:srgbClr val="FFFFFF"/>
              </a:solidFill>
              <a:latin typeface="Calibri"/>
              <a:cs typeface="Calibri"/>
            </a:rPr>
            <a:t>η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Εθνική </a:t>
          </a:r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Μονάδα </a:t>
          </a:r>
          <a:r>
            <a:rPr lang="el-GR" dirty="0" smtClean="0">
              <a:solidFill>
                <a:srgbClr val="FFFFFF"/>
              </a:solidFill>
              <a:latin typeface="Calibri"/>
              <a:cs typeface="Calibri"/>
            </a:rPr>
            <a:t>θα </a:t>
          </a:r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καταβάλλει </a:t>
          </a:r>
          <a:r>
            <a:rPr lang="el-GR" dirty="0" smtClean="0">
              <a:solidFill>
                <a:srgbClr val="FFFFFF"/>
              </a:solidFill>
              <a:latin typeface="Calibri"/>
              <a:cs typeface="Calibri"/>
            </a:rPr>
            <a:t>στο  </a:t>
          </a:r>
          <a:r>
            <a:rPr lang="el-GR" spc="-15" dirty="0" smtClean="0">
              <a:solidFill>
                <a:srgbClr val="FFFFFF"/>
              </a:solidFill>
              <a:latin typeface="Calibri"/>
              <a:cs typeface="Calibri"/>
            </a:rPr>
            <a:t>δικαιούχο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προχρηματοδότηση </a:t>
          </a:r>
          <a:r>
            <a:rPr lang="el-GR" dirty="0" smtClean="0">
              <a:solidFill>
                <a:srgbClr val="FFFFFF"/>
              </a:solidFill>
              <a:latin typeface="Calibri"/>
              <a:cs typeface="Calibri"/>
            </a:rPr>
            <a:t>που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μπορεί να φτάσει </a:t>
          </a:r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το </a:t>
          </a:r>
          <a:r>
            <a:rPr lang="el-GR" b="1" dirty="0" smtClean="0">
              <a:solidFill>
                <a:srgbClr val="FFFFFF"/>
              </a:solidFill>
              <a:latin typeface="Calibri"/>
              <a:cs typeface="Calibri"/>
            </a:rPr>
            <a:t>ποσοστό  </a:t>
          </a:r>
          <a:r>
            <a:rPr lang="el-GR" b="1" spc="-5" dirty="0" smtClean="0">
              <a:solidFill>
                <a:srgbClr val="FFFFFF"/>
              </a:solidFill>
              <a:latin typeface="Calibri"/>
              <a:cs typeface="Calibri"/>
            </a:rPr>
            <a:t>του </a:t>
          </a:r>
          <a:r>
            <a:rPr lang="el-GR" b="1" dirty="0" smtClean="0">
              <a:solidFill>
                <a:srgbClr val="FFFFFF"/>
              </a:solidFill>
              <a:latin typeface="Calibri"/>
              <a:cs typeface="Calibri"/>
            </a:rPr>
            <a:t>80%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του </a:t>
          </a:r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ανώτατου </a:t>
          </a:r>
          <a:r>
            <a:rPr lang="el-GR" spc="-15" dirty="0" smtClean="0">
              <a:solidFill>
                <a:srgbClr val="FFFFFF"/>
              </a:solidFill>
              <a:latin typeface="Calibri"/>
              <a:cs typeface="Calibri"/>
            </a:rPr>
            <a:t>συνολικού </a:t>
          </a:r>
          <a:r>
            <a:rPr lang="el-GR" dirty="0" smtClean="0">
              <a:solidFill>
                <a:srgbClr val="FFFFFF"/>
              </a:solidFill>
              <a:latin typeface="Calibri"/>
              <a:cs typeface="Calibri"/>
            </a:rPr>
            <a:t>ποσού της</a:t>
          </a:r>
          <a:r>
            <a:rPr lang="el-GR" spc="65" dirty="0" smtClean="0">
              <a:solidFill>
                <a:srgbClr val="FFFFFF"/>
              </a:solidFill>
              <a:latin typeface="Calibri"/>
              <a:cs typeface="Calibri"/>
            </a:rPr>
            <a:t>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επιχορήγησης</a:t>
          </a:r>
          <a:endParaRPr lang="el-GR" dirty="0"/>
        </a:p>
      </dgm:t>
    </dgm:pt>
    <dgm:pt modelId="{AB94187D-8AB4-4C07-BD96-8550D9C59847}" type="parTrans" cxnId="{264F742D-5B4E-46A7-BC54-C5432E2D9603}">
      <dgm:prSet/>
      <dgm:spPr/>
      <dgm:t>
        <a:bodyPr/>
        <a:lstStyle/>
        <a:p>
          <a:endParaRPr lang="el-GR"/>
        </a:p>
      </dgm:t>
    </dgm:pt>
    <dgm:pt modelId="{E7D22439-96E5-41B0-BDEF-733215F98960}" type="sibTrans" cxnId="{264F742D-5B4E-46A7-BC54-C5432E2D9603}">
      <dgm:prSet/>
      <dgm:spPr/>
      <dgm:t>
        <a:bodyPr/>
        <a:lstStyle/>
        <a:p>
          <a:endParaRPr lang="el-GR"/>
        </a:p>
      </dgm:t>
    </dgm:pt>
    <dgm:pt modelId="{32D4D2B1-3689-47D9-A88B-A9A437A61653}">
      <dgm:prSet phldrT="[Κείμενο]"/>
      <dgm:spPr/>
      <dgm:t>
        <a:bodyPr/>
        <a:lstStyle/>
        <a:p>
          <a:r>
            <a:rPr lang="el-GR" b="1" spc="-5" dirty="0" smtClean="0">
              <a:solidFill>
                <a:srgbClr val="FFFFFF"/>
              </a:solidFill>
              <a:latin typeface="Calibri"/>
              <a:cs typeface="Calibri"/>
            </a:rPr>
            <a:t>Καταβολή υπολοίπου </a:t>
          </a:r>
          <a:r>
            <a:rPr lang="el-GR" b="1" spc="-10" dirty="0" smtClean="0">
              <a:solidFill>
                <a:srgbClr val="FFFFFF"/>
              </a:solidFill>
              <a:latin typeface="Calibri"/>
              <a:cs typeface="Calibri"/>
            </a:rPr>
            <a:t>επιχορήγησης: </a:t>
          </a:r>
        </a:p>
        <a:p>
          <a:r>
            <a:rPr lang="el-GR" b="0" u="sng" spc="-5" dirty="0" smtClean="0">
              <a:solidFill>
                <a:srgbClr val="FFFFFF"/>
              </a:solidFill>
              <a:latin typeface="Calibri"/>
              <a:cs typeface="Calibri"/>
            </a:rPr>
            <a:t>Εντός </a:t>
          </a:r>
          <a:r>
            <a:rPr lang="el-GR" b="0" u="sng" dirty="0" smtClean="0">
              <a:solidFill>
                <a:srgbClr val="FFFFFF"/>
              </a:solidFill>
              <a:latin typeface="Calibri"/>
              <a:cs typeface="Calibri"/>
            </a:rPr>
            <a:t>60</a:t>
          </a:r>
          <a:r>
            <a:rPr lang="el-GR" b="0" u="sng" spc="5" dirty="0" smtClean="0">
              <a:solidFill>
                <a:srgbClr val="FFFFFF"/>
              </a:solidFill>
              <a:latin typeface="Calibri"/>
              <a:cs typeface="Calibri"/>
            </a:rPr>
            <a:t> </a:t>
          </a:r>
          <a:r>
            <a:rPr lang="el-GR" b="0" u="sng" spc="-10" dirty="0" smtClean="0">
              <a:solidFill>
                <a:srgbClr val="FFFFFF"/>
              </a:solidFill>
              <a:latin typeface="Calibri"/>
              <a:cs typeface="Calibri"/>
            </a:rPr>
            <a:t>ημερολογιακών</a:t>
          </a:r>
          <a:endParaRPr lang="el-GR" b="0" u="sng" dirty="0" smtClean="0">
            <a:latin typeface="Calibri"/>
            <a:cs typeface="Calibri"/>
          </a:endParaRPr>
        </a:p>
        <a:p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ημερών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από τη λήψη </a:t>
          </a:r>
          <a:r>
            <a:rPr lang="el-GR" spc="-15" dirty="0" smtClean="0">
              <a:solidFill>
                <a:srgbClr val="FFFFFF"/>
              </a:solidFill>
              <a:latin typeface="Calibri"/>
              <a:cs typeface="Calibri"/>
            </a:rPr>
            <a:t>των </a:t>
          </a:r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εγγράφων </a:t>
          </a:r>
          <a:r>
            <a:rPr lang="el-GR" dirty="0" smtClean="0">
              <a:solidFill>
                <a:srgbClr val="FFFFFF"/>
              </a:solidFill>
              <a:latin typeface="Calibri"/>
              <a:cs typeface="Calibri"/>
            </a:rPr>
            <a:t>της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τελικής</a:t>
          </a:r>
          <a:r>
            <a:rPr lang="el-GR" spc="130" dirty="0" smtClean="0">
              <a:solidFill>
                <a:srgbClr val="FFFFFF"/>
              </a:solidFill>
              <a:latin typeface="Calibri"/>
              <a:cs typeface="Calibri"/>
            </a:rPr>
            <a:t> </a:t>
          </a:r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έκθεσης</a:t>
          </a:r>
          <a:endParaRPr lang="el-GR" dirty="0"/>
        </a:p>
      </dgm:t>
    </dgm:pt>
    <dgm:pt modelId="{117790F5-1DBC-4662-B9CF-F684E2331F7E}" type="parTrans" cxnId="{4B555E39-8210-44B7-A905-B4A70B23EB71}">
      <dgm:prSet/>
      <dgm:spPr/>
      <dgm:t>
        <a:bodyPr/>
        <a:lstStyle/>
        <a:p>
          <a:endParaRPr lang="el-GR"/>
        </a:p>
      </dgm:t>
    </dgm:pt>
    <dgm:pt modelId="{DD762111-F331-4E55-BEFA-8B72CDA32719}" type="sibTrans" cxnId="{4B555E39-8210-44B7-A905-B4A70B23EB71}">
      <dgm:prSet/>
      <dgm:spPr/>
      <dgm:t>
        <a:bodyPr/>
        <a:lstStyle/>
        <a:p>
          <a:endParaRPr lang="el-GR"/>
        </a:p>
      </dgm:t>
    </dgm:pt>
    <dgm:pt modelId="{A8E99A50-C0CC-4B49-8D33-11CF812670AA}">
      <dgm:prSet phldrT="[Κείμενο]"/>
      <dgm:spPr/>
      <dgm:t>
        <a:bodyPr/>
        <a:lstStyle/>
        <a:p>
          <a:endParaRPr lang="el-GR" dirty="0"/>
        </a:p>
      </dgm:t>
    </dgm:pt>
    <dgm:pt modelId="{7CA47478-FC25-4263-B50F-2DF412620F05}" type="parTrans" cxnId="{B0F9B247-AA20-4985-B8D0-4F5B7F05F2D7}">
      <dgm:prSet/>
      <dgm:spPr/>
      <dgm:t>
        <a:bodyPr/>
        <a:lstStyle/>
        <a:p>
          <a:endParaRPr lang="el-GR"/>
        </a:p>
      </dgm:t>
    </dgm:pt>
    <dgm:pt modelId="{6DC7C94B-F160-4ADA-8731-57DD44E6D150}" type="sibTrans" cxnId="{B0F9B247-AA20-4985-B8D0-4F5B7F05F2D7}">
      <dgm:prSet/>
      <dgm:spPr/>
      <dgm:t>
        <a:bodyPr/>
        <a:lstStyle/>
        <a:p>
          <a:endParaRPr lang="el-GR"/>
        </a:p>
      </dgm:t>
    </dgm:pt>
    <dgm:pt modelId="{EBADE440-7D2A-4E70-8681-ECC71732B088}">
      <dgm:prSet phldrT="[Κείμενο]"/>
      <dgm:spPr/>
      <dgm:t>
        <a:bodyPr/>
        <a:lstStyle/>
        <a:p>
          <a:endParaRPr lang="el-GR" dirty="0"/>
        </a:p>
      </dgm:t>
    </dgm:pt>
    <dgm:pt modelId="{65CD1AE2-ED18-4A5C-AD08-39D71AE9EA5F}" type="sibTrans" cxnId="{DB46BDBC-51BC-4F2E-8D52-AD4B467ED3F4}">
      <dgm:prSet/>
      <dgm:spPr/>
      <dgm:t>
        <a:bodyPr/>
        <a:lstStyle/>
        <a:p>
          <a:endParaRPr lang="el-GR"/>
        </a:p>
      </dgm:t>
    </dgm:pt>
    <dgm:pt modelId="{313C1FDE-23C0-425F-93D5-747522ABB197}" type="parTrans" cxnId="{DB46BDBC-51BC-4F2E-8D52-AD4B467ED3F4}">
      <dgm:prSet/>
      <dgm:spPr/>
      <dgm:t>
        <a:bodyPr/>
        <a:lstStyle/>
        <a:p>
          <a:endParaRPr lang="el-GR"/>
        </a:p>
      </dgm:t>
    </dgm:pt>
    <dgm:pt modelId="{180934DD-A72B-423E-9D02-D591ADA5FA3F}" type="pres">
      <dgm:prSet presAssocID="{6C4C5779-A57B-447B-9608-E8D497C832AC}" presName="composite" presStyleCnt="0">
        <dgm:presLayoutVars>
          <dgm:chMax val="1"/>
          <dgm:dir/>
          <dgm:resizeHandles val="exact"/>
        </dgm:presLayoutVars>
      </dgm:prSet>
      <dgm:spPr/>
    </dgm:pt>
    <dgm:pt modelId="{1FFB0DB3-E62D-47BE-ADBE-680E0D5415FE}" type="pres">
      <dgm:prSet presAssocID="{BC9E3989-3506-47BC-A28C-8B34567945D0}" presName="roof" presStyleLbl="dkBgShp" presStyleIdx="0" presStyleCnt="2"/>
      <dgm:spPr/>
      <dgm:t>
        <a:bodyPr/>
        <a:lstStyle/>
        <a:p>
          <a:endParaRPr lang="el-GR"/>
        </a:p>
      </dgm:t>
    </dgm:pt>
    <dgm:pt modelId="{A45DE58F-4311-4E50-86F9-15108F8492E6}" type="pres">
      <dgm:prSet presAssocID="{BC9E3989-3506-47BC-A28C-8B34567945D0}" presName="pillars" presStyleCnt="0"/>
      <dgm:spPr/>
    </dgm:pt>
    <dgm:pt modelId="{7CF95A3F-62DA-4F02-8D06-71C4F9A39586}" type="pres">
      <dgm:prSet presAssocID="{BC9E3989-3506-47BC-A28C-8B34567945D0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CDFCFDC-4A36-436F-AC2D-A217C3B92157}" type="pres">
      <dgm:prSet presAssocID="{32D4D2B1-3689-47D9-A88B-A9A437A61653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B05F32F-FC8A-4545-AB04-3BE726C0EBFF}" type="pres">
      <dgm:prSet presAssocID="{BC9E3989-3506-47BC-A28C-8B34567945D0}" presName="base" presStyleLbl="dkBgShp" presStyleIdx="1" presStyleCnt="2" custLinFactY="100000" custLinFactNeighborX="-8594" custLinFactNeighborY="139515"/>
      <dgm:spPr/>
    </dgm:pt>
  </dgm:ptLst>
  <dgm:cxnLst>
    <dgm:cxn modelId="{4B555E39-8210-44B7-A905-B4A70B23EB71}" srcId="{BC9E3989-3506-47BC-A28C-8B34567945D0}" destId="{32D4D2B1-3689-47D9-A88B-A9A437A61653}" srcOrd="1" destOrd="0" parTransId="{117790F5-1DBC-4662-B9CF-F684E2331F7E}" sibTransId="{DD762111-F331-4E55-BEFA-8B72CDA32719}"/>
    <dgm:cxn modelId="{C37BEFCE-BC1F-4DE6-AFA1-A441D13F4A0A}" type="presOf" srcId="{6C4C5779-A57B-447B-9608-E8D497C832AC}" destId="{180934DD-A72B-423E-9D02-D591ADA5FA3F}" srcOrd="0" destOrd="0" presId="urn:microsoft.com/office/officeart/2005/8/layout/hList3"/>
    <dgm:cxn modelId="{1BEA8B58-3782-4CA8-B622-6D9E921F4DB9}" type="presOf" srcId="{C8AF9A73-BDF8-4A2F-94E4-E2CBFE6EC824}" destId="{7CF95A3F-62DA-4F02-8D06-71C4F9A39586}" srcOrd="0" destOrd="0" presId="urn:microsoft.com/office/officeart/2005/8/layout/hList3"/>
    <dgm:cxn modelId="{C33AEE99-F105-4D12-BF0A-75621EF73123}" type="presOf" srcId="{BC9E3989-3506-47BC-A28C-8B34567945D0}" destId="{1FFB0DB3-E62D-47BE-ADBE-680E0D5415FE}" srcOrd="0" destOrd="0" presId="urn:microsoft.com/office/officeart/2005/8/layout/hList3"/>
    <dgm:cxn modelId="{DB46BDBC-51BC-4F2E-8D52-AD4B467ED3F4}" srcId="{6C4C5779-A57B-447B-9608-E8D497C832AC}" destId="{EBADE440-7D2A-4E70-8681-ECC71732B088}" srcOrd="2" destOrd="0" parTransId="{313C1FDE-23C0-425F-93D5-747522ABB197}" sibTransId="{65CD1AE2-ED18-4A5C-AD08-39D71AE9EA5F}"/>
    <dgm:cxn modelId="{3B5A81FD-C592-4D7B-8378-B3EEBEAAF586}" type="presOf" srcId="{32D4D2B1-3689-47D9-A88B-A9A437A61653}" destId="{9CDFCFDC-4A36-436F-AC2D-A217C3B92157}" srcOrd="0" destOrd="0" presId="urn:microsoft.com/office/officeart/2005/8/layout/hList3"/>
    <dgm:cxn modelId="{B0F9B247-AA20-4985-B8D0-4F5B7F05F2D7}" srcId="{6C4C5779-A57B-447B-9608-E8D497C832AC}" destId="{A8E99A50-C0CC-4B49-8D33-11CF812670AA}" srcOrd="1" destOrd="0" parTransId="{7CA47478-FC25-4263-B50F-2DF412620F05}" sibTransId="{6DC7C94B-F160-4ADA-8731-57DD44E6D150}"/>
    <dgm:cxn modelId="{264F742D-5B4E-46A7-BC54-C5432E2D9603}" srcId="{BC9E3989-3506-47BC-A28C-8B34567945D0}" destId="{C8AF9A73-BDF8-4A2F-94E4-E2CBFE6EC824}" srcOrd="0" destOrd="0" parTransId="{AB94187D-8AB4-4C07-BD96-8550D9C59847}" sibTransId="{E7D22439-96E5-41B0-BDEF-733215F98960}"/>
    <dgm:cxn modelId="{3456DBB0-6FDB-409F-93BC-11AB24FAD2E5}" srcId="{6C4C5779-A57B-447B-9608-E8D497C832AC}" destId="{BC9E3989-3506-47BC-A28C-8B34567945D0}" srcOrd="0" destOrd="0" parTransId="{F3FC7581-7AFB-42C3-B7A5-D02B3077812B}" sibTransId="{D0E3D910-90E2-42E9-A009-8A1CB3CBCA11}"/>
    <dgm:cxn modelId="{5040EB19-C3CC-405D-BBF2-E2AE59132EDD}" type="presParOf" srcId="{180934DD-A72B-423E-9D02-D591ADA5FA3F}" destId="{1FFB0DB3-E62D-47BE-ADBE-680E0D5415FE}" srcOrd="0" destOrd="0" presId="urn:microsoft.com/office/officeart/2005/8/layout/hList3"/>
    <dgm:cxn modelId="{EAB58B5A-1EA8-40B6-934A-A1B6A79D499B}" type="presParOf" srcId="{180934DD-A72B-423E-9D02-D591ADA5FA3F}" destId="{A45DE58F-4311-4E50-86F9-15108F8492E6}" srcOrd="1" destOrd="0" presId="urn:microsoft.com/office/officeart/2005/8/layout/hList3"/>
    <dgm:cxn modelId="{18E9463C-F991-4642-AAF3-F8A99E2C4905}" type="presParOf" srcId="{A45DE58F-4311-4E50-86F9-15108F8492E6}" destId="{7CF95A3F-62DA-4F02-8D06-71C4F9A39586}" srcOrd="0" destOrd="0" presId="urn:microsoft.com/office/officeart/2005/8/layout/hList3"/>
    <dgm:cxn modelId="{1A3FDBAC-8386-4FAE-8E5A-8B1A30CB495D}" type="presParOf" srcId="{A45DE58F-4311-4E50-86F9-15108F8492E6}" destId="{9CDFCFDC-4A36-436F-AC2D-A217C3B92157}" srcOrd="1" destOrd="0" presId="urn:microsoft.com/office/officeart/2005/8/layout/hList3"/>
    <dgm:cxn modelId="{697923EB-391A-494A-BCD8-6C16BA5D3B78}" type="presParOf" srcId="{180934DD-A72B-423E-9D02-D591ADA5FA3F}" destId="{AB05F32F-FC8A-4545-AB04-3BE726C0EBFF}" srcOrd="2" destOrd="0" presId="urn:microsoft.com/office/officeart/2005/8/layout/hList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C4C5779-A57B-447B-9608-E8D497C832AC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C9E3989-3506-47BC-A28C-8B34567945D0}">
      <dgm:prSet phldrT="[Κείμενο]" custT="1"/>
      <dgm:spPr/>
      <dgm:t>
        <a:bodyPr/>
        <a:lstStyle/>
        <a:p>
          <a:r>
            <a:rPr lang="el-GR" sz="3200" i="1" dirty="0" smtClean="0"/>
            <a:t>Στη Σύμβαση καθορίζονται:</a:t>
          </a:r>
          <a:endParaRPr lang="el-GR" sz="3200" i="1" dirty="0"/>
        </a:p>
      </dgm:t>
    </dgm:pt>
    <dgm:pt modelId="{F3FC7581-7AFB-42C3-B7A5-D02B3077812B}" type="parTrans" cxnId="{3456DBB0-6FDB-409F-93BC-11AB24FAD2E5}">
      <dgm:prSet/>
      <dgm:spPr/>
      <dgm:t>
        <a:bodyPr/>
        <a:lstStyle/>
        <a:p>
          <a:endParaRPr lang="el-GR"/>
        </a:p>
      </dgm:t>
    </dgm:pt>
    <dgm:pt modelId="{D0E3D910-90E2-42E9-A009-8A1CB3CBCA11}" type="sibTrans" cxnId="{3456DBB0-6FDB-409F-93BC-11AB24FAD2E5}">
      <dgm:prSet/>
      <dgm:spPr/>
      <dgm:t>
        <a:bodyPr/>
        <a:lstStyle/>
        <a:p>
          <a:endParaRPr lang="el-GR"/>
        </a:p>
      </dgm:t>
    </dgm:pt>
    <dgm:pt modelId="{C8AF9A73-BDF8-4A2F-94E4-E2CBFE6EC824}">
      <dgm:prSet phldrT="[Κείμενο]"/>
      <dgm:spPr/>
      <dgm:t>
        <a:bodyPr/>
        <a:lstStyle/>
        <a:p>
          <a:r>
            <a:rPr lang="el-GR" b="1" spc="-10" dirty="0" smtClean="0">
              <a:solidFill>
                <a:srgbClr val="FFFFFF"/>
              </a:solidFill>
              <a:latin typeface="Calibri"/>
              <a:cs typeface="Calibri"/>
            </a:rPr>
            <a:t>Τραπεζικός </a:t>
          </a:r>
          <a:r>
            <a:rPr lang="el-GR" b="1" spc="-5" dirty="0" smtClean="0">
              <a:solidFill>
                <a:srgbClr val="FFFFFF"/>
              </a:solidFill>
              <a:latin typeface="Calibri"/>
              <a:cs typeface="Calibri"/>
            </a:rPr>
            <a:t>λογαριασμός για </a:t>
          </a:r>
          <a:r>
            <a:rPr lang="el-GR" b="1" dirty="0" smtClean="0">
              <a:solidFill>
                <a:srgbClr val="FFFFFF"/>
              </a:solidFill>
              <a:latin typeface="Calibri"/>
              <a:cs typeface="Calibri"/>
            </a:rPr>
            <a:t>πληρωμές: </a:t>
          </a:r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Επωνυμία Τράπεζας, 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Διεύθυνση </a:t>
          </a:r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υποκαταστήματος,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Ακριβής </a:t>
          </a:r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επωνυμία Δικαιούχου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του  </a:t>
          </a:r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λογαριασμού,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Πλήρης </a:t>
          </a:r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αριθμός λογαριασμού 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(συμπεριλαμβανόμενων </a:t>
          </a:r>
          <a:r>
            <a:rPr lang="el-GR" spc="-15" dirty="0" smtClean="0">
              <a:solidFill>
                <a:srgbClr val="FFFFFF"/>
              </a:solidFill>
              <a:latin typeface="Calibri"/>
              <a:cs typeface="Calibri"/>
            </a:rPr>
            <a:t>των τραπεζικών κωδικών), </a:t>
          </a:r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Κωδικός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IBAN,  </a:t>
          </a:r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Κωδικός</a:t>
          </a:r>
          <a:r>
            <a:rPr lang="el-GR" spc="-105" dirty="0" smtClean="0">
              <a:solidFill>
                <a:srgbClr val="FFFFFF"/>
              </a:solidFill>
              <a:latin typeface="Calibri"/>
              <a:cs typeface="Calibri"/>
            </a:rPr>
            <a:t>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SWIFT</a:t>
          </a:r>
          <a:endParaRPr lang="el-GR" dirty="0"/>
        </a:p>
      </dgm:t>
    </dgm:pt>
    <dgm:pt modelId="{AB94187D-8AB4-4C07-BD96-8550D9C59847}" type="parTrans" cxnId="{264F742D-5B4E-46A7-BC54-C5432E2D9603}">
      <dgm:prSet/>
      <dgm:spPr/>
      <dgm:t>
        <a:bodyPr/>
        <a:lstStyle/>
        <a:p>
          <a:endParaRPr lang="el-GR"/>
        </a:p>
      </dgm:t>
    </dgm:pt>
    <dgm:pt modelId="{E7D22439-96E5-41B0-BDEF-733215F98960}" type="sibTrans" cxnId="{264F742D-5B4E-46A7-BC54-C5432E2D9603}">
      <dgm:prSet/>
      <dgm:spPr/>
      <dgm:t>
        <a:bodyPr/>
        <a:lstStyle/>
        <a:p>
          <a:endParaRPr lang="el-GR"/>
        </a:p>
      </dgm:t>
    </dgm:pt>
    <dgm:pt modelId="{32D4D2B1-3689-47D9-A88B-A9A437A61653}">
      <dgm:prSet phldrT="[Κείμενο]"/>
      <dgm:spPr/>
      <dgm:t>
        <a:bodyPr/>
        <a:lstStyle/>
        <a:p>
          <a:r>
            <a:rPr lang="el-GR" b="1" spc="-10" dirty="0" smtClean="0">
              <a:solidFill>
                <a:srgbClr val="FFFFFF"/>
              </a:solidFill>
              <a:latin typeface="Calibri"/>
              <a:cs typeface="Calibri"/>
            </a:rPr>
            <a:t>Στοιχεία επικοινωνίας δικαιούχου: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Πλήρης </a:t>
          </a:r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Επωνυμία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/  </a:t>
          </a:r>
          <a:r>
            <a:rPr lang="el-GR" spc="-15" dirty="0" smtClean="0">
              <a:solidFill>
                <a:srgbClr val="FFFFFF"/>
              </a:solidFill>
              <a:latin typeface="Calibri"/>
              <a:cs typeface="Calibri"/>
            </a:rPr>
            <a:t>Ονοματεπώνυμο,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Ιδιότητα / </a:t>
          </a:r>
          <a:r>
            <a:rPr lang="el-GR" spc="-10" dirty="0" smtClean="0">
              <a:solidFill>
                <a:srgbClr val="FFFFFF"/>
              </a:solidFill>
              <a:latin typeface="Calibri"/>
              <a:cs typeface="Calibri"/>
            </a:rPr>
            <a:t>Θέση, Επωνυμία </a:t>
          </a:r>
          <a:r>
            <a:rPr lang="el-GR" spc="-5" dirty="0" smtClean="0">
              <a:solidFill>
                <a:srgbClr val="FFFFFF"/>
              </a:solidFill>
              <a:latin typeface="Calibri"/>
              <a:cs typeface="Calibri"/>
            </a:rPr>
            <a:t>Ιδρύματος  Εκπαίδευσης, Πλήρης επίσημη διεύθυνση, Ηλεκτρονική  διεύθυνση</a:t>
          </a:r>
          <a:endParaRPr lang="el-GR" dirty="0"/>
        </a:p>
      </dgm:t>
    </dgm:pt>
    <dgm:pt modelId="{117790F5-1DBC-4662-B9CF-F684E2331F7E}" type="parTrans" cxnId="{4B555E39-8210-44B7-A905-B4A70B23EB71}">
      <dgm:prSet/>
      <dgm:spPr/>
      <dgm:t>
        <a:bodyPr/>
        <a:lstStyle/>
        <a:p>
          <a:endParaRPr lang="el-GR"/>
        </a:p>
      </dgm:t>
    </dgm:pt>
    <dgm:pt modelId="{DD762111-F331-4E55-BEFA-8B72CDA32719}" type="sibTrans" cxnId="{4B555E39-8210-44B7-A905-B4A70B23EB71}">
      <dgm:prSet/>
      <dgm:spPr/>
      <dgm:t>
        <a:bodyPr/>
        <a:lstStyle/>
        <a:p>
          <a:endParaRPr lang="el-GR"/>
        </a:p>
      </dgm:t>
    </dgm:pt>
    <dgm:pt modelId="{A8E99A50-C0CC-4B49-8D33-11CF812670AA}">
      <dgm:prSet phldrT="[Κείμενο]"/>
      <dgm:spPr/>
      <dgm:t>
        <a:bodyPr/>
        <a:lstStyle/>
        <a:p>
          <a:endParaRPr lang="el-GR" dirty="0"/>
        </a:p>
      </dgm:t>
    </dgm:pt>
    <dgm:pt modelId="{7CA47478-FC25-4263-B50F-2DF412620F05}" type="parTrans" cxnId="{B0F9B247-AA20-4985-B8D0-4F5B7F05F2D7}">
      <dgm:prSet/>
      <dgm:spPr/>
      <dgm:t>
        <a:bodyPr/>
        <a:lstStyle/>
        <a:p>
          <a:endParaRPr lang="el-GR"/>
        </a:p>
      </dgm:t>
    </dgm:pt>
    <dgm:pt modelId="{6DC7C94B-F160-4ADA-8731-57DD44E6D150}" type="sibTrans" cxnId="{B0F9B247-AA20-4985-B8D0-4F5B7F05F2D7}">
      <dgm:prSet/>
      <dgm:spPr/>
      <dgm:t>
        <a:bodyPr/>
        <a:lstStyle/>
        <a:p>
          <a:endParaRPr lang="el-GR"/>
        </a:p>
      </dgm:t>
    </dgm:pt>
    <dgm:pt modelId="{EBADE440-7D2A-4E70-8681-ECC71732B088}">
      <dgm:prSet phldrT="[Κείμενο]"/>
      <dgm:spPr/>
      <dgm:t>
        <a:bodyPr/>
        <a:lstStyle/>
        <a:p>
          <a:endParaRPr lang="el-GR" dirty="0"/>
        </a:p>
      </dgm:t>
    </dgm:pt>
    <dgm:pt modelId="{65CD1AE2-ED18-4A5C-AD08-39D71AE9EA5F}" type="sibTrans" cxnId="{DB46BDBC-51BC-4F2E-8D52-AD4B467ED3F4}">
      <dgm:prSet/>
      <dgm:spPr/>
      <dgm:t>
        <a:bodyPr/>
        <a:lstStyle/>
        <a:p>
          <a:endParaRPr lang="el-GR"/>
        </a:p>
      </dgm:t>
    </dgm:pt>
    <dgm:pt modelId="{313C1FDE-23C0-425F-93D5-747522ABB197}" type="parTrans" cxnId="{DB46BDBC-51BC-4F2E-8D52-AD4B467ED3F4}">
      <dgm:prSet/>
      <dgm:spPr/>
      <dgm:t>
        <a:bodyPr/>
        <a:lstStyle/>
        <a:p>
          <a:endParaRPr lang="el-GR"/>
        </a:p>
      </dgm:t>
    </dgm:pt>
    <dgm:pt modelId="{180934DD-A72B-423E-9D02-D591ADA5FA3F}" type="pres">
      <dgm:prSet presAssocID="{6C4C5779-A57B-447B-9608-E8D497C832AC}" presName="composite" presStyleCnt="0">
        <dgm:presLayoutVars>
          <dgm:chMax val="1"/>
          <dgm:dir/>
          <dgm:resizeHandles val="exact"/>
        </dgm:presLayoutVars>
      </dgm:prSet>
      <dgm:spPr/>
    </dgm:pt>
    <dgm:pt modelId="{1FFB0DB3-E62D-47BE-ADBE-680E0D5415FE}" type="pres">
      <dgm:prSet presAssocID="{BC9E3989-3506-47BC-A28C-8B34567945D0}" presName="roof" presStyleLbl="dkBgShp" presStyleIdx="0" presStyleCnt="2"/>
      <dgm:spPr/>
      <dgm:t>
        <a:bodyPr/>
        <a:lstStyle/>
        <a:p>
          <a:endParaRPr lang="el-GR"/>
        </a:p>
      </dgm:t>
    </dgm:pt>
    <dgm:pt modelId="{A45DE58F-4311-4E50-86F9-15108F8492E6}" type="pres">
      <dgm:prSet presAssocID="{BC9E3989-3506-47BC-A28C-8B34567945D0}" presName="pillars" presStyleCnt="0"/>
      <dgm:spPr/>
    </dgm:pt>
    <dgm:pt modelId="{7CF95A3F-62DA-4F02-8D06-71C4F9A39586}" type="pres">
      <dgm:prSet presAssocID="{BC9E3989-3506-47BC-A28C-8B34567945D0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CDFCFDC-4A36-436F-AC2D-A217C3B92157}" type="pres">
      <dgm:prSet presAssocID="{32D4D2B1-3689-47D9-A88B-A9A437A61653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B05F32F-FC8A-4545-AB04-3BE726C0EBFF}" type="pres">
      <dgm:prSet presAssocID="{BC9E3989-3506-47BC-A28C-8B34567945D0}" presName="base" presStyleLbl="dkBgShp" presStyleIdx="1" presStyleCnt="2" custLinFactY="100000" custLinFactNeighborX="-8594" custLinFactNeighborY="139515"/>
      <dgm:spPr/>
    </dgm:pt>
  </dgm:ptLst>
  <dgm:cxnLst>
    <dgm:cxn modelId="{4B555E39-8210-44B7-A905-B4A70B23EB71}" srcId="{BC9E3989-3506-47BC-A28C-8B34567945D0}" destId="{32D4D2B1-3689-47D9-A88B-A9A437A61653}" srcOrd="1" destOrd="0" parTransId="{117790F5-1DBC-4662-B9CF-F684E2331F7E}" sibTransId="{DD762111-F331-4E55-BEFA-8B72CDA32719}"/>
    <dgm:cxn modelId="{6ACA4007-00DD-42D9-8A3C-E27A47F4A88A}" type="presOf" srcId="{32D4D2B1-3689-47D9-A88B-A9A437A61653}" destId="{9CDFCFDC-4A36-436F-AC2D-A217C3B92157}" srcOrd="0" destOrd="0" presId="urn:microsoft.com/office/officeart/2005/8/layout/hList3"/>
    <dgm:cxn modelId="{DB46BDBC-51BC-4F2E-8D52-AD4B467ED3F4}" srcId="{6C4C5779-A57B-447B-9608-E8D497C832AC}" destId="{EBADE440-7D2A-4E70-8681-ECC71732B088}" srcOrd="2" destOrd="0" parTransId="{313C1FDE-23C0-425F-93D5-747522ABB197}" sibTransId="{65CD1AE2-ED18-4A5C-AD08-39D71AE9EA5F}"/>
    <dgm:cxn modelId="{F64DD370-BD37-44C8-8B39-64B13C245DCE}" type="presOf" srcId="{BC9E3989-3506-47BC-A28C-8B34567945D0}" destId="{1FFB0DB3-E62D-47BE-ADBE-680E0D5415FE}" srcOrd="0" destOrd="0" presId="urn:microsoft.com/office/officeart/2005/8/layout/hList3"/>
    <dgm:cxn modelId="{B0F9B247-AA20-4985-B8D0-4F5B7F05F2D7}" srcId="{6C4C5779-A57B-447B-9608-E8D497C832AC}" destId="{A8E99A50-C0CC-4B49-8D33-11CF812670AA}" srcOrd="1" destOrd="0" parTransId="{7CA47478-FC25-4263-B50F-2DF412620F05}" sibTransId="{6DC7C94B-F160-4ADA-8731-57DD44E6D150}"/>
    <dgm:cxn modelId="{264F742D-5B4E-46A7-BC54-C5432E2D9603}" srcId="{BC9E3989-3506-47BC-A28C-8B34567945D0}" destId="{C8AF9A73-BDF8-4A2F-94E4-E2CBFE6EC824}" srcOrd="0" destOrd="0" parTransId="{AB94187D-8AB4-4C07-BD96-8550D9C59847}" sibTransId="{E7D22439-96E5-41B0-BDEF-733215F98960}"/>
    <dgm:cxn modelId="{02187919-C066-47BD-8991-0059D8E5C1DF}" type="presOf" srcId="{C8AF9A73-BDF8-4A2F-94E4-E2CBFE6EC824}" destId="{7CF95A3F-62DA-4F02-8D06-71C4F9A39586}" srcOrd="0" destOrd="0" presId="urn:microsoft.com/office/officeart/2005/8/layout/hList3"/>
    <dgm:cxn modelId="{3456DBB0-6FDB-409F-93BC-11AB24FAD2E5}" srcId="{6C4C5779-A57B-447B-9608-E8D497C832AC}" destId="{BC9E3989-3506-47BC-A28C-8B34567945D0}" srcOrd="0" destOrd="0" parTransId="{F3FC7581-7AFB-42C3-B7A5-D02B3077812B}" sibTransId="{D0E3D910-90E2-42E9-A009-8A1CB3CBCA11}"/>
    <dgm:cxn modelId="{6CEC04EC-FDAE-4482-A5FB-943910E7BA73}" type="presOf" srcId="{6C4C5779-A57B-447B-9608-E8D497C832AC}" destId="{180934DD-A72B-423E-9D02-D591ADA5FA3F}" srcOrd="0" destOrd="0" presId="urn:microsoft.com/office/officeart/2005/8/layout/hList3"/>
    <dgm:cxn modelId="{247E3EEF-063C-4FD4-856A-9C03B5FDC528}" type="presParOf" srcId="{180934DD-A72B-423E-9D02-D591ADA5FA3F}" destId="{1FFB0DB3-E62D-47BE-ADBE-680E0D5415FE}" srcOrd="0" destOrd="0" presId="urn:microsoft.com/office/officeart/2005/8/layout/hList3"/>
    <dgm:cxn modelId="{E70A4877-68BB-4562-82DC-DE66079C8C5F}" type="presParOf" srcId="{180934DD-A72B-423E-9D02-D591ADA5FA3F}" destId="{A45DE58F-4311-4E50-86F9-15108F8492E6}" srcOrd="1" destOrd="0" presId="urn:microsoft.com/office/officeart/2005/8/layout/hList3"/>
    <dgm:cxn modelId="{9086805C-5BAE-42F3-8F8A-90A14A6C6A45}" type="presParOf" srcId="{A45DE58F-4311-4E50-86F9-15108F8492E6}" destId="{7CF95A3F-62DA-4F02-8D06-71C4F9A39586}" srcOrd="0" destOrd="0" presId="urn:microsoft.com/office/officeart/2005/8/layout/hList3"/>
    <dgm:cxn modelId="{A2D9B895-1C11-44FD-8E3C-4F383703829B}" type="presParOf" srcId="{A45DE58F-4311-4E50-86F9-15108F8492E6}" destId="{9CDFCFDC-4A36-436F-AC2D-A217C3B92157}" srcOrd="1" destOrd="0" presId="urn:microsoft.com/office/officeart/2005/8/layout/hList3"/>
    <dgm:cxn modelId="{E3676004-D117-4949-9D4E-EF0878BF75A3}" type="presParOf" srcId="{180934DD-A72B-423E-9D02-D591ADA5FA3F}" destId="{AB05F32F-FC8A-4545-AB04-3BE726C0EBFF}" srcOrd="2" destOrd="0" presId="urn:microsoft.com/office/officeart/2005/8/layout/hList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779AF1-6CDD-430B-A91E-554C6A8A806F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59AFF62D-A6AA-457B-90E6-6262AA221BEB}">
      <dgm:prSet phldrT="[Κείμενο]" custT="1"/>
      <dgm:spPr/>
      <dgm:t>
        <a:bodyPr/>
        <a:lstStyle/>
        <a:p>
          <a:r>
            <a:rPr lang="el-GR" sz="1600" b="1" dirty="0" smtClean="0">
              <a:latin typeface="Calibri"/>
              <a:cs typeface="Calibri"/>
            </a:rPr>
            <a:t>Εντός 60 </a:t>
          </a:r>
          <a:r>
            <a:rPr lang="el-GR" sz="1600" b="1" spc="-5" dirty="0" smtClean="0">
              <a:latin typeface="Calibri"/>
              <a:cs typeface="Calibri"/>
            </a:rPr>
            <a:t>ημερολογιακών </a:t>
          </a:r>
          <a:r>
            <a:rPr lang="el-GR" sz="1600" b="1" dirty="0" smtClean="0">
              <a:latin typeface="Calibri"/>
              <a:cs typeface="Calibri"/>
            </a:rPr>
            <a:t>ημερών </a:t>
          </a:r>
        </a:p>
        <a:p>
          <a:r>
            <a:rPr lang="el-GR" sz="1600" dirty="0" smtClean="0">
              <a:latin typeface="Calibri"/>
              <a:cs typeface="Calibri"/>
            </a:rPr>
            <a:t>από </a:t>
          </a:r>
          <a:r>
            <a:rPr lang="el-GR" sz="1600" spc="-15" dirty="0" smtClean="0">
              <a:latin typeface="Calibri"/>
              <a:cs typeface="Calibri"/>
            </a:rPr>
            <a:t>την </a:t>
          </a:r>
          <a:r>
            <a:rPr lang="el-GR" sz="1600" spc="-5" dirty="0" smtClean="0">
              <a:latin typeface="Calibri"/>
              <a:cs typeface="Calibri"/>
            </a:rPr>
            <a:t>ημερομηνία ολοκλήρωσης του  </a:t>
          </a:r>
          <a:r>
            <a:rPr lang="el-GR" sz="1600" spc="-10" dirty="0" smtClean="0">
              <a:latin typeface="Calibri"/>
              <a:cs typeface="Calibri"/>
            </a:rPr>
            <a:t>Σχεδίου, </a:t>
          </a:r>
          <a:r>
            <a:rPr lang="el-GR" sz="1600" dirty="0" smtClean="0">
              <a:latin typeface="Calibri"/>
              <a:cs typeface="Calibri"/>
            </a:rPr>
            <a:t>ο </a:t>
          </a:r>
          <a:r>
            <a:rPr lang="el-GR" sz="1600" spc="-10" dirty="0" smtClean="0">
              <a:latin typeface="Calibri"/>
              <a:cs typeface="Calibri"/>
            </a:rPr>
            <a:t>δικαιούχος </a:t>
          </a:r>
          <a:r>
            <a:rPr lang="el-GR" sz="1600" dirty="0" smtClean="0">
              <a:latin typeface="Calibri"/>
              <a:cs typeface="Calibri"/>
            </a:rPr>
            <a:t>συντάσσει </a:t>
          </a:r>
          <a:r>
            <a:rPr lang="el-GR" sz="1600" spc="5" dirty="0" smtClean="0">
              <a:latin typeface="Calibri"/>
              <a:cs typeface="Calibri"/>
            </a:rPr>
            <a:t>στο </a:t>
          </a:r>
          <a:r>
            <a:rPr lang="el-GR" sz="1600" spc="-5" dirty="0" smtClean="0">
              <a:latin typeface="Calibri"/>
              <a:cs typeface="Calibri"/>
            </a:rPr>
            <a:t>Εργαλείο </a:t>
          </a:r>
          <a:r>
            <a:rPr lang="el-GR" sz="1600" spc="-15" dirty="0" smtClean="0">
              <a:latin typeface="Calibri"/>
              <a:cs typeface="Calibri"/>
            </a:rPr>
            <a:t>Κινητικότητας </a:t>
          </a:r>
          <a:r>
            <a:rPr lang="el-GR" sz="1600" spc="-5" dirty="0" smtClean="0">
              <a:latin typeface="Calibri"/>
              <a:cs typeface="Calibri"/>
            </a:rPr>
            <a:t>Τελική </a:t>
          </a:r>
          <a:r>
            <a:rPr lang="el-GR" sz="1600" spc="-10" dirty="0" smtClean="0">
              <a:latin typeface="Calibri"/>
              <a:cs typeface="Calibri"/>
            </a:rPr>
            <a:t>Έκθεση</a:t>
          </a:r>
          <a:endParaRPr lang="el-GR" sz="1600" dirty="0"/>
        </a:p>
      </dgm:t>
    </dgm:pt>
    <dgm:pt modelId="{7DE2DBB8-875A-43D6-8FED-88080C14B9C4}" type="parTrans" cxnId="{86B30C81-3923-4457-AD95-A0293A4454EA}">
      <dgm:prSet/>
      <dgm:spPr/>
      <dgm:t>
        <a:bodyPr/>
        <a:lstStyle/>
        <a:p>
          <a:endParaRPr lang="el-GR" sz="1600"/>
        </a:p>
      </dgm:t>
    </dgm:pt>
    <dgm:pt modelId="{9B078334-47D8-44D0-BB88-FF73623ED2C4}" type="sibTrans" cxnId="{86B30C81-3923-4457-AD95-A0293A4454EA}">
      <dgm:prSet/>
      <dgm:spPr/>
      <dgm:t>
        <a:bodyPr/>
        <a:lstStyle/>
        <a:p>
          <a:endParaRPr lang="el-GR" sz="1600"/>
        </a:p>
      </dgm:t>
    </dgm:pt>
    <dgm:pt modelId="{853C5483-D69C-454E-8C6B-3EF69B7CE548}">
      <dgm:prSet phldrT="[Κείμενο]" custT="1"/>
      <dgm:spPr/>
      <dgm:t>
        <a:bodyPr/>
        <a:lstStyle/>
        <a:p>
          <a:r>
            <a:rPr lang="el-GR" sz="1600" dirty="0" smtClean="0">
              <a:latin typeface="Calibri"/>
              <a:cs typeface="Calibri"/>
            </a:rPr>
            <a:t>Η </a:t>
          </a:r>
          <a:r>
            <a:rPr lang="el-GR" sz="1600" spc="-5" dirty="0" smtClean="0">
              <a:latin typeface="Calibri"/>
              <a:cs typeface="Calibri"/>
            </a:rPr>
            <a:t>τελική </a:t>
          </a:r>
          <a:r>
            <a:rPr lang="el-GR" sz="1600" spc="-10" dirty="0" smtClean="0">
              <a:latin typeface="Calibri"/>
              <a:cs typeface="Calibri"/>
            </a:rPr>
            <a:t>έκθεση </a:t>
          </a:r>
          <a:r>
            <a:rPr lang="el-GR" sz="1600" spc="-5" dirty="0" smtClean="0">
              <a:latin typeface="Calibri"/>
              <a:cs typeface="Calibri"/>
            </a:rPr>
            <a:t>θεωρείται </a:t>
          </a:r>
          <a:r>
            <a:rPr lang="el-GR" sz="1600" dirty="0" smtClean="0">
              <a:latin typeface="Calibri"/>
              <a:cs typeface="Calibri"/>
            </a:rPr>
            <a:t>ότι συνιστά </a:t>
          </a:r>
          <a:r>
            <a:rPr lang="el-GR" sz="1600" b="1" spc="-5" dirty="0" smtClean="0">
              <a:latin typeface="Calibri"/>
              <a:cs typeface="Calibri"/>
            </a:rPr>
            <a:t>αίτημα </a:t>
          </a:r>
          <a:r>
            <a:rPr lang="el-GR" sz="1600" spc="-5" dirty="0" smtClean="0">
              <a:latin typeface="Calibri"/>
              <a:cs typeface="Calibri"/>
            </a:rPr>
            <a:t>του  </a:t>
          </a:r>
          <a:r>
            <a:rPr lang="el-GR" sz="1600" spc="-10" dirty="0" smtClean="0">
              <a:latin typeface="Calibri"/>
              <a:cs typeface="Calibri"/>
            </a:rPr>
            <a:t>δικαιούχου </a:t>
          </a:r>
          <a:r>
            <a:rPr lang="el-GR" sz="1600" dirty="0" smtClean="0">
              <a:latin typeface="Calibri"/>
              <a:cs typeface="Calibri"/>
            </a:rPr>
            <a:t>για </a:t>
          </a:r>
          <a:r>
            <a:rPr lang="el-GR" sz="1600" spc="-10" dirty="0" smtClean="0">
              <a:latin typeface="Calibri"/>
              <a:cs typeface="Calibri"/>
            </a:rPr>
            <a:t>καταβολή </a:t>
          </a:r>
          <a:r>
            <a:rPr lang="el-GR" sz="1600" spc="-5" dirty="0" smtClean="0">
              <a:latin typeface="Calibri"/>
              <a:cs typeface="Calibri"/>
            </a:rPr>
            <a:t>του </a:t>
          </a:r>
          <a:r>
            <a:rPr lang="el-GR" sz="1600" b="1" spc="-5" dirty="0" smtClean="0">
              <a:latin typeface="Calibri"/>
              <a:cs typeface="Calibri"/>
            </a:rPr>
            <a:t>υπολοίπου </a:t>
          </a:r>
          <a:r>
            <a:rPr lang="el-GR" sz="1600" b="1" dirty="0" smtClean="0">
              <a:latin typeface="Calibri"/>
              <a:cs typeface="Calibri"/>
            </a:rPr>
            <a:t>ποσού</a:t>
          </a:r>
          <a:r>
            <a:rPr lang="el-GR" sz="1600" b="1" spc="-155" dirty="0" smtClean="0">
              <a:latin typeface="Calibri"/>
              <a:cs typeface="Calibri"/>
            </a:rPr>
            <a:t> </a:t>
          </a:r>
          <a:r>
            <a:rPr lang="el-GR" sz="1600" b="1" dirty="0" smtClean="0">
              <a:latin typeface="Calibri"/>
              <a:cs typeface="Calibri"/>
            </a:rPr>
            <a:t>της  </a:t>
          </a:r>
          <a:r>
            <a:rPr lang="el-GR" sz="1600" b="1" spc="-10" dirty="0" smtClean="0">
              <a:latin typeface="Calibri"/>
              <a:cs typeface="Calibri"/>
            </a:rPr>
            <a:t>επιχορήγησης.</a:t>
          </a:r>
          <a:endParaRPr lang="el-GR" sz="1600" b="1" dirty="0"/>
        </a:p>
      </dgm:t>
    </dgm:pt>
    <dgm:pt modelId="{3E3D0469-6F4B-4D01-AA03-FD645AE604A5}" type="parTrans" cxnId="{7A1B3BF7-5394-4800-A4CF-EF43F45F5759}">
      <dgm:prSet/>
      <dgm:spPr/>
      <dgm:t>
        <a:bodyPr/>
        <a:lstStyle/>
        <a:p>
          <a:endParaRPr lang="el-GR" sz="1600"/>
        </a:p>
      </dgm:t>
    </dgm:pt>
    <dgm:pt modelId="{889FF393-3190-4084-AD06-6916965DB582}" type="sibTrans" cxnId="{7A1B3BF7-5394-4800-A4CF-EF43F45F5759}">
      <dgm:prSet/>
      <dgm:spPr/>
      <dgm:t>
        <a:bodyPr/>
        <a:lstStyle/>
        <a:p>
          <a:endParaRPr lang="el-GR" sz="1600"/>
        </a:p>
      </dgm:t>
    </dgm:pt>
    <dgm:pt modelId="{1B3B878E-C21C-46EF-AC2E-B1D564653DE8}">
      <dgm:prSet phldrT="[Κείμενο]" custT="1"/>
      <dgm:spPr/>
      <dgm:t>
        <a:bodyPr/>
        <a:lstStyle/>
        <a:p>
          <a:r>
            <a:rPr lang="el-GR" sz="1600" spc="-10" dirty="0" smtClean="0">
              <a:latin typeface="Calibri"/>
              <a:cs typeface="Calibri"/>
            </a:rPr>
            <a:t>Στην Έκθεση </a:t>
          </a:r>
          <a:r>
            <a:rPr lang="el-GR" sz="1600" dirty="0" smtClean="0">
              <a:latin typeface="Calibri"/>
              <a:cs typeface="Calibri"/>
            </a:rPr>
            <a:t>αυτή </a:t>
          </a:r>
          <a:r>
            <a:rPr lang="el-GR" sz="1600" spc="-5" dirty="0" smtClean="0">
              <a:latin typeface="Calibri"/>
              <a:cs typeface="Calibri"/>
            </a:rPr>
            <a:t>παρέχονται</a:t>
          </a:r>
          <a:r>
            <a:rPr lang="el-GR" sz="1600" spc="-90" dirty="0" smtClean="0">
              <a:latin typeface="Calibri"/>
              <a:cs typeface="Calibri"/>
            </a:rPr>
            <a:t> </a:t>
          </a:r>
          <a:r>
            <a:rPr lang="el-GR" sz="1600" spc="-5" dirty="0" smtClean="0">
              <a:latin typeface="Calibri"/>
              <a:cs typeface="Calibri"/>
            </a:rPr>
            <a:t>όλες  </a:t>
          </a:r>
          <a:r>
            <a:rPr lang="el-GR" sz="1600" dirty="0" smtClean="0">
              <a:latin typeface="Calibri"/>
              <a:cs typeface="Calibri"/>
            </a:rPr>
            <a:t>οι </a:t>
          </a:r>
          <a:r>
            <a:rPr lang="el-GR" sz="1600" spc="-5" dirty="0" smtClean="0">
              <a:latin typeface="Calibri"/>
              <a:cs typeface="Calibri"/>
            </a:rPr>
            <a:t>απαραίτητες </a:t>
          </a:r>
          <a:r>
            <a:rPr lang="el-GR" sz="1600" dirty="0" smtClean="0">
              <a:latin typeface="Calibri"/>
              <a:cs typeface="Calibri"/>
            </a:rPr>
            <a:t>πληροφορίες για </a:t>
          </a:r>
          <a:r>
            <a:rPr lang="el-GR" sz="1600" spc="-15" dirty="0" smtClean="0">
              <a:latin typeface="Calibri"/>
              <a:cs typeface="Calibri"/>
            </a:rPr>
            <a:t>την </a:t>
          </a:r>
          <a:r>
            <a:rPr lang="el-GR" sz="1600" dirty="0" smtClean="0">
              <a:latin typeface="Calibri"/>
              <a:cs typeface="Calibri"/>
            </a:rPr>
            <a:t>τεκμηρίωση </a:t>
          </a:r>
          <a:r>
            <a:rPr lang="el-GR" sz="1600" spc="-5" dirty="0" smtClean="0">
              <a:latin typeface="Calibri"/>
              <a:cs typeface="Calibri"/>
            </a:rPr>
            <a:t>του αιτούμενου </a:t>
          </a:r>
          <a:r>
            <a:rPr lang="el-GR" sz="1600" dirty="0" smtClean="0">
              <a:latin typeface="Calibri"/>
              <a:cs typeface="Calibri"/>
            </a:rPr>
            <a:t>ποσού</a:t>
          </a:r>
          <a:endParaRPr lang="el-GR" sz="1600" dirty="0"/>
        </a:p>
      </dgm:t>
    </dgm:pt>
    <dgm:pt modelId="{C6A2AFCE-3FB4-4563-9FED-8FA54DB5BD6E}" type="parTrans" cxnId="{8457979E-0444-437F-BE96-11D70FEFD9E7}">
      <dgm:prSet/>
      <dgm:spPr/>
      <dgm:t>
        <a:bodyPr/>
        <a:lstStyle/>
        <a:p>
          <a:endParaRPr lang="el-GR" sz="1600"/>
        </a:p>
      </dgm:t>
    </dgm:pt>
    <dgm:pt modelId="{2A358C31-C81A-452B-9123-34BFFF65E43F}" type="sibTrans" cxnId="{8457979E-0444-437F-BE96-11D70FEFD9E7}">
      <dgm:prSet/>
      <dgm:spPr/>
      <dgm:t>
        <a:bodyPr/>
        <a:lstStyle/>
        <a:p>
          <a:endParaRPr lang="el-GR" sz="1600"/>
        </a:p>
      </dgm:t>
    </dgm:pt>
    <dgm:pt modelId="{928746E0-E43E-4E11-9BA2-DC3D3A1B07A6}" type="pres">
      <dgm:prSet presAssocID="{F0779AF1-6CDD-430B-A91E-554C6A8A806F}" presName="Name0" presStyleCnt="0">
        <dgm:presLayoutVars>
          <dgm:dir/>
          <dgm:resizeHandles val="exact"/>
        </dgm:presLayoutVars>
      </dgm:prSet>
      <dgm:spPr/>
    </dgm:pt>
    <dgm:pt modelId="{867FEA7E-4BED-4CC5-996D-F789CBF68998}" type="pres">
      <dgm:prSet presAssocID="{F0779AF1-6CDD-430B-A91E-554C6A8A806F}" presName="arrow" presStyleLbl="bgShp" presStyleIdx="0" presStyleCnt="1"/>
      <dgm:spPr/>
    </dgm:pt>
    <dgm:pt modelId="{805F0C8A-D565-46DC-B133-9C0B77109A02}" type="pres">
      <dgm:prSet presAssocID="{F0779AF1-6CDD-430B-A91E-554C6A8A806F}" presName="points" presStyleCnt="0"/>
      <dgm:spPr/>
    </dgm:pt>
    <dgm:pt modelId="{42B93D96-A31E-4E1B-882A-F2699906B7FA}" type="pres">
      <dgm:prSet presAssocID="{59AFF62D-A6AA-457B-90E6-6262AA221BEB}" presName="compositeA" presStyleCnt="0"/>
      <dgm:spPr/>
    </dgm:pt>
    <dgm:pt modelId="{00DA99D4-6BE1-4522-90A6-9893CC511695}" type="pres">
      <dgm:prSet presAssocID="{59AFF62D-A6AA-457B-90E6-6262AA221BEB}" presName="textA" presStyleLbl="revTx" presStyleIdx="0" presStyleCnt="3" custScaleX="64546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F0A1223-DFF1-4699-9F29-C4F727FE2A91}" type="pres">
      <dgm:prSet presAssocID="{59AFF62D-A6AA-457B-90E6-6262AA221BEB}" presName="circleA" presStyleLbl="node1" presStyleIdx="0" presStyleCnt="3"/>
      <dgm:spPr/>
    </dgm:pt>
    <dgm:pt modelId="{70118EBE-0FBF-4FE1-9873-A2E2002E0409}" type="pres">
      <dgm:prSet presAssocID="{59AFF62D-A6AA-457B-90E6-6262AA221BEB}" presName="spaceA" presStyleCnt="0"/>
      <dgm:spPr/>
    </dgm:pt>
    <dgm:pt modelId="{B2BD39B0-5E86-4D57-8B61-5BEA2739300B}" type="pres">
      <dgm:prSet presAssocID="{9B078334-47D8-44D0-BB88-FF73623ED2C4}" presName="space" presStyleCnt="0"/>
      <dgm:spPr/>
    </dgm:pt>
    <dgm:pt modelId="{2E54AA84-8501-4F96-9307-289A240C12EE}" type="pres">
      <dgm:prSet presAssocID="{853C5483-D69C-454E-8C6B-3EF69B7CE548}" presName="compositeB" presStyleCnt="0"/>
      <dgm:spPr/>
    </dgm:pt>
    <dgm:pt modelId="{AAE11EE3-ED46-43B7-A4B8-7B61FDDAC402}" type="pres">
      <dgm:prSet presAssocID="{853C5483-D69C-454E-8C6B-3EF69B7CE548}" presName="textB" presStyleLbl="revTx" presStyleIdx="1" presStyleCnt="3" custScaleX="70326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ADEBFB-7713-4599-8C98-DB6D8A996B9F}" type="pres">
      <dgm:prSet presAssocID="{853C5483-D69C-454E-8C6B-3EF69B7CE548}" presName="circleB" presStyleLbl="node1" presStyleIdx="1" presStyleCnt="3"/>
      <dgm:spPr/>
    </dgm:pt>
    <dgm:pt modelId="{F8A93BEE-617E-426A-975C-F8B6D03B8B93}" type="pres">
      <dgm:prSet presAssocID="{853C5483-D69C-454E-8C6B-3EF69B7CE548}" presName="spaceB" presStyleCnt="0"/>
      <dgm:spPr/>
    </dgm:pt>
    <dgm:pt modelId="{BD1F77AA-AC5F-4109-9559-5A718BE3F822}" type="pres">
      <dgm:prSet presAssocID="{889FF393-3190-4084-AD06-6916965DB582}" presName="space" presStyleCnt="0"/>
      <dgm:spPr/>
    </dgm:pt>
    <dgm:pt modelId="{C9D7340D-C957-48F1-A591-13E9D8CA9CC3}" type="pres">
      <dgm:prSet presAssocID="{1B3B878E-C21C-46EF-AC2E-B1D564653DE8}" presName="compositeA" presStyleCnt="0"/>
      <dgm:spPr/>
    </dgm:pt>
    <dgm:pt modelId="{E8DDC07D-ABF2-4B3E-9393-8A1B0F447365}" type="pres">
      <dgm:prSet presAssocID="{1B3B878E-C21C-46EF-AC2E-B1D564653DE8}" presName="textA" presStyleLbl="revTx" presStyleIdx="2" presStyleCnt="3" custScaleX="536862" custLinFactNeighborX="38999" custLinFactNeighborY="-423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7CAB719-5BE4-484D-8366-1DF9F1A66D41}" type="pres">
      <dgm:prSet presAssocID="{1B3B878E-C21C-46EF-AC2E-B1D564653DE8}" presName="circleA" presStyleLbl="node1" presStyleIdx="2" presStyleCnt="3"/>
      <dgm:spPr/>
    </dgm:pt>
    <dgm:pt modelId="{56560437-E53B-4971-905A-4187EC320143}" type="pres">
      <dgm:prSet presAssocID="{1B3B878E-C21C-46EF-AC2E-B1D564653DE8}" presName="spaceA" presStyleCnt="0"/>
      <dgm:spPr/>
    </dgm:pt>
  </dgm:ptLst>
  <dgm:cxnLst>
    <dgm:cxn modelId="{C53326B8-C118-4F4D-BDEC-B80E32FDE73C}" type="presOf" srcId="{1B3B878E-C21C-46EF-AC2E-B1D564653DE8}" destId="{E8DDC07D-ABF2-4B3E-9393-8A1B0F447365}" srcOrd="0" destOrd="0" presId="urn:microsoft.com/office/officeart/2005/8/layout/hProcess11"/>
    <dgm:cxn modelId="{81A0510D-3125-4182-919F-C5BF417732BA}" type="presOf" srcId="{F0779AF1-6CDD-430B-A91E-554C6A8A806F}" destId="{928746E0-E43E-4E11-9BA2-DC3D3A1B07A6}" srcOrd="0" destOrd="0" presId="urn:microsoft.com/office/officeart/2005/8/layout/hProcess11"/>
    <dgm:cxn modelId="{7A1B3BF7-5394-4800-A4CF-EF43F45F5759}" srcId="{F0779AF1-6CDD-430B-A91E-554C6A8A806F}" destId="{853C5483-D69C-454E-8C6B-3EF69B7CE548}" srcOrd="1" destOrd="0" parTransId="{3E3D0469-6F4B-4D01-AA03-FD645AE604A5}" sibTransId="{889FF393-3190-4084-AD06-6916965DB582}"/>
    <dgm:cxn modelId="{2AEDF71B-882D-4E1D-A96D-C1B2709922EE}" type="presOf" srcId="{853C5483-D69C-454E-8C6B-3EF69B7CE548}" destId="{AAE11EE3-ED46-43B7-A4B8-7B61FDDAC402}" srcOrd="0" destOrd="0" presId="urn:microsoft.com/office/officeart/2005/8/layout/hProcess11"/>
    <dgm:cxn modelId="{E0459239-A284-4AE1-A7D4-986F3FC3415C}" type="presOf" srcId="{59AFF62D-A6AA-457B-90E6-6262AA221BEB}" destId="{00DA99D4-6BE1-4522-90A6-9893CC511695}" srcOrd="0" destOrd="0" presId="urn:microsoft.com/office/officeart/2005/8/layout/hProcess11"/>
    <dgm:cxn modelId="{86B30C81-3923-4457-AD95-A0293A4454EA}" srcId="{F0779AF1-6CDD-430B-A91E-554C6A8A806F}" destId="{59AFF62D-A6AA-457B-90E6-6262AA221BEB}" srcOrd="0" destOrd="0" parTransId="{7DE2DBB8-875A-43D6-8FED-88080C14B9C4}" sibTransId="{9B078334-47D8-44D0-BB88-FF73623ED2C4}"/>
    <dgm:cxn modelId="{8457979E-0444-437F-BE96-11D70FEFD9E7}" srcId="{F0779AF1-6CDD-430B-A91E-554C6A8A806F}" destId="{1B3B878E-C21C-46EF-AC2E-B1D564653DE8}" srcOrd="2" destOrd="0" parTransId="{C6A2AFCE-3FB4-4563-9FED-8FA54DB5BD6E}" sibTransId="{2A358C31-C81A-452B-9123-34BFFF65E43F}"/>
    <dgm:cxn modelId="{63122588-5972-471D-BE01-1436EB6AD2AB}" type="presParOf" srcId="{928746E0-E43E-4E11-9BA2-DC3D3A1B07A6}" destId="{867FEA7E-4BED-4CC5-996D-F789CBF68998}" srcOrd="0" destOrd="0" presId="urn:microsoft.com/office/officeart/2005/8/layout/hProcess11"/>
    <dgm:cxn modelId="{8FF7E3CB-691A-4F09-81E2-0A16602E2E27}" type="presParOf" srcId="{928746E0-E43E-4E11-9BA2-DC3D3A1B07A6}" destId="{805F0C8A-D565-46DC-B133-9C0B77109A02}" srcOrd="1" destOrd="0" presId="urn:microsoft.com/office/officeart/2005/8/layout/hProcess11"/>
    <dgm:cxn modelId="{5C30C90A-9E86-4E6B-B03E-EE62F7109368}" type="presParOf" srcId="{805F0C8A-D565-46DC-B133-9C0B77109A02}" destId="{42B93D96-A31E-4E1B-882A-F2699906B7FA}" srcOrd="0" destOrd="0" presId="urn:microsoft.com/office/officeart/2005/8/layout/hProcess11"/>
    <dgm:cxn modelId="{E9A967BD-1098-4C5A-9655-E5511FA84DBB}" type="presParOf" srcId="{42B93D96-A31E-4E1B-882A-F2699906B7FA}" destId="{00DA99D4-6BE1-4522-90A6-9893CC511695}" srcOrd="0" destOrd="0" presId="urn:microsoft.com/office/officeart/2005/8/layout/hProcess11"/>
    <dgm:cxn modelId="{8A722606-AE6B-45FA-9F79-CD959E6C7F7A}" type="presParOf" srcId="{42B93D96-A31E-4E1B-882A-F2699906B7FA}" destId="{CF0A1223-DFF1-4699-9F29-C4F727FE2A91}" srcOrd="1" destOrd="0" presId="urn:microsoft.com/office/officeart/2005/8/layout/hProcess11"/>
    <dgm:cxn modelId="{A32ECF74-61DA-47C3-8D37-5B2B1605243B}" type="presParOf" srcId="{42B93D96-A31E-4E1B-882A-F2699906B7FA}" destId="{70118EBE-0FBF-4FE1-9873-A2E2002E0409}" srcOrd="2" destOrd="0" presId="urn:microsoft.com/office/officeart/2005/8/layout/hProcess11"/>
    <dgm:cxn modelId="{F65AE73A-C39F-417C-9A75-C3F9186610D9}" type="presParOf" srcId="{805F0C8A-D565-46DC-B133-9C0B77109A02}" destId="{B2BD39B0-5E86-4D57-8B61-5BEA2739300B}" srcOrd="1" destOrd="0" presId="urn:microsoft.com/office/officeart/2005/8/layout/hProcess11"/>
    <dgm:cxn modelId="{6A0F6C01-7278-44BD-B03B-6AC2C69A94DB}" type="presParOf" srcId="{805F0C8A-D565-46DC-B133-9C0B77109A02}" destId="{2E54AA84-8501-4F96-9307-289A240C12EE}" srcOrd="2" destOrd="0" presId="urn:microsoft.com/office/officeart/2005/8/layout/hProcess11"/>
    <dgm:cxn modelId="{F19AD2D7-2177-4890-92E4-210A47E73F15}" type="presParOf" srcId="{2E54AA84-8501-4F96-9307-289A240C12EE}" destId="{AAE11EE3-ED46-43B7-A4B8-7B61FDDAC402}" srcOrd="0" destOrd="0" presId="urn:microsoft.com/office/officeart/2005/8/layout/hProcess11"/>
    <dgm:cxn modelId="{F6A68F64-A863-4736-8688-CA7579CEE3B8}" type="presParOf" srcId="{2E54AA84-8501-4F96-9307-289A240C12EE}" destId="{D6ADEBFB-7713-4599-8C98-DB6D8A996B9F}" srcOrd="1" destOrd="0" presId="urn:microsoft.com/office/officeart/2005/8/layout/hProcess11"/>
    <dgm:cxn modelId="{49730CDF-A7AC-48F0-9979-5745716BDEFA}" type="presParOf" srcId="{2E54AA84-8501-4F96-9307-289A240C12EE}" destId="{F8A93BEE-617E-426A-975C-F8B6D03B8B93}" srcOrd="2" destOrd="0" presId="urn:microsoft.com/office/officeart/2005/8/layout/hProcess11"/>
    <dgm:cxn modelId="{57C6A0EF-C9B9-40D3-B08F-FD3F2A1918BD}" type="presParOf" srcId="{805F0C8A-D565-46DC-B133-9C0B77109A02}" destId="{BD1F77AA-AC5F-4109-9559-5A718BE3F822}" srcOrd="3" destOrd="0" presId="urn:microsoft.com/office/officeart/2005/8/layout/hProcess11"/>
    <dgm:cxn modelId="{6A3D2B5F-8631-4FE3-91F2-7943DA364708}" type="presParOf" srcId="{805F0C8A-D565-46DC-B133-9C0B77109A02}" destId="{C9D7340D-C957-48F1-A591-13E9D8CA9CC3}" srcOrd="4" destOrd="0" presId="urn:microsoft.com/office/officeart/2005/8/layout/hProcess11"/>
    <dgm:cxn modelId="{72F2BF86-91DF-41A3-BF53-E62DCDCB2F9A}" type="presParOf" srcId="{C9D7340D-C957-48F1-A591-13E9D8CA9CC3}" destId="{E8DDC07D-ABF2-4B3E-9393-8A1B0F447365}" srcOrd="0" destOrd="0" presId="urn:microsoft.com/office/officeart/2005/8/layout/hProcess11"/>
    <dgm:cxn modelId="{87550F0E-1D70-41A4-9E3A-C59E273893DA}" type="presParOf" srcId="{C9D7340D-C957-48F1-A591-13E9D8CA9CC3}" destId="{27CAB719-5BE4-484D-8366-1DF9F1A66D41}" srcOrd="1" destOrd="0" presId="urn:microsoft.com/office/officeart/2005/8/layout/hProcess11"/>
    <dgm:cxn modelId="{6B0E8B99-9E86-4FE9-9297-CC125141F596}" type="presParOf" srcId="{C9D7340D-C957-48F1-A591-13E9D8CA9CC3}" destId="{56560437-E53B-4971-905A-4187EC320143}" srcOrd="2" destOrd="0" presId="urn:microsoft.com/office/officeart/2005/8/layout/hProcess1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17E1716-85A6-4B50-AA8F-DC324EC5A6AD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40C4F7FA-43DE-46BD-871E-294BD6873271}">
      <dgm:prSet phldrT="[Κείμενο]" custT="1"/>
      <dgm:spPr/>
      <dgm:t>
        <a:bodyPr/>
        <a:lstStyle/>
        <a:p>
          <a:r>
            <a:rPr lang="el-GR" sz="1200" b="1" spc="-15" dirty="0" smtClean="0">
              <a:solidFill>
                <a:srgbClr val="005392"/>
              </a:solidFill>
              <a:latin typeface="Calibri"/>
              <a:cs typeface="Calibri"/>
            </a:rPr>
            <a:t>κατά </a:t>
          </a:r>
          <a:r>
            <a:rPr lang="el-GR" sz="1200" b="1" dirty="0" smtClean="0">
              <a:solidFill>
                <a:srgbClr val="005392"/>
              </a:solidFill>
              <a:latin typeface="Calibri"/>
              <a:cs typeface="Calibri"/>
            </a:rPr>
            <a:t>25%, </a:t>
          </a:r>
          <a:r>
            <a:rPr lang="el-GR" sz="1200" b="1" spc="-5" dirty="0" smtClean="0">
              <a:solidFill>
                <a:srgbClr val="005392"/>
              </a:solidFill>
              <a:latin typeface="Calibri"/>
              <a:cs typeface="Calibri"/>
            </a:rPr>
            <a:t>εάν </a:t>
          </a:r>
          <a:r>
            <a:rPr lang="el-GR" sz="1200" b="1" dirty="0" smtClean="0">
              <a:solidFill>
                <a:srgbClr val="005392"/>
              </a:solidFill>
              <a:latin typeface="Calibri"/>
              <a:cs typeface="Calibri"/>
            </a:rPr>
            <a:t>η </a:t>
          </a:r>
          <a:r>
            <a:rPr lang="el-GR" sz="1200" b="1" spc="-5" dirty="0" smtClean="0">
              <a:solidFill>
                <a:srgbClr val="005392"/>
              </a:solidFill>
              <a:latin typeface="Calibri"/>
              <a:cs typeface="Calibri"/>
            </a:rPr>
            <a:t>βαθμολογία </a:t>
          </a:r>
          <a:r>
            <a:rPr lang="el-GR" sz="1200" b="1" dirty="0" smtClean="0">
              <a:solidFill>
                <a:srgbClr val="005392"/>
              </a:solidFill>
              <a:latin typeface="Calibri"/>
              <a:cs typeface="Calibri"/>
            </a:rPr>
            <a:t>που θα </a:t>
          </a:r>
          <a:r>
            <a:rPr lang="el-GR" sz="1200" b="1" spc="-5" dirty="0" smtClean="0">
              <a:solidFill>
                <a:srgbClr val="005392"/>
              </a:solidFill>
              <a:latin typeface="Calibri"/>
              <a:cs typeface="Calibri"/>
            </a:rPr>
            <a:t>συγκεντρώσει </a:t>
          </a:r>
          <a:r>
            <a:rPr lang="el-GR" sz="1200" b="1" dirty="0" smtClean="0">
              <a:solidFill>
                <a:srgbClr val="005392"/>
              </a:solidFill>
              <a:latin typeface="Calibri"/>
              <a:cs typeface="Calibri"/>
            </a:rPr>
            <a:t>η  </a:t>
          </a:r>
          <a:r>
            <a:rPr lang="el-GR" sz="1200" b="1" spc="-5" dirty="0" smtClean="0">
              <a:solidFill>
                <a:srgbClr val="005392"/>
              </a:solidFill>
              <a:latin typeface="Calibri"/>
              <a:cs typeface="Calibri"/>
            </a:rPr>
            <a:t>τελική </a:t>
          </a:r>
          <a:r>
            <a:rPr lang="el-GR" sz="1200" b="1" spc="-10" dirty="0" smtClean="0">
              <a:solidFill>
                <a:srgbClr val="005392"/>
              </a:solidFill>
              <a:latin typeface="Calibri"/>
              <a:cs typeface="Calibri"/>
            </a:rPr>
            <a:t>έκθεση είναι μικρότερη από 50 βαθμούς και τουλάχιστον 40 βαθμούς.</a:t>
          </a:r>
          <a:endParaRPr lang="el-GR" sz="1200" b="1" dirty="0">
            <a:solidFill>
              <a:srgbClr val="005392"/>
            </a:solidFill>
          </a:endParaRPr>
        </a:p>
      </dgm:t>
    </dgm:pt>
    <dgm:pt modelId="{E98A9DD0-CFD1-41EE-84A6-9B75EBCB80D1}" type="parTrans" cxnId="{23CBA616-4BDF-412D-904B-FE22F3157FB6}">
      <dgm:prSet/>
      <dgm:spPr/>
      <dgm:t>
        <a:bodyPr/>
        <a:lstStyle/>
        <a:p>
          <a:endParaRPr lang="el-GR" sz="1200" b="1">
            <a:solidFill>
              <a:srgbClr val="005392"/>
            </a:solidFill>
          </a:endParaRPr>
        </a:p>
      </dgm:t>
    </dgm:pt>
    <dgm:pt modelId="{4A458C22-A80B-4BC1-ABCB-B51B25B77611}" type="sibTrans" cxnId="{23CBA616-4BDF-412D-904B-FE22F3157FB6}">
      <dgm:prSet/>
      <dgm:spPr/>
      <dgm:t>
        <a:bodyPr/>
        <a:lstStyle/>
        <a:p>
          <a:endParaRPr lang="el-GR" sz="1200" b="1">
            <a:solidFill>
              <a:srgbClr val="005392"/>
            </a:solidFill>
          </a:endParaRPr>
        </a:p>
      </dgm:t>
    </dgm:pt>
    <dgm:pt modelId="{5695C9BB-B15F-4B96-9E38-9BF0194F2C02}">
      <dgm:prSet phldrT="[Κείμενο]" custT="1"/>
      <dgm:spPr/>
      <dgm:t>
        <a:bodyPr/>
        <a:lstStyle/>
        <a:p>
          <a:r>
            <a:rPr lang="el-GR" sz="1200" b="1" spc="-15" dirty="0" smtClean="0">
              <a:solidFill>
                <a:srgbClr val="005392"/>
              </a:solidFill>
              <a:latin typeface="Calibri"/>
              <a:cs typeface="Calibri"/>
            </a:rPr>
            <a:t>κατά </a:t>
          </a:r>
          <a:r>
            <a:rPr lang="el-GR" sz="1200" b="1" dirty="0" smtClean="0">
              <a:solidFill>
                <a:srgbClr val="005392"/>
              </a:solidFill>
              <a:latin typeface="Calibri"/>
              <a:cs typeface="Calibri"/>
            </a:rPr>
            <a:t>50%, </a:t>
          </a:r>
          <a:r>
            <a:rPr lang="el-GR" sz="1200" b="1" spc="-5" dirty="0" smtClean="0">
              <a:solidFill>
                <a:srgbClr val="005392"/>
              </a:solidFill>
              <a:latin typeface="Calibri"/>
              <a:cs typeface="Calibri"/>
            </a:rPr>
            <a:t>εάν </a:t>
          </a:r>
          <a:r>
            <a:rPr lang="el-GR" sz="1200" b="1" dirty="0" smtClean="0">
              <a:solidFill>
                <a:srgbClr val="005392"/>
              </a:solidFill>
              <a:latin typeface="Calibri"/>
              <a:cs typeface="Calibri"/>
            </a:rPr>
            <a:t>η </a:t>
          </a:r>
          <a:r>
            <a:rPr lang="el-GR" sz="1200" b="1" spc="-5" dirty="0" smtClean="0">
              <a:solidFill>
                <a:srgbClr val="005392"/>
              </a:solidFill>
              <a:latin typeface="Calibri"/>
              <a:cs typeface="Calibri"/>
            </a:rPr>
            <a:t>βαθμολογία </a:t>
          </a:r>
          <a:r>
            <a:rPr lang="el-GR" sz="1200" b="1" dirty="0" smtClean="0">
              <a:solidFill>
                <a:srgbClr val="005392"/>
              </a:solidFill>
              <a:latin typeface="Calibri"/>
              <a:cs typeface="Calibri"/>
            </a:rPr>
            <a:t>που θα </a:t>
          </a:r>
          <a:r>
            <a:rPr lang="el-GR" sz="1200" b="1" spc="-5" dirty="0" smtClean="0">
              <a:solidFill>
                <a:srgbClr val="005392"/>
              </a:solidFill>
              <a:latin typeface="Calibri"/>
              <a:cs typeface="Calibri"/>
            </a:rPr>
            <a:t>συγκεντρώσει</a:t>
          </a:r>
          <a:r>
            <a:rPr lang="el-GR" sz="1200" b="1" spc="-140" dirty="0" smtClean="0">
              <a:solidFill>
                <a:srgbClr val="005392"/>
              </a:solidFill>
              <a:latin typeface="Calibri"/>
              <a:cs typeface="Calibri"/>
            </a:rPr>
            <a:t> </a:t>
          </a:r>
          <a:r>
            <a:rPr lang="el-GR" sz="1200" b="1" dirty="0" smtClean="0">
              <a:solidFill>
                <a:srgbClr val="005392"/>
              </a:solidFill>
              <a:latin typeface="Calibri"/>
              <a:cs typeface="Calibri"/>
            </a:rPr>
            <a:t>η  </a:t>
          </a:r>
          <a:r>
            <a:rPr lang="el-GR" sz="1200" b="1" spc="-5" dirty="0" smtClean="0">
              <a:solidFill>
                <a:srgbClr val="005392"/>
              </a:solidFill>
              <a:latin typeface="Calibri"/>
              <a:cs typeface="Calibri"/>
            </a:rPr>
            <a:t>τελική </a:t>
          </a:r>
          <a:r>
            <a:rPr lang="el-GR" sz="1200" b="1" spc="-10" dirty="0" smtClean="0">
              <a:solidFill>
                <a:srgbClr val="005392"/>
              </a:solidFill>
              <a:latin typeface="Calibri"/>
              <a:cs typeface="Calibri"/>
            </a:rPr>
            <a:t>έκθεση είναι μικρότερη από 40 βαθμούς και τουλάχιστον 25 βαθμούς.</a:t>
          </a:r>
          <a:endParaRPr lang="el-GR" sz="1200" b="1" dirty="0">
            <a:solidFill>
              <a:srgbClr val="005392"/>
            </a:solidFill>
          </a:endParaRPr>
        </a:p>
      </dgm:t>
    </dgm:pt>
    <dgm:pt modelId="{B88233F1-63F5-4C94-8B1D-219400B40104}" type="parTrans" cxnId="{0CC3EA67-F6E7-470B-A476-ABFDAADFE60F}">
      <dgm:prSet/>
      <dgm:spPr/>
      <dgm:t>
        <a:bodyPr/>
        <a:lstStyle/>
        <a:p>
          <a:endParaRPr lang="el-GR" sz="1200" b="1">
            <a:solidFill>
              <a:srgbClr val="005392"/>
            </a:solidFill>
          </a:endParaRPr>
        </a:p>
      </dgm:t>
    </dgm:pt>
    <dgm:pt modelId="{926C14A3-FCDF-410F-B89A-EDA1E5C22487}" type="sibTrans" cxnId="{0CC3EA67-F6E7-470B-A476-ABFDAADFE60F}">
      <dgm:prSet/>
      <dgm:spPr/>
      <dgm:t>
        <a:bodyPr/>
        <a:lstStyle/>
        <a:p>
          <a:endParaRPr lang="el-GR" sz="1200" b="1">
            <a:solidFill>
              <a:srgbClr val="005392"/>
            </a:solidFill>
          </a:endParaRPr>
        </a:p>
      </dgm:t>
    </dgm:pt>
    <dgm:pt modelId="{C1C217EE-2849-46AC-9AAA-591A98BFEE30}">
      <dgm:prSet phldrT="[Κείμενο]" custT="1"/>
      <dgm:spPr/>
      <dgm:t>
        <a:bodyPr/>
        <a:lstStyle/>
        <a:p>
          <a:r>
            <a:rPr lang="el-GR" sz="1200" b="1" spc="-15" dirty="0" smtClean="0">
              <a:solidFill>
                <a:srgbClr val="005392"/>
              </a:solidFill>
              <a:latin typeface="Calibri"/>
              <a:cs typeface="Calibri"/>
            </a:rPr>
            <a:t>κατά </a:t>
          </a:r>
          <a:r>
            <a:rPr lang="el-GR" sz="1200" b="1" dirty="0" smtClean="0">
              <a:solidFill>
                <a:srgbClr val="005392"/>
              </a:solidFill>
              <a:latin typeface="Calibri"/>
              <a:cs typeface="Calibri"/>
            </a:rPr>
            <a:t>75% , </a:t>
          </a:r>
          <a:r>
            <a:rPr lang="el-GR" sz="1200" b="1" spc="-5" dirty="0" smtClean="0">
              <a:solidFill>
                <a:srgbClr val="005392"/>
              </a:solidFill>
              <a:latin typeface="Calibri"/>
              <a:cs typeface="Calibri"/>
            </a:rPr>
            <a:t>εάν </a:t>
          </a:r>
          <a:r>
            <a:rPr lang="el-GR" sz="1200" b="1" dirty="0" smtClean="0">
              <a:solidFill>
                <a:srgbClr val="005392"/>
              </a:solidFill>
              <a:latin typeface="Calibri"/>
              <a:cs typeface="Calibri"/>
            </a:rPr>
            <a:t>η </a:t>
          </a:r>
          <a:r>
            <a:rPr lang="el-GR" sz="1200" b="1" spc="-5" dirty="0" smtClean="0">
              <a:solidFill>
                <a:srgbClr val="005392"/>
              </a:solidFill>
              <a:latin typeface="Calibri"/>
              <a:cs typeface="Calibri"/>
            </a:rPr>
            <a:t>βαθμολογία </a:t>
          </a:r>
          <a:r>
            <a:rPr lang="el-GR" sz="1200" b="1" dirty="0" smtClean="0">
              <a:solidFill>
                <a:srgbClr val="005392"/>
              </a:solidFill>
              <a:latin typeface="Calibri"/>
              <a:cs typeface="Calibri"/>
            </a:rPr>
            <a:t>που θα </a:t>
          </a:r>
          <a:r>
            <a:rPr lang="el-GR" sz="1200" b="1" spc="-5" dirty="0" smtClean="0">
              <a:solidFill>
                <a:srgbClr val="005392"/>
              </a:solidFill>
              <a:latin typeface="Calibri"/>
              <a:cs typeface="Calibri"/>
            </a:rPr>
            <a:t>συγκεντρώσει</a:t>
          </a:r>
          <a:r>
            <a:rPr lang="el-GR" sz="1200" b="1" spc="-135" dirty="0" smtClean="0">
              <a:solidFill>
                <a:srgbClr val="005392"/>
              </a:solidFill>
              <a:latin typeface="Calibri"/>
              <a:cs typeface="Calibri"/>
            </a:rPr>
            <a:t> </a:t>
          </a:r>
          <a:r>
            <a:rPr lang="el-GR" sz="1200" b="1" dirty="0" smtClean="0">
              <a:solidFill>
                <a:srgbClr val="005392"/>
              </a:solidFill>
              <a:latin typeface="Calibri"/>
              <a:cs typeface="Calibri"/>
            </a:rPr>
            <a:t>η  </a:t>
          </a:r>
          <a:r>
            <a:rPr lang="el-GR" sz="1200" b="1" spc="-5" dirty="0" smtClean="0">
              <a:solidFill>
                <a:srgbClr val="005392"/>
              </a:solidFill>
              <a:latin typeface="Calibri"/>
              <a:cs typeface="Calibri"/>
            </a:rPr>
            <a:t>τελική </a:t>
          </a:r>
          <a:r>
            <a:rPr lang="el-GR" sz="1200" b="1" spc="-10" dirty="0" smtClean="0">
              <a:solidFill>
                <a:srgbClr val="005392"/>
              </a:solidFill>
              <a:latin typeface="Calibri"/>
              <a:cs typeface="Calibri"/>
            </a:rPr>
            <a:t>έκθεση είναι μικρότερη από 25 βαθμούς</a:t>
          </a:r>
          <a:r>
            <a:rPr lang="el-GR" sz="1200" b="1" dirty="0" smtClean="0">
              <a:solidFill>
                <a:srgbClr val="005392"/>
              </a:solidFill>
              <a:latin typeface="Calibri"/>
              <a:cs typeface="Calibri"/>
            </a:rPr>
            <a:t>.</a:t>
          </a:r>
          <a:endParaRPr lang="el-GR" sz="1200" b="1" dirty="0">
            <a:solidFill>
              <a:srgbClr val="005392"/>
            </a:solidFill>
          </a:endParaRPr>
        </a:p>
      </dgm:t>
    </dgm:pt>
    <dgm:pt modelId="{86C22047-162F-42C9-A077-2F030325361F}" type="parTrans" cxnId="{A80E2CBD-26A0-4C88-8A5D-CFA4022A71DC}">
      <dgm:prSet/>
      <dgm:spPr/>
      <dgm:t>
        <a:bodyPr/>
        <a:lstStyle/>
        <a:p>
          <a:endParaRPr lang="el-GR" sz="1200" b="1">
            <a:solidFill>
              <a:srgbClr val="005392"/>
            </a:solidFill>
          </a:endParaRPr>
        </a:p>
      </dgm:t>
    </dgm:pt>
    <dgm:pt modelId="{7399EF28-3EB4-48E1-A214-C160DC1BBF94}" type="sibTrans" cxnId="{A80E2CBD-26A0-4C88-8A5D-CFA4022A71DC}">
      <dgm:prSet/>
      <dgm:spPr/>
      <dgm:t>
        <a:bodyPr/>
        <a:lstStyle/>
        <a:p>
          <a:endParaRPr lang="el-GR" sz="1200" b="1">
            <a:solidFill>
              <a:srgbClr val="005392"/>
            </a:solidFill>
          </a:endParaRPr>
        </a:p>
      </dgm:t>
    </dgm:pt>
    <dgm:pt modelId="{709EDA03-A43D-449C-9BAC-8B8E605782A2}" type="pres">
      <dgm:prSet presAssocID="{117E1716-85A6-4B50-AA8F-DC324EC5A6AD}" presName="arrowDiagram" presStyleCnt="0">
        <dgm:presLayoutVars>
          <dgm:chMax val="5"/>
          <dgm:dir/>
          <dgm:resizeHandles val="exact"/>
        </dgm:presLayoutVars>
      </dgm:prSet>
      <dgm:spPr/>
    </dgm:pt>
    <dgm:pt modelId="{F4E3A40D-1820-459C-A3B7-4F237BC5ABA6}" type="pres">
      <dgm:prSet presAssocID="{117E1716-85A6-4B50-AA8F-DC324EC5A6AD}" presName="arrow" presStyleLbl="bgShp" presStyleIdx="0" presStyleCnt="1" custLinFactNeighborX="1172" custLinFactNeighborY="77292"/>
      <dgm:spPr/>
    </dgm:pt>
    <dgm:pt modelId="{BE3A9564-1D01-439E-9BF7-9871F14D0302}" type="pres">
      <dgm:prSet presAssocID="{117E1716-85A6-4B50-AA8F-DC324EC5A6AD}" presName="arrowDiagram3" presStyleCnt="0"/>
      <dgm:spPr/>
    </dgm:pt>
    <dgm:pt modelId="{D68527BD-D4D4-44F8-856C-A34E2DACEEF2}" type="pres">
      <dgm:prSet presAssocID="{40C4F7FA-43DE-46BD-871E-294BD6873271}" presName="bullet3a" presStyleLbl="node1" presStyleIdx="0" presStyleCnt="3"/>
      <dgm:spPr/>
    </dgm:pt>
    <dgm:pt modelId="{38DA4B88-49D2-41B5-B4F9-F942E010BF3C}" type="pres">
      <dgm:prSet presAssocID="{40C4F7FA-43DE-46BD-871E-294BD6873271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9036986-E60E-4016-AE4F-1BBFB5B2F883}" type="pres">
      <dgm:prSet presAssocID="{5695C9BB-B15F-4B96-9E38-9BF0194F2C02}" presName="bullet3b" presStyleLbl="node1" presStyleIdx="1" presStyleCnt="3"/>
      <dgm:spPr/>
    </dgm:pt>
    <dgm:pt modelId="{806EF328-61A1-47D3-ACE6-B6AE718C3165}" type="pres">
      <dgm:prSet presAssocID="{5695C9BB-B15F-4B96-9E38-9BF0194F2C02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1EFBB70-238D-48D7-BE03-8925659049CC}" type="pres">
      <dgm:prSet presAssocID="{C1C217EE-2849-46AC-9AAA-591A98BFEE30}" presName="bullet3c" presStyleLbl="node1" presStyleIdx="2" presStyleCnt="3"/>
      <dgm:spPr/>
    </dgm:pt>
    <dgm:pt modelId="{1397EFD5-0707-457E-85CF-1745B7D9C5D2}" type="pres">
      <dgm:prSet presAssocID="{C1C217EE-2849-46AC-9AAA-591A98BFEE30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888545EE-C1B6-4357-B263-7661F133D1B1}" type="presOf" srcId="{C1C217EE-2849-46AC-9AAA-591A98BFEE30}" destId="{1397EFD5-0707-457E-85CF-1745B7D9C5D2}" srcOrd="0" destOrd="0" presId="urn:microsoft.com/office/officeart/2005/8/layout/arrow2"/>
    <dgm:cxn modelId="{23CBA616-4BDF-412D-904B-FE22F3157FB6}" srcId="{117E1716-85A6-4B50-AA8F-DC324EC5A6AD}" destId="{40C4F7FA-43DE-46BD-871E-294BD6873271}" srcOrd="0" destOrd="0" parTransId="{E98A9DD0-CFD1-41EE-84A6-9B75EBCB80D1}" sibTransId="{4A458C22-A80B-4BC1-ABCB-B51B25B77611}"/>
    <dgm:cxn modelId="{0B0D04F9-4A59-4A33-BACD-BE1A2833D0EE}" type="presOf" srcId="{5695C9BB-B15F-4B96-9E38-9BF0194F2C02}" destId="{806EF328-61A1-47D3-ACE6-B6AE718C3165}" srcOrd="0" destOrd="0" presId="urn:microsoft.com/office/officeart/2005/8/layout/arrow2"/>
    <dgm:cxn modelId="{0CC3EA67-F6E7-470B-A476-ABFDAADFE60F}" srcId="{117E1716-85A6-4B50-AA8F-DC324EC5A6AD}" destId="{5695C9BB-B15F-4B96-9E38-9BF0194F2C02}" srcOrd="1" destOrd="0" parTransId="{B88233F1-63F5-4C94-8B1D-219400B40104}" sibTransId="{926C14A3-FCDF-410F-B89A-EDA1E5C22487}"/>
    <dgm:cxn modelId="{F8B7733E-B001-4E1E-A82D-4B2AEBE08B28}" type="presOf" srcId="{40C4F7FA-43DE-46BD-871E-294BD6873271}" destId="{38DA4B88-49D2-41B5-B4F9-F942E010BF3C}" srcOrd="0" destOrd="0" presId="urn:microsoft.com/office/officeart/2005/8/layout/arrow2"/>
    <dgm:cxn modelId="{1B53647B-2010-443F-989E-BF9D75C0FCA4}" type="presOf" srcId="{117E1716-85A6-4B50-AA8F-DC324EC5A6AD}" destId="{709EDA03-A43D-449C-9BAC-8B8E605782A2}" srcOrd="0" destOrd="0" presId="urn:microsoft.com/office/officeart/2005/8/layout/arrow2"/>
    <dgm:cxn modelId="{A80E2CBD-26A0-4C88-8A5D-CFA4022A71DC}" srcId="{117E1716-85A6-4B50-AA8F-DC324EC5A6AD}" destId="{C1C217EE-2849-46AC-9AAA-591A98BFEE30}" srcOrd="2" destOrd="0" parTransId="{86C22047-162F-42C9-A077-2F030325361F}" sibTransId="{7399EF28-3EB4-48E1-A214-C160DC1BBF94}"/>
    <dgm:cxn modelId="{C9F3800B-60E8-4B82-A14F-ACD9975D865E}" type="presParOf" srcId="{709EDA03-A43D-449C-9BAC-8B8E605782A2}" destId="{F4E3A40D-1820-459C-A3B7-4F237BC5ABA6}" srcOrd="0" destOrd="0" presId="urn:microsoft.com/office/officeart/2005/8/layout/arrow2"/>
    <dgm:cxn modelId="{6C039A5A-0660-470F-8A85-8402B6D65978}" type="presParOf" srcId="{709EDA03-A43D-449C-9BAC-8B8E605782A2}" destId="{BE3A9564-1D01-439E-9BF7-9871F14D0302}" srcOrd="1" destOrd="0" presId="urn:microsoft.com/office/officeart/2005/8/layout/arrow2"/>
    <dgm:cxn modelId="{BB12C599-2D83-477C-BBD1-118CB44B07DB}" type="presParOf" srcId="{BE3A9564-1D01-439E-9BF7-9871F14D0302}" destId="{D68527BD-D4D4-44F8-856C-A34E2DACEEF2}" srcOrd="0" destOrd="0" presId="urn:microsoft.com/office/officeart/2005/8/layout/arrow2"/>
    <dgm:cxn modelId="{892729A0-E7D4-4BEE-A4FC-FC288861E96C}" type="presParOf" srcId="{BE3A9564-1D01-439E-9BF7-9871F14D0302}" destId="{38DA4B88-49D2-41B5-B4F9-F942E010BF3C}" srcOrd="1" destOrd="0" presId="urn:microsoft.com/office/officeart/2005/8/layout/arrow2"/>
    <dgm:cxn modelId="{6C777009-7D32-46CD-9B2C-147A6FA5EB04}" type="presParOf" srcId="{BE3A9564-1D01-439E-9BF7-9871F14D0302}" destId="{D9036986-E60E-4016-AE4F-1BBFB5B2F883}" srcOrd="2" destOrd="0" presId="urn:microsoft.com/office/officeart/2005/8/layout/arrow2"/>
    <dgm:cxn modelId="{7CCF1F78-9742-4ED6-8E49-90A2A14C1FDB}" type="presParOf" srcId="{BE3A9564-1D01-439E-9BF7-9871F14D0302}" destId="{806EF328-61A1-47D3-ACE6-B6AE718C3165}" srcOrd="3" destOrd="0" presId="urn:microsoft.com/office/officeart/2005/8/layout/arrow2"/>
    <dgm:cxn modelId="{D19FC80E-8335-4343-BDBC-90FE94266BC4}" type="presParOf" srcId="{BE3A9564-1D01-439E-9BF7-9871F14D0302}" destId="{A1EFBB70-238D-48D7-BE03-8925659049CC}" srcOrd="4" destOrd="0" presId="urn:microsoft.com/office/officeart/2005/8/layout/arrow2"/>
    <dgm:cxn modelId="{C033278D-CE51-4EBC-93B6-D940D1FB776F}" type="presParOf" srcId="{BE3A9564-1D01-439E-9BF7-9871F14D0302}" destId="{1397EFD5-0707-457E-85CF-1745B7D9C5D2}" srcOrd="5" destOrd="0" presId="urn:microsoft.com/office/officeart/2005/8/layout/arrow2"/>
  </dgm:cxnLst>
  <dgm:bg/>
  <dgm:whole/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5C207B-F7DB-4620-B13A-5AE53B443F2C}">
      <dsp:nvSpPr>
        <dsp:cNvPr id="0" name=""/>
        <dsp:cNvSpPr/>
      </dsp:nvSpPr>
      <dsp:spPr>
        <a:xfrm rot="16200000">
          <a:off x="549433" y="-549433"/>
          <a:ext cx="1538287" cy="2637155"/>
        </a:xfrm>
        <a:prstGeom prst="round1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700" b="1" kern="1200" dirty="0"/>
            <a:t>Επαγγελματική Κατάρτιση</a:t>
          </a:r>
        </a:p>
      </dsp:txBody>
      <dsp:txXfrm rot="16200000">
        <a:off x="741719" y="-741719"/>
        <a:ext cx="1153715" cy="2637155"/>
      </dsp:txXfrm>
    </dsp:sp>
    <dsp:sp modelId="{05FD696A-71FF-4723-9693-C0203A5DC9E0}">
      <dsp:nvSpPr>
        <dsp:cNvPr id="0" name=""/>
        <dsp:cNvSpPr/>
      </dsp:nvSpPr>
      <dsp:spPr>
        <a:xfrm>
          <a:off x="2637155" y="0"/>
          <a:ext cx="2637155" cy="1538287"/>
        </a:xfrm>
        <a:prstGeom prst="round1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700" b="1" kern="1200" dirty="0" smtClean="0"/>
            <a:t>Ανώτατη Εκπαίδευση</a:t>
          </a:r>
          <a:endParaRPr lang="el-GR" sz="2700" b="1" kern="1200" dirty="0"/>
        </a:p>
      </dsp:txBody>
      <dsp:txXfrm>
        <a:off x="2637155" y="0"/>
        <a:ext cx="2637155" cy="1153715"/>
      </dsp:txXfrm>
    </dsp:sp>
    <dsp:sp modelId="{5862994A-D5E3-48C1-B599-DEE6916080EA}">
      <dsp:nvSpPr>
        <dsp:cNvPr id="0" name=""/>
        <dsp:cNvSpPr/>
      </dsp:nvSpPr>
      <dsp:spPr>
        <a:xfrm rot="10800000">
          <a:off x="0" y="1538287"/>
          <a:ext cx="2637155" cy="1538287"/>
        </a:xfrm>
        <a:prstGeom prst="round1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700" b="1" kern="1200" dirty="0"/>
            <a:t>Σχολική Εκπαίδευση</a:t>
          </a:r>
        </a:p>
      </dsp:txBody>
      <dsp:txXfrm rot="10800000">
        <a:off x="0" y="1922859"/>
        <a:ext cx="2637155" cy="1153715"/>
      </dsp:txXfrm>
    </dsp:sp>
    <dsp:sp modelId="{7ABED905-FE07-45A0-972B-F269AF936D0A}">
      <dsp:nvSpPr>
        <dsp:cNvPr id="0" name=""/>
        <dsp:cNvSpPr/>
      </dsp:nvSpPr>
      <dsp:spPr>
        <a:xfrm rot="5400000">
          <a:off x="3186588" y="988853"/>
          <a:ext cx="1538287" cy="2637155"/>
        </a:xfrm>
        <a:prstGeom prst="round1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700" b="1" kern="1200" dirty="0"/>
            <a:t>Εκπαίδευση Ενηλίκων</a:t>
          </a:r>
        </a:p>
      </dsp:txBody>
      <dsp:txXfrm rot="5400000">
        <a:off x="3378874" y="1181139"/>
        <a:ext cx="1153715" cy="2637155"/>
      </dsp:txXfrm>
    </dsp:sp>
    <dsp:sp modelId="{65C918FB-2871-4FD7-8BC2-BA819E1EA4DB}">
      <dsp:nvSpPr>
        <dsp:cNvPr id="0" name=""/>
        <dsp:cNvSpPr/>
      </dsp:nvSpPr>
      <dsp:spPr>
        <a:xfrm>
          <a:off x="1313867" y="1153715"/>
          <a:ext cx="2646574" cy="769143"/>
        </a:xfrm>
        <a:prstGeom prst="roundRect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i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ERASMUS +</a:t>
          </a:r>
          <a:endParaRPr lang="el-GR" sz="32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13867" y="1153715"/>
        <a:ext cx="2646574" cy="76914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D4866A-115C-4651-8D37-EADD70EF0DEC}">
      <dsp:nvSpPr>
        <dsp:cNvPr id="0" name=""/>
        <dsp:cNvSpPr/>
      </dsp:nvSpPr>
      <dsp:spPr>
        <a:xfrm>
          <a:off x="0" y="574273"/>
          <a:ext cx="7992888" cy="51655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3B1EBD-1C07-438A-B769-EFEB49ACD8A5}">
      <dsp:nvSpPr>
        <dsp:cNvPr id="0" name=""/>
        <dsp:cNvSpPr/>
      </dsp:nvSpPr>
      <dsp:spPr>
        <a:xfrm>
          <a:off x="399254" y="332877"/>
          <a:ext cx="6309660" cy="5312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/>
            <a:t>Αύξηση δεξιοτήτων και ικανοτήτων για προσωπικό εκπαίδευσης ενηλίκων</a:t>
          </a:r>
          <a:endParaRPr lang="el-GR" sz="1600" b="1" kern="1200" dirty="0"/>
        </a:p>
      </dsp:txBody>
      <dsp:txXfrm>
        <a:off x="399254" y="332877"/>
        <a:ext cx="6309660" cy="531219"/>
      </dsp:txXfrm>
    </dsp:sp>
    <dsp:sp modelId="{DDF5F304-6541-4A21-BD99-DA976AE7D5B4}">
      <dsp:nvSpPr>
        <dsp:cNvPr id="0" name=""/>
        <dsp:cNvSpPr/>
      </dsp:nvSpPr>
      <dsp:spPr>
        <a:xfrm>
          <a:off x="0" y="1560803"/>
          <a:ext cx="7992888" cy="4091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30E6D2-6A1E-458E-953E-8F6A93A56805}">
      <dsp:nvSpPr>
        <dsp:cNvPr id="0" name=""/>
        <dsp:cNvSpPr/>
      </dsp:nvSpPr>
      <dsp:spPr>
        <a:xfrm>
          <a:off x="399254" y="1260175"/>
          <a:ext cx="6717362" cy="516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/>
            <a:t>Αύξηση της ποιότητας εκπαίδευσης και μάθησης</a:t>
          </a:r>
          <a:endParaRPr lang="el-GR" sz="1600" b="1" kern="1200" dirty="0"/>
        </a:p>
      </dsp:txBody>
      <dsp:txXfrm>
        <a:off x="399254" y="1260175"/>
        <a:ext cx="6717362" cy="516774"/>
      </dsp:txXfrm>
    </dsp:sp>
    <dsp:sp modelId="{D537E751-6FC2-4546-83D3-AA4524691584}">
      <dsp:nvSpPr>
        <dsp:cNvPr id="0" name=""/>
        <dsp:cNvSpPr/>
      </dsp:nvSpPr>
      <dsp:spPr>
        <a:xfrm>
          <a:off x="0" y="2417215"/>
          <a:ext cx="7992888" cy="45445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FE6254-7C04-431E-BD47-0DD96F05F735}">
      <dsp:nvSpPr>
        <dsp:cNvPr id="0" name=""/>
        <dsp:cNvSpPr/>
      </dsp:nvSpPr>
      <dsp:spPr>
        <a:xfrm>
          <a:off x="360039" y="2162981"/>
          <a:ext cx="7029707" cy="4940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/>
            <a:t>Ευρύτερη κατανόηση πρακτικών και πολιτικών μεταξύ των χωρών</a:t>
          </a:r>
        </a:p>
      </dsp:txBody>
      <dsp:txXfrm>
        <a:off x="360039" y="2162981"/>
        <a:ext cx="7029707" cy="494049"/>
      </dsp:txXfrm>
    </dsp:sp>
    <dsp:sp modelId="{1FBBABC1-B8E7-4D93-B46F-83021F7472BB}">
      <dsp:nvSpPr>
        <dsp:cNvPr id="0" name=""/>
        <dsp:cNvSpPr/>
      </dsp:nvSpPr>
      <dsp:spPr>
        <a:xfrm>
          <a:off x="0" y="3365649"/>
          <a:ext cx="7992888" cy="40592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485035-387E-464B-A1D9-40EA0CF76591}">
      <dsp:nvSpPr>
        <dsp:cNvPr id="0" name=""/>
        <dsp:cNvSpPr/>
      </dsp:nvSpPr>
      <dsp:spPr>
        <a:xfrm>
          <a:off x="399254" y="3061321"/>
          <a:ext cx="7437465" cy="5407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/>
            <a:t>Πυροδότηση αλλαγών στο άνοιγμα του εκσυγχρονισμού και της διεθνοποίησης των εκπαιδευτικών φορέων</a:t>
          </a:r>
          <a:endParaRPr lang="el-GR" sz="1600" b="1" kern="1200" dirty="0"/>
        </a:p>
      </dsp:txBody>
      <dsp:txXfrm>
        <a:off x="399254" y="3061321"/>
        <a:ext cx="7437465" cy="5407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73DAA-8C83-4DB1-9BC1-02E8331CA9B1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CB7073-EBC4-4342-B874-830A1ACE4D2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873E0-E5FD-4D55-A467-9A7819624E97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4AEE9-C293-43B8-B624-5AF7F3E470C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15</a:t>
            </a:fld>
            <a:endParaRPr lang="el-G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16</a:t>
            </a:fld>
            <a:endParaRPr lang="el-G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18</a:t>
            </a:fld>
            <a:endParaRPr lang="el-G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19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20</a:t>
            </a:fld>
            <a:endParaRPr lang="el-G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21</a:t>
            </a:fld>
            <a:endParaRPr lang="el-G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22</a:t>
            </a:fld>
            <a:endParaRPr lang="el-G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23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4AEE9-C293-43B8-B624-5AF7F3E470CA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E408B-1D8A-4412-8E97-1577187AA07E}" type="datetime1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Εκπαίδευση Ενηλίκων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7C80-681E-4C5D-AB42-17818A80E48D}" type="datetime1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Εκπαίδευση Ενηλίκων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E966-1C6E-4793-81CA-09BF884E2802}" type="datetime1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Εκπαίδευση Ενηλίκων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1F8BE-8309-4D29-BC76-FC09D3672806}" type="datetime1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Εκπαίδευση Ενηλίκων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5C60E-58D0-4A82-BF53-E33CF4583C26}" type="datetime1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Εκπαίδευση Ενηλίκων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96916-F6F2-4216-9941-1946785C628A}" type="datetime1">
              <a:rPr lang="el-GR" smtClean="0"/>
              <a:pPr/>
              <a:t>1/10/2015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Εκπαίδευση Ενηλίκων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762F-BBF2-4134-A65F-344BBC6D9E00}" type="datetime1">
              <a:rPr lang="el-GR" smtClean="0"/>
              <a:pPr/>
              <a:t>1/10/2015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Εκπαίδευση Ενηλίκων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DFB76-F0D8-49D4-B190-670541BFD2DD}" type="datetime1">
              <a:rPr lang="el-GR" smtClean="0"/>
              <a:pPr/>
              <a:t>1/10/2015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Εκπαίδευση Ενηλίκων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E0B50-09F8-4F6B-B104-26F3D0DCD016}" type="datetime1">
              <a:rPr lang="el-GR" smtClean="0"/>
              <a:pPr/>
              <a:t>1/10/2015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Εκπαίδευση Ενηλίκων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3348-4B68-482D-AF50-81DF4DF5BCEC}" type="datetime1">
              <a:rPr lang="el-GR" smtClean="0"/>
              <a:pPr/>
              <a:t>1/10/2015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Εκπαίδευση Ενηλίκων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DEBF-3EAF-4741-B85D-DC5F96AF1492}" type="datetime1">
              <a:rPr lang="el-GR" smtClean="0"/>
              <a:pPr/>
              <a:t>1/10/2015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Εκπαίδευση Ενηλίκων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B34BD-7824-4807-873B-65648471CDDD}" type="datetime1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Εκπαίδευση Ενηλίκων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amond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10" Type="http://schemas.microsoft.com/office/2007/relationships/diagramDrawing" Target="../diagrams/drawing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7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9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1.png"/><Relationship Id="rId9" Type="http://schemas.openxmlformats.org/officeDocument/2006/relationships/image" Target="../media/image19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0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1.png"/><Relationship Id="rId9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1.png"/><Relationship Id="rId9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image" Target="../media/image1.png"/><Relationship Id="rId7" Type="http://schemas.openxmlformats.org/officeDocument/2006/relationships/diagramData" Target="../diagrams/data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eg"/><Relationship Id="rId5" Type="http://schemas.openxmlformats.org/officeDocument/2006/relationships/image" Target="../media/image4.jpeg"/><Relationship Id="rId10" Type="http://schemas.openxmlformats.org/officeDocument/2006/relationships/diagramColors" Target="../diagrams/colors4.xml"/><Relationship Id="rId4" Type="http://schemas.openxmlformats.org/officeDocument/2006/relationships/image" Target="../media/image3.png"/><Relationship Id="rId9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1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jpeg"/><Relationship Id="rId3" Type="http://schemas.openxmlformats.org/officeDocument/2006/relationships/image" Target="../media/image1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29.jpe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image" Target="../media/image1.png"/><Relationship Id="rId7" Type="http://schemas.openxmlformats.org/officeDocument/2006/relationships/diagramData" Target="../diagrams/data5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jpeg"/><Relationship Id="rId5" Type="http://schemas.openxmlformats.org/officeDocument/2006/relationships/image" Target="../media/image4.jpeg"/><Relationship Id="rId10" Type="http://schemas.openxmlformats.org/officeDocument/2006/relationships/diagramColors" Target="../diagrams/colors5.xml"/><Relationship Id="rId4" Type="http://schemas.openxmlformats.org/officeDocument/2006/relationships/image" Target="../media/image3.png"/><Relationship Id="rId9" Type="http://schemas.openxmlformats.org/officeDocument/2006/relationships/diagramQuickStyle" Target="../diagrams/quickStyle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2.xml"/><Relationship Id="rId6" Type="http://schemas.openxmlformats.org/officeDocument/2006/relationships/image" Target="../media/image31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jpeg"/><Relationship Id="rId12" Type="http://schemas.microsoft.com/office/2007/relationships/diagramDrawing" Target="../diagrams/drawing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1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10" Type="http://schemas.openxmlformats.org/officeDocument/2006/relationships/image" Target="../media/image12.png"/><Relationship Id="rId4" Type="http://schemas.openxmlformats.org/officeDocument/2006/relationships/image" Target="../media/image1.png"/><Relationship Id="rId9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4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3.pn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1.png"/><Relationship Id="rId9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1.png"/><Relationship Id="rId9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Relationship Id="rId6" Type="http://schemas.openxmlformats.org/officeDocument/2006/relationships/image" Target="../media/image4.jpeg"/><Relationship Id="rId11" Type="http://schemas.openxmlformats.org/officeDocument/2006/relationships/diagramColors" Target="../diagrams/colors2.xml"/><Relationship Id="rId5" Type="http://schemas.openxmlformats.org/officeDocument/2006/relationships/image" Target="../media/image3.png"/><Relationship Id="rId10" Type="http://schemas.openxmlformats.org/officeDocument/2006/relationships/diagramQuickStyle" Target="../diagrams/quickStyle2.xml"/><Relationship Id="rId4" Type="http://schemas.openxmlformats.org/officeDocument/2006/relationships/image" Target="../media/image1.png"/><Relationship Id="rId9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Relationship Id="rId6" Type="http://schemas.openxmlformats.org/officeDocument/2006/relationships/image" Target="../media/image4.jpeg"/><Relationship Id="rId11" Type="http://schemas.openxmlformats.org/officeDocument/2006/relationships/diagramColors" Target="../diagrams/colors3.xml"/><Relationship Id="rId5" Type="http://schemas.openxmlformats.org/officeDocument/2006/relationships/image" Target="../media/image3.png"/><Relationship Id="rId10" Type="http://schemas.openxmlformats.org/officeDocument/2006/relationships/diagramQuickStyle" Target="../diagrams/quickStyle3.xml"/><Relationship Id="rId4" Type="http://schemas.openxmlformats.org/officeDocument/2006/relationships/image" Target="../media/image1.png"/><Relationship Id="rId9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1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gkelai\Desktop\puzzle tre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38" y="3000372"/>
            <a:ext cx="1857388" cy="1857388"/>
          </a:xfrm>
          <a:prstGeom prst="rect">
            <a:avLst/>
          </a:prstGeom>
          <a:noFill/>
        </p:spPr>
      </p:pic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2050" name="AutoShape 2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1" name="2 - Υπότιτλος"/>
          <p:cNvSpPr>
            <a:spLocks noGrp="1"/>
          </p:cNvSpPr>
          <p:nvPr>
            <p:ph type="subTitle" idx="1"/>
          </p:nvPr>
        </p:nvSpPr>
        <p:spPr>
          <a:xfrm>
            <a:off x="179512" y="6174072"/>
            <a:ext cx="7464322" cy="469638"/>
          </a:xfrm>
        </p:spPr>
        <p:txBody>
          <a:bodyPr>
            <a:noAutofit/>
          </a:bodyPr>
          <a:lstStyle/>
          <a:p>
            <a:pPr algn="l"/>
            <a:r>
              <a:rPr lang="el-GR" sz="1800" b="1" i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Γιώρμαρη</a:t>
            </a:r>
            <a:r>
              <a:rPr lang="el-GR" sz="1800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1800" b="1" i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Φραγκουλοπούλου</a:t>
            </a:r>
            <a:r>
              <a:rPr lang="en-US" sz="1800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l-GR" sz="1800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Συντονίστρια Τομέα Εκπαίδευσης Ενηλίκων</a:t>
            </a:r>
            <a:endParaRPr lang="el-GR" sz="1800" b="1" i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428596" y="1415678"/>
            <a:ext cx="8072494" cy="2074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ΠΡΟΓΡΑΜΜΑ </a:t>
            </a:r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ERASMUS +</a:t>
            </a:r>
          </a:p>
          <a:p>
            <a:pPr algn="ctr"/>
            <a:r>
              <a:rPr lang="el-GR" sz="3200" b="1" dirty="0" smtClean="0">
                <a:solidFill>
                  <a:srgbClr val="17375E"/>
                </a:solidFill>
                <a:cs typeface="Calibri"/>
              </a:rPr>
              <a:t>ΚΑ1-Μαθησιακή </a:t>
            </a:r>
            <a:r>
              <a:rPr lang="el-GR" sz="3200" b="1" spc="-20" dirty="0" smtClean="0">
                <a:solidFill>
                  <a:srgbClr val="17375E"/>
                </a:solidFill>
                <a:cs typeface="Calibri"/>
              </a:rPr>
              <a:t>Κινητικότητα</a:t>
            </a:r>
            <a:r>
              <a:rPr lang="el-GR" sz="3200" b="1" spc="-5" dirty="0" smtClean="0">
                <a:solidFill>
                  <a:srgbClr val="17375E"/>
                </a:solidFill>
                <a:cs typeface="Calibri"/>
              </a:rPr>
              <a:t> </a:t>
            </a:r>
            <a:r>
              <a:rPr lang="el-GR" sz="3200" b="1" spc="-10" dirty="0" smtClean="0">
                <a:solidFill>
                  <a:srgbClr val="17375E"/>
                </a:solidFill>
                <a:cs typeface="Calibri"/>
              </a:rPr>
              <a:t>Προσωπικού</a:t>
            </a:r>
          </a:p>
          <a:p>
            <a:pPr algn="ctr"/>
            <a:r>
              <a:rPr lang="el-GR" sz="3200" b="1" spc="-20" dirty="0" smtClean="0">
                <a:solidFill>
                  <a:srgbClr val="17375E"/>
                </a:solidFill>
                <a:cs typeface="Calibri"/>
              </a:rPr>
              <a:t>Τομέας Εκπαίδευσης Ενηλίκων</a:t>
            </a:r>
          </a:p>
          <a:p>
            <a:pPr algn="ctr"/>
            <a:endParaRPr lang="el-GR" sz="3200" dirty="0" smtClean="0">
              <a:cs typeface="Calibri"/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2071670" y="3571876"/>
            <a:ext cx="53578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l-GR" sz="3200" b="1" spc="-20" dirty="0" smtClean="0">
                <a:solidFill>
                  <a:srgbClr val="17375E"/>
                </a:solidFill>
                <a:cs typeface="Calibri"/>
              </a:rPr>
              <a:t>Τεχνική </a:t>
            </a:r>
            <a:r>
              <a:rPr lang="el-GR" sz="3200" b="1" spc="-20" dirty="0" smtClean="0">
                <a:solidFill>
                  <a:srgbClr val="17375E"/>
                </a:solidFill>
                <a:cs typeface="Calibri"/>
              </a:rPr>
              <a:t>Ημερίδα</a:t>
            </a:r>
            <a:endParaRPr lang="el-GR" sz="3200" b="1" spc="-20" dirty="0" smtClean="0">
              <a:solidFill>
                <a:srgbClr val="17375E"/>
              </a:solidFill>
              <a:cs typeface="Calibri"/>
            </a:endParaRPr>
          </a:p>
        </p:txBody>
      </p:sp>
      <p:sp>
        <p:nvSpPr>
          <p:cNvPr id="13" name="12 - Ορθογώνιο"/>
          <p:cNvSpPr/>
          <p:nvPr/>
        </p:nvSpPr>
        <p:spPr>
          <a:xfrm>
            <a:off x="142844" y="5026895"/>
            <a:ext cx="87154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209" marR="22860" algn="ctr">
              <a:lnSpc>
                <a:spcPct val="100000"/>
              </a:lnSpc>
              <a:spcBef>
                <a:spcPts val="65"/>
              </a:spcBef>
            </a:pPr>
            <a:r>
              <a:rPr lang="el-GR" sz="2400" b="1" dirty="0" smtClean="0">
                <a:solidFill>
                  <a:srgbClr val="17375E"/>
                </a:solidFill>
                <a:cs typeface="Calibri"/>
              </a:rPr>
              <a:t>«Συμβατικές υποχρεώσεις στο πλαίσιο των σχεδίων  κινητικότητας εκπαίδευσης ενηλίκων»</a:t>
            </a:r>
            <a:endParaRPr lang="el-GR" sz="2400" b="1" dirty="0" smtClean="0">
              <a:solidFill>
                <a:srgbClr val="17375E"/>
              </a:solidFill>
              <a:cs typeface="Calibri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2050" name="AutoShape 2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grpSp>
        <p:nvGrpSpPr>
          <p:cNvPr id="2" name="13 - Ομάδα"/>
          <p:cNvGrpSpPr/>
          <p:nvPr/>
        </p:nvGrpSpPr>
        <p:grpSpPr>
          <a:xfrm>
            <a:off x="1341242" y="3071810"/>
            <a:ext cx="6516906" cy="2912865"/>
            <a:chOff x="1341242" y="3071810"/>
            <a:chExt cx="6516906" cy="2912865"/>
          </a:xfrm>
        </p:grpSpPr>
        <p:sp>
          <p:nvSpPr>
            <p:cNvPr id="12" name="Rounded Rectangle 11"/>
            <p:cNvSpPr/>
            <p:nvPr/>
          </p:nvSpPr>
          <p:spPr>
            <a:xfrm>
              <a:off x="1357290" y="3071810"/>
              <a:ext cx="6500858" cy="214314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" name="object 2"/>
            <p:cNvSpPr txBox="1"/>
            <p:nvPr/>
          </p:nvSpPr>
          <p:spPr>
            <a:xfrm>
              <a:off x="1341242" y="3214686"/>
              <a:ext cx="6445468" cy="276998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l-GR" sz="40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Παράρτημα </a:t>
              </a:r>
              <a:r>
                <a:rPr lang="en-US" sz="40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IV</a:t>
              </a:r>
              <a:endParaRPr lang="el-GR" sz="40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>
                <a:lnSpc>
                  <a:spcPct val="100000"/>
                </a:lnSpc>
              </a:pPr>
              <a:endParaRPr lang="el-GR" sz="1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lvl="0" algn="ctr"/>
              <a:r>
                <a:rPr lang="el-GR" sz="24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Σύμβαση Επιχορήγησης Erasmus+ Προσωπικού για Διδασκαλία και Επιμόρφωση</a:t>
              </a:r>
            </a:p>
            <a:p>
              <a:pPr algn="ctr">
                <a:lnSpc>
                  <a:spcPct val="100000"/>
                </a:lnSpc>
              </a:pPr>
              <a:endParaRPr lang="el-GR" sz="40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>
                <a:lnSpc>
                  <a:spcPct val="100000"/>
                </a:lnSpc>
              </a:pPr>
              <a:endParaRPr lang="el-GR" sz="40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5" name="1 - Τίτλος"/>
          <p:cNvSpPr txBox="1">
            <a:spLocks/>
          </p:cNvSpPr>
          <p:nvPr/>
        </p:nvSpPr>
        <p:spPr>
          <a:xfrm>
            <a:off x="1214414" y="1071546"/>
            <a:ext cx="7286676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Μαθησιακή Κινητικότητα Ατόμων</a:t>
            </a:r>
          </a:p>
        </p:txBody>
      </p:sp>
      <p:cxnSp>
        <p:nvCxnSpPr>
          <p:cNvPr id="13" name="Straight Connector 10"/>
          <p:cNvCxnSpPr/>
          <p:nvPr/>
        </p:nvCxnSpPr>
        <p:spPr>
          <a:xfrm>
            <a:off x="579640" y="2000240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lded Corner 13"/>
          <p:cNvSpPr/>
          <p:nvPr/>
        </p:nvSpPr>
        <p:spPr>
          <a:xfrm>
            <a:off x="928662" y="3357562"/>
            <a:ext cx="6768752" cy="2786082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0" name="1 - Τίτλος"/>
          <p:cNvSpPr txBox="1">
            <a:spLocks/>
          </p:cNvSpPr>
          <p:nvPr/>
        </p:nvSpPr>
        <p:spPr>
          <a:xfrm>
            <a:off x="500034" y="1124744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Μαθησιακή Κινητικότητα Ατόμων</a:t>
            </a:r>
          </a:p>
        </p:txBody>
      </p:sp>
      <p:sp>
        <p:nvSpPr>
          <p:cNvPr id="8" name="Rectangle 7"/>
          <p:cNvSpPr/>
          <p:nvPr/>
        </p:nvSpPr>
        <p:spPr>
          <a:xfrm>
            <a:off x="1302144" y="3571876"/>
            <a:ext cx="619268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1325" lvl="0" indent="-441325"/>
            <a:r>
              <a:rPr lang="el-GR" b="1" dirty="0" smtClean="0">
                <a:solidFill>
                  <a:srgbClr val="005EA4"/>
                </a:solidFill>
              </a:rPr>
              <a:t>Παράρτημα ΙV</a:t>
            </a:r>
            <a:r>
              <a:rPr lang="en-US" b="1" dirty="0" smtClean="0">
                <a:solidFill>
                  <a:srgbClr val="005EA4"/>
                </a:solidFill>
              </a:rPr>
              <a:t>:</a:t>
            </a:r>
            <a:endParaRPr lang="el-GR" b="1" dirty="0" smtClean="0">
              <a:solidFill>
                <a:srgbClr val="005EA4"/>
              </a:solidFill>
            </a:endParaRPr>
          </a:p>
          <a:p>
            <a:pPr marL="441325" lvl="0" indent="-441325"/>
            <a:endParaRPr lang="el-GR" sz="800" b="1" dirty="0" smtClean="0">
              <a:solidFill>
                <a:srgbClr val="005EA4"/>
              </a:solidFill>
            </a:endParaRPr>
          </a:p>
          <a:p>
            <a:pPr marL="441325" indent="-441325">
              <a:buBlip>
                <a:blip r:embed="rId7"/>
              </a:buBlip>
            </a:pPr>
            <a:r>
              <a:rPr lang="el-GR" b="1" dirty="0" smtClean="0">
                <a:solidFill>
                  <a:srgbClr val="005EA4"/>
                </a:solidFill>
              </a:rPr>
              <a:t>Παράρτημα </a:t>
            </a:r>
            <a:r>
              <a:rPr lang="el-GR" b="1" dirty="0" err="1" smtClean="0">
                <a:solidFill>
                  <a:srgbClr val="005EA4"/>
                </a:solidFill>
              </a:rPr>
              <a:t>ΙVi</a:t>
            </a:r>
            <a:r>
              <a:rPr lang="el-GR" b="1" dirty="0" smtClean="0">
                <a:solidFill>
                  <a:srgbClr val="005EA4"/>
                </a:solidFill>
              </a:rPr>
              <a:t>: Συμφωνία Κινητικότητας Προσωπικού Εκπαίδευσης Ενηλίκων για Διδασκαλία και </a:t>
            </a:r>
            <a:r>
              <a:rPr lang="el-GR" b="1" dirty="0" smtClean="0">
                <a:solidFill>
                  <a:srgbClr val="005EA4"/>
                </a:solidFill>
              </a:rPr>
              <a:t>Επιμόρφωση</a:t>
            </a:r>
          </a:p>
          <a:p>
            <a:pPr marL="441325" indent="-441325">
              <a:buBlip>
                <a:blip r:embed="rId7"/>
              </a:buBlip>
            </a:pPr>
            <a:endParaRPr lang="el-GR" sz="800" b="1" dirty="0" smtClean="0">
              <a:solidFill>
                <a:srgbClr val="005EA4"/>
              </a:solidFill>
            </a:endParaRPr>
          </a:p>
          <a:p>
            <a:pPr marL="441325" lvl="0" indent="-441325">
              <a:buBlip>
                <a:blip r:embed="rId7"/>
              </a:buBlip>
            </a:pPr>
            <a:r>
              <a:rPr lang="el-GR" b="1" dirty="0" smtClean="0">
                <a:solidFill>
                  <a:srgbClr val="005EA4"/>
                </a:solidFill>
              </a:rPr>
              <a:t>Παράρτημα Ι</a:t>
            </a:r>
            <a:r>
              <a:rPr lang="en-US" b="1" dirty="0" smtClean="0">
                <a:solidFill>
                  <a:srgbClr val="005EA4"/>
                </a:solidFill>
              </a:rPr>
              <a:t>V</a:t>
            </a:r>
            <a:r>
              <a:rPr lang="el-GR" b="1" dirty="0" smtClean="0">
                <a:solidFill>
                  <a:srgbClr val="005EA4"/>
                </a:solidFill>
              </a:rPr>
              <a:t>i</a:t>
            </a:r>
            <a:r>
              <a:rPr lang="en-US" b="1" dirty="0" err="1" smtClean="0">
                <a:solidFill>
                  <a:srgbClr val="005EA4"/>
                </a:solidFill>
              </a:rPr>
              <a:t>i</a:t>
            </a:r>
            <a:r>
              <a:rPr lang="en-US" b="1" dirty="0" smtClean="0">
                <a:solidFill>
                  <a:srgbClr val="005EA4"/>
                </a:solidFill>
              </a:rPr>
              <a:t>: </a:t>
            </a:r>
            <a:r>
              <a:rPr lang="el-GR" b="1" dirty="0" smtClean="0">
                <a:solidFill>
                  <a:srgbClr val="005EA4"/>
                </a:solidFill>
              </a:rPr>
              <a:t>Δέσμευση Ποιότητας για την Κινητικότητα του Προσωπικού Εκπαίδευσης </a:t>
            </a:r>
            <a:r>
              <a:rPr lang="el-GR" b="1" dirty="0" smtClean="0">
                <a:solidFill>
                  <a:srgbClr val="005EA4"/>
                </a:solidFill>
              </a:rPr>
              <a:t>Ενηλίκων</a:t>
            </a:r>
          </a:p>
          <a:p>
            <a:pPr marL="441325" lvl="0" indent="-441325">
              <a:buBlip>
                <a:blip r:embed="rId7"/>
              </a:buBlip>
            </a:pPr>
            <a:endParaRPr lang="el-GR" sz="800" b="1" dirty="0" smtClean="0">
              <a:solidFill>
                <a:srgbClr val="005EA4"/>
              </a:solidFill>
            </a:endParaRPr>
          </a:p>
          <a:p>
            <a:pPr marL="441325" indent="-441325">
              <a:buBlip>
                <a:blip r:embed="rId7"/>
              </a:buBlip>
            </a:pPr>
            <a:r>
              <a:rPr lang="el-GR" b="1" dirty="0" smtClean="0">
                <a:solidFill>
                  <a:srgbClr val="005EA4"/>
                </a:solidFill>
              </a:rPr>
              <a:t>Παράρτημα </a:t>
            </a:r>
            <a:r>
              <a:rPr lang="el-GR" b="1" dirty="0" smtClean="0">
                <a:solidFill>
                  <a:srgbClr val="005EA4"/>
                </a:solidFill>
              </a:rPr>
              <a:t>Ι</a:t>
            </a:r>
            <a:r>
              <a:rPr lang="en-US" b="1" dirty="0" smtClean="0">
                <a:solidFill>
                  <a:srgbClr val="005EA4"/>
                </a:solidFill>
              </a:rPr>
              <a:t>V</a:t>
            </a:r>
            <a:r>
              <a:rPr lang="el-GR" b="1" dirty="0" smtClean="0">
                <a:solidFill>
                  <a:srgbClr val="005EA4"/>
                </a:solidFill>
              </a:rPr>
              <a:t>i</a:t>
            </a:r>
            <a:r>
              <a:rPr lang="en-US" b="1" dirty="0" smtClean="0">
                <a:solidFill>
                  <a:srgbClr val="005EA4"/>
                </a:solidFill>
              </a:rPr>
              <a:t>ii: </a:t>
            </a:r>
            <a:r>
              <a:rPr lang="el-GR" b="1" dirty="0" smtClean="0">
                <a:solidFill>
                  <a:srgbClr val="005EA4"/>
                </a:solidFill>
              </a:rPr>
              <a:t>Γενικοί </a:t>
            </a:r>
            <a:r>
              <a:rPr lang="el-GR" b="1" dirty="0" smtClean="0">
                <a:solidFill>
                  <a:srgbClr val="005EA4"/>
                </a:solidFill>
              </a:rPr>
              <a:t>Όροι</a:t>
            </a:r>
            <a:endParaRPr lang="el-GR" b="1" dirty="0">
              <a:solidFill>
                <a:srgbClr val="005EA4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5786" y="2357430"/>
            <a:ext cx="6858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l-GR" b="1" i="1" u="sng" dirty="0" smtClean="0">
                <a:solidFill>
                  <a:srgbClr val="672C94"/>
                </a:solidFill>
              </a:rPr>
              <a:t>Το Παράρτημα Ι</a:t>
            </a:r>
            <a:r>
              <a:rPr lang="en-US" b="1" i="1" u="sng" dirty="0" smtClean="0">
                <a:solidFill>
                  <a:srgbClr val="672C94"/>
                </a:solidFill>
              </a:rPr>
              <a:t>V </a:t>
            </a:r>
            <a:r>
              <a:rPr lang="el-GR" b="1" i="1" u="sng" dirty="0" smtClean="0">
                <a:solidFill>
                  <a:srgbClr val="672C94"/>
                </a:solidFill>
              </a:rPr>
              <a:t>είναι η </a:t>
            </a:r>
            <a:r>
              <a:rPr lang="el-GR" b="1" i="1" u="sng" dirty="0" smtClean="0">
                <a:solidFill>
                  <a:srgbClr val="672C94"/>
                </a:solidFill>
              </a:rPr>
              <a:t>Σύμβαση Επιχορήγησης Erasmus+ Προσωπικού για Διδασκαλία και Επιμόρφωση </a:t>
            </a:r>
            <a:r>
              <a:rPr lang="el-GR" b="1" i="1" u="sng" dirty="0" smtClean="0">
                <a:solidFill>
                  <a:srgbClr val="672C94"/>
                </a:solidFill>
              </a:rPr>
              <a:t>και περιλαμβάνει:</a:t>
            </a:r>
            <a:endParaRPr lang="el-GR" b="1" i="1" u="sng" dirty="0" smtClean="0">
              <a:solidFill>
                <a:srgbClr val="672C94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564430" y="2322390"/>
            <a:ext cx="364232" cy="606544"/>
          </a:xfrm>
          <a:prstGeom prst="rightArrow">
            <a:avLst/>
          </a:prstGeom>
          <a:solidFill>
            <a:srgbClr val="672C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TextBox"/>
          <p:cNvSpPr txBox="1"/>
          <p:nvPr/>
        </p:nvSpPr>
        <p:spPr>
          <a:xfrm>
            <a:off x="6755100" y="6483316"/>
            <a:ext cx="2376264" cy="369332"/>
          </a:xfrm>
          <a:prstGeom prst="rect">
            <a:avLst/>
          </a:prstGeom>
          <a:blipFill>
            <a:blip r:embed="rId8" cstate="print"/>
            <a:tile tx="0" ty="0" sx="100000" sy="100000" flip="none" algn="tl"/>
          </a:blipFill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l-GR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Εκπαίδευση Ενηλίκων</a:t>
            </a:r>
            <a:endParaRPr lang="el-GR" b="1" i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11560" y="1988840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0" name="1 - Τίτλος"/>
          <p:cNvSpPr txBox="1">
            <a:spLocks/>
          </p:cNvSpPr>
          <p:nvPr/>
        </p:nvSpPr>
        <p:spPr>
          <a:xfrm>
            <a:off x="500034" y="1412776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Μαθησιακή Κινητικότητα Ατόμων</a:t>
            </a:r>
          </a:p>
          <a:p>
            <a:pPr lvl="0" algn="r">
              <a:spcBef>
                <a:spcPct val="0"/>
              </a:spcBef>
              <a:spcAft>
                <a:spcPts val="1200"/>
              </a:spcAft>
            </a:pPr>
            <a:r>
              <a:rPr lang="el-GR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Παράρτημα Ι</a:t>
            </a:r>
            <a:r>
              <a:rPr lang="en-US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V</a:t>
            </a:r>
            <a:endParaRPr lang="el-GR" sz="2400" b="1" i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6755100" y="6466904"/>
            <a:ext cx="2376264" cy="369332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l-GR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Εκπαίδευση Ενηλίκων</a:t>
            </a:r>
            <a:endParaRPr lang="el-GR" b="1" i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11560" y="1988840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28 - Ομάδα"/>
          <p:cNvGrpSpPr/>
          <p:nvPr/>
        </p:nvGrpSpPr>
        <p:grpSpPr>
          <a:xfrm>
            <a:off x="2571736" y="2500306"/>
            <a:ext cx="5572164" cy="1075983"/>
            <a:chOff x="3718559" y="2523744"/>
            <a:chExt cx="5308092" cy="1075983"/>
          </a:xfrm>
        </p:grpSpPr>
        <p:sp>
          <p:nvSpPr>
            <p:cNvPr id="13" name="object 8"/>
            <p:cNvSpPr/>
            <p:nvPr/>
          </p:nvSpPr>
          <p:spPr>
            <a:xfrm>
              <a:off x="3718559" y="2523744"/>
              <a:ext cx="5308092" cy="98755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9"/>
            <p:cNvSpPr/>
            <p:nvPr/>
          </p:nvSpPr>
          <p:spPr>
            <a:xfrm>
              <a:off x="3779901" y="2564892"/>
              <a:ext cx="5184775" cy="864235"/>
            </a:xfrm>
            <a:custGeom>
              <a:avLst/>
              <a:gdLst/>
              <a:ahLst/>
              <a:cxnLst/>
              <a:rect l="l" t="t" r="r" b="b"/>
              <a:pathLst>
                <a:path w="5184775" h="864235">
                  <a:moveTo>
                    <a:pt x="5040630" y="0"/>
                  </a:moveTo>
                  <a:lnTo>
                    <a:pt x="144018" y="0"/>
                  </a:lnTo>
                  <a:lnTo>
                    <a:pt x="98511" y="7345"/>
                  </a:lnTo>
                  <a:lnTo>
                    <a:pt x="58978" y="27797"/>
                  </a:lnTo>
                  <a:lnTo>
                    <a:pt x="27797" y="58978"/>
                  </a:lnTo>
                  <a:lnTo>
                    <a:pt x="7345" y="98511"/>
                  </a:lnTo>
                  <a:lnTo>
                    <a:pt x="0" y="144018"/>
                  </a:lnTo>
                  <a:lnTo>
                    <a:pt x="0" y="720090"/>
                  </a:lnTo>
                  <a:lnTo>
                    <a:pt x="7345" y="765596"/>
                  </a:lnTo>
                  <a:lnTo>
                    <a:pt x="27797" y="805129"/>
                  </a:lnTo>
                  <a:lnTo>
                    <a:pt x="58978" y="836310"/>
                  </a:lnTo>
                  <a:lnTo>
                    <a:pt x="98511" y="856762"/>
                  </a:lnTo>
                  <a:lnTo>
                    <a:pt x="144018" y="864108"/>
                  </a:lnTo>
                  <a:lnTo>
                    <a:pt x="5040630" y="864108"/>
                  </a:lnTo>
                  <a:lnTo>
                    <a:pt x="5086136" y="856762"/>
                  </a:lnTo>
                  <a:lnTo>
                    <a:pt x="5125669" y="836310"/>
                  </a:lnTo>
                  <a:lnTo>
                    <a:pt x="5156850" y="805129"/>
                  </a:lnTo>
                  <a:lnTo>
                    <a:pt x="5177302" y="765596"/>
                  </a:lnTo>
                  <a:lnTo>
                    <a:pt x="5184648" y="720090"/>
                  </a:lnTo>
                  <a:lnTo>
                    <a:pt x="5184648" y="144018"/>
                  </a:lnTo>
                  <a:lnTo>
                    <a:pt x="5177302" y="98511"/>
                  </a:lnTo>
                  <a:lnTo>
                    <a:pt x="5156850" y="58978"/>
                  </a:lnTo>
                  <a:lnTo>
                    <a:pt x="5125669" y="27797"/>
                  </a:lnTo>
                  <a:lnTo>
                    <a:pt x="5086136" y="7345"/>
                  </a:lnTo>
                  <a:lnTo>
                    <a:pt x="50406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0"/>
            <p:cNvSpPr/>
            <p:nvPr/>
          </p:nvSpPr>
          <p:spPr>
            <a:xfrm>
              <a:off x="3779901" y="2564892"/>
              <a:ext cx="5184775" cy="864235"/>
            </a:xfrm>
            <a:custGeom>
              <a:avLst/>
              <a:gdLst/>
              <a:ahLst/>
              <a:cxnLst/>
              <a:rect l="l" t="t" r="r" b="b"/>
              <a:pathLst>
                <a:path w="5184775" h="864235">
                  <a:moveTo>
                    <a:pt x="0" y="144018"/>
                  </a:moveTo>
                  <a:lnTo>
                    <a:pt x="7345" y="98511"/>
                  </a:lnTo>
                  <a:lnTo>
                    <a:pt x="27797" y="58978"/>
                  </a:lnTo>
                  <a:lnTo>
                    <a:pt x="58978" y="27797"/>
                  </a:lnTo>
                  <a:lnTo>
                    <a:pt x="98511" y="7345"/>
                  </a:lnTo>
                  <a:lnTo>
                    <a:pt x="144018" y="0"/>
                  </a:lnTo>
                  <a:lnTo>
                    <a:pt x="5040630" y="0"/>
                  </a:lnTo>
                  <a:lnTo>
                    <a:pt x="5086136" y="7345"/>
                  </a:lnTo>
                  <a:lnTo>
                    <a:pt x="5125669" y="27797"/>
                  </a:lnTo>
                  <a:lnTo>
                    <a:pt x="5156850" y="58978"/>
                  </a:lnTo>
                  <a:lnTo>
                    <a:pt x="5177302" y="98511"/>
                  </a:lnTo>
                  <a:lnTo>
                    <a:pt x="5184648" y="144018"/>
                  </a:lnTo>
                  <a:lnTo>
                    <a:pt x="5184648" y="720090"/>
                  </a:lnTo>
                  <a:lnTo>
                    <a:pt x="5177302" y="765596"/>
                  </a:lnTo>
                  <a:lnTo>
                    <a:pt x="5156850" y="805129"/>
                  </a:lnTo>
                  <a:lnTo>
                    <a:pt x="5125669" y="836310"/>
                  </a:lnTo>
                  <a:lnTo>
                    <a:pt x="5086136" y="856762"/>
                  </a:lnTo>
                  <a:lnTo>
                    <a:pt x="5040630" y="864108"/>
                  </a:lnTo>
                  <a:lnTo>
                    <a:pt x="144018" y="864108"/>
                  </a:lnTo>
                  <a:lnTo>
                    <a:pt x="98511" y="856762"/>
                  </a:lnTo>
                  <a:lnTo>
                    <a:pt x="58978" y="836310"/>
                  </a:lnTo>
                  <a:lnTo>
                    <a:pt x="27797" y="805129"/>
                  </a:lnTo>
                  <a:lnTo>
                    <a:pt x="7345" y="765596"/>
                  </a:lnTo>
                  <a:lnTo>
                    <a:pt x="0" y="720090"/>
                  </a:lnTo>
                  <a:lnTo>
                    <a:pt x="0" y="144018"/>
                  </a:lnTo>
                  <a:close/>
                </a:path>
              </a:pathLst>
            </a:custGeom>
            <a:ln w="38100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1"/>
            <p:cNvSpPr txBox="1"/>
            <p:nvPr/>
          </p:nvSpPr>
          <p:spPr>
            <a:xfrm>
              <a:off x="3887215" y="2676397"/>
              <a:ext cx="4970145" cy="92333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200025" marR="5080" indent="-187960" algn="ctr">
                <a:lnSpc>
                  <a:spcPct val="100000"/>
                </a:lnSpc>
              </a:pPr>
              <a:r>
                <a:rPr lang="en-US" sz="2000" b="1" spc="-5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IV. </a:t>
              </a:r>
              <a:r>
                <a:rPr sz="2000" b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Σύμβαση </a:t>
              </a:r>
              <a:r>
                <a:rPr sz="2000" b="1" spc="-15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κινητικότητας </a:t>
              </a:r>
              <a:r>
                <a:rPr sz="2000" b="1" spc="-5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μεταξύ του</a:t>
              </a:r>
              <a:r>
                <a:rPr sz="2000" b="1" spc="-85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 </a:t>
              </a:r>
              <a:r>
                <a:rPr sz="2000" b="1" spc="-5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ιδρύματος  </a:t>
              </a:r>
              <a:r>
                <a:rPr sz="2000" b="1" spc="-5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αποστολής </a:t>
              </a:r>
              <a:r>
                <a:rPr sz="2000" b="1" spc="-25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και </a:t>
              </a:r>
              <a:r>
                <a:rPr sz="2000" b="1" spc="-5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του</a:t>
              </a:r>
              <a:r>
                <a:rPr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 </a:t>
              </a:r>
              <a:r>
                <a:rPr sz="2000" b="1" spc="-5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συμμετέχοντα</a:t>
              </a:r>
              <a:r>
                <a:rPr sz="2000" spc="-5" dirty="0">
                  <a:latin typeface="Calibri"/>
                  <a:cs typeface="Calibri"/>
                </a:rPr>
                <a:t>.</a:t>
              </a:r>
              <a:endParaRPr sz="2000">
                <a:latin typeface="Calibri"/>
                <a:cs typeface="Calibri"/>
              </a:endParaRPr>
            </a:p>
          </p:txBody>
        </p:sp>
      </p:grpSp>
      <p:grpSp>
        <p:nvGrpSpPr>
          <p:cNvPr id="30" name="29 - Ομάδα"/>
          <p:cNvGrpSpPr/>
          <p:nvPr/>
        </p:nvGrpSpPr>
        <p:grpSpPr>
          <a:xfrm>
            <a:off x="571472" y="4071942"/>
            <a:ext cx="7385383" cy="2338523"/>
            <a:chOff x="1043609" y="4365116"/>
            <a:chExt cx="6913245" cy="2181528"/>
          </a:xfrm>
        </p:grpSpPr>
        <p:sp>
          <p:nvSpPr>
            <p:cNvPr id="19" name="object 13"/>
            <p:cNvSpPr/>
            <p:nvPr/>
          </p:nvSpPr>
          <p:spPr>
            <a:xfrm>
              <a:off x="1043609" y="4365116"/>
              <a:ext cx="6913245" cy="572770"/>
            </a:xfrm>
            <a:custGeom>
              <a:avLst/>
              <a:gdLst/>
              <a:ahLst/>
              <a:cxnLst/>
              <a:rect l="l" t="t" r="r" b="b"/>
              <a:pathLst>
                <a:path w="6913245" h="572770">
                  <a:moveTo>
                    <a:pt x="6817309" y="0"/>
                  </a:moveTo>
                  <a:lnTo>
                    <a:pt x="95440" y="0"/>
                  </a:lnTo>
                  <a:lnTo>
                    <a:pt x="58293" y="7491"/>
                  </a:lnTo>
                  <a:lnTo>
                    <a:pt x="27955" y="27924"/>
                  </a:lnTo>
                  <a:lnTo>
                    <a:pt x="7500" y="58239"/>
                  </a:lnTo>
                  <a:lnTo>
                    <a:pt x="0" y="95376"/>
                  </a:lnTo>
                  <a:lnTo>
                    <a:pt x="0" y="477138"/>
                  </a:lnTo>
                  <a:lnTo>
                    <a:pt x="7500" y="514296"/>
                  </a:lnTo>
                  <a:lnTo>
                    <a:pt x="27955" y="544655"/>
                  </a:lnTo>
                  <a:lnTo>
                    <a:pt x="58292" y="565132"/>
                  </a:lnTo>
                  <a:lnTo>
                    <a:pt x="95440" y="572642"/>
                  </a:lnTo>
                  <a:lnTo>
                    <a:pt x="6817309" y="572642"/>
                  </a:lnTo>
                  <a:lnTo>
                    <a:pt x="6854466" y="565132"/>
                  </a:lnTo>
                  <a:lnTo>
                    <a:pt x="6884825" y="544655"/>
                  </a:lnTo>
                  <a:lnTo>
                    <a:pt x="6905302" y="514296"/>
                  </a:lnTo>
                  <a:lnTo>
                    <a:pt x="6912813" y="477138"/>
                  </a:lnTo>
                  <a:lnTo>
                    <a:pt x="6912813" y="95376"/>
                  </a:lnTo>
                  <a:lnTo>
                    <a:pt x="6905302" y="58239"/>
                  </a:lnTo>
                  <a:lnTo>
                    <a:pt x="6884825" y="27924"/>
                  </a:lnTo>
                  <a:lnTo>
                    <a:pt x="6854466" y="7491"/>
                  </a:lnTo>
                  <a:lnTo>
                    <a:pt x="6817309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14"/>
            <p:cNvSpPr/>
            <p:nvPr/>
          </p:nvSpPr>
          <p:spPr>
            <a:xfrm>
              <a:off x="1043609" y="4365116"/>
              <a:ext cx="6913245" cy="572770"/>
            </a:xfrm>
            <a:custGeom>
              <a:avLst/>
              <a:gdLst/>
              <a:ahLst/>
              <a:cxnLst/>
              <a:rect l="l" t="t" r="r" b="b"/>
              <a:pathLst>
                <a:path w="6913245" h="572770">
                  <a:moveTo>
                    <a:pt x="0" y="95376"/>
                  </a:moveTo>
                  <a:lnTo>
                    <a:pt x="7500" y="58239"/>
                  </a:lnTo>
                  <a:lnTo>
                    <a:pt x="27955" y="27924"/>
                  </a:lnTo>
                  <a:lnTo>
                    <a:pt x="58293" y="7491"/>
                  </a:lnTo>
                  <a:lnTo>
                    <a:pt x="95440" y="0"/>
                  </a:lnTo>
                  <a:lnTo>
                    <a:pt x="6817309" y="0"/>
                  </a:lnTo>
                  <a:lnTo>
                    <a:pt x="6854466" y="7491"/>
                  </a:lnTo>
                  <a:lnTo>
                    <a:pt x="6884825" y="27924"/>
                  </a:lnTo>
                  <a:lnTo>
                    <a:pt x="6905302" y="58239"/>
                  </a:lnTo>
                  <a:lnTo>
                    <a:pt x="6912813" y="95376"/>
                  </a:lnTo>
                  <a:lnTo>
                    <a:pt x="6912813" y="477138"/>
                  </a:lnTo>
                  <a:lnTo>
                    <a:pt x="6905302" y="514296"/>
                  </a:lnTo>
                  <a:lnTo>
                    <a:pt x="6884825" y="544655"/>
                  </a:lnTo>
                  <a:lnTo>
                    <a:pt x="6854466" y="565132"/>
                  </a:lnTo>
                  <a:lnTo>
                    <a:pt x="6817309" y="572642"/>
                  </a:lnTo>
                  <a:lnTo>
                    <a:pt x="95440" y="572642"/>
                  </a:lnTo>
                  <a:lnTo>
                    <a:pt x="58292" y="565132"/>
                  </a:lnTo>
                  <a:lnTo>
                    <a:pt x="27955" y="544655"/>
                  </a:lnTo>
                  <a:lnTo>
                    <a:pt x="7500" y="514296"/>
                  </a:lnTo>
                  <a:lnTo>
                    <a:pt x="0" y="477138"/>
                  </a:lnTo>
                  <a:lnTo>
                    <a:pt x="0" y="95376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15"/>
            <p:cNvSpPr/>
            <p:nvPr/>
          </p:nvSpPr>
          <p:spPr>
            <a:xfrm>
              <a:off x="1043609" y="5016627"/>
              <a:ext cx="6913245" cy="645160"/>
            </a:xfrm>
            <a:custGeom>
              <a:avLst/>
              <a:gdLst/>
              <a:ahLst/>
              <a:cxnLst/>
              <a:rect l="l" t="t" r="r" b="b"/>
              <a:pathLst>
                <a:path w="6913245" h="645160">
                  <a:moveTo>
                    <a:pt x="6805371" y="0"/>
                  </a:moveTo>
                  <a:lnTo>
                    <a:pt x="107441" y="0"/>
                  </a:lnTo>
                  <a:lnTo>
                    <a:pt x="65622" y="8429"/>
                  </a:lnTo>
                  <a:lnTo>
                    <a:pt x="31470" y="31432"/>
                  </a:lnTo>
                  <a:lnTo>
                    <a:pt x="8443" y="65579"/>
                  </a:lnTo>
                  <a:lnTo>
                    <a:pt x="0" y="107442"/>
                  </a:lnTo>
                  <a:lnTo>
                    <a:pt x="0" y="537210"/>
                  </a:lnTo>
                  <a:lnTo>
                    <a:pt x="8443" y="579014"/>
                  </a:lnTo>
                  <a:lnTo>
                    <a:pt x="31470" y="613159"/>
                  </a:lnTo>
                  <a:lnTo>
                    <a:pt x="65622" y="636183"/>
                  </a:lnTo>
                  <a:lnTo>
                    <a:pt x="107441" y="644626"/>
                  </a:lnTo>
                  <a:lnTo>
                    <a:pt x="6805371" y="644626"/>
                  </a:lnTo>
                  <a:lnTo>
                    <a:pt x="6847179" y="636183"/>
                  </a:lnTo>
                  <a:lnTo>
                    <a:pt x="6881333" y="613159"/>
                  </a:lnTo>
                  <a:lnTo>
                    <a:pt x="6904365" y="579014"/>
                  </a:lnTo>
                  <a:lnTo>
                    <a:pt x="6912813" y="537210"/>
                  </a:lnTo>
                  <a:lnTo>
                    <a:pt x="6912813" y="107442"/>
                  </a:lnTo>
                  <a:lnTo>
                    <a:pt x="6904365" y="65579"/>
                  </a:lnTo>
                  <a:lnTo>
                    <a:pt x="6881333" y="31432"/>
                  </a:lnTo>
                  <a:lnTo>
                    <a:pt x="6847179" y="8429"/>
                  </a:lnTo>
                  <a:lnTo>
                    <a:pt x="6805371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16"/>
            <p:cNvSpPr/>
            <p:nvPr/>
          </p:nvSpPr>
          <p:spPr>
            <a:xfrm>
              <a:off x="1043609" y="5016627"/>
              <a:ext cx="6913245" cy="645160"/>
            </a:xfrm>
            <a:custGeom>
              <a:avLst/>
              <a:gdLst/>
              <a:ahLst/>
              <a:cxnLst/>
              <a:rect l="l" t="t" r="r" b="b"/>
              <a:pathLst>
                <a:path w="6913245" h="645160">
                  <a:moveTo>
                    <a:pt x="0" y="107442"/>
                  </a:moveTo>
                  <a:lnTo>
                    <a:pt x="8443" y="65579"/>
                  </a:lnTo>
                  <a:lnTo>
                    <a:pt x="31470" y="31432"/>
                  </a:lnTo>
                  <a:lnTo>
                    <a:pt x="65622" y="8429"/>
                  </a:lnTo>
                  <a:lnTo>
                    <a:pt x="107441" y="0"/>
                  </a:lnTo>
                  <a:lnTo>
                    <a:pt x="6805371" y="0"/>
                  </a:lnTo>
                  <a:lnTo>
                    <a:pt x="6847179" y="8429"/>
                  </a:lnTo>
                  <a:lnTo>
                    <a:pt x="6881333" y="31432"/>
                  </a:lnTo>
                  <a:lnTo>
                    <a:pt x="6904365" y="65579"/>
                  </a:lnTo>
                  <a:lnTo>
                    <a:pt x="6912813" y="107442"/>
                  </a:lnTo>
                  <a:lnTo>
                    <a:pt x="6912813" y="537210"/>
                  </a:lnTo>
                  <a:lnTo>
                    <a:pt x="6904365" y="579014"/>
                  </a:lnTo>
                  <a:lnTo>
                    <a:pt x="6881333" y="613159"/>
                  </a:lnTo>
                  <a:lnTo>
                    <a:pt x="6847179" y="636183"/>
                  </a:lnTo>
                  <a:lnTo>
                    <a:pt x="6805371" y="644626"/>
                  </a:lnTo>
                  <a:lnTo>
                    <a:pt x="107441" y="644626"/>
                  </a:lnTo>
                  <a:lnTo>
                    <a:pt x="65622" y="636183"/>
                  </a:lnTo>
                  <a:lnTo>
                    <a:pt x="31470" y="613159"/>
                  </a:lnTo>
                  <a:lnTo>
                    <a:pt x="8443" y="579014"/>
                  </a:lnTo>
                  <a:lnTo>
                    <a:pt x="0" y="537210"/>
                  </a:lnTo>
                  <a:lnTo>
                    <a:pt x="0" y="10744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7"/>
            <p:cNvSpPr/>
            <p:nvPr/>
          </p:nvSpPr>
          <p:spPr>
            <a:xfrm>
              <a:off x="1043609" y="5736666"/>
              <a:ext cx="6913245" cy="716915"/>
            </a:xfrm>
            <a:custGeom>
              <a:avLst/>
              <a:gdLst/>
              <a:ahLst/>
              <a:cxnLst/>
              <a:rect l="l" t="t" r="r" b="b"/>
              <a:pathLst>
                <a:path w="6913245" h="716914">
                  <a:moveTo>
                    <a:pt x="6793306" y="0"/>
                  </a:moveTo>
                  <a:lnTo>
                    <a:pt x="119443" y="0"/>
                  </a:lnTo>
                  <a:lnTo>
                    <a:pt x="72951" y="9386"/>
                  </a:lnTo>
                  <a:lnTo>
                    <a:pt x="34985" y="34985"/>
                  </a:lnTo>
                  <a:lnTo>
                    <a:pt x="9386" y="72951"/>
                  </a:lnTo>
                  <a:lnTo>
                    <a:pt x="0" y="119443"/>
                  </a:lnTo>
                  <a:lnTo>
                    <a:pt x="0" y="597217"/>
                  </a:lnTo>
                  <a:lnTo>
                    <a:pt x="9386" y="643716"/>
                  </a:lnTo>
                  <a:lnTo>
                    <a:pt x="34985" y="681686"/>
                  </a:lnTo>
                  <a:lnTo>
                    <a:pt x="72951" y="707286"/>
                  </a:lnTo>
                  <a:lnTo>
                    <a:pt x="119443" y="716673"/>
                  </a:lnTo>
                  <a:lnTo>
                    <a:pt x="6793306" y="716673"/>
                  </a:lnTo>
                  <a:lnTo>
                    <a:pt x="6839839" y="707286"/>
                  </a:lnTo>
                  <a:lnTo>
                    <a:pt x="6877824" y="681686"/>
                  </a:lnTo>
                  <a:lnTo>
                    <a:pt x="6903427" y="643716"/>
                  </a:lnTo>
                  <a:lnTo>
                    <a:pt x="6912813" y="597217"/>
                  </a:lnTo>
                  <a:lnTo>
                    <a:pt x="6912813" y="119443"/>
                  </a:lnTo>
                  <a:lnTo>
                    <a:pt x="6903427" y="72951"/>
                  </a:lnTo>
                  <a:lnTo>
                    <a:pt x="6877824" y="34985"/>
                  </a:lnTo>
                  <a:lnTo>
                    <a:pt x="6839839" y="9386"/>
                  </a:lnTo>
                  <a:lnTo>
                    <a:pt x="6793306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8"/>
            <p:cNvSpPr/>
            <p:nvPr/>
          </p:nvSpPr>
          <p:spPr>
            <a:xfrm>
              <a:off x="1043609" y="5736666"/>
              <a:ext cx="6913245" cy="716915"/>
            </a:xfrm>
            <a:custGeom>
              <a:avLst/>
              <a:gdLst/>
              <a:ahLst/>
              <a:cxnLst/>
              <a:rect l="l" t="t" r="r" b="b"/>
              <a:pathLst>
                <a:path w="6913245" h="716914">
                  <a:moveTo>
                    <a:pt x="0" y="119443"/>
                  </a:moveTo>
                  <a:lnTo>
                    <a:pt x="9386" y="72951"/>
                  </a:lnTo>
                  <a:lnTo>
                    <a:pt x="34985" y="34985"/>
                  </a:lnTo>
                  <a:lnTo>
                    <a:pt x="72951" y="9386"/>
                  </a:lnTo>
                  <a:lnTo>
                    <a:pt x="119443" y="0"/>
                  </a:lnTo>
                  <a:lnTo>
                    <a:pt x="6793306" y="0"/>
                  </a:lnTo>
                  <a:lnTo>
                    <a:pt x="6839839" y="9386"/>
                  </a:lnTo>
                  <a:lnTo>
                    <a:pt x="6877824" y="34985"/>
                  </a:lnTo>
                  <a:lnTo>
                    <a:pt x="6903427" y="72951"/>
                  </a:lnTo>
                  <a:lnTo>
                    <a:pt x="6912813" y="119443"/>
                  </a:lnTo>
                  <a:lnTo>
                    <a:pt x="6912813" y="597217"/>
                  </a:lnTo>
                  <a:lnTo>
                    <a:pt x="6903427" y="643716"/>
                  </a:lnTo>
                  <a:lnTo>
                    <a:pt x="6877824" y="681686"/>
                  </a:lnTo>
                  <a:lnTo>
                    <a:pt x="6839839" y="707286"/>
                  </a:lnTo>
                  <a:lnTo>
                    <a:pt x="6793306" y="716673"/>
                  </a:lnTo>
                  <a:lnTo>
                    <a:pt x="119443" y="716673"/>
                  </a:lnTo>
                  <a:lnTo>
                    <a:pt x="72951" y="707286"/>
                  </a:lnTo>
                  <a:lnTo>
                    <a:pt x="34985" y="681686"/>
                  </a:lnTo>
                  <a:lnTo>
                    <a:pt x="9386" y="643716"/>
                  </a:lnTo>
                  <a:lnTo>
                    <a:pt x="0" y="597217"/>
                  </a:lnTo>
                  <a:lnTo>
                    <a:pt x="0" y="119443"/>
                  </a:lnTo>
                  <a:close/>
                </a:path>
              </a:pathLst>
            </a:custGeom>
            <a:ln w="253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19"/>
            <p:cNvSpPr txBox="1"/>
            <p:nvPr/>
          </p:nvSpPr>
          <p:spPr>
            <a:xfrm>
              <a:off x="1438147" y="4465066"/>
              <a:ext cx="6413500" cy="208157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57150">
                <a:lnSpc>
                  <a:spcPct val="100000"/>
                </a:lnSpc>
              </a:pP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Υπογράφουν ο φορέας αποστολής </a:t>
              </a:r>
              <a:r>
                <a:rPr sz="1800" spc="-25" dirty="0">
                  <a:solidFill>
                    <a:srgbClr val="FFFFFF"/>
                  </a:solidFill>
                  <a:latin typeface="Calibri"/>
                  <a:cs typeface="Calibri"/>
                </a:rPr>
                <a:t>και </a:t>
              </a:r>
              <a:r>
                <a:rPr sz="1800" spc="-5">
                  <a:solidFill>
                    <a:srgbClr val="FFFFFF"/>
                  </a:solidFill>
                  <a:latin typeface="Calibri"/>
                  <a:cs typeface="Calibri"/>
                </a:rPr>
                <a:t>ο</a:t>
              </a:r>
              <a:r>
                <a:rPr sz="1800" spc="8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1800" spc="-10" smtClean="0">
                  <a:solidFill>
                    <a:srgbClr val="FFFFFF"/>
                  </a:solidFill>
                  <a:latin typeface="Calibri"/>
                  <a:cs typeface="Calibri"/>
                </a:rPr>
                <a:t>συμμετέχων</a:t>
              </a:r>
              <a:r>
                <a:rPr lang="en-US" sz="1800" spc="-10" dirty="0" smtClean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l-GR" spc="-10" dirty="0" smtClean="0">
                  <a:solidFill>
                    <a:srgbClr val="FFFFFF"/>
                  </a:solidFill>
                  <a:latin typeface="Calibri"/>
                  <a:cs typeface="Calibri"/>
                </a:rPr>
                <a:t>στην κινητικότητα</a:t>
              </a:r>
              <a:endParaRPr sz="1800">
                <a:latin typeface="Calibri"/>
                <a:cs typeface="Calibri"/>
              </a:endParaRPr>
            </a:p>
            <a:p>
              <a:pPr>
                <a:lnSpc>
                  <a:spcPct val="100000"/>
                </a:lnSpc>
                <a:spcBef>
                  <a:spcPts val="46"/>
                </a:spcBef>
              </a:pPr>
              <a:endParaRPr sz="2050">
                <a:latin typeface="Times New Roman"/>
                <a:cs typeface="Times New Roman"/>
              </a:endParaRPr>
            </a:p>
            <a:p>
              <a:pPr marL="57150" marR="1129665">
                <a:lnSpc>
                  <a:spcPct val="100000"/>
                </a:lnSpc>
              </a:pP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Καθορίζεται η </a:t>
              </a:r>
              <a:r>
                <a:rPr sz="1800" spc="-10" dirty="0">
                  <a:solidFill>
                    <a:srgbClr val="FFFFFF"/>
                  </a:solidFill>
                  <a:latin typeface="Calibri"/>
                  <a:cs typeface="Calibri"/>
                </a:rPr>
                <a:t>διάρκεια </a:t>
              </a:r>
              <a:r>
                <a:rPr sz="1800" spc="-25" dirty="0">
                  <a:solidFill>
                    <a:srgbClr val="FFFFFF"/>
                  </a:solidFill>
                  <a:latin typeface="Calibri"/>
                  <a:cs typeface="Calibri"/>
                </a:rPr>
                <a:t>και 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οι ακριβείς </a:t>
              </a:r>
              <a:r>
                <a:rPr sz="1800" spc="-10" dirty="0">
                  <a:solidFill>
                    <a:srgbClr val="FFFFFF"/>
                  </a:solidFill>
                  <a:latin typeface="Calibri"/>
                  <a:cs typeface="Calibri"/>
                </a:rPr>
                <a:t>ημερομηνίες 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της  </a:t>
              </a:r>
              <a:r>
                <a:rPr sz="1800" spc="-15" dirty="0">
                  <a:solidFill>
                    <a:srgbClr val="FFFFFF"/>
                  </a:solidFill>
                  <a:latin typeface="Calibri"/>
                  <a:cs typeface="Calibri"/>
                </a:rPr>
                <a:t>κινητικότητας 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του </a:t>
              </a:r>
              <a:r>
                <a:rPr sz="1800" spc="-10" dirty="0">
                  <a:solidFill>
                    <a:srgbClr val="FFFFFF"/>
                  </a:solidFill>
                  <a:latin typeface="Calibri"/>
                  <a:cs typeface="Calibri"/>
                </a:rPr>
                <a:t>συμμετέχοντα</a:t>
              </a:r>
              <a:endParaRPr sz="1800">
                <a:latin typeface="Calibri"/>
                <a:cs typeface="Calibri"/>
              </a:endParaRPr>
            </a:p>
            <a:p>
              <a:pPr>
                <a:lnSpc>
                  <a:spcPct val="100000"/>
                </a:lnSpc>
                <a:spcBef>
                  <a:spcPts val="20"/>
                </a:spcBef>
              </a:pPr>
              <a:endParaRPr sz="1650">
                <a:latin typeface="Times New Roman"/>
                <a:cs typeface="Times New Roman"/>
              </a:endParaRPr>
            </a:p>
            <a:p>
              <a:pPr marL="12700" marR="5080">
                <a:lnSpc>
                  <a:spcPct val="100000"/>
                </a:lnSpc>
              </a:pP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Καθορίζεται </a:t>
              </a:r>
              <a:r>
                <a:rPr sz="1800" spc="-10" dirty="0">
                  <a:solidFill>
                    <a:srgbClr val="FFFFFF"/>
                  </a:solidFill>
                  <a:latin typeface="Calibri"/>
                  <a:cs typeface="Calibri"/>
                </a:rPr>
                <a:t>το 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ύψος 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της 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επιχορήγησης 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που </a:t>
              </a:r>
              <a:r>
                <a:rPr sz="1800" spc="-10" dirty="0">
                  <a:solidFill>
                    <a:srgbClr val="FFFFFF"/>
                  </a:solidFill>
                  <a:latin typeface="Calibri"/>
                  <a:cs typeface="Calibri"/>
                </a:rPr>
                <a:t>λαμβάνει 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ο </a:t>
              </a:r>
              <a:r>
                <a:rPr sz="1800" spc="-10" dirty="0">
                  <a:solidFill>
                    <a:srgbClr val="FFFFFF"/>
                  </a:solidFill>
                  <a:latin typeface="Calibri"/>
                  <a:cs typeface="Calibri"/>
                </a:rPr>
                <a:t>συμμετέχων  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από </a:t>
              </a:r>
              <a:r>
                <a:rPr sz="1800" spc="-10" dirty="0">
                  <a:solidFill>
                    <a:srgbClr val="FFFFFF"/>
                  </a:solidFill>
                  <a:latin typeface="Calibri"/>
                  <a:cs typeface="Calibri"/>
                </a:rPr>
                <a:t>το </a:t>
              </a:r>
              <a:r>
                <a:rPr sz="1800" spc="-15" dirty="0">
                  <a:solidFill>
                    <a:srgbClr val="FFFFFF"/>
                  </a:solidFill>
                  <a:latin typeface="Calibri"/>
                  <a:cs typeface="Calibri"/>
                </a:rPr>
                <a:t>δικαιούχο 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φορέα</a:t>
              </a:r>
              <a:endParaRPr sz="1800">
                <a:latin typeface="Calibri"/>
                <a:cs typeface="Calibri"/>
              </a:endParaRPr>
            </a:p>
          </p:txBody>
        </p:sp>
      </p:grpSp>
      <p:pic>
        <p:nvPicPr>
          <p:cNvPr id="4098" name="Picture 2" descr="C:\Users\gkelai\Desktop\TIK2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85786" y="2357430"/>
            <a:ext cx="1428753" cy="1428753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0" name="1 - Τίτλος"/>
          <p:cNvSpPr txBox="1">
            <a:spLocks/>
          </p:cNvSpPr>
          <p:nvPr/>
        </p:nvSpPr>
        <p:spPr>
          <a:xfrm>
            <a:off x="500034" y="1412776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Μαθησιακή Κινητικότητα Ατόμων</a:t>
            </a:r>
          </a:p>
          <a:p>
            <a:pPr lvl="0" algn="r">
              <a:spcBef>
                <a:spcPct val="0"/>
              </a:spcBef>
              <a:spcAft>
                <a:spcPts val="1200"/>
              </a:spcAft>
            </a:pPr>
            <a:r>
              <a:rPr lang="el-GR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Παράρτημα Ι</a:t>
            </a:r>
            <a:r>
              <a:rPr lang="en-US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V</a:t>
            </a:r>
            <a:endParaRPr lang="el-GR" sz="2400" b="1" i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6755100" y="6466904"/>
            <a:ext cx="2376264" cy="369332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l-GR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Εκπαίδευση Ενηλίκων</a:t>
            </a:r>
            <a:endParaRPr lang="el-GR" b="1" i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11560" y="1988840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28 - Ομάδα"/>
          <p:cNvGrpSpPr/>
          <p:nvPr/>
        </p:nvGrpSpPr>
        <p:grpSpPr>
          <a:xfrm>
            <a:off x="2571736" y="2769398"/>
            <a:ext cx="5308092" cy="1231106"/>
            <a:chOff x="3718559" y="2523744"/>
            <a:chExt cx="5308092" cy="1231106"/>
          </a:xfrm>
        </p:grpSpPr>
        <p:sp>
          <p:nvSpPr>
            <p:cNvPr id="13" name="object 8"/>
            <p:cNvSpPr/>
            <p:nvPr/>
          </p:nvSpPr>
          <p:spPr>
            <a:xfrm>
              <a:off x="3718559" y="2523744"/>
              <a:ext cx="5308092" cy="98755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9"/>
            <p:cNvSpPr/>
            <p:nvPr/>
          </p:nvSpPr>
          <p:spPr>
            <a:xfrm>
              <a:off x="3779901" y="2564892"/>
              <a:ext cx="5184775" cy="864235"/>
            </a:xfrm>
            <a:custGeom>
              <a:avLst/>
              <a:gdLst/>
              <a:ahLst/>
              <a:cxnLst/>
              <a:rect l="l" t="t" r="r" b="b"/>
              <a:pathLst>
                <a:path w="5184775" h="864235">
                  <a:moveTo>
                    <a:pt x="5040630" y="0"/>
                  </a:moveTo>
                  <a:lnTo>
                    <a:pt x="144018" y="0"/>
                  </a:lnTo>
                  <a:lnTo>
                    <a:pt x="98511" y="7345"/>
                  </a:lnTo>
                  <a:lnTo>
                    <a:pt x="58978" y="27797"/>
                  </a:lnTo>
                  <a:lnTo>
                    <a:pt x="27797" y="58978"/>
                  </a:lnTo>
                  <a:lnTo>
                    <a:pt x="7345" y="98511"/>
                  </a:lnTo>
                  <a:lnTo>
                    <a:pt x="0" y="144018"/>
                  </a:lnTo>
                  <a:lnTo>
                    <a:pt x="0" y="720090"/>
                  </a:lnTo>
                  <a:lnTo>
                    <a:pt x="7345" y="765596"/>
                  </a:lnTo>
                  <a:lnTo>
                    <a:pt x="27797" y="805129"/>
                  </a:lnTo>
                  <a:lnTo>
                    <a:pt x="58978" y="836310"/>
                  </a:lnTo>
                  <a:lnTo>
                    <a:pt x="98511" y="856762"/>
                  </a:lnTo>
                  <a:lnTo>
                    <a:pt x="144018" y="864108"/>
                  </a:lnTo>
                  <a:lnTo>
                    <a:pt x="5040630" y="864108"/>
                  </a:lnTo>
                  <a:lnTo>
                    <a:pt x="5086136" y="856762"/>
                  </a:lnTo>
                  <a:lnTo>
                    <a:pt x="5125669" y="836310"/>
                  </a:lnTo>
                  <a:lnTo>
                    <a:pt x="5156850" y="805129"/>
                  </a:lnTo>
                  <a:lnTo>
                    <a:pt x="5177302" y="765596"/>
                  </a:lnTo>
                  <a:lnTo>
                    <a:pt x="5184648" y="720090"/>
                  </a:lnTo>
                  <a:lnTo>
                    <a:pt x="5184648" y="144018"/>
                  </a:lnTo>
                  <a:lnTo>
                    <a:pt x="5177302" y="98511"/>
                  </a:lnTo>
                  <a:lnTo>
                    <a:pt x="5156850" y="58978"/>
                  </a:lnTo>
                  <a:lnTo>
                    <a:pt x="5125669" y="27797"/>
                  </a:lnTo>
                  <a:lnTo>
                    <a:pt x="5086136" y="7345"/>
                  </a:lnTo>
                  <a:lnTo>
                    <a:pt x="50406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0"/>
            <p:cNvSpPr/>
            <p:nvPr/>
          </p:nvSpPr>
          <p:spPr>
            <a:xfrm>
              <a:off x="3779901" y="2564892"/>
              <a:ext cx="5184775" cy="864235"/>
            </a:xfrm>
            <a:custGeom>
              <a:avLst/>
              <a:gdLst/>
              <a:ahLst/>
              <a:cxnLst/>
              <a:rect l="l" t="t" r="r" b="b"/>
              <a:pathLst>
                <a:path w="5184775" h="864235">
                  <a:moveTo>
                    <a:pt x="0" y="144018"/>
                  </a:moveTo>
                  <a:lnTo>
                    <a:pt x="7345" y="98511"/>
                  </a:lnTo>
                  <a:lnTo>
                    <a:pt x="27797" y="58978"/>
                  </a:lnTo>
                  <a:lnTo>
                    <a:pt x="58978" y="27797"/>
                  </a:lnTo>
                  <a:lnTo>
                    <a:pt x="98511" y="7345"/>
                  </a:lnTo>
                  <a:lnTo>
                    <a:pt x="144018" y="0"/>
                  </a:lnTo>
                  <a:lnTo>
                    <a:pt x="5040630" y="0"/>
                  </a:lnTo>
                  <a:lnTo>
                    <a:pt x="5086136" y="7345"/>
                  </a:lnTo>
                  <a:lnTo>
                    <a:pt x="5125669" y="27797"/>
                  </a:lnTo>
                  <a:lnTo>
                    <a:pt x="5156850" y="58978"/>
                  </a:lnTo>
                  <a:lnTo>
                    <a:pt x="5177302" y="98511"/>
                  </a:lnTo>
                  <a:lnTo>
                    <a:pt x="5184648" y="144018"/>
                  </a:lnTo>
                  <a:lnTo>
                    <a:pt x="5184648" y="720090"/>
                  </a:lnTo>
                  <a:lnTo>
                    <a:pt x="5177302" y="765596"/>
                  </a:lnTo>
                  <a:lnTo>
                    <a:pt x="5156850" y="805129"/>
                  </a:lnTo>
                  <a:lnTo>
                    <a:pt x="5125669" y="836310"/>
                  </a:lnTo>
                  <a:lnTo>
                    <a:pt x="5086136" y="856762"/>
                  </a:lnTo>
                  <a:lnTo>
                    <a:pt x="5040630" y="864108"/>
                  </a:lnTo>
                  <a:lnTo>
                    <a:pt x="144018" y="864108"/>
                  </a:lnTo>
                  <a:lnTo>
                    <a:pt x="98511" y="856762"/>
                  </a:lnTo>
                  <a:lnTo>
                    <a:pt x="58978" y="836310"/>
                  </a:lnTo>
                  <a:lnTo>
                    <a:pt x="27797" y="805129"/>
                  </a:lnTo>
                  <a:lnTo>
                    <a:pt x="7345" y="765596"/>
                  </a:lnTo>
                  <a:lnTo>
                    <a:pt x="0" y="720090"/>
                  </a:lnTo>
                  <a:lnTo>
                    <a:pt x="0" y="144018"/>
                  </a:lnTo>
                  <a:close/>
                </a:path>
              </a:pathLst>
            </a:custGeom>
            <a:ln w="38100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1"/>
            <p:cNvSpPr txBox="1"/>
            <p:nvPr/>
          </p:nvSpPr>
          <p:spPr>
            <a:xfrm>
              <a:off x="3887215" y="2523744"/>
              <a:ext cx="4970145" cy="123110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marR="5080" indent="510540" algn="ctr">
                <a:lnSpc>
                  <a:spcPct val="100000"/>
                </a:lnSpc>
              </a:pPr>
              <a:r>
                <a:rPr lang="en-US" sz="2000" spc="-5" dirty="0" err="1" smtClean="0">
                  <a:latin typeface="Calibri"/>
                  <a:cs typeface="Calibri"/>
                </a:rPr>
                <a:t>IVi</a:t>
              </a:r>
              <a:r>
                <a:rPr lang="el-GR" sz="2000" spc="-5" dirty="0" smtClean="0">
                  <a:cs typeface="Calibri"/>
                </a:rPr>
                <a:t>. </a:t>
              </a:r>
              <a:r>
                <a:rPr lang="el-GR" sz="2000" dirty="0" smtClean="0">
                  <a:cs typeface="Calibri"/>
                </a:rPr>
                <a:t>Συμφωνία </a:t>
              </a:r>
              <a:r>
                <a:rPr lang="el-GR" sz="2000" spc="-15" dirty="0" smtClean="0">
                  <a:cs typeface="Calibri"/>
                </a:rPr>
                <a:t>κινητικότητας Προσωπικού Εκπαίδευσης Ενηλίκων για διδασκαλία και </a:t>
              </a:r>
              <a:r>
                <a:rPr lang="el-GR" sz="2000" spc="-15" dirty="0" smtClean="0">
                  <a:cs typeface="Calibri"/>
                </a:rPr>
                <a:t>επιμόρφωση</a:t>
              </a:r>
              <a:endParaRPr lang="el-GR" sz="2000" dirty="0" smtClean="0">
                <a:cs typeface="Calibri"/>
              </a:endParaRPr>
            </a:p>
            <a:p>
              <a:pPr marL="200025" marR="5080" indent="-187960" algn="ctr">
                <a:lnSpc>
                  <a:spcPct val="100000"/>
                </a:lnSpc>
              </a:pPr>
              <a:endParaRPr sz="2000">
                <a:latin typeface="Calibri"/>
                <a:cs typeface="Calibri"/>
              </a:endParaRPr>
            </a:p>
          </p:txBody>
        </p:sp>
      </p:grpSp>
      <p:grpSp>
        <p:nvGrpSpPr>
          <p:cNvPr id="26" name="25 - Ομάδα"/>
          <p:cNvGrpSpPr/>
          <p:nvPr/>
        </p:nvGrpSpPr>
        <p:grpSpPr>
          <a:xfrm>
            <a:off x="571472" y="4556966"/>
            <a:ext cx="7643866" cy="1517372"/>
            <a:chOff x="571472" y="4556966"/>
            <a:chExt cx="8143932" cy="1517372"/>
          </a:xfrm>
        </p:grpSpPr>
        <p:sp>
          <p:nvSpPr>
            <p:cNvPr id="19" name="object 13"/>
            <p:cNvSpPr/>
            <p:nvPr/>
          </p:nvSpPr>
          <p:spPr>
            <a:xfrm>
              <a:off x="571472" y="4556966"/>
              <a:ext cx="8143932" cy="670259"/>
            </a:xfrm>
            <a:custGeom>
              <a:avLst/>
              <a:gdLst/>
              <a:ahLst/>
              <a:cxnLst/>
              <a:rect l="l" t="t" r="r" b="b"/>
              <a:pathLst>
                <a:path w="6913245" h="572770">
                  <a:moveTo>
                    <a:pt x="6817309" y="0"/>
                  </a:moveTo>
                  <a:lnTo>
                    <a:pt x="95440" y="0"/>
                  </a:lnTo>
                  <a:lnTo>
                    <a:pt x="58293" y="7491"/>
                  </a:lnTo>
                  <a:lnTo>
                    <a:pt x="27955" y="27924"/>
                  </a:lnTo>
                  <a:lnTo>
                    <a:pt x="7500" y="58239"/>
                  </a:lnTo>
                  <a:lnTo>
                    <a:pt x="0" y="95376"/>
                  </a:lnTo>
                  <a:lnTo>
                    <a:pt x="0" y="477138"/>
                  </a:lnTo>
                  <a:lnTo>
                    <a:pt x="7500" y="514296"/>
                  </a:lnTo>
                  <a:lnTo>
                    <a:pt x="27955" y="544655"/>
                  </a:lnTo>
                  <a:lnTo>
                    <a:pt x="58292" y="565132"/>
                  </a:lnTo>
                  <a:lnTo>
                    <a:pt x="95440" y="572642"/>
                  </a:lnTo>
                  <a:lnTo>
                    <a:pt x="6817309" y="572642"/>
                  </a:lnTo>
                  <a:lnTo>
                    <a:pt x="6854466" y="565132"/>
                  </a:lnTo>
                  <a:lnTo>
                    <a:pt x="6884825" y="544655"/>
                  </a:lnTo>
                  <a:lnTo>
                    <a:pt x="6905302" y="514296"/>
                  </a:lnTo>
                  <a:lnTo>
                    <a:pt x="6912813" y="477138"/>
                  </a:lnTo>
                  <a:lnTo>
                    <a:pt x="6912813" y="95376"/>
                  </a:lnTo>
                  <a:lnTo>
                    <a:pt x="6905302" y="58239"/>
                  </a:lnTo>
                  <a:lnTo>
                    <a:pt x="6884825" y="27924"/>
                  </a:lnTo>
                  <a:lnTo>
                    <a:pt x="6854466" y="7491"/>
                  </a:lnTo>
                  <a:lnTo>
                    <a:pt x="6817309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14"/>
            <p:cNvSpPr/>
            <p:nvPr/>
          </p:nvSpPr>
          <p:spPr>
            <a:xfrm>
              <a:off x="571472" y="4556966"/>
              <a:ext cx="8143932" cy="670259"/>
            </a:xfrm>
            <a:custGeom>
              <a:avLst/>
              <a:gdLst/>
              <a:ahLst/>
              <a:cxnLst/>
              <a:rect l="l" t="t" r="r" b="b"/>
              <a:pathLst>
                <a:path w="6913245" h="572770">
                  <a:moveTo>
                    <a:pt x="0" y="95376"/>
                  </a:moveTo>
                  <a:lnTo>
                    <a:pt x="7500" y="58239"/>
                  </a:lnTo>
                  <a:lnTo>
                    <a:pt x="27955" y="27924"/>
                  </a:lnTo>
                  <a:lnTo>
                    <a:pt x="58293" y="7491"/>
                  </a:lnTo>
                  <a:lnTo>
                    <a:pt x="95440" y="0"/>
                  </a:lnTo>
                  <a:lnTo>
                    <a:pt x="6817309" y="0"/>
                  </a:lnTo>
                  <a:lnTo>
                    <a:pt x="6854466" y="7491"/>
                  </a:lnTo>
                  <a:lnTo>
                    <a:pt x="6884825" y="27924"/>
                  </a:lnTo>
                  <a:lnTo>
                    <a:pt x="6905302" y="58239"/>
                  </a:lnTo>
                  <a:lnTo>
                    <a:pt x="6912813" y="95376"/>
                  </a:lnTo>
                  <a:lnTo>
                    <a:pt x="6912813" y="477138"/>
                  </a:lnTo>
                  <a:lnTo>
                    <a:pt x="6905302" y="514296"/>
                  </a:lnTo>
                  <a:lnTo>
                    <a:pt x="6884825" y="544655"/>
                  </a:lnTo>
                  <a:lnTo>
                    <a:pt x="6854466" y="565132"/>
                  </a:lnTo>
                  <a:lnTo>
                    <a:pt x="6817309" y="572642"/>
                  </a:lnTo>
                  <a:lnTo>
                    <a:pt x="95440" y="572642"/>
                  </a:lnTo>
                  <a:lnTo>
                    <a:pt x="58292" y="565132"/>
                  </a:lnTo>
                  <a:lnTo>
                    <a:pt x="27955" y="544655"/>
                  </a:lnTo>
                  <a:lnTo>
                    <a:pt x="7500" y="514296"/>
                  </a:lnTo>
                  <a:lnTo>
                    <a:pt x="0" y="477138"/>
                  </a:lnTo>
                  <a:lnTo>
                    <a:pt x="0" y="95376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15"/>
            <p:cNvSpPr/>
            <p:nvPr/>
          </p:nvSpPr>
          <p:spPr>
            <a:xfrm>
              <a:off x="571472" y="5319368"/>
              <a:ext cx="8143932" cy="754970"/>
            </a:xfrm>
            <a:custGeom>
              <a:avLst/>
              <a:gdLst/>
              <a:ahLst/>
              <a:cxnLst/>
              <a:rect l="l" t="t" r="r" b="b"/>
              <a:pathLst>
                <a:path w="6913245" h="645160">
                  <a:moveTo>
                    <a:pt x="6805371" y="0"/>
                  </a:moveTo>
                  <a:lnTo>
                    <a:pt x="107441" y="0"/>
                  </a:lnTo>
                  <a:lnTo>
                    <a:pt x="65622" y="8429"/>
                  </a:lnTo>
                  <a:lnTo>
                    <a:pt x="31470" y="31432"/>
                  </a:lnTo>
                  <a:lnTo>
                    <a:pt x="8443" y="65579"/>
                  </a:lnTo>
                  <a:lnTo>
                    <a:pt x="0" y="107442"/>
                  </a:lnTo>
                  <a:lnTo>
                    <a:pt x="0" y="537210"/>
                  </a:lnTo>
                  <a:lnTo>
                    <a:pt x="8443" y="579014"/>
                  </a:lnTo>
                  <a:lnTo>
                    <a:pt x="31470" y="613159"/>
                  </a:lnTo>
                  <a:lnTo>
                    <a:pt x="65622" y="636183"/>
                  </a:lnTo>
                  <a:lnTo>
                    <a:pt x="107441" y="644626"/>
                  </a:lnTo>
                  <a:lnTo>
                    <a:pt x="6805371" y="644626"/>
                  </a:lnTo>
                  <a:lnTo>
                    <a:pt x="6847179" y="636183"/>
                  </a:lnTo>
                  <a:lnTo>
                    <a:pt x="6881333" y="613159"/>
                  </a:lnTo>
                  <a:lnTo>
                    <a:pt x="6904365" y="579014"/>
                  </a:lnTo>
                  <a:lnTo>
                    <a:pt x="6912813" y="537210"/>
                  </a:lnTo>
                  <a:lnTo>
                    <a:pt x="6912813" y="107442"/>
                  </a:lnTo>
                  <a:lnTo>
                    <a:pt x="6904365" y="65579"/>
                  </a:lnTo>
                  <a:lnTo>
                    <a:pt x="6881333" y="31432"/>
                  </a:lnTo>
                  <a:lnTo>
                    <a:pt x="6847179" y="8429"/>
                  </a:lnTo>
                  <a:lnTo>
                    <a:pt x="6805371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16"/>
            <p:cNvSpPr/>
            <p:nvPr/>
          </p:nvSpPr>
          <p:spPr>
            <a:xfrm>
              <a:off x="571472" y="5319368"/>
              <a:ext cx="8143932" cy="754970"/>
            </a:xfrm>
            <a:custGeom>
              <a:avLst/>
              <a:gdLst/>
              <a:ahLst/>
              <a:cxnLst/>
              <a:rect l="l" t="t" r="r" b="b"/>
              <a:pathLst>
                <a:path w="6913245" h="645160">
                  <a:moveTo>
                    <a:pt x="0" y="107442"/>
                  </a:moveTo>
                  <a:lnTo>
                    <a:pt x="8443" y="65579"/>
                  </a:lnTo>
                  <a:lnTo>
                    <a:pt x="31470" y="31432"/>
                  </a:lnTo>
                  <a:lnTo>
                    <a:pt x="65622" y="8429"/>
                  </a:lnTo>
                  <a:lnTo>
                    <a:pt x="107441" y="0"/>
                  </a:lnTo>
                  <a:lnTo>
                    <a:pt x="6805371" y="0"/>
                  </a:lnTo>
                  <a:lnTo>
                    <a:pt x="6847179" y="8429"/>
                  </a:lnTo>
                  <a:lnTo>
                    <a:pt x="6881333" y="31432"/>
                  </a:lnTo>
                  <a:lnTo>
                    <a:pt x="6904365" y="65579"/>
                  </a:lnTo>
                  <a:lnTo>
                    <a:pt x="6912813" y="107442"/>
                  </a:lnTo>
                  <a:lnTo>
                    <a:pt x="6912813" y="537210"/>
                  </a:lnTo>
                  <a:lnTo>
                    <a:pt x="6904365" y="579014"/>
                  </a:lnTo>
                  <a:lnTo>
                    <a:pt x="6881333" y="613159"/>
                  </a:lnTo>
                  <a:lnTo>
                    <a:pt x="6847179" y="636183"/>
                  </a:lnTo>
                  <a:lnTo>
                    <a:pt x="6805371" y="644626"/>
                  </a:lnTo>
                  <a:lnTo>
                    <a:pt x="107441" y="644626"/>
                  </a:lnTo>
                  <a:lnTo>
                    <a:pt x="65622" y="636183"/>
                  </a:lnTo>
                  <a:lnTo>
                    <a:pt x="31470" y="613159"/>
                  </a:lnTo>
                  <a:lnTo>
                    <a:pt x="8443" y="579014"/>
                  </a:lnTo>
                  <a:lnTo>
                    <a:pt x="0" y="537210"/>
                  </a:lnTo>
                  <a:lnTo>
                    <a:pt x="0" y="10744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19"/>
            <p:cNvSpPr txBox="1"/>
            <p:nvPr/>
          </p:nvSpPr>
          <p:spPr>
            <a:xfrm>
              <a:off x="1036245" y="4628402"/>
              <a:ext cx="7555223" cy="114646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57150">
                <a:lnSpc>
                  <a:spcPct val="100000"/>
                </a:lnSpc>
              </a:pP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Υπογράφουν ο </a:t>
              </a:r>
              <a:r>
                <a:rPr sz="1800" spc="-5">
                  <a:solidFill>
                    <a:srgbClr val="FFFFFF"/>
                  </a:solidFill>
                  <a:latin typeface="Calibri"/>
                  <a:cs typeface="Calibri"/>
                </a:rPr>
                <a:t>φορέας </a:t>
              </a:r>
              <a:r>
                <a:rPr sz="1800" spc="-5" smtClean="0">
                  <a:solidFill>
                    <a:srgbClr val="FFFFFF"/>
                  </a:solidFill>
                  <a:latin typeface="Calibri"/>
                  <a:cs typeface="Calibri"/>
                </a:rPr>
                <a:t>αποστολής</a:t>
              </a:r>
              <a:r>
                <a:rPr lang="el-GR" sz="1800" spc="-5" dirty="0" smtClean="0">
                  <a:solidFill>
                    <a:srgbClr val="FFFFFF"/>
                  </a:solidFill>
                  <a:latin typeface="Calibri"/>
                  <a:cs typeface="Calibri"/>
                </a:rPr>
                <a:t>, ο φορέας υποδοχής</a:t>
              </a:r>
              <a:r>
                <a:rPr sz="1800" spc="-5" smtClean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1800" spc="-25" dirty="0">
                  <a:solidFill>
                    <a:srgbClr val="FFFFFF"/>
                  </a:solidFill>
                  <a:latin typeface="Calibri"/>
                  <a:cs typeface="Calibri"/>
                </a:rPr>
                <a:t>και </a:t>
              </a:r>
              <a:r>
                <a:rPr sz="1800" spc="-5">
                  <a:solidFill>
                    <a:srgbClr val="FFFFFF"/>
                  </a:solidFill>
                  <a:latin typeface="Calibri"/>
                  <a:cs typeface="Calibri"/>
                </a:rPr>
                <a:t>ο</a:t>
              </a:r>
              <a:r>
                <a:rPr sz="1800" spc="8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1800" spc="-10" smtClean="0">
                  <a:solidFill>
                    <a:srgbClr val="FFFFFF"/>
                  </a:solidFill>
                  <a:latin typeface="Calibri"/>
                  <a:cs typeface="Calibri"/>
                </a:rPr>
                <a:t>συμμετέχων</a:t>
              </a:r>
              <a:r>
                <a:rPr lang="en-US" sz="1800" spc="-10" dirty="0" smtClean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l-GR" spc="-10" dirty="0" smtClean="0">
                  <a:solidFill>
                    <a:srgbClr val="FFFFFF"/>
                  </a:solidFill>
                  <a:latin typeface="Calibri"/>
                  <a:cs typeface="Calibri"/>
                </a:rPr>
                <a:t>στην κινητικότητα</a:t>
              </a:r>
              <a:endParaRPr sz="1800">
                <a:latin typeface="Calibri"/>
                <a:cs typeface="Calibri"/>
              </a:endParaRPr>
            </a:p>
            <a:p>
              <a:pPr>
                <a:lnSpc>
                  <a:spcPct val="100000"/>
                </a:lnSpc>
                <a:spcBef>
                  <a:spcPts val="46"/>
                </a:spcBef>
              </a:pPr>
              <a:endParaRPr sz="2050">
                <a:latin typeface="Times New Roman"/>
                <a:cs typeface="Times New Roman"/>
              </a:endParaRPr>
            </a:p>
            <a:p>
              <a:pPr marL="12700" marR="5080">
                <a:lnSpc>
                  <a:spcPct val="100000"/>
                </a:lnSpc>
              </a:pPr>
              <a:r>
                <a:rPr lang="el-GR" sz="1800" spc="-5" dirty="0" smtClean="0">
                  <a:solidFill>
                    <a:srgbClr val="FFFFFF"/>
                  </a:solidFill>
                  <a:latin typeface="Calibri"/>
                  <a:cs typeface="Calibri"/>
                </a:rPr>
                <a:t>Περιλαμβάνει όλες τις λεπτομέρειες για το προτεινόμενο πρόγραμμα </a:t>
              </a:r>
              <a:endParaRPr sz="1800">
                <a:latin typeface="Calibri"/>
                <a:cs typeface="Calibri"/>
              </a:endParaRPr>
            </a:p>
          </p:txBody>
        </p:sp>
      </p:grpSp>
      <p:pic>
        <p:nvPicPr>
          <p:cNvPr id="4098" name="Picture 2" descr="C:\Users\gkelai\Desktop\TIK2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85786" y="2571751"/>
            <a:ext cx="1428753" cy="1428753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0" name="1 - Τίτλος"/>
          <p:cNvSpPr txBox="1">
            <a:spLocks/>
          </p:cNvSpPr>
          <p:nvPr/>
        </p:nvSpPr>
        <p:spPr>
          <a:xfrm>
            <a:off x="500034" y="1412776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Μαθησιακή Κινητικότητα Ατόμων</a:t>
            </a:r>
          </a:p>
          <a:p>
            <a:pPr lvl="0" algn="r">
              <a:spcBef>
                <a:spcPct val="0"/>
              </a:spcBef>
              <a:spcAft>
                <a:spcPts val="1200"/>
              </a:spcAft>
            </a:pPr>
            <a:r>
              <a:rPr lang="el-GR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Παράρτημα Ι</a:t>
            </a:r>
            <a:r>
              <a:rPr lang="en-US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V</a:t>
            </a:r>
            <a:endParaRPr lang="el-GR" sz="2400" b="1" i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6755100" y="6466904"/>
            <a:ext cx="2376264" cy="369332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l-GR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Εκπαίδευση Ενηλίκων</a:t>
            </a:r>
            <a:endParaRPr lang="el-GR" b="1" i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11560" y="1988840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28 - Ομάδα"/>
          <p:cNvGrpSpPr/>
          <p:nvPr/>
        </p:nvGrpSpPr>
        <p:grpSpPr>
          <a:xfrm>
            <a:off x="2571736" y="2786058"/>
            <a:ext cx="5308092" cy="987551"/>
            <a:chOff x="3718559" y="2523744"/>
            <a:chExt cx="5308092" cy="987551"/>
          </a:xfrm>
        </p:grpSpPr>
        <p:sp>
          <p:nvSpPr>
            <p:cNvPr id="13" name="object 8"/>
            <p:cNvSpPr/>
            <p:nvPr/>
          </p:nvSpPr>
          <p:spPr>
            <a:xfrm>
              <a:off x="3718559" y="2523744"/>
              <a:ext cx="5308092" cy="98755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9"/>
            <p:cNvSpPr/>
            <p:nvPr/>
          </p:nvSpPr>
          <p:spPr>
            <a:xfrm>
              <a:off x="3779901" y="2564892"/>
              <a:ext cx="5184775" cy="864235"/>
            </a:xfrm>
            <a:custGeom>
              <a:avLst/>
              <a:gdLst/>
              <a:ahLst/>
              <a:cxnLst/>
              <a:rect l="l" t="t" r="r" b="b"/>
              <a:pathLst>
                <a:path w="5184775" h="864235">
                  <a:moveTo>
                    <a:pt x="5040630" y="0"/>
                  </a:moveTo>
                  <a:lnTo>
                    <a:pt x="144018" y="0"/>
                  </a:lnTo>
                  <a:lnTo>
                    <a:pt x="98511" y="7345"/>
                  </a:lnTo>
                  <a:lnTo>
                    <a:pt x="58978" y="27797"/>
                  </a:lnTo>
                  <a:lnTo>
                    <a:pt x="27797" y="58978"/>
                  </a:lnTo>
                  <a:lnTo>
                    <a:pt x="7345" y="98511"/>
                  </a:lnTo>
                  <a:lnTo>
                    <a:pt x="0" y="144018"/>
                  </a:lnTo>
                  <a:lnTo>
                    <a:pt x="0" y="720090"/>
                  </a:lnTo>
                  <a:lnTo>
                    <a:pt x="7345" y="765596"/>
                  </a:lnTo>
                  <a:lnTo>
                    <a:pt x="27797" y="805129"/>
                  </a:lnTo>
                  <a:lnTo>
                    <a:pt x="58978" y="836310"/>
                  </a:lnTo>
                  <a:lnTo>
                    <a:pt x="98511" y="856762"/>
                  </a:lnTo>
                  <a:lnTo>
                    <a:pt x="144018" y="864108"/>
                  </a:lnTo>
                  <a:lnTo>
                    <a:pt x="5040630" y="864108"/>
                  </a:lnTo>
                  <a:lnTo>
                    <a:pt x="5086136" y="856762"/>
                  </a:lnTo>
                  <a:lnTo>
                    <a:pt x="5125669" y="836310"/>
                  </a:lnTo>
                  <a:lnTo>
                    <a:pt x="5156850" y="805129"/>
                  </a:lnTo>
                  <a:lnTo>
                    <a:pt x="5177302" y="765596"/>
                  </a:lnTo>
                  <a:lnTo>
                    <a:pt x="5184648" y="720090"/>
                  </a:lnTo>
                  <a:lnTo>
                    <a:pt x="5184648" y="144018"/>
                  </a:lnTo>
                  <a:lnTo>
                    <a:pt x="5177302" y="98511"/>
                  </a:lnTo>
                  <a:lnTo>
                    <a:pt x="5156850" y="58978"/>
                  </a:lnTo>
                  <a:lnTo>
                    <a:pt x="5125669" y="27797"/>
                  </a:lnTo>
                  <a:lnTo>
                    <a:pt x="5086136" y="7345"/>
                  </a:lnTo>
                  <a:lnTo>
                    <a:pt x="50406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0"/>
            <p:cNvSpPr/>
            <p:nvPr/>
          </p:nvSpPr>
          <p:spPr>
            <a:xfrm>
              <a:off x="3779901" y="2564892"/>
              <a:ext cx="5184775" cy="864235"/>
            </a:xfrm>
            <a:custGeom>
              <a:avLst/>
              <a:gdLst/>
              <a:ahLst/>
              <a:cxnLst/>
              <a:rect l="l" t="t" r="r" b="b"/>
              <a:pathLst>
                <a:path w="5184775" h="864235">
                  <a:moveTo>
                    <a:pt x="0" y="144018"/>
                  </a:moveTo>
                  <a:lnTo>
                    <a:pt x="7345" y="98511"/>
                  </a:lnTo>
                  <a:lnTo>
                    <a:pt x="27797" y="58978"/>
                  </a:lnTo>
                  <a:lnTo>
                    <a:pt x="58978" y="27797"/>
                  </a:lnTo>
                  <a:lnTo>
                    <a:pt x="98511" y="7345"/>
                  </a:lnTo>
                  <a:lnTo>
                    <a:pt x="144018" y="0"/>
                  </a:lnTo>
                  <a:lnTo>
                    <a:pt x="5040630" y="0"/>
                  </a:lnTo>
                  <a:lnTo>
                    <a:pt x="5086136" y="7345"/>
                  </a:lnTo>
                  <a:lnTo>
                    <a:pt x="5125669" y="27797"/>
                  </a:lnTo>
                  <a:lnTo>
                    <a:pt x="5156850" y="58978"/>
                  </a:lnTo>
                  <a:lnTo>
                    <a:pt x="5177302" y="98511"/>
                  </a:lnTo>
                  <a:lnTo>
                    <a:pt x="5184648" y="144018"/>
                  </a:lnTo>
                  <a:lnTo>
                    <a:pt x="5184648" y="720090"/>
                  </a:lnTo>
                  <a:lnTo>
                    <a:pt x="5177302" y="765596"/>
                  </a:lnTo>
                  <a:lnTo>
                    <a:pt x="5156850" y="805129"/>
                  </a:lnTo>
                  <a:lnTo>
                    <a:pt x="5125669" y="836310"/>
                  </a:lnTo>
                  <a:lnTo>
                    <a:pt x="5086136" y="856762"/>
                  </a:lnTo>
                  <a:lnTo>
                    <a:pt x="5040630" y="864108"/>
                  </a:lnTo>
                  <a:lnTo>
                    <a:pt x="144018" y="864108"/>
                  </a:lnTo>
                  <a:lnTo>
                    <a:pt x="98511" y="856762"/>
                  </a:lnTo>
                  <a:lnTo>
                    <a:pt x="58978" y="836310"/>
                  </a:lnTo>
                  <a:lnTo>
                    <a:pt x="27797" y="805129"/>
                  </a:lnTo>
                  <a:lnTo>
                    <a:pt x="7345" y="765596"/>
                  </a:lnTo>
                  <a:lnTo>
                    <a:pt x="0" y="720090"/>
                  </a:lnTo>
                  <a:lnTo>
                    <a:pt x="0" y="144018"/>
                  </a:lnTo>
                  <a:close/>
                </a:path>
              </a:pathLst>
            </a:custGeom>
            <a:ln w="38100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1"/>
            <p:cNvSpPr txBox="1"/>
            <p:nvPr/>
          </p:nvSpPr>
          <p:spPr>
            <a:xfrm>
              <a:off x="3887215" y="2676397"/>
              <a:ext cx="4970145" cy="61555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329565" marR="5080" indent="-317500">
                <a:lnSpc>
                  <a:spcPct val="100000"/>
                </a:lnSpc>
              </a:pPr>
              <a:r>
                <a:rPr lang="el-GR" sz="2000" spc="-5" dirty="0" smtClean="0">
                  <a:latin typeface="Calibri"/>
                  <a:cs typeface="Calibri"/>
                </a:rPr>
                <a:t>Ι</a:t>
              </a:r>
              <a:r>
                <a:rPr lang="en-US" sz="2000" spc="-5" dirty="0" smtClean="0">
                  <a:latin typeface="Calibri"/>
                  <a:cs typeface="Calibri"/>
                </a:rPr>
                <a:t>Vii.</a:t>
              </a:r>
              <a:r>
                <a:rPr sz="2000" spc="-5" smtClean="0">
                  <a:latin typeface="Calibri"/>
                  <a:cs typeface="Calibri"/>
                </a:rPr>
                <a:t> </a:t>
              </a:r>
              <a:r>
                <a:rPr lang="el-GR" sz="2000" spc="-5" dirty="0" smtClean="0">
                  <a:cs typeface="Calibri"/>
                </a:rPr>
                <a:t>Δέσμευση ποιότητας </a:t>
              </a:r>
              <a:r>
                <a:rPr lang="el-GR" sz="2000" dirty="0" smtClean="0">
                  <a:cs typeface="Calibri"/>
                </a:rPr>
                <a:t>για </a:t>
              </a:r>
              <a:r>
                <a:rPr lang="el-GR" sz="2000" spc="-15" dirty="0" smtClean="0">
                  <a:cs typeface="Calibri"/>
                </a:rPr>
                <a:t>την</a:t>
              </a:r>
              <a:r>
                <a:rPr lang="el-GR" sz="2000" spc="-85" dirty="0" smtClean="0">
                  <a:cs typeface="Calibri"/>
                </a:rPr>
                <a:t> </a:t>
              </a:r>
              <a:r>
                <a:rPr lang="el-GR" sz="2000" spc="-15" dirty="0" smtClean="0">
                  <a:cs typeface="Calibri"/>
                </a:rPr>
                <a:t>κινητικότητα του Προσωπικού Εκπαίδευσης </a:t>
              </a:r>
              <a:r>
                <a:rPr lang="el-GR" sz="2000" spc="-15" dirty="0" smtClean="0">
                  <a:cs typeface="Calibri"/>
                </a:rPr>
                <a:t>Ενηλίκων</a:t>
              </a:r>
              <a:endParaRPr lang="el-GR" sz="2000" dirty="0">
                <a:cs typeface="Calibri"/>
              </a:endParaRPr>
            </a:p>
          </p:txBody>
        </p:sp>
      </p:grpSp>
      <p:pic>
        <p:nvPicPr>
          <p:cNvPr id="4098" name="Picture 2" descr="C:\Users\gkelai\Desktop\TIK2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85786" y="2500306"/>
            <a:ext cx="1428753" cy="1428753"/>
          </a:xfrm>
          <a:prstGeom prst="rect">
            <a:avLst/>
          </a:prstGeom>
          <a:noFill/>
        </p:spPr>
      </p:pic>
      <p:grpSp>
        <p:nvGrpSpPr>
          <p:cNvPr id="27" name="26 - Ομάδα"/>
          <p:cNvGrpSpPr/>
          <p:nvPr/>
        </p:nvGrpSpPr>
        <p:grpSpPr>
          <a:xfrm>
            <a:off x="571472" y="4458084"/>
            <a:ext cx="7385383" cy="1614122"/>
            <a:chOff x="571472" y="4243770"/>
            <a:chExt cx="7385383" cy="1614122"/>
          </a:xfrm>
        </p:grpSpPr>
        <p:sp>
          <p:nvSpPr>
            <p:cNvPr id="19" name="object 13"/>
            <p:cNvSpPr/>
            <p:nvPr/>
          </p:nvSpPr>
          <p:spPr>
            <a:xfrm>
              <a:off x="571472" y="4243770"/>
              <a:ext cx="7385383" cy="756866"/>
            </a:xfrm>
            <a:custGeom>
              <a:avLst/>
              <a:gdLst/>
              <a:ahLst/>
              <a:cxnLst/>
              <a:rect l="l" t="t" r="r" b="b"/>
              <a:pathLst>
                <a:path w="6913245" h="572770">
                  <a:moveTo>
                    <a:pt x="6817309" y="0"/>
                  </a:moveTo>
                  <a:lnTo>
                    <a:pt x="95440" y="0"/>
                  </a:lnTo>
                  <a:lnTo>
                    <a:pt x="58293" y="7491"/>
                  </a:lnTo>
                  <a:lnTo>
                    <a:pt x="27955" y="27924"/>
                  </a:lnTo>
                  <a:lnTo>
                    <a:pt x="7500" y="58239"/>
                  </a:lnTo>
                  <a:lnTo>
                    <a:pt x="0" y="95376"/>
                  </a:lnTo>
                  <a:lnTo>
                    <a:pt x="0" y="477138"/>
                  </a:lnTo>
                  <a:lnTo>
                    <a:pt x="7500" y="514296"/>
                  </a:lnTo>
                  <a:lnTo>
                    <a:pt x="27955" y="544655"/>
                  </a:lnTo>
                  <a:lnTo>
                    <a:pt x="58292" y="565132"/>
                  </a:lnTo>
                  <a:lnTo>
                    <a:pt x="95440" y="572642"/>
                  </a:lnTo>
                  <a:lnTo>
                    <a:pt x="6817309" y="572642"/>
                  </a:lnTo>
                  <a:lnTo>
                    <a:pt x="6854466" y="565132"/>
                  </a:lnTo>
                  <a:lnTo>
                    <a:pt x="6884825" y="544655"/>
                  </a:lnTo>
                  <a:lnTo>
                    <a:pt x="6905302" y="514296"/>
                  </a:lnTo>
                  <a:lnTo>
                    <a:pt x="6912813" y="477138"/>
                  </a:lnTo>
                  <a:lnTo>
                    <a:pt x="6912813" y="95376"/>
                  </a:lnTo>
                  <a:lnTo>
                    <a:pt x="6905302" y="58239"/>
                  </a:lnTo>
                  <a:lnTo>
                    <a:pt x="6884825" y="27924"/>
                  </a:lnTo>
                  <a:lnTo>
                    <a:pt x="6854466" y="7491"/>
                  </a:lnTo>
                  <a:lnTo>
                    <a:pt x="6817309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14"/>
            <p:cNvSpPr/>
            <p:nvPr/>
          </p:nvSpPr>
          <p:spPr>
            <a:xfrm>
              <a:off x="571472" y="4243770"/>
              <a:ext cx="7385383" cy="756866"/>
            </a:xfrm>
            <a:custGeom>
              <a:avLst/>
              <a:gdLst/>
              <a:ahLst/>
              <a:cxnLst/>
              <a:rect l="l" t="t" r="r" b="b"/>
              <a:pathLst>
                <a:path w="6913245" h="572770">
                  <a:moveTo>
                    <a:pt x="0" y="95376"/>
                  </a:moveTo>
                  <a:lnTo>
                    <a:pt x="7500" y="58239"/>
                  </a:lnTo>
                  <a:lnTo>
                    <a:pt x="27955" y="27924"/>
                  </a:lnTo>
                  <a:lnTo>
                    <a:pt x="58293" y="7491"/>
                  </a:lnTo>
                  <a:lnTo>
                    <a:pt x="95440" y="0"/>
                  </a:lnTo>
                  <a:lnTo>
                    <a:pt x="6817309" y="0"/>
                  </a:lnTo>
                  <a:lnTo>
                    <a:pt x="6854466" y="7491"/>
                  </a:lnTo>
                  <a:lnTo>
                    <a:pt x="6884825" y="27924"/>
                  </a:lnTo>
                  <a:lnTo>
                    <a:pt x="6905302" y="58239"/>
                  </a:lnTo>
                  <a:lnTo>
                    <a:pt x="6912813" y="95376"/>
                  </a:lnTo>
                  <a:lnTo>
                    <a:pt x="6912813" y="477138"/>
                  </a:lnTo>
                  <a:lnTo>
                    <a:pt x="6905302" y="514296"/>
                  </a:lnTo>
                  <a:lnTo>
                    <a:pt x="6884825" y="544655"/>
                  </a:lnTo>
                  <a:lnTo>
                    <a:pt x="6854466" y="565132"/>
                  </a:lnTo>
                  <a:lnTo>
                    <a:pt x="6817309" y="572642"/>
                  </a:lnTo>
                  <a:lnTo>
                    <a:pt x="95440" y="572642"/>
                  </a:lnTo>
                  <a:lnTo>
                    <a:pt x="58292" y="565132"/>
                  </a:lnTo>
                  <a:lnTo>
                    <a:pt x="27955" y="544655"/>
                  </a:lnTo>
                  <a:lnTo>
                    <a:pt x="7500" y="514296"/>
                  </a:lnTo>
                  <a:lnTo>
                    <a:pt x="0" y="477138"/>
                  </a:lnTo>
                  <a:lnTo>
                    <a:pt x="0" y="95376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15"/>
            <p:cNvSpPr/>
            <p:nvPr/>
          </p:nvSpPr>
          <p:spPr>
            <a:xfrm>
              <a:off x="571472" y="5166303"/>
              <a:ext cx="7385383" cy="691589"/>
            </a:xfrm>
            <a:custGeom>
              <a:avLst/>
              <a:gdLst/>
              <a:ahLst/>
              <a:cxnLst/>
              <a:rect l="l" t="t" r="r" b="b"/>
              <a:pathLst>
                <a:path w="6913245" h="645160">
                  <a:moveTo>
                    <a:pt x="6805371" y="0"/>
                  </a:moveTo>
                  <a:lnTo>
                    <a:pt x="107441" y="0"/>
                  </a:lnTo>
                  <a:lnTo>
                    <a:pt x="65622" y="8429"/>
                  </a:lnTo>
                  <a:lnTo>
                    <a:pt x="31470" y="31432"/>
                  </a:lnTo>
                  <a:lnTo>
                    <a:pt x="8443" y="65579"/>
                  </a:lnTo>
                  <a:lnTo>
                    <a:pt x="0" y="107442"/>
                  </a:lnTo>
                  <a:lnTo>
                    <a:pt x="0" y="537210"/>
                  </a:lnTo>
                  <a:lnTo>
                    <a:pt x="8443" y="579014"/>
                  </a:lnTo>
                  <a:lnTo>
                    <a:pt x="31470" y="613159"/>
                  </a:lnTo>
                  <a:lnTo>
                    <a:pt x="65622" y="636183"/>
                  </a:lnTo>
                  <a:lnTo>
                    <a:pt x="107441" y="644626"/>
                  </a:lnTo>
                  <a:lnTo>
                    <a:pt x="6805371" y="644626"/>
                  </a:lnTo>
                  <a:lnTo>
                    <a:pt x="6847179" y="636183"/>
                  </a:lnTo>
                  <a:lnTo>
                    <a:pt x="6881333" y="613159"/>
                  </a:lnTo>
                  <a:lnTo>
                    <a:pt x="6904365" y="579014"/>
                  </a:lnTo>
                  <a:lnTo>
                    <a:pt x="6912813" y="537210"/>
                  </a:lnTo>
                  <a:lnTo>
                    <a:pt x="6912813" y="107442"/>
                  </a:lnTo>
                  <a:lnTo>
                    <a:pt x="6904365" y="65579"/>
                  </a:lnTo>
                  <a:lnTo>
                    <a:pt x="6881333" y="31432"/>
                  </a:lnTo>
                  <a:lnTo>
                    <a:pt x="6847179" y="8429"/>
                  </a:lnTo>
                  <a:lnTo>
                    <a:pt x="6805371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16"/>
            <p:cNvSpPr/>
            <p:nvPr/>
          </p:nvSpPr>
          <p:spPr>
            <a:xfrm>
              <a:off x="571472" y="5166303"/>
              <a:ext cx="7385383" cy="691589"/>
            </a:xfrm>
            <a:custGeom>
              <a:avLst/>
              <a:gdLst/>
              <a:ahLst/>
              <a:cxnLst/>
              <a:rect l="l" t="t" r="r" b="b"/>
              <a:pathLst>
                <a:path w="6913245" h="645160">
                  <a:moveTo>
                    <a:pt x="0" y="107442"/>
                  </a:moveTo>
                  <a:lnTo>
                    <a:pt x="8443" y="65579"/>
                  </a:lnTo>
                  <a:lnTo>
                    <a:pt x="31470" y="31432"/>
                  </a:lnTo>
                  <a:lnTo>
                    <a:pt x="65622" y="8429"/>
                  </a:lnTo>
                  <a:lnTo>
                    <a:pt x="107441" y="0"/>
                  </a:lnTo>
                  <a:lnTo>
                    <a:pt x="6805371" y="0"/>
                  </a:lnTo>
                  <a:lnTo>
                    <a:pt x="6847179" y="8429"/>
                  </a:lnTo>
                  <a:lnTo>
                    <a:pt x="6881333" y="31432"/>
                  </a:lnTo>
                  <a:lnTo>
                    <a:pt x="6904365" y="65579"/>
                  </a:lnTo>
                  <a:lnTo>
                    <a:pt x="6912813" y="107442"/>
                  </a:lnTo>
                  <a:lnTo>
                    <a:pt x="6912813" y="537210"/>
                  </a:lnTo>
                  <a:lnTo>
                    <a:pt x="6904365" y="579014"/>
                  </a:lnTo>
                  <a:lnTo>
                    <a:pt x="6881333" y="613159"/>
                  </a:lnTo>
                  <a:lnTo>
                    <a:pt x="6847179" y="636183"/>
                  </a:lnTo>
                  <a:lnTo>
                    <a:pt x="6805371" y="644626"/>
                  </a:lnTo>
                  <a:lnTo>
                    <a:pt x="107441" y="644626"/>
                  </a:lnTo>
                  <a:lnTo>
                    <a:pt x="65622" y="636183"/>
                  </a:lnTo>
                  <a:lnTo>
                    <a:pt x="31470" y="613159"/>
                  </a:lnTo>
                  <a:lnTo>
                    <a:pt x="8443" y="579014"/>
                  </a:lnTo>
                  <a:lnTo>
                    <a:pt x="0" y="537210"/>
                  </a:lnTo>
                  <a:lnTo>
                    <a:pt x="0" y="10744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17"/>
            <p:cNvSpPr txBox="1"/>
            <p:nvPr/>
          </p:nvSpPr>
          <p:spPr>
            <a:xfrm>
              <a:off x="785786" y="4465066"/>
              <a:ext cx="6927850" cy="129349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Υπογράφουν ο φορέας 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αποστολής, 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ο φορέας 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υποδοχής </a:t>
              </a:r>
              <a:r>
                <a:rPr sz="1800" spc="-25" dirty="0">
                  <a:solidFill>
                    <a:srgbClr val="FFFFFF"/>
                  </a:solidFill>
                  <a:latin typeface="Calibri"/>
                  <a:cs typeface="Calibri"/>
                </a:rPr>
                <a:t>και 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ο</a:t>
              </a:r>
              <a:r>
                <a:rPr sz="1800" spc="6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1800" spc="-10" dirty="0">
                  <a:solidFill>
                    <a:srgbClr val="FFFFFF"/>
                  </a:solidFill>
                  <a:latin typeface="Calibri"/>
                  <a:cs typeface="Calibri"/>
                </a:rPr>
                <a:t>συμμετέχων</a:t>
              </a:r>
              <a:endParaRPr sz="1800">
                <a:latin typeface="Calibri"/>
                <a:cs typeface="Calibri"/>
              </a:endParaRPr>
            </a:p>
            <a:p>
              <a:pPr>
                <a:lnSpc>
                  <a:spcPct val="100000"/>
                </a:lnSpc>
              </a:pPr>
              <a:endParaRPr sz="1800">
                <a:latin typeface="Times New Roman"/>
                <a:cs typeface="Times New Roman"/>
              </a:endParaRPr>
            </a:p>
            <a:p>
              <a:pPr marL="12700">
                <a:lnSpc>
                  <a:spcPct val="100000"/>
                </a:lnSpc>
                <a:spcBef>
                  <a:spcPts val="1440"/>
                </a:spcBef>
              </a:pPr>
              <a:r>
                <a:rPr sz="1800" spc="-10" dirty="0">
                  <a:solidFill>
                    <a:srgbClr val="FFFFFF"/>
                  </a:solidFill>
                  <a:latin typeface="Calibri"/>
                  <a:cs typeface="Calibri"/>
                </a:rPr>
                <a:t>Περιγράφει 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τις υποχρεώσεις του φορέα αποστολής, του φορέα</a:t>
              </a:r>
              <a:r>
                <a:rPr sz="1800" spc="15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υποδοχής</a:t>
              </a:r>
              <a:endParaRPr sz="1800">
                <a:latin typeface="Calibri"/>
                <a:cs typeface="Calibri"/>
              </a:endParaRPr>
            </a:p>
            <a:p>
              <a:pPr marL="12700">
                <a:lnSpc>
                  <a:spcPct val="100000"/>
                </a:lnSpc>
              </a:pPr>
              <a:r>
                <a:rPr sz="1800" spc="-25" dirty="0">
                  <a:solidFill>
                    <a:srgbClr val="FFFFFF"/>
                  </a:solidFill>
                  <a:latin typeface="Calibri"/>
                  <a:cs typeface="Calibri"/>
                </a:rPr>
                <a:t>και </a:t>
              </a:r>
              <a:r>
                <a:rPr sz="1800" spc="-10" dirty="0">
                  <a:solidFill>
                    <a:srgbClr val="FFFFFF"/>
                  </a:solidFill>
                  <a:latin typeface="Calibri"/>
                  <a:cs typeface="Calibri"/>
                </a:rPr>
                <a:t>του</a:t>
              </a:r>
              <a:r>
                <a:rPr sz="1800" spc="-4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συμμετέχοντα</a:t>
              </a:r>
              <a:endParaRPr sz="1800">
                <a:latin typeface="Calibri"/>
                <a:cs typeface="Calibri"/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2050" name="AutoShape 2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grpSp>
        <p:nvGrpSpPr>
          <p:cNvPr id="2" name="13 - Ομάδα"/>
          <p:cNvGrpSpPr/>
          <p:nvPr/>
        </p:nvGrpSpPr>
        <p:grpSpPr>
          <a:xfrm>
            <a:off x="1341242" y="3071810"/>
            <a:ext cx="6516906" cy="2143140"/>
            <a:chOff x="1341242" y="3071810"/>
            <a:chExt cx="6516906" cy="2143140"/>
          </a:xfrm>
        </p:grpSpPr>
        <p:sp>
          <p:nvSpPr>
            <p:cNvPr id="12" name="Rounded Rectangle 11"/>
            <p:cNvSpPr/>
            <p:nvPr/>
          </p:nvSpPr>
          <p:spPr>
            <a:xfrm>
              <a:off x="1357290" y="3071810"/>
              <a:ext cx="6500858" cy="214314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" name="object 2"/>
            <p:cNvSpPr txBox="1"/>
            <p:nvPr/>
          </p:nvSpPr>
          <p:spPr>
            <a:xfrm>
              <a:off x="1341242" y="3769530"/>
              <a:ext cx="6445468" cy="123110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l-GR" sz="40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Τελική </a:t>
              </a:r>
              <a:r>
                <a:rPr lang="el-GR" sz="40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Έκθεση</a:t>
              </a:r>
            </a:p>
            <a:p>
              <a:pPr algn="ctr">
                <a:lnSpc>
                  <a:spcPct val="100000"/>
                </a:lnSpc>
              </a:pPr>
              <a:endParaRPr lang="el-GR" sz="40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5" name="1 - Τίτλος"/>
          <p:cNvSpPr txBox="1">
            <a:spLocks/>
          </p:cNvSpPr>
          <p:nvPr/>
        </p:nvSpPr>
        <p:spPr>
          <a:xfrm>
            <a:off x="1214414" y="1134434"/>
            <a:ext cx="7286676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Μαθησιακή Κινητικότητα Ατόμων</a:t>
            </a:r>
          </a:p>
        </p:txBody>
      </p:sp>
      <p:cxnSp>
        <p:nvCxnSpPr>
          <p:cNvPr id="13" name="Straight Connector 10"/>
          <p:cNvCxnSpPr/>
          <p:nvPr/>
        </p:nvCxnSpPr>
        <p:spPr>
          <a:xfrm>
            <a:off x="579640" y="2071678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2050" name="AutoShape 2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5" name="1 - Τίτλος"/>
          <p:cNvSpPr txBox="1">
            <a:spLocks/>
          </p:cNvSpPr>
          <p:nvPr/>
        </p:nvSpPr>
        <p:spPr>
          <a:xfrm>
            <a:off x="1214414" y="1134434"/>
            <a:ext cx="7286676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Μαθησιακή Κινητικότητα Ατόμων</a:t>
            </a:r>
          </a:p>
        </p:txBody>
      </p:sp>
      <p:cxnSp>
        <p:nvCxnSpPr>
          <p:cNvPr id="13" name="Straight Connector 10"/>
          <p:cNvCxnSpPr/>
          <p:nvPr/>
        </p:nvCxnSpPr>
        <p:spPr>
          <a:xfrm>
            <a:off x="579640" y="2071678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C:\Users\gkelai\Desktop\final report.jpg"/>
          <p:cNvPicPr>
            <a:picLocks noChangeAspect="1" noChangeArrowheads="1"/>
          </p:cNvPicPr>
          <p:nvPr/>
        </p:nvPicPr>
        <p:blipFill>
          <a:blip r:embed="rId6"/>
          <a:srcRect r="19231" b="22928"/>
          <a:stretch>
            <a:fillRect/>
          </a:stretch>
        </p:blipFill>
        <p:spPr bwMode="auto">
          <a:xfrm>
            <a:off x="3214678" y="2857496"/>
            <a:ext cx="1500198" cy="1214446"/>
          </a:xfrm>
          <a:prstGeom prst="rect">
            <a:avLst/>
          </a:prstGeom>
          <a:noFill/>
        </p:spPr>
      </p:pic>
      <p:graphicFrame>
        <p:nvGraphicFramePr>
          <p:cNvPr id="14" name="13 - Διάγραμμα"/>
          <p:cNvGraphicFramePr/>
          <p:nvPr/>
        </p:nvGraphicFramePr>
        <p:xfrm>
          <a:off x="0" y="2500306"/>
          <a:ext cx="8858280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2050" name="AutoShape 2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5" name="1 - Τίτλος"/>
          <p:cNvSpPr txBox="1">
            <a:spLocks/>
          </p:cNvSpPr>
          <p:nvPr/>
        </p:nvSpPr>
        <p:spPr>
          <a:xfrm>
            <a:off x="1214414" y="1134434"/>
            <a:ext cx="7286676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Μαθησιακή Κινητικότητα Ατόμων</a:t>
            </a:r>
          </a:p>
        </p:txBody>
      </p:sp>
      <p:cxnSp>
        <p:nvCxnSpPr>
          <p:cNvPr id="13" name="Straight Connector 10"/>
          <p:cNvCxnSpPr/>
          <p:nvPr/>
        </p:nvCxnSpPr>
        <p:spPr>
          <a:xfrm>
            <a:off x="579640" y="2071678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C:\Users\gkelai\Desktop\final report.jpg"/>
          <p:cNvPicPr>
            <a:picLocks noChangeAspect="1" noChangeArrowheads="1"/>
          </p:cNvPicPr>
          <p:nvPr/>
        </p:nvPicPr>
        <p:blipFill>
          <a:blip r:embed="rId6"/>
          <a:srcRect r="19231" b="22928"/>
          <a:stretch>
            <a:fillRect/>
          </a:stretch>
        </p:blipFill>
        <p:spPr bwMode="auto">
          <a:xfrm>
            <a:off x="642910" y="2500306"/>
            <a:ext cx="1500198" cy="1214446"/>
          </a:xfrm>
          <a:prstGeom prst="rect">
            <a:avLst/>
          </a:prstGeom>
          <a:noFill/>
        </p:spPr>
      </p:pic>
      <p:sp>
        <p:nvSpPr>
          <p:cNvPr id="11" name="object 8"/>
          <p:cNvSpPr/>
          <p:nvPr/>
        </p:nvSpPr>
        <p:spPr>
          <a:xfrm>
            <a:off x="2658359" y="2595372"/>
            <a:ext cx="4082796" cy="76962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9"/>
          <p:cNvSpPr/>
          <p:nvPr/>
        </p:nvSpPr>
        <p:spPr>
          <a:xfrm>
            <a:off x="2719700" y="2636901"/>
            <a:ext cx="3960495" cy="645795"/>
          </a:xfrm>
          <a:custGeom>
            <a:avLst/>
            <a:gdLst/>
            <a:ahLst/>
            <a:cxnLst/>
            <a:rect l="l" t="t" r="r" b="b"/>
            <a:pathLst>
              <a:path w="3960495" h="645795">
                <a:moveTo>
                  <a:pt x="3852926" y="0"/>
                </a:moveTo>
                <a:lnTo>
                  <a:pt x="107695" y="0"/>
                </a:lnTo>
                <a:lnTo>
                  <a:pt x="65793" y="8449"/>
                </a:lnTo>
                <a:lnTo>
                  <a:pt x="31559" y="31496"/>
                </a:lnTo>
                <a:lnTo>
                  <a:pt x="8469" y="65686"/>
                </a:lnTo>
                <a:lnTo>
                  <a:pt x="0" y="107569"/>
                </a:lnTo>
                <a:lnTo>
                  <a:pt x="0" y="537972"/>
                </a:lnTo>
                <a:lnTo>
                  <a:pt x="8469" y="579874"/>
                </a:lnTo>
                <a:lnTo>
                  <a:pt x="31559" y="614108"/>
                </a:lnTo>
                <a:lnTo>
                  <a:pt x="65793" y="637198"/>
                </a:lnTo>
                <a:lnTo>
                  <a:pt x="107695" y="645668"/>
                </a:lnTo>
                <a:lnTo>
                  <a:pt x="3852926" y="645668"/>
                </a:lnTo>
                <a:lnTo>
                  <a:pt x="3894808" y="637198"/>
                </a:lnTo>
                <a:lnTo>
                  <a:pt x="3928999" y="614108"/>
                </a:lnTo>
                <a:lnTo>
                  <a:pt x="3952045" y="579874"/>
                </a:lnTo>
                <a:lnTo>
                  <a:pt x="3960495" y="537972"/>
                </a:lnTo>
                <a:lnTo>
                  <a:pt x="3960495" y="107569"/>
                </a:lnTo>
                <a:lnTo>
                  <a:pt x="3952045" y="65686"/>
                </a:lnTo>
                <a:lnTo>
                  <a:pt x="3928999" y="31496"/>
                </a:lnTo>
                <a:lnTo>
                  <a:pt x="3894808" y="8449"/>
                </a:lnTo>
                <a:lnTo>
                  <a:pt x="38529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0"/>
          <p:cNvSpPr/>
          <p:nvPr/>
        </p:nvSpPr>
        <p:spPr>
          <a:xfrm>
            <a:off x="2719700" y="2636901"/>
            <a:ext cx="3960495" cy="645795"/>
          </a:xfrm>
          <a:custGeom>
            <a:avLst/>
            <a:gdLst/>
            <a:ahLst/>
            <a:cxnLst/>
            <a:rect l="l" t="t" r="r" b="b"/>
            <a:pathLst>
              <a:path w="3960495" h="645795">
                <a:moveTo>
                  <a:pt x="0" y="107569"/>
                </a:moveTo>
                <a:lnTo>
                  <a:pt x="8469" y="65686"/>
                </a:lnTo>
                <a:lnTo>
                  <a:pt x="31559" y="31496"/>
                </a:lnTo>
                <a:lnTo>
                  <a:pt x="65793" y="8449"/>
                </a:lnTo>
                <a:lnTo>
                  <a:pt x="107695" y="0"/>
                </a:lnTo>
                <a:lnTo>
                  <a:pt x="3852926" y="0"/>
                </a:lnTo>
                <a:lnTo>
                  <a:pt x="3894808" y="8449"/>
                </a:lnTo>
                <a:lnTo>
                  <a:pt x="3928999" y="31496"/>
                </a:lnTo>
                <a:lnTo>
                  <a:pt x="3952045" y="65686"/>
                </a:lnTo>
                <a:lnTo>
                  <a:pt x="3960495" y="107569"/>
                </a:lnTo>
                <a:lnTo>
                  <a:pt x="3960495" y="537972"/>
                </a:lnTo>
                <a:lnTo>
                  <a:pt x="3952045" y="579874"/>
                </a:lnTo>
                <a:lnTo>
                  <a:pt x="3928999" y="614108"/>
                </a:lnTo>
                <a:lnTo>
                  <a:pt x="3894808" y="637198"/>
                </a:lnTo>
                <a:lnTo>
                  <a:pt x="3852926" y="645668"/>
                </a:lnTo>
                <a:lnTo>
                  <a:pt x="107695" y="645668"/>
                </a:lnTo>
                <a:lnTo>
                  <a:pt x="65793" y="637198"/>
                </a:lnTo>
                <a:lnTo>
                  <a:pt x="31559" y="614108"/>
                </a:lnTo>
                <a:lnTo>
                  <a:pt x="8469" y="579874"/>
                </a:lnTo>
                <a:lnTo>
                  <a:pt x="0" y="537972"/>
                </a:lnTo>
                <a:lnTo>
                  <a:pt x="0" y="107569"/>
                </a:lnTo>
                <a:close/>
              </a:path>
            </a:pathLst>
          </a:custGeom>
          <a:ln w="38100">
            <a:solidFill>
              <a:srgbClr val="4674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1"/>
          <p:cNvSpPr txBox="1"/>
          <p:nvPr/>
        </p:nvSpPr>
        <p:spPr>
          <a:xfrm>
            <a:off x="3388482" y="2825750"/>
            <a:ext cx="2624455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Ο </a:t>
            </a:r>
            <a:r>
              <a:rPr sz="2000" spc="-10" dirty="0">
                <a:latin typeface="Calibri"/>
                <a:cs typeface="Calibri"/>
              </a:rPr>
              <a:t>δικαιούχος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βεβαιώνει: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3"/>
          <p:cNvSpPr/>
          <p:nvPr/>
        </p:nvSpPr>
        <p:spPr>
          <a:xfrm>
            <a:off x="2071670" y="4065142"/>
            <a:ext cx="5184775" cy="804545"/>
          </a:xfrm>
          <a:custGeom>
            <a:avLst/>
            <a:gdLst/>
            <a:ahLst/>
            <a:cxnLst/>
            <a:rect l="l" t="t" r="r" b="b"/>
            <a:pathLst>
              <a:path w="5184775" h="804545">
                <a:moveTo>
                  <a:pt x="5050612" y="0"/>
                </a:moveTo>
                <a:lnTo>
                  <a:pt x="134010" y="0"/>
                </a:lnTo>
                <a:lnTo>
                  <a:pt x="91651" y="6826"/>
                </a:lnTo>
                <a:lnTo>
                  <a:pt x="54864" y="25838"/>
                </a:lnTo>
                <a:lnTo>
                  <a:pt x="25855" y="54836"/>
                </a:lnTo>
                <a:lnTo>
                  <a:pt x="6831" y="91618"/>
                </a:lnTo>
                <a:lnTo>
                  <a:pt x="0" y="133984"/>
                </a:lnTo>
                <a:lnTo>
                  <a:pt x="0" y="670051"/>
                </a:lnTo>
                <a:lnTo>
                  <a:pt x="6831" y="712369"/>
                </a:lnTo>
                <a:lnTo>
                  <a:pt x="25855" y="749145"/>
                </a:lnTo>
                <a:lnTo>
                  <a:pt x="54863" y="778161"/>
                </a:lnTo>
                <a:lnTo>
                  <a:pt x="91651" y="797198"/>
                </a:lnTo>
                <a:lnTo>
                  <a:pt x="134010" y="804036"/>
                </a:lnTo>
                <a:lnTo>
                  <a:pt x="5050612" y="804036"/>
                </a:lnTo>
                <a:lnTo>
                  <a:pt x="5092929" y="797198"/>
                </a:lnTo>
                <a:lnTo>
                  <a:pt x="5129705" y="778161"/>
                </a:lnTo>
                <a:lnTo>
                  <a:pt x="5158721" y="749145"/>
                </a:lnTo>
                <a:lnTo>
                  <a:pt x="5177758" y="712369"/>
                </a:lnTo>
                <a:lnTo>
                  <a:pt x="5184597" y="670051"/>
                </a:lnTo>
                <a:lnTo>
                  <a:pt x="5184597" y="133984"/>
                </a:lnTo>
                <a:lnTo>
                  <a:pt x="5177758" y="91618"/>
                </a:lnTo>
                <a:lnTo>
                  <a:pt x="5158721" y="54836"/>
                </a:lnTo>
                <a:lnTo>
                  <a:pt x="5129705" y="25838"/>
                </a:lnTo>
                <a:lnTo>
                  <a:pt x="5092929" y="6826"/>
                </a:lnTo>
                <a:lnTo>
                  <a:pt x="5050612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4"/>
          <p:cNvSpPr/>
          <p:nvPr/>
        </p:nvSpPr>
        <p:spPr>
          <a:xfrm>
            <a:off x="2071670" y="4065142"/>
            <a:ext cx="5184775" cy="804545"/>
          </a:xfrm>
          <a:custGeom>
            <a:avLst/>
            <a:gdLst/>
            <a:ahLst/>
            <a:cxnLst/>
            <a:rect l="l" t="t" r="r" b="b"/>
            <a:pathLst>
              <a:path w="5184775" h="804545">
                <a:moveTo>
                  <a:pt x="0" y="133984"/>
                </a:moveTo>
                <a:lnTo>
                  <a:pt x="6831" y="91618"/>
                </a:lnTo>
                <a:lnTo>
                  <a:pt x="25855" y="54836"/>
                </a:lnTo>
                <a:lnTo>
                  <a:pt x="54864" y="25838"/>
                </a:lnTo>
                <a:lnTo>
                  <a:pt x="91651" y="6826"/>
                </a:lnTo>
                <a:lnTo>
                  <a:pt x="134010" y="0"/>
                </a:lnTo>
                <a:lnTo>
                  <a:pt x="5050612" y="0"/>
                </a:lnTo>
                <a:lnTo>
                  <a:pt x="5092929" y="6826"/>
                </a:lnTo>
                <a:lnTo>
                  <a:pt x="5129705" y="25838"/>
                </a:lnTo>
                <a:lnTo>
                  <a:pt x="5158721" y="54836"/>
                </a:lnTo>
                <a:lnTo>
                  <a:pt x="5177758" y="91618"/>
                </a:lnTo>
                <a:lnTo>
                  <a:pt x="5184597" y="133984"/>
                </a:lnTo>
                <a:lnTo>
                  <a:pt x="5184597" y="670051"/>
                </a:lnTo>
                <a:lnTo>
                  <a:pt x="5177758" y="712369"/>
                </a:lnTo>
                <a:lnTo>
                  <a:pt x="5158721" y="749145"/>
                </a:lnTo>
                <a:lnTo>
                  <a:pt x="5129705" y="778161"/>
                </a:lnTo>
                <a:lnTo>
                  <a:pt x="5092929" y="797198"/>
                </a:lnTo>
                <a:lnTo>
                  <a:pt x="5050612" y="804036"/>
                </a:lnTo>
                <a:lnTo>
                  <a:pt x="134010" y="804036"/>
                </a:lnTo>
                <a:lnTo>
                  <a:pt x="91651" y="797198"/>
                </a:lnTo>
                <a:lnTo>
                  <a:pt x="54863" y="778161"/>
                </a:lnTo>
                <a:lnTo>
                  <a:pt x="25855" y="749145"/>
                </a:lnTo>
                <a:lnTo>
                  <a:pt x="6831" y="712369"/>
                </a:lnTo>
                <a:lnTo>
                  <a:pt x="0" y="670051"/>
                </a:lnTo>
                <a:lnTo>
                  <a:pt x="0" y="133984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5"/>
          <p:cNvSpPr/>
          <p:nvPr/>
        </p:nvSpPr>
        <p:spPr>
          <a:xfrm>
            <a:off x="2071670" y="5433314"/>
            <a:ext cx="5257165" cy="804545"/>
          </a:xfrm>
          <a:custGeom>
            <a:avLst/>
            <a:gdLst/>
            <a:ahLst/>
            <a:cxnLst/>
            <a:rect l="l" t="t" r="r" b="b"/>
            <a:pathLst>
              <a:path w="5257165" h="804545">
                <a:moveTo>
                  <a:pt x="5122621" y="0"/>
                </a:moveTo>
                <a:lnTo>
                  <a:pt x="134010" y="0"/>
                </a:lnTo>
                <a:lnTo>
                  <a:pt x="91651" y="6826"/>
                </a:lnTo>
                <a:lnTo>
                  <a:pt x="54864" y="25838"/>
                </a:lnTo>
                <a:lnTo>
                  <a:pt x="25855" y="54836"/>
                </a:lnTo>
                <a:lnTo>
                  <a:pt x="6831" y="91618"/>
                </a:lnTo>
                <a:lnTo>
                  <a:pt x="0" y="133985"/>
                </a:lnTo>
                <a:lnTo>
                  <a:pt x="0" y="669988"/>
                </a:lnTo>
                <a:lnTo>
                  <a:pt x="6831" y="712347"/>
                </a:lnTo>
                <a:lnTo>
                  <a:pt x="25855" y="749134"/>
                </a:lnTo>
                <a:lnTo>
                  <a:pt x="54863" y="778143"/>
                </a:lnTo>
                <a:lnTo>
                  <a:pt x="91651" y="797167"/>
                </a:lnTo>
                <a:lnTo>
                  <a:pt x="134010" y="803998"/>
                </a:lnTo>
                <a:lnTo>
                  <a:pt x="5122621" y="803998"/>
                </a:lnTo>
                <a:lnTo>
                  <a:pt x="5164938" y="797167"/>
                </a:lnTo>
                <a:lnTo>
                  <a:pt x="5201714" y="778143"/>
                </a:lnTo>
                <a:lnTo>
                  <a:pt x="5230730" y="749134"/>
                </a:lnTo>
                <a:lnTo>
                  <a:pt x="5249767" y="712347"/>
                </a:lnTo>
                <a:lnTo>
                  <a:pt x="5256606" y="669988"/>
                </a:lnTo>
                <a:lnTo>
                  <a:pt x="5256606" y="133985"/>
                </a:lnTo>
                <a:lnTo>
                  <a:pt x="5249767" y="91618"/>
                </a:lnTo>
                <a:lnTo>
                  <a:pt x="5230730" y="54836"/>
                </a:lnTo>
                <a:lnTo>
                  <a:pt x="5201714" y="25838"/>
                </a:lnTo>
                <a:lnTo>
                  <a:pt x="5164938" y="6826"/>
                </a:lnTo>
                <a:lnTo>
                  <a:pt x="5122621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6"/>
          <p:cNvSpPr/>
          <p:nvPr/>
        </p:nvSpPr>
        <p:spPr>
          <a:xfrm>
            <a:off x="2071670" y="5433314"/>
            <a:ext cx="5257165" cy="804545"/>
          </a:xfrm>
          <a:custGeom>
            <a:avLst/>
            <a:gdLst/>
            <a:ahLst/>
            <a:cxnLst/>
            <a:rect l="l" t="t" r="r" b="b"/>
            <a:pathLst>
              <a:path w="5257165" h="804545">
                <a:moveTo>
                  <a:pt x="0" y="133985"/>
                </a:moveTo>
                <a:lnTo>
                  <a:pt x="6831" y="91618"/>
                </a:lnTo>
                <a:lnTo>
                  <a:pt x="25855" y="54836"/>
                </a:lnTo>
                <a:lnTo>
                  <a:pt x="54864" y="25838"/>
                </a:lnTo>
                <a:lnTo>
                  <a:pt x="91651" y="6826"/>
                </a:lnTo>
                <a:lnTo>
                  <a:pt x="134010" y="0"/>
                </a:lnTo>
                <a:lnTo>
                  <a:pt x="5122621" y="0"/>
                </a:lnTo>
                <a:lnTo>
                  <a:pt x="5164938" y="6826"/>
                </a:lnTo>
                <a:lnTo>
                  <a:pt x="5201714" y="25838"/>
                </a:lnTo>
                <a:lnTo>
                  <a:pt x="5230730" y="54836"/>
                </a:lnTo>
                <a:lnTo>
                  <a:pt x="5249767" y="91618"/>
                </a:lnTo>
                <a:lnTo>
                  <a:pt x="5256606" y="133985"/>
                </a:lnTo>
                <a:lnTo>
                  <a:pt x="5256606" y="669988"/>
                </a:lnTo>
                <a:lnTo>
                  <a:pt x="5249767" y="712347"/>
                </a:lnTo>
                <a:lnTo>
                  <a:pt x="5230730" y="749134"/>
                </a:lnTo>
                <a:lnTo>
                  <a:pt x="5201714" y="778143"/>
                </a:lnTo>
                <a:lnTo>
                  <a:pt x="5164938" y="797167"/>
                </a:lnTo>
                <a:lnTo>
                  <a:pt x="5122621" y="803998"/>
                </a:lnTo>
                <a:lnTo>
                  <a:pt x="134010" y="803998"/>
                </a:lnTo>
                <a:lnTo>
                  <a:pt x="91651" y="797167"/>
                </a:lnTo>
                <a:lnTo>
                  <a:pt x="54863" y="778143"/>
                </a:lnTo>
                <a:lnTo>
                  <a:pt x="25855" y="749134"/>
                </a:lnTo>
                <a:lnTo>
                  <a:pt x="6831" y="712347"/>
                </a:lnTo>
                <a:lnTo>
                  <a:pt x="0" y="669988"/>
                </a:lnTo>
                <a:lnTo>
                  <a:pt x="0" y="133985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7"/>
          <p:cNvSpPr/>
          <p:nvPr/>
        </p:nvSpPr>
        <p:spPr>
          <a:xfrm>
            <a:off x="4523736" y="3334511"/>
            <a:ext cx="425196" cy="83058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8"/>
          <p:cNvSpPr/>
          <p:nvPr/>
        </p:nvSpPr>
        <p:spPr>
          <a:xfrm>
            <a:off x="4650428" y="3356990"/>
            <a:ext cx="171450" cy="576580"/>
          </a:xfrm>
          <a:custGeom>
            <a:avLst/>
            <a:gdLst/>
            <a:ahLst/>
            <a:cxnLst/>
            <a:rect l="l" t="t" r="r" b="b"/>
            <a:pathLst>
              <a:path w="171450" h="576579">
                <a:moveTo>
                  <a:pt x="16392" y="405149"/>
                </a:moveTo>
                <a:lnTo>
                  <a:pt x="9197" y="407543"/>
                </a:lnTo>
                <a:lnTo>
                  <a:pt x="3591" y="412595"/>
                </a:lnTo>
                <a:lnTo>
                  <a:pt x="450" y="419195"/>
                </a:lnTo>
                <a:lnTo>
                  <a:pt x="0" y="426509"/>
                </a:lnTo>
                <a:lnTo>
                  <a:pt x="2466" y="433705"/>
                </a:lnTo>
                <a:lnTo>
                  <a:pt x="85524" y="576199"/>
                </a:lnTo>
                <a:lnTo>
                  <a:pt x="107618" y="538353"/>
                </a:lnTo>
                <a:lnTo>
                  <a:pt x="66474" y="538353"/>
                </a:lnTo>
                <a:lnTo>
                  <a:pt x="66474" y="467741"/>
                </a:lnTo>
                <a:lnTo>
                  <a:pt x="35359" y="414401"/>
                </a:lnTo>
                <a:lnTo>
                  <a:pt x="30307" y="408793"/>
                </a:lnTo>
                <a:lnTo>
                  <a:pt x="23707" y="405638"/>
                </a:lnTo>
                <a:lnTo>
                  <a:pt x="16392" y="405149"/>
                </a:lnTo>
                <a:close/>
              </a:path>
              <a:path w="171450" h="576579">
                <a:moveTo>
                  <a:pt x="66474" y="467741"/>
                </a:moveTo>
                <a:lnTo>
                  <a:pt x="66474" y="538353"/>
                </a:lnTo>
                <a:lnTo>
                  <a:pt x="104574" y="538353"/>
                </a:lnTo>
                <a:lnTo>
                  <a:pt x="104574" y="528701"/>
                </a:lnTo>
                <a:lnTo>
                  <a:pt x="69141" y="528701"/>
                </a:lnTo>
                <a:lnTo>
                  <a:pt x="85588" y="500506"/>
                </a:lnTo>
                <a:lnTo>
                  <a:pt x="66474" y="467741"/>
                </a:lnTo>
                <a:close/>
              </a:path>
              <a:path w="171450" h="576579">
                <a:moveTo>
                  <a:pt x="154658" y="405149"/>
                </a:moveTo>
                <a:lnTo>
                  <a:pt x="104701" y="467741"/>
                </a:lnTo>
                <a:lnTo>
                  <a:pt x="104574" y="538353"/>
                </a:lnTo>
                <a:lnTo>
                  <a:pt x="107618" y="538353"/>
                </a:lnTo>
                <a:lnTo>
                  <a:pt x="168709" y="433705"/>
                </a:lnTo>
                <a:lnTo>
                  <a:pt x="171102" y="426509"/>
                </a:lnTo>
                <a:lnTo>
                  <a:pt x="170614" y="419195"/>
                </a:lnTo>
                <a:lnTo>
                  <a:pt x="167459" y="412595"/>
                </a:lnTo>
                <a:lnTo>
                  <a:pt x="161851" y="407543"/>
                </a:lnTo>
                <a:lnTo>
                  <a:pt x="154658" y="405149"/>
                </a:lnTo>
                <a:close/>
              </a:path>
              <a:path w="171450" h="576579">
                <a:moveTo>
                  <a:pt x="85588" y="500506"/>
                </a:moveTo>
                <a:lnTo>
                  <a:pt x="69141" y="528701"/>
                </a:lnTo>
                <a:lnTo>
                  <a:pt x="102034" y="528701"/>
                </a:lnTo>
                <a:lnTo>
                  <a:pt x="85588" y="500506"/>
                </a:lnTo>
                <a:close/>
              </a:path>
              <a:path w="171450" h="576579">
                <a:moveTo>
                  <a:pt x="104574" y="467958"/>
                </a:moveTo>
                <a:lnTo>
                  <a:pt x="85588" y="500506"/>
                </a:lnTo>
                <a:lnTo>
                  <a:pt x="102034" y="528701"/>
                </a:lnTo>
                <a:lnTo>
                  <a:pt x="104574" y="528701"/>
                </a:lnTo>
                <a:lnTo>
                  <a:pt x="104574" y="467958"/>
                </a:lnTo>
                <a:close/>
              </a:path>
              <a:path w="171450" h="576579">
                <a:moveTo>
                  <a:pt x="104574" y="0"/>
                </a:moveTo>
                <a:lnTo>
                  <a:pt x="66474" y="0"/>
                </a:lnTo>
                <a:lnTo>
                  <a:pt x="66601" y="467958"/>
                </a:lnTo>
                <a:lnTo>
                  <a:pt x="85588" y="500506"/>
                </a:lnTo>
                <a:lnTo>
                  <a:pt x="104574" y="467958"/>
                </a:lnTo>
                <a:lnTo>
                  <a:pt x="104574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9"/>
          <p:cNvSpPr txBox="1"/>
          <p:nvPr/>
        </p:nvSpPr>
        <p:spPr>
          <a:xfrm>
            <a:off x="2253102" y="4181601"/>
            <a:ext cx="4772660" cy="1969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2160"/>
              </a:lnSpc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Ότι οι πληροφορίες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είναι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πλήρεις,</a:t>
            </a:r>
            <a:r>
              <a:rPr sz="2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αξιόπιστες  </a:t>
            </a:r>
            <a:r>
              <a:rPr sz="2000" b="1" spc="-20" dirty="0">
                <a:solidFill>
                  <a:srgbClr val="FFFFFF"/>
                </a:solidFill>
                <a:latin typeface="Calibri"/>
                <a:cs typeface="Calibri"/>
              </a:rPr>
              <a:t>και</a:t>
            </a:r>
            <a:r>
              <a:rPr sz="2000" b="1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>
                <a:solidFill>
                  <a:srgbClr val="FFFFFF"/>
                </a:solidFill>
                <a:latin typeface="Calibri"/>
                <a:cs typeface="Calibri"/>
              </a:rPr>
              <a:t>αληθείς</a:t>
            </a:r>
            <a:r>
              <a:rPr sz="2000" b="1" smtClean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2000" smtClean="0">
              <a:latin typeface="Calibri"/>
              <a:cs typeface="Calibri"/>
            </a:endParaRPr>
          </a:p>
          <a:p>
            <a:pPr marL="410845" algn="ctr">
              <a:lnSpc>
                <a:spcPct val="100000"/>
              </a:lnSpc>
              <a:spcBef>
                <a:spcPts val="735"/>
              </a:spcBef>
            </a:pPr>
            <a:r>
              <a:rPr sz="4000" spc="-5" smtClean="0">
                <a:latin typeface="Calibri"/>
                <a:cs typeface="Calibri"/>
              </a:rPr>
              <a:t>&amp;</a:t>
            </a:r>
            <a:endParaRPr sz="4000" smtClean="0">
              <a:latin typeface="Calibri"/>
              <a:cs typeface="Calibri"/>
            </a:endParaRPr>
          </a:p>
          <a:p>
            <a:pPr marL="71120" algn="ctr">
              <a:lnSpc>
                <a:spcPct val="100000"/>
              </a:lnSpc>
              <a:spcBef>
                <a:spcPts val="645"/>
              </a:spcBef>
            </a:pPr>
            <a:r>
              <a:rPr sz="2000" smtClean="0">
                <a:solidFill>
                  <a:srgbClr val="FFFFFF"/>
                </a:solidFill>
                <a:latin typeface="Calibri"/>
                <a:cs typeface="Calibri"/>
              </a:rPr>
              <a:t>Ότι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οι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πραγματοποιηθείσες</a:t>
            </a:r>
            <a:r>
              <a:rPr sz="20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δαπάνες</a:t>
            </a:r>
            <a:endParaRPr sz="2000">
              <a:latin typeface="Calibri"/>
              <a:cs typeface="Calibri"/>
            </a:endParaRPr>
          </a:p>
          <a:p>
            <a:pPr marL="73025" algn="ctr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θεωρούνται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επιλέξιμες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βάσει της</a:t>
            </a:r>
            <a:r>
              <a:rPr sz="20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σύμβασης.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2050" name="AutoShape 2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5" name="1 - Τίτλος"/>
          <p:cNvSpPr txBox="1">
            <a:spLocks/>
          </p:cNvSpPr>
          <p:nvPr/>
        </p:nvSpPr>
        <p:spPr>
          <a:xfrm>
            <a:off x="1214414" y="1134434"/>
            <a:ext cx="7286676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Μαθησιακή Κινητικότητα Ατόμων</a:t>
            </a:r>
          </a:p>
        </p:txBody>
      </p:sp>
      <p:cxnSp>
        <p:nvCxnSpPr>
          <p:cNvPr id="13" name="Straight Connector 10"/>
          <p:cNvCxnSpPr/>
          <p:nvPr/>
        </p:nvCxnSpPr>
        <p:spPr>
          <a:xfrm>
            <a:off x="579640" y="2071678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C:\Users\gkelai\Desktop\final report.jpg"/>
          <p:cNvPicPr>
            <a:picLocks noChangeAspect="1" noChangeArrowheads="1"/>
          </p:cNvPicPr>
          <p:nvPr/>
        </p:nvPicPr>
        <p:blipFill>
          <a:blip r:embed="rId6"/>
          <a:srcRect r="19231" b="22928"/>
          <a:stretch>
            <a:fillRect/>
          </a:stretch>
        </p:blipFill>
        <p:spPr bwMode="auto">
          <a:xfrm>
            <a:off x="928662" y="4286256"/>
            <a:ext cx="1714512" cy="1387938"/>
          </a:xfrm>
          <a:prstGeom prst="rect">
            <a:avLst/>
          </a:prstGeom>
          <a:noFill/>
          <a:ln>
            <a:solidFill>
              <a:srgbClr val="005392"/>
            </a:solidFill>
          </a:ln>
        </p:spPr>
      </p:pic>
      <p:pic>
        <p:nvPicPr>
          <p:cNvPr id="6146" name="Picture 2" descr="C:\Users\gkelai\Desktop\control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86512" y="3214686"/>
            <a:ext cx="1905000" cy="1905000"/>
          </a:xfrm>
          <a:prstGeom prst="rect">
            <a:avLst/>
          </a:prstGeom>
          <a:noFill/>
          <a:ln>
            <a:solidFill>
              <a:srgbClr val="005392"/>
            </a:solidFill>
          </a:ln>
        </p:spPr>
      </p:pic>
      <p:grpSp>
        <p:nvGrpSpPr>
          <p:cNvPr id="28" name="27 - Ομάδα"/>
          <p:cNvGrpSpPr/>
          <p:nvPr/>
        </p:nvGrpSpPr>
        <p:grpSpPr>
          <a:xfrm>
            <a:off x="3357554" y="5357826"/>
            <a:ext cx="5257165" cy="1233173"/>
            <a:chOff x="3357554" y="5357826"/>
            <a:chExt cx="5257165" cy="1233173"/>
          </a:xfrm>
        </p:grpSpPr>
        <p:sp>
          <p:nvSpPr>
            <p:cNvPr id="20" name="object 15"/>
            <p:cNvSpPr/>
            <p:nvPr/>
          </p:nvSpPr>
          <p:spPr>
            <a:xfrm>
              <a:off x="3357554" y="5357826"/>
              <a:ext cx="5257165" cy="1233173"/>
            </a:xfrm>
            <a:custGeom>
              <a:avLst/>
              <a:gdLst/>
              <a:ahLst/>
              <a:cxnLst/>
              <a:rect l="l" t="t" r="r" b="b"/>
              <a:pathLst>
                <a:path w="5257165" h="804545">
                  <a:moveTo>
                    <a:pt x="5122621" y="0"/>
                  </a:moveTo>
                  <a:lnTo>
                    <a:pt x="134010" y="0"/>
                  </a:lnTo>
                  <a:lnTo>
                    <a:pt x="91651" y="6826"/>
                  </a:lnTo>
                  <a:lnTo>
                    <a:pt x="54864" y="25838"/>
                  </a:lnTo>
                  <a:lnTo>
                    <a:pt x="25855" y="54836"/>
                  </a:lnTo>
                  <a:lnTo>
                    <a:pt x="6831" y="91618"/>
                  </a:lnTo>
                  <a:lnTo>
                    <a:pt x="0" y="133985"/>
                  </a:lnTo>
                  <a:lnTo>
                    <a:pt x="0" y="669988"/>
                  </a:lnTo>
                  <a:lnTo>
                    <a:pt x="6831" y="712347"/>
                  </a:lnTo>
                  <a:lnTo>
                    <a:pt x="25855" y="749134"/>
                  </a:lnTo>
                  <a:lnTo>
                    <a:pt x="54863" y="778143"/>
                  </a:lnTo>
                  <a:lnTo>
                    <a:pt x="91651" y="797167"/>
                  </a:lnTo>
                  <a:lnTo>
                    <a:pt x="134010" y="803998"/>
                  </a:lnTo>
                  <a:lnTo>
                    <a:pt x="5122621" y="803998"/>
                  </a:lnTo>
                  <a:lnTo>
                    <a:pt x="5164938" y="797167"/>
                  </a:lnTo>
                  <a:lnTo>
                    <a:pt x="5201714" y="778143"/>
                  </a:lnTo>
                  <a:lnTo>
                    <a:pt x="5230730" y="749134"/>
                  </a:lnTo>
                  <a:lnTo>
                    <a:pt x="5249767" y="712347"/>
                  </a:lnTo>
                  <a:lnTo>
                    <a:pt x="5256606" y="669988"/>
                  </a:lnTo>
                  <a:lnTo>
                    <a:pt x="5256606" y="133985"/>
                  </a:lnTo>
                  <a:lnTo>
                    <a:pt x="5249767" y="91618"/>
                  </a:lnTo>
                  <a:lnTo>
                    <a:pt x="5230730" y="54836"/>
                  </a:lnTo>
                  <a:lnTo>
                    <a:pt x="5201714" y="25838"/>
                  </a:lnTo>
                  <a:lnTo>
                    <a:pt x="5164938" y="6826"/>
                  </a:lnTo>
                  <a:lnTo>
                    <a:pt x="5122621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16"/>
            <p:cNvSpPr/>
            <p:nvPr/>
          </p:nvSpPr>
          <p:spPr>
            <a:xfrm>
              <a:off x="3357554" y="5357826"/>
              <a:ext cx="5257165" cy="1233173"/>
            </a:xfrm>
            <a:custGeom>
              <a:avLst/>
              <a:gdLst/>
              <a:ahLst/>
              <a:cxnLst/>
              <a:rect l="l" t="t" r="r" b="b"/>
              <a:pathLst>
                <a:path w="5257165" h="804545">
                  <a:moveTo>
                    <a:pt x="0" y="133985"/>
                  </a:moveTo>
                  <a:lnTo>
                    <a:pt x="6831" y="91618"/>
                  </a:lnTo>
                  <a:lnTo>
                    <a:pt x="25855" y="54836"/>
                  </a:lnTo>
                  <a:lnTo>
                    <a:pt x="54864" y="25838"/>
                  </a:lnTo>
                  <a:lnTo>
                    <a:pt x="91651" y="6826"/>
                  </a:lnTo>
                  <a:lnTo>
                    <a:pt x="134010" y="0"/>
                  </a:lnTo>
                  <a:lnTo>
                    <a:pt x="5122621" y="0"/>
                  </a:lnTo>
                  <a:lnTo>
                    <a:pt x="5164938" y="6826"/>
                  </a:lnTo>
                  <a:lnTo>
                    <a:pt x="5201714" y="25838"/>
                  </a:lnTo>
                  <a:lnTo>
                    <a:pt x="5230730" y="54836"/>
                  </a:lnTo>
                  <a:lnTo>
                    <a:pt x="5249767" y="91618"/>
                  </a:lnTo>
                  <a:lnTo>
                    <a:pt x="5256606" y="133985"/>
                  </a:lnTo>
                  <a:lnTo>
                    <a:pt x="5256606" y="669988"/>
                  </a:lnTo>
                  <a:lnTo>
                    <a:pt x="5249767" y="712347"/>
                  </a:lnTo>
                  <a:lnTo>
                    <a:pt x="5230730" y="749134"/>
                  </a:lnTo>
                  <a:lnTo>
                    <a:pt x="5201714" y="778143"/>
                  </a:lnTo>
                  <a:lnTo>
                    <a:pt x="5164938" y="797167"/>
                  </a:lnTo>
                  <a:lnTo>
                    <a:pt x="5122621" y="803998"/>
                  </a:lnTo>
                  <a:lnTo>
                    <a:pt x="134010" y="803998"/>
                  </a:lnTo>
                  <a:lnTo>
                    <a:pt x="91651" y="797167"/>
                  </a:lnTo>
                  <a:lnTo>
                    <a:pt x="54863" y="778143"/>
                  </a:lnTo>
                  <a:lnTo>
                    <a:pt x="25855" y="749134"/>
                  </a:lnTo>
                  <a:lnTo>
                    <a:pt x="6831" y="712347"/>
                  </a:lnTo>
                  <a:lnTo>
                    <a:pt x="0" y="669988"/>
                  </a:lnTo>
                  <a:lnTo>
                    <a:pt x="0" y="133985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11"/>
            <p:cNvSpPr txBox="1"/>
            <p:nvPr/>
          </p:nvSpPr>
          <p:spPr>
            <a:xfrm>
              <a:off x="3443633" y="5500702"/>
              <a:ext cx="5128895" cy="92333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marR="5080" indent="5080" algn="ctr">
                <a:lnSpc>
                  <a:spcPct val="100000"/>
                </a:lnSpc>
              </a:pPr>
              <a:r>
                <a:rPr lang="el-GR" sz="2000" spc="-90" dirty="0" smtClean="0">
                  <a:solidFill>
                    <a:schemeClr val="bg1"/>
                  </a:solidFill>
                  <a:latin typeface="Calibri"/>
                  <a:cs typeface="Calibri"/>
                </a:rPr>
                <a:t>Για την εκταμίευση της Β’ Δόσης, μαζί με την τελική έκθεση, θα αποσταλούν επιπλέον</a:t>
              </a:r>
              <a:r>
                <a:rPr sz="2000" spc="-10" smtClean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2000" spc="-15" smtClean="0">
                  <a:solidFill>
                    <a:schemeClr val="bg1"/>
                  </a:solidFill>
                  <a:latin typeface="Calibri"/>
                  <a:cs typeface="Calibri"/>
                </a:rPr>
                <a:t>δικαιολογητικά</a:t>
              </a:r>
              <a:r>
                <a:rPr sz="2000" spc="-155" smtClean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2000" spc="5" smtClean="0">
                  <a:solidFill>
                    <a:schemeClr val="bg1"/>
                  </a:solidFill>
                  <a:latin typeface="Calibri"/>
                  <a:cs typeface="Calibri"/>
                </a:rPr>
                <a:t>στο  </a:t>
              </a:r>
              <a:r>
                <a:rPr sz="2000" spc="-5">
                  <a:solidFill>
                    <a:schemeClr val="bg1"/>
                  </a:solidFill>
                  <a:latin typeface="Calibri"/>
                  <a:cs typeface="Calibri"/>
                </a:rPr>
                <a:t>πλαίσιο </a:t>
              </a:r>
              <a:r>
                <a:rPr lang="en-US" sz="2000" spc="-5" dirty="0" smtClean="0">
                  <a:solidFill>
                    <a:schemeClr val="bg1"/>
                  </a:solidFill>
                  <a:latin typeface="Calibri"/>
                  <a:cs typeface="Calibri"/>
                </a:rPr>
                <a:t>desk check </a:t>
              </a:r>
              <a:r>
                <a:rPr lang="el-GR" sz="2000" spc="-5" dirty="0" smtClean="0">
                  <a:solidFill>
                    <a:schemeClr val="bg1"/>
                  </a:solidFill>
                  <a:latin typeface="Calibri"/>
                  <a:cs typeface="Calibri"/>
                </a:rPr>
                <a:t>ελέγχου</a:t>
              </a:r>
              <a:endParaRPr sz="2000">
                <a:solidFill>
                  <a:schemeClr val="bg1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29" name="28 - Ομάδα"/>
          <p:cNvGrpSpPr/>
          <p:nvPr/>
        </p:nvGrpSpPr>
        <p:grpSpPr>
          <a:xfrm>
            <a:off x="214282" y="2357430"/>
            <a:ext cx="6000792" cy="1500198"/>
            <a:chOff x="214282" y="2357430"/>
            <a:chExt cx="6000792" cy="1500198"/>
          </a:xfrm>
        </p:grpSpPr>
        <p:sp>
          <p:nvSpPr>
            <p:cNvPr id="18" name="object 13"/>
            <p:cNvSpPr/>
            <p:nvPr/>
          </p:nvSpPr>
          <p:spPr>
            <a:xfrm>
              <a:off x="357158" y="2357430"/>
              <a:ext cx="5786478" cy="1500198"/>
            </a:xfrm>
            <a:custGeom>
              <a:avLst/>
              <a:gdLst/>
              <a:ahLst/>
              <a:cxnLst/>
              <a:rect l="l" t="t" r="r" b="b"/>
              <a:pathLst>
                <a:path w="5184775" h="804545">
                  <a:moveTo>
                    <a:pt x="5050612" y="0"/>
                  </a:moveTo>
                  <a:lnTo>
                    <a:pt x="134010" y="0"/>
                  </a:lnTo>
                  <a:lnTo>
                    <a:pt x="91651" y="6826"/>
                  </a:lnTo>
                  <a:lnTo>
                    <a:pt x="54864" y="25838"/>
                  </a:lnTo>
                  <a:lnTo>
                    <a:pt x="25855" y="54836"/>
                  </a:lnTo>
                  <a:lnTo>
                    <a:pt x="6831" y="91618"/>
                  </a:lnTo>
                  <a:lnTo>
                    <a:pt x="0" y="133984"/>
                  </a:lnTo>
                  <a:lnTo>
                    <a:pt x="0" y="670051"/>
                  </a:lnTo>
                  <a:lnTo>
                    <a:pt x="6831" y="712369"/>
                  </a:lnTo>
                  <a:lnTo>
                    <a:pt x="25855" y="749145"/>
                  </a:lnTo>
                  <a:lnTo>
                    <a:pt x="54863" y="778161"/>
                  </a:lnTo>
                  <a:lnTo>
                    <a:pt x="91651" y="797198"/>
                  </a:lnTo>
                  <a:lnTo>
                    <a:pt x="134010" y="804036"/>
                  </a:lnTo>
                  <a:lnTo>
                    <a:pt x="5050612" y="804036"/>
                  </a:lnTo>
                  <a:lnTo>
                    <a:pt x="5092929" y="797198"/>
                  </a:lnTo>
                  <a:lnTo>
                    <a:pt x="5129705" y="778161"/>
                  </a:lnTo>
                  <a:lnTo>
                    <a:pt x="5158721" y="749145"/>
                  </a:lnTo>
                  <a:lnTo>
                    <a:pt x="5177758" y="712369"/>
                  </a:lnTo>
                  <a:lnTo>
                    <a:pt x="5184597" y="670051"/>
                  </a:lnTo>
                  <a:lnTo>
                    <a:pt x="5184597" y="133984"/>
                  </a:lnTo>
                  <a:lnTo>
                    <a:pt x="5177758" y="91618"/>
                  </a:lnTo>
                  <a:lnTo>
                    <a:pt x="5158721" y="54836"/>
                  </a:lnTo>
                  <a:lnTo>
                    <a:pt x="5129705" y="25838"/>
                  </a:lnTo>
                  <a:lnTo>
                    <a:pt x="5092929" y="6826"/>
                  </a:lnTo>
                  <a:lnTo>
                    <a:pt x="5050612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11"/>
            <p:cNvSpPr txBox="1"/>
            <p:nvPr/>
          </p:nvSpPr>
          <p:spPr>
            <a:xfrm>
              <a:off x="214282" y="2483646"/>
              <a:ext cx="6000792" cy="123110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marR="5080" indent="5080" algn="ctr"/>
              <a:r>
                <a:rPr lang="el-GR" sz="2000" spc="-90" dirty="0" smtClean="0">
                  <a:solidFill>
                    <a:schemeClr val="bg1"/>
                  </a:solidFill>
                  <a:latin typeface="Calibri"/>
                  <a:cs typeface="Calibri"/>
                </a:rPr>
                <a:t>Ο </a:t>
              </a:r>
              <a:r>
                <a:rPr lang="el-GR" sz="2000" spc="-90" dirty="0" smtClean="0">
                  <a:solidFill>
                    <a:schemeClr val="bg1"/>
                  </a:solidFill>
                  <a:latin typeface="Calibri"/>
                  <a:cs typeface="Calibri"/>
                </a:rPr>
                <a:t>δικαιούχος δύναται να χρησιμοποιήσει την Πλατφόρμα Αποτελεσμάτων Σχεδίων ERASMUS+ </a:t>
              </a:r>
              <a:r>
                <a:rPr lang="el-GR" sz="2000" spc="-90" dirty="0" smtClean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lang="en-US" sz="2000" spc="-90" dirty="0" smtClean="0">
                  <a:solidFill>
                    <a:srgbClr val="0033CC"/>
                  </a:solidFill>
                  <a:cs typeface="Calibri"/>
                </a:rPr>
                <a:t>http</a:t>
              </a:r>
              <a:r>
                <a:rPr lang="en-US" sz="2000" spc="-90" dirty="0" smtClean="0">
                  <a:solidFill>
                    <a:srgbClr val="0033CC"/>
                  </a:solidFill>
                  <a:cs typeface="Calibri"/>
                </a:rPr>
                <a:t>://ec.europa.eu/programmes/erasmus-plus/projects/ </a:t>
              </a:r>
              <a:r>
                <a:rPr lang="el-GR" sz="2000" spc="-90" dirty="0" smtClean="0">
                  <a:solidFill>
                    <a:schemeClr val="bg1"/>
                  </a:solidFill>
                  <a:cs typeface="Calibri"/>
                </a:rPr>
                <a:t> </a:t>
              </a:r>
              <a:r>
                <a:rPr lang="el-GR" sz="2000" spc="-90" dirty="0" smtClean="0">
                  <a:solidFill>
                    <a:schemeClr val="bg1"/>
                  </a:solidFill>
                  <a:latin typeface="Calibri"/>
                  <a:cs typeface="Calibri"/>
                </a:rPr>
                <a:t>προκειμένου </a:t>
              </a:r>
              <a:r>
                <a:rPr lang="el-GR" sz="2000" spc="-90" dirty="0" smtClean="0">
                  <a:solidFill>
                    <a:schemeClr val="bg1"/>
                  </a:solidFill>
                  <a:latin typeface="Calibri"/>
                  <a:cs typeface="Calibri"/>
                </a:rPr>
                <a:t>να διαδοθούν τα αποτελέσματα του </a:t>
              </a:r>
              <a:r>
                <a:rPr lang="el-GR" sz="2000" spc="-90" dirty="0" smtClean="0">
                  <a:solidFill>
                    <a:schemeClr val="bg1"/>
                  </a:solidFill>
                  <a:latin typeface="Calibri"/>
                  <a:cs typeface="Calibri"/>
                </a:rPr>
                <a:t>Σχεδίου.</a:t>
              </a:r>
              <a:endParaRPr lang="el-GR" sz="2000" spc="-90" dirty="0">
                <a:solidFill>
                  <a:schemeClr val="bg1"/>
                </a:solidFill>
                <a:latin typeface="Calibri"/>
                <a:cs typeface="Calibri"/>
              </a:endParaRPr>
            </a:p>
          </p:txBody>
        </p:sp>
      </p:grp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2050" name="AutoShape 2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5" name="1 - Τίτλος"/>
          <p:cNvSpPr txBox="1">
            <a:spLocks/>
          </p:cNvSpPr>
          <p:nvPr/>
        </p:nvSpPr>
        <p:spPr>
          <a:xfrm>
            <a:off x="1214414" y="1134434"/>
            <a:ext cx="7286676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Μαθησιακή Κινητικότητα Ατόμων</a:t>
            </a:r>
          </a:p>
        </p:txBody>
      </p:sp>
      <p:cxnSp>
        <p:nvCxnSpPr>
          <p:cNvPr id="13" name="Straight Connector 10"/>
          <p:cNvCxnSpPr/>
          <p:nvPr/>
        </p:nvCxnSpPr>
        <p:spPr>
          <a:xfrm>
            <a:off x="579640" y="2071678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C:\Users\gkelai\Desktop\final report.jpg"/>
          <p:cNvPicPr>
            <a:picLocks noChangeAspect="1" noChangeArrowheads="1"/>
          </p:cNvPicPr>
          <p:nvPr/>
        </p:nvPicPr>
        <p:blipFill>
          <a:blip r:embed="rId6"/>
          <a:srcRect r="19231" b="22928"/>
          <a:stretch>
            <a:fillRect/>
          </a:stretch>
        </p:blipFill>
        <p:spPr bwMode="auto">
          <a:xfrm>
            <a:off x="928662" y="4286256"/>
            <a:ext cx="1714512" cy="1387938"/>
          </a:xfrm>
          <a:prstGeom prst="rect">
            <a:avLst/>
          </a:prstGeom>
          <a:noFill/>
          <a:ln>
            <a:solidFill>
              <a:srgbClr val="005392"/>
            </a:solidFill>
          </a:ln>
        </p:spPr>
      </p:pic>
      <p:pic>
        <p:nvPicPr>
          <p:cNvPr id="6146" name="Picture 2" descr="C:\Users\gkelai\Desktop\control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86512" y="3214686"/>
            <a:ext cx="1905000" cy="1905000"/>
          </a:xfrm>
          <a:prstGeom prst="rect">
            <a:avLst/>
          </a:prstGeom>
          <a:noFill/>
          <a:ln>
            <a:solidFill>
              <a:srgbClr val="005392"/>
            </a:solidFill>
          </a:ln>
        </p:spPr>
      </p:pic>
      <p:grpSp>
        <p:nvGrpSpPr>
          <p:cNvPr id="2" name="27 - Ομάδα"/>
          <p:cNvGrpSpPr/>
          <p:nvPr/>
        </p:nvGrpSpPr>
        <p:grpSpPr>
          <a:xfrm>
            <a:off x="3357554" y="5357826"/>
            <a:ext cx="5257165" cy="1233173"/>
            <a:chOff x="3357554" y="5357826"/>
            <a:chExt cx="5257165" cy="1233173"/>
          </a:xfrm>
        </p:grpSpPr>
        <p:sp>
          <p:nvSpPr>
            <p:cNvPr id="20" name="object 15"/>
            <p:cNvSpPr/>
            <p:nvPr/>
          </p:nvSpPr>
          <p:spPr>
            <a:xfrm>
              <a:off x="3357554" y="5357826"/>
              <a:ext cx="5257165" cy="1233173"/>
            </a:xfrm>
            <a:custGeom>
              <a:avLst/>
              <a:gdLst/>
              <a:ahLst/>
              <a:cxnLst/>
              <a:rect l="l" t="t" r="r" b="b"/>
              <a:pathLst>
                <a:path w="5257165" h="804545">
                  <a:moveTo>
                    <a:pt x="5122621" y="0"/>
                  </a:moveTo>
                  <a:lnTo>
                    <a:pt x="134010" y="0"/>
                  </a:lnTo>
                  <a:lnTo>
                    <a:pt x="91651" y="6826"/>
                  </a:lnTo>
                  <a:lnTo>
                    <a:pt x="54864" y="25838"/>
                  </a:lnTo>
                  <a:lnTo>
                    <a:pt x="25855" y="54836"/>
                  </a:lnTo>
                  <a:lnTo>
                    <a:pt x="6831" y="91618"/>
                  </a:lnTo>
                  <a:lnTo>
                    <a:pt x="0" y="133985"/>
                  </a:lnTo>
                  <a:lnTo>
                    <a:pt x="0" y="669988"/>
                  </a:lnTo>
                  <a:lnTo>
                    <a:pt x="6831" y="712347"/>
                  </a:lnTo>
                  <a:lnTo>
                    <a:pt x="25855" y="749134"/>
                  </a:lnTo>
                  <a:lnTo>
                    <a:pt x="54863" y="778143"/>
                  </a:lnTo>
                  <a:lnTo>
                    <a:pt x="91651" y="797167"/>
                  </a:lnTo>
                  <a:lnTo>
                    <a:pt x="134010" y="803998"/>
                  </a:lnTo>
                  <a:lnTo>
                    <a:pt x="5122621" y="803998"/>
                  </a:lnTo>
                  <a:lnTo>
                    <a:pt x="5164938" y="797167"/>
                  </a:lnTo>
                  <a:lnTo>
                    <a:pt x="5201714" y="778143"/>
                  </a:lnTo>
                  <a:lnTo>
                    <a:pt x="5230730" y="749134"/>
                  </a:lnTo>
                  <a:lnTo>
                    <a:pt x="5249767" y="712347"/>
                  </a:lnTo>
                  <a:lnTo>
                    <a:pt x="5256606" y="669988"/>
                  </a:lnTo>
                  <a:lnTo>
                    <a:pt x="5256606" y="133985"/>
                  </a:lnTo>
                  <a:lnTo>
                    <a:pt x="5249767" y="91618"/>
                  </a:lnTo>
                  <a:lnTo>
                    <a:pt x="5230730" y="54836"/>
                  </a:lnTo>
                  <a:lnTo>
                    <a:pt x="5201714" y="25838"/>
                  </a:lnTo>
                  <a:lnTo>
                    <a:pt x="5164938" y="6826"/>
                  </a:lnTo>
                  <a:lnTo>
                    <a:pt x="5122621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16"/>
            <p:cNvSpPr/>
            <p:nvPr/>
          </p:nvSpPr>
          <p:spPr>
            <a:xfrm>
              <a:off x="3357554" y="5357826"/>
              <a:ext cx="5257165" cy="1233173"/>
            </a:xfrm>
            <a:custGeom>
              <a:avLst/>
              <a:gdLst/>
              <a:ahLst/>
              <a:cxnLst/>
              <a:rect l="l" t="t" r="r" b="b"/>
              <a:pathLst>
                <a:path w="5257165" h="804545">
                  <a:moveTo>
                    <a:pt x="0" y="133985"/>
                  </a:moveTo>
                  <a:lnTo>
                    <a:pt x="6831" y="91618"/>
                  </a:lnTo>
                  <a:lnTo>
                    <a:pt x="25855" y="54836"/>
                  </a:lnTo>
                  <a:lnTo>
                    <a:pt x="54864" y="25838"/>
                  </a:lnTo>
                  <a:lnTo>
                    <a:pt x="91651" y="6826"/>
                  </a:lnTo>
                  <a:lnTo>
                    <a:pt x="134010" y="0"/>
                  </a:lnTo>
                  <a:lnTo>
                    <a:pt x="5122621" y="0"/>
                  </a:lnTo>
                  <a:lnTo>
                    <a:pt x="5164938" y="6826"/>
                  </a:lnTo>
                  <a:lnTo>
                    <a:pt x="5201714" y="25838"/>
                  </a:lnTo>
                  <a:lnTo>
                    <a:pt x="5230730" y="54836"/>
                  </a:lnTo>
                  <a:lnTo>
                    <a:pt x="5249767" y="91618"/>
                  </a:lnTo>
                  <a:lnTo>
                    <a:pt x="5256606" y="133985"/>
                  </a:lnTo>
                  <a:lnTo>
                    <a:pt x="5256606" y="669988"/>
                  </a:lnTo>
                  <a:lnTo>
                    <a:pt x="5249767" y="712347"/>
                  </a:lnTo>
                  <a:lnTo>
                    <a:pt x="5230730" y="749134"/>
                  </a:lnTo>
                  <a:lnTo>
                    <a:pt x="5201714" y="778143"/>
                  </a:lnTo>
                  <a:lnTo>
                    <a:pt x="5164938" y="797167"/>
                  </a:lnTo>
                  <a:lnTo>
                    <a:pt x="5122621" y="803998"/>
                  </a:lnTo>
                  <a:lnTo>
                    <a:pt x="134010" y="803998"/>
                  </a:lnTo>
                  <a:lnTo>
                    <a:pt x="91651" y="797167"/>
                  </a:lnTo>
                  <a:lnTo>
                    <a:pt x="54863" y="778143"/>
                  </a:lnTo>
                  <a:lnTo>
                    <a:pt x="25855" y="749134"/>
                  </a:lnTo>
                  <a:lnTo>
                    <a:pt x="6831" y="712347"/>
                  </a:lnTo>
                  <a:lnTo>
                    <a:pt x="0" y="669988"/>
                  </a:lnTo>
                  <a:lnTo>
                    <a:pt x="0" y="133985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11"/>
            <p:cNvSpPr txBox="1"/>
            <p:nvPr/>
          </p:nvSpPr>
          <p:spPr>
            <a:xfrm>
              <a:off x="3443633" y="5500702"/>
              <a:ext cx="5128895" cy="92333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marR="5080" indent="5080" algn="ctr">
                <a:lnSpc>
                  <a:spcPct val="100000"/>
                </a:lnSpc>
              </a:pPr>
              <a:r>
                <a:rPr lang="el-GR" sz="2000" spc="-90" dirty="0" smtClean="0">
                  <a:solidFill>
                    <a:schemeClr val="bg1"/>
                  </a:solidFill>
                  <a:latin typeface="Calibri"/>
                  <a:cs typeface="Calibri"/>
                </a:rPr>
                <a:t>Για την εκταμίευση της Β’ Δόσης, μαζί με την τελική έκθεση, θα αποσταλούν επιπλέον</a:t>
              </a:r>
              <a:r>
                <a:rPr sz="2000" spc="-10" smtClean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2000" spc="-15" smtClean="0">
                  <a:solidFill>
                    <a:schemeClr val="bg1"/>
                  </a:solidFill>
                  <a:latin typeface="Calibri"/>
                  <a:cs typeface="Calibri"/>
                </a:rPr>
                <a:t>δικαιολογητικά</a:t>
              </a:r>
              <a:r>
                <a:rPr sz="2000" spc="-155" smtClean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2000" spc="5" smtClean="0">
                  <a:solidFill>
                    <a:schemeClr val="bg1"/>
                  </a:solidFill>
                  <a:latin typeface="Calibri"/>
                  <a:cs typeface="Calibri"/>
                </a:rPr>
                <a:t>στο  </a:t>
              </a:r>
              <a:r>
                <a:rPr sz="2000" spc="-5">
                  <a:solidFill>
                    <a:schemeClr val="bg1"/>
                  </a:solidFill>
                  <a:latin typeface="Calibri"/>
                  <a:cs typeface="Calibri"/>
                </a:rPr>
                <a:t>πλαίσιο </a:t>
              </a:r>
              <a:r>
                <a:rPr lang="en-US" sz="2000" spc="-5" dirty="0" smtClean="0">
                  <a:solidFill>
                    <a:schemeClr val="bg1"/>
                  </a:solidFill>
                  <a:latin typeface="Calibri"/>
                  <a:cs typeface="Calibri"/>
                </a:rPr>
                <a:t>desk check </a:t>
              </a:r>
              <a:r>
                <a:rPr lang="el-GR" sz="2000" spc="-5" dirty="0" smtClean="0">
                  <a:solidFill>
                    <a:schemeClr val="bg1"/>
                  </a:solidFill>
                  <a:latin typeface="Calibri"/>
                  <a:cs typeface="Calibri"/>
                </a:rPr>
                <a:t>ελέγχου</a:t>
              </a:r>
              <a:endParaRPr sz="2000">
                <a:solidFill>
                  <a:schemeClr val="bg1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3" name="28 - Ομάδα"/>
          <p:cNvGrpSpPr/>
          <p:nvPr/>
        </p:nvGrpSpPr>
        <p:grpSpPr>
          <a:xfrm>
            <a:off x="214282" y="2357430"/>
            <a:ext cx="6000792" cy="1500198"/>
            <a:chOff x="214282" y="2357430"/>
            <a:chExt cx="6000792" cy="1500198"/>
          </a:xfrm>
        </p:grpSpPr>
        <p:sp>
          <p:nvSpPr>
            <p:cNvPr id="18" name="object 13"/>
            <p:cNvSpPr/>
            <p:nvPr/>
          </p:nvSpPr>
          <p:spPr>
            <a:xfrm>
              <a:off x="357158" y="2357430"/>
              <a:ext cx="5786478" cy="1500198"/>
            </a:xfrm>
            <a:custGeom>
              <a:avLst/>
              <a:gdLst/>
              <a:ahLst/>
              <a:cxnLst/>
              <a:rect l="l" t="t" r="r" b="b"/>
              <a:pathLst>
                <a:path w="5184775" h="804545">
                  <a:moveTo>
                    <a:pt x="5050612" y="0"/>
                  </a:moveTo>
                  <a:lnTo>
                    <a:pt x="134010" y="0"/>
                  </a:lnTo>
                  <a:lnTo>
                    <a:pt x="91651" y="6826"/>
                  </a:lnTo>
                  <a:lnTo>
                    <a:pt x="54864" y="25838"/>
                  </a:lnTo>
                  <a:lnTo>
                    <a:pt x="25855" y="54836"/>
                  </a:lnTo>
                  <a:lnTo>
                    <a:pt x="6831" y="91618"/>
                  </a:lnTo>
                  <a:lnTo>
                    <a:pt x="0" y="133984"/>
                  </a:lnTo>
                  <a:lnTo>
                    <a:pt x="0" y="670051"/>
                  </a:lnTo>
                  <a:lnTo>
                    <a:pt x="6831" y="712369"/>
                  </a:lnTo>
                  <a:lnTo>
                    <a:pt x="25855" y="749145"/>
                  </a:lnTo>
                  <a:lnTo>
                    <a:pt x="54863" y="778161"/>
                  </a:lnTo>
                  <a:lnTo>
                    <a:pt x="91651" y="797198"/>
                  </a:lnTo>
                  <a:lnTo>
                    <a:pt x="134010" y="804036"/>
                  </a:lnTo>
                  <a:lnTo>
                    <a:pt x="5050612" y="804036"/>
                  </a:lnTo>
                  <a:lnTo>
                    <a:pt x="5092929" y="797198"/>
                  </a:lnTo>
                  <a:lnTo>
                    <a:pt x="5129705" y="778161"/>
                  </a:lnTo>
                  <a:lnTo>
                    <a:pt x="5158721" y="749145"/>
                  </a:lnTo>
                  <a:lnTo>
                    <a:pt x="5177758" y="712369"/>
                  </a:lnTo>
                  <a:lnTo>
                    <a:pt x="5184597" y="670051"/>
                  </a:lnTo>
                  <a:lnTo>
                    <a:pt x="5184597" y="133984"/>
                  </a:lnTo>
                  <a:lnTo>
                    <a:pt x="5177758" y="91618"/>
                  </a:lnTo>
                  <a:lnTo>
                    <a:pt x="5158721" y="54836"/>
                  </a:lnTo>
                  <a:lnTo>
                    <a:pt x="5129705" y="25838"/>
                  </a:lnTo>
                  <a:lnTo>
                    <a:pt x="5092929" y="6826"/>
                  </a:lnTo>
                  <a:lnTo>
                    <a:pt x="5050612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11"/>
            <p:cNvSpPr txBox="1"/>
            <p:nvPr/>
          </p:nvSpPr>
          <p:spPr>
            <a:xfrm>
              <a:off x="214282" y="2483646"/>
              <a:ext cx="6000792" cy="123110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marR="5080" indent="5080" algn="ctr"/>
              <a:r>
                <a:rPr lang="el-GR" sz="2000" spc="-90" dirty="0" smtClean="0">
                  <a:solidFill>
                    <a:schemeClr val="bg1"/>
                  </a:solidFill>
                  <a:latin typeface="Calibri"/>
                  <a:cs typeface="Calibri"/>
                </a:rPr>
                <a:t>Ο </a:t>
              </a:r>
              <a:r>
                <a:rPr lang="el-GR" sz="2000" spc="-90" dirty="0" smtClean="0">
                  <a:solidFill>
                    <a:schemeClr val="bg1"/>
                  </a:solidFill>
                  <a:latin typeface="Calibri"/>
                  <a:cs typeface="Calibri"/>
                </a:rPr>
                <a:t>δικαιούχος δύναται να χρησιμοποιήσει την Πλατφόρμα Αποτελεσμάτων Σχεδίων ERASMUS+ </a:t>
              </a:r>
              <a:r>
                <a:rPr lang="el-GR" sz="2000" spc="-90" dirty="0" smtClean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lang="en-US" sz="2000" spc="-90" dirty="0" smtClean="0">
                  <a:solidFill>
                    <a:srgbClr val="0033CC"/>
                  </a:solidFill>
                  <a:cs typeface="Calibri"/>
                </a:rPr>
                <a:t>http</a:t>
              </a:r>
              <a:r>
                <a:rPr lang="en-US" sz="2000" spc="-90" dirty="0" smtClean="0">
                  <a:solidFill>
                    <a:srgbClr val="0033CC"/>
                  </a:solidFill>
                  <a:cs typeface="Calibri"/>
                </a:rPr>
                <a:t>://ec.europa.eu/programmes/erasmus-plus/projects/ </a:t>
              </a:r>
              <a:r>
                <a:rPr lang="el-GR" sz="2000" spc="-90" dirty="0" smtClean="0">
                  <a:solidFill>
                    <a:schemeClr val="bg1"/>
                  </a:solidFill>
                  <a:cs typeface="Calibri"/>
                </a:rPr>
                <a:t> </a:t>
              </a:r>
              <a:r>
                <a:rPr lang="el-GR" sz="2000" spc="-90" dirty="0" smtClean="0">
                  <a:solidFill>
                    <a:schemeClr val="bg1"/>
                  </a:solidFill>
                  <a:latin typeface="Calibri"/>
                  <a:cs typeface="Calibri"/>
                </a:rPr>
                <a:t>προκειμένου </a:t>
              </a:r>
              <a:r>
                <a:rPr lang="el-GR" sz="2000" spc="-90" dirty="0" smtClean="0">
                  <a:solidFill>
                    <a:schemeClr val="bg1"/>
                  </a:solidFill>
                  <a:latin typeface="Calibri"/>
                  <a:cs typeface="Calibri"/>
                </a:rPr>
                <a:t>να διαδοθούν τα αποτελέσματα του </a:t>
              </a:r>
              <a:r>
                <a:rPr lang="el-GR" sz="2000" spc="-90" dirty="0" smtClean="0">
                  <a:solidFill>
                    <a:schemeClr val="bg1"/>
                  </a:solidFill>
                  <a:latin typeface="Calibri"/>
                  <a:cs typeface="Calibri"/>
                </a:rPr>
                <a:t>Σχεδίου.</a:t>
              </a:r>
              <a:endParaRPr lang="el-GR" sz="2000" spc="-90" dirty="0">
                <a:solidFill>
                  <a:schemeClr val="bg1"/>
                </a:solidFill>
                <a:latin typeface="Calibri"/>
                <a:cs typeface="Calibri"/>
              </a:endParaRPr>
            </a:p>
          </p:txBody>
        </p:sp>
      </p:grp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2050" name="AutoShape 2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grpSp>
        <p:nvGrpSpPr>
          <p:cNvPr id="14" name="13 - Ομάδα"/>
          <p:cNvGrpSpPr/>
          <p:nvPr/>
        </p:nvGrpSpPr>
        <p:grpSpPr>
          <a:xfrm>
            <a:off x="1341242" y="3071810"/>
            <a:ext cx="6516906" cy="2143140"/>
            <a:chOff x="1341242" y="3071810"/>
            <a:chExt cx="6516906" cy="2143140"/>
          </a:xfrm>
        </p:grpSpPr>
        <p:sp>
          <p:nvSpPr>
            <p:cNvPr id="12" name="Rounded Rectangle 11"/>
            <p:cNvSpPr/>
            <p:nvPr/>
          </p:nvSpPr>
          <p:spPr>
            <a:xfrm>
              <a:off x="1357290" y="3071810"/>
              <a:ext cx="6500858" cy="214314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" name="object 2"/>
            <p:cNvSpPr txBox="1"/>
            <p:nvPr/>
          </p:nvSpPr>
          <p:spPr>
            <a:xfrm>
              <a:off x="1341242" y="3503543"/>
              <a:ext cx="6445468" cy="123110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l-GR" sz="40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Σύμβαση επιχορήγησης</a:t>
              </a:r>
            </a:p>
            <a:p>
              <a:pPr marL="112395" algn="ctr">
                <a:lnSpc>
                  <a:spcPct val="100000"/>
                </a:lnSpc>
              </a:pPr>
              <a:r>
                <a:rPr lang="el-GR" sz="40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και ειδικοί όροι</a:t>
              </a:r>
            </a:p>
          </p:txBody>
        </p:sp>
      </p:grpSp>
      <p:sp>
        <p:nvSpPr>
          <p:cNvPr id="15" name="1 - Τίτλος"/>
          <p:cNvSpPr txBox="1">
            <a:spLocks/>
          </p:cNvSpPr>
          <p:nvPr/>
        </p:nvSpPr>
        <p:spPr>
          <a:xfrm>
            <a:off x="1214414" y="1491624"/>
            <a:ext cx="7286676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Μαθησιακή Κινητικότητα Ατόμων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2050" name="AutoShape 2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5" name="1 - Τίτλος"/>
          <p:cNvSpPr txBox="1">
            <a:spLocks/>
          </p:cNvSpPr>
          <p:nvPr/>
        </p:nvSpPr>
        <p:spPr>
          <a:xfrm>
            <a:off x="1214414" y="1134434"/>
            <a:ext cx="7286676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Μαθησιακή Κινητικότητα Ατόμων</a:t>
            </a:r>
          </a:p>
        </p:txBody>
      </p:sp>
      <p:cxnSp>
        <p:nvCxnSpPr>
          <p:cNvPr id="13" name="Straight Connector 10"/>
          <p:cNvCxnSpPr/>
          <p:nvPr/>
        </p:nvCxnSpPr>
        <p:spPr>
          <a:xfrm>
            <a:off x="579640" y="2071678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C:\Users\gkelai\Desktop\final report.jpg"/>
          <p:cNvPicPr>
            <a:picLocks noChangeAspect="1" noChangeArrowheads="1"/>
          </p:cNvPicPr>
          <p:nvPr/>
        </p:nvPicPr>
        <p:blipFill>
          <a:blip r:embed="rId6"/>
          <a:srcRect r="19231" b="22928"/>
          <a:stretch>
            <a:fillRect/>
          </a:stretch>
        </p:blipFill>
        <p:spPr bwMode="auto">
          <a:xfrm>
            <a:off x="571472" y="2285992"/>
            <a:ext cx="1235457" cy="1000132"/>
          </a:xfrm>
          <a:prstGeom prst="rect">
            <a:avLst/>
          </a:prstGeom>
          <a:noFill/>
          <a:ln>
            <a:solidFill>
              <a:srgbClr val="005392"/>
            </a:solidFill>
          </a:ln>
        </p:spPr>
      </p:pic>
      <p:grpSp>
        <p:nvGrpSpPr>
          <p:cNvPr id="41" name="40 - Ομάδα"/>
          <p:cNvGrpSpPr/>
          <p:nvPr/>
        </p:nvGrpSpPr>
        <p:grpSpPr>
          <a:xfrm>
            <a:off x="2214546" y="2523744"/>
            <a:ext cx="5214744" cy="699515"/>
            <a:chOff x="1928794" y="2523744"/>
            <a:chExt cx="5643372" cy="699515"/>
          </a:xfrm>
        </p:grpSpPr>
        <p:sp>
          <p:nvSpPr>
            <p:cNvPr id="32" name="object 8"/>
            <p:cNvSpPr/>
            <p:nvPr/>
          </p:nvSpPr>
          <p:spPr>
            <a:xfrm>
              <a:off x="1928794" y="2523744"/>
              <a:ext cx="5643372" cy="699515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9"/>
            <p:cNvSpPr/>
            <p:nvPr/>
          </p:nvSpPr>
          <p:spPr>
            <a:xfrm>
              <a:off x="1980903" y="2564892"/>
              <a:ext cx="5520055" cy="576580"/>
            </a:xfrm>
            <a:custGeom>
              <a:avLst/>
              <a:gdLst/>
              <a:ahLst/>
              <a:cxnLst/>
              <a:rect l="l" t="t" r="r" b="b"/>
              <a:pathLst>
                <a:path w="5520055" h="576580">
                  <a:moveTo>
                    <a:pt x="5423916" y="0"/>
                  </a:moveTo>
                  <a:lnTo>
                    <a:pt x="96012" y="0"/>
                  </a:lnTo>
                  <a:lnTo>
                    <a:pt x="58668" y="7554"/>
                  </a:lnTo>
                  <a:lnTo>
                    <a:pt x="28146" y="28146"/>
                  </a:lnTo>
                  <a:lnTo>
                    <a:pt x="7554" y="58668"/>
                  </a:lnTo>
                  <a:lnTo>
                    <a:pt x="0" y="96012"/>
                  </a:lnTo>
                  <a:lnTo>
                    <a:pt x="0" y="480060"/>
                  </a:lnTo>
                  <a:lnTo>
                    <a:pt x="7554" y="517457"/>
                  </a:lnTo>
                  <a:lnTo>
                    <a:pt x="28146" y="547973"/>
                  </a:lnTo>
                  <a:lnTo>
                    <a:pt x="58668" y="568535"/>
                  </a:lnTo>
                  <a:lnTo>
                    <a:pt x="96012" y="576072"/>
                  </a:lnTo>
                  <a:lnTo>
                    <a:pt x="5423916" y="576072"/>
                  </a:lnTo>
                  <a:lnTo>
                    <a:pt x="5461313" y="568535"/>
                  </a:lnTo>
                  <a:lnTo>
                    <a:pt x="5491829" y="547973"/>
                  </a:lnTo>
                  <a:lnTo>
                    <a:pt x="5512391" y="517457"/>
                  </a:lnTo>
                  <a:lnTo>
                    <a:pt x="5519928" y="480060"/>
                  </a:lnTo>
                  <a:lnTo>
                    <a:pt x="5519928" y="96012"/>
                  </a:lnTo>
                  <a:lnTo>
                    <a:pt x="5512391" y="58668"/>
                  </a:lnTo>
                  <a:lnTo>
                    <a:pt x="5491829" y="28146"/>
                  </a:lnTo>
                  <a:lnTo>
                    <a:pt x="5461313" y="7554"/>
                  </a:lnTo>
                  <a:lnTo>
                    <a:pt x="54239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10"/>
            <p:cNvSpPr/>
            <p:nvPr/>
          </p:nvSpPr>
          <p:spPr>
            <a:xfrm>
              <a:off x="2000232" y="2564892"/>
              <a:ext cx="5520055" cy="576580"/>
            </a:xfrm>
            <a:custGeom>
              <a:avLst/>
              <a:gdLst/>
              <a:ahLst/>
              <a:cxnLst/>
              <a:rect l="l" t="t" r="r" b="b"/>
              <a:pathLst>
                <a:path w="5520055" h="576580">
                  <a:moveTo>
                    <a:pt x="0" y="96012"/>
                  </a:moveTo>
                  <a:lnTo>
                    <a:pt x="7554" y="58668"/>
                  </a:lnTo>
                  <a:lnTo>
                    <a:pt x="28146" y="28146"/>
                  </a:lnTo>
                  <a:lnTo>
                    <a:pt x="58668" y="7554"/>
                  </a:lnTo>
                  <a:lnTo>
                    <a:pt x="96012" y="0"/>
                  </a:lnTo>
                  <a:lnTo>
                    <a:pt x="5423916" y="0"/>
                  </a:lnTo>
                  <a:lnTo>
                    <a:pt x="5461313" y="7554"/>
                  </a:lnTo>
                  <a:lnTo>
                    <a:pt x="5491829" y="28146"/>
                  </a:lnTo>
                  <a:lnTo>
                    <a:pt x="5512391" y="58668"/>
                  </a:lnTo>
                  <a:lnTo>
                    <a:pt x="5519928" y="96012"/>
                  </a:lnTo>
                  <a:lnTo>
                    <a:pt x="5519928" y="480060"/>
                  </a:lnTo>
                  <a:lnTo>
                    <a:pt x="5512391" y="517457"/>
                  </a:lnTo>
                  <a:lnTo>
                    <a:pt x="5491829" y="547973"/>
                  </a:lnTo>
                  <a:lnTo>
                    <a:pt x="5461313" y="568535"/>
                  </a:lnTo>
                  <a:lnTo>
                    <a:pt x="5423916" y="576072"/>
                  </a:lnTo>
                  <a:lnTo>
                    <a:pt x="96012" y="576072"/>
                  </a:lnTo>
                  <a:lnTo>
                    <a:pt x="58668" y="568535"/>
                  </a:lnTo>
                  <a:lnTo>
                    <a:pt x="28146" y="547973"/>
                  </a:lnTo>
                  <a:lnTo>
                    <a:pt x="7554" y="517457"/>
                  </a:lnTo>
                  <a:lnTo>
                    <a:pt x="0" y="480060"/>
                  </a:lnTo>
                  <a:lnTo>
                    <a:pt x="0" y="96012"/>
                  </a:lnTo>
                  <a:close/>
                </a:path>
              </a:pathLst>
            </a:custGeom>
            <a:ln w="38100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11"/>
          <p:cNvSpPr/>
          <p:nvPr/>
        </p:nvSpPr>
        <p:spPr>
          <a:xfrm>
            <a:off x="395541" y="3501009"/>
            <a:ext cx="8569325" cy="1152525"/>
          </a:xfrm>
          <a:custGeom>
            <a:avLst/>
            <a:gdLst/>
            <a:ahLst/>
            <a:cxnLst/>
            <a:rect l="l" t="t" r="r" b="b"/>
            <a:pathLst>
              <a:path w="8569325" h="1152525">
                <a:moveTo>
                  <a:pt x="8376983" y="0"/>
                </a:moveTo>
                <a:lnTo>
                  <a:pt x="192024" y="0"/>
                </a:lnTo>
                <a:lnTo>
                  <a:pt x="147992" y="5071"/>
                </a:lnTo>
                <a:lnTo>
                  <a:pt x="107574" y="19518"/>
                </a:lnTo>
                <a:lnTo>
                  <a:pt x="71920" y="42187"/>
                </a:lnTo>
                <a:lnTo>
                  <a:pt x="42183" y="71925"/>
                </a:lnTo>
                <a:lnTo>
                  <a:pt x="19516" y="107579"/>
                </a:lnTo>
                <a:lnTo>
                  <a:pt x="5071" y="147996"/>
                </a:lnTo>
                <a:lnTo>
                  <a:pt x="0" y="192023"/>
                </a:lnTo>
                <a:lnTo>
                  <a:pt x="0" y="960119"/>
                </a:lnTo>
                <a:lnTo>
                  <a:pt x="5071" y="1004147"/>
                </a:lnTo>
                <a:lnTo>
                  <a:pt x="19516" y="1044564"/>
                </a:lnTo>
                <a:lnTo>
                  <a:pt x="42183" y="1080218"/>
                </a:lnTo>
                <a:lnTo>
                  <a:pt x="71920" y="1109956"/>
                </a:lnTo>
                <a:lnTo>
                  <a:pt x="107574" y="1132625"/>
                </a:lnTo>
                <a:lnTo>
                  <a:pt x="147992" y="1147072"/>
                </a:lnTo>
                <a:lnTo>
                  <a:pt x="192024" y="1152143"/>
                </a:lnTo>
                <a:lnTo>
                  <a:pt x="8376983" y="1152143"/>
                </a:lnTo>
                <a:lnTo>
                  <a:pt x="8421010" y="1147072"/>
                </a:lnTo>
                <a:lnTo>
                  <a:pt x="8461427" y="1132625"/>
                </a:lnTo>
                <a:lnTo>
                  <a:pt x="8497081" y="1109956"/>
                </a:lnTo>
                <a:lnTo>
                  <a:pt x="8526819" y="1080218"/>
                </a:lnTo>
                <a:lnTo>
                  <a:pt x="8549488" y="1044564"/>
                </a:lnTo>
                <a:lnTo>
                  <a:pt x="8563935" y="1004147"/>
                </a:lnTo>
                <a:lnTo>
                  <a:pt x="8569007" y="960119"/>
                </a:lnTo>
                <a:lnTo>
                  <a:pt x="8569007" y="192023"/>
                </a:lnTo>
                <a:lnTo>
                  <a:pt x="8563935" y="147996"/>
                </a:lnTo>
                <a:lnTo>
                  <a:pt x="8549488" y="107579"/>
                </a:lnTo>
                <a:lnTo>
                  <a:pt x="8526819" y="71925"/>
                </a:lnTo>
                <a:lnTo>
                  <a:pt x="8497081" y="42187"/>
                </a:lnTo>
                <a:lnTo>
                  <a:pt x="8461427" y="19518"/>
                </a:lnTo>
                <a:lnTo>
                  <a:pt x="8421010" y="5071"/>
                </a:lnTo>
                <a:lnTo>
                  <a:pt x="8376983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2"/>
          <p:cNvSpPr/>
          <p:nvPr/>
        </p:nvSpPr>
        <p:spPr>
          <a:xfrm>
            <a:off x="395541" y="3501009"/>
            <a:ext cx="8569325" cy="1152525"/>
          </a:xfrm>
          <a:custGeom>
            <a:avLst/>
            <a:gdLst/>
            <a:ahLst/>
            <a:cxnLst/>
            <a:rect l="l" t="t" r="r" b="b"/>
            <a:pathLst>
              <a:path w="8569325" h="1152525">
                <a:moveTo>
                  <a:pt x="0" y="192023"/>
                </a:moveTo>
                <a:lnTo>
                  <a:pt x="5071" y="147996"/>
                </a:lnTo>
                <a:lnTo>
                  <a:pt x="19516" y="107579"/>
                </a:lnTo>
                <a:lnTo>
                  <a:pt x="42183" y="71925"/>
                </a:lnTo>
                <a:lnTo>
                  <a:pt x="71920" y="42187"/>
                </a:lnTo>
                <a:lnTo>
                  <a:pt x="107574" y="19518"/>
                </a:lnTo>
                <a:lnTo>
                  <a:pt x="147992" y="5071"/>
                </a:lnTo>
                <a:lnTo>
                  <a:pt x="192024" y="0"/>
                </a:lnTo>
                <a:lnTo>
                  <a:pt x="8376983" y="0"/>
                </a:lnTo>
                <a:lnTo>
                  <a:pt x="8421010" y="5071"/>
                </a:lnTo>
                <a:lnTo>
                  <a:pt x="8461427" y="19518"/>
                </a:lnTo>
                <a:lnTo>
                  <a:pt x="8497081" y="42187"/>
                </a:lnTo>
                <a:lnTo>
                  <a:pt x="8526819" y="71925"/>
                </a:lnTo>
                <a:lnTo>
                  <a:pt x="8549488" y="107579"/>
                </a:lnTo>
                <a:lnTo>
                  <a:pt x="8563935" y="147996"/>
                </a:lnTo>
                <a:lnTo>
                  <a:pt x="8569007" y="192023"/>
                </a:lnTo>
                <a:lnTo>
                  <a:pt x="8569007" y="960119"/>
                </a:lnTo>
                <a:lnTo>
                  <a:pt x="8563935" y="1004147"/>
                </a:lnTo>
                <a:lnTo>
                  <a:pt x="8549488" y="1044564"/>
                </a:lnTo>
                <a:lnTo>
                  <a:pt x="8526819" y="1080218"/>
                </a:lnTo>
                <a:lnTo>
                  <a:pt x="8497081" y="1109956"/>
                </a:lnTo>
                <a:lnTo>
                  <a:pt x="8461427" y="1132625"/>
                </a:lnTo>
                <a:lnTo>
                  <a:pt x="8421010" y="1147072"/>
                </a:lnTo>
                <a:lnTo>
                  <a:pt x="8376983" y="1152143"/>
                </a:lnTo>
                <a:lnTo>
                  <a:pt x="192024" y="1152143"/>
                </a:lnTo>
                <a:lnTo>
                  <a:pt x="147992" y="1147072"/>
                </a:lnTo>
                <a:lnTo>
                  <a:pt x="107574" y="1132625"/>
                </a:lnTo>
                <a:lnTo>
                  <a:pt x="71920" y="1109956"/>
                </a:lnTo>
                <a:lnTo>
                  <a:pt x="42183" y="1080218"/>
                </a:lnTo>
                <a:lnTo>
                  <a:pt x="19516" y="1044564"/>
                </a:lnTo>
                <a:lnTo>
                  <a:pt x="5071" y="1004147"/>
                </a:lnTo>
                <a:lnTo>
                  <a:pt x="0" y="960119"/>
                </a:lnTo>
                <a:lnTo>
                  <a:pt x="0" y="192023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13"/>
          <p:cNvSpPr/>
          <p:nvPr/>
        </p:nvSpPr>
        <p:spPr>
          <a:xfrm>
            <a:off x="179514" y="4869179"/>
            <a:ext cx="8937625" cy="1656714"/>
          </a:xfrm>
          <a:custGeom>
            <a:avLst/>
            <a:gdLst/>
            <a:ahLst/>
            <a:cxnLst/>
            <a:rect l="l" t="t" r="r" b="b"/>
            <a:pathLst>
              <a:path w="8937625" h="1656715">
                <a:moveTo>
                  <a:pt x="8661336" y="0"/>
                </a:moveTo>
                <a:lnTo>
                  <a:pt x="276034" y="0"/>
                </a:lnTo>
                <a:lnTo>
                  <a:pt x="226416" y="4446"/>
                </a:lnTo>
                <a:lnTo>
                  <a:pt x="179716" y="17267"/>
                </a:lnTo>
                <a:lnTo>
                  <a:pt x="136714" y="37681"/>
                </a:lnTo>
                <a:lnTo>
                  <a:pt x="98188" y="64909"/>
                </a:lnTo>
                <a:lnTo>
                  <a:pt x="64919" y="98172"/>
                </a:lnTo>
                <a:lnTo>
                  <a:pt x="37686" y="136689"/>
                </a:lnTo>
                <a:lnTo>
                  <a:pt x="17269" y="179681"/>
                </a:lnTo>
                <a:lnTo>
                  <a:pt x="4447" y="226368"/>
                </a:lnTo>
                <a:lnTo>
                  <a:pt x="0" y="275971"/>
                </a:lnTo>
                <a:lnTo>
                  <a:pt x="0" y="1380121"/>
                </a:lnTo>
                <a:lnTo>
                  <a:pt x="4447" y="1429739"/>
                </a:lnTo>
                <a:lnTo>
                  <a:pt x="17269" y="1476441"/>
                </a:lnTo>
                <a:lnTo>
                  <a:pt x="37686" y="1519445"/>
                </a:lnTo>
                <a:lnTo>
                  <a:pt x="64919" y="1557972"/>
                </a:lnTo>
                <a:lnTo>
                  <a:pt x="98188" y="1591244"/>
                </a:lnTo>
                <a:lnTo>
                  <a:pt x="136714" y="1618479"/>
                </a:lnTo>
                <a:lnTo>
                  <a:pt x="179716" y="1638898"/>
                </a:lnTo>
                <a:lnTo>
                  <a:pt x="226416" y="1651721"/>
                </a:lnTo>
                <a:lnTo>
                  <a:pt x="276034" y="1656168"/>
                </a:lnTo>
                <a:lnTo>
                  <a:pt x="8661336" y="1656168"/>
                </a:lnTo>
                <a:lnTo>
                  <a:pt x="8710943" y="1651721"/>
                </a:lnTo>
                <a:lnTo>
                  <a:pt x="8757641" y="1638898"/>
                </a:lnTo>
                <a:lnTo>
                  <a:pt x="8800650" y="1618479"/>
                </a:lnTo>
                <a:lnTo>
                  <a:pt x="8839188" y="1591244"/>
                </a:lnTo>
                <a:lnTo>
                  <a:pt x="8872471" y="1557972"/>
                </a:lnTo>
                <a:lnTo>
                  <a:pt x="8899720" y="1519445"/>
                </a:lnTo>
                <a:lnTo>
                  <a:pt x="8920151" y="1476441"/>
                </a:lnTo>
                <a:lnTo>
                  <a:pt x="8932983" y="1429739"/>
                </a:lnTo>
                <a:lnTo>
                  <a:pt x="8937434" y="1380121"/>
                </a:lnTo>
                <a:lnTo>
                  <a:pt x="8937307" y="275971"/>
                </a:lnTo>
                <a:lnTo>
                  <a:pt x="8932894" y="226368"/>
                </a:lnTo>
                <a:lnTo>
                  <a:pt x="8920091" y="179681"/>
                </a:lnTo>
                <a:lnTo>
                  <a:pt x="8899682" y="136689"/>
                </a:lnTo>
                <a:lnTo>
                  <a:pt x="8872450" y="98172"/>
                </a:lnTo>
                <a:lnTo>
                  <a:pt x="8839176" y="64909"/>
                </a:lnTo>
                <a:lnTo>
                  <a:pt x="8800646" y="37681"/>
                </a:lnTo>
                <a:lnTo>
                  <a:pt x="8757640" y="17267"/>
                </a:lnTo>
                <a:lnTo>
                  <a:pt x="8710942" y="4446"/>
                </a:lnTo>
                <a:lnTo>
                  <a:pt x="8661336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14"/>
          <p:cNvSpPr/>
          <p:nvPr/>
        </p:nvSpPr>
        <p:spPr>
          <a:xfrm>
            <a:off x="179514" y="4869179"/>
            <a:ext cx="8937625" cy="1656714"/>
          </a:xfrm>
          <a:custGeom>
            <a:avLst/>
            <a:gdLst/>
            <a:ahLst/>
            <a:cxnLst/>
            <a:rect l="l" t="t" r="r" b="b"/>
            <a:pathLst>
              <a:path w="8937625" h="1656715">
                <a:moveTo>
                  <a:pt x="0" y="275971"/>
                </a:moveTo>
                <a:lnTo>
                  <a:pt x="4447" y="226368"/>
                </a:lnTo>
                <a:lnTo>
                  <a:pt x="17269" y="179681"/>
                </a:lnTo>
                <a:lnTo>
                  <a:pt x="37686" y="136689"/>
                </a:lnTo>
                <a:lnTo>
                  <a:pt x="64919" y="98172"/>
                </a:lnTo>
                <a:lnTo>
                  <a:pt x="98188" y="64909"/>
                </a:lnTo>
                <a:lnTo>
                  <a:pt x="136714" y="37681"/>
                </a:lnTo>
                <a:lnTo>
                  <a:pt x="179716" y="17267"/>
                </a:lnTo>
                <a:lnTo>
                  <a:pt x="226416" y="4446"/>
                </a:lnTo>
                <a:lnTo>
                  <a:pt x="276034" y="0"/>
                </a:lnTo>
                <a:lnTo>
                  <a:pt x="8661336" y="0"/>
                </a:lnTo>
                <a:lnTo>
                  <a:pt x="8710942" y="4446"/>
                </a:lnTo>
                <a:lnTo>
                  <a:pt x="8757640" y="17267"/>
                </a:lnTo>
                <a:lnTo>
                  <a:pt x="8800646" y="37681"/>
                </a:lnTo>
                <a:lnTo>
                  <a:pt x="8839176" y="64909"/>
                </a:lnTo>
                <a:lnTo>
                  <a:pt x="8872450" y="98172"/>
                </a:lnTo>
                <a:lnTo>
                  <a:pt x="8899682" y="136689"/>
                </a:lnTo>
                <a:lnTo>
                  <a:pt x="8920091" y="179681"/>
                </a:lnTo>
                <a:lnTo>
                  <a:pt x="8932894" y="226368"/>
                </a:lnTo>
                <a:lnTo>
                  <a:pt x="8937307" y="275971"/>
                </a:lnTo>
                <a:lnTo>
                  <a:pt x="8937434" y="1380121"/>
                </a:lnTo>
                <a:lnTo>
                  <a:pt x="8932983" y="1429739"/>
                </a:lnTo>
                <a:lnTo>
                  <a:pt x="8920151" y="1476441"/>
                </a:lnTo>
                <a:lnTo>
                  <a:pt x="8899720" y="1519445"/>
                </a:lnTo>
                <a:lnTo>
                  <a:pt x="8872471" y="1557972"/>
                </a:lnTo>
                <a:lnTo>
                  <a:pt x="8839188" y="1591244"/>
                </a:lnTo>
                <a:lnTo>
                  <a:pt x="8800650" y="1618479"/>
                </a:lnTo>
                <a:lnTo>
                  <a:pt x="8757641" y="1638898"/>
                </a:lnTo>
                <a:lnTo>
                  <a:pt x="8710943" y="1651721"/>
                </a:lnTo>
                <a:lnTo>
                  <a:pt x="8661336" y="1656168"/>
                </a:lnTo>
                <a:lnTo>
                  <a:pt x="276034" y="1656168"/>
                </a:lnTo>
                <a:lnTo>
                  <a:pt x="226416" y="1651721"/>
                </a:lnTo>
                <a:lnTo>
                  <a:pt x="179716" y="1638898"/>
                </a:lnTo>
                <a:lnTo>
                  <a:pt x="136714" y="1618479"/>
                </a:lnTo>
                <a:lnTo>
                  <a:pt x="98188" y="1591244"/>
                </a:lnTo>
                <a:lnTo>
                  <a:pt x="64919" y="1557972"/>
                </a:lnTo>
                <a:lnTo>
                  <a:pt x="37686" y="1519445"/>
                </a:lnTo>
                <a:lnTo>
                  <a:pt x="17269" y="1476441"/>
                </a:lnTo>
                <a:lnTo>
                  <a:pt x="4447" y="1429739"/>
                </a:lnTo>
                <a:lnTo>
                  <a:pt x="0" y="1380121"/>
                </a:lnTo>
                <a:lnTo>
                  <a:pt x="0" y="275971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5"/>
          <p:cNvSpPr txBox="1"/>
          <p:nvPr/>
        </p:nvSpPr>
        <p:spPr>
          <a:xfrm>
            <a:off x="214282" y="2690621"/>
            <a:ext cx="8689975" cy="3677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4109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Μη </a:t>
            </a:r>
            <a:r>
              <a:rPr sz="2000" spc="-5" dirty="0">
                <a:latin typeface="Calibri"/>
                <a:cs typeface="Calibri"/>
              </a:rPr>
              <a:t>υποβολή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εγγράφων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"/>
              </a:spcBef>
            </a:pPr>
            <a:endParaRPr sz="2150">
              <a:latin typeface="Times New Roman"/>
              <a:cs typeface="Times New Roman"/>
            </a:endParaRPr>
          </a:p>
          <a:p>
            <a:pPr marL="241300" marR="165735" algn="ctr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Αν ο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δικαιούχος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δεν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υποβάλει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Τελική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Έκθεση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σύμφωνα με τα προβλεπόμενα ,</a:t>
            </a:r>
            <a:r>
              <a:rPr sz="20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η  Εθνική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Μονάδα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αποστέλλει επίσημη επιστολή υπενθύμισης εντός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15 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ημερολογιακών 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ημερών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από 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την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εκπνοή της σχετικής ορισθείσας</a:t>
            </a:r>
            <a:r>
              <a:rPr sz="2000" spc="-1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προθεσμίας.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marR="5080" indent="-635" algn="ctr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Αν ο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δικαιούχος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δεν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υποβάλλει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και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πάλι 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την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εν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λόγω έκθεση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εντός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30 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ημερολογιακών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ημερών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από 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την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αποστολή της επιστολής υπενθύμισης η Εθνική 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Μονάδα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διατηρεί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το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δικαίωμα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να προβεί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στην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καταγγελία </a:t>
            </a:r>
            <a:r>
              <a:rPr sz="2000">
                <a:solidFill>
                  <a:srgbClr val="FFFFFF"/>
                </a:solidFill>
                <a:latin typeface="Calibri"/>
                <a:cs typeface="Calibri"/>
              </a:rPr>
              <a:t>της </a:t>
            </a:r>
            <a:r>
              <a:rPr sz="2000" smtClean="0">
                <a:solidFill>
                  <a:srgbClr val="FFFFFF"/>
                </a:solidFill>
                <a:latin typeface="Calibri"/>
                <a:cs typeface="Calibri"/>
              </a:rPr>
              <a:t>Σύμβασης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και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να 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ζητήσει 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την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επιστροφή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του συνόλου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της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προχρηματοδότησης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που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έχει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καταβληθεί.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0" name="object 16"/>
          <p:cNvSpPr/>
          <p:nvPr/>
        </p:nvSpPr>
        <p:spPr>
          <a:xfrm>
            <a:off x="7572396" y="2285992"/>
            <a:ext cx="1192992" cy="101098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2050" name="AutoShape 2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grpSp>
        <p:nvGrpSpPr>
          <p:cNvPr id="2" name="13 - Ομάδα"/>
          <p:cNvGrpSpPr/>
          <p:nvPr/>
        </p:nvGrpSpPr>
        <p:grpSpPr>
          <a:xfrm>
            <a:off x="1341242" y="3071810"/>
            <a:ext cx="6516906" cy="2286016"/>
            <a:chOff x="1341242" y="3071810"/>
            <a:chExt cx="6516906" cy="2286016"/>
          </a:xfrm>
        </p:grpSpPr>
        <p:sp>
          <p:nvSpPr>
            <p:cNvPr id="12" name="Rounded Rectangle 11"/>
            <p:cNvSpPr/>
            <p:nvPr/>
          </p:nvSpPr>
          <p:spPr>
            <a:xfrm>
              <a:off x="1357290" y="3071810"/>
              <a:ext cx="6500858" cy="214314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" name="object 2"/>
            <p:cNvSpPr txBox="1"/>
            <p:nvPr/>
          </p:nvSpPr>
          <p:spPr>
            <a:xfrm>
              <a:off x="1341242" y="3511167"/>
              <a:ext cx="6445468" cy="184665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l-GR" sz="40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Αξιολόγηση </a:t>
              </a:r>
            </a:p>
            <a:p>
              <a:pPr algn="ctr">
                <a:lnSpc>
                  <a:spcPct val="100000"/>
                </a:lnSpc>
              </a:pPr>
              <a:r>
                <a:rPr lang="el-GR" sz="40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Τελικής Έκθεσης</a:t>
              </a:r>
            </a:p>
            <a:p>
              <a:pPr algn="ctr">
                <a:lnSpc>
                  <a:spcPct val="100000"/>
                </a:lnSpc>
              </a:pPr>
              <a:endParaRPr lang="el-GR" sz="40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5" name="1 - Τίτλος"/>
          <p:cNvSpPr txBox="1">
            <a:spLocks/>
          </p:cNvSpPr>
          <p:nvPr/>
        </p:nvSpPr>
        <p:spPr>
          <a:xfrm>
            <a:off x="1214414" y="1134434"/>
            <a:ext cx="7286676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Μαθησιακή Κινητικότητα Ατόμων</a:t>
            </a:r>
          </a:p>
        </p:txBody>
      </p:sp>
      <p:cxnSp>
        <p:nvCxnSpPr>
          <p:cNvPr id="13" name="Straight Connector 10"/>
          <p:cNvCxnSpPr/>
          <p:nvPr/>
        </p:nvCxnSpPr>
        <p:spPr>
          <a:xfrm>
            <a:off x="579640" y="2071678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2050" name="AutoShape 2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5" name="1 - Τίτλος"/>
          <p:cNvSpPr txBox="1">
            <a:spLocks/>
          </p:cNvSpPr>
          <p:nvPr/>
        </p:nvSpPr>
        <p:spPr>
          <a:xfrm>
            <a:off x="1214414" y="1134434"/>
            <a:ext cx="7286676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Μαθησιακή Κινητικότητα Ατόμων</a:t>
            </a:r>
          </a:p>
        </p:txBody>
      </p:sp>
      <p:cxnSp>
        <p:nvCxnSpPr>
          <p:cNvPr id="13" name="Straight Connector 10"/>
          <p:cNvCxnSpPr/>
          <p:nvPr/>
        </p:nvCxnSpPr>
        <p:spPr>
          <a:xfrm>
            <a:off x="579640" y="2071678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ject 3"/>
          <p:cNvSpPr txBox="1">
            <a:spLocks/>
          </p:cNvSpPr>
          <p:nvPr/>
        </p:nvSpPr>
        <p:spPr>
          <a:xfrm>
            <a:off x="1257680" y="1581784"/>
            <a:ext cx="6628638" cy="71183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-15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Αξιολόγηση </a:t>
            </a:r>
            <a:r>
              <a:rPr kumimoji="0" lang="el-GR" sz="4400" b="0" i="0" u="none" strike="noStrike" kern="1200" cap="none" spc="-5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τελικής</a:t>
            </a:r>
            <a:r>
              <a:rPr kumimoji="0" lang="el-GR" sz="4400" b="0" i="0" u="none" strike="noStrike" kern="1200" cap="none" spc="-9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l-GR" sz="4400" b="0" i="0" u="none" strike="noStrike" kern="1200" cap="none" spc="-15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έκθεσης</a:t>
            </a:r>
            <a:endParaRPr kumimoji="0" lang="el-GR" sz="4400" b="0" i="0" u="none" strike="noStrike" kern="1200" cap="none" spc="-15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object 10"/>
          <p:cNvSpPr/>
          <p:nvPr/>
        </p:nvSpPr>
        <p:spPr>
          <a:xfrm>
            <a:off x="3142488" y="2378964"/>
            <a:ext cx="5739384" cy="178003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1"/>
          <p:cNvSpPr/>
          <p:nvPr/>
        </p:nvSpPr>
        <p:spPr>
          <a:xfrm>
            <a:off x="3203829" y="2420873"/>
            <a:ext cx="5617210" cy="1656714"/>
          </a:xfrm>
          <a:custGeom>
            <a:avLst/>
            <a:gdLst/>
            <a:ahLst/>
            <a:cxnLst/>
            <a:rect l="l" t="t" r="r" b="b"/>
            <a:pathLst>
              <a:path w="5617209" h="1656714">
                <a:moveTo>
                  <a:pt x="5340604" y="0"/>
                </a:moveTo>
                <a:lnTo>
                  <a:pt x="276097" y="0"/>
                </a:lnTo>
                <a:lnTo>
                  <a:pt x="226457" y="4446"/>
                </a:lnTo>
                <a:lnTo>
                  <a:pt x="179741" y="17268"/>
                </a:lnTo>
                <a:lnTo>
                  <a:pt x="136727" y="37686"/>
                </a:lnTo>
                <a:lnTo>
                  <a:pt x="98194" y="64920"/>
                </a:lnTo>
                <a:lnTo>
                  <a:pt x="64920" y="98194"/>
                </a:lnTo>
                <a:lnTo>
                  <a:pt x="37686" y="136727"/>
                </a:lnTo>
                <a:lnTo>
                  <a:pt x="17268" y="179741"/>
                </a:lnTo>
                <a:lnTo>
                  <a:pt x="4446" y="226457"/>
                </a:lnTo>
                <a:lnTo>
                  <a:pt x="0" y="276098"/>
                </a:lnTo>
                <a:lnTo>
                  <a:pt x="0" y="1380108"/>
                </a:lnTo>
                <a:lnTo>
                  <a:pt x="4446" y="1429749"/>
                </a:lnTo>
                <a:lnTo>
                  <a:pt x="17268" y="1476465"/>
                </a:lnTo>
                <a:lnTo>
                  <a:pt x="37686" y="1519479"/>
                </a:lnTo>
                <a:lnTo>
                  <a:pt x="64920" y="1558012"/>
                </a:lnTo>
                <a:lnTo>
                  <a:pt x="98194" y="1591286"/>
                </a:lnTo>
                <a:lnTo>
                  <a:pt x="136727" y="1618520"/>
                </a:lnTo>
                <a:lnTo>
                  <a:pt x="179741" y="1638938"/>
                </a:lnTo>
                <a:lnTo>
                  <a:pt x="226457" y="1651760"/>
                </a:lnTo>
                <a:lnTo>
                  <a:pt x="276097" y="1656207"/>
                </a:lnTo>
                <a:lnTo>
                  <a:pt x="5340604" y="1656207"/>
                </a:lnTo>
                <a:lnTo>
                  <a:pt x="5390210" y="1651760"/>
                </a:lnTo>
                <a:lnTo>
                  <a:pt x="5436909" y="1638938"/>
                </a:lnTo>
                <a:lnTo>
                  <a:pt x="5479918" y="1618520"/>
                </a:lnTo>
                <a:lnTo>
                  <a:pt x="5518455" y="1591286"/>
                </a:lnTo>
                <a:lnTo>
                  <a:pt x="5551739" y="1558012"/>
                </a:lnTo>
                <a:lnTo>
                  <a:pt x="5578987" y="1519479"/>
                </a:lnTo>
                <a:lnTo>
                  <a:pt x="5599418" y="1476465"/>
                </a:lnTo>
                <a:lnTo>
                  <a:pt x="5612250" y="1429749"/>
                </a:lnTo>
                <a:lnTo>
                  <a:pt x="5616702" y="1380108"/>
                </a:lnTo>
                <a:lnTo>
                  <a:pt x="5616702" y="276098"/>
                </a:lnTo>
                <a:lnTo>
                  <a:pt x="5612250" y="226457"/>
                </a:lnTo>
                <a:lnTo>
                  <a:pt x="5599418" y="179741"/>
                </a:lnTo>
                <a:lnTo>
                  <a:pt x="5578987" y="136727"/>
                </a:lnTo>
                <a:lnTo>
                  <a:pt x="5551739" y="98194"/>
                </a:lnTo>
                <a:lnTo>
                  <a:pt x="5518455" y="64920"/>
                </a:lnTo>
                <a:lnTo>
                  <a:pt x="5479918" y="37686"/>
                </a:lnTo>
                <a:lnTo>
                  <a:pt x="5436909" y="17268"/>
                </a:lnTo>
                <a:lnTo>
                  <a:pt x="5390210" y="4446"/>
                </a:lnTo>
                <a:lnTo>
                  <a:pt x="53406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2"/>
          <p:cNvSpPr/>
          <p:nvPr/>
        </p:nvSpPr>
        <p:spPr>
          <a:xfrm>
            <a:off x="3203829" y="2420873"/>
            <a:ext cx="5617210" cy="1656714"/>
          </a:xfrm>
          <a:custGeom>
            <a:avLst/>
            <a:gdLst/>
            <a:ahLst/>
            <a:cxnLst/>
            <a:rect l="l" t="t" r="r" b="b"/>
            <a:pathLst>
              <a:path w="5617209" h="1656714">
                <a:moveTo>
                  <a:pt x="0" y="276098"/>
                </a:moveTo>
                <a:lnTo>
                  <a:pt x="4446" y="226457"/>
                </a:lnTo>
                <a:lnTo>
                  <a:pt x="17268" y="179741"/>
                </a:lnTo>
                <a:lnTo>
                  <a:pt x="37686" y="136727"/>
                </a:lnTo>
                <a:lnTo>
                  <a:pt x="64920" y="98194"/>
                </a:lnTo>
                <a:lnTo>
                  <a:pt x="98194" y="64920"/>
                </a:lnTo>
                <a:lnTo>
                  <a:pt x="136727" y="37686"/>
                </a:lnTo>
                <a:lnTo>
                  <a:pt x="179741" y="17268"/>
                </a:lnTo>
                <a:lnTo>
                  <a:pt x="226457" y="4446"/>
                </a:lnTo>
                <a:lnTo>
                  <a:pt x="276097" y="0"/>
                </a:lnTo>
                <a:lnTo>
                  <a:pt x="5340604" y="0"/>
                </a:lnTo>
                <a:lnTo>
                  <a:pt x="5390210" y="4446"/>
                </a:lnTo>
                <a:lnTo>
                  <a:pt x="5436909" y="17268"/>
                </a:lnTo>
                <a:lnTo>
                  <a:pt x="5479918" y="37686"/>
                </a:lnTo>
                <a:lnTo>
                  <a:pt x="5518455" y="64920"/>
                </a:lnTo>
                <a:lnTo>
                  <a:pt x="5551739" y="98194"/>
                </a:lnTo>
                <a:lnTo>
                  <a:pt x="5578987" y="136727"/>
                </a:lnTo>
                <a:lnTo>
                  <a:pt x="5599418" y="179741"/>
                </a:lnTo>
                <a:lnTo>
                  <a:pt x="5612250" y="226457"/>
                </a:lnTo>
                <a:lnTo>
                  <a:pt x="5616702" y="276098"/>
                </a:lnTo>
                <a:lnTo>
                  <a:pt x="5616702" y="1380108"/>
                </a:lnTo>
                <a:lnTo>
                  <a:pt x="5612250" y="1429749"/>
                </a:lnTo>
                <a:lnTo>
                  <a:pt x="5599418" y="1476465"/>
                </a:lnTo>
                <a:lnTo>
                  <a:pt x="5578987" y="1519479"/>
                </a:lnTo>
                <a:lnTo>
                  <a:pt x="5551739" y="1558012"/>
                </a:lnTo>
                <a:lnTo>
                  <a:pt x="5518455" y="1591286"/>
                </a:lnTo>
                <a:lnTo>
                  <a:pt x="5479918" y="1618520"/>
                </a:lnTo>
                <a:lnTo>
                  <a:pt x="5436909" y="1638938"/>
                </a:lnTo>
                <a:lnTo>
                  <a:pt x="5390210" y="1651760"/>
                </a:lnTo>
                <a:lnTo>
                  <a:pt x="5340604" y="1656207"/>
                </a:lnTo>
                <a:lnTo>
                  <a:pt x="276097" y="1656207"/>
                </a:lnTo>
                <a:lnTo>
                  <a:pt x="226457" y="1651760"/>
                </a:lnTo>
                <a:lnTo>
                  <a:pt x="179741" y="1638938"/>
                </a:lnTo>
                <a:lnTo>
                  <a:pt x="136727" y="1618520"/>
                </a:lnTo>
                <a:lnTo>
                  <a:pt x="98194" y="1591286"/>
                </a:lnTo>
                <a:lnTo>
                  <a:pt x="64920" y="1558012"/>
                </a:lnTo>
                <a:lnTo>
                  <a:pt x="37686" y="1519479"/>
                </a:lnTo>
                <a:lnTo>
                  <a:pt x="17268" y="1476465"/>
                </a:lnTo>
                <a:lnTo>
                  <a:pt x="4446" y="1429749"/>
                </a:lnTo>
                <a:lnTo>
                  <a:pt x="0" y="1380108"/>
                </a:lnTo>
                <a:lnTo>
                  <a:pt x="0" y="276098"/>
                </a:lnTo>
                <a:close/>
              </a:path>
            </a:pathLst>
          </a:custGeom>
          <a:ln w="38100">
            <a:solidFill>
              <a:srgbClr val="4674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3"/>
          <p:cNvSpPr/>
          <p:nvPr/>
        </p:nvSpPr>
        <p:spPr>
          <a:xfrm>
            <a:off x="117347" y="4251959"/>
            <a:ext cx="5812536" cy="228295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4"/>
          <p:cNvSpPr/>
          <p:nvPr/>
        </p:nvSpPr>
        <p:spPr>
          <a:xfrm>
            <a:off x="179514" y="4293108"/>
            <a:ext cx="5688965" cy="2160270"/>
          </a:xfrm>
          <a:custGeom>
            <a:avLst/>
            <a:gdLst/>
            <a:ahLst/>
            <a:cxnLst/>
            <a:rect l="l" t="t" r="r" b="b"/>
            <a:pathLst>
              <a:path w="5688965" h="2160270">
                <a:moveTo>
                  <a:pt x="5328602" y="0"/>
                </a:moveTo>
                <a:lnTo>
                  <a:pt x="360045" y="0"/>
                </a:lnTo>
                <a:lnTo>
                  <a:pt x="311189" y="3286"/>
                </a:lnTo>
                <a:lnTo>
                  <a:pt x="264331" y="12858"/>
                </a:lnTo>
                <a:lnTo>
                  <a:pt x="219900" y="28289"/>
                </a:lnTo>
                <a:lnTo>
                  <a:pt x="178324" y="49149"/>
                </a:lnTo>
                <a:lnTo>
                  <a:pt x="140033" y="75009"/>
                </a:lnTo>
                <a:lnTo>
                  <a:pt x="105456" y="105441"/>
                </a:lnTo>
                <a:lnTo>
                  <a:pt x="75020" y="140017"/>
                </a:lnTo>
                <a:lnTo>
                  <a:pt x="49157" y="178308"/>
                </a:lnTo>
                <a:lnTo>
                  <a:pt x="28294" y="219884"/>
                </a:lnTo>
                <a:lnTo>
                  <a:pt x="12861" y="264318"/>
                </a:lnTo>
                <a:lnTo>
                  <a:pt x="3286" y="311181"/>
                </a:lnTo>
                <a:lnTo>
                  <a:pt x="0" y="360045"/>
                </a:lnTo>
                <a:lnTo>
                  <a:pt x="0" y="1800174"/>
                </a:lnTo>
                <a:lnTo>
                  <a:pt x="3286" y="1849032"/>
                </a:lnTo>
                <a:lnTo>
                  <a:pt x="12861" y="1895892"/>
                </a:lnTo>
                <a:lnTo>
                  <a:pt x="28294" y="1940325"/>
                </a:lnTo>
                <a:lnTo>
                  <a:pt x="49157" y="1981903"/>
                </a:lnTo>
                <a:lnTo>
                  <a:pt x="75020" y="2020195"/>
                </a:lnTo>
                <a:lnTo>
                  <a:pt x="105456" y="2054774"/>
                </a:lnTo>
                <a:lnTo>
                  <a:pt x="140033" y="2085210"/>
                </a:lnTo>
                <a:lnTo>
                  <a:pt x="178324" y="2111073"/>
                </a:lnTo>
                <a:lnTo>
                  <a:pt x="219900" y="2131937"/>
                </a:lnTo>
                <a:lnTo>
                  <a:pt x="264331" y="2147370"/>
                </a:lnTo>
                <a:lnTo>
                  <a:pt x="311189" y="2156945"/>
                </a:lnTo>
                <a:lnTo>
                  <a:pt x="360045" y="2160231"/>
                </a:lnTo>
                <a:lnTo>
                  <a:pt x="5328602" y="2160231"/>
                </a:lnTo>
                <a:lnTo>
                  <a:pt x="5377465" y="2156945"/>
                </a:lnTo>
                <a:lnTo>
                  <a:pt x="5424328" y="2147370"/>
                </a:lnTo>
                <a:lnTo>
                  <a:pt x="5468762" y="2131937"/>
                </a:lnTo>
                <a:lnTo>
                  <a:pt x="5510339" y="2111073"/>
                </a:lnTo>
                <a:lnTo>
                  <a:pt x="5548630" y="2085210"/>
                </a:lnTo>
                <a:lnTo>
                  <a:pt x="5583205" y="2054774"/>
                </a:lnTo>
                <a:lnTo>
                  <a:pt x="5613638" y="2020195"/>
                </a:lnTo>
                <a:lnTo>
                  <a:pt x="5639498" y="1981903"/>
                </a:lnTo>
                <a:lnTo>
                  <a:pt x="5660358" y="1940325"/>
                </a:lnTo>
                <a:lnTo>
                  <a:pt x="5675788" y="1895892"/>
                </a:lnTo>
                <a:lnTo>
                  <a:pt x="5685361" y="1849032"/>
                </a:lnTo>
                <a:lnTo>
                  <a:pt x="5688647" y="1800174"/>
                </a:lnTo>
                <a:lnTo>
                  <a:pt x="5688647" y="360045"/>
                </a:lnTo>
                <a:lnTo>
                  <a:pt x="5685361" y="311181"/>
                </a:lnTo>
                <a:lnTo>
                  <a:pt x="5675788" y="264318"/>
                </a:lnTo>
                <a:lnTo>
                  <a:pt x="5660358" y="219884"/>
                </a:lnTo>
                <a:lnTo>
                  <a:pt x="5639498" y="178308"/>
                </a:lnTo>
                <a:lnTo>
                  <a:pt x="5613638" y="140017"/>
                </a:lnTo>
                <a:lnTo>
                  <a:pt x="5583205" y="105441"/>
                </a:lnTo>
                <a:lnTo>
                  <a:pt x="5548630" y="75009"/>
                </a:lnTo>
                <a:lnTo>
                  <a:pt x="5510339" y="49149"/>
                </a:lnTo>
                <a:lnTo>
                  <a:pt x="5468762" y="28289"/>
                </a:lnTo>
                <a:lnTo>
                  <a:pt x="5424328" y="12858"/>
                </a:lnTo>
                <a:lnTo>
                  <a:pt x="5377465" y="3286"/>
                </a:lnTo>
                <a:lnTo>
                  <a:pt x="53286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5"/>
          <p:cNvSpPr/>
          <p:nvPr/>
        </p:nvSpPr>
        <p:spPr>
          <a:xfrm>
            <a:off x="179514" y="4293108"/>
            <a:ext cx="5688965" cy="2160270"/>
          </a:xfrm>
          <a:custGeom>
            <a:avLst/>
            <a:gdLst/>
            <a:ahLst/>
            <a:cxnLst/>
            <a:rect l="l" t="t" r="r" b="b"/>
            <a:pathLst>
              <a:path w="5688965" h="2160270">
                <a:moveTo>
                  <a:pt x="0" y="360045"/>
                </a:moveTo>
                <a:lnTo>
                  <a:pt x="3286" y="311181"/>
                </a:lnTo>
                <a:lnTo>
                  <a:pt x="12861" y="264318"/>
                </a:lnTo>
                <a:lnTo>
                  <a:pt x="28294" y="219884"/>
                </a:lnTo>
                <a:lnTo>
                  <a:pt x="49157" y="178308"/>
                </a:lnTo>
                <a:lnTo>
                  <a:pt x="75020" y="140017"/>
                </a:lnTo>
                <a:lnTo>
                  <a:pt x="105456" y="105441"/>
                </a:lnTo>
                <a:lnTo>
                  <a:pt x="140033" y="75009"/>
                </a:lnTo>
                <a:lnTo>
                  <a:pt x="178324" y="49149"/>
                </a:lnTo>
                <a:lnTo>
                  <a:pt x="219900" y="28289"/>
                </a:lnTo>
                <a:lnTo>
                  <a:pt x="264331" y="12858"/>
                </a:lnTo>
                <a:lnTo>
                  <a:pt x="311189" y="3286"/>
                </a:lnTo>
                <a:lnTo>
                  <a:pt x="360045" y="0"/>
                </a:lnTo>
                <a:lnTo>
                  <a:pt x="5328602" y="0"/>
                </a:lnTo>
                <a:lnTo>
                  <a:pt x="5377465" y="3286"/>
                </a:lnTo>
                <a:lnTo>
                  <a:pt x="5424328" y="12858"/>
                </a:lnTo>
                <a:lnTo>
                  <a:pt x="5468762" y="28289"/>
                </a:lnTo>
                <a:lnTo>
                  <a:pt x="5510339" y="49149"/>
                </a:lnTo>
                <a:lnTo>
                  <a:pt x="5548630" y="75009"/>
                </a:lnTo>
                <a:lnTo>
                  <a:pt x="5583205" y="105441"/>
                </a:lnTo>
                <a:lnTo>
                  <a:pt x="5613638" y="140017"/>
                </a:lnTo>
                <a:lnTo>
                  <a:pt x="5639498" y="178308"/>
                </a:lnTo>
                <a:lnTo>
                  <a:pt x="5660358" y="219884"/>
                </a:lnTo>
                <a:lnTo>
                  <a:pt x="5675788" y="264318"/>
                </a:lnTo>
                <a:lnTo>
                  <a:pt x="5685361" y="311181"/>
                </a:lnTo>
                <a:lnTo>
                  <a:pt x="5688647" y="360045"/>
                </a:lnTo>
                <a:lnTo>
                  <a:pt x="5688647" y="1800174"/>
                </a:lnTo>
                <a:lnTo>
                  <a:pt x="5685361" y="1849032"/>
                </a:lnTo>
                <a:lnTo>
                  <a:pt x="5675788" y="1895892"/>
                </a:lnTo>
                <a:lnTo>
                  <a:pt x="5660358" y="1940325"/>
                </a:lnTo>
                <a:lnTo>
                  <a:pt x="5639498" y="1981903"/>
                </a:lnTo>
                <a:lnTo>
                  <a:pt x="5613638" y="2020195"/>
                </a:lnTo>
                <a:lnTo>
                  <a:pt x="5583205" y="2054774"/>
                </a:lnTo>
                <a:lnTo>
                  <a:pt x="5548630" y="2085210"/>
                </a:lnTo>
                <a:lnTo>
                  <a:pt x="5510339" y="2111073"/>
                </a:lnTo>
                <a:lnTo>
                  <a:pt x="5468762" y="2131937"/>
                </a:lnTo>
                <a:lnTo>
                  <a:pt x="5424328" y="2147370"/>
                </a:lnTo>
                <a:lnTo>
                  <a:pt x="5377465" y="2156945"/>
                </a:lnTo>
                <a:lnTo>
                  <a:pt x="5328602" y="2160231"/>
                </a:lnTo>
                <a:lnTo>
                  <a:pt x="360045" y="2160231"/>
                </a:lnTo>
                <a:lnTo>
                  <a:pt x="311189" y="2156945"/>
                </a:lnTo>
                <a:lnTo>
                  <a:pt x="264331" y="2147370"/>
                </a:lnTo>
                <a:lnTo>
                  <a:pt x="219900" y="2131937"/>
                </a:lnTo>
                <a:lnTo>
                  <a:pt x="178324" y="2111073"/>
                </a:lnTo>
                <a:lnTo>
                  <a:pt x="140033" y="2085210"/>
                </a:lnTo>
                <a:lnTo>
                  <a:pt x="105456" y="2054774"/>
                </a:lnTo>
                <a:lnTo>
                  <a:pt x="75020" y="2020195"/>
                </a:lnTo>
                <a:lnTo>
                  <a:pt x="49157" y="1981903"/>
                </a:lnTo>
                <a:lnTo>
                  <a:pt x="28294" y="1940325"/>
                </a:lnTo>
                <a:lnTo>
                  <a:pt x="12861" y="1895892"/>
                </a:lnTo>
                <a:lnTo>
                  <a:pt x="3286" y="1849032"/>
                </a:lnTo>
                <a:lnTo>
                  <a:pt x="0" y="1800174"/>
                </a:lnTo>
                <a:lnTo>
                  <a:pt x="0" y="360045"/>
                </a:lnTo>
                <a:close/>
              </a:path>
            </a:pathLst>
          </a:custGeom>
          <a:ln w="38100">
            <a:solidFill>
              <a:srgbClr val="4674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6"/>
          <p:cNvSpPr txBox="1">
            <a:spLocks/>
          </p:cNvSpPr>
          <p:nvPr/>
        </p:nvSpPr>
        <p:spPr>
          <a:xfrm>
            <a:off x="411149" y="2792729"/>
            <a:ext cx="8321700" cy="3447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17215" marR="5080" lvl="0" indent="-254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Η </a:t>
            </a:r>
            <a:r>
              <a:rPr kumimoji="0" lang="el-GR" b="0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τελική </a:t>
            </a:r>
            <a:r>
              <a:rPr kumimoji="0" lang="el-GR" b="0" i="0" u="none" strike="noStrike" kern="1200" cap="none" spc="-1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έκθεση αξιολογείται </a:t>
            </a:r>
            <a:r>
              <a:rPr kumimoji="0" lang="el-GR" b="1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Calibri"/>
              </a:rPr>
              <a:t>βάσει κριτηρίων  </a:t>
            </a:r>
            <a:r>
              <a:rPr kumimoji="0" lang="el-GR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Calibri"/>
              </a:rPr>
              <a:t>ποιότητας </a:t>
            </a:r>
            <a:r>
              <a:rPr kumimoji="0" lang="el-GR" b="0" i="0" u="none" strike="noStrike" kern="1200" cap="none" spc="-2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και 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η </a:t>
            </a:r>
            <a:r>
              <a:rPr kumimoji="0" lang="el-GR" b="0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ανώτατη βαθμολογία 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που</a:t>
            </a:r>
            <a:r>
              <a:rPr kumimoji="0" lang="el-GR" b="0" i="0" u="none" strike="noStrike" kern="1200" cap="none" spc="-15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μπορεί  να </a:t>
            </a:r>
            <a:r>
              <a:rPr kumimoji="0" lang="el-GR" b="0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συγκεντρώσει είναι 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100</a:t>
            </a:r>
            <a:r>
              <a:rPr kumimoji="0" lang="el-GR" b="0" i="0" u="none" strike="noStrike" kern="1200" cap="none" spc="-11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βαθμοί.</a:t>
            </a:r>
          </a:p>
          <a:p>
            <a:pPr marL="5588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b="0" i="0" u="none" strike="noStrike" kern="1200" cap="none" spc="0" normalizeH="0" baseline="0" noProof="0" dirty="0" smtClean="0">
              <a:ln>
                <a:noFill/>
              </a:ln>
              <a:solidFill>
                <a:srgbClr val="005392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55880" marR="0" lvl="0" indent="0" algn="ctr" defTabSz="914400" rtl="0" eaLnBrk="1" fontAlgn="auto" latinLnBrk="0" hangingPunct="1">
              <a:lnSpc>
                <a:spcPct val="100000"/>
              </a:lnSpc>
              <a:spcBef>
                <a:spcPts val="51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b="0" i="0" u="none" strike="noStrike" kern="1200" cap="none" spc="0" normalizeH="0" baseline="0" noProof="0" dirty="0" smtClean="0">
              <a:ln>
                <a:noFill/>
              </a:ln>
              <a:solidFill>
                <a:srgbClr val="005392"/>
              </a:solidFill>
              <a:effectLst/>
              <a:uLnTx/>
              <a:uFillTx/>
              <a:ea typeface="+mn-ea"/>
              <a:cs typeface="Times New Roman"/>
            </a:endParaRPr>
          </a:p>
          <a:p>
            <a:pPr marL="68580" marR="2932430" lvl="0" indent="-190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Εάν η </a:t>
            </a:r>
            <a:r>
              <a:rPr kumimoji="0" lang="el-GR" b="0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συνολική βαθμολογία 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της </a:t>
            </a:r>
            <a:r>
              <a:rPr kumimoji="0" lang="el-GR" b="0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τελικής </a:t>
            </a:r>
            <a:r>
              <a:rPr kumimoji="0" lang="el-GR" b="0" i="0" u="none" strike="noStrike" kern="1200" cap="none" spc="-1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έκθεσης  </a:t>
            </a:r>
            <a:r>
              <a:rPr kumimoji="0" lang="el-GR" b="0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είναι </a:t>
            </a:r>
            <a:r>
              <a:rPr kumimoji="0" lang="el-GR" b="1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Calibri"/>
              </a:rPr>
              <a:t>χαμηλότερη </a:t>
            </a:r>
            <a:r>
              <a:rPr kumimoji="0" lang="el-GR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Calibri"/>
              </a:rPr>
              <a:t>από 50 βαθμούς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, η Εθνική  </a:t>
            </a:r>
            <a:r>
              <a:rPr kumimoji="0" lang="el-GR" b="0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Μονάδα </a:t>
            </a:r>
            <a:r>
              <a:rPr kumimoji="0" lang="el-GR" b="1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Calibri"/>
              </a:rPr>
              <a:t>μειώνει το </a:t>
            </a:r>
            <a:r>
              <a:rPr kumimoji="0" lang="el-GR" b="1" i="0" u="none" strike="noStrike" kern="1200" cap="none" spc="-1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Calibri"/>
              </a:rPr>
              <a:t>τελικό </a:t>
            </a:r>
            <a:r>
              <a:rPr kumimoji="0" lang="el-GR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Calibri"/>
              </a:rPr>
              <a:t>ποσό 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της </a:t>
            </a:r>
            <a:r>
              <a:rPr kumimoji="0" lang="el-GR" b="0" i="0" u="none" strike="noStrike" kern="1200" cap="none" spc="-1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επιχορήγησης  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με </a:t>
            </a:r>
            <a:r>
              <a:rPr kumimoji="0" lang="el-GR" b="0" i="0" u="none" strike="noStrike" kern="1200" cap="none" spc="-1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την </a:t>
            </a:r>
            <a:r>
              <a:rPr kumimoji="0" lang="el-GR" b="0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αιτιολογία 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της μη </a:t>
            </a:r>
            <a:r>
              <a:rPr kumimoji="0" lang="el-GR" b="0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προσήκουσας, 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μερικής ή  </a:t>
            </a:r>
            <a:r>
              <a:rPr kumimoji="0" lang="el-GR" b="0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καθυστερημένης εκτέλεσης του </a:t>
            </a:r>
            <a:r>
              <a:rPr kumimoji="0" lang="el-GR" b="0" i="0" u="none" strike="noStrike" kern="1200" cap="none" spc="-1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Σχεδίου, ακόμη</a:t>
            </a:r>
            <a:r>
              <a:rPr kumimoji="0" lang="el-GR" b="0" i="0" u="none" strike="noStrike" kern="1200" cap="none" spc="-5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l-GR" b="0" i="0" u="none" strike="noStrike" kern="1200" cap="none" spc="-2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και  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αν </a:t>
            </a:r>
            <a:r>
              <a:rPr kumimoji="0" lang="el-GR" b="0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όλες 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οι </a:t>
            </a:r>
            <a:r>
              <a:rPr kumimoji="0" lang="el-GR" b="0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δραστηριότητες 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που </a:t>
            </a:r>
            <a:r>
              <a:rPr kumimoji="0" lang="el-GR" b="0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δηλώνονται είναι  επιλέξιμες </a:t>
            </a:r>
            <a:r>
              <a:rPr kumimoji="0" lang="el-GR" b="0" i="0" u="none" strike="noStrike" kern="1200" cap="none" spc="-2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και </a:t>
            </a:r>
            <a:r>
              <a:rPr kumimoji="0" lang="el-GR" b="0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έλαβαν πράγματι</a:t>
            </a:r>
            <a:r>
              <a:rPr kumimoji="0" lang="el-GR" b="0" i="0" u="none" strike="noStrike" kern="1200" cap="none" spc="-50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l-GR" b="0" i="0" u="none" strike="noStrike" kern="1200" cap="none" spc="-5" normalizeH="0" baseline="0" noProof="0" dirty="0" smtClean="0">
                <a:ln>
                  <a:noFill/>
                </a:ln>
                <a:solidFill>
                  <a:srgbClr val="005392"/>
                </a:solidFill>
                <a:effectLst/>
                <a:uLnTx/>
                <a:uFillTx/>
                <a:ea typeface="+mn-ea"/>
                <a:cs typeface="+mn-cs"/>
              </a:rPr>
              <a:t>χώρα.</a:t>
            </a:r>
            <a:endParaRPr kumimoji="0" lang="el-GR" b="0" i="0" u="none" strike="noStrike" kern="1200" cap="none" spc="-5" normalizeH="0" baseline="0" noProof="0" dirty="0">
              <a:ln>
                <a:noFill/>
              </a:ln>
              <a:solidFill>
                <a:srgbClr val="005392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57346" name="Picture 2" descr="C:\Users\gkelai\Desktop\quality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14348" y="2500306"/>
            <a:ext cx="2000264" cy="1498267"/>
          </a:xfrm>
          <a:prstGeom prst="rect">
            <a:avLst/>
          </a:prstGeom>
          <a:noFill/>
        </p:spPr>
      </p:pic>
      <p:pic>
        <p:nvPicPr>
          <p:cNvPr id="57347" name="Picture 3" descr="C:\Users\gkelai\Desktop\quality1.jpg"/>
          <p:cNvPicPr>
            <a:picLocks noChangeAspect="1" noChangeArrowheads="1"/>
          </p:cNvPicPr>
          <p:nvPr/>
        </p:nvPicPr>
        <p:blipFill>
          <a:blip r:embed="rId9"/>
          <a:srcRect l="19900" r="19899"/>
          <a:stretch>
            <a:fillRect/>
          </a:stretch>
        </p:blipFill>
        <p:spPr bwMode="auto">
          <a:xfrm>
            <a:off x="6500826" y="4572008"/>
            <a:ext cx="1714512" cy="1600200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2050" name="AutoShape 2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data:image/jpeg;base64,/9j/4AAQSkZJRgABAQAAAQABAAD/2wCEAAkGBhAREBANExAQEg8QEBAPDxAQGBIQEA0PFRAVFBQQEhUXGyYeFxkkGRISIC8gIycpLCwsFR4xNTAqNyYrLCkBCQoKDgwOGg8PGS8jHyQuNDUsLDIpKS8sLDIvLCkqLDI0NSkuLiksLCwsLS0sLSksLy0uKTUsLCksKSosLCwsLf/AABEIAMIBAwMBIgACEQEDEQH/xAAbAAEAAgMBAQAAAAAAAAAAAAAABQYBAwQCB//EAEQQAAIBAgIGBgYGBwgDAAAAAAABAgMRBBIFITFBUZEGE1JhcdEigZKhscEyQlNi4fAUFSNygqLSBxYzQ2OywuIlhMT/xAAbAQEAAgMBAQAAAAAAAAAAAAAABAUCAwYBB//EACwRAQACAgEDAwMDBAMAAAAAAAABAgMRBAUSMSFBYRMiUYHB0TJxobEjYpH/2gAMAwEAAhEDEQA/APuIAAAAAAAAAAAAAAAAAAAAAAAAAAAAAAAAAAAAAAAAAAAAAAAAAAAAAAacVio04OpJ2S5t8F3nsRv0h5MxEbluMOa4opukekVSo2k3CG6MdWrve8i3iidTg2mNzOlLl6xjpOqxv/D6OCiYLTFSm/Rm7cNsX6i16L0vGsrbJpa48e9GrNxr4/XzCVxeo4uRPb4lIAAirEAAAAAAAAANOLxlOlCVWpOMKcbZpzajGN3ZXb72g9iJmdQ3A4sLprD1aU69OrCdKnmzzg8yjlV5bO4iav8AaBgFS/SFVlKn1nU3jCpfPkz2s0ns3mE3rHmW+nFz3mYrSZmPTxPlYwQdHpjhp4OppCLm6NPMpK1p5k0lFJva80ba96NPRjprSx86lOnTqw6uMZN1MutNtasrZ59Su4jflnPCzxS15pOqzqfiViABsRAAAAAAAAAAAAAAAAAqXSzHt1OqT9GCV++TV78re8tp8/6RN9fVv2nytq9xM4dYnJ6qrqt5rg1HvKLqVTU6xprVDmdUv6xDibzO0jCuSujsY4yjNPWndFcp1SWwUjXkiJhuwWtExMPpeHrKcIzWyST8O42Eb0ek3QjfdKaXhmZJHN3r22mH0DDfvx1tPvAADBtAAAAAA+ef2vaYy0qODi9dSXXVP3Iaop9zk2/4C+4rFxpq7fgt7KLpPRNOvjFjql5yjlUaUssqKUVqTja7V23t2s1Zq2vXtr7rDp2fFx88Zcvr27mI/M+387VvoTpeNJ47BqbnSrYeu6UmsrlOnSk07bm4X1fdRCX/APG/+9/8rLxpDQVCtVVd0+rmoqKVD9lBrXrajvtJrwsao9GsMqX6P1bdPrOts5TvnyZL3vfZuIk8a8xrce6/r1vjVv8AU7bbmazPjzETHncfHtCoN4imp6JWvrsRh5cM0nH0LLhLPTf8KLZ/ZNQyYrG073yRUL9rLVkr+4kf1dSdaGJcI9dBQUKm+KhHLHuulZX2k10c0VTpzlUp04wc9dSUUk6mtv0mtuttmynGmtotvx/pF5XW6Z8FsUU1Nojc/wDbcbn/AMiFkABMc0AAAAAAAAAAAAAAAAFO6aYBqarJejNJS7ppfNJcmXE1YrCxqQlTmrxkrNfNd5txZPp27kfk4Iz45o+PV2ccplj6W9G62GTqwWejvklrivvLd8PgUupimXePN3RuHH5+LOO3baEvh5XZO4NWt7lvb4IrOhaUqkrRTbbSSjrbfBI+n9G+i7pWrVf8Ra4Q2qD4ye9/D4a83IikerdxOFbLPpCc0ZhnTowpv6SV5fvN3fvbOoApJnc7l2FaxWIrHsAA8ZAAAHJjdIRpranLhvXea8fpNQ1Jpy2NO6sV+tiHJ3cr+LAzisW5ttv4eZz/AJ/Oozm7/ex+frAebfn8oyo/nWZt+bSPcYd38rA2Yek29/v8yzYKhlj3si9F4W7vw17MrXB9+8nAAAAAAAAAAAAAAAAAAAAEfpPTlKhqm25NXUI63bi9yJA+ddKcVfFyjucsnhaHmiTxsUZbalA5/Jtx8fdXzM6SWk+mUpwnThSis0XG825amrPUkULEYKTexe6xLTZzVZWLjHhrjj7Ycpn5eTPMd8vfR3Tk8FUdqMKjlqs7xlFb8rXHVuPpmg9OLExd4OnOOtwbzauKdkfNsDhbtVHtaulw16vdYvPRLBNZq262RLi7pt+5LmReXjx9k391j0vkZvqxiiftWQAFQ6kAMSmltaXjqANkbpLSVrwSe70ovyNWkdJP0oJXXFXfvIeTvukBmpUbd3mNd3973C33ZczGX7r5/iA1/e5oWffzQy/dfP8AEZfu+/8AEDKj3PmvM6MPQbf0b+EvxNUKb7HvX9RK6NwmtNwcbWaad/g2BJ4Kjljv7r7Vr2HQYSMgAAAAAAAAAAAAAAAAAAAPlGl8TnxvjOrL3SsfUcZWyU6k+zCUuUWz4vQxObGR8Kn+xljwY/qlQ9YmZ7Kx8ylKpw4t6jvrEbiWW8eHLTOpdbxlsso/RsreB9M6N4qE8PTcdytJcJbW/Xe/rPj+GjJ5ktdnfLxVt3eWroPp1U6ipt+hOyfBcH6vmyHyqfUx6jzC36dmjBm7p8W9J+H0oA1VcTGO125lG7B7nKyb4JsgtIaWU1l1Kz2pmMbi5uUsr9G7trtdeBwuU+7mgNUqse2+cfI8549p84+RuvPu9pGLz7vaQGrPHtPmvIxnj2nzXkbvT7vaRi9Tu9pAas8O0+a8jKnDtPmvI2rrO72kbIdbwXtR8wMYbq20s0tb4ryLLgqGWO1vxtfb3HBo6nU15o21XWuL3+JLgAAAAAAAAAAAAAAAAAAAAAGvEUs8JQ3SjKPNW+Z8bwWEy4uomrSiql+6zUX75H2g+fdIdG9Vi69bVasoSj4a838yJnEn7u1VdTrrH3oauzgrxNlXF/tow3SUuaV/kKjRfVcXf8uLDVslVRtfO4x9b1L4lz6adHIUMuOpejeUIVqa+jKT1KpHg77Vvvfbe9Tw+VYnDzf0FUg36pX8iX/tXr1VicO031PVKVNr6Mp55Z/XbJ6ivyzMZq6XnFrW3FyTMb8a+PlbtA9J3OEYySdo2Utjdl9bv8jbjsUqjvdx1WsrMqHQ+qpxzNXjG91rWtqyV14vkWVql2X7Uiu5Va1yTFV706+S+CJyeXl049uXKJ56uPblyj5nrLS7MvaYyUuE/b/AjLB46pduXsrzHVL7SXsr+o99XS4T9r/qY6ul/qe0v6QPPVL7R+yv6h1K+0fsr+o9dXT41OcfIx1VPtVecfIAqP8AqP2V/UdFDBNvVV/l/wCxpjh6fbq/ykno7R6TjJTm076nl7wJLB0XGKu7u1tljoMRjZWMgAAAAAAAAAAAAAAAAAAAAAAonTXEft2uzCK92b/kXs+a9Mal69b95LlFL5E3hRvIqOr27eP+v8qbja7U1VX1JXf7ux+651vEJ607p60+KOLG0/Qfe0WL+6N8HRr0m+vyudSm/o1Yt6sq3Stbx8Syvm+lb7vdQYuJPIx/Z5hHQtL0X4p70+KLjo7FU61JUK1OFVJLL1l3qX1duq2u34FDoYjXZ6mtqe1E3o3GbFf8DHNSMtfRnxctuNk9fHvC4YfDYenHJChCMdtouS18dpstR+z/AJpGrDSoTipftE/rJWaT7tew2dTR7dRciktExPr5dhSazWJr4MlHsS9p+Q6uj2Z+1+A/R6X2suTH6JT+2fJ+Rizeero8KntLyHU0eNXnEy8HD7detMx+hr7en69QHl0aPaq/y+ZjqKP2lXlHzMvR19lelzXmFoao9lWk/WBuoaMhJ2VapfbrivMnsDhlGEVdtq+t+JGaK0ZUhP0pRas9l7k5GNlYDIAAAAAAAAAAAAAAAAAAAAAAAB8r6RVs1WpLjUm14ZnY+mY7EqnTnO6vGEmvFLUfJsfO7LPp9fumXPdcvqlaovE07w/ij8bH0uhgEoQiqsdUIq11uiu8+d5bqEe1UgveXaVd8GY8+fWGfRo+20/2/dBdMejLinjKbjJr/FjG2tP63Pbz4lcweL2F8nWTTTV00009jT2ooektFyp13CDWRu8XtaVr2t3X2jiZZn7DqfGrEfVj9Vn0VpC+q/j4FgeDq8EUrR1HK08zb5ItWGx0sqWeWrVte52HNxa1c6RyJtvF+PWHU8NV7JjqqnYZzT0nUX+ZLmaXpqsv8x+tRfyK5fOucKnYZplCp2JGn+8NdfWT8Yx8jdQ6S1d/Vv8Ah8mBqln7EuRtwtaV0nGXJkrhdNZtsIeq6+ZMUpppNJK/ADpoUmtZvAAAAAAAAAAAAAAAAAAAAAAYlJIDJx6SxDglZ2vc91cZbYueoicep1NsrW2JWsgI/TGkpOlKN16VlsXG/wAikYyS1lj03BwSi3e6b8N3mVPEzuy74NdY9uQ6zfvz9v4b8C/22HVr/tFJruReXpSO+D5p/Iomjk3iaSW1Rb9zLJKM+BB5s7vH9lx0iusUz8/slHpCl2Zck/mU7TdVSxM3H6KStu4L/iTEpS4MruMnetUfel72e8GP+T9HnWJ1giPn9pdGHlsLDo+tRyuM5xjLNdZnlunFfO5WaUzZjpa4tdnWTudXeNT9Hv259flb44ShLZUg/CUX8z3+oIS2O/g7lKhUOrD4izKN2C0y6LJ72eV0T4SZowGkZdqXNkzh9IS7T9buBy0OjdRbJ8yz4HD5YRTd2lt8jTRk5JbztpxskgPQAAAAAAAAAAAAAAAAAAAHiVVL8APZG6Vr5Wl3fNm2ti5bFq79rIjFYVzd3KTfG7A1yxr3SfNmuWPl2n67P4mmpgH2n8TmqYaa3gRmnsU5Sbb2JLh3/NlZqS1krpOrt43fxZCuWsv8EduKHEcye/kTPy6sDi+qrKtbM0rJXtuaJuHSaL2wkvBp+RWnu8TfHDT4FXy/63SdM1GKY+Vh/WsJbLrxXkVvFyl1tVtPXK6dnZrijrw8JJ60yVoU77jVhzTincQkcrixyadszpX6NRtpJNt7Ek22WHR2hq8pRk6Uopbc6tdeG07MNTSdyShWN+XmWvGtInH6Vjw2i3dM6YhoRb0j3/d6m9yNsMXJfWfNnRTx0uPOzIS2csej8Vs1HTS0G90mvkdtDF34cvI7lrt8ANuBoKEEr3evW9r1nQeKUbJI9gAAAAAAAAAAAAAAAAAABiTsmyMq4vvPeMxc2nGOq+q+1kPOFTuYHe8Y+7kY/SVwXquRjnNbjHXvg+QEk5xfFcn5Girh4vZK3in8rnKsSuPy+J7VcCuaR6KYht5HSmm21eWR6+KkiOp9CMY3rVNLuk5/7UXXrjPXEmOVkiNbV89OwWt3TH+VbwvQ3Lrm3J96ypeokoaFS3ErHENb2eliXxv42fxNFrTadym0x1xxqsaRf6njwH6mjwJZYnujyt8D2sRHs8n5mLND/qrvZn9Wy4/Amo1YcGuTPccj380wIL9Bn+bmVhqnAsEaUXvRsWFAgsPSq3VolnwtKyTe2y2bEaFFLZz4nXSforwA9gAAAAAAAAAAAAAAAAAAAAI6ZomgANM0aJoADTOKOecVwQAGjM77WdMdgAGEz2jIAymegAPcT3BgAdFNndT2AAel818TtQ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5" name="1 - Τίτλος"/>
          <p:cNvSpPr txBox="1">
            <a:spLocks/>
          </p:cNvSpPr>
          <p:nvPr/>
        </p:nvSpPr>
        <p:spPr>
          <a:xfrm>
            <a:off x="1214414" y="1134434"/>
            <a:ext cx="7286676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Μαθησιακή Κινητικότητα Ατόμων</a:t>
            </a:r>
          </a:p>
        </p:txBody>
      </p:sp>
      <p:cxnSp>
        <p:nvCxnSpPr>
          <p:cNvPr id="13" name="Straight Connector 10"/>
          <p:cNvCxnSpPr/>
          <p:nvPr/>
        </p:nvCxnSpPr>
        <p:spPr>
          <a:xfrm>
            <a:off x="579640" y="2071678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6322" name="Picture 2" descr="C:\Users\gkelai\Desktop\budget.jpg"/>
          <p:cNvPicPr>
            <a:picLocks noChangeAspect="1" noChangeArrowheads="1"/>
          </p:cNvPicPr>
          <p:nvPr/>
        </p:nvPicPr>
        <p:blipFill>
          <a:blip r:embed="rId6"/>
          <a:srcRect b="16292"/>
          <a:stretch>
            <a:fillRect/>
          </a:stretch>
        </p:blipFill>
        <p:spPr bwMode="auto">
          <a:xfrm>
            <a:off x="6072198" y="5143512"/>
            <a:ext cx="2071702" cy="1419229"/>
          </a:xfrm>
          <a:prstGeom prst="rect">
            <a:avLst/>
          </a:prstGeom>
          <a:noFill/>
          <a:ln>
            <a:solidFill>
              <a:srgbClr val="006BBC"/>
            </a:solidFill>
          </a:ln>
        </p:spPr>
      </p:pic>
      <p:graphicFrame>
        <p:nvGraphicFramePr>
          <p:cNvPr id="26" name="25 - Διάγραμμα"/>
          <p:cNvGraphicFramePr/>
          <p:nvPr/>
        </p:nvGraphicFramePr>
        <p:xfrm>
          <a:off x="357158" y="2571744"/>
          <a:ext cx="8286808" cy="3857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7" name="26 - Ορθογώνιο"/>
          <p:cNvSpPr/>
          <p:nvPr/>
        </p:nvSpPr>
        <p:spPr>
          <a:xfrm>
            <a:off x="571472" y="2285992"/>
            <a:ext cx="3357586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2700" marR="149860" indent="3810" algn="just">
              <a:lnSpc>
                <a:spcPct val="100000"/>
              </a:lnSpc>
            </a:pPr>
            <a:r>
              <a:rPr lang="el-GR" sz="1600" b="1" spc="-90" dirty="0" smtClean="0">
                <a:cs typeface="Calibri"/>
              </a:rPr>
              <a:t>Το </a:t>
            </a:r>
            <a:r>
              <a:rPr lang="el-GR" sz="1600" b="1" spc="-15" dirty="0" smtClean="0">
                <a:cs typeface="Calibri"/>
              </a:rPr>
              <a:t>τελικό </a:t>
            </a:r>
            <a:r>
              <a:rPr lang="el-GR" sz="1600" b="1" dirty="0" smtClean="0">
                <a:cs typeface="Calibri"/>
              </a:rPr>
              <a:t>ποσό της </a:t>
            </a:r>
            <a:r>
              <a:rPr lang="el-GR" sz="1600" b="1" spc="-10" dirty="0" smtClean="0">
                <a:cs typeface="Calibri"/>
              </a:rPr>
              <a:t>επιχορήγησης </a:t>
            </a:r>
            <a:r>
              <a:rPr lang="el-GR" sz="1600" b="1" dirty="0" smtClean="0">
                <a:cs typeface="Calibri"/>
              </a:rPr>
              <a:t>για </a:t>
            </a:r>
            <a:r>
              <a:rPr lang="el-GR" sz="1600" b="1" spc="-15" dirty="0" smtClean="0">
                <a:cs typeface="Calibri"/>
              </a:rPr>
              <a:t>την κάλυψη </a:t>
            </a:r>
            <a:r>
              <a:rPr lang="el-GR" sz="1600" b="1" spc="-5" dirty="0" smtClean="0">
                <a:cs typeface="Calibri"/>
              </a:rPr>
              <a:t>των οργανωτικών  δαπανών μειώνεται </a:t>
            </a:r>
            <a:r>
              <a:rPr lang="el-GR" sz="1600" b="1" spc="-10" dirty="0" smtClean="0">
                <a:cs typeface="Calibri"/>
              </a:rPr>
              <a:t>λόγω </a:t>
            </a:r>
            <a:r>
              <a:rPr lang="el-GR" sz="1600" b="1" dirty="0" smtClean="0">
                <a:cs typeface="Calibri"/>
              </a:rPr>
              <a:t>μη </a:t>
            </a:r>
            <a:r>
              <a:rPr lang="el-GR" sz="1600" b="1" spc="-5" dirty="0" smtClean="0">
                <a:cs typeface="Calibri"/>
              </a:rPr>
              <a:t>προσήκουσας, </a:t>
            </a:r>
            <a:r>
              <a:rPr lang="el-GR" sz="1600" b="1" dirty="0" smtClean="0">
                <a:cs typeface="Calibri"/>
              </a:rPr>
              <a:t>μερικής ή</a:t>
            </a:r>
            <a:r>
              <a:rPr lang="el-GR" sz="1600" b="1" spc="-65" dirty="0" smtClean="0">
                <a:cs typeface="Calibri"/>
              </a:rPr>
              <a:t> </a:t>
            </a:r>
            <a:r>
              <a:rPr lang="el-GR" sz="1600" b="1" spc="-5" dirty="0" smtClean="0">
                <a:cs typeface="Calibri"/>
              </a:rPr>
              <a:t>καθυστερημένης  εκτέλεσης του </a:t>
            </a:r>
            <a:r>
              <a:rPr lang="el-GR" sz="1600" b="1" spc="-10" dirty="0" smtClean="0">
                <a:cs typeface="Calibri"/>
              </a:rPr>
              <a:t>Σχεδίου </a:t>
            </a:r>
            <a:r>
              <a:rPr lang="el-GR" sz="1600" b="1" dirty="0" smtClean="0">
                <a:cs typeface="Calibri"/>
              </a:rPr>
              <a:t>ως</a:t>
            </a:r>
            <a:r>
              <a:rPr lang="el-GR" sz="1600" b="1" spc="-60" dirty="0" smtClean="0">
                <a:cs typeface="Calibri"/>
              </a:rPr>
              <a:t> </a:t>
            </a:r>
            <a:r>
              <a:rPr lang="el-GR" sz="1600" b="1" dirty="0" smtClean="0">
                <a:cs typeface="Calibri"/>
              </a:rPr>
              <a:t>εξής:</a:t>
            </a:r>
            <a:endParaRPr lang="el-GR" sz="1600" b="1" dirty="0">
              <a:cs typeface="Calibri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0" name="1 - Τίτλος"/>
          <p:cNvSpPr txBox="1">
            <a:spLocks/>
          </p:cNvSpPr>
          <p:nvPr/>
        </p:nvSpPr>
        <p:spPr>
          <a:xfrm>
            <a:off x="136036" y="1815124"/>
            <a:ext cx="5436096" cy="247113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spcAft>
                <a:spcPts val="1200"/>
              </a:spcAft>
              <a:defRPr/>
            </a:pPr>
            <a:r>
              <a:rPr lang="el-GR" sz="4000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Ευχαριστώ πολύ </a:t>
            </a:r>
          </a:p>
          <a:p>
            <a:pPr lvl="0" algn="ctr">
              <a:spcBef>
                <a:spcPct val="0"/>
              </a:spcBef>
              <a:spcAft>
                <a:spcPts val="1200"/>
              </a:spcAft>
              <a:defRPr/>
            </a:pPr>
            <a:r>
              <a:rPr lang="el-GR" sz="4000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την προσοχή </a:t>
            </a:r>
            <a:r>
              <a:rPr lang="el-GR" sz="4000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σας</a:t>
            </a:r>
            <a:endParaRPr lang="en-GB" sz="4000" b="1" i="1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 descr="D:\υποκλιση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29256" y="3857628"/>
            <a:ext cx="2160240" cy="2160240"/>
          </a:xfrm>
          <a:prstGeom prst="rect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0" name="1 - Τίτλος"/>
          <p:cNvSpPr txBox="1">
            <a:spLocks/>
          </p:cNvSpPr>
          <p:nvPr/>
        </p:nvSpPr>
        <p:spPr>
          <a:xfrm>
            <a:off x="500034" y="1412776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Μαθησιακή Κινητικότητα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Ατόμων</a:t>
            </a:r>
          </a:p>
          <a:p>
            <a:pPr algn="r">
              <a:lnSpc>
                <a:spcPct val="100000"/>
              </a:lnSpc>
            </a:pPr>
            <a:r>
              <a:rPr lang="el-GR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Σύμβαση επιχορήγησης και ειδικοί όροι</a:t>
            </a:r>
            <a:endParaRPr lang="el-GR" sz="2000" b="1" i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6755100" y="6466904"/>
            <a:ext cx="2376264" cy="369332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l-GR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Εκπαίδευση Ενηλίκων</a:t>
            </a:r>
            <a:endParaRPr lang="el-GR" b="1" i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579640" y="2000240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37 - Ομάδα"/>
          <p:cNvGrpSpPr/>
          <p:nvPr/>
        </p:nvGrpSpPr>
        <p:grpSpPr>
          <a:xfrm>
            <a:off x="532135" y="2845202"/>
            <a:ext cx="4897121" cy="3298442"/>
            <a:chOff x="2843783" y="2723388"/>
            <a:chExt cx="4897121" cy="3298442"/>
          </a:xfrm>
        </p:grpSpPr>
        <p:sp>
          <p:nvSpPr>
            <p:cNvPr id="23" name="object 8"/>
            <p:cNvSpPr/>
            <p:nvPr/>
          </p:nvSpPr>
          <p:spPr>
            <a:xfrm>
              <a:off x="4143755" y="3685032"/>
              <a:ext cx="845820" cy="915924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9"/>
            <p:cNvSpPr/>
            <p:nvPr/>
          </p:nvSpPr>
          <p:spPr>
            <a:xfrm>
              <a:off x="4355972" y="3704335"/>
              <a:ext cx="590550" cy="661035"/>
            </a:xfrm>
            <a:custGeom>
              <a:avLst/>
              <a:gdLst/>
              <a:ahLst/>
              <a:cxnLst/>
              <a:rect l="l" t="t" r="r" b="b"/>
              <a:pathLst>
                <a:path w="590550" h="661035">
                  <a:moveTo>
                    <a:pt x="54863" y="484124"/>
                  </a:moveTo>
                  <a:lnTo>
                    <a:pt x="0" y="660781"/>
                  </a:lnTo>
                  <a:lnTo>
                    <a:pt x="47443" y="645287"/>
                  </a:lnTo>
                  <a:lnTo>
                    <a:pt x="39242" y="645287"/>
                  </a:lnTo>
                  <a:lnTo>
                    <a:pt x="10794" y="619887"/>
                  </a:lnTo>
                  <a:lnTo>
                    <a:pt x="57621" y="567211"/>
                  </a:lnTo>
                  <a:lnTo>
                    <a:pt x="69850" y="506602"/>
                  </a:lnTo>
                  <a:lnTo>
                    <a:pt x="69830" y="499054"/>
                  </a:lnTo>
                  <a:lnTo>
                    <a:pt x="67024" y="492315"/>
                  </a:lnTo>
                  <a:lnTo>
                    <a:pt x="61884" y="487100"/>
                  </a:lnTo>
                  <a:lnTo>
                    <a:pt x="54863" y="484124"/>
                  </a:lnTo>
                  <a:close/>
                </a:path>
                <a:path w="590550" h="661035">
                  <a:moveTo>
                    <a:pt x="57621" y="567211"/>
                  </a:moveTo>
                  <a:lnTo>
                    <a:pt x="10794" y="619887"/>
                  </a:lnTo>
                  <a:lnTo>
                    <a:pt x="39242" y="645287"/>
                  </a:lnTo>
                  <a:lnTo>
                    <a:pt x="47258" y="636269"/>
                  </a:lnTo>
                  <a:lnTo>
                    <a:pt x="43687" y="636269"/>
                  </a:lnTo>
                  <a:lnTo>
                    <a:pt x="19176" y="614426"/>
                  </a:lnTo>
                  <a:lnTo>
                    <a:pt x="50139" y="604292"/>
                  </a:lnTo>
                  <a:lnTo>
                    <a:pt x="57621" y="567211"/>
                  </a:lnTo>
                  <a:close/>
                </a:path>
                <a:path w="590550" h="661035">
                  <a:moveTo>
                    <a:pt x="152425" y="572450"/>
                  </a:moveTo>
                  <a:lnTo>
                    <a:pt x="144906" y="573277"/>
                  </a:lnTo>
                  <a:lnTo>
                    <a:pt x="86166" y="592502"/>
                  </a:lnTo>
                  <a:lnTo>
                    <a:pt x="39242" y="645287"/>
                  </a:lnTo>
                  <a:lnTo>
                    <a:pt x="47443" y="645287"/>
                  </a:lnTo>
                  <a:lnTo>
                    <a:pt x="156717" y="609600"/>
                  </a:lnTo>
                  <a:lnTo>
                    <a:pt x="163320" y="605847"/>
                  </a:lnTo>
                  <a:lnTo>
                    <a:pt x="167814" y="600059"/>
                  </a:lnTo>
                  <a:lnTo>
                    <a:pt x="169808" y="593008"/>
                  </a:lnTo>
                  <a:lnTo>
                    <a:pt x="168910" y="585469"/>
                  </a:lnTo>
                  <a:lnTo>
                    <a:pt x="165177" y="578939"/>
                  </a:lnTo>
                  <a:lnTo>
                    <a:pt x="159432" y="574468"/>
                  </a:lnTo>
                  <a:lnTo>
                    <a:pt x="152425" y="572450"/>
                  </a:lnTo>
                  <a:close/>
                </a:path>
                <a:path w="590550" h="661035">
                  <a:moveTo>
                    <a:pt x="50139" y="604292"/>
                  </a:moveTo>
                  <a:lnTo>
                    <a:pt x="19176" y="614426"/>
                  </a:lnTo>
                  <a:lnTo>
                    <a:pt x="43687" y="636269"/>
                  </a:lnTo>
                  <a:lnTo>
                    <a:pt x="50139" y="604292"/>
                  </a:lnTo>
                  <a:close/>
                </a:path>
                <a:path w="590550" h="661035">
                  <a:moveTo>
                    <a:pt x="86166" y="592502"/>
                  </a:moveTo>
                  <a:lnTo>
                    <a:pt x="50139" y="604292"/>
                  </a:lnTo>
                  <a:lnTo>
                    <a:pt x="43687" y="636269"/>
                  </a:lnTo>
                  <a:lnTo>
                    <a:pt x="47258" y="636269"/>
                  </a:lnTo>
                  <a:lnTo>
                    <a:pt x="86166" y="592502"/>
                  </a:lnTo>
                  <a:close/>
                </a:path>
                <a:path w="590550" h="661035">
                  <a:moveTo>
                    <a:pt x="561848" y="0"/>
                  </a:moveTo>
                  <a:lnTo>
                    <a:pt x="57621" y="567211"/>
                  </a:lnTo>
                  <a:lnTo>
                    <a:pt x="50139" y="604292"/>
                  </a:lnTo>
                  <a:lnTo>
                    <a:pt x="86166" y="592502"/>
                  </a:lnTo>
                  <a:lnTo>
                    <a:pt x="590296" y="25400"/>
                  </a:lnTo>
                  <a:lnTo>
                    <a:pt x="561848" y="0"/>
                  </a:lnTo>
                  <a:close/>
                </a:path>
              </a:pathLst>
            </a:custGeom>
            <a:solidFill>
              <a:srgbClr val="1F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10"/>
            <p:cNvSpPr/>
            <p:nvPr/>
          </p:nvSpPr>
          <p:spPr>
            <a:xfrm>
              <a:off x="5811011" y="3685032"/>
              <a:ext cx="774191" cy="915924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11"/>
            <p:cNvSpPr/>
            <p:nvPr/>
          </p:nvSpPr>
          <p:spPr>
            <a:xfrm>
              <a:off x="5853048" y="3705352"/>
              <a:ext cx="519430" cy="659765"/>
            </a:xfrm>
            <a:custGeom>
              <a:avLst/>
              <a:gdLst/>
              <a:ahLst/>
              <a:cxnLst/>
              <a:rect l="l" t="t" r="r" b="b"/>
              <a:pathLst>
                <a:path w="519429" h="659764">
                  <a:moveTo>
                    <a:pt x="372796" y="561619"/>
                  </a:moveTo>
                  <a:lnTo>
                    <a:pt x="365664" y="563165"/>
                  </a:lnTo>
                  <a:lnTo>
                    <a:pt x="359628" y="567259"/>
                  </a:lnTo>
                  <a:lnTo>
                    <a:pt x="355473" y="573532"/>
                  </a:lnTo>
                  <a:lnTo>
                    <a:pt x="354103" y="580993"/>
                  </a:lnTo>
                  <a:lnTo>
                    <a:pt x="355663" y="588168"/>
                  </a:lnTo>
                  <a:lnTo>
                    <a:pt x="359794" y="594248"/>
                  </a:lnTo>
                  <a:lnTo>
                    <a:pt x="366140" y="598424"/>
                  </a:lnTo>
                  <a:lnTo>
                    <a:pt x="519175" y="659765"/>
                  </a:lnTo>
                  <a:lnTo>
                    <a:pt x="516765" y="641731"/>
                  </a:lnTo>
                  <a:lnTo>
                    <a:pt x="480949" y="641731"/>
                  </a:lnTo>
                  <a:lnTo>
                    <a:pt x="437611" y="586011"/>
                  </a:lnTo>
                  <a:lnTo>
                    <a:pt x="380238" y="562991"/>
                  </a:lnTo>
                  <a:lnTo>
                    <a:pt x="372796" y="561619"/>
                  </a:lnTo>
                  <a:close/>
                </a:path>
                <a:path w="519429" h="659764">
                  <a:moveTo>
                    <a:pt x="437611" y="586011"/>
                  </a:moveTo>
                  <a:lnTo>
                    <a:pt x="480949" y="641731"/>
                  </a:lnTo>
                  <a:lnTo>
                    <a:pt x="492825" y="632460"/>
                  </a:lnTo>
                  <a:lnTo>
                    <a:pt x="477138" y="632460"/>
                  </a:lnTo>
                  <a:lnTo>
                    <a:pt x="472816" y="600137"/>
                  </a:lnTo>
                  <a:lnTo>
                    <a:pt x="437611" y="586011"/>
                  </a:lnTo>
                  <a:close/>
                </a:path>
                <a:path w="519429" h="659764">
                  <a:moveTo>
                    <a:pt x="475868" y="479933"/>
                  </a:moveTo>
                  <a:lnTo>
                    <a:pt x="468739" y="482393"/>
                  </a:lnTo>
                  <a:lnTo>
                    <a:pt x="463311" y="487235"/>
                  </a:lnTo>
                  <a:lnTo>
                    <a:pt x="460099" y="493791"/>
                  </a:lnTo>
                  <a:lnTo>
                    <a:pt x="459613" y="501396"/>
                  </a:lnTo>
                  <a:lnTo>
                    <a:pt x="467803" y="562647"/>
                  </a:lnTo>
                  <a:lnTo>
                    <a:pt x="511048" y="618236"/>
                  </a:lnTo>
                  <a:lnTo>
                    <a:pt x="480949" y="641731"/>
                  </a:lnTo>
                  <a:lnTo>
                    <a:pt x="516765" y="641731"/>
                  </a:lnTo>
                  <a:lnTo>
                    <a:pt x="497331" y="496316"/>
                  </a:lnTo>
                  <a:lnTo>
                    <a:pt x="494871" y="489166"/>
                  </a:lnTo>
                  <a:lnTo>
                    <a:pt x="490029" y="483695"/>
                  </a:lnTo>
                  <a:lnTo>
                    <a:pt x="483473" y="480439"/>
                  </a:lnTo>
                  <a:lnTo>
                    <a:pt x="475868" y="479933"/>
                  </a:lnTo>
                  <a:close/>
                </a:path>
                <a:path w="519429" h="659764">
                  <a:moveTo>
                    <a:pt x="472816" y="600137"/>
                  </a:moveTo>
                  <a:lnTo>
                    <a:pt x="477138" y="632460"/>
                  </a:lnTo>
                  <a:lnTo>
                    <a:pt x="503047" y="612267"/>
                  </a:lnTo>
                  <a:lnTo>
                    <a:pt x="472816" y="600137"/>
                  </a:lnTo>
                  <a:close/>
                </a:path>
                <a:path w="519429" h="659764">
                  <a:moveTo>
                    <a:pt x="467803" y="562647"/>
                  </a:moveTo>
                  <a:lnTo>
                    <a:pt x="472816" y="600137"/>
                  </a:lnTo>
                  <a:lnTo>
                    <a:pt x="503047" y="612267"/>
                  </a:lnTo>
                  <a:lnTo>
                    <a:pt x="477138" y="632460"/>
                  </a:lnTo>
                  <a:lnTo>
                    <a:pt x="492825" y="632460"/>
                  </a:lnTo>
                  <a:lnTo>
                    <a:pt x="511048" y="618236"/>
                  </a:lnTo>
                  <a:lnTo>
                    <a:pt x="467803" y="562647"/>
                  </a:lnTo>
                  <a:close/>
                </a:path>
                <a:path w="519429" h="659764">
                  <a:moveTo>
                    <a:pt x="30099" y="0"/>
                  </a:moveTo>
                  <a:lnTo>
                    <a:pt x="0" y="23368"/>
                  </a:lnTo>
                  <a:lnTo>
                    <a:pt x="437611" y="586011"/>
                  </a:lnTo>
                  <a:lnTo>
                    <a:pt x="472816" y="600137"/>
                  </a:lnTo>
                  <a:lnTo>
                    <a:pt x="467803" y="562647"/>
                  </a:lnTo>
                  <a:lnTo>
                    <a:pt x="30099" y="0"/>
                  </a:lnTo>
                  <a:close/>
                </a:path>
              </a:pathLst>
            </a:custGeom>
            <a:solidFill>
              <a:srgbClr val="1F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12"/>
            <p:cNvSpPr/>
            <p:nvPr/>
          </p:nvSpPr>
          <p:spPr>
            <a:xfrm>
              <a:off x="2843783" y="4365116"/>
              <a:ext cx="2160270" cy="1656714"/>
            </a:xfrm>
            <a:custGeom>
              <a:avLst/>
              <a:gdLst/>
              <a:ahLst/>
              <a:cxnLst/>
              <a:rect l="l" t="t" r="r" b="b"/>
              <a:pathLst>
                <a:path w="2160270" h="1656714">
                  <a:moveTo>
                    <a:pt x="1080135" y="0"/>
                  </a:moveTo>
                  <a:lnTo>
                    <a:pt x="1026227" y="1013"/>
                  </a:lnTo>
                  <a:lnTo>
                    <a:pt x="973003" y="4021"/>
                  </a:lnTo>
                  <a:lnTo>
                    <a:pt x="920525" y="8977"/>
                  </a:lnTo>
                  <a:lnTo>
                    <a:pt x="868855" y="15834"/>
                  </a:lnTo>
                  <a:lnTo>
                    <a:pt x="818055" y="24543"/>
                  </a:lnTo>
                  <a:lnTo>
                    <a:pt x="768186" y="35057"/>
                  </a:lnTo>
                  <a:lnTo>
                    <a:pt x="719310" y="47329"/>
                  </a:lnTo>
                  <a:lnTo>
                    <a:pt x="671490" y="61312"/>
                  </a:lnTo>
                  <a:lnTo>
                    <a:pt x="624787" y="76957"/>
                  </a:lnTo>
                  <a:lnTo>
                    <a:pt x="579263" y="94219"/>
                  </a:lnTo>
                  <a:lnTo>
                    <a:pt x="534980" y="113048"/>
                  </a:lnTo>
                  <a:lnTo>
                    <a:pt x="492000" y="133399"/>
                  </a:lnTo>
                  <a:lnTo>
                    <a:pt x="450385" y="155222"/>
                  </a:lnTo>
                  <a:lnTo>
                    <a:pt x="410196" y="178471"/>
                  </a:lnTo>
                  <a:lnTo>
                    <a:pt x="371496" y="203099"/>
                  </a:lnTo>
                  <a:lnTo>
                    <a:pt x="334346" y="229058"/>
                  </a:lnTo>
                  <a:lnTo>
                    <a:pt x="298809" y="256301"/>
                  </a:lnTo>
                  <a:lnTo>
                    <a:pt x="264946" y="284779"/>
                  </a:lnTo>
                  <a:lnTo>
                    <a:pt x="232819" y="314446"/>
                  </a:lnTo>
                  <a:lnTo>
                    <a:pt x="202491" y="345255"/>
                  </a:lnTo>
                  <a:lnTo>
                    <a:pt x="174022" y="377157"/>
                  </a:lnTo>
                  <a:lnTo>
                    <a:pt x="147475" y="410106"/>
                  </a:lnTo>
                  <a:lnTo>
                    <a:pt x="122911" y="444054"/>
                  </a:lnTo>
                  <a:lnTo>
                    <a:pt x="100394" y="478953"/>
                  </a:lnTo>
                  <a:lnTo>
                    <a:pt x="79984" y="514756"/>
                  </a:lnTo>
                  <a:lnTo>
                    <a:pt x="61743" y="551417"/>
                  </a:lnTo>
                  <a:lnTo>
                    <a:pt x="45733" y="588886"/>
                  </a:lnTo>
                  <a:lnTo>
                    <a:pt x="32017" y="627117"/>
                  </a:lnTo>
                  <a:lnTo>
                    <a:pt x="20656" y="666062"/>
                  </a:lnTo>
                  <a:lnTo>
                    <a:pt x="11711" y="705675"/>
                  </a:lnTo>
                  <a:lnTo>
                    <a:pt x="5246" y="745907"/>
                  </a:lnTo>
                  <a:lnTo>
                    <a:pt x="1321" y="786711"/>
                  </a:lnTo>
                  <a:lnTo>
                    <a:pt x="0" y="828039"/>
                  </a:lnTo>
                  <a:lnTo>
                    <a:pt x="1321" y="869373"/>
                  </a:lnTo>
                  <a:lnTo>
                    <a:pt x="5246" y="910181"/>
                  </a:lnTo>
                  <a:lnTo>
                    <a:pt x="11711" y="950418"/>
                  </a:lnTo>
                  <a:lnTo>
                    <a:pt x="20656" y="990034"/>
                  </a:lnTo>
                  <a:lnTo>
                    <a:pt x="32017" y="1028984"/>
                  </a:lnTo>
                  <a:lnTo>
                    <a:pt x="45733" y="1067219"/>
                  </a:lnTo>
                  <a:lnTo>
                    <a:pt x="61743" y="1104693"/>
                  </a:lnTo>
                  <a:lnTo>
                    <a:pt x="79984" y="1141357"/>
                  </a:lnTo>
                  <a:lnTo>
                    <a:pt x="100394" y="1177164"/>
                  </a:lnTo>
                  <a:lnTo>
                    <a:pt x="122911" y="1212067"/>
                  </a:lnTo>
                  <a:lnTo>
                    <a:pt x="147475" y="1246019"/>
                  </a:lnTo>
                  <a:lnTo>
                    <a:pt x="174022" y="1278971"/>
                  </a:lnTo>
                  <a:lnTo>
                    <a:pt x="202491" y="1310877"/>
                  </a:lnTo>
                  <a:lnTo>
                    <a:pt x="232819" y="1341688"/>
                  </a:lnTo>
                  <a:lnTo>
                    <a:pt x="264946" y="1371359"/>
                  </a:lnTo>
                  <a:lnTo>
                    <a:pt x="298809" y="1399840"/>
                  </a:lnTo>
                  <a:lnTo>
                    <a:pt x="334346" y="1427086"/>
                  </a:lnTo>
                  <a:lnTo>
                    <a:pt x="371496" y="1453047"/>
                  </a:lnTo>
                  <a:lnTo>
                    <a:pt x="410196" y="1477678"/>
                  </a:lnTo>
                  <a:lnTo>
                    <a:pt x="450385" y="1500930"/>
                  </a:lnTo>
                  <a:lnTo>
                    <a:pt x="492000" y="1522755"/>
                  </a:lnTo>
                  <a:lnTo>
                    <a:pt x="534980" y="1543108"/>
                  </a:lnTo>
                  <a:lnTo>
                    <a:pt x="579263" y="1561939"/>
                  </a:lnTo>
                  <a:lnTo>
                    <a:pt x="624787" y="1579202"/>
                  </a:lnTo>
                  <a:lnTo>
                    <a:pt x="671490" y="1594850"/>
                  </a:lnTo>
                  <a:lnTo>
                    <a:pt x="719310" y="1608834"/>
                  </a:lnTo>
                  <a:lnTo>
                    <a:pt x="768186" y="1621107"/>
                  </a:lnTo>
                  <a:lnTo>
                    <a:pt x="818055" y="1631623"/>
                  </a:lnTo>
                  <a:lnTo>
                    <a:pt x="868855" y="1640333"/>
                  </a:lnTo>
                  <a:lnTo>
                    <a:pt x="920525" y="1647190"/>
                  </a:lnTo>
                  <a:lnTo>
                    <a:pt x="973003" y="1652146"/>
                  </a:lnTo>
                  <a:lnTo>
                    <a:pt x="1026227" y="1655155"/>
                  </a:lnTo>
                  <a:lnTo>
                    <a:pt x="1080135" y="1656168"/>
                  </a:lnTo>
                  <a:lnTo>
                    <a:pt x="1134042" y="1655155"/>
                  </a:lnTo>
                  <a:lnTo>
                    <a:pt x="1187266" y="1652146"/>
                  </a:lnTo>
                  <a:lnTo>
                    <a:pt x="1239744" y="1647190"/>
                  </a:lnTo>
                  <a:lnTo>
                    <a:pt x="1291414" y="1640333"/>
                  </a:lnTo>
                  <a:lnTo>
                    <a:pt x="1342214" y="1631623"/>
                  </a:lnTo>
                  <a:lnTo>
                    <a:pt x="1392083" y="1621107"/>
                  </a:lnTo>
                  <a:lnTo>
                    <a:pt x="1440959" y="1608834"/>
                  </a:lnTo>
                  <a:lnTo>
                    <a:pt x="1488779" y="1594850"/>
                  </a:lnTo>
                  <a:lnTo>
                    <a:pt x="1535482" y="1579202"/>
                  </a:lnTo>
                  <a:lnTo>
                    <a:pt x="1581006" y="1561939"/>
                  </a:lnTo>
                  <a:lnTo>
                    <a:pt x="1625289" y="1543108"/>
                  </a:lnTo>
                  <a:lnTo>
                    <a:pt x="1668269" y="1522755"/>
                  </a:lnTo>
                  <a:lnTo>
                    <a:pt x="1709884" y="1500930"/>
                  </a:lnTo>
                  <a:lnTo>
                    <a:pt x="1750073" y="1477678"/>
                  </a:lnTo>
                  <a:lnTo>
                    <a:pt x="1788773" y="1453047"/>
                  </a:lnTo>
                  <a:lnTo>
                    <a:pt x="1825923" y="1427086"/>
                  </a:lnTo>
                  <a:lnTo>
                    <a:pt x="1861460" y="1399840"/>
                  </a:lnTo>
                  <a:lnTo>
                    <a:pt x="1895323" y="1371359"/>
                  </a:lnTo>
                  <a:lnTo>
                    <a:pt x="1927450" y="1341688"/>
                  </a:lnTo>
                  <a:lnTo>
                    <a:pt x="1957778" y="1310877"/>
                  </a:lnTo>
                  <a:lnTo>
                    <a:pt x="1986247" y="1278971"/>
                  </a:lnTo>
                  <a:lnTo>
                    <a:pt x="2012794" y="1246019"/>
                  </a:lnTo>
                  <a:lnTo>
                    <a:pt x="2037358" y="1212067"/>
                  </a:lnTo>
                  <a:lnTo>
                    <a:pt x="2059875" y="1177164"/>
                  </a:lnTo>
                  <a:lnTo>
                    <a:pt x="2080285" y="1141357"/>
                  </a:lnTo>
                  <a:lnTo>
                    <a:pt x="2098526" y="1104693"/>
                  </a:lnTo>
                  <a:lnTo>
                    <a:pt x="2114536" y="1067219"/>
                  </a:lnTo>
                  <a:lnTo>
                    <a:pt x="2128252" y="1028984"/>
                  </a:lnTo>
                  <a:lnTo>
                    <a:pt x="2139613" y="990034"/>
                  </a:lnTo>
                  <a:lnTo>
                    <a:pt x="2148558" y="950418"/>
                  </a:lnTo>
                  <a:lnTo>
                    <a:pt x="2155023" y="910181"/>
                  </a:lnTo>
                  <a:lnTo>
                    <a:pt x="2158948" y="869373"/>
                  </a:lnTo>
                  <a:lnTo>
                    <a:pt x="2160270" y="828039"/>
                  </a:lnTo>
                  <a:lnTo>
                    <a:pt x="2158948" y="786711"/>
                  </a:lnTo>
                  <a:lnTo>
                    <a:pt x="2155023" y="745907"/>
                  </a:lnTo>
                  <a:lnTo>
                    <a:pt x="2148558" y="705675"/>
                  </a:lnTo>
                  <a:lnTo>
                    <a:pt x="2139613" y="666062"/>
                  </a:lnTo>
                  <a:lnTo>
                    <a:pt x="2128252" y="627117"/>
                  </a:lnTo>
                  <a:lnTo>
                    <a:pt x="2114536" y="588886"/>
                  </a:lnTo>
                  <a:lnTo>
                    <a:pt x="2098526" y="551417"/>
                  </a:lnTo>
                  <a:lnTo>
                    <a:pt x="2080285" y="514756"/>
                  </a:lnTo>
                  <a:lnTo>
                    <a:pt x="2059875" y="478953"/>
                  </a:lnTo>
                  <a:lnTo>
                    <a:pt x="2037358" y="444054"/>
                  </a:lnTo>
                  <a:lnTo>
                    <a:pt x="2012794" y="410106"/>
                  </a:lnTo>
                  <a:lnTo>
                    <a:pt x="1986247" y="377157"/>
                  </a:lnTo>
                  <a:lnTo>
                    <a:pt x="1957778" y="345255"/>
                  </a:lnTo>
                  <a:lnTo>
                    <a:pt x="1927450" y="314446"/>
                  </a:lnTo>
                  <a:lnTo>
                    <a:pt x="1895323" y="284779"/>
                  </a:lnTo>
                  <a:lnTo>
                    <a:pt x="1861460" y="256301"/>
                  </a:lnTo>
                  <a:lnTo>
                    <a:pt x="1825923" y="229058"/>
                  </a:lnTo>
                  <a:lnTo>
                    <a:pt x="1788773" y="203099"/>
                  </a:lnTo>
                  <a:lnTo>
                    <a:pt x="1750073" y="178471"/>
                  </a:lnTo>
                  <a:lnTo>
                    <a:pt x="1709884" y="155222"/>
                  </a:lnTo>
                  <a:lnTo>
                    <a:pt x="1668269" y="133399"/>
                  </a:lnTo>
                  <a:lnTo>
                    <a:pt x="1625289" y="113048"/>
                  </a:lnTo>
                  <a:lnTo>
                    <a:pt x="1581006" y="94219"/>
                  </a:lnTo>
                  <a:lnTo>
                    <a:pt x="1535482" y="76957"/>
                  </a:lnTo>
                  <a:lnTo>
                    <a:pt x="1488779" y="61312"/>
                  </a:lnTo>
                  <a:lnTo>
                    <a:pt x="1440959" y="47329"/>
                  </a:lnTo>
                  <a:lnTo>
                    <a:pt x="1392083" y="35057"/>
                  </a:lnTo>
                  <a:lnTo>
                    <a:pt x="1342214" y="24543"/>
                  </a:lnTo>
                  <a:lnTo>
                    <a:pt x="1291414" y="15834"/>
                  </a:lnTo>
                  <a:lnTo>
                    <a:pt x="1239744" y="8977"/>
                  </a:lnTo>
                  <a:lnTo>
                    <a:pt x="1187266" y="4021"/>
                  </a:lnTo>
                  <a:lnTo>
                    <a:pt x="1134042" y="1013"/>
                  </a:lnTo>
                  <a:lnTo>
                    <a:pt x="10801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13"/>
            <p:cNvSpPr/>
            <p:nvPr/>
          </p:nvSpPr>
          <p:spPr>
            <a:xfrm>
              <a:off x="2843783" y="4365116"/>
              <a:ext cx="2160270" cy="1656714"/>
            </a:xfrm>
            <a:custGeom>
              <a:avLst/>
              <a:gdLst/>
              <a:ahLst/>
              <a:cxnLst/>
              <a:rect l="l" t="t" r="r" b="b"/>
              <a:pathLst>
                <a:path w="2160270" h="1656714">
                  <a:moveTo>
                    <a:pt x="0" y="828039"/>
                  </a:moveTo>
                  <a:lnTo>
                    <a:pt x="1321" y="786711"/>
                  </a:lnTo>
                  <a:lnTo>
                    <a:pt x="5246" y="745907"/>
                  </a:lnTo>
                  <a:lnTo>
                    <a:pt x="11711" y="705675"/>
                  </a:lnTo>
                  <a:lnTo>
                    <a:pt x="20656" y="666062"/>
                  </a:lnTo>
                  <a:lnTo>
                    <a:pt x="32017" y="627117"/>
                  </a:lnTo>
                  <a:lnTo>
                    <a:pt x="45733" y="588886"/>
                  </a:lnTo>
                  <a:lnTo>
                    <a:pt x="61743" y="551417"/>
                  </a:lnTo>
                  <a:lnTo>
                    <a:pt x="79984" y="514756"/>
                  </a:lnTo>
                  <a:lnTo>
                    <a:pt x="100394" y="478953"/>
                  </a:lnTo>
                  <a:lnTo>
                    <a:pt x="122911" y="444054"/>
                  </a:lnTo>
                  <a:lnTo>
                    <a:pt x="147475" y="410106"/>
                  </a:lnTo>
                  <a:lnTo>
                    <a:pt x="174022" y="377157"/>
                  </a:lnTo>
                  <a:lnTo>
                    <a:pt x="202491" y="345255"/>
                  </a:lnTo>
                  <a:lnTo>
                    <a:pt x="232819" y="314446"/>
                  </a:lnTo>
                  <a:lnTo>
                    <a:pt x="264946" y="284779"/>
                  </a:lnTo>
                  <a:lnTo>
                    <a:pt x="298809" y="256301"/>
                  </a:lnTo>
                  <a:lnTo>
                    <a:pt x="334346" y="229058"/>
                  </a:lnTo>
                  <a:lnTo>
                    <a:pt x="371496" y="203099"/>
                  </a:lnTo>
                  <a:lnTo>
                    <a:pt x="410196" y="178471"/>
                  </a:lnTo>
                  <a:lnTo>
                    <a:pt x="450385" y="155222"/>
                  </a:lnTo>
                  <a:lnTo>
                    <a:pt x="492000" y="133399"/>
                  </a:lnTo>
                  <a:lnTo>
                    <a:pt x="534980" y="113048"/>
                  </a:lnTo>
                  <a:lnTo>
                    <a:pt x="579263" y="94219"/>
                  </a:lnTo>
                  <a:lnTo>
                    <a:pt x="624787" y="76957"/>
                  </a:lnTo>
                  <a:lnTo>
                    <a:pt x="671490" y="61312"/>
                  </a:lnTo>
                  <a:lnTo>
                    <a:pt x="719310" y="47329"/>
                  </a:lnTo>
                  <a:lnTo>
                    <a:pt x="768186" y="35057"/>
                  </a:lnTo>
                  <a:lnTo>
                    <a:pt x="818055" y="24543"/>
                  </a:lnTo>
                  <a:lnTo>
                    <a:pt x="868855" y="15834"/>
                  </a:lnTo>
                  <a:lnTo>
                    <a:pt x="920525" y="8977"/>
                  </a:lnTo>
                  <a:lnTo>
                    <a:pt x="973003" y="4021"/>
                  </a:lnTo>
                  <a:lnTo>
                    <a:pt x="1026227" y="1013"/>
                  </a:lnTo>
                  <a:lnTo>
                    <a:pt x="1080135" y="0"/>
                  </a:lnTo>
                  <a:lnTo>
                    <a:pt x="1134042" y="1013"/>
                  </a:lnTo>
                  <a:lnTo>
                    <a:pt x="1187266" y="4021"/>
                  </a:lnTo>
                  <a:lnTo>
                    <a:pt x="1239744" y="8977"/>
                  </a:lnTo>
                  <a:lnTo>
                    <a:pt x="1291414" y="15834"/>
                  </a:lnTo>
                  <a:lnTo>
                    <a:pt x="1342214" y="24543"/>
                  </a:lnTo>
                  <a:lnTo>
                    <a:pt x="1392083" y="35057"/>
                  </a:lnTo>
                  <a:lnTo>
                    <a:pt x="1440959" y="47329"/>
                  </a:lnTo>
                  <a:lnTo>
                    <a:pt x="1488779" y="61312"/>
                  </a:lnTo>
                  <a:lnTo>
                    <a:pt x="1535482" y="76957"/>
                  </a:lnTo>
                  <a:lnTo>
                    <a:pt x="1581006" y="94219"/>
                  </a:lnTo>
                  <a:lnTo>
                    <a:pt x="1625289" y="113048"/>
                  </a:lnTo>
                  <a:lnTo>
                    <a:pt x="1668269" y="133399"/>
                  </a:lnTo>
                  <a:lnTo>
                    <a:pt x="1709884" y="155222"/>
                  </a:lnTo>
                  <a:lnTo>
                    <a:pt x="1750073" y="178471"/>
                  </a:lnTo>
                  <a:lnTo>
                    <a:pt x="1788773" y="203099"/>
                  </a:lnTo>
                  <a:lnTo>
                    <a:pt x="1825923" y="229058"/>
                  </a:lnTo>
                  <a:lnTo>
                    <a:pt x="1861460" y="256301"/>
                  </a:lnTo>
                  <a:lnTo>
                    <a:pt x="1895323" y="284779"/>
                  </a:lnTo>
                  <a:lnTo>
                    <a:pt x="1927450" y="314446"/>
                  </a:lnTo>
                  <a:lnTo>
                    <a:pt x="1957778" y="345255"/>
                  </a:lnTo>
                  <a:lnTo>
                    <a:pt x="1986247" y="377157"/>
                  </a:lnTo>
                  <a:lnTo>
                    <a:pt x="2012794" y="410106"/>
                  </a:lnTo>
                  <a:lnTo>
                    <a:pt x="2037358" y="444054"/>
                  </a:lnTo>
                  <a:lnTo>
                    <a:pt x="2059875" y="478953"/>
                  </a:lnTo>
                  <a:lnTo>
                    <a:pt x="2080285" y="514756"/>
                  </a:lnTo>
                  <a:lnTo>
                    <a:pt x="2098526" y="551417"/>
                  </a:lnTo>
                  <a:lnTo>
                    <a:pt x="2114536" y="588886"/>
                  </a:lnTo>
                  <a:lnTo>
                    <a:pt x="2128252" y="627117"/>
                  </a:lnTo>
                  <a:lnTo>
                    <a:pt x="2139613" y="666062"/>
                  </a:lnTo>
                  <a:lnTo>
                    <a:pt x="2148558" y="705675"/>
                  </a:lnTo>
                  <a:lnTo>
                    <a:pt x="2155023" y="745907"/>
                  </a:lnTo>
                  <a:lnTo>
                    <a:pt x="2158948" y="786711"/>
                  </a:lnTo>
                  <a:lnTo>
                    <a:pt x="2160270" y="828039"/>
                  </a:lnTo>
                  <a:lnTo>
                    <a:pt x="2158948" y="869373"/>
                  </a:lnTo>
                  <a:lnTo>
                    <a:pt x="2155023" y="910181"/>
                  </a:lnTo>
                  <a:lnTo>
                    <a:pt x="2148558" y="950418"/>
                  </a:lnTo>
                  <a:lnTo>
                    <a:pt x="2139613" y="990034"/>
                  </a:lnTo>
                  <a:lnTo>
                    <a:pt x="2128252" y="1028984"/>
                  </a:lnTo>
                  <a:lnTo>
                    <a:pt x="2114536" y="1067219"/>
                  </a:lnTo>
                  <a:lnTo>
                    <a:pt x="2098526" y="1104693"/>
                  </a:lnTo>
                  <a:lnTo>
                    <a:pt x="2080285" y="1141357"/>
                  </a:lnTo>
                  <a:lnTo>
                    <a:pt x="2059875" y="1177164"/>
                  </a:lnTo>
                  <a:lnTo>
                    <a:pt x="2037358" y="1212067"/>
                  </a:lnTo>
                  <a:lnTo>
                    <a:pt x="2012794" y="1246019"/>
                  </a:lnTo>
                  <a:lnTo>
                    <a:pt x="1986247" y="1278971"/>
                  </a:lnTo>
                  <a:lnTo>
                    <a:pt x="1957778" y="1310877"/>
                  </a:lnTo>
                  <a:lnTo>
                    <a:pt x="1927450" y="1341688"/>
                  </a:lnTo>
                  <a:lnTo>
                    <a:pt x="1895323" y="1371359"/>
                  </a:lnTo>
                  <a:lnTo>
                    <a:pt x="1861460" y="1399840"/>
                  </a:lnTo>
                  <a:lnTo>
                    <a:pt x="1825923" y="1427086"/>
                  </a:lnTo>
                  <a:lnTo>
                    <a:pt x="1788773" y="1453047"/>
                  </a:lnTo>
                  <a:lnTo>
                    <a:pt x="1750073" y="1477678"/>
                  </a:lnTo>
                  <a:lnTo>
                    <a:pt x="1709884" y="1500930"/>
                  </a:lnTo>
                  <a:lnTo>
                    <a:pt x="1668269" y="1522755"/>
                  </a:lnTo>
                  <a:lnTo>
                    <a:pt x="1625289" y="1543108"/>
                  </a:lnTo>
                  <a:lnTo>
                    <a:pt x="1581006" y="1561939"/>
                  </a:lnTo>
                  <a:lnTo>
                    <a:pt x="1535482" y="1579202"/>
                  </a:lnTo>
                  <a:lnTo>
                    <a:pt x="1488779" y="1594850"/>
                  </a:lnTo>
                  <a:lnTo>
                    <a:pt x="1440959" y="1608834"/>
                  </a:lnTo>
                  <a:lnTo>
                    <a:pt x="1392083" y="1621107"/>
                  </a:lnTo>
                  <a:lnTo>
                    <a:pt x="1342214" y="1631623"/>
                  </a:lnTo>
                  <a:lnTo>
                    <a:pt x="1291414" y="1640333"/>
                  </a:lnTo>
                  <a:lnTo>
                    <a:pt x="1239744" y="1647190"/>
                  </a:lnTo>
                  <a:lnTo>
                    <a:pt x="1187266" y="1652146"/>
                  </a:lnTo>
                  <a:lnTo>
                    <a:pt x="1134042" y="1655155"/>
                  </a:lnTo>
                  <a:lnTo>
                    <a:pt x="1080135" y="1656168"/>
                  </a:lnTo>
                  <a:lnTo>
                    <a:pt x="1026227" y="1655155"/>
                  </a:lnTo>
                  <a:lnTo>
                    <a:pt x="973003" y="1652146"/>
                  </a:lnTo>
                  <a:lnTo>
                    <a:pt x="920525" y="1647190"/>
                  </a:lnTo>
                  <a:lnTo>
                    <a:pt x="868855" y="1640333"/>
                  </a:lnTo>
                  <a:lnTo>
                    <a:pt x="818055" y="1631623"/>
                  </a:lnTo>
                  <a:lnTo>
                    <a:pt x="768186" y="1621107"/>
                  </a:lnTo>
                  <a:lnTo>
                    <a:pt x="719310" y="1608834"/>
                  </a:lnTo>
                  <a:lnTo>
                    <a:pt x="671490" y="1594850"/>
                  </a:lnTo>
                  <a:lnTo>
                    <a:pt x="624787" y="1579202"/>
                  </a:lnTo>
                  <a:lnTo>
                    <a:pt x="579263" y="1561939"/>
                  </a:lnTo>
                  <a:lnTo>
                    <a:pt x="534980" y="1543108"/>
                  </a:lnTo>
                  <a:lnTo>
                    <a:pt x="492000" y="1522755"/>
                  </a:lnTo>
                  <a:lnTo>
                    <a:pt x="450385" y="1500930"/>
                  </a:lnTo>
                  <a:lnTo>
                    <a:pt x="410196" y="1477678"/>
                  </a:lnTo>
                  <a:lnTo>
                    <a:pt x="371496" y="1453047"/>
                  </a:lnTo>
                  <a:lnTo>
                    <a:pt x="334346" y="1427086"/>
                  </a:lnTo>
                  <a:lnTo>
                    <a:pt x="298809" y="1399840"/>
                  </a:lnTo>
                  <a:lnTo>
                    <a:pt x="264946" y="1371359"/>
                  </a:lnTo>
                  <a:lnTo>
                    <a:pt x="232819" y="1341688"/>
                  </a:lnTo>
                  <a:lnTo>
                    <a:pt x="202491" y="1310877"/>
                  </a:lnTo>
                  <a:lnTo>
                    <a:pt x="174022" y="1278971"/>
                  </a:lnTo>
                  <a:lnTo>
                    <a:pt x="147475" y="1246019"/>
                  </a:lnTo>
                  <a:lnTo>
                    <a:pt x="122911" y="1212067"/>
                  </a:lnTo>
                  <a:lnTo>
                    <a:pt x="100394" y="1177164"/>
                  </a:lnTo>
                  <a:lnTo>
                    <a:pt x="79984" y="1141357"/>
                  </a:lnTo>
                  <a:lnTo>
                    <a:pt x="61743" y="1104693"/>
                  </a:lnTo>
                  <a:lnTo>
                    <a:pt x="45733" y="1067219"/>
                  </a:lnTo>
                  <a:lnTo>
                    <a:pt x="32017" y="1028984"/>
                  </a:lnTo>
                  <a:lnTo>
                    <a:pt x="20656" y="990034"/>
                  </a:lnTo>
                  <a:lnTo>
                    <a:pt x="11711" y="950418"/>
                  </a:lnTo>
                  <a:lnTo>
                    <a:pt x="5246" y="910181"/>
                  </a:lnTo>
                  <a:lnTo>
                    <a:pt x="1321" y="869373"/>
                  </a:lnTo>
                  <a:lnTo>
                    <a:pt x="0" y="828039"/>
                  </a:lnTo>
                  <a:close/>
                </a:path>
              </a:pathLst>
            </a:custGeom>
            <a:ln w="253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14"/>
            <p:cNvSpPr txBox="1"/>
            <p:nvPr/>
          </p:nvSpPr>
          <p:spPr>
            <a:xfrm>
              <a:off x="2883120" y="4896328"/>
              <a:ext cx="2000264" cy="55399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sz="1800" b="1" spc="-5" dirty="0">
                  <a:solidFill>
                    <a:srgbClr val="006F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Εθνική</a:t>
              </a:r>
              <a:endParaRPr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endParaRPr>
            </a:p>
            <a:p>
              <a:pPr algn="ctr">
                <a:lnSpc>
                  <a:spcPct val="100000"/>
                </a:lnSpc>
              </a:pPr>
              <a:r>
                <a:rPr sz="1800" b="1" smtClean="0">
                  <a:solidFill>
                    <a:srgbClr val="006F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Μο</a:t>
              </a:r>
              <a:r>
                <a:rPr sz="1800" b="1" spc="-10" smtClean="0">
                  <a:solidFill>
                    <a:srgbClr val="006F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ν</a:t>
              </a:r>
              <a:r>
                <a:rPr sz="1800" b="1" spc="-35" smtClean="0">
                  <a:solidFill>
                    <a:srgbClr val="006F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ά</a:t>
              </a:r>
              <a:r>
                <a:rPr sz="1800" b="1" smtClean="0">
                  <a:solidFill>
                    <a:srgbClr val="006F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δ</a:t>
              </a:r>
              <a:r>
                <a:rPr sz="1800" b="1" spc="-5" smtClean="0">
                  <a:solidFill>
                    <a:srgbClr val="006F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α/ΙΚΥ</a:t>
              </a:r>
              <a:endParaRPr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endParaRPr>
            </a:p>
          </p:txBody>
        </p:sp>
        <p:sp>
          <p:nvSpPr>
            <p:cNvPr id="30" name="object 15"/>
            <p:cNvSpPr/>
            <p:nvPr/>
          </p:nvSpPr>
          <p:spPr>
            <a:xfrm>
              <a:off x="5724144" y="4365116"/>
              <a:ext cx="2016760" cy="1656714"/>
            </a:xfrm>
            <a:custGeom>
              <a:avLst/>
              <a:gdLst/>
              <a:ahLst/>
              <a:cxnLst/>
              <a:rect l="l" t="t" r="r" b="b"/>
              <a:pathLst>
                <a:path w="2016759" h="1656714">
                  <a:moveTo>
                    <a:pt x="1008126" y="0"/>
                  </a:moveTo>
                  <a:lnTo>
                    <a:pt x="954585" y="1147"/>
                  </a:lnTo>
                  <a:lnTo>
                    <a:pt x="901773" y="4552"/>
                  </a:lnTo>
                  <a:lnTo>
                    <a:pt x="849758" y="10157"/>
                  </a:lnTo>
                  <a:lnTo>
                    <a:pt x="798611" y="17906"/>
                  </a:lnTo>
                  <a:lnTo>
                    <a:pt x="748400" y="27739"/>
                  </a:lnTo>
                  <a:lnTo>
                    <a:pt x="699195" y="39601"/>
                  </a:lnTo>
                  <a:lnTo>
                    <a:pt x="651067" y="53435"/>
                  </a:lnTo>
                  <a:lnTo>
                    <a:pt x="604085" y="69182"/>
                  </a:lnTo>
                  <a:lnTo>
                    <a:pt x="558318" y="86787"/>
                  </a:lnTo>
                  <a:lnTo>
                    <a:pt x="513837" y="106190"/>
                  </a:lnTo>
                  <a:lnTo>
                    <a:pt x="470710" y="127337"/>
                  </a:lnTo>
                  <a:lnTo>
                    <a:pt x="429008" y="150168"/>
                  </a:lnTo>
                  <a:lnTo>
                    <a:pt x="388800" y="174627"/>
                  </a:lnTo>
                  <a:lnTo>
                    <a:pt x="350156" y="200657"/>
                  </a:lnTo>
                  <a:lnTo>
                    <a:pt x="313145" y="228200"/>
                  </a:lnTo>
                  <a:lnTo>
                    <a:pt x="277838" y="257200"/>
                  </a:lnTo>
                  <a:lnTo>
                    <a:pt x="244304" y="287599"/>
                  </a:lnTo>
                  <a:lnTo>
                    <a:pt x="212612" y="319340"/>
                  </a:lnTo>
                  <a:lnTo>
                    <a:pt x="182833" y="352365"/>
                  </a:lnTo>
                  <a:lnTo>
                    <a:pt x="155035" y="386617"/>
                  </a:lnTo>
                  <a:lnTo>
                    <a:pt x="129290" y="422040"/>
                  </a:lnTo>
                  <a:lnTo>
                    <a:pt x="105665" y="458576"/>
                  </a:lnTo>
                  <a:lnTo>
                    <a:pt x="84232" y="496167"/>
                  </a:lnTo>
                  <a:lnTo>
                    <a:pt x="65059" y="534757"/>
                  </a:lnTo>
                  <a:lnTo>
                    <a:pt x="48216" y="574289"/>
                  </a:lnTo>
                  <a:lnTo>
                    <a:pt x="33774" y="614704"/>
                  </a:lnTo>
                  <a:lnTo>
                    <a:pt x="21801" y="655946"/>
                  </a:lnTo>
                  <a:lnTo>
                    <a:pt x="12367" y="697958"/>
                  </a:lnTo>
                  <a:lnTo>
                    <a:pt x="5543" y="740682"/>
                  </a:lnTo>
                  <a:lnTo>
                    <a:pt x="1397" y="784062"/>
                  </a:lnTo>
                  <a:lnTo>
                    <a:pt x="0" y="828039"/>
                  </a:lnTo>
                  <a:lnTo>
                    <a:pt x="1397" y="872022"/>
                  </a:lnTo>
                  <a:lnTo>
                    <a:pt x="5543" y="915406"/>
                  </a:lnTo>
                  <a:lnTo>
                    <a:pt x="12367" y="958135"/>
                  </a:lnTo>
                  <a:lnTo>
                    <a:pt x="21801" y="1000152"/>
                  </a:lnTo>
                  <a:lnTo>
                    <a:pt x="33774" y="1041399"/>
                  </a:lnTo>
                  <a:lnTo>
                    <a:pt x="48216" y="1081818"/>
                  </a:lnTo>
                  <a:lnTo>
                    <a:pt x="65059" y="1121354"/>
                  </a:lnTo>
                  <a:lnTo>
                    <a:pt x="84232" y="1159948"/>
                  </a:lnTo>
                  <a:lnTo>
                    <a:pt x="105665" y="1197544"/>
                  </a:lnTo>
                  <a:lnTo>
                    <a:pt x="129290" y="1234083"/>
                  </a:lnTo>
                  <a:lnTo>
                    <a:pt x="155035" y="1269510"/>
                  </a:lnTo>
                  <a:lnTo>
                    <a:pt x="182833" y="1303766"/>
                  </a:lnTo>
                  <a:lnTo>
                    <a:pt x="212612" y="1336795"/>
                  </a:lnTo>
                  <a:lnTo>
                    <a:pt x="244304" y="1368539"/>
                  </a:lnTo>
                  <a:lnTo>
                    <a:pt x="277838" y="1398941"/>
                  </a:lnTo>
                  <a:lnTo>
                    <a:pt x="313145" y="1427944"/>
                  </a:lnTo>
                  <a:lnTo>
                    <a:pt x="350156" y="1455490"/>
                  </a:lnTo>
                  <a:lnTo>
                    <a:pt x="388800" y="1481523"/>
                  </a:lnTo>
                  <a:lnTo>
                    <a:pt x="429008" y="1505984"/>
                  </a:lnTo>
                  <a:lnTo>
                    <a:pt x="470710" y="1528818"/>
                  </a:lnTo>
                  <a:lnTo>
                    <a:pt x="513837" y="1549966"/>
                  </a:lnTo>
                  <a:lnTo>
                    <a:pt x="558318" y="1569372"/>
                  </a:lnTo>
                  <a:lnTo>
                    <a:pt x="604085" y="1586978"/>
                  </a:lnTo>
                  <a:lnTo>
                    <a:pt x="651067" y="1602727"/>
                  </a:lnTo>
                  <a:lnTo>
                    <a:pt x="699195" y="1616562"/>
                  </a:lnTo>
                  <a:lnTo>
                    <a:pt x="748400" y="1628426"/>
                  </a:lnTo>
                  <a:lnTo>
                    <a:pt x="798611" y="1638261"/>
                  </a:lnTo>
                  <a:lnTo>
                    <a:pt x="849758" y="1646009"/>
                  </a:lnTo>
                  <a:lnTo>
                    <a:pt x="901773" y="1651615"/>
                  </a:lnTo>
                  <a:lnTo>
                    <a:pt x="954585" y="1655021"/>
                  </a:lnTo>
                  <a:lnTo>
                    <a:pt x="1008126" y="1656168"/>
                  </a:lnTo>
                  <a:lnTo>
                    <a:pt x="1061666" y="1655021"/>
                  </a:lnTo>
                  <a:lnTo>
                    <a:pt x="1114478" y="1651615"/>
                  </a:lnTo>
                  <a:lnTo>
                    <a:pt x="1166493" y="1646009"/>
                  </a:lnTo>
                  <a:lnTo>
                    <a:pt x="1217640" y="1638261"/>
                  </a:lnTo>
                  <a:lnTo>
                    <a:pt x="1267851" y="1628426"/>
                  </a:lnTo>
                  <a:lnTo>
                    <a:pt x="1317056" y="1616562"/>
                  </a:lnTo>
                  <a:lnTo>
                    <a:pt x="1365184" y="1602727"/>
                  </a:lnTo>
                  <a:lnTo>
                    <a:pt x="1412166" y="1586978"/>
                  </a:lnTo>
                  <a:lnTo>
                    <a:pt x="1457933" y="1569372"/>
                  </a:lnTo>
                  <a:lnTo>
                    <a:pt x="1502414" y="1549966"/>
                  </a:lnTo>
                  <a:lnTo>
                    <a:pt x="1545541" y="1528818"/>
                  </a:lnTo>
                  <a:lnTo>
                    <a:pt x="1587243" y="1505984"/>
                  </a:lnTo>
                  <a:lnTo>
                    <a:pt x="1627451" y="1481523"/>
                  </a:lnTo>
                  <a:lnTo>
                    <a:pt x="1666095" y="1455490"/>
                  </a:lnTo>
                  <a:lnTo>
                    <a:pt x="1703106" y="1427944"/>
                  </a:lnTo>
                  <a:lnTo>
                    <a:pt x="1738413" y="1398941"/>
                  </a:lnTo>
                  <a:lnTo>
                    <a:pt x="1771947" y="1368539"/>
                  </a:lnTo>
                  <a:lnTo>
                    <a:pt x="1803639" y="1336795"/>
                  </a:lnTo>
                  <a:lnTo>
                    <a:pt x="1833418" y="1303766"/>
                  </a:lnTo>
                  <a:lnTo>
                    <a:pt x="1861216" y="1269510"/>
                  </a:lnTo>
                  <a:lnTo>
                    <a:pt x="1886961" y="1234083"/>
                  </a:lnTo>
                  <a:lnTo>
                    <a:pt x="1910586" y="1197544"/>
                  </a:lnTo>
                  <a:lnTo>
                    <a:pt x="1932019" y="1159948"/>
                  </a:lnTo>
                  <a:lnTo>
                    <a:pt x="1951192" y="1121354"/>
                  </a:lnTo>
                  <a:lnTo>
                    <a:pt x="1968035" y="1081818"/>
                  </a:lnTo>
                  <a:lnTo>
                    <a:pt x="1982477" y="1041399"/>
                  </a:lnTo>
                  <a:lnTo>
                    <a:pt x="1994450" y="1000152"/>
                  </a:lnTo>
                  <a:lnTo>
                    <a:pt x="2003884" y="958135"/>
                  </a:lnTo>
                  <a:lnTo>
                    <a:pt x="2010708" y="915406"/>
                  </a:lnTo>
                  <a:lnTo>
                    <a:pt x="2014854" y="872022"/>
                  </a:lnTo>
                  <a:lnTo>
                    <a:pt x="2016252" y="828039"/>
                  </a:lnTo>
                  <a:lnTo>
                    <a:pt x="2014854" y="784062"/>
                  </a:lnTo>
                  <a:lnTo>
                    <a:pt x="2010708" y="740682"/>
                  </a:lnTo>
                  <a:lnTo>
                    <a:pt x="2003884" y="697958"/>
                  </a:lnTo>
                  <a:lnTo>
                    <a:pt x="1994450" y="655946"/>
                  </a:lnTo>
                  <a:lnTo>
                    <a:pt x="1982477" y="614704"/>
                  </a:lnTo>
                  <a:lnTo>
                    <a:pt x="1968035" y="574289"/>
                  </a:lnTo>
                  <a:lnTo>
                    <a:pt x="1951192" y="534757"/>
                  </a:lnTo>
                  <a:lnTo>
                    <a:pt x="1932019" y="496167"/>
                  </a:lnTo>
                  <a:lnTo>
                    <a:pt x="1910586" y="458576"/>
                  </a:lnTo>
                  <a:lnTo>
                    <a:pt x="1886961" y="422040"/>
                  </a:lnTo>
                  <a:lnTo>
                    <a:pt x="1861216" y="386617"/>
                  </a:lnTo>
                  <a:lnTo>
                    <a:pt x="1833418" y="352365"/>
                  </a:lnTo>
                  <a:lnTo>
                    <a:pt x="1803639" y="319340"/>
                  </a:lnTo>
                  <a:lnTo>
                    <a:pt x="1771947" y="287599"/>
                  </a:lnTo>
                  <a:lnTo>
                    <a:pt x="1738413" y="257200"/>
                  </a:lnTo>
                  <a:lnTo>
                    <a:pt x="1703106" y="228200"/>
                  </a:lnTo>
                  <a:lnTo>
                    <a:pt x="1666095" y="200657"/>
                  </a:lnTo>
                  <a:lnTo>
                    <a:pt x="1627451" y="174627"/>
                  </a:lnTo>
                  <a:lnTo>
                    <a:pt x="1587243" y="150168"/>
                  </a:lnTo>
                  <a:lnTo>
                    <a:pt x="1545541" y="127337"/>
                  </a:lnTo>
                  <a:lnTo>
                    <a:pt x="1502414" y="106190"/>
                  </a:lnTo>
                  <a:lnTo>
                    <a:pt x="1457933" y="86787"/>
                  </a:lnTo>
                  <a:lnTo>
                    <a:pt x="1412166" y="69182"/>
                  </a:lnTo>
                  <a:lnTo>
                    <a:pt x="1365184" y="53435"/>
                  </a:lnTo>
                  <a:lnTo>
                    <a:pt x="1317056" y="39601"/>
                  </a:lnTo>
                  <a:lnTo>
                    <a:pt x="1267851" y="27739"/>
                  </a:lnTo>
                  <a:lnTo>
                    <a:pt x="1217640" y="17906"/>
                  </a:lnTo>
                  <a:lnTo>
                    <a:pt x="1166493" y="10157"/>
                  </a:lnTo>
                  <a:lnTo>
                    <a:pt x="1114478" y="4552"/>
                  </a:lnTo>
                  <a:lnTo>
                    <a:pt x="1061666" y="1147"/>
                  </a:lnTo>
                  <a:lnTo>
                    <a:pt x="100812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16"/>
            <p:cNvSpPr/>
            <p:nvPr/>
          </p:nvSpPr>
          <p:spPr>
            <a:xfrm>
              <a:off x="5724144" y="4365116"/>
              <a:ext cx="2016760" cy="1656714"/>
            </a:xfrm>
            <a:custGeom>
              <a:avLst/>
              <a:gdLst/>
              <a:ahLst/>
              <a:cxnLst/>
              <a:rect l="l" t="t" r="r" b="b"/>
              <a:pathLst>
                <a:path w="2016759" h="1656714">
                  <a:moveTo>
                    <a:pt x="0" y="828039"/>
                  </a:moveTo>
                  <a:lnTo>
                    <a:pt x="1397" y="784062"/>
                  </a:lnTo>
                  <a:lnTo>
                    <a:pt x="5543" y="740682"/>
                  </a:lnTo>
                  <a:lnTo>
                    <a:pt x="12367" y="697958"/>
                  </a:lnTo>
                  <a:lnTo>
                    <a:pt x="21801" y="655946"/>
                  </a:lnTo>
                  <a:lnTo>
                    <a:pt x="33774" y="614704"/>
                  </a:lnTo>
                  <a:lnTo>
                    <a:pt x="48216" y="574289"/>
                  </a:lnTo>
                  <a:lnTo>
                    <a:pt x="65059" y="534757"/>
                  </a:lnTo>
                  <a:lnTo>
                    <a:pt x="84232" y="496167"/>
                  </a:lnTo>
                  <a:lnTo>
                    <a:pt x="105665" y="458576"/>
                  </a:lnTo>
                  <a:lnTo>
                    <a:pt x="129290" y="422040"/>
                  </a:lnTo>
                  <a:lnTo>
                    <a:pt x="155035" y="386617"/>
                  </a:lnTo>
                  <a:lnTo>
                    <a:pt x="182833" y="352365"/>
                  </a:lnTo>
                  <a:lnTo>
                    <a:pt x="212612" y="319340"/>
                  </a:lnTo>
                  <a:lnTo>
                    <a:pt x="244304" y="287599"/>
                  </a:lnTo>
                  <a:lnTo>
                    <a:pt x="277838" y="257200"/>
                  </a:lnTo>
                  <a:lnTo>
                    <a:pt x="313145" y="228200"/>
                  </a:lnTo>
                  <a:lnTo>
                    <a:pt x="350156" y="200657"/>
                  </a:lnTo>
                  <a:lnTo>
                    <a:pt x="388800" y="174627"/>
                  </a:lnTo>
                  <a:lnTo>
                    <a:pt x="429008" y="150168"/>
                  </a:lnTo>
                  <a:lnTo>
                    <a:pt x="470710" y="127337"/>
                  </a:lnTo>
                  <a:lnTo>
                    <a:pt x="513837" y="106190"/>
                  </a:lnTo>
                  <a:lnTo>
                    <a:pt x="558318" y="86787"/>
                  </a:lnTo>
                  <a:lnTo>
                    <a:pt x="604085" y="69182"/>
                  </a:lnTo>
                  <a:lnTo>
                    <a:pt x="651067" y="53435"/>
                  </a:lnTo>
                  <a:lnTo>
                    <a:pt x="699195" y="39601"/>
                  </a:lnTo>
                  <a:lnTo>
                    <a:pt x="748400" y="27739"/>
                  </a:lnTo>
                  <a:lnTo>
                    <a:pt x="798611" y="17906"/>
                  </a:lnTo>
                  <a:lnTo>
                    <a:pt x="849758" y="10157"/>
                  </a:lnTo>
                  <a:lnTo>
                    <a:pt x="901773" y="4552"/>
                  </a:lnTo>
                  <a:lnTo>
                    <a:pt x="954585" y="1147"/>
                  </a:lnTo>
                  <a:lnTo>
                    <a:pt x="1008126" y="0"/>
                  </a:lnTo>
                  <a:lnTo>
                    <a:pt x="1061666" y="1147"/>
                  </a:lnTo>
                  <a:lnTo>
                    <a:pt x="1114478" y="4552"/>
                  </a:lnTo>
                  <a:lnTo>
                    <a:pt x="1166493" y="10157"/>
                  </a:lnTo>
                  <a:lnTo>
                    <a:pt x="1217640" y="17906"/>
                  </a:lnTo>
                  <a:lnTo>
                    <a:pt x="1267851" y="27739"/>
                  </a:lnTo>
                  <a:lnTo>
                    <a:pt x="1317056" y="39601"/>
                  </a:lnTo>
                  <a:lnTo>
                    <a:pt x="1365184" y="53435"/>
                  </a:lnTo>
                  <a:lnTo>
                    <a:pt x="1412166" y="69182"/>
                  </a:lnTo>
                  <a:lnTo>
                    <a:pt x="1457933" y="86787"/>
                  </a:lnTo>
                  <a:lnTo>
                    <a:pt x="1502414" y="106190"/>
                  </a:lnTo>
                  <a:lnTo>
                    <a:pt x="1545541" y="127337"/>
                  </a:lnTo>
                  <a:lnTo>
                    <a:pt x="1587243" y="150168"/>
                  </a:lnTo>
                  <a:lnTo>
                    <a:pt x="1627451" y="174627"/>
                  </a:lnTo>
                  <a:lnTo>
                    <a:pt x="1666095" y="200657"/>
                  </a:lnTo>
                  <a:lnTo>
                    <a:pt x="1703106" y="228200"/>
                  </a:lnTo>
                  <a:lnTo>
                    <a:pt x="1738413" y="257200"/>
                  </a:lnTo>
                  <a:lnTo>
                    <a:pt x="1771947" y="287599"/>
                  </a:lnTo>
                  <a:lnTo>
                    <a:pt x="1803639" y="319340"/>
                  </a:lnTo>
                  <a:lnTo>
                    <a:pt x="1833418" y="352365"/>
                  </a:lnTo>
                  <a:lnTo>
                    <a:pt x="1861216" y="386617"/>
                  </a:lnTo>
                  <a:lnTo>
                    <a:pt x="1886961" y="422040"/>
                  </a:lnTo>
                  <a:lnTo>
                    <a:pt x="1910586" y="458576"/>
                  </a:lnTo>
                  <a:lnTo>
                    <a:pt x="1932019" y="496167"/>
                  </a:lnTo>
                  <a:lnTo>
                    <a:pt x="1951192" y="534757"/>
                  </a:lnTo>
                  <a:lnTo>
                    <a:pt x="1968035" y="574289"/>
                  </a:lnTo>
                  <a:lnTo>
                    <a:pt x="1982477" y="614704"/>
                  </a:lnTo>
                  <a:lnTo>
                    <a:pt x="1994450" y="655946"/>
                  </a:lnTo>
                  <a:lnTo>
                    <a:pt x="2003884" y="697958"/>
                  </a:lnTo>
                  <a:lnTo>
                    <a:pt x="2010708" y="740682"/>
                  </a:lnTo>
                  <a:lnTo>
                    <a:pt x="2014854" y="784062"/>
                  </a:lnTo>
                  <a:lnTo>
                    <a:pt x="2016252" y="828039"/>
                  </a:lnTo>
                  <a:lnTo>
                    <a:pt x="2014854" y="872022"/>
                  </a:lnTo>
                  <a:lnTo>
                    <a:pt x="2010708" y="915406"/>
                  </a:lnTo>
                  <a:lnTo>
                    <a:pt x="2003884" y="958135"/>
                  </a:lnTo>
                  <a:lnTo>
                    <a:pt x="1994450" y="1000152"/>
                  </a:lnTo>
                  <a:lnTo>
                    <a:pt x="1982477" y="1041399"/>
                  </a:lnTo>
                  <a:lnTo>
                    <a:pt x="1968035" y="1081818"/>
                  </a:lnTo>
                  <a:lnTo>
                    <a:pt x="1951192" y="1121354"/>
                  </a:lnTo>
                  <a:lnTo>
                    <a:pt x="1932019" y="1159948"/>
                  </a:lnTo>
                  <a:lnTo>
                    <a:pt x="1910586" y="1197544"/>
                  </a:lnTo>
                  <a:lnTo>
                    <a:pt x="1886961" y="1234083"/>
                  </a:lnTo>
                  <a:lnTo>
                    <a:pt x="1861216" y="1269510"/>
                  </a:lnTo>
                  <a:lnTo>
                    <a:pt x="1833418" y="1303766"/>
                  </a:lnTo>
                  <a:lnTo>
                    <a:pt x="1803639" y="1336795"/>
                  </a:lnTo>
                  <a:lnTo>
                    <a:pt x="1771947" y="1368539"/>
                  </a:lnTo>
                  <a:lnTo>
                    <a:pt x="1738413" y="1398941"/>
                  </a:lnTo>
                  <a:lnTo>
                    <a:pt x="1703106" y="1427944"/>
                  </a:lnTo>
                  <a:lnTo>
                    <a:pt x="1666095" y="1455490"/>
                  </a:lnTo>
                  <a:lnTo>
                    <a:pt x="1627451" y="1481523"/>
                  </a:lnTo>
                  <a:lnTo>
                    <a:pt x="1587243" y="1505984"/>
                  </a:lnTo>
                  <a:lnTo>
                    <a:pt x="1545541" y="1528818"/>
                  </a:lnTo>
                  <a:lnTo>
                    <a:pt x="1502414" y="1549966"/>
                  </a:lnTo>
                  <a:lnTo>
                    <a:pt x="1457933" y="1569372"/>
                  </a:lnTo>
                  <a:lnTo>
                    <a:pt x="1412166" y="1586978"/>
                  </a:lnTo>
                  <a:lnTo>
                    <a:pt x="1365184" y="1602727"/>
                  </a:lnTo>
                  <a:lnTo>
                    <a:pt x="1317056" y="1616562"/>
                  </a:lnTo>
                  <a:lnTo>
                    <a:pt x="1267851" y="1628426"/>
                  </a:lnTo>
                  <a:lnTo>
                    <a:pt x="1217640" y="1638261"/>
                  </a:lnTo>
                  <a:lnTo>
                    <a:pt x="1166493" y="1646009"/>
                  </a:lnTo>
                  <a:lnTo>
                    <a:pt x="1114478" y="1651615"/>
                  </a:lnTo>
                  <a:lnTo>
                    <a:pt x="1061666" y="1655021"/>
                  </a:lnTo>
                  <a:lnTo>
                    <a:pt x="1008126" y="1656168"/>
                  </a:lnTo>
                  <a:lnTo>
                    <a:pt x="954585" y="1655021"/>
                  </a:lnTo>
                  <a:lnTo>
                    <a:pt x="901773" y="1651615"/>
                  </a:lnTo>
                  <a:lnTo>
                    <a:pt x="849758" y="1646009"/>
                  </a:lnTo>
                  <a:lnTo>
                    <a:pt x="798611" y="1638261"/>
                  </a:lnTo>
                  <a:lnTo>
                    <a:pt x="748400" y="1628426"/>
                  </a:lnTo>
                  <a:lnTo>
                    <a:pt x="699195" y="1616562"/>
                  </a:lnTo>
                  <a:lnTo>
                    <a:pt x="651067" y="1602727"/>
                  </a:lnTo>
                  <a:lnTo>
                    <a:pt x="604085" y="1586978"/>
                  </a:lnTo>
                  <a:lnTo>
                    <a:pt x="558318" y="1569372"/>
                  </a:lnTo>
                  <a:lnTo>
                    <a:pt x="513837" y="1549966"/>
                  </a:lnTo>
                  <a:lnTo>
                    <a:pt x="470710" y="1528818"/>
                  </a:lnTo>
                  <a:lnTo>
                    <a:pt x="429008" y="1505984"/>
                  </a:lnTo>
                  <a:lnTo>
                    <a:pt x="388800" y="1481523"/>
                  </a:lnTo>
                  <a:lnTo>
                    <a:pt x="350156" y="1455490"/>
                  </a:lnTo>
                  <a:lnTo>
                    <a:pt x="313145" y="1427944"/>
                  </a:lnTo>
                  <a:lnTo>
                    <a:pt x="277838" y="1398941"/>
                  </a:lnTo>
                  <a:lnTo>
                    <a:pt x="244304" y="1368539"/>
                  </a:lnTo>
                  <a:lnTo>
                    <a:pt x="212612" y="1336795"/>
                  </a:lnTo>
                  <a:lnTo>
                    <a:pt x="182833" y="1303766"/>
                  </a:lnTo>
                  <a:lnTo>
                    <a:pt x="155035" y="1269510"/>
                  </a:lnTo>
                  <a:lnTo>
                    <a:pt x="129290" y="1234083"/>
                  </a:lnTo>
                  <a:lnTo>
                    <a:pt x="105665" y="1197544"/>
                  </a:lnTo>
                  <a:lnTo>
                    <a:pt x="84232" y="1159948"/>
                  </a:lnTo>
                  <a:lnTo>
                    <a:pt x="65059" y="1121354"/>
                  </a:lnTo>
                  <a:lnTo>
                    <a:pt x="48216" y="1081818"/>
                  </a:lnTo>
                  <a:lnTo>
                    <a:pt x="33774" y="1041399"/>
                  </a:lnTo>
                  <a:lnTo>
                    <a:pt x="21801" y="1000152"/>
                  </a:lnTo>
                  <a:lnTo>
                    <a:pt x="12367" y="958135"/>
                  </a:lnTo>
                  <a:lnTo>
                    <a:pt x="5543" y="915406"/>
                  </a:lnTo>
                  <a:lnTo>
                    <a:pt x="1397" y="872022"/>
                  </a:lnTo>
                  <a:lnTo>
                    <a:pt x="0" y="828039"/>
                  </a:lnTo>
                  <a:close/>
                </a:path>
              </a:pathLst>
            </a:custGeom>
            <a:ln w="253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17"/>
            <p:cNvSpPr txBox="1"/>
            <p:nvPr/>
          </p:nvSpPr>
          <p:spPr>
            <a:xfrm>
              <a:off x="6203441" y="4904867"/>
              <a:ext cx="1058545" cy="55399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/>
              <a:r>
                <a:rPr b="1" spc="-5" dirty="0">
                  <a:solidFill>
                    <a:srgbClr val="006F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Δικαιούχος</a:t>
              </a:r>
            </a:p>
            <a:p>
              <a:pPr algn="ctr"/>
              <a:r>
                <a:rPr lang="el-GR" b="1" spc="-5" dirty="0" smtClean="0">
                  <a:solidFill>
                    <a:srgbClr val="006F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Calibri"/>
                </a:rPr>
                <a:t>φορέας</a:t>
              </a:r>
              <a:endParaRPr b="1" spc="-5" dirty="0">
                <a:solidFill>
                  <a:srgbClr val="006F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endParaRPr>
            </a:p>
          </p:txBody>
        </p:sp>
        <p:sp>
          <p:nvSpPr>
            <p:cNvPr id="33" name="object 18"/>
            <p:cNvSpPr/>
            <p:nvPr/>
          </p:nvSpPr>
          <p:spPr>
            <a:xfrm>
              <a:off x="3770376" y="2723388"/>
              <a:ext cx="3454908" cy="1002792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19"/>
            <p:cNvSpPr/>
            <p:nvPr/>
          </p:nvSpPr>
          <p:spPr>
            <a:xfrm>
              <a:off x="3831590" y="2765170"/>
              <a:ext cx="3333115" cy="880110"/>
            </a:xfrm>
            <a:custGeom>
              <a:avLst/>
              <a:gdLst/>
              <a:ahLst/>
              <a:cxnLst/>
              <a:rect l="l" t="t" r="r" b="b"/>
              <a:pathLst>
                <a:path w="3333115" h="880110">
                  <a:moveTo>
                    <a:pt x="3186049" y="0"/>
                  </a:moveTo>
                  <a:lnTo>
                    <a:pt x="146685" y="0"/>
                  </a:lnTo>
                  <a:lnTo>
                    <a:pt x="100315" y="7476"/>
                  </a:lnTo>
                  <a:lnTo>
                    <a:pt x="60048" y="28297"/>
                  </a:lnTo>
                  <a:lnTo>
                    <a:pt x="28297" y="60048"/>
                  </a:lnTo>
                  <a:lnTo>
                    <a:pt x="7476" y="100315"/>
                  </a:lnTo>
                  <a:lnTo>
                    <a:pt x="0" y="146684"/>
                  </a:lnTo>
                  <a:lnTo>
                    <a:pt x="0" y="733170"/>
                  </a:lnTo>
                  <a:lnTo>
                    <a:pt x="7476" y="779540"/>
                  </a:lnTo>
                  <a:lnTo>
                    <a:pt x="28297" y="819807"/>
                  </a:lnTo>
                  <a:lnTo>
                    <a:pt x="60048" y="851558"/>
                  </a:lnTo>
                  <a:lnTo>
                    <a:pt x="100315" y="872379"/>
                  </a:lnTo>
                  <a:lnTo>
                    <a:pt x="146685" y="879855"/>
                  </a:lnTo>
                  <a:lnTo>
                    <a:pt x="3186049" y="879855"/>
                  </a:lnTo>
                  <a:lnTo>
                    <a:pt x="3232418" y="872379"/>
                  </a:lnTo>
                  <a:lnTo>
                    <a:pt x="3272685" y="851558"/>
                  </a:lnTo>
                  <a:lnTo>
                    <a:pt x="3304436" y="819807"/>
                  </a:lnTo>
                  <a:lnTo>
                    <a:pt x="3325257" y="779540"/>
                  </a:lnTo>
                  <a:lnTo>
                    <a:pt x="3332734" y="733170"/>
                  </a:lnTo>
                  <a:lnTo>
                    <a:pt x="3332734" y="146684"/>
                  </a:lnTo>
                  <a:lnTo>
                    <a:pt x="3325257" y="100315"/>
                  </a:lnTo>
                  <a:lnTo>
                    <a:pt x="3304436" y="60048"/>
                  </a:lnTo>
                  <a:lnTo>
                    <a:pt x="3272685" y="28297"/>
                  </a:lnTo>
                  <a:lnTo>
                    <a:pt x="3232418" y="7476"/>
                  </a:lnTo>
                  <a:lnTo>
                    <a:pt x="318604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20"/>
            <p:cNvSpPr/>
            <p:nvPr/>
          </p:nvSpPr>
          <p:spPr>
            <a:xfrm>
              <a:off x="3831590" y="2765170"/>
              <a:ext cx="3333115" cy="880110"/>
            </a:xfrm>
            <a:custGeom>
              <a:avLst/>
              <a:gdLst/>
              <a:ahLst/>
              <a:cxnLst/>
              <a:rect l="l" t="t" r="r" b="b"/>
              <a:pathLst>
                <a:path w="3333115" h="880110">
                  <a:moveTo>
                    <a:pt x="0" y="146684"/>
                  </a:moveTo>
                  <a:lnTo>
                    <a:pt x="7476" y="100315"/>
                  </a:lnTo>
                  <a:lnTo>
                    <a:pt x="28297" y="60048"/>
                  </a:lnTo>
                  <a:lnTo>
                    <a:pt x="60048" y="28297"/>
                  </a:lnTo>
                  <a:lnTo>
                    <a:pt x="100315" y="7476"/>
                  </a:lnTo>
                  <a:lnTo>
                    <a:pt x="146685" y="0"/>
                  </a:lnTo>
                  <a:lnTo>
                    <a:pt x="3186049" y="0"/>
                  </a:lnTo>
                  <a:lnTo>
                    <a:pt x="3232418" y="7476"/>
                  </a:lnTo>
                  <a:lnTo>
                    <a:pt x="3272685" y="28297"/>
                  </a:lnTo>
                  <a:lnTo>
                    <a:pt x="3304436" y="60048"/>
                  </a:lnTo>
                  <a:lnTo>
                    <a:pt x="3325257" y="100315"/>
                  </a:lnTo>
                  <a:lnTo>
                    <a:pt x="3332734" y="146684"/>
                  </a:lnTo>
                  <a:lnTo>
                    <a:pt x="3332734" y="733170"/>
                  </a:lnTo>
                  <a:lnTo>
                    <a:pt x="3325257" y="779540"/>
                  </a:lnTo>
                  <a:lnTo>
                    <a:pt x="3304436" y="819807"/>
                  </a:lnTo>
                  <a:lnTo>
                    <a:pt x="3272685" y="851558"/>
                  </a:lnTo>
                  <a:lnTo>
                    <a:pt x="3232418" y="872379"/>
                  </a:lnTo>
                  <a:lnTo>
                    <a:pt x="3186049" y="879855"/>
                  </a:lnTo>
                  <a:lnTo>
                    <a:pt x="146685" y="879855"/>
                  </a:lnTo>
                  <a:lnTo>
                    <a:pt x="100315" y="872379"/>
                  </a:lnTo>
                  <a:lnTo>
                    <a:pt x="60048" y="851558"/>
                  </a:lnTo>
                  <a:lnTo>
                    <a:pt x="28297" y="819807"/>
                  </a:lnTo>
                  <a:lnTo>
                    <a:pt x="7476" y="779540"/>
                  </a:lnTo>
                  <a:lnTo>
                    <a:pt x="0" y="733170"/>
                  </a:lnTo>
                  <a:lnTo>
                    <a:pt x="0" y="146684"/>
                  </a:lnTo>
                  <a:close/>
                </a:path>
              </a:pathLst>
            </a:custGeom>
            <a:ln w="38100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21"/>
            <p:cNvSpPr txBox="1"/>
            <p:nvPr/>
          </p:nvSpPr>
          <p:spPr>
            <a:xfrm>
              <a:off x="4172838" y="3021965"/>
              <a:ext cx="3067999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el-GR" sz="20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Δύο συμβαλλόμενα μέρη</a:t>
              </a:r>
              <a:endParaRPr lang="el-GR" sz="2000" b="1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7" name="object 22"/>
            <p:cNvSpPr txBox="1"/>
            <p:nvPr/>
          </p:nvSpPr>
          <p:spPr>
            <a:xfrm>
              <a:off x="5257038" y="4963667"/>
              <a:ext cx="285750" cy="48895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3000" dirty="0">
                  <a:solidFill>
                    <a:srgbClr val="001F5F"/>
                  </a:solidFill>
                  <a:latin typeface="Calibri"/>
                  <a:cs typeface="Calibri"/>
                </a:rPr>
                <a:t>&amp;</a:t>
              </a:r>
              <a:endParaRPr sz="3000">
                <a:latin typeface="Calibri"/>
                <a:cs typeface="Calibri"/>
              </a:endParaRPr>
            </a:p>
          </p:txBody>
        </p:sp>
      </p:grpSp>
      <p:pic>
        <p:nvPicPr>
          <p:cNvPr id="2050" name="Picture 2" descr="C:\Users\gkelai\Desktop\contract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929322" y="2928934"/>
            <a:ext cx="2333625" cy="1952625"/>
          </a:xfrm>
          <a:prstGeom prst="rect">
            <a:avLst/>
          </a:prstGeom>
          <a:noFill/>
          <a:ln>
            <a:solidFill>
              <a:srgbClr val="005392"/>
            </a:solidFill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0" name="1 - Τίτλος"/>
          <p:cNvSpPr txBox="1">
            <a:spLocks/>
          </p:cNvSpPr>
          <p:nvPr/>
        </p:nvSpPr>
        <p:spPr>
          <a:xfrm>
            <a:off x="500034" y="1412776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Μαθησιακή Κινητικότητα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Ατόμων</a:t>
            </a:r>
          </a:p>
          <a:p>
            <a:pPr algn="r">
              <a:lnSpc>
                <a:spcPct val="100000"/>
              </a:lnSpc>
            </a:pPr>
            <a:r>
              <a:rPr lang="el-GR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Σύμβαση επιχορήγησης και ειδικοί όροι</a:t>
            </a:r>
            <a:endParaRPr lang="el-GR" sz="2000" b="1" i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6755100" y="6466904"/>
            <a:ext cx="2376264" cy="369332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l-GR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Εκπαίδευση Ενηλίκων</a:t>
            </a:r>
            <a:endParaRPr lang="el-GR" b="1" i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579640" y="2000240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bject 8"/>
          <p:cNvSpPr/>
          <p:nvPr/>
        </p:nvSpPr>
        <p:spPr>
          <a:xfrm>
            <a:off x="3354323" y="4714884"/>
            <a:ext cx="5091683" cy="163525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9"/>
          <p:cNvSpPr/>
          <p:nvPr/>
        </p:nvSpPr>
        <p:spPr>
          <a:xfrm>
            <a:off x="3416300" y="4786322"/>
            <a:ext cx="4968875" cy="1512570"/>
          </a:xfrm>
          <a:custGeom>
            <a:avLst/>
            <a:gdLst/>
            <a:ahLst/>
            <a:cxnLst/>
            <a:rect l="l" t="t" r="r" b="b"/>
            <a:pathLst>
              <a:path w="4968875" h="1512570">
                <a:moveTo>
                  <a:pt x="4716526" y="0"/>
                </a:moveTo>
                <a:lnTo>
                  <a:pt x="251967" y="0"/>
                </a:lnTo>
                <a:lnTo>
                  <a:pt x="206667" y="4058"/>
                </a:lnTo>
                <a:lnTo>
                  <a:pt x="164034" y="15759"/>
                </a:lnTo>
                <a:lnTo>
                  <a:pt x="124779" y="34393"/>
                </a:lnTo>
                <a:lnTo>
                  <a:pt x="89614" y="59248"/>
                </a:lnTo>
                <a:lnTo>
                  <a:pt x="59248" y="89614"/>
                </a:lnTo>
                <a:lnTo>
                  <a:pt x="34393" y="124779"/>
                </a:lnTo>
                <a:lnTo>
                  <a:pt x="15759" y="164034"/>
                </a:lnTo>
                <a:lnTo>
                  <a:pt x="4058" y="206667"/>
                </a:lnTo>
                <a:lnTo>
                  <a:pt x="0" y="251968"/>
                </a:lnTo>
                <a:lnTo>
                  <a:pt x="0" y="1260119"/>
                </a:lnTo>
                <a:lnTo>
                  <a:pt x="4058" y="1305422"/>
                </a:lnTo>
                <a:lnTo>
                  <a:pt x="15759" y="1348060"/>
                </a:lnTo>
                <a:lnTo>
                  <a:pt x="34393" y="1387324"/>
                </a:lnTo>
                <a:lnTo>
                  <a:pt x="59248" y="1422499"/>
                </a:lnTo>
                <a:lnTo>
                  <a:pt x="89614" y="1452875"/>
                </a:lnTo>
                <a:lnTo>
                  <a:pt x="124779" y="1477740"/>
                </a:lnTo>
                <a:lnTo>
                  <a:pt x="164034" y="1496383"/>
                </a:lnTo>
                <a:lnTo>
                  <a:pt x="206667" y="1508090"/>
                </a:lnTo>
                <a:lnTo>
                  <a:pt x="251967" y="1512150"/>
                </a:lnTo>
                <a:lnTo>
                  <a:pt x="4716526" y="1512150"/>
                </a:lnTo>
                <a:lnTo>
                  <a:pt x="4761826" y="1508090"/>
                </a:lnTo>
                <a:lnTo>
                  <a:pt x="4804459" y="1496383"/>
                </a:lnTo>
                <a:lnTo>
                  <a:pt x="4843714" y="1477740"/>
                </a:lnTo>
                <a:lnTo>
                  <a:pt x="4878879" y="1452875"/>
                </a:lnTo>
                <a:lnTo>
                  <a:pt x="4909245" y="1422499"/>
                </a:lnTo>
                <a:lnTo>
                  <a:pt x="4934100" y="1387324"/>
                </a:lnTo>
                <a:lnTo>
                  <a:pt x="4952734" y="1348060"/>
                </a:lnTo>
                <a:lnTo>
                  <a:pt x="4964435" y="1305422"/>
                </a:lnTo>
                <a:lnTo>
                  <a:pt x="4968494" y="1260119"/>
                </a:lnTo>
                <a:lnTo>
                  <a:pt x="4968494" y="251968"/>
                </a:lnTo>
                <a:lnTo>
                  <a:pt x="4964435" y="206667"/>
                </a:lnTo>
                <a:lnTo>
                  <a:pt x="4952734" y="164034"/>
                </a:lnTo>
                <a:lnTo>
                  <a:pt x="4934100" y="124779"/>
                </a:lnTo>
                <a:lnTo>
                  <a:pt x="4909245" y="89614"/>
                </a:lnTo>
                <a:lnTo>
                  <a:pt x="4878879" y="59248"/>
                </a:lnTo>
                <a:lnTo>
                  <a:pt x="4843714" y="34393"/>
                </a:lnTo>
                <a:lnTo>
                  <a:pt x="4804459" y="15759"/>
                </a:lnTo>
                <a:lnTo>
                  <a:pt x="4761826" y="4058"/>
                </a:lnTo>
                <a:lnTo>
                  <a:pt x="47165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10"/>
          <p:cNvSpPr/>
          <p:nvPr/>
        </p:nvSpPr>
        <p:spPr>
          <a:xfrm>
            <a:off x="3416300" y="4786322"/>
            <a:ext cx="4968875" cy="1512570"/>
          </a:xfrm>
          <a:custGeom>
            <a:avLst/>
            <a:gdLst/>
            <a:ahLst/>
            <a:cxnLst/>
            <a:rect l="l" t="t" r="r" b="b"/>
            <a:pathLst>
              <a:path w="4968875" h="1512570">
                <a:moveTo>
                  <a:pt x="0" y="251968"/>
                </a:moveTo>
                <a:lnTo>
                  <a:pt x="4058" y="206667"/>
                </a:lnTo>
                <a:lnTo>
                  <a:pt x="15759" y="164034"/>
                </a:lnTo>
                <a:lnTo>
                  <a:pt x="34393" y="124779"/>
                </a:lnTo>
                <a:lnTo>
                  <a:pt x="59248" y="89614"/>
                </a:lnTo>
                <a:lnTo>
                  <a:pt x="89614" y="59248"/>
                </a:lnTo>
                <a:lnTo>
                  <a:pt x="124779" y="34393"/>
                </a:lnTo>
                <a:lnTo>
                  <a:pt x="164034" y="15759"/>
                </a:lnTo>
                <a:lnTo>
                  <a:pt x="206667" y="4058"/>
                </a:lnTo>
                <a:lnTo>
                  <a:pt x="251967" y="0"/>
                </a:lnTo>
                <a:lnTo>
                  <a:pt x="4716526" y="0"/>
                </a:lnTo>
                <a:lnTo>
                  <a:pt x="4761826" y="4058"/>
                </a:lnTo>
                <a:lnTo>
                  <a:pt x="4804459" y="15759"/>
                </a:lnTo>
                <a:lnTo>
                  <a:pt x="4843714" y="34393"/>
                </a:lnTo>
                <a:lnTo>
                  <a:pt x="4878879" y="59248"/>
                </a:lnTo>
                <a:lnTo>
                  <a:pt x="4909245" y="89614"/>
                </a:lnTo>
                <a:lnTo>
                  <a:pt x="4934100" y="124779"/>
                </a:lnTo>
                <a:lnTo>
                  <a:pt x="4952734" y="164034"/>
                </a:lnTo>
                <a:lnTo>
                  <a:pt x="4964435" y="206667"/>
                </a:lnTo>
                <a:lnTo>
                  <a:pt x="4968494" y="251968"/>
                </a:lnTo>
                <a:lnTo>
                  <a:pt x="4968494" y="1260119"/>
                </a:lnTo>
                <a:lnTo>
                  <a:pt x="4964435" y="1305422"/>
                </a:lnTo>
                <a:lnTo>
                  <a:pt x="4952734" y="1348060"/>
                </a:lnTo>
                <a:lnTo>
                  <a:pt x="4934100" y="1387324"/>
                </a:lnTo>
                <a:lnTo>
                  <a:pt x="4909245" y="1422499"/>
                </a:lnTo>
                <a:lnTo>
                  <a:pt x="4878879" y="1452875"/>
                </a:lnTo>
                <a:lnTo>
                  <a:pt x="4843714" y="1477740"/>
                </a:lnTo>
                <a:lnTo>
                  <a:pt x="4804459" y="1496383"/>
                </a:lnTo>
                <a:lnTo>
                  <a:pt x="4761826" y="1508090"/>
                </a:lnTo>
                <a:lnTo>
                  <a:pt x="4716526" y="1512150"/>
                </a:lnTo>
                <a:lnTo>
                  <a:pt x="251967" y="1512150"/>
                </a:lnTo>
                <a:lnTo>
                  <a:pt x="206667" y="1508090"/>
                </a:lnTo>
                <a:lnTo>
                  <a:pt x="164034" y="1496383"/>
                </a:lnTo>
                <a:lnTo>
                  <a:pt x="124779" y="1477740"/>
                </a:lnTo>
                <a:lnTo>
                  <a:pt x="89614" y="1452875"/>
                </a:lnTo>
                <a:lnTo>
                  <a:pt x="59248" y="1422499"/>
                </a:lnTo>
                <a:lnTo>
                  <a:pt x="34393" y="1387324"/>
                </a:lnTo>
                <a:lnTo>
                  <a:pt x="15759" y="1348060"/>
                </a:lnTo>
                <a:lnTo>
                  <a:pt x="4058" y="1305422"/>
                </a:lnTo>
                <a:lnTo>
                  <a:pt x="0" y="1260119"/>
                </a:lnTo>
                <a:lnTo>
                  <a:pt x="0" y="251968"/>
                </a:lnTo>
                <a:close/>
              </a:path>
            </a:pathLst>
          </a:custGeom>
          <a:ln w="38100">
            <a:solidFill>
              <a:srgbClr val="4674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11"/>
          <p:cNvSpPr txBox="1"/>
          <p:nvPr/>
        </p:nvSpPr>
        <p:spPr>
          <a:xfrm>
            <a:off x="3554348" y="5070040"/>
            <a:ext cx="4693285" cy="940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Η σύμβαση </a:t>
            </a:r>
            <a:r>
              <a:rPr sz="2000" spc="-5" dirty="0">
                <a:latin typeface="Calibri"/>
                <a:cs typeface="Calibri"/>
              </a:rPr>
              <a:t>τίθεται </a:t>
            </a:r>
            <a:r>
              <a:rPr sz="2000" dirty="0">
                <a:latin typeface="Calibri"/>
                <a:cs typeface="Calibri"/>
              </a:rPr>
              <a:t>σε ισχύ </a:t>
            </a:r>
            <a:r>
              <a:rPr sz="2000" spc="-15" dirty="0">
                <a:latin typeface="Calibri"/>
                <a:cs typeface="Calibri"/>
              </a:rPr>
              <a:t>την </a:t>
            </a:r>
            <a:r>
              <a:rPr sz="2000" spc="-5" dirty="0">
                <a:latin typeface="Calibri"/>
                <a:cs typeface="Calibri"/>
              </a:rPr>
              <a:t>ημερομηνία  </a:t>
            </a:r>
            <a:r>
              <a:rPr sz="2000" spc="-5">
                <a:latin typeface="Calibri"/>
                <a:cs typeface="Calibri"/>
              </a:rPr>
              <a:t>υπογραφής </a:t>
            </a:r>
            <a:r>
              <a:rPr sz="2000" b="1" smtClean="0">
                <a:latin typeface="Calibri"/>
                <a:cs typeface="Calibri"/>
              </a:rPr>
              <a:t>από </a:t>
            </a:r>
            <a:r>
              <a:rPr sz="2000" b="1" spc="-5" dirty="0">
                <a:latin typeface="Calibri"/>
                <a:cs typeface="Calibri"/>
              </a:rPr>
              <a:t>το </a:t>
            </a:r>
            <a:r>
              <a:rPr sz="2000" b="1" dirty="0">
                <a:latin typeface="Calibri"/>
                <a:cs typeface="Calibri"/>
              </a:rPr>
              <a:t>τελευταίο </a:t>
            </a:r>
            <a:r>
              <a:rPr sz="2000" dirty="0">
                <a:latin typeface="Calibri"/>
                <a:cs typeface="Calibri"/>
              </a:rPr>
              <a:t>εκ </a:t>
            </a:r>
            <a:r>
              <a:rPr sz="2000" spc="-10" dirty="0">
                <a:latin typeface="Calibri"/>
                <a:cs typeface="Calibri"/>
              </a:rPr>
              <a:t>των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δυο  συμβαλλόμενων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μερών.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2" name="object 12"/>
          <p:cNvSpPr/>
          <p:nvPr/>
        </p:nvSpPr>
        <p:spPr>
          <a:xfrm>
            <a:off x="5985128" y="2686057"/>
            <a:ext cx="2619375" cy="174307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7" name="46 - Ομάδα"/>
          <p:cNvGrpSpPr/>
          <p:nvPr/>
        </p:nvGrpSpPr>
        <p:grpSpPr>
          <a:xfrm>
            <a:off x="117347" y="2786058"/>
            <a:ext cx="5379720" cy="1708404"/>
            <a:chOff x="117347" y="3207090"/>
            <a:chExt cx="5379720" cy="1708404"/>
          </a:xfrm>
        </p:grpSpPr>
        <p:sp>
          <p:nvSpPr>
            <p:cNvPr id="43" name="object 13"/>
            <p:cNvSpPr/>
            <p:nvPr/>
          </p:nvSpPr>
          <p:spPr>
            <a:xfrm>
              <a:off x="117347" y="3207090"/>
              <a:ext cx="5379720" cy="1708404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14"/>
            <p:cNvSpPr/>
            <p:nvPr/>
          </p:nvSpPr>
          <p:spPr>
            <a:xfrm>
              <a:off x="179514" y="3249380"/>
              <a:ext cx="5257165" cy="1584325"/>
            </a:xfrm>
            <a:custGeom>
              <a:avLst/>
              <a:gdLst/>
              <a:ahLst/>
              <a:cxnLst/>
              <a:rect l="l" t="t" r="r" b="b"/>
              <a:pathLst>
                <a:path w="5257165" h="1584325">
                  <a:moveTo>
                    <a:pt x="4992560" y="0"/>
                  </a:moveTo>
                  <a:lnTo>
                    <a:pt x="264033" y="0"/>
                  </a:lnTo>
                  <a:lnTo>
                    <a:pt x="216572" y="4254"/>
                  </a:lnTo>
                  <a:lnTo>
                    <a:pt x="171903" y="16521"/>
                  </a:lnTo>
                  <a:lnTo>
                    <a:pt x="130770" y="36053"/>
                  </a:lnTo>
                  <a:lnTo>
                    <a:pt x="93919" y="62105"/>
                  </a:lnTo>
                  <a:lnTo>
                    <a:pt x="62097" y="93930"/>
                  </a:lnTo>
                  <a:lnTo>
                    <a:pt x="36048" y="130781"/>
                  </a:lnTo>
                  <a:lnTo>
                    <a:pt x="16518" y="171913"/>
                  </a:lnTo>
                  <a:lnTo>
                    <a:pt x="4253" y="216579"/>
                  </a:lnTo>
                  <a:lnTo>
                    <a:pt x="0" y="264033"/>
                  </a:lnTo>
                  <a:lnTo>
                    <a:pt x="0" y="1320165"/>
                  </a:lnTo>
                  <a:lnTo>
                    <a:pt x="4253" y="1367618"/>
                  </a:lnTo>
                  <a:lnTo>
                    <a:pt x="16518" y="1412284"/>
                  </a:lnTo>
                  <a:lnTo>
                    <a:pt x="36048" y="1453416"/>
                  </a:lnTo>
                  <a:lnTo>
                    <a:pt x="62097" y="1490267"/>
                  </a:lnTo>
                  <a:lnTo>
                    <a:pt x="93919" y="1522092"/>
                  </a:lnTo>
                  <a:lnTo>
                    <a:pt x="130770" y="1548144"/>
                  </a:lnTo>
                  <a:lnTo>
                    <a:pt x="171903" y="1567676"/>
                  </a:lnTo>
                  <a:lnTo>
                    <a:pt x="216572" y="1579943"/>
                  </a:lnTo>
                  <a:lnTo>
                    <a:pt x="264033" y="1584198"/>
                  </a:lnTo>
                  <a:lnTo>
                    <a:pt x="4992560" y="1584198"/>
                  </a:lnTo>
                  <a:lnTo>
                    <a:pt x="5040014" y="1579943"/>
                  </a:lnTo>
                  <a:lnTo>
                    <a:pt x="5084679" y="1567676"/>
                  </a:lnTo>
                  <a:lnTo>
                    <a:pt x="5125811" y="1548144"/>
                  </a:lnTo>
                  <a:lnTo>
                    <a:pt x="5162663" y="1522092"/>
                  </a:lnTo>
                  <a:lnTo>
                    <a:pt x="5194487" y="1490267"/>
                  </a:lnTo>
                  <a:lnTo>
                    <a:pt x="5220539" y="1453416"/>
                  </a:lnTo>
                  <a:lnTo>
                    <a:pt x="5240072" y="1412284"/>
                  </a:lnTo>
                  <a:lnTo>
                    <a:pt x="5252338" y="1367618"/>
                  </a:lnTo>
                  <a:lnTo>
                    <a:pt x="5256593" y="1320165"/>
                  </a:lnTo>
                  <a:lnTo>
                    <a:pt x="5256593" y="264033"/>
                  </a:lnTo>
                  <a:lnTo>
                    <a:pt x="5252338" y="216579"/>
                  </a:lnTo>
                  <a:lnTo>
                    <a:pt x="5240072" y="171913"/>
                  </a:lnTo>
                  <a:lnTo>
                    <a:pt x="5220539" y="130781"/>
                  </a:lnTo>
                  <a:lnTo>
                    <a:pt x="5194487" y="93930"/>
                  </a:lnTo>
                  <a:lnTo>
                    <a:pt x="5162663" y="62105"/>
                  </a:lnTo>
                  <a:lnTo>
                    <a:pt x="5125811" y="36053"/>
                  </a:lnTo>
                  <a:lnTo>
                    <a:pt x="5084679" y="16521"/>
                  </a:lnTo>
                  <a:lnTo>
                    <a:pt x="5040014" y="4254"/>
                  </a:lnTo>
                  <a:lnTo>
                    <a:pt x="49925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15"/>
            <p:cNvSpPr/>
            <p:nvPr/>
          </p:nvSpPr>
          <p:spPr>
            <a:xfrm>
              <a:off x="179514" y="3249380"/>
              <a:ext cx="5257165" cy="1584325"/>
            </a:xfrm>
            <a:custGeom>
              <a:avLst/>
              <a:gdLst/>
              <a:ahLst/>
              <a:cxnLst/>
              <a:rect l="l" t="t" r="r" b="b"/>
              <a:pathLst>
                <a:path w="5257165" h="1584325">
                  <a:moveTo>
                    <a:pt x="0" y="264033"/>
                  </a:moveTo>
                  <a:lnTo>
                    <a:pt x="4253" y="216579"/>
                  </a:lnTo>
                  <a:lnTo>
                    <a:pt x="16518" y="171913"/>
                  </a:lnTo>
                  <a:lnTo>
                    <a:pt x="36048" y="130781"/>
                  </a:lnTo>
                  <a:lnTo>
                    <a:pt x="62097" y="93930"/>
                  </a:lnTo>
                  <a:lnTo>
                    <a:pt x="93919" y="62105"/>
                  </a:lnTo>
                  <a:lnTo>
                    <a:pt x="130770" y="36053"/>
                  </a:lnTo>
                  <a:lnTo>
                    <a:pt x="171903" y="16521"/>
                  </a:lnTo>
                  <a:lnTo>
                    <a:pt x="216572" y="4254"/>
                  </a:lnTo>
                  <a:lnTo>
                    <a:pt x="264033" y="0"/>
                  </a:lnTo>
                  <a:lnTo>
                    <a:pt x="4992560" y="0"/>
                  </a:lnTo>
                  <a:lnTo>
                    <a:pt x="5040014" y="4254"/>
                  </a:lnTo>
                  <a:lnTo>
                    <a:pt x="5084679" y="16521"/>
                  </a:lnTo>
                  <a:lnTo>
                    <a:pt x="5125811" y="36053"/>
                  </a:lnTo>
                  <a:lnTo>
                    <a:pt x="5162663" y="62105"/>
                  </a:lnTo>
                  <a:lnTo>
                    <a:pt x="5194487" y="93930"/>
                  </a:lnTo>
                  <a:lnTo>
                    <a:pt x="5220539" y="130781"/>
                  </a:lnTo>
                  <a:lnTo>
                    <a:pt x="5240072" y="171913"/>
                  </a:lnTo>
                  <a:lnTo>
                    <a:pt x="5252338" y="216579"/>
                  </a:lnTo>
                  <a:lnTo>
                    <a:pt x="5256593" y="264033"/>
                  </a:lnTo>
                  <a:lnTo>
                    <a:pt x="5256593" y="1320165"/>
                  </a:lnTo>
                  <a:lnTo>
                    <a:pt x="5252338" y="1367618"/>
                  </a:lnTo>
                  <a:lnTo>
                    <a:pt x="5240072" y="1412284"/>
                  </a:lnTo>
                  <a:lnTo>
                    <a:pt x="5220539" y="1453416"/>
                  </a:lnTo>
                  <a:lnTo>
                    <a:pt x="5194487" y="1490267"/>
                  </a:lnTo>
                  <a:lnTo>
                    <a:pt x="5162663" y="1522092"/>
                  </a:lnTo>
                  <a:lnTo>
                    <a:pt x="5125811" y="1548144"/>
                  </a:lnTo>
                  <a:lnTo>
                    <a:pt x="5084679" y="1567676"/>
                  </a:lnTo>
                  <a:lnTo>
                    <a:pt x="5040014" y="1579943"/>
                  </a:lnTo>
                  <a:lnTo>
                    <a:pt x="4992560" y="1584198"/>
                  </a:lnTo>
                  <a:lnTo>
                    <a:pt x="264033" y="1584198"/>
                  </a:lnTo>
                  <a:lnTo>
                    <a:pt x="216572" y="1579943"/>
                  </a:lnTo>
                  <a:lnTo>
                    <a:pt x="171903" y="1567676"/>
                  </a:lnTo>
                  <a:lnTo>
                    <a:pt x="130770" y="1548144"/>
                  </a:lnTo>
                  <a:lnTo>
                    <a:pt x="93919" y="1522092"/>
                  </a:lnTo>
                  <a:lnTo>
                    <a:pt x="62097" y="1490267"/>
                  </a:lnTo>
                  <a:lnTo>
                    <a:pt x="36048" y="1453416"/>
                  </a:lnTo>
                  <a:lnTo>
                    <a:pt x="16518" y="1412284"/>
                  </a:lnTo>
                  <a:lnTo>
                    <a:pt x="4253" y="1367618"/>
                  </a:lnTo>
                  <a:lnTo>
                    <a:pt x="0" y="1320165"/>
                  </a:lnTo>
                  <a:lnTo>
                    <a:pt x="0" y="264033"/>
                  </a:lnTo>
                  <a:close/>
                </a:path>
              </a:pathLst>
            </a:custGeom>
            <a:ln w="38100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16"/>
            <p:cNvSpPr txBox="1"/>
            <p:nvPr/>
          </p:nvSpPr>
          <p:spPr>
            <a:xfrm>
              <a:off x="284784" y="3568785"/>
              <a:ext cx="5048250" cy="94043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065" marR="5080" indent="-2540" algn="ctr">
                <a:lnSpc>
                  <a:spcPct val="100000"/>
                </a:lnSpc>
              </a:pPr>
              <a:r>
                <a:rPr sz="2000" dirty="0">
                  <a:latin typeface="Calibri"/>
                  <a:cs typeface="Calibri"/>
                </a:rPr>
                <a:t>Η σύμβαση </a:t>
              </a:r>
              <a:r>
                <a:rPr sz="2000" spc="-10" dirty="0">
                  <a:latin typeface="Calibri"/>
                  <a:cs typeface="Calibri"/>
                </a:rPr>
                <a:t>καθορίζει </a:t>
              </a:r>
              <a:r>
                <a:rPr sz="2000" b="1" dirty="0">
                  <a:latin typeface="Calibri"/>
                  <a:cs typeface="Calibri"/>
                </a:rPr>
                <a:t>τη </a:t>
              </a:r>
              <a:r>
                <a:rPr sz="2000" b="1" spc="-5" dirty="0">
                  <a:latin typeface="Calibri"/>
                  <a:cs typeface="Calibri"/>
                </a:rPr>
                <a:t>διάρκεια </a:t>
              </a:r>
              <a:r>
                <a:rPr sz="2000" spc="-5" dirty="0">
                  <a:latin typeface="Calibri"/>
                  <a:cs typeface="Calibri"/>
                </a:rPr>
                <a:t>του </a:t>
              </a:r>
              <a:r>
                <a:rPr sz="2000" spc="-10" dirty="0">
                  <a:latin typeface="Calibri"/>
                  <a:cs typeface="Calibri"/>
                </a:rPr>
                <a:t>σχεδίου,  </a:t>
              </a:r>
              <a:r>
                <a:rPr sz="2000" spc="-5" dirty="0">
                  <a:latin typeface="Calibri"/>
                  <a:cs typeface="Calibri"/>
                </a:rPr>
                <a:t>το </a:t>
              </a:r>
              <a:r>
                <a:rPr sz="2000" b="1" dirty="0">
                  <a:latin typeface="Calibri"/>
                  <a:cs typeface="Calibri"/>
                </a:rPr>
                <a:t>ανώτατο ποσό </a:t>
              </a:r>
              <a:r>
                <a:rPr sz="2000" spc="-5" dirty="0">
                  <a:latin typeface="Calibri"/>
                  <a:cs typeface="Calibri"/>
                </a:rPr>
                <a:t>επιχορήγησης </a:t>
              </a:r>
              <a:r>
                <a:rPr sz="2000" spc="-25" dirty="0">
                  <a:latin typeface="Calibri"/>
                  <a:cs typeface="Calibri"/>
                </a:rPr>
                <a:t>και </a:t>
              </a:r>
              <a:r>
                <a:rPr sz="2000" spc="-5" dirty="0">
                  <a:latin typeface="Calibri"/>
                  <a:cs typeface="Calibri"/>
                </a:rPr>
                <a:t>το </a:t>
              </a:r>
              <a:r>
                <a:rPr sz="2000" b="1" dirty="0">
                  <a:latin typeface="Calibri"/>
                  <a:cs typeface="Calibri"/>
                </a:rPr>
                <a:t>ποσό</a:t>
              </a:r>
              <a:r>
                <a:rPr sz="2000" b="1" spc="-185" dirty="0">
                  <a:latin typeface="Calibri"/>
                  <a:cs typeface="Calibri"/>
                </a:rPr>
                <a:t> </a:t>
              </a:r>
              <a:r>
                <a:rPr sz="2000" dirty="0">
                  <a:latin typeface="Calibri"/>
                  <a:cs typeface="Calibri"/>
                </a:rPr>
                <a:t>της  </a:t>
              </a:r>
              <a:r>
                <a:rPr sz="2000" spc="-5" dirty="0">
                  <a:latin typeface="Calibri"/>
                  <a:cs typeface="Calibri"/>
                </a:rPr>
                <a:t>προχρηματοδότησης.</a:t>
              </a:r>
              <a:endParaRPr sz="2000">
                <a:latin typeface="Calibri"/>
                <a:cs typeface="Calibri"/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0" name="1 - Τίτλος"/>
          <p:cNvSpPr txBox="1">
            <a:spLocks/>
          </p:cNvSpPr>
          <p:nvPr/>
        </p:nvSpPr>
        <p:spPr>
          <a:xfrm>
            <a:off x="500034" y="1071546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Μαθησιακή Κινητικότητα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Ατόμων</a:t>
            </a:r>
          </a:p>
        </p:txBody>
      </p:sp>
      <p:sp>
        <p:nvSpPr>
          <p:cNvPr id="8" name="7 - TextBox"/>
          <p:cNvSpPr txBox="1"/>
          <p:nvPr/>
        </p:nvSpPr>
        <p:spPr>
          <a:xfrm>
            <a:off x="6755100" y="6466904"/>
            <a:ext cx="2376264" cy="369332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l-GR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Εκπαίδευση Ενηλίκων</a:t>
            </a:r>
            <a:endParaRPr lang="el-GR" b="1" i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579640" y="1857364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33 - Διάγραμμα"/>
          <p:cNvGraphicFramePr/>
          <p:nvPr/>
        </p:nvGraphicFramePr>
        <p:xfrm>
          <a:off x="571472" y="2500306"/>
          <a:ext cx="8072494" cy="4000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8" name="37 - Ορθογώνιο"/>
          <p:cNvSpPr/>
          <p:nvPr/>
        </p:nvSpPr>
        <p:spPr>
          <a:xfrm>
            <a:off x="865296" y="2000240"/>
            <a:ext cx="327807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l-GR" sz="2200" b="1" i="1" u="sng" dirty="0" smtClean="0">
                <a:solidFill>
                  <a:srgbClr val="672C94"/>
                </a:solidFill>
              </a:rPr>
              <a:t>Η Σύμβαση </a:t>
            </a:r>
            <a:r>
              <a:rPr lang="el-GR" sz="2200" b="1" i="1" u="sng" dirty="0" smtClean="0">
                <a:solidFill>
                  <a:srgbClr val="672C94"/>
                </a:solidFill>
              </a:rPr>
              <a:t>περιλαμβάνει:</a:t>
            </a:r>
            <a:endParaRPr lang="el-GR" sz="2200" b="1" i="1" u="sng" dirty="0" smtClean="0">
              <a:solidFill>
                <a:srgbClr val="672C94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0" name="1 - Τίτλος"/>
          <p:cNvSpPr txBox="1">
            <a:spLocks/>
          </p:cNvSpPr>
          <p:nvPr/>
        </p:nvSpPr>
        <p:spPr>
          <a:xfrm>
            <a:off x="500034" y="1412776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Μαθησιακή Κινητικότητα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Ατόμων</a:t>
            </a:r>
          </a:p>
          <a:p>
            <a:pPr algn="r">
              <a:lnSpc>
                <a:spcPct val="100000"/>
              </a:lnSpc>
            </a:pPr>
            <a:r>
              <a:rPr lang="el-GR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Σύμβαση επιχορήγησης και ειδικοί όροι</a:t>
            </a:r>
            <a:endParaRPr lang="el-GR" sz="2000" b="1" i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6755100" y="6466904"/>
            <a:ext cx="2376264" cy="369332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l-GR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Εκπαίδευση Ενηλίκων</a:t>
            </a:r>
            <a:endParaRPr lang="el-GR" b="1" i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579640" y="2000240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35 - Ομάδα"/>
          <p:cNvGrpSpPr/>
          <p:nvPr/>
        </p:nvGrpSpPr>
        <p:grpSpPr>
          <a:xfrm>
            <a:off x="285720" y="4933195"/>
            <a:ext cx="5476675" cy="1496201"/>
            <a:chOff x="738399" y="3933063"/>
            <a:chExt cx="6833997" cy="2160270"/>
          </a:xfrm>
        </p:grpSpPr>
        <p:sp>
          <p:nvSpPr>
            <p:cNvPr id="18" name="object 8"/>
            <p:cNvSpPr/>
            <p:nvPr/>
          </p:nvSpPr>
          <p:spPr>
            <a:xfrm>
              <a:off x="3539765" y="4149090"/>
              <a:ext cx="1872614" cy="1800225"/>
            </a:xfrm>
            <a:custGeom>
              <a:avLst/>
              <a:gdLst/>
              <a:ahLst/>
              <a:cxnLst/>
              <a:rect l="l" t="t" r="r" b="b"/>
              <a:pathLst>
                <a:path w="1872614" h="1800225">
                  <a:moveTo>
                    <a:pt x="936116" y="0"/>
                  </a:moveTo>
                  <a:lnTo>
                    <a:pt x="886399" y="1247"/>
                  </a:lnTo>
                  <a:lnTo>
                    <a:pt x="837358" y="4948"/>
                  </a:lnTo>
                  <a:lnTo>
                    <a:pt x="789057" y="11041"/>
                  </a:lnTo>
                  <a:lnTo>
                    <a:pt x="741562" y="19464"/>
                  </a:lnTo>
                  <a:lnTo>
                    <a:pt x="694936" y="30153"/>
                  </a:lnTo>
                  <a:lnTo>
                    <a:pt x="649246" y="43047"/>
                  </a:lnTo>
                  <a:lnTo>
                    <a:pt x="604555" y="58084"/>
                  </a:lnTo>
                  <a:lnTo>
                    <a:pt x="560928" y="75202"/>
                  </a:lnTo>
                  <a:lnTo>
                    <a:pt x="518430" y="94337"/>
                  </a:lnTo>
                  <a:lnTo>
                    <a:pt x="477126" y="115429"/>
                  </a:lnTo>
                  <a:lnTo>
                    <a:pt x="437080" y="138415"/>
                  </a:lnTo>
                  <a:lnTo>
                    <a:pt x="398356" y="163232"/>
                  </a:lnTo>
                  <a:lnTo>
                    <a:pt x="361021" y="189819"/>
                  </a:lnTo>
                  <a:lnTo>
                    <a:pt x="325137" y="218113"/>
                  </a:lnTo>
                  <a:lnTo>
                    <a:pt x="290771" y="248053"/>
                  </a:lnTo>
                  <a:lnTo>
                    <a:pt x="257986" y="279575"/>
                  </a:lnTo>
                  <a:lnTo>
                    <a:pt x="226847" y="312617"/>
                  </a:lnTo>
                  <a:lnTo>
                    <a:pt x="197420" y="347119"/>
                  </a:lnTo>
                  <a:lnTo>
                    <a:pt x="169768" y="383016"/>
                  </a:lnTo>
                  <a:lnTo>
                    <a:pt x="143957" y="420248"/>
                  </a:lnTo>
                  <a:lnTo>
                    <a:pt x="120051" y="458751"/>
                  </a:lnTo>
                  <a:lnTo>
                    <a:pt x="98114" y="498464"/>
                  </a:lnTo>
                  <a:lnTo>
                    <a:pt x="78212" y="539324"/>
                  </a:lnTo>
                  <a:lnTo>
                    <a:pt x="60409" y="581270"/>
                  </a:lnTo>
                  <a:lnTo>
                    <a:pt x="44770" y="624238"/>
                  </a:lnTo>
                  <a:lnTo>
                    <a:pt x="31360" y="668167"/>
                  </a:lnTo>
                  <a:lnTo>
                    <a:pt x="20243" y="712995"/>
                  </a:lnTo>
                  <a:lnTo>
                    <a:pt x="11483" y="758659"/>
                  </a:lnTo>
                  <a:lnTo>
                    <a:pt x="5147" y="805098"/>
                  </a:lnTo>
                  <a:lnTo>
                    <a:pt x="1297" y="852248"/>
                  </a:lnTo>
                  <a:lnTo>
                    <a:pt x="0" y="900049"/>
                  </a:lnTo>
                  <a:lnTo>
                    <a:pt x="1297" y="947860"/>
                  </a:lnTo>
                  <a:lnTo>
                    <a:pt x="5147" y="995022"/>
                  </a:lnTo>
                  <a:lnTo>
                    <a:pt x="11483" y="1041470"/>
                  </a:lnTo>
                  <a:lnTo>
                    <a:pt x="20243" y="1087143"/>
                  </a:lnTo>
                  <a:lnTo>
                    <a:pt x="31360" y="1131979"/>
                  </a:lnTo>
                  <a:lnTo>
                    <a:pt x="44770" y="1175916"/>
                  </a:lnTo>
                  <a:lnTo>
                    <a:pt x="60409" y="1218891"/>
                  </a:lnTo>
                  <a:lnTo>
                    <a:pt x="78212" y="1260842"/>
                  </a:lnTo>
                  <a:lnTo>
                    <a:pt x="98114" y="1301707"/>
                  </a:lnTo>
                  <a:lnTo>
                    <a:pt x="120051" y="1341424"/>
                  </a:lnTo>
                  <a:lnTo>
                    <a:pt x="143957" y="1379931"/>
                  </a:lnTo>
                  <a:lnTo>
                    <a:pt x="169768" y="1417166"/>
                  </a:lnTo>
                  <a:lnTo>
                    <a:pt x="197420" y="1453066"/>
                  </a:lnTo>
                  <a:lnTo>
                    <a:pt x="226847" y="1487569"/>
                  </a:lnTo>
                  <a:lnTo>
                    <a:pt x="257986" y="1520614"/>
                  </a:lnTo>
                  <a:lnTo>
                    <a:pt x="290771" y="1552137"/>
                  </a:lnTo>
                  <a:lnTo>
                    <a:pt x="325137" y="1582077"/>
                  </a:lnTo>
                  <a:lnTo>
                    <a:pt x="361021" y="1610372"/>
                  </a:lnTo>
                  <a:lnTo>
                    <a:pt x="398356" y="1636959"/>
                  </a:lnTo>
                  <a:lnTo>
                    <a:pt x="437080" y="1661776"/>
                  </a:lnTo>
                  <a:lnTo>
                    <a:pt x="477126" y="1684762"/>
                  </a:lnTo>
                  <a:lnTo>
                    <a:pt x="518430" y="1705853"/>
                  </a:lnTo>
                  <a:lnTo>
                    <a:pt x="560928" y="1724988"/>
                  </a:lnTo>
                  <a:lnTo>
                    <a:pt x="604555" y="1742105"/>
                  </a:lnTo>
                  <a:lnTo>
                    <a:pt x="649246" y="1757142"/>
                  </a:lnTo>
                  <a:lnTo>
                    <a:pt x="694936" y="1770035"/>
                  </a:lnTo>
                  <a:lnTo>
                    <a:pt x="741562" y="1780724"/>
                  </a:lnTo>
                  <a:lnTo>
                    <a:pt x="789057" y="1789145"/>
                  </a:lnTo>
                  <a:lnTo>
                    <a:pt x="837358" y="1795238"/>
                  </a:lnTo>
                  <a:lnTo>
                    <a:pt x="886399" y="1798939"/>
                  </a:lnTo>
                  <a:lnTo>
                    <a:pt x="936116" y="1800186"/>
                  </a:lnTo>
                  <a:lnTo>
                    <a:pt x="985834" y="1798939"/>
                  </a:lnTo>
                  <a:lnTo>
                    <a:pt x="1034875" y="1795238"/>
                  </a:lnTo>
                  <a:lnTo>
                    <a:pt x="1083176" y="1789145"/>
                  </a:lnTo>
                  <a:lnTo>
                    <a:pt x="1130671" y="1780724"/>
                  </a:lnTo>
                  <a:lnTo>
                    <a:pt x="1177297" y="1770035"/>
                  </a:lnTo>
                  <a:lnTo>
                    <a:pt x="1222987" y="1757142"/>
                  </a:lnTo>
                  <a:lnTo>
                    <a:pt x="1267678" y="1742105"/>
                  </a:lnTo>
                  <a:lnTo>
                    <a:pt x="1311305" y="1724988"/>
                  </a:lnTo>
                  <a:lnTo>
                    <a:pt x="1353803" y="1705853"/>
                  </a:lnTo>
                  <a:lnTo>
                    <a:pt x="1395107" y="1684762"/>
                  </a:lnTo>
                  <a:lnTo>
                    <a:pt x="1435153" y="1661776"/>
                  </a:lnTo>
                  <a:lnTo>
                    <a:pt x="1473877" y="1636959"/>
                  </a:lnTo>
                  <a:lnTo>
                    <a:pt x="1511212" y="1610372"/>
                  </a:lnTo>
                  <a:lnTo>
                    <a:pt x="1547096" y="1582077"/>
                  </a:lnTo>
                  <a:lnTo>
                    <a:pt x="1581462" y="1552137"/>
                  </a:lnTo>
                  <a:lnTo>
                    <a:pt x="1614247" y="1520614"/>
                  </a:lnTo>
                  <a:lnTo>
                    <a:pt x="1645386" y="1487569"/>
                  </a:lnTo>
                  <a:lnTo>
                    <a:pt x="1674813" y="1453066"/>
                  </a:lnTo>
                  <a:lnTo>
                    <a:pt x="1702465" y="1417166"/>
                  </a:lnTo>
                  <a:lnTo>
                    <a:pt x="1728276" y="1379931"/>
                  </a:lnTo>
                  <a:lnTo>
                    <a:pt x="1752182" y="1341424"/>
                  </a:lnTo>
                  <a:lnTo>
                    <a:pt x="1774119" y="1301707"/>
                  </a:lnTo>
                  <a:lnTo>
                    <a:pt x="1794021" y="1260842"/>
                  </a:lnTo>
                  <a:lnTo>
                    <a:pt x="1811824" y="1218891"/>
                  </a:lnTo>
                  <a:lnTo>
                    <a:pt x="1827463" y="1175916"/>
                  </a:lnTo>
                  <a:lnTo>
                    <a:pt x="1840873" y="1131979"/>
                  </a:lnTo>
                  <a:lnTo>
                    <a:pt x="1851990" y="1087143"/>
                  </a:lnTo>
                  <a:lnTo>
                    <a:pt x="1860750" y="1041470"/>
                  </a:lnTo>
                  <a:lnTo>
                    <a:pt x="1867086" y="995022"/>
                  </a:lnTo>
                  <a:lnTo>
                    <a:pt x="1870936" y="947860"/>
                  </a:lnTo>
                  <a:lnTo>
                    <a:pt x="1872233" y="900049"/>
                  </a:lnTo>
                  <a:lnTo>
                    <a:pt x="1870936" y="852248"/>
                  </a:lnTo>
                  <a:lnTo>
                    <a:pt x="1867086" y="805098"/>
                  </a:lnTo>
                  <a:lnTo>
                    <a:pt x="1860750" y="758659"/>
                  </a:lnTo>
                  <a:lnTo>
                    <a:pt x="1851990" y="712995"/>
                  </a:lnTo>
                  <a:lnTo>
                    <a:pt x="1840873" y="668167"/>
                  </a:lnTo>
                  <a:lnTo>
                    <a:pt x="1827463" y="624238"/>
                  </a:lnTo>
                  <a:lnTo>
                    <a:pt x="1811824" y="581270"/>
                  </a:lnTo>
                  <a:lnTo>
                    <a:pt x="1794021" y="539324"/>
                  </a:lnTo>
                  <a:lnTo>
                    <a:pt x="1774119" y="498464"/>
                  </a:lnTo>
                  <a:lnTo>
                    <a:pt x="1752182" y="458751"/>
                  </a:lnTo>
                  <a:lnTo>
                    <a:pt x="1728276" y="420248"/>
                  </a:lnTo>
                  <a:lnTo>
                    <a:pt x="1702465" y="383016"/>
                  </a:lnTo>
                  <a:lnTo>
                    <a:pt x="1674813" y="347119"/>
                  </a:lnTo>
                  <a:lnTo>
                    <a:pt x="1645386" y="312617"/>
                  </a:lnTo>
                  <a:lnTo>
                    <a:pt x="1614247" y="279575"/>
                  </a:lnTo>
                  <a:lnTo>
                    <a:pt x="1581462" y="248053"/>
                  </a:lnTo>
                  <a:lnTo>
                    <a:pt x="1547096" y="218113"/>
                  </a:lnTo>
                  <a:lnTo>
                    <a:pt x="1511212" y="189819"/>
                  </a:lnTo>
                  <a:lnTo>
                    <a:pt x="1473877" y="163232"/>
                  </a:lnTo>
                  <a:lnTo>
                    <a:pt x="1435153" y="138415"/>
                  </a:lnTo>
                  <a:lnTo>
                    <a:pt x="1395107" y="115429"/>
                  </a:lnTo>
                  <a:lnTo>
                    <a:pt x="1353803" y="94337"/>
                  </a:lnTo>
                  <a:lnTo>
                    <a:pt x="1311305" y="75202"/>
                  </a:lnTo>
                  <a:lnTo>
                    <a:pt x="1267678" y="58084"/>
                  </a:lnTo>
                  <a:lnTo>
                    <a:pt x="1222987" y="43047"/>
                  </a:lnTo>
                  <a:lnTo>
                    <a:pt x="1177297" y="30153"/>
                  </a:lnTo>
                  <a:lnTo>
                    <a:pt x="1130671" y="19464"/>
                  </a:lnTo>
                  <a:lnTo>
                    <a:pt x="1083176" y="11041"/>
                  </a:lnTo>
                  <a:lnTo>
                    <a:pt x="1034875" y="4948"/>
                  </a:lnTo>
                  <a:lnTo>
                    <a:pt x="985834" y="1247"/>
                  </a:lnTo>
                  <a:lnTo>
                    <a:pt x="9361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005EA4"/>
                </a:solidFill>
              </a:endParaRPr>
            </a:p>
          </p:txBody>
        </p:sp>
        <p:sp>
          <p:nvSpPr>
            <p:cNvPr id="19" name="object 9"/>
            <p:cNvSpPr/>
            <p:nvPr/>
          </p:nvSpPr>
          <p:spPr>
            <a:xfrm>
              <a:off x="3539765" y="4149090"/>
              <a:ext cx="1872614" cy="1800225"/>
            </a:xfrm>
            <a:custGeom>
              <a:avLst/>
              <a:gdLst/>
              <a:ahLst/>
              <a:cxnLst/>
              <a:rect l="l" t="t" r="r" b="b"/>
              <a:pathLst>
                <a:path w="1872614" h="1800225">
                  <a:moveTo>
                    <a:pt x="0" y="900049"/>
                  </a:moveTo>
                  <a:lnTo>
                    <a:pt x="1297" y="852248"/>
                  </a:lnTo>
                  <a:lnTo>
                    <a:pt x="5147" y="805098"/>
                  </a:lnTo>
                  <a:lnTo>
                    <a:pt x="11483" y="758659"/>
                  </a:lnTo>
                  <a:lnTo>
                    <a:pt x="20243" y="712995"/>
                  </a:lnTo>
                  <a:lnTo>
                    <a:pt x="31360" y="668167"/>
                  </a:lnTo>
                  <a:lnTo>
                    <a:pt x="44770" y="624238"/>
                  </a:lnTo>
                  <a:lnTo>
                    <a:pt x="60409" y="581270"/>
                  </a:lnTo>
                  <a:lnTo>
                    <a:pt x="78212" y="539324"/>
                  </a:lnTo>
                  <a:lnTo>
                    <a:pt x="98114" y="498464"/>
                  </a:lnTo>
                  <a:lnTo>
                    <a:pt x="120051" y="458751"/>
                  </a:lnTo>
                  <a:lnTo>
                    <a:pt x="143957" y="420248"/>
                  </a:lnTo>
                  <a:lnTo>
                    <a:pt x="169768" y="383016"/>
                  </a:lnTo>
                  <a:lnTo>
                    <a:pt x="197420" y="347119"/>
                  </a:lnTo>
                  <a:lnTo>
                    <a:pt x="226847" y="312617"/>
                  </a:lnTo>
                  <a:lnTo>
                    <a:pt x="257986" y="279575"/>
                  </a:lnTo>
                  <a:lnTo>
                    <a:pt x="290771" y="248053"/>
                  </a:lnTo>
                  <a:lnTo>
                    <a:pt x="325137" y="218113"/>
                  </a:lnTo>
                  <a:lnTo>
                    <a:pt x="361021" y="189819"/>
                  </a:lnTo>
                  <a:lnTo>
                    <a:pt x="398356" y="163232"/>
                  </a:lnTo>
                  <a:lnTo>
                    <a:pt x="437080" y="138415"/>
                  </a:lnTo>
                  <a:lnTo>
                    <a:pt x="477126" y="115429"/>
                  </a:lnTo>
                  <a:lnTo>
                    <a:pt x="518430" y="94337"/>
                  </a:lnTo>
                  <a:lnTo>
                    <a:pt x="560928" y="75202"/>
                  </a:lnTo>
                  <a:lnTo>
                    <a:pt x="604555" y="58084"/>
                  </a:lnTo>
                  <a:lnTo>
                    <a:pt x="649246" y="43047"/>
                  </a:lnTo>
                  <a:lnTo>
                    <a:pt x="694936" y="30153"/>
                  </a:lnTo>
                  <a:lnTo>
                    <a:pt x="741562" y="19464"/>
                  </a:lnTo>
                  <a:lnTo>
                    <a:pt x="789057" y="11041"/>
                  </a:lnTo>
                  <a:lnTo>
                    <a:pt x="837358" y="4948"/>
                  </a:lnTo>
                  <a:lnTo>
                    <a:pt x="886399" y="1247"/>
                  </a:lnTo>
                  <a:lnTo>
                    <a:pt x="936116" y="0"/>
                  </a:lnTo>
                  <a:lnTo>
                    <a:pt x="985834" y="1247"/>
                  </a:lnTo>
                  <a:lnTo>
                    <a:pt x="1034875" y="4948"/>
                  </a:lnTo>
                  <a:lnTo>
                    <a:pt x="1083176" y="11041"/>
                  </a:lnTo>
                  <a:lnTo>
                    <a:pt x="1130671" y="19464"/>
                  </a:lnTo>
                  <a:lnTo>
                    <a:pt x="1177297" y="30153"/>
                  </a:lnTo>
                  <a:lnTo>
                    <a:pt x="1222987" y="43047"/>
                  </a:lnTo>
                  <a:lnTo>
                    <a:pt x="1267678" y="58084"/>
                  </a:lnTo>
                  <a:lnTo>
                    <a:pt x="1311305" y="75202"/>
                  </a:lnTo>
                  <a:lnTo>
                    <a:pt x="1353803" y="94337"/>
                  </a:lnTo>
                  <a:lnTo>
                    <a:pt x="1395107" y="115429"/>
                  </a:lnTo>
                  <a:lnTo>
                    <a:pt x="1435153" y="138415"/>
                  </a:lnTo>
                  <a:lnTo>
                    <a:pt x="1473877" y="163232"/>
                  </a:lnTo>
                  <a:lnTo>
                    <a:pt x="1511212" y="189819"/>
                  </a:lnTo>
                  <a:lnTo>
                    <a:pt x="1547096" y="218113"/>
                  </a:lnTo>
                  <a:lnTo>
                    <a:pt x="1581462" y="248053"/>
                  </a:lnTo>
                  <a:lnTo>
                    <a:pt x="1614247" y="279575"/>
                  </a:lnTo>
                  <a:lnTo>
                    <a:pt x="1645386" y="312617"/>
                  </a:lnTo>
                  <a:lnTo>
                    <a:pt x="1674813" y="347119"/>
                  </a:lnTo>
                  <a:lnTo>
                    <a:pt x="1702465" y="383016"/>
                  </a:lnTo>
                  <a:lnTo>
                    <a:pt x="1728276" y="420248"/>
                  </a:lnTo>
                  <a:lnTo>
                    <a:pt x="1752182" y="458751"/>
                  </a:lnTo>
                  <a:lnTo>
                    <a:pt x="1774119" y="498464"/>
                  </a:lnTo>
                  <a:lnTo>
                    <a:pt x="1794021" y="539324"/>
                  </a:lnTo>
                  <a:lnTo>
                    <a:pt x="1811824" y="581270"/>
                  </a:lnTo>
                  <a:lnTo>
                    <a:pt x="1827463" y="624238"/>
                  </a:lnTo>
                  <a:lnTo>
                    <a:pt x="1840873" y="668167"/>
                  </a:lnTo>
                  <a:lnTo>
                    <a:pt x="1851990" y="712995"/>
                  </a:lnTo>
                  <a:lnTo>
                    <a:pt x="1860750" y="758659"/>
                  </a:lnTo>
                  <a:lnTo>
                    <a:pt x="1867086" y="805098"/>
                  </a:lnTo>
                  <a:lnTo>
                    <a:pt x="1870936" y="852248"/>
                  </a:lnTo>
                  <a:lnTo>
                    <a:pt x="1872233" y="900049"/>
                  </a:lnTo>
                  <a:lnTo>
                    <a:pt x="1870936" y="947860"/>
                  </a:lnTo>
                  <a:lnTo>
                    <a:pt x="1867086" y="995022"/>
                  </a:lnTo>
                  <a:lnTo>
                    <a:pt x="1860750" y="1041470"/>
                  </a:lnTo>
                  <a:lnTo>
                    <a:pt x="1851990" y="1087143"/>
                  </a:lnTo>
                  <a:lnTo>
                    <a:pt x="1840873" y="1131979"/>
                  </a:lnTo>
                  <a:lnTo>
                    <a:pt x="1827463" y="1175916"/>
                  </a:lnTo>
                  <a:lnTo>
                    <a:pt x="1811824" y="1218891"/>
                  </a:lnTo>
                  <a:lnTo>
                    <a:pt x="1794021" y="1260842"/>
                  </a:lnTo>
                  <a:lnTo>
                    <a:pt x="1774119" y="1301707"/>
                  </a:lnTo>
                  <a:lnTo>
                    <a:pt x="1752182" y="1341424"/>
                  </a:lnTo>
                  <a:lnTo>
                    <a:pt x="1728276" y="1379931"/>
                  </a:lnTo>
                  <a:lnTo>
                    <a:pt x="1702465" y="1417166"/>
                  </a:lnTo>
                  <a:lnTo>
                    <a:pt x="1674813" y="1453066"/>
                  </a:lnTo>
                  <a:lnTo>
                    <a:pt x="1645386" y="1487569"/>
                  </a:lnTo>
                  <a:lnTo>
                    <a:pt x="1614247" y="1520614"/>
                  </a:lnTo>
                  <a:lnTo>
                    <a:pt x="1581462" y="1552137"/>
                  </a:lnTo>
                  <a:lnTo>
                    <a:pt x="1547096" y="1582077"/>
                  </a:lnTo>
                  <a:lnTo>
                    <a:pt x="1511212" y="1610372"/>
                  </a:lnTo>
                  <a:lnTo>
                    <a:pt x="1473877" y="1636959"/>
                  </a:lnTo>
                  <a:lnTo>
                    <a:pt x="1435153" y="1661776"/>
                  </a:lnTo>
                  <a:lnTo>
                    <a:pt x="1395107" y="1684762"/>
                  </a:lnTo>
                  <a:lnTo>
                    <a:pt x="1353803" y="1705853"/>
                  </a:lnTo>
                  <a:lnTo>
                    <a:pt x="1311305" y="1724988"/>
                  </a:lnTo>
                  <a:lnTo>
                    <a:pt x="1267678" y="1742105"/>
                  </a:lnTo>
                  <a:lnTo>
                    <a:pt x="1222987" y="1757142"/>
                  </a:lnTo>
                  <a:lnTo>
                    <a:pt x="1177297" y="1770035"/>
                  </a:lnTo>
                  <a:lnTo>
                    <a:pt x="1130671" y="1780724"/>
                  </a:lnTo>
                  <a:lnTo>
                    <a:pt x="1083176" y="1789145"/>
                  </a:lnTo>
                  <a:lnTo>
                    <a:pt x="1034875" y="1795238"/>
                  </a:lnTo>
                  <a:lnTo>
                    <a:pt x="985834" y="1798939"/>
                  </a:lnTo>
                  <a:lnTo>
                    <a:pt x="936116" y="1800186"/>
                  </a:lnTo>
                  <a:lnTo>
                    <a:pt x="886399" y="1798939"/>
                  </a:lnTo>
                  <a:lnTo>
                    <a:pt x="837358" y="1795238"/>
                  </a:lnTo>
                  <a:lnTo>
                    <a:pt x="789057" y="1789145"/>
                  </a:lnTo>
                  <a:lnTo>
                    <a:pt x="741562" y="1780724"/>
                  </a:lnTo>
                  <a:lnTo>
                    <a:pt x="694936" y="1770035"/>
                  </a:lnTo>
                  <a:lnTo>
                    <a:pt x="649246" y="1757142"/>
                  </a:lnTo>
                  <a:lnTo>
                    <a:pt x="604555" y="1742105"/>
                  </a:lnTo>
                  <a:lnTo>
                    <a:pt x="560928" y="1724988"/>
                  </a:lnTo>
                  <a:lnTo>
                    <a:pt x="518430" y="1705853"/>
                  </a:lnTo>
                  <a:lnTo>
                    <a:pt x="477126" y="1684762"/>
                  </a:lnTo>
                  <a:lnTo>
                    <a:pt x="437080" y="1661776"/>
                  </a:lnTo>
                  <a:lnTo>
                    <a:pt x="398356" y="1636959"/>
                  </a:lnTo>
                  <a:lnTo>
                    <a:pt x="361021" y="1610372"/>
                  </a:lnTo>
                  <a:lnTo>
                    <a:pt x="325137" y="1582077"/>
                  </a:lnTo>
                  <a:lnTo>
                    <a:pt x="290771" y="1552137"/>
                  </a:lnTo>
                  <a:lnTo>
                    <a:pt x="257986" y="1520614"/>
                  </a:lnTo>
                  <a:lnTo>
                    <a:pt x="226847" y="1487569"/>
                  </a:lnTo>
                  <a:lnTo>
                    <a:pt x="197420" y="1453066"/>
                  </a:lnTo>
                  <a:lnTo>
                    <a:pt x="169768" y="1417166"/>
                  </a:lnTo>
                  <a:lnTo>
                    <a:pt x="143957" y="1379931"/>
                  </a:lnTo>
                  <a:lnTo>
                    <a:pt x="120051" y="1341424"/>
                  </a:lnTo>
                  <a:lnTo>
                    <a:pt x="98114" y="1301707"/>
                  </a:lnTo>
                  <a:lnTo>
                    <a:pt x="78212" y="1260842"/>
                  </a:lnTo>
                  <a:lnTo>
                    <a:pt x="60409" y="1218891"/>
                  </a:lnTo>
                  <a:lnTo>
                    <a:pt x="44770" y="1175916"/>
                  </a:lnTo>
                  <a:lnTo>
                    <a:pt x="31360" y="1131979"/>
                  </a:lnTo>
                  <a:lnTo>
                    <a:pt x="20243" y="1087143"/>
                  </a:lnTo>
                  <a:lnTo>
                    <a:pt x="11483" y="1041470"/>
                  </a:lnTo>
                  <a:lnTo>
                    <a:pt x="5147" y="995022"/>
                  </a:lnTo>
                  <a:lnTo>
                    <a:pt x="1297" y="947860"/>
                  </a:lnTo>
                  <a:lnTo>
                    <a:pt x="0" y="900049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005EA4"/>
                </a:solidFill>
              </a:endParaRPr>
            </a:p>
          </p:txBody>
        </p:sp>
        <p:sp>
          <p:nvSpPr>
            <p:cNvPr id="20" name="object 10"/>
            <p:cNvSpPr txBox="1"/>
            <p:nvPr/>
          </p:nvSpPr>
          <p:spPr>
            <a:xfrm>
              <a:off x="3650105" y="4649306"/>
              <a:ext cx="1643073" cy="79988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11760" marR="5080" indent="-99060" algn="ctr">
                <a:lnSpc>
                  <a:spcPct val="100000"/>
                </a:lnSpc>
              </a:pPr>
              <a:r>
                <a:rPr sz="1800" b="1" spc="-10">
                  <a:solidFill>
                    <a:srgbClr val="005EA4"/>
                  </a:solidFill>
                  <a:cs typeface="Calibri"/>
                </a:rPr>
                <a:t>Γ</a:t>
              </a:r>
              <a:r>
                <a:rPr sz="1800" b="1">
                  <a:solidFill>
                    <a:srgbClr val="005EA4"/>
                  </a:solidFill>
                  <a:cs typeface="Calibri"/>
                </a:rPr>
                <a:t>ε</a:t>
              </a:r>
              <a:r>
                <a:rPr sz="1800" b="1" spc="5">
                  <a:solidFill>
                    <a:srgbClr val="005EA4"/>
                  </a:solidFill>
                  <a:cs typeface="Calibri"/>
                </a:rPr>
                <a:t>ν</a:t>
              </a:r>
              <a:r>
                <a:rPr sz="1800" b="1">
                  <a:solidFill>
                    <a:srgbClr val="005EA4"/>
                  </a:solidFill>
                  <a:cs typeface="Calibri"/>
                </a:rPr>
                <a:t>ι</a:t>
              </a:r>
              <a:r>
                <a:rPr sz="1800" b="1" spc="-55">
                  <a:solidFill>
                    <a:srgbClr val="005EA4"/>
                  </a:solidFill>
                  <a:cs typeface="Calibri"/>
                </a:rPr>
                <a:t>κ</a:t>
              </a:r>
              <a:r>
                <a:rPr sz="1800" b="1">
                  <a:solidFill>
                    <a:srgbClr val="005EA4"/>
                  </a:solidFill>
                  <a:cs typeface="Calibri"/>
                </a:rPr>
                <a:t>οί  </a:t>
              </a:r>
              <a:endParaRPr lang="el-GR" sz="1800" b="1" dirty="0" smtClean="0">
                <a:solidFill>
                  <a:srgbClr val="005EA4"/>
                </a:solidFill>
                <a:cs typeface="Calibri"/>
              </a:endParaRPr>
            </a:p>
            <a:p>
              <a:pPr marL="111760" marR="5080" indent="-99060" algn="ctr">
                <a:lnSpc>
                  <a:spcPct val="100000"/>
                </a:lnSpc>
              </a:pPr>
              <a:r>
                <a:rPr sz="1800" b="1" spc="-5" smtClean="0">
                  <a:solidFill>
                    <a:srgbClr val="005EA4"/>
                  </a:solidFill>
                  <a:cs typeface="Calibri"/>
                </a:rPr>
                <a:t>Όροι</a:t>
              </a:r>
              <a:endParaRPr sz="1800">
                <a:solidFill>
                  <a:srgbClr val="005EA4"/>
                </a:solidFill>
                <a:cs typeface="Calibri"/>
              </a:endParaRPr>
            </a:p>
          </p:txBody>
        </p:sp>
        <p:sp>
          <p:nvSpPr>
            <p:cNvPr id="21" name="object 11"/>
            <p:cNvSpPr/>
            <p:nvPr/>
          </p:nvSpPr>
          <p:spPr>
            <a:xfrm>
              <a:off x="738399" y="3933063"/>
              <a:ext cx="2297430" cy="2160270"/>
            </a:xfrm>
            <a:custGeom>
              <a:avLst/>
              <a:gdLst/>
              <a:ahLst/>
              <a:cxnLst/>
              <a:rect l="l" t="t" r="r" b="b"/>
              <a:pathLst>
                <a:path w="2297429" h="2160270">
                  <a:moveTo>
                    <a:pt x="1148714" y="0"/>
                  </a:moveTo>
                  <a:lnTo>
                    <a:pt x="1098880" y="997"/>
                  </a:lnTo>
                  <a:lnTo>
                    <a:pt x="1049588" y="3964"/>
                  </a:lnTo>
                  <a:lnTo>
                    <a:pt x="1000883" y="8860"/>
                  </a:lnTo>
                  <a:lnTo>
                    <a:pt x="952806" y="15643"/>
                  </a:lnTo>
                  <a:lnTo>
                    <a:pt x="905401" y="24274"/>
                  </a:lnTo>
                  <a:lnTo>
                    <a:pt x="858712" y="34711"/>
                  </a:lnTo>
                  <a:lnTo>
                    <a:pt x="812780" y="46915"/>
                  </a:lnTo>
                  <a:lnTo>
                    <a:pt x="767650" y="60844"/>
                  </a:lnTo>
                  <a:lnTo>
                    <a:pt x="723364" y="76459"/>
                  </a:lnTo>
                  <a:lnTo>
                    <a:pt x="679966" y="93718"/>
                  </a:lnTo>
                  <a:lnTo>
                    <a:pt x="637498" y="112581"/>
                  </a:lnTo>
                  <a:lnTo>
                    <a:pt x="596004" y="133008"/>
                  </a:lnTo>
                  <a:lnTo>
                    <a:pt x="555526" y="154958"/>
                  </a:lnTo>
                  <a:lnTo>
                    <a:pt x="516108" y="178391"/>
                  </a:lnTo>
                  <a:lnTo>
                    <a:pt x="477793" y="203265"/>
                  </a:lnTo>
                  <a:lnTo>
                    <a:pt x="440624" y="229541"/>
                  </a:lnTo>
                  <a:lnTo>
                    <a:pt x="404644" y="257178"/>
                  </a:lnTo>
                  <a:lnTo>
                    <a:pt x="369896" y="286135"/>
                  </a:lnTo>
                  <a:lnTo>
                    <a:pt x="336422" y="316372"/>
                  </a:lnTo>
                  <a:lnTo>
                    <a:pt x="304268" y="347849"/>
                  </a:lnTo>
                  <a:lnTo>
                    <a:pt x="273474" y="380524"/>
                  </a:lnTo>
                  <a:lnTo>
                    <a:pt x="244085" y="414357"/>
                  </a:lnTo>
                  <a:lnTo>
                    <a:pt x="216143" y="449308"/>
                  </a:lnTo>
                  <a:lnTo>
                    <a:pt x="189692" y="485337"/>
                  </a:lnTo>
                  <a:lnTo>
                    <a:pt x="164774" y="522402"/>
                  </a:lnTo>
                  <a:lnTo>
                    <a:pt x="141433" y="560463"/>
                  </a:lnTo>
                  <a:lnTo>
                    <a:pt x="119712" y="599479"/>
                  </a:lnTo>
                  <a:lnTo>
                    <a:pt x="99653" y="639411"/>
                  </a:lnTo>
                  <a:lnTo>
                    <a:pt x="81300" y="680217"/>
                  </a:lnTo>
                  <a:lnTo>
                    <a:pt x="64697" y="721857"/>
                  </a:lnTo>
                  <a:lnTo>
                    <a:pt x="49885" y="764290"/>
                  </a:lnTo>
                  <a:lnTo>
                    <a:pt x="36909" y="807476"/>
                  </a:lnTo>
                  <a:lnTo>
                    <a:pt x="25810" y="851375"/>
                  </a:lnTo>
                  <a:lnTo>
                    <a:pt x="16633" y="895945"/>
                  </a:lnTo>
                  <a:lnTo>
                    <a:pt x="9421" y="941147"/>
                  </a:lnTo>
                  <a:lnTo>
                    <a:pt x="4215" y="986940"/>
                  </a:lnTo>
                  <a:lnTo>
                    <a:pt x="1061" y="1033282"/>
                  </a:lnTo>
                  <a:lnTo>
                    <a:pt x="0" y="1080135"/>
                  </a:lnTo>
                  <a:lnTo>
                    <a:pt x="1061" y="1126987"/>
                  </a:lnTo>
                  <a:lnTo>
                    <a:pt x="4215" y="1173329"/>
                  </a:lnTo>
                  <a:lnTo>
                    <a:pt x="9421" y="1219121"/>
                  </a:lnTo>
                  <a:lnTo>
                    <a:pt x="16633" y="1264322"/>
                  </a:lnTo>
                  <a:lnTo>
                    <a:pt x="25810" y="1308892"/>
                  </a:lnTo>
                  <a:lnTo>
                    <a:pt x="36909" y="1352790"/>
                  </a:lnTo>
                  <a:lnTo>
                    <a:pt x="49885" y="1395975"/>
                  </a:lnTo>
                  <a:lnTo>
                    <a:pt x="64697" y="1438408"/>
                  </a:lnTo>
                  <a:lnTo>
                    <a:pt x="81300" y="1480047"/>
                  </a:lnTo>
                  <a:lnTo>
                    <a:pt x="99653" y="1520852"/>
                  </a:lnTo>
                  <a:lnTo>
                    <a:pt x="119712" y="1560782"/>
                  </a:lnTo>
                  <a:lnTo>
                    <a:pt x="141433" y="1599797"/>
                  </a:lnTo>
                  <a:lnTo>
                    <a:pt x="164774" y="1637857"/>
                  </a:lnTo>
                  <a:lnTo>
                    <a:pt x="189692" y="1674921"/>
                  </a:lnTo>
                  <a:lnTo>
                    <a:pt x="216143" y="1710947"/>
                  </a:lnTo>
                  <a:lnTo>
                    <a:pt x="244085" y="1745897"/>
                  </a:lnTo>
                  <a:lnTo>
                    <a:pt x="273474" y="1779729"/>
                  </a:lnTo>
                  <a:lnTo>
                    <a:pt x="304268" y="1812403"/>
                  </a:lnTo>
                  <a:lnTo>
                    <a:pt x="336422" y="1843878"/>
                  </a:lnTo>
                  <a:lnTo>
                    <a:pt x="369896" y="1874113"/>
                  </a:lnTo>
                  <a:lnTo>
                    <a:pt x="404644" y="1903069"/>
                  </a:lnTo>
                  <a:lnTo>
                    <a:pt x="440624" y="1930704"/>
                  </a:lnTo>
                  <a:lnTo>
                    <a:pt x="477793" y="1956979"/>
                  </a:lnTo>
                  <a:lnTo>
                    <a:pt x="516108" y="1981852"/>
                  </a:lnTo>
                  <a:lnTo>
                    <a:pt x="555526" y="2005283"/>
                  </a:lnTo>
                  <a:lnTo>
                    <a:pt x="596004" y="2027232"/>
                  </a:lnTo>
                  <a:lnTo>
                    <a:pt x="637498" y="2047657"/>
                  </a:lnTo>
                  <a:lnTo>
                    <a:pt x="679966" y="2066520"/>
                  </a:lnTo>
                  <a:lnTo>
                    <a:pt x="723364" y="2083778"/>
                  </a:lnTo>
                  <a:lnTo>
                    <a:pt x="767650" y="2099391"/>
                  </a:lnTo>
                  <a:lnTo>
                    <a:pt x="812780" y="2113320"/>
                  </a:lnTo>
                  <a:lnTo>
                    <a:pt x="858712" y="2125523"/>
                  </a:lnTo>
                  <a:lnTo>
                    <a:pt x="905401" y="2135959"/>
                  </a:lnTo>
                  <a:lnTo>
                    <a:pt x="952806" y="2144589"/>
                  </a:lnTo>
                  <a:lnTo>
                    <a:pt x="1000883" y="2151372"/>
                  </a:lnTo>
                  <a:lnTo>
                    <a:pt x="1049588" y="2156267"/>
                  </a:lnTo>
                  <a:lnTo>
                    <a:pt x="1098880" y="2159233"/>
                  </a:lnTo>
                  <a:lnTo>
                    <a:pt x="1148714" y="2160231"/>
                  </a:lnTo>
                  <a:lnTo>
                    <a:pt x="1198539" y="2159233"/>
                  </a:lnTo>
                  <a:lnTo>
                    <a:pt x="1247822" y="2156267"/>
                  </a:lnTo>
                  <a:lnTo>
                    <a:pt x="1296519" y="2151372"/>
                  </a:lnTo>
                  <a:lnTo>
                    <a:pt x="1344587" y="2144589"/>
                  </a:lnTo>
                  <a:lnTo>
                    <a:pt x="1391984" y="2135959"/>
                  </a:lnTo>
                  <a:lnTo>
                    <a:pt x="1438666" y="2125523"/>
                  </a:lnTo>
                  <a:lnTo>
                    <a:pt x="1484591" y="2113320"/>
                  </a:lnTo>
                  <a:lnTo>
                    <a:pt x="1529714" y="2099391"/>
                  </a:lnTo>
                  <a:lnTo>
                    <a:pt x="1573994" y="2083778"/>
                  </a:lnTo>
                  <a:lnTo>
                    <a:pt x="1617387" y="2066520"/>
                  </a:lnTo>
                  <a:lnTo>
                    <a:pt x="1659850" y="2047657"/>
                  </a:lnTo>
                  <a:lnTo>
                    <a:pt x="1701339" y="2027232"/>
                  </a:lnTo>
                  <a:lnTo>
                    <a:pt x="1741812" y="2005283"/>
                  </a:lnTo>
                  <a:lnTo>
                    <a:pt x="1781226" y="1981852"/>
                  </a:lnTo>
                  <a:lnTo>
                    <a:pt x="1819537" y="1956979"/>
                  </a:lnTo>
                  <a:lnTo>
                    <a:pt x="1856703" y="1930704"/>
                  </a:lnTo>
                  <a:lnTo>
                    <a:pt x="1892680" y="1903069"/>
                  </a:lnTo>
                  <a:lnTo>
                    <a:pt x="1927425" y="1874113"/>
                  </a:lnTo>
                  <a:lnTo>
                    <a:pt x="1960895" y="1843878"/>
                  </a:lnTo>
                  <a:lnTo>
                    <a:pt x="1993048" y="1812403"/>
                  </a:lnTo>
                  <a:lnTo>
                    <a:pt x="2023839" y="1779729"/>
                  </a:lnTo>
                  <a:lnTo>
                    <a:pt x="2053227" y="1745897"/>
                  </a:lnTo>
                  <a:lnTo>
                    <a:pt x="2081167" y="1710947"/>
                  </a:lnTo>
                  <a:lnTo>
                    <a:pt x="2107617" y="1674921"/>
                  </a:lnTo>
                  <a:lnTo>
                    <a:pt x="2132533" y="1637857"/>
                  </a:lnTo>
                  <a:lnTo>
                    <a:pt x="2155873" y="1599797"/>
                  </a:lnTo>
                  <a:lnTo>
                    <a:pt x="2177594" y="1560782"/>
                  </a:lnTo>
                  <a:lnTo>
                    <a:pt x="2197651" y="1520852"/>
                  </a:lnTo>
                  <a:lnTo>
                    <a:pt x="2216003" y="1480047"/>
                  </a:lnTo>
                  <a:lnTo>
                    <a:pt x="2232606" y="1438408"/>
                  </a:lnTo>
                  <a:lnTo>
                    <a:pt x="2247418" y="1395975"/>
                  </a:lnTo>
                  <a:lnTo>
                    <a:pt x="2260394" y="1352790"/>
                  </a:lnTo>
                  <a:lnTo>
                    <a:pt x="2271492" y="1308892"/>
                  </a:lnTo>
                  <a:lnTo>
                    <a:pt x="2280669" y="1264322"/>
                  </a:lnTo>
                  <a:lnTo>
                    <a:pt x="2287881" y="1219121"/>
                  </a:lnTo>
                  <a:lnTo>
                    <a:pt x="2293087" y="1173329"/>
                  </a:lnTo>
                  <a:lnTo>
                    <a:pt x="2296241" y="1126987"/>
                  </a:lnTo>
                  <a:lnTo>
                    <a:pt x="2297303" y="1080135"/>
                  </a:lnTo>
                  <a:lnTo>
                    <a:pt x="2296241" y="1033282"/>
                  </a:lnTo>
                  <a:lnTo>
                    <a:pt x="2293087" y="986940"/>
                  </a:lnTo>
                  <a:lnTo>
                    <a:pt x="2287881" y="941147"/>
                  </a:lnTo>
                  <a:lnTo>
                    <a:pt x="2280669" y="895945"/>
                  </a:lnTo>
                  <a:lnTo>
                    <a:pt x="2271492" y="851375"/>
                  </a:lnTo>
                  <a:lnTo>
                    <a:pt x="2260394" y="807476"/>
                  </a:lnTo>
                  <a:lnTo>
                    <a:pt x="2247418" y="764290"/>
                  </a:lnTo>
                  <a:lnTo>
                    <a:pt x="2232606" y="721857"/>
                  </a:lnTo>
                  <a:lnTo>
                    <a:pt x="2216003" y="680217"/>
                  </a:lnTo>
                  <a:lnTo>
                    <a:pt x="2197651" y="639411"/>
                  </a:lnTo>
                  <a:lnTo>
                    <a:pt x="2177594" y="599479"/>
                  </a:lnTo>
                  <a:lnTo>
                    <a:pt x="2155873" y="560463"/>
                  </a:lnTo>
                  <a:lnTo>
                    <a:pt x="2132533" y="522402"/>
                  </a:lnTo>
                  <a:lnTo>
                    <a:pt x="2107617" y="485337"/>
                  </a:lnTo>
                  <a:lnTo>
                    <a:pt x="2081167" y="449308"/>
                  </a:lnTo>
                  <a:lnTo>
                    <a:pt x="2053227" y="414357"/>
                  </a:lnTo>
                  <a:lnTo>
                    <a:pt x="2023839" y="380524"/>
                  </a:lnTo>
                  <a:lnTo>
                    <a:pt x="1993048" y="347849"/>
                  </a:lnTo>
                  <a:lnTo>
                    <a:pt x="1960895" y="316372"/>
                  </a:lnTo>
                  <a:lnTo>
                    <a:pt x="1927425" y="286135"/>
                  </a:lnTo>
                  <a:lnTo>
                    <a:pt x="1892680" y="257178"/>
                  </a:lnTo>
                  <a:lnTo>
                    <a:pt x="1856703" y="229541"/>
                  </a:lnTo>
                  <a:lnTo>
                    <a:pt x="1819537" y="203265"/>
                  </a:lnTo>
                  <a:lnTo>
                    <a:pt x="1781226" y="178391"/>
                  </a:lnTo>
                  <a:lnTo>
                    <a:pt x="1741812" y="154958"/>
                  </a:lnTo>
                  <a:lnTo>
                    <a:pt x="1701339" y="133008"/>
                  </a:lnTo>
                  <a:lnTo>
                    <a:pt x="1659850" y="112581"/>
                  </a:lnTo>
                  <a:lnTo>
                    <a:pt x="1617387" y="93718"/>
                  </a:lnTo>
                  <a:lnTo>
                    <a:pt x="1573994" y="76459"/>
                  </a:lnTo>
                  <a:lnTo>
                    <a:pt x="1529714" y="60844"/>
                  </a:lnTo>
                  <a:lnTo>
                    <a:pt x="1484591" y="46915"/>
                  </a:lnTo>
                  <a:lnTo>
                    <a:pt x="1438666" y="34711"/>
                  </a:lnTo>
                  <a:lnTo>
                    <a:pt x="1391984" y="24274"/>
                  </a:lnTo>
                  <a:lnTo>
                    <a:pt x="1344587" y="15643"/>
                  </a:lnTo>
                  <a:lnTo>
                    <a:pt x="1296519" y="8860"/>
                  </a:lnTo>
                  <a:lnTo>
                    <a:pt x="1247822" y="3964"/>
                  </a:lnTo>
                  <a:lnTo>
                    <a:pt x="1198539" y="997"/>
                  </a:lnTo>
                  <a:lnTo>
                    <a:pt x="114871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005EA4"/>
                </a:solidFill>
              </a:endParaRPr>
            </a:p>
          </p:txBody>
        </p:sp>
        <p:sp>
          <p:nvSpPr>
            <p:cNvPr id="22" name="object 12"/>
            <p:cNvSpPr/>
            <p:nvPr/>
          </p:nvSpPr>
          <p:spPr>
            <a:xfrm>
              <a:off x="738399" y="3933063"/>
              <a:ext cx="2297430" cy="2160270"/>
            </a:xfrm>
            <a:custGeom>
              <a:avLst/>
              <a:gdLst/>
              <a:ahLst/>
              <a:cxnLst/>
              <a:rect l="l" t="t" r="r" b="b"/>
              <a:pathLst>
                <a:path w="2297429" h="2160270">
                  <a:moveTo>
                    <a:pt x="0" y="1080135"/>
                  </a:moveTo>
                  <a:lnTo>
                    <a:pt x="1061" y="1033282"/>
                  </a:lnTo>
                  <a:lnTo>
                    <a:pt x="4215" y="986940"/>
                  </a:lnTo>
                  <a:lnTo>
                    <a:pt x="9421" y="941147"/>
                  </a:lnTo>
                  <a:lnTo>
                    <a:pt x="16633" y="895945"/>
                  </a:lnTo>
                  <a:lnTo>
                    <a:pt x="25810" y="851375"/>
                  </a:lnTo>
                  <a:lnTo>
                    <a:pt x="36909" y="807476"/>
                  </a:lnTo>
                  <a:lnTo>
                    <a:pt x="49885" y="764290"/>
                  </a:lnTo>
                  <a:lnTo>
                    <a:pt x="64697" y="721857"/>
                  </a:lnTo>
                  <a:lnTo>
                    <a:pt x="81300" y="680217"/>
                  </a:lnTo>
                  <a:lnTo>
                    <a:pt x="99653" y="639411"/>
                  </a:lnTo>
                  <a:lnTo>
                    <a:pt x="119712" y="599479"/>
                  </a:lnTo>
                  <a:lnTo>
                    <a:pt x="141433" y="560463"/>
                  </a:lnTo>
                  <a:lnTo>
                    <a:pt x="164774" y="522402"/>
                  </a:lnTo>
                  <a:lnTo>
                    <a:pt x="189692" y="485337"/>
                  </a:lnTo>
                  <a:lnTo>
                    <a:pt x="216143" y="449308"/>
                  </a:lnTo>
                  <a:lnTo>
                    <a:pt x="244085" y="414357"/>
                  </a:lnTo>
                  <a:lnTo>
                    <a:pt x="273474" y="380524"/>
                  </a:lnTo>
                  <a:lnTo>
                    <a:pt x="304268" y="347849"/>
                  </a:lnTo>
                  <a:lnTo>
                    <a:pt x="336422" y="316372"/>
                  </a:lnTo>
                  <a:lnTo>
                    <a:pt x="369896" y="286135"/>
                  </a:lnTo>
                  <a:lnTo>
                    <a:pt x="404644" y="257178"/>
                  </a:lnTo>
                  <a:lnTo>
                    <a:pt x="440624" y="229541"/>
                  </a:lnTo>
                  <a:lnTo>
                    <a:pt x="477793" y="203265"/>
                  </a:lnTo>
                  <a:lnTo>
                    <a:pt x="516108" y="178391"/>
                  </a:lnTo>
                  <a:lnTo>
                    <a:pt x="555526" y="154958"/>
                  </a:lnTo>
                  <a:lnTo>
                    <a:pt x="596004" y="133008"/>
                  </a:lnTo>
                  <a:lnTo>
                    <a:pt x="637498" y="112581"/>
                  </a:lnTo>
                  <a:lnTo>
                    <a:pt x="679966" y="93718"/>
                  </a:lnTo>
                  <a:lnTo>
                    <a:pt x="723364" y="76459"/>
                  </a:lnTo>
                  <a:lnTo>
                    <a:pt x="767650" y="60844"/>
                  </a:lnTo>
                  <a:lnTo>
                    <a:pt x="812780" y="46915"/>
                  </a:lnTo>
                  <a:lnTo>
                    <a:pt x="858712" y="34711"/>
                  </a:lnTo>
                  <a:lnTo>
                    <a:pt x="905401" y="24274"/>
                  </a:lnTo>
                  <a:lnTo>
                    <a:pt x="952806" y="15643"/>
                  </a:lnTo>
                  <a:lnTo>
                    <a:pt x="1000883" y="8860"/>
                  </a:lnTo>
                  <a:lnTo>
                    <a:pt x="1049588" y="3964"/>
                  </a:lnTo>
                  <a:lnTo>
                    <a:pt x="1098880" y="997"/>
                  </a:lnTo>
                  <a:lnTo>
                    <a:pt x="1148714" y="0"/>
                  </a:lnTo>
                  <a:lnTo>
                    <a:pt x="1198539" y="997"/>
                  </a:lnTo>
                  <a:lnTo>
                    <a:pt x="1247822" y="3964"/>
                  </a:lnTo>
                  <a:lnTo>
                    <a:pt x="1296519" y="8860"/>
                  </a:lnTo>
                  <a:lnTo>
                    <a:pt x="1344587" y="15643"/>
                  </a:lnTo>
                  <a:lnTo>
                    <a:pt x="1391984" y="24274"/>
                  </a:lnTo>
                  <a:lnTo>
                    <a:pt x="1438666" y="34711"/>
                  </a:lnTo>
                  <a:lnTo>
                    <a:pt x="1484591" y="46915"/>
                  </a:lnTo>
                  <a:lnTo>
                    <a:pt x="1529714" y="60844"/>
                  </a:lnTo>
                  <a:lnTo>
                    <a:pt x="1573994" y="76459"/>
                  </a:lnTo>
                  <a:lnTo>
                    <a:pt x="1617387" y="93718"/>
                  </a:lnTo>
                  <a:lnTo>
                    <a:pt x="1659850" y="112581"/>
                  </a:lnTo>
                  <a:lnTo>
                    <a:pt x="1701339" y="133008"/>
                  </a:lnTo>
                  <a:lnTo>
                    <a:pt x="1741812" y="154958"/>
                  </a:lnTo>
                  <a:lnTo>
                    <a:pt x="1781226" y="178391"/>
                  </a:lnTo>
                  <a:lnTo>
                    <a:pt x="1819537" y="203265"/>
                  </a:lnTo>
                  <a:lnTo>
                    <a:pt x="1856703" y="229541"/>
                  </a:lnTo>
                  <a:lnTo>
                    <a:pt x="1892680" y="257178"/>
                  </a:lnTo>
                  <a:lnTo>
                    <a:pt x="1927425" y="286135"/>
                  </a:lnTo>
                  <a:lnTo>
                    <a:pt x="1960895" y="316372"/>
                  </a:lnTo>
                  <a:lnTo>
                    <a:pt x="1993048" y="347849"/>
                  </a:lnTo>
                  <a:lnTo>
                    <a:pt x="2023839" y="380524"/>
                  </a:lnTo>
                  <a:lnTo>
                    <a:pt x="2053227" y="414357"/>
                  </a:lnTo>
                  <a:lnTo>
                    <a:pt x="2081167" y="449308"/>
                  </a:lnTo>
                  <a:lnTo>
                    <a:pt x="2107617" y="485337"/>
                  </a:lnTo>
                  <a:lnTo>
                    <a:pt x="2132533" y="522402"/>
                  </a:lnTo>
                  <a:lnTo>
                    <a:pt x="2155873" y="560463"/>
                  </a:lnTo>
                  <a:lnTo>
                    <a:pt x="2177594" y="599479"/>
                  </a:lnTo>
                  <a:lnTo>
                    <a:pt x="2197651" y="639411"/>
                  </a:lnTo>
                  <a:lnTo>
                    <a:pt x="2216003" y="680217"/>
                  </a:lnTo>
                  <a:lnTo>
                    <a:pt x="2232606" y="721857"/>
                  </a:lnTo>
                  <a:lnTo>
                    <a:pt x="2247418" y="764290"/>
                  </a:lnTo>
                  <a:lnTo>
                    <a:pt x="2260394" y="807476"/>
                  </a:lnTo>
                  <a:lnTo>
                    <a:pt x="2271492" y="851375"/>
                  </a:lnTo>
                  <a:lnTo>
                    <a:pt x="2280669" y="895945"/>
                  </a:lnTo>
                  <a:lnTo>
                    <a:pt x="2287881" y="941147"/>
                  </a:lnTo>
                  <a:lnTo>
                    <a:pt x="2293087" y="986940"/>
                  </a:lnTo>
                  <a:lnTo>
                    <a:pt x="2296241" y="1033282"/>
                  </a:lnTo>
                  <a:lnTo>
                    <a:pt x="2297303" y="1080135"/>
                  </a:lnTo>
                  <a:lnTo>
                    <a:pt x="2296241" y="1126987"/>
                  </a:lnTo>
                  <a:lnTo>
                    <a:pt x="2293087" y="1173329"/>
                  </a:lnTo>
                  <a:lnTo>
                    <a:pt x="2287881" y="1219121"/>
                  </a:lnTo>
                  <a:lnTo>
                    <a:pt x="2280669" y="1264322"/>
                  </a:lnTo>
                  <a:lnTo>
                    <a:pt x="2271492" y="1308892"/>
                  </a:lnTo>
                  <a:lnTo>
                    <a:pt x="2260394" y="1352790"/>
                  </a:lnTo>
                  <a:lnTo>
                    <a:pt x="2247418" y="1395975"/>
                  </a:lnTo>
                  <a:lnTo>
                    <a:pt x="2232606" y="1438408"/>
                  </a:lnTo>
                  <a:lnTo>
                    <a:pt x="2216003" y="1480047"/>
                  </a:lnTo>
                  <a:lnTo>
                    <a:pt x="2197651" y="1520852"/>
                  </a:lnTo>
                  <a:lnTo>
                    <a:pt x="2177594" y="1560782"/>
                  </a:lnTo>
                  <a:lnTo>
                    <a:pt x="2155873" y="1599797"/>
                  </a:lnTo>
                  <a:lnTo>
                    <a:pt x="2132533" y="1637857"/>
                  </a:lnTo>
                  <a:lnTo>
                    <a:pt x="2107617" y="1674921"/>
                  </a:lnTo>
                  <a:lnTo>
                    <a:pt x="2081167" y="1710947"/>
                  </a:lnTo>
                  <a:lnTo>
                    <a:pt x="2053227" y="1745897"/>
                  </a:lnTo>
                  <a:lnTo>
                    <a:pt x="2023839" y="1779729"/>
                  </a:lnTo>
                  <a:lnTo>
                    <a:pt x="1993048" y="1812403"/>
                  </a:lnTo>
                  <a:lnTo>
                    <a:pt x="1960895" y="1843878"/>
                  </a:lnTo>
                  <a:lnTo>
                    <a:pt x="1927425" y="1874113"/>
                  </a:lnTo>
                  <a:lnTo>
                    <a:pt x="1892680" y="1903069"/>
                  </a:lnTo>
                  <a:lnTo>
                    <a:pt x="1856703" y="1930704"/>
                  </a:lnTo>
                  <a:lnTo>
                    <a:pt x="1819537" y="1956979"/>
                  </a:lnTo>
                  <a:lnTo>
                    <a:pt x="1781226" y="1981852"/>
                  </a:lnTo>
                  <a:lnTo>
                    <a:pt x="1741812" y="2005283"/>
                  </a:lnTo>
                  <a:lnTo>
                    <a:pt x="1701339" y="2027232"/>
                  </a:lnTo>
                  <a:lnTo>
                    <a:pt x="1659850" y="2047657"/>
                  </a:lnTo>
                  <a:lnTo>
                    <a:pt x="1617387" y="2066520"/>
                  </a:lnTo>
                  <a:lnTo>
                    <a:pt x="1573994" y="2083778"/>
                  </a:lnTo>
                  <a:lnTo>
                    <a:pt x="1529714" y="2099391"/>
                  </a:lnTo>
                  <a:lnTo>
                    <a:pt x="1484591" y="2113320"/>
                  </a:lnTo>
                  <a:lnTo>
                    <a:pt x="1438666" y="2125523"/>
                  </a:lnTo>
                  <a:lnTo>
                    <a:pt x="1391984" y="2135959"/>
                  </a:lnTo>
                  <a:lnTo>
                    <a:pt x="1344587" y="2144589"/>
                  </a:lnTo>
                  <a:lnTo>
                    <a:pt x="1296519" y="2151372"/>
                  </a:lnTo>
                  <a:lnTo>
                    <a:pt x="1247822" y="2156267"/>
                  </a:lnTo>
                  <a:lnTo>
                    <a:pt x="1198539" y="2159233"/>
                  </a:lnTo>
                  <a:lnTo>
                    <a:pt x="1148714" y="2160231"/>
                  </a:lnTo>
                  <a:lnTo>
                    <a:pt x="1098880" y="2159233"/>
                  </a:lnTo>
                  <a:lnTo>
                    <a:pt x="1049588" y="2156267"/>
                  </a:lnTo>
                  <a:lnTo>
                    <a:pt x="1000883" y="2151372"/>
                  </a:lnTo>
                  <a:lnTo>
                    <a:pt x="952806" y="2144589"/>
                  </a:lnTo>
                  <a:lnTo>
                    <a:pt x="905401" y="2135959"/>
                  </a:lnTo>
                  <a:lnTo>
                    <a:pt x="858712" y="2125523"/>
                  </a:lnTo>
                  <a:lnTo>
                    <a:pt x="812780" y="2113320"/>
                  </a:lnTo>
                  <a:lnTo>
                    <a:pt x="767650" y="2099391"/>
                  </a:lnTo>
                  <a:lnTo>
                    <a:pt x="723364" y="2083778"/>
                  </a:lnTo>
                  <a:lnTo>
                    <a:pt x="679966" y="2066520"/>
                  </a:lnTo>
                  <a:lnTo>
                    <a:pt x="637498" y="2047657"/>
                  </a:lnTo>
                  <a:lnTo>
                    <a:pt x="596004" y="2027232"/>
                  </a:lnTo>
                  <a:lnTo>
                    <a:pt x="555526" y="2005283"/>
                  </a:lnTo>
                  <a:lnTo>
                    <a:pt x="516108" y="1981852"/>
                  </a:lnTo>
                  <a:lnTo>
                    <a:pt x="477793" y="1956979"/>
                  </a:lnTo>
                  <a:lnTo>
                    <a:pt x="440624" y="1930704"/>
                  </a:lnTo>
                  <a:lnTo>
                    <a:pt x="404644" y="1903069"/>
                  </a:lnTo>
                  <a:lnTo>
                    <a:pt x="369896" y="1874113"/>
                  </a:lnTo>
                  <a:lnTo>
                    <a:pt x="336422" y="1843878"/>
                  </a:lnTo>
                  <a:lnTo>
                    <a:pt x="304268" y="1812403"/>
                  </a:lnTo>
                  <a:lnTo>
                    <a:pt x="273474" y="1779729"/>
                  </a:lnTo>
                  <a:lnTo>
                    <a:pt x="244085" y="1745897"/>
                  </a:lnTo>
                  <a:lnTo>
                    <a:pt x="216143" y="1710947"/>
                  </a:lnTo>
                  <a:lnTo>
                    <a:pt x="189692" y="1674921"/>
                  </a:lnTo>
                  <a:lnTo>
                    <a:pt x="164774" y="1637857"/>
                  </a:lnTo>
                  <a:lnTo>
                    <a:pt x="141433" y="1599797"/>
                  </a:lnTo>
                  <a:lnTo>
                    <a:pt x="119712" y="1560782"/>
                  </a:lnTo>
                  <a:lnTo>
                    <a:pt x="99653" y="1520852"/>
                  </a:lnTo>
                  <a:lnTo>
                    <a:pt x="81300" y="1480047"/>
                  </a:lnTo>
                  <a:lnTo>
                    <a:pt x="64697" y="1438408"/>
                  </a:lnTo>
                  <a:lnTo>
                    <a:pt x="49885" y="1395975"/>
                  </a:lnTo>
                  <a:lnTo>
                    <a:pt x="36909" y="1352790"/>
                  </a:lnTo>
                  <a:lnTo>
                    <a:pt x="25810" y="1308892"/>
                  </a:lnTo>
                  <a:lnTo>
                    <a:pt x="16633" y="1264322"/>
                  </a:lnTo>
                  <a:lnTo>
                    <a:pt x="9421" y="1219121"/>
                  </a:lnTo>
                  <a:lnTo>
                    <a:pt x="4215" y="1173329"/>
                  </a:lnTo>
                  <a:lnTo>
                    <a:pt x="1061" y="1126987"/>
                  </a:lnTo>
                  <a:lnTo>
                    <a:pt x="0" y="1080135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005EA4"/>
                </a:solidFill>
              </a:endParaRPr>
            </a:p>
          </p:txBody>
        </p:sp>
        <p:sp>
          <p:nvSpPr>
            <p:cNvPr id="23" name="object 13"/>
            <p:cNvSpPr txBox="1"/>
            <p:nvPr/>
          </p:nvSpPr>
          <p:spPr>
            <a:xfrm>
              <a:off x="1289705" y="4649306"/>
              <a:ext cx="1193801" cy="79988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</a:pPr>
              <a:r>
                <a:rPr sz="1800" b="1" spc="-10" dirty="0">
                  <a:solidFill>
                    <a:srgbClr val="005EA4"/>
                  </a:solidFill>
                  <a:cs typeface="Calibri"/>
                </a:rPr>
                <a:t>Ειδικοί</a:t>
              </a:r>
              <a:r>
                <a:rPr sz="1800" b="1" spc="-95" dirty="0">
                  <a:solidFill>
                    <a:srgbClr val="005EA4"/>
                  </a:solidFill>
                  <a:cs typeface="Calibri"/>
                </a:rPr>
                <a:t> </a:t>
              </a:r>
              <a:r>
                <a:rPr sz="1800" b="1" spc="-5" dirty="0">
                  <a:solidFill>
                    <a:srgbClr val="005EA4"/>
                  </a:solidFill>
                  <a:cs typeface="Calibri"/>
                </a:rPr>
                <a:t>Όροι</a:t>
              </a:r>
              <a:endParaRPr sz="1800">
                <a:solidFill>
                  <a:srgbClr val="005EA4"/>
                </a:solidFill>
                <a:cs typeface="Calibri"/>
              </a:endParaRPr>
            </a:p>
          </p:txBody>
        </p:sp>
        <p:sp>
          <p:nvSpPr>
            <p:cNvPr id="24" name="object 14"/>
            <p:cNvSpPr/>
            <p:nvPr/>
          </p:nvSpPr>
          <p:spPr>
            <a:xfrm>
              <a:off x="5952511" y="4293108"/>
              <a:ext cx="1619885" cy="1584325"/>
            </a:xfrm>
            <a:custGeom>
              <a:avLst/>
              <a:gdLst/>
              <a:ahLst/>
              <a:cxnLst/>
              <a:rect l="l" t="t" r="r" b="b"/>
              <a:pathLst>
                <a:path w="1619884" h="1584325">
                  <a:moveTo>
                    <a:pt x="809878" y="0"/>
                  </a:moveTo>
                  <a:lnTo>
                    <a:pt x="760542" y="1445"/>
                  </a:lnTo>
                  <a:lnTo>
                    <a:pt x="711987" y="5726"/>
                  </a:lnTo>
                  <a:lnTo>
                    <a:pt x="664299" y="12760"/>
                  </a:lnTo>
                  <a:lnTo>
                    <a:pt x="617562" y="22463"/>
                  </a:lnTo>
                  <a:lnTo>
                    <a:pt x="571861" y="34754"/>
                  </a:lnTo>
                  <a:lnTo>
                    <a:pt x="527281" y="49549"/>
                  </a:lnTo>
                  <a:lnTo>
                    <a:pt x="483907" y="66766"/>
                  </a:lnTo>
                  <a:lnTo>
                    <a:pt x="441822" y="86322"/>
                  </a:lnTo>
                  <a:lnTo>
                    <a:pt x="401113" y="108133"/>
                  </a:lnTo>
                  <a:lnTo>
                    <a:pt x="361862" y="132117"/>
                  </a:lnTo>
                  <a:lnTo>
                    <a:pt x="324157" y="158192"/>
                  </a:lnTo>
                  <a:lnTo>
                    <a:pt x="288080" y="186275"/>
                  </a:lnTo>
                  <a:lnTo>
                    <a:pt x="253716" y="216282"/>
                  </a:lnTo>
                  <a:lnTo>
                    <a:pt x="221151" y="248130"/>
                  </a:lnTo>
                  <a:lnTo>
                    <a:pt x="190470" y="281738"/>
                  </a:lnTo>
                  <a:lnTo>
                    <a:pt x="161755" y="317022"/>
                  </a:lnTo>
                  <a:lnTo>
                    <a:pt x="135094" y="353900"/>
                  </a:lnTo>
                  <a:lnTo>
                    <a:pt x="110569" y="392288"/>
                  </a:lnTo>
                  <a:lnTo>
                    <a:pt x="88267" y="432105"/>
                  </a:lnTo>
                  <a:lnTo>
                    <a:pt x="68271" y="473266"/>
                  </a:lnTo>
                  <a:lnTo>
                    <a:pt x="50666" y="515689"/>
                  </a:lnTo>
                  <a:lnTo>
                    <a:pt x="35538" y="559292"/>
                  </a:lnTo>
                  <a:lnTo>
                    <a:pt x="22970" y="603991"/>
                  </a:lnTo>
                  <a:lnTo>
                    <a:pt x="13047" y="649704"/>
                  </a:lnTo>
                  <a:lnTo>
                    <a:pt x="5855" y="696348"/>
                  </a:lnTo>
                  <a:lnTo>
                    <a:pt x="1478" y="743841"/>
                  </a:lnTo>
                  <a:lnTo>
                    <a:pt x="0" y="792099"/>
                  </a:lnTo>
                  <a:lnTo>
                    <a:pt x="1478" y="840343"/>
                  </a:lnTo>
                  <a:lnTo>
                    <a:pt x="5855" y="887824"/>
                  </a:lnTo>
                  <a:lnTo>
                    <a:pt x="13047" y="934458"/>
                  </a:lnTo>
                  <a:lnTo>
                    <a:pt x="22970" y="980163"/>
                  </a:lnTo>
                  <a:lnTo>
                    <a:pt x="35538" y="1024855"/>
                  </a:lnTo>
                  <a:lnTo>
                    <a:pt x="50666" y="1068452"/>
                  </a:lnTo>
                  <a:lnTo>
                    <a:pt x="68271" y="1110871"/>
                  </a:lnTo>
                  <a:lnTo>
                    <a:pt x="88267" y="1152029"/>
                  </a:lnTo>
                  <a:lnTo>
                    <a:pt x="110569" y="1191842"/>
                  </a:lnTo>
                  <a:lnTo>
                    <a:pt x="135094" y="1230229"/>
                  </a:lnTo>
                  <a:lnTo>
                    <a:pt x="161755" y="1267106"/>
                  </a:lnTo>
                  <a:lnTo>
                    <a:pt x="190470" y="1302391"/>
                  </a:lnTo>
                  <a:lnTo>
                    <a:pt x="221151" y="1335999"/>
                  </a:lnTo>
                  <a:lnTo>
                    <a:pt x="253716" y="1367850"/>
                  </a:lnTo>
                  <a:lnTo>
                    <a:pt x="288080" y="1397858"/>
                  </a:lnTo>
                  <a:lnTo>
                    <a:pt x="324157" y="1425943"/>
                  </a:lnTo>
                  <a:lnTo>
                    <a:pt x="361862" y="1452020"/>
                  </a:lnTo>
                  <a:lnTo>
                    <a:pt x="401113" y="1476008"/>
                  </a:lnTo>
                  <a:lnTo>
                    <a:pt x="441822" y="1497822"/>
                  </a:lnTo>
                  <a:lnTo>
                    <a:pt x="483907" y="1517380"/>
                  </a:lnTo>
                  <a:lnTo>
                    <a:pt x="527281" y="1534600"/>
                  </a:lnTo>
                  <a:lnTo>
                    <a:pt x="571861" y="1549398"/>
                  </a:lnTo>
                  <a:lnTo>
                    <a:pt x="617562" y="1561691"/>
                  </a:lnTo>
                  <a:lnTo>
                    <a:pt x="664299" y="1571396"/>
                  </a:lnTo>
                  <a:lnTo>
                    <a:pt x="711987" y="1578432"/>
                  </a:lnTo>
                  <a:lnTo>
                    <a:pt x="760542" y="1582714"/>
                  </a:lnTo>
                  <a:lnTo>
                    <a:pt x="809878" y="1584159"/>
                  </a:lnTo>
                  <a:lnTo>
                    <a:pt x="859215" y="1582714"/>
                  </a:lnTo>
                  <a:lnTo>
                    <a:pt x="907770" y="1578432"/>
                  </a:lnTo>
                  <a:lnTo>
                    <a:pt x="955458" y="1571396"/>
                  </a:lnTo>
                  <a:lnTo>
                    <a:pt x="1002195" y="1561691"/>
                  </a:lnTo>
                  <a:lnTo>
                    <a:pt x="1047896" y="1549398"/>
                  </a:lnTo>
                  <a:lnTo>
                    <a:pt x="1092476" y="1534600"/>
                  </a:lnTo>
                  <a:lnTo>
                    <a:pt x="1135850" y="1517380"/>
                  </a:lnTo>
                  <a:lnTo>
                    <a:pt x="1177935" y="1497822"/>
                  </a:lnTo>
                  <a:lnTo>
                    <a:pt x="1218644" y="1476008"/>
                  </a:lnTo>
                  <a:lnTo>
                    <a:pt x="1257895" y="1452020"/>
                  </a:lnTo>
                  <a:lnTo>
                    <a:pt x="1295600" y="1425943"/>
                  </a:lnTo>
                  <a:lnTo>
                    <a:pt x="1331677" y="1397858"/>
                  </a:lnTo>
                  <a:lnTo>
                    <a:pt x="1366041" y="1367850"/>
                  </a:lnTo>
                  <a:lnTo>
                    <a:pt x="1398606" y="1335999"/>
                  </a:lnTo>
                  <a:lnTo>
                    <a:pt x="1429287" y="1302391"/>
                  </a:lnTo>
                  <a:lnTo>
                    <a:pt x="1458002" y="1267106"/>
                  </a:lnTo>
                  <a:lnTo>
                    <a:pt x="1484663" y="1230229"/>
                  </a:lnTo>
                  <a:lnTo>
                    <a:pt x="1509188" y="1191842"/>
                  </a:lnTo>
                  <a:lnTo>
                    <a:pt x="1531490" y="1152029"/>
                  </a:lnTo>
                  <a:lnTo>
                    <a:pt x="1551486" y="1110871"/>
                  </a:lnTo>
                  <a:lnTo>
                    <a:pt x="1569091" y="1068452"/>
                  </a:lnTo>
                  <a:lnTo>
                    <a:pt x="1584219" y="1024855"/>
                  </a:lnTo>
                  <a:lnTo>
                    <a:pt x="1596787" y="980163"/>
                  </a:lnTo>
                  <a:lnTo>
                    <a:pt x="1606710" y="934458"/>
                  </a:lnTo>
                  <a:lnTo>
                    <a:pt x="1613902" y="887824"/>
                  </a:lnTo>
                  <a:lnTo>
                    <a:pt x="1618279" y="840343"/>
                  </a:lnTo>
                  <a:lnTo>
                    <a:pt x="1619757" y="792099"/>
                  </a:lnTo>
                  <a:lnTo>
                    <a:pt x="1618279" y="743841"/>
                  </a:lnTo>
                  <a:lnTo>
                    <a:pt x="1613902" y="696348"/>
                  </a:lnTo>
                  <a:lnTo>
                    <a:pt x="1606710" y="649704"/>
                  </a:lnTo>
                  <a:lnTo>
                    <a:pt x="1596787" y="603991"/>
                  </a:lnTo>
                  <a:lnTo>
                    <a:pt x="1584219" y="559292"/>
                  </a:lnTo>
                  <a:lnTo>
                    <a:pt x="1569091" y="515689"/>
                  </a:lnTo>
                  <a:lnTo>
                    <a:pt x="1551486" y="473266"/>
                  </a:lnTo>
                  <a:lnTo>
                    <a:pt x="1531490" y="432105"/>
                  </a:lnTo>
                  <a:lnTo>
                    <a:pt x="1509188" y="392288"/>
                  </a:lnTo>
                  <a:lnTo>
                    <a:pt x="1484663" y="353900"/>
                  </a:lnTo>
                  <a:lnTo>
                    <a:pt x="1458002" y="317022"/>
                  </a:lnTo>
                  <a:lnTo>
                    <a:pt x="1429287" y="281738"/>
                  </a:lnTo>
                  <a:lnTo>
                    <a:pt x="1398606" y="248130"/>
                  </a:lnTo>
                  <a:lnTo>
                    <a:pt x="1366041" y="216282"/>
                  </a:lnTo>
                  <a:lnTo>
                    <a:pt x="1331677" y="186275"/>
                  </a:lnTo>
                  <a:lnTo>
                    <a:pt x="1295600" y="158192"/>
                  </a:lnTo>
                  <a:lnTo>
                    <a:pt x="1257895" y="132117"/>
                  </a:lnTo>
                  <a:lnTo>
                    <a:pt x="1218644" y="108133"/>
                  </a:lnTo>
                  <a:lnTo>
                    <a:pt x="1177935" y="86322"/>
                  </a:lnTo>
                  <a:lnTo>
                    <a:pt x="1135850" y="66766"/>
                  </a:lnTo>
                  <a:lnTo>
                    <a:pt x="1092476" y="49549"/>
                  </a:lnTo>
                  <a:lnTo>
                    <a:pt x="1047896" y="34754"/>
                  </a:lnTo>
                  <a:lnTo>
                    <a:pt x="1002195" y="22463"/>
                  </a:lnTo>
                  <a:lnTo>
                    <a:pt x="955458" y="12760"/>
                  </a:lnTo>
                  <a:lnTo>
                    <a:pt x="907770" y="5726"/>
                  </a:lnTo>
                  <a:lnTo>
                    <a:pt x="859215" y="1445"/>
                  </a:lnTo>
                  <a:lnTo>
                    <a:pt x="80987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005EA4"/>
                </a:solidFill>
              </a:endParaRPr>
            </a:p>
          </p:txBody>
        </p:sp>
        <p:sp>
          <p:nvSpPr>
            <p:cNvPr id="25" name="object 15"/>
            <p:cNvSpPr/>
            <p:nvPr/>
          </p:nvSpPr>
          <p:spPr>
            <a:xfrm>
              <a:off x="5952511" y="4293108"/>
              <a:ext cx="1619885" cy="1584325"/>
            </a:xfrm>
            <a:custGeom>
              <a:avLst/>
              <a:gdLst/>
              <a:ahLst/>
              <a:cxnLst/>
              <a:rect l="l" t="t" r="r" b="b"/>
              <a:pathLst>
                <a:path w="1619884" h="1584325">
                  <a:moveTo>
                    <a:pt x="0" y="792099"/>
                  </a:moveTo>
                  <a:lnTo>
                    <a:pt x="1478" y="743841"/>
                  </a:lnTo>
                  <a:lnTo>
                    <a:pt x="5855" y="696348"/>
                  </a:lnTo>
                  <a:lnTo>
                    <a:pt x="13047" y="649704"/>
                  </a:lnTo>
                  <a:lnTo>
                    <a:pt x="22970" y="603991"/>
                  </a:lnTo>
                  <a:lnTo>
                    <a:pt x="35538" y="559292"/>
                  </a:lnTo>
                  <a:lnTo>
                    <a:pt x="50666" y="515689"/>
                  </a:lnTo>
                  <a:lnTo>
                    <a:pt x="68271" y="473266"/>
                  </a:lnTo>
                  <a:lnTo>
                    <a:pt x="88267" y="432105"/>
                  </a:lnTo>
                  <a:lnTo>
                    <a:pt x="110569" y="392288"/>
                  </a:lnTo>
                  <a:lnTo>
                    <a:pt x="135094" y="353900"/>
                  </a:lnTo>
                  <a:lnTo>
                    <a:pt x="161755" y="317022"/>
                  </a:lnTo>
                  <a:lnTo>
                    <a:pt x="190470" y="281738"/>
                  </a:lnTo>
                  <a:lnTo>
                    <a:pt x="221151" y="248130"/>
                  </a:lnTo>
                  <a:lnTo>
                    <a:pt x="253716" y="216282"/>
                  </a:lnTo>
                  <a:lnTo>
                    <a:pt x="288080" y="186275"/>
                  </a:lnTo>
                  <a:lnTo>
                    <a:pt x="324157" y="158192"/>
                  </a:lnTo>
                  <a:lnTo>
                    <a:pt x="361862" y="132117"/>
                  </a:lnTo>
                  <a:lnTo>
                    <a:pt x="401113" y="108133"/>
                  </a:lnTo>
                  <a:lnTo>
                    <a:pt x="441822" y="86322"/>
                  </a:lnTo>
                  <a:lnTo>
                    <a:pt x="483907" y="66766"/>
                  </a:lnTo>
                  <a:lnTo>
                    <a:pt x="527281" y="49549"/>
                  </a:lnTo>
                  <a:lnTo>
                    <a:pt x="571861" y="34754"/>
                  </a:lnTo>
                  <a:lnTo>
                    <a:pt x="617562" y="22463"/>
                  </a:lnTo>
                  <a:lnTo>
                    <a:pt x="664299" y="12760"/>
                  </a:lnTo>
                  <a:lnTo>
                    <a:pt x="711987" y="5726"/>
                  </a:lnTo>
                  <a:lnTo>
                    <a:pt x="760542" y="1445"/>
                  </a:lnTo>
                  <a:lnTo>
                    <a:pt x="809878" y="0"/>
                  </a:lnTo>
                  <a:lnTo>
                    <a:pt x="859215" y="1445"/>
                  </a:lnTo>
                  <a:lnTo>
                    <a:pt x="907770" y="5726"/>
                  </a:lnTo>
                  <a:lnTo>
                    <a:pt x="955458" y="12760"/>
                  </a:lnTo>
                  <a:lnTo>
                    <a:pt x="1002195" y="22463"/>
                  </a:lnTo>
                  <a:lnTo>
                    <a:pt x="1047896" y="34754"/>
                  </a:lnTo>
                  <a:lnTo>
                    <a:pt x="1092476" y="49549"/>
                  </a:lnTo>
                  <a:lnTo>
                    <a:pt x="1135850" y="66766"/>
                  </a:lnTo>
                  <a:lnTo>
                    <a:pt x="1177935" y="86322"/>
                  </a:lnTo>
                  <a:lnTo>
                    <a:pt x="1218644" y="108133"/>
                  </a:lnTo>
                  <a:lnTo>
                    <a:pt x="1257895" y="132117"/>
                  </a:lnTo>
                  <a:lnTo>
                    <a:pt x="1295600" y="158192"/>
                  </a:lnTo>
                  <a:lnTo>
                    <a:pt x="1331677" y="186275"/>
                  </a:lnTo>
                  <a:lnTo>
                    <a:pt x="1366041" y="216282"/>
                  </a:lnTo>
                  <a:lnTo>
                    <a:pt x="1398606" y="248130"/>
                  </a:lnTo>
                  <a:lnTo>
                    <a:pt x="1429287" y="281738"/>
                  </a:lnTo>
                  <a:lnTo>
                    <a:pt x="1458002" y="317022"/>
                  </a:lnTo>
                  <a:lnTo>
                    <a:pt x="1484663" y="353900"/>
                  </a:lnTo>
                  <a:lnTo>
                    <a:pt x="1509188" y="392288"/>
                  </a:lnTo>
                  <a:lnTo>
                    <a:pt x="1531490" y="432105"/>
                  </a:lnTo>
                  <a:lnTo>
                    <a:pt x="1551486" y="473266"/>
                  </a:lnTo>
                  <a:lnTo>
                    <a:pt x="1569091" y="515689"/>
                  </a:lnTo>
                  <a:lnTo>
                    <a:pt x="1584219" y="559292"/>
                  </a:lnTo>
                  <a:lnTo>
                    <a:pt x="1596787" y="603991"/>
                  </a:lnTo>
                  <a:lnTo>
                    <a:pt x="1606710" y="649704"/>
                  </a:lnTo>
                  <a:lnTo>
                    <a:pt x="1613902" y="696348"/>
                  </a:lnTo>
                  <a:lnTo>
                    <a:pt x="1618279" y="743841"/>
                  </a:lnTo>
                  <a:lnTo>
                    <a:pt x="1619757" y="792099"/>
                  </a:lnTo>
                  <a:lnTo>
                    <a:pt x="1618279" y="840343"/>
                  </a:lnTo>
                  <a:lnTo>
                    <a:pt x="1613902" y="887824"/>
                  </a:lnTo>
                  <a:lnTo>
                    <a:pt x="1606710" y="934458"/>
                  </a:lnTo>
                  <a:lnTo>
                    <a:pt x="1596787" y="980163"/>
                  </a:lnTo>
                  <a:lnTo>
                    <a:pt x="1584219" y="1024855"/>
                  </a:lnTo>
                  <a:lnTo>
                    <a:pt x="1569091" y="1068452"/>
                  </a:lnTo>
                  <a:lnTo>
                    <a:pt x="1551486" y="1110871"/>
                  </a:lnTo>
                  <a:lnTo>
                    <a:pt x="1531490" y="1152029"/>
                  </a:lnTo>
                  <a:lnTo>
                    <a:pt x="1509188" y="1191842"/>
                  </a:lnTo>
                  <a:lnTo>
                    <a:pt x="1484663" y="1230229"/>
                  </a:lnTo>
                  <a:lnTo>
                    <a:pt x="1458002" y="1267106"/>
                  </a:lnTo>
                  <a:lnTo>
                    <a:pt x="1429287" y="1302391"/>
                  </a:lnTo>
                  <a:lnTo>
                    <a:pt x="1398606" y="1335999"/>
                  </a:lnTo>
                  <a:lnTo>
                    <a:pt x="1366041" y="1367850"/>
                  </a:lnTo>
                  <a:lnTo>
                    <a:pt x="1331677" y="1397858"/>
                  </a:lnTo>
                  <a:lnTo>
                    <a:pt x="1295600" y="1425943"/>
                  </a:lnTo>
                  <a:lnTo>
                    <a:pt x="1257895" y="1452020"/>
                  </a:lnTo>
                  <a:lnTo>
                    <a:pt x="1218644" y="1476008"/>
                  </a:lnTo>
                  <a:lnTo>
                    <a:pt x="1177935" y="1497822"/>
                  </a:lnTo>
                  <a:lnTo>
                    <a:pt x="1135850" y="1517380"/>
                  </a:lnTo>
                  <a:lnTo>
                    <a:pt x="1092476" y="1534600"/>
                  </a:lnTo>
                  <a:lnTo>
                    <a:pt x="1047896" y="1549398"/>
                  </a:lnTo>
                  <a:lnTo>
                    <a:pt x="1002195" y="1561691"/>
                  </a:lnTo>
                  <a:lnTo>
                    <a:pt x="955458" y="1571396"/>
                  </a:lnTo>
                  <a:lnTo>
                    <a:pt x="907770" y="1578432"/>
                  </a:lnTo>
                  <a:lnTo>
                    <a:pt x="859215" y="1582714"/>
                  </a:lnTo>
                  <a:lnTo>
                    <a:pt x="809878" y="1584159"/>
                  </a:lnTo>
                  <a:lnTo>
                    <a:pt x="760542" y="1582714"/>
                  </a:lnTo>
                  <a:lnTo>
                    <a:pt x="711987" y="1578432"/>
                  </a:lnTo>
                  <a:lnTo>
                    <a:pt x="664299" y="1571396"/>
                  </a:lnTo>
                  <a:lnTo>
                    <a:pt x="617562" y="1561691"/>
                  </a:lnTo>
                  <a:lnTo>
                    <a:pt x="571861" y="1549398"/>
                  </a:lnTo>
                  <a:lnTo>
                    <a:pt x="527281" y="1534600"/>
                  </a:lnTo>
                  <a:lnTo>
                    <a:pt x="483907" y="1517380"/>
                  </a:lnTo>
                  <a:lnTo>
                    <a:pt x="441822" y="1497822"/>
                  </a:lnTo>
                  <a:lnTo>
                    <a:pt x="401113" y="1476008"/>
                  </a:lnTo>
                  <a:lnTo>
                    <a:pt x="361862" y="1452020"/>
                  </a:lnTo>
                  <a:lnTo>
                    <a:pt x="324157" y="1425943"/>
                  </a:lnTo>
                  <a:lnTo>
                    <a:pt x="288080" y="1397858"/>
                  </a:lnTo>
                  <a:lnTo>
                    <a:pt x="253716" y="1367850"/>
                  </a:lnTo>
                  <a:lnTo>
                    <a:pt x="221151" y="1335999"/>
                  </a:lnTo>
                  <a:lnTo>
                    <a:pt x="190470" y="1302391"/>
                  </a:lnTo>
                  <a:lnTo>
                    <a:pt x="161755" y="1267106"/>
                  </a:lnTo>
                  <a:lnTo>
                    <a:pt x="135094" y="1230229"/>
                  </a:lnTo>
                  <a:lnTo>
                    <a:pt x="110569" y="1191842"/>
                  </a:lnTo>
                  <a:lnTo>
                    <a:pt x="88267" y="1152029"/>
                  </a:lnTo>
                  <a:lnTo>
                    <a:pt x="68271" y="1110871"/>
                  </a:lnTo>
                  <a:lnTo>
                    <a:pt x="50666" y="1068452"/>
                  </a:lnTo>
                  <a:lnTo>
                    <a:pt x="35538" y="1024855"/>
                  </a:lnTo>
                  <a:lnTo>
                    <a:pt x="22970" y="980163"/>
                  </a:lnTo>
                  <a:lnTo>
                    <a:pt x="13047" y="934458"/>
                  </a:lnTo>
                  <a:lnTo>
                    <a:pt x="5855" y="887824"/>
                  </a:lnTo>
                  <a:lnTo>
                    <a:pt x="1478" y="840343"/>
                  </a:lnTo>
                  <a:lnTo>
                    <a:pt x="0" y="792099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005EA4"/>
                </a:solidFill>
              </a:endParaRPr>
            </a:p>
          </p:txBody>
        </p:sp>
        <p:sp>
          <p:nvSpPr>
            <p:cNvPr id="26" name="object 16"/>
            <p:cNvSpPr txBox="1"/>
            <p:nvPr/>
          </p:nvSpPr>
          <p:spPr>
            <a:xfrm>
              <a:off x="6056966" y="4752450"/>
              <a:ext cx="1500198" cy="79988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204470" marR="5080" indent="-192405" algn="ctr">
                <a:lnSpc>
                  <a:spcPct val="100000"/>
                </a:lnSpc>
              </a:pPr>
              <a:r>
                <a:rPr sz="1800" b="1" smtClean="0">
                  <a:solidFill>
                    <a:srgbClr val="005EA4"/>
                  </a:solidFill>
                  <a:latin typeface="Calibri"/>
                  <a:cs typeface="Calibri"/>
                </a:rPr>
                <a:t>Π</a:t>
              </a:r>
              <a:r>
                <a:rPr sz="1800" b="1" spc="5" smtClean="0">
                  <a:solidFill>
                    <a:srgbClr val="005EA4"/>
                  </a:solidFill>
                  <a:latin typeface="Calibri"/>
                  <a:cs typeface="Calibri"/>
                </a:rPr>
                <a:t>α</a:t>
              </a:r>
              <a:r>
                <a:rPr sz="1800" b="1" spc="-5" smtClean="0">
                  <a:solidFill>
                    <a:srgbClr val="005EA4"/>
                  </a:solidFill>
                  <a:latin typeface="Calibri"/>
                  <a:cs typeface="Calibri"/>
                </a:rPr>
                <a:t>ρ</a:t>
              </a:r>
              <a:r>
                <a:rPr sz="1800" b="1" smtClean="0">
                  <a:solidFill>
                    <a:srgbClr val="005EA4"/>
                  </a:solidFill>
                  <a:latin typeface="Calibri"/>
                  <a:cs typeface="Calibri"/>
                </a:rPr>
                <a:t>αρτή</a:t>
              </a:r>
              <a:endParaRPr lang="el-GR" sz="1800" b="1" dirty="0" smtClean="0">
                <a:solidFill>
                  <a:srgbClr val="005EA4"/>
                </a:solidFill>
                <a:latin typeface="Calibri"/>
                <a:cs typeface="Calibri"/>
              </a:endParaRPr>
            </a:p>
            <a:p>
              <a:pPr marL="204470" marR="5080" indent="-192405" algn="ctr">
                <a:lnSpc>
                  <a:spcPct val="100000"/>
                </a:lnSpc>
              </a:pPr>
              <a:r>
                <a:rPr sz="1800" b="1" spc="-5" smtClean="0">
                  <a:solidFill>
                    <a:srgbClr val="005EA4"/>
                  </a:solidFill>
                  <a:latin typeface="Calibri"/>
                  <a:cs typeface="Calibri"/>
                </a:rPr>
                <a:t>ματα</a:t>
              </a:r>
              <a:endParaRPr sz="1800">
                <a:solidFill>
                  <a:srgbClr val="005EA4"/>
                </a:solidFill>
                <a:latin typeface="Calibri"/>
                <a:cs typeface="Calibri"/>
              </a:endParaRPr>
            </a:p>
          </p:txBody>
        </p:sp>
        <p:sp>
          <p:nvSpPr>
            <p:cNvPr id="27" name="object 17"/>
            <p:cNvSpPr txBox="1"/>
            <p:nvPr/>
          </p:nvSpPr>
          <p:spPr>
            <a:xfrm>
              <a:off x="3153559" y="4671567"/>
              <a:ext cx="342265" cy="111094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5000" b="1" dirty="0">
                  <a:solidFill>
                    <a:srgbClr val="005EA4"/>
                  </a:solidFill>
                  <a:latin typeface="Calibri"/>
                  <a:cs typeface="Calibri"/>
                </a:rPr>
                <a:t>&gt;</a:t>
              </a:r>
              <a:endParaRPr sz="5000">
                <a:solidFill>
                  <a:srgbClr val="005EA4"/>
                </a:solidFill>
                <a:latin typeface="Calibri"/>
                <a:cs typeface="Calibri"/>
              </a:endParaRPr>
            </a:p>
          </p:txBody>
        </p:sp>
        <p:sp>
          <p:nvSpPr>
            <p:cNvPr id="28" name="object 18"/>
            <p:cNvSpPr txBox="1"/>
            <p:nvPr/>
          </p:nvSpPr>
          <p:spPr>
            <a:xfrm>
              <a:off x="5458099" y="4659376"/>
              <a:ext cx="342265" cy="111094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5000" b="1" dirty="0">
                  <a:solidFill>
                    <a:srgbClr val="005EA4"/>
                  </a:solidFill>
                  <a:latin typeface="Calibri"/>
                  <a:cs typeface="Calibri"/>
                </a:rPr>
                <a:t>&gt;</a:t>
              </a:r>
              <a:endParaRPr sz="5000">
                <a:solidFill>
                  <a:srgbClr val="005EA4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37" name="36 - Ομάδα"/>
          <p:cNvGrpSpPr/>
          <p:nvPr/>
        </p:nvGrpSpPr>
        <p:grpSpPr>
          <a:xfrm>
            <a:off x="357158" y="2428868"/>
            <a:ext cx="3857652" cy="1000132"/>
            <a:chOff x="2786050" y="4857760"/>
            <a:chExt cx="3857652" cy="1000132"/>
          </a:xfrm>
        </p:grpSpPr>
        <p:sp>
          <p:nvSpPr>
            <p:cNvPr id="34" name="object 15"/>
            <p:cNvSpPr/>
            <p:nvPr/>
          </p:nvSpPr>
          <p:spPr>
            <a:xfrm>
              <a:off x="2786050" y="4857760"/>
              <a:ext cx="3857652" cy="1000132"/>
            </a:xfrm>
            <a:custGeom>
              <a:avLst/>
              <a:gdLst/>
              <a:ahLst/>
              <a:cxnLst/>
              <a:rect l="l" t="t" r="r" b="b"/>
              <a:pathLst>
                <a:path w="6833870" h="1168400">
                  <a:moveTo>
                    <a:pt x="0" y="194690"/>
                  </a:moveTo>
                  <a:lnTo>
                    <a:pt x="5139" y="150036"/>
                  </a:lnTo>
                  <a:lnTo>
                    <a:pt x="19780" y="109051"/>
                  </a:lnTo>
                  <a:lnTo>
                    <a:pt x="42757" y="72903"/>
                  </a:lnTo>
                  <a:lnTo>
                    <a:pt x="72903" y="42757"/>
                  </a:lnTo>
                  <a:lnTo>
                    <a:pt x="109051" y="19780"/>
                  </a:lnTo>
                  <a:lnTo>
                    <a:pt x="150036" y="5139"/>
                  </a:lnTo>
                  <a:lnTo>
                    <a:pt x="194690" y="0"/>
                  </a:lnTo>
                  <a:lnTo>
                    <a:pt x="6639179" y="0"/>
                  </a:lnTo>
                  <a:lnTo>
                    <a:pt x="6683793" y="5139"/>
                  </a:lnTo>
                  <a:lnTo>
                    <a:pt x="6724762" y="19780"/>
                  </a:lnTo>
                  <a:lnTo>
                    <a:pt x="6760913" y="42757"/>
                  </a:lnTo>
                  <a:lnTo>
                    <a:pt x="6791072" y="72903"/>
                  </a:lnTo>
                  <a:lnTo>
                    <a:pt x="6814066" y="109051"/>
                  </a:lnTo>
                  <a:lnTo>
                    <a:pt x="6828723" y="150036"/>
                  </a:lnTo>
                  <a:lnTo>
                    <a:pt x="6833870" y="194690"/>
                  </a:lnTo>
                  <a:lnTo>
                    <a:pt x="6833870" y="973201"/>
                  </a:lnTo>
                  <a:lnTo>
                    <a:pt x="6828723" y="1017833"/>
                  </a:lnTo>
                  <a:lnTo>
                    <a:pt x="6814066" y="1058805"/>
                  </a:lnTo>
                  <a:lnTo>
                    <a:pt x="6791072" y="1094947"/>
                  </a:lnTo>
                  <a:lnTo>
                    <a:pt x="6760913" y="1125091"/>
                  </a:lnTo>
                  <a:lnTo>
                    <a:pt x="6724762" y="1148069"/>
                  </a:lnTo>
                  <a:lnTo>
                    <a:pt x="6683793" y="1162713"/>
                  </a:lnTo>
                  <a:lnTo>
                    <a:pt x="6639179" y="1167853"/>
                  </a:lnTo>
                  <a:lnTo>
                    <a:pt x="194690" y="1167853"/>
                  </a:lnTo>
                  <a:lnTo>
                    <a:pt x="150036" y="1162713"/>
                  </a:lnTo>
                  <a:lnTo>
                    <a:pt x="109051" y="1148069"/>
                  </a:lnTo>
                  <a:lnTo>
                    <a:pt x="72903" y="1125091"/>
                  </a:lnTo>
                  <a:lnTo>
                    <a:pt x="42757" y="1094947"/>
                  </a:lnTo>
                  <a:lnTo>
                    <a:pt x="19780" y="1058805"/>
                  </a:lnTo>
                  <a:lnTo>
                    <a:pt x="5139" y="1017833"/>
                  </a:lnTo>
                  <a:lnTo>
                    <a:pt x="0" y="973201"/>
                  </a:lnTo>
                  <a:lnTo>
                    <a:pt x="0" y="194690"/>
                  </a:lnTo>
                  <a:close/>
                </a:path>
              </a:pathLst>
            </a:custGeom>
            <a:solidFill>
              <a:srgbClr val="005EA4"/>
            </a:solidFill>
            <a:ln w="38100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34 - Ορθογώνιο"/>
            <p:cNvSpPr/>
            <p:nvPr/>
          </p:nvSpPr>
          <p:spPr>
            <a:xfrm>
              <a:off x="2786050" y="4857760"/>
              <a:ext cx="3779300" cy="977191"/>
            </a:xfrm>
            <a:prstGeom prst="rect">
              <a:avLst/>
            </a:prstGeom>
            <a:noFill/>
            <a:ln>
              <a:solidFill>
                <a:srgbClr val="006BBC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ts val="2280"/>
                </a:lnSpc>
                <a:spcBef>
                  <a:spcPts val="1630"/>
                </a:spcBef>
              </a:pPr>
              <a:r>
                <a:rPr lang="el-GR" spc="-10" dirty="0" smtClean="0">
                  <a:solidFill>
                    <a:srgbClr val="FFFFFF"/>
                  </a:solidFill>
                  <a:cs typeface="Calibri"/>
                </a:rPr>
                <a:t>Ειδικοί </a:t>
              </a:r>
              <a:r>
                <a:rPr lang="el-GR" dirty="0" smtClean="0">
                  <a:solidFill>
                    <a:srgbClr val="FFFFFF"/>
                  </a:solidFill>
                  <a:cs typeface="Calibri"/>
                </a:rPr>
                <a:t>όροι, </a:t>
              </a:r>
              <a:r>
                <a:rPr lang="el-GR" spc="-10" dirty="0" smtClean="0">
                  <a:solidFill>
                    <a:srgbClr val="FFFFFF"/>
                  </a:solidFill>
                  <a:cs typeface="Calibri"/>
                </a:rPr>
                <a:t>γενικοί </a:t>
              </a:r>
              <a:r>
                <a:rPr lang="el-GR" dirty="0" smtClean="0">
                  <a:solidFill>
                    <a:srgbClr val="FFFFFF"/>
                  </a:solidFill>
                  <a:cs typeface="Calibri"/>
                </a:rPr>
                <a:t>όροι </a:t>
              </a:r>
              <a:r>
                <a:rPr lang="el-GR" spc="-25" dirty="0" smtClean="0">
                  <a:solidFill>
                    <a:srgbClr val="FFFFFF"/>
                  </a:solidFill>
                  <a:cs typeface="Calibri"/>
                </a:rPr>
                <a:t>και </a:t>
              </a:r>
              <a:r>
                <a:rPr lang="el-GR" spc="-5" dirty="0" smtClean="0">
                  <a:solidFill>
                    <a:srgbClr val="FFFFFF"/>
                  </a:solidFill>
                  <a:cs typeface="Calibri"/>
                </a:rPr>
                <a:t>παραρτήματα</a:t>
              </a:r>
              <a:r>
                <a:rPr lang="el-GR" spc="-110" dirty="0" smtClean="0">
                  <a:solidFill>
                    <a:srgbClr val="FFFFFF"/>
                  </a:solidFill>
                  <a:cs typeface="Calibri"/>
                </a:rPr>
                <a:t> </a:t>
              </a:r>
              <a:r>
                <a:rPr lang="el-GR" spc="-5" dirty="0" smtClean="0">
                  <a:solidFill>
                    <a:srgbClr val="FFFFFF"/>
                  </a:solidFill>
                  <a:cs typeface="Calibri"/>
                </a:rPr>
                <a:t>αποτελούν</a:t>
              </a:r>
              <a:endParaRPr lang="el-GR" dirty="0" smtClean="0">
                <a:cs typeface="Calibri"/>
              </a:endParaRPr>
            </a:p>
            <a:p>
              <a:pPr algn="ctr">
                <a:lnSpc>
                  <a:spcPts val="2280"/>
                </a:lnSpc>
              </a:pPr>
              <a:r>
                <a:rPr lang="el-GR" b="1" dirty="0" smtClean="0">
                  <a:solidFill>
                    <a:srgbClr val="FFFFFF"/>
                  </a:solidFill>
                  <a:cs typeface="Calibri"/>
                </a:rPr>
                <a:t>αναπόσπαστα </a:t>
              </a:r>
              <a:r>
                <a:rPr lang="el-GR" b="1" spc="-5" dirty="0" smtClean="0">
                  <a:solidFill>
                    <a:srgbClr val="FFFFFF"/>
                  </a:solidFill>
                  <a:cs typeface="Calibri"/>
                </a:rPr>
                <a:t>μέρη </a:t>
              </a:r>
              <a:r>
                <a:rPr lang="el-GR" dirty="0" smtClean="0">
                  <a:solidFill>
                    <a:srgbClr val="FFFFFF"/>
                  </a:solidFill>
                  <a:cs typeface="Calibri"/>
                </a:rPr>
                <a:t>της</a:t>
              </a:r>
              <a:r>
                <a:rPr lang="el-GR" spc="-95" dirty="0" smtClean="0">
                  <a:solidFill>
                    <a:srgbClr val="FFFFFF"/>
                  </a:solidFill>
                  <a:cs typeface="Calibri"/>
                </a:rPr>
                <a:t> </a:t>
              </a:r>
              <a:r>
                <a:rPr lang="el-GR" dirty="0" smtClean="0">
                  <a:solidFill>
                    <a:srgbClr val="FFFFFF"/>
                  </a:solidFill>
                  <a:cs typeface="Calibri"/>
                </a:rPr>
                <a:t>Σύμβασης.</a:t>
              </a:r>
              <a:endParaRPr lang="el-GR" dirty="0"/>
            </a:p>
          </p:txBody>
        </p:sp>
      </p:grpSp>
      <p:sp>
        <p:nvSpPr>
          <p:cNvPr id="47" name="46 - Ορθογώνιο"/>
          <p:cNvSpPr/>
          <p:nvPr/>
        </p:nvSpPr>
        <p:spPr>
          <a:xfrm>
            <a:off x="2071670" y="4429132"/>
            <a:ext cx="1676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spc="-5" dirty="0" smtClean="0">
                <a:solidFill>
                  <a:srgbClr val="00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Ισχύς των όρων</a:t>
            </a:r>
            <a:endParaRPr lang="el-GR" b="1" spc="-5" dirty="0">
              <a:solidFill>
                <a:srgbClr val="005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/>
            </a:endParaRPr>
          </a:p>
        </p:txBody>
      </p:sp>
      <p:grpSp>
        <p:nvGrpSpPr>
          <p:cNvPr id="50" name="49 - Ομάδα"/>
          <p:cNvGrpSpPr/>
          <p:nvPr/>
        </p:nvGrpSpPr>
        <p:grpSpPr>
          <a:xfrm>
            <a:off x="5429256" y="3786189"/>
            <a:ext cx="3500462" cy="1500199"/>
            <a:chOff x="4643438" y="5000636"/>
            <a:chExt cx="4214810" cy="1285885"/>
          </a:xfrm>
        </p:grpSpPr>
        <p:grpSp>
          <p:nvGrpSpPr>
            <p:cNvPr id="33" name="32 - Ομάδα"/>
            <p:cNvGrpSpPr/>
            <p:nvPr/>
          </p:nvGrpSpPr>
          <p:grpSpPr>
            <a:xfrm>
              <a:off x="4643438" y="5000636"/>
              <a:ext cx="4143404" cy="1285885"/>
              <a:chOff x="2609177" y="2621280"/>
              <a:chExt cx="3677335" cy="961645"/>
            </a:xfrm>
          </p:grpSpPr>
          <p:sp>
            <p:nvSpPr>
              <p:cNvPr id="29" name="object 20"/>
              <p:cNvSpPr/>
              <p:nvPr/>
            </p:nvSpPr>
            <p:spPr>
              <a:xfrm>
                <a:off x="2609177" y="2621280"/>
                <a:ext cx="3677335" cy="961645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0" name="object 21"/>
              <p:cNvSpPr/>
              <p:nvPr/>
            </p:nvSpPr>
            <p:spPr>
              <a:xfrm>
                <a:off x="2670518" y="2663444"/>
                <a:ext cx="3592251" cy="837565"/>
              </a:xfrm>
              <a:custGeom>
                <a:avLst/>
                <a:gdLst/>
                <a:ahLst/>
                <a:cxnLst/>
                <a:rect l="l" t="t" r="r" b="b"/>
                <a:pathLst>
                  <a:path w="5168900" h="837564">
                    <a:moveTo>
                      <a:pt x="5028819" y="0"/>
                    </a:moveTo>
                    <a:lnTo>
                      <a:pt x="139573" y="0"/>
                    </a:lnTo>
                    <a:lnTo>
                      <a:pt x="95455" y="7115"/>
                    </a:lnTo>
                    <a:lnTo>
                      <a:pt x="57140" y="26928"/>
                    </a:lnTo>
                    <a:lnTo>
                      <a:pt x="26928" y="57140"/>
                    </a:lnTo>
                    <a:lnTo>
                      <a:pt x="7115" y="95455"/>
                    </a:lnTo>
                    <a:lnTo>
                      <a:pt x="0" y="139572"/>
                    </a:lnTo>
                    <a:lnTo>
                      <a:pt x="0" y="697991"/>
                    </a:lnTo>
                    <a:lnTo>
                      <a:pt x="7115" y="742109"/>
                    </a:lnTo>
                    <a:lnTo>
                      <a:pt x="26928" y="780424"/>
                    </a:lnTo>
                    <a:lnTo>
                      <a:pt x="57140" y="810636"/>
                    </a:lnTo>
                    <a:lnTo>
                      <a:pt x="95455" y="830449"/>
                    </a:lnTo>
                    <a:lnTo>
                      <a:pt x="139573" y="837564"/>
                    </a:lnTo>
                    <a:lnTo>
                      <a:pt x="5028819" y="837564"/>
                    </a:lnTo>
                    <a:lnTo>
                      <a:pt x="5072936" y="830449"/>
                    </a:lnTo>
                    <a:lnTo>
                      <a:pt x="5111251" y="810636"/>
                    </a:lnTo>
                    <a:lnTo>
                      <a:pt x="5141463" y="780424"/>
                    </a:lnTo>
                    <a:lnTo>
                      <a:pt x="5161276" y="742109"/>
                    </a:lnTo>
                    <a:lnTo>
                      <a:pt x="5168392" y="697991"/>
                    </a:lnTo>
                    <a:lnTo>
                      <a:pt x="5168392" y="139572"/>
                    </a:lnTo>
                    <a:lnTo>
                      <a:pt x="5161276" y="95455"/>
                    </a:lnTo>
                    <a:lnTo>
                      <a:pt x="5141463" y="57140"/>
                    </a:lnTo>
                    <a:lnTo>
                      <a:pt x="5111251" y="26928"/>
                    </a:lnTo>
                    <a:lnTo>
                      <a:pt x="5072936" y="7115"/>
                    </a:lnTo>
                    <a:lnTo>
                      <a:pt x="5028819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1" name="object 22"/>
              <p:cNvSpPr/>
              <p:nvPr/>
            </p:nvSpPr>
            <p:spPr>
              <a:xfrm>
                <a:off x="2670518" y="2663444"/>
                <a:ext cx="3592251" cy="837565"/>
              </a:xfrm>
              <a:custGeom>
                <a:avLst/>
                <a:gdLst/>
                <a:ahLst/>
                <a:cxnLst/>
                <a:rect l="l" t="t" r="r" b="b"/>
                <a:pathLst>
                  <a:path w="5168900" h="837564">
                    <a:moveTo>
                      <a:pt x="0" y="139572"/>
                    </a:moveTo>
                    <a:lnTo>
                      <a:pt x="7115" y="95455"/>
                    </a:lnTo>
                    <a:lnTo>
                      <a:pt x="26928" y="57140"/>
                    </a:lnTo>
                    <a:lnTo>
                      <a:pt x="57140" y="26928"/>
                    </a:lnTo>
                    <a:lnTo>
                      <a:pt x="95455" y="7115"/>
                    </a:lnTo>
                    <a:lnTo>
                      <a:pt x="139573" y="0"/>
                    </a:lnTo>
                    <a:lnTo>
                      <a:pt x="5028819" y="0"/>
                    </a:lnTo>
                    <a:lnTo>
                      <a:pt x="5072936" y="7115"/>
                    </a:lnTo>
                    <a:lnTo>
                      <a:pt x="5111251" y="26928"/>
                    </a:lnTo>
                    <a:lnTo>
                      <a:pt x="5141463" y="57140"/>
                    </a:lnTo>
                    <a:lnTo>
                      <a:pt x="5161276" y="95455"/>
                    </a:lnTo>
                    <a:lnTo>
                      <a:pt x="5168392" y="139572"/>
                    </a:lnTo>
                    <a:lnTo>
                      <a:pt x="5168392" y="697991"/>
                    </a:lnTo>
                    <a:lnTo>
                      <a:pt x="5161276" y="742109"/>
                    </a:lnTo>
                    <a:lnTo>
                      <a:pt x="5141463" y="780424"/>
                    </a:lnTo>
                    <a:lnTo>
                      <a:pt x="5111251" y="810636"/>
                    </a:lnTo>
                    <a:lnTo>
                      <a:pt x="5072936" y="830449"/>
                    </a:lnTo>
                    <a:lnTo>
                      <a:pt x="5028819" y="837564"/>
                    </a:lnTo>
                    <a:lnTo>
                      <a:pt x="139573" y="837564"/>
                    </a:lnTo>
                    <a:lnTo>
                      <a:pt x="95455" y="830449"/>
                    </a:lnTo>
                    <a:lnTo>
                      <a:pt x="57140" y="810636"/>
                    </a:lnTo>
                    <a:lnTo>
                      <a:pt x="26928" y="780424"/>
                    </a:lnTo>
                    <a:lnTo>
                      <a:pt x="7115" y="742109"/>
                    </a:lnTo>
                    <a:lnTo>
                      <a:pt x="0" y="697991"/>
                    </a:lnTo>
                    <a:lnTo>
                      <a:pt x="0" y="139572"/>
                    </a:lnTo>
                    <a:close/>
                  </a:path>
                </a:pathLst>
              </a:custGeom>
              <a:ln w="38100">
                <a:solidFill>
                  <a:srgbClr val="4674AB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49" name="48 - Ορθογώνιο"/>
            <p:cNvSpPr/>
            <p:nvPr/>
          </p:nvSpPr>
          <p:spPr>
            <a:xfrm>
              <a:off x="4714876" y="5000636"/>
              <a:ext cx="4143372" cy="12721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ts val="2280"/>
                </a:lnSpc>
              </a:pPr>
              <a:r>
                <a:rPr lang="el-GR" dirty="0" smtClean="0">
                  <a:cs typeface="Calibri"/>
                </a:rPr>
                <a:t>Οι </a:t>
              </a:r>
              <a:r>
                <a:rPr lang="el-GR" spc="-5" dirty="0" smtClean="0">
                  <a:cs typeface="Calibri"/>
                </a:rPr>
                <a:t>διατάξεις του </a:t>
              </a:r>
              <a:r>
                <a:rPr lang="el-GR" dirty="0" smtClean="0">
                  <a:cs typeface="Calibri"/>
                </a:rPr>
                <a:t>Παραρτήματος II</a:t>
              </a:r>
              <a:r>
                <a:rPr lang="el-GR" spc="-95" dirty="0" smtClean="0">
                  <a:cs typeface="Calibri"/>
                </a:rPr>
                <a:t> </a:t>
              </a:r>
              <a:r>
                <a:rPr lang="el-GR" b="1" dirty="0" smtClean="0">
                  <a:cs typeface="Calibri"/>
                </a:rPr>
                <a:t>υπερισχύουν</a:t>
              </a:r>
              <a:endParaRPr lang="el-GR" dirty="0" smtClean="0">
                <a:cs typeface="Calibri"/>
              </a:endParaRPr>
            </a:p>
            <a:p>
              <a:pPr marL="1270" algn="ctr">
                <a:lnSpc>
                  <a:spcPts val="2280"/>
                </a:lnSpc>
              </a:pPr>
              <a:r>
                <a:rPr lang="el-GR" dirty="0" smtClean="0">
                  <a:cs typeface="Calibri"/>
                </a:rPr>
                <a:t>έναντι </a:t>
              </a:r>
              <a:r>
                <a:rPr lang="el-GR" spc="-10" dirty="0" smtClean="0">
                  <a:cs typeface="Calibri"/>
                </a:rPr>
                <a:t>των </a:t>
              </a:r>
              <a:r>
                <a:rPr lang="el-GR" spc="-5" dirty="0" smtClean="0">
                  <a:cs typeface="Calibri"/>
                </a:rPr>
                <a:t>διατάξεων του </a:t>
              </a:r>
              <a:r>
                <a:rPr lang="el-GR" dirty="0" smtClean="0">
                  <a:cs typeface="Calibri"/>
                </a:rPr>
                <a:t>Παραρτήματος</a:t>
              </a:r>
              <a:r>
                <a:rPr lang="el-GR" spc="-105" dirty="0" smtClean="0">
                  <a:cs typeface="Calibri"/>
                </a:rPr>
                <a:t> </a:t>
              </a:r>
              <a:r>
                <a:rPr lang="el-GR" spc="-5" dirty="0" smtClean="0">
                  <a:cs typeface="Calibri"/>
                </a:rPr>
                <a:t>I.</a:t>
              </a:r>
              <a:endParaRPr lang="el-GR" dirty="0">
                <a:cs typeface="Calibri"/>
              </a:endParaRPr>
            </a:p>
          </p:txBody>
        </p:sp>
      </p:grpSp>
      <p:pic>
        <p:nvPicPr>
          <p:cNvPr id="51" name="Picture 2" descr="C:\Users\gkelai\Desktop\deal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000496" y="2928934"/>
            <a:ext cx="1643074" cy="125969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0" name="1 - Τίτλος"/>
          <p:cNvSpPr txBox="1">
            <a:spLocks/>
          </p:cNvSpPr>
          <p:nvPr/>
        </p:nvSpPr>
        <p:spPr>
          <a:xfrm>
            <a:off x="500034" y="1412776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Μαθησιακή Κινητικότητα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Ατόμων</a:t>
            </a:r>
          </a:p>
          <a:p>
            <a:pPr algn="r">
              <a:lnSpc>
                <a:spcPct val="100000"/>
              </a:lnSpc>
            </a:pPr>
            <a:r>
              <a:rPr lang="el-GR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Σύμβαση επιχορήγησης</a:t>
            </a:r>
            <a:endParaRPr lang="el-GR" sz="2000" b="1" i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6755100" y="6466904"/>
            <a:ext cx="2376264" cy="369332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l-GR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Εκπαίδευση Ενηλίκων</a:t>
            </a:r>
            <a:endParaRPr lang="el-GR" b="1" i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579640" y="2000240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13 - Διάγραμμα"/>
          <p:cNvGraphicFramePr/>
          <p:nvPr/>
        </p:nvGraphicFramePr>
        <p:xfrm>
          <a:off x="500034" y="2714620"/>
          <a:ext cx="8143932" cy="3563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0" name="1 - Τίτλος"/>
          <p:cNvSpPr txBox="1">
            <a:spLocks/>
          </p:cNvSpPr>
          <p:nvPr/>
        </p:nvSpPr>
        <p:spPr>
          <a:xfrm>
            <a:off x="500034" y="1412776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Μαθησιακή Κινητικότητα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Ατόμων</a:t>
            </a:r>
          </a:p>
          <a:p>
            <a:pPr algn="r">
              <a:lnSpc>
                <a:spcPct val="100000"/>
              </a:lnSpc>
            </a:pPr>
            <a:r>
              <a:rPr lang="el-GR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Σύμβαση επιχορήγησης</a:t>
            </a:r>
            <a:endParaRPr lang="el-GR" sz="2000" b="1" i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6755100" y="6466904"/>
            <a:ext cx="2376264" cy="369332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l-GR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Εκπαίδευση Ενηλίκων</a:t>
            </a:r>
            <a:endParaRPr lang="el-GR" b="1" i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579640" y="2000240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13 - Διάγραμμα"/>
          <p:cNvGraphicFramePr/>
          <p:nvPr/>
        </p:nvGraphicFramePr>
        <p:xfrm>
          <a:off x="500034" y="2714620"/>
          <a:ext cx="8143932" cy="3563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0" name="1 - Τίτλος"/>
          <p:cNvSpPr txBox="1">
            <a:spLocks/>
          </p:cNvSpPr>
          <p:nvPr/>
        </p:nvSpPr>
        <p:spPr>
          <a:xfrm>
            <a:off x="500034" y="1142984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ΚΑ 1: Μαθησιακή Κινητικότητα </a:t>
            </a:r>
            <a:r>
              <a:rPr lang="el-GR" sz="32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Ατόμων</a:t>
            </a:r>
          </a:p>
        </p:txBody>
      </p:sp>
      <p:sp>
        <p:nvSpPr>
          <p:cNvPr id="8" name="7 - TextBox"/>
          <p:cNvSpPr txBox="1"/>
          <p:nvPr/>
        </p:nvSpPr>
        <p:spPr>
          <a:xfrm>
            <a:off x="6755100" y="6466904"/>
            <a:ext cx="2376264" cy="369332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l-GR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Εκπαίδευση Ενηλίκων</a:t>
            </a:r>
            <a:endParaRPr lang="el-GR" b="1" i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579640" y="2000240"/>
            <a:ext cx="7992888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  <a:softEdge rad="127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571604" y="3714752"/>
            <a:ext cx="678661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1" i="0" u="none" strike="noStrike" cap="none" normalizeH="0" baseline="0" dirty="0" smtClean="0">
              <a:ln>
                <a:noFill/>
              </a:ln>
              <a:solidFill>
                <a:srgbClr val="006BBC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rgbClr val="006BBC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 </a:t>
            </a:r>
            <a:endParaRPr kumimoji="0" lang="el-GR" sz="2400" b="1" i="0" u="none" strike="noStrike" cap="none" normalizeH="0" baseline="0" dirty="0" smtClean="0">
              <a:ln>
                <a:noFill/>
              </a:ln>
              <a:solidFill>
                <a:srgbClr val="006BBC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rgbClr val="0D97FF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Ο δικαιούχος φορέας διασφαλίζει ότι παρέχεται ασφαλιστική κάλυψη υγείας και ατυχήματος στους συμμετέχοντες σε δραστηριότητες κινητικότητας στο εξωτερικό στο πλαίσιο του Σχεδίου που υλοποιεί. </a:t>
            </a:r>
            <a:endParaRPr kumimoji="0" lang="el-GR" sz="2400" b="1" i="0" u="none" strike="noStrike" cap="none" normalizeH="0" baseline="0" dirty="0" smtClean="0">
              <a:ln>
                <a:noFill/>
              </a:ln>
              <a:solidFill>
                <a:srgbClr val="0D97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6" name="Picture 4" descr="C:\Users\gkelai\Desktop\insur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143636" y="2571744"/>
            <a:ext cx="2098215" cy="1571636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  <p:pic>
        <p:nvPicPr>
          <p:cNvPr id="8197" name="Picture 5" descr="C:\Users\gkelai\Desktop\TIK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28596" y="4572008"/>
            <a:ext cx="1095375" cy="914400"/>
          </a:xfrm>
          <a:prstGeom prst="rect">
            <a:avLst/>
          </a:prstGeom>
          <a:noFill/>
        </p:spPr>
      </p:pic>
      <p:sp>
        <p:nvSpPr>
          <p:cNvPr id="15" name="14 - Ορθογώνιο"/>
          <p:cNvSpPr/>
          <p:nvPr/>
        </p:nvSpPr>
        <p:spPr>
          <a:xfrm>
            <a:off x="500034" y="3038773"/>
            <a:ext cx="5529847" cy="461665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Προστασία και Ασφάλεια Συμμετεχόντων</a:t>
            </a:r>
            <a:endParaRPr lang="el-GR" sz="2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2816</TotalTime>
  <Words>1081</Words>
  <Application>Microsoft Office PowerPoint</Application>
  <PresentationFormat>Προβολή στην οθόνη (4:3)</PresentationFormat>
  <Paragraphs>172</Paragraphs>
  <Slides>24</Slides>
  <Notes>23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5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maragos dimitris</dc:creator>
  <cp:lastModifiedBy>gkelai</cp:lastModifiedBy>
  <cp:revision>518</cp:revision>
  <dcterms:created xsi:type="dcterms:W3CDTF">2013-11-21T12:12:21Z</dcterms:created>
  <dcterms:modified xsi:type="dcterms:W3CDTF">2015-10-01T13:01:45Z</dcterms:modified>
</cp:coreProperties>
</file>