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70" r:id="rId2"/>
    <p:sldId id="256" r:id="rId3"/>
    <p:sldId id="274" r:id="rId4"/>
    <p:sldId id="275" r:id="rId5"/>
    <p:sldId id="262" r:id="rId6"/>
    <p:sldId id="266" r:id="rId7"/>
    <p:sldId id="273" r:id="rId8"/>
    <p:sldId id="257" r:id="rId9"/>
    <p:sldId id="263" r:id="rId10"/>
    <p:sldId id="264" r:id="rId11"/>
    <p:sldId id="258" r:id="rId12"/>
    <p:sldId id="268" r:id="rId13"/>
    <p:sldId id="269" r:id="rId14"/>
    <p:sldId id="271" r:id="rId15"/>
    <p:sldId id="260" r:id="rId16"/>
    <p:sldId id="261" r:id="rId17"/>
    <p:sldId id="27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638" autoAdjust="0"/>
  </p:normalViewPr>
  <p:slideViewPr>
    <p:cSldViewPr>
      <p:cViewPr varScale="1">
        <p:scale>
          <a:sx n="83" d="100"/>
          <a:sy n="83" d="100"/>
        </p:scale>
        <p:origin x="-90" y="-7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9FC021-114D-4631-B94B-1C076F9D40C1}" type="datetimeFigureOut">
              <a:rPr lang="el-GR" smtClean="0"/>
              <a:pPr/>
              <a:t>19/10/2015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C1A9DD-727F-4B2C-923A-6200DBA9E843}"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Εμπεριέχει την παραδοχή ότι η σχολική εκπαίδευση στην</a:t>
            </a:r>
            <a:r>
              <a:rPr lang="el-GR" baseline="0" dirty="0" smtClean="0"/>
              <a:t> Ευρώπη έχει ανάγκη να παρακολουθεί τις εξελίξεις της κοινωνίας και της αγοράς εργασίας και μάλιστα η ανάγκη αυτή βαίνει αυξανόμενη  (</a:t>
            </a:r>
            <a:r>
              <a:rPr lang="en-US" baseline="0" dirty="0" smtClean="0"/>
              <a:t>growing need)</a:t>
            </a:r>
            <a:r>
              <a:rPr lang="el-GR" baseline="0" dirty="0" smtClean="0"/>
              <a:t> </a:t>
            </a:r>
            <a:r>
              <a:rPr lang="en-US" dirty="0" smtClean="0">
                <a:solidFill>
                  <a:srgbClr val="FF0000"/>
                </a:solidFill>
              </a:rPr>
              <a:t>In response to the growing need for more innovative approaches in education </a:t>
            </a:r>
            <a:r>
              <a:rPr lang="en-US" dirty="0" smtClean="0"/>
              <a:t>and youth policies, the </a:t>
            </a:r>
            <a:r>
              <a:rPr lang="en-US" dirty="0" err="1" smtClean="0"/>
              <a:t>Programme</a:t>
            </a:r>
            <a:r>
              <a:rPr lang="en-US" dirty="0" smtClean="0"/>
              <a:t> shall provide strengthened support to cooperation projects aimed at developing, transferring and implementing innovative practices. Actions that address better alignment of skills to the needs of the </a:t>
            </a:r>
            <a:r>
              <a:rPr lang="en-US" dirty="0" err="1" smtClean="0"/>
              <a:t>labour</a:t>
            </a:r>
            <a:r>
              <a:rPr lang="en-US" dirty="0" smtClean="0"/>
              <a:t> market should be a priority. Fostering entrepreneurial skills and attitudes, developing multilingualism, as well as being able to use ICT collaboratively and creatively and being able to create, use and share digital content</a:t>
            </a:r>
            <a:endParaRPr lang="el-GR" dirty="0" smtClean="0"/>
          </a:p>
          <a:p>
            <a:endParaRPr lang="el-GR"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5</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Όλοι εσείς</a:t>
            </a:r>
            <a:r>
              <a:rPr lang="el-GR" baseline="0" dirty="0" smtClean="0"/>
              <a:t> κινείστε προς την ίδια κατεύθυνση, προς τον εκσυγχρονισμό και την ενίσχυση των συστημάτων της  σχολικής εκπαίδευσης ώστε να ανταποκρίνονται καλύτερα στις προκλήσεις  του σημερινού κόσμου</a:t>
            </a:r>
            <a:r>
              <a:rPr lang="el-GR" sz="1200" kern="1200" baseline="0" dirty="0" smtClean="0">
                <a:solidFill>
                  <a:schemeClr val="tx1"/>
                </a:solidFill>
                <a:latin typeface="+mn-lt"/>
                <a:ea typeface="+mn-ea"/>
                <a:cs typeface="+mn-cs"/>
              </a:rPr>
              <a:t> (απασχόληση, οικονομική σταθερότητα και ανάπτυξη, καθώς και ενεργή συμμετοχή στη δημοκρατική ζωή).</a:t>
            </a:r>
          </a:p>
          <a:p>
            <a:r>
              <a:rPr lang="el-GR" sz="1200" kern="1200" baseline="0" dirty="0" smtClean="0">
                <a:solidFill>
                  <a:schemeClr val="tx1"/>
                </a:solidFill>
                <a:latin typeface="+mn-lt"/>
                <a:ea typeface="+mn-ea"/>
                <a:cs typeface="+mn-cs"/>
              </a:rPr>
              <a:t>Ευθύνη του δικαιούχου </a:t>
            </a:r>
            <a:r>
              <a:rPr lang="en-US" sz="1200" kern="1200" baseline="0" dirty="0" smtClean="0">
                <a:solidFill>
                  <a:schemeClr val="tx1"/>
                </a:solidFill>
                <a:latin typeface="+mn-lt"/>
                <a:ea typeface="+mn-ea"/>
                <a:cs typeface="+mn-cs"/>
              </a:rPr>
              <a:t>:</a:t>
            </a:r>
            <a:r>
              <a:rPr lang="el-GR" sz="1200" kern="1200" baseline="0" dirty="0" smtClean="0">
                <a:solidFill>
                  <a:schemeClr val="tx1"/>
                </a:solidFill>
                <a:latin typeface="+mn-lt"/>
                <a:ea typeface="+mn-ea"/>
                <a:cs typeface="+mn-cs"/>
              </a:rPr>
              <a:t>από το σημείο της υπογραφής της σύμβασης και εξής κανείς δε δικαιούται να ισχυριστεί ότι δε γνωρίζει </a:t>
            </a:r>
          </a:p>
          <a:p>
            <a:pPr marL="0" marR="0" lvl="1" indent="0" algn="l" defTabSz="914400" rtl="0" eaLnBrk="1" fontAlgn="auto" latinLnBrk="0" hangingPunct="1">
              <a:lnSpc>
                <a:spcPct val="100000"/>
              </a:lnSpc>
              <a:spcBef>
                <a:spcPts val="0"/>
              </a:spcBef>
              <a:spcAft>
                <a:spcPts val="0"/>
              </a:spcAft>
              <a:buClrTx/>
              <a:buSzTx/>
              <a:buFontTx/>
              <a:buNone/>
              <a:tabLst/>
              <a:defRPr/>
            </a:pPr>
            <a:r>
              <a:rPr lang="el-GR" sz="1200" kern="1200" dirty="0" smtClean="0">
                <a:solidFill>
                  <a:schemeClr val="tx1"/>
                </a:solidFill>
                <a:latin typeface="+mn-lt"/>
                <a:ea typeface="+mn-ea"/>
                <a:cs typeface="+mn-cs"/>
              </a:rPr>
              <a:t>«Με την υπογραφή της παρούσας Σύμβασης Επιχορήγησης, ο Δικαιούχος αποδέχεται την επιχορήγηση και συμφωνεί να προβεί στην εκτέλεση του Σχεδίου με δική του ευθύνη».</a:t>
            </a:r>
          </a:p>
          <a:p>
            <a:pPr marL="0" marR="0" lvl="1" indent="0" algn="l" defTabSz="914400" rtl="0" eaLnBrk="1" fontAlgn="auto" latinLnBrk="0" hangingPunct="1">
              <a:lnSpc>
                <a:spcPct val="100000"/>
              </a:lnSpc>
              <a:spcBef>
                <a:spcPts val="0"/>
              </a:spcBef>
              <a:spcAft>
                <a:spcPts val="0"/>
              </a:spcAft>
              <a:buClrTx/>
              <a:buSzTx/>
              <a:buFontTx/>
              <a:buNone/>
              <a:tabLst/>
              <a:defRPr/>
            </a:pPr>
            <a:r>
              <a:rPr lang="el-GR" sz="1200" kern="1200" dirty="0" smtClean="0">
                <a:solidFill>
                  <a:schemeClr val="tx1"/>
                </a:solidFill>
                <a:latin typeface="+mn-lt"/>
                <a:ea typeface="+mn-ea"/>
                <a:cs typeface="+mn-cs"/>
              </a:rPr>
              <a:t>Το σχέδιό σας </a:t>
            </a:r>
            <a:r>
              <a:rPr lang="el-GR" sz="1200" b="1" kern="1200" dirty="0" smtClean="0">
                <a:solidFill>
                  <a:schemeClr val="tx1"/>
                </a:solidFill>
                <a:latin typeface="+mn-lt"/>
                <a:ea typeface="+mn-ea"/>
                <a:cs typeface="+mn-cs"/>
              </a:rPr>
              <a:t>και</a:t>
            </a:r>
            <a:r>
              <a:rPr lang="el-GR" sz="1200" kern="1200" dirty="0" smtClean="0">
                <a:solidFill>
                  <a:schemeClr val="tx1"/>
                </a:solidFill>
                <a:latin typeface="+mn-lt"/>
                <a:ea typeface="+mn-ea"/>
                <a:cs typeface="+mn-cs"/>
              </a:rPr>
              <a:t> το πρόγραμμα </a:t>
            </a:r>
            <a:r>
              <a:rPr lang="en-US" sz="1200" kern="1200" dirty="0" smtClean="0">
                <a:solidFill>
                  <a:schemeClr val="tx1"/>
                </a:solidFill>
                <a:latin typeface="+mn-lt"/>
                <a:ea typeface="+mn-ea"/>
                <a:cs typeface="+mn-cs"/>
              </a:rPr>
              <a:t>Erasmus+, </a:t>
            </a:r>
            <a:r>
              <a:rPr lang="el-GR" sz="1200" kern="1200" dirty="0" smtClean="0">
                <a:solidFill>
                  <a:schemeClr val="tx1"/>
                </a:solidFill>
                <a:latin typeface="+mn-lt"/>
                <a:ea typeface="+mn-ea"/>
                <a:cs typeface="+mn-cs"/>
              </a:rPr>
              <a:t>το</a:t>
            </a:r>
            <a:r>
              <a:rPr lang="el-GR" sz="1200" kern="1200" baseline="0" dirty="0" smtClean="0">
                <a:solidFill>
                  <a:schemeClr val="tx1"/>
                </a:solidFill>
                <a:latin typeface="+mn-lt"/>
                <a:ea typeface="+mn-ea"/>
                <a:cs typeface="+mn-cs"/>
              </a:rPr>
              <a:t> σχέδιό σας </a:t>
            </a:r>
            <a:r>
              <a:rPr lang="el-GR" sz="1200" b="1" kern="1200" baseline="0" dirty="0" smtClean="0">
                <a:solidFill>
                  <a:schemeClr val="tx1"/>
                </a:solidFill>
                <a:latin typeface="+mn-lt"/>
                <a:ea typeface="+mn-ea"/>
                <a:cs typeface="+mn-cs"/>
              </a:rPr>
              <a:t>μέσα</a:t>
            </a:r>
            <a:r>
              <a:rPr lang="el-GR" sz="1200" kern="1200" baseline="0" dirty="0" smtClean="0">
                <a:solidFill>
                  <a:schemeClr val="tx1"/>
                </a:solidFill>
                <a:latin typeface="+mn-lt"/>
                <a:ea typeface="+mn-ea"/>
                <a:cs typeface="+mn-cs"/>
              </a:rPr>
              <a:t> στο πρόγραμμα </a:t>
            </a:r>
            <a:r>
              <a:rPr lang="en-US" sz="1200" kern="1200" baseline="0" dirty="0" smtClean="0">
                <a:solidFill>
                  <a:schemeClr val="tx1"/>
                </a:solidFill>
                <a:latin typeface="+mn-lt"/>
                <a:ea typeface="+mn-ea"/>
                <a:cs typeface="+mn-cs"/>
              </a:rPr>
              <a:t>Erasmus+ </a:t>
            </a:r>
            <a:r>
              <a:rPr lang="el-GR" sz="1200" kern="1200" baseline="0" dirty="0" smtClean="0">
                <a:solidFill>
                  <a:schemeClr val="tx1"/>
                </a:solidFill>
                <a:latin typeface="+mn-lt"/>
                <a:ea typeface="+mn-ea"/>
                <a:cs typeface="+mn-cs"/>
              </a:rPr>
              <a:t>και το πρόγραμμα </a:t>
            </a:r>
            <a:r>
              <a:rPr lang="en-US" sz="1200" kern="1200" baseline="0" dirty="0" smtClean="0">
                <a:solidFill>
                  <a:schemeClr val="tx1"/>
                </a:solidFill>
                <a:latin typeface="+mn-lt"/>
                <a:ea typeface="+mn-ea"/>
                <a:cs typeface="+mn-cs"/>
              </a:rPr>
              <a:t>Erasmus+ </a:t>
            </a:r>
            <a:r>
              <a:rPr lang="el-GR" sz="1200" kern="1200" baseline="0" dirty="0" smtClean="0">
                <a:solidFill>
                  <a:schemeClr val="tx1"/>
                </a:solidFill>
                <a:latin typeface="+mn-lt"/>
                <a:ea typeface="+mn-ea"/>
                <a:cs typeface="+mn-cs"/>
              </a:rPr>
              <a:t>μέσα στη στρατηγική για την Ευρώπη 2020</a:t>
            </a:r>
          </a:p>
          <a:p>
            <a:pPr marL="0" marR="0" lvl="1" indent="0" algn="l" defTabSz="914400" rtl="0" eaLnBrk="1" fontAlgn="auto" latinLnBrk="0" hangingPunct="1">
              <a:lnSpc>
                <a:spcPct val="100000"/>
              </a:lnSpc>
              <a:spcBef>
                <a:spcPts val="0"/>
              </a:spcBef>
              <a:spcAft>
                <a:spcPts val="0"/>
              </a:spcAft>
              <a:buClrTx/>
              <a:buSzTx/>
              <a:buFontTx/>
              <a:buNone/>
              <a:tabLst/>
              <a:defRPr/>
            </a:pPr>
            <a:r>
              <a:rPr lang="el-GR" sz="1200" kern="1200" baseline="0" dirty="0" smtClean="0">
                <a:solidFill>
                  <a:schemeClr val="tx1"/>
                </a:solidFill>
                <a:latin typeface="+mn-lt"/>
                <a:ea typeface="+mn-ea"/>
                <a:cs typeface="+mn-cs"/>
              </a:rPr>
              <a:t>Δεν έχετε ένα σχέδιο, είστε μέλος μιας Στρατηγικής Σύμπραξης</a:t>
            </a:r>
            <a:endParaRPr lang="el-GR" sz="1200" kern="1200" dirty="0" smtClean="0">
              <a:solidFill>
                <a:schemeClr val="tx1"/>
              </a:solidFill>
              <a:latin typeface="+mn-lt"/>
              <a:ea typeface="+mn-ea"/>
              <a:cs typeface="+mn-cs"/>
            </a:endParaRPr>
          </a:p>
          <a:p>
            <a:endParaRPr lang="el-G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ευθύνη των δικαιούχων για τη χρήση των κοινοτικών πόρων (όλοι οι εταίροι μαζί κοστίζετε πολλά)</a:t>
            </a:r>
          </a:p>
          <a:p>
            <a:r>
              <a:rPr lang="el-GR" sz="1200" kern="1200" baseline="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6</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fontScale="92500" lnSpcReduction="10000"/>
          </a:bodyPr>
          <a:lstStyle/>
          <a:p>
            <a:r>
              <a:rPr lang="en-US" sz="1200" u="sng" kern="1200" dirty="0" smtClean="0">
                <a:solidFill>
                  <a:schemeClr val="tx1"/>
                </a:solidFill>
                <a:latin typeface="+mn-lt"/>
                <a:ea typeface="+mn-ea"/>
                <a:cs typeface="+mn-cs"/>
              </a:rPr>
              <a:t>Erasmus+: strong focus on performance</a:t>
            </a:r>
            <a:r>
              <a:rPr lang="el-GR" sz="1200" kern="1200" dirty="0" smtClean="0">
                <a:solidFill>
                  <a:schemeClr val="tx1"/>
                </a:solidFill>
                <a:latin typeface="+mn-lt"/>
                <a:ea typeface="+mn-ea"/>
                <a:cs typeface="+mn-cs"/>
                <a:sym typeface="Symbol"/>
              </a:rPr>
              <a:t></a:t>
            </a:r>
            <a:r>
              <a:rPr lang="el-GR" sz="1200" kern="1200" dirty="0" smtClean="0">
                <a:solidFill>
                  <a:schemeClr val="tx1"/>
                </a:solidFill>
                <a:latin typeface="+mn-lt"/>
                <a:ea typeface="+mn-ea"/>
                <a:cs typeface="+mn-cs"/>
              </a:rPr>
              <a:t> </a:t>
            </a:r>
            <a:r>
              <a:rPr lang="en-US" sz="1200" u="sng" kern="1200" dirty="0" smtClean="0">
                <a:solidFill>
                  <a:schemeClr val="tx1"/>
                </a:solidFill>
                <a:latin typeface="+mn-lt"/>
                <a:ea typeface="+mn-ea"/>
                <a:cs typeface="+mn-cs"/>
              </a:rPr>
              <a:t>• Increase quality and impact of grant support</a:t>
            </a:r>
            <a:r>
              <a:rPr lang="en-US" sz="1200" kern="1200" dirty="0" smtClean="0">
                <a:solidFill>
                  <a:schemeClr val="tx1"/>
                </a:solidFill>
                <a:latin typeface="+mn-lt"/>
                <a:ea typeface="+mn-ea"/>
                <a:cs typeface="+mn-cs"/>
              </a:rPr>
              <a:t> </a:t>
            </a:r>
            <a:endParaRPr lang="el-G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u="sng" kern="1200" dirty="0" smtClean="0">
                <a:solidFill>
                  <a:schemeClr val="tx1"/>
                </a:solidFill>
                <a:latin typeface="+mn-lt"/>
                <a:ea typeface="+mn-ea"/>
                <a:cs typeface="+mn-cs"/>
              </a:rPr>
              <a:t>Simplified grants: focus on content and reduce management costs</a:t>
            </a:r>
            <a:endParaRPr lang="el-GR" sz="1200" u="sng"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proposed use of real costs is limited to an absolute minimum, mainly to contribute to the additional costs of persons with special needs and other limited exceptional costs for which there is currently insufficient data available to develop a simplified grant model. </a:t>
            </a:r>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By nature, simplified forms of grant are contributions to the underlying costs and not an exact reimbursement of real costs for an individual beneficiary and/or the grants of an individual country for any single action.</a:t>
            </a:r>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u="sng" dirty="0" smtClean="0"/>
              <a:t>The use of unit costs as contribution to travel costs represents a simplification and reduction of administrative costs, for all actors to be able to focus more on quality and impact.</a:t>
            </a:r>
            <a:endParaRPr lang="el-GR" sz="1200" u="sng" kern="1200" dirty="0" smtClean="0">
              <a:solidFill>
                <a:schemeClr val="tx1"/>
              </a:solidFill>
              <a:latin typeface="+mn-lt"/>
              <a:ea typeface="+mn-ea"/>
              <a:cs typeface="+mn-cs"/>
            </a:endParaRPr>
          </a:p>
          <a:p>
            <a:r>
              <a:rPr lang="en-US" dirty="0" smtClean="0"/>
              <a:t>Although the simplified funding system for Strategic Partnerships action is based on the methodology for individual support, it is underlined that the grant contribution for multiplier events is meant to cover only the cost of the </a:t>
            </a:r>
            <a:r>
              <a:rPr lang="en-US" dirty="0" err="1" smtClean="0"/>
              <a:t>organisation</a:t>
            </a:r>
            <a:r>
              <a:rPr lang="en-US" dirty="0" smtClean="0"/>
              <a:t> of such events and not the subsistence or travel costs of the participants. The unit cost per participant is used as a measure to calculate the contribution. To cater for the higher cost of attracting participants from abroad there will be a different unit cost for participants from a host country and for participants from abroad. The 10 unit cost per participant from the event hosting country is based on the average single rate of individual support for one day for short term staff mobility with duration of 5-14 days. For participants from other countries the unit cost above shall be applied for two days, reflecting the additional costs related to the effort required to attract such participants (e.g. translation of documents). The total grant for the project shall be capped at an amount equivalent to a maximum number of participants for the whole project duration. As multiplier events can only be supported in view of disseminating on a larger scale the outputs produced by the project, it is logical that participation in such event by persons from the participating </a:t>
            </a:r>
            <a:r>
              <a:rPr lang="en-US" dirty="0" err="1" smtClean="0"/>
              <a:t>organisations</a:t>
            </a:r>
            <a:r>
              <a:rPr lang="en-US" dirty="0" smtClean="0"/>
              <a:t> cannot be considered. </a:t>
            </a:r>
            <a:endParaRPr lang="el-GR" dirty="0" smtClean="0"/>
          </a:p>
          <a:p>
            <a:r>
              <a:rPr lang="el-GR" b="1" u="sng" dirty="0" smtClean="0"/>
              <a:t>Όχι</a:t>
            </a:r>
            <a:r>
              <a:rPr lang="el-GR" b="1" u="sng" baseline="0" dirty="0" smtClean="0"/>
              <a:t> μια προσέγγιση για όλους, ελευθερία να κάνετε κάτι που πραγματικά να έχει νόημα για το σχολείο σας</a:t>
            </a:r>
            <a:endParaRPr lang="el-GR" b="1" u="sng"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8</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smtClean="0">
                <a:solidFill>
                  <a:schemeClr val="tx1"/>
                </a:solidFill>
                <a:latin typeface="+mn-lt"/>
                <a:ea typeface="+mn-ea"/>
                <a:cs typeface="+mn-cs"/>
              </a:rPr>
              <a:t>δεν έχει ως σκοπό τη εξακρίβωση του πραγματικού ύψους των δαπανών που πραγματοποιήθηκαν. Ο σκοπός των ελέγχων στο πρόγραμμα </a:t>
            </a:r>
            <a:r>
              <a:rPr lang="en-US" sz="1200" kern="1200" dirty="0" smtClean="0">
                <a:solidFill>
                  <a:schemeClr val="tx1"/>
                </a:solidFill>
                <a:latin typeface="+mn-lt"/>
                <a:ea typeface="+mn-ea"/>
                <a:cs typeface="+mn-cs"/>
              </a:rPr>
              <a:t>Erasmus</a:t>
            </a:r>
            <a:r>
              <a:rPr lang="el-GR" sz="1200" kern="1200" dirty="0" smtClean="0">
                <a:solidFill>
                  <a:schemeClr val="tx1"/>
                </a:solidFill>
                <a:latin typeface="+mn-lt"/>
                <a:ea typeface="+mn-ea"/>
                <a:cs typeface="+mn-cs"/>
              </a:rPr>
              <a:t>+, είναι η διαπίστωση και η εξακρίβωση του «πραγματικού γεγονότος» (</a:t>
            </a:r>
            <a:r>
              <a:rPr lang="en-US" sz="1200" kern="1200" dirty="0" smtClean="0">
                <a:solidFill>
                  <a:schemeClr val="tx1"/>
                </a:solidFill>
                <a:latin typeface="+mn-lt"/>
                <a:ea typeface="+mn-ea"/>
                <a:cs typeface="+mn-cs"/>
              </a:rPr>
              <a:t>triggering event</a:t>
            </a:r>
            <a:r>
              <a:rPr lang="el-GR" sz="1200" kern="1200" dirty="0" smtClean="0">
                <a:solidFill>
                  <a:schemeClr val="tx1"/>
                </a:solidFill>
                <a:latin typeface="+mn-lt"/>
                <a:ea typeface="+mn-ea"/>
                <a:cs typeface="+mn-cs"/>
              </a:rPr>
              <a:t>) το οποίο έλαβε χώρα, είτε πρόκειται για κάποιο ταξίδι, ή μια δραστηριότητα όπως περιγράφεται στην εγκεκριμένη αίτηση. Επιπλέον εξετάζονται όλες οι δραστηριότητες αναφορικά με την </a:t>
            </a:r>
            <a:r>
              <a:rPr lang="el-GR" sz="1200" b="1" kern="1200" dirty="0" smtClean="0">
                <a:solidFill>
                  <a:schemeClr val="tx1"/>
                </a:solidFill>
                <a:latin typeface="+mn-lt"/>
                <a:ea typeface="+mn-ea"/>
                <a:cs typeface="+mn-cs"/>
              </a:rPr>
              <a:t>επιλεξιμότητα</a:t>
            </a:r>
            <a:r>
              <a:rPr lang="el-GR" sz="1200" kern="1200" dirty="0" smtClean="0">
                <a:solidFill>
                  <a:schemeClr val="tx1"/>
                </a:solidFill>
                <a:latin typeface="+mn-lt"/>
                <a:ea typeface="+mn-ea"/>
                <a:cs typeface="+mn-cs"/>
              </a:rPr>
              <a:t> και την </a:t>
            </a:r>
            <a:r>
              <a:rPr lang="el-GR" sz="1200" b="1" kern="1200" dirty="0" smtClean="0">
                <a:solidFill>
                  <a:schemeClr val="tx1"/>
                </a:solidFill>
                <a:latin typeface="+mn-lt"/>
                <a:ea typeface="+mn-ea"/>
                <a:cs typeface="+mn-cs"/>
              </a:rPr>
              <a:t>ποιότητά</a:t>
            </a:r>
            <a:r>
              <a:rPr lang="el-GR" sz="1200" kern="1200" dirty="0" smtClean="0">
                <a:solidFill>
                  <a:schemeClr val="tx1"/>
                </a:solidFill>
                <a:latin typeface="+mn-lt"/>
                <a:ea typeface="+mn-ea"/>
                <a:cs typeface="+mn-cs"/>
              </a:rPr>
              <a:t> τους, σύμφωνα με τους όρους υλοποίησης του προγράμματος.</a:t>
            </a:r>
          </a:p>
          <a:p>
            <a:pPr marL="0" marR="0" lvl="1" indent="0" algn="l" defTabSz="914400" rtl="0" eaLnBrk="1" fontAlgn="auto" latinLnBrk="0" hangingPunct="1">
              <a:lnSpc>
                <a:spcPct val="100000"/>
              </a:lnSpc>
              <a:spcBef>
                <a:spcPts val="0"/>
              </a:spcBef>
              <a:spcAft>
                <a:spcPts val="0"/>
              </a:spcAft>
              <a:buClrTx/>
              <a:buSzTx/>
              <a:buFontTx/>
              <a:buNone/>
              <a:tabLst/>
              <a:defRPr/>
            </a:pPr>
            <a:r>
              <a:rPr lang="fr-FR" sz="1400" b="1" dirty="0" err="1" smtClean="0">
                <a:solidFill>
                  <a:schemeClr val="tx2"/>
                </a:solidFill>
              </a:rPr>
              <a:t>Satisfactory</a:t>
            </a:r>
            <a:r>
              <a:rPr lang="fr-FR" sz="1400" b="1" dirty="0" smtClean="0">
                <a:solidFill>
                  <a:schemeClr val="tx2"/>
                </a:solidFill>
              </a:rPr>
              <a:t> </a:t>
            </a:r>
            <a:r>
              <a:rPr lang="fr-FR" sz="1400" b="1" dirty="0" err="1" smtClean="0">
                <a:solidFill>
                  <a:schemeClr val="tx2"/>
                </a:solidFill>
              </a:rPr>
              <a:t>activities</a:t>
            </a:r>
            <a:r>
              <a:rPr lang="fr-FR" sz="1400" b="1" dirty="0" smtClean="0">
                <a:solidFill>
                  <a:schemeClr val="tx2"/>
                </a:solidFill>
              </a:rPr>
              <a:t>, </a:t>
            </a:r>
            <a:r>
              <a:rPr lang="fr-FR" sz="1400" b="1" dirty="0" err="1" smtClean="0">
                <a:solidFill>
                  <a:schemeClr val="tx2"/>
                </a:solidFill>
              </a:rPr>
              <a:t>outcomes</a:t>
            </a:r>
            <a:r>
              <a:rPr lang="fr-FR" sz="1400" b="1" dirty="0" smtClean="0">
                <a:solidFill>
                  <a:schemeClr val="tx2"/>
                </a:solidFill>
              </a:rPr>
              <a:t> and </a:t>
            </a:r>
            <a:r>
              <a:rPr lang="fr-FR" sz="1400" b="1" dirty="0" err="1" smtClean="0">
                <a:solidFill>
                  <a:schemeClr val="tx2"/>
                </a:solidFill>
              </a:rPr>
              <a:t>results</a:t>
            </a:r>
            <a:r>
              <a:rPr lang="fr-FR" sz="1400" b="1" dirty="0" smtClean="0">
                <a:solidFill>
                  <a:schemeClr val="tx2"/>
                </a:solidFill>
              </a:rPr>
              <a:t> in </a:t>
            </a:r>
            <a:r>
              <a:rPr lang="fr-FR" sz="1400" b="1" dirty="0" err="1" smtClean="0">
                <a:solidFill>
                  <a:schemeClr val="tx2"/>
                </a:solidFill>
              </a:rPr>
              <a:t>number</a:t>
            </a:r>
            <a:r>
              <a:rPr lang="fr-FR" sz="1400" b="1" dirty="0" smtClean="0">
                <a:solidFill>
                  <a:schemeClr val="tx2"/>
                </a:solidFill>
              </a:rPr>
              <a:t> AND </a:t>
            </a:r>
            <a:r>
              <a:rPr lang="fr-FR" sz="1400" b="1" dirty="0" err="1" smtClean="0">
                <a:solidFill>
                  <a:schemeClr val="tx2"/>
                </a:solidFill>
              </a:rPr>
              <a:t>quality</a:t>
            </a:r>
            <a:endParaRPr lang="el-GR" sz="1400" b="1" dirty="0" smtClean="0">
              <a:solidFill>
                <a:schemeClr val="tx2"/>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l-GR" sz="1400" dirty="0" smtClean="0"/>
              <a:t>Έλεγχοι</a:t>
            </a:r>
            <a:r>
              <a:rPr lang="en-US" sz="1400" dirty="0" smtClean="0"/>
              <a:t>-</a:t>
            </a:r>
            <a:r>
              <a:rPr lang="el-GR" sz="1400" dirty="0" smtClean="0"/>
              <a:t>πραγματικό γεγονός</a:t>
            </a:r>
            <a:r>
              <a:rPr lang="en-US" sz="1400" dirty="0" smtClean="0"/>
              <a:t>, Prove activity not eligible cost</a:t>
            </a:r>
            <a:endParaRPr lang="el-GR" sz="1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l-GR" sz="1400" dirty="0" smtClean="0"/>
              <a:t>Ποιότητα παντού, και</a:t>
            </a:r>
            <a:r>
              <a:rPr lang="el-GR" sz="1400" baseline="0" dirty="0" smtClean="0"/>
              <a:t> στις πρακτικές διευθετήσεις για την κινητικότητα, και στα αποτελέσματα</a:t>
            </a:r>
            <a:endParaRPr lang="en-US" sz="1400"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Split model: </a:t>
            </a:r>
            <a:r>
              <a:rPr lang="el-GR" sz="1400" baseline="0" dirty="0" smtClean="0"/>
              <a:t>υπόλογοι στην ελληνική Εθνική Μονάδα, υπόλογοι στο συντονιστή</a:t>
            </a:r>
            <a:endParaRPr lang="en-US" sz="14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fr-FR" sz="1400" b="1" dirty="0" smtClean="0">
              <a:solidFill>
                <a:schemeClr val="tx2"/>
              </a:solidFill>
            </a:endParaRPr>
          </a:p>
          <a:p>
            <a:endParaRPr lang="el-GR"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9</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Πολλές</a:t>
            </a:r>
            <a:r>
              <a:rPr lang="el-GR" baseline="0" dirty="0" smtClean="0"/>
              <a:t> απαντήσεις μέσα στα έγγραφα της σύμβασης</a:t>
            </a:r>
            <a:endParaRPr lang="el-GR"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11</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Συντονιστής </a:t>
            </a:r>
            <a:r>
              <a:rPr lang="en-US" dirty="0" smtClean="0"/>
              <a:t>:</a:t>
            </a:r>
            <a:r>
              <a:rPr lang="el-GR" dirty="0" smtClean="0"/>
              <a:t>συνολική αναφορά δραστηριοτήτων στην ΕΜ της</a:t>
            </a:r>
            <a:r>
              <a:rPr lang="el-GR" baseline="0" dirty="0" smtClean="0"/>
              <a:t> χώρας του</a:t>
            </a:r>
          </a:p>
          <a:p>
            <a:r>
              <a:rPr lang="el-GR" baseline="0" dirty="0" smtClean="0"/>
              <a:t>Εταίροι </a:t>
            </a:r>
            <a:r>
              <a:rPr lang="en-US" baseline="0" dirty="0" smtClean="0"/>
              <a:t>;</a:t>
            </a:r>
            <a:r>
              <a:rPr lang="el-GR" baseline="0" dirty="0" smtClean="0"/>
              <a:t> Μικρότερες αναφορές δραστηριοτήτων</a:t>
            </a:r>
          </a:p>
          <a:p>
            <a:r>
              <a:rPr lang="el-GR" baseline="0" dirty="0" smtClean="0"/>
              <a:t>Συντονιστής και εταίροι-ξεχωριστοί οικονομικοί απολογισμοί προς τις ΕΜ των χωρών τους </a:t>
            </a:r>
          </a:p>
          <a:p>
            <a:r>
              <a:rPr lang="el-GR" baseline="0" dirty="0" smtClean="0"/>
              <a:t>Η Τελική έκθεση δραστηριοτήτων </a:t>
            </a:r>
            <a:r>
              <a:rPr lang="el-GR" baseline="0" dirty="0" err="1" smtClean="0"/>
              <a:t>απολογίζεται</a:t>
            </a:r>
            <a:r>
              <a:rPr lang="el-GR" baseline="0" dirty="0" smtClean="0"/>
              <a:t> στην ΕΜ του συντονιστή, σε αναφορά και με τις συνολικές (από κάθε εταίρο) δαπάνες </a:t>
            </a:r>
            <a:endParaRPr lang="el-GR" dirty="0"/>
          </a:p>
        </p:txBody>
      </p:sp>
      <p:sp>
        <p:nvSpPr>
          <p:cNvPr id="4" name="3 - Θέση αριθμού διαφάνειας"/>
          <p:cNvSpPr>
            <a:spLocks noGrp="1"/>
          </p:cNvSpPr>
          <p:nvPr>
            <p:ph type="sldNum" sz="quarter" idx="10"/>
          </p:nvPr>
        </p:nvSpPr>
        <p:spPr/>
        <p:txBody>
          <a:bodyPr/>
          <a:lstStyle/>
          <a:p>
            <a:fld id="{CBC1A9DD-727F-4B2C-923A-6200DBA9E843}" type="slidenum">
              <a:rPr lang="el-GR" smtClean="0"/>
              <a:pPr/>
              <a:t>13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BEE13F48-595A-4CF3-8EA4-849FC46DCFFB}" type="datetimeFigureOut">
              <a:rPr lang="el-GR" smtClean="0"/>
              <a:pPr/>
              <a:t>19/10/2015</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53670FFB-6A35-4823-972D-5C13F830B247}" type="slidenum">
              <a:rPr lang="el-GR" smtClean="0"/>
              <a:pPr/>
              <a:t>‹#›</a:t>
            </a:fld>
            <a:endParaRPr lang="el-G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BEE13F48-595A-4CF3-8EA4-849FC46DCFFB}" type="datetimeFigureOut">
              <a:rPr lang="el-GR" smtClean="0"/>
              <a:pPr/>
              <a:t>19/10/2015</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BEE13F48-595A-4CF3-8EA4-849FC46DCFFB}" type="datetimeFigureOut">
              <a:rPr lang="el-GR" smtClean="0"/>
              <a:pPr/>
              <a:t>19/10/2015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3670FFB-6A35-4823-972D-5C13F830B247}"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BEE13F48-595A-4CF3-8EA4-849FC46DCFFB}" type="datetimeFigureOut">
              <a:rPr lang="el-GR" smtClean="0"/>
              <a:pPr/>
              <a:t>19/10/2015</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53670FFB-6A35-4823-972D-5C13F830B247}"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EE13F48-595A-4CF3-8EA4-849FC46DCFFB}" type="datetimeFigureOut">
              <a:rPr lang="el-GR" smtClean="0"/>
              <a:pPr/>
              <a:t>19/10/2015</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3670FFB-6A35-4823-972D-5C13F830B24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mtClean="0"/>
              <a:t>Πρόγραμμα </a:t>
            </a:r>
            <a:r>
              <a:rPr lang="en-US" smtClean="0"/>
              <a:t>Erasmus+</a:t>
            </a:r>
            <a:r>
              <a:rPr lang="el-GR" smtClean="0"/>
              <a:t/>
            </a:r>
            <a:br>
              <a:rPr lang="el-GR" smtClean="0"/>
            </a:br>
            <a:r>
              <a:rPr lang="el-GR" smtClean="0"/>
              <a:t>Τομέας Σχολικής Εκπαίδευσης</a:t>
            </a:r>
            <a:endParaRPr lang="el-GR" dirty="0"/>
          </a:p>
        </p:txBody>
      </p:sp>
      <p:sp>
        <p:nvSpPr>
          <p:cNvPr id="3" name="2 - Υπότιτλος"/>
          <p:cNvSpPr>
            <a:spLocks noGrp="1"/>
          </p:cNvSpPr>
          <p:nvPr>
            <p:ph type="subTitle" idx="1"/>
          </p:nvPr>
        </p:nvSpPr>
        <p:spPr/>
        <p:txBody>
          <a:bodyPr>
            <a:normAutofit fontScale="70000" lnSpcReduction="20000"/>
          </a:bodyPr>
          <a:lstStyle/>
          <a:p>
            <a:r>
              <a:rPr lang="en-US" smtClean="0"/>
              <a:t>T</a:t>
            </a:r>
            <a:r>
              <a:rPr lang="el-GR" smtClean="0"/>
              <a:t>εχνική ημερίδα για τη διαχείριση των εγκεκριμένων σχεδίων Στρατηγικών Συμπράξεων  μεταξύ σχολείων 2015</a:t>
            </a:r>
          </a:p>
          <a:p>
            <a:r>
              <a:rPr lang="el-GR" smtClean="0"/>
              <a:t>Αθήνα ,19/10/2015</a:t>
            </a:r>
          </a:p>
          <a:p>
            <a:r>
              <a:rPr lang="el-GR" smtClean="0"/>
              <a:t>Μαρία Ξαρχουλάκου, στέλεχος  ΕΜΣ-ΙΚΥ </a:t>
            </a:r>
            <a:endParaRPr lang="el-G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r>
              <a:rPr lang="en-US" dirty="0" smtClean="0"/>
              <a:t>   H</a:t>
            </a:r>
            <a:r>
              <a:rPr lang="el-GR" dirty="0" err="1" smtClean="0"/>
              <a:t>λεκτρονικά</a:t>
            </a:r>
            <a:r>
              <a:rPr lang="el-GR" dirty="0" smtClean="0"/>
              <a:t> εργαλεία </a:t>
            </a:r>
          </a:p>
          <a:p>
            <a:r>
              <a:rPr lang="el-GR" dirty="0" smtClean="0"/>
              <a:t>Μετρητής απόστασης</a:t>
            </a:r>
          </a:p>
          <a:p>
            <a:r>
              <a:rPr lang="en-US" dirty="0" smtClean="0"/>
              <a:t>Mobility Tool</a:t>
            </a:r>
          </a:p>
          <a:p>
            <a:r>
              <a:rPr lang="el-GR" dirty="0" smtClean="0">
                <a:solidFill>
                  <a:srgbClr val="FF0000"/>
                </a:solidFill>
              </a:rPr>
              <a:t>Πλατφόρμα διάδοσης αποτελεσμάτων σχεδίων</a:t>
            </a:r>
          </a:p>
          <a:p>
            <a:r>
              <a:rPr lang="en-US" dirty="0" smtClean="0"/>
              <a:t>School Education Gateway</a:t>
            </a:r>
          </a:p>
          <a:p>
            <a:r>
              <a:rPr lang="en-US" dirty="0" smtClean="0"/>
              <a:t>e-Twinning</a:t>
            </a:r>
            <a:endParaRPr lang="el-GR" dirty="0" smtClean="0"/>
          </a:p>
          <a:p>
            <a:r>
              <a:rPr lang="el-GR" i="1" dirty="0" smtClean="0"/>
              <a:t>Φόρμες απολογισμού (</a:t>
            </a:r>
            <a:r>
              <a:rPr lang="en-US" i="1" dirty="0" smtClean="0"/>
              <a:t>excel)</a:t>
            </a:r>
          </a:p>
          <a:p>
            <a:endParaRPr lang="el-GR" dirty="0" smtClean="0"/>
          </a:p>
          <a:p>
            <a:pPr>
              <a:buNone/>
            </a:pPr>
            <a:endParaRPr lang="el-GR" dirty="0"/>
          </a:p>
        </p:txBody>
      </p:sp>
      <p:sp>
        <p:nvSpPr>
          <p:cNvPr id="2" name="1 - Τίτλος"/>
          <p:cNvSpPr>
            <a:spLocks noGrp="1"/>
          </p:cNvSpPr>
          <p:nvPr>
            <p:ph type="title"/>
          </p:nvPr>
        </p:nvSpPr>
        <p:spPr/>
        <p:txBody>
          <a:bodyPr>
            <a:normAutofit fontScale="90000"/>
          </a:bodyPr>
          <a:lstStyle/>
          <a:p>
            <a:r>
              <a:rPr lang="el-GR" dirty="0" smtClean="0"/>
              <a:t>Τι καινούριο κομίζει το </a:t>
            </a:r>
            <a:r>
              <a:rPr lang="en-US" dirty="0" smtClean="0"/>
              <a:t>Erasmus+</a:t>
            </a:r>
            <a:endParaRPr lang="el-GR"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r>
              <a:rPr lang="el-GR" u="sng" dirty="0" smtClean="0"/>
              <a:t>Έγγραφα αναφοράς</a:t>
            </a:r>
          </a:p>
          <a:p>
            <a:r>
              <a:rPr lang="en-US" dirty="0" smtClean="0"/>
              <a:t>E</a:t>
            </a:r>
            <a:r>
              <a:rPr lang="el-GR" dirty="0" smtClean="0"/>
              <a:t>ιδικοί όροι σύμβασης </a:t>
            </a:r>
          </a:p>
          <a:p>
            <a:r>
              <a:rPr lang="el-GR" dirty="0" smtClean="0"/>
              <a:t>Γενικοί όροι σύμβασης </a:t>
            </a:r>
          </a:p>
          <a:p>
            <a:r>
              <a:rPr lang="el-GR" dirty="0" smtClean="0"/>
              <a:t>Παραρτήματα σύμβασης Ι (αίτηση),ΙΙ,ΙΙΙ</a:t>
            </a:r>
          </a:p>
          <a:p>
            <a:r>
              <a:rPr lang="el-GR" dirty="0" smtClean="0"/>
              <a:t>(εγκεκριμένη </a:t>
            </a:r>
            <a:r>
              <a:rPr lang="el-GR" dirty="0" smtClean="0"/>
              <a:t>αίτηση ≠ αρχική αίτηση)</a:t>
            </a:r>
          </a:p>
          <a:p>
            <a:r>
              <a:rPr lang="en-US" dirty="0" smtClean="0"/>
              <a:t>Gantt chart</a:t>
            </a:r>
            <a:endParaRPr lang="el-GR" dirty="0" smtClean="0"/>
          </a:p>
          <a:p>
            <a:r>
              <a:rPr lang="el-GR" dirty="0" smtClean="0"/>
              <a:t>Οδηγός  προγράμματος </a:t>
            </a:r>
            <a:r>
              <a:rPr lang="en-US" dirty="0" smtClean="0"/>
              <a:t>Erasmus +</a:t>
            </a:r>
            <a:r>
              <a:rPr lang="el-GR" dirty="0" smtClean="0"/>
              <a:t>2015</a:t>
            </a:r>
          </a:p>
          <a:p>
            <a:r>
              <a:rPr lang="el-GR" dirty="0" smtClean="0"/>
              <a:t>Εθνικό πλαίσιο για τις μετακινήσεις στο πλαίσιο ευρωπαϊκών προγραμμάτων</a:t>
            </a:r>
            <a:endParaRPr lang="en-US" dirty="0" smtClean="0"/>
          </a:p>
          <a:p>
            <a:pPr>
              <a:buNone/>
            </a:pPr>
            <a:endParaRPr lang="el-GR" dirty="0"/>
          </a:p>
        </p:txBody>
      </p:sp>
      <p:sp>
        <p:nvSpPr>
          <p:cNvPr id="2" name="1 - Τίτλος"/>
          <p:cNvSpPr>
            <a:spLocks noGrp="1"/>
          </p:cNvSpPr>
          <p:nvPr>
            <p:ph type="title"/>
          </p:nvPr>
        </p:nvSpPr>
        <p:spPr/>
        <p:txBody>
          <a:bodyPr>
            <a:normAutofit fontScale="90000"/>
          </a:bodyPr>
          <a:lstStyle/>
          <a:p>
            <a:pPr algn="ctr"/>
            <a:r>
              <a:rPr lang="el-GR" dirty="0" smtClean="0"/>
              <a:t>  Συντονιστές &amp; εταίροι</a:t>
            </a:r>
            <a:br>
              <a:rPr lang="el-GR" dirty="0" smtClean="0"/>
            </a:br>
            <a:r>
              <a:rPr lang="el-GR" dirty="0" smtClean="0"/>
              <a:t>διαχείριση </a:t>
            </a:r>
            <a:endParaRPr lang="el-GR"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r>
              <a:rPr lang="el-GR" dirty="0" smtClean="0"/>
              <a:t>Εργαλεία</a:t>
            </a:r>
          </a:p>
          <a:p>
            <a:r>
              <a:rPr lang="el-GR" dirty="0" smtClean="0"/>
              <a:t>Κινητικότητα /Διεθνικές Συναντήσεις για το σχέδιο</a:t>
            </a:r>
          </a:p>
          <a:p>
            <a:r>
              <a:rPr lang="el-GR" dirty="0" smtClean="0"/>
              <a:t>Εξ αποστάσεως επικοινωνία</a:t>
            </a:r>
          </a:p>
          <a:p>
            <a:r>
              <a:rPr lang="en-US" dirty="0" smtClean="0"/>
              <a:t>e- Twinning: </a:t>
            </a:r>
            <a:r>
              <a:rPr lang="el-GR" dirty="0" smtClean="0"/>
              <a:t>εμπλοκή χωρίς κινητικότητα, άμεση διάχυση αποτελεσμάτων</a:t>
            </a:r>
          </a:p>
          <a:p>
            <a:endParaRPr lang="en-US" dirty="0" smtClean="0"/>
          </a:p>
          <a:p>
            <a:pPr>
              <a:buNone/>
            </a:pPr>
            <a:endParaRPr lang="el-GR" dirty="0"/>
          </a:p>
        </p:txBody>
      </p:sp>
      <p:sp>
        <p:nvSpPr>
          <p:cNvPr id="2" name="1 - Τίτλος"/>
          <p:cNvSpPr>
            <a:spLocks noGrp="1"/>
          </p:cNvSpPr>
          <p:nvPr>
            <p:ph type="title"/>
          </p:nvPr>
        </p:nvSpPr>
        <p:spPr/>
        <p:txBody>
          <a:bodyPr>
            <a:normAutofit fontScale="90000"/>
          </a:bodyPr>
          <a:lstStyle/>
          <a:p>
            <a:pPr algn="ctr"/>
            <a:r>
              <a:rPr lang="el-GR" dirty="0" smtClean="0"/>
              <a:t>Συντονιστές &amp; εταίροι </a:t>
            </a:r>
            <a:br>
              <a:rPr lang="el-GR" dirty="0" smtClean="0"/>
            </a:br>
            <a:r>
              <a:rPr lang="el-GR" dirty="0" smtClean="0"/>
              <a:t>διαχείριση</a:t>
            </a:r>
            <a:endParaRPr lang="el-G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Κοινή αντίληψη στόχων</a:t>
            </a:r>
          </a:p>
          <a:p>
            <a:r>
              <a:rPr lang="el-GR" dirty="0" smtClean="0"/>
              <a:t>Καταμερισμός αρμοδιοτήτων</a:t>
            </a:r>
          </a:p>
          <a:p>
            <a:r>
              <a:rPr lang="el-GR" dirty="0" smtClean="0"/>
              <a:t>Τήρηση χρονοδιαγραμμάτων</a:t>
            </a:r>
          </a:p>
          <a:p>
            <a:r>
              <a:rPr lang="el-GR" dirty="0" smtClean="0"/>
              <a:t>Πλαίσιο επικοινωνίας</a:t>
            </a:r>
          </a:p>
          <a:p>
            <a:r>
              <a:rPr lang="el-GR" dirty="0" smtClean="0"/>
              <a:t>Ενημέρωση ΕΜΣ για τυχόν αλλαγές</a:t>
            </a:r>
          </a:p>
          <a:p>
            <a:r>
              <a:rPr lang="el-GR" dirty="0" smtClean="0"/>
              <a:t>Επίβλεψη συνεισφορών από εταίρους</a:t>
            </a:r>
          </a:p>
          <a:p>
            <a:r>
              <a:rPr lang="el-GR" dirty="0" smtClean="0"/>
              <a:t>Σύνταξη Τελικής Έκθεσης (με συνεισφορά από εταίρους)</a:t>
            </a:r>
          </a:p>
          <a:p>
            <a:r>
              <a:rPr lang="el-GR" dirty="0" smtClean="0"/>
              <a:t>Ανάρτηση αποτελεσμάτων στην πλατφόρμα διάδοσης</a:t>
            </a:r>
            <a:r>
              <a:rPr lang="en-US" dirty="0" smtClean="0"/>
              <a:t> </a:t>
            </a:r>
            <a:r>
              <a:rPr lang="el-GR" dirty="0" smtClean="0"/>
              <a:t>(με συνεισφορά από εταίρους)</a:t>
            </a:r>
          </a:p>
          <a:p>
            <a:r>
              <a:rPr lang="el-GR" b="1" dirty="0" smtClean="0"/>
              <a:t>Συνολική επίβλεψη υλοποίησης του σχεδίου</a:t>
            </a:r>
          </a:p>
          <a:p>
            <a:endParaRPr lang="el-GR" dirty="0" smtClean="0"/>
          </a:p>
          <a:p>
            <a:endParaRPr lang="el-GR" dirty="0" smtClean="0"/>
          </a:p>
          <a:p>
            <a:endParaRPr lang="el-GR" dirty="0" smtClean="0"/>
          </a:p>
          <a:p>
            <a:endParaRPr lang="el-GR" dirty="0" smtClean="0"/>
          </a:p>
          <a:p>
            <a:endParaRPr lang="el-GR" dirty="0"/>
          </a:p>
        </p:txBody>
      </p:sp>
      <p:sp>
        <p:nvSpPr>
          <p:cNvPr id="2" name="1 - Τίτλος"/>
          <p:cNvSpPr>
            <a:spLocks noGrp="1"/>
          </p:cNvSpPr>
          <p:nvPr>
            <p:ph type="title"/>
          </p:nvPr>
        </p:nvSpPr>
        <p:spPr/>
        <p:txBody>
          <a:bodyPr/>
          <a:lstStyle/>
          <a:p>
            <a:r>
              <a:rPr lang="el-GR" dirty="0" smtClean="0"/>
              <a:t>   Υποχρεώσεις συντονιστή</a:t>
            </a:r>
            <a:endParaRPr lang="el-G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77500" lnSpcReduction="20000"/>
          </a:bodyPr>
          <a:lstStyle/>
          <a:p>
            <a:r>
              <a:rPr lang="el-GR" dirty="0" smtClean="0"/>
              <a:t>Να τηρεί το πλαίσιο συνεργασίας που τίθεται από το συντονιστή</a:t>
            </a:r>
          </a:p>
          <a:p>
            <a:r>
              <a:rPr lang="el-GR" dirty="0" smtClean="0"/>
              <a:t>Να συμμετέχει στις καθορισμένες κινητικότητες σύμφωνα με την εγκεκριμένη αίτηση </a:t>
            </a:r>
          </a:p>
          <a:p>
            <a:r>
              <a:rPr lang="el-GR" dirty="0" smtClean="0"/>
              <a:t>Να παραδίδει εγκαίρως την αναμενόμενη συνεισφορά</a:t>
            </a:r>
          </a:p>
          <a:p>
            <a:r>
              <a:rPr lang="el-GR" dirty="0" smtClean="0"/>
              <a:t>Να μεριμνά εξίσου για τις ποιοτικές προδιαγραφές </a:t>
            </a:r>
          </a:p>
          <a:p>
            <a:r>
              <a:rPr lang="el-GR" dirty="0" smtClean="0"/>
              <a:t>Να ενημερώνει εγκαίρως τους συν-εταίρους για τυχόν αλλαγές</a:t>
            </a:r>
          </a:p>
          <a:p>
            <a:r>
              <a:rPr lang="el-GR" dirty="0" smtClean="0"/>
              <a:t>Να συμμετέχει σε διαδικασίες αξιολόγησης της πορείας υλοποίησης </a:t>
            </a:r>
          </a:p>
          <a:p>
            <a:r>
              <a:rPr lang="el-GR" dirty="0" smtClean="0"/>
              <a:t>Να ενημερώσει το συντονιστή για τα αποτελέσματά του που θα αναρτηθούν στην πλατφόρμα διάδοσης</a:t>
            </a:r>
          </a:p>
          <a:p>
            <a:r>
              <a:rPr lang="el-GR" dirty="0" smtClean="0"/>
              <a:t>Να συνεισφέρει στη σύνταξη της Τελικής Έκθεσης</a:t>
            </a:r>
            <a:endParaRPr lang="el-GR" dirty="0"/>
          </a:p>
        </p:txBody>
      </p:sp>
      <p:sp>
        <p:nvSpPr>
          <p:cNvPr id="3" name="2 - Τίτλος"/>
          <p:cNvSpPr>
            <a:spLocks noGrp="1"/>
          </p:cNvSpPr>
          <p:nvPr>
            <p:ph type="title"/>
          </p:nvPr>
        </p:nvSpPr>
        <p:spPr/>
        <p:txBody>
          <a:bodyPr/>
          <a:lstStyle/>
          <a:p>
            <a:r>
              <a:rPr lang="el-GR" dirty="0" smtClean="0"/>
              <a:t>     Υποχρεώσεις εταίρου</a:t>
            </a:r>
            <a:endParaRPr lang="el-GR"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Συμβάσεις/καταβολή επιχορήγησης</a:t>
            </a:r>
          </a:p>
          <a:p>
            <a:r>
              <a:rPr lang="el-GR" dirty="0" smtClean="0"/>
              <a:t>Παραλαβή και αξιολόγηση αναφορών</a:t>
            </a:r>
          </a:p>
          <a:p>
            <a:r>
              <a:rPr lang="el-GR" dirty="0" smtClean="0"/>
              <a:t>Έλεγχοι-επισκέψεις παρακολούθησης</a:t>
            </a:r>
            <a:endParaRPr lang="el-GR" dirty="0" smtClean="0"/>
          </a:p>
          <a:p>
            <a:r>
              <a:rPr lang="el-GR" dirty="0" smtClean="0"/>
              <a:t>Υποστήριξη</a:t>
            </a:r>
          </a:p>
          <a:p>
            <a:r>
              <a:rPr lang="el-GR" dirty="0" smtClean="0"/>
              <a:t>Συλλογή καλών πρακτικών</a:t>
            </a:r>
          </a:p>
          <a:p>
            <a:endParaRPr lang="el-GR" dirty="0" smtClean="0"/>
          </a:p>
          <a:p>
            <a:pPr>
              <a:buNone/>
            </a:pPr>
            <a:endParaRPr lang="el-GR" dirty="0" smtClean="0"/>
          </a:p>
          <a:p>
            <a:pPr>
              <a:buNone/>
            </a:pPr>
            <a:endParaRPr lang="el-GR" dirty="0" smtClean="0"/>
          </a:p>
          <a:p>
            <a:pPr>
              <a:buNone/>
            </a:pPr>
            <a:r>
              <a:rPr lang="el-GR" dirty="0" smtClean="0"/>
              <a:t> </a:t>
            </a:r>
          </a:p>
          <a:p>
            <a:endParaRPr lang="el-GR" dirty="0"/>
          </a:p>
        </p:txBody>
      </p:sp>
      <p:sp>
        <p:nvSpPr>
          <p:cNvPr id="2" name="1 - Τίτλος"/>
          <p:cNvSpPr>
            <a:spLocks noGrp="1"/>
          </p:cNvSpPr>
          <p:nvPr>
            <p:ph type="title"/>
          </p:nvPr>
        </p:nvSpPr>
        <p:spPr/>
        <p:txBody>
          <a:bodyPr/>
          <a:lstStyle/>
          <a:p>
            <a:pPr algn="ctr"/>
            <a:r>
              <a:rPr lang="el-GR" dirty="0" smtClean="0"/>
              <a:t>Υποχρεώσεις ΕΜΣ-ΙΚΥ</a:t>
            </a:r>
            <a:endParaRPr lang="el-GR"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Επικοινωνία της σύμπραξης στο σχολείο</a:t>
            </a:r>
          </a:p>
          <a:p>
            <a:r>
              <a:rPr lang="el-GR" dirty="0" smtClean="0"/>
              <a:t>Φυσικό &amp; οικονομικό αντικείμενο</a:t>
            </a:r>
          </a:p>
          <a:p>
            <a:r>
              <a:rPr lang="el-GR" dirty="0" smtClean="0"/>
              <a:t>Παρακολούθηση, ανασχεδιασμός, εμπλουτισμός</a:t>
            </a:r>
          </a:p>
          <a:p>
            <a:r>
              <a:rPr lang="el-GR" dirty="0" smtClean="0"/>
              <a:t>Ορθή διαχείριση των πόρων/τήρηση φακέλου</a:t>
            </a:r>
          </a:p>
          <a:p>
            <a:r>
              <a:rPr lang="el-GR" dirty="0" smtClean="0"/>
              <a:t>Επιλογή μαθητών</a:t>
            </a:r>
            <a:endParaRPr lang="el-GR" dirty="0"/>
          </a:p>
        </p:txBody>
      </p:sp>
      <p:sp>
        <p:nvSpPr>
          <p:cNvPr id="2" name="1 - Τίτλος"/>
          <p:cNvSpPr>
            <a:spLocks noGrp="1"/>
          </p:cNvSpPr>
          <p:nvPr>
            <p:ph type="title"/>
          </p:nvPr>
        </p:nvSpPr>
        <p:spPr/>
        <p:txBody>
          <a:bodyPr/>
          <a:lstStyle/>
          <a:p>
            <a:r>
              <a:rPr lang="el-GR" dirty="0" smtClean="0"/>
              <a:t>Θυμηθείτε επίσης…</a:t>
            </a:r>
            <a:endParaRPr lang="el-GR"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«Αν δεν υπήρχε το πρόγραμμα </a:t>
            </a:r>
            <a:r>
              <a:rPr lang="en-US" dirty="0" smtClean="0"/>
              <a:t>Erasmus+, </a:t>
            </a:r>
            <a:r>
              <a:rPr lang="el-GR" dirty="0" smtClean="0"/>
              <a:t>θα έπρεπε να το εφεύρουμε!»</a:t>
            </a:r>
            <a:endParaRPr lang="el-GR" dirty="0"/>
          </a:p>
        </p:txBody>
      </p:sp>
      <p:sp>
        <p:nvSpPr>
          <p:cNvPr id="3" name="2 - Τίτλος"/>
          <p:cNvSpPr>
            <a:spLocks noGrp="1"/>
          </p:cNvSpPr>
          <p:nvPr>
            <p:ph type="title"/>
          </p:nvPr>
        </p:nvSpPr>
        <p:spPr/>
        <p:txBody>
          <a:bodyPr/>
          <a:lstStyle/>
          <a:p>
            <a:pPr algn="ctr"/>
            <a:r>
              <a:rPr lang="el-GR" dirty="0" smtClean="0"/>
              <a:t> Επίλογος</a:t>
            </a:r>
            <a:endParaRPr lang="el-GR"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dirty="0" smtClean="0"/>
              <a:t>12 γεωγραφικές περιφέρειες</a:t>
            </a:r>
          </a:p>
          <a:p>
            <a:r>
              <a:rPr lang="el-GR" dirty="0" smtClean="0"/>
              <a:t>Πρωτοβάθμια/δευτεροβάθμια</a:t>
            </a:r>
            <a:endParaRPr lang="en-US" dirty="0" smtClean="0"/>
          </a:p>
          <a:p>
            <a:r>
              <a:rPr lang="el-GR" dirty="0" smtClean="0"/>
              <a:t>Γενικά, μουσικά, διαπολιτισμικά, πειραματικά, </a:t>
            </a:r>
            <a:r>
              <a:rPr lang="el-GR" dirty="0" err="1" smtClean="0"/>
              <a:t>ειδικά,εσπερινά</a:t>
            </a:r>
            <a:r>
              <a:rPr lang="el-GR" dirty="0" smtClean="0"/>
              <a:t>, πρότυπα, επαγγελματικά</a:t>
            </a:r>
          </a:p>
          <a:p>
            <a:r>
              <a:rPr lang="el-GR" dirty="0" smtClean="0"/>
              <a:t>Ενδεικτικές θεματικές</a:t>
            </a:r>
            <a:r>
              <a:rPr lang="en-US" dirty="0" smtClean="0"/>
              <a:t>:</a:t>
            </a:r>
            <a:endParaRPr lang="el-GR" dirty="0" smtClean="0"/>
          </a:p>
          <a:p>
            <a:r>
              <a:rPr lang="en-US" dirty="0" smtClean="0"/>
              <a:t> </a:t>
            </a:r>
            <a:r>
              <a:rPr lang="el-GR" dirty="0" smtClean="0"/>
              <a:t>μαθηματικά &amp; φυσικές επιστήμες</a:t>
            </a:r>
          </a:p>
          <a:p>
            <a:r>
              <a:rPr lang="el-GR" dirty="0" smtClean="0"/>
              <a:t> επιχειρηματικότητα</a:t>
            </a:r>
          </a:p>
          <a:p>
            <a:r>
              <a:rPr lang="el-GR" dirty="0" smtClean="0"/>
              <a:t> ιδιότητα του ενεργού πολίτη</a:t>
            </a:r>
          </a:p>
          <a:p>
            <a:r>
              <a:rPr lang="el-GR" dirty="0" smtClean="0"/>
              <a:t> νέες τεχνολογίες στην εκπαίδευση</a:t>
            </a:r>
          </a:p>
          <a:p>
            <a:r>
              <a:rPr lang="el-GR" dirty="0" smtClean="0"/>
              <a:t>πολλαπλή νοημοσύνη</a:t>
            </a:r>
          </a:p>
          <a:p>
            <a:r>
              <a:rPr lang="el-GR" dirty="0" smtClean="0"/>
              <a:t>αγορά εργασίας</a:t>
            </a:r>
          </a:p>
          <a:p>
            <a:r>
              <a:rPr lang="el-GR" dirty="0" smtClean="0"/>
              <a:t>μετανάστευση &amp; στερεότυπα</a:t>
            </a:r>
          </a:p>
          <a:p>
            <a:r>
              <a:rPr lang="el-GR" dirty="0" smtClean="0"/>
              <a:t>σχολικός εκφοβισμός</a:t>
            </a:r>
          </a:p>
          <a:p>
            <a:endParaRPr lang="el-GR" dirty="0" smtClean="0"/>
          </a:p>
          <a:p>
            <a:pPr>
              <a:buNone/>
            </a:pPr>
            <a:endParaRPr lang="el-GR" dirty="0" smtClean="0"/>
          </a:p>
          <a:p>
            <a:pPr>
              <a:buNone/>
            </a:pPr>
            <a:endParaRPr lang="el-GR" dirty="0"/>
          </a:p>
        </p:txBody>
      </p:sp>
      <p:sp>
        <p:nvSpPr>
          <p:cNvPr id="2" name="1 - Τίτλος"/>
          <p:cNvSpPr>
            <a:spLocks noGrp="1"/>
          </p:cNvSpPr>
          <p:nvPr>
            <p:ph type="title"/>
          </p:nvPr>
        </p:nvSpPr>
        <p:spPr/>
        <p:txBody>
          <a:bodyPr/>
          <a:lstStyle/>
          <a:p>
            <a:r>
              <a:rPr lang="el-GR" dirty="0" smtClean="0"/>
              <a:t>Προφίλ συμπράξεων</a:t>
            </a:r>
            <a:endParaRPr lang="el-G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Αποτέλεσμα εικόνας για δέντρο"/>
          <p:cNvPicPr>
            <a:picLocks noChangeAspect="1" noChangeArrowheads="1"/>
          </p:cNvPicPr>
          <p:nvPr/>
        </p:nvPicPr>
        <p:blipFill>
          <a:blip r:embed="rId2"/>
          <a:srcRect/>
          <a:stretch>
            <a:fillRect/>
          </a:stretch>
        </p:blipFill>
        <p:spPr bwMode="auto">
          <a:xfrm>
            <a:off x="2143108" y="1285860"/>
            <a:ext cx="3429024" cy="4577923"/>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descr="Αποτέλεσμα εικόνας για δάσο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36868" name="AutoShape 4" descr="Αποτέλεσμα εικόνας για δάσο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36870" name="AutoShape 6" descr="Αποτέλεσμα εικόνας για δάσο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36872" name="AutoShape 8" descr="Αποτέλεσμα εικόνας για δάσο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36876" name="Picture 12" descr="Αποτέλεσμα εικόνας για δάσος"/>
          <p:cNvPicPr>
            <a:picLocks noChangeAspect="1" noChangeArrowheads="1"/>
          </p:cNvPicPr>
          <p:nvPr/>
        </p:nvPicPr>
        <p:blipFill>
          <a:blip r:embed="rId2"/>
          <a:srcRect/>
          <a:stretch>
            <a:fillRect/>
          </a:stretch>
        </p:blipFill>
        <p:spPr bwMode="auto">
          <a:xfrm>
            <a:off x="2344102" y="1277306"/>
            <a:ext cx="4942541" cy="3080388"/>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n-US" dirty="0" smtClean="0"/>
              <a:t>B</a:t>
            </a:r>
            <a:r>
              <a:rPr lang="el-GR" dirty="0" err="1" smtClean="0"/>
              <a:t>ασική</a:t>
            </a:r>
            <a:r>
              <a:rPr lang="el-GR" dirty="0" smtClean="0"/>
              <a:t> δράση 2 </a:t>
            </a:r>
            <a:r>
              <a:rPr lang="en-US" dirty="0" smtClean="0"/>
              <a:t>: </a:t>
            </a:r>
            <a:endParaRPr lang="el-GR" dirty="0" smtClean="0"/>
          </a:p>
          <a:p>
            <a:r>
              <a:rPr lang="el-GR" dirty="0" smtClean="0"/>
              <a:t>Συνεργασία για την </a:t>
            </a:r>
            <a:r>
              <a:rPr lang="el-GR" b="1" dirty="0" smtClean="0"/>
              <a:t>καινοτομία</a:t>
            </a:r>
            <a:r>
              <a:rPr lang="el-GR" dirty="0" smtClean="0"/>
              <a:t> και την </a:t>
            </a:r>
            <a:r>
              <a:rPr lang="el-GR" b="1" dirty="0" smtClean="0"/>
              <a:t>ανταλλαγή καλών πρακτικών</a:t>
            </a:r>
            <a:r>
              <a:rPr lang="en-US" dirty="0" smtClean="0"/>
              <a:t> </a:t>
            </a:r>
          </a:p>
          <a:p>
            <a:r>
              <a:rPr lang="el-GR" dirty="0" smtClean="0"/>
              <a:t>Ανάπτυξη καλών πρακτικών</a:t>
            </a:r>
          </a:p>
          <a:p>
            <a:r>
              <a:rPr lang="el-GR" dirty="0" smtClean="0"/>
              <a:t>Εφαρμογή καλών πρακτικών</a:t>
            </a:r>
          </a:p>
          <a:p>
            <a:r>
              <a:rPr lang="el-GR" dirty="0" smtClean="0"/>
              <a:t>Καινοτομία</a:t>
            </a:r>
          </a:p>
        </p:txBody>
      </p:sp>
      <p:sp>
        <p:nvSpPr>
          <p:cNvPr id="2" name="1 - Τίτλος"/>
          <p:cNvSpPr>
            <a:spLocks noGrp="1"/>
          </p:cNvSpPr>
          <p:nvPr>
            <p:ph type="title"/>
          </p:nvPr>
        </p:nvSpPr>
        <p:spPr/>
        <p:txBody>
          <a:bodyPr/>
          <a:lstStyle/>
          <a:p>
            <a:r>
              <a:rPr lang="el-GR" dirty="0" smtClean="0"/>
              <a:t>Στρατηγικές συμπράξεις </a:t>
            </a:r>
            <a:endParaRPr lang="el-GR"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643050"/>
            <a:ext cx="8229600" cy="4525963"/>
          </a:xfrm>
        </p:spPr>
        <p:txBody>
          <a:bodyPr>
            <a:normAutofit/>
          </a:bodyPr>
          <a:lstStyle/>
          <a:p>
            <a:r>
              <a:rPr lang="el-GR" dirty="0" smtClean="0"/>
              <a:t>αντίκτυπος σε ατομικό, ιδρυματικό, </a:t>
            </a:r>
            <a:r>
              <a:rPr lang="el-GR" dirty="0" err="1" smtClean="0"/>
              <a:t>συστημικό</a:t>
            </a:r>
            <a:r>
              <a:rPr lang="el-GR" dirty="0" smtClean="0"/>
              <a:t> επίπεδο</a:t>
            </a:r>
          </a:p>
          <a:p>
            <a:r>
              <a:rPr lang="el-GR" dirty="0" smtClean="0"/>
              <a:t>διαφορετικές πορείες, κοινός προορισμός (προτεραιότητες)</a:t>
            </a:r>
          </a:p>
          <a:p>
            <a:r>
              <a:rPr lang="el-GR" dirty="0" smtClean="0"/>
              <a:t>κοινό αίσθημα ευθύνης</a:t>
            </a:r>
          </a:p>
          <a:p>
            <a:r>
              <a:rPr lang="el-GR" dirty="0" smtClean="0"/>
              <a:t>ευθύνη των δικαιούχων για τη χρήση των κοινοτικών πόρων</a:t>
            </a:r>
          </a:p>
          <a:p>
            <a:r>
              <a:rPr lang="el-GR" u="sng" dirty="0" smtClean="0"/>
              <a:t>ευθύνη του δικαιούχου </a:t>
            </a:r>
            <a:endParaRPr lang="el-GR" u="sng" dirty="0" smtClean="0">
              <a:solidFill>
                <a:srgbClr val="FF0000"/>
              </a:solidFill>
            </a:endParaRPr>
          </a:p>
          <a:p>
            <a:pPr>
              <a:buNone/>
            </a:pPr>
            <a:endParaRPr lang="el-GR" dirty="0" smtClean="0"/>
          </a:p>
        </p:txBody>
      </p:sp>
      <p:sp>
        <p:nvSpPr>
          <p:cNvPr id="2" name="1 - Τίτλος"/>
          <p:cNvSpPr>
            <a:spLocks noGrp="1"/>
          </p:cNvSpPr>
          <p:nvPr>
            <p:ph type="title"/>
          </p:nvPr>
        </p:nvSpPr>
        <p:spPr/>
        <p:txBody>
          <a:bodyPr/>
          <a:lstStyle/>
          <a:p>
            <a:r>
              <a:rPr lang="el-GR" dirty="0" smtClean="0"/>
              <a:t>Στρατηγικές συμπράξεις </a:t>
            </a:r>
            <a:endParaRPr lang="el-G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Αποτέλεσμα εικόνας για ρωσικες κουκλε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028" name="Picture 4" descr="Η ρωσίδα γιαγιά Matroshka"/>
          <p:cNvPicPr>
            <a:picLocks noChangeAspect="1" noChangeArrowheads="1"/>
          </p:cNvPicPr>
          <p:nvPr/>
        </p:nvPicPr>
        <p:blipFill>
          <a:blip r:embed="rId2"/>
          <a:srcRect/>
          <a:stretch>
            <a:fillRect/>
          </a:stretch>
        </p:blipFill>
        <p:spPr bwMode="auto">
          <a:xfrm>
            <a:off x="1428728" y="1071545"/>
            <a:ext cx="5857916" cy="4686333"/>
          </a:xfrm>
          <a:prstGeom prst="rect">
            <a:avLst/>
          </a:prstGeom>
          <a:no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r>
              <a:rPr lang="el-GR" dirty="0" smtClean="0"/>
              <a:t>Λογική</a:t>
            </a:r>
          </a:p>
          <a:p>
            <a:r>
              <a:rPr lang="el-GR" dirty="0" smtClean="0"/>
              <a:t>διαφορετικές δυνατότητες –διαφορετικές προσδοκίες (</a:t>
            </a:r>
            <a:r>
              <a:rPr lang="en-US" dirty="0" smtClean="0"/>
              <a:t>tailor made-</a:t>
            </a:r>
            <a:r>
              <a:rPr lang="el-GR" dirty="0" smtClean="0"/>
              <a:t>μενού δαπανών</a:t>
            </a:r>
            <a:r>
              <a:rPr lang="en-US" dirty="0" smtClean="0"/>
              <a:t>)</a:t>
            </a:r>
            <a:endParaRPr lang="el-GR" dirty="0" smtClean="0"/>
          </a:p>
          <a:p>
            <a:r>
              <a:rPr lang="el-GR" dirty="0" smtClean="0"/>
              <a:t>επίδοση </a:t>
            </a:r>
            <a:r>
              <a:rPr lang="el-GR" dirty="0" smtClean="0"/>
              <a:t>≠ συμμόρφωση</a:t>
            </a:r>
          </a:p>
          <a:p>
            <a:r>
              <a:rPr lang="el-GR" dirty="0" smtClean="0"/>
              <a:t>έμφαση </a:t>
            </a:r>
            <a:r>
              <a:rPr lang="el-GR" dirty="0" smtClean="0"/>
              <a:t>σε περιεχόμενο, (ποιότητα), αντίκτυπο</a:t>
            </a:r>
          </a:p>
          <a:p>
            <a:pPr>
              <a:buNone/>
            </a:pPr>
            <a:endParaRPr lang="el-GR" dirty="0"/>
          </a:p>
        </p:txBody>
      </p:sp>
      <p:sp>
        <p:nvSpPr>
          <p:cNvPr id="2" name="1 - Τίτλος"/>
          <p:cNvSpPr>
            <a:spLocks noGrp="1"/>
          </p:cNvSpPr>
          <p:nvPr>
            <p:ph type="title"/>
          </p:nvPr>
        </p:nvSpPr>
        <p:spPr/>
        <p:txBody>
          <a:bodyPr>
            <a:normAutofit fontScale="90000"/>
          </a:bodyPr>
          <a:lstStyle/>
          <a:p>
            <a:r>
              <a:rPr lang="el-GR" dirty="0" smtClean="0"/>
              <a:t>Τι καινούριο κομίζει το </a:t>
            </a:r>
            <a:r>
              <a:rPr lang="en-US" dirty="0" smtClean="0"/>
              <a:t>Erasmus+</a:t>
            </a:r>
            <a:endParaRPr lang="el-GR"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ctr">
              <a:buNone/>
            </a:pPr>
            <a:r>
              <a:rPr lang="el-GR" dirty="0" smtClean="0"/>
              <a:t>Διαχείριση-Οικονομικά</a:t>
            </a:r>
          </a:p>
          <a:p>
            <a:r>
              <a:rPr lang="el-GR" dirty="0" smtClean="0"/>
              <a:t>απλοποιημένη διαχείριση</a:t>
            </a:r>
          </a:p>
          <a:p>
            <a:r>
              <a:rPr lang="el-GR" dirty="0" smtClean="0"/>
              <a:t>διαδικασίες &amp; αποτελέσματα </a:t>
            </a:r>
            <a:endParaRPr lang="en-US" dirty="0" smtClean="0"/>
          </a:p>
          <a:p>
            <a:r>
              <a:rPr lang="el-GR" dirty="0" smtClean="0"/>
              <a:t> </a:t>
            </a:r>
            <a:r>
              <a:rPr lang="el-GR" i="1" dirty="0" smtClean="0"/>
              <a:t>χρηματοδοτική </a:t>
            </a:r>
            <a:r>
              <a:rPr lang="el-GR" i="1" u="sng" dirty="0" smtClean="0"/>
              <a:t>συνεισφορά</a:t>
            </a:r>
            <a:r>
              <a:rPr lang="el-GR" i="1" dirty="0" smtClean="0"/>
              <a:t> ανά μοναδιαίο κόστος δαπάνης</a:t>
            </a:r>
          </a:p>
          <a:p>
            <a:r>
              <a:rPr lang="el-GR" i="1" dirty="0" smtClean="0"/>
              <a:t>(πραγματικές δαπάνες)</a:t>
            </a:r>
          </a:p>
          <a:p>
            <a:r>
              <a:rPr lang="el-GR" dirty="0" smtClean="0"/>
              <a:t>Έλεγχοι</a:t>
            </a:r>
            <a:r>
              <a:rPr lang="en-US" dirty="0" smtClean="0"/>
              <a:t>-</a:t>
            </a:r>
            <a:r>
              <a:rPr lang="el-GR" dirty="0" smtClean="0"/>
              <a:t>πραγματικό γεγονός</a:t>
            </a:r>
          </a:p>
          <a:p>
            <a:r>
              <a:rPr lang="el-GR" dirty="0" smtClean="0"/>
              <a:t>Επιλεξιμότητα, </a:t>
            </a:r>
            <a:r>
              <a:rPr lang="el-GR" dirty="0" smtClean="0">
                <a:solidFill>
                  <a:srgbClr val="FF0000"/>
                </a:solidFill>
              </a:rPr>
              <a:t>ποιότητα</a:t>
            </a:r>
          </a:p>
          <a:p>
            <a:r>
              <a:rPr lang="en-US" dirty="0" smtClean="0">
                <a:solidFill>
                  <a:schemeClr val="tx1">
                    <a:lumMod val="85000"/>
                    <a:lumOff val="15000"/>
                  </a:schemeClr>
                </a:solidFill>
              </a:rPr>
              <a:t>Split model</a:t>
            </a:r>
          </a:p>
          <a:p>
            <a:endParaRPr lang="el-GR" dirty="0" smtClean="0">
              <a:solidFill>
                <a:srgbClr val="FF0000"/>
              </a:solidFill>
            </a:endParaRPr>
          </a:p>
          <a:p>
            <a:pPr>
              <a:buNone/>
            </a:pPr>
            <a:endParaRPr lang="el-GR" dirty="0"/>
          </a:p>
        </p:txBody>
      </p:sp>
      <p:sp>
        <p:nvSpPr>
          <p:cNvPr id="2" name="1 - Τίτλος"/>
          <p:cNvSpPr>
            <a:spLocks noGrp="1"/>
          </p:cNvSpPr>
          <p:nvPr>
            <p:ph type="title"/>
          </p:nvPr>
        </p:nvSpPr>
        <p:spPr/>
        <p:txBody>
          <a:bodyPr>
            <a:normAutofit fontScale="90000"/>
          </a:bodyPr>
          <a:lstStyle/>
          <a:p>
            <a:r>
              <a:rPr lang="el-GR" dirty="0" smtClean="0"/>
              <a:t>Τι καινούριο κομίζει το </a:t>
            </a:r>
            <a:r>
              <a:rPr lang="en-US" dirty="0" smtClean="0"/>
              <a:t>Erasmus+</a:t>
            </a:r>
            <a:endParaRPr lang="el-GR"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849</TotalTime>
  <Words>1302</Words>
  <Application>Microsoft Office PowerPoint</Application>
  <PresentationFormat>Προβολή στην οθόνη (4:3)</PresentationFormat>
  <Paragraphs>138</Paragraphs>
  <Slides>17</Slides>
  <Notes>6</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Συγκέντρωση</vt:lpstr>
      <vt:lpstr>Πρόγραμμα Erasmus+ Τομέας Σχολικής Εκπαίδευσης</vt:lpstr>
      <vt:lpstr>Προφίλ συμπράξεων</vt:lpstr>
      <vt:lpstr>Διαφάνεια 3</vt:lpstr>
      <vt:lpstr>Διαφάνεια 4</vt:lpstr>
      <vt:lpstr>Στρατηγικές συμπράξεις </vt:lpstr>
      <vt:lpstr>Στρατηγικές συμπράξεις </vt:lpstr>
      <vt:lpstr>Διαφάνεια 7</vt:lpstr>
      <vt:lpstr>Τι καινούριο κομίζει το Erasmus+</vt:lpstr>
      <vt:lpstr>Τι καινούριο κομίζει το Erasmus+</vt:lpstr>
      <vt:lpstr>Τι καινούριο κομίζει το Erasmus+</vt:lpstr>
      <vt:lpstr>  Συντονιστές &amp; εταίροι διαχείριση </vt:lpstr>
      <vt:lpstr>Συντονιστές &amp; εταίροι  διαχείριση</vt:lpstr>
      <vt:lpstr>   Υποχρεώσεις συντονιστή</vt:lpstr>
      <vt:lpstr>     Υποχρεώσεις εταίρου</vt:lpstr>
      <vt:lpstr>Υποχρεώσεις ΕΜΣ-ΙΚΥ</vt:lpstr>
      <vt:lpstr>Θυμηθείτε επίσης…</vt:lpstr>
      <vt:lpstr> Επίλογος</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maragos dimitris</dc:creator>
  <cp:lastModifiedBy>Mexarhou</cp:lastModifiedBy>
  <cp:revision>177</cp:revision>
  <dcterms:created xsi:type="dcterms:W3CDTF">2013-11-21T12:12:21Z</dcterms:created>
  <dcterms:modified xsi:type="dcterms:W3CDTF">2015-10-19T03:56:22Z</dcterms:modified>
</cp:coreProperties>
</file>