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10" r:id="rId2"/>
    <p:sldId id="257" r:id="rId3"/>
    <p:sldId id="260" r:id="rId4"/>
    <p:sldId id="258" r:id="rId5"/>
    <p:sldId id="259" r:id="rId6"/>
    <p:sldId id="282" r:id="rId7"/>
    <p:sldId id="309" r:id="rId8"/>
    <p:sldId id="300" r:id="rId9"/>
    <p:sldId id="289" r:id="rId10"/>
    <p:sldId id="307" r:id="rId11"/>
    <p:sldId id="295" r:id="rId12"/>
    <p:sldId id="285" r:id="rId13"/>
    <p:sldId id="286" r:id="rId14"/>
    <p:sldId id="304" r:id="rId15"/>
    <p:sldId id="305" r:id="rId16"/>
    <p:sldId id="301" r:id="rId17"/>
    <p:sldId id="302" r:id="rId18"/>
    <p:sldId id="292" r:id="rId19"/>
    <p:sldId id="293" r:id="rId20"/>
    <p:sldId id="308" r:id="rId21"/>
  </p:sldIdLst>
  <p:sldSz cx="9144000" cy="6858000" type="screen4x3"/>
  <p:notesSz cx="6797675" cy="9928225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F6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0409" autoAdjust="0"/>
  </p:normalViewPr>
  <p:slideViewPr>
    <p:cSldViewPr>
      <p:cViewPr varScale="1">
        <p:scale>
          <a:sx n="108" d="100"/>
          <a:sy n="108" d="100"/>
        </p:scale>
        <p:origin x="1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6B8EBA-E0F7-45FD-A12B-40ED0CDFDA19}" type="doc">
      <dgm:prSet loTypeId="urn:microsoft.com/office/officeart/2005/8/layout/hProcess9" loCatId="process" qsTypeId="urn:microsoft.com/office/officeart/2005/8/quickstyle/simple1#2" qsCatId="simple" csTypeId="urn:microsoft.com/office/officeart/2005/8/colors/accent1_2#2" csCatId="accent1" phldr="1"/>
      <dgm:spPr/>
    </dgm:pt>
    <dgm:pt modelId="{4B2F6D6E-C664-48AF-AC59-41D60C537E44}">
      <dgm:prSet/>
      <dgm:spPr>
        <a:solidFill>
          <a:schemeClr val="bg1"/>
        </a:solidFill>
        <a:ln w="28575"/>
      </dgm:spPr>
      <dgm:t>
        <a:bodyPr/>
        <a:lstStyle/>
        <a:p>
          <a:r>
            <a:rPr lang="el-GR" b="1" dirty="0" smtClean="0">
              <a:solidFill>
                <a:srgbClr val="002060"/>
              </a:solidFill>
            </a:rPr>
            <a:t>Προχρηματοδότηση</a:t>
          </a:r>
          <a:r>
            <a:rPr lang="el-GR" dirty="0" smtClean="0">
              <a:solidFill>
                <a:srgbClr val="002060"/>
              </a:solidFill>
            </a:rPr>
            <a:t> </a:t>
          </a:r>
          <a:r>
            <a:rPr lang="el-GR" b="1" dirty="0" smtClean="0">
              <a:solidFill>
                <a:srgbClr val="002060"/>
              </a:solidFill>
            </a:rPr>
            <a:t>80%  </a:t>
          </a:r>
          <a:r>
            <a:rPr lang="el-GR" dirty="0" smtClean="0">
              <a:solidFill>
                <a:srgbClr val="002060"/>
              </a:solidFill>
            </a:rPr>
            <a:t>του</a:t>
          </a:r>
          <a:r>
            <a:rPr lang="el-GR" b="1" dirty="0" smtClean="0">
              <a:solidFill>
                <a:srgbClr val="002060"/>
              </a:solidFill>
            </a:rPr>
            <a:t> </a:t>
          </a:r>
          <a:r>
            <a:rPr lang="el-GR" dirty="0" smtClean="0">
              <a:solidFill>
                <a:srgbClr val="002060"/>
              </a:solidFill>
            </a:rPr>
            <a:t>ανώτατου συνολικού ποσού επιχορήγησης εντός </a:t>
          </a:r>
          <a:r>
            <a:rPr lang="el-GR" b="1" dirty="0" smtClean="0">
              <a:solidFill>
                <a:srgbClr val="002060"/>
              </a:solidFill>
            </a:rPr>
            <a:t>30 ήμερων </a:t>
          </a:r>
          <a:r>
            <a:rPr lang="el-GR" dirty="0" smtClean="0">
              <a:solidFill>
                <a:srgbClr val="002060"/>
              </a:solidFill>
            </a:rPr>
            <a:t>από τη θέση σε ισχύ της σύμβασης.</a:t>
          </a:r>
          <a:endParaRPr lang="el-GR" dirty="0">
            <a:solidFill>
              <a:srgbClr val="002060"/>
            </a:solidFill>
          </a:endParaRPr>
        </a:p>
      </dgm:t>
    </dgm:pt>
    <dgm:pt modelId="{9C3AAE32-2EAF-4656-BF20-F6C3FF210E63}" type="parTrans" cxnId="{F26706FD-4CFC-4ECC-AF51-E37E7D985772}">
      <dgm:prSet/>
      <dgm:spPr/>
      <dgm:t>
        <a:bodyPr/>
        <a:lstStyle/>
        <a:p>
          <a:endParaRPr lang="fr-BE"/>
        </a:p>
      </dgm:t>
    </dgm:pt>
    <dgm:pt modelId="{882CF70A-A1E7-4CEE-8E0A-A4495B7C98E9}" type="sibTrans" cxnId="{F26706FD-4CFC-4ECC-AF51-E37E7D985772}">
      <dgm:prSet/>
      <dgm:spPr/>
      <dgm:t>
        <a:bodyPr/>
        <a:lstStyle/>
        <a:p>
          <a:endParaRPr lang="fr-BE"/>
        </a:p>
      </dgm:t>
    </dgm:pt>
    <dgm:pt modelId="{8ADDDEE5-7E4C-47FE-B3E9-CD2EC9E3FCA3}">
      <dgm:prSet/>
      <dgm:spPr>
        <a:solidFill>
          <a:schemeClr val="bg1"/>
        </a:solidFill>
        <a:ln w="28575"/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b="1" dirty="0" smtClean="0">
              <a:solidFill>
                <a:srgbClr val="002060"/>
              </a:solidFill>
            </a:rPr>
            <a:t>31/08/2017 -Λήξη του σχεδίου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b="0" dirty="0" smtClean="0">
              <a:solidFill>
                <a:srgbClr val="002060"/>
              </a:solidFill>
            </a:rPr>
            <a:t>Εντός </a:t>
          </a:r>
          <a:r>
            <a:rPr lang="el-GR" b="1" dirty="0" smtClean="0">
              <a:solidFill>
                <a:srgbClr val="002060"/>
              </a:solidFill>
            </a:rPr>
            <a:t>60 ημερών </a:t>
          </a:r>
          <a:r>
            <a:rPr lang="el-GR" b="0" dirty="0" smtClean="0">
              <a:solidFill>
                <a:srgbClr val="002060"/>
              </a:solidFill>
            </a:rPr>
            <a:t>υποβολή Τελικής Έκθεσης (</a:t>
          </a:r>
          <a:r>
            <a:rPr lang="en-US" b="0" dirty="0" smtClean="0">
              <a:solidFill>
                <a:srgbClr val="002060"/>
              </a:solidFill>
            </a:rPr>
            <a:t>Mobility Tool &amp; Hard Copy)</a:t>
          </a:r>
          <a:endParaRPr lang="el-GR" b="0" dirty="0" smtClean="0">
            <a:solidFill>
              <a:srgbClr val="002060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b="0" dirty="0" smtClean="0">
            <a:solidFill>
              <a:srgbClr val="002060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b="1" dirty="0" smtClean="0">
            <a:solidFill>
              <a:srgbClr val="002060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dirty="0" smtClean="0">
              <a:solidFill>
                <a:srgbClr val="002060"/>
              </a:solidFill>
            </a:rPr>
            <a:t>Καταβολή του υπολοίπου </a:t>
          </a:r>
          <a:r>
            <a:rPr lang="el-GR" b="1" dirty="0" smtClean="0">
              <a:solidFill>
                <a:srgbClr val="002060"/>
              </a:solidFill>
            </a:rPr>
            <a:t>20% </a:t>
          </a:r>
          <a:r>
            <a:rPr lang="el-GR" dirty="0" smtClean="0">
              <a:solidFill>
                <a:srgbClr val="002060"/>
              </a:solidFill>
            </a:rPr>
            <a:t>της επιχορήγησης </a:t>
          </a:r>
          <a:r>
            <a:rPr lang="el-GR" b="0" dirty="0" smtClean="0">
              <a:solidFill>
                <a:srgbClr val="002060"/>
              </a:solidFill>
            </a:rPr>
            <a:t>από την ΕΜ (εντός 60 ημερών)</a:t>
          </a:r>
        </a:p>
      </dgm:t>
    </dgm:pt>
    <dgm:pt modelId="{DE2270A9-67EE-4617-B79F-EB8B6216FE4D}" type="parTrans" cxnId="{E5D23439-97EB-4CA4-8470-02CB8543114F}">
      <dgm:prSet/>
      <dgm:spPr/>
      <dgm:t>
        <a:bodyPr/>
        <a:lstStyle/>
        <a:p>
          <a:endParaRPr lang="fr-BE"/>
        </a:p>
      </dgm:t>
    </dgm:pt>
    <dgm:pt modelId="{FF545A34-812D-4221-98F7-FCC74F4F4912}" type="sibTrans" cxnId="{E5D23439-97EB-4CA4-8470-02CB8543114F}">
      <dgm:prSet/>
      <dgm:spPr/>
      <dgm:t>
        <a:bodyPr/>
        <a:lstStyle/>
        <a:p>
          <a:endParaRPr lang="fr-BE"/>
        </a:p>
      </dgm:t>
    </dgm:pt>
    <dgm:pt modelId="{D4BBBDC5-C715-4793-AD34-56DB5FA1BD9E}">
      <dgm:prSet/>
      <dgm:spPr>
        <a:solidFill>
          <a:schemeClr val="bg1"/>
        </a:solidFill>
        <a:ln w="28575"/>
      </dgm:spPr>
      <dgm:t>
        <a:bodyPr/>
        <a:lstStyle/>
        <a:p>
          <a:r>
            <a:rPr lang="el-GR" b="1" dirty="0" smtClean="0">
              <a:solidFill>
                <a:srgbClr val="002060"/>
              </a:solidFill>
            </a:rPr>
            <a:t>31/08/2016-Λήξη της περιόδου αναφοράς</a:t>
          </a:r>
        </a:p>
        <a:p>
          <a:r>
            <a:rPr lang="el-GR" b="0" dirty="0" smtClean="0">
              <a:solidFill>
                <a:srgbClr val="002060"/>
              </a:solidFill>
            </a:rPr>
            <a:t>Εντός </a:t>
          </a:r>
          <a:r>
            <a:rPr lang="el-GR" b="1" dirty="0" smtClean="0">
              <a:solidFill>
                <a:srgbClr val="002060"/>
              </a:solidFill>
            </a:rPr>
            <a:t>30 ημερών </a:t>
          </a:r>
          <a:r>
            <a:rPr lang="el-GR" b="0" dirty="0" smtClean="0">
              <a:solidFill>
                <a:srgbClr val="002060"/>
              </a:solidFill>
            </a:rPr>
            <a:t>Υποβολή Ενδιάμεσης Έκθεσης (</a:t>
          </a:r>
          <a:r>
            <a:rPr lang="en-US" b="0" dirty="0" smtClean="0">
              <a:solidFill>
                <a:srgbClr val="002060"/>
              </a:solidFill>
            </a:rPr>
            <a:t>Mobility Tool &amp; Hard Copy)</a:t>
          </a:r>
          <a:endParaRPr lang="fr-BE" b="0" dirty="0">
            <a:solidFill>
              <a:srgbClr val="002060"/>
            </a:solidFill>
          </a:endParaRPr>
        </a:p>
      </dgm:t>
    </dgm:pt>
    <dgm:pt modelId="{3843272E-0500-40A0-BA2F-35CDE037896D}" type="parTrans" cxnId="{0EC4164A-CBD8-4F7B-B12C-DF2246DC2312}">
      <dgm:prSet/>
      <dgm:spPr/>
      <dgm:t>
        <a:bodyPr/>
        <a:lstStyle/>
        <a:p>
          <a:endParaRPr lang="fr-BE"/>
        </a:p>
      </dgm:t>
    </dgm:pt>
    <dgm:pt modelId="{FE48A425-214C-4E64-8664-E96C3DD43E2C}" type="sibTrans" cxnId="{0EC4164A-CBD8-4F7B-B12C-DF2246DC2312}">
      <dgm:prSet/>
      <dgm:spPr/>
      <dgm:t>
        <a:bodyPr/>
        <a:lstStyle/>
        <a:p>
          <a:endParaRPr lang="fr-BE"/>
        </a:p>
      </dgm:t>
    </dgm:pt>
    <dgm:pt modelId="{A767D1A9-6E3C-4370-B7B6-4F0D8D666AF4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b="1" dirty="0" smtClean="0">
              <a:solidFill>
                <a:srgbClr val="002060"/>
              </a:solidFill>
            </a:rPr>
            <a:t> 01/09/2015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b="1" dirty="0" smtClean="0">
              <a:solidFill>
                <a:srgbClr val="002060"/>
              </a:solidFill>
            </a:rPr>
            <a:t>Έναρξη</a:t>
          </a:r>
          <a:endParaRPr lang="el-GR" b="0" dirty="0" smtClean="0">
            <a:solidFill>
              <a:srgbClr val="002060"/>
            </a:solidFill>
          </a:endParaRPr>
        </a:p>
      </dgm:t>
    </dgm:pt>
    <dgm:pt modelId="{F48D1E78-557C-473C-A455-97FCFF62714A}" type="parTrans" cxnId="{D6BAA322-183B-46F6-B41A-865FDCC75E28}">
      <dgm:prSet/>
      <dgm:spPr/>
      <dgm:t>
        <a:bodyPr/>
        <a:lstStyle/>
        <a:p>
          <a:endParaRPr lang="el-GR"/>
        </a:p>
      </dgm:t>
    </dgm:pt>
    <dgm:pt modelId="{2A327276-52FD-48C9-BAFD-FA78282C0740}" type="sibTrans" cxnId="{D6BAA322-183B-46F6-B41A-865FDCC75E28}">
      <dgm:prSet/>
      <dgm:spPr/>
      <dgm:t>
        <a:bodyPr/>
        <a:lstStyle/>
        <a:p>
          <a:endParaRPr lang="el-GR"/>
        </a:p>
      </dgm:t>
    </dgm:pt>
    <dgm:pt modelId="{A6A0CFE9-25DC-4739-AC11-771406240B37}" type="pres">
      <dgm:prSet presAssocID="{BE6B8EBA-E0F7-45FD-A12B-40ED0CDFDA19}" presName="CompostProcess" presStyleCnt="0">
        <dgm:presLayoutVars>
          <dgm:dir/>
          <dgm:resizeHandles val="exact"/>
        </dgm:presLayoutVars>
      </dgm:prSet>
      <dgm:spPr/>
    </dgm:pt>
    <dgm:pt modelId="{15EB1AA0-035A-459C-B2BB-D5EB19F00CF6}" type="pres">
      <dgm:prSet presAssocID="{BE6B8EBA-E0F7-45FD-A12B-40ED0CDFDA19}" presName="arrow" presStyleLbl="bgShp" presStyleIdx="0" presStyleCnt="1" custScaleX="117647"/>
      <dgm:spPr>
        <a:solidFill>
          <a:schemeClr val="accent4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FD61D520-435F-4DDA-85B7-3EF2EFA659F3}" type="pres">
      <dgm:prSet presAssocID="{BE6B8EBA-E0F7-45FD-A12B-40ED0CDFDA19}" presName="linearProcess" presStyleCnt="0"/>
      <dgm:spPr/>
    </dgm:pt>
    <dgm:pt modelId="{EF05CDD8-DC98-44B7-84C6-45652031620A}" type="pres">
      <dgm:prSet presAssocID="{A767D1A9-6E3C-4370-B7B6-4F0D8D666AF4}" presName="textNode" presStyleLbl="node1" presStyleIdx="0" presStyleCnt="4" custScaleX="53520" custScaleY="121560" custLinFactNeighborX="-4890" custLinFactNeighborY="-14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84D7F99-8D18-4819-8007-D1075F6AEA33}" type="pres">
      <dgm:prSet presAssocID="{2A327276-52FD-48C9-BAFD-FA78282C0740}" presName="sibTrans" presStyleCnt="0"/>
      <dgm:spPr/>
    </dgm:pt>
    <dgm:pt modelId="{8AB3FCCD-2BDE-49DE-8EF9-8210DC2500F2}" type="pres">
      <dgm:prSet presAssocID="{4B2F6D6E-C664-48AF-AC59-41D60C537E44}" presName="textNode" presStyleLbl="node1" presStyleIdx="1" presStyleCnt="4" custScaleY="12184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ED1E28C-3049-4FE7-9E2C-A79AB8CE9520}" type="pres">
      <dgm:prSet presAssocID="{882CF70A-A1E7-4CEE-8E0A-A4495B7C98E9}" presName="sibTrans" presStyleCnt="0"/>
      <dgm:spPr/>
    </dgm:pt>
    <dgm:pt modelId="{D38CF87D-0118-4F50-A1C0-52EF1A50F80F}" type="pres">
      <dgm:prSet presAssocID="{D4BBBDC5-C715-4793-AD34-56DB5FA1BD9E}" presName="textNode" presStyleLbl="node1" presStyleIdx="2" presStyleCnt="4" custScaleY="12184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60C5141-3561-4599-B924-7C65A660217A}" type="pres">
      <dgm:prSet presAssocID="{FE48A425-214C-4E64-8664-E96C3DD43E2C}" presName="sibTrans" presStyleCnt="0"/>
      <dgm:spPr/>
    </dgm:pt>
    <dgm:pt modelId="{FC97FE4B-724A-4D35-92E4-7AFB05EE1300}" type="pres">
      <dgm:prSet presAssocID="{8ADDDEE5-7E4C-47FE-B3E9-CD2EC9E3FCA3}" presName="textNode" presStyleLbl="node1" presStyleIdx="3" presStyleCnt="4" custScaleY="12184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530119C6-9412-457A-A5E3-4E137E9334BD}" type="presOf" srcId="{A767D1A9-6E3C-4370-B7B6-4F0D8D666AF4}" destId="{EF05CDD8-DC98-44B7-84C6-45652031620A}" srcOrd="0" destOrd="0" presId="urn:microsoft.com/office/officeart/2005/8/layout/hProcess9"/>
    <dgm:cxn modelId="{F26706FD-4CFC-4ECC-AF51-E37E7D985772}" srcId="{BE6B8EBA-E0F7-45FD-A12B-40ED0CDFDA19}" destId="{4B2F6D6E-C664-48AF-AC59-41D60C537E44}" srcOrd="1" destOrd="0" parTransId="{9C3AAE32-2EAF-4656-BF20-F6C3FF210E63}" sibTransId="{882CF70A-A1E7-4CEE-8E0A-A4495B7C98E9}"/>
    <dgm:cxn modelId="{A0473F11-27BF-499C-B35A-B7CCA9163DAB}" type="presOf" srcId="{4B2F6D6E-C664-48AF-AC59-41D60C537E44}" destId="{8AB3FCCD-2BDE-49DE-8EF9-8210DC2500F2}" srcOrd="0" destOrd="0" presId="urn:microsoft.com/office/officeart/2005/8/layout/hProcess9"/>
    <dgm:cxn modelId="{0EC4164A-CBD8-4F7B-B12C-DF2246DC2312}" srcId="{BE6B8EBA-E0F7-45FD-A12B-40ED0CDFDA19}" destId="{D4BBBDC5-C715-4793-AD34-56DB5FA1BD9E}" srcOrd="2" destOrd="0" parTransId="{3843272E-0500-40A0-BA2F-35CDE037896D}" sibTransId="{FE48A425-214C-4E64-8664-E96C3DD43E2C}"/>
    <dgm:cxn modelId="{65D8F56E-861A-4108-906E-E31E10B149F7}" type="presOf" srcId="{8ADDDEE5-7E4C-47FE-B3E9-CD2EC9E3FCA3}" destId="{FC97FE4B-724A-4D35-92E4-7AFB05EE1300}" srcOrd="0" destOrd="0" presId="urn:microsoft.com/office/officeart/2005/8/layout/hProcess9"/>
    <dgm:cxn modelId="{E47506E4-0932-4DE8-9044-79F908130C3A}" type="presOf" srcId="{D4BBBDC5-C715-4793-AD34-56DB5FA1BD9E}" destId="{D38CF87D-0118-4F50-A1C0-52EF1A50F80F}" srcOrd="0" destOrd="0" presId="urn:microsoft.com/office/officeart/2005/8/layout/hProcess9"/>
    <dgm:cxn modelId="{2E0A6B5C-FBD2-4F4F-B3AF-B3165B82B874}" type="presOf" srcId="{BE6B8EBA-E0F7-45FD-A12B-40ED0CDFDA19}" destId="{A6A0CFE9-25DC-4739-AC11-771406240B37}" srcOrd="0" destOrd="0" presId="urn:microsoft.com/office/officeart/2005/8/layout/hProcess9"/>
    <dgm:cxn modelId="{D6BAA322-183B-46F6-B41A-865FDCC75E28}" srcId="{BE6B8EBA-E0F7-45FD-A12B-40ED0CDFDA19}" destId="{A767D1A9-6E3C-4370-B7B6-4F0D8D666AF4}" srcOrd="0" destOrd="0" parTransId="{F48D1E78-557C-473C-A455-97FCFF62714A}" sibTransId="{2A327276-52FD-48C9-BAFD-FA78282C0740}"/>
    <dgm:cxn modelId="{E5D23439-97EB-4CA4-8470-02CB8543114F}" srcId="{BE6B8EBA-E0F7-45FD-A12B-40ED0CDFDA19}" destId="{8ADDDEE5-7E4C-47FE-B3E9-CD2EC9E3FCA3}" srcOrd="3" destOrd="0" parTransId="{DE2270A9-67EE-4617-B79F-EB8B6216FE4D}" sibTransId="{FF545A34-812D-4221-98F7-FCC74F4F4912}"/>
    <dgm:cxn modelId="{E6BD8BE1-6960-4FDB-90E4-5F78B9AB38C2}" type="presParOf" srcId="{A6A0CFE9-25DC-4739-AC11-771406240B37}" destId="{15EB1AA0-035A-459C-B2BB-D5EB19F00CF6}" srcOrd="0" destOrd="0" presId="urn:microsoft.com/office/officeart/2005/8/layout/hProcess9"/>
    <dgm:cxn modelId="{8794B632-597B-4C55-BD7F-83E82068CAB1}" type="presParOf" srcId="{A6A0CFE9-25DC-4739-AC11-771406240B37}" destId="{FD61D520-435F-4DDA-85B7-3EF2EFA659F3}" srcOrd="1" destOrd="0" presId="urn:microsoft.com/office/officeart/2005/8/layout/hProcess9"/>
    <dgm:cxn modelId="{01307907-8B55-4746-8C61-8FA785503979}" type="presParOf" srcId="{FD61D520-435F-4DDA-85B7-3EF2EFA659F3}" destId="{EF05CDD8-DC98-44B7-84C6-45652031620A}" srcOrd="0" destOrd="0" presId="urn:microsoft.com/office/officeart/2005/8/layout/hProcess9"/>
    <dgm:cxn modelId="{574D5686-C793-4DB2-B5FA-09ABA18AB848}" type="presParOf" srcId="{FD61D520-435F-4DDA-85B7-3EF2EFA659F3}" destId="{B84D7F99-8D18-4819-8007-D1075F6AEA33}" srcOrd="1" destOrd="0" presId="urn:microsoft.com/office/officeart/2005/8/layout/hProcess9"/>
    <dgm:cxn modelId="{7E6F1BFD-CF80-4A44-87DF-DA074EBD3CC5}" type="presParOf" srcId="{FD61D520-435F-4DDA-85B7-3EF2EFA659F3}" destId="{8AB3FCCD-2BDE-49DE-8EF9-8210DC2500F2}" srcOrd="2" destOrd="0" presId="urn:microsoft.com/office/officeart/2005/8/layout/hProcess9"/>
    <dgm:cxn modelId="{4893D614-2A8F-43A8-9121-D2CFB1A0E986}" type="presParOf" srcId="{FD61D520-435F-4DDA-85B7-3EF2EFA659F3}" destId="{1ED1E28C-3049-4FE7-9E2C-A79AB8CE9520}" srcOrd="3" destOrd="0" presId="urn:microsoft.com/office/officeart/2005/8/layout/hProcess9"/>
    <dgm:cxn modelId="{EB0D43FA-D0A7-4A62-B432-EB482E937153}" type="presParOf" srcId="{FD61D520-435F-4DDA-85B7-3EF2EFA659F3}" destId="{D38CF87D-0118-4F50-A1C0-52EF1A50F80F}" srcOrd="4" destOrd="0" presId="urn:microsoft.com/office/officeart/2005/8/layout/hProcess9"/>
    <dgm:cxn modelId="{89AFABE4-762E-4744-AE4A-6A94C5BCEB5A}" type="presParOf" srcId="{FD61D520-435F-4DDA-85B7-3EF2EFA659F3}" destId="{060C5141-3561-4599-B924-7C65A660217A}" srcOrd="5" destOrd="0" presId="urn:microsoft.com/office/officeart/2005/8/layout/hProcess9"/>
    <dgm:cxn modelId="{5F45FCB9-9325-46EE-B410-C17FD713422C}" type="presParOf" srcId="{FD61D520-435F-4DDA-85B7-3EF2EFA659F3}" destId="{FC97FE4B-724A-4D35-92E4-7AFB05EE130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6B8EBA-E0F7-45FD-A12B-40ED0CDFDA19}" type="doc">
      <dgm:prSet loTypeId="urn:microsoft.com/office/officeart/2005/8/layout/hProcess9" loCatId="process" qsTypeId="urn:microsoft.com/office/officeart/2005/8/quickstyle/simple1#3" qsCatId="simple" csTypeId="urn:microsoft.com/office/officeart/2005/8/colors/accent1_2#3" csCatId="accent1" phldr="1"/>
      <dgm:spPr/>
    </dgm:pt>
    <dgm:pt modelId="{4B2F6D6E-C664-48AF-AC59-41D60C537E44}">
      <dgm:prSet custT="1"/>
      <dgm:spPr>
        <a:solidFill>
          <a:schemeClr val="bg1"/>
        </a:solidFill>
        <a:ln w="28575"/>
      </dgm:spPr>
      <dgm:t>
        <a:bodyPr/>
        <a:lstStyle/>
        <a:p>
          <a:r>
            <a:rPr lang="el-GR" sz="1100" b="1" dirty="0" smtClean="0">
              <a:solidFill>
                <a:srgbClr val="002060"/>
              </a:solidFill>
            </a:rPr>
            <a:t>1</a:t>
          </a:r>
          <a:r>
            <a:rPr lang="el-GR" sz="1100" b="1" baseline="30000" dirty="0" smtClean="0">
              <a:solidFill>
                <a:srgbClr val="002060"/>
              </a:solidFill>
            </a:rPr>
            <a:t>η</a:t>
          </a:r>
          <a:r>
            <a:rPr lang="el-GR" sz="1100" b="1" dirty="0" smtClean="0">
              <a:solidFill>
                <a:srgbClr val="002060"/>
              </a:solidFill>
            </a:rPr>
            <a:t> Προχρηματοδότηση το 40%  </a:t>
          </a:r>
          <a:r>
            <a:rPr lang="el-GR" sz="1100" dirty="0" smtClean="0">
              <a:solidFill>
                <a:srgbClr val="002060"/>
              </a:solidFill>
            </a:rPr>
            <a:t>του</a:t>
          </a:r>
          <a:r>
            <a:rPr lang="el-GR" sz="1100" b="1" dirty="0" smtClean="0">
              <a:solidFill>
                <a:srgbClr val="002060"/>
              </a:solidFill>
            </a:rPr>
            <a:t> </a:t>
          </a:r>
          <a:r>
            <a:rPr lang="el-GR" sz="1100" dirty="0" smtClean="0">
              <a:solidFill>
                <a:srgbClr val="002060"/>
              </a:solidFill>
            </a:rPr>
            <a:t>ανώτατου συνολικού ποσού επιχορήγησης εντός </a:t>
          </a:r>
          <a:r>
            <a:rPr lang="el-GR" sz="1100" b="1" dirty="0" smtClean="0">
              <a:solidFill>
                <a:srgbClr val="002060"/>
              </a:solidFill>
            </a:rPr>
            <a:t>30 ημερών </a:t>
          </a:r>
          <a:r>
            <a:rPr lang="el-GR" sz="1100" dirty="0" smtClean="0">
              <a:solidFill>
                <a:srgbClr val="002060"/>
              </a:solidFill>
            </a:rPr>
            <a:t>από τη θέση σε ισχύ της σύμβασης.</a:t>
          </a:r>
          <a:endParaRPr lang="el-GR" sz="1100" dirty="0">
            <a:solidFill>
              <a:srgbClr val="002060"/>
            </a:solidFill>
          </a:endParaRPr>
        </a:p>
      </dgm:t>
    </dgm:pt>
    <dgm:pt modelId="{9C3AAE32-2EAF-4656-BF20-F6C3FF210E63}" type="parTrans" cxnId="{F26706FD-4CFC-4ECC-AF51-E37E7D985772}">
      <dgm:prSet/>
      <dgm:spPr/>
      <dgm:t>
        <a:bodyPr/>
        <a:lstStyle/>
        <a:p>
          <a:endParaRPr lang="fr-BE"/>
        </a:p>
      </dgm:t>
    </dgm:pt>
    <dgm:pt modelId="{882CF70A-A1E7-4CEE-8E0A-A4495B7C98E9}" type="sibTrans" cxnId="{F26706FD-4CFC-4ECC-AF51-E37E7D985772}">
      <dgm:prSet/>
      <dgm:spPr/>
      <dgm:t>
        <a:bodyPr/>
        <a:lstStyle/>
        <a:p>
          <a:endParaRPr lang="fr-BE"/>
        </a:p>
      </dgm:t>
    </dgm:pt>
    <dgm:pt modelId="{8ADDDEE5-7E4C-47FE-B3E9-CD2EC9E3FCA3}">
      <dgm:prSet custT="1"/>
      <dgm:spPr>
        <a:solidFill>
          <a:schemeClr val="bg1"/>
        </a:solidFill>
        <a:ln w="28575"/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100" b="1" dirty="0" smtClean="0">
              <a:solidFill>
                <a:srgbClr val="002060"/>
              </a:solidFill>
            </a:rPr>
            <a:t>31/08/201</a:t>
          </a:r>
          <a:r>
            <a:rPr lang="en-US" sz="1100" b="1" dirty="0" smtClean="0">
              <a:solidFill>
                <a:srgbClr val="002060"/>
              </a:solidFill>
            </a:rPr>
            <a:t>8</a:t>
          </a:r>
          <a:r>
            <a:rPr lang="el-GR" sz="1100" b="1" dirty="0" smtClean="0">
              <a:solidFill>
                <a:srgbClr val="002060"/>
              </a:solidFill>
            </a:rPr>
            <a:t>-Λήξη του σχεδίου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100" b="0" dirty="0" smtClean="0">
              <a:solidFill>
                <a:srgbClr val="002060"/>
              </a:solidFill>
            </a:rPr>
            <a:t>Εντός </a:t>
          </a:r>
          <a:r>
            <a:rPr lang="el-GR" sz="1100" b="1" dirty="0" smtClean="0">
              <a:solidFill>
                <a:srgbClr val="002060"/>
              </a:solidFill>
            </a:rPr>
            <a:t>60 ημερών </a:t>
          </a:r>
          <a:r>
            <a:rPr lang="el-GR" sz="1100" b="0" dirty="0" smtClean="0">
              <a:solidFill>
                <a:srgbClr val="002060"/>
              </a:solidFill>
            </a:rPr>
            <a:t>υποβολή Τελικής Έκθεσης (</a:t>
          </a:r>
          <a:r>
            <a:rPr lang="en-US" sz="1100" b="0" dirty="0" smtClean="0">
              <a:solidFill>
                <a:srgbClr val="002060"/>
              </a:solidFill>
            </a:rPr>
            <a:t>Mobility Tool &amp; Hard Copy)</a:t>
          </a:r>
          <a:endParaRPr lang="el-GR" sz="1100" b="0" dirty="0" smtClean="0">
            <a:solidFill>
              <a:srgbClr val="002060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sz="1100" b="0" dirty="0" smtClean="0">
            <a:solidFill>
              <a:srgbClr val="002060"/>
            </a:solidFill>
          </a:endParaRPr>
        </a:p>
        <a:p>
          <a:pPr marL="0" indent="0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endParaRPr lang="el-GR" sz="1100" b="1" dirty="0" smtClean="0">
            <a:solidFill>
              <a:srgbClr val="002060"/>
            </a:solidFill>
          </a:endParaRPr>
        </a:p>
        <a:p>
          <a:pPr marL="0" indent="0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l-GR" sz="1100" dirty="0" smtClean="0">
              <a:solidFill>
                <a:srgbClr val="002060"/>
              </a:solidFill>
            </a:rPr>
            <a:t>Καταβολή του υπολοίπου </a:t>
          </a:r>
          <a:r>
            <a:rPr lang="el-GR" sz="1100" b="1" dirty="0" smtClean="0">
              <a:solidFill>
                <a:srgbClr val="002060"/>
              </a:solidFill>
            </a:rPr>
            <a:t>20% </a:t>
          </a:r>
          <a:r>
            <a:rPr lang="el-GR" sz="1100" dirty="0" smtClean="0">
              <a:solidFill>
                <a:srgbClr val="002060"/>
              </a:solidFill>
            </a:rPr>
            <a:t>από την ΕΜ (εντός 60 ημερών)</a:t>
          </a:r>
          <a:endParaRPr lang="el-GR" sz="1200" dirty="0">
            <a:solidFill>
              <a:srgbClr val="002060"/>
            </a:solidFill>
          </a:endParaRPr>
        </a:p>
      </dgm:t>
    </dgm:pt>
    <dgm:pt modelId="{DE2270A9-67EE-4617-B79F-EB8B6216FE4D}" type="parTrans" cxnId="{E5D23439-97EB-4CA4-8470-02CB8543114F}">
      <dgm:prSet/>
      <dgm:spPr/>
      <dgm:t>
        <a:bodyPr/>
        <a:lstStyle/>
        <a:p>
          <a:endParaRPr lang="fr-BE"/>
        </a:p>
      </dgm:t>
    </dgm:pt>
    <dgm:pt modelId="{FF545A34-812D-4221-98F7-FCC74F4F4912}" type="sibTrans" cxnId="{E5D23439-97EB-4CA4-8470-02CB8543114F}">
      <dgm:prSet/>
      <dgm:spPr/>
      <dgm:t>
        <a:bodyPr/>
        <a:lstStyle/>
        <a:p>
          <a:endParaRPr lang="fr-BE"/>
        </a:p>
      </dgm:t>
    </dgm:pt>
    <dgm:pt modelId="{D4BBBDC5-C715-4793-AD34-56DB5FA1BD9E}">
      <dgm:prSet custT="1"/>
      <dgm:spPr>
        <a:solidFill>
          <a:schemeClr val="bg1"/>
        </a:solidFill>
        <a:ln w="28575"/>
      </dgm:spPr>
      <dgm:t>
        <a:bodyPr/>
        <a:lstStyle/>
        <a:p>
          <a:r>
            <a:rPr lang="el-GR" sz="1100" b="1" dirty="0" smtClean="0">
              <a:solidFill>
                <a:srgbClr val="002060"/>
              </a:solidFill>
            </a:rPr>
            <a:t>31/</a:t>
          </a:r>
          <a:r>
            <a:rPr lang="en-US" sz="1100" b="1" dirty="0" smtClean="0">
              <a:solidFill>
                <a:srgbClr val="002060"/>
              </a:solidFill>
            </a:rPr>
            <a:t>01</a:t>
          </a:r>
          <a:r>
            <a:rPr lang="el-GR" sz="1100" b="1" dirty="0" smtClean="0">
              <a:solidFill>
                <a:srgbClr val="002060"/>
              </a:solidFill>
            </a:rPr>
            <a:t>/201</a:t>
          </a:r>
          <a:r>
            <a:rPr lang="en-US" sz="1100" b="1" dirty="0" smtClean="0">
              <a:solidFill>
                <a:srgbClr val="002060"/>
              </a:solidFill>
            </a:rPr>
            <a:t>7</a:t>
          </a:r>
          <a:r>
            <a:rPr lang="el-GR" sz="1100" b="1" dirty="0" smtClean="0">
              <a:solidFill>
                <a:srgbClr val="002060"/>
              </a:solidFill>
            </a:rPr>
            <a:t>-Λήξη της περιόδου αναφοράς</a:t>
          </a:r>
        </a:p>
        <a:p>
          <a:r>
            <a:rPr lang="el-GR" sz="1100" b="0" dirty="0" smtClean="0">
              <a:solidFill>
                <a:srgbClr val="002060"/>
              </a:solidFill>
            </a:rPr>
            <a:t>Εντός 30 ημερών υποβολή Ενδιάμεσης Έκθεσης (</a:t>
          </a:r>
          <a:r>
            <a:rPr lang="en-US" sz="1100" b="0" dirty="0" smtClean="0">
              <a:solidFill>
                <a:srgbClr val="002060"/>
              </a:solidFill>
            </a:rPr>
            <a:t>Mobility Tool &amp; Hard Copy)</a:t>
          </a:r>
          <a:endParaRPr lang="el-GR" sz="1100" b="0" dirty="0" smtClean="0">
            <a:solidFill>
              <a:srgbClr val="002060"/>
            </a:solidFill>
          </a:endParaRPr>
        </a:p>
        <a:p>
          <a:endParaRPr lang="el-GR" sz="1100" b="0" dirty="0" smtClean="0">
            <a:solidFill>
              <a:srgbClr val="002060"/>
            </a:solidFill>
          </a:endParaRPr>
        </a:p>
        <a:p>
          <a:r>
            <a:rPr lang="el-GR" sz="1100" b="0" dirty="0" smtClean="0">
              <a:solidFill>
                <a:srgbClr val="002060"/>
              </a:solidFill>
            </a:rPr>
            <a:t>Καταβολή του 4</a:t>
          </a:r>
          <a:r>
            <a:rPr lang="el-GR" sz="1100" b="1" dirty="0" smtClean="0">
              <a:solidFill>
                <a:srgbClr val="002060"/>
              </a:solidFill>
            </a:rPr>
            <a:t>0% </a:t>
          </a:r>
          <a:r>
            <a:rPr lang="el-GR" sz="1100" b="0" dirty="0" smtClean="0">
              <a:solidFill>
                <a:srgbClr val="002060"/>
              </a:solidFill>
            </a:rPr>
            <a:t>της συνολικής επιχορήγησης ως </a:t>
          </a:r>
          <a:r>
            <a:rPr lang="el-GR" sz="1100" b="1" dirty="0" smtClean="0">
              <a:solidFill>
                <a:srgbClr val="002060"/>
              </a:solidFill>
            </a:rPr>
            <a:t>2</a:t>
          </a:r>
          <a:r>
            <a:rPr lang="el-GR" sz="1100" b="1" baseline="30000" dirty="0" smtClean="0">
              <a:solidFill>
                <a:srgbClr val="002060"/>
              </a:solidFill>
            </a:rPr>
            <a:t>η</a:t>
          </a:r>
          <a:r>
            <a:rPr lang="el-GR" sz="1100" b="1" dirty="0" smtClean="0">
              <a:solidFill>
                <a:srgbClr val="002060"/>
              </a:solidFill>
            </a:rPr>
            <a:t> προχρηματοδότηση (εντός 60 ημερών)</a:t>
          </a:r>
          <a:endParaRPr lang="el-GR" sz="1100" b="0" dirty="0" smtClean="0">
            <a:solidFill>
              <a:srgbClr val="002060"/>
            </a:solidFill>
          </a:endParaRPr>
        </a:p>
      </dgm:t>
    </dgm:pt>
    <dgm:pt modelId="{3843272E-0500-40A0-BA2F-35CDE037896D}" type="parTrans" cxnId="{0EC4164A-CBD8-4F7B-B12C-DF2246DC2312}">
      <dgm:prSet/>
      <dgm:spPr/>
      <dgm:t>
        <a:bodyPr/>
        <a:lstStyle/>
        <a:p>
          <a:endParaRPr lang="fr-BE"/>
        </a:p>
      </dgm:t>
    </dgm:pt>
    <dgm:pt modelId="{FE48A425-214C-4E64-8664-E96C3DD43E2C}" type="sibTrans" cxnId="{0EC4164A-CBD8-4F7B-B12C-DF2246DC2312}">
      <dgm:prSet/>
      <dgm:spPr/>
      <dgm:t>
        <a:bodyPr/>
        <a:lstStyle/>
        <a:p>
          <a:endParaRPr lang="fr-BE"/>
        </a:p>
      </dgm:t>
    </dgm:pt>
    <dgm:pt modelId="{A767D1A9-6E3C-4370-B7B6-4F0D8D666AF4}">
      <dgm:prSet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l-GR" sz="1100" b="1" dirty="0" smtClean="0">
              <a:solidFill>
                <a:srgbClr val="002060"/>
              </a:solidFill>
            </a:rPr>
            <a:t>01/09/2015</a:t>
          </a:r>
        </a:p>
        <a:p>
          <a:r>
            <a:rPr lang="el-GR" sz="1100" b="1" dirty="0" smtClean="0">
              <a:solidFill>
                <a:srgbClr val="002060"/>
              </a:solidFill>
            </a:rPr>
            <a:t>Έναρξη Σχεδίου</a:t>
          </a:r>
          <a:endParaRPr lang="el-GR" sz="1100" b="1" dirty="0">
            <a:solidFill>
              <a:srgbClr val="002060"/>
            </a:solidFill>
          </a:endParaRPr>
        </a:p>
      </dgm:t>
    </dgm:pt>
    <dgm:pt modelId="{F48D1E78-557C-473C-A455-97FCFF62714A}" type="parTrans" cxnId="{D6BAA322-183B-46F6-B41A-865FDCC75E28}">
      <dgm:prSet/>
      <dgm:spPr/>
      <dgm:t>
        <a:bodyPr/>
        <a:lstStyle/>
        <a:p>
          <a:endParaRPr lang="el-GR"/>
        </a:p>
      </dgm:t>
    </dgm:pt>
    <dgm:pt modelId="{2A327276-52FD-48C9-BAFD-FA78282C0740}" type="sibTrans" cxnId="{D6BAA322-183B-46F6-B41A-865FDCC75E28}">
      <dgm:prSet/>
      <dgm:spPr/>
      <dgm:t>
        <a:bodyPr/>
        <a:lstStyle/>
        <a:p>
          <a:endParaRPr lang="el-GR"/>
        </a:p>
      </dgm:t>
    </dgm:pt>
    <dgm:pt modelId="{A6A0CFE9-25DC-4739-AC11-771406240B37}" type="pres">
      <dgm:prSet presAssocID="{BE6B8EBA-E0F7-45FD-A12B-40ED0CDFDA19}" presName="CompostProcess" presStyleCnt="0">
        <dgm:presLayoutVars>
          <dgm:dir/>
          <dgm:resizeHandles val="exact"/>
        </dgm:presLayoutVars>
      </dgm:prSet>
      <dgm:spPr/>
    </dgm:pt>
    <dgm:pt modelId="{15EB1AA0-035A-459C-B2BB-D5EB19F00CF6}" type="pres">
      <dgm:prSet presAssocID="{BE6B8EBA-E0F7-45FD-A12B-40ED0CDFDA19}" presName="arrow" presStyleLbl="bgShp" presStyleIdx="0" presStyleCnt="1" custScaleX="117647"/>
      <dgm:spPr>
        <a:solidFill>
          <a:schemeClr val="accent4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FD61D520-435F-4DDA-85B7-3EF2EFA659F3}" type="pres">
      <dgm:prSet presAssocID="{BE6B8EBA-E0F7-45FD-A12B-40ED0CDFDA19}" presName="linearProcess" presStyleCnt="0"/>
      <dgm:spPr/>
    </dgm:pt>
    <dgm:pt modelId="{EF05CDD8-DC98-44B7-84C6-45652031620A}" type="pres">
      <dgm:prSet presAssocID="{A767D1A9-6E3C-4370-B7B6-4F0D8D666AF4}" presName="textNode" presStyleLbl="node1" presStyleIdx="0" presStyleCnt="4" custScaleX="126268" custScaleY="109048" custLinFactNeighborX="-1134" custLinFactNeighborY="79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84D7F99-8D18-4819-8007-D1075F6AEA33}" type="pres">
      <dgm:prSet presAssocID="{2A327276-52FD-48C9-BAFD-FA78282C0740}" presName="sibTrans" presStyleCnt="0"/>
      <dgm:spPr/>
    </dgm:pt>
    <dgm:pt modelId="{8AB3FCCD-2BDE-49DE-8EF9-8210DC2500F2}" type="pres">
      <dgm:prSet presAssocID="{4B2F6D6E-C664-48AF-AC59-41D60C537E44}" presName="textNode" presStyleLbl="node1" presStyleIdx="1" presStyleCnt="4" custScaleX="170945" custScaleY="11108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ED1E28C-3049-4FE7-9E2C-A79AB8CE9520}" type="pres">
      <dgm:prSet presAssocID="{882CF70A-A1E7-4CEE-8E0A-A4495B7C98E9}" presName="sibTrans" presStyleCnt="0"/>
      <dgm:spPr/>
    </dgm:pt>
    <dgm:pt modelId="{D38CF87D-0118-4F50-A1C0-52EF1A50F80F}" type="pres">
      <dgm:prSet presAssocID="{D4BBBDC5-C715-4793-AD34-56DB5FA1BD9E}" presName="textNode" presStyleLbl="node1" presStyleIdx="2" presStyleCnt="4" custScaleX="219930" custScaleY="11108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60C5141-3561-4599-B924-7C65A660217A}" type="pres">
      <dgm:prSet presAssocID="{FE48A425-214C-4E64-8664-E96C3DD43E2C}" presName="sibTrans" presStyleCnt="0"/>
      <dgm:spPr/>
    </dgm:pt>
    <dgm:pt modelId="{FC97FE4B-724A-4D35-92E4-7AFB05EE1300}" type="pres">
      <dgm:prSet presAssocID="{8ADDDEE5-7E4C-47FE-B3E9-CD2EC9E3FCA3}" presName="textNode" presStyleLbl="node1" presStyleIdx="3" presStyleCnt="4" custScaleX="181257" custScaleY="11108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D6BAA322-183B-46F6-B41A-865FDCC75E28}" srcId="{BE6B8EBA-E0F7-45FD-A12B-40ED0CDFDA19}" destId="{A767D1A9-6E3C-4370-B7B6-4F0D8D666AF4}" srcOrd="0" destOrd="0" parTransId="{F48D1E78-557C-473C-A455-97FCFF62714A}" sibTransId="{2A327276-52FD-48C9-BAFD-FA78282C0740}"/>
    <dgm:cxn modelId="{30FCA371-F389-473F-9A04-632A90A276CC}" type="presOf" srcId="{BE6B8EBA-E0F7-45FD-A12B-40ED0CDFDA19}" destId="{A6A0CFE9-25DC-4739-AC11-771406240B37}" srcOrd="0" destOrd="0" presId="urn:microsoft.com/office/officeart/2005/8/layout/hProcess9"/>
    <dgm:cxn modelId="{27E2B5DD-E139-49AC-9E41-563F38B1D14A}" type="presOf" srcId="{D4BBBDC5-C715-4793-AD34-56DB5FA1BD9E}" destId="{D38CF87D-0118-4F50-A1C0-52EF1A50F80F}" srcOrd="0" destOrd="0" presId="urn:microsoft.com/office/officeart/2005/8/layout/hProcess9"/>
    <dgm:cxn modelId="{0EC4164A-CBD8-4F7B-B12C-DF2246DC2312}" srcId="{BE6B8EBA-E0F7-45FD-A12B-40ED0CDFDA19}" destId="{D4BBBDC5-C715-4793-AD34-56DB5FA1BD9E}" srcOrd="2" destOrd="0" parTransId="{3843272E-0500-40A0-BA2F-35CDE037896D}" sibTransId="{FE48A425-214C-4E64-8664-E96C3DD43E2C}"/>
    <dgm:cxn modelId="{F26706FD-4CFC-4ECC-AF51-E37E7D985772}" srcId="{BE6B8EBA-E0F7-45FD-A12B-40ED0CDFDA19}" destId="{4B2F6D6E-C664-48AF-AC59-41D60C537E44}" srcOrd="1" destOrd="0" parTransId="{9C3AAE32-2EAF-4656-BF20-F6C3FF210E63}" sibTransId="{882CF70A-A1E7-4CEE-8E0A-A4495B7C98E9}"/>
    <dgm:cxn modelId="{473626C0-0A19-434B-84FD-63B64F9810FE}" type="presOf" srcId="{4B2F6D6E-C664-48AF-AC59-41D60C537E44}" destId="{8AB3FCCD-2BDE-49DE-8EF9-8210DC2500F2}" srcOrd="0" destOrd="0" presId="urn:microsoft.com/office/officeart/2005/8/layout/hProcess9"/>
    <dgm:cxn modelId="{8F289FCD-FC5E-4C55-8172-B4CC4C579BCC}" type="presOf" srcId="{A767D1A9-6E3C-4370-B7B6-4F0D8D666AF4}" destId="{EF05CDD8-DC98-44B7-84C6-45652031620A}" srcOrd="0" destOrd="0" presId="urn:microsoft.com/office/officeart/2005/8/layout/hProcess9"/>
    <dgm:cxn modelId="{F10B3DFB-31E3-4C3D-907C-40CEF3924D49}" type="presOf" srcId="{8ADDDEE5-7E4C-47FE-B3E9-CD2EC9E3FCA3}" destId="{FC97FE4B-724A-4D35-92E4-7AFB05EE1300}" srcOrd="0" destOrd="0" presId="urn:microsoft.com/office/officeart/2005/8/layout/hProcess9"/>
    <dgm:cxn modelId="{E5D23439-97EB-4CA4-8470-02CB8543114F}" srcId="{BE6B8EBA-E0F7-45FD-A12B-40ED0CDFDA19}" destId="{8ADDDEE5-7E4C-47FE-B3E9-CD2EC9E3FCA3}" srcOrd="3" destOrd="0" parTransId="{DE2270A9-67EE-4617-B79F-EB8B6216FE4D}" sibTransId="{FF545A34-812D-4221-98F7-FCC74F4F4912}"/>
    <dgm:cxn modelId="{AC92C787-3421-4C88-9437-1C1697B3BDE8}" type="presParOf" srcId="{A6A0CFE9-25DC-4739-AC11-771406240B37}" destId="{15EB1AA0-035A-459C-B2BB-D5EB19F00CF6}" srcOrd="0" destOrd="0" presId="urn:microsoft.com/office/officeart/2005/8/layout/hProcess9"/>
    <dgm:cxn modelId="{36EF6A7B-FDDB-4A56-9EE2-D3824C5ADE41}" type="presParOf" srcId="{A6A0CFE9-25DC-4739-AC11-771406240B37}" destId="{FD61D520-435F-4DDA-85B7-3EF2EFA659F3}" srcOrd="1" destOrd="0" presId="urn:microsoft.com/office/officeart/2005/8/layout/hProcess9"/>
    <dgm:cxn modelId="{E8A5B82B-EECF-4B5A-91F0-4DF5F0206D64}" type="presParOf" srcId="{FD61D520-435F-4DDA-85B7-3EF2EFA659F3}" destId="{EF05CDD8-DC98-44B7-84C6-45652031620A}" srcOrd="0" destOrd="0" presId="urn:microsoft.com/office/officeart/2005/8/layout/hProcess9"/>
    <dgm:cxn modelId="{E9D0AD1F-C382-494C-966C-E55C593F3C4E}" type="presParOf" srcId="{FD61D520-435F-4DDA-85B7-3EF2EFA659F3}" destId="{B84D7F99-8D18-4819-8007-D1075F6AEA33}" srcOrd="1" destOrd="0" presId="urn:microsoft.com/office/officeart/2005/8/layout/hProcess9"/>
    <dgm:cxn modelId="{5479B8D7-F572-41BF-A725-B3839190D532}" type="presParOf" srcId="{FD61D520-435F-4DDA-85B7-3EF2EFA659F3}" destId="{8AB3FCCD-2BDE-49DE-8EF9-8210DC2500F2}" srcOrd="2" destOrd="0" presId="urn:microsoft.com/office/officeart/2005/8/layout/hProcess9"/>
    <dgm:cxn modelId="{5536B097-18C3-43C0-904B-D05BB94DBDA8}" type="presParOf" srcId="{FD61D520-435F-4DDA-85B7-3EF2EFA659F3}" destId="{1ED1E28C-3049-4FE7-9E2C-A79AB8CE9520}" srcOrd="3" destOrd="0" presId="urn:microsoft.com/office/officeart/2005/8/layout/hProcess9"/>
    <dgm:cxn modelId="{53F86443-F54B-4F81-8AE4-9923BD3355B8}" type="presParOf" srcId="{FD61D520-435F-4DDA-85B7-3EF2EFA659F3}" destId="{D38CF87D-0118-4F50-A1C0-52EF1A50F80F}" srcOrd="4" destOrd="0" presId="urn:microsoft.com/office/officeart/2005/8/layout/hProcess9"/>
    <dgm:cxn modelId="{62434435-4C47-4C9E-8564-2818204DE4A8}" type="presParOf" srcId="{FD61D520-435F-4DDA-85B7-3EF2EFA659F3}" destId="{060C5141-3561-4599-B924-7C65A660217A}" srcOrd="5" destOrd="0" presId="urn:microsoft.com/office/officeart/2005/8/layout/hProcess9"/>
    <dgm:cxn modelId="{AC5C7639-D2C0-42E5-99F5-EF4990E79B3B}" type="presParOf" srcId="{FD61D520-435F-4DDA-85B7-3EF2EFA659F3}" destId="{FC97FE4B-724A-4D35-92E4-7AFB05EE130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16D78E-0EB3-4C5B-B1E1-FE473CE6FC5E}" type="doc">
      <dgm:prSet loTypeId="urn:microsoft.com/office/officeart/2005/8/layout/radial4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fr-BE"/>
        </a:p>
      </dgm:t>
    </dgm:pt>
    <dgm:pt modelId="{679957AE-B13D-4FB8-B2A7-5B1DF9682C97}">
      <dgm:prSet phldrT="[Text]" custT="1"/>
      <dgm:spPr/>
      <dgm:t>
        <a:bodyPr/>
        <a:lstStyle/>
        <a:p>
          <a:r>
            <a:rPr lang="el-GR" sz="1200" dirty="0" smtClean="0"/>
            <a:t>στα κονδύλια οποιασδήποτε άλλης κατηγορίας </a:t>
          </a:r>
          <a:r>
            <a:rPr lang="el-GR" sz="1200" b="1" dirty="0" smtClean="0"/>
            <a:t>με εξαίρεση τις κατηγορίες που αφορούν   τις δαπάνες διαχείρισης και υλοποίησης Σχεδίου και τις  Ειδικές Κατηγορίες Δαπανών κατ’ Εξαίρεση</a:t>
          </a:r>
          <a:r>
            <a:rPr lang="el-GR" sz="1800" dirty="0" smtClean="0"/>
            <a:t>.</a:t>
          </a:r>
          <a:endParaRPr lang="fr-BE" sz="1800" dirty="0"/>
        </a:p>
      </dgm:t>
    </dgm:pt>
    <dgm:pt modelId="{BE1AF7F5-8CEA-4CD7-9A6E-166CFBE4CFA4}" type="parTrans" cxnId="{B0A97F44-D6B9-4944-AEBD-F15BD27B884D}">
      <dgm:prSet/>
      <dgm:spPr/>
      <dgm:t>
        <a:bodyPr/>
        <a:lstStyle/>
        <a:p>
          <a:endParaRPr lang="fr-BE"/>
        </a:p>
      </dgm:t>
    </dgm:pt>
    <dgm:pt modelId="{79E35133-4159-41CF-BFFC-EB696A3E094E}" type="sibTrans" cxnId="{B0A97F44-D6B9-4944-AEBD-F15BD27B884D}">
      <dgm:prSet/>
      <dgm:spPr/>
      <dgm:t>
        <a:bodyPr/>
        <a:lstStyle/>
        <a:p>
          <a:endParaRPr lang="fr-BE"/>
        </a:p>
      </dgm:t>
    </dgm:pt>
    <dgm:pt modelId="{C77EFB55-7E57-4617-8304-05B6CAB9C355}">
      <dgm:prSet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el-GR" b="1" dirty="0" smtClean="0">
              <a:solidFill>
                <a:schemeClr val="tx1"/>
              </a:solidFill>
            </a:rPr>
            <a:t>Διαχείρισης και Υλοποίησης</a:t>
          </a:r>
          <a:endParaRPr lang="fr-BE" b="1" dirty="0">
            <a:solidFill>
              <a:schemeClr val="tx1"/>
            </a:solidFill>
          </a:endParaRPr>
        </a:p>
      </dgm:t>
    </dgm:pt>
    <dgm:pt modelId="{0653C488-B02D-411F-9097-F206DD8E442F}" type="parTrans" cxnId="{0B074AD0-E3CA-44F5-A9ED-B42368E7DBF7}">
      <dgm:prSet/>
      <dgm:spPr/>
      <dgm:t>
        <a:bodyPr/>
        <a:lstStyle/>
        <a:p>
          <a:endParaRPr lang="fr-BE"/>
        </a:p>
      </dgm:t>
    </dgm:pt>
    <dgm:pt modelId="{DEF7F182-7BE0-4CF2-90AD-9573FBE4AA78}" type="sibTrans" cxnId="{0B074AD0-E3CA-44F5-A9ED-B42368E7DBF7}">
      <dgm:prSet/>
      <dgm:spPr/>
      <dgm:t>
        <a:bodyPr/>
        <a:lstStyle/>
        <a:p>
          <a:endParaRPr lang="fr-BE"/>
        </a:p>
      </dgm:t>
    </dgm:pt>
    <dgm:pt modelId="{254FE7CA-2448-480B-94B5-146AA32EFA0D}">
      <dgm:prSet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el-GR" b="1" dirty="0" smtClean="0">
              <a:solidFill>
                <a:schemeClr val="tx1"/>
              </a:solidFill>
            </a:rPr>
            <a:t>των Διεθνικών Συναντήσεων</a:t>
          </a:r>
          <a:endParaRPr lang="fr-BE" b="1" dirty="0">
            <a:solidFill>
              <a:schemeClr val="tx1"/>
            </a:solidFill>
          </a:endParaRPr>
        </a:p>
      </dgm:t>
    </dgm:pt>
    <dgm:pt modelId="{5EFBD8A0-900C-4214-99B8-17BB17ABF480}" type="parTrans" cxnId="{553616E8-4274-4320-9373-C8300572B027}">
      <dgm:prSet/>
      <dgm:spPr/>
      <dgm:t>
        <a:bodyPr/>
        <a:lstStyle/>
        <a:p>
          <a:endParaRPr lang="fr-BE"/>
        </a:p>
      </dgm:t>
    </dgm:pt>
    <dgm:pt modelId="{5A4713BD-60F4-4206-AB3F-10DAD31D3C87}" type="sibTrans" cxnId="{553616E8-4274-4320-9373-C8300572B027}">
      <dgm:prSet/>
      <dgm:spPr/>
      <dgm:t>
        <a:bodyPr/>
        <a:lstStyle/>
        <a:p>
          <a:endParaRPr lang="fr-BE"/>
        </a:p>
      </dgm:t>
    </dgm:pt>
    <dgm:pt modelId="{F2E6BBB0-21B0-46F8-902A-87E8C6C3B99E}">
      <dgm:prSet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el-GR" b="1" dirty="0" smtClean="0">
              <a:solidFill>
                <a:schemeClr val="tx1"/>
              </a:solidFill>
            </a:rPr>
            <a:t>των Πνευματικών Προϊόντων</a:t>
          </a:r>
          <a:endParaRPr lang="fr-BE" b="1" dirty="0">
            <a:solidFill>
              <a:schemeClr val="tx1"/>
            </a:solidFill>
          </a:endParaRPr>
        </a:p>
      </dgm:t>
    </dgm:pt>
    <dgm:pt modelId="{6D62864F-57E3-4104-9FB4-F0BAA50CB62D}" type="parTrans" cxnId="{30141028-FC8D-4050-B5E2-3A951A4FD962}">
      <dgm:prSet/>
      <dgm:spPr/>
      <dgm:t>
        <a:bodyPr/>
        <a:lstStyle/>
        <a:p>
          <a:endParaRPr lang="fr-BE"/>
        </a:p>
      </dgm:t>
    </dgm:pt>
    <dgm:pt modelId="{09163BEA-BD59-4756-9C2F-82D5CAF341BC}" type="sibTrans" cxnId="{30141028-FC8D-4050-B5E2-3A951A4FD962}">
      <dgm:prSet/>
      <dgm:spPr/>
      <dgm:t>
        <a:bodyPr/>
        <a:lstStyle/>
        <a:p>
          <a:endParaRPr lang="fr-BE"/>
        </a:p>
      </dgm:t>
    </dgm:pt>
    <dgm:pt modelId="{224CE251-8D1F-4032-8528-A808B78C6DAC}">
      <dgm:prSet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el-GR" b="1" dirty="0" smtClean="0">
              <a:solidFill>
                <a:schemeClr val="tx1"/>
              </a:solidFill>
            </a:rPr>
            <a:t>των Πολλαπλασιαστικών Δράσεων</a:t>
          </a:r>
          <a:endParaRPr lang="fr-BE" b="1" dirty="0">
            <a:solidFill>
              <a:schemeClr val="tx1"/>
            </a:solidFill>
          </a:endParaRPr>
        </a:p>
      </dgm:t>
    </dgm:pt>
    <dgm:pt modelId="{C7DC7CAB-E709-4429-8573-2A752054D3A6}" type="parTrans" cxnId="{F4A82B82-2261-45A7-A952-1B2412B876AA}">
      <dgm:prSet/>
      <dgm:spPr/>
      <dgm:t>
        <a:bodyPr/>
        <a:lstStyle/>
        <a:p>
          <a:endParaRPr lang="fr-BE"/>
        </a:p>
      </dgm:t>
    </dgm:pt>
    <dgm:pt modelId="{2AB651B1-6B1F-4B68-805E-AE6D632E43CB}" type="sibTrans" cxnId="{F4A82B82-2261-45A7-A952-1B2412B876AA}">
      <dgm:prSet/>
      <dgm:spPr/>
      <dgm:t>
        <a:bodyPr/>
        <a:lstStyle/>
        <a:p>
          <a:endParaRPr lang="fr-BE"/>
        </a:p>
      </dgm:t>
    </dgm:pt>
    <dgm:pt modelId="{12F7A9DC-8C73-4DF7-91D2-E49E8CADA51F}">
      <dgm:prSet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el-GR" b="1" dirty="0" smtClean="0">
              <a:solidFill>
                <a:schemeClr val="tx1"/>
              </a:solidFill>
            </a:rPr>
            <a:t>των Διεθνικών Δραστηριοτήτων Μάθησης/Διδασκαλίας/ Επιμόρφωσης</a:t>
          </a:r>
          <a:endParaRPr lang="fr-BE" b="1" dirty="0">
            <a:solidFill>
              <a:schemeClr val="tx1"/>
            </a:solidFill>
          </a:endParaRPr>
        </a:p>
      </dgm:t>
    </dgm:pt>
    <dgm:pt modelId="{F0F523E3-2ABB-42A0-B1F1-0B447DC5DB66}" type="parTrans" cxnId="{2317BF15-4501-4C38-A88F-04AA294299C8}">
      <dgm:prSet/>
      <dgm:spPr/>
      <dgm:t>
        <a:bodyPr/>
        <a:lstStyle/>
        <a:p>
          <a:endParaRPr lang="fr-BE"/>
        </a:p>
      </dgm:t>
    </dgm:pt>
    <dgm:pt modelId="{7EFC4840-615E-4231-992B-2461EBC91327}" type="sibTrans" cxnId="{2317BF15-4501-4C38-A88F-04AA294299C8}">
      <dgm:prSet/>
      <dgm:spPr/>
      <dgm:t>
        <a:bodyPr/>
        <a:lstStyle/>
        <a:p>
          <a:endParaRPr lang="fr-BE"/>
        </a:p>
      </dgm:t>
    </dgm:pt>
    <dgm:pt modelId="{4BDAAA0E-B91A-4344-BB5A-42D273AC59C3}">
      <dgm:prSet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el-GR" b="1" dirty="0" smtClean="0">
              <a:solidFill>
                <a:schemeClr val="tx1"/>
              </a:solidFill>
            </a:rPr>
            <a:t>των Ειδικών Κατηγοριών Δαπανών κατ’ Εξαίρεση</a:t>
          </a:r>
          <a:endParaRPr lang="fr-BE" b="1" dirty="0">
            <a:solidFill>
              <a:schemeClr val="tx1"/>
            </a:solidFill>
          </a:endParaRPr>
        </a:p>
      </dgm:t>
    </dgm:pt>
    <dgm:pt modelId="{C006D0BD-BEC5-4556-BE06-338E23A1A4EE}" type="parTrans" cxnId="{40584438-9BE0-4A32-889F-D4F528667C93}">
      <dgm:prSet/>
      <dgm:spPr/>
      <dgm:t>
        <a:bodyPr/>
        <a:lstStyle/>
        <a:p>
          <a:endParaRPr lang="fr-BE"/>
        </a:p>
      </dgm:t>
    </dgm:pt>
    <dgm:pt modelId="{B30D98FB-C89F-4B59-BF2A-A7C757DAC683}" type="sibTrans" cxnId="{40584438-9BE0-4A32-889F-D4F528667C93}">
      <dgm:prSet/>
      <dgm:spPr/>
      <dgm:t>
        <a:bodyPr/>
        <a:lstStyle/>
        <a:p>
          <a:endParaRPr lang="fr-BE"/>
        </a:p>
      </dgm:t>
    </dgm:pt>
    <dgm:pt modelId="{198D3227-1496-4F1C-A93A-C23ACFB28AFA}">
      <dgm:prSet/>
      <dgm:spPr/>
      <dgm:t>
        <a:bodyPr/>
        <a:lstStyle/>
        <a:p>
          <a:endParaRPr lang="el-GR"/>
        </a:p>
      </dgm:t>
    </dgm:pt>
    <dgm:pt modelId="{3E2CAE3E-4A72-4852-A579-FC3A884233AA}" type="parTrans" cxnId="{80205276-395A-4782-AAED-2731AEE1D4B4}">
      <dgm:prSet/>
      <dgm:spPr/>
      <dgm:t>
        <a:bodyPr/>
        <a:lstStyle/>
        <a:p>
          <a:endParaRPr lang="fr-BE"/>
        </a:p>
      </dgm:t>
    </dgm:pt>
    <dgm:pt modelId="{A8C296E3-A74B-4CC1-886B-10DCC687B335}" type="sibTrans" cxnId="{80205276-395A-4782-AAED-2731AEE1D4B4}">
      <dgm:prSet/>
      <dgm:spPr/>
      <dgm:t>
        <a:bodyPr/>
        <a:lstStyle/>
        <a:p>
          <a:endParaRPr lang="fr-BE"/>
        </a:p>
      </dgm:t>
    </dgm:pt>
    <dgm:pt modelId="{BA39FE40-859C-42DC-BACC-3B468F7FD839}">
      <dgm:prSet/>
      <dgm:spPr/>
      <dgm:t>
        <a:bodyPr/>
        <a:lstStyle/>
        <a:p>
          <a:endParaRPr lang="el-GR"/>
        </a:p>
      </dgm:t>
    </dgm:pt>
    <dgm:pt modelId="{B267AACB-07B2-42B7-A8F9-127B244CB61B}" type="parTrans" cxnId="{2FEC5F82-88A9-4E9E-BD81-9737BB60638D}">
      <dgm:prSet/>
      <dgm:spPr/>
      <dgm:t>
        <a:bodyPr/>
        <a:lstStyle/>
        <a:p>
          <a:endParaRPr lang="fr-BE"/>
        </a:p>
      </dgm:t>
    </dgm:pt>
    <dgm:pt modelId="{E7FFF242-1F96-4D76-9659-AE758085D9F3}" type="sibTrans" cxnId="{2FEC5F82-88A9-4E9E-BD81-9737BB60638D}">
      <dgm:prSet/>
      <dgm:spPr/>
      <dgm:t>
        <a:bodyPr/>
        <a:lstStyle/>
        <a:p>
          <a:endParaRPr lang="fr-BE"/>
        </a:p>
      </dgm:t>
    </dgm:pt>
    <dgm:pt modelId="{1FC6F27F-F505-4556-B78B-B13D727BF060}">
      <dgm:prSet/>
      <dgm:spPr/>
      <dgm:t>
        <a:bodyPr/>
        <a:lstStyle/>
        <a:p>
          <a:endParaRPr lang="el-GR"/>
        </a:p>
      </dgm:t>
    </dgm:pt>
    <dgm:pt modelId="{363497E4-93F4-4A49-96FB-6DECF8469CEB}" type="parTrans" cxnId="{03B26673-AF34-4B38-BF13-03C1054C8D54}">
      <dgm:prSet/>
      <dgm:spPr/>
      <dgm:t>
        <a:bodyPr/>
        <a:lstStyle/>
        <a:p>
          <a:endParaRPr lang="fr-BE"/>
        </a:p>
      </dgm:t>
    </dgm:pt>
    <dgm:pt modelId="{09C80865-AD6D-4439-AB0B-90B781BCEAAA}" type="sibTrans" cxnId="{03B26673-AF34-4B38-BF13-03C1054C8D54}">
      <dgm:prSet/>
      <dgm:spPr/>
      <dgm:t>
        <a:bodyPr/>
        <a:lstStyle/>
        <a:p>
          <a:endParaRPr lang="fr-BE"/>
        </a:p>
      </dgm:t>
    </dgm:pt>
    <dgm:pt modelId="{6CAC3D52-18E6-4CAF-8CC9-DB77471E1A69}">
      <dgm:prSet custT="1"/>
      <dgm:spPr/>
      <dgm:t>
        <a:bodyPr/>
        <a:lstStyle/>
        <a:p>
          <a:endParaRPr lang="el-GR"/>
        </a:p>
      </dgm:t>
    </dgm:pt>
    <dgm:pt modelId="{571A57B1-6229-4DA1-9A17-CEB152006218}" type="parTrans" cxnId="{AC124EA6-9008-481D-B186-EC58E4B640E5}">
      <dgm:prSet/>
      <dgm:spPr/>
      <dgm:t>
        <a:bodyPr/>
        <a:lstStyle/>
        <a:p>
          <a:endParaRPr lang="fr-BE"/>
        </a:p>
      </dgm:t>
    </dgm:pt>
    <dgm:pt modelId="{8DD93715-C768-4285-B9A9-81CC1CC30015}" type="sibTrans" cxnId="{AC124EA6-9008-481D-B186-EC58E4B640E5}">
      <dgm:prSet/>
      <dgm:spPr/>
      <dgm:t>
        <a:bodyPr/>
        <a:lstStyle/>
        <a:p>
          <a:endParaRPr lang="fr-BE"/>
        </a:p>
      </dgm:t>
    </dgm:pt>
    <dgm:pt modelId="{0035C5FF-3954-4409-9E85-D0CBF19DFCD0}">
      <dgm:prSet custT="1"/>
      <dgm:spPr/>
      <dgm:t>
        <a:bodyPr/>
        <a:lstStyle/>
        <a:p>
          <a:endParaRPr lang="el-GR"/>
        </a:p>
      </dgm:t>
    </dgm:pt>
    <dgm:pt modelId="{5D0D5041-97D9-464C-A53F-7AC9F02A7426}" type="parTrans" cxnId="{8E61D196-C830-411B-B9D0-8711117F5B84}">
      <dgm:prSet/>
      <dgm:spPr/>
      <dgm:t>
        <a:bodyPr/>
        <a:lstStyle/>
        <a:p>
          <a:endParaRPr lang="fr-BE"/>
        </a:p>
      </dgm:t>
    </dgm:pt>
    <dgm:pt modelId="{1F35CBE7-6B77-420A-9D6C-3542ABBEC5B5}" type="sibTrans" cxnId="{8E61D196-C830-411B-B9D0-8711117F5B84}">
      <dgm:prSet/>
      <dgm:spPr/>
      <dgm:t>
        <a:bodyPr/>
        <a:lstStyle/>
        <a:p>
          <a:endParaRPr lang="fr-BE"/>
        </a:p>
      </dgm:t>
    </dgm:pt>
    <dgm:pt modelId="{93D2535C-7E01-4867-876F-AAC5E2DB2162}" type="pres">
      <dgm:prSet presAssocID="{2516D78E-0EB3-4C5B-B1E1-FE473CE6FC5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E228472-972D-4D6F-A3A5-8A6DB55C1BFE}" type="pres">
      <dgm:prSet presAssocID="{679957AE-B13D-4FB8-B2A7-5B1DF9682C97}" presName="centerShape" presStyleLbl="node0" presStyleIdx="0" presStyleCnt="1" custScaleX="232371"/>
      <dgm:spPr/>
      <dgm:t>
        <a:bodyPr/>
        <a:lstStyle/>
        <a:p>
          <a:endParaRPr lang="fr-BE"/>
        </a:p>
      </dgm:t>
    </dgm:pt>
    <dgm:pt modelId="{D563AD66-5275-4382-BD23-5D422B838536}" type="pres">
      <dgm:prSet presAssocID="{0653C488-B02D-411F-9097-F206DD8E442F}" presName="parTrans" presStyleLbl="bgSibTrans2D1" presStyleIdx="0" presStyleCnt="6" custScaleX="130189" custLinFactNeighborX="19793" custLinFactNeighborY="22085"/>
      <dgm:spPr/>
      <dgm:t>
        <a:bodyPr/>
        <a:lstStyle/>
        <a:p>
          <a:endParaRPr lang="el-GR"/>
        </a:p>
      </dgm:t>
    </dgm:pt>
    <dgm:pt modelId="{7722AFEB-49A4-4BB7-825F-E4D22B894EF7}" type="pres">
      <dgm:prSet presAssocID="{C77EFB55-7E57-4617-8304-05B6CAB9C355}" presName="node" presStyleLbl="node1" presStyleIdx="0" presStyleCnt="6" custScaleX="140438" custRadScaleRad="129970" custRadScaleInc="6118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50F66A2-3307-4D8D-93A7-DC102632ACE8}" type="pres">
      <dgm:prSet presAssocID="{5EFBD8A0-900C-4214-99B8-17BB17ABF480}" presName="parTrans" presStyleLbl="bgSibTrans2D1" presStyleIdx="1" presStyleCnt="6" custAng="717200" custScaleX="71094" custLinFactNeighborX="13372" custLinFactNeighborY="51559"/>
      <dgm:spPr/>
      <dgm:t>
        <a:bodyPr/>
        <a:lstStyle/>
        <a:p>
          <a:endParaRPr lang="el-GR"/>
        </a:p>
      </dgm:t>
    </dgm:pt>
    <dgm:pt modelId="{F7DAC425-D427-45CE-9037-32013E83F7D6}" type="pres">
      <dgm:prSet presAssocID="{254FE7CA-2448-480B-94B5-146AA32EFA0D}" presName="node" presStyleLbl="node1" presStyleIdx="1" presStyleCnt="6" custScaleX="205867" custRadScaleRad="121528" custRadScaleInc="-3472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140623D6-B1AA-4D60-AE92-66A8E952891B}" type="pres">
      <dgm:prSet presAssocID="{6D62864F-57E3-4104-9FB4-F0BAA50CB62D}" presName="parTrans" presStyleLbl="bgSibTrans2D1" presStyleIdx="2" presStyleCnt="6" custAng="640162" custLinFactNeighborX="3032" custLinFactNeighborY="74127"/>
      <dgm:spPr/>
      <dgm:t>
        <a:bodyPr/>
        <a:lstStyle/>
        <a:p>
          <a:endParaRPr lang="el-GR"/>
        </a:p>
      </dgm:t>
    </dgm:pt>
    <dgm:pt modelId="{66E0BEB4-E9D0-4D86-BAA5-8BC5F168A4DF}" type="pres">
      <dgm:prSet presAssocID="{F2E6BBB0-21B0-46F8-902A-87E8C6C3B99E}" presName="node" presStyleLbl="node1" presStyleIdx="2" presStyleCnt="6" custScaleX="152279" custRadScaleRad="102943" custRadScaleInc="-14951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B87F835-BA71-438D-9D28-0E536959AC39}" type="pres">
      <dgm:prSet presAssocID="{C7DC7CAB-E709-4429-8573-2A752054D3A6}" presName="parTrans" presStyleLbl="bgSibTrans2D1" presStyleIdx="3" presStyleCnt="6" custLinFactNeighborX="2617" custLinFactNeighborY="70031"/>
      <dgm:spPr/>
      <dgm:t>
        <a:bodyPr/>
        <a:lstStyle/>
        <a:p>
          <a:endParaRPr lang="el-GR"/>
        </a:p>
      </dgm:t>
    </dgm:pt>
    <dgm:pt modelId="{46D617B4-9BAC-4228-BF36-A18CCDEA0428}" type="pres">
      <dgm:prSet presAssocID="{224CE251-8D1F-4032-8528-A808B78C6DAC}" presName="node" presStyleLbl="node1" presStyleIdx="3" presStyleCnt="6" custScaleX="153833" custRadScaleRad="101564" custRadScaleInc="8415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80D7132-D186-4B7F-AD1F-F704B8141A2B}" type="pres">
      <dgm:prSet presAssocID="{C006D0BD-BEC5-4556-BE06-338E23A1A4EE}" presName="parTrans" presStyleLbl="bgSibTrans2D1" presStyleIdx="4" presStyleCnt="6" custAng="21017482" custLinFactNeighborX="1598" custLinFactNeighborY="58803"/>
      <dgm:spPr/>
      <dgm:t>
        <a:bodyPr/>
        <a:lstStyle/>
        <a:p>
          <a:endParaRPr lang="el-GR"/>
        </a:p>
      </dgm:t>
    </dgm:pt>
    <dgm:pt modelId="{F85E58FC-EA79-4DC6-91EE-8C62810692F4}" type="pres">
      <dgm:prSet presAssocID="{4BDAAA0E-B91A-4344-BB5A-42D273AC59C3}" presName="node" presStyleLbl="node1" presStyleIdx="4" presStyleCnt="6" custScaleX="168652" custRadScaleRad="140678" custRadScaleInc="5911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19EA559B-E580-4667-B7A0-D1F918869B21}" type="pres">
      <dgm:prSet presAssocID="{F0F523E3-2ABB-42A0-B1F1-0B447DC5DB66}" presName="parTrans" presStyleLbl="bgSibTrans2D1" presStyleIdx="5" presStyleCnt="6" custAng="20836397" custScaleX="122538" custLinFactNeighborX="-15852" custLinFactNeighborY="23799"/>
      <dgm:spPr/>
      <dgm:t>
        <a:bodyPr/>
        <a:lstStyle/>
        <a:p>
          <a:endParaRPr lang="el-GR"/>
        </a:p>
      </dgm:t>
    </dgm:pt>
    <dgm:pt modelId="{C087FEE4-B154-49A5-9232-5AE2D610AD79}" type="pres">
      <dgm:prSet presAssocID="{12F7A9DC-8C73-4DF7-91D2-E49E8CADA51F}" presName="node" presStyleLbl="node1" presStyleIdx="5" presStyleCnt="6" custScaleX="152720" custRadScaleRad="125588" custRadScaleInc="-2219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553616E8-4274-4320-9373-C8300572B027}" srcId="{679957AE-B13D-4FB8-B2A7-5B1DF9682C97}" destId="{254FE7CA-2448-480B-94B5-146AA32EFA0D}" srcOrd="1" destOrd="0" parTransId="{5EFBD8A0-900C-4214-99B8-17BB17ABF480}" sibTransId="{5A4713BD-60F4-4206-AB3F-10DAD31D3C87}"/>
    <dgm:cxn modelId="{6411A79A-57D2-4B14-B225-2B357D1989A8}" type="presOf" srcId="{254FE7CA-2448-480B-94B5-146AA32EFA0D}" destId="{F7DAC425-D427-45CE-9037-32013E83F7D6}" srcOrd="0" destOrd="0" presId="urn:microsoft.com/office/officeart/2005/8/layout/radial4"/>
    <dgm:cxn modelId="{37D99A3C-8F23-46A0-8422-888963484CC4}" type="presOf" srcId="{2516D78E-0EB3-4C5B-B1E1-FE473CE6FC5E}" destId="{93D2535C-7E01-4867-876F-AAC5E2DB2162}" srcOrd="0" destOrd="0" presId="urn:microsoft.com/office/officeart/2005/8/layout/radial4"/>
    <dgm:cxn modelId="{4C2CD831-2997-4C54-9321-CFA492E8F3A7}" type="presOf" srcId="{F2E6BBB0-21B0-46F8-902A-87E8C6C3B99E}" destId="{66E0BEB4-E9D0-4D86-BAA5-8BC5F168A4DF}" srcOrd="0" destOrd="0" presId="urn:microsoft.com/office/officeart/2005/8/layout/radial4"/>
    <dgm:cxn modelId="{39C8644F-D60A-4A39-948D-39876558B3AA}" type="presOf" srcId="{C77EFB55-7E57-4617-8304-05B6CAB9C355}" destId="{7722AFEB-49A4-4BB7-825F-E4D22B894EF7}" srcOrd="0" destOrd="0" presId="urn:microsoft.com/office/officeart/2005/8/layout/radial4"/>
    <dgm:cxn modelId="{93E0FBE9-051E-45D3-B4DD-6598E3CB8ED5}" type="presOf" srcId="{0653C488-B02D-411F-9097-F206DD8E442F}" destId="{D563AD66-5275-4382-BD23-5D422B838536}" srcOrd="0" destOrd="0" presId="urn:microsoft.com/office/officeart/2005/8/layout/radial4"/>
    <dgm:cxn modelId="{B0A97F44-D6B9-4944-AEBD-F15BD27B884D}" srcId="{2516D78E-0EB3-4C5B-B1E1-FE473CE6FC5E}" destId="{679957AE-B13D-4FB8-B2A7-5B1DF9682C97}" srcOrd="0" destOrd="0" parTransId="{BE1AF7F5-8CEA-4CD7-9A6E-166CFBE4CFA4}" sibTransId="{79E35133-4159-41CF-BFFC-EB696A3E094E}"/>
    <dgm:cxn modelId="{D109CAB9-6543-41B6-90EA-FA215A5427A9}" type="presOf" srcId="{224CE251-8D1F-4032-8528-A808B78C6DAC}" destId="{46D617B4-9BAC-4228-BF36-A18CCDEA0428}" srcOrd="0" destOrd="0" presId="urn:microsoft.com/office/officeart/2005/8/layout/radial4"/>
    <dgm:cxn modelId="{DE186ADA-6829-4928-9EA9-4ECBB28A757C}" type="presOf" srcId="{C7DC7CAB-E709-4429-8573-2A752054D3A6}" destId="{5B87F835-BA71-438D-9D28-0E536959AC39}" srcOrd="0" destOrd="0" presId="urn:microsoft.com/office/officeart/2005/8/layout/radial4"/>
    <dgm:cxn modelId="{F6272E06-A920-43CB-935D-22A05F5913A6}" type="presOf" srcId="{6D62864F-57E3-4104-9FB4-F0BAA50CB62D}" destId="{140623D6-B1AA-4D60-AE92-66A8E952891B}" srcOrd="0" destOrd="0" presId="urn:microsoft.com/office/officeart/2005/8/layout/radial4"/>
    <dgm:cxn modelId="{ED4B8118-6D89-4F2A-8763-381E19355103}" type="presOf" srcId="{4BDAAA0E-B91A-4344-BB5A-42D273AC59C3}" destId="{F85E58FC-EA79-4DC6-91EE-8C62810692F4}" srcOrd="0" destOrd="0" presId="urn:microsoft.com/office/officeart/2005/8/layout/radial4"/>
    <dgm:cxn modelId="{30141028-FC8D-4050-B5E2-3A951A4FD962}" srcId="{679957AE-B13D-4FB8-B2A7-5B1DF9682C97}" destId="{F2E6BBB0-21B0-46F8-902A-87E8C6C3B99E}" srcOrd="2" destOrd="0" parTransId="{6D62864F-57E3-4104-9FB4-F0BAA50CB62D}" sibTransId="{09163BEA-BD59-4756-9C2F-82D5CAF341BC}"/>
    <dgm:cxn modelId="{8E61D196-C830-411B-B9D0-8711117F5B84}" srcId="{2516D78E-0EB3-4C5B-B1E1-FE473CE6FC5E}" destId="{0035C5FF-3954-4409-9E85-D0CBF19DFCD0}" srcOrd="1" destOrd="0" parTransId="{5D0D5041-97D9-464C-A53F-7AC9F02A7426}" sibTransId="{1F35CBE7-6B77-420A-9D6C-3542ABBEC5B5}"/>
    <dgm:cxn modelId="{1B76895E-786A-4AEB-B63B-6BA5EFDB0A9F}" type="presOf" srcId="{12F7A9DC-8C73-4DF7-91D2-E49E8CADA51F}" destId="{C087FEE4-B154-49A5-9232-5AE2D610AD79}" srcOrd="0" destOrd="0" presId="urn:microsoft.com/office/officeart/2005/8/layout/radial4"/>
    <dgm:cxn modelId="{2FC51E35-FF47-44E5-8609-4F7795D53D8C}" type="presOf" srcId="{679957AE-B13D-4FB8-B2A7-5B1DF9682C97}" destId="{2E228472-972D-4D6F-A3A5-8A6DB55C1BFE}" srcOrd="0" destOrd="0" presId="urn:microsoft.com/office/officeart/2005/8/layout/radial4"/>
    <dgm:cxn modelId="{2FEC5F82-88A9-4E9E-BD81-9737BB60638D}" srcId="{2516D78E-0EB3-4C5B-B1E1-FE473CE6FC5E}" destId="{BA39FE40-859C-42DC-BACC-3B468F7FD839}" srcOrd="4" destOrd="0" parTransId="{B267AACB-07B2-42B7-A8F9-127B244CB61B}" sibTransId="{E7FFF242-1F96-4D76-9659-AE758085D9F3}"/>
    <dgm:cxn modelId="{AC124EA6-9008-481D-B186-EC58E4B640E5}" srcId="{2516D78E-0EB3-4C5B-B1E1-FE473CE6FC5E}" destId="{6CAC3D52-18E6-4CAF-8CC9-DB77471E1A69}" srcOrd="2" destOrd="0" parTransId="{571A57B1-6229-4DA1-9A17-CEB152006218}" sibTransId="{8DD93715-C768-4285-B9A9-81CC1CC30015}"/>
    <dgm:cxn modelId="{80205276-395A-4782-AAED-2731AEE1D4B4}" srcId="{2516D78E-0EB3-4C5B-B1E1-FE473CE6FC5E}" destId="{198D3227-1496-4F1C-A93A-C23ACFB28AFA}" srcOrd="5" destOrd="0" parTransId="{3E2CAE3E-4A72-4852-A579-FC3A884233AA}" sibTransId="{A8C296E3-A74B-4CC1-886B-10DCC687B335}"/>
    <dgm:cxn modelId="{03B26673-AF34-4B38-BF13-03C1054C8D54}" srcId="{2516D78E-0EB3-4C5B-B1E1-FE473CE6FC5E}" destId="{1FC6F27F-F505-4556-B78B-B13D727BF060}" srcOrd="3" destOrd="0" parTransId="{363497E4-93F4-4A49-96FB-6DECF8469CEB}" sibTransId="{09C80865-AD6D-4439-AB0B-90B781BCEAAA}"/>
    <dgm:cxn modelId="{40584438-9BE0-4A32-889F-D4F528667C93}" srcId="{679957AE-B13D-4FB8-B2A7-5B1DF9682C97}" destId="{4BDAAA0E-B91A-4344-BB5A-42D273AC59C3}" srcOrd="4" destOrd="0" parTransId="{C006D0BD-BEC5-4556-BE06-338E23A1A4EE}" sibTransId="{B30D98FB-C89F-4B59-BF2A-A7C757DAC683}"/>
    <dgm:cxn modelId="{2317BF15-4501-4C38-A88F-04AA294299C8}" srcId="{679957AE-B13D-4FB8-B2A7-5B1DF9682C97}" destId="{12F7A9DC-8C73-4DF7-91D2-E49E8CADA51F}" srcOrd="5" destOrd="0" parTransId="{F0F523E3-2ABB-42A0-B1F1-0B447DC5DB66}" sibTransId="{7EFC4840-615E-4231-992B-2461EBC91327}"/>
    <dgm:cxn modelId="{20C446E0-017E-43A1-858B-17DF00B008AE}" type="presOf" srcId="{5EFBD8A0-900C-4214-99B8-17BB17ABF480}" destId="{550F66A2-3307-4D8D-93A7-DC102632ACE8}" srcOrd="0" destOrd="0" presId="urn:microsoft.com/office/officeart/2005/8/layout/radial4"/>
    <dgm:cxn modelId="{0B074AD0-E3CA-44F5-A9ED-B42368E7DBF7}" srcId="{679957AE-B13D-4FB8-B2A7-5B1DF9682C97}" destId="{C77EFB55-7E57-4617-8304-05B6CAB9C355}" srcOrd="0" destOrd="0" parTransId="{0653C488-B02D-411F-9097-F206DD8E442F}" sibTransId="{DEF7F182-7BE0-4CF2-90AD-9573FBE4AA78}"/>
    <dgm:cxn modelId="{F4A82B82-2261-45A7-A952-1B2412B876AA}" srcId="{679957AE-B13D-4FB8-B2A7-5B1DF9682C97}" destId="{224CE251-8D1F-4032-8528-A808B78C6DAC}" srcOrd="3" destOrd="0" parTransId="{C7DC7CAB-E709-4429-8573-2A752054D3A6}" sibTransId="{2AB651B1-6B1F-4B68-805E-AE6D632E43CB}"/>
    <dgm:cxn modelId="{8C138EF8-F19A-4BBB-8D93-F78985F3F0B8}" type="presOf" srcId="{F0F523E3-2ABB-42A0-B1F1-0B447DC5DB66}" destId="{19EA559B-E580-4667-B7A0-D1F918869B21}" srcOrd="0" destOrd="0" presId="urn:microsoft.com/office/officeart/2005/8/layout/radial4"/>
    <dgm:cxn modelId="{A2DB061D-1836-4DED-9F88-7021C398264A}" type="presOf" srcId="{C006D0BD-BEC5-4556-BE06-338E23A1A4EE}" destId="{B80D7132-D186-4B7F-AD1F-F704B8141A2B}" srcOrd="0" destOrd="0" presId="urn:microsoft.com/office/officeart/2005/8/layout/radial4"/>
    <dgm:cxn modelId="{2B4BA963-FF87-4BCD-9899-E53A4AC0D9E5}" type="presParOf" srcId="{93D2535C-7E01-4867-876F-AAC5E2DB2162}" destId="{2E228472-972D-4D6F-A3A5-8A6DB55C1BFE}" srcOrd="0" destOrd="0" presId="urn:microsoft.com/office/officeart/2005/8/layout/radial4"/>
    <dgm:cxn modelId="{9BD5370D-EAD1-4BB0-928A-573903D003B2}" type="presParOf" srcId="{93D2535C-7E01-4867-876F-AAC5E2DB2162}" destId="{D563AD66-5275-4382-BD23-5D422B838536}" srcOrd="1" destOrd="0" presId="urn:microsoft.com/office/officeart/2005/8/layout/radial4"/>
    <dgm:cxn modelId="{FD8663BC-C842-4C45-9060-088B4A931533}" type="presParOf" srcId="{93D2535C-7E01-4867-876F-AAC5E2DB2162}" destId="{7722AFEB-49A4-4BB7-825F-E4D22B894EF7}" srcOrd="2" destOrd="0" presId="urn:microsoft.com/office/officeart/2005/8/layout/radial4"/>
    <dgm:cxn modelId="{D998DA29-30E8-4D8C-8416-052BFE59431A}" type="presParOf" srcId="{93D2535C-7E01-4867-876F-AAC5E2DB2162}" destId="{550F66A2-3307-4D8D-93A7-DC102632ACE8}" srcOrd="3" destOrd="0" presId="urn:microsoft.com/office/officeart/2005/8/layout/radial4"/>
    <dgm:cxn modelId="{75B45637-2203-4893-B1BF-0FB76B654BEE}" type="presParOf" srcId="{93D2535C-7E01-4867-876F-AAC5E2DB2162}" destId="{F7DAC425-D427-45CE-9037-32013E83F7D6}" srcOrd="4" destOrd="0" presId="urn:microsoft.com/office/officeart/2005/8/layout/radial4"/>
    <dgm:cxn modelId="{B5498B15-E21B-49FB-AFAE-A4C908B950CF}" type="presParOf" srcId="{93D2535C-7E01-4867-876F-AAC5E2DB2162}" destId="{140623D6-B1AA-4D60-AE92-66A8E952891B}" srcOrd="5" destOrd="0" presId="urn:microsoft.com/office/officeart/2005/8/layout/radial4"/>
    <dgm:cxn modelId="{1F5C49ED-3AF4-4596-AA93-2B226C84A479}" type="presParOf" srcId="{93D2535C-7E01-4867-876F-AAC5E2DB2162}" destId="{66E0BEB4-E9D0-4D86-BAA5-8BC5F168A4DF}" srcOrd="6" destOrd="0" presId="urn:microsoft.com/office/officeart/2005/8/layout/radial4"/>
    <dgm:cxn modelId="{FC460F5E-61E2-4289-AC51-2CBA05FF19F7}" type="presParOf" srcId="{93D2535C-7E01-4867-876F-AAC5E2DB2162}" destId="{5B87F835-BA71-438D-9D28-0E536959AC39}" srcOrd="7" destOrd="0" presId="urn:microsoft.com/office/officeart/2005/8/layout/radial4"/>
    <dgm:cxn modelId="{4879532E-138E-4398-BA7C-AFF71731B64C}" type="presParOf" srcId="{93D2535C-7E01-4867-876F-AAC5E2DB2162}" destId="{46D617B4-9BAC-4228-BF36-A18CCDEA0428}" srcOrd="8" destOrd="0" presId="urn:microsoft.com/office/officeart/2005/8/layout/radial4"/>
    <dgm:cxn modelId="{7B44A420-4C12-4B95-A9C7-C0ED9672F015}" type="presParOf" srcId="{93D2535C-7E01-4867-876F-AAC5E2DB2162}" destId="{B80D7132-D186-4B7F-AD1F-F704B8141A2B}" srcOrd="9" destOrd="0" presId="urn:microsoft.com/office/officeart/2005/8/layout/radial4"/>
    <dgm:cxn modelId="{82844E84-4962-4385-B7C7-28072E573BA9}" type="presParOf" srcId="{93D2535C-7E01-4867-876F-AAC5E2DB2162}" destId="{F85E58FC-EA79-4DC6-91EE-8C62810692F4}" srcOrd="10" destOrd="0" presId="urn:microsoft.com/office/officeart/2005/8/layout/radial4"/>
    <dgm:cxn modelId="{73CA745B-F547-49E5-9DE6-05E5BD9CCD85}" type="presParOf" srcId="{93D2535C-7E01-4867-876F-AAC5E2DB2162}" destId="{19EA559B-E580-4667-B7A0-D1F918869B21}" srcOrd="11" destOrd="0" presId="urn:microsoft.com/office/officeart/2005/8/layout/radial4"/>
    <dgm:cxn modelId="{11C95584-D073-43A0-8B7B-92F512C3A91C}" type="presParOf" srcId="{93D2535C-7E01-4867-876F-AAC5E2DB2162}" destId="{C087FEE4-B154-49A5-9232-5AE2D610AD79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B1AA0-035A-459C-B2BB-D5EB19F00CF6}">
      <dsp:nvSpPr>
        <dsp:cNvPr id="0" name=""/>
        <dsp:cNvSpPr/>
      </dsp:nvSpPr>
      <dsp:spPr>
        <a:xfrm>
          <a:off x="2" y="0"/>
          <a:ext cx="9143995" cy="3933056"/>
        </a:xfrm>
        <a:prstGeom prst="rightArrow">
          <a:avLst/>
        </a:prstGeom>
        <a:solidFill>
          <a:schemeClr val="accent4">
            <a:lumMod val="7500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05CDD8-DC98-44B7-84C6-45652031620A}">
      <dsp:nvSpPr>
        <dsp:cNvPr id="0" name=""/>
        <dsp:cNvSpPr/>
      </dsp:nvSpPr>
      <dsp:spPr>
        <a:xfrm>
          <a:off x="0" y="1008105"/>
          <a:ext cx="1326219" cy="1912409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000" b="1" kern="1200" dirty="0" smtClean="0">
              <a:solidFill>
                <a:srgbClr val="002060"/>
              </a:solidFill>
            </a:rPr>
            <a:t> 01/09/2015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>
              <a:solidFill>
                <a:srgbClr val="002060"/>
              </a:solidFill>
            </a:rPr>
            <a:t>Έναρξη</a:t>
          </a:r>
          <a:endParaRPr lang="el-GR" sz="1000" b="0" kern="1200" dirty="0" smtClean="0">
            <a:solidFill>
              <a:srgbClr val="002060"/>
            </a:solidFill>
          </a:endParaRPr>
        </a:p>
      </dsp:txBody>
      <dsp:txXfrm>
        <a:off x="64741" y="1072846"/>
        <a:ext cx="1196737" cy="1782927"/>
      </dsp:txXfrm>
    </dsp:sp>
    <dsp:sp modelId="{8AB3FCCD-2BDE-49DE-8EF9-8210DC2500F2}">
      <dsp:nvSpPr>
        <dsp:cNvPr id="0" name=""/>
        <dsp:cNvSpPr/>
      </dsp:nvSpPr>
      <dsp:spPr>
        <a:xfrm>
          <a:off x="1456177" y="1008113"/>
          <a:ext cx="2477988" cy="1916829"/>
        </a:xfrm>
        <a:prstGeom prst="roundRect">
          <a:avLst/>
        </a:prstGeom>
        <a:solidFill>
          <a:schemeClr val="bg1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>
              <a:solidFill>
                <a:srgbClr val="002060"/>
              </a:solidFill>
            </a:rPr>
            <a:t>Προχρηματοδότηση</a:t>
          </a:r>
          <a:r>
            <a:rPr lang="el-GR" sz="1000" kern="1200" dirty="0" smtClean="0">
              <a:solidFill>
                <a:srgbClr val="002060"/>
              </a:solidFill>
            </a:rPr>
            <a:t> </a:t>
          </a:r>
          <a:r>
            <a:rPr lang="el-GR" sz="1000" b="1" kern="1200" dirty="0" smtClean="0">
              <a:solidFill>
                <a:srgbClr val="002060"/>
              </a:solidFill>
            </a:rPr>
            <a:t>80%  </a:t>
          </a:r>
          <a:r>
            <a:rPr lang="el-GR" sz="1000" kern="1200" dirty="0" smtClean="0">
              <a:solidFill>
                <a:srgbClr val="002060"/>
              </a:solidFill>
            </a:rPr>
            <a:t>του</a:t>
          </a:r>
          <a:r>
            <a:rPr lang="el-GR" sz="1000" b="1" kern="1200" dirty="0" smtClean="0">
              <a:solidFill>
                <a:srgbClr val="002060"/>
              </a:solidFill>
            </a:rPr>
            <a:t> </a:t>
          </a:r>
          <a:r>
            <a:rPr lang="el-GR" sz="1000" kern="1200" dirty="0" smtClean="0">
              <a:solidFill>
                <a:srgbClr val="002060"/>
              </a:solidFill>
            </a:rPr>
            <a:t>ανώτατου συνολικού ποσού επιχορήγησης εντός </a:t>
          </a:r>
          <a:r>
            <a:rPr lang="el-GR" sz="1000" b="1" kern="1200" dirty="0" smtClean="0">
              <a:solidFill>
                <a:srgbClr val="002060"/>
              </a:solidFill>
            </a:rPr>
            <a:t>30 ήμερων </a:t>
          </a:r>
          <a:r>
            <a:rPr lang="el-GR" sz="1000" kern="1200" dirty="0" smtClean="0">
              <a:solidFill>
                <a:srgbClr val="002060"/>
              </a:solidFill>
            </a:rPr>
            <a:t>από τη θέση σε ισχύ της σύμβασης.</a:t>
          </a:r>
          <a:endParaRPr lang="el-GR" sz="1000" kern="1200" dirty="0">
            <a:solidFill>
              <a:srgbClr val="002060"/>
            </a:solidFill>
          </a:endParaRPr>
        </a:p>
      </dsp:txBody>
      <dsp:txXfrm>
        <a:off x="1549749" y="1101685"/>
        <a:ext cx="2290844" cy="1729685"/>
      </dsp:txXfrm>
    </dsp:sp>
    <dsp:sp modelId="{D38CF87D-0118-4F50-A1C0-52EF1A50F80F}">
      <dsp:nvSpPr>
        <dsp:cNvPr id="0" name=""/>
        <dsp:cNvSpPr/>
      </dsp:nvSpPr>
      <dsp:spPr>
        <a:xfrm>
          <a:off x="4058065" y="1008113"/>
          <a:ext cx="2477988" cy="1916829"/>
        </a:xfrm>
        <a:prstGeom prst="roundRect">
          <a:avLst/>
        </a:prstGeom>
        <a:solidFill>
          <a:schemeClr val="bg1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>
              <a:solidFill>
                <a:srgbClr val="002060"/>
              </a:solidFill>
            </a:rPr>
            <a:t>31/08/2016-Λήξη της περιόδου αναφοράς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0" kern="1200" dirty="0" smtClean="0">
              <a:solidFill>
                <a:srgbClr val="002060"/>
              </a:solidFill>
            </a:rPr>
            <a:t>Εντός </a:t>
          </a:r>
          <a:r>
            <a:rPr lang="el-GR" sz="1000" b="1" kern="1200" dirty="0" smtClean="0">
              <a:solidFill>
                <a:srgbClr val="002060"/>
              </a:solidFill>
            </a:rPr>
            <a:t>30 ημερών </a:t>
          </a:r>
          <a:r>
            <a:rPr lang="el-GR" sz="1000" b="0" kern="1200" dirty="0" smtClean="0">
              <a:solidFill>
                <a:srgbClr val="002060"/>
              </a:solidFill>
            </a:rPr>
            <a:t>Υποβολή Ενδιάμεσης Έκθεσης (</a:t>
          </a:r>
          <a:r>
            <a:rPr lang="en-US" sz="1000" b="0" kern="1200" dirty="0" smtClean="0">
              <a:solidFill>
                <a:srgbClr val="002060"/>
              </a:solidFill>
            </a:rPr>
            <a:t>Mobility Tool &amp; Hard Copy)</a:t>
          </a:r>
          <a:endParaRPr lang="fr-BE" sz="1000" b="0" kern="1200" dirty="0">
            <a:solidFill>
              <a:srgbClr val="002060"/>
            </a:solidFill>
          </a:endParaRPr>
        </a:p>
      </dsp:txBody>
      <dsp:txXfrm>
        <a:off x="4151637" y="1101685"/>
        <a:ext cx="2290844" cy="1729685"/>
      </dsp:txXfrm>
    </dsp:sp>
    <dsp:sp modelId="{FC97FE4B-724A-4D35-92E4-7AFB05EE1300}">
      <dsp:nvSpPr>
        <dsp:cNvPr id="0" name=""/>
        <dsp:cNvSpPr/>
      </dsp:nvSpPr>
      <dsp:spPr>
        <a:xfrm>
          <a:off x="6659952" y="1008113"/>
          <a:ext cx="2477988" cy="1916829"/>
        </a:xfrm>
        <a:prstGeom prst="roundRect">
          <a:avLst/>
        </a:prstGeom>
        <a:solidFill>
          <a:schemeClr val="bg1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000" b="1" kern="1200" dirty="0" smtClean="0">
              <a:solidFill>
                <a:srgbClr val="002060"/>
              </a:solidFill>
            </a:rPr>
            <a:t>31/08/2017 -Λήξη του σχεδίου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000" b="0" kern="1200" dirty="0" smtClean="0">
              <a:solidFill>
                <a:srgbClr val="002060"/>
              </a:solidFill>
            </a:rPr>
            <a:t>Εντός </a:t>
          </a:r>
          <a:r>
            <a:rPr lang="el-GR" sz="1000" b="1" kern="1200" dirty="0" smtClean="0">
              <a:solidFill>
                <a:srgbClr val="002060"/>
              </a:solidFill>
            </a:rPr>
            <a:t>60 ημερών </a:t>
          </a:r>
          <a:r>
            <a:rPr lang="el-GR" sz="1000" b="0" kern="1200" dirty="0" smtClean="0">
              <a:solidFill>
                <a:srgbClr val="002060"/>
              </a:solidFill>
            </a:rPr>
            <a:t>υποβολή Τελικής Έκθεσης (</a:t>
          </a:r>
          <a:r>
            <a:rPr lang="en-US" sz="1000" b="0" kern="1200" dirty="0" smtClean="0">
              <a:solidFill>
                <a:srgbClr val="002060"/>
              </a:solidFill>
            </a:rPr>
            <a:t>Mobility Tool &amp; Hard Copy)</a:t>
          </a:r>
          <a:endParaRPr lang="el-GR" sz="1000" b="0" kern="1200" dirty="0" smtClean="0">
            <a:solidFill>
              <a:srgbClr val="002060"/>
            </a:solidFill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sz="1000" b="0" kern="1200" dirty="0" smtClean="0">
            <a:solidFill>
              <a:srgbClr val="002060"/>
            </a:solidFill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sz="1000" b="1" kern="1200" dirty="0" smtClean="0">
            <a:solidFill>
              <a:srgbClr val="002060"/>
            </a:solidFill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000" kern="1200" dirty="0" smtClean="0">
              <a:solidFill>
                <a:srgbClr val="002060"/>
              </a:solidFill>
            </a:rPr>
            <a:t>Καταβολή του υπολοίπου </a:t>
          </a:r>
          <a:r>
            <a:rPr lang="el-GR" sz="1000" b="1" kern="1200" dirty="0" smtClean="0">
              <a:solidFill>
                <a:srgbClr val="002060"/>
              </a:solidFill>
            </a:rPr>
            <a:t>20% </a:t>
          </a:r>
          <a:r>
            <a:rPr lang="el-GR" sz="1000" kern="1200" dirty="0" smtClean="0">
              <a:solidFill>
                <a:srgbClr val="002060"/>
              </a:solidFill>
            </a:rPr>
            <a:t>της επιχορήγησης </a:t>
          </a:r>
          <a:r>
            <a:rPr lang="el-GR" sz="1000" b="0" kern="1200" dirty="0" smtClean="0">
              <a:solidFill>
                <a:srgbClr val="002060"/>
              </a:solidFill>
            </a:rPr>
            <a:t>από την ΕΜ (εντός 60 ημερών)</a:t>
          </a:r>
        </a:p>
      </dsp:txBody>
      <dsp:txXfrm>
        <a:off x="6753524" y="1101685"/>
        <a:ext cx="2290844" cy="17296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B1AA0-035A-459C-B2BB-D5EB19F00CF6}">
      <dsp:nvSpPr>
        <dsp:cNvPr id="0" name=""/>
        <dsp:cNvSpPr/>
      </dsp:nvSpPr>
      <dsp:spPr>
        <a:xfrm>
          <a:off x="2" y="0"/>
          <a:ext cx="9143995" cy="3789040"/>
        </a:xfrm>
        <a:prstGeom prst="rightArrow">
          <a:avLst/>
        </a:prstGeom>
        <a:solidFill>
          <a:schemeClr val="accent4">
            <a:lumMod val="7500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05CDD8-DC98-44B7-84C6-45652031620A}">
      <dsp:nvSpPr>
        <dsp:cNvPr id="0" name=""/>
        <dsp:cNvSpPr/>
      </dsp:nvSpPr>
      <dsp:spPr>
        <a:xfrm>
          <a:off x="0" y="1080118"/>
          <a:ext cx="1542466" cy="1652748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dirty="0" smtClean="0">
              <a:solidFill>
                <a:srgbClr val="002060"/>
              </a:solidFill>
            </a:rPr>
            <a:t>01/09/2015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dirty="0" smtClean="0">
              <a:solidFill>
                <a:srgbClr val="002060"/>
              </a:solidFill>
            </a:rPr>
            <a:t>Έναρξη Σχεδίου</a:t>
          </a:r>
          <a:endParaRPr lang="el-GR" sz="1100" b="1" kern="1200" dirty="0">
            <a:solidFill>
              <a:srgbClr val="002060"/>
            </a:solidFill>
          </a:endParaRPr>
        </a:p>
      </dsp:txBody>
      <dsp:txXfrm>
        <a:off x="75297" y="1155415"/>
        <a:ext cx="1391872" cy="1502154"/>
      </dsp:txXfrm>
    </dsp:sp>
    <dsp:sp modelId="{8AB3FCCD-2BDE-49DE-8EF9-8210DC2500F2}">
      <dsp:nvSpPr>
        <dsp:cNvPr id="0" name=""/>
        <dsp:cNvSpPr/>
      </dsp:nvSpPr>
      <dsp:spPr>
        <a:xfrm>
          <a:off x="1746906" y="1052739"/>
          <a:ext cx="2088232" cy="1683561"/>
        </a:xfrm>
        <a:prstGeom prst="roundRect">
          <a:avLst/>
        </a:prstGeom>
        <a:solidFill>
          <a:schemeClr val="bg1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dirty="0" smtClean="0">
              <a:solidFill>
                <a:srgbClr val="002060"/>
              </a:solidFill>
            </a:rPr>
            <a:t>1</a:t>
          </a:r>
          <a:r>
            <a:rPr lang="el-GR" sz="1100" b="1" kern="1200" baseline="30000" dirty="0" smtClean="0">
              <a:solidFill>
                <a:srgbClr val="002060"/>
              </a:solidFill>
            </a:rPr>
            <a:t>η</a:t>
          </a:r>
          <a:r>
            <a:rPr lang="el-GR" sz="1100" b="1" kern="1200" dirty="0" smtClean="0">
              <a:solidFill>
                <a:srgbClr val="002060"/>
              </a:solidFill>
            </a:rPr>
            <a:t> Προχρηματοδότηση το 40%  </a:t>
          </a:r>
          <a:r>
            <a:rPr lang="el-GR" sz="1100" kern="1200" dirty="0" smtClean="0">
              <a:solidFill>
                <a:srgbClr val="002060"/>
              </a:solidFill>
            </a:rPr>
            <a:t>του</a:t>
          </a:r>
          <a:r>
            <a:rPr lang="el-GR" sz="1100" b="1" kern="1200" dirty="0" smtClean="0">
              <a:solidFill>
                <a:srgbClr val="002060"/>
              </a:solidFill>
            </a:rPr>
            <a:t> </a:t>
          </a:r>
          <a:r>
            <a:rPr lang="el-GR" sz="1100" kern="1200" dirty="0" smtClean="0">
              <a:solidFill>
                <a:srgbClr val="002060"/>
              </a:solidFill>
            </a:rPr>
            <a:t>ανώτατου συνολικού ποσού επιχορήγησης εντός </a:t>
          </a:r>
          <a:r>
            <a:rPr lang="el-GR" sz="1100" b="1" kern="1200" dirty="0" smtClean="0">
              <a:solidFill>
                <a:srgbClr val="002060"/>
              </a:solidFill>
            </a:rPr>
            <a:t>30 ημερών </a:t>
          </a:r>
          <a:r>
            <a:rPr lang="el-GR" sz="1100" kern="1200" dirty="0" smtClean="0">
              <a:solidFill>
                <a:srgbClr val="002060"/>
              </a:solidFill>
            </a:rPr>
            <a:t>από τη θέση σε ισχύ της σύμβασης.</a:t>
          </a:r>
          <a:endParaRPr lang="el-GR" sz="1100" kern="1200" dirty="0">
            <a:solidFill>
              <a:srgbClr val="002060"/>
            </a:solidFill>
          </a:endParaRPr>
        </a:p>
      </dsp:txBody>
      <dsp:txXfrm>
        <a:off x="1829091" y="1134924"/>
        <a:ext cx="1923862" cy="1519191"/>
      </dsp:txXfrm>
    </dsp:sp>
    <dsp:sp modelId="{D38CF87D-0118-4F50-A1C0-52EF1A50F80F}">
      <dsp:nvSpPr>
        <dsp:cNvPr id="0" name=""/>
        <dsp:cNvSpPr/>
      </dsp:nvSpPr>
      <dsp:spPr>
        <a:xfrm>
          <a:off x="4038734" y="1052739"/>
          <a:ext cx="2686623" cy="1683561"/>
        </a:xfrm>
        <a:prstGeom prst="roundRect">
          <a:avLst/>
        </a:prstGeom>
        <a:solidFill>
          <a:schemeClr val="bg1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dirty="0" smtClean="0">
              <a:solidFill>
                <a:srgbClr val="002060"/>
              </a:solidFill>
            </a:rPr>
            <a:t>31/</a:t>
          </a:r>
          <a:r>
            <a:rPr lang="en-US" sz="1100" b="1" kern="1200" dirty="0" smtClean="0">
              <a:solidFill>
                <a:srgbClr val="002060"/>
              </a:solidFill>
            </a:rPr>
            <a:t>01</a:t>
          </a:r>
          <a:r>
            <a:rPr lang="el-GR" sz="1100" b="1" kern="1200" dirty="0" smtClean="0">
              <a:solidFill>
                <a:srgbClr val="002060"/>
              </a:solidFill>
            </a:rPr>
            <a:t>/201</a:t>
          </a:r>
          <a:r>
            <a:rPr lang="en-US" sz="1100" b="1" kern="1200" dirty="0" smtClean="0">
              <a:solidFill>
                <a:srgbClr val="002060"/>
              </a:solidFill>
            </a:rPr>
            <a:t>7</a:t>
          </a:r>
          <a:r>
            <a:rPr lang="el-GR" sz="1100" b="1" kern="1200" dirty="0" smtClean="0">
              <a:solidFill>
                <a:srgbClr val="002060"/>
              </a:solidFill>
            </a:rPr>
            <a:t>-Λήξη της περιόδου αναφοράς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0" kern="1200" dirty="0" smtClean="0">
              <a:solidFill>
                <a:srgbClr val="002060"/>
              </a:solidFill>
            </a:rPr>
            <a:t>Εντός 30 ημερών υποβολή Ενδιάμεσης Έκθεσης (</a:t>
          </a:r>
          <a:r>
            <a:rPr lang="en-US" sz="1100" b="0" kern="1200" dirty="0" smtClean="0">
              <a:solidFill>
                <a:srgbClr val="002060"/>
              </a:solidFill>
            </a:rPr>
            <a:t>Mobility Tool &amp; Hard Copy)</a:t>
          </a:r>
          <a:endParaRPr lang="el-GR" sz="1100" b="0" kern="1200" dirty="0" smtClean="0">
            <a:solidFill>
              <a:srgbClr val="00206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b="0" kern="1200" dirty="0" smtClean="0">
            <a:solidFill>
              <a:srgbClr val="00206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0" kern="1200" dirty="0" smtClean="0">
              <a:solidFill>
                <a:srgbClr val="002060"/>
              </a:solidFill>
            </a:rPr>
            <a:t>Καταβολή του 4</a:t>
          </a:r>
          <a:r>
            <a:rPr lang="el-GR" sz="1100" b="1" kern="1200" dirty="0" smtClean="0">
              <a:solidFill>
                <a:srgbClr val="002060"/>
              </a:solidFill>
            </a:rPr>
            <a:t>0% </a:t>
          </a:r>
          <a:r>
            <a:rPr lang="el-GR" sz="1100" b="0" kern="1200" dirty="0" smtClean="0">
              <a:solidFill>
                <a:srgbClr val="002060"/>
              </a:solidFill>
            </a:rPr>
            <a:t>της συνολικής επιχορήγησης ως </a:t>
          </a:r>
          <a:r>
            <a:rPr lang="el-GR" sz="1100" b="1" kern="1200" dirty="0" smtClean="0">
              <a:solidFill>
                <a:srgbClr val="002060"/>
              </a:solidFill>
            </a:rPr>
            <a:t>2</a:t>
          </a:r>
          <a:r>
            <a:rPr lang="el-GR" sz="1100" b="1" kern="1200" baseline="30000" dirty="0" smtClean="0">
              <a:solidFill>
                <a:srgbClr val="002060"/>
              </a:solidFill>
            </a:rPr>
            <a:t>η</a:t>
          </a:r>
          <a:r>
            <a:rPr lang="el-GR" sz="1100" b="1" kern="1200" dirty="0" smtClean="0">
              <a:solidFill>
                <a:srgbClr val="002060"/>
              </a:solidFill>
            </a:rPr>
            <a:t> προχρηματοδότηση (εντός 60 ημερών)</a:t>
          </a:r>
          <a:endParaRPr lang="el-GR" sz="1100" b="0" kern="1200" dirty="0" smtClean="0">
            <a:solidFill>
              <a:srgbClr val="002060"/>
            </a:solidFill>
          </a:endParaRPr>
        </a:p>
      </dsp:txBody>
      <dsp:txXfrm>
        <a:off x="4120919" y="1134924"/>
        <a:ext cx="2522253" cy="1519191"/>
      </dsp:txXfrm>
    </dsp:sp>
    <dsp:sp modelId="{FC97FE4B-724A-4D35-92E4-7AFB05EE1300}">
      <dsp:nvSpPr>
        <dsp:cNvPr id="0" name=""/>
        <dsp:cNvSpPr/>
      </dsp:nvSpPr>
      <dsp:spPr>
        <a:xfrm>
          <a:off x="6928955" y="1052739"/>
          <a:ext cx="2214201" cy="1683561"/>
        </a:xfrm>
        <a:prstGeom prst="roundRect">
          <a:avLst/>
        </a:prstGeom>
        <a:solidFill>
          <a:schemeClr val="bg1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100" b="1" kern="1200" dirty="0" smtClean="0">
              <a:solidFill>
                <a:srgbClr val="002060"/>
              </a:solidFill>
            </a:rPr>
            <a:t>31/08/201</a:t>
          </a:r>
          <a:r>
            <a:rPr lang="en-US" sz="1100" b="1" kern="1200" dirty="0" smtClean="0">
              <a:solidFill>
                <a:srgbClr val="002060"/>
              </a:solidFill>
            </a:rPr>
            <a:t>8</a:t>
          </a:r>
          <a:r>
            <a:rPr lang="el-GR" sz="1100" b="1" kern="1200" dirty="0" smtClean="0">
              <a:solidFill>
                <a:srgbClr val="002060"/>
              </a:solidFill>
            </a:rPr>
            <a:t>-Λήξη του σχεδίου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100" b="0" kern="1200" dirty="0" smtClean="0">
              <a:solidFill>
                <a:srgbClr val="002060"/>
              </a:solidFill>
            </a:rPr>
            <a:t>Εντός </a:t>
          </a:r>
          <a:r>
            <a:rPr lang="el-GR" sz="1100" b="1" kern="1200" dirty="0" smtClean="0">
              <a:solidFill>
                <a:srgbClr val="002060"/>
              </a:solidFill>
            </a:rPr>
            <a:t>60 ημερών </a:t>
          </a:r>
          <a:r>
            <a:rPr lang="el-GR" sz="1100" b="0" kern="1200" dirty="0" smtClean="0">
              <a:solidFill>
                <a:srgbClr val="002060"/>
              </a:solidFill>
            </a:rPr>
            <a:t>υποβολή Τελικής Έκθεσης (</a:t>
          </a:r>
          <a:r>
            <a:rPr lang="en-US" sz="1100" b="0" kern="1200" dirty="0" smtClean="0">
              <a:solidFill>
                <a:srgbClr val="002060"/>
              </a:solidFill>
            </a:rPr>
            <a:t>Mobility Tool &amp; Hard Copy)</a:t>
          </a:r>
          <a:endParaRPr lang="el-GR" sz="1100" b="0" kern="1200" dirty="0" smtClean="0">
            <a:solidFill>
              <a:srgbClr val="002060"/>
            </a:solidFill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sz="1100" b="0" kern="1200" dirty="0" smtClean="0">
            <a:solidFill>
              <a:srgbClr val="002060"/>
            </a:solidFill>
          </a:endParaRPr>
        </a:p>
        <a:p>
          <a:pPr marL="0" lvl="0" indent="0" algn="ctr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l-GR" sz="1100" b="1" kern="1200" dirty="0" smtClean="0">
            <a:solidFill>
              <a:srgbClr val="002060"/>
            </a:solidFill>
          </a:endParaRPr>
        </a:p>
        <a:p>
          <a:pPr marL="0" lvl="0" indent="0" algn="ctr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l-GR" sz="1100" kern="1200" dirty="0" smtClean="0">
              <a:solidFill>
                <a:srgbClr val="002060"/>
              </a:solidFill>
            </a:rPr>
            <a:t>Καταβολή του υπολοίπου </a:t>
          </a:r>
          <a:r>
            <a:rPr lang="el-GR" sz="1100" b="1" kern="1200" dirty="0" smtClean="0">
              <a:solidFill>
                <a:srgbClr val="002060"/>
              </a:solidFill>
            </a:rPr>
            <a:t>20% </a:t>
          </a:r>
          <a:r>
            <a:rPr lang="el-GR" sz="1100" kern="1200" dirty="0" smtClean="0">
              <a:solidFill>
                <a:srgbClr val="002060"/>
              </a:solidFill>
            </a:rPr>
            <a:t>από την ΕΜ (εντός 60 ημερών)</a:t>
          </a:r>
          <a:endParaRPr lang="el-GR" sz="1200" kern="1200" dirty="0">
            <a:solidFill>
              <a:srgbClr val="002060"/>
            </a:solidFill>
          </a:endParaRPr>
        </a:p>
      </dsp:txBody>
      <dsp:txXfrm>
        <a:off x="7011140" y="1134924"/>
        <a:ext cx="2049831" cy="15191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228472-972D-4D6F-A3A5-8A6DB55C1BFE}">
      <dsp:nvSpPr>
        <dsp:cNvPr id="0" name=""/>
        <dsp:cNvSpPr/>
      </dsp:nvSpPr>
      <dsp:spPr>
        <a:xfrm>
          <a:off x="2337815" y="2177960"/>
          <a:ext cx="4141253" cy="17821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στα κονδύλια οποιασδήποτε άλλης κατηγορίας </a:t>
          </a:r>
          <a:r>
            <a:rPr lang="el-GR" sz="1200" b="1" kern="1200" dirty="0" smtClean="0"/>
            <a:t>με εξαίρεση τις κατηγορίες που αφορούν   τις δαπάνες διαχείρισης και υλοποίησης Σχεδίου και τις  Ειδικές Κατηγορίες Δαπανών κατ’ Εξαίρεση</a:t>
          </a:r>
          <a:r>
            <a:rPr lang="el-GR" sz="1800" kern="1200" dirty="0" smtClean="0"/>
            <a:t>.</a:t>
          </a:r>
          <a:endParaRPr lang="fr-BE" sz="1800" kern="1200" dirty="0"/>
        </a:p>
      </dsp:txBody>
      <dsp:txXfrm>
        <a:off x="2944287" y="2438953"/>
        <a:ext cx="2928309" cy="1260187"/>
      </dsp:txXfrm>
    </dsp:sp>
    <dsp:sp modelId="{D563AD66-5275-4382-BD23-5D422B838536}">
      <dsp:nvSpPr>
        <dsp:cNvPr id="0" name=""/>
        <dsp:cNvSpPr/>
      </dsp:nvSpPr>
      <dsp:spPr>
        <a:xfrm rot="10910124">
          <a:off x="962330" y="2836665"/>
          <a:ext cx="1778732" cy="50791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22AFEB-49A4-4BB7-825F-E4D22B894EF7}">
      <dsp:nvSpPr>
        <dsp:cNvPr id="0" name=""/>
        <dsp:cNvSpPr/>
      </dsp:nvSpPr>
      <dsp:spPr>
        <a:xfrm>
          <a:off x="22489" y="2457562"/>
          <a:ext cx="1751993" cy="998017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 smtClean="0">
              <a:solidFill>
                <a:schemeClr val="tx1"/>
              </a:solidFill>
            </a:rPr>
            <a:t>Διαχείρισης και Υλοποίησης</a:t>
          </a:r>
          <a:endParaRPr lang="fr-BE" sz="1300" b="1" kern="1200" dirty="0">
            <a:solidFill>
              <a:schemeClr val="tx1"/>
            </a:solidFill>
          </a:endParaRPr>
        </a:p>
      </dsp:txBody>
      <dsp:txXfrm>
        <a:off x="51720" y="2486793"/>
        <a:ext cx="1693531" cy="939555"/>
      </dsp:txXfrm>
    </dsp:sp>
    <dsp:sp modelId="{550F66A2-3307-4D8D-93A7-DC102632ACE8}">
      <dsp:nvSpPr>
        <dsp:cNvPr id="0" name=""/>
        <dsp:cNvSpPr/>
      </dsp:nvSpPr>
      <dsp:spPr>
        <a:xfrm rot="13052132">
          <a:off x="1825560" y="2015898"/>
          <a:ext cx="1175010" cy="50791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DAC425-D427-45CE-9037-32013E83F7D6}">
      <dsp:nvSpPr>
        <dsp:cNvPr id="0" name=""/>
        <dsp:cNvSpPr/>
      </dsp:nvSpPr>
      <dsp:spPr>
        <a:xfrm>
          <a:off x="162576" y="1152136"/>
          <a:ext cx="2568234" cy="998017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 smtClean="0">
              <a:solidFill>
                <a:schemeClr val="tx1"/>
              </a:solidFill>
            </a:rPr>
            <a:t>των Διεθνικών Συναντήσεων</a:t>
          </a:r>
          <a:endParaRPr lang="fr-BE" sz="1300" b="1" kern="1200" dirty="0">
            <a:solidFill>
              <a:schemeClr val="tx1"/>
            </a:solidFill>
          </a:endParaRPr>
        </a:p>
      </dsp:txBody>
      <dsp:txXfrm>
        <a:off x="191807" y="1181367"/>
        <a:ext cx="2509772" cy="939555"/>
      </dsp:txXfrm>
    </dsp:sp>
    <dsp:sp modelId="{140623D6-B1AA-4D60-AE92-66A8E952891B}">
      <dsp:nvSpPr>
        <dsp:cNvPr id="0" name=""/>
        <dsp:cNvSpPr/>
      </dsp:nvSpPr>
      <dsp:spPr>
        <a:xfrm rot="15491044">
          <a:off x="2862585" y="1421383"/>
          <a:ext cx="1731274" cy="50791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E0BEB4-E9D0-4D86-BAA5-8BC5F168A4DF}">
      <dsp:nvSpPr>
        <dsp:cNvPr id="0" name=""/>
        <dsp:cNvSpPr/>
      </dsp:nvSpPr>
      <dsp:spPr>
        <a:xfrm>
          <a:off x="2394813" y="0"/>
          <a:ext cx="1899712" cy="998017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 smtClean="0">
              <a:solidFill>
                <a:schemeClr val="tx1"/>
              </a:solidFill>
            </a:rPr>
            <a:t>των Πνευματικών Προϊόντων</a:t>
          </a:r>
          <a:endParaRPr lang="fr-BE" sz="1300" b="1" kern="1200" dirty="0">
            <a:solidFill>
              <a:schemeClr val="tx1"/>
            </a:solidFill>
          </a:endParaRPr>
        </a:p>
      </dsp:txBody>
      <dsp:txXfrm>
        <a:off x="2424044" y="29231"/>
        <a:ext cx="1841250" cy="939555"/>
      </dsp:txXfrm>
    </dsp:sp>
    <dsp:sp modelId="{5B87F835-BA71-438D-9D28-0E536959AC39}">
      <dsp:nvSpPr>
        <dsp:cNvPr id="0" name=""/>
        <dsp:cNvSpPr/>
      </dsp:nvSpPr>
      <dsp:spPr>
        <a:xfrm rot="17431470">
          <a:off x="4263433" y="1399415"/>
          <a:ext cx="1705595" cy="50791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D617B4-9BAC-4228-BF36-A18CCDEA0428}">
      <dsp:nvSpPr>
        <dsp:cNvPr id="0" name=""/>
        <dsp:cNvSpPr/>
      </dsp:nvSpPr>
      <dsp:spPr>
        <a:xfrm>
          <a:off x="4411043" y="1"/>
          <a:ext cx="1919099" cy="998017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 smtClean="0">
              <a:solidFill>
                <a:schemeClr val="tx1"/>
              </a:solidFill>
            </a:rPr>
            <a:t>των Πολλαπλασιαστικών Δράσεων</a:t>
          </a:r>
          <a:endParaRPr lang="fr-BE" sz="1300" b="1" kern="1200" dirty="0">
            <a:solidFill>
              <a:schemeClr val="tx1"/>
            </a:solidFill>
          </a:endParaRPr>
        </a:p>
      </dsp:txBody>
      <dsp:txXfrm>
        <a:off x="4440274" y="29232"/>
        <a:ext cx="1860637" cy="939555"/>
      </dsp:txXfrm>
    </dsp:sp>
    <dsp:sp modelId="{B80D7132-D186-4B7F-AD1F-F704B8141A2B}">
      <dsp:nvSpPr>
        <dsp:cNvPr id="0" name=""/>
        <dsp:cNvSpPr/>
      </dsp:nvSpPr>
      <dsp:spPr>
        <a:xfrm rot="18963880">
          <a:off x="5463093" y="1630149"/>
          <a:ext cx="2326821" cy="50791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5E58FC-EA79-4DC6-91EE-8C62810692F4}">
      <dsp:nvSpPr>
        <dsp:cNvPr id="0" name=""/>
        <dsp:cNvSpPr/>
      </dsp:nvSpPr>
      <dsp:spPr>
        <a:xfrm>
          <a:off x="6499266" y="432046"/>
          <a:ext cx="2103969" cy="998017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 smtClean="0">
              <a:solidFill>
                <a:schemeClr val="tx1"/>
              </a:solidFill>
            </a:rPr>
            <a:t>των Ειδικών Κατηγοριών Δαπανών κατ’ Εξαίρεση</a:t>
          </a:r>
          <a:endParaRPr lang="fr-BE" sz="1300" b="1" kern="1200" dirty="0">
            <a:solidFill>
              <a:schemeClr val="tx1"/>
            </a:solidFill>
          </a:endParaRPr>
        </a:p>
      </dsp:txBody>
      <dsp:txXfrm>
        <a:off x="6528497" y="461277"/>
        <a:ext cx="2045507" cy="939555"/>
      </dsp:txXfrm>
    </dsp:sp>
    <dsp:sp modelId="{19EA559B-E580-4667-B7A0-D1F918869B21}">
      <dsp:nvSpPr>
        <dsp:cNvPr id="0" name=""/>
        <dsp:cNvSpPr/>
      </dsp:nvSpPr>
      <dsp:spPr>
        <a:xfrm rot="20436923">
          <a:off x="6123884" y="2618212"/>
          <a:ext cx="1599606" cy="50791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7FEE4-B154-49A5-9232-5AE2D610AD79}">
      <dsp:nvSpPr>
        <dsp:cNvPr id="0" name=""/>
        <dsp:cNvSpPr/>
      </dsp:nvSpPr>
      <dsp:spPr>
        <a:xfrm>
          <a:off x="6826308" y="2176609"/>
          <a:ext cx="1905214" cy="998017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 smtClean="0">
              <a:solidFill>
                <a:schemeClr val="tx1"/>
              </a:solidFill>
            </a:rPr>
            <a:t>των Διεθνικών Δραστηριοτήτων Μάθησης/Διδασκαλίας/ Επιμόρφωσης</a:t>
          </a:r>
          <a:endParaRPr lang="fr-BE" sz="1300" b="1" kern="1200" dirty="0">
            <a:solidFill>
              <a:schemeClr val="tx1"/>
            </a:solidFill>
          </a:endParaRPr>
        </a:p>
      </dsp:txBody>
      <dsp:txXfrm>
        <a:off x="6855539" y="2205840"/>
        <a:ext cx="1846752" cy="939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E7ED59-9594-4DB5-AB07-658FB0EF8785}" type="datetimeFigureOut">
              <a:rPr lang="el-GR"/>
              <a:pPr>
                <a:defRPr/>
              </a:pPr>
              <a:t>19/10/2015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5926E36-09FE-4CFB-9ABB-D680A5C956A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1171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2008496-89FD-41D7-AA83-382FDC32B39B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2117" tIns="46058" rIns="92117" bIns="46058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D504F6E-D585-4DB1-894E-C26D3764D75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06160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3 - Θέση αριθμού διαφάνειας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17" tIns="46058" rIns="92117" bIns="46058" anchor="b"/>
          <a:lstStyle/>
          <a:p>
            <a:pPr algn="r"/>
            <a:fld id="{C86D2CB5-D14E-4594-9DBC-75CC34C7920E}" type="slidenum">
              <a:rPr lang="el-GR" sz="1200">
                <a:latin typeface="Calibri" pitchFamily="34" charset="0"/>
              </a:rPr>
              <a:pPr algn="r"/>
              <a:t>1</a:t>
            </a:fld>
            <a:endParaRPr lang="el-G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5018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3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0FF9DD-181C-435E-A7D4-C123BB8273BE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34267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7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29A3A9-3FD1-4FCD-9CBA-B6C57CAB3AAA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3090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2616DA-220A-42B6-9819-2FCF6C27F531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03985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i="1" smtClean="0"/>
          </a:p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660F87-91CC-4F87-967B-8320A6BDE82B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83907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endParaRPr lang="el-GR" b="1" smtClean="0"/>
          </a:p>
          <a:p>
            <a:pPr algn="just" eaLnBrk="1" hangingPunct="1">
              <a:spcBef>
                <a:spcPct val="0"/>
              </a:spcBef>
            </a:pPr>
            <a:r>
              <a:rPr lang="el-GR" smtClean="0"/>
              <a:t>	</a:t>
            </a:r>
          </a:p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57347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BCE460-5405-4D76-8838-10335AF676A2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65134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5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7DDD5-5FEC-455A-9BE9-F9140A47832A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35485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1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D4803E-57E4-4848-AF7C-40074CCBC2F9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48658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r>
              <a:rPr lang="el-GR" smtClean="0"/>
              <a:t>	</a:t>
            </a:r>
          </a:p>
          <a:p>
            <a:pPr algn="just" eaLnBrk="1" hangingPunct="1">
              <a:spcBef>
                <a:spcPct val="0"/>
              </a:spcBef>
            </a:pPr>
            <a:r>
              <a:rPr lang="el-GR" smtClean="0"/>
              <a:t>	</a:t>
            </a:r>
          </a:p>
        </p:txBody>
      </p:sp>
      <p:sp>
        <p:nvSpPr>
          <p:cNvPr id="55299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C8D3C3-6581-4FF4-B766-C152D572177D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87596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1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4E3287-A8FA-47F8-875D-618BE3BCC363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17181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59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9571FD-F18E-467C-838F-9D3816A2FDE3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4878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DAA129-E77A-4FD9-AACE-0F8A16ABDE29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25564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3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479A51-DC59-4E3E-A79A-42607ED1FD34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0983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D2CC0C-5522-4286-A1A1-DBCC7C917089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7260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1FA0C-ECFC-468E-B911-D5FE85AC0E14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9010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el-GR" b="1" smtClean="0"/>
          </a:p>
          <a:p>
            <a:pPr algn="ctr" eaLnBrk="1" hangingPunct="1">
              <a:spcBef>
                <a:spcPct val="0"/>
              </a:spcBef>
            </a:pPr>
            <a:endParaRPr lang="el-GR" b="1" smtClean="0"/>
          </a:p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26627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B99E81-FB8C-4F81-8EE6-BF64B9475DA9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1450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1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D76C1F-4A67-4015-BEDC-14D06ABC1D1C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5196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3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4F3457-D57D-4CC6-9065-01D5A130896B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91444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5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C3CC50-9860-4C83-9A93-EEA1D48F3023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26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5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11FC1D-7CF7-447D-B7EE-80D323C033CA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8881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31536-E04D-423E-A26A-16B39830F461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90CC0-7AB2-4A39-A569-0696E842AC9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97FE1-5DEC-4795-9A94-8BDFD9A9C826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B6696-75D1-44BC-A23B-104DCFECA8D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4DB6A-0588-4C68-9DB7-E9917147F68D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394CC-0A69-412D-B6EF-A7D6CF4B728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2680-EB70-4969-A77E-279BFA70C9A3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3665C-A29F-4A8F-8F15-2333CAA4698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0351E-74ED-45BC-B38D-98E3A1C6032C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7C55C-4917-46BD-91F8-9B4BD3ECCEB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6B4B8-C3E1-4886-BE6E-4BBC3D76804E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6BD29-3584-4B0A-AB1B-8C0120586F3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329E6-133E-4ED9-9E3F-1BB94209A970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14313-94BB-49FC-9CAB-8E6038F8ECE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36996-5333-4667-99F3-8BF8A6BD1DB3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68670-D2DC-4C6E-99FC-F52A941DDA2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75E42-88F8-4BCC-A959-E8810467E05F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27A2A-5289-4DE3-BF49-2AE1329A45D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98181-F99D-43D4-B6C3-D6E00ED6C701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A9CC8-20CA-4618-8B75-A44B09E88A8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706FC-C658-491A-8DD9-73F5EC98A3B5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34604-500A-46DA-B700-DBCE348E2C0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BDBAE83-492B-40A2-84C5-B13A93EF7D14}" type="datetimeFigureOut">
              <a:rPr lang="el-GR"/>
              <a:pPr>
                <a:defRPr/>
              </a:pPr>
              <a:t>19/10/2015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DEA941-CC09-4327-A6D1-CDF17A8F692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1.png"/><Relationship Id="rId9" Type="http://schemas.microsoft.com/office/2007/relationships/diagramDrawing" Target="../diagrams/drawing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3.xml"/><Relationship Id="rId5" Type="http://schemas.openxmlformats.org/officeDocument/2006/relationships/image" Target="../media/image1.png"/><Relationship Id="rId10" Type="http://schemas.microsoft.com/office/2007/relationships/diagramDrawing" Target="../diagrams/drawing3.xml"/><Relationship Id="rId4" Type="http://schemas.openxmlformats.org/officeDocument/2006/relationships/image" Target="../media/image2.jpeg"/><Relationship Id="rId9" Type="http://schemas.openxmlformats.org/officeDocument/2006/relationships/diagramColors" Target="../diagrams/colors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programmes/erasmus-plus/projects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1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15362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8 - Τίτλος"/>
          <p:cNvSpPr>
            <a:spLocks noGrp="1"/>
          </p:cNvSpPr>
          <p:nvPr>
            <p:ph type="ctrTitle" idx="4294967295"/>
          </p:nvPr>
        </p:nvSpPr>
        <p:spPr>
          <a:xfrm>
            <a:off x="685800" y="1500188"/>
            <a:ext cx="7772400" cy="1214437"/>
          </a:xfrm>
        </p:spPr>
        <p:txBody>
          <a:bodyPr/>
          <a:lstStyle/>
          <a:p>
            <a:pPr eaLnBrk="1" hangingPunct="1"/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n-GB" sz="2000" b="1" smtClean="0">
                <a:solidFill>
                  <a:srgbClr val="17375E"/>
                </a:solidFill>
              </a:rPr>
              <a:t/>
            </a:r>
            <a:br>
              <a:rPr lang="en-GB" sz="2000" b="1" smtClean="0">
                <a:solidFill>
                  <a:srgbClr val="17375E"/>
                </a:solidFill>
              </a:rPr>
            </a:br>
            <a:r>
              <a:rPr lang="el-GR" sz="2400" b="1" smtClean="0"/>
              <a:t>ΚΑ</a:t>
            </a:r>
            <a:r>
              <a:rPr lang="en-GB" sz="2400" b="1" smtClean="0"/>
              <a:t>2</a:t>
            </a:r>
            <a:r>
              <a:rPr lang="el-GR" sz="2400" b="1" smtClean="0"/>
              <a:t>-Στρατηγικές Συμπράξεις</a:t>
            </a:r>
            <a:r>
              <a:rPr lang="en-US" sz="2400" b="1" smtClean="0"/>
              <a:t> (KA219)</a:t>
            </a:r>
            <a:r>
              <a:rPr lang="el-GR" sz="2400" b="1" smtClean="0"/>
              <a:t/>
            </a:r>
            <a:br>
              <a:rPr lang="el-GR" sz="2400" b="1" smtClean="0"/>
            </a:br>
            <a:r>
              <a:rPr lang="el-GR" sz="2400" b="1" smtClean="0"/>
              <a:t>Τομέας Σχολικής Εκπαίδευσης</a:t>
            </a:r>
            <a:r>
              <a:rPr lang="el-GR" sz="2000" b="1" smtClean="0"/>
              <a:t> </a:t>
            </a:r>
            <a:br>
              <a:rPr lang="el-GR" sz="2000" b="1" smtClean="0"/>
            </a:br>
            <a:r>
              <a:rPr lang="el-GR" sz="2000" b="1" smtClean="0"/>
              <a:t/>
            </a:r>
            <a:br>
              <a:rPr lang="el-GR" sz="2000" b="1" smtClean="0"/>
            </a:br>
            <a:r>
              <a:rPr lang="el-GR" sz="2000" b="1" smtClean="0"/>
              <a:t/>
            </a:r>
            <a:br>
              <a:rPr lang="el-GR" sz="2000" b="1" smtClean="0"/>
            </a:br>
            <a:r>
              <a:rPr lang="el-GR" sz="2000" b="1" smtClean="0"/>
              <a:t/>
            </a:r>
            <a:br>
              <a:rPr lang="el-GR" sz="2000" b="1" smtClean="0"/>
            </a:br>
            <a:r>
              <a:rPr lang="el-GR" sz="2000" b="1" smtClean="0"/>
              <a:t/>
            </a:r>
            <a:br>
              <a:rPr lang="el-GR" sz="2000" b="1" smtClean="0"/>
            </a:br>
            <a:r>
              <a:rPr lang="el-GR" sz="2400" b="1" smtClean="0"/>
              <a:t>Σύμβαση Επιχορήγησης</a:t>
            </a:r>
            <a:r>
              <a:rPr lang="en-GB" sz="2400" b="1" smtClean="0"/>
              <a:t/>
            </a:r>
            <a:br>
              <a:rPr lang="en-GB" sz="2400" b="1" smtClean="0"/>
            </a:br>
            <a:r>
              <a:rPr lang="en-GB" sz="2000" b="1" smtClean="0"/>
              <a:t/>
            </a:r>
            <a:br>
              <a:rPr lang="en-GB" sz="2000" b="1" smtClean="0"/>
            </a:br>
            <a:r>
              <a:rPr lang="en-GB" sz="2000" b="1" smtClean="0"/>
              <a:t/>
            </a:r>
            <a:br>
              <a:rPr lang="en-GB" sz="2000" b="1" smtClean="0"/>
            </a:br>
            <a:r>
              <a:rPr lang="el-GR" sz="2000" b="1" smtClean="0"/>
              <a:t>Καϊμακούδη Ελένη</a:t>
            </a:r>
            <a:r>
              <a:rPr lang="en-GB" sz="2000" b="1" smtClean="0"/>
              <a:t/>
            </a:r>
            <a:br>
              <a:rPr lang="en-GB" sz="2000" b="1" smtClean="0"/>
            </a:br>
            <a:r>
              <a:rPr lang="el-GR" sz="1800" smtClean="0"/>
              <a:t>Στέλεχος Ι.Κ.Υ</a:t>
            </a:r>
            <a:r>
              <a:rPr lang="en-US" sz="1800" smtClean="0"/>
              <a:t>.</a:t>
            </a:r>
            <a:r>
              <a:rPr lang="el-GR" sz="1800" smtClean="0"/>
              <a:t>/ Εθνική Μονάδα</a:t>
            </a:r>
            <a:r>
              <a:rPr lang="en-GB" sz="1800" smtClean="0"/>
              <a:t/>
            </a:r>
            <a:br>
              <a:rPr lang="en-GB" sz="1800" smtClean="0"/>
            </a:br>
            <a:r>
              <a:rPr lang="el-GR" sz="1800" smtClean="0"/>
              <a:t>Συντονισμού Πρόγραμμα  </a:t>
            </a:r>
            <a:r>
              <a:rPr lang="en-US" sz="1800" smtClean="0"/>
              <a:t>ERASMUS + </a:t>
            </a:r>
            <a:br>
              <a:rPr lang="en-US" sz="1800" smtClean="0"/>
            </a:br>
            <a:r>
              <a:rPr lang="el-GR" sz="1800" smtClean="0"/>
              <a:t>Τομέας Σχολικής Εκπαίδευσης</a:t>
            </a:r>
            <a:br>
              <a:rPr lang="el-GR" sz="1800" smtClean="0"/>
            </a:br>
            <a:r>
              <a:rPr lang="en-GB" sz="2000" b="1" smtClean="0"/>
              <a:t/>
            </a:r>
            <a:br>
              <a:rPr lang="en-GB" sz="2000" b="1" smtClean="0"/>
            </a:br>
            <a:r>
              <a:rPr lang="en-GB" sz="2000" b="1" smtClean="0"/>
              <a:t/>
            </a:r>
            <a:br>
              <a:rPr lang="en-GB" sz="2000" b="1" smtClean="0"/>
            </a:br>
            <a:r>
              <a:rPr lang="el-GR" sz="1800" b="1" smtClean="0"/>
              <a:t>Τεχνική Ημερίδα </a:t>
            </a:r>
            <a:br>
              <a:rPr lang="el-GR" sz="1800" b="1" smtClean="0"/>
            </a:br>
            <a:r>
              <a:rPr lang="el-GR" sz="1800" b="1" smtClean="0"/>
              <a:t>Τομέας Σχολικής Εκπαίδευσης </a:t>
            </a:r>
            <a:br>
              <a:rPr lang="el-GR" sz="1800" b="1" smtClean="0"/>
            </a:br>
            <a:r>
              <a:rPr lang="el-GR" sz="1800" smtClean="0"/>
              <a:t>Αθήνα, </a:t>
            </a:r>
            <a:r>
              <a:rPr lang="en-GB" sz="1800" smtClean="0"/>
              <a:t>19</a:t>
            </a:r>
            <a:r>
              <a:rPr lang="el-GR" sz="1800" smtClean="0"/>
              <a:t>/10/201</a:t>
            </a:r>
            <a:r>
              <a:rPr lang="en-US" sz="1800" smtClean="0"/>
              <a:t>5</a:t>
            </a:r>
            <a:endParaRPr lang="el-GR" sz="18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33794" name="4 - Εικόνα" descr="EU flag-Erasmus+_vect_PO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4 - Εικόνα" descr="iky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08142182"/>
              </p:ext>
            </p:extLst>
          </p:nvPr>
        </p:nvGraphicFramePr>
        <p:xfrm>
          <a:off x="0" y="3068960"/>
          <a:ext cx="9144000" cy="3789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3797" name="Rectangle 7"/>
          <p:cNvSpPr>
            <a:spLocks noChangeArrowheads="1"/>
          </p:cNvSpPr>
          <p:nvPr/>
        </p:nvSpPr>
        <p:spPr bwMode="auto">
          <a:xfrm>
            <a:off x="250825" y="1484313"/>
            <a:ext cx="7058025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sz="2400">
                <a:latin typeface="Calibri" pitchFamily="34" charset="0"/>
              </a:rPr>
              <a:t>Κύκλος ζωής του σχεδίου </a:t>
            </a:r>
            <a:br>
              <a:rPr lang="el-GR" sz="2400">
                <a:latin typeface="Calibri" pitchFamily="34" charset="0"/>
              </a:rPr>
            </a:br>
            <a:endParaRPr lang="en-US" sz="2400" b="1">
              <a:solidFill>
                <a:srgbClr val="0070C0"/>
              </a:solidFill>
              <a:latin typeface="Calibri" pitchFamily="34" charset="0"/>
            </a:endParaRPr>
          </a:p>
          <a:p>
            <a:endParaRPr lang="en-US" sz="2400" b="1">
              <a:solidFill>
                <a:srgbClr val="0070C0"/>
              </a:solidFill>
              <a:latin typeface="Calibri" pitchFamily="34" charset="0"/>
            </a:endParaRPr>
          </a:p>
          <a:p>
            <a:r>
              <a:rPr lang="el-GR" sz="2000">
                <a:latin typeface="Calibri" pitchFamily="34" charset="0"/>
              </a:rPr>
              <a:t>Υποβολή εκθέσεων και πληρωμές </a:t>
            </a:r>
          </a:p>
          <a:p>
            <a:r>
              <a:rPr lang="el-GR" sz="2000">
                <a:latin typeface="Calibri" pitchFamily="34" charset="0"/>
              </a:rPr>
              <a:t>για σχέδια διάρκειας </a:t>
            </a:r>
            <a:r>
              <a:rPr lang="en-US" sz="2000" b="1">
                <a:latin typeface="Calibri" pitchFamily="34" charset="0"/>
              </a:rPr>
              <a:t>3</a:t>
            </a:r>
            <a:r>
              <a:rPr lang="el-GR" sz="2000" b="1">
                <a:latin typeface="Calibri" pitchFamily="34" charset="0"/>
              </a:rPr>
              <a:t> ετών</a:t>
            </a:r>
            <a:endParaRPr lang="fr-BE" sz="2000" b="1">
              <a:latin typeface="Calibri" pitchFamily="34" charset="0"/>
            </a:endParaRPr>
          </a:p>
        </p:txBody>
      </p:sp>
      <p:sp>
        <p:nvSpPr>
          <p:cNvPr id="11" name="10 - Βέλος προς τα κάτω"/>
          <p:cNvSpPr/>
          <p:nvPr/>
        </p:nvSpPr>
        <p:spPr>
          <a:xfrm>
            <a:off x="5286375" y="5000625"/>
            <a:ext cx="71438" cy="1444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2" name="Down Arrow 1"/>
          <p:cNvSpPr/>
          <p:nvPr/>
        </p:nvSpPr>
        <p:spPr>
          <a:xfrm>
            <a:off x="7918450" y="5075238"/>
            <a:ext cx="46038" cy="1444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- Τίτλος"/>
          <p:cNvSpPr>
            <a:spLocks noGrp="1"/>
          </p:cNvSpPr>
          <p:nvPr>
            <p:ph type="ctrTitle"/>
          </p:nvPr>
        </p:nvSpPr>
        <p:spPr>
          <a:xfrm>
            <a:off x="684213" y="1628775"/>
            <a:ext cx="7772400" cy="427038"/>
          </a:xfrm>
        </p:spPr>
        <p:txBody>
          <a:bodyPr/>
          <a:lstStyle/>
          <a:p>
            <a:pPr eaLnBrk="1" hangingPunct="1"/>
            <a:r>
              <a:rPr lang="el-GR" sz="2400" smtClean="0"/>
              <a:t>Κύκλος ζωής του σχεδίου </a:t>
            </a:r>
            <a:br>
              <a:rPr lang="el-GR" sz="2400" smtClean="0"/>
            </a:br>
            <a:endParaRPr lang="el-GR" sz="2400" smtClean="0"/>
          </a:p>
        </p:txBody>
      </p:sp>
      <p:sp>
        <p:nvSpPr>
          <p:cNvPr id="35842" name="15 - Υπότιτλος"/>
          <p:cNvSpPr>
            <a:spLocks noGrp="1"/>
          </p:cNvSpPr>
          <p:nvPr>
            <p:ph type="subTitle" idx="1"/>
          </p:nvPr>
        </p:nvSpPr>
        <p:spPr>
          <a:xfrm>
            <a:off x="1547813" y="2492375"/>
            <a:ext cx="6400800" cy="400843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>
                <a:solidFill>
                  <a:schemeClr val="tx1"/>
                </a:solidFill>
              </a:rPr>
              <a:t> </a:t>
            </a:r>
            <a:r>
              <a:rPr lang="el-GR" sz="2000" smtClean="0">
                <a:solidFill>
                  <a:schemeClr val="tx1"/>
                </a:solidFill>
              </a:rPr>
              <a:t>Στην περίπτωση: Μη έγκαιρης υποβολής εγγράφων</a:t>
            </a:r>
            <a:r>
              <a:rPr lang="en-US" sz="2000" smtClean="0">
                <a:solidFill>
                  <a:schemeClr val="tx1"/>
                </a:solidFill>
              </a:rPr>
              <a:t> </a:t>
            </a:r>
            <a:r>
              <a:rPr lang="el-GR" sz="2000" smtClean="0">
                <a:solidFill>
                  <a:schemeClr val="tx1"/>
                </a:solidFill>
              </a:rPr>
              <a:t>-Τελικής έκθεσης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l-GR" sz="2000" smtClean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Εθνική Μονάδα: επίσημη επιστολή υπενθύμισης εντός 15 ημερολογιακών ημερών από την εκπνοή της σχετικής ορισθείσας προθεσμίας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>
                <a:solidFill>
                  <a:schemeClr val="tx1"/>
                </a:solidFill>
              </a:rPr>
              <a:t> </a:t>
            </a:r>
            <a:r>
              <a:rPr lang="el-GR" sz="2000" smtClean="0">
                <a:solidFill>
                  <a:schemeClr val="tx1"/>
                </a:solidFill>
              </a:rPr>
              <a:t>Μη έγκαιρη υποβολή εγγράφων: εντός 30 ημερολογιακών ημερών από την αποστολή της επιστολής υπενθύμισης </a:t>
            </a:r>
          </a:p>
          <a:p>
            <a:pPr algn="just" eaLnBrk="1" hangingPunct="1">
              <a:lnSpc>
                <a:spcPct val="80000"/>
              </a:lnSpc>
            </a:pPr>
            <a:endParaRPr lang="el-GR" sz="2000" smtClean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Εθνική Μονάδα: καταγγελία της Σύμβασης &amp;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Επιστροφή του συνόλου της προχρηματοδότησης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35844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6513" y="0"/>
            <a:ext cx="9169401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0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4 - Εικόνα" descr="iky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Diagram 4"/>
          <p:cNvGraphicFramePr/>
          <p:nvPr/>
        </p:nvGraphicFramePr>
        <p:xfrm>
          <a:off x="0" y="2132856"/>
          <a:ext cx="8893496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7" name="6 - Στρογγυλεμένο ορθογώνιο"/>
          <p:cNvSpPr/>
          <p:nvPr/>
        </p:nvSpPr>
        <p:spPr>
          <a:xfrm>
            <a:off x="1619250" y="6237288"/>
            <a:ext cx="5832475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dirty="0"/>
              <a:t>Οποιαδήποτε μεταφορά κονδυλίων σε κατηγορία προϋπολογισμού </a:t>
            </a:r>
            <a:r>
              <a:rPr lang="el-GR" sz="1100" b="1" dirty="0"/>
              <a:t>αυξάνει το ανώτατο </a:t>
            </a:r>
            <a:endParaRPr lang="en-US" sz="11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b="1" dirty="0"/>
              <a:t>κατά 20% </a:t>
            </a:r>
            <a:r>
              <a:rPr lang="el-GR" sz="1100" dirty="0"/>
              <a:t>το ποσό που διατίθεται για τη συγκεκριμένη κατηγορία προϋπολογισμού</a:t>
            </a:r>
          </a:p>
        </p:txBody>
      </p:sp>
      <p:sp>
        <p:nvSpPr>
          <p:cNvPr id="37894" name="Rectangle 8"/>
          <p:cNvSpPr>
            <a:spLocks noChangeArrowheads="1"/>
          </p:cNvSpPr>
          <p:nvPr/>
        </p:nvSpPr>
        <p:spPr bwMode="auto">
          <a:xfrm>
            <a:off x="3276600" y="1350963"/>
            <a:ext cx="3109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>
                <a:latin typeface="Calibri" pitchFamily="34" charset="0"/>
              </a:rPr>
              <a:t>Διαχείριση του σχεδίου</a:t>
            </a:r>
            <a:endParaRPr lang="en-US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6513" y="0"/>
            <a:ext cx="9169401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8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4 - Εικόνα" descr="iky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13 - Τίτλος"/>
          <p:cNvSpPr>
            <a:spLocks noGrp="1"/>
          </p:cNvSpPr>
          <p:nvPr>
            <p:ph type="ctrTitle"/>
          </p:nvPr>
        </p:nvSpPr>
        <p:spPr>
          <a:xfrm>
            <a:off x="685800" y="1412875"/>
            <a:ext cx="7772400" cy="647700"/>
          </a:xfrm>
        </p:spPr>
        <p:txBody>
          <a:bodyPr/>
          <a:lstStyle/>
          <a:p>
            <a:pPr eaLnBrk="1" hangingPunct="1"/>
            <a:r>
              <a:rPr lang="el-GR" sz="2400" smtClean="0"/>
              <a:t>Διαχείριση του σχεδίου</a:t>
            </a:r>
          </a:p>
        </p:txBody>
      </p:sp>
      <p:sp>
        <p:nvSpPr>
          <p:cNvPr id="39941" name="15 - Υπότιτλος"/>
          <p:cNvSpPr>
            <a:spLocks noGrp="1"/>
          </p:cNvSpPr>
          <p:nvPr>
            <p:ph type="subTitle" idx="1"/>
          </p:nvPr>
        </p:nvSpPr>
        <p:spPr>
          <a:xfrm>
            <a:off x="1371600" y="2060575"/>
            <a:ext cx="6400800" cy="3578225"/>
          </a:xfrm>
        </p:spPr>
        <p:txBody>
          <a:bodyPr/>
          <a:lstStyle/>
          <a:p>
            <a:pPr algn="l" eaLnBrk="1" hangingPunct="1"/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/>
            <a:r>
              <a:rPr lang="el-GR" sz="2000" smtClean="0">
                <a:solidFill>
                  <a:schemeClr val="tx1"/>
                </a:solidFill>
              </a:rPr>
              <a:t>Δικαιούχος: </a:t>
            </a:r>
          </a:p>
          <a:p>
            <a:pPr algn="l" eaLnBrk="1" hangingPunct="1"/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κονδύλια από οποιαδήποτε κατηγορία προϋπολογισμού</a:t>
            </a: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κατηγορία προϋπολογισμού της επιχορήγησης για άτομα με ειδικές ανάγκες</a:t>
            </a:r>
            <a:r>
              <a:rPr lang="en-US" sz="2000" smtClean="0">
                <a:solidFill>
                  <a:schemeClr val="tx1"/>
                </a:solidFill>
              </a:rPr>
              <a:t> </a:t>
            </a: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i="1" smtClean="0">
                <a:solidFill>
                  <a:schemeClr val="tx1"/>
                </a:solidFill>
              </a:rPr>
              <a:t> ακόμα και στην περίπτωση: αρχικά επιχορήγηση για άτομα με ειδικές ανάγκες</a:t>
            </a: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Στην περίπτωση αυτή: ρήτρα για αύξηση κονδυλίων της κατηγορίας αυτής κατά 20% το ανώτατο.</a:t>
            </a:r>
          </a:p>
          <a:p>
            <a:pPr algn="l" eaLnBrk="1" hangingPunct="1">
              <a:buFont typeface="Arial" charset="0"/>
              <a:buChar char="•"/>
            </a:pPr>
            <a:endParaRPr lang="fr-BE" sz="2000" smtClean="0">
              <a:solidFill>
                <a:srgbClr val="898989"/>
              </a:solidFill>
            </a:endParaRPr>
          </a:p>
          <a:p>
            <a:pPr algn="l" eaLnBrk="1" hangingPunct="1"/>
            <a:endParaRPr lang="el-GR" sz="20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1 - Τίτλος"/>
          <p:cNvSpPr>
            <a:spLocks noGrp="1"/>
          </p:cNvSpPr>
          <p:nvPr>
            <p:ph type="ctrTitle"/>
          </p:nvPr>
        </p:nvSpPr>
        <p:spPr>
          <a:xfrm>
            <a:off x="685800" y="1857375"/>
            <a:ext cx="7772400" cy="1000125"/>
          </a:xfrm>
        </p:spPr>
        <p:txBody>
          <a:bodyPr/>
          <a:lstStyle/>
          <a:p>
            <a:pPr eaLnBrk="1" hangingPunct="1"/>
            <a:r>
              <a:rPr lang="el-GR" sz="2400" smtClean="0"/>
              <a:t>Διαχείριση του σχεδίου</a:t>
            </a:r>
          </a:p>
        </p:txBody>
      </p:sp>
      <p:sp>
        <p:nvSpPr>
          <p:cNvPr id="41986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28938"/>
            <a:ext cx="6400800" cy="2709862"/>
          </a:xfrm>
        </p:spPr>
        <p:txBody>
          <a:bodyPr/>
          <a:lstStyle/>
          <a:p>
            <a:pPr algn="l" eaLnBrk="1" hangingPunct="1">
              <a:buFont typeface="Wingdings" pitchFamily="2" charset="2"/>
              <a:buChar char="Ø"/>
            </a:pPr>
            <a:r>
              <a:rPr lang="el-GR" sz="2000" smtClean="0">
                <a:solidFill>
                  <a:schemeClr val="tx1"/>
                </a:solidFill>
              </a:rPr>
              <a:t> Υπεργολαβικές αναθέσεις</a:t>
            </a:r>
          </a:p>
          <a:p>
            <a:pPr algn="l" eaLnBrk="1" hangingPunct="1">
              <a:buFont typeface="Wingdings" pitchFamily="2" charset="2"/>
              <a:buChar char="Ø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Δικαιούχος: υπό μορφή υπεργολαβίας</a:t>
            </a: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just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Δραστηριότητες: Κατηγορία προϋπολογισμού - Προϊόντα Πνευματικής Διανοίας (Πνευματικά Προϊόντα).</a:t>
            </a:r>
          </a:p>
          <a:p>
            <a:pPr algn="l" eaLnBrk="1" hangingPunct="1"/>
            <a:endParaRPr lang="el-GR" sz="2000" smtClean="0">
              <a:solidFill>
                <a:srgbClr val="898989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41988" name="4 - Εικόνα" descr="EU flag-Erasmus+_vect_PO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9" name="5 - Εικόνα" descr="iky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869950"/>
          </a:xfrm>
        </p:spPr>
        <p:txBody>
          <a:bodyPr/>
          <a:lstStyle/>
          <a:p>
            <a:pPr eaLnBrk="1" hangingPunct="1"/>
            <a:r>
              <a:rPr lang="el-GR" sz="2400" smtClean="0"/>
              <a:t>Διαχείριση σχεδίου</a:t>
            </a:r>
          </a:p>
        </p:txBody>
      </p:sp>
      <p:sp>
        <p:nvSpPr>
          <p:cNvPr id="44034" name="7 - Θέση περιεχομένου"/>
          <p:cNvSpPr>
            <a:spLocks noGrp="1"/>
          </p:cNvSpPr>
          <p:nvPr>
            <p:ph type="subTitle" idx="1"/>
          </p:nvPr>
        </p:nvSpPr>
        <p:spPr>
          <a:xfrm>
            <a:off x="1371600" y="2928938"/>
            <a:ext cx="6400800" cy="2709862"/>
          </a:xfrm>
        </p:spPr>
        <p:txBody>
          <a:bodyPr/>
          <a:lstStyle/>
          <a:p>
            <a:pPr algn="l" eaLnBrk="1" hangingPunct="1">
              <a:buFont typeface="Wingdings" pitchFamily="2" charset="2"/>
              <a:buChar char="Ø"/>
            </a:pPr>
            <a:r>
              <a:rPr lang="el-GR" sz="2000" smtClean="0">
                <a:solidFill>
                  <a:schemeClr val="tx1"/>
                </a:solidFill>
              </a:rPr>
              <a:t> Δικαιούχος: </a:t>
            </a:r>
          </a:p>
          <a:p>
            <a:pPr algn="l" eaLnBrk="1" hangingPunct="1">
              <a:buFont typeface="Wingdings" pitchFamily="2" charset="2"/>
              <a:buChar char="Ø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Συγκατάθεση των γονέων/κηδεμόνων</a:t>
            </a:r>
          </a:p>
          <a:p>
            <a:pPr algn="just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Ανήλικους συμμετέχοντες πριν από την υλοποίηση οποιασδήποτε δραστηριότητας κινητικότητας</a:t>
            </a:r>
          </a:p>
          <a:p>
            <a:pPr algn="l" eaLnBrk="1" hangingPunct="1"/>
            <a:endParaRPr lang="el-GR" smtClean="0">
              <a:solidFill>
                <a:srgbClr val="898989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44036" name="4 - Εικόνα" descr="EU flag-Erasmus+_vect_PO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7" name="5 - Εικόνα" descr="iky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46082" name="4 - Εικόνα" descr="EU flag-Erasmus+_vect_PO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3" name="6 - Εικόνα" descr="iky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4" name="14 - Τίτλος"/>
          <p:cNvSpPr>
            <a:spLocks noGrp="1"/>
          </p:cNvSpPr>
          <p:nvPr>
            <p:ph type="ctrTitle"/>
          </p:nvPr>
        </p:nvSpPr>
        <p:spPr>
          <a:xfrm>
            <a:off x="685800" y="2132013"/>
            <a:ext cx="7772400" cy="457200"/>
          </a:xfrm>
        </p:spPr>
        <p:txBody>
          <a:bodyPr>
            <a:spAutoFit/>
          </a:bodyPr>
          <a:lstStyle/>
          <a:p>
            <a:pPr eaLnBrk="1" hangingPunct="1"/>
            <a:r>
              <a:rPr lang="el-GR" sz="2400" smtClean="0"/>
              <a:t>Διαχείριση σχεδίου</a:t>
            </a:r>
          </a:p>
        </p:txBody>
      </p:sp>
      <p:sp>
        <p:nvSpPr>
          <p:cNvPr id="46085" name="9 - Υπότιτλος"/>
          <p:cNvSpPr>
            <a:spLocks noGrp="1"/>
          </p:cNvSpPr>
          <p:nvPr>
            <p:ph type="subTitle" idx="1"/>
          </p:nvPr>
        </p:nvSpPr>
        <p:spPr>
          <a:xfrm>
            <a:off x="1371600" y="2714625"/>
            <a:ext cx="6400800" cy="3857625"/>
          </a:xfrm>
        </p:spPr>
        <p:txBody>
          <a:bodyPr/>
          <a:lstStyle/>
          <a:p>
            <a:pPr algn="l" eaLnBrk="1" hangingPunct="1">
              <a:buFont typeface="Wingdings" pitchFamily="2" charset="2"/>
              <a:buChar char="Ø"/>
            </a:pPr>
            <a:r>
              <a:rPr lang="el-GR" sz="2000" smtClean="0">
                <a:solidFill>
                  <a:schemeClr val="tx1"/>
                </a:solidFill>
              </a:rPr>
              <a:t> Δικαιούχος: Εργαλείο Κινητικότητας (</a:t>
            </a:r>
            <a:r>
              <a:rPr lang="en-GB" sz="2000" smtClean="0">
                <a:solidFill>
                  <a:schemeClr val="tx1"/>
                </a:solidFill>
              </a:rPr>
              <a:t>Mobility Tool</a:t>
            </a:r>
            <a:r>
              <a:rPr lang="el-GR" sz="2000" smtClean="0">
                <a:solidFill>
                  <a:schemeClr val="tx1"/>
                </a:solidFill>
              </a:rPr>
              <a:t>)</a:t>
            </a:r>
            <a:endParaRPr lang="en-US" sz="2000" smtClean="0">
              <a:solidFill>
                <a:schemeClr val="tx1"/>
              </a:solidFill>
            </a:endParaRPr>
          </a:p>
          <a:p>
            <a:pPr algn="l" eaLnBrk="1" hangingPunct="1">
              <a:buFont typeface="Wingdings" pitchFamily="2" charset="2"/>
              <a:buChar char="Ø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Καταγραφή συνόλου πληροφοριών και στοιχείων :  δραστηριότητες στο πλαίσιο των κινητικοτήτων &amp;  </a:t>
            </a:r>
          </a:p>
          <a:p>
            <a:pPr algn="l" eaLnBrk="1" hangingPunct="1">
              <a:buFont typeface="Calibri" pitchFamily="34" charset="0"/>
              <a:buAutoNum type="arabicPeriod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Σύνταξη των Ενδιάμεσων &amp; Τελικών Εκθέσεων </a:t>
            </a: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1 - Τίτλος"/>
          <p:cNvSpPr>
            <a:spLocks noGrp="1"/>
          </p:cNvSpPr>
          <p:nvPr>
            <p:ph type="ctrTitle"/>
          </p:nvPr>
        </p:nvSpPr>
        <p:spPr>
          <a:xfrm>
            <a:off x="685800" y="1785938"/>
            <a:ext cx="7772400" cy="490537"/>
          </a:xfrm>
        </p:spPr>
        <p:txBody>
          <a:bodyPr/>
          <a:lstStyle/>
          <a:p>
            <a:pPr eaLnBrk="1" hangingPunct="1"/>
            <a:r>
              <a:rPr lang="el-GR" sz="2400" smtClean="0"/>
              <a:t>Διαχείριση σχεδίου</a:t>
            </a:r>
            <a:r>
              <a:rPr lang="el-GR" sz="4000" smtClean="0"/>
              <a:t/>
            </a:r>
            <a:br>
              <a:rPr lang="el-GR" sz="4000" smtClean="0"/>
            </a:br>
            <a:endParaRPr lang="el-GR" sz="4000" smtClean="0"/>
          </a:p>
        </p:txBody>
      </p:sp>
      <p:sp>
        <p:nvSpPr>
          <p:cNvPr id="48130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357438"/>
            <a:ext cx="6400800" cy="43116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l-GR" sz="2000" u="sng" smtClean="0">
                <a:solidFill>
                  <a:schemeClr val="tx1"/>
                </a:solidFill>
              </a:rPr>
              <a:t>Πλατφόρμα Διάδοσης Αποτελεσμάτων</a:t>
            </a:r>
            <a:r>
              <a:rPr lang="el-GR" sz="2000" smtClean="0">
                <a:solidFill>
                  <a:schemeClr val="tx1"/>
                </a:solidFill>
              </a:rPr>
              <a:t>: </a:t>
            </a:r>
          </a:p>
          <a:p>
            <a:pPr algn="l" eaLnBrk="1" hangingPunct="1">
              <a:lnSpc>
                <a:spcPct val="80000"/>
              </a:lnSpc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l-GR" sz="2000" smtClean="0">
                <a:solidFill>
                  <a:schemeClr val="tx1"/>
                </a:solidFill>
              </a:rPr>
              <a:t> Εταίρος: Παραχώρηση απαραίτητων πληροφορίες στον Συντονιστή</a:t>
            </a:r>
            <a:endParaRPr lang="en-US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n-US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l-GR" sz="2000" smtClean="0">
                <a:solidFill>
                  <a:schemeClr val="tx1"/>
                </a:solidFill>
              </a:rPr>
              <a:t> Συντονιστής: Καταχώρηση </a:t>
            </a:r>
          </a:p>
          <a:p>
            <a:pPr algn="l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Παραδοτέα του Σχεδίου στην Πλατφόρμα Διάδοσης Αποτελεσμάτων του Προγράμματος </a:t>
            </a: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</a:pPr>
            <a:r>
              <a:rPr lang="en-GB" sz="2000" smtClean="0">
                <a:solidFill>
                  <a:schemeClr val="tx1"/>
                </a:solidFill>
                <a:hlinkClick r:id="rId3"/>
              </a:rPr>
              <a:t>http</a:t>
            </a:r>
            <a:r>
              <a:rPr lang="el-GR" sz="2000" smtClean="0">
                <a:solidFill>
                  <a:schemeClr val="tx1"/>
                </a:solidFill>
                <a:hlinkClick r:id="rId3"/>
              </a:rPr>
              <a:t>://</a:t>
            </a:r>
            <a:r>
              <a:rPr lang="en-GB" sz="2000" smtClean="0">
                <a:solidFill>
                  <a:schemeClr val="tx1"/>
                </a:solidFill>
                <a:hlinkClick r:id="rId3"/>
              </a:rPr>
              <a:t>ec</a:t>
            </a:r>
            <a:r>
              <a:rPr lang="el-GR" sz="2000" smtClean="0">
                <a:solidFill>
                  <a:schemeClr val="tx1"/>
                </a:solidFill>
                <a:hlinkClick r:id="rId3"/>
              </a:rPr>
              <a:t>.</a:t>
            </a:r>
            <a:r>
              <a:rPr lang="en-GB" sz="2000" smtClean="0">
                <a:solidFill>
                  <a:schemeClr val="tx1"/>
                </a:solidFill>
                <a:hlinkClick r:id="rId3"/>
              </a:rPr>
              <a:t>europa</a:t>
            </a:r>
            <a:r>
              <a:rPr lang="el-GR" sz="2000" smtClean="0">
                <a:solidFill>
                  <a:schemeClr val="tx1"/>
                </a:solidFill>
                <a:hlinkClick r:id="rId3"/>
              </a:rPr>
              <a:t>.</a:t>
            </a:r>
            <a:r>
              <a:rPr lang="en-GB" sz="2000" smtClean="0">
                <a:solidFill>
                  <a:schemeClr val="tx1"/>
                </a:solidFill>
                <a:hlinkClick r:id="rId3"/>
              </a:rPr>
              <a:t>eu</a:t>
            </a:r>
            <a:r>
              <a:rPr lang="el-GR" sz="200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n-GB" sz="2000" smtClean="0">
                <a:solidFill>
                  <a:schemeClr val="tx1"/>
                </a:solidFill>
                <a:hlinkClick r:id="rId3"/>
              </a:rPr>
              <a:t>programmes</a:t>
            </a:r>
            <a:r>
              <a:rPr lang="el-GR" sz="200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n-GB" sz="2000" smtClean="0">
                <a:solidFill>
                  <a:schemeClr val="tx1"/>
                </a:solidFill>
                <a:hlinkClick r:id="rId3"/>
              </a:rPr>
              <a:t>erasmus</a:t>
            </a:r>
            <a:r>
              <a:rPr lang="el-GR" sz="2000" smtClean="0">
                <a:solidFill>
                  <a:schemeClr val="tx1"/>
                </a:solidFill>
                <a:hlinkClick r:id="rId3"/>
              </a:rPr>
              <a:t>-</a:t>
            </a:r>
            <a:r>
              <a:rPr lang="en-GB" sz="2000" smtClean="0">
                <a:solidFill>
                  <a:schemeClr val="tx1"/>
                </a:solidFill>
                <a:hlinkClick r:id="rId3"/>
              </a:rPr>
              <a:t>plus</a:t>
            </a:r>
            <a:r>
              <a:rPr lang="el-GR" sz="200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n-GB" sz="2000" smtClean="0">
                <a:solidFill>
                  <a:schemeClr val="tx1"/>
                </a:solidFill>
                <a:hlinkClick r:id="rId3"/>
              </a:rPr>
              <a:t>projects</a:t>
            </a:r>
            <a:r>
              <a:rPr lang="el-GR" sz="200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l-GR" sz="2000" smtClean="0">
                <a:solidFill>
                  <a:schemeClr val="tx1"/>
                </a:solidFill>
              </a:rPr>
              <a:t>. </a:t>
            </a: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Καταχώριση των παραδοτέων πριν την υποβολή της Τελικής έκθεσης : απαραίτητη προϋπόθεση για την έγκριση της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48132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3" name="5 - Εικόνα" descr="iky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1 - Τίτλος"/>
          <p:cNvSpPr>
            <a:spLocks noGrp="1"/>
          </p:cNvSpPr>
          <p:nvPr>
            <p:ph type="ctrTitle"/>
          </p:nvPr>
        </p:nvSpPr>
        <p:spPr>
          <a:xfrm>
            <a:off x="685800" y="1571625"/>
            <a:ext cx="7772400" cy="561975"/>
          </a:xfrm>
        </p:spPr>
        <p:txBody>
          <a:bodyPr/>
          <a:lstStyle/>
          <a:p>
            <a:pPr eaLnBrk="1" hangingPunct="1"/>
            <a:r>
              <a:rPr lang="el-GR" sz="2400" smtClean="0"/>
              <a:t>Διαχείριση σχεδίου</a:t>
            </a:r>
          </a:p>
        </p:txBody>
      </p:sp>
      <p:sp>
        <p:nvSpPr>
          <p:cNvPr id="50178" name="11 - Υπότιτλος"/>
          <p:cNvSpPr>
            <a:spLocks noGrp="1"/>
          </p:cNvSpPr>
          <p:nvPr>
            <p:ph type="subTitle" idx="1"/>
          </p:nvPr>
        </p:nvSpPr>
        <p:spPr>
          <a:xfrm>
            <a:off x="1371600" y="2349500"/>
            <a:ext cx="6400800" cy="40322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l-GR" sz="2000" smtClean="0">
                <a:solidFill>
                  <a:schemeClr val="tx1"/>
                </a:solidFill>
              </a:rPr>
              <a:t>Ιδιαίτερα, Τελική έκθεση:</a:t>
            </a:r>
          </a:p>
          <a:p>
            <a:pPr eaLnBrk="1" hangingPunct="1">
              <a:lnSpc>
                <a:spcPct val="80000"/>
              </a:lnSpc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</a:t>
            </a:r>
            <a:r>
              <a:rPr lang="el-GR" sz="2000" b="1" smtClean="0">
                <a:solidFill>
                  <a:schemeClr val="tx1"/>
                </a:solidFill>
              </a:rPr>
              <a:t>Αίτημα</a:t>
            </a:r>
            <a:r>
              <a:rPr lang="el-GR" sz="2000" smtClean="0">
                <a:solidFill>
                  <a:schemeClr val="tx1"/>
                </a:solidFill>
              </a:rPr>
              <a:t> του δικαιούχου για καταβολή του υπόλοιπου ποσού της επιχορήγησης.</a:t>
            </a: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Εταίρος: σύνταξη της Τελικής Έκθεσης σχετικά με την υλοποίηση του μέρους του Σχεδίου για το οποίο είναι υπεύθυνος. </a:t>
            </a: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Συντονιστής: βάσει των συνεισφερόμενων στοιχείων που ελήφθησαν από τους Εταίρους συντάσσει στο Εργαλείο Κινητικότητας (</a:t>
            </a:r>
            <a:r>
              <a:rPr lang="en-US" sz="2000" smtClean="0">
                <a:solidFill>
                  <a:schemeClr val="tx1"/>
                </a:solidFill>
              </a:rPr>
              <a:t>Mobility Tool</a:t>
            </a:r>
            <a:r>
              <a:rPr lang="el-GR" sz="2000" smtClean="0">
                <a:solidFill>
                  <a:schemeClr val="tx1"/>
                </a:solidFill>
              </a:rPr>
              <a:t>+) την Τελική Έκθεση.</a:t>
            </a:r>
          </a:p>
          <a:p>
            <a:pPr eaLnBrk="1" hangingPunct="1">
              <a:lnSpc>
                <a:spcPct val="80000"/>
              </a:lnSpc>
            </a:pPr>
            <a:endParaRPr lang="el-GR" smtClean="0">
              <a:solidFill>
                <a:srgbClr val="898989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50180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1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1 - Τίτλος"/>
          <p:cNvSpPr>
            <a:spLocks noGrp="1"/>
          </p:cNvSpPr>
          <p:nvPr>
            <p:ph type="ctrTitle"/>
          </p:nvPr>
        </p:nvSpPr>
        <p:spPr>
          <a:xfrm>
            <a:off x="685800" y="1643063"/>
            <a:ext cx="7772400" cy="785812"/>
          </a:xfrm>
        </p:spPr>
        <p:txBody>
          <a:bodyPr/>
          <a:lstStyle/>
          <a:p>
            <a:pPr eaLnBrk="1" hangingPunct="1"/>
            <a:r>
              <a:rPr lang="el-GR" sz="2400" smtClean="0"/>
              <a:t>Διαχείριση σχεδίου</a:t>
            </a:r>
          </a:p>
        </p:txBody>
      </p:sp>
      <p:sp>
        <p:nvSpPr>
          <p:cNvPr id="52226" name="19 - Υπότιτλος"/>
          <p:cNvSpPr>
            <a:spLocks noGrp="1"/>
          </p:cNvSpPr>
          <p:nvPr>
            <p:ph type="subTitle" idx="1"/>
          </p:nvPr>
        </p:nvSpPr>
        <p:spPr>
          <a:xfrm>
            <a:off x="1371600" y="2428875"/>
            <a:ext cx="6400800" cy="320992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l-GR" sz="2000" smtClean="0">
                <a:solidFill>
                  <a:schemeClr val="tx1"/>
                </a:solidFill>
              </a:rPr>
              <a:t>Επομένως: Δικαιούχος </a:t>
            </a:r>
          </a:p>
          <a:p>
            <a:pPr algn="l" eaLnBrk="1" hangingPunct="1">
              <a:lnSpc>
                <a:spcPct val="80000"/>
              </a:lnSpc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Πληροφορίες: πλήρεις, αξιόπιστες και αληθείς.</a:t>
            </a: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Πραγματοποιηθείσες δαπάνες: επιλέξιμες βάσει της σύμβασης</a:t>
            </a: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</a:pPr>
            <a:r>
              <a:rPr lang="el-GR" sz="2000" smtClean="0">
                <a:solidFill>
                  <a:schemeClr val="tx1"/>
                </a:solidFill>
              </a:rPr>
              <a:t>Αίτημα καταβολής του υπολοίπου: </a:t>
            </a:r>
          </a:p>
          <a:p>
            <a:pPr algn="l" eaLnBrk="1" hangingPunct="1">
              <a:lnSpc>
                <a:spcPct val="80000"/>
              </a:lnSpc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Τεκμηρίωση: Κατάλληλα δικαιολογητικά </a:t>
            </a: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Στο πλαίσιο δυνητικών ελέγχων</a:t>
            </a: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endParaRPr lang="el-GR" sz="220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l-GR" smtClean="0">
              <a:solidFill>
                <a:srgbClr val="898989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52228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9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17410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8 - Τίτλος"/>
          <p:cNvSpPr>
            <a:spLocks noGrp="1"/>
          </p:cNvSpPr>
          <p:nvPr>
            <p:ph type="ctrTitle"/>
          </p:nvPr>
        </p:nvSpPr>
        <p:spPr>
          <a:xfrm>
            <a:off x="685800" y="1500188"/>
            <a:ext cx="7772400" cy="1214437"/>
          </a:xfrm>
        </p:spPr>
        <p:txBody>
          <a:bodyPr/>
          <a:lstStyle/>
          <a:p>
            <a:pPr eaLnBrk="1" hangingPunct="1"/>
            <a:r>
              <a:rPr lang="el-GR" sz="2400" smtClean="0"/>
              <a:t>Δομή παρουσίασης</a:t>
            </a:r>
          </a:p>
        </p:txBody>
      </p:sp>
      <p:sp>
        <p:nvSpPr>
          <p:cNvPr id="17413" name="9 - Υπότιτλος"/>
          <p:cNvSpPr>
            <a:spLocks noGrp="1"/>
          </p:cNvSpPr>
          <p:nvPr>
            <p:ph type="subTitle" idx="1"/>
          </p:nvPr>
        </p:nvSpPr>
        <p:spPr>
          <a:xfrm>
            <a:off x="1371600" y="2420938"/>
            <a:ext cx="6400800" cy="3217862"/>
          </a:xfrm>
        </p:spPr>
        <p:txBody>
          <a:bodyPr/>
          <a:lstStyle/>
          <a:p>
            <a:pPr algn="l" eaLnBrk="1" hangingPunct="1"/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/>
            <a:r>
              <a:rPr lang="el-GR" sz="2000" smtClean="0">
                <a:solidFill>
                  <a:schemeClr val="tx1"/>
                </a:solidFill>
              </a:rPr>
              <a:t>Σύμβαση επιχορήγησης:</a:t>
            </a: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Εισαγωγή</a:t>
            </a: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Κύκλος ζωής του σχεδίου</a:t>
            </a: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Διαχείριση του σχεδίου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869950"/>
          </a:xfrm>
        </p:spPr>
        <p:txBody>
          <a:bodyPr/>
          <a:lstStyle/>
          <a:p>
            <a:pPr eaLnBrk="1" hangingPunct="1"/>
            <a:endParaRPr lang="en-US" sz="2400" smtClean="0"/>
          </a:p>
        </p:txBody>
      </p:sp>
      <p:sp>
        <p:nvSpPr>
          <p:cNvPr id="54274" name="7 - Θέση περιεχομένου"/>
          <p:cNvSpPr>
            <a:spLocks noGrp="1"/>
          </p:cNvSpPr>
          <p:nvPr>
            <p:ph type="subTitle" idx="1"/>
          </p:nvPr>
        </p:nvSpPr>
        <p:spPr>
          <a:xfrm>
            <a:off x="1371600" y="2928938"/>
            <a:ext cx="6400800" cy="2709862"/>
          </a:xfrm>
        </p:spPr>
        <p:txBody>
          <a:bodyPr/>
          <a:lstStyle/>
          <a:p>
            <a:pPr eaLnBrk="1" hangingPunct="1"/>
            <a:r>
              <a:rPr lang="el-GR" sz="2400" smtClean="0">
                <a:solidFill>
                  <a:schemeClr val="tx1"/>
                </a:solidFill>
              </a:rPr>
              <a:t>Σας ευχαριστώ πολύ για την προσοχή σας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54276" name="4 - Εικόνα" descr="EU flag-Erasmus+_vect_PO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7" name="5 - Εικόνα" descr="iky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- Τίτλος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938213"/>
          </a:xfrm>
        </p:spPr>
        <p:txBody>
          <a:bodyPr/>
          <a:lstStyle/>
          <a:p>
            <a:pPr eaLnBrk="1" hangingPunct="1"/>
            <a:r>
              <a:rPr lang="el-GR" sz="2400" smtClean="0"/>
              <a:t>Εισαγωγή </a:t>
            </a:r>
            <a:br>
              <a:rPr lang="el-GR" sz="2400" smtClean="0"/>
            </a:br>
            <a:r>
              <a:rPr lang="el-GR" sz="2400" smtClean="0"/>
              <a:t/>
            </a:r>
            <a:br>
              <a:rPr lang="el-GR" sz="2400" smtClean="0"/>
            </a:br>
            <a:r>
              <a:rPr lang="el-GR" sz="2400" smtClean="0"/>
              <a:t/>
            </a:r>
            <a:br>
              <a:rPr lang="el-GR" sz="2400" smtClean="0"/>
            </a:br>
            <a:r>
              <a:rPr lang="el-GR" sz="2000" smtClean="0"/>
              <a:t>Σύμβαση επιχορήγησης</a:t>
            </a:r>
            <a:r>
              <a:rPr lang="el-GR" sz="2400" smtClean="0"/>
              <a:t>:</a:t>
            </a: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b="1" smtClean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19458" name="1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214688"/>
            <a:ext cx="6400800" cy="2424112"/>
          </a:xfrm>
        </p:spPr>
        <p:txBody>
          <a:bodyPr/>
          <a:lstStyle/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Ειδικούς Όρους</a:t>
            </a: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Γενικούς Όρους</a:t>
            </a: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Παραρτήματα</a:t>
            </a:r>
          </a:p>
          <a:p>
            <a:pPr algn="l" eaLnBrk="1" hangingPunct="1">
              <a:buFont typeface="Arial" charset="0"/>
              <a:buChar char="•"/>
            </a:pPr>
            <a:endParaRPr lang="el-GR" smtClean="0">
              <a:solidFill>
                <a:srgbClr val="898989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19460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- Τίτλος"/>
          <p:cNvSpPr>
            <a:spLocks noGrp="1"/>
          </p:cNvSpPr>
          <p:nvPr>
            <p:ph type="ctrTitle"/>
          </p:nvPr>
        </p:nvSpPr>
        <p:spPr>
          <a:xfrm>
            <a:off x="468313" y="1341438"/>
            <a:ext cx="7772400" cy="1223962"/>
          </a:xfrm>
        </p:spPr>
        <p:txBody>
          <a:bodyPr/>
          <a:lstStyle/>
          <a:p>
            <a:pPr eaLnBrk="1" hangingPunct="1"/>
            <a:r>
              <a:rPr lang="el-GR" sz="2400" smtClean="0"/>
              <a:t>Εισαγωγή </a:t>
            </a:r>
            <a:br>
              <a:rPr lang="el-GR" sz="2400" smtClean="0"/>
            </a:br>
            <a:r>
              <a:rPr lang="el-GR" sz="2400" smtClean="0"/>
              <a:t/>
            </a:r>
            <a:br>
              <a:rPr lang="el-GR" sz="2400" smtClean="0"/>
            </a:br>
            <a:r>
              <a:rPr lang="el-GR" sz="2000" smtClean="0"/>
              <a:t>Σύμβαση επιχορήγησης</a:t>
            </a:r>
            <a:r>
              <a:rPr lang="el-GR" sz="2400" b="1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21507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8 - Ευθύγραμμο βέλος σύνδεσης"/>
          <p:cNvCxnSpPr/>
          <p:nvPr/>
        </p:nvCxnSpPr>
        <p:spPr>
          <a:xfrm flipH="1">
            <a:off x="2339975" y="3860800"/>
            <a:ext cx="576263" cy="64770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ύγραμμο βέλος σύνδεσης"/>
          <p:cNvCxnSpPr/>
          <p:nvPr/>
        </p:nvCxnSpPr>
        <p:spPr>
          <a:xfrm>
            <a:off x="5292725" y="4005263"/>
            <a:ext cx="576263" cy="64770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12 - Έλλειψη"/>
          <p:cNvSpPr/>
          <p:nvPr/>
        </p:nvSpPr>
        <p:spPr>
          <a:xfrm>
            <a:off x="1116013" y="4724400"/>
            <a:ext cx="2303462" cy="165576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>
                <a:solidFill>
                  <a:schemeClr val="tx1"/>
                </a:solidFill>
              </a:rPr>
              <a:t>Εθνική Μονάδα/Ι.Κ.Υ</a:t>
            </a:r>
            <a:r>
              <a:rPr lang="el-GR" dirty="0"/>
              <a:t>.</a:t>
            </a:r>
          </a:p>
        </p:txBody>
      </p:sp>
      <p:sp>
        <p:nvSpPr>
          <p:cNvPr id="15" name="14 - Έλλειψη"/>
          <p:cNvSpPr/>
          <p:nvPr/>
        </p:nvSpPr>
        <p:spPr>
          <a:xfrm>
            <a:off x="5003800" y="4652963"/>
            <a:ext cx="3294063" cy="165576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>
                <a:solidFill>
                  <a:schemeClr val="tx1"/>
                </a:solidFill>
              </a:rPr>
              <a:t>Δικαιούχος: (συντονιστής/εταίρος)</a:t>
            </a:r>
          </a:p>
        </p:txBody>
      </p:sp>
      <p:grpSp>
        <p:nvGrpSpPr>
          <p:cNvPr id="21513" name="15 - Ομάδα"/>
          <p:cNvGrpSpPr>
            <a:grpSpLocks/>
          </p:cNvGrpSpPr>
          <p:nvPr/>
        </p:nvGrpSpPr>
        <p:grpSpPr bwMode="auto">
          <a:xfrm>
            <a:off x="2411413" y="2852738"/>
            <a:ext cx="3332162" cy="879475"/>
            <a:chOff x="0" y="37544"/>
            <a:chExt cx="8105554" cy="879840"/>
          </a:xfrm>
        </p:grpSpPr>
        <p:sp>
          <p:nvSpPr>
            <p:cNvPr id="17" name="16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Στρογγυλεμένο ορθογώνιο 4"/>
            <p:cNvSpPr/>
            <p:nvPr/>
          </p:nvSpPr>
          <p:spPr>
            <a:xfrm>
              <a:off x="42477" y="80424"/>
              <a:ext cx="8020601" cy="7940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 anchor="ctr"/>
            <a:lstStyle/>
            <a:p>
              <a:pPr algn="ctr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sz="2000" dirty="0"/>
                <a:t>Δύο συμβαλλόμενα μέρη</a:t>
              </a:r>
            </a:p>
          </p:txBody>
        </p:sp>
      </p:grpSp>
      <p:sp>
        <p:nvSpPr>
          <p:cNvPr id="21514" name="18 - TextBox"/>
          <p:cNvSpPr txBox="1">
            <a:spLocks noChangeArrowheads="1"/>
          </p:cNvSpPr>
          <p:nvPr/>
        </p:nvSpPr>
        <p:spPr bwMode="auto">
          <a:xfrm>
            <a:off x="3851275" y="5373688"/>
            <a:ext cx="5048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sz="3000">
                <a:solidFill>
                  <a:srgbClr val="002060"/>
                </a:solidFill>
                <a:latin typeface="Calibri" pitchFamily="34" charset="0"/>
              </a:rPr>
              <a:t>&amp;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- Τίτλος"/>
          <p:cNvSpPr>
            <a:spLocks noGrp="1"/>
          </p:cNvSpPr>
          <p:nvPr>
            <p:ph type="ctrTitle"/>
          </p:nvPr>
        </p:nvSpPr>
        <p:spPr>
          <a:xfrm>
            <a:off x="684213" y="1412875"/>
            <a:ext cx="7772400" cy="1470025"/>
          </a:xfrm>
        </p:spPr>
        <p:txBody>
          <a:bodyPr/>
          <a:lstStyle/>
          <a:p>
            <a:pPr eaLnBrk="1" hangingPunct="1"/>
            <a:r>
              <a:rPr lang="el-GR" sz="2400" smtClean="0"/>
              <a:t>Κύκλος ζωής του σχεδίου </a:t>
            </a:r>
            <a:br>
              <a:rPr lang="el-GR" sz="2400" smtClean="0"/>
            </a:br>
            <a:r>
              <a:rPr lang="el-GR" sz="2400" smtClean="0"/>
              <a:t/>
            </a:r>
            <a:br>
              <a:rPr lang="el-GR" sz="2400" smtClean="0"/>
            </a:br>
            <a:r>
              <a:rPr lang="el-GR" sz="2000" smtClean="0"/>
              <a:t>Σύμβαση επιχορήγησης</a:t>
            </a:r>
            <a:endParaRPr lang="el-GR" sz="4000" b="1" smtClean="0">
              <a:solidFill>
                <a:schemeClr val="tx2"/>
              </a:solidFill>
            </a:endParaRPr>
          </a:p>
        </p:txBody>
      </p:sp>
      <p:sp>
        <p:nvSpPr>
          <p:cNvPr id="23554" name="12 - Υπότιτλος"/>
          <p:cNvSpPr>
            <a:spLocks noGrp="1"/>
          </p:cNvSpPr>
          <p:nvPr>
            <p:ph type="subTitle" idx="1"/>
          </p:nvPr>
        </p:nvSpPr>
        <p:spPr>
          <a:xfrm>
            <a:off x="1331913" y="3000375"/>
            <a:ext cx="6440487" cy="3524250"/>
          </a:xfrm>
        </p:spPr>
        <p:txBody>
          <a:bodyPr/>
          <a:lstStyle/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Διάρκεια του σχεδίου</a:t>
            </a: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Ημερομηνία έναρξης: 1/09/2015</a:t>
            </a: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Ημερομηνία λήξης: </a:t>
            </a: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31/08/2017: διετές</a:t>
            </a:r>
          </a:p>
          <a:p>
            <a:pPr algn="l" eaLnBrk="1" hangingPunct="1">
              <a:buFont typeface="Calibri" pitchFamily="34" charset="0"/>
              <a:buAutoNum type="arabicPeriod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31/08/2018: τριετές</a:t>
            </a:r>
          </a:p>
          <a:p>
            <a:pPr algn="l" eaLnBrk="1" hangingPunct="1">
              <a:buFont typeface="Calibri" pitchFamily="34" charset="0"/>
              <a:buAutoNum type="arabicPeriod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Ανώτατο ποσό επιχορήγησης</a:t>
            </a:r>
          </a:p>
          <a:p>
            <a:pPr algn="l" eaLnBrk="1" hangingPunct="1">
              <a:buFont typeface="Calibri" pitchFamily="34" charset="0"/>
              <a:buAutoNum type="arabicPeriod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Wingdings" pitchFamily="2" charset="2"/>
              <a:buChar char="Ø"/>
            </a:pPr>
            <a:endParaRPr lang="el-GR" sz="24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endParaRPr lang="el-GR" sz="2400" u="sng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endParaRPr lang="el-GR" sz="3400" smtClean="0">
              <a:solidFill>
                <a:srgbClr val="FF0000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endParaRPr lang="el-GR" sz="3400" smtClean="0">
              <a:solidFill>
                <a:srgbClr val="898989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endParaRPr lang="el-GR" sz="3400" smtClean="0">
              <a:solidFill>
                <a:srgbClr val="898989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23556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ctrTitle"/>
          </p:nvPr>
        </p:nvSpPr>
        <p:spPr>
          <a:xfrm>
            <a:off x="685800" y="1643063"/>
            <a:ext cx="7772400" cy="785812"/>
          </a:xfrm>
        </p:spPr>
        <p:txBody>
          <a:bodyPr/>
          <a:lstStyle/>
          <a:p>
            <a:pPr eaLnBrk="1" hangingPunct="1"/>
            <a:r>
              <a:rPr lang="el-GR" sz="2800" smtClean="0"/>
              <a:t/>
            </a:r>
            <a:br>
              <a:rPr lang="el-GR" sz="2800" smtClean="0"/>
            </a:br>
            <a:r>
              <a:rPr lang="el-GR" sz="2800" smtClean="0"/>
              <a:t> </a:t>
            </a:r>
            <a:r>
              <a:rPr lang="el-GR" sz="2400" smtClean="0"/>
              <a:t>Κύκλος ζωής του σχεδίου </a:t>
            </a:r>
            <a:br>
              <a:rPr lang="el-GR" sz="2400" smtClean="0"/>
            </a:br>
            <a:r>
              <a:rPr lang="el-GR" sz="2400" b="1" smtClean="0">
                <a:solidFill>
                  <a:schemeClr val="tx2"/>
                </a:solidFill>
              </a:rPr>
              <a:t/>
            </a:r>
            <a:br>
              <a:rPr lang="el-GR" sz="2400" b="1" smtClean="0">
                <a:solidFill>
                  <a:schemeClr val="tx2"/>
                </a:solidFill>
              </a:rPr>
            </a:br>
            <a:endParaRPr lang="fr-BE" sz="2400" b="1" smtClean="0">
              <a:solidFill>
                <a:schemeClr val="tx2"/>
              </a:solidFill>
            </a:endParaRPr>
          </a:p>
        </p:txBody>
      </p:sp>
      <p:sp>
        <p:nvSpPr>
          <p:cNvPr id="25602" name="9 - Υπότιτλος"/>
          <p:cNvSpPr>
            <a:spLocks noGrp="1"/>
          </p:cNvSpPr>
          <p:nvPr>
            <p:ph type="subTitle" idx="1"/>
          </p:nvPr>
        </p:nvSpPr>
        <p:spPr>
          <a:xfrm>
            <a:off x="1371600" y="2571750"/>
            <a:ext cx="6400800" cy="4000500"/>
          </a:xfrm>
        </p:spPr>
        <p:txBody>
          <a:bodyPr/>
          <a:lstStyle/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Επιχορήγηση:</a:t>
            </a: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Μορφή χρηματοδοτικής συνεισφοράς ανά μοναδιαίο κόστος δαπάνης</a:t>
            </a: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l-GR" sz="2000" smtClean="0">
                <a:solidFill>
                  <a:schemeClr val="tx1"/>
                </a:solidFill>
              </a:rPr>
              <a:t> Μορφή αποζημίωσης των επιλέξιμων δαπανών που πράγματι υλοποιούνται.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6513" y="0"/>
            <a:ext cx="9169401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4 - Εικόνα" descr="iky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- Τίτλος"/>
          <p:cNvSpPr>
            <a:spLocks noGrp="1"/>
          </p:cNvSpPr>
          <p:nvPr>
            <p:ph type="ctrTitle"/>
          </p:nvPr>
        </p:nvSpPr>
        <p:spPr>
          <a:xfrm>
            <a:off x="684213" y="2060575"/>
            <a:ext cx="7772400" cy="715963"/>
          </a:xfrm>
        </p:spPr>
        <p:txBody>
          <a:bodyPr/>
          <a:lstStyle/>
          <a:p>
            <a:pPr eaLnBrk="1" hangingPunct="1"/>
            <a:r>
              <a:rPr lang="el-GR" sz="2400" smtClean="0"/>
              <a:t/>
            </a:r>
            <a:br>
              <a:rPr lang="el-GR" sz="2400" smtClean="0"/>
            </a:br>
            <a:r>
              <a:rPr lang="el-GR" sz="2400" smtClean="0"/>
              <a:t/>
            </a:r>
            <a:br>
              <a:rPr lang="el-GR" sz="2400" smtClean="0"/>
            </a:br>
            <a:endParaRPr lang="el-GR" sz="2000" smtClean="0"/>
          </a:p>
        </p:txBody>
      </p:sp>
      <p:sp>
        <p:nvSpPr>
          <p:cNvPr id="27650" name="13 - Υπότιτλος"/>
          <p:cNvSpPr>
            <a:spLocks noGrp="1"/>
          </p:cNvSpPr>
          <p:nvPr>
            <p:ph type="subTitle" idx="1"/>
          </p:nvPr>
        </p:nvSpPr>
        <p:spPr>
          <a:xfrm>
            <a:off x="1371600" y="2143125"/>
            <a:ext cx="7272338" cy="43576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400" smtClean="0">
                <a:solidFill>
                  <a:schemeClr val="tx1"/>
                </a:solidFill>
              </a:rPr>
              <a:t>Κύκλος ζωής του σχεδίου</a:t>
            </a:r>
          </a:p>
          <a:p>
            <a:pPr eaLnBrk="1" hangingPunct="1">
              <a:lnSpc>
                <a:spcPct val="90000"/>
              </a:lnSpc>
            </a:pPr>
            <a:endParaRPr lang="el-GR" sz="200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90000"/>
              </a:lnSpc>
            </a:pPr>
            <a:r>
              <a:rPr lang="el-GR" sz="2000" smtClean="0">
                <a:solidFill>
                  <a:schemeClr val="tx1"/>
                </a:solidFill>
              </a:rPr>
              <a:t>Σύμβαση επιχορήγησης</a:t>
            </a:r>
          </a:p>
          <a:p>
            <a:pPr algn="l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l-GR" sz="2000" smtClean="0">
                <a:solidFill>
                  <a:schemeClr val="tx1"/>
                </a:solidFill>
              </a:rPr>
              <a:t>Στοιχεία επικοινωνίας δικαιούχου: </a:t>
            </a:r>
          </a:p>
          <a:p>
            <a:pPr algn="l" eaLnBrk="1" hangingPunct="1">
              <a:lnSpc>
                <a:spcPct val="90000"/>
              </a:lnSpc>
            </a:pP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Πλήρης Επωνυμία / Ονοματεπώνυμο</a:t>
            </a:r>
          </a:p>
          <a:p>
            <a:pPr algn="l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Ιδιότητα / Θέση</a:t>
            </a:r>
          </a:p>
          <a:p>
            <a:pPr algn="l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Επωνυμία Ιδρύματος Εκπαίδευσης</a:t>
            </a:r>
          </a:p>
          <a:p>
            <a:pPr algn="l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Πλήρης επίσημη διεύθυνση</a:t>
            </a:r>
          </a:p>
          <a:p>
            <a:pPr algn="l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Ηλεκτρονική διεύθυνση</a:t>
            </a:r>
          </a:p>
          <a:p>
            <a:pPr algn="l" eaLnBrk="1" hangingPunct="1">
              <a:lnSpc>
                <a:spcPct val="90000"/>
              </a:lnSpc>
            </a:pPr>
            <a:endParaRPr lang="el-GR" sz="2000" smtClean="0">
              <a:solidFill>
                <a:schemeClr val="tx1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27652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1 - Τίτλος"/>
          <p:cNvSpPr>
            <a:spLocks noGrp="1"/>
          </p:cNvSpPr>
          <p:nvPr>
            <p:ph type="ctrTitle"/>
          </p:nvPr>
        </p:nvSpPr>
        <p:spPr>
          <a:xfrm>
            <a:off x="685800" y="1571625"/>
            <a:ext cx="7772400" cy="571500"/>
          </a:xfrm>
        </p:spPr>
        <p:txBody>
          <a:bodyPr/>
          <a:lstStyle/>
          <a:p>
            <a:pPr eaLnBrk="1" hangingPunct="1"/>
            <a:r>
              <a:rPr lang="el-GR" sz="2400" smtClean="0"/>
              <a:t/>
            </a:r>
            <a:br>
              <a:rPr lang="el-GR" sz="2400" smtClean="0"/>
            </a:br>
            <a:r>
              <a:rPr lang="el-GR" sz="2400" smtClean="0"/>
              <a:t> Κύκλος ζωής του σχεδίου </a:t>
            </a:r>
            <a:br>
              <a:rPr lang="el-GR" sz="2400" smtClean="0"/>
            </a:br>
            <a:r>
              <a:rPr lang="el-GR" sz="2400" smtClean="0"/>
              <a:t/>
            </a:r>
            <a:br>
              <a:rPr lang="el-GR" sz="2400" smtClean="0"/>
            </a:br>
            <a:r>
              <a:rPr lang="el-GR" sz="2000" smtClean="0"/>
              <a:t>Σύμβαση επιχορήγησης</a:t>
            </a:r>
          </a:p>
        </p:txBody>
      </p:sp>
      <p:sp>
        <p:nvSpPr>
          <p:cNvPr id="29698" name="13 - Υπότιτλος"/>
          <p:cNvSpPr>
            <a:spLocks noGrp="1"/>
          </p:cNvSpPr>
          <p:nvPr>
            <p:ph type="subTitle" idx="1"/>
          </p:nvPr>
        </p:nvSpPr>
        <p:spPr>
          <a:xfrm>
            <a:off x="1371600" y="2143125"/>
            <a:ext cx="7272338" cy="4357688"/>
          </a:xfrm>
        </p:spPr>
        <p:txBody>
          <a:bodyPr/>
          <a:lstStyle/>
          <a:p>
            <a:pPr algn="l" eaLnBrk="1" hangingPunct="1"/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/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Wingdings" pitchFamily="2" charset="2"/>
              <a:buChar char="Ø"/>
            </a:pPr>
            <a:r>
              <a:rPr lang="en-US" sz="2000" smtClean="0">
                <a:solidFill>
                  <a:schemeClr val="tx1"/>
                </a:solidFill>
              </a:rPr>
              <a:t> </a:t>
            </a:r>
            <a:r>
              <a:rPr lang="el-GR" sz="2000" smtClean="0">
                <a:solidFill>
                  <a:schemeClr val="tx1"/>
                </a:solidFill>
              </a:rPr>
              <a:t>Τραπεζικός λογαριασμός για πληρωμές:</a:t>
            </a:r>
            <a:endParaRPr lang="en-US" sz="2000" smtClean="0">
              <a:solidFill>
                <a:schemeClr val="tx1"/>
              </a:solidFill>
            </a:endParaRPr>
          </a:p>
          <a:p>
            <a:pPr algn="l" eaLnBrk="1" hangingPunct="1"/>
            <a:r>
              <a:rPr lang="el-GR" sz="2000" smtClean="0">
                <a:solidFill>
                  <a:schemeClr val="tx1"/>
                </a:solidFill>
              </a:rPr>
              <a:t> </a:t>
            </a:r>
          </a:p>
          <a:p>
            <a:pPr algn="l" eaLnBrk="1" hangingPunct="1"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Επωνυμία Τράπεζας</a:t>
            </a:r>
          </a:p>
          <a:p>
            <a:pPr algn="l" eaLnBrk="1" hangingPunct="1"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Διεύθυνση υποκαταστήματος</a:t>
            </a:r>
          </a:p>
          <a:p>
            <a:pPr algn="l" eaLnBrk="1" hangingPunct="1"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Ακριβής επωνυμία Δικαιούχου του λογαριασμού</a:t>
            </a:r>
          </a:p>
          <a:p>
            <a:pPr algn="l" eaLnBrk="1" hangingPunct="1">
              <a:buFont typeface="Calibri" pitchFamily="34" charset="0"/>
              <a:buAutoNum type="arabicPeriod"/>
            </a:pPr>
            <a:r>
              <a:rPr lang="el-GR" sz="2000" smtClean="0">
                <a:solidFill>
                  <a:schemeClr val="tx1"/>
                </a:solidFill>
              </a:rPr>
              <a:t> Πλήρης αριθμός λογαριασμού (συμπεριλαμβανόμενων των τραπεζικών κωδικών), Κωδικός </a:t>
            </a:r>
            <a:r>
              <a:rPr lang="en-US" sz="2000" smtClean="0">
                <a:solidFill>
                  <a:schemeClr val="tx1"/>
                </a:solidFill>
              </a:rPr>
              <a:t>IBAN</a:t>
            </a:r>
            <a:r>
              <a:rPr lang="el-GR" sz="2000" smtClean="0">
                <a:solidFill>
                  <a:schemeClr val="tx1"/>
                </a:solidFill>
              </a:rPr>
              <a:t>, Κωδικός </a:t>
            </a:r>
            <a:r>
              <a:rPr lang="en-US" sz="2000" smtClean="0">
                <a:solidFill>
                  <a:schemeClr val="tx1"/>
                </a:solidFill>
              </a:rPr>
              <a:t>SWIFT</a:t>
            </a:r>
            <a:endParaRPr lang="el-GR" sz="200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endParaRPr lang="el-GR" sz="2000" smtClean="0">
              <a:solidFill>
                <a:srgbClr val="898989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29700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4 - Εικόνα" descr="EU flag-Erasmus+_vect_PO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31746" name="4 - Εικόνα" descr="EU flag-Erasmus+_vect_PO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4 - Εικόνα" descr="iky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Diagram 6"/>
          <p:cNvGraphicFramePr/>
          <p:nvPr/>
        </p:nvGraphicFramePr>
        <p:xfrm>
          <a:off x="0" y="2924944"/>
          <a:ext cx="9144000" cy="3933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1749" name="Rectangle 7"/>
          <p:cNvSpPr>
            <a:spLocks noChangeArrowheads="1"/>
          </p:cNvSpPr>
          <p:nvPr/>
        </p:nvSpPr>
        <p:spPr bwMode="auto">
          <a:xfrm>
            <a:off x="250825" y="1484313"/>
            <a:ext cx="7058025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sz="2400">
                <a:latin typeface="Calibri" pitchFamily="34" charset="0"/>
              </a:rPr>
              <a:t>                   Κύκλος ζωής του σχεδίου </a:t>
            </a:r>
            <a:br>
              <a:rPr lang="el-GR" sz="2400">
                <a:latin typeface="Calibri" pitchFamily="34" charset="0"/>
              </a:rPr>
            </a:br>
            <a:endParaRPr lang="en-US" sz="2400" b="1">
              <a:solidFill>
                <a:srgbClr val="0070C0"/>
              </a:solidFill>
              <a:latin typeface="Calibri" pitchFamily="34" charset="0"/>
            </a:endParaRPr>
          </a:p>
          <a:p>
            <a:endParaRPr lang="en-US" sz="2400" b="1">
              <a:solidFill>
                <a:srgbClr val="0070C0"/>
              </a:solidFill>
              <a:latin typeface="Calibri" pitchFamily="34" charset="0"/>
            </a:endParaRPr>
          </a:p>
          <a:p>
            <a:r>
              <a:rPr lang="el-GR" sz="2000">
                <a:latin typeface="Calibri" pitchFamily="34" charset="0"/>
              </a:rPr>
              <a:t>Ειδικότερα: Υποβολή εκθέσεων και πληρωμές </a:t>
            </a:r>
          </a:p>
          <a:p>
            <a:r>
              <a:rPr lang="el-GR" sz="2000">
                <a:latin typeface="Calibri" pitchFamily="34" charset="0"/>
              </a:rPr>
              <a:t>για σχέδια διάρκειας </a:t>
            </a:r>
            <a:r>
              <a:rPr lang="el-GR" sz="2000" b="1">
                <a:latin typeface="Calibri" pitchFamily="34" charset="0"/>
              </a:rPr>
              <a:t>2 ετών</a:t>
            </a:r>
            <a:endParaRPr lang="fr-BE" sz="2000" b="1">
              <a:latin typeface="Calibri" pitchFamily="34" charset="0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7829550" y="4868863"/>
            <a:ext cx="44450" cy="1444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8917</TotalTime>
  <Words>777</Words>
  <Application>Microsoft Office PowerPoint</Application>
  <PresentationFormat>On-screen Show (4:3)</PresentationFormat>
  <Paragraphs>195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Θέμα του Office</vt:lpstr>
      <vt:lpstr>             ΚΑ2-Στρατηγικές Συμπράξεις (KA219) Τομέας Σχολικής Εκπαίδευσης      Σύμβαση Επιχορήγησης   Καϊμακούδη Ελένη Στέλεχος Ι.Κ.Υ./ Εθνική Μονάδα Συντονισμού Πρόγραμμα  ERASMUS +  Τομέας Σχολικής Εκπαίδευσης   Τεχνική Ημερίδα  Τομέας Σχολικής Εκπαίδευσης  Αθήνα, 19/10/2015</vt:lpstr>
      <vt:lpstr>Δομή παρουσίασης</vt:lpstr>
      <vt:lpstr>Εισαγωγή    Σύμβαση επιχορήγησης:  </vt:lpstr>
      <vt:lpstr>Εισαγωγή   Σύμβαση επιχορήγησης </vt:lpstr>
      <vt:lpstr>Κύκλος ζωής του σχεδίου   Σύμβαση επιχορήγησης</vt:lpstr>
      <vt:lpstr>  Κύκλος ζωής του σχεδίου   </vt:lpstr>
      <vt:lpstr>  </vt:lpstr>
      <vt:lpstr>  Κύκλος ζωής του σχεδίου   Σύμβαση επιχορήγησης</vt:lpstr>
      <vt:lpstr>PowerPoint Presentation</vt:lpstr>
      <vt:lpstr>PowerPoint Presentation</vt:lpstr>
      <vt:lpstr>Κύκλος ζωής του σχεδίου  </vt:lpstr>
      <vt:lpstr>PowerPoint Presentation</vt:lpstr>
      <vt:lpstr>Διαχείριση του σχεδίου</vt:lpstr>
      <vt:lpstr>Διαχείριση του σχεδίου</vt:lpstr>
      <vt:lpstr>Διαχείριση σχεδίου</vt:lpstr>
      <vt:lpstr>Διαχείριση σχεδίου</vt:lpstr>
      <vt:lpstr>Διαχείριση σχεδίου </vt:lpstr>
      <vt:lpstr>Διαχείριση σχεδίου</vt:lpstr>
      <vt:lpstr>Διαχείριση σχεδίου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maragos dimitris</dc:creator>
  <cp:lastModifiedBy>user</cp:lastModifiedBy>
  <cp:revision>613</cp:revision>
  <dcterms:created xsi:type="dcterms:W3CDTF">2013-11-21T12:12:21Z</dcterms:created>
  <dcterms:modified xsi:type="dcterms:W3CDTF">2015-10-19T06:28:54Z</dcterms:modified>
</cp:coreProperties>
</file>