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slides/slide47.xml" ContentType="application/vnd.openxmlformats-officedocument.presentationml.slide+xml"/>
  <Override PartName="/ppt/notesSlides/notesSlide2.xml" ContentType="application/vnd.openxmlformats-officedocument.presentationml.notesSlide+xml"/>
  <Override PartName="/ppt/diagrams/drawing2.xml" ContentType="application/vnd.ms-office.drawingml.diagramDrawing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36.xml" ContentType="application/vnd.openxmlformats-officedocument.presentationml.slide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notesSlides/notesSlide38.xml" ContentType="application/vnd.openxmlformats-officedocument.presentationml.notesSlide+xml"/>
  <Override PartName="/ppt/notesSlides/notesSlide49.xml" ContentType="application/vnd.openxmlformats-officedocument.presentationml.notesSlide+xml"/>
  <Override PartName="/ppt/slides/slide25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27.xml" ContentType="application/vnd.openxmlformats-officedocument.presentationml.notesSlide+xml"/>
  <Override PartName="/ppt/notesSlides/notesSlide45.xml" ContentType="application/vnd.openxmlformats-officedocument.presentationml.notesSlide+xml"/>
  <Default Extension="xml" ContentType="application/xml"/>
  <Override PartName="/ppt/slides/slide14.xml" ContentType="application/vnd.openxmlformats-officedocument.presentationml.slide+xml"/>
  <Override PartName="/ppt/slides/slide32.xml" ContentType="application/vnd.openxmlformats-officedocument.presentationml.slide+xml"/>
  <Override PartName="/ppt/slides/slide50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notesSlides/notesSlide34.xml" ContentType="application/vnd.openxmlformats-officedocument.presentationml.notesSlide+xml"/>
  <Override PartName="/ppt/slides/slide1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diagrams/layout5.xml" ContentType="application/vnd.openxmlformats-officedocument.drawingml.diagramLayout+xml"/>
  <Override PartName="/ppt/notesSlides/notesSlide23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7.xml" ContentType="application/vnd.openxmlformats-officedocument.presentationml.notesSlide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diagrams/colors4.xml" ContentType="application/vnd.openxmlformats-officedocument.drawingml.diagramColor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4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3.xml" ContentType="application/vnd.openxmlformats-officedocument.presentationml.notesSlide+xml"/>
  <Override PartName="/ppt/diagrams/drawing3.xml" ContentType="application/vnd.ms-office.drawingml.diagramDrawing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diagrams/quickStyle3.xml" ContentType="application/vnd.openxmlformats-officedocument.drawingml.diagramStyle+xml"/>
  <Override PartName="/ppt/notesSlides/notesSlide3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Override PartName="/ppt/notesSlides/notesSlide1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46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44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notesSlides/notesSlide13.xml" ContentType="application/vnd.openxmlformats-officedocument.presentationml.notesSlide+xml"/>
  <Override PartName="/ppt/diagrams/layout4.xml" ContentType="application/vnd.openxmlformats-officedocument.drawingml.diagramLayout+xml"/>
  <Override PartName="/ppt/notesSlides/notesSlide2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51.xml" ContentType="application/vnd.openxmlformats-officedocument.presentationml.notesSlide+xml"/>
  <Override PartName="/ppt/slideLayouts/slideLayout10.xml" ContentType="application/vnd.openxmlformats-officedocument.presentationml.slideLayout+xml"/>
  <Default Extension="gif" ContentType="image/gif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  <Override PartName="/ppt/diagrams/layout2.xml" ContentType="application/vnd.openxmlformats-officedocument.drawingml.diagramLayout+xml"/>
  <Override PartName="/ppt/diagrams/data5.xml" ContentType="application/vnd.openxmlformats-officedocument.drawingml.diagramData+xml"/>
  <Override PartName="/ppt/notesSlides/notesSlide31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6.xml" ContentType="application/vnd.openxmlformats-officedocument.presentationml.notesSlide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slides/slide8.xml" ContentType="application/vnd.openxmlformats-officedocument.presentationml.slide+xml"/>
  <Override PartName="/ppt/slides/slide49.xml" ContentType="application/vnd.openxmlformats-officedocument.presentationml.slide+xml"/>
  <Override PartName="/ppt/handoutMasters/handoutMaster1.xml" ContentType="application/vnd.openxmlformats-officedocument.presentationml.handoutMaster+xml"/>
  <Override PartName="/ppt/notesSlides/notesSlide4.xml" ContentType="application/vnd.openxmlformats-officedocument.presentationml.notesSlide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quickStyle4.xml" ContentType="application/vnd.openxmlformats-officedocument.drawingml.diagramStyle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notesSlides/notesSlide29.xml" ContentType="application/vnd.openxmlformats-officedocument.presentationml.notesSlide+xml"/>
  <Override PartName="/ppt/notesSlides/notesSlide47.xml" ContentType="application/vnd.openxmlformats-officedocument.presentationml.notesSlid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34.xml" ContentType="application/vnd.openxmlformats-officedocument.presentationml.slide+xml"/>
  <Override PartName="/ppt/notesSlides/notesSlide18.xml" ContentType="application/vnd.openxmlformats-officedocument.presentationml.notesSlide+xml"/>
  <Override PartName="/ppt/notesSlides/notesSlide36.xml" ContentType="application/vnd.openxmlformats-officedocument.presentationml.notesSlide+xml"/>
  <Default Extension="rels" ContentType="application/vnd.openxmlformats-package.relationships+xml"/>
  <Override PartName="/ppt/slides/slide23.xml" ContentType="application/vnd.openxmlformats-officedocument.presentationml.slide+xml"/>
  <Override PartName="/ppt/slides/slide41.xml" ContentType="application/vnd.openxmlformats-officedocument.presentationml.slide+xml"/>
  <Override PartName="/ppt/notesSlides/notesSlide25.xml" ContentType="application/vnd.openxmlformats-officedocument.presentationml.notesSlide+xml"/>
  <Override PartName="/ppt/notesSlides/notesSlide43.xml" ContentType="application/vnd.openxmlformats-officedocument.presentationml.notesSlide+xml"/>
  <Override PartName="/ppt/slides/slide12.xml" ContentType="application/vnd.openxmlformats-officedocument.presentationml.slide+xml"/>
  <Override PartName="/ppt/slides/slide30.xml" ContentType="application/vnd.openxmlformats-officedocument.presentationml.slide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21.xml" ContentType="application/vnd.openxmlformats-officedocument.presentationml.notesSlide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notesSlides/notesSlide50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diagrams/drawing5.xml" ContentType="application/vnd.ms-office.drawingml.diagramDrawing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notesSlides/notesSlide1.xml" ContentType="application/vnd.openxmlformats-officedocument.presentationml.notesSlide+xml"/>
  <Override PartName="/ppt/diagrams/colors2.xml" ContentType="application/vnd.openxmlformats-officedocument.drawingml.diagramColors+xml"/>
  <Override PartName="/ppt/diagrams/quickStyle5.xml" ContentType="application/vnd.openxmlformats-officedocument.drawingml.diagramStyl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46.xml" ContentType="application/vnd.openxmlformats-officedocument.presentationml.slide+xml"/>
  <Override PartName="/ppt/slideLayouts/slideLayout5.xml" ContentType="application/vnd.openxmlformats-officedocument.presentationml.slideLayout+xml"/>
  <Override PartName="/ppt/diagrams/drawing1.xml" ContentType="application/vnd.ms-office.drawingml.diagramDrawing+xml"/>
  <Override PartName="/ppt/notesSlides/notesSlide19.xml" ContentType="application/vnd.openxmlformats-officedocument.presentationml.notesSlide+xml"/>
  <Override PartName="/ppt/notesSlides/notesSlide48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3"/>
  </p:notesMasterIdLst>
  <p:handoutMasterIdLst>
    <p:handoutMasterId r:id="rId54"/>
  </p:handoutMasterIdLst>
  <p:sldIdLst>
    <p:sldId id="348" r:id="rId2"/>
    <p:sldId id="374" r:id="rId3"/>
    <p:sldId id="407" r:id="rId4"/>
    <p:sldId id="408" r:id="rId5"/>
    <p:sldId id="381" r:id="rId6"/>
    <p:sldId id="320" r:id="rId7"/>
    <p:sldId id="382" r:id="rId8"/>
    <p:sldId id="351" r:id="rId9"/>
    <p:sldId id="376" r:id="rId10"/>
    <p:sldId id="353" r:id="rId11"/>
    <p:sldId id="352" r:id="rId12"/>
    <p:sldId id="380" r:id="rId13"/>
    <p:sldId id="354" r:id="rId14"/>
    <p:sldId id="375" r:id="rId15"/>
    <p:sldId id="355" r:id="rId16"/>
    <p:sldId id="395" r:id="rId17"/>
    <p:sldId id="396" r:id="rId18"/>
    <p:sldId id="397" r:id="rId19"/>
    <p:sldId id="400" r:id="rId20"/>
    <p:sldId id="398" r:id="rId21"/>
    <p:sldId id="357" r:id="rId22"/>
    <p:sldId id="363" r:id="rId23"/>
    <p:sldId id="401" r:id="rId24"/>
    <p:sldId id="402" r:id="rId25"/>
    <p:sldId id="369" r:id="rId26"/>
    <p:sldId id="406" r:id="rId27"/>
    <p:sldId id="405" r:id="rId28"/>
    <p:sldId id="368" r:id="rId29"/>
    <p:sldId id="370" r:id="rId30"/>
    <p:sldId id="371" r:id="rId31"/>
    <p:sldId id="372" r:id="rId32"/>
    <p:sldId id="409" r:id="rId33"/>
    <p:sldId id="393" r:id="rId34"/>
    <p:sldId id="373" r:id="rId35"/>
    <p:sldId id="378" r:id="rId36"/>
    <p:sldId id="383" r:id="rId37"/>
    <p:sldId id="384" r:id="rId38"/>
    <p:sldId id="385" r:id="rId39"/>
    <p:sldId id="386" r:id="rId40"/>
    <p:sldId id="319" r:id="rId41"/>
    <p:sldId id="388" r:id="rId42"/>
    <p:sldId id="389" r:id="rId43"/>
    <p:sldId id="387" r:id="rId44"/>
    <p:sldId id="336" r:id="rId45"/>
    <p:sldId id="390" r:id="rId46"/>
    <p:sldId id="337" r:id="rId47"/>
    <p:sldId id="339" r:id="rId48"/>
    <p:sldId id="391" r:id="rId49"/>
    <p:sldId id="340" r:id="rId50"/>
    <p:sldId id="411" r:id="rId51"/>
    <p:sldId id="341" r:id="rId52"/>
  </p:sldIdLst>
  <p:sldSz cx="9144000" cy="6858000" type="screen4x3"/>
  <p:notesSz cx="6797675" cy="9928225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EAF674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298" autoAdjust="0"/>
    <p:restoredTop sz="99846" autoAdjust="0"/>
  </p:normalViewPr>
  <p:slideViewPr>
    <p:cSldViewPr>
      <p:cViewPr>
        <p:scale>
          <a:sx n="80" d="100"/>
          <a:sy n="80" d="100"/>
        </p:scale>
        <p:origin x="-1044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219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3744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notesMaster" Target="notesMasters/notesMaster1.xml"/><Relationship Id="rId58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viewProps" Target="view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/Relationships>
</file>

<file path=ppt/diagrams/_rels/data3.xml.rels><?xml version="1.0" encoding="UTF-8" standalone="yes"?>
<Relationships xmlns="http://schemas.openxmlformats.org/package/2006/relationships"><Relationship Id="rId1" Type="http://schemas.openxmlformats.org/officeDocument/2006/relationships/image" Target="../media/image14.jpeg"/></Relationships>
</file>

<file path=ppt/diagrams/_rels/data4.xml.rels><?xml version="1.0" encoding="UTF-8" standalone="yes"?>
<Relationships xmlns="http://schemas.openxmlformats.org/package/2006/relationships"><Relationship Id="rId1" Type="http://schemas.openxmlformats.org/officeDocument/2006/relationships/image" Target="../media/image14.jpeg"/></Relationships>
</file>

<file path=ppt/diagrams/_rels/data5.xml.rels><?xml version="1.0" encoding="UTF-8" standalone="yes"?>
<Relationships xmlns="http://schemas.openxmlformats.org/package/2006/relationships"><Relationship Id="rId1" Type="http://schemas.openxmlformats.org/officeDocument/2006/relationships/image" Target="../media/image14.jpeg"/></Relationships>
</file>

<file path=ppt/diagrams/_rels/drawing3.xml.rels><?xml version="1.0" encoding="UTF-8" standalone="yes"?>
<Relationships xmlns="http://schemas.openxmlformats.org/package/2006/relationships"><Relationship Id="rId1" Type="http://schemas.openxmlformats.org/officeDocument/2006/relationships/image" Target="../media/image14.jpeg"/></Relationships>
</file>

<file path=ppt/diagrams/_rels/drawing4.xml.rels><?xml version="1.0" encoding="UTF-8" standalone="yes"?>
<Relationships xmlns="http://schemas.openxmlformats.org/package/2006/relationships"><Relationship Id="rId1" Type="http://schemas.openxmlformats.org/officeDocument/2006/relationships/image" Target="../media/image14.jpeg"/></Relationships>
</file>

<file path=ppt/diagrams/_rels/drawing5.xml.rels><?xml version="1.0" encoding="UTF-8" standalone="yes"?>
<Relationships xmlns="http://schemas.openxmlformats.org/package/2006/relationships"><Relationship Id="rId1" Type="http://schemas.openxmlformats.org/officeDocument/2006/relationships/image" Target="../media/image14.jpe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6380704-CC5E-4689-B8E3-97FFE71FA51B}" type="doc">
      <dgm:prSet loTypeId="urn:microsoft.com/office/officeart/2005/8/layout/venn3" loCatId="relationship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el-GR"/>
        </a:p>
      </dgm:t>
    </dgm:pt>
    <dgm:pt modelId="{65C54166-7FAA-4CC0-8A3A-E5EC46DFDCFA}">
      <dgm:prSet custT="1"/>
      <dgm:spPr/>
      <dgm:t>
        <a:bodyPr/>
        <a:lstStyle/>
        <a:p>
          <a:pPr rtl="0"/>
          <a:r>
            <a:rPr lang="el-GR" sz="1400" b="0" dirty="0" smtClean="0"/>
            <a:t>Διεθνικές Συναντήσεις για το Σχέδιο </a:t>
          </a:r>
          <a:r>
            <a:rPr lang="en-US" sz="1400" b="1" dirty="0" smtClean="0"/>
            <a:t>(Transnational Project Meetings)</a:t>
          </a:r>
          <a:endParaRPr lang="el-GR" sz="1400" dirty="0"/>
        </a:p>
      </dgm:t>
    </dgm:pt>
    <dgm:pt modelId="{98D7D7DF-479A-41D0-915A-44EF837D3E27}" type="parTrans" cxnId="{D69162BD-C415-4D26-8E8A-D516630EEE93}">
      <dgm:prSet/>
      <dgm:spPr/>
      <dgm:t>
        <a:bodyPr/>
        <a:lstStyle/>
        <a:p>
          <a:endParaRPr lang="el-GR"/>
        </a:p>
      </dgm:t>
    </dgm:pt>
    <dgm:pt modelId="{C0DFA687-9B25-42BF-A574-5A72377A6D6D}" type="sibTrans" cxnId="{D69162BD-C415-4D26-8E8A-D516630EEE93}">
      <dgm:prSet/>
      <dgm:spPr/>
      <dgm:t>
        <a:bodyPr/>
        <a:lstStyle/>
        <a:p>
          <a:endParaRPr lang="el-GR"/>
        </a:p>
      </dgm:t>
    </dgm:pt>
    <dgm:pt modelId="{BAA8928B-315A-4DC4-8EB4-E5C7DBA2B336}">
      <dgm:prSet custT="1"/>
      <dgm:spPr/>
      <dgm:t>
        <a:bodyPr/>
        <a:lstStyle/>
        <a:p>
          <a:pPr rtl="0"/>
          <a:r>
            <a:rPr lang="en-US" sz="1400" b="1" dirty="0" smtClean="0"/>
            <a:t>Intellectual Outputs</a:t>
          </a:r>
          <a:endParaRPr lang="el-GR" sz="1400" dirty="0"/>
        </a:p>
      </dgm:t>
    </dgm:pt>
    <dgm:pt modelId="{05451DE7-D049-4F8D-A664-4DF21AC4082A}" type="parTrans" cxnId="{C44949E6-1557-4BDD-BBF8-9ACAAD9AD601}">
      <dgm:prSet/>
      <dgm:spPr/>
      <dgm:t>
        <a:bodyPr/>
        <a:lstStyle/>
        <a:p>
          <a:endParaRPr lang="el-GR"/>
        </a:p>
      </dgm:t>
    </dgm:pt>
    <dgm:pt modelId="{5F5806C1-4EA6-478F-B652-BF5048CA1BC9}" type="sibTrans" cxnId="{C44949E6-1557-4BDD-BBF8-9ACAAD9AD601}">
      <dgm:prSet/>
      <dgm:spPr/>
      <dgm:t>
        <a:bodyPr/>
        <a:lstStyle/>
        <a:p>
          <a:endParaRPr lang="el-GR"/>
        </a:p>
      </dgm:t>
    </dgm:pt>
    <dgm:pt modelId="{32D0C964-5CDB-4F7D-BB92-4C693F6D73FE}">
      <dgm:prSet custT="1"/>
      <dgm:spPr/>
      <dgm:t>
        <a:bodyPr/>
        <a:lstStyle/>
        <a:p>
          <a:pPr rtl="0"/>
          <a:r>
            <a:rPr lang="en-US" sz="1400" b="1" dirty="0" smtClean="0"/>
            <a:t>Multiplier Events</a:t>
          </a:r>
          <a:r>
            <a:rPr lang="el-GR" sz="1400" b="1" dirty="0" smtClean="0"/>
            <a:t> 	</a:t>
          </a:r>
          <a:endParaRPr lang="el-GR" sz="1400" dirty="0"/>
        </a:p>
      </dgm:t>
    </dgm:pt>
    <dgm:pt modelId="{16B39651-E83E-4993-B8CB-27E3F269C0B1}" type="parTrans" cxnId="{54E35195-3C55-4C5F-8276-8DBF84C5CA2E}">
      <dgm:prSet/>
      <dgm:spPr/>
      <dgm:t>
        <a:bodyPr/>
        <a:lstStyle/>
        <a:p>
          <a:endParaRPr lang="el-GR"/>
        </a:p>
      </dgm:t>
    </dgm:pt>
    <dgm:pt modelId="{F210C5C8-AD40-40B5-9150-1EDBF56437E4}" type="sibTrans" cxnId="{54E35195-3C55-4C5F-8276-8DBF84C5CA2E}">
      <dgm:prSet/>
      <dgm:spPr/>
      <dgm:t>
        <a:bodyPr/>
        <a:lstStyle/>
        <a:p>
          <a:endParaRPr lang="el-GR"/>
        </a:p>
      </dgm:t>
    </dgm:pt>
    <dgm:pt modelId="{3FBC50B5-35FC-49C7-93EB-C2789918EFBA}">
      <dgm:prSet custT="1"/>
      <dgm:spPr/>
      <dgm:t>
        <a:bodyPr/>
        <a:lstStyle/>
        <a:p>
          <a:pPr rtl="0"/>
          <a:r>
            <a:rPr lang="el-GR" sz="1400" dirty="0" smtClean="0"/>
            <a:t>Διαχείριση Σχεδίου και Υλοποίηση </a:t>
          </a:r>
          <a:r>
            <a:rPr lang="el-GR" sz="1400" b="1" dirty="0" smtClean="0"/>
            <a:t>(</a:t>
          </a:r>
          <a:r>
            <a:rPr lang="en-US" sz="1400" b="1" dirty="0" smtClean="0"/>
            <a:t>Project Management and Implementation</a:t>
          </a:r>
          <a:r>
            <a:rPr lang="el-GR" sz="1400" b="1" dirty="0" smtClean="0"/>
            <a:t>)</a:t>
          </a:r>
          <a:endParaRPr lang="en-US" sz="1400" b="1" dirty="0"/>
        </a:p>
      </dgm:t>
    </dgm:pt>
    <dgm:pt modelId="{F249D73E-AE5F-4702-8BA5-539CD68AD8A7}" type="sibTrans" cxnId="{6BE5E952-CF76-40AC-A188-87B111253DFD}">
      <dgm:prSet/>
      <dgm:spPr/>
      <dgm:t>
        <a:bodyPr/>
        <a:lstStyle/>
        <a:p>
          <a:endParaRPr lang="el-GR"/>
        </a:p>
      </dgm:t>
    </dgm:pt>
    <dgm:pt modelId="{86EB65B8-32C3-4238-B0D2-9D7CBA02C1CB}" type="parTrans" cxnId="{6BE5E952-CF76-40AC-A188-87B111253DFD}">
      <dgm:prSet/>
      <dgm:spPr/>
      <dgm:t>
        <a:bodyPr/>
        <a:lstStyle/>
        <a:p>
          <a:endParaRPr lang="el-GR"/>
        </a:p>
      </dgm:t>
    </dgm:pt>
    <dgm:pt modelId="{212F71D5-A9D1-4A54-92B3-A5B80D9159B0}">
      <dgm:prSet custT="1"/>
      <dgm:spPr/>
      <dgm:t>
        <a:bodyPr/>
        <a:lstStyle/>
        <a:p>
          <a:pPr rtl="0"/>
          <a:r>
            <a:rPr lang="el-GR" sz="1400" b="1" dirty="0" smtClean="0"/>
            <a:t>Διεθνικές Δραστηριότητες </a:t>
          </a:r>
          <a:r>
            <a:rPr lang="el-GR" sz="1400" b="1" dirty="0" smtClean="0"/>
            <a:t>Μάθησης</a:t>
          </a:r>
          <a:r>
            <a:rPr lang="en-US" sz="1400" b="1" dirty="0" smtClean="0"/>
            <a:t>,</a:t>
          </a:r>
          <a:r>
            <a:rPr lang="el-GR" sz="1400" b="1" dirty="0" smtClean="0"/>
            <a:t> Διδασκαλίας και Κατάρτισης</a:t>
          </a:r>
          <a:endParaRPr lang="en-US" sz="1400" b="1" dirty="0"/>
        </a:p>
      </dgm:t>
    </dgm:pt>
    <dgm:pt modelId="{80E7DD9C-329B-41FD-9A11-12E7B391C83C}" type="sibTrans" cxnId="{0542D265-A392-412C-896F-6899D3253B66}">
      <dgm:prSet/>
      <dgm:spPr/>
      <dgm:t>
        <a:bodyPr/>
        <a:lstStyle/>
        <a:p>
          <a:endParaRPr lang="el-GR"/>
        </a:p>
      </dgm:t>
    </dgm:pt>
    <dgm:pt modelId="{BC798264-C19D-44FC-B2F6-3A112B48DA99}" type="parTrans" cxnId="{0542D265-A392-412C-896F-6899D3253B66}">
      <dgm:prSet/>
      <dgm:spPr/>
      <dgm:t>
        <a:bodyPr/>
        <a:lstStyle/>
        <a:p>
          <a:endParaRPr lang="el-GR"/>
        </a:p>
      </dgm:t>
    </dgm:pt>
    <dgm:pt modelId="{A316C0F8-F956-4386-B869-E5BDA4240827}" type="pres">
      <dgm:prSet presAssocID="{56380704-CC5E-4689-B8E3-97FFE71FA51B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l-GR"/>
        </a:p>
      </dgm:t>
    </dgm:pt>
    <dgm:pt modelId="{7DEE0A29-7EC7-424F-9011-1C2487614570}" type="pres">
      <dgm:prSet presAssocID="{3FBC50B5-35FC-49C7-93EB-C2789918EFBA}" presName="Name5" presStyleLbl="vennNode1" presStyleIdx="0" presStyleCnt="5" custScaleX="159097" custScaleY="102654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54359F35-94AC-43E3-8CC9-4AEA8F42911D}" type="pres">
      <dgm:prSet presAssocID="{F249D73E-AE5F-4702-8BA5-539CD68AD8A7}" presName="space" presStyleCnt="0"/>
      <dgm:spPr/>
      <dgm:t>
        <a:bodyPr/>
        <a:lstStyle/>
        <a:p>
          <a:endParaRPr lang="el-GR"/>
        </a:p>
      </dgm:t>
    </dgm:pt>
    <dgm:pt modelId="{0B45DF8D-35E7-4E1B-9324-B5601643C975}" type="pres">
      <dgm:prSet presAssocID="{65C54166-7FAA-4CC0-8A3A-E5EC46DFDCFA}" presName="Name5" presStyleLbl="vennNode1" presStyleIdx="1" presStyleCnt="5" custScaleX="133392" custScaleY="105042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F418075E-EB60-46D3-B7F3-AE23454A9867}" type="pres">
      <dgm:prSet presAssocID="{C0DFA687-9B25-42BF-A574-5A72377A6D6D}" presName="space" presStyleCnt="0"/>
      <dgm:spPr/>
      <dgm:t>
        <a:bodyPr/>
        <a:lstStyle/>
        <a:p>
          <a:endParaRPr lang="el-GR"/>
        </a:p>
      </dgm:t>
    </dgm:pt>
    <dgm:pt modelId="{F3C5F5AA-76C7-49E9-9D44-F95799A1C7F0}" type="pres">
      <dgm:prSet presAssocID="{BAA8928B-315A-4DC4-8EB4-E5C7DBA2B336}" presName="Name5" presStyleLbl="vennNode1" presStyleIdx="2" presStyleCnt="5" custScaleX="116724" custScaleY="109082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2A4DF6E8-470E-44E1-B108-484652AFBAD1}" type="pres">
      <dgm:prSet presAssocID="{5F5806C1-4EA6-478F-B652-BF5048CA1BC9}" presName="space" presStyleCnt="0"/>
      <dgm:spPr/>
      <dgm:t>
        <a:bodyPr/>
        <a:lstStyle/>
        <a:p>
          <a:endParaRPr lang="el-GR"/>
        </a:p>
      </dgm:t>
    </dgm:pt>
    <dgm:pt modelId="{DC88FD51-BD03-467D-9DBB-8260384C90F8}" type="pres">
      <dgm:prSet presAssocID="{32D0C964-5CDB-4F7D-BB92-4C693F6D73FE}" presName="Name5" presStyleLbl="vennNode1" presStyleIdx="3" presStyleCnt="5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F7D80312-F349-44CF-9779-D92EE9CB9333}" type="pres">
      <dgm:prSet presAssocID="{F210C5C8-AD40-40B5-9150-1EDBF56437E4}" presName="space" presStyleCnt="0"/>
      <dgm:spPr/>
      <dgm:t>
        <a:bodyPr/>
        <a:lstStyle/>
        <a:p>
          <a:endParaRPr lang="el-GR"/>
        </a:p>
      </dgm:t>
    </dgm:pt>
    <dgm:pt modelId="{4977D78E-0C02-45C2-A81C-4C88BEC1F9D8}" type="pres">
      <dgm:prSet presAssocID="{212F71D5-A9D1-4A54-92B3-A5B80D9159B0}" presName="Name5" presStyleLbl="vennNode1" presStyleIdx="4" presStyleCnt="5" custScaleX="144263" custScaleY="110059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</dgm:ptLst>
  <dgm:cxnLst>
    <dgm:cxn modelId="{21980FA0-93DC-4D94-A379-8BDB003528D6}" type="presOf" srcId="{56380704-CC5E-4689-B8E3-97FFE71FA51B}" destId="{A316C0F8-F956-4386-B869-E5BDA4240827}" srcOrd="0" destOrd="0" presId="urn:microsoft.com/office/officeart/2005/8/layout/venn3"/>
    <dgm:cxn modelId="{C44949E6-1557-4BDD-BBF8-9ACAAD9AD601}" srcId="{56380704-CC5E-4689-B8E3-97FFE71FA51B}" destId="{BAA8928B-315A-4DC4-8EB4-E5C7DBA2B336}" srcOrd="2" destOrd="0" parTransId="{05451DE7-D049-4F8D-A664-4DF21AC4082A}" sibTransId="{5F5806C1-4EA6-478F-B652-BF5048CA1BC9}"/>
    <dgm:cxn modelId="{6BE5E952-CF76-40AC-A188-87B111253DFD}" srcId="{56380704-CC5E-4689-B8E3-97FFE71FA51B}" destId="{3FBC50B5-35FC-49C7-93EB-C2789918EFBA}" srcOrd="0" destOrd="0" parTransId="{86EB65B8-32C3-4238-B0D2-9D7CBA02C1CB}" sibTransId="{F249D73E-AE5F-4702-8BA5-539CD68AD8A7}"/>
    <dgm:cxn modelId="{1595E60A-4642-47A2-A11B-46458A954AC0}" type="presOf" srcId="{32D0C964-5CDB-4F7D-BB92-4C693F6D73FE}" destId="{DC88FD51-BD03-467D-9DBB-8260384C90F8}" srcOrd="0" destOrd="0" presId="urn:microsoft.com/office/officeart/2005/8/layout/venn3"/>
    <dgm:cxn modelId="{0542D265-A392-412C-896F-6899D3253B66}" srcId="{56380704-CC5E-4689-B8E3-97FFE71FA51B}" destId="{212F71D5-A9D1-4A54-92B3-A5B80D9159B0}" srcOrd="4" destOrd="0" parTransId="{BC798264-C19D-44FC-B2F6-3A112B48DA99}" sibTransId="{80E7DD9C-329B-41FD-9A11-12E7B391C83C}"/>
    <dgm:cxn modelId="{54E35195-3C55-4C5F-8276-8DBF84C5CA2E}" srcId="{56380704-CC5E-4689-B8E3-97FFE71FA51B}" destId="{32D0C964-5CDB-4F7D-BB92-4C693F6D73FE}" srcOrd="3" destOrd="0" parTransId="{16B39651-E83E-4993-B8CB-27E3F269C0B1}" sibTransId="{F210C5C8-AD40-40B5-9150-1EDBF56437E4}"/>
    <dgm:cxn modelId="{06F85FD2-F2BB-48B3-BA78-9839F38A96AF}" type="presOf" srcId="{BAA8928B-315A-4DC4-8EB4-E5C7DBA2B336}" destId="{F3C5F5AA-76C7-49E9-9D44-F95799A1C7F0}" srcOrd="0" destOrd="0" presId="urn:microsoft.com/office/officeart/2005/8/layout/venn3"/>
    <dgm:cxn modelId="{1EA7178D-1DED-4AC3-9FC7-148A358078BB}" type="presOf" srcId="{212F71D5-A9D1-4A54-92B3-A5B80D9159B0}" destId="{4977D78E-0C02-45C2-A81C-4C88BEC1F9D8}" srcOrd="0" destOrd="0" presId="urn:microsoft.com/office/officeart/2005/8/layout/venn3"/>
    <dgm:cxn modelId="{0F8AC54F-828E-4963-9151-3510B0A88224}" type="presOf" srcId="{65C54166-7FAA-4CC0-8A3A-E5EC46DFDCFA}" destId="{0B45DF8D-35E7-4E1B-9324-B5601643C975}" srcOrd="0" destOrd="0" presId="urn:microsoft.com/office/officeart/2005/8/layout/venn3"/>
    <dgm:cxn modelId="{6968FF6B-3E9B-4E9C-BFBC-810BCAE2E200}" type="presOf" srcId="{3FBC50B5-35FC-49C7-93EB-C2789918EFBA}" destId="{7DEE0A29-7EC7-424F-9011-1C2487614570}" srcOrd="0" destOrd="0" presId="urn:microsoft.com/office/officeart/2005/8/layout/venn3"/>
    <dgm:cxn modelId="{D69162BD-C415-4D26-8E8A-D516630EEE93}" srcId="{56380704-CC5E-4689-B8E3-97FFE71FA51B}" destId="{65C54166-7FAA-4CC0-8A3A-E5EC46DFDCFA}" srcOrd="1" destOrd="0" parTransId="{98D7D7DF-479A-41D0-915A-44EF837D3E27}" sibTransId="{C0DFA687-9B25-42BF-A574-5A72377A6D6D}"/>
    <dgm:cxn modelId="{D420788D-B207-4857-81E3-69DA611EBFA7}" type="presParOf" srcId="{A316C0F8-F956-4386-B869-E5BDA4240827}" destId="{7DEE0A29-7EC7-424F-9011-1C2487614570}" srcOrd="0" destOrd="0" presId="urn:microsoft.com/office/officeart/2005/8/layout/venn3"/>
    <dgm:cxn modelId="{FB57F779-2886-4566-91D1-D45CC81F4C22}" type="presParOf" srcId="{A316C0F8-F956-4386-B869-E5BDA4240827}" destId="{54359F35-94AC-43E3-8CC9-4AEA8F42911D}" srcOrd="1" destOrd="0" presId="urn:microsoft.com/office/officeart/2005/8/layout/venn3"/>
    <dgm:cxn modelId="{CB1210EF-7AD6-40D7-8CDF-EA3DF86A8D33}" type="presParOf" srcId="{A316C0F8-F956-4386-B869-E5BDA4240827}" destId="{0B45DF8D-35E7-4E1B-9324-B5601643C975}" srcOrd="2" destOrd="0" presId="urn:microsoft.com/office/officeart/2005/8/layout/venn3"/>
    <dgm:cxn modelId="{2D24AF10-EF23-41BF-95FE-B652B08A1D54}" type="presParOf" srcId="{A316C0F8-F956-4386-B869-E5BDA4240827}" destId="{F418075E-EB60-46D3-B7F3-AE23454A9867}" srcOrd="3" destOrd="0" presId="urn:microsoft.com/office/officeart/2005/8/layout/venn3"/>
    <dgm:cxn modelId="{9189A770-E1B6-444D-A1A2-9CEC2B9B12D8}" type="presParOf" srcId="{A316C0F8-F956-4386-B869-E5BDA4240827}" destId="{F3C5F5AA-76C7-49E9-9D44-F95799A1C7F0}" srcOrd="4" destOrd="0" presId="urn:microsoft.com/office/officeart/2005/8/layout/venn3"/>
    <dgm:cxn modelId="{499A7869-0C62-4EB7-9148-50766EE32A3D}" type="presParOf" srcId="{A316C0F8-F956-4386-B869-E5BDA4240827}" destId="{2A4DF6E8-470E-44E1-B108-484652AFBAD1}" srcOrd="5" destOrd="0" presId="urn:microsoft.com/office/officeart/2005/8/layout/venn3"/>
    <dgm:cxn modelId="{1ED5D033-4826-478A-879D-2BACFA1532FB}" type="presParOf" srcId="{A316C0F8-F956-4386-B869-E5BDA4240827}" destId="{DC88FD51-BD03-467D-9DBB-8260384C90F8}" srcOrd="6" destOrd="0" presId="urn:microsoft.com/office/officeart/2005/8/layout/venn3"/>
    <dgm:cxn modelId="{62BB2ACD-3B26-4B48-B608-E94A56B23825}" type="presParOf" srcId="{A316C0F8-F956-4386-B869-E5BDA4240827}" destId="{F7D80312-F349-44CF-9779-D92EE9CB9333}" srcOrd="7" destOrd="0" presId="urn:microsoft.com/office/officeart/2005/8/layout/venn3"/>
    <dgm:cxn modelId="{839170FF-A9AC-4250-B486-ED70DB7E4244}" type="presParOf" srcId="{A316C0F8-F956-4386-B869-E5BDA4240827}" destId="{4977D78E-0C02-45C2-A81C-4C88BEC1F9D8}" srcOrd="8" destOrd="0" presId="urn:microsoft.com/office/officeart/2005/8/layout/venn3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2B8458E-A112-4D31-84FE-F7C3ADAEDC23}" type="doc">
      <dgm:prSet loTypeId="urn:microsoft.com/office/officeart/2005/8/layout/vList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l-GR"/>
        </a:p>
      </dgm:t>
    </dgm:pt>
    <dgm:pt modelId="{699C8AA3-C4F4-4534-8EA8-6E5D24069F59}" type="pres">
      <dgm:prSet presAssocID="{92B8458E-A112-4D31-84FE-F7C3ADAEDC23}" presName="linearFlow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l-GR"/>
        </a:p>
      </dgm:t>
    </dgm:pt>
  </dgm:ptLst>
  <dgm:cxnLst>
    <dgm:cxn modelId="{7DE01E7E-D921-4BE3-AF91-30562CCFFE81}" type="presOf" srcId="{92B8458E-A112-4D31-84FE-F7C3ADAEDC23}" destId="{699C8AA3-C4F4-4534-8EA8-6E5D24069F59}" srcOrd="0" destOrd="0" presId="urn:microsoft.com/office/officeart/2005/8/layout/vList3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D4B11456-FE65-4884-A86A-3987C36003AA}" type="doc">
      <dgm:prSet loTypeId="urn:microsoft.com/office/officeart/2005/8/layout/vList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l-GR"/>
        </a:p>
      </dgm:t>
    </dgm:pt>
    <dgm:pt modelId="{B5C9975C-94DC-402E-A9B1-FDF745038B7A}">
      <dgm:prSet custT="1"/>
      <dgm:spPr>
        <a:solidFill>
          <a:schemeClr val="bg1"/>
        </a:solidFill>
        <a:ln>
          <a:solidFill>
            <a:schemeClr val="tx2"/>
          </a:solidFill>
        </a:ln>
      </dgm:spPr>
      <dgm:t>
        <a:bodyPr/>
        <a:lstStyle/>
        <a:p>
          <a:pPr rtl="0"/>
          <a:r>
            <a:rPr lang="el-GR" sz="2000" dirty="0" smtClean="0">
              <a:solidFill>
                <a:schemeClr val="tx1"/>
              </a:solidFill>
            </a:rPr>
            <a:t>Ανάρτηση μέχρι την υποβολή της τελικής έκθεσης στην </a:t>
          </a:r>
          <a:r>
            <a:rPr lang="en-US" sz="2000" dirty="0" smtClean="0">
              <a:solidFill>
                <a:schemeClr val="tx1"/>
              </a:solidFill>
            </a:rPr>
            <a:t>                                     </a:t>
          </a:r>
          <a:r>
            <a:rPr lang="el-GR" sz="2000" b="1" dirty="0" smtClean="0">
              <a:solidFill>
                <a:schemeClr val="tx1"/>
              </a:solidFill>
            </a:rPr>
            <a:t>Πλατφόρμα Διάδοσης Αποτελεσμάτων</a:t>
          </a:r>
          <a:endParaRPr lang="el-GR" sz="2000" dirty="0">
            <a:solidFill>
              <a:schemeClr val="tx1"/>
            </a:solidFill>
          </a:endParaRPr>
        </a:p>
      </dgm:t>
    </dgm:pt>
    <dgm:pt modelId="{5E97BB03-8AD4-42E8-B81D-FDB5EEDE9272}" type="parTrans" cxnId="{FC554E69-15DE-4F75-8C79-2C0E3595ACED}">
      <dgm:prSet/>
      <dgm:spPr/>
      <dgm:t>
        <a:bodyPr/>
        <a:lstStyle/>
        <a:p>
          <a:endParaRPr lang="el-GR" sz="2000"/>
        </a:p>
      </dgm:t>
    </dgm:pt>
    <dgm:pt modelId="{1091D5AB-8DE6-4C0F-8A1F-41F1E54FDFF3}" type="sibTrans" cxnId="{FC554E69-15DE-4F75-8C79-2C0E3595ACED}">
      <dgm:prSet/>
      <dgm:spPr/>
      <dgm:t>
        <a:bodyPr/>
        <a:lstStyle/>
        <a:p>
          <a:endParaRPr lang="el-GR" sz="2000"/>
        </a:p>
      </dgm:t>
    </dgm:pt>
    <dgm:pt modelId="{1142BBC1-5EB1-476A-894A-21C777BB3422}" type="pres">
      <dgm:prSet presAssocID="{D4B11456-FE65-4884-A86A-3987C36003AA}" presName="linearFlow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l-GR"/>
        </a:p>
      </dgm:t>
    </dgm:pt>
    <dgm:pt modelId="{D5874DC7-9D4E-442B-BA91-0C55DCC14693}" type="pres">
      <dgm:prSet presAssocID="{B5C9975C-94DC-402E-A9B1-FDF745038B7A}" presName="composite" presStyleCnt="0"/>
      <dgm:spPr/>
    </dgm:pt>
    <dgm:pt modelId="{E8A992CB-EBAE-4083-827B-8D4252F32697}" type="pres">
      <dgm:prSet presAssocID="{B5C9975C-94DC-402E-A9B1-FDF745038B7A}" presName="imgShp" presStyleLbl="fgImgPlace1" presStyleIdx="0" presStyleCnt="1"/>
      <dgm:spPr>
        <a:blipFill rotWithShape="0">
          <a:blip xmlns:r="http://schemas.openxmlformats.org/officeDocument/2006/relationships" r:embed="rId1"/>
          <a:stretch>
            <a:fillRect/>
          </a:stretch>
        </a:blipFill>
        <a:ln>
          <a:solidFill>
            <a:schemeClr val="tx2"/>
          </a:solidFill>
        </a:ln>
      </dgm:spPr>
      <dgm:t>
        <a:bodyPr/>
        <a:lstStyle/>
        <a:p>
          <a:endParaRPr lang="el-GR"/>
        </a:p>
      </dgm:t>
    </dgm:pt>
    <dgm:pt modelId="{0F8A5863-C670-4804-B55D-440ED5AD812A}" type="pres">
      <dgm:prSet presAssocID="{B5C9975C-94DC-402E-A9B1-FDF745038B7A}" presName="txShp" presStyleLbl="node1" presStyleIdx="0" presStyleCnt="1" custScaleX="98159" custScaleY="86751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</dgm:ptLst>
  <dgm:cxnLst>
    <dgm:cxn modelId="{7F2EFE55-E81E-40BA-9C66-AC0A6283419C}" type="presOf" srcId="{D4B11456-FE65-4884-A86A-3987C36003AA}" destId="{1142BBC1-5EB1-476A-894A-21C777BB3422}" srcOrd="0" destOrd="0" presId="urn:microsoft.com/office/officeart/2005/8/layout/vList3"/>
    <dgm:cxn modelId="{BCCBAF68-2986-43C4-831B-06D2B74E51FA}" type="presOf" srcId="{B5C9975C-94DC-402E-A9B1-FDF745038B7A}" destId="{0F8A5863-C670-4804-B55D-440ED5AD812A}" srcOrd="0" destOrd="0" presId="urn:microsoft.com/office/officeart/2005/8/layout/vList3"/>
    <dgm:cxn modelId="{FC554E69-15DE-4F75-8C79-2C0E3595ACED}" srcId="{D4B11456-FE65-4884-A86A-3987C36003AA}" destId="{B5C9975C-94DC-402E-A9B1-FDF745038B7A}" srcOrd="0" destOrd="0" parTransId="{5E97BB03-8AD4-42E8-B81D-FDB5EEDE9272}" sibTransId="{1091D5AB-8DE6-4C0F-8A1F-41F1E54FDFF3}"/>
    <dgm:cxn modelId="{FD95677B-29D2-4788-9C09-3F362100DA5A}" type="presParOf" srcId="{1142BBC1-5EB1-476A-894A-21C777BB3422}" destId="{D5874DC7-9D4E-442B-BA91-0C55DCC14693}" srcOrd="0" destOrd="0" presId="urn:microsoft.com/office/officeart/2005/8/layout/vList3"/>
    <dgm:cxn modelId="{4F613419-3D28-4EA7-A5B1-809D50666943}" type="presParOf" srcId="{D5874DC7-9D4E-442B-BA91-0C55DCC14693}" destId="{E8A992CB-EBAE-4083-827B-8D4252F32697}" srcOrd="0" destOrd="0" presId="urn:microsoft.com/office/officeart/2005/8/layout/vList3"/>
    <dgm:cxn modelId="{BA45AF59-A984-4DA3-BA49-BD089F7CF3D1}" type="presParOf" srcId="{D5874DC7-9D4E-442B-BA91-0C55DCC14693}" destId="{0F8A5863-C670-4804-B55D-440ED5AD812A}" srcOrd="1" destOrd="0" presId="urn:microsoft.com/office/officeart/2005/8/layout/vList3"/>
  </dgm:cxnLst>
  <dgm:bg/>
  <dgm:whole/>
  <dgm:extLst>
    <a:ext uri="http://schemas.microsoft.com/office/drawing/2008/diagram">
      <dsp:dataModelExt xmlns:dsp="http://schemas.microsoft.com/office/drawing/2008/diagram" xmlns="" relId="rId12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D4B11456-FE65-4884-A86A-3987C36003AA}" type="doc">
      <dgm:prSet loTypeId="urn:microsoft.com/office/officeart/2005/8/layout/vList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l-GR"/>
        </a:p>
      </dgm:t>
    </dgm:pt>
    <dgm:pt modelId="{B5C9975C-94DC-402E-A9B1-FDF745038B7A}">
      <dgm:prSet custT="1"/>
      <dgm:spPr>
        <a:solidFill>
          <a:schemeClr val="bg1"/>
        </a:solidFill>
        <a:ln>
          <a:solidFill>
            <a:schemeClr val="tx2"/>
          </a:solidFill>
        </a:ln>
      </dgm:spPr>
      <dgm:t>
        <a:bodyPr/>
        <a:lstStyle/>
        <a:p>
          <a:pPr rtl="0"/>
          <a:r>
            <a:rPr lang="el-GR" sz="2000" b="1" dirty="0" smtClean="0">
              <a:solidFill>
                <a:schemeClr val="tx1"/>
              </a:solidFill>
            </a:rPr>
            <a:t>Αναπτύσσονται όπως έχουν εγκριθεί από την Εθνική Μονάδα</a:t>
          </a:r>
          <a:endParaRPr lang="el-GR" sz="2000" dirty="0">
            <a:solidFill>
              <a:schemeClr val="tx1"/>
            </a:solidFill>
          </a:endParaRPr>
        </a:p>
      </dgm:t>
    </dgm:pt>
    <dgm:pt modelId="{5E97BB03-8AD4-42E8-B81D-FDB5EEDE9272}" type="parTrans" cxnId="{FC554E69-15DE-4F75-8C79-2C0E3595ACED}">
      <dgm:prSet/>
      <dgm:spPr/>
      <dgm:t>
        <a:bodyPr/>
        <a:lstStyle/>
        <a:p>
          <a:endParaRPr lang="el-GR" sz="2000"/>
        </a:p>
      </dgm:t>
    </dgm:pt>
    <dgm:pt modelId="{1091D5AB-8DE6-4C0F-8A1F-41F1E54FDFF3}" type="sibTrans" cxnId="{FC554E69-15DE-4F75-8C79-2C0E3595ACED}">
      <dgm:prSet/>
      <dgm:spPr/>
      <dgm:t>
        <a:bodyPr/>
        <a:lstStyle/>
        <a:p>
          <a:endParaRPr lang="el-GR" sz="2000"/>
        </a:p>
      </dgm:t>
    </dgm:pt>
    <dgm:pt modelId="{1142BBC1-5EB1-476A-894A-21C777BB3422}" type="pres">
      <dgm:prSet presAssocID="{D4B11456-FE65-4884-A86A-3987C36003AA}" presName="linearFlow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l-GR"/>
        </a:p>
      </dgm:t>
    </dgm:pt>
    <dgm:pt modelId="{D5874DC7-9D4E-442B-BA91-0C55DCC14693}" type="pres">
      <dgm:prSet presAssocID="{B5C9975C-94DC-402E-A9B1-FDF745038B7A}" presName="composite" presStyleCnt="0"/>
      <dgm:spPr/>
    </dgm:pt>
    <dgm:pt modelId="{E8A992CB-EBAE-4083-827B-8D4252F32697}" type="pres">
      <dgm:prSet presAssocID="{B5C9975C-94DC-402E-A9B1-FDF745038B7A}" presName="imgShp" presStyleLbl="fgImgPlace1" presStyleIdx="0" presStyleCnt="1"/>
      <dgm:spPr>
        <a:blipFill rotWithShape="0">
          <a:blip xmlns:r="http://schemas.openxmlformats.org/officeDocument/2006/relationships" r:embed="rId1"/>
          <a:stretch>
            <a:fillRect/>
          </a:stretch>
        </a:blipFill>
        <a:ln>
          <a:solidFill>
            <a:schemeClr val="tx2"/>
          </a:solidFill>
        </a:ln>
      </dgm:spPr>
      <dgm:t>
        <a:bodyPr/>
        <a:lstStyle/>
        <a:p>
          <a:endParaRPr lang="el-GR"/>
        </a:p>
      </dgm:t>
    </dgm:pt>
    <dgm:pt modelId="{0F8A5863-C670-4804-B55D-440ED5AD812A}" type="pres">
      <dgm:prSet presAssocID="{B5C9975C-94DC-402E-A9B1-FDF745038B7A}" presName="txShp" presStyleLbl="node1" presStyleIdx="0" presStyleCnt="1" custScaleX="98159" custScaleY="86751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</dgm:ptLst>
  <dgm:cxnLst>
    <dgm:cxn modelId="{BAD68B30-7BB9-486F-B9CA-502CF4ACF598}" type="presOf" srcId="{B5C9975C-94DC-402E-A9B1-FDF745038B7A}" destId="{0F8A5863-C670-4804-B55D-440ED5AD812A}" srcOrd="0" destOrd="0" presId="urn:microsoft.com/office/officeart/2005/8/layout/vList3"/>
    <dgm:cxn modelId="{8118E1F1-81D6-43A1-8926-92926BC00DD7}" type="presOf" srcId="{D4B11456-FE65-4884-A86A-3987C36003AA}" destId="{1142BBC1-5EB1-476A-894A-21C777BB3422}" srcOrd="0" destOrd="0" presId="urn:microsoft.com/office/officeart/2005/8/layout/vList3"/>
    <dgm:cxn modelId="{FC554E69-15DE-4F75-8C79-2C0E3595ACED}" srcId="{D4B11456-FE65-4884-A86A-3987C36003AA}" destId="{B5C9975C-94DC-402E-A9B1-FDF745038B7A}" srcOrd="0" destOrd="0" parTransId="{5E97BB03-8AD4-42E8-B81D-FDB5EEDE9272}" sibTransId="{1091D5AB-8DE6-4C0F-8A1F-41F1E54FDFF3}"/>
    <dgm:cxn modelId="{E6B7E546-DDCC-42FF-BF96-5CF3E9EAD94D}" type="presParOf" srcId="{1142BBC1-5EB1-476A-894A-21C777BB3422}" destId="{D5874DC7-9D4E-442B-BA91-0C55DCC14693}" srcOrd="0" destOrd="0" presId="urn:microsoft.com/office/officeart/2005/8/layout/vList3"/>
    <dgm:cxn modelId="{B0EC12C8-EF45-4887-A9A7-BA01C368AA91}" type="presParOf" srcId="{D5874DC7-9D4E-442B-BA91-0C55DCC14693}" destId="{E8A992CB-EBAE-4083-827B-8D4252F32697}" srcOrd="0" destOrd="0" presId="urn:microsoft.com/office/officeart/2005/8/layout/vList3"/>
    <dgm:cxn modelId="{95A86AE8-4857-4FE8-87E2-29763811A104}" type="presParOf" srcId="{D5874DC7-9D4E-442B-BA91-0C55DCC14693}" destId="{0F8A5863-C670-4804-B55D-440ED5AD812A}" srcOrd="1" destOrd="0" presId="urn:microsoft.com/office/officeart/2005/8/layout/vList3"/>
  </dgm:cxnLst>
  <dgm:bg/>
  <dgm:whole/>
  <dgm:extLst>
    <a:ext uri="http://schemas.microsoft.com/office/drawing/2008/diagram">
      <dsp:dataModelExt xmlns:dsp="http://schemas.microsoft.com/office/drawing/2008/diagram" xmlns="" relId="rId1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D4B11456-FE65-4884-A86A-3987C36003AA}" type="doc">
      <dgm:prSet loTypeId="urn:microsoft.com/office/officeart/2005/8/layout/vList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l-GR"/>
        </a:p>
      </dgm:t>
    </dgm:pt>
    <dgm:pt modelId="{B5C9975C-94DC-402E-A9B1-FDF745038B7A}">
      <dgm:prSet custT="1"/>
      <dgm:spPr>
        <a:solidFill>
          <a:schemeClr val="bg1"/>
        </a:solidFill>
        <a:ln>
          <a:solidFill>
            <a:schemeClr val="tx2"/>
          </a:solidFill>
        </a:ln>
      </dgm:spPr>
      <dgm:t>
        <a:bodyPr/>
        <a:lstStyle/>
        <a:p>
          <a:pPr rtl="0"/>
          <a:r>
            <a:rPr lang="el-GR" sz="2000" b="1" dirty="0" smtClean="0">
              <a:solidFill>
                <a:schemeClr val="tx1"/>
              </a:solidFill>
            </a:rPr>
            <a:t>Το παραγόμενο προϊόν να είναι άρτιο  και ουσιώδες σε ποσότητα και ποιότητα</a:t>
          </a:r>
          <a:endParaRPr lang="el-GR" sz="2000" dirty="0">
            <a:solidFill>
              <a:schemeClr val="tx1"/>
            </a:solidFill>
          </a:endParaRPr>
        </a:p>
      </dgm:t>
    </dgm:pt>
    <dgm:pt modelId="{5E97BB03-8AD4-42E8-B81D-FDB5EEDE9272}" type="parTrans" cxnId="{FC554E69-15DE-4F75-8C79-2C0E3595ACED}">
      <dgm:prSet/>
      <dgm:spPr/>
      <dgm:t>
        <a:bodyPr/>
        <a:lstStyle/>
        <a:p>
          <a:endParaRPr lang="el-GR" sz="2000"/>
        </a:p>
      </dgm:t>
    </dgm:pt>
    <dgm:pt modelId="{1091D5AB-8DE6-4C0F-8A1F-41F1E54FDFF3}" type="sibTrans" cxnId="{FC554E69-15DE-4F75-8C79-2C0E3595ACED}">
      <dgm:prSet/>
      <dgm:spPr/>
      <dgm:t>
        <a:bodyPr/>
        <a:lstStyle/>
        <a:p>
          <a:endParaRPr lang="el-GR" sz="2000"/>
        </a:p>
      </dgm:t>
    </dgm:pt>
    <dgm:pt modelId="{1142BBC1-5EB1-476A-894A-21C777BB3422}" type="pres">
      <dgm:prSet presAssocID="{D4B11456-FE65-4884-A86A-3987C36003AA}" presName="linearFlow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l-GR"/>
        </a:p>
      </dgm:t>
    </dgm:pt>
    <dgm:pt modelId="{D5874DC7-9D4E-442B-BA91-0C55DCC14693}" type="pres">
      <dgm:prSet presAssocID="{B5C9975C-94DC-402E-A9B1-FDF745038B7A}" presName="composite" presStyleCnt="0"/>
      <dgm:spPr/>
    </dgm:pt>
    <dgm:pt modelId="{E8A992CB-EBAE-4083-827B-8D4252F32697}" type="pres">
      <dgm:prSet presAssocID="{B5C9975C-94DC-402E-A9B1-FDF745038B7A}" presName="imgShp" presStyleLbl="fgImgPlace1" presStyleIdx="0" presStyleCnt="1"/>
      <dgm:spPr>
        <a:blipFill rotWithShape="0">
          <a:blip xmlns:r="http://schemas.openxmlformats.org/officeDocument/2006/relationships" r:embed="rId1"/>
          <a:stretch>
            <a:fillRect/>
          </a:stretch>
        </a:blipFill>
        <a:ln>
          <a:solidFill>
            <a:schemeClr val="tx2"/>
          </a:solidFill>
        </a:ln>
      </dgm:spPr>
      <dgm:t>
        <a:bodyPr/>
        <a:lstStyle/>
        <a:p>
          <a:endParaRPr lang="el-GR"/>
        </a:p>
      </dgm:t>
    </dgm:pt>
    <dgm:pt modelId="{0F8A5863-C670-4804-B55D-440ED5AD812A}" type="pres">
      <dgm:prSet presAssocID="{B5C9975C-94DC-402E-A9B1-FDF745038B7A}" presName="txShp" presStyleLbl="node1" presStyleIdx="0" presStyleCnt="1" custScaleX="98159" custScaleY="86751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</dgm:ptLst>
  <dgm:cxnLst>
    <dgm:cxn modelId="{19B2A735-2EE1-4145-B3D4-B06C17CE76DB}" type="presOf" srcId="{D4B11456-FE65-4884-A86A-3987C36003AA}" destId="{1142BBC1-5EB1-476A-894A-21C777BB3422}" srcOrd="0" destOrd="0" presId="urn:microsoft.com/office/officeart/2005/8/layout/vList3"/>
    <dgm:cxn modelId="{B535A15E-4249-4C8C-89D9-9DDC637BBACF}" type="presOf" srcId="{B5C9975C-94DC-402E-A9B1-FDF745038B7A}" destId="{0F8A5863-C670-4804-B55D-440ED5AD812A}" srcOrd="0" destOrd="0" presId="urn:microsoft.com/office/officeart/2005/8/layout/vList3"/>
    <dgm:cxn modelId="{FC554E69-15DE-4F75-8C79-2C0E3595ACED}" srcId="{D4B11456-FE65-4884-A86A-3987C36003AA}" destId="{B5C9975C-94DC-402E-A9B1-FDF745038B7A}" srcOrd="0" destOrd="0" parTransId="{5E97BB03-8AD4-42E8-B81D-FDB5EEDE9272}" sibTransId="{1091D5AB-8DE6-4C0F-8A1F-41F1E54FDFF3}"/>
    <dgm:cxn modelId="{43C62421-3E05-4E5D-89A6-516781B17FD0}" type="presParOf" srcId="{1142BBC1-5EB1-476A-894A-21C777BB3422}" destId="{D5874DC7-9D4E-442B-BA91-0C55DCC14693}" srcOrd="0" destOrd="0" presId="urn:microsoft.com/office/officeart/2005/8/layout/vList3"/>
    <dgm:cxn modelId="{C142CD70-A14F-476A-A2C2-85FF21CB8577}" type="presParOf" srcId="{D5874DC7-9D4E-442B-BA91-0C55DCC14693}" destId="{E8A992CB-EBAE-4083-827B-8D4252F32697}" srcOrd="0" destOrd="0" presId="urn:microsoft.com/office/officeart/2005/8/layout/vList3"/>
    <dgm:cxn modelId="{4F8941B4-F7C5-4DC4-BAEE-60961F7F1D50}" type="presParOf" srcId="{D5874DC7-9D4E-442B-BA91-0C55DCC14693}" destId="{0F8A5863-C670-4804-B55D-440ED5AD812A}" srcOrd="1" destOrd="0" presId="urn:microsoft.com/office/officeart/2005/8/layout/vList3"/>
  </dgm:cxnLst>
  <dgm:bg/>
  <dgm:whole/>
  <dgm:extLst>
    <a:ext uri="http://schemas.microsoft.com/office/drawing/2008/diagram">
      <dsp:dataModelExt xmlns:dsp="http://schemas.microsoft.com/office/drawing/2008/diagram" xmlns="" relId="rId22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7DEE0A29-7EC7-424F-9011-1C2487614570}">
      <dsp:nvSpPr>
        <dsp:cNvPr id="0" name=""/>
        <dsp:cNvSpPr/>
      </dsp:nvSpPr>
      <dsp:spPr>
        <a:xfrm>
          <a:off x="1451" y="623033"/>
          <a:ext cx="2386773" cy="1540015"/>
        </a:xfrm>
        <a:prstGeom prst="ellipse">
          <a:avLst/>
        </a:prstGeom>
        <a:gradFill rotWithShape="0">
          <a:gsLst>
            <a:gs pos="0">
              <a:schemeClr val="accent1">
                <a:alpha val="50000"/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alpha val="50000"/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alpha val="50000"/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82561" tIns="17780" rIns="82561" bIns="17780" numCol="1" spcCol="1270" anchor="ctr" anchorCtr="0">
          <a:noAutofit/>
        </a:bodyPr>
        <a:lstStyle/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400" kern="1200" dirty="0" smtClean="0"/>
            <a:t>Διαχείριση Σχεδίου και Υλοποίηση </a:t>
          </a:r>
          <a:r>
            <a:rPr lang="el-GR" sz="1400" b="1" kern="1200" dirty="0" smtClean="0"/>
            <a:t>(</a:t>
          </a:r>
          <a:r>
            <a:rPr lang="en-US" sz="1400" b="1" kern="1200" dirty="0" smtClean="0"/>
            <a:t>Project Management and Implementation</a:t>
          </a:r>
          <a:r>
            <a:rPr lang="el-GR" sz="1400" b="1" kern="1200" dirty="0" smtClean="0"/>
            <a:t>)</a:t>
          </a:r>
          <a:endParaRPr lang="en-US" sz="1400" b="1" kern="1200" dirty="0"/>
        </a:p>
      </dsp:txBody>
      <dsp:txXfrm>
        <a:off x="1451" y="623033"/>
        <a:ext cx="2386773" cy="1540015"/>
      </dsp:txXfrm>
    </dsp:sp>
    <dsp:sp modelId="{0B45DF8D-35E7-4E1B-9324-B5601643C975}">
      <dsp:nvSpPr>
        <dsp:cNvPr id="0" name=""/>
        <dsp:cNvSpPr/>
      </dsp:nvSpPr>
      <dsp:spPr>
        <a:xfrm>
          <a:off x="2088184" y="605120"/>
          <a:ext cx="2001146" cy="1575840"/>
        </a:xfrm>
        <a:prstGeom prst="ellipse">
          <a:avLst/>
        </a:prstGeom>
        <a:gradFill rotWithShape="0">
          <a:gsLst>
            <a:gs pos="0">
              <a:schemeClr val="accent1">
                <a:alpha val="50000"/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alpha val="50000"/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alpha val="50000"/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82561" tIns="17780" rIns="82561" bIns="17780" numCol="1" spcCol="1270" anchor="ctr" anchorCtr="0">
          <a:noAutofit/>
        </a:bodyPr>
        <a:lstStyle/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400" b="0" kern="1200" dirty="0" smtClean="0"/>
            <a:t>Διεθνικές Συναντήσεις για το Σχέδιο </a:t>
          </a:r>
          <a:r>
            <a:rPr lang="en-US" sz="1400" b="1" kern="1200" dirty="0" smtClean="0"/>
            <a:t>(Transnational Project Meetings)</a:t>
          </a:r>
          <a:endParaRPr lang="el-GR" sz="1400" kern="1200" dirty="0"/>
        </a:p>
      </dsp:txBody>
      <dsp:txXfrm>
        <a:off x="2088184" y="605120"/>
        <a:ext cx="2001146" cy="1575840"/>
      </dsp:txXfrm>
    </dsp:sp>
    <dsp:sp modelId="{F3C5F5AA-76C7-49E9-9D44-F95799A1C7F0}">
      <dsp:nvSpPr>
        <dsp:cNvPr id="0" name=""/>
        <dsp:cNvSpPr/>
      </dsp:nvSpPr>
      <dsp:spPr>
        <a:xfrm>
          <a:off x="3789291" y="574816"/>
          <a:ext cx="1751093" cy="1636448"/>
        </a:xfrm>
        <a:prstGeom prst="ellipse">
          <a:avLst/>
        </a:prstGeom>
        <a:gradFill rotWithShape="0">
          <a:gsLst>
            <a:gs pos="0">
              <a:schemeClr val="accent1">
                <a:alpha val="50000"/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alpha val="50000"/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alpha val="50000"/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82561" tIns="17780" rIns="82561" bIns="17780" numCol="1" spcCol="1270" anchor="ctr" anchorCtr="0">
          <a:noAutofit/>
        </a:bodyPr>
        <a:lstStyle/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dirty="0" smtClean="0"/>
            <a:t>Intellectual Outputs</a:t>
          </a:r>
          <a:endParaRPr lang="el-GR" sz="1400" kern="1200" dirty="0"/>
        </a:p>
      </dsp:txBody>
      <dsp:txXfrm>
        <a:off x="3789291" y="574816"/>
        <a:ext cx="1751093" cy="1636448"/>
      </dsp:txXfrm>
    </dsp:sp>
    <dsp:sp modelId="{DC88FD51-BD03-467D-9DBB-8260384C90F8}">
      <dsp:nvSpPr>
        <dsp:cNvPr id="0" name=""/>
        <dsp:cNvSpPr/>
      </dsp:nvSpPr>
      <dsp:spPr>
        <a:xfrm>
          <a:off x="5240345" y="642940"/>
          <a:ext cx="1500200" cy="1500200"/>
        </a:xfrm>
        <a:prstGeom prst="ellipse">
          <a:avLst/>
        </a:prstGeom>
        <a:gradFill rotWithShape="0">
          <a:gsLst>
            <a:gs pos="0">
              <a:schemeClr val="accent1">
                <a:alpha val="50000"/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alpha val="50000"/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alpha val="50000"/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82561" tIns="17780" rIns="82561" bIns="17780" numCol="1" spcCol="1270" anchor="ctr" anchorCtr="0">
          <a:noAutofit/>
        </a:bodyPr>
        <a:lstStyle/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dirty="0" smtClean="0"/>
            <a:t>Multiplier Events</a:t>
          </a:r>
          <a:r>
            <a:rPr lang="el-GR" sz="1400" b="1" kern="1200" dirty="0" smtClean="0"/>
            <a:t> 	</a:t>
          </a:r>
          <a:endParaRPr lang="el-GR" sz="1400" kern="1200" dirty="0"/>
        </a:p>
      </dsp:txBody>
      <dsp:txXfrm>
        <a:off x="5240345" y="642940"/>
        <a:ext cx="1500200" cy="1500200"/>
      </dsp:txXfrm>
    </dsp:sp>
    <dsp:sp modelId="{4977D78E-0C02-45C2-A81C-4C88BEC1F9D8}">
      <dsp:nvSpPr>
        <dsp:cNvPr id="0" name=""/>
        <dsp:cNvSpPr/>
      </dsp:nvSpPr>
      <dsp:spPr>
        <a:xfrm>
          <a:off x="6440505" y="567488"/>
          <a:ext cx="2164233" cy="1651105"/>
        </a:xfrm>
        <a:prstGeom prst="ellipse">
          <a:avLst/>
        </a:prstGeom>
        <a:gradFill rotWithShape="0">
          <a:gsLst>
            <a:gs pos="0">
              <a:schemeClr val="accent1">
                <a:alpha val="50000"/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alpha val="50000"/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alpha val="50000"/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82561" tIns="17780" rIns="82561" bIns="17780" numCol="1" spcCol="1270" anchor="ctr" anchorCtr="0">
          <a:noAutofit/>
        </a:bodyPr>
        <a:lstStyle/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400" b="1" kern="1200" dirty="0" smtClean="0"/>
            <a:t>Διεθνικές Δραστηριότητες </a:t>
          </a:r>
          <a:r>
            <a:rPr lang="el-GR" sz="1400" b="1" kern="1200" dirty="0" smtClean="0"/>
            <a:t>Μάθησης</a:t>
          </a:r>
          <a:r>
            <a:rPr lang="en-US" sz="1400" b="1" kern="1200" dirty="0" smtClean="0"/>
            <a:t>,</a:t>
          </a:r>
          <a:r>
            <a:rPr lang="el-GR" sz="1400" b="1" kern="1200" dirty="0" smtClean="0"/>
            <a:t> Διδασκαλίας και Κατάρτισης</a:t>
          </a:r>
          <a:endParaRPr lang="en-US" sz="1400" b="1" kern="1200" dirty="0"/>
        </a:p>
      </dsp:txBody>
      <dsp:txXfrm>
        <a:off x="6440505" y="567488"/>
        <a:ext cx="2164233" cy="1651105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0F8A5863-C670-4804-B55D-440ED5AD812A}">
      <dsp:nvSpPr>
        <dsp:cNvPr id="0" name=""/>
        <dsp:cNvSpPr/>
      </dsp:nvSpPr>
      <dsp:spPr>
        <a:xfrm rot="10800000">
          <a:off x="1790017" y="72010"/>
          <a:ext cx="5616616" cy="936099"/>
        </a:xfrm>
        <a:prstGeom prst="homePlate">
          <a:avLst/>
        </a:prstGeom>
        <a:solidFill>
          <a:schemeClr val="bg1"/>
        </a:solidFill>
        <a:ln w="25400" cap="flat" cmpd="sng" algn="ctr">
          <a:solidFill>
            <a:schemeClr val="tx2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75838" tIns="76200" rIns="142240" bIns="762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2000" kern="1200" dirty="0" smtClean="0">
              <a:solidFill>
                <a:schemeClr val="tx1"/>
              </a:solidFill>
            </a:rPr>
            <a:t>Ανάρτηση μέχρι την υποβολή της τελικής έκθεσης στην </a:t>
          </a:r>
          <a:r>
            <a:rPr lang="en-US" sz="2000" kern="1200" dirty="0" smtClean="0">
              <a:solidFill>
                <a:schemeClr val="tx1"/>
              </a:solidFill>
            </a:rPr>
            <a:t>                                     </a:t>
          </a:r>
          <a:r>
            <a:rPr lang="el-GR" sz="2000" b="1" kern="1200" dirty="0" smtClean="0">
              <a:solidFill>
                <a:schemeClr val="tx1"/>
              </a:solidFill>
            </a:rPr>
            <a:t>Πλατφόρμα Διάδοσης Αποτελεσμάτων</a:t>
          </a:r>
          <a:endParaRPr lang="el-GR" sz="2000" kern="1200" dirty="0">
            <a:solidFill>
              <a:schemeClr val="tx1"/>
            </a:solidFill>
          </a:endParaRPr>
        </a:p>
      </dsp:txBody>
      <dsp:txXfrm rot="10800000">
        <a:off x="1790017" y="72010"/>
        <a:ext cx="5616616" cy="936099"/>
      </dsp:txXfrm>
    </dsp:sp>
    <dsp:sp modelId="{E8A992CB-EBAE-4083-827B-8D4252F32697}">
      <dsp:nvSpPr>
        <dsp:cNvPr id="0" name=""/>
        <dsp:cNvSpPr/>
      </dsp:nvSpPr>
      <dsp:spPr>
        <a:xfrm>
          <a:off x="1197814" y="527"/>
          <a:ext cx="1079065" cy="1079065"/>
        </a:xfrm>
        <a:prstGeom prst="ellipse">
          <a:avLst/>
        </a:prstGeom>
        <a:blipFill rotWithShape="0">
          <a:blip xmlns:r="http://schemas.openxmlformats.org/officeDocument/2006/relationships" r:embed="rId1"/>
          <a:stretch>
            <a:fillRect/>
          </a:stretch>
        </a:blipFill>
        <a:ln w="25400" cap="flat" cmpd="sng" algn="ctr">
          <a:solidFill>
            <a:schemeClr val="tx2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0F8A5863-C670-4804-B55D-440ED5AD812A}">
      <dsp:nvSpPr>
        <dsp:cNvPr id="0" name=""/>
        <dsp:cNvSpPr/>
      </dsp:nvSpPr>
      <dsp:spPr>
        <a:xfrm rot="10800000">
          <a:off x="1790280" y="71552"/>
          <a:ext cx="5616616" cy="937014"/>
        </a:xfrm>
        <a:prstGeom prst="homePlate">
          <a:avLst/>
        </a:prstGeom>
        <a:solidFill>
          <a:schemeClr val="bg1"/>
        </a:solidFill>
        <a:ln w="25400" cap="flat" cmpd="sng" algn="ctr">
          <a:solidFill>
            <a:schemeClr val="tx2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76303" tIns="76200" rIns="142240" bIns="762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2000" b="1" kern="1200" dirty="0" smtClean="0">
              <a:solidFill>
                <a:schemeClr val="tx1"/>
              </a:solidFill>
            </a:rPr>
            <a:t>Αναπτύσσονται όπως έχουν εγκριθεί από την Εθνική Μονάδα</a:t>
          </a:r>
          <a:endParaRPr lang="el-GR" sz="2000" kern="1200" dirty="0">
            <a:solidFill>
              <a:schemeClr val="tx1"/>
            </a:solidFill>
          </a:endParaRPr>
        </a:p>
      </dsp:txBody>
      <dsp:txXfrm rot="10800000">
        <a:off x="1790280" y="71552"/>
        <a:ext cx="5616616" cy="937014"/>
      </dsp:txXfrm>
    </dsp:sp>
    <dsp:sp modelId="{E8A992CB-EBAE-4083-827B-8D4252F32697}">
      <dsp:nvSpPr>
        <dsp:cNvPr id="0" name=""/>
        <dsp:cNvSpPr/>
      </dsp:nvSpPr>
      <dsp:spPr>
        <a:xfrm>
          <a:off x="1197550" y="0"/>
          <a:ext cx="1080120" cy="1080120"/>
        </a:xfrm>
        <a:prstGeom prst="ellipse">
          <a:avLst/>
        </a:prstGeom>
        <a:blipFill rotWithShape="0">
          <a:blip xmlns:r="http://schemas.openxmlformats.org/officeDocument/2006/relationships" r:embed="rId1"/>
          <a:stretch>
            <a:fillRect/>
          </a:stretch>
        </a:blipFill>
        <a:ln w="25400" cap="flat" cmpd="sng" algn="ctr">
          <a:solidFill>
            <a:schemeClr val="tx2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5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0F8A5863-C670-4804-B55D-440ED5AD812A}">
      <dsp:nvSpPr>
        <dsp:cNvPr id="0" name=""/>
        <dsp:cNvSpPr/>
      </dsp:nvSpPr>
      <dsp:spPr>
        <a:xfrm rot="10800000">
          <a:off x="1790280" y="71552"/>
          <a:ext cx="5616616" cy="937014"/>
        </a:xfrm>
        <a:prstGeom prst="homePlate">
          <a:avLst/>
        </a:prstGeom>
        <a:solidFill>
          <a:schemeClr val="bg1"/>
        </a:solidFill>
        <a:ln w="25400" cap="flat" cmpd="sng" algn="ctr">
          <a:solidFill>
            <a:schemeClr val="tx2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76303" tIns="76200" rIns="142240" bIns="762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2000" b="1" kern="1200" dirty="0" smtClean="0">
              <a:solidFill>
                <a:schemeClr val="tx1"/>
              </a:solidFill>
            </a:rPr>
            <a:t>Το παραγόμενο προϊόν να είναι άρτιο  και ουσιώδες σε ποσότητα και ποιότητα</a:t>
          </a:r>
          <a:endParaRPr lang="el-GR" sz="2000" kern="1200" dirty="0">
            <a:solidFill>
              <a:schemeClr val="tx1"/>
            </a:solidFill>
          </a:endParaRPr>
        </a:p>
      </dsp:txBody>
      <dsp:txXfrm rot="10800000">
        <a:off x="1790280" y="71552"/>
        <a:ext cx="5616616" cy="937014"/>
      </dsp:txXfrm>
    </dsp:sp>
    <dsp:sp modelId="{E8A992CB-EBAE-4083-827B-8D4252F32697}">
      <dsp:nvSpPr>
        <dsp:cNvPr id="0" name=""/>
        <dsp:cNvSpPr/>
      </dsp:nvSpPr>
      <dsp:spPr>
        <a:xfrm>
          <a:off x="1197550" y="0"/>
          <a:ext cx="1080120" cy="1080120"/>
        </a:xfrm>
        <a:prstGeom prst="ellipse">
          <a:avLst/>
        </a:prstGeom>
        <a:blipFill rotWithShape="0">
          <a:blip xmlns:r="http://schemas.openxmlformats.org/officeDocument/2006/relationships" r:embed="rId1"/>
          <a:stretch>
            <a:fillRect/>
          </a:stretch>
        </a:blipFill>
        <a:ln w="25400" cap="flat" cmpd="sng" algn="ctr">
          <a:solidFill>
            <a:schemeClr val="tx2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enn3">
  <dgm:title val=""/>
  <dgm:desc val=""/>
  <dgm:catLst>
    <dgm:cat type="relationship" pri="2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>
          <dgm:param type="fallback" val="2D"/>
        </dgm:alg>
      </dgm:if>
      <dgm:else name="Name3">
        <dgm:alg type="lin">
          <dgm:param type="fallback" val="2D"/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refType="w" refFor="ch" refPtType="node"/>
      <dgm:constr type="w" for="ch" forName="space" refType="w" refFor="ch" refPtType="node" fact="-0.2"/>
      <dgm:constr type="primFontSz" for="ch" ptType="node" op="equ" val="65"/>
    </dgm:constrLst>
    <dgm:ruleLst/>
    <dgm:forEach name="Name4" axis="ch" ptType="node">
      <dgm:layoutNode name="Name5" styleLbl="vennNode1">
        <dgm:varLst>
          <dgm:bulletEnabled val="1"/>
        </dgm:varLst>
        <dgm:alg type="tx">
          <dgm:param type="txAnchorVertCh" val="mid"/>
          <dgm:param type="txAnchorHorzCh" val="ctr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tMarg" refType="primFontSz" fact="0.1"/>
          <dgm:constr type="bMarg" refType="primFontSz" fact="0.1"/>
          <dgm:constr type="lMarg" refType="w" fact="0.156"/>
          <dgm:constr type="rMarg" refType="w" fact="0.156"/>
        </dgm:constrLst>
        <dgm:ruleLst>
          <dgm:rule type="primFontSz" val="5" fact="NaN" max="NaN"/>
        </dgm:ruleLst>
      </dgm:layoutNode>
      <dgm:forEach name="Name6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3">
  <dgm:title val=""/>
  <dgm:desc val=""/>
  <dgm:catLst>
    <dgm:cat type="list" pri="14000"/>
    <dgm:cat type="convert" pri="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3">
  <dgm:title val=""/>
  <dgm:desc val=""/>
  <dgm:catLst>
    <dgm:cat type="list" pri="14000"/>
    <dgm:cat type="convert" pri="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3">
  <dgm:title val=""/>
  <dgm:desc val=""/>
  <dgm:catLst>
    <dgm:cat type="list" pri="14000"/>
    <dgm:cat type="convert" pri="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3">
  <dgm:title val=""/>
  <dgm:desc val=""/>
  <dgm:catLst>
    <dgm:cat type="list" pri="14000"/>
    <dgm:cat type="convert" pri="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φαλίδας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60" cy="496412"/>
          </a:xfrm>
          <a:prstGeom prst="rect">
            <a:avLst/>
          </a:prstGeom>
        </p:spPr>
        <p:txBody>
          <a:bodyPr vert="horz" lIns="92117" tIns="46058" rIns="92117" bIns="46058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quarter" idx="1"/>
          </p:nvPr>
        </p:nvSpPr>
        <p:spPr>
          <a:xfrm>
            <a:off x="3850442" y="0"/>
            <a:ext cx="2945660" cy="496412"/>
          </a:xfrm>
          <a:prstGeom prst="rect">
            <a:avLst/>
          </a:prstGeom>
        </p:spPr>
        <p:txBody>
          <a:bodyPr vert="horz" lIns="92117" tIns="46058" rIns="92117" bIns="46058" rtlCol="0"/>
          <a:lstStyle>
            <a:lvl1pPr algn="r">
              <a:defRPr sz="1200"/>
            </a:lvl1pPr>
          </a:lstStyle>
          <a:p>
            <a:fld id="{40CCA08A-9679-4F1E-A39D-D2D0629E4E70}" type="datetimeFigureOut">
              <a:rPr lang="el-GR" smtClean="0"/>
              <a:pPr/>
              <a:t>18/10/2015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2"/>
          </p:nvPr>
        </p:nvSpPr>
        <p:spPr>
          <a:xfrm>
            <a:off x="0" y="9430090"/>
            <a:ext cx="2945660" cy="496412"/>
          </a:xfrm>
          <a:prstGeom prst="rect">
            <a:avLst/>
          </a:prstGeom>
        </p:spPr>
        <p:txBody>
          <a:bodyPr vert="horz" lIns="92117" tIns="46058" rIns="92117" bIns="46058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3"/>
          </p:nvPr>
        </p:nvSpPr>
        <p:spPr>
          <a:xfrm>
            <a:off x="3850442" y="9430090"/>
            <a:ext cx="2945660" cy="496412"/>
          </a:xfrm>
          <a:prstGeom prst="rect">
            <a:avLst/>
          </a:prstGeom>
        </p:spPr>
        <p:txBody>
          <a:bodyPr vert="horz" lIns="92117" tIns="46058" rIns="92117" bIns="46058" rtlCol="0" anchor="b"/>
          <a:lstStyle>
            <a:lvl1pPr algn="r">
              <a:defRPr sz="1200"/>
            </a:lvl1pPr>
          </a:lstStyle>
          <a:p>
            <a:fld id="{4AEC7F00-6864-40D3-B062-C2BDDCA9BD91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φαλίδας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60" cy="496412"/>
          </a:xfrm>
          <a:prstGeom prst="rect">
            <a:avLst/>
          </a:prstGeom>
        </p:spPr>
        <p:txBody>
          <a:bodyPr vert="horz" lIns="92117" tIns="46058" rIns="92117" bIns="46058" rtlCol="0"/>
          <a:lstStyle>
            <a:lvl1pPr algn="l">
              <a:defRPr sz="1200"/>
            </a:lvl1pPr>
          </a:lstStyle>
          <a:p>
            <a:endParaRPr lang="el-GR" dirty="0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idx="1"/>
          </p:nvPr>
        </p:nvSpPr>
        <p:spPr>
          <a:xfrm>
            <a:off x="3850442" y="0"/>
            <a:ext cx="2945660" cy="496412"/>
          </a:xfrm>
          <a:prstGeom prst="rect">
            <a:avLst/>
          </a:prstGeom>
        </p:spPr>
        <p:txBody>
          <a:bodyPr vert="horz" lIns="92117" tIns="46058" rIns="92117" bIns="46058" rtlCol="0"/>
          <a:lstStyle>
            <a:lvl1pPr algn="r">
              <a:defRPr sz="1200"/>
            </a:lvl1pPr>
          </a:lstStyle>
          <a:p>
            <a:fld id="{89751098-919D-40FE-9752-A15521DA3120}" type="datetimeFigureOut">
              <a:rPr lang="el-GR" smtClean="0"/>
              <a:pPr/>
              <a:t>18/10/2015</a:t>
            </a:fld>
            <a:endParaRPr lang="el-GR" dirty="0"/>
          </a:p>
        </p:txBody>
      </p:sp>
      <p:sp>
        <p:nvSpPr>
          <p:cNvPr id="4" name="3 - Θέση εικόνας διαφάνειας"/>
          <p:cNvSpPr>
            <a:spLocks noGrp="1" noRot="1" noChangeAspect="1"/>
          </p:cNvSpPr>
          <p:nvPr>
            <p:ph type="sldImg" idx="2"/>
          </p:nvPr>
        </p:nvSpPr>
        <p:spPr>
          <a:xfrm>
            <a:off x="915988" y="744538"/>
            <a:ext cx="4965700" cy="3724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117" tIns="46058" rIns="92117" bIns="46058" rtlCol="0" anchor="ctr"/>
          <a:lstStyle/>
          <a:p>
            <a:endParaRPr lang="el-GR" dirty="0"/>
          </a:p>
        </p:txBody>
      </p:sp>
      <p:sp>
        <p:nvSpPr>
          <p:cNvPr id="5" name="4 - Θέση σημειώσεων"/>
          <p:cNvSpPr>
            <a:spLocks noGrp="1"/>
          </p:cNvSpPr>
          <p:nvPr>
            <p:ph type="body" sz="quarter" idx="3"/>
          </p:nvPr>
        </p:nvSpPr>
        <p:spPr>
          <a:xfrm>
            <a:off x="679768" y="4715908"/>
            <a:ext cx="5438140" cy="4467701"/>
          </a:xfrm>
          <a:prstGeom prst="rect">
            <a:avLst/>
          </a:prstGeom>
        </p:spPr>
        <p:txBody>
          <a:bodyPr vert="horz" lIns="92117" tIns="46058" rIns="92117" bIns="46058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4"/>
          </p:nvPr>
        </p:nvSpPr>
        <p:spPr>
          <a:xfrm>
            <a:off x="0" y="9430090"/>
            <a:ext cx="2945660" cy="496412"/>
          </a:xfrm>
          <a:prstGeom prst="rect">
            <a:avLst/>
          </a:prstGeom>
        </p:spPr>
        <p:txBody>
          <a:bodyPr vert="horz" lIns="92117" tIns="46058" rIns="92117" bIns="46058" rtlCol="0" anchor="b"/>
          <a:lstStyle>
            <a:lvl1pPr algn="l">
              <a:defRPr sz="1200"/>
            </a:lvl1pPr>
          </a:lstStyle>
          <a:p>
            <a:endParaRPr lang="el-GR" dirty="0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5"/>
          </p:nvPr>
        </p:nvSpPr>
        <p:spPr>
          <a:xfrm>
            <a:off x="3850442" y="9430090"/>
            <a:ext cx="2945660" cy="496412"/>
          </a:xfrm>
          <a:prstGeom prst="rect">
            <a:avLst/>
          </a:prstGeom>
        </p:spPr>
        <p:txBody>
          <a:bodyPr vert="horz" lIns="92117" tIns="46058" rIns="92117" bIns="46058" rtlCol="0" anchor="b"/>
          <a:lstStyle>
            <a:lvl1pPr algn="r">
              <a:defRPr sz="1200"/>
            </a:lvl1pPr>
          </a:lstStyle>
          <a:p>
            <a:fld id="{01264CD3-6887-451F-88B1-F673EFE9F40B}" type="slidenum">
              <a:rPr lang="el-GR" smtClean="0"/>
              <a:pPr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xmlns="" val="41078509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01C47F-0CD4-4212-8143-B178E8FDDC54}" type="slidenum">
              <a:rPr lang="el-GR" smtClean="0"/>
              <a:pPr/>
              <a:t>1</a:t>
            </a:fld>
            <a:endParaRPr lang="el-GR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 sz="1600" b="1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01C47F-0CD4-4212-8143-B178E8FDDC54}" type="slidenum">
              <a:rPr lang="el-GR" smtClean="0"/>
              <a:pPr/>
              <a:t>10</a:t>
            </a:fld>
            <a:endParaRPr lang="el-GR" dirty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264CD3-6887-451F-88B1-F673EFE9F40B}" type="slidenum">
              <a:rPr lang="el-GR" smtClean="0"/>
              <a:pPr/>
              <a:t>11</a:t>
            </a:fld>
            <a:endParaRPr lang="el-GR" dirty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264CD3-6887-451F-88B1-F673EFE9F40B}" type="slidenum">
              <a:rPr lang="el-GR" smtClean="0"/>
              <a:pPr/>
              <a:t>12</a:t>
            </a:fld>
            <a:endParaRPr lang="el-GR" dirty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264CD3-6887-451F-88B1-F673EFE9F40B}" type="slidenum">
              <a:rPr lang="el-GR" smtClean="0"/>
              <a:pPr/>
              <a:t>13</a:t>
            </a:fld>
            <a:endParaRPr lang="el-GR" dirty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264CD3-6887-451F-88B1-F673EFE9F40B}" type="slidenum">
              <a:rPr lang="el-GR" smtClean="0"/>
              <a:pPr/>
              <a:t>14</a:t>
            </a:fld>
            <a:endParaRPr lang="el-GR" dirty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264CD3-6887-451F-88B1-F673EFE9F40B}" type="slidenum">
              <a:rPr lang="el-GR" smtClean="0"/>
              <a:pPr/>
              <a:t>15</a:t>
            </a:fld>
            <a:endParaRPr lang="el-GR" dirty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264CD3-6887-451F-88B1-F673EFE9F40B}" type="slidenum">
              <a:rPr lang="el-GR" smtClean="0"/>
              <a:pPr/>
              <a:t>16</a:t>
            </a:fld>
            <a:endParaRPr lang="el-GR" dirty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01C47F-0CD4-4212-8143-B178E8FDDC54}" type="slidenum">
              <a:rPr lang="el-GR" smtClean="0"/>
              <a:pPr/>
              <a:t>17</a:t>
            </a:fld>
            <a:endParaRPr lang="el-GR" dirty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01C47F-0CD4-4212-8143-B178E8FDDC54}" type="slidenum">
              <a:rPr lang="el-GR" smtClean="0"/>
              <a:pPr/>
              <a:t>18</a:t>
            </a:fld>
            <a:endParaRPr lang="el-GR" dirty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01C47F-0CD4-4212-8143-B178E8FDDC54}" type="slidenum">
              <a:rPr lang="el-GR" smtClean="0"/>
              <a:pPr/>
              <a:t>19</a:t>
            </a:fld>
            <a:endParaRPr lang="el-GR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264CD3-6887-451F-88B1-F673EFE9F40B}" type="slidenum">
              <a:rPr lang="el-GR" smtClean="0"/>
              <a:pPr/>
              <a:t>2</a:t>
            </a:fld>
            <a:endParaRPr lang="el-GR" dirty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 sz="1200" b="1" dirty="0" smtClean="0">
              <a:solidFill>
                <a:srgbClr val="0070C0"/>
              </a:solidFill>
            </a:endParaRPr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01C47F-0CD4-4212-8143-B178E8FDDC54}" type="slidenum">
              <a:rPr lang="el-GR" smtClean="0"/>
              <a:pPr/>
              <a:t>20</a:t>
            </a:fld>
            <a:endParaRPr lang="el-GR" dirty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Great</a:t>
            </a:r>
          </a:p>
          <a:p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264CD3-6887-451F-88B1-F673EFE9F40B}" type="slidenum">
              <a:rPr lang="el-GR" smtClean="0"/>
              <a:pPr/>
              <a:t>21</a:t>
            </a:fld>
            <a:endParaRPr lang="el-GR" dirty="0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264CD3-6887-451F-88B1-F673EFE9F40B}" type="slidenum">
              <a:rPr lang="el-GR" smtClean="0"/>
              <a:pPr/>
              <a:t>22</a:t>
            </a:fld>
            <a:endParaRPr lang="el-GR" dirty="0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264CD3-6887-451F-88B1-F673EFE9F40B}" type="slidenum">
              <a:rPr lang="el-GR" smtClean="0"/>
              <a:pPr/>
              <a:t>23</a:t>
            </a:fld>
            <a:endParaRPr lang="el-GR" dirty="0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264CD3-6887-451F-88B1-F673EFE9F40B}" type="slidenum">
              <a:rPr lang="el-GR" smtClean="0"/>
              <a:pPr/>
              <a:t>24</a:t>
            </a:fld>
            <a:endParaRPr lang="el-GR" dirty="0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l"/>
            <a:endParaRPr lang="el-GR" sz="1200" dirty="0" smtClean="0">
              <a:solidFill>
                <a:schemeClr val="tx1"/>
              </a:solidFill>
            </a:endParaRPr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01C47F-0CD4-4212-8143-B178E8FDDC54}" type="slidenum">
              <a:rPr lang="el-GR" smtClean="0"/>
              <a:pPr/>
              <a:t>25</a:t>
            </a:fld>
            <a:endParaRPr lang="el-GR" dirty="0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264CD3-6887-451F-88B1-F673EFE9F40B}" type="slidenum">
              <a:rPr lang="el-GR" smtClean="0"/>
              <a:pPr/>
              <a:t>26</a:t>
            </a:fld>
            <a:endParaRPr lang="el-GR" dirty="0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264CD3-6887-451F-88B1-F673EFE9F40B}" type="slidenum">
              <a:rPr lang="el-GR" smtClean="0"/>
              <a:pPr/>
              <a:t>27</a:t>
            </a:fld>
            <a:endParaRPr lang="el-GR" dirty="0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264CD3-6887-451F-88B1-F673EFE9F40B}" type="slidenum">
              <a:rPr lang="el-GR" smtClean="0"/>
              <a:pPr/>
              <a:t>28</a:t>
            </a:fld>
            <a:endParaRPr lang="el-GR" dirty="0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264CD3-6887-451F-88B1-F673EFE9F40B}" type="slidenum">
              <a:rPr lang="el-GR" smtClean="0"/>
              <a:pPr/>
              <a:t>29</a:t>
            </a:fld>
            <a:endParaRPr lang="el-GR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264CD3-6887-451F-88B1-F673EFE9F40B}" type="slidenum">
              <a:rPr lang="el-GR" smtClean="0"/>
              <a:pPr/>
              <a:t>3</a:t>
            </a:fld>
            <a:endParaRPr lang="el-GR" dirty="0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264CD3-6887-451F-88B1-F673EFE9F40B}" type="slidenum">
              <a:rPr lang="el-GR" smtClean="0"/>
              <a:pPr/>
              <a:t>30</a:t>
            </a:fld>
            <a:endParaRPr lang="el-GR" dirty="0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264CD3-6887-451F-88B1-F673EFE9F40B}" type="slidenum">
              <a:rPr lang="el-GR" smtClean="0"/>
              <a:pPr/>
              <a:t>31</a:t>
            </a:fld>
            <a:endParaRPr lang="el-GR" dirty="0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264CD3-6887-451F-88B1-F673EFE9F40B}" type="slidenum">
              <a:rPr lang="el-GR" smtClean="0"/>
              <a:pPr/>
              <a:t>32</a:t>
            </a:fld>
            <a:endParaRPr lang="el-GR" dirty="0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264CD3-6887-451F-88B1-F673EFE9F40B}" type="slidenum">
              <a:rPr lang="el-GR" smtClean="0"/>
              <a:pPr/>
              <a:t>33</a:t>
            </a:fld>
            <a:endParaRPr lang="el-GR" dirty="0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264CD3-6887-451F-88B1-F673EFE9F40B}" type="slidenum">
              <a:rPr lang="el-GR" smtClean="0"/>
              <a:pPr/>
              <a:t>34</a:t>
            </a:fld>
            <a:endParaRPr lang="el-GR" dirty="0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264CD3-6887-451F-88B1-F673EFE9F40B}" type="slidenum">
              <a:rPr lang="el-GR" smtClean="0"/>
              <a:pPr/>
              <a:t>35</a:t>
            </a:fld>
            <a:endParaRPr lang="el-GR" dirty="0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264CD3-6887-451F-88B1-F673EFE9F40B}" type="slidenum">
              <a:rPr lang="el-GR" smtClean="0"/>
              <a:pPr/>
              <a:t>36</a:t>
            </a:fld>
            <a:endParaRPr lang="el-GR" dirty="0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264CD3-6887-451F-88B1-F673EFE9F40B}" type="slidenum">
              <a:rPr lang="el-GR" smtClean="0"/>
              <a:pPr/>
              <a:t>37</a:t>
            </a:fld>
            <a:endParaRPr lang="el-GR" dirty="0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264CD3-6887-451F-88B1-F673EFE9F40B}" type="slidenum">
              <a:rPr lang="el-GR" smtClean="0"/>
              <a:pPr/>
              <a:t>38</a:t>
            </a:fld>
            <a:endParaRPr lang="el-GR" dirty="0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264CD3-6887-451F-88B1-F673EFE9F40B}" type="slidenum">
              <a:rPr lang="el-GR" smtClean="0"/>
              <a:pPr/>
              <a:t>39</a:t>
            </a:fld>
            <a:endParaRPr lang="el-GR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264CD3-6887-451F-88B1-F673EFE9F40B}" type="slidenum">
              <a:rPr lang="el-GR" smtClean="0"/>
              <a:pPr/>
              <a:t>4</a:t>
            </a:fld>
            <a:endParaRPr lang="el-GR" dirty="0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264CD3-6887-451F-88B1-F673EFE9F40B}" type="slidenum">
              <a:rPr lang="el-GR" smtClean="0"/>
              <a:pPr/>
              <a:t>40</a:t>
            </a:fld>
            <a:endParaRPr lang="el-GR" dirty="0"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264CD3-6887-451F-88B1-F673EFE9F40B}" type="slidenum">
              <a:rPr lang="el-GR" smtClean="0"/>
              <a:pPr/>
              <a:t>41</a:t>
            </a:fld>
            <a:endParaRPr lang="el-GR" dirty="0"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264CD3-6887-451F-88B1-F673EFE9F40B}" type="slidenum">
              <a:rPr lang="el-GR" smtClean="0"/>
              <a:pPr/>
              <a:t>42</a:t>
            </a:fld>
            <a:endParaRPr lang="el-GR" dirty="0"/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264CD3-6887-451F-88B1-F673EFE9F40B}" type="slidenum">
              <a:rPr lang="el-GR" smtClean="0"/>
              <a:pPr/>
              <a:t>43</a:t>
            </a:fld>
            <a:endParaRPr lang="el-GR" dirty="0"/>
          </a:p>
        </p:txBody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264CD3-6887-451F-88B1-F673EFE9F40B}" type="slidenum">
              <a:rPr lang="el-GR" smtClean="0"/>
              <a:pPr/>
              <a:t>44</a:t>
            </a:fld>
            <a:endParaRPr lang="el-GR" dirty="0"/>
          </a:p>
        </p:txBody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264CD3-6887-451F-88B1-F673EFE9F40B}" type="slidenum">
              <a:rPr lang="el-GR" smtClean="0"/>
              <a:pPr/>
              <a:t>45</a:t>
            </a:fld>
            <a:endParaRPr lang="el-GR" dirty="0"/>
          </a:p>
        </p:txBody>
      </p:sp>
    </p:spTree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264CD3-6887-451F-88B1-F673EFE9F40B}" type="slidenum">
              <a:rPr lang="el-GR" smtClean="0"/>
              <a:pPr/>
              <a:t>46</a:t>
            </a:fld>
            <a:endParaRPr lang="el-GR" dirty="0"/>
          </a:p>
        </p:txBody>
      </p:sp>
    </p:spTree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264CD3-6887-451F-88B1-F673EFE9F40B}" type="slidenum">
              <a:rPr lang="el-GR" smtClean="0"/>
              <a:pPr/>
              <a:t>47</a:t>
            </a:fld>
            <a:endParaRPr lang="el-GR" dirty="0"/>
          </a:p>
        </p:txBody>
      </p:sp>
    </p:spTree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264CD3-6887-451F-88B1-F673EFE9F40B}" type="slidenum">
              <a:rPr lang="el-GR" smtClean="0"/>
              <a:pPr/>
              <a:t>48</a:t>
            </a:fld>
            <a:endParaRPr lang="el-GR" dirty="0"/>
          </a:p>
        </p:txBody>
      </p:sp>
    </p:spTree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264CD3-6887-451F-88B1-F673EFE9F40B}" type="slidenum">
              <a:rPr lang="el-GR" smtClean="0"/>
              <a:pPr/>
              <a:t>49</a:t>
            </a:fld>
            <a:endParaRPr lang="el-GR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264CD3-6887-451F-88B1-F673EFE9F40B}" type="slidenum">
              <a:rPr lang="el-GR" smtClean="0"/>
              <a:pPr/>
              <a:t>5</a:t>
            </a:fld>
            <a:endParaRPr lang="el-GR" dirty="0"/>
          </a:p>
        </p:txBody>
      </p:sp>
    </p:spTree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264CD3-6887-451F-88B1-F673EFE9F40B}" type="slidenum">
              <a:rPr lang="el-GR" smtClean="0"/>
              <a:pPr/>
              <a:t>50</a:t>
            </a:fld>
            <a:endParaRPr lang="el-GR" dirty="0"/>
          </a:p>
        </p:txBody>
      </p:sp>
    </p:spTree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264CD3-6887-451F-88B1-F673EFE9F40B}" type="slidenum">
              <a:rPr lang="el-GR" smtClean="0"/>
              <a:pPr/>
              <a:t>51</a:t>
            </a:fld>
            <a:endParaRPr lang="el-GR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264CD3-6887-451F-88B1-F673EFE9F40B}" type="slidenum">
              <a:rPr lang="el-GR" smtClean="0"/>
              <a:pPr/>
              <a:t>6</a:t>
            </a:fld>
            <a:endParaRPr lang="el-GR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264CD3-6887-451F-88B1-F673EFE9F40B}" type="slidenum">
              <a:rPr lang="el-GR" smtClean="0"/>
              <a:pPr/>
              <a:t>7</a:t>
            </a:fld>
            <a:endParaRPr lang="el-GR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264CD3-6887-451F-88B1-F673EFE9F40B}" type="slidenum">
              <a:rPr lang="el-GR" smtClean="0"/>
              <a:pPr/>
              <a:t>8</a:t>
            </a:fld>
            <a:endParaRPr lang="el-GR" dirty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264CD3-6887-451F-88B1-F673EFE9F40B}" type="slidenum">
              <a:rPr lang="el-GR" smtClean="0"/>
              <a:pPr/>
              <a:t>9</a:t>
            </a:fld>
            <a:endParaRPr lang="el-GR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E13F48-595A-4CF3-8EA4-849FC46DCFFB}" type="datetimeFigureOut">
              <a:rPr lang="el-GR" smtClean="0"/>
              <a:pPr/>
              <a:t>18/10/2015</a:t>
            </a:fld>
            <a:endParaRPr lang="el-GR" dirty="0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670FFB-6A35-4823-972D-5C13F830B247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E13F48-595A-4CF3-8EA4-849FC46DCFFB}" type="datetimeFigureOut">
              <a:rPr lang="el-GR" smtClean="0"/>
              <a:pPr/>
              <a:t>18/10/2015</a:t>
            </a:fld>
            <a:endParaRPr lang="el-GR" dirty="0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670FFB-6A35-4823-972D-5C13F830B247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E13F48-595A-4CF3-8EA4-849FC46DCFFB}" type="datetimeFigureOut">
              <a:rPr lang="el-GR" smtClean="0"/>
              <a:pPr/>
              <a:t>18/10/2015</a:t>
            </a:fld>
            <a:endParaRPr lang="el-GR" dirty="0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670FFB-6A35-4823-972D-5C13F830B247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E13F48-595A-4CF3-8EA4-849FC46DCFFB}" type="datetimeFigureOut">
              <a:rPr lang="el-GR" smtClean="0"/>
              <a:pPr/>
              <a:t>18/10/2015</a:t>
            </a:fld>
            <a:endParaRPr lang="el-GR" dirty="0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670FFB-6A35-4823-972D-5C13F830B247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E13F48-595A-4CF3-8EA4-849FC46DCFFB}" type="datetimeFigureOut">
              <a:rPr lang="el-GR" smtClean="0"/>
              <a:pPr/>
              <a:t>18/10/2015</a:t>
            </a:fld>
            <a:endParaRPr lang="el-GR" dirty="0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670FFB-6A35-4823-972D-5C13F830B247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E13F48-595A-4CF3-8EA4-849FC46DCFFB}" type="datetimeFigureOut">
              <a:rPr lang="el-GR" smtClean="0"/>
              <a:pPr/>
              <a:t>18/10/2015</a:t>
            </a:fld>
            <a:endParaRPr lang="el-GR" dirty="0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670FFB-6A35-4823-972D-5C13F830B247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E13F48-595A-4CF3-8EA4-849FC46DCFFB}" type="datetimeFigureOut">
              <a:rPr lang="el-GR" smtClean="0"/>
              <a:pPr/>
              <a:t>18/10/2015</a:t>
            </a:fld>
            <a:endParaRPr lang="el-GR" dirty="0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670FFB-6A35-4823-972D-5C13F830B247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E13F48-595A-4CF3-8EA4-849FC46DCFFB}" type="datetimeFigureOut">
              <a:rPr lang="el-GR" smtClean="0"/>
              <a:pPr/>
              <a:t>18/10/2015</a:t>
            </a:fld>
            <a:endParaRPr lang="el-GR" dirty="0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670FFB-6A35-4823-972D-5C13F830B247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E13F48-595A-4CF3-8EA4-849FC46DCFFB}" type="datetimeFigureOut">
              <a:rPr lang="el-GR" smtClean="0"/>
              <a:pPr/>
              <a:t>18/10/2015</a:t>
            </a:fld>
            <a:endParaRPr lang="el-GR" dirty="0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670FFB-6A35-4823-972D-5C13F830B247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E13F48-595A-4CF3-8EA4-849FC46DCFFB}" type="datetimeFigureOut">
              <a:rPr lang="el-GR" smtClean="0"/>
              <a:pPr/>
              <a:t>18/10/2015</a:t>
            </a:fld>
            <a:endParaRPr lang="el-GR" dirty="0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670FFB-6A35-4823-972D-5C13F830B247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 dirty="0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E13F48-595A-4CF3-8EA4-849FC46DCFFB}" type="datetimeFigureOut">
              <a:rPr lang="el-GR" smtClean="0"/>
              <a:pPr/>
              <a:t>18/10/2015</a:t>
            </a:fld>
            <a:endParaRPr lang="el-GR" dirty="0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670FFB-6A35-4823-972D-5C13F830B247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alphaModFix amt="53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E13F48-595A-4CF3-8EA4-849FC46DCFFB}" type="datetimeFigureOut">
              <a:rPr lang="el-GR" smtClean="0"/>
              <a:pPr/>
              <a:t>18/10/2015</a:t>
            </a:fld>
            <a:endParaRPr lang="el-GR" dirty="0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 dirty="0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670FFB-6A35-4823-972D-5C13F830B247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jpe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Relationship Id="rId9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image" Target="../media/image4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image" Target="../media/image4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image" Target="../media/image4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image" Target="../media/image4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image" Target="../media/image4.jpe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2.jpeg"/><Relationship Id="rId5" Type="http://schemas.openxmlformats.org/officeDocument/2006/relationships/image" Target="../media/image2.png"/><Relationship Id="rId4" Type="http://schemas.openxmlformats.org/officeDocument/2006/relationships/image" Target="../media/image4.jpe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image" Target="../media/image4.jpe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image" Target="../media/image4.jpe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2.jpeg"/><Relationship Id="rId5" Type="http://schemas.openxmlformats.org/officeDocument/2006/relationships/image" Target="../media/image2.png"/><Relationship Id="rId4" Type="http://schemas.openxmlformats.org/officeDocument/2006/relationships/image" Target="../media/image4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3.xml"/><Relationship Id="rId13" Type="http://schemas.openxmlformats.org/officeDocument/2006/relationships/diagramData" Target="../diagrams/data4.xml"/><Relationship Id="rId18" Type="http://schemas.openxmlformats.org/officeDocument/2006/relationships/diagramData" Target="../diagrams/data5.xml"/><Relationship Id="rId3" Type="http://schemas.openxmlformats.org/officeDocument/2006/relationships/diagramData" Target="../diagrams/data2.xml"/><Relationship Id="rId21" Type="http://schemas.openxmlformats.org/officeDocument/2006/relationships/diagramColors" Target="../diagrams/colors5.xml"/><Relationship Id="rId7" Type="http://schemas.microsoft.com/office/2007/relationships/diagramDrawing" Target="../diagrams/drawing2.xml"/><Relationship Id="rId12" Type="http://schemas.microsoft.com/office/2007/relationships/diagramDrawing" Target="../diagrams/drawing3.xml"/><Relationship Id="rId17" Type="http://schemas.microsoft.com/office/2007/relationships/diagramDrawing" Target="../diagrams/drawing4.xml"/><Relationship Id="rId2" Type="http://schemas.openxmlformats.org/officeDocument/2006/relationships/notesSlide" Target="../notesSlides/notesSlide21.xml"/><Relationship Id="rId16" Type="http://schemas.openxmlformats.org/officeDocument/2006/relationships/diagramColors" Target="../diagrams/colors4.xml"/><Relationship Id="rId20" Type="http://schemas.openxmlformats.org/officeDocument/2006/relationships/diagramQuickStyle" Target="../diagrams/quickStyle5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2.xml"/><Relationship Id="rId11" Type="http://schemas.openxmlformats.org/officeDocument/2006/relationships/diagramColors" Target="../diagrams/colors3.xml"/><Relationship Id="rId24" Type="http://schemas.openxmlformats.org/officeDocument/2006/relationships/image" Target="../media/image2.png"/><Relationship Id="rId5" Type="http://schemas.openxmlformats.org/officeDocument/2006/relationships/diagramQuickStyle" Target="../diagrams/quickStyle2.xml"/><Relationship Id="rId15" Type="http://schemas.openxmlformats.org/officeDocument/2006/relationships/diagramQuickStyle" Target="../diagrams/quickStyle4.xml"/><Relationship Id="rId23" Type="http://schemas.openxmlformats.org/officeDocument/2006/relationships/image" Target="../media/image4.jpeg"/><Relationship Id="rId10" Type="http://schemas.openxmlformats.org/officeDocument/2006/relationships/diagramQuickStyle" Target="../diagrams/quickStyle3.xml"/><Relationship Id="rId19" Type="http://schemas.openxmlformats.org/officeDocument/2006/relationships/diagramLayout" Target="../diagrams/layout5.xml"/><Relationship Id="rId4" Type="http://schemas.openxmlformats.org/officeDocument/2006/relationships/diagramLayout" Target="../diagrams/layout2.xml"/><Relationship Id="rId9" Type="http://schemas.openxmlformats.org/officeDocument/2006/relationships/diagramLayout" Target="../diagrams/layout3.xml"/><Relationship Id="rId14" Type="http://schemas.openxmlformats.org/officeDocument/2006/relationships/diagramLayout" Target="../diagrams/layout4.xml"/><Relationship Id="rId22" Type="http://schemas.microsoft.com/office/2007/relationships/diagramDrawing" Target="../diagrams/drawing5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eg"/><Relationship Id="rId5" Type="http://schemas.openxmlformats.org/officeDocument/2006/relationships/image" Target="../media/image15.jpeg"/><Relationship Id="rId4" Type="http://schemas.openxmlformats.org/officeDocument/2006/relationships/image" Target="../media/image2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5.jpeg"/><Relationship Id="rId4" Type="http://schemas.openxmlformats.org/officeDocument/2006/relationships/image" Target="../media/image2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6.jpeg"/><Relationship Id="rId4" Type="http://schemas.openxmlformats.org/officeDocument/2006/relationships/image" Target="../media/image2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2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image" Target="../media/image4.jpe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1.jpeg"/><Relationship Id="rId5" Type="http://schemas.openxmlformats.org/officeDocument/2006/relationships/image" Target="../media/image12.jpeg"/><Relationship Id="rId4" Type="http://schemas.openxmlformats.org/officeDocument/2006/relationships/image" Target="../media/image2.pn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7.jpeg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8.jpeg"/><Relationship Id="rId4" Type="http://schemas.openxmlformats.org/officeDocument/2006/relationships/image" Target="../media/image2.png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image" Target="../media/image4.jpeg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image" Target="../media/image4.jpeg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image" Target="../media/image4.jpeg"/><Relationship Id="rId4" Type="http://schemas.openxmlformats.org/officeDocument/2006/relationships/image" Target="../media/image19.jpeg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image" Target="../media/image4.jpeg"/><Relationship Id="rId4" Type="http://schemas.openxmlformats.org/officeDocument/2006/relationships/image" Target="../media/image5.gif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image" Target="../media/image4.jpeg"/><Relationship Id="rId4" Type="http://schemas.openxmlformats.org/officeDocument/2006/relationships/image" Target="../media/image5.gif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image" Target="../media/image4.jpeg"/><Relationship Id="rId4" Type="http://schemas.openxmlformats.org/officeDocument/2006/relationships/image" Target="../media/image5.gif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image" Target="../media/image4.jpeg"/><Relationship Id="rId4" Type="http://schemas.openxmlformats.org/officeDocument/2006/relationships/image" Target="../media/image5.gif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image" Target="../media/image4.jpeg"/><Relationship Id="rId4" Type="http://schemas.openxmlformats.org/officeDocument/2006/relationships/image" Target="../media/image5.gi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image" Target="../media/image4.jpeg"/><Relationship Id="rId4" Type="http://schemas.openxmlformats.org/officeDocument/2006/relationships/image" Target="../media/image21.gif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7" Type="http://schemas.openxmlformats.org/officeDocument/2006/relationships/image" Target="../media/image2.png"/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5" Type="http://schemas.openxmlformats.org/officeDocument/2006/relationships/image" Target="../media/image22.gif"/><Relationship Id="rId4" Type="http://schemas.openxmlformats.org/officeDocument/2006/relationships/image" Target="../media/image21.gif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image" Target="../media/image4.jpeg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3.jpeg"/><Relationship Id="rId5" Type="http://schemas.openxmlformats.org/officeDocument/2006/relationships/image" Target="../media/image2.png"/><Relationship Id="rId4" Type="http://schemas.openxmlformats.org/officeDocument/2006/relationships/image" Target="../media/image4.jpeg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3.jpeg"/><Relationship Id="rId5" Type="http://schemas.openxmlformats.org/officeDocument/2006/relationships/image" Target="../media/image2.png"/><Relationship Id="rId4" Type="http://schemas.openxmlformats.org/officeDocument/2006/relationships/image" Target="../media/image4.jpeg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3.jpeg"/><Relationship Id="rId5" Type="http://schemas.openxmlformats.org/officeDocument/2006/relationships/image" Target="../media/image2.png"/><Relationship Id="rId4" Type="http://schemas.openxmlformats.org/officeDocument/2006/relationships/image" Target="../media/image4.jpeg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3.jpeg"/><Relationship Id="rId4" Type="http://schemas.openxmlformats.org/officeDocument/2006/relationships/image" Target="../media/image2.png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3.jpeg"/><Relationship Id="rId5" Type="http://schemas.openxmlformats.org/officeDocument/2006/relationships/image" Target="../media/image2.png"/><Relationship Id="rId4" Type="http://schemas.openxmlformats.org/officeDocument/2006/relationships/image" Target="../media/image4.jpeg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3.jpeg"/><Relationship Id="rId5" Type="http://schemas.openxmlformats.org/officeDocument/2006/relationships/image" Target="../media/image2.png"/><Relationship Id="rId4" Type="http://schemas.openxmlformats.org/officeDocument/2006/relationships/image" Target="../media/image4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image" Target="../media/image4.jpeg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5.jpeg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image" Target="../media/image4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eg"/><Relationship Id="rId5" Type="http://schemas.openxmlformats.org/officeDocument/2006/relationships/image" Target="../media/image2.png"/><Relationship Id="rId4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857224" y="2428868"/>
            <a:ext cx="7670182" cy="1214446"/>
          </a:xfrm>
          <a:effectLst/>
        </p:spPr>
        <p:txBody>
          <a:bodyPr>
            <a:noAutofit/>
          </a:bodyPr>
          <a:lstStyle/>
          <a:p>
            <a:r>
              <a:rPr lang="en-US" sz="2400" b="1" dirty="0" smtClean="0">
                <a:solidFill>
                  <a:srgbClr val="0070C0"/>
                </a:solidFill>
                <a:latin typeface="+mn-lt"/>
                <a:ea typeface="+mn-ea"/>
                <a:cs typeface="+mn-cs"/>
              </a:rPr>
              <a:t>KA2</a:t>
            </a:r>
            <a:r>
              <a:rPr lang="en-US" sz="2000" b="1" dirty="0" smtClean="0">
                <a:solidFill>
                  <a:srgbClr val="0070C0"/>
                </a:solidFill>
                <a:latin typeface="+mn-lt"/>
                <a:ea typeface="+mn-ea"/>
                <a:cs typeface="+mn-cs"/>
              </a:rPr>
              <a:t> </a:t>
            </a:r>
            <a:r>
              <a:rPr lang="el-GR" sz="2000" b="1" dirty="0" smtClean="0">
                <a:solidFill>
                  <a:srgbClr val="0070C0"/>
                </a:solidFill>
              </a:rPr>
              <a:t>Στρατηγικές Συμπράξεις - Τομέας Σχολικής Εκπαίδευσης</a:t>
            </a:r>
            <a:endParaRPr lang="el-GR" sz="2000" b="1" dirty="0">
              <a:solidFill>
                <a:srgbClr val="0070C0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928662" y="3357562"/>
            <a:ext cx="7416824" cy="1583606"/>
          </a:xfrm>
        </p:spPr>
        <p:txBody>
          <a:bodyPr>
            <a:noAutofit/>
          </a:bodyPr>
          <a:lstStyle/>
          <a:p>
            <a:r>
              <a:rPr lang="el-GR" sz="2800" b="1" dirty="0" smtClean="0">
                <a:solidFill>
                  <a:schemeClr val="tx2">
                    <a:lumMod val="75000"/>
                  </a:schemeClr>
                </a:solidFill>
              </a:rPr>
              <a:t>ΠΑΡΑΡΤΗΜΑ ΙΙΙ</a:t>
            </a:r>
          </a:p>
          <a:p>
            <a:r>
              <a:rPr lang="el-GR" sz="2800" b="1" dirty="0" smtClean="0">
                <a:solidFill>
                  <a:schemeClr val="tx2">
                    <a:lumMod val="75000"/>
                  </a:schemeClr>
                </a:solidFill>
              </a:rPr>
              <a:t>ΧΡΗΜΑΤΟΟΙΚΟΝΟΜΙΚΟΙ ΚΑΝΟΝΕΣ</a:t>
            </a:r>
            <a:r>
              <a:rPr lang="en-US" sz="2800" b="1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l-GR" sz="2800" b="1" dirty="0" smtClean="0">
                <a:solidFill>
                  <a:schemeClr val="tx2">
                    <a:lumMod val="75000"/>
                  </a:schemeClr>
                </a:solidFill>
              </a:rPr>
              <a:t>ΔΙΑΧΕΙΡΙΣΗΣ</a:t>
            </a:r>
          </a:p>
          <a:p>
            <a:r>
              <a:rPr lang="el-GR" sz="2000" b="1" dirty="0" smtClean="0">
                <a:solidFill>
                  <a:srgbClr val="0070C0"/>
                </a:solidFill>
              </a:rPr>
              <a:t> Αθήνα, 1</a:t>
            </a:r>
            <a:r>
              <a:rPr lang="en-US" sz="2000" b="1" dirty="0" smtClean="0">
                <a:solidFill>
                  <a:srgbClr val="0070C0"/>
                </a:solidFill>
              </a:rPr>
              <a:t>9</a:t>
            </a:r>
            <a:r>
              <a:rPr lang="el-GR" sz="2000" b="1" dirty="0" smtClean="0">
                <a:solidFill>
                  <a:srgbClr val="0070C0"/>
                </a:solidFill>
              </a:rPr>
              <a:t>/10/2015 </a:t>
            </a:r>
          </a:p>
        </p:txBody>
      </p:sp>
      <p:pic>
        <p:nvPicPr>
          <p:cNvPr id="5" name="4 - Εικόνα" descr="iky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786710" y="5357826"/>
            <a:ext cx="1190079" cy="1110045"/>
          </a:xfrm>
          <a:prstGeom prst="rect">
            <a:avLst/>
          </a:prstGeom>
        </p:spPr>
      </p:pic>
      <p:sp>
        <p:nvSpPr>
          <p:cNvPr id="6" name="5 - TextBox"/>
          <p:cNvSpPr txBox="1"/>
          <p:nvPr/>
        </p:nvSpPr>
        <p:spPr>
          <a:xfrm>
            <a:off x="571472" y="5500702"/>
            <a:ext cx="40005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l-GR" dirty="0"/>
          </a:p>
        </p:txBody>
      </p:sp>
      <p:grpSp>
        <p:nvGrpSpPr>
          <p:cNvPr id="4" name="22 - Ομάδα"/>
          <p:cNvGrpSpPr/>
          <p:nvPr/>
        </p:nvGrpSpPr>
        <p:grpSpPr>
          <a:xfrm>
            <a:off x="1835696" y="5301208"/>
            <a:ext cx="5616624" cy="1296715"/>
            <a:chOff x="0" y="-18075"/>
            <a:chExt cx="8113545" cy="935459"/>
          </a:xfrm>
        </p:grpSpPr>
        <p:sp>
          <p:nvSpPr>
            <p:cNvPr id="8" name="23 - Στρογγυλεμένο ορθογώνιο"/>
            <p:cNvSpPr/>
            <p:nvPr/>
          </p:nvSpPr>
          <p:spPr>
            <a:xfrm>
              <a:off x="0" y="37544"/>
              <a:ext cx="8105554" cy="879840"/>
            </a:xfrm>
            <a:prstGeom prst="roundRect">
              <a:avLst/>
            </a:prstGeom>
          </p:spPr>
          <p:style>
            <a:lnRef idx="3">
              <a:schemeClr val="accent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Στρογγυλεμένο ορθογώνιο 4"/>
            <p:cNvSpPr/>
            <p:nvPr/>
          </p:nvSpPr>
          <p:spPr>
            <a:xfrm>
              <a:off x="93889" y="-18075"/>
              <a:ext cx="8019656" cy="90279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60960" tIns="60960" rIns="60960" bIns="60960" numCol="1" spcCol="1270" anchor="ctr" anchorCtr="0">
              <a:noAutofit/>
            </a:bodyPr>
            <a:lstStyle/>
            <a:p>
              <a:pPr algn="ctr"/>
              <a:endParaRPr lang="el-GR" sz="1600" b="1" dirty="0" smtClean="0">
                <a:solidFill>
                  <a:schemeClr val="tx1"/>
                </a:solidFill>
              </a:endParaRPr>
            </a:p>
            <a:p>
              <a:pPr algn="ctr"/>
              <a:r>
                <a:rPr lang="el-GR" sz="1600" b="1" dirty="0" smtClean="0">
                  <a:solidFill>
                    <a:schemeClr val="tx1"/>
                  </a:solidFill>
                </a:rPr>
                <a:t>Πατούχα Σταυρούλα</a:t>
              </a:r>
              <a:r>
                <a:rPr lang="en-US" sz="1600" dirty="0" smtClean="0"/>
                <a:t>, </a:t>
              </a:r>
              <a:r>
                <a:rPr lang="el-GR" sz="1600" dirty="0" smtClean="0"/>
                <a:t>Υπεύθυνη Διαχείρισης Σχεδίων Δράσης ΚΑ2 Προγράμματος  </a:t>
              </a:r>
              <a:r>
                <a:rPr lang="en-US" sz="1600" dirty="0"/>
                <a:t>ERASMUS </a:t>
              </a:r>
              <a:r>
                <a:rPr lang="en-US" sz="1600" dirty="0" smtClean="0"/>
                <a:t>+,</a:t>
              </a:r>
              <a:r>
                <a:rPr lang="el-GR" sz="1600" dirty="0" smtClean="0"/>
                <a:t>Τομέας </a:t>
              </a:r>
              <a:r>
                <a:rPr lang="el-GR" sz="1600" dirty="0"/>
                <a:t>Σχολικής </a:t>
              </a:r>
              <a:r>
                <a:rPr lang="el-GR" sz="1600" dirty="0" smtClean="0"/>
                <a:t>Εκπαίδευσης</a:t>
              </a:r>
            </a:p>
            <a:p>
              <a:endParaRPr lang="el-GR" sz="1600" dirty="0" smtClean="0"/>
            </a:p>
          </p:txBody>
        </p:sp>
      </p:grpSp>
      <p:sp>
        <p:nvSpPr>
          <p:cNvPr id="2050" name="AutoShape 2" descr="http://itcdevitidemarco.it/wp-content/uploads/2014/11/erasmus-1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l-GR"/>
          </a:p>
        </p:txBody>
      </p:sp>
      <p:pic>
        <p:nvPicPr>
          <p:cNvPr id="2056" name="Picture 8" descr="https://encrypted-tbn2.gstatic.com/images?q=tbn:ANd9GcTNyC9vAkabEtbrLupWYCFa04Y3Bu9d54eh2_vfqOLdE3K5ezgdbA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0"/>
            <a:ext cx="9144000" cy="197712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7 - Διάγραμμα"/>
          <p:cNvGraphicFramePr/>
          <p:nvPr/>
        </p:nvGraphicFramePr>
        <p:xfrm>
          <a:off x="285720" y="2143116"/>
          <a:ext cx="8606190" cy="278608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9" name="8 - TextBox"/>
          <p:cNvSpPr txBox="1"/>
          <p:nvPr/>
        </p:nvSpPr>
        <p:spPr>
          <a:xfrm>
            <a:off x="2357422" y="5214950"/>
            <a:ext cx="3857652" cy="954107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el-GR" sz="1400" b="1" dirty="0" smtClean="0"/>
              <a:t> </a:t>
            </a:r>
            <a:r>
              <a:rPr lang="en-US" sz="1400" b="1" dirty="0" smtClean="0"/>
              <a:t>Exceptional </a:t>
            </a:r>
            <a:r>
              <a:rPr lang="en-US" sz="1400" b="1" dirty="0" smtClean="0"/>
              <a:t>Costs </a:t>
            </a:r>
            <a:r>
              <a:rPr lang="en-US" sz="1400" dirty="0" smtClean="0"/>
              <a:t>(</a:t>
            </a:r>
            <a:r>
              <a:rPr lang="el-GR" sz="1400" dirty="0" smtClean="0"/>
              <a:t>Υπεργολαβίες</a:t>
            </a:r>
            <a:r>
              <a:rPr lang="el-GR" sz="1400" dirty="0" smtClean="0"/>
              <a:t>)</a:t>
            </a:r>
          </a:p>
          <a:p>
            <a:endParaRPr lang="el-GR" sz="1400" dirty="0" smtClean="0"/>
          </a:p>
          <a:p>
            <a:pPr>
              <a:buFont typeface="Wingdings" pitchFamily="2" charset="2"/>
              <a:buChar char="Ø"/>
            </a:pPr>
            <a:r>
              <a:rPr lang="el-GR" sz="1400" b="1" dirty="0" smtClean="0"/>
              <a:t> Επιχορήγηση </a:t>
            </a:r>
            <a:r>
              <a:rPr lang="el-GR" sz="1400" b="1" dirty="0" smtClean="0"/>
              <a:t>για άτομα με ειδικές ανάγκες 	</a:t>
            </a:r>
          </a:p>
          <a:p>
            <a:pPr>
              <a:buFont typeface="Wingdings" pitchFamily="2" charset="2"/>
              <a:buChar char="Ø"/>
            </a:pPr>
            <a:endParaRPr lang="el-GR" sz="1400" dirty="0"/>
          </a:p>
        </p:txBody>
      </p:sp>
      <p:grpSp>
        <p:nvGrpSpPr>
          <p:cNvPr id="11" name="22 - Ομάδα"/>
          <p:cNvGrpSpPr/>
          <p:nvPr/>
        </p:nvGrpSpPr>
        <p:grpSpPr>
          <a:xfrm>
            <a:off x="1619672" y="1700808"/>
            <a:ext cx="5904656" cy="504056"/>
            <a:chOff x="0" y="37544"/>
            <a:chExt cx="8105554" cy="879840"/>
          </a:xfrm>
        </p:grpSpPr>
        <p:sp>
          <p:nvSpPr>
            <p:cNvPr id="12" name="9 - Στρογγυλεμένο ορθογώνιο"/>
            <p:cNvSpPr/>
            <p:nvPr/>
          </p:nvSpPr>
          <p:spPr>
            <a:xfrm>
              <a:off x="0" y="37544"/>
              <a:ext cx="8105554" cy="879840"/>
            </a:xfrm>
            <a:prstGeom prst="roundRect">
              <a:avLst/>
            </a:prstGeom>
          </p:spPr>
          <p:style>
            <a:lnRef idx="3">
              <a:schemeClr val="accent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3" name="Στρογγυλεμένο ορθογώνιο 4"/>
            <p:cNvSpPr/>
            <p:nvPr/>
          </p:nvSpPr>
          <p:spPr>
            <a:xfrm>
              <a:off x="42950" y="80494"/>
              <a:ext cx="8019654" cy="79394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60960" tIns="60960" rIns="60960" bIns="60960" numCol="1" spcCol="1270" anchor="ctr" anchorCtr="0">
              <a:noAutofit/>
            </a:bodyPr>
            <a:lstStyle/>
            <a:p>
              <a:pPr algn="ctr"/>
              <a:r>
                <a:rPr lang="el-GR" sz="2400" b="1" dirty="0" smtClean="0">
                  <a:solidFill>
                    <a:schemeClr val="tx1"/>
                  </a:solidFill>
                </a:rPr>
                <a:t>Κατηγορίες Δαπανών</a:t>
              </a:r>
              <a:endParaRPr lang="el-GR" sz="2400" b="1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10" name="Group 9"/>
          <p:cNvGrpSpPr/>
          <p:nvPr/>
        </p:nvGrpSpPr>
        <p:grpSpPr>
          <a:xfrm>
            <a:off x="0" y="0"/>
            <a:ext cx="9144000" cy="1400175"/>
            <a:chOff x="0" y="0"/>
            <a:chExt cx="9144000" cy="1400175"/>
          </a:xfrm>
        </p:grpSpPr>
        <p:pic>
          <p:nvPicPr>
            <p:cNvPr id="14" name="Picture 13" descr="erasmus test 1.jpg"/>
            <p:cNvPicPr>
              <a:picLocks noChangeAspect="1"/>
            </p:cNvPicPr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0" y="0"/>
              <a:ext cx="9144000" cy="1400175"/>
            </a:xfrm>
            <a:prstGeom prst="rect">
              <a:avLst/>
            </a:prstGeom>
          </p:spPr>
        </p:pic>
        <p:pic>
          <p:nvPicPr>
            <p:cNvPr id="15" name="4 - Εικόνα" descr="iky.png"/>
            <p:cNvPicPr>
              <a:picLocks noChangeAspect="1"/>
            </p:cNvPicPr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251520" y="188640"/>
              <a:ext cx="1115616" cy="104059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xmlns="" val="38387780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 descr="manage6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95536" y="3714796"/>
            <a:ext cx="3528392" cy="2862390"/>
          </a:xfrm>
          <a:prstGeom prst="rect">
            <a:avLst/>
          </a:prstGeom>
        </p:spPr>
      </p:pic>
      <p:sp>
        <p:nvSpPr>
          <p:cNvPr id="15" name="9 - TextBox"/>
          <p:cNvSpPr txBox="1"/>
          <p:nvPr/>
        </p:nvSpPr>
        <p:spPr>
          <a:xfrm>
            <a:off x="323528" y="2636912"/>
            <a:ext cx="3456384" cy="58477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l-GR" sz="1600" b="1" dirty="0" smtClean="0"/>
              <a:t>Συντονιστής Φορέας</a:t>
            </a:r>
            <a:r>
              <a:rPr lang="en-US" sz="1600" b="1" dirty="0" smtClean="0"/>
              <a:t>: </a:t>
            </a:r>
            <a:r>
              <a:rPr lang="el-GR" sz="1600" b="1" dirty="0" smtClean="0"/>
              <a:t> </a:t>
            </a:r>
            <a:r>
              <a:rPr lang="en-US" sz="1600" b="1" dirty="0" smtClean="0"/>
              <a:t>500€ / </a:t>
            </a:r>
            <a:r>
              <a:rPr lang="el-GR" sz="1600" b="1" dirty="0" smtClean="0"/>
              <a:t>μήνα</a:t>
            </a:r>
            <a:br>
              <a:rPr lang="el-GR" sz="1600" b="1" dirty="0" smtClean="0"/>
            </a:br>
            <a:r>
              <a:rPr lang="el-GR" sz="1600" b="1" dirty="0" smtClean="0"/>
              <a:t>Συμμετέχοντας Φορέας</a:t>
            </a:r>
            <a:r>
              <a:rPr lang="en-US" sz="1600" b="1" dirty="0" smtClean="0"/>
              <a:t>:  250€ / </a:t>
            </a:r>
            <a:r>
              <a:rPr lang="el-GR" sz="1600" b="1" dirty="0" smtClean="0"/>
              <a:t>μήνα</a:t>
            </a:r>
            <a:endParaRPr lang="el-GR" sz="1600" b="1" dirty="0"/>
          </a:p>
        </p:txBody>
      </p:sp>
      <p:sp>
        <p:nvSpPr>
          <p:cNvPr id="18" name="TextBox 17"/>
          <p:cNvSpPr txBox="1"/>
          <p:nvPr/>
        </p:nvSpPr>
        <p:spPr>
          <a:xfrm>
            <a:off x="5076056" y="2564905"/>
            <a:ext cx="3096344" cy="18774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600" b="1" dirty="0" smtClean="0"/>
              <a:t>Διαχείριση Σχεδίου </a:t>
            </a:r>
          </a:p>
          <a:p>
            <a:pPr>
              <a:buFont typeface="Arial" pitchFamily="34" charset="0"/>
              <a:buChar char="•"/>
            </a:pPr>
            <a:r>
              <a:rPr lang="el-GR" sz="1600" dirty="0" smtClean="0"/>
              <a:t> Προγραμματισμός/Συντονισμός</a:t>
            </a:r>
          </a:p>
          <a:p>
            <a:pPr>
              <a:buFont typeface="Arial" pitchFamily="34" charset="0"/>
              <a:buChar char="•"/>
            </a:pPr>
            <a:r>
              <a:rPr lang="el-GR" sz="1600" dirty="0" smtClean="0"/>
              <a:t> Υλοποίηση </a:t>
            </a:r>
          </a:p>
          <a:p>
            <a:pPr>
              <a:buFont typeface="Arial" pitchFamily="34" charset="0"/>
              <a:buChar char="•"/>
            </a:pPr>
            <a:r>
              <a:rPr lang="el-GR" sz="1600" dirty="0" smtClean="0"/>
              <a:t> Οικονομική Διαχείριση</a:t>
            </a:r>
          </a:p>
          <a:p>
            <a:pPr>
              <a:buFont typeface="Arial" pitchFamily="34" charset="0"/>
              <a:buChar char="•"/>
            </a:pPr>
            <a:r>
              <a:rPr lang="el-GR" sz="1600" dirty="0" smtClean="0"/>
              <a:t> Επικοινωνία Εταίρων</a:t>
            </a:r>
          </a:p>
          <a:p>
            <a:pPr>
              <a:buFont typeface="Arial" pitchFamily="34" charset="0"/>
              <a:buChar char="•"/>
            </a:pPr>
            <a:r>
              <a:rPr lang="el-GR" sz="1600" dirty="0" smtClean="0"/>
              <a:t> Αξιολόγηση /Διάδοση</a:t>
            </a:r>
          </a:p>
          <a:p>
            <a:endParaRPr lang="el-GR" b="1" dirty="0" smtClean="0"/>
          </a:p>
        </p:txBody>
      </p:sp>
      <p:sp>
        <p:nvSpPr>
          <p:cNvPr id="22" name="TextBox 21"/>
          <p:cNvSpPr txBox="1"/>
          <p:nvPr/>
        </p:nvSpPr>
        <p:spPr>
          <a:xfrm>
            <a:off x="5004048" y="4509120"/>
            <a:ext cx="3888432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600" b="1" dirty="0" smtClean="0"/>
              <a:t> Δραστηριότητες</a:t>
            </a:r>
          </a:p>
          <a:p>
            <a:pPr>
              <a:buFont typeface="Arial" pitchFamily="34" charset="0"/>
              <a:buChar char="•"/>
            </a:pPr>
            <a:r>
              <a:rPr lang="en-US" sz="1600" b="1" dirty="0" smtClean="0"/>
              <a:t> </a:t>
            </a:r>
            <a:r>
              <a:rPr lang="en-US" sz="1600" dirty="0" smtClean="0"/>
              <a:t>Quality Plan</a:t>
            </a:r>
          </a:p>
          <a:p>
            <a:pPr>
              <a:buFont typeface="Arial" pitchFamily="34" charset="0"/>
              <a:buChar char="•"/>
            </a:pPr>
            <a:r>
              <a:rPr lang="el-GR" sz="1600" dirty="0" smtClean="0"/>
              <a:t> Ιστοσελίδα/Διαδικτυακή Συνεργασία </a:t>
            </a:r>
          </a:p>
          <a:p>
            <a:pPr>
              <a:buFont typeface="Arial" pitchFamily="34" charset="0"/>
              <a:buChar char="•"/>
            </a:pPr>
            <a:r>
              <a:rPr lang="el-GR" sz="1600" b="1" dirty="0" smtClean="0"/>
              <a:t> Μικρής</a:t>
            </a:r>
            <a:r>
              <a:rPr lang="el-GR" sz="1600" dirty="0" smtClean="0"/>
              <a:t> κλίμακας διδακτικό/εκπαιδευτικό υλικό, εργαλεία, μέθοδοι προσέγγισης</a:t>
            </a:r>
          </a:p>
          <a:p>
            <a:pPr>
              <a:buFont typeface="Arial" pitchFamily="34" charset="0"/>
              <a:buChar char="•"/>
            </a:pPr>
            <a:r>
              <a:rPr lang="el-GR" sz="1600" dirty="0" smtClean="0"/>
              <a:t> Πιλοτική Εφαρμογή </a:t>
            </a:r>
          </a:p>
          <a:p>
            <a:pPr>
              <a:buFont typeface="Arial" pitchFamily="34" charset="0"/>
              <a:buChar char="•"/>
            </a:pPr>
            <a:r>
              <a:rPr lang="el-GR" sz="1600" dirty="0" smtClean="0"/>
              <a:t> Τοπικές δραστηριότητες κατάρτισης - διάχυσης</a:t>
            </a:r>
          </a:p>
          <a:p>
            <a:pPr>
              <a:buFont typeface="Arial" pitchFamily="34" charset="0"/>
              <a:buChar char="•"/>
            </a:pPr>
            <a:r>
              <a:rPr lang="el-GR" sz="1600" dirty="0" smtClean="0"/>
              <a:t> Φυλλάδια / Ενημερωτικά Έντυπα</a:t>
            </a:r>
            <a:endParaRPr lang="en-US" sz="1600" dirty="0" smtClean="0"/>
          </a:p>
          <a:p>
            <a:pPr>
              <a:buFont typeface="Arial" pitchFamily="34" charset="0"/>
              <a:buChar char="•"/>
            </a:pPr>
            <a:endParaRPr lang="el-GR" sz="1600" b="1" dirty="0"/>
          </a:p>
        </p:txBody>
      </p:sp>
      <p:grpSp>
        <p:nvGrpSpPr>
          <p:cNvPr id="19" name="22 - Ομάδα"/>
          <p:cNvGrpSpPr/>
          <p:nvPr/>
        </p:nvGrpSpPr>
        <p:grpSpPr>
          <a:xfrm>
            <a:off x="1619672" y="1700808"/>
            <a:ext cx="5904656" cy="504056"/>
            <a:chOff x="0" y="37544"/>
            <a:chExt cx="8105554" cy="879840"/>
          </a:xfrm>
        </p:grpSpPr>
        <p:sp>
          <p:nvSpPr>
            <p:cNvPr id="20" name="9 - Στρογγυλεμένο ορθογώνιο"/>
            <p:cNvSpPr/>
            <p:nvPr/>
          </p:nvSpPr>
          <p:spPr>
            <a:xfrm>
              <a:off x="0" y="37544"/>
              <a:ext cx="8105554" cy="879840"/>
            </a:xfrm>
            <a:prstGeom prst="roundRect">
              <a:avLst/>
            </a:prstGeom>
          </p:spPr>
          <p:style>
            <a:lnRef idx="3">
              <a:schemeClr val="accent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21" name="Στρογγυλεμένο ορθογώνιο 4"/>
            <p:cNvSpPr/>
            <p:nvPr/>
          </p:nvSpPr>
          <p:spPr>
            <a:xfrm>
              <a:off x="42950" y="80494"/>
              <a:ext cx="8019654" cy="79394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60960" tIns="60960" rIns="60960" bIns="60960" numCol="1" spcCol="1270" anchor="ctr" anchorCtr="0">
              <a:noAutofit/>
            </a:bodyPr>
            <a:lstStyle/>
            <a:p>
              <a:pPr algn="ctr"/>
              <a:r>
                <a:rPr lang="el-GR" sz="2400" dirty="0" smtClean="0"/>
                <a:t>Διαχείριση και Υλοποίηση Σχεδίου </a:t>
              </a:r>
              <a:endParaRPr lang="el-GR" sz="2400" dirty="0"/>
            </a:p>
          </p:txBody>
        </p:sp>
      </p:grpSp>
      <p:grpSp>
        <p:nvGrpSpPr>
          <p:cNvPr id="12" name="Group 11"/>
          <p:cNvGrpSpPr/>
          <p:nvPr/>
        </p:nvGrpSpPr>
        <p:grpSpPr>
          <a:xfrm>
            <a:off x="0" y="0"/>
            <a:ext cx="9144000" cy="1400175"/>
            <a:chOff x="0" y="0"/>
            <a:chExt cx="9144000" cy="1400175"/>
          </a:xfrm>
        </p:grpSpPr>
        <p:pic>
          <p:nvPicPr>
            <p:cNvPr id="13" name="Picture 12" descr="erasmus test 1.jp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0" y="0"/>
              <a:ext cx="9144000" cy="1400175"/>
            </a:xfrm>
            <a:prstGeom prst="rect">
              <a:avLst/>
            </a:prstGeom>
          </p:spPr>
        </p:pic>
        <p:pic>
          <p:nvPicPr>
            <p:cNvPr id="16" name="4 - Εικόνα" descr="iky.png"/>
            <p:cNvPicPr>
              <a:picLocks noChangeAspect="1"/>
            </p:cNvPicPr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251520" y="188640"/>
              <a:ext cx="1115616" cy="104059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xmlns="" val="4316980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22 - Ομάδα"/>
          <p:cNvGrpSpPr/>
          <p:nvPr/>
        </p:nvGrpSpPr>
        <p:grpSpPr>
          <a:xfrm>
            <a:off x="1619672" y="1700808"/>
            <a:ext cx="5904656" cy="504056"/>
            <a:chOff x="0" y="37544"/>
            <a:chExt cx="8105554" cy="879840"/>
          </a:xfrm>
        </p:grpSpPr>
        <p:sp>
          <p:nvSpPr>
            <p:cNvPr id="20" name="9 - Στρογγυλεμένο ορθογώνιο"/>
            <p:cNvSpPr/>
            <p:nvPr/>
          </p:nvSpPr>
          <p:spPr>
            <a:xfrm>
              <a:off x="0" y="37544"/>
              <a:ext cx="8105554" cy="879840"/>
            </a:xfrm>
            <a:prstGeom prst="roundRect">
              <a:avLst/>
            </a:prstGeom>
          </p:spPr>
          <p:style>
            <a:lnRef idx="3">
              <a:schemeClr val="accent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21" name="Στρογγυλεμένο ορθογώνιο 4"/>
            <p:cNvSpPr/>
            <p:nvPr/>
          </p:nvSpPr>
          <p:spPr>
            <a:xfrm>
              <a:off x="42950" y="80494"/>
              <a:ext cx="8019654" cy="79394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60960" tIns="60960" rIns="60960" bIns="60960" numCol="1" spcCol="1270" anchor="ctr" anchorCtr="0">
              <a:noAutofit/>
            </a:bodyPr>
            <a:lstStyle/>
            <a:p>
              <a:pPr algn="ctr"/>
              <a:r>
                <a:rPr lang="el-GR" sz="2400" dirty="0" smtClean="0"/>
                <a:t>Διαχείριση και Υλοποίηση Σχεδίου </a:t>
              </a:r>
              <a:endParaRPr lang="el-GR" sz="2400" dirty="0"/>
            </a:p>
          </p:txBody>
        </p:sp>
      </p:grpSp>
      <p:pic>
        <p:nvPicPr>
          <p:cNvPr id="12" name="Picture 11" descr="Right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827584" y="2924944"/>
            <a:ext cx="1099548" cy="851529"/>
          </a:xfrm>
          <a:prstGeom prst="rect">
            <a:avLst/>
          </a:prstGeom>
        </p:spPr>
      </p:pic>
      <p:pic>
        <p:nvPicPr>
          <p:cNvPr id="13" name="Picture 12" descr="Right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827584" y="4725144"/>
            <a:ext cx="1099548" cy="851529"/>
          </a:xfrm>
          <a:prstGeom prst="rect">
            <a:avLst/>
          </a:prstGeom>
        </p:spPr>
      </p:pic>
      <p:sp>
        <p:nvSpPr>
          <p:cNvPr id="16" name="TextBox 15"/>
          <p:cNvSpPr txBox="1"/>
          <p:nvPr/>
        </p:nvSpPr>
        <p:spPr>
          <a:xfrm>
            <a:off x="2411760" y="3068960"/>
            <a:ext cx="597666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l-GR" dirty="0" smtClean="0"/>
              <a:t>Ο Δικαιούχος διασφαλίζει ότι οι δραστηριότητες που εκτελούνται και τα αποτελέσματα που επιτυγχάνονται συνάδουν με τα προβλεπόμενα στην αίτηση επιχορήγησης </a:t>
            </a:r>
            <a:endParaRPr lang="el-GR" dirty="0"/>
          </a:p>
        </p:txBody>
      </p:sp>
      <p:sp>
        <p:nvSpPr>
          <p:cNvPr id="17" name="TextBox 16"/>
          <p:cNvSpPr txBox="1"/>
          <p:nvPr/>
        </p:nvSpPr>
        <p:spPr>
          <a:xfrm>
            <a:off x="2483768" y="5013176"/>
            <a:ext cx="57606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l-GR" dirty="0" smtClean="0"/>
              <a:t>Ο δικαιούχος υποβάλλει έκθεση με τις δραστηριότητες και τα αποτελέσματα του Σχεδίου</a:t>
            </a:r>
            <a:endParaRPr lang="el-GR" dirty="0"/>
          </a:p>
        </p:txBody>
      </p:sp>
      <p:grpSp>
        <p:nvGrpSpPr>
          <p:cNvPr id="14" name="Group 13"/>
          <p:cNvGrpSpPr/>
          <p:nvPr/>
        </p:nvGrpSpPr>
        <p:grpSpPr>
          <a:xfrm>
            <a:off x="0" y="0"/>
            <a:ext cx="9144000" cy="1400175"/>
            <a:chOff x="0" y="0"/>
            <a:chExt cx="9144000" cy="1400175"/>
          </a:xfrm>
        </p:grpSpPr>
        <p:pic>
          <p:nvPicPr>
            <p:cNvPr id="15" name="Picture 14" descr="erasmus test 1.jp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0" y="0"/>
              <a:ext cx="9144000" cy="1400175"/>
            </a:xfrm>
            <a:prstGeom prst="rect">
              <a:avLst/>
            </a:prstGeom>
          </p:spPr>
        </p:pic>
        <p:pic>
          <p:nvPicPr>
            <p:cNvPr id="18" name="4 - Εικόνα" descr="iky.png"/>
            <p:cNvPicPr>
              <a:picLocks noChangeAspect="1"/>
            </p:cNvPicPr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251520" y="188640"/>
              <a:ext cx="1115616" cy="104059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xmlns="" val="4316980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extBox 21"/>
          <p:cNvSpPr txBox="1"/>
          <p:nvPr/>
        </p:nvSpPr>
        <p:spPr>
          <a:xfrm>
            <a:off x="5004048" y="4509120"/>
            <a:ext cx="388843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600" b="1" dirty="0" smtClean="0"/>
              <a:t> </a:t>
            </a:r>
            <a:endParaRPr lang="el-GR" sz="1600" b="1" dirty="0"/>
          </a:p>
        </p:txBody>
      </p:sp>
      <p:pic>
        <p:nvPicPr>
          <p:cNvPr id="12" name="Picture 11" descr="download (6)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580112" y="2276872"/>
            <a:ext cx="3096344" cy="2060476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395536" y="2636912"/>
            <a:ext cx="475252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buFont typeface="Wingdings" pitchFamily="2" charset="2"/>
              <a:buChar char="Ø"/>
            </a:pPr>
            <a:r>
              <a:rPr lang="el-GR" sz="1600" b="1" dirty="0" smtClean="0"/>
              <a:t> </a:t>
            </a:r>
            <a:r>
              <a:rPr lang="en-US" sz="1600" b="1" dirty="0" smtClean="0"/>
              <a:t> </a:t>
            </a:r>
            <a:r>
              <a:rPr lang="el-GR" sz="1600" b="1" dirty="0" smtClean="0"/>
              <a:t>Διεθνικές </a:t>
            </a:r>
            <a:r>
              <a:rPr lang="el-GR" sz="1600" b="1" dirty="0" smtClean="0"/>
              <a:t>Συναντήσεις των εταίρων </a:t>
            </a:r>
            <a:r>
              <a:rPr lang="el-GR" sz="1600" dirty="0" smtClean="0"/>
              <a:t>με σκοπό τη         </a:t>
            </a:r>
            <a:r>
              <a:rPr lang="el-GR" sz="1600" b="1" dirty="0" smtClean="0"/>
              <a:t>διαχείριση</a:t>
            </a:r>
            <a:r>
              <a:rPr lang="el-GR" sz="1600" dirty="0" smtClean="0"/>
              <a:t> και την </a:t>
            </a:r>
            <a:r>
              <a:rPr lang="el-GR" sz="1600" b="1" dirty="0" smtClean="0"/>
              <a:t>υλοποίηση</a:t>
            </a:r>
            <a:r>
              <a:rPr lang="el-GR" sz="1600" dirty="0" smtClean="0"/>
              <a:t> του Σχεδίου </a:t>
            </a:r>
            <a:endParaRPr lang="el-GR" sz="1600" dirty="0"/>
          </a:p>
        </p:txBody>
      </p:sp>
      <p:sp>
        <p:nvSpPr>
          <p:cNvPr id="16" name="TextBox 15"/>
          <p:cNvSpPr txBox="1"/>
          <p:nvPr/>
        </p:nvSpPr>
        <p:spPr>
          <a:xfrm>
            <a:off x="467544" y="3573016"/>
            <a:ext cx="4464496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buFont typeface="Wingdings" pitchFamily="2" charset="2"/>
              <a:buChar char="Ø"/>
            </a:pPr>
            <a:r>
              <a:rPr lang="el-GR" sz="1600" dirty="0" smtClean="0"/>
              <a:t> </a:t>
            </a:r>
            <a:r>
              <a:rPr lang="en-US" sz="1600" dirty="0" smtClean="0"/>
              <a:t> </a:t>
            </a:r>
            <a:r>
              <a:rPr lang="el-GR" sz="1600" dirty="0" smtClean="0"/>
              <a:t>Επιχορηγούνται</a:t>
            </a:r>
            <a:r>
              <a:rPr lang="el-GR" dirty="0" smtClean="0"/>
              <a:t> </a:t>
            </a:r>
            <a:r>
              <a:rPr lang="el-GR" sz="1600" dirty="0" smtClean="0"/>
              <a:t>έξοδα </a:t>
            </a:r>
            <a:r>
              <a:rPr lang="el-GR" sz="1600" b="1" dirty="0" smtClean="0"/>
              <a:t>ταξιδιού</a:t>
            </a:r>
            <a:r>
              <a:rPr lang="el-GR" sz="1600" dirty="0" smtClean="0"/>
              <a:t> και </a:t>
            </a:r>
            <a:r>
              <a:rPr lang="el-GR" sz="1600" b="1" dirty="0" smtClean="0"/>
              <a:t>διαβίωσης </a:t>
            </a:r>
            <a:r>
              <a:rPr lang="el-GR" sz="1600" b="1" u="sng" dirty="0" smtClean="0"/>
              <a:t>ανά μοναδιαίο κόστος δαπάνης:</a:t>
            </a:r>
            <a:endParaRPr lang="el-GR" sz="1600" b="1" u="sng" dirty="0"/>
          </a:p>
        </p:txBody>
      </p:sp>
      <p:cxnSp>
        <p:nvCxnSpPr>
          <p:cNvPr id="21" name="Straight Arrow Connector 20"/>
          <p:cNvCxnSpPr/>
          <p:nvPr/>
        </p:nvCxnSpPr>
        <p:spPr>
          <a:xfrm>
            <a:off x="1907704" y="4077072"/>
            <a:ext cx="1224136" cy="57606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 flipH="1">
            <a:off x="1259632" y="4077072"/>
            <a:ext cx="864096" cy="57606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Rectangle 27"/>
          <p:cNvSpPr/>
          <p:nvPr/>
        </p:nvSpPr>
        <p:spPr>
          <a:xfrm>
            <a:off x="251520" y="4653136"/>
            <a:ext cx="2448272" cy="7181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spcBef>
                <a:spcPct val="0"/>
              </a:spcBef>
              <a:spcAft>
                <a:spcPts val="756"/>
              </a:spcAft>
              <a:defRPr/>
            </a:pPr>
            <a:r>
              <a:rPr lang="el-GR" b="1" dirty="0" smtClean="0"/>
              <a:t>100-1999χλμ</a:t>
            </a:r>
            <a:r>
              <a:rPr lang="en-US" dirty="0" smtClean="0"/>
              <a:t>:   </a:t>
            </a:r>
            <a:r>
              <a:rPr lang="en-US" b="1" dirty="0" smtClean="0"/>
              <a:t>575€</a:t>
            </a:r>
            <a:endParaRPr lang="el-GR" b="1" dirty="0" smtClean="0"/>
          </a:p>
          <a:p>
            <a:pPr lvl="0" algn="ctr">
              <a:spcBef>
                <a:spcPct val="0"/>
              </a:spcBef>
              <a:spcAft>
                <a:spcPts val="756"/>
              </a:spcAft>
              <a:defRPr/>
            </a:pPr>
            <a:r>
              <a:rPr lang="el-GR" sz="1600" dirty="0" smtClean="0"/>
              <a:t>/συμμετέχοντα/</a:t>
            </a:r>
            <a:r>
              <a:rPr lang="el-GR" sz="1600" dirty="0" err="1" smtClean="0"/>
              <a:t>συνάντηση</a:t>
            </a:r>
            <a:endParaRPr lang="el-GR" sz="1600" dirty="0" smtClean="0"/>
          </a:p>
        </p:txBody>
      </p:sp>
      <p:sp>
        <p:nvSpPr>
          <p:cNvPr id="30" name="Rectangle 29"/>
          <p:cNvSpPr/>
          <p:nvPr/>
        </p:nvSpPr>
        <p:spPr>
          <a:xfrm>
            <a:off x="2771800" y="4653136"/>
            <a:ext cx="2592288" cy="6878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defTabSz="6223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l-GR" b="1" dirty="0" smtClean="0"/>
              <a:t>≥2000χλμ</a:t>
            </a:r>
            <a:r>
              <a:rPr lang="el-GR" dirty="0" smtClean="0"/>
              <a:t>: </a:t>
            </a:r>
            <a:r>
              <a:rPr lang="en-US" dirty="0" smtClean="0"/>
              <a:t>  </a:t>
            </a:r>
            <a:r>
              <a:rPr lang="el-GR" b="1" dirty="0" smtClean="0"/>
              <a:t>760</a:t>
            </a:r>
            <a:r>
              <a:rPr lang="en-US" b="1" dirty="0" smtClean="0"/>
              <a:t>€</a:t>
            </a:r>
            <a:endParaRPr lang="el-GR" b="1" dirty="0" smtClean="0"/>
          </a:p>
          <a:p>
            <a:pPr lvl="0" algn="ctr" defTabSz="6223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l-GR" dirty="0" smtClean="0"/>
              <a:t>/</a:t>
            </a:r>
            <a:r>
              <a:rPr lang="el-GR" sz="1600" dirty="0" smtClean="0"/>
              <a:t>συμμετέχοντα/</a:t>
            </a:r>
            <a:r>
              <a:rPr lang="el-GR" sz="1600" dirty="0" err="1" smtClean="0"/>
              <a:t>συνάντηση</a:t>
            </a:r>
            <a:endParaRPr lang="en-US" sz="1600" dirty="0"/>
          </a:p>
        </p:txBody>
      </p:sp>
      <p:grpSp>
        <p:nvGrpSpPr>
          <p:cNvPr id="17" name="22 - Ομάδα"/>
          <p:cNvGrpSpPr/>
          <p:nvPr/>
        </p:nvGrpSpPr>
        <p:grpSpPr>
          <a:xfrm>
            <a:off x="971600" y="1700808"/>
            <a:ext cx="7344816" cy="504056"/>
            <a:chOff x="0" y="37544"/>
            <a:chExt cx="8105554" cy="879840"/>
          </a:xfrm>
        </p:grpSpPr>
        <p:sp>
          <p:nvSpPr>
            <p:cNvPr id="18" name="9 - Στρογγυλεμένο ορθογώνιο"/>
            <p:cNvSpPr/>
            <p:nvPr/>
          </p:nvSpPr>
          <p:spPr>
            <a:xfrm>
              <a:off x="0" y="37544"/>
              <a:ext cx="8105554" cy="879840"/>
            </a:xfrm>
            <a:prstGeom prst="roundRect">
              <a:avLst/>
            </a:prstGeom>
          </p:spPr>
          <p:style>
            <a:lnRef idx="3">
              <a:schemeClr val="accent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9" name="Στρογγυλεμένο ορθογώνιο 4"/>
            <p:cNvSpPr/>
            <p:nvPr/>
          </p:nvSpPr>
          <p:spPr>
            <a:xfrm>
              <a:off x="42950" y="80494"/>
              <a:ext cx="8019653" cy="793939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60960" tIns="60960" rIns="60960" bIns="60960" numCol="1" spcCol="1270" anchor="ctr" anchorCtr="0">
              <a:noAutofit/>
            </a:bodyPr>
            <a:lstStyle/>
            <a:p>
              <a:r>
                <a:rPr lang="el-GR" sz="2400" dirty="0" smtClean="0"/>
                <a:t>Διεθνικές Συναντήσεις για το Σχέδιο</a:t>
              </a:r>
              <a:r>
                <a:rPr lang="el-GR" sz="2400" b="1" dirty="0" smtClean="0">
                  <a:solidFill>
                    <a:srgbClr val="0070C0"/>
                  </a:solidFill>
                </a:rPr>
                <a:t> </a:t>
              </a:r>
              <a:r>
                <a:rPr lang="el-GR" sz="2400" b="1" dirty="0" smtClean="0">
                  <a:solidFill>
                    <a:schemeClr val="tx2">
                      <a:lumMod val="75000"/>
                    </a:schemeClr>
                  </a:solidFill>
                </a:rPr>
                <a:t>(</a:t>
              </a:r>
              <a:r>
                <a:rPr lang="en-US" sz="2400" b="1" dirty="0" smtClean="0">
                  <a:solidFill>
                    <a:schemeClr val="tx2">
                      <a:lumMod val="75000"/>
                    </a:schemeClr>
                  </a:solidFill>
                </a:rPr>
                <a:t>Max</a:t>
              </a:r>
              <a:r>
                <a:rPr lang="el-GR" sz="2400" b="1" dirty="0" smtClean="0">
                  <a:solidFill>
                    <a:srgbClr val="0070C0"/>
                  </a:solidFill>
                </a:rPr>
                <a:t> </a:t>
              </a:r>
              <a:r>
                <a:rPr lang="en-US" sz="2400" b="1" dirty="0" smtClean="0">
                  <a:solidFill>
                    <a:schemeClr val="tx2">
                      <a:lumMod val="75000"/>
                    </a:schemeClr>
                  </a:solidFill>
                </a:rPr>
                <a:t>23.000€/</a:t>
              </a:r>
              <a:r>
                <a:rPr lang="el-GR" sz="2400" b="1" dirty="0" smtClean="0">
                  <a:solidFill>
                    <a:schemeClr val="tx2">
                      <a:lumMod val="75000"/>
                    </a:schemeClr>
                  </a:solidFill>
                </a:rPr>
                <a:t>έτος)</a:t>
              </a:r>
              <a:endParaRPr lang="el-GR" sz="2400" dirty="0">
                <a:solidFill>
                  <a:schemeClr val="tx2">
                    <a:lumMod val="75000"/>
                  </a:schemeClr>
                </a:solidFill>
              </a:endParaRPr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0" y="0"/>
            <a:ext cx="9144000" cy="1400175"/>
            <a:chOff x="0" y="0"/>
            <a:chExt cx="9144000" cy="1400175"/>
          </a:xfrm>
        </p:grpSpPr>
        <p:pic>
          <p:nvPicPr>
            <p:cNvPr id="23" name="Picture 22" descr="erasmus test 1.jp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0" y="0"/>
              <a:ext cx="9144000" cy="1400175"/>
            </a:xfrm>
            <a:prstGeom prst="rect">
              <a:avLst/>
            </a:prstGeom>
          </p:spPr>
        </p:pic>
        <p:pic>
          <p:nvPicPr>
            <p:cNvPr id="25" name="4 - Εικόνα" descr="iky.png"/>
            <p:cNvPicPr>
              <a:picLocks noChangeAspect="1"/>
            </p:cNvPicPr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251520" y="188640"/>
              <a:ext cx="1115616" cy="104059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xmlns="" val="4316980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extBox 21"/>
          <p:cNvSpPr txBox="1"/>
          <p:nvPr/>
        </p:nvSpPr>
        <p:spPr>
          <a:xfrm>
            <a:off x="5004048" y="4509120"/>
            <a:ext cx="388843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600" b="1" dirty="0" smtClean="0"/>
              <a:t> </a:t>
            </a:r>
            <a:endParaRPr lang="el-GR" sz="1600" b="1" dirty="0"/>
          </a:p>
        </p:txBody>
      </p:sp>
      <p:pic>
        <p:nvPicPr>
          <p:cNvPr id="12" name="Picture 11" descr="download (6)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580112" y="2276872"/>
            <a:ext cx="3096344" cy="2060476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395536" y="2636912"/>
            <a:ext cx="475252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buFont typeface="Wingdings" pitchFamily="2" charset="2"/>
              <a:buChar char="Ø"/>
            </a:pPr>
            <a:r>
              <a:rPr lang="el-GR" sz="1600" b="1" dirty="0" smtClean="0"/>
              <a:t> </a:t>
            </a:r>
            <a:r>
              <a:rPr lang="en-US" sz="1600" b="1" dirty="0" smtClean="0"/>
              <a:t> </a:t>
            </a:r>
            <a:r>
              <a:rPr lang="el-GR" sz="1600" b="1" dirty="0" smtClean="0"/>
              <a:t>Διεθνικές </a:t>
            </a:r>
            <a:r>
              <a:rPr lang="el-GR" sz="1600" b="1" dirty="0" smtClean="0"/>
              <a:t>Συναντήσεις των εταίρων </a:t>
            </a:r>
            <a:r>
              <a:rPr lang="el-GR" sz="1600" dirty="0" smtClean="0"/>
              <a:t>με σκοπό τη         </a:t>
            </a:r>
            <a:r>
              <a:rPr lang="el-GR" sz="1600" b="1" dirty="0" smtClean="0"/>
              <a:t>διαχείριση</a:t>
            </a:r>
            <a:r>
              <a:rPr lang="el-GR" sz="1600" dirty="0" smtClean="0"/>
              <a:t> και την </a:t>
            </a:r>
            <a:r>
              <a:rPr lang="el-GR" sz="1600" b="1" dirty="0" smtClean="0"/>
              <a:t>υλοποίηση</a:t>
            </a:r>
            <a:r>
              <a:rPr lang="el-GR" sz="1600" dirty="0" smtClean="0"/>
              <a:t> του Σχεδίου </a:t>
            </a:r>
            <a:endParaRPr lang="el-GR" sz="1600" dirty="0"/>
          </a:p>
        </p:txBody>
      </p:sp>
      <p:sp>
        <p:nvSpPr>
          <p:cNvPr id="16" name="TextBox 15"/>
          <p:cNvSpPr txBox="1"/>
          <p:nvPr/>
        </p:nvSpPr>
        <p:spPr>
          <a:xfrm>
            <a:off x="467544" y="3573016"/>
            <a:ext cx="4464496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buFont typeface="Wingdings" pitchFamily="2" charset="2"/>
              <a:buChar char="Ø"/>
            </a:pPr>
            <a:r>
              <a:rPr lang="el-GR" sz="1600" dirty="0" smtClean="0"/>
              <a:t> </a:t>
            </a:r>
            <a:r>
              <a:rPr lang="en-US" sz="1600" dirty="0" smtClean="0"/>
              <a:t> </a:t>
            </a:r>
            <a:r>
              <a:rPr lang="el-GR" sz="1600" dirty="0" smtClean="0"/>
              <a:t>Επιχορηγούνται</a:t>
            </a:r>
            <a:r>
              <a:rPr lang="el-GR" dirty="0" smtClean="0"/>
              <a:t> </a:t>
            </a:r>
            <a:r>
              <a:rPr lang="el-GR" sz="1600" dirty="0" smtClean="0"/>
              <a:t>έξοδα </a:t>
            </a:r>
            <a:r>
              <a:rPr lang="el-GR" sz="1600" b="1" dirty="0" smtClean="0"/>
              <a:t>ταξιδίου</a:t>
            </a:r>
            <a:r>
              <a:rPr lang="el-GR" sz="1600" dirty="0" smtClean="0"/>
              <a:t> </a:t>
            </a:r>
            <a:r>
              <a:rPr lang="el-GR" sz="1600" dirty="0" smtClean="0"/>
              <a:t>και </a:t>
            </a:r>
            <a:r>
              <a:rPr lang="el-GR" sz="1600" b="1" dirty="0" smtClean="0"/>
              <a:t>διαβίωσης </a:t>
            </a:r>
            <a:r>
              <a:rPr lang="el-GR" sz="1600" b="1" u="sng" dirty="0" smtClean="0"/>
              <a:t>ανά μοναδιαίο κόστος δαπάνης:</a:t>
            </a:r>
            <a:endParaRPr lang="el-GR" sz="1600" b="1" u="sng" dirty="0"/>
          </a:p>
        </p:txBody>
      </p:sp>
      <p:cxnSp>
        <p:nvCxnSpPr>
          <p:cNvPr id="21" name="Straight Arrow Connector 20"/>
          <p:cNvCxnSpPr/>
          <p:nvPr/>
        </p:nvCxnSpPr>
        <p:spPr>
          <a:xfrm>
            <a:off x="1907704" y="4077072"/>
            <a:ext cx="1224136" cy="57606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 flipH="1">
            <a:off x="1259632" y="4077072"/>
            <a:ext cx="864096" cy="57606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Rectangle 27"/>
          <p:cNvSpPr/>
          <p:nvPr/>
        </p:nvSpPr>
        <p:spPr>
          <a:xfrm>
            <a:off x="251520" y="4653136"/>
            <a:ext cx="2448272" cy="7181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spcBef>
                <a:spcPct val="0"/>
              </a:spcBef>
              <a:spcAft>
                <a:spcPts val="756"/>
              </a:spcAft>
              <a:defRPr/>
            </a:pPr>
            <a:r>
              <a:rPr lang="el-GR" b="1" dirty="0" smtClean="0"/>
              <a:t>100-1999χλμ</a:t>
            </a:r>
            <a:r>
              <a:rPr lang="en-US" dirty="0" smtClean="0"/>
              <a:t>:   </a:t>
            </a:r>
            <a:r>
              <a:rPr lang="en-US" b="1" dirty="0" smtClean="0"/>
              <a:t>575€</a:t>
            </a:r>
          </a:p>
          <a:p>
            <a:pPr lvl="0" algn="ctr">
              <a:spcBef>
                <a:spcPct val="0"/>
              </a:spcBef>
              <a:spcAft>
                <a:spcPts val="756"/>
              </a:spcAft>
              <a:defRPr/>
            </a:pPr>
            <a:r>
              <a:rPr lang="el-GR" sz="1600" dirty="0" smtClean="0"/>
              <a:t>/συμμετέχοντα/</a:t>
            </a:r>
            <a:r>
              <a:rPr lang="el-GR" sz="1600" dirty="0" err="1" smtClean="0"/>
              <a:t>συνάντηση</a:t>
            </a:r>
            <a:endParaRPr lang="el-GR" sz="1600" dirty="0" smtClean="0"/>
          </a:p>
        </p:txBody>
      </p:sp>
      <p:sp>
        <p:nvSpPr>
          <p:cNvPr id="30" name="Rectangle 29"/>
          <p:cNvSpPr/>
          <p:nvPr/>
        </p:nvSpPr>
        <p:spPr>
          <a:xfrm>
            <a:off x="2771800" y="4653136"/>
            <a:ext cx="2592288" cy="6878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defTabSz="6223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l-GR" b="1" dirty="0" smtClean="0"/>
              <a:t>≥2000χλμ</a:t>
            </a:r>
            <a:r>
              <a:rPr lang="el-GR" dirty="0" smtClean="0"/>
              <a:t>: </a:t>
            </a:r>
            <a:r>
              <a:rPr lang="en-US" dirty="0" smtClean="0"/>
              <a:t>  </a:t>
            </a:r>
            <a:r>
              <a:rPr lang="el-GR" b="1" dirty="0" smtClean="0"/>
              <a:t>760</a:t>
            </a:r>
            <a:r>
              <a:rPr lang="en-US" b="1" dirty="0" smtClean="0"/>
              <a:t>€</a:t>
            </a:r>
            <a:endParaRPr lang="el-GR" b="1" dirty="0" smtClean="0"/>
          </a:p>
          <a:p>
            <a:pPr lvl="0" algn="ctr" defTabSz="6223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l-GR" dirty="0" smtClean="0"/>
              <a:t>/</a:t>
            </a:r>
            <a:r>
              <a:rPr lang="el-GR" sz="1600" dirty="0" smtClean="0"/>
              <a:t>συμμετέχοντα/</a:t>
            </a:r>
            <a:r>
              <a:rPr lang="el-GR" sz="1600" dirty="0" err="1" smtClean="0"/>
              <a:t>συνάντηση</a:t>
            </a:r>
            <a:endParaRPr lang="en-US" sz="1600" dirty="0"/>
          </a:p>
        </p:txBody>
      </p:sp>
      <p:sp>
        <p:nvSpPr>
          <p:cNvPr id="33" name="TextBox 32"/>
          <p:cNvSpPr txBox="1"/>
          <p:nvPr/>
        </p:nvSpPr>
        <p:spPr>
          <a:xfrm>
            <a:off x="683568" y="5733256"/>
            <a:ext cx="7920880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buFont typeface="Wingdings" pitchFamily="2" charset="2"/>
              <a:buChar char="Ø"/>
            </a:pPr>
            <a:r>
              <a:rPr lang="en-US" dirty="0" smtClean="0"/>
              <a:t> </a:t>
            </a:r>
            <a:r>
              <a:rPr lang="el-GR" sz="1600" dirty="0" smtClean="0"/>
              <a:t>Διεξάγονται </a:t>
            </a:r>
            <a:r>
              <a:rPr lang="el-GR" sz="1600" dirty="0" smtClean="0"/>
              <a:t>στην </a:t>
            </a:r>
            <a:r>
              <a:rPr lang="el-GR" sz="1600" b="1" dirty="0" smtClean="0"/>
              <a:t>έδρα</a:t>
            </a:r>
            <a:r>
              <a:rPr lang="el-GR" sz="1600" dirty="0" smtClean="0"/>
              <a:t> του </a:t>
            </a:r>
            <a:r>
              <a:rPr lang="el-GR" sz="1600" b="1" dirty="0" smtClean="0"/>
              <a:t>οργανισμού</a:t>
            </a:r>
            <a:r>
              <a:rPr lang="el-GR" sz="1600" dirty="0" smtClean="0"/>
              <a:t> </a:t>
            </a:r>
            <a:r>
              <a:rPr lang="el-GR" sz="1600" b="1" dirty="0" smtClean="0"/>
              <a:t>υποδοχής</a:t>
            </a:r>
            <a:r>
              <a:rPr lang="en-US" sz="1600" dirty="0" smtClean="0"/>
              <a:t>.</a:t>
            </a:r>
            <a:r>
              <a:rPr lang="el-GR" sz="1600" dirty="0" smtClean="0"/>
              <a:t> Σε </a:t>
            </a:r>
            <a:r>
              <a:rPr lang="el-GR" sz="1600" dirty="0" smtClean="0"/>
              <a:t>άλλη περίπτωση, </a:t>
            </a:r>
            <a:r>
              <a:rPr lang="el-GR" sz="1600" dirty="0" smtClean="0"/>
              <a:t>αιτιολόγηση </a:t>
            </a:r>
            <a:r>
              <a:rPr lang="el-GR" sz="1600" dirty="0" smtClean="0"/>
              <a:t>της διαφοροποίησης </a:t>
            </a:r>
            <a:endParaRPr lang="el-GR" sz="1600" dirty="0"/>
          </a:p>
        </p:txBody>
      </p:sp>
      <p:grpSp>
        <p:nvGrpSpPr>
          <p:cNvPr id="2" name="22 - Ομάδα"/>
          <p:cNvGrpSpPr/>
          <p:nvPr/>
        </p:nvGrpSpPr>
        <p:grpSpPr>
          <a:xfrm>
            <a:off x="971600" y="1700808"/>
            <a:ext cx="7344816" cy="504056"/>
            <a:chOff x="0" y="37544"/>
            <a:chExt cx="8105554" cy="879840"/>
          </a:xfrm>
        </p:grpSpPr>
        <p:sp>
          <p:nvSpPr>
            <p:cNvPr id="18" name="9 - Στρογγυλεμένο ορθογώνιο"/>
            <p:cNvSpPr/>
            <p:nvPr/>
          </p:nvSpPr>
          <p:spPr>
            <a:xfrm>
              <a:off x="0" y="37544"/>
              <a:ext cx="8105554" cy="879840"/>
            </a:xfrm>
            <a:prstGeom prst="roundRect">
              <a:avLst/>
            </a:prstGeom>
          </p:spPr>
          <p:style>
            <a:lnRef idx="3">
              <a:schemeClr val="accent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9" name="Στρογγυλεμένο ορθογώνιο 4"/>
            <p:cNvSpPr/>
            <p:nvPr/>
          </p:nvSpPr>
          <p:spPr>
            <a:xfrm>
              <a:off x="42950" y="80494"/>
              <a:ext cx="8019653" cy="793939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60960" tIns="60960" rIns="60960" bIns="60960" numCol="1" spcCol="1270" anchor="ctr" anchorCtr="0">
              <a:noAutofit/>
            </a:bodyPr>
            <a:lstStyle/>
            <a:p>
              <a:r>
                <a:rPr lang="el-GR" sz="2400" dirty="0" smtClean="0"/>
                <a:t>Διεθνικές Συναντήσεις για το Σχέδιο</a:t>
              </a:r>
              <a:r>
                <a:rPr lang="el-GR" sz="2400" b="1" dirty="0" smtClean="0">
                  <a:solidFill>
                    <a:srgbClr val="0070C0"/>
                  </a:solidFill>
                </a:rPr>
                <a:t> </a:t>
              </a:r>
              <a:r>
                <a:rPr lang="el-GR" sz="2400" b="1" dirty="0" smtClean="0">
                  <a:solidFill>
                    <a:schemeClr val="tx2">
                      <a:lumMod val="75000"/>
                    </a:schemeClr>
                  </a:solidFill>
                </a:rPr>
                <a:t>(</a:t>
              </a:r>
              <a:r>
                <a:rPr lang="en-US" sz="2400" b="1" dirty="0" smtClean="0">
                  <a:solidFill>
                    <a:schemeClr val="tx2">
                      <a:lumMod val="75000"/>
                    </a:schemeClr>
                  </a:solidFill>
                </a:rPr>
                <a:t>Max</a:t>
              </a:r>
              <a:r>
                <a:rPr lang="el-GR" sz="2400" b="1" dirty="0" smtClean="0">
                  <a:solidFill>
                    <a:srgbClr val="0070C0"/>
                  </a:solidFill>
                </a:rPr>
                <a:t> </a:t>
              </a:r>
              <a:r>
                <a:rPr lang="en-US" sz="2400" b="1" dirty="0" smtClean="0">
                  <a:solidFill>
                    <a:schemeClr val="tx2">
                      <a:lumMod val="75000"/>
                    </a:schemeClr>
                  </a:solidFill>
                </a:rPr>
                <a:t>23.000€/</a:t>
              </a:r>
              <a:r>
                <a:rPr lang="el-GR" sz="2400" b="1" dirty="0" smtClean="0">
                  <a:solidFill>
                    <a:schemeClr val="tx2">
                      <a:lumMod val="75000"/>
                    </a:schemeClr>
                  </a:solidFill>
                </a:rPr>
                <a:t>έτος)</a:t>
              </a:r>
              <a:endParaRPr lang="el-GR" sz="2400" dirty="0">
                <a:solidFill>
                  <a:schemeClr val="tx2">
                    <a:lumMod val="75000"/>
                  </a:schemeClr>
                </a:solidFill>
              </a:endParaRPr>
            </a:p>
          </p:txBody>
        </p:sp>
      </p:grpSp>
      <p:grpSp>
        <p:nvGrpSpPr>
          <p:cNvPr id="17" name="Group 16"/>
          <p:cNvGrpSpPr/>
          <p:nvPr/>
        </p:nvGrpSpPr>
        <p:grpSpPr>
          <a:xfrm>
            <a:off x="0" y="0"/>
            <a:ext cx="9144000" cy="1400175"/>
            <a:chOff x="0" y="0"/>
            <a:chExt cx="9144000" cy="1400175"/>
          </a:xfrm>
        </p:grpSpPr>
        <p:pic>
          <p:nvPicPr>
            <p:cNvPr id="20" name="Picture 19" descr="erasmus test 1.jp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0" y="0"/>
              <a:ext cx="9144000" cy="1400175"/>
            </a:xfrm>
            <a:prstGeom prst="rect">
              <a:avLst/>
            </a:prstGeom>
          </p:spPr>
        </p:pic>
        <p:pic>
          <p:nvPicPr>
            <p:cNvPr id="23" name="4 - Εικόνα" descr="iky.png"/>
            <p:cNvPicPr>
              <a:picLocks noChangeAspect="1"/>
            </p:cNvPicPr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251520" y="188640"/>
              <a:ext cx="1115616" cy="104059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xmlns="" val="4316980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extBox 21"/>
          <p:cNvSpPr txBox="1"/>
          <p:nvPr/>
        </p:nvSpPr>
        <p:spPr>
          <a:xfrm>
            <a:off x="5004048" y="4509120"/>
            <a:ext cx="388843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600" b="1" dirty="0" smtClean="0"/>
              <a:t> </a:t>
            </a:r>
            <a:endParaRPr lang="el-GR" sz="1600" b="1" dirty="0"/>
          </a:p>
        </p:txBody>
      </p:sp>
      <p:pic>
        <p:nvPicPr>
          <p:cNvPr id="17" name="Picture 16" descr="images (11)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95536" y="2636912"/>
            <a:ext cx="2705100" cy="1685925"/>
          </a:xfrm>
          <a:prstGeom prst="rect">
            <a:avLst/>
          </a:prstGeom>
          <a:ln>
            <a:solidFill>
              <a:schemeClr val="tx2"/>
            </a:solidFill>
          </a:ln>
        </p:spPr>
      </p:pic>
      <p:sp>
        <p:nvSpPr>
          <p:cNvPr id="18" name="TextBox 17"/>
          <p:cNvSpPr txBox="1"/>
          <p:nvPr/>
        </p:nvSpPr>
        <p:spPr>
          <a:xfrm>
            <a:off x="3347864" y="2348880"/>
            <a:ext cx="5544616" cy="28161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buFont typeface="Arial" pitchFamily="34" charset="0"/>
              <a:buChar char="•"/>
            </a:pPr>
            <a:r>
              <a:rPr lang="el-GR" dirty="0" smtClean="0"/>
              <a:t> </a:t>
            </a:r>
            <a:r>
              <a:rPr lang="el-GR" b="1" dirty="0" smtClean="0"/>
              <a:t>2 (Δύο) </a:t>
            </a:r>
            <a:r>
              <a:rPr lang="el-GR" b="1" dirty="0" smtClean="0"/>
              <a:t>τουλάχιστον </a:t>
            </a:r>
            <a:r>
              <a:rPr lang="el-GR" dirty="0" smtClean="0"/>
              <a:t>οργανισμοί – δικαιούχοι </a:t>
            </a:r>
            <a:r>
              <a:rPr lang="el-GR" b="1" dirty="0" smtClean="0"/>
              <a:t>από διαφορετικές </a:t>
            </a:r>
            <a:r>
              <a:rPr lang="el-GR" b="1" dirty="0" smtClean="0"/>
              <a:t>χώρες </a:t>
            </a:r>
            <a:r>
              <a:rPr lang="el-GR" dirty="0" smtClean="0"/>
              <a:t>της Σύμπραξης</a:t>
            </a:r>
          </a:p>
          <a:p>
            <a:pPr algn="just">
              <a:spcBef>
                <a:spcPts val="600"/>
              </a:spcBef>
              <a:buFont typeface="Arial" pitchFamily="34" charset="0"/>
              <a:buChar char="•"/>
            </a:pPr>
            <a:r>
              <a:rPr lang="el-GR" dirty="0" smtClean="0"/>
              <a:t> Χιλιομετρική απόσταση  μεταξύ του τόπου αναχώρησης </a:t>
            </a:r>
            <a:r>
              <a:rPr lang="el-GR" dirty="0" smtClean="0"/>
              <a:t>και </a:t>
            </a:r>
            <a:r>
              <a:rPr lang="el-GR" dirty="0" smtClean="0"/>
              <a:t>του τόπου άφιξης </a:t>
            </a:r>
            <a:r>
              <a:rPr lang="el-GR" b="1" dirty="0" smtClean="0"/>
              <a:t>τουλάχιστον 100 </a:t>
            </a:r>
            <a:r>
              <a:rPr lang="el-GR" b="1" dirty="0" err="1" smtClean="0"/>
              <a:t>χλμ</a:t>
            </a:r>
            <a:endParaRPr lang="el-GR" b="1" dirty="0" smtClean="0"/>
          </a:p>
          <a:p>
            <a:pPr algn="just">
              <a:spcBef>
                <a:spcPts val="600"/>
              </a:spcBef>
              <a:buFont typeface="Arial" pitchFamily="34" charset="0"/>
              <a:buChar char="•"/>
            </a:pPr>
            <a:r>
              <a:rPr lang="en-US" dirty="0" smtClean="0"/>
              <a:t> </a:t>
            </a:r>
            <a:r>
              <a:rPr lang="el-GR" b="1" dirty="0" smtClean="0"/>
              <a:t>Συμμετέχοντες</a:t>
            </a:r>
            <a:r>
              <a:rPr lang="el-GR" dirty="0" smtClean="0"/>
              <a:t> μόνο </a:t>
            </a:r>
            <a:r>
              <a:rPr lang="el-GR" b="1" dirty="0" smtClean="0"/>
              <a:t>από οργανισμούς – δικαιούχους  </a:t>
            </a:r>
            <a:r>
              <a:rPr lang="el-GR" dirty="0" smtClean="0"/>
              <a:t>του Σχεδίου</a:t>
            </a:r>
          </a:p>
          <a:p>
            <a:pPr algn="just">
              <a:spcBef>
                <a:spcPts val="600"/>
              </a:spcBef>
              <a:buFont typeface="Arial" pitchFamily="34" charset="0"/>
              <a:buChar char="•"/>
            </a:pPr>
            <a:r>
              <a:rPr lang="el-GR" b="1" dirty="0" smtClean="0"/>
              <a:t> </a:t>
            </a:r>
            <a:r>
              <a:rPr lang="el-GR" dirty="0" smtClean="0"/>
              <a:t>Η σχέση μεταξύ του εκάστοτε δικαιούχου και των συμμετεχόντων  να διέπεται από</a:t>
            </a:r>
            <a:r>
              <a:rPr lang="el-GR" b="1" dirty="0" smtClean="0"/>
              <a:t> επίσημο καθεστώς </a:t>
            </a:r>
          </a:p>
          <a:p>
            <a:pPr algn="just"/>
            <a:endParaRPr lang="el-GR" b="1" dirty="0"/>
          </a:p>
        </p:txBody>
      </p:sp>
      <p:grpSp>
        <p:nvGrpSpPr>
          <p:cNvPr id="14" name="Group 13"/>
          <p:cNvGrpSpPr/>
          <p:nvPr/>
        </p:nvGrpSpPr>
        <p:grpSpPr>
          <a:xfrm>
            <a:off x="0" y="0"/>
            <a:ext cx="9144000" cy="1400175"/>
            <a:chOff x="0" y="0"/>
            <a:chExt cx="9144000" cy="1400175"/>
          </a:xfrm>
        </p:grpSpPr>
        <p:pic>
          <p:nvPicPr>
            <p:cNvPr id="15" name="Picture 14" descr="erasmus test 1.jp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0" y="0"/>
              <a:ext cx="9144000" cy="1400175"/>
            </a:xfrm>
            <a:prstGeom prst="rect">
              <a:avLst/>
            </a:prstGeom>
          </p:spPr>
        </p:pic>
        <p:pic>
          <p:nvPicPr>
            <p:cNvPr id="16" name="4 - Εικόνα" descr="iky.png"/>
            <p:cNvPicPr>
              <a:picLocks noChangeAspect="1"/>
            </p:cNvPicPr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251520" y="188640"/>
              <a:ext cx="1115616" cy="1040590"/>
            </a:xfrm>
            <a:prstGeom prst="rect">
              <a:avLst/>
            </a:prstGeom>
          </p:spPr>
        </p:pic>
      </p:grpSp>
      <p:grpSp>
        <p:nvGrpSpPr>
          <p:cNvPr id="12" name="22 - Ομάδα"/>
          <p:cNvGrpSpPr/>
          <p:nvPr/>
        </p:nvGrpSpPr>
        <p:grpSpPr>
          <a:xfrm>
            <a:off x="971600" y="1700808"/>
            <a:ext cx="7344816" cy="504056"/>
            <a:chOff x="0" y="37544"/>
            <a:chExt cx="8105554" cy="879840"/>
          </a:xfrm>
        </p:grpSpPr>
        <p:sp>
          <p:nvSpPr>
            <p:cNvPr id="13" name="9 - Στρογγυλεμένο ορθογώνιο"/>
            <p:cNvSpPr/>
            <p:nvPr/>
          </p:nvSpPr>
          <p:spPr>
            <a:xfrm>
              <a:off x="0" y="37544"/>
              <a:ext cx="8105554" cy="879840"/>
            </a:xfrm>
            <a:prstGeom prst="roundRect">
              <a:avLst/>
            </a:prstGeom>
          </p:spPr>
          <p:style>
            <a:lnRef idx="3">
              <a:schemeClr val="accent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9" name="Στρογγυλεμένο ορθογώνιο 4"/>
            <p:cNvSpPr/>
            <p:nvPr/>
          </p:nvSpPr>
          <p:spPr>
            <a:xfrm>
              <a:off x="42950" y="80494"/>
              <a:ext cx="8019653" cy="793939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60960" tIns="60960" rIns="60960" bIns="60960" numCol="1" spcCol="1270" anchor="ctr" anchorCtr="0">
              <a:noAutofit/>
            </a:bodyPr>
            <a:lstStyle/>
            <a:p>
              <a:r>
                <a:rPr lang="el-GR" sz="2400" dirty="0" smtClean="0"/>
                <a:t>Διεθνικές Συναντήσεις για το Σχέδιο</a:t>
              </a:r>
              <a:r>
                <a:rPr lang="el-GR" sz="2400" b="1" dirty="0" smtClean="0">
                  <a:solidFill>
                    <a:srgbClr val="0070C0"/>
                  </a:solidFill>
                </a:rPr>
                <a:t> </a:t>
              </a:r>
              <a:r>
                <a:rPr lang="el-GR" sz="2400" b="1" dirty="0" smtClean="0">
                  <a:solidFill>
                    <a:schemeClr val="tx2">
                      <a:lumMod val="75000"/>
                    </a:schemeClr>
                  </a:solidFill>
                </a:rPr>
                <a:t>(</a:t>
              </a:r>
              <a:r>
                <a:rPr lang="en-US" sz="2400" b="1" dirty="0" smtClean="0">
                  <a:solidFill>
                    <a:schemeClr val="tx2">
                      <a:lumMod val="75000"/>
                    </a:schemeClr>
                  </a:solidFill>
                </a:rPr>
                <a:t>Max</a:t>
              </a:r>
              <a:r>
                <a:rPr lang="el-GR" sz="2400" b="1" dirty="0" smtClean="0">
                  <a:solidFill>
                    <a:srgbClr val="0070C0"/>
                  </a:solidFill>
                </a:rPr>
                <a:t> </a:t>
              </a:r>
              <a:r>
                <a:rPr lang="en-US" sz="2400" b="1" dirty="0" smtClean="0">
                  <a:solidFill>
                    <a:schemeClr val="tx2">
                      <a:lumMod val="75000"/>
                    </a:schemeClr>
                  </a:solidFill>
                </a:rPr>
                <a:t>23.000€/</a:t>
              </a:r>
              <a:r>
                <a:rPr lang="el-GR" sz="2400" b="1" dirty="0" smtClean="0">
                  <a:solidFill>
                    <a:schemeClr val="tx2">
                      <a:lumMod val="75000"/>
                    </a:schemeClr>
                  </a:solidFill>
                </a:rPr>
                <a:t>έτος)</a:t>
              </a:r>
              <a:endParaRPr lang="el-GR" sz="2400" dirty="0">
                <a:solidFill>
                  <a:schemeClr val="tx2">
                    <a:lumMod val="75000"/>
                  </a:schemeClr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xmlns="" val="4316980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extBox 21"/>
          <p:cNvSpPr txBox="1"/>
          <p:nvPr/>
        </p:nvSpPr>
        <p:spPr>
          <a:xfrm>
            <a:off x="5004048" y="4509120"/>
            <a:ext cx="388843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600" b="1" dirty="0" smtClean="0"/>
              <a:t> </a:t>
            </a:r>
            <a:endParaRPr lang="el-GR" sz="1600" b="1" dirty="0"/>
          </a:p>
        </p:txBody>
      </p:sp>
      <p:pic>
        <p:nvPicPr>
          <p:cNvPr id="17" name="Picture 16" descr="images (11)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95536" y="2636912"/>
            <a:ext cx="2705100" cy="1685925"/>
          </a:xfrm>
          <a:prstGeom prst="rect">
            <a:avLst/>
          </a:prstGeom>
          <a:ln>
            <a:solidFill>
              <a:schemeClr val="tx2"/>
            </a:solidFill>
          </a:ln>
        </p:spPr>
      </p:pic>
      <p:sp>
        <p:nvSpPr>
          <p:cNvPr id="18" name="TextBox 17"/>
          <p:cNvSpPr txBox="1"/>
          <p:nvPr/>
        </p:nvSpPr>
        <p:spPr>
          <a:xfrm>
            <a:off x="3347864" y="2348880"/>
            <a:ext cx="5544616" cy="28161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buFont typeface="Arial" pitchFamily="34" charset="0"/>
              <a:buChar char="•"/>
            </a:pPr>
            <a:r>
              <a:rPr lang="el-GR" dirty="0" smtClean="0"/>
              <a:t> </a:t>
            </a:r>
            <a:r>
              <a:rPr lang="el-GR" b="1" dirty="0" smtClean="0"/>
              <a:t>2 </a:t>
            </a:r>
            <a:r>
              <a:rPr lang="el-GR" b="1" dirty="0" smtClean="0"/>
              <a:t>(Δύο) τουλάχιστον </a:t>
            </a:r>
            <a:r>
              <a:rPr lang="el-GR" dirty="0" smtClean="0"/>
              <a:t>οργανισμοί – δικαιούχοι </a:t>
            </a:r>
            <a:r>
              <a:rPr lang="el-GR" b="1" dirty="0" smtClean="0"/>
              <a:t>από διαφορετικές χώρες </a:t>
            </a:r>
            <a:r>
              <a:rPr lang="el-GR" dirty="0" smtClean="0"/>
              <a:t>της </a:t>
            </a:r>
            <a:r>
              <a:rPr lang="el-GR" dirty="0" smtClean="0"/>
              <a:t>Σύμπραξης</a:t>
            </a:r>
            <a:endParaRPr lang="el-GR" dirty="0" smtClean="0"/>
          </a:p>
          <a:p>
            <a:pPr algn="just">
              <a:spcBef>
                <a:spcPts val="600"/>
              </a:spcBef>
              <a:buFont typeface="Arial" pitchFamily="34" charset="0"/>
              <a:buChar char="•"/>
            </a:pPr>
            <a:r>
              <a:rPr lang="el-GR" dirty="0" smtClean="0"/>
              <a:t> Χιλιομετρική απόσταση  μεταξύ του τόπου αναχώρησης </a:t>
            </a:r>
            <a:r>
              <a:rPr lang="el-GR" dirty="0" smtClean="0"/>
              <a:t>και </a:t>
            </a:r>
            <a:r>
              <a:rPr lang="el-GR" dirty="0" smtClean="0"/>
              <a:t>του τόπου άφιξης </a:t>
            </a:r>
            <a:r>
              <a:rPr lang="el-GR" b="1" dirty="0" smtClean="0"/>
              <a:t>τουλάχιστον 100 </a:t>
            </a:r>
            <a:r>
              <a:rPr lang="el-GR" b="1" dirty="0" err="1" smtClean="0"/>
              <a:t>χλμ</a:t>
            </a:r>
            <a:endParaRPr lang="el-GR" b="1" dirty="0" smtClean="0"/>
          </a:p>
          <a:p>
            <a:pPr algn="just">
              <a:spcBef>
                <a:spcPts val="600"/>
              </a:spcBef>
              <a:buFont typeface="Arial" pitchFamily="34" charset="0"/>
              <a:buChar char="•"/>
            </a:pPr>
            <a:r>
              <a:rPr lang="en-US" dirty="0" smtClean="0"/>
              <a:t> </a:t>
            </a:r>
            <a:r>
              <a:rPr lang="el-GR" b="1" dirty="0" smtClean="0"/>
              <a:t>Συμμετέχοντες</a:t>
            </a:r>
            <a:r>
              <a:rPr lang="el-GR" dirty="0" smtClean="0"/>
              <a:t> μόνο </a:t>
            </a:r>
            <a:r>
              <a:rPr lang="el-GR" b="1" dirty="0" smtClean="0"/>
              <a:t>από οργανισμούς – δικαιούχους  </a:t>
            </a:r>
            <a:r>
              <a:rPr lang="el-GR" dirty="0" smtClean="0"/>
              <a:t>του Σχεδίου</a:t>
            </a:r>
          </a:p>
          <a:p>
            <a:pPr algn="just">
              <a:spcBef>
                <a:spcPts val="600"/>
              </a:spcBef>
              <a:buFont typeface="Arial" pitchFamily="34" charset="0"/>
              <a:buChar char="•"/>
            </a:pPr>
            <a:r>
              <a:rPr lang="el-GR" b="1" dirty="0" smtClean="0"/>
              <a:t> </a:t>
            </a:r>
            <a:r>
              <a:rPr lang="el-GR" dirty="0" smtClean="0"/>
              <a:t>Η σχέση μεταξύ του εκάστοτε δικαιούχου και των συμμετεχόντων  να διέπεται από</a:t>
            </a:r>
            <a:r>
              <a:rPr lang="el-GR" b="1" dirty="0" smtClean="0"/>
              <a:t> επίσημο καθεστώς </a:t>
            </a:r>
          </a:p>
          <a:p>
            <a:pPr algn="just"/>
            <a:endParaRPr lang="el-GR" b="1" dirty="0"/>
          </a:p>
        </p:txBody>
      </p:sp>
      <p:grpSp>
        <p:nvGrpSpPr>
          <p:cNvPr id="3" name="Group 13"/>
          <p:cNvGrpSpPr/>
          <p:nvPr/>
        </p:nvGrpSpPr>
        <p:grpSpPr>
          <a:xfrm>
            <a:off x="0" y="0"/>
            <a:ext cx="9144000" cy="1400175"/>
            <a:chOff x="0" y="0"/>
            <a:chExt cx="9144000" cy="1400175"/>
          </a:xfrm>
        </p:grpSpPr>
        <p:pic>
          <p:nvPicPr>
            <p:cNvPr id="15" name="Picture 14" descr="erasmus test 1.jp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0" y="0"/>
              <a:ext cx="9144000" cy="1400175"/>
            </a:xfrm>
            <a:prstGeom prst="rect">
              <a:avLst/>
            </a:prstGeom>
          </p:spPr>
        </p:pic>
        <p:pic>
          <p:nvPicPr>
            <p:cNvPr id="16" name="4 - Εικόνα" descr="iky.png"/>
            <p:cNvPicPr>
              <a:picLocks noChangeAspect="1"/>
            </p:cNvPicPr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251520" y="188640"/>
              <a:ext cx="1115616" cy="1040590"/>
            </a:xfrm>
            <a:prstGeom prst="rect">
              <a:avLst/>
            </a:prstGeom>
          </p:spPr>
        </p:pic>
      </p:grpSp>
      <p:sp>
        <p:nvSpPr>
          <p:cNvPr id="13" name="TextBox 12"/>
          <p:cNvSpPr txBox="1"/>
          <p:nvPr/>
        </p:nvSpPr>
        <p:spPr>
          <a:xfrm>
            <a:off x="1187624" y="5517232"/>
            <a:ext cx="756084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l-GR" dirty="0" smtClean="0"/>
              <a:t>Δεν προβλέπεται η </a:t>
            </a:r>
            <a:r>
              <a:rPr lang="el-GR" b="1" dirty="0" smtClean="0"/>
              <a:t>συμμετοχή μαθητών </a:t>
            </a:r>
            <a:r>
              <a:rPr lang="el-GR" dirty="0" smtClean="0"/>
              <a:t>στις Διεθνικές Συναντήσεις. </a:t>
            </a:r>
            <a:r>
              <a:rPr lang="el-GR" b="1" u="sng" dirty="0" smtClean="0"/>
              <a:t>Επιλέξιμη</a:t>
            </a:r>
            <a:r>
              <a:rPr lang="el-GR" u="sng" dirty="0" smtClean="0"/>
              <a:t> </a:t>
            </a:r>
            <a:r>
              <a:rPr lang="el-GR" dirty="0" smtClean="0"/>
              <a:t>μόνο στην περίπτωση που οι μαθητές εμπλέκονται στην ανάπτυξη στρατηγικών </a:t>
            </a:r>
            <a:r>
              <a:rPr lang="el-GR" b="1" u="sng" dirty="0" smtClean="0"/>
              <a:t>υλοποίησης και συντονισμού </a:t>
            </a:r>
            <a:r>
              <a:rPr lang="el-GR" dirty="0" smtClean="0"/>
              <a:t>των δραστηριοτήτων του έργου. </a:t>
            </a:r>
            <a:endParaRPr lang="el-GR" dirty="0"/>
          </a:p>
        </p:txBody>
      </p:sp>
      <p:pic>
        <p:nvPicPr>
          <p:cNvPr id="14" name="12 - Εικόνα" descr="exclamation-point-icon_21147436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251520" y="5517232"/>
            <a:ext cx="856116" cy="856116"/>
          </a:xfrm>
          <a:prstGeom prst="rect">
            <a:avLst/>
          </a:prstGeom>
          <a:ln>
            <a:solidFill>
              <a:schemeClr val="tx2"/>
            </a:solidFill>
          </a:ln>
        </p:spPr>
      </p:pic>
      <p:grpSp>
        <p:nvGrpSpPr>
          <p:cNvPr id="19" name="22 - Ομάδα"/>
          <p:cNvGrpSpPr/>
          <p:nvPr/>
        </p:nvGrpSpPr>
        <p:grpSpPr>
          <a:xfrm>
            <a:off x="971600" y="1700808"/>
            <a:ext cx="7344816" cy="504056"/>
            <a:chOff x="0" y="37544"/>
            <a:chExt cx="8105554" cy="879840"/>
          </a:xfrm>
        </p:grpSpPr>
        <p:sp>
          <p:nvSpPr>
            <p:cNvPr id="20" name="9 - Στρογγυλεμένο ορθογώνιο"/>
            <p:cNvSpPr/>
            <p:nvPr/>
          </p:nvSpPr>
          <p:spPr>
            <a:xfrm>
              <a:off x="0" y="37544"/>
              <a:ext cx="8105554" cy="879840"/>
            </a:xfrm>
            <a:prstGeom prst="roundRect">
              <a:avLst/>
            </a:prstGeom>
          </p:spPr>
          <p:style>
            <a:lnRef idx="3">
              <a:schemeClr val="accent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21" name="Στρογγυλεμένο ορθογώνιο 4"/>
            <p:cNvSpPr/>
            <p:nvPr/>
          </p:nvSpPr>
          <p:spPr>
            <a:xfrm>
              <a:off x="42950" y="80494"/>
              <a:ext cx="8019653" cy="793939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60960" tIns="60960" rIns="60960" bIns="60960" numCol="1" spcCol="1270" anchor="ctr" anchorCtr="0">
              <a:noAutofit/>
            </a:bodyPr>
            <a:lstStyle/>
            <a:p>
              <a:r>
                <a:rPr lang="el-GR" sz="2400" dirty="0" smtClean="0"/>
                <a:t>Διεθνικές Συναντήσεις για το Σχέδιο</a:t>
              </a:r>
              <a:r>
                <a:rPr lang="el-GR" sz="2400" b="1" dirty="0" smtClean="0">
                  <a:solidFill>
                    <a:srgbClr val="0070C0"/>
                  </a:solidFill>
                </a:rPr>
                <a:t> </a:t>
              </a:r>
              <a:r>
                <a:rPr lang="el-GR" sz="2400" b="1" dirty="0" smtClean="0">
                  <a:solidFill>
                    <a:schemeClr val="tx2">
                      <a:lumMod val="75000"/>
                    </a:schemeClr>
                  </a:solidFill>
                </a:rPr>
                <a:t>(</a:t>
              </a:r>
              <a:r>
                <a:rPr lang="en-US" sz="2400" b="1" dirty="0" smtClean="0">
                  <a:solidFill>
                    <a:schemeClr val="tx2">
                      <a:lumMod val="75000"/>
                    </a:schemeClr>
                  </a:solidFill>
                </a:rPr>
                <a:t>Max</a:t>
              </a:r>
              <a:r>
                <a:rPr lang="el-GR" sz="2400" b="1" dirty="0" smtClean="0">
                  <a:solidFill>
                    <a:srgbClr val="0070C0"/>
                  </a:solidFill>
                </a:rPr>
                <a:t> </a:t>
              </a:r>
              <a:r>
                <a:rPr lang="en-US" sz="2400" b="1" dirty="0" smtClean="0">
                  <a:solidFill>
                    <a:schemeClr val="tx2">
                      <a:lumMod val="75000"/>
                    </a:schemeClr>
                  </a:solidFill>
                </a:rPr>
                <a:t>23.000€/</a:t>
              </a:r>
              <a:r>
                <a:rPr lang="el-GR" sz="2400" b="1" dirty="0" smtClean="0">
                  <a:solidFill>
                    <a:schemeClr val="tx2">
                      <a:lumMod val="75000"/>
                    </a:schemeClr>
                  </a:solidFill>
                </a:rPr>
                <a:t>έτος)</a:t>
              </a:r>
              <a:endParaRPr lang="el-GR" sz="2400" dirty="0">
                <a:solidFill>
                  <a:schemeClr val="tx2">
                    <a:lumMod val="75000"/>
                  </a:schemeClr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xmlns="" val="4316980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Υπότιτλος 11"/>
          <p:cNvSpPr>
            <a:spLocks noGrp="1"/>
          </p:cNvSpPr>
          <p:nvPr>
            <p:ph type="subTitle" idx="1"/>
          </p:nvPr>
        </p:nvSpPr>
        <p:spPr>
          <a:xfrm>
            <a:off x="899592" y="4581128"/>
            <a:ext cx="3366877" cy="1944216"/>
          </a:xfrm>
        </p:spPr>
        <p:txBody>
          <a:bodyPr>
            <a:noAutofit/>
          </a:bodyPr>
          <a:lstStyle/>
          <a:p>
            <a:pPr algn="just">
              <a:buFont typeface="Arial" pitchFamily="34" charset="0"/>
              <a:buChar char="•"/>
            </a:pPr>
            <a:r>
              <a:rPr lang="el-GR" sz="1800" dirty="0" smtClean="0">
                <a:solidFill>
                  <a:prstClr val="black"/>
                </a:solidFill>
              </a:rPr>
              <a:t> </a:t>
            </a:r>
            <a:r>
              <a:rPr lang="el-GR" sz="1600" dirty="0" smtClean="0">
                <a:solidFill>
                  <a:schemeClr val="tx1"/>
                </a:solidFill>
              </a:rPr>
              <a:t>Εκπαιδευτικό Υλικό </a:t>
            </a:r>
          </a:p>
          <a:p>
            <a:pPr algn="just">
              <a:buFont typeface="Arial" pitchFamily="34" charset="0"/>
              <a:buChar char="•"/>
            </a:pPr>
            <a:r>
              <a:rPr lang="el-GR" sz="1600" dirty="0" smtClean="0">
                <a:solidFill>
                  <a:schemeClr val="tx1"/>
                </a:solidFill>
              </a:rPr>
              <a:t> Προγράμματα Σπουδών </a:t>
            </a:r>
          </a:p>
          <a:p>
            <a:pPr algn="just">
              <a:buFont typeface="Arial" pitchFamily="34" charset="0"/>
              <a:buChar char="•"/>
            </a:pPr>
            <a:r>
              <a:rPr lang="el-GR" sz="1600" dirty="0" smtClean="0">
                <a:solidFill>
                  <a:schemeClr val="tx1"/>
                </a:solidFill>
              </a:rPr>
              <a:t> Έρευνες – Μελέτες  -Αναλύσεις </a:t>
            </a:r>
          </a:p>
          <a:p>
            <a:pPr algn="just">
              <a:buFont typeface="Arial" pitchFamily="34" charset="0"/>
              <a:buChar char="•"/>
            </a:pPr>
            <a:r>
              <a:rPr lang="el-GR" sz="1600" dirty="0" smtClean="0">
                <a:solidFill>
                  <a:schemeClr val="tx1"/>
                </a:solidFill>
              </a:rPr>
              <a:t> Ανοικτοί Εκπαιδευτικού Πόροι</a:t>
            </a:r>
          </a:p>
          <a:p>
            <a:pPr algn="just">
              <a:buFont typeface="Arial" pitchFamily="34" charset="0"/>
              <a:buChar char="•"/>
            </a:pPr>
            <a:r>
              <a:rPr lang="el-GR" sz="1600" dirty="0" smtClean="0">
                <a:solidFill>
                  <a:schemeClr val="tx1"/>
                </a:solidFill>
              </a:rPr>
              <a:t> Εργαλεία διδασκαλίας με χρήση </a:t>
            </a:r>
            <a:r>
              <a:rPr lang="el-GR" sz="1600" dirty="0" smtClean="0">
                <a:solidFill>
                  <a:schemeClr val="tx1"/>
                </a:solidFill>
              </a:rPr>
              <a:t>ΤΠΕ</a:t>
            </a:r>
          </a:p>
          <a:p>
            <a:pPr algn="just">
              <a:buFont typeface="Arial" pitchFamily="34" charset="0"/>
              <a:buChar char="•"/>
            </a:pPr>
            <a:r>
              <a:rPr lang="el-GR" sz="1600" dirty="0" smtClean="0">
                <a:solidFill>
                  <a:schemeClr val="tx1"/>
                </a:solidFill>
              </a:rPr>
              <a:t> Μέθοδοι μάθησης μεταξύ </a:t>
            </a:r>
            <a:r>
              <a:rPr lang="el-GR" sz="1600" dirty="0" err="1" smtClean="0">
                <a:solidFill>
                  <a:schemeClr val="tx1"/>
                </a:solidFill>
              </a:rPr>
              <a:t>ομοτίμων</a:t>
            </a:r>
            <a:endParaRPr lang="en-GB" sz="1600" dirty="0" smtClean="0">
              <a:solidFill>
                <a:schemeClr val="tx1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755576" y="2420888"/>
            <a:ext cx="4572000" cy="1698927"/>
          </a:xfrm>
          <a:prstGeom prst="rect">
            <a:avLst/>
          </a:prstGeom>
        </p:spPr>
        <p:txBody>
          <a:bodyPr>
            <a:spAutoFit/>
          </a:bodyPr>
          <a:lstStyle/>
          <a:p>
            <a:pPr lvl="0">
              <a:spcBef>
                <a:spcPct val="20000"/>
              </a:spcBef>
            </a:pPr>
            <a:r>
              <a:rPr lang="el-GR" b="1" dirty="0" smtClean="0">
                <a:solidFill>
                  <a:prstClr val="black"/>
                </a:solidFill>
              </a:rPr>
              <a:t>Απτά προϊόντα της Σύμπραξης:</a:t>
            </a:r>
            <a:endParaRPr lang="el-GR" b="1" dirty="0" smtClean="0">
              <a:solidFill>
                <a:prstClr val="black"/>
              </a:solidFill>
            </a:endParaRPr>
          </a:p>
          <a:p>
            <a:pPr marL="431800" lvl="0" indent="-252413">
              <a:spcBef>
                <a:spcPct val="20000"/>
              </a:spcBef>
              <a:buClr>
                <a:srgbClr val="1F497D">
                  <a:lumMod val="75000"/>
                </a:srgbClr>
              </a:buClr>
              <a:buFont typeface="Wingdings" pitchFamily="2" charset="2"/>
              <a:buChar char="ü"/>
            </a:pPr>
            <a:r>
              <a:rPr lang="el-GR" dirty="0" smtClean="0">
                <a:solidFill>
                  <a:prstClr val="black"/>
                </a:solidFill>
              </a:rPr>
              <a:t>Πρωτογενές Υλικό</a:t>
            </a:r>
            <a:endParaRPr lang="el-GR" dirty="0" smtClean="0">
              <a:solidFill>
                <a:prstClr val="black"/>
              </a:solidFill>
            </a:endParaRPr>
          </a:p>
          <a:p>
            <a:pPr marL="431800" lvl="0" indent="-252413">
              <a:spcBef>
                <a:spcPct val="20000"/>
              </a:spcBef>
              <a:buClr>
                <a:srgbClr val="1F497D">
                  <a:lumMod val="75000"/>
                </a:srgbClr>
              </a:buClr>
              <a:buFont typeface="Wingdings" pitchFamily="2" charset="2"/>
              <a:buChar char="ü"/>
            </a:pPr>
            <a:r>
              <a:rPr lang="el-GR" dirty="0" smtClean="0">
                <a:solidFill>
                  <a:prstClr val="black"/>
                </a:solidFill>
              </a:rPr>
              <a:t>Ουσιώδες σε έκταση και ποιότητα</a:t>
            </a:r>
          </a:p>
          <a:p>
            <a:pPr marL="431800" lvl="0" indent="-252413">
              <a:spcBef>
                <a:spcPct val="20000"/>
              </a:spcBef>
              <a:buClr>
                <a:srgbClr val="1F497D">
                  <a:lumMod val="75000"/>
                </a:srgbClr>
              </a:buClr>
              <a:buFont typeface="Wingdings" pitchFamily="2" charset="2"/>
              <a:buChar char="ü"/>
            </a:pPr>
            <a:r>
              <a:rPr lang="el-GR" dirty="0" smtClean="0">
                <a:solidFill>
                  <a:prstClr val="black"/>
                </a:solidFill>
              </a:rPr>
              <a:t>Ευρύτερη χρήση και αξιοποίηση </a:t>
            </a:r>
          </a:p>
          <a:p>
            <a:pPr marL="431800" lvl="0" indent="-252413">
              <a:spcBef>
                <a:spcPct val="20000"/>
              </a:spcBef>
              <a:buClr>
                <a:srgbClr val="1F497D">
                  <a:lumMod val="75000"/>
                </a:srgbClr>
              </a:buClr>
              <a:buFont typeface="Wingdings" pitchFamily="2" charset="2"/>
              <a:buChar char="ü"/>
            </a:pPr>
            <a:r>
              <a:rPr lang="el-GR" dirty="0" smtClean="0">
                <a:solidFill>
                  <a:prstClr val="black"/>
                </a:solidFill>
              </a:rPr>
              <a:t>Αντίκτυπο σε άλλα περιβάλλοντα </a:t>
            </a:r>
            <a:endParaRPr lang="el-GR" dirty="0" smtClean="0">
              <a:solidFill>
                <a:prstClr val="black"/>
              </a:solidFill>
            </a:endParaRPr>
          </a:p>
        </p:txBody>
      </p:sp>
      <p:pic>
        <p:nvPicPr>
          <p:cNvPr id="10" name="Picture 9" descr="images1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364088" y="2420888"/>
            <a:ext cx="2957471" cy="1656184"/>
          </a:xfrm>
          <a:prstGeom prst="rect">
            <a:avLst/>
          </a:prstGeom>
          <a:ln>
            <a:solidFill>
              <a:schemeClr val="tx2"/>
            </a:solidFill>
          </a:ln>
        </p:spPr>
      </p:pic>
      <p:grpSp>
        <p:nvGrpSpPr>
          <p:cNvPr id="2" name="22 - Ομάδα"/>
          <p:cNvGrpSpPr/>
          <p:nvPr/>
        </p:nvGrpSpPr>
        <p:grpSpPr>
          <a:xfrm>
            <a:off x="971600" y="1484784"/>
            <a:ext cx="7344816" cy="648072"/>
            <a:chOff x="0" y="37544"/>
            <a:chExt cx="8105554" cy="879840"/>
          </a:xfrm>
        </p:grpSpPr>
        <p:sp>
          <p:nvSpPr>
            <p:cNvPr id="15" name="9 - Στρογγυλεμένο ορθογώνιο"/>
            <p:cNvSpPr/>
            <p:nvPr/>
          </p:nvSpPr>
          <p:spPr>
            <a:xfrm>
              <a:off x="0" y="37544"/>
              <a:ext cx="8105554" cy="879840"/>
            </a:xfrm>
            <a:prstGeom prst="roundRect">
              <a:avLst/>
            </a:prstGeom>
          </p:spPr>
          <p:style>
            <a:lnRef idx="3">
              <a:schemeClr val="accent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>
              <a:endParaRPr lang="el-GR" dirty="0"/>
            </a:p>
          </p:txBody>
        </p:sp>
        <p:sp>
          <p:nvSpPr>
            <p:cNvPr id="16" name="Στρογγυλεμένο ορθογώνιο 4"/>
            <p:cNvSpPr/>
            <p:nvPr/>
          </p:nvSpPr>
          <p:spPr>
            <a:xfrm>
              <a:off x="42950" y="80494"/>
              <a:ext cx="8019654" cy="79394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60960" tIns="60960" rIns="60960" bIns="60960" numCol="1" spcCol="1270" anchor="ctr" anchorCtr="0">
              <a:noAutofit/>
            </a:bodyPr>
            <a:lstStyle/>
            <a:p>
              <a:pPr algn="ctr"/>
              <a:r>
                <a:rPr lang="el-GR" sz="2400" dirty="0" smtClean="0">
                  <a:solidFill>
                    <a:schemeClr val="tx2">
                      <a:lumMod val="75000"/>
                    </a:schemeClr>
                  </a:solidFill>
                </a:rPr>
                <a:t>Πνευματικά Προϊόντα (</a:t>
              </a:r>
              <a:r>
                <a:rPr lang="en-US" sz="2400" dirty="0" smtClean="0">
                  <a:solidFill>
                    <a:schemeClr val="tx2">
                      <a:lumMod val="75000"/>
                    </a:schemeClr>
                  </a:solidFill>
                </a:rPr>
                <a:t>Intellectual Outputs)</a:t>
              </a:r>
              <a:endParaRPr lang="el-GR" sz="2400" dirty="0">
                <a:solidFill>
                  <a:schemeClr val="tx2">
                    <a:lumMod val="75000"/>
                  </a:schemeClr>
                </a:solidFill>
              </a:endParaRPr>
            </a:p>
          </p:txBody>
        </p:sp>
      </p:grpSp>
      <p:grpSp>
        <p:nvGrpSpPr>
          <p:cNvPr id="3" name="Group 12"/>
          <p:cNvGrpSpPr/>
          <p:nvPr/>
        </p:nvGrpSpPr>
        <p:grpSpPr>
          <a:xfrm>
            <a:off x="0" y="0"/>
            <a:ext cx="9144000" cy="1400175"/>
            <a:chOff x="0" y="0"/>
            <a:chExt cx="9144000" cy="1400175"/>
          </a:xfrm>
        </p:grpSpPr>
        <p:pic>
          <p:nvPicPr>
            <p:cNvPr id="14" name="Picture 13" descr="erasmus test 1.jp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0" y="0"/>
              <a:ext cx="9144000" cy="1400175"/>
            </a:xfrm>
            <a:prstGeom prst="rect">
              <a:avLst/>
            </a:prstGeom>
          </p:spPr>
        </p:pic>
        <p:pic>
          <p:nvPicPr>
            <p:cNvPr id="18" name="4 - Εικόνα" descr="iky.png"/>
            <p:cNvPicPr>
              <a:picLocks noChangeAspect="1"/>
            </p:cNvPicPr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251520" y="188640"/>
              <a:ext cx="1115616" cy="1040590"/>
            </a:xfrm>
            <a:prstGeom prst="rect">
              <a:avLst/>
            </a:prstGeom>
          </p:spPr>
        </p:pic>
      </p:grpSp>
      <p:sp>
        <p:nvSpPr>
          <p:cNvPr id="11" name="Υπότιτλος 11"/>
          <p:cNvSpPr txBox="1">
            <a:spLocks/>
          </p:cNvSpPr>
          <p:nvPr/>
        </p:nvSpPr>
        <p:spPr>
          <a:xfrm>
            <a:off x="4932040" y="4797152"/>
            <a:ext cx="3366877" cy="175557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l-GR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lang="el-GR" sz="1600" dirty="0" smtClean="0"/>
              <a:t>Δημιουργία </a:t>
            </a:r>
            <a:r>
              <a:rPr lang="el-GR" sz="1600" dirty="0" smtClean="0"/>
              <a:t>Ιστοσελίδας </a:t>
            </a:r>
            <a:endParaRPr lang="el-GR" sz="1600" dirty="0" smtClean="0"/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l-GR" dirty="0" smtClean="0">
                <a:solidFill>
                  <a:prstClr val="black"/>
                </a:solidFill>
              </a:rPr>
              <a:t> </a:t>
            </a:r>
            <a:r>
              <a:rPr lang="el-GR" sz="1600" dirty="0" smtClean="0"/>
              <a:t>Εκπόνηση ακαδημαϊκών </a:t>
            </a:r>
            <a:r>
              <a:rPr lang="el-GR" sz="1600" dirty="0" smtClean="0"/>
              <a:t>ε</a:t>
            </a:r>
            <a:r>
              <a:rPr lang="el-GR" sz="1600" dirty="0" smtClean="0"/>
              <a:t>ργασιών </a:t>
            </a:r>
            <a:endParaRPr kumimoji="0" lang="el-GR" sz="1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l-GR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Διοργάνωση</a:t>
            </a:r>
            <a:r>
              <a:rPr kumimoji="0" lang="el-GR" sz="16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16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Workshops</a:t>
            </a:r>
            <a:endParaRPr kumimoji="0" lang="el-GR" sz="1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l-GR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lang="el-GR" sz="1600" noProof="0" dirty="0" smtClean="0"/>
              <a:t>Πιλοτική</a:t>
            </a:r>
            <a:r>
              <a:rPr lang="el-GR" sz="1600" dirty="0" smtClean="0"/>
              <a:t> εφαρμογή προγραμμάτων</a:t>
            </a:r>
            <a:endParaRPr kumimoji="0" lang="en-GB" sz="1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364088" y="4293096"/>
            <a:ext cx="22322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/>
              <a:t>DON’T</a:t>
            </a:r>
            <a:endParaRPr lang="el-GR" sz="2400" b="1" dirty="0"/>
          </a:p>
        </p:txBody>
      </p:sp>
      <p:sp>
        <p:nvSpPr>
          <p:cNvPr id="19" name="TextBox 18"/>
          <p:cNvSpPr txBox="1"/>
          <p:nvPr/>
        </p:nvSpPr>
        <p:spPr>
          <a:xfrm>
            <a:off x="899592" y="4149080"/>
            <a:ext cx="22322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/>
              <a:t>DO</a:t>
            </a:r>
            <a:endParaRPr lang="el-GR" sz="2400" b="1" dirty="0"/>
          </a:p>
        </p:txBody>
      </p:sp>
      <p:sp>
        <p:nvSpPr>
          <p:cNvPr id="20" name="Rectangle 19"/>
          <p:cNvSpPr/>
          <p:nvPr/>
        </p:nvSpPr>
        <p:spPr>
          <a:xfrm>
            <a:off x="1691680" y="4221088"/>
            <a:ext cx="648072" cy="36004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21" name="Rectangle 20"/>
          <p:cNvSpPr/>
          <p:nvPr/>
        </p:nvSpPr>
        <p:spPr>
          <a:xfrm>
            <a:off x="5868144" y="4365104"/>
            <a:ext cx="1152128" cy="36004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</p:spTree>
    <p:extLst>
      <p:ext uri="{BB962C8B-B14F-4D97-AF65-F5344CB8AC3E}">
        <p14:creationId xmlns="" xmlns:p14="http://schemas.microsoft.com/office/powerpoint/2010/main" val="28007257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Υπότιτλος 11"/>
          <p:cNvSpPr>
            <a:spLocks noGrp="1"/>
          </p:cNvSpPr>
          <p:nvPr>
            <p:ph type="subTitle" idx="1"/>
          </p:nvPr>
        </p:nvSpPr>
        <p:spPr>
          <a:xfrm>
            <a:off x="629059" y="4365104"/>
            <a:ext cx="7794860" cy="2376264"/>
          </a:xfrm>
        </p:spPr>
        <p:txBody>
          <a:bodyPr>
            <a:noAutofit/>
          </a:bodyPr>
          <a:lstStyle/>
          <a:p>
            <a:pPr marL="457200" lvl="0" indent="-457200" algn="just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Ø"/>
            </a:pPr>
            <a:r>
              <a:rPr lang="el-GR" sz="1700" dirty="0">
                <a:solidFill>
                  <a:schemeClr val="tx1"/>
                </a:solidFill>
                <a:ea typeface="Calibri"/>
                <a:cs typeface="Times New Roman"/>
              </a:rPr>
              <a:t>Ο δικαιούχος δηλώνει στο </a:t>
            </a:r>
            <a:r>
              <a:rPr lang="en-US" sz="1700" dirty="0">
                <a:solidFill>
                  <a:schemeClr val="tx1"/>
                </a:solidFill>
                <a:ea typeface="Calibri"/>
                <a:cs typeface="Times New Roman"/>
              </a:rPr>
              <a:t>Mobility </a:t>
            </a:r>
            <a:r>
              <a:rPr lang="en-US" sz="1700" dirty="0" smtClean="0">
                <a:solidFill>
                  <a:schemeClr val="tx1"/>
                </a:solidFill>
                <a:ea typeface="Calibri"/>
                <a:cs typeface="Times New Roman"/>
              </a:rPr>
              <a:t>Tool</a:t>
            </a:r>
            <a:r>
              <a:rPr lang="el-GR" sz="1700" dirty="0" smtClean="0">
                <a:solidFill>
                  <a:schemeClr val="tx1"/>
                </a:solidFill>
                <a:ea typeface="Calibri"/>
                <a:cs typeface="Times New Roman"/>
              </a:rPr>
              <a:t> </a:t>
            </a:r>
            <a:r>
              <a:rPr lang="el-GR" sz="1700" b="1" u="sng" dirty="0" smtClean="0">
                <a:solidFill>
                  <a:schemeClr val="tx1"/>
                </a:solidFill>
                <a:ea typeface="Calibri"/>
                <a:cs typeface="Times New Roman"/>
              </a:rPr>
              <a:t>τις</a:t>
            </a:r>
            <a:r>
              <a:rPr lang="el-GR" sz="1700" u="sng" dirty="0" smtClean="0">
                <a:solidFill>
                  <a:schemeClr val="tx1"/>
                </a:solidFill>
                <a:ea typeface="Calibri"/>
                <a:cs typeface="Times New Roman"/>
              </a:rPr>
              <a:t> </a:t>
            </a:r>
            <a:r>
              <a:rPr lang="el-GR" sz="1700" b="1" u="sng" dirty="0">
                <a:solidFill>
                  <a:schemeClr val="tx1"/>
                </a:solidFill>
                <a:ea typeface="Calibri"/>
                <a:cs typeface="Times New Roman"/>
              </a:rPr>
              <a:t>ημέρες</a:t>
            </a:r>
            <a:r>
              <a:rPr lang="el-GR" sz="1700" u="sng" dirty="0">
                <a:solidFill>
                  <a:schemeClr val="tx1"/>
                </a:solidFill>
                <a:ea typeface="Calibri"/>
                <a:cs typeface="Times New Roman"/>
              </a:rPr>
              <a:t> </a:t>
            </a:r>
            <a:r>
              <a:rPr lang="el-GR" sz="1700" dirty="0">
                <a:solidFill>
                  <a:schemeClr val="tx1"/>
                </a:solidFill>
                <a:ea typeface="Calibri"/>
                <a:cs typeface="Times New Roman"/>
              </a:rPr>
              <a:t>κατά τις οποίες εργάστηκε το εκάστοτε μέλος του προσωπικού για την ανάπτυξη των </a:t>
            </a:r>
            <a:r>
              <a:rPr lang="el-GR" sz="1700" dirty="0" smtClean="0">
                <a:solidFill>
                  <a:schemeClr val="tx1"/>
                </a:solidFill>
                <a:ea typeface="Calibri"/>
                <a:cs typeface="Times New Roman"/>
              </a:rPr>
              <a:t>πνευματικών </a:t>
            </a:r>
            <a:r>
              <a:rPr lang="el-GR" sz="1700" dirty="0">
                <a:solidFill>
                  <a:schemeClr val="tx1"/>
                </a:solidFill>
                <a:ea typeface="Calibri"/>
                <a:cs typeface="Times New Roman"/>
              </a:rPr>
              <a:t>προϊόντων, ανά κατηγορία προσωπικού, </a:t>
            </a:r>
            <a:r>
              <a:rPr lang="el-GR" sz="1700" b="1" dirty="0">
                <a:solidFill>
                  <a:schemeClr val="tx1"/>
                </a:solidFill>
                <a:ea typeface="Calibri"/>
                <a:cs typeface="Times New Roman"/>
              </a:rPr>
              <a:t>βάσει φύλλων ωρών απασχόλησης </a:t>
            </a:r>
            <a:r>
              <a:rPr lang="el-GR" sz="1700" b="1" u="sng" dirty="0">
                <a:solidFill>
                  <a:schemeClr val="tx1"/>
                </a:solidFill>
                <a:ea typeface="Calibri"/>
                <a:cs typeface="Times New Roman"/>
              </a:rPr>
              <a:t>(</a:t>
            </a:r>
            <a:r>
              <a:rPr lang="en-US" sz="1700" b="1" u="sng" dirty="0">
                <a:solidFill>
                  <a:schemeClr val="tx1"/>
                </a:solidFill>
                <a:ea typeface="Calibri"/>
                <a:cs typeface="Times New Roman"/>
              </a:rPr>
              <a:t>timesheets</a:t>
            </a:r>
            <a:r>
              <a:rPr lang="el-GR" sz="1700" b="1" u="sng" dirty="0">
                <a:solidFill>
                  <a:schemeClr val="tx1"/>
                </a:solidFill>
                <a:ea typeface="Calibri"/>
                <a:cs typeface="Times New Roman"/>
              </a:rPr>
              <a:t>) </a:t>
            </a:r>
            <a:r>
              <a:rPr lang="el-GR" sz="1700" dirty="0">
                <a:solidFill>
                  <a:schemeClr val="tx1"/>
                </a:solidFill>
                <a:ea typeface="Calibri"/>
                <a:cs typeface="Times New Roman"/>
              </a:rPr>
              <a:t>που τηρούνται για το </a:t>
            </a:r>
            <a:r>
              <a:rPr lang="el-GR" sz="1700" b="1" dirty="0">
                <a:solidFill>
                  <a:schemeClr val="tx1"/>
                </a:solidFill>
                <a:ea typeface="Calibri"/>
                <a:cs typeface="Times New Roman"/>
              </a:rPr>
              <a:t>κάθε άτομο ξεχωριστά</a:t>
            </a:r>
            <a:r>
              <a:rPr lang="el-GR" sz="1700" dirty="0" smtClean="0">
                <a:solidFill>
                  <a:schemeClr val="tx1"/>
                </a:solidFill>
                <a:ea typeface="Calibri"/>
                <a:cs typeface="Times New Roman"/>
              </a:rPr>
              <a:t>.</a:t>
            </a:r>
          </a:p>
          <a:p>
            <a:pPr algn="just"/>
            <a:endParaRPr lang="en-GB" sz="1700" dirty="0"/>
          </a:p>
        </p:txBody>
      </p:sp>
      <p:sp>
        <p:nvSpPr>
          <p:cNvPr id="17" name="Rectangle 16"/>
          <p:cNvSpPr/>
          <p:nvPr/>
        </p:nvSpPr>
        <p:spPr>
          <a:xfrm>
            <a:off x="899592" y="2276872"/>
            <a:ext cx="4572000" cy="2031325"/>
          </a:xfrm>
          <a:prstGeom prst="rect">
            <a:avLst/>
          </a:prstGeom>
        </p:spPr>
        <p:txBody>
          <a:bodyPr>
            <a:spAutoFit/>
          </a:bodyPr>
          <a:lstStyle/>
          <a:p>
            <a:pPr lvl="0">
              <a:spcBef>
                <a:spcPct val="20000"/>
              </a:spcBef>
            </a:pPr>
            <a:r>
              <a:rPr lang="el-GR" b="1" dirty="0" smtClean="0">
                <a:solidFill>
                  <a:prstClr val="black"/>
                </a:solidFill>
              </a:rPr>
              <a:t>Κατηγορίες Δαπανών Προσωπικού </a:t>
            </a:r>
            <a:endParaRPr lang="el-GR" b="1" dirty="0" smtClean="0">
              <a:solidFill>
                <a:prstClr val="black"/>
              </a:solidFill>
            </a:endParaRPr>
          </a:p>
          <a:p>
            <a:pPr lvl="0"/>
            <a:r>
              <a:rPr lang="el-GR" b="1" dirty="0" smtClean="0">
                <a:solidFill>
                  <a:prstClr val="black"/>
                </a:solidFill>
              </a:rPr>
              <a:t>(</a:t>
            </a:r>
            <a:r>
              <a:rPr lang="el-GR" b="1" dirty="0" smtClean="0">
                <a:solidFill>
                  <a:prstClr val="black"/>
                </a:solidFill>
              </a:rPr>
              <a:t>Αμοιβή /ημέρα)</a:t>
            </a:r>
          </a:p>
          <a:p>
            <a:pPr marL="431800" lvl="0" indent="-252413">
              <a:spcBef>
                <a:spcPct val="20000"/>
              </a:spcBef>
              <a:buClr>
                <a:srgbClr val="1F497D">
                  <a:lumMod val="75000"/>
                </a:srgbClr>
              </a:buClr>
              <a:buFont typeface="+mj-lt"/>
              <a:buAutoNum type="arabicPeriod"/>
            </a:pPr>
            <a:r>
              <a:rPr lang="en-US" dirty="0" smtClean="0">
                <a:solidFill>
                  <a:prstClr val="black"/>
                </a:solidFill>
              </a:rPr>
              <a:t>Manager </a:t>
            </a:r>
            <a:endParaRPr lang="el-GR" dirty="0" smtClean="0">
              <a:solidFill>
                <a:prstClr val="black"/>
              </a:solidFill>
            </a:endParaRPr>
          </a:p>
          <a:p>
            <a:pPr marL="431800" lvl="0" indent="-252413">
              <a:spcBef>
                <a:spcPct val="20000"/>
              </a:spcBef>
              <a:buClr>
                <a:srgbClr val="1F497D">
                  <a:lumMod val="75000"/>
                </a:srgbClr>
              </a:buClr>
              <a:buFont typeface="+mj-lt"/>
              <a:buAutoNum type="arabicPeriod"/>
            </a:pPr>
            <a:r>
              <a:rPr lang="el-GR" dirty="0" smtClean="0">
                <a:solidFill>
                  <a:prstClr val="black"/>
                </a:solidFill>
              </a:rPr>
              <a:t>Ερευνητής/Δάσκαλος/Εκπαιδευτής</a:t>
            </a:r>
          </a:p>
          <a:p>
            <a:pPr marL="431800" lvl="0" indent="-252413">
              <a:spcBef>
                <a:spcPct val="20000"/>
              </a:spcBef>
              <a:buClr>
                <a:srgbClr val="1F497D">
                  <a:lumMod val="75000"/>
                </a:srgbClr>
              </a:buClr>
              <a:buFont typeface="+mj-lt"/>
              <a:buAutoNum type="arabicPeriod"/>
            </a:pPr>
            <a:r>
              <a:rPr lang="el-GR" dirty="0" smtClean="0">
                <a:solidFill>
                  <a:prstClr val="black"/>
                </a:solidFill>
              </a:rPr>
              <a:t>Τεχνικός</a:t>
            </a:r>
          </a:p>
          <a:p>
            <a:pPr marL="431800" lvl="0" indent="-252413">
              <a:spcBef>
                <a:spcPct val="20000"/>
              </a:spcBef>
              <a:buClr>
                <a:srgbClr val="1F497D">
                  <a:lumMod val="75000"/>
                </a:srgbClr>
              </a:buClr>
              <a:buFont typeface="+mj-lt"/>
              <a:buAutoNum type="arabicPeriod"/>
            </a:pPr>
            <a:r>
              <a:rPr lang="el-GR" dirty="0" smtClean="0">
                <a:solidFill>
                  <a:prstClr val="black"/>
                </a:solidFill>
              </a:rPr>
              <a:t>Διοικητικό προσωπικό</a:t>
            </a:r>
            <a:endParaRPr lang="el-GR" dirty="0">
              <a:solidFill>
                <a:prstClr val="black"/>
              </a:solidFill>
            </a:endParaRPr>
          </a:p>
        </p:txBody>
      </p:sp>
      <p:pic>
        <p:nvPicPr>
          <p:cNvPr id="10" name="Picture 9" descr="images1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364088" y="2420888"/>
            <a:ext cx="2957471" cy="1656184"/>
          </a:xfrm>
          <a:prstGeom prst="rect">
            <a:avLst/>
          </a:prstGeom>
          <a:ln>
            <a:solidFill>
              <a:schemeClr val="tx2"/>
            </a:solidFill>
          </a:ln>
        </p:spPr>
      </p:pic>
      <p:grpSp>
        <p:nvGrpSpPr>
          <p:cNvPr id="2" name="22 - Ομάδα"/>
          <p:cNvGrpSpPr/>
          <p:nvPr/>
        </p:nvGrpSpPr>
        <p:grpSpPr>
          <a:xfrm>
            <a:off x="971600" y="1484784"/>
            <a:ext cx="7344816" cy="648072"/>
            <a:chOff x="0" y="37544"/>
            <a:chExt cx="8105554" cy="879840"/>
          </a:xfrm>
        </p:grpSpPr>
        <p:sp>
          <p:nvSpPr>
            <p:cNvPr id="15" name="9 - Στρογγυλεμένο ορθογώνιο"/>
            <p:cNvSpPr/>
            <p:nvPr/>
          </p:nvSpPr>
          <p:spPr>
            <a:xfrm>
              <a:off x="0" y="37544"/>
              <a:ext cx="8105554" cy="879840"/>
            </a:xfrm>
            <a:prstGeom prst="roundRect">
              <a:avLst/>
            </a:prstGeom>
          </p:spPr>
          <p:style>
            <a:lnRef idx="3">
              <a:schemeClr val="accent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>
              <a:endParaRPr lang="el-GR" dirty="0"/>
            </a:p>
          </p:txBody>
        </p:sp>
        <p:sp>
          <p:nvSpPr>
            <p:cNvPr id="16" name="Στρογγυλεμένο ορθογώνιο 4"/>
            <p:cNvSpPr/>
            <p:nvPr/>
          </p:nvSpPr>
          <p:spPr>
            <a:xfrm>
              <a:off x="42950" y="80494"/>
              <a:ext cx="8019654" cy="79394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60960" tIns="60960" rIns="60960" bIns="60960" numCol="1" spcCol="1270" anchor="ctr" anchorCtr="0">
              <a:noAutofit/>
            </a:bodyPr>
            <a:lstStyle/>
            <a:p>
              <a:pPr algn="ctr"/>
              <a:r>
                <a:rPr lang="el-GR" sz="2400" dirty="0" smtClean="0">
                  <a:solidFill>
                    <a:schemeClr val="tx2">
                      <a:lumMod val="75000"/>
                    </a:schemeClr>
                  </a:solidFill>
                </a:rPr>
                <a:t>Πνευματικά Προϊόντα (</a:t>
              </a:r>
              <a:r>
                <a:rPr lang="en-US" sz="2400" dirty="0" smtClean="0">
                  <a:solidFill>
                    <a:schemeClr val="tx2">
                      <a:lumMod val="75000"/>
                    </a:schemeClr>
                  </a:solidFill>
                </a:rPr>
                <a:t>Intellectual Outputs)</a:t>
              </a:r>
              <a:endParaRPr lang="el-GR" sz="2400" dirty="0">
                <a:solidFill>
                  <a:schemeClr val="tx2">
                    <a:lumMod val="75000"/>
                  </a:schemeClr>
                </a:solidFill>
              </a:endParaRPr>
            </a:p>
          </p:txBody>
        </p:sp>
      </p:grpSp>
      <p:grpSp>
        <p:nvGrpSpPr>
          <p:cNvPr id="3" name="Group 12"/>
          <p:cNvGrpSpPr/>
          <p:nvPr/>
        </p:nvGrpSpPr>
        <p:grpSpPr>
          <a:xfrm>
            <a:off x="0" y="0"/>
            <a:ext cx="9144000" cy="1400175"/>
            <a:chOff x="0" y="0"/>
            <a:chExt cx="9144000" cy="1400175"/>
          </a:xfrm>
        </p:grpSpPr>
        <p:pic>
          <p:nvPicPr>
            <p:cNvPr id="14" name="Picture 13" descr="erasmus test 1.jp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0" y="0"/>
              <a:ext cx="9144000" cy="1400175"/>
            </a:xfrm>
            <a:prstGeom prst="rect">
              <a:avLst/>
            </a:prstGeom>
          </p:spPr>
        </p:pic>
        <p:pic>
          <p:nvPicPr>
            <p:cNvPr id="18" name="4 - Εικόνα" descr="iky.png"/>
            <p:cNvPicPr>
              <a:picLocks noChangeAspect="1"/>
            </p:cNvPicPr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251520" y="188640"/>
              <a:ext cx="1115616" cy="104059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="" xmlns:p14="http://schemas.microsoft.com/office/powerpoint/2010/main" val="28007257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Υπότιτλος 11"/>
          <p:cNvSpPr>
            <a:spLocks noGrp="1"/>
          </p:cNvSpPr>
          <p:nvPr>
            <p:ph type="subTitle" idx="1"/>
          </p:nvPr>
        </p:nvSpPr>
        <p:spPr>
          <a:xfrm>
            <a:off x="629059" y="4365104"/>
            <a:ext cx="7794860" cy="1296144"/>
          </a:xfrm>
        </p:spPr>
        <p:txBody>
          <a:bodyPr>
            <a:noAutofit/>
          </a:bodyPr>
          <a:lstStyle/>
          <a:p>
            <a:pPr marL="457200" lvl="0" indent="-457200" algn="just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Ø"/>
            </a:pPr>
            <a:r>
              <a:rPr lang="el-GR" sz="1700" dirty="0">
                <a:solidFill>
                  <a:schemeClr val="tx1"/>
                </a:solidFill>
                <a:ea typeface="Calibri"/>
                <a:cs typeface="Times New Roman"/>
              </a:rPr>
              <a:t>Ο δικαιούχος δηλώνει στο </a:t>
            </a:r>
            <a:r>
              <a:rPr lang="en-US" sz="1700" dirty="0">
                <a:solidFill>
                  <a:schemeClr val="tx1"/>
                </a:solidFill>
                <a:ea typeface="Calibri"/>
                <a:cs typeface="Times New Roman"/>
              </a:rPr>
              <a:t>Mobility </a:t>
            </a:r>
            <a:r>
              <a:rPr lang="en-US" sz="1700" dirty="0" smtClean="0">
                <a:solidFill>
                  <a:schemeClr val="tx1"/>
                </a:solidFill>
                <a:ea typeface="Calibri"/>
                <a:cs typeface="Times New Roman"/>
              </a:rPr>
              <a:t>Tool</a:t>
            </a:r>
            <a:r>
              <a:rPr lang="el-GR" sz="1700" dirty="0" smtClean="0">
                <a:solidFill>
                  <a:schemeClr val="tx1"/>
                </a:solidFill>
                <a:ea typeface="Calibri"/>
                <a:cs typeface="Times New Roman"/>
              </a:rPr>
              <a:t> </a:t>
            </a:r>
            <a:r>
              <a:rPr lang="el-GR" sz="1700" b="1" u="sng" dirty="0" smtClean="0">
                <a:solidFill>
                  <a:schemeClr val="tx1"/>
                </a:solidFill>
                <a:ea typeface="Calibri"/>
                <a:cs typeface="Times New Roman"/>
              </a:rPr>
              <a:t>τις</a:t>
            </a:r>
            <a:r>
              <a:rPr lang="el-GR" sz="1700" u="sng" dirty="0" smtClean="0">
                <a:solidFill>
                  <a:schemeClr val="tx1"/>
                </a:solidFill>
                <a:ea typeface="Calibri"/>
                <a:cs typeface="Times New Roman"/>
              </a:rPr>
              <a:t> </a:t>
            </a:r>
            <a:r>
              <a:rPr lang="el-GR" sz="1700" b="1" u="sng" dirty="0">
                <a:solidFill>
                  <a:schemeClr val="tx1"/>
                </a:solidFill>
                <a:ea typeface="Calibri"/>
                <a:cs typeface="Times New Roman"/>
              </a:rPr>
              <a:t>ημέρες</a:t>
            </a:r>
            <a:r>
              <a:rPr lang="el-GR" sz="1700" u="sng" dirty="0">
                <a:solidFill>
                  <a:schemeClr val="tx1"/>
                </a:solidFill>
                <a:ea typeface="Calibri"/>
                <a:cs typeface="Times New Roman"/>
              </a:rPr>
              <a:t> </a:t>
            </a:r>
            <a:r>
              <a:rPr lang="el-GR" sz="1700" dirty="0">
                <a:solidFill>
                  <a:schemeClr val="tx1"/>
                </a:solidFill>
                <a:ea typeface="Calibri"/>
                <a:cs typeface="Times New Roman"/>
              </a:rPr>
              <a:t>κατά τις οποίες εργάστηκε το εκάστοτε μέλος του προσωπικού για την ανάπτυξη των </a:t>
            </a:r>
            <a:r>
              <a:rPr lang="el-GR" sz="1700" dirty="0" smtClean="0">
                <a:solidFill>
                  <a:schemeClr val="tx1"/>
                </a:solidFill>
                <a:ea typeface="Calibri"/>
                <a:cs typeface="Times New Roman"/>
              </a:rPr>
              <a:t>πνευματικών </a:t>
            </a:r>
            <a:r>
              <a:rPr lang="el-GR" sz="1700" dirty="0">
                <a:solidFill>
                  <a:schemeClr val="tx1"/>
                </a:solidFill>
                <a:ea typeface="Calibri"/>
                <a:cs typeface="Times New Roman"/>
              </a:rPr>
              <a:t>προϊόντων, ανά κατηγορία προσωπικού, </a:t>
            </a:r>
            <a:r>
              <a:rPr lang="el-GR" sz="1700" b="1" dirty="0">
                <a:solidFill>
                  <a:schemeClr val="tx1"/>
                </a:solidFill>
                <a:ea typeface="Calibri"/>
                <a:cs typeface="Times New Roman"/>
              </a:rPr>
              <a:t>βάσει φύλλων ωρών απασχόλησης </a:t>
            </a:r>
            <a:r>
              <a:rPr lang="el-GR" sz="1700" b="1" u="sng" dirty="0">
                <a:solidFill>
                  <a:schemeClr val="tx1"/>
                </a:solidFill>
                <a:ea typeface="Calibri"/>
                <a:cs typeface="Times New Roman"/>
              </a:rPr>
              <a:t>(</a:t>
            </a:r>
            <a:r>
              <a:rPr lang="en-US" sz="1700" b="1" u="sng" dirty="0">
                <a:solidFill>
                  <a:schemeClr val="tx1"/>
                </a:solidFill>
                <a:ea typeface="Calibri"/>
                <a:cs typeface="Times New Roman"/>
              </a:rPr>
              <a:t>timesheets</a:t>
            </a:r>
            <a:r>
              <a:rPr lang="el-GR" sz="1700" b="1" u="sng" dirty="0">
                <a:solidFill>
                  <a:schemeClr val="tx1"/>
                </a:solidFill>
                <a:ea typeface="Calibri"/>
                <a:cs typeface="Times New Roman"/>
              </a:rPr>
              <a:t>) </a:t>
            </a:r>
            <a:r>
              <a:rPr lang="el-GR" sz="1700" dirty="0">
                <a:solidFill>
                  <a:schemeClr val="tx1"/>
                </a:solidFill>
                <a:ea typeface="Calibri"/>
                <a:cs typeface="Times New Roman"/>
              </a:rPr>
              <a:t>που τηρούνται για το </a:t>
            </a:r>
            <a:r>
              <a:rPr lang="el-GR" sz="1700" b="1" dirty="0">
                <a:solidFill>
                  <a:schemeClr val="tx1"/>
                </a:solidFill>
                <a:ea typeface="Calibri"/>
                <a:cs typeface="Times New Roman"/>
              </a:rPr>
              <a:t>κάθε άτομο ξεχωριστά</a:t>
            </a:r>
            <a:r>
              <a:rPr lang="el-GR" sz="1700" dirty="0" smtClean="0">
                <a:solidFill>
                  <a:schemeClr val="tx1"/>
                </a:solidFill>
                <a:ea typeface="Calibri"/>
                <a:cs typeface="Times New Roman"/>
              </a:rPr>
              <a:t>.</a:t>
            </a:r>
          </a:p>
          <a:p>
            <a:pPr marL="457200" lvl="0" indent="-457200" algn="just">
              <a:lnSpc>
                <a:spcPct val="115000"/>
              </a:lnSpc>
              <a:spcAft>
                <a:spcPts val="1000"/>
              </a:spcAft>
            </a:pPr>
            <a:r>
              <a:rPr lang="el-GR" sz="1700" dirty="0" smtClean="0">
                <a:solidFill>
                  <a:schemeClr val="tx1"/>
                </a:solidFill>
                <a:ea typeface="Calibri"/>
                <a:cs typeface="Times New Roman"/>
              </a:rPr>
              <a:t>          </a:t>
            </a:r>
            <a:r>
              <a:rPr lang="el-GR" sz="1700" dirty="0" smtClean="0">
                <a:solidFill>
                  <a:schemeClr val="tx1"/>
                </a:solidFill>
                <a:ea typeface="Calibri"/>
                <a:cs typeface="Times New Roman"/>
              </a:rPr>
              <a:t>Η σχέση του δικαιούχου και του μέλους του προσωπικού να διέπεται από </a:t>
            </a:r>
            <a:r>
              <a:rPr lang="el-GR" sz="1700" b="1" dirty="0" smtClean="0">
                <a:solidFill>
                  <a:schemeClr val="tx1"/>
                </a:solidFill>
                <a:ea typeface="Calibri"/>
                <a:cs typeface="Times New Roman"/>
              </a:rPr>
              <a:t>επίσημο </a:t>
            </a:r>
            <a:r>
              <a:rPr lang="el-GR" sz="1700" b="1" dirty="0" smtClean="0">
                <a:solidFill>
                  <a:schemeClr val="tx1"/>
                </a:solidFill>
                <a:ea typeface="Calibri"/>
                <a:cs typeface="Times New Roman"/>
              </a:rPr>
              <a:t>καθεστώς:  </a:t>
            </a:r>
            <a:r>
              <a:rPr lang="el-GR" sz="1700" dirty="0" smtClean="0">
                <a:solidFill>
                  <a:schemeClr val="tx1"/>
                </a:solidFill>
                <a:ea typeface="Calibri"/>
                <a:cs typeface="Times New Roman"/>
              </a:rPr>
              <a:t>Άτομα που παρέχουν υπηρεσίες με σύμβαση έργου δεν αποτελούν προσωπικό του φορέα (μεταφραστές, σχεδίαση ιστοσελίδας)</a:t>
            </a:r>
            <a:endParaRPr lang="en-GB" sz="1700" dirty="0">
              <a:solidFill>
                <a:schemeClr val="tx1"/>
              </a:solidFill>
              <a:ea typeface="Calibri"/>
              <a:cs typeface="Times New Roman"/>
            </a:endParaRPr>
          </a:p>
          <a:p>
            <a:pPr algn="just"/>
            <a:endParaRPr lang="en-GB" sz="1700" dirty="0"/>
          </a:p>
        </p:txBody>
      </p:sp>
      <p:sp>
        <p:nvSpPr>
          <p:cNvPr id="17" name="Rectangle 16"/>
          <p:cNvSpPr/>
          <p:nvPr/>
        </p:nvSpPr>
        <p:spPr>
          <a:xfrm>
            <a:off x="899592" y="2276872"/>
            <a:ext cx="4572000" cy="2031325"/>
          </a:xfrm>
          <a:prstGeom prst="rect">
            <a:avLst/>
          </a:prstGeom>
        </p:spPr>
        <p:txBody>
          <a:bodyPr>
            <a:spAutoFit/>
          </a:bodyPr>
          <a:lstStyle/>
          <a:p>
            <a:pPr lvl="0">
              <a:spcBef>
                <a:spcPct val="20000"/>
              </a:spcBef>
            </a:pPr>
            <a:r>
              <a:rPr lang="el-GR" b="1" dirty="0" smtClean="0">
                <a:solidFill>
                  <a:prstClr val="black"/>
                </a:solidFill>
              </a:rPr>
              <a:t>Κατηγορίες Δαπανών Προσωπικού </a:t>
            </a:r>
            <a:endParaRPr lang="el-GR" b="1" dirty="0" smtClean="0">
              <a:solidFill>
                <a:prstClr val="black"/>
              </a:solidFill>
            </a:endParaRPr>
          </a:p>
          <a:p>
            <a:pPr lvl="0"/>
            <a:r>
              <a:rPr lang="el-GR" b="1" dirty="0" smtClean="0">
                <a:solidFill>
                  <a:prstClr val="black"/>
                </a:solidFill>
              </a:rPr>
              <a:t>(</a:t>
            </a:r>
            <a:r>
              <a:rPr lang="el-GR" b="1" dirty="0" smtClean="0">
                <a:solidFill>
                  <a:prstClr val="black"/>
                </a:solidFill>
              </a:rPr>
              <a:t>Αμοιβή /ημέρα)</a:t>
            </a:r>
          </a:p>
          <a:p>
            <a:pPr marL="431800" lvl="0" indent="-252413">
              <a:spcBef>
                <a:spcPct val="20000"/>
              </a:spcBef>
              <a:buClr>
                <a:srgbClr val="1F497D">
                  <a:lumMod val="75000"/>
                </a:srgbClr>
              </a:buClr>
              <a:buFont typeface="+mj-lt"/>
              <a:buAutoNum type="arabicPeriod"/>
            </a:pPr>
            <a:r>
              <a:rPr lang="en-US" dirty="0" smtClean="0">
                <a:solidFill>
                  <a:prstClr val="black"/>
                </a:solidFill>
              </a:rPr>
              <a:t>Manager </a:t>
            </a:r>
            <a:endParaRPr lang="el-GR" dirty="0" smtClean="0">
              <a:solidFill>
                <a:prstClr val="black"/>
              </a:solidFill>
            </a:endParaRPr>
          </a:p>
          <a:p>
            <a:pPr marL="431800" lvl="0" indent="-252413">
              <a:spcBef>
                <a:spcPct val="20000"/>
              </a:spcBef>
              <a:buClr>
                <a:srgbClr val="1F497D">
                  <a:lumMod val="75000"/>
                </a:srgbClr>
              </a:buClr>
              <a:buFont typeface="+mj-lt"/>
              <a:buAutoNum type="arabicPeriod"/>
            </a:pPr>
            <a:r>
              <a:rPr lang="el-GR" dirty="0" smtClean="0">
                <a:solidFill>
                  <a:prstClr val="black"/>
                </a:solidFill>
              </a:rPr>
              <a:t>Ερευνητής/Δάσκαλος/Εκπαιδευτής</a:t>
            </a:r>
          </a:p>
          <a:p>
            <a:pPr marL="431800" lvl="0" indent="-252413">
              <a:spcBef>
                <a:spcPct val="20000"/>
              </a:spcBef>
              <a:buClr>
                <a:srgbClr val="1F497D">
                  <a:lumMod val="75000"/>
                </a:srgbClr>
              </a:buClr>
              <a:buFont typeface="+mj-lt"/>
              <a:buAutoNum type="arabicPeriod"/>
            </a:pPr>
            <a:r>
              <a:rPr lang="el-GR" dirty="0" smtClean="0">
                <a:solidFill>
                  <a:prstClr val="black"/>
                </a:solidFill>
              </a:rPr>
              <a:t>Τεχνικός</a:t>
            </a:r>
          </a:p>
          <a:p>
            <a:pPr marL="431800" lvl="0" indent="-252413">
              <a:spcBef>
                <a:spcPct val="20000"/>
              </a:spcBef>
              <a:buClr>
                <a:srgbClr val="1F497D">
                  <a:lumMod val="75000"/>
                </a:srgbClr>
              </a:buClr>
              <a:buFont typeface="+mj-lt"/>
              <a:buAutoNum type="arabicPeriod"/>
            </a:pPr>
            <a:r>
              <a:rPr lang="el-GR" dirty="0" smtClean="0">
                <a:solidFill>
                  <a:prstClr val="black"/>
                </a:solidFill>
              </a:rPr>
              <a:t>Διοικητικό προσωπικό</a:t>
            </a:r>
            <a:endParaRPr lang="el-GR" dirty="0">
              <a:solidFill>
                <a:prstClr val="black"/>
              </a:solidFill>
            </a:endParaRPr>
          </a:p>
        </p:txBody>
      </p:sp>
      <p:pic>
        <p:nvPicPr>
          <p:cNvPr id="10" name="Picture 9" descr="images1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364088" y="2420888"/>
            <a:ext cx="2957471" cy="1656184"/>
          </a:xfrm>
          <a:prstGeom prst="rect">
            <a:avLst/>
          </a:prstGeom>
          <a:ln>
            <a:solidFill>
              <a:schemeClr val="tx2"/>
            </a:solidFill>
          </a:ln>
        </p:spPr>
      </p:pic>
      <p:grpSp>
        <p:nvGrpSpPr>
          <p:cNvPr id="2" name="22 - Ομάδα"/>
          <p:cNvGrpSpPr/>
          <p:nvPr/>
        </p:nvGrpSpPr>
        <p:grpSpPr>
          <a:xfrm>
            <a:off x="971600" y="1484784"/>
            <a:ext cx="7344816" cy="648072"/>
            <a:chOff x="0" y="37544"/>
            <a:chExt cx="8105554" cy="879840"/>
          </a:xfrm>
        </p:grpSpPr>
        <p:sp>
          <p:nvSpPr>
            <p:cNvPr id="15" name="9 - Στρογγυλεμένο ορθογώνιο"/>
            <p:cNvSpPr/>
            <p:nvPr/>
          </p:nvSpPr>
          <p:spPr>
            <a:xfrm>
              <a:off x="0" y="37544"/>
              <a:ext cx="8105554" cy="879840"/>
            </a:xfrm>
            <a:prstGeom prst="roundRect">
              <a:avLst/>
            </a:prstGeom>
          </p:spPr>
          <p:style>
            <a:lnRef idx="3">
              <a:schemeClr val="accent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>
              <a:endParaRPr lang="el-GR" dirty="0"/>
            </a:p>
          </p:txBody>
        </p:sp>
        <p:sp>
          <p:nvSpPr>
            <p:cNvPr id="16" name="Στρογγυλεμένο ορθογώνιο 4"/>
            <p:cNvSpPr/>
            <p:nvPr/>
          </p:nvSpPr>
          <p:spPr>
            <a:xfrm>
              <a:off x="42950" y="80494"/>
              <a:ext cx="8019654" cy="79394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60960" tIns="60960" rIns="60960" bIns="60960" numCol="1" spcCol="1270" anchor="ctr" anchorCtr="0">
              <a:noAutofit/>
            </a:bodyPr>
            <a:lstStyle/>
            <a:p>
              <a:pPr algn="ctr"/>
              <a:r>
                <a:rPr lang="el-GR" sz="2400" dirty="0" smtClean="0">
                  <a:solidFill>
                    <a:schemeClr val="tx2">
                      <a:lumMod val="75000"/>
                    </a:schemeClr>
                  </a:solidFill>
                </a:rPr>
                <a:t>Πνευματικά Προϊόντα (</a:t>
              </a:r>
              <a:r>
                <a:rPr lang="en-US" sz="2400" dirty="0" smtClean="0">
                  <a:solidFill>
                    <a:schemeClr val="tx2">
                      <a:lumMod val="75000"/>
                    </a:schemeClr>
                  </a:solidFill>
                </a:rPr>
                <a:t>Intellectual Outputs)</a:t>
              </a:r>
              <a:endParaRPr lang="el-GR" sz="2400" dirty="0">
                <a:solidFill>
                  <a:schemeClr val="tx2">
                    <a:lumMod val="75000"/>
                  </a:schemeClr>
                </a:solidFill>
              </a:endParaRPr>
            </a:p>
          </p:txBody>
        </p:sp>
      </p:grpSp>
      <p:grpSp>
        <p:nvGrpSpPr>
          <p:cNvPr id="3" name="Group 12"/>
          <p:cNvGrpSpPr/>
          <p:nvPr/>
        </p:nvGrpSpPr>
        <p:grpSpPr>
          <a:xfrm>
            <a:off x="0" y="0"/>
            <a:ext cx="9144000" cy="1400175"/>
            <a:chOff x="0" y="0"/>
            <a:chExt cx="9144000" cy="1400175"/>
          </a:xfrm>
        </p:grpSpPr>
        <p:pic>
          <p:nvPicPr>
            <p:cNvPr id="14" name="Picture 13" descr="erasmus test 1.jp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0" y="0"/>
              <a:ext cx="9144000" cy="1400175"/>
            </a:xfrm>
            <a:prstGeom prst="rect">
              <a:avLst/>
            </a:prstGeom>
          </p:spPr>
        </p:pic>
        <p:pic>
          <p:nvPicPr>
            <p:cNvPr id="18" name="4 - Εικόνα" descr="iky.png"/>
            <p:cNvPicPr>
              <a:picLocks noChangeAspect="1"/>
            </p:cNvPicPr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251520" y="188640"/>
              <a:ext cx="1115616" cy="1040590"/>
            </a:xfrm>
            <a:prstGeom prst="rect">
              <a:avLst/>
            </a:prstGeom>
          </p:spPr>
        </p:pic>
      </p:grpSp>
      <p:pic>
        <p:nvPicPr>
          <p:cNvPr id="19" name="12 - Εικόνα" descr="exclamation-point-icon_21147436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179512" y="5805264"/>
            <a:ext cx="856116" cy="856116"/>
          </a:xfrm>
          <a:prstGeom prst="rect">
            <a:avLst/>
          </a:prstGeom>
          <a:ln>
            <a:solidFill>
              <a:schemeClr val="tx2"/>
            </a:solidFill>
          </a:ln>
        </p:spPr>
      </p:pic>
    </p:spTree>
    <p:extLst>
      <p:ext uri="{BB962C8B-B14F-4D97-AF65-F5344CB8AC3E}">
        <p14:creationId xmlns="" xmlns:p14="http://schemas.microsoft.com/office/powerpoint/2010/main" val="28007257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1 - Τίτλος"/>
          <p:cNvSpPr txBox="1">
            <a:spLocks/>
          </p:cNvSpPr>
          <p:nvPr/>
        </p:nvSpPr>
        <p:spPr>
          <a:xfrm>
            <a:off x="1043608" y="3429000"/>
            <a:ext cx="7772400" cy="122413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4000" b="1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863080" y="2420888"/>
            <a:ext cx="7597352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/>
            <a:r>
              <a:rPr lang="el-GR" sz="2400" b="1" dirty="0" smtClean="0"/>
              <a:t>Ι</a:t>
            </a:r>
            <a:r>
              <a:rPr lang="el-GR" sz="2400" b="1" dirty="0" smtClean="0"/>
              <a:t>: </a:t>
            </a:r>
            <a:r>
              <a:rPr lang="el-GR" sz="2400" dirty="0" smtClean="0"/>
              <a:t>Χρηματοοικονομικοί Κανόνες ανά κατηγορία </a:t>
            </a:r>
            <a:endParaRPr lang="el-GR" sz="2400" dirty="0" smtClean="0"/>
          </a:p>
          <a:p>
            <a:pPr lvl="0" algn="just"/>
            <a:r>
              <a:rPr lang="el-GR" sz="2400" dirty="0" smtClean="0"/>
              <a:t> </a:t>
            </a:r>
            <a:r>
              <a:rPr lang="el-GR" sz="2400" dirty="0" smtClean="0"/>
              <a:t>   </a:t>
            </a:r>
            <a:r>
              <a:rPr lang="el-GR" sz="2400" dirty="0" smtClean="0"/>
              <a:t>προϋπολογισμού </a:t>
            </a:r>
            <a:r>
              <a:rPr lang="el-GR" sz="2400" dirty="0" smtClean="0"/>
              <a:t>του Σχεδίου </a:t>
            </a:r>
          </a:p>
          <a:p>
            <a:pPr algn="just"/>
            <a:endParaRPr lang="el-GR" dirty="0"/>
          </a:p>
        </p:txBody>
      </p:sp>
      <p:sp>
        <p:nvSpPr>
          <p:cNvPr id="77828" name="AutoShape 4" descr="Αποτέλεσμα εικόνας για ERASMUS PLU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l-GR"/>
          </a:p>
        </p:txBody>
      </p:sp>
      <p:sp>
        <p:nvSpPr>
          <p:cNvPr id="77830" name="AutoShape 6" descr="Αποτέλεσμα εικόνας για ERASMUS PLU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l-GR"/>
          </a:p>
        </p:txBody>
      </p:sp>
      <p:sp>
        <p:nvSpPr>
          <p:cNvPr id="77832" name="AutoShape 8" descr="Αποτέλεσμα εικόνας για ERASMUS PLU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l-GR"/>
          </a:p>
        </p:txBody>
      </p:sp>
      <p:sp>
        <p:nvSpPr>
          <p:cNvPr id="77834" name="AutoShape 10" descr="Αποτέλεσμα εικόνας για ERASMUS PLU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l-GR"/>
          </a:p>
        </p:txBody>
      </p:sp>
      <p:sp>
        <p:nvSpPr>
          <p:cNvPr id="77836" name="AutoShape 12" descr="Αποτέλεσμα εικόνας για ERASMUS PLU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l-GR"/>
          </a:p>
        </p:txBody>
      </p:sp>
      <p:grpSp>
        <p:nvGrpSpPr>
          <p:cNvPr id="20" name="Group 19"/>
          <p:cNvGrpSpPr/>
          <p:nvPr/>
        </p:nvGrpSpPr>
        <p:grpSpPr>
          <a:xfrm>
            <a:off x="0" y="0"/>
            <a:ext cx="9144000" cy="1400175"/>
            <a:chOff x="0" y="0"/>
            <a:chExt cx="9144000" cy="1400175"/>
          </a:xfrm>
        </p:grpSpPr>
        <p:pic>
          <p:nvPicPr>
            <p:cNvPr id="21" name="Picture 20" descr="erasmus test 1.jp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0"/>
              <a:ext cx="9144000" cy="1400175"/>
            </a:xfrm>
            <a:prstGeom prst="rect">
              <a:avLst/>
            </a:prstGeom>
          </p:spPr>
        </p:pic>
        <p:pic>
          <p:nvPicPr>
            <p:cNvPr id="22" name="4 - Εικόνα" descr="iky.pn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51520" y="188640"/>
              <a:ext cx="1115616" cy="104059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xmlns="" val="4197747091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Ελεύθερη σχεδίαση 12"/>
          <p:cNvSpPr/>
          <p:nvPr/>
        </p:nvSpPr>
        <p:spPr>
          <a:xfrm>
            <a:off x="755576" y="2132856"/>
            <a:ext cx="6869338" cy="2112771"/>
          </a:xfrm>
          <a:custGeom>
            <a:avLst/>
            <a:gdLst>
              <a:gd name="connsiteX0" fmla="*/ 0 w 4862359"/>
              <a:gd name="connsiteY0" fmla="*/ 0 h 2112771"/>
              <a:gd name="connsiteX1" fmla="*/ 4862359 w 4862359"/>
              <a:gd name="connsiteY1" fmla="*/ 0 h 2112771"/>
              <a:gd name="connsiteX2" fmla="*/ 4862359 w 4862359"/>
              <a:gd name="connsiteY2" fmla="*/ 2112771 h 2112771"/>
              <a:gd name="connsiteX3" fmla="*/ 0 w 4862359"/>
              <a:gd name="connsiteY3" fmla="*/ 2112771 h 2112771"/>
              <a:gd name="connsiteX4" fmla="*/ 0 w 4862359"/>
              <a:gd name="connsiteY4" fmla="*/ 0 h 21127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862359" h="2112771">
                <a:moveTo>
                  <a:pt x="0" y="0"/>
                </a:moveTo>
                <a:lnTo>
                  <a:pt x="4862359" y="0"/>
                </a:lnTo>
                <a:lnTo>
                  <a:pt x="4862359" y="2112771"/>
                </a:lnTo>
                <a:lnTo>
                  <a:pt x="0" y="2112771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149352" tIns="0" rIns="149352" bIns="149352" numCol="1" spcCol="1270" anchor="ctr" anchorCtr="0">
            <a:noAutofit/>
          </a:bodyPr>
          <a:lstStyle/>
          <a:p>
            <a:pPr lvl="0" algn="l" defTabSz="9334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n-GB" sz="2100" kern="1200"/>
          </a:p>
        </p:txBody>
      </p:sp>
      <p:graphicFrame>
        <p:nvGraphicFramePr>
          <p:cNvPr id="8" name="Πίνακας 7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2614467053"/>
              </p:ext>
            </p:extLst>
          </p:nvPr>
        </p:nvGraphicFramePr>
        <p:xfrm>
          <a:off x="467544" y="2348880"/>
          <a:ext cx="8136905" cy="4104456"/>
        </p:xfrm>
        <a:graphic>
          <a:graphicData uri="http://schemas.openxmlformats.org/drawingml/2006/table">
            <a:tbl>
              <a:tblPr>
                <a:tableStyleId>{3C2FFA5D-87B4-456A-9821-1D502468CF0F}</a:tableStyleId>
              </a:tblPr>
              <a:tblGrid>
                <a:gridCol w="2880320"/>
                <a:gridCol w="1335789"/>
                <a:gridCol w="1760555"/>
                <a:gridCol w="853309"/>
                <a:gridCol w="1306932"/>
              </a:tblGrid>
              <a:tr h="726816"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400" b="1" kern="150" dirty="0">
                          <a:effectLst/>
                        </a:rPr>
                        <a:t>Αποκλειστικά για Χώρες που συμμετέχουν στο Πρόγραμμα </a:t>
                      </a:r>
                      <a:endParaRPr lang="en-GB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Bef>
                          <a:spcPts val="2400"/>
                        </a:spcBef>
                        <a:spcAft>
                          <a:spcPts val="0"/>
                        </a:spcAft>
                      </a:pPr>
                      <a:r>
                        <a:rPr lang="el-GR" sz="1400" b="1" kern="150" dirty="0">
                          <a:effectLst/>
                          <a:highlight>
                            <a:srgbClr val="FFFF00"/>
                          </a:highlight>
                        </a:rPr>
                        <a:t> </a:t>
                      </a:r>
                      <a:endParaRPr lang="en-GB" sz="1400" b="1" dirty="0">
                        <a:effectLst/>
                      </a:endParaRPr>
                    </a:p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400" b="1" kern="150" dirty="0">
                          <a:effectLst/>
                        </a:rPr>
                        <a:t>Διευθυντής</a:t>
                      </a:r>
                      <a:endParaRPr lang="en-GB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400" b="1" kern="150" dirty="0" smtClean="0">
                          <a:effectLst/>
                        </a:rPr>
                        <a:t>Εκπαιδευτικός/Εκπαιδευτής/Ερευνητής</a:t>
                      </a:r>
                      <a:endParaRPr lang="en-GB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400" b="1" kern="150" dirty="0">
                          <a:effectLst/>
                        </a:rPr>
                        <a:t>Τεχνικός</a:t>
                      </a:r>
                      <a:endParaRPr lang="en-GB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400" b="1" kern="150" dirty="0">
                          <a:effectLst/>
                        </a:rPr>
                        <a:t>Διοικητικό προσωπικό </a:t>
                      </a:r>
                      <a:endParaRPr lang="en-GB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246306"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200" kern="150">
                          <a:effectLst/>
                        </a:rPr>
                        <a:t> </a:t>
                      </a:r>
                      <a:endParaRPr lang="en-GB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400" b="1" kern="150" dirty="0" smtClean="0">
                          <a:effectLst/>
                        </a:rPr>
                        <a:t>Αμοιβή / Ημέρα</a:t>
                      </a:r>
                      <a:endParaRPr lang="en-GB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545112">
                <a:tc>
                  <a:txBody>
                    <a:bodyPr/>
                    <a:lstStyle/>
                    <a:p>
                      <a:pPr algn="just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900" kern="150" dirty="0">
                          <a:effectLst/>
                        </a:rPr>
                        <a:t>Δανία, Ιρλανδία, Λουξεμβούργο, Κάτω Χώρες, Αυστρία, Σουηδία, Λιχτενστάιν, Νορβηγία</a:t>
                      </a:r>
                      <a:endParaRPr lang="en-GB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900" kern="150" dirty="0">
                          <a:effectLst/>
                        </a:rPr>
                        <a:t>294</a:t>
                      </a:r>
                      <a:endParaRPr lang="en-GB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900" kern="150" dirty="0">
                          <a:effectLst/>
                        </a:rPr>
                        <a:t>241</a:t>
                      </a:r>
                      <a:endParaRPr lang="en-GB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900" kern="150" dirty="0">
                          <a:effectLst/>
                        </a:rPr>
                        <a:t>190</a:t>
                      </a:r>
                      <a:endParaRPr lang="en-GB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900" kern="150">
                          <a:effectLst/>
                        </a:rPr>
                        <a:t>157</a:t>
                      </a:r>
                      <a:endParaRPr lang="en-GB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738920">
                <a:tc>
                  <a:txBody>
                    <a:bodyPr/>
                    <a:lstStyle/>
                    <a:p>
                      <a:pPr algn="just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900" u="none" strike="noStrike" kern="150" dirty="0">
                          <a:effectLst/>
                        </a:rPr>
                        <a:t> </a:t>
                      </a:r>
                      <a:endParaRPr lang="en-GB" sz="1100" dirty="0">
                        <a:effectLst/>
                      </a:endParaRPr>
                    </a:p>
                    <a:p>
                      <a:pPr algn="just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900" kern="150" dirty="0">
                          <a:effectLst/>
                        </a:rPr>
                        <a:t>Βέλγιο, Γερμανία, Γαλλία, Ιταλία, Φινλανδία, Ηνωμένο Βασίλειο, Ισλανδία</a:t>
                      </a:r>
                      <a:endParaRPr lang="en-GB" sz="1100" dirty="0">
                        <a:effectLst/>
                      </a:endParaRPr>
                    </a:p>
                    <a:p>
                      <a:pPr algn="just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900" u="none" strike="noStrike" kern="150" dirty="0">
                          <a:effectLst/>
                        </a:rPr>
                        <a:t> </a:t>
                      </a:r>
                      <a:endParaRPr lang="en-GB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900" kern="150" dirty="0">
                          <a:effectLst/>
                        </a:rPr>
                        <a:t>280</a:t>
                      </a:r>
                      <a:endParaRPr lang="en-GB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900" kern="150">
                          <a:effectLst/>
                        </a:rPr>
                        <a:t>214</a:t>
                      </a:r>
                      <a:endParaRPr lang="en-GB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900" kern="150">
                          <a:effectLst/>
                        </a:rPr>
                        <a:t>162</a:t>
                      </a:r>
                      <a:endParaRPr lang="en-GB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900" kern="150">
                          <a:effectLst/>
                        </a:rPr>
                        <a:t>131</a:t>
                      </a:r>
                      <a:endParaRPr lang="en-GB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738920">
                <a:tc>
                  <a:txBody>
                    <a:bodyPr/>
                    <a:lstStyle/>
                    <a:p>
                      <a:pPr algn="just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900" u="none" strike="noStrike" kern="150" dirty="0">
                          <a:effectLst/>
                        </a:rPr>
                        <a:t> </a:t>
                      </a:r>
                      <a:endParaRPr lang="en-GB" sz="1100" dirty="0">
                        <a:effectLst/>
                      </a:endParaRPr>
                    </a:p>
                    <a:p>
                      <a:pPr algn="just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900" kern="150" dirty="0">
                          <a:effectLst/>
                        </a:rPr>
                        <a:t>Τσεχική Δημοκρατία, </a:t>
                      </a:r>
                      <a:r>
                        <a:rPr lang="el-GR" sz="1400" b="1" kern="150" dirty="0">
                          <a:effectLst/>
                        </a:rPr>
                        <a:t>Ελλάδα</a:t>
                      </a:r>
                      <a:r>
                        <a:rPr lang="el-GR" sz="900" kern="150" dirty="0">
                          <a:effectLst/>
                        </a:rPr>
                        <a:t>, Ισπανία, Κύπρος, Μάλτα, Πορτογαλία, Σλοβενία</a:t>
                      </a:r>
                      <a:endParaRPr lang="en-GB" sz="1100" dirty="0">
                        <a:effectLst/>
                      </a:endParaRPr>
                    </a:p>
                    <a:p>
                      <a:pPr algn="just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900" u="none" strike="noStrike" kern="150" dirty="0">
                          <a:effectLst/>
                        </a:rPr>
                        <a:t> </a:t>
                      </a:r>
                      <a:endParaRPr lang="en-GB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400" b="1" kern="150" dirty="0">
                          <a:effectLst/>
                        </a:rPr>
                        <a:t>164</a:t>
                      </a:r>
                      <a:endParaRPr lang="en-GB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400" b="1" kern="150" dirty="0">
                          <a:effectLst/>
                        </a:rPr>
                        <a:t>137</a:t>
                      </a:r>
                      <a:endParaRPr lang="en-GB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400" b="1" kern="150" dirty="0">
                          <a:effectLst/>
                        </a:rPr>
                        <a:t>102</a:t>
                      </a:r>
                      <a:endParaRPr lang="en-GB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400" b="1" kern="150" dirty="0">
                          <a:effectLst/>
                        </a:rPr>
                        <a:t>78</a:t>
                      </a:r>
                      <a:endParaRPr lang="en-GB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1108382">
                <a:tc>
                  <a:txBody>
                    <a:bodyPr/>
                    <a:lstStyle/>
                    <a:p>
                      <a:pPr algn="just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900" kern="150" dirty="0">
                          <a:effectLst/>
                        </a:rPr>
                        <a:t> </a:t>
                      </a:r>
                      <a:endParaRPr lang="en-GB" sz="1100" dirty="0">
                        <a:effectLst/>
                      </a:endParaRPr>
                    </a:p>
                    <a:p>
                      <a:pPr algn="just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900" kern="150" dirty="0">
                          <a:effectLst/>
                        </a:rPr>
                        <a:t>Βουλγαρία, Εσθονία, Κροατία, Λετονία, Λιθουανία, Ουγγαρία, Πολωνία, Ρουμανία, Σλοβακία, Πρώην Γιουγκοσλαβική Δημοκρατία της Μακεδονίας, Τουρκία</a:t>
                      </a:r>
                      <a:endParaRPr lang="en-GB" sz="1100" dirty="0">
                        <a:effectLst/>
                      </a:endParaRPr>
                    </a:p>
                    <a:p>
                      <a:pPr algn="just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900" u="none" strike="noStrike" kern="150" dirty="0">
                          <a:effectLst/>
                        </a:rPr>
                        <a:t> </a:t>
                      </a:r>
                      <a:endParaRPr lang="en-GB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900" kern="150" dirty="0">
                          <a:effectLst/>
                        </a:rPr>
                        <a:t>88</a:t>
                      </a:r>
                      <a:endParaRPr lang="en-GB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900" kern="150">
                          <a:effectLst/>
                        </a:rPr>
                        <a:t>74</a:t>
                      </a:r>
                      <a:endParaRPr lang="en-GB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900" kern="150" dirty="0">
                          <a:effectLst/>
                        </a:rPr>
                        <a:t>55</a:t>
                      </a:r>
                      <a:endParaRPr lang="en-GB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900" kern="150" dirty="0">
                          <a:effectLst/>
                        </a:rPr>
                        <a:t>39</a:t>
                      </a:r>
                      <a:endParaRPr lang="en-GB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10" name="Έλλειψη 9"/>
          <p:cNvSpPr/>
          <p:nvPr/>
        </p:nvSpPr>
        <p:spPr>
          <a:xfrm>
            <a:off x="3347864" y="4581128"/>
            <a:ext cx="5400600" cy="93610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2" name="22 - Ομάδα"/>
          <p:cNvGrpSpPr/>
          <p:nvPr/>
        </p:nvGrpSpPr>
        <p:grpSpPr>
          <a:xfrm>
            <a:off x="971600" y="1484784"/>
            <a:ext cx="7344816" cy="648072"/>
            <a:chOff x="0" y="37544"/>
            <a:chExt cx="8105554" cy="879840"/>
          </a:xfrm>
        </p:grpSpPr>
        <p:sp>
          <p:nvSpPr>
            <p:cNvPr id="16" name="9 - Στρογγυλεμένο ορθογώνιο"/>
            <p:cNvSpPr/>
            <p:nvPr/>
          </p:nvSpPr>
          <p:spPr>
            <a:xfrm>
              <a:off x="0" y="37544"/>
              <a:ext cx="8105554" cy="879840"/>
            </a:xfrm>
            <a:prstGeom prst="roundRect">
              <a:avLst/>
            </a:prstGeom>
          </p:spPr>
          <p:style>
            <a:lnRef idx="3">
              <a:schemeClr val="accent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>
              <a:endParaRPr lang="el-GR" dirty="0"/>
            </a:p>
          </p:txBody>
        </p:sp>
        <p:sp>
          <p:nvSpPr>
            <p:cNvPr id="17" name="Στρογγυλεμένο ορθογώνιο 4"/>
            <p:cNvSpPr/>
            <p:nvPr/>
          </p:nvSpPr>
          <p:spPr>
            <a:xfrm>
              <a:off x="42950" y="80494"/>
              <a:ext cx="8019654" cy="79394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60960" tIns="60960" rIns="60960" bIns="60960" numCol="1" spcCol="1270" anchor="ctr" anchorCtr="0">
              <a:noAutofit/>
            </a:bodyPr>
            <a:lstStyle/>
            <a:p>
              <a:pPr algn="ctr"/>
              <a:r>
                <a:rPr lang="el-GR" sz="2400" dirty="0" smtClean="0">
                  <a:solidFill>
                    <a:schemeClr val="tx2">
                      <a:lumMod val="75000"/>
                    </a:schemeClr>
                  </a:solidFill>
                </a:rPr>
                <a:t>Πνευματικά Προϊόντα (</a:t>
              </a:r>
              <a:r>
                <a:rPr lang="en-US" sz="2400" dirty="0" smtClean="0">
                  <a:solidFill>
                    <a:schemeClr val="tx2">
                      <a:lumMod val="75000"/>
                    </a:schemeClr>
                  </a:solidFill>
                </a:rPr>
                <a:t>Intellectual Outputs)</a:t>
              </a:r>
              <a:endParaRPr lang="el-GR" sz="2400" dirty="0">
                <a:solidFill>
                  <a:schemeClr val="tx2">
                    <a:lumMod val="75000"/>
                  </a:schemeClr>
                </a:solidFill>
              </a:endParaRPr>
            </a:p>
          </p:txBody>
        </p:sp>
      </p:grpSp>
      <p:grpSp>
        <p:nvGrpSpPr>
          <p:cNvPr id="3" name="Group 10"/>
          <p:cNvGrpSpPr/>
          <p:nvPr/>
        </p:nvGrpSpPr>
        <p:grpSpPr>
          <a:xfrm>
            <a:off x="0" y="0"/>
            <a:ext cx="9144000" cy="1400175"/>
            <a:chOff x="0" y="0"/>
            <a:chExt cx="9144000" cy="1400175"/>
          </a:xfrm>
        </p:grpSpPr>
        <p:pic>
          <p:nvPicPr>
            <p:cNvPr id="12" name="Picture 11" descr="erasmus test 1.jp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0"/>
              <a:ext cx="9144000" cy="1400175"/>
            </a:xfrm>
            <a:prstGeom prst="rect">
              <a:avLst/>
            </a:prstGeom>
          </p:spPr>
        </p:pic>
        <p:pic>
          <p:nvPicPr>
            <p:cNvPr id="14" name="4 - Εικόνα" descr="iky.pn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51520" y="188640"/>
              <a:ext cx="1115616" cy="104059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="" xmlns:p14="http://schemas.microsoft.com/office/powerpoint/2010/main" val="3369129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22 - Ομάδα"/>
          <p:cNvGrpSpPr/>
          <p:nvPr/>
        </p:nvGrpSpPr>
        <p:grpSpPr>
          <a:xfrm>
            <a:off x="971600" y="1484784"/>
            <a:ext cx="7344816" cy="648072"/>
            <a:chOff x="0" y="37544"/>
            <a:chExt cx="8105554" cy="879840"/>
          </a:xfrm>
        </p:grpSpPr>
        <p:sp>
          <p:nvSpPr>
            <p:cNvPr id="10" name="9 - Στρογγυλεμένο ορθογώνιο"/>
            <p:cNvSpPr/>
            <p:nvPr/>
          </p:nvSpPr>
          <p:spPr>
            <a:xfrm>
              <a:off x="0" y="37544"/>
              <a:ext cx="8105554" cy="879840"/>
            </a:xfrm>
            <a:prstGeom prst="roundRect">
              <a:avLst/>
            </a:prstGeom>
          </p:spPr>
          <p:style>
            <a:lnRef idx="3">
              <a:schemeClr val="accent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>
              <a:endParaRPr lang="el-GR" dirty="0"/>
            </a:p>
          </p:txBody>
        </p:sp>
        <p:sp>
          <p:nvSpPr>
            <p:cNvPr id="11" name="Στρογγυλεμένο ορθογώνιο 4"/>
            <p:cNvSpPr/>
            <p:nvPr/>
          </p:nvSpPr>
          <p:spPr>
            <a:xfrm>
              <a:off x="42950" y="80494"/>
              <a:ext cx="8019654" cy="79394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60960" tIns="60960" rIns="60960" bIns="60960" numCol="1" spcCol="1270" anchor="ctr" anchorCtr="0">
              <a:noAutofit/>
            </a:bodyPr>
            <a:lstStyle/>
            <a:p>
              <a:pPr algn="ctr"/>
              <a:r>
                <a:rPr lang="el-GR" sz="2400" dirty="0" smtClean="0">
                  <a:solidFill>
                    <a:schemeClr val="tx2">
                      <a:lumMod val="75000"/>
                    </a:schemeClr>
                  </a:solidFill>
                </a:rPr>
                <a:t>Πνευματικά Προϊόντα (</a:t>
              </a:r>
              <a:r>
                <a:rPr lang="en-US" sz="2400" dirty="0" smtClean="0">
                  <a:solidFill>
                    <a:schemeClr val="tx2">
                      <a:lumMod val="75000"/>
                    </a:schemeClr>
                  </a:solidFill>
                </a:rPr>
                <a:t>Intellectual Outputs)</a:t>
              </a:r>
              <a:endParaRPr lang="el-GR" sz="2400" dirty="0">
                <a:solidFill>
                  <a:schemeClr val="tx2">
                    <a:lumMod val="75000"/>
                  </a:schemeClr>
                </a:solidFill>
              </a:endParaRPr>
            </a:p>
          </p:txBody>
        </p:sp>
      </p:grpSp>
      <p:sp>
        <p:nvSpPr>
          <p:cNvPr id="22" name="TextBox 21"/>
          <p:cNvSpPr txBox="1"/>
          <p:nvPr/>
        </p:nvSpPr>
        <p:spPr>
          <a:xfrm>
            <a:off x="5004048" y="4509120"/>
            <a:ext cx="388843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600" b="1" dirty="0" smtClean="0"/>
              <a:t> </a:t>
            </a:r>
            <a:endParaRPr lang="el-GR" sz="1600" b="1" dirty="0"/>
          </a:p>
        </p:txBody>
      </p:sp>
      <p:sp>
        <p:nvSpPr>
          <p:cNvPr id="30" name="TextBox 29"/>
          <p:cNvSpPr txBox="1"/>
          <p:nvPr/>
        </p:nvSpPr>
        <p:spPr>
          <a:xfrm>
            <a:off x="2843808" y="3573016"/>
            <a:ext cx="23762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l-GR" dirty="0"/>
          </a:p>
        </p:txBody>
      </p:sp>
      <p:graphicFrame>
        <p:nvGraphicFramePr>
          <p:cNvPr id="51" name="Diagram 50"/>
          <p:cNvGraphicFramePr/>
          <p:nvPr/>
        </p:nvGraphicFramePr>
        <p:xfrm>
          <a:off x="251520" y="4005064"/>
          <a:ext cx="8064896" cy="8640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52" name="Diagram 51"/>
          <p:cNvGraphicFramePr/>
          <p:nvPr/>
        </p:nvGraphicFramePr>
        <p:xfrm>
          <a:off x="0" y="5301208"/>
          <a:ext cx="8604448" cy="10801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graphicFrame>
        <p:nvGraphicFramePr>
          <p:cNvPr id="13" name="Diagram 12"/>
          <p:cNvGraphicFramePr/>
          <p:nvPr/>
        </p:nvGraphicFramePr>
        <p:xfrm>
          <a:off x="0" y="3861048"/>
          <a:ext cx="8604448" cy="10801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3" r:lo="rId14" r:qs="rId15" r:cs="rId16"/>
          </a:graphicData>
        </a:graphic>
      </p:graphicFrame>
      <p:graphicFrame>
        <p:nvGraphicFramePr>
          <p:cNvPr id="14" name="Diagram 13"/>
          <p:cNvGraphicFramePr/>
          <p:nvPr/>
        </p:nvGraphicFramePr>
        <p:xfrm>
          <a:off x="0" y="2420888"/>
          <a:ext cx="8604448" cy="10801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8" r:lo="rId19" r:qs="rId20" r:cs="rId21"/>
          </a:graphicData>
        </a:graphic>
      </p:graphicFrame>
      <p:grpSp>
        <p:nvGrpSpPr>
          <p:cNvPr id="15" name="Group 14"/>
          <p:cNvGrpSpPr/>
          <p:nvPr/>
        </p:nvGrpSpPr>
        <p:grpSpPr>
          <a:xfrm>
            <a:off x="0" y="0"/>
            <a:ext cx="9144000" cy="1400175"/>
            <a:chOff x="0" y="0"/>
            <a:chExt cx="9144000" cy="1400175"/>
          </a:xfrm>
        </p:grpSpPr>
        <p:pic>
          <p:nvPicPr>
            <p:cNvPr id="16" name="Picture 15" descr="erasmus test 1.jpg"/>
            <p:cNvPicPr>
              <a:picLocks noChangeAspect="1"/>
            </p:cNvPicPr>
            <p:nvPr/>
          </p:nvPicPr>
          <p:blipFill>
            <a:blip r:embed="rId23" cstate="print"/>
            <a:stretch>
              <a:fillRect/>
            </a:stretch>
          </p:blipFill>
          <p:spPr>
            <a:xfrm>
              <a:off x="0" y="0"/>
              <a:ext cx="9144000" cy="1400175"/>
            </a:xfrm>
            <a:prstGeom prst="rect">
              <a:avLst/>
            </a:prstGeom>
          </p:spPr>
        </p:pic>
        <p:pic>
          <p:nvPicPr>
            <p:cNvPr id="17" name="4 - Εικόνα" descr="iky.png"/>
            <p:cNvPicPr>
              <a:picLocks noChangeAspect="1"/>
            </p:cNvPicPr>
            <p:nvPr/>
          </p:nvPicPr>
          <p:blipFill>
            <a:blip r:embed="rId24" cstate="print"/>
            <a:stretch>
              <a:fillRect/>
            </a:stretch>
          </p:blipFill>
          <p:spPr>
            <a:xfrm>
              <a:off x="251520" y="188640"/>
              <a:ext cx="1115616" cy="104059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xmlns="" val="4316980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22 - Ομάδα"/>
          <p:cNvGrpSpPr/>
          <p:nvPr/>
        </p:nvGrpSpPr>
        <p:grpSpPr>
          <a:xfrm>
            <a:off x="1979712" y="1628800"/>
            <a:ext cx="5184576" cy="504056"/>
            <a:chOff x="0" y="37544"/>
            <a:chExt cx="8105554" cy="879840"/>
          </a:xfrm>
        </p:grpSpPr>
        <p:sp>
          <p:nvSpPr>
            <p:cNvPr id="10" name="9 - Στρογγυλεμένο ορθογώνιο"/>
            <p:cNvSpPr/>
            <p:nvPr/>
          </p:nvSpPr>
          <p:spPr>
            <a:xfrm>
              <a:off x="0" y="37544"/>
              <a:ext cx="8105554" cy="879840"/>
            </a:xfrm>
            <a:prstGeom prst="roundRect">
              <a:avLst/>
            </a:prstGeom>
          </p:spPr>
          <p:style>
            <a:lnRef idx="3">
              <a:schemeClr val="accent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1" name="Στρογγυλεμένο ορθογώνιο 4"/>
            <p:cNvSpPr/>
            <p:nvPr/>
          </p:nvSpPr>
          <p:spPr>
            <a:xfrm>
              <a:off x="42950" y="80494"/>
              <a:ext cx="8019654" cy="79394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60960" tIns="60960" rIns="60960" bIns="60960" numCol="1" spcCol="1270" anchor="ctr" anchorCtr="0">
              <a:noAutofit/>
            </a:bodyPr>
            <a:lstStyle/>
            <a:p>
              <a:pPr algn="ctr"/>
              <a:r>
                <a:rPr lang="el-GR" sz="2400" dirty="0" smtClean="0"/>
                <a:t>Πολλαπλασιαστικές Εκδηλώσεις </a:t>
              </a:r>
              <a:endParaRPr lang="el-GR" sz="2400" dirty="0"/>
            </a:p>
          </p:txBody>
        </p:sp>
      </p:grpSp>
      <p:sp>
        <p:nvSpPr>
          <p:cNvPr id="18" name="TextBox 17"/>
          <p:cNvSpPr txBox="1"/>
          <p:nvPr/>
        </p:nvSpPr>
        <p:spPr>
          <a:xfrm>
            <a:off x="683568" y="2420888"/>
            <a:ext cx="3096344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l-GR" sz="1600" dirty="0" smtClean="0"/>
          </a:p>
          <a:p>
            <a:endParaRPr lang="el-GR" b="1" dirty="0" smtClean="0"/>
          </a:p>
        </p:txBody>
      </p:sp>
      <p:sp>
        <p:nvSpPr>
          <p:cNvPr id="22" name="TextBox 21"/>
          <p:cNvSpPr txBox="1"/>
          <p:nvPr/>
        </p:nvSpPr>
        <p:spPr>
          <a:xfrm>
            <a:off x="323528" y="4365104"/>
            <a:ext cx="388843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600" b="1" dirty="0" smtClean="0"/>
              <a:t> </a:t>
            </a:r>
            <a:endParaRPr lang="el-GR" sz="1600" b="1" dirty="0"/>
          </a:p>
        </p:txBody>
      </p:sp>
      <p:sp>
        <p:nvSpPr>
          <p:cNvPr id="16" name="11 - TextBox"/>
          <p:cNvSpPr txBox="1"/>
          <p:nvPr/>
        </p:nvSpPr>
        <p:spPr>
          <a:xfrm>
            <a:off x="755576" y="2564904"/>
            <a:ext cx="3600400" cy="1200329"/>
          </a:xfrm>
          <a:prstGeom prst="rect">
            <a:avLst/>
          </a:prstGeom>
          <a:noFill/>
          <a:ln>
            <a:solidFill>
              <a:schemeClr val="bg1">
                <a:lumMod val="6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l-GR" dirty="0" smtClean="0"/>
              <a:t>Εθνικές / διεθνικές </a:t>
            </a:r>
            <a:r>
              <a:rPr lang="el-GR" dirty="0" smtClean="0"/>
              <a:t>εκδηλώσεις με στόχο τη </a:t>
            </a:r>
            <a:r>
              <a:rPr lang="el-GR" b="1" dirty="0" smtClean="0"/>
              <a:t>διάδοση</a:t>
            </a:r>
            <a:r>
              <a:rPr lang="el-GR" dirty="0" smtClean="0"/>
              <a:t> των </a:t>
            </a:r>
            <a:r>
              <a:rPr lang="el-GR" b="1" dirty="0" smtClean="0"/>
              <a:t>πνευματικών </a:t>
            </a:r>
          </a:p>
          <a:p>
            <a:pPr algn="ctr"/>
            <a:r>
              <a:rPr lang="el-GR" b="1" dirty="0" smtClean="0"/>
              <a:t>προϊόντων εκτός εταιρικής σχέσης</a:t>
            </a:r>
            <a:r>
              <a:rPr lang="el-GR" dirty="0" smtClean="0"/>
              <a:t>. </a:t>
            </a:r>
          </a:p>
          <a:p>
            <a:pPr algn="ctr"/>
            <a:endParaRPr lang="el-GR" dirty="0" smtClean="0"/>
          </a:p>
        </p:txBody>
      </p:sp>
      <p:sp>
        <p:nvSpPr>
          <p:cNvPr id="21" name="Rectangle 20"/>
          <p:cNvSpPr/>
          <p:nvPr/>
        </p:nvSpPr>
        <p:spPr>
          <a:xfrm>
            <a:off x="539552" y="4077072"/>
            <a:ext cx="554461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Ø"/>
            </a:pPr>
            <a:endParaRPr lang="el-GR" dirty="0" smtClean="0"/>
          </a:p>
          <a:p>
            <a:pPr>
              <a:buFont typeface="Wingdings" pitchFamily="2" charset="2"/>
              <a:buChar char="Ø"/>
            </a:pPr>
            <a:r>
              <a:rPr lang="el-GR" dirty="0" smtClean="0"/>
              <a:t>  Επιλέξιμες Δαπάνες (Ενοικίαση χώρου, </a:t>
            </a:r>
            <a:r>
              <a:rPr lang="en-US" dirty="0" smtClean="0"/>
              <a:t>catering, </a:t>
            </a:r>
            <a:r>
              <a:rPr lang="el-GR" dirty="0" err="1" smtClean="0"/>
              <a:t>κ.ο.κ</a:t>
            </a:r>
            <a:r>
              <a:rPr lang="el-GR" dirty="0" smtClean="0"/>
              <a:t>)</a:t>
            </a:r>
          </a:p>
          <a:p>
            <a:r>
              <a:rPr lang="el-GR" b="1" dirty="0" smtClean="0"/>
              <a:t>100€</a:t>
            </a:r>
            <a:r>
              <a:rPr lang="el-GR" dirty="0" smtClean="0"/>
              <a:t> / τοπικό συμμετέχοντα στην εκδήλωση</a:t>
            </a:r>
          </a:p>
          <a:p>
            <a:r>
              <a:rPr lang="el-GR" b="1" dirty="0" smtClean="0"/>
              <a:t>200€</a:t>
            </a:r>
            <a:r>
              <a:rPr lang="el-GR" dirty="0" smtClean="0"/>
              <a:t> / διεθνή συμμετέχοντα στην εκδήλωση</a:t>
            </a:r>
          </a:p>
        </p:txBody>
      </p:sp>
      <p:grpSp>
        <p:nvGrpSpPr>
          <p:cNvPr id="15" name="Group 14"/>
          <p:cNvGrpSpPr/>
          <p:nvPr/>
        </p:nvGrpSpPr>
        <p:grpSpPr>
          <a:xfrm>
            <a:off x="0" y="0"/>
            <a:ext cx="9144000" cy="1400175"/>
            <a:chOff x="0" y="0"/>
            <a:chExt cx="9144000" cy="1400175"/>
          </a:xfrm>
        </p:grpSpPr>
        <p:pic>
          <p:nvPicPr>
            <p:cNvPr id="20" name="Picture 19" descr="erasmus test 1.jp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0"/>
              <a:ext cx="9144000" cy="1400175"/>
            </a:xfrm>
            <a:prstGeom prst="rect">
              <a:avLst/>
            </a:prstGeom>
          </p:spPr>
        </p:pic>
        <p:pic>
          <p:nvPicPr>
            <p:cNvPr id="24" name="4 - Εικόνα" descr="iky.pn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51520" y="188640"/>
              <a:ext cx="1115616" cy="1040590"/>
            </a:xfrm>
            <a:prstGeom prst="rect">
              <a:avLst/>
            </a:prstGeom>
          </p:spPr>
        </p:pic>
      </p:grpSp>
      <p:pic>
        <p:nvPicPr>
          <p:cNvPr id="25" name="13 - Εικόνα" descr="multiplier event 2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6300192" y="2420888"/>
            <a:ext cx="2600289" cy="1872208"/>
          </a:xfrm>
          <a:prstGeom prst="rect">
            <a:avLst/>
          </a:prstGeom>
        </p:spPr>
      </p:pic>
      <p:grpSp>
        <p:nvGrpSpPr>
          <p:cNvPr id="27" name="Group 26"/>
          <p:cNvGrpSpPr/>
          <p:nvPr/>
        </p:nvGrpSpPr>
        <p:grpSpPr>
          <a:xfrm>
            <a:off x="2771800" y="5589240"/>
            <a:ext cx="5940152" cy="1124744"/>
            <a:chOff x="2771800" y="5517232"/>
            <a:chExt cx="5940152" cy="1124744"/>
          </a:xfrm>
        </p:grpSpPr>
        <p:sp>
          <p:nvSpPr>
            <p:cNvPr id="28" name="Rectangle 27"/>
            <p:cNvSpPr/>
            <p:nvPr/>
          </p:nvSpPr>
          <p:spPr>
            <a:xfrm>
              <a:off x="4139952" y="5589240"/>
              <a:ext cx="4572000" cy="646331"/>
            </a:xfrm>
            <a:prstGeom prst="rect">
              <a:avLst/>
            </a:prstGeom>
          </p:spPr>
          <p:txBody>
            <a:bodyPr>
              <a:spAutoFit/>
            </a:bodyPr>
            <a:lstStyle/>
            <a:p>
              <a:pPr algn="just"/>
              <a:r>
                <a:rPr lang="el-GR" b="1" u="sng" dirty="0" smtClean="0"/>
                <a:t>Δεν επιχορηγούνται</a:t>
              </a:r>
              <a:r>
                <a:rPr lang="el-GR" b="1" dirty="0" smtClean="0"/>
                <a:t> </a:t>
              </a:r>
              <a:r>
                <a:rPr lang="el-GR" dirty="0" smtClean="0"/>
                <a:t>οι εταίροι της σύμπραξης για τη συμμετοχή τους στην εκδήλωση</a:t>
              </a:r>
              <a:endParaRPr lang="el-GR" dirty="0"/>
            </a:p>
          </p:txBody>
        </p:sp>
        <p:pic>
          <p:nvPicPr>
            <p:cNvPr id="29" name="Picture 28" descr="images (10).jpg"/>
            <p:cNvPicPr>
              <a:picLocks noChangeAspect="1"/>
            </p:cNvPicPr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2771800" y="5517232"/>
              <a:ext cx="1076883" cy="1124744"/>
            </a:xfrm>
            <a:prstGeom prst="rect">
              <a:avLst/>
            </a:prstGeom>
            <a:solidFill>
              <a:schemeClr val="bg1"/>
            </a:solidFill>
          </p:spPr>
        </p:pic>
      </p:grpSp>
    </p:spTree>
    <p:extLst>
      <p:ext uri="{BB962C8B-B14F-4D97-AF65-F5344CB8AC3E}">
        <p14:creationId xmlns:p14="http://schemas.microsoft.com/office/powerpoint/2010/main" xmlns="" val="4316980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22 - Ομάδα"/>
          <p:cNvGrpSpPr/>
          <p:nvPr/>
        </p:nvGrpSpPr>
        <p:grpSpPr>
          <a:xfrm>
            <a:off x="1979712" y="1628800"/>
            <a:ext cx="5184576" cy="504056"/>
            <a:chOff x="0" y="37544"/>
            <a:chExt cx="8105554" cy="879840"/>
          </a:xfrm>
        </p:grpSpPr>
        <p:sp>
          <p:nvSpPr>
            <p:cNvPr id="10" name="9 - Στρογγυλεμένο ορθογώνιο"/>
            <p:cNvSpPr/>
            <p:nvPr/>
          </p:nvSpPr>
          <p:spPr>
            <a:xfrm>
              <a:off x="0" y="37544"/>
              <a:ext cx="8105554" cy="879840"/>
            </a:xfrm>
            <a:prstGeom prst="roundRect">
              <a:avLst/>
            </a:prstGeom>
          </p:spPr>
          <p:style>
            <a:lnRef idx="3">
              <a:schemeClr val="accent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1" name="Στρογγυλεμένο ορθογώνιο 4"/>
            <p:cNvSpPr/>
            <p:nvPr/>
          </p:nvSpPr>
          <p:spPr>
            <a:xfrm>
              <a:off x="42950" y="80494"/>
              <a:ext cx="8019654" cy="79394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60960" tIns="60960" rIns="60960" bIns="60960" numCol="1" spcCol="1270" anchor="ctr" anchorCtr="0">
              <a:noAutofit/>
            </a:bodyPr>
            <a:lstStyle/>
            <a:p>
              <a:pPr algn="ctr"/>
              <a:r>
                <a:rPr lang="el-GR" sz="2400" dirty="0" smtClean="0"/>
                <a:t>Πολλαπλασιαστικές Εκδηλώσεις </a:t>
              </a:r>
              <a:endParaRPr lang="el-GR" sz="2400" dirty="0"/>
            </a:p>
          </p:txBody>
        </p:sp>
      </p:grpSp>
      <p:sp>
        <p:nvSpPr>
          <p:cNvPr id="18" name="TextBox 17"/>
          <p:cNvSpPr txBox="1"/>
          <p:nvPr/>
        </p:nvSpPr>
        <p:spPr>
          <a:xfrm>
            <a:off x="683568" y="2420888"/>
            <a:ext cx="3096344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l-GR" sz="1600" dirty="0" smtClean="0"/>
          </a:p>
          <a:p>
            <a:endParaRPr lang="el-GR" b="1" dirty="0" smtClean="0"/>
          </a:p>
        </p:txBody>
      </p:sp>
      <p:grpSp>
        <p:nvGrpSpPr>
          <p:cNvPr id="3" name="Group 14"/>
          <p:cNvGrpSpPr/>
          <p:nvPr/>
        </p:nvGrpSpPr>
        <p:grpSpPr>
          <a:xfrm>
            <a:off x="0" y="0"/>
            <a:ext cx="9144000" cy="1400175"/>
            <a:chOff x="0" y="0"/>
            <a:chExt cx="9144000" cy="1400175"/>
          </a:xfrm>
        </p:grpSpPr>
        <p:pic>
          <p:nvPicPr>
            <p:cNvPr id="20" name="Picture 19" descr="erasmus test 1.jp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0"/>
              <a:ext cx="9144000" cy="1400175"/>
            </a:xfrm>
            <a:prstGeom prst="rect">
              <a:avLst/>
            </a:prstGeom>
          </p:spPr>
        </p:pic>
        <p:pic>
          <p:nvPicPr>
            <p:cNvPr id="24" name="4 - Εικόνα" descr="iky.pn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51520" y="188640"/>
              <a:ext cx="1115616" cy="1040590"/>
            </a:xfrm>
            <a:prstGeom prst="rect">
              <a:avLst/>
            </a:prstGeom>
          </p:spPr>
        </p:pic>
      </p:grpSp>
      <p:sp>
        <p:nvSpPr>
          <p:cNvPr id="26" name="Rectangle 25"/>
          <p:cNvSpPr/>
          <p:nvPr/>
        </p:nvSpPr>
        <p:spPr>
          <a:xfrm>
            <a:off x="467544" y="5229200"/>
            <a:ext cx="727280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buFont typeface="Wingdings" pitchFamily="2" charset="2"/>
              <a:buChar char="Ø"/>
            </a:pPr>
            <a:r>
              <a:rPr lang="el-GR" dirty="0" smtClean="0"/>
              <a:t>  Εάν στο πλαίσιο του Σχεδίου </a:t>
            </a:r>
            <a:r>
              <a:rPr lang="el-GR" b="1" dirty="0" smtClean="0"/>
              <a:t>δεν αναπτυχθούν τα πνευματικά προϊόντα ή αναπτυχθούν ορισμένα εξ αυτών, </a:t>
            </a:r>
            <a:r>
              <a:rPr lang="el-GR" dirty="0" smtClean="0"/>
              <a:t>τότε η Εθνική Μονάδα καθορίζει το </a:t>
            </a:r>
            <a:r>
              <a:rPr lang="el-GR" b="1" dirty="0" smtClean="0"/>
              <a:t>βαθμό στον οποίο</a:t>
            </a:r>
            <a:r>
              <a:rPr lang="el-GR" dirty="0" smtClean="0"/>
              <a:t> κάθε σχετική πολλαπλασιαστική δράση </a:t>
            </a:r>
            <a:r>
              <a:rPr lang="el-GR" b="1" dirty="0" smtClean="0"/>
              <a:t>είναι επιλέξιμη για επιχορήγηση</a:t>
            </a:r>
            <a:r>
              <a:rPr lang="el-GR" dirty="0" smtClean="0"/>
              <a:t>. </a:t>
            </a:r>
            <a:endParaRPr lang="en-GB" dirty="0"/>
          </a:p>
        </p:txBody>
      </p:sp>
      <p:sp>
        <p:nvSpPr>
          <p:cNvPr id="27" name="TextBox 26"/>
          <p:cNvSpPr txBox="1"/>
          <p:nvPr/>
        </p:nvSpPr>
        <p:spPr>
          <a:xfrm>
            <a:off x="539552" y="2780929"/>
            <a:ext cx="5328592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el-GR" dirty="0" smtClean="0"/>
              <a:t> Μπορούν να πραγματοποιηθούν </a:t>
            </a:r>
            <a:r>
              <a:rPr lang="el-GR" b="1" dirty="0" smtClean="0"/>
              <a:t>μόνο στις χώρες που εδρεύουν οι δικαιούχοι</a:t>
            </a:r>
            <a:r>
              <a:rPr lang="el-GR" dirty="0" smtClean="0"/>
              <a:t> </a:t>
            </a:r>
            <a:r>
              <a:rPr lang="el-GR" dirty="0" smtClean="0"/>
              <a:t>φορείς</a:t>
            </a:r>
          </a:p>
          <a:p>
            <a:endParaRPr lang="el-GR" dirty="0" smtClean="0"/>
          </a:p>
          <a:p>
            <a:pPr>
              <a:buFont typeface="Wingdings" pitchFamily="2" charset="2"/>
              <a:buChar char="Ø"/>
            </a:pPr>
            <a:endParaRPr lang="el-GR" dirty="0" smtClean="0"/>
          </a:p>
          <a:p>
            <a:pPr>
              <a:buFont typeface="Wingdings" pitchFamily="2" charset="2"/>
              <a:buChar char="Ø"/>
            </a:pPr>
            <a:r>
              <a:rPr lang="el-GR" dirty="0" smtClean="0"/>
              <a:t>Συνδέονται με συγκεκριμένα πνευματικά προϊόντα</a:t>
            </a:r>
          </a:p>
          <a:p>
            <a:endParaRPr lang="el-GR" dirty="0" smtClean="0"/>
          </a:p>
          <a:p>
            <a:pPr>
              <a:buFont typeface="Wingdings" pitchFamily="2" charset="2"/>
              <a:buChar char="Ø"/>
            </a:pPr>
            <a:endParaRPr lang="el-GR" dirty="0" smtClean="0"/>
          </a:p>
          <a:p>
            <a:endParaRPr lang="el-GR" dirty="0"/>
          </a:p>
        </p:txBody>
      </p:sp>
      <p:cxnSp>
        <p:nvCxnSpPr>
          <p:cNvPr id="29" name="Straight Arrow Connector 28"/>
          <p:cNvCxnSpPr/>
          <p:nvPr/>
        </p:nvCxnSpPr>
        <p:spPr>
          <a:xfrm>
            <a:off x="3347864" y="4293096"/>
            <a:ext cx="0" cy="864096"/>
          </a:xfrm>
          <a:prstGeom prst="straightConnector1">
            <a:avLst/>
          </a:prstGeom>
          <a:ln w="508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3" name="13 - Εικόνα" descr="multiplier event 2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6300192" y="2420888"/>
            <a:ext cx="2600289" cy="18722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4316980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Box 17"/>
          <p:cNvSpPr txBox="1"/>
          <p:nvPr/>
        </p:nvSpPr>
        <p:spPr>
          <a:xfrm>
            <a:off x="683568" y="4077072"/>
            <a:ext cx="3096344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l-GR" sz="1600" dirty="0" smtClean="0"/>
          </a:p>
          <a:p>
            <a:endParaRPr lang="el-GR" b="1" dirty="0" smtClean="0"/>
          </a:p>
        </p:txBody>
      </p:sp>
      <p:sp>
        <p:nvSpPr>
          <p:cNvPr id="22" name="TextBox 21"/>
          <p:cNvSpPr txBox="1"/>
          <p:nvPr/>
        </p:nvSpPr>
        <p:spPr>
          <a:xfrm>
            <a:off x="323528" y="4365104"/>
            <a:ext cx="388843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600" b="1" dirty="0" smtClean="0"/>
              <a:t> </a:t>
            </a:r>
            <a:endParaRPr lang="el-GR" sz="1600" b="1" dirty="0"/>
          </a:p>
        </p:txBody>
      </p:sp>
      <p:sp>
        <p:nvSpPr>
          <p:cNvPr id="15" name="Rectangle 14"/>
          <p:cNvSpPr/>
          <p:nvPr/>
        </p:nvSpPr>
        <p:spPr>
          <a:xfrm>
            <a:off x="539552" y="2780928"/>
            <a:ext cx="727280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buFont typeface="Wingdings" pitchFamily="2" charset="2"/>
              <a:buChar char="Ø"/>
            </a:pPr>
            <a:r>
              <a:rPr lang="el-GR" dirty="0" smtClean="0"/>
              <a:t> </a:t>
            </a:r>
            <a:endParaRPr lang="en-GB" dirty="0"/>
          </a:p>
        </p:txBody>
      </p:sp>
      <p:sp>
        <p:nvSpPr>
          <p:cNvPr id="13" name="Rectangle 12"/>
          <p:cNvSpPr/>
          <p:nvPr/>
        </p:nvSpPr>
        <p:spPr>
          <a:xfrm>
            <a:off x="971600" y="2708920"/>
            <a:ext cx="734481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l-GR" dirty="0" smtClean="0"/>
              <a:t>Διακρατικές </a:t>
            </a:r>
            <a:r>
              <a:rPr lang="el-GR" b="1" dirty="0" smtClean="0"/>
              <a:t>κινητικότητες</a:t>
            </a:r>
            <a:r>
              <a:rPr lang="el-GR" dirty="0" smtClean="0"/>
              <a:t> με </a:t>
            </a:r>
            <a:r>
              <a:rPr lang="el-GR" b="1" dirty="0" smtClean="0"/>
              <a:t>σκοπό</a:t>
            </a:r>
            <a:r>
              <a:rPr lang="el-GR" dirty="0" smtClean="0"/>
              <a:t> </a:t>
            </a:r>
            <a:r>
              <a:rPr lang="el-GR" u="sng" dirty="0" smtClean="0"/>
              <a:t>διδακτικές και μαθησιακές δραστηριότητες </a:t>
            </a:r>
            <a:r>
              <a:rPr lang="el-GR" dirty="0" smtClean="0"/>
              <a:t>(</a:t>
            </a:r>
            <a:r>
              <a:rPr lang="en-US" b="1" dirty="0" smtClean="0"/>
              <a:t>Learning/</a:t>
            </a:r>
            <a:r>
              <a:rPr lang="en-GB" b="1" dirty="0" smtClean="0"/>
              <a:t>Teaching /</a:t>
            </a:r>
            <a:r>
              <a:rPr lang="en-US" b="1" dirty="0" smtClean="0"/>
              <a:t>T</a:t>
            </a:r>
            <a:r>
              <a:rPr lang="en-GB" b="1" dirty="0" smtClean="0"/>
              <a:t>raining Activities</a:t>
            </a:r>
            <a:r>
              <a:rPr lang="en-US" dirty="0" smtClean="0"/>
              <a:t>)</a:t>
            </a:r>
            <a:r>
              <a:rPr lang="el-GR" dirty="0" smtClean="0"/>
              <a:t> </a:t>
            </a:r>
          </a:p>
        </p:txBody>
      </p:sp>
      <p:sp>
        <p:nvSpPr>
          <p:cNvPr id="14" name="TextBox 13"/>
          <p:cNvSpPr txBox="1"/>
          <p:nvPr/>
        </p:nvSpPr>
        <p:spPr>
          <a:xfrm flipH="1">
            <a:off x="1043608" y="3861048"/>
            <a:ext cx="4536504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l-GR" dirty="0" smtClean="0"/>
              <a:t>Η κοινοτική επιχορήγηση υπολογίζεται με τη μορφή κλίμακας μοναδιαίου </a:t>
            </a:r>
            <a:r>
              <a:rPr lang="el-GR" dirty="0" smtClean="0"/>
              <a:t>κόστους (ημέρες, συμμετέχοντες) </a:t>
            </a:r>
            <a:r>
              <a:rPr lang="el-GR" dirty="0" smtClean="0"/>
              <a:t>και καλύπτει τις δαπάνες </a:t>
            </a:r>
            <a:r>
              <a:rPr lang="el-GR" b="1" dirty="0" smtClean="0"/>
              <a:t>ταξιδίου</a:t>
            </a:r>
            <a:r>
              <a:rPr lang="el-GR" dirty="0" smtClean="0"/>
              <a:t>, την επιχορήγηση για την κάλυψη </a:t>
            </a:r>
            <a:r>
              <a:rPr lang="el-GR" b="1" dirty="0" smtClean="0"/>
              <a:t>ατομικών δαπανών</a:t>
            </a:r>
            <a:r>
              <a:rPr lang="el-GR" dirty="0" smtClean="0"/>
              <a:t> και τη </a:t>
            </a:r>
            <a:r>
              <a:rPr lang="el-GR" b="1" dirty="0" smtClean="0"/>
              <a:t>γλωσσική υποστήριξη</a:t>
            </a:r>
          </a:p>
          <a:p>
            <a:endParaRPr lang="el-GR" dirty="0"/>
          </a:p>
        </p:txBody>
      </p:sp>
      <p:grpSp>
        <p:nvGrpSpPr>
          <p:cNvPr id="2" name="Group 16"/>
          <p:cNvGrpSpPr/>
          <p:nvPr/>
        </p:nvGrpSpPr>
        <p:grpSpPr>
          <a:xfrm>
            <a:off x="0" y="0"/>
            <a:ext cx="9144000" cy="1400175"/>
            <a:chOff x="0" y="0"/>
            <a:chExt cx="9144000" cy="1400175"/>
          </a:xfrm>
        </p:grpSpPr>
        <p:pic>
          <p:nvPicPr>
            <p:cNvPr id="19" name="Picture 18" descr="erasmus test 1.jp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0"/>
              <a:ext cx="9144000" cy="1400175"/>
            </a:xfrm>
            <a:prstGeom prst="rect">
              <a:avLst/>
            </a:prstGeom>
          </p:spPr>
        </p:pic>
        <p:pic>
          <p:nvPicPr>
            <p:cNvPr id="20" name="4 - Εικόνα" descr="iky.pn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51520" y="188640"/>
              <a:ext cx="1115616" cy="1040590"/>
            </a:xfrm>
            <a:prstGeom prst="rect">
              <a:avLst/>
            </a:prstGeom>
          </p:spPr>
        </p:pic>
      </p:grpSp>
      <p:grpSp>
        <p:nvGrpSpPr>
          <p:cNvPr id="3" name="22 - Ομάδα"/>
          <p:cNvGrpSpPr/>
          <p:nvPr/>
        </p:nvGrpSpPr>
        <p:grpSpPr>
          <a:xfrm>
            <a:off x="971600" y="1700808"/>
            <a:ext cx="7344816" cy="576064"/>
            <a:chOff x="0" y="37544"/>
            <a:chExt cx="8105554" cy="879840"/>
          </a:xfrm>
        </p:grpSpPr>
        <p:sp>
          <p:nvSpPr>
            <p:cNvPr id="23" name="9 - Στρογγυλεμένο ορθογώνιο"/>
            <p:cNvSpPr/>
            <p:nvPr/>
          </p:nvSpPr>
          <p:spPr>
            <a:xfrm>
              <a:off x="0" y="37544"/>
              <a:ext cx="8105554" cy="879840"/>
            </a:xfrm>
            <a:prstGeom prst="roundRect">
              <a:avLst/>
            </a:prstGeom>
          </p:spPr>
          <p:style>
            <a:lnRef idx="3">
              <a:schemeClr val="accent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>
              <a:r>
                <a:rPr lang="el-GR" sz="2000" dirty="0" smtClean="0"/>
                <a:t>Διεθνικές Δραστηριότητες Μάθησης, Διδασκαλίας &amp; Κατάρτισης</a:t>
              </a:r>
              <a:endParaRPr lang="el-GR" sz="2000" dirty="0"/>
            </a:p>
          </p:txBody>
        </p:sp>
        <p:sp>
          <p:nvSpPr>
            <p:cNvPr id="24" name="Στρογγυλεμένο ορθογώνιο 4"/>
            <p:cNvSpPr/>
            <p:nvPr/>
          </p:nvSpPr>
          <p:spPr>
            <a:xfrm>
              <a:off x="42950" y="80494"/>
              <a:ext cx="8019654" cy="79394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60960" tIns="60960" rIns="60960" bIns="60960" numCol="1" spcCol="1270" anchor="ctr" anchorCtr="0">
              <a:noAutofit/>
            </a:bodyPr>
            <a:lstStyle/>
            <a:p>
              <a:endParaRPr lang="el-GR" sz="2400" dirty="0">
                <a:solidFill>
                  <a:schemeClr val="tx2">
                    <a:lumMod val="75000"/>
                  </a:schemeClr>
                </a:solidFill>
              </a:endParaRPr>
            </a:p>
          </p:txBody>
        </p:sp>
      </p:grpSp>
      <p:pic>
        <p:nvPicPr>
          <p:cNvPr id="25" name="Picture 24" descr="images (25)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5796136" y="5157192"/>
            <a:ext cx="3076575" cy="1485900"/>
          </a:xfrm>
          <a:prstGeom prst="rect">
            <a:avLst/>
          </a:prstGeom>
        </p:spPr>
      </p:pic>
      <p:sp>
        <p:nvSpPr>
          <p:cNvPr id="26" name="Rounded Rectangle 25"/>
          <p:cNvSpPr/>
          <p:nvPr/>
        </p:nvSpPr>
        <p:spPr>
          <a:xfrm>
            <a:off x="971600" y="3861048"/>
            <a:ext cx="4608512" cy="180020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4316980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ctr">
            <a:noAutofit/>
          </a:bodyPr>
          <a:lstStyle/>
          <a:p>
            <a:pPr algn="l"/>
            <a:r>
              <a:rPr lang="el-GR" sz="2400" b="1" dirty="0" smtClean="0">
                <a:solidFill>
                  <a:srgbClr val="0070C0"/>
                </a:solidFill>
              </a:rPr>
              <a:t>Διεθνικές Δραστηριότητες Κατάρτισης/ Διδασκαλίας και Μάθησης </a:t>
            </a:r>
            <a:endParaRPr lang="en-US" sz="2400" b="1" dirty="0" smtClean="0">
              <a:solidFill>
                <a:srgbClr val="0070C0"/>
              </a:solidFill>
            </a:endParaRPr>
          </a:p>
        </p:txBody>
      </p:sp>
      <p:sp>
        <p:nvSpPr>
          <p:cNvPr id="64" name="63 - Θέση κειμένου"/>
          <p:cNvSpPr>
            <a:spLocks noGrp="1"/>
          </p:cNvSpPr>
          <p:nvPr>
            <p:ph type="body" idx="1"/>
          </p:nvPr>
        </p:nvSpPr>
        <p:spPr>
          <a:xfrm>
            <a:off x="467544" y="2996952"/>
            <a:ext cx="4040188" cy="639762"/>
          </a:xfrm>
        </p:spPr>
        <p:txBody>
          <a:bodyPr>
            <a:noAutofit/>
          </a:bodyPr>
          <a:lstStyle/>
          <a:p>
            <a:pPr algn="ctr"/>
            <a:r>
              <a:rPr lang="el-GR" sz="1800" dirty="0" smtClean="0"/>
              <a:t>(Α) Επιχορήγηση για την κάλυψη των </a:t>
            </a:r>
            <a:r>
              <a:rPr lang="el-GR" sz="1800" dirty="0" smtClean="0"/>
              <a:t>     δαπανών </a:t>
            </a:r>
            <a:r>
              <a:rPr lang="el-GR" sz="1800" dirty="0" smtClean="0"/>
              <a:t>ταξιδίου </a:t>
            </a:r>
            <a:endParaRPr lang="el-GR" sz="1800" dirty="0"/>
          </a:p>
        </p:txBody>
      </p:sp>
      <p:sp>
        <p:nvSpPr>
          <p:cNvPr id="65" name="64 - Θέση περιεχομένου"/>
          <p:cNvSpPr>
            <a:spLocks noGrp="1"/>
          </p:cNvSpPr>
          <p:nvPr>
            <p:ph sz="half" idx="2"/>
          </p:nvPr>
        </p:nvSpPr>
        <p:spPr>
          <a:xfrm>
            <a:off x="395536" y="3861048"/>
            <a:ext cx="4286280" cy="1427620"/>
          </a:xfrm>
        </p:spPr>
        <p:txBody>
          <a:bodyPr>
            <a:normAutofit lnSpcReduction="10000"/>
          </a:bodyPr>
          <a:lstStyle/>
          <a:p>
            <a:pPr algn="ctr" fontAlgn="base">
              <a:buNone/>
            </a:pPr>
            <a:endParaRPr lang="el-GR" sz="1700" dirty="0" smtClean="0"/>
          </a:p>
          <a:p>
            <a:pPr fontAlgn="base"/>
            <a:r>
              <a:rPr lang="el-GR" sz="1700" dirty="0" smtClean="0"/>
              <a:t> Για διανυόμενες αποστάσεις μεταξύ 100 και 1.999 </a:t>
            </a:r>
            <a:r>
              <a:rPr lang="el-GR" sz="1700" dirty="0" err="1" smtClean="0"/>
              <a:t>χλμ</a:t>
            </a:r>
            <a:r>
              <a:rPr lang="el-GR" sz="1700" dirty="0" smtClean="0"/>
              <a:t>.:  </a:t>
            </a:r>
            <a:r>
              <a:rPr lang="el-GR" sz="1700" b="1" dirty="0" smtClean="0"/>
              <a:t>275 ευρώ</a:t>
            </a:r>
            <a:r>
              <a:rPr lang="el-GR" sz="1700" dirty="0" smtClean="0"/>
              <a:t> / </a:t>
            </a:r>
            <a:r>
              <a:rPr lang="el-GR" sz="1700" dirty="0" smtClean="0"/>
              <a:t>συμμετέχοντα</a:t>
            </a:r>
            <a:endParaRPr lang="el-GR" sz="1700" dirty="0" smtClean="0"/>
          </a:p>
          <a:p>
            <a:pPr fontAlgn="base"/>
            <a:r>
              <a:rPr lang="el-GR" sz="1700" dirty="0" smtClean="0"/>
              <a:t> Για </a:t>
            </a:r>
            <a:r>
              <a:rPr lang="el-GR" sz="1700" dirty="0" smtClean="0"/>
              <a:t>διανυόμενες αποστάσεις 2.000 </a:t>
            </a:r>
            <a:r>
              <a:rPr lang="el-GR" sz="1700" dirty="0" err="1" smtClean="0"/>
              <a:t>χλμ</a:t>
            </a:r>
            <a:r>
              <a:rPr lang="el-GR" sz="1700" dirty="0" smtClean="0"/>
              <a:t>. και άνω: </a:t>
            </a:r>
            <a:r>
              <a:rPr lang="el-GR" sz="1700" b="1" dirty="0" smtClean="0"/>
              <a:t>360 ευρώ</a:t>
            </a:r>
            <a:r>
              <a:rPr lang="el-GR" sz="1700" dirty="0" smtClean="0"/>
              <a:t> </a:t>
            </a:r>
            <a:r>
              <a:rPr lang="el-GR" sz="1700" dirty="0" smtClean="0"/>
              <a:t>συμμετέχοντα</a:t>
            </a:r>
            <a:endParaRPr lang="el-GR" sz="1700" dirty="0" smtClean="0"/>
          </a:p>
        </p:txBody>
      </p:sp>
      <p:sp>
        <p:nvSpPr>
          <p:cNvPr id="66" name="65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860032" y="2996952"/>
            <a:ext cx="4041775" cy="639762"/>
          </a:xfrm>
        </p:spPr>
        <p:txBody>
          <a:bodyPr>
            <a:noAutofit/>
          </a:bodyPr>
          <a:lstStyle/>
          <a:p>
            <a:pPr algn="ctr"/>
            <a:r>
              <a:rPr lang="el-GR" sz="1800" dirty="0" smtClean="0"/>
              <a:t>Β)</a:t>
            </a:r>
            <a:r>
              <a:rPr lang="en-US" sz="1800" dirty="0" smtClean="0"/>
              <a:t> </a:t>
            </a:r>
            <a:r>
              <a:rPr lang="el-GR" sz="1800" dirty="0" smtClean="0"/>
              <a:t>Επιχορήγηση για την κάλυψη δαπανών διαβίωσης </a:t>
            </a:r>
            <a:endParaRPr lang="el-GR" sz="1800" dirty="0"/>
          </a:p>
        </p:txBody>
      </p:sp>
      <p:sp>
        <p:nvSpPr>
          <p:cNvPr id="67" name="66 - Θέση περιεχομένου"/>
          <p:cNvSpPr>
            <a:spLocks noGrp="1"/>
          </p:cNvSpPr>
          <p:nvPr>
            <p:ph sz="quarter" idx="4"/>
          </p:nvPr>
        </p:nvSpPr>
        <p:spPr>
          <a:xfrm>
            <a:off x="5220072" y="4077072"/>
            <a:ext cx="3430215" cy="1357346"/>
          </a:xfrm>
        </p:spPr>
        <p:txBody>
          <a:bodyPr>
            <a:normAutofit/>
          </a:bodyPr>
          <a:lstStyle/>
          <a:p>
            <a:r>
              <a:rPr lang="el-GR" sz="1700" dirty="0" smtClean="0"/>
              <a:t>Διαφοροποιείται ανάλογα με τη διάρκεια της κινητικότητας και την ιδιότητα του συμμετέχοντα </a:t>
            </a:r>
            <a:r>
              <a:rPr lang="el-GR" sz="1700" dirty="0" smtClean="0"/>
              <a:t> </a:t>
            </a:r>
            <a:r>
              <a:rPr lang="el-GR" sz="1700" dirty="0" smtClean="0"/>
              <a:t>               </a:t>
            </a:r>
            <a:r>
              <a:rPr lang="el-GR" sz="1700" dirty="0" smtClean="0"/>
              <a:t>(</a:t>
            </a:r>
            <a:r>
              <a:rPr lang="el-GR" sz="1700" dirty="0" smtClean="0"/>
              <a:t>πχ. Μαθητές – εκπαιδευτικοί)</a:t>
            </a:r>
            <a:endParaRPr lang="el-GR" sz="1700" b="1" dirty="0" smtClean="0"/>
          </a:p>
          <a:p>
            <a:endParaRPr lang="el-GR" sz="1700" dirty="0"/>
          </a:p>
        </p:txBody>
      </p:sp>
      <p:sp>
        <p:nvSpPr>
          <p:cNvPr id="69" name="1 - Τίτλος"/>
          <p:cNvSpPr txBox="1">
            <a:spLocks/>
          </p:cNvSpPr>
          <p:nvPr/>
        </p:nvSpPr>
        <p:spPr>
          <a:xfrm>
            <a:off x="142844" y="1428736"/>
            <a:ext cx="8858280" cy="79208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1" i="0" u="none" strike="noStrike" kern="1200" cap="none" spc="0" normalizeH="0" baseline="0" noProof="0" dirty="0" smtClean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3" name="Στρογγυλεμένο ορθογώνιο 4"/>
          <p:cNvSpPr/>
          <p:nvPr/>
        </p:nvSpPr>
        <p:spPr>
          <a:xfrm>
            <a:off x="725158" y="1667466"/>
            <a:ext cx="7765692" cy="714755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60960" tIns="60960" rIns="60960" bIns="60960" numCol="1" spcCol="1270" anchor="ctr" anchorCtr="0">
            <a:noAutofit/>
          </a:bodyPr>
          <a:lstStyle/>
          <a:p>
            <a:pPr algn="ctr"/>
            <a:endParaRPr lang="el-GR" sz="2400" dirty="0"/>
          </a:p>
        </p:txBody>
      </p:sp>
      <p:grpSp>
        <p:nvGrpSpPr>
          <p:cNvPr id="17" name="Group 16"/>
          <p:cNvGrpSpPr/>
          <p:nvPr/>
        </p:nvGrpSpPr>
        <p:grpSpPr>
          <a:xfrm>
            <a:off x="0" y="0"/>
            <a:ext cx="9144000" cy="1400175"/>
            <a:chOff x="0" y="0"/>
            <a:chExt cx="9144000" cy="1400175"/>
          </a:xfrm>
        </p:grpSpPr>
        <p:pic>
          <p:nvPicPr>
            <p:cNvPr id="18" name="Picture 17" descr="erasmus test 1.jp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0"/>
              <a:ext cx="9144000" cy="1400175"/>
            </a:xfrm>
            <a:prstGeom prst="rect">
              <a:avLst/>
            </a:prstGeom>
          </p:spPr>
        </p:pic>
        <p:pic>
          <p:nvPicPr>
            <p:cNvPr id="19" name="4 - Εικόνα" descr="iky.pn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51520" y="188640"/>
              <a:ext cx="1115616" cy="1040590"/>
            </a:xfrm>
            <a:prstGeom prst="rect">
              <a:avLst/>
            </a:prstGeom>
          </p:spPr>
        </p:pic>
      </p:grpSp>
      <p:grpSp>
        <p:nvGrpSpPr>
          <p:cNvPr id="20" name="22 - Ομάδα"/>
          <p:cNvGrpSpPr/>
          <p:nvPr/>
        </p:nvGrpSpPr>
        <p:grpSpPr>
          <a:xfrm>
            <a:off x="971600" y="1700808"/>
            <a:ext cx="7344816" cy="576064"/>
            <a:chOff x="0" y="37544"/>
            <a:chExt cx="8105554" cy="879840"/>
          </a:xfrm>
        </p:grpSpPr>
        <p:sp>
          <p:nvSpPr>
            <p:cNvPr id="21" name="9 - Στρογγυλεμένο ορθογώνιο"/>
            <p:cNvSpPr/>
            <p:nvPr/>
          </p:nvSpPr>
          <p:spPr>
            <a:xfrm>
              <a:off x="0" y="37544"/>
              <a:ext cx="8105554" cy="879840"/>
            </a:xfrm>
            <a:prstGeom prst="roundRect">
              <a:avLst/>
            </a:prstGeom>
          </p:spPr>
          <p:style>
            <a:lnRef idx="3">
              <a:schemeClr val="accent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>
              <a:r>
                <a:rPr lang="el-GR" sz="2000" dirty="0" smtClean="0"/>
                <a:t>Διεθνικές Δραστηριότητες Μάθησης, Διδασκαλίας &amp; Κατάρτισης</a:t>
              </a:r>
              <a:endParaRPr lang="el-GR" sz="2000" dirty="0"/>
            </a:p>
          </p:txBody>
        </p:sp>
        <p:sp>
          <p:nvSpPr>
            <p:cNvPr id="22" name="Στρογγυλεμένο ορθογώνιο 4"/>
            <p:cNvSpPr/>
            <p:nvPr/>
          </p:nvSpPr>
          <p:spPr>
            <a:xfrm>
              <a:off x="42950" y="80494"/>
              <a:ext cx="8019654" cy="79394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60960" tIns="60960" rIns="60960" bIns="60960" numCol="1" spcCol="1270" anchor="ctr" anchorCtr="0">
              <a:noAutofit/>
            </a:bodyPr>
            <a:lstStyle/>
            <a:p>
              <a:endParaRPr lang="el-GR" sz="2400" dirty="0">
                <a:solidFill>
                  <a:schemeClr val="tx2">
                    <a:lumMod val="75000"/>
                  </a:schemeClr>
                </a:solidFill>
              </a:endParaRPr>
            </a:p>
          </p:txBody>
        </p:sp>
      </p:grpSp>
      <p:sp>
        <p:nvSpPr>
          <p:cNvPr id="28" name="TextBox 27"/>
          <p:cNvSpPr txBox="1"/>
          <p:nvPr/>
        </p:nvSpPr>
        <p:spPr>
          <a:xfrm>
            <a:off x="1331640" y="5877272"/>
            <a:ext cx="6552728" cy="830997"/>
          </a:xfrm>
          <a:prstGeom prst="rect">
            <a:avLst/>
          </a:prstGeom>
          <a:noFill/>
          <a:ln>
            <a:solidFill>
              <a:schemeClr val="bg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el-GR" sz="1600" dirty="0" smtClean="0"/>
              <a:t>Οι αποστάσεις υπολογίζονται με βάση το μετρητή χιλιομετρικής απόστασης της Ευρωπαϊκής Επιτροπής:</a:t>
            </a:r>
            <a:r>
              <a:rPr lang="en-US" sz="1600" dirty="0" smtClean="0"/>
              <a:t> http://ec.europa.eu/programmes/erasmus-plus/tools/distance en.htm</a:t>
            </a:r>
            <a:endParaRPr lang="el-GR" sz="1600" dirty="0"/>
          </a:p>
        </p:txBody>
      </p:sp>
    </p:spTree>
    <p:extLst>
      <p:ext uri="{BB962C8B-B14F-4D97-AF65-F5344CB8AC3E}">
        <p14:creationId xmlns="" xmlns:p14="http://schemas.microsoft.com/office/powerpoint/2010/main" val="9093732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extBox 21"/>
          <p:cNvSpPr txBox="1"/>
          <p:nvPr/>
        </p:nvSpPr>
        <p:spPr>
          <a:xfrm>
            <a:off x="5004048" y="4509120"/>
            <a:ext cx="388843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600" b="1" dirty="0" smtClean="0"/>
              <a:t> </a:t>
            </a:r>
            <a:endParaRPr lang="el-GR" sz="1600" b="1" dirty="0"/>
          </a:p>
        </p:txBody>
      </p:sp>
      <p:grpSp>
        <p:nvGrpSpPr>
          <p:cNvPr id="2" name="Group 19"/>
          <p:cNvGrpSpPr/>
          <p:nvPr/>
        </p:nvGrpSpPr>
        <p:grpSpPr>
          <a:xfrm>
            <a:off x="395536" y="2492896"/>
            <a:ext cx="8496944" cy="2539157"/>
            <a:chOff x="395536" y="2348880"/>
            <a:chExt cx="8496944" cy="2539157"/>
          </a:xfrm>
        </p:grpSpPr>
        <p:pic>
          <p:nvPicPr>
            <p:cNvPr id="17" name="Picture 16" descr="images (11).jp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395536" y="2636912"/>
              <a:ext cx="2705100" cy="1685925"/>
            </a:xfrm>
            <a:prstGeom prst="rect">
              <a:avLst/>
            </a:prstGeom>
            <a:ln>
              <a:solidFill>
                <a:schemeClr val="tx2"/>
              </a:solidFill>
            </a:ln>
          </p:spPr>
        </p:pic>
        <p:sp>
          <p:nvSpPr>
            <p:cNvPr id="18" name="TextBox 17"/>
            <p:cNvSpPr txBox="1"/>
            <p:nvPr/>
          </p:nvSpPr>
          <p:spPr>
            <a:xfrm>
              <a:off x="3347864" y="2348880"/>
              <a:ext cx="5544616" cy="253915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>
                <a:buFont typeface="Arial" pitchFamily="34" charset="0"/>
                <a:buChar char="•"/>
              </a:pPr>
              <a:r>
                <a:rPr lang="el-GR" dirty="0" smtClean="0"/>
                <a:t> </a:t>
              </a:r>
              <a:r>
                <a:rPr lang="el-GR" b="1" dirty="0" smtClean="0"/>
                <a:t>2 (Δύο) </a:t>
              </a:r>
              <a:r>
                <a:rPr lang="el-GR" b="1" dirty="0" smtClean="0"/>
                <a:t>τουλάχιστον </a:t>
              </a:r>
              <a:r>
                <a:rPr lang="el-GR" dirty="0" smtClean="0"/>
                <a:t>οργανισμοί - δικαιούχοι από </a:t>
              </a:r>
              <a:r>
                <a:rPr lang="el-GR" b="1" dirty="0" smtClean="0"/>
                <a:t>διαφορετικές </a:t>
              </a:r>
              <a:r>
                <a:rPr lang="el-GR" b="1" dirty="0" smtClean="0"/>
                <a:t>χώρες </a:t>
              </a:r>
              <a:r>
                <a:rPr lang="el-GR" dirty="0" smtClean="0"/>
                <a:t>της Σύμπραξης</a:t>
              </a:r>
            </a:p>
            <a:p>
              <a:pPr algn="just">
                <a:spcBef>
                  <a:spcPts val="600"/>
                </a:spcBef>
                <a:buFont typeface="Arial" pitchFamily="34" charset="0"/>
                <a:buChar char="•"/>
              </a:pPr>
              <a:r>
                <a:rPr lang="el-GR" dirty="0" smtClean="0"/>
                <a:t> Χιλιομετρική απόσταση  μεταξύ του τόπου αναχώρησης </a:t>
              </a:r>
              <a:r>
                <a:rPr lang="el-GR" dirty="0" smtClean="0"/>
                <a:t>και </a:t>
              </a:r>
              <a:r>
                <a:rPr lang="el-GR" dirty="0" smtClean="0"/>
                <a:t>του τόπου άφιξης </a:t>
              </a:r>
              <a:r>
                <a:rPr lang="el-GR" b="1" dirty="0" smtClean="0"/>
                <a:t>τουλάχιστον 100 </a:t>
              </a:r>
              <a:r>
                <a:rPr lang="el-GR" b="1" dirty="0" err="1" smtClean="0"/>
                <a:t>χλμ</a:t>
              </a:r>
              <a:endParaRPr lang="el-GR" b="1" dirty="0" smtClean="0"/>
            </a:p>
            <a:p>
              <a:pPr algn="just">
                <a:spcBef>
                  <a:spcPts val="600"/>
                </a:spcBef>
                <a:buFont typeface="Arial" pitchFamily="34" charset="0"/>
                <a:buChar char="•"/>
              </a:pPr>
              <a:r>
                <a:rPr lang="en-US" dirty="0" smtClean="0"/>
                <a:t> </a:t>
              </a:r>
              <a:r>
                <a:rPr lang="el-GR" b="1" dirty="0" smtClean="0"/>
                <a:t>Συμμετέχοντες</a:t>
              </a:r>
              <a:r>
                <a:rPr lang="el-GR" dirty="0" smtClean="0"/>
                <a:t> μόνο </a:t>
              </a:r>
              <a:r>
                <a:rPr lang="el-GR" b="1" dirty="0" smtClean="0"/>
                <a:t>από οργανισμούς – δικαιούχους  </a:t>
              </a:r>
              <a:r>
                <a:rPr lang="el-GR" dirty="0" smtClean="0"/>
                <a:t>του Σχεδίου</a:t>
              </a:r>
            </a:p>
            <a:p>
              <a:pPr algn="just">
                <a:spcBef>
                  <a:spcPts val="600"/>
                </a:spcBef>
                <a:buFont typeface="Arial" pitchFamily="34" charset="0"/>
                <a:buChar char="•"/>
              </a:pPr>
              <a:r>
                <a:rPr lang="el-GR" b="1" dirty="0" smtClean="0"/>
                <a:t> </a:t>
              </a:r>
              <a:r>
                <a:rPr lang="el-GR" dirty="0" smtClean="0"/>
                <a:t>Η σχέση μεταξύ του εκάστοτε δικαιούχου και των συμμετεχόντων  να διέπεται από</a:t>
              </a:r>
              <a:r>
                <a:rPr lang="el-GR" b="1" dirty="0" smtClean="0"/>
                <a:t> επίσημο </a:t>
              </a:r>
              <a:r>
                <a:rPr lang="el-GR" b="1" dirty="0" smtClean="0"/>
                <a:t>καθεστώς</a:t>
              </a:r>
            </a:p>
          </p:txBody>
        </p:sp>
      </p:grpSp>
      <p:grpSp>
        <p:nvGrpSpPr>
          <p:cNvPr id="3" name="Group 13"/>
          <p:cNvGrpSpPr/>
          <p:nvPr/>
        </p:nvGrpSpPr>
        <p:grpSpPr>
          <a:xfrm>
            <a:off x="0" y="0"/>
            <a:ext cx="9144000" cy="1400175"/>
            <a:chOff x="0" y="0"/>
            <a:chExt cx="9144000" cy="1400175"/>
          </a:xfrm>
        </p:grpSpPr>
        <p:pic>
          <p:nvPicPr>
            <p:cNvPr id="15" name="Picture 14" descr="erasmus test 1.jp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0" y="0"/>
              <a:ext cx="9144000" cy="1400175"/>
            </a:xfrm>
            <a:prstGeom prst="rect">
              <a:avLst/>
            </a:prstGeom>
          </p:spPr>
        </p:pic>
        <p:pic>
          <p:nvPicPr>
            <p:cNvPr id="16" name="4 - Εικόνα" descr="iky.png"/>
            <p:cNvPicPr>
              <a:picLocks noChangeAspect="1"/>
            </p:cNvPicPr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251520" y="188640"/>
              <a:ext cx="1115616" cy="1040590"/>
            </a:xfrm>
            <a:prstGeom prst="rect">
              <a:avLst/>
            </a:prstGeom>
          </p:spPr>
        </p:pic>
      </p:grpSp>
      <p:grpSp>
        <p:nvGrpSpPr>
          <p:cNvPr id="4" name="22 - Ομάδα"/>
          <p:cNvGrpSpPr/>
          <p:nvPr/>
        </p:nvGrpSpPr>
        <p:grpSpPr>
          <a:xfrm>
            <a:off x="971600" y="1700808"/>
            <a:ext cx="7344816" cy="576064"/>
            <a:chOff x="0" y="37544"/>
            <a:chExt cx="8105554" cy="879840"/>
          </a:xfrm>
        </p:grpSpPr>
        <p:sp>
          <p:nvSpPr>
            <p:cNvPr id="12" name="9 - Στρογγυλεμένο ορθογώνιο"/>
            <p:cNvSpPr/>
            <p:nvPr/>
          </p:nvSpPr>
          <p:spPr>
            <a:xfrm>
              <a:off x="0" y="37544"/>
              <a:ext cx="8105554" cy="879840"/>
            </a:xfrm>
            <a:prstGeom prst="roundRect">
              <a:avLst/>
            </a:prstGeom>
          </p:spPr>
          <p:style>
            <a:lnRef idx="3">
              <a:schemeClr val="accent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>
              <a:r>
                <a:rPr lang="el-GR" sz="2000" dirty="0" smtClean="0"/>
                <a:t>Διεθνικές Δραστηριότητες Μάθησης, Διδασκαλίας &amp; Κατάρτισης</a:t>
              </a:r>
              <a:endParaRPr lang="el-GR" sz="2000" dirty="0"/>
            </a:p>
          </p:txBody>
        </p:sp>
        <p:sp>
          <p:nvSpPr>
            <p:cNvPr id="14" name="Στρογγυλεμένο ορθογώνιο 4"/>
            <p:cNvSpPr/>
            <p:nvPr/>
          </p:nvSpPr>
          <p:spPr>
            <a:xfrm>
              <a:off x="42950" y="80494"/>
              <a:ext cx="8019654" cy="79394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60960" tIns="60960" rIns="60960" bIns="60960" numCol="1" spcCol="1270" anchor="ctr" anchorCtr="0">
              <a:noAutofit/>
            </a:bodyPr>
            <a:lstStyle/>
            <a:p>
              <a:endParaRPr lang="el-GR" sz="2400" dirty="0">
                <a:solidFill>
                  <a:schemeClr val="tx2">
                    <a:lumMod val="75000"/>
                  </a:schemeClr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xmlns="" val="4316980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extBox 21"/>
          <p:cNvSpPr txBox="1"/>
          <p:nvPr/>
        </p:nvSpPr>
        <p:spPr>
          <a:xfrm>
            <a:off x="5004048" y="4509120"/>
            <a:ext cx="388843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600" b="1" dirty="0" smtClean="0"/>
              <a:t> </a:t>
            </a:r>
            <a:endParaRPr lang="el-GR" sz="1600" b="1" dirty="0"/>
          </a:p>
        </p:txBody>
      </p:sp>
      <p:grpSp>
        <p:nvGrpSpPr>
          <p:cNvPr id="2" name="Group 13"/>
          <p:cNvGrpSpPr/>
          <p:nvPr/>
        </p:nvGrpSpPr>
        <p:grpSpPr>
          <a:xfrm>
            <a:off x="0" y="0"/>
            <a:ext cx="9144000" cy="1400175"/>
            <a:chOff x="0" y="0"/>
            <a:chExt cx="9144000" cy="1400175"/>
          </a:xfrm>
        </p:grpSpPr>
        <p:pic>
          <p:nvPicPr>
            <p:cNvPr id="15" name="Picture 14" descr="erasmus test 1.jp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0"/>
              <a:ext cx="9144000" cy="1400175"/>
            </a:xfrm>
            <a:prstGeom prst="rect">
              <a:avLst/>
            </a:prstGeom>
          </p:spPr>
        </p:pic>
        <p:pic>
          <p:nvPicPr>
            <p:cNvPr id="16" name="4 - Εικόνα" descr="iky.pn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51520" y="188640"/>
              <a:ext cx="1115616" cy="1040590"/>
            </a:xfrm>
            <a:prstGeom prst="rect">
              <a:avLst/>
            </a:prstGeom>
          </p:spPr>
        </p:pic>
      </p:grpSp>
      <p:grpSp>
        <p:nvGrpSpPr>
          <p:cNvPr id="29" name="Group 28"/>
          <p:cNvGrpSpPr/>
          <p:nvPr/>
        </p:nvGrpSpPr>
        <p:grpSpPr>
          <a:xfrm>
            <a:off x="251520" y="5517232"/>
            <a:ext cx="8640960" cy="856116"/>
            <a:chOff x="251520" y="5517232"/>
            <a:chExt cx="8640960" cy="856116"/>
          </a:xfrm>
        </p:grpSpPr>
        <p:sp>
          <p:nvSpPr>
            <p:cNvPr id="13" name="TextBox 12"/>
            <p:cNvSpPr txBox="1"/>
            <p:nvPr/>
          </p:nvSpPr>
          <p:spPr>
            <a:xfrm>
              <a:off x="1331640" y="5589240"/>
              <a:ext cx="7560840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/>
              <a:r>
                <a:rPr lang="el-GR" sz="2000" dirty="0" smtClean="0"/>
                <a:t>Δεν προβλέπεται η συνοδεία μαθητών από γονείς. Οι μαθητές συνοδεύονται από το </a:t>
              </a:r>
              <a:r>
                <a:rPr lang="el-GR" sz="2000" b="1" dirty="0" smtClean="0"/>
                <a:t>προσωπικό σχολικής εκπαίδευσης</a:t>
              </a:r>
              <a:r>
                <a:rPr lang="el-GR" dirty="0" smtClean="0"/>
                <a:t>. </a:t>
              </a:r>
              <a:endParaRPr lang="el-GR" dirty="0"/>
            </a:p>
          </p:txBody>
        </p:sp>
        <p:pic>
          <p:nvPicPr>
            <p:cNvPr id="14" name="12 - Εικόνα" descr="exclamation-point-icon_21147436.jpg"/>
            <p:cNvPicPr>
              <a:picLocks noChangeAspect="1"/>
            </p:cNvPicPr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251520" y="5517232"/>
              <a:ext cx="856116" cy="856116"/>
            </a:xfrm>
            <a:prstGeom prst="rect">
              <a:avLst/>
            </a:prstGeom>
            <a:ln>
              <a:solidFill>
                <a:schemeClr val="tx2"/>
              </a:solidFill>
            </a:ln>
          </p:spPr>
        </p:pic>
      </p:grpSp>
      <p:grpSp>
        <p:nvGrpSpPr>
          <p:cNvPr id="19" name="22 - Ομάδα"/>
          <p:cNvGrpSpPr/>
          <p:nvPr/>
        </p:nvGrpSpPr>
        <p:grpSpPr>
          <a:xfrm>
            <a:off x="971600" y="1700808"/>
            <a:ext cx="7344816" cy="576064"/>
            <a:chOff x="0" y="37544"/>
            <a:chExt cx="8105554" cy="879840"/>
          </a:xfrm>
        </p:grpSpPr>
        <p:sp>
          <p:nvSpPr>
            <p:cNvPr id="23" name="9 - Στρογγυλεμένο ορθογώνιο"/>
            <p:cNvSpPr/>
            <p:nvPr/>
          </p:nvSpPr>
          <p:spPr>
            <a:xfrm>
              <a:off x="0" y="37544"/>
              <a:ext cx="8105554" cy="879840"/>
            </a:xfrm>
            <a:prstGeom prst="roundRect">
              <a:avLst/>
            </a:prstGeom>
          </p:spPr>
          <p:style>
            <a:lnRef idx="3">
              <a:schemeClr val="accent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>
              <a:r>
                <a:rPr lang="el-GR" sz="2000" dirty="0" smtClean="0"/>
                <a:t>Διεθνικές Δραστηριότητες Μάθησης, Διδασκαλίας &amp; Κατάρτισης</a:t>
              </a:r>
              <a:endParaRPr lang="el-GR" sz="2000" dirty="0"/>
            </a:p>
          </p:txBody>
        </p:sp>
        <p:sp>
          <p:nvSpPr>
            <p:cNvPr id="24" name="Στρογγυλεμένο ορθογώνιο 4"/>
            <p:cNvSpPr/>
            <p:nvPr/>
          </p:nvSpPr>
          <p:spPr>
            <a:xfrm>
              <a:off x="42950" y="80494"/>
              <a:ext cx="8019654" cy="79394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60960" tIns="60960" rIns="60960" bIns="60960" numCol="1" spcCol="1270" anchor="ctr" anchorCtr="0">
              <a:noAutofit/>
            </a:bodyPr>
            <a:lstStyle/>
            <a:p>
              <a:endParaRPr lang="el-GR" sz="2400" dirty="0">
                <a:solidFill>
                  <a:schemeClr val="tx2">
                    <a:lumMod val="75000"/>
                  </a:schemeClr>
                </a:solidFill>
              </a:endParaRPr>
            </a:p>
          </p:txBody>
        </p:sp>
      </p:grpSp>
      <p:pic>
        <p:nvPicPr>
          <p:cNvPr id="27" name="Picture 26" descr="images (11)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395536" y="2780928"/>
            <a:ext cx="2705100" cy="1685925"/>
          </a:xfrm>
          <a:prstGeom prst="rect">
            <a:avLst/>
          </a:prstGeom>
          <a:ln>
            <a:solidFill>
              <a:schemeClr val="tx2"/>
            </a:solidFill>
          </a:ln>
        </p:spPr>
      </p:pic>
      <p:sp>
        <p:nvSpPr>
          <p:cNvPr id="30" name="TextBox 29"/>
          <p:cNvSpPr txBox="1"/>
          <p:nvPr/>
        </p:nvSpPr>
        <p:spPr>
          <a:xfrm>
            <a:off x="3347864" y="2492896"/>
            <a:ext cx="5544616" cy="25391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buFont typeface="Arial" pitchFamily="34" charset="0"/>
              <a:buChar char="•"/>
            </a:pPr>
            <a:r>
              <a:rPr lang="el-GR" dirty="0" smtClean="0"/>
              <a:t> </a:t>
            </a:r>
            <a:r>
              <a:rPr lang="el-GR" b="1" dirty="0" smtClean="0"/>
              <a:t>2 (Δύο) </a:t>
            </a:r>
            <a:r>
              <a:rPr lang="el-GR" b="1" dirty="0" smtClean="0"/>
              <a:t>τουλάχιστον </a:t>
            </a:r>
            <a:r>
              <a:rPr lang="el-GR" dirty="0" smtClean="0"/>
              <a:t>οργανισμοί - δικαιούχοι από </a:t>
            </a:r>
            <a:r>
              <a:rPr lang="el-GR" b="1" dirty="0" smtClean="0"/>
              <a:t>διαφορετικές </a:t>
            </a:r>
            <a:r>
              <a:rPr lang="el-GR" b="1" dirty="0" smtClean="0"/>
              <a:t>χώρες </a:t>
            </a:r>
            <a:r>
              <a:rPr lang="el-GR" dirty="0" smtClean="0"/>
              <a:t>της Σύμπραξης</a:t>
            </a:r>
          </a:p>
          <a:p>
            <a:pPr algn="just">
              <a:spcBef>
                <a:spcPts val="600"/>
              </a:spcBef>
              <a:buFont typeface="Arial" pitchFamily="34" charset="0"/>
              <a:buChar char="•"/>
            </a:pPr>
            <a:r>
              <a:rPr lang="el-GR" dirty="0" smtClean="0"/>
              <a:t> Χιλιομετρική απόσταση  μεταξύ του τόπου αναχώρησης </a:t>
            </a:r>
            <a:r>
              <a:rPr lang="el-GR" dirty="0" smtClean="0"/>
              <a:t>και </a:t>
            </a:r>
            <a:r>
              <a:rPr lang="el-GR" dirty="0" smtClean="0"/>
              <a:t>του τόπου άφιξης </a:t>
            </a:r>
            <a:r>
              <a:rPr lang="el-GR" b="1" dirty="0" smtClean="0"/>
              <a:t>τουλάχιστον 100 </a:t>
            </a:r>
            <a:r>
              <a:rPr lang="el-GR" b="1" dirty="0" err="1" smtClean="0"/>
              <a:t>χλμ</a:t>
            </a:r>
            <a:endParaRPr lang="el-GR" b="1" dirty="0" smtClean="0"/>
          </a:p>
          <a:p>
            <a:pPr algn="just">
              <a:spcBef>
                <a:spcPts val="600"/>
              </a:spcBef>
              <a:buFont typeface="Arial" pitchFamily="34" charset="0"/>
              <a:buChar char="•"/>
            </a:pPr>
            <a:r>
              <a:rPr lang="en-US" dirty="0" smtClean="0"/>
              <a:t> </a:t>
            </a:r>
            <a:r>
              <a:rPr lang="el-GR" b="1" dirty="0" smtClean="0"/>
              <a:t>Συμμετέχοντες</a:t>
            </a:r>
            <a:r>
              <a:rPr lang="el-GR" dirty="0" smtClean="0"/>
              <a:t> μόνο </a:t>
            </a:r>
            <a:r>
              <a:rPr lang="el-GR" b="1" dirty="0" smtClean="0"/>
              <a:t>από οργανισμούς – δικαιούχους  </a:t>
            </a:r>
            <a:r>
              <a:rPr lang="el-GR" dirty="0" smtClean="0"/>
              <a:t>του Σχεδίου</a:t>
            </a:r>
          </a:p>
          <a:p>
            <a:pPr algn="just">
              <a:spcBef>
                <a:spcPts val="600"/>
              </a:spcBef>
              <a:buFont typeface="Arial" pitchFamily="34" charset="0"/>
              <a:buChar char="•"/>
            </a:pPr>
            <a:r>
              <a:rPr lang="el-GR" b="1" dirty="0" smtClean="0"/>
              <a:t> </a:t>
            </a:r>
            <a:r>
              <a:rPr lang="el-GR" dirty="0" smtClean="0"/>
              <a:t>Η σχέση μεταξύ του εκάστοτε δικαιούχου και των συμμετεχόντων  να διέπεται από</a:t>
            </a:r>
            <a:r>
              <a:rPr lang="el-GR" b="1" dirty="0" smtClean="0"/>
              <a:t> επίσημο </a:t>
            </a:r>
            <a:r>
              <a:rPr lang="el-GR" b="1" dirty="0" smtClean="0"/>
              <a:t>καθεστώς</a:t>
            </a:r>
          </a:p>
        </p:txBody>
      </p:sp>
    </p:spTree>
    <p:extLst>
      <p:ext uri="{BB962C8B-B14F-4D97-AF65-F5344CB8AC3E}">
        <p14:creationId xmlns:p14="http://schemas.microsoft.com/office/powerpoint/2010/main" xmlns="" val="4316980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Box 17"/>
          <p:cNvSpPr txBox="1"/>
          <p:nvPr/>
        </p:nvSpPr>
        <p:spPr>
          <a:xfrm>
            <a:off x="683568" y="4077072"/>
            <a:ext cx="3096344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l-GR" sz="1600" dirty="0" smtClean="0"/>
          </a:p>
          <a:p>
            <a:endParaRPr lang="el-GR" b="1" dirty="0" smtClean="0"/>
          </a:p>
        </p:txBody>
      </p:sp>
      <p:sp>
        <p:nvSpPr>
          <p:cNvPr id="22" name="TextBox 21"/>
          <p:cNvSpPr txBox="1"/>
          <p:nvPr/>
        </p:nvSpPr>
        <p:spPr>
          <a:xfrm>
            <a:off x="1403648" y="4437112"/>
            <a:ext cx="619268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600" b="1" dirty="0" smtClean="0"/>
              <a:t> </a:t>
            </a:r>
            <a:endParaRPr lang="el-GR" sz="1600" b="1" dirty="0"/>
          </a:p>
        </p:txBody>
      </p:sp>
      <p:sp>
        <p:nvSpPr>
          <p:cNvPr id="19" name="TextBox 18"/>
          <p:cNvSpPr txBox="1"/>
          <p:nvPr/>
        </p:nvSpPr>
        <p:spPr>
          <a:xfrm>
            <a:off x="755576" y="2636912"/>
            <a:ext cx="7560840" cy="39149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 defTabSz="6223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Wingdings" pitchFamily="2" charset="2"/>
              <a:buChar char="Ø"/>
            </a:pPr>
            <a:r>
              <a:rPr lang="el-GR" dirty="0" smtClean="0"/>
              <a:t> </a:t>
            </a:r>
            <a:r>
              <a:rPr lang="el-GR" dirty="0" smtClean="0"/>
              <a:t>Πραγματοποιούνται</a:t>
            </a:r>
            <a:r>
              <a:rPr lang="el-GR" b="1" dirty="0" smtClean="0"/>
              <a:t> </a:t>
            </a:r>
            <a:r>
              <a:rPr lang="el-GR" dirty="0" smtClean="0"/>
              <a:t>στις χώρες στις οποίες </a:t>
            </a:r>
            <a:r>
              <a:rPr lang="el-GR" b="1" dirty="0" smtClean="0"/>
              <a:t>εδρεύει </a:t>
            </a:r>
            <a:r>
              <a:rPr lang="el-GR" dirty="0" smtClean="0"/>
              <a:t>ο δικαιούχος ή οι οργανισμοί εταίροι αυτού  </a:t>
            </a:r>
          </a:p>
          <a:p>
            <a:pPr lvl="0" algn="just" defTabSz="6223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Wingdings" pitchFamily="2" charset="2"/>
              <a:buChar char="Ø"/>
            </a:pPr>
            <a:endParaRPr lang="el-GR" b="1" dirty="0" smtClean="0"/>
          </a:p>
          <a:p>
            <a:pPr lvl="0" algn="just" defTabSz="6223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Wingdings" pitchFamily="2" charset="2"/>
              <a:buChar char="Ø"/>
            </a:pPr>
            <a:r>
              <a:rPr lang="el-GR" b="1" dirty="0" smtClean="0"/>
              <a:t> </a:t>
            </a:r>
            <a:r>
              <a:rPr lang="el-GR" dirty="0" smtClean="0"/>
              <a:t>Επιλέξιμοι συμμετέχοντες:</a:t>
            </a:r>
            <a:r>
              <a:rPr lang="el-GR" dirty="0" smtClean="0"/>
              <a:t> </a:t>
            </a:r>
            <a:r>
              <a:rPr lang="el-GR" dirty="0" smtClean="0"/>
              <a:t>άτομα άμεσα συνδεμένα με τον δικαιούχο οργανισμό: </a:t>
            </a:r>
            <a:r>
              <a:rPr lang="el-GR" b="1" dirty="0" smtClean="0"/>
              <a:t>μαθητές, εκπαιδευτικό προσωπικό </a:t>
            </a:r>
          </a:p>
          <a:p>
            <a:pPr lvl="0" algn="just" defTabSz="6223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l-GR" b="1" dirty="0" smtClean="0"/>
          </a:p>
          <a:p>
            <a:pPr lvl="0" algn="just" defTabSz="6223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Wingdings" pitchFamily="2" charset="2"/>
              <a:buChar char="Ø"/>
            </a:pPr>
            <a:r>
              <a:rPr lang="el-GR" dirty="0" smtClean="0"/>
              <a:t> Ο </a:t>
            </a:r>
            <a:r>
              <a:rPr lang="el-GR" dirty="0" smtClean="0"/>
              <a:t>δικαιούχος καταγράφει στο </a:t>
            </a:r>
            <a:r>
              <a:rPr lang="el-GR" dirty="0" err="1" smtClean="0"/>
              <a:t>Mobility</a:t>
            </a:r>
            <a:r>
              <a:rPr lang="el-GR" dirty="0" smtClean="0"/>
              <a:t> </a:t>
            </a:r>
            <a:r>
              <a:rPr lang="el-GR" dirty="0" err="1" smtClean="0"/>
              <a:t>Tool</a:t>
            </a:r>
            <a:r>
              <a:rPr lang="el-GR" dirty="0" smtClean="0"/>
              <a:t> όλες τις διεθνικές δραστηριότητες μάθησης, διδασκαλίας και κατάρτισης</a:t>
            </a:r>
            <a:r>
              <a:rPr lang="en-US" dirty="0" smtClean="0"/>
              <a:t>, </a:t>
            </a:r>
            <a:r>
              <a:rPr lang="el-GR" dirty="0" smtClean="0"/>
              <a:t> τους συμμετέχοντες ονομαστικά, προορισμός, διάρκεια κάθε </a:t>
            </a:r>
            <a:r>
              <a:rPr lang="el-GR" dirty="0" smtClean="0"/>
              <a:t>δραστηριότητας, γλωσσική </a:t>
            </a:r>
            <a:r>
              <a:rPr lang="el-GR" dirty="0" smtClean="0"/>
              <a:t>προετοιμασία. Αν δεν πραγματοποιηθεί η μετακίνηση θα πρέπει να αναφερθεί στο </a:t>
            </a:r>
            <a:r>
              <a:rPr lang="en-US" dirty="0" smtClean="0"/>
              <a:t>Mobility Tool</a:t>
            </a:r>
            <a:r>
              <a:rPr lang="en-US" dirty="0" smtClean="0"/>
              <a:t>.</a:t>
            </a:r>
            <a:endParaRPr lang="el-GR" dirty="0" smtClean="0"/>
          </a:p>
          <a:p>
            <a:pPr lvl="0" algn="just" defTabSz="6223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Wingdings" pitchFamily="2" charset="2"/>
              <a:buChar char="Ø"/>
            </a:pPr>
            <a:endParaRPr lang="el-GR" dirty="0" smtClean="0"/>
          </a:p>
          <a:p>
            <a:pPr algn="just" defTabSz="6223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Wingdings" pitchFamily="2" charset="2"/>
              <a:buChar char="Ø"/>
            </a:pPr>
            <a:r>
              <a:rPr lang="el-GR" dirty="0" smtClean="0"/>
              <a:t> Οι </a:t>
            </a:r>
            <a:r>
              <a:rPr lang="el-GR" dirty="0" smtClean="0"/>
              <a:t>διεθνικές δραστηριότητες περιγράφονται στην </a:t>
            </a:r>
            <a:r>
              <a:rPr lang="el-GR" b="1" dirty="0" smtClean="0"/>
              <a:t>Τελική Έκθεση</a:t>
            </a:r>
            <a:endParaRPr lang="el-GR" b="1" dirty="0" smtClean="0"/>
          </a:p>
        </p:txBody>
      </p:sp>
      <p:grpSp>
        <p:nvGrpSpPr>
          <p:cNvPr id="13" name="Group 12"/>
          <p:cNvGrpSpPr/>
          <p:nvPr/>
        </p:nvGrpSpPr>
        <p:grpSpPr>
          <a:xfrm>
            <a:off x="0" y="0"/>
            <a:ext cx="9144000" cy="1400175"/>
            <a:chOff x="0" y="0"/>
            <a:chExt cx="9144000" cy="1400175"/>
          </a:xfrm>
        </p:grpSpPr>
        <p:pic>
          <p:nvPicPr>
            <p:cNvPr id="14" name="Picture 13" descr="erasmus test 1.jp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0"/>
              <a:ext cx="9144000" cy="1400175"/>
            </a:xfrm>
            <a:prstGeom prst="rect">
              <a:avLst/>
            </a:prstGeom>
          </p:spPr>
        </p:pic>
        <p:pic>
          <p:nvPicPr>
            <p:cNvPr id="15" name="4 - Εικόνα" descr="iky.pn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51520" y="188640"/>
              <a:ext cx="1115616" cy="1040590"/>
            </a:xfrm>
            <a:prstGeom prst="rect">
              <a:avLst/>
            </a:prstGeom>
          </p:spPr>
        </p:pic>
      </p:grpSp>
      <p:grpSp>
        <p:nvGrpSpPr>
          <p:cNvPr id="16" name="22 - Ομάδα"/>
          <p:cNvGrpSpPr/>
          <p:nvPr/>
        </p:nvGrpSpPr>
        <p:grpSpPr>
          <a:xfrm>
            <a:off x="971600" y="1700808"/>
            <a:ext cx="7344816" cy="576064"/>
            <a:chOff x="0" y="37544"/>
            <a:chExt cx="8105554" cy="879840"/>
          </a:xfrm>
        </p:grpSpPr>
        <p:sp>
          <p:nvSpPr>
            <p:cNvPr id="17" name="9 - Στρογγυλεμένο ορθογώνιο"/>
            <p:cNvSpPr/>
            <p:nvPr/>
          </p:nvSpPr>
          <p:spPr>
            <a:xfrm>
              <a:off x="0" y="37544"/>
              <a:ext cx="8105554" cy="879840"/>
            </a:xfrm>
            <a:prstGeom prst="roundRect">
              <a:avLst/>
            </a:prstGeom>
          </p:spPr>
          <p:style>
            <a:lnRef idx="3">
              <a:schemeClr val="accent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>
              <a:r>
                <a:rPr lang="el-GR" sz="2000" dirty="0" smtClean="0"/>
                <a:t>Διεθνικές Δραστηριότητες Μάθησης, Διδασκαλίας &amp; Κατάρτισης</a:t>
              </a:r>
              <a:endParaRPr lang="el-GR" sz="2000" dirty="0"/>
            </a:p>
          </p:txBody>
        </p:sp>
        <p:sp>
          <p:nvSpPr>
            <p:cNvPr id="21" name="Στρογγυλεμένο ορθογώνιο 4"/>
            <p:cNvSpPr/>
            <p:nvPr/>
          </p:nvSpPr>
          <p:spPr>
            <a:xfrm>
              <a:off x="42950" y="80494"/>
              <a:ext cx="8019654" cy="79394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60960" tIns="60960" rIns="60960" bIns="60960" numCol="1" spcCol="1270" anchor="ctr" anchorCtr="0">
              <a:noAutofit/>
            </a:bodyPr>
            <a:lstStyle/>
            <a:p>
              <a:endParaRPr lang="el-GR" sz="2400" dirty="0">
                <a:solidFill>
                  <a:schemeClr val="tx2">
                    <a:lumMod val="75000"/>
                  </a:schemeClr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xmlns="" val="4316980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Box 17"/>
          <p:cNvSpPr txBox="1"/>
          <p:nvPr/>
        </p:nvSpPr>
        <p:spPr>
          <a:xfrm>
            <a:off x="1907704" y="3501008"/>
            <a:ext cx="3096344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l-GR" sz="1600" dirty="0" smtClean="0"/>
          </a:p>
          <a:p>
            <a:endParaRPr lang="el-GR" b="1" dirty="0" smtClean="0"/>
          </a:p>
        </p:txBody>
      </p:sp>
      <p:sp>
        <p:nvSpPr>
          <p:cNvPr id="22" name="TextBox 21"/>
          <p:cNvSpPr txBox="1"/>
          <p:nvPr/>
        </p:nvSpPr>
        <p:spPr>
          <a:xfrm>
            <a:off x="323528" y="4365104"/>
            <a:ext cx="388843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600" b="1" dirty="0" smtClean="0"/>
              <a:t> </a:t>
            </a:r>
            <a:endParaRPr lang="el-GR" sz="1600" b="1" dirty="0"/>
          </a:p>
        </p:txBody>
      </p:sp>
      <p:sp>
        <p:nvSpPr>
          <p:cNvPr id="13" name="Rectangle 12"/>
          <p:cNvSpPr/>
          <p:nvPr/>
        </p:nvSpPr>
        <p:spPr>
          <a:xfrm>
            <a:off x="971600" y="2708920"/>
            <a:ext cx="734481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l-GR" dirty="0" smtClean="0"/>
          </a:p>
        </p:txBody>
      </p:sp>
      <p:sp>
        <p:nvSpPr>
          <p:cNvPr id="14" name="TextBox 13"/>
          <p:cNvSpPr txBox="1"/>
          <p:nvPr/>
        </p:nvSpPr>
        <p:spPr>
          <a:xfrm flipH="1">
            <a:off x="899592" y="2564905"/>
            <a:ext cx="4392488" cy="1200329"/>
          </a:xfrm>
          <a:prstGeom prst="rect">
            <a:avLst/>
          </a:prstGeom>
          <a:noFill/>
          <a:ln>
            <a:solidFill>
              <a:schemeClr val="bg1">
                <a:lumMod val="6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l-GR" dirty="0" smtClean="0"/>
              <a:t> Δαπάνες που συνδέονται άμεσα με τους συμμετέχοντες με ειδικές ανάγκες  και τους συνοδούς τους.  </a:t>
            </a:r>
          </a:p>
          <a:p>
            <a:r>
              <a:rPr lang="el-GR" dirty="0" smtClean="0"/>
              <a:t> </a:t>
            </a:r>
            <a:endParaRPr lang="el-GR" dirty="0"/>
          </a:p>
        </p:txBody>
      </p:sp>
      <p:sp>
        <p:nvSpPr>
          <p:cNvPr id="19" name="TextBox 18"/>
          <p:cNvSpPr txBox="1"/>
          <p:nvPr/>
        </p:nvSpPr>
        <p:spPr>
          <a:xfrm>
            <a:off x="755576" y="5396061"/>
            <a:ext cx="7704856" cy="14619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indent="0" algn="just">
              <a:buFont typeface="Wingdings" pitchFamily="2" charset="2"/>
              <a:buChar char="Ø"/>
            </a:pPr>
            <a:r>
              <a:rPr lang="el-GR" dirty="0" smtClean="0"/>
              <a:t> Ο δικαιούχος δηλώνει στο Εργαλείο </a:t>
            </a:r>
            <a:r>
              <a:rPr lang="el-GR" dirty="0" smtClean="0"/>
              <a:t>Κινητικότητας</a:t>
            </a:r>
            <a:r>
              <a:rPr lang="el-GR" b="1" dirty="0" smtClean="0"/>
              <a:t> την πρόσθετη επιχορήγηση που τυχόν </a:t>
            </a:r>
            <a:r>
              <a:rPr lang="el-GR" b="1" dirty="0" smtClean="0"/>
              <a:t>απαιτήθηκε,</a:t>
            </a:r>
            <a:r>
              <a:rPr lang="el-GR" dirty="0" smtClean="0"/>
              <a:t> </a:t>
            </a:r>
            <a:r>
              <a:rPr lang="el-GR" b="1" dirty="0" smtClean="0"/>
              <a:t>τον τύπο των πρόσθετων δαπανών, καθώς και το πραγματικό ποσό στο οποίο ανήλθαν</a:t>
            </a:r>
            <a:r>
              <a:rPr lang="el-GR" dirty="0" smtClean="0"/>
              <a:t> οι σχετικές πρόσθετες δαπάνες που πραγματοποιήθηκαν.</a:t>
            </a:r>
            <a:endParaRPr lang="en-GB" dirty="0" smtClean="0"/>
          </a:p>
          <a:p>
            <a:pPr lvl="0" indent="0">
              <a:buNone/>
            </a:pPr>
            <a:endParaRPr lang="el-GR" sz="1700" dirty="0"/>
          </a:p>
        </p:txBody>
      </p:sp>
      <p:grpSp>
        <p:nvGrpSpPr>
          <p:cNvPr id="20" name="Group 19"/>
          <p:cNvGrpSpPr/>
          <p:nvPr/>
        </p:nvGrpSpPr>
        <p:grpSpPr>
          <a:xfrm>
            <a:off x="0" y="0"/>
            <a:ext cx="9144000" cy="1400175"/>
            <a:chOff x="0" y="0"/>
            <a:chExt cx="9144000" cy="1400175"/>
          </a:xfrm>
        </p:grpSpPr>
        <p:pic>
          <p:nvPicPr>
            <p:cNvPr id="21" name="Picture 20" descr="erasmus test 1.jp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0"/>
              <a:ext cx="9144000" cy="1400175"/>
            </a:xfrm>
            <a:prstGeom prst="rect">
              <a:avLst/>
            </a:prstGeom>
          </p:spPr>
        </p:pic>
        <p:pic>
          <p:nvPicPr>
            <p:cNvPr id="23" name="4 - Εικόνα" descr="iky.pn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51520" y="188640"/>
              <a:ext cx="1115616" cy="1040590"/>
            </a:xfrm>
            <a:prstGeom prst="rect">
              <a:avLst/>
            </a:prstGeom>
          </p:spPr>
        </p:pic>
      </p:grpSp>
      <p:grpSp>
        <p:nvGrpSpPr>
          <p:cNvPr id="24" name="22 - Ομάδα"/>
          <p:cNvGrpSpPr/>
          <p:nvPr/>
        </p:nvGrpSpPr>
        <p:grpSpPr>
          <a:xfrm>
            <a:off x="971600" y="1700808"/>
            <a:ext cx="7344816" cy="576064"/>
            <a:chOff x="0" y="37544"/>
            <a:chExt cx="8105554" cy="879840"/>
          </a:xfrm>
        </p:grpSpPr>
        <p:sp>
          <p:nvSpPr>
            <p:cNvPr id="25" name="9 - Στρογγυλεμένο ορθογώνιο"/>
            <p:cNvSpPr/>
            <p:nvPr/>
          </p:nvSpPr>
          <p:spPr>
            <a:xfrm>
              <a:off x="0" y="37544"/>
              <a:ext cx="8105554" cy="879840"/>
            </a:xfrm>
            <a:prstGeom prst="roundRect">
              <a:avLst/>
            </a:prstGeom>
          </p:spPr>
          <p:style>
            <a:lnRef idx="3">
              <a:schemeClr val="accent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>
              <a:pPr algn="ctr"/>
              <a:r>
                <a:rPr lang="el-GR" sz="2400" dirty="0" smtClean="0"/>
                <a:t>Επιχορήγηση </a:t>
              </a:r>
              <a:r>
                <a:rPr lang="el-GR" sz="2400" dirty="0" smtClean="0"/>
                <a:t>για </a:t>
              </a:r>
              <a:r>
                <a:rPr lang="el-GR" sz="2400" dirty="0" smtClean="0"/>
                <a:t>άτομα με ειδικές ανάγκες </a:t>
              </a:r>
              <a:endParaRPr lang="el-GR" sz="2400" dirty="0"/>
            </a:p>
          </p:txBody>
        </p:sp>
        <p:sp>
          <p:nvSpPr>
            <p:cNvPr id="26" name="Στρογγυλεμένο ορθογώνιο 4"/>
            <p:cNvSpPr/>
            <p:nvPr/>
          </p:nvSpPr>
          <p:spPr>
            <a:xfrm>
              <a:off x="42950" y="80494"/>
              <a:ext cx="8019654" cy="79394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60960" tIns="60960" rIns="60960" bIns="60960" numCol="1" spcCol="1270" anchor="ctr" anchorCtr="0">
              <a:noAutofit/>
            </a:bodyPr>
            <a:lstStyle/>
            <a:p>
              <a:pPr algn="ctr"/>
              <a:endParaRPr lang="el-GR" sz="2400" dirty="0">
                <a:solidFill>
                  <a:schemeClr val="tx2">
                    <a:lumMod val="75000"/>
                  </a:schemeClr>
                </a:solidFill>
              </a:endParaRPr>
            </a:p>
          </p:txBody>
        </p:sp>
      </p:grpSp>
      <p:pic>
        <p:nvPicPr>
          <p:cNvPr id="27" name="Picture 26" descr="download (7)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6300192" y="2492896"/>
            <a:ext cx="2228850" cy="1781175"/>
          </a:xfrm>
          <a:prstGeom prst="rect">
            <a:avLst/>
          </a:prstGeom>
        </p:spPr>
      </p:pic>
      <p:sp>
        <p:nvSpPr>
          <p:cNvPr id="28" name="Rectangle 27"/>
          <p:cNvSpPr/>
          <p:nvPr/>
        </p:nvSpPr>
        <p:spPr>
          <a:xfrm>
            <a:off x="827584" y="4509120"/>
            <a:ext cx="777686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el-GR" dirty="0" smtClean="0"/>
              <a:t> Το </a:t>
            </a:r>
            <a:r>
              <a:rPr lang="el-GR" dirty="0" smtClean="0"/>
              <a:t>ποσό της επιχορήγησης ανέρχεται </a:t>
            </a:r>
            <a:r>
              <a:rPr lang="el-GR" b="1" dirty="0" smtClean="0"/>
              <a:t>στο 100% των επιλέξιμων δαπανών</a:t>
            </a:r>
            <a:r>
              <a:rPr lang="el-GR" dirty="0" smtClean="0"/>
              <a:t> που πραγματοποιήθηκαν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xmlns="" val="4316980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1 - Τίτλος"/>
          <p:cNvSpPr txBox="1">
            <a:spLocks/>
          </p:cNvSpPr>
          <p:nvPr/>
        </p:nvSpPr>
        <p:spPr>
          <a:xfrm>
            <a:off x="1043608" y="3429000"/>
            <a:ext cx="7772400" cy="122413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4000" b="1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863080" y="2420888"/>
            <a:ext cx="7597352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/>
            <a:r>
              <a:rPr lang="el-GR" sz="2400" b="1" dirty="0" smtClean="0"/>
              <a:t>Ι</a:t>
            </a:r>
            <a:r>
              <a:rPr lang="el-GR" sz="2400" b="1" dirty="0" smtClean="0"/>
              <a:t>: </a:t>
            </a:r>
            <a:r>
              <a:rPr lang="el-GR" sz="2400" dirty="0" smtClean="0"/>
              <a:t>Χρηματοοικονομικοί Κανόνες ανά κατηγορία </a:t>
            </a:r>
            <a:endParaRPr lang="el-GR" sz="2400" dirty="0" smtClean="0"/>
          </a:p>
          <a:p>
            <a:pPr lvl="0" algn="just"/>
            <a:r>
              <a:rPr lang="el-GR" sz="2400" dirty="0" smtClean="0"/>
              <a:t> </a:t>
            </a:r>
            <a:r>
              <a:rPr lang="el-GR" sz="2400" dirty="0" smtClean="0"/>
              <a:t>   </a:t>
            </a:r>
            <a:r>
              <a:rPr lang="el-GR" sz="2400" dirty="0" smtClean="0"/>
              <a:t>προϋπολογισμού </a:t>
            </a:r>
            <a:r>
              <a:rPr lang="el-GR" sz="2400" dirty="0" smtClean="0"/>
              <a:t>του Σχεδίου </a:t>
            </a:r>
          </a:p>
          <a:p>
            <a:pPr algn="just"/>
            <a:endParaRPr lang="el-GR" dirty="0"/>
          </a:p>
        </p:txBody>
      </p:sp>
      <p:sp>
        <p:nvSpPr>
          <p:cNvPr id="26" name="TextBox 25"/>
          <p:cNvSpPr txBox="1"/>
          <p:nvPr/>
        </p:nvSpPr>
        <p:spPr>
          <a:xfrm>
            <a:off x="863080" y="3717032"/>
            <a:ext cx="7704856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l-GR" sz="2400" b="1" dirty="0" smtClean="0"/>
              <a:t>ΙΙ</a:t>
            </a:r>
            <a:r>
              <a:rPr lang="el-GR" sz="2400" b="1" dirty="0" smtClean="0"/>
              <a:t>: </a:t>
            </a:r>
            <a:r>
              <a:rPr lang="el-GR" sz="2400" dirty="0" smtClean="0"/>
              <a:t>Ποσά χρηματοδοτικής συνεισφοράς ανά μοναδιαίο </a:t>
            </a:r>
            <a:r>
              <a:rPr lang="el-GR" sz="2400" dirty="0" smtClean="0"/>
              <a:t>      κόστος </a:t>
            </a:r>
            <a:r>
              <a:rPr lang="el-GR" sz="2400" dirty="0" smtClean="0"/>
              <a:t>δαπάνης</a:t>
            </a:r>
          </a:p>
          <a:p>
            <a:endParaRPr lang="el-GR" dirty="0"/>
          </a:p>
        </p:txBody>
      </p:sp>
      <p:sp>
        <p:nvSpPr>
          <p:cNvPr id="77828" name="AutoShape 4" descr="Αποτέλεσμα εικόνας για ERASMUS PLU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l-GR"/>
          </a:p>
        </p:txBody>
      </p:sp>
      <p:sp>
        <p:nvSpPr>
          <p:cNvPr id="77830" name="AutoShape 6" descr="Αποτέλεσμα εικόνας για ERASMUS PLU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l-GR"/>
          </a:p>
        </p:txBody>
      </p:sp>
      <p:sp>
        <p:nvSpPr>
          <p:cNvPr id="77832" name="AutoShape 8" descr="Αποτέλεσμα εικόνας για ERASMUS PLU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l-GR"/>
          </a:p>
        </p:txBody>
      </p:sp>
      <p:sp>
        <p:nvSpPr>
          <p:cNvPr id="77834" name="AutoShape 10" descr="Αποτέλεσμα εικόνας για ERASMUS PLU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l-GR"/>
          </a:p>
        </p:txBody>
      </p:sp>
      <p:sp>
        <p:nvSpPr>
          <p:cNvPr id="77836" name="AutoShape 12" descr="Αποτέλεσμα εικόνας για ERASMUS PLU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l-GR"/>
          </a:p>
        </p:txBody>
      </p:sp>
      <p:grpSp>
        <p:nvGrpSpPr>
          <p:cNvPr id="2" name="Group 19"/>
          <p:cNvGrpSpPr/>
          <p:nvPr/>
        </p:nvGrpSpPr>
        <p:grpSpPr>
          <a:xfrm>
            <a:off x="0" y="0"/>
            <a:ext cx="9144000" cy="1400175"/>
            <a:chOff x="0" y="0"/>
            <a:chExt cx="9144000" cy="1400175"/>
          </a:xfrm>
        </p:grpSpPr>
        <p:pic>
          <p:nvPicPr>
            <p:cNvPr id="21" name="Picture 20" descr="erasmus test 1.jp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0"/>
              <a:ext cx="9144000" cy="1400175"/>
            </a:xfrm>
            <a:prstGeom prst="rect">
              <a:avLst/>
            </a:prstGeom>
          </p:spPr>
        </p:pic>
        <p:pic>
          <p:nvPicPr>
            <p:cNvPr id="22" name="4 - Εικόνα" descr="iky.pn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51520" y="188640"/>
              <a:ext cx="1115616" cy="104059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xmlns="" val="4197747091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Box 17"/>
          <p:cNvSpPr txBox="1"/>
          <p:nvPr/>
        </p:nvSpPr>
        <p:spPr>
          <a:xfrm>
            <a:off x="683568" y="4077072"/>
            <a:ext cx="3096344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l-GR" sz="1600" dirty="0" smtClean="0"/>
          </a:p>
          <a:p>
            <a:endParaRPr lang="el-GR" b="1" dirty="0" smtClean="0"/>
          </a:p>
        </p:txBody>
      </p:sp>
      <p:sp>
        <p:nvSpPr>
          <p:cNvPr id="22" name="TextBox 21"/>
          <p:cNvSpPr txBox="1"/>
          <p:nvPr/>
        </p:nvSpPr>
        <p:spPr>
          <a:xfrm>
            <a:off x="323528" y="4365104"/>
            <a:ext cx="388843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600" b="1" dirty="0" smtClean="0"/>
              <a:t> </a:t>
            </a:r>
            <a:endParaRPr lang="el-GR" sz="1600" b="1" dirty="0"/>
          </a:p>
        </p:txBody>
      </p:sp>
      <p:sp>
        <p:nvSpPr>
          <p:cNvPr id="16" name="11 - TextBox"/>
          <p:cNvSpPr txBox="1"/>
          <p:nvPr/>
        </p:nvSpPr>
        <p:spPr>
          <a:xfrm>
            <a:off x="683568" y="4005064"/>
            <a:ext cx="66967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buFont typeface="Wingdings" pitchFamily="2" charset="2"/>
              <a:buChar char="Ø"/>
            </a:pPr>
            <a:r>
              <a:rPr lang="el-GR" dirty="0" smtClean="0"/>
              <a:t> </a:t>
            </a:r>
          </a:p>
        </p:txBody>
      </p:sp>
      <p:sp>
        <p:nvSpPr>
          <p:cNvPr id="15" name="Rectangle 14"/>
          <p:cNvSpPr/>
          <p:nvPr/>
        </p:nvSpPr>
        <p:spPr>
          <a:xfrm>
            <a:off x="683568" y="2780928"/>
            <a:ext cx="727280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buFont typeface="Wingdings" pitchFamily="2" charset="2"/>
              <a:buChar char="Ø"/>
            </a:pPr>
            <a:r>
              <a:rPr lang="el-GR" dirty="0" smtClean="0"/>
              <a:t> </a:t>
            </a:r>
            <a:endParaRPr lang="en-GB" dirty="0"/>
          </a:p>
        </p:txBody>
      </p:sp>
      <p:sp>
        <p:nvSpPr>
          <p:cNvPr id="13" name="Rectangle 12"/>
          <p:cNvSpPr/>
          <p:nvPr/>
        </p:nvSpPr>
        <p:spPr>
          <a:xfrm>
            <a:off x="971600" y="2708920"/>
            <a:ext cx="734481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l-GR" dirty="0" smtClean="0"/>
          </a:p>
        </p:txBody>
      </p:sp>
      <p:sp>
        <p:nvSpPr>
          <p:cNvPr id="14" name="TextBox 13"/>
          <p:cNvSpPr txBox="1"/>
          <p:nvPr/>
        </p:nvSpPr>
        <p:spPr>
          <a:xfrm flipH="1">
            <a:off x="971600" y="2708920"/>
            <a:ext cx="748883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l-GR" b="1" dirty="0" smtClean="0"/>
              <a:t>Σύναψης συμβάσεων υπεργολαβίας</a:t>
            </a:r>
            <a:r>
              <a:rPr lang="el-GR" dirty="0" smtClean="0"/>
              <a:t> για:</a:t>
            </a:r>
          </a:p>
          <a:p>
            <a:pPr marL="400050" lvl="0" indent="-400050">
              <a:buFont typeface="+mj-lt"/>
              <a:buAutoNum type="romanLcPeriod"/>
            </a:pPr>
            <a:r>
              <a:rPr lang="el-GR" dirty="0" smtClean="0"/>
              <a:t>προμήθεια </a:t>
            </a:r>
            <a:r>
              <a:rPr lang="el-GR" dirty="0" smtClean="0"/>
              <a:t>αγαθών</a:t>
            </a:r>
          </a:p>
          <a:p>
            <a:pPr marL="342900" lvl="0" indent="-342900">
              <a:buFont typeface="+mj-lt"/>
              <a:buAutoNum type="romanLcPeriod"/>
            </a:pPr>
            <a:r>
              <a:rPr lang="el-GR" dirty="0" smtClean="0"/>
              <a:t> παροχή υπηρεσιών</a:t>
            </a:r>
            <a:endParaRPr lang="el-GR" dirty="0"/>
          </a:p>
        </p:txBody>
      </p:sp>
      <p:sp>
        <p:nvSpPr>
          <p:cNvPr id="17" name="TextBox 16"/>
          <p:cNvSpPr txBox="1"/>
          <p:nvPr/>
        </p:nvSpPr>
        <p:spPr>
          <a:xfrm>
            <a:off x="1115616" y="4005064"/>
            <a:ext cx="72728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lang="el-GR" dirty="0" smtClean="0"/>
              <a:t>Η κοινοτική επιχορήγηση καλύπτει το </a:t>
            </a:r>
            <a:r>
              <a:rPr lang="el-GR" b="1" dirty="0" smtClean="0"/>
              <a:t>75 % </a:t>
            </a:r>
            <a:r>
              <a:rPr lang="el-GR" b="1" dirty="0" smtClean="0"/>
              <a:t>των </a:t>
            </a:r>
            <a:r>
              <a:rPr lang="el-GR" b="1" dirty="0" smtClean="0"/>
              <a:t>πραγματικών δαπανών  </a:t>
            </a:r>
            <a:r>
              <a:rPr lang="el-GR" dirty="0" smtClean="0"/>
              <a:t>βάσει παραστατικών με ανώτατο όριο τις 50.000 ανά σχέδιο </a:t>
            </a:r>
            <a:endParaRPr lang="en-GB" dirty="0" smtClean="0"/>
          </a:p>
        </p:txBody>
      </p:sp>
      <p:sp>
        <p:nvSpPr>
          <p:cNvPr id="19" name="TextBox 18"/>
          <p:cNvSpPr txBox="1"/>
          <p:nvPr/>
        </p:nvSpPr>
        <p:spPr>
          <a:xfrm>
            <a:off x="2051720" y="5229200"/>
            <a:ext cx="54006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indent="0" algn="just"/>
            <a:r>
              <a:rPr lang="el-GR" dirty="0" smtClean="0"/>
              <a:t>Επιλέξιμες </a:t>
            </a:r>
            <a:r>
              <a:rPr lang="el-GR" dirty="0" smtClean="0"/>
              <a:t>είναι οι </a:t>
            </a:r>
            <a:r>
              <a:rPr lang="el-GR" b="1" dirty="0" smtClean="0"/>
              <a:t>υπηρεσίες που δεν μπορούν να παρασχεθούν </a:t>
            </a:r>
            <a:r>
              <a:rPr lang="el-GR" b="1" dirty="0" smtClean="0"/>
              <a:t>άμεσα από τον </a:t>
            </a:r>
            <a:r>
              <a:rPr lang="el-GR" b="1" dirty="0" smtClean="0"/>
              <a:t>δικαιούχο </a:t>
            </a:r>
            <a:r>
              <a:rPr lang="el-GR" dirty="0" smtClean="0"/>
              <a:t>για σαφώς τεκμηριωμένους λόγους </a:t>
            </a:r>
            <a:endParaRPr lang="el-GR" sz="1700" dirty="0"/>
          </a:p>
        </p:txBody>
      </p:sp>
      <p:grpSp>
        <p:nvGrpSpPr>
          <p:cNvPr id="20" name="Group 19"/>
          <p:cNvGrpSpPr/>
          <p:nvPr/>
        </p:nvGrpSpPr>
        <p:grpSpPr>
          <a:xfrm>
            <a:off x="0" y="0"/>
            <a:ext cx="9144000" cy="1400175"/>
            <a:chOff x="0" y="0"/>
            <a:chExt cx="9144000" cy="1400175"/>
          </a:xfrm>
        </p:grpSpPr>
        <p:pic>
          <p:nvPicPr>
            <p:cNvPr id="21" name="Picture 20" descr="erasmus test 1.jp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0"/>
              <a:ext cx="9144000" cy="1400175"/>
            </a:xfrm>
            <a:prstGeom prst="rect">
              <a:avLst/>
            </a:prstGeom>
          </p:spPr>
        </p:pic>
        <p:pic>
          <p:nvPicPr>
            <p:cNvPr id="23" name="4 - Εικόνα" descr="iky.pn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51520" y="188640"/>
              <a:ext cx="1115616" cy="1040590"/>
            </a:xfrm>
            <a:prstGeom prst="rect">
              <a:avLst/>
            </a:prstGeom>
          </p:spPr>
        </p:pic>
      </p:grpSp>
      <p:grpSp>
        <p:nvGrpSpPr>
          <p:cNvPr id="24" name="22 - Ομάδα"/>
          <p:cNvGrpSpPr/>
          <p:nvPr/>
        </p:nvGrpSpPr>
        <p:grpSpPr>
          <a:xfrm>
            <a:off x="971600" y="1700808"/>
            <a:ext cx="7344816" cy="576064"/>
            <a:chOff x="0" y="37544"/>
            <a:chExt cx="8105554" cy="879840"/>
          </a:xfrm>
        </p:grpSpPr>
        <p:sp>
          <p:nvSpPr>
            <p:cNvPr id="25" name="9 - Στρογγυλεμένο ορθογώνιο"/>
            <p:cNvSpPr/>
            <p:nvPr/>
          </p:nvSpPr>
          <p:spPr>
            <a:xfrm>
              <a:off x="0" y="37544"/>
              <a:ext cx="8105554" cy="879840"/>
            </a:xfrm>
            <a:prstGeom prst="roundRect">
              <a:avLst/>
            </a:prstGeom>
          </p:spPr>
          <p:style>
            <a:lnRef idx="3">
              <a:schemeClr val="accent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>
              <a:pPr algn="ctr"/>
              <a:r>
                <a:rPr lang="el-GR" sz="2400" dirty="0" smtClean="0"/>
                <a:t>Εδικές Κατηγορίες Δαπανών </a:t>
              </a:r>
              <a:r>
                <a:rPr lang="el-GR" sz="2400" dirty="0" err="1" smtClean="0"/>
                <a:t>Κατ΄</a:t>
              </a:r>
              <a:r>
                <a:rPr lang="el-GR" sz="2400" dirty="0" smtClean="0"/>
                <a:t> εξαίρεση</a:t>
              </a:r>
              <a:endParaRPr lang="el-GR" sz="2400" dirty="0"/>
            </a:p>
          </p:txBody>
        </p:sp>
        <p:sp>
          <p:nvSpPr>
            <p:cNvPr id="26" name="Στρογγυλεμένο ορθογώνιο 4"/>
            <p:cNvSpPr/>
            <p:nvPr/>
          </p:nvSpPr>
          <p:spPr>
            <a:xfrm>
              <a:off x="42950" y="80494"/>
              <a:ext cx="8019654" cy="79394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60960" tIns="60960" rIns="60960" bIns="60960" numCol="1" spcCol="1270" anchor="ctr" anchorCtr="0">
              <a:noAutofit/>
            </a:bodyPr>
            <a:lstStyle/>
            <a:p>
              <a:pPr algn="ctr"/>
              <a:endParaRPr lang="el-GR" sz="2400" dirty="0">
                <a:solidFill>
                  <a:schemeClr val="tx2">
                    <a:lumMod val="75000"/>
                  </a:schemeClr>
                </a:solidFill>
              </a:endParaRPr>
            </a:p>
          </p:txBody>
        </p:sp>
      </p:grpSp>
      <p:pic>
        <p:nvPicPr>
          <p:cNvPr id="27" name="9 - Εικόνα" descr="exclamation-point-icon_21147436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755576" y="5229200"/>
            <a:ext cx="1069860" cy="1069860"/>
          </a:xfrm>
          <a:prstGeom prst="rect">
            <a:avLst/>
          </a:prstGeom>
          <a:ln>
            <a:solidFill>
              <a:schemeClr val="bg1">
                <a:lumMod val="50000"/>
              </a:schemeClr>
            </a:solidFill>
          </a:ln>
        </p:spPr>
      </p:pic>
    </p:spTree>
    <p:extLst>
      <p:ext uri="{BB962C8B-B14F-4D97-AF65-F5344CB8AC3E}">
        <p14:creationId xmlns:p14="http://schemas.microsoft.com/office/powerpoint/2010/main" xmlns="" val="4316980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Box 17"/>
          <p:cNvSpPr txBox="1"/>
          <p:nvPr/>
        </p:nvSpPr>
        <p:spPr>
          <a:xfrm>
            <a:off x="899592" y="3861048"/>
            <a:ext cx="74168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>
              <a:buBlip>
                <a:blip r:embed="rId3"/>
              </a:buBlip>
            </a:pPr>
            <a:r>
              <a:rPr lang="el-GR" dirty="0" smtClean="0"/>
              <a:t>  Κατά το στάδιο της τελικής έκθεσης ο δικαιούχος απαιτείται </a:t>
            </a:r>
            <a:r>
              <a:rPr lang="el-GR" dirty="0" smtClean="0"/>
              <a:t>να </a:t>
            </a:r>
            <a:r>
              <a:rPr lang="el-GR" dirty="0" smtClean="0"/>
              <a:t>προσκομίσει όλα τα δικαιολογητικά που αφορούν </a:t>
            </a:r>
            <a:r>
              <a:rPr lang="el-GR" dirty="0" smtClean="0"/>
              <a:t>τις </a:t>
            </a:r>
            <a:r>
              <a:rPr lang="el-GR" dirty="0" smtClean="0"/>
              <a:t>δαπάνες κατ’ εξαίρεση.</a:t>
            </a:r>
            <a:endParaRPr lang="en-GB" dirty="0" smtClean="0"/>
          </a:p>
        </p:txBody>
      </p:sp>
      <p:sp>
        <p:nvSpPr>
          <p:cNvPr id="13" name="Rectangle 12"/>
          <p:cNvSpPr/>
          <p:nvPr/>
        </p:nvSpPr>
        <p:spPr>
          <a:xfrm>
            <a:off x="971600" y="2708920"/>
            <a:ext cx="734481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l-GR" dirty="0" smtClean="0"/>
          </a:p>
        </p:txBody>
      </p:sp>
      <p:sp>
        <p:nvSpPr>
          <p:cNvPr id="14" name="TextBox 13"/>
          <p:cNvSpPr txBox="1"/>
          <p:nvPr/>
        </p:nvSpPr>
        <p:spPr>
          <a:xfrm flipH="1">
            <a:off x="899590" y="2708920"/>
            <a:ext cx="7416826" cy="936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>
              <a:buBlip>
                <a:blip r:embed="rId3"/>
              </a:buBlip>
            </a:pPr>
            <a:r>
              <a:rPr lang="el-GR" dirty="0" smtClean="0"/>
              <a:t>  Ο </a:t>
            </a:r>
            <a:r>
              <a:rPr lang="el-GR" dirty="0" smtClean="0"/>
              <a:t>δικαιούχος </a:t>
            </a:r>
            <a:r>
              <a:rPr lang="el-GR" b="1" dirty="0" smtClean="0"/>
              <a:t>δηλώνει στο Εργαλείο Κινητικότητας </a:t>
            </a:r>
            <a:r>
              <a:rPr lang="el-GR" dirty="0" smtClean="0"/>
              <a:t>τον τύπο των δαπανών, καθώς και το ποσό στο οποίο ανήλθαν οι πραγματικές δαπάνες που πραγματοποιήθηκαν</a:t>
            </a:r>
            <a:endParaRPr lang="en-GB" dirty="0" smtClean="0"/>
          </a:p>
        </p:txBody>
      </p:sp>
      <p:grpSp>
        <p:nvGrpSpPr>
          <p:cNvPr id="16" name="Group 15"/>
          <p:cNvGrpSpPr/>
          <p:nvPr/>
        </p:nvGrpSpPr>
        <p:grpSpPr>
          <a:xfrm>
            <a:off x="0" y="0"/>
            <a:ext cx="9144000" cy="1400175"/>
            <a:chOff x="0" y="0"/>
            <a:chExt cx="9144000" cy="1400175"/>
          </a:xfrm>
        </p:grpSpPr>
        <p:pic>
          <p:nvPicPr>
            <p:cNvPr id="17" name="Picture 16" descr="erasmus test 1.jp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0" y="0"/>
              <a:ext cx="9144000" cy="1400175"/>
            </a:xfrm>
            <a:prstGeom prst="rect">
              <a:avLst/>
            </a:prstGeom>
          </p:spPr>
        </p:pic>
        <p:pic>
          <p:nvPicPr>
            <p:cNvPr id="19" name="4 - Εικόνα" descr="iky.png"/>
            <p:cNvPicPr>
              <a:picLocks noChangeAspect="1"/>
            </p:cNvPicPr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251520" y="188640"/>
              <a:ext cx="1115616" cy="1040590"/>
            </a:xfrm>
            <a:prstGeom prst="rect">
              <a:avLst/>
            </a:prstGeom>
          </p:spPr>
        </p:pic>
      </p:grpSp>
      <p:grpSp>
        <p:nvGrpSpPr>
          <p:cNvPr id="20" name="22 - Ομάδα"/>
          <p:cNvGrpSpPr/>
          <p:nvPr/>
        </p:nvGrpSpPr>
        <p:grpSpPr>
          <a:xfrm>
            <a:off x="971600" y="1700808"/>
            <a:ext cx="7344816" cy="576064"/>
            <a:chOff x="0" y="37544"/>
            <a:chExt cx="8105554" cy="879840"/>
          </a:xfrm>
        </p:grpSpPr>
        <p:sp>
          <p:nvSpPr>
            <p:cNvPr id="21" name="9 - Στρογγυλεμένο ορθογώνιο"/>
            <p:cNvSpPr/>
            <p:nvPr/>
          </p:nvSpPr>
          <p:spPr>
            <a:xfrm>
              <a:off x="0" y="37544"/>
              <a:ext cx="8105554" cy="879840"/>
            </a:xfrm>
            <a:prstGeom prst="roundRect">
              <a:avLst/>
            </a:prstGeom>
          </p:spPr>
          <p:style>
            <a:lnRef idx="3">
              <a:schemeClr val="accent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>
              <a:pPr algn="ctr"/>
              <a:r>
                <a:rPr lang="el-GR" sz="2400" dirty="0" smtClean="0"/>
                <a:t>Εδικές Κατηγορίες Δαπανών </a:t>
              </a:r>
              <a:r>
                <a:rPr lang="el-GR" sz="2400" dirty="0" err="1" smtClean="0"/>
                <a:t>Κατ΄</a:t>
              </a:r>
              <a:r>
                <a:rPr lang="el-GR" sz="2400" dirty="0" smtClean="0"/>
                <a:t> εξαίρεση</a:t>
              </a:r>
              <a:endParaRPr lang="el-GR" sz="2400" dirty="0"/>
            </a:p>
          </p:txBody>
        </p:sp>
        <p:sp>
          <p:nvSpPr>
            <p:cNvPr id="23" name="Στρογγυλεμένο ορθογώνιο 4"/>
            <p:cNvSpPr/>
            <p:nvPr/>
          </p:nvSpPr>
          <p:spPr>
            <a:xfrm>
              <a:off x="42950" y="80494"/>
              <a:ext cx="8019654" cy="79394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60960" tIns="60960" rIns="60960" bIns="60960" numCol="1" spcCol="1270" anchor="ctr" anchorCtr="0">
              <a:noAutofit/>
            </a:bodyPr>
            <a:lstStyle/>
            <a:p>
              <a:pPr algn="ctr"/>
              <a:endParaRPr lang="el-GR" sz="2400" dirty="0">
                <a:solidFill>
                  <a:schemeClr val="tx2">
                    <a:lumMod val="75000"/>
                  </a:schemeClr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xmlns="" val="4316980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Box 17"/>
          <p:cNvSpPr txBox="1"/>
          <p:nvPr/>
        </p:nvSpPr>
        <p:spPr>
          <a:xfrm>
            <a:off x="899592" y="3861048"/>
            <a:ext cx="74168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>
              <a:buBlip>
                <a:blip r:embed="rId3"/>
              </a:buBlip>
            </a:pPr>
            <a:r>
              <a:rPr lang="el-GR" dirty="0" smtClean="0"/>
              <a:t>  Κατά το στάδιο της τελικής έκθεσης ο δικαιούχος απαιτείται να προσκομίσει όλα τα δικαιολογητικά που αφορούν </a:t>
            </a:r>
            <a:r>
              <a:rPr lang="el-GR" dirty="0" smtClean="0"/>
              <a:t>τις </a:t>
            </a:r>
            <a:r>
              <a:rPr lang="el-GR" dirty="0" smtClean="0"/>
              <a:t>δαπάνες κατ’ εξαίρεση.</a:t>
            </a:r>
            <a:endParaRPr lang="en-GB" dirty="0" smtClean="0"/>
          </a:p>
        </p:txBody>
      </p:sp>
      <p:sp>
        <p:nvSpPr>
          <p:cNvPr id="13" name="Rectangle 12"/>
          <p:cNvSpPr/>
          <p:nvPr/>
        </p:nvSpPr>
        <p:spPr>
          <a:xfrm>
            <a:off x="971600" y="2708920"/>
            <a:ext cx="734481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l-GR" dirty="0" smtClean="0"/>
          </a:p>
        </p:txBody>
      </p:sp>
      <p:sp>
        <p:nvSpPr>
          <p:cNvPr id="14" name="TextBox 13"/>
          <p:cNvSpPr txBox="1"/>
          <p:nvPr/>
        </p:nvSpPr>
        <p:spPr>
          <a:xfrm flipH="1">
            <a:off x="899590" y="2708920"/>
            <a:ext cx="7416826" cy="936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>
              <a:buBlip>
                <a:blip r:embed="rId3"/>
              </a:buBlip>
            </a:pPr>
            <a:r>
              <a:rPr lang="el-GR" dirty="0" smtClean="0"/>
              <a:t>  Ο </a:t>
            </a:r>
            <a:r>
              <a:rPr lang="el-GR" dirty="0" smtClean="0"/>
              <a:t>δικαιούχος </a:t>
            </a:r>
            <a:r>
              <a:rPr lang="el-GR" b="1" dirty="0" smtClean="0"/>
              <a:t>δηλώνει στο Εργαλείο Κινητικότητας </a:t>
            </a:r>
            <a:r>
              <a:rPr lang="el-GR" dirty="0" smtClean="0"/>
              <a:t>τον τύπο των δαπανών, καθώς και το ποσό στο οποίο ανήλθαν οι πραγματικές δαπάνες που πραγματοποιήθηκαν</a:t>
            </a:r>
            <a:endParaRPr lang="en-GB" dirty="0" smtClean="0"/>
          </a:p>
        </p:txBody>
      </p:sp>
      <p:grpSp>
        <p:nvGrpSpPr>
          <p:cNvPr id="2" name="Group 15"/>
          <p:cNvGrpSpPr/>
          <p:nvPr/>
        </p:nvGrpSpPr>
        <p:grpSpPr>
          <a:xfrm>
            <a:off x="0" y="0"/>
            <a:ext cx="9144000" cy="1400175"/>
            <a:chOff x="0" y="0"/>
            <a:chExt cx="9144000" cy="1400175"/>
          </a:xfrm>
        </p:grpSpPr>
        <p:pic>
          <p:nvPicPr>
            <p:cNvPr id="17" name="Picture 16" descr="erasmus test 1.jp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0" y="0"/>
              <a:ext cx="9144000" cy="1400175"/>
            </a:xfrm>
            <a:prstGeom prst="rect">
              <a:avLst/>
            </a:prstGeom>
          </p:spPr>
        </p:pic>
        <p:pic>
          <p:nvPicPr>
            <p:cNvPr id="19" name="4 - Εικόνα" descr="iky.png"/>
            <p:cNvPicPr>
              <a:picLocks noChangeAspect="1"/>
            </p:cNvPicPr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251520" y="188640"/>
              <a:ext cx="1115616" cy="1040590"/>
            </a:xfrm>
            <a:prstGeom prst="rect">
              <a:avLst/>
            </a:prstGeom>
          </p:spPr>
        </p:pic>
      </p:grpSp>
      <p:grpSp>
        <p:nvGrpSpPr>
          <p:cNvPr id="3" name="22 - Ομάδα"/>
          <p:cNvGrpSpPr/>
          <p:nvPr/>
        </p:nvGrpSpPr>
        <p:grpSpPr>
          <a:xfrm>
            <a:off x="971600" y="1700808"/>
            <a:ext cx="7344816" cy="576064"/>
            <a:chOff x="0" y="37544"/>
            <a:chExt cx="8105554" cy="879840"/>
          </a:xfrm>
        </p:grpSpPr>
        <p:sp>
          <p:nvSpPr>
            <p:cNvPr id="21" name="9 - Στρογγυλεμένο ορθογώνιο"/>
            <p:cNvSpPr/>
            <p:nvPr/>
          </p:nvSpPr>
          <p:spPr>
            <a:xfrm>
              <a:off x="0" y="37544"/>
              <a:ext cx="8105554" cy="879840"/>
            </a:xfrm>
            <a:prstGeom prst="roundRect">
              <a:avLst/>
            </a:prstGeom>
          </p:spPr>
          <p:style>
            <a:lnRef idx="3">
              <a:schemeClr val="accent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>
              <a:pPr algn="ctr"/>
              <a:r>
                <a:rPr lang="el-GR" sz="2400" dirty="0" smtClean="0"/>
                <a:t>Εδικές Κατηγορίες Δαπανών </a:t>
              </a:r>
              <a:r>
                <a:rPr lang="el-GR" sz="2400" dirty="0" err="1" smtClean="0"/>
                <a:t>Κατ΄</a:t>
              </a:r>
              <a:r>
                <a:rPr lang="el-GR" sz="2400" dirty="0" smtClean="0"/>
                <a:t> εξαίρεση</a:t>
              </a:r>
              <a:endParaRPr lang="el-GR" sz="2400" dirty="0"/>
            </a:p>
          </p:txBody>
        </p:sp>
        <p:sp>
          <p:nvSpPr>
            <p:cNvPr id="23" name="Στρογγυλεμένο ορθογώνιο 4"/>
            <p:cNvSpPr/>
            <p:nvPr/>
          </p:nvSpPr>
          <p:spPr>
            <a:xfrm>
              <a:off x="42950" y="80494"/>
              <a:ext cx="8019654" cy="79394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60960" tIns="60960" rIns="60960" bIns="60960" numCol="1" spcCol="1270" anchor="ctr" anchorCtr="0">
              <a:noAutofit/>
            </a:bodyPr>
            <a:lstStyle/>
            <a:p>
              <a:pPr algn="ctr"/>
              <a:endParaRPr lang="el-GR" sz="2400" dirty="0">
                <a:solidFill>
                  <a:schemeClr val="tx2">
                    <a:lumMod val="75000"/>
                  </a:schemeClr>
                </a:solidFill>
              </a:endParaRPr>
            </a:p>
          </p:txBody>
        </p:sp>
      </p:grpSp>
      <p:sp>
        <p:nvSpPr>
          <p:cNvPr id="24" name="8 - Στρογγυλεμένο ορθογώνιο"/>
          <p:cNvSpPr/>
          <p:nvPr/>
        </p:nvSpPr>
        <p:spPr>
          <a:xfrm>
            <a:off x="971600" y="5013176"/>
            <a:ext cx="7344816" cy="1440160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just"/>
            <a:r>
              <a:rPr lang="el-GR" dirty="0" smtClean="0"/>
              <a:t>Από τα είδη εξοπλισμού </a:t>
            </a:r>
            <a:r>
              <a:rPr lang="el-GR" b="1" dirty="0" smtClean="0"/>
              <a:t>αποκλείεται ο τυπικός εξοπλισμός γραφείου</a:t>
            </a:r>
            <a:r>
              <a:rPr lang="el-GR" dirty="0" smtClean="0"/>
              <a:t> (όπως ηλεκτρονικοί υπολογιστές, φορητοί υπολογιστές, εκτυπωτές, δείκτες </a:t>
            </a:r>
            <a:r>
              <a:rPr lang="el-GR" dirty="0" err="1" smtClean="0"/>
              <a:t>laser</a:t>
            </a:r>
            <a:r>
              <a:rPr lang="el-GR" dirty="0" smtClean="0"/>
              <a:t> για παρουσιάσεις, κλπ.)</a:t>
            </a:r>
            <a:r>
              <a:rPr lang="el-GR" b="1" dirty="0" smtClean="0"/>
              <a:t> ή ο εξοπλισμός που χρησιμοποιεί ο δικαιούχος για να εκτελέσει συνήθεις δραστηριότητες.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4316980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6"/>
          <p:cNvGrpSpPr/>
          <p:nvPr/>
        </p:nvGrpSpPr>
        <p:grpSpPr>
          <a:xfrm>
            <a:off x="0" y="0"/>
            <a:ext cx="9144000" cy="1400175"/>
            <a:chOff x="0" y="0"/>
            <a:chExt cx="9144000" cy="1400175"/>
          </a:xfrm>
        </p:grpSpPr>
        <p:pic>
          <p:nvPicPr>
            <p:cNvPr id="8" name="Picture 7" descr="erasmus test 1.jp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0"/>
              <a:ext cx="9144000" cy="1400175"/>
            </a:xfrm>
            <a:prstGeom prst="rect">
              <a:avLst/>
            </a:prstGeom>
          </p:spPr>
        </p:pic>
        <p:pic>
          <p:nvPicPr>
            <p:cNvPr id="9" name="4 - Εικόνα" descr="iky.pn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51520" y="188640"/>
              <a:ext cx="1115616" cy="1040590"/>
            </a:xfrm>
            <a:prstGeom prst="rect">
              <a:avLst/>
            </a:prstGeom>
          </p:spPr>
        </p:pic>
      </p:grpSp>
      <p:sp>
        <p:nvSpPr>
          <p:cNvPr id="6" name="Title 5"/>
          <p:cNvSpPr>
            <a:spLocks noGrp="1"/>
          </p:cNvSpPr>
          <p:nvPr>
            <p:ph type="ctrTitle"/>
          </p:nvPr>
        </p:nvSpPr>
        <p:spPr>
          <a:xfrm>
            <a:off x="611560" y="1340768"/>
            <a:ext cx="8134672" cy="2954759"/>
          </a:xfrm>
        </p:spPr>
        <p:txBody>
          <a:bodyPr>
            <a:normAutofit fontScale="90000"/>
          </a:bodyPr>
          <a:lstStyle/>
          <a:p>
            <a:pPr algn="l"/>
            <a:r>
              <a:rPr lang="el-GR" dirty="0" smtClean="0"/>
              <a:t/>
            </a:r>
            <a:br>
              <a:rPr lang="el-GR" dirty="0" smtClean="0"/>
            </a:br>
            <a:r>
              <a:rPr lang="el-GR" dirty="0" smtClean="0"/>
              <a:t/>
            </a:r>
            <a:br>
              <a:rPr lang="el-GR" dirty="0" smtClean="0"/>
            </a:br>
            <a:r>
              <a:rPr lang="el-GR" dirty="0" smtClean="0"/>
              <a:t/>
            </a:r>
            <a:br>
              <a:rPr lang="el-GR" dirty="0" smtClean="0"/>
            </a:br>
            <a:r>
              <a:rPr lang="el-GR" dirty="0" smtClean="0"/>
              <a:t/>
            </a:r>
            <a:br>
              <a:rPr lang="el-GR" dirty="0" smtClean="0"/>
            </a:br>
            <a:r>
              <a:rPr lang="el-GR" dirty="0" smtClean="0"/>
              <a:t/>
            </a:r>
            <a:br>
              <a:rPr lang="el-GR" dirty="0" smtClean="0"/>
            </a:br>
            <a:r>
              <a:rPr lang="el-GR" dirty="0" smtClean="0"/>
              <a:t/>
            </a:r>
            <a:br>
              <a:rPr lang="el-GR" dirty="0" smtClean="0"/>
            </a:br>
            <a:r>
              <a:rPr lang="el-GR" sz="2200" b="1" u="sng" dirty="0" smtClean="0"/>
              <a:t>ΜΟΝΑΔΑ ΚΟΣΤΟΥΣ/</a:t>
            </a:r>
            <a:r>
              <a:rPr lang="en-US" sz="2200" b="1" u="sng" dirty="0" smtClean="0"/>
              <a:t>U</a:t>
            </a:r>
            <a:r>
              <a:rPr lang="en-US" sz="2200" b="1" u="sng" dirty="0" smtClean="0"/>
              <a:t>NIT </a:t>
            </a:r>
            <a:r>
              <a:rPr lang="en-US" sz="2200" b="1" u="sng" dirty="0" smtClean="0"/>
              <a:t>COSTS </a:t>
            </a:r>
            <a:br>
              <a:rPr lang="en-US" sz="2200" b="1" u="sng" dirty="0" smtClean="0"/>
            </a:br>
            <a:r>
              <a:rPr lang="el-GR" sz="2200" b="1" dirty="0" smtClean="0"/>
              <a:t>Διαχείριση Σχεδίου και Υλοποίηση</a:t>
            </a:r>
            <a:r>
              <a:rPr lang="el-GR" sz="2200" dirty="0" smtClean="0"/>
              <a:t>: χρηματοδότηση ανά εταίρο ανά μήνα </a:t>
            </a:r>
            <a:br>
              <a:rPr lang="el-GR" sz="2200" dirty="0" smtClean="0"/>
            </a:br>
            <a:r>
              <a:rPr lang="el-GR" sz="2200" b="1" dirty="0" smtClean="0"/>
              <a:t>Διεθνικές συναντήσεις </a:t>
            </a:r>
            <a:r>
              <a:rPr lang="el-GR" sz="2200" b="1" dirty="0" smtClean="0"/>
              <a:t>για το Σχέδιο</a:t>
            </a:r>
            <a:r>
              <a:rPr lang="el-GR" sz="2200" dirty="0" smtClean="0"/>
              <a:t>: </a:t>
            </a:r>
            <a:r>
              <a:rPr lang="el-GR" sz="2200" dirty="0" smtClean="0"/>
              <a:t>χρηματοδότηση ανά συμμετέχοντα</a:t>
            </a:r>
            <a:br>
              <a:rPr lang="el-GR" sz="2200" dirty="0" smtClean="0"/>
            </a:br>
            <a:r>
              <a:rPr lang="el-GR" sz="2200" b="1" dirty="0" smtClean="0"/>
              <a:t>Πνευματικά Προϊόντα</a:t>
            </a:r>
            <a:r>
              <a:rPr lang="el-GR" sz="2200" dirty="0" smtClean="0"/>
              <a:t>: </a:t>
            </a:r>
            <a:r>
              <a:rPr lang="el-GR" sz="2200" dirty="0" smtClean="0"/>
              <a:t>δαπάνες προσωπικού</a:t>
            </a:r>
            <a:br>
              <a:rPr lang="el-GR" sz="2200" dirty="0" smtClean="0"/>
            </a:br>
            <a:r>
              <a:rPr lang="el-GR" sz="2200" b="1" dirty="0" smtClean="0"/>
              <a:t>Πολλαπλασιαστικές Δράσεις</a:t>
            </a:r>
            <a:r>
              <a:rPr lang="el-GR" sz="2200" dirty="0" smtClean="0"/>
              <a:t>: χρηματοδότηση βασισμένη στον αριθμό των συμμετεχόντων </a:t>
            </a:r>
            <a:br>
              <a:rPr lang="el-GR" sz="2200" dirty="0" smtClean="0"/>
            </a:br>
            <a:r>
              <a:rPr lang="el-GR" sz="2200" b="1" dirty="0" smtClean="0"/>
              <a:t>Δραστηριότητες  Μάθησης, Διδασκαλίας, Κατάρτισης</a:t>
            </a:r>
            <a:r>
              <a:rPr lang="el-GR" sz="2200" dirty="0" smtClean="0"/>
              <a:t>: </a:t>
            </a:r>
            <a:r>
              <a:rPr lang="el-GR" sz="2200" dirty="0" smtClean="0"/>
              <a:t>χρηματοδότηση για τη δαπάνη μετακίνησης ανάλογα με την απόσταση, χρηματοδότηση ανά ημέρα για τη διαβίωση, χρηματοδότηση για γλωσσική υποστήριξη </a:t>
            </a:r>
            <a:br>
              <a:rPr lang="el-GR" sz="2200" dirty="0" smtClean="0"/>
            </a:br>
            <a:r>
              <a:rPr lang="el-GR" sz="2200" dirty="0" smtClean="0"/>
              <a:t/>
            </a:r>
            <a:br>
              <a:rPr lang="el-GR" sz="2200" dirty="0" smtClean="0"/>
            </a:br>
            <a:r>
              <a:rPr lang="el-GR" sz="2200" b="1" u="sng" dirty="0" smtClean="0"/>
              <a:t>ΠΡΑΓΜΑΤΙΚΑ ΚΟΣΤΗ/</a:t>
            </a:r>
            <a:r>
              <a:rPr lang="en-US" sz="2200" b="1" u="sng" dirty="0" smtClean="0"/>
              <a:t>REAL </a:t>
            </a:r>
            <a:r>
              <a:rPr lang="en-US" sz="2200" b="1" u="sng" dirty="0" smtClean="0"/>
              <a:t>COSTS</a:t>
            </a:r>
            <a:r>
              <a:rPr lang="en-US" sz="2200" b="1" i="1" u="sng" dirty="0" smtClean="0"/>
              <a:t/>
            </a:r>
            <a:br>
              <a:rPr lang="en-US" sz="2200" b="1" i="1" u="sng" dirty="0" smtClean="0"/>
            </a:br>
            <a:r>
              <a:rPr lang="el-GR" sz="2200" dirty="0" smtClean="0"/>
              <a:t>Δαπάνες </a:t>
            </a:r>
            <a:r>
              <a:rPr lang="el-GR" sz="2200" dirty="0" err="1" smtClean="0"/>
              <a:t>κατ΄</a:t>
            </a:r>
            <a:r>
              <a:rPr lang="el-GR" sz="2200" dirty="0" smtClean="0"/>
              <a:t> </a:t>
            </a:r>
            <a:r>
              <a:rPr lang="el-GR" sz="2200" dirty="0" smtClean="0"/>
              <a:t>εξαίρεση </a:t>
            </a:r>
            <a:r>
              <a:rPr lang="el-GR" sz="2200" dirty="0" smtClean="0"/>
              <a:t/>
            </a:r>
            <a:br>
              <a:rPr lang="el-GR" sz="2200" dirty="0" smtClean="0"/>
            </a:br>
            <a:r>
              <a:rPr lang="el-GR" sz="2200" dirty="0" smtClean="0"/>
              <a:t>Επιχορήγηση για </a:t>
            </a:r>
            <a:r>
              <a:rPr lang="el-GR" sz="2200" dirty="0" smtClean="0"/>
              <a:t>άτομα με ειδικές ανάγκες </a:t>
            </a:r>
            <a:br>
              <a:rPr lang="el-GR" sz="2200" dirty="0" smtClean="0"/>
            </a:br>
            <a:endParaRPr lang="el-GR" sz="2200" dirty="0"/>
          </a:p>
        </p:txBody>
      </p:sp>
      <p:grpSp>
        <p:nvGrpSpPr>
          <p:cNvPr id="7" name="22 - Ομάδα"/>
          <p:cNvGrpSpPr/>
          <p:nvPr/>
        </p:nvGrpSpPr>
        <p:grpSpPr>
          <a:xfrm>
            <a:off x="971600" y="1700808"/>
            <a:ext cx="7344816" cy="576064"/>
            <a:chOff x="0" y="37544"/>
            <a:chExt cx="8105554" cy="879840"/>
          </a:xfrm>
        </p:grpSpPr>
        <p:sp>
          <p:nvSpPr>
            <p:cNvPr id="10" name="9 - Στρογγυλεμένο ορθογώνιο"/>
            <p:cNvSpPr/>
            <p:nvPr/>
          </p:nvSpPr>
          <p:spPr>
            <a:xfrm>
              <a:off x="0" y="37544"/>
              <a:ext cx="8105554" cy="879840"/>
            </a:xfrm>
            <a:prstGeom prst="roundRect">
              <a:avLst/>
            </a:prstGeom>
          </p:spPr>
          <p:style>
            <a:lnRef idx="3">
              <a:schemeClr val="accent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>
              <a:pPr algn="ctr"/>
              <a:r>
                <a:rPr lang="el-GR" sz="2400" dirty="0" smtClean="0"/>
                <a:t>Μηχανισμός Χρηματοδότησης </a:t>
              </a:r>
              <a:endParaRPr lang="el-GR" sz="2400" dirty="0"/>
            </a:p>
          </p:txBody>
        </p:sp>
        <p:sp>
          <p:nvSpPr>
            <p:cNvPr id="11" name="Στρογγυλεμένο ορθογώνιο 4"/>
            <p:cNvSpPr/>
            <p:nvPr/>
          </p:nvSpPr>
          <p:spPr>
            <a:xfrm>
              <a:off x="42950" y="80494"/>
              <a:ext cx="8019654" cy="79394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60960" tIns="60960" rIns="60960" bIns="60960" numCol="1" spcCol="1270" anchor="ctr" anchorCtr="0">
              <a:noAutofit/>
            </a:bodyPr>
            <a:lstStyle/>
            <a:p>
              <a:pPr algn="ctr"/>
              <a:endParaRPr lang="el-GR" sz="2400" dirty="0">
                <a:solidFill>
                  <a:schemeClr val="tx2">
                    <a:lumMod val="75000"/>
                  </a:schemeClr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xmlns="" val="2808471954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22 - Ομάδα"/>
          <p:cNvGrpSpPr/>
          <p:nvPr/>
        </p:nvGrpSpPr>
        <p:grpSpPr>
          <a:xfrm>
            <a:off x="827584" y="2420888"/>
            <a:ext cx="7271420" cy="2808312"/>
            <a:chOff x="48660" y="2328443"/>
            <a:chExt cx="6771111" cy="9929283"/>
          </a:xfrm>
        </p:grpSpPr>
        <p:sp>
          <p:nvSpPr>
            <p:cNvPr id="11" name="Στρογγυλεμένο ορθογώνιο 4"/>
            <p:cNvSpPr/>
            <p:nvPr/>
          </p:nvSpPr>
          <p:spPr>
            <a:xfrm>
              <a:off x="316874" y="2328443"/>
              <a:ext cx="6502897" cy="1350137"/>
            </a:xfrm>
            <a:prstGeom prst="rect">
              <a:avLst/>
            </a:prstGeom>
            <a:no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60960" tIns="60960" rIns="60960" bIns="60960" numCol="1" spcCol="1270" anchor="ctr" anchorCtr="0">
              <a:noAutofit/>
            </a:bodyPr>
            <a:lstStyle/>
            <a:p>
              <a:pPr algn="ctr"/>
              <a:r>
                <a:rPr lang="el-GR" b="1" u="sng" dirty="0" smtClean="0">
                  <a:solidFill>
                    <a:schemeClr val="tx1"/>
                  </a:solidFill>
                </a:rPr>
                <a:t>  </a:t>
              </a:r>
              <a:r>
                <a:rPr lang="el-GR" b="1" u="sng" dirty="0" smtClean="0">
                  <a:solidFill>
                    <a:schemeClr val="bg2">
                      <a:lumMod val="25000"/>
                    </a:schemeClr>
                  </a:solidFill>
                </a:rPr>
                <a:t>ΔΙΑΧΕΙΡΙΣΗ ΚΑΙ ΥΛΟΠΟΙΗΣΗ ΣΧΕΔΙΟΥ</a:t>
              </a:r>
              <a:endParaRPr lang="el-GR" b="1" u="sng" dirty="0">
                <a:solidFill>
                  <a:schemeClr val="bg2">
                    <a:lumMod val="25000"/>
                  </a:schemeClr>
                </a:solidFill>
              </a:endParaRPr>
            </a:p>
          </p:txBody>
        </p:sp>
        <p:sp>
          <p:nvSpPr>
            <p:cNvPr id="12" name="Στρογγυλεμένο ορθογώνιο 4"/>
            <p:cNvSpPr/>
            <p:nvPr/>
          </p:nvSpPr>
          <p:spPr>
            <a:xfrm>
              <a:off x="48660" y="5129010"/>
              <a:ext cx="6502897" cy="7128716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60960" tIns="60960" rIns="60960" bIns="60960" numCol="1" spcCol="1270" anchor="ctr" anchorCtr="0">
              <a:noAutofit/>
            </a:bodyPr>
            <a:lstStyle/>
            <a:p>
              <a:pPr marL="342900" indent="-342900"/>
              <a:endParaRPr lang="el-GR" dirty="0">
                <a:solidFill>
                  <a:schemeClr val="tx1"/>
                </a:solidFill>
              </a:endParaRPr>
            </a:p>
          </p:txBody>
        </p:sp>
        <p:sp>
          <p:nvSpPr>
            <p:cNvPr id="13" name="Στρογγυλεμένο ορθογώνιο 4"/>
            <p:cNvSpPr/>
            <p:nvPr/>
          </p:nvSpPr>
          <p:spPr>
            <a:xfrm>
              <a:off x="115713" y="6401995"/>
              <a:ext cx="6502897" cy="254597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60960" tIns="60960" rIns="60960" bIns="60960" numCol="1" spcCol="1270" anchor="ctr" anchorCtr="0">
              <a:noAutofit/>
            </a:bodyPr>
            <a:lstStyle/>
            <a:p>
              <a:pPr>
                <a:buBlip>
                  <a:blip r:embed="rId3"/>
                </a:buBlip>
              </a:pPr>
              <a:r>
                <a:rPr lang="el-GR" b="1" dirty="0" smtClean="0">
                  <a:solidFill>
                    <a:schemeClr val="tx1"/>
                  </a:solidFill>
                </a:rPr>
                <a:t>   </a:t>
              </a:r>
              <a:r>
                <a:rPr lang="el-GR" sz="2000" dirty="0" smtClean="0">
                  <a:solidFill>
                    <a:schemeClr val="tx1"/>
                  </a:solidFill>
                </a:rPr>
                <a:t>Περιγραφή</a:t>
              </a:r>
              <a:r>
                <a:rPr lang="el-GR" b="1" dirty="0" smtClean="0">
                  <a:solidFill>
                    <a:schemeClr val="tx1"/>
                  </a:solidFill>
                </a:rPr>
                <a:t> </a:t>
              </a:r>
              <a:r>
                <a:rPr lang="el-GR" sz="2000" dirty="0" smtClean="0">
                  <a:solidFill>
                    <a:schemeClr val="tx1"/>
                  </a:solidFill>
                </a:rPr>
                <a:t>δραστηριοτήτων στην Τελική Έκθεση</a:t>
              </a:r>
            </a:p>
            <a:p>
              <a:endParaRPr lang="el-GR" sz="2000" b="1" dirty="0" smtClean="0">
                <a:solidFill>
                  <a:schemeClr val="tx1"/>
                </a:solidFill>
              </a:endParaRPr>
            </a:p>
            <a:p>
              <a:pPr>
                <a:buBlip>
                  <a:blip r:embed="rId3"/>
                </a:buBlip>
              </a:pPr>
              <a:r>
                <a:rPr lang="el-GR" sz="2000" b="1" dirty="0" smtClean="0">
                  <a:solidFill>
                    <a:schemeClr val="tx1"/>
                  </a:solidFill>
                </a:rPr>
                <a:t>   </a:t>
              </a:r>
              <a:r>
                <a:rPr lang="el-GR" sz="2000" dirty="0" smtClean="0">
                  <a:solidFill>
                    <a:schemeClr val="tx1"/>
                  </a:solidFill>
                </a:rPr>
                <a:t>Ανάρτηση στην Πλατφόρμα Διάδοσης Αποτελεσμάτων  </a:t>
              </a:r>
            </a:p>
            <a:p>
              <a:endParaRPr lang="el-GR" sz="2000" b="1" dirty="0" smtClean="0">
                <a:solidFill>
                  <a:schemeClr val="tx1"/>
                </a:solidFill>
              </a:endParaRPr>
            </a:p>
            <a:p>
              <a:pPr>
                <a:buBlip>
                  <a:blip r:embed="rId3"/>
                </a:buBlip>
              </a:pPr>
              <a:r>
                <a:rPr lang="el-GR" sz="2000" b="1" dirty="0" smtClean="0">
                  <a:solidFill>
                    <a:schemeClr val="tx1"/>
                  </a:solidFill>
                </a:rPr>
                <a:t>   </a:t>
              </a:r>
              <a:r>
                <a:rPr lang="el-GR" sz="2000" dirty="0" smtClean="0">
                  <a:solidFill>
                    <a:schemeClr val="tx1"/>
                  </a:solidFill>
                </a:rPr>
                <a:t>Λογιστικοί και άλλοι έλεγχοι αναλόγως της φύσης </a:t>
              </a:r>
              <a:r>
                <a:rPr lang="el-GR" sz="2000" dirty="0" smtClean="0">
                  <a:solidFill>
                    <a:schemeClr val="tx1"/>
                  </a:solidFill>
                </a:rPr>
                <a:t>τους            (Τιμολόγια, Αποδείξεις δαπανών) </a:t>
              </a:r>
              <a:endParaRPr lang="el-GR" sz="2000" dirty="0" smtClean="0">
                <a:solidFill>
                  <a:schemeClr val="tx1"/>
                </a:solidFill>
              </a:endParaRPr>
            </a:p>
            <a:p>
              <a:r>
                <a:rPr lang="el-GR" sz="2000" b="1" dirty="0" smtClean="0">
                  <a:solidFill>
                    <a:schemeClr val="tx1"/>
                  </a:solidFill>
                </a:rPr>
                <a:t> </a:t>
              </a:r>
              <a:endParaRPr lang="el-GR" sz="2000" dirty="0">
                <a:solidFill>
                  <a:schemeClr val="tx1"/>
                </a:solidFill>
              </a:endParaRPr>
            </a:p>
          </p:txBody>
        </p:sp>
      </p:grpSp>
      <p:pic>
        <p:nvPicPr>
          <p:cNvPr id="20" name="Picture 19" descr="images8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940152" y="4869160"/>
            <a:ext cx="2724150" cy="1676400"/>
          </a:xfrm>
          <a:prstGeom prst="rect">
            <a:avLst/>
          </a:prstGeom>
        </p:spPr>
      </p:pic>
      <p:sp>
        <p:nvSpPr>
          <p:cNvPr id="28" name="23 - Στρογγυλεμένο ορθογώνιο"/>
          <p:cNvSpPr/>
          <p:nvPr/>
        </p:nvSpPr>
        <p:spPr>
          <a:xfrm>
            <a:off x="1043608" y="1556792"/>
            <a:ext cx="7272807" cy="504056"/>
          </a:xfrm>
          <a:prstGeom prst="roundRect">
            <a:avLst/>
          </a:prstGeom>
        </p:spPr>
        <p:style>
          <a:lnRef idx="3">
            <a:schemeClr val="accent1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29" name="Στρογγυλεμένο ορθογώνιο 4"/>
          <p:cNvSpPr/>
          <p:nvPr/>
        </p:nvSpPr>
        <p:spPr>
          <a:xfrm>
            <a:off x="1333028" y="1622981"/>
            <a:ext cx="6983388" cy="381861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60960" tIns="60960" rIns="60960" bIns="60960" numCol="1" spcCol="1270" anchor="ctr" anchorCtr="0">
            <a:noAutofit/>
          </a:bodyPr>
          <a:lstStyle/>
          <a:p>
            <a:pPr algn="ctr"/>
            <a:r>
              <a:rPr lang="el-GR" sz="2000" b="1" dirty="0" smtClean="0">
                <a:solidFill>
                  <a:schemeClr val="tx2"/>
                </a:solidFill>
              </a:rPr>
              <a:t>Αποδεικτικά Στοιχεία ανά </a:t>
            </a:r>
            <a:r>
              <a:rPr lang="el-GR" sz="2000" b="1" dirty="0" smtClean="0">
                <a:solidFill>
                  <a:schemeClr val="tx2"/>
                </a:solidFill>
              </a:rPr>
              <a:t>κατηγορία δαπάνης </a:t>
            </a:r>
            <a:endParaRPr lang="el-GR" sz="2000" dirty="0"/>
          </a:p>
        </p:txBody>
      </p:sp>
      <p:grpSp>
        <p:nvGrpSpPr>
          <p:cNvPr id="14" name="Group 13"/>
          <p:cNvGrpSpPr/>
          <p:nvPr/>
        </p:nvGrpSpPr>
        <p:grpSpPr>
          <a:xfrm>
            <a:off x="0" y="0"/>
            <a:ext cx="9144000" cy="1400175"/>
            <a:chOff x="0" y="0"/>
            <a:chExt cx="9144000" cy="1400175"/>
          </a:xfrm>
        </p:grpSpPr>
        <p:pic>
          <p:nvPicPr>
            <p:cNvPr id="15" name="Picture 14" descr="erasmus test 1.jpg"/>
            <p:cNvPicPr>
              <a:picLocks noChangeAspect="1"/>
            </p:cNvPicPr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0" y="0"/>
              <a:ext cx="9144000" cy="1400175"/>
            </a:xfrm>
            <a:prstGeom prst="rect">
              <a:avLst/>
            </a:prstGeom>
          </p:spPr>
        </p:pic>
        <p:pic>
          <p:nvPicPr>
            <p:cNvPr id="16" name="4 - Εικόνα" descr="iky.png"/>
            <p:cNvPicPr>
              <a:picLocks noChangeAspect="1"/>
            </p:cNvPicPr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251520" y="188640"/>
              <a:ext cx="1115616" cy="104059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xmlns="" val="2808471954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22 - Ομάδα"/>
          <p:cNvGrpSpPr/>
          <p:nvPr/>
        </p:nvGrpSpPr>
        <p:grpSpPr>
          <a:xfrm>
            <a:off x="827584" y="1556792"/>
            <a:ext cx="7488833" cy="3600400"/>
            <a:chOff x="48659" y="-726721"/>
            <a:chExt cx="6973565" cy="12729850"/>
          </a:xfrm>
        </p:grpSpPr>
        <p:sp>
          <p:nvSpPr>
            <p:cNvPr id="8" name="23 - Στρογγυλεμένο ορθογώνιο"/>
            <p:cNvSpPr/>
            <p:nvPr/>
          </p:nvSpPr>
          <p:spPr>
            <a:xfrm>
              <a:off x="249820" y="-726721"/>
              <a:ext cx="6772403" cy="1782179"/>
            </a:xfrm>
            <a:prstGeom prst="roundRect">
              <a:avLst/>
            </a:prstGeom>
          </p:spPr>
          <p:style>
            <a:lnRef idx="3">
              <a:schemeClr val="accent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Στρογγυλεμένο ορθογώνιο 4"/>
            <p:cNvSpPr/>
            <p:nvPr/>
          </p:nvSpPr>
          <p:spPr>
            <a:xfrm>
              <a:off x="519327" y="-492698"/>
              <a:ext cx="6502897" cy="1350137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60960" tIns="60960" rIns="60960" bIns="60960" numCol="1" spcCol="1270" anchor="ctr" anchorCtr="0">
              <a:noAutofit/>
            </a:bodyPr>
            <a:lstStyle/>
            <a:p>
              <a:pPr algn="ctr"/>
              <a:r>
                <a:rPr lang="el-GR" sz="2000" b="1" dirty="0" smtClean="0">
                  <a:solidFill>
                    <a:schemeClr val="tx2"/>
                  </a:solidFill>
                </a:rPr>
                <a:t>Αποδεικτικά Στοιχεία ανά κατηγορία δαπάνης </a:t>
              </a:r>
              <a:endParaRPr lang="el-GR" sz="2000" dirty="0"/>
            </a:p>
          </p:txBody>
        </p:sp>
        <p:sp>
          <p:nvSpPr>
            <p:cNvPr id="11" name="Στρογγυλεμένο ορθογώνιο 4"/>
            <p:cNvSpPr/>
            <p:nvPr/>
          </p:nvSpPr>
          <p:spPr>
            <a:xfrm>
              <a:off x="383927" y="2328443"/>
              <a:ext cx="6502897" cy="1350137"/>
            </a:xfrm>
            <a:prstGeom prst="rect">
              <a:avLst/>
            </a:prstGeom>
            <a:no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60960" tIns="60960" rIns="60960" bIns="60960" numCol="1" spcCol="1270" anchor="ctr" anchorCtr="0">
              <a:noAutofit/>
            </a:bodyPr>
            <a:lstStyle/>
            <a:p>
              <a:pPr algn="ctr"/>
              <a:r>
                <a:rPr lang="el-GR" b="1" u="sng" dirty="0" smtClean="0">
                  <a:solidFill>
                    <a:schemeClr val="tx1"/>
                  </a:solidFill>
                </a:rPr>
                <a:t> </a:t>
              </a:r>
              <a:r>
                <a:rPr lang="el-GR" b="1" u="sng" dirty="0" smtClean="0">
                  <a:solidFill>
                    <a:schemeClr val="bg2">
                      <a:lumMod val="25000"/>
                    </a:schemeClr>
                  </a:solidFill>
                </a:rPr>
                <a:t>ΔΙΕΘΝΙΚΕΣ ΣΥΝΑΝΤΗΣΕΙΣ ΓΙΑ ΤΟ ΣΧΕΔΙΟ</a:t>
              </a:r>
              <a:endParaRPr lang="el-GR" b="1" u="sng" dirty="0">
                <a:solidFill>
                  <a:schemeClr val="bg2">
                    <a:lumMod val="25000"/>
                  </a:schemeClr>
                </a:solidFill>
              </a:endParaRPr>
            </a:p>
          </p:txBody>
        </p:sp>
        <p:sp>
          <p:nvSpPr>
            <p:cNvPr id="12" name="Στρογγυλεμένο ορθογώνιο 4"/>
            <p:cNvSpPr/>
            <p:nvPr/>
          </p:nvSpPr>
          <p:spPr>
            <a:xfrm>
              <a:off x="48659" y="4874413"/>
              <a:ext cx="6502897" cy="7128716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60960" tIns="60960" rIns="60960" bIns="60960" numCol="1" spcCol="1270" anchor="ctr" anchorCtr="0">
              <a:noAutofit/>
            </a:bodyPr>
            <a:lstStyle/>
            <a:p>
              <a:pPr marL="342900" indent="-342900"/>
              <a:endParaRPr lang="el-GR" dirty="0">
                <a:solidFill>
                  <a:schemeClr val="tx1"/>
                </a:solidFill>
              </a:endParaRPr>
            </a:p>
          </p:txBody>
        </p:sp>
      </p:grpSp>
      <p:pic>
        <p:nvPicPr>
          <p:cNvPr id="20" name="Picture 19" descr="images8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940152" y="4869160"/>
            <a:ext cx="2724150" cy="16764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899592" y="2413339"/>
            <a:ext cx="6984776" cy="36317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l-GR" dirty="0" smtClean="0"/>
          </a:p>
          <a:p>
            <a:endParaRPr lang="el-GR" dirty="0" smtClean="0"/>
          </a:p>
          <a:p>
            <a:pPr algn="just">
              <a:buBlip>
                <a:blip r:embed="rId4"/>
              </a:buBlip>
            </a:pPr>
            <a:r>
              <a:rPr lang="el-GR" dirty="0" smtClean="0"/>
              <a:t>   </a:t>
            </a:r>
            <a:r>
              <a:rPr lang="el-GR" sz="2000" dirty="0" smtClean="0"/>
              <a:t>Ενυπόγραφη βεβαίωση του οργανισμού υποδοχής με αναφορά στα άτομα, το αντικείμενο της δραστηριότητας, τις ακριβείς ημερομηνίες</a:t>
            </a:r>
          </a:p>
          <a:p>
            <a:pPr>
              <a:buBlip>
                <a:blip r:embed="rId4"/>
              </a:buBlip>
            </a:pPr>
            <a:endParaRPr lang="el-GR" sz="2000" dirty="0" smtClean="0"/>
          </a:p>
          <a:p>
            <a:pPr>
              <a:buBlip>
                <a:blip r:embed="rId4"/>
              </a:buBlip>
            </a:pPr>
            <a:r>
              <a:rPr lang="el-GR" sz="2000" dirty="0" smtClean="0"/>
              <a:t>   Εισιτήρια ή τιμολόγιο αγοράς</a:t>
            </a:r>
          </a:p>
          <a:p>
            <a:pPr>
              <a:buBlip>
                <a:blip r:embed="rId4"/>
              </a:buBlip>
            </a:pPr>
            <a:endParaRPr lang="el-GR" sz="2000" dirty="0" smtClean="0"/>
          </a:p>
          <a:p>
            <a:pPr>
              <a:buBlip>
                <a:blip r:embed="rId4"/>
              </a:buBlip>
            </a:pPr>
            <a:r>
              <a:rPr lang="el-GR" sz="2000" dirty="0" smtClean="0"/>
              <a:t>   Κάρτες επιβίβασης</a:t>
            </a:r>
          </a:p>
          <a:p>
            <a:pPr>
              <a:buBlip>
                <a:blip r:embed="rId4"/>
              </a:buBlip>
            </a:pPr>
            <a:endParaRPr lang="el-GR" dirty="0" smtClean="0"/>
          </a:p>
          <a:p>
            <a:endParaRPr lang="el-GR" dirty="0" smtClean="0"/>
          </a:p>
          <a:p>
            <a:endParaRPr lang="el-GR" dirty="0" smtClean="0"/>
          </a:p>
        </p:txBody>
      </p:sp>
      <p:grpSp>
        <p:nvGrpSpPr>
          <p:cNvPr id="15" name="Group 14"/>
          <p:cNvGrpSpPr/>
          <p:nvPr/>
        </p:nvGrpSpPr>
        <p:grpSpPr>
          <a:xfrm>
            <a:off x="0" y="0"/>
            <a:ext cx="9144000" cy="1400175"/>
            <a:chOff x="0" y="0"/>
            <a:chExt cx="9144000" cy="1400175"/>
          </a:xfrm>
        </p:grpSpPr>
        <p:pic>
          <p:nvPicPr>
            <p:cNvPr id="16" name="Picture 15" descr="erasmus test 1.jpg"/>
            <p:cNvPicPr>
              <a:picLocks noChangeAspect="1"/>
            </p:cNvPicPr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0" y="0"/>
              <a:ext cx="9144000" cy="1400175"/>
            </a:xfrm>
            <a:prstGeom prst="rect">
              <a:avLst/>
            </a:prstGeom>
          </p:spPr>
        </p:pic>
        <p:pic>
          <p:nvPicPr>
            <p:cNvPr id="17" name="4 - Εικόνα" descr="iky.png"/>
            <p:cNvPicPr>
              <a:picLocks noChangeAspect="1"/>
            </p:cNvPicPr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251520" y="188640"/>
              <a:ext cx="1115616" cy="104059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xmlns="" val="2808471954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22 - Ομάδα"/>
          <p:cNvGrpSpPr/>
          <p:nvPr/>
        </p:nvGrpSpPr>
        <p:grpSpPr>
          <a:xfrm>
            <a:off x="827584" y="1556792"/>
            <a:ext cx="7488833" cy="3600400"/>
            <a:chOff x="48659" y="-726721"/>
            <a:chExt cx="6973565" cy="12729850"/>
          </a:xfrm>
        </p:grpSpPr>
        <p:sp>
          <p:nvSpPr>
            <p:cNvPr id="8" name="23 - Στρογγυλεμένο ορθογώνιο"/>
            <p:cNvSpPr/>
            <p:nvPr/>
          </p:nvSpPr>
          <p:spPr>
            <a:xfrm>
              <a:off x="249820" y="-726721"/>
              <a:ext cx="6772403" cy="1782179"/>
            </a:xfrm>
            <a:prstGeom prst="roundRect">
              <a:avLst/>
            </a:prstGeom>
          </p:spPr>
          <p:style>
            <a:lnRef idx="3">
              <a:schemeClr val="accent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Στρογγυλεμένο ορθογώνιο 4"/>
            <p:cNvSpPr/>
            <p:nvPr/>
          </p:nvSpPr>
          <p:spPr>
            <a:xfrm>
              <a:off x="519327" y="-492698"/>
              <a:ext cx="6502897" cy="1350137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60960" tIns="60960" rIns="60960" bIns="60960" numCol="1" spcCol="1270" anchor="ctr" anchorCtr="0">
              <a:noAutofit/>
            </a:bodyPr>
            <a:lstStyle/>
            <a:p>
              <a:pPr algn="ctr"/>
              <a:r>
                <a:rPr lang="el-GR" sz="2000" b="1" dirty="0" smtClean="0">
                  <a:solidFill>
                    <a:schemeClr val="tx2"/>
                  </a:solidFill>
                </a:rPr>
                <a:t>Αποδεικτικά Στοιχεία ανά </a:t>
              </a:r>
              <a:r>
                <a:rPr lang="el-GR" sz="2000" b="1" dirty="0" smtClean="0">
                  <a:solidFill>
                    <a:schemeClr val="tx2"/>
                  </a:solidFill>
                </a:rPr>
                <a:t>κατηγορία δαπάνης </a:t>
              </a:r>
              <a:endParaRPr lang="el-GR" sz="2000" dirty="0"/>
            </a:p>
          </p:txBody>
        </p:sp>
        <p:sp>
          <p:nvSpPr>
            <p:cNvPr id="11" name="Στρογγυλεμένο ορθογώνιο 4"/>
            <p:cNvSpPr/>
            <p:nvPr/>
          </p:nvSpPr>
          <p:spPr>
            <a:xfrm>
              <a:off x="383927" y="2328443"/>
              <a:ext cx="6502897" cy="1350137"/>
            </a:xfrm>
            <a:prstGeom prst="rect">
              <a:avLst/>
            </a:prstGeom>
            <a:no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60960" tIns="60960" rIns="60960" bIns="60960" numCol="1" spcCol="1270" anchor="ctr" anchorCtr="0">
              <a:noAutofit/>
            </a:bodyPr>
            <a:lstStyle/>
            <a:p>
              <a:pPr algn="ctr"/>
              <a:r>
                <a:rPr lang="el-GR" b="1" dirty="0" smtClean="0">
                  <a:solidFill>
                    <a:schemeClr val="bg2">
                      <a:lumMod val="25000"/>
                    </a:schemeClr>
                  </a:solidFill>
                </a:rPr>
                <a:t> </a:t>
              </a:r>
              <a:r>
                <a:rPr lang="el-GR" b="1" u="sng" dirty="0" smtClean="0">
                  <a:solidFill>
                    <a:schemeClr val="bg2">
                      <a:lumMod val="25000"/>
                    </a:schemeClr>
                  </a:solidFill>
                </a:rPr>
                <a:t>ΠΝΕΥΜΑΤΙΚΑ ΠΡΟΪΟΝΤΑ </a:t>
              </a:r>
              <a:endParaRPr lang="el-GR" b="1" u="sng" dirty="0">
                <a:solidFill>
                  <a:schemeClr val="bg2">
                    <a:lumMod val="25000"/>
                  </a:schemeClr>
                </a:solidFill>
              </a:endParaRPr>
            </a:p>
          </p:txBody>
        </p:sp>
        <p:sp>
          <p:nvSpPr>
            <p:cNvPr id="12" name="Στρογγυλεμένο ορθογώνιο 4"/>
            <p:cNvSpPr/>
            <p:nvPr/>
          </p:nvSpPr>
          <p:spPr>
            <a:xfrm>
              <a:off x="48659" y="4874413"/>
              <a:ext cx="6502897" cy="7128716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60960" tIns="60960" rIns="60960" bIns="60960" numCol="1" spcCol="1270" anchor="ctr" anchorCtr="0">
              <a:noAutofit/>
            </a:bodyPr>
            <a:lstStyle/>
            <a:p>
              <a:pPr marL="342900" indent="-342900"/>
              <a:endParaRPr lang="el-GR" dirty="0">
                <a:solidFill>
                  <a:schemeClr val="tx1"/>
                </a:solidFill>
              </a:endParaRPr>
            </a:p>
          </p:txBody>
        </p:sp>
      </p:grpSp>
      <p:pic>
        <p:nvPicPr>
          <p:cNvPr id="20" name="Picture 19" descr="images8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940152" y="4869160"/>
            <a:ext cx="2724150" cy="16764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899592" y="2413339"/>
            <a:ext cx="7632848" cy="27392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l-GR" dirty="0" smtClean="0"/>
          </a:p>
          <a:p>
            <a:endParaRPr lang="el-GR" dirty="0" smtClean="0"/>
          </a:p>
          <a:p>
            <a:pPr>
              <a:buBlip>
                <a:blip r:embed="rId4"/>
              </a:buBlip>
            </a:pPr>
            <a:r>
              <a:rPr lang="el-GR" dirty="0" smtClean="0"/>
              <a:t>   </a:t>
            </a:r>
            <a:r>
              <a:rPr lang="el-GR" sz="2000" dirty="0" smtClean="0"/>
              <a:t>Ανάρτηση Προϊόντων στην Πλατφόρμα Διάδοσης Διάνοιας </a:t>
            </a:r>
          </a:p>
          <a:p>
            <a:endParaRPr lang="el-GR" sz="2000" dirty="0" smtClean="0"/>
          </a:p>
          <a:p>
            <a:pPr>
              <a:buBlip>
                <a:blip r:embed="rId4"/>
              </a:buBlip>
            </a:pPr>
            <a:r>
              <a:rPr lang="el-GR" sz="2000" dirty="0" smtClean="0"/>
              <a:t>   Αναλυτική κατάσταση ωρών απασχόλησης </a:t>
            </a:r>
            <a:r>
              <a:rPr lang="el-GR" sz="2000" dirty="0" err="1" smtClean="0"/>
              <a:t>κατ΄</a:t>
            </a:r>
            <a:r>
              <a:rPr lang="el-GR" sz="2000" dirty="0" smtClean="0"/>
              <a:t> άτομο (</a:t>
            </a:r>
            <a:r>
              <a:rPr lang="en-US" sz="2000" dirty="0" smtClean="0"/>
              <a:t>time sheet)</a:t>
            </a:r>
            <a:endParaRPr lang="el-GR" sz="2000" dirty="0" smtClean="0"/>
          </a:p>
          <a:p>
            <a:endParaRPr lang="el-GR" sz="2000" dirty="0" smtClean="0"/>
          </a:p>
          <a:p>
            <a:pPr>
              <a:buBlip>
                <a:blip r:embed="rId4"/>
              </a:buBlip>
            </a:pPr>
            <a:r>
              <a:rPr lang="el-GR" sz="2000" dirty="0" smtClean="0"/>
              <a:t>   Αποδεικτικά στοιχεία της εργασιακής σχέσης </a:t>
            </a:r>
            <a:endParaRPr lang="el-GR" dirty="0" smtClean="0"/>
          </a:p>
          <a:p>
            <a:endParaRPr lang="el-GR" dirty="0" smtClean="0"/>
          </a:p>
          <a:p>
            <a:endParaRPr lang="el-GR" dirty="0" smtClean="0"/>
          </a:p>
        </p:txBody>
      </p:sp>
      <p:grpSp>
        <p:nvGrpSpPr>
          <p:cNvPr id="15" name="Group 14"/>
          <p:cNvGrpSpPr/>
          <p:nvPr/>
        </p:nvGrpSpPr>
        <p:grpSpPr>
          <a:xfrm>
            <a:off x="0" y="0"/>
            <a:ext cx="9144000" cy="1400175"/>
            <a:chOff x="0" y="0"/>
            <a:chExt cx="9144000" cy="1400175"/>
          </a:xfrm>
        </p:grpSpPr>
        <p:pic>
          <p:nvPicPr>
            <p:cNvPr id="16" name="Picture 15" descr="erasmus test 1.jpg"/>
            <p:cNvPicPr>
              <a:picLocks noChangeAspect="1"/>
            </p:cNvPicPr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0" y="0"/>
              <a:ext cx="9144000" cy="1400175"/>
            </a:xfrm>
            <a:prstGeom prst="rect">
              <a:avLst/>
            </a:prstGeom>
          </p:spPr>
        </p:pic>
        <p:pic>
          <p:nvPicPr>
            <p:cNvPr id="17" name="4 - Εικόνα" descr="iky.png"/>
            <p:cNvPicPr>
              <a:picLocks noChangeAspect="1"/>
            </p:cNvPicPr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251520" y="188640"/>
              <a:ext cx="1115616" cy="104059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xmlns="" val="2808471954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22 - Ομάδα"/>
          <p:cNvGrpSpPr/>
          <p:nvPr/>
        </p:nvGrpSpPr>
        <p:grpSpPr>
          <a:xfrm>
            <a:off x="827584" y="1556792"/>
            <a:ext cx="7488833" cy="3600400"/>
            <a:chOff x="48659" y="-726721"/>
            <a:chExt cx="6973565" cy="12729850"/>
          </a:xfrm>
        </p:grpSpPr>
        <p:sp>
          <p:nvSpPr>
            <p:cNvPr id="8" name="23 - Στρογγυλεμένο ορθογώνιο"/>
            <p:cNvSpPr/>
            <p:nvPr/>
          </p:nvSpPr>
          <p:spPr>
            <a:xfrm>
              <a:off x="249820" y="-726721"/>
              <a:ext cx="6772403" cy="1782179"/>
            </a:xfrm>
            <a:prstGeom prst="roundRect">
              <a:avLst/>
            </a:prstGeom>
          </p:spPr>
          <p:style>
            <a:lnRef idx="3">
              <a:schemeClr val="accent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Στρογγυλεμένο ορθογώνιο 4"/>
            <p:cNvSpPr/>
            <p:nvPr/>
          </p:nvSpPr>
          <p:spPr>
            <a:xfrm>
              <a:off x="519327" y="-492698"/>
              <a:ext cx="6502897" cy="1350137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60960" tIns="60960" rIns="60960" bIns="60960" numCol="1" spcCol="1270" anchor="ctr" anchorCtr="0">
              <a:noAutofit/>
            </a:bodyPr>
            <a:lstStyle/>
            <a:p>
              <a:pPr algn="ctr"/>
              <a:r>
                <a:rPr lang="el-GR" sz="2000" b="1" dirty="0" smtClean="0">
                  <a:solidFill>
                    <a:schemeClr val="tx2"/>
                  </a:solidFill>
                </a:rPr>
                <a:t>Αποδεικτικά Στοιχεία ανά </a:t>
              </a:r>
              <a:r>
                <a:rPr lang="el-GR" sz="2000" b="1" dirty="0" smtClean="0">
                  <a:solidFill>
                    <a:schemeClr val="tx2"/>
                  </a:solidFill>
                </a:rPr>
                <a:t>κατηγορία δαπάνης </a:t>
              </a:r>
              <a:endParaRPr lang="el-GR" sz="2000" dirty="0"/>
            </a:p>
          </p:txBody>
        </p:sp>
        <p:sp>
          <p:nvSpPr>
            <p:cNvPr id="11" name="Στρογγυλεμένο ορθογώνιο 4"/>
            <p:cNvSpPr/>
            <p:nvPr/>
          </p:nvSpPr>
          <p:spPr>
            <a:xfrm>
              <a:off x="383927" y="2328443"/>
              <a:ext cx="6502897" cy="1350137"/>
            </a:xfrm>
            <a:prstGeom prst="rect">
              <a:avLst/>
            </a:prstGeom>
            <a:no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60960" tIns="60960" rIns="60960" bIns="60960" numCol="1" spcCol="1270" anchor="ctr" anchorCtr="0">
              <a:noAutofit/>
            </a:bodyPr>
            <a:lstStyle/>
            <a:p>
              <a:pPr algn="ctr"/>
              <a:r>
                <a:rPr lang="el-GR" b="1" dirty="0" smtClean="0">
                  <a:solidFill>
                    <a:schemeClr val="bg2">
                      <a:lumMod val="25000"/>
                    </a:schemeClr>
                  </a:solidFill>
                </a:rPr>
                <a:t> </a:t>
              </a:r>
              <a:r>
                <a:rPr lang="el-GR" b="1" u="sng" dirty="0" smtClean="0">
                  <a:solidFill>
                    <a:schemeClr val="bg2">
                      <a:lumMod val="25000"/>
                    </a:schemeClr>
                  </a:solidFill>
                </a:rPr>
                <a:t>ΠΟΛΛΑΠΛΑΣΙΑΣΤΙΚΕΣ  ΔΡΑΣΕΙΣ  </a:t>
              </a:r>
              <a:endParaRPr lang="el-GR" b="1" u="sng" dirty="0">
                <a:solidFill>
                  <a:schemeClr val="bg2">
                    <a:lumMod val="25000"/>
                  </a:schemeClr>
                </a:solidFill>
              </a:endParaRPr>
            </a:p>
          </p:txBody>
        </p:sp>
        <p:sp>
          <p:nvSpPr>
            <p:cNvPr id="12" name="Στρογγυλεμένο ορθογώνιο 4"/>
            <p:cNvSpPr/>
            <p:nvPr/>
          </p:nvSpPr>
          <p:spPr>
            <a:xfrm>
              <a:off x="48659" y="4874413"/>
              <a:ext cx="6502897" cy="7128716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60960" tIns="60960" rIns="60960" bIns="60960" numCol="1" spcCol="1270" anchor="ctr" anchorCtr="0">
              <a:noAutofit/>
            </a:bodyPr>
            <a:lstStyle/>
            <a:p>
              <a:pPr marL="342900" indent="-342900"/>
              <a:endParaRPr lang="el-GR" dirty="0">
                <a:solidFill>
                  <a:schemeClr val="tx1"/>
                </a:solidFill>
              </a:endParaRPr>
            </a:p>
          </p:txBody>
        </p:sp>
      </p:grpSp>
      <p:pic>
        <p:nvPicPr>
          <p:cNvPr id="20" name="Picture 19" descr="images8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940152" y="4869160"/>
            <a:ext cx="2724150" cy="16764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899592" y="2413339"/>
            <a:ext cx="7632848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l-GR" dirty="0" smtClean="0"/>
          </a:p>
          <a:p>
            <a:endParaRPr lang="el-GR" dirty="0" smtClean="0"/>
          </a:p>
          <a:p>
            <a:pPr>
              <a:buBlip>
                <a:blip r:embed="rId4"/>
              </a:buBlip>
            </a:pPr>
            <a:r>
              <a:rPr lang="el-GR" dirty="0" smtClean="0"/>
              <a:t>   </a:t>
            </a:r>
            <a:r>
              <a:rPr lang="el-GR" sz="2000" dirty="0" smtClean="0"/>
              <a:t>Λεπτομερής περιγραφή της πολλαπλασιαστικής δράσης στην Τελική Έκθεση (</a:t>
            </a:r>
            <a:r>
              <a:rPr lang="en-US" sz="2000" dirty="0" smtClean="0"/>
              <a:t>Final Report)</a:t>
            </a:r>
            <a:endParaRPr lang="el-GR" sz="2000" dirty="0" smtClean="0"/>
          </a:p>
          <a:p>
            <a:endParaRPr lang="el-GR" sz="2000" dirty="0" smtClean="0"/>
          </a:p>
          <a:p>
            <a:pPr>
              <a:buBlip>
                <a:blip r:embed="rId4"/>
              </a:buBlip>
            </a:pPr>
            <a:r>
              <a:rPr lang="el-GR" sz="2000" dirty="0" smtClean="0"/>
              <a:t>   Ενυπόγραφη λίστα συμμετεχόντων με τίτλο, ημερομηνία, τόπος διεξαγωγής και στοιχεία συμμετεχόντων (όνομα, </a:t>
            </a:r>
            <a:r>
              <a:rPr lang="en-US" sz="2000" dirty="0" smtClean="0"/>
              <a:t>email, </a:t>
            </a:r>
            <a:r>
              <a:rPr lang="el-GR" sz="2000" dirty="0" smtClean="0"/>
              <a:t>επωνυμία και διεύθυνση του οργανισμού αποστολής)</a:t>
            </a:r>
          </a:p>
          <a:p>
            <a:endParaRPr lang="el-GR" sz="2000" dirty="0" smtClean="0"/>
          </a:p>
          <a:p>
            <a:pPr>
              <a:buBlip>
                <a:blip r:embed="rId4"/>
              </a:buBlip>
            </a:pPr>
            <a:r>
              <a:rPr lang="el-GR" sz="2000" dirty="0" smtClean="0"/>
              <a:t>  Αναλυτικό πρόγραμμα εργασιών και </a:t>
            </a:r>
          </a:p>
          <a:p>
            <a:r>
              <a:rPr lang="el-GR" sz="2000" dirty="0" smtClean="0"/>
              <a:t>υλικό που διανεμήθηκε</a:t>
            </a:r>
            <a:endParaRPr lang="el-GR" dirty="0" smtClean="0"/>
          </a:p>
        </p:txBody>
      </p:sp>
      <p:grpSp>
        <p:nvGrpSpPr>
          <p:cNvPr id="13" name="Group 12"/>
          <p:cNvGrpSpPr/>
          <p:nvPr/>
        </p:nvGrpSpPr>
        <p:grpSpPr>
          <a:xfrm>
            <a:off x="0" y="0"/>
            <a:ext cx="9144000" cy="1400175"/>
            <a:chOff x="0" y="0"/>
            <a:chExt cx="9144000" cy="1400175"/>
          </a:xfrm>
        </p:grpSpPr>
        <p:pic>
          <p:nvPicPr>
            <p:cNvPr id="15" name="Picture 14" descr="erasmus test 1.jpg"/>
            <p:cNvPicPr>
              <a:picLocks noChangeAspect="1"/>
            </p:cNvPicPr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0" y="0"/>
              <a:ext cx="9144000" cy="1400175"/>
            </a:xfrm>
            <a:prstGeom prst="rect">
              <a:avLst/>
            </a:prstGeom>
          </p:spPr>
        </p:pic>
        <p:pic>
          <p:nvPicPr>
            <p:cNvPr id="16" name="4 - Εικόνα" descr="iky.png"/>
            <p:cNvPicPr>
              <a:picLocks noChangeAspect="1"/>
            </p:cNvPicPr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251520" y="188640"/>
              <a:ext cx="1115616" cy="104059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xmlns="" val="2808471954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22 - Ομάδα"/>
          <p:cNvGrpSpPr/>
          <p:nvPr/>
        </p:nvGrpSpPr>
        <p:grpSpPr>
          <a:xfrm>
            <a:off x="827584" y="1556792"/>
            <a:ext cx="7488833" cy="3600400"/>
            <a:chOff x="48659" y="-726721"/>
            <a:chExt cx="6973565" cy="12729850"/>
          </a:xfrm>
        </p:grpSpPr>
        <p:sp>
          <p:nvSpPr>
            <p:cNvPr id="8" name="23 - Στρογγυλεμένο ορθογώνιο"/>
            <p:cNvSpPr/>
            <p:nvPr/>
          </p:nvSpPr>
          <p:spPr>
            <a:xfrm>
              <a:off x="249820" y="-726721"/>
              <a:ext cx="6772403" cy="1782179"/>
            </a:xfrm>
            <a:prstGeom prst="roundRect">
              <a:avLst/>
            </a:prstGeom>
          </p:spPr>
          <p:style>
            <a:lnRef idx="3">
              <a:schemeClr val="accent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Στρογγυλεμένο ορθογώνιο 4"/>
            <p:cNvSpPr/>
            <p:nvPr/>
          </p:nvSpPr>
          <p:spPr>
            <a:xfrm>
              <a:off x="519327" y="-492698"/>
              <a:ext cx="6502897" cy="1350137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60960" tIns="60960" rIns="60960" bIns="60960" numCol="1" spcCol="1270" anchor="ctr" anchorCtr="0">
              <a:noAutofit/>
            </a:bodyPr>
            <a:lstStyle/>
            <a:p>
              <a:pPr algn="ctr"/>
              <a:r>
                <a:rPr lang="el-GR" sz="2000" b="1" dirty="0" smtClean="0">
                  <a:solidFill>
                    <a:schemeClr val="tx2"/>
                  </a:solidFill>
                </a:rPr>
                <a:t>Αποδεικτικά Στοιχεία ανά </a:t>
              </a:r>
              <a:r>
                <a:rPr lang="el-GR" sz="2000" b="1" dirty="0" smtClean="0">
                  <a:solidFill>
                    <a:schemeClr val="tx2"/>
                  </a:solidFill>
                </a:rPr>
                <a:t>κατηγορία δαπάνης </a:t>
              </a:r>
              <a:endParaRPr lang="el-GR" sz="2000" dirty="0"/>
            </a:p>
          </p:txBody>
        </p:sp>
        <p:sp>
          <p:nvSpPr>
            <p:cNvPr id="11" name="Στρογγυλεμένο ορθογώνιο 4"/>
            <p:cNvSpPr/>
            <p:nvPr/>
          </p:nvSpPr>
          <p:spPr>
            <a:xfrm>
              <a:off x="383927" y="2328443"/>
              <a:ext cx="6502897" cy="1350137"/>
            </a:xfrm>
            <a:prstGeom prst="rect">
              <a:avLst/>
            </a:prstGeom>
            <a:no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60960" tIns="60960" rIns="60960" bIns="60960" numCol="1" spcCol="1270" anchor="ctr" anchorCtr="0">
              <a:noAutofit/>
            </a:bodyPr>
            <a:lstStyle/>
            <a:p>
              <a:pPr algn="ctr"/>
              <a:r>
                <a:rPr lang="el-GR" b="1" u="sng" dirty="0" smtClean="0">
                  <a:solidFill>
                    <a:schemeClr val="bg2">
                      <a:lumMod val="25000"/>
                    </a:schemeClr>
                  </a:solidFill>
                </a:rPr>
                <a:t> ΔΡΑΣΤΗΡΙΟΤΗΤΕΣ ΜΑΘΗΣΗΣ, ΔΙΔΑΣΚΑΛΙΑΣ  ΚΑΙ ΚΑΤΑΡΤΙΣΗΣ </a:t>
              </a:r>
              <a:endParaRPr lang="el-GR" b="1" u="sng" dirty="0">
                <a:solidFill>
                  <a:schemeClr val="bg2">
                    <a:lumMod val="25000"/>
                  </a:schemeClr>
                </a:solidFill>
              </a:endParaRPr>
            </a:p>
          </p:txBody>
        </p:sp>
        <p:sp>
          <p:nvSpPr>
            <p:cNvPr id="12" name="Στρογγυλεμένο ορθογώνιο 4"/>
            <p:cNvSpPr/>
            <p:nvPr/>
          </p:nvSpPr>
          <p:spPr>
            <a:xfrm>
              <a:off x="48659" y="4874413"/>
              <a:ext cx="6502897" cy="7128716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60960" tIns="60960" rIns="60960" bIns="60960" numCol="1" spcCol="1270" anchor="ctr" anchorCtr="0">
              <a:noAutofit/>
            </a:bodyPr>
            <a:lstStyle/>
            <a:p>
              <a:pPr marL="342900" indent="-342900"/>
              <a:endParaRPr lang="el-GR" dirty="0">
                <a:solidFill>
                  <a:schemeClr val="tx1"/>
                </a:solidFill>
              </a:endParaRPr>
            </a:p>
          </p:txBody>
        </p:sp>
      </p:grpSp>
      <p:pic>
        <p:nvPicPr>
          <p:cNvPr id="20" name="Picture 19" descr="images8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940152" y="4869160"/>
            <a:ext cx="2724150" cy="16764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899592" y="2413339"/>
            <a:ext cx="7632848" cy="27699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l-GR" dirty="0" smtClean="0"/>
          </a:p>
          <a:p>
            <a:endParaRPr lang="el-GR" dirty="0" smtClean="0"/>
          </a:p>
          <a:p>
            <a:pPr>
              <a:buBlip>
                <a:blip r:embed="rId4"/>
              </a:buBlip>
            </a:pPr>
            <a:r>
              <a:rPr lang="el-GR" dirty="0" smtClean="0"/>
              <a:t>  </a:t>
            </a:r>
            <a:r>
              <a:rPr lang="el-GR" sz="2000" dirty="0" smtClean="0"/>
              <a:t>Ενυπόγραφη βεβαίωση του οργανισμού υποδοχής με αναφορά στα άτομα, το αντικείμενο της δραστηριότητας, τις ακριβείς ημερομηνίες</a:t>
            </a:r>
          </a:p>
          <a:p>
            <a:endParaRPr lang="el-GR" sz="2000" dirty="0" smtClean="0"/>
          </a:p>
          <a:p>
            <a:pPr>
              <a:buBlip>
                <a:blip r:embed="rId4"/>
              </a:buBlip>
            </a:pPr>
            <a:r>
              <a:rPr lang="el-GR" sz="2000" dirty="0" smtClean="0"/>
              <a:t>  Εισιτήρια ή τιμολόγιο αγοράς</a:t>
            </a:r>
          </a:p>
          <a:p>
            <a:endParaRPr lang="el-GR" sz="2000" dirty="0" smtClean="0"/>
          </a:p>
          <a:p>
            <a:pPr>
              <a:buBlip>
                <a:blip r:embed="rId4"/>
              </a:buBlip>
            </a:pPr>
            <a:r>
              <a:rPr lang="el-GR" sz="2000" dirty="0" smtClean="0"/>
              <a:t>  Κάρτες επιβίβασης </a:t>
            </a:r>
            <a:endParaRPr lang="el-GR" dirty="0" smtClean="0"/>
          </a:p>
          <a:p>
            <a:pPr>
              <a:buBlip>
                <a:blip r:embed="rId4"/>
              </a:buBlip>
            </a:pPr>
            <a:endParaRPr lang="el-GR" dirty="0" smtClean="0"/>
          </a:p>
        </p:txBody>
      </p:sp>
      <p:grpSp>
        <p:nvGrpSpPr>
          <p:cNvPr id="13" name="Group 12"/>
          <p:cNvGrpSpPr/>
          <p:nvPr/>
        </p:nvGrpSpPr>
        <p:grpSpPr>
          <a:xfrm>
            <a:off x="0" y="0"/>
            <a:ext cx="9144000" cy="1400175"/>
            <a:chOff x="0" y="0"/>
            <a:chExt cx="9144000" cy="1400175"/>
          </a:xfrm>
        </p:grpSpPr>
        <p:pic>
          <p:nvPicPr>
            <p:cNvPr id="15" name="Picture 14" descr="erasmus test 1.jpg"/>
            <p:cNvPicPr>
              <a:picLocks noChangeAspect="1"/>
            </p:cNvPicPr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0" y="0"/>
              <a:ext cx="9144000" cy="1400175"/>
            </a:xfrm>
            <a:prstGeom prst="rect">
              <a:avLst/>
            </a:prstGeom>
          </p:spPr>
        </p:pic>
        <p:pic>
          <p:nvPicPr>
            <p:cNvPr id="16" name="4 - Εικόνα" descr="iky.png"/>
            <p:cNvPicPr>
              <a:picLocks noChangeAspect="1"/>
            </p:cNvPicPr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251520" y="188640"/>
              <a:ext cx="1115616" cy="104059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xmlns="" val="2808471954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22 - Ομάδα"/>
          <p:cNvGrpSpPr/>
          <p:nvPr/>
        </p:nvGrpSpPr>
        <p:grpSpPr>
          <a:xfrm>
            <a:off x="827584" y="1556792"/>
            <a:ext cx="7488833" cy="3600400"/>
            <a:chOff x="48659" y="-726721"/>
            <a:chExt cx="6973565" cy="12729850"/>
          </a:xfrm>
        </p:grpSpPr>
        <p:sp>
          <p:nvSpPr>
            <p:cNvPr id="8" name="23 - Στρογγυλεμένο ορθογώνιο"/>
            <p:cNvSpPr/>
            <p:nvPr/>
          </p:nvSpPr>
          <p:spPr>
            <a:xfrm>
              <a:off x="249820" y="-726721"/>
              <a:ext cx="6772403" cy="1782179"/>
            </a:xfrm>
            <a:prstGeom prst="roundRect">
              <a:avLst/>
            </a:prstGeom>
          </p:spPr>
          <p:style>
            <a:lnRef idx="3">
              <a:schemeClr val="accent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Στρογγυλεμένο ορθογώνιο 4"/>
            <p:cNvSpPr/>
            <p:nvPr/>
          </p:nvSpPr>
          <p:spPr>
            <a:xfrm>
              <a:off x="519327" y="-492698"/>
              <a:ext cx="6502897" cy="1350137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60960" tIns="60960" rIns="60960" bIns="60960" numCol="1" spcCol="1270" anchor="ctr" anchorCtr="0">
              <a:noAutofit/>
            </a:bodyPr>
            <a:lstStyle/>
            <a:p>
              <a:pPr algn="ctr"/>
              <a:r>
                <a:rPr lang="el-GR" sz="2000" b="1" dirty="0" smtClean="0">
                  <a:solidFill>
                    <a:schemeClr val="tx2"/>
                  </a:solidFill>
                </a:rPr>
                <a:t>Αποδεικτικά Στοιχεία ανά </a:t>
              </a:r>
              <a:r>
                <a:rPr lang="el-GR" sz="2000" b="1" dirty="0" smtClean="0">
                  <a:solidFill>
                    <a:schemeClr val="tx2"/>
                  </a:solidFill>
                </a:rPr>
                <a:t>κατηγορία δαπάνης </a:t>
              </a:r>
              <a:endParaRPr lang="el-GR" sz="2000" dirty="0"/>
            </a:p>
          </p:txBody>
        </p:sp>
        <p:sp>
          <p:nvSpPr>
            <p:cNvPr id="11" name="Στρογγυλεμένο ορθογώνιο 4"/>
            <p:cNvSpPr/>
            <p:nvPr/>
          </p:nvSpPr>
          <p:spPr>
            <a:xfrm>
              <a:off x="383927" y="2328443"/>
              <a:ext cx="6502897" cy="1350137"/>
            </a:xfrm>
            <a:prstGeom prst="rect">
              <a:avLst/>
            </a:prstGeom>
            <a:no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60960" tIns="60960" rIns="60960" bIns="60960" numCol="1" spcCol="1270" anchor="ctr" anchorCtr="0">
              <a:noAutofit/>
            </a:bodyPr>
            <a:lstStyle/>
            <a:p>
              <a:pPr algn="ctr"/>
              <a:r>
                <a:rPr lang="el-GR" b="1" u="sng" dirty="0" smtClean="0">
                  <a:solidFill>
                    <a:schemeClr val="bg2">
                      <a:lumMod val="25000"/>
                    </a:schemeClr>
                  </a:solidFill>
                </a:rPr>
                <a:t> ΑΤΟΜΑ ΜΕ ΕΙΔΙΚΕΣ ΑΝΑΓΚΕΣ / ΚΑΤ΄ ΕΞΑΙΡΕΣΗ ΔΑΠΑΝΗ </a:t>
              </a:r>
              <a:endParaRPr lang="el-GR" b="1" u="sng" dirty="0">
                <a:solidFill>
                  <a:schemeClr val="bg2">
                    <a:lumMod val="25000"/>
                  </a:schemeClr>
                </a:solidFill>
              </a:endParaRPr>
            </a:p>
          </p:txBody>
        </p:sp>
        <p:sp>
          <p:nvSpPr>
            <p:cNvPr id="12" name="Στρογγυλεμένο ορθογώνιο 4"/>
            <p:cNvSpPr/>
            <p:nvPr/>
          </p:nvSpPr>
          <p:spPr>
            <a:xfrm>
              <a:off x="48659" y="4874413"/>
              <a:ext cx="6502897" cy="7128716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60960" tIns="60960" rIns="60960" bIns="60960" numCol="1" spcCol="1270" anchor="ctr" anchorCtr="0">
              <a:noAutofit/>
            </a:bodyPr>
            <a:lstStyle/>
            <a:p>
              <a:pPr marL="342900" indent="-342900"/>
              <a:endParaRPr lang="el-GR" dirty="0">
                <a:solidFill>
                  <a:schemeClr val="tx1"/>
                </a:solidFill>
              </a:endParaRPr>
            </a:p>
          </p:txBody>
        </p:sp>
      </p:grpSp>
      <p:pic>
        <p:nvPicPr>
          <p:cNvPr id="20" name="Picture 19" descr="images8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940152" y="4869160"/>
            <a:ext cx="2724150" cy="16764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899592" y="2413339"/>
            <a:ext cx="7632848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l-GR" dirty="0" smtClean="0"/>
          </a:p>
          <a:p>
            <a:endParaRPr lang="el-GR" sz="2000" dirty="0" smtClean="0"/>
          </a:p>
          <a:p>
            <a:r>
              <a:rPr lang="el-GR" sz="2000" dirty="0" smtClean="0"/>
              <a:t> </a:t>
            </a:r>
          </a:p>
          <a:p>
            <a:pPr>
              <a:buBlip>
                <a:blip r:embed="rId4"/>
              </a:buBlip>
            </a:pPr>
            <a:r>
              <a:rPr lang="el-GR" sz="2000" dirty="0" smtClean="0"/>
              <a:t>   </a:t>
            </a:r>
            <a:r>
              <a:rPr lang="el-GR" sz="2400" dirty="0" smtClean="0"/>
              <a:t>Τιμολόγια / Αποδείξεις (στο 100%) των δαπανών</a:t>
            </a:r>
          </a:p>
          <a:p>
            <a:pPr>
              <a:buBlip>
                <a:blip r:embed="rId4"/>
              </a:buBlip>
            </a:pPr>
            <a:endParaRPr lang="el-GR" dirty="0" smtClean="0"/>
          </a:p>
        </p:txBody>
      </p:sp>
      <p:grpSp>
        <p:nvGrpSpPr>
          <p:cNvPr id="13" name="Group 12"/>
          <p:cNvGrpSpPr/>
          <p:nvPr/>
        </p:nvGrpSpPr>
        <p:grpSpPr>
          <a:xfrm>
            <a:off x="0" y="0"/>
            <a:ext cx="9144000" cy="1400175"/>
            <a:chOff x="0" y="0"/>
            <a:chExt cx="9144000" cy="1400175"/>
          </a:xfrm>
        </p:grpSpPr>
        <p:pic>
          <p:nvPicPr>
            <p:cNvPr id="15" name="Picture 14" descr="erasmus test 1.jpg"/>
            <p:cNvPicPr>
              <a:picLocks noChangeAspect="1"/>
            </p:cNvPicPr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0" y="0"/>
              <a:ext cx="9144000" cy="1400175"/>
            </a:xfrm>
            <a:prstGeom prst="rect">
              <a:avLst/>
            </a:prstGeom>
          </p:spPr>
        </p:pic>
        <p:pic>
          <p:nvPicPr>
            <p:cNvPr id="16" name="4 - Εικόνα" descr="iky.png"/>
            <p:cNvPicPr>
              <a:picLocks noChangeAspect="1"/>
            </p:cNvPicPr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251520" y="188640"/>
              <a:ext cx="1115616" cy="104059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xmlns="" val="2808471954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1 - Τίτλος"/>
          <p:cNvSpPr txBox="1">
            <a:spLocks/>
          </p:cNvSpPr>
          <p:nvPr/>
        </p:nvSpPr>
        <p:spPr>
          <a:xfrm>
            <a:off x="1043608" y="3429000"/>
            <a:ext cx="7772400" cy="122413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4000" b="1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863080" y="2420888"/>
            <a:ext cx="7597352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/>
            <a:r>
              <a:rPr lang="el-GR" sz="2400" b="1" dirty="0" smtClean="0"/>
              <a:t>Ι</a:t>
            </a:r>
            <a:r>
              <a:rPr lang="el-GR" sz="2400" b="1" dirty="0" smtClean="0"/>
              <a:t>: </a:t>
            </a:r>
            <a:r>
              <a:rPr lang="el-GR" sz="2400" dirty="0" smtClean="0"/>
              <a:t>Χρηματοοικονομικοί Κανόνες ανά κατηγορία </a:t>
            </a:r>
            <a:endParaRPr lang="el-GR" sz="2400" dirty="0" smtClean="0"/>
          </a:p>
          <a:p>
            <a:pPr lvl="0" algn="just"/>
            <a:r>
              <a:rPr lang="el-GR" sz="2400" dirty="0" smtClean="0"/>
              <a:t> </a:t>
            </a:r>
            <a:r>
              <a:rPr lang="el-GR" sz="2400" dirty="0" smtClean="0"/>
              <a:t>   </a:t>
            </a:r>
            <a:r>
              <a:rPr lang="el-GR" sz="2400" dirty="0" smtClean="0"/>
              <a:t>προϋπολογισμού </a:t>
            </a:r>
            <a:r>
              <a:rPr lang="el-GR" sz="2400" dirty="0" smtClean="0"/>
              <a:t>του Σχεδίου </a:t>
            </a:r>
          </a:p>
          <a:p>
            <a:pPr algn="just"/>
            <a:endParaRPr lang="el-GR" dirty="0"/>
          </a:p>
        </p:txBody>
      </p:sp>
      <p:sp>
        <p:nvSpPr>
          <p:cNvPr id="26" name="TextBox 25"/>
          <p:cNvSpPr txBox="1"/>
          <p:nvPr/>
        </p:nvSpPr>
        <p:spPr>
          <a:xfrm>
            <a:off x="863080" y="3717032"/>
            <a:ext cx="7704856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l-GR" sz="2400" b="1" dirty="0" smtClean="0"/>
              <a:t>ΙΙ</a:t>
            </a:r>
            <a:r>
              <a:rPr lang="el-GR" sz="2400" b="1" dirty="0" smtClean="0"/>
              <a:t>: </a:t>
            </a:r>
            <a:r>
              <a:rPr lang="el-GR" sz="2400" dirty="0" smtClean="0"/>
              <a:t>Ποσά χρηματοδοτικής συνεισφοράς ανά μοναδιαίο </a:t>
            </a:r>
            <a:r>
              <a:rPr lang="el-GR" sz="2400" dirty="0" smtClean="0"/>
              <a:t>      κόστος </a:t>
            </a:r>
            <a:r>
              <a:rPr lang="el-GR" sz="2400" dirty="0" smtClean="0"/>
              <a:t>δαπάνης</a:t>
            </a:r>
          </a:p>
          <a:p>
            <a:endParaRPr lang="el-GR" dirty="0"/>
          </a:p>
        </p:txBody>
      </p:sp>
      <p:sp>
        <p:nvSpPr>
          <p:cNvPr id="27" name="TextBox 26"/>
          <p:cNvSpPr txBox="1"/>
          <p:nvPr/>
        </p:nvSpPr>
        <p:spPr>
          <a:xfrm>
            <a:off x="863080" y="5085184"/>
            <a:ext cx="828092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l-GR" sz="2400" b="1" dirty="0" smtClean="0"/>
              <a:t>IΙΙ</a:t>
            </a:r>
            <a:r>
              <a:rPr lang="el-GR" sz="2400" b="1" dirty="0" smtClean="0"/>
              <a:t>: </a:t>
            </a:r>
            <a:r>
              <a:rPr lang="el-GR" sz="2400" dirty="0" smtClean="0"/>
              <a:t>Είδη ελέγχου </a:t>
            </a:r>
            <a:r>
              <a:rPr lang="el-GR" sz="2400" dirty="0" smtClean="0"/>
              <a:t>και τα αποδεικτικά στοιχεία</a:t>
            </a:r>
            <a:endParaRPr lang="el-GR" sz="2400" dirty="0" smtClean="0"/>
          </a:p>
          <a:p>
            <a:endParaRPr lang="el-GR" dirty="0"/>
          </a:p>
        </p:txBody>
      </p:sp>
      <p:sp>
        <p:nvSpPr>
          <p:cNvPr id="77828" name="AutoShape 4" descr="Αποτέλεσμα εικόνας για ERASMUS PLU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l-GR"/>
          </a:p>
        </p:txBody>
      </p:sp>
      <p:sp>
        <p:nvSpPr>
          <p:cNvPr id="77830" name="AutoShape 6" descr="Αποτέλεσμα εικόνας για ERASMUS PLU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l-GR"/>
          </a:p>
        </p:txBody>
      </p:sp>
      <p:sp>
        <p:nvSpPr>
          <p:cNvPr id="77832" name="AutoShape 8" descr="Αποτέλεσμα εικόνας για ERASMUS PLU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l-GR"/>
          </a:p>
        </p:txBody>
      </p:sp>
      <p:sp>
        <p:nvSpPr>
          <p:cNvPr id="77834" name="AutoShape 10" descr="Αποτέλεσμα εικόνας για ERASMUS PLU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l-GR"/>
          </a:p>
        </p:txBody>
      </p:sp>
      <p:sp>
        <p:nvSpPr>
          <p:cNvPr id="77836" name="AutoShape 12" descr="Αποτέλεσμα εικόνας για ERASMUS PLU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l-GR"/>
          </a:p>
        </p:txBody>
      </p:sp>
      <p:grpSp>
        <p:nvGrpSpPr>
          <p:cNvPr id="2" name="Group 19"/>
          <p:cNvGrpSpPr/>
          <p:nvPr/>
        </p:nvGrpSpPr>
        <p:grpSpPr>
          <a:xfrm>
            <a:off x="0" y="0"/>
            <a:ext cx="9144000" cy="1400175"/>
            <a:chOff x="0" y="0"/>
            <a:chExt cx="9144000" cy="1400175"/>
          </a:xfrm>
        </p:grpSpPr>
        <p:pic>
          <p:nvPicPr>
            <p:cNvPr id="21" name="Picture 20" descr="erasmus test 1.jp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0"/>
              <a:ext cx="9144000" cy="1400175"/>
            </a:xfrm>
            <a:prstGeom prst="rect">
              <a:avLst/>
            </a:prstGeom>
          </p:spPr>
        </p:pic>
        <p:pic>
          <p:nvPicPr>
            <p:cNvPr id="22" name="4 - Εικόνα" descr="iky.pn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51520" y="188640"/>
              <a:ext cx="1115616" cy="104059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xmlns="" val="4197747091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8032" y="2852936"/>
            <a:ext cx="7772400" cy="1224136"/>
          </a:xfrm>
        </p:spPr>
        <p:txBody>
          <a:bodyPr>
            <a:noAutofit/>
          </a:bodyPr>
          <a:lstStyle/>
          <a:p>
            <a:r>
              <a:rPr lang="el-GR" sz="4000" b="1" dirty="0" smtClean="0">
                <a:solidFill>
                  <a:schemeClr val="tx2"/>
                </a:solidFill>
              </a:rPr>
              <a:t>Έλεγχοι και δικαιολογητικά</a:t>
            </a:r>
            <a:endParaRPr lang="el-GR" sz="4000" b="1" dirty="0">
              <a:solidFill>
                <a:schemeClr val="tx2"/>
              </a:solidFill>
            </a:endParaRPr>
          </a:p>
        </p:txBody>
      </p:sp>
      <p:grpSp>
        <p:nvGrpSpPr>
          <p:cNvPr id="7" name="Group 6"/>
          <p:cNvGrpSpPr/>
          <p:nvPr/>
        </p:nvGrpSpPr>
        <p:grpSpPr>
          <a:xfrm>
            <a:off x="0" y="0"/>
            <a:ext cx="9144000" cy="1400175"/>
            <a:chOff x="0" y="0"/>
            <a:chExt cx="9144000" cy="1400175"/>
          </a:xfrm>
        </p:grpSpPr>
        <p:pic>
          <p:nvPicPr>
            <p:cNvPr id="8" name="Picture 7" descr="erasmus test 1.jp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0"/>
              <a:ext cx="9144000" cy="1400175"/>
            </a:xfrm>
            <a:prstGeom prst="rect">
              <a:avLst/>
            </a:prstGeom>
          </p:spPr>
        </p:pic>
        <p:pic>
          <p:nvPicPr>
            <p:cNvPr id="9" name="4 - Εικόνα" descr="iky.pn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51520" y="188640"/>
              <a:ext cx="1115616" cy="104059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xmlns="" val="4133662081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22 - Ομάδα"/>
          <p:cNvGrpSpPr/>
          <p:nvPr/>
        </p:nvGrpSpPr>
        <p:grpSpPr>
          <a:xfrm>
            <a:off x="1115616" y="2420888"/>
            <a:ext cx="4968552" cy="576064"/>
            <a:chOff x="249820" y="-726721"/>
            <a:chExt cx="6772404" cy="1782179"/>
          </a:xfrm>
        </p:grpSpPr>
        <p:sp>
          <p:nvSpPr>
            <p:cNvPr id="28" name="27 - Στρογγυλεμένο ορθογώνιο"/>
            <p:cNvSpPr/>
            <p:nvPr/>
          </p:nvSpPr>
          <p:spPr>
            <a:xfrm>
              <a:off x="249820" y="-726721"/>
              <a:ext cx="6772403" cy="1782179"/>
            </a:xfrm>
            <a:prstGeom prst="roundRect">
              <a:avLst/>
            </a:prstGeom>
          </p:spPr>
          <p:style>
            <a:lnRef idx="3">
              <a:schemeClr val="accent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29" name="Στρογγυλεμένο ορθογώνιο 4"/>
            <p:cNvSpPr/>
            <p:nvPr/>
          </p:nvSpPr>
          <p:spPr>
            <a:xfrm>
              <a:off x="519327" y="-492698"/>
              <a:ext cx="6502897" cy="1350136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60960" tIns="60960" rIns="60960" bIns="60960" numCol="1" spcCol="1270" anchor="ctr" anchorCtr="0">
              <a:noAutofit/>
            </a:bodyPr>
            <a:lstStyle/>
            <a:p>
              <a:pPr algn="ctr"/>
              <a:r>
                <a:rPr lang="el-GR" sz="2000" dirty="0" smtClean="0"/>
                <a:t>Σκοπός των ελέγχων </a:t>
              </a:r>
              <a:endParaRPr lang="el-GR" sz="2000" dirty="0"/>
            </a:p>
          </p:txBody>
        </p:sp>
      </p:grpSp>
      <p:pic>
        <p:nvPicPr>
          <p:cNvPr id="21" name="Picture 20" descr="Control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804248" y="2348880"/>
            <a:ext cx="1727549" cy="1719871"/>
          </a:xfrm>
          <a:prstGeom prst="rect">
            <a:avLst/>
          </a:prstGeom>
          <a:ln>
            <a:solidFill>
              <a:schemeClr val="bg1">
                <a:lumMod val="50000"/>
              </a:schemeClr>
            </a:solidFill>
          </a:ln>
        </p:spPr>
      </p:pic>
      <p:sp>
        <p:nvSpPr>
          <p:cNvPr id="23" name="TextBox 22"/>
          <p:cNvSpPr txBox="1"/>
          <p:nvPr/>
        </p:nvSpPr>
        <p:spPr>
          <a:xfrm>
            <a:off x="827584" y="3140968"/>
            <a:ext cx="5904656" cy="23144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spcBef>
                <a:spcPct val="20000"/>
              </a:spcBef>
              <a:buFont typeface="Wingdings" pitchFamily="2" charset="2"/>
              <a:buChar char="ü"/>
              <a:defRPr/>
            </a:pPr>
            <a:r>
              <a:rPr lang="el-GR" sz="2000" dirty="0" smtClean="0">
                <a:solidFill>
                  <a:schemeClr val="tx2">
                    <a:lumMod val="75000"/>
                  </a:schemeClr>
                </a:solidFill>
              </a:rPr>
              <a:t> Εξέταση και διαπίστωση της </a:t>
            </a:r>
            <a:r>
              <a:rPr lang="el-GR" sz="2000" b="1" dirty="0" smtClean="0">
                <a:solidFill>
                  <a:schemeClr val="tx2">
                    <a:lumMod val="75000"/>
                  </a:schemeClr>
                </a:solidFill>
              </a:rPr>
              <a:t>καλής χρήσης της </a:t>
            </a:r>
            <a:r>
              <a:rPr lang="el-GR" sz="2000" b="1" dirty="0" smtClean="0">
                <a:solidFill>
                  <a:schemeClr val="tx2">
                    <a:lumMod val="75000"/>
                  </a:schemeClr>
                </a:solidFill>
              </a:rPr>
              <a:t>Κοινοτικής επιχορήγησης</a:t>
            </a:r>
            <a:r>
              <a:rPr lang="el-GR" sz="2000" dirty="0" smtClean="0">
                <a:solidFill>
                  <a:schemeClr val="tx2">
                    <a:lumMod val="75000"/>
                  </a:schemeClr>
                </a:solidFill>
              </a:rPr>
              <a:t>:</a:t>
            </a:r>
          </a:p>
          <a:p>
            <a:pPr lvl="0" algn="just">
              <a:spcBef>
                <a:spcPct val="20000"/>
              </a:spcBef>
              <a:buBlip>
                <a:blip r:embed="rId4"/>
              </a:buBlip>
              <a:defRPr/>
            </a:pPr>
            <a:r>
              <a:rPr lang="el-GR" dirty="0" smtClean="0">
                <a:solidFill>
                  <a:schemeClr val="tx2">
                    <a:lumMod val="75000"/>
                  </a:schemeClr>
                </a:solidFill>
              </a:rPr>
              <a:t>  Εξέταση της </a:t>
            </a:r>
            <a:r>
              <a:rPr lang="el-GR" b="1" dirty="0" smtClean="0">
                <a:solidFill>
                  <a:schemeClr val="tx2">
                    <a:lumMod val="75000"/>
                  </a:schemeClr>
                </a:solidFill>
              </a:rPr>
              <a:t>ποιότητας των παραδοτέων </a:t>
            </a:r>
            <a:r>
              <a:rPr lang="el-GR" dirty="0" smtClean="0">
                <a:solidFill>
                  <a:schemeClr val="tx2">
                    <a:lumMod val="75000"/>
                  </a:schemeClr>
                </a:solidFill>
              </a:rPr>
              <a:t>του φυσικού αντικειμένου</a:t>
            </a:r>
          </a:p>
          <a:p>
            <a:pPr lvl="0" algn="just">
              <a:spcBef>
                <a:spcPct val="20000"/>
              </a:spcBef>
              <a:buBlip>
                <a:blip r:embed="rId4"/>
              </a:buBlip>
              <a:defRPr/>
            </a:pPr>
            <a:r>
              <a:rPr lang="el-GR" dirty="0" smtClean="0">
                <a:solidFill>
                  <a:schemeClr val="tx2">
                    <a:lumMod val="75000"/>
                  </a:schemeClr>
                </a:solidFill>
              </a:rPr>
              <a:t>  Εξέταση της </a:t>
            </a:r>
            <a:r>
              <a:rPr lang="el-GR" b="1" dirty="0" smtClean="0">
                <a:solidFill>
                  <a:schemeClr val="tx2">
                    <a:lumMod val="75000"/>
                  </a:schemeClr>
                </a:solidFill>
              </a:rPr>
              <a:t>βέλτιστης χρήσης των </a:t>
            </a:r>
            <a:r>
              <a:rPr lang="el-GR" b="1" dirty="0" smtClean="0">
                <a:solidFill>
                  <a:schemeClr val="tx2">
                    <a:lumMod val="75000"/>
                  </a:schemeClr>
                </a:solidFill>
              </a:rPr>
              <a:t>κοινοτικών πόρων</a:t>
            </a:r>
            <a:endParaRPr lang="el-GR" b="1" dirty="0" smtClean="0">
              <a:solidFill>
                <a:schemeClr val="tx2">
                  <a:lumMod val="75000"/>
                </a:schemeClr>
              </a:solidFill>
            </a:endParaRPr>
          </a:p>
          <a:p>
            <a:pPr lvl="0" algn="just">
              <a:spcBef>
                <a:spcPct val="20000"/>
              </a:spcBef>
              <a:buBlip>
                <a:blip r:embed="rId4"/>
              </a:buBlip>
              <a:defRPr/>
            </a:pPr>
            <a:r>
              <a:rPr lang="el-GR" dirty="0" smtClean="0">
                <a:solidFill>
                  <a:schemeClr val="tx2">
                    <a:lumMod val="75000"/>
                  </a:schemeClr>
                </a:solidFill>
              </a:rPr>
              <a:t>  </a:t>
            </a:r>
            <a:r>
              <a:rPr lang="el-GR" b="1" dirty="0" smtClean="0">
                <a:solidFill>
                  <a:schemeClr val="tx2">
                    <a:lumMod val="75000"/>
                  </a:schemeClr>
                </a:solidFill>
              </a:rPr>
              <a:t>Παροχή </a:t>
            </a:r>
            <a:r>
              <a:rPr lang="el-GR" b="1" dirty="0" smtClean="0">
                <a:solidFill>
                  <a:schemeClr val="tx2">
                    <a:lumMod val="75000"/>
                  </a:schemeClr>
                </a:solidFill>
              </a:rPr>
              <a:t>υποστήριξης </a:t>
            </a:r>
            <a:r>
              <a:rPr lang="el-GR" dirty="0" smtClean="0">
                <a:solidFill>
                  <a:schemeClr val="tx2">
                    <a:lumMod val="75000"/>
                  </a:schemeClr>
                </a:solidFill>
              </a:rPr>
              <a:t>στην </a:t>
            </a:r>
            <a:r>
              <a:rPr lang="el-GR" dirty="0" smtClean="0">
                <a:solidFill>
                  <a:schemeClr val="tx2">
                    <a:lumMod val="75000"/>
                  </a:schemeClr>
                </a:solidFill>
              </a:rPr>
              <a:t>υλοποίηση του σχεδίου</a:t>
            </a:r>
          </a:p>
          <a:p>
            <a:pPr lvl="0">
              <a:spcBef>
                <a:spcPct val="20000"/>
              </a:spcBef>
              <a:defRPr/>
            </a:pPr>
            <a:endParaRPr lang="el-GR" dirty="0" smtClean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16" name="1 - Τίτλος"/>
          <p:cNvSpPr txBox="1">
            <a:spLocks/>
          </p:cNvSpPr>
          <p:nvPr/>
        </p:nvSpPr>
        <p:spPr>
          <a:xfrm>
            <a:off x="683568" y="1412776"/>
            <a:ext cx="7772400" cy="93610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Έλεγχοι και δικαιολογητικά</a:t>
            </a:r>
            <a:endParaRPr kumimoji="0" lang="el-GR" sz="3600" b="1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grpSp>
        <p:nvGrpSpPr>
          <p:cNvPr id="17" name="Group 16"/>
          <p:cNvGrpSpPr/>
          <p:nvPr/>
        </p:nvGrpSpPr>
        <p:grpSpPr>
          <a:xfrm>
            <a:off x="0" y="0"/>
            <a:ext cx="9144000" cy="1400175"/>
            <a:chOff x="0" y="0"/>
            <a:chExt cx="9144000" cy="1400175"/>
          </a:xfrm>
        </p:grpSpPr>
        <p:pic>
          <p:nvPicPr>
            <p:cNvPr id="18" name="Picture 17" descr="erasmus test 1.jpg"/>
            <p:cNvPicPr>
              <a:picLocks noChangeAspect="1"/>
            </p:cNvPicPr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0" y="0"/>
              <a:ext cx="9144000" cy="1400175"/>
            </a:xfrm>
            <a:prstGeom prst="rect">
              <a:avLst/>
            </a:prstGeom>
          </p:spPr>
        </p:pic>
        <p:pic>
          <p:nvPicPr>
            <p:cNvPr id="19" name="4 - Εικόνα" descr="iky.png"/>
            <p:cNvPicPr>
              <a:picLocks noChangeAspect="1"/>
            </p:cNvPicPr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251520" y="188640"/>
              <a:ext cx="1115616" cy="1040590"/>
            </a:xfrm>
            <a:prstGeom prst="rect">
              <a:avLst/>
            </a:prstGeom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22 - Ομάδα"/>
          <p:cNvGrpSpPr/>
          <p:nvPr/>
        </p:nvGrpSpPr>
        <p:grpSpPr>
          <a:xfrm>
            <a:off x="1115616" y="2420888"/>
            <a:ext cx="4968552" cy="576064"/>
            <a:chOff x="249820" y="-726721"/>
            <a:chExt cx="6772404" cy="1782179"/>
          </a:xfrm>
        </p:grpSpPr>
        <p:sp>
          <p:nvSpPr>
            <p:cNvPr id="28" name="27 - Στρογγυλεμένο ορθογώνιο"/>
            <p:cNvSpPr/>
            <p:nvPr/>
          </p:nvSpPr>
          <p:spPr>
            <a:xfrm>
              <a:off x="249820" y="-726721"/>
              <a:ext cx="6772403" cy="1782179"/>
            </a:xfrm>
            <a:prstGeom prst="roundRect">
              <a:avLst/>
            </a:prstGeom>
          </p:spPr>
          <p:style>
            <a:lnRef idx="3">
              <a:schemeClr val="accent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29" name="Στρογγυλεμένο ορθογώνιο 4"/>
            <p:cNvSpPr/>
            <p:nvPr/>
          </p:nvSpPr>
          <p:spPr>
            <a:xfrm>
              <a:off x="519327" y="-492698"/>
              <a:ext cx="6502897" cy="1350136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60960" tIns="60960" rIns="60960" bIns="60960" numCol="1" spcCol="1270" anchor="ctr" anchorCtr="0">
              <a:noAutofit/>
            </a:bodyPr>
            <a:lstStyle/>
            <a:p>
              <a:pPr algn="ctr"/>
              <a:r>
                <a:rPr lang="el-GR" sz="2000" dirty="0" smtClean="0"/>
                <a:t>Σκοπός των ελέγχων </a:t>
              </a:r>
              <a:endParaRPr lang="el-GR" sz="2000" dirty="0"/>
            </a:p>
          </p:txBody>
        </p:sp>
      </p:grpSp>
      <p:pic>
        <p:nvPicPr>
          <p:cNvPr id="21" name="Picture 20" descr="Control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804248" y="2348880"/>
            <a:ext cx="1727549" cy="1719871"/>
          </a:xfrm>
          <a:prstGeom prst="rect">
            <a:avLst/>
          </a:prstGeom>
          <a:ln>
            <a:solidFill>
              <a:schemeClr val="bg1">
                <a:lumMod val="50000"/>
              </a:schemeClr>
            </a:solidFill>
          </a:ln>
        </p:spPr>
      </p:pic>
      <p:sp>
        <p:nvSpPr>
          <p:cNvPr id="23" name="TextBox 22"/>
          <p:cNvSpPr txBox="1"/>
          <p:nvPr/>
        </p:nvSpPr>
        <p:spPr>
          <a:xfrm>
            <a:off x="827584" y="3140968"/>
            <a:ext cx="5904656" cy="23144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spcBef>
                <a:spcPct val="20000"/>
              </a:spcBef>
              <a:buFont typeface="Wingdings" pitchFamily="2" charset="2"/>
              <a:buChar char="ü"/>
              <a:defRPr/>
            </a:pPr>
            <a:r>
              <a:rPr lang="el-GR" sz="2000" dirty="0" smtClean="0">
                <a:solidFill>
                  <a:schemeClr val="tx2">
                    <a:lumMod val="75000"/>
                  </a:schemeClr>
                </a:solidFill>
              </a:rPr>
              <a:t> Εξέταση και διαπίστωση της </a:t>
            </a:r>
            <a:r>
              <a:rPr lang="el-GR" sz="2000" b="1" dirty="0" smtClean="0">
                <a:solidFill>
                  <a:schemeClr val="tx2">
                    <a:lumMod val="75000"/>
                  </a:schemeClr>
                </a:solidFill>
              </a:rPr>
              <a:t>καλής χρήσης της </a:t>
            </a:r>
            <a:r>
              <a:rPr lang="el-GR" sz="2000" b="1" dirty="0" smtClean="0">
                <a:solidFill>
                  <a:schemeClr val="tx2">
                    <a:lumMod val="75000"/>
                  </a:schemeClr>
                </a:solidFill>
              </a:rPr>
              <a:t>κοινοτικής επιχορήγησης</a:t>
            </a:r>
            <a:r>
              <a:rPr lang="el-GR" sz="2000" dirty="0" smtClean="0">
                <a:solidFill>
                  <a:schemeClr val="tx2">
                    <a:lumMod val="75000"/>
                  </a:schemeClr>
                </a:solidFill>
              </a:rPr>
              <a:t>:</a:t>
            </a:r>
          </a:p>
          <a:p>
            <a:pPr lvl="0" algn="just">
              <a:spcBef>
                <a:spcPct val="20000"/>
              </a:spcBef>
              <a:buBlip>
                <a:blip r:embed="rId4"/>
              </a:buBlip>
              <a:defRPr/>
            </a:pPr>
            <a:r>
              <a:rPr lang="el-GR" dirty="0" smtClean="0">
                <a:solidFill>
                  <a:schemeClr val="tx2">
                    <a:lumMod val="75000"/>
                  </a:schemeClr>
                </a:solidFill>
              </a:rPr>
              <a:t>  Εξέταση της </a:t>
            </a:r>
            <a:r>
              <a:rPr lang="el-GR" b="1" dirty="0" smtClean="0">
                <a:solidFill>
                  <a:schemeClr val="tx2">
                    <a:lumMod val="75000"/>
                  </a:schemeClr>
                </a:solidFill>
              </a:rPr>
              <a:t>ποιότητας των παραδοτέων </a:t>
            </a:r>
            <a:r>
              <a:rPr lang="el-GR" dirty="0" smtClean="0">
                <a:solidFill>
                  <a:schemeClr val="tx2">
                    <a:lumMod val="75000"/>
                  </a:schemeClr>
                </a:solidFill>
              </a:rPr>
              <a:t>του φυσικού αντικειμένου</a:t>
            </a:r>
          </a:p>
          <a:p>
            <a:pPr lvl="0" algn="just">
              <a:spcBef>
                <a:spcPct val="20000"/>
              </a:spcBef>
              <a:buBlip>
                <a:blip r:embed="rId4"/>
              </a:buBlip>
              <a:defRPr/>
            </a:pPr>
            <a:r>
              <a:rPr lang="el-GR" dirty="0" smtClean="0">
                <a:solidFill>
                  <a:schemeClr val="tx2">
                    <a:lumMod val="75000"/>
                  </a:schemeClr>
                </a:solidFill>
              </a:rPr>
              <a:t>  Εξέταση της </a:t>
            </a:r>
            <a:r>
              <a:rPr lang="el-GR" b="1" dirty="0" smtClean="0">
                <a:solidFill>
                  <a:schemeClr val="tx2">
                    <a:lumMod val="75000"/>
                  </a:schemeClr>
                </a:solidFill>
              </a:rPr>
              <a:t>βέλτιστης χρήσης των </a:t>
            </a:r>
            <a:r>
              <a:rPr lang="el-GR" b="1" dirty="0" smtClean="0">
                <a:solidFill>
                  <a:schemeClr val="tx2">
                    <a:lumMod val="75000"/>
                  </a:schemeClr>
                </a:solidFill>
              </a:rPr>
              <a:t>κοινοτικών πόρων</a:t>
            </a:r>
            <a:endParaRPr lang="el-GR" b="1" dirty="0" smtClean="0">
              <a:solidFill>
                <a:schemeClr val="tx2">
                  <a:lumMod val="75000"/>
                </a:schemeClr>
              </a:solidFill>
            </a:endParaRPr>
          </a:p>
          <a:p>
            <a:pPr lvl="0" algn="just">
              <a:spcBef>
                <a:spcPct val="20000"/>
              </a:spcBef>
              <a:buBlip>
                <a:blip r:embed="rId4"/>
              </a:buBlip>
              <a:defRPr/>
            </a:pPr>
            <a:r>
              <a:rPr lang="el-GR" dirty="0" smtClean="0">
                <a:solidFill>
                  <a:schemeClr val="tx2">
                    <a:lumMod val="75000"/>
                  </a:schemeClr>
                </a:solidFill>
              </a:rPr>
              <a:t>  </a:t>
            </a:r>
            <a:r>
              <a:rPr lang="el-GR" b="1" dirty="0" smtClean="0">
                <a:solidFill>
                  <a:schemeClr val="tx2">
                    <a:lumMod val="75000"/>
                  </a:schemeClr>
                </a:solidFill>
              </a:rPr>
              <a:t>Παροχή υποστήριξης </a:t>
            </a:r>
            <a:r>
              <a:rPr lang="el-GR" dirty="0" smtClean="0">
                <a:solidFill>
                  <a:schemeClr val="tx2">
                    <a:lumMod val="75000"/>
                  </a:schemeClr>
                </a:solidFill>
              </a:rPr>
              <a:t>στην υλοποίηση του σχεδίου</a:t>
            </a:r>
          </a:p>
          <a:p>
            <a:pPr lvl="0">
              <a:spcBef>
                <a:spcPct val="20000"/>
              </a:spcBef>
              <a:defRPr/>
            </a:pPr>
            <a:endParaRPr lang="el-GR" dirty="0" smtClean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827584" y="5661248"/>
            <a:ext cx="6696744" cy="10341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>
              <a:spcBef>
                <a:spcPct val="20000"/>
              </a:spcBef>
              <a:buFont typeface="Wingdings" pitchFamily="2" charset="2"/>
              <a:buChar char="§"/>
              <a:defRPr/>
            </a:pPr>
            <a:endParaRPr lang="el-GR" dirty="0" smtClean="0">
              <a:solidFill>
                <a:schemeClr val="tx2">
                  <a:lumMod val="75000"/>
                </a:schemeClr>
              </a:solidFill>
            </a:endParaRPr>
          </a:p>
          <a:p>
            <a:pPr lvl="0" algn="just">
              <a:spcBef>
                <a:spcPct val="20000"/>
              </a:spcBef>
              <a:buBlip>
                <a:blip r:embed="rId5"/>
              </a:buBlip>
              <a:defRPr/>
            </a:pPr>
            <a:r>
              <a:rPr lang="el-GR" dirty="0" smtClean="0">
                <a:solidFill>
                  <a:schemeClr val="tx2">
                    <a:lumMod val="75000"/>
                  </a:schemeClr>
                </a:solidFill>
              </a:rPr>
              <a:t>  Κατά τη διάρκεια υλοποίησης του σχεδίου</a:t>
            </a:r>
          </a:p>
          <a:p>
            <a:pPr lvl="0" algn="just">
              <a:spcBef>
                <a:spcPct val="20000"/>
              </a:spcBef>
              <a:buBlip>
                <a:blip r:embed="rId5"/>
              </a:buBlip>
              <a:defRPr/>
            </a:pPr>
            <a:r>
              <a:rPr lang="el-GR" dirty="0" smtClean="0">
                <a:solidFill>
                  <a:schemeClr val="tx2">
                    <a:lumMod val="75000"/>
                  </a:schemeClr>
                </a:solidFill>
              </a:rPr>
              <a:t>  Μετά τη λήξη του χρόνου υλοποίησης και για 5 χρόνια</a:t>
            </a:r>
            <a:endParaRPr lang="el-GR" dirty="0">
              <a:solidFill>
                <a:schemeClr val="tx2">
                  <a:lumMod val="75000"/>
                </a:schemeClr>
              </a:solidFill>
            </a:endParaRPr>
          </a:p>
        </p:txBody>
      </p:sp>
      <p:grpSp>
        <p:nvGrpSpPr>
          <p:cNvPr id="3" name="22 - Ομάδα"/>
          <p:cNvGrpSpPr/>
          <p:nvPr/>
        </p:nvGrpSpPr>
        <p:grpSpPr>
          <a:xfrm>
            <a:off x="1187624" y="5229200"/>
            <a:ext cx="4968552" cy="576064"/>
            <a:chOff x="249820" y="-726721"/>
            <a:chExt cx="6772404" cy="1782179"/>
          </a:xfrm>
        </p:grpSpPr>
        <p:sp>
          <p:nvSpPr>
            <p:cNvPr id="26" name="27 - Στρογγυλεμένο ορθογώνιο"/>
            <p:cNvSpPr/>
            <p:nvPr/>
          </p:nvSpPr>
          <p:spPr>
            <a:xfrm>
              <a:off x="249820" y="-726721"/>
              <a:ext cx="6772403" cy="1782179"/>
            </a:xfrm>
            <a:prstGeom prst="roundRect">
              <a:avLst/>
            </a:prstGeom>
          </p:spPr>
          <p:style>
            <a:lnRef idx="3">
              <a:schemeClr val="accent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33" name="Στρογγυλεμένο ορθογώνιο 4"/>
            <p:cNvSpPr/>
            <p:nvPr/>
          </p:nvSpPr>
          <p:spPr>
            <a:xfrm>
              <a:off x="519327" y="-492698"/>
              <a:ext cx="6502897" cy="1350136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60960" tIns="60960" rIns="60960" bIns="60960" numCol="1" spcCol="1270" anchor="ctr" anchorCtr="0">
              <a:noAutofit/>
            </a:bodyPr>
            <a:lstStyle/>
            <a:p>
              <a:pPr algn="ctr"/>
              <a:r>
                <a:rPr lang="el-GR" sz="2000" dirty="0" smtClean="0"/>
                <a:t>Χρόνος Πραγματοποίησης </a:t>
              </a:r>
              <a:endParaRPr lang="el-GR" sz="2000" dirty="0"/>
            </a:p>
          </p:txBody>
        </p:sp>
      </p:grpSp>
      <p:sp>
        <p:nvSpPr>
          <p:cNvPr id="16" name="1 - Τίτλος"/>
          <p:cNvSpPr txBox="1">
            <a:spLocks/>
          </p:cNvSpPr>
          <p:nvPr/>
        </p:nvSpPr>
        <p:spPr>
          <a:xfrm>
            <a:off x="683568" y="1412777"/>
            <a:ext cx="7772400" cy="93610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Έλεγχοι και δικαιολογητικά</a:t>
            </a:r>
            <a:endParaRPr kumimoji="0" lang="el-GR" sz="3600" b="1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grpSp>
        <p:nvGrpSpPr>
          <p:cNvPr id="15" name="Group 14"/>
          <p:cNvGrpSpPr/>
          <p:nvPr/>
        </p:nvGrpSpPr>
        <p:grpSpPr>
          <a:xfrm>
            <a:off x="0" y="0"/>
            <a:ext cx="9144000" cy="1400175"/>
            <a:chOff x="0" y="0"/>
            <a:chExt cx="9144000" cy="1400175"/>
          </a:xfrm>
        </p:grpSpPr>
        <p:pic>
          <p:nvPicPr>
            <p:cNvPr id="17" name="Picture 16" descr="erasmus test 1.jpg"/>
            <p:cNvPicPr>
              <a:picLocks noChangeAspect="1"/>
            </p:cNvPicPr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0" y="0"/>
              <a:ext cx="9144000" cy="1400175"/>
            </a:xfrm>
            <a:prstGeom prst="rect">
              <a:avLst/>
            </a:prstGeom>
          </p:spPr>
        </p:pic>
        <p:pic>
          <p:nvPicPr>
            <p:cNvPr id="18" name="4 - Εικόνα" descr="iky.png"/>
            <p:cNvPicPr>
              <a:picLocks noChangeAspect="1"/>
            </p:cNvPicPr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251520" y="188640"/>
              <a:ext cx="1115616" cy="1040590"/>
            </a:xfrm>
            <a:prstGeom prst="rect">
              <a:avLst/>
            </a:prstGeom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22 - Ομάδα"/>
          <p:cNvGrpSpPr/>
          <p:nvPr/>
        </p:nvGrpSpPr>
        <p:grpSpPr>
          <a:xfrm>
            <a:off x="971600" y="2708920"/>
            <a:ext cx="4968552" cy="576064"/>
            <a:chOff x="249820" y="-726721"/>
            <a:chExt cx="6772404" cy="1782179"/>
          </a:xfrm>
        </p:grpSpPr>
        <p:sp>
          <p:nvSpPr>
            <p:cNvPr id="28" name="27 - Στρογγυλεμένο ορθογώνιο"/>
            <p:cNvSpPr/>
            <p:nvPr/>
          </p:nvSpPr>
          <p:spPr>
            <a:xfrm>
              <a:off x="249820" y="-726721"/>
              <a:ext cx="6772403" cy="1782179"/>
            </a:xfrm>
            <a:prstGeom prst="roundRect">
              <a:avLst/>
            </a:prstGeom>
          </p:spPr>
          <p:style>
            <a:lnRef idx="3">
              <a:schemeClr val="accent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29" name="Στρογγυλεμένο ορθογώνιο 4"/>
            <p:cNvSpPr/>
            <p:nvPr/>
          </p:nvSpPr>
          <p:spPr>
            <a:xfrm>
              <a:off x="519327" y="-492698"/>
              <a:ext cx="6502897" cy="1350136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60960" tIns="60960" rIns="60960" bIns="60960" numCol="1" spcCol="1270" anchor="ctr" anchorCtr="0">
              <a:noAutofit/>
            </a:bodyPr>
            <a:lstStyle/>
            <a:p>
              <a:pPr algn="ctr"/>
              <a:r>
                <a:rPr lang="el-GR" sz="2000" dirty="0" smtClean="0"/>
                <a:t>Τρεις κατηγορίες ελέγχων</a:t>
              </a:r>
              <a:endParaRPr lang="el-GR" sz="2000" dirty="0"/>
            </a:p>
          </p:txBody>
        </p:sp>
      </p:grpSp>
      <p:sp>
        <p:nvSpPr>
          <p:cNvPr id="30" name="29 - Έλλειψη"/>
          <p:cNvSpPr/>
          <p:nvPr/>
        </p:nvSpPr>
        <p:spPr>
          <a:xfrm>
            <a:off x="827584" y="4221088"/>
            <a:ext cx="1800200" cy="172819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1600" b="1" dirty="0" smtClean="0"/>
              <a:t>Έλεγχος τελικής έκθεσης</a:t>
            </a:r>
            <a:endParaRPr lang="el-GR" sz="1600" b="1" dirty="0"/>
          </a:p>
        </p:txBody>
      </p:sp>
      <p:sp>
        <p:nvSpPr>
          <p:cNvPr id="31" name="30 - Έλλειψη"/>
          <p:cNvSpPr/>
          <p:nvPr/>
        </p:nvSpPr>
        <p:spPr>
          <a:xfrm>
            <a:off x="2699792" y="5157192"/>
            <a:ext cx="1656184" cy="158417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1600" b="1" dirty="0" smtClean="0"/>
              <a:t>Έλεγχος δικαιολογητικών</a:t>
            </a:r>
            <a:endParaRPr lang="el-GR" sz="1600" b="1" dirty="0"/>
          </a:p>
        </p:txBody>
      </p:sp>
      <p:sp>
        <p:nvSpPr>
          <p:cNvPr id="32" name="31 - Έλλειψη"/>
          <p:cNvSpPr/>
          <p:nvPr/>
        </p:nvSpPr>
        <p:spPr>
          <a:xfrm>
            <a:off x="4355976" y="4149080"/>
            <a:ext cx="1800200" cy="1800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1600" b="1" dirty="0" smtClean="0"/>
              <a:t>Επιτόπιος έλεγχος</a:t>
            </a:r>
            <a:endParaRPr lang="el-GR" sz="1600" b="1" dirty="0"/>
          </a:p>
        </p:txBody>
      </p:sp>
      <p:cxnSp>
        <p:nvCxnSpPr>
          <p:cNvPr id="34" name="33 - Ευθύγραμμο βέλος σύνδεσης"/>
          <p:cNvCxnSpPr/>
          <p:nvPr/>
        </p:nvCxnSpPr>
        <p:spPr>
          <a:xfrm flipV="1">
            <a:off x="6156176" y="4797152"/>
            <a:ext cx="1152128" cy="72008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35 - Ευθύγραμμο βέλος σύνδεσης"/>
          <p:cNvCxnSpPr/>
          <p:nvPr/>
        </p:nvCxnSpPr>
        <p:spPr>
          <a:xfrm>
            <a:off x="6084168" y="5445224"/>
            <a:ext cx="1008112" cy="504056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49 - Γωνιακή σύνδεση"/>
          <p:cNvCxnSpPr/>
          <p:nvPr/>
        </p:nvCxnSpPr>
        <p:spPr>
          <a:xfrm rot="5400000">
            <a:off x="1619672" y="3501008"/>
            <a:ext cx="864096" cy="576064"/>
          </a:xfrm>
          <a:prstGeom prst="bentConnector3">
            <a:avLst>
              <a:gd name="adj1" fmla="val 50000"/>
            </a:avLst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51 - Γωνιακή σύνδεση"/>
          <p:cNvCxnSpPr/>
          <p:nvPr/>
        </p:nvCxnSpPr>
        <p:spPr>
          <a:xfrm rot="16200000" flipH="1">
            <a:off x="4608004" y="3537012"/>
            <a:ext cx="792088" cy="432048"/>
          </a:xfrm>
          <a:prstGeom prst="bentConnector3">
            <a:avLst>
              <a:gd name="adj1" fmla="val 50000"/>
            </a:avLst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61 - Ευθύγραμμο βέλος σύνδεσης"/>
          <p:cNvCxnSpPr/>
          <p:nvPr/>
        </p:nvCxnSpPr>
        <p:spPr>
          <a:xfrm>
            <a:off x="3563888" y="3429000"/>
            <a:ext cx="0" cy="1656184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65 - Έλλειψη"/>
          <p:cNvSpPr/>
          <p:nvPr/>
        </p:nvSpPr>
        <p:spPr>
          <a:xfrm>
            <a:off x="7380312" y="4149080"/>
            <a:ext cx="1440160" cy="129614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1600" b="1" u="sng" dirty="0" smtClean="0"/>
              <a:t>κατά</a:t>
            </a:r>
            <a:r>
              <a:rPr lang="el-GR" sz="1600" b="1" dirty="0" smtClean="0"/>
              <a:t> τη διάρκεια της δράσης</a:t>
            </a:r>
            <a:endParaRPr lang="el-GR" sz="1600" b="1" dirty="0"/>
          </a:p>
        </p:txBody>
      </p:sp>
      <p:sp>
        <p:nvSpPr>
          <p:cNvPr id="67" name="66 - Έλλειψη"/>
          <p:cNvSpPr/>
          <p:nvPr/>
        </p:nvSpPr>
        <p:spPr>
          <a:xfrm>
            <a:off x="7092280" y="5517232"/>
            <a:ext cx="1512168" cy="134076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1600" b="1" u="sng" dirty="0" smtClean="0"/>
              <a:t>μετά</a:t>
            </a:r>
            <a:r>
              <a:rPr lang="el-GR" sz="1600" b="1" dirty="0" smtClean="0"/>
              <a:t> το πέρας της </a:t>
            </a:r>
            <a:r>
              <a:rPr lang="el-GR" sz="1600" b="1" dirty="0" smtClean="0"/>
              <a:t>δράση</a:t>
            </a:r>
            <a:r>
              <a:rPr lang="el-GR" sz="1600" b="1" dirty="0" smtClean="0"/>
              <a:t>ς</a:t>
            </a:r>
            <a:endParaRPr lang="el-GR" sz="1600" b="1" dirty="0"/>
          </a:p>
        </p:txBody>
      </p:sp>
      <p:pic>
        <p:nvPicPr>
          <p:cNvPr id="21" name="Picture 20" descr="Control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804248" y="2348880"/>
            <a:ext cx="1727549" cy="1719871"/>
          </a:xfrm>
          <a:prstGeom prst="rect">
            <a:avLst/>
          </a:prstGeom>
          <a:ln>
            <a:solidFill>
              <a:schemeClr val="bg1">
                <a:lumMod val="50000"/>
              </a:schemeClr>
            </a:solidFill>
          </a:ln>
        </p:spPr>
      </p:pic>
      <p:sp>
        <p:nvSpPr>
          <p:cNvPr id="22" name="1 - Τίτλος"/>
          <p:cNvSpPr txBox="1">
            <a:spLocks/>
          </p:cNvSpPr>
          <p:nvPr/>
        </p:nvSpPr>
        <p:spPr>
          <a:xfrm>
            <a:off x="683568" y="1412776"/>
            <a:ext cx="7772400" cy="93610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Έλεγχοι και δικαιολογητικά</a:t>
            </a:r>
            <a:endParaRPr kumimoji="0" lang="el-GR" sz="3600" b="1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grpSp>
        <p:nvGrpSpPr>
          <p:cNvPr id="23" name="Group 22"/>
          <p:cNvGrpSpPr/>
          <p:nvPr/>
        </p:nvGrpSpPr>
        <p:grpSpPr>
          <a:xfrm>
            <a:off x="0" y="0"/>
            <a:ext cx="9144000" cy="1400175"/>
            <a:chOff x="0" y="0"/>
            <a:chExt cx="9144000" cy="1400175"/>
          </a:xfrm>
        </p:grpSpPr>
        <p:pic>
          <p:nvPicPr>
            <p:cNvPr id="24" name="Picture 23" descr="erasmus test 1.jp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0" y="0"/>
              <a:ext cx="9144000" cy="1400175"/>
            </a:xfrm>
            <a:prstGeom prst="rect">
              <a:avLst/>
            </a:prstGeom>
          </p:spPr>
        </p:pic>
        <p:pic>
          <p:nvPicPr>
            <p:cNvPr id="25" name="4 - Εικόνα" descr="iky.png"/>
            <p:cNvPicPr>
              <a:picLocks noChangeAspect="1"/>
            </p:cNvPicPr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251520" y="188640"/>
              <a:ext cx="1115616" cy="1040590"/>
            </a:xfrm>
            <a:prstGeom prst="rect">
              <a:avLst/>
            </a:prstGeom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22 - Ομάδα"/>
          <p:cNvGrpSpPr/>
          <p:nvPr/>
        </p:nvGrpSpPr>
        <p:grpSpPr>
          <a:xfrm>
            <a:off x="467544" y="2924944"/>
            <a:ext cx="3816424" cy="792088"/>
            <a:chOff x="249820" y="-726721"/>
            <a:chExt cx="6772404" cy="1782179"/>
          </a:xfrm>
        </p:grpSpPr>
        <p:sp>
          <p:nvSpPr>
            <p:cNvPr id="24" name="23 - Στρογγυλεμένο ορθογώνιο"/>
            <p:cNvSpPr/>
            <p:nvPr/>
          </p:nvSpPr>
          <p:spPr>
            <a:xfrm>
              <a:off x="249820" y="-726721"/>
              <a:ext cx="6772403" cy="1782179"/>
            </a:xfrm>
            <a:prstGeom prst="roundRect">
              <a:avLst/>
            </a:prstGeom>
          </p:spPr>
          <p:style>
            <a:lnRef idx="3">
              <a:schemeClr val="accent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25" name="Στρογγυλεμένο ορθογώνιο 4"/>
            <p:cNvSpPr/>
            <p:nvPr/>
          </p:nvSpPr>
          <p:spPr>
            <a:xfrm>
              <a:off x="519327" y="-492698"/>
              <a:ext cx="6502897" cy="1350136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60960" tIns="60960" rIns="60960" bIns="60960" numCol="1" spcCol="1270" anchor="ctr" anchorCtr="0">
              <a:noAutofit/>
            </a:bodyPr>
            <a:lstStyle/>
            <a:p>
              <a:pPr algn="ctr"/>
              <a:r>
                <a:rPr lang="el-GR" sz="2000" dirty="0" smtClean="0"/>
                <a:t>Έλεγχος τελικής έκθεσης</a:t>
              </a:r>
              <a:endParaRPr lang="el-GR" sz="2000" dirty="0"/>
            </a:p>
          </p:txBody>
        </p:sp>
      </p:grpSp>
      <p:grpSp>
        <p:nvGrpSpPr>
          <p:cNvPr id="7" name="22 - Ομάδα"/>
          <p:cNvGrpSpPr/>
          <p:nvPr/>
        </p:nvGrpSpPr>
        <p:grpSpPr>
          <a:xfrm>
            <a:off x="467544" y="4509120"/>
            <a:ext cx="7488831" cy="1944216"/>
            <a:chOff x="249820" y="-726721"/>
            <a:chExt cx="6772403" cy="1782179"/>
          </a:xfrm>
        </p:grpSpPr>
        <p:sp>
          <p:nvSpPr>
            <p:cNvPr id="13" name="12 - Στρογγυλεμένο ορθογώνιο"/>
            <p:cNvSpPr/>
            <p:nvPr/>
          </p:nvSpPr>
          <p:spPr>
            <a:xfrm>
              <a:off x="249820" y="-726721"/>
              <a:ext cx="6772403" cy="1782179"/>
            </a:xfrm>
            <a:prstGeom prst="roundRect">
              <a:avLst/>
            </a:prstGeom>
          </p:spPr>
          <p:style>
            <a:lnRef idx="3">
              <a:schemeClr val="accent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4" name="Στρογγυλεμένο ορθογώνιο 4"/>
            <p:cNvSpPr/>
            <p:nvPr/>
          </p:nvSpPr>
          <p:spPr>
            <a:xfrm>
              <a:off x="380059" y="-528701"/>
              <a:ext cx="6502897" cy="1350136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60960" tIns="60960" rIns="60960" bIns="60960" numCol="1" spcCol="1270" anchor="ctr" anchorCtr="0">
              <a:noAutofit/>
            </a:bodyPr>
            <a:lstStyle/>
            <a:p>
              <a:pPr algn="just">
                <a:spcAft>
                  <a:spcPts val="600"/>
                </a:spcAft>
                <a:buBlip>
                  <a:blip r:embed="rId3"/>
                </a:buBlip>
              </a:pPr>
              <a:r>
                <a:rPr lang="el-GR" dirty="0" smtClean="0"/>
                <a:t> Διενεργείται </a:t>
              </a:r>
              <a:r>
                <a:rPr lang="el-GR" dirty="0" smtClean="0"/>
                <a:t>από την Εθνική Μονάδα </a:t>
              </a:r>
              <a:r>
                <a:rPr lang="el-GR" b="1" dirty="0" smtClean="0"/>
                <a:t>κατά το στάδιο της τελικής </a:t>
              </a:r>
              <a:r>
                <a:rPr lang="el-GR" b="1" dirty="0" smtClean="0"/>
                <a:t>έκθεσης, </a:t>
              </a:r>
              <a:r>
                <a:rPr lang="el-GR" dirty="0" smtClean="0"/>
                <a:t>στις εγκαταστάσεις της Εθνικής </a:t>
              </a:r>
              <a:r>
                <a:rPr lang="el-GR" dirty="0" smtClean="0"/>
                <a:t>Μονάδας </a:t>
              </a:r>
            </a:p>
            <a:p>
              <a:pPr algn="just">
                <a:spcAft>
                  <a:spcPts val="600"/>
                </a:spcAft>
                <a:buBlip>
                  <a:blip r:embed="rId3"/>
                </a:buBlip>
              </a:pPr>
              <a:r>
                <a:rPr lang="el-GR" dirty="0" smtClean="0"/>
                <a:t> Καθορίζεται </a:t>
              </a:r>
              <a:r>
                <a:rPr lang="el-GR" dirty="0" smtClean="0"/>
                <a:t>το </a:t>
              </a:r>
              <a:r>
                <a:rPr lang="el-GR" b="1" dirty="0" smtClean="0"/>
                <a:t>τελικό ποσό της επιχορήγησης </a:t>
              </a:r>
              <a:r>
                <a:rPr lang="el-GR" dirty="0" smtClean="0"/>
                <a:t>το οποίο δικαιούται ο δικαιούχος. </a:t>
              </a:r>
              <a:endParaRPr lang="el-GR" dirty="0" smtClean="0"/>
            </a:p>
            <a:p>
              <a:pPr algn="just">
                <a:buBlip>
                  <a:blip r:embed="rId3"/>
                </a:buBlip>
              </a:pPr>
              <a:r>
                <a:rPr lang="el-GR" dirty="0" smtClean="0"/>
                <a:t> Δ</a:t>
              </a:r>
              <a:r>
                <a:rPr lang="el-GR" dirty="0" smtClean="0"/>
                <a:t>ιενεργείται </a:t>
              </a:r>
              <a:r>
                <a:rPr lang="el-GR" dirty="0" smtClean="0"/>
                <a:t>σε κάθε περίπτωση και για</a:t>
              </a:r>
              <a:r>
                <a:rPr lang="el-GR" b="1" dirty="0" smtClean="0"/>
                <a:t> όλα τα σχέδια</a:t>
              </a:r>
              <a:r>
                <a:rPr lang="el-GR" dirty="0" smtClean="0"/>
                <a:t>. </a:t>
              </a:r>
              <a:endParaRPr lang="el-GR" dirty="0"/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0" y="0"/>
            <a:ext cx="9144000" cy="1400175"/>
            <a:chOff x="0" y="0"/>
            <a:chExt cx="9144000" cy="1400175"/>
          </a:xfrm>
        </p:grpSpPr>
        <p:pic>
          <p:nvPicPr>
            <p:cNvPr id="21" name="Picture 20" descr="erasmus test 1.jp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0" y="0"/>
              <a:ext cx="9144000" cy="1400175"/>
            </a:xfrm>
            <a:prstGeom prst="rect">
              <a:avLst/>
            </a:prstGeom>
          </p:spPr>
        </p:pic>
        <p:pic>
          <p:nvPicPr>
            <p:cNvPr id="22" name="4 - Εικόνα" descr="iky.png"/>
            <p:cNvPicPr>
              <a:picLocks noChangeAspect="1"/>
            </p:cNvPicPr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251520" y="188640"/>
              <a:ext cx="1115616" cy="1040590"/>
            </a:xfrm>
            <a:prstGeom prst="rect">
              <a:avLst/>
            </a:prstGeom>
          </p:spPr>
        </p:pic>
      </p:grpSp>
      <p:sp>
        <p:nvSpPr>
          <p:cNvPr id="26" name="1 - Τίτλος"/>
          <p:cNvSpPr txBox="1">
            <a:spLocks/>
          </p:cNvSpPr>
          <p:nvPr/>
        </p:nvSpPr>
        <p:spPr>
          <a:xfrm>
            <a:off x="683568" y="1412776"/>
            <a:ext cx="7772400" cy="93610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Έλεγχοι και δικαιολογητικά</a:t>
            </a:r>
            <a:endParaRPr kumimoji="0" lang="el-GR" sz="3600" b="1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27" name="Picture 26" descr="management2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5580112" y="2276873"/>
            <a:ext cx="2965657" cy="1800199"/>
          </a:xfrm>
          <a:prstGeom prst="rect">
            <a:avLst/>
          </a:prstGeom>
          <a:ln>
            <a:solidFill>
              <a:schemeClr val="bg1">
                <a:lumMod val="50000"/>
              </a:schemeClr>
            </a:solidFill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22 - Ομάδα"/>
          <p:cNvGrpSpPr/>
          <p:nvPr/>
        </p:nvGrpSpPr>
        <p:grpSpPr>
          <a:xfrm>
            <a:off x="467544" y="4365104"/>
            <a:ext cx="8064896" cy="2016224"/>
            <a:chOff x="249820" y="-726721"/>
            <a:chExt cx="6967762" cy="1782179"/>
          </a:xfrm>
        </p:grpSpPr>
        <p:sp>
          <p:nvSpPr>
            <p:cNvPr id="13" name="12 - Στρογγυλεμένο ορθογώνιο"/>
            <p:cNvSpPr/>
            <p:nvPr/>
          </p:nvSpPr>
          <p:spPr>
            <a:xfrm>
              <a:off x="249820" y="-726721"/>
              <a:ext cx="6967762" cy="1782179"/>
            </a:xfrm>
            <a:prstGeom prst="roundRect">
              <a:avLst/>
            </a:prstGeom>
          </p:spPr>
          <p:style>
            <a:lnRef idx="3">
              <a:schemeClr val="accent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>
              <a:endParaRPr lang="el-GR" dirty="0" smtClean="0"/>
            </a:p>
            <a:p>
              <a:endParaRPr lang="el-GR" dirty="0" smtClean="0"/>
            </a:p>
            <a:p>
              <a:endParaRPr lang="el-GR" dirty="0" smtClean="0"/>
            </a:p>
            <a:p>
              <a:pPr>
                <a:buBlip>
                  <a:blip r:embed="rId3"/>
                </a:buBlip>
              </a:pPr>
              <a:r>
                <a:rPr lang="el-GR" dirty="0" smtClean="0"/>
                <a:t> Αξιολόγηση βάσει κριτηρίων ποιότητας με ανώτατη βαθμολογία 100 βαθμοί</a:t>
              </a:r>
            </a:p>
            <a:p>
              <a:endParaRPr lang="el-GR" dirty="0" smtClean="0"/>
            </a:p>
            <a:p>
              <a:pPr>
                <a:buBlip>
                  <a:blip r:embed="rId3"/>
                </a:buBlip>
              </a:pPr>
              <a:r>
                <a:rPr lang="el-GR" dirty="0" smtClean="0"/>
                <a:t> Τελική Έκθεση &lt; 50 βαθμούς          Μείωση Τελικού Ποσού Επιχορήγησης </a:t>
              </a:r>
            </a:p>
            <a:p>
              <a:endParaRPr lang="el-GR" dirty="0"/>
            </a:p>
          </p:txBody>
        </p:sp>
        <p:sp>
          <p:nvSpPr>
            <p:cNvPr id="14" name="Στρογγυλεμένο ορθογώνιο 4"/>
            <p:cNvSpPr/>
            <p:nvPr/>
          </p:nvSpPr>
          <p:spPr>
            <a:xfrm>
              <a:off x="519327" y="-492698"/>
              <a:ext cx="6502897" cy="1350136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60960" tIns="60960" rIns="60960" bIns="60960" numCol="1" spcCol="1270" anchor="ctr" anchorCtr="0">
              <a:noAutofit/>
            </a:bodyPr>
            <a:lstStyle/>
            <a:p>
              <a:pPr algn="ctr"/>
              <a:endParaRPr lang="el-GR" sz="2000" dirty="0"/>
            </a:p>
          </p:txBody>
        </p:sp>
      </p:grpSp>
      <p:sp>
        <p:nvSpPr>
          <p:cNvPr id="15" name="Rectangle 14"/>
          <p:cNvSpPr/>
          <p:nvPr/>
        </p:nvSpPr>
        <p:spPr>
          <a:xfrm>
            <a:off x="539552" y="4509120"/>
            <a:ext cx="7272808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itchFamily="34" charset="0"/>
              <a:buChar char="•"/>
            </a:pPr>
            <a:endParaRPr lang="el-GR" sz="400" dirty="0" smtClean="0">
              <a:solidFill>
                <a:schemeClr val="tx2">
                  <a:lumMod val="75000"/>
                </a:schemeClr>
              </a:solidFill>
            </a:endParaRPr>
          </a:p>
          <a:p>
            <a:pPr>
              <a:buBlip>
                <a:blip r:embed="rId3"/>
              </a:buBlip>
            </a:pPr>
            <a:r>
              <a:rPr lang="el-GR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el-GR" u="sng" dirty="0" smtClean="0"/>
              <a:t>Ελέγχεται: </a:t>
            </a:r>
            <a:r>
              <a:rPr lang="el-GR" dirty="0" smtClean="0"/>
              <a:t> 1.το σύνολο </a:t>
            </a:r>
            <a:r>
              <a:rPr lang="el-GR" b="1" dirty="0" smtClean="0"/>
              <a:t>του φυσικού αντικειμένου </a:t>
            </a:r>
          </a:p>
          <a:p>
            <a:pPr>
              <a:buFont typeface="Arial" pitchFamily="34" charset="0"/>
              <a:buChar char="•"/>
            </a:pPr>
            <a:endParaRPr lang="el-GR" sz="400" dirty="0" smtClean="0"/>
          </a:p>
          <a:p>
            <a:r>
              <a:rPr lang="el-GR" dirty="0" smtClean="0"/>
              <a:t>                         2. το σύνολο της </a:t>
            </a:r>
            <a:r>
              <a:rPr lang="el-GR" b="1" dirty="0" smtClean="0"/>
              <a:t>επιλεξιμότητας των δαπανών</a:t>
            </a:r>
          </a:p>
        </p:txBody>
      </p:sp>
      <p:sp>
        <p:nvSpPr>
          <p:cNvPr id="16" name="Right Arrow 15"/>
          <p:cNvSpPr/>
          <p:nvPr/>
        </p:nvSpPr>
        <p:spPr>
          <a:xfrm>
            <a:off x="3635896" y="6021288"/>
            <a:ext cx="360040" cy="4571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grpSp>
        <p:nvGrpSpPr>
          <p:cNvPr id="19" name="Group 18"/>
          <p:cNvGrpSpPr/>
          <p:nvPr/>
        </p:nvGrpSpPr>
        <p:grpSpPr>
          <a:xfrm>
            <a:off x="0" y="0"/>
            <a:ext cx="9144000" cy="1400175"/>
            <a:chOff x="0" y="0"/>
            <a:chExt cx="9144000" cy="1400175"/>
          </a:xfrm>
        </p:grpSpPr>
        <p:pic>
          <p:nvPicPr>
            <p:cNvPr id="20" name="Picture 19" descr="erasmus test 1.jp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0" y="0"/>
              <a:ext cx="9144000" cy="1400175"/>
            </a:xfrm>
            <a:prstGeom prst="rect">
              <a:avLst/>
            </a:prstGeom>
          </p:spPr>
        </p:pic>
        <p:pic>
          <p:nvPicPr>
            <p:cNvPr id="21" name="4 - Εικόνα" descr="iky.png"/>
            <p:cNvPicPr>
              <a:picLocks noChangeAspect="1"/>
            </p:cNvPicPr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251520" y="188640"/>
              <a:ext cx="1115616" cy="1040590"/>
            </a:xfrm>
            <a:prstGeom prst="rect">
              <a:avLst/>
            </a:prstGeom>
          </p:spPr>
        </p:pic>
      </p:grpSp>
      <p:sp>
        <p:nvSpPr>
          <p:cNvPr id="23" name="1 - Τίτλος"/>
          <p:cNvSpPr txBox="1">
            <a:spLocks/>
          </p:cNvSpPr>
          <p:nvPr/>
        </p:nvSpPr>
        <p:spPr>
          <a:xfrm>
            <a:off x="683568" y="1412776"/>
            <a:ext cx="7772400" cy="93610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Έλεγχοι και δικαιολογητικά</a:t>
            </a:r>
            <a:endParaRPr kumimoji="0" lang="el-GR" sz="3600" b="1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26" name="Picture 25" descr="management2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5580112" y="2276873"/>
            <a:ext cx="2965657" cy="1800199"/>
          </a:xfrm>
          <a:prstGeom prst="rect">
            <a:avLst/>
          </a:prstGeom>
          <a:ln>
            <a:solidFill>
              <a:schemeClr val="bg1">
                <a:lumMod val="50000"/>
              </a:schemeClr>
            </a:solidFill>
          </a:ln>
        </p:spPr>
      </p:pic>
      <p:grpSp>
        <p:nvGrpSpPr>
          <p:cNvPr id="27" name="22 - Ομάδα"/>
          <p:cNvGrpSpPr/>
          <p:nvPr/>
        </p:nvGrpSpPr>
        <p:grpSpPr>
          <a:xfrm>
            <a:off x="467544" y="2924944"/>
            <a:ext cx="3816424" cy="792088"/>
            <a:chOff x="249820" y="-726721"/>
            <a:chExt cx="6772404" cy="1782179"/>
          </a:xfrm>
        </p:grpSpPr>
        <p:sp>
          <p:nvSpPr>
            <p:cNvPr id="28" name="23 - Στρογγυλεμένο ορθογώνιο"/>
            <p:cNvSpPr/>
            <p:nvPr/>
          </p:nvSpPr>
          <p:spPr>
            <a:xfrm>
              <a:off x="249820" y="-726721"/>
              <a:ext cx="6772403" cy="1782179"/>
            </a:xfrm>
            <a:prstGeom prst="roundRect">
              <a:avLst/>
            </a:prstGeom>
          </p:spPr>
          <p:style>
            <a:lnRef idx="3">
              <a:schemeClr val="accent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29" name="Στρογγυλεμένο ορθογώνιο 4"/>
            <p:cNvSpPr/>
            <p:nvPr/>
          </p:nvSpPr>
          <p:spPr>
            <a:xfrm>
              <a:off x="519327" y="-492698"/>
              <a:ext cx="6502897" cy="1350136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60960" tIns="60960" rIns="60960" bIns="60960" numCol="1" spcCol="1270" anchor="ctr" anchorCtr="0">
              <a:noAutofit/>
            </a:bodyPr>
            <a:lstStyle/>
            <a:p>
              <a:pPr algn="ctr"/>
              <a:r>
                <a:rPr lang="el-GR" sz="2000" dirty="0" smtClean="0"/>
                <a:t>Έλεγχος τελικής έκθεσης</a:t>
              </a:r>
              <a:endParaRPr lang="el-GR" sz="2000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22 - Ομάδα"/>
          <p:cNvGrpSpPr/>
          <p:nvPr/>
        </p:nvGrpSpPr>
        <p:grpSpPr>
          <a:xfrm>
            <a:off x="395536" y="2708920"/>
            <a:ext cx="3816424" cy="792088"/>
            <a:chOff x="249820" y="-726721"/>
            <a:chExt cx="6772404" cy="1782179"/>
          </a:xfrm>
        </p:grpSpPr>
        <p:sp>
          <p:nvSpPr>
            <p:cNvPr id="24" name="23 - Στρογγυλεμένο ορθογώνιο"/>
            <p:cNvSpPr/>
            <p:nvPr/>
          </p:nvSpPr>
          <p:spPr>
            <a:xfrm>
              <a:off x="249820" y="-726721"/>
              <a:ext cx="6772403" cy="1782179"/>
            </a:xfrm>
            <a:prstGeom prst="roundRect">
              <a:avLst/>
            </a:prstGeom>
          </p:spPr>
          <p:style>
            <a:lnRef idx="3">
              <a:schemeClr val="accent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25" name="Στρογγυλεμένο ορθογώνιο 4"/>
            <p:cNvSpPr/>
            <p:nvPr/>
          </p:nvSpPr>
          <p:spPr>
            <a:xfrm>
              <a:off x="519327" y="-492698"/>
              <a:ext cx="6502897" cy="1350136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60960" tIns="60960" rIns="60960" bIns="60960" numCol="1" spcCol="1270" anchor="ctr" anchorCtr="0">
              <a:noAutofit/>
            </a:bodyPr>
            <a:lstStyle/>
            <a:p>
              <a:pPr algn="ctr"/>
              <a:r>
                <a:rPr lang="el-GR" sz="2000" dirty="0" smtClean="0"/>
                <a:t>Έλεγχος δικαιολογητικών</a:t>
              </a:r>
              <a:endParaRPr lang="el-GR" sz="2000" dirty="0"/>
            </a:p>
          </p:txBody>
        </p:sp>
      </p:grpSp>
      <p:grpSp>
        <p:nvGrpSpPr>
          <p:cNvPr id="7" name="22 - Ομάδα"/>
          <p:cNvGrpSpPr/>
          <p:nvPr/>
        </p:nvGrpSpPr>
        <p:grpSpPr>
          <a:xfrm>
            <a:off x="395536" y="4293096"/>
            <a:ext cx="8244408" cy="2304256"/>
            <a:chOff x="249820" y="-812582"/>
            <a:chExt cx="6772404" cy="1782179"/>
          </a:xfrm>
        </p:grpSpPr>
        <p:sp>
          <p:nvSpPr>
            <p:cNvPr id="13" name="12 - Στρογγυλεμένο ορθογώνιο"/>
            <p:cNvSpPr/>
            <p:nvPr/>
          </p:nvSpPr>
          <p:spPr>
            <a:xfrm>
              <a:off x="249820" y="-812582"/>
              <a:ext cx="6772403" cy="1782179"/>
            </a:xfrm>
            <a:prstGeom prst="roundRect">
              <a:avLst/>
            </a:prstGeom>
          </p:spPr>
          <p:style>
            <a:lnRef idx="3">
              <a:schemeClr val="accent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4" name="Στρογγυλεμένο ορθογώνιο 4"/>
            <p:cNvSpPr/>
            <p:nvPr/>
          </p:nvSpPr>
          <p:spPr>
            <a:xfrm>
              <a:off x="339700" y="-673711"/>
              <a:ext cx="6682524" cy="153115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60960" tIns="60960" rIns="60960" bIns="60960" numCol="1" spcCol="1270" anchor="ctr" anchorCtr="0">
              <a:noAutofit/>
            </a:bodyPr>
            <a:lstStyle/>
            <a:p>
              <a:pPr algn="just">
                <a:spcAft>
                  <a:spcPts val="600"/>
                </a:spcAft>
                <a:buBlip>
                  <a:blip r:embed="rId3"/>
                </a:buBlip>
              </a:pPr>
              <a:r>
                <a:rPr lang="el-GR" dirty="0" smtClean="0"/>
                <a:t>  </a:t>
              </a:r>
              <a:r>
                <a:rPr lang="el-GR" b="1" dirty="0" smtClean="0"/>
                <a:t>Ενδελεχής έλεγχος  </a:t>
              </a:r>
              <a:r>
                <a:rPr lang="el-GR" dirty="0" smtClean="0"/>
                <a:t>των δικαιολογητικών όπως ορίζονται στη σύμβαση </a:t>
              </a:r>
            </a:p>
            <a:p>
              <a:pPr algn="just">
                <a:spcAft>
                  <a:spcPts val="600"/>
                </a:spcAft>
                <a:buBlip>
                  <a:blip r:embed="rId3"/>
                </a:buBlip>
              </a:pPr>
              <a:r>
                <a:rPr lang="el-GR" dirty="0" smtClean="0"/>
                <a:t>  Πραγματοποιείται σε </a:t>
              </a:r>
              <a:r>
                <a:rPr lang="el-GR" b="1" dirty="0" smtClean="0"/>
                <a:t>ποσοστό Σχεδίων </a:t>
              </a:r>
              <a:r>
                <a:rPr lang="el-GR" dirty="0" smtClean="0"/>
                <a:t>στις εγκαταστάσεις της ΕΜ</a:t>
              </a:r>
            </a:p>
            <a:p>
              <a:pPr algn="just">
                <a:buBlip>
                  <a:blip r:embed="rId3"/>
                </a:buBlip>
              </a:pPr>
              <a:r>
                <a:rPr lang="el-GR" dirty="0" smtClean="0"/>
                <a:t>  Διενεργείται συνήθως </a:t>
              </a:r>
              <a:r>
                <a:rPr lang="el-GR" b="1" dirty="0" smtClean="0"/>
                <a:t>κατά το στάδιο της τελικής έκθεσης ή μετά από το στάδιο αυτό</a:t>
              </a:r>
              <a:r>
                <a:rPr lang="el-GR" dirty="0" smtClean="0"/>
                <a:t>, αν η Σύμβαση συμπεριλαμβάνεται στο δείγμα για τη διενέργεια ελέγχου δικαιολογητικών ή στο πλαίσιο διενέργειας στοχευμένου ελέγχου δικαιολογητικών βάσει σχετικής εκτίμησης κινδύνου.</a:t>
              </a:r>
              <a:endParaRPr lang="el-GR" dirty="0"/>
            </a:p>
          </p:txBody>
        </p:sp>
      </p:grpSp>
      <p:grpSp>
        <p:nvGrpSpPr>
          <p:cNvPr id="16" name="Group 15"/>
          <p:cNvGrpSpPr/>
          <p:nvPr/>
        </p:nvGrpSpPr>
        <p:grpSpPr>
          <a:xfrm>
            <a:off x="0" y="0"/>
            <a:ext cx="9144000" cy="1400175"/>
            <a:chOff x="0" y="0"/>
            <a:chExt cx="9144000" cy="1400175"/>
          </a:xfrm>
        </p:grpSpPr>
        <p:pic>
          <p:nvPicPr>
            <p:cNvPr id="17" name="Picture 16" descr="erasmus test 1.jp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0" y="0"/>
              <a:ext cx="9144000" cy="1400175"/>
            </a:xfrm>
            <a:prstGeom prst="rect">
              <a:avLst/>
            </a:prstGeom>
          </p:spPr>
        </p:pic>
        <p:pic>
          <p:nvPicPr>
            <p:cNvPr id="18" name="4 - Εικόνα" descr="iky.png"/>
            <p:cNvPicPr>
              <a:picLocks noChangeAspect="1"/>
            </p:cNvPicPr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251520" y="188640"/>
              <a:ext cx="1115616" cy="1040590"/>
            </a:xfrm>
            <a:prstGeom prst="rect">
              <a:avLst/>
            </a:prstGeom>
          </p:spPr>
        </p:pic>
      </p:grpSp>
      <p:sp>
        <p:nvSpPr>
          <p:cNvPr id="20" name="1 - Τίτλος"/>
          <p:cNvSpPr txBox="1">
            <a:spLocks/>
          </p:cNvSpPr>
          <p:nvPr/>
        </p:nvSpPr>
        <p:spPr>
          <a:xfrm>
            <a:off x="683568" y="1412776"/>
            <a:ext cx="7772400" cy="93610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Έλεγχοι και δικαιολογητικά</a:t>
            </a:r>
            <a:endParaRPr kumimoji="0" lang="el-GR" sz="3600" b="1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21" name="Picture 20" descr="management2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5580112" y="2276873"/>
            <a:ext cx="2965657" cy="1800199"/>
          </a:xfrm>
          <a:prstGeom prst="rect">
            <a:avLst/>
          </a:prstGeom>
          <a:ln>
            <a:solidFill>
              <a:schemeClr val="bg1">
                <a:lumMod val="50000"/>
              </a:schemeClr>
            </a:solidFill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22 - Ομάδα"/>
          <p:cNvGrpSpPr/>
          <p:nvPr/>
        </p:nvGrpSpPr>
        <p:grpSpPr>
          <a:xfrm>
            <a:off x="395536" y="2708920"/>
            <a:ext cx="3816424" cy="792088"/>
            <a:chOff x="249820" y="-726721"/>
            <a:chExt cx="6772404" cy="1782179"/>
          </a:xfrm>
        </p:grpSpPr>
        <p:sp>
          <p:nvSpPr>
            <p:cNvPr id="24" name="23 - Στρογγυλεμένο ορθογώνιο"/>
            <p:cNvSpPr/>
            <p:nvPr/>
          </p:nvSpPr>
          <p:spPr>
            <a:xfrm>
              <a:off x="249820" y="-726721"/>
              <a:ext cx="6772403" cy="1782179"/>
            </a:xfrm>
            <a:prstGeom prst="roundRect">
              <a:avLst/>
            </a:prstGeom>
          </p:spPr>
          <p:style>
            <a:lnRef idx="3">
              <a:schemeClr val="accent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25" name="Στρογγυλεμένο ορθογώνιο 4"/>
            <p:cNvSpPr/>
            <p:nvPr/>
          </p:nvSpPr>
          <p:spPr>
            <a:xfrm>
              <a:off x="519327" y="-492698"/>
              <a:ext cx="6502897" cy="1350136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60960" tIns="60960" rIns="60960" bIns="60960" numCol="1" spcCol="1270" anchor="ctr" anchorCtr="0">
              <a:noAutofit/>
            </a:bodyPr>
            <a:lstStyle/>
            <a:p>
              <a:pPr algn="ctr"/>
              <a:r>
                <a:rPr lang="el-GR" sz="2000" dirty="0" smtClean="0"/>
                <a:t>Επιτόπιος έλεγχος</a:t>
              </a:r>
              <a:endParaRPr lang="el-GR" sz="2000" dirty="0"/>
            </a:p>
          </p:txBody>
        </p:sp>
      </p:grpSp>
      <p:grpSp>
        <p:nvGrpSpPr>
          <p:cNvPr id="7" name="22 - Ομάδα"/>
          <p:cNvGrpSpPr/>
          <p:nvPr/>
        </p:nvGrpSpPr>
        <p:grpSpPr>
          <a:xfrm>
            <a:off x="251520" y="5157192"/>
            <a:ext cx="4067944" cy="1169368"/>
            <a:chOff x="249820" y="-812582"/>
            <a:chExt cx="6772404" cy="1782179"/>
          </a:xfrm>
        </p:grpSpPr>
        <p:sp>
          <p:nvSpPr>
            <p:cNvPr id="13" name="12 - Στρογγυλεμένο ορθογώνιο"/>
            <p:cNvSpPr/>
            <p:nvPr/>
          </p:nvSpPr>
          <p:spPr>
            <a:xfrm>
              <a:off x="249820" y="-812582"/>
              <a:ext cx="6772403" cy="1782179"/>
            </a:xfrm>
            <a:prstGeom prst="roundRect">
              <a:avLst/>
            </a:prstGeom>
          </p:spPr>
          <p:style>
            <a:lnRef idx="3">
              <a:schemeClr val="accent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4" name="Στρογγυλεμένο ορθογώνιο 4"/>
            <p:cNvSpPr/>
            <p:nvPr/>
          </p:nvSpPr>
          <p:spPr>
            <a:xfrm>
              <a:off x="339700" y="-673711"/>
              <a:ext cx="6682524" cy="153115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60960" tIns="60960" rIns="60960" bIns="60960" numCol="1" spcCol="1270" anchor="ctr" anchorCtr="0">
              <a:noAutofit/>
            </a:bodyPr>
            <a:lstStyle/>
            <a:p>
              <a:pPr algn="ctr"/>
              <a:r>
                <a:rPr lang="el-GR" b="1" dirty="0" smtClean="0"/>
                <a:t>κατά τη διάρκεια της δράσης: </a:t>
              </a:r>
            </a:p>
            <a:p>
              <a:pPr algn="ctr"/>
              <a:r>
                <a:rPr lang="el-GR" dirty="0" smtClean="0"/>
                <a:t>έλεγχος που πραγματοποιείται</a:t>
              </a:r>
            </a:p>
            <a:p>
              <a:pPr algn="ctr"/>
              <a:r>
                <a:rPr lang="el-GR" dirty="0" smtClean="0"/>
                <a:t>κατά την υλοποίηση του Σχεδίου</a:t>
              </a:r>
              <a:endParaRPr lang="el-GR" dirty="0"/>
            </a:p>
          </p:txBody>
        </p:sp>
      </p:grpSp>
      <p:sp>
        <p:nvSpPr>
          <p:cNvPr id="16" name="15 - Στρογγυλεμένο ορθογώνιο"/>
          <p:cNvSpPr/>
          <p:nvPr/>
        </p:nvSpPr>
        <p:spPr>
          <a:xfrm>
            <a:off x="4572000" y="5157192"/>
            <a:ext cx="4067943" cy="1169368"/>
          </a:xfrm>
          <a:prstGeom prst="roundRect">
            <a:avLst/>
          </a:prstGeom>
        </p:spPr>
        <p:style>
          <a:lnRef idx="3">
            <a:schemeClr val="accent1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17" name="16 - TextBox"/>
          <p:cNvSpPr txBox="1"/>
          <p:nvPr/>
        </p:nvSpPr>
        <p:spPr>
          <a:xfrm>
            <a:off x="4788024" y="5157192"/>
            <a:ext cx="367240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b="1" dirty="0" smtClean="0"/>
              <a:t>μετά τη δράση: </a:t>
            </a:r>
            <a:r>
              <a:rPr lang="el-GR" dirty="0" smtClean="0"/>
              <a:t>έλεγχος που πραγματοποιείται μετά τη λήξη του Σχεδίου και συνήθως, μετά τον έλεγχο της τελικής έκθεσης</a:t>
            </a:r>
            <a:endParaRPr lang="el-GR" dirty="0"/>
          </a:p>
        </p:txBody>
      </p:sp>
      <p:grpSp>
        <p:nvGrpSpPr>
          <p:cNvPr id="18" name="Group 17"/>
          <p:cNvGrpSpPr/>
          <p:nvPr/>
        </p:nvGrpSpPr>
        <p:grpSpPr>
          <a:xfrm>
            <a:off x="0" y="0"/>
            <a:ext cx="9144000" cy="1400175"/>
            <a:chOff x="0" y="0"/>
            <a:chExt cx="9144000" cy="1400175"/>
          </a:xfrm>
        </p:grpSpPr>
        <p:pic>
          <p:nvPicPr>
            <p:cNvPr id="19" name="Picture 18" descr="erasmus test 1.jp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0"/>
              <a:ext cx="9144000" cy="1400175"/>
            </a:xfrm>
            <a:prstGeom prst="rect">
              <a:avLst/>
            </a:prstGeom>
          </p:spPr>
        </p:pic>
        <p:pic>
          <p:nvPicPr>
            <p:cNvPr id="20" name="4 - Εικόνα" descr="iky.pn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51520" y="188640"/>
              <a:ext cx="1115616" cy="1040590"/>
            </a:xfrm>
            <a:prstGeom prst="rect">
              <a:avLst/>
            </a:prstGeom>
          </p:spPr>
        </p:pic>
      </p:grpSp>
      <p:sp>
        <p:nvSpPr>
          <p:cNvPr id="23" name="1 - Τίτλος"/>
          <p:cNvSpPr txBox="1">
            <a:spLocks/>
          </p:cNvSpPr>
          <p:nvPr/>
        </p:nvSpPr>
        <p:spPr>
          <a:xfrm>
            <a:off x="683568" y="1412776"/>
            <a:ext cx="7772400" cy="93610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Έλεγχοι και δικαιολογητικά</a:t>
            </a:r>
            <a:endParaRPr kumimoji="0" lang="el-GR" sz="3600" b="1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27" name="Picture 26" descr="management2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5580112" y="2276873"/>
            <a:ext cx="2965657" cy="1800199"/>
          </a:xfrm>
          <a:prstGeom prst="rect">
            <a:avLst/>
          </a:prstGeom>
          <a:ln>
            <a:solidFill>
              <a:schemeClr val="bg1">
                <a:lumMod val="50000"/>
              </a:schemeClr>
            </a:solidFill>
          </a:ln>
        </p:spPr>
      </p:pic>
      <p:cxnSp>
        <p:nvCxnSpPr>
          <p:cNvPr id="33" name="Straight Arrow Connector 32"/>
          <p:cNvCxnSpPr/>
          <p:nvPr/>
        </p:nvCxnSpPr>
        <p:spPr>
          <a:xfrm>
            <a:off x="1979712" y="3717032"/>
            <a:ext cx="0" cy="1296144"/>
          </a:xfrm>
          <a:prstGeom prst="straightConnector1">
            <a:avLst/>
          </a:prstGeom>
          <a:ln w="508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/>
          <p:nvPr/>
        </p:nvCxnSpPr>
        <p:spPr>
          <a:xfrm>
            <a:off x="2123728" y="3717032"/>
            <a:ext cx="2880320" cy="1296144"/>
          </a:xfrm>
          <a:prstGeom prst="straightConnector1">
            <a:avLst/>
          </a:prstGeom>
          <a:ln w="508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22 - Ομάδα"/>
          <p:cNvGrpSpPr/>
          <p:nvPr/>
        </p:nvGrpSpPr>
        <p:grpSpPr>
          <a:xfrm>
            <a:off x="395536" y="2708920"/>
            <a:ext cx="3816424" cy="792088"/>
            <a:chOff x="249820" y="-726721"/>
            <a:chExt cx="6772404" cy="1782179"/>
          </a:xfrm>
        </p:grpSpPr>
        <p:sp>
          <p:nvSpPr>
            <p:cNvPr id="24" name="23 - Στρογγυλεμένο ορθογώνιο"/>
            <p:cNvSpPr/>
            <p:nvPr/>
          </p:nvSpPr>
          <p:spPr>
            <a:xfrm>
              <a:off x="249820" y="-726721"/>
              <a:ext cx="6772403" cy="1782179"/>
            </a:xfrm>
            <a:prstGeom prst="roundRect">
              <a:avLst/>
            </a:prstGeom>
          </p:spPr>
          <p:style>
            <a:lnRef idx="3">
              <a:schemeClr val="accent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25" name="Στρογγυλεμένο ορθογώνιο 4"/>
            <p:cNvSpPr/>
            <p:nvPr/>
          </p:nvSpPr>
          <p:spPr>
            <a:xfrm>
              <a:off x="519327" y="-492698"/>
              <a:ext cx="6502897" cy="1350136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60960" tIns="60960" rIns="60960" bIns="60960" numCol="1" spcCol="1270" anchor="ctr" anchorCtr="0">
              <a:noAutofit/>
            </a:bodyPr>
            <a:lstStyle/>
            <a:p>
              <a:pPr algn="ctr"/>
              <a:r>
                <a:rPr lang="el-GR" sz="2000" dirty="0" smtClean="0"/>
                <a:t>Επιτόπιος έλεγχος</a:t>
              </a:r>
              <a:endParaRPr lang="el-GR" sz="2000" dirty="0"/>
            </a:p>
          </p:txBody>
        </p:sp>
      </p:grpSp>
      <p:grpSp>
        <p:nvGrpSpPr>
          <p:cNvPr id="7" name="22 - Ομάδα"/>
          <p:cNvGrpSpPr/>
          <p:nvPr/>
        </p:nvGrpSpPr>
        <p:grpSpPr>
          <a:xfrm>
            <a:off x="288032" y="4221088"/>
            <a:ext cx="8244408" cy="2537520"/>
            <a:chOff x="249820" y="-812582"/>
            <a:chExt cx="6772404" cy="1782179"/>
          </a:xfrm>
        </p:grpSpPr>
        <p:sp>
          <p:nvSpPr>
            <p:cNvPr id="13" name="12 - Στρογγυλεμένο ορθογώνιο"/>
            <p:cNvSpPr/>
            <p:nvPr/>
          </p:nvSpPr>
          <p:spPr>
            <a:xfrm>
              <a:off x="249820" y="-812582"/>
              <a:ext cx="6772403" cy="1782179"/>
            </a:xfrm>
            <a:prstGeom prst="roundRect">
              <a:avLst/>
            </a:prstGeom>
          </p:spPr>
          <p:style>
            <a:lnRef idx="3">
              <a:schemeClr val="accent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4" name="Στρογγυλεμένο ορθογώνιο 4"/>
            <p:cNvSpPr/>
            <p:nvPr/>
          </p:nvSpPr>
          <p:spPr>
            <a:xfrm>
              <a:off x="339700" y="-673711"/>
              <a:ext cx="6682524" cy="153115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60960" tIns="60960" rIns="60960" bIns="60960" numCol="1" spcCol="1270" anchor="ctr" anchorCtr="0">
              <a:noAutofit/>
            </a:bodyPr>
            <a:lstStyle/>
            <a:p>
              <a:pPr algn="just">
                <a:spcAft>
                  <a:spcPts val="600"/>
                </a:spcAft>
                <a:buBlip>
                  <a:blip r:embed="rId3"/>
                </a:buBlip>
              </a:pPr>
              <a:r>
                <a:rPr lang="el-GR" sz="2000" dirty="0" smtClean="0"/>
                <a:t> </a:t>
              </a:r>
              <a:r>
                <a:rPr lang="el-GR" dirty="0" smtClean="0">
                  <a:solidFill>
                    <a:schemeClr val="tx1"/>
                  </a:solidFill>
                </a:rPr>
                <a:t>Διενεργείται  σε </a:t>
              </a:r>
              <a:r>
                <a:rPr lang="el-GR" b="1" dirty="0" smtClean="0">
                  <a:solidFill>
                    <a:schemeClr val="tx1"/>
                  </a:solidFill>
                </a:rPr>
                <a:t>ποσοστό</a:t>
              </a:r>
              <a:r>
                <a:rPr lang="el-GR" dirty="0" smtClean="0">
                  <a:solidFill>
                    <a:schemeClr val="tx1"/>
                  </a:solidFill>
                </a:rPr>
                <a:t> </a:t>
              </a:r>
              <a:r>
                <a:rPr lang="el-GR" b="1" dirty="0" smtClean="0">
                  <a:solidFill>
                    <a:schemeClr val="tx1"/>
                  </a:solidFill>
                </a:rPr>
                <a:t>Σχεδίων</a:t>
              </a:r>
              <a:r>
                <a:rPr lang="el-GR" dirty="0" smtClean="0">
                  <a:solidFill>
                    <a:schemeClr val="tx1"/>
                  </a:solidFill>
                </a:rPr>
                <a:t> στις εγκαταστάσεις του δικαιούχου οργανισμού </a:t>
              </a:r>
            </a:p>
            <a:p>
              <a:pPr algn="just">
                <a:spcAft>
                  <a:spcPts val="600"/>
                </a:spcAft>
                <a:buBlip>
                  <a:blip r:embed="rId3"/>
                </a:buBlip>
              </a:pPr>
              <a:r>
                <a:rPr lang="el-GR" dirty="0" smtClean="0">
                  <a:solidFill>
                    <a:schemeClr val="tx1"/>
                  </a:solidFill>
                </a:rPr>
                <a:t> Ελέγχονται η </a:t>
              </a:r>
              <a:r>
                <a:rPr lang="el-GR" b="1" dirty="0" smtClean="0">
                  <a:solidFill>
                    <a:schemeClr val="tx1"/>
                  </a:solidFill>
                </a:rPr>
                <a:t>πραγματοποίηση</a:t>
              </a:r>
              <a:r>
                <a:rPr lang="el-GR" dirty="0" smtClean="0">
                  <a:solidFill>
                    <a:schemeClr val="tx1"/>
                  </a:solidFill>
                </a:rPr>
                <a:t> και η </a:t>
              </a:r>
              <a:r>
                <a:rPr lang="el-GR" b="1" dirty="0" smtClean="0">
                  <a:solidFill>
                    <a:schemeClr val="tx1"/>
                  </a:solidFill>
                </a:rPr>
                <a:t>επιλεξιμότητα</a:t>
              </a:r>
              <a:r>
                <a:rPr lang="el-GR" dirty="0" smtClean="0">
                  <a:solidFill>
                    <a:schemeClr val="tx1"/>
                  </a:solidFill>
                </a:rPr>
                <a:t> των δαπανών</a:t>
              </a:r>
            </a:p>
            <a:p>
              <a:pPr algn="just">
                <a:spcAft>
                  <a:spcPts val="600"/>
                </a:spcAft>
                <a:buBlip>
                  <a:blip r:embed="rId3"/>
                </a:buBlip>
              </a:pPr>
              <a:r>
                <a:rPr lang="el-GR" dirty="0" smtClean="0">
                  <a:solidFill>
                    <a:schemeClr val="tx1"/>
                  </a:solidFill>
                </a:rPr>
                <a:t> Μπορεί να συνδυαστεί με παρακολούθηση του φυσικού αντικειμένου (έλεγχος ποιότητας) όταν πραγματοποιείται κατά την υλοποίηση του σχεδίου </a:t>
              </a:r>
            </a:p>
            <a:p>
              <a:pPr algn="just">
                <a:spcAft>
                  <a:spcPts val="600"/>
                </a:spcAft>
                <a:buBlip>
                  <a:blip r:embed="rId3"/>
                </a:buBlip>
              </a:pPr>
              <a:r>
                <a:rPr lang="el-GR" dirty="0" smtClean="0">
                  <a:solidFill>
                    <a:schemeClr val="tx1"/>
                  </a:solidFill>
                </a:rPr>
                <a:t> Προηγείται επίσημη ενημέρωση της Εθνικής Μονάδας</a:t>
              </a:r>
            </a:p>
            <a:p>
              <a:pPr algn="just">
                <a:buBlip>
                  <a:blip r:embed="rId3"/>
                </a:buBlip>
              </a:pPr>
              <a:r>
                <a:rPr lang="el-GR" dirty="0" smtClean="0">
                  <a:solidFill>
                    <a:schemeClr val="tx1"/>
                  </a:solidFill>
                </a:rPr>
                <a:t> Ανατροφοδότηση εντός 30 ημερών  </a:t>
              </a:r>
              <a:endParaRPr lang="el-GR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16" name="Group 15"/>
          <p:cNvGrpSpPr/>
          <p:nvPr/>
        </p:nvGrpSpPr>
        <p:grpSpPr>
          <a:xfrm>
            <a:off x="0" y="0"/>
            <a:ext cx="9144000" cy="1400175"/>
            <a:chOff x="0" y="0"/>
            <a:chExt cx="9144000" cy="1400175"/>
          </a:xfrm>
        </p:grpSpPr>
        <p:pic>
          <p:nvPicPr>
            <p:cNvPr id="17" name="Picture 16" descr="erasmus test 1.jp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0" y="0"/>
              <a:ext cx="9144000" cy="1400175"/>
            </a:xfrm>
            <a:prstGeom prst="rect">
              <a:avLst/>
            </a:prstGeom>
          </p:spPr>
        </p:pic>
        <p:pic>
          <p:nvPicPr>
            <p:cNvPr id="18" name="4 - Εικόνα" descr="iky.png"/>
            <p:cNvPicPr>
              <a:picLocks noChangeAspect="1"/>
            </p:cNvPicPr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251520" y="188640"/>
              <a:ext cx="1115616" cy="1040590"/>
            </a:xfrm>
            <a:prstGeom prst="rect">
              <a:avLst/>
            </a:prstGeom>
          </p:spPr>
        </p:pic>
      </p:grpSp>
      <p:sp>
        <p:nvSpPr>
          <p:cNvPr id="20" name="1 - Τίτλος"/>
          <p:cNvSpPr txBox="1">
            <a:spLocks/>
          </p:cNvSpPr>
          <p:nvPr/>
        </p:nvSpPr>
        <p:spPr>
          <a:xfrm>
            <a:off x="683568" y="1412776"/>
            <a:ext cx="7772400" cy="93610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Έλεγχοι και δικαιολογητικά</a:t>
            </a:r>
            <a:endParaRPr kumimoji="0" lang="el-GR" sz="3600" b="1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21" name="Picture 20" descr="management2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5580112" y="2276873"/>
            <a:ext cx="2965657" cy="1800199"/>
          </a:xfrm>
          <a:prstGeom prst="rect">
            <a:avLst/>
          </a:prstGeom>
          <a:ln>
            <a:solidFill>
              <a:schemeClr val="bg1">
                <a:lumMod val="50000"/>
              </a:schemeClr>
            </a:solidFill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Στρογγυλεμένο ορθογώνιο 4"/>
          <p:cNvSpPr/>
          <p:nvPr/>
        </p:nvSpPr>
        <p:spPr>
          <a:xfrm>
            <a:off x="3131840" y="4856910"/>
            <a:ext cx="5777783" cy="1104620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60960" tIns="30480" rIns="60960" bIns="30480" numCol="1" spcCol="1270" anchor="ctr" anchorCtr="0">
            <a:noAutofit/>
          </a:bodyPr>
          <a:lstStyle/>
          <a:p>
            <a:endParaRPr lang="el-GR" sz="2000" dirty="0"/>
          </a:p>
        </p:txBody>
      </p:sp>
      <p:grpSp>
        <p:nvGrpSpPr>
          <p:cNvPr id="19" name="13 - Ομάδα"/>
          <p:cNvGrpSpPr/>
          <p:nvPr/>
        </p:nvGrpSpPr>
        <p:grpSpPr>
          <a:xfrm>
            <a:off x="1403648" y="4509120"/>
            <a:ext cx="6552726" cy="1584176"/>
            <a:chOff x="7461" y="229766"/>
            <a:chExt cx="3051577" cy="588020"/>
          </a:xfrm>
        </p:grpSpPr>
        <p:sp>
          <p:nvSpPr>
            <p:cNvPr id="20" name="19 - Στρογγυλεμένο ορθογώνιο"/>
            <p:cNvSpPr/>
            <p:nvPr/>
          </p:nvSpPr>
          <p:spPr>
            <a:xfrm>
              <a:off x="7461" y="229766"/>
              <a:ext cx="3051577" cy="588020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tx2"/>
              </a:solidFill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1" name="Στρογγυλεμένο ορθογώνιο 4"/>
            <p:cNvSpPr/>
            <p:nvPr/>
          </p:nvSpPr>
          <p:spPr>
            <a:xfrm>
              <a:off x="36165" y="258471"/>
              <a:ext cx="3022873" cy="530610"/>
            </a:xfrm>
            <a:prstGeom prst="rect">
              <a:avLst/>
            </a:prstGeom>
            <a:no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0960" tIns="30480" rIns="60960" bIns="30480" numCol="1" spcCol="1270" anchor="ctr" anchorCtr="0">
              <a:noAutofit/>
            </a:bodyPr>
            <a:lstStyle/>
            <a:p>
              <a:pPr algn="ctr"/>
              <a:r>
                <a:rPr lang="el-GR" sz="2000" dirty="0" smtClean="0">
                  <a:solidFill>
                    <a:schemeClr val="tx1"/>
                  </a:solidFill>
                </a:rPr>
                <a:t>Ο δικαιούχος φορέας </a:t>
              </a:r>
              <a:r>
                <a:rPr lang="el-GR" sz="2000" b="1" dirty="0" smtClean="0">
                  <a:solidFill>
                    <a:schemeClr val="tx1"/>
                  </a:solidFill>
                </a:rPr>
                <a:t>οφείλει</a:t>
              </a:r>
              <a:r>
                <a:rPr lang="el-GR" sz="2000" dirty="0" smtClean="0">
                  <a:solidFill>
                    <a:schemeClr val="tx1"/>
                  </a:solidFill>
                </a:rPr>
                <a:t> να φυλάσσει στο αρχείο του για </a:t>
              </a:r>
              <a:r>
                <a:rPr lang="el-GR" sz="2000" b="1" dirty="0" smtClean="0">
                  <a:solidFill>
                    <a:schemeClr val="tx1"/>
                  </a:solidFill>
                </a:rPr>
                <a:t>πέντε (5) έτη </a:t>
              </a:r>
              <a:r>
                <a:rPr lang="el-GR" sz="2000" dirty="0" smtClean="0">
                  <a:solidFill>
                    <a:schemeClr val="tx1"/>
                  </a:solidFill>
                </a:rPr>
                <a:t>όλα τα παραστατικά/αποδεικτικά στοιχεία που προβλέπει η σύμβαση για την αιτιολόγηση της χρηματοδότησης που του χορηγήθηκε.</a:t>
              </a:r>
              <a:r>
                <a:rPr lang="el-GR" sz="2000" dirty="0" smtClean="0"/>
                <a:t> </a:t>
              </a:r>
              <a:endParaRPr lang="el-GR" sz="2000" dirty="0"/>
            </a:p>
          </p:txBody>
        </p:sp>
      </p:grpSp>
      <p:pic>
        <p:nvPicPr>
          <p:cNvPr id="23" name="Picture 18" descr="Danger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11560" y="2276872"/>
            <a:ext cx="1944216" cy="1800200"/>
          </a:xfrm>
          <a:prstGeom prst="rect">
            <a:avLst/>
          </a:prstGeom>
        </p:spPr>
      </p:pic>
      <p:grpSp>
        <p:nvGrpSpPr>
          <p:cNvPr id="12" name="Group 11"/>
          <p:cNvGrpSpPr/>
          <p:nvPr/>
        </p:nvGrpSpPr>
        <p:grpSpPr>
          <a:xfrm>
            <a:off x="0" y="0"/>
            <a:ext cx="9144000" cy="1400175"/>
            <a:chOff x="0" y="0"/>
            <a:chExt cx="9144000" cy="1400175"/>
          </a:xfrm>
        </p:grpSpPr>
        <p:pic>
          <p:nvPicPr>
            <p:cNvPr id="13" name="Picture 12" descr="erasmus test 1.jp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0" y="0"/>
              <a:ext cx="9144000" cy="1400175"/>
            </a:xfrm>
            <a:prstGeom prst="rect">
              <a:avLst/>
            </a:prstGeom>
          </p:spPr>
        </p:pic>
        <p:pic>
          <p:nvPicPr>
            <p:cNvPr id="14" name="4 - Εικόνα" descr="iky.png"/>
            <p:cNvPicPr>
              <a:picLocks noChangeAspect="1"/>
            </p:cNvPicPr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251520" y="188640"/>
              <a:ext cx="1115616" cy="1040590"/>
            </a:xfrm>
            <a:prstGeom prst="rect">
              <a:avLst/>
            </a:prstGeom>
          </p:spPr>
        </p:pic>
      </p:grpSp>
      <p:sp>
        <p:nvSpPr>
          <p:cNvPr id="17" name="1 - Τίτλος"/>
          <p:cNvSpPr txBox="1">
            <a:spLocks/>
          </p:cNvSpPr>
          <p:nvPr/>
        </p:nvSpPr>
        <p:spPr>
          <a:xfrm>
            <a:off x="683568" y="1412776"/>
            <a:ext cx="7772400" cy="93610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Έλεγχοι και δικαιολογητικά</a:t>
            </a:r>
            <a:endParaRPr kumimoji="0" lang="el-GR" sz="3600" b="1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22" name="Picture 21" descr="management2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5580112" y="2276873"/>
            <a:ext cx="2965657" cy="1800199"/>
          </a:xfrm>
          <a:prstGeom prst="rect">
            <a:avLst/>
          </a:prstGeom>
          <a:ln>
            <a:solidFill>
              <a:schemeClr val="bg1">
                <a:lumMod val="50000"/>
              </a:schemeClr>
            </a:solidFill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1 - Τίτλος"/>
          <p:cNvSpPr txBox="1">
            <a:spLocks/>
          </p:cNvSpPr>
          <p:nvPr/>
        </p:nvSpPr>
        <p:spPr>
          <a:xfrm>
            <a:off x="1043608" y="3429000"/>
            <a:ext cx="7772400" cy="122413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4000" b="1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539552" y="1484784"/>
            <a:ext cx="8280920" cy="49552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l-GR" dirty="0" smtClean="0"/>
          </a:p>
          <a:p>
            <a:pPr algn="ctr"/>
            <a:endParaRPr lang="el-GR" dirty="0" smtClean="0"/>
          </a:p>
          <a:p>
            <a:pPr algn="ctr">
              <a:buBlip>
                <a:blip r:embed="rId3"/>
              </a:buBlip>
            </a:pPr>
            <a:endParaRPr lang="el-GR" sz="2400" dirty="0" smtClean="0"/>
          </a:p>
          <a:p>
            <a:pPr algn="ctr">
              <a:buBlip>
                <a:blip r:embed="rId3"/>
              </a:buBlip>
            </a:pPr>
            <a:endParaRPr lang="el-GR" dirty="0" smtClean="0"/>
          </a:p>
          <a:p>
            <a:pPr algn="just">
              <a:buBlip>
                <a:blip r:embed="rId3"/>
              </a:buBlip>
            </a:pPr>
            <a:r>
              <a:rPr lang="el-GR" dirty="0" smtClean="0"/>
              <a:t> </a:t>
            </a:r>
            <a:r>
              <a:rPr lang="en-US" dirty="0" smtClean="0"/>
              <a:t> </a:t>
            </a:r>
            <a:r>
              <a:rPr lang="el-GR" sz="2000" dirty="0" smtClean="0"/>
              <a:t>Το μοντέλο χρηματοδότησης αποτελείται από ένα </a:t>
            </a:r>
            <a:r>
              <a:rPr lang="el-GR" sz="2000" b="1" dirty="0" smtClean="0"/>
              <a:t>σύνολο στοιχείων δαπανών </a:t>
            </a:r>
            <a:r>
              <a:rPr lang="el-GR" sz="2000" dirty="0" smtClean="0"/>
              <a:t>σύμφωνα με τις εγκεκριμένες δραστηριότητες και τα επιθυμητά αποτελέσματα</a:t>
            </a:r>
          </a:p>
          <a:p>
            <a:endParaRPr lang="el-GR" sz="2000" dirty="0" smtClean="0"/>
          </a:p>
          <a:p>
            <a:pPr>
              <a:buBlip>
                <a:blip r:embed="rId3"/>
              </a:buBlip>
            </a:pPr>
            <a:r>
              <a:rPr lang="el-GR" sz="2000" dirty="0" smtClean="0"/>
              <a:t> </a:t>
            </a:r>
            <a:r>
              <a:rPr lang="en-US" sz="2000" dirty="0" smtClean="0"/>
              <a:t> </a:t>
            </a:r>
            <a:r>
              <a:rPr lang="el-GR" sz="2000" dirty="0" smtClean="0"/>
              <a:t>Ποσά </a:t>
            </a:r>
            <a:r>
              <a:rPr lang="el-GR" sz="2000" b="1" dirty="0" smtClean="0"/>
              <a:t>μοναδιαίου κόστους δαπάνης </a:t>
            </a:r>
          </a:p>
          <a:p>
            <a:pPr>
              <a:buBlip>
                <a:blip r:embed="rId3"/>
              </a:buBlip>
            </a:pPr>
            <a:endParaRPr lang="el-GR" sz="2000" dirty="0" smtClean="0"/>
          </a:p>
          <a:p>
            <a:pPr marL="0" lvl="1">
              <a:buBlip>
                <a:blip r:embed="rId3"/>
              </a:buBlip>
            </a:pPr>
            <a:r>
              <a:rPr lang="en-US" sz="2000" dirty="0" smtClean="0"/>
              <a:t> </a:t>
            </a:r>
            <a:r>
              <a:rPr lang="el-GR" sz="2000" dirty="0" smtClean="0"/>
              <a:t>Απλοποίηση διοικητικής διαχείρισης του </a:t>
            </a:r>
            <a:r>
              <a:rPr lang="el-GR" sz="2000" dirty="0" smtClean="0"/>
              <a:t>σχεδίου</a:t>
            </a:r>
            <a:endParaRPr lang="el-GR" sz="2000" dirty="0" smtClean="0"/>
          </a:p>
          <a:p>
            <a:pPr marL="0" lvl="1"/>
            <a:endParaRPr lang="el-GR" sz="2000" dirty="0" smtClean="0"/>
          </a:p>
          <a:p>
            <a:pPr marL="0" lvl="1">
              <a:buBlip>
                <a:blip r:embed="rId3"/>
              </a:buBlip>
            </a:pPr>
            <a:r>
              <a:rPr lang="en-US" sz="2000" dirty="0" smtClean="0"/>
              <a:t> </a:t>
            </a:r>
            <a:r>
              <a:rPr lang="el-GR" sz="2000" dirty="0" smtClean="0"/>
              <a:t>Επικέντρωση στην </a:t>
            </a:r>
            <a:r>
              <a:rPr lang="el-GR" sz="2000" b="1" dirty="0" smtClean="0"/>
              <a:t>ποιότητα των παραδοτέων</a:t>
            </a:r>
            <a:endParaRPr lang="el-GR" sz="2000" b="1" dirty="0" smtClean="0"/>
          </a:p>
          <a:p>
            <a:pPr marL="0" lvl="1">
              <a:buBlip>
                <a:blip r:embed="rId3"/>
              </a:buBlip>
            </a:pPr>
            <a:endParaRPr lang="el-GR" sz="2000" dirty="0" smtClean="0"/>
          </a:p>
          <a:p>
            <a:pPr marL="0" lvl="1">
              <a:buBlip>
                <a:blip r:embed="rId3"/>
              </a:buBlip>
            </a:pPr>
            <a:r>
              <a:rPr lang="en-US" sz="2000" dirty="0" smtClean="0"/>
              <a:t> </a:t>
            </a:r>
            <a:r>
              <a:rPr lang="el-GR" sz="2000" dirty="0" smtClean="0"/>
              <a:t>Διατίθεται σε </a:t>
            </a:r>
            <a:r>
              <a:rPr lang="el-GR" sz="2000" b="1" dirty="0" smtClean="0"/>
              <a:t>δόσεις</a:t>
            </a:r>
            <a:r>
              <a:rPr lang="el-GR" sz="2000" dirty="0" smtClean="0"/>
              <a:t> ανάλογα με τη </a:t>
            </a:r>
            <a:r>
              <a:rPr lang="el-GR" sz="2000" b="1" dirty="0" smtClean="0"/>
              <a:t>διάρκεια</a:t>
            </a:r>
            <a:r>
              <a:rPr lang="el-GR" sz="2000" dirty="0" smtClean="0"/>
              <a:t> και τη </a:t>
            </a:r>
            <a:r>
              <a:rPr lang="el-GR" sz="2000" b="1" dirty="0" smtClean="0"/>
              <a:t>φύση</a:t>
            </a:r>
            <a:r>
              <a:rPr lang="el-GR" sz="2000" dirty="0" smtClean="0"/>
              <a:t> του σχεδίου </a:t>
            </a:r>
          </a:p>
          <a:p>
            <a:pPr marL="0" lvl="1"/>
            <a:endParaRPr lang="el-GR" dirty="0" smtClean="0"/>
          </a:p>
        </p:txBody>
      </p:sp>
      <p:grpSp>
        <p:nvGrpSpPr>
          <p:cNvPr id="15" name="Group 14"/>
          <p:cNvGrpSpPr/>
          <p:nvPr/>
        </p:nvGrpSpPr>
        <p:grpSpPr>
          <a:xfrm>
            <a:off x="0" y="0"/>
            <a:ext cx="9144000" cy="1400175"/>
            <a:chOff x="0" y="0"/>
            <a:chExt cx="9144000" cy="1400175"/>
          </a:xfrm>
        </p:grpSpPr>
        <p:pic>
          <p:nvPicPr>
            <p:cNvPr id="14" name="Picture 13" descr="erasmus test 1.jp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0" y="0"/>
              <a:ext cx="9144000" cy="1400175"/>
            </a:xfrm>
            <a:prstGeom prst="rect">
              <a:avLst/>
            </a:prstGeom>
          </p:spPr>
        </p:pic>
        <p:pic>
          <p:nvPicPr>
            <p:cNvPr id="12" name="4 - Εικόνα" descr="iky.png"/>
            <p:cNvPicPr>
              <a:picLocks noChangeAspect="1"/>
            </p:cNvPicPr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251520" y="188640"/>
              <a:ext cx="1115616" cy="1040590"/>
            </a:xfrm>
            <a:prstGeom prst="rect">
              <a:avLst/>
            </a:prstGeom>
          </p:spPr>
        </p:pic>
      </p:grpSp>
      <p:sp>
        <p:nvSpPr>
          <p:cNvPr id="16" name="9 - Στρογγυλεμένο ορθογώνιο"/>
          <p:cNvSpPr/>
          <p:nvPr/>
        </p:nvSpPr>
        <p:spPr>
          <a:xfrm>
            <a:off x="1619672" y="1700808"/>
            <a:ext cx="5904656" cy="504056"/>
          </a:xfrm>
          <a:prstGeom prst="roundRect">
            <a:avLst/>
          </a:prstGeom>
        </p:spPr>
        <p:style>
          <a:lnRef idx="3">
            <a:schemeClr val="accent1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17" name="Στρογγυλεμένο ορθογώνιο 4"/>
          <p:cNvSpPr/>
          <p:nvPr/>
        </p:nvSpPr>
        <p:spPr>
          <a:xfrm>
            <a:off x="1650960" y="1725414"/>
            <a:ext cx="5842080" cy="454844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60960" tIns="60960" rIns="60960" bIns="60960" numCol="1" spcCol="1270" anchor="ctr" anchorCtr="0">
            <a:noAutofit/>
          </a:bodyPr>
          <a:lstStyle/>
          <a:p>
            <a:pPr algn="ctr"/>
            <a:r>
              <a:rPr lang="el-GR" sz="2400" dirty="0" smtClean="0"/>
              <a:t>Χαρακτηριστικά Χρηματοδότησης</a:t>
            </a:r>
            <a:endParaRPr lang="el-GR" sz="2400" b="1" dirty="0"/>
          </a:p>
        </p:txBody>
      </p:sp>
    </p:spTree>
    <p:extLst>
      <p:ext uri="{BB962C8B-B14F-4D97-AF65-F5344CB8AC3E}">
        <p14:creationId xmlns:p14="http://schemas.microsoft.com/office/powerpoint/2010/main" xmlns="" val="4197747091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Στρογγυλεμένο ορθογώνιο 4"/>
          <p:cNvSpPr/>
          <p:nvPr/>
        </p:nvSpPr>
        <p:spPr>
          <a:xfrm>
            <a:off x="3131840" y="4856910"/>
            <a:ext cx="5777783" cy="1104620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60960" tIns="30480" rIns="60960" bIns="30480" numCol="1" spcCol="1270" anchor="ctr" anchorCtr="0">
            <a:noAutofit/>
          </a:bodyPr>
          <a:lstStyle/>
          <a:p>
            <a:endParaRPr lang="el-GR" sz="2000" dirty="0"/>
          </a:p>
        </p:txBody>
      </p:sp>
      <p:grpSp>
        <p:nvGrpSpPr>
          <p:cNvPr id="3" name="Group 11"/>
          <p:cNvGrpSpPr/>
          <p:nvPr/>
        </p:nvGrpSpPr>
        <p:grpSpPr>
          <a:xfrm>
            <a:off x="0" y="0"/>
            <a:ext cx="9144000" cy="1400175"/>
            <a:chOff x="0" y="0"/>
            <a:chExt cx="9144000" cy="1400175"/>
          </a:xfrm>
        </p:grpSpPr>
        <p:pic>
          <p:nvPicPr>
            <p:cNvPr id="13" name="Picture 12" descr="erasmus test 1.jp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0"/>
              <a:ext cx="9144000" cy="1400175"/>
            </a:xfrm>
            <a:prstGeom prst="rect">
              <a:avLst/>
            </a:prstGeom>
          </p:spPr>
        </p:pic>
        <p:pic>
          <p:nvPicPr>
            <p:cNvPr id="14" name="4 - Εικόνα" descr="iky.pn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51520" y="188640"/>
              <a:ext cx="1115616" cy="1040590"/>
            </a:xfrm>
            <a:prstGeom prst="rect">
              <a:avLst/>
            </a:prstGeom>
          </p:spPr>
        </p:pic>
      </p:grpSp>
      <p:sp>
        <p:nvSpPr>
          <p:cNvPr id="17" name="1 - Τίτλος"/>
          <p:cNvSpPr txBox="1">
            <a:spLocks/>
          </p:cNvSpPr>
          <p:nvPr/>
        </p:nvSpPr>
        <p:spPr>
          <a:xfrm>
            <a:off x="683568" y="1412776"/>
            <a:ext cx="7772400" cy="93610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Τελικές</a:t>
            </a:r>
            <a:r>
              <a:rPr kumimoji="0" lang="el-GR" sz="3600" b="1" i="0" u="none" strike="noStrike" kern="1200" cap="none" spc="0" normalizeH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Επισημάνσεις </a:t>
            </a:r>
            <a:endParaRPr kumimoji="0" lang="el-GR" sz="3600" b="1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83568" y="2708920"/>
            <a:ext cx="7488832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buFont typeface="Wingdings" pitchFamily="2" charset="2"/>
              <a:buChar char="ü"/>
            </a:pPr>
            <a:r>
              <a:rPr lang="el-GR" dirty="0" smtClean="0"/>
              <a:t> </a:t>
            </a:r>
            <a:r>
              <a:rPr lang="el-GR" sz="2000" dirty="0" smtClean="0"/>
              <a:t>Οποιαδήποτε</a:t>
            </a:r>
            <a:r>
              <a:rPr lang="en-US" sz="2000" dirty="0" smtClean="0"/>
              <a:t> </a:t>
            </a:r>
            <a:r>
              <a:rPr lang="el-GR" sz="2000" dirty="0" smtClean="0"/>
              <a:t>απόκλιση από τα προβλεπόμενα στην αίτηση επιχορήγησης θα πρέπει να τεκμηριώνεται αρκούντως</a:t>
            </a:r>
          </a:p>
          <a:p>
            <a:pPr algn="just"/>
            <a:endParaRPr lang="el-GR" dirty="0"/>
          </a:p>
        </p:txBody>
      </p:sp>
      <p:sp>
        <p:nvSpPr>
          <p:cNvPr id="15" name="TextBox 14"/>
          <p:cNvSpPr txBox="1"/>
          <p:nvPr/>
        </p:nvSpPr>
        <p:spPr>
          <a:xfrm>
            <a:off x="755576" y="3933056"/>
            <a:ext cx="727280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buFont typeface="Wingdings" pitchFamily="2" charset="2"/>
              <a:buChar char="ü"/>
            </a:pPr>
            <a:r>
              <a:rPr lang="el-GR" dirty="0" smtClean="0"/>
              <a:t> </a:t>
            </a:r>
            <a:r>
              <a:rPr lang="el-GR" sz="2000" dirty="0" smtClean="0"/>
              <a:t>Επαρκή τεκμηρίωση: αναγκαιότητα για τη βέλτιστη επίτευξη των στόχων του Σχεδίου </a:t>
            </a:r>
            <a:endParaRPr lang="el-GR" sz="2000" dirty="0"/>
          </a:p>
        </p:txBody>
      </p:sp>
      <p:sp>
        <p:nvSpPr>
          <p:cNvPr id="16" name="TextBox 15"/>
          <p:cNvSpPr txBox="1"/>
          <p:nvPr/>
        </p:nvSpPr>
        <p:spPr>
          <a:xfrm>
            <a:off x="971600" y="5301208"/>
            <a:ext cx="69127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ü"/>
            </a:pPr>
            <a:endParaRPr lang="el-GR" dirty="0"/>
          </a:p>
        </p:txBody>
      </p:sp>
      <p:sp>
        <p:nvSpPr>
          <p:cNvPr id="19" name="TextBox 18"/>
          <p:cNvSpPr txBox="1"/>
          <p:nvPr/>
        </p:nvSpPr>
        <p:spPr>
          <a:xfrm>
            <a:off x="827584" y="5229200"/>
            <a:ext cx="734481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ü"/>
            </a:pPr>
            <a:r>
              <a:rPr lang="el-GR" sz="2000" dirty="0" smtClean="0"/>
              <a:t> Ποιοτική διάσταση του Σχεδίου </a:t>
            </a:r>
            <a:endParaRPr lang="el-GR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11560" y="1844824"/>
            <a:ext cx="7772400" cy="1224136"/>
          </a:xfrm>
        </p:spPr>
        <p:txBody>
          <a:bodyPr>
            <a:noAutofit/>
          </a:bodyPr>
          <a:lstStyle/>
          <a:p>
            <a:r>
              <a:rPr lang="el-GR" sz="4000" b="1" dirty="0" smtClean="0">
                <a:solidFill>
                  <a:schemeClr val="tx2"/>
                </a:solidFill>
              </a:rPr>
              <a:t>Σας ευχαριστώ</a:t>
            </a:r>
            <a:br>
              <a:rPr lang="el-GR" sz="4000" b="1" dirty="0" smtClean="0">
                <a:solidFill>
                  <a:schemeClr val="tx2"/>
                </a:solidFill>
              </a:rPr>
            </a:br>
            <a:r>
              <a:rPr lang="el-GR" sz="4000" b="1" dirty="0" smtClean="0">
                <a:solidFill>
                  <a:schemeClr val="tx2"/>
                </a:solidFill>
              </a:rPr>
              <a:t> για την προσοχή σας !</a:t>
            </a:r>
            <a:endParaRPr lang="el-GR" sz="4000" b="1" dirty="0">
              <a:solidFill>
                <a:schemeClr val="tx2"/>
              </a:solidFill>
            </a:endParaRPr>
          </a:p>
        </p:txBody>
      </p:sp>
      <p:grpSp>
        <p:nvGrpSpPr>
          <p:cNvPr id="7" name="Group 6"/>
          <p:cNvGrpSpPr/>
          <p:nvPr/>
        </p:nvGrpSpPr>
        <p:grpSpPr>
          <a:xfrm>
            <a:off x="0" y="0"/>
            <a:ext cx="9144000" cy="1400175"/>
            <a:chOff x="0" y="0"/>
            <a:chExt cx="9144000" cy="1400175"/>
          </a:xfrm>
        </p:grpSpPr>
        <p:pic>
          <p:nvPicPr>
            <p:cNvPr id="9" name="Picture 8" descr="erasmus test 1.jp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0"/>
              <a:ext cx="9144000" cy="1400175"/>
            </a:xfrm>
            <a:prstGeom prst="rect">
              <a:avLst/>
            </a:prstGeom>
          </p:spPr>
        </p:pic>
        <p:pic>
          <p:nvPicPr>
            <p:cNvPr id="10" name="4 - Εικόνα" descr="iky.pn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51520" y="188640"/>
              <a:ext cx="1115616" cy="1040590"/>
            </a:xfrm>
            <a:prstGeom prst="rect">
              <a:avLst/>
            </a:prstGeom>
          </p:spPr>
        </p:pic>
      </p:grpSp>
      <p:pic>
        <p:nvPicPr>
          <p:cNvPr id="11" name="Picture 10" descr="Untitled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2771800" y="3645024"/>
            <a:ext cx="3380901" cy="2269430"/>
          </a:xfrm>
          <a:prstGeom prst="rect">
            <a:avLst/>
          </a:prstGeom>
          <a:ln>
            <a:solidFill>
              <a:schemeClr val="tx2"/>
            </a:solidFill>
          </a:ln>
        </p:spPr>
      </p:pic>
    </p:spTree>
    <p:extLst>
      <p:ext uri="{BB962C8B-B14F-4D97-AF65-F5344CB8AC3E}">
        <p14:creationId xmlns:p14="http://schemas.microsoft.com/office/powerpoint/2010/main" xmlns="" val="4197747091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22 - Ομάδα"/>
          <p:cNvGrpSpPr/>
          <p:nvPr/>
        </p:nvGrpSpPr>
        <p:grpSpPr>
          <a:xfrm>
            <a:off x="1619672" y="1700808"/>
            <a:ext cx="5904656" cy="504056"/>
            <a:chOff x="0" y="37544"/>
            <a:chExt cx="8105554" cy="879840"/>
          </a:xfrm>
        </p:grpSpPr>
        <p:sp>
          <p:nvSpPr>
            <p:cNvPr id="10" name="9 - Στρογγυλεμένο ορθογώνιο"/>
            <p:cNvSpPr/>
            <p:nvPr/>
          </p:nvSpPr>
          <p:spPr>
            <a:xfrm>
              <a:off x="0" y="37544"/>
              <a:ext cx="8105554" cy="879840"/>
            </a:xfrm>
            <a:prstGeom prst="roundRect">
              <a:avLst/>
            </a:prstGeom>
          </p:spPr>
          <p:style>
            <a:lnRef idx="3">
              <a:schemeClr val="accent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1" name="Στρογγυλεμένο ορθογώνιο 4"/>
            <p:cNvSpPr/>
            <p:nvPr/>
          </p:nvSpPr>
          <p:spPr>
            <a:xfrm>
              <a:off x="42950" y="80494"/>
              <a:ext cx="8019654" cy="79394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60960" tIns="60960" rIns="60960" bIns="60960" numCol="1" spcCol="1270" anchor="ctr" anchorCtr="0">
              <a:noAutofit/>
            </a:bodyPr>
            <a:lstStyle/>
            <a:p>
              <a:pPr algn="ctr"/>
              <a:r>
                <a:rPr lang="el-GR" sz="2400" dirty="0" smtClean="0"/>
                <a:t>Επιλεξιμότητα </a:t>
              </a:r>
              <a:r>
                <a:rPr lang="el-GR" sz="2400" b="1" dirty="0" smtClean="0"/>
                <a:t>Δραστηριοτήτων</a:t>
              </a:r>
              <a:endParaRPr lang="el-GR" sz="2400" b="1" dirty="0"/>
            </a:p>
          </p:txBody>
        </p:sp>
      </p:grpSp>
      <p:sp>
        <p:nvSpPr>
          <p:cNvPr id="12" name="TextBox 11"/>
          <p:cNvSpPr txBox="1"/>
          <p:nvPr/>
        </p:nvSpPr>
        <p:spPr>
          <a:xfrm>
            <a:off x="539552" y="2780928"/>
            <a:ext cx="8352928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>
              <a:buFont typeface="Wingdings" pitchFamily="2" charset="2"/>
              <a:buChar char="Ø"/>
            </a:pPr>
            <a:r>
              <a:rPr lang="el-GR" sz="2000" b="1" dirty="0" smtClean="0"/>
              <a:t> Οι δραστηριότητες πραγματοποιούνται</a:t>
            </a:r>
            <a:r>
              <a:rPr lang="en-US" sz="2000" b="1" dirty="0" smtClean="0"/>
              <a:t> </a:t>
            </a:r>
            <a:r>
              <a:rPr lang="el-GR" sz="2000" b="1" u="sng" dirty="0" smtClean="0"/>
              <a:t>βάσει των κανόνων</a:t>
            </a:r>
            <a:r>
              <a:rPr lang="el-GR" sz="2000" b="1" dirty="0" smtClean="0"/>
              <a:t> που  ορίζονται στον </a:t>
            </a:r>
            <a:r>
              <a:rPr lang="el-GR" sz="2000" b="1" u="sng" dirty="0" smtClean="0"/>
              <a:t>Οδηγό του Προγράμματος </a:t>
            </a:r>
            <a:r>
              <a:rPr lang="en-US" sz="2000" b="1" u="sng" dirty="0" smtClean="0"/>
              <a:t> Erasmus</a:t>
            </a:r>
            <a:r>
              <a:rPr lang="en-US" sz="2000" b="1" dirty="0" smtClean="0"/>
              <a:t>+</a:t>
            </a:r>
            <a:endParaRPr lang="el-GR" sz="2000" b="1" dirty="0" smtClean="0"/>
          </a:p>
          <a:p>
            <a:endParaRPr lang="el-GR" dirty="0"/>
          </a:p>
        </p:txBody>
      </p:sp>
      <p:sp>
        <p:nvSpPr>
          <p:cNvPr id="13" name="TextBox 12"/>
          <p:cNvSpPr txBox="1"/>
          <p:nvPr/>
        </p:nvSpPr>
        <p:spPr>
          <a:xfrm>
            <a:off x="539552" y="4077072"/>
            <a:ext cx="8352928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>
              <a:buFont typeface="Wingdings" pitchFamily="2" charset="2"/>
              <a:buChar char="Ø"/>
            </a:pPr>
            <a:r>
              <a:rPr lang="el-GR" sz="2000" b="1" dirty="0" smtClean="0"/>
              <a:t> Αν δεν εμφανίζουν συμμόρφωση με τους κανόνες που προσδιορίζονται στον Οδηγό Προγράμματος </a:t>
            </a:r>
            <a:r>
              <a:rPr lang="el-GR" sz="2000" b="1" dirty="0" err="1" smtClean="0"/>
              <a:t>Erasmus</a:t>
            </a:r>
            <a:r>
              <a:rPr lang="el-GR" sz="2000" b="1" dirty="0" smtClean="0"/>
              <a:t>+ και τους κανόνες του Παραρτήματος</a:t>
            </a:r>
            <a:r>
              <a:rPr lang="en-US" sz="2000" b="1" dirty="0" smtClean="0"/>
              <a:t> III</a:t>
            </a:r>
            <a:r>
              <a:rPr lang="el-GR" sz="2000" b="1" dirty="0" smtClean="0"/>
              <a:t>, θεωρούνται </a:t>
            </a:r>
            <a:r>
              <a:rPr lang="el-GR" sz="2000" b="1" u="sng" dirty="0" smtClean="0"/>
              <a:t>ΜΗ ΕΠΙΛΕΞΙΜΕΣ</a:t>
            </a:r>
          </a:p>
          <a:p>
            <a:pPr algn="just"/>
            <a:endParaRPr lang="el-GR" dirty="0"/>
          </a:p>
        </p:txBody>
      </p:sp>
      <p:sp>
        <p:nvSpPr>
          <p:cNvPr id="14" name="TextBox 13"/>
          <p:cNvSpPr txBox="1"/>
          <p:nvPr/>
        </p:nvSpPr>
        <p:spPr>
          <a:xfrm>
            <a:off x="4067944" y="5301208"/>
            <a:ext cx="4608512" cy="1046440"/>
          </a:xfrm>
          <a:prstGeom prst="rect">
            <a:avLst/>
          </a:prstGeom>
          <a:noFill/>
          <a:ln>
            <a:noFill/>
          </a:ln>
          <a:scene3d>
            <a:camera prst="orthographicFront"/>
            <a:lightRig rig="threePt" dir="t"/>
          </a:scene3d>
          <a:sp3d>
            <a:bevelT w="88900" prst="relaxedInset"/>
          </a:sp3d>
        </p:spPr>
        <p:txBody>
          <a:bodyPr wrap="square" rtlCol="0">
            <a:spAutoFit/>
          </a:bodyPr>
          <a:lstStyle/>
          <a:p>
            <a:pPr lvl="0"/>
            <a:r>
              <a:rPr lang="el-GR" sz="2000" b="1" dirty="0" smtClean="0"/>
              <a:t> </a:t>
            </a:r>
          </a:p>
          <a:p>
            <a:pPr lvl="0"/>
            <a:r>
              <a:rPr lang="el-GR" sz="2400" b="1" dirty="0" smtClean="0"/>
              <a:t>  </a:t>
            </a:r>
            <a:r>
              <a:rPr lang="el-GR" sz="2000" b="1" dirty="0" smtClean="0"/>
              <a:t>Επιστροφή Ποσών Επιχορήγησης  </a:t>
            </a:r>
          </a:p>
          <a:p>
            <a:pPr algn="just"/>
            <a:endParaRPr lang="el-GR" dirty="0"/>
          </a:p>
        </p:txBody>
      </p:sp>
      <p:sp>
        <p:nvSpPr>
          <p:cNvPr id="38" name="Bent-Up Arrow 37"/>
          <p:cNvSpPr/>
          <p:nvPr/>
        </p:nvSpPr>
        <p:spPr>
          <a:xfrm rot="5400000">
            <a:off x="3239852" y="5337212"/>
            <a:ext cx="504056" cy="864096"/>
          </a:xfrm>
          <a:prstGeom prst="bent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grpSp>
        <p:nvGrpSpPr>
          <p:cNvPr id="18" name="Group 17"/>
          <p:cNvGrpSpPr/>
          <p:nvPr/>
        </p:nvGrpSpPr>
        <p:grpSpPr>
          <a:xfrm>
            <a:off x="0" y="0"/>
            <a:ext cx="9144000" cy="1400175"/>
            <a:chOff x="0" y="0"/>
            <a:chExt cx="9144000" cy="1400175"/>
          </a:xfrm>
        </p:grpSpPr>
        <p:pic>
          <p:nvPicPr>
            <p:cNvPr id="19" name="Picture 18" descr="erasmus test 1.jp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0"/>
              <a:ext cx="9144000" cy="1400175"/>
            </a:xfrm>
            <a:prstGeom prst="rect">
              <a:avLst/>
            </a:prstGeom>
          </p:spPr>
        </p:pic>
        <p:pic>
          <p:nvPicPr>
            <p:cNvPr id="20" name="4 - Εικόνα" descr="iky.pn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51520" y="188640"/>
              <a:ext cx="1115616" cy="1040590"/>
            </a:xfrm>
            <a:prstGeom prst="rect">
              <a:avLst/>
            </a:prstGeom>
          </p:spPr>
        </p:pic>
      </p:grpSp>
      <p:sp>
        <p:nvSpPr>
          <p:cNvPr id="21" name="Rectangle 20"/>
          <p:cNvSpPr/>
          <p:nvPr/>
        </p:nvSpPr>
        <p:spPr>
          <a:xfrm>
            <a:off x="4139952" y="5589240"/>
            <a:ext cx="3888432" cy="57606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4316980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AutoShape 2" descr="Αποτέλεσμα εικόνας για exception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l-GR"/>
          </a:p>
        </p:txBody>
      </p:sp>
      <p:sp>
        <p:nvSpPr>
          <p:cNvPr id="2052" name="AutoShape 4" descr="Αποτέλεσμα εικόνας για exception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l-GR"/>
          </a:p>
        </p:txBody>
      </p:sp>
      <p:sp>
        <p:nvSpPr>
          <p:cNvPr id="2054" name="AutoShape 6" descr="Αποτέλεσμα εικόνας για exception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l-GR"/>
          </a:p>
        </p:txBody>
      </p:sp>
      <p:sp>
        <p:nvSpPr>
          <p:cNvPr id="2056" name="AutoShape 8" descr="Αποτέλεσμα εικόνας για exception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l-GR"/>
          </a:p>
        </p:txBody>
      </p:sp>
      <p:grpSp>
        <p:nvGrpSpPr>
          <p:cNvPr id="2" name="22 - Ομάδα"/>
          <p:cNvGrpSpPr/>
          <p:nvPr/>
        </p:nvGrpSpPr>
        <p:grpSpPr>
          <a:xfrm>
            <a:off x="1619672" y="1700808"/>
            <a:ext cx="5904656" cy="504056"/>
            <a:chOff x="0" y="37544"/>
            <a:chExt cx="8105554" cy="879840"/>
          </a:xfrm>
        </p:grpSpPr>
        <p:sp>
          <p:nvSpPr>
            <p:cNvPr id="27" name="9 - Στρογγυλεμένο ορθογώνιο"/>
            <p:cNvSpPr/>
            <p:nvPr/>
          </p:nvSpPr>
          <p:spPr>
            <a:xfrm>
              <a:off x="0" y="37544"/>
              <a:ext cx="8105554" cy="879840"/>
            </a:xfrm>
            <a:prstGeom prst="roundRect">
              <a:avLst/>
            </a:prstGeom>
          </p:spPr>
          <p:style>
            <a:lnRef idx="3">
              <a:schemeClr val="accent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28" name="Στρογγυλεμένο ορθογώνιο 4"/>
            <p:cNvSpPr/>
            <p:nvPr/>
          </p:nvSpPr>
          <p:spPr>
            <a:xfrm>
              <a:off x="42950" y="80494"/>
              <a:ext cx="8019654" cy="79394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60960" tIns="60960" rIns="60960" bIns="60960" numCol="1" spcCol="1270" anchor="ctr" anchorCtr="0">
              <a:noAutofit/>
            </a:bodyPr>
            <a:lstStyle/>
            <a:p>
              <a:pPr algn="ctr"/>
              <a:r>
                <a:rPr lang="el-GR" sz="2400" dirty="0" smtClean="0"/>
                <a:t>Επιλεξιμότητα </a:t>
              </a:r>
              <a:r>
                <a:rPr lang="el-GR" sz="2400" b="1" dirty="0" smtClean="0"/>
                <a:t>Δαπανών</a:t>
              </a:r>
              <a:endParaRPr lang="el-GR" sz="2400" b="1" dirty="0"/>
            </a:p>
          </p:txBody>
        </p:sp>
      </p:grpSp>
      <p:sp>
        <p:nvSpPr>
          <p:cNvPr id="29" name="TextBox 28"/>
          <p:cNvSpPr txBox="1"/>
          <p:nvPr/>
        </p:nvSpPr>
        <p:spPr>
          <a:xfrm>
            <a:off x="755576" y="2924944"/>
            <a:ext cx="7704856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>
              <a:buFont typeface="Wingdings" pitchFamily="2" charset="2"/>
              <a:buChar char="Ø"/>
            </a:pPr>
            <a:r>
              <a:rPr lang="el-GR" sz="2000" b="1" dirty="0" smtClean="0"/>
              <a:t> </a:t>
            </a:r>
            <a:r>
              <a:rPr lang="el-GR" sz="2000" dirty="0" smtClean="0"/>
              <a:t>Μόνο δαπάνες που εμπίπτουν στις κατηγορίες προϋπολογισμού για τις οποίες έχει εγκριθεί επιχορήγηση (</a:t>
            </a:r>
            <a:r>
              <a:rPr lang="en-US" sz="2000" dirty="0" smtClean="0"/>
              <a:t>Annex II)</a:t>
            </a:r>
            <a:endParaRPr lang="el-GR" sz="2000" dirty="0" smtClean="0"/>
          </a:p>
          <a:p>
            <a:pPr lvl="0" algn="just">
              <a:buFont typeface="Wingdings" pitchFamily="2" charset="2"/>
              <a:buChar char="Ø"/>
            </a:pPr>
            <a:endParaRPr lang="el-GR" sz="2000" dirty="0" smtClean="0"/>
          </a:p>
          <a:p>
            <a:pPr lvl="0" algn="just">
              <a:buFont typeface="Wingdings" pitchFamily="2" charset="2"/>
              <a:buChar char="Ø"/>
            </a:pPr>
            <a:r>
              <a:rPr lang="el-GR" sz="2000" dirty="0" smtClean="0"/>
              <a:t>Πραγματοποιούνται </a:t>
            </a:r>
            <a:r>
              <a:rPr lang="el-GR" sz="2000" b="1" dirty="0" smtClean="0"/>
              <a:t>κατά τη διάρκεια της ζωής του σχεδίου</a:t>
            </a:r>
          </a:p>
          <a:p>
            <a:pPr lvl="0" algn="just">
              <a:buFont typeface="Wingdings" pitchFamily="2" charset="2"/>
              <a:buChar char="Ø"/>
            </a:pPr>
            <a:endParaRPr lang="el-GR" sz="2000" dirty="0" smtClean="0"/>
          </a:p>
          <a:p>
            <a:pPr lvl="0" algn="just">
              <a:buFont typeface="Wingdings" pitchFamily="2" charset="2"/>
              <a:buChar char="Ø"/>
            </a:pPr>
            <a:r>
              <a:rPr lang="el-GR" sz="2000" dirty="0" smtClean="0"/>
              <a:t> Είναι </a:t>
            </a:r>
            <a:r>
              <a:rPr lang="el-GR" sz="2000" b="1" dirty="0" smtClean="0"/>
              <a:t>απαραίτητες για την εκτέλεση του σχεδίου </a:t>
            </a:r>
            <a:r>
              <a:rPr lang="el-GR" sz="2000" dirty="0" smtClean="0"/>
              <a:t>ή να προκύπτουν από την εκτέλεση αυτού</a:t>
            </a:r>
          </a:p>
          <a:p>
            <a:pPr lvl="0" algn="just">
              <a:buFont typeface="Wingdings" pitchFamily="2" charset="2"/>
              <a:buChar char="Ø"/>
            </a:pPr>
            <a:endParaRPr lang="el-GR" sz="2000" dirty="0" smtClean="0"/>
          </a:p>
          <a:p>
            <a:pPr lvl="0" algn="just">
              <a:buFont typeface="Wingdings" pitchFamily="2" charset="2"/>
              <a:buChar char="Ø"/>
            </a:pPr>
            <a:r>
              <a:rPr lang="el-GR" sz="2000" b="1" dirty="0" smtClean="0"/>
              <a:t>Τεκμηριώνονται μέσω αποδεικτικών στοιχείων  </a:t>
            </a:r>
            <a:endParaRPr lang="el-GR" b="1" dirty="0"/>
          </a:p>
        </p:txBody>
      </p:sp>
      <p:grpSp>
        <p:nvGrpSpPr>
          <p:cNvPr id="13" name="Group 12"/>
          <p:cNvGrpSpPr/>
          <p:nvPr/>
        </p:nvGrpSpPr>
        <p:grpSpPr>
          <a:xfrm>
            <a:off x="0" y="0"/>
            <a:ext cx="9144000" cy="1400175"/>
            <a:chOff x="0" y="0"/>
            <a:chExt cx="9144000" cy="1400175"/>
          </a:xfrm>
        </p:grpSpPr>
        <p:pic>
          <p:nvPicPr>
            <p:cNvPr id="14" name="Picture 13" descr="erasmus test 1.jp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0"/>
              <a:ext cx="9144000" cy="1400175"/>
            </a:xfrm>
            <a:prstGeom prst="rect">
              <a:avLst/>
            </a:prstGeom>
          </p:spPr>
        </p:pic>
        <p:pic>
          <p:nvPicPr>
            <p:cNvPr id="15" name="4 - Εικόνα" descr="iky.pn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51520" y="188640"/>
              <a:ext cx="1115616" cy="104059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xmlns="" val="4316980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AutoShape 2" descr="Αποτέλεσμα εικόνας για exception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l-GR"/>
          </a:p>
        </p:txBody>
      </p:sp>
      <p:sp>
        <p:nvSpPr>
          <p:cNvPr id="2052" name="AutoShape 4" descr="Αποτέλεσμα εικόνας για exception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l-GR"/>
          </a:p>
        </p:txBody>
      </p:sp>
      <p:sp>
        <p:nvSpPr>
          <p:cNvPr id="2054" name="AutoShape 6" descr="Αποτέλεσμα εικόνας για exception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l-GR"/>
          </a:p>
        </p:txBody>
      </p:sp>
      <p:sp>
        <p:nvSpPr>
          <p:cNvPr id="2056" name="AutoShape 8" descr="Αποτέλεσμα εικόνας για exception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l-GR"/>
          </a:p>
        </p:txBody>
      </p:sp>
      <p:pic>
        <p:nvPicPr>
          <p:cNvPr id="25" name="Picture 24" descr="images (10)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23528" y="2996952"/>
            <a:ext cx="845454" cy="883030"/>
          </a:xfrm>
          <a:prstGeom prst="rect">
            <a:avLst/>
          </a:prstGeom>
        </p:spPr>
      </p:pic>
      <p:grpSp>
        <p:nvGrpSpPr>
          <p:cNvPr id="26" name="22 - Ομάδα"/>
          <p:cNvGrpSpPr/>
          <p:nvPr/>
        </p:nvGrpSpPr>
        <p:grpSpPr>
          <a:xfrm>
            <a:off x="1619672" y="1700808"/>
            <a:ext cx="5904656" cy="504056"/>
            <a:chOff x="0" y="37544"/>
            <a:chExt cx="8105554" cy="879840"/>
          </a:xfrm>
        </p:grpSpPr>
        <p:sp>
          <p:nvSpPr>
            <p:cNvPr id="27" name="9 - Στρογγυλεμένο ορθογώνιο"/>
            <p:cNvSpPr/>
            <p:nvPr/>
          </p:nvSpPr>
          <p:spPr>
            <a:xfrm>
              <a:off x="0" y="37544"/>
              <a:ext cx="8105554" cy="879840"/>
            </a:xfrm>
            <a:prstGeom prst="roundRect">
              <a:avLst/>
            </a:prstGeom>
          </p:spPr>
          <p:style>
            <a:lnRef idx="3">
              <a:schemeClr val="accent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28" name="Στρογγυλεμένο ορθογώνιο 4"/>
            <p:cNvSpPr/>
            <p:nvPr/>
          </p:nvSpPr>
          <p:spPr>
            <a:xfrm>
              <a:off x="42950" y="80494"/>
              <a:ext cx="8019654" cy="79394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60960" tIns="60960" rIns="60960" bIns="60960" numCol="1" spcCol="1270" anchor="ctr" anchorCtr="0">
              <a:noAutofit/>
            </a:bodyPr>
            <a:lstStyle/>
            <a:p>
              <a:pPr algn="ctr"/>
              <a:r>
                <a:rPr lang="el-GR" sz="2400" dirty="0" smtClean="0"/>
                <a:t>Επιλεξιμότητα </a:t>
              </a:r>
              <a:r>
                <a:rPr lang="el-GR" sz="2400" b="1" dirty="0" smtClean="0"/>
                <a:t>Δαπανών</a:t>
              </a:r>
              <a:endParaRPr lang="el-GR" sz="2400" b="1" dirty="0"/>
            </a:p>
          </p:txBody>
        </p:sp>
      </p:grpSp>
      <p:sp>
        <p:nvSpPr>
          <p:cNvPr id="31" name="TextBox 30"/>
          <p:cNvSpPr txBox="1"/>
          <p:nvPr/>
        </p:nvSpPr>
        <p:spPr>
          <a:xfrm>
            <a:off x="1259632" y="2924944"/>
            <a:ext cx="7632848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/>
            <a:r>
              <a:rPr lang="el-GR" sz="2000" b="1" dirty="0" smtClean="0"/>
              <a:t> </a:t>
            </a:r>
            <a:r>
              <a:rPr lang="el-GR" sz="2000" b="1" u="sng" dirty="0" smtClean="0"/>
              <a:t>ΑΠΑΓΟΡΕΥΕΤΑΙ:</a:t>
            </a:r>
            <a:r>
              <a:rPr lang="el-GR" sz="2000" b="1" dirty="0" smtClean="0"/>
              <a:t> </a:t>
            </a:r>
            <a:r>
              <a:rPr lang="el-GR" sz="2000" dirty="0" smtClean="0"/>
              <a:t>Η μεταφορά κονδυλίων του προϋπολογισμού σε κατηγορία προϋπολογισμού για την οποία δεν υποβλήθηκε αίτημα επιχορήγησης  ή για την οποία δεν εγκρίθηκε επιχορήγηση από την ΕΜ</a:t>
            </a:r>
          </a:p>
          <a:p>
            <a:pPr algn="just"/>
            <a:endParaRPr lang="el-GR" dirty="0"/>
          </a:p>
        </p:txBody>
      </p:sp>
      <p:grpSp>
        <p:nvGrpSpPr>
          <p:cNvPr id="15" name="Group 14"/>
          <p:cNvGrpSpPr/>
          <p:nvPr/>
        </p:nvGrpSpPr>
        <p:grpSpPr>
          <a:xfrm>
            <a:off x="0" y="0"/>
            <a:ext cx="9144000" cy="1400175"/>
            <a:chOff x="0" y="0"/>
            <a:chExt cx="9144000" cy="1400175"/>
          </a:xfrm>
        </p:grpSpPr>
        <p:pic>
          <p:nvPicPr>
            <p:cNvPr id="16" name="Picture 15" descr="erasmus test 1.jp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0" y="0"/>
              <a:ext cx="9144000" cy="1400175"/>
            </a:xfrm>
            <a:prstGeom prst="rect">
              <a:avLst/>
            </a:prstGeom>
          </p:spPr>
        </p:pic>
        <p:pic>
          <p:nvPicPr>
            <p:cNvPr id="17" name="4 - Εικόνα" descr="iky.png"/>
            <p:cNvPicPr>
              <a:picLocks noChangeAspect="1"/>
            </p:cNvPicPr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251520" y="188640"/>
              <a:ext cx="1115616" cy="104059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xmlns="" val="4316980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AutoShape 2" descr="Αποτέλεσμα εικόνας για exception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l-GR"/>
          </a:p>
        </p:txBody>
      </p:sp>
      <p:sp>
        <p:nvSpPr>
          <p:cNvPr id="2052" name="AutoShape 4" descr="Αποτέλεσμα εικόνας για exception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l-GR"/>
          </a:p>
        </p:txBody>
      </p:sp>
      <p:sp>
        <p:nvSpPr>
          <p:cNvPr id="2054" name="AutoShape 6" descr="Αποτέλεσμα εικόνας για exception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l-GR"/>
          </a:p>
        </p:txBody>
      </p:sp>
      <p:sp>
        <p:nvSpPr>
          <p:cNvPr id="2056" name="AutoShape 8" descr="Αποτέλεσμα εικόνας για exception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l-GR"/>
          </a:p>
        </p:txBody>
      </p:sp>
      <p:pic>
        <p:nvPicPr>
          <p:cNvPr id="21" name="Picture 20" descr="download (3)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187624" y="4653136"/>
            <a:ext cx="2448272" cy="913933"/>
          </a:xfrm>
          <a:prstGeom prst="rect">
            <a:avLst/>
          </a:prstGeom>
        </p:spPr>
      </p:pic>
      <p:cxnSp>
        <p:nvCxnSpPr>
          <p:cNvPr id="23" name="Elbow Connector 22"/>
          <p:cNvCxnSpPr/>
          <p:nvPr/>
        </p:nvCxnSpPr>
        <p:spPr>
          <a:xfrm>
            <a:off x="3851920" y="5157192"/>
            <a:ext cx="1152128" cy="72008"/>
          </a:xfrm>
          <a:prstGeom prst="bentConnector3">
            <a:avLst>
              <a:gd name="adj1" fmla="val 50000"/>
            </a:avLst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5076056" y="4869160"/>
            <a:ext cx="338437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2000" b="1" dirty="0" smtClean="0"/>
              <a:t>«Επιχορήγηση για άτομα με Ειδικές Ανάγκες»</a:t>
            </a:r>
            <a:endParaRPr lang="el-GR" sz="2000" b="1" dirty="0"/>
          </a:p>
        </p:txBody>
      </p:sp>
      <p:grpSp>
        <p:nvGrpSpPr>
          <p:cNvPr id="2" name="22 - Ομάδα"/>
          <p:cNvGrpSpPr/>
          <p:nvPr/>
        </p:nvGrpSpPr>
        <p:grpSpPr>
          <a:xfrm>
            <a:off x="1619672" y="1700808"/>
            <a:ext cx="5904656" cy="504056"/>
            <a:chOff x="0" y="37544"/>
            <a:chExt cx="8105554" cy="879840"/>
          </a:xfrm>
        </p:grpSpPr>
        <p:sp>
          <p:nvSpPr>
            <p:cNvPr id="27" name="9 - Στρογγυλεμένο ορθογώνιο"/>
            <p:cNvSpPr/>
            <p:nvPr/>
          </p:nvSpPr>
          <p:spPr>
            <a:xfrm>
              <a:off x="0" y="37544"/>
              <a:ext cx="8105554" cy="879840"/>
            </a:xfrm>
            <a:prstGeom prst="roundRect">
              <a:avLst/>
            </a:prstGeom>
          </p:spPr>
          <p:style>
            <a:lnRef idx="3">
              <a:schemeClr val="accent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28" name="Στρογγυλεμένο ορθογώνιο 4"/>
            <p:cNvSpPr/>
            <p:nvPr/>
          </p:nvSpPr>
          <p:spPr>
            <a:xfrm>
              <a:off x="42950" y="80494"/>
              <a:ext cx="8019654" cy="79394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60960" tIns="60960" rIns="60960" bIns="60960" numCol="1" spcCol="1270" anchor="ctr" anchorCtr="0">
              <a:noAutofit/>
            </a:bodyPr>
            <a:lstStyle/>
            <a:p>
              <a:pPr algn="ctr"/>
              <a:r>
                <a:rPr lang="el-GR" sz="2400" dirty="0" smtClean="0"/>
                <a:t>Επιλεξιμότητα </a:t>
              </a:r>
              <a:r>
                <a:rPr lang="el-GR" sz="2400" b="1" dirty="0" smtClean="0"/>
                <a:t>Δαπανών</a:t>
              </a:r>
              <a:endParaRPr lang="el-GR" sz="2400" b="1" dirty="0"/>
            </a:p>
          </p:txBody>
        </p:sp>
      </p:grpSp>
      <p:grpSp>
        <p:nvGrpSpPr>
          <p:cNvPr id="17" name="Group 16"/>
          <p:cNvGrpSpPr/>
          <p:nvPr/>
        </p:nvGrpSpPr>
        <p:grpSpPr>
          <a:xfrm>
            <a:off x="0" y="0"/>
            <a:ext cx="9144000" cy="1400175"/>
            <a:chOff x="0" y="0"/>
            <a:chExt cx="9144000" cy="1400175"/>
          </a:xfrm>
        </p:grpSpPr>
        <p:pic>
          <p:nvPicPr>
            <p:cNvPr id="18" name="Picture 17" descr="erasmus test 1.jp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0" y="0"/>
              <a:ext cx="9144000" cy="1400175"/>
            </a:xfrm>
            <a:prstGeom prst="rect">
              <a:avLst/>
            </a:prstGeom>
          </p:spPr>
        </p:pic>
        <p:pic>
          <p:nvPicPr>
            <p:cNvPr id="19" name="4 - Εικόνα" descr="iky.png"/>
            <p:cNvPicPr>
              <a:picLocks noChangeAspect="1"/>
            </p:cNvPicPr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251520" y="188640"/>
              <a:ext cx="1115616" cy="1040590"/>
            </a:xfrm>
            <a:prstGeom prst="rect">
              <a:avLst/>
            </a:prstGeom>
          </p:spPr>
        </p:pic>
      </p:grpSp>
      <p:pic>
        <p:nvPicPr>
          <p:cNvPr id="26" name="Picture 25" descr="images (10)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323528" y="2996952"/>
            <a:ext cx="845454" cy="883030"/>
          </a:xfrm>
          <a:prstGeom prst="rect">
            <a:avLst/>
          </a:prstGeom>
        </p:spPr>
      </p:pic>
      <p:sp>
        <p:nvSpPr>
          <p:cNvPr id="29" name="TextBox 28"/>
          <p:cNvSpPr txBox="1"/>
          <p:nvPr/>
        </p:nvSpPr>
        <p:spPr>
          <a:xfrm>
            <a:off x="1259632" y="2924944"/>
            <a:ext cx="7632848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/>
            <a:r>
              <a:rPr lang="el-GR" sz="2000" b="1" dirty="0" smtClean="0"/>
              <a:t> </a:t>
            </a:r>
            <a:r>
              <a:rPr lang="el-GR" sz="2000" b="1" u="sng" dirty="0" smtClean="0"/>
              <a:t>ΑΠΑΓΟΡΕΥΕΤΑΙ:</a:t>
            </a:r>
            <a:r>
              <a:rPr lang="el-GR" sz="2000" b="1" dirty="0" smtClean="0"/>
              <a:t> </a:t>
            </a:r>
            <a:r>
              <a:rPr lang="el-GR" sz="2000" dirty="0" smtClean="0"/>
              <a:t>Η μεταφορά κονδυλίων του προϋπολογισμού σε κατηγορία προϋπολογισμού για την οποία δεν υποβλήθηκε αίτημα επιχορήγησης  ή για την οποία δεν εγκρίθηκε επιχορήγηση από την ΕΜ</a:t>
            </a:r>
          </a:p>
          <a:p>
            <a:pPr algn="just"/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xmlns="" val="4316980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5744</TotalTime>
  <Words>2525</Words>
  <Application>Microsoft Office PowerPoint</Application>
  <PresentationFormat>On-screen Show (4:3)</PresentationFormat>
  <Paragraphs>425</Paragraphs>
  <Slides>51</Slides>
  <Notes>51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51</vt:i4>
      </vt:variant>
    </vt:vector>
  </HeadingPairs>
  <TitlesOfParts>
    <vt:vector size="52" baseType="lpstr">
      <vt:lpstr>Θέμα του Office</vt:lpstr>
      <vt:lpstr>KA2 Στρατηγικές Συμπράξεις - Τομέας Σχολικής Εκπαίδευσης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  <vt:lpstr>Διεθνικές Δραστηριότητες Κατάρτισης/ Διδασκαλίας και Μάθησης </vt:lpstr>
      <vt:lpstr>Slide 26</vt:lpstr>
      <vt:lpstr>Slide 27</vt:lpstr>
      <vt:lpstr>Slide 28</vt:lpstr>
      <vt:lpstr>Slide 29</vt:lpstr>
      <vt:lpstr>Slide 30</vt:lpstr>
      <vt:lpstr>Slide 31</vt:lpstr>
      <vt:lpstr>Slide 32</vt:lpstr>
      <vt:lpstr>      ΜΟΝΑΔΑ ΚΟΣΤΟΥΣ/UNIT COSTS  Διαχείριση Σχεδίου και Υλοποίηση: χρηματοδότηση ανά εταίρο ανά μήνα  Διεθνικές συναντήσεις για το Σχέδιο: χρηματοδότηση ανά συμμετέχοντα Πνευματικά Προϊόντα: δαπάνες προσωπικού Πολλαπλασιαστικές Δράσεις: χρηματοδότηση βασισμένη στον αριθμό των συμμετεχόντων  Δραστηριότητες  Μάθησης, Διδασκαλίας, Κατάρτισης: χρηματοδότηση για τη δαπάνη μετακίνησης ανάλογα με την απόσταση, χρηματοδότηση ανά ημέρα για τη διαβίωση, χρηματοδότηση για γλωσσική υποστήριξη   ΠΡΑΓΜΑΤΙΚΑ ΚΟΣΤΗ/REAL COSTS Δαπάνες κατ΄ εξαίρεση  Επιχορήγηση για άτομα με ειδικές ανάγκες  </vt:lpstr>
      <vt:lpstr>Slide 34</vt:lpstr>
      <vt:lpstr>Slide 35</vt:lpstr>
      <vt:lpstr>Slide 36</vt:lpstr>
      <vt:lpstr>Slide 37</vt:lpstr>
      <vt:lpstr>Slide 38</vt:lpstr>
      <vt:lpstr>Slide 39</vt:lpstr>
      <vt:lpstr>Έλεγχοι και δικαιολογητικά</vt:lpstr>
      <vt:lpstr>Slide 41</vt:lpstr>
      <vt:lpstr>Slide 42</vt:lpstr>
      <vt:lpstr>Slide 43</vt:lpstr>
      <vt:lpstr>Slide 44</vt:lpstr>
      <vt:lpstr>Slide 45</vt:lpstr>
      <vt:lpstr>Slide 46</vt:lpstr>
      <vt:lpstr>Slide 47</vt:lpstr>
      <vt:lpstr>Slide 48</vt:lpstr>
      <vt:lpstr>Slide 49</vt:lpstr>
      <vt:lpstr>Slide 50</vt:lpstr>
      <vt:lpstr>Σας ευχαριστώ  για την προσοχή σας !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Διαφάνεια 1</dc:title>
  <dc:creator>maragos dimitris</dc:creator>
  <cp:lastModifiedBy>Windows User</cp:lastModifiedBy>
  <cp:revision>340</cp:revision>
  <dcterms:created xsi:type="dcterms:W3CDTF">2013-11-21T12:12:21Z</dcterms:created>
  <dcterms:modified xsi:type="dcterms:W3CDTF">2015-10-19T00:47:50Z</dcterms:modified>
</cp:coreProperties>
</file>